
<file path=[Content_Types].xml><?xml version="1.0" encoding="utf-8"?>
<Types xmlns="http://schemas.openxmlformats.org/package/2006/content-types">
  <Default Extension="png" ContentType="image/png"/>
  <Default Extension="bin" ContentType="application/vnd.openxmlformats-officedocument.oleObject"/>
  <Default Extension="jpeg" ContentType="image/jpeg"/>
  <Default Extension="emf" ContentType="image/x-emf"/>
  <Default Extension="wmf" ContentType="image/x-wmf"/>
  <Default Extension="rels" ContentType="application/vnd.openxmlformats-package.relationships+xml"/>
  <Default Extension="xml" ContentType="application/xml"/>
  <Default Extension="WAV" ContentType="audio/x-wav"/>
  <Default Extension="vml" ContentType="application/vnd.openxmlformats-officedocument.vmlDrawing"/>
  <Default Extension="gif" ContentType="image/gif"/>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slides/slide173.xml" ContentType="application/vnd.openxmlformats-officedocument.presentationml.slide+xml"/>
  <Override PartName="/ppt/slides/slide174.xml" ContentType="application/vnd.openxmlformats-officedocument.presentationml.slide+xml"/>
  <Override PartName="/ppt/slides/slide175.xml" ContentType="application/vnd.openxmlformats-officedocument.presentationml.slide+xml"/>
  <Override PartName="/ppt/slides/slide176.xml" ContentType="application/vnd.openxmlformats-officedocument.presentationml.slide+xml"/>
  <Override PartName="/ppt/slides/slide177.xml" ContentType="application/vnd.openxmlformats-officedocument.presentationml.slide+xml"/>
  <Override PartName="/ppt/slides/slide178.xml" ContentType="application/vnd.openxmlformats-officedocument.presentationml.slide+xml"/>
  <Override PartName="/ppt/slides/slide179.xml" ContentType="application/vnd.openxmlformats-officedocument.presentationml.slide+xml"/>
  <Override PartName="/ppt/slides/slide180.xml" ContentType="application/vnd.openxmlformats-officedocument.presentationml.slide+xml"/>
  <Override PartName="/ppt/slides/slide181.xml" ContentType="application/vnd.openxmlformats-officedocument.presentationml.slide+xml"/>
  <Override PartName="/ppt/slides/slide182.xml" ContentType="application/vnd.openxmlformats-officedocument.presentationml.slide+xml"/>
  <Override PartName="/ppt/slides/slide183.xml" ContentType="application/vnd.openxmlformats-officedocument.presentationml.slide+xml"/>
  <Override PartName="/ppt/slides/slide184.xml" ContentType="application/vnd.openxmlformats-officedocument.presentationml.slide+xml"/>
  <Override PartName="/ppt/slides/slide185.xml" ContentType="application/vnd.openxmlformats-officedocument.presentationml.slide+xml"/>
  <Override PartName="/ppt/slides/slide186.xml" ContentType="application/vnd.openxmlformats-officedocument.presentationml.slide+xml"/>
  <Override PartName="/ppt/slides/slide187.xml" ContentType="application/vnd.openxmlformats-officedocument.presentationml.slide+xml"/>
  <Override PartName="/ppt/slides/slide188.xml" ContentType="application/vnd.openxmlformats-officedocument.presentationml.slide+xml"/>
  <Override PartName="/ppt/slides/slide189.xml" ContentType="application/vnd.openxmlformats-officedocument.presentationml.slide+xml"/>
  <Override PartName="/ppt/slides/slide190.xml" ContentType="application/vnd.openxmlformats-officedocument.presentationml.slide+xml"/>
  <Override PartName="/ppt/slides/slide191.xml" ContentType="application/vnd.openxmlformats-officedocument.presentationml.slide+xml"/>
  <Override PartName="/ppt/slides/slide192.xml" ContentType="application/vnd.openxmlformats-officedocument.presentationml.slide+xml"/>
  <Override PartName="/ppt/slides/slide193.xml" ContentType="application/vnd.openxmlformats-officedocument.presentationml.slide+xml"/>
  <Override PartName="/ppt/slides/slide194.xml" ContentType="application/vnd.openxmlformats-officedocument.presentationml.slide+xml"/>
  <Override PartName="/ppt/slides/slide195.xml" ContentType="application/vnd.openxmlformats-officedocument.presentationml.slide+xml"/>
  <Override PartName="/ppt/slides/slide196.xml" ContentType="application/vnd.openxmlformats-officedocument.presentationml.slide+xml"/>
  <Override PartName="/ppt/slides/slide197.xml" ContentType="application/vnd.openxmlformats-officedocument.presentationml.slide+xml"/>
  <Override PartName="/ppt/slides/slide198.xml" ContentType="application/vnd.openxmlformats-officedocument.presentationml.slide+xml"/>
  <Override PartName="/ppt/slides/slide199.xml" ContentType="application/vnd.openxmlformats-officedocument.presentationml.slide+xml"/>
  <Override PartName="/ppt/slides/slide200.xml" ContentType="application/vnd.openxmlformats-officedocument.presentationml.slide+xml"/>
  <Override PartName="/ppt/slides/slide201.xml" ContentType="application/vnd.openxmlformats-officedocument.presentationml.slide+xml"/>
  <Override PartName="/ppt/slides/slide202.xml" ContentType="application/vnd.openxmlformats-officedocument.presentationml.slide+xml"/>
  <Override PartName="/ppt/slides/slide203.xml" ContentType="application/vnd.openxmlformats-officedocument.presentationml.slide+xml"/>
  <Override PartName="/ppt/slides/slide204.xml" ContentType="application/vnd.openxmlformats-officedocument.presentationml.slide+xml"/>
  <Override PartName="/ppt/slides/slide205.xml" ContentType="application/vnd.openxmlformats-officedocument.presentationml.slide+xml"/>
  <Override PartName="/ppt/slides/slide206.xml" ContentType="application/vnd.openxmlformats-officedocument.presentationml.slide+xml"/>
  <Override PartName="/ppt/slides/slide207.xml" ContentType="application/vnd.openxmlformats-officedocument.presentationml.slide+xml"/>
  <Override PartName="/ppt/slides/slide208.xml" ContentType="application/vnd.openxmlformats-officedocument.presentationml.slide+xml"/>
  <Override PartName="/ppt/slides/slide209.xml" ContentType="application/vnd.openxmlformats-officedocument.presentationml.slide+xml"/>
  <Override PartName="/ppt/slides/slide210.xml" ContentType="application/vnd.openxmlformats-officedocument.presentationml.slide+xml"/>
  <Override PartName="/ppt/slides/slide211.xml" ContentType="application/vnd.openxmlformats-officedocument.presentationml.slide+xml"/>
  <Override PartName="/ppt/slides/slide212.xml" ContentType="application/vnd.openxmlformats-officedocument.presentationml.slide+xml"/>
  <Override PartName="/ppt/slides/slide213.xml" ContentType="application/vnd.openxmlformats-officedocument.presentationml.slide+xml"/>
  <Override PartName="/ppt/slides/slide214.xml" ContentType="application/vnd.openxmlformats-officedocument.presentationml.slide+xml"/>
  <Override PartName="/ppt/slides/slide215.xml" ContentType="application/vnd.openxmlformats-officedocument.presentationml.slide+xml"/>
  <Override PartName="/ppt/slides/slide216.xml" ContentType="application/vnd.openxmlformats-officedocument.presentationml.slide+xml"/>
  <Override PartName="/ppt/slides/slide217.xml" ContentType="application/vnd.openxmlformats-officedocument.presentationml.slide+xml"/>
  <Override PartName="/ppt/slides/slide218.xml" ContentType="application/vnd.openxmlformats-officedocument.presentationml.slide+xml"/>
  <Override PartName="/ppt/slides/slide219.xml" ContentType="application/vnd.openxmlformats-officedocument.presentationml.slide+xml"/>
  <Override PartName="/ppt/slides/slide220.xml" ContentType="application/vnd.openxmlformats-officedocument.presentationml.slide+xml"/>
  <Override PartName="/ppt/slides/slide221.xml" ContentType="application/vnd.openxmlformats-officedocument.presentationml.slide+xml"/>
  <Override PartName="/ppt/slides/slide222.xml" ContentType="application/vnd.openxmlformats-officedocument.presentationml.slide+xml"/>
  <Override PartName="/ppt/slides/slide223.xml" ContentType="application/vnd.openxmlformats-officedocument.presentationml.slide+xml"/>
  <Override PartName="/ppt/slides/slide224.xml" ContentType="application/vnd.openxmlformats-officedocument.presentationml.slide+xml"/>
  <Override PartName="/ppt/slides/slide225.xml" ContentType="application/vnd.openxmlformats-officedocument.presentationml.slide+xml"/>
  <Override PartName="/ppt/slides/slide226.xml" ContentType="application/vnd.openxmlformats-officedocument.presentationml.slide+xml"/>
  <Override PartName="/ppt/slides/slide227.xml" ContentType="application/vnd.openxmlformats-officedocument.presentationml.slide+xml"/>
  <Override PartName="/ppt/slides/slide228.xml" ContentType="application/vnd.openxmlformats-officedocument.presentationml.slide+xml"/>
  <Override PartName="/ppt/slides/slide229.xml" ContentType="application/vnd.openxmlformats-officedocument.presentationml.slide+xml"/>
  <Override PartName="/ppt/slides/slide230.xml" ContentType="application/vnd.openxmlformats-officedocument.presentationml.slide+xml"/>
  <Override PartName="/ppt/slides/slide231.xml" ContentType="application/vnd.openxmlformats-officedocument.presentationml.slide+xml"/>
  <Override PartName="/ppt/slides/slide232.xml" ContentType="application/vnd.openxmlformats-officedocument.presentationml.slide+xml"/>
  <Override PartName="/ppt/slides/slide233.xml" ContentType="application/vnd.openxmlformats-officedocument.presentationml.slide+xml"/>
  <Override PartName="/ppt/slides/slide234.xml" ContentType="application/vnd.openxmlformats-officedocument.presentationml.slide+xml"/>
  <Override PartName="/ppt/slides/slide235.xml" ContentType="application/vnd.openxmlformats-officedocument.presentationml.slide+xml"/>
  <Override PartName="/ppt/slides/slide236.xml" ContentType="application/vnd.openxmlformats-officedocument.presentationml.slide+xml"/>
  <Override PartName="/ppt/slides/slide237.xml" ContentType="application/vnd.openxmlformats-officedocument.presentationml.slide+xml"/>
  <Override PartName="/ppt/slides/slide238.xml" ContentType="application/vnd.openxmlformats-officedocument.presentationml.slide+xml"/>
  <Override PartName="/ppt/slides/slide239.xml" ContentType="application/vnd.openxmlformats-officedocument.presentationml.slide+xml"/>
  <Override PartName="/ppt/slides/slide240.xml" ContentType="application/vnd.openxmlformats-officedocument.presentationml.slide+xml"/>
  <Override PartName="/ppt/slides/slide241.xml" ContentType="application/vnd.openxmlformats-officedocument.presentationml.slide+xml"/>
  <Override PartName="/ppt/slides/slide242.xml" ContentType="application/vnd.openxmlformats-officedocument.presentationml.slide+xml"/>
  <Override PartName="/ppt/slides/slide243.xml" ContentType="application/vnd.openxmlformats-officedocument.presentationml.slide+xml"/>
  <Override PartName="/ppt/slides/slide244.xml" ContentType="application/vnd.openxmlformats-officedocument.presentationml.slide+xml"/>
  <Override PartName="/ppt/slides/slide245.xml" ContentType="application/vnd.openxmlformats-officedocument.presentationml.slide+xml"/>
  <Override PartName="/ppt/slides/slide246.xml" ContentType="application/vnd.openxmlformats-officedocument.presentationml.slide+xml"/>
  <Override PartName="/ppt/slides/slide247.xml" ContentType="application/vnd.openxmlformats-officedocument.presentationml.slide+xml"/>
  <Override PartName="/ppt/slides/slide248.xml" ContentType="application/vnd.openxmlformats-officedocument.presentationml.slide+xml"/>
  <Override PartName="/ppt/slides/slide249.xml" ContentType="application/vnd.openxmlformats-officedocument.presentationml.slide+xml"/>
  <Override PartName="/ppt/slides/slide250.xml" ContentType="application/vnd.openxmlformats-officedocument.presentationml.slide+xml"/>
  <Override PartName="/ppt/slides/slide251.xml" ContentType="application/vnd.openxmlformats-officedocument.presentationml.slide+xml"/>
  <Override PartName="/ppt/slides/slide252.xml" ContentType="application/vnd.openxmlformats-officedocument.presentationml.slide+xml"/>
  <Override PartName="/ppt/slides/slide253.xml" ContentType="application/vnd.openxmlformats-officedocument.presentationml.slide+xml"/>
  <Override PartName="/ppt/slides/slide254.xml" ContentType="application/vnd.openxmlformats-officedocument.presentationml.slide+xml"/>
  <Override PartName="/ppt/slides/slide255.xml" ContentType="application/vnd.openxmlformats-officedocument.presentationml.slide+xml"/>
  <Override PartName="/ppt/slides/slide256.xml" ContentType="application/vnd.openxmlformats-officedocument.presentationml.slide+xml"/>
  <Override PartName="/ppt/slides/slide257.xml" ContentType="application/vnd.openxmlformats-officedocument.presentationml.slide+xml"/>
  <Override PartName="/ppt/slides/slide258.xml" ContentType="application/vnd.openxmlformats-officedocument.presentationml.slide+xml"/>
  <Override PartName="/ppt/slides/slide259.xml" ContentType="application/vnd.openxmlformats-officedocument.presentationml.slide+xml"/>
  <Override PartName="/ppt/slides/slide260.xml" ContentType="application/vnd.openxmlformats-officedocument.presentationml.slide+xml"/>
  <Override PartName="/ppt/slides/slide261.xml" ContentType="application/vnd.openxmlformats-officedocument.presentationml.slide+xml"/>
  <Override PartName="/ppt/slides/slide262.xml" ContentType="application/vnd.openxmlformats-officedocument.presentationml.slide+xml"/>
  <Override PartName="/ppt/slides/slide263.xml" ContentType="application/vnd.openxmlformats-officedocument.presentationml.slide+xml"/>
  <Override PartName="/ppt/slides/slide264.xml" ContentType="application/vnd.openxmlformats-officedocument.presentationml.slide+xml"/>
  <Override PartName="/ppt/slides/slide265.xml" ContentType="application/vnd.openxmlformats-officedocument.presentationml.slide+xml"/>
  <Override PartName="/ppt/slides/slide266.xml" ContentType="application/vnd.openxmlformats-officedocument.presentationml.slide+xml"/>
  <Override PartName="/ppt/slides/slide267.xml" ContentType="application/vnd.openxmlformats-officedocument.presentationml.slide+xml"/>
  <Override PartName="/ppt/slides/slide268.xml" ContentType="application/vnd.openxmlformats-officedocument.presentationml.slide+xml"/>
  <Override PartName="/ppt/slides/slide269.xml" ContentType="application/vnd.openxmlformats-officedocument.presentationml.slide+xml"/>
  <Override PartName="/ppt/slides/slide270.xml" ContentType="application/vnd.openxmlformats-officedocument.presentationml.slide+xml"/>
  <Override PartName="/ppt/slides/slide271.xml" ContentType="application/vnd.openxmlformats-officedocument.presentationml.slide+xml"/>
  <Override PartName="/ppt/slides/slide272.xml" ContentType="application/vnd.openxmlformats-officedocument.presentationml.slide+xml"/>
  <Override PartName="/ppt/slides/slide273.xml" ContentType="application/vnd.openxmlformats-officedocument.presentationml.slide+xml"/>
  <Override PartName="/ppt/slides/slide274.xml" ContentType="application/vnd.openxmlformats-officedocument.presentationml.slide+xml"/>
  <Override PartName="/ppt/slides/slide275.xml" ContentType="application/vnd.openxmlformats-officedocument.presentationml.slide+xml"/>
  <Override PartName="/ppt/slides/slide276.xml" ContentType="application/vnd.openxmlformats-officedocument.presentationml.slide+xml"/>
  <Override PartName="/ppt/slides/slide277.xml" ContentType="application/vnd.openxmlformats-officedocument.presentationml.slide+xml"/>
  <Override PartName="/ppt/slides/slide278.xml" ContentType="application/vnd.openxmlformats-officedocument.presentationml.slide+xml"/>
  <Override PartName="/ppt/slides/slide279.xml" ContentType="application/vnd.openxmlformats-officedocument.presentationml.slide+xml"/>
  <Override PartName="/ppt/slides/slide280.xml" ContentType="application/vnd.openxmlformats-officedocument.presentationml.slide+xml"/>
  <Override PartName="/ppt/slides/slide281.xml" ContentType="application/vnd.openxmlformats-officedocument.presentationml.slide+xml"/>
  <Override PartName="/ppt/slides/slide282.xml" ContentType="application/vnd.openxmlformats-officedocument.presentationml.slide+xml"/>
  <Override PartName="/ppt/slides/slide283.xml" ContentType="application/vnd.openxmlformats-officedocument.presentationml.slide+xml"/>
  <Override PartName="/ppt/slides/slide284.xml" ContentType="application/vnd.openxmlformats-officedocument.presentationml.slide+xml"/>
  <Override PartName="/ppt/slides/slide285.xml" ContentType="application/vnd.openxmlformats-officedocument.presentationml.slide+xml"/>
  <Override PartName="/ppt/slides/slide286.xml" ContentType="application/vnd.openxmlformats-officedocument.presentationml.slide+xml"/>
  <Override PartName="/ppt/slides/slide287.xml" ContentType="application/vnd.openxmlformats-officedocument.presentationml.slide+xml"/>
  <Override PartName="/ppt/slides/slide288.xml" ContentType="application/vnd.openxmlformats-officedocument.presentationml.slide+xml"/>
  <Override PartName="/ppt/slides/slide289.xml" ContentType="application/vnd.openxmlformats-officedocument.presentationml.slide+xml"/>
  <Override PartName="/ppt/slides/slide290.xml" ContentType="application/vnd.openxmlformats-officedocument.presentationml.slide+xml"/>
  <Override PartName="/ppt/slides/slide291.xml" ContentType="application/vnd.openxmlformats-officedocument.presentationml.slide+xml"/>
  <Override PartName="/ppt/slides/slide292.xml" ContentType="application/vnd.openxmlformats-officedocument.presentationml.slide+xml"/>
  <Override PartName="/ppt/slides/slide293.xml" ContentType="application/vnd.openxmlformats-officedocument.presentationml.slide+xml"/>
  <Override PartName="/ppt/slides/slide294.xml" ContentType="application/vnd.openxmlformats-officedocument.presentationml.slide+xml"/>
  <Override PartName="/ppt/slides/slide295.xml" ContentType="application/vnd.openxmlformats-officedocument.presentationml.slide+xml"/>
  <Override PartName="/ppt/slides/slide296.xml" ContentType="application/vnd.openxmlformats-officedocument.presentationml.slide+xml"/>
  <Override PartName="/ppt/slides/slide297.xml" ContentType="application/vnd.openxmlformats-officedocument.presentationml.slide+xml"/>
  <Override PartName="/ppt/slides/slide298.xml" ContentType="application/vnd.openxmlformats-officedocument.presentationml.slide+xml"/>
  <Override PartName="/ppt/slides/slide299.xml" ContentType="application/vnd.openxmlformats-officedocument.presentationml.slide+xml"/>
  <Override PartName="/ppt/slides/slide300.xml" ContentType="application/vnd.openxmlformats-officedocument.presentationml.slide+xml"/>
  <Override PartName="/ppt/slides/slide301.xml" ContentType="application/vnd.openxmlformats-officedocument.presentationml.slide+xml"/>
  <Override PartName="/ppt/slides/slide302.xml" ContentType="application/vnd.openxmlformats-officedocument.presentationml.slide+xml"/>
  <Override PartName="/ppt/slides/slide303.xml" ContentType="application/vnd.openxmlformats-officedocument.presentationml.slide+xml"/>
  <Override PartName="/ppt/slides/slide304.xml" ContentType="application/vnd.openxmlformats-officedocument.presentationml.slide+xml"/>
  <Override PartName="/ppt/slides/slide305.xml" ContentType="application/vnd.openxmlformats-officedocument.presentationml.slide+xml"/>
  <Override PartName="/ppt/slides/slide306.xml" ContentType="application/vnd.openxmlformats-officedocument.presentationml.slide+xml"/>
  <Override PartName="/ppt/slides/slide307.xml" ContentType="application/vnd.openxmlformats-officedocument.presentationml.slide+xml"/>
  <Override PartName="/ppt/slides/slide308.xml" ContentType="application/vnd.openxmlformats-officedocument.presentationml.slide+xml"/>
  <Override PartName="/ppt/slides/slide309.xml" ContentType="application/vnd.openxmlformats-officedocument.presentationml.slide+xml"/>
  <Override PartName="/ppt/slides/slide310.xml" ContentType="application/vnd.openxmlformats-officedocument.presentationml.slide+xml"/>
  <Override PartName="/ppt/slides/slide311.xml" ContentType="application/vnd.openxmlformats-officedocument.presentationml.slide+xml"/>
  <Override PartName="/ppt/slides/slide312.xml" ContentType="application/vnd.openxmlformats-officedocument.presentationml.slide+xml"/>
  <Override PartName="/ppt/slides/slide313.xml" ContentType="application/vnd.openxmlformats-officedocument.presentationml.slide+xml"/>
  <Override PartName="/ppt/slides/slide314.xml" ContentType="application/vnd.openxmlformats-officedocument.presentationml.slide+xml"/>
  <Override PartName="/ppt/slides/slide315.xml" ContentType="application/vnd.openxmlformats-officedocument.presentationml.slide+xml"/>
  <Override PartName="/ppt/slides/slide316.xml" ContentType="application/vnd.openxmlformats-officedocument.presentationml.slide+xml"/>
  <Override PartName="/ppt/slides/slide317.xml" ContentType="application/vnd.openxmlformats-officedocument.presentationml.slide+xml"/>
  <Override PartName="/ppt/slides/slide318.xml" ContentType="application/vnd.openxmlformats-officedocument.presentationml.slide+xml"/>
  <Override PartName="/ppt/slides/slide319.xml" ContentType="application/vnd.openxmlformats-officedocument.presentationml.slide+xml"/>
  <Override PartName="/ppt/slides/slide320.xml" ContentType="application/vnd.openxmlformats-officedocument.presentationml.slide+xml"/>
  <Override PartName="/ppt/slides/slide321.xml" ContentType="application/vnd.openxmlformats-officedocument.presentationml.slide+xml"/>
  <Override PartName="/ppt/slides/slide322.xml" ContentType="application/vnd.openxmlformats-officedocument.presentationml.slide+xml"/>
  <Override PartName="/ppt/slides/slide323.xml" ContentType="application/vnd.openxmlformats-officedocument.presentationml.slide+xml"/>
  <Override PartName="/ppt/slides/slide324.xml" ContentType="application/vnd.openxmlformats-officedocument.presentationml.slide+xml"/>
  <Override PartName="/ppt/slides/slide325.xml" ContentType="application/vnd.openxmlformats-officedocument.presentationml.slide+xml"/>
  <Override PartName="/ppt/slides/slide326.xml" ContentType="application/vnd.openxmlformats-officedocument.presentationml.slide+xml"/>
  <Override PartName="/ppt/slides/slide327.xml" ContentType="application/vnd.openxmlformats-officedocument.presentationml.slide+xml"/>
  <Override PartName="/ppt/slides/slide328.xml" ContentType="application/vnd.openxmlformats-officedocument.presentationml.slide+xml"/>
  <Override PartName="/ppt/slides/slide329.xml" ContentType="application/vnd.openxmlformats-officedocument.presentationml.slide+xml"/>
  <Override PartName="/ppt/slides/slide330.xml" ContentType="application/vnd.openxmlformats-officedocument.presentationml.slide+xml"/>
  <Override PartName="/ppt/slides/slide331.xml" ContentType="application/vnd.openxmlformats-officedocument.presentationml.slide+xml"/>
  <Override PartName="/ppt/slides/slide332.xml" ContentType="application/vnd.openxmlformats-officedocument.presentationml.slide+xml"/>
  <Override PartName="/ppt/slides/slide333.xml" ContentType="application/vnd.openxmlformats-officedocument.presentationml.slide+xml"/>
  <Override PartName="/ppt/slides/slide334.xml" ContentType="application/vnd.openxmlformats-officedocument.presentationml.slide+xml"/>
  <Override PartName="/ppt/slides/slide335.xml" ContentType="application/vnd.openxmlformats-officedocument.presentationml.slide+xml"/>
  <Override PartName="/ppt/slides/slide336.xml" ContentType="application/vnd.openxmlformats-officedocument.presentationml.slide+xml"/>
  <Override PartName="/ppt/slides/slide337.xml" ContentType="application/vnd.openxmlformats-officedocument.presentationml.slide+xml"/>
  <Override PartName="/ppt/slides/slide338.xml" ContentType="application/vnd.openxmlformats-officedocument.presentationml.slide+xml"/>
  <Override PartName="/ppt/slides/slide339.xml" ContentType="application/vnd.openxmlformats-officedocument.presentationml.slide+xml"/>
  <Override PartName="/ppt/slides/slide340.xml" ContentType="application/vnd.openxmlformats-officedocument.presentationml.slide+xml"/>
  <Override PartName="/ppt/slides/slide341.xml" ContentType="application/vnd.openxmlformats-officedocument.presentationml.slide+xml"/>
  <Override PartName="/ppt/slides/slide342.xml" ContentType="application/vnd.openxmlformats-officedocument.presentationml.slide+xml"/>
  <Override PartName="/ppt/slides/slide343.xml" ContentType="application/vnd.openxmlformats-officedocument.presentationml.slide+xml"/>
  <Override PartName="/ppt/slides/slide344.xml" ContentType="application/vnd.openxmlformats-officedocument.presentationml.slide+xml"/>
  <Override PartName="/ppt/slides/slide345.xml" ContentType="application/vnd.openxmlformats-officedocument.presentationml.slide+xml"/>
  <Override PartName="/ppt/slides/slide346.xml" ContentType="application/vnd.openxmlformats-officedocument.presentationml.slide+xml"/>
  <Override PartName="/ppt/slides/slide347.xml" ContentType="application/vnd.openxmlformats-officedocument.presentationml.slide+xml"/>
  <Override PartName="/ppt/slides/slide348.xml" ContentType="application/vnd.openxmlformats-officedocument.presentationml.slide+xml"/>
  <Override PartName="/ppt/slides/slide349.xml" ContentType="application/vnd.openxmlformats-officedocument.presentationml.slide+xml"/>
  <Override PartName="/ppt/slides/slide350.xml" ContentType="application/vnd.openxmlformats-officedocument.presentationml.slide+xml"/>
  <Override PartName="/ppt/slides/slide351.xml" ContentType="application/vnd.openxmlformats-officedocument.presentationml.slide+xml"/>
  <Override PartName="/ppt/slides/slide352.xml" ContentType="application/vnd.openxmlformats-officedocument.presentationml.slide+xml"/>
  <Override PartName="/ppt/slides/slide353.xml" ContentType="application/vnd.openxmlformats-officedocument.presentationml.slide+xml"/>
  <Override PartName="/ppt/slides/slide354.xml" ContentType="application/vnd.openxmlformats-officedocument.presentationml.slide+xml"/>
  <Override PartName="/ppt/slides/slide355.xml" ContentType="application/vnd.openxmlformats-officedocument.presentationml.slide+xml"/>
  <Override PartName="/ppt/slides/slide356.xml" ContentType="application/vnd.openxmlformats-officedocument.presentationml.slide+xml"/>
  <Override PartName="/ppt/slides/slide357.xml" ContentType="application/vnd.openxmlformats-officedocument.presentationml.slide+xml"/>
  <Override PartName="/ppt/slides/slide358.xml" ContentType="application/vnd.openxmlformats-officedocument.presentationml.slide+xml"/>
  <Override PartName="/ppt/slides/slide359.xml" ContentType="application/vnd.openxmlformats-officedocument.presentationml.slide+xml"/>
  <Override PartName="/ppt/slides/slide360.xml" ContentType="application/vnd.openxmlformats-officedocument.presentationml.slide+xml"/>
  <Override PartName="/ppt/slides/slide361.xml" ContentType="application/vnd.openxmlformats-officedocument.presentationml.slide+xml"/>
  <Override PartName="/ppt/slides/slide362.xml" ContentType="application/vnd.openxmlformats-officedocument.presentationml.slide+xml"/>
  <Override PartName="/ppt/slides/slide363.xml" ContentType="application/vnd.openxmlformats-officedocument.presentationml.slide+xml"/>
  <Override PartName="/ppt/slides/slide364.xml" ContentType="application/vnd.openxmlformats-officedocument.presentationml.slide+xml"/>
  <Override PartName="/ppt/slides/slide365.xml" ContentType="application/vnd.openxmlformats-officedocument.presentationml.slide+xml"/>
  <Override PartName="/ppt/slides/slide366.xml" ContentType="application/vnd.openxmlformats-officedocument.presentationml.slide+xml"/>
  <Override PartName="/ppt/slides/slide367.xml" ContentType="application/vnd.openxmlformats-officedocument.presentationml.slide+xml"/>
  <Override PartName="/ppt/slides/slide368.xml" ContentType="application/vnd.openxmlformats-officedocument.presentationml.slide+xml"/>
  <Override PartName="/ppt/slides/slide369.xml" ContentType="application/vnd.openxmlformats-officedocument.presentationml.slide+xml"/>
  <Override PartName="/ppt/slides/slide370.xml" ContentType="application/vnd.openxmlformats-officedocument.presentationml.slide+xml"/>
  <Override PartName="/ppt/slides/slide371.xml" ContentType="application/vnd.openxmlformats-officedocument.presentationml.slide+xml"/>
  <Override PartName="/ppt/slides/slide372.xml" ContentType="application/vnd.openxmlformats-officedocument.presentationml.slide+xml"/>
  <Override PartName="/ppt/slides/slide373.xml" ContentType="application/vnd.openxmlformats-officedocument.presentationml.slide+xml"/>
  <Override PartName="/ppt/slides/slide374.xml" ContentType="application/vnd.openxmlformats-officedocument.presentationml.slide+xml"/>
  <Override PartName="/ppt/slides/slide375.xml" ContentType="application/vnd.openxmlformats-officedocument.presentationml.slide+xml"/>
  <Override PartName="/ppt/slides/slide376.xml" ContentType="application/vnd.openxmlformats-officedocument.presentationml.slide+xml"/>
  <Override PartName="/ppt/slides/slide377.xml" ContentType="application/vnd.openxmlformats-officedocument.presentationml.slide+xml"/>
  <Override PartName="/ppt/slides/slide378.xml" ContentType="application/vnd.openxmlformats-officedocument.presentationml.slide+xml"/>
  <Override PartName="/ppt/slides/slide379.xml" ContentType="application/vnd.openxmlformats-officedocument.presentationml.slide+xml"/>
  <Override PartName="/ppt/slides/slide380.xml" ContentType="application/vnd.openxmlformats-officedocument.presentationml.slide+xml"/>
  <Override PartName="/ppt/slides/slide381.xml" ContentType="application/vnd.openxmlformats-officedocument.presentationml.slide+xml"/>
  <Override PartName="/ppt/slides/slide382.xml" ContentType="application/vnd.openxmlformats-officedocument.presentationml.slide+xml"/>
  <Override PartName="/ppt/slides/slide383.xml" ContentType="application/vnd.openxmlformats-officedocument.presentationml.slide+xml"/>
  <Override PartName="/ppt/slides/slide384.xml" ContentType="application/vnd.openxmlformats-officedocument.presentationml.slide+xml"/>
  <Override PartName="/ppt/slides/slide385.xml" ContentType="application/vnd.openxmlformats-officedocument.presentationml.slide+xml"/>
  <Override PartName="/ppt/slides/slide386.xml" ContentType="application/vnd.openxmlformats-officedocument.presentationml.slide+xml"/>
  <Override PartName="/ppt/slides/slide387.xml" ContentType="application/vnd.openxmlformats-officedocument.presentationml.slide+xml"/>
  <Override PartName="/ppt/slides/slide388.xml" ContentType="application/vnd.openxmlformats-officedocument.presentationml.slide+xml"/>
  <Override PartName="/ppt/slides/slide389.xml" ContentType="application/vnd.openxmlformats-officedocument.presentationml.slide+xml"/>
  <Override PartName="/ppt/slides/slide390.xml" ContentType="application/vnd.openxmlformats-officedocument.presentationml.slide+xml"/>
  <Override PartName="/ppt/slides/slide391.xml" ContentType="application/vnd.openxmlformats-officedocument.presentationml.slide+xml"/>
  <Override PartName="/ppt/slides/slide392.xml" ContentType="application/vnd.openxmlformats-officedocument.presentationml.slide+xml"/>
  <Override PartName="/ppt/slides/slide393.xml" ContentType="application/vnd.openxmlformats-officedocument.presentationml.slide+xml"/>
  <Override PartName="/ppt/slides/slide394.xml" ContentType="application/vnd.openxmlformats-officedocument.presentationml.slide+xml"/>
  <Override PartName="/ppt/slides/slide395.xml" ContentType="application/vnd.openxmlformats-officedocument.presentationml.slide+xml"/>
  <Override PartName="/ppt/slides/slide396.xml" ContentType="application/vnd.openxmlformats-officedocument.presentationml.slide+xml"/>
  <Override PartName="/ppt/slides/slide397.xml" ContentType="application/vnd.openxmlformats-officedocument.presentationml.slide+xml"/>
  <Override PartName="/ppt/slides/slide398.xml" ContentType="application/vnd.openxmlformats-officedocument.presentationml.slide+xml"/>
  <Override PartName="/ppt/slides/slide399.xml" ContentType="application/vnd.openxmlformats-officedocument.presentationml.slide+xml"/>
  <Override PartName="/ppt/slides/slide400.xml" ContentType="application/vnd.openxmlformats-officedocument.presentationml.slide+xml"/>
  <Override PartName="/ppt/slides/slide401.xml" ContentType="application/vnd.openxmlformats-officedocument.presentationml.slide+xml"/>
  <Override PartName="/ppt/slides/slide402.xml" ContentType="application/vnd.openxmlformats-officedocument.presentationml.slide+xml"/>
  <Override PartName="/ppt/slides/slide403.xml" ContentType="application/vnd.openxmlformats-officedocument.presentationml.slide+xml"/>
  <Override PartName="/ppt/slides/slide404.xml" ContentType="application/vnd.openxmlformats-officedocument.presentationml.slide+xml"/>
  <Override PartName="/ppt/slides/slide405.xml" ContentType="application/vnd.openxmlformats-officedocument.presentationml.slide+xml"/>
  <Override PartName="/ppt/slides/slide406.xml" ContentType="application/vnd.openxmlformats-officedocument.presentationml.slide+xml"/>
  <Override PartName="/ppt/slides/slide407.xml" ContentType="application/vnd.openxmlformats-officedocument.presentationml.slide+xml"/>
  <Override PartName="/ppt/slides/slide408.xml" ContentType="application/vnd.openxmlformats-officedocument.presentationml.slide+xml"/>
  <Override PartName="/ppt/slides/slide409.xml" ContentType="application/vnd.openxmlformats-officedocument.presentationml.slide+xml"/>
  <Override PartName="/ppt/slides/slide410.xml" ContentType="application/vnd.openxmlformats-officedocument.presentationml.slide+xml"/>
  <Override PartName="/ppt/slides/slide411.xml" ContentType="application/vnd.openxmlformats-officedocument.presentationml.slide+xml"/>
  <Override PartName="/ppt/slides/slide412.xml" ContentType="application/vnd.openxmlformats-officedocument.presentationml.slide+xml"/>
  <Override PartName="/ppt/slides/slide413.xml" ContentType="application/vnd.openxmlformats-officedocument.presentationml.slide+xml"/>
  <Override PartName="/ppt/slides/slide414.xml" ContentType="application/vnd.openxmlformats-officedocument.presentationml.slide+xml"/>
  <Override PartName="/ppt/slides/slide415.xml" ContentType="application/vnd.openxmlformats-officedocument.presentationml.slide+xml"/>
  <Override PartName="/ppt/slides/slide416.xml" ContentType="application/vnd.openxmlformats-officedocument.presentationml.slide+xml"/>
  <Override PartName="/ppt/slides/slide417.xml" ContentType="application/vnd.openxmlformats-officedocument.presentationml.slide+xml"/>
  <Override PartName="/ppt/slides/slide418.xml" ContentType="application/vnd.openxmlformats-officedocument.presentationml.slide+xml"/>
  <Override PartName="/ppt/slides/slide419.xml" ContentType="application/vnd.openxmlformats-officedocument.presentationml.slide+xml"/>
  <Override PartName="/ppt/slides/slide420.xml" ContentType="application/vnd.openxmlformats-officedocument.presentationml.slide+xml"/>
  <Override PartName="/ppt/slides/slide421.xml" ContentType="application/vnd.openxmlformats-officedocument.presentationml.slide+xml"/>
  <Override PartName="/ppt/slides/slide422.xml" ContentType="application/vnd.openxmlformats-officedocument.presentationml.slide+xml"/>
  <Override PartName="/ppt/slides/slide423.xml" ContentType="application/vnd.openxmlformats-officedocument.presentationml.slide+xml"/>
  <Override PartName="/ppt/slides/slide424.xml" ContentType="application/vnd.openxmlformats-officedocument.presentationml.slide+xml"/>
  <Override PartName="/ppt/slides/slide425.xml" ContentType="application/vnd.openxmlformats-officedocument.presentationml.slide+xml"/>
  <Override PartName="/ppt/slides/slide426.xml" ContentType="application/vnd.openxmlformats-officedocument.presentationml.slide+xml"/>
  <Override PartName="/ppt/slides/slide427.xml" ContentType="application/vnd.openxmlformats-officedocument.presentationml.slide+xml"/>
  <Override PartName="/ppt/slides/slide428.xml" ContentType="application/vnd.openxmlformats-officedocument.presentationml.slide+xml"/>
  <Override PartName="/ppt/slides/slide429.xml" ContentType="application/vnd.openxmlformats-officedocument.presentationml.slide+xml"/>
  <Override PartName="/ppt/slides/slide430.xml" ContentType="application/vnd.openxmlformats-officedocument.presentationml.slide+xml"/>
  <Override PartName="/ppt/slides/slide431.xml" ContentType="application/vnd.openxmlformats-officedocument.presentationml.slide+xml"/>
  <Override PartName="/ppt/slides/slide432.xml" ContentType="application/vnd.openxmlformats-officedocument.presentationml.slide+xml"/>
  <Override PartName="/ppt/slides/slide433.xml" ContentType="application/vnd.openxmlformats-officedocument.presentationml.slide+xml"/>
  <Override PartName="/ppt/slides/slide434.xml" ContentType="application/vnd.openxmlformats-officedocument.presentationml.slide+xml"/>
  <Override PartName="/ppt/slides/slide435.xml" ContentType="application/vnd.openxmlformats-officedocument.presentationml.slide+xml"/>
  <Override PartName="/ppt/slides/slide436.xml" ContentType="application/vnd.openxmlformats-officedocument.presentationml.slide+xml"/>
  <Override PartName="/ppt/slides/slide437.xml" ContentType="application/vnd.openxmlformats-officedocument.presentationml.slide+xml"/>
  <Override PartName="/ppt/slides/slide438.xml" ContentType="application/vnd.openxmlformats-officedocument.presentationml.slide+xml"/>
  <Override PartName="/ppt/slides/slide439.xml" ContentType="application/vnd.openxmlformats-officedocument.presentationml.slide+xml"/>
  <Override PartName="/ppt/slides/slide440.xml" ContentType="application/vnd.openxmlformats-officedocument.presentationml.slide+xml"/>
  <Override PartName="/ppt/slides/slide441.xml" ContentType="application/vnd.openxmlformats-officedocument.presentationml.slide+xml"/>
  <Override PartName="/ppt/slides/slide442.xml" ContentType="application/vnd.openxmlformats-officedocument.presentationml.slide+xml"/>
  <Override PartName="/ppt/slides/slide443.xml" ContentType="application/vnd.openxmlformats-officedocument.presentationml.slide+xml"/>
  <Override PartName="/ppt/slides/slide444.xml" ContentType="application/vnd.openxmlformats-officedocument.presentationml.slide+xml"/>
  <Override PartName="/ppt/slides/slide445.xml" ContentType="application/vnd.openxmlformats-officedocument.presentationml.slide+xml"/>
  <Override PartName="/ppt/slides/slide446.xml" ContentType="application/vnd.openxmlformats-officedocument.presentationml.slide+xml"/>
  <Override PartName="/ppt/slides/slide447.xml" ContentType="application/vnd.openxmlformats-officedocument.presentationml.slide+xml"/>
  <Override PartName="/ppt/slides/slide448.xml" ContentType="application/vnd.openxmlformats-officedocument.presentationml.slide+xml"/>
  <Override PartName="/ppt/slides/slide449.xml" ContentType="application/vnd.openxmlformats-officedocument.presentationml.slide+xml"/>
  <Override PartName="/ppt/slides/slide450.xml" ContentType="application/vnd.openxmlformats-officedocument.presentationml.slide+xml"/>
  <Override PartName="/ppt/slides/slide451.xml" ContentType="application/vnd.openxmlformats-officedocument.presentationml.slide+xml"/>
  <Override PartName="/ppt/slides/slide452.xml" ContentType="application/vnd.openxmlformats-officedocument.presentationml.slide+xml"/>
  <Override PartName="/ppt/slides/slide453.xml" ContentType="application/vnd.openxmlformats-officedocument.presentationml.slide+xml"/>
  <Override PartName="/ppt/slides/slide454.xml" ContentType="application/vnd.openxmlformats-officedocument.presentationml.slide+xml"/>
  <Override PartName="/ppt/slides/slide455.xml" ContentType="application/vnd.openxmlformats-officedocument.presentationml.slide+xml"/>
  <Override PartName="/ppt/slides/slide456.xml" ContentType="application/vnd.openxmlformats-officedocument.presentationml.slide+xml"/>
  <Override PartName="/ppt/slides/slide457.xml" ContentType="application/vnd.openxmlformats-officedocument.presentationml.slide+xml"/>
  <Override PartName="/ppt/slides/slide458.xml" ContentType="application/vnd.openxmlformats-officedocument.presentationml.slide+xml"/>
  <Override PartName="/ppt/slides/slide459.xml" ContentType="application/vnd.openxmlformats-officedocument.presentationml.slide+xml"/>
  <Override PartName="/ppt/slides/slide460.xml" ContentType="application/vnd.openxmlformats-officedocument.presentationml.slide+xml"/>
  <Override PartName="/ppt/slides/slide461.xml" ContentType="application/vnd.openxmlformats-officedocument.presentationml.slide+xml"/>
  <Override PartName="/ppt/slides/slide462.xml" ContentType="application/vnd.openxmlformats-officedocument.presentationml.slide+xml"/>
  <Override PartName="/ppt/slides/slide463.xml" ContentType="application/vnd.openxmlformats-officedocument.presentationml.slide+xml"/>
  <Override PartName="/ppt/slides/slide464.xml" ContentType="application/vnd.openxmlformats-officedocument.presentationml.slide+xml"/>
  <Override PartName="/ppt/slides/slide465.xml" ContentType="application/vnd.openxmlformats-officedocument.presentationml.slide+xml"/>
  <Override PartName="/ppt/slides/slide466.xml" ContentType="application/vnd.openxmlformats-officedocument.presentationml.slide+xml"/>
  <Override PartName="/ppt/slides/slide467.xml" ContentType="application/vnd.openxmlformats-officedocument.presentationml.slide+xml"/>
  <Override PartName="/ppt/slides/slide468.xml" ContentType="application/vnd.openxmlformats-officedocument.presentationml.slide+xml"/>
  <Override PartName="/ppt/slides/slide469.xml" ContentType="application/vnd.openxmlformats-officedocument.presentationml.slide+xml"/>
  <Override PartName="/ppt/slides/slide470.xml" ContentType="application/vnd.openxmlformats-officedocument.presentationml.slide+xml"/>
  <Override PartName="/ppt/slides/slide471.xml" ContentType="application/vnd.openxmlformats-officedocument.presentationml.slide+xml"/>
  <Override PartName="/ppt/slides/slide472.xml" ContentType="application/vnd.openxmlformats-officedocument.presentationml.slide+xml"/>
  <Override PartName="/ppt/slides/slide473.xml" ContentType="application/vnd.openxmlformats-officedocument.presentationml.slide+xml"/>
  <Override PartName="/ppt/slides/slide474.xml" ContentType="application/vnd.openxmlformats-officedocument.presentationml.slide+xml"/>
  <Override PartName="/ppt/slides/slide475.xml" ContentType="application/vnd.openxmlformats-officedocument.presentationml.slide+xml"/>
  <Override PartName="/ppt/slides/slide476.xml" ContentType="application/vnd.openxmlformats-officedocument.presentationml.slide+xml"/>
  <Override PartName="/ppt/slides/slide477.xml" ContentType="application/vnd.openxmlformats-officedocument.presentationml.slide+xml"/>
  <Override PartName="/ppt/slides/slide478.xml" ContentType="application/vnd.openxmlformats-officedocument.presentationml.slide+xml"/>
  <Override PartName="/ppt/slides/slide479.xml" ContentType="application/vnd.openxmlformats-officedocument.presentationml.slide+xml"/>
  <Override PartName="/ppt/slides/slide480.xml" ContentType="application/vnd.openxmlformats-officedocument.presentationml.slide+xml"/>
  <Override PartName="/ppt/slides/slide481.xml" ContentType="application/vnd.openxmlformats-officedocument.presentationml.slide+xml"/>
  <Override PartName="/ppt/slides/slide482.xml" ContentType="application/vnd.openxmlformats-officedocument.presentationml.slide+xml"/>
  <Override PartName="/ppt/slides/slide483.xml" ContentType="application/vnd.openxmlformats-officedocument.presentationml.slide+xml"/>
  <Override PartName="/ppt/slides/slide484.xml" ContentType="application/vnd.openxmlformats-officedocument.presentationml.slide+xml"/>
  <Override PartName="/ppt/slides/slide485.xml" ContentType="application/vnd.openxmlformats-officedocument.presentationml.slide+xml"/>
  <Override PartName="/ppt/slides/slide486.xml" ContentType="application/vnd.openxmlformats-officedocument.presentationml.slide+xml"/>
  <Override PartName="/ppt/slides/slide487.xml" ContentType="application/vnd.openxmlformats-officedocument.presentationml.slide+xml"/>
  <Override PartName="/ppt/slides/slide488.xml" ContentType="application/vnd.openxmlformats-officedocument.presentationml.slide+xml"/>
  <Override PartName="/ppt/slides/slide489.xml" ContentType="application/vnd.openxmlformats-officedocument.presentationml.slide+xml"/>
  <Override PartName="/ppt/slides/slide490.xml" ContentType="application/vnd.openxmlformats-officedocument.presentationml.slide+xml"/>
  <Override PartName="/ppt/slides/slide491.xml" ContentType="application/vnd.openxmlformats-officedocument.presentationml.slide+xml"/>
  <Override PartName="/ppt/slides/slide492.xml" ContentType="application/vnd.openxmlformats-officedocument.presentationml.slide+xml"/>
  <Override PartName="/ppt/slides/slide493.xml" ContentType="application/vnd.openxmlformats-officedocument.presentationml.slide+xml"/>
  <Override PartName="/ppt/slides/slide494.xml" ContentType="application/vnd.openxmlformats-officedocument.presentationml.slide+xml"/>
  <Override PartName="/ppt/slides/slide495.xml" ContentType="application/vnd.openxmlformats-officedocument.presentationml.slide+xml"/>
  <Override PartName="/ppt/slides/slide496.xml" ContentType="application/vnd.openxmlformats-officedocument.presentationml.slide+xml"/>
  <Override PartName="/ppt/slides/slide497.xml" ContentType="application/vnd.openxmlformats-officedocument.presentationml.slide+xml"/>
  <Override PartName="/ppt/slides/slide498.xml" ContentType="application/vnd.openxmlformats-officedocument.presentationml.slide+xml"/>
  <Override PartName="/ppt/slides/slide499.xml" ContentType="application/vnd.openxmlformats-officedocument.presentationml.slide+xml"/>
  <Override PartName="/ppt/slides/slide500.xml" ContentType="application/vnd.openxmlformats-officedocument.presentationml.slide+xml"/>
  <Override PartName="/ppt/slides/slide501.xml" ContentType="application/vnd.openxmlformats-officedocument.presentationml.slide+xml"/>
  <Override PartName="/ppt/slides/slide502.xml" ContentType="application/vnd.openxmlformats-officedocument.presentationml.slide+xml"/>
  <Override PartName="/ppt/slides/slide503.xml" ContentType="application/vnd.openxmlformats-officedocument.presentationml.slide+xml"/>
  <Override PartName="/ppt/slides/slide504.xml" ContentType="application/vnd.openxmlformats-officedocument.presentationml.slide+xml"/>
  <Override PartName="/ppt/slides/slide505.xml" ContentType="application/vnd.openxmlformats-officedocument.presentationml.slide+xml"/>
  <Override PartName="/ppt/slides/slide506.xml" ContentType="application/vnd.openxmlformats-officedocument.presentationml.slide+xml"/>
  <Override PartName="/ppt/slides/slide507.xml" ContentType="application/vnd.openxmlformats-officedocument.presentationml.slide+xml"/>
  <Override PartName="/ppt/slides/slide508.xml" ContentType="application/vnd.openxmlformats-officedocument.presentationml.slide+xml"/>
  <Override PartName="/ppt/slides/slide509.xml" ContentType="application/vnd.openxmlformats-officedocument.presentationml.slide+xml"/>
  <Override PartName="/ppt/slides/slide510.xml" ContentType="application/vnd.openxmlformats-officedocument.presentationml.slide+xml"/>
  <Override PartName="/ppt/slides/slide511.xml" ContentType="application/vnd.openxmlformats-officedocument.presentationml.slide+xml"/>
  <Override PartName="/ppt/slides/slide512.xml" ContentType="application/vnd.openxmlformats-officedocument.presentationml.slide+xml"/>
  <Override PartName="/ppt/slides/slide513.xml" ContentType="application/vnd.openxmlformats-officedocument.presentationml.slide+xml"/>
  <Override PartName="/ppt/slides/slide514.xml" ContentType="application/vnd.openxmlformats-officedocument.presentationml.slide+xml"/>
  <Override PartName="/ppt/slides/slide515.xml" ContentType="application/vnd.openxmlformats-officedocument.presentationml.slide+xml"/>
  <Override PartName="/ppt/slides/slide516.xml" ContentType="application/vnd.openxmlformats-officedocument.presentationml.slide+xml"/>
  <Override PartName="/ppt/slides/slide517.xml" ContentType="application/vnd.openxmlformats-officedocument.presentationml.slide+xml"/>
  <Override PartName="/ppt/slides/slide518.xml" ContentType="application/vnd.openxmlformats-officedocument.presentationml.slide+xml"/>
  <Override PartName="/ppt/slides/slide519.xml" ContentType="application/vnd.openxmlformats-officedocument.presentationml.slide+xml"/>
  <Override PartName="/ppt/slides/slide520.xml" ContentType="application/vnd.openxmlformats-officedocument.presentationml.slide+xml"/>
  <Override PartName="/ppt/slides/slide521.xml" ContentType="application/vnd.openxmlformats-officedocument.presentationml.slide+xml"/>
  <Override PartName="/ppt/slides/slide522.xml" ContentType="application/vnd.openxmlformats-officedocument.presentationml.slide+xml"/>
  <Override PartName="/ppt/slides/slide523.xml" ContentType="application/vnd.openxmlformats-officedocument.presentationml.slide+xml"/>
  <Override PartName="/ppt/slides/slide524.xml" ContentType="application/vnd.openxmlformats-officedocument.presentationml.slide+xml"/>
  <Override PartName="/ppt/slides/slide525.xml" ContentType="application/vnd.openxmlformats-officedocument.presentationml.slide+xml"/>
  <Override PartName="/ppt/slides/slide526.xml" ContentType="application/vnd.openxmlformats-officedocument.presentationml.slide+xml"/>
  <Override PartName="/ppt/slides/slide527.xml" ContentType="application/vnd.openxmlformats-officedocument.presentationml.slide+xml"/>
  <Override PartName="/ppt/slides/slide528.xml" ContentType="application/vnd.openxmlformats-officedocument.presentationml.slide+xml"/>
  <Override PartName="/ppt/slides/slide529.xml" ContentType="application/vnd.openxmlformats-officedocument.presentationml.slide+xml"/>
  <Override PartName="/ppt/slides/slide530.xml" ContentType="application/vnd.openxmlformats-officedocument.presentationml.slide+xml"/>
  <Override PartName="/ppt/slides/slide531.xml" ContentType="application/vnd.openxmlformats-officedocument.presentationml.slide+xml"/>
  <Override PartName="/ppt/slides/slide532.xml" ContentType="application/vnd.openxmlformats-officedocument.presentationml.slide+xml"/>
  <Override PartName="/ppt/slides/slide533.xml" ContentType="application/vnd.openxmlformats-officedocument.presentationml.slide+xml"/>
  <Override PartName="/ppt/slides/slide534.xml" ContentType="application/vnd.openxmlformats-officedocument.presentationml.slide+xml"/>
  <Override PartName="/ppt/slides/slide535.xml" ContentType="application/vnd.openxmlformats-officedocument.presentationml.slide+xml"/>
  <Override PartName="/ppt/slides/slide536.xml" ContentType="application/vnd.openxmlformats-officedocument.presentationml.slide+xml"/>
  <Override PartName="/ppt/slides/slide537.xml" ContentType="application/vnd.openxmlformats-officedocument.presentationml.slide+xml"/>
  <Override PartName="/ppt/slides/slide538.xml" ContentType="application/vnd.openxmlformats-officedocument.presentationml.slide+xml"/>
  <Override PartName="/ppt/slides/slide539.xml" ContentType="application/vnd.openxmlformats-officedocument.presentationml.slide+xml"/>
  <Override PartName="/ppt/slides/slide540.xml" ContentType="application/vnd.openxmlformats-officedocument.presentationml.slide+xml"/>
  <Override PartName="/ppt/slides/slide541.xml" ContentType="application/vnd.openxmlformats-officedocument.presentationml.slide+xml"/>
  <Override PartName="/ppt/slides/slide542.xml" ContentType="application/vnd.openxmlformats-officedocument.presentationml.slide+xml"/>
  <Override PartName="/ppt/slides/slide543.xml" ContentType="application/vnd.openxmlformats-officedocument.presentationml.slide+xml"/>
  <Override PartName="/ppt/slides/slide544.xml" ContentType="application/vnd.openxmlformats-officedocument.presentationml.slide+xml"/>
  <Override PartName="/ppt/slides/slide545.xml" ContentType="application/vnd.openxmlformats-officedocument.presentationml.slide+xml"/>
  <Override PartName="/ppt/slides/slide546.xml" ContentType="application/vnd.openxmlformats-officedocument.presentationml.slide+xml"/>
  <Override PartName="/ppt/slides/slide547.xml" ContentType="application/vnd.openxmlformats-officedocument.presentationml.slide+xml"/>
  <Override PartName="/ppt/slides/slide548.xml" ContentType="application/vnd.openxmlformats-officedocument.presentationml.slide+xml"/>
  <Override PartName="/ppt/slides/slide549.xml" ContentType="application/vnd.openxmlformats-officedocument.presentationml.slide+xml"/>
  <Override PartName="/ppt/slides/slide550.xml" ContentType="application/vnd.openxmlformats-officedocument.presentationml.slide+xml"/>
  <Override PartName="/ppt/slides/slide551.xml" ContentType="application/vnd.openxmlformats-officedocument.presentationml.slide+xml"/>
  <Override PartName="/ppt/slides/slide552.xml" ContentType="application/vnd.openxmlformats-officedocument.presentationml.slide+xml"/>
  <Override PartName="/ppt/slides/slide553.xml" ContentType="application/vnd.openxmlformats-officedocument.presentationml.slide+xml"/>
  <Override PartName="/ppt/slides/slide554.xml" ContentType="application/vnd.openxmlformats-officedocument.presentationml.slide+xml"/>
  <Override PartName="/ppt/slides/slide555.xml" ContentType="application/vnd.openxmlformats-officedocument.presentationml.slide+xml"/>
  <Override PartName="/ppt/slides/slide556.xml" ContentType="application/vnd.openxmlformats-officedocument.presentationml.slide+xml"/>
  <Override PartName="/ppt/slides/slide557.xml" ContentType="application/vnd.openxmlformats-officedocument.presentationml.slide+xml"/>
  <Override PartName="/ppt/slides/slide558.xml" ContentType="application/vnd.openxmlformats-officedocument.presentationml.slide+xml"/>
  <Override PartName="/ppt/slides/slide559.xml" ContentType="application/vnd.openxmlformats-officedocument.presentationml.slide+xml"/>
  <Override PartName="/ppt/slides/slide560.xml" ContentType="application/vnd.openxmlformats-officedocument.presentationml.slide+xml"/>
  <Override PartName="/ppt/slides/slide561.xml" ContentType="application/vnd.openxmlformats-officedocument.presentationml.slide+xml"/>
  <Override PartName="/ppt/slides/slide562.xml" ContentType="application/vnd.openxmlformats-officedocument.presentationml.slide+xml"/>
  <Override PartName="/ppt/slides/slide563.xml" ContentType="application/vnd.openxmlformats-officedocument.presentationml.slide+xml"/>
  <Override PartName="/ppt/slides/slide564.xml" ContentType="application/vnd.openxmlformats-officedocument.presentationml.slide+xml"/>
  <Override PartName="/ppt/slides/slide565.xml" ContentType="application/vnd.openxmlformats-officedocument.presentationml.slide+xml"/>
  <Override PartName="/ppt/slides/slide566.xml" ContentType="application/vnd.openxmlformats-officedocument.presentationml.slide+xml"/>
  <Override PartName="/ppt/slides/slide567.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notesSlides/notesSlide76.xml" ContentType="application/vnd.openxmlformats-officedocument.presentationml.notesSlide+xml"/>
  <Override PartName="/ppt/notesSlides/notesSlide77.xml" ContentType="application/vnd.openxmlformats-officedocument.presentationml.notesSlide+xml"/>
  <Override PartName="/ppt/notesSlides/notesSlide78.xml" ContentType="application/vnd.openxmlformats-officedocument.presentationml.notesSlide+xml"/>
  <Override PartName="/ppt/notesSlides/notesSlide79.xml" ContentType="application/vnd.openxmlformats-officedocument.presentationml.notesSlide+xml"/>
  <Override PartName="/ppt/notesSlides/notesSlide80.xml" ContentType="application/vnd.openxmlformats-officedocument.presentationml.notesSlide+xml"/>
  <Override PartName="/ppt/notesSlides/notesSlide81.xml" ContentType="application/vnd.openxmlformats-officedocument.presentationml.notesSlide+xml"/>
  <Override PartName="/ppt/notesSlides/notesSlide82.xml" ContentType="application/vnd.openxmlformats-officedocument.presentationml.notesSlide+xml"/>
  <Override PartName="/ppt/notesSlides/notesSlide83.xml" ContentType="application/vnd.openxmlformats-officedocument.presentationml.notesSlide+xml"/>
  <Override PartName="/ppt/notesSlides/notesSlide84.xml" ContentType="application/vnd.openxmlformats-officedocument.presentationml.notesSlide+xml"/>
  <Override PartName="/ppt/notesSlides/notesSlide85.xml" ContentType="application/vnd.openxmlformats-officedocument.presentationml.notesSlide+xml"/>
  <Override PartName="/ppt/notesSlides/notesSlide86.xml" ContentType="application/vnd.openxmlformats-officedocument.presentationml.notesSlide+xml"/>
  <Override PartName="/ppt/notesSlides/notesSlide87.xml" ContentType="application/vnd.openxmlformats-officedocument.presentationml.notesSlide+xml"/>
  <Override PartName="/ppt/notesSlides/notesSlide88.xml" ContentType="application/vnd.openxmlformats-officedocument.presentationml.notesSlide+xml"/>
  <Override PartName="/ppt/notesSlides/notesSlide89.xml" ContentType="application/vnd.openxmlformats-officedocument.presentationml.notesSlide+xml"/>
  <Override PartName="/ppt/notesSlides/notesSlide90.xml" ContentType="application/vnd.openxmlformats-officedocument.presentationml.notesSlide+xml"/>
  <Override PartName="/ppt/notesSlides/notesSlide91.xml" ContentType="application/vnd.openxmlformats-officedocument.presentationml.notesSlide+xml"/>
  <Override PartName="/ppt/notesSlides/notesSlide92.xml" ContentType="application/vnd.openxmlformats-officedocument.presentationml.notesSlide+xml"/>
  <Override PartName="/ppt/notesSlides/notesSlide93.xml" ContentType="application/vnd.openxmlformats-officedocument.presentationml.notesSlide+xml"/>
  <Override PartName="/ppt/notesSlides/notesSlide94.xml" ContentType="application/vnd.openxmlformats-officedocument.presentationml.notesSlide+xml"/>
  <Override PartName="/ppt/notesSlides/notesSlide95.xml" ContentType="application/vnd.openxmlformats-officedocument.presentationml.notesSlide+xml"/>
  <Override PartName="/ppt/notesSlides/notesSlide96.xml" ContentType="application/vnd.openxmlformats-officedocument.presentationml.notesSlide+xml"/>
  <Override PartName="/ppt/notesSlides/notesSlide97.xml" ContentType="application/vnd.openxmlformats-officedocument.presentationml.notesSlide+xml"/>
  <Override PartName="/ppt/notesSlides/notesSlide98.xml" ContentType="application/vnd.openxmlformats-officedocument.presentationml.notesSlide+xml"/>
  <Override PartName="/ppt/notesSlides/notesSlide99.xml" ContentType="application/vnd.openxmlformats-officedocument.presentationml.notesSlide+xml"/>
  <Override PartName="/ppt/notesSlides/notesSlide100.xml" ContentType="application/vnd.openxmlformats-officedocument.presentationml.notesSlide+xml"/>
  <Override PartName="/ppt/notesSlides/notesSlide101.xml" ContentType="application/vnd.openxmlformats-officedocument.presentationml.notesSlide+xml"/>
  <Override PartName="/ppt/notesSlides/notesSlide102.xml" ContentType="application/vnd.openxmlformats-officedocument.presentationml.notesSlide+xml"/>
  <Override PartName="/ppt/notesSlides/notesSlide103.xml" ContentType="application/vnd.openxmlformats-officedocument.presentationml.notesSlide+xml"/>
  <Override PartName="/ppt/notesSlides/notesSlide104.xml" ContentType="application/vnd.openxmlformats-officedocument.presentationml.notesSlide+xml"/>
  <Override PartName="/ppt/notesSlides/notesSlide105.xml" ContentType="application/vnd.openxmlformats-officedocument.presentationml.notesSlide+xml"/>
  <Override PartName="/ppt/notesSlides/notesSlide106.xml" ContentType="application/vnd.openxmlformats-officedocument.presentationml.notesSlide+xml"/>
  <Override PartName="/ppt/notesSlides/notesSlide107.xml" ContentType="application/vnd.openxmlformats-officedocument.presentationml.notesSlide+xml"/>
  <Override PartName="/ppt/notesSlides/notesSlide108.xml" ContentType="application/vnd.openxmlformats-officedocument.presentationml.notesSlide+xml"/>
  <Override PartName="/ppt/notesSlides/notesSlide109.xml" ContentType="application/vnd.openxmlformats-officedocument.presentationml.notesSlide+xml"/>
  <Override PartName="/ppt/notesSlides/notesSlide110.xml" ContentType="application/vnd.openxmlformats-officedocument.presentationml.notesSlide+xml"/>
  <Override PartName="/ppt/notesSlides/notesSlide111.xml" ContentType="application/vnd.openxmlformats-officedocument.presentationml.notesSlide+xml"/>
  <Override PartName="/ppt/notesSlides/notesSlide112.xml" ContentType="application/vnd.openxmlformats-officedocument.presentationml.notesSlide+xml"/>
  <Override PartName="/ppt/notesSlides/notesSlide113.xml" ContentType="application/vnd.openxmlformats-officedocument.presentationml.notesSlide+xml"/>
  <Override PartName="/ppt/notesSlides/notesSlide114.xml" ContentType="application/vnd.openxmlformats-officedocument.presentationml.notesSlide+xml"/>
  <Override PartName="/ppt/notesSlides/notesSlide115.xml" ContentType="application/vnd.openxmlformats-officedocument.presentationml.notesSlide+xml"/>
  <Override PartName="/ppt/notesSlides/notesSlide116.xml" ContentType="application/vnd.openxmlformats-officedocument.presentationml.notesSlide+xml"/>
  <Override PartName="/ppt/notesSlides/notesSlide117.xml" ContentType="application/vnd.openxmlformats-officedocument.presentationml.notesSlide+xml"/>
  <Override PartName="/ppt/notesSlides/notesSlide118.xml" ContentType="application/vnd.openxmlformats-officedocument.presentationml.notesSlide+xml"/>
  <Override PartName="/ppt/notesSlides/notesSlide119.xml" ContentType="application/vnd.openxmlformats-officedocument.presentationml.notesSlide+xml"/>
  <Override PartName="/ppt/notesSlides/notesSlide120.xml" ContentType="application/vnd.openxmlformats-officedocument.presentationml.notesSlide+xml"/>
  <Override PartName="/ppt/notesSlides/notesSlide121.xml" ContentType="application/vnd.openxmlformats-officedocument.presentationml.notesSlide+xml"/>
  <Override PartName="/ppt/notesSlides/notesSlide122.xml" ContentType="application/vnd.openxmlformats-officedocument.presentationml.notesSlide+xml"/>
  <Override PartName="/ppt/notesSlides/notesSlide123.xml" ContentType="application/vnd.openxmlformats-officedocument.presentationml.notesSlide+xml"/>
  <Override PartName="/ppt/notesSlides/notesSlide124.xml" ContentType="application/vnd.openxmlformats-officedocument.presentationml.notesSlide+xml"/>
  <Override PartName="/ppt/notesSlides/notesSlide125.xml" ContentType="application/vnd.openxmlformats-officedocument.presentationml.notesSlide+xml"/>
  <Override PartName="/ppt/notesSlides/notesSlide126.xml" ContentType="application/vnd.openxmlformats-officedocument.presentationml.notesSlide+xml"/>
  <Override PartName="/ppt/notesSlides/notesSlide127.xml" ContentType="application/vnd.openxmlformats-officedocument.presentationml.notesSlide+xml"/>
  <Override PartName="/ppt/notesSlides/notesSlide128.xml" ContentType="application/vnd.openxmlformats-officedocument.presentationml.notesSlide+xml"/>
  <Override PartName="/ppt/notesSlides/notesSlide129.xml" ContentType="application/vnd.openxmlformats-officedocument.presentationml.notesSlide+xml"/>
  <Override PartName="/ppt/notesSlides/notesSlide130.xml" ContentType="application/vnd.openxmlformats-officedocument.presentationml.notesSlide+xml"/>
  <Override PartName="/ppt/notesSlides/notesSlide131.xml" ContentType="application/vnd.openxmlformats-officedocument.presentationml.notesSlide+xml"/>
  <Override PartName="/ppt/notesSlides/notesSlide132.xml" ContentType="application/vnd.openxmlformats-officedocument.presentationml.notesSlide+xml"/>
  <Override PartName="/ppt/notesSlides/notesSlide133.xml" ContentType="application/vnd.openxmlformats-officedocument.presentationml.notesSlide+xml"/>
  <Override PartName="/ppt/notesSlides/notesSlide134.xml" ContentType="application/vnd.openxmlformats-officedocument.presentationml.notesSlide+xml"/>
  <Override PartName="/ppt/notesSlides/notesSlide135.xml" ContentType="application/vnd.openxmlformats-officedocument.presentationml.notesSlide+xml"/>
  <Override PartName="/ppt/notesSlides/notesSlide136.xml" ContentType="application/vnd.openxmlformats-officedocument.presentationml.notesSlide+xml"/>
  <Override PartName="/ppt/notesSlides/notesSlide137.xml" ContentType="application/vnd.openxmlformats-officedocument.presentationml.notesSlide+xml"/>
  <Override PartName="/ppt/notesSlides/notesSlide138.xml" ContentType="application/vnd.openxmlformats-officedocument.presentationml.notesSlide+xml"/>
  <Override PartName="/ppt/notesSlides/notesSlide139.xml" ContentType="application/vnd.openxmlformats-officedocument.presentationml.notesSlide+xml"/>
  <Override PartName="/ppt/notesSlides/notesSlide140.xml" ContentType="application/vnd.openxmlformats-officedocument.presentationml.notesSlide+xml"/>
  <Override PartName="/ppt/notesSlides/notesSlide141.xml" ContentType="application/vnd.openxmlformats-officedocument.presentationml.notesSlide+xml"/>
  <Override PartName="/ppt/notesSlides/notesSlide142.xml" ContentType="application/vnd.openxmlformats-officedocument.presentationml.notesSlide+xml"/>
  <Override PartName="/ppt/notesSlides/notesSlide143.xml" ContentType="application/vnd.openxmlformats-officedocument.presentationml.notesSlide+xml"/>
  <Override PartName="/ppt/notesSlides/notesSlide144.xml" ContentType="application/vnd.openxmlformats-officedocument.presentationml.notesSlide+xml"/>
  <Override PartName="/ppt/notesSlides/notesSlide145.xml" ContentType="application/vnd.openxmlformats-officedocument.presentationml.notesSlide+xml"/>
  <Override PartName="/ppt/notesSlides/notesSlide146.xml" ContentType="application/vnd.openxmlformats-officedocument.presentationml.notesSlide+xml"/>
  <Override PartName="/ppt/notesSlides/notesSlide147.xml" ContentType="application/vnd.openxmlformats-officedocument.presentationml.notesSlide+xml"/>
  <Override PartName="/ppt/notesSlides/notesSlide148.xml" ContentType="application/vnd.openxmlformats-officedocument.presentationml.notesSlide+xml"/>
  <Override PartName="/ppt/notesSlides/notesSlide149.xml" ContentType="application/vnd.openxmlformats-officedocument.presentationml.notesSlide+xml"/>
  <Override PartName="/ppt/notesSlides/notesSlide150.xml" ContentType="application/vnd.openxmlformats-officedocument.presentationml.notesSlide+xml"/>
  <Override PartName="/ppt/notesSlides/notesSlide151.xml" ContentType="application/vnd.openxmlformats-officedocument.presentationml.notesSlide+xml"/>
  <Override PartName="/ppt/notesSlides/notesSlide152.xml" ContentType="application/vnd.openxmlformats-officedocument.presentationml.notesSlide+xml"/>
  <Override PartName="/ppt/notesSlides/notesSlide153.xml" ContentType="application/vnd.openxmlformats-officedocument.presentationml.notesSlide+xml"/>
  <Override PartName="/ppt/notesSlides/notesSlide154.xml" ContentType="application/vnd.openxmlformats-officedocument.presentationml.notesSlide+xml"/>
  <Override PartName="/ppt/notesSlides/notesSlide155.xml" ContentType="application/vnd.openxmlformats-officedocument.presentationml.notesSlide+xml"/>
  <Override PartName="/ppt/notesSlides/notesSlide156.xml" ContentType="application/vnd.openxmlformats-officedocument.presentationml.notesSlide+xml"/>
  <Override PartName="/ppt/notesSlides/notesSlide157.xml" ContentType="application/vnd.openxmlformats-officedocument.presentationml.notesSlide+xml"/>
  <Override PartName="/ppt/notesSlides/notesSlide158.xml" ContentType="application/vnd.openxmlformats-officedocument.presentationml.notesSlide+xml"/>
  <Override PartName="/ppt/notesSlides/notesSlide159.xml" ContentType="application/vnd.openxmlformats-officedocument.presentationml.notesSlide+xml"/>
  <Override PartName="/ppt/notesSlides/notesSlide160.xml" ContentType="application/vnd.openxmlformats-officedocument.presentationml.notesSlide+xml"/>
  <Override PartName="/ppt/notesSlides/notesSlide161.xml" ContentType="application/vnd.openxmlformats-officedocument.presentationml.notesSlide+xml"/>
  <Override PartName="/ppt/notesSlides/notesSlide162.xml" ContentType="application/vnd.openxmlformats-officedocument.presentationml.notesSlide+xml"/>
  <Override PartName="/ppt/notesSlides/notesSlide163.xml" ContentType="application/vnd.openxmlformats-officedocument.presentationml.notesSlide+xml"/>
  <Override PartName="/ppt/notesSlides/notesSlide164.xml" ContentType="application/vnd.openxmlformats-officedocument.presentationml.notesSlide+xml"/>
  <Override PartName="/ppt/notesSlides/notesSlide165.xml" ContentType="application/vnd.openxmlformats-officedocument.presentationml.notesSlide+xml"/>
  <Override PartName="/ppt/notesSlides/notesSlide166.xml" ContentType="application/vnd.openxmlformats-officedocument.presentationml.notesSlide+xml"/>
  <Override PartName="/ppt/notesSlides/notesSlide167.xml" ContentType="application/vnd.openxmlformats-officedocument.presentationml.notesSlide+xml"/>
  <Override PartName="/ppt/notesSlides/notesSlide168.xml" ContentType="application/vnd.openxmlformats-officedocument.presentationml.notesSlide+xml"/>
  <Override PartName="/ppt/notesSlides/notesSlide169.xml" ContentType="application/vnd.openxmlformats-officedocument.presentationml.notesSlide+xml"/>
  <Override PartName="/ppt/notesSlides/notesSlide170.xml" ContentType="application/vnd.openxmlformats-officedocument.presentationml.notesSlide+xml"/>
  <Override PartName="/ppt/notesSlides/notesSlide171.xml" ContentType="application/vnd.openxmlformats-officedocument.presentationml.notesSlide+xml"/>
  <Override PartName="/ppt/notesSlides/notesSlide172.xml" ContentType="application/vnd.openxmlformats-officedocument.presentationml.notesSlide+xml"/>
  <Override PartName="/ppt/notesSlides/notesSlide173.xml" ContentType="application/vnd.openxmlformats-officedocument.presentationml.notesSlide+xml"/>
  <Override PartName="/ppt/notesSlides/notesSlide174.xml" ContentType="application/vnd.openxmlformats-officedocument.presentationml.notesSlide+xml"/>
  <Override PartName="/ppt/notesSlides/notesSlide175.xml" ContentType="application/vnd.openxmlformats-officedocument.presentationml.notesSlide+xml"/>
  <Override PartName="/ppt/notesSlides/notesSlide176.xml" ContentType="application/vnd.openxmlformats-officedocument.presentationml.notesSlide+xml"/>
  <Override PartName="/ppt/notesSlides/notesSlide177.xml" ContentType="application/vnd.openxmlformats-officedocument.presentationml.notesSlide+xml"/>
  <Override PartName="/ppt/notesSlides/notesSlide178.xml" ContentType="application/vnd.openxmlformats-officedocument.presentationml.notesSlide+xml"/>
  <Override PartName="/ppt/notesSlides/notesSlide179.xml" ContentType="application/vnd.openxmlformats-officedocument.presentationml.notesSlide+xml"/>
  <Override PartName="/ppt/notesSlides/notesSlide180.xml" ContentType="application/vnd.openxmlformats-officedocument.presentationml.notesSlide+xml"/>
  <Override PartName="/ppt/notesSlides/notesSlide181.xml" ContentType="application/vnd.openxmlformats-officedocument.presentationml.notesSlide+xml"/>
  <Override PartName="/ppt/notesSlides/notesSlide182.xml" ContentType="application/vnd.openxmlformats-officedocument.presentationml.notesSlide+xml"/>
  <Override PartName="/ppt/notesSlides/notesSlide183.xml" ContentType="application/vnd.openxmlformats-officedocument.presentationml.notesSlide+xml"/>
  <Override PartName="/ppt/notesSlides/notesSlide184.xml" ContentType="application/vnd.openxmlformats-officedocument.presentationml.notesSlide+xml"/>
  <Override PartName="/ppt/notesSlides/notesSlide185.xml" ContentType="application/vnd.openxmlformats-officedocument.presentationml.notesSlide+xml"/>
  <Override PartName="/ppt/notesSlides/notesSlide186.xml" ContentType="application/vnd.openxmlformats-officedocument.presentationml.notesSlide+xml"/>
  <Override PartName="/ppt/notesSlides/notesSlide187.xml" ContentType="application/vnd.openxmlformats-officedocument.presentationml.notesSlide+xml"/>
  <Override PartName="/ppt/notesSlides/notesSlide188.xml" ContentType="application/vnd.openxmlformats-officedocument.presentationml.notesSlide+xml"/>
  <Override PartName="/ppt/notesSlides/notesSlide189.xml" ContentType="application/vnd.openxmlformats-officedocument.presentationml.notesSlide+xml"/>
  <Override PartName="/ppt/notesSlides/notesSlide190.xml" ContentType="application/vnd.openxmlformats-officedocument.presentationml.notesSlide+xml"/>
  <Override PartName="/ppt/notesSlides/notesSlide191.xml" ContentType="application/vnd.openxmlformats-officedocument.presentationml.notesSlide+xml"/>
  <Override PartName="/ppt/notesSlides/notesSlide192.xml" ContentType="application/vnd.openxmlformats-officedocument.presentationml.notesSlide+xml"/>
  <Override PartName="/ppt/notesSlides/notesSlide193.xml" ContentType="application/vnd.openxmlformats-officedocument.presentationml.notesSlide+xml"/>
  <Override PartName="/ppt/notesSlides/notesSlide194.xml" ContentType="application/vnd.openxmlformats-officedocument.presentationml.notesSlide+xml"/>
  <Override PartName="/ppt/notesSlides/notesSlide195.xml" ContentType="application/vnd.openxmlformats-officedocument.presentationml.notesSlide+xml"/>
  <Override PartName="/ppt/notesSlides/notesSlide196.xml" ContentType="application/vnd.openxmlformats-officedocument.presentationml.notesSlide+xml"/>
  <Override PartName="/ppt/notesSlides/notesSlide197.xml" ContentType="application/vnd.openxmlformats-officedocument.presentationml.notesSlide+xml"/>
  <Override PartName="/ppt/notesSlides/notesSlide198.xml" ContentType="application/vnd.openxmlformats-officedocument.presentationml.notesSlide+xml"/>
  <Override PartName="/ppt/notesSlides/notesSlide199.xml" ContentType="application/vnd.openxmlformats-officedocument.presentationml.notesSlide+xml"/>
  <Override PartName="/ppt/notesSlides/notesSlide200.xml" ContentType="application/vnd.openxmlformats-officedocument.presentationml.notesSlide+xml"/>
  <Override PartName="/ppt/notesSlides/notesSlide201.xml" ContentType="application/vnd.openxmlformats-officedocument.presentationml.notesSlide+xml"/>
  <Override PartName="/ppt/notesSlides/notesSlide202.xml" ContentType="application/vnd.openxmlformats-officedocument.presentationml.notesSlide+xml"/>
  <Override PartName="/ppt/notesSlides/notesSlide203.xml" ContentType="application/vnd.openxmlformats-officedocument.presentationml.notesSlide+xml"/>
  <Override PartName="/ppt/notesSlides/notesSlide204.xml" ContentType="application/vnd.openxmlformats-officedocument.presentationml.notesSlide+xml"/>
  <Override PartName="/ppt/notesSlides/notesSlide205.xml" ContentType="application/vnd.openxmlformats-officedocument.presentationml.notesSlide+xml"/>
  <Override PartName="/ppt/notesSlides/notesSlide206.xml" ContentType="application/vnd.openxmlformats-officedocument.presentationml.notesSlide+xml"/>
  <Override PartName="/ppt/notesSlides/notesSlide207.xml" ContentType="application/vnd.openxmlformats-officedocument.presentationml.notesSlide+xml"/>
  <Override PartName="/ppt/notesSlides/notesSlide208.xml" ContentType="application/vnd.openxmlformats-officedocument.presentationml.notesSlide+xml"/>
  <Override PartName="/ppt/notesSlides/notesSlide209.xml" ContentType="application/vnd.openxmlformats-officedocument.presentationml.notesSlide+xml"/>
  <Override PartName="/ppt/notesSlides/notesSlide210.xml" ContentType="application/vnd.openxmlformats-officedocument.presentationml.notesSlide+xml"/>
  <Override PartName="/ppt/notesSlides/notesSlide211.xml" ContentType="application/vnd.openxmlformats-officedocument.presentationml.notesSlide+xml"/>
  <Override PartName="/ppt/notesSlides/notesSlide212.xml" ContentType="application/vnd.openxmlformats-officedocument.presentationml.notesSlide+xml"/>
  <Override PartName="/ppt/notesSlides/notesSlide213.xml" ContentType="application/vnd.openxmlformats-officedocument.presentationml.notesSlide+xml"/>
  <Override PartName="/ppt/notesSlides/notesSlide214.xml" ContentType="application/vnd.openxmlformats-officedocument.presentationml.notesSlide+xml"/>
  <Override PartName="/ppt/notesSlides/notesSlide215.xml" ContentType="application/vnd.openxmlformats-officedocument.presentationml.notesSlide+xml"/>
  <Override PartName="/ppt/notesSlides/notesSlide216.xml" ContentType="application/vnd.openxmlformats-officedocument.presentationml.notesSlide+xml"/>
  <Override PartName="/ppt/notesSlides/notesSlide217.xml" ContentType="application/vnd.openxmlformats-officedocument.presentationml.notesSlide+xml"/>
  <Override PartName="/ppt/notesSlides/notesSlide218.xml" ContentType="application/vnd.openxmlformats-officedocument.presentationml.notesSlide+xml"/>
  <Override PartName="/ppt/notesSlides/notesSlide219.xml" ContentType="application/vnd.openxmlformats-officedocument.presentationml.notesSlide+xml"/>
  <Override PartName="/ppt/notesSlides/notesSlide220.xml" ContentType="application/vnd.openxmlformats-officedocument.presentationml.notesSlide+xml"/>
  <Override PartName="/ppt/notesSlides/notesSlide221.xml" ContentType="application/vnd.openxmlformats-officedocument.presentationml.notesSlide+xml"/>
  <Override PartName="/ppt/notesSlides/notesSlide222.xml" ContentType="application/vnd.openxmlformats-officedocument.presentationml.notesSlide+xml"/>
  <Override PartName="/ppt/notesSlides/notesSlide223.xml" ContentType="application/vnd.openxmlformats-officedocument.presentationml.notesSlide+xml"/>
  <Override PartName="/ppt/notesSlides/notesSlide224.xml" ContentType="application/vnd.openxmlformats-officedocument.presentationml.notesSlide+xml"/>
  <Override PartName="/ppt/notesSlides/notesSlide225.xml" ContentType="application/vnd.openxmlformats-officedocument.presentationml.notesSlide+xml"/>
  <Override PartName="/ppt/notesSlides/notesSlide226.xml" ContentType="application/vnd.openxmlformats-officedocument.presentationml.notesSlide+xml"/>
  <Override PartName="/ppt/notesSlides/notesSlide227.xml" ContentType="application/vnd.openxmlformats-officedocument.presentationml.notesSlide+xml"/>
  <Override PartName="/ppt/notesSlides/notesSlide228.xml" ContentType="application/vnd.openxmlformats-officedocument.presentationml.notesSlide+xml"/>
  <Override PartName="/ppt/notesSlides/notesSlide229.xml" ContentType="application/vnd.openxmlformats-officedocument.presentationml.notesSlide+xml"/>
  <Override PartName="/ppt/notesSlides/notesSlide230.xml" ContentType="application/vnd.openxmlformats-officedocument.presentationml.notesSlide+xml"/>
  <Override PartName="/ppt/notesSlides/notesSlide231.xml" ContentType="application/vnd.openxmlformats-officedocument.presentationml.notesSlide+xml"/>
  <Override PartName="/ppt/notesSlides/notesSlide232.xml" ContentType="application/vnd.openxmlformats-officedocument.presentationml.notesSlide+xml"/>
  <Override PartName="/ppt/notesSlides/notesSlide233.xml" ContentType="application/vnd.openxmlformats-officedocument.presentationml.notesSlide+xml"/>
  <Override PartName="/ppt/notesSlides/notesSlide234.xml" ContentType="application/vnd.openxmlformats-officedocument.presentationml.notesSlide+xml"/>
  <Override PartName="/ppt/notesSlides/notesSlide235.xml" ContentType="application/vnd.openxmlformats-officedocument.presentationml.notesSlide+xml"/>
  <Override PartName="/ppt/notesSlides/notesSlide236.xml" ContentType="application/vnd.openxmlformats-officedocument.presentationml.notesSlide+xml"/>
  <Override PartName="/ppt/notesSlides/notesSlide237.xml" ContentType="application/vnd.openxmlformats-officedocument.presentationml.notesSlide+xml"/>
  <Override PartName="/ppt/notesSlides/notesSlide238.xml" ContentType="application/vnd.openxmlformats-officedocument.presentationml.notesSlide+xml"/>
  <Override PartName="/ppt/notesSlides/notesSlide239.xml" ContentType="application/vnd.openxmlformats-officedocument.presentationml.notesSlide+xml"/>
  <Override PartName="/ppt/notesSlides/notesSlide240.xml" ContentType="application/vnd.openxmlformats-officedocument.presentationml.notesSlide+xml"/>
  <Override PartName="/ppt/notesSlides/notesSlide241.xml" ContentType="application/vnd.openxmlformats-officedocument.presentationml.notesSlide+xml"/>
  <Override PartName="/ppt/notesSlides/notesSlide242.xml" ContentType="application/vnd.openxmlformats-officedocument.presentationml.notesSlide+xml"/>
  <Override PartName="/ppt/notesSlides/notesSlide243.xml" ContentType="application/vnd.openxmlformats-officedocument.presentationml.notesSlide+xml"/>
  <Override PartName="/ppt/notesSlides/notesSlide244.xml" ContentType="application/vnd.openxmlformats-officedocument.presentationml.notesSlide+xml"/>
  <Override PartName="/ppt/notesSlides/notesSlide245.xml" ContentType="application/vnd.openxmlformats-officedocument.presentationml.notesSlide+xml"/>
  <Override PartName="/ppt/notesSlides/notesSlide246.xml" ContentType="application/vnd.openxmlformats-officedocument.presentationml.notesSlide+xml"/>
  <Override PartName="/ppt/notesSlides/notesSlide247.xml" ContentType="application/vnd.openxmlformats-officedocument.presentationml.notesSlide+xml"/>
  <Override PartName="/ppt/notesSlides/notesSlide248.xml" ContentType="application/vnd.openxmlformats-officedocument.presentationml.notesSlide+xml"/>
  <Override PartName="/ppt/notesSlides/notesSlide249.xml" ContentType="application/vnd.openxmlformats-officedocument.presentationml.notesSlide+xml"/>
  <Override PartName="/ppt/notesSlides/notesSlide250.xml" ContentType="application/vnd.openxmlformats-officedocument.presentationml.notesSlide+xml"/>
  <Override PartName="/ppt/notesSlides/notesSlide251.xml" ContentType="application/vnd.openxmlformats-officedocument.presentationml.notesSlide+xml"/>
  <Override PartName="/ppt/notesSlides/notesSlide252.xml" ContentType="application/vnd.openxmlformats-officedocument.presentationml.notesSlide+xml"/>
  <Override PartName="/ppt/notesSlides/notesSlide253.xml" ContentType="application/vnd.openxmlformats-officedocument.presentationml.notesSlide+xml"/>
  <Override PartName="/ppt/notesSlides/notesSlide254.xml" ContentType="application/vnd.openxmlformats-officedocument.presentationml.notesSlide+xml"/>
  <Override PartName="/ppt/notesSlides/notesSlide255.xml" ContentType="application/vnd.openxmlformats-officedocument.presentationml.notesSlide+xml"/>
  <Override PartName="/ppt/notesSlides/notesSlide256.xml" ContentType="application/vnd.openxmlformats-officedocument.presentationml.notesSlide+xml"/>
  <Override PartName="/ppt/notesSlides/notesSlide257.xml" ContentType="application/vnd.openxmlformats-officedocument.presentationml.notesSlide+xml"/>
  <Override PartName="/ppt/notesSlides/notesSlide258.xml" ContentType="application/vnd.openxmlformats-officedocument.presentationml.notesSlide+xml"/>
  <Override PartName="/ppt/notesSlides/notesSlide259.xml" ContentType="application/vnd.openxmlformats-officedocument.presentationml.notesSlide+xml"/>
  <Override PartName="/ppt/notesSlides/notesSlide260.xml" ContentType="application/vnd.openxmlformats-officedocument.presentationml.notesSlide+xml"/>
  <Override PartName="/ppt/notesSlides/notesSlide261.xml" ContentType="application/vnd.openxmlformats-officedocument.presentationml.notesSlide+xml"/>
  <Override PartName="/ppt/notesSlides/notesSlide262.xml" ContentType="application/vnd.openxmlformats-officedocument.presentationml.notesSlide+xml"/>
  <Override PartName="/ppt/notesSlides/notesSlide263.xml" ContentType="application/vnd.openxmlformats-officedocument.presentationml.notesSlide+xml"/>
  <Override PartName="/ppt/notesSlides/notesSlide264.xml" ContentType="application/vnd.openxmlformats-officedocument.presentationml.notesSlide+xml"/>
  <Override PartName="/ppt/notesSlides/notesSlide265.xml" ContentType="application/vnd.openxmlformats-officedocument.presentationml.notesSlide+xml"/>
  <Override PartName="/ppt/notesSlides/notesSlide266.xml" ContentType="application/vnd.openxmlformats-officedocument.presentationml.notesSlide+xml"/>
  <Override PartName="/ppt/notesSlides/notesSlide267.xml" ContentType="application/vnd.openxmlformats-officedocument.presentationml.notesSlide+xml"/>
  <Override PartName="/ppt/notesSlides/notesSlide268.xml" ContentType="application/vnd.openxmlformats-officedocument.presentationml.notesSlide+xml"/>
  <Override PartName="/ppt/notesSlides/notesSlide269.xml" ContentType="application/vnd.openxmlformats-officedocument.presentationml.notesSlide+xml"/>
  <Override PartName="/ppt/notesSlides/notesSlide270.xml" ContentType="application/vnd.openxmlformats-officedocument.presentationml.notesSlide+xml"/>
  <Override PartName="/ppt/notesSlides/notesSlide271.xml" ContentType="application/vnd.openxmlformats-officedocument.presentationml.notesSlide+xml"/>
  <Override PartName="/ppt/notesSlides/notesSlide272.xml" ContentType="application/vnd.openxmlformats-officedocument.presentationml.notesSlide+xml"/>
  <Override PartName="/ppt/notesSlides/notesSlide273.xml" ContentType="application/vnd.openxmlformats-officedocument.presentationml.notesSlide+xml"/>
  <Override PartName="/ppt/notesSlides/notesSlide274.xml" ContentType="application/vnd.openxmlformats-officedocument.presentationml.notesSlide+xml"/>
  <Override PartName="/ppt/notesSlides/notesSlide275.xml" ContentType="application/vnd.openxmlformats-officedocument.presentationml.notesSlide+xml"/>
  <Override PartName="/ppt/notesSlides/notesSlide276.xml" ContentType="application/vnd.openxmlformats-officedocument.presentationml.notesSlide+xml"/>
  <Override PartName="/ppt/notesSlides/notesSlide277.xml" ContentType="application/vnd.openxmlformats-officedocument.presentationml.notesSlide+xml"/>
  <Override PartName="/ppt/notesSlides/notesSlide278.xml" ContentType="application/vnd.openxmlformats-officedocument.presentationml.notesSlide+xml"/>
  <Override PartName="/ppt/notesSlides/notesSlide279.xml" ContentType="application/vnd.openxmlformats-officedocument.presentationml.notesSlide+xml"/>
  <Override PartName="/ppt/notesSlides/notesSlide280.xml" ContentType="application/vnd.openxmlformats-officedocument.presentationml.notesSlide+xml"/>
  <Override PartName="/ppt/notesSlides/notesSlide281.xml" ContentType="application/vnd.openxmlformats-officedocument.presentationml.notesSlide+xml"/>
  <Override PartName="/ppt/notesSlides/notesSlide282.xml" ContentType="application/vnd.openxmlformats-officedocument.presentationml.notesSlide+xml"/>
  <Override PartName="/ppt/notesSlides/notesSlide283.xml" ContentType="application/vnd.openxmlformats-officedocument.presentationml.notesSlide+xml"/>
  <Override PartName="/ppt/notesSlides/notesSlide284.xml" ContentType="application/vnd.openxmlformats-officedocument.presentationml.notesSlide+xml"/>
  <Override PartName="/ppt/notesSlides/notesSlide285.xml" ContentType="application/vnd.openxmlformats-officedocument.presentationml.notesSlide+xml"/>
  <Override PartName="/ppt/notesSlides/notesSlide286.xml" ContentType="application/vnd.openxmlformats-officedocument.presentationml.notesSlide+xml"/>
  <Override PartName="/ppt/notesSlides/notesSlide287.xml" ContentType="application/vnd.openxmlformats-officedocument.presentationml.notesSlide+xml"/>
  <Override PartName="/ppt/notesSlides/notesSlide288.xml" ContentType="application/vnd.openxmlformats-officedocument.presentationml.notesSlide+xml"/>
  <Override PartName="/ppt/notesSlides/notesSlide289.xml" ContentType="application/vnd.openxmlformats-officedocument.presentationml.notesSlide+xml"/>
  <Override PartName="/ppt/notesSlides/notesSlide290.xml" ContentType="application/vnd.openxmlformats-officedocument.presentationml.notesSlide+xml"/>
  <Override PartName="/ppt/notesSlides/notesSlide291.xml" ContentType="application/vnd.openxmlformats-officedocument.presentationml.notesSlide+xml"/>
  <Override PartName="/ppt/notesSlides/notesSlide292.xml" ContentType="application/vnd.openxmlformats-officedocument.presentationml.notesSlide+xml"/>
  <Override PartName="/ppt/notesSlides/notesSlide293.xml" ContentType="application/vnd.openxmlformats-officedocument.presentationml.notesSlide+xml"/>
  <Override PartName="/ppt/notesSlides/notesSlide294.xml" ContentType="application/vnd.openxmlformats-officedocument.presentationml.notesSlide+xml"/>
  <Override PartName="/ppt/notesSlides/notesSlide295.xml" ContentType="application/vnd.openxmlformats-officedocument.presentationml.notesSlide+xml"/>
  <Override PartName="/ppt/notesSlides/notesSlide296.xml" ContentType="application/vnd.openxmlformats-officedocument.presentationml.notesSlide+xml"/>
  <Override PartName="/ppt/notesSlides/notesSlide297.xml" ContentType="application/vnd.openxmlformats-officedocument.presentationml.notesSlide+xml"/>
  <Override PartName="/ppt/notesSlides/notesSlide298.xml" ContentType="application/vnd.openxmlformats-officedocument.presentationml.notesSlide+xml"/>
  <Override PartName="/ppt/notesSlides/notesSlide299.xml" ContentType="application/vnd.openxmlformats-officedocument.presentationml.notesSlide+xml"/>
  <Override PartName="/ppt/notesSlides/notesSlide300.xml" ContentType="application/vnd.openxmlformats-officedocument.presentationml.notesSlide+xml"/>
  <Override PartName="/ppt/notesSlides/notesSlide301.xml" ContentType="application/vnd.openxmlformats-officedocument.presentationml.notesSlide+xml"/>
  <Override PartName="/ppt/notesSlides/notesSlide302.xml" ContentType="application/vnd.openxmlformats-officedocument.presentationml.notesSlide+xml"/>
  <Override PartName="/ppt/notesSlides/notesSlide303.xml" ContentType="application/vnd.openxmlformats-officedocument.presentationml.notesSlide+xml"/>
  <Override PartName="/ppt/notesSlides/notesSlide304.xml" ContentType="application/vnd.openxmlformats-officedocument.presentationml.notesSlide+xml"/>
  <Override PartName="/ppt/notesSlides/notesSlide305.xml" ContentType="application/vnd.openxmlformats-officedocument.presentationml.notesSlide+xml"/>
  <Override PartName="/ppt/notesSlides/notesSlide306.xml" ContentType="application/vnd.openxmlformats-officedocument.presentationml.notesSlide+xml"/>
  <Override PartName="/ppt/notesSlides/notesSlide307.xml" ContentType="application/vnd.openxmlformats-officedocument.presentationml.notesSlide+xml"/>
  <Override PartName="/ppt/notesSlides/notesSlide308.xml" ContentType="application/vnd.openxmlformats-officedocument.presentationml.notesSlide+xml"/>
  <Override PartName="/ppt/notesSlides/notesSlide309.xml" ContentType="application/vnd.openxmlformats-officedocument.presentationml.notesSlide+xml"/>
  <Override PartName="/ppt/notesSlides/notesSlide310.xml" ContentType="application/vnd.openxmlformats-officedocument.presentationml.notesSlide+xml"/>
  <Override PartName="/ppt/notesSlides/notesSlide311.xml" ContentType="application/vnd.openxmlformats-officedocument.presentationml.notesSlide+xml"/>
  <Override PartName="/ppt/notesSlides/notesSlide312.xml" ContentType="application/vnd.openxmlformats-officedocument.presentationml.notesSlide+xml"/>
  <Override PartName="/ppt/notesSlides/notesSlide313.xml" ContentType="application/vnd.openxmlformats-officedocument.presentationml.notesSlide+xml"/>
  <Override PartName="/ppt/notesSlides/notesSlide314.xml" ContentType="application/vnd.openxmlformats-officedocument.presentationml.notesSlide+xml"/>
  <Override PartName="/ppt/notesSlides/notesSlide315.xml" ContentType="application/vnd.openxmlformats-officedocument.presentationml.notesSlide+xml"/>
  <Override PartName="/ppt/notesSlides/notesSlide316.xml" ContentType="application/vnd.openxmlformats-officedocument.presentationml.notesSlide+xml"/>
  <Override PartName="/ppt/notesSlides/notesSlide317.xml" ContentType="application/vnd.openxmlformats-officedocument.presentationml.notesSlide+xml"/>
  <Override PartName="/ppt/notesSlides/notesSlide318.xml" ContentType="application/vnd.openxmlformats-officedocument.presentationml.notesSlide+xml"/>
  <Override PartName="/ppt/notesSlides/notesSlide319.xml" ContentType="application/vnd.openxmlformats-officedocument.presentationml.notesSlide+xml"/>
  <Override PartName="/ppt/notesSlides/notesSlide320.xml" ContentType="application/vnd.openxmlformats-officedocument.presentationml.notesSlide+xml"/>
  <Override PartName="/ppt/notesSlides/notesSlide321.xml" ContentType="application/vnd.openxmlformats-officedocument.presentationml.notesSlide+xml"/>
  <Override PartName="/ppt/notesSlides/notesSlide322.xml" ContentType="application/vnd.openxmlformats-officedocument.presentationml.notesSlide+xml"/>
  <Override PartName="/ppt/notesSlides/notesSlide323.xml" ContentType="application/vnd.openxmlformats-officedocument.presentationml.notesSlide+xml"/>
  <Override PartName="/ppt/notesSlides/notesSlide324.xml" ContentType="application/vnd.openxmlformats-officedocument.presentationml.notesSlide+xml"/>
  <Override PartName="/ppt/notesSlides/notesSlide325.xml" ContentType="application/vnd.openxmlformats-officedocument.presentationml.notesSlide+xml"/>
  <Override PartName="/ppt/notesSlides/notesSlide326.xml" ContentType="application/vnd.openxmlformats-officedocument.presentationml.notesSlide+xml"/>
  <Override PartName="/ppt/notesSlides/notesSlide327.xml" ContentType="application/vnd.openxmlformats-officedocument.presentationml.notesSlide+xml"/>
  <Override PartName="/ppt/notesSlides/notesSlide328.xml" ContentType="application/vnd.openxmlformats-officedocument.presentationml.notesSlide+xml"/>
  <Override PartName="/ppt/notesSlides/notesSlide329.xml" ContentType="application/vnd.openxmlformats-officedocument.presentationml.notesSlide+xml"/>
  <Override PartName="/ppt/notesSlides/notesSlide330.xml" ContentType="application/vnd.openxmlformats-officedocument.presentationml.notesSlide+xml"/>
  <Override PartName="/ppt/notesSlides/notesSlide331.xml" ContentType="application/vnd.openxmlformats-officedocument.presentationml.notesSlide+xml"/>
  <Override PartName="/ppt/notesSlides/notesSlide332.xml" ContentType="application/vnd.openxmlformats-officedocument.presentationml.notesSlide+xml"/>
  <Override PartName="/ppt/notesSlides/notesSlide333.xml" ContentType="application/vnd.openxmlformats-officedocument.presentationml.notesSlide+xml"/>
  <Override PartName="/ppt/notesSlides/notesSlide334.xml" ContentType="application/vnd.openxmlformats-officedocument.presentationml.notesSlide+xml"/>
  <Override PartName="/ppt/notesSlides/notesSlide335.xml" ContentType="application/vnd.openxmlformats-officedocument.presentationml.notesSlide+xml"/>
  <Override PartName="/ppt/notesSlides/notesSlide336.xml" ContentType="application/vnd.openxmlformats-officedocument.presentationml.notesSlide+xml"/>
  <Override PartName="/ppt/notesSlides/notesSlide337.xml" ContentType="application/vnd.openxmlformats-officedocument.presentationml.notesSlide+xml"/>
  <Override PartName="/ppt/notesSlides/notesSlide338.xml" ContentType="application/vnd.openxmlformats-officedocument.presentationml.notesSlide+xml"/>
  <Override PartName="/ppt/notesSlides/notesSlide339.xml" ContentType="application/vnd.openxmlformats-officedocument.presentationml.notesSlide+xml"/>
  <Override PartName="/ppt/notesSlides/notesSlide340.xml" ContentType="application/vnd.openxmlformats-officedocument.presentationml.notesSlide+xml"/>
  <Override PartName="/ppt/notesSlides/notesSlide341.xml" ContentType="application/vnd.openxmlformats-officedocument.presentationml.notesSlide+xml"/>
  <Override PartName="/ppt/notesSlides/notesSlide342.xml" ContentType="application/vnd.openxmlformats-officedocument.presentationml.notesSlide+xml"/>
  <Override PartName="/ppt/notesSlides/notesSlide343.xml" ContentType="application/vnd.openxmlformats-officedocument.presentationml.notesSlide+xml"/>
  <Override PartName="/ppt/notesSlides/notesSlide344.xml" ContentType="application/vnd.openxmlformats-officedocument.presentationml.notesSlide+xml"/>
  <Override PartName="/ppt/notesSlides/notesSlide345.xml" ContentType="application/vnd.openxmlformats-officedocument.presentationml.notesSlide+xml"/>
  <Override PartName="/ppt/notesSlides/notesSlide346.xml" ContentType="application/vnd.openxmlformats-officedocument.presentationml.notesSlide+xml"/>
  <Override PartName="/ppt/notesSlides/notesSlide347.xml" ContentType="application/vnd.openxmlformats-officedocument.presentationml.notesSlide+xml"/>
  <Override PartName="/ppt/notesSlides/notesSlide348.xml" ContentType="application/vnd.openxmlformats-officedocument.presentationml.notesSlide+xml"/>
  <Override PartName="/ppt/notesSlides/notesSlide349.xml" ContentType="application/vnd.openxmlformats-officedocument.presentationml.notesSlide+xml"/>
  <Override PartName="/ppt/notesSlides/notesSlide350.xml" ContentType="application/vnd.openxmlformats-officedocument.presentationml.notesSlide+xml"/>
  <Override PartName="/ppt/notesSlides/notesSlide351.xml" ContentType="application/vnd.openxmlformats-officedocument.presentationml.notesSlide+xml"/>
  <Override PartName="/ppt/notesSlides/notesSlide352.xml" ContentType="application/vnd.openxmlformats-officedocument.presentationml.notesSlide+xml"/>
  <Override PartName="/ppt/notesSlides/notesSlide353.xml" ContentType="application/vnd.openxmlformats-officedocument.presentationml.notesSlide+xml"/>
  <Override PartName="/ppt/notesSlides/notesSlide354.xml" ContentType="application/vnd.openxmlformats-officedocument.presentationml.notesSlide+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notesSlides/notesSlide355.xml" ContentType="application/vnd.openxmlformats-officedocument.presentationml.notesSlide+xml"/>
  <Override PartName="/ppt/notesSlides/notesSlide356.xml" ContentType="application/vnd.openxmlformats-officedocument.presentationml.notesSlide+xml"/>
  <Override PartName="/ppt/notesSlides/notesSlide357.xml" ContentType="application/vnd.openxmlformats-officedocument.presentationml.notesSlide+xml"/>
  <Override PartName="/ppt/notesSlides/notesSlide358.xml" ContentType="application/vnd.openxmlformats-officedocument.presentationml.notesSlide+xml"/>
  <Override PartName="/ppt/notesSlides/notesSlide359.xml" ContentType="application/vnd.openxmlformats-officedocument.presentationml.notesSlide+xml"/>
  <Override PartName="/ppt/notesSlides/notesSlide360.xml" ContentType="application/vnd.openxmlformats-officedocument.presentationml.notesSlide+xml"/>
  <Override PartName="/ppt/notesSlides/notesSlide361.xml" ContentType="application/vnd.openxmlformats-officedocument.presentationml.notesSlide+xml"/>
  <Override PartName="/ppt/notesSlides/notesSlide362.xml" ContentType="application/vnd.openxmlformats-officedocument.presentationml.notesSlide+xml"/>
  <Override PartName="/ppt/notesSlides/notesSlide363.xml" ContentType="application/vnd.openxmlformats-officedocument.presentationml.notesSlide+xml"/>
  <Override PartName="/ppt/notesSlides/notesSlide364.xml" ContentType="application/vnd.openxmlformats-officedocument.presentationml.notesSlide+xml"/>
  <Override PartName="/ppt/notesSlides/notesSlide365.xml" ContentType="application/vnd.openxmlformats-officedocument.presentationml.notesSlide+xml"/>
  <Override PartName="/ppt/notesSlides/notesSlide366.xml" ContentType="application/vnd.openxmlformats-officedocument.presentationml.notesSlide+xml"/>
  <Override PartName="/ppt/notesSlides/notesSlide367.xml" ContentType="application/vnd.openxmlformats-officedocument.presentationml.notesSlide+xml"/>
  <Override PartName="/ppt/notesSlides/notesSlide368.xml" ContentType="application/vnd.openxmlformats-officedocument.presentationml.notesSlide+xml"/>
  <Override PartName="/ppt/notesSlides/notesSlide369.xml" ContentType="application/vnd.openxmlformats-officedocument.presentationml.notesSlide+xml"/>
  <Override PartName="/ppt/notesSlides/notesSlide370.xml" ContentType="application/vnd.openxmlformats-officedocument.presentationml.notesSlide+xml"/>
  <Override PartName="/ppt/notesSlides/notesSlide371.xml" ContentType="application/vnd.openxmlformats-officedocument.presentationml.notesSlide+xml"/>
  <Override PartName="/ppt/notesSlides/notesSlide372.xml" ContentType="application/vnd.openxmlformats-officedocument.presentationml.notesSlide+xml"/>
  <Override PartName="/ppt/notesSlides/notesSlide373.xml" ContentType="application/vnd.openxmlformats-officedocument.presentationml.notesSlide+xml"/>
  <Override PartName="/ppt/notesSlides/notesSlide374.xml" ContentType="application/vnd.openxmlformats-officedocument.presentationml.notesSlide+xml"/>
  <Override PartName="/ppt/notesSlides/notesSlide375.xml" ContentType="application/vnd.openxmlformats-officedocument.presentationml.notesSlide+xml"/>
  <Override PartName="/ppt/notesSlides/notesSlide376.xml" ContentType="application/vnd.openxmlformats-officedocument.presentationml.notesSlide+xml"/>
  <Override PartName="/ppt/notesSlides/notesSlide377.xml" ContentType="application/vnd.openxmlformats-officedocument.presentationml.notesSlide+xml"/>
  <Override PartName="/ppt/notesSlides/notesSlide378.xml" ContentType="application/vnd.openxmlformats-officedocument.presentationml.notesSlide+xml"/>
  <Override PartName="/ppt/notesSlides/notesSlide379.xml" ContentType="application/vnd.openxmlformats-officedocument.presentationml.notesSlide+xml"/>
  <Override PartName="/ppt/notesSlides/notesSlide380.xml" ContentType="application/vnd.openxmlformats-officedocument.presentationml.notesSlide+xml"/>
  <Override PartName="/ppt/notesSlides/notesSlide381.xml" ContentType="application/vnd.openxmlformats-officedocument.presentationml.notesSlide+xml"/>
  <Override PartName="/ppt/notesSlides/notesSlide382.xml" ContentType="application/vnd.openxmlformats-officedocument.presentationml.notesSlide+xml"/>
  <Override PartName="/ppt/notesSlides/notesSlide383.xml" ContentType="application/vnd.openxmlformats-officedocument.presentationml.notesSlide+xml"/>
  <Override PartName="/ppt/notesSlides/notesSlide384.xml" ContentType="application/vnd.openxmlformats-officedocument.presentationml.notesSlide+xml"/>
  <Override PartName="/ppt/notesSlides/notesSlide385.xml" ContentType="application/vnd.openxmlformats-officedocument.presentationml.notesSlide+xml"/>
  <Override PartName="/ppt/notesSlides/notesSlide386.xml" ContentType="application/vnd.openxmlformats-officedocument.presentationml.notesSlide+xml"/>
  <Override PartName="/ppt/notesSlides/notesSlide387.xml" ContentType="application/vnd.openxmlformats-officedocument.presentationml.notesSlide+xml"/>
  <Override PartName="/ppt/notesSlides/notesSlide388.xml" ContentType="application/vnd.openxmlformats-officedocument.presentationml.notesSlide+xml"/>
  <Override PartName="/ppt/notesSlides/notesSlide389.xml" ContentType="application/vnd.openxmlformats-officedocument.presentationml.notesSlide+xml"/>
  <Override PartName="/ppt/notesSlides/notesSlide390.xml" ContentType="application/vnd.openxmlformats-officedocument.presentationml.notesSlide+xml"/>
  <Override PartName="/ppt/notesSlides/notesSlide391.xml" ContentType="application/vnd.openxmlformats-officedocument.presentationml.notesSlide+xml"/>
  <Override PartName="/ppt/notesSlides/notesSlide392.xml" ContentType="application/vnd.openxmlformats-officedocument.presentationml.notesSlide+xml"/>
  <Override PartName="/ppt/notesSlides/notesSlide393.xml" ContentType="application/vnd.openxmlformats-officedocument.presentationml.notesSlide+xml"/>
  <Override PartName="/ppt/notesSlides/notesSlide394.xml" ContentType="application/vnd.openxmlformats-officedocument.presentationml.notesSlide+xml"/>
  <Override PartName="/ppt/notesSlides/notesSlide395.xml" ContentType="application/vnd.openxmlformats-officedocument.presentationml.notesSlide+xml"/>
  <Override PartName="/ppt/notesSlides/notesSlide396.xml" ContentType="application/vnd.openxmlformats-officedocument.presentationml.notesSlide+xml"/>
  <Override PartName="/ppt/notesSlides/notesSlide397.xml" ContentType="application/vnd.openxmlformats-officedocument.presentationml.notesSlide+xml"/>
  <Override PartName="/ppt/notesSlides/notesSlide398.xml" ContentType="application/vnd.openxmlformats-officedocument.presentationml.notesSlide+xml"/>
  <Override PartName="/ppt/notesSlides/notesSlide399.xml" ContentType="application/vnd.openxmlformats-officedocument.presentationml.notesSlide+xml"/>
  <Override PartName="/ppt/notesSlides/notesSlide400.xml" ContentType="application/vnd.openxmlformats-officedocument.presentationml.notesSlide+xml"/>
  <Override PartName="/ppt/notesSlides/notesSlide401.xml" ContentType="application/vnd.openxmlformats-officedocument.presentationml.notesSlide+xml"/>
  <Override PartName="/ppt/notesSlides/notesSlide402.xml" ContentType="application/vnd.openxmlformats-officedocument.presentationml.notesSlide+xml"/>
  <Override PartName="/ppt/notesSlides/notesSlide403.xml" ContentType="application/vnd.openxmlformats-officedocument.presentationml.notesSlide+xml"/>
  <Override PartName="/ppt/notesSlides/notesSlide404.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Lst>
  <p:notesMasterIdLst>
    <p:notesMasterId r:id="rId569"/>
  </p:notesMasterIdLst>
  <p:handoutMasterIdLst>
    <p:handoutMasterId r:id="rId570"/>
  </p:handoutMasterIdLst>
  <p:sldIdLst>
    <p:sldId id="350" r:id="rId2"/>
    <p:sldId id="1267" r:id="rId3"/>
    <p:sldId id="818" r:id="rId4"/>
    <p:sldId id="1862" r:id="rId5"/>
    <p:sldId id="1487" r:id="rId6"/>
    <p:sldId id="1485" r:id="rId7"/>
    <p:sldId id="1495" r:id="rId8"/>
    <p:sldId id="1449" r:id="rId9"/>
    <p:sldId id="1496" r:id="rId10"/>
    <p:sldId id="1497" r:id="rId11"/>
    <p:sldId id="1498" r:id="rId12"/>
    <p:sldId id="1593" r:id="rId13"/>
    <p:sldId id="1595" r:id="rId14"/>
    <p:sldId id="1596" r:id="rId15"/>
    <p:sldId id="1597" r:id="rId16"/>
    <p:sldId id="1598" r:id="rId17"/>
    <p:sldId id="1599" r:id="rId18"/>
    <p:sldId id="1600" r:id="rId19"/>
    <p:sldId id="1601" r:id="rId20"/>
    <p:sldId id="1602" r:id="rId21"/>
    <p:sldId id="1603" r:id="rId22"/>
    <p:sldId id="1604" r:id="rId23"/>
    <p:sldId id="1605" r:id="rId24"/>
    <p:sldId id="1606" r:id="rId25"/>
    <p:sldId id="1607" r:id="rId26"/>
    <p:sldId id="1608" r:id="rId27"/>
    <p:sldId id="1609" r:id="rId28"/>
    <p:sldId id="1610" r:id="rId29"/>
    <p:sldId id="1611" r:id="rId30"/>
    <p:sldId id="1612" r:id="rId31"/>
    <p:sldId id="1613" r:id="rId32"/>
    <p:sldId id="1614" r:id="rId33"/>
    <p:sldId id="1615" r:id="rId34"/>
    <p:sldId id="1618" r:id="rId35"/>
    <p:sldId id="1619" r:id="rId36"/>
    <p:sldId id="1620" r:id="rId37"/>
    <p:sldId id="1843" r:id="rId38"/>
    <p:sldId id="1621" r:id="rId39"/>
    <p:sldId id="1622" r:id="rId40"/>
    <p:sldId id="1819" r:id="rId41"/>
    <p:sldId id="1623" r:id="rId42"/>
    <p:sldId id="1624" r:id="rId43"/>
    <p:sldId id="1625" r:id="rId44"/>
    <p:sldId id="1626" r:id="rId45"/>
    <p:sldId id="1627" r:id="rId46"/>
    <p:sldId id="1628" r:id="rId47"/>
    <p:sldId id="1629" r:id="rId48"/>
    <p:sldId id="1630" r:id="rId49"/>
    <p:sldId id="1631" r:id="rId50"/>
    <p:sldId id="1632" r:id="rId51"/>
    <p:sldId id="1633" r:id="rId52"/>
    <p:sldId id="1634" r:id="rId53"/>
    <p:sldId id="1635" r:id="rId54"/>
    <p:sldId id="1636" r:id="rId55"/>
    <p:sldId id="1637" r:id="rId56"/>
    <p:sldId id="1638" r:id="rId57"/>
    <p:sldId id="1639" r:id="rId58"/>
    <p:sldId id="1640" r:id="rId59"/>
    <p:sldId id="1820" r:id="rId60"/>
    <p:sldId id="1821" r:id="rId61"/>
    <p:sldId id="1822" r:id="rId62"/>
    <p:sldId id="1823" r:id="rId63"/>
    <p:sldId id="1824" r:id="rId64"/>
    <p:sldId id="1825" r:id="rId65"/>
    <p:sldId id="1826" r:id="rId66"/>
    <p:sldId id="1827" r:id="rId67"/>
    <p:sldId id="1643" r:id="rId68"/>
    <p:sldId id="1834" r:id="rId69"/>
    <p:sldId id="1831" r:id="rId70"/>
    <p:sldId id="1845" r:id="rId71"/>
    <p:sldId id="1832" r:id="rId72"/>
    <p:sldId id="1833" r:id="rId73"/>
    <p:sldId id="1837" r:id="rId74"/>
    <p:sldId id="1838" r:id="rId75"/>
    <p:sldId id="1650" r:id="rId76"/>
    <p:sldId id="1651" r:id="rId77"/>
    <p:sldId id="1652" r:id="rId78"/>
    <p:sldId id="1653" r:id="rId79"/>
    <p:sldId id="1835" r:id="rId80"/>
    <p:sldId id="1836" r:id="rId81"/>
    <p:sldId id="1654" r:id="rId82"/>
    <p:sldId id="1688" r:id="rId83"/>
    <p:sldId id="1689" r:id="rId84"/>
    <p:sldId id="1690" r:id="rId85"/>
    <p:sldId id="1691" r:id="rId86"/>
    <p:sldId id="1692" r:id="rId87"/>
    <p:sldId id="1763" r:id="rId88"/>
    <p:sldId id="1666" r:id="rId89"/>
    <p:sldId id="1667" r:id="rId90"/>
    <p:sldId id="1668" r:id="rId91"/>
    <p:sldId id="1669" r:id="rId92"/>
    <p:sldId id="1693" r:id="rId93"/>
    <p:sldId id="1697" r:id="rId94"/>
    <p:sldId id="1698" r:id="rId95"/>
    <p:sldId id="1699" r:id="rId96"/>
    <p:sldId id="1702" r:id="rId97"/>
    <p:sldId id="2002" r:id="rId98"/>
    <p:sldId id="2004" r:id="rId99"/>
    <p:sldId id="1706" r:id="rId100"/>
    <p:sldId id="2135" r:id="rId101"/>
    <p:sldId id="2136" r:id="rId102"/>
    <p:sldId id="2137" r:id="rId103"/>
    <p:sldId id="2138" r:id="rId104"/>
    <p:sldId id="2163" r:id="rId105"/>
    <p:sldId id="1863" r:id="rId106"/>
    <p:sldId id="1859" r:id="rId107"/>
    <p:sldId id="1860" r:id="rId108"/>
    <p:sldId id="1861" r:id="rId109"/>
    <p:sldId id="929" r:id="rId110"/>
    <p:sldId id="1778" r:id="rId111"/>
    <p:sldId id="1716" r:id="rId112"/>
    <p:sldId id="1897" r:id="rId113"/>
    <p:sldId id="1898" r:id="rId114"/>
    <p:sldId id="1899" r:id="rId115"/>
    <p:sldId id="1900" r:id="rId116"/>
    <p:sldId id="1901" r:id="rId117"/>
    <p:sldId id="1902" r:id="rId118"/>
    <p:sldId id="1903" r:id="rId119"/>
    <p:sldId id="1904" r:id="rId120"/>
    <p:sldId id="1020" r:id="rId121"/>
    <p:sldId id="1905" r:id="rId122"/>
    <p:sldId id="1246" r:id="rId123"/>
    <p:sldId id="1906" r:id="rId124"/>
    <p:sldId id="1907" r:id="rId125"/>
    <p:sldId id="1908" r:id="rId126"/>
    <p:sldId id="1909" r:id="rId127"/>
    <p:sldId id="1027" r:id="rId128"/>
    <p:sldId id="1032" r:id="rId129"/>
    <p:sldId id="1443" r:id="rId130"/>
    <p:sldId id="1033" r:id="rId131"/>
    <p:sldId id="1034" r:id="rId132"/>
    <p:sldId id="1035" r:id="rId133"/>
    <p:sldId id="1370" r:id="rId134"/>
    <p:sldId id="1358" r:id="rId135"/>
    <p:sldId id="1359" r:id="rId136"/>
    <p:sldId id="1065" r:id="rId137"/>
    <p:sldId id="1131" r:id="rId138"/>
    <p:sldId id="1360" r:id="rId139"/>
    <p:sldId id="1361" r:id="rId140"/>
    <p:sldId id="1369" r:id="rId141"/>
    <p:sldId id="1362" r:id="rId142"/>
    <p:sldId id="1251" r:id="rId143"/>
    <p:sldId id="1252" r:id="rId144"/>
    <p:sldId id="1254" r:id="rId145"/>
    <p:sldId id="1255" r:id="rId146"/>
    <p:sldId id="1256" r:id="rId147"/>
    <p:sldId id="1257" r:id="rId148"/>
    <p:sldId id="1258" r:id="rId149"/>
    <p:sldId id="1273" r:id="rId150"/>
    <p:sldId id="1259" r:id="rId151"/>
    <p:sldId id="1365" r:id="rId152"/>
    <p:sldId id="1277" r:id="rId153"/>
    <p:sldId id="1275" r:id="rId154"/>
    <p:sldId id="1269" r:id="rId155"/>
    <p:sldId id="1270" r:id="rId156"/>
    <p:sldId id="1413" r:id="rId157"/>
    <p:sldId id="1418" r:id="rId158"/>
    <p:sldId id="1415" r:id="rId159"/>
    <p:sldId id="1271" r:id="rId160"/>
    <p:sldId id="1272" r:id="rId161"/>
    <p:sldId id="1070" r:id="rId162"/>
    <p:sldId id="2164" r:id="rId163"/>
    <p:sldId id="1071" r:id="rId164"/>
    <p:sldId id="1072" r:id="rId165"/>
    <p:sldId id="1073" r:id="rId166"/>
    <p:sldId id="1132" r:id="rId167"/>
    <p:sldId id="1133" r:id="rId168"/>
    <p:sldId id="1134" r:id="rId169"/>
    <p:sldId id="1135" r:id="rId170"/>
    <p:sldId id="2165" r:id="rId171"/>
    <p:sldId id="1136" r:id="rId172"/>
    <p:sldId id="1137" r:id="rId173"/>
    <p:sldId id="1138" r:id="rId174"/>
    <p:sldId id="1139" r:id="rId175"/>
    <p:sldId id="1140" r:id="rId176"/>
    <p:sldId id="1141" r:id="rId177"/>
    <p:sldId id="1142" r:id="rId178"/>
    <p:sldId id="1311" r:id="rId179"/>
    <p:sldId id="1312" r:id="rId180"/>
    <p:sldId id="1368" r:id="rId181"/>
    <p:sldId id="2150" r:id="rId182"/>
    <p:sldId id="2151" r:id="rId183"/>
    <p:sldId id="2152" r:id="rId184"/>
    <p:sldId id="2153" r:id="rId185"/>
    <p:sldId id="2154" r:id="rId186"/>
    <p:sldId id="2005" r:id="rId187"/>
    <p:sldId id="2006" r:id="rId188"/>
    <p:sldId id="1717" r:id="rId189"/>
    <p:sldId id="1959" r:id="rId190"/>
    <p:sldId id="1960" r:id="rId191"/>
    <p:sldId id="1961" r:id="rId192"/>
    <p:sldId id="1962" r:id="rId193"/>
    <p:sldId id="1963" r:id="rId194"/>
    <p:sldId id="1986" r:id="rId195"/>
    <p:sldId id="1987" r:id="rId196"/>
    <p:sldId id="1966" r:id="rId197"/>
    <p:sldId id="1967" r:id="rId198"/>
    <p:sldId id="1968" r:id="rId199"/>
    <p:sldId id="1969" r:id="rId200"/>
    <p:sldId id="1970" r:id="rId201"/>
    <p:sldId id="1988" r:id="rId202"/>
    <p:sldId id="1971" r:id="rId203"/>
    <p:sldId id="1972" r:id="rId204"/>
    <p:sldId id="1973" r:id="rId205"/>
    <p:sldId id="1974" r:id="rId206"/>
    <p:sldId id="1975" r:id="rId207"/>
    <p:sldId id="1976" r:id="rId208"/>
    <p:sldId id="1977" r:id="rId209"/>
    <p:sldId id="1989" r:id="rId210"/>
    <p:sldId id="1978" r:id="rId211"/>
    <p:sldId id="1990" r:id="rId212"/>
    <p:sldId id="1991" r:id="rId213"/>
    <p:sldId id="1992" r:id="rId214"/>
    <p:sldId id="1993" r:id="rId215"/>
    <p:sldId id="1994" r:id="rId216"/>
    <p:sldId id="2140" r:id="rId217"/>
    <p:sldId id="1995" r:id="rId218"/>
    <p:sldId id="1996" r:id="rId219"/>
    <p:sldId id="1997" r:id="rId220"/>
    <p:sldId id="1998" r:id="rId221"/>
    <p:sldId id="2139" r:id="rId222"/>
    <p:sldId id="2141" r:id="rId223"/>
    <p:sldId id="2000" r:id="rId224"/>
    <p:sldId id="2142" r:id="rId225"/>
    <p:sldId id="1979" r:id="rId226"/>
    <p:sldId id="1980" r:id="rId227"/>
    <p:sldId id="1981" r:id="rId228"/>
    <p:sldId id="2001" r:id="rId229"/>
    <p:sldId id="1982" r:id="rId230"/>
    <p:sldId id="1983" r:id="rId231"/>
    <p:sldId id="1984" r:id="rId232"/>
    <p:sldId id="1953" r:id="rId233"/>
    <p:sldId id="2143" r:id="rId234"/>
    <p:sldId id="2144" r:id="rId235"/>
    <p:sldId id="2146" r:id="rId236"/>
    <p:sldId id="2147" r:id="rId237"/>
    <p:sldId id="2148" r:id="rId238"/>
    <p:sldId id="2149" r:id="rId239"/>
    <p:sldId id="1954" r:id="rId240"/>
    <p:sldId id="1736" r:id="rId241"/>
    <p:sldId id="1765" r:id="rId242"/>
    <p:sldId id="1766" r:id="rId243"/>
    <p:sldId id="1767" r:id="rId244"/>
    <p:sldId id="2167" r:id="rId245"/>
    <p:sldId id="2168" r:id="rId246"/>
    <p:sldId id="1768" r:id="rId247"/>
    <p:sldId id="1769" r:id="rId248"/>
    <p:sldId id="1770" r:id="rId249"/>
    <p:sldId id="1771" r:id="rId250"/>
    <p:sldId id="1772" r:id="rId251"/>
    <p:sldId id="1494" r:id="rId252"/>
    <p:sldId id="1492" r:id="rId253"/>
    <p:sldId id="1773" r:id="rId254"/>
    <p:sldId id="1181" r:id="rId255"/>
    <p:sldId id="275" r:id="rId256"/>
    <p:sldId id="415" r:id="rId257"/>
    <p:sldId id="1050" r:id="rId258"/>
    <p:sldId id="1051" r:id="rId259"/>
    <p:sldId id="1052" r:id="rId260"/>
    <p:sldId id="1053" r:id="rId261"/>
    <p:sldId id="1124" r:id="rId262"/>
    <p:sldId id="1125" r:id="rId263"/>
    <p:sldId id="1310" r:id="rId264"/>
    <p:sldId id="1054" r:id="rId265"/>
    <p:sldId id="1055" r:id="rId266"/>
    <p:sldId id="1056" r:id="rId267"/>
    <p:sldId id="1057" r:id="rId268"/>
    <p:sldId id="1058" r:id="rId269"/>
    <p:sldId id="1059" r:id="rId270"/>
    <p:sldId id="1127" r:id="rId271"/>
    <p:sldId id="1357" r:id="rId272"/>
    <p:sldId id="1060" r:id="rId273"/>
    <p:sldId id="1128" r:id="rId274"/>
    <p:sldId id="1129" r:id="rId275"/>
    <p:sldId id="1130" r:id="rId276"/>
    <p:sldId id="1063" r:id="rId277"/>
    <p:sldId id="1356" r:id="rId278"/>
    <p:sldId id="1167" r:id="rId279"/>
    <p:sldId id="1168" r:id="rId280"/>
    <p:sldId id="1169" r:id="rId281"/>
    <p:sldId id="1170" r:id="rId282"/>
    <p:sldId id="1171" r:id="rId283"/>
    <p:sldId id="2166" r:id="rId284"/>
    <p:sldId id="1735" r:id="rId285"/>
    <p:sldId id="1732" r:id="rId286"/>
    <p:sldId id="1372" r:id="rId287"/>
    <p:sldId id="1733" r:id="rId288"/>
    <p:sldId id="1734" r:id="rId289"/>
    <p:sldId id="1373" r:id="rId290"/>
    <p:sldId id="1374" r:id="rId291"/>
    <p:sldId id="1375" r:id="rId292"/>
    <p:sldId id="1376" r:id="rId293"/>
    <p:sldId id="1377" r:id="rId294"/>
    <p:sldId id="1378" r:id="rId295"/>
    <p:sldId id="1379" r:id="rId296"/>
    <p:sldId id="1380" r:id="rId297"/>
    <p:sldId id="1381" r:id="rId298"/>
    <p:sldId id="1382" r:id="rId299"/>
    <p:sldId id="1383" r:id="rId300"/>
    <p:sldId id="1411" r:id="rId301"/>
    <p:sldId id="1384" r:id="rId302"/>
    <p:sldId id="1385" r:id="rId303"/>
    <p:sldId id="967" r:id="rId304"/>
    <p:sldId id="1727" r:id="rId305"/>
    <p:sldId id="1281" r:id="rId306"/>
    <p:sldId id="1185" r:id="rId307"/>
    <p:sldId id="1186" r:id="rId308"/>
    <p:sldId id="1190" r:id="rId309"/>
    <p:sldId id="1188" r:id="rId310"/>
    <p:sldId id="1316" r:id="rId311"/>
    <p:sldId id="1187" r:id="rId312"/>
    <p:sldId id="1193" r:id="rId313"/>
    <p:sldId id="1319" r:id="rId314"/>
    <p:sldId id="1320" r:id="rId315"/>
    <p:sldId id="1189" r:id="rId316"/>
    <p:sldId id="1194" r:id="rId317"/>
    <p:sldId id="1323" r:id="rId318"/>
    <p:sldId id="1197" r:id="rId319"/>
    <p:sldId id="1198" r:id="rId320"/>
    <p:sldId id="1199" r:id="rId321"/>
    <p:sldId id="1200" r:id="rId322"/>
    <p:sldId id="1201" r:id="rId323"/>
    <p:sldId id="1329" r:id="rId324"/>
    <p:sldId id="1202" r:id="rId325"/>
    <p:sldId id="1203" r:id="rId326"/>
    <p:sldId id="1204" r:id="rId327"/>
    <p:sldId id="1205" r:id="rId328"/>
    <p:sldId id="1208" r:id="rId329"/>
    <p:sldId id="1207" r:id="rId330"/>
    <p:sldId id="1147" r:id="rId331"/>
    <p:sldId id="1728" r:id="rId332"/>
    <p:sldId id="2155" r:id="rId333"/>
    <p:sldId id="2156" r:id="rId334"/>
    <p:sldId id="1719" r:id="rId335"/>
    <p:sldId id="441" r:id="rId336"/>
    <p:sldId id="434" r:id="rId337"/>
    <p:sldId id="435" r:id="rId338"/>
    <p:sldId id="436" r:id="rId339"/>
    <p:sldId id="442" r:id="rId340"/>
    <p:sldId id="1912" r:id="rId341"/>
    <p:sldId id="1721" r:id="rId342"/>
    <p:sldId id="1722" r:id="rId343"/>
    <p:sldId id="1723" r:id="rId344"/>
    <p:sldId id="1724" r:id="rId345"/>
    <p:sldId id="1725" r:id="rId346"/>
    <p:sldId id="1726" r:id="rId347"/>
    <p:sldId id="1913" r:id="rId348"/>
    <p:sldId id="1914" r:id="rId349"/>
    <p:sldId id="1915" r:id="rId350"/>
    <p:sldId id="2157" r:id="rId351"/>
    <p:sldId id="2158" r:id="rId352"/>
    <p:sldId id="2159" r:id="rId353"/>
    <p:sldId id="354" r:id="rId354"/>
    <p:sldId id="2160" r:id="rId355"/>
    <p:sldId id="2161" r:id="rId356"/>
    <p:sldId id="2162" r:id="rId357"/>
    <p:sldId id="1916" r:id="rId358"/>
    <p:sldId id="1917" r:id="rId359"/>
    <p:sldId id="440" r:id="rId360"/>
    <p:sldId id="1918" r:id="rId361"/>
    <p:sldId id="412" r:id="rId362"/>
    <p:sldId id="411" r:id="rId363"/>
    <p:sldId id="258" r:id="rId364"/>
    <p:sldId id="382" r:id="rId365"/>
    <p:sldId id="383" r:id="rId366"/>
    <p:sldId id="384" r:id="rId367"/>
    <p:sldId id="385" r:id="rId368"/>
    <p:sldId id="386" r:id="rId369"/>
    <p:sldId id="387" r:id="rId370"/>
    <p:sldId id="388" r:id="rId371"/>
    <p:sldId id="389" r:id="rId372"/>
    <p:sldId id="390" r:id="rId373"/>
    <p:sldId id="391" r:id="rId374"/>
    <p:sldId id="392" r:id="rId375"/>
    <p:sldId id="393" r:id="rId376"/>
    <p:sldId id="1738" r:id="rId377"/>
    <p:sldId id="2098" r:id="rId378"/>
    <p:sldId id="2099" r:id="rId379"/>
    <p:sldId id="2100" r:id="rId380"/>
    <p:sldId id="2105" r:id="rId381"/>
    <p:sldId id="2104" r:id="rId382"/>
    <p:sldId id="2102" r:id="rId383"/>
    <p:sldId id="2106" r:id="rId384"/>
    <p:sldId id="2107" r:id="rId385"/>
    <p:sldId id="2108" r:id="rId386"/>
    <p:sldId id="2109" r:id="rId387"/>
    <p:sldId id="2110" r:id="rId388"/>
    <p:sldId id="2111" r:id="rId389"/>
    <p:sldId id="2112" r:id="rId390"/>
    <p:sldId id="2113" r:id="rId391"/>
    <p:sldId id="2114" r:id="rId392"/>
    <p:sldId id="2115" r:id="rId393"/>
    <p:sldId id="2116" r:id="rId394"/>
    <p:sldId id="2117" r:id="rId395"/>
    <p:sldId id="2118" r:id="rId396"/>
    <p:sldId id="2119" r:id="rId397"/>
    <p:sldId id="2120" r:id="rId398"/>
    <p:sldId id="2121" r:id="rId399"/>
    <p:sldId id="2122" r:id="rId400"/>
    <p:sldId id="2123" r:id="rId401"/>
    <p:sldId id="2124" r:id="rId402"/>
    <p:sldId id="2125" r:id="rId403"/>
    <p:sldId id="2126" r:id="rId404"/>
    <p:sldId id="2127" r:id="rId405"/>
    <p:sldId id="2128" r:id="rId406"/>
    <p:sldId id="2049" r:id="rId407"/>
    <p:sldId id="2014" r:id="rId408"/>
    <p:sldId id="2015" r:id="rId409"/>
    <p:sldId id="2016" r:id="rId410"/>
    <p:sldId id="2017" r:id="rId411"/>
    <p:sldId id="2018" r:id="rId412"/>
    <p:sldId id="2019" r:id="rId413"/>
    <p:sldId id="2020" r:id="rId414"/>
    <p:sldId id="2021" r:id="rId415"/>
    <p:sldId id="2022" r:id="rId416"/>
    <p:sldId id="2023" r:id="rId417"/>
    <p:sldId id="2024" r:id="rId418"/>
    <p:sldId id="2025" r:id="rId419"/>
    <p:sldId id="2026" r:id="rId420"/>
    <p:sldId id="2027" r:id="rId421"/>
    <p:sldId id="2028" r:id="rId422"/>
    <p:sldId id="2029" r:id="rId423"/>
    <p:sldId id="2030" r:id="rId424"/>
    <p:sldId id="2031" r:id="rId425"/>
    <p:sldId id="2032" r:id="rId426"/>
    <p:sldId id="2033" r:id="rId427"/>
    <p:sldId id="2034" r:id="rId428"/>
    <p:sldId id="2035" r:id="rId429"/>
    <p:sldId id="2036" r:id="rId430"/>
    <p:sldId id="2129" r:id="rId431"/>
    <p:sldId id="2130" r:id="rId432"/>
    <p:sldId id="2131" r:id="rId433"/>
    <p:sldId id="2132" r:id="rId434"/>
    <p:sldId id="2133" r:id="rId435"/>
    <p:sldId id="2134" r:id="rId436"/>
    <p:sldId id="2039" r:id="rId437"/>
    <p:sldId id="2040" r:id="rId438"/>
    <p:sldId id="2041" r:id="rId439"/>
    <p:sldId id="2042" r:id="rId440"/>
    <p:sldId id="2043" r:id="rId441"/>
    <p:sldId id="2044" r:id="rId442"/>
    <p:sldId id="2045" r:id="rId443"/>
    <p:sldId id="2046" r:id="rId444"/>
    <p:sldId id="2047" r:id="rId445"/>
    <p:sldId id="2048" r:id="rId446"/>
    <p:sldId id="1739" r:id="rId447"/>
    <p:sldId id="1740" r:id="rId448"/>
    <p:sldId id="1741" r:id="rId449"/>
    <p:sldId id="1742" r:id="rId450"/>
    <p:sldId id="1743" r:id="rId451"/>
    <p:sldId id="1744" r:id="rId452"/>
    <p:sldId id="1745" r:id="rId453"/>
    <p:sldId id="1746" r:id="rId454"/>
    <p:sldId id="1747" r:id="rId455"/>
    <p:sldId id="1748" r:id="rId456"/>
    <p:sldId id="1749" r:id="rId457"/>
    <p:sldId id="1750" r:id="rId458"/>
    <p:sldId id="1751" r:id="rId459"/>
    <p:sldId id="1752" r:id="rId460"/>
    <p:sldId id="1753" r:id="rId461"/>
    <p:sldId id="1754" r:id="rId462"/>
    <p:sldId id="1755" r:id="rId463"/>
    <p:sldId id="1756" r:id="rId464"/>
    <p:sldId id="1758" r:id="rId465"/>
    <p:sldId id="1757" r:id="rId466"/>
    <p:sldId id="1729" r:id="rId467"/>
    <p:sldId id="983" r:id="rId468"/>
    <p:sldId id="984" r:id="rId469"/>
    <p:sldId id="985" r:id="rId470"/>
    <p:sldId id="986" r:id="rId471"/>
    <p:sldId id="987" r:id="rId472"/>
    <p:sldId id="988" r:id="rId473"/>
    <p:sldId id="989" r:id="rId474"/>
    <p:sldId id="990" r:id="rId475"/>
    <p:sldId id="991" r:id="rId476"/>
    <p:sldId id="992" r:id="rId477"/>
    <p:sldId id="993" r:id="rId478"/>
    <p:sldId id="994" r:id="rId479"/>
    <p:sldId id="995" r:id="rId480"/>
    <p:sldId id="996" r:id="rId481"/>
    <p:sldId id="1737" r:id="rId482"/>
    <p:sldId id="1570" r:id="rId483"/>
    <p:sldId id="1585" r:id="rId484"/>
    <p:sldId id="1571" r:id="rId485"/>
    <p:sldId id="1235" r:id="rId486"/>
    <p:sldId id="1573" r:id="rId487"/>
    <p:sldId id="1574" r:id="rId488"/>
    <p:sldId id="1217" r:id="rId489"/>
    <p:sldId id="1575" r:id="rId490"/>
    <p:sldId id="1576" r:id="rId491"/>
    <p:sldId id="1577" r:id="rId492"/>
    <p:sldId id="1578" r:id="rId493"/>
    <p:sldId id="1224" r:id="rId494"/>
    <p:sldId id="1226" r:id="rId495"/>
    <p:sldId id="1586" r:id="rId496"/>
    <p:sldId id="1581" r:id="rId497"/>
    <p:sldId id="1582" r:id="rId498"/>
    <p:sldId id="1583" r:id="rId499"/>
    <p:sldId id="1584" r:id="rId500"/>
    <p:sldId id="1225" r:id="rId501"/>
    <p:sldId id="869" r:id="rId502"/>
    <p:sldId id="871" r:id="rId503"/>
    <p:sldId id="872" r:id="rId504"/>
    <p:sldId id="903" r:id="rId505"/>
    <p:sldId id="873" r:id="rId506"/>
    <p:sldId id="874" r:id="rId507"/>
    <p:sldId id="875" r:id="rId508"/>
    <p:sldId id="876" r:id="rId509"/>
    <p:sldId id="877" r:id="rId510"/>
    <p:sldId id="878" r:id="rId511"/>
    <p:sldId id="879" r:id="rId512"/>
    <p:sldId id="880" r:id="rId513"/>
    <p:sldId id="881" r:id="rId514"/>
    <p:sldId id="882" r:id="rId515"/>
    <p:sldId id="883" r:id="rId516"/>
    <p:sldId id="884" r:id="rId517"/>
    <p:sldId id="885" r:id="rId518"/>
    <p:sldId id="886" r:id="rId519"/>
    <p:sldId id="887" r:id="rId520"/>
    <p:sldId id="888" r:id="rId521"/>
    <p:sldId id="889" r:id="rId522"/>
    <p:sldId id="890" r:id="rId523"/>
    <p:sldId id="891" r:id="rId524"/>
    <p:sldId id="892" r:id="rId525"/>
    <p:sldId id="893" r:id="rId526"/>
    <p:sldId id="894" r:id="rId527"/>
    <p:sldId id="895" r:id="rId528"/>
    <p:sldId id="904" r:id="rId529"/>
    <p:sldId id="896" r:id="rId530"/>
    <p:sldId id="897" r:id="rId531"/>
    <p:sldId id="898" r:id="rId532"/>
    <p:sldId id="899" r:id="rId533"/>
    <p:sldId id="900" r:id="rId534"/>
    <p:sldId id="2169" r:id="rId535"/>
    <p:sldId id="276" r:id="rId536"/>
    <p:sldId id="282" r:id="rId537"/>
    <p:sldId id="259" r:id="rId538"/>
    <p:sldId id="261" r:id="rId539"/>
    <p:sldId id="283" r:id="rId540"/>
    <p:sldId id="264" r:id="rId541"/>
    <p:sldId id="289" r:id="rId542"/>
    <p:sldId id="285" r:id="rId543"/>
    <p:sldId id="286" r:id="rId544"/>
    <p:sldId id="268" r:id="rId545"/>
    <p:sldId id="287" r:id="rId546"/>
    <p:sldId id="1730" r:id="rId547"/>
    <p:sldId id="1856" r:id="rId548"/>
    <p:sldId id="1857" r:id="rId549"/>
    <p:sldId id="1858" r:id="rId550"/>
    <p:sldId id="998" r:id="rId551"/>
    <p:sldId id="1000" r:id="rId552"/>
    <p:sldId id="1001" r:id="rId553"/>
    <p:sldId id="1002" r:id="rId554"/>
    <p:sldId id="2007" r:id="rId555"/>
    <p:sldId id="2009" r:id="rId556"/>
    <p:sldId id="2012" r:id="rId557"/>
    <p:sldId id="2013" r:id="rId558"/>
    <p:sldId id="1852" r:id="rId559"/>
    <p:sldId id="910" r:id="rId560"/>
    <p:sldId id="999" r:id="rId561"/>
    <p:sldId id="1759" r:id="rId562"/>
    <p:sldId id="905" r:id="rId563"/>
    <p:sldId id="906" r:id="rId564"/>
    <p:sldId id="907" r:id="rId565"/>
    <p:sldId id="908" r:id="rId566"/>
    <p:sldId id="909" r:id="rId567"/>
    <p:sldId id="1176" r:id="rId568"/>
  </p:sldIdLst>
  <p:sldSz cx="9144000" cy="6858000" type="screen4x3"/>
  <p:notesSz cx="7010400" cy="9296400"/>
  <p:defaultTextStyle>
    <a:defPPr>
      <a:defRPr lang="en-US"/>
    </a:defPPr>
    <a:lvl1pPr algn="l" rtl="0" fontAlgn="base">
      <a:spcBef>
        <a:spcPct val="0"/>
      </a:spcBef>
      <a:spcAft>
        <a:spcPct val="0"/>
      </a:spcAft>
      <a:defRPr kern="1200">
        <a:solidFill>
          <a:schemeClr val="tx1"/>
        </a:solidFill>
        <a:latin typeface="Papyrus" panose="03070502060502030205" pitchFamily="66" charset="0"/>
        <a:ea typeface="+mn-ea"/>
        <a:cs typeface="+mn-cs"/>
      </a:defRPr>
    </a:lvl1pPr>
    <a:lvl2pPr marL="457200" algn="l" rtl="0" fontAlgn="base">
      <a:spcBef>
        <a:spcPct val="0"/>
      </a:spcBef>
      <a:spcAft>
        <a:spcPct val="0"/>
      </a:spcAft>
      <a:defRPr kern="1200">
        <a:solidFill>
          <a:schemeClr val="tx1"/>
        </a:solidFill>
        <a:latin typeface="Papyrus" panose="03070502060502030205" pitchFamily="66" charset="0"/>
        <a:ea typeface="+mn-ea"/>
        <a:cs typeface="+mn-cs"/>
      </a:defRPr>
    </a:lvl2pPr>
    <a:lvl3pPr marL="914400" algn="l" rtl="0" fontAlgn="base">
      <a:spcBef>
        <a:spcPct val="0"/>
      </a:spcBef>
      <a:spcAft>
        <a:spcPct val="0"/>
      </a:spcAft>
      <a:defRPr kern="1200">
        <a:solidFill>
          <a:schemeClr val="tx1"/>
        </a:solidFill>
        <a:latin typeface="Papyrus" panose="03070502060502030205" pitchFamily="66" charset="0"/>
        <a:ea typeface="+mn-ea"/>
        <a:cs typeface="+mn-cs"/>
      </a:defRPr>
    </a:lvl3pPr>
    <a:lvl4pPr marL="1371600" algn="l" rtl="0" fontAlgn="base">
      <a:spcBef>
        <a:spcPct val="0"/>
      </a:spcBef>
      <a:spcAft>
        <a:spcPct val="0"/>
      </a:spcAft>
      <a:defRPr kern="1200">
        <a:solidFill>
          <a:schemeClr val="tx1"/>
        </a:solidFill>
        <a:latin typeface="Papyrus" panose="03070502060502030205" pitchFamily="66" charset="0"/>
        <a:ea typeface="+mn-ea"/>
        <a:cs typeface="+mn-cs"/>
      </a:defRPr>
    </a:lvl4pPr>
    <a:lvl5pPr marL="1828800" algn="l" rtl="0" fontAlgn="base">
      <a:spcBef>
        <a:spcPct val="0"/>
      </a:spcBef>
      <a:spcAft>
        <a:spcPct val="0"/>
      </a:spcAft>
      <a:defRPr kern="1200">
        <a:solidFill>
          <a:schemeClr val="tx1"/>
        </a:solidFill>
        <a:latin typeface="Papyrus" panose="03070502060502030205" pitchFamily="66" charset="0"/>
        <a:ea typeface="+mn-ea"/>
        <a:cs typeface="+mn-cs"/>
      </a:defRPr>
    </a:lvl5pPr>
    <a:lvl6pPr marL="2286000" algn="l" defTabSz="914400" rtl="0" eaLnBrk="1" latinLnBrk="0" hangingPunct="1">
      <a:defRPr kern="1200">
        <a:solidFill>
          <a:schemeClr val="tx1"/>
        </a:solidFill>
        <a:latin typeface="Papyrus" panose="03070502060502030205" pitchFamily="66" charset="0"/>
        <a:ea typeface="+mn-ea"/>
        <a:cs typeface="+mn-cs"/>
      </a:defRPr>
    </a:lvl6pPr>
    <a:lvl7pPr marL="2743200" algn="l" defTabSz="914400" rtl="0" eaLnBrk="1" latinLnBrk="0" hangingPunct="1">
      <a:defRPr kern="1200">
        <a:solidFill>
          <a:schemeClr val="tx1"/>
        </a:solidFill>
        <a:latin typeface="Papyrus" panose="03070502060502030205" pitchFamily="66" charset="0"/>
        <a:ea typeface="+mn-ea"/>
        <a:cs typeface="+mn-cs"/>
      </a:defRPr>
    </a:lvl7pPr>
    <a:lvl8pPr marL="3200400" algn="l" defTabSz="914400" rtl="0" eaLnBrk="1" latinLnBrk="0" hangingPunct="1">
      <a:defRPr kern="1200">
        <a:solidFill>
          <a:schemeClr val="tx1"/>
        </a:solidFill>
        <a:latin typeface="Papyrus" panose="03070502060502030205" pitchFamily="66" charset="0"/>
        <a:ea typeface="+mn-ea"/>
        <a:cs typeface="+mn-cs"/>
      </a:defRPr>
    </a:lvl8pPr>
    <a:lvl9pPr marL="3657600" algn="l" defTabSz="914400" rtl="0" eaLnBrk="1" latinLnBrk="0" hangingPunct="1">
      <a:defRPr kern="1200">
        <a:solidFill>
          <a:schemeClr val="tx1"/>
        </a:solidFill>
        <a:latin typeface="Papyrus" panose="03070502060502030205" pitchFamily="66" charset="0"/>
        <a:ea typeface="+mn-ea"/>
        <a:cs typeface="+mn-cs"/>
      </a:defRPr>
    </a:lvl9pPr>
  </p:defaultTextStyle>
  <p:extLst>
    <p:ext uri="{EFAFB233-063F-42B5-8137-9DF3F51BA10A}">
      <p15:sldGuideLst xmlns:p15="http://schemas.microsoft.com/office/powerpoint/2012/main">
        <p15:guide id="1" orient="horz" pos="2160">
          <p15:clr>
            <a:srgbClr val="A4A3A4"/>
          </p15:clr>
        </p15:guide>
        <p15:guide id="2" pos="2880">
          <p15:clr>
            <a:srgbClr val="A4A3A4"/>
          </p15:clr>
        </p15:guide>
      </p15:sldGuideLst>
    </p:ext>
    <p:ext uri="{2D200454-40CA-4A62-9FC3-DE9A4176ACB9}">
      <p15:notesGuideLst xmlns:p15="http://schemas.microsoft.com/office/powerpoint/2012/main">
        <p15:guide id="1" orient="horz" pos="2928" userDrawn="1">
          <p15:clr>
            <a:srgbClr val="A4A3A4"/>
          </p15:clr>
        </p15:guide>
        <p15:guide id="2" pos="2208" userDrawn="1">
          <p15:clr>
            <a:srgbClr val="A4A3A4"/>
          </p15:clr>
        </p15:guide>
      </p15:notes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FF9900"/>
    <a:srgbClr val="CCCCFF"/>
    <a:srgbClr val="0000FF"/>
    <a:srgbClr val="006600"/>
    <a:srgbClr val="CC0099"/>
    <a:srgbClr val="009900"/>
    <a:srgbClr val="FFFFFF"/>
    <a:srgbClr val="996633"/>
    <a:srgbClr val="0000CC"/>
    <a:srgbClr val="660066"/>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vertBarState="minimized" horzBarState="maximized">
    <p:restoredLeft sz="15620" autoAdjust="0"/>
    <p:restoredTop sz="95411" autoAdjust="0"/>
  </p:normalViewPr>
  <p:slideViewPr>
    <p:cSldViewPr>
      <p:cViewPr>
        <p:scale>
          <a:sx n="33" d="100"/>
          <a:sy n="33" d="100"/>
        </p:scale>
        <p:origin x="2826" y="1566"/>
      </p:cViewPr>
      <p:guideLst>
        <p:guide orient="horz" pos="2160"/>
        <p:guide pos="2880"/>
      </p:guideLst>
    </p:cSldViewPr>
  </p:slideViewPr>
  <p:outlineViewPr>
    <p:cViewPr>
      <p:scale>
        <a:sx n="33" d="100"/>
        <a:sy n="33" d="100"/>
      </p:scale>
      <p:origin x="0" y="0"/>
    </p:cViewPr>
    <p:sldLst>
      <p:sld r:id="rId1" collapse="1"/>
      <p:sld r:id="rId2" collapse="1"/>
      <p:sld r:id="rId3" collapse="1"/>
      <p:sld r:id="rId4" collapse="1"/>
    </p:sldLst>
  </p:outlineViewPr>
  <p:notesTextViewPr>
    <p:cViewPr>
      <p:scale>
        <a:sx n="3" d="2"/>
        <a:sy n="3" d="2"/>
      </p:scale>
      <p:origin x="0" y="0"/>
    </p:cViewPr>
  </p:notesTextViewPr>
  <p:sorterViewPr>
    <p:cViewPr varScale="1">
      <p:scale>
        <a:sx n="1" d="1"/>
        <a:sy n="1" d="1"/>
      </p:scale>
      <p:origin x="0" y="-4104"/>
    </p:cViewPr>
  </p:sorterViewPr>
  <p:notesViewPr>
    <p:cSldViewPr>
      <p:cViewPr>
        <p:scale>
          <a:sx n="125" d="100"/>
          <a:sy n="125" d="100"/>
        </p:scale>
        <p:origin x="2868" y="96"/>
      </p:cViewPr>
      <p:guideLst>
        <p:guide orient="horz" pos="2928"/>
        <p:guide pos="2208"/>
      </p:guideLst>
    </p:cSldViewPr>
  </p:notesViewPr>
  <p:gridSpacing cx="76200" cy="76200"/>
</p:viewPr>
</file>

<file path=ppt/_rels/presentation.xml.rels><?xml version="1.0" encoding="UTF-8" standalone="yes"?>
<Relationships xmlns="http://schemas.openxmlformats.org/package/2006/relationships"><Relationship Id="rId117" Type="http://schemas.openxmlformats.org/officeDocument/2006/relationships/slide" Target="slides/slide116.xml"/><Relationship Id="rId21" Type="http://schemas.openxmlformats.org/officeDocument/2006/relationships/slide" Target="slides/slide20.xml"/><Relationship Id="rId324" Type="http://schemas.openxmlformats.org/officeDocument/2006/relationships/slide" Target="slides/slide323.xml"/><Relationship Id="rId531" Type="http://schemas.openxmlformats.org/officeDocument/2006/relationships/slide" Target="slides/slide530.xml"/><Relationship Id="rId170" Type="http://schemas.openxmlformats.org/officeDocument/2006/relationships/slide" Target="slides/slide169.xml"/><Relationship Id="rId268" Type="http://schemas.openxmlformats.org/officeDocument/2006/relationships/slide" Target="slides/slide267.xml"/><Relationship Id="rId475" Type="http://schemas.openxmlformats.org/officeDocument/2006/relationships/slide" Target="slides/slide474.xml"/><Relationship Id="rId32" Type="http://schemas.openxmlformats.org/officeDocument/2006/relationships/slide" Target="slides/slide31.xml"/><Relationship Id="rId128" Type="http://schemas.openxmlformats.org/officeDocument/2006/relationships/slide" Target="slides/slide127.xml"/><Relationship Id="rId335" Type="http://schemas.openxmlformats.org/officeDocument/2006/relationships/slide" Target="slides/slide334.xml"/><Relationship Id="rId542" Type="http://schemas.openxmlformats.org/officeDocument/2006/relationships/slide" Target="slides/slide541.xml"/><Relationship Id="rId181" Type="http://schemas.openxmlformats.org/officeDocument/2006/relationships/slide" Target="slides/slide180.xml"/><Relationship Id="rId402" Type="http://schemas.openxmlformats.org/officeDocument/2006/relationships/slide" Target="slides/slide401.xml"/><Relationship Id="rId279" Type="http://schemas.openxmlformats.org/officeDocument/2006/relationships/slide" Target="slides/slide278.xml"/><Relationship Id="rId486" Type="http://schemas.openxmlformats.org/officeDocument/2006/relationships/slide" Target="slides/slide485.xml"/><Relationship Id="rId43" Type="http://schemas.openxmlformats.org/officeDocument/2006/relationships/slide" Target="slides/slide42.xml"/><Relationship Id="rId139" Type="http://schemas.openxmlformats.org/officeDocument/2006/relationships/slide" Target="slides/slide138.xml"/><Relationship Id="rId346" Type="http://schemas.openxmlformats.org/officeDocument/2006/relationships/slide" Target="slides/slide345.xml"/><Relationship Id="rId553" Type="http://schemas.openxmlformats.org/officeDocument/2006/relationships/slide" Target="slides/slide552.xml"/><Relationship Id="rId192" Type="http://schemas.openxmlformats.org/officeDocument/2006/relationships/slide" Target="slides/slide191.xml"/><Relationship Id="rId206" Type="http://schemas.openxmlformats.org/officeDocument/2006/relationships/slide" Target="slides/slide205.xml"/><Relationship Id="rId413" Type="http://schemas.openxmlformats.org/officeDocument/2006/relationships/slide" Target="slides/slide412.xml"/><Relationship Id="rId497" Type="http://schemas.openxmlformats.org/officeDocument/2006/relationships/slide" Target="slides/slide496.xml"/><Relationship Id="rId357" Type="http://schemas.openxmlformats.org/officeDocument/2006/relationships/slide" Target="slides/slide356.xml"/><Relationship Id="rId54" Type="http://schemas.openxmlformats.org/officeDocument/2006/relationships/slide" Target="slides/slide53.xml"/><Relationship Id="rId217" Type="http://schemas.openxmlformats.org/officeDocument/2006/relationships/slide" Target="slides/slide216.xml"/><Relationship Id="rId564" Type="http://schemas.openxmlformats.org/officeDocument/2006/relationships/slide" Target="slides/slide563.xml"/><Relationship Id="rId424" Type="http://schemas.openxmlformats.org/officeDocument/2006/relationships/slide" Target="slides/slide423.xml"/><Relationship Id="rId270" Type="http://schemas.openxmlformats.org/officeDocument/2006/relationships/slide" Target="slides/slide269.xml"/><Relationship Id="rId65" Type="http://schemas.openxmlformats.org/officeDocument/2006/relationships/slide" Target="slides/slide64.xml"/><Relationship Id="rId130" Type="http://schemas.openxmlformats.org/officeDocument/2006/relationships/slide" Target="slides/slide129.xml"/><Relationship Id="rId368" Type="http://schemas.openxmlformats.org/officeDocument/2006/relationships/slide" Target="slides/slide367.xml"/><Relationship Id="rId228" Type="http://schemas.openxmlformats.org/officeDocument/2006/relationships/slide" Target="slides/slide227.xml"/><Relationship Id="rId435" Type="http://schemas.openxmlformats.org/officeDocument/2006/relationships/slide" Target="slides/slide434.xml"/><Relationship Id="rId281" Type="http://schemas.openxmlformats.org/officeDocument/2006/relationships/slide" Target="slides/slide280.xml"/><Relationship Id="rId337" Type="http://schemas.openxmlformats.org/officeDocument/2006/relationships/slide" Target="slides/slide336.xml"/><Relationship Id="rId502" Type="http://schemas.openxmlformats.org/officeDocument/2006/relationships/slide" Target="slides/slide501.xml"/><Relationship Id="rId34" Type="http://schemas.openxmlformats.org/officeDocument/2006/relationships/slide" Target="slides/slide33.xml"/><Relationship Id="rId76" Type="http://schemas.openxmlformats.org/officeDocument/2006/relationships/slide" Target="slides/slide75.xml"/><Relationship Id="rId141" Type="http://schemas.openxmlformats.org/officeDocument/2006/relationships/slide" Target="slides/slide140.xml"/><Relationship Id="rId379" Type="http://schemas.openxmlformats.org/officeDocument/2006/relationships/slide" Target="slides/slide378.xml"/><Relationship Id="rId544" Type="http://schemas.openxmlformats.org/officeDocument/2006/relationships/slide" Target="slides/slide543.xml"/><Relationship Id="rId7" Type="http://schemas.openxmlformats.org/officeDocument/2006/relationships/slide" Target="slides/slide6.xml"/><Relationship Id="rId183" Type="http://schemas.openxmlformats.org/officeDocument/2006/relationships/slide" Target="slides/slide182.xml"/><Relationship Id="rId239" Type="http://schemas.openxmlformats.org/officeDocument/2006/relationships/slide" Target="slides/slide238.xml"/><Relationship Id="rId390" Type="http://schemas.openxmlformats.org/officeDocument/2006/relationships/slide" Target="slides/slide389.xml"/><Relationship Id="rId404" Type="http://schemas.openxmlformats.org/officeDocument/2006/relationships/slide" Target="slides/slide403.xml"/><Relationship Id="rId446" Type="http://schemas.openxmlformats.org/officeDocument/2006/relationships/slide" Target="slides/slide445.xml"/><Relationship Id="rId250" Type="http://schemas.openxmlformats.org/officeDocument/2006/relationships/slide" Target="slides/slide249.xml"/><Relationship Id="rId292" Type="http://schemas.openxmlformats.org/officeDocument/2006/relationships/slide" Target="slides/slide291.xml"/><Relationship Id="rId306" Type="http://schemas.openxmlformats.org/officeDocument/2006/relationships/slide" Target="slides/slide305.xml"/><Relationship Id="rId488" Type="http://schemas.openxmlformats.org/officeDocument/2006/relationships/slide" Target="slides/slide487.xml"/><Relationship Id="rId45" Type="http://schemas.openxmlformats.org/officeDocument/2006/relationships/slide" Target="slides/slide44.xml"/><Relationship Id="rId87" Type="http://schemas.openxmlformats.org/officeDocument/2006/relationships/slide" Target="slides/slide86.xml"/><Relationship Id="rId110" Type="http://schemas.openxmlformats.org/officeDocument/2006/relationships/slide" Target="slides/slide109.xml"/><Relationship Id="rId348" Type="http://schemas.openxmlformats.org/officeDocument/2006/relationships/slide" Target="slides/slide347.xml"/><Relationship Id="rId513" Type="http://schemas.openxmlformats.org/officeDocument/2006/relationships/slide" Target="slides/slide512.xml"/><Relationship Id="rId555" Type="http://schemas.openxmlformats.org/officeDocument/2006/relationships/slide" Target="slides/slide554.xml"/><Relationship Id="rId152" Type="http://schemas.openxmlformats.org/officeDocument/2006/relationships/slide" Target="slides/slide151.xml"/><Relationship Id="rId194" Type="http://schemas.openxmlformats.org/officeDocument/2006/relationships/slide" Target="slides/slide193.xml"/><Relationship Id="rId208" Type="http://schemas.openxmlformats.org/officeDocument/2006/relationships/slide" Target="slides/slide207.xml"/><Relationship Id="rId415" Type="http://schemas.openxmlformats.org/officeDocument/2006/relationships/slide" Target="slides/slide414.xml"/><Relationship Id="rId457" Type="http://schemas.openxmlformats.org/officeDocument/2006/relationships/slide" Target="slides/slide456.xml"/><Relationship Id="rId261" Type="http://schemas.openxmlformats.org/officeDocument/2006/relationships/slide" Target="slides/slide260.xml"/><Relationship Id="rId499" Type="http://schemas.openxmlformats.org/officeDocument/2006/relationships/slide" Target="slides/slide498.xml"/><Relationship Id="rId14" Type="http://schemas.openxmlformats.org/officeDocument/2006/relationships/slide" Target="slides/slide13.xml"/><Relationship Id="rId56" Type="http://schemas.openxmlformats.org/officeDocument/2006/relationships/slide" Target="slides/slide55.xml"/><Relationship Id="rId317" Type="http://schemas.openxmlformats.org/officeDocument/2006/relationships/slide" Target="slides/slide316.xml"/><Relationship Id="rId359" Type="http://schemas.openxmlformats.org/officeDocument/2006/relationships/slide" Target="slides/slide358.xml"/><Relationship Id="rId524" Type="http://schemas.openxmlformats.org/officeDocument/2006/relationships/slide" Target="slides/slide523.xml"/><Relationship Id="rId566" Type="http://schemas.openxmlformats.org/officeDocument/2006/relationships/slide" Target="slides/slide565.xml"/><Relationship Id="rId98" Type="http://schemas.openxmlformats.org/officeDocument/2006/relationships/slide" Target="slides/slide97.xml"/><Relationship Id="rId121" Type="http://schemas.openxmlformats.org/officeDocument/2006/relationships/slide" Target="slides/slide120.xml"/><Relationship Id="rId163" Type="http://schemas.openxmlformats.org/officeDocument/2006/relationships/slide" Target="slides/slide162.xml"/><Relationship Id="rId219" Type="http://schemas.openxmlformats.org/officeDocument/2006/relationships/slide" Target="slides/slide218.xml"/><Relationship Id="rId370" Type="http://schemas.openxmlformats.org/officeDocument/2006/relationships/slide" Target="slides/slide369.xml"/><Relationship Id="rId426" Type="http://schemas.openxmlformats.org/officeDocument/2006/relationships/slide" Target="slides/slide425.xml"/><Relationship Id="rId230" Type="http://schemas.openxmlformats.org/officeDocument/2006/relationships/slide" Target="slides/slide229.xml"/><Relationship Id="rId468" Type="http://schemas.openxmlformats.org/officeDocument/2006/relationships/slide" Target="slides/slide467.xml"/><Relationship Id="rId25" Type="http://schemas.openxmlformats.org/officeDocument/2006/relationships/slide" Target="slides/slide24.xml"/><Relationship Id="rId67" Type="http://schemas.openxmlformats.org/officeDocument/2006/relationships/slide" Target="slides/slide66.xml"/><Relationship Id="rId272" Type="http://schemas.openxmlformats.org/officeDocument/2006/relationships/slide" Target="slides/slide271.xml"/><Relationship Id="rId328" Type="http://schemas.openxmlformats.org/officeDocument/2006/relationships/slide" Target="slides/slide327.xml"/><Relationship Id="rId535" Type="http://schemas.openxmlformats.org/officeDocument/2006/relationships/slide" Target="slides/slide534.xml"/><Relationship Id="rId132" Type="http://schemas.openxmlformats.org/officeDocument/2006/relationships/slide" Target="slides/slide131.xml"/><Relationship Id="rId174" Type="http://schemas.openxmlformats.org/officeDocument/2006/relationships/slide" Target="slides/slide173.xml"/><Relationship Id="rId381" Type="http://schemas.openxmlformats.org/officeDocument/2006/relationships/slide" Target="slides/slide380.xml"/><Relationship Id="rId241" Type="http://schemas.openxmlformats.org/officeDocument/2006/relationships/slide" Target="slides/slide240.xml"/><Relationship Id="rId437" Type="http://schemas.openxmlformats.org/officeDocument/2006/relationships/slide" Target="slides/slide436.xml"/><Relationship Id="rId479" Type="http://schemas.openxmlformats.org/officeDocument/2006/relationships/slide" Target="slides/slide478.xml"/><Relationship Id="rId36" Type="http://schemas.openxmlformats.org/officeDocument/2006/relationships/slide" Target="slides/slide35.xml"/><Relationship Id="rId283" Type="http://schemas.openxmlformats.org/officeDocument/2006/relationships/slide" Target="slides/slide282.xml"/><Relationship Id="rId339" Type="http://schemas.openxmlformats.org/officeDocument/2006/relationships/slide" Target="slides/slide338.xml"/><Relationship Id="rId490" Type="http://schemas.openxmlformats.org/officeDocument/2006/relationships/slide" Target="slides/slide489.xml"/><Relationship Id="rId504" Type="http://schemas.openxmlformats.org/officeDocument/2006/relationships/slide" Target="slides/slide503.xml"/><Relationship Id="rId546" Type="http://schemas.openxmlformats.org/officeDocument/2006/relationships/slide" Target="slides/slide545.xml"/><Relationship Id="rId78" Type="http://schemas.openxmlformats.org/officeDocument/2006/relationships/slide" Target="slides/slide77.xml"/><Relationship Id="rId101" Type="http://schemas.openxmlformats.org/officeDocument/2006/relationships/slide" Target="slides/slide100.xml"/><Relationship Id="rId143" Type="http://schemas.openxmlformats.org/officeDocument/2006/relationships/slide" Target="slides/slide142.xml"/><Relationship Id="rId185" Type="http://schemas.openxmlformats.org/officeDocument/2006/relationships/slide" Target="slides/slide184.xml"/><Relationship Id="rId350" Type="http://schemas.openxmlformats.org/officeDocument/2006/relationships/slide" Target="slides/slide349.xml"/><Relationship Id="rId406" Type="http://schemas.openxmlformats.org/officeDocument/2006/relationships/slide" Target="slides/slide405.xml"/><Relationship Id="rId9" Type="http://schemas.openxmlformats.org/officeDocument/2006/relationships/slide" Target="slides/slide8.xml"/><Relationship Id="rId210" Type="http://schemas.openxmlformats.org/officeDocument/2006/relationships/slide" Target="slides/slide209.xml"/><Relationship Id="rId392" Type="http://schemas.openxmlformats.org/officeDocument/2006/relationships/slide" Target="slides/slide391.xml"/><Relationship Id="rId448" Type="http://schemas.openxmlformats.org/officeDocument/2006/relationships/slide" Target="slides/slide447.xml"/><Relationship Id="rId252" Type="http://schemas.openxmlformats.org/officeDocument/2006/relationships/slide" Target="slides/slide251.xml"/><Relationship Id="rId294" Type="http://schemas.openxmlformats.org/officeDocument/2006/relationships/slide" Target="slides/slide293.xml"/><Relationship Id="rId308" Type="http://schemas.openxmlformats.org/officeDocument/2006/relationships/slide" Target="slides/slide307.xml"/><Relationship Id="rId515" Type="http://schemas.openxmlformats.org/officeDocument/2006/relationships/slide" Target="slides/slide514.xml"/><Relationship Id="rId47" Type="http://schemas.openxmlformats.org/officeDocument/2006/relationships/slide" Target="slides/slide46.xml"/><Relationship Id="rId89" Type="http://schemas.openxmlformats.org/officeDocument/2006/relationships/slide" Target="slides/slide88.xml"/><Relationship Id="rId112" Type="http://schemas.openxmlformats.org/officeDocument/2006/relationships/slide" Target="slides/slide111.xml"/><Relationship Id="rId154" Type="http://schemas.openxmlformats.org/officeDocument/2006/relationships/slide" Target="slides/slide153.xml"/><Relationship Id="rId361" Type="http://schemas.openxmlformats.org/officeDocument/2006/relationships/slide" Target="slides/slide360.xml"/><Relationship Id="rId557" Type="http://schemas.openxmlformats.org/officeDocument/2006/relationships/slide" Target="slides/slide556.xml"/><Relationship Id="rId196" Type="http://schemas.openxmlformats.org/officeDocument/2006/relationships/slide" Target="slides/slide195.xml"/><Relationship Id="rId417" Type="http://schemas.openxmlformats.org/officeDocument/2006/relationships/slide" Target="slides/slide416.xml"/><Relationship Id="rId459" Type="http://schemas.openxmlformats.org/officeDocument/2006/relationships/slide" Target="slides/slide458.xml"/><Relationship Id="rId16" Type="http://schemas.openxmlformats.org/officeDocument/2006/relationships/slide" Target="slides/slide15.xml"/><Relationship Id="rId221" Type="http://schemas.openxmlformats.org/officeDocument/2006/relationships/slide" Target="slides/slide220.xml"/><Relationship Id="rId263" Type="http://schemas.openxmlformats.org/officeDocument/2006/relationships/slide" Target="slides/slide262.xml"/><Relationship Id="rId319" Type="http://schemas.openxmlformats.org/officeDocument/2006/relationships/slide" Target="slides/slide318.xml"/><Relationship Id="rId470" Type="http://schemas.openxmlformats.org/officeDocument/2006/relationships/slide" Target="slides/slide469.xml"/><Relationship Id="rId526" Type="http://schemas.openxmlformats.org/officeDocument/2006/relationships/slide" Target="slides/slide525.xml"/><Relationship Id="rId58" Type="http://schemas.openxmlformats.org/officeDocument/2006/relationships/slide" Target="slides/slide57.xml"/><Relationship Id="rId123" Type="http://schemas.openxmlformats.org/officeDocument/2006/relationships/slide" Target="slides/slide122.xml"/><Relationship Id="rId330" Type="http://schemas.openxmlformats.org/officeDocument/2006/relationships/slide" Target="slides/slide329.xml"/><Relationship Id="rId568" Type="http://schemas.openxmlformats.org/officeDocument/2006/relationships/slide" Target="slides/slide567.xml"/><Relationship Id="rId165" Type="http://schemas.openxmlformats.org/officeDocument/2006/relationships/slide" Target="slides/slide164.xml"/><Relationship Id="rId372" Type="http://schemas.openxmlformats.org/officeDocument/2006/relationships/slide" Target="slides/slide371.xml"/><Relationship Id="rId428" Type="http://schemas.openxmlformats.org/officeDocument/2006/relationships/slide" Target="slides/slide427.xml"/><Relationship Id="rId232" Type="http://schemas.openxmlformats.org/officeDocument/2006/relationships/slide" Target="slides/slide231.xml"/><Relationship Id="rId274" Type="http://schemas.openxmlformats.org/officeDocument/2006/relationships/slide" Target="slides/slide273.xml"/><Relationship Id="rId481" Type="http://schemas.openxmlformats.org/officeDocument/2006/relationships/slide" Target="slides/slide480.xml"/><Relationship Id="rId27" Type="http://schemas.openxmlformats.org/officeDocument/2006/relationships/slide" Target="slides/slide26.xml"/><Relationship Id="rId69" Type="http://schemas.openxmlformats.org/officeDocument/2006/relationships/slide" Target="slides/slide68.xml"/><Relationship Id="rId134" Type="http://schemas.openxmlformats.org/officeDocument/2006/relationships/slide" Target="slides/slide133.xml"/><Relationship Id="rId537" Type="http://schemas.openxmlformats.org/officeDocument/2006/relationships/slide" Target="slides/slide536.xml"/><Relationship Id="rId80" Type="http://schemas.openxmlformats.org/officeDocument/2006/relationships/slide" Target="slides/slide79.xml"/><Relationship Id="rId176" Type="http://schemas.openxmlformats.org/officeDocument/2006/relationships/slide" Target="slides/slide175.xml"/><Relationship Id="rId341" Type="http://schemas.openxmlformats.org/officeDocument/2006/relationships/slide" Target="slides/slide340.xml"/><Relationship Id="rId383" Type="http://schemas.openxmlformats.org/officeDocument/2006/relationships/slide" Target="slides/slide382.xml"/><Relationship Id="rId439" Type="http://schemas.openxmlformats.org/officeDocument/2006/relationships/slide" Target="slides/slide438.xml"/><Relationship Id="rId201" Type="http://schemas.openxmlformats.org/officeDocument/2006/relationships/slide" Target="slides/slide200.xml"/><Relationship Id="rId243" Type="http://schemas.openxmlformats.org/officeDocument/2006/relationships/slide" Target="slides/slide242.xml"/><Relationship Id="rId285" Type="http://schemas.openxmlformats.org/officeDocument/2006/relationships/slide" Target="slides/slide284.xml"/><Relationship Id="rId450" Type="http://schemas.openxmlformats.org/officeDocument/2006/relationships/slide" Target="slides/slide449.xml"/><Relationship Id="rId506" Type="http://schemas.openxmlformats.org/officeDocument/2006/relationships/slide" Target="slides/slide505.xml"/><Relationship Id="rId38" Type="http://schemas.openxmlformats.org/officeDocument/2006/relationships/slide" Target="slides/slide37.xml"/><Relationship Id="rId103" Type="http://schemas.openxmlformats.org/officeDocument/2006/relationships/slide" Target="slides/slide102.xml"/><Relationship Id="rId310" Type="http://schemas.openxmlformats.org/officeDocument/2006/relationships/slide" Target="slides/slide309.xml"/><Relationship Id="rId492" Type="http://schemas.openxmlformats.org/officeDocument/2006/relationships/slide" Target="slides/slide491.xml"/><Relationship Id="rId548" Type="http://schemas.openxmlformats.org/officeDocument/2006/relationships/slide" Target="slides/slide547.xml"/><Relationship Id="rId91" Type="http://schemas.openxmlformats.org/officeDocument/2006/relationships/slide" Target="slides/slide90.xml"/><Relationship Id="rId145" Type="http://schemas.openxmlformats.org/officeDocument/2006/relationships/slide" Target="slides/slide144.xml"/><Relationship Id="rId187" Type="http://schemas.openxmlformats.org/officeDocument/2006/relationships/slide" Target="slides/slide186.xml"/><Relationship Id="rId352" Type="http://schemas.openxmlformats.org/officeDocument/2006/relationships/slide" Target="slides/slide351.xml"/><Relationship Id="rId394" Type="http://schemas.openxmlformats.org/officeDocument/2006/relationships/slide" Target="slides/slide393.xml"/><Relationship Id="rId408" Type="http://schemas.openxmlformats.org/officeDocument/2006/relationships/slide" Target="slides/slide407.xml"/><Relationship Id="rId212" Type="http://schemas.openxmlformats.org/officeDocument/2006/relationships/slide" Target="slides/slide211.xml"/><Relationship Id="rId254" Type="http://schemas.openxmlformats.org/officeDocument/2006/relationships/slide" Target="slides/slide253.xml"/><Relationship Id="rId49" Type="http://schemas.openxmlformats.org/officeDocument/2006/relationships/slide" Target="slides/slide48.xml"/><Relationship Id="rId114" Type="http://schemas.openxmlformats.org/officeDocument/2006/relationships/slide" Target="slides/slide113.xml"/><Relationship Id="rId296" Type="http://schemas.openxmlformats.org/officeDocument/2006/relationships/slide" Target="slides/slide295.xml"/><Relationship Id="rId461" Type="http://schemas.openxmlformats.org/officeDocument/2006/relationships/slide" Target="slides/slide460.xml"/><Relationship Id="rId517" Type="http://schemas.openxmlformats.org/officeDocument/2006/relationships/slide" Target="slides/slide516.xml"/><Relationship Id="rId559" Type="http://schemas.openxmlformats.org/officeDocument/2006/relationships/slide" Target="slides/slide558.xml"/><Relationship Id="rId60" Type="http://schemas.openxmlformats.org/officeDocument/2006/relationships/slide" Target="slides/slide59.xml"/><Relationship Id="rId156" Type="http://schemas.openxmlformats.org/officeDocument/2006/relationships/slide" Target="slides/slide155.xml"/><Relationship Id="rId198" Type="http://schemas.openxmlformats.org/officeDocument/2006/relationships/slide" Target="slides/slide197.xml"/><Relationship Id="rId321" Type="http://schemas.openxmlformats.org/officeDocument/2006/relationships/slide" Target="slides/slide320.xml"/><Relationship Id="rId363" Type="http://schemas.openxmlformats.org/officeDocument/2006/relationships/slide" Target="slides/slide362.xml"/><Relationship Id="rId419" Type="http://schemas.openxmlformats.org/officeDocument/2006/relationships/slide" Target="slides/slide418.xml"/><Relationship Id="rId570" Type="http://schemas.openxmlformats.org/officeDocument/2006/relationships/handoutMaster" Target="handoutMasters/handoutMaster1.xml"/><Relationship Id="rId223" Type="http://schemas.openxmlformats.org/officeDocument/2006/relationships/slide" Target="slides/slide222.xml"/><Relationship Id="rId430" Type="http://schemas.openxmlformats.org/officeDocument/2006/relationships/slide" Target="slides/slide429.xml"/><Relationship Id="rId18" Type="http://schemas.openxmlformats.org/officeDocument/2006/relationships/slide" Target="slides/slide17.xml"/><Relationship Id="rId265" Type="http://schemas.openxmlformats.org/officeDocument/2006/relationships/slide" Target="slides/slide264.xml"/><Relationship Id="rId472" Type="http://schemas.openxmlformats.org/officeDocument/2006/relationships/slide" Target="slides/slide471.xml"/><Relationship Id="rId528" Type="http://schemas.openxmlformats.org/officeDocument/2006/relationships/slide" Target="slides/slide527.xml"/><Relationship Id="rId125" Type="http://schemas.openxmlformats.org/officeDocument/2006/relationships/slide" Target="slides/slide124.xml"/><Relationship Id="rId167" Type="http://schemas.openxmlformats.org/officeDocument/2006/relationships/slide" Target="slides/slide166.xml"/><Relationship Id="rId332" Type="http://schemas.openxmlformats.org/officeDocument/2006/relationships/slide" Target="slides/slide331.xml"/><Relationship Id="rId374" Type="http://schemas.openxmlformats.org/officeDocument/2006/relationships/slide" Target="slides/slide373.xml"/><Relationship Id="rId71" Type="http://schemas.openxmlformats.org/officeDocument/2006/relationships/slide" Target="slides/slide70.xml"/><Relationship Id="rId234" Type="http://schemas.openxmlformats.org/officeDocument/2006/relationships/slide" Target="slides/slide233.xml"/><Relationship Id="rId2" Type="http://schemas.openxmlformats.org/officeDocument/2006/relationships/slide" Target="slides/slide1.xml"/><Relationship Id="rId29" Type="http://schemas.openxmlformats.org/officeDocument/2006/relationships/slide" Target="slides/slide28.xml"/><Relationship Id="rId276" Type="http://schemas.openxmlformats.org/officeDocument/2006/relationships/slide" Target="slides/slide275.xml"/><Relationship Id="rId441" Type="http://schemas.openxmlformats.org/officeDocument/2006/relationships/slide" Target="slides/slide440.xml"/><Relationship Id="rId483" Type="http://schemas.openxmlformats.org/officeDocument/2006/relationships/slide" Target="slides/slide482.xml"/><Relationship Id="rId539" Type="http://schemas.openxmlformats.org/officeDocument/2006/relationships/slide" Target="slides/slide538.xml"/><Relationship Id="rId40" Type="http://schemas.openxmlformats.org/officeDocument/2006/relationships/slide" Target="slides/slide39.xml"/><Relationship Id="rId136" Type="http://schemas.openxmlformats.org/officeDocument/2006/relationships/slide" Target="slides/slide135.xml"/><Relationship Id="rId178" Type="http://schemas.openxmlformats.org/officeDocument/2006/relationships/slide" Target="slides/slide177.xml"/><Relationship Id="rId301" Type="http://schemas.openxmlformats.org/officeDocument/2006/relationships/slide" Target="slides/slide300.xml"/><Relationship Id="rId343" Type="http://schemas.openxmlformats.org/officeDocument/2006/relationships/slide" Target="slides/slide342.xml"/><Relationship Id="rId550" Type="http://schemas.openxmlformats.org/officeDocument/2006/relationships/slide" Target="slides/slide549.xml"/><Relationship Id="rId82" Type="http://schemas.openxmlformats.org/officeDocument/2006/relationships/slide" Target="slides/slide81.xml"/><Relationship Id="rId203" Type="http://schemas.openxmlformats.org/officeDocument/2006/relationships/slide" Target="slides/slide202.xml"/><Relationship Id="rId385" Type="http://schemas.openxmlformats.org/officeDocument/2006/relationships/slide" Target="slides/slide384.xml"/><Relationship Id="rId245" Type="http://schemas.openxmlformats.org/officeDocument/2006/relationships/slide" Target="slides/slide244.xml"/><Relationship Id="rId287" Type="http://schemas.openxmlformats.org/officeDocument/2006/relationships/slide" Target="slides/slide286.xml"/><Relationship Id="rId410" Type="http://schemas.openxmlformats.org/officeDocument/2006/relationships/slide" Target="slides/slide409.xml"/><Relationship Id="rId452" Type="http://schemas.openxmlformats.org/officeDocument/2006/relationships/slide" Target="slides/slide451.xml"/><Relationship Id="rId494" Type="http://schemas.openxmlformats.org/officeDocument/2006/relationships/slide" Target="slides/slide493.xml"/><Relationship Id="rId508" Type="http://schemas.openxmlformats.org/officeDocument/2006/relationships/slide" Target="slides/slide507.xml"/><Relationship Id="rId105" Type="http://schemas.openxmlformats.org/officeDocument/2006/relationships/slide" Target="slides/slide104.xml"/><Relationship Id="rId147" Type="http://schemas.openxmlformats.org/officeDocument/2006/relationships/slide" Target="slides/slide146.xml"/><Relationship Id="rId312" Type="http://schemas.openxmlformats.org/officeDocument/2006/relationships/slide" Target="slides/slide311.xml"/><Relationship Id="rId354" Type="http://schemas.openxmlformats.org/officeDocument/2006/relationships/slide" Target="slides/slide353.xml"/><Relationship Id="rId51" Type="http://schemas.openxmlformats.org/officeDocument/2006/relationships/slide" Target="slides/slide50.xml"/><Relationship Id="rId93" Type="http://schemas.openxmlformats.org/officeDocument/2006/relationships/slide" Target="slides/slide92.xml"/><Relationship Id="rId189" Type="http://schemas.openxmlformats.org/officeDocument/2006/relationships/slide" Target="slides/slide188.xml"/><Relationship Id="rId396" Type="http://schemas.openxmlformats.org/officeDocument/2006/relationships/slide" Target="slides/slide395.xml"/><Relationship Id="rId561" Type="http://schemas.openxmlformats.org/officeDocument/2006/relationships/slide" Target="slides/slide560.xml"/><Relationship Id="rId214" Type="http://schemas.openxmlformats.org/officeDocument/2006/relationships/slide" Target="slides/slide213.xml"/><Relationship Id="rId256" Type="http://schemas.openxmlformats.org/officeDocument/2006/relationships/slide" Target="slides/slide255.xml"/><Relationship Id="rId298" Type="http://schemas.openxmlformats.org/officeDocument/2006/relationships/slide" Target="slides/slide297.xml"/><Relationship Id="rId421" Type="http://schemas.openxmlformats.org/officeDocument/2006/relationships/slide" Target="slides/slide420.xml"/><Relationship Id="rId463" Type="http://schemas.openxmlformats.org/officeDocument/2006/relationships/slide" Target="slides/slide462.xml"/><Relationship Id="rId519" Type="http://schemas.openxmlformats.org/officeDocument/2006/relationships/slide" Target="slides/slide518.xml"/><Relationship Id="rId116" Type="http://schemas.openxmlformats.org/officeDocument/2006/relationships/slide" Target="slides/slide115.xml"/><Relationship Id="rId158" Type="http://schemas.openxmlformats.org/officeDocument/2006/relationships/slide" Target="slides/slide157.xml"/><Relationship Id="rId323" Type="http://schemas.openxmlformats.org/officeDocument/2006/relationships/slide" Target="slides/slide322.xml"/><Relationship Id="rId530" Type="http://schemas.openxmlformats.org/officeDocument/2006/relationships/slide" Target="slides/slide529.xml"/><Relationship Id="rId20" Type="http://schemas.openxmlformats.org/officeDocument/2006/relationships/slide" Target="slides/slide19.xml"/><Relationship Id="rId62" Type="http://schemas.openxmlformats.org/officeDocument/2006/relationships/slide" Target="slides/slide61.xml"/><Relationship Id="rId365" Type="http://schemas.openxmlformats.org/officeDocument/2006/relationships/slide" Target="slides/slide364.xml"/><Relationship Id="rId572" Type="http://schemas.openxmlformats.org/officeDocument/2006/relationships/viewProps" Target="viewProps.xml"/><Relationship Id="rId225" Type="http://schemas.openxmlformats.org/officeDocument/2006/relationships/slide" Target="slides/slide224.xml"/><Relationship Id="rId267" Type="http://schemas.openxmlformats.org/officeDocument/2006/relationships/slide" Target="slides/slide266.xml"/><Relationship Id="rId432" Type="http://schemas.openxmlformats.org/officeDocument/2006/relationships/slide" Target="slides/slide431.xml"/><Relationship Id="rId474" Type="http://schemas.openxmlformats.org/officeDocument/2006/relationships/slide" Target="slides/slide473.xml"/><Relationship Id="rId127" Type="http://schemas.openxmlformats.org/officeDocument/2006/relationships/slide" Target="slides/slide126.xml"/><Relationship Id="rId31" Type="http://schemas.openxmlformats.org/officeDocument/2006/relationships/slide" Target="slides/slide30.xml"/><Relationship Id="rId73" Type="http://schemas.openxmlformats.org/officeDocument/2006/relationships/slide" Target="slides/slide72.xml"/><Relationship Id="rId169" Type="http://schemas.openxmlformats.org/officeDocument/2006/relationships/slide" Target="slides/slide168.xml"/><Relationship Id="rId334" Type="http://schemas.openxmlformats.org/officeDocument/2006/relationships/slide" Target="slides/slide333.xml"/><Relationship Id="rId376" Type="http://schemas.openxmlformats.org/officeDocument/2006/relationships/slide" Target="slides/slide375.xml"/><Relationship Id="rId541" Type="http://schemas.openxmlformats.org/officeDocument/2006/relationships/slide" Target="slides/slide540.xml"/><Relationship Id="rId4" Type="http://schemas.openxmlformats.org/officeDocument/2006/relationships/slide" Target="slides/slide3.xml"/><Relationship Id="rId180" Type="http://schemas.openxmlformats.org/officeDocument/2006/relationships/slide" Target="slides/slide179.xml"/><Relationship Id="rId236" Type="http://schemas.openxmlformats.org/officeDocument/2006/relationships/slide" Target="slides/slide235.xml"/><Relationship Id="rId278" Type="http://schemas.openxmlformats.org/officeDocument/2006/relationships/slide" Target="slides/slide277.xml"/><Relationship Id="rId401" Type="http://schemas.openxmlformats.org/officeDocument/2006/relationships/slide" Target="slides/slide400.xml"/><Relationship Id="rId443" Type="http://schemas.openxmlformats.org/officeDocument/2006/relationships/slide" Target="slides/slide442.xml"/><Relationship Id="rId303" Type="http://schemas.openxmlformats.org/officeDocument/2006/relationships/slide" Target="slides/slide302.xml"/><Relationship Id="rId485" Type="http://schemas.openxmlformats.org/officeDocument/2006/relationships/slide" Target="slides/slide484.xml"/><Relationship Id="rId42" Type="http://schemas.openxmlformats.org/officeDocument/2006/relationships/slide" Target="slides/slide41.xml"/><Relationship Id="rId84" Type="http://schemas.openxmlformats.org/officeDocument/2006/relationships/slide" Target="slides/slide83.xml"/><Relationship Id="rId138" Type="http://schemas.openxmlformats.org/officeDocument/2006/relationships/slide" Target="slides/slide137.xml"/><Relationship Id="rId345" Type="http://schemas.openxmlformats.org/officeDocument/2006/relationships/slide" Target="slides/slide344.xml"/><Relationship Id="rId387" Type="http://schemas.openxmlformats.org/officeDocument/2006/relationships/slide" Target="slides/slide386.xml"/><Relationship Id="rId510" Type="http://schemas.openxmlformats.org/officeDocument/2006/relationships/slide" Target="slides/slide509.xml"/><Relationship Id="rId552" Type="http://schemas.openxmlformats.org/officeDocument/2006/relationships/slide" Target="slides/slide551.xml"/><Relationship Id="rId191" Type="http://schemas.openxmlformats.org/officeDocument/2006/relationships/slide" Target="slides/slide190.xml"/><Relationship Id="rId205" Type="http://schemas.openxmlformats.org/officeDocument/2006/relationships/slide" Target="slides/slide204.xml"/><Relationship Id="rId247" Type="http://schemas.openxmlformats.org/officeDocument/2006/relationships/slide" Target="slides/slide246.xml"/><Relationship Id="rId412" Type="http://schemas.openxmlformats.org/officeDocument/2006/relationships/slide" Target="slides/slide411.xml"/><Relationship Id="rId107" Type="http://schemas.openxmlformats.org/officeDocument/2006/relationships/slide" Target="slides/slide106.xml"/><Relationship Id="rId289" Type="http://schemas.openxmlformats.org/officeDocument/2006/relationships/slide" Target="slides/slide288.xml"/><Relationship Id="rId454" Type="http://schemas.openxmlformats.org/officeDocument/2006/relationships/slide" Target="slides/slide453.xml"/><Relationship Id="rId496" Type="http://schemas.openxmlformats.org/officeDocument/2006/relationships/slide" Target="slides/slide495.xml"/><Relationship Id="rId11" Type="http://schemas.openxmlformats.org/officeDocument/2006/relationships/slide" Target="slides/slide10.xml"/><Relationship Id="rId53" Type="http://schemas.openxmlformats.org/officeDocument/2006/relationships/slide" Target="slides/slide52.xml"/><Relationship Id="rId149" Type="http://schemas.openxmlformats.org/officeDocument/2006/relationships/slide" Target="slides/slide148.xml"/><Relationship Id="rId314" Type="http://schemas.openxmlformats.org/officeDocument/2006/relationships/slide" Target="slides/slide313.xml"/><Relationship Id="rId356" Type="http://schemas.openxmlformats.org/officeDocument/2006/relationships/slide" Target="slides/slide355.xml"/><Relationship Id="rId398" Type="http://schemas.openxmlformats.org/officeDocument/2006/relationships/slide" Target="slides/slide397.xml"/><Relationship Id="rId521" Type="http://schemas.openxmlformats.org/officeDocument/2006/relationships/slide" Target="slides/slide520.xml"/><Relationship Id="rId563" Type="http://schemas.openxmlformats.org/officeDocument/2006/relationships/slide" Target="slides/slide562.xml"/><Relationship Id="rId95" Type="http://schemas.openxmlformats.org/officeDocument/2006/relationships/slide" Target="slides/slide94.xml"/><Relationship Id="rId160" Type="http://schemas.openxmlformats.org/officeDocument/2006/relationships/slide" Target="slides/slide159.xml"/><Relationship Id="rId216" Type="http://schemas.openxmlformats.org/officeDocument/2006/relationships/slide" Target="slides/slide215.xml"/><Relationship Id="rId423" Type="http://schemas.openxmlformats.org/officeDocument/2006/relationships/slide" Target="slides/slide422.xml"/><Relationship Id="rId258" Type="http://schemas.openxmlformats.org/officeDocument/2006/relationships/slide" Target="slides/slide257.xml"/><Relationship Id="rId465" Type="http://schemas.openxmlformats.org/officeDocument/2006/relationships/slide" Target="slides/slide464.xml"/><Relationship Id="rId22" Type="http://schemas.openxmlformats.org/officeDocument/2006/relationships/slide" Target="slides/slide21.xml"/><Relationship Id="rId64" Type="http://schemas.openxmlformats.org/officeDocument/2006/relationships/slide" Target="slides/slide63.xml"/><Relationship Id="rId118" Type="http://schemas.openxmlformats.org/officeDocument/2006/relationships/slide" Target="slides/slide117.xml"/><Relationship Id="rId325" Type="http://schemas.openxmlformats.org/officeDocument/2006/relationships/slide" Target="slides/slide324.xml"/><Relationship Id="rId367" Type="http://schemas.openxmlformats.org/officeDocument/2006/relationships/slide" Target="slides/slide366.xml"/><Relationship Id="rId532" Type="http://schemas.openxmlformats.org/officeDocument/2006/relationships/slide" Target="slides/slide531.xml"/><Relationship Id="rId574" Type="http://schemas.openxmlformats.org/officeDocument/2006/relationships/tableStyles" Target="tableStyles.xml"/><Relationship Id="rId171" Type="http://schemas.openxmlformats.org/officeDocument/2006/relationships/slide" Target="slides/slide170.xml"/><Relationship Id="rId227" Type="http://schemas.openxmlformats.org/officeDocument/2006/relationships/slide" Target="slides/slide226.xml"/><Relationship Id="rId269" Type="http://schemas.openxmlformats.org/officeDocument/2006/relationships/slide" Target="slides/slide268.xml"/><Relationship Id="rId434" Type="http://schemas.openxmlformats.org/officeDocument/2006/relationships/slide" Target="slides/slide433.xml"/><Relationship Id="rId476" Type="http://schemas.openxmlformats.org/officeDocument/2006/relationships/slide" Target="slides/slide475.xml"/><Relationship Id="rId33" Type="http://schemas.openxmlformats.org/officeDocument/2006/relationships/slide" Target="slides/slide32.xml"/><Relationship Id="rId129" Type="http://schemas.openxmlformats.org/officeDocument/2006/relationships/slide" Target="slides/slide128.xml"/><Relationship Id="rId280" Type="http://schemas.openxmlformats.org/officeDocument/2006/relationships/slide" Target="slides/slide279.xml"/><Relationship Id="rId336" Type="http://schemas.openxmlformats.org/officeDocument/2006/relationships/slide" Target="slides/slide335.xml"/><Relationship Id="rId501" Type="http://schemas.openxmlformats.org/officeDocument/2006/relationships/slide" Target="slides/slide500.xml"/><Relationship Id="rId543" Type="http://schemas.openxmlformats.org/officeDocument/2006/relationships/slide" Target="slides/slide542.xml"/><Relationship Id="rId75" Type="http://schemas.openxmlformats.org/officeDocument/2006/relationships/slide" Target="slides/slide74.xml"/><Relationship Id="rId140" Type="http://schemas.openxmlformats.org/officeDocument/2006/relationships/slide" Target="slides/slide139.xml"/><Relationship Id="rId182" Type="http://schemas.openxmlformats.org/officeDocument/2006/relationships/slide" Target="slides/slide181.xml"/><Relationship Id="rId378" Type="http://schemas.openxmlformats.org/officeDocument/2006/relationships/slide" Target="slides/slide377.xml"/><Relationship Id="rId403" Type="http://schemas.openxmlformats.org/officeDocument/2006/relationships/slide" Target="slides/slide402.xml"/><Relationship Id="rId6" Type="http://schemas.openxmlformats.org/officeDocument/2006/relationships/slide" Target="slides/slide5.xml"/><Relationship Id="rId238" Type="http://schemas.openxmlformats.org/officeDocument/2006/relationships/slide" Target="slides/slide237.xml"/><Relationship Id="rId445" Type="http://schemas.openxmlformats.org/officeDocument/2006/relationships/slide" Target="slides/slide444.xml"/><Relationship Id="rId487" Type="http://schemas.openxmlformats.org/officeDocument/2006/relationships/slide" Target="slides/slide486.xml"/><Relationship Id="rId291" Type="http://schemas.openxmlformats.org/officeDocument/2006/relationships/slide" Target="slides/slide290.xml"/><Relationship Id="rId305" Type="http://schemas.openxmlformats.org/officeDocument/2006/relationships/slide" Target="slides/slide304.xml"/><Relationship Id="rId347" Type="http://schemas.openxmlformats.org/officeDocument/2006/relationships/slide" Target="slides/slide346.xml"/><Relationship Id="rId512" Type="http://schemas.openxmlformats.org/officeDocument/2006/relationships/slide" Target="slides/slide511.xml"/><Relationship Id="rId44" Type="http://schemas.openxmlformats.org/officeDocument/2006/relationships/slide" Target="slides/slide43.xml"/><Relationship Id="rId86" Type="http://schemas.openxmlformats.org/officeDocument/2006/relationships/slide" Target="slides/slide85.xml"/><Relationship Id="rId151" Type="http://schemas.openxmlformats.org/officeDocument/2006/relationships/slide" Target="slides/slide150.xml"/><Relationship Id="rId389" Type="http://schemas.openxmlformats.org/officeDocument/2006/relationships/slide" Target="slides/slide388.xml"/><Relationship Id="rId554" Type="http://schemas.openxmlformats.org/officeDocument/2006/relationships/slide" Target="slides/slide553.xml"/><Relationship Id="rId193" Type="http://schemas.openxmlformats.org/officeDocument/2006/relationships/slide" Target="slides/slide192.xml"/><Relationship Id="rId207" Type="http://schemas.openxmlformats.org/officeDocument/2006/relationships/slide" Target="slides/slide206.xml"/><Relationship Id="rId249" Type="http://schemas.openxmlformats.org/officeDocument/2006/relationships/slide" Target="slides/slide248.xml"/><Relationship Id="rId414" Type="http://schemas.openxmlformats.org/officeDocument/2006/relationships/slide" Target="slides/slide413.xml"/><Relationship Id="rId456" Type="http://schemas.openxmlformats.org/officeDocument/2006/relationships/slide" Target="slides/slide455.xml"/><Relationship Id="rId498" Type="http://schemas.openxmlformats.org/officeDocument/2006/relationships/slide" Target="slides/slide497.xml"/><Relationship Id="rId13" Type="http://schemas.openxmlformats.org/officeDocument/2006/relationships/slide" Target="slides/slide12.xml"/><Relationship Id="rId109" Type="http://schemas.openxmlformats.org/officeDocument/2006/relationships/slide" Target="slides/slide108.xml"/><Relationship Id="rId260" Type="http://schemas.openxmlformats.org/officeDocument/2006/relationships/slide" Target="slides/slide259.xml"/><Relationship Id="rId316" Type="http://schemas.openxmlformats.org/officeDocument/2006/relationships/slide" Target="slides/slide315.xml"/><Relationship Id="rId523" Type="http://schemas.openxmlformats.org/officeDocument/2006/relationships/slide" Target="slides/slide522.xml"/><Relationship Id="rId55" Type="http://schemas.openxmlformats.org/officeDocument/2006/relationships/slide" Target="slides/slide54.xml"/><Relationship Id="rId97" Type="http://schemas.openxmlformats.org/officeDocument/2006/relationships/slide" Target="slides/slide96.xml"/><Relationship Id="rId120" Type="http://schemas.openxmlformats.org/officeDocument/2006/relationships/slide" Target="slides/slide119.xml"/><Relationship Id="rId358" Type="http://schemas.openxmlformats.org/officeDocument/2006/relationships/slide" Target="slides/slide357.xml"/><Relationship Id="rId565" Type="http://schemas.openxmlformats.org/officeDocument/2006/relationships/slide" Target="slides/slide564.xml"/><Relationship Id="rId162" Type="http://schemas.openxmlformats.org/officeDocument/2006/relationships/slide" Target="slides/slide161.xml"/><Relationship Id="rId218" Type="http://schemas.openxmlformats.org/officeDocument/2006/relationships/slide" Target="slides/slide217.xml"/><Relationship Id="rId425" Type="http://schemas.openxmlformats.org/officeDocument/2006/relationships/slide" Target="slides/slide424.xml"/><Relationship Id="rId467" Type="http://schemas.openxmlformats.org/officeDocument/2006/relationships/slide" Target="slides/slide466.xml"/><Relationship Id="rId271" Type="http://schemas.openxmlformats.org/officeDocument/2006/relationships/slide" Target="slides/slide270.xml"/><Relationship Id="rId24" Type="http://schemas.openxmlformats.org/officeDocument/2006/relationships/slide" Target="slides/slide23.xml"/><Relationship Id="rId66" Type="http://schemas.openxmlformats.org/officeDocument/2006/relationships/slide" Target="slides/slide65.xml"/><Relationship Id="rId131" Type="http://schemas.openxmlformats.org/officeDocument/2006/relationships/slide" Target="slides/slide130.xml"/><Relationship Id="rId327" Type="http://schemas.openxmlformats.org/officeDocument/2006/relationships/slide" Target="slides/slide326.xml"/><Relationship Id="rId369" Type="http://schemas.openxmlformats.org/officeDocument/2006/relationships/slide" Target="slides/slide368.xml"/><Relationship Id="rId534" Type="http://schemas.openxmlformats.org/officeDocument/2006/relationships/slide" Target="slides/slide533.xml"/><Relationship Id="rId173" Type="http://schemas.openxmlformats.org/officeDocument/2006/relationships/slide" Target="slides/slide172.xml"/><Relationship Id="rId229" Type="http://schemas.openxmlformats.org/officeDocument/2006/relationships/slide" Target="slides/slide228.xml"/><Relationship Id="rId380" Type="http://schemas.openxmlformats.org/officeDocument/2006/relationships/slide" Target="slides/slide379.xml"/><Relationship Id="rId436" Type="http://schemas.openxmlformats.org/officeDocument/2006/relationships/slide" Target="slides/slide435.xml"/><Relationship Id="rId240" Type="http://schemas.openxmlformats.org/officeDocument/2006/relationships/slide" Target="slides/slide239.xml"/><Relationship Id="rId478" Type="http://schemas.openxmlformats.org/officeDocument/2006/relationships/slide" Target="slides/slide477.xml"/><Relationship Id="rId35" Type="http://schemas.openxmlformats.org/officeDocument/2006/relationships/slide" Target="slides/slide34.xml"/><Relationship Id="rId77" Type="http://schemas.openxmlformats.org/officeDocument/2006/relationships/slide" Target="slides/slide76.xml"/><Relationship Id="rId100" Type="http://schemas.openxmlformats.org/officeDocument/2006/relationships/slide" Target="slides/slide99.xml"/><Relationship Id="rId282" Type="http://schemas.openxmlformats.org/officeDocument/2006/relationships/slide" Target="slides/slide281.xml"/><Relationship Id="rId338" Type="http://schemas.openxmlformats.org/officeDocument/2006/relationships/slide" Target="slides/slide337.xml"/><Relationship Id="rId503" Type="http://schemas.openxmlformats.org/officeDocument/2006/relationships/slide" Target="slides/slide502.xml"/><Relationship Id="rId545" Type="http://schemas.openxmlformats.org/officeDocument/2006/relationships/slide" Target="slides/slide544.xml"/><Relationship Id="rId8" Type="http://schemas.openxmlformats.org/officeDocument/2006/relationships/slide" Target="slides/slide7.xml"/><Relationship Id="rId142" Type="http://schemas.openxmlformats.org/officeDocument/2006/relationships/slide" Target="slides/slide141.xml"/><Relationship Id="rId184" Type="http://schemas.openxmlformats.org/officeDocument/2006/relationships/slide" Target="slides/slide183.xml"/><Relationship Id="rId391" Type="http://schemas.openxmlformats.org/officeDocument/2006/relationships/slide" Target="slides/slide390.xml"/><Relationship Id="rId405" Type="http://schemas.openxmlformats.org/officeDocument/2006/relationships/slide" Target="slides/slide404.xml"/><Relationship Id="rId447" Type="http://schemas.openxmlformats.org/officeDocument/2006/relationships/slide" Target="slides/slide446.xml"/><Relationship Id="rId251" Type="http://schemas.openxmlformats.org/officeDocument/2006/relationships/slide" Target="slides/slide250.xml"/><Relationship Id="rId489" Type="http://schemas.openxmlformats.org/officeDocument/2006/relationships/slide" Target="slides/slide488.xml"/><Relationship Id="rId46" Type="http://schemas.openxmlformats.org/officeDocument/2006/relationships/slide" Target="slides/slide45.xml"/><Relationship Id="rId293" Type="http://schemas.openxmlformats.org/officeDocument/2006/relationships/slide" Target="slides/slide292.xml"/><Relationship Id="rId307" Type="http://schemas.openxmlformats.org/officeDocument/2006/relationships/slide" Target="slides/slide306.xml"/><Relationship Id="rId349" Type="http://schemas.openxmlformats.org/officeDocument/2006/relationships/slide" Target="slides/slide348.xml"/><Relationship Id="rId514" Type="http://schemas.openxmlformats.org/officeDocument/2006/relationships/slide" Target="slides/slide513.xml"/><Relationship Id="rId556" Type="http://schemas.openxmlformats.org/officeDocument/2006/relationships/slide" Target="slides/slide555.xml"/><Relationship Id="rId88" Type="http://schemas.openxmlformats.org/officeDocument/2006/relationships/slide" Target="slides/slide87.xml"/><Relationship Id="rId111" Type="http://schemas.openxmlformats.org/officeDocument/2006/relationships/slide" Target="slides/slide110.xml"/><Relationship Id="rId153" Type="http://schemas.openxmlformats.org/officeDocument/2006/relationships/slide" Target="slides/slide152.xml"/><Relationship Id="rId195" Type="http://schemas.openxmlformats.org/officeDocument/2006/relationships/slide" Target="slides/slide194.xml"/><Relationship Id="rId209" Type="http://schemas.openxmlformats.org/officeDocument/2006/relationships/slide" Target="slides/slide208.xml"/><Relationship Id="rId360" Type="http://schemas.openxmlformats.org/officeDocument/2006/relationships/slide" Target="slides/slide359.xml"/><Relationship Id="rId416" Type="http://schemas.openxmlformats.org/officeDocument/2006/relationships/slide" Target="slides/slide415.xml"/><Relationship Id="rId220" Type="http://schemas.openxmlformats.org/officeDocument/2006/relationships/slide" Target="slides/slide219.xml"/><Relationship Id="rId458" Type="http://schemas.openxmlformats.org/officeDocument/2006/relationships/slide" Target="slides/slide457.xml"/><Relationship Id="rId15" Type="http://schemas.openxmlformats.org/officeDocument/2006/relationships/slide" Target="slides/slide14.xml"/><Relationship Id="rId57" Type="http://schemas.openxmlformats.org/officeDocument/2006/relationships/slide" Target="slides/slide56.xml"/><Relationship Id="rId262" Type="http://schemas.openxmlformats.org/officeDocument/2006/relationships/slide" Target="slides/slide261.xml"/><Relationship Id="rId318" Type="http://schemas.openxmlformats.org/officeDocument/2006/relationships/slide" Target="slides/slide317.xml"/><Relationship Id="rId525" Type="http://schemas.openxmlformats.org/officeDocument/2006/relationships/slide" Target="slides/slide524.xml"/><Relationship Id="rId567" Type="http://schemas.openxmlformats.org/officeDocument/2006/relationships/slide" Target="slides/slide566.xml"/><Relationship Id="rId99" Type="http://schemas.openxmlformats.org/officeDocument/2006/relationships/slide" Target="slides/slide98.xml"/><Relationship Id="rId122" Type="http://schemas.openxmlformats.org/officeDocument/2006/relationships/slide" Target="slides/slide121.xml"/><Relationship Id="rId164" Type="http://schemas.openxmlformats.org/officeDocument/2006/relationships/slide" Target="slides/slide163.xml"/><Relationship Id="rId371" Type="http://schemas.openxmlformats.org/officeDocument/2006/relationships/slide" Target="slides/slide370.xml"/><Relationship Id="rId427" Type="http://schemas.openxmlformats.org/officeDocument/2006/relationships/slide" Target="slides/slide426.xml"/><Relationship Id="rId469" Type="http://schemas.openxmlformats.org/officeDocument/2006/relationships/slide" Target="slides/slide468.xml"/><Relationship Id="rId26" Type="http://schemas.openxmlformats.org/officeDocument/2006/relationships/slide" Target="slides/slide25.xml"/><Relationship Id="rId231" Type="http://schemas.openxmlformats.org/officeDocument/2006/relationships/slide" Target="slides/slide230.xml"/><Relationship Id="rId273" Type="http://schemas.openxmlformats.org/officeDocument/2006/relationships/slide" Target="slides/slide272.xml"/><Relationship Id="rId329" Type="http://schemas.openxmlformats.org/officeDocument/2006/relationships/slide" Target="slides/slide328.xml"/><Relationship Id="rId480" Type="http://schemas.openxmlformats.org/officeDocument/2006/relationships/slide" Target="slides/slide479.xml"/><Relationship Id="rId536" Type="http://schemas.openxmlformats.org/officeDocument/2006/relationships/slide" Target="slides/slide535.xml"/><Relationship Id="rId68" Type="http://schemas.openxmlformats.org/officeDocument/2006/relationships/slide" Target="slides/slide67.xml"/><Relationship Id="rId133" Type="http://schemas.openxmlformats.org/officeDocument/2006/relationships/slide" Target="slides/slide132.xml"/><Relationship Id="rId175" Type="http://schemas.openxmlformats.org/officeDocument/2006/relationships/slide" Target="slides/slide174.xml"/><Relationship Id="rId340" Type="http://schemas.openxmlformats.org/officeDocument/2006/relationships/slide" Target="slides/slide339.xml"/><Relationship Id="rId200" Type="http://schemas.openxmlformats.org/officeDocument/2006/relationships/slide" Target="slides/slide199.xml"/><Relationship Id="rId382" Type="http://schemas.openxmlformats.org/officeDocument/2006/relationships/slide" Target="slides/slide381.xml"/><Relationship Id="rId438" Type="http://schemas.openxmlformats.org/officeDocument/2006/relationships/slide" Target="slides/slide437.xml"/><Relationship Id="rId242" Type="http://schemas.openxmlformats.org/officeDocument/2006/relationships/slide" Target="slides/slide241.xml"/><Relationship Id="rId284" Type="http://schemas.openxmlformats.org/officeDocument/2006/relationships/slide" Target="slides/slide283.xml"/><Relationship Id="rId491" Type="http://schemas.openxmlformats.org/officeDocument/2006/relationships/slide" Target="slides/slide490.xml"/><Relationship Id="rId505" Type="http://schemas.openxmlformats.org/officeDocument/2006/relationships/slide" Target="slides/slide504.xml"/><Relationship Id="rId37" Type="http://schemas.openxmlformats.org/officeDocument/2006/relationships/slide" Target="slides/slide36.xml"/><Relationship Id="rId79" Type="http://schemas.openxmlformats.org/officeDocument/2006/relationships/slide" Target="slides/slide78.xml"/><Relationship Id="rId102" Type="http://schemas.openxmlformats.org/officeDocument/2006/relationships/slide" Target="slides/slide101.xml"/><Relationship Id="rId144" Type="http://schemas.openxmlformats.org/officeDocument/2006/relationships/slide" Target="slides/slide143.xml"/><Relationship Id="rId547" Type="http://schemas.openxmlformats.org/officeDocument/2006/relationships/slide" Target="slides/slide546.xml"/><Relationship Id="rId90" Type="http://schemas.openxmlformats.org/officeDocument/2006/relationships/slide" Target="slides/slide89.xml"/><Relationship Id="rId186" Type="http://schemas.openxmlformats.org/officeDocument/2006/relationships/slide" Target="slides/slide185.xml"/><Relationship Id="rId351" Type="http://schemas.openxmlformats.org/officeDocument/2006/relationships/slide" Target="slides/slide350.xml"/><Relationship Id="rId393" Type="http://schemas.openxmlformats.org/officeDocument/2006/relationships/slide" Target="slides/slide392.xml"/><Relationship Id="rId407" Type="http://schemas.openxmlformats.org/officeDocument/2006/relationships/slide" Target="slides/slide406.xml"/><Relationship Id="rId449" Type="http://schemas.openxmlformats.org/officeDocument/2006/relationships/slide" Target="slides/slide448.xml"/><Relationship Id="rId211" Type="http://schemas.openxmlformats.org/officeDocument/2006/relationships/slide" Target="slides/slide210.xml"/><Relationship Id="rId253" Type="http://schemas.openxmlformats.org/officeDocument/2006/relationships/slide" Target="slides/slide252.xml"/><Relationship Id="rId295" Type="http://schemas.openxmlformats.org/officeDocument/2006/relationships/slide" Target="slides/slide294.xml"/><Relationship Id="rId309" Type="http://schemas.openxmlformats.org/officeDocument/2006/relationships/slide" Target="slides/slide308.xml"/><Relationship Id="rId460" Type="http://schemas.openxmlformats.org/officeDocument/2006/relationships/slide" Target="slides/slide459.xml"/><Relationship Id="rId516" Type="http://schemas.openxmlformats.org/officeDocument/2006/relationships/slide" Target="slides/slide515.xml"/><Relationship Id="rId48" Type="http://schemas.openxmlformats.org/officeDocument/2006/relationships/slide" Target="slides/slide47.xml"/><Relationship Id="rId113" Type="http://schemas.openxmlformats.org/officeDocument/2006/relationships/slide" Target="slides/slide112.xml"/><Relationship Id="rId320" Type="http://schemas.openxmlformats.org/officeDocument/2006/relationships/slide" Target="slides/slide319.xml"/><Relationship Id="rId558" Type="http://schemas.openxmlformats.org/officeDocument/2006/relationships/slide" Target="slides/slide557.xml"/><Relationship Id="rId155" Type="http://schemas.openxmlformats.org/officeDocument/2006/relationships/slide" Target="slides/slide154.xml"/><Relationship Id="rId197" Type="http://schemas.openxmlformats.org/officeDocument/2006/relationships/slide" Target="slides/slide196.xml"/><Relationship Id="rId362" Type="http://schemas.openxmlformats.org/officeDocument/2006/relationships/slide" Target="slides/slide361.xml"/><Relationship Id="rId418" Type="http://schemas.openxmlformats.org/officeDocument/2006/relationships/slide" Target="slides/slide417.xml"/><Relationship Id="rId222" Type="http://schemas.openxmlformats.org/officeDocument/2006/relationships/slide" Target="slides/slide221.xml"/><Relationship Id="rId264" Type="http://schemas.openxmlformats.org/officeDocument/2006/relationships/slide" Target="slides/slide263.xml"/><Relationship Id="rId471" Type="http://schemas.openxmlformats.org/officeDocument/2006/relationships/slide" Target="slides/slide470.xml"/><Relationship Id="rId17" Type="http://schemas.openxmlformats.org/officeDocument/2006/relationships/slide" Target="slides/slide16.xml"/><Relationship Id="rId59" Type="http://schemas.openxmlformats.org/officeDocument/2006/relationships/slide" Target="slides/slide58.xml"/><Relationship Id="rId124" Type="http://schemas.openxmlformats.org/officeDocument/2006/relationships/slide" Target="slides/slide123.xml"/><Relationship Id="rId527" Type="http://schemas.openxmlformats.org/officeDocument/2006/relationships/slide" Target="slides/slide526.xml"/><Relationship Id="rId569" Type="http://schemas.openxmlformats.org/officeDocument/2006/relationships/notesMaster" Target="notesMasters/notesMaster1.xml"/><Relationship Id="rId70" Type="http://schemas.openxmlformats.org/officeDocument/2006/relationships/slide" Target="slides/slide69.xml"/><Relationship Id="rId166" Type="http://schemas.openxmlformats.org/officeDocument/2006/relationships/slide" Target="slides/slide165.xml"/><Relationship Id="rId331" Type="http://schemas.openxmlformats.org/officeDocument/2006/relationships/slide" Target="slides/slide330.xml"/><Relationship Id="rId373" Type="http://schemas.openxmlformats.org/officeDocument/2006/relationships/slide" Target="slides/slide372.xml"/><Relationship Id="rId429" Type="http://schemas.openxmlformats.org/officeDocument/2006/relationships/slide" Target="slides/slide428.xml"/><Relationship Id="rId1" Type="http://schemas.openxmlformats.org/officeDocument/2006/relationships/slideMaster" Target="slideMasters/slideMaster1.xml"/><Relationship Id="rId233" Type="http://schemas.openxmlformats.org/officeDocument/2006/relationships/slide" Target="slides/slide232.xml"/><Relationship Id="rId440" Type="http://schemas.openxmlformats.org/officeDocument/2006/relationships/slide" Target="slides/slide439.xml"/><Relationship Id="rId28" Type="http://schemas.openxmlformats.org/officeDocument/2006/relationships/slide" Target="slides/slide27.xml"/><Relationship Id="rId275" Type="http://schemas.openxmlformats.org/officeDocument/2006/relationships/slide" Target="slides/slide274.xml"/><Relationship Id="rId300" Type="http://schemas.openxmlformats.org/officeDocument/2006/relationships/slide" Target="slides/slide299.xml"/><Relationship Id="rId482" Type="http://schemas.openxmlformats.org/officeDocument/2006/relationships/slide" Target="slides/slide481.xml"/><Relationship Id="rId538" Type="http://schemas.openxmlformats.org/officeDocument/2006/relationships/slide" Target="slides/slide537.xml"/><Relationship Id="rId81" Type="http://schemas.openxmlformats.org/officeDocument/2006/relationships/slide" Target="slides/slide80.xml"/><Relationship Id="rId135" Type="http://schemas.openxmlformats.org/officeDocument/2006/relationships/slide" Target="slides/slide134.xml"/><Relationship Id="rId177" Type="http://schemas.openxmlformats.org/officeDocument/2006/relationships/slide" Target="slides/slide176.xml"/><Relationship Id="rId342" Type="http://schemas.openxmlformats.org/officeDocument/2006/relationships/slide" Target="slides/slide341.xml"/><Relationship Id="rId384" Type="http://schemas.openxmlformats.org/officeDocument/2006/relationships/slide" Target="slides/slide383.xml"/><Relationship Id="rId202" Type="http://schemas.openxmlformats.org/officeDocument/2006/relationships/slide" Target="slides/slide201.xml"/><Relationship Id="rId244" Type="http://schemas.openxmlformats.org/officeDocument/2006/relationships/slide" Target="slides/slide243.xml"/><Relationship Id="rId39" Type="http://schemas.openxmlformats.org/officeDocument/2006/relationships/slide" Target="slides/slide38.xml"/><Relationship Id="rId286" Type="http://schemas.openxmlformats.org/officeDocument/2006/relationships/slide" Target="slides/slide285.xml"/><Relationship Id="rId451" Type="http://schemas.openxmlformats.org/officeDocument/2006/relationships/slide" Target="slides/slide450.xml"/><Relationship Id="rId493" Type="http://schemas.openxmlformats.org/officeDocument/2006/relationships/slide" Target="slides/slide492.xml"/><Relationship Id="rId507" Type="http://schemas.openxmlformats.org/officeDocument/2006/relationships/slide" Target="slides/slide506.xml"/><Relationship Id="rId549" Type="http://schemas.openxmlformats.org/officeDocument/2006/relationships/slide" Target="slides/slide548.xml"/><Relationship Id="rId50" Type="http://schemas.openxmlformats.org/officeDocument/2006/relationships/slide" Target="slides/slide49.xml"/><Relationship Id="rId104" Type="http://schemas.openxmlformats.org/officeDocument/2006/relationships/slide" Target="slides/slide103.xml"/><Relationship Id="rId146" Type="http://schemas.openxmlformats.org/officeDocument/2006/relationships/slide" Target="slides/slide145.xml"/><Relationship Id="rId188" Type="http://schemas.openxmlformats.org/officeDocument/2006/relationships/slide" Target="slides/slide187.xml"/><Relationship Id="rId311" Type="http://schemas.openxmlformats.org/officeDocument/2006/relationships/slide" Target="slides/slide310.xml"/><Relationship Id="rId353" Type="http://schemas.openxmlformats.org/officeDocument/2006/relationships/slide" Target="slides/slide352.xml"/><Relationship Id="rId395" Type="http://schemas.openxmlformats.org/officeDocument/2006/relationships/slide" Target="slides/slide394.xml"/><Relationship Id="rId409" Type="http://schemas.openxmlformats.org/officeDocument/2006/relationships/slide" Target="slides/slide408.xml"/><Relationship Id="rId560" Type="http://schemas.openxmlformats.org/officeDocument/2006/relationships/slide" Target="slides/slide559.xml"/><Relationship Id="rId92" Type="http://schemas.openxmlformats.org/officeDocument/2006/relationships/slide" Target="slides/slide91.xml"/><Relationship Id="rId213" Type="http://schemas.openxmlformats.org/officeDocument/2006/relationships/slide" Target="slides/slide212.xml"/><Relationship Id="rId420" Type="http://schemas.openxmlformats.org/officeDocument/2006/relationships/slide" Target="slides/slide419.xml"/><Relationship Id="rId255" Type="http://schemas.openxmlformats.org/officeDocument/2006/relationships/slide" Target="slides/slide254.xml"/><Relationship Id="rId297" Type="http://schemas.openxmlformats.org/officeDocument/2006/relationships/slide" Target="slides/slide296.xml"/><Relationship Id="rId462" Type="http://schemas.openxmlformats.org/officeDocument/2006/relationships/slide" Target="slides/slide461.xml"/><Relationship Id="rId518" Type="http://schemas.openxmlformats.org/officeDocument/2006/relationships/slide" Target="slides/slide517.xml"/><Relationship Id="rId115" Type="http://schemas.openxmlformats.org/officeDocument/2006/relationships/slide" Target="slides/slide114.xml"/><Relationship Id="rId157" Type="http://schemas.openxmlformats.org/officeDocument/2006/relationships/slide" Target="slides/slide156.xml"/><Relationship Id="rId322" Type="http://schemas.openxmlformats.org/officeDocument/2006/relationships/slide" Target="slides/slide321.xml"/><Relationship Id="rId364" Type="http://schemas.openxmlformats.org/officeDocument/2006/relationships/slide" Target="slides/slide363.xml"/><Relationship Id="rId61" Type="http://schemas.openxmlformats.org/officeDocument/2006/relationships/slide" Target="slides/slide60.xml"/><Relationship Id="rId199" Type="http://schemas.openxmlformats.org/officeDocument/2006/relationships/slide" Target="slides/slide198.xml"/><Relationship Id="rId571" Type="http://schemas.openxmlformats.org/officeDocument/2006/relationships/presProps" Target="presProps.xml"/><Relationship Id="rId19" Type="http://schemas.openxmlformats.org/officeDocument/2006/relationships/slide" Target="slides/slide18.xml"/><Relationship Id="rId224" Type="http://schemas.openxmlformats.org/officeDocument/2006/relationships/slide" Target="slides/slide223.xml"/><Relationship Id="rId266" Type="http://schemas.openxmlformats.org/officeDocument/2006/relationships/slide" Target="slides/slide265.xml"/><Relationship Id="rId431" Type="http://schemas.openxmlformats.org/officeDocument/2006/relationships/slide" Target="slides/slide430.xml"/><Relationship Id="rId473" Type="http://schemas.openxmlformats.org/officeDocument/2006/relationships/slide" Target="slides/slide472.xml"/><Relationship Id="rId529" Type="http://schemas.openxmlformats.org/officeDocument/2006/relationships/slide" Target="slides/slide528.xml"/><Relationship Id="rId30" Type="http://schemas.openxmlformats.org/officeDocument/2006/relationships/slide" Target="slides/slide29.xml"/><Relationship Id="rId126" Type="http://schemas.openxmlformats.org/officeDocument/2006/relationships/slide" Target="slides/slide125.xml"/><Relationship Id="rId168" Type="http://schemas.openxmlformats.org/officeDocument/2006/relationships/slide" Target="slides/slide167.xml"/><Relationship Id="rId333" Type="http://schemas.openxmlformats.org/officeDocument/2006/relationships/slide" Target="slides/slide332.xml"/><Relationship Id="rId540" Type="http://schemas.openxmlformats.org/officeDocument/2006/relationships/slide" Target="slides/slide539.xml"/><Relationship Id="rId72" Type="http://schemas.openxmlformats.org/officeDocument/2006/relationships/slide" Target="slides/slide71.xml"/><Relationship Id="rId375" Type="http://schemas.openxmlformats.org/officeDocument/2006/relationships/slide" Target="slides/slide374.xml"/><Relationship Id="rId3" Type="http://schemas.openxmlformats.org/officeDocument/2006/relationships/slide" Target="slides/slide2.xml"/><Relationship Id="rId235" Type="http://schemas.openxmlformats.org/officeDocument/2006/relationships/slide" Target="slides/slide234.xml"/><Relationship Id="rId277" Type="http://schemas.openxmlformats.org/officeDocument/2006/relationships/slide" Target="slides/slide276.xml"/><Relationship Id="rId400" Type="http://schemas.openxmlformats.org/officeDocument/2006/relationships/slide" Target="slides/slide399.xml"/><Relationship Id="rId442" Type="http://schemas.openxmlformats.org/officeDocument/2006/relationships/slide" Target="slides/slide441.xml"/><Relationship Id="rId484" Type="http://schemas.openxmlformats.org/officeDocument/2006/relationships/slide" Target="slides/slide483.xml"/><Relationship Id="rId137" Type="http://schemas.openxmlformats.org/officeDocument/2006/relationships/slide" Target="slides/slide136.xml"/><Relationship Id="rId302" Type="http://schemas.openxmlformats.org/officeDocument/2006/relationships/slide" Target="slides/slide301.xml"/><Relationship Id="rId344" Type="http://schemas.openxmlformats.org/officeDocument/2006/relationships/slide" Target="slides/slide343.xml"/><Relationship Id="rId41" Type="http://schemas.openxmlformats.org/officeDocument/2006/relationships/slide" Target="slides/slide40.xml"/><Relationship Id="rId83" Type="http://schemas.openxmlformats.org/officeDocument/2006/relationships/slide" Target="slides/slide82.xml"/><Relationship Id="rId179" Type="http://schemas.openxmlformats.org/officeDocument/2006/relationships/slide" Target="slides/slide178.xml"/><Relationship Id="rId386" Type="http://schemas.openxmlformats.org/officeDocument/2006/relationships/slide" Target="slides/slide385.xml"/><Relationship Id="rId551" Type="http://schemas.openxmlformats.org/officeDocument/2006/relationships/slide" Target="slides/slide550.xml"/><Relationship Id="rId190" Type="http://schemas.openxmlformats.org/officeDocument/2006/relationships/slide" Target="slides/slide189.xml"/><Relationship Id="rId204" Type="http://schemas.openxmlformats.org/officeDocument/2006/relationships/slide" Target="slides/slide203.xml"/><Relationship Id="rId246" Type="http://schemas.openxmlformats.org/officeDocument/2006/relationships/slide" Target="slides/slide245.xml"/><Relationship Id="rId288" Type="http://schemas.openxmlformats.org/officeDocument/2006/relationships/slide" Target="slides/slide287.xml"/><Relationship Id="rId411" Type="http://schemas.openxmlformats.org/officeDocument/2006/relationships/slide" Target="slides/slide410.xml"/><Relationship Id="rId453" Type="http://schemas.openxmlformats.org/officeDocument/2006/relationships/slide" Target="slides/slide452.xml"/><Relationship Id="rId509" Type="http://schemas.openxmlformats.org/officeDocument/2006/relationships/slide" Target="slides/slide508.xml"/><Relationship Id="rId106" Type="http://schemas.openxmlformats.org/officeDocument/2006/relationships/slide" Target="slides/slide105.xml"/><Relationship Id="rId313" Type="http://schemas.openxmlformats.org/officeDocument/2006/relationships/slide" Target="slides/slide312.xml"/><Relationship Id="rId495" Type="http://schemas.openxmlformats.org/officeDocument/2006/relationships/slide" Target="slides/slide494.xml"/><Relationship Id="rId10" Type="http://schemas.openxmlformats.org/officeDocument/2006/relationships/slide" Target="slides/slide9.xml"/><Relationship Id="rId52" Type="http://schemas.openxmlformats.org/officeDocument/2006/relationships/slide" Target="slides/slide51.xml"/><Relationship Id="rId94" Type="http://schemas.openxmlformats.org/officeDocument/2006/relationships/slide" Target="slides/slide93.xml"/><Relationship Id="rId148" Type="http://schemas.openxmlformats.org/officeDocument/2006/relationships/slide" Target="slides/slide147.xml"/><Relationship Id="rId355" Type="http://schemas.openxmlformats.org/officeDocument/2006/relationships/slide" Target="slides/slide354.xml"/><Relationship Id="rId397" Type="http://schemas.openxmlformats.org/officeDocument/2006/relationships/slide" Target="slides/slide396.xml"/><Relationship Id="rId520" Type="http://schemas.openxmlformats.org/officeDocument/2006/relationships/slide" Target="slides/slide519.xml"/><Relationship Id="rId562" Type="http://schemas.openxmlformats.org/officeDocument/2006/relationships/slide" Target="slides/slide561.xml"/><Relationship Id="rId215" Type="http://schemas.openxmlformats.org/officeDocument/2006/relationships/slide" Target="slides/slide214.xml"/><Relationship Id="rId257" Type="http://schemas.openxmlformats.org/officeDocument/2006/relationships/slide" Target="slides/slide256.xml"/><Relationship Id="rId422" Type="http://schemas.openxmlformats.org/officeDocument/2006/relationships/slide" Target="slides/slide421.xml"/><Relationship Id="rId464" Type="http://schemas.openxmlformats.org/officeDocument/2006/relationships/slide" Target="slides/slide463.xml"/><Relationship Id="rId299" Type="http://schemas.openxmlformats.org/officeDocument/2006/relationships/slide" Target="slides/slide298.xml"/><Relationship Id="rId63" Type="http://schemas.openxmlformats.org/officeDocument/2006/relationships/slide" Target="slides/slide62.xml"/><Relationship Id="rId159" Type="http://schemas.openxmlformats.org/officeDocument/2006/relationships/slide" Target="slides/slide158.xml"/><Relationship Id="rId366" Type="http://schemas.openxmlformats.org/officeDocument/2006/relationships/slide" Target="slides/slide365.xml"/><Relationship Id="rId573" Type="http://schemas.openxmlformats.org/officeDocument/2006/relationships/theme" Target="theme/theme1.xml"/><Relationship Id="rId226" Type="http://schemas.openxmlformats.org/officeDocument/2006/relationships/slide" Target="slides/slide225.xml"/><Relationship Id="rId433" Type="http://schemas.openxmlformats.org/officeDocument/2006/relationships/slide" Target="slides/slide432.xml"/><Relationship Id="rId74" Type="http://schemas.openxmlformats.org/officeDocument/2006/relationships/slide" Target="slides/slide73.xml"/><Relationship Id="rId377" Type="http://schemas.openxmlformats.org/officeDocument/2006/relationships/slide" Target="slides/slide376.xml"/><Relationship Id="rId500" Type="http://schemas.openxmlformats.org/officeDocument/2006/relationships/slide" Target="slides/slide499.xml"/><Relationship Id="rId5" Type="http://schemas.openxmlformats.org/officeDocument/2006/relationships/slide" Target="slides/slide4.xml"/><Relationship Id="rId237" Type="http://schemas.openxmlformats.org/officeDocument/2006/relationships/slide" Target="slides/slide236.xml"/><Relationship Id="rId444" Type="http://schemas.openxmlformats.org/officeDocument/2006/relationships/slide" Target="slides/slide443.xml"/><Relationship Id="rId290" Type="http://schemas.openxmlformats.org/officeDocument/2006/relationships/slide" Target="slides/slide289.xml"/><Relationship Id="rId304" Type="http://schemas.openxmlformats.org/officeDocument/2006/relationships/slide" Target="slides/slide303.xml"/><Relationship Id="rId388" Type="http://schemas.openxmlformats.org/officeDocument/2006/relationships/slide" Target="slides/slide387.xml"/><Relationship Id="rId511" Type="http://schemas.openxmlformats.org/officeDocument/2006/relationships/slide" Target="slides/slide510.xml"/><Relationship Id="rId85" Type="http://schemas.openxmlformats.org/officeDocument/2006/relationships/slide" Target="slides/slide84.xml"/><Relationship Id="rId150" Type="http://schemas.openxmlformats.org/officeDocument/2006/relationships/slide" Target="slides/slide149.xml"/><Relationship Id="rId248" Type="http://schemas.openxmlformats.org/officeDocument/2006/relationships/slide" Target="slides/slide247.xml"/><Relationship Id="rId455" Type="http://schemas.openxmlformats.org/officeDocument/2006/relationships/slide" Target="slides/slide454.xml"/><Relationship Id="rId12" Type="http://schemas.openxmlformats.org/officeDocument/2006/relationships/slide" Target="slides/slide11.xml"/><Relationship Id="rId108" Type="http://schemas.openxmlformats.org/officeDocument/2006/relationships/slide" Target="slides/slide107.xml"/><Relationship Id="rId315" Type="http://schemas.openxmlformats.org/officeDocument/2006/relationships/slide" Target="slides/slide314.xml"/><Relationship Id="rId522" Type="http://schemas.openxmlformats.org/officeDocument/2006/relationships/slide" Target="slides/slide521.xml"/><Relationship Id="rId96" Type="http://schemas.openxmlformats.org/officeDocument/2006/relationships/slide" Target="slides/slide95.xml"/><Relationship Id="rId161" Type="http://schemas.openxmlformats.org/officeDocument/2006/relationships/slide" Target="slides/slide160.xml"/><Relationship Id="rId399" Type="http://schemas.openxmlformats.org/officeDocument/2006/relationships/slide" Target="slides/slide398.xml"/><Relationship Id="rId259" Type="http://schemas.openxmlformats.org/officeDocument/2006/relationships/slide" Target="slides/slide258.xml"/><Relationship Id="rId466" Type="http://schemas.openxmlformats.org/officeDocument/2006/relationships/slide" Target="slides/slide465.xml"/><Relationship Id="rId23" Type="http://schemas.openxmlformats.org/officeDocument/2006/relationships/slide" Target="slides/slide22.xml"/><Relationship Id="rId119" Type="http://schemas.openxmlformats.org/officeDocument/2006/relationships/slide" Target="slides/slide118.xml"/><Relationship Id="rId326" Type="http://schemas.openxmlformats.org/officeDocument/2006/relationships/slide" Target="slides/slide325.xml"/><Relationship Id="rId533" Type="http://schemas.openxmlformats.org/officeDocument/2006/relationships/slide" Target="slides/slide532.xml"/><Relationship Id="rId172" Type="http://schemas.openxmlformats.org/officeDocument/2006/relationships/slide" Target="slides/slide171.xml"/><Relationship Id="rId477" Type="http://schemas.openxmlformats.org/officeDocument/2006/relationships/slide" Target="slides/slide476.xml"/></Relationships>
</file>

<file path=ppt/_rels/viewProps.xml.rels><?xml version="1.0" encoding="UTF-8" standalone="yes"?>
<Relationships xmlns="http://schemas.openxmlformats.org/package/2006/relationships"><Relationship Id="rId3" Type="http://schemas.openxmlformats.org/officeDocument/2006/relationships/slide" Target="slides/slide353.xml"/><Relationship Id="rId2" Type="http://schemas.openxmlformats.org/officeDocument/2006/relationships/slide" Target="slides/slide340.xml"/><Relationship Id="rId1" Type="http://schemas.openxmlformats.org/officeDocument/2006/relationships/slide" Target="slides/slide336.xml"/><Relationship Id="rId4" Type="http://schemas.openxmlformats.org/officeDocument/2006/relationships/slide" Target="slides/slide539.xml"/></Relationships>
</file>

<file path=ppt/diagrams/colors1.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24338DAF-DB61-472E-BAA0-5BB239D30508}" type="doc">
      <dgm:prSet loTypeId="urn:microsoft.com/office/officeart/2005/8/layout/cycle1" loCatId="cycle" qsTypeId="urn:microsoft.com/office/officeart/2005/8/quickstyle/simple1" qsCatId="simple" csTypeId="urn:microsoft.com/office/officeart/2005/8/colors/accent1_2" csCatId="accent1" phldr="1"/>
      <dgm:spPr/>
      <dgm:t>
        <a:bodyPr/>
        <a:lstStyle/>
        <a:p>
          <a:endParaRPr lang="en-US"/>
        </a:p>
      </dgm:t>
    </dgm:pt>
    <dgm:pt modelId="{B7C0D8F5-19D0-4F3D-B416-6421DBD76014}">
      <dgm:prSet phldrT="[Text]"/>
      <dgm:spPr/>
      <dgm:t>
        <a:bodyPr/>
        <a:lstStyle/>
        <a:p>
          <a:r>
            <a:rPr lang="en-US" dirty="0"/>
            <a:t>Attitude control</a:t>
          </a:r>
        </a:p>
      </dgm:t>
    </dgm:pt>
    <dgm:pt modelId="{6675414E-4B11-4600-A0BE-E3D7EA8F278F}" type="parTrans" cxnId="{6A3122FE-983F-45F1-A245-5F4990CBBB2B}">
      <dgm:prSet/>
      <dgm:spPr/>
      <dgm:t>
        <a:bodyPr/>
        <a:lstStyle/>
        <a:p>
          <a:endParaRPr lang="en-US"/>
        </a:p>
      </dgm:t>
    </dgm:pt>
    <dgm:pt modelId="{FEB0465E-BA32-4D01-9B45-20C93FB2CFAC}" type="sibTrans" cxnId="{6A3122FE-983F-45F1-A245-5F4990CBBB2B}">
      <dgm:prSet/>
      <dgm:spPr/>
      <dgm:t>
        <a:bodyPr/>
        <a:lstStyle/>
        <a:p>
          <a:endParaRPr lang="en-US"/>
        </a:p>
      </dgm:t>
    </dgm:pt>
    <dgm:pt modelId="{1F8381C7-80CC-4ADC-A4BD-A955C118C00A}">
      <dgm:prSet phldrT="[Text]"/>
      <dgm:spPr/>
      <dgm:t>
        <a:bodyPr/>
        <a:lstStyle/>
        <a:p>
          <a:r>
            <a:rPr lang="en-US" dirty="0"/>
            <a:t>Power</a:t>
          </a:r>
        </a:p>
      </dgm:t>
    </dgm:pt>
    <dgm:pt modelId="{325A892B-9F6D-453A-B552-E368BF4C2B4E}" type="parTrans" cxnId="{A368825B-AEAA-4505-A394-C42194AD3F2B}">
      <dgm:prSet/>
      <dgm:spPr/>
      <dgm:t>
        <a:bodyPr/>
        <a:lstStyle/>
        <a:p>
          <a:endParaRPr lang="en-US"/>
        </a:p>
      </dgm:t>
    </dgm:pt>
    <dgm:pt modelId="{CE242DE0-F937-41DA-BAA5-F48CF0F330BD}" type="sibTrans" cxnId="{A368825B-AEAA-4505-A394-C42194AD3F2B}">
      <dgm:prSet/>
      <dgm:spPr/>
      <dgm:t>
        <a:bodyPr/>
        <a:lstStyle/>
        <a:p>
          <a:endParaRPr lang="en-US"/>
        </a:p>
      </dgm:t>
    </dgm:pt>
    <dgm:pt modelId="{7205F050-4F8F-4B54-86A6-8A21012E3FE9}">
      <dgm:prSet phldrT="[Text]"/>
      <dgm:spPr/>
      <dgm:t>
        <a:bodyPr/>
        <a:lstStyle/>
        <a:p>
          <a:r>
            <a:rPr lang="en-US" dirty="0"/>
            <a:t>Solar array</a:t>
          </a:r>
        </a:p>
      </dgm:t>
    </dgm:pt>
    <dgm:pt modelId="{47B9F178-7591-4E2A-95C7-8867A5A5673E}" type="parTrans" cxnId="{AAABFB49-9B3D-4AC7-9CCE-548BF3D0B37C}">
      <dgm:prSet/>
      <dgm:spPr/>
      <dgm:t>
        <a:bodyPr/>
        <a:lstStyle/>
        <a:p>
          <a:endParaRPr lang="en-US"/>
        </a:p>
      </dgm:t>
    </dgm:pt>
    <dgm:pt modelId="{5C56C5DF-C83F-43B2-8783-96A60461263F}" type="sibTrans" cxnId="{AAABFB49-9B3D-4AC7-9CCE-548BF3D0B37C}">
      <dgm:prSet/>
      <dgm:spPr/>
      <dgm:t>
        <a:bodyPr/>
        <a:lstStyle/>
        <a:p>
          <a:endParaRPr lang="en-US"/>
        </a:p>
      </dgm:t>
    </dgm:pt>
    <dgm:pt modelId="{CAC81E1F-8567-43DA-B828-DB2C8D7C63DF}" type="pres">
      <dgm:prSet presAssocID="{24338DAF-DB61-472E-BAA0-5BB239D30508}" presName="cycle" presStyleCnt="0">
        <dgm:presLayoutVars>
          <dgm:dir/>
          <dgm:resizeHandles val="exact"/>
        </dgm:presLayoutVars>
      </dgm:prSet>
      <dgm:spPr/>
    </dgm:pt>
    <dgm:pt modelId="{700F3754-BD88-4370-BDAC-1346C731185A}" type="pres">
      <dgm:prSet presAssocID="{B7C0D8F5-19D0-4F3D-B416-6421DBD76014}" presName="dummy" presStyleCnt="0"/>
      <dgm:spPr/>
    </dgm:pt>
    <dgm:pt modelId="{B8576ED1-982D-48EB-B44A-B5209EBB679B}" type="pres">
      <dgm:prSet presAssocID="{B7C0D8F5-19D0-4F3D-B416-6421DBD76014}" presName="node" presStyleLbl="revTx" presStyleIdx="0" presStyleCnt="3">
        <dgm:presLayoutVars>
          <dgm:bulletEnabled val="1"/>
        </dgm:presLayoutVars>
      </dgm:prSet>
      <dgm:spPr/>
    </dgm:pt>
    <dgm:pt modelId="{6283258B-7C13-4845-A903-3A70E334EADB}" type="pres">
      <dgm:prSet presAssocID="{FEB0465E-BA32-4D01-9B45-20C93FB2CFAC}" presName="sibTrans" presStyleLbl="node1" presStyleIdx="0" presStyleCnt="3"/>
      <dgm:spPr/>
    </dgm:pt>
    <dgm:pt modelId="{4A10DF0E-8096-4627-9004-FE06E059DD17}" type="pres">
      <dgm:prSet presAssocID="{1F8381C7-80CC-4ADC-A4BD-A955C118C00A}" presName="dummy" presStyleCnt="0"/>
      <dgm:spPr/>
    </dgm:pt>
    <dgm:pt modelId="{AF100D40-2E20-4262-8F53-C2C1870B2754}" type="pres">
      <dgm:prSet presAssocID="{1F8381C7-80CC-4ADC-A4BD-A955C118C00A}" presName="node" presStyleLbl="revTx" presStyleIdx="1" presStyleCnt="3">
        <dgm:presLayoutVars>
          <dgm:bulletEnabled val="1"/>
        </dgm:presLayoutVars>
      </dgm:prSet>
      <dgm:spPr/>
    </dgm:pt>
    <dgm:pt modelId="{CEED4D9B-F21B-4BA4-B21E-815A1C3D66B9}" type="pres">
      <dgm:prSet presAssocID="{CE242DE0-F937-41DA-BAA5-F48CF0F330BD}" presName="sibTrans" presStyleLbl="node1" presStyleIdx="1" presStyleCnt="3"/>
      <dgm:spPr/>
    </dgm:pt>
    <dgm:pt modelId="{9AE499D6-45E3-4563-BEE9-8DDE4F37F62F}" type="pres">
      <dgm:prSet presAssocID="{7205F050-4F8F-4B54-86A6-8A21012E3FE9}" presName="dummy" presStyleCnt="0"/>
      <dgm:spPr/>
    </dgm:pt>
    <dgm:pt modelId="{48DCE360-E43B-4F35-B8A7-2EB71933067F}" type="pres">
      <dgm:prSet presAssocID="{7205F050-4F8F-4B54-86A6-8A21012E3FE9}" presName="node" presStyleLbl="revTx" presStyleIdx="2" presStyleCnt="3">
        <dgm:presLayoutVars>
          <dgm:bulletEnabled val="1"/>
        </dgm:presLayoutVars>
      </dgm:prSet>
      <dgm:spPr/>
    </dgm:pt>
    <dgm:pt modelId="{710BD4A7-B0DE-4016-8E81-2A0E34764987}" type="pres">
      <dgm:prSet presAssocID="{5C56C5DF-C83F-43B2-8783-96A60461263F}" presName="sibTrans" presStyleLbl="node1" presStyleIdx="2" presStyleCnt="3"/>
      <dgm:spPr/>
    </dgm:pt>
  </dgm:ptLst>
  <dgm:cxnLst>
    <dgm:cxn modelId="{D802F413-F829-4864-B0E9-4B6734418576}" type="presOf" srcId="{FEB0465E-BA32-4D01-9B45-20C93FB2CFAC}" destId="{6283258B-7C13-4845-A903-3A70E334EADB}" srcOrd="0" destOrd="0" presId="urn:microsoft.com/office/officeart/2005/8/layout/cycle1"/>
    <dgm:cxn modelId="{55BFE822-3F72-4AC5-824E-CECE09D3187E}" type="presOf" srcId="{24338DAF-DB61-472E-BAA0-5BB239D30508}" destId="{CAC81E1F-8567-43DA-B828-DB2C8D7C63DF}" srcOrd="0" destOrd="0" presId="urn:microsoft.com/office/officeart/2005/8/layout/cycle1"/>
    <dgm:cxn modelId="{00ECAA2F-931F-40EF-9119-0E8A3AB4334D}" type="presOf" srcId="{5C56C5DF-C83F-43B2-8783-96A60461263F}" destId="{710BD4A7-B0DE-4016-8E81-2A0E34764987}" srcOrd="0" destOrd="0" presId="urn:microsoft.com/office/officeart/2005/8/layout/cycle1"/>
    <dgm:cxn modelId="{A368825B-AEAA-4505-A394-C42194AD3F2B}" srcId="{24338DAF-DB61-472E-BAA0-5BB239D30508}" destId="{1F8381C7-80CC-4ADC-A4BD-A955C118C00A}" srcOrd="1" destOrd="0" parTransId="{325A892B-9F6D-453A-B552-E368BF4C2B4E}" sibTransId="{CE242DE0-F937-41DA-BAA5-F48CF0F330BD}"/>
    <dgm:cxn modelId="{AAABFB49-9B3D-4AC7-9CCE-548BF3D0B37C}" srcId="{24338DAF-DB61-472E-BAA0-5BB239D30508}" destId="{7205F050-4F8F-4B54-86A6-8A21012E3FE9}" srcOrd="2" destOrd="0" parTransId="{47B9F178-7591-4E2A-95C7-8867A5A5673E}" sibTransId="{5C56C5DF-C83F-43B2-8783-96A60461263F}"/>
    <dgm:cxn modelId="{FA821776-1E0C-46A6-866B-6C38CCFAC77A}" type="presOf" srcId="{B7C0D8F5-19D0-4F3D-B416-6421DBD76014}" destId="{B8576ED1-982D-48EB-B44A-B5209EBB679B}" srcOrd="0" destOrd="0" presId="urn:microsoft.com/office/officeart/2005/8/layout/cycle1"/>
    <dgm:cxn modelId="{9277A785-DC0E-408C-A35B-DD2BA007C9D6}" type="presOf" srcId="{CE242DE0-F937-41DA-BAA5-F48CF0F330BD}" destId="{CEED4D9B-F21B-4BA4-B21E-815A1C3D66B9}" srcOrd="0" destOrd="0" presId="urn:microsoft.com/office/officeart/2005/8/layout/cycle1"/>
    <dgm:cxn modelId="{1E0E8BB5-26C6-4CCC-B764-58DFD20476CC}" type="presOf" srcId="{1F8381C7-80CC-4ADC-A4BD-A955C118C00A}" destId="{AF100D40-2E20-4262-8F53-C2C1870B2754}" srcOrd="0" destOrd="0" presId="urn:microsoft.com/office/officeart/2005/8/layout/cycle1"/>
    <dgm:cxn modelId="{FA7722BB-1DBE-40E1-9528-DDC7DEDA86BE}" type="presOf" srcId="{7205F050-4F8F-4B54-86A6-8A21012E3FE9}" destId="{48DCE360-E43B-4F35-B8A7-2EB71933067F}" srcOrd="0" destOrd="0" presId="urn:microsoft.com/office/officeart/2005/8/layout/cycle1"/>
    <dgm:cxn modelId="{6A3122FE-983F-45F1-A245-5F4990CBBB2B}" srcId="{24338DAF-DB61-472E-BAA0-5BB239D30508}" destId="{B7C0D8F5-19D0-4F3D-B416-6421DBD76014}" srcOrd="0" destOrd="0" parTransId="{6675414E-4B11-4600-A0BE-E3D7EA8F278F}" sibTransId="{FEB0465E-BA32-4D01-9B45-20C93FB2CFAC}"/>
    <dgm:cxn modelId="{8F0DC2F6-B761-4B5B-9277-BDF024A115C7}" type="presParOf" srcId="{CAC81E1F-8567-43DA-B828-DB2C8D7C63DF}" destId="{700F3754-BD88-4370-BDAC-1346C731185A}" srcOrd="0" destOrd="0" presId="urn:microsoft.com/office/officeart/2005/8/layout/cycle1"/>
    <dgm:cxn modelId="{5FDD6994-01BF-462A-94C7-0B8E230FCF94}" type="presParOf" srcId="{CAC81E1F-8567-43DA-B828-DB2C8D7C63DF}" destId="{B8576ED1-982D-48EB-B44A-B5209EBB679B}" srcOrd="1" destOrd="0" presId="urn:microsoft.com/office/officeart/2005/8/layout/cycle1"/>
    <dgm:cxn modelId="{8C479063-EC95-4C3D-BC2C-B8C7D3E7CE15}" type="presParOf" srcId="{CAC81E1F-8567-43DA-B828-DB2C8D7C63DF}" destId="{6283258B-7C13-4845-A903-3A70E334EADB}" srcOrd="2" destOrd="0" presId="urn:microsoft.com/office/officeart/2005/8/layout/cycle1"/>
    <dgm:cxn modelId="{829494B4-6AA8-4591-B86B-8FB919E13C3D}" type="presParOf" srcId="{CAC81E1F-8567-43DA-B828-DB2C8D7C63DF}" destId="{4A10DF0E-8096-4627-9004-FE06E059DD17}" srcOrd="3" destOrd="0" presId="urn:microsoft.com/office/officeart/2005/8/layout/cycle1"/>
    <dgm:cxn modelId="{19612960-2499-4290-BB6A-00F7A5B25509}" type="presParOf" srcId="{CAC81E1F-8567-43DA-B828-DB2C8D7C63DF}" destId="{AF100D40-2E20-4262-8F53-C2C1870B2754}" srcOrd="4" destOrd="0" presId="urn:microsoft.com/office/officeart/2005/8/layout/cycle1"/>
    <dgm:cxn modelId="{45A4BD28-BB3A-41C1-9CFD-B7537AF733CA}" type="presParOf" srcId="{CAC81E1F-8567-43DA-B828-DB2C8D7C63DF}" destId="{CEED4D9B-F21B-4BA4-B21E-815A1C3D66B9}" srcOrd="5" destOrd="0" presId="urn:microsoft.com/office/officeart/2005/8/layout/cycle1"/>
    <dgm:cxn modelId="{01CCE562-A4FC-4D32-8361-CB4002E6CC1F}" type="presParOf" srcId="{CAC81E1F-8567-43DA-B828-DB2C8D7C63DF}" destId="{9AE499D6-45E3-4563-BEE9-8DDE4F37F62F}" srcOrd="6" destOrd="0" presId="urn:microsoft.com/office/officeart/2005/8/layout/cycle1"/>
    <dgm:cxn modelId="{D545AC5E-54FE-4612-AF99-62B2A7087EB3}" type="presParOf" srcId="{CAC81E1F-8567-43DA-B828-DB2C8D7C63DF}" destId="{48DCE360-E43B-4F35-B8A7-2EB71933067F}" srcOrd="7" destOrd="0" presId="urn:microsoft.com/office/officeart/2005/8/layout/cycle1"/>
    <dgm:cxn modelId="{E04E5D66-292E-44C1-80C1-E3ABF32D6B16}" type="presParOf" srcId="{CAC81E1F-8567-43DA-B828-DB2C8D7C63DF}" destId="{710BD4A7-B0DE-4016-8E81-2A0E34764987}" srcOrd="8" destOrd="0" presId="urn:microsoft.com/office/officeart/2005/8/layout/cycle1"/>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B8576ED1-982D-48EB-B44A-B5209EBB679B}">
      <dsp:nvSpPr>
        <dsp:cNvPr id="0" name=""/>
        <dsp:cNvSpPr/>
      </dsp:nvSpPr>
      <dsp:spPr>
        <a:xfrm>
          <a:off x="3068726" y="253671"/>
          <a:ext cx="1292628" cy="1292628"/>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36830" tIns="36830" rIns="36830" bIns="36830" numCol="1" spcCol="1270" anchor="ctr" anchorCtr="0">
          <a:noAutofit/>
        </a:bodyPr>
        <a:lstStyle/>
        <a:p>
          <a:pPr marL="0" lvl="0" indent="0" algn="ctr" defTabSz="1289050">
            <a:lnSpc>
              <a:spcPct val="90000"/>
            </a:lnSpc>
            <a:spcBef>
              <a:spcPct val="0"/>
            </a:spcBef>
            <a:spcAft>
              <a:spcPct val="35000"/>
            </a:spcAft>
            <a:buNone/>
          </a:pPr>
          <a:r>
            <a:rPr lang="en-US" sz="2900" kern="1200" dirty="0"/>
            <a:t>Attitude control</a:t>
          </a:r>
        </a:p>
      </dsp:txBody>
      <dsp:txXfrm>
        <a:off x="3068726" y="253671"/>
        <a:ext cx="1292628" cy="1292628"/>
      </dsp:txXfrm>
    </dsp:sp>
    <dsp:sp modelId="{6283258B-7C13-4845-A903-3A70E334EADB}">
      <dsp:nvSpPr>
        <dsp:cNvPr id="0" name=""/>
        <dsp:cNvSpPr/>
      </dsp:nvSpPr>
      <dsp:spPr>
        <a:xfrm>
          <a:off x="1101665" y="-165"/>
          <a:ext cx="3054469" cy="3054469"/>
        </a:xfrm>
        <a:prstGeom prst="circularArrow">
          <a:avLst>
            <a:gd name="adj1" fmla="val 8252"/>
            <a:gd name="adj2" fmla="val 576440"/>
            <a:gd name="adj3" fmla="val 2962376"/>
            <a:gd name="adj4" fmla="val 52714"/>
            <a:gd name="adj5" fmla="val 9628"/>
          </a:avLst>
        </a:prstGeom>
        <a:solidFill>
          <a:schemeClr val="accent1">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AF100D40-2E20-4262-8F53-C2C1870B2754}">
      <dsp:nvSpPr>
        <dsp:cNvPr id="0" name=""/>
        <dsp:cNvSpPr/>
      </dsp:nvSpPr>
      <dsp:spPr>
        <a:xfrm>
          <a:off x="1982585" y="2134922"/>
          <a:ext cx="1292628" cy="1292628"/>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36830" tIns="36830" rIns="36830" bIns="36830" numCol="1" spcCol="1270" anchor="ctr" anchorCtr="0">
          <a:noAutofit/>
        </a:bodyPr>
        <a:lstStyle/>
        <a:p>
          <a:pPr marL="0" lvl="0" indent="0" algn="ctr" defTabSz="1289050">
            <a:lnSpc>
              <a:spcPct val="90000"/>
            </a:lnSpc>
            <a:spcBef>
              <a:spcPct val="0"/>
            </a:spcBef>
            <a:spcAft>
              <a:spcPct val="35000"/>
            </a:spcAft>
            <a:buNone/>
          </a:pPr>
          <a:r>
            <a:rPr lang="en-US" sz="2900" kern="1200" dirty="0"/>
            <a:t>Power</a:t>
          </a:r>
        </a:p>
      </dsp:txBody>
      <dsp:txXfrm>
        <a:off x="1982585" y="2134922"/>
        <a:ext cx="1292628" cy="1292628"/>
      </dsp:txXfrm>
    </dsp:sp>
    <dsp:sp modelId="{CEED4D9B-F21B-4BA4-B21E-815A1C3D66B9}">
      <dsp:nvSpPr>
        <dsp:cNvPr id="0" name=""/>
        <dsp:cNvSpPr/>
      </dsp:nvSpPr>
      <dsp:spPr>
        <a:xfrm>
          <a:off x="1101665" y="-165"/>
          <a:ext cx="3054469" cy="3054469"/>
        </a:xfrm>
        <a:prstGeom prst="circularArrow">
          <a:avLst>
            <a:gd name="adj1" fmla="val 8252"/>
            <a:gd name="adj2" fmla="val 576440"/>
            <a:gd name="adj3" fmla="val 10170846"/>
            <a:gd name="adj4" fmla="val 7261184"/>
            <a:gd name="adj5" fmla="val 9628"/>
          </a:avLst>
        </a:prstGeom>
        <a:solidFill>
          <a:schemeClr val="accent1">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48DCE360-E43B-4F35-B8A7-2EB71933067F}">
      <dsp:nvSpPr>
        <dsp:cNvPr id="0" name=""/>
        <dsp:cNvSpPr/>
      </dsp:nvSpPr>
      <dsp:spPr>
        <a:xfrm>
          <a:off x="896445" y="253671"/>
          <a:ext cx="1292628" cy="1292628"/>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36830" tIns="36830" rIns="36830" bIns="36830" numCol="1" spcCol="1270" anchor="ctr" anchorCtr="0">
          <a:noAutofit/>
        </a:bodyPr>
        <a:lstStyle/>
        <a:p>
          <a:pPr marL="0" lvl="0" indent="0" algn="ctr" defTabSz="1289050">
            <a:lnSpc>
              <a:spcPct val="90000"/>
            </a:lnSpc>
            <a:spcBef>
              <a:spcPct val="0"/>
            </a:spcBef>
            <a:spcAft>
              <a:spcPct val="35000"/>
            </a:spcAft>
            <a:buNone/>
          </a:pPr>
          <a:r>
            <a:rPr lang="en-US" sz="2900" kern="1200" dirty="0"/>
            <a:t>Solar array</a:t>
          </a:r>
        </a:p>
      </dsp:txBody>
      <dsp:txXfrm>
        <a:off x="896445" y="253671"/>
        <a:ext cx="1292628" cy="1292628"/>
      </dsp:txXfrm>
    </dsp:sp>
    <dsp:sp modelId="{710BD4A7-B0DE-4016-8E81-2A0E34764987}">
      <dsp:nvSpPr>
        <dsp:cNvPr id="0" name=""/>
        <dsp:cNvSpPr/>
      </dsp:nvSpPr>
      <dsp:spPr>
        <a:xfrm>
          <a:off x="1101665" y="-165"/>
          <a:ext cx="3054469" cy="3054469"/>
        </a:xfrm>
        <a:prstGeom prst="circularArrow">
          <a:avLst>
            <a:gd name="adj1" fmla="val 8252"/>
            <a:gd name="adj2" fmla="val 576440"/>
            <a:gd name="adj3" fmla="val 16855339"/>
            <a:gd name="adj4" fmla="val 14968221"/>
            <a:gd name="adj5" fmla="val 9628"/>
          </a:avLst>
        </a:prstGeom>
        <a:solidFill>
          <a:schemeClr val="accent1">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Tree>
</dsp:drawing>
</file>

<file path=ppt/diagrams/layout1.xml><?xml version="1.0" encoding="utf-8"?>
<dgm:layoutDef xmlns:dgm="http://schemas.openxmlformats.org/drawingml/2006/diagram" xmlns:a="http://schemas.openxmlformats.org/drawingml/2006/main" uniqueId="urn:microsoft.com/office/officeart/2005/8/layout/cycle1">
  <dgm:title val=""/>
  <dgm:desc val=""/>
  <dgm:catLst>
    <dgm:cat type="cycle" pri="2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ycle">
    <dgm:varLst>
      <dgm:dir/>
      <dgm:resizeHandles val="exact"/>
    </dgm:varLst>
    <dgm:choose name="Name0">
      <dgm:if name="Name1" func="var" arg="dir" op="equ" val="norm">
        <dgm:alg type="cycle">
          <dgm:param type="stAng" val="0"/>
          <dgm:param type="spanAng" val="360"/>
        </dgm:alg>
      </dgm:if>
      <dgm:else name="Name2">
        <dgm:alg type="cycle">
          <dgm:param type="stAng" val="0"/>
          <dgm:param type="spanAng" val="-360"/>
        </dgm:alg>
      </dgm:else>
    </dgm:choose>
    <dgm:shape xmlns:r="http://schemas.openxmlformats.org/officeDocument/2006/relationships" r:blip="">
      <dgm:adjLst/>
    </dgm:shape>
    <dgm:presOf/>
    <dgm:choose name="Name3">
      <dgm:if name="Name4" func="var" arg="dir" op="equ" val="norm">
        <dgm:constrLst>
          <dgm:constr type="diam" val="1"/>
          <dgm:constr type="w" for="ch" forName="node" refType="w"/>
          <dgm:constr type="w" for="ch" ptType="sibTrans" refType="w" refFor="ch" refForName="node" fact="0.5"/>
          <dgm:constr type="h" for="ch" ptType="sibTrans" op="equ"/>
          <dgm:constr type="diam" for="ch" ptType="sibTrans" refType="diam" op="equ"/>
          <dgm:constr type="sibSp" refType="w" refFor="ch" refForName="node" fact="0.15"/>
          <dgm:constr type="w" for="ch" forName="dummy" refType="sibSp" fact="2.8"/>
          <dgm:constr type="primFontSz" for="ch" forName="node" op="equ" val="65"/>
        </dgm:constrLst>
      </dgm:if>
      <dgm:else name="Name5">
        <dgm:constrLst>
          <dgm:constr type="diam" val="1"/>
          <dgm:constr type="w" for="ch" forName="node" refType="w"/>
          <dgm:constr type="w" for="ch" ptType="sibTrans" refType="w" refFor="ch" refForName="node" fact="0.5"/>
          <dgm:constr type="h" for="ch" ptType="sibTrans" op="equ"/>
          <dgm:constr type="diam" for="ch" ptType="sibTrans" refType="diam" op="equ" fact="-1"/>
          <dgm:constr type="sibSp" refType="w" refFor="ch" refForName="node" fact="0.15"/>
          <dgm:constr type="w" for="ch" forName="dummy" refType="sibSp" fact="2.8"/>
          <dgm:constr type="primFontSz" for="ch" forName="node" op="equ" val="65"/>
        </dgm:constrLst>
      </dgm:else>
    </dgm:choose>
    <dgm:ruleLst>
      <dgm:rule type="diam" val="INF" fact="NaN" max="NaN"/>
    </dgm:ruleLst>
    <dgm:forEach name="nodesForEach" axis="ch" ptType="node">
      <dgm:choose name="Name6">
        <dgm:if name="Name7" axis="par ch" ptType="doc node" func="cnt" op="gt" val="1">
          <dgm:layoutNode name="dummy">
            <dgm:alg type="sp"/>
            <dgm:shape xmlns:r="http://schemas.openxmlformats.org/officeDocument/2006/relationships" r:blip="">
              <dgm:adjLst/>
            </dgm:shape>
            <dgm:presOf/>
            <dgm:constrLst>
              <dgm:constr type="h" refType="w"/>
            </dgm:constrLst>
            <dgm:ruleLst/>
          </dgm:layoutNode>
        </dgm:if>
        <dgm:else name="Name8"/>
      </dgm:choose>
      <dgm:layoutNode name="node" styleLbl="revTx">
        <dgm:varLst>
          <dgm:bulletEnabled val="1"/>
        </dgm:varLst>
        <dgm:alg type="tx">
          <dgm:param type="txAnchorVertCh" val="mid"/>
        </dgm:alg>
        <dgm:shape xmlns:r="http://schemas.openxmlformats.org/officeDocument/2006/relationships" type="rect" r:blip="">
          <dgm:adjLst/>
        </dgm:shape>
        <dgm:presOf axis="desOrSelf" ptType="node"/>
        <dgm:constrLst>
          <dgm:constr type="h" refType="w"/>
          <dgm:constr type="lMarg" refType="primFontSz" fact="0.1"/>
          <dgm:constr type="rMarg" refType="primFontSz" fact="0.1"/>
          <dgm:constr type="tMarg" refType="primFontSz" fact="0.1"/>
          <dgm:constr type="bMarg" refType="primFontSz" fact="0.1"/>
        </dgm:constrLst>
        <dgm:ruleLst>
          <dgm:rule type="primFontSz" val="5" fact="NaN" max="NaN"/>
        </dgm:ruleLst>
      </dgm:layoutNode>
      <dgm:choose name="Name9">
        <dgm:if name="Name10" axis="par ch" ptType="doc node" func="cnt" op="gt" val="1">
          <dgm:forEach name="Name11" axis="followSib" ptType="sibTrans" hideLastTrans="0" cnt="1">
            <dgm:layoutNode name="sibTrans" styleLbl="node1">
              <dgm:alg type="conn">
                <dgm:param type="connRout" val="curve"/>
                <dgm:param type="begPts" val="radial"/>
                <dgm:param type="endPts" val="radial"/>
              </dgm:alg>
              <dgm:shape xmlns:r="http://schemas.openxmlformats.org/officeDocument/2006/relationships" type="conn" r:blip="">
                <dgm:adjLst/>
              </dgm:shape>
              <dgm:presOf axis="self"/>
              <dgm:constrLst>
                <dgm:constr type="h" refType="w" fact="0.65"/>
                <dgm:constr type="begPad"/>
                <dgm:constr type="endPad"/>
              </dgm:constrLst>
              <dgm:ruleLst/>
            </dgm:layoutNode>
          </dgm:forEach>
        </dgm:if>
        <dgm:else name="Name12"/>
      </dgm:choose>
    </dgm:forEach>
  </dgm:layoutNode>
</dgm:layoutDef>
</file>

<file path=ppt/diagrams/quickStyle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rawings/_rels/vmlDrawing1.vml.rels><?xml version="1.0" encoding="UTF-8" standalone="yes"?>
<Relationships xmlns="http://schemas.openxmlformats.org/package/2006/relationships"><Relationship Id="rId1" Type="http://schemas.openxmlformats.org/officeDocument/2006/relationships/image" Target="../media/image9.wmf"/></Relationships>
</file>

<file path=ppt/drawings/_rels/vmlDrawing10.vml.rels><?xml version="1.0" encoding="UTF-8" standalone="yes"?>
<Relationships xmlns="http://schemas.openxmlformats.org/package/2006/relationships"><Relationship Id="rId1" Type="http://schemas.openxmlformats.org/officeDocument/2006/relationships/image" Target="../media/image28.wmf"/></Relationships>
</file>

<file path=ppt/drawings/_rels/vmlDrawing11.vml.rels><?xml version="1.0" encoding="UTF-8" standalone="yes"?>
<Relationships xmlns="http://schemas.openxmlformats.org/package/2006/relationships"><Relationship Id="rId1" Type="http://schemas.openxmlformats.org/officeDocument/2006/relationships/image" Target="../media/image10.wmf"/></Relationships>
</file>

<file path=ppt/drawings/_rels/vmlDrawing12.vml.rels><?xml version="1.0" encoding="UTF-8" standalone="yes"?>
<Relationships xmlns="http://schemas.openxmlformats.org/package/2006/relationships"><Relationship Id="rId1" Type="http://schemas.openxmlformats.org/officeDocument/2006/relationships/image" Target="../media/image37.wmf"/></Relationships>
</file>

<file path=ppt/drawings/_rels/vmlDrawing13.vml.rels><?xml version="1.0" encoding="UTF-8" standalone="yes"?>
<Relationships xmlns="http://schemas.openxmlformats.org/package/2006/relationships"><Relationship Id="rId1" Type="http://schemas.openxmlformats.org/officeDocument/2006/relationships/image" Target="../media/image38.emf"/></Relationships>
</file>

<file path=ppt/drawings/_rels/vmlDrawing14.vml.rels><?xml version="1.0" encoding="UTF-8" standalone="yes"?>
<Relationships xmlns="http://schemas.openxmlformats.org/package/2006/relationships"><Relationship Id="rId2" Type="http://schemas.openxmlformats.org/officeDocument/2006/relationships/image" Target="../media/image50.wmf"/><Relationship Id="rId1" Type="http://schemas.openxmlformats.org/officeDocument/2006/relationships/image" Target="../media/image49.emf"/></Relationships>
</file>

<file path=ppt/drawings/_rels/vmlDrawing15.vml.rels><?xml version="1.0" encoding="UTF-8" standalone="yes"?>
<Relationships xmlns="http://schemas.openxmlformats.org/package/2006/relationships"><Relationship Id="rId1" Type="http://schemas.openxmlformats.org/officeDocument/2006/relationships/image" Target="../media/image51.wmf"/></Relationships>
</file>

<file path=ppt/drawings/_rels/vmlDrawing16.vml.rels><?xml version="1.0" encoding="UTF-8" standalone="yes"?>
<Relationships xmlns="http://schemas.openxmlformats.org/package/2006/relationships"><Relationship Id="rId2" Type="http://schemas.openxmlformats.org/officeDocument/2006/relationships/image" Target="../media/image58.emf"/><Relationship Id="rId1" Type="http://schemas.openxmlformats.org/officeDocument/2006/relationships/image" Target="../media/image57.emf"/></Relationships>
</file>

<file path=ppt/drawings/_rels/vmlDrawing17.vml.rels><?xml version="1.0" encoding="UTF-8" standalone="yes"?>
<Relationships xmlns="http://schemas.openxmlformats.org/package/2006/relationships"><Relationship Id="rId1" Type="http://schemas.openxmlformats.org/officeDocument/2006/relationships/image" Target="../media/image59.emf"/></Relationships>
</file>

<file path=ppt/drawings/_rels/vmlDrawing18.vml.rels><?xml version="1.0" encoding="UTF-8" standalone="yes"?>
<Relationships xmlns="http://schemas.openxmlformats.org/package/2006/relationships"><Relationship Id="rId1" Type="http://schemas.openxmlformats.org/officeDocument/2006/relationships/image" Target="../media/image60.wmf"/></Relationships>
</file>

<file path=ppt/drawings/_rels/vmlDrawing19.vml.rels><?xml version="1.0" encoding="UTF-8" standalone="yes"?>
<Relationships xmlns="http://schemas.openxmlformats.org/package/2006/relationships"><Relationship Id="rId1" Type="http://schemas.openxmlformats.org/officeDocument/2006/relationships/image" Target="../media/image63.wmf"/></Relationships>
</file>

<file path=ppt/drawings/_rels/vmlDrawing2.vml.rels><?xml version="1.0" encoding="UTF-8" standalone="yes"?>
<Relationships xmlns="http://schemas.openxmlformats.org/package/2006/relationships"><Relationship Id="rId1" Type="http://schemas.openxmlformats.org/officeDocument/2006/relationships/image" Target="../media/image10.wmf"/></Relationships>
</file>

<file path=ppt/drawings/_rels/vmlDrawing20.vml.rels><?xml version="1.0" encoding="UTF-8" standalone="yes"?>
<Relationships xmlns="http://schemas.openxmlformats.org/package/2006/relationships"><Relationship Id="rId1" Type="http://schemas.openxmlformats.org/officeDocument/2006/relationships/image" Target="../media/image66.wmf"/></Relationships>
</file>

<file path=ppt/drawings/_rels/vmlDrawing21.vml.rels><?xml version="1.0" encoding="UTF-8" standalone="yes"?>
<Relationships xmlns="http://schemas.openxmlformats.org/package/2006/relationships"><Relationship Id="rId2" Type="http://schemas.openxmlformats.org/officeDocument/2006/relationships/image" Target="../media/image70.wmf"/><Relationship Id="rId1" Type="http://schemas.openxmlformats.org/officeDocument/2006/relationships/image" Target="../media/image69.wmf"/></Relationships>
</file>

<file path=ppt/drawings/_rels/vmlDrawing22.vml.rels><?xml version="1.0" encoding="UTF-8" standalone="yes"?>
<Relationships xmlns="http://schemas.openxmlformats.org/package/2006/relationships"><Relationship Id="rId1" Type="http://schemas.openxmlformats.org/officeDocument/2006/relationships/image" Target="../media/image72.emf"/></Relationships>
</file>

<file path=ppt/drawings/_rels/vmlDrawing23.vml.rels><?xml version="1.0" encoding="UTF-8" standalone="yes"?>
<Relationships xmlns="http://schemas.openxmlformats.org/package/2006/relationships"><Relationship Id="rId1" Type="http://schemas.openxmlformats.org/officeDocument/2006/relationships/image" Target="../media/image74.emf"/></Relationships>
</file>

<file path=ppt/drawings/_rels/vmlDrawing24.vml.rels><?xml version="1.0" encoding="UTF-8" standalone="yes"?>
<Relationships xmlns="http://schemas.openxmlformats.org/package/2006/relationships"><Relationship Id="rId2" Type="http://schemas.openxmlformats.org/officeDocument/2006/relationships/image" Target="../media/image86.wmf"/><Relationship Id="rId1" Type="http://schemas.openxmlformats.org/officeDocument/2006/relationships/image" Target="../media/image85.wmf"/></Relationships>
</file>

<file path=ppt/drawings/_rels/vmlDrawing25.vml.rels><?xml version="1.0" encoding="UTF-8" standalone="yes"?>
<Relationships xmlns="http://schemas.openxmlformats.org/package/2006/relationships"><Relationship Id="rId8" Type="http://schemas.openxmlformats.org/officeDocument/2006/relationships/image" Target="../media/image96.wmf"/><Relationship Id="rId3" Type="http://schemas.openxmlformats.org/officeDocument/2006/relationships/image" Target="../media/image91.wmf"/><Relationship Id="rId7" Type="http://schemas.openxmlformats.org/officeDocument/2006/relationships/image" Target="../media/image95.wmf"/><Relationship Id="rId2" Type="http://schemas.openxmlformats.org/officeDocument/2006/relationships/image" Target="../media/image90.wmf"/><Relationship Id="rId1" Type="http://schemas.openxmlformats.org/officeDocument/2006/relationships/image" Target="../media/image89.wmf"/><Relationship Id="rId6" Type="http://schemas.openxmlformats.org/officeDocument/2006/relationships/image" Target="../media/image94.wmf"/><Relationship Id="rId5" Type="http://schemas.openxmlformats.org/officeDocument/2006/relationships/image" Target="../media/image93.wmf"/><Relationship Id="rId4" Type="http://schemas.openxmlformats.org/officeDocument/2006/relationships/image" Target="../media/image92.wmf"/></Relationships>
</file>

<file path=ppt/drawings/_rels/vmlDrawing26.vml.rels><?xml version="1.0" encoding="UTF-8" standalone="yes"?>
<Relationships xmlns="http://schemas.openxmlformats.org/package/2006/relationships"><Relationship Id="rId3" Type="http://schemas.openxmlformats.org/officeDocument/2006/relationships/image" Target="../media/image99.wmf"/><Relationship Id="rId7" Type="http://schemas.openxmlformats.org/officeDocument/2006/relationships/image" Target="../media/image103.wmf"/><Relationship Id="rId2" Type="http://schemas.openxmlformats.org/officeDocument/2006/relationships/image" Target="../media/image98.wmf"/><Relationship Id="rId1" Type="http://schemas.openxmlformats.org/officeDocument/2006/relationships/image" Target="../media/image97.wmf"/><Relationship Id="rId6" Type="http://schemas.openxmlformats.org/officeDocument/2006/relationships/image" Target="../media/image102.wmf"/><Relationship Id="rId5" Type="http://schemas.openxmlformats.org/officeDocument/2006/relationships/image" Target="../media/image101.wmf"/><Relationship Id="rId4" Type="http://schemas.openxmlformats.org/officeDocument/2006/relationships/image" Target="../media/image100.wmf"/></Relationships>
</file>

<file path=ppt/drawings/_rels/vmlDrawing27.vml.rels><?xml version="1.0" encoding="UTF-8" standalone="yes"?>
<Relationships xmlns="http://schemas.openxmlformats.org/package/2006/relationships"><Relationship Id="rId3" Type="http://schemas.openxmlformats.org/officeDocument/2006/relationships/image" Target="../media/image106.wmf"/><Relationship Id="rId2" Type="http://schemas.openxmlformats.org/officeDocument/2006/relationships/image" Target="../media/image105.wmf"/><Relationship Id="rId1" Type="http://schemas.openxmlformats.org/officeDocument/2006/relationships/image" Target="../media/image104.wmf"/><Relationship Id="rId5" Type="http://schemas.openxmlformats.org/officeDocument/2006/relationships/image" Target="../media/image108.wmf"/><Relationship Id="rId4" Type="http://schemas.openxmlformats.org/officeDocument/2006/relationships/image" Target="../media/image107.wmf"/></Relationships>
</file>

<file path=ppt/drawings/_rels/vmlDrawing28.vml.rels><?xml version="1.0" encoding="UTF-8" standalone="yes"?>
<Relationships xmlns="http://schemas.openxmlformats.org/package/2006/relationships"><Relationship Id="rId8" Type="http://schemas.openxmlformats.org/officeDocument/2006/relationships/image" Target="../media/image96.wmf"/><Relationship Id="rId3" Type="http://schemas.openxmlformats.org/officeDocument/2006/relationships/image" Target="../media/image91.wmf"/><Relationship Id="rId7" Type="http://schemas.openxmlformats.org/officeDocument/2006/relationships/image" Target="../media/image95.wmf"/><Relationship Id="rId2" Type="http://schemas.openxmlformats.org/officeDocument/2006/relationships/image" Target="../media/image90.wmf"/><Relationship Id="rId1" Type="http://schemas.openxmlformats.org/officeDocument/2006/relationships/image" Target="../media/image89.wmf"/><Relationship Id="rId6" Type="http://schemas.openxmlformats.org/officeDocument/2006/relationships/image" Target="../media/image94.wmf"/><Relationship Id="rId5" Type="http://schemas.openxmlformats.org/officeDocument/2006/relationships/image" Target="../media/image93.wmf"/><Relationship Id="rId4" Type="http://schemas.openxmlformats.org/officeDocument/2006/relationships/image" Target="../media/image92.wmf"/></Relationships>
</file>

<file path=ppt/drawings/_rels/vmlDrawing29.vml.rels><?xml version="1.0" encoding="UTF-8" standalone="yes"?>
<Relationships xmlns="http://schemas.openxmlformats.org/package/2006/relationships"><Relationship Id="rId3" Type="http://schemas.openxmlformats.org/officeDocument/2006/relationships/image" Target="../media/image111.wmf"/><Relationship Id="rId2" Type="http://schemas.openxmlformats.org/officeDocument/2006/relationships/image" Target="../media/image110.wmf"/><Relationship Id="rId1" Type="http://schemas.openxmlformats.org/officeDocument/2006/relationships/image" Target="../media/image109.wmf"/></Relationships>
</file>

<file path=ppt/drawings/_rels/vmlDrawing3.vml.rels><?xml version="1.0" encoding="UTF-8" standalone="yes"?>
<Relationships xmlns="http://schemas.openxmlformats.org/package/2006/relationships"><Relationship Id="rId2" Type="http://schemas.openxmlformats.org/officeDocument/2006/relationships/image" Target="../media/image15.wmf"/><Relationship Id="rId1" Type="http://schemas.openxmlformats.org/officeDocument/2006/relationships/image" Target="../media/image14.wmf"/></Relationships>
</file>

<file path=ppt/drawings/_rels/vmlDrawing30.vml.rels><?xml version="1.0" encoding="UTF-8" standalone="yes"?>
<Relationships xmlns="http://schemas.openxmlformats.org/package/2006/relationships"><Relationship Id="rId1" Type="http://schemas.openxmlformats.org/officeDocument/2006/relationships/image" Target="../media/image112.emf"/></Relationships>
</file>

<file path=ppt/drawings/_rels/vmlDrawing31.vml.rels><?xml version="1.0" encoding="UTF-8" standalone="yes"?>
<Relationships xmlns="http://schemas.openxmlformats.org/package/2006/relationships"><Relationship Id="rId1" Type="http://schemas.openxmlformats.org/officeDocument/2006/relationships/image" Target="../media/image113.emf"/></Relationships>
</file>

<file path=ppt/drawings/_rels/vmlDrawing32.vml.rels><?xml version="1.0" encoding="UTF-8" standalone="yes"?>
<Relationships xmlns="http://schemas.openxmlformats.org/package/2006/relationships"><Relationship Id="rId1" Type="http://schemas.openxmlformats.org/officeDocument/2006/relationships/image" Target="../media/image114.emf"/></Relationships>
</file>

<file path=ppt/drawings/_rels/vmlDrawing33.vml.rels><?xml version="1.0" encoding="UTF-8" standalone="yes"?>
<Relationships xmlns="http://schemas.openxmlformats.org/package/2006/relationships"><Relationship Id="rId1" Type="http://schemas.openxmlformats.org/officeDocument/2006/relationships/image" Target="../media/image115.emf"/></Relationships>
</file>

<file path=ppt/drawings/_rels/vmlDrawing34.vml.rels><?xml version="1.0" encoding="UTF-8" standalone="yes"?>
<Relationships xmlns="http://schemas.openxmlformats.org/package/2006/relationships"><Relationship Id="rId1" Type="http://schemas.openxmlformats.org/officeDocument/2006/relationships/image" Target="../media/image116.emf"/></Relationships>
</file>

<file path=ppt/drawings/_rels/vmlDrawing35.vml.rels><?xml version="1.0" encoding="UTF-8" standalone="yes"?>
<Relationships xmlns="http://schemas.openxmlformats.org/package/2006/relationships"><Relationship Id="rId1" Type="http://schemas.openxmlformats.org/officeDocument/2006/relationships/image" Target="../media/image117.emf"/></Relationships>
</file>

<file path=ppt/drawings/_rels/vmlDrawing36.vml.rels><?xml version="1.0" encoding="UTF-8" standalone="yes"?>
<Relationships xmlns="http://schemas.openxmlformats.org/package/2006/relationships"><Relationship Id="rId1" Type="http://schemas.openxmlformats.org/officeDocument/2006/relationships/image" Target="../media/image118.emf"/></Relationships>
</file>

<file path=ppt/drawings/_rels/vmlDrawing37.vml.rels><?xml version="1.0" encoding="UTF-8" standalone="yes"?>
<Relationships xmlns="http://schemas.openxmlformats.org/package/2006/relationships"><Relationship Id="rId1" Type="http://schemas.openxmlformats.org/officeDocument/2006/relationships/image" Target="../media/image119.emf"/></Relationships>
</file>

<file path=ppt/drawings/_rels/vmlDrawing38.vml.rels><?xml version="1.0" encoding="UTF-8" standalone="yes"?>
<Relationships xmlns="http://schemas.openxmlformats.org/package/2006/relationships"><Relationship Id="rId1" Type="http://schemas.openxmlformats.org/officeDocument/2006/relationships/image" Target="../media/image120.emf"/></Relationships>
</file>

<file path=ppt/drawings/_rels/vmlDrawing39.vml.rels><?xml version="1.0" encoding="UTF-8" standalone="yes"?>
<Relationships xmlns="http://schemas.openxmlformats.org/package/2006/relationships"><Relationship Id="rId1" Type="http://schemas.openxmlformats.org/officeDocument/2006/relationships/image" Target="../media/image121.emf"/></Relationships>
</file>

<file path=ppt/drawings/_rels/vmlDrawing4.vml.rels><?xml version="1.0" encoding="UTF-8" standalone="yes"?>
<Relationships xmlns="http://schemas.openxmlformats.org/package/2006/relationships"><Relationship Id="rId1" Type="http://schemas.openxmlformats.org/officeDocument/2006/relationships/image" Target="../media/image20.wmf"/></Relationships>
</file>

<file path=ppt/drawings/_rels/vmlDrawing40.vml.rels><?xml version="1.0" encoding="UTF-8" standalone="yes"?>
<Relationships xmlns="http://schemas.openxmlformats.org/package/2006/relationships"><Relationship Id="rId1" Type="http://schemas.openxmlformats.org/officeDocument/2006/relationships/image" Target="../media/image122.emf"/></Relationships>
</file>

<file path=ppt/drawings/_rels/vmlDrawing41.vml.rels><?xml version="1.0" encoding="UTF-8" standalone="yes"?>
<Relationships xmlns="http://schemas.openxmlformats.org/package/2006/relationships"><Relationship Id="rId1" Type="http://schemas.openxmlformats.org/officeDocument/2006/relationships/image" Target="../media/image123.emf"/></Relationships>
</file>

<file path=ppt/drawings/_rels/vmlDrawing42.vml.rels><?xml version="1.0" encoding="UTF-8" standalone="yes"?>
<Relationships xmlns="http://schemas.openxmlformats.org/package/2006/relationships"><Relationship Id="rId1" Type="http://schemas.openxmlformats.org/officeDocument/2006/relationships/image" Target="../media/image124.emf"/></Relationships>
</file>

<file path=ppt/drawings/_rels/vmlDrawing43.vml.rels><?xml version="1.0" encoding="UTF-8" standalone="yes"?>
<Relationships xmlns="http://schemas.openxmlformats.org/package/2006/relationships"><Relationship Id="rId1" Type="http://schemas.openxmlformats.org/officeDocument/2006/relationships/image" Target="../media/image125.emf"/></Relationships>
</file>

<file path=ppt/drawings/_rels/vmlDrawing44.vml.rels><?xml version="1.0" encoding="UTF-8" standalone="yes"?>
<Relationships xmlns="http://schemas.openxmlformats.org/package/2006/relationships"><Relationship Id="rId1" Type="http://schemas.openxmlformats.org/officeDocument/2006/relationships/image" Target="../media/image126.emf"/></Relationships>
</file>

<file path=ppt/drawings/_rels/vmlDrawing45.vml.rels><?xml version="1.0" encoding="UTF-8" standalone="yes"?>
<Relationships xmlns="http://schemas.openxmlformats.org/package/2006/relationships"><Relationship Id="rId1" Type="http://schemas.openxmlformats.org/officeDocument/2006/relationships/image" Target="../media/image127.emf"/></Relationships>
</file>

<file path=ppt/drawings/_rels/vmlDrawing46.vml.rels><?xml version="1.0" encoding="UTF-8" standalone="yes"?>
<Relationships xmlns="http://schemas.openxmlformats.org/package/2006/relationships"><Relationship Id="rId1" Type="http://schemas.openxmlformats.org/officeDocument/2006/relationships/image" Target="../media/image128.emf"/></Relationships>
</file>

<file path=ppt/drawings/_rels/vmlDrawing47.vml.rels><?xml version="1.0" encoding="UTF-8" standalone="yes"?>
<Relationships xmlns="http://schemas.openxmlformats.org/package/2006/relationships"><Relationship Id="rId2" Type="http://schemas.openxmlformats.org/officeDocument/2006/relationships/image" Target="../media/image133.emf"/><Relationship Id="rId1" Type="http://schemas.openxmlformats.org/officeDocument/2006/relationships/image" Target="../media/image132.wmf"/></Relationships>
</file>

<file path=ppt/drawings/_rels/vmlDrawing48.vml.rels><?xml version="1.0" encoding="UTF-8" standalone="yes"?>
<Relationships xmlns="http://schemas.openxmlformats.org/package/2006/relationships"><Relationship Id="rId2" Type="http://schemas.openxmlformats.org/officeDocument/2006/relationships/image" Target="../media/image135.wmf"/><Relationship Id="rId1" Type="http://schemas.openxmlformats.org/officeDocument/2006/relationships/image" Target="../media/image134.wmf"/></Relationships>
</file>

<file path=ppt/drawings/_rels/vmlDrawing5.vml.rels><?xml version="1.0" encoding="UTF-8" standalone="yes"?>
<Relationships xmlns="http://schemas.openxmlformats.org/package/2006/relationships"><Relationship Id="rId1" Type="http://schemas.openxmlformats.org/officeDocument/2006/relationships/image" Target="../media/image22.wmf"/></Relationships>
</file>

<file path=ppt/drawings/_rels/vmlDrawing6.vml.rels><?xml version="1.0" encoding="UTF-8" standalone="yes"?>
<Relationships xmlns="http://schemas.openxmlformats.org/package/2006/relationships"><Relationship Id="rId1" Type="http://schemas.openxmlformats.org/officeDocument/2006/relationships/image" Target="../media/image10.wmf"/></Relationships>
</file>

<file path=ppt/drawings/_rels/vmlDrawing7.vml.rels><?xml version="1.0" encoding="UTF-8" standalone="yes"?>
<Relationships xmlns="http://schemas.openxmlformats.org/package/2006/relationships"><Relationship Id="rId1" Type="http://schemas.openxmlformats.org/officeDocument/2006/relationships/image" Target="../media/image23.emf"/></Relationships>
</file>

<file path=ppt/drawings/_rels/vmlDrawing8.vml.rels><?xml version="1.0" encoding="UTF-8" standalone="yes"?>
<Relationships xmlns="http://schemas.openxmlformats.org/package/2006/relationships"><Relationship Id="rId3" Type="http://schemas.openxmlformats.org/officeDocument/2006/relationships/image" Target="../media/image26.wmf"/><Relationship Id="rId2" Type="http://schemas.openxmlformats.org/officeDocument/2006/relationships/image" Target="../media/image25.wmf"/><Relationship Id="rId1" Type="http://schemas.openxmlformats.org/officeDocument/2006/relationships/image" Target="../media/image24.wmf"/></Relationships>
</file>

<file path=ppt/drawings/_rels/vmlDrawing9.vml.rels><?xml version="1.0" encoding="UTF-8" standalone="yes"?>
<Relationships xmlns="http://schemas.openxmlformats.org/package/2006/relationships"><Relationship Id="rId1" Type="http://schemas.openxmlformats.org/officeDocument/2006/relationships/image" Target="../media/image27.wmf"/></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3.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88066" name="Rectangle 2"/>
          <p:cNvSpPr>
            <a:spLocks noGrp="1" noChangeArrowheads="1"/>
          </p:cNvSpPr>
          <p:nvPr>
            <p:ph type="hdr" sz="quarter"/>
          </p:nvPr>
        </p:nvSpPr>
        <p:spPr bwMode="auto">
          <a:xfrm>
            <a:off x="0" y="0"/>
            <a:ext cx="3352659" cy="465138"/>
          </a:xfrm>
          <a:prstGeom prst="rect">
            <a:avLst/>
          </a:prstGeom>
          <a:noFill/>
          <a:ln w="9525">
            <a:noFill/>
            <a:miter lim="800000"/>
            <a:headEnd/>
            <a:tailEnd/>
          </a:ln>
          <a:effectLst/>
        </p:spPr>
        <p:txBody>
          <a:bodyPr vert="horz" wrap="square" lIns="93177" tIns="46589" rIns="93177" bIns="46589" numCol="1" anchor="t" anchorCtr="0" compatLnSpc="1">
            <a:prstTxWarp prst="textNoShape">
              <a:avLst/>
            </a:prstTxWarp>
          </a:bodyPr>
          <a:lstStyle>
            <a:lvl1pPr defTabSz="931863">
              <a:defRPr sz="1200">
                <a:latin typeface="Times New Roman" pitchFamily="18" charset="0"/>
              </a:defRPr>
            </a:lvl1pPr>
          </a:lstStyle>
          <a:p>
            <a:pPr>
              <a:defRPr/>
            </a:pPr>
            <a:r>
              <a:rPr lang="en-US" dirty="0"/>
              <a:t> </a:t>
            </a:r>
          </a:p>
        </p:txBody>
      </p:sp>
      <p:sp>
        <p:nvSpPr>
          <p:cNvPr id="88067" name="Rectangle 3"/>
          <p:cNvSpPr>
            <a:spLocks noGrp="1" noChangeArrowheads="1"/>
          </p:cNvSpPr>
          <p:nvPr>
            <p:ph type="dt" sz="quarter" idx="1"/>
          </p:nvPr>
        </p:nvSpPr>
        <p:spPr bwMode="auto">
          <a:xfrm>
            <a:off x="3972560" y="0"/>
            <a:ext cx="3037840" cy="465138"/>
          </a:xfrm>
          <a:prstGeom prst="rect">
            <a:avLst/>
          </a:prstGeom>
          <a:noFill/>
          <a:ln w="9525">
            <a:noFill/>
            <a:miter lim="800000"/>
            <a:headEnd/>
            <a:tailEnd/>
          </a:ln>
          <a:effectLst/>
        </p:spPr>
        <p:txBody>
          <a:bodyPr vert="horz" wrap="square" lIns="93177" tIns="46589" rIns="93177" bIns="46589" numCol="1" anchor="t" anchorCtr="0" compatLnSpc="1">
            <a:prstTxWarp prst="textNoShape">
              <a:avLst/>
            </a:prstTxWarp>
          </a:bodyPr>
          <a:lstStyle>
            <a:lvl1pPr algn="r" defTabSz="931863">
              <a:defRPr sz="1200">
                <a:latin typeface="Times New Roman" pitchFamily="18" charset="0"/>
              </a:defRPr>
            </a:lvl1pPr>
          </a:lstStyle>
          <a:p>
            <a:pPr>
              <a:defRPr/>
            </a:pPr>
            <a:r>
              <a:rPr lang="en-US" dirty="0"/>
              <a:t> </a:t>
            </a:r>
          </a:p>
        </p:txBody>
      </p:sp>
      <p:sp>
        <p:nvSpPr>
          <p:cNvPr id="88068" name="Rectangle 4"/>
          <p:cNvSpPr>
            <a:spLocks noGrp="1" noChangeArrowheads="1"/>
          </p:cNvSpPr>
          <p:nvPr>
            <p:ph type="ftr" sz="quarter" idx="2"/>
          </p:nvPr>
        </p:nvSpPr>
        <p:spPr bwMode="auto">
          <a:xfrm>
            <a:off x="0" y="8831264"/>
            <a:ext cx="3200118" cy="465137"/>
          </a:xfrm>
          <a:prstGeom prst="rect">
            <a:avLst/>
          </a:prstGeom>
          <a:noFill/>
          <a:ln w="9525">
            <a:noFill/>
            <a:miter lim="800000"/>
            <a:headEnd/>
            <a:tailEnd/>
          </a:ln>
          <a:effectLst/>
        </p:spPr>
        <p:txBody>
          <a:bodyPr vert="horz" wrap="square" lIns="93177" tIns="46589" rIns="93177" bIns="46589" numCol="1" anchor="b" anchorCtr="0" compatLnSpc="1">
            <a:prstTxWarp prst="textNoShape">
              <a:avLst/>
            </a:prstTxWarp>
          </a:bodyPr>
          <a:lstStyle>
            <a:lvl1pPr defTabSz="931863">
              <a:defRPr sz="900">
                <a:latin typeface="Times New Roman" pitchFamily="18" charset="0"/>
              </a:defRPr>
            </a:lvl1pPr>
          </a:lstStyle>
          <a:p>
            <a:pPr>
              <a:defRPr/>
            </a:pPr>
            <a:r>
              <a:rPr lang="en-US" dirty="0"/>
              <a:t>Ferson, MCA &amp; PBA with Hardly Any Data</a:t>
            </a:r>
          </a:p>
        </p:txBody>
      </p:sp>
      <p:sp>
        <p:nvSpPr>
          <p:cNvPr id="88069" name="Rectangle 5"/>
          <p:cNvSpPr>
            <a:spLocks noGrp="1" noChangeArrowheads="1"/>
          </p:cNvSpPr>
          <p:nvPr>
            <p:ph type="sldNum" sz="quarter" idx="3"/>
          </p:nvPr>
        </p:nvSpPr>
        <p:spPr bwMode="auto">
          <a:xfrm>
            <a:off x="3972560" y="8831264"/>
            <a:ext cx="3037840" cy="465137"/>
          </a:xfrm>
          <a:prstGeom prst="rect">
            <a:avLst/>
          </a:prstGeom>
          <a:noFill/>
          <a:ln w="9525">
            <a:noFill/>
            <a:miter lim="800000"/>
            <a:headEnd/>
            <a:tailEnd/>
          </a:ln>
          <a:effectLst/>
        </p:spPr>
        <p:txBody>
          <a:bodyPr vert="horz" wrap="square" lIns="93177" tIns="46589" rIns="93177" bIns="46589" numCol="1" anchor="b" anchorCtr="0" compatLnSpc="1">
            <a:prstTxWarp prst="textNoShape">
              <a:avLst/>
            </a:prstTxWarp>
          </a:bodyPr>
          <a:lstStyle>
            <a:lvl1pPr algn="r" defTabSz="931863">
              <a:defRPr sz="1200">
                <a:latin typeface="Times New Roman" panose="02020603050405020304" pitchFamily="18" charset="0"/>
              </a:defRPr>
            </a:lvl1pPr>
          </a:lstStyle>
          <a:p>
            <a:fld id="{E61E4EDE-49BF-4CEF-AEC5-5518B68922FE}" type="slidenum">
              <a:rPr lang="en-US" altLang="en-US"/>
              <a:pPr/>
              <a:t>‹#›</a:t>
            </a:fld>
            <a:endParaRPr lang="en-US" altLang="en-US"/>
          </a:p>
        </p:txBody>
      </p:sp>
    </p:spTree>
    <p:extLst>
      <p:ext uri="{BB962C8B-B14F-4D97-AF65-F5344CB8AC3E}">
        <p14:creationId xmlns:p14="http://schemas.microsoft.com/office/powerpoint/2010/main" val="2346381655"/>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563202" name="Rectangle 2"/>
          <p:cNvSpPr>
            <a:spLocks noGrp="1" noChangeArrowheads="1"/>
          </p:cNvSpPr>
          <p:nvPr>
            <p:ph type="hdr" sz="quarter"/>
          </p:nvPr>
        </p:nvSpPr>
        <p:spPr bwMode="auto">
          <a:xfrm>
            <a:off x="0" y="0"/>
            <a:ext cx="3037840" cy="465138"/>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200">
                <a:latin typeface="Times New Roman" pitchFamily="18" charset="0"/>
              </a:defRPr>
            </a:lvl1pPr>
          </a:lstStyle>
          <a:p>
            <a:pPr>
              <a:defRPr/>
            </a:pPr>
            <a:endParaRPr lang="en-US"/>
          </a:p>
        </p:txBody>
      </p:sp>
      <p:sp>
        <p:nvSpPr>
          <p:cNvPr id="563203" name="Rectangle 3"/>
          <p:cNvSpPr>
            <a:spLocks noGrp="1" noChangeArrowheads="1"/>
          </p:cNvSpPr>
          <p:nvPr>
            <p:ph type="dt" idx="1"/>
          </p:nvPr>
        </p:nvSpPr>
        <p:spPr bwMode="auto">
          <a:xfrm>
            <a:off x="3970938" y="0"/>
            <a:ext cx="3037840" cy="465138"/>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200">
                <a:latin typeface="Times New Roman" pitchFamily="18" charset="0"/>
              </a:defRPr>
            </a:lvl1pPr>
          </a:lstStyle>
          <a:p>
            <a:pPr>
              <a:defRPr/>
            </a:pPr>
            <a:endParaRPr lang="en-US"/>
          </a:p>
        </p:txBody>
      </p:sp>
      <p:sp>
        <p:nvSpPr>
          <p:cNvPr id="404484" name="Rectangle 4"/>
          <p:cNvSpPr>
            <a:spLocks noGrp="1" noRot="1" noChangeAspect="1" noChangeArrowheads="1" noTextEdit="1"/>
          </p:cNvSpPr>
          <p:nvPr>
            <p:ph type="sldImg" idx="2"/>
          </p:nvPr>
        </p:nvSpPr>
        <p:spPr bwMode="auto">
          <a:xfrm>
            <a:off x="1181100" y="696913"/>
            <a:ext cx="4648200" cy="3486150"/>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563205" name="Rectangle 5"/>
          <p:cNvSpPr>
            <a:spLocks noGrp="1" noChangeArrowheads="1"/>
          </p:cNvSpPr>
          <p:nvPr>
            <p:ph type="body" sz="quarter" idx="3"/>
          </p:nvPr>
        </p:nvSpPr>
        <p:spPr bwMode="auto">
          <a:xfrm>
            <a:off x="701040" y="4416426"/>
            <a:ext cx="5608320" cy="418306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563206" name="Rectangle 6"/>
          <p:cNvSpPr>
            <a:spLocks noGrp="1" noChangeArrowheads="1"/>
          </p:cNvSpPr>
          <p:nvPr>
            <p:ph type="ftr" sz="quarter" idx="4"/>
          </p:nvPr>
        </p:nvSpPr>
        <p:spPr bwMode="auto">
          <a:xfrm>
            <a:off x="0" y="8829675"/>
            <a:ext cx="3037840" cy="465138"/>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Times New Roman" pitchFamily="18" charset="0"/>
              </a:defRPr>
            </a:lvl1pPr>
          </a:lstStyle>
          <a:p>
            <a:pPr>
              <a:defRPr/>
            </a:pPr>
            <a:endParaRPr lang="en-US"/>
          </a:p>
        </p:txBody>
      </p:sp>
      <p:sp>
        <p:nvSpPr>
          <p:cNvPr id="563207" name="Rectangle 7"/>
          <p:cNvSpPr>
            <a:spLocks noGrp="1" noChangeArrowheads="1"/>
          </p:cNvSpPr>
          <p:nvPr>
            <p:ph type="sldNum" sz="quarter" idx="5"/>
          </p:nvPr>
        </p:nvSpPr>
        <p:spPr bwMode="auto">
          <a:xfrm>
            <a:off x="3970938" y="8829675"/>
            <a:ext cx="3037840" cy="465138"/>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Times New Roman" panose="02020603050405020304" pitchFamily="18" charset="0"/>
              </a:defRPr>
            </a:lvl1pPr>
          </a:lstStyle>
          <a:p>
            <a:fld id="{67FD956E-C3D7-4CEA-A476-A73C374DC563}" type="slidenum">
              <a:rPr lang="en-US" altLang="en-US"/>
              <a:pPr/>
              <a:t>‹#›</a:t>
            </a:fld>
            <a:endParaRPr lang="en-US" altLang="en-US"/>
          </a:p>
        </p:txBody>
      </p:sp>
    </p:spTree>
    <p:extLst>
      <p:ext uri="{BB962C8B-B14F-4D97-AF65-F5344CB8AC3E}">
        <p14:creationId xmlns:p14="http://schemas.microsoft.com/office/powerpoint/2010/main" val="3870316816"/>
      </p:ext>
    </p:extLst>
  </p:cSld>
  <p:clrMap bg1="lt1" tx1="dk1" bg2="lt2" tx2="dk2" accent1="accent1" accent2="accent2" accent3="accent3" accent4="accent4" accent5="accent5" accent6="accent6" hlink="hlink" folHlink="folHlink"/>
  <p:notesStyle>
    <a:lvl1pPr algn="l" rtl="0" eaLnBrk="0" fontAlgn="base" hangingPunct="0">
      <a:spcBef>
        <a:spcPct val="30000"/>
      </a:spcBef>
      <a:spcAft>
        <a:spcPct val="0"/>
      </a:spcAft>
      <a:defRPr sz="1200" kern="1200">
        <a:solidFill>
          <a:schemeClr val="tx1"/>
        </a:solidFill>
        <a:latin typeface="Times New Roman" pitchFamily="18" charset="0"/>
        <a:ea typeface="+mn-ea"/>
        <a:cs typeface="+mn-cs"/>
      </a:defRPr>
    </a:lvl1pPr>
    <a:lvl2pPr marL="457200" algn="l" rtl="0" eaLnBrk="0" fontAlgn="base" hangingPunct="0">
      <a:spcBef>
        <a:spcPct val="30000"/>
      </a:spcBef>
      <a:spcAft>
        <a:spcPct val="0"/>
      </a:spcAft>
      <a:defRPr sz="1200" kern="1200">
        <a:solidFill>
          <a:schemeClr val="tx1"/>
        </a:solidFill>
        <a:latin typeface="Times New Roman" pitchFamily="18" charset="0"/>
        <a:ea typeface="+mn-ea"/>
        <a:cs typeface="+mn-cs"/>
      </a:defRPr>
    </a:lvl2pPr>
    <a:lvl3pPr marL="914400" algn="l" rtl="0" eaLnBrk="0" fontAlgn="base" hangingPunct="0">
      <a:spcBef>
        <a:spcPct val="30000"/>
      </a:spcBef>
      <a:spcAft>
        <a:spcPct val="0"/>
      </a:spcAft>
      <a:defRPr sz="1200" kern="1200">
        <a:solidFill>
          <a:schemeClr val="tx1"/>
        </a:solidFill>
        <a:latin typeface="Times New Roman" pitchFamily="18" charset="0"/>
        <a:ea typeface="+mn-ea"/>
        <a:cs typeface="+mn-cs"/>
      </a:defRPr>
    </a:lvl3pPr>
    <a:lvl4pPr marL="1371600" algn="l" rtl="0" eaLnBrk="0" fontAlgn="base" hangingPunct="0">
      <a:spcBef>
        <a:spcPct val="30000"/>
      </a:spcBef>
      <a:spcAft>
        <a:spcPct val="0"/>
      </a:spcAft>
      <a:defRPr sz="1200" kern="1200">
        <a:solidFill>
          <a:schemeClr val="tx1"/>
        </a:solidFill>
        <a:latin typeface="Times New Roman" pitchFamily="18" charset="0"/>
        <a:ea typeface="+mn-ea"/>
        <a:cs typeface="+mn-cs"/>
      </a:defRPr>
    </a:lvl4pPr>
    <a:lvl5pPr marL="1828800" algn="l" rtl="0" eaLnBrk="0" fontAlgn="base" hangingPunct="0">
      <a:spcBef>
        <a:spcPct val="30000"/>
      </a:spcBef>
      <a:spcAft>
        <a:spcPct val="0"/>
      </a:spcAft>
      <a:defRPr sz="1200" kern="1200">
        <a:solidFill>
          <a:schemeClr val="tx1"/>
        </a:solidFill>
        <a:latin typeface="Times New Roman" pitchFamily="18" charset="0"/>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00.xml.rels><?xml version="1.0" encoding="UTF-8" standalone="yes"?>
<Relationships xmlns="http://schemas.openxmlformats.org/package/2006/relationships"><Relationship Id="rId2" Type="http://schemas.openxmlformats.org/officeDocument/2006/relationships/slide" Target="../slides/slide118.xml"/><Relationship Id="rId1" Type="http://schemas.openxmlformats.org/officeDocument/2006/relationships/notesMaster" Target="../notesMasters/notesMaster1.xml"/></Relationships>
</file>

<file path=ppt/notesSlides/_rels/notesSlide101.xml.rels><?xml version="1.0" encoding="UTF-8" standalone="yes"?>
<Relationships xmlns="http://schemas.openxmlformats.org/package/2006/relationships"><Relationship Id="rId2" Type="http://schemas.openxmlformats.org/officeDocument/2006/relationships/slide" Target="../slides/slide119.xml"/><Relationship Id="rId1" Type="http://schemas.openxmlformats.org/officeDocument/2006/relationships/notesMaster" Target="../notesMasters/notesMaster1.xml"/></Relationships>
</file>

<file path=ppt/notesSlides/_rels/notesSlide102.xml.rels><?xml version="1.0" encoding="UTF-8" standalone="yes"?>
<Relationships xmlns="http://schemas.openxmlformats.org/package/2006/relationships"><Relationship Id="rId2" Type="http://schemas.openxmlformats.org/officeDocument/2006/relationships/slide" Target="../slides/slide120.xml"/><Relationship Id="rId1" Type="http://schemas.openxmlformats.org/officeDocument/2006/relationships/notesMaster" Target="../notesMasters/notesMaster1.xml"/></Relationships>
</file>

<file path=ppt/notesSlides/_rels/notesSlide103.xml.rels><?xml version="1.0" encoding="UTF-8" standalone="yes"?>
<Relationships xmlns="http://schemas.openxmlformats.org/package/2006/relationships"><Relationship Id="rId2" Type="http://schemas.openxmlformats.org/officeDocument/2006/relationships/slide" Target="../slides/slide122.xml"/><Relationship Id="rId1" Type="http://schemas.openxmlformats.org/officeDocument/2006/relationships/notesMaster" Target="../notesMasters/notesMaster1.xml"/></Relationships>
</file>

<file path=ppt/notesSlides/_rels/notesSlide104.xml.rels><?xml version="1.0" encoding="UTF-8" standalone="yes"?>
<Relationships xmlns="http://schemas.openxmlformats.org/package/2006/relationships"><Relationship Id="rId2" Type="http://schemas.openxmlformats.org/officeDocument/2006/relationships/slide" Target="../slides/slide127.xml"/><Relationship Id="rId1" Type="http://schemas.openxmlformats.org/officeDocument/2006/relationships/notesMaster" Target="../notesMasters/notesMaster1.xml"/></Relationships>
</file>

<file path=ppt/notesSlides/_rels/notesSlide105.xml.rels><?xml version="1.0" encoding="UTF-8" standalone="yes"?>
<Relationships xmlns="http://schemas.openxmlformats.org/package/2006/relationships"><Relationship Id="rId2" Type="http://schemas.openxmlformats.org/officeDocument/2006/relationships/slide" Target="../slides/slide128.xml"/><Relationship Id="rId1" Type="http://schemas.openxmlformats.org/officeDocument/2006/relationships/notesMaster" Target="../notesMasters/notesMaster1.xml"/></Relationships>
</file>

<file path=ppt/notesSlides/_rels/notesSlide106.xml.rels><?xml version="1.0" encoding="UTF-8" standalone="yes"?>
<Relationships xmlns="http://schemas.openxmlformats.org/package/2006/relationships"><Relationship Id="rId2" Type="http://schemas.openxmlformats.org/officeDocument/2006/relationships/slide" Target="../slides/slide129.xml"/><Relationship Id="rId1" Type="http://schemas.openxmlformats.org/officeDocument/2006/relationships/notesMaster" Target="../notesMasters/notesMaster1.xml"/></Relationships>
</file>

<file path=ppt/notesSlides/_rels/notesSlide107.xml.rels><?xml version="1.0" encoding="UTF-8" standalone="yes"?>
<Relationships xmlns="http://schemas.openxmlformats.org/package/2006/relationships"><Relationship Id="rId2" Type="http://schemas.openxmlformats.org/officeDocument/2006/relationships/slide" Target="../slides/slide130.xml"/><Relationship Id="rId1" Type="http://schemas.openxmlformats.org/officeDocument/2006/relationships/notesMaster" Target="../notesMasters/notesMaster1.xml"/></Relationships>
</file>

<file path=ppt/notesSlides/_rels/notesSlide108.xml.rels><?xml version="1.0" encoding="UTF-8" standalone="yes"?>
<Relationships xmlns="http://schemas.openxmlformats.org/package/2006/relationships"><Relationship Id="rId2" Type="http://schemas.openxmlformats.org/officeDocument/2006/relationships/slide" Target="../slides/slide131.xml"/><Relationship Id="rId1" Type="http://schemas.openxmlformats.org/officeDocument/2006/relationships/notesMaster" Target="../notesMasters/notesMaster1.xml"/></Relationships>
</file>

<file path=ppt/notesSlides/_rels/notesSlide109.xml.rels><?xml version="1.0" encoding="UTF-8" standalone="yes"?>
<Relationships xmlns="http://schemas.openxmlformats.org/package/2006/relationships"><Relationship Id="rId2" Type="http://schemas.openxmlformats.org/officeDocument/2006/relationships/slide" Target="../slides/slide132.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10.xml.rels><?xml version="1.0" encoding="UTF-8" standalone="yes"?>
<Relationships xmlns="http://schemas.openxmlformats.org/package/2006/relationships"><Relationship Id="rId2" Type="http://schemas.openxmlformats.org/officeDocument/2006/relationships/slide" Target="../slides/slide133.xml"/><Relationship Id="rId1" Type="http://schemas.openxmlformats.org/officeDocument/2006/relationships/notesMaster" Target="../notesMasters/notesMaster1.xml"/></Relationships>
</file>

<file path=ppt/notesSlides/_rels/notesSlide111.xml.rels><?xml version="1.0" encoding="UTF-8" standalone="yes"?>
<Relationships xmlns="http://schemas.openxmlformats.org/package/2006/relationships"><Relationship Id="rId2" Type="http://schemas.openxmlformats.org/officeDocument/2006/relationships/slide" Target="../slides/slide134.xml"/><Relationship Id="rId1" Type="http://schemas.openxmlformats.org/officeDocument/2006/relationships/notesMaster" Target="../notesMasters/notesMaster1.xml"/></Relationships>
</file>

<file path=ppt/notesSlides/_rels/notesSlide112.xml.rels><?xml version="1.0" encoding="UTF-8" standalone="yes"?>
<Relationships xmlns="http://schemas.openxmlformats.org/package/2006/relationships"><Relationship Id="rId2" Type="http://schemas.openxmlformats.org/officeDocument/2006/relationships/slide" Target="../slides/slide135.xml"/><Relationship Id="rId1" Type="http://schemas.openxmlformats.org/officeDocument/2006/relationships/notesMaster" Target="../notesMasters/notesMaster1.xml"/></Relationships>
</file>

<file path=ppt/notesSlides/_rels/notesSlide113.xml.rels><?xml version="1.0" encoding="UTF-8" standalone="yes"?>
<Relationships xmlns="http://schemas.openxmlformats.org/package/2006/relationships"><Relationship Id="rId2" Type="http://schemas.openxmlformats.org/officeDocument/2006/relationships/slide" Target="../slides/slide136.xml"/><Relationship Id="rId1" Type="http://schemas.openxmlformats.org/officeDocument/2006/relationships/notesMaster" Target="../notesMasters/notesMaster1.xml"/></Relationships>
</file>

<file path=ppt/notesSlides/_rels/notesSlide114.xml.rels><?xml version="1.0" encoding="UTF-8" standalone="yes"?>
<Relationships xmlns="http://schemas.openxmlformats.org/package/2006/relationships"><Relationship Id="rId2" Type="http://schemas.openxmlformats.org/officeDocument/2006/relationships/slide" Target="../slides/slide137.xml"/><Relationship Id="rId1" Type="http://schemas.openxmlformats.org/officeDocument/2006/relationships/notesMaster" Target="../notesMasters/notesMaster1.xml"/></Relationships>
</file>

<file path=ppt/notesSlides/_rels/notesSlide115.xml.rels><?xml version="1.0" encoding="UTF-8" standalone="yes"?>
<Relationships xmlns="http://schemas.openxmlformats.org/package/2006/relationships"><Relationship Id="rId2" Type="http://schemas.openxmlformats.org/officeDocument/2006/relationships/slide" Target="../slides/slide138.xml"/><Relationship Id="rId1" Type="http://schemas.openxmlformats.org/officeDocument/2006/relationships/notesMaster" Target="../notesMasters/notesMaster1.xml"/></Relationships>
</file>

<file path=ppt/notesSlides/_rels/notesSlide116.xml.rels><?xml version="1.0" encoding="UTF-8" standalone="yes"?>
<Relationships xmlns="http://schemas.openxmlformats.org/package/2006/relationships"><Relationship Id="rId2" Type="http://schemas.openxmlformats.org/officeDocument/2006/relationships/slide" Target="../slides/slide139.xml"/><Relationship Id="rId1" Type="http://schemas.openxmlformats.org/officeDocument/2006/relationships/notesMaster" Target="../notesMasters/notesMaster1.xml"/></Relationships>
</file>

<file path=ppt/notesSlides/_rels/notesSlide117.xml.rels><?xml version="1.0" encoding="UTF-8" standalone="yes"?>
<Relationships xmlns="http://schemas.openxmlformats.org/package/2006/relationships"><Relationship Id="rId2" Type="http://schemas.openxmlformats.org/officeDocument/2006/relationships/slide" Target="../slides/slide141.xml"/><Relationship Id="rId1" Type="http://schemas.openxmlformats.org/officeDocument/2006/relationships/notesMaster" Target="../notesMasters/notesMaster1.xml"/></Relationships>
</file>

<file path=ppt/notesSlides/_rels/notesSlide118.xml.rels><?xml version="1.0" encoding="UTF-8" standalone="yes"?>
<Relationships xmlns="http://schemas.openxmlformats.org/package/2006/relationships"><Relationship Id="rId2" Type="http://schemas.openxmlformats.org/officeDocument/2006/relationships/slide" Target="../slides/slide142.xml"/><Relationship Id="rId1" Type="http://schemas.openxmlformats.org/officeDocument/2006/relationships/notesMaster" Target="../notesMasters/notesMaster1.xml"/></Relationships>
</file>

<file path=ppt/notesSlides/_rels/notesSlide119.xml.rels><?xml version="1.0" encoding="UTF-8" standalone="yes"?>
<Relationships xmlns="http://schemas.openxmlformats.org/package/2006/relationships"><Relationship Id="rId2" Type="http://schemas.openxmlformats.org/officeDocument/2006/relationships/slide" Target="../slides/slide143.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20.xml.rels><?xml version="1.0" encoding="UTF-8" standalone="yes"?>
<Relationships xmlns="http://schemas.openxmlformats.org/package/2006/relationships"><Relationship Id="rId2" Type="http://schemas.openxmlformats.org/officeDocument/2006/relationships/slide" Target="../slides/slide144.xml"/><Relationship Id="rId1" Type="http://schemas.openxmlformats.org/officeDocument/2006/relationships/notesMaster" Target="../notesMasters/notesMaster1.xml"/></Relationships>
</file>

<file path=ppt/notesSlides/_rels/notesSlide121.xml.rels><?xml version="1.0" encoding="UTF-8" standalone="yes"?>
<Relationships xmlns="http://schemas.openxmlformats.org/package/2006/relationships"><Relationship Id="rId2" Type="http://schemas.openxmlformats.org/officeDocument/2006/relationships/slide" Target="../slides/slide145.xml"/><Relationship Id="rId1" Type="http://schemas.openxmlformats.org/officeDocument/2006/relationships/notesMaster" Target="../notesMasters/notesMaster1.xml"/></Relationships>
</file>

<file path=ppt/notesSlides/_rels/notesSlide122.xml.rels><?xml version="1.0" encoding="UTF-8" standalone="yes"?>
<Relationships xmlns="http://schemas.openxmlformats.org/package/2006/relationships"><Relationship Id="rId2" Type="http://schemas.openxmlformats.org/officeDocument/2006/relationships/slide" Target="../slides/slide146.xml"/><Relationship Id="rId1" Type="http://schemas.openxmlformats.org/officeDocument/2006/relationships/notesMaster" Target="../notesMasters/notesMaster1.xml"/></Relationships>
</file>

<file path=ppt/notesSlides/_rels/notesSlide123.xml.rels><?xml version="1.0" encoding="UTF-8" standalone="yes"?>
<Relationships xmlns="http://schemas.openxmlformats.org/package/2006/relationships"><Relationship Id="rId2" Type="http://schemas.openxmlformats.org/officeDocument/2006/relationships/slide" Target="../slides/slide147.xml"/><Relationship Id="rId1" Type="http://schemas.openxmlformats.org/officeDocument/2006/relationships/notesMaster" Target="../notesMasters/notesMaster1.xml"/></Relationships>
</file>

<file path=ppt/notesSlides/_rels/notesSlide124.xml.rels><?xml version="1.0" encoding="UTF-8" standalone="yes"?>
<Relationships xmlns="http://schemas.openxmlformats.org/package/2006/relationships"><Relationship Id="rId2" Type="http://schemas.openxmlformats.org/officeDocument/2006/relationships/slide" Target="../slides/slide148.xml"/><Relationship Id="rId1" Type="http://schemas.openxmlformats.org/officeDocument/2006/relationships/notesMaster" Target="../notesMasters/notesMaster1.xml"/></Relationships>
</file>

<file path=ppt/notesSlides/_rels/notesSlide125.xml.rels><?xml version="1.0" encoding="UTF-8" standalone="yes"?>
<Relationships xmlns="http://schemas.openxmlformats.org/package/2006/relationships"><Relationship Id="rId2" Type="http://schemas.openxmlformats.org/officeDocument/2006/relationships/slide" Target="../slides/slide149.xml"/><Relationship Id="rId1" Type="http://schemas.openxmlformats.org/officeDocument/2006/relationships/notesMaster" Target="../notesMasters/notesMaster1.xml"/></Relationships>
</file>

<file path=ppt/notesSlides/_rels/notesSlide126.xml.rels><?xml version="1.0" encoding="UTF-8" standalone="yes"?>
<Relationships xmlns="http://schemas.openxmlformats.org/package/2006/relationships"><Relationship Id="rId2" Type="http://schemas.openxmlformats.org/officeDocument/2006/relationships/slide" Target="../slides/slide150.xml"/><Relationship Id="rId1" Type="http://schemas.openxmlformats.org/officeDocument/2006/relationships/notesMaster" Target="../notesMasters/notesMaster1.xml"/></Relationships>
</file>

<file path=ppt/notesSlides/_rels/notesSlide127.xml.rels><?xml version="1.0" encoding="UTF-8" standalone="yes"?>
<Relationships xmlns="http://schemas.openxmlformats.org/package/2006/relationships"><Relationship Id="rId2" Type="http://schemas.openxmlformats.org/officeDocument/2006/relationships/slide" Target="../slides/slide152.xml"/><Relationship Id="rId1" Type="http://schemas.openxmlformats.org/officeDocument/2006/relationships/notesMaster" Target="../notesMasters/notesMaster1.xml"/></Relationships>
</file>

<file path=ppt/notesSlides/_rels/notesSlide128.xml.rels><?xml version="1.0" encoding="UTF-8" standalone="yes"?>
<Relationships xmlns="http://schemas.openxmlformats.org/package/2006/relationships"><Relationship Id="rId2" Type="http://schemas.openxmlformats.org/officeDocument/2006/relationships/slide" Target="../slides/slide153.xml"/><Relationship Id="rId1" Type="http://schemas.openxmlformats.org/officeDocument/2006/relationships/notesMaster" Target="../notesMasters/notesMaster1.xml"/></Relationships>
</file>

<file path=ppt/notesSlides/_rels/notesSlide129.xml.rels><?xml version="1.0" encoding="UTF-8" standalone="yes"?>
<Relationships xmlns="http://schemas.openxmlformats.org/package/2006/relationships"><Relationship Id="rId2" Type="http://schemas.openxmlformats.org/officeDocument/2006/relationships/slide" Target="../slides/slide154.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30.xml.rels><?xml version="1.0" encoding="UTF-8" standalone="yes"?>
<Relationships xmlns="http://schemas.openxmlformats.org/package/2006/relationships"><Relationship Id="rId2" Type="http://schemas.openxmlformats.org/officeDocument/2006/relationships/slide" Target="../slides/slide155.xml"/><Relationship Id="rId1" Type="http://schemas.openxmlformats.org/officeDocument/2006/relationships/notesMaster" Target="../notesMasters/notesMaster1.xml"/></Relationships>
</file>

<file path=ppt/notesSlides/_rels/notesSlide131.xml.rels><?xml version="1.0" encoding="UTF-8" standalone="yes"?>
<Relationships xmlns="http://schemas.openxmlformats.org/package/2006/relationships"><Relationship Id="rId2" Type="http://schemas.openxmlformats.org/officeDocument/2006/relationships/slide" Target="../slides/slide159.xml"/><Relationship Id="rId1" Type="http://schemas.openxmlformats.org/officeDocument/2006/relationships/notesMaster" Target="../notesMasters/notesMaster1.xml"/></Relationships>
</file>

<file path=ppt/notesSlides/_rels/notesSlide132.xml.rels><?xml version="1.0" encoding="UTF-8" standalone="yes"?>
<Relationships xmlns="http://schemas.openxmlformats.org/package/2006/relationships"><Relationship Id="rId2" Type="http://schemas.openxmlformats.org/officeDocument/2006/relationships/slide" Target="../slides/slide160.xml"/><Relationship Id="rId1" Type="http://schemas.openxmlformats.org/officeDocument/2006/relationships/notesMaster" Target="../notesMasters/notesMaster1.xml"/></Relationships>
</file>

<file path=ppt/notesSlides/_rels/notesSlide133.xml.rels><?xml version="1.0" encoding="UTF-8" standalone="yes"?>
<Relationships xmlns="http://schemas.openxmlformats.org/package/2006/relationships"><Relationship Id="rId2" Type="http://schemas.openxmlformats.org/officeDocument/2006/relationships/slide" Target="../slides/slide161.xml"/><Relationship Id="rId1" Type="http://schemas.openxmlformats.org/officeDocument/2006/relationships/notesMaster" Target="../notesMasters/notesMaster1.xml"/></Relationships>
</file>

<file path=ppt/notesSlides/_rels/notesSlide134.xml.rels><?xml version="1.0" encoding="UTF-8" standalone="yes"?>
<Relationships xmlns="http://schemas.openxmlformats.org/package/2006/relationships"><Relationship Id="rId2" Type="http://schemas.openxmlformats.org/officeDocument/2006/relationships/slide" Target="../slides/slide163.xml"/><Relationship Id="rId1" Type="http://schemas.openxmlformats.org/officeDocument/2006/relationships/notesMaster" Target="../notesMasters/notesMaster1.xml"/></Relationships>
</file>

<file path=ppt/notesSlides/_rels/notesSlide135.xml.rels><?xml version="1.0" encoding="UTF-8" standalone="yes"?>
<Relationships xmlns="http://schemas.openxmlformats.org/package/2006/relationships"><Relationship Id="rId2" Type="http://schemas.openxmlformats.org/officeDocument/2006/relationships/slide" Target="../slides/slide164.xml"/><Relationship Id="rId1" Type="http://schemas.openxmlformats.org/officeDocument/2006/relationships/notesMaster" Target="../notesMasters/notesMaster1.xml"/></Relationships>
</file>

<file path=ppt/notesSlides/_rels/notesSlide136.xml.rels><?xml version="1.0" encoding="UTF-8" standalone="yes"?>
<Relationships xmlns="http://schemas.openxmlformats.org/package/2006/relationships"><Relationship Id="rId2" Type="http://schemas.openxmlformats.org/officeDocument/2006/relationships/slide" Target="../slides/slide165.xml"/><Relationship Id="rId1" Type="http://schemas.openxmlformats.org/officeDocument/2006/relationships/notesMaster" Target="../notesMasters/notesMaster1.xml"/></Relationships>
</file>

<file path=ppt/notesSlides/_rels/notesSlide137.xml.rels><?xml version="1.0" encoding="UTF-8" standalone="yes"?>
<Relationships xmlns="http://schemas.openxmlformats.org/package/2006/relationships"><Relationship Id="rId2" Type="http://schemas.openxmlformats.org/officeDocument/2006/relationships/slide" Target="../slides/slide166.xml"/><Relationship Id="rId1" Type="http://schemas.openxmlformats.org/officeDocument/2006/relationships/notesMaster" Target="../notesMasters/notesMaster1.xml"/></Relationships>
</file>

<file path=ppt/notesSlides/_rels/notesSlide138.xml.rels><?xml version="1.0" encoding="UTF-8" standalone="yes"?>
<Relationships xmlns="http://schemas.openxmlformats.org/package/2006/relationships"><Relationship Id="rId2" Type="http://schemas.openxmlformats.org/officeDocument/2006/relationships/slide" Target="../slides/slide167.xml"/><Relationship Id="rId1" Type="http://schemas.openxmlformats.org/officeDocument/2006/relationships/notesMaster" Target="../notesMasters/notesMaster1.xml"/></Relationships>
</file>

<file path=ppt/notesSlides/_rels/notesSlide139.xml.rels><?xml version="1.0" encoding="UTF-8" standalone="yes"?>
<Relationships xmlns="http://schemas.openxmlformats.org/package/2006/relationships"><Relationship Id="rId2" Type="http://schemas.openxmlformats.org/officeDocument/2006/relationships/slide" Target="../slides/slide168.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140.xml.rels><?xml version="1.0" encoding="UTF-8" standalone="yes"?>
<Relationships xmlns="http://schemas.openxmlformats.org/package/2006/relationships"><Relationship Id="rId2" Type="http://schemas.openxmlformats.org/officeDocument/2006/relationships/slide" Target="../slides/slide169.xml"/><Relationship Id="rId1" Type="http://schemas.openxmlformats.org/officeDocument/2006/relationships/notesMaster" Target="../notesMasters/notesMaster1.xml"/></Relationships>
</file>

<file path=ppt/notesSlides/_rels/notesSlide141.xml.rels><?xml version="1.0" encoding="UTF-8" standalone="yes"?>
<Relationships xmlns="http://schemas.openxmlformats.org/package/2006/relationships"><Relationship Id="rId2" Type="http://schemas.openxmlformats.org/officeDocument/2006/relationships/slide" Target="../slides/slide173.xml"/><Relationship Id="rId1" Type="http://schemas.openxmlformats.org/officeDocument/2006/relationships/notesMaster" Target="../notesMasters/notesMaster1.xml"/></Relationships>
</file>

<file path=ppt/notesSlides/_rels/notesSlide142.xml.rels><?xml version="1.0" encoding="UTF-8" standalone="yes"?>
<Relationships xmlns="http://schemas.openxmlformats.org/package/2006/relationships"><Relationship Id="rId2" Type="http://schemas.openxmlformats.org/officeDocument/2006/relationships/slide" Target="../slides/slide174.xml"/><Relationship Id="rId1" Type="http://schemas.openxmlformats.org/officeDocument/2006/relationships/notesMaster" Target="../notesMasters/notesMaster1.xml"/></Relationships>
</file>

<file path=ppt/notesSlides/_rels/notesSlide143.xml.rels><?xml version="1.0" encoding="UTF-8" standalone="yes"?>
<Relationships xmlns="http://schemas.openxmlformats.org/package/2006/relationships"><Relationship Id="rId2" Type="http://schemas.openxmlformats.org/officeDocument/2006/relationships/slide" Target="../slides/slide175.xml"/><Relationship Id="rId1" Type="http://schemas.openxmlformats.org/officeDocument/2006/relationships/notesMaster" Target="../notesMasters/notesMaster1.xml"/></Relationships>
</file>

<file path=ppt/notesSlides/_rels/notesSlide144.xml.rels><?xml version="1.0" encoding="UTF-8" standalone="yes"?>
<Relationships xmlns="http://schemas.openxmlformats.org/package/2006/relationships"><Relationship Id="rId2" Type="http://schemas.openxmlformats.org/officeDocument/2006/relationships/slide" Target="../slides/slide176.xml"/><Relationship Id="rId1" Type="http://schemas.openxmlformats.org/officeDocument/2006/relationships/notesMaster" Target="../notesMasters/notesMaster1.xml"/></Relationships>
</file>

<file path=ppt/notesSlides/_rels/notesSlide145.xml.rels><?xml version="1.0" encoding="UTF-8" standalone="yes"?>
<Relationships xmlns="http://schemas.openxmlformats.org/package/2006/relationships"><Relationship Id="rId2" Type="http://schemas.openxmlformats.org/officeDocument/2006/relationships/slide" Target="../slides/slide177.xml"/><Relationship Id="rId1" Type="http://schemas.openxmlformats.org/officeDocument/2006/relationships/notesMaster" Target="../notesMasters/notesMaster1.xml"/></Relationships>
</file>

<file path=ppt/notesSlides/_rels/notesSlide146.xml.rels><?xml version="1.0" encoding="UTF-8" standalone="yes"?>
<Relationships xmlns="http://schemas.openxmlformats.org/package/2006/relationships"><Relationship Id="rId2" Type="http://schemas.openxmlformats.org/officeDocument/2006/relationships/slide" Target="../slides/slide178.xml"/><Relationship Id="rId1" Type="http://schemas.openxmlformats.org/officeDocument/2006/relationships/notesMaster" Target="../notesMasters/notesMaster1.xml"/></Relationships>
</file>

<file path=ppt/notesSlides/_rels/notesSlide147.xml.rels><?xml version="1.0" encoding="UTF-8" standalone="yes"?>
<Relationships xmlns="http://schemas.openxmlformats.org/package/2006/relationships"><Relationship Id="rId2" Type="http://schemas.openxmlformats.org/officeDocument/2006/relationships/slide" Target="../slides/slide179.xml"/><Relationship Id="rId1" Type="http://schemas.openxmlformats.org/officeDocument/2006/relationships/notesMaster" Target="../notesMasters/notesMaster1.xml"/></Relationships>
</file>

<file path=ppt/notesSlides/_rels/notesSlide148.xml.rels><?xml version="1.0" encoding="UTF-8" standalone="yes"?>
<Relationships xmlns="http://schemas.openxmlformats.org/package/2006/relationships"><Relationship Id="rId2" Type="http://schemas.openxmlformats.org/officeDocument/2006/relationships/slide" Target="../slides/slide180.xml"/><Relationship Id="rId1" Type="http://schemas.openxmlformats.org/officeDocument/2006/relationships/notesMaster" Target="../notesMasters/notesMaster1.xml"/></Relationships>
</file>

<file path=ppt/notesSlides/_rels/notesSlide149.xml.rels><?xml version="1.0" encoding="UTF-8" standalone="yes"?>
<Relationships xmlns="http://schemas.openxmlformats.org/package/2006/relationships"><Relationship Id="rId2" Type="http://schemas.openxmlformats.org/officeDocument/2006/relationships/slide" Target="../slides/slide181.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150.xml.rels><?xml version="1.0" encoding="UTF-8" standalone="yes"?>
<Relationships xmlns="http://schemas.openxmlformats.org/package/2006/relationships"><Relationship Id="rId2" Type="http://schemas.openxmlformats.org/officeDocument/2006/relationships/slide" Target="../slides/slide182.xml"/><Relationship Id="rId1" Type="http://schemas.openxmlformats.org/officeDocument/2006/relationships/notesMaster" Target="../notesMasters/notesMaster1.xml"/></Relationships>
</file>

<file path=ppt/notesSlides/_rels/notesSlide151.xml.rels><?xml version="1.0" encoding="UTF-8" standalone="yes"?>
<Relationships xmlns="http://schemas.openxmlformats.org/package/2006/relationships"><Relationship Id="rId2" Type="http://schemas.openxmlformats.org/officeDocument/2006/relationships/slide" Target="../slides/slide183.xml"/><Relationship Id="rId1" Type="http://schemas.openxmlformats.org/officeDocument/2006/relationships/notesMaster" Target="../notesMasters/notesMaster1.xml"/></Relationships>
</file>

<file path=ppt/notesSlides/_rels/notesSlide152.xml.rels><?xml version="1.0" encoding="UTF-8" standalone="yes"?>
<Relationships xmlns="http://schemas.openxmlformats.org/package/2006/relationships"><Relationship Id="rId2" Type="http://schemas.openxmlformats.org/officeDocument/2006/relationships/slide" Target="../slides/slide184.xml"/><Relationship Id="rId1" Type="http://schemas.openxmlformats.org/officeDocument/2006/relationships/notesMaster" Target="../notesMasters/notesMaster1.xml"/></Relationships>
</file>

<file path=ppt/notesSlides/_rels/notesSlide153.xml.rels><?xml version="1.0" encoding="UTF-8" standalone="yes"?>
<Relationships xmlns="http://schemas.openxmlformats.org/package/2006/relationships"><Relationship Id="rId2" Type="http://schemas.openxmlformats.org/officeDocument/2006/relationships/slide" Target="../slides/slide185.xml"/><Relationship Id="rId1" Type="http://schemas.openxmlformats.org/officeDocument/2006/relationships/notesMaster" Target="../notesMasters/notesMaster1.xml"/></Relationships>
</file>

<file path=ppt/notesSlides/_rels/notesSlide154.xml.rels><?xml version="1.0" encoding="UTF-8" standalone="yes"?>
<Relationships xmlns="http://schemas.openxmlformats.org/package/2006/relationships"><Relationship Id="rId2" Type="http://schemas.openxmlformats.org/officeDocument/2006/relationships/slide" Target="../slides/slide188.xml"/><Relationship Id="rId1" Type="http://schemas.openxmlformats.org/officeDocument/2006/relationships/notesMaster" Target="../notesMasters/notesMaster1.xml"/></Relationships>
</file>

<file path=ppt/notesSlides/_rels/notesSlide155.xml.rels><?xml version="1.0" encoding="UTF-8" standalone="yes"?>
<Relationships xmlns="http://schemas.openxmlformats.org/package/2006/relationships"><Relationship Id="rId2" Type="http://schemas.openxmlformats.org/officeDocument/2006/relationships/slide" Target="../slides/slide191.xml"/><Relationship Id="rId1" Type="http://schemas.openxmlformats.org/officeDocument/2006/relationships/notesMaster" Target="../notesMasters/notesMaster1.xml"/></Relationships>
</file>

<file path=ppt/notesSlides/_rels/notesSlide156.xml.rels><?xml version="1.0" encoding="UTF-8" standalone="yes"?>
<Relationships xmlns="http://schemas.openxmlformats.org/package/2006/relationships"><Relationship Id="rId2" Type="http://schemas.openxmlformats.org/officeDocument/2006/relationships/slide" Target="../slides/slide192.xml"/><Relationship Id="rId1" Type="http://schemas.openxmlformats.org/officeDocument/2006/relationships/notesMaster" Target="../notesMasters/notesMaster1.xml"/></Relationships>
</file>

<file path=ppt/notesSlides/_rels/notesSlide157.xml.rels><?xml version="1.0" encoding="UTF-8" standalone="yes"?>
<Relationships xmlns="http://schemas.openxmlformats.org/package/2006/relationships"><Relationship Id="rId2" Type="http://schemas.openxmlformats.org/officeDocument/2006/relationships/slide" Target="../slides/slide193.xml"/><Relationship Id="rId1" Type="http://schemas.openxmlformats.org/officeDocument/2006/relationships/notesMaster" Target="../notesMasters/notesMaster1.xml"/></Relationships>
</file>

<file path=ppt/notesSlides/_rels/notesSlide158.xml.rels><?xml version="1.0" encoding="UTF-8" standalone="yes"?>
<Relationships xmlns="http://schemas.openxmlformats.org/package/2006/relationships"><Relationship Id="rId2" Type="http://schemas.openxmlformats.org/officeDocument/2006/relationships/slide" Target="../slides/slide194.xml"/><Relationship Id="rId1" Type="http://schemas.openxmlformats.org/officeDocument/2006/relationships/notesMaster" Target="../notesMasters/notesMaster1.xml"/></Relationships>
</file>

<file path=ppt/notesSlides/_rels/notesSlide159.xml.rels><?xml version="1.0" encoding="UTF-8" standalone="yes"?>
<Relationships xmlns="http://schemas.openxmlformats.org/package/2006/relationships"><Relationship Id="rId2" Type="http://schemas.openxmlformats.org/officeDocument/2006/relationships/slide" Target="../slides/slide19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160.xml.rels><?xml version="1.0" encoding="UTF-8" standalone="yes"?>
<Relationships xmlns="http://schemas.openxmlformats.org/package/2006/relationships"><Relationship Id="rId2" Type="http://schemas.openxmlformats.org/officeDocument/2006/relationships/slide" Target="../slides/slide196.xml"/><Relationship Id="rId1" Type="http://schemas.openxmlformats.org/officeDocument/2006/relationships/notesMaster" Target="../notesMasters/notesMaster1.xml"/></Relationships>
</file>

<file path=ppt/notesSlides/_rels/notesSlide161.xml.rels><?xml version="1.0" encoding="UTF-8" standalone="yes"?>
<Relationships xmlns="http://schemas.openxmlformats.org/package/2006/relationships"><Relationship Id="rId2" Type="http://schemas.openxmlformats.org/officeDocument/2006/relationships/slide" Target="../slides/slide197.xml"/><Relationship Id="rId1" Type="http://schemas.openxmlformats.org/officeDocument/2006/relationships/notesMaster" Target="../notesMasters/notesMaster1.xml"/></Relationships>
</file>

<file path=ppt/notesSlides/_rels/notesSlide162.xml.rels><?xml version="1.0" encoding="UTF-8" standalone="yes"?>
<Relationships xmlns="http://schemas.openxmlformats.org/package/2006/relationships"><Relationship Id="rId2" Type="http://schemas.openxmlformats.org/officeDocument/2006/relationships/slide" Target="../slides/slide199.xml"/><Relationship Id="rId1" Type="http://schemas.openxmlformats.org/officeDocument/2006/relationships/notesMaster" Target="../notesMasters/notesMaster1.xml"/></Relationships>
</file>

<file path=ppt/notesSlides/_rels/notesSlide163.xml.rels><?xml version="1.0" encoding="UTF-8" standalone="yes"?>
<Relationships xmlns="http://schemas.openxmlformats.org/package/2006/relationships"><Relationship Id="rId2" Type="http://schemas.openxmlformats.org/officeDocument/2006/relationships/slide" Target="../slides/slide200.xml"/><Relationship Id="rId1" Type="http://schemas.openxmlformats.org/officeDocument/2006/relationships/notesMaster" Target="../notesMasters/notesMaster1.xml"/></Relationships>
</file>

<file path=ppt/notesSlides/_rels/notesSlide164.xml.rels><?xml version="1.0" encoding="UTF-8" standalone="yes"?>
<Relationships xmlns="http://schemas.openxmlformats.org/package/2006/relationships"><Relationship Id="rId2" Type="http://schemas.openxmlformats.org/officeDocument/2006/relationships/slide" Target="../slides/slide204.xml"/><Relationship Id="rId1" Type="http://schemas.openxmlformats.org/officeDocument/2006/relationships/notesMaster" Target="../notesMasters/notesMaster1.xml"/></Relationships>
</file>

<file path=ppt/notesSlides/_rels/notesSlide165.xml.rels><?xml version="1.0" encoding="UTF-8" standalone="yes"?>
<Relationships xmlns="http://schemas.openxmlformats.org/package/2006/relationships"><Relationship Id="rId2" Type="http://schemas.openxmlformats.org/officeDocument/2006/relationships/slide" Target="../slides/slide205.xml"/><Relationship Id="rId1" Type="http://schemas.openxmlformats.org/officeDocument/2006/relationships/notesMaster" Target="../notesMasters/notesMaster1.xml"/></Relationships>
</file>

<file path=ppt/notesSlides/_rels/notesSlide166.xml.rels><?xml version="1.0" encoding="UTF-8" standalone="yes"?>
<Relationships xmlns="http://schemas.openxmlformats.org/package/2006/relationships"><Relationship Id="rId2" Type="http://schemas.openxmlformats.org/officeDocument/2006/relationships/slide" Target="../slides/slide206.xml"/><Relationship Id="rId1" Type="http://schemas.openxmlformats.org/officeDocument/2006/relationships/notesMaster" Target="../notesMasters/notesMaster1.xml"/></Relationships>
</file>

<file path=ppt/notesSlides/_rels/notesSlide167.xml.rels><?xml version="1.0" encoding="UTF-8" standalone="yes"?>
<Relationships xmlns="http://schemas.openxmlformats.org/package/2006/relationships"><Relationship Id="rId2" Type="http://schemas.openxmlformats.org/officeDocument/2006/relationships/slide" Target="../slides/slide207.xml"/><Relationship Id="rId1" Type="http://schemas.openxmlformats.org/officeDocument/2006/relationships/notesMaster" Target="../notesMasters/notesMaster1.xml"/></Relationships>
</file>

<file path=ppt/notesSlides/_rels/notesSlide168.xml.rels><?xml version="1.0" encoding="UTF-8" standalone="yes"?>
<Relationships xmlns="http://schemas.openxmlformats.org/package/2006/relationships"><Relationship Id="rId2" Type="http://schemas.openxmlformats.org/officeDocument/2006/relationships/slide" Target="../slides/slide208.xml"/><Relationship Id="rId1" Type="http://schemas.openxmlformats.org/officeDocument/2006/relationships/notesMaster" Target="../notesMasters/notesMaster1.xml"/></Relationships>
</file>

<file path=ppt/notesSlides/_rels/notesSlide169.xml.rels><?xml version="1.0" encoding="UTF-8" standalone="yes"?>
<Relationships xmlns="http://schemas.openxmlformats.org/package/2006/relationships"><Relationship Id="rId2" Type="http://schemas.openxmlformats.org/officeDocument/2006/relationships/slide" Target="../slides/slide209.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170.xml.rels><?xml version="1.0" encoding="UTF-8" standalone="yes"?>
<Relationships xmlns="http://schemas.openxmlformats.org/package/2006/relationships"><Relationship Id="rId2" Type="http://schemas.openxmlformats.org/officeDocument/2006/relationships/slide" Target="../slides/slide210.xml"/><Relationship Id="rId1" Type="http://schemas.openxmlformats.org/officeDocument/2006/relationships/notesMaster" Target="../notesMasters/notesMaster1.xml"/></Relationships>
</file>

<file path=ppt/notesSlides/_rels/notesSlide171.xml.rels><?xml version="1.0" encoding="UTF-8" standalone="yes"?>
<Relationships xmlns="http://schemas.openxmlformats.org/package/2006/relationships"><Relationship Id="rId2" Type="http://schemas.openxmlformats.org/officeDocument/2006/relationships/slide" Target="../slides/slide211.xml"/><Relationship Id="rId1" Type="http://schemas.openxmlformats.org/officeDocument/2006/relationships/notesMaster" Target="../notesMasters/notesMaster1.xml"/></Relationships>
</file>

<file path=ppt/notesSlides/_rels/notesSlide172.xml.rels><?xml version="1.0" encoding="UTF-8" standalone="yes"?>
<Relationships xmlns="http://schemas.openxmlformats.org/package/2006/relationships"><Relationship Id="rId2" Type="http://schemas.openxmlformats.org/officeDocument/2006/relationships/slide" Target="../slides/slide212.xml"/><Relationship Id="rId1" Type="http://schemas.openxmlformats.org/officeDocument/2006/relationships/notesMaster" Target="../notesMasters/notesMaster1.xml"/></Relationships>
</file>

<file path=ppt/notesSlides/_rels/notesSlide173.xml.rels><?xml version="1.0" encoding="UTF-8" standalone="yes"?>
<Relationships xmlns="http://schemas.openxmlformats.org/package/2006/relationships"><Relationship Id="rId2" Type="http://schemas.openxmlformats.org/officeDocument/2006/relationships/slide" Target="../slides/slide213.xml"/><Relationship Id="rId1" Type="http://schemas.openxmlformats.org/officeDocument/2006/relationships/notesMaster" Target="../notesMasters/notesMaster1.xml"/></Relationships>
</file>

<file path=ppt/notesSlides/_rels/notesSlide174.xml.rels><?xml version="1.0" encoding="UTF-8" standalone="yes"?>
<Relationships xmlns="http://schemas.openxmlformats.org/package/2006/relationships"><Relationship Id="rId2" Type="http://schemas.openxmlformats.org/officeDocument/2006/relationships/slide" Target="../slides/slide214.xml"/><Relationship Id="rId1" Type="http://schemas.openxmlformats.org/officeDocument/2006/relationships/notesMaster" Target="../notesMasters/notesMaster1.xml"/></Relationships>
</file>

<file path=ppt/notesSlides/_rels/notesSlide175.xml.rels><?xml version="1.0" encoding="UTF-8" standalone="yes"?>
<Relationships xmlns="http://schemas.openxmlformats.org/package/2006/relationships"><Relationship Id="rId2" Type="http://schemas.openxmlformats.org/officeDocument/2006/relationships/slide" Target="../slides/slide215.xml"/><Relationship Id="rId1" Type="http://schemas.openxmlformats.org/officeDocument/2006/relationships/notesMaster" Target="../notesMasters/notesMaster1.xml"/></Relationships>
</file>

<file path=ppt/notesSlides/_rels/notesSlide176.xml.rels><?xml version="1.0" encoding="UTF-8" standalone="yes"?>
<Relationships xmlns="http://schemas.openxmlformats.org/package/2006/relationships"><Relationship Id="rId2" Type="http://schemas.openxmlformats.org/officeDocument/2006/relationships/slide" Target="../slides/slide217.xml"/><Relationship Id="rId1" Type="http://schemas.openxmlformats.org/officeDocument/2006/relationships/notesMaster" Target="../notesMasters/notesMaster1.xml"/></Relationships>
</file>

<file path=ppt/notesSlides/_rels/notesSlide177.xml.rels><?xml version="1.0" encoding="UTF-8" standalone="yes"?>
<Relationships xmlns="http://schemas.openxmlformats.org/package/2006/relationships"><Relationship Id="rId2" Type="http://schemas.openxmlformats.org/officeDocument/2006/relationships/slide" Target="../slides/slide220.xml"/><Relationship Id="rId1" Type="http://schemas.openxmlformats.org/officeDocument/2006/relationships/notesMaster" Target="../notesMasters/notesMaster1.xml"/></Relationships>
</file>

<file path=ppt/notesSlides/_rels/notesSlide178.xml.rels><?xml version="1.0" encoding="UTF-8" standalone="yes"?>
<Relationships xmlns="http://schemas.openxmlformats.org/package/2006/relationships"><Relationship Id="rId2" Type="http://schemas.openxmlformats.org/officeDocument/2006/relationships/slide" Target="../slides/slide221.xml"/><Relationship Id="rId1" Type="http://schemas.openxmlformats.org/officeDocument/2006/relationships/notesMaster" Target="../notesMasters/notesMaster1.xml"/></Relationships>
</file>

<file path=ppt/notesSlides/_rels/notesSlide179.xml.rels><?xml version="1.0" encoding="UTF-8" standalone="yes"?>
<Relationships xmlns="http://schemas.openxmlformats.org/package/2006/relationships"><Relationship Id="rId2" Type="http://schemas.openxmlformats.org/officeDocument/2006/relationships/slide" Target="../slides/slide223.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180.xml.rels><?xml version="1.0" encoding="UTF-8" standalone="yes"?>
<Relationships xmlns="http://schemas.openxmlformats.org/package/2006/relationships"><Relationship Id="rId2" Type="http://schemas.openxmlformats.org/officeDocument/2006/relationships/slide" Target="../slides/slide225.xml"/><Relationship Id="rId1" Type="http://schemas.openxmlformats.org/officeDocument/2006/relationships/notesMaster" Target="../notesMasters/notesMaster1.xml"/></Relationships>
</file>

<file path=ppt/notesSlides/_rels/notesSlide181.xml.rels><?xml version="1.0" encoding="UTF-8" standalone="yes"?>
<Relationships xmlns="http://schemas.openxmlformats.org/package/2006/relationships"><Relationship Id="rId2" Type="http://schemas.openxmlformats.org/officeDocument/2006/relationships/slide" Target="../slides/slide226.xml"/><Relationship Id="rId1" Type="http://schemas.openxmlformats.org/officeDocument/2006/relationships/notesMaster" Target="../notesMasters/notesMaster1.xml"/></Relationships>
</file>

<file path=ppt/notesSlides/_rels/notesSlide182.xml.rels><?xml version="1.0" encoding="UTF-8" standalone="yes"?>
<Relationships xmlns="http://schemas.openxmlformats.org/package/2006/relationships"><Relationship Id="rId2" Type="http://schemas.openxmlformats.org/officeDocument/2006/relationships/slide" Target="../slides/slide228.xml"/><Relationship Id="rId1" Type="http://schemas.openxmlformats.org/officeDocument/2006/relationships/notesMaster" Target="../notesMasters/notesMaster1.xml"/></Relationships>
</file>

<file path=ppt/notesSlides/_rels/notesSlide183.xml.rels><?xml version="1.0" encoding="UTF-8" standalone="yes"?>
<Relationships xmlns="http://schemas.openxmlformats.org/package/2006/relationships"><Relationship Id="rId2" Type="http://schemas.openxmlformats.org/officeDocument/2006/relationships/slide" Target="../slides/slide229.xml"/><Relationship Id="rId1" Type="http://schemas.openxmlformats.org/officeDocument/2006/relationships/notesMaster" Target="../notesMasters/notesMaster1.xml"/></Relationships>
</file>

<file path=ppt/notesSlides/_rels/notesSlide184.xml.rels><?xml version="1.0" encoding="UTF-8" standalone="yes"?>
<Relationships xmlns="http://schemas.openxmlformats.org/package/2006/relationships"><Relationship Id="rId2" Type="http://schemas.openxmlformats.org/officeDocument/2006/relationships/slide" Target="../slides/slide230.xml"/><Relationship Id="rId1" Type="http://schemas.openxmlformats.org/officeDocument/2006/relationships/notesMaster" Target="../notesMasters/notesMaster1.xml"/></Relationships>
</file>

<file path=ppt/notesSlides/_rels/notesSlide185.xml.rels><?xml version="1.0" encoding="UTF-8" standalone="yes"?>
<Relationships xmlns="http://schemas.openxmlformats.org/package/2006/relationships"><Relationship Id="rId2" Type="http://schemas.openxmlformats.org/officeDocument/2006/relationships/slide" Target="../slides/slide231.xml"/><Relationship Id="rId1" Type="http://schemas.openxmlformats.org/officeDocument/2006/relationships/notesMaster" Target="../notesMasters/notesMaster1.xml"/></Relationships>
</file>

<file path=ppt/notesSlides/_rels/notesSlide186.xml.rels><?xml version="1.0" encoding="UTF-8" standalone="yes"?>
<Relationships xmlns="http://schemas.openxmlformats.org/package/2006/relationships"><Relationship Id="rId2" Type="http://schemas.openxmlformats.org/officeDocument/2006/relationships/slide" Target="../slides/slide233.xml"/><Relationship Id="rId1" Type="http://schemas.openxmlformats.org/officeDocument/2006/relationships/notesMaster" Target="../notesMasters/notesMaster1.xml"/></Relationships>
</file>

<file path=ppt/notesSlides/_rels/notesSlide187.xml.rels><?xml version="1.0" encoding="UTF-8" standalone="yes"?>
<Relationships xmlns="http://schemas.openxmlformats.org/package/2006/relationships"><Relationship Id="rId2" Type="http://schemas.openxmlformats.org/officeDocument/2006/relationships/slide" Target="../slides/slide234.xml"/><Relationship Id="rId1" Type="http://schemas.openxmlformats.org/officeDocument/2006/relationships/notesMaster" Target="../notesMasters/notesMaster1.xml"/></Relationships>
</file>

<file path=ppt/notesSlides/_rels/notesSlide188.xml.rels><?xml version="1.0" encoding="UTF-8" standalone="yes"?>
<Relationships xmlns="http://schemas.openxmlformats.org/package/2006/relationships"><Relationship Id="rId2" Type="http://schemas.openxmlformats.org/officeDocument/2006/relationships/slide" Target="../slides/slide235.xml"/><Relationship Id="rId1" Type="http://schemas.openxmlformats.org/officeDocument/2006/relationships/notesMaster" Target="../notesMasters/notesMaster1.xml"/></Relationships>
</file>

<file path=ppt/notesSlides/_rels/notesSlide189.xml.rels><?xml version="1.0" encoding="UTF-8" standalone="yes"?>
<Relationships xmlns="http://schemas.openxmlformats.org/package/2006/relationships"><Relationship Id="rId2" Type="http://schemas.openxmlformats.org/officeDocument/2006/relationships/slide" Target="../slides/slide236.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190.xml.rels><?xml version="1.0" encoding="UTF-8" standalone="yes"?>
<Relationships xmlns="http://schemas.openxmlformats.org/package/2006/relationships"><Relationship Id="rId2" Type="http://schemas.openxmlformats.org/officeDocument/2006/relationships/slide" Target="../slides/slide237.xml"/><Relationship Id="rId1" Type="http://schemas.openxmlformats.org/officeDocument/2006/relationships/notesMaster" Target="../notesMasters/notesMaster1.xml"/></Relationships>
</file>

<file path=ppt/notesSlides/_rels/notesSlide191.xml.rels><?xml version="1.0" encoding="UTF-8" standalone="yes"?>
<Relationships xmlns="http://schemas.openxmlformats.org/package/2006/relationships"><Relationship Id="rId2" Type="http://schemas.openxmlformats.org/officeDocument/2006/relationships/slide" Target="../slides/slide238.xml"/><Relationship Id="rId1" Type="http://schemas.openxmlformats.org/officeDocument/2006/relationships/notesMaster" Target="../notesMasters/notesMaster1.xml"/></Relationships>
</file>

<file path=ppt/notesSlides/_rels/notesSlide192.xml.rels><?xml version="1.0" encoding="UTF-8" standalone="yes"?>
<Relationships xmlns="http://schemas.openxmlformats.org/package/2006/relationships"><Relationship Id="rId2" Type="http://schemas.openxmlformats.org/officeDocument/2006/relationships/slide" Target="../slides/slide239.xml"/><Relationship Id="rId1" Type="http://schemas.openxmlformats.org/officeDocument/2006/relationships/notesMaster" Target="../notesMasters/notesMaster1.xml"/></Relationships>
</file>

<file path=ppt/notesSlides/_rels/notesSlide193.xml.rels><?xml version="1.0" encoding="UTF-8" standalone="yes"?>
<Relationships xmlns="http://schemas.openxmlformats.org/package/2006/relationships"><Relationship Id="rId2" Type="http://schemas.openxmlformats.org/officeDocument/2006/relationships/slide" Target="../slides/slide240.xml"/><Relationship Id="rId1" Type="http://schemas.openxmlformats.org/officeDocument/2006/relationships/notesMaster" Target="../notesMasters/notesMaster1.xml"/></Relationships>
</file>

<file path=ppt/notesSlides/_rels/notesSlide194.xml.rels><?xml version="1.0" encoding="UTF-8" standalone="yes"?>
<Relationships xmlns="http://schemas.openxmlformats.org/package/2006/relationships"><Relationship Id="rId2" Type="http://schemas.openxmlformats.org/officeDocument/2006/relationships/slide" Target="../slides/slide241.xml"/><Relationship Id="rId1" Type="http://schemas.openxmlformats.org/officeDocument/2006/relationships/notesMaster" Target="../notesMasters/notesMaster1.xml"/></Relationships>
</file>

<file path=ppt/notesSlides/_rels/notesSlide195.xml.rels><?xml version="1.0" encoding="UTF-8" standalone="yes"?>
<Relationships xmlns="http://schemas.openxmlformats.org/package/2006/relationships"><Relationship Id="rId2" Type="http://schemas.openxmlformats.org/officeDocument/2006/relationships/slide" Target="../slides/slide242.xml"/><Relationship Id="rId1" Type="http://schemas.openxmlformats.org/officeDocument/2006/relationships/notesMaster" Target="../notesMasters/notesMaster1.xml"/></Relationships>
</file>

<file path=ppt/notesSlides/_rels/notesSlide196.xml.rels><?xml version="1.0" encoding="UTF-8" standalone="yes"?>
<Relationships xmlns="http://schemas.openxmlformats.org/package/2006/relationships"><Relationship Id="rId2" Type="http://schemas.openxmlformats.org/officeDocument/2006/relationships/slide" Target="../slides/slide246.xml"/><Relationship Id="rId1" Type="http://schemas.openxmlformats.org/officeDocument/2006/relationships/notesMaster" Target="../notesMasters/notesMaster1.xml"/></Relationships>
</file>

<file path=ppt/notesSlides/_rels/notesSlide197.xml.rels><?xml version="1.0" encoding="UTF-8" standalone="yes"?>
<Relationships xmlns="http://schemas.openxmlformats.org/package/2006/relationships"><Relationship Id="rId2" Type="http://schemas.openxmlformats.org/officeDocument/2006/relationships/slide" Target="../slides/slide247.xml"/><Relationship Id="rId1" Type="http://schemas.openxmlformats.org/officeDocument/2006/relationships/notesMaster" Target="../notesMasters/notesMaster1.xml"/></Relationships>
</file>

<file path=ppt/notesSlides/_rels/notesSlide198.xml.rels><?xml version="1.0" encoding="UTF-8" standalone="yes"?>
<Relationships xmlns="http://schemas.openxmlformats.org/package/2006/relationships"><Relationship Id="rId2" Type="http://schemas.openxmlformats.org/officeDocument/2006/relationships/slide" Target="../slides/slide248.xml"/><Relationship Id="rId1" Type="http://schemas.openxmlformats.org/officeDocument/2006/relationships/notesMaster" Target="../notesMasters/notesMaster1.xml"/></Relationships>
</file>

<file path=ppt/notesSlides/_rels/notesSlide199.xml.rels><?xml version="1.0" encoding="UTF-8" standalone="yes"?>
<Relationships xmlns="http://schemas.openxmlformats.org/package/2006/relationships"><Relationship Id="rId2" Type="http://schemas.openxmlformats.org/officeDocument/2006/relationships/slide" Target="../slides/slide24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00.xml.rels><?xml version="1.0" encoding="UTF-8" standalone="yes"?>
<Relationships xmlns="http://schemas.openxmlformats.org/package/2006/relationships"><Relationship Id="rId2" Type="http://schemas.openxmlformats.org/officeDocument/2006/relationships/slide" Target="../slides/slide250.xml"/><Relationship Id="rId1" Type="http://schemas.openxmlformats.org/officeDocument/2006/relationships/notesMaster" Target="../notesMasters/notesMaster1.xml"/></Relationships>
</file>

<file path=ppt/notesSlides/_rels/notesSlide201.xml.rels><?xml version="1.0" encoding="UTF-8" standalone="yes"?>
<Relationships xmlns="http://schemas.openxmlformats.org/package/2006/relationships"><Relationship Id="rId2" Type="http://schemas.openxmlformats.org/officeDocument/2006/relationships/slide" Target="../slides/slide253.xml"/><Relationship Id="rId1" Type="http://schemas.openxmlformats.org/officeDocument/2006/relationships/notesMaster" Target="../notesMasters/notesMaster1.xml"/></Relationships>
</file>

<file path=ppt/notesSlides/_rels/notesSlide202.xml.rels><?xml version="1.0" encoding="UTF-8" standalone="yes"?>
<Relationships xmlns="http://schemas.openxmlformats.org/package/2006/relationships"><Relationship Id="rId2" Type="http://schemas.openxmlformats.org/officeDocument/2006/relationships/slide" Target="../slides/slide255.xml"/><Relationship Id="rId1" Type="http://schemas.openxmlformats.org/officeDocument/2006/relationships/notesMaster" Target="../notesMasters/notesMaster1.xml"/></Relationships>
</file>

<file path=ppt/notesSlides/_rels/notesSlide203.xml.rels><?xml version="1.0" encoding="UTF-8" standalone="yes"?>
<Relationships xmlns="http://schemas.openxmlformats.org/package/2006/relationships"><Relationship Id="rId2" Type="http://schemas.openxmlformats.org/officeDocument/2006/relationships/slide" Target="../slides/slide256.xml"/><Relationship Id="rId1" Type="http://schemas.openxmlformats.org/officeDocument/2006/relationships/notesMaster" Target="../notesMasters/notesMaster1.xml"/></Relationships>
</file>

<file path=ppt/notesSlides/_rels/notesSlide204.xml.rels><?xml version="1.0" encoding="UTF-8" standalone="yes"?>
<Relationships xmlns="http://schemas.openxmlformats.org/package/2006/relationships"><Relationship Id="rId2" Type="http://schemas.openxmlformats.org/officeDocument/2006/relationships/slide" Target="../slides/slide257.xml"/><Relationship Id="rId1" Type="http://schemas.openxmlformats.org/officeDocument/2006/relationships/notesMaster" Target="../notesMasters/notesMaster1.xml"/></Relationships>
</file>

<file path=ppt/notesSlides/_rels/notesSlide205.xml.rels><?xml version="1.0" encoding="UTF-8" standalone="yes"?>
<Relationships xmlns="http://schemas.openxmlformats.org/package/2006/relationships"><Relationship Id="rId2" Type="http://schemas.openxmlformats.org/officeDocument/2006/relationships/slide" Target="../slides/slide258.xml"/><Relationship Id="rId1" Type="http://schemas.openxmlformats.org/officeDocument/2006/relationships/notesMaster" Target="../notesMasters/notesMaster1.xml"/></Relationships>
</file>

<file path=ppt/notesSlides/_rels/notesSlide206.xml.rels><?xml version="1.0" encoding="UTF-8" standalone="yes"?>
<Relationships xmlns="http://schemas.openxmlformats.org/package/2006/relationships"><Relationship Id="rId2" Type="http://schemas.openxmlformats.org/officeDocument/2006/relationships/slide" Target="../slides/slide259.xml"/><Relationship Id="rId1" Type="http://schemas.openxmlformats.org/officeDocument/2006/relationships/notesMaster" Target="../notesMasters/notesMaster1.xml"/></Relationships>
</file>

<file path=ppt/notesSlides/_rels/notesSlide207.xml.rels><?xml version="1.0" encoding="UTF-8" standalone="yes"?>
<Relationships xmlns="http://schemas.openxmlformats.org/package/2006/relationships"><Relationship Id="rId2" Type="http://schemas.openxmlformats.org/officeDocument/2006/relationships/slide" Target="../slides/slide260.xml"/><Relationship Id="rId1" Type="http://schemas.openxmlformats.org/officeDocument/2006/relationships/notesMaster" Target="../notesMasters/notesMaster1.xml"/></Relationships>
</file>

<file path=ppt/notesSlides/_rels/notesSlide208.xml.rels><?xml version="1.0" encoding="UTF-8" standalone="yes"?>
<Relationships xmlns="http://schemas.openxmlformats.org/package/2006/relationships"><Relationship Id="rId2" Type="http://schemas.openxmlformats.org/officeDocument/2006/relationships/slide" Target="../slides/slide261.xml"/><Relationship Id="rId1" Type="http://schemas.openxmlformats.org/officeDocument/2006/relationships/notesMaster" Target="../notesMasters/notesMaster1.xml"/></Relationships>
</file>

<file path=ppt/notesSlides/_rels/notesSlide209.xml.rels><?xml version="1.0" encoding="UTF-8" standalone="yes"?>
<Relationships xmlns="http://schemas.openxmlformats.org/package/2006/relationships"><Relationship Id="rId2" Type="http://schemas.openxmlformats.org/officeDocument/2006/relationships/slide" Target="../slides/slide262.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10.xml.rels><?xml version="1.0" encoding="UTF-8" standalone="yes"?>
<Relationships xmlns="http://schemas.openxmlformats.org/package/2006/relationships"><Relationship Id="rId2" Type="http://schemas.openxmlformats.org/officeDocument/2006/relationships/slide" Target="../slides/slide263.xml"/><Relationship Id="rId1" Type="http://schemas.openxmlformats.org/officeDocument/2006/relationships/notesMaster" Target="../notesMasters/notesMaster1.xml"/></Relationships>
</file>

<file path=ppt/notesSlides/_rels/notesSlide211.xml.rels><?xml version="1.0" encoding="UTF-8" standalone="yes"?>
<Relationships xmlns="http://schemas.openxmlformats.org/package/2006/relationships"><Relationship Id="rId2" Type="http://schemas.openxmlformats.org/officeDocument/2006/relationships/slide" Target="../slides/slide264.xml"/><Relationship Id="rId1" Type="http://schemas.openxmlformats.org/officeDocument/2006/relationships/notesMaster" Target="../notesMasters/notesMaster1.xml"/></Relationships>
</file>

<file path=ppt/notesSlides/_rels/notesSlide212.xml.rels><?xml version="1.0" encoding="UTF-8" standalone="yes"?>
<Relationships xmlns="http://schemas.openxmlformats.org/package/2006/relationships"><Relationship Id="rId2" Type="http://schemas.openxmlformats.org/officeDocument/2006/relationships/slide" Target="../slides/slide265.xml"/><Relationship Id="rId1" Type="http://schemas.openxmlformats.org/officeDocument/2006/relationships/notesMaster" Target="../notesMasters/notesMaster1.xml"/></Relationships>
</file>

<file path=ppt/notesSlides/_rels/notesSlide213.xml.rels><?xml version="1.0" encoding="UTF-8" standalone="yes"?>
<Relationships xmlns="http://schemas.openxmlformats.org/package/2006/relationships"><Relationship Id="rId2" Type="http://schemas.openxmlformats.org/officeDocument/2006/relationships/slide" Target="../slides/slide266.xml"/><Relationship Id="rId1" Type="http://schemas.openxmlformats.org/officeDocument/2006/relationships/notesMaster" Target="../notesMasters/notesMaster1.xml"/></Relationships>
</file>

<file path=ppt/notesSlides/_rels/notesSlide214.xml.rels><?xml version="1.0" encoding="UTF-8" standalone="yes"?>
<Relationships xmlns="http://schemas.openxmlformats.org/package/2006/relationships"><Relationship Id="rId2" Type="http://schemas.openxmlformats.org/officeDocument/2006/relationships/slide" Target="../slides/slide267.xml"/><Relationship Id="rId1" Type="http://schemas.openxmlformats.org/officeDocument/2006/relationships/notesMaster" Target="../notesMasters/notesMaster1.xml"/></Relationships>
</file>

<file path=ppt/notesSlides/_rels/notesSlide215.xml.rels><?xml version="1.0" encoding="UTF-8" standalone="yes"?>
<Relationships xmlns="http://schemas.openxmlformats.org/package/2006/relationships"><Relationship Id="rId2" Type="http://schemas.openxmlformats.org/officeDocument/2006/relationships/slide" Target="../slides/slide268.xml"/><Relationship Id="rId1" Type="http://schemas.openxmlformats.org/officeDocument/2006/relationships/notesMaster" Target="../notesMasters/notesMaster1.xml"/></Relationships>
</file>

<file path=ppt/notesSlides/_rels/notesSlide216.xml.rels><?xml version="1.0" encoding="UTF-8" standalone="yes"?>
<Relationships xmlns="http://schemas.openxmlformats.org/package/2006/relationships"><Relationship Id="rId2" Type="http://schemas.openxmlformats.org/officeDocument/2006/relationships/slide" Target="../slides/slide269.xml"/><Relationship Id="rId1" Type="http://schemas.openxmlformats.org/officeDocument/2006/relationships/notesMaster" Target="../notesMasters/notesMaster1.xml"/></Relationships>
</file>

<file path=ppt/notesSlides/_rels/notesSlide217.xml.rels><?xml version="1.0" encoding="UTF-8" standalone="yes"?>
<Relationships xmlns="http://schemas.openxmlformats.org/package/2006/relationships"><Relationship Id="rId2" Type="http://schemas.openxmlformats.org/officeDocument/2006/relationships/slide" Target="../slides/slide270.xml"/><Relationship Id="rId1" Type="http://schemas.openxmlformats.org/officeDocument/2006/relationships/notesMaster" Target="../notesMasters/notesMaster1.xml"/></Relationships>
</file>

<file path=ppt/notesSlides/_rels/notesSlide218.xml.rels><?xml version="1.0" encoding="UTF-8" standalone="yes"?>
<Relationships xmlns="http://schemas.openxmlformats.org/package/2006/relationships"><Relationship Id="rId2" Type="http://schemas.openxmlformats.org/officeDocument/2006/relationships/slide" Target="../slides/slide271.xml"/><Relationship Id="rId1" Type="http://schemas.openxmlformats.org/officeDocument/2006/relationships/notesMaster" Target="../notesMasters/notesMaster1.xml"/></Relationships>
</file>

<file path=ppt/notesSlides/_rels/notesSlide219.xml.rels><?xml version="1.0" encoding="UTF-8" standalone="yes"?>
<Relationships xmlns="http://schemas.openxmlformats.org/package/2006/relationships"><Relationship Id="rId2" Type="http://schemas.openxmlformats.org/officeDocument/2006/relationships/slide" Target="../slides/slide272.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20.xml.rels><?xml version="1.0" encoding="UTF-8" standalone="yes"?>
<Relationships xmlns="http://schemas.openxmlformats.org/package/2006/relationships"><Relationship Id="rId2" Type="http://schemas.openxmlformats.org/officeDocument/2006/relationships/slide" Target="../slides/slide273.xml"/><Relationship Id="rId1" Type="http://schemas.openxmlformats.org/officeDocument/2006/relationships/notesMaster" Target="../notesMasters/notesMaster1.xml"/></Relationships>
</file>

<file path=ppt/notesSlides/_rels/notesSlide221.xml.rels><?xml version="1.0" encoding="UTF-8" standalone="yes"?>
<Relationships xmlns="http://schemas.openxmlformats.org/package/2006/relationships"><Relationship Id="rId2" Type="http://schemas.openxmlformats.org/officeDocument/2006/relationships/slide" Target="../slides/slide274.xml"/><Relationship Id="rId1" Type="http://schemas.openxmlformats.org/officeDocument/2006/relationships/notesMaster" Target="../notesMasters/notesMaster1.xml"/></Relationships>
</file>

<file path=ppt/notesSlides/_rels/notesSlide222.xml.rels><?xml version="1.0" encoding="UTF-8" standalone="yes"?>
<Relationships xmlns="http://schemas.openxmlformats.org/package/2006/relationships"><Relationship Id="rId2" Type="http://schemas.openxmlformats.org/officeDocument/2006/relationships/slide" Target="../slides/slide275.xml"/><Relationship Id="rId1" Type="http://schemas.openxmlformats.org/officeDocument/2006/relationships/notesMaster" Target="../notesMasters/notesMaster1.xml"/></Relationships>
</file>

<file path=ppt/notesSlides/_rels/notesSlide223.xml.rels><?xml version="1.0" encoding="UTF-8" standalone="yes"?>
<Relationships xmlns="http://schemas.openxmlformats.org/package/2006/relationships"><Relationship Id="rId2" Type="http://schemas.openxmlformats.org/officeDocument/2006/relationships/slide" Target="../slides/slide277.xml"/><Relationship Id="rId1" Type="http://schemas.openxmlformats.org/officeDocument/2006/relationships/notesMaster" Target="../notesMasters/notesMaster1.xml"/></Relationships>
</file>

<file path=ppt/notesSlides/_rels/notesSlide224.xml.rels><?xml version="1.0" encoding="UTF-8" standalone="yes"?>
<Relationships xmlns="http://schemas.openxmlformats.org/package/2006/relationships"><Relationship Id="rId2" Type="http://schemas.openxmlformats.org/officeDocument/2006/relationships/slide" Target="../slides/slide278.xml"/><Relationship Id="rId1" Type="http://schemas.openxmlformats.org/officeDocument/2006/relationships/notesMaster" Target="../notesMasters/notesMaster1.xml"/></Relationships>
</file>

<file path=ppt/notesSlides/_rels/notesSlide225.xml.rels><?xml version="1.0" encoding="UTF-8" standalone="yes"?>
<Relationships xmlns="http://schemas.openxmlformats.org/package/2006/relationships"><Relationship Id="rId2" Type="http://schemas.openxmlformats.org/officeDocument/2006/relationships/slide" Target="../slides/slide279.xml"/><Relationship Id="rId1" Type="http://schemas.openxmlformats.org/officeDocument/2006/relationships/notesMaster" Target="../notesMasters/notesMaster1.xml"/></Relationships>
</file>

<file path=ppt/notesSlides/_rels/notesSlide226.xml.rels><?xml version="1.0" encoding="UTF-8" standalone="yes"?>
<Relationships xmlns="http://schemas.openxmlformats.org/package/2006/relationships"><Relationship Id="rId2" Type="http://schemas.openxmlformats.org/officeDocument/2006/relationships/slide" Target="../slides/slide281.xml"/><Relationship Id="rId1" Type="http://schemas.openxmlformats.org/officeDocument/2006/relationships/notesMaster" Target="../notesMasters/notesMaster1.xml"/></Relationships>
</file>

<file path=ppt/notesSlides/_rels/notesSlide227.xml.rels><?xml version="1.0" encoding="UTF-8" standalone="yes"?>
<Relationships xmlns="http://schemas.openxmlformats.org/package/2006/relationships"><Relationship Id="rId2" Type="http://schemas.openxmlformats.org/officeDocument/2006/relationships/slide" Target="../slides/slide282.xml"/><Relationship Id="rId1" Type="http://schemas.openxmlformats.org/officeDocument/2006/relationships/notesMaster" Target="../notesMasters/notesMaster1.xml"/></Relationships>
</file>

<file path=ppt/notesSlides/_rels/notesSlide228.xml.rels><?xml version="1.0" encoding="UTF-8" standalone="yes"?>
<Relationships xmlns="http://schemas.openxmlformats.org/package/2006/relationships"><Relationship Id="rId2" Type="http://schemas.openxmlformats.org/officeDocument/2006/relationships/slide" Target="../slides/slide284.xml"/><Relationship Id="rId1" Type="http://schemas.openxmlformats.org/officeDocument/2006/relationships/notesMaster" Target="../notesMasters/notesMaster1.xml"/></Relationships>
</file>

<file path=ppt/notesSlides/_rels/notesSlide229.xml.rels><?xml version="1.0" encoding="UTF-8" standalone="yes"?>
<Relationships xmlns="http://schemas.openxmlformats.org/package/2006/relationships"><Relationship Id="rId2" Type="http://schemas.openxmlformats.org/officeDocument/2006/relationships/slide" Target="../slides/slide285.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30.xml.rels><?xml version="1.0" encoding="UTF-8" standalone="yes"?>
<Relationships xmlns="http://schemas.openxmlformats.org/package/2006/relationships"><Relationship Id="rId2" Type="http://schemas.openxmlformats.org/officeDocument/2006/relationships/slide" Target="../slides/slide287.xml"/><Relationship Id="rId1" Type="http://schemas.openxmlformats.org/officeDocument/2006/relationships/notesMaster" Target="../notesMasters/notesMaster1.xml"/></Relationships>
</file>

<file path=ppt/notesSlides/_rels/notesSlide231.xml.rels><?xml version="1.0" encoding="UTF-8" standalone="yes"?>
<Relationships xmlns="http://schemas.openxmlformats.org/package/2006/relationships"><Relationship Id="rId2" Type="http://schemas.openxmlformats.org/officeDocument/2006/relationships/slide" Target="../slides/slide288.xml"/><Relationship Id="rId1" Type="http://schemas.openxmlformats.org/officeDocument/2006/relationships/notesMaster" Target="../notesMasters/notesMaster1.xml"/></Relationships>
</file>

<file path=ppt/notesSlides/_rels/notesSlide232.xml.rels><?xml version="1.0" encoding="UTF-8" standalone="yes"?>
<Relationships xmlns="http://schemas.openxmlformats.org/package/2006/relationships"><Relationship Id="rId2" Type="http://schemas.openxmlformats.org/officeDocument/2006/relationships/slide" Target="../slides/slide289.xml"/><Relationship Id="rId1" Type="http://schemas.openxmlformats.org/officeDocument/2006/relationships/notesMaster" Target="../notesMasters/notesMaster1.xml"/></Relationships>
</file>

<file path=ppt/notesSlides/_rels/notesSlide233.xml.rels><?xml version="1.0" encoding="UTF-8" standalone="yes"?>
<Relationships xmlns="http://schemas.openxmlformats.org/package/2006/relationships"><Relationship Id="rId2" Type="http://schemas.openxmlformats.org/officeDocument/2006/relationships/slide" Target="../slides/slide290.xml"/><Relationship Id="rId1" Type="http://schemas.openxmlformats.org/officeDocument/2006/relationships/notesMaster" Target="../notesMasters/notesMaster1.xml"/></Relationships>
</file>

<file path=ppt/notesSlides/_rels/notesSlide234.xml.rels><?xml version="1.0" encoding="UTF-8" standalone="yes"?>
<Relationships xmlns="http://schemas.openxmlformats.org/package/2006/relationships"><Relationship Id="rId2" Type="http://schemas.openxmlformats.org/officeDocument/2006/relationships/slide" Target="../slides/slide293.xml"/><Relationship Id="rId1" Type="http://schemas.openxmlformats.org/officeDocument/2006/relationships/notesMaster" Target="../notesMasters/notesMaster1.xml"/></Relationships>
</file>

<file path=ppt/notesSlides/_rels/notesSlide235.xml.rels><?xml version="1.0" encoding="UTF-8" standalone="yes"?>
<Relationships xmlns="http://schemas.openxmlformats.org/package/2006/relationships"><Relationship Id="rId2" Type="http://schemas.openxmlformats.org/officeDocument/2006/relationships/slide" Target="../slides/slide294.xml"/><Relationship Id="rId1" Type="http://schemas.openxmlformats.org/officeDocument/2006/relationships/notesMaster" Target="../notesMasters/notesMaster1.xml"/></Relationships>
</file>

<file path=ppt/notesSlides/_rels/notesSlide236.xml.rels><?xml version="1.0" encoding="UTF-8" standalone="yes"?>
<Relationships xmlns="http://schemas.openxmlformats.org/package/2006/relationships"><Relationship Id="rId2" Type="http://schemas.openxmlformats.org/officeDocument/2006/relationships/slide" Target="../slides/slide295.xml"/><Relationship Id="rId1" Type="http://schemas.openxmlformats.org/officeDocument/2006/relationships/notesMaster" Target="../notesMasters/notesMaster1.xml"/></Relationships>
</file>

<file path=ppt/notesSlides/_rels/notesSlide237.xml.rels><?xml version="1.0" encoding="UTF-8" standalone="yes"?>
<Relationships xmlns="http://schemas.openxmlformats.org/package/2006/relationships"><Relationship Id="rId2" Type="http://schemas.openxmlformats.org/officeDocument/2006/relationships/slide" Target="../slides/slide298.xml"/><Relationship Id="rId1" Type="http://schemas.openxmlformats.org/officeDocument/2006/relationships/notesMaster" Target="../notesMasters/notesMaster1.xml"/></Relationships>
</file>

<file path=ppt/notesSlides/_rels/notesSlide238.xml.rels><?xml version="1.0" encoding="UTF-8" standalone="yes"?>
<Relationships xmlns="http://schemas.openxmlformats.org/package/2006/relationships"><Relationship Id="rId2" Type="http://schemas.openxmlformats.org/officeDocument/2006/relationships/slide" Target="../slides/slide299.xml"/><Relationship Id="rId1" Type="http://schemas.openxmlformats.org/officeDocument/2006/relationships/notesMaster" Target="../notesMasters/notesMaster1.xml"/></Relationships>
</file>

<file path=ppt/notesSlides/_rels/notesSlide239.xml.rels><?xml version="1.0" encoding="UTF-8" standalone="yes"?>
<Relationships xmlns="http://schemas.openxmlformats.org/package/2006/relationships"><Relationship Id="rId2" Type="http://schemas.openxmlformats.org/officeDocument/2006/relationships/slide" Target="../slides/slide300.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240.xml.rels><?xml version="1.0" encoding="UTF-8" standalone="yes"?>
<Relationships xmlns="http://schemas.openxmlformats.org/package/2006/relationships"><Relationship Id="rId2" Type="http://schemas.openxmlformats.org/officeDocument/2006/relationships/slide" Target="../slides/slide303.xml"/><Relationship Id="rId1" Type="http://schemas.openxmlformats.org/officeDocument/2006/relationships/notesMaster" Target="../notesMasters/notesMaster1.xml"/></Relationships>
</file>

<file path=ppt/notesSlides/_rels/notesSlide241.xml.rels><?xml version="1.0" encoding="UTF-8" standalone="yes"?>
<Relationships xmlns="http://schemas.openxmlformats.org/package/2006/relationships"><Relationship Id="rId2" Type="http://schemas.openxmlformats.org/officeDocument/2006/relationships/slide" Target="../slides/slide304.xml"/><Relationship Id="rId1" Type="http://schemas.openxmlformats.org/officeDocument/2006/relationships/notesMaster" Target="../notesMasters/notesMaster1.xml"/></Relationships>
</file>

<file path=ppt/notesSlides/_rels/notesSlide242.xml.rels><?xml version="1.0" encoding="UTF-8" standalone="yes"?>
<Relationships xmlns="http://schemas.openxmlformats.org/package/2006/relationships"><Relationship Id="rId2" Type="http://schemas.openxmlformats.org/officeDocument/2006/relationships/slide" Target="../slides/slide305.xml"/><Relationship Id="rId1" Type="http://schemas.openxmlformats.org/officeDocument/2006/relationships/notesMaster" Target="../notesMasters/notesMaster1.xml"/></Relationships>
</file>

<file path=ppt/notesSlides/_rels/notesSlide243.xml.rels><?xml version="1.0" encoding="UTF-8" standalone="yes"?>
<Relationships xmlns="http://schemas.openxmlformats.org/package/2006/relationships"><Relationship Id="rId2" Type="http://schemas.openxmlformats.org/officeDocument/2006/relationships/slide" Target="../slides/slide306.xml"/><Relationship Id="rId1" Type="http://schemas.openxmlformats.org/officeDocument/2006/relationships/notesMaster" Target="../notesMasters/notesMaster1.xml"/></Relationships>
</file>

<file path=ppt/notesSlides/_rels/notesSlide244.xml.rels><?xml version="1.0" encoding="UTF-8" standalone="yes"?>
<Relationships xmlns="http://schemas.openxmlformats.org/package/2006/relationships"><Relationship Id="rId2" Type="http://schemas.openxmlformats.org/officeDocument/2006/relationships/slide" Target="../slides/slide307.xml"/><Relationship Id="rId1" Type="http://schemas.openxmlformats.org/officeDocument/2006/relationships/notesMaster" Target="../notesMasters/notesMaster1.xml"/></Relationships>
</file>

<file path=ppt/notesSlides/_rels/notesSlide245.xml.rels><?xml version="1.0" encoding="UTF-8" standalone="yes"?>
<Relationships xmlns="http://schemas.openxmlformats.org/package/2006/relationships"><Relationship Id="rId2" Type="http://schemas.openxmlformats.org/officeDocument/2006/relationships/slide" Target="../slides/slide308.xml"/><Relationship Id="rId1" Type="http://schemas.openxmlformats.org/officeDocument/2006/relationships/notesMaster" Target="../notesMasters/notesMaster1.xml"/></Relationships>
</file>

<file path=ppt/notesSlides/_rels/notesSlide246.xml.rels><?xml version="1.0" encoding="UTF-8" standalone="yes"?>
<Relationships xmlns="http://schemas.openxmlformats.org/package/2006/relationships"><Relationship Id="rId2" Type="http://schemas.openxmlformats.org/officeDocument/2006/relationships/slide" Target="../slides/slide309.xml"/><Relationship Id="rId1" Type="http://schemas.openxmlformats.org/officeDocument/2006/relationships/notesMaster" Target="../notesMasters/notesMaster1.xml"/></Relationships>
</file>

<file path=ppt/notesSlides/_rels/notesSlide247.xml.rels><?xml version="1.0" encoding="UTF-8" standalone="yes"?>
<Relationships xmlns="http://schemas.openxmlformats.org/package/2006/relationships"><Relationship Id="rId2" Type="http://schemas.openxmlformats.org/officeDocument/2006/relationships/slide" Target="../slides/slide310.xml"/><Relationship Id="rId1" Type="http://schemas.openxmlformats.org/officeDocument/2006/relationships/notesMaster" Target="../notesMasters/notesMaster1.xml"/></Relationships>
</file>

<file path=ppt/notesSlides/_rels/notesSlide248.xml.rels><?xml version="1.0" encoding="UTF-8" standalone="yes"?>
<Relationships xmlns="http://schemas.openxmlformats.org/package/2006/relationships"><Relationship Id="rId2" Type="http://schemas.openxmlformats.org/officeDocument/2006/relationships/slide" Target="../slides/slide311.xml"/><Relationship Id="rId1" Type="http://schemas.openxmlformats.org/officeDocument/2006/relationships/notesMaster" Target="../notesMasters/notesMaster1.xml"/></Relationships>
</file>

<file path=ppt/notesSlides/_rels/notesSlide249.xml.rels><?xml version="1.0" encoding="UTF-8" standalone="yes"?>
<Relationships xmlns="http://schemas.openxmlformats.org/package/2006/relationships"><Relationship Id="rId2" Type="http://schemas.openxmlformats.org/officeDocument/2006/relationships/slide" Target="../slides/slide312.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250.xml.rels><?xml version="1.0" encoding="UTF-8" standalone="yes"?>
<Relationships xmlns="http://schemas.openxmlformats.org/package/2006/relationships"><Relationship Id="rId2" Type="http://schemas.openxmlformats.org/officeDocument/2006/relationships/slide" Target="../slides/slide313.xml"/><Relationship Id="rId1" Type="http://schemas.openxmlformats.org/officeDocument/2006/relationships/notesMaster" Target="../notesMasters/notesMaster1.xml"/></Relationships>
</file>

<file path=ppt/notesSlides/_rels/notesSlide251.xml.rels><?xml version="1.0" encoding="UTF-8" standalone="yes"?>
<Relationships xmlns="http://schemas.openxmlformats.org/package/2006/relationships"><Relationship Id="rId2" Type="http://schemas.openxmlformats.org/officeDocument/2006/relationships/slide" Target="../slides/slide314.xml"/><Relationship Id="rId1" Type="http://schemas.openxmlformats.org/officeDocument/2006/relationships/notesMaster" Target="../notesMasters/notesMaster1.xml"/></Relationships>
</file>

<file path=ppt/notesSlides/_rels/notesSlide252.xml.rels><?xml version="1.0" encoding="UTF-8" standalone="yes"?>
<Relationships xmlns="http://schemas.openxmlformats.org/package/2006/relationships"><Relationship Id="rId2" Type="http://schemas.openxmlformats.org/officeDocument/2006/relationships/slide" Target="../slides/slide315.xml"/><Relationship Id="rId1" Type="http://schemas.openxmlformats.org/officeDocument/2006/relationships/notesMaster" Target="../notesMasters/notesMaster1.xml"/></Relationships>
</file>

<file path=ppt/notesSlides/_rels/notesSlide253.xml.rels><?xml version="1.0" encoding="UTF-8" standalone="yes"?>
<Relationships xmlns="http://schemas.openxmlformats.org/package/2006/relationships"><Relationship Id="rId2" Type="http://schemas.openxmlformats.org/officeDocument/2006/relationships/slide" Target="../slides/slide316.xml"/><Relationship Id="rId1" Type="http://schemas.openxmlformats.org/officeDocument/2006/relationships/notesMaster" Target="../notesMasters/notesMaster1.xml"/></Relationships>
</file>

<file path=ppt/notesSlides/_rels/notesSlide254.xml.rels><?xml version="1.0" encoding="UTF-8" standalone="yes"?>
<Relationships xmlns="http://schemas.openxmlformats.org/package/2006/relationships"><Relationship Id="rId2" Type="http://schemas.openxmlformats.org/officeDocument/2006/relationships/slide" Target="../slides/slide317.xml"/><Relationship Id="rId1" Type="http://schemas.openxmlformats.org/officeDocument/2006/relationships/notesMaster" Target="../notesMasters/notesMaster1.xml"/></Relationships>
</file>

<file path=ppt/notesSlides/_rels/notesSlide255.xml.rels><?xml version="1.0" encoding="UTF-8" standalone="yes"?>
<Relationships xmlns="http://schemas.openxmlformats.org/package/2006/relationships"><Relationship Id="rId2" Type="http://schemas.openxmlformats.org/officeDocument/2006/relationships/slide" Target="../slides/slide318.xml"/><Relationship Id="rId1" Type="http://schemas.openxmlformats.org/officeDocument/2006/relationships/notesMaster" Target="../notesMasters/notesMaster1.xml"/></Relationships>
</file>

<file path=ppt/notesSlides/_rels/notesSlide256.xml.rels><?xml version="1.0" encoding="UTF-8" standalone="yes"?>
<Relationships xmlns="http://schemas.openxmlformats.org/package/2006/relationships"><Relationship Id="rId2" Type="http://schemas.openxmlformats.org/officeDocument/2006/relationships/slide" Target="../slides/slide319.xml"/><Relationship Id="rId1" Type="http://schemas.openxmlformats.org/officeDocument/2006/relationships/notesMaster" Target="../notesMasters/notesMaster1.xml"/></Relationships>
</file>

<file path=ppt/notesSlides/_rels/notesSlide257.xml.rels><?xml version="1.0" encoding="UTF-8" standalone="yes"?>
<Relationships xmlns="http://schemas.openxmlformats.org/package/2006/relationships"><Relationship Id="rId2" Type="http://schemas.openxmlformats.org/officeDocument/2006/relationships/slide" Target="../slides/slide320.xml"/><Relationship Id="rId1" Type="http://schemas.openxmlformats.org/officeDocument/2006/relationships/notesMaster" Target="../notesMasters/notesMaster1.xml"/></Relationships>
</file>

<file path=ppt/notesSlides/_rels/notesSlide258.xml.rels><?xml version="1.0" encoding="UTF-8" standalone="yes"?>
<Relationships xmlns="http://schemas.openxmlformats.org/package/2006/relationships"><Relationship Id="rId2" Type="http://schemas.openxmlformats.org/officeDocument/2006/relationships/slide" Target="../slides/slide321.xml"/><Relationship Id="rId1" Type="http://schemas.openxmlformats.org/officeDocument/2006/relationships/notesMaster" Target="../notesMasters/notesMaster1.xml"/></Relationships>
</file>

<file path=ppt/notesSlides/_rels/notesSlide259.xml.rels><?xml version="1.0" encoding="UTF-8" standalone="yes"?>
<Relationships xmlns="http://schemas.openxmlformats.org/package/2006/relationships"><Relationship Id="rId2" Type="http://schemas.openxmlformats.org/officeDocument/2006/relationships/slide" Target="../slides/slide322.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260.xml.rels><?xml version="1.0" encoding="UTF-8" standalone="yes"?>
<Relationships xmlns="http://schemas.openxmlformats.org/package/2006/relationships"><Relationship Id="rId2" Type="http://schemas.openxmlformats.org/officeDocument/2006/relationships/slide" Target="../slides/slide323.xml"/><Relationship Id="rId1" Type="http://schemas.openxmlformats.org/officeDocument/2006/relationships/notesMaster" Target="../notesMasters/notesMaster1.xml"/></Relationships>
</file>

<file path=ppt/notesSlides/_rels/notesSlide261.xml.rels><?xml version="1.0" encoding="UTF-8" standalone="yes"?>
<Relationships xmlns="http://schemas.openxmlformats.org/package/2006/relationships"><Relationship Id="rId2" Type="http://schemas.openxmlformats.org/officeDocument/2006/relationships/slide" Target="../slides/slide324.xml"/><Relationship Id="rId1" Type="http://schemas.openxmlformats.org/officeDocument/2006/relationships/notesMaster" Target="../notesMasters/notesMaster1.xml"/></Relationships>
</file>

<file path=ppt/notesSlides/_rels/notesSlide262.xml.rels><?xml version="1.0" encoding="UTF-8" standalone="yes"?>
<Relationships xmlns="http://schemas.openxmlformats.org/package/2006/relationships"><Relationship Id="rId2" Type="http://schemas.openxmlformats.org/officeDocument/2006/relationships/slide" Target="../slides/slide325.xml"/><Relationship Id="rId1" Type="http://schemas.openxmlformats.org/officeDocument/2006/relationships/notesMaster" Target="../notesMasters/notesMaster1.xml"/></Relationships>
</file>

<file path=ppt/notesSlides/_rels/notesSlide263.xml.rels><?xml version="1.0" encoding="UTF-8" standalone="yes"?>
<Relationships xmlns="http://schemas.openxmlformats.org/package/2006/relationships"><Relationship Id="rId2" Type="http://schemas.openxmlformats.org/officeDocument/2006/relationships/slide" Target="../slides/slide326.xml"/><Relationship Id="rId1" Type="http://schemas.openxmlformats.org/officeDocument/2006/relationships/notesMaster" Target="../notesMasters/notesMaster1.xml"/></Relationships>
</file>

<file path=ppt/notesSlides/_rels/notesSlide264.xml.rels><?xml version="1.0" encoding="UTF-8" standalone="yes"?>
<Relationships xmlns="http://schemas.openxmlformats.org/package/2006/relationships"><Relationship Id="rId2" Type="http://schemas.openxmlformats.org/officeDocument/2006/relationships/slide" Target="../slides/slide327.xml"/><Relationship Id="rId1" Type="http://schemas.openxmlformats.org/officeDocument/2006/relationships/notesMaster" Target="../notesMasters/notesMaster1.xml"/></Relationships>
</file>

<file path=ppt/notesSlides/_rels/notesSlide265.xml.rels><?xml version="1.0" encoding="UTF-8" standalone="yes"?>
<Relationships xmlns="http://schemas.openxmlformats.org/package/2006/relationships"><Relationship Id="rId2" Type="http://schemas.openxmlformats.org/officeDocument/2006/relationships/slide" Target="../slides/slide328.xml"/><Relationship Id="rId1" Type="http://schemas.openxmlformats.org/officeDocument/2006/relationships/notesMaster" Target="../notesMasters/notesMaster1.xml"/></Relationships>
</file>

<file path=ppt/notesSlides/_rels/notesSlide266.xml.rels><?xml version="1.0" encoding="UTF-8" standalone="yes"?>
<Relationships xmlns="http://schemas.openxmlformats.org/package/2006/relationships"><Relationship Id="rId2" Type="http://schemas.openxmlformats.org/officeDocument/2006/relationships/slide" Target="../slides/slide329.xml"/><Relationship Id="rId1" Type="http://schemas.openxmlformats.org/officeDocument/2006/relationships/notesMaster" Target="../notesMasters/notesMaster1.xml"/></Relationships>
</file>

<file path=ppt/notesSlides/_rels/notesSlide267.xml.rels><?xml version="1.0" encoding="UTF-8" standalone="yes"?>
<Relationships xmlns="http://schemas.openxmlformats.org/package/2006/relationships"><Relationship Id="rId2" Type="http://schemas.openxmlformats.org/officeDocument/2006/relationships/slide" Target="../slides/slide331.xml"/><Relationship Id="rId1" Type="http://schemas.openxmlformats.org/officeDocument/2006/relationships/notesMaster" Target="../notesMasters/notesMaster1.xml"/></Relationships>
</file>

<file path=ppt/notesSlides/_rels/notesSlide268.xml.rels><?xml version="1.0" encoding="UTF-8" standalone="yes"?>
<Relationships xmlns="http://schemas.openxmlformats.org/package/2006/relationships"><Relationship Id="rId2" Type="http://schemas.openxmlformats.org/officeDocument/2006/relationships/slide" Target="../slides/slide333.xml"/><Relationship Id="rId1" Type="http://schemas.openxmlformats.org/officeDocument/2006/relationships/notesMaster" Target="../notesMasters/notesMaster1.xml"/></Relationships>
</file>

<file path=ppt/notesSlides/_rels/notesSlide269.xml.rels><?xml version="1.0" encoding="UTF-8" standalone="yes"?>
<Relationships xmlns="http://schemas.openxmlformats.org/package/2006/relationships"><Relationship Id="rId2" Type="http://schemas.openxmlformats.org/officeDocument/2006/relationships/slide" Target="../slides/slide334.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270.xml.rels><?xml version="1.0" encoding="UTF-8" standalone="yes"?>
<Relationships xmlns="http://schemas.openxmlformats.org/package/2006/relationships"><Relationship Id="rId2" Type="http://schemas.openxmlformats.org/officeDocument/2006/relationships/slide" Target="../slides/slide335.xml"/><Relationship Id="rId1" Type="http://schemas.openxmlformats.org/officeDocument/2006/relationships/notesMaster" Target="../notesMasters/notesMaster1.xml"/></Relationships>
</file>

<file path=ppt/notesSlides/_rels/notesSlide271.xml.rels><?xml version="1.0" encoding="UTF-8" standalone="yes"?>
<Relationships xmlns="http://schemas.openxmlformats.org/package/2006/relationships"><Relationship Id="rId2" Type="http://schemas.openxmlformats.org/officeDocument/2006/relationships/slide" Target="../slides/slide336.xml"/><Relationship Id="rId1" Type="http://schemas.openxmlformats.org/officeDocument/2006/relationships/notesMaster" Target="../notesMasters/notesMaster1.xml"/></Relationships>
</file>

<file path=ppt/notesSlides/_rels/notesSlide272.xml.rels><?xml version="1.0" encoding="UTF-8" standalone="yes"?>
<Relationships xmlns="http://schemas.openxmlformats.org/package/2006/relationships"><Relationship Id="rId2" Type="http://schemas.openxmlformats.org/officeDocument/2006/relationships/slide" Target="../slides/slide337.xml"/><Relationship Id="rId1" Type="http://schemas.openxmlformats.org/officeDocument/2006/relationships/notesMaster" Target="../notesMasters/notesMaster1.xml"/></Relationships>
</file>

<file path=ppt/notesSlides/_rels/notesSlide273.xml.rels><?xml version="1.0" encoding="UTF-8" standalone="yes"?>
<Relationships xmlns="http://schemas.openxmlformats.org/package/2006/relationships"><Relationship Id="rId2" Type="http://schemas.openxmlformats.org/officeDocument/2006/relationships/slide" Target="../slides/slide338.xml"/><Relationship Id="rId1" Type="http://schemas.openxmlformats.org/officeDocument/2006/relationships/notesMaster" Target="../notesMasters/notesMaster1.xml"/></Relationships>
</file>

<file path=ppt/notesSlides/_rels/notesSlide274.xml.rels><?xml version="1.0" encoding="UTF-8" standalone="yes"?>
<Relationships xmlns="http://schemas.openxmlformats.org/package/2006/relationships"><Relationship Id="rId2" Type="http://schemas.openxmlformats.org/officeDocument/2006/relationships/slide" Target="../slides/slide339.xml"/><Relationship Id="rId1" Type="http://schemas.openxmlformats.org/officeDocument/2006/relationships/notesMaster" Target="../notesMasters/notesMaster1.xml"/></Relationships>
</file>

<file path=ppt/notesSlides/_rels/notesSlide275.xml.rels><?xml version="1.0" encoding="UTF-8" standalone="yes"?>
<Relationships xmlns="http://schemas.openxmlformats.org/package/2006/relationships"><Relationship Id="rId2" Type="http://schemas.openxmlformats.org/officeDocument/2006/relationships/slide" Target="../slides/slide340.xml"/><Relationship Id="rId1" Type="http://schemas.openxmlformats.org/officeDocument/2006/relationships/notesMaster" Target="../notesMasters/notesMaster1.xml"/></Relationships>
</file>

<file path=ppt/notesSlides/_rels/notesSlide276.xml.rels><?xml version="1.0" encoding="UTF-8" standalone="yes"?>
<Relationships xmlns="http://schemas.openxmlformats.org/package/2006/relationships"><Relationship Id="rId2" Type="http://schemas.openxmlformats.org/officeDocument/2006/relationships/slide" Target="../slides/slide341.xml"/><Relationship Id="rId1" Type="http://schemas.openxmlformats.org/officeDocument/2006/relationships/notesMaster" Target="../notesMasters/notesMaster1.xml"/></Relationships>
</file>

<file path=ppt/notesSlides/_rels/notesSlide277.xml.rels><?xml version="1.0" encoding="UTF-8" standalone="yes"?>
<Relationships xmlns="http://schemas.openxmlformats.org/package/2006/relationships"><Relationship Id="rId2" Type="http://schemas.openxmlformats.org/officeDocument/2006/relationships/slide" Target="../slides/slide342.xml"/><Relationship Id="rId1" Type="http://schemas.openxmlformats.org/officeDocument/2006/relationships/notesMaster" Target="../notesMasters/notesMaster1.xml"/></Relationships>
</file>

<file path=ppt/notesSlides/_rels/notesSlide278.xml.rels><?xml version="1.0" encoding="UTF-8" standalone="yes"?>
<Relationships xmlns="http://schemas.openxmlformats.org/package/2006/relationships"><Relationship Id="rId2" Type="http://schemas.openxmlformats.org/officeDocument/2006/relationships/slide" Target="../slides/slide343.xml"/><Relationship Id="rId1" Type="http://schemas.openxmlformats.org/officeDocument/2006/relationships/notesMaster" Target="../notesMasters/notesMaster1.xml"/></Relationships>
</file>

<file path=ppt/notesSlides/_rels/notesSlide279.xml.rels><?xml version="1.0" encoding="UTF-8" standalone="yes"?>
<Relationships xmlns="http://schemas.openxmlformats.org/package/2006/relationships"><Relationship Id="rId2" Type="http://schemas.openxmlformats.org/officeDocument/2006/relationships/slide" Target="../slides/slide344.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280.xml.rels><?xml version="1.0" encoding="UTF-8" standalone="yes"?>
<Relationships xmlns="http://schemas.openxmlformats.org/package/2006/relationships"><Relationship Id="rId2" Type="http://schemas.openxmlformats.org/officeDocument/2006/relationships/slide" Target="../slides/slide345.xml"/><Relationship Id="rId1" Type="http://schemas.openxmlformats.org/officeDocument/2006/relationships/notesMaster" Target="../notesMasters/notesMaster1.xml"/></Relationships>
</file>

<file path=ppt/notesSlides/_rels/notesSlide281.xml.rels><?xml version="1.0" encoding="UTF-8" standalone="yes"?>
<Relationships xmlns="http://schemas.openxmlformats.org/package/2006/relationships"><Relationship Id="rId2" Type="http://schemas.openxmlformats.org/officeDocument/2006/relationships/slide" Target="../slides/slide346.xml"/><Relationship Id="rId1" Type="http://schemas.openxmlformats.org/officeDocument/2006/relationships/notesMaster" Target="../notesMasters/notesMaster1.xml"/></Relationships>
</file>

<file path=ppt/notesSlides/_rels/notesSlide282.xml.rels><?xml version="1.0" encoding="UTF-8" standalone="yes"?>
<Relationships xmlns="http://schemas.openxmlformats.org/package/2006/relationships"><Relationship Id="rId2" Type="http://schemas.openxmlformats.org/officeDocument/2006/relationships/slide" Target="../slides/slide348.xml"/><Relationship Id="rId1" Type="http://schemas.openxmlformats.org/officeDocument/2006/relationships/notesMaster" Target="../notesMasters/notesMaster1.xml"/></Relationships>
</file>

<file path=ppt/notesSlides/_rels/notesSlide283.xml.rels><?xml version="1.0" encoding="UTF-8" standalone="yes"?>
<Relationships xmlns="http://schemas.openxmlformats.org/package/2006/relationships"><Relationship Id="rId2" Type="http://schemas.openxmlformats.org/officeDocument/2006/relationships/slide" Target="../slides/slide350.xml"/><Relationship Id="rId1" Type="http://schemas.openxmlformats.org/officeDocument/2006/relationships/notesMaster" Target="../notesMasters/notesMaster1.xml"/></Relationships>
</file>

<file path=ppt/notesSlides/_rels/notesSlide284.xml.rels><?xml version="1.0" encoding="UTF-8" standalone="yes"?>
<Relationships xmlns="http://schemas.openxmlformats.org/package/2006/relationships"><Relationship Id="rId2" Type="http://schemas.openxmlformats.org/officeDocument/2006/relationships/slide" Target="../slides/slide353.xml"/><Relationship Id="rId1" Type="http://schemas.openxmlformats.org/officeDocument/2006/relationships/notesMaster" Target="../notesMasters/notesMaster1.xml"/></Relationships>
</file>

<file path=ppt/notesSlides/_rels/notesSlide285.xml.rels><?xml version="1.0" encoding="UTF-8" standalone="yes"?>
<Relationships xmlns="http://schemas.openxmlformats.org/package/2006/relationships"><Relationship Id="rId2" Type="http://schemas.openxmlformats.org/officeDocument/2006/relationships/slide" Target="../slides/slide357.xml"/><Relationship Id="rId1" Type="http://schemas.openxmlformats.org/officeDocument/2006/relationships/notesMaster" Target="../notesMasters/notesMaster1.xml"/></Relationships>
</file>

<file path=ppt/notesSlides/_rels/notesSlide286.xml.rels><?xml version="1.0" encoding="UTF-8" standalone="yes"?>
<Relationships xmlns="http://schemas.openxmlformats.org/package/2006/relationships"><Relationship Id="rId2" Type="http://schemas.openxmlformats.org/officeDocument/2006/relationships/slide" Target="../slides/slide358.xml"/><Relationship Id="rId1" Type="http://schemas.openxmlformats.org/officeDocument/2006/relationships/notesMaster" Target="../notesMasters/notesMaster1.xml"/></Relationships>
</file>

<file path=ppt/notesSlides/_rels/notesSlide287.xml.rels><?xml version="1.0" encoding="UTF-8" standalone="yes"?>
<Relationships xmlns="http://schemas.openxmlformats.org/package/2006/relationships"><Relationship Id="rId2" Type="http://schemas.openxmlformats.org/officeDocument/2006/relationships/slide" Target="../slides/slide359.xml"/><Relationship Id="rId1" Type="http://schemas.openxmlformats.org/officeDocument/2006/relationships/notesMaster" Target="../notesMasters/notesMaster1.xml"/></Relationships>
</file>

<file path=ppt/notesSlides/_rels/notesSlide288.xml.rels><?xml version="1.0" encoding="UTF-8" standalone="yes"?>
<Relationships xmlns="http://schemas.openxmlformats.org/package/2006/relationships"><Relationship Id="rId2" Type="http://schemas.openxmlformats.org/officeDocument/2006/relationships/slide" Target="../slides/slide360.xml"/><Relationship Id="rId1" Type="http://schemas.openxmlformats.org/officeDocument/2006/relationships/notesMaster" Target="../notesMasters/notesMaster1.xml"/></Relationships>
</file>

<file path=ppt/notesSlides/_rels/notesSlide289.xml.rels><?xml version="1.0" encoding="UTF-8" standalone="yes"?>
<Relationships xmlns="http://schemas.openxmlformats.org/package/2006/relationships"><Relationship Id="rId2" Type="http://schemas.openxmlformats.org/officeDocument/2006/relationships/slide" Target="../slides/slide361.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290.xml.rels><?xml version="1.0" encoding="UTF-8" standalone="yes"?>
<Relationships xmlns="http://schemas.openxmlformats.org/package/2006/relationships"><Relationship Id="rId2" Type="http://schemas.openxmlformats.org/officeDocument/2006/relationships/slide" Target="../slides/slide362.xml"/><Relationship Id="rId1" Type="http://schemas.openxmlformats.org/officeDocument/2006/relationships/notesMaster" Target="../notesMasters/notesMaster1.xml"/></Relationships>
</file>

<file path=ppt/notesSlides/_rels/notesSlide291.xml.rels><?xml version="1.0" encoding="UTF-8" standalone="yes"?>
<Relationships xmlns="http://schemas.openxmlformats.org/package/2006/relationships"><Relationship Id="rId2" Type="http://schemas.openxmlformats.org/officeDocument/2006/relationships/slide" Target="../slides/slide363.xml"/><Relationship Id="rId1" Type="http://schemas.openxmlformats.org/officeDocument/2006/relationships/notesMaster" Target="../notesMasters/notesMaster1.xml"/></Relationships>
</file>

<file path=ppt/notesSlides/_rels/notesSlide292.xml.rels><?xml version="1.0" encoding="UTF-8" standalone="yes"?>
<Relationships xmlns="http://schemas.openxmlformats.org/package/2006/relationships"><Relationship Id="rId2" Type="http://schemas.openxmlformats.org/officeDocument/2006/relationships/slide" Target="../slides/slide364.xml"/><Relationship Id="rId1" Type="http://schemas.openxmlformats.org/officeDocument/2006/relationships/notesMaster" Target="../notesMasters/notesMaster1.xml"/></Relationships>
</file>

<file path=ppt/notesSlides/_rels/notesSlide293.xml.rels><?xml version="1.0" encoding="UTF-8" standalone="yes"?>
<Relationships xmlns="http://schemas.openxmlformats.org/package/2006/relationships"><Relationship Id="rId2" Type="http://schemas.openxmlformats.org/officeDocument/2006/relationships/slide" Target="../slides/slide365.xml"/><Relationship Id="rId1" Type="http://schemas.openxmlformats.org/officeDocument/2006/relationships/notesMaster" Target="../notesMasters/notesMaster1.xml"/></Relationships>
</file>

<file path=ppt/notesSlides/_rels/notesSlide294.xml.rels><?xml version="1.0" encoding="UTF-8" standalone="yes"?>
<Relationships xmlns="http://schemas.openxmlformats.org/package/2006/relationships"><Relationship Id="rId2" Type="http://schemas.openxmlformats.org/officeDocument/2006/relationships/slide" Target="../slides/slide366.xml"/><Relationship Id="rId1" Type="http://schemas.openxmlformats.org/officeDocument/2006/relationships/notesMaster" Target="../notesMasters/notesMaster1.xml"/></Relationships>
</file>

<file path=ppt/notesSlides/_rels/notesSlide295.xml.rels><?xml version="1.0" encoding="UTF-8" standalone="yes"?>
<Relationships xmlns="http://schemas.openxmlformats.org/package/2006/relationships"><Relationship Id="rId2" Type="http://schemas.openxmlformats.org/officeDocument/2006/relationships/slide" Target="../slides/slide367.xml"/><Relationship Id="rId1" Type="http://schemas.openxmlformats.org/officeDocument/2006/relationships/notesMaster" Target="../notesMasters/notesMaster1.xml"/></Relationships>
</file>

<file path=ppt/notesSlides/_rels/notesSlide296.xml.rels><?xml version="1.0" encoding="UTF-8" standalone="yes"?>
<Relationships xmlns="http://schemas.openxmlformats.org/package/2006/relationships"><Relationship Id="rId2" Type="http://schemas.openxmlformats.org/officeDocument/2006/relationships/slide" Target="../slides/slide368.xml"/><Relationship Id="rId1" Type="http://schemas.openxmlformats.org/officeDocument/2006/relationships/notesMaster" Target="../notesMasters/notesMaster1.xml"/></Relationships>
</file>

<file path=ppt/notesSlides/_rels/notesSlide297.xml.rels><?xml version="1.0" encoding="UTF-8" standalone="yes"?>
<Relationships xmlns="http://schemas.openxmlformats.org/package/2006/relationships"><Relationship Id="rId2" Type="http://schemas.openxmlformats.org/officeDocument/2006/relationships/slide" Target="../slides/slide369.xml"/><Relationship Id="rId1" Type="http://schemas.openxmlformats.org/officeDocument/2006/relationships/notesMaster" Target="../notesMasters/notesMaster1.xml"/></Relationships>
</file>

<file path=ppt/notesSlides/_rels/notesSlide298.xml.rels><?xml version="1.0" encoding="UTF-8" standalone="yes"?>
<Relationships xmlns="http://schemas.openxmlformats.org/package/2006/relationships"><Relationship Id="rId2" Type="http://schemas.openxmlformats.org/officeDocument/2006/relationships/slide" Target="../slides/slide370.xml"/><Relationship Id="rId1" Type="http://schemas.openxmlformats.org/officeDocument/2006/relationships/notesMaster" Target="../notesMasters/notesMaster1.xml"/></Relationships>
</file>

<file path=ppt/notesSlides/_rels/notesSlide299.xml.rels><?xml version="1.0" encoding="UTF-8" standalone="yes"?>
<Relationships xmlns="http://schemas.openxmlformats.org/package/2006/relationships"><Relationship Id="rId2" Type="http://schemas.openxmlformats.org/officeDocument/2006/relationships/slide" Target="../slides/slide372.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00.xml.rels><?xml version="1.0" encoding="UTF-8" standalone="yes"?>
<Relationships xmlns="http://schemas.openxmlformats.org/package/2006/relationships"><Relationship Id="rId2" Type="http://schemas.openxmlformats.org/officeDocument/2006/relationships/slide" Target="../slides/slide373.xml"/><Relationship Id="rId1" Type="http://schemas.openxmlformats.org/officeDocument/2006/relationships/notesMaster" Target="../notesMasters/notesMaster1.xml"/></Relationships>
</file>

<file path=ppt/notesSlides/_rels/notesSlide301.xml.rels><?xml version="1.0" encoding="UTF-8" standalone="yes"?>
<Relationships xmlns="http://schemas.openxmlformats.org/package/2006/relationships"><Relationship Id="rId2" Type="http://schemas.openxmlformats.org/officeDocument/2006/relationships/slide" Target="../slides/slide374.xml"/><Relationship Id="rId1" Type="http://schemas.openxmlformats.org/officeDocument/2006/relationships/notesMaster" Target="../notesMasters/notesMaster1.xml"/></Relationships>
</file>

<file path=ppt/notesSlides/_rels/notesSlide302.xml.rels><?xml version="1.0" encoding="UTF-8" standalone="yes"?>
<Relationships xmlns="http://schemas.openxmlformats.org/package/2006/relationships"><Relationship Id="rId2" Type="http://schemas.openxmlformats.org/officeDocument/2006/relationships/slide" Target="../slides/slide376.xml"/><Relationship Id="rId1" Type="http://schemas.openxmlformats.org/officeDocument/2006/relationships/notesMaster" Target="../notesMasters/notesMaster1.xml"/></Relationships>
</file>

<file path=ppt/notesSlides/_rels/notesSlide303.xml.rels><?xml version="1.0" encoding="UTF-8" standalone="yes"?>
<Relationships xmlns="http://schemas.openxmlformats.org/package/2006/relationships"><Relationship Id="rId2" Type="http://schemas.openxmlformats.org/officeDocument/2006/relationships/slide" Target="../slides/slide383.xml"/><Relationship Id="rId1" Type="http://schemas.openxmlformats.org/officeDocument/2006/relationships/notesMaster" Target="../notesMasters/notesMaster1.xml"/></Relationships>
</file>

<file path=ppt/notesSlides/_rels/notesSlide304.xml.rels><?xml version="1.0" encoding="UTF-8" standalone="yes"?>
<Relationships xmlns="http://schemas.openxmlformats.org/package/2006/relationships"><Relationship Id="rId2" Type="http://schemas.openxmlformats.org/officeDocument/2006/relationships/slide" Target="../slides/slide384.xml"/><Relationship Id="rId1" Type="http://schemas.openxmlformats.org/officeDocument/2006/relationships/notesMaster" Target="../notesMasters/notesMaster1.xml"/></Relationships>
</file>

<file path=ppt/notesSlides/_rels/notesSlide305.xml.rels><?xml version="1.0" encoding="UTF-8" standalone="yes"?>
<Relationships xmlns="http://schemas.openxmlformats.org/package/2006/relationships"><Relationship Id="rId2" Type="http://schemas.openxmlformats.org/officeDocument/2006/relationships/slide" Target="../slides/slide385.xml"/><Relationship Id="rId1" Type="http://schemas.openxmlformats.org/officeDocument/2006/relationships/notesMaster" Target="../notesMasters/notesMaster1.xml"/></Relationships>
</file>

<file path=ppt/notesSlides/_rels/notesSlide306.xml.rels><?xml version="1.0" encoding="UTF-8" standalone="yes"?>
<Relationships xmlns="http://schemas.openxmlformats.org/package/2006/relationships"><Relationship Id="rId2" Type="http://schemas.openxmlformats.org/officeDocument/2006/relationships/slide" Target="../slides/slide386.xml"/><Relationship Id="rId1" Type="http://schemas.openxmlformats.org/officeDocument/2006/relationships/notesMaster" Target="../notesMasters/notesMaster1.xml"/></Relationships>
</file>

<file path=ppt/notesSlides/_rels/notesSlide307.xml.rels><?xml version="1.0" encoding="UTF-8" standalone="yes"?>
<Relationships xmlns="http://schemas.openxmlformats.org/package/2006/relationships"><Relationship Id="rId2" Type="http://schemas.openxmlformats.org/officeDocument/2006/relationships/slide" Target="../slides/slide387.xml"/><Relationship Id="rId1" Type="http://schemas.openxmlformats.org/officeDocument/2006/relationships/notesMaster" Target="../notesMasters/notesMaster1.xml"/></Relationships>
</file>

<file path=ppt/notesSlides/_rels/notesSlide308.xml.rels><?xml version="1.0" encoding="UTF-8" standalone="yes"?>
<Relationships xmlns="http://schemas.openxmlformats.org/package/2006/relationships"><Relationship Id="rId2" Type="http://schemas.openxmlformats.org/officeDocument/2006/relationships/slide" Target="../slides/slide388.xml"/><Relationship Id="rId1" Type="http://schemas.openxmlformats.org/officeDocument/2006/relationships/notesMaster" Target="../notesMasters/notesMaster1.xml"/></Relationships>
</file>

<file path=ppt/notesSlides/_rels/notesSlide309.xml.rels><?xml version="1.0" encoding="UTF-8" standalone="yes"?>
<Relationships xmlns="http://schemas.openxmlformats.org/package/2006/relationships"><Relationship Id="rId2" Type="http://schemas.openxmlformats.org/officeDocument/2006/relationships/slide" Target="../slides/slide389.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10.xml.rels><?xml version="1.0" encoding="UTF-8" standalone="yes"?>
<Relationships xmlns="http://schemas.openxmlformats.org/package/2006/relationships"><Relationship Id="rId2" Type="http://schemas.openxmlformats.org/officeDocument/2006/relationships/slide" Target="../slides/slide390.xml"/><Relationship Id="rId1" Type="http://schemas.openxmlformats.org/officeDocument/2006/relationships/notesMaster" Target="../notesMasters/notesMaster1.xml"/></Relationships>
</file>

<file path=ppt/notesSlides/_rels/notesSlide311.xml.rels><?xml version="1.0" encoding="UTF-8" standalone="yes"?>
<Relationships xmlns="http://schemas.openxmlformats.org/package/2006/relationships"><Relationship Id="rId2" Type="http://schemas.openxmlformats.org/officeDocument/2006/relationships/slide" Target="../slides/slide391.xml"/><Relationship Id="rId1" Type="http://schemas.openxmlformats.org/officeDocument/2006/relationships/notesMaster" Target="../notesMasters/notesMaster1.xml"/></Relationships>
</file>

<file path=ppt/notesSlides/_rels/notesSlide312.xml.rels><?xml version="1.0" encoding="UTF-8" standalone="yes"?>
<Relationships xmlns="http://schemas.openxmlformats.org/package/2006/relationships"><Relationship Id="rId2" Type="http://schemas.openxmlformats.org/officeDocument/2006/relationships/slide" Target="../slides/slide392.xml"/><Relationship Id="rId1" Type="http://schemas.openxmlformats.org/officeDocument/2006/relationships/notesMaster" Target="../notesMasters/notesMaster1.xml"/></Relationships>
</file>

<file path=ppt/notesSlides/_rels/notesSlide313.xml.rels><?xml version="1.0" encoding="UTF-8" standalone="yes"?>
<Relationships xmlns="http://schemas.openxmlformats.org/package/2006/relationships"><Relationship Id="rId2" Type="http://schemas.openxmlformats.org/officeDocument/2006/relationships/slide" Target="../slides/slide393.xml"/><Relationship Id="rId1" Type="http://schemas.openxmlformats.org/officeDocument/2006/relationships/notesMaster" Target="../notesMasters/notesMaster1.xml"/></Relationships>
</file>

<file path=ppt/notesSlides/_rels/notesSlide314.xml.rels><?xml version="1.0" encoding="UTF-8" standalone="yes"?>
<Relationships xmlns="http://schemas.openxmlformats.org/package/2006/relationships"><Relationship Id="rId2" Type="http://schemas.openxmlformats.org/officeDocument/2006/relationships/slide" Target="../slides/slide394.xml"/><Relationship Id="rId1" Type="http://schemas.openxmlformats.org/officeDocument/2006/relationships/notesMaster" Target="../notesMasters/notesMaster1.xml"/></Relationships>
</file>

<file path=ppt/notesSlides/_rels/notesSlide315.xml.rels><?xml version="1.0" encoding="UTF-8" standalone="yes"?>
<Relationships xmlns="http://schemas.openxmlformats.org/package/2006/relationships"><Relationship Id="rId2" Type="http://schemas.openxmlformats.org/officeDocument/2006/relationships/slide" Target="../slides/slide395.xml"/><Relationship Id="rId1" Type="http://schemas.openxmlformats.org/officeDocument/2006/relationships/notesMaster" Target="../notesMasters/notesMaster1.xml"/></Relationships>
</file>

<file path=ppt/notesSlides/_rels/notesSlide316.xml.rels><?xml version="1.0" encoding="UTF-8" standalone="yes"?>
<Relationships xmlns="http://schemas.openxmlformats.org/package/2006/relationships"><Relationship Id="rId2" Type="http://schemas.openxmlformats.org/officeDocument/2006/relationships/slide" Target="../slides/slide397.xml"/><Relationship Id="rId1" Type="http://schemas.openxmlformats.org/officeDocument/2006/relationships/notesMaster" Target="../notesMasters/notesMaster1.xml"/></Relationships>
</file>

<file path=ppt/notesSlides/_rels/notesSlide317.xml.rels><?xml version="1.0" encoding="UTF-8" standalone="yes"?>
<Relationships xmlns="http://schemas.openxmlformats.org/package/2006/relationships"><Relationship Id="rId2" Type="http://schemas.openxmlformats.org/officeDocument/2006/relationships/slide" Target="../slides/slide398.xml"/><Relationship Id="rId1" Type="http://schemas.openxmlformats.org/officeDocument/2006/relationships/notesMaster" Target="../notesMasters/notesMaster1.xml"/></Relationships>
</file>

<file path=ppt/notesSlides/_rels/notesSlide318.xml.rels><?xml version="1.0" encoding="UTF-8" standalone="yes"?>
<Relationships xmlns="http://schemas.openxmlformats.org/package/2006/relationships"><Relationship Id="rId2" Type="http://schemas.openxmlformats.org/officeDocument/2006/relationships/slide" Target="../slides/slide399.xml"/><Relationship Id="rId1" Type="http://schemas.openxmlformats.org/officeDocument/2006/relationships/notesMaster" Target="../notesMasters/notesMaster1.xml"/></Relationships>
</file>

<file path=ppt/notesSlides/_rels/notesSlide319.xml.rels><?xml version="1.0" encoding="UTF-8" standalone="yes"?>
<Relationships xmlns="http://schemas.openxmlformats.org/package/2006/relationships"><Relationship Id="rId2" Type="http://schemas.openxmlformats.org/officeDocument/2006/relationships/slide" Target="../slides/slide40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20.xml.rels><?xml version="1.0" encoding="UTF-8" standalone="yes"?>
<Relationships xmlns="http://schemas.openxmlformats.org/package/2006/relationships"><Relationship Id="rId2" Type="http://schemas.openxmlformats.org/officeDocument/2006/relationships/slide" Target="../slides/slide402.xml"/><Relationship Id="rId1" Type="http://schemas.openxmlformats.org/officeDocument/2006/relationships/notesMaster" Target="../notesMasters/notesMaster1.xml"/></Relationships>
</file>

<file path=ppt/notesSlides/_rels/notesSlide321.xml.rels><?xml version="1.0" encoding="UTF-8" standalone="yes"?>
<Relationships xmlns="http://schemas.openxmlformats.org/package/2006/relationships"><Relationship Id="rId2" Type="http://schemas.openxmlformats.org/officeDocument/2006/relationships/slide" Target="../slides/slide404.xml"/><Relationship Id="rId1" Type="http://schemas.openxmlformats.org/officeDocument/2006/relationships/notesMaster" Target="../notesMasters/notesMaster1.xml"/></Relationships>
</file>

<file path=ppt/notesSlides/_rels/notesSlide322.xml.rels><?xml version="1.0" encoding="UTF-8" standalone="yes"?>
<Relationships xmlns="http://schemas.openxmlformats.org/package/2006/relationships"><Relationship Id="rId2" Type="http://schemas.openxmlformats.org/officeDocument/2006/relationships/slide" Target="../slides/slide405.xml"/><Relationship Id="rId1" Type="http://schemas.openxmlformats.org/officeDocument/2006/relationships/notesMaster" Target="../notesMasters/notesMaster1.xml"/></Relationships>
</file>

<file path=ppt/notesSlides/_rels/notesSlide323.xml.rels><?xml version="1.0" encoding="UTF-8" standalone="yes"?>
<Relationships xmlns="http://schemas.openxmlformats.org/package/2006/relationships"><Relationship Id="rId2" Type="http://schemas.openxmlformats.org/officeDocument/2006/relationships/slide" Target="../slides/slide406.xml"/><Relationship Id="rId1" Type="http://schemas.openxmlformats.org/officeDocument/2006/relationships/notesMaster" Target="../notesMasters/notesMaster1.xml"/></Relationships>
</file>

<file path=ppt/notesSlides/_rels/notesSlide324.xml.rels><?xml version="1.0" encoding="UTF-8" standalone="yes"?>
<Relationships xmlns="http://schemas.openxmlformats.org/package/2006/relationships"><Relationship Id="rId2" Type="http://schemas.openxmlformats.org/officeDocument/2006/relationships/slide" Target="../slides/slide428.xml"/><Relationship Id="rId1" Type="http://schemas.openxmlformats.org/officeDocument/2006/relationships/notesMaster" Target="../notesMasters/notesMaster1.xml"/></Relationships>
</file>

<file path=ppt/notesSlides/_rels/notesSlide325.xml.rels><?xml version="1.0" encoding="UTF-8" standalone="yes"?>
<Relationships xmlns="http://schemas.openxmlformats.org/package/2006/relationships"><Relationship Id="rId2" Type="http://schemas.openxmlformats.org/officeDocument/2006/relationships/slide" Target="../slides/slide445.xml"/><Relationship Id="rId1" Type="http://schemas.openxmlformats.org/officeDocument/2006/relationships/notesMaster" Target="../notesMasters/notesMaster1.xml"/></Relationships>
</file>

<file path=ppt/notesSlides/_rels/notesSlide326.xml.rels><?xml version="1.0" encoding="UTF-8" standalone="yes"?>
<Relationships xmlns="http://schemas.openxmlformats.org/package/2006/relationships"><Relationship Id="rId2" Type="http://schemas.openxmlformats.org/officeDocument/2006/relationships/slide" Target="../slides/slide466.xml"/><Relationship Id="rId1" Type="http://schemas.openxmlformats.org/officeDocument/2006/relationships/notesMaster" Target="../notesMasters/notesMaster1.xml"/></Relationships>
</file>

<file path=ppt/notesSlides/_rels/notesSlide327.xml.rels><?xml version="1.0" encoding="UTF-8" standalone="yes"?>
<Relationships xmlns="http://schemas.openxmlformats.org/package/2006/relationships"><Relationship Id="rId2" Type="http://schemas.openxmlformats.org/officeDocument/2006/relationships/slide" Target="../slides/slide467.xml"/><Relationship Id="rId1" Type="http://schemas.openxmlformats.org/officeDocument/2006/relationships/notesMaster" Target="../notesMasters/notesMaster1.xml"/></Relationships>
</file>

<file path=ppt/notesSlides/_rels/notesSlide328.xml.rels><?xml version="1.0" encoding="UTF-8" standalone="yes"?>
<Relationships xmlns="http://schemas.openxmlformats.org/package/2006/relationships"><Relationship Id="rId2" Type="http://schemas.openxmlformats.org/officeDocument/2006/relationships/slide" Target="../slides/slide468.xml"/><Relationship Id="rId1" Type="http://schemas.openxmlformats.org/officeDocument/2006/relationships/notesMaster" Target="../notesMasters/notesMaster1.xml"/></Relationships>
</file>

<file path=ppt/notesSlides/_rels/notesSlide329.xml.rels><?xml version="1.0" encoding="UTF-8" standalone="yes"?>
<Relationships xmlns="http://schemas.openxmlformats.org/package/2006/relationships"><Relationship Id="rId2" Type="http://schemas.openxmlformats.org/officeDocument/2006/relationships/slide" Target="../slides/slide469.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330.xml.rels><?xml version="1.0" encoding="UTF-8" standalone="yes"?>
<Relationships xmlns="http://schemas.openxmlformats.org/package/2006/relationships"><Relationship Id="rId2" Type="http://schemas.openxmlformats.org/officeDocument/2006/relationships/slide" Target="../slides/slide470.xml"/><Relationship Id="rId1" Type="http://schemas.openxmlformats.org/officeDocument/2006/relationships/notesMaster" Target="../notesMasters/notesMaster1.xml"/></Relationships>
</file>

<file path=ppt/notesSlides/_rels/notesSlide331.xml.rels><?xml version="1.0" encoding="UTF-8" standalone="yes"?>
<Relationships xmlns="http://schemas.openxmlformats.org/package/2006/relationships"><Relationship Id="rId2" Type="http://schemas.openxmlformats.org/officeDocument/2006/relationships/slide" Target="../slides/slide472.xml"/><Relationship Id="rId1" Type="http://schemas.openxmlformats.org/officeDocument/2006/relationships/notesMaster" Target="../notesMasters/notesMaster1.xml"/></Relationships>
</file>

<file path=ppt/notesSlides/_rels/notesSlide332.xml.rels><?xml version="1.0" encoding="UTF-8" standalone="yes"?>
<Relationships xmlns="http://schemas.openxmlformats.org/package/2006/relationships"><Relationship Id="rId2" Type="http://schemas.openxmlformats.org/officeDocument/2006/relationships/slide" Target="../slides/slide473.xml"/><Relationship Id="rId1" Type="http://schemas.openxmlformats.org/officeDocument/2006/relationships/notesMaster" Target="../notesMasters/notesMaster1.xml"/></Relationships>
</file>

<file path=ppt/notesSlides/_rels/notesSlide333.xml.rels><?xml version="1.0" encoding="UTF-8" standalone="yes"?>
<Relationships xmlns="http://schemas.openxmlformats.org/package/2006/relationships"><Relationship Id="rId2" Type="http://schemas.openxmlformats.org/officeDocument/2006/relationships/slide" Target="../slides/slide474.xml"/><Relationship Id="rId1" Type="http://schemas.openxmlformats.org/officeDocument/2006/relationships/notesMaster" Target="../notesMasters/notesMaster1.xml"/></Relationships>
</file>

<file path=ppt/notesSlides/_rels/notesSlide334.xml.rels><?xml version="1.0" encoding="UTF-8" standalone="yes"?>
<Relationships xmlns="http://schemas.openxmlformats.org/package/2006/relationships"><Relationship Id="rId2" Type="http://schemas.openxmlformats.org/officeDocument/2006/relationships/slide" Target="../slides/slide476.xml"/><Relationship Id="rId1" Type="http://schemas.openxmlformats.org/officeDocument/2006/relationships/notesMaster" Target="../notesMasters/notesMaster1.xml"/></Relationships>
</file>

<file path=ppt/notesSlides/_rels/notesSlide335.xml.rels><?xml version="1.0" encoding="UTF-8" standalone="yes"?>
<Relationships xmlns="http://schemas.openxmlformats.org/package/2006/relationships"><Relationship Id="rId2" Type="http://schemas.openxmlformats.org/officeDocument/2006/relationships/slide" Target="../slides/slide477.xml"/><Relationship Id="rId1" Type="http://schemas.openxmlformats.org/officeDocument/2006/relationships/notesMaster" Target="../notesMasters/notesMaster1.xml"/></Relationships>
</file>

<file path=ppt/notesSlides/_rels/notesSlide336.xml.rels><?xml version="1.0" encoding="UTF-8" standalone="yes"?>
<Relationships xmlns="http://schemas.openxmlformats.org/package/2006/relationships"><Relationship Id="rId2" Type="http://schemas.openxmlformats.org/officeDocument/2006/relationships/slide" Target="../slides/slide478.xml"/><Relationship Id="rId1" Type="http://schemas.openxmlformats.org/officeDocument/2006/relationships/notesMaster" Target="../notesMasters/notesMaster1.xml"/></Relationships>
</file>

<file path=ppt/notesSlides/_rels/notesSlide337.xml.rels><?xml version="1.0" encoding="UTF-8" standalone="yes"?>
<Relationships xmlns="http://schemas.openxmlformats.org/package/2006/relationships"><Relationship Id="rId2" Type="http://schemas.openxmlformats.org/officeDocument/2006/relationships/slide" Target="../slides/slide479.xml"/><Relationship Id="rId1" Type="http://schemas.openxmlformats.org/officeDocument/2006/relationships/notesMaster" Target="../notesMasters/notesMaster1.xml"/></Relationships>
</file>

<file path=ppt/notesSlides/_rels/notesSlide338.xml.rels><?xml version="1.0" encoding="UTF-8" standalone="yes"?>
<Relationships xmlns="http://schemas.openxmlformats.org/package/2006/relationships"><Relationship Id="rId2" Type="http://schemas.openxmlformats.org/officeDocument/2006/relationships/slide" Target="../slides/slide480.xml"/><Relationship Id="rId1" Type="http://schemas.openxmlformats.org/officeDocument/2006/relationships/notesMaster" Target="../notesMasters/notesMaster1.xml"/></Relationships>
</file>

<file path=ppt/notesSlides/_rels/notesSlide339.xml.rels><?xml version="1.0" encoding="UTF-8" standalone="yes"?>
<Relationships xmlns="http://schemas.openxmlformats.org/package/2006/relationships"><Relationship Id="rId2" Type="http://schemas.openxmlformats.org/officeDocument/2006/relationships/slide" Target="../slides/slide481.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340.xml.rels><?xml version="1.0" encoding="UTF-8" standalone="yes"?>
<Relationships xmlns="http://schemas.openxmlformats.org/package/2006/relationships"><Relationship Id="rId2" Type="http://schemas.openxmlformats.org/officeDocument/2006/relationships/slide" Target="../slides/slide482.xml"/><Relationship Id="rId1" Type="http://schemas.openxmlformats.org/officeDocument/2006/relationships/notesMaster" Target="../notesMasters/notesMaster1.xml"/></Relationships>
</file>

<file path=ppt/notesSlides/_rels/notesSlide341.xml.rels><?xml version="1.0" encoding="UTF-8" standalone="yes"?>
<Relationships xmlns="http://schemas.openxmlformats.org/package/2006/relationships"><Relationship Id="rId2" Type="http://schemas.openxmlformats.org/officeDocument/2006/relationships/slide" Target="../slides/slide483.xml"/><Relationship Id="rId1" Type="http://schemas.openxmlformats.org/officeDocument/2006/relationships/notesMaster" Target="../notesMasters/notesMaster1.xml"/></Relationships>
</file>

<file path=ppt/notesSlides/_rels/notesSlide342.xml.rels><?xml version="1.0" encoding="UTF-8" standalone="yes"?>
<Relationships xmlns="http://schemas.openxmlformats.org/package/2006/relationships"><Relationship Id="rId2" Type="http://schemas.openxmlformats.org/officeDocument/2006/relationships/slide" Target="../slides/slide484.xml"/><Relationship Id="rId1" Type="http://schemas.openxmlformats.org/officeDocument/2006/relationships/notesMaster" Target="../notesMasters/notesMaster1.xml"/></Relationships>
</file>

<file path=ppt/notesSlides/_rels/notesSlide343.xml.rels><?xml version="1.0" encoding="UTF-8" standalone="yes"?>
<Relationships xmlns="http://schemas.openxmlformats.org/package/2006/relationships"><Relationship Id="rId2" Type="http://schemas.openxmlformats.org/officeDocument/2006/relationships/slide" Target="../slides/slide485.xml"/><Relationship Id="rId1" Type="http://schemas.openxmlformats.org/officeDocument/2006/relationships/notesMaster" Target="../notesMasters/notesMaster1.xml"/></Relationships>
</file>

<file path=ppt/notesSlides/_rels/notesSlide344.xml.rels><?xml version="1.0" encoding="UTF-8" standalone="yes"?>
<Relationships xmlns="http://schemas.openxmlformats.org/package/2006/relationships"><Relationship Id="rId2" Type="http://schemas.openxmlformats.org/officeDocument/2006/relationships/slide" Target="../slides/slide486.xml"/><Relationship Id="rId1" Type="http://schemas.openxmlformats.org/officeDocument/2006/relationships/notesMaster" Target="../notesMasters/notesMaster1.xml"/></Relationships>
</file>

<file path=ppt/notesSlides/_rels/notesSlide345.xml.rels><?xml version="1.0" encoding="UTF-8" standalone="yes"?>
<Relationships xmlns="http://schemas.openxmlformats.org/package/2006/relationships"><Relationship Id="rId2" Type="http://schemas.openxmlformats.org/officeDocument/2006/relationships/slide" Target="../slides/slide487.xml"/><Relationship Id="rId1" Type="http://schemas.openxmlformats.org/officeDocument/2006/relationships/notesMaster" Target="../notesMasters/notesMaster1.xml"/></Relationships>
</file>

<file path=ppt/notesSlides/_rels/notesSlide346.xml.rels><?xml version="1.0" encoding="UTF-8" standalone="yes"?>
<Relationships xmlns="http://schemas.openxmlformats.org/package/2006/relationships"><Relationship Id="rId2" Type="http://schemas.openxmlformats.org/officeDocument/2006/relationships/slide" Target="../slides/slide488.xml"/><Relationship Id="rId1" Type="http://schemas.openxmlformats.org/officeDocument/2006/relationships/notesMaster" Target="../notesMasters/notesMaster1.xml"/></Relationships>
</file>

<file path=ppt/notesSlides/_rels/notesSlide347.xml.rels><?xml version="1.0" encoding="UTF-8" standalone="yes"?>
<Relationships xmlns="http://schemas.openxmlformats.org/package/2006/relationships"><Relationship Id="rId2" Type="http://schemas.openxmlformats.org/officeDocument/2006/relationships/slide" Target="../slides/slide489.xml"/><Relationship Id="rId1" Type="http://schemas.openxmlformats.org/officeDocument/2006/relationships/notesMaster" Target="../notesMasters/notesMaster1.xml"/></Relationships>
</file>

<file path=ppt/notesSlides/_rels/notesSlide348.xml.rels><?xml version="1.0" encoding="UTF-8" standalone="yes"?>
<Relationships xmlns="http://schemas.openxmlformats.org/package/2006/relationships"><Relationship Id="rId2" Type="http://schemas.openxmlformats.org/officeDocument/2006/relationships/slide" Target="../slides/slide490.xml"/><Relationship Id="rId1" Type="http://schemas.openxmlformats.org/officeDocument/2006/relationships/notesMaster" Target="../notesMasters/notesMaster1.xml"/></Relationships>
</file>

<file path=ppt/notesSlides/_rels/notesSlide349.xml.rels><?xml version="1.0" encoding="UTF-8" standalone="yes"?>
<Relationships xmlns="http://schemas.openxmlformats.org/package/2006/relationships"><Relationship Id="rId2" Type="http://schemas.openxmlformats.org/officeDocument/2006/relationships/slide" Target="../slides/slide491.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350.xml.rels><?xml version="1.0" encoding="UTF-8" standalone="yes"?>
<Relationships xmlns="http://schemas.openxmlformats.org/package/2006/relationships"><Relationship Id="rId2" Type="http://schemas.openxmlformats.org/officeDocument/2006/relationships/slide" Target="../slides/slide492.xml"/><Relationship Id="rId1" Type="http://schemas.openxmlformats.org/officeDocument/2006/relationships/notesMaster" Target="../notesMasters/notesMaster1.xml"/></Relationships>
</file>

<file path=ppt/notesSlides/_rels/notesSlide351.xml.rels><?xml version="1.0" encoding="UTF-8" standalone="yes"?>
<Relationships xmlns="http://schemas.openxmlformats.org/package/2006/relationships"><Relationship Id="rId2" Type="http://schemas.openxmlformats.org/officeDocument/2006/relationships/slide" Target="../slides/slide493.xml"/><Relationship Id="rId1" Type="http://schemas.openxmlformats.org/officeDocument/2006/relationships/notesMaster" Target="../notesMasters/notesMaster1.xml"/></Relationships>
</file>

<file path=ppt/notesSlides/_rels/notesSlide352.xml.rels><?xml version="1.0" encoding="UTF-8" standalone="yes"?>
<Relationships xmlns="http://schemas.openxmlformats.org/package/2006/relationships"><Relationship Id="rId2" Type="http://schemas.openxmlformats.org/officeDocument/2006/relationships/slide" Target="../slides/slide494.xml"/><Relationship Id="rId1" Type="http://schemas.openxmlformats.org/officeDocument/2006/relationships/notesMaster" Target="../notesMasters/notesMaster1.xml"/></Relationships>
</file>

<file path=ppt/notesSlides/_rels/notesSlide353.xml.rels><?xml version="1.0" encoding="UTF-8" standalone="yes"?>
<Relationships xmlns="http://schemas.openxmlformats.org/package/2006/relationships"><Relationship Id="rId2" Type="http://schemas.openxmlformats.org/officeDocument/2006/relationships/slide" Target="../slides/slide495.xml"/><Relationship Id="rId1" Type="http://schemas.openxmlformats.org/officeDocument/2006/relationships/notesMaster" Target="../notesMasters/notesMaster1.xml"/></Relationships>
</file>

<file path=ppt/notesSlides/_rels/notesSlide354.xml.rels><?xml version="1.0" encoding="UTF-8" standalone="yes"?>
<Relationships xmlns="http://schemas.openxmlformats.org/package/2006/relationships"><Relationship Id="rId2" Type="http://schemas.openxmlformats.org/officeDocument/2006/relationships/slide" Target="../slides/slide496.xml"/><Relationship Id="rId1" Type="http://schemas.openxmlformats.org/officeDocument/2006/relationships/notesMaster" Target="../notesMasters/notesMaster1.xml"/></Relationships>
</file>

<file path=ppt/notesSlides/_rels/notesSlide355.xml.rels><?xml version="1.0" encoding="UTF-8" standalone="yes"?>
<Relationships xmlns="http://schemas.openxmlformats.org/package/2006/relationships"><Relationship Id="rId2" Type="http://schemas.openxmlformats.org/officeDocument/2006/relationships/slide" Target="../slides/slide497.xml"/><Relationship Id="rId1" Type="http://schemas.openxmlformats.org/officeDocument/2006/relationships/notesMaster" Target="../notesMasters/notesMaster1.xml"/></Relationships>
</file>

<file path=ppt/notesSlides/_rels/notesSlide356.xml.rels><?xml version="1.0" encoding="UTF-8" standalone="yes"?>
<Relationships xmlns="http://schemas.openxmlformats.org/package/2006/relationships"><Relationship Id="rId2" Type="http://schemas.openxmlformats.org/officeDocument/2006/relationships/slide" Target="../slides/slide498.xml"/><Relationship Id="rId1" Type="http://schemas.openxmlformats.org/officeDocument/2006/relationships/notesMaster" Target="../notesMasters/notesMaster1.xml"/></Relationships>
</file>

<file path=ppt/notesSlides/_rels/notesSlide357.xml.rels><?xml version="1.0" encoding="UTF-8" standalone="yes"?>
<Relationships xmlns="http://schemas.openxmlformats.org/package/2006/relationships"><Relationship Id="rId2" Type="http://schemas.openxmlformats.org/officeDocument/2006/relationships/slide" Target="../slides/slide499.xml"/><Relationship Id="rId1" Type="http://schemas.openxmlformats.org/officeDocument/2006/relationships/notesMaster" Target="../notesMasters/notesMaster1.xml"/></Relationships>
</file>

<file path=ppt/notesSlides/_rels/notesSlide358.xml.rels><?xml version="1.0" encoding="UTF-8" standalone="yes"?>
<Relationships xmlns="http://schemas.openxmlformats.org/package/2006/relationships"><Relationship Id="rId2" Type="http://schemas.openxmlformats.org/officeDocument/2006/relationships/slide" Target="../slides/slide500.xml"/><Relationship Id="rId1" Type="http://schemas.openxmlformats.org/officeDocument/2006/relationships/notesMaster" Target="../notesMasters/notesMaster1.xml"/></Relationships>
</file>

<file path=ppt/notesSlides/_rels/notesSlide359.xml.rels><?xml version="1.0" encoding="UTF-8" standalone="yes"?>
<Relationships xmlns="http://schemas.openxmlformats.org/package/2006/relationships"><Relationship Id="rId2" Type="http://schemas.openxmlformats.org/officeDocument/2006/relationships/slide" Target="../slides/slide501.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360.xml.rels><?xml version="1.0" encoding="UTF-8" standalone="yes"?>
<Relationships xmlns="http://schemas.openxmlformats.org/package/2006/relationships"><Relationship Id="rId2" Type="http://schemas.openxmlformats.org/officeDocument/2006/relationships/slide" Target="../slides/slide502.xml"/><Relationship Id="rId1" Type="http://schemas.openxmlformats.org/officeDocument/2006/relationships/notesMaster" Target="../notesMasters/notesMaster1.xml"/></Relationships>
</file>

<file path=ppt/notesSlides/_rels/notesSlide361.xml.rels><?xml version="1.0" encoding="UTF-8" standalone="yes"?>
<Relationships xmlns="http://schemas.openxmlformats.org/package/2006/relationships"><Relationship Id="rId2" Type="http://schemas.openxmlformats.org/officeDocument/2006/relationships/slide" Target="../slides/slide503.xml"/><Relationship Id="rId1" Type="http://schemas.openxmlformats.org/officeDocument/2006/relationships/notesMaster" Target="../notesMasters/notesMaster1.xml"/></Relationships>
</file>

<file path=ppt/notesSlides/_rels/notesSlide362.xml.rels><?xml version="1.0" encoding="UTF-8" standalone="yes"?>
<Relationships xmlns="http://schemas.openxmlformats.org/package/2006/relationships"><Relationship Id="rId2" Type="http://schemas.openxmlformats.org/officeDocument/2006/relationships/slide" Target="../slides/slide504.xml"/><Relationship Id="rId1" Type="http://schemas.openxmlformats.org/officeDocument/2006/relationships/notesMaster" Target="../notesMasters/notesMaster1.xml"/></Relationships>
</file>

<file path=ppt/notesSlides/_rels/notesSlide363.xml.rels><?xml version="1.0" encoding="UTF-8" standalone="yes"?>
<Relationships xmlns="http://schemas.openxmlformats.org/package/2006/relationships"><Relationship Id="rId2" Type="http://schemas.openxmlformats.org/officeDocument/2006/relationships/slide" Target="../slides/slide505.xml"/><Relationship Id="rId1" Type="http://schemas.openxmlformats.org/officeDocument/2006/relationships/notesMaster" Target="../notesMasters/notesMaster1.xml"/></Relationships>
</file>

<file path=ppt/notesSlides/_rels/notesSlide364.xml.rels><?xml version="1.0" encoding="UTF-8" standalone="yes"?>
<Relationships xmlns="http://schemas.openxmlformats.org/package/2006/relationships"><Relationship Id="rId2" Type="http://schemas.openxmlformats.org/officeDocument/2006/relationships/slide" Target="../slides/slide506.xml"/><Relationship Id="rId1" Type="http://schemas.openxmlformats.org/officeDocument/2006/relationships/notesMaster" Target="../notesMasters/notesMaster1.xml"/></Relationships>
</file>

<file path=ppt/notesSlides/_rels/notesSlide365.xml.rels><?xml version="1.0" encoding="UTF-8" standalone="yes"?>
<Relationships xmlns="http://schemas.openxmlformats.org/package/2006/relationships"><Relationship Id="rId2" Type="http://schemas.openxmlformats.org/officeDocument/2006/relationships/slide" Target="../slides/slide507.xml"/><Relationship Id="rId1" Type="http://schemas.openxmlformats.org/officeDocument/2006/relationships/notesMaster" Target="../notesMasters/notesMaster1.xml"/></Relationships>
</file>

<file path=ppt/notesSlides/_rels/notesSlide366.xml.rels><?xml version="1.0" encoding="UTF-8" standalone="yes"?>
<Relationships xmlns="http://schemas.openxmlformats.org/package/2006/relationships"><Relationship Id="rId2" Type="http://schemas.openxmlformats.org/officeDocument/2006/relationships/slide" Target="../slides/slide508.xml"/><Relationship Id="rId1" Type="http://schemas.openxmlformats.org/officeDocument/2006/relationships/notesMaster" Target="../notesMasters/notesMaster1.xml"/></Relationships>
</file>

<file path=ppt/notesSlides/_rels/notesSlide367.xml.rels><?xml version="1.0" encoding="UTF-8" standalone="yes"?>
<Relationships xmlns="http://schemas.openxmlformats.org/package/2006/relationships"><Relationship Id="rId2" Type="http://schemas.openxmlformats.org/officeDocument/2006/relationships/slide" Target="../slides/slide509.xml"/><Relationship Id="rId1" Type="http://schemas.openxmlformats.org/officeDocument/2006/relationships/notesMaster" Target="../notesMasters/notesMaster1.xml"/></Relationships>
</file>

<file path=ppt/notesSlides/_rels/notesSlide368.xml.rels><?xml version="1.0" encoding="UTF-8" standalone="yes"?>
<Relationships xmlns="http://schemas.openxmlformats.org/package/2006/relationships"><Relationship Id="rId2" Type="http://schemas.openxmlformats.org/officeDocument/2006/relationships/slide" Target="../slides/slide514.xml"/><Relationship Id="rId1" Type="http://schemas.openxmlformats.org/officeDocument/2006/relationships/notesMaster" Target="../notesMasters/notesMaster1.xml"/></Relationships>
</file>

<file path=ppt/notesSlides/_rels/notesSlide369.xml.rels><?xml version="1.0" encoding="UTF-8" standalone="yes"?>
<Relationships xmlns="http://schemas.openxmlformats.org/package/2006/relationships"><Relationship Id="rId2" Type="http://schemas.openxmlformats.org/officeDocument/2006/relationships/slide" Target="../slides/slide516.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370.xml.rels><?xml version="1.0" encoding="UTF-8" standalone="yes"?>
<Relationships xmlns="http://schemas.openxmlformats.org/package/2006/relationships"><Relationship Id="rId2" Type="http://schemas.openxmlformats.org/officeDocument/2006/relationships/slide" Target="../slides/slide517.xml"/><Relationship Id="rId1" Type="http://schemas.openxmlformats.org/officeDocument/2006/relationships/notesMaster" Target="../notesMasters/notesMaster1.xml"/></Relationships>
</file>

<file path=ppt/notesSlides/_rels/notesSlide371.xml.rels><?xml version="1.0" encoding="UTF-8" standalone="yes"?>
<Relationships xmlns="http://schemas.openxmlformats.org/package/2006/relationships"><Relationship Id="rId2" Type="http://schemas.openxmlformats.org/officeDocument/2006/relationships/slide" Target="../slides/slide518.xml"/><Relationship Id="rId1" Type="http://schemas.openxmlformats.org/officeDocument/2006/relationships/notesMaster" Target="../notesMasters/notesMaster1.xml"/></Relationships>
</file>

<file path=ppt/notesSlides/_rels/notesSlide372.xml.rels><?xml version="1.0" encoding="UTF-8" standalone="yes"?>
<Relationships xmlns="http://schemas.openxmlformats.org/package/2006/relationships"><Relationship Id="rId2" Type="http://schemas.openxmlformats.org/officeDocument/2006/relationships/slide" Target="../slides/slide521.xml"/><Relationship Id="rId1" Type="http://schemas.openxmlformats.org/officeDocument/2006/relationships/notesMaster" Target="../notesMasters/notesMaster1.xml"/></Relationships>
</file>

<file path=ppt/notesSlides/_rels/notesSlide373.xml.rels><?xml version="1.0" encoding="UTF-8" standalone="yes"?>
<Relationships xmlns="http://schemas.openxmlformats.org/package/2006/relationships"><Relationship Id="rId2" Type="http://schemas.openxmlformats.org/officeDocument/2006/relationships/slide" Target="../slides/slide522.xml"/><Relationship Id="rId1" Type="http://schemas.openxmlformats.org/officeDocument/2006/relationships/notesMaster" Target="../notesMasters/notesMaster1.xml"/></Relationships>
</file>

<file path=ppt/notesSlides/_rels/notesSlide374.xml.rels><?xml version="1.0" encoding="UTF-8" standalone="yes"?>
<Relationships xmlns="http://schemas.openxmlformats.org/package/2006/relationships"><Relationship Id="rId2" Type="http://schemas.openxmlformats.org/officeDocument/2006/relationships/slide" Target="../slides/slide524.xml"/><Relationship Id="rId1" Type="http://schemas.openxmlformats.org/officeDocument/2006/relationships/notesMaster" Target="../notesMasters/notesMaster1.xml"/></Relationships>
</file>

<file path=ppt/notesSlides/_rels/notesSlide375.xml.rels><?xml version="1.0" encoding="UTF-8" standalone="yes"?>
<Relationships xmlns="http://schemas.openxmlformats.org/package/2006/relationships"><Relationship Id="rId2" Type="http://schemas.openxmlformats.org/officeDocument/2006/relationships/slide" Target="../slides/slide525.xml"/><Relationship Id="rId1" Type="http://schemas.openxmlformats.org/officeDocument/2006/relationships/notesMaster" Target="../notesMasters/notesMaster1.xml"/></Relationships>
</file>

<file path=ppt/notesSlides/_rels/notesSlide376.xml.rels><?xml version="1.0" encoding="UTF-8" standalone="yes"?>
<Relationships xmlns="http://schemas.openxmlformats.org/package/2006/relationships"><Relationship Id="rId2" Type="http://schemas.openxmlformats.org/officeDocument/2006/relationships/slide" Target="../slides/slide526.xml"/><Relationship Id="rId1" Type="http://schemas.openxmlformats.org/officeDocument/2006/relationships/notesMaster" Target="../notesMasters/notesMaster1.xml"/></Relationships>
</file>

<file path=ppt/notesSlides/_rels/notesSlide377.xml.rels><?xml version="1.0" encoding="UTF-8" standalone="yes"?>
<Relationships xmlns="http://schemas.openxmlformats.org/package/2006/relationships"><Relationship Id="rId2" Type="http://schemas.openxmlformats.org/officeDocument/2006/relationships/slide" Target="../slides/slide527.xml"/><Relationship Id="rId1" Type="http://schemas.openxmlformats.org/officeDocument/2006/relationships/notesMaster" Target="../notesMasters/notesMaster1.xml"/></Relationships>
</file>

<file path=ppt/notesSlides/_rels/notesSlide378.xml.rels><?xml version="1.0" encoding="UTF-8" standalone="yes"?>
<Relationships xmlns="http://schemas.openxmlformats.org/package/2006/relationships"><Relationship Id="rId2" Type="http://schemas.openxmlformats.org/officeDocument/2006/relationships/slide" Target="../slides/slide528.xml"/><Relationship Id="rId1" Type="http://schemas.openxmlformats.org/officeDocument/2006/relationships/notesMaster" Target="../notesMasters/notesMaster1.xml"/></Relationships>
</file>

<file path=ppt/notesSlides/_rels/notesSlide379.xml.rels><?xml version="1.0" encoding="UTF-8" standalone="yes"?>
<Relationships xmlns="http://schemas.openxmlformats.org/package/2006/relationships"><Relationship Id="rId2" Type="http://schemas.openxmlformats.org/officeDocument/2006/relationships/slide" Target="../slides/slide529.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380.xml.rels><?xml version="1.0" encoding="UTF-8" standalone="yes"?>
<Relationships xmlns="http://schemas.openxmlformats.org/package/2006/relationships"><Relationship Id="rId2" Type="http://schemas.openxmlformats.org/officeDocument/2006/relationships/slide" Target="../slides/slide531.xml"/><Relationship Id="rId1" Type="http://schemas.openxmlformats.org/officeDocument/2006/relationships/notesMaster" Target="../notesMasters/notesMaster1.xml"/></Relationships>
</file>

<file path=ppt/notesSlides/_rels/notesSlide381.xml.rels><?xml version="1.0" encoding="UTF-8" standalone="yes"?>
<Relationships xmlns="http://schemas.openxmlformats.org/package/2006/relationships"><Relationship Id="rId2" Type="http://schemas.openxmlformats.org/officeDocument/2006/relationships/slide" Target="../slides/slide532.xml"/><Relationship Id="rId1" Type="http://schemas.openxmlformats.org/officeDocument/2006/relationships/notesMaster" Target="../notesMasters/notesMaster1.xml"/></Relationships>
</file>

<file path=ppt/notesSlides/_rels/notesSlide382.xml.rels><?xml version="1.0" encoding="UTF-8" standalone="yes"?>
<Relationships xmlns="http://schemas.openxmlformats.org/package/2006/relationships"><Relationship Id="rId2" Type="http://schemas.openxmlformats.org/officeDocument/2006/relationships/slide" Target="../slides/slide533.xml"/><Relationship Id="rId1" Type="http://schemas.openxmlformats.org/officeDocument/2006/relationships/notesMaster" Target="../notesMasters/notesMaster1.xml"/></Relationships>
</file>

<file path=ppt/notesSlides/_rels/notesSlide383.xml.rels><?xml version="1.0" encoding="UTF-8" standalone="yes"?>
<Relationships xmlns="http://schemas.openxmlformats.org/package/2006/relationships"><Relationship Id="rId2" Type="http://schemas.openxmlformats.org/officeDocument/2006/relationships/slide" Target="../slides/slide534.xml"/><Relationship Id="rId1" Type="http://schemas.openxmlformats.org/officeDocument/2006/relationships/notesMaster" Target="../notesMasters/notesMaster1.xml"/></Relationships>
</file>

<file path=ppt/notesSlides/_rels/notesSlide384.xml.rels><?xml version="1.0" encoding="UTF-8" standalone="yes"?>
<Relationships xmlns="http://schemas.openxmlformats.org/package/2006/relationships"><Relationship Id="rId2" Type="http://schemas.openxmlformats.org/officeDocument/2006/relationships/slide" Target="../slides/slide535.xml"/><Relationship Id="rId1" Type="http://schemas.openxmlformats.org/officeDocument/2006/relationships/notesMaster" Target="../notesMasters/notesMaster1.xml"/></Relationships>
</file>

<file path=ppt/notesSlides/_rels/notesSlide385.xml.rels><?xml version="1.0" encoding="UTF-8" standalone="yes"?>
<Relationships xmlns="http://schemas.openxmlformats.org/package/2006/relationships"><Relationship Id="rId2" Type="http://schemas.openxmlformats.org/officeDocument/2006/relationships/slide" Target="../slides/slide537.xml"/><Relationship Id="rId1" Type="http://schemas.openxmlformats.org/officeDocument/2006/relationships/notesMaster" Target="../notesMasters/notesMaster1.xml"/></Relationships>
</file>

<file path=ppt/notesSlides/_rels/notesSlide386.xml.rels><?xml version="1.0" encoding="UTF-8" standalone="yes"?>
<Relationships xmlns="http://schemas.openxmlformats.org/package/2006/relationships"><Relationship Id="rId2" Type="http://schemas.openxmlformats.org/officeDocument/2006/relationships/slide" Target="../slides/slide539.xml"/><Relationship Id="rId1" Type="http://schemas.openxmlformats.org/officeDocument/2006/relationships/notesMaster" Target="../notesMasters/notesMaster1.xml"/></Relationships>
</file>

<file path=ppt/notesSlides/_rels/notesSlide387.xml.rels><?xml version="1.0" encoding="UTF-8" standalone="yes"?>
<Relationships xmlns="http://schemas.openxmlformats.org/package/2006/relationships"><Relationship Id="rId2" Type="http://schemas.openxmlformats.org/officeDocument/2006/relationships/slide" Target="../slides/slide540.xml"/><Relationship Id="rId1" Type="http://schemas.openxmlformats.org/officeDocument/2006/relationships/notesMaster" Target="../notesMasters/notesMaster1.xml"/></Relationships>
</file>

<file path=ppt/notesSlides/_rels/notesSlide388.xml.rels><?xml version="1.0" encoding="UTF-8" standalone="yes"?>
<Relationships xmlns="http://schemas.openxmlformats.org/package/2006/relationships"><Relationship Id="rId2" Type="http://schemas.openxmlformats.org/officeDocument/2006/relationships/slide" Target="../slides/slide543.xml"/><Relationship Id="rId1" Type="http://schemas.openxmlformats.org/officeDocument/2006/relationships/notesMaster" Target="../notesMasters/notesMaster1.xml"/></Relationships>
</file>

<file path=ppt/notesSlides/_rels/notesSlide389.xml.rels><?xml version="1.0" encoding="UTF-8" standalone="yes"?>
<Relationships xmlns="http://schemas.openxmlformats.org/package/2006/relationships"><Relationship Id="rId2" Type="http://schemas.openxmlformats.org/officeDocument/2006/relationships/slide" Target="../slides/slide544.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390.xml.rels><?xml version="1.0" encoding="UTF-8" standalone="yes"?>
<Relationships xmlns="http://schemas.openxmlformats.org/package/2006/relationships"><Relationship Id="rId2" Type="http://schemas.openxmlformats.org/officeDocument/2006/relationships/slide" Target="../slides/slide545.xml"/><Relationship Id="rId1" Type="http://schemas.openxmlformats.org/officeDocument/2006/relationships/notesMaster" Target="../notesMasters/notesMaster1.xml"/></Relationships>
</file>

<file path=ppt/notesSlides/_rels/notesSlide391.xml.rels><?xml version="1.0" encoding="UTF-8" standalone="yes"?>
<Relationships xmlns="http://schemas.openxmlformats.org/package/2006/relationships"><Relationship Id="rId2" Type="http://schemas.openxmlformats.org/officeDocument/2006/relationships/slide" Target="../slides/slide546.xml"/><Relationship Id="rId1" Type="http://schemas.openxmlformats.org/officeDocument/2006/relationships/notesMaster" Target="../notesMasters/notesMaster1.xml"/></Relationships>
</file>

<file path=ppt/notesSlides/_rels/notesSlide392.xml.rels><?xml version="1.0" encoding="UTF-8" standalone="yes"?>
<Relationships xmlns="http://schemas.openxmlformats.org/package/2006/relationships"><Relationship Id="rId2" Type="http://schemas.openxmlformats.org/officeDocument/2006/relationships/slide" Target="../slides/slide550.xml"/><Relationship Id="rId1" Type="http://schemas.openxmlformats.org/officeDocument/2006/relationships/notesMaster" Target="../notesMasters/notesMaster1.xml"/></Relationships>
</file>

<file path=ppt/notesSlides/_rels/notesSlide393.xml.rels><?xml version="1.0" encoding="UTF-8" standalone="yes"?>
<Relationships xmlns="http://schemas.openxmlformats.org/package/2006/relationships"><Relationship Id="rId2" Type="http://schemas.openxmlformats.org/officeDocument/2006/relationships/slide" Target="../slides/slide551.xml"/><Relationship Id="rId1" Type="http://schemas.openxmlformats.org/officeDocument/2006/relationships/notesMaster" Target="../notesMasters/notesMaster1.xml"/></Relationships>
</file>

<file path=ppt/notesSlides/_rels/notesSlide394.xml.rels><?xml version="1.0" encoding="UTF-8" standalone="yes"?>
<Relationships xmlns="http://schemas.openxmlformats.org/package/2006/relationships"><Relationship Id="rId2" Type="http://schemas.openxmlformats.org/officeDocument/2006/relationships/slide" Target="../slides/slide552.xml"/><Relationship Id="rId1" Type="http://schemas.openxmlformats.org/officeDocument/2006/relationships/notesMaster" Target="../notesMasters/notesMaster1.xml"/></Relationships>
</file>

<file path=ppt/notesSlides/_rels/notesSlide395.xml.rels><?xml version="1.0" encoding="UTF-8" standalone="yes"?>
<Relationships xmlns="http://schemas.openxmlformats.org/package/2006/relationships"><Relationship Id="rId2" Type="http://schemas.openxmlformats.org/officeDocument/2006/relationships/slide" Target="../slides/slide553.xml"/><Relationship Id="rId1" Type="http://schemas.openxmlformats.org/officeDocument/2006/relationships/notesMaster" Target="../notesMasters/notesMaster1.xml"/></Relationships>
</file>

<file path=ppt/notesSlides/_rels/notesSlide396.xml.rels><?xml version="1.0" encoding="UTF-8" standalone="yes"?>
<Relationships xmlns="http://schemas.openxmlformats.org/package/2006/relationships"><Relationship Id="rId2" Type="http://schemas.openxmlformats.org/officeDocument/2006/relationships/slide" Target="../slides/slide558.xml"/><Relationship Id="rId1" Type="http://schemas.openxmlformats.org/officeDocument/2006/relationships/notesMaster" Target="../notesMasters/notesMaster1.xml"/></Relationships>
</file>

<file path=ppt/notesSlides/_rels/notesSlide397.xml.rels><?xml version="1.0" encoding="UTF-8" standalone="yes"?>
<Relationships xmlns="http://schemas.openxmlformats.org/package/2006/relationships"><Relationship Id="rId2" Type="http://schemas.openxmlformats.org/officeDocument/2006/relationships/slide" Target="../slides/slide559.xml"/><Relationship Id="rId1" Type="http://schemas.openxmlformats.org/officeDocument/2006/relationships/notesMaster" Target="../notesMasters/notesMaster1.xml"/></Relationships>
</file>

<file path=ppt/notesSlides/_rels/notesSlide398.xml.rels><?xml version="1.0" encoding="UTF-8" standalone="yes"?>
<Relationships xmlns="http://schemas.openxmlformats.org/package/2006/relationships"><Relationship Id="rId2" Type="http://schemas.openxmlformats.org/officeDocument/2006/relationships/slide" Target="../slides/slide560.xml"/><Relationship Id="rId1" Type="http://schemas.openxmlformats.org/officeDocument/2006/relationships/notesMaster" Target="../notesMasters/notesMaster1.xml"/></Relationships>
</file>

<file path=ppt/notesSlides/_rels/notesSlide399.xml.rels><?xml version="1.0" encoding="UTF-8" standalone="yes"?>
<Relationships xmlns="http://schemas.openxmlformats.org/package/2006/relationships"><Relationship Id="rId2" Type="http://schemas.openxmlformats.org/officeDocument/2006/relationships/slide" Target="../slides/slide562.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00.xml.rels><?xml version="1.0" encoding="UTF-8" standalone="yes"?>
<Relationships xmlns="http://schemas.openxmlformats.org/package/2006/relationships"><Relationship Id="rId2" Type="http://schemas.openxmlformats.org/officeDocument/2006/relationships/slide" Target="../slides/slide563.xml"/><Relationship Id="rId1" Type="http://schemas.openxmlformats.org/officeDocument/2006/relationships/notesMaster" Target="../notesMasters/notesMaster1.xml"/></Relationships>
</file>

<file path=ppt/notesSlides/_rels/notesSlide401.xml.rels><?xml version="1.0" encoding="UTF-8" standalone="yes"?>
<Relationships xmlns="http://schemas.openxmlformats.org/package/2006/relationships"><Relationship Id="rId2" Type="http://schemas.openxmlformats.org/officeDocument/2006/relationships/slide" Target="../slides/slide564.xml"/><Relationship Id="rId1" Type="http://schemas.openxmlformats.org/officeDocument/2006/relationships/notesMaster" Target="../notesMasters/notesMaster1.xml"/></Relationships>
</file>

<file path=ppt/notesSlides/_rels/notesSlide402.xml.rels><?xml version="1.0" encoding="UTF-8" standalone="yes"?>
<Relationships xmlns="http://schemas.openxmlformats.org/package/2006/relationships"><Relationship Id="rId2" Type="http://schemas.openxmlformats.org/officeDocument/2006/relationships/slide" Target="../slides/slide565.xml"/><Relationship Id="rId1" Type="http://schemas.openxmlformats.org/officeDocument/2006/relationships/notesMaster" Target="../notesMasters/notesMaster1.xml"/></Relationships>
</file>

<file path=ppt/notesSlides/_rels/notesSlide403.xml.rels><?xml version="1.0" encoding="UTF-8" standalone="yes"?>
<Relationships xmlns="http://schemas.openxmlformats.org/package/2006/relationships"><Relationship Id="rId2" Type="http://schemas.openxmlformats.org/officeDocument/2006/relationships/slide" Target="../slides/slide566.xml"/><Relationship Id="rId1" Type="http://schemas.openxmlformats.org/officeDocument/2006/relationships/notesMaster" Target="../notesMasters/notesMaster1.xml"/></Relationships>
</file>

<file path=ppt/notesSlides/_rels/notesSlide404.xml.rels><?xml version="1.0" encoding="UTF-8" standalone="yes"?>
<Relationships xmlns="http://schemas.openxmlformats.org/package/2006/relationships"><Relationship Id="rId2" Type="http://schemas.openxmlformats.org/officeDocument/2006/relationships/slide" Target="../slides/slide567.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82.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83.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89.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90.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92.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93.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94.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95.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96.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99.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105.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106.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107.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108.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109.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110.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111.xml"/><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2" Type="http://schemas.openxmlformats.org/officeDocument/2006/relationships/slide" Target="../slides/slide112.xml"/><Relationship Id="rId1" Type="http://schemas.openxmlformats.org/officeDocument/2006/relationships/notesMaster" Target="../notesMasters/notesMaster1.xml"/></Relationships>
</file>

<file path=ppt/notesSlides/_rels/notesSlide95.xml.rels><?xml version="1.0" encoding="UTF-8" standalone="yes"?>
<Relationships xmlns="http://schemas.openxmlformats.org/package/2006/relationships"><Relationship Id="rId2" Type="http://schemas.openxmlformats.org/officeDocument/2006/relationships/slide" Target="../slides/slide113.xml"/><Relationship Id="rId1" Type="http://schemas.openxmlformats.org/officeDocument/2006/relationships/notesMaster" Target="../notesMasters/notesMaster1.xml"/></Relationships>
</file>

<file path=ppt/notesSlides/_rels/notesSlide96.xml.rels><?xml version="1.0" encoding="UTF-8" standalone="yes"?>
<Relationships xmlns="http://schemas.openxmlformats.org/package/2006/relationships"><Relationship Id="rId2" Type="http://schemas.openxmlformats.org/officeDocument/2006/relationships/slide" Target="../slides/slide114.xml"/><Relationship Id="rId1" Type="http://schemas.openxmlformats.org/officeDocument/2006/relationships/notesMaster" Target="../notesMasters/notesMaster1.xml"/></Relationships>
</file>

<file path=ppt/notesSlides/_rels/notesSlide97.xml.rels><?xml version="1.0" encoding="UTF-8" standalone="yes"?>
<Relationships xmlns="http://schemas.openxmlformats.org/package/2006/relationships"><Relationship Id="rId2" Type="http://schemas.openxmlformats.org/officeDocument/2006/relationships/slide" Target="../slides/slide115.xml"/><Relationship Id="rId1" Type="http://schemas.openxmlformats.org/officeDocument/2006/relationships/notesMaster" Target="../notesMasters/notesMaster1.xml"/></Relationships>
</file>

<file path=ppt/notesSlides/_rels/notesSlide98.xml.rels><?xml version="1.0" encoding="UTF-8" standalone="yes"?>
<Relationships xmlns="http://schemas.openxmlformats.org/package/2006/relationships"><Relationship Id="rId2" Type="http://schemas.openxmlformats.org/officeDocument/2006/relationships/slide" Target="../slides/slide116.xml"/><Relationship Id="rId1" Type="http://schemas.openxmlformats.org/officeDocument/2006/relationships/notesMaster" Target="../notesMasters/notesMaster1.xml"/></Relationships>
</file>

<file path=ppt/notesSlides/_rels/notesSlide99.xml.rels><?xml version="1.0" encoding="UTF-8" standalone="yes"?>
<Relationships xmlns="http://schemas.openxmlformats.org/package/2006/relationships"><Relationship Id="rId2" Type="http://schemas.openxmlformats.org/officeDocument/2006/relationships/slide" Target="../slides/slide117.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550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fld id="{301ECA9A-5367-4AF3-B692-C763D28584A6}" type="slidenum">
              <a:rPr lang="en-US" altLang="en-US">
                <a:latin typeface="Times New Roman" panose="02020603050405020304" pitchFamily="18" charset="0"/>
              </a:rPr>
              <a:pPr eaLnBrk="1" hangingPunct="1"/>
              <a:t>1</a:t>
            </a:fld>
            <a:endParaRPr lang="en-US" altLang="en-US">
              <a:latin typeface="Times New Roman" panose="02020603050405020304" pitchFamily="18" charset="0"/>
            </a:endParaRPr>
          </a:p>
        </p:txBody>
      </p:sp>
      <p:sp>
        <p:nvSpPr>
          <p:cNvPr id="405507" name="Rectangle 2"/>
          <p:cNvSpPr>
            <a:spLocks noGrp="1" noRot="1" noChangeAspect="1" noChangeArrowheads="1" noTextEdit="1"/>
          </p:cNvSpPr>
          <p:nvPr>
            <p:ph type="sldImg"/>
          </p:nvPr>
        </p:nvSpPr>
        <p:spPr>
          <a:ln/>
        </p:spPr>
      </p:sp>
      <p:sp>
        <p:nvSpPr>
          <p:cNvPr id="405508"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70558062"/>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848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fld id="{1E97430E-604C-43F9-B696-928B63B2A086}" type="slidenum">
              <a:rPr lang="en-US" altLang="en-US">
                <a:latin typeface="Times New Roman" panose="02020603050405020304" pitchFamily="18" charset="0"/>
              </a:rPr>
              <a:pPr eaLnBrk="1" hangingPunct="1"/>
              <a:t>16</a:t>
            </a:fld>
            <a:endParaRPr lang="en-US" altLang="en-US">
              <a:latin typeface="Times New Roman" panose="02020603050405020304" pitchFamily="18" charset="0"/>
            </a:endParaRPr>
          </a:p>
        </p:txBody>
      </p:sp>
      <p:sp>
        <p:nvSpPr>
          <p:cNvPr id="148483" name="Rectangle 2"/>
          <p:cNvSpPr>
            <a:spLocks noGrp="1" noRot="1" noChangeAspect="1" noChangeArrowheads="1" noTextEdit="1"/>
          </p:cNvSpPr>
          <p:nvPr>
            <p:ph type="sldImg"/>
          </p:nvPr>
        </p:nvSpPr>
        <p:spPr>
          <a:ln/>
        </p:spPr>
      </p:sp>
      <p:sp>
        <p:nvSpPr>
          <p:cNvPr id="148484"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2070971489"/>
      </p:ext>
    </p:extLst>
  </p:cSld>
  <p:clrMapOvr>
    <a:masterClrMapping/>
  </p:clrMapOvr>
</p:notes>
</file>

<file path=ppt/notesSlides/notesSlide1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128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fld id="{6465C850-21EA-42EF-BAE7-B013C2D7D725}" type="slidenum">
              <a:rPr lang="en-US" altLang="en-US">
                <a:latin typeface="Times New Roman" panose="02020603050405020304" pitchFamily="18" charset="0"/>
              </a:rPr>
              <a:pPr eaLnBrk="1" hangingPunct="1"/>
              <a:t>118</a:t>
            </a:fld>
            <a:endParaRPr lang="en-US" altLang="en-US">
              <a:latin typeface="Times New Roman" panose="02020603050405020304" pitchFamily="18" charset="0"/>
            </a:endParaRPr>
          </a:p>
        </p:txBody>
      </p:sp>
      <p:sp>
        <p:nvSpPr>
          <p:cNvPr id="481283" name="Rectangle 2"/>
          <p:cNvSpPr>
            <a:spLocks noGrp="1" noRot="1" noChangeAspect="1" noChangeArrowheads="1" noTextEdit="1"/>
          </p:cNvSpPr>
          <p:nvPr>
            <p:ph type="sldImg"/>
          </p:nvPr>
        </p:nvSpPr>
        <p:spPr>
          <a:ln/>
        </p:spPr>
      </p:sp>
      <p:sp>
        <p:nvSpPr>
          <p:cNvPr id="481284"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529749903"/>
      </p:ext>
    </p:extLst>
  </p:cSld>
  <p:clrMapOvr>
    <a:masterClrMapping/>
  </p:clrMapOvr>
</p:notes>
</file>

<file path=ppt/notesSlides/notesSlide1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230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fld id="{207DE395-4E56-40E2-B082-107EF5F98C9D}" type="slidenum">
              <a:rPr lang="en-US" altLang="en-US">
                <a:latin typeface="Times New Roman" panose="02020603050405020304" pitchFamily="18" charset="0"/>
              </a:rPr>
              <a:pPr eaLnBrk="1" hangingPunct="1"/>
              <a:t>119</a:t>
            </a:fld>
            <a:endParaRPr lang="en-US" altLang="en-US">
              <a:latin typeface="Times New Roman" panose="02020603050405020304" pitchFamily="18" charset="0"/>
            </a:endParaRPr>
          </a:p>
        </p:txBody>
      </p:sp>
      <p:sp>
        <p:nvSpPr>
          <p:cNvPr id="482307" name="Rectangle 2"/>
          <p:cNvSpPr>
            <a:spLocks noGrp="1" noRot="1" noChangeAspect="1" noChangeArrowheads="1" noTextEdit="1"/>
          </p:cNvSpPr>
          <p:nvPr>
            <p:ph type="sldImg"/>
          </p:nvPr>
        </p:nvSpPr>
        <p:spPr>
          <a:ln/>
        </p:spPr>
      </p:sp>
      <p:sp>
        <p:nvSpPr>
          <p:cNvPr id="482308"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3015315907"/>
      </p:ext>
    </p:extLst>
  </p:cSld>
  <p:clrMapOvr>
    <a:masterClrMapping/>
  </p:clrMapOvr>
</p:notes>
</file>

<file path=ppt/notesSlides/notesSlide1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333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fld id="{82D5FF1C-EEA3-4DD6-A516-00D50E132898}" type="slidenum">
              <a:rPr lang="en-US" altLang="en-US">
                <a:latin typeface="Times New Roman" panose="02020603050405020304" pitchFamily="18" charset="0"/>
              </a:rPr>
              <a:pPr eaLnBrk="1" hangingPunct="1"/>
              <a:t>120</a:t>
            </a:fld>
            <a:endParaRPr lang="en-US" altLang="en-US">
              <a:latin typeface="Times New Roman" panose="02020603050405020304" pitchFamily="18" charset="0"/>
            </a:endParaRPr>
          </a:p>
        </p:txBody>
      </p:sp>
      <p:sp>
        <p:nvSpPr>
          <p:cNvPr id="483331" name="Rectangle 2"/>
          <p:cNvSpPr>
            <a:spLocks noGrp="1" noRot="1" noChangeAspect="1" noChangeArrowheads="1" noTextEdit="1"/>
          </p:cNvSpPr>
          <p:nvPr>
            <p:ph type="sldImg"/>
          </p:nvPr>
        </p:nvSpPr>
        <p:spPr>
          <a:ln/>
        </p:spPr>
      </p:sp>
      <p:sp>
        <p:nvSpPr>
          <p:cNvPr id="48333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679792228"/>
      </p:ext>
    </p:extLst>
  </p:cSld>
  <p:clrMapOvr>
    <a:masterClrMapping/>
  </p:clrMapOvr>
</p:notes>
</file>

<file path=ppt/notesSlides/notesSlide1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5378" name="Slide Image Placeholder 1"/>
          <p:cNvSpPr>
            <a:spLocks noGrp="1" noRot="1" noChangeAspect="1" noTextEdit="1"/>
          </p:cNvSpPr>
          <p:nvPr>
            <p:ph type="sldImg"/>
          </p:nvPr>
        </p:nvSpPr>
        <p:spPr>
          <a:ln/>
        </p:spPr>
      </p:sp>
      <p:sp>
        <p:nvSpPr>
          <p:cNvPr id="485379"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a:p>
        </p:txBody>
      </p:sp>
      <p:sp>
        <p:nvSpPr>
          <p:cNvPr id="485380"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fld id="{E3D4236A-939D-4639-8A0B-F69B6B5325EA}" type="slidenum">
              <a:rPr lang="en-US" altLang="en-US">
                <a:latin typeface="Times New Roman" panose="02020603050405020304" pitchFamily="18" charset="0"/>
              </a:rPr>
              <a:pPr eaLnBrk="1" hangingPunct="1"/>
              <a:t>122</a:t>
            </a:fld>
            <a:endParaRPr lang="en-US" altLang="en-US">
              <a:latin typeface="Times New Roman" panose="02020603050405020304" pitchFamily="18" charset="0"/>
            </a:endParaRPr>
          </a:p>
        </p:txBody>
      </p:sp>
    </p:spTree>
    <p:extLst>
      <p:ext uri="{BB962C8B-B14F-4D97-AF65-F5344CB8AC3E}">
        <p14:creationId xmlns:p14="http://schemas.microsoft.com/office/powerpoint/2010/main" val="3818284750"/>
      </p:ext>
    </p:extLst>
  </p:cSld>
  <p:clrMapOvr>
    <a:masterClrMapping/>
  </p:clrMapOvr>
</p:notes>
</file>

<file path=ppt/notesSlides/notesSlide1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049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fld id="{47FB9335-3E33-4498-A663-6A81ED338B27}" type="slidenum">
              <a:rPr lang="en-US" altLang="en-US">
                <a:latin typeface="Times New Roman" panose="02020603050405020304" pitchFamily="18" charset="0"/>
              </a:rPr>
              <a:pPr eaLnBrk="1" hangingPunct="1"/>
              <a:t>127</a:t>
            </a:fld>
            <a:endParaRPr lang="en-US" altLang="en-US">
              <a:latin typeface="Times New Roman" panose="02020603050405020304" pitchFamily="18" charset="0"/>
            </a:endParaRPr>
          </a:p>
        </p:txBody>
      </p:sp>
      <p:sp>
        <p:nvSpPr>
          <p:cNvPr id="490499" name="Rectangle 2"/>
          <p:cNvSpPr>
            <a:spLocks noGrp="1" noRot="1" noChangeAspect="1" noChangeArrowheads="1" noTextEdit="1"/>
          </p:cNvSpPr>
          <p:nvPr>
            <p:ph type="sldImg"/>
          </p:nvPr>
        </p:nvSpPr>
        <p:spPr>
          <a:ln/>
        </p:spPr>
      </p:sp>
      <p:sp>
        <p:nvSpPr>
          <p:cNvPr id="49050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2967018923"/>
      </p:ext>
    </p:extLst>
  </p:cSld>
  <p:clrMapOvr>
    <a:masterClrMapping/>
  </p:clrMapOvr>
</p:notes>
</file>

<file path=ppt/notesSlides/notesSlide1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152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fld id="{3DFFEB44-DADB-422D-94A0-8966003CB41E}" type="slidenum">
              <a:rPr lang="en-US" altLang="en-US">
                <a:latin typeface="Times New Roman" panose="02020603050405020304" pitchFamily="18" charset="0"/>
              </a:rPr>
              <a:pPr eaLnBrk="1" hangingPunct="1"/>
              <a:t>128</a:t>
            </a:fld>
            <a:endParaRPr lang="en-US" altLang="en-US">
              <a:latin typeface="Times New Roman" panose="02020603050405020304" pitchFamily="18" charset="0"/>
            </a:endParaRPr>
          </a:p>
        </p:txBody>
      </p:sp>
      <p:sp>
        <p:nvSpPr>
          <p:cNvPr id="491523" name="Rectangle 2"/>
          <p:cNvSpPr>
            <a:spLocks noGrp="1" noRot="1" noChangeAspect="1" noChangeArrowheads="1" noTextEdit="1"/>
          </p:cNvSpPr>
          <p:nvPr>
            <p:ph type="sldImg"/>
          </p:nvPr>
        </p:nvSpPr>
        <p:spPr>
          <a:ln/>
        </p:spPr>
      </p:sp>
      <p:sp>
        <p:nvSpPr>
          <p:cNvPr id="491524"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1384803659"/>
      </p:ext>
    </p:extLst>
  </p:cSld>
  <p:clrMapOvr>
    <a:masterClrMapping/>
  </p:clrMapOvr>
</p:notes>
</file>

<file path=ppt/notesSlides/notesSlide1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2546" name="Slide Image Placeholder 1"/>
          <p:cNvSpPr>
            <a:spLocks noGrp="1" noRot="1" noChangeAspect="1" noTextEdit="1"/>
          </p:cNvSpPr>
          <p:nvPr>
            <p:ph type="sldImg"/>
          </p:nvPr>
        </p:nvSpPr>
        <p:spPr>
          <a:ln/>
        </p:spPr>
      </p:sp>
      <p:sp>
        <p:nvSpPr>
          <p:cNvPr id="492547"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
        <p:nvSpPr>
          <p:cNvPr id="492548"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fld id="{FBF10BC9-C253-4FB6-BB0E-50816CFA4C33}" type="slidenum">
              <a:rPr lang="en-US" altLang="en-US">
                <a:latin typeface="Times New Roman" panose="02020603050405020304" pitchFamily="18" charset="0"/>
              </a:rPr>
              <a:pPr eaLnBrk="1" hangingPunct="1"/>
              <a:t>129</a:t>
            </a:fld>
            <a:endParaRPr lang="en-US" altLang="en-US">
              <a:latin typeface="Times New Roman" panose="02020603050405020304" pitchFamily="18" charset="0"/>
            </a:endParaRPr>
          </a:p>
        </p:txBody>
      </p:sp>
    </p:spTree>
    <p:extLst>
      <p:ext uri="{BB962C8B-B14F-4D97-AF65-F5344CB8AC3E}">
        <p14:creationId xmlns:p14="http://schemas.microsoft.com/office/powerpoint/2010/main" val="78744605"/>
      </p:ext>
    </p:extLst>
  </p:cSld>
  <p:clrMapOvr>
    <a:masterClrMapping/>
  </p:clrMapOvr>
</p:notes>
</file>

<file path=ppt/notesSlides/notesSlide1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357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fld id="{C4DBC628-A1ED-478A-957E-CD695E9BE002}" type="slidenum">
              <a:rPr lang="en-US" altLang="en-US">
                <a:latin typeface="Times New Roman" panose="02020603050405020304" pitchFamily="18" charset="0"/>
              </a:rPr>
              <a:pPr eaLnBrk="1" hangingPunct="1"/>
              <a:t>130</a:t>
            </a:fld>
            <a:endParaRPr lang="en-US" altLang="en-US">
              <a:latin typeface="Times New Roman" panose="02020603050405020304" pitchFamily="18" charset="0"/>
            </a:endParaRPr>
          </a:p>
        </p:txBody>
      </p:sp>
      <p:sp>
        <p:nvSpPr>
          <p:cNvPr id="493571" name="Rectangle 2"/>
          <p:cNvSpPr>
            <a:spLocks noGrp="1" noRot="1" noChangeAspect="1" noChangeArrowheads="1" noTextEdit="1"/>
          </p:cNvSpPr>
          <p:nvPr>
            <p:ph type="sldImg"/>
          </p:nvPr>
        </p:nvSpPr>
        <p:spPr>
          <a:ln/>
        </p:spPr>
      </p:sp>
      <p:sp>
        <p:nvSpPr>
          <p:cNvPr id="49357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1805502189"/>
      </p:ext>
    </p:extLst>
  </p:cSld>
  <p:clrMapOvr>
    <a:masterClrMapping/>
  </p:clrMapOvr>
</p:notes>
</file>

<file path=ppt/notesSlides/notesSlide1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459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fld id="{FA210B9D-0507-46B7-AD0B-9CE8D1D17621}" type="slidenum">
              <a:rPr lang="en-US" altLang="en-US">
                <a:latin typeface="Times New Roman" panose="02020603050405020304" pitchFamily="18" charset="0"/>
              </a:rPr>
              <a:pPr eaLnBrk="1" hangingPunct="1"/>
              <a:t>131</a:t>
            </a:fld>
            <a:endParaRPr lang="en-US" altLang="en-US">
              <a:latin typeface="Times New Roman" panose="02020603050405020304" pitchFamily="18" charset="0"/>
            </a:endParaRPr>
          </a:p>
        </p:txBody>
      </p:sp>
      <p:sp>
        <p:nvSpPr>
          <p:cNvPr id="494595" name="Rectangle 2"/>
          <p:cNvSpPr>
            <a:spLocks noGrp="1" noRot="1" noChangeAspect="1" noChangeArrowheads="1" noTextEdit="1"/>
          </p:cNvSpPr>
          <p:nvPr>
            <p:ph type="sldImg"/>
          </p:nvPr>
        </p:nvSpPr>
        <p:spPr>
          <a:ln/>
        </p:spPr>
      </p:sp>
      <p:sp>
        <p:nvSpPr>
          <p:cNvPr id="494596"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3445248254"/>
      </p:ext>
    </p:extLst>
  </p:cSld>
  <p:clrMapOvr>
    <a:masterClrMapping/>
  </p:clrMapOvr>
</p:notes>
</file>

<file path=ppt/notesSlides/notesSlide1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561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fld id="{5F0A89AC-F72D-44B2-954B-56D1FCBDBA0C}" type="slidenum">
              <a:rPr lang="en-US" altLang="en-US">
                <a:latin typeface="Times New Roman" panose="02020603050405020304" pitchFamily="18" charset="0"/>
              </a:rPr>
              <a:pPr eaLnBrk="1" hangingPunct="1"/>
              <a:t>132</a:t>
            </a:fld>
            <a:endParaRPr lang="en-US" altLang="en-US">
              <a:latin typeface="Times New Roman" panose="02020603050405020304" pitchFamily="18" charset="0"/>
            </a:endParaRPr>
          </a:p>
        </p:txBody>
      </p:sp>
      <p:sp>
        <p:nvSpPr>
          <p:cNvPr id="495619" name="Rectangle 2"/>
          <p:cNvSpPr>
            <a:spLocks noGrp="1" noRot="1" noChangeAspect="1" noChangeArrowheads="1" noTextEdit="1"/>
          </p:cNvSpPr>
          <p:nvPr>
            <p:ph type="sldImg"/>
          </p:nvPr>
        </p:nvSpPr>
        <p:spPr>
          <a:ln/>
        </p:spPr>
      </p:sp>
      <p:sp>
        <p:nvSpPr>
          <p:cNvPr id="49562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2576902350"/>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950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fld id="{AEDA2077-776A-43D7-93E6-BD8F92949A98}" type="slidenum">
              <a:rPr lang="en-US" altLang="en-US">
                <a:latin typeface="Times New Roman" panose="02020603050405020304" pitchFamily="18" charset="0"/>
              </a:rPr>
              <a:pPr eaLnBrk="1" hangingPunct="1"/>
              <a:t>17</a:t>
            </a:fld>
            <a:endParaRPr lang="en-US" altLang="en-US">
              <a:latin typeface="Times New Roman" panose="02020603050405020304" pitchFamily="18" charset="0"/>
            </a:endParaRPr>
          </a:p>
        </p:txBody>
      </p:sp>
      <p:sp>
        <p:nvSpPr>
          <p:cNvPr id="149507" name="Rectangle 2"/>
          <p:cNvSpPr>
            <a:spLocks noGrp="1" noRot="1" noChangeAspect="1" noChangeArrowheads="1" noTextEdit="1"/>
          </p:cNvSpPr>
          <p:nvPr>
            <p:ph type="sldImg"/>
          </p:nvPr>
        </p:nvSpPr>
        <p:spPr>
          <a:ln/>
        </p:spPr>
      </p:sp>
      <p:sp>
        <p:nvSpPr>
          <p:cNvPr id="149508"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3306529213"/>
      </p:ext>
    </p:extLst>
  </p:cSld>
  <p:clrMapOvr>
    <a:masterClrMapping/>
  </p:clrMapOvr>
</p:notes>
</file>

<file path=ppt/notesSlides/notesSlide1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6642" name="Rectangle 7"/>
          <p:cNvSpPr txBox="1">
            <a:spLocks noGrp="1" noChangeArrowheads="1"/>
          </p:cNvSpPr>
          <p:nvPr/>
        </p:nvSpPr>
        <p:spPr bwMode="auto">
          <a:xfrm>
            <a:off x="3970938" y="8829675"/>
            <a:ext cx="3037840" cy="465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r" eaLnBrk="1" hangingPunct="1"/>
            <a:fld id="{9A09DFCA-6CF0-4544-976A-68E8FBA66803}" type="slidenum">
              <a:rPr lang="en-US" altLang="en-US" sz="1200">
                <a:latin typeface="Times New Roman" panose="02020603050405020304" pitchFamily="18" charset="0"/>
              </a:rPr>
              <a:pPr algn="r" eaLnBrk="1" hangingPunct="1"/>
              <a:t>133</a:t>
            </a:fld>
            <a:endParaRPr lang="en-US" altLang="en-US" sz="1200">
              <a:latin typeface="Times New Roman" panose="02020603050405020304" pitchFamily="18" charset="0"/>
            </a:endParaRPr>
          </a:p>
        </p:txBody>
      </p:sp>
      <p:sp>
        <p:nvSpPr>
          <p:cNvPr id="496643" name="Rectangle 2"/>
          <p:cNvSpPr>
            <a:spLocks noGrp="1" noRot="1" noChangeAspect="1" noChangeArrowheads="1" noTextEdit="1"/>
          </p:cNvSpPr>
          <p:nvPr>
            <p:ph type="sldImg"/>
          </p:nvPr>
        </p:nvSpPr>
        <p:spPr>
          <a:ln/>
        </p:spPr>
      </p:sp>
      <p:sp>
        <p:nvSpPr>
          <p:cNvPr id="496644"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466541913"/>
      </p:ext>
    </p:extLst>
  </p:cSld>
  <p:clrMapOvr>
    <a:masterClrMapping/>
  </p:clrMapOvr>
</p:notes>
</file>

<file path=ppt/notesSlides/notesSlide1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7666" name="Rectangle 7"/>
          <p:cNvSpPr txBox="1">
            <a:spLocks noGrp="1" noChangeArrowheads="1"/>
          </p:cNvSpPr>
          <p:nvPr/>
        </p:nvSpPr>
        <p:spPr bwMode="auto">
          <a:xfrm>
            <a:off x="3970938" y="8829675"/>
            <a:ext cx="3037840" cy="465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r" eaLnBrk="1" hangingPunct="1"/>
            <a:fld id="{4D46EAD9-1E8E-454C-A1CC-586642F54294}" type="slidenum">
              <a:rPr lang="en-US" altLang="en-US" sz="1200">
                <a:latin typeface="Times New Roman" panose="02020603050405020304" pitchFamily="18" charset="0"/>
              </a:rPr>
              <a:pPr algn="r" eaLnBrk="1" hangingPunct="1"/>
              <a:t>134</a:t>
            </a:fld>
            <a:endParaRPr lang="en-US" altLang="en-US" sz="1200">
              <a:latin typeface="Times New Roman" panose="02020603050405020304" pitchFamily="18" charset="0"/>
            </a:endParaRPr>
          </a:p>
        </p:txBody>
      </p:sp>
      <p:sp>
        <p:nvSpPr>
          <p:cNvPr id="497667" name="Slide Image Placeholder 1"/>
          <p:cNvSpPr>
            <a:spLocks noGrp="1" noRot="1" noChangeAspect="1" noTextEdit="1"/>
          </p:cNvSpPr>
          <p:nvPr>
            <p:ph type="sldImg"/>
          </p:nvPr>
        </p:nvSpPr>
        <p:spPr>
          <a:xfrm>
            <a:off x="1169988" y="685800"/>
            <a:ext cx="4673600" cy="3505200"/>
          </a:xfrm>
          <a:ln/>
        </p:spPr>
      </p:sp>
      <p:sp>
        <p:nvSpPr>
          <p:cNvPr id="497668" name="Notes Placeholder 2"/>
          <p:cNvSpPr>
            <a:spLocks noGrp="1"/>
          </p:cNvSpPr>
          <p:nvPr>
            <p:ph type="body" idx="1"/>
          </p:nvPr>
        </p:nvSpPr>
        <p:spPr>
          <a:xfrm>
            <a:off x="913625" y="4419600"/>
            <a:ext cx="5183152" cy="4191000"/>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30" tIns="45715" rIns="91430" bIns="45715"/>
          <a:lstStyle/>
          <a:p>
            <a:pPr eaLnBrk="1" hangingPunct="1"/>
            <a:endParaRPr lang="en-US" altLang="en-US"/>
          </a:p>
        </p:txBody>
      </p:sp>
      <p:sp>
        <p:nvSpPr>
          <p:cNvPr id="497669" name="Slide Number Placeholder 3"/>
          <p:cNvSpPr txBox="1">
            <a:spLocks noGrp="1"/>
          </p:cNvSpPr>
          <p:nvPr/>
        </p:nvSpPr>
        <p:spPr bwMode="auto">
          <a:xfrm>
            <a:off x="3962824" y="8839200"/>
            <a:ext cx="304757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30" tIns="45715" rIns="91430" bIns="45715" anchor="b"/>
          <a:lstStyle>
            <a:lvl1pPr defTabSz="912813" eaLnBrk="0" hangingPunct="0">
              <a:defRPr>
                <a:solidFill>
                  <a:schemeClr val="tx1"/>
                </a:solidFill>
                <a:latin typeface="Papyrus" panose="03070502060502030205" pitchFamily="66" charset="0"/>
              </a:defRPr>
            </a:lvl1pPr>
            <a:lvl2pPr marL="742950" indent="-285750" defTabSz="912813" eaLnBrk="0" hangingPunct="0">
              <a:defRPr>
                <a:solidFill>
                  <a:schemeClr val="tx1"/>
                </a:solidFill>
                <a:latin typeface="Papyrus" panose="03070502060502030205" pitchFamily="66" charset="0"/>
              </a:defRPr>
            </a:lvl2pPr>
            <a:lvl3pPr marL="1143000" indent="-228600" defTabSz="912813" eaLnBrk="0" hangingPunct="0">
              <a:defRPr>
                <a:solidFill>
                  <a:schemeClr val="tx1"/>
                </a:solidFill>
                <a:latin typeface="Papyrus" panose="03070502060502030205" pitchFamily="66" charset="0"/>
              </a:defRPr>
            </a:lvl3pPr>
            <a:lvl4pPr marL="1600200" indent="-228600" defTabSz="912813" eaLnBrk="0" hangingPunct="0">
              <a:defRPr>
                <a:solidFill>
                  <a:schemeClr val="tx1"/>
                </a:solidFill>
                <a:latin typeface="Papyrus" panose="03070502060502030205" pitchFamily="66" charset="0"/>
              </a:defRPr>
            </a:lvl4pPr>
            <a:lvl5pPr marL="2057400" indent="-228600" defTabSz="912813" eaLnBrk="0" hangingPunct="0">
              <a:defRPr>
                <a:solidFill>
                  <a:schemeClr val="tx1"/>
                </a:solidFill>
                <a:latin typeface="Papyrus" panose="03070502060502030205" pitchFamily="66" charset="0"/>
              </a:defRPr>
            </a:lvl5pPr>
            <a:lvl6pPr marL="2514600" indent="-228600" defTabSz="912813" eaLnBrk="0" fontAlgn="base" hangingPunct="0">
              <a:spcBef>
                <a:spcPct val="0"/>
              </a:spcBef>
              <a:spcAft>
                <a:spcPct val="0"/>
              </a:spcAft>
              <a:defRPr>
                <a:solidFill>
                  <a:schemeClr val="tx1"/>
                </a:solidFill>
                <a:latin typeface="Papyrus" panose="03070502060502030205" pitchFamily="66" charset="0"/>
              </a:defRPr>
            </a:lvl6pPr>
            <a:lvl7pPr marL="2971800" indent="-228600" defTabSz="912813" eaLnBrk="0" fontAlgn="base" hangingPunct="0">
              <a:spcBef>
                <a:spcPct val="0"/>
              </a:spcBef>
              <a:spcAft>
                <a:spcPct val="0"/>
              </a:spcAft>
              <a:defRPr>
                <a:solidFill>
                  <a:schemeClr val="tx1"/>
                </a:solidFill>
                <a:latin typeface="Papyrus" panose="03070502060502030205" pitchFamily="66" charset="0"/>
              </a:defRPr>
            </a:lvl7pPr>
            <a:lvl8pPr marL="3429000" indent="-228600" defTabSz="912813" eaLnBrk="0" fontAlgn="base" hangingPunct="0">
              <a:spcBef>
                <a:spcPct val="0"/>
              </a:spcBef>
              <a:spcAft>
                <a:spcPct val="0"/>
              </a:spcAft>
              <a:defRPr>
                <a:solidFill>
                  <a:schemeClr val="tx1"/>
                </a:solidFill>
                <a:latin typeface="Papyrus" panose="03070502060502030205" pitchFamily="66" charset="0"/>
              </a:defRPr>
            </a:lvl8pPr>
            <a:lvl9pPr marL="3886200" indent="-228600" defTabSz="912813" eaLnBrk="0" fontAlgn="base" hangingPunct="0">
              <a:spcBef>
                <a:spcPct val="0"/>
              </a:spcBef>
              <a:spcAft>
                <a:spcPct val="0"/>
              </a:spcAft>
              <a:defRPr>
                <a:solidFill>
                  <a:schemeClr val="tx1"/>
                </a:solidFill>
                <a:latin typeface="Papyrus" panose="03070502060502030205" pitchFamily="66" charset="0"/>
              </a:defRPr>
            </a:lvl9pPr>
          </a:lstStyle>
          <a:p>
            <a:pPr algn="r" eaLnBrk="1" hangingPunct="1"/>
            <a:fld id="{1CE33C6E-303E-4645-A232-8D934721605E}" type="slidenum">
              <a:rPr lang="en-US" altLang="en-US" sz="1300">
                <a:latin typeface="Times New Roman" panose="02020603050405020304" pitchFamily="18" charset="0"/>
              </a:rPr>
              <a:pPr algn="r" eaLnBrk="1" hangingPunct="1"/>
              <a:t>134</a:t>
            </a:fld>
            <a:endParaRPr lang="en-US" altLang="en-US" sz="1300">
              <a:latin typeface="Times New Roman" panose="02020603050405020304" pitchFamily="18" charset="0"/>
            </a:endParaRPr>
          </a:p>
        </p:txBody>
      </p:sp>
    </p:spTree>
    <p:extLst>
      <p:ext uri="{BB962C8B-B14F-4D97-AF65-F5344CB8AC3E}">
        <p14:creationId xmlns:p14="http://schemas.microsoft.com/office/powerpoint/2010/main" val="4003600769"/>
      </p:ext>
    </p:extLst>
  </p:cSld>
  <p:clrMapOvr>
    <a:masterClrMapping/>
  </p:clrMapOvr>
</p:notes>
</file>

<file path=ppt/notesSlides/notesSlide1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8690" name="Rectangle 2"/>
          <p:cNvSpPr txBox="1">
            <a:spLocks noGrp="1" noChangeArrowheads="1"/>
          </p:cNvSpPr>
          <p:nvPr/>
        </p:nvSpPr>
        <p:spPr bwMode="auto">
          <a:xfrm>
            <a:off x="0" y="0"/>
            <a:ext cx="3037840" cy="465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1200">
                <a:latin typeface="Times New Roman" panose="02020603050405020304" pitchFamily="18" charset="0"/>
              </a:rPr>
              <a:t>Introduction to Imprecise Probabilities</a:t>
            </a:r>
          </a:p>
        </p:txBody>
      </p:sp>
      <p:sp>
        <p:nvSpPr>
          <p:cNvPr id="498691" name="Rectangle 3"/>
          <p:cNvSpPr txBox="1">
            <a:spLocks noGrp="1" noChangeArrowheads="1"/>
          </p:cNvSpPr>
          <p:nvPr/>
        </p:nvSpPr>
        <p:spPr bwMode="auto">
          <a:xfrm>
            <a:off x="3970938" y="0"/>
            <a:ext cx="3037840" cy="465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r" eaLnBrk="1" hangingPunct="1"/>
            <a:r>
              <a:rPr lang="en-US" altLang="en-US" sz="1200">
                <a:latin typeface="Times New Roman" panose="02020603050405020304" pitchFamily="18" charset="0"/>
              </a:rPr>
              <a:t>3 December 2006</a:t>
            </a:r>
          </a:p>
        </p:txBody>
      </p:sp>
      <p:sp>
        <p:nvSpPr>
          <p:cNvPr id="498692" name="Rectangle 6"/>
          <p:cNvSpPr txBox="1">
            <a:spLocks noGrp="1" noChangeArrowheads="1"/>
          </p:cNvSpPr>
          <p:nvPr/>
        </p:nvSpPr>
        <p:spPr bwMode="auto">
          <a:xfrm>
            <a:off x="0" y="8829675"/>
            <a:ext cx="3037840" cy="465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1200">
                <a:latin typeface="Times New Roman" panose="02020603050405020304" pitchFamily="18" charset="0"/>
              </a:rPr>
              <a:t>Copyright 2006 Applied Biomathematics</a:t>
            </a:r>
          </a:p>
        </p:txBody>
      </p:sp>
      <p:sp>
        <p:nvSpPr>
          <p:cNvPr id="498693" name="Rectangle 7"/>
          <p:cNvSpPr txBox="1">
            <a:spLocks noGrp="1" noChangeArrowheads="1"/>
          </p:cNvSpPr>
          <p:nvPr/>
        </p:nvSpPr>
        <p:spPr bwMode="auto">
          <a:xfrm>
            <a:off x="3970938" y="8829675"/>
            <a:ext cx="3037840" cy="465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r" eaLnBrk="1" hangingPunct="1"/>
            <a:fld id="{096DF3B0-BC00-4DC8-8CE3-76D15AC0D854}" type="slidenum">
              <a:rPr lang="en-US" altLang="en-US" sz="1200">
                <a:latin typeface="Times New Roman" panose="02020603050405020304" pitchFamily="18" charset="0"/>
              </a:rPr>
              <a:pPr algn="r" eaLnBrk="1" hangingPunct="1"/>
              <a:t>135</a:t>
            </a:fld>
            <a:endParaRPr lang="en-US" altLang="en-US" sz="1200">
              <a:latin typeface="Times New Roman" panose="02020603050405020304" pitchFamily="18" charset="0"/>
            </a:endParaRPr>
          </a:p>
        </p:txBody>
      </p:sp>
      <p:sp>
        <p:nvSpPr>
          <p:cNvPr id="498694" name="Rectangle 2"/>
          <p:cNvSpPr>
            <a:spLocks noGrp="1" noRot="1" noChangeAspect="1" noChangeArrowheads="1" noTextEdit="1"/>
          </p:cNvSpPr>
          <p:nvPr>
            <p:ph type="sldImg"/>
          </p:nvPr>
        </p:nvSpPr>
        <p:spPr>
          <a:ln/>
        </p:spPr>
      </p:sp>
      <p:sp>
        <p:nvSpPr>
          <p:cNvPr id="498695"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a:p>
        </p:txBody>
      </p:sp>
    </p:spTree>
    <p:extLst>
      <p:ext uri="{BB962C8B-B14F-4D97-AF65-F5344CB8AC3E}">
        <p14:creationId xmlns:p14="http://schemas.microsoft.com/office/powerpoint/2010/main" val="2739706743"/>
      </p:ext>
    </p:extLst>
  </p:cSld>
  <p:clrMapOvr>
    <a:masterClrMapping/>
  </p:clrMapOvr>
</p:notes>
</file>

<file path=ppt/notesSlides/notesSlide1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971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fld id="{BD0A1BED-60DD-4259-94F9-3EE07C2626BD}" type="slidenum">
              <a:rPr lang="en-US" altLang="en-US">
                <a:latin typeface="Times New Roman" panose="02020603050405020304" pitchFamily="18" charset="0"/>
              </a:rPr>
              <a:pPr eaLnBrk="1" hangingPunct="1"/>
              <a:t>136</a:t>
            </a:fld>
            <a:endParaRPr lang="en-US" altLang="en-US">
              <a:latin typeface="Times New Roman" panose="02020603050405020304" pitchFamily="18" charset="0"/>
            </a:endParaRPr>
          </a:p>
        </p:txBody>
      </p:sp>
      <p:sp>
        <p:nvSpPr>
          <p:cNvPr id="499715" name="Rectangle 2"/>
          <p:cNvSpPr>
            <a:spLocks noGrp="1" noRot="1" noChangeAspect="1" noChangeArrowheads="1" noTextEdit="1"/>
          </p:cNvSpPr>
          <p:nvPr>
            <p:ph type="sldImg"/>
          </p:nvPr>
        </p:nvSpPr>
        <p:spPr>
          <a:ln/>
        </p:spPr>
      </p:sp>
      <p:sp>
        <p:nvSpPr>
          <p:cNvPr id="499716"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1757815478"/>
      </p:ext>
    </p:extLst>
  </p:cSld>
  <p:clrMapOvr>
    <a:masterClrMapping/>
  </p:clrMapOvr>
</p:notes>
</file>

<file path=ppt/notesSlides/notesSlide1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073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fld id="{6A77FD23-E3B3-4A66-B369-429485FC4723}" type="slidenum">
              <a:rPr lang="en-US" altLang="en-US">
                <a:latin typeface="Times New Roman" panose="02020603050405020304" pitchFamily="18" charset="0"/>
              </a:rPr>
              <a:pPr eaLnBrk="1" hangingPunct="1"/>
              <a:t>137</a:t>
            </a:fld>
            <a:endParaRPr lang="en-US" altLang="en-US">
              <a:latin typeface="Times New Roman" panose="02020603050405020304" pitchFamily="18" charset="0"/>
            </a:endParaRPr>
          </a:p>
        </p:txBody>
      </p:sp>
      <p:sp>
        <p:nvSpPr>
          <p:cNvPr id="500739" name="Rectangle 2"/>
          <p:cNvSpPr>
            <a:spLocks noGrp="1" noRot="1" noChangeAspect="1" noChangeArrowheads="1" noTextEdit="1"/>
          </p:cNvSpPr>
          <p:nvPr>
            <p:ph type="sldImg"/>
          </p:nvPr>
        </p:nvSpPr>
        <p:spPr>
          <a:ln/>
        </p:spPr>
      </p:sp>
      <p:sp>
        <p:nvSpPr>
          <p:cNvPr id="50074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749113444"/>
      </p:ext>
    </p:extLst>
  </p:cSld>
  <p:clrMapOvr>
    <a:masterClrMapping/>
  </p:clrMapOvr>
</p:notes>
</file>

<file path=ppt/notesSlides/notesSlide1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1762" name="Rectangle 7"/>
          <p:cNvSpPr txBox="1">
            <a:spLocks noGrp="1" noChangeArrowheads="1"/>
          </p:cNvSpPr>
          <p:nvPr/>
        </p:nvSpPr>
        <p:spPr bwMode="auto">
          <a:xfrm>
            <a:off x="3970938" y="8829675"/>
            <a:ext cx="3037840" cy="465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r" eaLnBrk="1" hangingPunct="1"/>
            <a:fld id="{0C092215-F4C5-43E3-939E-057DCFBCA5D8}" type="slidenum">
              <a:rPr lang="en-US" altLang="en-US" sz="1200">
                <a:latin typeface="Times New Roman" panose="02020603050405020304" pitchFamily="18" charset="0"/>
              </a:rPr>
              <a:pPr algn="r" eaLnBrk="1" hangingPunct="1"/>
              <a:t>138</a:t>
            </a:fld>
            <a:endParaRPr lang="en-US" altLang="en-US" sz="1200">
              <a:latin typeface="Times New Roman" panose="02020603050405020304" pitchFamily="18" charset="0"/>
            </a:endParaRPr>
          </a:p>
        </p:txBody>
      </p:sp>
      <p:sp>
        <p:nvSpPr>
          <p:cNvPr id="501763" name="Rectangle 2"/>
          <p:cNvSpPr>
            <a:spLocks noGrp="1" noRot="1" noChangeAspect="1" noChangeArrowheads="1" noTextEdit="1"/>
          </p:cNvSpPr>
          <p:nvPr>
            <p:ph type="sldImg"/>
          </p:nvPr>
        </p:nvSpPr>
        <p:spPr>
          <a:ln/>
        </p:spPr>
      </p:sp>
      <p:sp>
        <p:nvSpPr>
          <p:cNvPr id="501764"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1766980282"/>
      </p:ext>
    </p:extLst>
  </p:cSld>
  <p:clrMapOvr>
    <a:masterClrMapping/>
  </p:clrMapOvr>
</p:notes>
</file>

<file path=ppt/notesSlides/notesSlide1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2786" name="Slide Image Placeholder 1"/>
          <p:cNvSpPr>
            <a:spLocks noGrp="1" noRot="1" noChangeAspect="1" noTextEdit="1"/>
          </p:cNvSpPr>
          <p:nvPr>
            <p:ph type="sldImg"/>
          </p:nvPr>
        </p:nvSpPr>
        <p:spPr>
          <a:ln/>
        </p:spPr>
      </p:sp>
      <p:sp>
        <p:nvSpPr>
          <p:cNvPr id="502787"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a:p>
        </p:txBody>
      </p:sp>
      <p:sp>
        <p:nvSpPr>
          <p:cNvPr id="4" name="Slide Number Placeholder 3"/>
          <p:cNvSpPr txBox="1">
            <a:spLocks noGrp="1"/>
          </p:cNvSpPr>
          <p:nvPr/>
        </p:nvSpPr>
        <p:spPr>
          <a:xfrm>
            <a:off x="3970938" y="8829675"/>
            <a:ext cx="3037840" cy="465138"/>
          </a:xfrm>
          <a:prstGeom prst="rect">
            <a:avLst/>
          </a:prstGeom>
          <a:noFill/>
        </p:spPr>
        <p:txBody>
          <a:bodyPr anchor="b"/>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r" eaLnBrk="1" hangingPunct="1"/>
            <a:fld id="{108681B8-302E-42F0-BB52-DAC1F2B53EE8}" type="slidenum">
              <a:rPr lang="en-US" altLang="en-US" sz="1200">
                <a:latin typeface="Calibri" panose="020F0502020204030204" pitchFamily="34" charset="0"/>
              </a:rPr>
              <a:pPr algn="r" eaLnBrk="1" hangingPunct="1"/>
              <a:t>139</a:t>
            </a:fld>
            <a:endParaRPr lang="en-US" altLang="en-US" sz="1200">
              <a:latin typeface="Calibri" panose="020F0502020204030204" pitchFamily="34" charset="0"/>
            </a:endParaRPr>
          </a:p>
        </p:txBody>
      </p:sp>
    </p:spTree>
    <p:extLst>
      <p:ext uri="{BB962C8B-B14F-4D97-AF65-F5344CB8AC3E}">
        <p14:creationId xmlns:p14="http://schemas.microsoft.com/office/powerpoint/2010/main" val="1543528882"/>
      </p:ext>
    </p:extLst>
  </p:cSld>
  <p:clrMapOvr>
    <a:masterClrMapping/>
  </p:clrMapOvr>
</p:notes>
</file>

<file path=ppt/notesSlides/notesSlide1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3810" name="Slide Image Placeholder 1"/>
          <p:cNvSpPr>
            <a:spLocks noGrp="1" noRot="1" noChangeAspect="1" noTextEdit="1"/>
          </p:cNvSpPr>
          <p:nvPr>
            <p:ph type="sldImg"/>
          </p:nvPr>
        </p:nvSpPr>
        <p:spPr>
          <a:ln/>
        </p:spPr>
      </p:sp>
      <p:sp>
        <p:nvSpPr>
          <p:cNvPr id="503811"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a:p>
        </p:txBody>
      </p:sp>
      <p:sp>
        <p:nvSpPr>
          <p:cNvPr id="503812" name="Slide Number Placeholder 3"/>
          <p:cNvSpPr txBox="1">
            <a:spLocks noGrp="1"/>
          </p:cNvSpPr>
          <p:nvPr/>
        </p:nvSpPr>
        <p:spPr bwMode="auto">
          <a:xfrm>
            <a:off x="3970938" y="8829675"/>
            <a:ext cx="3037840" cy="465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r" eaLnBrk="1" hangingPunct="1"/>
            <a:fld id="{B8F8617D-67C9-4BE8-8941-FE789DDD72A5}" type="slidenum">
              <a:rPr lang="en-US" altLang="en-US" sz="1200">
                <a:latin typeface="Times New Roman" panose="02020603050405020304" pitchFamily="18" charset="0"/>
              </a:rPr>
              <a:pPr algn="r" eaLnBrk="1" hangingPunct="1"/>
              <a:t>141</a:t>
            </a:fld>
            <a:endParaRPr lang="en-US" altLang="en-US" sz="1200">
              <a:latin typeface="Times New Roman" panose="02020603050405020304" pitchFamily="18" charset="0"/>
            </a:endParaRPr>
          </a:p>
        </p:txBody>
      </p:sp>
    </p:spTree>
    <p:extLst>
      <p:ext uri="{BB962C8B-B14F-4D97-AF65-F5344CB8AC3E}">
        <p14:creationId xmlns:p14="http://schemas.microsoft.com/office/powerpoint/2010/main" val="1829290835"/>
      </p:ext>
    </p:extLst>
  </p:cSld>
  <p:clrMapOvr>
    <a:masterClrMapping/>
  </p:clrMapOvr>
</p:notes>
</file>

<file path=ppt/notesSlides/notesSlide1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4834" name="Slide Image Placeholder 1"/>
          <p:cNvSpPr>
            <a:spLocks noGrp="1" noRot="1" noChangeAspect="1" noTextEdit="1"/>
          </p:cNvSpPr>
          <p:nvPr>
            <p:ph type="sldImg"/>
          </p:nvPr>
        </p:nvSpPr>
        <p:spPr>
          <a:ln/>
        </p:spPr>
      </p:sp>
      <p:sp>
        <p:nvSpPr>
          <p:cNvPr id="504835"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3177" tIns="46589" rIns="93177" bIns="46589"/>
          <a:lstStyle/>
          <a:p>
            <a:pPr eaLnBrk="1" hangingPunct="1"/>
            <a:endParaRPr lang="en-US" altLang="en-US"/>
          </a:p>
        </p:txBody>
      </p:sp>
      <p:sp>
        <p:nvSpPr>
          <p:cNvPr id="504836" name="Slide Number Placeholder 3"/>
          <p:cNvSpPr txBox="1">
            <a:spLocks noGrp="1"/>
          </p:cNvSpPr>
          <p:nvPr/>
        </p:nvSpPr>
        <p:spPr bwMode="auto">
          <a:xfrm>
            <a:off x="3970938" y="8829675"/>
            <a:ext cx="3037840" cy="465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3177" tIns="46589" rIns="93177" bIns="46589" anchor="b"/>
          <a:lstStyle>
            <a:lvl1pPr defTabSz="931863" eaLnBrk="0" hangingPunct="0">
              <a:defRPr>
                <a:solidFill>
                  <a:schemeClr val="tx1"/>
                </a:solidFill>
                <a:latin typeface="Papyrus" panose="03070502060502030205" pitchFamily="66" charset="0"/>
              </a:defRPr>
            </a:lvl1pPr>
            <a:lvl2pPr marL="742950" indent="-285750" defTabSz="931863" eaLnBrk="0" hangingPunct="0">
              <a:defRPr>
                <a:solidFill>
                  <a:schemeClr val="tx1"/>
                </a:solidFill>
                <a:latin typeface="Papyrus" panose="03070502060502030205" pitchFamily="66" charset="0"/>
              </a:defRPr>
            </a:lvl2pPr>
            <a:lvl3pPr marL="1143000" indent="-228600" defTabSz="931863" eaLnBrk="0" hangingPunct="0">
              <a:defRPr>
                <a:solidFill>
                  <a:schemeClr val="tx1"/>
                </a:solidFill>
                <a:latin typeface="Papyrus" panose="03070502060502030205" pitchFamily="66" charset="0"/>
              </a:defRPr>
            </a:lvl3pPr>
            <a:lvl4pPr marL="1600200" indent="-228600" defTabSz="931863" eaLnBrk="0" hangingPunct="0">
              <a:defRPr>
                <a:solidFill>
                  <a:schemeClr val="tx1"/>
                </a:solidFill>
                <a:latin typeface="Papyrus" panose="03070502060502030205" pitchFamily="66" charset="0"/>
              </a:defRPr>
            </a:lvl4pPr>
            <a:lvl5pPr marL="2057400" indent="-228600" defTabSz="931863" eaLnBrk="0" hangingPunct="0">
              <a:defRPr>
                <a:solidFill>
                  <a:schemeClr val="tx1"/>
                </a:solidFill>
                <a:latin typeface="Papyrus" panose="03070502060502030205" pitchFamily="66" charset="0"/>
              </a:defRPr>
            </a:lvl5pPr>
            <a:lvl6pPr marL="2514600" indent="-228600" defTabSz="931863" eaLnBrk="0" fontAlgn="base" hangingPunct="0">
              <a:spcBef>
                <a:spcPct val="0"/>
              </a:spcBef>
              <a:spcAft>
                <a:spcPct val="0"/>
              </a:spcAft>
              <a:defRPr>
                <a:solidFill>
                  <a:schemeClr val="tx1"/>
                </a:solidFill>
                <a:latin typeface="Papyrus" panose="03070502060502030205" pitchFamily="66" charset="0"/>
              </a:defRPr>
            </a:lvl6pPr>
            <a:lvl7pPr marL="2971800" indent="-228600" defTabSz="931863" eaLnBrk="0" fontAlgn="base" hangingPunct="0">
              <a:spcBef>
                <a:spcPct val="0"/>
              </a:spcBef>
              <a:spcAft>
                <a:spcPct val="0"/>
              </a:spcAft>
              <a:defRPr>
                <a:solidFill>
                  <a:schemeClr val="tx1"/>
                </a:solidFill>
                <a:latin typeface="Papyrus" panose="03070502060502030205" pitchFamily="66" charset="0"/>
              </a:defRPr>
            </a:lvl7pPr>
            <a:lvl8pPr marL="3429000" indent="-228600" defTabSz="931863" eaLnBrk="0" fontAlgn="base" hangingPunct="0">
              <a:spcBef>
                <a:spcPct val="0"/>
              </a:spcBef>
              <a:spcAft>
                <a:spcPct val="0"/>
              </a:spcAft>
              <a:defRPr>
                <a:solidFill>
                  <a:schemeClr val="tx1"/>
                </a:solidFill>
                <a:latin typeface="Papyrus" panose="03070502060502030205" pitchFamily="66" charset="0"/>
              </a:defRPr>
            </a:lvl8pPr>
            <a:lvl9pPr marL="3886200" indent="-228600" defTabSz="931863" eaLnBrk="0" fontAlgn="base" hangingPunct="0">
              <a:spcBef>
                <a:spcPct val="0"/>
              </a:spcBef>
              <a:spcAft>
                <a:spcPct val="0"/>
              </a:spcAft>
              <a:defRPr>
                <a:solidFill>
                  <a:schemeClr val="tx1"/>
                </a:solidFill>
                <a:latin typeface="Papyrus" panose="03070502060502030205" pitchFamily="66" charset="0"/>
              </a:defRPr>
            </a:lvl9pPr>
          </a:lstStyle>
          <a:p>
            <a:pPr algn="r" eaLnBrk="1" hangingPunct="1"/>
            <a:fld id="{A25E5831-D41A-4D8F-AF52-28D2C2EC257A}" type="slidenum">
              <a:rPr lang="en-US" altLang="en-US" sz="1200">
                <a:latin typeface="Arial" panose="020B0604020202020204" pitchFamily="34" charset="0"/>
              </a:rPr>
              <a:pPr algn="r" eaLnBrk="1" hangingPunct="1"/>
              <a:t>142</a:t>
            </a:fld>
            <a:endParaRPr lang="en-US" altLang="en-US" sz="1200">
              <a:latin typeface="Arial" panose="020B0604020202020204" pitchFamily="34" charset="0"/>
            </a:endParaRPr>
          </a:p>
        </p:txBody>
      </p:sp>
    </p:spTree>
    <p:extLst>
      <p:ext uri="{BB962C8B-B14F-4D97-AF65-F5344CB8AC3E}">
        <p14:creationId xmlns:p14="http://schemas.microsoft.com/office/powerpoint/2010/main" val="4204444459"/>
      </p:ext>
    </p:extLst>
  </p:cSld>
  <p:clrMapOvr>
    <a:masterClrMapping/>
  </p:clrMapOvr>
</p:notes>
</file>

<file path=ppt/notesSlides/notesSlide1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5858" name="Slide Image Placeholder 1"/>
          <p:cNvSpPr>
            <a:spLocks noGrp="1" noRot="1" noChangeAspect="1" noTextEdit="1"/>
          </p:cNvSpPr>
          <p:nvPr>
            <p:ph type="sldImg"/>
          </p:nvPr>
        </p:nvSpPr>
        <p:spPr>
          <a:ln/>
        </p:spPr>
      </p:sp>
      <p:sp>
        <p:nvSpPr>
          <p:cNvPr id="505859"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3177" tIns="46589" rIns="93177" bIns="46589"/>
          <a:lstStyle/>
          <a:p>
            <a:pPr eaLnBrk="1" hangingPunct="1">
              <a:spcBef>
                <a:spcPct val="0"/>
              </a:spcBef>
            </a:pPr>
            <a:endParaRPr lang="en-US" altLang="en-US"/>
          </a:p>
        </p:txBody>
      </p:sp>
      <p:sp>
        <p:nvSpPr>
          <p:cNvPr id="505860" name="Slide Number Placeholder 3"/>
          <p:cNvSpPr txBox="1">
            <a:spLocks noGrp="1"/>
          </p:cNvSpPr>
          <p:nvPr/>
        </p:nvSpPr>
        <p:spPr bwMode="auto">
          <a:xfrm>
            <a:off x="3970938" y="8829675"/>
            <a:ext cx="3037840" cy="465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3177" tIns="46589" rIns="93177" bIns="46589" anchor="b"/>
          <a:lstStyle>
            <a:lvl1pPr defTabSz="931863" eaLnBrk="0" hangingPunct="0">
              <a:defRPr>
                <a:solidFill>
                  <a:schemeClr val="tx1"/>
                </a:solidFill>
                <a:latin typeface="Papyrus" panose="03070502060502030205" pitchFamily="66" charset="0"/>
              </a:defRPr>
            </a:lvl1pPr>
            <a:lvl2pPr marL="742950" indent="-285750" defTabSz="931863" eaLnBrk="0" hangingPunct="0">
              <a:defRPr>
                <a:solidFill>
                  <a:schemeClr val="tx1"/>
                </a:solidFill>
                <a:latin typeface="Papyrus" panose="03070502060502030205" pitchFamily="66" charset="0"/>
              </a:defRPr>
            </a:lvl2pPr>
            <a:lvl3pPr marL="1143000" indent="-228600" defTabSz="931863" eaLnBrk="0" hangingPunct="0">
              <a:defRPr>
                <a:solidFill>
                  <a:schemeClr val="tx1"/>
                </a:solidFill>
                <a:latin typeface="Papyrus" panose="03070502060502030205" pitchFamily="66" charset="0"/>
              </a:defRPr>
            </a:lvl3pPr>
            <a:lvl4pPr marL="1600200" indent="-228600" defTabSz="931863" eaLnBrk="0" hangingPunct="0">
              <a:defRPr>
                <a:solidFill>
                  <a:schemeClr val="tx1"/>
                </a:solidFill>
                <a:latin typeface="Papyrus" panose="03070502060502030205" pitchFamily="66" charset="0"/>
              </a:defRPr>
            </a:lvl4pPr>
            <a:lvl5pPr marL="2057400" indent="-228600" defTabSz="931863" eaLnBrk="0" hangingPunct="0">
              <a:defRPr>
                <a:solidFill>
                  <a:schemeClr val="tx1"/>
                </a:solidFill>
                <a:latin typeface="Papyrus" panose="03070502060502030205" pitchFamily="66" charset="0"/>
              </a:defRPr>
            </a:lvl5pPr>
            <a:lvl6pPr marL="2514600" indent="-228600" defTabSz="931863" eaLnBrk="0" fontAlgn="base" hangingPunct="0">
              <a:spcBef>
                <a:spcPct val="0"/>
              </a:spcBef>
              <a:spcAft>
                <a:spcPct val="0"/>
              </a:spcAft>
              <a:defRPr>
                <a:solidFill>
                  <a:schemeClr val="tx1"/>
                </a:solidFill>
                <a:latin typeface="Papyrus" panose="03070502060502030205" pitchFamily="66" charset="0"/>
              </a:defRPr>
            </a:lvl6pPr>
            <a:lvl7pPr marL="2971800" indent="-228600" defTabSz="931863" eaLnBrk="0" fontAlgn="base" hangingPunct="0">
              <a:spcBef>
                <a:spcPct val="0"/>
              </a:spcBef>
              <a:spcAft>
                <a:spcPct val="0"/>
              </a:spcAft>
              <a:defRPr>
                <a:solidFill>
                  <a:schemeClr val="tx1"/>
                </a:solidFill>
                <a:latin typeface="Papyrus" panose="03070502060502030205" pitchFamily="66" charset="0"/>
              </a:defRPr>
            </a:lvl7pPr>
            <a:lvl8pPr marL="3429000" indent="-228600" defTabSz="931863" eaLnBrk="0" fontAlgn="base" hangingPunct="0">
              <a:spcBef>
                <a:spcPct val="0"/>
              </a:spcBef>
              <a:spcAft>
                <a:spcPct val="0"/>
              </a:spcAft>
              <a:defRPr>
                <a:solidFill>
                  <a:schemeClr val="tx1"/>
                </a:solidFill>
                <a:latin typeface="Papyrus" panose="03070502060502030205" pitchFamily="66" charset="0"/>
              </a:defRPr>
            </a:lvl8pPr>
            <a:lvl9pPr marL="3886200" indent="-228600" defTabSz="931863" eaLnBrk="0" fontAlgn="base" hangingPunct="0">
              <a:spcBef>
                <a:spcPct val="0"/>
              </a:spcBef>
              <a:spcAft>
                <a:spcPct val="0"/>
              </a:spcAft>
              <a:defRPr>
                <a:solidFill>
                  <a:schemeClr val="tx1"/>
                </a:solidFill>
                <a:latin typeface="Papyrus" panose="03070502060502030205" pitchFamily="66" charset="0"/>
              </a:defRPr>
            </a:lvl9pPr>
          </a:lstStyle>
          <a:p>
            <a:pPr algn="r" eaLnBrk="1" hangingPunct="1"/>
            <a:fld id="{4FD6D328-C263-4B7F-8925-A2B139D642B1}" type="slidenum">
              <a:rPr lang="en-US" altLang="en-US" sz="1200">
                <a:latin typeface="Arial" panose="020B0604020202020204" pitchFamily="34" charset="0"/>
              </a:rPr>
              <a:pPr algn="r" eaLnBrk="1" hangingPunct="1"/>
              <a:t>143</a:t>
            </a:fld>
            <a:endParaRPr lang="en-US" altLang="en-US" sz="1200">
              <a:latin typeface="Arial" panose="020B0604020202020204" pitchFamily="34" charset="0"/>
            </a:endParaRPr>
          </a:p>
        </p:txBody>
      </p:sp>
    </p:spTree>
    <p:extLst>
      <p:ext uri="{BB962C8B-B14F-4D97-AF65-F5344CB8AC3E}">
        <p14:creationId xmlns:p14="http://schemas.microsoft.com/office/powerpoint/2010/main" val="1263641716"/>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053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fld id="{22D4D208-904B-4642-887A-8953C8540086}" type="slidenum">
              <a:rPr lang="en-US" altLang="en-US">
                <a:latin typeface="Times New Roman" panose="02020603050405020304" pitchFamily="18" charset="0"/>
              </a:rPr>
              <a:pPr eaLnBrk="1" hangingPunct="1"/>
              <a:t>18</a:t>
            </a:fld>
            <a:endParaRPr lang="en-US" altLang="en-US">
              <a:latin typeface="Times New Roman" panose="02020603050405020304" pitchFamily="18" charset="0"/>
            </a:endParaRPr>
          </a:p>
        </p:txBody>
      </p:sp>
      <p:sp>
        <p:nvSpPr>
          <p:cNvPr id="150531" name="Rectangle 2"/>
          <p:cNvSpPr>
            <a:spLocks noGrp="1" noRot="1" noChangeAspect="1" noChangeArrowheads="1" noTextEdit="1"/>
          </p:cNvSpPr>
          <p:nvPr>
            <p:ph type="sldImg"/>
          </p:nvPr>
        </p:nvSpPr>
        <p:spPr>
          <a:ln/>
        </p:spPr>
      </p:sp>
      <p:sp>
        <p:nvSpPr>
          <p:cNvPr id="15053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4086831614"/>
      </p:ext>
    </p:extLst>
  </p:cSld>
  <p:clrMapOvr>
    <a:masterClrMapping/>
  </p:clrMapOvr>
</p:notes>
</file>

<file path=ppt/notesSlides/notesSlide1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6882" name="Slide Image Placeholder 1"/>
          <p:cNvSpPr>
            <a:spLocks noGrp="1" noRot="1" noChangeAspect="1" noTextEdit="1"/>
          </p:cNvSpPr>
          <p:nvPr>
            <p:ph type="sldImg"/>
          </p:nvPr>
        </p:nvSpPr>
        <p:spPr>
          <a:ln/>
        </p:spPr>
      </p:sp>
      <p:sp>
        <p:nvSpPr>
          <p:cNvPr id="506883"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3177" tIns="46589" rIns="93177" bIns="46589"/>
          <a:lstStyle/>
          <a:p>
            <a:pPr eaLnBrk="1" hangingPunct="1">
              <a:spcBef>
                <a:spcPct val="0"/>
              </a:spcBef>
            </a:pPr>
            <a:endParaRPr lang="en-US" altLang="en-US"/>
          </a:p>
        </p:txBody>
      </p:sp>
      <p:sp>
        <p:nvSpPr>
          <p:cNvPr id="506884" name="Slide Number Placeholder 3"/>
          <p:cNvSpPr txBox="1">
            <a:spLocks noGrp="1"/>
          </p:cNvSpPr>
          <p:nvPr/>
        </p:nvSpPr>
        <p:spPr bwMode="auto">
          <a:xfrm>
            <a:off x="3970938" y="8829675"/>
            <a:ext cx="3037840" cy="465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3177" tIns="46589" rIns="93177" bIns="46589" anchor="b"/>
          <a:lstStyle>
            <a:lvl1pPr defTabSz="931863" eaLnBrk="0" hangingPunct="0">
              <a:defRPr>
                <a:solidFill>
                  <a:schemeClr val="tx1"/>
                </a:solidFill>
                <a:latin typeface="Papyrus" panose="03070502060502030205" pitchFamily="66" charset="0"/>
              </a:defRPr>
            </a:lvl1pPr>
            <a:lvl2pPr marL="742950" indent="-285750" defTabSz="931863" eaLnBrk="0" hangingPunct="0">
              <a:defRPr>
                <a:solidFill>
                  <a:schemeClr val="tx1"/>
                </a:solidFill>
                <a:latin typeface="Papyrus" panose="03070502060502030205" pitchFamily="66" charset="0"/>
              </a:defRPr>
            </a:lvl2pPr>
            <a:lvl3pPr marL="1143000" indent="-228600" defTabSz="931863" eaLnBrk="0" hangingPunct="0">
              <a:defRPr>
                <a:solidFill>
                  <a:schemeClr val="tx1"/>
                </a:solidFill>
                <a:latin typeface="Papyrus" panose="03070502060502030205" pitchFamily="66" charset="0"/>
              </a:defRPr>
            </a:lvl3pPr>
            <a:lvl4pPr marL="1600200" indent="-228600" defTabSz="931863" eaLnBrk="0" hangingPunct="0">
              <a:defRPr>
                <a:solidFill>
                  <a:schemeClr val="tx1"/>
                </a:solidFill>
                <a:latin typeface="Papyrus" panose="03070502060502030205" pitchFamily="66" charset="0"/>
              </a:defRPr>
            </a:lvl4pPr>
            <a:lvl5pPr marL="2057400" indent="-228600" defTabSz="931863" eaLnBrk="0" hangingPunct="0">
              <a:defRPr>
                <a:solidFill>
                  <a:schemeClr val="tx1"/>
                </a:solidFill>
                <a:latin typeface="Papyrus" panose="03070502060502030205" pitchFamily="66" charset="0"/>
              </a:defRPr>
            </a:lvl5pPr>
            <a:lvl6pPr marL="2514600" indent="-228600" defTabSz="931863" eaLnBrk="0" fontAlgn="base" hangingPunct="0">
              <a:spcBef>
                <a:spcPct val="0"/>
              </a:spcBef>
              <a:spcAft>
                <a:spcPct val="0"/>
              </a:spcAft>
              <a:defRPr>
                <a:solidFill>
                  <a:schemeClr val="tx1"/>
                </a:solidFill>
                <a:latin typeface="Papyrus" panose="03070502060502030205" pitchFamily="66" charset="0"/>
              </a:defRPr>
            </a:lvl6pPr>
            <a:lvl7pPr marL="2971800" indent="-228600" defTabSz="931863" eaLnBrk="0" fontAlgn="base" hangingPunct="0">
              <a:spcBef>
                <a:spcPct val="0"/>
              </a:spcBef>
              <a:spcAft>
                <a:spcPct val="0"/>
              </a:spcAft>
              <a:defRPr>
                <a:solidFill>
                  <a:schemeClr val="tx1"/>
                </a:solidFill>
                <a:latin typeface="Papyrus" panose="03070502060502030205" pitchFamily="66" charset="0"/>
              </a:defRPr>
            </a:lvl7pPr>
            <a:lvl8pPr marL="3429000" indent="-228600" defTabSz="931863" eaLnBrk="0" fontAlgn="base" hangingPunct="0">
              <a:spcBef>
                <a:spcPct val="0"/>
              </a:spcBef>
              <a:spcAft>
                <a:spcPct val="0"/>
              </a:spcAft>
              <a:defRPr>
                <a:solidFill>
                  <a:schemeClr val="tx1"/>
                </a:solidFill>
                <a:latin typeface="Papyrus" panose="03070502060502030205" pitchFamily="66" charset="0"/>
              </a:defRPr>
            </a:lvl8pPr>
            <a:lvl9pPr marL="3886200" indent="-228600" defTabSz="931863" eaLnBrk="0" fontAlgn="base" hangingPunct="0">
              <a:spcBef>
                <a:spcPct val="0"/>
              </a:spcBef>
              <a:spcAft>
                <a:spcPct val="0"/>
              </a:spcAft>
              <a:defRPr>
                <a:solidFill>
                  <a:schemeClr val="tx1"/>
                </a:solidFill>
                <a:latin typeface="Papyrus" panose="03070502060502030205" pitchFamily="66" charset="0"/>
              </a:defRPr>
            </a:lvl9pPr>
          </a:lstStyle>
          <a:p>
            <a:pPr algn="r" eaLnBrk="1" hangingPunct="1"/>
            <a:fld id="{B0EF8D38-9ED3-461B-9047-DE6A64F6875A}" type="slidenum">
              <a:rPr lang="en-US" altLang="en-US" sz="1200">
                <a:latin typeface="Arial" panose="020B0604020202020204" pitchFamily="34" charset="0"/>
              </a:rPr>
              <a:pPr algn="r" eaLnBrk="1" hangingPunct="1"/>
              <a:t>144</a:t>
            </a:fld>
            <a:endParaRPr lang="en-US" altLang="en-US" sz="1200">
              <a:latin typeface="Arial" panose="020B0604020202020204" pitchFamily="34" charset="0"/>
            </a:endParaRPr>
          </a:p>
        </p:txBody>
      </p:sp>
    </p:spTree>
    <p:extLst>
      <p:ext uri="{BB962C8B-B14F-4D97-AF65-F5344CB8AC3E}">
        <p14:creationId xmlns:p14="http://schemas.microsoft.com/office/powerpoint/2010/main" val="2886872091"/>
      </p:ext>
    </p:extLst>
  </p:cSld>
  <p:clrMapOvr>
    <a:masterClrMapping/>
  </p:clrMapOvr>
</p:notes>
</file>

<file path=ppt/notesSlides/notesSlide1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7906" name="Slide Image Placeholder 1"/>
          <p:cNvSpPr>
            <a:spLocks noGrp="1" noRot="1" noChangeAspect="1" noTextEdit="1"/>
          </p:cNvSpPr>
          <p:nvPr>
            <p:ph type="sldImg"/>
          </p:nvPr>
        </p:nvSpPr>
        <p:spPr>
          <a:ln/>
        </p:spPr>
      </p:sp>
      <p:sp>
        <p:nvSpPr>
          <p:cNvPr id="507907"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a:p>
        </p:txBody>
      </p:sp>
      <p:sp>
        <p:nvSpPr>
          <p:cNvPr id="507908"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fld id="{CEF57470-56CD-434A-9BC5-8C2AE0168730}" type="slidenum">
              <a:rPr lang="en-US" altLang="en-US">
                <a:latin typeface="Times New Roman" panose="02020603050405020304" pitchFamily="18" charset="0"/>
              </a:rPr>
              <a:pPr eaLnBrk="1" hangingPunct="1"/>
              <a:t>145</a:t>
            </a:fld>
            <a:endParaRPr lang="en-US" altLang="en-US">
              <a:latin typeface="Times New Roman" panose="02020603050405020304" pitchFamily="18" charset="0"/>
            </a:endParaRPr>
          </a:p>
        </p:txBody>
      </p:sp>
    </p:spTree>
    <p:extLst>
      <p:ext uri="{BB962C8B-B14F-4D97-AF65-F5344CB8AC3E}">
        <p14:creationId xmlns:p14="http://schemas.microsoft.com/office/powerpoint/2010/main" val="3110290963"/>
      </p:ext>
    </p:extLst>
  </p:cSld>
  <p:clrMapOvr>
    <a:masterClrMapping/>
  </p:clrMapOvr>
</p:notes>
</file>

<file path=ppt/notesSlides/notesSlide1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8930" name="Slide Image Placeholder 1"/>
          <p:cNvSpPr>
            <a:spLocks noGrp="1" noRot="1" noChangeAspect="1" noTextEdit="1"/>
          </p:cNvSpPr>
          <p:nvPr>
            <p:ph type="sldImg"/>
          </p:nvPr>
        </p:nvSpPr>
        <p:spPr>
          <a:ln/>
        </p:spPr>
      </p:sp>
      <p:sp>
        <p:nvSpPr>
          <p:cNvPr id="508931"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a:p>
        </p:txBody>
      </p:sp>
      <p:sp>
        <p:nvSpPr>
          <p:cNvPr id="508932"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fld id="{9D59AB4F-8EE2-45FD-B230-88DE0BB9022A}" type="slidenum">
              <a:rPr lang="en-US" altLang="en-US">
                <a:latin typeface="Times New Roman" panose="02020603050405020304" pitchFamily="18" charset="0"/>
              </a:rPr>
              <a:pPr eaLnBrk="1" hangingPunct="1"/>
              <a:t>146</a:t>
            </a:fld>
            <a:endParaRPr lang="en-US" altLang="en-US">
              <a:latin typeface="Times New Roman" panose="02020603050405020304" pitchFamily="18" charset="0"/>
            </a:endParaRPr>
          </a:p>
        </p:txBody>
      </p:sp>
    </p:spTree>
    <p:extLst>
      <p:ext uri="{BB962C8B-B14F-4D97-AF65-F5344CB8AC3E}">
        <p14:creationId xmlns:p14="http://schemas.microsoft.com/office/powerpoint/2010/main" val="3341510521"/>
      </p:ext>
    </p:extLst>
  </p:cSld>
  <p:clrMapOvr>
    <a:masterClrMapping/>
  </p:clrMapOvr>
</p:notes>
</file>

<file path=ppt/notesSlides/notesSlide1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9954" name="Slide Image Placeholder 1"/>
          <p:cNvSpPr>
            <a:spLocks noGrp="1" noRot="1" noChangeAspect="1" noTextEdit="1"/>
          </p:cNvSpPr>
          <p:nvPr>
            <p:ph type="sldImg"/>
          </p:nvPr>
        </p:nvSpPr>
        <p:spPr>
          <a:ln/>
        </p:spPr>
      </p:sp>
      <p:sp>
        <p:nvSpPr>
          <p:cNvPr id="509955"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a:p>
        </p:txBody>
      </p:sp>
      <p:sp>
        <p:nvSpPr>
          <p:cNvPr id="509956"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fld id="{501A5A8B-9D47-49A2-AA3A-BBB0B55E0C8F}" type="slidenum">
              <a:rPr lang="en-US" altLang="en-US">
                <a:latin typeface="Times New Roman" panose="02020603050405020304" pitchFamily="18" charset="0"/>
              </a:rPr>
              <a:pPr eaLnBrk="1" hangingPunct="1"/>
              <a:t>147</a:t>
            </a:fld>
            <a:endParaRPr lang="en-US" altLang="en-US">
              <a:latin typeface="Times New Roman" panose="02020603050405020304" pitchFamily="18" charset="0"/>
            </a:endParaRPr>
          </a:p>
        </p:txBody>
      </p:sp>
    </p:spTree>
    <p:extLst>
      <p:ext uri="{BB962C8B-B14F-4D97-AF65-F5344CB8AC3E}">
        <p14:creationId xmlns:p14="http://schemas.microsoft.com/office/powerpoint/2010/main" val="2010596037"/>
      </p:ext>
    </p:extLst>
  </p:cSld>
  <p:clrMapOvr>
    <a:masterClrMapping/>
  </p:clrMapOvr>
</p:notes>
</file>

<file path=ppt/notesSlides/notesSlide1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0978" name="Slide Image Placeholder 1"/>
          <p:cNvSpPr>
            <a:spLocks noGrp="1" noRot="1" noChangeAspect="1" noTextEdit="1"/>
          </p:cNvSpPr>
          <p:nvPr>
            <p:ph type="sldImg"/>
          </p:nvPr>
        </p:nvSpPr>
        <p:spPr>
          <a:ln/>
        </p:spPr>
      </p:sp>
      <p:sp>
        <p:nvSpPr>
          <p:cNvPr id="510979"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a:p>
        </p:txBody>
      </p:sp>
      <p:sp>
        <p:nvSpPr>
          <p:cNvPr id="510980"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fld id="{8C16226A-4A17-491C-9C5B-2419EB88F796}" type="slidenum">
              <a:rPr lang="en-US" altLang="en-US">
                <a:latin typeface="Times New Roman" panose="02020603050405020304" pitchFamily="18" charset="0"/>
              </a:rPr>
              <a:pPr eaLnBrk="1" hangingPunct="1"/>
              <a:t>148</a:t>
            </a:fld>
            <a:endParaRPr lang="en-US" altLang="en-US">
              <a:latin typeface="Times New Roman" panose="02020603050405020304" pitchFamily="18" charset="0"/>
            </a:endParaRPr>
          </a:p>
        </p:txBody>
      </p:sp>
    </p:spTree>
    <p:extLst>
      <p:ext uri="{BB962C8B-B14F-4D97-AF65-F5344CB8AC3E}">
        <p14:creationId xmlns:p14="http://schemas.microsoft.com/office/powerpoint/2010/main" val="3428319821"/>
      </p:ext>
    </p:extLst>
  </p:cSld>
  <p:clrMapOvr>
    <a:masterClrMapping/>
  </p:clrMapOvr>
</p:notes>
</file>

<file path=ppt/notesSlides/notesSlide1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002" name="Slide Image Placeholder 1"/>
          <p:cNvSpPr>
            <a:spLocks noGrp="1" noRot="1" noChangeAspect="1" noTextEdit="1"/>
          </p:cNvSpPr>
          <p:nvPr>
            <p:ph type="sldImg"/>
          </p:nvPr>
        </p:nvSpPr>
        <p:spPr>
          <a:ln/>
        </p:spPr>
      </p:sp>
      <p:sp>
        <p:nvSpPr>
          <p:cNvPr id="512003"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a:p>
        </p:txBody>
      </p:sp>
      <p:sp>
        <p:nvSpPr>
          <p:cNvPr id="512004"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fld id="{31F4A8E3-E78C-47FC-9D20-9760F4421DC7}" type="slidenum">
              <a:rPr lang="en-US" altLang="en-US">
                <a:latin typeface="Times New Roman" panose="02020603050405020304" pitchFamily="18" charset="0"/>
              </a:rPr>
              <a:pPr eaLnBrk="1" hangingPunct="1"/>
              <a:t>149</a:t>
            </a:fld>
            <a:endParaRPr lang="en-US" altLang="en-US">
              <a:latin typeface="Times New Roman" panose="02020603050405020304" pitchFamily="18" charset="0"/>
            </a:endParaRPr>
          </a:p>
        </p:txBody>
      </p:sp>
    </p:spTree>
    <p:extLst>
      <p:ext uri="{BB962C8B-B14F-4D97-AF65-F5344CB8AC3E}">
        <p14:creationId xmlns:p14="http://schemas.microsoft.com/office/powerpoint/2010/main" val="931711357"/>
      </p:ext>
    </p:extLst>
  </p:cSld>
  <p:clrMapOvr>
    <a:masterClrMapping/>
  </p:clrMapOvr>
</p:notes>
</file>

<file path=ppt/notesSlides/notesSlide1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3026" name="Slide Image Placeholder 1"/>
          <p:cNvSpPr>
            <a:spLocks noGrp="1" noRot="1" noChangeAspect="1" noTextEdit="1"/>
          </p:cNvSpPr>
          <p:nvPr>
            <p:ph type="sldImg"/>
          </p:nvPr>
        </p:nvSpPr>
        <p:spPr>
          <a:ln/>
        </p:spPr>
      </p:sp>
      <p:sp>
        <p:nvSpPr>
          <p:cNvPr id="513027"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a:p>
        </p:txBody>
      </p:sp>
      <p:sp>
        <p:nvSpPr>
          <p:cNvPr id="513028"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fld id="{416A287F-163A-4461-9278-E9894597A537}" type="slidenum">
              <a:rPr lang="en-US" altLang="en-US">
                <a:latin typeface="Times New Roman" panose="02020603050405020304" pitchFamily="18" charset="0"/>
              </a:rPr>
              <a:pPr eaLnBrk="1" hangingPunct="1"/>
              <a:t>150</a:t>
            </a:fld>
            <a:endParaRPr lang="en-US" altLang="en-US">
              <a:latin typeface="Times New Roman" panose="02020603050405020304" pitchFamily="18" charset="0"/>
            </a:endParaRPr>
          </a:p>
        </p:txBody>
      </p:sp>
    </p:spTree>
    <p:extLst>
      <p:ext uri="{BB962C8B-B14F-4D97-AF65-F5344CB8AC3E}">
        <p14:creationId xmlns:p14="http://schemas.microsoft.com/office/powerpoint/2010/main" val="1876767500"/>
      </p:ext>
    </p:extLst>
  </p:cSld>
  <p:clrMapOvr>
    <a:masterClrMapping/>
  </p:clrMapOvr>
</p:notes>
</file>

<file path=ppt/notesSlides/notesSlide1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4050" name="Slide Image Placeholder 1"/>
          <p:cNvSpPr>
            <a:spLocks noGrp="1" noRot="1" noChangeAspect="1" noTextEdit="1"/>
          </p:cNvSpPr>
          <p:nvPr>
            <p:ph type="sldImg"/>
          </p:nvPr>
        </p:nvSpPr>
        <p:spPr>
          <a:ln/>
        </p:spPr>
      </p:sp>
      <p:sp>
        <p:nvSpPr>
          <p:cNvPr id="514051"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a:p>
        </p:txBody>
      </p:sp>
      <p:sp>
        <p:nvSpPr>
          <p:cNvPr id="514052"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fld id="{25CA8225-658B-4EF1-BA0C-FBADF618976A}" type="slidenum">
              <a:rPr lang="en-US" altLang="en-US">
                <a:latin typeface="Times New Roman" panose="02020603050405020304" pitchFamily="18" charset="0"/>
              </a:rPr>
              <a:pPr eaLnBrk="1" hangingPunct="1"/>
              <a:t>152</a:t>
            </a:fld>
            <a:endParaRPr lang="en-US" altLang="en-US">
              <a:latin typeface="Times New Roman" panose="02020603050405020304" pitchFamily="18" charset="0"/>
            </a:endParaRPr>
          </a:p>
        </p:txBody>
      </p:sp>
    </p:spTree>
    <p:extLst>
      <p:ext uri="{BB962C8B-B14F-4D97-AF65-F5344CB8AC3E}">
        <p14:creationId xmlns:p14="http://schemas.microsoft.com/office/powerpoint/2010/main" val="2287883602"/>
      </p:ext>
    </p:extLst>
  </p:cSld>
  <p:clrMapOvr>
    <a:masterClrMapping/>
  </p:clrMapOvr>
</p:notes>
</file>

<file path=ppt/notesSlides/notesSlide1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5074" name="Slide Image Placeholder 1"/>
          <p:cNvSpPr>
            <a:spLocks noGrp="1" noRot="1" noChangeAspect="1" noTextEdit="1"/>
          </p:cNvSpPr>
          <p:nvPr>
            <p:ph type="sldImg"/>
          </p:nvPr>
        </p:nvSpPr>
        <p:spPr>
          <a:ln/>
        </p:spPr>
      </p:sp>
      <p:sp>
        <p:nvSpPr>
          <p:cNvPr id="515075"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a:p>
        </p:txBody>
      </p:sp>
      <p:sp>
        <p:nvSpPr>
          <p:cNvPr id="515076"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fld id="{803F7BD6-6386-4D58-A422-CA70C0CB8725}" type="slidenum">
              <a:rPr lang="en-US" altLang="en-US">
                <a:latin typeface="Times New Roman" panose="02020603050405020304" pitchFamily="18" charset="0"/>
              </a:rPr>
              <a:pPr eaLnBrk="1" hangingPunct="1"/>
              <a:t>153</a:t>
            </a:fld>
            <a:endParaRPr lang="en-US" altLang="en-US">
              <a:latin typeface="Times New Roman" panose="02020603050405020304" pitchFamily="18" charset="0"/>
            </a:endParaRPr>
          </a:p>
        </p:txBody>
      </p:sp>
    </p:spTree>
    <p:extLst>
      <p:ext uri="{BB962C8B-B14F-4D97-AF65-F5344CB8AC3E}">
        <p14:creationId xmlns:p14="http://schemas.microsoft.com/office/powerpoint/2010/main" val="3166345082"/>
      </p:ext>
    </p:extLst>
  </p:cSld>
  <p:clrMapOvr>
    <a:masterClrMapping/>
  </p:clrMapOvr>
</p:notes>
</file>

<file path=ppt/notesSlides/notesSlide1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6098" name="Slide Image Placeholder 1"/>
          <p:cNvSpPr>
            <a:spLocks noGrp="1" noRot="1" noChangeAspect="1" noTextEdit="1"/>
          </p:cNvSpPr>
          <p:nvPr>
            <p:ph type="sldImg"/>
          </p:nvPr>
        </p:nvSpPr>
        <p:spPr>
          <a:ln/>
        </p:spPr>
      </p:sp>
      <p:sp>
        <p:nvSpPr>
          <p:cNvPr id="516099"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a:p>
        </p:txBody>
      </p:sp>
      <p:sp>
        <p:nvSpPr>
          <p:cNvPr id="516100"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fld id="{71C74FAC-6ADD-45BF-B97E-D04465FF19EB}" type="slidenum">
              <a:rPr lang="en-US" altLang="en-US">
                <a:latin typeface="Times New Roman" panose="02020603050405020304" pitchFamily="18" charset="0"/>
              </a:rPr>
              <a:pPr eaLnBrk="1" hangingPunct="1"/>
              <a:t>154</a:t>
            </a:fld>
            <a:endParaRPr lang="en-US" altLang="en-US">
              <a:latin typeface="Times New Roman" panose="02020603050405020304" pitchFamily="18" charset="0"/>
            </a:endParaRPr>
          </a:p>
        </p:txBody>
      </p:sp>
    </p:spTree>
    <p:extLst>
      <p:ext uri="{BB962C8B-B14F-4D97-AF65-F5344CB8AC3E}">
        <p14:creationId xmlns:p14="http://schemas.microsoft.com/office/powerpoint/2010/main" val="851571067"/>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155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fld id="{008C7FF7-4DB6-45CC-845B-7DC7AB810825}" type="slidenum">
              <a:rPr lang="en-US" altLang="en-US">
                <a:latin typeface="Times New Roman" panose="02020603050405020304" pitchFamily="18" charset="0"/>
              </a:rPr>
              <a:pPr eaLnBrk="1" hangingPunct="1"/>
              <a:t>19</a:t>
            </a:fld>
            <a:endParaRPr lang="en-US" altLang="en-US">
              <a:latin typeface="Times New Roman" panose="02020603050405020304" pitchFamily="18" charset="0"/>
            </a:endParaRPr>
          </a:p>
        </p:txBody>
      </p:sp>
      <p:sp>
        <p:nvSpPr>
          <p:cNvPr id="151555" name="Rectangle 2"/>
          <p:cNvSpPr>
            <a:spLocks noGrp="1" noRot="1" noChangeAspect="1" noChangeArrowheads="1" noTextEdit="1"/>
          </p:cNvSpPr>
          <p:nvPr>
            <p:ph type="sldImg"/>
          </p:nvPr>
        </p:nvSpPr>
        <p:spPr>
          <a:ln/>
        </p:spPr>
      </p:sp>
      <p:sp>
        <p:nvSpPr>
          <p:cNvPr id="151556"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2506638409"/>
      </p:ext>
    </p:extLst>
  </p:cSld>
  <p:clrMapOvr>
    <a:masterClrMapping/>
  </p:clrMapOvr>
</p:notes>
</file>

<file path=ppt/notesSlides/notesSlide1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7122" name="Slide Image Placeholder 1"/>
          <p:cNvSpPr>
            <a:spLocks noGrp="1" noRot="1" noChangeAspect="1" noTextEdit="1"/>
          </p:cNvSpPr>
          <p:nvPr>
            <p:ph type="sldImg"/>
          </p:nvPr>
        </p:nvSpPr>
        <p:spPr>
          <a:ln/>
        </p:spPr>
      </p:sp>
      <p:sp>
        <p:nvSpPr>
          <p:cNvPr id="517123"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a:p>
        </p:txBody>
      </p:sp>
      <p:sp>
        <p:nvSpPr>
          <p:cNvPr id="517124"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fld id="{C4C15DF9-37D2-4339-89C6-8E38AC27FD52}" type="slidenum">
              <a:rPr lang="en-US" altLang="en-US">
                <a:latin typeface="Times New Roman" panose="02020603050405020304" pitchFamily="18" charset="0"/>
              </a:rPr>
              <a:pPr eaLnBrk="1" hangingPunct="1"/>
              <a:t>155</a:t>
            </a:fld>
            <a:endParaRPr lang="en-US" altLang="en-US">
              <a:latin typeface="Times New Roman" panose="02020603050405020304" pitchFamily="18" charset="0"/>
            </a:endParaRPr>
          </a:p>
        </p:txBody>
      </p:sp>
    </p:spTree>
    <p:extLst>
      <p:ext uri="{BB962C8B-B14F-4D97-AF65-F5344CB8AC3E}">
        <p14:creationId xmlns:p14="http://schemas.microsoft.com/office/powerpoint/2010/main" val="3894535994"/>
      </p:ext>
    </p:extLst>
  </p:cSld>
  <p:clrMapOvr>
    <a:masterClrMapping/>
  </p:clrMapOvr>
</p:notes>
</file>

<file path=ppt/notesSlides/notesSlide1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8146" name="Slide Image Placeholder 1"/>
          <p:cNvSpPr>
            <a:spLocks noGrp="1" noRot="1" noChangeAspect="1" noTextEdit="1"/>
          </p:cNvSpPr>
          <p:nvPr>
            <p:ph type="sldImg"/>
          </p:nvPr>
        </p:nvSpPr>
        <p:spPr>
          <a:ln/>
        </p:spPr>
      </p:sp>
      <p:sp>
        <p:nvSpPr>
          <p:cNvPr id="518147"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a:p>
        </p:txBody>
      </p:sp>
      <p:sp>
        <p:nvSpPr>
          <p:cNvPr id="518148"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fld id="{C2C6B60B-85EC-4E1D-B306-7C5D4962BC68}" type="slidenum">
              <a:rPr lang="en-US" altLang="en-US">
                <a:latin typeface="Times New Roman" panose="02020603050405020304" pitchFamily="18" charset="0"/>
              </a:rPr>
              <a:pPr eaLnBrk="1" hangingPunct="1"/>
              <a:t>159</a:t>
            </a:fld>
            <a:endParaRPr lang="en-US" altLang="en-US">
              <a:latin typeface="Times New Roman" panose="02020603050405020304" pitchFamily="18" charset="0"/>
            </a:endParaRPr>
          </a:p>
        </p:txBody>
      </p:sp>
    </p:spTree>
    <p:extLst>
      <p:ext uri="{BB962C8B-B14F-4D97-AF65-F5344CB8AC3E}">
        <p14:creationId xmlns:p14="http://schemas.microsoft.com/office/powerpoint/2010/main" val="2355578268"/>
      </p:ext>
    </p:extLst>
  </p:cSld>
  <p:clrMapOvr>
    <a:masterClrMapping/>
  </p:clrMapOvr>
</p:notes>
</file>

<file path=ppt/notesSlides/notesSlide1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9170" name="Slide Image Placeholder 1"/>
          <p:cNvSpPr>
            <a:spLocks noGrp="1" noRot="1" noChangeAspect="1" noTextEdit="1"/>
          </p:cNvSpPr>
          <p:nvPr>
            <p:ph type="sldImg"/>
          </p:nvPr>
        </p:nvSpPr>
        <p:spPr>
          <a:ln/>
        </p:spPr>
      </p:sp>
      <p:sp>
        <p:nvSpPr>
          <p:cNvPr id="519171"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a:p>
        </p:txBody>
      </p:sp>
      <p:sp>
        <p:nvSpPr>
          <p:cNvPr id="519172"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fld id="{36698198-AF3F-4846-B671-FE3DAFFCE66E}" type="slidenum">
              <a:rPr lang="en-US" altLang="en-US">
                <a:latin typeface="Times New Roman" panose="02020603050405020304" pitchFamily="18" charset="0"/>
              </a:rPr>
              <a:pPr eaLnBrk="1" hangingPunct="1"/>
              <a:t>160</a:t>
            </a:fld>
            <a:endParaRPr lang="en-US" altLang="en-US">
              <a:latin typeface="Times New Roman" panose="02020603050405020304" pitchFamily="18" charset="0"/>
            </a:endParaRPr>
          </a:p>
        </p:txBody>
      </p:sp>
    </p:spTree>
    <p:extLst>
      <p:ext uri="{BB962C8B-B14F-4D97-AF65-F5344CB8AC3E}">
        <p14:creationId xmlns:p14="http://schemas.microsoft.com/office/powerpoint/2010/main" val="284089922"/>
      </p:ext>
    </p:extLst>
  </p:cSld>
  <p:clrMapOvr>
    <a:masterClrMapping/>
  </p:clrMapOvr>
</p:notes>
</file>

<file path=ppt/notesSlides/notesSlide1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019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fld id="{933DB52C-1046-4A44-AEFD-C6F1C20BA0E2}" type="slidenum">
              <a:rPr lang="en-US" altLang="en-US">
                <a:latin typeface="Times New Roman" panose="02020603050405020304" pitchFamily="18" charset="0"/>
              </a:rPr>
              <a:pPr eaLnBrk="1" hangingPunct="1"/>
              <a:t>161</a:t>
            </a:fld>
            <a:endParaRPr lang="en-US" altLang="en-US">
              <a:latin typeface="Times New Roman" panose="02020603050405020304" pitchFamily="18" charset="0"/>
            </a:endParaRPr>
          </a:p>
        </p:txBody>
      </p:sp>
      <p:sp>
        <p:nvSpPr>
          <p:cNvPr id="520195" name="Rectangle 2"/>
          <p:cNvSpPr>
            <a:spLocks noGrp="1" noRot="1" noChangeAspect="1" noChangeArrowheads="1" noTextEdit="1"/>
          </p:cNvSpPr>
          <p:nvPr>
            <p:ph type="sldImg"/>
          </p:nvPr>
        </p:nvSpPr>
        <p:spPr>
          <a:ln/>
        </p:spPr>
      </p:sp>
      <p:sp>
        <p:nvSpPr>
          <p:cNvPr id="520196"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770576823"/>
      </p:ext>
    </p:extLst>
  </p:cSld>
  <p:clrMapOvr>
    <a:masterClrMapping/>
  </p:clrMapOvr>
</p:notes>
</file>

<file path=ppt/notesSlides/notesSlide1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121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fld id="{FD23B597-875C-410B-8F51-C0269D4EB773}" type="slidenum">
              <a:rPr lang="en-US" altLang="en-US">
                <a:latin typeface="Times New Roman" panose="02020603050405020304" pitchFamily="18" charset="0"/>
              </a:rPr>
              <a:pPr eaLnBrk="1" hangingPunct="1"/>
              <a:t>163</a:t>
            </a:fld>
            <a:endParaRPr lang="en-US" altLang="en-US">
              <a:latin typeface="Times New Roman" panose="02020603050405020304" pitchFamily="18" charset="0"/>
            </a:endParaRPr>
          </a:p>
        </p:txBody>
      </p:sp>
      <p:sp>
        <p:nvSpPr>
          <p:cNvPr id="521219" name="Slide Image Placeholder 1"/>
          <p:cNvSpPr>
            <a:spLocks noGrp="1" noRot="1" noChangeAspect="1" noTextEdit="1"/>
          </p:cNvSpPr>
          <p:nvPr>
            <p:ph type="sldImg"/>
          </p:nvPr>
        </p:nvSpPr>
        <p:spPr>
          <a:xfrm>
            <a:off x="1169988" y="685800"/>
            <a:ext cx="4673600" cy="3505200"/>
          </a:xfrm>
          <a:ln/>
        </p:spPr>
      </p:sp>
      <p:sp>
        <p:nvSpPr>
          <p:cNvPr id="521220" name="Notes Placeholder 2"/>
          <p:cNvSpPr>
            <a:spLocks noGrp="1"/>
          </p:cNvSpPr>
          <p:nvPr>
            <p:ph type="body" idx="1"/>
          </p:nvPr>
        </p:nvSpPr>
        <p:spPr>
          <a:xfrm>
            <a:off x="913625" y="4419600"/>
            <a:ext cx="5183152" cy="4191000"/>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30" tIns="45715" rIns="91430" bIns="45715"/>
          <a:lstStyle/>
          <a:p>
            <a:pPr eaLnBrk="1" hangingPunct="1"/>
            <a:endParaRPr lang="en-US" altLang="en-US"/>
          </a:p>
        </p:txBody>
      </p:sp>
      <p:sp>
        <p:nvSpPr>
          <p:cNvPr id="521221" name="Slide Number Placeholder 3"/>
          <p:cNvSpPr txBox="1">
            <a:spLocks noGrp="1"/>
          </p:cNvSpPr>
          <p:nvPr/>
        </p:nvSpPr>
        <p:spPr bwMode="auto">
          <a:xfrm>
            <a:off x="3962824" y="8839200"/>
            <a:ext cx="304757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30" tIns="45715" rIns="91430" bIns="45715" anchor="b"/>
          <a:lstStyle>
            <a:lvl1pPr defTabSz="912813" eaLnBrk="0" hangingPunct="0">
              <a:defRPr>
                <a:solidFill>
                  <a:schemeClr val="tx1"/>
                </a:solidFill>
                <a:latin typeface="Papyrus" panose="03070502060502030205" pitchFamily="66" charset="0"/>
              </a:defRPr>
            </a:lvl1pPr>
            <a:lvl2pPr marL="742950" indent="-285750" defTabSz="912813" eaLnBrk="0" hangingPunct="0">
              <a:defRPr>
                <a:solidFill>
                  <a:schemeClr val="tx1"/>
                </a:solidFill>
                <a:latin typeface="Papyrus" panose="03070502060502030205" pitchFamily="66" charset="0"/>
              </a:defRPr>
            </a:lvl2pPr>
            <a:lvl3pPr marL="1143000" indent="-228600" defTabSz="912813" eaLnBrk="0" hangingPunct="0">
              <a:defRPr>
                <a:solidFill>
                  <a:schemeClr val="tx1"/>
                </a:solidFill>
                <a:latin typeface="Papyrus" panose="03070502060502030205" pitchFamily="66" charset="0"/>
              </a:defRPr>
            </a:lvl3pPr>
            <a:lvl4pPr marL="1600200" indent="-228600" defTabSz="912813" eaLnBrk="0" hangingPunct="0">
              <a:defRPr>
                <a:solidFill>
                  <a:schemeClr val="tx1"/>
                </a:solidFill>
                <a:latin typeface="Papyrus" panose="03070502060502030205" pitchFamily="66" charset="0"/>
              </a:defRPr>
            </a:lvl4pPr>
            <a:lvl5pPr marL="2057400" indent="-228600" defTabSz="912813" eaLnBrk="0" hangingPunct="0">
              <a:defRPr>
                <a:solidFill>
                  <a:schemeClr val="tx1"/>
                </a:solidFill>
                <a:latin typeface="Papyrus" panose="03070502060502030205" pitchFamily="66" charset="0"/>
              </a:defRPr>
            </a:lvl5pPr>
            <a:lvl6pPr marL="2514600" indent="-228600" defTabSz="912813" eaLnBrk="0" fontAlgn="base" hangingPunct="0">
              <a:spcBef>
                <a:spcPct val="0"/>
              </a:spcBef>
              <a:spcAft>
                <a:spcPct val="0"/>
              </a:spcAft>
              <a:defRPr>
                <a:solidFill>
                  <a:schemeClr val="tx1"/>
                </a:solidFill>
                <a:latin typeface="Papyrus" panose="03070502060502030205" pitchFamily="66" charset="0"/>
              </a:defRPr>
            </a:lvl6pPr>
            <a:lvl7pPr marL="2971800" indent="-228600" defTabSz="912813" eaLnBrk="0" fontAlgn="base" hangingPunct="0">
              <a:spcBef>
                <a:spcPct val="0"/>
              </a:spcBef>
              <a:spcAft>
                <a:spcPct val="0"/>
              </a:spcAft>
              <a:defRPr>
                <a:solidFill>
                  <a:schemeClr val="tx1"/>
                </a:solidFill>
                <a:latin typeface="Papyrus" panose="03070502060502030205" pitchFamily="66" charset="0"/>
              </a:defRPr>
            </a:lvl7pPr>
            <a:lvl8pPr marL="3429000" indent="-228600" defTabSz="912813" eaLnBrk="0" fontAlgn="base" hangingPunct="0">
              <a:spcBef>
                <a:spcPct val="0"/>
              </a:spcBef>
              <a:spcAft>
                <a:spcPct val="0"/>
              </a:spcAft>
              <a:defRPr>
                <a:solidFill>
                  <a:schemeClr val="tx1"/>
                </a:solidFill>
                <a:latin typeface="Papyrus" panose="03070502060502030205" pitchFamily="66" charset="0"/>
              </a:defRPr>
            </a:lvl8pPr>
            <a:lvl9pPr marL="3886200" indent="-228600" defTabSz="912813" eaLnBrk="0" fontAlgn="base" hangingPunct="0">
              <a:spcBef>
                <a:spcPct val="0"/>
              </a:spcBef>
              <a:spcAft>
                <a:spcPct val="0"/>
              </a:spcAft>
              <a:defRPr>
                <a:solidFill>
                  <a:schemeClr val="tx1"/>
                </a:solidFill>
                <a:latin typeface="Papyrus" panose="03070502060502030205" pitchFamily="66" charset="0"/>
              </a:defRPr>
            </a:lvl9pPr>
          </a:lstStyle>
          <a:p>
            <a:pPr algn="r" eaLnBrk="1" hangingPunct="1"/>
            <a:fld id="{A6C9866E-BA03-403B-AF76-EFA99FC766B2}" type="slidenum">
              <a:rPr lang="en-US" altLang="en-US" sz="1300">
                <a:latin typeface="Times New Roman" panose="02020603050405020304" pitchFamily="18" charset="0"/>
              </a:rPr>
              <a:pPr algn="r" eaLnBrk="1" hangingPunct="1"/>
              <a:t>163</a:t>
            </a:fld>
            <a:endParaRPr lang="en-US" altLang="en-US" sz="1300">
              <a:latin typeface="Times New Roman" panose="02020603050405020304" pitchFamily="18" charset="0"/>
            </a:endParaRPr>
          </a:p>
        </p:txBody>
      </p:sp>
    </p:spTree>
    <p:extLst>
      <p:ext uri="{BB962C8B-B14F-4D97-AF65-F5344CB8AC3E}">
        <p14:creationId xmlns:p14="http://schemas.microsoft.com/office/powerpoint/2010/main" val="2595381161"/>
      </p:ext>
    </p:extLst>
  </p:cSld>
  <p:clrMapOvr>
    <a:masterClrMapping/>
  </p:clrMapOvr>
</p:notes>
</file>

<file path=ppt/notesSlides/notesSlide1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224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fld id="{94F3D591-2632-40F0-BA04-43E016A49C31}" type="slidenum">
              <a:rPr lang="en-US" altLang="en-US">
                <a:latin typeface="Times New Roman" panose="02020603050405020304" pitchFamily="18" charset="0"/>
              </a:rPr>
              <a:pPr eaLnBrk="1" hangingPunct="1"/>
              <a:t>164</a:t>
            </a:fld>
            <a:endParaRPr lang="en-US" altLang="en-US">
              <a:latin typeface="Times New Roman" panose="02020603050405020304" pitchFamily="18" charset="0"/>
            </a:endParaRPr>
          </a:p>
        </p:txBody>
      </p:sp>
      <p:sp>
        <p:nvSpPr>
          <p:cNvPr id="522243" name="Slide Image Placeholder 1"/>
          <p:cNvSpPr>
            <a:spLocks noGrp="1" noRot="1" noChangeAspect="1" noTextEdit="1"/>
          </p:cNvSpPr>
          <p:nvPr>
            <p:ph type="sldImg"/>
          </p:nvPr>
        </p:nvSpPr>
        <p:spPr>
          <a:xfrm>
            <a:off x="1169988" y="685800"/>
            <a:ext cx="4673600" cy="3505200"/>
          </a:xfrm>
          <a:ln/>
        </p:spPr>
      </p:sp>
      <p:sp>
        <p:nvSpPr>
          <p:cNvPr id="522244" name="Notes Placeholder 2"/>
          <p:cNvSpPr>
            <a:spLocks noGrp="1"/>
          </p:cNvSpPr>
          <p:nvPr>
            <p:ph type="body" idx="1"/>
          </p:nvPr>
        </p:nvSpPr>
        <p:spPr>
          <a:xfrm>
            <a:off x="913625" y="4419600"/>
            <a:ext cx="5183152" cy="4191000"/>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30" tIns="45715" rIns="91430" bIns="45715"/>
          <a:lstStyle/>
          <a:p>
            <a:pPr eaLnBrk="1" hangingPunct="1"/>
            <a:endParaRPr lang="en-US" altLang="en-US"/>
          </a:p>
        </p:txBody>
      </p:sp>
      <p:sp>
        <p:nvSpPr>
          <p:cNvPr id="522245" name="Slide Number Placeholder 3"/>
          <p:cNvSpPr txBox="1">
            <a:spLocks noGrp="1"/>
          </p:cNvSpPr>
          <p:nvPr/>
        </p:nvSpPr>
        <p:spPr bwMode="auto">
          <a:xfrm>
            <a:off x="3962824" y="8839200"/>
            <a:ext cx="304757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30" tIns="45715" rIns="91430" bIns="45715" anchor="b"/>
          <a:lstStyle>
            <a:lvl1pPr defTabSz="912813" eaLnBrk="0" hangingPunct="0">
              <a:defRPr>
                <a:solidFill>
                  <a:schemeClr val="tx1"/>
                </a:solidFill>
                <a:latin typeface="Papyrus" panose="03070502060502030205" pitchFamily="66" charset="0"/>
              </a:defRPr>
            </a:lvl1pPr>
            <a:lvl2pPr marL="742950" indent="-285750" defTabSz="912813" eaLnBrk="0" hangingPunct="0">
              <a:defRPr>
                <a:solidFill>
                  <a:schemeClr val="tx1"/>
                </a:solidFill>
                <a:latin typeface="Papyrus" panose="03070502060502030205" pitchFamily="66" charset="0"/>
              </a:defRPr>
            </a:lvl2pPr>
            <a:lvl3pPr marL="1143000" indent="-228600" defTabSz="912813" eaLnBrk="0" hangingPunct="0">
              <a:defRPr>
                <a:solidFill>
                  <a:schemeClr val="tx1"/>
                </a:solidFill>
                <a:latin typeface="Papyrus" panose="03070502060502030205" pitchFamily="66" charset="0"/>
              </a:defRPr>
            </a:lvl3pPr>
            <a:lvl4pPr marL="1600200" indent="-228600" defTabSz="912813" eaLnBrk="0" hangingPunct="0">
              <a:defRPr>
                <a:solidFill>
                  <a:schemeClr val="tx1"/>
                </a:solidFill>
                <a:latin typeface="Papyrus" panose="03070502060502030205" pitchFamily="66" charset="0"/>
              </a:defRPr>
            </a:lvl4pPr>
            <a:lvl5pPr marL="2057400" indent="-228600" defTabSz="912813" eaLnBrk="0" hangingPunct="0">
              <a:defRPr>
                <a:solidFill>
                  <a:schemeClr val="tx1"/>
                </a:solidFill>
                <a:latin typeface="Papyrus" panose="03070502060502030205" pitchFamily="66" charset="0"/>
              </a:defRPr>
            </a:lvl5pPr>
            <a:lvl6pPr marL="2514600" indent="-228600" defTabSz="912813" eaLnBrk="0" fontAlgn="base" hangingPunct="0">
              <a:spcBef>
                <a:spcPct val="0"/>
              </a:spcBef>
              <a:spcAft>
                <a:spcPct val="0"/>
              </a:spcAft>
              <a:defRPr>
                <a:solidFill>
                  <a:schemeClr val="tx1"/>
                </a:solidFill>
                <a:latin typeface="Papyrus" panose="03070502060502030205" pitchFamily="66" charset="0"/>
              </a:defRPr>
            </a:lvl6pPr>
            <a:lvl7pPr marL="2971800" indent="-228600" defTabSz="912813" eaLnBrk="0" fontAlgn="base" hangingPunct="0">
              <a:spcBef>
                <a:spcPct val="0"/>
              </a:spcBef>
              <a:spcAft>
                <a:spcPct val="0"/>
              </a:spcAft>
              <a:defRPr>
                <a:solidFill>
                  <a:schemeClr val="tx1"/>
                </a:solidFill>
                <a:latin typeface="Papyrus" panose="03070502060502030205" pitchFamily="66" charset="0"/>
              </a:defRPr>
            </a:lvl7pPr>
            <a:lvl8pPr marL="3429000" indent="-228600" defTabSz="912813" eaLnBrk="0" fontAlgn="base" hangingPunct="0">
              <a:spcBef>
                <a:spcPct val="0"/>
              </a:spcBef>
              <a:spcAft>
                <a:spcPct val="0"/>
              </a:spcAft>
              <a:defRPr>
                <a:solidFill>
                  <a:schemeClr val="tx1"/>
                </a:solidFill>
                <a:latin typeface="Papyrus" panose="03070502060502030205" pitchFamily="66" charset="0"/>
              </a:defRPr>
            </a:lvl8pPr>
            <a:lvl9pPr marL="3886200" indent="-228600" defTabSz="912813" eaLnBrk="0" fontAlgn="base" hangingPunct="0">
              <a:spcBef>
                <a:spcPct val="0"/>
              </a:spcBef>
              <a:spcAft>
                <a:spcPct val="0"/>
              </a:spcAft>
              <a:defRPr>
                <a:solidFill>
                  <a:schemeClr val="tx1"/>
                </a:solidFill>
                <a:latin typeface="Papyrus" panose="03070502060502030205" pitchFamily="66" charset="0"/>
              </a:defRPr>
            </a:lvl9pPr>
          </a:lstStyle>
          <a:p>
            <a:pPr algn="r" eaLnBrk="1" hangingPunct="1"/>
            <a:fld id="{36348AA4-5AE9-45D8-92B0-78E27DF32FB2}" type="slidenum">
              <a:rPr lang="en-US" altLang="en-US" sz="1300">
                <a:latin typeface="Times New Roman" panose="02020603050405020304" pitchFamily="18" charset="0"/>
              </a:rPr>
              <a:pPr algn="r" eaLnBrk="1" hangingPunct="1"/>
              <a:t>164</a:t>
            </a:fld>
            <a:endParaRPr lang="en-US" altLang="en-US" sz="1300">
              <a:latin typeface="Times New Roman" panose="02020603050405020304" pitchFamily="18" charset="0"/>
            </a:endParaRPr>
          </a:p>
        </p:txBody>
      </p:sp>
    </p:spTree>
    <p:extLst>
      <p:ext uri="{BB962C8B-B14F-4D97-AF65-F5344CB8AC3E}">
        <p14:creationId xmlns:p14="http://schemas.microsoft.com/office/powerpoint/2010/main" val="443919673"/>
      </p:ext>
    </p:extLst>
  </p:cSld>
  <p:clrMapOvr>
    <a:masterClrMapping/>
  </p:clrMapOvr>
</p:notes>
</file>

<file path=ppt/notesSlides/notesSlide1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326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fld id="{C7D433E0-1BD7-4A13-8774-C62F1D299EA9}" type="slidenum">
              <a:rPr lang="en-US" altLang="en-US">
                <a:latin typeface="Times New Roman" panose="02020603050405020304" pitchFamily="18" charset="0"/>
              </a:rPr>
              <a:pPr eaLnBrk="1" hangingPunct="1"/>
              <a:t>165</a:t>
            </a:fld>
            <a:endParaRPr lang="en-US" altLang="en-US">
              <a:latin typeface="Times New Roman" panose="02020603050405020304" pitchFamily="18" charset="0"/>
            </a:endParaRPr>
          </a:p>
        </p:txBody>
      </p:sp>
      <p:sp>
        <p:nvSpPr>
          <p:cNvPr id="523267" name="Slide Image Placeholder 1"/>
          <p:cNvSpPr>
            <a:spLocks noGrp="1" noRot="1" noChangeAspect="1" noTextEdit="1"/>
          </p:cNvSpPr>
          <p:nvPr>
            <p:ph type="sldImg"/>
          </p:nvPr>
        </p:nvSpPr>
        <p:spPr>
          <a:xfrm>
            <a:off x="1169988" y="685800"/>
            <a:ext cx="4673600" cy="3505200"/>
          </a:xfrm>
          <a:ln/>
        </p:spPr>
      </p:sp>
      <p:sp>
        <p:nvSpPr>
          <p:cNvPr id="523268" name="Notes Placeholder 2"/>
          <p:cNvSpPr>
            <a:spLocks noGrp="1"/>
          </p:cNvSpPr>
          <p:nvPr>
            <p:ph type="body" idx="1"/>
          </p:nvPr>
        </p:nvSpPr>
        <p:spPr>
          <a:xfrm>
            <a:off x="913625" y="4419600"/>
            <a:ext cx="5183152" cy="4191000"/>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30" tIns="45715" rIns="91430" bIns="45715"/>
          <a:lstStyle/>
          <a:p>
            <a:pPr eaLnBrk="1" hangingPunct="1"/>
            <a:endParaRPr lang="en-US" altLang="en-US"/>
          </a:p>
        </p:txBody>
      </p:sp>
      <p:sp>
        <p:nvSpPr>
          <p:cNvPr id="523269" name="Slide Number Placeholder 3"/>
          <p:cNvSpPr txBox="1">
            <a:spLocks noGrp="1"/>
          </p:cNvSpPr>
          <p:nvPr/>
        </p:nvSpPr>
        <p:spPr bwMode="auto">
          <a:xfrm>
            <a:off x="3962824" y="8839200"/>
            <a:ext cx="304757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30" tIns="45715" rIns="91430" bIns="45715" anchor="b"/>
          <a:lstStyle>
            <a:lvl1pPr defTabSz="912813" eaLnBrk="0" hangingPunct="0">
              <a:defRPr>
                <a:solidFill>
                  <a:schemeClr val="tx1"/>
                </a:solidFill>
                <a:latin typeface="Papyrus" panose="03070502060502030205" pitchFamily="66" charset="0"/>
              </a:defRPr>
            </a:lvl1pPr>
            <a:lvl2pPr marL="742950" indent="-285750" defTabSz="912813" eaLnBrk="0" hangingPunct="0">
              <a:defRPr>
                <a:solidFill>
                  <a:schemeClr val="tx1"/>
                </a:solidFill>
                <a:latin typeface="Papyrus" panose="03070502060502030205" pitchFamily="66" charset="0"/>
              </a:defRPr>
            </a:lvl2pPr>
            <a:lvl3pPr marL="1143000" indent="-228600" defTabSz="912813" eaLnBrk="0" hangingPunct="0">
              <a:defRPr>
                <a:solidFill>
                  <a:schemeClr val="tx1"/>
                </a:solidFill>
                <a:latin typeface="Papyrus" panose="03070502060502030205" pitchFamily="66" charset="0"/>
              </a:defRPr>
            </a:lvl3pPr>
            <a:lvl4pPr marL="1600200" indent="-228600" defTabSz="912813" eaLnBrk="0" hangingPunct="0">
              <a:defRPr>
                <a:solidFill>
                  <a:schemeClr val="tx1"/>
                </a:solidFill>
                <a:latin typeface="Papyrus" panose="03070502060502030205" pitchFamily="66" charset="0"/>
              </a:defRPr>
            </a:lvl4pPr>
            <a:lvl5pPr marL="2057400" indent="-228600" defTabSz="912813" eaLnBrk="0" hangingPunct="0">
              <a:defRPr>
                <a:solidFill>
                  <a:schemeClr val="tx1"/>
                </a:solidFill>
                <a:latin typeface="Papyrus" panose="03070502060502030205" pitchFamily="66" charset="0"/>
              </a:defRPr>
            </a:lvl5pPr>
            <a:lvl6pPr marL="2514600" indent="-228600" defTabSz="912813" eaLnBrk="0" fontAlgn="base" hangingPunct="0">
              <a:spcBef>
                <a:spcPct val="0"/>
              </a:spcBef>
              <a:spcAft>
                <a:spcPct val="0"/>
              </a:spcAft>
              <a:defRPr>
                <a:solidFill>
                  <a:schemeClr val="tx1"/>
                </a:solidFill>
                <a:latin typeface="Papyrus" panose="03070502060502030205" pitchFamily="66" charset="0"/>
              </a:defRPr>
            </a:lvl6pPr>
            <a:lvl7pPr marL="2971800" indent="-228600" defTabSz="912813" eaLnBrk="0" fontAlgn="base" hangingPunct="0">
              <a:spcBef>
                <a:spcPct val="0"/>
              </a:spcBef>
              <a:spcAft>
                <a:spcPct val="0"/>
              </a:spcAft>
              <a:defRPr>
                <a:solidFill>
                  <a:schemeClr val="tx1"/>
                </a:solidFill>
                <a:latin typeface="Papyrus" panose="03070502060502030205" pitchFamily="66" charset="0"/>
              </a:defRPr>
            </a:lvl7pPr>
            <a:lvl8pPr marL="3429000" indent="-228600" defTabSz="912813" eaLnBrk="0" fontAlgn="base" hangingPunct="0">
              <a:spcBef>
                <a:spcPct val="0"/>
              </a:spcBef>
              <a:spcAft>
                <a:spcPct val="0"/>
              </a:spcAft>
              <a:defRPr>
                <a:solidFill>
                  <a:schemeClr val="tx1"/>
                </a:solidFill>
                <a:latin typeface="Papyrus" panose="03070502060502030205" pitchFamily="66" charset="0"/>
              </a:defRPr>
            </a:lvl8pPr>
            <a:lvl9pPr marL="3886200" indent="-228600" defTabSz="912813" eaLnBrk="0" fontAlgn="base" hangingPunct="0">
              <a:spcBef>
                <a:spcPct val="0"/>
              </a:spcBef>
              <a:spcAft>
                <a:spcPct val="0"/>
              </a:spcAft>
              <a:defRPr>
                <a:solidFill>
                  <a:schemeClr val="tx1"/>
                </a:solidFill>
                <a:latin typeface="Papyrus" panose="03070502060502030205" pitchFamily="66" charset="0"/>
              </a:defRPr>
            </a:lvl9pPr>
          </a:lstStyle>
          <a:p>
            <a:pPr algn="r" eaLnBrk="1" hangingPunct="1"/>
            <a:fld id="{57C08CE2-8317-452F-AF97-DBCF66F6EDFF}" type="slidenum">
              <a:rPr lang="en-US" altLang="en-US" sz="1300">
                <a:latin typeface="Times New Roman" panose="02020603050405020304" pitchFamily="18" charset="0"/>
              </a:rPr>
              <a:pPr algn="r" eaLnBrk="1" hangingPunct="1"/>
              <a:t>165</a:t>
            </a:fld>
            <a:endParaRPr lang="en-US" altLang="en-US" sz="1300">
              <a:latin typeface="Times New Roman" panose="02020603050405020304" pitchFamily="18" charset="0"/>
            </a:endParaRPr>
          </a:p>
        </p:txBody>
      </p:sp>
    </p:spTree>
    <p:extLst>
      <p:ext uri="{BB962C8B-B14F-4D97-AF65-F5344CB8AC3E}">
        <p14:creationId xmlns:p14="http://schemas.microsoft.com/office/powerpoint/2010/main" val="4088484615"/>
      </p:ext>
    </p:extLst>
  </p:cSld>
  <p:clrMapOvr>
    <a:masterClrMapping/>
  </p:clrMapOvr>
</p:notes>
</file>

<file path=ppt/notesSlides/notesSlide1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429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fld id="{EDF9BE69-4B0F-4A62-9B3F-340D6866B0BE}" type="slidenum">
              <a:rPr lang="en-US" altLang="en-US">
                <a:latin typeface="Times New Roman" panose="02020603050405020304" pitchFamily="18" charset="0"/>
              </a:rPr>
              <a:pPr eaLnBrk="1" hangingPunct="1"/>
              <a:t>166</a:t>
            </a:fld>
            <a:endParaRPr lang="en-US" altLang="en-US">
              <a:latin typeface="Times New Roman" panose="02020603050405020304" pitchFamily="18" charset="0"/>
            </a:endParaRPr>
          </a:p>
        </p:txBody>
      </p:sp>
      <p:sp>
        <p:nvSpPr>
          <p:cNvPr id="524291" name="Rectangle 2"/>
          <p:cNvSpPr>
            <a:spLocks noGrp="1" noRot="1" noChangeAspect="1" noChangeArrowheads="1" noTextEdit="1"/>
          </p:cNvSpPr>
          <p:nvPr>
            <p:ph type="sldImg"/>
          </p:nvPr>
        </p:nvSpPr>
        <p:spPr>
          <a:ln/>
        </p:spPr>
      </p:sp>
      <p:sp>
        <p:nvSpPr>
          <p:cNvPr id="52429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567893471"/>
      </p:ext>
    </p:extLst>
  </p:cSld>
  <p:clrMapOvr>
    <a:masterClrMapping/>
  </p:clrMapOvr>
</p:notes>
</file>

<file path=ppt/notesSlides/notesSlide1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5314" name="Slide Image Placeholder 1"/>
          <p:cNvSpPr>
            <a:spLocks noGrp="1" noRot="1" noChangeAspect="1" noTextEdit="1"/>
          </p:cNvSpPr>
          <p:nvPr>
            <p:ph type="sldImg"/>
          </p:nvPr>
        </p:nvSpPr>
        <p:spPr>
          <a:ln/>
        </p:spPr>
      </p:sp>
      <p:sp>
        <p:nvSpPr>
          <p:cNvPr id="525315"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
        <p:nvSpPr>
          <p:cNvPr id="525316"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fld id="{654F218E-B066-4AD6-9928-92D6EA0F6EA6}" type="slidenum">
              <a:rPr lang="en-US" altLang="en-US">
                <a:latin typeface="Times New Roman" panose="02020603050405020304" pitchFamily="18" charset="0"/>
              </a:rPr>
              <a:pPr eaLnBrk="1" hangingPunct="1"/>
              <a:t>167</a:t>
            </a:fld>
            <a:endParaRPr lang="en-US" altLang="en-US">
              <a:latin typeface="Times New Roman" panose="02020603050405020304" pitchFamily="18" charset="0"/>
            </a:endParaRPr>
          </a:p>
        </p:txBody>
      </p:sp>
    </p:spTree>
    <p:extLst>
      <p:ext uri="{BB962C8B-B14F-4D97-AF65-F5344CB8AC3E}">
        <p14:creationId xmlns:p14="http://schemas.microsoft.com/office/powerpoint/2010/main" val="1553953244"/>
      </p:ext>
    </p:extLst>
  </p:cSld>
  <p:clrMapOvr>
    <a:masterClrMapping/>
  </p:clrMapOvr>
</p:notes>
</file>

<file path=ppt/notesSlides/notesSlide1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6338" name="Slide Image Placeholder 1"/>
          <p:cNvSpPr>
            <a:spLocks noGrp="1" noRot="1" noChangeAspect="1" noTextEdit="1"/>
          </p:cNvSpPr>
          <p:nvPr>
            <p:ph type="sldImg"/>
          </p:nvPr>
        </p:nvSpPr>
        <p:spPr>
          <a:ln/>
        </p:spPr>
      </p:sp>
      <p:sp>
        <p:nvSpPr>
          <p:cNvPr id="526339"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
        <p:nvSpPr>
          <p:cNvPr id="526340"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fld id="{28E6C0F9-4DCE-48BA-A95F-57E076E94810}" type="slidenum">
              <a:rPr lang="en-US" altLang="en-US">
                <a:latin typeface="Times New Roman" panose="02020603050405020304" pitchFamily="18" charset="0"/>
              </a:rPr>
              <a:pPr eaLnBrk="1" hangingPunct="1"/>
              <a:t>168</a:t>
            </a:fld>
            <a:endParaRPr lang="en-US" altLang="en-US">
              <a:latin typeface="Times New Roman" panose="02020603050405020304" pitchFamily="18" charset="0"/>
            </a:endParaRPr>
          </a:p>
        </p:txBody>
      </p:sp>
    </p:spTree>
    <p:extLst>
      <p:ext uri="{BB962C8B-B14F-4D97-AF65-F5344CB8AC3E}">
        <p14:creationId xmlns:p14="http://schemas.microsoft.com/office/powerpoint/2010/main" val="1407405050"/>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257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fld id="{54EBB94C-A2D0-4DFF-AA34-949AC11BD355}" type="slidenum">
              <a:rPr lang="en-US" altLang="en-US">
                <a:latin typeface="Times New Roman" panose="02020603050405020304" pitchFamily="18" charset="0"/>
              </a:rPr>
              <a:pPr eaLnBrk="1" hangingPunct="1"/>
              <a:t>20</a:t>
            </a:fld>
            <a:endParaRPr lang="en-US" altLang="en-US">
              <a:latin typeface="Times New Roman" panose="02020603050405020304" pitchFamily="18" charset="0"/>
            </a:endParaRPr>
          </a:p>
        </p:txBody>
      </p:sp>
      <p:sp>
        <p:nvSpPr>
          <p:cNvPr id="152579" name="Rectangle 2"/>
          <p:cNvSpPr>
            <a:spLocks noGrp="1" noRot="1" noChangeAspect="1" noChangeArrowheads="1" noTextEdit="1"/>
          </p:cNvSpPr>
          <p:nvPr>
            <p:ph type="sldImg"/>
          </p:nvPr>
        </p:nvSpPr>
        <p:spPr>
          <a:ln/>
        </p:spPr>
      </p:sp>
      <p:sp>
        <p:nvSpPr>
          <p:cNvPr id="15258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1179702330"/>
      </p:ext>
    </p:extLst>
  </p:cSld>
  <p:clrMapOvr>
    <a:masterClrMapping/>
  </p:clrMapOvr>
</p:notes>
</file>

<file path=ppt/notesSlides/notesSlide1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7362" name="Slide Image Placeholder 1"/>
          <p:cNvSpPr>
            <a:spLocks noGrp="1" noRot="1" noChangeAspect="1" noTextEdit="1"/>
          </p:cNvSpPr>
          <p:nvPr>
            <p:ph type="sldImg"/>
          </p:nvPr>
        </p:nvSpPr>
        <p:spPr>
          <a:ln/>
        </p:spPr>
      </p:sp>
      <p:sp>
        <p:nvSpPr>
          <p:cNvPr id="527363"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
        <p:nvSpPr>
          <p:cNvPr id="527364"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fld id="{4EBD4D33-7EAF-4DF3-BC59-212CAE2A739C}" type="slidenum">
              <a:rPr lang="en-US" altLang="en-US">
                <a:latin typeface="Times New Roman" panose="02020603050405020304" pitchFamily="18" charset="0"/>
              </a:rPr>
              <a:pPr eaLnBrk="1" hangingPunct="1"/>
              <a:t>169</a:t>
            </a:fld>
            <a:endParaRPr lang="en-US" altLang="en-US">
              <a:latin typeface="Times New Roman" panose="02020603050405020304" pitchFamily="18" charset="0"/>
            </a:endParaRPr>
          </a:p>
        </p:txBody>
      </p:sp>
    </p:spTree>
    <p:extLst>
      <p:ext uri="{BB962C8B-B14F-4D97-AF65-F5344CB8AC3E}">
        <p14:creationId xmlns:p14="http://schemas.microsoft.com/office/powerpoint/2010/main" val="2589822683"/>
      </p:ext>
    </p:extLst>
  </p:cSld>
  <p:clrMapOvr>
    <a:masterClrMapping/>
  </p:clrMapOvr>
</p:notes>
</file>

<file path=ppt/notesSlides/notesSlide1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8386" name="Slide Image Placeholder 1"/>
          <p:cNvSpPr>
            <a:spLocks noGrp="1" noRot="1" noChangeAspect="1" noTextEdit="1"/>
          </p:cNvSpPr>
          <p:nvPr>
            <p:ph type="sldImg"/>
          </p:nvPr>
        </p:nvSpPr>
        <p:spPr>
          <a:ln/>
        </p:spPr>
      </p:sp>
      <p:sp>
        <p:nvSpPr>
          <p:cNvPr id="528387"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
        <p:nvSpPr>
          <p:cNvPr id="528388"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fld id="{68664537-2734-42D0-90DD-C695FFEB94D7}" type="slidenum">
              <a:rPr lang="en-US" altLang="en-US">
                <a:latin typeface="Times New Roman" panose="02020603050405020304" pitchFamily="18" charset="0"/>
              </a:rPr>
              <a:pPr eaLnBrk="1" hangingPunct="1"/>
              <a:t>173</a:t>
            </a:fld>
            <a:endParaRPr lang="en-US" altLang="en-US">
              <a:latin typeface="Times New Roman" panose="02020603050405020304" pitchFamily="18" charset="0"/>
            </a:endParaRPr>
          </a:p>
        </p:txBody>
      </p:sp>
    </p:spTree>
    <p:extLst>
      <p:ext uri="{BB962C8B-B14F-4D97-AF65-F5344CB8AC3E}">
        <p14:creationId xmlns:p14="http://schemas.microsoft.com/office/powerpoint/2010/main" val="1714055231"/>
      </p:ext>
    </p:extLst>
  </p:cSld>
  <p:clrMapOvr>
    <a:masterClrMapping/>
  </p:clrMapOvr>
</p:notes>
</file>

<file path=ppt/notesSlides/notesSlide1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9410" name="Slide Image Placeholder 1"/>
          <p:cNvSpPr>
            <a:spLocks noGrp="1" noRot="1" noChangeAspect="1" noTextEdit="1"/>
          </p:cNvSpPr>
          <p:nvPr>
            <p:ph type="sldImg"/>
          </p:nvPr>
        </p:nvSpPr>
        <p:spPr>
          <a:ln/>
        </p:spPr>
      </p:sp>
      <p:sp>
        <p:nvSpPr>
          <p:cNvPr id="529411"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
        <p:nvSpPr>
          <p:cNvPr id="529412"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fld id="{9A9B93BE-4F0F-4720-AB67-961C264034C9}" type="slidenum">
              <a:rPr lang="en-US" altLang="en-US">
                <a:latin typeface="Times New Roman" panose="02020603050405020304" pitchFamily="18" charset="0"/>
              </a:rPr>
              <a:pPr eaLnBrk="1" hangingPunct="1"/>
              <a:t>174</a:t>
            </a:fld>
            <a:endParaRPr lang="en-US" altLang="en-US">
              <a:latin typeface="Times New Roman" panose="02020603050405020304" pitchFamily="18" charset="0"/>
            </a:endParaRPr>
          </a:p>
        </p:txBody>
      </p:sp>
    </p:spTree>
    <p:extLst>
      <p:ext uri="{BB962C8B-B14F-4D97-AF65-F5344CB8AC3E}">
        <p14:creationId xmlns:p14="http://schemas.microsoft.com/office/powerpoint/2010/main" val="209080700"/>
      </p:ext>
    </p:extLst>
  </p:cSld>
  <p:clrMapOvr>
    <a:masterClrMapping/>
  </p:clrMapOvr>
</p:notes>
</file>

<file path=ppt/notesSlides/notesSlide1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0434" name="Slide Image Placeholder 1"/>
          <p:cNvSpPr>
            <a:spLocks noGrp="1" noRot="1" noChangeAspect="1" noTextEdit="1"/>
          </p:cNvSpPr>
          <p:nvPr>
            <p:ph type="sldImg"/>
          </p:nvPr>
        </p:nvSpPr>
        <p:spPr>
          <a:ln/>
        </p:spPr>
      </p:sp>
      <p:sp>
        <p:nvSpPr>
          <p:cNvPr id="530435"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
        <p:nvSpPr>
          <p:cNvPr id="530436"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fld id="{59942081-0DD6-494E-8D8C-E471094B8049}" type="slidenum">
              <a:rPr lang="en-US" altLang="en-US">
                <a:latin typeface="Times New Roman" panose="02020603050405020304" pitchFamily="18" charset="0"/>
              </a:rPr>
              <a:pPr eaLnBrk="1" hangingPunct="1"/>
              <a:t>175</a:t>
            </a:fld>
            <a:endParaRPr lang="en-US" altLang="en-US">
              <a:latin typeface="Times New Roman" panose="02020603050405020304" pitchFamily="18" charset="0"/>
            </a:endParaRPr>
          </a:p>
        </p:txBody>
      </p:sp>
    </p:spTree>
    <p:extLst>
      <p:ext uri="{BB962C8B-B14F-4D97-AF65-F5344CB8AC3E}">
        <p14:creationId xmlns:p14="http://schemas.microsoft.com/office/powerpoint/2010/main" val="3498201904"/>
      </p:ext>
    </p:extLst>
  </p:cSld>
  <p:clrMapOvr>
    <a:masterClrMapping/>
  </p:clrMapOvr>
</p:notes>
</file>

<file path=ppt/notesSlides/notesSlide1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1458" name="Slide Image Placeholder 1"/>
          <p:cNvSpPr>
            <a:spLocks noGrp="1" noRot="1" noChangeAspect="1" noTextEdit="1"/>
          </p:cNvSpPr>
          <p:nvPr>
            <p:ph type="sldImg"/>
          </p:nvPr>
        </p:nvSpPr>
        <p:spPr>
          <a:ln/>
        </p:spPr>
      </p:sp>
      <p:sp>
        <p:nvSpPr>
          <p:cNvPr id="531459"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
        <p:nvSpPr>
          <p:cNvPr id="531460"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fld id="{DD51CEA5-D687-460E-B0EF-95CCAEDE2730}" type="slidenum">
              <a:rPr lang="en-US" altLang="en-US">
                <a:latin typeface="Times New Roman" panose="02020603050405020304" pitchFamily="18" charset="0"/>
              </a:rPr>
              <a:pPr eaLnBrk="1" hangingPunct="1"/>
              <a:t>176</a:t>
            </a:fld>
            <a:endParaRPr lang="en-US" altLang="en-US">
              <a:latin typeface="Times New Roman" panose="02020603050405020304" pitchFamily="18" charset="0"/>
            </a:endParaRPr>
          </a:p>
        </p:txBody>
      </p:sp>
    </p:spTree>
    <p:extLst>
      <p:ext uri="{BB962C8B-B14F-4D97-AF65-F5344CB8AC3E}">
        <p14:creationId xmlns:p14="http://schemas.microsoft.com/office/powerpoint/2010/main" val="2860956443"/>
      </p:ext>
    </p:extLst>
  </p:cSld>
  <p:clrMapOvr>
    <a:masterClrMapping/>
  </p:clrMapOvr>
</p:notes>
</file>

<file path=ppt/notesSlides/notesSlide1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2482" name="Slide Image Placeholder 1"/>
          <p:cNvSpPr>
            <a:spLocks noGrp="1" noRot="1" noChangeAspect="1" noTextEdit="1"/>
          </p:cNvSpPr>
          <p:nvPr>
            <p:ph type="sldImg"/>
          </p:nvPr>
        </p:nvSpPr>
        <p:spPr>
          <a:ln/>
        </p:spPr>
      </p:sp>
      <p:sp>
        <p:nvSpPr>
          <p:cNvPr id="532483"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
        <p:nvSpPr>
          <p:cNvPr id="532484"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fld id="{9BCC2666-E7D9-4E49-A14D-445A04873F2C}" type="slidenum">
              <a:rPr lang="en-US" altLang="en-US">
                <a:latin typeface="Times New Roman" panose="02020603050405020304" pitchFamily="18" charset="0"/>
              </a:rPr>
              <a:pPr eaLnBrk="1" hangingPunct="1"/>
              <a:t>177</a:t>
            </a:fld>
            <a:endParaRPr lang="en-US" altLang="en-US">
              <a:latin typeface="Times New Roman" panose="02020603050405020304" pitchFamily="18" charset="0"/>
            </a:endParaRPr>
          </a:p>
        </p:txBody>
      </p:sp>
    </p:spTree>
    <p:extLst>
      <p:ext uri="{BB962C8B-B14F-4D97-AF65-F5344CB8AC3E}">
        <p14:creationId xmlns:p14="http://schemas.microsoft.com/office/powerpoint/2010/main" val="2249860118"/>
      </p:ext>
    </p:extLst>
  </p:cSld>
  <p:clrMapOvr>
    <a:masterClrMapping/>
  </p:clrMapOvr>
</p:notes>
</file>

<file path=ppt/notesSlides/notesSlide1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3506" name="Slide Image Placeholder 1"/>
          <p:cNvSpPr>
            <a:spLocks noGrp="1" noRot="1" noChangeAspect="1" noTextEdit="1"/>
          </p:cNvSpPr>
          <p:nvPr>
            <p:ph type="sldImg"/>
          </p:nvPr>
        </p:nvSpPr>
        <p:spPr>
          <a:ln/>
        </p:spPr>
      </p:sp>
      <p:sp>
        <p:nvSpPr>
          <p:cNvPr id="533507"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
        <p:nvSpPr>
          <p:cNvPr id="533508"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fld id="{7E690180-DFCA-4B0B-BA29-918D2A79B8D6}" type="slidenum">
              <a:rPr lang="en-US" altLang="en-US">
                <a:latin typeface="Times New Roman" panose="02020603050405020304" pitchFamily="18" charset="0"/>
              </a:rPr>
              <a:pPr eaLnBrk="1" hangingPunct="1"/>
              <a:t>178</a:t>
            </a:fld>
            <a:endParaRPr lang="en-US" altLang="en-US">
              <a:latin typeface="Times New Roman" panose="02020603050405020304" pitchFamily="18" charset="0"/>
            </a:endParaRPr>
          </a:p>
        </p:txBody>
      </p:sp>
    </p:spTree>
    <p:extLst>
      <p:ext uri="{BB962C8B-B14F-4D97-AF65-F5344CB8AC3E}">
        <p14:creationId xmlns:p14="http://schemas.microsoft.com/office/powerpoint/2010/main" val="1960238077"/>
      </p:ext>
    </p:extLst>
  </p:cSld>
  <p:clrMapOvr>
    <a:masterClrMapping/>
  </p:clrMapOvr>
</p:notes>
</file>

<file path=ppt/notesSlides/notesSlide1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4530" name="Slide Image Placeholder 1"/>
          <p:cNvSpPr>
            <a:spLocks noGrp="1" noRot="1" noChangeAspect="1" noTextEdit="1"/>
          </p:cNvSpPr>
          <p:nvPr>
            <p:ph type="sldImg"/>
          </p:nvPr>
        </p:nvSpPr>
        <p:spPr>
          <a:ln/>
        </p:spPr>
      </p:sp>
      <p:sp>
        <p:nvSpPr>
          <p:cNvPr id="534531"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
        <p:nvSpPr>
          <p:cNvPr id="534532"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fld id="{79523673-8951-4C1B-84D2-6352F21FBEEE}" type="slidenum">
              <a:rPr lang="en-US" altLang="en-US">
                <a:latin typeface="Times New Roman" panose="02020603050405020304" pitchFamily="18" charset="0"/>
              </a:rPr>
              <a:pPr eaLnBrk="1" hangingPunct="1"/>
              <a:t>179</a:t>
            </a:fld>
            <a:endParaRPr lang="en-US" altLang="en-US">
              <a:latin typeface="Times New Roman" panose="02020603050405020304" pitchFamily="18" charset="0"/>
            </a:endParaRPr>
          </a:p>
        </p:txBody>
      </p:sp>
    </p:spTree>
    <p:extLst>
      <p:ext uri="{BB962C8B-B14F-4D97-AF65-F5344CB8AC3E}">
        <p14:creationId xmlns:p14="http://schemas.microsoft.com/office/powerpoint/2010/main" val="871609331"/>
      </p:ext>
    </p:extLst>
  </p:cSld>
  <p:clrMapOvr>
    <a:masterClrMapping/>
  </p:clrMapOvr>
</p:notes>
</file>

<file path=ppt/notesSlides/notesSlide1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5554" name="Slide Image Placeholder 1"/>
          <p:cNvSpPr>
            <a:spLocks noGrp="1" noRot="1" noChangeAspect="1" noTextEdit="1"/>
          </p:cNvSpPr>
          <p:nvPr>
            <p:ph type="sldImg"/>
          </p:nvPr>
        </p:nvSpPr>
        <p:spPr>
          <a:ln/>
        </p:spPr>
      </p:sp>
      <p:sp>
        <p:nvSpPr>
          <p:cNvPr id="535555"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a:p>
        </p:txBody>
      </p:sp>
      <p:sp>
        <p:nvSpPr>
          <p:cNvPr id="535556" name="Slide Number Placeholder 3"/>
          <p:cNvSpPr txBox="1">
            <a:spLocks noGrp="1"/>
          </p:cNvSpPr>
          <p:nvPr/>
        </p:nvSpPr>
        <p:spPr bwMode="auto">
          <a:xfrm>
            <a:off x="3970938" y="8829675"/>
            <a:ext cx="3037840" cy="465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r" eaLnBrk="1" hangingPunct="1"/>
            <a:fld id="{0BBB7E37-AD24-44D0-8635-B19CE197D280}" type="slidenum">
              <a:rPr lang="en-US" altLang="en-US" sz="1200">
                <a:latin typeface="Times New Roman" panose="02020603050405020304" pitchFamily="18" charset="0"/>
              </a:rPr>
              <a:pPr algn="r" eaLnBrk="1" hangingPunct="1"/>
              <a:t>180</a:t>
            </a:fld>
            <a:endParaRPr lang="en-US" altLang="en-US" sz="1200">
              <a:latin typeface="Times New Roman" panose="02020603050405020304" pitchFamily="18" charset="0"/>
            </a:endParaRPr>
          </a:p>
        </p:txBody>
      </p:sp>
    </p:spTree>
    <p:extLst>
      <p:ext uri="{BB962C8B-B14F-4D97-AF65-F5344CB8AC3E}">
        <p14:creationId xmlns:p14="http://schemas.microsoft.com/office/powerpoint/2010/main" val="315080041"/>
      </p:ext>
    </p:extLst>
  </p:cSld>
  <p:clrMapOvr>
    <a:masterClrMapping/>
  </p:clrMapOvr>
</p:notes>
</file>

<file path=ppt/notesSlides/notesSlide1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9106" name="Slide Image Placeholder 1"/>
          <p:cNvSpPr>
            <a:spLocks noGrp="1" noRot="1" noChangeAspect="1" noTextEdit="1"/>
          </p:cNvSpPr>
          <p:nvPr>
            <p:ph type="sldImg"/>
          </p:nvPr>
        </p:nvSpPr>
        <p:spPr>
          <a:ln/>
        </p:spPr>
      </p:sp>
      <p:sp>
        <p:nvSpPr>
          <p:cNvPr id="559107"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
        <p:nvSpPr>
          <p:cNvPr id="559108"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fld id="{B5E23D49-35DF-480B-AED8-D843FE237DBE}" type="slidenum">
              <a:rPr lang="en-US" altLang="en-US">
                <a:latin typeface="Times New Roman" panose="02020603050405020304" pitchFamily="18" charset="0"/>
              </a:rPr>
              <a:pPr eaLnBrk="1" hangingPunct="1"/>
              <a:t>181</a:t>
            </a:fld>
            <a:endParaRPr lang="en-US" altLang="en-US">
              <a:latin typeface="Times New Roman" panose="02020603050405020304" pitchFamily="18" charset="0"/>
            </a:endParaRPr>
          </a:p>
        </p:txBody>
      </p:sp>
    </p:spTree>
    <p:extLst>
      <p:ext uri="{BB962C8B-B14F-4D97-AF65-F5344CB8AC3E}">
        <p14:creationId xmlns:p14="http://schemas.microsoft.com/office/powerpoint/2010/main" val="1935269916"/>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0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fld id="{554B9E14-E4FD-4234-AE5F-116664D1619D}" type="slidenum">
              <a:rPr lang="en-US" altLang="en-US">
                <a:latin typeface="Times New Roman" panose="02020603050405020304" pitchFamily="18" charset="0"/>
              </a:rPr>
              <a:pPr eaLnBrk="1" hangingPunct="1"/>
              <a:t>21</a:t>
            </a:fld>
            <a:endParaRPr lang="en-US" altLang="en-US">
              <a:latin typeface="Times New Roman" panose="02020603050405020304" pitchFamily="18" charset="0"/>
            </a:endParaRPr>
          </a:p>
        </p:txBody>
      </p:sp>
      <p:sp>
        <p:nvSpPr>
          <p:cNvPr id="153603" name="Rectangle 2"/>
          <p:cNvSpPr>
            <a:spLocks noGrp="1" noRot="1" noChangeAspect="1" noChangeArrowheads="1" noTextEdit="1"/>
          </p:cNvSpPr>
          <p:nvPr>
            <p:ph type="sldImg"/>
          </p:nvPr>
        </p:nvSpPr>
        <p:spPr>
          <a:ln/>
        </p:spPr>
      </p:sp>
      <p:sp>
        <p:nvSpPr>
          <p:cNvPr id="153604"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3674394319"/>
      </p:ext>
    </p:extLst>
  </p:cSld>
  <p:clrMapOvr>
    <a:masterClrMapping/>
  </p:clrMapOvr>
</p:notes>
</file>

<file path=ppt/notesSlides/notesSlide1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013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fld id="{864FA833-B482-4B0D-8245-DCD8E452910E}" type="slidenum">
              <a:rPr lang="en-US" altLang="en-US">
                <a:latin typeface="Times New Roman" panose="02020603050405020304" pitchFamily="18" charset="0"/>
              </a:rPr>
              <a:pPr eaLnBrk="1" hangingPunct="1"/>
              <a:t>182</a:t>
            </a:fld>
            <a:endParaRPr lang="en-US" altLang="en-US">
              <a:latin typeface="Times New Roman" panose="02020603050405020304" pitchFamily="18" charset="0"/>
            </a:endParaRPr>
          </a:p>
        </p:txBody>
      </p:sp>
      <p:sp>
        <p:nvSpPr>
          <p:cNvPr id="560131" name="Rectangle 2"/>
          <p:cNvSpPr>
            <a:spLocks noGrp="1" noRot="1" noChangeAspect="1" noChangeArrowheads="1" noTextEdit="1"/>
          </p:cNvSpPr>
          <p:nvPr>
            <p:ph type="sldImg"/>
          </p:nvPr>
        </p:nvSpPr>
        <p:spPr>
          <a:ln/>
        </p:spPr>
      </p:sp>
      <p:sp>
        <p:nvSpPr>
          <p:cNvPr id="56013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2458287581"/>
      </p:ext>
    </p:extLst>
  </p:cSld>
  <p:clrMapOvr>
    <a:masterClrMapping/>
  </p:clrMapOvr>
</p:notes>
</file>

<file path=ppt/notesSlides/notesSlide1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115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fld id="{FC39C50D-BE79-40CA-B018-C709083ACD24}" type="slidenum">
              <a:rPr lang="en-US" altLang="en-US">
                <a:latin typeface="Times New Roman" panose="02020603050405020304" pitchFamily="18" charset="0"/>
              </a:rPr>
              <a:pPr eaLnBrk="1" hangingPunct="1"/>
              <a:t>183</a:t>
            </a:fld>
            <a:endParaRPr lang="en-US" altLang="en-US">
              <a:latin typeface="Times New Roman" panose="02020603050405020304" pitchFamily="18" charset="0"/>
            </a:endParaRPr>
          </a:p>
        </p:txBody>
      </p:sp>
      <p:sp>
        <p:nvSpPr>
          <p:cNvPr id="561155" name="Rectangle 2"/>
          <p:cNvSpPr>
            <a:spLocks noGrp="1" noRot="1" noChangeAspect="1" noChangeArrowheads="1" noTextEdit="1"/>
          </p:cNvSpPr>
          <p:nvPr>
            <p:ph type="sldImg"/>
          </p:nvPr>
        </p:nvSpPr>
        <p:spPr>
          <a:ln/>
        </p:spPr>
      </p:sp>
      <p:sp>
        <p:nvSpPr>
          <p:cNvPr id="561156"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3419776928"/>
      </p:ext>
    </p:extLst>
  </p:cSld>
  <p:clrMapOvr>
    <a:masterClrMapping/>
  </p:clrMapOvr>
</p:notes>
</file>

<file path=ppt/notesSlides/notesSlide1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217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fld id="{8B073CEA-9876-425C-8B35-2E96120BC2FF}" type="slidenum">
              <a:rPr lang="en-US" altLang="en-US">
                <a:latin typeface="Times New Roman" panose="02020603050405020304" pitchFamily="18" charset="0"/>
              </a:rPr>
              <a:pPr eaLnBrk="1" hangingPunct="1"/>
              <a:t>184</a:t>
            </a:fld>
            <a:endParaRPr lang="en-US" altLang="en-US">
              <a:latin typeface="Times New Roman" panose="02020603050405020304" pitchFamily="18" charset="0"/>
            </a:endParaRPr>
          </a:p>
        </p:txBody>
      </p:sp>
      <p:sp>
        <p:nvSpPr>
          <p:cNvPr id="562179" name="Rectangle 2"/>
          <p:cNvSpPr>
            <a:spLocks noGrp="1" noRot="1" noChangeAspect="1" noChangeArrowheads="1" noTextEdit="1"/>
          </p:cNvSpPr>
          <p:nvPr>
            <p:ph type="sldImg"/>
          </p:nvPr>
        </p:nvSpPr>
        <p:spPr>
          <a:ln/>
        </p:spPr>
      </p:sp>
      <p:sp>
        <p:nvSpPr>
          <p:cNvPr id="56218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1368613610"/>
      </p:ext>
    </p:extLst>
  </p:cSld>
  <p:clrMapOvr>
    <a:masterClrMapping/>
  </p:clrMapOvr>
</p:notes>
</file>

<file path=ppt/notesSlides/notesSlide1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0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fld id="{AA837299-FE64-4BE9-B710-29727211816C}" type="slidenum">
              <a:rPr lang="en-US" altLang="en-US">
                <a:latin typeface="Times New Roman" panose="02020603050405020304" pitchFamily="18" charset="0"/>
              </a:rPr>
              <a:pPr eaLnBrk="1" hangingPunct="1"/>
              <a:t>185</a:t>
            </a:fld>
            <a:endParaRPr lang="en-US" altLang="en-US">
              <a:latin typeface="Times New Roman" panose="02020603050405020304" pitchFamily="18" charset="0"/>
            </a:endParaRPr>
          </a:p>
        </p:txBody>
      </p:sp>
      <p:sp>
        <p:nvSpPr>
          <p:cNvPr id="563203" name="Rectangle 2"/>
          <p:cNvSpPr>
            <a:spLocks noGrp="1" noRot="1" noChangeAspect="1" noChangeArrowheads="1" noTextEdit="1"/>
          </p:cNvSpPr>
          <p:nvPr>
            <p:ph type="sldImg"/>
          </p:nvPr>
        </p:nvSpPr>
        <p:spPr>
          <a:ln/>
        </p:spPr>
      </p:sp>
      <p:sp>
        <p:nvSpPr>
          <p:cNvPr id="563204"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2544390097"/>
      </p:ext>
    </p:extLst>
  </p:cSld>
  <p:clrMapOvr>
    <a:masterClrMapping/>
  </p:clrMapOvr>
</p:notes>
</file>

<file path=ppt/notesSlides/notesSlide1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6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fld id="{E52DEBC8-48B8-483C-BC51-A83A38780437}" type="slidenum">
              <a:rPr lang="en-US" altLang="en-US">
                <a:latin typeface="Times New Roman" panose="02020603050405020304" pitchFamily="18" charset="0"/>
              </a:rPr>
              <a:pPr eaLnBrk="1" hangingPunct="1"/>
              <a:t>188</a:t>
            </a:fld>
            <a:endParaRPr lang="en-US" altLang="en-US">
              <a:latin typeface="Times New Roman" panose="02020603050405020304" pitchFamily="18" charset="0"/>
            </a:endParaRPr>
          </a:p>
        </p:txBody>
      </p:sp>
      <p:sp>
        <p:nvSpPr>
          <p:cNvPr id="143363" name="Rectangle 2"/>
          <p:cNvSpPr>
            <a:spLocks noGrp="1" noRot="1" noChangeAspect="1" noChangeArrowheads="1" noTextEdit="1"/>
          </p:cNvSpPr>
          <p:nvPr>
            <p:ph type="sldImg"/>
          </p:nvPr>
        </p:nvSpPr>
        <p:spPr>
          <a:ln/>
        </p:spPr>
      </p:sp>
      <p:sp>
        <p:nvSpPr>
          <p:cNvPr id="143364"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3551621838"/>
      </p:ext>
    </p:extLst>
  </p:cSld>
  <p:clrMapOvr>
    <a:masterClrMapping/>
  </p:clrMapOvr>
</p:notes>
</file>

<file path=ppt/notesSlides/notesSlide1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862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fld id="{EAF7C4AA-E7C2-4EE5-B0A1-4126B031DE8E}" type="slidenum">
              <a:rPr lang="en-US" altLang="en-US">
                <a:latin typeface="Times New Roman" panose="02020603050405020304" pitchFamily="18" charset="0"/>
              </a:rPr>
              <a:pPr eaLnBrk="1" hangingPunct="1"/>
              <a:t>191</a:t>
            </a:fld>
            <a:endParaRPr lang="en-US" altLang="en-US">
              <a:latin typeface="Times New Roman" panose="02020603050405020304" pitchFamily="18" charset="0"/>
            </a:endParaRPr>
          </a:p>
        </p:txBody>
      </p:sp>
      <p:sp>
        <p:nvSpPr>
          <p:cNvPr id="538627" name="Rectangle 7"/>
          <p:cNvSpPr txBox="1">
            <a:spLocks noGrp="1" noChangeArrowheads="1"/>
          </p:cNvSpPr>
          <p:nvPr/>
        </p:nvSpPr>
        <p:spPr bwMode="auto">
          <a:xfrm>
            <a:off x="3970938" y="8829675"/>
            <a:ext cx="3037840" cy="465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3177" tIns="46589" rIns="93177" bIns="46589" anchor="b"/>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r" eaLnBrk="1" hangingPunct="1"/>
            <a:fld id="{BB241A1F-F48F-4EE2-8924-AA3EE7D2A033}" type="slidenum">
              <a:rPr lang="en-US" altLang="en-US" sz="1200">
                <a:latin typeface="Arial" panose="020B0604020202020204" pitchFamily="34" charset="0"/>
              </a:rPr>
              <a:pPr algn="r" eaLnBrk="1" hangingPunct="1"/>
              <a:t>191</a:t>
            </a:fld>
            <a:endParaRPr lang="en-US" altLang="en-US" sz="1200">
              <a:latin typeface="Arial" panose="020B0604020202020204" pitchFamily="34" charset="0"/>
            </a:endParaRPr>
          </a:p>
        </p:txBody>
      </p:sp>
      <p:sp>
        <p:nvSpPr>
          <p:cNvPr id="538628" name="Rectangle 2"/>
          <p:cNvSpPr>
            <a:spLocks noGrp="1" noRot="1" noChangeAspect="1" noChangeArrowheads="1" noTextEdit="1"/>
          </p:cNvSpPr>
          <p:nvPr>
            <p:ph type="sldImg"/>
          </p:nvPr>
        </p:nvSpPr>
        <p:spPr>
          <a:ln/>
        </p:spPr>
      </p:sp>
      <p:sp>
        <p:nvSpPr>
          <p:cNvPr id="538629"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1907950148"/>
      </p:ext>
    </p:extLst>
  </p:cSld>
  <p:clrMapOvr>
    <a:masterClrMapping/>
  </p:clrMapOvr>
</p:notes>
</file>

<file path=ppt/notesSlides/notesSlide1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965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fld id="{2BA3127D-9CE7-4404-8EFE-4F9CB91AEBD8}" type="slidenum">
              <a:rPr lang="en-US" altLang="en-US">
                <a:latin typeface="Times New Roman" panose="02020603050405020304" pitchFamily="18" charset="0"/>
              </a:rPr>
              <a:pPr eaLnBrk="1" hangingPunct="1"/>
              <a:t>192</a:t>
            </a:fld>
            <a:endParaRPr lang="en-US" altLang="en-US">
              <a:latin typeface="Times New Roman" panose="02020603050405020304" pitchFamily="18" charset="0"/>
            </a:endParaRPr>
          </a:p>
        </p:txBody>
      </p:sp>
      <p:sp>
        <p:nvSpPr>
          <p:cNvPr id="539651" name="Rectangle 7"/>
          <p:cNvSpPr txBox="1">
            <a:spLocks noGrp="1" noChangeArrowheads="1"/>
          </p:cNvSpPr>
          <p:nvPr/>
        </p:nvSpPr>
        <p:spPr bwMode="auto">
          <a:xfrm>
            <a:off x="3970938" y="8829675"/>
            <a:ext cx="3037840" cy="465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3177" tIns="46589" rIns="93177" bIns="46589" anchor="b"/>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r" eaLnBrk="1" hangingPunct="1"/>
            <a:fld id="{DFFB5B02-CC02-4C0F-86FA-61CF2778E54A}" type="slidenum">
              <a:rPr lang="en-US" altLang="en-US" sz="1200">
                <a:latin typeface="Arial" panose="020B0604020202020204" pitchFamily="34" charset="0"/>
              </a:rPr>
              <a:pPr algn="r" eaLnBrk="1" hangingPunct="1"/>
              <a:t>192</a:t>
            </a:fld>
            <a:endParaRPr lang="en-US" altLang="en-US" sz="1200">
              <a:latin typeface="Arial" panose="020B0604020202020204" pitchFamily="34" charset="0"/>
            </a:endParaRPr>
          </a:p>
        </p:txBody>
      </p:sp>
      <p:sp>
        <p:nvSpPr>
          <p:cNvPr id="539652" name="Rectangle 2"/>
          <p:cNvSpPr>
            <a:spLocks noGrp="1" noRot="1" noChangeAspect="1" noChangeArrowheads="1" noTextEdit="1"/>
          </p:cNvSpPr>
          <p:nvPr>
            <p:ph type="sldImg"/>
          </p:nvPr>
        </p:nvSpPr>
        <p:spPr>
          <a:ln/>
        </p:spPr>
      </p:sp>
      <p:sp>
        <p:nvSpPr>
          <p:cNvPr id="539653" name="Rectangle 3"/>
          <p:cNvSpPr>
            <a:spLocks noGrp="1" noChangeArrowheads="1"/>
          </p:cNvSpPr>
          <p:nvPr>
            <p:ph type="body" idx="1"/>
          </p:nvPr>
        </p:nvSpPr>
        <p:spPr>
          <a:xfrm>
            <a:off x="934720" y="4416426"/>
            <a:ext cx="5140960" cy="4183063"/>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69096524"/>
      </p:ext>
    </p:extLst>
  </p:cSld>
  <p:clrMapOvr>
    <a:masterClrMapping/>
  </p:clrMapOvr>
</p:notes>
</file>

<file path=ppt/notesSlides/notesSlide1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067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fld id="{8EE4D28A-4F15-4E58-B40D-74D3DAA6E867}" type="slidenum">
              <a:rPr lang="en-US" altLang="en-US">
                <a:latin typeface="Times New Roman" panose="02020603050405020304" pitchFamily="18" charset="0"/>
              </a:rPr>
              <a:pPr eaLnBrk="1" hangingPunct="1"/>
              <a:t>193</a:t>
            </a:fld>
            <a:endParaRPr lang="en-US" altLang="en-US">
              <a:latin typeface="Times New Roman" panose="02020603050405020304" pitchFamily="18" charset="0"/>
            </a:endParaRPr>
          </a:p>
        </p:txBody>
      </p:sp>
      <p:sp>
        <p:nvSpPr>
          <p:cNvPr id="540675" name="Rectangle 2"/>
          <p:cNvSpPr>
            <a:spLocks noGrp="1" noRot="1" noChangeAspect="1" noChangeArrowheads="1" noTextEdit="1"/>
          </p:cNvSpPr>
          <p:nvPr>
            <p:ph type="sldImg"/>
          </p:nvPr>
        </p:nvSpPr>
        <p:spPr>
          <a:ln/>
        </p:spPr>
      </p:sp>
      <p:sp>
        <p:nvSpPr>
          <p:cNvPr id="540676" name="Rectangle 3"/>
          <p:cNvSpPr>
            <a:spLocks noGrp="1" noChangeArrowheads="1"/>
          </p:cNvSpPr>
          <p:nvPr>
            <p:ph type="body" idx="1"/>
          </p:nvPr>
        </p:nvSpPr>
        <p:spPr>
          <a:xfrm>
            <a:off x="934720" y="4416426"/>
            <a:ext cx="5140960" cy="4183063"/>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3078836211"/>
      </p:ext>
    </p:extLst>
  </p:cSld>
  <p:clrMapOvr>
    <a:masterClrMapping/>
  </p:clrMapOvr>
</p:notes>
</file>

<file path=ppt/notesSlides/notesSlide1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987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Garamond" panose="02020404030301010803" pitchFamily="18" charset="0"/>
                <a:ea typeface="MS PGothic" panose="020B0600070205080204" pitchFamily="34" charset="-128"/>
              </a:defRPr>
            </a:lvl1pPr>
            <a:lvl2pPr marL="742950" indent="-285750">
              <a:defRPr>
                <a:solidFill>
                  <a:schemeClr val="tx1"/>
                </a:solidFill>
                <a:latin typeface="Garamond" panose="02020404030301010803" pitchFamily="18" charset="0"/>
                <a:ea typeface="MS PGothic" panose="020B0600070205080204" pitchFamily="34" charset="-128"/>
              </a:defRPr>
            </a:lvl2pPr>
            <a:lvl3pPr marL="1143000" indent="-228600">
              <a:defRPr>
                <a:solidFill>
                  <a:schemeClr val="tx1"/>
                </a:solidFill>
                <a:latin typeface="Garamond" panose="02020404030301010803" pitchFamily="18" charset="0"/>
                <a:ea typeface="MS PGothic" panose="020B0600070205080204" pitchFamily="34" charset="-128"/>
              </a:defRPr>
            </a:lvl3pPr>
            <a:lvl4pPr marL="1600200" indent="-228600">
              <a:defRPr>
                <a:solidFill>
                  <a:schemeClr val="tx1"/>
                </a:solidFill>
                <a:latin typeface="Garamond" panose="02020404030301010803" pitchFamily="18" charset="0"/>
                <a:ea typeface="MS PGothic" panose="020B0600070205080204" pitchFamily="34" charset="-128"/>
              </a:defRPr>
            </a:lvl4pPr>
            <a:lvl5pPr marL="2057400" indent="-228600">
              <a:defRPr>
                <a:solidFill>
                  <a:schemeClr val="tx1"/>
                </a:solidFill>
                <a:latin typeface="Garamond" panose="02020404030301010803" pitchFamily="18" charset="0"/>
                <a:ea typeface="MS PGothic" panose="020B0600070205080204" pitchFamily="34" charset="-128"/>
              </a:defRPr>
            </a:lvl5pPr>
            <a:lvl6pPr marL="2514600" indent="-228600" eaLnBrk="0" fontAlgn="base" hangingPunct="0">
              <a:spcBef>
                <a:spcPct val="0"/>
              </a:spcBef>
              <a:spcAft>
                <a:spcPct val="0"/>
              </a:spcAft>
              <a:defRPr>
                <a:solidFill>
                  <a:schemeClr val="tx1"/>
                </a:solidFill>
                <a:latin typeface="Garamond" panose="02020404030301010803" pitchFamily="18" charset="0"/>
                <a:ea typeface="MS PGothic" panose="020B0600070205080204" pitchFamily="34" charset="-128"/>
              </a:defRPr>
            </a:lvl6pPr>
            <a:lvl7pPr marL="2971800" indent="-228600" eaLnBrk="0" fontAlgn="base" hangingPunct="0">
              <a:spcBef>
                <a:spcPct val="0"/>
              </a:spcBef>
              <a:spcAft>
                <a:spcPct val="0"/>
              </a:spcAft>
              <a:defRPr>
                <a:solidFill>
                  <a:schemeClr val="tx1"/>
                </a:solidFill>
                <a:latin typeface="Garamond" panose="02020404030301010803" pitchFamily="18" charset="0"/>
                <a:ea typeface="MS PGothic" panose="020B0600070205080204" pitchFamily="34" charset="-128"/>
              </a:defRPr>
            </a:lvl7pPr>
            <a:lvl8pPr marL="3429000" indent="-228600" eaLnBrk="0" fontAlgn="base" hangingPunct="0">
              <a:spcBef>
                <a:spcPct val="0"/>
              </a:spcBef>
              <a:spcAft>
                <a:spcPct val="0"/>
              </a:spcAft>
              <a:defRPr>
                <a:solidFill>
                  <a:schemeClr val="tx1"/>
                </a:solidFill>
                <a:latin typeface="Garamond" panose="02020404030301010803" pitchFamily="18" charset="0"/>
                <a:ea typeface="MS PGothic" panose="020B0600070205080204" pitchFamily="34" charset="-128"/>
              </a:defRPr>
            </a:lvl8pPr>
            <a:lvl9pPr marL="3886200" indent="-228600" eaLnBrk="0" fontAlgn="base" hangingPunct="0">
              <a:spcBef>
                <a:spcPct val="0"/>
              </a:spcBef>
              <a:spcAft>
                <a:spcPct val="0"/>
              </a:spcAft>
              <a:defRPr>
                <a:solidFill>
                  <a:schemeClr val="tx1"/>
                </a:solidFill>
                <a:latin typeface="Garamond" panose="02020404030301010803" pitchFamily="18" charset="0"/>
                <a:ea typeface="MS PGothic" panose="020B0600070205080204" pitchFamily="34" charset="-128"/>
              </a:defRPr>
            </a:lvl9pPr>
          </a:lstStyle>
          <a:p>
            <a:fld id="{AC823494-1D28-474A-A18C-704B602A81D2}" type="slidenum">
              <a:rPr lang="en-US" altLang="fr-FR">
                <a:latin typeface="Arial" panose="020B0604020202020204" pitchFamily="34" charset="0"/>
              </a:rPr>
              <a:pPr/>
              <a:t>194</a:t>
            </a:fld>
            <a:endParaRPr lang="en-US" altLang="fr-FR">
              <a:latin typeface="Arial" panose="020B0604020202020204" pitchFamily="34" charset="0"/>
            </a:endParaRPr>
          </a:p>
        </p:txBody>
      </p:sp>
      <p:sp>
        <p:nvSpPr>
          <p:cNvPr id="79875" name="Rectangle 2"/>
          <p:cNvSpPr>
            <a:spLocks noGrp="1" noRot="1" noChangeAspect="1" noChangeArrowheads="1" noTextEdit="1"/>
          </p:cNvSpPr>
          <p:nvPr>
            <p:ph type="sldImg"/>
          </p:nvPr>
        </p:nvSpPr>
        <p:spPr>
          <a:ln/>
        </p:spPr>
      </p:sp>
      <p:sp>
        <p:nvSpPr>
          <p:cNvPr id="79876" name="Rectangle 3"/>
          <p:cNvSpPr>
            <a:spLocks noGrp="1" noChangeArrowheads="1"/>
          </p:cNvSpPr>
          <p:nvPr>
            <p:ph type="body" idx="1"/>
          </p:nvPr>
        </p:nvSpPr>
        <p:spPr>
          <a:xfrm>
            <a:off x="934720" y="4343400"/>
            <a:ext cx="5140960" cy="4114800"/>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fr-FR" altLang="fr-FR">
              <a:latin typeface="Arial" panose="020B0604020202020204" pitchFamily="34" charset="0"/>
            </a:endParaRPr>
          </a:p>
        </p:txBody>
      </p:sp>
    </p:spTree>
    <p:extLst>
      <p:ext uri="{BB962C8B-B14F-4D97-AF65-F5344CB8AC3E}">
        <p14:creationId xmlns:p14="http://schemas.microsoft.com/office/powerpoint/2010/main" val="1383276076"/>
      </p:ext>
    </p:extLst>
  </p:cSld>
  <p:clrMapOvr>
    <a:masterClrMapping/>
  </p:clrMapOvr>
</p:notes>
</file>

<file path=ppt/notesSlides/notesSlide1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2722" name="Slide Image Placeholder 1"/>
          <p:cNvSpPr>
            <a:spLocks noGrp="1" noRot="1" noChangeAspect="1" noTextEdit="1"/>
          </p:cNvSpPr>
          <p:nvPr>
            <p:ph type="sldImg"/>
          </p:nvPr>
        </p:nvSpPr>
        <p:spPr>
          <a:ln/>
        </p:spPr>
      </p:sp>
      <p:sp>
        <p:nvSpPr>
          <p:cNvPr id="542723"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
        <p:nvSpPr>
          <p:cNvPr id="542724"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fld id="{CDA1F270-D4F4-4D5B-A551-E514A14517A5}" type="slidenum">
              <a:rPr lang="en-US" altLang="en-US">
                <a:latin typeface="Times New Roman" panose="02020603050405020304" pitchFamily="18" charset="0"/>
              </a:rPr>
              <a:pPr eaLnBrk="1" hangingPunct="1"/>
              <a:t>195</a:t>
            </a:fld>
            <a:endParaRPr lang="en-US" altLang="en-US">
              <a:latin typeface="Times New Roman" panose="02020603050405020304" pitchFamily="18" charset="0"/>
            </a:endParaRPr>
          </a:p>
        </p:txBody>
      </p:sp>
    </p:spTree>
    <p:extLst>
      <p:ext uri="{BB962C8B-B14F-4D97-AF65-F5344CB8AC3E}">
        <p14:creationId xmlns:p14="http://schemas.microsoft.com/office/powerpoint/2010/main" val="3605848783"/>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462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fld id="{1115349A-EFD6-454A-92A3-68E6F972CBE4}" type="slidenum">
              <a:rPr lang="en-US" altLang="en-US">
                <a:latin typeface="Times New Roman" panose="02020603050405020304" pitchFamily="18" charset="0"/>
              </a:rPr>
              <a:pPr eaLnBrk="1" hangingPunct="1"/>
              <a:t>22</a:t>
            </a:fld>
            <a:endParaRPr lang="en-US" altLang="en-US">
              <a:latin typeface="Times New Roman" panose="02020603050405020304" pitchFamily="18" charset="0"/>
            </a:endParaRPr>
          </a:p>
        </p:txBody>
      </p:sp>
      <p:sp>
        <p:nvSpPr>
          <p:cNvPr id="154627" name="Rectangle 2"/>
          <p:cNvSpPr>
            <a:spLocks noGrp="1" noRot="1" noChangeAspect="1" noChangeArrowheads="1" noTextEdit="1"/>
          </p:cNvSpPr>
          <p:nvPr>
            <p:ph type="sldImg"/>
          </p:nvPr>
        </p:nvSpPr>
        <p:spPr>
          <a:ln/>
        </p:spPr>
      </p:sp>
      <p:sp>
        <p:nvSpPr>
          <p:cNvPr id="154628"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629196256"/>
      </p:ext>
    </p:extLst>
  </p:cSld>
  <p:clrMapOvr>
    <a:masterClrMapping/>
  </p:clrMapOvr>
</p:notes>
</file>

<file path=ppt/notesSlides/notesSlide1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374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fld id="{31B918B4-BA66-49FC-AF4F-C2082209C649}" type="slidenum">
              <a:rPr lang="en-US" altLang="en-US">
                <a:latin typeface="Arial" panose="020B0604020202020204" pitchFamily="34" charset="0"/>
                <a:ea typeface="MS PGothic" panose="020B0600070205080204" pitchFamily="34" charset="-128"/>
              </a:rPr>
              <a:pPr eaLnBrk="1" hangingPunct="1"/>
              <a:t>196</a:t>
            </a:fld>
            <a:endParaRPr lang="en-US" altLang="en-US">
              <a:latin typeface="Arial" panose="020B0604020202020204" pitchFamily="34" charset="0"/>
              <a:ea typeface="MS PGothic" panose="020B0600070205080204" pitchFamily="34" charset="-128"/>
            </a:endParaRPr>
          </a:p>
        </p:txBody>
      </p:sp>
      <p:sp>
        <p:nvSpPr>
          <p:cNvPr id="543747" name="Rectangle 7"/>
          <p:cNvSpPr txBox="1">
            <a:spLocks noGrp="1" noChangeArrowheads="1"/>
          </p:cNvSpPr>
          <p:nvPr/>
        </p:nvSpPr>
        <p:spPr bwMode="auto">
          <a:xfrm>
            <a:off x="3970938" y="8829675"/>
            <a:ext cx="3037840" cy="465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89730" tIns="44865" rIns="89730" bIns="44865" anchor="b"/>
          <a:lstStyle>
            <a:lvl1pPr defTabSz="896938" eaLnBrk="0" hangingPunct="0">
              <a:defRPr>
                <a:solidFill>
                  <a:schemeClr val="tx1"/>
                </a:solidFill>
                <a:latin typeface="Papyrus" panose="03070502060502030205" pitchFamily="66" charset="0"/>
              </a:defRPr>
            </a:lvl1pPr>
            <a:lvl2pPr marL="742950" indent="-285750" defTabSz="896938" eaLnBrk="0" hangingPunct="0">
              <a:defRPr>
                <a:solidFill>
                  <a:schemeClr val="tx1"/>
                </a:solidFill>
                <a:latin typeface="Papyrus" panose="03070502060502030205" pitchFamily="66" charset="0"/>
              </a:defRPr>
            </a:lvl2pPr>
            <a:lvl3pPr marL="1143000" indent="-228600" defTabSz="896938" eaLnBrk="0" hangingPunct="0">
              <a:defRPr>
                <a:solidFill>
                  <a:schemeClr val="tx1"/>
                </a:solidFill>
                <a:latin typeface="Papyrus" panose="03070502060502030205" pitchFamily="66" charset="0"/>
              </a:defRPr>
            </a:lvl3pPr>
            <a:lvl4pPr marL="1600200" indent="-228600" defTabSz="896938" eaLnBrk="0" hangingPunct="0">
              <a:defRPr>
                <a:solidFill>
                  <a:schemeClr val="tx1"/>
                </a:solidFill>
                <a:latin typeface="Papyrus" panose="03070502060502030205" pitchFamily="66" charset="0"/>
              </a:defRPr>
            </a:lvl4pPr>
            <a:lvl5pPr marL="2057400" indent="-228600" defTabSz="896938" eaLnBrk="0" hangingPunct="0">
              <a:defRPr>
                <a:solidFill>
                  <a:schemeClr val="tx1"/>
                </a:solidFill>
                <a:latin typeface="Papyrus" panose="03070502060502030205" pitchFamily="66" charset="0"/>
              </a:defRPr>
            </a:lvl5pPr>
            <a:lvl6pPr marL="2514600" indent="-228600" defTabSz="896938" eaLnBrk="0" fontAlgn="base" hangingPunct="0">
              <a:spcBef>
                <a:spcPct val="0"/>
              </a:spcBef>
              <a:spcAft>
                <a:spcPct val="0"/>
              </a:spcAft>
              <a:defRPr>
                <a:solidFill>
                  <a:schemeClr val="tx1"/>
                </a:solidFill>
                <a:latin typeface="Papyrus" panose="03070502060502030205" pitchFamily="66" charset="0"/>
              </a:defRPr>
            </a:lvl6pPr>
            <a:lvl7pPr marL="2971800" indent="-228600" defTabSz="896938" eaLnBrk="0" fontAlgn="base" hangingPunct="0">
              <a:spcBef>
                <a:spcPct val="0"/>
              </a:spcBef>
              <a:spcAft>
                <a:spcPct val="0"/>
              </a:spcAft>
              <a:defRPr>
                <a:solidFill>
                  <a:schemeClr val="tx1"/>
                </a:solidFill>
                <a:latin typeface="Papyrus" panose="03070502060502030205" pitchFamily="66" charset="0"/>
              </a:defRPr>
            </a:lvl7pPr>
            <a:lvl8pPr marL="3429000" indent="-228600" defTabSz="896938" eaLnBrk="0" fontAlgn="base" hangingPunct="0">
              <a:spcBef>
                <a:spcPct val="0"/>
              </a:spcBef>
              <a:spcAft>
                <a:spcPct val="0"/>
              </a:spcAft>
              <a:defRPr>
                <a:solidFill>
                  <a:schemeClr val="tx1"/>
                </a:solidFill>
                <a:latin typeface="Papyrus" panose="03070502060502030205" pitchFamily="66" charset="0"/>
              </a:defRPr>
            </a:lvl8pPr>
            <a:lvl9pPr marL="3886200" indent="-228600" defTabSz="896938" eaLnBrk="0" fontAlgn="base" hangingPunct="0">
              <a:spcBef>
                <a:spcPct val="0"/>
              </a:spcBef>
              <a:spcAft>
                <a:spcPct val="0"/>
              </a:spcAft>
              <a:defRPr>
                <a:solidFill>
                  <a:schemeClr val="tx1"/>
                </a:solidFill>
                <a:latin typeface="Papyrus" panose="03070502060502030205" pitchFamily="66" charset="0"/>
              </a:defRPr>
            </a:lvl9pPr>
          </a:lstStyle>
          <a:p>
            <a:pPr algn="r" eaLnBrk="1" hangingPunct="1"/>
            <a:fld id="{757BAFFF-54DF-4AA8-B70B-59DDA394F429}" type="slidenum">
              <a:rPr lang="en-US" altLang="en-US" sz="1200">
                <a:latin typeface="Times New Roman" panose="02020603050405020304" pitchFamily="18" charset="0"/>
              </a:rPr>
              <a:pPr algn="r" eaLnBrk="1" hangingPunct="1"/>
              <a:t>196</a:t>
            </a:fld>
            <a:endParaRPr lang="en-US" altLang="en-US" sz="1200">
              <a:latin typeface="Times New Roman" panose="02020603050405020304" pitchFamily="18" charset="0"/>
            </a:endParaRPr>
          </a:p>
        </p:txBody>
      </p:sp>
      <p:sp>
        <p:nvSpPr>
          <p:cNvPr id="543748" name="Rectangle 2"/>
          <p:cNvSpPr>
            <a:spLocks noGrp="1" noRot="1" noChangeAspect="1" noChangeArrowheads="1" noTextEdit="1"/>
          </p:cNvSpPr>
          <p:nvPr>
            <p:ph type="sldImg"/>
          </p:nvPr>
        </p:nvSpPr>
        <p:spPr>
          <a:ln/>
        </p:spPr>
      </p:sp>
      <p:sp>
        <p:nvSpPr>
          <p:cNvPr id="543749" name="Rectangle 3"/>
          <p:cNvSpPr>
            <a:spLocks noGrp="1" noChangeArrowheads="1"/>
          </p:cNvSpPr>
          <p:nvPr>
            <p:ph type="body" idx="1"/>
          </p:nvPr>
        </p:nvSpPr>
        <p:spPr>
          <a:xfrm>
            <a:off x="934720" y="4416426"/>
            <a:ext cx="5140960" cy="4183063"/>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89730" tIns="44865" rIns="89730" bIns="44865"/>
          <a:lstStyle/>
          <a:p>
            <a:pPr eaLnBrk="1" hangingPunct="1"/>
            <a:endParaRPr lang="en-US" altLang="en-US">
              <a:latin typeface="Arial" panose="020B0604020202020204" pitchFamily="34" charset="0"/>
            </a:endParaRPr>
          </a:p>
        </p:txBody>
      </p:sp>
    </p:spTree>
    <p:extLst>
      <p:ext uri="{BB962C8B-B14F-4D97-AF65-F5344CB8AC3E}">
        <p14:creationId xmlns:p14="http://schemas.microsoft.com/office/powerpoint/2010/main" val="2965577948"/>
      </p:ext>
    </p:extLst>
  </p:cSld>
  <p:clrMapOvr>
    <a:masterClrMapping/>
  </p:clrMapOvr>
</p:notes>
</file>

<file path=ppt/notesSlides/notesSlide1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477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fld id="{1B718E26-A670-418B-991E-D22E7910328F}" type="slidenum">
              <a:rPr lang="en-US" altLang="en-US">
                <a:latin typeface="Times New Roman" panose="02020603050405020304" pitchFamily="18" charset="0"/>
              </a:rPr>
              <a:pPr eaLnBrk="1" hangingPunct="1"/>
              <a:t>197</a:t>
            </a:fld>
            <a:endParaRPr lang="en-US" altLang="en-US">
              <a:latin typeface="Times New Roman" panose="02020603050405020304" pitchFamily="18" charset="0"/>
            </a:endParaRPr>
          </a:p>
        </p:txBody>
      </p:sp>
      <p:sp>
        <p:nvSpPr>
          <p:cNvPr id="544771" name="Rectangle 7"/>
          <p:cNvSpPr txBox="1">
            <a:spLocks noGrp="1" noChangeArrowheads="1"/>
          </p:cNvSpPr>
          <p:nvPr/>
        </p:nvSpPr>
        <p:spPr bwMode="auto">
          <a:xfrm>
            <a:off x="3970938" y="8829675"/>
            <a:ext cx="3037840" cy="465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3177" tIns="46589" rIns="93177" bIns="46589" anchor="b"/>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r" eaLnBrk="1" hangingPunct="1"/>
            <a:fld id="{356F5F62-CFEC-4DA3-85EE-9A2F366E04DD}" type="slidenum">
              <a:rPr lang="en-US" altLang="en-US" sz="1200">
                <a:latin typeface="Arial" panose="020B0604020202020204" pitchFamily="34" charset="0"/>
              </a:rPr>
              <a:pPr algn="r" eaLnBrk="1" hangingPunct="1"/>
              <a:t>197</a:t>
            </a:fld>
            <a:endParaRPr lang="en-US" altLang="en-US" sz="1200">
              <a:latin typeface="Arial" panose="020B0604020202020204" pitchFamily="34" charset="0"/>
            </a:endParaRPr>
          </a:p>
        </p:txBody>
      </p:sp>
      <p:sp>
        <p:nvSpPr>
          <p:cNvPr id="544772" name="Rectangle 2"/>
          <p:cNvSpPr>
            <a:spLocks noGrp="1" noRot="1" noChangeAspect="1" noChangeArrowheads="1" noTextEdit="1"/>
          </p:cNvSpPr>
          <p:nvPr>
            <p:ph type="sldImg"/>
          </p:nvPr>
        </p:nvSpPr>
        <p:spPr>
          <a:ln/>
        </p:spPr>
      </p:sp>
      <p:sp>
        <p:nvSpPr>
          <p:cNvPr id="544773" name="Rectangle 3"/>
          <p:cNvSpPr>
            <a:spLocks noGrp="1" noChangeArrowheads="1"/>
          </p:cNvSpPr>
          <p:nvPr>
            <p:ph type="body" idx="1"/>
          </p:nvPr>
        </p:nvSpPr>
        <p:spPr>
          <a:xfrm>
            <a:off x="934720" y="4416426"/>
            <a:ext cx="5140960" cy="4183063"/>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altLang="en-US" sz="1000"/>
              <a:t>Highlighted seem most germane to risk perception and communication</a:t>
            </a:r>
          </a:p>
          <a:p>
            <a:pPr eaLnBrk="1" hangingPunct="1"/>
            <a:r>
              <a:rPr lang="en-US" altLang="en-US" sz="1000"/>
              <a:t>Existence of these well supported by experimental work</a:t>
            </a:r>
          </a:p>
          <a:p>
            <a:pPr eaLnBrk="1" hangingPunct="1"/>
            <a:r>
              <a:rPr lang="en-US" altLang="en-US" sz="1000"/>
              <a:t>Practical physics: expect projectiles to travel in an arc, try designing a robot to catch a ball</a:t>
            </a:r>
          </a:p>
          <a:p>
            <a:pPr eaLnBrk="1" hangingPunct="1"/>
            <a:r>
              <a:rPr lang="en-US" altLang="en-US" sz="1000"/>
              <a:t>Intuitive psychology (theory of mind), autism</a:t>
            </a:r>
          </a:p>
          <a:p>
            <a:pPr eaLnBrk="1" hangingPunct="1"/>
            <a:r>
              <a:rPr lang="en-US" altLang="en-US"/>
              <a:t>Intuitive economics: non-neoclassical, has lead to the pervasive but false notion that humans are “irrational”</a:t>
            </a:r>
          </a:p>
        </p:txBody>
      </p:sp>
    </p:spTree>
    <p:extLst>
      <p:ext uri="{BB962C8B-B14F-4D97-AF65-F5344CB8AC3E}">
        <p14:creationId xmlns:p14="http://schemas.microsoft.com/office/powerpoint/2010/main" val="411207578"/>
      </p:ext>
    </p:extLst>
  </p:cSld>
  <p:clrMapOvr>
    <a:masterClrMapping/>
  </p:clrMapOvr>
</p:notes>
</file>

<file path=ppt/notesSlides/notesSlide1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5794" name="Slide Image Placeholder 1"/>
          <p:cNvSpPr>
            <a:spLocks noGrp="1" noRot="1" noChangeAspect="1" noTextEdit="1"/>
          </p:cNvSpPr>
          <p:nvPr>
            <p:ph type="sldImg"/>
          </p:nvPr>
        </p:nvSpPr>
        <p:spPr>
          <a:ln/>
        </p:spPr>
      </p:sp>
      <p:sp>
        <p:nvSpPr>
          <p:cNvPr id="545795"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a:latin typeface="Arial" panose="020B0604020202020204" pitchFamily="34" charset="0"/>
            </a:endParaRPr>
          </a:p>
        </p:txBody>
      </p:sp>
      <p:sp>
        <p:nvSpPr>
          <p:cNvPr id="545796"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fld id="{1FDB6AF4-CDCF-42A5-9000-AF5A07D4379A}" type="slidenum">
              <a:rPr lang="en-US" altLang="en-US">
                <a:latin typeface="Arial" panose="020B0604020202020204" pitchFamily="34" charset="0"/>
                <a:ea typeface="MS PGothic" panose="020B0600070205080204" pitchFamily="34" charset="-128"/>
              </a:rPr>
              <a:pPr eaLnBrk="1" hangingPunct="1"/>
              <a:t>199</a:t>
            </a:fld>
            <a:endParaRPr lang="en-US" altLang="en-US">
              <a:latin typeface="Arial" panose="020B0604020202020204" pitchFamily="34" charset="0"/>
              <a:ea typeface="MS PGothic" panose="020B0600070205080204" pitchFamily="34" charset="-128"/>
            </a:endParaRPr>
          </a:p>
        </p:txBody>
      </p:sp>
    </p:spTree>
    <p:extLst>
      <p:ext uri="{BB962C8B-B14F-4D97-AF65-F5344CB8AC3E}">
        <p14:creationId xmlns:p14="http://schemas.microsoft.com/office/powerpoint/2010/main" val="4152804707"/>
      </p:ext>
    </p:extLst>
  </p:cSld>
  <p:clrMapOvr>
    <a:masterClrMapping/>
  </p:clrMapOvr>
</p:notes>
</file>

<file path=ppt/notesSlides/notesSlide1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681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fld id="{72D70652-A609-43A2-9559-22D3DDFE0C66}" type="slidenum">
              <a:rPr lang="en-US" altLang="en-US">
                <a:latin typeface="Arial" panose="020B0604020202020204" pitchFamily="34" charset="0"/>
                <a:ea typeface="MS PGothic" panose="020B0600070205080204" pitchFamily="34" charset="-128"/>
              </a:rPr>
              <a:pPr eaLnBrk="1" hangingPunct="1"/>
              <a:t>200</a:t>
            </a:fld>
            <a:endParaRPr lang="en-US" altLang="en-US">
              <a:latin typeface="Arial" panose="020B0604020202020204" pitchFamily="34" charset="0"/>
              <a:ea typeface="MS PGothic" panose="020B0600070205080204" pitchFamily="34" charset="-128"/>
            </a:endParaRPr>
          </a:p>
        </p:txBody>
      </p:sp>
      <p:sp>
        <p:nvSpPr>
          <p:cNvPr id="546819" name="Rectangle 7"/>
          <p:cNvSpPr txBox="1">
            <a:spLocks noGrp="1" noChangeArrowheads="1"/>
          </p:cNvSpPr>
          <p:nvPr/>
        </p:nvSpPr>
        <p:spPr bwMode="auto">
          <a:xfrm>
            <a:off x="3970938" y="8829675"/>
            <a:ext cx="3037840" cy="465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r" eaLnBrk="1" hangingPunct="1"/>
            <a:fld id="{91A1B67D-FCBF-4471-B81A-380F25A8CD83}" type="slidenum">
              <a:rPr lang="en-US" altLang="en-US" sz="1200">
                <a:latin typeface="Times New Roman" panose="02020603050405020304" pitchFamily="18" charset="0"/>
              </a:rPr>
              <a:pPr algn="r" eaLnBrk="1" hangingPunct="1"/>
              <a:t>200</a:t>
            </a:fld>
            <a:endParaRPr lang="en-US" altLang="en-US" sz="1200">
              <a:latin typeface="Times New Roman" panose="02020603050405020304" pitchFamily="18" charset="0"/>
            </a:endParaRPr>
          </a:p>
        </p:txBody>
      </p:sp>
      <p:sp>
        <p:nvSpPr>
          <p:cNvPr id="546820" name="Rectangle 2"/>
          <p:cNvSpPr>
            <a:spLocks noGrp="1" noRot="1" noChangeAspect="1" noChangeArrowheads="1" noTextEdit="1"/>
          </p:cNvSpPr>
          <p:nvPr>
            <p:ph type="sldImg"/>
          </p:nvPr>
        </p:nvSpPr>
        <p:spPr>
          <a:ln/>
        </p:spPr>
      </p:sp>
      <p:sp>
        <p:nvSpPr>
          <p:cNvPr id="546821"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latin typeface="Arial" panose="020B0604020202020204" pitchFamily="34" charset="0"/>
            </a:endParaRPr>
          </a:p>
        </p:txBody>
      </p:sp>
    </p:spTree>
    <p:extLst>
      <p:ext uri="{BB962C8B-B14F-4D97-AF65-F5344CB8AC3E}">
        <p14:creationId xmlns:p14="http://schemas.microsoft.com/office/powerpoint/2010/main" val="450163860"/>
      </p:ext>
    </p:extLst>
  </p:cSld>
  <p:clrMapOvr>
    <a:masterClrMapping/>
  </p:clrMapOvr>
</p:notes>
</file>

<file path=ppt/notesSlides/notesSlide1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784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fld id="{647695B9-549F-45DD-AC0D-E6015F1A7263}" type="slidenum">
              <a:rPr lang="en-US" altLang="en-US">
                <a:latin typeface="Times New Roman" panose="02020603050405020304" pitchFamily="18" charset="0"/>
              </a:rPr>
              <a:pPr eaLnBrk="1" hangingPunct="1"/>
              <a:t>204</a:t>
            </a:fld>
            <a:endParaRPr lang="en-US" altLang="en-US">
              <a:latin typeface="Times New Roman" panose="02020603050405020304" pitchFamily="18" charset="0"/>
            </a:endParaRPr>
          </a:p>
        </p:txBody>
      </p:sp>
      <p:sp>
        <p:nvSpPr>
          <p:cNvPr id="547843" name="Rectangle 7"/>
          <p:cNvSpPr txBox="1">
            <a:spLocks noGrp="1" noChangeArrowheads="1"/>
          </p:cNvSpPr>
          <p:nvPr/>
        </p:nvSpPr>
        <p:spPr bwMode="auto">
          <a:xfrm>
            <a:off x="3970938" y="8829675"/>
            <a:ext cx="3037840" cy="465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3177" tIns="46589" rIns="93177" bIns="46589" anchor="b"/>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r" eaLnBrk="1" hangingPunct="1"/>
            <a:fld id="{E5892502-1B76-453B-8BA7-16E46861EC0E}" type="slidenum">
              <a:rPr lang="en-US" altLang="en-US" sz="1200">
                <a:latin typeface="Arial" panose="020B0604020202020204" pitchFamily="34" charset="0"/>
              </a:rPr>
              <a:pPr algn="r" eaLnBrk="1" hangingPunct="1"/>
              <a:t>204</a:t>
            </a:fld>
            <a:endParaRPr lang="en-US" altLang="en-US" sz="1200">
              <a:latin typeface="Arial" panose="020B0604020202020204" pitchFamily="34" charset="0"/>
            </a:endParaRPr>
          </a:p>
        </p:txBody>
      </p:sp>
      <p:sp>
        <p:nvSpPr>
          <p:cNvPr id="547844" name="Rectangle 2"/>
          <p:cNvSpPr>
            <a:spLocks noGrp="1" noRot="1" noChangeAspect="1" noChangeArrowheads="1" noTextEdit="1"/>
          </p:cNvSpPr>
          <p:nvPr>
            <p:ph type="sldImg"/>
          </p:nvPr>
        </p:nvSpPr>
        <p:spPr>
          <a:ln/>
        </p:spPr>
      </p:sp>
      <p:sp>
        <p:nvSpPr>
          <p:cNvPr id="547845"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altLang="en-US"/>
              <a:t>People fail when provided with percentages and single-event probabilities</a:t>
            </a:r>
          </a:p>
          <a:p>
            <a:pPr eaLnBrk="1" hangingPunct="1"/>
            <a:endParaRPr lang="en-US" altLang="en-US"/>
          </a:p>
          <a:p>
            <a:pPr eaLnBrk="1" hangingPunct="1"/>
            <a:r>
              <a:rPr lang="en-US" altLang="en-US"/>
              <a:t>Base-rate neglect – Kahneman, Tversky, Slovic</a:t>
            </a:r>
          </a:p>
          <a:p>
            <a:pPr eaLnBrk="1" hangingPunct="1"/>
            <a:endParaRPr lang="en-US" altLang="en-US"/>
          </a:p>
        </p:txBody>
      </p:sp>
    </p:spTree>
    <p:extLst>
      <p:ext uri="{BB962C8B-B14F-4D97-AF65-F5344CB8AC3E}">
        <p14:creationId xmlns:p14="http://schemas.microsoft.com/office/powerpoint/2010/main" val="852230532"/>
      </p:ext>
    </p:extLst>
  </p:cSld>
  <p:clrMapOvr>
    <a:masterClrMapping/>
  </p:clrMapOvr>
</p:notes>
</file>

<file path=ppt/notesSlides/notesSlide1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886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fld id="{9C5E2E8C-6EDE-459D-8DB1-146BA8CFBEBB}" type="slidenum">
              <a:rPr lang="en-US" altLang="en-US">
                <a:latin typeface="Times New Roman" panose="02020603050405020304" pitchFamily="18" charset="0"/>
              </a:rPr>
              <a:pPr eaLnBrk="1" hangingPunct="1"/>
              <a:t>205</a:t>
            </a:fld>
            <a:endParaRPr lang="en-US" altLang="en-US">
              <a:latin typeface="Times New Roman" panose="02020603050405020304" pitchFamily="18" charset="0"/>
            </a:endParaRPr>
          </a:p>
        </p:txBody>
      </p:sp>
      <p:sp>
        <p:nvSpPr>
          <p:cNvPr id="548867" name="Rectangle 7"/>
          <p:cNvSpPr txBox="1">
            <a:spLocks noGrp="1" noChangeArrowheads="1"/>
          </p:cNvSpPr>
          <p:nvPr/>
        </p:nvSpPr>
        <p:spPr bwMode="auto">
          <a:xfrm>
            <a:off x="3970938" y="8829675"/>
            <a:ext cx="3037840" cy="465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3177" tIns="46589" rIns="93177" bIns="46589" anchor="b"/>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r" eaLnBrk="1" hangingPunct="1"/>
            <a:fld id="{6C39AC63-2517-4365-B93F-32CE9724C8FF}" type="slidenum">
              <a:rPr lang="en-US" altLang="en-US" sz="1200">
                <a:latin typeface="Arial" panose="020B0604020202020204" pitchFamily="34" charset="0"/>
              </a:rPr>
              <a:pPr algn="r" eaLnBrk="1" hangingPunct="1"/>
              <a:t>205</a:t>
            </a:fld>
            <a:endParaRPr lang="en-US" altLang="en-US" sz="1200">
              <a:latin typeface="Arial" panose="020B0604020202020204" pitchFamily="34" charset="0"/>
            </a:endParaRPr>
          </a:p>
        </p:txBody>
      </p:sp>
      <p:sp>
        <p:nvSpPr>
          <p:cNvPr id="548868" name="Rectangle 2"/>
          <p:cNvSpPr>
            <a:spLocks noGrp="1" noRot="1" noChangeAspect="1" noChangeArrowheads="1" noTextEdit="1"/>
          </p:cNvSpPr>
          <p:nvPr>
            <p:ph type="sldImg"/>
          </p:nvPr>
        </p:nvSpPr>
        <p:spPr>
          <a:ln/>
        </p:spPr>
      </p:sp>
      <p:sp>
        <p:nvSpPr>
          <p:cNvPr id="548869"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spcBef>
                <a:spcPct val="0"/>
              </a:spcBef>
            </a:pPr>
            <a:r>
              <a:rPr lang="en-US" altLang="en-US"/>
              <a:t>People succeed when provided with natural frequencies</a:t>
            </a:r>
          </a:p>
          <a:p>
            <a:pPr eaLnBrk="1" hangingPunct="1"/>
            <a:endParaRPr lang="en-US" altLang="en-US"/>
          </a:p>
          <a:p>
            <a:pPr eaLnBrk="1" hangingPunct="1"/>
            <a:r>
              <a:rPr lang="en-US" altLang="en-US"/>
              <a:t>Base-rate neglect – Kahneman, Tversky, Slovic</a:t>
            </a:r>
          </a:p>
          <a:p>
            <a:pPr eaLnBrk="1" hangingPunct="1"/>
            <a:r>
              <a:rPr lang="en-US" altLang="en-US"/>
              <a:t>An unconscious algorithm solves conditional probabilities</a:t>
            </a:r>
          </a:p>
        </p:txBody>
      </p:sp>
    </p:spTree>
    <p:extLst>
      <p:ext uri="{BB962C8B-B14F-4D97-AF65-F5344CB8AC3E}">
        <p14:creationId xmlns:p14="http://schemas.microsoft.com/office/powerpoint/2010/main" val="2127994780"/>
      </p:ext>
    </p:extLst>
  </p:cSld>
  <p:clrMapOvr>
    <a:masterClrMapping/>
  </p:clrMapOvr>
</p:notes>
</file>

<file path=ppt/notesSlides/notesSlide1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989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fld id="{1EE97568-9C84-44AE-85FC-AD99068DDB37}" type="slidenum">
              <a:rPr lang="en-US" altLang="en-US">
                <a:latin typeface="Times New Roman" panose="02020603050405020304" pitchFamily="18" charset="0"/>
              </a:rPr>
              <a:pPr eaLnBrk="1" hangingPunct="1"/>
              <a:t>206</a:t>
            </a:fld>
            <a:endParaRPr lang="en-US" altLang="en-US">
              <a:latin typeface="Times New Roman" panose="02020603050405020304" pitchFamily="18" charset="0"/>
            </a:endParaRPr>
          </a:p>
        </p:txBody>
      </p:sp>
      <p:sp>
        <p:nvSpPr>
          <p:cNvPr id="549891" name="Rectangle 2"/>
          <p:cNvSpPr>
            <a:spLocks noGrp="1" noRot="1" noChangeAspect="1" noChangeArrowheads="1" noTextEdit="1"/>
          </p:cNvSpPr>
          <p:nvPr>
            <p:ph type="sldImg"/>
          </p:nvPr>
        </p:nvSpPr>
        <p:spPr>
          <a:ln/>
        </p:spPr>
      </p:sp>
      <p:sp>
        <p:nvSpPr>
          <p:cNvPr id="54989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2231671767"/>
      </p:ext>
    </p:extLst>
  </p:cSld>
  <p:clrMapOvr>
    <a:masterClrMapping/>
  </p:clrMapOvr>
</p:notes>
</file>

<file path=ppt/notesSlides/notesSlide1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091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fld id="{DADCD0E6-D528-41E0-8196-19AAEBF87EDA}" type="slidenum">
              <a:rPr lang="en-US" altLang="en-US">
                <a:latin typeface="Times New Roman" panose="02020603050405020304" pitchFamily="18" charset="0"/>
              </a:rPr>
              <a:pPr eaLnBrk="1" hangingPunct="1"/>
              <a:t>207</a:t>
            </a:fld>
            <a:endParaRPr lang="en-US" altLang="en-US">
              <a:latin typeface="Times New Roman" panose="02020603050405020304" pitchFamily="18" charset="0"/>
            </a:endParaRPr>
          </a:p>
        </p:txBody>
      </p:sp>
      <p:sp>
        <p:nvSpPr>
          <p:cNvPr id="550915" name="Rectangle 2"/>
          <p:cNvSpPr>
            <a:spLocks noGrp="1" noRot="1" noChangeAspect="1" noChangeArrowheads="1" noTextEdit="1"/>
          </p:cNvSpPr>
          <p:nvPr>
            <p:ph type="sldImg"/>
          </p:nvPr>
        </p:nvSpPr>
        <p:spPr>
          <a:ln/>
        </p:spPr>
      </p:sp>
      <p:sp>
        <p:nvSpPr>
          <p:cNvPr id="550916"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3740290538"/>
      </p:ext>
    </p:extLst>
  </p:cSld>
  <p:clrMapOvr>
    <a:masterClrMapping/>
  </p:clrMapOvr>
</p:notes>
</file>

<file path=ppt/notesSlides/notesSlide1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193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fld id="{E68BE21F-F60C-48E2-8604-DA1A2E9FFE9D}" type="slidenum">
              <a:rPr lang="en-US" altLang="en-US">
                <a:latin typeface="Times New Roman" panose="02020603050405020304" pitchFamily="18" charset="0"/>
              </a:rPr>
              <a:pPr eaLnBrk="1" hangingPunct="1"/>
              <a:t>208</a:t>
            </a:fld>
            <a:endParaRPr lang="en-US" altLang="en-US">
              <a:latin typeface="Times New Roman" panose="02020603050405020304" pitchFamily="18" charset="0"/>
            </a:endParaRPr>
          </a:p>
        </p:txBody>
      </p:sp>
      <p:sp>
        <p:nvSpPr>
          <p:cNvPr id="551939" name="Slide Image Placeholder 1"/>
          <p:cNvSpPr>
            <a:spLocks noGrp="1" noRot="1" noChangeAspect="1" noTextEdit="1"/>
          </p:cNvSpPr>
          <p:nvPr>
            <p:ph type="sldImg"/>
          </p:nvPr>
        </p:nvSpPr>
        <p:spPr>
          <a:ln/>
        </p:spPr>
      </p:sp>
      <p:sp>
        <p:nvSpPr>
          <p:cNvPr id="551940"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
        <p:nvSpPr>
          <p:cNvPr id="551941" name="Slide Number Placeholder 3"/>
          <p:cNvSpPr txBox="1">
            <a:spLocks noGrp="1"/>
          </p:cNvSpPr>
          <p:nvPr/>
        </p:nvSpPr>
        <p:spPr bwMode="auto">
          <a:xfrm>
            <a:off x="3970938" y="8829675"/>
            <a:ext cx="3037840" cy="465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3177" tIns="46589" rIns="93177" bIns="46589" anchor="b"/>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r" eaLnBrk="1" hangingPunct="1"/>
            <a:fld id="{C2B6C969-123A-4F1B-AC86-00DC914C3752}" type="slidenum">
              <a:rPr lang="en-US" altLang="en-US" sz="1200">
                <a:latin typeface="Arial" panose="020B0604020202020204" pitchFamily="34" charset="0"/>
              </a:rPr>
              <a:pPr algn="r" eaLnBrk="1" hangingPunct="1"/>
              <a:t>208</a:t>
            </a:fld>
            <a:endParaRPr lang="en-US" altLang="en-US" sz="1200">
              <a:latin typeface="Arial" panose="020B0604020202020204" pitchFamily="34" charset="0"/>
            </a:endParaRPr>
          </a:p>
        </p:txBody>
      </p:sp>
    </p:spTree>
    <p:extLst>
      <p:ext uri="{BB962C8B-B14F-4D97-AF65-F5344CB8AC3E}">
        <p14:creationId xmlns:p14="http://schemas.microsoft.com/office/powerpoint/2010/main" val="320679859"/>
      </p:ext>
    </p:extLst>
  </p:cSld>
  <p:clrMapOvr>
    <a:masterClrMapping/>
  </p:clrMapOvr>
</p:notes>
</file>

<file path=ppt/notesSlides/notesSlide1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2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Garamond" panose="02020404030301010803" pitchFamily="18" charset="0"/>
                <a:ea typeface="MS PGothic" panose="020B0600070205080204" pitchFamily="34" charset="-128"/>
              </a:defRPr>
            </a:lvl1pPr>
            <a:lvl2pPr marL="742950" indent="-285750">
              <a:defRPr>
                <a:solidFill>
                  <a:schemeClr val="tx1"/>
                </a:solidFill>
                <a:latin typeface="Garamond" panose="02020404030301010803" pitchFamily="18" charset="0"/>
                <a:ea typeface="MS PGothic" panose="020B0600070205080204" pitchFamily="34" charset="-128"/>
              </a:defRPr>
            </a:lvl2pPr>
            <a:lvl3pPr marL="1143000" indent="-228600">
              <a:defRPr>
                <a:solidFill>
                  <a:schemeClr val="tx1"/>
                </a:solidFill>
                <a:latin typeface="Garamond" panose="02020404030301010803" pitchFamily="18" charset="0"/>
                <a:ea typeface="MS PGothic" panose="020B0600070205080204" pitchFamily="34" charset="-128"/>
              </a:defRPr>
            </a:lvl3pPr>
            <a:lvl4pPr marL="1600200" indent="-228600">
              <a:defRPr>
                <a:solidFill>
                  <a:schemeClr val="tx1"/>
                </a:solidFill>
                <a:latin typeface="Garamond" panose="02020404030301010803" pitchFamily="18" charset="0"/>
                <a:ea typeface="MS PGothic" panose="020B0600070205080204" pitchFamily="34" charset="-128"/>
              </a:defRPr>
            </a:lvl4pPr>
            <a:lvl5pPr marL="2057400" indent="-228600">
              <a:defRPr>
                <a:solidFill>
                  <a:schemeClr val="tx1"/>
                </a:solidFill>
                <a:latin typeface="Garamond" panose="02020404030301010803" pitchFamily="18" charset="0"/>
                <a:ea typeface="MS PGothic" panose="020B0600070205080204" pitchFamily="34" charset="-128"/>
              </a:defRPr>
            </a:lvl5pPr>
            <a:lvl6pPr marL="2514600" indent="-228600" eaLnBrk="0" fontAlgn="base" hangingPunct="0">
              <a:spcBef>
                <a:spcPct val="0"/>
              </a:spcBef>
              <a:spcAft>
                <a:spcPct val="0"/>
              </a:spcAft>
              <a:defRPr>
                <a:solidFill>
                  <a:schemeClr val="tx1"/>
                </a:solidFill>
                <a:latin typeface="Garamond" panose="02020404030301010803" pitchFamily="18" charset="0"/>
                <a:ea typeface="MS PGothic" panose="020B0600070205080204" pitchFamily="34" charset="-128"/>
              </a:defRPr>
            </a:lvl6pPr>
            <a:lvl7pPr marL="2971800" indent="-228600" eaLnBrk="0" fontAlgn="base" hangingPunct="0">
              <a:spcBef>
                <a:spcPct val="0"/>
              </a:spcBef>
              <a:spcAft>
                <a:spcPct val="0"/>
              </a:spcAft>
              <a:defRPr>
                <a:solidFill>
                  <a:schemeClr val="tx1"/>
                </a:solidFill>
                <a:latin typeface="Garamond" panose="02020404030301010803" pitchFamily="18" charset="0"/>
                <a:ea typeface="MS PGothic" panose="020B0600070205080204" pitchFamily="34" charset="-128"/>
              </a:defRPr>
            </a:lvl7pPr>
            <a:lvl8pPr marL="3429000" indent="-228600" eaLnBrk="0" fontAlgn="base" hangingPunct="0">
              <a:spcBef>
                <a:spcPct val="0"/>
              </a:spcBef>
              <a:spcAft>
                <a:spcPct val="0"/>
              </a:spcAft>
              <a:defRPr>
                <a:solidFill>
                  <a:schemeClr val="tx1"/>
                </a:solidFill>
                <a:latin typeface="Garamond" panose="02020404030301010803" pitchFamily="18" charset="0"/>
                <a:ea typeface="MS PGothic" panose="020B0600070205080204" pitchFamily="34" charset="-128"/>
              </a:defRPr>
            </a:lvl8pPr>
            <a:lvl9pPr marL="3886200" indent="-228600" eaLnBrk="0" fontAlgn="base" hangingPunct="0">
              <a:spcBef>
                <a:spcPct val="0"/>
              </a:spcBef>
              <a:spcAft>
                <a:spcPct val="0"/>
              </a:spcAft>
              <a:defRPr>
                <a:solidFill>
                  <a:schemeClr val="tx1"/>
                </a:solidFill>
                <a:latin typeface="Garamond" panose="02020404030301010803" pitchFamily="18" charset="0"/>
                <a:ea typeface="MS PGothic" panose="020B0600070205080204" pitchFamily="34" charset="-128"/>
              </a:defRPr>
            </a:lvl9pPr>
          </a:lstStyle>
          <a:p>
            <a:fld id="{C84AB243-8A8B-4838-8B09-04C3B2E3F42C}" type="slidenum">
              <a:rPr lang="en-US" altLang="fr-FR">
                <a:latin typeface="Arial" panose="020B0604020202020204" pitchFamily="34" charset="0"/>
              </a:rPr>
              <a:pPr/>
              <a:t>209</a:t>
            </a:fld>
            <a:endParaRPr lang="en-US" altLang="fr-FR">
              <a:latin typeface="Arial" panose="020B0604020202020204" pitchFamily="34" charset="0"/>
            </a:endParaRPr>
          </a:p>
        </p:txBody>
      </p:sp>
      <p:sp>
        <p:nvSpPr>
          <p:cNvPr id="81923" name="Rectangle 7"/>
          <p:cNvSpPr txBox="1">
            <a:spLocks noGrp="1" noChangeArrowheads="1"/>
          </p:cNvSpPr>
          <p:nvPr/>
        </p:nvSpPr>
        <p:spPr bwMode="auto">
          <a:xfrm>
            <a:off x="3970938" y="8685213"/>
            <a:ext cx="303784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defRPr>
                <a:solidFill>
                  <a:schemeClr val="tx1"/>
                </a:solidFill>
                <a:latin typeface="Garamond" panose="02020404030301010803" pitchFamily="18" charset="0"/>
                <a:ea typeface="MS PGothic" panose="020B0600070205080204" pitchFamily="34" charset="-128"/>
              </a:defRPr>
            </a:lvl1pPr>
            <a:lvl2pPr marL="742950" indent="-285750">
              <a:defRPr>
                <a:solidFill>
                  <a:schemeClr val="tx1"/>
                </a:solidFill>
                <a:latin typeface="Garamond" panose="02020404030301010803" pitchFamily="18" charset="0"/>
                <a:ea typeface="MS PGothic" panose="020B0600070205080204" pitchFamily="34" charset="-128"/>
              </a:defRPr>
            </a:lvl2pPr>
            <a:lvl3pPr marL="1143000" indent="-228600">
              <a:defRPr>
                <a:solidFill>
                  <a:schemeClr val="tx1"/>
                </a:solidFill>
                <a:latin typeface="Garamond" panose="02020404030301010803" pitchFamily="18" charset="0"/>
                <a:ea typeface="MS PGothic" panose="020B0600070205080204" pitchFamily="34" charset="-128"/>
              </a:defRPr>
            </a:lvl3pPr>
            <a:lvl4pPr marL="1600200" indent="-228600">
              <a:defRPr>
                <a:solidFill>
                  <a:schemeClr val="tx1"/>
                </a:solidFill>
                <a:latin typeface="Garamond" panose="02020404030301010803" pitchFamily="18" charset="0"/>
                <a:ea typeface="MS PGothic" panose="020B0600070205080204" pitchFamily="34" charset="-128"/>
              </a:defRPr>
            </a:lvl4pPr>
            <a:lvl5pPr marL="2057400" indent="-228600">
              <a:defRPr>
                <a:solidFill>
                  <a:schemeClr val="tx1"/>
                </a:solidFill>
                <a:latin typeface="Garamond" panose="02020404030301010803" pitchFamily="18" charset="0"/>
                <a:ea typeface="MS PGothic" panose="020B0600070205080204" pitchFamily="34" charset="-128"/>
              </a:defRPr>
            </a:lvl5pPr>
            <a:lvl6pPr marL="2514600" indent="-228600" eaLnBrk="0" fontAlgn="base" hangingPunct="0">
              <a:spcBef>
                <a:spcPct val="0"/>
              </a:spcBef>
              <a:spcAft>
                <a:spcPct val="0"/>
              </a:spcAft>
              <a:defRPr>
                <a:solidFill>
                  <a:schemeClr val="tx1"/>
                </a:solidFill>
                <a:latin typeface="Garamond" panose="02020404030301010803" pitchFamily="18" charset="0"/>
                <a:ea typeface="MS PGothic" panose="020B0600070205080204" pitchFamily="34" charset="-128"/>
              </a:defRPr>
            </a:lvl6pPr>
            <a:lvl7pPr marL="2971800" indent="-228600" eaLnBrk="0" fontAlgn="base" hangingPunct="0">
              <a:spcBef>
                <a:spcPct val="0"/>
              </a:spcBef>
              <a:spcAft>
                <a:spcPct val="0"/>
              </a:spcAft>
              <a:defRPr>
                <a:solidFill>
                  <a:schemeClr val="tx1"/>
                </a:solidFill>
                <a:latin typeface="Garamond" panose="02020404030301010803" pitchFamily="18" charset="0"/>
                <a:ea typeface="MS PGothic" panose="020B0600070205080204" pitchFamily="34" charset="-128"/>
              </a:defRPr>
            </a:lvl7pPr>
            <a:lvl8pPr marL="3429000" indent="-228600" eaLnBrk="0" fontAlgn="base" hangingPunct="0">
              <a:spcBef>
                <a:spcPct val="0"/>
              </a:spcBef>
              <a:spcAft>
                <a:spcPct val="0"/>
              </a:spcAft>
              <a:defRPr>
                <a:solidFill>
                  <a:schemeClr val="tx1"/>
                </a:solidFill>
                <a:latin typeface="Garamond" panose="02020404030301010803" pitchFamily="18" charset="0"/>
                <a:ea typeface="MS PGothic" panose="020B0600070205080204" pitchFamily="34" charset="-128"/>
              </a:defRPr>
            </a:lvl8pPr>
            <a:lvl9pPr marL="3886200" indent="-228600" eaLnBrk="0" fontAlgn="base" hangingPunct="0">
              <a:spcBef>
                <a:spcPct val="0"/>
              </a:spcBef>
              <a:spcAft>
                <a:spcPct val="0"/>
              </a:spcAft>
              <a:defRPr>
                <a:solidFill>
                  <a:schemeClr val="tx1"/>
                </a:solidFill>
                <a:latin typeface="Garamond" panose="02020404030301010803" pitchFamily="18" charset="0"/>
                <a:ea typeface="MS PGothic" panose="020B0600070205080204" pitchFamily="34" charset="-128"/>
              </a:defRPr>
            </a:lvl9pPr>
          </a:lstStyle>
          <a:p>
            <a:pPr algn="r" eaLnBrk="1" hangingPunct="1"/>
            <a:fld id="{8AA28AC0-5354-442E-B753-FBC1D2F6409E}" type="slidenum">
              <a:rPr lang="en-US" altLang="fr-FR" sz="1200">
                <a:latin typeface="Times New Roman" panose="02020603050405020304" pitchFamily="18" charset="0"/>
              </a:rPr>
              <a:pPr algn="r" eaLnBrk="1" hangingPunct="1"/>
              <a:t>209</a:t>
            </a:fld>
            <a:endParaRPr lang="en-US" altLang="fr-FR" sz="1200">
              <a:latin typeface="Times New Roman" panose="02020603050405020304" pitchFamily="18" charset="0"/>
            </a:endParaRPr>
          </a:p>
        </p:txBody>
      </p:sp>
      <p:sp>
        <p:nvSpPr>
          <p:cNvPr id="81924" name="Rectangle 2"/>
          <p:cNvSpPr>
            <a:spLocks noGrp="1" noRot="1" noChangeAspect="1" noChangeArrowheads="1" noTextEdit="1"/>
          </p:cNvSpPr>
          <p:nvPr>
            <p:ph type="sldImg"/>
          </p:nvPr>
        </p:nvSpPr>
        <p:spPr>
          <a:ln/>
        </p:spPr>
      </p:sp>
      <p:sp>
        <p:nvSpPr>
          <p:cNvPr id="81925"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fr-FR" altLang="fr-FR">
              <a:latin typeface="Arial" panose="020B0604020202020204" pitchFamily="34" charset="0"/>
            </a:endParaRPr>
          </a:p>
        </p:txBody>
      </p:sp>
    </p:spTree>
    <p:extLst>
      <p:ext uri="{BB962C8B-B14F-4D97-AF65-F5344CB8AC3E}">
        <p14:creationId xmlns:p14="http://schemas.microsoft.com/office/powerpoint/2010/main" val="1825308472"/>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565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fld id="{C34A313F-5688-4689-8E4F-D82FA6A1CCDE}" type="slidenum">
              <a:rPr lang="en-US" altLang="en-US">
                <a:latin typeface="Times New Roman" panose="02020603050405020304" pitchFamily="18" charset="0"/>
              </a:rPr>
              <a:pPr eaLnBrk="1" hangingPunct="1"/>
              <a:t>23</a:t>
            </a:fld>
            <a:endParaRPr lang="en-US" altLang="en-US">
              <a:latin typeface="Times New Roman" panose="02020603050405020304" pitchFamily="18" charset="0"/>
            </a:endParaRPr>
          </a:p>
        </p:txBody>
      </p:sp>
      <p:sp>
        <p:nvSpPr>
          <p:cNvPr id="155651" name="Rectangle 2"/>
          <p:cNvSpPr>
            <a:spLocks noGrp="1" noRot="1" noChangeAspect="1" noChangeArrowheads="1" noTextEdit="1"/>
          </p:cNvSpPr>
          <p:nvPr>
            <p:ph type="sldImg"/>
          </p:nvPr>
        </p:nvSpPr>
        <p:spPr>
          <a:ln/>
        </p:spPr>
      </p:sp>
      <p:sp>
        <p:nvSpPr>
          <p:cNvPr id="15565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2014568667"/>
      </p:ext>
    </p:extLst>
  </p:cSld>
  <p:clrMapOvr>
    <a:masterClrMapping/>
  </p:clrMapOvr>
</p:notes>
</file>

<file path=ppt/notesSlides/notesSlide1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2962" name="Rectangle 2"/>
          <p:cNvSpPr>
            <a:spLocks noGrp="1" noRot="1" noChangeAspect="1" noChangeArrowheads="1" noTextEdit="1"/>
          </p:cNvSpPr>
          <p:nvPr>
            <p:ph type="sldImg"/>
          </p:nvPr>
        </p:nvSpPr>
        <p:spPr>
          <a:ln/>
        </p:spPr>
      </p:sp>
      <p:sp>
        <p:nvSpPr>
          <p:cNvPr id="552963"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a:p>
        </p:txBody>
      </p:sp>
    </p:spTree>
    <p:extLst>
      <p:ext uri="{BB962C8B-B14F-4D97-AF65-F5344CB8AC3E}">
        <p14:creationId xmlns:p14="http://schemas.microsoft.com/office/powerpoint/2010/main" val="1939899232"/>
      </p:ext>
    </p:extLst>
  </p:cSld>
  <p:clrMapOvr>
    <a:masterClrMapping/>
  </p:clrMapOvr>
</p:notes>
</file>

<file path=ppt/notesSlides/notesSlide1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2946" name="Slide Image Placeholder 1"/>
          <p:cNvSpPr>
            <a:spLocks noGrp="1" noRot="1" noChangeAspect="1" noTextEdit="1"/>
          </p:cNvSpPr>
          <p:nvPr>
            <p:ph type="sldImg"/>
          </p:nvPr>
        </p:nvSpPr>
        <p:spPr>
          <a:ln/>
        </p:spPr>
      </p:sp>
      <p:sp>
        <p:nvSpPr>
          <p:cNvPr id="82947"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fr-FR" altLang="fr-FR">
              <a:latin typeface="Arial" panose="020B0604020202020204" pitchFamily="34" charset="0"/>
            </a:endParaRPr>
          </a:p>
        </p:txBody>
      </p:sp>
      <p:sp>
        <p:nvSpPr>
          <p:cNvPr id="82948"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Garamond" panose="02020404030301010803" pitchFamily="18" charset="0"/>
                <a:ea typeface="MS PGothic" panose="020B0600070205080204" pitchFamily="34" charset="-128"/>
              </a:defRPr>
            </a:lvl1pPr>
            <a:lvl2pPr marL="742950" indent="-285750">
              <a:defRPr>
                <a:solidFill>
                  <a:schemeClr val="tx1"/>
                </a:solidFill>
                <a:latin typeface="Garamond" panose="02020404030301010803" pitchFamily="18" charset="0"/>
                <a:ea typeface="MS PGothic" panose="020B0600070205080204" pitchFamily="34" charset="-128"/>
              </a:defRPr>
            </a:lvl2pPr>
            <a:lvl3pPr marL="1143000" indent="-228600">
              <a:defRPr>
                <a:solidFill>
                  <a:schemeClr val="tx1"/>
                </a:solidFill>
                <a:latin typeface="Garamond" panose="02020404030301010803" pitchFamily="18" charset="0"/>
                <a:ea typeface="MS PGothic" panose="020B0600070205080204" pitchFamily="34" charset="-128"/>
              </a:defRPr>
            </a:lvl3pPr>
            <a:lvl4pPr marL="1600200" indent="-228600">
              <a:defRPr>
                <a:solidFill>
                  <a:schemeClr val="tx1"/>
                </a:solidFill>
                <a:latin typeface="Garamond" panose="02020404030301010803" pitchFamily="18" charset="0"/>
                <a:ea typeface="MS PGothic" panose="020B0600070205080204" pitchFamily="34" charset="-128"/>
              </a:defRPr>
            </a:lvl4pPr>
            <a:lvl5pPr marL="2057400" indent="-228600">
              <a:defRPr>
                <a:solidFill>
                  <a:schemeClr val="tx1"/>
                </a:solidFill>
                <a:latin typeface="Garamond" panose="02020404030301010803" pitchFamily="18" charset="0"/>
                <a:ea typeface="MS PGothic" panose="020B0600070205080204" pitchFamily="34" charset="-128"/>
              </a:defRPr>
            </a:lvl5pPr>
            <a:lvl6pPr marL="2514600" indent="-228600" eaLnBrk="0" fontAlgn="base" hangingPunct="0">
              <a:spcBef>
                <a:spcPct val="0"/>
              </a:spcBef>
              <a:spcAft>
                <a:spcPct val="0"/>
              </a:spcAft>
              <a:defRPr>
                <a:solidFill>
                  <a:schemeClr val="tx1"/>
                </a:solidFill>
                <a:latin typeface="Garamond" panose="02020404030301010803" pitchFamily="18" charset="0"/>
                <a:ea typeface="MS PGothic" panose="020B0600070205080204" pitchFamily="34" charset="-128"/>
              </a:defRPr>
            </a:lvl6pPr>
            <a:lvl7pPr marL="2971800" indent="-228600" eaLnBrk="0" fontAlgn="base" hangingPunct="0">
              <a:spcBef>
                <a:spcPct val="0"/>
              </a:spcBef>
              <a:spcAft>
                <a:spcPct val="0"/>
              </a:spcAft>
              <a:defRPr>
                <a:solidFill>
                  <a:schemeClr val="tx1"/>
                </a:solidFill>
                <a:latin typeface="Garamond" panose="02020404030301010803" pitchFamily="18" charset="0"/>
                <a:ea typeface="MS PGothic" panose="020B0600070205080204" pitchFamily="34" charset="-128"/>
              </a:defRPr>
            </a:lvl7pPr>
            <a:lvl8pPr marL="3429000" indent="-228600" eaLnBrk="0" fontAlgn="base" hangingPunct="0">
              <a:spcBef>
                <a:spcPct val="0"/>
              </a:spcBef>
              <a:spcAft>
                <a:spcPct val="0"/>
              </a:spcAft>
              <a:defRPr>
                <a:solidFill>
                  <a:schemeClr val="tx1"/>
                </a:solidFill>
                <a:latin typeface="Garamond" panose="02020404030301010803" pitchFamily="18" charset="0"/>
                <a:ea typeface="MS PGothic" panose="020B0600070205080204" pitchFamily="34" charset="-128"/>
              </a:defRPr>
            </a:lvl8pPr>
            <a:lvl9pPr marL="3886200" indent="-228600" eaLnBrk="0" fontAlgn="base" hangingPunct="0">
              <a:spcBef>
                <a:spcPct val="0"/>
              </a:spcBef>
              <a:spcAft>
                <a:spcPct val="0"/>
              </a:spcAft>
              <a:defRPr>
                <a:solidFill>
                  <a:schemeClr val="tx1"/>
                </a:solidFill>
                <a:latin typeface="Garamond" panose="02020404030301010803" pitchFamily="18" charset="0"/>
                <a:ea typeface="MS PGothic" panose="020B0600070205080204" pitchFamily="34" charset="-128"/>
              </a:defRPr>
            </a:lvl9pPr>
          </a:lstStyle>
          <a:p>
            <a:fld id="{FF583B40-C9A6-4E3C-9D05-3AED774A4EC2}" type="slidenum">
              <a:rPr lang="en-US" altLang="fr-FR">
                <a:latin typeface="Arial" panose="020B0604020202020204" pitchFamily="34" charset="0"/>
              </a:rPr>
              <a:pPr/>
              <a:t>211</a:t>
            </a:fld>
            <a:endParaRPr lang="en-US" altLang="fr-FR">
              <a:latin typeface="Arial" panose="020B0604020202020204" pitchFamily="34" charset="0"/>
            </a:endParaRPr>
          </a:p>
        </p:txBody>
      </p:sp>
    </p:spTree>
    <p:extLst>
      <p:ext uri="{BB962C8B-B14F-4D97-AF65-F5344CB8AC3E}">
        <p14:creationId xmlns:p14="http://schemas.microsoft.com/office/powerpoint/2010/main" val="3954886419"/>
      </p:ext>
    </p:extLst>
  </p:cSld>
  <p:clrMapOvr>
    <a:masterClrMapping/>
  </p:clrMapOvr>
</p:notes>
</file>

<file path=ppt/notesSlides/notesSlide1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397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Garamond" panose="02020404030301010803" pitchFamily="18" charset="0"/>
                <a:ea typeface="MS PGothic" panose="020B0600070205080204" pitchFamily="34" charset="-128"/>
              </a:defRPr>
            </a:lvl1pPr>
            <a:lvl2pPr marL="742950" indent="-285750">
              <a:defRPr>
                <a:solidFill>
                  <a:schemeClr val="tx1"/>
                </a:solidFill>
                <a:latin typeface="Garamond" panose="02020404030301010803" pitchFamily="18" charset="0"/>
                <a:ea typeface="MS PGothic" panose="020B0600070205080204" pitchFamily="34" charset="-128"/>
              </a:defRPr>
            </a:lvl2pPr>
            <a:lvl3pPr marL="1143000" indent="-228600">
              <a:defRPr>
                <a:solidFill>
                  <a:schemeClr val="tx1"/>
                </a:solidFill>
                <a:latin typeface="Garamond" panose="02020404030301010803" pitchFamily="18" charset="0"/>
                <a:ea typeface="MS PGothic" panose="020B0600070205080204" pitchFamily="34" charset="-128"/>
              </a:defRPr>
            </a:lvl3pPr>
            <a:lvl4pPr marL="1600200" indent="-228600">
              <a:defRPr>
                <a:solidFill>
                  <a:schemeClr val="tx1"/>
                </a:solidFill>
                <a:latin typeface="Garamond" panose="02020404030301010803" pitchFamily="18" charset="0"/>
                <a:ea typeface="MS PGothic" panose="020B0600070205080204" pitchFamily="34" charset="-128"/>
              </a:defRPr>
            </a:lvl4pPr>
            <a:lvl5pPr marL="2057400" indent="-228600">
              <a:defRPr>
                <a:solidFill>
                  <a:schemeClr val="tx1"/>
                </a:solidFill>
                <a:latin typeface="Garamond" panose="02020404030301010803" pitchFamily="18" charset="0"/>
                <a:ea typeface="MS PGothic" panose="020B0600070205080204" pitchFamily="34" charset="-128"/>
              </a:defRPr>
            </a:lvl5pPr>
            <a:lvl6pPr marL="2514600" indent="-228600" eaLnBrk="0" fontAlgn="base" hangingPunct="0">
              <a:spcBef>
                <a:spcPct val="0"/>
              </a:spcBef>
              <a:spcAft>
                <a:spcPct val="0"/>
              </a:spcAft>
              <a:defRPr>
                <a:solidFill>
                  <a:schemeClr val="tx1"/>
                </a:solidFill>
                <a:latin typeface="Garamond" panose="02020404030301010803" pitchFamily="18" charset="0"/>
                <a:ea typeface="MS PGothic" panose="020B0600070205080204" pitchFamily="34" charset="-128"/>
              </a:defRPr>
            </a:lvl6pPr>
            <a:lvl7pPr marL="2971800" indent="-228600" eaLnBrk="0" fontAlgn="base" hangingPunct="0">
              <a:spcBef>
                <a:spcPct val="0"/>
              </a:spcBef>
              <a:spcAft>
                <a:spcPct val="0"/>
              </a:spcAft>
              <a:defRPr>
                <a:solidFill>
                  <a:schemeClr val="tx1"/>
                </a:solidFill>
                <a:latin typeface="Garamond" panose="02020404030301010803" pitchFamily="18" charset="0"/>
                <a:ea typeface="MS PGothic" panose="020B0600070205080204" pitchFamily="34" charset="-128"/>
              </a:defRPr>
            </a:lvl7pPr>
            <a:lvl8pPr marL="3429000" indent="-228600" eaLnBrk="0" fontAlgn="base" hangingPunct="0">
              <a:spcBef>
                <a:spcPct val="0"/>
              </a:spcBef>
              <a:spcAft>
                <a:spcPct val="0"/>
              </a:spcAft>
              <a:defRPr>
                <a:solidFill>
                  <a:schemeClr val="tx1"/>
                </a:solidFill>
                <a:latin typeface="Garamond" panose="02020404030301010803" pitchFamily="18" charset="0"/>
                <a:ea typeface="MS PGothic" panose="020B0600070205080204" pitchFamily="34" charset="-128"/>
              </a:defRPr>
            </a:lvl8pPr>
            <a:lvl9pPr marL="3886200" indent="-228600" eaLnBrk="0" fontAlgn="base" hangingPunct="0">
              <a:spcBef>
                <a:spcPct val="0"/>
              </a:spcBef>
              <a:spcAft>
                <a:spcPct val="0"/>
              </a:spcAft>
              <a:defRPr>
                <a:solidFill>
                  <a:schemeClr val="tx1"/>
                </a:solidFill>
                <a:latin typeface="Garamond" panose="02020404030301010803" pitchFamily="18" charset="0"/>
                <a:ea typeface="MS PGothic" panose="020B0600070205080204" pitchFamily="34" charset="-128"/>
              </a:defRPr>
            </a:lvl9pPr>
          </a:lstStyle>
          <a:p>
            <a:fld id="{28A9838E-4E16-4E68-9E22-504BC8345DB9}" type="slidenum">
              <a:rPr lang="en-US" altLang="fr-FR">
                <a:latin typeface="Arial" panose="020B0604020202020204" pitchFamily="34" charset="0"/>
              </a:rPr>
              <a:pPr/>
              <a:t>212</a:t>
            </a:fld>
            <a:endParaRPr lang="en-US" altLang="fr-FR">
              <a:latin typeface="Arial" panose="020B0604020202020204" pitchFamily="34" charset="0"/>
            </a:endParaRPr>
          </a:p>
        </p:txBody>
      </p:sp>
      <p:sp>
        <p:nvSpPr>
          <p:cNvPr id="83971" name="Rectangle 2"/>
          <p:cNvSpPr>
            <a:spLocks noGrp="1" noRot="1" noChangeAspect="1" noChangeArrowheads="1" noTextEdit="1"/>
          </p:cNvSpPr>
          <p:nvPr>
            <p:ph type="sldImg"/>
          </p:nvPr>
        </p:nvSpPr>
        <p:spPr>
          <a:ln/>
        </p:spPr>
      </p:sp>
      <p:sp>
        <p:nvSpPr>
          <p:cNvPr id="8397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fr-FR" altLang="fr-FR">
              <a:latin typeface="Arial" panose="020B0604020202020204" pitchFamily="34" charset="0"/>
            </a:endParaRPr>
          </a:p>
        </p:txBody>
      </p:sp>
    </p:spTree>
    <p:extLst>
      <p:ext uri="{BB962C8B-B14F-4D97-AF65-F5344CB8AC3E}">
        <p14:creationId xmlns:p14="http://schemas.microsoft.com/office/powerpoint/2010/main" val="3713699798"/>
      </p:ext>
    </p:extLst>
  </p:cSld>
  <p:clrMapOvr>
    <a:masterClrMapping/>
  </p:clrMapOvr>
</p:notes>
</file>

<file path=ppt/notesSlides/notesSlide1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994" name="Slide Image Placeholder 1"/>
          <p:cNvSpPr>
            <a:spLocks noGrp="1" noRot="1" noChangeAspect="1" noTextEdit="1"/>
          </p:cNvSpPr>
          <p:nvPr>
            <p:ph type="sldImg"/>
          </p:nvPr>
        </p:nvSpPr>
        <p:spPr>
          <a:ln/>
        </p:spPr>
      </p:sp>
      <p:sp>
        <p:nvSpPr>
          <p:cNvPr id="84995"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fr-FR" altLang="fr-FR">
              <a:latin typeface="Arial" panose="020B0604020202020204" pitchFamily="34" charset="0"/>
            </a:endParaRPr>
          </a:p>
        </p:txBody>
      </p:sp>
      <p:sp>
        <p:nvSpPr>
          <p:cNvPr id="84996"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Garamond" panose="02020404030301010803" pitchFamily="18" charset="0"/>
                <a:ea typeface="MS PGothic" panose="020B0600070205080204" pitchFamily="34" charset="-128"/>
              </a:defRPr>
            </a:lvl1pPr>
            <a:lvl2pPr marL="742950" indent="-285750">
              <a:defRPr>
                <a:solidFill>
                  <a:schemeClr val="tx1"/>
                </a:solidFill>
                <a:latin typeface="Garamond" panose="02020404030301010803" pitchFamily="18" charset="0"/>
                <a:ea typeface="MS PGothic" panose="020B0600070205080204" pitchFamily="34" charset="-128"/>
              </a:defRPr>
            </a:lvl2pPr>
            <a:lvl3pPr marL="1143000" indent="-228600">
              <a:defRPr>
                <a:solidFill>
                  <a:schemeClr val="tx1"/>
                </a:solidFill>
                <a:latin typeface="Garamond" panose="02020404030301010803" pitchFamily="18" charset="0"/>
                <a:ea typeface="MS PGothic" panose="020B0600070205080204" pitchFamily="34" charset="-128"/>
              </a:defRPr>
            </a:lvl3pPr>
            <a:lvl4pPr marL="1600200" indent="-228600">
              <a:defRPr>
                <a:solidFill>
                  <a:schemeClr val="tx1"/>
                </a:solidFill>
                <a:latin typeface="Garamond" panose="02020404030301010803" pitchFamily="18" charset="0"/>
                <a:ea typeface="MS PGothic" panose="020B0600070205080204" pitchFamily="34" charset="-128"/>
              </a:defRPr>
            </a:lvl4pPr>
            <a:lvl5pPr marL="2057400" indent="-228600">
              <a:defRPr>
                <a:solidFill>
                  <a:schemeClr val="tx1"/>
                </a:solidFill>
                <a:latin typeface="Garamond" panose="02020404030301010803" pitchFamily="18" charset="0"/>
                <a:ea typeface="MS PGothic" panose="020B0600070205080204" pitchFamily="34" charset="-128"/>
              </a:defRPr>
            </a:lvl5pPr>
            <a:lvl6pPr marL="2514600" indent="-228600" eaLnBrk="0" fontAlgn="base" hangingPunct="0">
              <a:spcBef>
                <a:spcPct val="0"/>
              </a:spcBef>
              <a:spcAft>
                <a:spcPct val="0"/>
              </a:spcAft>
              <a:defRPr>
                <a:solidFill>
                  <a:schemeClr val="tx1"/>
                </a:solidFill>
                <a:latin typeface="Garamond" panose="02020404030301010803" pitchFamily="18" charset="0"/>
                <a:ea typeface="MS PGothic" panose="020B0600070205080204" pitchFamily="34" charset="-128"/>
              </a:defRPr>
            </a:lvl6pPr>
            <a:lvl7pPr marL="2971800" indent="-228600" eaLnBrk="0" fontAlgn="base" hangingPunct="0">
              <a:spcBef>
                <a:spcPct val="0"/>
              </a:spcBef>
              <a:spcAft>
                <a:spcPct val="0"/>
              </a:spcAft>
              <a:defRPr>
                <a:solidFill>
                  <a:schemeClr val="tx1"/>
                </a:solidFill>
                <a:latin typeface="Garamond" panose="02020404030301010803" pitchFamily="18" charset="0"/>
                <a:ea typeface="MS PGothic" panose="020B0600070205080204" pitchFamily="34" charset="-128"/>
              </a:defRPr>
            </a:lvl7pPr>
            <a:lvl8pPr marL="3429000" indent="-228600" eaLnBrk="0" fontAlgn="base" hangingPunct="0">
              <a:spcBef>
                <a:spcPct val="0"/>
              </a:spcBef>
              <a:spcAft>
                <a:spcPct val="0"/>
              </a:spcAft>
              <a:defRPr>
                <a:solidFill>
                  <a:schemeClr val="tx1"/>
                </a:solidFill>
                <a:latin typeface="Garamond" panose="02020404030301010803" pitchFamily="18" charset="0"/>
                <a:ea typeface="MS PGothic" panose="020B0600070205080204" pitchFamily="34" charset="-128"/>
              </a:defRPr>
            </a:lvl8pPr>
            <a:lvl9pPr marL="3886200" indent="-228600" eaLnBrk="0" fontAlgn="base" hangingPunct="0">
              <a:spcBef>
                <a:spcPct val="0"/>
              </a:spcBef>
              <a:spcAft>
                <a:spcPct val="0"/>
              </a:spcAft>
              <a:defRPr>
                <a:solidFill>
                  <a:schemeClr val="tx1"/>
                </a:solidFill>
                <a:latin typeface="Garamond" panose="02020404030301010803" pitchFamily="18" charset="0"/>
                <a:ea typeface="MS PGothic" panose="020B0600070205080204" pitchFamily="34" charset="-128"/>
              </a:defRPr>
            </a:lvl9pPr>
          </a:lstStyle>
          <a:p>
            <a:fld id="{2225CFEE-EAA9-4C7D-928A-017C3BDA0FCB}" type="slidenum">
              <a:rPr lang="en-US" altLang="fr-FR">
                <a:latin typeface="Arial" panose="020B0604020202020204" pitchFamily="34" charset="0"/>
              </a:rPr>
              <a:pPr/>
              <a:t>213</a:t>
            </a:fld>
            <a:endParaRPr lang="en-US" altLang="fr-FR">
              <a:latin typeface="Arial" panose="020B0604020202020204" pitchFamily="34" charset="0"/>
            </a:endParaRPr>
          </a:p>
        </p:txBody>
      </p:sp>
    </p:spTree>
    <p:extLst>
      <p:ext uri="{BB962C8B-B14F-4D97-AF65-F5344CB8AC3E}">
        <p14:creationId xmlns:p14="http://schemas.microsoft.com/office/powerpoint/2010/main" val="1581370666"/>
      </p:ext>
    </p:extLst>
  </p:cSld>
  <p:clrMapOvr>
    <a:masterClrMapping/>
  </p:clrMapOvr>
</p:notes>
</file>

<file path=ppt/notesSlides/notesSlide1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6018" name="Slide Image Placeholder 1"/>
          <p:cNvSpPr>
            <a:spLocks noGrp="1" noRot="1" noChangeAspect="1" noTextEdit="1"/>
          </p:cNvSpPr>
          <p:nvPr>
            <p:ph type="sldImg"/>
          </p:nvPr>
        </p:nvSpPr>
        <p:spPr>
          <a:ln/>
        </p:spPr>
      </p:sp>
      <p:sp>
        <p:nvSpPr>
          <p:cNvPr id="86019"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fr-FR" altLang="fr-FR">
              <a:latin typeface="Arial" panose="020B0604020202020204" pitchFamily="34" charset="0"/>
            </a:endParaRPr>
          </a:p>
        </p:txBody>
      </p:sp>
      <p:sp>
        <p:nvSpPr>
          <p:cNvPr id="86020"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Garamond" panose="02020404030301010803" pitchFamily="18" charset="0"/>
                <a:ea typeface="MS PGothic" panose="020B0600070205080204" pitchFamily="34" charset="-128"/>
              </a:defRPr>
            </a:lvl1pPr>
            <a:lvl2pPr marL="742950" indent="-285750">
              <a:defRPr>
                <a:solidFill>
                  <a:schemeClr val="tx1"/>
                </a:solidFill>
                <a:latin typeface="Garamond" panose="02020404030301010803" pitchFamily="18" charset="0"/>
                <a:ea typeface="MS PGothic" panose="020B0600070205080204" pitchFamily="34" charset="-128"/>
              </a:defRPr>
            </a:lvl2pPr>
            <a:lvl3pPr marL="1143000" indent="-228600">
              <a:defRPr>
                <a:solidFill>
                  <a:schemeClr val="tx1"/>
                </a:solidFill>
                <a:latin typeface="Garamond" panose="02020404030301010803" pitchFamily="18" charset="0"/>
                <a:ea typeface="MS PGothic" panose="020B0600070205080204" pitchFamily="34" charset="-128"/>
              </a:defRPr>
            </a:lvl3pPr>
            <a:lvl4pPr marL="1600200" indent="-228600">
              <a:defRPr>
                <a:solidFill>
                  <a:schemeClr val="tx1"/>
                </a:solidFill>
                <a:latin typeface="Garamond" panose="02020404030301010803" pitchFamily="18" charset="0"/>
                <a:ea typeface="MS PGothic" panose="020B0600070205080204" pitchFamily="34" charset="-128"/>
              </a:defRPr>
            </a:lvl4pPr>
            <a:lvl5pPr marL="2057400" indent="-228600">
              <a:defRPr>
                <a:solidFill>
                  <a:schemeClr val="tx1"/>
                </a:solidFill>
                <a:latin typeface="Garamond" panose="02020404030301010803" pitchFamily="18" charset="0"/>
                <a:ea typeface="MS PGothic" panose="020B0600070205080204" pitchFamily="34" charset="-128"/>
              </a:defRPr>
            </a:lvl5pPr>
            <a:lvl6pPr marL="2514600" indent="-228600" eaLnBrk="0" fontAlgn="base" hangingPunct="0">
              <a:spcBef>
                <a:spcPct val="0"/>
              </a:spcBef>
              <a:spcAft>
                <a:spcPct val="0"/>
              </a:spcAft>
              <a:defRPr>
                <a:solidFill>
                  <a:schemeClr val="tx1"/>
                </a:solidFill>
                <a:latin typeface="Garamond" panose="02020404030301010803" pitchFamily="18" charset="0"/>
                <a:ea typeface="MS PGothic" panose="020B0600070205080204" pitchFamily="34" charset="-128"/>
              </a:defRPr>
            </a:lvl6pPr>
            <a:lvl7pPr marL="2971800" indent="-228600" eaLnBrk="0" fontAlgn="base" hangingPunct="0">
              <a:spcBef>
                <a:spcPct val="0"/>
              </a:spcBef>
              <a:spcAft>
                <a:spcPct val="0"/>
              </a:spcAft>
              <a:defRPr>
                <a:solidFill>
                  <a:schemeClr val="tx1"/>
                </a:solidFill>
                <a:latin typeface="Garamond" panose="02020404030301010803" pitchFamily="18" charset="0"/>
                <a:ea typeface="MS PGothic" panose="020B0600070205080204" pitchFamily="34" charset="-128"/>
              </a:defRPr>
            </a:lvl7pPr>
            <a:lvl8pPr marL="3429000" indent="-228600" eaLnBrk="0" fontAlgn="base" hangingPunct="0">
              <a:spcBef>
                <a:spcPct val="0"/>
              </a:spcBef>
              <a:spcAft>
                <a:spcPct val="0"/>
              </a:spcAft>
              <a:defRPr>
                <a:solidFill>
                  <a:schemeClr val="tx1"/>
                </a:solidFill>
                <a:latin typeface="Garamond" panose="02020404030301010803" pitchFamily="18" charset="0"/>
                <a:ea typeface="MS PGothic" panose="020B0600070205080204" pitchFamily="34" charset="-128"/>
              </a:defRPr>
            </a:lvl8pPr>
            <a:lvl9pPr marL="3886200" indent="-228600" eaLnBrk="0" fontAlgn="base" hangingPunct="0">
              <a:spcBef>
                <a:spcPct val="0"/>
              </a:spcBef>
              <a:spcAft>
                <a:spcPct val="0"/>
              </a:spcAft>
              <a:defRPr>
                <a:solidFill>
                  <a:schemeClr val="tx1"/>
                </a:solidFill>
                <a:latin typeface="Garamond" panose="02020404030301010803" pitchFamily="18" charset="0"/>
                <a:ea typeface="MS PGothic" panose="020B0600070205080204" pitchFamily="34" charset="-128"/>
              </a:defRPr>
            </a:lvl9pPr>
          </a:lstStyle>
          <a:p>
            <a:fld id="{B96AF013-8B41-4C33-98E1-BE5E92869C9B}" type="slidenum">
              <a:rPr lang="en-US" altLang="fr-FR">
                <a:latin typeface="Arial" panose="020B0604020202020204" pitchFamily="34" charset="0"/>
              </a:rPr>
              <a:pPr/>
              <a:t>214</a:t>
            </a:fld>
            <a:endParaRPr lang="en-US" altLang="fr-FR">
              <a:latin typeface="Arial" panose="020B0604020202020204" pitchFamily="34" charset="0"/>
            </a:endParaRPr>
          </a:p>
        </p:txBody>
      </p:sp>
    </p:spTree>
    <p:extLst>
      <p:ext uri="{BB962C8B-B14F-4D97-AF65-F5344CB8AC3E}">
        <p14:creationId xmlns:p14="http://schemas.microsoft.com/office/powerpoint/2010/main" val="3199548987"/>
      </p:ext>
    </p:extLst>
  </p:cSld>
  <p:clrMapOvr>
    <a:masterClrMapping/>
  </p:clrMapOvr>
</p:notes>
</file>

<file path=ppt/notesSlides/notesSlide1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7042" name="Slide Image Placeholder 1"/>
          <p:cNvSpPr>
            <a:spLocks noGrp="1" noRot="1" noChangeAspect="1" noTextEdit="1"/>
          </p:cNvSpPr>
          <p:nvPr>
            <p:ph type="sldImg"/>
          </p:nvPr>
        </p:nvSpPr>
        <p:spPr>
          <a:ln/>
        </p:spPr>
      </p:sp>
      <p:sp>
        <p:nvSpPr>
          <p:cNvPr id="87043"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fr-FR" altLang="fr-FR">
              <a:latin typeface="Arial" panose="020B0604020202020204" pitchFamily="34" charset="0"/>
            </a:endParaRPr>
          </a:p>
        </p:txBody>
      </p:sp>
      <p:sp>
        <p:nvSpPr>
          <p:cNvPr id="87044"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Garamond" panose="02020404030301010803" pitchFamily="18" charset="0"/>
                <a:ea typeface="MS PGothic" panose="020B0600070205080204" pitchFamily="34" charset="-128"/>
              </a:defRPr>
            </a:lvl1pPr>
            <a:lvl2pPr marL="742950" indent="-285750">
              <a:defRPr>
                <a:solidFill>
                  <a:schemeClr val="tx1"/>
                </a:solidFill>
                <a:latin typeface="Garamond" panose="02020404030301010803" pitchFamily="18" charset="0"/>
                <a:ea typeface="MS PGothic" panose="020B0600070205080204" pitchFamily="34" charset="-128"/>
              </a:defRPr>
            </a:lvl2pPr>
            <a:lvl3pPr marL="1143000" indent="-228600">
              <a:defRPr>
                <a:solidFill>
                  <a:schemeClr val="tx1"/>
                </a:solidFill>
                <a:latin typeface="Garamond" panose="02020404030301010803" pitchFamily="18" charset="0"/>
                <a:ea typeface="MS PGothic" panose="020B0600070205080204" pitchFamily="34" charset="-128"/>
              </a:defRPr>
            </a:lvl3pPr>
            <a:lvl4pPr marL="1600200" indent="-228600">
              <a:defRPr>
                <a:solidFill>
                  <a:schemeClr val="tx1"/>
                </a:solidFill>
                <a:latin typeface="Garamond" panose="02020404030301010803" pitchFamily="18" charset="0"/>
                <a:ea typeface="MS PGothic" panose="020B0600070205080204" pitchFamily="34" charset="-128"/>
              </a:defRPr>
            </a:lvl4pPr>
            <a:lvl5pPr marL="2057400" indent="-228600">
              <a:defRPr>
                <a:solidFill>
                  <a:schemeClr val="tx1"/>
                </a:solidFill>
                <a:latin typeface="Garamond" panose="02020404030301010803" pitchFamily="18" charset="0"/>
                <a:ea typeface="MS PGothic" panose="020B0600070205080204" pitchFamily="34" charset="-128"/>
              </a:defRPr>
            </a:lvl5pPr>
            <a:lvl6pPr marL="2514600" indent="-228600" eaLnBrk="0" fontAlgn="base" hangingPunct="0">
              <a:spcBef>
                <a:spcPct val="0"/>
              </a:spcBef>
              <a:spcAft>
                <a:spcPct val="0"/>
              </a:spcAft>
              <a:defRPr>
                <a:solidFill>
                  <a:schemeClr val="tx1"/>
                </a:solidFill>
                <a:latin typeface="Garamond" panose="02020404030301010803" pitchFamily="18" charset="0"/>
                <a:ea typeface="MS PGothic" panose="020B0600070205080204" pitchFamily="34" charset="-128"/>
              </a:defRPr>
            </a:lvl6pPr>
            <a:lvl7pPr marL="2971800" indent="-228600" eaLnBrk="0" fontAlgn="base" hangingPunct="0">
              <a:spcBef>
                <a:spcPct val="0"/>
              </a:spcBef>
              <a:spcAft>
                <a:spcPct val="0"/>
              </a:spcAft>
              <a:defRPr>
                <a:solidFill>
                  <a:schemeClr val="tx1"/>
                </a:solidFill>
                <a:latin typeface="Garamond" panose="02020404030301010803" pitchFamily="18" charset="0"/>
                <a:ea typeface="MS PGothic" panose="020B0600070205080204" pitchFamily="34" charset="-128"/>
              </a:defRPr>
            </a:lvl7pPr>
            <a:lvl8pPr marL="3429000" indent="-228600" eaLnBrk="0" fontAlgn="base" hangingPunct="0">
              <a:spcBef>
                <a:spcPct val="0"/>
              </a:spcBef>
              <a:spcAft>
                <a:spcPct val="0"/>
              </a:spcAft>
              <a:defRPr>
                <a:solidFill>
                  <a:schemeClr val="tx1"/>
                </a:solidFill>
                <a:latin typeface="Garamond" panose="02020404030301010803" pitchFamily="18" charset="0"/>
                <a:ea typeface="MS PGothic" panose="020B0600070205080204" pitchFamily="34" charset="-128"/>
              </a:defRPr>
            </a:lvl8pPr>
            <a:lvl9pPr marL="3886200" indent="-228600" eaLnBrk="0" fontAlgn="base" hangingPunct="0">
              <a:spcBef>
                <a:spcPct val="0"/>
              </a:spcBef>
              <a:spcAft>
                <a:spcPct val="0"/>
              </a:spcAft>
              <a:defRPr>
                <a:solidFill>
                  <a:schemeClr val="tx1"/>
                </a:solidFill>
                <a:latin typeface="Garamond" panose="02020404030301010803" pitchFamily="18" charset="0"/>
                <a:ea typeface="MS PGothic" panose="020B0600070205080204" pitchFamily="34" charset="-128"/>
              </a:defRPr>
            </a:lvl9pPr>
          </a:lstStyle>
          <a:p>
            <a:fld id="{2FBC7D63-0008-4F91-8C55-F8DBE5AD9E4F}" type="slidenum">
              <a:rPr lang="en-US" altLang="fr-FR">
                <a:latin typeface="Arial" panose="020B0604020202020204" pitchFamily="34" charset="0"/>
              </a:rPr>
              <a:pPr/>
              <a:t>215</a:t>
            </a:fld>
            <a:endParaRPr lang="en-US" altLang="fr-FR">
              <a:latin typeface="Arial" panose="020B0604020202020204" pitchFamily="34" charset="0"/>
            </a:endParaRPr>
          </a:p>
        </p:txBody>
      </p:sp>
    </p:spTree>
    <p:extLst>
      <p:ext uri="{BB962C8B-B14F-4D97-AF65-F5344CB8AC3E}">
        <p14:creationId xmlns:p14="http://schemas.microsoft.com/office/powerpoint/2010/main" val="2250298642"/>
      </p:ext>
    </p:extLst>
  </p:cSld>
  <p:clrMapOvr>
    <a:masterClrMapping/>
  </p:clrMapOvr>
</p:notes>
</file>

<file path=ppt/notesSlides/notesSlide1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8066" name="Slide Image Placeholder 1"/>
          <p:cNvSpPr>
            <a:spLocks noGrp="1" noRot="1" noChangeAspect="1" noTextEdit="1"/>
          </p:cNvSpPr>
          <p:nvPr>
            <p:ph type="sldImg"/>
          </p:nvPr>
        </p:nvSpPr>
        <p:spPr>
          <a:ln/>
        </p:spPr>
      </p:sp>
      <p:sp>
        <p:nvSpPr>
          <p:cNvPr id="88067"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fr-FR" altLang="fr-FR">
              <a:latin typeface="Arial" panose="020B0604020202020204" pitchFamily="34" charset="0"/>
            </a:endParaRPr>
          </a:p>
        </p:txBody>
      </p:sp>
      <p:sp>
        <p:nvSpPr>
          <p:cNvPr id="88068"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Garamond" panose="02020404030301010803" pitchFamily="18" charset="0"/>
                <a:ea typeface="MS PGothic" panose="020B0600070205080204" pitchFamily="34" charset="-128"/>
              </a:defRPr>
            </a:lvl1pPr>
            <a:lvl2pPr marL="742950" indent="-285750">
              <a:defRPr>
                <a:solidFill>
                  <a:schemeClr val="tx1"/>
                </a:solidFill>
                <a:latin typeface="Garamond" panose="02020404030301010803" pitchFamily="18" charset="0"/>
                <a:ea typeface="MS PGothic" panose="020B0600070205080204" pitchFamily="34" charset="-128"/>
              </a:defRPr>
            </a:lvl2pPr>
            <a:lvl3pPr marL="1143000" indent="-228600">
              <a:defRPr>
                <a:solidFill>
                  <a:schemeClr val="tx1"/>
                </a:solidFill>
                <a:latin typeface="Garamond" panose="02020404030301010803" pitchFamily="18" charset="0"/>
                <a:ea typeface="MS PGothic" panose="020B0600070205080204" pitchFamily="34" charset="-128"/>
              </a:defRPr>
            </a:lvl3pPr>
            <a:lvl4pPr marL="1600200" indent="-228600">
              <a:defRPr>
                <a:solidFill>
                  <a:schemeClr val="tx1"/>
                </a:solidFill>
                <a:latin typeface="Garamond" panose="02020404030301010803" pitchFamily="18" charset="0"/>
                <a:ea typeface="MS PGothic" panose="020B0600070205080204" pitchFamily="34" charset="-128"/>
              </a:defRPr>
            </a:lvl4pPr>
            <a:lvl5pPr marL="2057400" indent="-228600">
              <a:defRPr>
                <a:solidFill>
                  <a:schemeClr val="tx1"/>
                </a:solidFill>
                <a:latin typeface="Garamond" panose="02020404030301010803" pitchFamily="18" charset="0"/>
                <a:ea typeface="MS PGothic" panose="020B0600070205080204" pitchFamily="34" charset="-128"/>
              </a:defRPr>
            </a:lvl5pPr>
            <a:lvl6pPr marL="2514600" indent="-228600" eaLnBrk="0" fontAlgn="base" hangingPunct="0">
              <a:spcBef>
                <a:spcPct val="0"/>
              </a:spcBef>
              <a:spcAft>
                <a:spcPct val="0"/>
              </a:spcAft>
              <a:defRPr>
                <a:solidFill>
                  <a:schemeClr val="tx1"/>
                </a:solidFill>
                <a:latin typeface="Garamond" panose="02020404030301010803" pitchFamily="18" charset="0"/>
                <a:ea typeface="MS PGothic" panose="020B0600070205080204" pitchFamily="34" charset="-128"/>
              </a:defRPr>
            </a:lvl6pPr>
            <a:lvl7pPr marL="2971800" indent="-228600" eaLnBrk="0" fontAlgn="base" hangingPunct="0">
              <a:spcBef>
                <a:spcPct val="0"/>
              </a:spcBef>
              <a:spcAft>
                <a:spcPct val="0"/>
              </a:spcAft>
              <a:defRPr>
                <a:solidFill>
                  <a:schemeClr val="tx1"/>
                </a:solidFill>
                <a:latin typeface="Garamond" panose="02020404030301010803" pitchFamily="18" charset="0"/>
                <a:ea typeface="MS PGothic" panose="020B0600070205080204" pitchFamily="34" charset="-128"/>
              </a:defRPr>
            </a:lvl7pPr>
            <a:lvl8pPr marL="3429000" indent="-228600" eaLnBrk="0" fontAlgn="base" hangingPunct="0">
              <a:spcBef>
                <a:spcPct val="0"/>
              </a:spcBef>
              <a:spcAft>
                <a:spcPct val="0"/>
              </a:spcAft>
              <a:defRPr>
                <a:solidFill>
                  <a:schemeClr val="tx1"/>
                </a:solidFill>
                <a:latin typeface="Garamond" panose="02020404030301010803" pitchFamily="18" charset="0"/>
                <a:ea typeface="MS PGothic" panose="020B0600070205080204" pitchFamily="34" charset="-128"/>
              </a:defRPr>
            </a:lvl8pPr>
            <a:lvl9pPr marL="3886200" indent="-228600" eaLnBrk="0" fontAlgn="base" hangingPunct="0">
              <a:spcBef>
                <a:spcPct val="0"/>
              </a:spcBef>
              <a:spcAft>
                <a:spcPct val="0"/>
              </a:spcAft>
              <a:defRPr>
                <a:solidFill>
                  <a:schemeClr val="tx1"/>
                </a:solidFill>
                <a:latin typeface="Garamond" panose="02020404030301010803" pitchFamily="18" charset="0"/>
                <a:ea typeface="MS PGothic" panose="020B0600070205080204" pitchFamily="34" charset="-128"/>
              </a:defRPr>
            </a:lvl9pPr>
          </a:lstStyle>
          <a:p>
            <a:fld id="{37BF23AC-82CD-44C6-BEF0-8B1357834EB1}" type="slidenum">
              <a:rPr lang="en-US" altLang="fr-FR">
                <a:latin typeface="Arial" panose="020B0604020202020204" pitchFamily="34" charset="0"/>
              </a:rPr>
              <a:pPr/>
              <a:t>217</a:t>
            </a:fld>
            <a:endParaRPr lang="en-US" altLang="fr-FR">
              <a:latin typeface="Arial" panose="020B0604020202020204" pitchFamily="34" charset="0"/>
            </a:endParaRPr>
          </a:p>
        </p:txBody>
      </p:sp>
    </p:spTree>
    <p:extLst>
      <p:ext uri="{BB962C8B-B14F-4D97-AF65-F5344CB8AC3E}">
        <p14:creationId xmlns:p14="http://schemas.microsoft.com/office/powerpoint/2010/main" val="4007590246"/>
      </p:ext>
    </p:extLst>
  </p:cSld>
  <p:clrMapOvr>
    <a:masterClrMapping/>
  </p:clrMapOvr>
</p:notes>
</file>

<file path=ppt/notesSlides/notesSlide1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9090" name="Slide Image Placeholder 1"/>
          <p:cNvSpPr>
            <a:spLocks noGrp="1" noRot="1" noChangeAspect="1" noTextEdit="1"/>
          </p:cNvSpPr>
          <p:nvPr>
            <p:ph type="sldImg"/>
          </p:nvPr>
        </p:nvSpPr>
        <p:spPr>
          <a:ln/>
        </p:spPr>
      </p:sp>
      <p:sp>
        <p:nvSpPr>
          <p:cNvPr id="89091"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fr-FR" altLang="fr-FR">
              <a:latin typeface="Arial" panose="020B0604020202020204" pitchFamily="34" charset="0"/>
            </a:endParaRPr>
          </a:p>
        </p:txBody>
      </p:sp>
      <p:sp>
        <p:nvSpPr>
          <p:cNvPr id="89092"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Garamond" panose="02020404030301010803" pitchFamily="18" charset="0"/>
                <a:ea typeface="MS PGothic" panose="020B0600070205080204" pitchFamily="34" charset="-128"/>
              </a:defRPr>
            </a:lvl1pPr>
            <a:lvl2pPr marL="742950" indent="-285750">
              <a:defRPr>
                <a:solidFill>
                  <a:schemeClr val="tx1"/>
                </a:solidFill>
                <a:latin typeface="Garamond" panose="02020404030301010803" pitchFamily="18" charset="0"/>
                <a:ea typeface="MS PGothic" panose="020B0600070205080204" pitchFamily="34" charset="-128"/>
              </a:defRPr>
            </a:lvl2pPr>
            <a:lvl3pPr marL="1143000" indent="-228600">
              <a:defRPr>
                <a:solidFill>
                  <a:schemeClr val="tx1"/>
                </a:solidFill>
                <a:latin typeface="Garamond" panose="02020404030301010803" pitchFamily="18" charset="0"/>
                <a:ea typeface="MS PGothic" panose="020B0600070205080204" pitchFamily="34" charset="-128"/>
              </a:defRPr>
            </a:lvl3pPr>
            <a:lvl4pPr marL="1600200" indent="-228600">
              <a:defRPr>
                <a:solidFill>
                  <a:schemeClr val="tx1"/>
                </a:solidFill>
                <a:latin typeface="Garamond" panose="02020404030301010803" pitchFamily="18" charset="0"/>
                <a:ea typeface="MS PGothic" panose="020B0600070205080204" pitchFamily="34" charset="-128"/>
              </a:defRPr>
            </a:lvl4pPr>
            <a:lvl5pPr marL="2057400" indent="-228600">
              <a:defRPr>
                <a:solidFill>
                  <a:schemeClr val="tx1"/>
                </a:solidFill>
                <a:latin typeface="Garamond" panose="02020404030301010803" pitchFamily="18" charset="0"/>
                <a:ea typeface="MS PGothic" panose="020B0600070205080204" pitchFamily="34" charset="-128"/>
              </a:defRPr>
            </a:lvl5pPr>
            <a:lvl6pPr marL="2514600" indent="-228600" eaLnBrk="0" fontAlgn="base" hangingPunct="0">
              <a:spcBef>
                <a:spcPct val="0"/>
              </a:spcBef>
              <a:spcAft>
                <a:spcPct val="0"/>
              </a:spcAft>
              <a:defRPr>
                <a:solidFill>
                  <a:schemeClr val="tx1"/>
                </a:solidFill>
                <a:latin typeface="Garamond" panose="02020404030301010803" pitchFamily="18" charset="0"/>
                <a:ea typeface="MS PGothic" panose="020B0600070205080204" pitchFamily="34" charset="-128"/>
              </a:defRPr>
            </a:lvl6pPr>
            <a:lvl7pPr marL="2971800" indent="-228600" eaLnBrk="0" fontAlgn="base" hangingPunct="0">
              <a:spcBef>
                <a:spcPct val="0"/>
              </a:spcBef>
              <a:spcAft>
                <a:spcPct val="0"/>
              </a:spcAft>
              <a:defRPr>
                <a:solidFill>
                  <a:schemeClr val="tx1"/>
                </a:solidFill>
                <a:latin typeface="Garamond" panose="02020404030301010803" pitchFamily="18" charset="0"/>
                <a:ea typeface="MS PGothic" panose="020B0600070205080204" pitchFamily="34" charset="-128"/>
              </a:defRPr>
            </a:lvl7pPr>
            <a:lvl8pPr marL="3429000" indent="-228600" eaLnBrk="0" fontAlgn="base" hangingPunct="0">
              <a:spcBef>
                <a:spcPct val="0"/>
              </a:spcBef>
              <a:spcAft>
                <a:spcPct val="0"/>
              </a:spcAft>
              <a:defRPr>
                <a:solidFill>
                  <a:schemeClr val="tx1"/>
                </a:solidFill>
                <a:latin typeface="Garamond" panose="02020404030301010803" pitchFamily="18" charset="0"/>
                <a:ea typeface="MS PGothic" panose="020B0600070205080204" pitchFamily="34" charset="-128"/>
              </a:defRPr>
            </a:lvl8pPr>
            <a:lvl9pPr marL="3886200" indent="-228600" eaLnBrk="0" fontAlgn="base" hangingPunct="0">
              <a:spcBef>
                <a:spcPct val="0"/>
              </a:spcBef>
              <a:spcAft>
                <a:spcPct val="0"/>
              </a:spcAft>
              <a:defRPr>
                <a:solidFill>
                  <a:schemeClr val="tx1"/>
                </a:solidFill>
                <a:latin typeface="Garamond" panose="02020404030301010803" pitchFamily="18" charset="0"/>
                <a:ea typeface="MS PGothic" panose="020B0600070205080204" pitchFamily="34" charset="-128"/>
              </a:defRPr>
            </a:lvl9pPr>
          </a:lstStyle>
          <a:p>
            <a:fld id="{4124B1A1-FE57-4177-97B0-855DCFB9D0BE}" type="slidenum">
              <a:rPr lang="en-US" altLang="fr-FR">
                <a:latin typeface="Arial" panose="020B0604020202020204" pitchFamily="34" charset="0"/>
              </a:rPr>
              <a:pPr/>
              <a:t>220</a:t>
            </a:fld>
            <a:endParaRPr lang="en-US" altLang="fr-FR">
              <a:latin typeface="Arial" panose="020B0604020202020204" pitchFamily="34" charset="0"/>
            </a:endParaRPr>
          </a:p>
        </p:txBody>
      </p:sp>
    </p:spTree>
    <p:extLst>
      <p:ext uri="{BB962C8B-B14F-4D97-AF65-F5344CB8AC3E}">
        <p14:creationId xmlns:p14="http://schemas.microsoft.com/office/powerpoint/2010/main" val="255564688"/>
      </p:ext>
    </p:extLst>
  </p:cSld>
  <p:clrMapOvr>
    <a:masterClrMapping/>
  </p:clrMapOvr>
</p:notes>
</file>

<file path=ppt/notesSlides/notesSlide1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3666" name="Slide Image Placeholder 1"/>
          <p:cNvSpPr>
            <a:spLocks noGrp="1" noRot="1" noChangeAspect="1" noTextEdit="1"/>
          </p:cNvSpPr>
          <p:nvPr>
            <p:ph type="sldImg"/>
          </p:nvPr>
        </p:nvSpPr>
        <p:spPr>
          <a:ln/>
        </p:spPr>
      </p:sp>
      <p:sp>
        <p:nvSpPr>
          <p:cNvPr id="113667"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a:latin typeface="Arial" panose="020B0604020202020204" pitchFamily="34" charset="0"/>
            </a:endParaRPr>
          </a:p>
        </p:txBody>
      </p:sp>
      <p:sp>
        <p:nvSpPr>
          <p:cNvPr id="113668"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Garamond" panose="02020404030301010803" pitchFamily="18" charset="0"/>
                <a:ea typeface="MS PGothic" panose="020B0600070205080204" pitchFamily="34" charset="-128"/>
              </a:defRPr>
            </a:lvl1pPr>
            <a:lvl2pPr marL="742950" indent="-285750">
              <a:defRPr>
                <a:solidFill>
                  <a:schemeClr val="tx1"/>
                </a:solidFill>
                <a:latin typeface="Garamond" panose="02020404030301010803" pitchFamily="18" charset="0"/>
                <a:ea typeface="MS PGothic" panose="020B0600070205080204" pitchFamily="34" charset="-128"/>
              </a:defRPr>
            </a:lvl2pPr>
            <a:lvl3pPr marL="1143000" indent="-228600">
              <a:defRPr>
                <a:solidFill>
                  <a:schemeClr val="tx1"/>
                </a:solidFill>
                <a:latin typeface="Garamond" panose="02020404030301010803" pitchFamily="18" charset="0"/>
                <a:ea typeface="MS PGothic" panose="020B0600070205080204" pitchFamily="34" charset="-128"/>
              </a:defRPr>
            </a:lvl3pPr>
            <a:lvl4pPr marL="1600200" indent="-228600">
              <a:defRPr>
                <a:solidFill>
                  <a:schemeClr val="tx1"/>
                </a:solidFill>
                <a:latin typeface="Garamond" panose="02020404030301010803" pitchFamily="18" charset="0"/>
                <a:ea typeface="MS PGothic" panose="020B0600070205080204" pitchFamily="34" charset="-128"/>
              </a:defRPr>
            </a:lvl4pPr>
            <a:lvl5pPr marL="2057400" indent="-228600">
              <a:defRPr>
                <a:solidFill>
                  <a:schemeClr val="tx1"/>
                </a:solidFill>
                <a:latin typeface="Garamond" panose="02020404030301010803" pitchFamily="18" charset="0"/>
                <a:ea typeface="MS PGothic" panose="020B0600070205080204" pitchFamily="34" charset="-128"/>
              </a:defRPr>
            </a:lvl5pPr>
            <a:lvl6pPr marL="2514600" indent="-228600" eaLnBrk="0" fontAlgn="base" hangingPunct="0">
              <a:spcBef>
                <a:spcPct val="0"/>
              </a:spcBef>
              <a:spcAft>
                <a:spcPct val="0"/>
              </a:spcAft>
              <a:defRPr>
                <a:solidFill>
                  <a:schemeClr val="tx1"/>
                </a:solidFill>
                <a:latin typeface="Garamond" panose="02020404030301010803" pitchFamily="18" charset="0"/>
                <a:ea typeface="MS PGothic" panose="020B0600070205080204" pitchFamily="34" charset="-128"/>
              </a:defRPr>
            </a:lvl6pPr>
            <a:lvl7pPr marL="2971800" indent="-228600" eaLnBrk="0" fontAlgn="base" hangingPunct="0">
              <a:spcBef>
                <a:spcPct val="0"/>
              </a:spcBef>
              <a:spcAft>
                <a:spcPct val="0"/>
              </a:spcAft>
              <a:defRPr>
                <a:solidFill>
                  <a:schemeClr val="tx1"/>
                </a:solidFill>
                <a:latin typeface="Garamond" panose="02020404030301010803" pitchFamily="18" charset="0"/>
                <a:ea typeface="MS PGothic" panose="020B0600070205080204" pitchFamily="34" charset="-128"/>
              </a:defRPr>
            </a:lvl7pPr>
            <a:lvl8pPr marL="3429000" indent="-228600" eaLnBrk="0" fontAlgn="base" hangingPunct="0">
              <a:spcBef>
                <a:spcPct val="0"/>
              </a:spcBef>
              <a:spcAft>
                <a:spcPct val="0"/>
              </a:spcAft>
              <a:defRPr>
                <a:solidFill>
                  <a:schemeClr val="tx1"/>
                </a:solidFill>
                <a:latin typeface="Garamond" panose="02020404030301010803" pitchFamily="18" charset="0"/>
                <a:ea typeface="MS PGothic" panose="020B0600070205080204" pitchFamily="34" charset="-128"/>
              </a:defRPr>
            </a:lvl8pPr>
            <a:lvl9pPr marL="3886200" indent="-228600" eaLnBrk="0" fontAlgn="base" hangingPunct="0">
              <a:spcBef>
                <a:spcPct val="0"/>
              </a:spcBef>
              <a:spcAft>
                <a:spcPct val="0"/>
              </a:spcAft>
              <a:defRPr>
                <a:solidFill>
                  <a:schemeClr val="tx1"/>
                </a:solidFill>
                <a:latin typeface="Garamond" panose="02020404030301010803" pitchFamily="18" charset="0"/>
                <a:ea typeface="MS PGothic" panose="020B0600070205080204" pitchFamily="34" charset="-128"/>
              </a:defRPr>
            </a:lvl9pPr>
          </a:lstStyle>
          <a:p>
            <a:fld id="{A9560D71-D274-4CC5-80F1-9838EEE78EC8}" type="slidenum">
              <a:rPr lang="en-US" altLang="en-US" smtClean="0">
                <a:latin typeface="Arial" panose="020B0604020202020204" pitchFamily="34" charset="0"/>
              </a:rPr>
              <a:pPr/>
              <a:t>221</a:t>
            </a:fld>
            <a:endParaRPr lang="en-US" altLang="en-US">
              <a:latin typeface="Arial" panose="020B0604020202020204" pitchFamily="34" charset="0"/>
            </a:endParaRPr>
          </a:p>
        </p:txBody>
      </p:sp>
    </p:spTree>
    <p:extLst>
      <p:ext uri="{BB962C8B-B14F-4D97-AF65-F5344CB8AC3E}">
        <p14:creationId xmlns:p14="http://schemas.microsoft.com/office/powerpoint/2010/main" val="75391643"/>
      </p:ext>
    </p:extLst>
  </p:cSld>
  <p:clrMapOvr>
    <a:masterClrMapping/>
  </p:clrMapOvr>
</p:notes>
</file>

<file path=ppt/notesSlides/notesSlide1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1138" name="Slide Image Placeholder 1"/>
          <p:cNvSpPr>
            <a:spLocks noGrp="1" noRot="1" noChangeAspect="1" noTextEdit="1"/>
          </p:cNvSpPr>
          <p:nvPr>
            <p:ph type="sldImg"/>
          </p:nvPr>
        </p:nvSpPr>
        <p:spPr>
          <a:ln/>
        </p:spPr>
      </p:sp>
      <p:sp>
        <p:nvSpPr>
          <p:cNvPr id="91139"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fr-FR" altLang="fr-FR">
              <a:latin typeface="Arial" panose="020B0604020202020204" pitchFamily="34" charset="0"/>
            </a:endParaRPr>
          </a:p>
        </p:txBody>
      </p:sp>
      <p:sp>
        <p:nvSpPr>
          <p:cNvPr id="91140"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Garamond" panose="02020404030301010803" pitchFamily="18" charset="0"/>
                <a:ea typeface="MS PGothic" panose="020B0600070205080204" pitchFamily="34" charset="-128"/>
              </a:defRPr>
            </a:lvl1pPr>
            <a:lvl2pPr marL="742950" indent="-285750">
              <a:defRPr>
                <a:solidFill>
                  <a:schemeClr val="tx1"/>
                </a:solidFill>
                <a:latin typeface="Garamond" panose="02020404030301010803" pitchFamily="18" charset="0"/>
                <a:ea typeface="MS PGothic" panose="020B0600070205080204" pitchFamily="34" charset="-128"/>
              </a:defRPr>
            </a:lvl2pPr>
            <a:lvl3pPr marL="1143000" indent="-228600">
              <a:defRPr>
                <a:solidFill>
                  <a:schemeClr val="tx1"/>
                </a:solidFill>
                <a:latin typeface="Garamond" panose="02020404030301010803" pitchFamily="18" charset="0"/>
                <a:ea typeface="MS PGothic" panose="020B0600070205080204" pitchFamily="34" charset="-128"/>
              </a:defRPr>
            </a:lvl3pPr>
            <a:lvl4pPr marL="1600200" indent="-228600">
              <a:defRPr>
                <a:solidFill>
                  <a:schemeClr val="tx1"/>
                </a:solidFill>
                <a:latin typeface="Garamond" panose="02020404030301010803" pitchFamily="18" charset="0"/>
                <a:ea typeface="MS PGothic" panose="020B0600070205080204" pitchFamily="34" charset="-128"/>
              </a:defRPr>
            </a:lvl4pPr>
            <a:lvl5pPr marL="2057400" indent="-228600">
              <a:defRPr>
                <a:solidFill>
                  <a:schemeClr val="tx1"/>
                </a:solidFill>
                <a:latin typeface="Garamond" panose="02020404030301010803" pitchFamily="18" charset="0"/>
                <a:ea typeface="MS PGothic" panose="020B0600070205080204" pitchFamily="34" charset="-128"/>
              </a:defRPr>
            </a:lvl5pPr>
            <a:lvl6pPr marL="2514600" indent="-228600" eaLnBrk="0" fontAlgn="base" hangingPunct="0">
              <a:spcBef>
                <a:spcPct val="0"/>
              </a:spcBef>
              <a:spcAft>
                <a:spcPct val="0"/>
              </a:spcAft>
              <a:defRPr>
                <a:solidFill>
                  <a:schemeClr val="tx1"/>
                </a:solidFill>
                <a:latin typeface="Garamond" panose="02020404030301010803" pitchFamily="18" charset="0"/>
                <a:ea typeface="MS PGothic" panose="020B0600070205080204" pitchFamily="34" charset="-128"/>
              </a:defRPr>
            </a:lvl6pPr>
            <a:lvl7pPr marL="2971800" indent="-228600" eaLnBrk="0" fontAlgn="base" hangingPunct="0">
              <a:spcBef>
                <a:spcPct val="0"/>
              </a:spcBef>
              <a:spcAft>
                <a:spcPct val="0"/>
              </a:spcAft>
              <a:defRPr>
                <a:solidFill>
                  <a:schemeClr val="tx1"/>
                </a:solidFill>
                <a:latin typeface="Garamond" panose="02020404030301010803" pitchFamily="18" charset="0"/>
                <a:ea typeface="MS PGothic" panose="020B0600070205080204" pitchFamily="34" charset="-128"/>
              </a:defRPr>
            </a:lvl7pPr>
            <a:lvl8pPr marL="3429000" indent="-228600" eaLnBrk="0" fontAlgn="base" hangingPunct="0">
              <a:spcBef>
                <a:spcPct val="0"/>
              </a:spcBef>
              <a:spcAft>
                <a:spcPct val="0"/>
              </a:spcAft>
              <a:defRPr>
                <a:solidFill>
                  <a:schemeClr val="tx1"/>
                </a:solidFill>
                <a:latin typeface="Garamond" panose="02020404030301010803" pitchFamily="18" charset="0"/>
                <a:ea typeface="MS PGothic" panose="020B0600070205080204" pitchFamily="34" charset="-128"/>
              </a:defRPr>
            </a:lvl8pPr>
            <a:lvl9pPr marL="3886200" indent="-228600" eaLnBrk="0" fontAlgn="base" hangingPunct="0">
              <a:spcBef>
                <a:spcPct val="0"/>
              </a:spcBef>
              <a:spcAft>
                <a:spcPct val="0"/>
              </a:spcAft>
              <a:defRPr>
                <a:solidFill>
                  <a:schemeClr val="tx1"/>
                </a:solidFill>
                <a:latin typeface="Garamond" panose="02020404030301010803" pitchFamily="18" charset="0"/>
                <a:ea typeface="MS PGothic" panose="020B0600070205080204" pitchFamily="34" charset="-128"/>
              </a:defRPr>
            </a:lvl9pPr>
          </a:lstStyle>
          <a:p>
            <a:fld id="{36373B18-485B-4088-8F4C-D110F8CB8B51}" type="slidenum">
              <a:rPr lang="en-US" altLang="fr-FR">
                <a:latin typeface="Arial" panose="020B0604020202020204" pitchFamily="34" charset="0"/>
              </a:rPr>
              <a:pPr/>
              <a:t>223</a:t>
            </a:fld>
            <a:endParaRPr lang="en-US" altLang="fr-FR">
              <a:latin typeface="Arial" panose="020B0604020202020204" pitchFamily="34" charset="0"/>
            </a:endParaRPr>
          </a:p>
        </p:txBody>
      </p:sp>
    </p:spTree>
    <p:extLst>
      <p:ext uri="{BB962C8B-B14F-4D97-AF65-F5344CB8AC3E}">
        <p14:creationId xmlns:p14="http://schemas.microsoft.com/office/powerpoint/2010/main" val="3960903285"/>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667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fld id="{02AD437F-F865-4145-9D47-6CE3F7090FA5}" type="slidenum">
              <a:rPr lang="en-US" altLang="en-US">
                <a:latin typeface="Times New Roman" panose="02020603050405020304" pitchFamily="18" charset="0"/>
              </a:rPr>
              <a:pPr eaLnBrk="1" hangingPunct="1"/>
              <a:t>24</a:t>
            </a:fld>
            <a:endParaRPr lang="en-US" altLang="en-US">
              <a:latin typeface="Times New Roman" panose="02020603050405020304" pitchFamily="18" charset="0"/>
            </a:endParaRPr>
          </a:p>
        </p:txBody>
      </p:sp>
      <p:sp>
        <p:nvSpPr>
          <p:cNvPr id="156675" name="Rectangle 2"/>
          <p:cNvSpPr>
            <a:spLocks noGrp="1" noRot="1" noChangeAspect="1" noChangeArrowheads="1" noTextEdit="1"/>
          </p:cNvSpPr>
          <p:nvPr>
            <p:ph type="sldImg"/>
          </p:nvPr>
        </p:nvSpPr>
        <p:spPr>
          <a:ln/>
        </p:spPr>
      </p:sp>
      <p:sp>
        <p:nvSpPr>
          <p:cNvPr id="156676"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3337482128"/>
      </p:ext>
    </p:extLst>
  </p:cSld>
  <p:clrMapOvr>
    <a:masterClrMapping/>
  </p:clrMapOvr>
</p:notes>
</file>

<file path=ppt/notesSlides/notesSlide1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3986" name="Slide Image Placeholder 1"/>
          <p:cNvSpPr>
            <a:spLocks noGrp="1" noRot="1" noChangeAspect="1" noTextEdit="1"/>
          </p:cNvSpPr>
          <p:nvPr>
            <p:ph type="sldImg"/>
          </p:nvPr>
        </p:nvSpPr>
        <p:spPr>
          <a:ln/>
        </p:spPr>
      </p:sp>
      <p:sp>
        <p:nvSpPr>
          <p:cNvPr id="553987"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a:latin typeface="Arial" panose="020B0604020202020204" pitchFamily="34" charset="0"/>
            </a:endParaRPr>
          </a:p>
        </p:txBody>
      </p:sp>
      <p:sp>
        <p:nvSpPr>
          <p:cNvPr id="553988"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fld id="{AF69EA36-A9DB-4CDA-81B8-F6012CEDEE0A}" type="slidenum">
              <a:rPr lang="en-US" altLang="en-US">
                <a:latin typeface="Arial" panose="020B0604020202020204" pitchFamily="34" charset="0"/>
                <a:ea typeface="MS PGothic" panose="020B0600070205080204" pitchFamily="34" charset="-128"/>
              </a:rPr>
              <a:pPr eaLnBrk="1" hangingPunct="1"/>
              <a:t>225</a:t>
            </a:fld>
            <a:endParaRPr lang="en-US" altLang="en-US">
              <a:latin typeface="Arial" panose="020B0604020202020204" pitchFamily="34" charset="0"/>
              <a:ea typeface="MS PGothic" panose="020B0600070205080204" pitchFamily="34" charset="-128"/>
            </a:endParaRPr>
          </a:p>
        </p:txBody>
      </p:sp>
    </p:spTree>
    <p:extLst>
      <p:ext uri="{BB962C8B-B14F-4D97-AF65-F5344CB8AC3E}">
        <p14:creationId xmlns:p14="http://schemas.microsoft.com/office/powerpoint/2010/main" val="213817994"/>
      </p:ext>
    </p:extLst>
  </p:cSld>
  <p:clrMapOvr>
    <a:masterClrMapping/>
  </p:clrMapOvr>
</p:notes>
</file>

<file path=ppt/notesSlides/notesSlide1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501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fld id="{8ECA321C-DD5B-4337-B740-7AAAF307E14F}" type="slidenum">
              <a:rPr lang="en-US" altLang="en-US">
                <a:latin typeface="Arial" panose="020B0604020202020204" pitchFamily="34" charset="0"/>
                <a:ea typeface="MS PGothic" panose="020B0600070205080204" pitchFamily="34" charset="-128"/>
              </a:rPr>
              <a:pPr eaLnBrk="1" hangingPunct="1"/>
              <a:t>226</a:t>
            </a:fld>
            <a:endParaRPr lang="en-US" altLang="en-US">
              <a:latin typeface="Arial" panose="020B0604020202020204" pitchFamily="34" charset="0"/>
              <a:ea typeface="MS PGothic" panose="020B0600070205080204" pitchFamily="34" charset="-128"/>
            </a:endParaRPr>
          </a:p>
        </p:txBody>
      </p:sp>
      <p:sp>
        <p:nvSpPr>
          <p:cNvPr id="555011" name="Slide Image Placeholder 1"/>
          <p:cNvSpPr>
            <a:spLocks noGrp="1" noRot="1" noChangeAspect="1" noTextEdit="1"/>
          </p:cNvSpPr>
          <p:nvPr>
            <p:ph type="sldImg"/>
          </p:nvPr>
        </p:nvSpPr>
        <p:spPr>
          <a:ln/>
        </p:spPr>
      </p:sp>
      <p:sp>
        <p:nvSpPr>
          <p:cNvPr id="555012"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latin typeface="Arial" panose="020B0604020202020204" pitchFamily="34" charset="0"/>
            </a:endParaRPr>
          </a:p>
        </p:txBody>
      </p:sp>
      <p:sp>
        <p:nvSpPr>
          <p:cNvPr id="555013" name="Slide Number Placeholder 3"/>
          <p:cNvSpPr txBox="1">
            <a:spLocks noGrp="1"/>
          </p:cNvSpPr>
          <p:nvPr/>
        </p:nvSpPr>
        <p:spPr bwMode="auto">
          <a:xfrm>
            <a:off x="3970938" y="8829675"/>
            <a:ext cx="3037840" cy="465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r" eaLnBrk="1" hangingPunct="1"/>
            <a:fld id="{A0287F9D-A5E7-4764-BCA8-19FDE3D9472B}" type="slidenum">
              <a:rPr lang="en-US" altLang="en-US" sz="1200">
                <a:latin typeface="Times New Roman" panose="02020603050405020304" pitchFamily="18" charset="0"/>
              </a:rPr>
              <a:pPr algn="r" eaLnBrk="1" hangingPunct="1"/>
              <a:t>226</a:t>
            </a:fld>
            <a:endParaRPr lang="en-US" altLang="en-US" sz="1200">
              <a:latin typeface="Times New Roman" panose="02020603050405020304" pitchFamily="18" charset="0"/>
            </a:endParaRPr>
          </a:p>
        </p:txBody>
      </p:sp>
    </p:spTree>
    <p:extLst>
      <p:ext uri="{BB962C8B-B14F-4D97-AF65-F5344CB8AC3E}">
        <p14:creationId xmlns:p14="http://schemas.microsoft.com/office/powerpoint/2010/main" val="659755853"/>
      </p:ext>
    </p:extLst>
  </p:cSld>
  <p:clrMapOvr>
    <a:masterClrMapping/>
  </p:clrMapOvr>
</p:notes>
</file>

<file path=ppt/notesSlides/notesSlide1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Garamond" panose="02020404030301010803" pitchFamily="18" charset="0"/>
                <a:ea typeface="MS PGothic" panose="020B0600070205080204" pitchFamily="34" charset="-128"/>
              </a:defRPr>
            </a:lvl1pPr>
            <a:lvl2pPr marL="742950" indent="-285750">
              <a:defRPr>
                <a:solidFill>
                  <a:schemeClr val="tx1"/>
                </a:solidFill>
                <a:latin typeface="Garamond" panose="02020404030301010803" pitchFamily="18" charset="0"/>
                <a:ea typeface="MS PGothic" panose="020B0600070205080204" pitchFamily="34" charset="-128"/>
              </a:defRPr>
            </a:lvl2pPr>
            <a:lvl3pPr marL="1143000" indent="-228600">
              <a:defRPr>
                <a:solidFill>
                  <a:schemeClr val="tx1"/>
                </a:solidFill>
                <a:latin typeface="Garamond" panose="02020404030301010803" pitchFamily="18" charset="0"/>
                <a:ea typeface="MS PGothic" panose="020B0600070205080204" pitchFamily="34" charset="-128"/>
              </a:defRPr>
            </a:lvl3pPr>
            <a:lvl4pPr marL="1600200" indent="-228600">
              <a:defRPr>
                <a:solidFill>
                  <a:schemeClr val="tx1"/>
                </a:solidFill>
                <a:latin typeface="Garamond" panose="02020404030301010803" pitchFamily="18" charset="0"/>
                <a:ea typeface="MS PGothic" panose="020B0600070205080204" pitchFamily="34" charset="-128"/>
              </a:defRPr>
            </a:lvl4pPr>
            <a:lvl5pPr marL="2057400" indent="-228600">
              <a:defRPr>
                <a:solidFill>
                  <a:schemeClr val="tx1"/>
                </a:solidFill>
                <a:latin typeface="Garamond" panose="02020404030301010803" pitchFamily="18" charset="0"/>
                <a:ea typeface="MS PGothic" panose="020B0600070205080204" pitchFamily="34" charset="-128"/>
              </a:defRPr>
            </a:lvl5pPr>
            <a:lvl6pPr marL="2514600" indent="-228600" eaLnBrk="0" fontAlgn="base" hangingPunct="0">
              <a:spcBef>
                <a:spcPct val="0"/>
              </a:spcBef>
              <a:spcAft>
                <a:spcPct val="0"/>
              </a:spcAft>
              <a:defRPr>
                <a:solidFill>
                  <a:schemeClr val="tx1"/>
                </a:solidFill>
                <a:latin typeface="Garamond" panose="02020404030301010803" pitchFamily="18" charset="0"/>
                <a:ea typeface="MS PGothic" panose="020B0600070205080204" pitchFamily="34" charset="-128"/>
              </a:defRPr>
            </a:lvl6pPr>
            <a:lvl7pPr marL="2971800" indent="-228600" eaLnBrk="0" fontAlgn="base" hangingPunct="0">
              <a:spcBef>
                <a:spcPct val="0"/>
              </a:spcBef>
              <a:spcAft>
                <a:spcPct val="0"/>
              </a:spcAft>
              <a:defRPr>
                <a:solidFill>
                  <a:schemeClr val="tx1"/>
                </a:solidFill>
                <a:latin typeface="Garamond" panose="02020404030301010803" pitchFamily="18" charset="0"/>
                <a:ea typeface="MS PGothic" panose="020B0600070205080204" pitchFamily="34" charset="-128"/>
              </a:defRPr>
            </a:lvl7pPr>
            <a:lvl8pPr marL="3429000" indent="-228600" eaLnBrk="0" fontAlgn="base" hangingPunct="0">
              <a:spcBef>
                <a:spcPct val="0"/>
              </a:spcBef>
              <a:spcAft>
                <a:spcPct val="0"/>
              </a:spcAft>
              <a:defRPr>
                <a:solidFill>
                  <a:schemeClr val="tx1"/>
                </a:solidFill>
                <a:latin typeface="Garamond" panose="02020404030301010803" pitchFamily="18" charset="0"/>
                <a:ea typeface="MS PGothic" panose="020B0600070205080204" pitchFamily="34" charset="-128"/>
              </a:defRPr>
            </a:lvl8pPr>
            <a:lvl9pPr marL="3886200" indent="-228600" eaLnBrk="0" fontAlgn="base" hangingPunct="0">
              <a:spcBef>
                <a:spcPct val="0"/>
              </a:spcBef>
              <a:spcAft>
                <a:spcPct val="0"/>
              </a:spcAft>
              <a:defRPr>
                <a:solidFill>
                  <a:schemeClr val="tx1"/>
                </a:solidFill>
                <a:latin typeface="Garamond" panose="02020404030301010803" pitchFamily="18" charset="0"/>
                <a:ea typeface="MS PGothic" panose="020B0600070205080204" pitchFamily="34" charset="-128"/>
              </a:defRPr>
            </a:lvl9pPr>
          </a:lstStyle>
          <a:p>
            <a:fld id="{3A6AC33B-8E3C-4A98-8695-C72E23E5E4AF}" type="slidenum">
              <a:rPr lang="en-US" altLang="fr-FR">
                <a:latin typeface="Arial" panose="020B0604020202020204" pitchFamily="34" charset="0"/>
              </a:rPr>
              <a:pPr/>
              <a:t>228</a:t>
            </a:fld>
            <a:endParaRPr lang="en-US" altLang="fr-FR">
              <a:latin typeface="Arial" panose="020B0604020202020204" pitchFamily="34" charset="0"/>
            </a:endParaRPr>
          </a:p>
        </p:txBody>
      </p:sp>
      <p:sp>
        <p:nvSpPr>
          <p:cNvPr id="95235" name="Slide Image Placeholder 1"/>
          <p:cNvSpPr>
            <a:spLocks noGrp="1" noRot="1" noChangeAspect="1" noTextEdit="1"/>
          </p:cNvSpPr>
          <p:nvPr>
            <p:ph type="sldImg"/>
          </p:nvPr>
        </p:nvSpPr>
        <p:spPr>
          <a:ln/>
        </p:spPr>
      </p:sp>
      <p:sp>
        <p:nvSpPr>
          <p:cNvPr id="95236"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fr-FR" altLang="fr-FR">
              <a:latin typeface="Arial" panose="020B0604020202020204" pitchFamily="34" charset="0"/>
            </a:endParaRPr>
          </a:p>
        </p:txBody>
      </p:sp>
      <p:sp>
        <p:nvSpPr>
          <p:cNvPr id="95237" name="Slide Number Placeholder 3"/>
          <p:cNvSpPr txBox="1">
            <a:spLocks noGrp="1"/>
          </p:cNvSpPr>
          <p:nvPr/>
        </p:nvSpPr>
        <p:spPr bwMode="auto">
          <a:xfrm>
            <a:off x="3970938" y="8685213"/>
            <a:ext cx="303784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defRPr>
                <a:solidFill>
                  <a:schemeClr val="tx1"/>
                </a:solidFill>
                <a:latin typeface="Garamond" panose="02020404030301010803" pitchFamily="18" charset="0"/>
                <a:ea typeface="MS PGothic" panose="020B0600070205080204" pitchFamily="34" charset="-128"/>
              </a:defRPr>
            </a:lvl1pPr>
            <a:lvl2pPr marL="742950" indent="-285750">
              <a:defRPr>
                <a:solidFill>
                  <a:schemeClr val="tx1"/>
                </a:solidFill>
                <a:latin typeface="Garamond" panose="02020404030301010803" pitchFamily="18" charset="0"/>
                <a:ea typeface="MS PGothic" panose="020B0600070205080204" pitchFamily="34" charset="-128"/>
              </a:defRPr>
            </a:lvl2pPr>
            <a:lvl3pPr marL="1143000" indent="-228600">
              <a:defRPr>
                <a:solidFill>
                  <a:schemeClr val="tx1"/>
                </a:solidFill>
                <a:latin typeface="Garamond" panose="02020404030301010803" pitchFamily="18" charset="0"/>
                <a:ea typeface="MS PGothic" panose="020B0600070205080204" pitchFamily="34" charset="-128"/>
              </a:defRPr>
            </a:lvl3pPr>
            <a:lvl4pPr marL="1600200" indent="-228600">
              <a:defRPr>
                <a:solidFill>
                  <a:schemeClr val="tx1"/>
                </a:solidFill>
                <a:latin typeface="Garamond" panose="02020404030301010803" pitchFamily="18" charset="0"/>
                <a:ea typeface="MS PGothic" panose="020B0600070205080204" pitchFamily="34" charset="-128"/>
              </a:defRPr>
            </a:lvl4pPr>
            <a:lvl5pPr marL="2057400" indent="-228600">
              <a:defRPr>
                <a:solidFill>
                  <a:schemeClr val="tx1"/>
                </a:solidFill>
                <a:latin typeface="Garamond" panose="02020404030301010803" pitchFamily="18" charset="0"/>
                <a:ea typeface="MS PGothic" panose="020B0600070205080204" pitchFamily="34" charset="-128"/>
              </a:defRPr>
            </a:lvl5pPr>
            <a:lvl6pPr marL="2514600" indent="-228600" eaLnBrk="0" fontAlgn="base" hangingPunct="0">
              <a:spcBef>
                <a:spcPct val="0"/>
              </a:spcBef>
              <a:spcAft>
                <a:spcPct val="0"/>
              </a:spcAft>
              <a:defRPr>
                <a:solidFill>
                  <a:schemeClr val="tx1"/>
                </a:solidFill>
                <a:latin typeface="Garamond" panose="02020404030301010803" pitchFamily="18" charset="0"/>
                <a:ea typeface="MS PGothic" panose="020B0600070205080204" pitchFamily="34" charset="-128"/>
              </a:defRPr>
            </a:lvl6pPr>
            <a:lvl7pPr marL="2971800" indent="-228600" eaLnBrk="0" fontAlgn="base" hangingPunct="0">
              <a:spcBef>
                <a:spcPct val="0"/>
              </a:spcBef>
              <a:spcAft>
                <a:spcPct val="0"/>
              </a:spcAft>
              <a:defRPr>
                <a:solidFill>
                  <a:schemeClr val="tx1"/>
                </a:solidFill>
                <a:latin typeface="Garamond" panose="02020404030301010803" pitchFamily="18" charset="0"/>
                <a:ea typeface="MS PGothic" panose="020B0600070205080204" pitchFamily="34" charset="-128"/>
              </a:defRPr>
            </a:lvl7pPr>
            <a:lvl8pPr marL="3429000" indent="-228600" eaLnBrk="0" fontAlgn="base" hangingPunct="0">
              <a:spcBef>
                <a:spcPct val="0"/>
              </a:spcBef>
              <a:spcAft>
                <a:spcPct val="0"/>
              </a:spcAft>
              <a:defRPr>
                <a:solidFill>
                  <a:schemeClr val="tx1"/>
                </a:solidFill>
                <a:latin typeface="Garamond" panose="02020404030301010803" pitchFamily="18" charset="0"/>
                <a:ea typeface="MS PGothic" panose="020B0600070205080204" pitchFamily="34" charset="-128"/>
              </a:defRPr>
            </a:lvl8pPr>
            <a:lvl9pPr marL="3886200" indent="-228600" eaLnBrk="0" fontAlgn="base" hangingPunct="0">
              <a:spcBef>
                <a:spcPct val="0"/>
              </a:spcBef>
              <a:spcAft>
                <a:spcPct val="0"/>
              </a:spcAft>
              <a:defRPr>
                <a:solidFill>
                  <a:schemeClr val="tx1"/>
                </a:solidFill>
                <a:latin typeface="Garamond" panose="02020404030301010803" pitchFamily="18" charset="0"/>
                <a:ea typeface="MS PGothic" panose="020B0600070205080204" pitchFamily="34" charset="-128"/>
              </a:defRPr>
            </a:lvl9pPr>
          </a:lstStyle>
          <a:p>
            <a:pPr algn="r" eaLnBrk="1" hangingPunct="1"/>
            <a:fld id="{30D39A23-E59E-4425-B14B-17B09D5DA245}" type="slidenum">
              <a:rPr lang="en-US" altLang="fr-FR" sz="1200">
                <a:latin typeface="Times New Roman" panose="02020603050405020304" pitchFamily="18" charset="0"/>
              </a:rPr>
              <a:pPr algn="r" eaLnBrk="1" hangingPunct="1"/>
              <a:t>228</a:t>
            </a:fld>
            <a:endParaRPr lang="en-US" altLang="fr-FR" sz="1200">
              <a:latin typeface="Times New Roman" panose="02020603050405020304" pitchFamily="18" charset="0"/>
            </a:endParaRPr>
          </a:p>
        </p:txBody>
      </p:sp>
    </p:spTree>
    <p:extLst>
      <p:ext uri="{BB962C8B-B14F-4D97-AF65-F5344CB8AC3E}">
        <p14:creationId xmlns:p14="http://schemas.microsoft.com/office/powerpoint/2010/main" val="1894808348"/>
      </p:ext>
    </p:extLst>
  </p:cSld>
  <p:clrMapOvr>
    <a:masterClrMapping/>
  </p:clrMapOvr>
</p:notes>
</file>

<file path=ppt/notesSlides/notesSlide1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603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fld id="{9D0E864A-B6B1-4A91-826C-B1AFC99D36D9}" type="slidenum">
              <a:rPr lang="en-US" altLang="en-US">
                <a:latin typeface="Arial" panose="020B0604020202020204" pitchFamily="34" charset="0"/>
                <a:ea typeface="MS PGothic" panose="020B0600070205080204" pitchFamily="34" charset="-128"/>
              </a:rPr>
              <a:pPr eaLnBrk="1" hangingPunct="1"/>
              <a:t>229</a:t>
            </a:fld>
            <a:endParaRPr lang="en-US" altLang="en-US">
              <a:latin typeface="Arial" panose="020B0604020202020204" pitchFamily="34" charset="0"/>
              <a:ea typeface="MS PGothic" panose="020B0600070205080204" pitchFamily="34" charset="-128"/>
            </a:endParaRPr>
          </a:p>
        </p:txBody>
      </p:sp>
      <p:sp>
        <p:nvSpPr>
          <p:cNvPr id="556035" name="Rectangle 7"/>
          <p:cNvSpPr txBox="1">
            <a:spLocks noGrp="1" noChangeArrowheads="1"/>
          </p:cNvSpPr>
          <p:nvPr/>
        </p:nvSpPr>
        <p:spPr bwMode="auto">
          <a:xfrm>
            <a:off x="3970938" y="8829675"/>
            <a:ext cx="3037840" cy="465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r" eaLnBrk="1" hangingPunct="1"/>
            <a:fld id="{672B5301-B10F-458D-96E7-036F699A3484}" type="slidenum">
              <a:rPr lang="en-US" altLang="en-US" sz="1200">
                <a:latin typeface="Times New Roman" panose="02020603050405020304" pitchFamily="18" charset="0"/>
              </a:rPr>
              <a:pPr algn="r" eaLnBrk="1" hangingPunct="1"/>
              <a:t>229</a:t>
            </a:fld>
            <a:endParaRPr lang="en-US" altLang="en-US" sz="1200">
              <a:latin typeface="Times New Roman" panose="02020603050405020304" pitchFamily="18" charset="0"/>
            </a:endParaRPr>
          </a:p>
        </p:txBody>
      </p:sp>
      <p:sp>
        <p:nvSpPr>
          <p:cNvPr id="556036" name="Rectangle 7"/>
          <p:cNvSpPr txBox="1">
            <a:spLocks noGrp="1" noChangeArrowheads="1"/>
          </p:cNvSpPr>
          <p:nvPr/>
        </p:nvSpPr>
        <p:spPr bwMode="auto">
          <a:xfrm>
            <a:off x="3970938" y="8829675"/>
            <a:ext cx="3037840" cy="465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r" eaLnBrk="1" hangingPunct="1"/>
            <a:fld id="{B7693A56-56D4-4890-A441-67C10FE1A0E2}" type="slidenum">
              <a:rPr lang="en-US" altLang="en-US" sz="1200">
                <a:latin typeface="Times New Roman" panose="02020603050405020304" pitchFamily="18" charset="0"/>
              </a:rPr>
              <a:pPr algn="r" eaLnBrk="1" hangingPunct="1"/>
              <a:t>229</a:t>
            </a:fld>
            <a:endParaRPr lang="en-US" altLang="en-US" sz="1200">
              <a:latin typeface="Times New Roman" panose="02020603050405020304" pitchFamily="18" charset="0"/>
            </a:endParaRPr>
          </a:p>
        </p:txBody>
      </p:sp>
      <p:sp>
        <p:nvSpPr>
          <p:cNvPr id="556037" name="Rectangle 2"/>
          <p:cNvSpPr>
            <a:spLocks noGrp="1" noRot="1" noChangeAspect="1" noChangeArrowheads="1" noTextEdit="1"/>
          </p:cNvSpPr>
          <p:nvPr>
            <p:ph type="sldImg"/>
          </p:nvPr>
        </p:nvSpPr>
        <p:spPr>
          <a:ln/>
        </p:spPr>
      </p:sp>
      <p:sp>
        <p:nvSpPr>
          <p:cNvPr id="556038"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latin typeface="Arial" panose="020B0604020202020204" pitchFamily="34" charset="0"/>
            </a:endParaRPr>
          </a:p>
        </p:txBody>
      </p:sp>
    </p:spTree>
    <p:extLst>
      <p:ext uri="{BB962C8B-B14F-4D97-AF65-F5344CB8AC3E}">
        <p14:creationId xmlns:p14="http://schemas.microsoft.com/office/powerpoint/2010/main" val="1364182224"/>
      </p:ext>
    </p:extLst>
  </p:cSld>
  <p:clrMapOvr>
    <a:masterClrMapping/>
  </p:clrMapOvr>
</p:notes>
</file>

<file path=ppt/notesSlides/notesSlide1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705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fld id="{EC0EAD78-39F0-4847-A999-7C3E63C9B01D}" type="slidenum">
              <a:rPr lang="en-US" altLang="en-US">
                <a:latin typeface="Times New Roman" panose="02020603050405020304" pitchFamily="18" charset="0"/>
              </a:rPr>
              <a:pPr eaLnBrk="1" hangingPunct="1"/>
              <a:t>230</a:t>
            </a:fld>
            <a:endParaRPr lang="en-US" altLang="en-US">
              <a:latin typeface="Times New Roman" panose="02020603050405020304" pitchFamily="18" charset="0"/>
            </a:endParaRPr>
          </a:p>
        </p:txBody>
      </p:sp>
      <p:sp>
        <p:nvSpPr>
          <p:cNvPr id="557059" name="Rectangle 2"/>
          <p:cNvSpPr>
            <a:spLocks noGrp="1" noRot="1" noChangeAspect="1" noChangeArrowheads="1" noTextEdit="1"/>
          </p:cNvSpPr>
          <p:nvPr>
            <p:ph type="sldImg"/>
          </p:nvPr>
        </p:nvSpPr>
        <p:spPr>
          <a:ln/>
        </p:spPr>
      </p:sp>
      <p:sp>
        <p:nvSpPr>
          <p:cNvPr id="55706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1069592314"/>
      </p:ext>
    </p:extLst>
  </p:cSld>
  <p:clrMapOvr>
    <a:masterClrMapping/>
  </p:clrMapOvr>
</p:notes>
</file>

<file path=ppt/notesSlides/notesSlide1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808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fld id="{62F1B36C-53BF-4D8D-ADB7-0E22AFB76D52}" type="slidenum">
              <a:rPr lang="en-US" altLang="en-US">
                <a:latin typeface="Times New Roman" panose="02020603050405020304" pitchFamily="18" charset="0"/>
              </a:rPr>
              <a:pPr eaLnBrk="1" hangingPunct="1"/>
              <a:t>231</a:t>
            </a:fld>
            <a:endParaRPr lang="en-US" altLang="en-US">
              <a:latin typeface="Times New Roman" panose="02020603050405020304" pitchFamily="18" charset="0"/>
            </a:endParaRPr>
          </a:p>
        </p:txBody>
      </p:sp>
      <p:sp>
        <p:nvSpPr>
          <p:cNvPr id="558083" name="Rectangle 7"/>
          <p:cNvSpPr txBox="1">
            <a:spLocks noGrp="1" noChangeArrowheads="1"/>
          </p:cNvSpPr>
          <p:nvPr/>
        </p:nvSpPr>
        <p:spPr bwMode="auto">
          <a:xfrm>
            <a:off x="3970938" y="8829675"/>
            <a:ext cx="3037840" cy="465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3177" tIns="46589" rIns="93177" bIns="46589" anchor="b"/>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r" eaLnBrk="1" hangingPunct="1"/>
            <a:fld id="{20CC3E40-16C1-40E7-B69E-14F97C251400}" type="slidenum">
              <a:rPr lang="en-US" altLang="en-US" sz="1200">
                <a:latin typeface="Arial" panose="020B0604020202020204" pitchFamily="34" charset="0"/>
              </a:rPr>
              <a:pPr algn="r" eaLnBrk="1" hangingPunct="1"/>
              <a:t>231</a:t>
            </a:fld>
            <a:endParaRPr lang="en-US" altLang="en-US" sz="1200">
              <a:latin typeface="Arial" panose="020B0604020202020204" pitchFamily="34" charset="0"/>
            </a:endParaRPr>
          </a:p>
        </p:txBody>
      </p:sp>
      <p:sp>
        <p:nvSpPr>
          <p:cNvPr id="558084" name="Rectangle 2"/>
          <p:cNvSpPr>
            <a:spLocks noGrp="1" noRot="1" noChangeAspect="1" noChangeArrowheads="1" noTextEdit="1"/>
          </p:cNvSpPr>
          <p:nvPr>
            <p:ph type="sldImg"/>
          </p:nvPr>
        </p:nvSpPr>
        <p:spPr>
          <a:ln/>
        </p:spPr>
      </p:sp>
      <p:sp>
        <p:nvSpPr>
          <p:cNvPr id="558085"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3941128074"/>
      </p:ext>
    </p:extLst>
  </p:cSld>
  <p:clrMapOvr>
    <a:masterClrMapping/>
  </p:clrMapOvr>
</p:notes>
</file>

<file path=ppt/notesSlides/notesSlide1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721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Garamond" panose="02020404030301010803" pitchFamily="18" charset="0"/>
                <a:ea typeface="MS PGothic" panose="020B0600070205080204" pitchFamily="34" charset="-128"/>
              </a:defRPr>
            </a:lvl1pPr>
            <a:lvl2pPr marL="742950" indent="-285750">
              <a:defRPr>
                <a:solidFill>
                  <a:schemeClr val="tx1"/>
                </a:solidFill>
                <a:latin typeface="Garamond" panose="02020404030301010803" pitchFamily="18" charset="0"/>
                <a:ea typeface="MS PGothic" panose="020B0600070205080204" pitchFamily="34" charset="-128"/>
              </a:defRPr>
            </a:lvl2pPr>
            <a:lvl3pPr marL="1143000" indent="-228600">
              <a:defRPr>
                <a:solidFill>
                  <a:schemeClr val="tx1"/>
                </a:solidFill>
                <a:latin typeface="Garamond" panose="02020404030301010803" pitchFamily="18" charset="0"/>
                <a:ea typeface="MS PGothic" panose="020B0600070205080204" pitchFamily="34" charset="-128"/>
              </a:defRPr>
            </a:lvl3pPr>
            <a:lvl4pPr marL="1600200" indent="-228600">
              <a:defRPr>
                <a:solidFill>
                  <a:schemeClr val="tx1"/>
                </a:solidFill>
                <a:latin typeface="Garamond" panose="02020404030301010803" pitchFamily="18" charset="0"/>
                <a:ea typeface="MS PGothic" panose="020B0600070205080204" pitchFamily="34" charset="-128"/>
              </a:defRPr>
            </a:lvl4pPr>
            <a:lvl5pPr marL="2057400" indent="-228600">
              <a:defRPr>
                <a:solidFill>
                  <a:schemeClr val="tx1"/>
                </a:solidFill>
                <a:latin typeface="Garamond" panose="02020404030301010803" pitchFamily="18" charset="0"/>
                <a:ea typeface="MS PGothic" panose="020B0600070205080204" pitchFamily="34" charset="-128"/>
              </a:defRPr>
            </a:lvl5pPr>
            <a:lvl6pPr marL="2514600" indent="-228600" eaLnBrk="0" fontAlgn="base" hangingPunct="0">
              <a:spcBef>
                <a:spcPct val="0"/>
              </a:spcBef>
              <a:spcAft>
                <a:spcPct val="0"/>
              </a:spcAft>
              <a:defRPr>
                <a:solidFill>
                  <a:schemeClr val="tx1"/>
                </a:solidFill>
                <a:latin typeface="Garamond" panose="02020404030301010803" pitchFamily="18" charset="0"/>
                <a:ea typeface="MS PGothic" panose="020B0600070205080204" pitchFamily="34" charset="-128"/>
              </a:defRPr>
            </a:lvl6pPr>
            <a:lvl7pPr marL="2971800" indent="-228600" eaLnBrk="0" fontAlgn="base" hangingPunct="0">
              <a:spcBef>
                <a:spcPct val="0"/>
              </a:spcBef>
              <a:spcAft>
                <a:spcPct val="0"/>
              </a:spcAft>
              <a:defRPr>
                <a:solidFill>
                  <a:schemeClr val="tx1"/>
                </a:solidFill>
                <a:latin typeface="Garamond" panose="02020404030301010803" pitchFamily="18" charset="0"/>
                <a:ea typeface="MS PGothic" panose="020B0600070205080204" pitchFamily="34" charset="-128"/>
              </a:defRPr>
            </a:lvl7pPr>
            <a:lvl8pPr marL="3429000" indent="-228600" eaLnBrk="0" fontAlgn="base" hangingPunct="0">
              <a:spcBef>
                <a:spcPct val="0"/>
              </a:spcBef>
              <a:spcAft>
                <a:spcPct val="0"/>
              </a:spcAft>
              <a:defRPr>
                <a:solidFill>
                  <a:schemeClr val="tx1"/>
                </a:solidFill>
                <a:latin typeface="Garamond" panose="02020404030301010803" pitchFamily="18" charset="0"/>
                <a:ea typeface="MS PGothic" panose="020B0600070205080204" pitchFamily="34" charset="-128"/>
              </a:defRPr>
            </a:lvl8pPr>
            <a:lvl9pPr marL="3886200" indent="-228600" eaLnBrk="0" fontAlgn="base" hangingPunct="0">
              <a:spcBef>
                <a:spcPct val="0"/>
              </a:spcBef>
              <a:spcAft>
                <a:spcPct val="0"/>
              </a:spcAft>
              <a:defRPr>
                <a:solidFill>
                  <a:schemeClr val="tx1"/>
                </a:solidFill>
                <a:latin typeface="Garamond" panose="02020404030301010803" pitchFamily="18" charset="0"/>
                <a:ea typeface="MS PGothic" panose="020B0600070205080204" pitchFamily="34" charset="-128"/>
              </a:defRPr>
            </a:lvl9pPr>
          </a:lstStyle>
          <a:p>
            <a:fld id="{BAD32BE2-1E29-4F5E-A84B-0D5574743DAA}" type="slidenum">
              <a:rPr lang="en-US" altLang="en-US" smtClean="0">
                <a:latin typeface="Arial" panose="020B0604020202020204" pitchFamily="34" charset="0"/>
              </a:rPr>
              <a:pPr/>
              <a:t>233</a:t>
            </a:fld>
            <a:endParaRPr lang="en-US" altLang="en-US">
              <a:latin typeface="Arial" panose="020B0604020202020204" pitchFamily="34" charset="0"/>
            </a:endParaRPr>
          </a:p>
        </p:txBody>
      </p:sp>
      <p:sp>
        <p:nvSpPr>
          <p:cNvPr id="137219" name="Rectangle 2"/>
          <p:cNvSpPr>
            <a:spLocks noGrp="1" noRot="1" noChangeAspect="1" noChangeArrowheads="1" noTextEdit="1"/>
          </p:cNvSpPr>
          <p:nvPr>
            <p:ph type="sldImg"/>
          </p:nvPr>
        </p:nvSpPr>
        <p:spPr>
          <a:ln/>
        </p:spPr>
      </p:sp>
      <p:sp>
        <p:nvSpPr>
          <p:cNvPr id="13722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en-US">
                <a:latin typeface="Arial" panose="020B0604020202020204" pitchFamily="34" charset="0"/>
              </a:rPr>
              <a:t>An unconscious algorithm solves conditional probabilities</a:t>
            </a:r>
          </a:p>
          <a:p>
            <a:r>
              <a:rPr lang="en-US" altLang="en-US">
                <a:latin typeface="Arial" panose="020B0604020202020204" pitchFamily="34" charset="0"/>
              </a:rPr>
              <a:t>Quick Bayesian example: vs. 12-18%</a:t>
            </a:r>
          </a:p>
          <a:p>
            <a:r>
              <a:rPr lang="en-US" altLang="en-US">
                <a:latin typeface="Arial" panose="020B0604020202020204" pitchFamily="34" charset="0"/>
              </a:rPr>
              <a:t>Hawkes: Humans choose diet maximizing net rate of energy capture</a:t>
            </a:r>
          </a:p>
          <a:p>
            <a:r>
              <a:rPr lang="en-US" altLang="en-US">
                <a:latin typeface="Arial" panose="020B0604020202020204" pitchFamily="34" charset="0"/>
              </a:rPr>
              <a:t>Bechara: Choose to draw from several card decks win/lose $100 or win/lose $50</a:t>
            </a:r>
          </a:p>
          <a:p>
            <a:r>
              <a:rPr lang="en-US" altLang="en-US">
                <a:latin typeface="Arial" panose="020B0604020202020204" pitchFamily="34" charset="0"/>
              </a:rPr>
              <a:t>Cheater detection: solve conditional logic problems 5-15% vs. 60-75%</a:t>
            </a:r>
          </a:p>
          <a:p>
            <a:r>
              <a:rPr lang="en-US" altLang="en-US">
                <a:latin typeface="Arial" panose="020B0604020202020204" pitchFamily="34" charset="0"/>
              </a:rPr>
              <a:t>Ultimatum game: risk of making an offer that is refused – practical economics</a:t>
            </a:r>
          </a:p>
        </p:txBody>
      </p:sp>
    </p:spTree>
    <p:extLst>
      <p:ext uri="{BB962C8B-B14F-4D97-AF65-F5344CB8AC3E}">
        <p14:creationId xmlns:p14="http://schemas.microsoft.com/office/powerpoint/2010/main" val="2823928186"/>
      </p:ext>
    </p:extLst>
  </p:cSld>
  <p:clrMapOvr>
    <a:masterClrMapping/>
  </p:clrMapOvr>
</p:notes>
</file>

<file path=ppt/notesSlides/notesSlide1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926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Garamond" panose="02020404030301010803" pitchFamily="18" charset="0"/>
                <a:ea typeface="MS PGothic" panose="020B0600070205080204" pitchFamily="34" charset="-128"/>
              </a:defRPr>
            </a:lvl1pPr>
            <a:lvl2pPr marL="742950" indent="-285750">
              <a:defRPr>
                <a:solidFill>
                  <a:schemeClr val="tx1"/>
                </a:solidFill>
                <a:latin typeface="Garamond" panose="02020404030301010803" pitchFamily="18" charset="0"/>
                <a:ea typeface="MS PGothic" panose="020B0600070205080204" pitchFamily="34" charset="-128"/>
              </a:defRPr>
            </a:lvl2pPr>
            <a:lvl3pPr marL="1143000" indent="-228600">
              <a:defRPr>
                <a:solidFill>
                  <a:schemeClr val="tx1"/>
                </a:solidFill>
                <a:latin typeface="Garamond" panose="02020404030301010803" pitchFamily="18" charset="0"/>
                <a:ea typeface="MS PGothic" panose="020B0600070205080204" pitchFamily="34" charset="-128"/>
              </a:defRPr>
            </a:lvl3pPr>
            <a:lvl4pPr marL="1600200" indent="-228600">
              <a:defRPr>
                <a:solidFill>
                  <a:schemeClr val="tx1"/>
                </a:solidFill>
                <a:latin typeface="Garamond" panose="02020404030301010803" pitchFamily="18" charset="0"/>
                <a:ea typeface="MS PGothic" panose="020B0600070205080204" pitchFamily="34" charset="-128"/>
              </a:defRPr>
            </a:lvl4pPr>
            <a:lvl5pPr marL="2057400" indent="-228600">
              <a:defRPr>
                <a:solidFill>
                  <a:schemeClr val="tx1"/>
                </a:solidFill>
                <a:latin typeface="Garamond" panose="02020404030301010803" pitchFamily="18" charset="0"/>
                <a:ea typeface="MS PGothic" panose="020B0600070205080204" pitchFamily="34" charset="-128"/>
              </a:defRPr>
            </a:lvl5pPr>
            <a:lvl6pPr marL="2514600" indent="-228600" eaLnBrk="0" fontAlgn="base" hangingPunct="0">
              <a:spcBef>
                <a:spcPct val="0"/>
              </a:spcBef>
              <a:spcAft>
                <a:spcPct val="0"/>
              </a:spcAft>
              <a:defRPr>
                <a:solidFill>
                  <a:schemeClr val="tx1"/>
                </a:solidFill>
                <a:latin typeface="Garamond" panose="02020404030301010803" pitchFamily="18" charset="0"/>
                <a:ea typeface="MS PGothic" panose="020B0600070205080204" pitchFamily="34" charset="-128"/>
              </a:defRPr>
            </a:lvl6pPr>
            <a:lvl7pPr marL="2971800" indent="-228600" eaLnBrk="0" fontAlgn="base" hangingPunct="0">
              <a:spcBef>
                <a:spcPct val="0"/>
              </a:spcBef>
              <a:spcAft>
                <a:spcPct val="0"/>
              </a:spcAft>
              <a:defRPr>
                <a:solidFill>
                  <a:schemeClr val="tx1"/>
                </a:solidFill>
                <a:latin typeface="Garamond" panose="02020404030301010803" pitchFamily="18" charset="0"/>
                <a:ea typeface="MS PGothic" panose="020B0600070205080204" pitchFamily="34" charset="-128"/>
              </a:defRPr>
            </a:lvl7pPr>
            <a:lvl8pPr marL="3429000" indent="-228600" eaLnBrk="0" fontAlgn="base" hangingPunct="0">
              <a:spcBef>
                <a:spcPct val="0"/>
              </a:spcBef>
              <a:spcAft>
                <a:spcPct val="0"/>
              </a:spcAft>
              <a:defRPr>
                <a:solidFill>
                  <a:schemeClr val="tx1"/>
                </a:solidFill>
                <a:latin typeface="Garamond" panose="02020404030301010803" pitchFamily="18" charset="0"/>
                <a:ea typeface="MS PGothic" panose="020B0600070205080204" pitchFamily="34" charset="-128"/>
              </a:defRPr>
            </a:lvl8pPr>
            <a:lvl9pPr marL="3886200" indent="-228600" eaLnBrk="0" fontAlgn="base" hangingPunct="0">
              <a:spcBef>
                <a:spcPct val="0"/>
              </a:spcBef>
              <a:spcAft>
                <a:spcPct val="0"/>
              </a:spcAft>
              <a:defRPr>
                <a:solidFill>
                  <a:schemeClr val="tx1"/>
                </a:solidFill>
                <a:latin typeface="Garamond" panose="02020404030301010803" pitchFamily="18" charset="0"/>
                <a:ea typeface="MS PGothic" panose="020B0600070205080204" pitchFamily="34" charset="-128"/>
              </a:defRPr>
            </a:lvl9pPr>
          </a:lstStyle>
          <a:p>
            <a:fld id="{6B72D924-04A7-4512-A5B9-5601FB603BEB}" type="slidenum">
              <a:rPr lang="en-US" altLang="en-US" smtClean="0">
                <a:latin typeface="Arial" panose="020B0604020202020204" pitchFamily="34" charset="0"/>
              </a:rPr>
              <a:pPr/>
              <a:t>234</a:t>
            </a:fld>
            <a:endParaRPr lang="en-US" altLang="en-US">
              <a:latin typeface="Arial" panose="020B0604020202020204" pitchFamily="34" charset="0"/>
            </a:endParaRPr>
          </a:p>
        </p:txBody>
      </p:sp>
      <p:sp>
        <p:nvSpPr>
          <p:cNvPr id="139267" name="Rectangle 2"/>
          <p:cNvSpPr>
            <a:spLocks noGrp="1" noRot="1" noChangeAspect="1" noChangeArrowheads="1" noTextEdit="1"/>
          </p:cNvSpPr>
          <p:nvPr>
            <p:ph type="sldImg"/>
          </p:nvPr>
        </p:nvSpPr>
        <p:spPr>
          <a:ln/>
        </p:spPr>
      </p:sp>
      <p:sp>
        <p:nvSpPr>
          <p:cNvPr id="139268"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en-US">
                <a:latin typeface="Arial" panose="020B0604020202020204" pitchFamily="34" charset="0"/>
              </a:rPr>
              <a:t>Some of these they are bad and better communication is necessary.  </a:t>
            </a:r>
          </a:p>
          <a:p>
            <a:r>
              <a:rPr lang="en-US" altLang="en-US">
                <a:latin typeface="Arial" panose="020B0604020202020204" pitchFamily="34" charset="0"/>
              </a:rPr>
              <a:t>Some of these they are good and better communicators are necessary.</a:t>
            </a:r>
          </a:p>
        </p:txBody>
      </p:sp>
    </p:spTree>
    <p:extLst>
      <p:ext uri="{BB962C8B-B14F-4D97-AF65-F5344CB8AC3E}">
        <p14:creationId xmlns:p14="http://schemas.microsoft.com/office/powerpoint/2010/main" val="740807982"/>
      </p:ext>
    </p:extLst>
  </p:cSld>
  <p:clrMapOvr>
    <a:masterClrMapping/>
  </p:clrMapOvr>
</p:notes>
</file>

<file path=ppt/notesSlides/notesSlide1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131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Garamond" panose="02020404030301010803" pitchFamily="18" charset="0"/>
                <a:ea typeface="MS PGothic" panose="020B0600070205080204" pitchFamily="34" charset="-128"/>
              </a:defRPr>
            </a:lvl1pPr>
            <a:lvl2pPr marL="742950" indent="-285750">
              <a:defRPr>
                <a:solidFill>
                  <a:schemeClr val="tx1"/>
                </a:solidFill>
                <a:latin typeface="Garamond" panose="02020404030301010803" pitchFamily="18" charset="0"/>
                <a:ea typeface="MS PGothic" panose="020B0600070205080204" pitchFamily="34" charset="-128"/>
              </a:defRPr>
            </a:lvl2pPr>
            <a:lvl3pPr marL="1143000" indent="-228600">
              <a:defRPr>
                <a:solidFill>
                  <a:schemeClr val="tx1"/>
                </a:solidFill>
                <a:latin typeface="Garamond" panose="02020404030301010803" pitchFamily="18" charset="0"/>
                <a:ea typeface="MS PGothic" panose="020B0600070205080204" pitchFamily="34" charset="-128"/>
              </a:defRPr>
            </a:lvl3pPr>
            <a:lvl4pPr marL="1600200" indent="-228600">
              <a:defRPr>
                <a:solidFill>
                  <a:schemeClr val="tx1"/>
                </a:solidFill>
                <a:latin typeface="Garamond" panose="02020404030301010803" pitchFamily="18" charset="0"/>
                <a:ea typeface="MS PGothic" panose="020B0600070205080204" pitchFamily="34" charset="-128"/>
              </a:defRPr>
            </a:lvl4pPr>
            <a:lvl5pPr marL="2057400" indent="-228600">
              <a:defRPr>
                <a:solidFill>
                  <a:schemeClr val="tx1"/>
                </a:solidFill>
                <a:latin typeface="Garamond" panose="02020404030301010803" pitchFamily="18" charset="0"/>
                <a:ea typeface="MS PGothic" panose="020B0600070205080204" pitchFamily="34" charset="-128"/>
              </a:defRPr>
            </a:lvl5pPr>
            <a:lvl6pPr marL="2514600" indent="-228600" eaLnBrk="0" fontAlgn="base" hangingPunct="0">
              <a:spcBef>
                <a:spcPct val="0"/>
              </a:spcBef>
              <a:spcAft>
                <a:spcPct val="0"/>
              </a:spcAft>
              <a:defRPr>
                <a:solidFill>
                  <a:schemeClr val="tx1"/>
                </a:solidFill>
                <a:latin typeface="Garamond" panose="02020404030301010803" pitchFamily="18" charset="0"/>
                <a:ea typeface="MS PGothic" panose="020B0600070205080204" pitchFamily="34" charset="-128"/>
              </a:defRPr>
            </a:lvl6pPr>
            <a:lvl7pPr marL="2971800" indent="-228600" eaLnBrk="0" fontAlgn="base" hangingPunct="0">
              <a:spcBef>
                <a:spcPct val="0"/>
              </a:spcBef>
              <a:spcAft>
                <a:spcPct val="0"/>
              </a:spcAft>
              <a:defRPr>
                <a:solidFill>
                  <a:schemeClr val="tx1"/>
                </a:solidFill>
                <a:latin typeface="Garamond" panose="02020404030301010803" pitchFamily="18" charset="0"/>
                <a:ea typeface="MS PGothic" panose="020B0600070205080204" pitchFamily="34" charset="-128"/>
              </a:defRPr>
            </a:lvl7pPr>
            <a:lvl8pPr marL="3429000" indent="-228600" eaLnBrk="0" fontAlgn="base" hangingPunct="0">
              <a:spcBef>
                <a:spcPct val="0"/>
              </a:spcBef>
              <a:spcAft>
                <a:spcPct val="0"/>
              </a:spcAft>
              <a:defRPr>
                <a:solidFill>
                  <a:schemeClr val="tx1"/>
                </a:solidFill>
                <a:latin typeface="Garamond" panose="02020404030301010803" pitchFamily="18" charset="0"/>
                <a:ea typeface="MS PGothic" panose="020B0600070205080204" pitchFamily="34" charset="-128"/>
              </a:defRPr>
            </a:lvl8pPr>
            <a:lvl9pPr marL="3886200" indent="-228600" eaLnBrk="0" fontAlgn="base" hangingPunct="0">
              <a:spcBef>
                <a:spcPct val="0"/>
              </a:spcBef>
              <a:spcAft>
                <a:spcPct val="0"/>
              </a:spcAft>
              <a:defRPr>
                <a:solidFill>
                  <a:schemeClr val="tx1"/>
                </a:solidFill>
                <a:latin typeface="Garamond" panose="02020404030301010803" pitchFamily="18" charset="0"/>
                <a:ea typeface="MS PGothic" panose="020B0600070205080204" pitchFamily="34" charset="-128"/>
              </a:defRPr>
            </a:lvl9pPr>
          </a:lstStyle>
          <a:p>
            <a:fld id="{8DF66452-BAA6-40EE-AA37-585763254C18}" type="slidenum">
              <a:rPr lang="en-US" altLang="en-US" smtClean="0">
                <a:latin typeface="Arial" panose="020B0604020202020204" pitchFamily="34" charset="0"/>
              </a:rPr>
              <a:pPr/>
              <a:t>235</a:t>
            </a:fld>
            <a:endParaRPr lang="en-US" altLang="en-US">
              <a:latin typeface="Arial" panose="020B0604020202020204" pitchFamily="34" charset="0"/>
            </a:endParaRPr>
          </a:p>
        </p:txBody>
      </p:sp>
      <p:sp>
        <p:nvSpPr>
          <p:cNvPr id="141315" name="Rectangle 2"/>
          <p:cNvSpPr>
            <a:spLocks noGrp="1" noRot="1" noChangeAspect="1" noChangeArrowheads="1" noTextEdit="1"/>
          </p:cNvSpPr>
          <p:nvPr>
            <p:ph type="sldImg"/>
          </p:nvPr>
        </p:nvSpPr>
        <p:spPr>
          <a:ln/>
        </p:spPr>
      </p:sp>
      <p:sp>
        <p:nvSpPr>
          <p:cNvPr id="141316"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en-US">
                <a:latin typeface="Arial" panose="020B0604020202020204" pitchFamily="34" charset="0"/>
              </a:rPr>
              <a:t>Novel representation of inputs</a:t>
            </a:r>
          </a:p>
          <a:p>
            <a:r>
              <a:rPr lang="en-US" altLang="en-US">
                <a:latin typeface="Arial" panose="020B0604020202020204" pitchFamily="34" charset="0"/>
              </a:rPr>
              <a:t>Remember our number sense is limited, but we</a:t>
            </a:r>
            <a:r>
              <a:rPr lang="ja-JP" altLang="en-US">
                <a:latin typeface="Arial" panose="020B0604020202020204" pitchFamily="34" charset="0"/>
              </a:rPr>
              <a:t>’</a:t>
            </a:r>
            <a:r>
              <a:rPr lang="en-US" altLang="ja-JP">
                <a:latin typeface="Arial" panose="020B0604020202020204" pitchFamily="34" charset="0"/>
              </a:rPr>
              <a:t>re better comparing parts of a pie</a:t>
            </a:r>
          </a:p>
          <a:p>
            <a:r>
              <a:rPr lang="en-US" altLang="en-US">
                <a:latin typeface="Arial" panose="020B0604020202020204" pitchFamily="34" charset="0"/>
              </a:rPr>
              <a:t>Reference class is the whole pie</a:t>
            </a:r>
          </a:p>
          <a:p>
            <a:endParaRPr lang="en-US" altLang="en-US">
              <a:latin typeface="Arial" panose="020B0604020202020204" pitchFamily="34" charset="0"/>
            </a:endParaRPr>
          </a:p>
        </p:txBody>
      </p:sp>
    </p:spTree>
    <p:extLst>
      <p:ext uri="{BB962C8B-B14F-4D97-AF65-F5344CB8AC3E}">
        <p14:creationId xmlns:p14="http://schemas.microsoft.com/office/powerpoint/2010/main" val="3596610372"/>
      </p:ext>
    </p:extLst>
  </p:cSld>
  <p:clrMapOvr>
    <a:masterClrMapping/>
  </p:clrMapOvr>
</p:notes>
</file>

<file path=ppt/notesSlides/notesSlide1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6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Garamond" panose="02020404030301010803" pitchFamily="18" charset="0"/>
                <a:ea typeface="MS PGothic" panose="020B0600070205080204" pitchFamily="34" charset="-128"/>
              </a:defRPr>
            </a:lvl1pPr>
            <a:lvl2pPr marL="742950" indent="-285750">
              <a:defRPr>
                <a:solidFill>
                  <a:schemeClr val="tx1"/>
                </a:solidFill>
                <a:latin typeface="Garamond" panose="02020404030301010803" pitchFamily="18" charset="0"/>
                <a:ea typeface="MS PGothic" panose="020B0600070205080204" pitchFamily="34" charset="-128"/>
              </a:defRPr>
            </a:lvl2pPr>
            <a:lvl3pPr marL="1143000" indent="-228600">
              <a:defRPr>
                <a:solidFill>
                  <a:schemeClr val="tx1"/>
                </a:solidFill>
                <a:latin typeface="Garamond" panose="02020404030301010803" pitchFamily="18" charset="0"/>
                <a:ea typeface="MS PGothic" panose="020B0600070205080204" pitchFamily="34" charset="-128"/>
              </a:defRPr>
            </a:lvl3pPr>
            <a:lvl4pPr marL="1600200" indent="-228600">
              <a:defRPr>
                <a:solidFill>
                  <a:schemeClr val="tx1"/>
                </a:solidFill>
                <a:latin typeface="Garamond" panose="02020404030301010803" pitchFamily="18" charset="0"/>
                <a:ea typeface="MS PGothic" panose="020B0600070205080204" pitchFamily="34" charset="-128"/>
              </a:defRPr>
            </a:lvl4pPr>
            <a:lvl5pPr marL="2057400" indent="-228600">
              <a:defRPr>
                <a:solidFill>
                  <a:schemeClr val="tx1"/>
                </a:solidFill>
                <a:latin typeface="Garamond" panose="02020404030301010803" pitchFamily="18" charset="0"/>
                <a:ea typeface="MS PGothic" panose="020B0600070205080204" pitchFamily="34" charset="-128"/>
              </a:defRPr>
            </a:lvl5pPr>
            <a:lvl6pPr marL="2514600" indent="-228600" eaLnBrk="0" fontAlgn="base" hangingPunct="0">
              <a:spcBef>
                <a:spcPct val="0"/>
              </a:spcBef>
              <a:spcAft>
                <a:spcPct val="0"/>
              </a:spcAft>
              <a:defRPr>
                <a:solidFill>
                  <a:schemeClr val="tx1"/>
                </a:solidFill>
                <a:latin typeface="Garamond" panose="02020404030301010803" pitchFamily="18" charset="0"/>
                <a:ea typeface="MS PGothic" panose="020B0600070205080204" pitchFamily="34" charset="-128"/>
              </a:defRPr>
            </a:lvl6pPr>
            <a:lvl7pPr marL="2971800" indent="-228600" eaLnBrk="0" fontAlgn="base" hangingPunct="0">
              <a:spcBef>
                <a:spcPct val="0"/>
              </a:spcBef>
              <a:spcAft>
                <a:spcPct val="0"/>
              </a:spcAft>
              <a:defRPr>
                <a:solidFill>
                  <a:schemeClr val="tx1"/>
                </a:solidFill>
                <a:latin typeface="Garamond" panose="02020404030301010803" pitchFamily="18" charset="0"/>
                <a:ea typeface="MS PGothic" panose="020B0600070205080204" pitchFamily="34" charset="-128"/>
              </a:defRPr>
            </a:lvl7pPr>
            <a:lvl8pPr marL="3429000" indent="-228600" eaLnBrk="0" fontAlgn="base" hangingPunct="0">
              <a:spcBef>
                <a:spcPct val="0"/>
              </a:spcBef>
              <a:spcAft>
                <a:spcPct val="0"/>
              </a:spcAft>
              <a:defRPr>
                <a:solidFill>
                  <a:schemeClr val="tx1"/>
                </a:solidFill>
                <a:latin typeface="Garamond" panose="02020404030301010803" pitchFamily="18" charset="0"/>
                <a:ea typeface="MS PGothic" panose="020B0600070205080204" pitchFamily="34" charset="-128"/>
              </a:defRPr>
            </a:lvl8pPr>
            <a:lvl9pPr marL="3886200" indent="-228600" eaLnBrk="0" fontAlgn="base" hangingPunct="0">
              <a:spcBef>
                <a:spcPct val="0"/>
              </a:spcBef>
              <a:spcAft>
                <a:spcPct val="0"/>
              </a:spcAft>
              <a:defRPr>
                <a:solidFill>
                  <a:schemeClr val="tx1"/>
                </a:solidFill>
                <a:latin typeface="Garamond" panose="02020404030301010803" pitchFamily="18" charset="0"/>
                <a:ea typeface="MS PGothic" panose="020B0600070205080204" pitchFamily="34" charset="-128"/>
              </a:defRPr>
            </a:lvl9pPr>
          </a:lstStyle>
          <a:p>
            <a:fld id="{51264867-81E0-4839-8B17-51319662ECF8}" type="slidenum">
              <a:rPr lang="en-US" altLang="en-US" smtClean="0">
                <a:latin typeface="Arial" panose="020B0604020202020204" pitchFamily="34" charset="0"/>
              </a:rPr>
              <a:pPr/>
              <a:t>236</a:t>
            </a:fld>
            <a:endParaRPr lang="en-US" altLang="en-US">
              <a:latin typeface="Arial" panose="020B0604020202020204" pitchFamily="34" charset="0"/>
            </a:endParaRPr>
          </a:p>
        </p:txBody>
      </p:sp>
      <p:sp>
        <p:nvSpPr>
          <p:cNvPr id="143363" name="Rectangle 2"/>
          <p:cNvSpPr>
            <a:spLocks noGrp="1" noRot="1" noChangeAspect="1" noChangeArrowheads="1" noTextEdit="1"/>
          </p:cNvSpPr>
          <p:nvPr>
            <p:ph type="sldImg"/>
          </p:nvPr>
        </p:nvSpPr>
        <p:spPr>
          <a:ln/>
        </p:spPr>
      </p:sp>
      <p:sp>
        <p:nvSpPr>
          <p:cNvPr id="143364"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en-US">
                <a:latin typeface="Arial" panose="020B0604020202020204" pitchFamily="34" charset="0"/>
              </a:rPr>
              <a:t>Theory of modular mind suggests many problem-specific calculators, not just </a:t>
            </a:r>
            <a:r>
              <a:rPr lang="ja-JP" altLang="en-US">
                <a:latin typeface="Arial" panose="020B0604020202020204" pitchFamily="34" charset="0"/>
              </a:rPr>
              <a:t>“</a:t>
            </a:r>
            <a:r>
              <a:rPr lang="en-US" altLang="ja-JP">
                <a:latin typeface="Arial" panose="020B0604020202020204" pitchFamily="34" charset="0"/>
              </a:rPr>
              <a:t>rational</a:t>
            </a:r>
            <a:r>
              <a:rPr lang="ja-JP" altLang="en-US">
                <a:latin typeface="Arial" panose="020B0604020202020204" pitchFamily="34" charset="0"/>
              </a:rPr>
              <a:t>”</a:t>
            </a:r>
            <a:r>
              <a:rPr lang="en-US" altLang="ja-JP">
                <a:latin typeface="Arial" panose="020B0604020202020204" pitchFamily="34" charset="0"/>
              </a:rPr>
              <a:t> and </a:t>
            </a:r>
            <a:r>
              <a:rPr lang="ja-JP" altLang="en-US">
                <a:latin typeface="Arial" panose="020B0604020202020204" pitchFamily="34" charset="0"/>
              </a:rPr>
              <a:t>“</a:t>
            </a:r>
            <a:r>
              <a:rPr lang="en-US" altLang="ja-JP">
                <a:latin typeface="Arial" panose="020B0604020202020204" pitchFamily="34" charset="0"/>
              </a:rPr>
              <a:t>experiential</a:t>
            </a:r>
            <a:r>
              <a:rPr lang="ja-JP" altLang="en-US">
                <a:latin typeface="Arial" panose="020B0604020202020204" pitchFamily="34" charset="0"/>
              </a:rPr>
              <a:t>”</a:t>
            </a:r>
            <a:r>
              <a:rPr lang="en-US" altLang="ja-JP">
                <a:latin typeface="Arial" panose="020B0604020202020204" pitchFamily="34" charset="0"/>
              </a:rPr>
              <a:t> (Slovic 2004)</a:t>
            </a:r>
          </a:p>
          <a:p>
            <a:r>
              <a:rPr lang="en-US" altLang="en-US">
                <a:latin typeface="Arial" panose="020B0604020202020204" pitchFamily="34" charset="0"/>
              </a:rPr>
              <a:t>Risk of siting the waste incinerator</a:t>
            </a:r>
          </a:p>
          <a:p>
            <a:r>
              <a:rPr lang="en-US" altLang="en-US">
                <a:latin typeface="Arial" panose="020B0604020202020204" pitchFamily="34" charset="0"/>
              </a:rPr>
              <a:t>Locals face risk of disease, death, economic costs</a:t>
            </a:r>
          </a:p>
          <a:p>
            <a:r>
              <a:rPr lang="en-US" altLang="en-US">
                <a:latin typeface="Arial" panose="020B0604020202020204" pitchFamily="34" charset="0"/>
              </a:rPr>
              <a:t>But who benefits and by how much?</a:t>
            </a:r>
          </a:p>
          <a:p>
            <a:r>
              <a:rPr lang="en-US" altLang="en-US">
                <a:latin typeface="Arial" panose="020B0604020202020204" pitchFamily="34" charset="0"/>
              </a:rPr>
              <a:t>Social contract (Rousseau) violation – reaping a benefit without paying the cost</a:t>
            </a:r>
          </a:p>
          <a:p>
            <a:r>
              <a:rPr lang="en-US" altLang="en-US">
                <a:latin typeface="Arial" panose="020B0604020202020204" pitchFamily="34" charset="0"/>
              </a:rPr>
              <a:t>specific calculators to detect this risk and emotions evolved in response</a:t>
            </a:r>
          </a:p>
          <a:p>
            <a:r>
              <a:rPr lang="en-US" altLang="en-US">
                <a:latin typeface="Arial" panose="020B0604020202020204" pitchFamily="34" charset="0"/>
              </a:rPr>
              <a:t>Trivers: indignation, disgust, also guilt and shame, indicating the importance of maintaining these contracts</a:t>
            </a:r>
          </a:p>
          <a:p>
            <a:endParaRPr lang="en-US" altLang="en-US">
              <a:latin typeface="Arial" panose="020B0604020202020204" pitchFamily="34" charset="0"/>
            </a:endParaRPr>
          </a:p>
          <a:p>
            <a:r>
              <a:rPr lang="en-US" altLang="en-US">
                <a:latin typeface="Arial" panose="020B0604020202020204" pitchFamily="34" charset="0"/>
              </a:rPr>
              <a:t>When risk is imposed, there really is more risk</a:t>
            </a:r>
          </a:p>
          <a:p>
            <a:endParaRPr lang="en-US" altLang="en-US">
              <a:latin typeface="Arial" panose="020B0604020202020204" pitchFamily="34" charset="0"/>
            </a:endParaRPr>
          </a:p>
          <a:p>
            <a:r>
              <a:rPr lang="en-US" altLang="en-US">
                <a:latin typeface="Arial" panose="020B0604020202020204" pitchFamily="34" charset="0"/>
              </a:rPr>
              <a:t>Proportional: reciprocal altruism is about the value of the benefit to the reciever</a:t>
            </a:r>
          </a:p>
          <a:p>
            <a:r>
              <a:rPr lang="en-US" altLang="en-US">
                <a:latin typeface="Arial" panose="020B0604020202020204" pitchFamily="34" charset="0"/>
              </a:rPr>
              <a:t>I give you a little food when you</a:t>
            </a:r>
            <a:r>
              <a:rPr lang="ja-JP" altLang="en-US">
                <a:latin typeface="Arial" panose="020B0604020202020204" pitchFamily="34" charset="0"/>
              </a:rPr>
              <a:t>’</a:t>
            </a:r>
            <a:r>
              <a:rPr lang="en-US" altLang="ja-JP">
                <a:latin typeface="Arial" panose="020B0604020202020204" pitchFamily="34" charset="0"/>
              </a:rPr>
              <a:t>re starving and I</a:t>
            </a:r>
            <a:r>
              <a:rPr lang="ja-JP" altLang="en-US">
                <a:latin typeface="Arial" panose="020B0604020202020204" pitchFamily="34" charset="0"/>
              </a:rPr>
              <a:t>’</a:t>
            </a:r>
            <a:r>
              <a:rPr lang="en-US" altLang="ja-JP">
                <a:latin typeface="Arial" panose="020B0604020202020204" pitchFamily="34" charset="0"/>
              </a:rPr>
              <a:t>m full – what do you owe me back?  A lot.</a:t>
            </a:r>
          </a:p>
          <a:p>
            <a:r>
              <a:rPr lang="en-US" altLang="en-US">
                <a:latin typeface="Arial" panose="020B0604020202020204" pitchFamily="34" charset="0"/>
              </a:rPr>
              <a:t>Also explains why reciprocal altruism is a non-zero sum game – both sides benefit.</a:t>
            </a:r>
          </a:p>
        </p:txBody>
      </p:sp>
    </p:spTree>
    <p:extLst>
      <p:ext uri="{BB962C8B-B14F-4D97-AF65-F5344CB8AC3E}">
        <p14:creationId xmlns:p14="http://schemas.microsoft.com/office/powerpoint/2010/main" val="1694583282"/>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769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fld id="{3AA814C2-9740-44F5-9256-842F4EEC9EE0}" type="slidenum">
              <a:rPr lang="en-US" altLang="en-US">
                <a:latin typeface="Times New Roman" panose="02020603050405020304" pitchFamily="18" charset="0"/>
              </a:rPr>
              <a:pPr eaLnBrk="1" hangingPunct="1"/>
              <a:t>25</a:t>
            </a:fld>
            <a:endParaRPr lang="en-US" altLang="en-US">
              <a:latin typeface="Times New Roman" panose="02020603050405020304" pitchFamily="18" charset="0"/>
            </a:endParaRPr>
          </a:p>
        </p:txBody>
      </p:sp>
      <p:sp>
        <p:nvSpPr>
          <p:cNvPr id="157699" name="Rectangle 2"/>
          <p:cNvSpPr>
            <a:spLocks noGrp="1" noRot="1" noChangeAspect="1" noChangeArrowheads="1" noTextEdit="1"/>
          </p:cNvSpPr>
          <p:nvPr>
            <p:ph type="sldImg"/>
          </p:nvPr>
        </p:nvSpPr>
        <p:spPr>
          <a:ln/>
        </p:spPr>
      </p:sp>
      <p:sp>
        <p:nvSpPr>
          <p:cNvPr id="15770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389802630"/>
      </p:ext>
    </p:extLst>
  </p:cSld>
  <p:clrMapOvr>
    <a:masterClrMapping/>
  </p:clrMapOvr>
</p:notes>
</file>

<file path=ppt/notesSlides/notesSlide1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541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Garamond" panose="02020404030301010803" pitchFamily="18" charset="0"/>
                <a:ea typeface="MS PGothic" panose="020B0600070205080204" pitchFamily="34" charset="-128"/>
              </a:defRPr>
            </a:lvl1pPr>
            <a:lvl2pPr marL="742950" indent="-285750">
              <a:defRPr>
                <a:solidFill>
                  <a:schemeClr val="tx1"/>
                </a:solidFill>
                <a:latin typeface="Garamond" panose="02020404030301010803" pitchFamily="18" charset="0"/>
                <a:ea typeface="MS PGothic" panose="020B0600070205080204" pitchFamily="34" charset="-128"/>
              </a:defRPr>
            </a:lvl2pPr>
            <a:lvl3pPr marL="1143000" indent="-228600">
              <a:defRPr>
                <a:solidFill>
                  <a:schemeClr val="tx1"/>
                </a:solidFill>
                <a:latin typeface="Garamond" panose="02020404030301010803" pitchFamily="18" charset="0"/>
                <a:ea typeface="MS PGothic" panose="020B0600070205080204" pitchFamily="34" charset="-128"/>
              </a:defRPr>
            </a:lvl3pPr>
            <a:lvl4pPr marL="1600200" indent="-228600">
              <a:defRPr>
                <a:solidFill>
                  <a:schemeClr val="tx1"/>
                </a:solidFill>
                <a:latin typeface="Garamond" panose="02020404030301010803" pitchFamily="18" charset="0"/>
                <a:ea typeface="MS PGothic" panose="020B0600070205080204" pitchFamily="34" charset="-128"/>
              </a:defRPr>
            </a:lvl4pPr>
            <a:lvl5pPr marL="2057400" indent="-228600">
              <a:defRPr>
                <a:solidFill>
                  <a:schemeClr val="tx1"/>
                </a:solidFill>
                <a:latin typeface="Garamond" panose="02020404030301010803" pitchFamily="18" charset="0"/>
                <a:ea typeface="MS PGothic" panose="020B0600070205080204" pitchFamily="34" charset="-128"/>
              </a:defRPr>
            </a:lvl5pPr>
            <a:lvl6pPr marL="2514600" indent="-228600" eaLnBrk="0" fontAlgn="base" hangingPunct="0">
              <a:spcBef>
                <a:spcPct val="0"/>
              </a:spcBef>
              <a:spcAft>
                <a:spcPct val="0"/>
              </a:spcAft>
              <a:defRPr>
                <a:solidFill>
                  <a:schemeClr val="tx1"/>
                </a:solidFill>
                <a:latin typeface="Garamond" panose="02020404030301010803" pitchFamily="18" charset="0"/>
                <a:ea typeface="MS PGothic" panose="020B0600070205080204" pitchFamily="34" charset="-128"/>
              </a:defRPr>
            </a:lvl6pPr>
            <a:lvl7pPr marL="2971800" indent="-228600" eaLnBrk="0" fontAlgn="base" hangingPunct="0">
              <a:spcBef>
                <a:spcPct val="0"/>
              </a:spcBef>
              <a:spcAft>
                <a:spcPct val="0"/>
              </a:spcAft>
              <a:defRPr>
                <a:solidFill>
                  <a:schemeClr val="tx1"/>
                </a:solidFill>
                <a:latin typeface="Garamond" panose="02020404030301010803" pitchFamily="18" charset="0"/>
                <a:ea typeface="MS PGothic" panose="020B0600070205080204" pitchFamily="34" charset="-128"/>
              </a:defRPr>
            </a:lvl7pPr>
            <a:lvl8pPr marL="3429000" indent="-228600" eaLnBrk="0" fontAlgn="base" hangingPunct="0">
              <a:spcBef>
                <a:spcPct val="0"/>
              </a:spcBef>
              <a:spcAft>
                <a:spcPct val="0"/>
              </a:spcAft>
              <a:defRPr>
                <a:solidFill>
                  <a:schemeClr val="tx1"/>
                </a:solidFill>
                <a:latin typeface="Garamond" panose="02020404030301010803" pitchFamily="18" charset="0"/>
                <a:ea typeface="MS PGothic" panose="020B0600070205080204" pitchFamily="34" charset="-128"/>
              </a:defRPr>
            </a:lvl8pPr>
            <a:lvl9pPr marL="3886200" indent="-228600" eaLnBrk="0" fontAlgn="base" hangingPunct="0">
              <a:spcBef>
                <a:spcPct val="0"/>
              </a:spcBef>
              <a:spcAft>
                <a:spcPct val="0"/>
              </a:spcAft>
              <a:defRPr>
                <a:solidFill>
                  <a:schemeClr val="tx1"/>
                </a:solidFill>
                <a:latin typeface="Garamond" panose="02020404030301010803" pitchFamily="18" charset="0"/>
                <a:ea typeface="MS PGothic" panose="020B0600070205080204" pitchFamily="34" charset="-128"/>
              </a:defRPr>
            </a:lvl9pPr>
          </a:lstStyle>
          <a:p>
            <a:fld id="{61B5767C-CB9B-4E5A-842E-BC363EF8AC74}" type="slidenum">
              <a:rPr lang="en-US" altLang="en-US" smtClean="0">
                <a:latin typeface="Arial" panose="020B0604020202020204" pitchFamily="34" charset="0"/>
              </a:rPr>
              <a:pPr/>
              <a:t>237</a:t>
            </a:fld>
            <a:endParaRPr lang="en-US" altLang="en-US">
              <a:latin typeface="Arial" panose="020B0604020202020204" pitchFamily="34" charset="0"/>
            </a:endParaRPr>
          </a:p>
        </p:txBody>
      </p:sp>
      <p:sp>
        <p:nvSpPr>
          <p:cNvPr id="145411" name="Rectangle 2"/>
          <p:cNvSpPr>
            <a:spLocks noGrp="1" noRot="1" noChangeAspect="1" noChangeArrowheads="1" noTextEdit="1"/>
          </p:cNvSpPr>
          <p:nvPr>
            <p:ph type="sldImg"/>
          </p:nvPr>
        </p:nvSpPr>
        <p:spPr>
          <a:ln/>
        </p:spPr>
      </p:sp>
      <p:sp>
        <p:nvSpPr>
          <p:cNvPr id="14541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en-US">
                <a:latin typeface="Arial" panose="020B0604020202020204" pitchFamily="34" charset="0"/>
              </a:rPr>
              <a:t>People ask how bad could it be</a:t>
            </a:r>
          </a:p>
          <a:p>
            <a:r>
              <a:rPr lang="en-US" altLang="en-US">
                <a:latin typeface="Arial" panose="020B0604020202020204" pitchFamily="34" charset="0"/>
              </a:rPr>
              <a:t>Precautionary principle</a:t>
            </a:r>
          </a:p>
          <a:p>
            <a:r>
              <a:rPr lang="en-US" altLang="en-US">
                <a:latin typeface="Arial" panose="020B0604020202020204" pitchFamily="34" charset="0"/>
              </a:rPr>
              <a:t>Good solution in traditional environment</a:t>
            </a:r>
          </a:p>
        </p:txBody>
      </p:sp>
    </p:spTree>
    <p:extLst>
      <p:ext uri="{BB962C8B-B14F-4D97-AF65-F5344CB8AC3E}">
        <p14:creationId xmlns:p14="http://schemas.microsoft.com/office/powerpoint/2010/main" val="4211867350"/>
      </p:ext>
    </p:extLst>
  </p:cSld>
  <p:clrMapOvr>
    <a:masterClrMapping/>
  </p:clrMapOvr>
</p:notes>
</file>

<file path=ppt/notesSlides/notesSlide1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745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Garamond" panose="02020404030301010803" pitchFamily="18" charset="0"/>
                <a:ea typeface="MS PGothic" panose="020B0600070205080204" pitchFamily="34" charset="-128"/>
              </a:defRPr>
            </a:lvl1pPr>
            <a:lvl2pPr marL="742950" indent="-285750">
              <a:defRPr>
                <a:solidFill>
                  <a:schemeClr val="tx1"/>
                </a:solidFill>
                <a:latin typeface="Garamond" panose="02020404030301010803" pitchFamily="18" charset="0"/>
                <a:ea typeface="MS PGothic" panose="020B0600070205080204" pitchFamily="34" charset="-128"/>
              </a:defRPr>
            </a:lvl2pPr>
            <a:lvl3pPr marL="1143000" indent="-228600">
              <a:defRPr>
                <a:solidFill>
                  <a:schemeClr val="tx1"/>
                </a:solidFill>
                <a:latin typeface="Garamond" panose="02020404030301010803" pitchFamily="18" charset="0"/>
                <a:ea typeface="MS PGothic" panose="020B0600070205080204" pitchFamily="34" charset="-128"/>
              </a:defRPr>
            </a:lvl3pPr>
            <a:lvl4pPr marL="1600200" indent="-228600">
              <a:defRPr>
                <a:solidFill>
                  <a:schemeClr val="tx1"/>
                </a:solidFill>
                <a:latin typeface="Garamond" panose="02020404030301010803" pitchFamily="18" charset="0"/>
                <a:ea typeface="MS PGothic" panose="020B0600070205080204" pitchFamily="34" charset="-128"/>
              </a:defRPr>
            </a:lvl4pPr>
            <a:lvl5pPr marL="2057400" indent="-228600">
              <a:defRPr>
                <a:solidFill>
                  <a:schemeClr val="tx1"/>
                </a:solidFill>
                <a:latin typeface="Garamond" panose="02020404030301010803" pitchFamily="18" charset="0"/>
                <a:ea typeface="MS PGothic" panose="020B0600070205080204" pitchFamily="34" charset="-128"/>
              </a:defRPr>
            </a:lvl5pPr>
            <a:lvl6pPr marL="2514600" indent="-228600" eaLnBrk="0" fontAlgn="base" hangingPunct="0">
              <a:spcBef>
                <a:spcPct val="0"/>
              </a:spcBef>
              <a:spcAft>
                <a:spcPct val="0"/>
              </a:spcAft>
              <a:defRPr>
                <a:solidFill>
                  <a:schemeClr val="tx1"/>
                </a:solidFill>
                <a:latin typeface="Garamond" panose="02020404030301010803" pitchFamily="18" charset="0"/>
                <a:ea typeface="MS PGothic" panose="020B0600070205080204" pitchFamily="34" charset="-128"/>
              </a:defRPr>
            </a:lvl6pPr>
            <a:lvl7pPr marL="2971800" indent="-228600" eaLnBrk="0" fontAlgn="base" hangingPunct="0">
              <a:spcBef>
                <a:spcPct val="0"/>
              </a:spcBef>
              <a:spcAft>
                <a:spcPct val="0"/>
              </a:spcAft>
              <a:defRPr>
                <a:solidFill>
                  <a:schemeClr val="tx1"/>
                </a:solidFill>
                <a:latin typeface="Garamond" panose="02020404030301010803" pitchFamily="18" charset="0"/>
                <a:ea typeface="MS PGothic" panose="020B0600070205080204" pitchFamily="34" charset="-128"/>
              </a:defRPr>
            </a:lvl7pPr>
            <a:lvl8pPr marL="3429000" indent="-228600" eaLnBrk="0" fontAlgn="base" hangingPunct="0">
              <a:spcBef>
                <a:spcPct val="0"/>
              </a:spcBef>
              <a:spcAft>
                <a:spcPct val="0"/>
              </a:spcAft>
              <a:defRPr>
                <a:solidFill>
                  <a:schemeClr val="tx1"/>
                </a:solidFill>
                <a:latin typeface="Garamond" panose="02020404030301010803" pitchFamily="18" charset="0"/>
                <a:ea typeface="MS PGothic" panose="020B0600070205080204" pitchFamily="34" charset="-128"/>
              </a:defRPr>
            </a:lvl8pPr>
            <a:lvl9pPr marL="3886200" indent="-228600" eaLnBrk="0" fontAlgn="base" hangingPunct="0">
              <a:spcBef>
                <a:spcPct val="0"/>
              </a:spcBef>
              <a:spcAft>
                <a:spcPct val="0"/>
              </a:spcAft>
              <a:defRPr>
                <a:solidFill>
                  <a:schemeClr val="tx1"/>
                </a:solidFill>
                <a:latin typeface="Garamond" panose="02020404030301010803" pitchFamily="18" charset="0"/>
                <a:ea typeface="MS PGothic" panose="020B0600070205080204" pitchFamily="34" charset="-128"/>
              </a:defRPr>
            </a:lvl9pPr>
          </a:lstStyle>
          <a:p>
            <a:fld id="{E2D0C8BD-9757-4E71-A984-11AAD17DA141}" type="slidenum">
              <a:rPr lang="en-US" altLang="en-US" smtClean="0">
                <a:latin typeface="Arial" panose="020B0604020202020204" pitchFamily="34" charset="0"/>
              </a:rPr>
              <a:pPr/>
              <a:t>238</a:t>
            </a:fld>
            <a:endParaRPr lang="en-US" altLang="en-US">
              <a:latin typeface="Arial" panose="020B0604020202020204" pitchFamily="34" charset="0"/>
            </a:endParaRPr>
          </a:p>
        </p:txBody>
      </p:sp>
      <p:sp>
        <p:nvSpPr>
          <p:cNvPr id="147459" name="Rectangle 2"/>
          <p:cNvSpPr>
            <a:spLocks noGrp="1" noRot="1" noChangeAspect="1" noChangeArrowheads="1" noTextEdit="1"/>
          </p:cNvSpPr>
          <p:nvPr>
            <p:ph type="sldImg"/>
          </p:nvPr>
        </p:nvSpPr>
        <p:spPr>
          <a:ln/>
        </p:spPr>
      </p:sp>
      <p:sp>
        <p:nvSpPr>
          <p:cNvPr id="14746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en-US">
                <a:latin typeface="Arial" panose="020B0604020202020204" pitchFamily="34" charset="0"/>
              </a:rPr>
              <a:t>Similar response to when risk is imposed</a:t>
            </a:r>
          </a:p>
          <a:p>
            <a:r>
              <a:rPr lang="en-US" altLang="en-US">
                <a:latin typeface="Arial" panose="020B0604020202020204" pitchFamily="34" charset="0"/>
              </a:rPr>
              <a:t>However here, the expert is suspect of taking an unpaid for benefit as well</a:t>
            </a:r>
          </a:p>
        </p:txBody>
      </p:sp>
    </p:spTree>
    <p:extLst>
      <p:ext uri="{BB962C8B-B14F-4D97-AF65-F5344CB8AC3E}">
        <p14:creationId xmlns:p14="http://schemas.microsoft.com/office/powerpoint/2010/main" val="969464990"/>
      </p:ext>
    </p:extLst>
  </p:cSld>
  <p:clrMapOvr>
    <a:masterClrMapping/>
  </p:clrMapOvr>
</p:notes>
</file>

<file path=ppt/notesSlides/notesSlide1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8306" name="Slide Image Placeholder 1"/>
          <p:cNvSpPr>
            <a:spLocks noGrp="1" noRot="1" noChangeAspect="1" noTextEdit="1"/>
          </p:cNvSpPr>
          <p:nvPr>
            <p:ph type="sldImg"/>
          </p:nvPr>
        </p:nvSpPr>
        <p:spPr>
          <a:ln/>
        </p:spPr>
      </p:sp>
      <p:sp>
        <p:nvSpPr>
          <p:cNvPr id="98307"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fr-FR" altLang="fr-FR">
              <a:latin typeface="Arial" panose="020B0604020202020204" pitchFamily="34" charset="0"/>
            </a:endParaRPr>
          </a:p>
        </p:txBody>
      </p:sp>
      <p:sp>
        <p:nvSpPr>
          <p:cNvPr id="98308"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Garamond" panose="02020404030301010803" pitchFamily="18" charset="0"/>
                <a:ea typeface="MS PGothic" panose="020B0600070205080204" pitchFamily="34" charset="-128"/>
              </a:defRPr>
            </a:lvl1pPr>
            <a:lvl2pPr marL="742950" indent="-285750">
              <a:defRPr>
                <a:solidFill>
                  <a:schemeClr val="tx1"/>
                </a:solidFill>
                <a:latin typeface="Garamond" panose="02020404030301010803" pitchFamily="18" charset="0"/>
                <a:ea typeface="MS PGothic" panose="020B0600070205080204" pitchFamily="34" charset="-128"/>
              </a:defRPr>
            </a:lvl2pPr>
            <a:lvl3pPr marL="1143000" indent="-228600">
              <a:defRPr>
                <a:solidFill>
                  <a:schemeClr val="tx1"/>
                </a:solidFill>
                <a:latin typeface="Garamond" panose="02020404030301010803" pitchFamily="18" charset="0"/>
                <a:ea typeface="MS PGothic" panose="020B0600070205080204" pitchFamily="34" charset="-128"/>
              </a:defRPr>
            </a:lvl3pPr>
            <a:lvl4pPr marL="1600200" indent="-228600">
              <a:defRPr>
                <a:solidFill>
                  <a:schemeClr val="tx1"/>
                </a:solidFill>
                <a:latin typeface="Garamond" panose="02020404030301010803" pitchFamily="18" charset="0"/>
                <a:ea typeface="MS PGothic" panose="020B0600070205080204" pitchFamily="34" charset="-128"/>
              </a:defRPr>
            </a:lvl4pPr>
            <a:lvl5pPr marL="2057400" indent="-228600">
              <a:defRPr>
                <a:solidFill>
                  <a:schemeClr val="tx1"/>
                </a:solidFill>
                <a:latin typeface="Garamond" panose="02020404030301010803" pitchFamily="18" charset="0"/>
                <a:ea typeface="MS PGothic" panose="020B0600070205080204" pitchFamily="34" charset="-128"/>
              </a:defRPr>
            </a:lvl5pPr>
            <a:lvl6pPr marL="2514600" indent="-228600" eaLnBrk="0" fontAlgn="base" hangingPunct="0">
              <a:spcBef>
                <a:spcPct val="0"/>
              </a:spcBef>
              <a:spcAft>
                <a:spcPct val="0"/>
              </a:spcAft>
              <a:defRPr>
                <a:solidFill>
                  <a:schemeClr val="tx1"/>
                </a:solidFill>
                <a:latin typeface="Garamond" panose="02020404030301010803" pitchFamily="18" charset="0"/>
                <a:ea typeface="MS PGothic" panose="020B0600070205080204" pitchFamily="34" charset="-128"/>
              </a:defRPr>
            </a:lvl6pPr>
            <a:lvl7pPr marL="2971800" indent="-228600" eaLnBrk="0" fontAlgn="base" hangingPunct="0">
              <a:spcBef>
                <a:spcPct val="0"/>
              </a:spcBef>
              <a:spcAft>
                <a:spcPct val="0"/>
              </a:spcAft>
              <a:defRPr>
                <a:solidFill>
                  <a:schemeClr val="tx1"/>
                </a:solidFill>
                <a:latin typeface="Garamond" panose="02020404030301010803" pitchFamily="18" charset="0"/>
                <a:ea typeface="MS PGothic" panose="020B0600070205080204" pitchFamily="34" charset="-128"/>
              </a:defRPr>
            </a:lvl7pPr>
            <a:lvl8pPr marL="3429000" indent="-228600" eaLnBrk="0" fontAlgn="base" hangingPunct="0">
              <a:spcBef>
                <a:spcPct val="0"/>
              </a:spcBef>
              <a:spcAft>
                <a:spcPct val="0"/>
              </a:spcAft>
              <a:defRPr>
                <a:solidFill>
                  <a:schemeClr val="tx1"/>
                </a:solidFill>
                <a:latin typeface="Garamond" panose="02020404030301010803" pitchFamily="18" charset="0"/>
                <a:ea typeface="MS PGothic" panose="020B0600070205080204" pitchFamily="34" charset="-128"/>
              </a:defRPr>
            </a:lvl8pPr>
            <a:lvl9pPr marL="3886200" indent="-228600" eaLnBrk="0" fontAlgn="base" hangingPunct="0">
              <a:spcBef>
                <a:spcPct val="0"/>
              </a:spcBef>
              <a:spcAft>
                <a:spcPct val="0"/>
              </a:spcAft>
              <a:defRPr>
                <a:solidFill>
                  <a:schemeClr val="tx1"/>
                </a:solidFill>
                <a:latin typeface="Garamond" panose="02020404030301010803" pitchFamily="18" charset="0"/>
                <a:ea typeface="MS PGothic" panose="020B0600070205080204" pitchFamily="34" charset="-128"/>
              </a:defRPr>
            </a:lvl9pPr>
          </a:lstStyle>
          <a:p>
            <a:fld id="{6BBF4937-40AA-4B68-9014-B379F397820C}" type="slidenum">
              <a:rPr lang="en-US" altLang="fr-FR">
                <a:latin typeface="Arial" panose="020B0604020202020204" pitchFamily="34" charset="0"/>
              </a:rPr>
              <a:pPr/>
              <a:t>239</a:t>
            </a:fld>
            <a:endParaRPr lang="en-US" altLang="fr-FR">
              <a:latin typeface="Arial" panose="020B0604020202020204" pitchFamily="34" charset="0"/>
            </a:endParaRPr>
          </a:p>
        </p:txBody>
      </p:sp>
    </p:spTree>
    <p:extLst>
      <p:ext uri="{BB962C8B-B14F-4D97-AF65-F5344CB8AC3E}">
        <p14:creationId xmlns:p14="http://schemas.microsoft.com/office/powerpoint/2010/main" val="1712933614"/>
      </p:ext>
    </p:extLst>
  </p:cSld>
  <p:clrMapOvr>
    <a:masterClrMapping/>
  </p:clrMapOvr>
</p:notes>
</file>

<file path=ppt/notesSlides/notesSlide1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6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fld id="{E52DEBC8-48B8-483C-BC51-A83A38780437}" type="slidenum">
              <a:rPr lang="en-US" altLang="en-US">
                <a:latin typeface="Times New Roman" panose="02020603050405020304" pitchFamily="18" charset="0"/>
              </a:rPr>
              <a:pPr eaLnBrk="1" hangingPunct="1"/>
              <a:t>240</a:t>
            </a:fld>
            <a:endParaRPr lang="en-US" altLang="en-US">
              <a:latin typeface="Times New Roman" panose="02020603050405020304" pitchFamily="18" charset="0"/>
            </a:endParaRPr>
          </a:p>
        </p:txBody>
      </p:sp>
      <p:sp>
        <p:nvSpPr>
          <p:cNvPr id="143363" name="Rectangle 2"/>
          <p:cNvSpPr>
            <a:spLocks noGrp="1" noRot="1" noChangeAspect="1" noChangeArrowheads="1" noTextEdit="1"/>
          </p:cNvSpPr>
          <p:nvPr>
            <p:ph type="sldImg"/>
          </p:nvPr>
        </p:nvSpPr>
        <p:spPr>
          <a:ln/>
        </p:spPr>
      </p:sp>
      <p:sp>
        <p:nvSpPr>
          <p:cNvPr id="143364"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3468782349"/>
      </p:ext>
    </p:extLst>
  </p:cSld>
  <p:clrMapOvr>
    <a:masterClrMapping/>
  </p:clrMapOvr>
</p:notes>
</file>

<file path=ppt/notesSlides/notesSlide1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787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fld id="{F545551D-ADA0-4E0B-9471-96FCDE3A47B6}" type="slidenum">
              <a:rPr lang="en-US" altLang="en-US">
                <a:latin typeface="Times New Roman" panose="02020603050405020304" pitchFamily="18" charset="0"/>
              </a:rPr>
              <a:pPr eaLnBrk="1" hangingPunct="1"/>
              <a:t>241</a:t>
            </a:fld>
            <a:endParaRPr lang="en-US" altLang="en-US">
              <a:latin typeface="Times New Roman" panose="02020603050405020304" pitchFamily="18" charset="0"/>
            </a:endParaRPr>
          </a:p>
        </p:txBody>
      </p:sp>
      <p:sp>
        <p:nvSpPr>
          <p:cNvPr id="207875" name="Rectangle 2"/>
          <p:cNvSpPr>
            <a:spLocks noGrp="1" noRot="1" noChangeAspect="1" noChangeArrowheads="1" noTextEdit="1"/>
          </p:cNvSpPr>
          <p:nvPr>
            <p:ph type="sldImg"/>
          </p:nvPr>
        </p:nvSpPr>
        <p:spPr>
          <a:ln/>
        </p:spPr>
      </p:sp>
      <p:sp>
        <p:nvSpPr>
          <p:cNvPr id="207876"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1047166637"/>
      </p:ext>
    </p:extLst>
  </p:cSld>
  <p:clrMapOvr>
    <a:masterClrMapping/>
  </p:clrMapOvr>
</p:notes>
</file>

<file path=ppt/notesSlides/notesSlide1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889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fld id="{38115F3A-E517-4CCF-83E4-97DEB682D2A6}" type="slidenum">
              <a:rPr lang="en-US" altLang="en-US">
                <a:latin typeface="Times New Roman" panose="02020603050405020304" pitchFamily="18" charset="0"/>
              </a:rPr>
              <a:pPr eaLnBrk="1" hangingPunct="1"/>
              <a:t>242</a:t>
            </a:fld>
            <a:endParaRPr lang="en-US" altLang="en-US">
              <a:latin typeface="Times New Roman" panose="02020603050405020304" pitchFamily="18" charset="0"/>
            </a:endParaRPr>
          </a:p>
        </p:txBody>
      </p:sp>
      <p:sp>
        <p:nvSpPr>
          <p:cNvPr id="208899" name="Rectangle 2"/>
          <p:cNvSpPr>
            <a:spLocks noGrp="1" noRot="1" noChangeAspect="1" noChangeArrowheads="1" noTextEdit="1"/>
          </p:cNvSpPr>
          <p:nvPr>
            <p:ph type="sldImg"/>
          </p:nvPr>
        </p:nvSpPr>
        <p:spPr>
          <a:ln/>
        </p:spPr>
      </p:sp>
      <p:sp>
        <p:nvSpPr>
          <p:cNvPr id="20890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486497735"/>
      </p:ext>
    </p:extLst>
  </p:cSld>
  <p:clrMapOvr>
    <a:masterClrMapping/>
  </p:clrMapOvr>
</p:notes>
</file>

<file path=ppt/notesSlides/notesSlide1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992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fld id="{1CF29C85-54C6-4C46-9601-2490EBE12218}" type="slidenum">
              <a:rPr lang="en-US" altLang="en-US">
                <a:latin typeface="Times New Roman" panose="02020603050405020304" pitchFamily="18" charset="0"/>
              </a:rPr>
              <a:pPr eaLnBrk="1" hangingPunct="1"/>
              <a:t>246</a:t>
            </a:fld>
            <a:endParaRPr lang="en-US" altLang="en-US">
              <a:latin typeface="Times New Roman" panose="02020603050405020304" pitchFamily="18" charset="0"/>
            </a:endParaRPr>
          </a:p>
        </p:txBody>
      </p:sp>
      <p:sp>
        <p:nvSpPr>
          <p:cNvPr id="209923" name="Rectangle 2"/>
          <p:cNvSpPr>
            <a:spLocks noGrp="1" noRot="1" noChangeAspect="1" noChangeArrowheads="1" noTextEdit="1"/>
          </p:cNvSpPr>
          <p:nvPr>
            <p:ph type="sldImg"/>
          </p:nvPr>
        </p:nvSpPr>
        <p:spPr>
          <a:ln/>
        </p:spPr>
      </p:sp>
      <p:sp>
        <p:nvSpPr>
          <p:cNvPr id="209924"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821089199"/>
      </p:ext>
    </p:extLst>
  </p:cSld>
  <p:clrMapOvr>
    <a:masterClrMapping/>
  </p:clrMapOvr>
</p:notes>
</file>

<file path=ppt/notesSlides/notesSlide1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094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fld id="{3D6DD7A5-DF4F-4F56-ADE9-8B0727EAEAD7}" type="slidenum">
              <a:rPr lang="en-US" altLang="en-US">
                <a:latin typeface="Times New Roman" panose="02020603050405020304" pitchFamily="18" charset="0"/>
              </a:rPr>
              <a:pPr eaLnBrk="1" hangingPunct="1"/>
              <a:t>247</a:t>
            </a:fld>
            <a:endParaRPr lang="en-US" altLang="en-US">
              <a:latin typeface="Times New Roman" panose="02020603050405020304" pitchFamily="18" charset="0"/>
            </a:endParaRPr>
          </a:p>
        </p:txBody>
      </p:sp>
      <p:sp>
        <p:nvSpPr>
          <p:cNvPr id="210947" name="Rectangle 2"/>
          <p:cNvSpPr>
            <a:spLocks noGrp="1" noRot="1" noChangeAspect="1" noChangeArrowheads="1" noTextEdit="1"/>
          </p:cNvSpPr>
          <p:nvPr>
            <p:ph type="sldImg"/>
          </p:nvPr>
        </p:nvSpPr>
        <p:spPr>
          <a:ln/>
        </p:spPr>
      </p:sp>
      <p:sp>
        <p:nvSpPr>
          <p:cNvPr id="210948"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3187815640"/>
      </p:ext>
    </p:extLst>
  </p:cSld>
  <p:clrMapOvr>
    <a:masterClrMapping/>
  </p:clrMapOvr>
</p:notes>
</file>

<file path=ppt/notesSlides/notesSlide1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197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fld id="{1675DCCC-92CF-44BC-B601-B34503EFCA56}" type="slidenum">
              <a:rPr lang="en-US" altLang="en-US">
                <a:latin typeface="Times New Roman" panose="02020603050405020304" pitchFamily="18" charset="0"/>
              </a:rPr>
              <a:pPr eaLnBrk="1" hangingPunct="1"/>
              <a:t>248</a:t>
            </a:fld>
            <a:endParaRPr lang="en-US" altLang="en-US">
              <a:latin typeface="Times New Roman" panose="02020603050405020304" pitchFamily="18" charset="0"/>
            </a:endParaRPr>
          </a:p>
        </p:txBody>
      </p:sp>
      <p:sp>
        <p:nvSpPr>
          <p:cNvPr id="211971" name="Rectangle 2"/>
          <p:cNvSpPr>
            <a:spLocks noGrp="1" noRot="1" noChangeAspect="1" noChangeArrowheads="1" noTextEdit="1"/>
          </p:cNvSpPr>
          <p:nvPr>
            <p:ph type="sldImg"/>
          </p:nvPr>
        </p:nvSpPr>
        <p:spPr>
          <a:ln/>
        </p:spPr>
      </p:sp>
      <p:sp>
        <p:nvSpPr>
          <p:cNvPr id="21197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3113817077"/>
      </p:ext>
    </p:extLst>
  </p:cSld>
  <p:clrMapOvr>
    <a:masterClrMapping/>
  </p:clrMapOvr>
</p:notes>
</file>

<file path=ppt/notesSlides/notesSlide1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299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fld id="{97177344-423A-4A4B-8131-9A9534CC0003}" type="slidenum">
              <a:rPr lang="en-US" altLang="en-US">
                <a:latin typeface="Times New Roman" panose="02020603050405020304" pitchFamily="18" charset="0"/>
              </a:rPr>
              <a:pPr eaLnBrk="1" hangingPunct="1"/>
              <a:t>249</a:t>
            </a:fld>
            <a:endParaRPr lang="en-US" altLang="en-US">
              <a:latin typeface="Times New Roman" panose="02020603050405020304" pitchFamily="18" charset="0"/>
            </a:endParaRPr>
          </a:p>
        </p:txBody>
      </p:sp>
      <p:sp>
        <p:nvSpPr>
          <p:cNvPr id="212995" name="Rectangle 2"/>
          <p:cNvSpPr>
            <a:spLocks noGrp="1" noRot="1" noChangeAspect="1" noChangeArrowheads="1" noTextEdit="1"/>
          </p:cNvSpPr>
          <p:nvPr>
            <p:ph type="sldImg"/>
          </p:nvPr>
        </p:nvSpPr>
        <p:spPr>
          <a:ln/>
        </p:spPr>
      </p:sp>
      <p:sp>
        <p:nvSpPr>
          <p:cNvPr id="212996"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3771122543"/>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6530" name="Slide Image Placeholder 1"/>
          <p:cNvSpPr>
            <a:spLocks noGrp="1" noRot="1" noChangeAspect="1" noTextEdit="1"/>
          </p:cNvSpPr>
          <p:nvPr>
            <p:ph type="sldImg"/>
          </p:nvPr>
        </p:nvSpPr>
        <p:spPr>
          <a:ln/>
        </p:spPr>
      </p:sp>
      <p:sp>
        <p:nvSpPr>
          <p:cNvPr id="406531"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a:p>
        </p:txBody>
      </p:sp>
      <p:sp>
        <p:nvSpPr>
          <p:cNvPr id="406532"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fld id="{3EEBA3BC-716B-4AAD-B44F-553159C9B96F}" type="slidenum">
              <a:rPr lang="en-US" altLang="en-US">
                <a:latin typeface="Times New Roman" panose="02020603050405020304" pitchFamily="18" charset="0"/>
              </a:rPr>
              <a:pPr eaLnBrk="1" hangingPunct="1"/>
              <a:t>2</a:t>
            </a:fld>
            <a:endParaRPr lang="en-US" altLang="en-US">
              <a:latin typeface="Times New Roman" panose="02020603050405020304" pitchFamily="18" charset="0"/>
            </a:endParaRPr>
          </a:p>
        </p:txBody>
      </p:sp>
    </p:spTree>
    <p:extLst>
      <p:ext uri="{BB962C8B-B14F-4D97-AF65-F5344CB8AC3E}">
        <p14:creationId xmlns:p14="http://schemas.microsoft.com/office/powerpoint/2010/main" val="3268344431"/>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872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fld id="{E469641B-8838-4B44-AE71-17F6D0F293DF}" type="slidenum">
              <a:rPr lang="en-US" altLang="en-US">
                <a:latin typeface="Times New Roman" panose="02020603050405020304" pitchFamily="18" charset="0"/>
              </a:rPr>
              <a:pPr eaLnBrk="1" hangingPunct="1"/>
              <a:t>26</a:t>
            </a:fld>
            <a:endParaRPr lang="en-US" altLang="en-US">
              <a:latin typeface="Times New Roman" panose="02020603050405020304" pitchFamily="18" charset="0"/>
            </a:endParaRPr>
          </a:p>
        </p:txBody>
      </p:sp>
      <p:sp>
        <p:nvSpPr>
          <p:cNvPr id="158723" name="Rectangle 2"/>
          <p:cNvSpPr>
            <a:spLocks noGrp="1" noRot="1" noChangeAspect="1" noChangeArrowheads="1" noTextEdit="1"/>
          </p:cNvSpPr>
          <p:nvPr>
            <p:ph type="sldImg"/>
          </p:nvPr>
        </p:nvSpPr>
        <p:spPr>
          <a:ln/>
        </p:spPr>
      </p:sp>
      <p:sp>
        <p:nvSpPr>
          <p:cNvPr id="158724"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2518232302"/>
      </p:ext>
    </p:extLst>
  </p:cSld>
  <p:clrMapOvr>
    <a:masterClrMapping/>
  </p:clrMapOvr>
</p:notes>
</file>

<file path=ppt/notesSlides/notesSlide2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401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fld id="{7B845543-DA41-4167-8ADA-38BD795D6DB0}" type="slidenum">
              <a:rPr lang="en-US" altLang="en-US">
                <a:latin typeface="Times New Roman" panose="02020603050405020304" pitchFamily="18" charset="0"/>
              </a:rPr>
              <a:pPr eaLnBrk="1" hangingPunct="1"/>
              <a:t>250</a:t>
            </a:fld>
            <a:endParaRPr lang="en-US" altLang="en-US">
              <a:latin typeface="Times New Roman" panose="02020603050405020304" pitchFamily="18" charset="0"/>
            </a:endParaRPr>
          </a:p>
        </p:txBody>
      </p:sp>
      <p:sp>
        <p:nvSpPr>
          <p:cNvPr id="214019" name="Rectangle 2"/>
          <p:cNvSpPr>
            <a:spLocks noGrp="1" noRot="1" noChangeAspect="1" noChangeArrowheads="1" noTextEdit="1"/>
          </p:cNvSpPr>
          <p:nvPr>
            <p:ph type="sldImg"/>
          </p:nvPr>
        </p:nvSpPr>
        <p:spPr>
          <a:ln/>
        </p:spPr>
      </p:sp>
      <p:sp>
        <p:nvSpPr>
          <p:cNvPr id="21402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938151555"/>
      </p:ext>
    </p:extLst>
  </p:cSld>
  <p:clrMapOvr>
    <a:masterClrMapping/>
  </p:clrMapOvr>
</p:notes>
</file>

<file path=ppt/notesSlides/notesSlide2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4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fld id="{DE8EEDC5-133A-4D7C-8DD0-27A4A96A8BAE}" type="slidenum">
              <a:rPr lang="en-US" altLang="en-US">
                <a:latin typeface="Times New Roman" panose="02020603050405020304" pitchFamily="18" charset="0"/>
              </a:rPr>
              <a:pPr eaLnBrk="1" hangingPunct="1"/>
              <a:t>253</a:t>
            </a:fld>
            <a:endParaRPr lang="en-US" altLang="en-US">
              <a:latin typeface="Times New Roman" panose="02020603050405020304" pitchFamily="18" charset="0"/>
            </a:endParaRPr>
          </a:p>
        </p:txBody>
      </p:sp>
      <p:sp>
        <p:nvSpPr>
          <p:cNvPr id="215043" name="Rectangle 2"/>
          <p:cNvSpPr>
            <a:spLocks noGrp="1" noRot="1" noChangeAspect="1" noChangeArrowheads="1" noTextEdit="1"/>
          </p:cNvSpPr>
          <p:nvPr>
            <p:ph type="sldImg"/>
          </p:nvPr>
        </p:nvSpPr>
        <p:spPr>
          <a:ln/>
        </p:spPr>
      </p:sp>
      <p:sp>
        <p:nvSpPr>
          <p:cNvPr id="215044"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2845552790"/>
      </p:ext>
    </p:extLst>
  </p:cSld>
  <p:clrMapOvr>
    <a:masterClrMapping/>
  </p:clrMapOvr>
</p:notes>
</file>

<file path=ppt/notesSlides/notesSlide2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6274" name="Slide Image Placeholder 1"/>
          <p:cNvSpPr>
            <a:spLocks noGrp="1" noRot="1" noChangeAspect="1" noTextEdit="1"/>
          </p:cNvSpPr>
          <p:nvPr>
            <p:ph type="sldImg"/>
          </p:nvPr>
        </p:nvSpPr>
        <p:spPr>
          <a:ln/>
        </p:spPr>
      </p:sp>
      <p:sp>
        <p:nvSpPr>
          <p:cNvPr id="566275"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a:p>
        </p:txBody>
      </p:sp>
      <p:sp>
        <p:nvSpPr>
          <p:cNvPr id="566276"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fld id="{EB648311-34D8-43E9-8688-2E5442B376EB}" type="slidenum">
              <a:rPr lang="en-US" altLang="en-US">
                <a:latin typeface="Times New Roman" panose="02020603050405020304" pitchFamily="18" charset="0"/>
              </a:rPr>
              <a:pPr eaLnBrk="1" hangingPunct="1"/>
              <a:t>255</a:t>
            </a:fld>
            <a:endParaRPr lang="en-US" altLang="en-US">
              <a:latin typeface="Times New Roman" panose="02020603050405020304" pitchFamily="18" charset="0"/>
            </a:endParaRPr>
          </a:p>
        </p:txBody>
      </p:sp>
    </p:spTree>
    <p:extLst>
      <p:ext uri="{BB962C8B-B14F-4D97-AF65-F5344CB8AC3E}">
        <p14:creationId xmlns:p14="http://schemas.microsoft.com/office/powerpoint/2010/main" val="2426402517"/>
      </p:ext>
    </p:extLst>
  </p:cSld>
  <p:clrMapOvr>
    <a:masterClrMapping/>
  </p:clrMapOvr>
</p:notes>
</file>

<file path=ppt/notesSlides/notesSlide2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7298" name="Slide Image Placeholder 1"/>
          <p:cNvSpPr>
            <a:spLocks noGrp="1" noRot="1" noChangeAspect="1" noTextEdit="1"/>
          </p:cNvSpPr>
          <p:nvPr>
            <p:ph type="sldImg"/>
          </p:nvPr>
        </p:nvSpPr>
        <p:spPr>
          <a:ln/>
        </p:spPr>
      </p:sp>
      <p:sp>
        <p:nvSpPr>
          <p:cNvPr id="567299"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a:p>
        </p:txBody>
      </p:sp>
      <p:sp>
        <p:nvSpPr>
          <p:cNvPr id="567300"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fld id="{3992B1D1-A720-4A92-B476-50B7FADBD21A}" type="slidenum">
              <a:rPr lang="en-US" altLang="en-US">
                <a:latin typeface="Times New Roman" panose="02020603050405020304" pitchFamily="18" charset="0"/>
              </a:rPr>
              <a:pPr eaLnBrk="1" hangingPunct="1"/>
              <a:t>256</a:t>
            </a:fld>
            <a:endParaRPr lang="en-US" altLang="en-US">
              <a:latin typeface="Times New Roman" panose="02020603050405020304" pitchFamily="18" charset="0"/>
            </a:endParaRPr>
          </a:p>
        </p:txBody>
      </p:sp>
    </p:spTree>
    <p:extLst>
      <p:ext uri="{BB962C8B-B14F-4D97-AF65-F5344CB8AC3E}">
        <p14:creationId xmlns:p14="http://schemas.microsoft.com/office/powerpoint/2010/main" val="3081690699"/>
      </p:ext>
    </p:extLst>
  </p:cSld>
  <p:clrMapOvr>
    <a:masterClrMapping/>
  </p:clrMapOvr>
</p:notes>
</file>

<file path=ppt/notesSlides/notesSlide2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8322" name="Slide Image Placeholder 1"/>
          <p:cNvSpPr>
            <a:spLocks noGrp="1" noRot="1" noChangeAspect="1" noTextEdit="1"/>
          </p:cNvSpPr>
          <p:nvPr>
            <p:ph type="sldImg"/>
          </p:nvPr>
        </p:nvSpPr>
        <p:spPr>
          <a:ln/>
        </p:spPr>
      </p:sp>
      <p:sp>
        <p:nvSpPr>
          <p:cNvPr id="568323"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a:p>
        </p:txBody>
      </p:sp>
      <p:sp>
        <p:nvSpPr>
          <p:cNvPr id="568324"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fld id="{7695F9D8-6B96-40E6-8D94-E8FAB17B0196}" type="slidenum">
              <a:rPr lang="en-US" altLang="en-US">
                <a:latin typeface="Times New Roman" panose="02020603050405020304" pitchFamily="18" charset="0"/>
              </a:rPr>
              <a:pPr eaLnBrk="1" hangingPunct="1"/>
              <a:t>257</a:t>
            </a:fld>
            <a:endParaRPr lang="en-US" altLang="en-US">
              <a:latin typeface="Times New Roman" panose="02020603050405020304" pitchFamily="18" charset="0"/>
            </a:endParaRPr>
          </a:p>
        </p:txBody>
      </p:sp>
    </p:spTree>
    <p:extLst>
      <p:ext uri="{BB962C8B-B14F-4D97-AF65-F5344CB8AC3E}">
        <p14:creationId xmlns:p14="http://schemas.microsoft.com/office/powerpoint/2010/main" val="195270879"/>
      </p:ext>
    </p:extLst>
  </p:cSld>
  <p:clrMapOvr>
    <a:masterClrMapping/>
  </p:clrMapOvr>
</p:notes>
</file>

<file path=ppt/notesSlides/notesSlide2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9346" name="Slide Image Placeholder 1"/>
          <p:cNvSpPr>
            <a:spLocks noGrp="1" noRot="1" noChangeAspect="1" noTextEdit="1"/>
          </p:cNvSpPr>
          <p:nvPr>
            <p:ph type="sldImg"/>
          </p:nvPr>
        </p:nvSpPr>
        <p:spPr>
          <a:ln/>
        </p:spPr>
      </p:sp>
      <p:sp>
        <p:nvSpPr>
          <p:cNvPr id="569347"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a:p>
        </p:txBody>
      </p:sp>
      <p:sp>
        <p:nvSpPr>
          <p:cNvPr id="569348"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fld id="{D77FC2DF-492A-4AA9-B757-C3B2A355F9FD}" type="slidenum">
              <a:rPr lang="en-US" altLang="en-US">
                <a:latin typeface="Times New Roman" panose="02020603050405020304" pitchFamily="18" charset="0"/>
              </a:rPr>
              <a:pPr eaLnBrk="1" hangingPunct="1"/>
              <a:t>258</a:t>
            </a:fld>
            <a:endParaRPr lang="en-US" altLang="en-US">
              <a:latin typeface="Times New Roman" panose="02020603050405020304" pitchFamily="18" charset="0"/>
            </a:endParaRPr>
          </a:p>
        </p:txBody>
      </p:sp>
    </p:spTree>
    <p:extLst>
      <p:ext uri="{BB962C8B-B14F-4D97-AF65-F5344CB8AC3E}">
        <p14:creationId xmlns:p14="http://schemas.microsoft.com/office/powerpoint/2010/main" val="3860483092"/>
      </p:ext>
    </p:extLst>
  </p:cSld>
  <p:clrMapOvr>
    <a:masterClrMapping/>
  </p:clrMapOvr>
</p:notes>
</file>

<file path=ppt/notesSlides/notesSlide2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0370" name="Slide Image Placeholder 1"/>
          <p:cNvSpPr>
            <a:spLocks noGrp="1" noRot="1" noChangeAspect="1" noTextEdit="1"/>
          </p:cNvSpPr>
          <p:nvPr>
            <p:ph type="sldImg"/>
          </p:nvPr>
        </p:nvSpPr>
        <p:spPr>
          <a:ln/>
        </p:spPr>
      </p:sp>
      <p:sp>
        <p:nvSpPr>
          <p:cNvPr id="570371"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a:p>
        </p:txBody>
      </p:sp>
      <p:sp>
        <p:nvSpPr>
          <p:cNvPr id="570372"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fld id="{38498DF5-2BEB-4E7A-B18A-936E8FA59836}" type="slidenum">
              <a:rPr lang="en-US" altLang="en-US">
                <a:latin typeface="Times New Roman" panose="02020603050405020304" pitchFamily="18" charset="0"/>
              </a:rPr>
              <a:pPr eaLnBrk="1" hangingPunct="1"/>
              <a:t>259</a:t>
            </a:fld>
            <a:endParaRPr lang="en-US" altLang="en-US">
              <a:latin typeface="Times New Roman" panose="02020603050405020304" pitchFamily="18" charset="0"/>
            </a:endParaRPr>
          </a:p>
        </p:txBody>
      </p:sp>
    </p:spTree>
    <p:extLst>
      <p:ext uri="{BB962C8B-B14F-4D97-AF65-F5344CB8AC3E}">
        <p14:creationId xmlns:p14="http://schemas.microsoft.com/office/powerpoint/2010/main" val="1338492978"/>
      </p:ext>
    </p:extLst>
  </p:cSld>
  <p:clrMapOvr>
    <a:masterClrMapping/>
  </p:clrMapOvr>
</p:notes>
</file>

<file path=ppt/notesSlides/notesSlide2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1394" name="Slide Image Placeholder 1"/>
          <p:cNvSpPr>
            <a:spLocks noGrp="1" noRot="1" noChangeAspect="1" noTextEdit="1"/>
          </p:cNvSpPr>
          <p:nvPr>
            <p:ph type="sldImg"/>
          </p:nvPr>
        </p:nvSpPr>
        <p:spPr>
          <a:ln/>
        </p:spPr>
      </p:sp>
      <p:sp>
        <p:nvSpPr>
          <p:cNvPr id="571395"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a:p>
        </p:txBody>
      </p:sp>
      <p:sp>
        <p:nvSpPr>
          <p:cNvPr id="571396"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fld id="{D4D82689-27FE-4123-BF6A-86761A050263}" type="slidenum">
              <a:rPr lang="en-US" altLang="en-US">
                <a:latin typeface="Times New Roman" panose="02020603050405020304" pitchFamily="18" charset="0"/>
              </a:rPr>
              <a:pPr eaLnBrk="1" hangingPunct="1"/>
              <a:t>260</a:t>
            </a:fld>
            <a:endParaRPr lang="en-US" altLang="en-US">
              <a:latin typeface="Times New Roman" panose="02020603050405020304" pitchFamily="18" charset="0"/>
            </a:endParaRPr>
          </a:p>
        </p:txBody>
      </p:sp>
    </p:spTree>
    <p:extLst>
      <p:ext uri="{BB962C8B-B14F-4D97-AF65-F5344CB8AC3E}">
        <p14:creationId xmlns:p14="http://schemas.microsoft.com/office/powerpoint/2010/main" val="1247208362"/>
      </p:ext>
    </p:extLst>
  </p:cSld>
  <p:clrMapOvr>
    <a:masterClrMapping/>
  </p:clrMapOvr>
</p:notes>
</file>

<file path=ppt/notesSlides/notesSlide2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241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fld id="{81FC7E0F-F1A8-41FC-B7A1-8209A4719B9B}" type="slidenum">
              <a:rPr lang="en-US" altLang="en-US">
                <a:latin typeface="Times New Roman" panose="02020603050405020304" pitchFamily="18" charset="0"/>
              </a:rPr>
              <a:pPr eaLnBrk="1" hangingPunct="1"/>
              <a:t>261</a:t>
            </a:fld>
            <a:endParaRPr lang="en-US" altLang="en-US">
              <a:latin typeface="Times New Roman" panose="02020603050405020304" pitchFamily="18" charset="0"/>
            </a:endParaRPr>
          </a:p>
        </p:txBody>
      </p:sp>
      <p:sp>
        <p:nvSpPr>
          <p:cNvPr id="572419" name="Slide Image Placeholder 1"/>
          <p:cNvSpPr>
            <a:spLocks noGrp="1" noRot="1" noChangeAspect="1" noTextEdit="1"/>
          </p:cNvSpPr>
          <p:nvPr>
            <p:ph type="sldImg"/>
          </p:nvPr>
        </p:nvSpPr>
        <p:spPr>
          <a:xfrm>
            <a:off x="1169988" y="685800"/>
            <a:ext cx="4673600" cy="3505200"/>
          </a:xfrm>
          <a:ln/>
        </p:spPr>
      </p:sp>
      <p:sp>
        <p:nvSpPr>
          <p:cNvPr id="572420" name="Notes Placeholder 2"/>
          <p:cNvSpPr>
            <a:spLocks noGrp="1"/>
          </p:cNvSpPr>
          <p:nvPr>
            <p:ph type="body" idx="1"/>
          </p:nvPr>
        </p:nvSpPr>
        <p:spPr>
          <a:xfrm>
            <a:off x="913625" y="4419600"/>
            <a:ext cx="5183152" cy="4191000"/>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30" tIns="45715" rIns="91430" bIns="45715"/>
          <a:lstStyle/>
          <a:p>
            <a:pPr eaLnBrk="1" hangingPunct="1"/>
            <a:endParaRPr lang="en-US" altLang="en-US"/>
          </a:p>
        </p:txBody>
      </p:sp>
      <p:sp>
        <p:nvSpPr>
          <p:cNvPr id="572421" name="Slide Number Placeholder 3"/>
          <p:cNvSpPr txBox="1">
            <a:spLocks noGrp="1"/>
          </p:cNvSpPr>
          <p:nvPr/>
        </p:nvSpPr>
        <p:spPr bwMode="auto">
          <a:xfrm>
            <a:off x="3962824" y="8839200"/>
            <a:ext cx="304757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30" tIns="45715" rIns="91430" bIns="45715" anchor="b"/>
          <a:lstStyle>
            <a:lvl1pPr defTabSz="912813" eaLnBrk="0" hangingPunct="0">
              <a:defRPr>
                <a:solidFill>
                  <a:schemeClr val="tx1"/>
                </a:solidFill>
                <a:latin typeface="Papyrus" panose="03070502060502030205" pitchFamily="66" charset="0"/>
              </a:defRPr>
            </a:lvl1pPr>
            <a:lvl2pPr marL="742950" indent="-285750" defTabSz="912813" eaLnBrk="0" hangingPunct="0">
              <a:defRPr>
                <a:solidFill>
                  <a:schemeClr val="tx1"/>
                </a:solidFill>
                <a:latin typeface="Papyrus" panose="03070502060502030205" pitchFamily="66" charset="0"/>
              </a:defRPr>
            </a:lvl2pPr>
            <a:lvl3pPr marL="1143000" indent="-228600" defTabSz="912813" eaLnBrk="0" hangingPunct="0">
              <a:defRPr>
                <a:solidFill>
                  <a:schemeClr val="tx1"/>
                </a:solidFill>
                <a:latin typeface="Papyrus" panose="03070502060502030205" pitchFamily="66" charset="0"/>
              </a:defRPr>
            </a:lvl3pPr>
            <a:lvl4pPr marL="1600200" indent="-228600" defTabSz="912813" eaLnBrk="0" hangingPunct="0">
              <a:defRPr>
                <a:solidFill>
                  <a:schemeClr val="tx1"/>
                </a:solidFill>
                <a:latin typeface="Papyrus" panose="03070502060502030205" pitchFamily="66" charset="0"/>
              </a:defRPr>
            </a:lvl4pPr>
            <a:lvl5pPr marL="2057400" indent="-228600" defTabSz="912813" eaLnBrk="0" hangingPunct="0">
              <a:defRPr>
                <a:solidFill>
                  <a:schemeClr val="tx1"/>
                </a:solidFill>
                <a:latin typeface="Papyrus" panose="03070502060502030205" pitchFamily="66" charset="0"/>
              </a:defRPr>
            </a:lvl5pPr>
            <a:lvl6pPr marL="2514600" indent="-228600" defTabSz="912813" eaLnBrk="0" fontAlgn="base" hangingPunct="0">
              <a:spcBef>
                <a:spcPct val="0"/>
              </a:spcBef>
              <a:spcAft>
                <a:spcPct val="0"/>
              </a:spcAft>
              <a:defRPr>
                <a:solidFill>
                  <a:schemeClr val="tx1"/>
                </a:solidFill>
                <a:latin typeface="Papyrus" panose="03070502060502030205" pitchFamily="66" charset="0"/>
              </a:defRPr>
            </a:lvl6pPr>
            <a:lvl7pPr marL="2971800" indent="-228600" defTabSz="912813" eaLnBrk="0" fontAlgn="base" hangingPunct="0">
              <a:spcBef>
                <a:spcPct val="0"/>
              </a:spcBef>
              <a:spcAft>
                <a:spcPct val="0"/>
              </a:spcAft>
              <a:defRPr>
                <a:solidFill>
                  <a:schemeClr val="tx1"/>
                </a:solidFill>
                <a:latin typeface="Papyrus" panose="03070502060502030205" pitchFamily="66" charset="0"/>
              </a:defRPr>
            </a:lvl7pPr>
            <a:lvl8pPr marL="3429000" indent="-228600" defTabSz="912813" eaLnBrk="0" fontAlgn="base" hangingPunct="0">
              <a:spcBef>
                <a:spcPct val="0"/>
              </a:spcBef>
              <a:spcAft>
                <a:spcPct val="0"/>
              </a:spcAft>
              <a:defRPr>
                <a:solidFill>
                  <a:schemeClr val="tx1"/>
                </a:solidFill>
                <a:latin typeface="Papyrus" panose="03070502060502030205" pitchFamily="66" charset="0"/>
              </a:defRPr>
            </a:lvl8pPr>
            <a:lvl9pPr marL="3886200" indent="-228600" defTabSz="912813" eaLnBrk="0" fontAlgn="base" hangingPunct="0">
              <a:spcBef>
                <a:spcPct val="0"/>
              </a:spcBef>
              <a:spcAft>
                <a:spcPct val="0"/>
              </a:spcAft>
              <a:defRPr>
                <a:solidFill>
                  <a:schemeClr val="tx1"/>
                </a:solidFill>
                <a:latin typeface="Papyrus" panose="03070502060502030205" pitchFamily="66" charset="0"/>
              </a:defRPr>
            </a:lvl9pPr>
          </a:lstStyle>
          <a:p>
            <a:pPr algn="r" eaLnBrk="1" hangingPunct="1"/>
            <a:fld id="{CB03770F-4251-492A-8EA5-F17ACFD98436}" type="slidenum">
              <a:rPr lang="en-US" altLang="en-US" sz="1300">
                <a:latin typeface="Times New Roman" panose="02020603050405020304" pitchFamily="18" charset="0"/>
              </a:rPr>
              <a:pPr algn="r" eaLnBrk="1" hangingPunct="1"/>
              <a:t>261</a:t>
            </a:fld>
            <a:endParaRPr lang="en-US" altLang="en-US" sz="1300">
              <a:latin typeface="Times New Roman" panose="02020603050405020304" pitchFamily="18" charset="0"/>
            </a:endParaRPr>
          </a:p>
        </p:txBody>
      </p:sp>
    </p:spTree>
    <p:extLst>
      <p:ext uri="{BB962C8B-B14F-4D97-AF65-F5344CB8AC3E}">
        <p14:creationId xmlns:p14="http://schemas.microsoft.com/office/powerpoint/2010/main" val="2298258189"/>
      </p:ext>
    </p:extLst>
  </p:cSld>
  <p:clrMapOvr>
    <a:masterClrMapping/>
  </p:clrMapOvr>
</p:notes>
</file>

<file path=ppt/notesSlides/notesSlide2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4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fld id="{A591AFC9-4A62-4DFF-853C-752F6E952D57}" type="slidenum">
              <a:rPr lang="en-US" altLang="en-US">
                <a:latin typeface="Times New Roman" panose="02020603050405020304" pitchFamily="18" charset="0"/>
              </a:rPr>
              <a:pPr eaLnBrk="1" hangingPunct="1"/>
              <a:t>262</a:t>
            </a:fld>
            <a:endParaRPr lang="en-US" altLang="en-US">
              <a:latin typeface="Times New Roman" panose="02020603050405020304" pitchFamily="18" charset="0"/>
            </a:endParaRPr>
          </a:p>
        </p:txBody>
      </p:sp>
      <p:sp>
        <p:nvSpPr>
          <p:cNvPr id="573443" name="Slide Image Placeholder 1"/>
          <p:cNvSpPr>
            <a:spLocks noGrp="1" noRot="1" noChangeAspect="1" noTextEdit="1"/>
          </p:cNvSpPr>
          <p:nvPr>
            <p:ph type="sldImg"/>
          </p:nvPr>
        </p:nvSpPr>
        <p:spPr>
          <a:xfrm>
            <a:off x="1169988" y="685800"/>
            <a:ext cx="4673600" cy="3505200"/>
          </a:xfrm>
          <a:ln/>
        </p:spPr>
      </p:sp>
      <p:sp>
        <p:nvSpPr>
          <p:cNvPr id="573444" name="Notes Placeholder 2"/>
          <p:cNvSpPr>
            <a:spLocks noGrp="1"/>
          </p:cNvSpPr>
          <p:nvPr>
            <p:ph type="body" idx="1"/>
          </p:nvPr>
        </p:nvSpPr>
        <p:spPr>
          <a:xfrm>
            <a:off x="913625" y="4419600"/>
            <a:ext cx="5183152" cy="4191000"/>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30" tIns="45715" rIns="91430" bIns="45715"/>
          <a:lstStyle/>
          <a:p>
            <a:pPr eaLnBrk="1" hangingPunct="1"/>
            <a:endParaRPr lang="en-US" altLang="en-US"/>
          </a:p>
        </p:txBody>
      </p:sp>
      <p:sp>
        <p:nvSpPr>
          <p:cNvPr id="573445" name="Slide Number Placeholder 3"/>
          <p:cNvSpPr txBox="1">
            <a:spLocks noGrp="1"/>
          </p:cNvSpPr>
          <p:nvPr/>
        </p:nvSpPr>
        <p:spPr bwMode="auto">
          <a:xfrm>
            <a:off x="3962824" y="8839200"/>
            <a:ext cx="304757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30" tIns="45715" rIns="91430" bIns="45715" anchor="b"/>
          <a:lstStyle>
            <a:lvl1pPr defTabSz="912813" eaLnBrk="0" hangingPunct="0">
              <a:defRPr>
                <a:solidFill>
                  <a:schemeClr val="tx1"/>
                </a:solidFill>
                <a:latin typeface="Papyrus" panose="03070502060502030205" pitchFamily="66" charset="0"/>
              </a:defRPr>
            </a:lvl1pPr>
            <a:lvl2pPr marL="742950" indent="-285750" defTabSz="912813" eaLnBrk="0" hangingPunct="0">
              <a:defRPr>
                <a:solidFill>
                  <a:schemeClr val="tx1"/>
                </a:solidFill>
                <a:latin typeface="Papyrus" panose="03070502060502030205" pitchFamily="66" charset="0"/>
              </a:defRPr>
            </a:lvl2pPr>
            <a:lvl3pPr marL="1143000" indent="-228600" defTabSz="912813" eaLnBrk="0" hangingPunct="0">
              <a:defRPr>
                <a:solidFill>
                  <a:schemeClr val="tx1"/>
                </a:solidFill>
                <a:latin typeface="Papyrus" panose="03070502060502030205" pitchFamily="66" charset="0"/>
              </a:defRPr>
            </a:lvl3pPr>
            <a:lvl4pPr marL="1600200" indent="-228600" defTabSz="912813" eaLnBrk="0" hangingPunct="0">
              <a:defRPr>
                <a:solidFill>
                  <a:schemeClr val="tx1"/>
                </a:solidFill>
                <a:latin typeface="Papyrus" panose="03070502060502030205" pitchFamily="66" charset="0"/>
              </a:defRPr>
            </a:lvl4pPr>
            <a:lvl5pPr marL="2057400" indent="-228600" defTabSz="912813" eaLnBrk="0" hangingPunct="0">
              <a:defRPr>
                <a:solidFill>
                  <a:schemeClr val="tx1"/>
                </a:solidFill>
                <a:latin typeface="Papyrus" panose="03070502060502030205" pitchFamily="66" charset="0"/>
              </a:defRPr>
            </a:lvl5pPr>
            <a:lvl6pPr marL="2514600" indent="-228600" defTabSz="912813" eaLnBrk="0" fontAlgn="base" hangingPunct="0">
              <a:spcBef>
                <a:spcPct val="0"/>
              </a:spcBef>
              <a:spcAft>
                <a:spcPct val="0"/>
              </a:spcAft>
              <a:defRPr>
                <a:solidFill>
                  <a:schemeClr val="tx1"/>
                </a:solidFill>
                <a:latin typeface="Papyrus" panose="03070502060502030205" pitchFamily="66" charset="0"/>
              </a:defRPr>
            </a:lvl6pPr>
            <a:lvl7pPr marL="2971800" indent="-228600" defTabSz="912813" eaLnBrk="0" fontAlgn="base" hangingPunct="0">
              <a:spcBef>
                <a:spcPct val="0"/>
              </a:spcBef>
              <a:spcAft>
                <a:spcPct val="0"/>
              </a:spcAft>
              <a:defRPr>
                <a:solidFill>
                  <a:schemeClr val="tx1"/>
                </a:solidFill>
                <a:latin typeface="Papyrus" panose="03070502060502030205" pitchFamily="66" charset="0"/>
              </a:defRPr>
            </a:lvl7pPr>
            <a:lvl8pPr marL="3429000" indent="-228600" defTabSz="912813" eaLnBrk="0" fontAlgn="base" hangingPunct="0">
              <a:spcBef>
                <a:spcPct val="0"/>
              </a:spcBef>
              <a:spcAft>
                <a:spcPct val="0"/>
              </a:spcAft>
              <a:defRPr>
                <a:solidFill>
                  <a:schemeClr val="tx1"/>
                </a:solidFill>
                <a:latin typeface="Papyrus" panose="03070502060502030205" pitchFamily="66" charset="0"/>
              </a:defRPr>
            </a:lvl8pPr>
            <a:lvl9pPr marL="3886200" indent="-228600" defTabSz="912813" eaLnBrk="0" fontAlgn="base" hangingPunct="0">
              <a:spcBef>
                <a:spcPct val="0"/>
              </a:spcBef>
              <a:spcAft>
                <a:spcPct val="0"/>
              </a:spcAft>
              <a:defRPr>
                <a:solidFill>
                  <a:schemeClr val="tx1"/>
                </a:solidFill>
                <a:latin typeface="Papyrus" panose="03070502060502030205" pitchFamily="66" charset="0"/>
              </a:defRPr>
            </a:lvl9pPr>
          </a:lstStyle>
          <a:p>
            <a:pPr algn="r" eaLnBrk="1" hangingPunct="1"/>
            <a:fld id="{4BD0BF86-2D1F-4B11-B8E6-FE126EA360D1}" type="slidenum">
              <a:rPr lang="en-US" altLang="en-US" sz="1300">
                <a:latin typeface="Times New Roman" panose="02020603050405020304" pitchFamily="18" charset="0"/>
              </a:rPr>
              <a:pPr algn="r" eaLnBrk="1" hangingPunct="1"/>
              <a:t>262</a:t>
            </a:fld>
            <a:endParaRPr lang="en-US" altLang="en-US" sz="1300">
              <a:latin typeface="Times New Roman" panose="02020603050405020304" pitchFamily="18" charset="0"/>
            </a:endParaRPr>
          </a:p>
        </p:txBody>
      </p:sp>
    </p:spTree>
    <p:extLst>
      <p:ext uri="{BB962C8B-B14F-4D97-AF65-F5344CB8AC3E}">
        <p14:creationId xmlns:p14="http://schemas.microsoft.com/office/powerpoint/2010/main" val="2586524155"/>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974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fld id="{68E3B525-2E1B-4F20-9F78-9A9BD0821DDB}" type="slidenum">
              <a:rPr lang="en-US" altLang="en-US">
                <a:latin typeface="Times New Roman" panose="02020603050405020304" pitchFamily="18" charset="0"/>
              </a:rPr>
              <a:pPr eaLnBrk="1" hangingPunct="1"/>
              <a:t>27</a:t>
            </a:fld>
            <a:endParaRPr lang="en-US" altLang="en-US">
              <a:latin typeface="Times New Roman" panose="02020603050405020304" pitchFamily="18" charset="0"/>
            </a:endParaRPr>
          </a:p>
        </p:txBody>
      </p:sp>
      <p:sp>
        <p:nvSpPr>
          <p:cNvPr id="159747" name="Rectangle 2"/>
          <p:cNvSpPr>
            <a:spLocks noGrp="1" noRot="1" noChangeAspect="1" noChangeArrowheads="1" noTextEdit="1"/>
          </p:cNvSpPr>
          <p:nvPr>
            <p:ph type="sldImg"/>
          </p:nvPr>
        </p:nvSpPr>
        <p:spPr>
          <a:ln/>
        </p:spPr>
      </p:sp>
      <p:sp>
        <p:nvSpPr>
          <p:cNvPr id="159748"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2915035288"/>
      </p:ext>
    </p:extLst>
  </p:cSld>
  <p:clrMapOvr>
    <a:masterClrMapping/>
  </p:clrMapOvr>
</p:notes>
</file>

<file path=ppt/notesSlides/notesSlide2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446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fld id="{02E7ED4B-606B-4830-9B97-DE77791FBEAD}" type="slidenum">
              <a:rPr lang="en-US" altLang="en-US">
                <a:latin typeface="Times New Roman" panose="02020603050405020304" pitchFamily="18" charset="0"/>
              </a:rPr>
              <a:pPr eaLnBrk="1" hangingPunct="1"/>
              <a:t>263</a:t>
            </a:fld>
            <a:endParaRPr lang="en-US" altLang="en-US">
              <a:latin typeface="Times New Roman" panose="02020603050405020304" pitchFamily="18" charset="0"/>
            </a:endParaRPr>
          </a:p>
        </p:txBody>
      </p:sp>
      <p:sp>
        <p:nvSpPr>
          <p:cNvPr id="574467" name="Slide Image Placeholder 1"/>
          <p:cNvSpPr>
            <a:spLocks noGrp="1" noRot="1" noChangeAspect="1" noTextEdit="1"/>
          </p:cNvSpPr>
          <p:nvPr>
            <p:ph type="sldImg"/>
          </p:nvPr>
        </p:nvSpPr>
        <p:spPr>
          <a:xfrm>
            <a:off x="1169988" y="685800"/>
            <a:ext cx="4673600" cy="3505200"/>
          </a:xfrm>
          <a:ln/>
        </p:spPr>
      </p:sp>
      <p:sp>
        <p:nvSpPr>
          <p:cNvPr id="574468" name="Notes Placeholder 2"/>
          <p:cNvSpPr>
            <a:spLocks noGrp="1"/>
          </p:cNvSpPr>
          <p:nvPr>
            <p:ph type="body" idx="1"/>
          </p:nvPr>
        </p:nvSpPr>
        <p:spPr>
          <a:xfrm>
            <a:off x="913625" y="4419600"/>
            <a:ext cx="5183152" cy="4191000"/>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30" tIns="45715" rIns="91430" bIns="45715"/>
          <a:lstStyle/>
          <a:p>
            <a:pPr eaLnBrk="1" hangingPunct="1"/>
            <a:endParaRPr lang="en-US" altLang="en-US"/>
          </a:p>
        </p:txBody>
      </p:sp>
      <p:sp>
        <p:nvSpPr>
          <p:cNvPr id="574469" name="Slide Number Placeholder 3"/>
          <p:cNvSpPr txBox="1">
            <a:spLocks noGrp="1"/>
          </p:cNvSpPr>
          <p:nvPr/>
        </p:nvSpPr>
        <p:spPr bwMode="auto">
          <a:xfrm>
            <a:off x="3962824" y="8839200"/>
            <a:ext cx="304757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30" tIns="45715" rIns="91430" bIns="45715" anchor="b"/>
          <a:lstStyle>
            <a:lvl1pPr defTabSz="912813" eaLnBrk="0" hangingPunct="0">
              <a:defRPr>
                <a:solidFill>
                  <a:schemeClr val="tx1"/>
                </a:solidFill>
                <a:latin typeface="Papyrus" panose="03070502060502030205" pitchFamily="66" charset="0"/>
              </a:defRPr>
            </a:lvl1pPr>
            <a:lvl2pPr marL="742950" indent="-285750" defTabSz="912813" eaLnBrk="0" hangingPunct="0">
              <a:defRPr>
                <a:solidFill>
                  <a:schemeClr val="tx1"/>
                </a:solidFill>
                <a:latin typeface="Papyrus" panose="03070502060502030205" pitchFamily="66" charset="0"/>
              </a:defRPr>
            </a:lvl2pPr>
            <a:lvl3pPr marL="1143000" indent="-228600" defTabSz="912813" eaLnBrk="0" hangingPunct="0">
              <a:defRPr>
                <a:solidFill>
                  <a:schemeClr val="tx1"/>
                </a:solidFill>
                <a:latin typeface="Papyrus" panose="03070502060502030205" pitchFamily="66" charset="0"/>
              </a:defRPr>
            </a:lvl3pPr>
            <a:lvl4pPr marL="1600200" indent="-228600" defTabSz="912813" eaLnBrk="0" hangingPunct="0">
              <a:defRPr>
                <a:solidFill>
                  <a:schemeClr val="tx1"/>
                </a:solidFill>
                <a:latin typeface="Papyrus" panose="03070502060502030205" pitchFamily="66" charset="0"/>
              </a:defRPr>
            </a:lvl4pPr>
            <a:lvl5pPr marL="2057400" indent="-228600" defTabSz="912813" eaLnBrk="0" hangingPunct="0">
              <a:defRPr>
                <a:solidFill>
                  <a:schemeClr val="tx1"/>
                </a:solidFill>
                <a:latin typeface="Papyrus" panose="03070502060502030205" pitchFamily="66" charset="0"/>
              </a:defRPr>
            </a:lvl5pPr>
            <a:lvl6pPr marL="2514600" indent="-228600" defTabSz="912813" eaLnBrk="0" fontAlgn="base" hangingPunct="0">
              <a:spcBef>
                <a:spcPct val="0"/>
              </a:spcBef>
              <a:spcAft>
                <a:spcPct val="0"/>
              </a:spcAft>
              <a:defRPr>
                <a:solidFill>
                  <a:schemeClr val="tx1"/>
                </a:solidFill>
                <a:latin typeface="Papyrus" panose="03070502060502030205" pitchFamily="66" charset="0"/>
              </a:defRPr>
            </a:lvl6pPr>
            <a:lvl7pPr marL="2971800" indent="-228600" defTabSz="912813" eaLnBrk="0" fontAlgn="base" hangingPunct="0">
              <a:spcBef>
                <a:spcPct val="0"/>
              </a:spcBef>
              <a:spcAft>
                <a:spcPct val="0"/>
              </a:spcAft>
              <a:defRPr>
                <a:solidFill>
                  <a:schemeClr val="tx1"/>
                </a:solidFill>
                <a:latin typeface="Papyrus" panose="03070502060502030205" pitchFamily="66" charset="0"/>
              </a:defRPr>
            </a:lvl7pPr>
            <a:lvl8pPr marL="3429000" indent="-228600" defTabSz="912813" eaLnBrk="0" fontAlgn="base" hangingPunct="0">
              <a:spcBef>
                <a:spcPct val="0"/>
              </a:spcBef>
              <a:spcAft>
                <a:spcPct val="0"/>
              </a:spcAft>
              <a:defRPr>
                <a:solidFill>
                  <a:schemeClr val="tx1"/>
                </a:solidFill>
                <a:latin typeface="Papyrus" panose="03070502060502030205" pitchFamily="66" charset="0"/>
              </a:defRPr>
            </a:lvl8pPr>
            <a:lvl9pPr marL="3886200" indent="-228600" defTabSz="912813" eaLnBrk="0" fontAlgn="base" hangingPunct="0">
              <a:spcBef>
                <a:spcPct val="0"/>
              </a:spcBef>
              <a:spcAft>
                <a:spcPct val="0"/>
              </a:spcAft>
              <a:defRPr>
                <a:solidFill>
                  <a:schemeClr val="tx1"/>
                </a:solidFill>
                <a:latin typeface="Papyrus" panose="03070502060502030205" pitchFamily="66" charset="0"/>
              </a:defRPr>
            </a:lvl9pPr>
          </a:lstStyle>
          <a:p>
            <a:pPr algn="r" eaLnBrk="1" hangingPunct="1"/>
            <a:fld id="{0D50E086-2DC3-477D-BB1F-5C9623AAE41D}" type="slidenum">
              <a:rPr lang="en-US" altLang="en-US" sz="1300">
                <a:latin typeface="Times New Roman" panose="02020603050405020304" pitchFamily="18" charset="0"/>
              </a:rPr>
              <a:pPr algn="r" eaLnBrk="1" hangingPunct="1"/>
              <a:t>263</a:t>
            </a:fld>
            <a:endParaRPr lang="en-US" altLang="en-US" sz="1300">
              <a:latin typeface="Times New Roman" panose="02020603050405020304" pitchFamily="18" charset="0"/>
            </a:endParaRPr>
          </a:p>
        </p:txBody>
      </p:sp>
    </p:spTree>
    <p:extLst>
      <p:ext uri="{BB962C8B-B14F-4D97-AF65-F5344CB8AC3E}">
        <p14:creationId xmlns:p14="http://schemas.microsoft.com/office/powerpoint/2010/main" val="1992588381"/>
      </p:ext>
    </p:extLst>
  </p:cSld>
  <p:clrMapOvr>
    <a:masterClrMapping/>
  </p:clrMapOvr>
</p:notes>
</file>

<file path=ppt/notesSlides/notesSlide2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5490" name="Slide Image Placeholder 1"/>
          <p:cNvSpPr>
            <a:spLocks noGrp="1" noRot="1" noChangeAspect="1" noTextEdit="1"/>
          </p:cNvSpPr>
          <p:nvPr>
            <p:ph type="sldImg"/>
          </p:nvPr>
        </p:nvSpPr>
        <p:spPr>
          <a:ln/>
        </p:spPr>
      </p:sp>
      <p:sp>
        <p:nvSpPr>
          <p:cNvPr id="575491"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a:p>
        </p:txBody>
      </p:sp>
      <p:sp>
        <p:nvSpPr>
          <p:cNvPr id="575492"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fld id="{4EA11E37-32C0-45D8-AA21-44133B513FDA}" type="slidenum">
              <a:rPr lang="en-US" altLang="en-US">
                <a:latin typeface="Times New Roman" panose="02020603050405020304" pitchFamily="18" charset="0"/>
              </a:rPr>
              <a:pPr eaLnBrk="1" hangingPunct="1"/>
              <a:t>264</a:t>
            </a:fld>
            <a:endParaRPr lang="en-US" altLang="en-US">
              <a:latin typeface="Times New Roman" panose="02020603050405020304" pitchFamily="18" charset="0"/>
            </a:endParaRPr>
          </a:p>
        </p:txBody>
      </p:sp>
    </p:spTree>
    <p:extLst>
      <p:ext uri="{BB962C8B-B14F-4D97-AF65-F5344CB8AC3E}">
        <p14:creationId xmlns:p14="http://schemas.microsoft.com/office/powerpoint/2010/main" val="2622224637"/>
      </p:ext>
    </p:extLst>
  </p:cSld>
  <p:clrMapOvr>
    <a:masterClrMapping/>
  </p:clrMapOvr>
</p:notes>
</file>

<file path=ppt/notesSlides/notesSlide2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6514" name="Slide Image Placeholder 1"/>
          <p:cNvSpPr>
            <a:spLocks noGrp="1" noRot="1" noChangeAspect="1" noTextEdit="1"/>
          </p:cNvSpPr>
          <p:nvPr>
            <p:ph type="sldImg"/>
          </p:nvPr>
        </p:nvSpPr>
        <p:spPr>
          <a:ln/>
        </p:spPr>
      </p:sp>
      <p:sp>
        <p:nvSpPr>
          <p:cNvPr id="576515"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a:p>
        </p:txBody>
      </p:sp>
      <p:sp>
        <p:nvSpPr>
          <p:cNvPr id="576516"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fld id="{DAAAE6DD-041D-4EAB-ADEC-3D5DE6F5084A}" type="slidenum">
              <a:rPr lang="en-US" altLang="en-US">
                <a:latin typeface="Times New Roman" panose="02020603050405020304" pitchFamily="18" charset="0"/>
              </a:rPr>
              <a:pPr eaLnBrk="1" hangingPunct="1"/>
              <a:t>265</a:t>
            </a:fld>
            <a:endParaRPr lang="en-US" altLang="en-US">
              <a:latin typeface="Times New Roman" panose="02020603050405020304" pitchFamily="18" charset="0"/>
            </a:endParaRPr>
          </a:p>
        </p:txBody>
      </p:sp>
    </p:spTree>
    <p:extLst>
      <p:ext uri="{BB962C8B-B14F-4D97-AF65-F5344CB8AC3E}">
        <p14:creationId xmlns:p14="http://schemas.microsoft.com/office/powerpoint/2010/main" val="3003036784"/>
      </p:ext>
    </p:extLst>
  </p:cSld>
  <p:clrMapOvr>
    <a:masterClrMapping/>
  </p:clrMapOvr>
</p:notes>
</file>

<file path=ppt/notesSlides/notesSlide2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7538" name="Slide Image Placeholder 1"/>
          <p:cNvSpPr>
            <a:spLocks noGrp="1" noRot="1" noChangeAspect="1" noTextEdit="1"/>
          </p:cNvSpPr>
          <p:nvPr>
            <p:ph type="sldImg"/>
          </p:nvPr>
        </p:nvSpPr>
        <p:spPr>
          <a:ln/>
        </p:spPr>
      </p:sp>
      <p:sp>
        <p:nvSpPr>
          <p:cNvPr id="577539"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a:p>
        </p:txBody>
      </p:sp>
      <p:sp>
        <p:nvSpPr>
          <p:cNvPr id="577540"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fld id="{7E9A543B-C537-44C4-8177-4361EA5CE062}" type="slidenum">
              <a:rPr lang="en-US" altLang="en-US">
                <a:latin typeface="Times New Roman" panose="02020603050405020304" pitchFamily="18" charset="0"/>
              </a:rPr>
              <a:pPr eaLnBrk="1" hangingPunct="1"/>
              <a:t>266</a:t>
            </a:fld>
            <a:endParaRPr lang="en-US" altLang="en-US">
              <a:latin typeface="Times New Roman" panose="02020603050405020304" pitchFamily="18" charset="0"/>
            </a:endParaRPr>
          </a:p>
        </p:txBody>
      </p:sp>
    </p:spTree>
    <p:extLst>
      <p:ext uri="{BB962C8B-B14F-4D97-AF65-F5344CB8AC3E}">
        <p14:creationId xmlns:p14="http://schemas.microsoft.com/office/powerpoint/2010/main" val="4159607738"/>
      </p:ext>
    </p:extLst>
  </p:cSld>
  <p:clrMapOvr>
    <a:masterClrMapping/>
  </p:clrMapOvr>
</p:notes>
</file>

<file path=ppt/notesSlides/notesSlide2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8562" name="Slide Image Placeholder 1"/>
          <p:cNvSpPr>
            <a:spLocks noGrp="1" noRot="1" noChangeAspect="1" noTextEdit="1"/>
          </p:cNvSpPr>
          <p:nvPr>
            <p:ph type="sldImg"/>
          </p:nvPr>
        </p:nvSpPr>
        <p:spPr>
          <a:ln/>
        </p:spPr>
      </p:sp>
      <p:sp>
        <p:nvSpPr>
          <p:cNvPr id="578563"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a:p>
        </p:txBody>
      </p:sp>
      <p:sp>
        <p:nvSpPr>
          <p:cNvPr id="578564"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fld id="{B1934AD8-587D-49C8-AF17-35CFCB56200C}" type="slidenum">
              <a:rPr lang="en-US" altLang="en-US">
                <a:latin typeface="Times New Roman" panose="02020603050405020304" pitchFamily="18" charset="0"/>
              </a:rPr>
              <a:pPr eaLnBrk="1" hangingPunct="1"/>
              <a:t>267</a:t>
            </a:fld>
            <a:endParaRPr lang="en-US" altLang="en-US">
              <a:latin typeface="Times New Roman" panose="02020603050405020304" pitchFamily="18" charset="0"/>
            </a:endParaRPr>
          </a:p>
        </p:txBody>
      </p:sp>
    </p:spTree>
    <p:extLst>
      <p:ext uri="{BB962C8B-B14F-4D97-AF65-F5344CB8AC3E}">
        <p14:creationId xmlns:p14="http://schemas.microsoft.com/office/powerpoint/2010/main" val="1621883319"/>
      </p:ext>
    </p:extLst>
  </p:cSld>
  <p:clrMapOvr>
    <a:masterClrMapping/>
  </p:clrMapOvr>
</p:notes>
</file>

<file path=ppt/notesSlides/notesSlide2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9586" name="Slide Image Placeholder 1"/>
          <p:cNvSpPr>
            <a:spLocks noGrp="1" noRot="1" noChangeAspect="1" noTextEdit="1"/>
          </p:cNvSpPr>
          <p:nvPr>
            <p:ph type="sldImg"/>
          </p:nvPr>
        </p:nvSpPr>
        <p:spPr>
          <a:ln/>
        </p:spPr>
      </p:sp>
      <p:sp>
        <p:nvSpPr>
          <p:cNvPr id="579587"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a:p>
        </p:txBody>
      </p:sp>
      <p:sp>
        <p:nvSpPr>
          <p:cNvPr id="579588"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fld id="{91F82E84-C516-4DE4-AA77-0448C4F4CC0B}" type="slidenum">
              <a:rPr lang="en-US" altLang="en-US">
                <a:latin typeface="Times New Roman" panose="02020603050405020304" pitchFamily="18" charset="0"/>
              </a:rPr>
              <a:pPr eaLnBrk="1" hangingPunct="1"/>
              <a:t>268</a:t>
            </a:fld>
            <a:endParaRPr lang="en-US" altLang="en-US">
              <a:latin typeface="Times New Roman" panose="02020603050405020304" pitchFamily="18" charset="0"/>
            </a:endParaRPr>
          </a:p>
        </p:txBody>
      </p:sp>
    </p:spTree>
    <p:extLst>
      <p:ext uri="{BB962C8B-B14F-4D97-AF65-F5344CB8AC3E}">
        <p14:creationId xmlns:p14="http://schemas.microsoft.com/office/powerpoint/2010/main" val="2638120614"/>
      </p:ext>
    </p:extLst>
  </p:cSld>
  <p:clrMapOvr>
    <a:masterClrMapping/>
  </p:clrMapOvr>
</p:notes>
</file>

<file path=ppt/notesSlides/notesSlide2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0610" name="Slide Image Placeholder 1"/>
          <p:cNvSpPr>
            <a:spLocks noGrp="1" noRot="1" noChangeAspect="1" noTextEdit="1"/>
          </p:cNvSpPr>
          <p:nvPr>
            <p:ph type="sldImg"/>
          </p:nvPr>
        </p:nvSpPr>
        <p:spPr>
          <a:ln/>
        </p:spPr>
      </p:sp>
      <p:sp>
        <p:nvSpPr>
          <p:cNvPr id="580611"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a:p>
        </p:txBody>
      </p:sp>
      <p:sp>
        <p:nvSpPr>
          <p:cNvPr id="580612"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fld id="{D2972353-9520-4CD9-9531-0C1CDE8E2042}" type="slidenum">
              <a:rPr lang="en-US" altLang="en-US">
                <a:latin typeface="Times New Roman" panose="02020603050405020304" pitchFamily="18" charset="0"/>
              </a:rPr>
              <a:pPr eaLnBrk="1" hangingPunct="1"/>
              <a:t>269</a:t>
            </a:fld>
            <a:endParaRPr lang="en-US" altLang="en-US">
              <a:latin typeface="Times New Roman" panose="02020603050405020304" pitchFamily="18" charset="0"/>
            </a:endParaRPr>
          </a:p>
        </p:txBody>
      </p:sp>
    </p:spTree>
    <p:extLst>
      <p:ext uri="{BB962C8B-B14F-4D97-AF65-F5344CB8AC3E}">
        <p14:creationId xmlns:p14="http://schemas.microsoft.com/office/powerpoint/2010/main" val="47985695"/>
      </p:ext>
    </p:extLst>
  </p:cSld>
  <p:clrMapOvr>
    <a:masterClrMapping/>
  </p:clrMapOvr>
</p:notes>
</file>

<file path=ppt/notesSlides/notesSlide2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163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fld id="{240AFF60-E119-40B2-9479-17B10C040DB6}" type="slidenum">
              <a:rPr lang="en-US" altLang="en-US">
                <a:latin typeface="Times New Roman" panose="02020603050405020304" pitchFamily="18" charset="0"/>
              </a:rPr>
              <a:pPr eaLnBrk="1" hangingPunct="1"/>
              <a:t>270</a:t>
            </a:fld>
            <a:endParaRPr lang="en-US" altLang="en-US">
              <a:latin typeface="Times New Roman" panose="02020603050405020304" pitchFamily="18" charset="0"/>
            </a:endParaRPr>
          </a:p>
        </p:txBody>
      </p:sp>
      <p:sp>
        <p:nvSpPr>
          <p:cNvPr id="581635" name="Slide Image Placeholder 1"/>
          <p:cNvSpPr>
            <a:spLocks noGrp="1" noRot="1" noChangeAspect="1" noTextEdit="1"/>
          </p:cNvSpPr>
          <p:nvPr>
            <p:ph type="sldImg"/>
          </p:nvPr>
        </p:nvSpPr>
        <p:spPr>
          <a:xfrm>
            <a:off x="1169988" y="685800"/>
            <a:ext cx="4673600" cy="3505200"/>
          </a:xfrm>
          <a:ln/>
        </p:spPr>
      </p:sp>
      <p:sp>
        <p:nvSpPr>
          <p:cNvPr id="581636" name="Notes Placeholder 2"/>
          <p:cNvSpPr>
            <a:spLocks noGrp="1"/>
          </p:cNvSpPr>
          <p:nvPr>
            <p:ph type="body" idx="1"/>
          </p:nvPr>
        </p:nvSpPr>
        <p:spPr>
          <a:xfrm>
            <a:off x="913625" y="4419600"/>
            <a:ext cx="5183152" cy="4191000"/>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30" tIns="45715" rIns="91430" bIns="45715"/>
          <a:lstStyle/>
          <a:p>
            <a:pPr eaLnBrk="1" hangingPunct="1"/>
            <a:endParaRPr lang="en-US" altLang="en-US"/>
          </a:p>
        </p:txBody>
      </p:sp>
      <p:sp>
        <p:nvSpPr>
          <p:cNvPr id="581637" name="Slide Number Placeholder 3"/>
          <p:cNvSpPr txBox="1">
            <a:spLocks noGrp="1"/>
          </p:cNvSpPr>
          <p:nvPr/>
        </p:nvSpPr>
        <p:spPr bwMode="auto">
          <a:xfrm>
            <a:off x="3962824" y="8839200"/>
            <a:ext cx="304757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30" tIns="45715" rIns="91430" bIns="45715" anchor="b"/>
          <a:lstStyle>
            <a:lvl1pPr defTabSz="912813" eaLnBrk="0" hangingPunct="0">
              <a:defRPr>
                <a:solidFill>
                  <a:schemeClr val="tx1"/>
                </a:solidFill>
                <a:latin typeface="Papyrus" panose="03070502060502030205" pitchFamily="66" charset="0"/>
              </a:defRPr>
            </a:lvl1pPr>
            <a:lvl2pPr marL="742950" indent="-285750" defTabSz="912813" eaLnBrk="0" hangingPunct="0">
              <a:defRPr>
                <a:solidFill>
                  <a:schemeClr val="tx1"/>
                </a:solidFill>
                <a:latin typeface="Papyrus" panose="03070502060502030205" pitchFamily="66" charset="0"/>
              </a:defRPr>
            </a:lvl2pPr>
            <a:lvl3pPr marL="1143000" indent="-228600" defTabSz="912813" eaLnBrk="0" hangingPunct="0">
              <a:defRPr>
                <a:solidFill>
                  <a:schemeClr val="tx1"/>
                </a:solidFill>
                <a:latin typeface="Papyrus" panose="03070502060502030205" pitchFamily="66" charset="0"/>
              </a:defRPr>
            </a:lvl3pPr>
            <a:lvl4pPr marL="1600200" indent="-228600" defTabSz="912813" eaLnBrk="0" hangingPunct="0">
              <a:defRPr>
                <a:solidFill>
                  <a:schemeClr val="tx1"/>
                </a:solidFill>
                <a:latin typeface="Papyrus" panose="03070502060502030205" pitchFamily="66" charset="0"/>
              </a:defRPr>
            </a:lvl4pPr>
            <a:lvl5pPr marL="2057400" indent="-228600" defTabSz="912813" eaLnBrk="0" hangingPunct="0">
              <a:defRPr>
                <a:solidFill>
                  <a:schemeClr val="tx1"/>
                </a:solidFill>
                <a:latin typeface="Papyrus" panose="03070502060502030205" pitchFamily="66" charset="0"/>
              </a:defRPr>
            </a:lvl5pPr>
            <a:lvl6pPr marL="2514600" indent="-228600" defTabSz="912813" eaLnBrk="0" fontAlgn="base" hangingPunct="0">
              <a:spcBef>
                <a:spcPct val="0"/>
              </a:spcBef>
              <a:spcAft>
                <a:spcPct val="0"/>
              </a:spcAft>
              <a:defRPr>
                <a:solidFill>
                  <a:schemeClr val="tx1"/>
                </a:solidFill>
                <a:latin typeface="Papyrus" panose="03070502060502030205" pitchFamily="66" charset="0"/>
              </a:defRPr>
            </a:lvl6pPr>
            <a:lvl7pPr marL="2971800" indent="-228600" defTabSz="912813" eaLnBrk="0" fontAlgn="base" hangingPunct="0">
              <a:spcBef>
                <a:spcPct val="0"/>
              </a:spcBef>
              <a:spcAft>
                <a:spcPct val="0"/>
              </a:spcAft>
              <a:defRPr>
                <a:solidFill>
                  <a:schemeClr val="tx1"/>
                </a:solidFill>
                <a:latin typeface="Papyrus" panose="03070502060502030205" pitchFamily="66" charset="0"/>
              </a:defRPr>
            </a:lvl7pPr>
            <a:lvl8pPr marL="3429000" indent="-228600" defTabSz="912813" eaLnBrk="0" fontAlgn="base" hangingPunct="0">
              <a:spcBef>
                <a:spcPct val="0"/>
              </a:spcBef>
              <a:spcAft>
                <a:spcPct val="0"/>
              </a:spcAft>
              <a:defRPr>
                <a:solidFill>
                  <a:schemeClr val="tx1"/>
                </a:solidFill>
                <a:latin typeface="Papyrus" panose="03070502060502030205" pitchFamily="66" charset="0"/>
              </a:defRPr>
            </a:lvl8pPr>
            <a:lvl9pPr marL="3886200" indent="-228600" defTabSz="912813" eaLnBrk="0" fontAlgn="base" hangingPunct="0">
              <a:spcBef>
                <a:spcPct val="0"/>
              </a:spcBef>
              <a:spcAft>
                <a:spcPct val="0"/>
              </a:spcAft>
              <a:defRPr>
                <a:solidFill>
                  <a:schemeClr val="tx1"/>
                </a:solidFill>
                <a:latin typeface="Papyrus" panose="03070502060502030205" pitchFamily="66" charset="0"/>
              </a:defRPr>
            </a:lvl9pPr>
          </a:lstStyle>
          <a:p>
            <a:pPr algn="r" eaLnBrk="1" hangingPunct="1"/>
            <a:fld id="{369970FC-7D7D-45C3-ACE5-4A33E4313B90}" type="slidenum">
              <a:rPr lang="en-US" altLang="en-US" sz="1300">
                <a:latin typeface="Times New Roman" panose="02020603050405020304" pitchFamily="18" charset="0"/>
              </a:rPr>
              <a:pPr algn="r" eaLnBrk="1" hangingPunct="1"/>
              <a:t>270</a:t>
            </a:fld>
            <a:endParaRPr lang="en-US" altLang="en-US" sz="1300">
              <a:latin typeface="Times New Roman" panose="02020603050405020304" pitchFamily="18" charset="0"/>
            </a:endParaRPr>
          </a:p>
        </p:txBody>
      </p:sp>
    </p:spTree>
    <p:extLst>
      <p:ext uri="{BB962C8B-B14F-4D97-AF65-F5344CB8AC3E}">
        <p14:creationId xmlns:p14="http://schemas.microsoft.com/office/powerpoint/2010/main" val="3833227959"/>
      </p:ext>
    </p:extLst>
  </p:cSld>
  <p:clrMapOvr>
    <a:masterClrMapping/>
  </p:clrMapOvr>
</p:notes>
</file>

<file path=ppt/notesSlides/notesSlide2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2658" name="Slide Image Placeholder 1"/>
          <p:cNvSpPr>
            <a:spLocks noGrp="1" noRot="1" noChangeAspect="1" noTextEdit="1"/>
          </p:cNvSpPr>
          <p:nvPr>
            <p:ph type="sldImg"/>
          </p:nvPr>
        </p:nvSpPr>
        <p:spPr>
          <a:ln/>
        </p:spPr>
      </p:sp>
      <p:sp>
        <p:nvSpPr>
          <p:cNvPr id="582659"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a:p>
        </p:txBody>
      </p:sp>
      <p:sp>
        <p:nvSpPr>
          <p:cNvPr id="582660" name="Slide Number Placeholder 3"/>
          <p:cNvSpPr txBox="1">
            <a:spLocks noGrp="1"/>
          </p:cNvSpPr>
          <p:nvPr/>
        </p:nvSpPr>
        <p:spPr bwMode="auto">
          <a:xfrm>
            <a:off x="3970938" y="8829675"/>
            <a:ext cx="3037840" cy="465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r" eaLnBrk="1" hangingPunct="1"/>
            <a:fld id="{03BD6FBE-B54D-456C-AF23-6A244CE7F6C5}" type="slidenum">
              <a:rPr lang="en-US" altLang="en-US" sz="1200">
                <a:latin typeface="Times New Roman" panose="02020603050405020304" pitchFamily="18" charset="0"/>
              </a:rPr>
              <a:pPr algn="r" eaLnBrk="1" hangingPunct="1"/>
              <a:t>271</a:t>
            </a:fld>
            <a:endParaRPr lang="en-US" altLang="en-US" sz="1200">
              <a:latin typeface="Times New Roman" panose="02020603050405020304" pitchFamily="18" charset="0"/>
            </a:endParaRPr>
          </a:p>
        </p:txBody>
      </p:sp>
    </p:spTree>
    <p:extLst>
      <p:ext uri="{BB962C8B-B14F-4D97-AF65-F5344CB8AC3E}">
        <p14:creationId xmlns:p14="http://schemas.microsoft.com/office/powerpoint/2010/main" val="4268715910"/>
      </p:ext>
    </p:extLst>
  </p:cSld>
  <p:clrMapOvr>
    <a:masterClrMapping/>
  </p:clrMapOvr>
</p:notes>
</file>

<file path=ppt/notesSlides/notesSlide2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3682" name="Slide Image Placeholder 1"/>
          <p:cNvSpPr>
            <a:spLocks noGrp="1" noRot="1" noChangeAspect="1" noTextEdit="1"/>
          </p:cNvSpPr>
          <p:nvPr>
            <p:ph type="sldImg"/>
          </p:nvPr>
        </p:nvSpPr>
        <p:spPr>
          <a:ln/>
        </p:spPr>
      </p:sp>
      <p:sp>
        <p:nvSpPr>
          <p:cNvPr id="583683"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a:p>
        </p:txBody>
      </p:sp>
      <p:sp>
        <p:nvSpPr>
          <p:cNvPr id="583684"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fld id="{F1279044-D0D4-4715-A207-ECDAF8F1FF73}" type="slidenum">
              <a:rPr lang="en-US" altLang="en-US">
                <a:latin typeface="Times New Roman" panose="02020603050405020304" pitchFamily="18" charset="0"/>
              </a:rPr>
              <a:pPr eaLnBrk="1" hangingPunct="1"/>
              <a:t>272</a:t>
            </a:fld>
            <a:endParaRPr lang="en-US" altLang="en-US">
              <a:latin typeface="Times New Roman" panose="02020603050405020304" pitchFamily="18" charset="0"/>
            </a:endParaRPr>
          </a:p>
        </p:txBody>
      </p:sp>
    </p:spTree>
    <p:extLst>
      <p:ext uri="{BB962C8B-B14F-4D97-AF65-F5344CB8AC3E}">
        <p14:creationId xmlns:p14="http://schemas.microsoft.com/office/powerpoint/2010/main" val="3795217918"/>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077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fld id="{462B5BDC-E7BC-4F69-88CA-1A14C00E2AA2}" type="slidenum">
              <a:rPr lang="en-US" altLang="en-US">
                <a:latin typeface="Times New Roman" panose="02020603050405020304" pitchFamily="18" charset="0"/>
              </a:rPr>
              <a:pPr eaLnBrk="1" hangingPunct="1"/>
              <a:t>28</a:t>
            </a:fld>
            <a:endParaRPr lang="en-US" altLang="en-US">
              <a:latin typeface="Times New Roman" panose="02020603050405020304" pitchFamily="18" charset="0"/>
            </a:endParaRPr>
          </a:p>
        </p:txBody>
      </p:sp>
      <p:sp>
        <p:nvSpPr>
          <p:cNvPr id="160771" name="Rectangle 2"/>
          <p:cNvSpPr>
            <a:spLocks noGrp="1" noRot="1" noChangeAspect="1" noChangeArrowheads="1" noTextEdit="1"/>
          </p:cNvSpPr>
          <p:nvPr>
            <p:ph type="sldImg"/>
          </p:nvPr>
        </p:nvSpPr>
        <p:spPr>
          <a:ln/>
        </p:spPr>
      </p:sp>
      <p:sp>
        <p:nvSpPr>
          <p:cNvPr id="16077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815608180"/>
      </p:ext>
    </p:extLst>
  </p:cSld>
  <p:clrMapOvr>
    <a:masterClrMapping/>
  </p:clrMapOvr>
</p:notes>
</file>

<file path=ppt/notesSlides/notesSlide2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470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fld id="{61B18970-A934-451D-833A-17338AEE2A1C}" type="slidenum">
              <a:rPr lang="en-US" altLang="en-US">
                <a:latin typeface="Times New Roman" panose="02020603050405020304" pitchFamily="18" charset="0"/>
              </a:rPr>
              <a:pPr eaLnBrk="1" hangingPunct="1"/>
              <a:t>273</a:t>
            </a:fld>
            <a:endParaRPr lang="en-US" altLang="en-US">
              <a:latin typeface="Times New Roman" panose="02020603050405020304" pitchFamily="18" charset="0"/>
            </a:endParaRPr>
          </a:p>
        </p:txBody>
      </p:sp>
      <p:sp>
        <p:nvSpPr>
          <p:cNvPr id="584707" name="Slide Image Placeholder 1"/>
          <p:cNvSpPr>
            <a:spLocks noGrp="1" noRot="1" noChangeAspect="1" noTextEdit="1"/>
          </p:cNvSpPr>
          <p:nvPr>
            <p:ph type="sldImg"/>
          </p:nvPr>
        </p:nvSpPr>
        <p:spPr>
          <a:xfrm>
            <a:off x="1169988" y="685800"/>
            <a:ext cx="4673600" cy="3505200"/>
          </a:xfrm>
          <a:ln/>
        </p:spPr>
      </p:sp>
      <p:sp>
        <p:nvSpPr>
          <p:cNvPr id="584708" name="Notes Placeholder 2"/>
          <p:cNvSpPr>
            <a:spLocks noGrp="1"/>
          </p:cNvSpPr>
          <p:nvPr>
            <p:ph type="body" idx="1"/>
          </p:nvPr>
        </p:nvSpPr>
        <p:spPr>
          <a:xfrm>
            <a:off x="913625" y="4419600"/>
            <a:ext cx="5183152" cy="4191000"/>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30" tIns="45715" rIns="91430" bIns="45715"/>
          <a:lstStyle/>
          <a:p>
            <a:pPr eaLnBrk="1" hangingPunct="1"/>
            <a:endParaRPr lang="en-US" altLang="en-US"/>
          </a:p>
        </p:txBody>
      </p:sp>
      <p:sp>
        <p:nvSpPr>
          <p:cNvPr id="584709" name="Slide Number Placeholder 3"/>
          <p:cNvSpPr txBox="1">
            <a:spLocks noGrp="1"/>
          </p:cNvSpPr>
          <p:nvPr/>
        </p:nvSpPr>
        <p:spPr bwMode="auto">
          <a:xfrm>
            <a:off x="3962824" y="8839200"/>
            <a:ext cx="304757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30" tIns="45715" rIns="91430" bIns="45715" anchor="b"/>
          <a:lstStyle>
            <a:lvl1pPr defTabSz="912813" eaLnBrk="0" hangingPunct="0">
              <a:defRPr>
                <a:solidFill>
                  <a:schemeClr val="tx1"/>
                </a:solidFill>
                <a:latin typeface="Papyrus" panose="03070502060502030205" pitchFamily="66" charset="0"/>
              </a:defRPr>
            </a:lvl1pPr>
            <a:lvl2pPr marL="742950" indent="-285750" defTabSz="912813" eaLnBrk="0" hangingPunct="0">
              <a:defRPr>
                <a:solidFill>
                  <a:schemeClr val="tx1"/>
                </a:solidFill>
                <a:latin typeface="Papyrus" panose="03070502060502030205" pitchFamily="66" charset="0"/>
              </a:defRPr>
            </a:lvl2pPr>
            <a:lvl3pPr marL="1143000" indent="-228600" defTabSz="912813" eaLnBrk="0" hangingPunct="0">
              <a:defRPr>
                <a:solidFill>
                  <a:schemeClr val="tx1"/>
                </a:solidFill>
                <a:latin typeface="Papyrus" panose="03070502060502030205" pitchFamily="66" charset="0"/>
              </a:defRPr>
            </a:lvl3pPr>
            <a:lvl4pPr marL="1600200" indent="-228600" defTabSz="912813" eaLnBrk="0" hangingPunct="0">
              <a:defRPr>
                <a:solidFill>
                  <a:schemeClr val="tx1"/>
                </a:solidFill>
                <a:latin typeface="Papyrus" panose="03070502060502030205" pitchFamily="66" charset="0"/>
              </a:defRPr>
            </a:lvl4pPr>
            <a:lvl5pPr marL="2057400" indent="-228600" defTabSz="912813" eaLnBrk="0" hangingPunct="0">
              <a:defRPr>
                <a:solidFill>
                  <a:schemeClr val="tx1"/>
                </a:solidFill>
                <a:latin typeface="Papyrus" panose="03070502060502030205" pitchFamily="66" charset="0"/>
              </a:defRPr>
            </a:lvl5pPr>
            <a:lvl6pPr marL="2514600" indent="-228600" defTabSz="912813" eaLnBrk="0" fontAlgn="base" hangingPunct="0">
              <a:spcBef>
                <a:spcPct val="0"/>
              </a:spcBef>
              <a:spcAft>
                <a:spcPct val="0"/>
              </a:spcAft>
              <a:defRPr>
                <a:solidFill>
                  <a:schemeClr val="tx1"/>
                </a:solidFill>
                <a:latin typeface="Papyrus" panose="03070502060502030205" pitchFamily="66" charset="0"/>
              </a:defRPr>
            </a:lvl6pPr>
            <a:lvl7pPr marL="2971800" indent="-228600" defTabSz="912813" eaLnBrk="0" fontAlgn="base" hangingPunct="0">
              <a:spcBef>
                <a:spcPct val="0"/>
              </a:spcBef>
              <a:spcAft>
                <a:spcPct val="0"/>
              </a:spcAft>
              <a:defRPr>
                <a:solidFill>
                  <a:schemeClr val="tx1"/>
                </a:solidFill>
                <a:latin typeface="Papyrus" panose="03070502060502030205" pitchFamily="66" charset="0"/>
              </a:defRPr>
            </a:lvl7pPr>
            <a:lvl8pPr marL="3429000" indent="-228600" defTabSz="912813" eaLnBrk="0" fontAlgn="base" hangingPunct="0">
              <a:spcBef>
                <a:spcPct val="0"/>
              </a:spcBef>
              <a:spcAft>
                <a:spcPct val="0"/>
              </a:spcAft>
              <a:defRPr>
                <a:solidFill>
                  <a:schemeClr val="tx1"/>
                </a:solidFill>
                <a:latin typeface="Papyrus" panose="03070502060502030205" pitchFamily="66" charset="0"/>
              </a:defRPr>
            </a:lvl8pPr>
            <a:lvl9pPr marL="3886200" indent="-228600" defTabSz="912813" eaLnBrk="0" fontAlgn="base" hangingPunct="0">
              <a:spcBef>
                <a:spcPct val="0"/>
              </a:spcBef>
              <a:spcAft>
                <a:spcPct val="0"/>
              </a:spcAft>
              <a:defRPr>
                <a:solidFill>
                  <a:schemeClr val="tx1"/>
                </a:solidFill>
                <a:latin typeface="Papyrus" panose="03070502060502030205" pitchFamily="66" charset="0"/>
              </a:defRPr>
            </a:lvl9pPr>
          </a:lstStyle>
          <a:p>
            <a:pPr algn="r" eaLnBrk="1" hangingPunct="1"/>
            <a:fld id="{23C2BCA8-0863-4927-ADD9-38912B034566}" type="slidenum">
              <a:rPr lang="en-US" altLang="en-US" sz="1300">
                <a:latin typeface="Times New Roman" panose="02020603050405020304" pitchFamily="18" charset="0"/>
              </a:rPr>
              <a:pPr algn="r" eaLnBrk="1" hangingPunct="1"/>
              <a:t>273</a:t>
            </a:fld>
            <a:endParaRPr lang="en-US" altLang="en-US" sz="1300">
              <a:latin typeface="Times New Roman" panose="02020603050405020304" pitchFamily="18" charset="0"/>
            </a:endParaRPr>
          </a:p>
        </p:txBody>
      </p:sp>
    </p:spTree>
    <p:extLst>
      <p:ext uri="{BB962C8B-B14F-4D97-AF65-F5344CB8AC3E}">
        <p14:creationId xmlns:p14="http://schemas.microsoft.com/office/powerpoint/2010/main" val="2262180930"/>
      </p:ext>
    </p:extLst>
  </p:cSld>
  <p:clrMapOvr>
    <a:masterClrMapping/>
  </p:clrMapOvr>
</p:notes>
</file>

<file path=ppt/notesSlides/notesSlide2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573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fld id="{AB52468C-76DD-4B8F-A1EC-9E3571343C4B}" type="slidenum">
              <a:rPr lang="en-US" altLang="en-US">
                <a:latin typeface="Times New Roman" panose="02020603050405020304" pitchFamily="18" charset="0"/>
              </a:rPr>
              <a:pPr eaLnBrk="1" hangingPunct="1"/>
              <a:t>274</a:t>
            </a:fld>
            <a:endParaRPr lang="en-US" altLang="en-US">
              <a:latin typeface="Times New Roman" panose="02020603050405020304" pitchFamily="18" charset="0"/>
            </a:endParaRPr>
          </a:p>
        </p:txBody>
      </p:sp>
      <p:sp>
        <p:nvSpPr>
          <p:cNvPr id="585731" name="Slide Image Placeholder 1"/>
          <p:cNvSpPr>
            <a:spLocks noGrp="1" noRot="1" noChangeAspect="1" noTextEdit="1"/>
          </p:cNvSpPr>
          <p:nvPr>
            <p:ph type="sldImg"/>
          </p:nvPr>
        </p:nvSpPr>
        <p:spPr>
          <a:xfrm>
            <a:off x="1169988" y="685800"/>
            <a:ext cx="4673600" cy="3505200"/>
          </a:xfrm>
          <a:ln/>
        </p:spPr>
      </p:sp>
      <p:sp>
        <p:nvSpPr>
          <p:cNvPr id="585732" name="Notes Placeholder 2"/>
          <p:cNvSpPr>
            <a:spLocks noGrp="1"/>
          </p:cNvSpPr>
          <p:nvPr>
            <p:ph type="body" idx="1"/>
          </p:nvPr>
        </p:nvSpPr>
        <p:spPr>
          <a:xfrm>
            <a:off x="913625" y="4419600"/>
            <a:ext cx="5183152" cy="4191000"/>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30" tIns="45715" rIns="91430" bIns="45715"/>
          <a:lstStyle/>
          <a:p>
            <a:pPr eaLnBrk="1" hangingPunct="1"/>
            <a:endParaRPr lang="en-US" altLang="en-US"/>
          </a:p>
        </p:txBody>
      </p:sp>
      <p:sp>
        <p:nvSpPr>
          <p:cNvPr id="585733" name="Slide Number Placeholder 3"/>
          <p:cNvSpPr txBox="1">
            <a:spLocks noGrp="1"/>
          </p:cNvSpPr>
          <p:nvPr/>
        </p:nvSpPr>
        <p:spPr bwMode="auto">
          <a:xfrm>
            <a:off x="3962824" y="8839200"/>
            <a:ext cx="304757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30" tIns="45715" rIns="91430" bIns="45715" anchor="b"/>
          <a:lstStyle>
            <a:lvl1pPr defTabSz="912813" eaLnBrk="0" hangingPunct="0">
              <a:defRPr>
                <a:solidFill>
                  <a:schemeClr val="tx1"/>
                </a:solidFill>
                <a:latin typeface="Papyrus" panose="03070502060502030205" pitchFamily="66" charset="0"/>
              </a:defRPr>
            </a:lvl1pPr>
            <a:lvl2pPr marL="742950" indent="-285750" defTabSz="912813" eaLnBrk="0" hangingPunct="0">
              <a:defRPr>
                <a:solidFill>
                  <a:schemeClr val="tx1"/>
                </a:solidFill>
                <a:latin typeface="Papyrus" panose="03070502060502030205" pitchFamily="66" charset="0"/>
              </a:defRPr>
            </a:lvl2pPr>
            <a:lvl3pPr marL="1143000" indent="-228600" defTabSz="912813" eaLnBrk="0" hangingPunct="0">
              <a:defRPr>
                <a:solidFill>
                  <a:schemeClr val="tx1"/>
                </a:solidFill>
                <a:latin typeface="Papyrus" panose="03070502060502030205" pitchFamily="66" charset="0"/>
              </a:defRPr>
            </a:lvl3pPr>
            <a:lvl4pPr marL="1600200" indent="-228600" defTabSz="912813" eaLnBrk="0" hangingPunct="0">
              <a:defRPr>
                <a:solidFill>
                  <a:schemeClr val="tx1"/>
                </a:solidFill>
                <a:latin typeface="Papyrus" panose="03070502060502030205" pitchFamily="66" charset="0"/>
              </a:defRPr>
            </a:lvl4pPr>
            <a:lvl5pPr marL="2057400" indent="-228600" defTabSz="912813" eaLnBrk="0" hangingPunct="0">
              <a:defRPr>
                <a:solidFill>
                  <a:schemeClr val="tx1"/>
                </a:solidFill>
                <a:latin typeface="Papyrus" panose="03070502060502030205" pitchFamily="66" charset="0"/>
              </a:defRPr>
            </a:lvl5pPr>
            <a:lvl6pPr marL="2514600" indent="-228600" defTabSz="912813" eaLnBrk="0" fontAlgn="base" hangingPunct="0">
              <a:spcBef>
                <a:spcPct val="0"/>
              </a:spcBef>
              <a:spcAft>
                <a:spcPct val="0"/>
              </a:spcAft>
              <a:defRPr>
                <a:solidFill>
                  <a:schemeClr val="tx1"/>
                </a:solidFill>
                <a:latin typeface="Papyrus" panose="03070502060502030205" pitchFamily="66" charset="0"/>
              </a:defRPr>
            </a:lvl6pPr>
            <a:lvl7pPr marL="2971800" indent="-228600" defTabSz="912813" eaLnBrk="0" fontAlgn="base" hangingPunct="0">
              <a:spcBef>
                <a:spcPct val="0"/>
              </a:spcBef>
              <a:spcAft>
                <a:spcPct val="0"/>
              </a:spcAft>
              <a:defRPr>
                <a:solidFill>
                  <a:schemeClr val="tx1"/>
                </a:solidFill>
                <a:latin typeface="Papyrus" panose="03070502060502030205" pitchFamily="66" charset="0"/>
              </a:defRPr>
            </a:lvl7pPr>
            <a:lvl8pPr marL="3429000" indent="-228600" defTabSz="912813" eaLnBrk="0" fontAlgn="base" hangingPunct="0">
              <a:spcBef>
                <a:spcPct val="0"/>
              </a:spcBef>
              <a:spcAft>
                <a:spcPct val="0"/>
              </a:spcAft>
              <a:defRPr>
                <a:solidFill>
                  <a:schemeClr val="tx1"/>
                </a:solidFill>
                <a:latin typeface="Papyrus" panose="03070502060502030205" pitchFamily="66" charset="0"/>
              </a:defRPr>
            </a:lvl8pPr>
            <a:lvl9pPr marL="3886200" indent="-228600" defTabSz="912813" eaLnBrk="0" fontAlgn="base" hangingPunct="0">
              <a:spcBef>
                <a:spcPct val="0"/>
              </a:spcBef>
              <a:spcAft>
                <a:spcPct val="0"/>
              </a:spcAft>
              <a:defRPr>
                <a:solidFill>
                  <a:schemeClr val="tx1"/>
                </a:solidFill>
                <a:latin typeface="Papyrus" panose="03070502060502030205" pitchFamily="66" charset="0"/>
              </a:defRPr>
            </a:lvl9pPr>
          </a:lstStyle>
          <a:p>
            <a:pPr algn="r" eaLnBrk="1" hangingPunct="1"/>
            <a:fld id="{8ACC6F7B-25AE-4E5B-8A44-3BDD1302B671}" type="slidenum">
              <a:rPr lang="en-US" altLang="en-US" sz="1300">
                <a:latin typeface="Times New Roman" panose="02020603050405020304" pitchFamily="18" charset="0"/>
              </a:rPr>
              <a:pPr algn="r" eaLnBrk="1" hangingPunct="1"/>
              <a:t>274</a:t>
            </a:fld>
            <a:endParaRPr lang="en-US" altLang="en-US" sz="1300">
              <a:latin typeface="Times New Roman" panose="02020603050405020304" pitchFamily="18" charset="0"/>
            </a:endParaRPr>
          </a:p>
        </p:txBody>
      </p:sp>
    </p:spTree>
    <p:extLst>
      <p:ext uri="{BB962C8B-B14F-4D97-AF65-F5344CB8AC3E}">
        <p14:creationId xmlns:p14="http://schemas.microsoft.com/office/powerpoint/2010/main" val="2111990713"/>
      </p:ext>
    </p:extLst>
  </p:cSld>
  <p:clrMapOvr>
    <a:masterClrMapping/>
  </p:clrMapOvr>
</p:notes>
</file>

<file path=ppt/notesSlides/notesSlide2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675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fld id="{2BB5071B-A74B-4472-9BC2-220E8F0A3045}" type="slidenum">
              <a:rPr lang="en-US" altLang="en-US">
                <a:latin typeface="Times New Roman" panose="02020603050405020304" pitchFamily="18" charset="0"/>
              </a:rPr>
              <a:pPr eaLnBrk="1" hangingPunct="1"/>
              <a:t>275</a:t>
            </a:fld>
            <a:endParaRPr lang="en-US" altLang="en-US">
              <a:latin typeface="Times New Roman" panose="02020603050405020304" pitchFamily="18" charset="0"/>
            </a:endParaRPr>
          </a:p>
        </p:txBody>
      </p:sp>
      <p:sp>
        <p:nvSpPr>
          <p:cNvPr id="586755" name="Slide Image Placeholder 1"/>
          <p:cNvSpPr>
            <a:spLocks noGrp="1" noRot="1" noChangeAspect="1" noTextEdit="1"/>
          </p:cNvSpPr>
          <p:nvPr>
            <p:ph type="sldImg"/>
          </p:nvPr>
        </p:nvSpPr>
        <p:spPr>
          <a:xfrm>
            <a:off x="1169988" y="685800"/>
            <a:ext cx="4673600" cy="3505200"/>
          </a:xfrm>
          <a:ln/>
        </p:spPr>
      </p:sp>
      <p:sp>
        <p:nvSpPr>
          <p:cNvPr id="586756" name="Notes Placeholder 2"/>
          <p:cNvSpPr>
            <a:spLocks noGrp="1"/>
          </p:cNvSpPr>
          <p:nvPr>
            <p:ph type="body" idx="1"/>
          </p:nvPr>
        </p:nvSpPr>
        <p:spPr>
          <a:xfrm>
            <a:off x="913625" y="4419600"/>
            <a:ext cx="5183152" cy="4191000"/>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30" tIns="45715" rIns="91430" bIns="45715"/>
          <a:lstStyle/>
          <a:p>
            <a:pPr eaLnBrk="1" hangingPunct="1"/>
            <a:endParaRPr lang="en-US" altLang="en-US"/>
          </a:p>
        </p:txBody>
      </p:sp>
      <p:sp>
        <p:nvSpPr>
          <p:cNvPr id="586757" name="Slide Number Placeholder 3"/>
          <p:cNvSpPr txBox="1">
            <a:spLocks noGrp="1"/>
          </p:cNvSpPr>
          <p:nvPr/>
        </p:nvSpPr>
        <p:spPr bwMode="auto">
          <a:xfrm>
            <a:off x="3962824" y="8839200"/>
            <a:ext cx="304757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30" tIns="45715" rIns="91430" bIns="45715" anchor="b"/>
          <a:lstStyle>
            <a:lvl1pPr defTabSz="912813" eaLnBrk="0" hangingPunct="0">
              <a:defRPr>
                <a:solidFill>
                  <a:schemeClr val="tx1"/>
                </a:solidFill>
                <a:latin typeface="Papyrus" panose="03070502060502030205" pitchFamily="66" charset="0"/>
              </a:defRPr>
            </a:lvl1pPr>
            <a:lvl2pPr marL="742950" indent="-285750" defTabSz="912813" eaLnBrk="0" hangingPunct="0">
              <a:defRPr>
                <a:solidFill>
                  <a:schemeClr val="tx1"/>
                </a:solidFill>
                <a:latin typeface="Papyrus" panose="03070502060502030205" pitchFamily="66" charset="0"/>
              </a:defRPr>
            </a:lvl2pPr>
            <a:lvl3pPr marL="1143000" indent="-228600" defTabSz="912813" eaLnBrk="0" hangingPunct="0">
              <a:defRPr>
                <a:solidFill>
                  <a:schemeClr val="tx1"/>
                </a:solidFill>
                <a:latin typeface="Papyrus" panose="03070502060502030205" pitchFamily="66" charset="0"/>
              </a:defRPr>
            </a:lvl3pPr>
            <a:lvl4pPr marL="1600200" indent="-228600" defTabSz="912813" eaLnBrk="0" hangingPunct="0">
              <a:defRPr>
                <a:solidFill>
                  <a:schemeClr val="tx1"/>
                </a:solidFill>
                <a:latin typeface="Papyrus" panose="03070502060502030205" pitchFamily="66" charset="0"/>
              </a:defRPr>
            </a:lvl4pPr>
            <a:lvl5pPr marL="2057400" indent="-228600" defTabSz="912813" eaLnBrk="0" hangingPunct="0">
              <a:defRPr>
                <a:solidFill>
                  <a:schemeClr val="tx1"/>
                </a:solidFill>
                <a:latin typeface="Papyrus" panose="03070502060502030205" pitchFamily="66" charset="0"/>
              </a:defRPr>
            </a:lvl5pPr>
            <a:lvl6pPr marL="2514600" indent="-228600" defTabSz="912813" eaLnBrk="0" fontAlgn="base" hangingPunct="0">
              <a:spcBef>
                <a:spcPct val="0"/>
              </a:spcBef>
              <a:spcAft>
                <a:spcPct val="0"/>
              </a:spcAft>
              <a:defRPr>
                <a:solidFill>
                  <a:schemeClr val="tx1"/>
                </a:solidFill>
                <a:latin typeface="Papyrus" panose="03070502060502030205" pitchFamily="66" charset="0"/>
              </a:defRPr>
            </a:lvl6pPr>
            <a:lvl7pPr marL="2971800" indent="-228600" defTabSz="912813" eaLnBrk="0" fontAlgn="base" hangingPunct="0">
              <a:spcBef>
                <a:spcPct val="0"/>
              </a:spcBef>
              <a:spcAft>
                <a:spcPct val="0"/>
              </a:spcAft>
              <a:defRPr>
                <a:solidFill>
                  <a:schemeClr val="tx1"/>
                </a:solidFill>
                <a:latin typeface="Papyrus" panose="03070502060502030205" pitchFamily="66" charset="0"/>
              </a:defRPr>
            </a:lvl7pPr>
            <a:lvl8pPr marL="3429000" indent="-228600" defTabSz="912813" eaLnBrk="0" fontAlgn="base" hangingPunct="0">
              <a:spcBef>
                <a:spcPct val="0"/>
              </a:spcBef>
              <a:spcAft>
                <a:spcPct val="0"/>
              </a:spcAft>
              <a:defRPr>
                <a:solidFill>
                  <a:schemeClr val="tx1"/>
                </a:solidFill>
                <a:latin typeface="Papyrus" panose="03070502060502030205" pitchFamily="66" charset="0"/>
              </a:defRPr>
            </a:lvl8pPr>
            <a:lvl9pPr marL="3886200" indent="-228600" defTabSz="912813" eaLnBrk="0" fontAlgn="base" hangingPunct="0">
              <a:spcBef>
                <a:spcPct val="0"/>
              </a:spcBef>
              <a:spcAft>
                <a:spcPct val="0"/>
              </a:spcAft>
              <a:defRPr>
                <a:solidFill>
                  <a:schemeClr val="tx1"/>
                </a:solidFill>
                <a:latin typeface="Papyrus" panose="03070502060502030205" pitchFamily="66" charset="0"/>
              </a:defRPr>
            </a:lvl9pPr>
          </a:lstStyle>
          <a:p>
            <a:pPr algn="r" eaLnBrk="1" hangingPunct="1"/>
            <a:fld id="{A73B9985-0026-47D8-9763-8EAFD4C4CCF4}" type="slidenum">
              <a:rPr lang="en-US" altLang="en-US" sz="1300">
                <a:latin typeface="Times New Roman" panose="02020603050405020304" pitchFamily="18" charset="0"/>
              </a:rPr>
              <a:pPr algn="r" eaLnBrk="1" hangingPunct="1"/>
              <a:t>275</a:t>
            </a:fld>
            <a:endParaRPr lang="en-US" altLang="en-US" sz="1300">
              <a:latin typeface="Times New Roman" panose="02020603050405020304" pitchFamily="18" charset="0"/>
            </a:endParaRPr>
          </a:p>
        </p:txBody>
      </p:sp>
    </p:spTree>
    <p:extLst>
      <p:ext uri="{BB962C8B-B14F-4D97-AF65-F5344CB8AC3E}">
        <p14:creationId xmlns:p14="http://schemas.microsoft.com/office/powerpoint/2010/main" val="997718664"/>
      </p:ext>
    </p:extLst>
  </p:cSld>
  <p:clrMapOvr>
    <a:masterClrMapping/>
  </p:clrMapOvr>
</p:notes>
</file>

<file path=ppt/notesSlides/notesSlide2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7778" name="Slide Image Placeholder 1"/>
          <p:cNvSpPr>
            <a:spLocks noGrp="1" noRot="1" noChangeAspect="1" noTextEdit="1"/>
          </p:cNvSpPr>
          <p:nvPr>
            <p:ph type="sldImg"/>
          </p:nvPr>
        </p:nvSpPr>
        <p:spPr>
          <a:ln/>
        </p:spPr>
      </p:sp>
      <p:sp>
        <p:nvSpPr>
          <p:cNvPr id="587779"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a:p>
        </p:txBody>
      </p:sp>
      <p:sp>
        <p:nvSpPr>
          <p:cNvPr id="587780" name="Slide Number Placeholder 3"/>
          <p:cNvSpPr txBox="1">
            <a:spLocks noGrp="1"/>
          </p:cNvSpPr>
          <p:nvPr/>
        </p:nvSpPr>
        <p:spPr bwMode="auto">
          <a:xfrm>
            <a:off x="3970938" y="8829675"/>
            <a:ext cx="3037840" cy="465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r" eaLnBrk="1" hangingPunct="1"/>
            <a:fld id="{CC0B57AB-1440-4F71-B5F4-29201AB5D0B9}" type="slidenum">
              <a:rPr lang="en-US" altLang="en-US" sz="1200">
                <a:latin typeface="Times New Roman" panose="02020603050405020304" pitchFamily="18" charset="0"/>
              </a:rPr>
              <a:pPr algn="r" eaLnBrk="1" hangingPunct="1"/>
              <a:t>277</a:t>
            </a:fld>
            <a:endParaRPr lang="en-US" altLang="en-US" sz="1200">
              <a:latin typeface="Times New Roman" panose="02020603050405020304" pitchFamily="18" charset="0"/>
            </a:endParaRPr>
          </a:p>
        </p:txBody>
      </p:sp>
    </p:spTree>
    <p:extLst>
      <p:ext uri="{BB962C8B-B14F-4D97-AF65-F5344CB8AC3E}">
        <p14:creationId xmlns:p14="http://schemas.microsoft.com/office/powerpoint/2010/main" val="3278948723"/>
      </p:ext>
    </p:extLst>
  </p:cSld>
  <p:clrMapOvr>
    <a:masterClrMapping/>
  </p:clrMapOvr>
</p:notes>
</file>

<file path=ppt/notesSlides/notesSlide2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8802" name="Slide Image Placeholder 1"/>
          <p:cNvSpPr>
            <a:spLocks noGrp="1" noRot="1" noChangeAspect="1" noTextEdit="1"/>
          </p:cNvSpPr>
          <p:nvPr>
            <p:ph type="sldImg"/>
          </p:nvPr>
        </p:nvSpPr>
        <p:spPr>
          <a:ln/>
        </p:spPr>
      </p:sp>
      <p:sp>
        <p:nvSpPr>
          <p:cNvPr id="588803"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a:p>
        </p:txBody>
      </p:sp>
      <p:sp>
        <p:nvSpPr>
          <p:cNvPr id="588804"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fld id="{4D80B5F6-7B36-4EBC-B7CD-F0FA70DF7559}" type="slidenum">
              <a:rPr lang="en-US" altLang="en-US">
                <a:latin typeface="Times New Roman" panose="02020603050405020304" pitchFamily="18" charset="0"/>
              </a:rPr>
              <a:pPr eaLnBrk="1" hangingPunct="1"/>
              <a:t>278</a:t>
            </a:fld>
            <a:endParaRPr lang="en-US" altLang="en-US">
              <a:latin typeface="Times New Roman" panose="02020603050405020304" pitchFamily="18" charset="0"/>
            </a:endParaRPr>
          </a:p>
        </p:txBody>
      </p:sp>
    </p:spTree>
    <p:extLst>
      <p:ext uri="{BB962C8B-B14F-4D97-AF65-F5344CB8AC3E}">
        <p14:creationId xmlns:p14="http://schemas.microsoft.com/office/powerpoint/2010/main" val="3335533863"/>
      </p:ext>
    </p:extLst>
  </p:cSld>
  <p:clrMapOvr>
    <a:masterClrMapping/>
  </p:clrMapOvr>
</p:notes>
</file>

<file path=ppt/notesSlides/notesSlide2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9826" name="Slide Image Placeholder 1"/>
          <p:cNvSpPr>
            <a:spLocks noGrp="1" noRot="1" noChangeAspect="1" noTextEdit="1"/>
          </p:cNvSpPr>
          <p:nvPr>
            <p:ph type="sldImg"/>
          </p:nvPr>
        </p:nvSpPr>
        <p:spPr>
          <a:ln/>
        </p:spPr>
      </p:sp>
      <p:sp>
        <p:nvSpPr>
          <p:cNvPr id="589827"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a:p>
        </p:txBody>
      </p:sp>
      <p:sp>
        <p:nvSpPr>
          <p:cNvPr id="589828"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fld id="{DD832794-616B-4405-A651-26D761BC9B37}" type="slidenum">
              <a:rPr lang="en-US" altLang="en-US">
                <a:latin typeface="Times New Roman" panose="02020603050405020304" pitchFamily="18" charset="0"/>
              </a:rPr>
              <a:pPr eaLnBrk="1" hangingPunct="1"/>
              <a:t>279</a:t>
            </a:fld>
            <a:endParaRPr lang="en-US" altLang="en-US">
              <a:latin typeface="Times New Roman" panose="02020603050405020304" pitchFamily="18" charset="0"/>
            </a:endParaRPr>
          </a:p>
        </p:txBody>
      </p:sp>
    </p:spTree>
    <p:extLst>
      <p:ext uri="{BB962C8B-B14F-4D97-AF65-F5344CB8AC3E}">
        <p14:creationId xmlns:p14="http://schemas.microsoft.com/office/powerpoint/2010/main" val="2700823467"/>
      </p:ext>
    </p:extLst>
  </p:cSld>
  <p:clrMapOvr>
    <a:masterClrMapping/>
  </p:clrMapOvr>
</p:notes>
</file>

<file path=ppt/notesSlides/notesSlide2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0850" name="Slide Image Placeholder 1"/>
          <p:cNvSpPr>
            <a:spLocks noGrp="1" noRot="1" noChangeAspect="1" noTextEdit="1"/>
          </p:cNvSpPr>
          <p:nvPr>
            <p:ph type="sldImg"/>
          </p:nvPr>
        </p:nvSpPr>
        <p:spPr>
          <a:ln/>
        </p:spPr>
      </p:sp>
      <p:sp>
        <p:nvSpPr>
          <p:cNvPr id="590851"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a:p>
        </p:txBody>
      </p:sp>
      <p:sp>
        <p:nvSpPr>
          <p:cNvPr id="590852"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fld id="{D0F1B717-D22E-4ADC-BE34-FF90597CA24D}" type="slidenum">
              <a:rPr lang="en-US" altLang="en-US">
                <a:latin typeface="Times New Roman" panose="02020603050405020304" pitchFamily="18" charset="0"/>
              </a:rPr>
              <a:pPr eaLnBrk="1" hangingPunct="1"/>
              <a:t>281</a:t>
            </a:fld>
            <a:endParaRPr lang="en-US" altLang="en-US">
              <a:latin typeface="Times New Roman" panose="02020603050405020304" pitchFamily="18" charset="0"/>
            </a:endParaRPr>
          </a:p>
        </p:txBody>
      </p:sp>
    </p:spTree>
    <p:extLst>
      <p:ext uri="{BB962C8B-B14F-4D97-AF65-F5344CB8AC3E}">
        <p14:creationId xmlns:p14="http://schemas.microsoft.com/office/powerpoint/2010/main" val="758680600"/>
      </p:ext>
    </p:extLst>
  </p:cSld>
  <p:clrMapOvr>
    <a:masterClrMapping/>
  </p:clrMapOvr>
</p:notes>
</file>

<file path=ppt/notesSlides/notesSlide2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1874" name="Slide Image Placeholder 1"/>
          <p:cNvSpPr>
            <a:spLocks noGrp="1" noRot="1" noChangeAspect="1" noTextEdit="1"/>
          </p:cNvSpPr>
          <p:nvPr>
            <p:ph type="sldImg"/>
          </p:nvPr>
        </p:nvSpPr>
        <p:spPr>
          <a:ln/>
        </p:spPr>
      </p:sp>
      <p:sp>
        <p:nvSpPr>
          <p:cNvPr id="591875"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a:p>
        </p:txBody>
      </p:sp>
      <p:sp>
        <p:nvSpPr>
          <p:cNvPr id="591876"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fld id="{76D2E934-5D27-4BAB-BF8E-1DDE7BD8EA7B}" type="slidenum">
              <a:rPr lang="en-US" altLang="en-US">
                <a:latin typeface="Times New Roman" panose="02020603050405020304" pitchFamily="18" charset="0"/>
              </a:rPr>
              <a:pPr eaLnBrk="1" hangingPunct="1"/>
              <a:t>282</a:t>
            </a:fld>
            <a:endParaRPr lang="en-US" altLang="en-US">
              <a:latin typeface="Times New Roman" panose="02020603050405020304" pitchFamily="18" charset="0"/>
            </a:endParaRPr>
          </a:p>
        </p:txBody>
      </p:sp>
    </p:spTree>
    <p:extLst>
      <p:ext uri="{BB962C8B-B14F-4D97-AF65-F5344CB8AC3E}">
        <p14:creationId xmlns:p14="http://schemas.microsoft.com/office/powerpoint/2010/main" val="213236895"/>
      </p:ext>
    </p:extLst>
  </p:cSld>
  <p:clrMapOvr>
    <a:masterClrMapping/>
  </p:clrMapOvr>
</p:notes>
</file>

<file path=ppt/notesSlides/notesSlide2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6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fld id="{E52DEBC8-48B8-483C-BC51-A83A38780437}" type="slidenum">
              <a:rPr lang="en-US" altLang="en-US">
                <a:latin typeface="Times New Roman" panose="02020603050405020304" pitchFamily="18" charset="0"/>
              </a:rPr>
              <a:pPr eaLnBrk="1" hangingPunct="1"/>
              <a:t>284</a:t>
            </a:fld>
            <a:endParaRPr lang="en-US" altLang="en-US">
              <a:latin typeface="Times New Roman" panose="02020603050405020304" pitchFamily="18" charset="0"/>
            </a:endParaRPr>
          </a:p>
        </p:txBody>
      </p:sp>
      <p:sp>
        <p:nvSpPr>
          <p:cNvPr id="143363" name="Rectangle 2"/>
          <p:cNvSpPr>
            <a:spLocks noGrp="1" noRot="1" noChangeAspect="1" noChangeArrowheads="1" noTextEdit="1"/>
          </p:cNvSpPr>
          <p:nvPr>
            <p:ph type="sldImg"/>
          </p:nvPr>
        </p:nvSpPr>
        <p:spPr>
          <a:ln/>
        </p:spPr>
      </p:sp>
      <p:sp>
        <p:nvSpPr>
          <p:cNvPr id="143364"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3320607358"/>
      </p:ext>
    </p:extLst>
  </p:cSld>
  <p:clrMapOvr>
    <a:masterClrMapping/>
  </p:clrMapOvr>
</p:notes>
</file>

<file path=ppt/notesSlides/notesSlide2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52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fld id="{B1E4F11D-A94A-4606-9628-A4E7A2BB319F}" type="slidenum">
              <a:rPr lang="en-US" altLang="en-US">
                <a:latin typeface="Times New Roman" panose="02020603050405020304" pitchFamily="18" charset="0"/>
              </a:rPr>
              <a:pPr eaLnBrk="1" hangingPunct="1"/>
              <a:t>285</a:t>
            </a:fld>
            <a:endParaRPr lang="en-US" altLang="en-US">
              <a:latin typeface="Times New Roman" panose="02020603050405020304" pitchFamily="18" charset="0"/>
            </a:endParaRPr>
          </a:p>
        </p:txBody>
      </p:sp>
      <p:sp>
        <p:nvSpPr>
          <p:cNvPr id="235523" name="Rectangle 2"/>
          <p:cNvSpPr>
            <a:spLocks noGrp="1" noRot="1" noChangeAspect="1" noChangeArrowheads="1" noTextEdit="1"/>
          </p:cNvSpPr>
          <p:nvPr>
            <p:ph type="sldImg"/>
          </p:nvPr>
        </p:nvSpPr>
        <p:spPr>
          <a:ln/>
        </p:spPr>
      </p:sp>
      <p:sp>
        <p:nvSpPr>
          <p:cNvPr id="235524"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2076031550"/>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179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fld id="{1265E7D5-EE4D-4086-925B-69A58A9826D2}" type="slidenum">
              <a:rPr lang="en-US" altLang="en-US">
                <a:latin typeface="Times New Roman" panose="02020603050405020304" pitchFamily="18" charset="0"/>
              </a:rPr>
              <a:pPr eaLnBrk="1" hangingPunct="1"/>
              <a:t>29</a:t>
            </a:fld>
            <a:endParaRPr lang="en-US" altLang="en-US">
              <a:latin typeface="Times New Roman" panose="02020603050405020304" pitchFamily="18" charset="0"/>
            </a:endParaRPr>
          </a:p>
        </p:txBody>
      </p:sp>
      <p:sp>
        <p:nvSpPr>
          <p:cNvPr id="161795" name="Rectangle 2"/>
          <p:cNvSpPr>
            <a:spLocks noGrp="1" noRot="1" noChangeAspect="1" noChangeArrowheads="1" noTextEdit="1"/>
          </p:cNvSpPr>
          <p:nvPr>
            <p:ph type="sldImg"/>
          </p:nvPr>
        </p:nvSpPr>
        <p:spPr>
          <a:ln/>
        </p:spPr>
      </p:sp>
      <p:sp>
        <p:nvSpPr>
          <p:cNvPr id="161796"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1118773510"/>
      </p:ext>
    </p:extLst>
  </p:cSld>
  <p:clrMapOvr>
    <a:masterClrMapping/>
  </p:clrMapOvr>
</p:notes>
</file>

<file path=ppt/notesSlides/notesSlide2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654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fld id="{342F7FA4-5C26-4B40-99F2-E84A7B2DA713}" type="slidenum">
              <a:rPr lang="en-US" altLang="en-US">
                <a:latin typeface="Times New Roman" panose="02020603050405020304" pitchFamily="18" charset="0"/>
              </a:rPr>
              <a:pPr eaLnBrk="1" hangingPunct="1"/>
              <a:t>287</a:t>
            </a:fld>
            <a:endParaRPr lang="en-US" altLang="en-US">
              <a:latin typeface="Times New Roman" panose="02020603050405020304" pitchFamily="18" charset="0"/>
            </a:endParaRPr>
          </a:p>
        </p:txBody>
      </p:sp>
      <p:sp>
        <p:nvSpPr>
          <p:cNvPr id="236547" name="Rectangle 2"/>
          <p:cNvSpPr>
            <a:spLocks noGrp="1" noRot="1" noChangeAspect="1" noChangeArrowheads="1" noTextEdit="1"/>
          </p:cNvSpPr>
          <p:nvPr>
            <p:ph type="sldImg"/>
          </p:nvPr>
        </p:nvSpPr>
        <p:spPr>
          <a:ln/>
        </p:spPr>
      </p:sp>
      <p:sp>
        <p:nvSpPr>
          <p:cNvPr id="236548"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3463009130"/>
      </p:ext>
    </p:extLst>
  </p:cSld>
  <p:clrMapOvr>
    <a:masterClrMapping/>
  </p:clrMapOvr>
</p:notes>
</file>

<file path=ppt/notesSlides/notesSlide2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757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fld id="{72B59D9B-5E89-4747-9B75-F31EBE17CCAA}" type="slidenum">
              <a:rPr lang="en-US" altLang="en-US">
                <a:latin typeface="Times New Roman" panose="02020603050405020304" pitchFamily="18" charset="0"/>
              </a:rPr>
              <a:pPr eaLnBrk="1" hangingPunct="1"/>
              <a:t>288</a:t>
            </a:fld>
            <a:endParaRPr lang="en-US" altLang="en-US">
              <a:latin typeface="Times New Roman" panose="02020603050405020304" pitchFamily="18" charset="0"/>
            </a:endParaRPr>
          </a:p>
        </p:txBody>
      </p:sp>
      <p:sp>
        <p:nvSpPr>
          <p:cNvPr id="237571" name="Rectangle 2"/>
          <p:cNvSpPr>
            <a:spLocks noGrp="1" noRot="1" noChangeAspect="1" noChangeArrowheads="1" noTextEdit="1"/>
          </p:cNvSpPr>
          <p:nvPr>
            <p:ph type="sldImg"/>
          </p:nvPr>
        </p:nvSpPr>
        <p:spPr>
          <a:ln/>
        </p:spPr>
      </p:sp>
      <p:sp>
        <p:nvSpPr>
          <p:cNvPr id="23757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154257046"/>
      </p:ext>
    </p:extLst>
  </p:cSld>
  <p:clrMapOvr>
    <a:masterClrMapping/>
  </p:clrMapOvr>
</p:notes>
</file>

<file path=ppt/notesSlides/notesSlide2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4946" name="Slide Image Placeholder 1"/>
          <p:cNvSpPr>
            <a:spLocks noGrp="1" noRot="1" noChangeAspect="1" noTextEdit="1"/>
          </p:cNvSpPr>
          <p:nvPr>
            <p:ph type="sldImg"/>
          </p:nvPr>
        </p:nvSpPr>
        <p:spPr>
          <a:ln/>
        </p:spPr>
      </p:sp>
      <p:sp>
        <p:nvSpPr>
          <p:cNvPr id="594947"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a:p>
        </p:txBody>
      </p:sp>
      <p:sp>
        <p:nvSpPr>
          <p:cNvPr id="594948" name="Slide Number Placeholder 3"/>
          <p:cNvSpPr txBox="1">
            <a:spLocks noGrp="1"/>
          </p:cNvSpPr>
          <p:nvPr/>
        </p:nvSpPr>
        <p:spPr bwMode="auto">
          <a:xfrm>
            <a:off x="3962824" y="8839200"/>
            <a:ext cx="304757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0576" tIns="45288" rIns="90576" bIns="45288" anchor="b"/>
          <a:lstStyle>
            <a:lvl1pPr defTabSz="904875" eaLnBrk="0" hangingPunct="0">
              <a:defRPr>
                <a:solidFill>
                  <a:schemeClr val="tx1"/>
                </a:solidFill>
                <a:latin typeface="Papyrus" panose="03070502060502030205" pitchFamily="66" charset="0"/>
              </a:defRPr>
            </a:lvl1pPr>
            <a:lvl2pPr marL="742950" indent="-285750" defTabSz="904875" eaLnBrk="0" hangingPunct="0">
              <a:defRPr>
                <a:solidFill>
                  <a:schemeClr val="tx1"/>
                </a:solidFill>
                <a:latin typeface="Papyrus" panose="03070502060502030205" pitchFamily="66" charset="0"/>
              </a:defRPr>
            </a:lvl2pPr>
            <a:lvl3pPr marL="1143000" indent="-228600" defTabSz="904875" eaLnBrk="0" hangingPunct="0">
              <a:defRPr>
                <a:solidFill>
                  <a:schemeClr val="tx1"/>
                </a:solidFill>
                <a:latin typeface="Papyrus" panose="03070502060502030205" pitchFamily="66" charset="0"/>
              </a:defRPr>
            </a:lvl3pPr>
            <a:lvl4pPr marL="1600200" indent="-228600" defTabSz="904875" eaLnBrk="0" hangingPunct="0">
              <a:defRPr>
                <a:solidFill>
                  <a:schemeClr val="tx1"/>
                </a:solidFill>
                <a:latin typeface="Papyrus" panose="03070502060502030205" pitchFamily="66" charset="0"/>
              </a:defRPr>
            </a:lvl4pPr>
            <a:lvl5pPr marL="2057400" indent="-228600" defTabSz="904875" eaLnBrk="0" hangingPunct="0">
              <a:defRPr>
                <a:solidFill>
                  <a:schemeClr val="tx1"/>
                </a:solidFill>
                <a:latin typeface="Papyrus" panose="03070502060502030205" pitchFamily="66" charset="0"/>
              </a:defRPr>
            </a:lvl5pPr>
            <a:lvl6pPr marL="2514600" indent="-228600" defTabSz="904875" eaLnBrk="0" fontAlgn="base" hangingPunct="0">
              <a:spcBef>
                <a:spcPct val="0"/>
              </a:spcBef>
              <a:spcAft>
                <a:spcPct val="0"/>
              </a:spcAft>
              <a:defRPr>
                <a:solidFill>
                  <a:schemeClr val="tx1"/>
                </a:solidFill>
                <a:latin typeface="Papyrus" panose="03070502060502030205" pitchFamily="66" charset="0"/>
              </a:defRPr>
            </a:lvl6pPr>
            <a:lvl7pPr marL="2971800" indent="-228600" defTabSz="904875" eaLnBrk="0" fontAlgn="base" hangingPunct="0">
              <a:spcBef>
                <a:spcPct val="0"/>
              </a:spcBef>
              <a:spcAft>
                <a:spcPct val="0"/>
              </a:spcAft>
              <a:defRPr>
                <a:solidFill>
                  <a:schemeClr val="tx1"/>
                </a:solidFill>
                <a:latin typeface="Papyrus" panose="03070502060502030205" pitchFamily="66" charset="0"/>
              </a:defRPr>
            </a:lvl7pPr>
            <a:lvl8pPr marL="3429000" indent="-228600" defTabSz="904875" eaLnBrk="0" fontAlgn="base" hangingPunct="0">
              <a:spcBef>
                <a:spcPct val="0"/>
              </a:spcBef>
              <a:spcAft>
                <a:spcPct val="0"/>
              </a:spcAft>
              <a:defRPr>
                <a:solidFill>
                  <a:schemeClr val="tx1"/>
                </a:solidFill>
                <a:latin typeface="Papyrus" panose="03070502060502030205" pitchFamily="66" charset="0"/>
              </a:defRPr>
            </a:lvl8pPr>
            <a:lvl9pPr marL="3886200" indent="-228600" defTabSz="904875" eaLnBrk="0" fontAlgn="base" hangingPunct="0">
              <a:spcBef>
                <a:spcPct val="0"/>
              </a:spcBef>
              <a:spcAft>
                <a:spcPct val="0"/>
              </a:spcAft>
              <a:defRPr>
                <a:solidFill>
                  <a:schemeClr val="tx1"/>
                </a:solidFill>
                <a:latin typeface="Papyrus" panose="03070502060502030205" pitchFamily="66" charset="0"/>
              </a:defRPr>
            </a:lvl9pPr>
          </a:lstStyle>
          <a:p>
            <a:pPr algn="r" eaLnBrk="1" hangingPunct="1"/>
            <a:fld id="{8611C121-1379-4F5A-B081-4EB45E7B799A}" type="slidenum">
              <a:rPr lang="en-US" altLang="en-US" sz="1200">
                <a:latin typeface="Arial" panose="020B0604020202020204" pitchFamily="34" charset="0"/>
              </a:rPr>
              <a:pPr algn="r" eaLnBrk="1" hangingPunct="1"/>
              <a:t>289</a:t>
            </a:fld>
            <a:endParaRPr lang="en-US" altLang="en-US" sz="1200">
              <a:latin typeface="Arial" panose="020B0604020202020204" pitchFamily="34" charset="0"/>
            </a:endParaRPr>
          </a:p>
        </p:txBody>
      </p:sp>
    </p:spTree>
    <p:extLst>
      <p:ext uri="{BB962C8B-B14F-4D97-AF65-F5344CB8AC3E}">
        <p14:creationId xmlns:p14="http://schemas.microsoft.com/office/powerpoint/2010/main" val="3818551663"/>
      </p:ext>
    </p:extLst>
  </p:cSld>
  <p:clrMapOvr>
    <a:masterClrMapping/>
  </p:clrMapOvr>
</p:notes>
</file>

<file path=ppt/notesSlides/notesSlide2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5970" name="Slide Image Placeholder 1"/>
          <p:cNvSpPr>
            <a:spLocks noGrp="1" noRot="1" noChangeAspect="1" noTextEdit="1"/>
          </p:cNvSpPr>
          <p:nvPr>
            <p:ph type="sldImg"/>
          </p:nvPr>
        </p:nvSpPr>
        <p:spPr>
          <a:ln/>
        </p:spPr>
      </p:sp>
      <p:sp>
        <p:nvSpPr>
          <p:cNvPr id="595971"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a:p>
        </p:txBody>
      </p:sp>
      <p:sp>
        <p:nvSpPr>
          <p:cNvPr id="595972" name="Slide Number Placeholder 3"/>
          <p:cNvSpPr txBox="1">
            <a:spLocks noGrp="1"/>
          </p:cNvSpPr>
          <p:nvPr/>
        </p:nvSpPr>
        <p:spPr bwMode="auto">
          <a:xfrm>
            <a:off x="3962824" y="8839200"/>
            <a:ext cx="304757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0576" tIns="45288" rIns="90576" bIns="45288" anchor="b"/>
          <a:lstStyle>
            <a:lvl1pPr defTabSz="904875" eaLnBrk="0" hangingPunct="0">
              <a:defRPr>
                <a:solidFill>
                  <a:schemeClr val="tx1"/>
                </a:solidFill>
                <a:latin typeface="Papyrus" panose="03070502060502030205" pitchFamily="66" charset="0"/>
              </a:defRPr>
            </a:lvl1pPr>
            <a:lvl2pPr marL="742950" indent="-285750" defTabSz="904875" eaLnBrk="0" hangingPunct="0">
              <a:defRPr>
                <a:solidFill>
                  <a:schemeClr val="tx1"/>
                </a:solidFill>
                <a:latin typeface="Papyrus" panose="03070502060502030205" pitchFamily="66" charset="0"/>
              </a:defRPr>
            </a:lvl2pPr>
            <a:lvl3pPr marL="1143000" indent="-228600" defTabSz="904875" eaLnBrk="0" hangingPunct="0">
              <a:defRPr>
                <a:solidFill>
                  <a:schemeClr val="tx1"/>
                </a:solidFill>
                <a:latin typeface="Papyrus" panose="03070502060502030205" pitchFamily="66" charset="0"/>
              </a:defRPr>
            </a:lvl3pPr>
            <a:lvl4pPr marL="1600200" indent="-228600" defTabSz="904875" eaLnBrk="0" hangingPunct="0">
              <a:defRPr>
                <a:solidFill>
                  <a:schemeClr val="tx1"/>
                </a:solidFill>
                <a:latin typeface="Papyrus" panose="03070502060502030205" pitchFamily="66" charset="0"/>
              </a:defRPr>
            </a:lvl4pPr>
            <a:lvl5pPr marL="2057400" indent="-228600" defTabSz="904875" eaLnBrk="0" hangingPunct="0">
              <a:defRPr>
                <a:solidFill>
                  <a:schemeClr val="tx1"/>
                </a:solidFill>
                <a:latin typeface="Papyrus" panose="03070502060502030205" pitchFamily="66" charset="0"/>
              </a:defRPr>
            </a:lvl5pPr>
            <a:lvl6pPr marL="2514600" indent="-228600" defTabSz="904875" eaLnBrk="0" fontAlgn="base" hangingPunct="0">
              <a:spcBef>
                <a:spcPct val="0"/>
              </a:spcBef>
              <a:spcAft>
                <a:spcPct val="0"/>
              </a:spcAft>
              <a:defRPr>
                <a:solidFill>
                  <a:schemeClr val="tx1"/>
                </a:solidFill>
                <a:latin typeface="Papyrus" panose="03070502060502030205" pitchFamily="66" charset="0"/>
              </a:defRPr>
            </a:lvl6pPr>
            <a:lvl7pPr marL="2971800" indent="-228600" defTabSz="904875" eaLnBrk="0" fontAlgn="base" hangingPunct="0">
              <a:spcBef>
                <a:spcPct val="0"/>
              </a:spcBef>
              <a:spcAft>
                <a:spcPct val="0"/>
              </a:spcAft>
              <a:defRPr>
                <a:solidFill>
                  <a:schemeClr val="tx1"/>
                </a:solidFill>
                <a:latin typeface="Papyrus" panose="03070502060502030205" pitchFamily="66" charset="0"/>
              </a:defRPr>
            </a:lvl7pPr>
            <a:lvl8pPr marL="3429000" indent="-228600" defTabSz="904875" eaLnBrk="0" fontAlgn="base" hangingPunct="0">
              <a:spcBef>
                <a:spcPct val="0"/>
              </a:spcBef>
              <a:spcAft>
                <a:spcPct val="0"/>
              </a:spcAft>
              <a:defRPr>
                <a:solidFill>
                  <a:schemeClr val="tx1"/>
                </a:solidFill>
                <a:latin typeface="Papyrus" panose="03070502060502030205" pitchFamily="66" charset="0"/>
              </a:defRPr>
            </a:lvl8pPr>
            <a:lvl9pPr marL="3886200" indent="-228600" defTabSz="904875" eaLnBrk="0" fontAlgn="base" hangingPunct="0">
              <a:spcBef>
                <a:spcPct val="0"/>
              </a:spcBef>
              <a:spcAft>
                <a:spcPct val="0"/>
              </a:spcAft>
              <a:defRPr>
                <a:solidFill>
                  <a:schemeClr val="tx1"/>
                </a:solidFill>
                <a:latin typeface="Papyrus" panose="03070502060502030205" pitchFamily="66" charset="0"/>
              </a:defRPr>
            </a:lvl9pPr>
          </a:lstStyle>
          <a:p>
            <a:pPr algn="r" eaLnBrk="1" hangingPunct="1"/>
            <a:fld id="{9FE61B13-A2BD-4555-90DD-100B7B02AB16}" type="slidenum">
              <a:rPr lang="en-US" altLang="en-US" sz="1200">
                <a:latin typeface="Arial" panose="020B0604020202020204" pitchFamily="34" charset="0"/>
              </a:rPr>
              <a:pPr algn="r" eaLnBrk="1" hangingPunct="1"/>
              <a:t>290</a:t>
            </a:fld>
            <a:endParaRPr lang="en-US" altLang="en-US" sz="1200">
              <a:latin typeface="Arial" panose="020B0604020202020204" pitchFamily="34" charset="0"/>
            </a:endParaRPr>
          </a:p>
        </p:txBody>
      </p:sp>
    </p:spTree>
    <p:extLst>
      <p:ext uri="{BB962C8B-B14F-4D97-AF65-F5344CB8AC3E}">
        <p14:creationId xmlns:p14="http://schemas.microsoft.com/office/powerpoint/2010/main" val="2774883290"/>
      </p:ext>
    </p:extLst>
  </p:cSld>
  <p:clrMapOvr>
    <a:masterClrMapping/>
  </p:clrMapOvr>
</p:notes>
</file>

<file path=ppt/notesSlides/notesSlide2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6994" name="Slide Image Placeholder 1"/>
          <p:cNvSpPr>
            <a:spLocks noGrp="1" noRot="1" noChangeAspect="1" noTextEdit="1"/>
          </p:cNvSpPr>
          <p:nvPr>
            <p:ph type="sldImg"/>
          </p:nvPr>
        </p:nvSpPr>
        <p:spPr>
          <a:ln/>
        </p:spPr>
      </p:sp>
      <p:sp>
        <p:nvSpPr>
          <p:cNvPr id="596995"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a:p>
        </p:txBody>
      </p:sp>
      <p:sp>
        <p:nvSpPr>
          <p:cNvPr id="596996" name="Slide Number Placeholder 3"/>
          <p:cNvSpPr txBox="1">
            <a:spLocks noGrp="1"/>
          </p:cNvSpPr>
          <p:nvPr/>
        </p:nvSpPr>
        <p:spPr bwMode="auto">
          <a:xfrm>
            <a:off x="3962824" y="8839200"/>
            <a:ext cx="304757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0576" tIns="45288" rIns="90576" bIns="45288" anchor="b"/>
          <a:lstStyle>
            <a:lvl1pPr defTabSz="904875" eaLnBrk="0" hangingPunct="0">
              <a:defRPr>
                <a:solidFill>
                  <a:schemeClr val="tx1"/>
                </a:solidFill>
                <a:latin typeface="Papyrus" panose="03070502060502030205" pitchFamily="66" charset="0"/>
              </a:defRPr>
            </a:lvl1pPr>
            <a:lvl2pPr marL="742950" indent="-285750" defTabSz="904875" eaLnBrk="0" hangingPunct="0">
              <a:defRPr>
                <a:solidFill>
                  <a:schemeClr val="tx1"/>
                </a:solidFill>
                <a:latin typeface="Papyrus" panose="03070502060502030205" pitchFamily="66" charset="0"/>
              </a:defRPr>
            </a:lvl2pPr>
            <a:lvl3pPr marL="1143000" indent="-228600" defTabSz="904875" eaLnBrk="0" hangingPunct="0">
              <a:defRPr>
                <a:solidFill>
                  <a:schemeClr val="tx1"/>
                </a:solidFill>
                <a:latin typeface="Papyrus" panose="03070502060502030205" pitchFamily="66" charset="0"/>
              </a:defRPr>
            </a:lvl3pPr>
            <a:lvl4pPr marL="1600200" indent="-228600" defTabSz="904875" eaLnBrk="0" hangingPunct="0">
              <a:defRPr>
                <a:solidFill>
                  <a:schemeClr val="tx1"/>
                </a:solidFill>
                <a:latin typeface="Papyrus" panose="03070502060502030205" pitchFamily="66" charset="0"/>
              </a:defRPr>
            </a:lvl4pPr>
            <a:lvl5pPr marL="2057400" indent="-228600" defTabSz="904875" eaLnBrk="0" hangingPunct="0">
              <a:defRPr>
                <a:solidFill>
                  <a:schemeClr val="tx1"/>
                </a:solidFill>
                <a:latin typeface="Papyrus" panose="03070502060502030205" pitchFamily="66" charset="0"/>
              </a:defRPr>
            </a:lvl5pPr>
            <a:lvl6pPr marL="2514600" indent="-228600" defTabSz="904875" eaLnBrk="0" fontAlgn="base" hangingPunct="0">
              <a:spcBef>
                <a:spcPct val="0"/>
              </a:spcBef>
              <a:spcAft>
                <a:spcPct val="0"/>
              </a:spcAft>
              <a:defRPr>
                <a:solidFill>
                  <a:schemeClr val="tx1"/>
                </a:solidFill>
                <a:latin typeface="Papyrus" panose="03070502060502030205" pitchFamily="66" charset="0"/>
              </a:defRPr>
            </a:lvl6pPr>
            <a:lvl7pPr marL="2971800" indent="-228600" defTabSz="904875" eaLnBrk="0" fontAlgn="base" hangingPunct="0">
              <a:spcBef>
                <a:spcPct val="0"/>
              </a:spcBef>
              <a:spcAft>
                <a:spcPct val="0"/>
              </a:spcAft>
              <a:defRPr>
                <a:solidFill>
                  <a:schemeClr val="tx1"/>
                </a:solidFill>
                <a:latin typeface="Papyrus" panose="03070502060502030205" pitchFamily="66" charset="0"/>
              </a:defRPr>
            </a:lvl7pPr>
            <a:lvl8pPr marL="3429000" indent="-228600" defTabSz="904875" eaLnBrk="0" fontAlgn="base" hangingPunct="0">
              <a:spcBef>
                <a:spcPct val="0"/>
              </a:spcBef>
              <a:spcAft>
                <a:spcPct val="0"/>
              </a:spcAft>
              <a:defRPr>
                <a:solidFill>
                  <a:schemeClr val="tx1"/>
                </a:solidFill>
                <a:latin typeface="Papyrus" panose="03070502060502030205" pitchFamily="66" charset="0"/>
              </a:defRPr>
            </a:lvl8pPr>
            <a:lvl9pPr marL="3886200" indent="-228600" defTabSz="904875" eaLnBrk="0" fontAlgn="base" hangingPunct="0">
              <a:spcBef>
                <a:spcPct val="0"/>
              </a:spcBef>
              <a:spcAft>
                <a:spcPct val="0"/>
              </a:spcAft>
              <a:defRPr>
                <a:solidFill>
                  <a:schemeClr val="tx1"/>
                </a:solidFill>
                <a:latin typeface="Papyrus" panose="03070502060502030205" pitchFamily="66" charset="0"/>
              </a:defRPr>
            </a:lvl9pPr>
          </a:lstStyle>
          <a:p>
            <a:pPr algn="r" eaLnBrk="1" hangingPunct="1"/>
            <a:fld id="{1ADDEAFE-FF10-42F5-AEE1-F0BBDF2DBBE6}" type="slidenum">
              <a:rPr lang="en-US" altLang="en-US" sz="1200">
                <a:latin typeface="Arial" panose="020B0604020202020204" pitchFamily="34" charset="0"/>
              </a:rPr>
              <a:pPr algn="r" eaLnBrk="1" hangingPunct="1"/>
              <a:t>293</a:t>
            </a:fld>
            <a:endParaRPr lang="en-US" altLang="en-US" sz="1200">
              <a:latin typeface="Arial" panose="020B0604020202020204" pitchFamily="34" charset="0"/>
            </a:endParaRPr>
          </a:p>
        </p:txBody>
      </p:sp>
    </p:spTree>
    <p:extLst>
      <p:ext uri="{BB962C8B-B14F-4D97-AF65-F5344CB8AC3E}">
        <p14:creationId xmlns:p14="http://schemas.microsoft.com/office/powerpoint/2010/main" val="3412722313"/>
      </p:ext>
    </p:extLst>
  </p:cSld>
  <p:clrMapOvr>
    <a:masterClrMapping/>
  </p:clrMapOvr>
</p:notes>
</file>

<file path=ppt/notesSlides/notesSlide2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8018" name="Slide Image Placeholder 1"/>
          <p:cNvSpPr>
            <a:spLocks noGrp="1" noRot="1" noChangeAspect="1" noTextEdit="1"/>
          </p:cNvSpPr>
          <p:nvPr>
            <p:ph type="sldImg"/>
          </p:nvPr>
        </p:nvSpPr>
        <p:spPr>
          <a:ln/>
        </p:spPr>
      </p:sp>
      <p:sp>
        <p:nvSpPr>
          <p:cNvPr id="598019"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a:p>
        </p:txBody>
      </p:sp>
      <p:sp>
        <p:nvSpPr>
          <p:cNvPr id="598020" name="Slide Number Placeholder 3"/>
          <p:cNvSpPr txBox="1">
            <a:spLocks noGrp="1"/>
          </p:cNvSpPr>
          <p:nvPr/>
        </p:nvSpPr>
        <p:spPr bwMode="auto">
          <a:xfrm>
            <a:off x="3962824" y="8839200"/>
            <a:ext cx="304757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0576" tIns="45288" rIns="90576" bIns="45288" anchor="b"/>
          <a:lstStyle>
            <a:lvl1pPr defTabSz="904875" eaLnBrk="0" hangingPunct="0">
              <a:defRPr>
                <a:solidFill>
                  <a:schemeClr val="tx1"/>
                </a:solidFill>
                <a:latin typeface="Papyrus" panose="03070502060502030205" pitchFamily="66" charset="0"/>
              </a:defRPr>
            </a:lvl1pPr>
            <a:lvl2pPr marL="742950" indent="-285750" defTabSz="904875" eaLnBrk="0" hangingPunct="0">
              <a:defRPr>
                <a:solidFill>
                  <a:schemeClr val="tx1"/>
                </a:solidFill>
                <a:latin typeface="Papyrus" panose="03070502060502030205" pitchFamily="66" charset="0"/>
              </a:defRPr>
            </a:lvl2pPr>
            <a:lvl3pPr marL="1143000" indent="-228600" defTabSz="904875" eaLnBrk="0" hangingPunct="0">
              <a:defRPr>
                <a:solidFill>
                  <a:schemeClr val="tx1"/>
                </a:solidFill>
                <a:latin typeface="Papyrus" panose="03070502060502030205" pitchFamily="66" charset="0"/>
              </a:defRPr>
            </a:lvl3pPr>
            <a:lvl4pPr marL="1600200" indent="-228600" defTabSz="904875" eaLnBrk="0" hangingPunct="0">
              <a:defRPr>
                <a:solidFill>
                  <a:schemeClr val="tx1"/>
                </a:solidFill>
                <a:latin typeface="Papyrus" panose="03070502060502030205" pitchFamily="66" charset="0"/>
              </a:defRPr>
            </a:lvl4pPr>
            <a:lvl5pPr marL="2057400" indent="-228600" defTabSz="904875" eaLnBrk="0" hangingPunct="0">
              <a:defRPr>
                <a:solidFill>
                  <a:schemeClr val="tx1"/>
                </a:solidFill>
                <a:latin typeface="Papyrus" panose="03070502060502030205" pitchFamily="66" charset="0"/>
              </a:defRPr>
            </a:lvl5pPr>
            <a:lvl6pPr marL="2514600" indent="-228600" defTabSz="904875" eaLnBrk="0" fontAlgn="base" hangingPunct="0">
              <a:spcBef>
                <a:spcPct val="0"/>
              </a:spcBef>
              <a:spcAft>
                <a:spcPct val="0"/>
              </a:spcAft>
              <a:defRPr>
                <a:solidFill>
                  <a:schemeClr val="tx1"/>
                </a:solidFill>
                <a:latin typeface="Papyrus" panose="03070502060502030205" pitchFamily="66" charset="0"/>
              </a:defRPr>
            </a:lvl6pPr>
            <a:lvl7pPr marL="2971800" indent="-228600" defTabSz="904875" eaLnBrk="0" fontAlgn="base" hangingPunct="0">
              <a:spcBef>
                <a:spcPct val="0"/>
              </a:spcBef>
              <a:spcAft>
                <a:spcPct val="0"/>
              </a:spcAft>
              <a:defRPr>
                <a:solidFill>
                  <a:schemeClr val="tx1"/>
                </a:solidFill>
                <a:latin typeface="Papyrus" panose="03070502060502030205" pitchFamily="66" charset="0"/>
              </a:defRPr>
            </a:lvl7pPr>
            <a:lvl8pPr marL="3429000" indent="-228600" defTabSz="904875" eaLnBrk="0" fontAlgn="base" hangingPunct="0">
              <a:spcBef>
                <a:spcPct val="0"/>
              </a:spcBef>
              <a:spcAft>
                <a:spcPct val="0"/>
              </a:spcAft>
              <a:defRPr>
                <a:solidFill>
                  <a:schemeClr val="tx1"/>
                </a:solidFill>
                <a:latin typeface="Papyrus" panose="03070502060502030205" pitchFamily="66" charset="0"/>
              </a:defRPr>
            </a:lvl8pPr>
            <a:lvl9pPr marL="3886200" indent="-228600" defTabSz="904875" eaLnBrk="0" fontAlgn="base" hangingPunct="0">
              <a:spcBef>
                <a:spcPct val="0"/>
              </a:spcBef>
              <a:spcAft>
                <a:spcPct val="0"/>
              </a:spcAft>
              <a:defRPr>
                <a:solidFill>
                  <a:schemeClr val="tx1"/>
                </a:solidFill>
                <a:latin typeface="Papyrus" panose="03070502060502030205" pitchFamily="66" charset="0"/>
              </a:defRPr>
            </a:lvl9pPr>
          </a:lstStyle>
          <a:p>
            <a:pPr algn="r" eaLnBrk="1" hangingPunct="1"/>
            <a:fld id="{DAB2BCC6-BB86-4717-9B08-41D9CA793B5D}" type="slidenum">
              <a:rPr lang="en-US" altLang="en-US" sz="1200">
                <a:latin typeface="Arial" panose="020B0604020202020204" pitchFamily="34" charset="0"/>
              </a:rPr>
              <a:pPr algn="r" eaLnBrk="1" hangingPunct="1"/>
              <a:t>294</a:t>
            </a:fld>
            <a:endParaRPr lang="en-US" altLang="en-US" sz="1200">
              <a:latin typeface="Arial" panose="020B0604020202020204" pitchFamily="34" charset="0"/>
            </a:endParaRPr>
          </a:p>
        </p:txBody>
      </p:sp>
    </p:spTree>
    <p:extLst>
      <p:ext uri="{BB962C8B-B14F-4D97-AF65-F5344CB8AC3E}">
        <p14:creationId xmlns:p14="http://schemas.microsoft.com/office/powerpoint/2010/main" val="501705379"/>
      </p:ext>
    </p:extLst>
  </p:cSld>
  <p:clrMapOvr>
    <a:masterClrMapping/>
  </p:clrMapOvr>
</p:notes>
</file>

<file path=ppt/notesSlides/notesSlide2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9042" name="Slide Image Placeholder 1"/>
          <p:cNvSpPr>
            <a:spLocks noGrp="1" noRot="1" noChangeAspect="1" noTextEdit="1"/>
          </p:cNvSpPr>
          <p:nvPr>
            <p:ph type="sldImg"/>
          </p:nvPr>
        </p:nvSpPr>
        <p:spPr>
          <a:ln/>
        </p:spPr>
      </p:sp>
      <p:sp>
        <p:nvSpPr>
          <p:cNvPr id="599043"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a:p>
        </p:txBody>
      </p:sp>
      <p:sp>
        <p:nvSpPr>
          <p:cNvPr id="599044" name="Slide Number Placeholder 3"/>
          <p:cNvSpPr txBox="1">
            <a:spLocks noGrp="1"/>
          </p:cNvSpPr>
          <p:nvPr/>
        </p:nvSpPr>
        <p:spPr bwMode="auto">
          <a:xfrm>
            <a:off x="3962824" y="8839200"/>
            <a:ext cx="304757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0576" tIns="45288" rIns="90576" bIns="45288" anchor="b"/>
          <a:lstStyle>
            <a:lvl1pPr defTabSz="904875" eaLnBrk="0" hangingPunct="0">
              <a:defRPr>
                <a:solidFill>
                  <a:schemeClr val="tx1"/>
                </a:solidFill>
                <a:latin typeface="Papyrus" panose="03070502060502030205" pitchFamily="66" charset="0"/>
              </a:defRPr>
            </a:lvl1pPr>
            <a:lvl2pPr marL="742950" indent="-285750" defTabSz="904875" eaLnBrk="0" hangingPunct="0">
              <a:defRPr>
                <a:solidFill>
                  <a:schemeClr val="tx1"/>
                </a:solidFill>
                <a:latin typeface="Papyrus" panose="03070502060502030205" pitchFamily="66" charset="0"/>
              </a:defRPr>
            </a:lvl2pPr>
            <a:lvl3pPr marL="1143000" indent="-228600" defTabSz="904875" eaLnBrk="0" hangingPunct="0">
              <a:defRPr>
                <a:solidFill>
                  <a:schemeClr val="tx1"/>
                </a:solidFill>
                <a:latin typeface="Papyrus" panose="03070502060502030205" pitchFamily="66" charset="0"/>
              </a:defRPr>
            </a:lvl3pPr>
            <a:lvl4pPr marL="1600200" indent="-228600" defTabSz="904875" eaLnBrk="0" hangingPunct="0">
              <a:defRPr>
                <a:solidFill>
                  <a:schemeClr val="tx1"/>
                </a:solidFill>
                <a:latin typeface="Papyrus" panose="03070502060502030205" pitchFamily="66" charset="0"/>
              </a:defRPr>
            </a:lvl4pPr>
            <a:lvl5pPr marL="2057400" indent="-228600" defTabSz="904875" eaLnBrk="0" hangingPunct="0">
              <a:defRPr>
                <a:solidFill>
                  <a:schemeClr val="tx1"/>
                </a:solidFill>
                <a:latin typeface="Papyrus" panose="03070502060502030205" pitchFamily="66" charset="0"/>
              </a:defRPr>
            </a:lvl5pPr>
            <a:lvl6pPr marL="2514600" indent="-228600" defTabSz="904875" eaLnBrk="0" fontAlgn="base" hangingPunct="0">
              <a:spcBef>
                <a:spcPct val="0"/>
              </a:spcBef>
              <a:spcAft>
                <a:spcPct val="0"/>
              </a:spcAft>
              <a:defRPr>
                <a:solidFill>
                  <a:schemeClr val="tx1"/>
                </a:solidFill>
                <a:latin typeface="Papyrus" panose="03070502060502030205" pitchFamily="66" charset="0"/>
              </a:defRPr>
            </a:lvl6pPr>
            <a:lvl7pPr marL="2971800" indent="-228600" defTabSz="904875" eaLnBrk="0" fontAlgn="base" hangingPunct="0">
              <a:spcBef>
                <a:spcPct val="0"/>
              </a:spcBef>
              <a:spcAft>
                <a:spcPct val="0"/>
              </a:spcAft>
              <a:defRPr>
                <a:solidFill>
                  <a:schemeClr val="tx1"/>
                </a:solidFill>
                <a:latin typeface="Papyrus" panose="03070502060502030205" pitchFamily="66" charset="0"/>
              </a:defRPr>
            </a:lvl7pPr>
            <a:lvl8pPr marL="3429000" indent="-228600" defTabSz="904875" eaLnBrk="0" fontAlgn="base" hangingPunct="0">
              <a:spcBef>
                <a:spcPct val="0"/>
              </a:spcBef>
              <a:spcAft>
                <a:spcPct val="0"/>
              </a:spcAft>
              <a:defRPr>
                <a:solidFill>
                  <a:schemeClr val="tx1"/>
                </a:solidFill>
                <a:latin typeface="Papyrus" panose="03070502060502030205" pitchFamily="66" charset="0"/>
              </a:defRPr>
            </a:lvl8pPr>
            <a:lvl9pPr marL="3886200" indent="-228600" defTabSz="904875" eaLnBrk="0" fontAlgn="base" hangingPunct="0">
              <a:spcBef>
                <a:spcPct val="0"/>
              </a:spcBef>
              <a:spcAft>
                <a:spcPct val="0"/>
              </a:spcAft>
              <a:defRPr>
                <a:solidFill>
                  <a:schemeClr val="tx1"/>
                </a:solidFill>
                <a:latin typeface="Papyrus" panose="03070502060502030205" pitchFamily="66" charset="0"/>
              </a:defRPr>
            </a:lvl9pPr>
          </a:lstStyle>
          <a:p>
            <a:pPr algn="r" eaLnBrk="1" hangingPunct="1"/>
            <a:fld id="{049BD1CF-AF75-4018-A92F-EC95AD0D7211}" type="slidenum">
              <a:rPr lang="en-US" altLang="en-US" sz="1200">
                <a:latin typeface="Arial" panose="020B0604020202020204" pitchFamily="34" charset="0"/>
              </a:rPr>
              <a:pPr algn="r" eaLnBrk="1" hangingPunct="1"/>
              <a:t>295</a:t>
            </a:fld>
            <a:endParaRPr lang="en-US" altLang="en-US" sz="1200">
              <a:latin typeface="Arial" panose="020B0604020202020204" pitchFamily="34" charset="0"/>
            </a:endParaRPr>
          </a:p>
        </p:txBody>
      </p:sp>
    </p:spTree>
    <p:extLst>
      <p:ext uri="{BB962C8B-B14F-4D97-AF65-F5344CB8AC3E}">
        <p14:creationId xmlns:p14="http://schemas.microsoft.com/office/powerpoint/2010/main" val="2579552741"/>
      </p:ext>
    </p:extLst>
  </p:cSld>
  <p:clrMapOvr>
    <a:masterClrMapping/>
  </p:clrMapOvr>
</p:notes>
</file>

<file path=ppt/notesSlides/notesSlide2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0066" name="Slide Image Placeholder 1"/>
          <p:cNvSpPr>
            <a:spLocks noGrp="1" noRot="1" noChangeAspect="1" noTextEdit="1"/>
          </p:cNvSpPr>
          <p:nvPr>
            <p:ph type="sldImg"/>
          </p:nvPr>
        </p:nvSpPr>
        <p:spPr>
          <a:ln/>
        </p:spPr>
      </p:sp>
      <p:sp>
        <p:nvSpPr>
          <p:cNvPr id="600067"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a:p>
        </p:txBody>
      </p:sp>
      <p:sp>
        <p:nvSpPr>
          <p:cNvPr id="600068" name="Slide Number Placeholder 3"/>
          <p:cNvSpPr txBox="1">
            <a:spLocks noGrp="1"/>
          </p:cNvSpPr>
          <p:nvPr/>
        </p:nvSpPr>
        <p:spPr bwMode="auto">
          <a:xfrm>
            <a:off x="3962824" y="8839200"/>
            <a:ext cx="304757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0576" tIns="45288" rIns="90576" bIns="45288" anchor="b"/>
          <a:lstStyle>
            <a:lvl1pPr defTabSz="904875" eaLnBrk="0" hangingPunct="0">
              <a:defRPr>
                <a:solidFill>
                  <a:schemeClr val="tx1"/>
                </a:solidFill>
                <a:latin typeface="Papyrus" panose="03070502060502030205" pitchFamily="66" charset="0"/>
              </a:defRPr>
            </a:lvl1pPr>
            <a:lvl2pPr marL="742950" indent="-285750" defTabSz="904875" eaLnBrk="0" hangingPunct="0">
              <a:defRPr>
                <a:solidFill>
                  <a:schemeClr val="tx1"/>
                </a:solidFill>
                <a:latin typeface="Papyrus" panose="03070502060502030205" pitchFamily="66" charset="0"/>
              </a:defRPr>
            </a:lvl2pPr>
            <a:lvl3pPr marL="1143000" indent="-228600" defTabSz="904875" eaLnBrk="0" hangingPunct="0">
              <a:defRPr>
                <a:solidFill>
                  <a:schemeClr val="tx1"/>
                </a:solidFill>
                <a:latin typeface="Papyrus" panose="03070502060502030205" pitchFamily="66" charset="0"/>
              </a:defRPr>
            </a:lvl3pPr>
            <a:lvl4pPr marL="1600200" indent="-228600" defTabSz="904875" eaLnBrk="0" hangingPunct="0">
              <a:defRPr>
                <a:solidFill>
                  <a:schemeClr val="tx1"/>
                </a:solidFill>
                <a:latin typeface="Papyrus" panose="03070502060502030205" pitchFamily="66" charset="0"/>
              </a:defRPr>
            </a:lvl4pPr>
            <a:lvl5pPr marL="2057400" indent="-228600" defTabSz="904875" eaLnBrk="0" hangingPunct="0">
              <a:defRPr>
                <a:solidFill>
                  <a:schemeClr val="tx1"/>
                </a:solidFill>
                <a:latin typeface="Papyrus" panose="03070502060502030205" pitchFamily="66" charset="0"/>
              </a:defRPr>
            </a:lvl5pPr>
            <a:lvl6pPr marL="2514600" indent="-228600" defTabSz="904875" eaLnBrk="0" fontAlgn="base" hangingPunct="0">
              <a:spcBef>
                <a:spcPct val="0"/>
              </a:spcBef>
              <a:spcAft>
                <a:spcPct val="0"/>
              </a:spcAft>
              <a:defRPr>
                <a:solidFill>
                  <a:schemeClr val="tx1"/>
                </a:solidFill>
                <a:latin typeface="Papyrus" panose="03070502060502030205" pitchFamily="66" charset="0"/>
              </a:defRPr>
            </a:lvl6pPr>
            <a:lvl7pPr marL="2971800" indent="-228600" defTabSz="904875" eaLnBrk="0" fontAlgn="base" hangingPunct="0">
              <a:spcBef>
                <a:spcPct val="0"/>
              </a:spcBef>
              <a:spcAft>
                <a:spcPct val="0"/>
              </a:spcAft>
              <a:defRPr>
                <a:solidFill>
                  <a:schemeClr val="tx1"/>
                </a:solidFill>
                <a:latin typeface="Papyrus" panose="03070502060502030205" pitchFamily="66" charset="0"/>
              </a:defRPr>
            </a:lvl7pPr>
            <a:lvl8pPr marL="3429000" indent="-228600" defTabSz="904875" eaLnBrk="0" fontAlgn="base" hangingPunct="0">
              <a:spcBef>
                <a:spcPct val="0"/>
              </a:spcBef>
              <a:spcAft>
                <a:spcPct val="0"/>
              </a:spcAft>
              <a:defRPr>
                <a:solidFill>
                  <a:schemeClr val="tx1"/>
                </a:solidFill>
                <a:latin typeface="Papyrus" panose="03070502060502030205" pitchFamily="66" charset="0"/>
              </a:defRPr>
            </a:lvl8pPr>
            <a:lvl9pPr marL="3886200" indent="-228600" defTabSz="904875" eaLnBrk="0" fontAlgn="base" hangingPunct="0">
              <a:spcBef>
                <a:spcPct val="0"/>
              </a:spcBef>
              <a:spcAft>
                <a:spcPct val="0"/>
              </a:spcAft>
              <a:defRPr>
                <a:solidFill>
                  <a:schemeClr val="tx1"/>
                </a:solidFill>
                <a:latin typeface="Papyrus" panose="03070502060502030205" pitchFamily="66" charset="0"/>
              </a:defRPr>
            </a:lvl9pPr>
          </a:lstStyle>
          <a:p>
            <a:pPr algn="r" eaLnBrk="1" hangingPunct="1"/>
            <a:fld id="{77DD9B84-9A81-4D51-887C-292651B11F08}" type="slidenum">
              <a:rPr lang="en-US" altLang="en-US" sz="1200">
                <a:latin typeface="Arial" panose="020B0604020202020204" pitchFamily="34" charset="0"/>
              </a:rPr>
              <a:pPr algn="r" eaLnBrk="1" hangingPunct="1"/>
              <a:t>298</a:t>
            </a:fld>
            <a:endParaRPr lang="en-US" altLang="en-US" sz="1200">
              <a:latin typeface="Arial" panose="020B0604020202020204" pitchFamily="34" charset="0"/>
            </a:endParaRPr>
          </a:p>
        </p:txBody>
      </p:sp>
    </p:spTree>
    <p:extLst>
      <p:ext uri="{BB962C8B-B14F-4D97-AF65-F5344CB8AC3E}">
        <p14:creationId xmlns:p14="http://schemas.microsoft.com/office/powerpoint/2010/main" val="628871211"/>
      </p:ext>
    </p:extLst>
  </p:cSld>
  <p:clrMapOvr>
    <a:masterClrMapping/>
  </p:clrMapOvr>
</p:notes>
</file>

<file path=ppt/notesSlides/notesSlide2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1090" name="Slide Image Placeholder 1"/>
          <p:cNvSpPr>
            <a:spLocks noGrp="1" noRot="1" noChangeAspect="1" noTextEdit="1"/>
          </p:cNvSpPr>
          <p:nvPr>
            <p:ph type="sldImg"/>
          </p:nvPr>
        </p:nvSpPr>
        <p:spPr>
          <a:ln/>
        </p:spPr>
      </p:sp>
      <p:sp>
        <p:nvSpPr>
          <p:cNvPr id="601091"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a:p>
        </p:txBody>
      </p:sp>
      <p:sp>
        <p:nvSpPr>
          <p:cNvPr id="601092" name="Slide Number Placeholder 3"/>
          <p:cNvSpPr txBox="1">
            <a:spLocks noGrp="1"/>
          </p:cNvSpPr>
          <p:nvPr/>
        </p:nvSpPr>
        <p:spPr bwMode="auto">
          <a:xfrm>
            <a:off x="3962824" y="8839200"/>
            <a:ext cx="304757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0576" tIns="45288" rIns="90576" bIns="45288" anchor="b"/>
          <a:lstStyle>
            <a:lvl1pPr defTabSz="904875" eaLnBrk="0" hangingPunct="0">
              <a:defRPr>
                <a:solidFill>
                  <a:schemeClr val="tx1"/>
                </a:solidFill>
                <a:latin typeface="Papyrus" panose="03070502060502030205" pitchFamily="66" charset="0"/>
              </a:defRPr>
            </a:lvl1pPr>
            <a:lvl2pPr marL="742950" indent="-285750" defTabSz="904875" eaLnBrk="0" hangingPunct="0">
              <a:defRPr>
                <a:solidFill>
                  <a:schemeClr val="tx1"/>
                </a:solidFill>
                <a:latin typeface="Papyrus" panose="03070502060502030205" pitchFamily="66" charset="0"/>
              </a:defRPr>
            </a:lvl2pPr>
            <a:lvl3pPr marL="1143000" indent="-228600" defTabSz="904875" eaLnBrk="0" hangingPunct="0">
              <a:defRPr>
                <a:solidFill>
                  <a:schemeClr val="tx1"/>
                </a:solidFill>
                <a:latin typeface="Papyrus" panose="03070502060502030205" pitchFamily="66" charset="0"/>
              </a:defRPr>
            </a:lvl3pPr>
            <a:lvl4pPr marL="1600200" indent="-228600" defTabSz="904875" eaLnBrk="0" hangingPunct="0">
              <a:defRPr>
                <a:solidFill>
                  <a:schemeClr val="tx1"/>
                </a:solidFill>
                <a:latin typeface="Papyrus" panose="03070502060502030205" pitchFamily="66" charset="0"/>
              </a:defRPr>
            </a:lvl4pPr>
            <a:lvl5pPr marL="2057400" indent="-228600" defTabSz="904875" eaLnBrk="0" hangingPunct="0">
              <a:defRPr>
                <a:solidFill>
                  <a:schemeClr val="tx1"/>
                </a:solidFill>
                <a:latin typeface="Papyrus" panose="03070502060502030205" pitchFamily="66" charset="0"/>
              </a:defRPr>
            </a:lvl5pPr>
            <a:lvl6pPr marL="2514600" indent="-228600" defTabSz="904875" eaLnBrk="0" fontAlgn="base" hangingPunct="0">
              <a:spcBef>
                <a:spcPct val="0"/>
              </a:spcBef>
              <a:spcAft>
                <a:spcPct val="0"/>
              </a:spcAft>
              <a:defRPr>
                <a:solidFill>
                  <a:schemeClr val="tx1"/>
                </a:solidFill>
                <a:latin typeface="Papyrus" panose="03070502060502030205" pitchFamily="66" charset="0"/>
              </a:defRPr>
            </a:lvl6pPr>
            <a:lvl7pPr marL="2971800" indent="-228600" defTabSz="904875" eaLnBrk="0" fontAlgn="base" hangingPunct="0">
              <a:spcBef>
                <a:spcPct val="0"/>
              </a:spcBef>
              <a:spcAft>
                <a:spcPct val="0"/>
              </a:spcAft>
              <a:defRPr>
                <a:solidFill>
                  <a:schemeClr val="tx1"/>
                </a:solidFill>
                <a:latin typeface="Papyrus" panose="03070502060502030205" pitchFamily="66" charset="0"/>
              </a:defRPr>
            </a:lvl7pPr>
            <a:lvl8pPr marL="3429000" indent="-228600" defTabSz="904875" eaLnBrk="0" fontAlgn="base" hangingPunct="0">
              <a:spcBef>
                <a:spcPct val="0"/>
              </a:spcBef>
              <a:spcAft>
                <a:spcPct val="0"/>
              </a:spcAft>
              <a:defRPr>
                <a:solidFill>
                  <a:schemeClr val="tx1"/>
                </a:solidFill>
                <a:latin typeface="Papyrus" panose="03070502060502030205" pitchFamily="66" charset="0"/>
              </a:defRPr>
            </a:lvl8pPr>
            <a:lvl9pPr marL="3886200" indent="-228600" defTabSz="904875" eaLnBrk="0" fontAlgn="base" hangingPunct="0">
              <a:spcBef>
                <a:spcPct val="0"/>
              </a:spcBef>
              <a:spcAft>
                <a:spcPct val="0"/>
              </a:spcAft>
              <a:defRPr>
                <a:solidFill>
                  <a:schemeClr val="tx1"/>
                </a:solidFill>
                <a:latin typeface="Papyrus" panose="03070502060502030205" pitchFamily="66" charset="0"/>
              </a:defRPr>
            </a:lvl9pPr>
          </a:lstStyle>
          <a:p>
            <a:pPr algn="r" eaLnBrk="1" hangingPunct="1"/>
            <a:fld id="{3A99B276-FFA4-4CBB-9B24-D0C2C066AE6D}" type="slidenum">
              <a:rPr lang="en-US" altLang="en-US" sz="1200">
                <a:latin typeface="Arial" panose="020B0604020202020204" pitchFamily="34" charset="0"/>
              </a:rPr>
              <a:pPr algn="r" eaLnBrk="1" hangingPunct="1"/>
              <a:t>299</a:t>
            </a:fld>
            <a:endParaRPr lang="en-US" altLang="en-US" sz="1200">
              <a:latin typeface="Arial" panose="020B0604020202020204" pitchFamily="34" charset="0"/>
            </a:endParaRPr>
          </a:p>
        </p:txBody>
      </p:sp>
    </p:spTree>
    <p:extLst>
      <p:ext uri="{BB962C8B-B14F-4D97-AF65-F5344CB8AC3E}">
        <p14:creationId xmlns:p14="http://schemas.microsoft.com/office/powerpoint/2010/main" val="1218377285"/>
      </p:ext>
    </p:extLst>
  </p:cSld>
  <p:clrMapOvr>
    <a:masterClrMapping/>
  </p:clrMapOvr>
</p:notes>
</file>

<file path=ppt/notesSlides/notesSlide2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2114" name="Slide Image Placeholder 1"/>
          <p:cNvSpPr>
            <a:spLocks noGrp="1" noRot="1" noChangeAspect="1" noTextEdit="1"/>
          </p:cNvSpPr>
          <p:nvPr>
            <p:ph type="sldImg"/>
          </p:nvPr>
        </p:nvSpPr>
        <p:spPr>
          <a:ln/>
        </p:spPr>
      </p:sp>
      <p:sp>
        <p:nvSpPr>
          <p:cNvPr id="602115"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a:p>
        </p:txBody>
      </p:sp>
      <p:sp>
        <p:nvSpPr>
          <p:cNvPr id="602116" name="Slide Number Placeholder 3"/>
          <p:cNvSpPr txBox="1">
            <a:spLocks noGrp="1"/>
          </p:cNvSpPr>
          <p:nvPr/>
        </p:nvSpPr>
        <p:spPr bwMode="auto">
          <a:xfrm>
            <a:off x="3962824" y="8839200"/>
            <a:ext cx="304757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0576" tIns="45288" rIns="90576" bIns="45288" anchor="b"/>
          <a:lstStyle>
            <a:lvl1pPr defTabSz="904875" eaLnBrk="0" hangingPunct="0">
              <a:defRPr>
                <a:solidFill>
                  <a:schemeClr val="tx1"/>
                </a:solidFill>
                <a:latin typeface="Papyrus" panose="03070502060502030205" pitchFamily="66" charset="0"/>
              </a:defRPr>
            </a:lvl1pPr>
            <a:lvl2pPr marL="742950" indent="-285750" defTabSz="904875" eaLnBrk="0" hangingPunct="0">
              <a:defRPr>
                <a:solidFill>
                  <a:schemeClr val="tx1"/>
                </a:solidFill>
                <a:latin typeface="Papyrus" panose="03070502060502030205" pitchFamily="66" charset="0"/>
              </a:defRPr>
            </a:lvl2pPr>
            <a:lvl3pPr marL="1143000" indent="-228600" defTabSz="904875" eaLnBrk="0" hangingPunct="0">
              <a:defRPr>
                <a:solidFill>
                  <a:schemeClr val="tx1"/>
                </a:solidFill>
                <a:latin typeface="Papyrus" panose="03070502060502030205" pitchFamily="66" charset="0"/>
              </a:defRPr>
            </a:lvl3pPr>
            <a:lvl4pPr marL="1600200" indent="-228600" defTabSz="904875" eaLnBrk="0" hangingPunct="0">
              <a:defRPr>
                <a:solidFill>
                  <a:schemeClr val="tx1"/>
                </a:solidFill>
                <a:latin typeface="Papyrus" panose="03070502060502030205" pitchFamily="66" charset="0"/>
              </a:defRPr>
            </a:lvl4pPr>
            <a:lvl5pPr marL="2057400" indent="-228600" defTabSz="904875" eaLnBrk="0" hangingPunct="0">
              <a:defRPr>
                <a:solidFill>
                  <a:schemeClr val="tx1"/>
                </a:solidFill>
                <a:latin typeface="Papyrus" panose="03070502060502030205" pitchFamily="66" charset="0"/>
              </a:defRPr>
            </a:lvl5pPr>
            <a:lvl6pPr marL="2514600" indent="-228600" defTabSz="904875" eaLnBrk="0" fontAlgn="base" hangingPunct="0">
              <a:spcBef>
                <a:spcPct val="0"/>
              </a:spcBef>
              <a:spcAft>
                <a:spcPct val="0"/>
              </a:spcAft>
              <a:defRPr>
                <a:solidFill>
                  <a:schemeClr val="tx1"/>
                </a:solidFill>
                <a:latin typeface="Papyrus" panose="03070502060502030205" pitchFamily="66" charset="0"/>
              </a:defRPr>
            </a:lvl6pPr>
            <a:lvl7pPr marL="2971800" indent="-228600" defTabSz="904875" eaLnBrk="0" fontAlgn="base" hangingPunct="0">
              <a:spcBef>
                <a:spcPct val="0"/>
              </a:spcBef>
              <a:spcAft>
                <a:spcPct val="0"/>
              </a:spcAft>
              <a:defRPr>
                <a:solidFill>
                  <a:schemeClr val="tx1"/>
                </a:solidFill>
                <a:latin typeface="Papyrus" panose="03070502060502030205" pitchFamily="66" charset="0"/>
              </a:defRPr>
            </a:lvl7pPr>
            <a:lvl8pPr marL="3429000" indent="-228600" defTabSz="904875" eaLnBrk="0" fontAlgn="base" hangingPunct="0">
              <a:spcBef>
                <a:spcPct val="0"/>
              </a:spcBef>
              <a:spcAft>
                <a:spcPct val="0"/>
              </a:spcAft>
              <a:defRPr>
                <a:solidFill>
                  <a:schemeClr val="tx1"/>
                </a:solidFill>
                <a:latin typeface="Papyrus" panose="03070502060502030205" pitchFamily="66" charset="0"/>
              </a:defRPr>
            </a:lvl8pPr>
            <a:lvl9pPr marL="3886200" indent="-228600" defTabSz="904875" eaLnBrk="0" fontAlgn="base" hangingPunct="0">
              <a:spcBef>
                <a:spcPct val="0"/>
              </a:spcBef>
              <a:spcAft>
                <a:spcPct val="0"/>
              </a:spcAft>
              <a:defRPr>
                <a:solidFill>
                  <a:schemeClr val="tx1"/>
                </a:solidFill>
                <a:latin typeface="Papyrus" panose="03070502060502030205" pitchFamily="66" charset="0"/>
              </a:defRPr>
            </a:lvl9pPr>
          </a:lstStyle>
          <a:p>
            <a:pPr algn="r" eaLnBrk="1" hangingPunct="1"/>
            <a:fld id="{5E800DF7-6539-492C-AF02-29727421A3A7}" type="slidenum">
              <a:rPr lang="en-US" altLang="en-US" sz="1200">
                <a:latin typeface="Arial" panose="020B0604020202020204" pitchFamily="34" charset="0"/>
              </a:rPr>
              <a:pPr algn="r" eaLnBrk="1" hangingPunct="1"/>
              <a:t>300</a:t>
            </a:fld>
            <a:endParaRPr lang="en-US" altLang="en-US" sz="1200">
              <a:latin typeface="Arial" panose="020B0604020202020204" pitchFamily="34" charset="0"/>
            </a:endParaRPr>
          </a:p>
        </p:txBody>
      </p:sp>
    </p:spTree>
    <p:extLst>
      <p:ext uri="{BB962C8B-B14F-4D97-AF65-F5344CB8AC3E}">
        <p14:creationId xmlns:p14="http://schemas.microsoft.com/office/powerpoint/2010/main" val="3716162714"/>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fld id="{C0D16E6F-7AC0-41AE-BE1F-361F2E631D86}" type="slidenum">
              <a:rPr lang="en-US" altLang="en-US">
                <a:latin typeface="Times New Roman" panose="02020603050405020304" pitchFamily="18" charset="0"/>
              </a:rPr>
              <a:pPr eaLnBrk="1" hangingPunct="1"/>
              <a:t>30</a:t>
            </a:fld>
            <a:endParaRPr lang="en-US" altLang="en-US">
              <a:latin typeface="Times New Roman" panose="02020603050405020304" pitchFamily="18" charset="0"/>
            </a:endParaRPr>
          </a:p>
        </p:txBody>
      </p:sp>
      <p:sp>
        <p:nvSpPr>
          <p:cNvPr id="162819" name="Rectangle 2"/>
          <p:cNvSpPr>
            <a:spLocks noGrp="1" noRot="1" noChangeAspect="1" noChangeArrowheads="1" noTextEdit="1"/>
          </p:cNvSpPr>
          <p:nvPr>
            <p:ph type="sldImg"/>
          </p:nvPr>
        </p:nvSpPr>
        <p:spPr>
          <a:ln/>
        </p:spPr>
      </p:sp>
      <p:sp>
        <p:nvSpPr>
          <p:cNvPr id="16282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1053903105"/>
      </p:ext>
    </p:extLst>
  </p:cSld>
  <p:clrMapOvr>
    <a:masterClrMapping/>
  </p:clrMapOvr>
</p:notes>
</file>

<file path=ppt/notesSlides/notesSlide2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313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fld id="{0A1A0530-7B08-40EC-8A3E-CC8A117A412A}" type="slidenum">
              <a:rPr lang="en-US" altLang="en-US">
                <a:latin typeface="Times New Roman" panose="02020603050405020304" pitchFamily="18" charset="0"/>
              </a:rPr>
              <a:pPr eaLnBrk="1" hangingPunct="1"/>
              <a:t>303</a:t>
            </a:fld>
            <a:endParaRPr lang="en-US" altLang="en-US">
              <a:latin typeface="Times New Roman" panose="02020603050405020304" pitchFamily="18" charset="0"/>
            </a:endParaRPr>
          </a:p>
        </p:txBody>
      </p:sp>
      <p:sp>
        <p:nvSpPr>
          <p:cNvPr id="603139" name="Slide Image Placeholder 1"/>
          <p:cNvSpPr>
            <a:spLocks noGrp="1" noRot="1" noChangeAspect="1" noTextEdit="1"/>
          </p:cNvSpPr>
          <p:nvPr>
            <p:ph type="sldImg"/>
          </p:nvPr>
        </p:nvSpPr>
        <p:spPr>
          <a:xfrm>
            <a:off x="1169988" y="685800"/>
            <a:ext cx="4673600" cy="3505200"/>
          </a:xfrm>
          <a:ln/>
        </p:spPr>
      </p:sp>
      <p:sp>
        <p:nvSpPr>
          <p:cNvPr id="603140" name="Notes Placeholder 2"/>
          <p:cNvSpPr>
            <a:spLocks noGrp="1"/>
          </p:cNvSpPr>
          <p:nvPr>
            <p:ph type="body" idx="1"/>
          </p:nvPr>
        </p:nvSpPr>
        <p:spPr>
          <a:xfrm>
            <a:off x="913625" y="4419600"/>
            <a:ext cx="5183152" cy="4191000"/>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30" tIns="45715" rIns="91430" bIns="45715"/>
          <a:lstStyle/>
          <a:p>
            <a:pPr eaLnBrk="1" hangingPunct="1"/>
            <a:endParaRPr lang="en-US" altLang="en-US"/>
          </a:p>
        </p:txBody>
      </p:sp>
      <p:sp>
        <p:nvSpPr>
          <p:cNvPr id="603141" name="Slide Number Placeholder 3"/>
          <p:cNvSpPr txBox="1">
            <a:spLocks noGrp="1"/>
          </p:cNvSpPr>
          <p:nvPr/>
        </p:nvSpPr>
        <p:spPr bwMode="auto">
          <a:xfrm>
            <a:off x="3962824" y="8839200"/>
            <a:ext cx="304757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30" tIns="45715" rIns="91430" bIns="45715" anchor="b"/>
          <a:lstStyle>
            <a:lvl1pPr defTabSz="912813" eaLnBrk="0" hangingPunct="0">
              <a:defRPr>
                <a:solidFill>
                  <a:schemeClr val="tx1"/>
                </a:solidFill>
                <a:latin typeface="Papyrus" panose="03070502060502030205" pitchFamily="66" charset="0"/>
              </a:defRPr>
            </a:lvl1pPr>
            <a:lvl2pPr marL="742950" indent="-285750" defTabSz="912813" eaLnBrk="0" hangingPunct="0">
              <a:defRPr>
                <a:solidFill>
                  <a:schemeClr val="tx1"/>
                </a:solidFill>
                <a:latin typeface="Papyrus" panose="03070502060502030205" pitchFamily="66" charset="0"/>
              </a:defRPr>
            </a:lvl2pPr>
            <a:lvl3pPr marL="1143000" indent="-228600" defTabSz="912813" eaLnBrk="0" hangingPunct="0">
              <a:defRPr>
                <a:solidFill>
                  <a:schemeClr val="tx1"/>
                </a:solidFill>
                <a:latin typeface="Papyrus" panose="03070502060502030205" pitchFamily="66" charset="0"/>
              </a:defRPr>
            </a:lvl3pPr>
            <a:lvl4pPr marL="1600200" indent="-228600" defTabSz="912813" eaLnBrk="0" hangingPunct="0">
              <a:defRPr>
                <a:solidFill>
                  <a:schemeClr val="tx1"/>
                </a:solidFill>
                <a:latin typeface="Papyrus" panose="03070502060502030205" pitchFamily="66" charset="0"/>
              </a:defRPr>
            </a:lvl4pPr>
            <a:lvl5pPr marL="2057400" indent="-228600" defTabSz="912813" eaLnBrk="0" hangingPunct="0">
              <a:defRPr>
                <a:solidFill>
                  <a:schemeClr val="tx1"/>
                </a:solidFill>
                <a:latin typeface="Papyrus" panose="03070502060502030205" pitchFamily="66" charset="0"/>
              </a:defRPr>
            </a:lvl5pPr>
            <a:lvl6pPr marL="2514600" indent="-228600" defTabSz="912813" eaLnBrk="0" fontAlgn="base" hangingPunct="0">
              <a:spcBef>
                <a:spcPct val="0"/>
              </a:spcBef>
              <a:spcAft>
                <a:spcPct val="0"/>
              </a:spcAft>
              <a:defRPr>
                <a:solidFill>
                  <a:schemeClr val="tx1"/>
                </a:solidFill>
                <a:latin typeface="Papyrus" panose="03070502060502030205" pitchFamily="66" charset="0"/>
              </a:defRPr>
            </a:lvl6pPr>
            <a:lvl7pPr marL="2971800" indent="-228600" defTabSz="912813" eaLnBrk="0" fontAlgn="base" hangingPunct="0">
              <a:spcBef>
                <a:spcPct val="0"/>
              </a:spcBef>
              <a:spcAft>
                <a:spcPct val="0"/>
              </a:spcAft>
              <a:defRPr>
                <a:solidFill>
                  <a:schemeClr val="tx1"/>
                </a:solidFill>
                <a:latin typeface="Papyrus" panose="03070502060502030205" pitchFamily="66" charset="0"/>
              </a:defRPr>
            </a:lvl7pPr>
            <a:lvl8pPr marL="3429000" indent="-228600" defTabSz="912813" eaLnBrk="0" fontAlgn="base" hangingPunct="0">
              <a:spcBef>
                <a:spcPct val="0"/>
              </a:spcBef>
              <a:spcAft>
                <a:spcPct val="0"/>
              </a:spcAft>
              <a:defRPr>
                <a:solidFill>
                  <a:schemeClr val="tx1"/>
                </a:solidFill>
                <a:latin typeface="Papyrus" panose="03070502060502030205" pitchFamily="66" charset="0"/>
              </a:defRPr>
            </a:lvl8pPr>
            <a:lvl9pPr marL="3886200" indent="-228600" defTabSz="912813" eaLnBrk="0" fontAlgn="base" hangingPunct="0">
              <a:spcBef>
                <a:spcPct val="0"/>
              </a:spcBef>
              <a:spcAft>
                <a:spcPct val="0"/>
              </a:spcAft>
              <a:defRPr>
                <a:solidFill>
                  <a:schemeClr val="tx1"/>
                </a:solidFill>
                <a:latin typeface="Papyrus" panose="03070502060502030205" pitchFamily="66" charset="0"/>
              </a:defRPr>
            </a:lvl9pPr>
          </a:lstStyle>
          <a:p>
            <a:pPr algn="r" eaLnBrk="1" hangingPunct="1"/>
            <a:fld id="{083BA179-F009-4108-8F88-E26FB7FADB7C}" type="slidenum">
              <a:rPr lang="en-US" altLang="en-US" sz="1300">
                <a:latin typeface="Times New Roman" panose="02020603050405020304" pitchFamily="18" charset="0"/>
              </a:rPr>
              <a:pPr algn="r" eaLnBrk="1" hangingPunct="1"/>
              <a:t>303</a:t>
            </a:fld>
            <a:endParaRPr lang="en-US" altLang="en-US" sz="1300">
              <a:latin typeface="Times New Roman" panose="02020603050405020304" pitchFamily="18" charset="0"/>
            </a:endParaRPr>
          </a:p>
        </p:txBody>
      </p:sp>
    </p:spTree>
    <p:extLst>
      <p:ext uri="{BB962C8B-B14F-4D97-AF65-F5344CB8AC3E}">
        <p14:creationId xmlns:p14="http://schemas.microsoft.com/office/powerpoint/2010/main" val="2897784329"/>
      </p:ext>
    </p:extLst>
  </p:cSld>
  <p:clrMapOvr>
    <a:masterClrMapping/>
  </p:clrMapOvr>
</p:notes>
</file>

<file path=ppt/notesSlides/notesSlide2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6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fld id="{E52DEBC8-48B8-483C-BC51-A83A38780437}" type="slidenum">
              <a:rPr lang="en-US" altLang="en-US">
                <a:latin typeface="Times New Roman" panose="02020603050405020304" pitchFamily="18" charset="0"/>
              </a:rPr>
              <a:pPr eaLnBrk="1" hangingPunct="1"/>
              <a:t>304</a:t>
            </a:fld>
            <a:endParaRPr lang="en-US" altLang="en-US">
              <a:latin typeface="Times New Roman" panose="02020603050405020304" pitchFamily="18" charset="0"/>
            </a:endParaRPr>
          </a:p>
        </p:txBody>
      </p:sp>
      <p:sp>
        <p:nvSpPr>
          <p:cNvPr id="143363" name="Rectangle 2"/>
          <p:cNvSpPr>
            <a:spLocks noGrp="1" noRot="1" noChangeAspect="1" noChangeArrowheads="1" noTextEdit="1"/>
          </p:cNvSpPr>
          <p:nvPr>
            <p:ph type="sldImg"/>
          </p:nvPr>
        </p:nvSpPr>
        <p:spPr>
          <a:ln/>
        </p:spPr>
      </p:sp>
      <p:sp>
        <p:nvSpPr>
          <p:cNvPr id="143364"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448468723"/>
      </p:ext>
    </p:extLst>
  </p:cSld>
  <p:clrMapOvr>
    <a:masterClrMapping/>
  </p:clrMapOvr>
</p:notes>
</file>

<file path=ppt/notesSlides/notesSlide2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825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fld id="{6079CAD2-F618-4CDF-9B6C-60A3F36625D5}" type="slidenum">
              <a:rPr lang="en-US" altLang="en-US">
                <a:latin typeface="Times New Roman" panose="02020603050405020304" pitchFamily="18" charset="0"/>
              </a:rPr>
              <a:pPr eaLnBrk="1" hangingPunct="1"/>
              <a:t>305</a:t>
            </a:fld>
            <a:endParaRPr lang="en-US" altLang="en-US">
              <a:latin typeface="Times New Roman" panose="02020603050405020304" pitchFamily="18" charset="0"/>
            </a:endParaRPr>
          </a:p>
        </p:txBody>
      </p:sp>
      <p:sp>
        <p:nvSpPr>
          <p:cNvPr id="608259" name="Rectangle 2"/>
          <p:cNvSpPr>
            <a:spLocks noGrp="1" noRot="1" noChangeAspect="1" noChangeArrowheads="1" noTextEdit="1"/>
          </p:cNvSpPr>
          <p:nvPr>
            <p:ph type="sldImg"/>
          </p:nvPr>
        </p:nvSpPr>
        <p:spPr>
          <a:ln/>
        </p:spPr>
      </p:sp>
      <p:sp>
        <p:nvSpPr>
          <p:cNvPr id="60826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2650857576"/>
      </p:ext>
    </p:extLst>
  </p:cSld>
  <p:clrMapOvr>
    <a:masterClrMapping/>
  </p:clrMapOvr>
</p:notes>
</file>

<file path=ppt/notesSlides/notesSlide2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928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fld id="{95F75C36-F9C0-44B9-B4A6-61A4BDDEE712}" type="slidenum">
              <a:rPr lang="en-US" altLang="en-US">
                <a:latin typeface="Times New Roman" panose="02020603050405020304" pitchFamily="18" charset="0"/>
              </a:rPr>
              <a:pPr eaLnBrk="1" hangingPunct="1"/>
              <a:t>306</a:t>
            </a:fld>
            <a:endParaRPr lang="en-US" altLang="en-US">
              <a:latin typeface="Times New Roman" panose="02020603050405020304" pitchFamily="18" charset="0"/>
            </a:endParaRPr>
          </a:p>
        </p:txBody>
      </p:sp>
      <p:sp>
        <p:nvSpPr>
          <p:cNvPr id="609283" name="Rectangle 2"/>
          <p:cNvSpPr>
            <a:spLocks noGrp="1" noRot="1" noChangeAspect="1" noChangeArrowheads="1" noTextEdit="1"/>
          </p:cNvSpPr>
          <p:nvPr>
            <p:ph type="sldImg"/>
          </p:nvPr>
        </p:nvSpPr>
        <p:spPr>
          <a:ln/>
        </p:spPr>
      </p:sp>
      <p:sp>
        <p:nvSpPr>
          <p:cNvPr id="609284"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3850725538"/>
      </p:ext>
    </p:extLst>
  </p:cSld>
  <p:clrMapOvr>
    <a:masterClrMapping/>
  </p:clrMapOvr>
</p:notes>
</file>

<file path=ppt/notesSlides/notesSlide2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030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fld id="{431627F3-96C8-495A-8D97-49DF060C0956}" type="slidenum">
              <a:rPr lang="en-US" altLang="en-US">
                <a:latin typeface="Times New Roman" panose="02020603050405020304" pitchFamily="18" charset="0"/>
              </a:rPr>
              <a:pPr eaLnBrk="1" hangingPunct="1"/>
              <a:t>307</a:t>
            </a:fld>
            <a:endParaRPr lang="en-US" altLang="en-US">
              <a:latin typeface="Times New Roman" panose="02020603050405020304" pitchFamily="18" charset="0"/>
            </a:endParaRPr>
          </a:p>
        </p:txBody>
      </p:sp>
      <p:sp>
        <p:nvSpPr>
          <p:cNvPr id="610307" name="Rectangle 2"/>
          <p:cNvSpPr>
            <a:spLocks noGrp="1" noRot="1" noChangeAspect="1" noChangeArrowheads="1" noTextEdit="1"/>
          </p:cNvSpPr>
          <p:nvPr>
            <p:ph type="sldImg"/>
          </p:nvPr>
        </p:nvSpPr>
        <p:spPr>
          <a:ln/>
        </p:spPr>
      </p:sp>
      <p:sp>
        <p:nvSpPr>
          <p:cNvPr id="610308"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1439783188"/>
      </p:ext>
    </p:extLst>
  </p:cSld>
  <p:clrMapOvr>
    <a:masterClrMapping/>
  </p:clrMapOvr>
</p:notes>
</file>

<file path=ppt/notesSlides/notesSlide2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133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fld id="{CC23197F-9054-4073-A178-BF1810394859}" type="slidenum">
              <a:rPr lang="en-US" altLang="en-US">
                <a:latin typeface="Times New Roman" panose="02020603050405020304" pitchFamily="18" charset="0"/>
              </a:rPr>
              <a:pPr eaLnBrk="1" hangingPunct="1"/>
              <a:t>308</a:t>
            </a:fld>
            <a:endParaRPr lang="en-US" altLang="en-US">
              <a:latin typeface="Times New Roman" panose="02020603050405020304" pitchFamily="18" charset="0"/>
            </a:endParaRPr>
          </a:p>
        </p:txBody>
      </p:sp>
      <p:sp>
        <p:nvSpPr>
          <p:cNvPr id="611331" name="Rectangle 2"/>
          <p:cNvSpPr>
            <a:spLocks noGrp="1" noRot="1" noChangeAspect="1" noChangeArrowheads="1" noTextEdit="1"/>
          </p:cNvSpPr>
          <p:nvPr>
            <p:ph type="sldImg"/>
          </p:nvPr>
        </p:nvSpPr>
        <p:spPr>
          <a:ln/>
        </p:spPr>
      </p:sp>
      <p:sp>
        <p:nvSpPr>
          <p:cNvPr id="61133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2260659511"/>
      </p:ext>
    </p:extLst>
  </p:cSld>
  <p:clrMapOvr>
    <a:masterClrMapping/>
  </p:clrMapOvr>
</p:notes>
</file>

<file path=ppt/notesSlides/notesSlide2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235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fld id="{53214B73-6D31-46E8-AF34-F0C3C1FF8EE8}" type="slidenum">
              <a:rPr lang="en-US" altLang="en-US">
                <a:latin typeface="Times New Roman" panose="02020603050405020304" pitchFamily="18" charset="0"/>
              </a:rPr>
              <a:pPr eaLnBrk="1" hangingPunct="1"/>
              <a:t>309</a:t>
            </a:fld>
            <a:endParaRPr lang="en-US" altLang="en-US">
              <a:latin typeface="Times New Roman" panose="02020603050405020304" pitchFamily="18" charset="0"/>
            </a:endParaRPr>
          </a:p>
        </p:txBody>
      </p:sp>
      <p:sp>
        <p:nvSpPr>
          <p:cNvPr id="612355" name="Rectangle 2"/>
          <p:cNvSpPr>
            <a:spLocks noGrp="1" noRot="1" noChangeAspect="1" noChangeArrowheads="1" noTextEdit="1"/>
          </p:cNvSpPr>
          <p:nvPr>
            <p:ph type="sldImg"/>
          </p:nvPr>
        </p:nvSpPr>
        <p:spPr>
          <a:ln/>
        </p:spPr>
      </p:sp>
      <p:sp>
        <p:nvSpPr>
          <p:cNvPr id="612356"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3164832642"/>
      </p:ext>
    </p:extLst>
  </p:cSld>
  <p:clrMapOvr>
    <a:masterClrMapping/>
  </p:clrMapOvr>
</p:notes>
</file>

<file path=ppt/notesSlides/notesSlide2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3378" name="Rectangle 7"/>
          <p:cNvSpPr txBox="1">
            <a:spLocks noGrp="1" noChangeArrowheads="1"/>
          </p:cNvSpPr>
          <p:nvPr/>
        </p:nvSpPr>
        <p:spPr bwMode="auto">
          <a:xfrm>
            <a:off x="3970938" y="8829675"/>
            <a:ext cx="3037840" cy="465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27" tIns="45713" rIns="91427" bIns="45713" anchor="b"/>
          <a:lstStyle>
            <a:lvl1pPr defTabSz="912813" eaLnBrk="0" hangingPunct="0">
              <a:defRPr>
                <a:solidFill>
                  <a:schemeClr val="tx1"/>
                </a:solidFill>
                <a:latin typeface="Papyrus" panose="03070502060502030205" pitchFamily="66" charset="0"/>
              </a:defRPr>
            </a:lvl1pPr>
            <a:lvl2pPr marL="742950" indent="-285750" defTabSz="912813" eaLnBrk="0" hangingPunct="0">
              <a:defRPr>
                <a:solidFill>
                  <a:schemeClr val="tx1"/>
                </a:solidFill>
                <a:latin typeface="Papyrus" panose="03070502060502030205" pitchFamily="66" charset="0"/>
              </a:defRPr>
            </a:lvl2pPr>
            <a:lvl3pPr marL="1143000" indent="-228600" defTabSz="912813" eaLnBrk="0" hangingPunct="0">
              <a:defRPr>
                <a:solidFill>
                  <a:schemeClr val="tx1"/>
                </a:solidFill>
                <a:latin typeface="Papyrus" panose="03070502060502030205" pitchFamily="66" charset="0"/>
              </a:defRPr>
            </a:lvl3pPr>
            <a:lvl4pPr marL="1600200" indent="-228600" defTabSz="912813" eaLnBrk="0" hangingPunct="0">
              <a:defRPr>
                <a:solidFill>
                  <a:schemeClr val="tx1"/>
                </a:solidFill>
                <a:latin typeface="Papyrus" panose="03070502060502030205" pitchFamily="66" charset="0"/>
              </a:defRPr>
            </a:lvl4pPr>
            <a:lvl5pPr marL="2057400" indent="-228600" defTabSz="912813" eaLnBrk="0" hangingPunct="0">
              <a:defRPr>
                <a:solidFill>
                  <a:schemeClr val="tx1"/>
                </a:solidFill>
                <a:latin typeface="Papyrus" panose="03070502060502030205" pitchFamily="66" charset="0"/>
              </a:defRPr>
            </a:lvl5pPr>
            <a:lvl6pPr marL="2514600" indent="-228600" defTabSz="912813" eaLnBrk="0" fontAlgn="base" hangingPunct="0">
              <a:spcBef>
                <a:spcPct val="0"/>
              </a:spcBef>
              <a:spcAft>
                <a:spcPct val="0"/>
              </a:spcAft>
              <a:defRPr>
                <a:solidFill>
                  <a:schemeClr val="tx1"/>
                </a:solidFill>
                <a:latin typeface="Papyrus" panose="03070502060502030205" pitchFamily="66" charset="0"/>
              </a:defRPr>
            </a:lvl6pPr>
            <a:lvl7pPr marL="2971800" indent="-228600" defTabSz="912813" eaLnBrk="0" fontAlgn="base" hangingPunct="0">
              <a:spcBef>
                <a:spcPct val="0"/>
              </a:spcBef>
              <a:spcAft>
                <a:spcPct val="0"/>
              </a:spcAft>
              <a:defRPr>
                <a:solidFill>
                  <a:schemeClr val="tx1"/>
                </a:solidFill>
                <a:latin typeface="Papyrus" panose="03070502060502030205" pitchFamily="66" charset="0"/>
              </a:defRPr>
            </a:lvl7pPr>
            <a:lvl8pPr marL="3429000" indent="-228600" defTabSz="912813" eaLnBrk="0" fontAlgn="base" hangingPunct="0">
              <a:spcBef>
                <a:spcPct val="0"/>
              </a:spcBef>
              <a:spcAft>
                <a:spcPct val="0"/>
              </a:spcAft>
              <a:defRPr>
                <a:solidFill>
                  <a:schemeClr val="tx1"/>
                </a:solidFill>
                <a:latin typeface="Papyrus" panose="03070502060502030205" pitchFamily="66" charset="0"/>
              </a:defRPr>
            </a:lvl8pPr>
            <a:lvl9pPr marL="3886200" indent="-228600" defTabSz="912813" eaLnBrk="0" fontAlgn="base" hangingPunct="0">
              <a:spcBef>
                <a:spcPct val="0"/>
              </a:spcBef>
              <a:spcAft>
                <a:spcPct val="0"/>
              </a:spcAft>
              <a:defRPr>
                <a:solidFill>
                  <a:schemeClr val="tx1"/>
                </a:solidFill>
                <a:latin typeface="Papyrus" panose="03070502060502030205" pitchFamily="66" charset="0"/>
              </a:defRPr>
            </a:lvl9pPr>
          </a:lstStyle>
          <a:p>
            <a:pPr algn="r" eaLnBrk="1" hangingPunct="1"/>
            <a:fld id="{693B17F3-A630-4D0C-AF83-9A9BE0333BF9}" type="slidenum">
              <a:rPr lang="en-US" altLang="en-US" sz="1200">
                <a:latin typeface="Arial" panose="020B0604020202020204" pitchFamily="34" charset="0"/>
              </a:rPr>
              <a:pPr algn="r" eaLnBrk="1" hangingPunct="1"/>
              <a:t>310</a:t>
            </a:fld>
            <a:endParaRPr lang="en-US" altLang="en-US" sz="1200">
              <a:latin typeface="Arial" panose="020B0604020202020204" pitchFamily="34" charset="0"/>
            </a:endParaRPr>
          </a:p>
        </p:txBody>
      </p:sp>
      <p:sp>
        <p:nvSpPr>
          <p:cNvPr id="613379" name="Rectangle 2"/>
          <p:cNvSpPr>
            <a:spLocks noGrp="1" noRot="1" noChangeAspect="1" noChangeArrowheads="1" noTextEdit="1"/>
          </p:cNvSpPr>
          <p:nvPr>
            <p:ph type="sldImg"/>
          </p:nvPr>
        </p:nvSpPr>
        <p:spPr>
          <a:ln/>
        </p:spPr>
      </p:sp>
      <p:sp>
        <p:nvSpPr>
          <p:cNvPr id="61338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27" tIns="45713" rIns="91427" bIns="45713"/>
          <a:lstStyle/>
          <a:p>
            <a:pPr eaLnBrk="1" hangingPunct="1"/>
            <a:endParaRPr lang="en-US" altLang="en-US"/>
          </a:p>
        </p:txBody>
      </p:sp>
    </p:spTree>
    <p:extLst>
      <p:ext uri="{BB962C8B-B14F-4D97-AF65-F5344CB8AC3E}">
        <p14:creationId xmlns:p14="http://schemas.microsoft.com/office/powerpoint/2010/main" val="2664199408"/>
      </p:ext>
    </p:extLst>
  </p:cSld>
  <p:clrMapOvr>
    <a:masterClrMapping/>
  </p:clrMapOvr>
</p:notes>
</file>

<file path=ppt/notesSlides/notesSlide2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40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fld id="{4E341D03-A1B3-4E37-87DA-CC0B8BAC4D3B}" type="slidenum">
              <a:rPr lang="en-US" altLang="en-US">
                <a:latin typeface="Times New Roman" panose="02020603050405020304" pitchFamily="18" charset="0"/>
              </a:rPr>
              <a:pPr eaLnBrk="1" hangingPunct="1"/>
              <a:t>311</a:t>
            </a:fld>
            <a:endParaRPr lang="en-US" altLang="en-US">
              <a:latin typeface="Times New Roman" panose="02020603050405020304" pitchFamily="18" charset="0"/>
            </a:endParaRPr>
          </a:p>
        </p:txBody>
      </p:sp>
      <p:sp>
        <p:nvSpPr>
          <p:cNvPr id="614403" name="Rectangle 2"/>
          <p:cNvSpPr>
            <a:spLocks noGrp="1" noRot="1" noChangeAspect="1" noChangeArrowheads="1" noTextEdit="1"/>
          </p:cNvSpPr>
          <p:nvPr>
            <p:ph type="sldImg"/>
          </p:nvPr>
        </p:nvSpPr>
        <p:spPr>
          <a:ln/>
        </p:spPr>
      </p:sp>
      <p:sp>
        <p:nvSpPr>
          <p:cNvPr id="614404"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1769036870"/>
      </p:ext>
    </p:extLst>
  </p:cSld>
  <p:clrMapOvr>
    <a:masterClrMapping/>
  </p:clrMapOvr>
</p:notes>
</file>

<file path=ppt/notesSlides/notesSlide2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542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fld id="{5E6EE0E7-FAAE-47A1-9C8E-5BB4CE1A4402}" type="slidenum">
              <a:rPr lang="en-US" altLang="en-US">
                <a:latin typeface="Times New Roman" panose="02020603050405020304" pitchFamily="18" charset="0"/>
              </a:rPr>
              <a:pPr eaLnBrk="1" hangingPunct="1"/>
              <a:t>312</a:t>
            </a:fld>
            <a:endParaRPr lang="en-US" altLang="en-US">
              <a:latin typeface="Times New Roman" panose="02020603050405020304" pitchFamily="18" charset="0"/>
            </a:endParaRPr>
          </a:p>
        </p:txBody>
      </p:sp>
      <p:sp>
        <p:nvSpPr>
          <p:cNvPr id="615427" name="Rectangle 2"/>
          <p:cNvSpPr>
            <a:spLocks noGrp="1" noRot="1" noChangeAspect="1" noChangeArrowheads="1" noTextEdit="1"/>
          </p:cNvSpPr>
          <p:nvPr>
            <p:ph type="sldImg"/>
          </p:nvPr>
        </p:nvSpPr>
        <p:spPr>
          <a:ln/>
        </p:spPr>
      </p:sp>
      <p:sp>
        <p:nvSpPr>
          <p:cNvPr id="615428"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3929308803"/>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4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fld id="{36A5885A-B531-4CE5-BDBF-78F46490A672}" type="slidenum">
              <a:rPr lang="en-US" altLang="en-US">
                <a:latin typeface="Times New Roman" panose="02020603050405020304" pitchFamily="18" charset="0"/>
              </a:rPr>
              <a:pPr eaLnBrk="1" hangingPunct="1"/>
              <a:t>31</a:t>
            </a:fld>
            <a:endParaRPr lang="en-US" altLang="en-US">
              <a:latin typeface="Times New Roman" panose="02020603050405020304" pitchFamily="18" charset="0"/>
            </a:endParaRPr>
          </a:p>
        </p:txBody>
      </p:sp>
      <p:sp>
        <p:nvSpPr>
          <p:cNvPr id="163843" name="Rectangle 2"/>
          <p:cNvSpPr>
            <a:spLocks noGrp="1" noRot="1" noChangeAspect="1" noChangeArrowheads="1" noTextEdit="1"/>
          </p:cNvSpPr>
          <p:nvPr>
            <p:ph type="sldImg"/>
          </p:nvPr>
        </p:nvSpPr>
        <p:spPr>
          <a:ln/>
        </p:spPr>
      </p:sp>
      <p:sp>
        <p:nvSpPr>
          <p:cNvPr id="163844"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2601203630"/>
      </p:ext>
    </p:extLst>
  </p:cSld>
  <p:clrMapOvr>
    <a:masterClrMapping/>
  </p:clrMapOvr>
</p:notes>
</file>

<file path=ppt/notesSlides/notesSlide2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6450" name="Slide Image Placeholder 1"/>
          <p:cNvSpPr>
            <a:spLocks noGrp="1" noRot="1" noChangeAspect="1" noTextEdit="1"/>
          </p:cNvSpPr>
          <p:nvPr>
            <p:ph type="sldImg"/>
          </p:nvPr>
        </p:nvSpPr>
        <p:spPr>
          <a:ln/>
        </p:spPr>
      </p:sp>
      <p:sp>
        <p:nvSpPr>
          <p:cNvPr id="616451"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a:p>
        </p:txBody>
      </p:sp>
      <p:sp>
        <p:nvSpPr>
          <p:cNvPr id="616452"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fld id="{B0E758FB-8A31-42D8-8345-CCA84EF8C309}" type="slidenum">
              <a:rPr lang="en-US" altLang="en-US">
                <a:latin typeface="Times New Roman" panose="02020603050405020304" pitchFamily="18" charset="0"/>
              </a:rPr>
              <a:pPr eaLnBrk="1" hangingPunct="1"/>
              <a:t>313</a:t>
            </a:fld>
            <a:endParaRPr lang="en-US" altLang="en-US">
              <a:latin typeface="Times New Roman" panose="02020603050405020304" pitchFamily="18" charset="0"/>
            </a:endParaRPr>
          </a:p>
        </p:txBody>
      </p:sp>
    </p:spTree>
    <p:extLst>
      <p:ext uri="{BB962C8B-B14F-4D97-AF65-F5344CB8AC3E}">
        <p14:creationId xmlns:p14="http://schemas.microsoft.com/office/powerpoint/2010/main" val="2691500650"/>
      </p:ext>
    </p:extLst>
  </p:cSld>
  <p:clrMapOvr>
    <a:masterClrMapping/>
  </p:clrMapOvr>
</p:notes>
</file>

<file path=ppt/notesSlides/notesSlide2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7474" name="Rectangle 7"/>
          <p:cNvSpPr txBox="1">
            <a:spLocks noGrp="1" noChangeArrowheads="1"/>
          </p:cNvSpPr>
          <p:nvPr/>
        </p:nvSpPr>
        <p:spPr bwMode="auto">
          <a:xfrm>
            <a:off x="3970938" y="8829675"/>
            <a:ext cx="3037840" cy="465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27" tIns="45713" rIns="91427" bIns="45713" anchor="b"/>
          <a:lstStyle>
            <a:lvl1pPr defTabSz="912813" eaLnBrk="0" hangingPunct="0">
              <a:defRPr>
                <a:solidFill>
                  <a:schemeClr val="tx1"/>
                </a:solidFill>
                <a:latin typeface="Papyrus" panose="03070502060502030205" pitchFamily="66" charset="0"/>
              </a:defRPr>
            </a:lvl1pPr>
            <a:lvl2pPr marL="742950" indent="-285750" defTabSz="912813" eaLnBrk="0" hangingPunct="0">
              <a:defRPr>
                <a:solidFill>
                  <a:schemeClr val="tx1"/>
                </a:solidFill>
                <a:latin typeface="Papyrus" panose="03070502060502030205" pitchFamily="66" charset="0"/>
              </a:defRPr>
            </a:lvl2pPr>
            <a:lvl3pPr marL="1143000" indent="-228600" defTabSz="912813" eaLnBrk="0" hangingPunct="0">
              <a:defRPr>
                <a:solidFill>
                  <a:schemeClr val="tx1"/>
                </a:solidFill>
                <a:latin typeface="Papyrus" panose="03070502060502030205" pitchFamily="66" charset="0"/>
              </a:defRPr>
            </a:lvl3pPr>
            <a:lvl4pPr marL="1600200" indent="-228600" defTabSz="912813" eaLnBrk="0" hangingPunct="0">
              <a:defRPr>
                <a:solidFill>
                  <a:schemeClr val="tx1"/>
                </a:solidFill>
                <a:latin typeface="Papyrus" panose="03070502060502030205" pitchFamily="66" charset="0"/>
              </a:defRPr>
            </a:lvl4pPr>
            <a:lvl5pPr marL="2057400" indent="-228600" defTabSz="912813" eaLnBrk="0" hangingPunct="0">
              <a:defRPr>
                <a:solidFill>
                  <a:schemeClr val="tx1"/>
                </a:solidFill>
                <a:latin typeface="Papyrus" panose="03070502060502030205" pitchFamily="66" charset="0"/>
              </a:defRPr>
            </a:lvl5pPr>
            <a:lvl6pPr marL="2514600" indent="-228600" defTabSz="912813" eaLnBrk="0" fontAlgn="base" hangingPunct="0">
              <a:spcBef>
                <a:spcPct val="0"/>
              </a:spcBef>
              <a:spcAft>
                <a:spcPct val="0"/>
              </a:spcAft>
              <a:defRPr>
                <a:solidFill>
                  <a:schemeClr val="tx1"/>
                </a:solidFill>
                <a:latin typeface="Papyrus" panose="03070502060502030205" pitchFamily="66" charset="0"/>
              </a:defRPr>
            </a:lvl6pPr>
            <a:lvl7pPr marL="2971800" indent="-228600" defTabSz="912813" eaLnBrk="0" fontAlgn="base" hangingPunct="0">
              <a:spcBef>
                <a:spcPct val="0"/>
              </a:spcBef>
              <a:spcAft>
                <a:spcPct val="0"/>
              </a:spcAft>
              <a:defRPr>
                <a:solidFill>
                  <a:schemeClr val="tx1"/>
                </a:solidFill>
                <a:latin typeface="Papyrus" panose="03070502060502030205" pitchFamily="66" charset="0"/>
              </a:defRPr>
            </a:lvl7pPr>
            <a:lvl8pPr marL="3429000" indent="-228600" defTabSz="912813" eaLnBrk="0" fontAlgn="base" hangingPunct="0">
              <a:spcBef>
                <a:spcPct val="0"/>
              </a:spcBef>
              <a:spcAft>
                <a:spcPct val="0"/>
              </a:spcAft>
              <a:defRPr>
                <a:solidFill>
                  <a:schemeClr val="tx1"/>
                </a:solidFill>
                <a:latin typeface="Papyrus" panose="03070502060502030205" pitchFamily="66" charset="0"/>
              </a:defRPr>
            </a:lvl8pPr>
            <a:lvl9pPr marL="3886200" indent="-228600" defTabSz="912813" eaLnBrk="0" fontAlgn="base" hangingPunct="0">
              <a:spcBef>
                <a:spcPct val="0"/>
              </a:spcBef>
              <a:spcAft>
                <a:spcPct val="0"/>
              </a:spcAft>
              <a:defRPr>
                <a:solidFill>
                  <a:schemeClr val="tx1"/>
                </a:solidFill>
                <a:latin typeface="Papyrus" panose="03070502060502030205" pitchFamily="66" charset="0"/>
              </a:defRPr>
            </a:lvl9pPr>
          </a:lstStyle>
          <a:p>
            <a:pPr algn="r" eaLnBrk="1" hangingPunct="1"/>
            <a:fld id="{6971F72D-624A-4E36-8355-28360DF8CFD7}" type="slidenum">
              <a:rPr lang="en-US" altLang="en-US" sz="1200">
                <a:latin typeface="Arial" panose="020B0604020202020204" pitchFamily="34" charset="0"/>
              </a:rPr>
              <a:pPr algn="r" eaLnBrk="1" hangingPunct="1"/>
              <a:t>314</a:t>
            </a:fld>
            <a:endParaRPr lang="en-US" altLang="en-US" sz="1200">
              <a:latin typeface="Arial" panose="020B0604020202020204" pitchFamily="34" charset="0"/>
            </a:endParaRPr>
          </a:p>
        </p:txBody>
      </p:sp>
      <p:sp>
        <p:nvSpPr>
          <p:cNvPr id="617475" name="Rectangle 2"/>
          <p:cNvSpPr>
            <a:spLocks noGrp="1" noRot="1" noChangeAspect="1" noChangeArrowheads="1" noTextEdit="1"/>
          </p:cNvSpPr>
          <p:nvPr>
            <p:ph type="sldImg"/>
          </p:nvPr>
        </p:nvSpPr>
        <p:spPr>
          <a:ln/>
        </p:spPr>
      </p:sp>
      <p:sp>
        <p:nvSpPr>
          <p:cNvPr id="617476"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27" tIns="45713" rIns="91427" bIns="45713"/>
          <a:lstStyle/>
          <a:p>
            <a:pPr eaLnBrk="1" hangingPunct="1"/>
            <a:endParaRPr lang="en-US" altLang="en-US"/>
          </a:p>
        </p:txBody>
      </p:sp>
    </p:spTree>
    <p:extLst>
      <p:ext uri="{BB962C8B-B14F-4D97-AF65-F5344CB8AC3E}">
        <p14:creationId xmlns:p14="http://schemas.microsoft.com/office/powerpoint/2010/main" val="2543616153"/>
      </p:ext>
    </p:extLst>
  </p:cSld>
  <p:clrMapOvr>
    <a:masterClrMapping/>
  </p:clrMapOvr>
</p:notes>
</file>

<file path=ppt/notesSlides/notesSlide2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849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fld id="{1DC12E1B-A576-47B5-8EC0-4FEF9F6739F9}" type="slidenum">
              <a:rPr lang="en-US" altLang="en-US">
                <a:latin typeface="Times New Roman" panose="02020603050405020304" pitchFamily="18" charset="0"/>
              </a:rPr>
              <a:pPr eaLnBrk="1" hangingPunct="1"/>
              <a:t>315</a:t>
            </a:fld>
            <a:endParaRPr lang="en-US" altLang="en-US">
              <a:latin typeface="Times New Roman" panose="02020603050405020304" pitchFamily="18" charset="0"/>
            </a:endParaRPr>
          </a:p>
        </p:txBody>
      </p:sp>
      <p:sp>
        <p:nvSpPr>
          <p:cNvPr id="618499" name="Rectangle 2"/>
          <p:cNvSpPr>
            <a:spLocks noGrp="1" noRot="1" noChangeAspect="1" noChangeArrowheads="1" noTextEdit="1"/>
          </p:cNvSpPr>
          <p:nvPr>
            <p:ph type="sldImg"/>
          </p:nvPr>
        </p:nvSpPr>
        <p:spPr>
          <a:ln/>
        </p:spPr>
      </p:sp>
      <p:sp>
        <p:nvSpPr>
          <p:cNvPr id="61850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173482032"/>
      </p:ext>
    </p:extLst>
  </p:cSld>
  <p:clrMapOvr>
    <a:masterClrMapping/>
  </p:clrMapOvr>
</p:notes>
</file>

<file path=ppt/notesSlides/notesSlide2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952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fld id="{B51A2DFA-FB16-4C05-8292-62BDA31B752D}" type="slidenum">
              <a:rPr lang="en-US" altLang="en-US">
                <a:latin typeface="Times New Roman" panose="02020603050405020304" pitchFamily="18" charset="0"/>
              </a:rPr>
              <a:pPr eaLnBrk="1" hangingPunct="1"/>
              <a:t>316</a:t>
            </a:fld>
            <a:endParaRPr lang="en-US" altLang="en-US">
              <a:latin typeface="Times New Roman" panose="02020603050405020304" pitchFamily="18" charset="0"/>
            </a:endParaRPr>
          </a:p>
        </p:txBody>
      </p:sp>
      <p:sp>
        <p:nvSpPr>
          <p:cNvPr id="619523" name="Rectangle 2"/>
          <p:cNvSpPr>
            <a:spLocks noGrp="1" noRot="1" noChangeAspect="1" noChangeArrowheads="1" noTextEdit="1"/>
          </p:cNvSpPr>
          <p:nvPr>
            <p:ph type="sldImg"/>
          </p:nvPr>
        </p:nvSpPr>
        <p:spPr>
          <a:ln/>
        </p:spPr>
      </p:sp>
      <p:sp>
        <p:nvSpPr>
          <p:cNvPr id="619524"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3140880308"/>
      </p:ext>
    </p:extLst>
  </p:cSld>
  <p:clrMapOvr>
    <a:masterClrMapping/>
  </p:clrMapOvr>
</p:notes>
</file>

<file path=ppt/notesSlides/notesSlide2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0546" name="Rectangle 7"/>
          <p:cNvSpPr txBox="1">
            <a:spLocks noGrp="1" noChangeArrowheads="1"/>
          </p:cNvSpPr>
          <p:nvPr/>
        </p:nvSpPr>
        <p:spPr bwMode="auto">
          <a:xfrm>
            <a:off x="3970938" y="8829675"/>
            <a:ext cx="3037840" cy="465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27" tIns="45713" rIns="91427" bIns="45713" anchor="b"/>
          <a:lstStyle>
            <a:lvl1pPr defTabSz="912813" eaLnBrk="0" hangingPunct="0">
              <a:defRPr>
                <a:solidFill>
                  <a:schemeClr val="tx1"/>
                </a:solidFill>
                <a:latin typeface="Papyrus" panose="03070502060502030205" pitchFamily="66" charset="0"/>
              </a:defRPr>
            </a:lvl1pPr>
            <a:lvl2pPr marL="742950" indent="-285750" defTabSz="912813" eaLnBrk="0" hangingPunct="0">
              <a:defRPr>
                <a:solidFill>
                  <a:schemeClr val="tx1"/>
                </a:solidFill>
                <a:latin typeface="Papyrus" panose="03070502060502030205" pitchFamily="66" charset="0"/>
              </a:defRPr>
            </a:lvl2pPr>
            <a:lvl3pPr marL="1143000" indent="-228600" defTabSz="912813" eaLnBrk="0" hangingPunct="0">
              <a:defRPr>
                <a:solidFill>
                  <a:schemeClr val="tx1"/>
                </a:solidFill>
                <a:latin typeface="Papyrus" panose="03070502060502030205" pitchFamily="66" charset="0"/>
              </a:defRPr>
            </a:lvl3pPr>
            <a:lvl4pPr marL="1600200" indent="-228600" defTabSz="912813" eaLnBrk="0" hangingPunct="0">
              <a:defRPr>
                <a:solidFill>
                  <a:schemeClr val="tx1"/>
                </a:solidFill>
                <a:latin typeface="Papyrus" panose="03070502060502030205" pitchFamily="66" charset="0"/>
              </a:defRPr>
            </a:lvl4pPr>
            <a:lvl5pPr marL="2057400" indent="-228600" defTabSz="912813" eaLnBrk="0" hangingPunct="0">
              <a:defRPr>
                <a:solidFill>
                  <a:schemeClr val="tx1"/>
                </a:solidFill>
                <a:latin typeface="Papyrus" panose="03070502060502030205" pitchFamily="66" charset="0"/>
              </a:defRPr>
            </a:lvl5pPr>
            <a:lvl6pPr marL="2514600" indent="-228600" defTabSz="912813" eaLnBrk="0" fontAlgn="base" hangingPunct="0">
              <a:spcBef>
                <a:spcPct val="0"/>
              </a:spcBef>
              <a:spcAft>
                <a:spcPct val="0"/>
              </a:spcAft>
              <a:defRPr>
                <a:solidFill>
                  <a:schemeClr val="tx1"/>
                </a:solidFill>
                <a:latin typeface="Papyrus" panose="03070502060502030205" pitchFamily="66" charset="0"/>
              </a:defRPr>
            </a:lvl6pPr>
            <a:lvl7pPr marL="2971800" indent="-228600" defTabSz="912813" eaLnBrk="0" fontAlgn="base" hangingPunct="0">
              <a:spcBef>
                <a:spcPct val="0"/>
              </a:spcBef>
              <a:spcAft>
                <a:spcPct val="0"/>
              </a:spcAft>
              <a:defRPr>
                <a:solidFill>
                  <a:schemeClr val="tx1"/>
                </a:solidFill>
                <a:latin typeface="Papyrus" panose="03070502060502030205" pitchFamily="66" charset="0"/>
              </a:defRPr>
            </a:lvl7pPr>
            <a:lvl8pPr marL="3429000" indent="-228600" defTabSz="912813" eaLnBrk="0" fontAlgn="base" hangingPunct="0">
              <a:spcBef>
                <a:spcPct val="0"/>
              </a:spcBef>
              <a:spcAft>
                <a:spcPct val="0"/>
              </a:spcAft>
              <a:defRPr>
                <a:solidFill>
                  <a:schemeClr val="tx1"/>
                </a:solidFill>
                <a:latin typeface="Papyrus" panose="03070502060502030205" pitchFamily="66" charset="0"/>
              </a:defRPr>
            </a:lvl8pPr>
            <a:lvl9pPr marL="3886200" indent="-228600" defTabSz="912813" eaLnBrk="0" fontAlgn="base" hangingPunct="0">
              <a:spcBef>
                <a:spcPct val="0"/>
              </a:spcBef>
              <a:spcAft>
                <a:spcPct val="0"/>
              </a:spcAft>
              <a:defRPr>
                <a:solidFill>
                  <a:schemeClr val="tx1"/>
                </a:solidFill>
                <a:latin typeface="Papyrus" panose="03070502060502030205" pitchFamily="66" charset="0"/>
              </a:defRPr>
            </a:lvl9pPr>
          </a:lstStyle>
          <a:p>
            <a:pPr algn="r" eaLnBrk="1" hangingPunct="1"/>
            <a:fld id="{F763B705-6DCD-4645-B189-5015A7702DD1}" type="slidenum">
              <a:rPr lang="en-US" altLang="en-US" sz="1200">
                <a:latin typeface="Arial" panose="020B0604020202020204" pitchFamily="34" charset="0"/>
              </a:rPr>
              <a:pPr algn="r" eaLnBrk="1" hangingPunct="1"/>
              <a:t>317</a:t>
            </a:fld>
            <a:endParaRPr lang="en-US" altLang="en-US" sz="1200">
              <a:latin typeface="Arial" panose="020B0604020202020204" pitchFamily="34" charset="0"/>
            </a:endParaRPr>
          </a:p>
        </p:txBody>
      </p:sp>
      <p:sp>
        <p:nvSpPr>
          <p:cNvPr id="620547" name="Rectangle 2"/>
          <p:cNvSpPr>
            <a:spLocks noGrp="1" noRot="1" noChangeAspect="1" noChangeArrowheads="1" noTextEdit="1"/>
          </p:cNvSpPr>
          <p:nvPr>
            <p:ph type="sldImg"/>
          </p:nvPr>
        </p:nvSpPr>
        <p:spPr>
          <a:ln/>
        </p:spPr>
      </p:sp>
      <p:sp>
        <p:nvSpPr>
          <p:cNvPr id="620548"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27" tIns="45713" rIns="91427" bIns="45713"/>
          <a:lstStyle/>
          <a:p>
            <a:pPr eaLnBrk="1" hangingPunct="1"/>
            <a:endParaRPr lang="en-US" altLang="en-US"/>
          </a:p>
        </p:txBody>
      </p:sp>
    </p:spTree>
    <p:extLst>
      <p:ext uri="{BB962C8B-B14F-4D97-AF65-F5344CB8AC3E}">
        <p14:creationId xmlns:p14="http://schemas.microsoft.com/office/powerpoint/2010/main" val="891966254"/>
      </p:ext>
    </p:extLst>
  </p:cSld>
  <p:clrMapOvr>
    <a:masterClrMapping/>
  </p:clrMapOvr>
</p:notes>
</file>

<file path=ppt/notesSlides/notesSlide2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157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fld id="{58171E7C-85FF-42F1-9A38-15B9B1FD3A04}" type="slidenum">
              <a:rPr lang="en-US" altLang="en-US">
                <a:latin typeface="Times New Roman" panose="02020603050405020304" pitchFamily="18" charset="0"/>
              </a:rPr>
              <a:pPr eaLnBrk="1" hangingPunct="1"/>
              <a:t>318</a:t>
            </a:fld>
            <a:endParaRPr lang="en-US" altLang="en-US">
              <a:latin typeface="Times New Roman" panose="02020603050405020304" pitchFamily="18" charset="0"/>
            </a:endParaRPr>
          </a:p>
        </p:txBody>
      </p:sp>
      <p:sp>
        <p:nvSpPr>
          <p:cNvPr id="621571" name="Rectangle 2"/>
          <p:cNvSpPr>
            <a:spLocks noGrp="1" noRot="1" noChangeAspect="1" noChangeArrowheads="1" noTextEdit="1"/>
          </p:cNvSpPr>
          <p:nvPr>
            <p:ph type="sldImg"/>
          </p:nvPr>
        </p:nvSpPr>
        <p:spPr>
          <a:ln/>
        </p:spPr>
      </p:sp>
      <p:sp>
        <p:nvSpPr>
          <p:cNvPr id="62157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3803761543"/>
      </p:ext>
    </p:extLst>
  </p:cSld>
  <p:clrMapOvr>
    <a:masterClrMapping/>
  </p:clrMapOvr>
</p:notes>
</file>

<file path=ppt/notesSlides/notesSlide2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259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fld id="{63FCA6F0-E4F5-4D1B-906D-8CBE76032141}" type="slidenum">
              <a:rPr lang="en-US" altLang="en-US">
                <a:latin typeface="Times New Roman" panose="02020603050405020304" pitchFamily="18" charset="0"/>
              </a:rPr>
              <a:pPr eaLnBrk="1" hangingPunct="1"/>
              <a:t>319</a:t>
            </a:fld>
            <a:endParaRPr lang="en-US" altLang="en-US">
              <a:latin typeface="Times New Roman" panose="02020603050405020304" pitchFamily="18" charset="0"/>
            </a:endParaRPr>
          </a:p>
        </p:txBody>
      </p:sp>
      <p:sp>
        <p:nvSpPr>
          <p:cNvPr id="622595" name="Rectangle 2"/>
          <p:cNvSpPr>
            <a:spLocks noGrp="1" noRot="1" noChangeAspect="1" noChangeArrowheads="1" noTextEdit="1"/>
          </p:cNvSpPr>
          <p:nvPr>
            <p:ph type="sldImg"/>
          </p:nvPr>
        </p:nvSpPr>
        <p:spPr>
          <a:ln/>
        </p:spPr>
      </p:sp>
      <p:sp>
        <p:nvSpPr>
          <p:cNvPr id="622596"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3211849653"/>
      </p:ext>
    </p:extLst>
  </p:cSld>
  <p:clrMapOvr>
    <a:masterClrMapping/>
  </p:clrMapOvr>
</p:notes>
</file>

<file path=ppt/notesSlides/notesSlide2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361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fld id="{3E6D5283-2021-445D-B0C3-10EE0F98363B}" type="slidenum">
              <a:rPr lang="en-US" altLang="en-US">
                <a:latin typeface="Times New Roman" panose="02020603050405020304" pitchFamily="18" charset="0"/>
              </a:rPr>
              <a:pPr eaLnBrk="1" hangingPunct="1"/>
              <a:t>320</a:t>
            </a:fld>
            <a:endParaRPr lang="en-US" altLang="en-US">
              <a:latin typeface="Times New Roman" panose="02020603050405020304" pitchFamily="18" charset="0"/>
            </a:endParaRPr>
          </a:p>
        </p:txBody>
      </p:sp>
      <p:sp>
        <p:nvSpPr>
          <p:cNvPr id="623619" name="Rectangle 2"/>
          <p:cNvSpPr>
            <a:spLocks noGrp="1" noRot="1" noChangeAspect="1" noChangeArrowheads="1" noTextEdit="1"/>
          </p:cNvSpPr>
          <p:nvPr>
            <p:ph type="sldImg"/>
          </p:nvPr>
        </p:nvSpPr>
        <p:spPr>
          <a:ln/>
        </p:spPr>
      </p:sp>
      <p:sp>
        <p:nvSpPr>
          <p:cNvPr id="62362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2871846100"/>
      </p:ext>
    </p:extLst>
  </p:cSld>
  <p:clrMapOvr>
    <a:masterClrMapping/>
  </p:clrMapOvr>
</p:notes>
</file>

<file path=ppt/notesSlides/notesSlide2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464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fld id="{BE4F5B21-357A-4522-A28B-BCE4A885C294}" type="slidenum">
              <a:rPr lang="en-US" altLang="en-US">
                <a:latin typeface="Times New Roman" panose="02020603050405020304" pitchFamily="18" charset="0"/>
              </a:rPr>
              <a:pPr eaLnBrk="1" hangingPunct="1"/>
              <a:t>321</a:t>
            </a:fld>
            <a:endParaRPr lang="en-US" altLang="en-US">
              <a:latin typeface="Times New Roman" panose="02020603050405020304" pitchFamily="18" charset="0"/>
            </a:endParaRPr>
          </a:p>
        </p:txBody>
      </p:sp>
      <p:sp>
        <p:nvSpPr>
          <p:cNvPr id="624643" name="Rectangle 2"/>
          <p:cNvSpPr>
            <a:spLocks noGrp="1" noRot="1" noChangeAspect="1" noChangeArrowheads="1" noTextEdit="1"/>
          </p:cNvSpPr>
          <p:nvPr>
            <p:ph type="sldImg"/>
          </p:nvPr>
        </p:nvSpPr>
        <p:spPr>
          <a:ln/>
        </p:spPr>
      </p:sp>
      <p:sp>
        <p:nvSpPr>
          <p:cNvPr id="624644"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3150142537"/>
      </p:ext>
    </p:extLst>
  </p:cSld>
  <p:clrMapOvr>
    <a:masterClrMapping/>
  </p:clrMapOvr>
</p:notes>
</file>

<file path=ppt/notesSlides/notesSlide2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5666" name="Slide Image Placeholder 1"/>
          <p:cNvSpPr>
            <a:spLocks noGrp="1" noRot="1" noChangeAspect="1" noTextEdit="1"/>
          </p:cNvSpPr>
          <p:nvPr>
            <p:ph type="sldImg"/>
          </p:nvPr>
        </p:nvSpPr>
        <p:spPr>
          <a:ln/>
        </p:spPr>
      </p:sp>
      <p:sp>
        <p:nvSpPr>
          <p:cNvPr id="625667"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
        <p:nvSpPr>
          <p:cNvPr id="625668"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fld id="{024028F8-3867-4F6B-8261-3CBD74250ECB}" type="slidenum">
              <a:rPr lang="en-US" altLang="en-US">
                <a:latin typeface="Times New Roman" panose="02020603050405020304" pitchFamily="18" charset="0"/>
              </a:rPr>
              <a:pPr eaLnBrk="1" hangingPunct="1"/>
              <a:t>322</a:t>
            </a:fld>
            <a:endParaRPr lang="en-US" altLang="en-US">
              <a:latin typeface="Times New Roman" panose="02020603050405020304" pitchFamily="18" charset="0"/>
            </a:endParaRPr>
          </a:p>
        </p:txBody>
      </p:sp>
    </p:spTree>
    <p:extLst>
      <p:ext uri="{BB962C8B-B14F-4D97-AF65-F5344CB8AC3E}">
        <p14:creationId xmlns:p14="http://schemas.microsoft.com/office/powerpoint/2010/main" val="3601787435"/>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486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fld id="{B39F0A8A-D282-4117-9570-C9CB2A2A4DBB}" type="slidenum">
              <a:rPr lang="en-US" altLang="en-US">
                <a:latin typeface="Times New Roman" panose="02020603050405020304" pitchFamily="18" charset="0"/>
              </a:rPr>
              <a:pPr eaLnBrk="1" hangingPunct="1"/>
              <a:t>32</a:t>
            </a:fld>
            <a:endParaRPr lang="en-US" altLang="en-US">
              <a:latin typeface="Times New Roman" panose="02020603050405020304" pitchFamily="18" charset="0"/>
            </a:endParaRPr>
          </a:p>
        </p:txBody>
      </p:sp>
      <p:sp>
        <p:nvSpPr>
          <p:cNvPr id="164867" name="Rectangle 2"/>
          <p:cNvSpPr>
            <a:spLocks noGrp="1" noRot="1" noChangeAspect="1" noChangeArrowheads="1" noTextEdit="1"/>
          </p:cNvSpPr>
          <p:nvPr>
            <p:ph type="sldImg"/>
          </p:nvPr>
        </p:nvSpPr>
        <p:spPr>
          <a:ln/>
        </p:spPr>
      </p:sp>
      <p:sp>
        <p:nvSpPr>
          <p:cNvPr id="164868"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493117626"/>
      </p:ext>
    </p:extLst>
  </p:cSld>
  <p:clrMapOvr>
    <a:masterClrMapping/>
  </p:clrMapOvr>
</p:notes>
</file>

<file path=ppt/notesSlides/notesSlide2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6690" name="Slide Image Placeholder 1"/>
          <p:cNvSpPr>
            <a:spLocks noGrp="1" noRot="1" noChangeAspect="1" noTextEdit="1"/>
          </p:cNvSpPr>
          <p:nvPr>
            <p:ph type="sldImg"/>
          </p:nvPr>
        </p:nvSpPr>
        <p:spPr>
          <a:ln/>
        </p:spPr>
      </p:sp>
      <p:sp>
        <p:nvSpPr>
          <p:cNvPr id="626691"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a:p>
        </p:txBody>
      </p:sp>
      <p:sp>
        <p:nvSpPr>
          <p:cNvPr id="626692"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fld id="{1FA8CB7F-D8B6-4026-B2D2-E22A120B10BD}" type="slidenum">
              <a:rPr lang="en-US" altLang="en-US">
                <a:latin typeface="Times New Roman" panose="02020603050405020304" pitchFamily="18" charset="0"/>
              </a:rPr>
              <a:pPr eaLnBrk="1" hangingPunct="1"/>
              <a:t>323</a:t>
            </a:fld>
            <a:endParaRPr lang="en-US" altLang="en-US">
              <a:latin typeface="Times New Roman" panose="02020603050405020304" pitchFamily="18" charset="0"/>
            </a:endParaRPr>
          </a:p>
        </p:txBody>
      </p:sp>
    </p:spTree>
    <p:extLst>
      <p:ext uri="{BB962C8B-B14F-4D97-AF65-F5344CB8AC3E}">
        <p14:creationId xmlns:p14="http://schemas.microsoft.com/office/powerpoint/2010/main" val="1432420789"/>
      </p:ext>
    </p:extLst>
  </p:cSld>
  <p:clrMapOvr>
    <a:masterClrMapping/>
  </p:clrMapOvr>
</p:notes>
</file>

<file path=ppt/notesSlides/notesSlide2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7714" name="Slide Image Placeholder 1"/>
          <p:cNvSpPr>
            <a:spLocks noGrp="1" noRot="1" noChangeAspect="1" noTextEdit="1"/>
          </p:cNvSpPr>
          <p:nvPr>
            <p:ph type="sldImg"/>
          </p:nvPr>
        </p:nvSpPr>
        <p:spPr>
          <a:ln/>
        </p:spPr>
      </p:sp>
      <p:sp>
        <p:nvSpPr>
          <p:cNvPr id="627715"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
        <p:nvSpPr>
          <p:cNvPr id="627716"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fld id="{B4F8EB4E-DCCA-45C6-A5A8-31D93D6C7B74}" type="slidenum">
              <a:rPr lang="en-US" altLang="en-US">
                <a:latin typeface="Times New Roman" panose="02020603050405020304" pitchFamily="18" charset="0"/>
              </a:rPr>
              <a:pPr eaLnBrk="1" hangingPunct="1"/>
              <a:t>324</a:t>
            </a:fld>
            <a:endParaRPr lang="en-US" altLang="en-US">
              <a:latin typeface="Times New Roman" panose="02020603050405020304" pitchFamily="18" charset="0"/>
            </a:endParaRPr>
          </a:p>
        </p:txBody>
      </p:sp>
    </p:spTree>
    <p:extLst>
      <p:ext uri="{BB962C8B-B14F-4D97-AF65-F5344CB8AC3E}">
        <p14:creationId xmlns:p14="http://schemas.microsoft.com/office/powerpoint/2010/main" val="4166573113"/>
      </p:ext>
    </p:extLst>
  </p:cSld>
  <p:clrMapOvr>
    <a:masterClrMapping/>
  </p:clrMapOvr>
</p:notes>
</file>

<file path=ppt/notesSlides/notesSlide2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873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fld id="{CC3F6224-9058-4C5C-999A-E33CCAFC18C0}" type="slidenum">
              <a:rPr lang="en-US" altLang="en-US">
                <a:latin typeface="Times New Roman" panose="02020603050405020304" pitchFamily="18" charset="0"/>
              </a:rPr>
              <a:pPr eaLnBrk="1" hangingPunct="1"/>
              <a:t>325</a:t>
            </a:fld>
            <a:endParaRPr lang="en-US" altLang="en-US">
              <a:latin typeface="Times New Roman" panose="02020603050405020304" pitchFamily="18" charset="0"/>
            </a:endParaRPr>
          </a:p>
        </p:txBody>
      </p:sp>
      <p:sp>
        <p:nvSpPr>
          <p:cNvPr id="628739" name="Rectangle 2"/>
          <p:cNvSpPr>
            <a:spLocks noGrp="1" noRot="1" noChangeAspect="1" noChangeArrowheads="1" noTextEdit="1"/>
          </p:cNvSpPr>
          <p:nvPr>
            <p:ph type="sldImg"/>
          </p:nvPr>
        </p:nvSpPr>
        <p:spPr>
          <a:ln/>
        </p:spPr>
      </p:sp>
      <p:sp>
        <p:nvSpPr>
          <p:cNvPr id="62874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387200830"/>
      </p:ext>
    </p:extLst>
  </p:cSld>
  <p:clrMapOvr>
    <a:masterClrMapping/>
  </p:clrMapOvr>
</p:notes>
</file>

<file path=ppt/notesSlides/notesSlide2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976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fld id="{2A2BA7F1-F033-4DE6-996D-1B88F3AF4C88}" type="slidenum">
              <a:rPr lang="en-US" altLang="en-US">
                <a:latin typeface="Times New Roman" panose="02020603050405020304" pitchFamily="18" charset="0"/>
              </a:rPr>
              <a:pPr eaLnBrk="1" hangingPunct="1"/>
              <a:t>326</a:t>
            </a:fld>
            <a:endParaRPr lang="en-US" altLang="en-US">
              <a:latin typeface="Times New Roman" panose="02020603050405020304" pitchFamily="18" charset="0"/>
            </a:endParaRPr>
          </a:p>
        </p:txBody>
      </p:sp>
      <p:sp>
        <p:nvSpPr>
          <p:cNvPr id="629763" name="Rectangle 2"/>
          <p:cNvSpPr>
            <a:spLocks noGrp="1" noRot="1" noChangeAspect="1" noChangeArrowheads="1" noTextEdit="1"/>
          </p:cNvSpPr>
          <p:nvPr>
            <p:ph type="sldImg"/>
          </p:nvPr>
        </p:nvSpPr>
        <p:spPr>
          <a:ln/>
        </p:spPr>
      </p:sp>
      <p:sp>
        <p:nvSpPr>
          <p:cNvPr id="629764"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1544503409"/>
      </p:ext>
    </p:extLst>
  </p:cSld>
  <p:clrMapOvr>
    <a:masterClrMapping/>
  </p:clrMapOvr>
</p:notes>
</file>

<file path=ppt/notesSlides/notesSlide2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078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fld id="{597BD233-EECB-4C73-9AB9-3ECE1A787EC8}" type="slidenum">
              <a:rPr lang="en-US" altLang="en-US">
                <a:latin typeface="Times New Roman" panose="02020603050405020304" pitchFamily="18" charset="0"/>
              </a:rPr>
              <a:pPr eaLnBrk="1" hangingPunct="1"/>
              <a:t>327</a:t>
            </a:fld>
            <a:endParaRPr lang="en-US" altLang="en-US">
              <a:latin typeface="Times New Roman" panose="02020603050405020304" pitchFamily="18" charset="0"/>
            </a:endParaRPr>
          </a:p>
        </p:txBody>
      </p:sp>
      <p:sp>
        <p:nvSpPr>
          <p:cNvPr id="630787" name="Rectangle 2"/>
          <p:cNvSpPr>
            <a:spLocks noGrp="1" noRot="1" noChangeAspect="1" noChangeArrowheads="1" noTextEdit="1"/>
          </p:cNvSpPr>
          <p:nvPr>
            <p:ph type="sldImg"/>
          </p:nvPr>
        </p:nvSpPr>
        <p:spPr>
          <a:ln/>
        </p:spPr>
      </p:sp>
      <p:sp>
        <p:nvSpPr>
          <p:cNvPr id="630788"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110719691"/>
      </p:ext>
    </p:extLst>
  </p:cSld>
  <p:clrMapOvr>
    <a:masterClrMapping/>
  </p:clrMapOvr>
</p:notes>
</file>

<file path=ppt/notesSlides/notesSlide2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181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fld id="{A3B55349-3F47-48EA-A0F8-0A37116F33DA}" type="slidenum">
              <a:rPr lang="en-US" altLang="en-US">
                <a:latin typeface="Times New Roman" panose="02020603050405020304" pitchFamily="18" charset="0"/>
              </a:rPr>
              <a:pPr eaLnBrk="1" hangingPunct="1"/>
              <a:t>328</a:t>
            </a:fld>
            <a:endParaRPr lang="en-US" altLang="en-US">
              <a:latin typeface="Times New Roman" panose="02020603050405020304" pitchFamily="18" charset="0"/>
            </a:endParaRPr>
          </a:p>
        </p:txBody>
      </p:sp>
      <p:sp>
        <p:nvSpPr>
          <p:cNvPr id="631811" name="Rectangle 2"/>
          <p:cNvSpPr>
            <a:spLocks noGrp="1" noRot="1" noChangeAspect="1" noChangeArrowheads="1" noTextEdit="1"/>
          </p:cNvSpPr>
          <p:nvPr>
            <p:ph type="sldImg"/>
          </p:nvPr>
        </p:nvSpPr>
        <p:spPr>
          <a:ln/>
        </p:spPr>
      </p:sp>
      <p:sp>
        <p:nvSpPr>
          <p:cNvPr id="63181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a:p>
        </p:txBody>
      </p:sp>
    </p:spTree>
    <p:extLst>
      <p:ext uri="{BB962C8B-B14F-4D97-AF65-F5344CB8AC3E}">
        <p14:creationId xmlns:p14="http://schemas.microsoft.com/office/powerpoint/2010/main" val="3727966987"/>
      </p:ext>
    </p:extLst>
  </p:cSld>
  <p:clrMapOvr>
    <a:masterClrMapping/>
  </p:clrMapOvr>
</p:notes>
</file>

<file path=ppt/notesSlides/notesSlide2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283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fld id="{E83AADCF-B0EF-4870-A678-C380054FB6A7}" type="slidenum">
              <a:rPr lang="en-US" altLang="en-US">
                <a:latin typeface="Times New Roman" panose="02020603050405020304" pitchFamily="18" charset="0"/>
              </a:rPr>
              <a:pPr eaLnBrk="1" hangingPunct="1"/>
              <a:t>329</a:t>
            </a:fld>
            <a:endParaRPr lang="en-US" altLang="en-US">
              <a:latin typeface="Times New Roman" panose="02020603050405020304" pitchFamily="18" charset="0"/>
            </a:endParaRPr>
          </a:p>
        </p:txBody>
      </p:sp>
      <p:sp>
        <p:nvSpPr>
          <p:cNvPr id="632835" name="Rectangle 2"/>
          <p:cNvSpPr>
            <a:spLocks noGrp="1" noRot="1" noChangeAspect="1" noChangeArrowheads="1" noTextEdit="1"/>
          </p:cNvSpPr>
          <p:nvPr>
            <p:ph type="sldImg"/>
          </p:nvPr>
        </p:nvSpPr>
        <p:spPr>
          <a:ln/>
        </p:spPr>
      </p:sp>
      <p:sp>
        <p:nvSpPr>
          <p:cNvPr id="632836"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4234520998"/>
      </p:ext>
    </p:extLst>
  </p:cSld>
  <p:clrMapOvr>
    <a:masterClrMapping/>
  </p:clrMapOvr>
</p:notes>
</file>

<file path=ppt/notesSlides/notesSlide2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6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fld id="{E52DEBC8-48B8-483C-BC51-A83A38780437}" type="slidenum">
              <a:rPr lang="en-US" altLang="en-US">
                <a:latin typeface="Times New Roman" panose="02020603050405020304" pitchFamily="18" charset="0"/>
              </a:rPr>
              <a:pPr eaLnBrk="1" hangingPunct="1"/>
              <a:t>331</a:t>
            </a:fld>
            <a:endParaRPr lang="en-US" altLang="en-US">
              <a:latin typeface="Times New Roman" panose="02020603050405020304" pitchFamily="18" charset="0"/>
            </a:endParaRPr>
          </a:p>
        </p:txBody>
      </p:sp>
      <p:sp>
        <p:nvSpPr>
          <p:cNvPr id="143363" name="Rectangle 2"/>
          <p:cNvSpPr>
            <a:spLocks noGrp="1" noRot="1" noChangeAspect="1" noChangeArrowheads="1" noTextEdit="1"/>
          </p:cNvSpPr>
          <p:nvPr>
            <p:ph type="sldImg"/>
          </p:nvPr>
        </p:nvSpPr>
        <p:spPr>
          <a:ln/>
        </p:spPr>
      </p:sp>
      <p:sp>
        <p:nvSpPr>
          <p:cNvPr id="143364"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2890207701"/>
      </p:ext>
    </p:extLst>
  </p:cSld>
  <p:clrMapOvr>
    <a:masterClrMapping/>
  </p:clrMapOvr>
</p:notes>
</file>

<file path=ppt/notesSlides/notesSlide2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010" name="Rectangle 7"/>
          <p:cNvSpPr>
            <a:spLocks noGrp="1" noChangeArrowheads="1"/>
          </p:cNvSpPr>
          <p:nvPr>
            <p:ph type="sldNum" sz="quarter" idx="5"/>
          </p:nvPr>
        </p:nvSpPr>
        <p:spPr>
          <a:noFill/>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fld id="{51AAEDC2-182F-492D-BF98-CBD64690FBA6}" type="slidenum">
              <a:rPr lang="en-US" altLang="en-US" smtClean="0"/>
              <a:pPr/>
              <a:t>333</a:t>
            </a:fld>
            <a:endParaRPr lang="en-US" altLang="en-US"/>
          </a:p>
        </p:txBody>
      </p:sp>
      <p:sp>
        <p:nvSpPr>
          <p:cNvPr id="43011" name="Rectangle 2"/>
          <p:cNvSpPr>
            <a:spLocks noGrp="1" noRot="1" noChangeAspect="1" noChangeArrowheads="1" noTextEdit="1"/>
          </p:cNvSpPr>
          <p:nvPr>
            <p:ph type="sldImg"/>
          </p:nvPr>
        </p:nvSpPr>
        <p:spPr>
          <a:xfrm>
            <a:off x="904875" y="731838"/>
            <a:ext cx="4991100" cy="3743325"/>
          </a:xfrm>
          <a:ln/>
        </p:spPr>
      </p:sp>
      <p:sp>
        <p:nvSpPr>
          <p:cNvPr id="43012" name="Rectangle 3"/>
          <p:cNvSpPr>
            <a:spLocks noGrp="1" noChangeArrowheads="1"/>
          </p:cNvSpPr>
          <p:nvPr>
            <p:ph type="body" idx="1"/>
          </p:nvPr>
        </p:nvSpPr>
        <p:spPr>
          <a:xfrm>
            <a:off x="885825" y="4718050"/>
            <a:ext cx="5026025" cy="4476750"/>
          </a:xfrm>
          <a:noFill/>
        </p:spPr>
        <p:txBody>
          <a:bodyPr/>
          <a:lstStyle/>
          <a:p>
            <a:pPr eaLnBrk="1" hangingPunct="1"/>
            <a:endParaRPr lang="en-US" altLang="en-US"/>
          </a:p>
        </p:txBody>
      </p:sp>
    </p:spTree>
    <p:extLst>
      <p:ext uri="{BB962C8B-B14F-4D97-AF65-F5344CB8AC3E}">
        <p14:creationId xmlns:p14="http://schemas.microsoft.com/office/powerpoint/2010/main" val="860422671"/>
      </p:ext>
    </p:extLst>
  </p:cSld>
  <p:clrMapOvr>
    <a:masterClrMapping/>
  </p:clrMapOvr>
</p:notes>
</file>

<file path=ppt/notesSlides/notesSlide2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630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fld id="{1C2AB663-7904-494C-9208-488330F46865}" type="slidenum">
              <a:rPr lang="en-US" altLang="en-US">
                <a:latin typeface="Times New Roman" panose="02020603050405020304" pitchFamily="18" charset="0"/>
              </a:rPr>
              <a:pPr eaLnBrk="1" hangingPunct="1"/>
              <a:t>334</a:t>
            </a:fld>
            <a:endParaRPr lang="en-US" altLang="en-US">
              <a:latin typeface="Times New Roman" panose="02020603050405020304" pitchFamily="18" charset="0"/>
            </a:endParaRPr>
          </a:p>
        </p:txBody>
      </p:sp>
      <p:sp>
        <p:nvSpPr>
          <p:cNvPr id="226307" name="Rectangle 2"/>
          <p:cNvSpPr>
            <a:spLocks noGrp="1" noRot="1" noChangeAspect="1" noChangeArrowheads="1" noTextEdit="1"/>
          </p:cNvSpPr>
          <p:nvPr>
            <p:ph type="sldImg"/>
          </p:nvPr>
        </p:nvSpPr>
        <p:spPr>
          <a:ln/>
        </p:spPr>
      </p:sp>
      <p:sp>
        <p:nvSpPr>
          <p:cNvPr id="226308"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1128149225"/>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589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fld id="{993A1B9E-5DA5-440B-B8B7-EEE2BAC97A8B}" type="slidenum">
              <a:rPr lang="en-US" altLang="en-US">
                <a:latin typeface="Times New Roman" panose="02020603050405020304" pitchFamily="18" charset="0"/>
              </a:rPr>
              <a:pPr eaLnBrk="1" hangingPunct="1"/>
              <a:t>33</a:t>
            </a:fld>
            <a:endParaRPr lang="en-US" altLang="en-US">
              <a:latin typeface="Times New Roman" panose="02020603050405020304" pitchFamily="18" charset="0"/>
            </a:endParaRPr>
          </a:p>
        </p:txBody>
      </p:sp>
      <p:sp>
        <p:nvSpPr>
          <p:cNvPr id="165891" name="Rectangle 2"/>
          <p:cNvSpPr>
            <a:spLocks noGrp="1" noRot="1" noChangeAspect="1" noChangeArrowheads="1" noTextEdit="1"/>
          </p:cNvSpPr>
          <p:nvPr>
            <p:ph type="sldImg"/>
          </p:nvPr>
        </p:nvSpPr>
        <p:spPr>
          <a:ln/>
        </p:spPr>
      </p:sp>
      <p:sp>
        <p:nvSpPr>
          <p:cNvPr id="16589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1706634613"/>
      </p:ext>
    </p:extLst>
  </p:cSld>
  <p:clrMapOvr>
    <a:masterClrMapping/>
  </p:clrMapOvr>
</p:notes>
</file>

<file path=ppt/notesSlides/notesSlide2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a:extLst>
              <a:ext uri="{FF2B5EF4-FFF2-40B4-BE49-F238E27FC236}">
                <a16:creationId xmlns:a16="http://schemas.microsoft.com/office/drawing/2014/main" id="{4E351C7A-B3FE-407A-932D-978B19391B7E}"/>
              </a:ext>
            </a:extLst>
          </p:cNvPr>
          <p:cNvSpPr>
            <a:spLocks noGrp="1" noChangeArrowheads="1"/>
          </p:cNvSpPr>
          <p:nvPr>
            <p:ph type="sldNum" sz="quarter" idx="5"/>
          </p:nvPr>
        </p:nvSpPr>
        <p:spPr>
          <a:ln/>
        </p:spPr>
        <p:txBody>
          <a:bodyPr/>
          <a:lstStyle/>
          <a:p>
            <a:fld id="{500D251A-41D9-4E20-89D8-29EC4CB0BFFE}" type="slidenum">
              <a:rPr lang="en-US" altLang="en-US"/>
              <a:pPr/>
              <a:t>335</a:t>
            </a:fld>
            <a:endParaRPr lang="en-US" altLang="en-US"/>
          </a:p>
        </p:txBody>
      </p:sp>
      <p:sp>
        <p:nvSpPr>
          <p:cNvPr id="401410" name="Rectangle 2">
            <a:extLst>
              <a:ext uri="{FF2B5EF4-FFF2-40B4-BE49-F238E27FC236}">
                <a16:creationId xmlns:a16="http://schemas.microsoft.com/office/drawing/2014/main" id="{C00FB9D3-6C63-488B-91B9-8B2B66EBB454}"/>
              </a:ext>
            </a:extLst>
          </p:cNvPr>
          <p:cNvSpPr>
            <a:spLocks noGrp="1" noRot="1" noChangeAspect="1" noChangeArrowheads="1" noTextEdit="1"/>
          </p:cNvSpPr>
          <p:nvPr>
            <p:ph type="sldImg"/>
          </p:nvPr>
        </p:nvSpPr>
        <p:spPr>
          <a:ln/>
        </p:spPr>
      </p:sp>
      <p:sp>
        <p:nvSpPr>
          <p:cNvPr id="401411" name="Rectangle 3">
            <a:extLst>
              <a:ext uri="{FF2B5EF4-FFF2-40B4-BE49-F238E27FC236}">
                <a16:creationId xmlns:a16="http://schemas.microsoft.com/office/drawing/2014/main" id="{232436EE-C995-40D6-9736-D0F2FB7FDD33}"/>
              </a:ext>
            </a:extLst>
          </p:cNvPr>
          <p:cNvSpPr>
            <a:spLocks noGrp="1" noChangeArrowheads="1"/>
          </p:cNvSpPr>
          <p:nvPr>
            <p:ph type="body" idx="1"/>
          </p:nvPr>
        </p:nvSpPr>
        <p:spPr/>
        <p:txBody>
          <a:bodyPr/>
          <a:lstStyle/>
          <a:p>
            <a:endParaRPr lang="en-US" altLang="en-US"/>
          </a:p>
        </p:txBody>
      </p:sp>
    </p:spTree>
  </p:cSld>
  <p:clrMapOvr>
    <a:masterClrMapping/>
  </p:clrMapOvr>
</p:notes>
</file>

<file path=ppt/notesSlides/notesSlide2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a:extLst>
              <a:ext uri="{FF2B5EF4-FFF2-40B4-BE49-F238E27FC236}">
                <a16:creationId xmlns:a16="http://schemas.microsoft.com/office/drawing/2014/main" id="{752ACE3D-C366-4D8C-8CD8-33DC07A05F44}"/>
              </a:ext>
            </a:extLst>
          </p:cNvPr>
          <p:cNvSpPr>
            <a:spLocks noGrp="1" noChangeArrowheads="1"/>
          </p:cNvSpPr>
          <p:nvPr>
            <p:ph type="sldNum" sz="quarter" idx="5"/>
          </p:nvPr>
        </p:nvSpPr>
        <p:spPr>
          <a:ln/>
        </p:spPr>
        <p:txBody>
          <a:bodyPr/>
          <a:lstStyle/>
          <a:p>
            <a:fld id="{692412CA-2D77-4E97-8929-86A9B853AC4C}" type="slidenum">
              <a:rPr lang="en-US" altLang="en-US"/>
              <a:pPr/>
              <a:t>336</a:t>
            </a:fld>
            <a:endParaRPr lang="en-US" altLang="en-US"/>
          </a:p>
        </p:txBody>
      </p:sp>
      <p:sp>
        <p:nvSpPr>
          <p:cNvPr id="384002" name="Rectangle 2">
            <a:extLst>
              <a:ext uri="{FF2B5EF4-FFF2-40B4-BE49-F238E27FC236}">
                <a16:creationId xmlns:a16="http://schemas.microsoft.com/office/drawing/2014/main" id="{C502B6A0-2D55-4577-940E-F99BD9CB12B9}"/>
              </a:ext>
            </a:extLst>
          </p:cNvPr>
          <p:cNvSpPr>
            <a:spLocks noGrp="1" noRot="1" noChangeAspect="1" noChangeArrowheads="1" noTextEdit="1"/>
          </p:cNvSpPr>
          <p:nvPr>
            <p:ph type="sldImg"/>
          </p:nvPr>
        </p:nvSpPr>
        <p:spPr>
          <a:xfrm>
            <a:off x="1144588" y="684213"/>
            <a:ext cx="4572000" cy="3429000"/>
          </a:xfrm>
          <a:ln/>
        </p:spPr>
      </p:sp>
      <p:sp>
        <p:nvSpPr>
          <p:cNvPr id="384003" name="Rectangle 3">
            <a:extLst>
              <a:ext uri="{FF2B5EF4-FFF2-40B4-BE49-F238E27FC236}">
                <a16:creationId xmlns:a16="http://schemas.microsoft.com/office/drawing/2014/main" id="{DB27DDD8-756D-460E-90FF-DD73DF13684F}"/>
              </a:ext>
            </a:extLst>
          </p:cNvPr>
          <p:cNvSpPr>
            <a:spLocks noGrp="1" noChangeArrowheads="1"/>
          </p:cNvSpPr>
          <p:nvPr>
            <p:ph type="body" idx="1"/>
          </p:nvPr>
        </p:nvSpPr>
        <p:spPr>
          <a:xfrm>
            <a:off x="915988" y="4343400"/>
            <a:ext cx="5026025" cy="4116388"/>
          </a:xfrm>
        </p:spPr>
        <p:txBody>
          <a:bodyPr/>
          <a:lstStyle/>
          <a:p>
            <a:r>
              <a:rPr lang="en-US" altLang="en-US"/>
              <a:t>The prescribed dose is mandated by regulators as the safe or protective dose</a:t>
            </a:r>
          </a:p>
          <a:p>
            <a:r>
              <a:rPr lang="en-US" altLang="en-US"/>
              <a:t>Need the pairwise information regarding which dose goes with which intake to simply invert or invert with Monte Carlo</a:t>
            </a:r>
          </a:p>
          <a:p>
            <a:r>
              <a:rPr lang="en-US" altLang="en-US"/>
              <a:t>Need to do trial-and-error forward calculations to get any Monte Carlo solution at all.</a:t>
            </a:r>
          </a:p>
          <a:p>
            <a:endParaRPr lang="en-US" altLang="en-US"/>
          </a:p>
        </p:txBody>
      </p:sp>
    </p:spTree>
  </p:cSld>
  <p:clrMapOvr>
    <a:masterClrMapping/>
  </p:clrMapOvr>
</p:notes>
</file>

<file path=ppt/notesSlides/notesSlide2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a:extLst>
              <a:ext uri="{FF2B5EF4-FFF2-40B4-BE49-F238E27FC236}">
                <a16:creationId xmlns:a16="http://schemas.microsoft.com/office/drawing/2014/main" id="{6D36A936-EC62-4605-956B-9117A0604394}"/>
              </a:ext>
            </a:extLst>
          </p:cNvPr>
          <p:cNvSpPr>
            <a:spLocks noGrp="1" noChangeArrowheads="1"/>
          </p:cNvSpPr>
          <p:nvPr>
            <p:ph type="sldNum" sz="quarter" idx="5"/>
          </p:nvPr>
        </p:nvSpPr>
        <p:spPr>
          <a:ln/>
        </p:spPr>
        <p:txBody>
          <a:bodyPr/>
          <a:lstStyle/>
          <a:p>
            <a:fld id="{C10C5DFF-C6D2-4328-A905-8805AFAE820A}" type="slidenum">
              <a:rPr lang="en-US" altLang="en-US"/>
              <a:pPr/>
              <a:t>337</a:t>
            </a:fld>
            <a:endParaRPr lang="en-US" altLang="en-US"/>
          </a:p>
        </p:txBody>
      </p:sp>
      <p:sp>
        <p:nvSpPr>
          <p:cNvPr id="386050" name="Rectangle 2">
            <a:extLst>
              <a:ext uri="{FF2B5EF4-FFF2-40B4-BE49-F238E27FC236}">
                <a16:creationId xmlns:a16="http://schemas.microsoft.com/office/drawing/2014/main" id="{C01AE65D-D658-4EDF-9040-AD3A15A5D925}"/>
              </a:ext>
            </a:extLst>
          </p:cNvPr>
          <p:cNvSpPr>
            <a:spLocks noGrp="1" noRot="1" noChangeAspect="1" noChangeArrowheads="1" noTextEdit="1"/>
          </p:cNvSpPr>
          <p:nvPr>
            <p:ph type="sldImg"/>
          </p:nvPr>
        </p:nvSpPr>
        <p:spPr>
          <a:xfrm>
            <a:off x="1131888" y="674688"/>
            <a:ext cx="4597400" cy="3448050"/>
          </a:xfrm>
          <a:ln/>
        </p:spPr>
      </p:sp>
      <p:sp>
        <p:nvSpPr>
          <p:cNvPr id="386051" name="Rectangle 3">
            <a:extLst>
              <a:ext uri="{FF2B5EF4-FFF2-40B4-BE49-F238E27FC236}">
                <a16:creationId xmlns:a16="http://schemas.microsoft.com/office/drawing/2014/main" id="{17D84667-B7F5-414F-9219-4B8B83AA2607}"/>
              </a:ext>
            </a:extLst>
          </p:cNvPr>
          <p:cNvSpPr>
            <a:spLocks noGrp="1" noChangeArrowheads="1"/>
          </p:cNvSpPr>
          <p:nvPr>
            <p:ph type="body" idx="1"/>
          </p:nvPr>
        </p:nvSpPr>
        <p:spPr>
          <a:xfrm>
            <a:off x="893763" y="4346575"/>
            <a:ext cx="5070475" cy="4122738"/>
          </a:xfrm>
        </p:spPr>
        <p:txBody>
          <a:bodyPr/>
          <a:lstStyle/>
          <a:p>
            <a:endParaRPr lang="en-US" altLang="en-US"/>
          </a:p>
        </p:txBody>
      </p:sp>
    </p:spTree>
  </p:cSld>
  <p:clrMapOvr>
    <a:masterClrMapping/>
  </p:clrMapOvr>
</p:notes>
</file>

<file path=ppt/notesSlides/notesSlide2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a:extLst>
              <a:ext uri="{FF2B5EF4-FFF2-40B4-BE49-F238E27FC236}">
                <a16:creationId xmlns:a16="http://schemas.microsoft.com/office/drawing/2014/main" id="{2E6C69E6-55E9-4CF5-A6CC-0412A84AC4A6}"/>
              </a:ext>
            </a:extLst>
          </p:cNvPr>
          <p:cNvSpPr>
            <a:spLocks noGrp="1" noChangeArrowheads="1"/>
          </p:cNvSpPr>
          <p:nvPr>
            <p:ph type="sldNum" sz="quarter" idx="5"/>
          </p:nvPr>
        </p:nvSpPr>
        <p:spPr>
          <a:ln/>
        </p:spPr>
        <p:txBody>
          <a:bodyPr/>
          <a:lstStyle/>
          <a:p>
            <a:fld id="{7238B015-38FD-4A95-B2F1-C63DB0C13141}" type="slidenum">
              <a:rPr lang="en-US" altLang="en-US"/>
              <a:pPr/>
              <a:t>338</a:t>
            </a:fld>
            <a:endParaRPr lang="en-US" altLang="en-US"/>
          </a:p>
        </p:txBody>
      </p:sp>
      <p:sp>
        <p:nvSpPr>
          <p:cNvPr id="388098" name="Rectangle 2">
            <a:extLst>
              <a:ext uri="{FF2B5EF4-FFF2-40B4-BE49-F238E27FC236}">
                <a16:creationId xmlns:a16="http://schemas.microsoft.com/office/drawing/2014/main" id="{904DBB7F-76A2-44D7-BCF2-C4114E3B445D}"/>
              </a:ext>
            </a:extLst>
          </p:cNvPr>
          <p:cNvSpPr>
            <a:spLocks noGrp="1" noRot="1" noChangeAspect="1" noChangeArrowheads="1" noTextEdit="1"/>
          </p:cNvSpPr>
          <p:nvPr>
            <p:ph type="sldImg"/>
          </p:nvPr>
        </p:nvSpPr>
        <p:spPr>
          <a:xfrm>
            <a:off x="1131888" y="674688"/>
            <a:ext cx="4597400" cy="3448050"/>
          </a:xfrm>
          <a:ln/>
        </p:spPr>
      </p:sp>
      <p:sp>
        <p:nvSpPr>
          <p:cNvPr id="388099" name="Rectangle 3">
            <a:extLst>
              <a:ext uri="{FF2B5EF4-FFF2-40B4-BE49-F238E27FC236}">
                <a16:creationId xmlns:a16="http://schemas.microsoft.com/office/drawing/2014/main" id="{B3D7B557-8F8A-48D8-8241-E542B2AEFA27}"/>
              </a:ext>
            </a:extLst>
          </p:cNvPr>
          <p:cNvSpPr>
            <a:spLocks noGrp="1" noChangeArrowheads="1"/>
          </p:cNvSpPr>
          <p:nvPr>
            <p:ph type="body" idx="1"/>
          </p:nvPr>
        </p:nvSpPr>
        <p:spPr>
          <a:xfrm>
            <a:off x="893763" y="4346575"/>
            <a:ext cx="5070475" cy="4122738"/>
          </a:xfrm>
        </p:spPr>
        <p:txBody>
          <a:bodyPr/>
          <a:lstStyle/>
          <a:p>
            <a:endParaRPr lang="en-US" altLang="en-US"/>
          </a:p>
        </p:txBody>
      </p:sp>
    </p:spTree>
  </p:cSld>
  <p:clrMapOvr>
    <a:masterClrMapping/>
  </p:clrMapOvr>
</p:notes>
</file>

<file path=ppt/notesSlides/notesSlide2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a:extLst>
              <a:ext uri="{FF2B5EF4-FFF2-40B4-BE49-F238E27FC236}">
                <a16:creationId xmlns:a16="http://schemas.microsoft.com/office/drawing/2014/main" id="{FA4020F6-CD68-462D-95E8-A300360D1422}"/>
              </a:ext>
            </a:extLst>
          </p:cNvPr>
          <p:cNvSpPr>
            <a:spLocks noGrp="1" noChangeArrowheads="1"/>
          </p:cNvSpPr>
          <p:nvPr>
            <p:ph type="sldNum" sz="quarter" idx="5"/>
          </p:nvPr>
        </p:nvSpPr>
        <p:spPr>
          <a:ln/>
        </p:spPr>
        <p:txBody>
          <a:bodyPr/>
          <a:lstStyle/>
          <a:p>
            <a:fld id="{D06BB93C-2AE0-4730-9F1C-91EB41675AA3}" type="slidenum">
              <a:rPr lang="en-US" altLang="en-US"/>
              <a:pPr/>
              <a:t>339</a:t>
            </a:fld>
            <a:endParaRPr lang="en-US" altLang="en-US"/>
          </a:p>
        </p:txBody>
      </p:sp>
      <p:sp>
        <p:nvSpPr>
          <p:cNvPr id="403458" name="Rectangle 2">
            <a:extLst>
              <a:ext uri="{FF2B5EF4-FFF2-40B4-BE49-F238E27FC236}">
                <a16:creationId xmlns:a16="http://schemas.microsoft.com/office/drawing/2014/main" id="{ADB60B3E-AAA6-4D55-83F5-CD25EDCA3BDE}"/>
              </a:ext>
            </a:extLst>
          </p:cNvPr>
          <p:cNvSpPr>
            <a:spLocks noGrp="1" noRot="1" noChangeAspect="1" noChangeArrowheads="1" noTextEdit="1"/>
          </p:cNvSpPr>
          <p:nvPr>
            <p:ph type="sldImg"/>
          </p:nvPr>
        </p:nvSpPr>
        <p:spPr>
          <a:xfrm>
            <a:off x="1131888" y="674688"/>
            <a:ext cx="4597400" cy="3448050"/>
          </a:xfrm>
          <a:ln/>
        </p:spPr>
      </p:sp>
      <p:sp>
        <p:nvSpPr>
          <p:cNvPr id="403459" name="Rectangle 3">
            <a:extLst>
              <a:ext uri="{FF2B5EF4-FFF2-40B4-BE49-F238E27FC236}">
                <a16:creationId xmlns:a16="http://schemas.microsoft.com/office/drawing/2014/main" id="{8A9A03D4-0D6B-4AEA-9B5F-1C4AF037AFE3}"/>
              </a:ext>
            </a:extLst>
          </p:cNvPr>
          <p:cNvSpPr>
            <a:spLocks noGrp="1" noChangeArrowheads="1"/>
          </p:cNvSpPr>
          <p:nvPr>
            <p:ph type="body" idx="1"/>
          </p:nvPr>
        </p:nvSpPr>
        <p:spPr>
          <a:xfrm>
            <a:off x="893763" y="4346575"/>
            <a:ext cx="5070475" cy="4122738"/>
          </a:xfrm>
        </p:spPr>
        <p:txBody>
          <a:bodyPr/>
          <a:lstStyle/>
          <a:p>
            <a:endParaRPr lang="en-US" altLang="en-US"/>
          </a:p>
        </p:txBody>
      </p:sp>
    </p:spTree>
  </p:cSld>
  <p:clrMapOvr>
    <a:masterClrMapping/>
  </p:clrMapOvr>
</p:notes>
</file>

<file path=ppt/notesSlides/notesSlide2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009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47738" eaLnBrk="0" hangingPunct="0">
              <a:defRPr sz="2400">
                <a:solidFill>
                  <a:srgbClr val="111111"/>
                </a:solidFill>
                <a:latin typeface="Times New Roman" panose="02020603050405020304" pitchFamily="18" charset="0"/>
              </a:defRPr>
            </a:lvl1pPr>
            <a:lvl2pPr marL="742950" indent="-285750" defTabSz="947738" eaLnBrk="0" hangingPunct="0">
              <a:defRPr sz="2400">
                <a:solidFill>
                  <a:srgbClr val="111111"/>
                </a:solidFill>
                <a:latin typeface="Times New Roman" panose="02020603050405020304" pitchFamily="18" charset="0"/>
              </a:defRPr>
            </a:lvl2pPr>
            <a:lvl3pPr marL="1143000" indent="-228600" defTabSz="947738" eaLnBrk="0" hangingPunct="0">
              <a:defRPr sz="2400">
                <a:solidFill>
                  <a:srgbClr val="111111"/>
                </a:solidFill>
                <a:latin typeface="Times New Roman" panose="02020603050405020304" pitchFamily="18" charset="0"/>
              </a:defRPr>
            </a:lvl3pPr>
            <a:lvl4pPr marL="1600200" indent="-228600" defTabSz="947738" eaLnBrk="0" hangingPunct="0">
              <a:defRPr sz="2400">
                <a:solidFill>
                  <a:srgbClr val="111111"/>
                </a:solidFill>
                <a:latin typeface="Times New Roman" panose="02020603050405020304" pitchFamily="18" charset="0"/>
              </a:defRPr>
            </a:lvl4pPr>
            <a:lvl5pPr marL="2057400" indent="-228600" defTabSz="947738" eaLnBrk="0" hangingPunct="0">
              <a:defRPr sz="2400">
                <a:solidFill>
                  <a:srgbClr val="111111"/>
                </a:solidFill>
                <a:latin typeface="Times New Roman" panose="02020603050405020304" pitchFamily="18" charset="0"/>
              </a:defRPr>
            </a:lvl5pPr>
            <a:lvl6pPr marL="2514600" indent="-228600" algn="ctr" defTabSz="947738" eaLnBrk="0" fontAlgn="base" hangingPunct="0">
              <a:spcBef>
                <a:spcPct val="0"/>
              </a:spcBef>
              <a:spcAft>
                <a:spcPct val="0"/>
              </a:spcAft>
              <a:defRPr sz="2400">
                <a:solidFill>
                  <a:srgbClr val="111111"/>
                </a:solidFill>
                <a:latin typeface="Times New Roman" panose="02020603050405020304" pitchFamily="18" charset="0"/>
              </a:defRPr>
            </a:lvl6pPr>
            <a:lvl7pPr marL="2971800" indent="-228600" algn="ctr" defTabSz="947738" eaLnBrk="0" fontAlgn="base" hangingPunct="0">
              <a:spcBef>
                <a:spcPct val="0"/>
              </a:spcBef>
              <a:spcAft>
                <a:spcPct val="0"/>
              </a:spcAft>
              <a:defRPr sz="2400">
                <a:solidFill>
                  <a:srgbClr val="111111"/>
                </a:solidFill>
                <a:latin typeface="Times New Roman" panose="02020603050405020304" pitchFamily="18" charset="0"/>
              </a:defRPr>
            </a:lvl7pPr>
            <a:lvl8pPr marL="3429000" indent="-228600" algn="ctr" defTabSz="947738" eaLnBrk="0" fontAlgn="base" hangingPunct="0">
              <a:spcBef>
                <a:spcPct val="0"/>
              </a:spcBef>
              <a:spcAft>
                <a:spcPct val="0"/>
              </a:spcAft>
              <a:defRPr sz="2400">
                <a:solidFill>
                  <a:srgbClr val="111111"/>
                </a:solidFill>
                <a:latin typeface="Times New Roman" panose="02020603050405020304" pitchFamily="18" charset="0"/>
              </a:defRPr>
            </a:lvl8pPr>
            <a:lvl9pPr marL="3886200" indent="-228600" algn="ctr" defTabSz="947738" eaLnBrk="0" fontAlgn="base" hangingPunct="0">
              <a:spcBef>
                <a:spcPct val="0"/>
              </a:spcBef>
              <a:spcAft>
                <a:spcPct val="0"/>
              </a:spcAft>
              <a:defRPr sz="2400">
                <a:solidFill>
                  <a:srgbClr val="111111"/>
                </a:solidFill>
                <a:latin typeface="Times New Roman" panose="02020603050405020304" pitchFamily="18" charset="0"/>
              </a:defRPr>
            </a:lvl9pPr>
          </a:lstStyle>
          <a:p>
            <a:pPr eaLnBrk="1" hangingPunct="1"/>
            <a:fld id="{03262E25-98F1-4C43-9DB0-8A4B931F3D12}" type="slidenum">
              <a:rPr lang="en-US" altLang="en-US" sz="1300">
                <a:solidFill>
                  <a:schemeClr val="tx1"/>
                </a:solidFill>
              </a:rPr>
              <a:pPr eaLnBrk="1" hangingPunct="1"/>
              <a:t>340</a:t>
            </a:fld>
            <a:endParaRPr lang="en-US" altLang="en-US" sz="1300">
              <a:solidFill>
                <a:schemeClr val="tx1"/>
              </a:solidFill>
            </a:endParaRPr>
          </a:p>
        </p:txBody>
      </p:sp>
      <p:sp>
        <p:nvSpPr>
          <p:cNvPr id="260099" name="Rectangle 2"/>
          <p:cNvSpPr>
            <a:spLocks noGrp="1" noRot="1" noChangeAspect="1" noChangeArrowheads="1" noTextEdit="1"/>
          </p:cNvSpPr>
          <p:nvPr>
            <p:ph type="sldImg"/>
          </p:nvPr>
        </p:nvSpPr>
        <p:spPr>
          <a:xfrm>
            <a:off x="1338263" y="719138"/>
            <a:ext cx="4802187" cy="3600450"/>
          </a:xfrm>
          <a:ln/>
        </p:spPr>
      </p:sp>
      <p:sp>
        <p:nvSpPr>
          <p:cNvPr id="260100" name="Rectangle 3"/>
          <p:cNvSpPr>
            <a:spLocks noGrp="1" noChangeArrowheads="1"/>
          </p:cNvSpPr>
          <p:nvPr>
            <p:ph type="body" idx="1"/>
          </p:nvPr>
        </p:nvSpPr>
        <p:spPr>
          <a:xfrm>
            <a:off x="998010" y="4560889"/>
            <a:ext cx="5481743" cy="4321175"/>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en-US"/>
              <a:t>The prescribed dose is mandated by regulators as the safe or protective dose</a:t>
            </a:r>
          </a:p>
          <a:p>
            <a:r>
              <a:rPr lang="en-US" altLang="en-US"/>
              <a:t>Need the pairwise information regarding which dose goes with which intake to simply invert or invert with Monte Carlo</a:t>
            </a:r>
          </a:p>
          <a:p>
            <a:r>
              <a:rPr lang="en-US" altLang="en-US"/>
              <a:t>Need to do trial-and-error forward calculations to get any Monte Carlo solution at all.</a:t>
            </a:r>
          </a:p>
          <a:p>
            <a:endParaRPr lang="en-US" altLang="en-US"/>
          </a:p>
        </p:txBody>
      </p:sp>
    </p:spTree>
    <p:extLst>
      <p:ext uri="{BB962C8B-B14F-4D97-AF65-F5344CB8AC3E}">
        <p14:creationId xmlns:p14="http://schemas.microsoft.com/office/powerpoint/2010/main" val="1033721752"/>
      </p:ext>
    </p:extLst>
  </p:cSld>
  <p:clrMapOvr>
    <a:masterClrMapping/>
  </p:clrMapOvr>
</p:notes>
</file>

<file path=ppt/notesSlides/notesSlide2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835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fld id="{6C50F6CC-9822-4E47-9572-DDBBD044B45D}" type="slidenum">
              <a:rPr lang="en-US" altLang="en-US">
                <a:latin typeface="Times New Roman" panose="02020603050405020304" pitchFamily="18" charset="0"/>
              </a:rPr>
              <a:pPr eaLnBrk="1" hangingPunct="1"/>
              <a:t>341</a:t>
            </a:fld>
            <a:endParaRPr lang="en-US" altLang="en-US">
              <a:latin typeface="Times New Roman" panose="02020603050405020304" pitchFamily="18" charset="0"/>
            </a:endParaRPr>
          </a:p>
        </p:txBody>
      </p:sp>
      <p:sp>
        <p:nvSpPr>
          <p:cNvPr id="228355" name="Rectangle 2"/>
          <p:cNvSpPr>
            <a:spLocks noGrp="1" noRot="1" noChangeAspect="1" noChangeArrowheads="1" noTextEdit="1"/>
          </p:cNvSpPr>
          <p:nvPr>
            <p:ph type="sldImg"/>
          </p:nvPr>
        </p:nvSpPr>
        <p:spPr>
          <a:ln/>
        </p:spPr>
      </p:sp>
      <p:sp>
        <p:nvSpPr>
          <p:cNvPr id="228356"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214437141"/>
      </p:ext>
    </p:extLst>
  </p:cSld>
  <p:clrMapOvr>
    <a:masterClrMapping/>
  </p:clrMapOvr>
</p:notes>
</file>

<file path=ppt/notesSlides/notesSlide2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937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fld id="{79EB6870-06DB-4D1A-8CAF-8E7707765947}" type="slidenum">
              <a:rPr lang="en-US" altLang="en-US">
                <a:latin typeface="Times New Roman" panose="02020603050405020304" pitchFamily="18" charset="0"/>
              </a:rPr>
              <a:pPr eaLnBrk="1" hangingPunct="1"/>
              <a:t>342</a:t>
            </a:fld>
            <a:endParaRPr lang="en-US" altLang="en-US">
              <a:latin typeface="Times New Roman" panose="02020603050405020304" pitchFamily="18" charset="0"/>
            </a:endParaRPr>
          </a:p>
        </p:txBody>
      </p:sp>
      <p:sp>
        <p:nvSpPr>
          <p:cNvPr id="229379" name="Rectangle 2"/>
          <p:cNvSpPr>
            <a:spLocks noGrp="1" noRot="1" noChangeAspect="1" noChangeArrowheads="1" noTextEdit="1"/>
          </p:cNvSpPr>
          <p:nvPr>
            <p:ph type="sldImg"/>
          </p:nvPr>
        </p:nvSpPr>
        <p:spPr>
          <a:ln/>
        </p:spPr>
      </p:sp>
      <p:sp>
        <p:nvSpPr>
          <p:cNvPr id="22938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750949401"/>
      </p:ext>
    </p:extLst>
  </p:cSld>
  <p:clrMapOvr>
    <a:masterClrMapping/>
  </p:clrMapOvr>
</p:notes>
</file>

<file path=ppt/notesSlides/notesSlide2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040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fld id="{FB020FCB-4450-4FF9-B63F-2BE0C14189F6}" type="slidenum">
              <a:rPr lang="en-US" altLang="en-US">
                <a:latin typeface="Times New Roman" panose="02020603050405020304" pitchFamily="18" charset="0"/>
              </a:rPr>
              <a:pPr eaLnBrk="1" hangingPunct="1"/>
              <a:t>343</a:t>
            </a:fld>
            <a:endParaRPr lang="en-US" altLang="en-US">
              <a:latin typeface="Times New Roman" panose="02020603050405020304" pitchFamily="18" charset="0"/>
            </a:endParaRPr>
          </a:p>
        </p:txBody>
      </p:sp>
      <p:sp>
        <p:nvSpPr>
          <p:cNvPr id="230403" name="Rectangle 2"/>
          <p:cNvSpPr>
            <a:spLocks noGrp="1" noRot="1" noChangeAspect="1" noChangeArrowheads="1" noTextEdit="1"/>
          </p:cNvSpPr>
          <p:nvPr>
            <p:ph type="sldImg"/>
          </p:nvPr>
        </p:nvSpPr>
        <p:spPr>
          <a:ln/>
        </p:spPr>
      </p:sp>
      <p:sp>
        <p:nvSpPr>
          <p:cNvPr id="230404"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4003885285"/>
      </p:ext>
    </p:extLst>
  </p:cSld>
  <p:clrMapOvr>
    <a:masterClrMapping/>
  </p:clrMapOvr>
</p:notes>
</file>

<file path=ppt/notesSlides/notesSlide2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142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fld id="{2550A9F8-DA81-4991-86CE-384E06042ECF}" type="slidenum">
              <a:rPr lang="en-US" altLang="en-US">
                <a:latin typeface="Times New Roman" panose="02020603050405020304" pitchFamily="18" charset="0"/>
              </a:rPr>
              <a:pPr eaLnBrk="1" hangingPunct="1"/>
              <a:t>344</a:t>
            </a:fld>
            <a:endParaRPr lang="en-US" altLang="en-US">
              <a:latin typeface="Times New Roman" panose="02020603050405020304" pitchFamily="18" charset="0"/>
            </a:endParaRPr>
          </a:p>
        </p:txBody>
      </p:sp>
      <p:sp>
        <p:nvSpPr>
          <p:cNvPr id="231427" name="Rectangle 2"/>
          <p:cNvSpPr>
            <a:spLocks noGrp="1" noRot="1" noChangeAspect="1" noChangeArrowheads="1" noTextEdit="1"/>
          </p:cNvSpPr>
          <p:nvPr>
            <p:ph type="sldImg"/>
          </p:nvPr>
        </p:nvSpPr>
        <p:spPr>
          <a:ln/>
        </p:spPr>
      </p:sp>
      <p:sp>
        <p:nvSpPr>
          <p:cNvPr id="231428"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161502868"/>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896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fld id="{23949714-78D7-4571-910E-187B3857B1B1}" type="slidenum">
              <a:rPr lang="en-US" altLang="en-US">
                <a:latin typeface="Times New Roman" panose="02020603050405020304" pitchFamily="18" charset="0"/>
              </a:rPr>
              <a:pPr eaLnBrk="1" hangingPunct="1"/>
              <a:t>34</a:t>
            </a:fld>
            <a:endParaRPr lang="en-US" altLang="en-US">
              <a:latin typeface="Times New Roman" panose="02020603050405020304" pitchFamily="18" charset="0"/>
            </a:endParaRPr>
          </a:p>
        </p:txBody>
      </p:sp>
      <p:sp>
        <p:nvSpPr>
          <p:cNvPr id="168963" name="Rectangle 2"/>
          <p:cNvSpPr>
            <a:spLocks noGrp="1" noRot="1" noChangeAspect="1" noChangeArrowheads="1" noTextEdit="1"/>
          </p:cNvSpPr>
          <p:nvPr>
            <p:ph type="sldImg"/>
          </p:nvPr>
        </p:nvSpPr>
        <p:spPr>
          <a:ln/>
        </p:spPr>
      </p:sp>
      <p:sp>
        <p:nvSpPr>
          <p:cNvPr id="168964"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1071138973"/>
      </p:ext>
    </p:extLst>
  </p:cSld>
  <p:clrMapOvr>
    <a:masterClrMapping/>
  </p:clrMapOvr>
</p:notes>
</file>

<file path=ppt/notesSlides/notesSlide2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245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fld id="{3D4BEF75-A564-4714-8FBB-699B0D8E6718}" type="slidenum">
              <a:rPr lang="en-US" altLang="en-US">
                <a:latin typeface="Times New Roman" panose="02020603050405020304" pitchFamily="18" charset="0"/>
              </a:rPr>
              <a:pPr eaLnBrk="1" hangingPunct="1"/>
              <a:t>345</a:t>
            </a:fld>
            <a:endParaRPr lang="en-US" altLang="en-US">
              <a:latin typeface="Times New Roman" panose="02020603050405020304" pitchFamily="18" charset="0"/>
            </a:endParaRPr>
          </a:p>
        </p:txBody>
      </p:sp>
      <p:sp>
        <p:nvSpPr>
          <p:cNvPr id="232451" name="Rectangle 2"/>
          <p:cNvSpPr>
            <a:spLocks noGrp="1" noRot="1" noChangeAspect="1" noChangeArrowheads="1" noTextEdit="1"/>
          </p:cNvSpPr>
          <p:nvPr>
            <p:ph type="sldImg"/>
          </p:nvPr>
        </p:nvSpPr>
        <p:spPr>
          <a:ln/>
        </p:spPr>
      </p:sp>
      <p:sp>
        <p:nvSpPr>
          <p:cNvPr id="23245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3605135722"/>
      </p:ext>
    </p:extLst>
  </p:cSld>
  <p:clrMapOvr>
    <a:masterClrMapping/>
  </p:clrMapOvr>
</p:notes>
</file>

<file path=ppt/notesSlides/notesSlide2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347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fld id="{2835016B-3796-4FD4-BA71-405865AA7801}" type="slidenum">
              <a:rPr lang="en-US" altLang="en-US">
                <a:latin typeface="Times New Roman" panose="02020603050405020304" pitchFamily="18" charset="0"/>
              </a:rPr>
              <a:pPr eaLnBrk="1" hangingPunct="1"/>
              <a:t>346</a:t>
            </a:fld>
            <a:endParaRPr lang="en-US" altLang="en-US">
              <a:latin typeface="Times New Roman" panose="02020603050405020304" pitchFamily="18" charset="0"/>
            </a:endParaRPr>
          </a:p>
        </p:txBody>
      </p:sp>
      <p:sp>
        <p:nvSpPr>
          <p:cNvPr id="233475" name="Rectangle 2"/>
          <p:cNvSpPr>
            <a:spLocks noGrp="1" noRot="1" noChangeAspect="1" noChangeArrowheads="1" noTextEdit="1"/>
          </p:cNvSpPr>
          <p:nvPr>
            <p:ph type="sldImg"/>
          </p:nvPr>
        </p:nvSpPr>
        <p:spPr>
          <a:ln/>
        </p:spPr>
      </p:sp>
      <p:sp>
        <p:nvSpPr>
          <p:cNvPr id="233476"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2331672851"/>
      </p:ext>
    </p:extLst>
  </p:cSld>
  <p:clrMapOvr>
    <a:masterClrMapping/>
  </p:clrMapOvr>
</p:notes>
</file>

<file path=ppt/notesSlides/notesSlide2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1122" name="Slide Image Placeholder 1"/>
          <p:cNvSpPr>
            <a:spLocks noGrp="1" noRot="1" noChangeAspect="1" noTextEdit="1"/>
          </p:cNvSpPr>
          <p:nvPr>
            <p:ph type="sldImg"/>
          </p:nvPr>
        </p:nvSpPr>
        <p:spPr>
          <a:ln/>
        </p:spPr>
      </p:sp>
      <p:sp>
        <p:nvSpPr>
          <p:cNvPr id="261123"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a:p>
        </p:txBody>
      </p:sp>
      <p:sp>
        <p:nvSpPr>
          <p:cNvPr id="261124"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47738" eaLnBrk="0" hangingPunct="0">
              <a:defRPr sz="2400">
                <a:solidFill>
                  <a:srgbClr val="111111"/>
                </a:solidFill>
                <a:latin typeface="Times New Roman" panose="02020603050405020304" pitchFamily="18" charset="0"/>
              </a:defRPr>
            </a:lvl1pPr>
            <a:lvl2pPr marL="742950" indent="-285750" defTabSz="947738" eaLnBrk="0" hangingPunct="0">
              <a:defRPr sz="2400">
                <a:solidFill>
                  <a:srgbClr val="111111"/>
                </a:solidFill>
                <a:latin typeface="Times New Roman" panose="02020603050405020304" pitchFamily="18" charset="0"/>
              </a:defRPr>
            </a:lvl2pPr>
            <a:lvl3pPr marL="1143000" indent="-228600" defTabSz="947738" eaLnBrk="0" hangingPunct="0">
              <a:defRPr sz="2400">
                <a:solidFill>
                  <a:srgbClr val="111111"/>
                </a:solidFill>
                <a:latin typeface="Times New Roman" panose="02020603050405020304" pitchFamily="18" charset="0"/>
              </a:defRPr>
            </a:lvl3pPr>
            <a:lvl4pPr marL="1600200" indent="-228600" defTabSz="947738" eaLnBrk="0" hangingPunct="0">
              <a:defRPr sz="2400">
                <a:solidFill>
                  <a:srgbClr val="111111"/>
                </a:solidFill>
                <a:latin typeface="Times New Roman" panose="02020603050405020304" pitchFamily="18" charset="0"/>
              </a:defRPr>
            </a:lvl4pPr>
            <a:lvl5pPr marL="2057400" indent="-228600" defTabSz="947738" eaLnBrk="0" hangingPunct="0">
              <a:defRPr sz="2400">
                <a:solidFill>
                  <a:srgbClr val="111111"/>
                </a:solidFill>
                <a:latin typeface="Times New Roman" panose="02020603050405020304" pitchFamily="18" charset="0"/>
              </a:defRPr>
            </a:lvl5pPr>
            <a:lvl6pPr marL="2514600" indent="-228600" algn="ctr" defTabSz="947738" eaLnBrk="0" fontAlgn="base" hangingPunct="0">
              <a:spcBef>
                <a:spcPct val="0"/>
              </a:spcBef>
              <a:spcAft>
                <a:spcPct val="0"/>
              </a:spcAft>
              <a:defRPr sz="2400">
                <a:solidFill>
                  <a:srgbClr val="111111"/>
                </a:solidFill>
                <a:latin typeface="Times New Roman" panose="02020603050405020304" pitchFamily="18" charset="0"/>
              </a:defRPr>
            </a:lvl6pPr>
            <a:lvl7pPr marL="2971800" indent="-228600" algn="ctr" defTabSz="947738" eaLnBrk="0" fontAlgn="base" hangingPunct="0">
              <a:spcBef>
                <a:spcPct val="0"/>
              </a:spcBef>
              <a:spcAft>
                <a:spcPct val="0"/>
              </a:spcAft>
              <a:defRPr sz="2400">
                <a:solidFill>
                  <a:srgbClr val="111111"/>
                </a:solidFill>
                <a:latin typeface="Times New Roman" panose="02020603050405020304" pitchFamily="18" charset="0"/>
              </a:defRPr>
            </a:lvl7pPr>
            <a:lvl8pPr marL="3429000" indent="-228600" algn="ctr" defTabSz="947738" eaLnBrk="0" fontAlgn="base" hangingPunct="0">
              <a:spcBef>
                <a:spcPct val="0"/>
              </a:spcBef>
              <a:spcAft>
                <a:spcPct val="0"/>
              </a:spcAft>
              <a:defRPr sz="2400">
                <a:solidFill>
                  <a:srgbClr val="111111"/>
                </a:solidFill>
                <a:latin typeface="Times New Roman" panose="02020603050405020304" pitchFamily="18" charset="0"/>
              </a:defRPr>
            </a:lvl8pPr>
            <a:lvl9pPr marL="3886200" indent="-228600" algn="ctr" defTabSz="947738" eaLnBrk="0" fontAlgn="base" hangingPunct="0">
              <a:spcBef>
                <a:spcPct val="0"/>
              </a:spcBef>
              <a:spcAft>
                <a:spcPct val="0"/>
              </a:spcAft>
              <a:defRPr sz="2400">
                <a:solidFill>
                  <a:srgbClr val="111111"/>
                </a:solidFill>
                <a:latin typeface="Times New Roman" panose="02020603050405020304" pitchFamily="18" charset="0"/>
              </a:defRPr>
            </a:lvl9pPr>
          </a:lstStyle>
          <a:p>
            <a:pPr eaLnBrk="1" hangingPunct="1"/>
            <a:fld id="{2527ADC9-0A3E-413C-825F-54E265E7C144}" type="slidenum">
              <a:rPr lang="en-US" altLang="en-US" sz="1300">
                <a:solidFill>
                  <a:schemeClr val="tx1"/>
                </a:solidFill>
              </a:rPr>
              <a:pPr eaLnBrk="1" hangingPunct="1"/>
              <a:t>348</a:t>
            </a:fld>
            <a:endParaRPr lang="en-US" altLang="en-US" sz="1300">
              <a:solidFill>
                <a:schemeClr val="tx1"/>
              </a:solidFill>
            </a:endParaRPr>
          </a:p>
        </p:txBody>
      </p:sp>
    </p:spTree>
    <p:extLst>
      <p:ext uri="{BB962C8B-B14F-4D97-AF65-F5344CB8AC3E}">
        <p14:creationId xmlns:p14="http://schemas.microsoft.com/office/powerpoint/2010/main" val="434912520"/>
      </p:ext>
    </p:extLst>
  </p:cSld>
  <p:clrMapOvr>
    <a:masterClrMapping/>
  </p:clrMapOvr>
</p:notes>
</file>

<file path=ppt/notesSlides/notesSlide2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62" name="Rectangle 7"/>
          <p:cNvSpPr>
            <a:spLocks noGrp="1" noChangeArrowheads="1"/>
          </p:cNvSpPr>
          <p:nvPr>
            <p:ph type="sldNum" sz="quarter" idx="5"/>
          </p:nvPr>
        </p:nvSpPr>
        <p:spPr>
          <a:noFill/>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fld id="{268A2B1E-8D76-4AF5-B75B-659B659C0A6E}" type="slidenum">
              <a:rPr lang="en-US" altLang="en-US" smtClean="0"/>
              <a:pPr/>
              <a:t>350</a:t>
            </a:fld>
            <a:endParaRPr lang="en-US" altLang="en-US"/>
          </a:p>
        </p:txBody>
      </p:sp>
      <p:sp>
        <p:nvSpPr>
          <p:cNvPr id="92163" name="Rectangle 2"/>
          <p:cNvSpPr>
            <a:spLocks noGrp="1" noRot="1" noChangeAspect="1" noChangeArrowheads="1" noTextEdit="1"/>
          </p:cNvSpPr>
          <p:nvPr>
            <p:ph type="sldImg"/>
          </p:nvPr>
        </p:nvSpPr>
        <p:spPr>
          <a:xfrm>
            <a:off x="904875" y="731838"/>
            <a:ext cx="4991100" cy="3743325"/>
          </a:xfrm>
          <a:ln/>
        </p:spPr>
      </p:sp>
      <p:sp>
        <p:nvSpPr>
          <p:cNvPr id="92164" name="Rectangle 3"/>
          <p:cNvSpPr>
            <a:spLocks noGrp="1" noChangeArrowheads="1"/>
          </p:cNvSpPr>
          <p:nvPr>
            <p:ph type="body" idx="1"/>
          </p:nvPr>
        </p:nvSpPr>
        <p:spPr>
          <a:xfrm>
            <a:off x="885825" y="4718050"/>
            <a:ext cx="5026025" cy="4476750"/>
          </a:xfrm>
          <a:noFill/>
        </p:spPr>
        <p:txBody>
          <a:bodyPr/>
          <a:lstStyle/>
          <a:p>
            <a:pPr eaLnBrk="1" hangingPunct="1"/>
            <a:endParaRPr lang="en-US" altLang="en-US"/>
          </a:p>
        </p:txBody>
      </p:sp>
    </p:spTree>
    <p:extLst>
      <p:ext uri="{BB962C8B-B14F-4D97-AF65-F5344CB8AC3E}">
        <p14:creationId xmlns:p14="http://schemas.microsoft.com/office/powerpoint/2010/main" val="949394218"/>
      </p:ext>
    </p:extLst>
  </p:cSld>
  <p:clrMapOvr>
    <a:masterClrMapping/>
  </p:clrMapOvr>
</p:notes>
</file>

<file path=ppt/notesSlides/notesSlide2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a:extLst>
              <a:ext uri="{FF2B5EF4-FFF2-40B4-BE49-F238E27FC236}">
                <a16:creationId xmlns:a16="http://schemas.microsoft.com/office/drawing/2014/main" id="{435A0F31-3781-413A-8A07-3B3BF5590732}"/>
              </a:ext>
            </a:extLst>
          </p:cNvPr>
          <p:cNvSpPr>
            <a:spLocks noGrp="1" noChangeArrowheads="1"/>
          </p:cNvSpPr>
          <p:nvPr>
            <p:ph type="sldNum" sz="quarter" idx="5"/>
          </p:nvPr>
        </p:nvSpPr>
        <p:spPr>
          <a:ln/>
        </p:spPr>
        <p:txBody>
          <a:bodyPr/>
          <a:lstStyle/>
          <a:p>
            <a:fld id="{D6480A67-49A9-475A-AFCD-C144669B96DF}" type="slidenum">
              <a:rPr lang="en-US" altLang="en-US"/>
              <a:pPr/>
              <a:t>353</a:t>
            </a:fld>
            <a:endParaRPr lang="en-US" altLang="en-US"/>
          </a:p>
        </p:txBody>
      </p:sp>
      <p:sp>
        <p:nvSpPr>
          <p:cNvPr id="204802" name="Rectangle 2">
            <a:extLst>
              <a:ext uri="{FF2B5EF4-FFF2-40B4-BE49-F238E27FC236}">
                <a16:creationId xmlns:a16="http://schemas.microsoft.com/office/drawing/2014/main" id="{4E41FA3E-4098-4BCE-AF7C-A6E7C59FD648}"/>
              </a:ext>
            </a:extLst>
          </p:cNvPr>
          <p:cNvSpPr>
            <a:spLocks noGrp="1" noRot="1" noChangeAspect="1" noChangeArrowheads="1" noTextEdit="1"/>
          </p:cNvSpPr>
          <p:nvPr>
            <p:ph type="sldImg"/>
          </p:nvPr>
        </p:nvSpPr>
        <p:spPr>
          <a:xfrm>
            <a:off x="1144588" y="684213"/>
            <a:ext cx="4572000" cy="3429000"/>
          </a:xfrm>
          <a:ln/>
        </p:spPr>
      </p:sp>
      <p:sp>
        <p:nvSpPr>
          <p:cNvPr id="204803" name="Rectangle 3">
            <a:extLst>
              <a:ext uri="{FF2B5EF4-FFF2-40B4-BE49-F238E27FC236}">
                <a16:creationId xmlns:a16="http://schemas.microsoft.com/office/drawing/2014/main" id="{C9279684-80C3-47B4-A2B3-6ED3D671C50F}"/>
              </a:ext>
            </a:extLst>
          </p:cNvPr>
          <p:cNvSpPr>
            <a:spLocks noGrp="1" noChangeArrowheads="1"/>
          </p:cNvSpPr>
          <p:nvPr>
            <p:ph type="body" idx="1"/>
          </p:nvPr>
        </p:nvSpPr>
        <p:spPr>
          <a:xfrm>
            <a:off x="915988" y="4343400"/>
            <a:ext cx="5026025" cy="4116388"/>
          </a:xfrm>
        </p:spPr>
        <p:txBody>
          <a:bodyPr/>
          <a:lstStyle/>
          <a:p>
            <a:r>
              <a:rPr lang="en-US" altLang="en-US"/>
              <a:t>The prescribed dose is mandated by regulators as the safe or protective dose</a:t>
            </a:r>
          </a:p>
          <a:p>
            <a:r>
              <a:rPr lang="en-US" altLang="en-US"/>
              <a:t>Need the pairwise information regarding which dose goes with which intake to simply invert or invert with Monte Carlo</a:t>
            </a:r>
          </a:p>
          <a:p>
            <a:r>
              <a:rPr lang="en-US" altLang="en-US"/>
              <a:t>Need to do trial-and-error forward calculations to get any Monte Carlo solution at all.</a:t>
            </a:r>
          </a:p>
          <a:p>
            <a:endParaRPr lang="en-US" altLang="en-US"/>
          </a:p>
        </p:txBody>
      </p:sp>
    </p:spTree>
  </p:cSld>
  <p:clrMapOvr>
    <a:masterClrMapping/>
  </p:clrMapOvr>
</p:notes>
</file>

<file path=ppt/notesSlides/notesSlide2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2146" name="Slide Image Placeholder 1"/>
          <p:cNvSpPr>
            <a:spLocks noGrp="1" noRot="1" noChangeAspect="1" noTextEdit="1"/>
          </p:cNvSpPr>
          <p:nvPr>
            <p:ph type="sldImg"/>
          </p:nvPr>
        </p:nvSpPr>
        <p:spPr>
          <a:ln/>
        </p:spPr>
      </p:sp>
      <p:sp>
        <p:nvSpPr>
          <p:cNvPr id="262147"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a:p>
        </p:txBody>
      </p:sp>
      <p:sp>
        <p:nvSpPr>
          <p:cNvPr id="262148"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47738" eaLnBrk="0" hangingPunct="0">
              <a:defRPr sz="2400">
                <a:solidFill>
                  <a:srgbClr val="111111"/>
                </a:solidFill>
                <a:latin typeface="Times New Roman" panose="02020603050405020304" pitchFamily="18" charset="0"/>
              </a:defRPr>
            </a:lvl1pPr>
            <a:lvl2pPr marL="742950" indent="-285750" defTabSz="947738" eaLnBrk="0" hangingPunct="0">
              <a:defRPr sz="2400">
                <a:solidFill>
                  <a:srgbClr val="111111"/>
                </a:solidFill>
                <a:latin typeface="Times New Roman" panose="02020603050405020304" pitchFamily="18" charset="0"/>
              </a:defRPr>
            </a:lvl2pPr>
            <a:lvl3pPr marL="1143000" indent="-228600" defTabSz="947738" eaLnBrk="0" hangingPunct="0">
              <a:defRPr sz="2400">
                <a:solidFill>
                  <a:srgbClr val="111111"/>
                </a:solidFill>
                <a:latin typeface="Times New Roman" panose="02020603050405020304" pitchFamily="18" charset="0"/>
              </a:defRPr>
            </a:lvl3pPr>
            <a:lvl4pPr marL="1600200" indent="-228600" defTabSz="947738" eaLnBrk="0" hangingPunct="0">
              <a:defRPr sz="2400">
                <a:solidFill>
                  <a:srgbClr val="111111"/>
                </a:solidFill>
                <a:latin typeface="Times New Roman" panose="02020603050405020304" pitchFamily="18" charset="0"/>
              </a:defRPr>
            </a:lvl4pPr>
            <a:lvl5pPr marL="2057400" indent="-228600" defTabSz="947738" eaLnBrk="0" hangingPunct="0">
              <a:defRPr sz="2400">
                <a:solidFill>
                  <a:srgbClr val="111111"/>
                </a:solidFill>
                <a:latin typeface="Times New Roman" panose="02020603050405020304" pitchFamily="18" charset="0"/>
              </a:defRPr>
            </a:lvl5pPr>
            <a:lvl6pPr marL="2514600" indent="-228600" algn="ctr" defTabSz="947738" eaLnBrk="0" fontAlgn="base" hangingPunct="0">
              <a:spcBef>
                <a:spcPct val="0"/>
              </a:spcBef>
              <a:spcAft>
                <a:spcPct val="0"/>
              </a:spcAft>
              <a:defRPr sz="2400">
                <a:solidFill>
                  <a:srgbClr val="111111"/>
                </a:solidFill>
                <a:latin typeface="Times New Roman" panose="02020603050405020304" pitchFamily="18" charset="0"/>
              </a:defRPr>
            </a:lvl6pPr>
            <a:lvl7pPr marL="2971800" indent="-228600" algn="ctr" defTabSz="947738" eaLnBrk="0" fontAlgn="base" hangingPunct="0">
              <a:spcBef>
                <a:spcPct val="0"/>
              </a:spcBef>
              <a:spcAft>
                <a:spcPct val="0"/>
              </a:spcAft>
              <a:defRPr sz="2400">
                <a:solidFill>
                  <a:srgbClr val="111111"/>
                </a:solidFill>
                <a:latin typeface="Times New Roman" panose="02020603050405020304" pitchFamily="18" charset="0"/>
              </a:defRPr>
            </a:lvl7pPr>
            <a:lvl8pPr marL="3429000" indent="-228600" algn="ctr" defTabSz="947738" eaLnBrk="0" fontAlgn="base" hangingPunct="0">
              <a:spcBef>
                <a:spcPct val="0"/>
              </a:spcBef>
              <a:spcAft>
                <a:spcPct val="0"/>
              </a:spcAft>
              <a:defRPr sz="2400">
                <a:solidFill>
                  <a:srgbClr val="111111"/>
                </a:solidFill>
                <a:latin typeface="Times New Roman" panose="02020603050405020304" pitchFamily="18" charset="0"/>
              </a:defRPr>
            </a:lvl8pPr>
            <a:lvl9pPr marL="3886200" indent="-228600" algn="ctr" defTabSz="947738" eaLnBrk="0" fontAlgn="base" hangingPunct="0">
              <a:spcBef>
                <a:spcPct val="0"/>
              </a:spcBef>
              <a:spcAft>
                <a:spcPct val="0"/>
              </a:spcAft>
              <a:defRPr sz="2400">
                <a:solidFill>
                  <a:srgbClr val="111111"/>
                </a:solidFill>
                <a:latin typeface="Times New Roman" panose="02020603050405020304" pitchFamily="18" charset="0"/>
              </a:defRPr>
            </a:lvl9pPr>
          </a:lstStyle>
          <a:p>
            <a:pPr eaLnBrk="1" hangingPunct="1"/>
            <a:fld id="{8F27D98A-9AC0-4FD9-A2C0-3B62602D8181}" type="slidenum">
              <a:rPr lang="en-US" altLang="en-US" sz="1300">
                <a:solidFill>
                  <a:schemeClr val="tx1"/>
                </a:solidFill>
              </a:rPr>
              <a:pPr eaLnBrk="1" hangingPunct="1"/>
              <a:t>357</a:t>
            </a:fld>
            <a:endParaRPr lang="en-US" altLang="en-US" sz="1300">
              <a:solidFill>
                <a:schemeClr val="tx1"/>
              </a:solidFill>
            </a:endParaRPr>
          </a:p>
        </p:txBody>
      </p:sp>
    </p:spTree>
    <p:extLst>
      <p:ext uri="{BB962C8B-B14F-4D97-AF65-F5344CB8AC3E}">
        <p14:creationId xmlns:p14="http://schemas.microsoft.com/office/powerpoint/2010/main" val="2259618903"/>
      </p:ext>
    </p:extLst>
  </p:cSld>
  <p:clrMapOvr>
    <a:masterClrMapping/>
  </p:clrMapOvr>
</p:notes>
</file>

<file path=ppt/notesSlides/notesSlide2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3170" name="Slide Image Placeholder 1"/>
          <p:cNvSpPr>
            <a:spLocks noGrp="1" noRot="1" noChangeAspect="1" noTextEdit="1"/>
          </p:cNvSpPr>
          <p:nvPr>
            <p:ph type="sldImg"/>
          </p:nvPr>
        </p:nvSpPr>
        <p:spPr>
          <a:ln/>
        </p:spPr>
      </p:sp>
      <p:sp>
        <p:nvSpPr>
          <p:cNvPr id="263171"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a:p>
        </p:txBody>
      </p:sp>
      <p:sp>
        <p:nvSpPr>
          <p:cNvPr id="263172"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47738" eaLnBrk="0" hangingPunct="0">
              <a:defRPr sz="2400">
                <a:solidFill>
                  <a:srgbClr val="111111"/>
                </a:solidFill>
                <a:latin typeface="Times New Roman" panose="02020603050405020304" pitchFamily="18" charset="0"/>
              </a:defRPr>
            </a:lvl1pPr>
            <a:lvl2pPr marL="742950" indent="-285750" defTabSz="947738" eaLnBrk="0" hangingPunct="0">
              <a:defRPr sz="2400">
                <a:solidFill>
                  <a:srgbClr val="111111"/>
                </a:solidFill>
                <a:latin typeface="Times New Roman" panose="02020603050405020304" pitchFamily="18" charset="0"/>
              </a:defRPr>
            </a:lvl2pPr>
            <a:lvl3pPr marL="1143000" indent="-228600" defTabSz="947738" eaLnBrk="0" hangingPunct="0">
              <a:defRPr sz="2400">
                <a:solidFill>
                  <a:srgbClr val="111111"/>
                </a:solidFill>
                <a:latin typeface="Times New Roman" panose="02020603050405020304" pitchFamily="18" charset="0"/>
              </a:defRPr>
            </a:lvl3pPr>
            <a:lvl4pPr marL="1600200" indent="-228600" defTabSz="947738" eaLnBrk="0" hangingPunct="0">
              <a:defRPr sz="2400">
                <a:solidFill>
                  <a:srgbClr val="111111"/>
                </a:solidFill>
                <a:latin typeface="Times New Roman" panose="02020603050405020304" pitchFamily="18" charset="0"/>
              </a:defRPr>
            </a:lvl4pPr>
            <a:lvl5pPr marL="2057400" indent="-228600" defTabSz="947738" eaLnBrk="0" hangingPunct="0">
              <a:defRPr sz="2400">
                <a:solidFill>
                  <a:srgbClr val="111111"/>
                </a:solidFill>
                <a:latin typeface="Times New Roman" panose="02020603050405020304" pitchFamily="18" charset="0"/>
              </a:defRPr>
            </a:lvl5pPr>
            <a:lvl6pPr marL="2514600" indent="-228600" algn="ctr" defTabSz="947738" eaLnBrk="0" fontAlgn="base" hangingPunct="0">
              <a:spcBef>
                <a:spcPct val="0"/>
              </a:spcBef>
              <a:spcAft>
                <a:spcPct val="0"/>
              </a:spcAft>
              <a:defRPr sz="2400">
                <a:solidFill>
                  <a:srgbClr val="111111"/>
                </a:solidFill>
                <a:latin typeface="Times New Roman" panose="02020603050405020304" pitchFamily="18" charset="0"/>
              </a:defRPr>
            </a:lvl6pPr>
            <a:lvl7pPr marL="2971800" indent="-228600" algn="ctr" defTabSz="947738" eaLnBrk="0" fontAlgn="base" hangingPunct="0">
              <a:spcBef>
                <a:spcPct val="0"/>
              </a:spcBef>
              <a:spcAft>
                <a:spcPct val="0"/>
              </a:spcAft>
              <a:defRPr sz="2400">
                <a:solidFill>
                  <a:srgbClr val="111111"/>
                </a:solidFill>
                <a:latin typeface="Times New Roman" panose="02020603050405020304" pitchFamily="18" charset="0"/>
              </a:defRPr>
            </a:lvl7pPr>
            <a:lvl8pPr marL="3429000" indent="-228600" algn="ctr" defTabSz="947738" eaLnBrk="0" fontAlgn="base" hangingPunct="0">
              <a:spcBef>
                <a:spcPct val="0"/>
              </a:spcBef>
              <a:spcAft>
                <a:spcPct val="0"/>
              </a:spcAft>
              <a:defRPr sz="2400">
                <a:solidFill>
                  <a:srgbClr val="111111"/>
                </a:solidFill>
                <a:latin typeface="Times New Roman" panose="02020603050405020304" pitchFamily="18" charset="0"/>
              </a:defRPr>
            </a:lvl8pPr>
            <a:lvl9pPr marL="3886200" indent="-228600" algn="ctr" defTabSz="947738" eaLnBrk="0" fontAlgn="base" hangingPunct="0">
              <a:spcBef>
                <a:spcPct val="0"/>
              </a:spcBef>
              <a:spcAft>
                <a:spcPct val="0"/>
              </a:spcAft>
              <a:defRPr sz="2400">
                <a:solidFill>
                  <a:srgbClr val="111111"/>
                </a:solidFill>
                <a:latin typeface="Times New Roman" panose="02020603050405020304" pitchFamily="18" charset="0"/>
              </a:defRPr>
            </a:lvl9pPr>
          </a:lstStyle>
          <a:p>
            <a:pPr eaLnBrk="1" hangingPunct="1"/>
            <a:fld id="{EE08690D-B43C-4C7F-9357-D244B0D6A352}" type="slidenum">
              <a:rPr lang="en-US" altLang="en-US" sz="1300">
                <a:solidFill>
                  <a:schemeClr val="tx1"/>
                </a:solidFill>
              </a:rPr>
              <a:pPr eaLnBrk="1" hangingPunct="1"/>
              <a:t>358</a:t>
            </a:fld>
            <a:endParaRPr lang="en-US" altLang="en-US" sz="1300">
              <a:solidFill>
                <a:schemeClr val="tx1"/>
              </a:solidFill>
            </a:endParaRPr>
          </a:p>
        </p:txBody>
      </p:sp>
    </p:spTree>
    <p:extLst>
      <p:ext uri="{BB962C8B-B14F-4D97-AF65-F5344CB8AC3E}">
        <p14:creationId xmlns:p14="http://schemas.microsoft.com/office/powerpoint/2010/main" val="2210323009"/>
      </p:ext>
    </p:extLst>
  </p:cSld>
  <p:clrMapOvr>
    <a:masterClrMapping/>
  </p:clrMapOvr>
</p:notes>
</file>

<file path=ppt/notesSlides/notesSlide2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a:extLst>
              <a:ext uri="{FF2B5EF4-FFF2-40B4-BE49-F238E27FC236}">
                <a16:creationId xmlns:a16="http://schemas.microsoft.com/office/drawing/2014/main" id="{B037685E-BF26-4DC9-A0CD-E964B40853AC}"/>
              </a:ext>
            </a:extLst>
          </p:cNvPr>
          <p:cNvSpPr>
            <a:spLocks noGrp="1" noChangeArrowheads="1"/>
          </p:cNvSpPr>
          <p:nvPr>
            <p:ph type="sldNum" sz="quarter" idx="5"/>
          </p:nvPr>
        </p:nvSpPr>
        <p:spPr>
          <a:ln/>
        </p:spPr>
        <p:txBody>
          <a:bodyPr/>
          <a:lstStyle/>
          <a:p>
            <a:fld id="{655A361D-A456-4BE6-B66F-17C03FDDDFB5}" type="slidenum">
              <a:rPr lang="en-US" altLang="en-US"/>
              <a:pPr/>
              <a:t>359</a:t>
            </a:fld>
            <a:endParaRPr lang="en-US" altLang="en-US"/>
          </a:p>
        </p:txBody>
      </p:sp>
      <p:sp>
        <p:nvSpPr>
          <p:cNvPr id="396290" name="Rectangle 2">
            <a:extLst>
              <a:ext uri="{FF2B5EF4-FFF2-40B4-BE49-F238E27FC236}">
                <a16:creationId xmlns:a16="http://schemas.microsoft.com/office/drawing/2014/main" id="{08851195-D3D1-4CCB-9AE6-B9A6C7EF20CD}"/>
              </a:ext>
            </a:extLst>
          </p:cNvPr>
          <p:cNvSpPr>
            <a:spLocks noGrp="1" noRot="1" noChangeAspect="1" noChangeArrowheads="1" noTextEdit="1"/>
          </p:cNvSpPr>
          <p:nvPr>
            <p:ph type="sldImg"/>
          </p:nvPr>
        </p:nvSpPr>
        <p:spPr>
          <a:ln/>
        </p:spPr>
      </p:sp>
      <p:sp>
        <p:nvSpPr>
          <p:cNvPr id="396291" name="Rectangle 3">
            <a:extLst>
              <a:ext uri="{FF2B5EF4-FFF2-40B4-BE49-F238E27FC236}">
                <a16:creationId xmlns:a16="http://schemas.microsoft.com/office/drawing/2014/main" id="{23CFA0AC-23D4-406A-9A5B-EE7E0DA1E2AF}"/>
              </a:ext>
            </a:extLst>
          </p:cNvPr>
          <p:cNvSpPr>
            <a:spLocks noGrp="1" noChangeArrowheads="1"/>
          </p:cNvSpPr>
          <p:nvPr>
            <p:ph type="body" idx="1"/>
          </p:nvPr>
        </p:nvSpPr>
        <p:spPr/>
        <p:txBody>
          <a:bodyPr/>
          <a:lstStyle/>
          <a:p>
            <a:endParaRPr lang="en-US" altLang="en-US"/>
          </a:p>
        </p:txBody>
      </p:sp>
    </p:spTree>
  </p:cSld>
  <p:clrMapOvr>
    <a:masterClrMapping/>
  </p:clrMapOvr>
</p:notes>
</file>

<file path=ppt/notesSlides/notesSlide2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4194" name="Slide Image Placeholder 1"/>
          <p:cNvSpPr>
            <a:spLocks noGrp="1" noRot="1" noChangeAspect="1" noTextEdit="1"/>
          </p:cNvSpPr>
          <p:nvPr>
            <p:ph type="sldImg"/>
          </p:nvPr>
        </p:nvSpPr>
        <p:spPr>
          <a:ln/>
        </p:spPr>
      </p:sp>
      <p:sp>
        <p:nvSpPr>
          <p:cNvPr id="264195"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a:p>
        </p:txBody>
      </p:sp>
      <p:sp>
        <p:nvSpPr>
          <p:cNvPr id="264196"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47738" eaLnBrk="0" hangingPunct="0">
              <a:defRPr sz="2400">
                <a:solidFill>
                  <a:srgbClr val="111111"/>
                </a:solidFill>
                <a:latin typeface="Times New Roman" panose="02020603050405020304" pitchFamily="18" charset="0"/>
              </a:defRPr>
            </a:lvl1pPr>
            <a:lvl2pPr marL="742950" indent="-285750" defTabSz="947738" eaLnBrk="0" hangingPunct="0">
              <a:defRPr sz="2400">
                <a:solidFill>
                  <a:srgbClr val="111111"/>
                </a:solidFill>
                <a:latin typeface="Times New Roman" panose="02020603050405020304" pitchFamily="18" charset="0"/>
              </a:defRPr>
            </a:lvl2pPr>
            <a:lvl3pPr marL="1143000" indent="-228600" defTabSz="947738" eaLnBrk="0" hangingPunct="0">
              <a:defRPr sz="2400">
                <a:solidFill>
                  <a:srgbClr val="111111"/>
                </a:solidFill>
                <a:latin typeface="Times New Roman" panose="02020603050405020304" pitchFamily="18" charset="0"/>
              </a:defRPr>
            </a:lvl3pPr>
            <a:lvl4pPr marL="1600200" indent="-228600" defTabSz="947738" eaLnBrk="0" hangingPunct="0">
              <a:defRPr sz="2400">
                <a:solidFill>
                  <a:srgbClr val="111111"/>
                </a:solidFill>
                <a:latin typeface="Times New Roman" panose="02020603050405020304" pitchFamily="18" charset="0"/>
              </a:defRPr>
            </a:lvl4pPr>
            <a:lvl5pPr marL="2057400" indent="-228600" defTabSz="947738" eaLnBrk="0" hangingPunct="0">
              <a:defRPr sz="2400">
                <a:solidFill>
                  <a:srgbClr val="111111"/>
                </a:solidFill>
                <a:latin typeface="Times New Roman" panose="02020603050405020304" pitchFamily="18" charset="0"/>
              </a:defRPr>
            </a:lvl5pPr>
            <a:lvl6pPr marL="2514600" indent="-228600" algn="ctr" defTabSz="947738" eaLnBrk="0" fontAlgn="base" hangingPunct="0">
              <a:spcBef>
                <a:spcPct val="0"/>
              </a:spcBef>
              <a:spcAft>
                <a:spcPct val="0"/>
              </a:spcAft>
              <a:defRPr sz="2400">
                <a:solidFill>
                  <a:srgbClr val="111111"/>
                </a:solidFill>
                <a:latin typeface="Times New Roman" panose="02020603050405020304" pitchFamily="18" charset="0"/>
              </a:defRPr>
            </a:lvl6pPr>
            <a:lvl7pPr marL="2971800" indent="-228600" algn="ctr" defTabSz="947738" eaLnBrk="0" fontAlgn="base" hangingPunct="0">
              <a:spcBef>
                <a:spcPct val="0"/>
              </a:spcBef>
              <a:spcAft>
                <a:spcPct val="0"/>
              </a:spcAft>
              <a:defRPr sz="2400">
                <a:solidFill>
                  <a:srgbClr val="111111"/>
                </a:solidFill>
                <a:latin typeface="Times New Roman" panose="02020603050405020304" pitchFamily="18" charset="0"/>
              </a:defRPr>
            </a:lvl7pPr>
            <a:lvl8pPr marL="3429000" indent="-228600" algn="ctr" defTabSz="947738" eaLnBrk="0" fontAlgn="base" hangingPunct="0">
              <a:spcBef>
                <a:spcPct val="0"/>
              </a:spcBef>
              <a:spcAft>
                <a:spcPct val="0"/>
              </a:spcAft>
              <a:defRPr sz="2400">
                <a:solidFill>
                  <a:srgbClr val="111111"/>
                </a:solidFill>
                <a:latin typeface="Times New Roman" panose="02020603050405020304" pitchFamily="18" charset="0"/>
              </a:defRPr>
            </a:lvl8pPr>
            <a:lvl9pPr marL="3886200" indent="-228600" algn="ctr" defTabSz="947738" eaLnBrk="0" fontAlgn="base" hangingPunct="0">
              <a:spcBef>
                <a:spcPct val="0"/>
              </a:spcBef>
              <a:spcAft>
                <a:spcPct val="0"/>
              </a:spcAft>
              <a:defRPr sz="2400">
                <a:solidFill>
                  <a:srgbClr val="111111"/>
                </a:solidFill>
                <a:latin typeface="Times New Roman" panose="02020603050405020304" pitchFamily="18" charset="0"/>
              </a:defRPr>
            </a:lvl9pPr>
          </a:lstStyle>
          <a:p>
            <a:pPr eaLnBrk="1" hangingPunct="1"/>
            <a:fld id="{2AF520D2-9C7B-4E8B-B79F-E2E8917D50B7}" type="slidenum">
              <a:rPr lang="en-US" altLang="en-US" sz="1300">
                <a:solidFill>
                  <a:schemeClr val="tx1"/>
                </a:solidFill>
              </a:rPr>
              <a:pPr eaLnBrk="1" hangingPunct="1"/>
              <a:t>360</a:t>
            </a:fld>
            <a:endParaRPr lang="en-US" altLang="en-US" sz="1300">
              <a:solidFill>
                <a:schemeClr val="tx1"/>
              </a:solidFill>
            </a:endParaRPr>
          </a:p>
        </p:txBody>
      </p:sp>
    </p:spTree>
    <p:extLst>
      <p:ext uri="{BB962C8B-B14F-4D97-AF65-F5344CB8AC3E}">
        <p14:creationId xmlns:p14="http://schemas.microsoft.com/office/powerpoint/2010/main" val="1062094942"/>
      </p:ext>
    </p:extLst>
  </p:cSld>
  <p:clrMapOvr>
    <a:masterClrMapping/>
  </p:clrMapOvr>
</p:notes>
</file>

<file path=ppt/notesSlides/notesSlide2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EAC12D71-42B3-43AC-834B-CB738F171D85}" type="slidenum">
              <a:rPr lang="en-US" altLang="en-US"/>
              <a:pPr/>
              <a:t>361</a:t>
            </a:fld>
            <a:endParaRPr lang="en-US" altLang="en-US"/>
          </a:p>
        </p:txBody>
      </p:sp>
      <p:sp>
        <p:nvSpPr>
          <p:cNvPr id="390146" name="Rectangle 2"/>
          <p:cNvSpPr>
            <a:spLocks noGrp="1" noRot="1" noChangeAspect="1" noChangeArrowheads="1" noTextEdit="1"/>
          </p:cNvSpPr>
          <p:nvPr>
            <p:ph type="sldImg"/>
          </p:nvPr>
        </p:nvSpPr>
        <p:spPr>
          <a:xfrm>
            <a:off x="1131888" y="674688"/>
            <a:ext cx="4597400" cy="3448050"/>
          </a:xfrm>
          <a:ln/>
        </p:spPr>
      </p:sp>
      <p:sp>
        <p:nvSpPr>
          <p:cNvPr id="390147" name="Rectangle 3"/>
          <p:cNvSpPr>
            <a:spLocks noGrp="1" noChangeArrowheads="1"/>
          </p:cNvSpPr>
          <p:nvPr>
            <p:ph type="body" idx="1"/>
          </p:nvPr>
        </p:nvSpPr>
        <p:spPr>
          <a:xfrm>
            <a:off x="893763" y="4346575"/>
            <a:ext cx="5070475" cy="4122738"/>
          </a:xfrm>
        </p:spPr>
        <p:txBody>
          <a:bodyPr/>
          <a:lstStyle/>
          <a:p>
            <a:endParaRPr lang="en-US" altLang="en-US"/>
          </a:p>
        </p:txBody>
      </p:sp>
    </p:spTree>
    <p:extLst>
      <p:ext uri="{BB962C8B-B14F-4D97-AF65-F5344CB8AC3E}">
        <p14:creationId xmlns:p14="http://schemas.microsoft.com/office/powerpoint/2010/main" val="1168071295"/>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998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fld id="{4801B74F-EDA5-4062-BCD8-3B204D689882}" type="slidenum">
              <a:rPr lang="en-US" altLang="en-US">
                <a:latin typeface="Times New Roman" panose="02020603050405020304" pitchFamily="18" charset="0"/>
              </a:rPr>
              <a:pPr eaLnBrk="1" hangingPunct="1"/>
              <a:t>35</a:t>
            </a:fld>
            <a:endParaRPr lang="en-US" altLang="en-US">
              <a:latin typeface="Times New Roman" panose="02020603050405020304" pitchFamily="18" charset="0"/>
            </a:endParaRPr>
          </a:p>
        </p:txBody>
      </p:sp>
      <p:sp>
        <p:nvSpPr>
          <p:cNvPr id="169987" name="Rectangle 2"/>
          <p:cNvSpPr>
            <a:spLocks noGrp="1" noRot="1" noChangeAspect="1" noChangeArrowheads="1" noTextEdit="1"/>
          </p:cNvSpPr>
          <p:nvPr>
            <p:ph type="sldImg"/>
          </p:nvPr>
        </p:nvSpPr>
        <p:spPr>
          <a:ln/>
        </p:spPr>
      </p:sp>
      <p:sp>
        <p:nvSpPr>
          <p:cNvPr id="169988"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389180583"/>
      </p:ext>
    </p:extLst>
  </p:cSld>
  <p:clrMapOvr>
    <a:masterClrMapping/>
  </p:clrMapOvr>
</p:notes>
</file>

<file path=ppt/notesSlides/notesSlide2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36D19D27-70D8-4B76-A5B4-AE16BF67FE5F}" type="slidenum">
              <a:rPr lang="en-US" altLang="en-US"/>
              <a:pPr/>
              <a:t>362</a:t>
            </a:fld>
            <a:endParaRPr lang="en-US" altLang="en-US"/>
          </a:p>
        </p:txBody>
      </p:sp>
      <p:sp>
        <p:nvSpPr>
          <p:cNvPr id="227330" name="Rectangle 2"/>
          <p:cNvSpPr>
            <a:spLocks noGrp="1" noRot="1" noChangeAspect="1" noChangeArrowheads="1" noTextEdit="1"/>
          </p:cNvSpPr>
          <p:nvPr>
            <p:ph type="sldImg"/>
          </p:nvPr>
        </p:nvSpPr>
        <p:spPr>
          <a:ln/>
        </p:spPr>
      </p:sp>
      <p:sp>
        <p:nvSpPr>
          <p:cNvPr id="227331" name="Rectangle 3"/>
          <p:cNvSpPr>
            <a:spLocks noGrp="1" noChangeArrowheads="1"/>
          </p:cNvSpPr>
          <p:nvPr>
            <p:ph type="body" idx="1"/>
          </p:nvPr>
        </p:nvSpPr>
        <p:spPr/>
        <p:txBody>
          <a:bodyPr/>
          <a:lstStyle/>
          <a:p>
            <a:endParaRPr lang="en-US" altLang="en-US"/>
          </a:p>
        </p:txBody>
      </p:sp>
    </p:spTree>
    <p:extLst>
      <p:ext uri="{BB962C8B-B14F-4D97-AF65-F5344CB8AC3E}">
        <p14:creationId xmlns:p14="http://schemas.microsoft.com/office/powerpoint/2010/main" val="3159453467"/>
      </p:ext>
    </p:extLst>
  </p:cSld>
  <p:clrMapOvr>
    <a:masterClrMapping/>
  </p:clrMapOvr>
</p:notes>
</file>

<file path=ppt/notesSlides/notesSlide2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a:extLst>
              <a:ext uri="{FF2B5EF4-FFF2-40B4-BE49-F238E27FC236}">
                <a16:creationId xmlns:a16="http://schemas.microsoft.com/office/drawing/2014/main" id="{67B9D4C1-1F0D-4294-954C-A7065555ADF0}"/>
              </a:ext>
            </a:extLst>
          </p:cNvPr>
          <p:cNvSpPr>
            <a:spLocks noGrp="1" noChangeArrowheads="1"/>
          </p:cNvSpPr>
          <p:nvPr>
            <p:ph type="sldNum" sz="quarter" idx="5"/>
          </p:nvPr>
        </p:nvSpPr>
        <p:spPr>
          <a:ln/>
        </p:spPr>
        <p:txBody>
          <a:bodyPr/>
          <a:lstStyle/>
          <a:p>
            <a:fld id="{43D03E10-5B32-4ADF-B233-5E456F395885}" type="slidenum">
              <a:rPr lang="en-US" altLang="en-US"/>
              <a:pPr/>
              <a:t>363</a:t>
            </a:fld>
            <a:endParaRPr lang="en-US" altLang="en-US"/>
          </a:p>
        </p:txBody>
      </p:sp>
      <p:sp>
        <p:nvSpPr>
          <p:cNvPr id="13314" name="Rectangle 2">
            <a:extLst>
              <a:ext uri="{FF2B5EF4-FFF2-40B4-BE49-F238E27FC236}">
                <a16:creationId xmlns:a16="http://schemas.microsoft.com/office/drawing/2014/main" id="{5A8E34A8-11A4-4D6E-8DF7-FBD52BBB7EA2}"/>
              </a:ext>
            </a:extLst>
          </p:cNvPr>
          <p:cNvSpPr>
            <a:spLocks noGrp="1" noRot="1" noChangeAspect="1" noChangeArrowheads="1" noTextEdit="1"/>
          </p:cNvSpPr>
          <p:nvPr>
            <p:ph type="sldImg"/>
          </p:nvPr>
        </p:nvSpPr>
        <p:spPr>
          <a:ln/>
        </p:spPr>
      </p:sp>
      <p:sp>
        <p:nvSpPr>
          <p:cNvPr id="13315" name="Rectangle 3">
            <a:extLst>
              <a:ext uri="{FF2B5EF4-FFF2-40B4-BE49-F238E27FC236}">
                <a16:creationId xmlns:a16="http://schemas.microsoft.com/office/drawing/2014/main" id="{C562EF5C-A784-4312-BA42-F19B85AF29FE}"/>
              </a:ext>
            </a:extLst>
          </p:cNvPr>
          <p:cNvSpPr>
            <a:spLocks noGrp="1" noChangeArrowheads="1"/>
          </p:cNvSpPr>
          <p:nvPr>
            <p:ph type="body" idx="1"/>
          </p:nvPr>
        </p:nvSpPr>
        <p:spPr/>
        <p:txBody>
          <a:bodyPr/>
          <a:lstStyle/>
          <a:p>
            <a:endParaRPr lang="en-US" altLang="en-US"/>
          </a:p>
        </p:txBody>
      </p:sp>
    </p:spTree>
    <p:extLst>
      <p:ext uri="{BB962C8B-B14F-4D97-AF65-F5344CB8AC3E}">
        <p14:creationId xmlns:p14="http://schemas.microsoft.com/office/powerpoint/2010/main" val="205586686"/>
      </p:ext>
    </p:extLst>
  </p:cSld>
  <p:clrMapOvr>
    <a:masterClrMapping/>
  </p:clrMapOvr>
</p:notes>
</file>

<file path=ppt/notesSlides/notesSlide2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298" name="Rectangle 7"/>
          <p:cNvSpPr>
            <a:spLocks noGrp="1" noChangeArrowheads="1"/>
          </p:cNvSpPr>
          <p:nvPr>
            <p:ph type="sldNum" sz="quarter" idx="5"/>
          </p:nvPr>
        </p:nvSpPr>
        <p:spPr>
          <a:noFill/>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fld id="{E6408B49-A4D9-420B-93CA-228DBE604F41}" type="slidenum">
              <a:rPr lang="en-US" altLang="en-US" smtClean="0"/>
              <a:pPr/>
              <a:t>364</a:t>
            </a:fld>
            <a:endParaRPr lang="en-US" altLang="en-US"/>
          </a:p>
        </p:txBody>
      </p:sp>
      <p:sp>
        <p:nvSpPr>
          <p:cNvPr id="55299" name="Rectangle 2"/>
          <p:cNvSpPr>
            <a:spLocks noGrp="1" noRot="1" noChangeAspect="1" noChangeArrowheads="1" noTextEdit="1"/>
          </p:cNvSpPr>
          <p:nvPr>
            <p:ph type="sldImg"/>
          </p:nvPr>
        </p:nvSpPr>
        <p:spPr>
          <a:ln/>
        </p:spPr>
      </p:sp>
      <p:sp>
        <p:nvSpPr>
          <p:cNvPr id="55300" name="Rectangle 3"/>
          <p:cNvSpPr>
            <a:spLocks noGrp="1" noChangeArrowheads="1"/>
          </p:cNvSpPr>
          <p:nvPr>
            <p:ph type="body" idx="1"/>
          </p:nvPr>
        </p:nvSpPr>
        <p:spPr>
          <a:noFill/>
        </p:spPr>
        <p:txBody>
          <a:bodyPr/>
          <a:lstStyle/>
          <a:p>
            <a:pPr eaLnBrk="1" hangingPunct="1"/>
            <a:endParaRPr lang="en-US" altLang="en-US"/>
          </a:p>
        </p:txBody>
      </p:sp>
    </p:spTree>
    <p:extLst>
      <p:ext uri="{BB962C8B-B14F-4D97-AF65-F5344CB8AC3E}">
        <p14:creationId xmlns:p14="http://schemas.microsoft.com/office/powerpoint/2010/main" val="3127650130"/>
      </p:ext>
    </p:extLst>
  </p:cSld>
  <p:clrMapOvr>
    <a:masterClrMapping/>
  </p:clrMapOvr>
</p:notes>
</file>

<file path=ppt/notesSlides/notesSlide2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6" name="Rectangle 7"/>
          <p:cNvSpPr>
            <a:spLocks noGrp="1" noChangeArrowheads="1"/>
          </p:cNvSpPr>
          <p:nvPr>
            <p:ph type="sldNum" sz="quarter" idx="5"/>
          </p:nvPr>
        </p:nvSpPr>
        <p:spPr>
          <a:noFill/>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fld id="{1F3A881F-6A56-4CE9-A184-0D4F4E3C4CE1}" type="slidenum">
              <a:rPr lang="en-US" altLang="en-US" smtClean="0"/>
              <a:pPr/>
              <a:t>365</a:t>
            </a:fld>
            <a:endParaRPr lang="en-US" altLang="en-US"/>
          </a:p>
        </p:txBody>
      </p:sp>
      <p:sp>
        <p:nvSpPr>
          <p:cNvPr id="57347" name="Rectangle 2"/>
          <p:cNvSpPr>
            <a:spLocks noGrp="1" noRot="1" noChangeAspect="1" noChangeArrowheads="1" noTextEdit="1"/>
          </p:cNvSpPr>
          <p:nvPr>
            <p:ph type="sldImg"/>
          </p:nvPr>
        </p:nvSpPr>
        <p:spPr>
          <a:ln/>
        </p:spPr>
      </p:sp>
      <p:sp>
        <p:nvSpPr>
          <p:cNvPr id="57348" name="Rectangle 3"/>
          <p:cNvSpPr>
            <a:spLocks noGrp="1" noChangeArrowheads="1"/>
          </p:cNvSpPr>
          <p:nvPr>
            <p:ph type="body" idx="1"/>
          </p:nvPr>
        </p:nvSpPr>
        <p:spPr>
          <a:noFill/>
        </p:spPr>
        <p:txBody>
          <a:bodyPr/>
          <a:lstStyle/>
          <a:p>
            <a:pPr eaLnBrk="1" hangingPunct="1"/>
            <a:endParaRPr lang="en-US" altLang="en-US"/>
          </a:p>
        </p:txBody>
      </p:sp>
    </p:spTree>
    <p:extLst>
      <p:ext uri="{BB962C8B-B14F-4D97-AF65-F5344CB8AC3E}">
        <p14:creationId xmlns:p14="http://schemas.microsoft.com/office/powerpoint/2010/main" val="2452813732"/>
      </p:ext>
    </p:extLst>
  </p:cSld>
  <p:clrMapOvr>
    <a:masterClrMapping/>
  </p:clrMapOvr>
</p:notes>
</file>

<file path=ppt/notesSlides/notesSlide2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394" name="Rectangle 7"/>
          <p:cNvSpPr>
            <a:spLocks noGrp="1" noChangeArrowheads="1"/>
          </p:cNvSpPr>
          <p:nvPr>
            <p:ph type="sldNum" sz="quarter" idx="5"/>
          </p:nvPr>
        </p:nvSpPr>
        <p:spPr>
          <a:noFill/>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fld id="{F6E6714E-9317-4443-9466-F27F4990FE1A}" type="slidenum">
              <a:rPr lang="en-US" altLang="en-US" smtClean="0"/>
              <a:pPr/>
              <a:t>366</a:t>
            </a:fld>
            <a:endParaRPr lang="en-US" altLang="en-US"/>
          </a:p>
        </p:txBody>
      </p:sp>
      <p:sp>
        <p:nvSpPr>
          <p:cNvPr id="59395" name="Rectangle 2"/>
          <p:cNvSpPr>
            <a:spLocks noGrp="1" noRot="1" noChangeAspect="1" noChangeArrowheads="1" noTextEdit="1"/>
          </p:cNvSpPr>
          <p:nvPr>
            <p:ph type="sldImg"/>
          </p:nvPr>
        </p:nvSpPr>
        <p:spPr>
          <a:ln/>
        </p:spPr>
      </p:sp>
      <p:sp>
        <p:nvSpPr>
          <p:cNvPr id="59396" name="Rectangle 3"/>
          <p:cNvSpPr>
            <a:spLocks noGrp="1" noChangeArrowheads="1"/>
          </p:cNvSpPr>
          <p:nvPr>
            <p:ph type="body" idx="1"/>
          </p:nvPr>
        </p:nvSpPr>
        <p:spPr>
          <a:noFill/>
        </p:spPr>
        <p:txBody>
          <a:bodyPr/>
          <a:lstStyle/>
          <a:p>
            <a:pPr eaLnBrk="1" hangingPunct="1"/>
            <a:endParaRPr lang="en-US" altLang="en-US"/>
          </a:p>
        </p:txBody>
      </p:sp>
    </p:spTree>
    <p:extLst>
      <p:ext uri="{BB962C8B-B14F-4D97-AF65-F5344CB8AC3E}">
        <p14:creationId xmlns:p14="http://schemas.microsoft.com/office/powerpoint/2010/main" val="232257797"/>
      </p:ext>
    </p:extLst>
  </p:cSld>
  <p:clrMapOvr>
    <a:masterClrMapping/>
  </p:clrMapOvr>
</p:notes>
</file>

<file path=ppt/notesSlides/notesSlide2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42" name="Rectangle 7"/>
          <p:cNvSpPr>
            <a:spLocks noGrp="1" noChangeArrowheads="1"/>
          </p:cNvSpPr>
          <p:nvPr>
            <p:ph type="sldNum" sz="quarter" idx="5"/>
          </p:nvPr>
        </p:nvSpPr>
        <p:spPr>
          <a:noFill/>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fld id="{840F68F5-B6E8-45CD-93C1-0A4BCB86AD68}" type="slidenum">
              <a:rPr lang="en-US" altLang="en-US" smtClean="0"/>
              <a:pPr/>
              <a:t>367</a:t>
            </a:fld>
            <a:endParaRPr lang="en-US" altLang="en-US"/>
          </a:p>
        </p:txBody>
      </p:sp>
      <p:sp>
        <p:nvSpPr>
          <p:cNvPr id="61443" name="Rectangle 2"/>
          <p:cNvSpPr>
            <a:spLocks noGrp="1" noRot="1" noChangeAspect="1" noChangeArrowheads="1" noTextEdit="1"/>
          </p:cNvSpPr>
          <p:nvPr>
            <p:ph type="sldImg"/>
          </p:nvPr>
        </p:nvSpPr>
        <p:spPr>
          <a:ln/>
        </p:spPr>
      </p:sp>
      <p:sp>
        <p:nvSpPr>
          <p:cNvPr id="61444" name="Rectangle 3"/>
          <p:cNvSpPr>
            <a:spLocks noGrp="1" noChangeArrowheads="1"/>
          </p:cNvSpPr>
          <p:nvPr>
            <p:ph type="body" idx="1"/>
          </p:nvPr>
        </p:nvSpPr>
        <p:spPr>
          <a:noFill/>
        </p:spPr>
        <p:txBody>
          <a:bodyPr/>
          <a:lstStyle/>
          <a:p>
            <a:pPr eaLnBrk="1" hangingPunct="1"/>
            <a:endParaRPr lang="en-US" altLang="en-US"/>
          </a:p>
        </p:txBody>
      </p:sp>
    </p:spTree>
    <p:extLst>
      <p:ext uri="{BB962C8B-B14F-4D97-AF65-F5344CB8AC3E}">
        <p14:creationId xmlns:p14="http://schemas.microsoft.com/office/powerpoint/2010/main" val="198101528"/>
      </p:ext>
    </p:extLst>
  </p:cSld>
  <p:clrMapOvr>
    <a:masterClrMapping/>
  </p:clrMapOvr>
</p:notes>
</file>

<file path=ppt/notesSlides/notesSlide2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490" name="Rectangle 7"/>
          <p:cNvSpPr>
            <a:spLocks noGrp="1" noChangeArrowheads="1"/>
          </p:cNvSpPr>
          <p:nvPr>
            <p:ph type="sldNum" sz="quarter" idx="5"/>
          </p:nvPr>
        </p:nvSpPr>
        <p:spPr>
          <a:noFill/>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fld id="{3ABF145E-5DEA-4A42-876E-A27CF34592E4}" type="slidenum">
              <a:rPr lang="en-US" altLang="en-US" smtClean="0"/>
              <a:pPr/>
              <a:t>368</a:t>
            </a:fld>
            <a:endParaRPr lang="en-US" altLang="en-US"/>
          </a:p>
        </p:txBody>
      </p:sp>
      <p:sp>
        <p:nvSpPr>
          <p:cNvPr id="63491" name="Rectangle 2"/>
          <p:cNvSpPr>
            <a:spLocks noGrp="1" noRot="1" noChangeAspect="1" noChangeArrowheads="1" noTextEdit="1"/>
          </p:cNvSpPr>
          <p:nvPr>
            <p:ph type="sldImg"/>
          </p:nvPr>
        </p:nvSpPr>
        <p:spPr>
          <a:ln/>
        </p:spPr>
      </p:sp>
      <p:sp>
        <p:nvSpPr>
          <p:cNvPr id="63492" name="Rectangle 3"/>
          <p:cNvSpPr>
            <a:spLocks noGrp="1" noChangeArrowheads="1"/>
          </p:cNvSpPr>
          <p:nvPr>
            <p:ph type="body" idx="1"/>
          </p:nvPr>
        </p:nvSpPr>
        <p:spPr>
          <a:noFill/>
        </p:spPr>
        <p:txBody>
          <a:bodyPr/>
          <a:lstStyle/>
          <a:p>
            <a:pPr eaLnBrk="1" hangingPunct="1"/>
            <a:endParaRPr lang="en-US" altLang="en-US"/>
          </a:p>
        </p:txBody>
      </p:sp>
    </p:spTree>
    <p:extLst>
      <p:ext uri="{BB962C8B-B14F-4D97-AF65-F5344CB8AC3E}">
        <p14:creationId xmlns:p14="http://schemas.microsoft.com/office/powerpoint/2010/main" val="2148552322"/>
      </p:ext>
    </p:extLst>
  </p:cSld>
  <p:clrMapOvr>
    <a:masterClrMapping/>
  </p:clrMapOvr>
</p:notes>
</file>

<file path=ppt/notesSlides/notesSlide2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538" name="Rectangle 7"/>
          <p:cNvSpPr>
            <a:spLocks noGrp="1" noChangeArrowheads="1"/>
          </p:cNvSpPr>
          <p:nvPr>
            <p:ph type="sldNum" sz="quarter" idx="5"/>
          </p:nvPr>
        </p:nvSpPr>
        <p:spPr>
          <a:noFill/>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fld id="{7283C343-6661-432F-86A4-5912936660BA}" type="slidenum">
              <a:rPr lang="en-US" altLang="en-US" smtClean="0"/>
              <a:pPr/>
              <a:t>369</a:t>
            </a:fld>
            <a:endParaRPr lang="en-US" altLang="en-US"/>
          </a:p>
        </p:txBody>
      </p:sp>
      <p:sp>
        <p:nvSpPr>
          <p:cNvPr id="65539" name="Rectangle 2"/>
          <p:cNvSpPr>
            <a:spLocks noGrp="1" noRot="1" noChangeAspect="1" noChangeArrowheads="1" noTextEdit="1"/>
          </p:cNvSpPr>
          <p:nvPr>
            <p:ph type="sldImg"/>
          </p:nvPr>
        </p:nvSpPr>
        <p:spPr>
          <a:ln/>
        </p:spPr>
      </p:sp>
      <p:sp>
        <p:nvSpPr>
          <p:cNvPr id="65540" name="Rectangle 3"/>
          <p:cNvSpPr>
            <a:spLocks noGrp="1" noChangeArrowheads="1"/>
          </p:cNvSpPr>
          <p:nvPr>
            <p:ph type="body" idx="1"/>
          </p:nvPr>
        </p:nvSpPr>
        <p:spPr>
          <a:noFill/>
        </p:spPr>
        <p:txBody>
          <a:bodyPr/>
          <a:lstStyle/>
          <a:p>
            <a:pPr eaLnBrk="1" hangingPunct="1"/>
            <a:endParaRPr lang="en-US" altLang="en-US"/>
          </a:p>
        </p:txBody>
      </p:sp>
    </p:spTree>
    <p:extLst>
      <p:ext uri="{BB962C8B-B14F-4D97-AF65-F5344CB8AC3E}">
        <p14:creationId xmlns:p14="http://schemas.microsoft.com/office/powerpoint/2010/main" val="4264230323"/>
      </p:ext>
    </p:extLst>
  </p:cSld>
  <p:clrMapOvr>
    <a:masterClrMapping/>
  </p:clrMapOvr>
</p:notes>
</file>

<file path=ppt/notesSlides/notesSlide2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586" name="Rectangle 7"/>
          <p:cNvSpPr>
            <a:spLocks noGrp="1" noChangeArrowheads="1"/>
          </p:cNvSpPr>
          <p:nvPr>
            <p:ph type="sldNum" sz="quarter" idx="5"/>
          </p:nvPr>
        </p:nvSpPr>
        <p:spPr>
          <a:noFill/>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fld id="{95D8FC09-41F5-4E63-86D4-C6FF5AB73715}" type="slidenum">
              <a:rPr lang="en-US" altLang="en-US" smtClean="0"/>
              <a:pPr/>
              <a:t>370</a:t>
            </a:fld>
            <a:endParaRPr lang="en-US" altLang="en-US"/>
          </a:p>
        </p:txBody>
      </p:sp>
      <p:sp>
        <p:nvSpPr>
          <p:cNvPr id="67587" name="Rectangle 2"/>
          <p:cNvSpPr>
            <a:spLocks noGrp="1" noRot="1" noChangeAspect="1" noChangeArrowheads="1" noTextEdit="1"/>
          </p:cNvSpPr>
          <p:nvPr>
            <p:ph type="sldImg"/>
          </p:nvPr>
        </p:nvSpPr>
        <p:spPr>
          <a:ln/>
        </p:spPr>
      </p:sp>
      <p:sp>
        <p:nvSpPr>
          <p:cNvPr id="67588" name="Rectangle 3"/>
          <p:cNvSpPr>
            <a:spLocks noGrp="1" noChangeArrowheads="1"/>
          </p:cNvSpPr>
          <p:nvPr>
            <p:ph type="body" idx="1"/>
          </p:nvPr>
        </p:nvSpPr>
        <p:spPr>
          <a:noFill/>
        </p:spPr>
        <p:txBody>
          <a:bodyPr/>
          <a:lstStyle/>
          <a:p>
            <a:pPr eaLnBrk="1" hangingPunct="1"/>
            <a:endParaRPr lang="en-US" altLang="en-US"/>
          </a:p>
        </p:txBody>
      </p:sp>
    </p:spTree>
    <p:extLst>
      <p:ext uri="{BB962C8B-B14F-4D97-AF65-F5344CB8AC3E}">
        <p14:creationId xmlns:p14="http://schemas.microsoft.com/office/powerpoint/2010/main" val="3694306165"/>
      </p:ext>
    </p:extLst>
  </p:cSld>
  <p:clrMapOvr>
    <a:masterClrMapping/>
  </p:clrMapOvr>
</p:notes>
</file>

<file path=ppt/notesSlides/notesSlide2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0658" name="Rectangle 7"/>
          <p:cNvSpPr>
            <a:spLocks noGrp="1" noChangeArrowheads="1"/>
          </p:cNvSpPr>
          <p:nvPr>
            <p:ph type="sldNum" sz="quarter" idx="5"/>
          </p:nvPr>
        </p:nvSpPr>
        <p:spPr>
          <a:noFill/>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fld id="{4F3A42CD-BB4B-4232-96A3-5EA09BEF3819}" type="slidenum">
              <a:rPr lang="en-US" altLang="en-US" smtClean="0"/>
              <a:pPr/>
              <a:t>372</a:t>
            </a:fld>
            <a:endParaRPr lang="en-US" altLang="en-US"/>
          </a:p>
        </p:txBody>
      </p:sp>
      <p:sp>
        <p:nvSpPr>
          <p:cNvPr id="70659" name="Rectangle 2"/>
          <p:cNvSpPr>
            <a:spLocks noGrp="1" noRot="1" noChangeAspect="1" noChangeArrowheads="1" noTextEdit="1"/>
          </p:cNvSpPr>
          <p:nvPr>
            <p:ph type="sldImg"/>
          </p:nvPr>
        </p:nvSpPr>
        <p:spPr>
          <a:ln/>
        </p:spPr>
      </p:sp>
      <p:sp>
        <p:nvSpPr>
          <p:cNvPr id="70660" name="Rectangle 3"/>
          <p:cNvSpPr>
            <a:spLocks noGrp="1" noChangeArrowheads="1"/>
          </p:cNvSpPr>
          <p:nvPr>
            <p:ph type="body" idx="1"/>
          </p:nvPr>
        </p:nvSpPr>
        <p:spPr>
          <a:noFill/>
        </p:spPr>
        <p:txBody>
          <a:bodyPr/>
          <a:lstStyle/>
          <a:p>
            <a:pPr eaLnBrk="1" hangingPunct="1"/>
            <a:endParaRPr lang="en-US" altLang="en-US"/>
          </a:p>
        </p:txBody>
      </p:sp>
    </p:spTree>
    <p:extLst>
      <p:ext uri="{BB962C8B-B14F-4D97-AF65-F5344CB8AC3E}">
        <p14:creationId xmlns:p14="http://schemas.microsoft.com/office/powerpoint/2010/main" val="794632138"/>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60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fld id="{88DA2FE7-81AC-4AC3-9526-0225FFBD7407}" type="slidenum">
              <a:rPr lang="en-US" altLang="en-US">
                <a:latin typeface="Times New Roman" panose="02020603050405020304" pitchFamily="18" charset="0"/>
              </a:rPr>
              <a:pPr eaLnBrk="1" hangingPunct="1"/>
              <a:t>3</a:t>
            </a:fld>
            <a:endParaRPr lang="en-US" altLang="en-US">
              <a:latin typeface="Times New Roman" panose="02020603050405020304" pitchFamily="18" charset="0"/>
            </a:endParaRPr>
          </a:p>
        </p:txBody>
      </p:sp>
      <p:sp>
        <p:nvSpPr>
          <p:cNvPr id="409603" name="Rectangle 2"/>
          <p:cNvSpPr>
            <a:spLocks noGrp="1" noRot="1" noChangeAspect="1" noChangeArrowheads="1" noTextEdit="1"/>
          </p:cNvSpPr>
          <p:nvPr>
            <p:ph type="sldImg"/>
          </p:nvPr>
        </p:nvSpPr>
        <p:spPr>
          <a:ln/>
        </p:spPr>
      </p:sp>
      <p:sp>
        <p:nvSpPr>
          <p:cNvPr id="409604"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327807507"/>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101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fld id="{8782B1AF-20F7-441A-B36C-A5150A07ECFB}" type="slidenum">
              <a:rPr lang="en-US" altLang="en-US">
                <a:latin typeface="Times New Roman" panose="02020603050405020304" pitchFamily="18" charset="0"/>
              </a:rPr>
              <a:pPr eaLnBrk="1" hangingPunct="1"/>
              <a:t>36</a:t>
            </a:fld>
            <a:endParaRPr lang="en-US" altLang="en-US">
              <a:latin typeface="Times New Roman" panose="02020603050405020304" pitchFamily="18" charset="0"/>
            </a:endParaRPr>
          </a:p>
        </p:txBody>
      </p:sp>
      <p:sp>
        <p:nvSpPr>
          <p:cNvPr id="171011" name="Rectangle 2"/>
          <p:cNvSpPr>
            <a:spLocks noGrp="1" noRot="1" noChangeAspect="1" noChangeArrowheads="1" noTextEdit="1"/>
          </p:cNvSpPr>
          <p:nvPr>
            <p:ph type="sldImg"/>
          </p:nvPr>
        </p:nvSpPr>
        <p:spPr>
          <a:ln/>
        </p:spPr>
      </p:sp>
      <p:sp>
        <p:nvSpPr>
          <p:cNvPr id="17101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2334622243"/>
      </p:ext>
    </p:extLst>
  </p:cSld>
  <p:clrMapOvr>
    <a:masterClrMapping/>
  </p:clrMapOvr>
</p:notes>
</file>

<file path=ppt/notesSlides/notesSlide3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2706" name="Rectangle 7"/>
          <p:cNvSpPr>
            <a:spLocks noGrp="1" noChangeArrowheads="1"/>
          </p:cNvSpPr>
          <p:nvPr>
            <p:ph type="sldNum" sz="quarter" idx="5"/>
          </p:nvPr>
        </p:nvSpPr>
        <p:spPr>
          <a:noFill/>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fld id="{5ED42E37-C474-4C81-986C-8475D6FF4251}" type="slidenum">
              <a:rPr lang="en-US" altLang="en-US" smtClean="0"/>
              <a:pPr/>
              <a:t>373</a:t>
            </a:fld>
            <a:endParaRPr lang="en-US" altLang="en-US"/>
          </a:p>
        </p:txBody>
      </p:sp>
      <p:sp>
        <p:nvSpPr>
          <p:cNvPr id="72707" name="Rectangle 2"/>
          <p:cNvSpPr>
            <a:spLocks noGrp="1" noRot="1" noChangeAspect="1" noChangeArrowheads="1" noTextEdit="1"/>
          </p:cNvSpPr>
          <p:nvPr>
            <p:ph type="sldImg"/>
          </p:nvPr>
        </p:nvSpPr>
        <p:spPr>
          <a:ln/>
        </p:spPr>
      </p:sp>
      <p:sp>
        <p:nvSpPr>
          <p:cNvPr id="72708" name="Rectangle 3"/>
          <p:cNvSpPr>
            <a:spLocks noGrp="1" noChangeArrowheads="1"/>
          </p:cNvSpPr>
          <p:nvPr>
            <p:ph type="body" idx="1"/>
          </p:nvPr>
        </p:nvSpPr>
        <p:spPr>
          <a:noFill/>
        </p:spPr>
        <p:txBody>
          <a:bodyPr/>
          <a:lstStyle/>
          <a:p>
            <a:pPr eaLnBrk="1" hangingPunct="1"/>
            <a:endParaRPr lang="en-US" altLang="en-US"/>
          </a:p>
        </p:txBody>
      </p:sp>
    </p:spTree>
    <p:extLst>
      <p:ext uri="{BB962C8B-B14F-4D97-AF65-F5344CB8AC3E}">
        <p14:creationId xmlns:p14="http://schemas.microsoft.com/office/powerpoint/2010/main" val="899484852"/>
      </p:ext>
    </p:extLst>
  </p:cSld>
  <p:clrMapOvr>
    <a:masterClrMapping/>
  </p:clrMapOvr>
</p:notes>
</file>

<file path=ppt/notesSlides/notesSlide3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4" name="Rectangle 7"/>
          <p:cNvSpPr>
            <a:spLocks noGrp="1" noChangeArrowheads="1"/>
          </p:cNvSpPr>
          <p:nvPr>
            <p:ph type="sldNum" sz="quarter" idx="5"/>
          </p:nvPr>
        </p:nvSpPr>
        <p:spPr>
          <a:noFill/>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fld id="{B69E6572-4ED9-4BE7-84AB-01224A33EAB7}" type="slidenum">
              <a:rPr lang="en-US" altLang="en-US" smtClean="0"/>
              <a:pPr/>
              <a:t>374</a:t>
            </a:fld>
            <a:endParaRPr lang="en-US" altLang="en-US"/>
          </a:p>
        </p:txBody>
      </p:sp>
      <p:sp>
        <p:nvSpPr>
          <p:cNvPr id="74755" name="Rectangle 2"/>
          <p:cNvSpPr>
            <a:spLocks noGrp="1" noRot="1" noChangeAspect="1" noChangeArrowheads="1" noTextEdit="1"/>
          </p:cNvSpPr>
          <p:nvPr>
            <p:ph type="sldImg"/>
          </p:nvPr>
        </p:nvSpPr>
        <p:spPr>
          <a:ln/>
        </p:spPr>
      </p:sp>
      <p:sp>
        <p:nvSpPr>
          <p:cNvPr id="74756" name="Rectangle 3"/>
          <p:cNvSpPr>
            <a:spLocks noGrp="1" noChangeArrowheads="1"/>
          </p:cNvSpPr>
          <p:nvPr>
            <p:ph type="body" idx="1"/>
          </p:nvPr>
        </p:nvSpPr>
        <p:spPr>
          <a:noFill/>
        </p:spPr>
        <p:txBody>
          <a:bodyPr/>
          <a:lstStyle/>
          <a:p>
            <a:pPr eaLnBrk="1" hangingPunct="1"/>
            <a:endParaRPr lang="en-US" altLang="en-US"/>
          </a:p>
        </p:txBody>
      </p:sp>
    </p:spTree>
    <p:extLst>
      <p:ext uri="{BB962C8B-B14F-4D97-AF65-F5344CB8AC3E}">
        <p14:creationId xmlns:p14="http://schemas.microsoft.com/office/powerpoint/2010/main" val="2780527780"/>
      </p:ext>
    </p:extLst>
  </p:cSld>
  <p:clrMapOvr>
    <a:masterClrMapping/>
  </p:clrMapOvr>
</p:notes>
</file>

<file path=ppt/notesSlides/notesSlide3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6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fld id="{E52DEBC8-48B8-483C-BC51-A83A38780437}" type="slidenum">
              <a:rPr lang="en-US" altLang="en-US">
                <a:latin typeface="Times New Roman" panose="02020603050405020304" pitchFamily="18" charset="0"/>
              </a:rPr>
              <a:pPr eaLnBrk="1" hangingPunct="1"/>
              <a:t>376</a:t>
            </a:fld>
            <a:endParaRPr lang="en-US" altLang="en-US">
              <a:latin typeface="Times New Roman" panose="02020603050405020304" pitchFamily="18" charset="0"/>
            </a:endParaRPr>
          </a:p>
        </p:txBody>
      </p:sp>
      <p:sp>
        <p:nvSpPr>
          <p:cNvPr id="143363" name="Rectangle 2"/>
          <p:cNvSpPr>
            <a:spLocks noGrp="1" noRot="1" noChangeAspect="1" noChangeArrowheads="1" noTextEdit="1"/>
          </p:cNvSpPr>
          <p:nvPr>
            <p:ph type="sldImg"/>
          </p:nvPr>
        </p:nvSpPr>
        <p:spPr>
          <a:ln/>
        </p:spPr>
      </p:sp>
      <p:sp>
        <p:nvSpPr>
          <p:cNvPr id="143364"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2761457188"/>
      </p:ext>
    </p:extLst>
  </p:cSld>
  <p:clrMapOvr>
    <a:masterClrMapping/>
  </p:clrMapOvr>
</p:notes>
</file>

<file path=ppt/notesSlides/notesSlide3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770"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2771"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n-US" altLang="en-US"/>
          </a:p>
        </p:txBody>
      </p:sp>
      <p:sp>
        <p:nvSpPr>
          <p:cNvPr id="32772"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fld id="{81B69C56-0766-42B5-B301-9BB0DED22BE0}" type="slidenum">
              <a:rPr lang="en-US" altLang="en-US"/>
              <a:pPr eaLnBrk="1" hangingPunct="1"/>
              <a:t>383</a:t>
            </a:fld>
            <a:endParaRPr lang="en-US" altLang="en-US"/>
          </a:p>
        </p:txBody>
      </p:sp>
    </p:spTree>
    <p:extLst>
      <p:ext uri="{BB962C8B-B14F-4D97-AF65-F5344CB8AC3E}">
        <p14:creationId xmlns:p14="http://schemas.microsoft.com/office/powerpoint/2010/main" val="2737307981"/>
      </p:ext>
    </p:extLst>
  </p:cSld>
  <p:clrMapOvr>
    <a:masterClrMapping/>
  </p:clrMapOvr>
</p:notes>
</file>

<file path=ppt/notesSlides/notesSlide3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794"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3795"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n-US" altLang="en-US"/>
          </a:p>
        </p:txBody>
      </p:sp>
      <p:sp>
        <p:nvSpPr>
          <p:cNvPr id="33796"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fld id="{18769B97-A355-413F-A322-2D81885A5765}" type="slidenum">
              <a:rPr lang="en-US" altLang="en-US"/>
              <a:pPr eaLnBrk="1" hangingPunct="1"/>
              <a:t>384</a:t>
            </a:fld>
            <a:endParaRPr lang="en-US" altLang="en-US"/>
          </a:p>
        </p:txBody>
      </p:sp>
    </p:spTree>
    <p:extLst>
      <p:ext uri="{BB962C8B-B14F-4D97-AF65-F5344CB8AC3E}">
        <p14:creationId xmlns:p14="http://schemas.microsoft.com/office/powerpoint/2010/main" val="3838110017"/>
      </p:ext>
    </p:extLst>
  </p:cSld>
  <p:clrMapOvr>
    <a:masterClrMapping/>
  </p:clrMapOvr>
</p:notes>
</file>

<file path=ppt/notesSlides/notesSlide3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818"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4819"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endParaRPr lang="en-US" altLang="en-US"/>
          </a:p>
        </p:txBody>
      </p:sp>
      <p:sp>
        <p:nvSpPr>
          <p:cNvPr id="34820"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fld id="{C72BA012-7232-42CD-9CE7-A05E4307F97E}" type="slidenum">
              <a:rPr lang="en-US" altLang="en-US"/>
              <a:pPr eaLnBrk="1" hangingPunct="1"/>
              <a:t>385</a:t>
            </a:fld>
            <a:endParaRPr lang="en-US" altLang="en-US"/>
          </a:p>
        </p:txBody>
      </p:sp>
    </p:spTree>
    <p:extLst>
      <p:ext uri="{BB962C8B-B14F-4D97-AF65-F5344CB8AC3E}">
        <p14:creationId xmlns:p14="http://schemas.microsoft.com/office/powerpoint/2010/main" val="419601645"/>
      </p:ext>
    </p:extLst>
  </p:cSld>
  <p:clrMapOvr>
    <a:masterClrMapping/>
  </p:clrMapOvr>
</p:notes>
</file>

<file path=ppt/notesSlides/notesSlide3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842"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5843"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n-US" altLang="en-US"/>
          </a:p>
        </p:txBody>
      </p:sp>
      <p:sp>
        <p:nvSpPr>
          <p:cNvPr id="35844"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fld id="{2E56EA62-1389-45E5-A60A-66EDD90DCA11}" type="slidenum">
              <a:rPr lang="en-US" altLang="en-US"/>
              <a:pPr eaLnBrk="1" hangingPunct="1"/>
              <a:t>386</a:t>
            </a:fld>
            <a:endParaRPr lang="en-US" altLang="en-US"/>
          </a:p>
        </p:txBody>
      </p:sp>
    </p:spTree>
    <p:extLst>
      <p:ext uri="{BB962C8B-B14F-4D97-AF65-F5344CB8AC3E}">
        <p14:creationId xmlns:p14="http://schemas.microsoft.com/office/powerpoint/2010/main" val="2463623724"/>
      </p:ext>
    </p:extLst>
  </p:cSld>
  <p:clrMapOvr>
    <a:masterClrMapping/>
  </p:clrMapOvr>
</p:notes>
</file>

<file path=ppt/notesSlides/notesSlide3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866"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6867"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endParaRPr lang="en-US" altLang="en-US"/>
          </a:p>
        </p:txBody>
      </p:sp>
      <p:sp>
        <p:nvSpPr>
          <p:cNvPr id="36868"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fld id="{B45D5C5C-A1C5-481B-BB6F-5758448CCAA4}" type="slidenum">
              <a:rPr lang="en-US" altLang="en-US"/>
              <a:pPr eaLnBrk="1" hangingPunct="1"/>
              <a:t>387</a:t>
            </a:fld>
            <a:endParaRPr lang="en-US" altLang="en-US"/>
          </a:p>
        </p:txBody>
      </p:sp>
    </p:spTree>
    <p:extLst>
      <p:ext uri="{BB962C8B-B14F-4D97-AF65-F5344CB8AC3E}">
        <p14:creationId xmlns:p14="http://schemas.microsoft.com/office/powerpoint/2010/main" val="3060027737"/>
      </p:ext>
    </p:extLst>
  </p:cSld>
  <p:clrMapOvr>
    <a:masterClrMapping/>
  </p:clrMapOvr>
</p:notes>
</file>

<file path=ppt/notesSlides/notesSlide3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890"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7891"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n-US" altLang="en-US"/>
          </a:p>
        </p:txBody>
      </p:sp>
      <p:sp>
        <p:nvSpPr>
          <p:cNvPr id="37892"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fld id="{03FE53FD-5EC6-4AEE-BB98-5AB5B32C8EB4}" type="slidenum">
              <a:rPr lang="en-US" altLang="en-US"/>
              <a:pPr eaLnBrk="1" hangingPunct="1"/>
              <a:t>388</a:t>
            </a:fld>
            <a:endParaRPr lang="en-US" altLang="en-US"/>
          </a:p>
        </p:txBody>
      </p:sp>
    </p:spTree>
    <p:extLst>
      <p:ext uri="{BB962C8B-B14F-4D97-AF65-F5344CB8AC3E}">
        <p14:creationId xmlns:p14="http://schemas.microsoft.com/office/powerpoint/2010/main" val="1404548596"/>
      </p:ext>
    </p:extLst>
  </p:cSld>
  <p:clrMapOvr>
    <a:masterClrMapping/>
  </p:clrMapOvr>
</p:notes>
</file>

<file path=ppt/notesSlides/notesSlide3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914"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8915"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en-US" altLang="en-US"/>
          </a:p>
        </p:txBody>
      </p:sp>
      <p:sp>
        <p:nvSpPr>
          <p:cNvPr id="38916"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fld id="{E677629E-154E-4F63-9165-C774B5F6C429}" type="slidenum">
              <a:rPr lang="en-US" altLang="en-US"/>
              <a:pPr eaLnBrk="1" hangingPunct="1"/>
              <a:t>389</a:t>
            </a:fld>
            <a:endParaRPr lang="en-US" altLang="en-US"/>
          </a:p>
        </p:txBody>
      </p:sp>
    </p:spTree>
    <p:extLst>
      <p:ext uri="{BB962C8B-B14F-4D97-AF65-F5344CB8AC3E}">
        <p14:creationId xmlns:p14="http://schemas.microsoft.com/office/powerpoint/2010/main" val="1204782824"/>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110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fld id="{4F427A74-1C74-4F16-9158-45A1FD76B15E}" type="slidenum">
              <a:rPr lang="en-US" altLang="en-US">
                <a:latin typeface="Times New Roman" panose="02020603050405020304" pitchFamily="18" charset="0"/>
              </a:rPr>
              <a:pPr eaLnBrk="1" hangingPunct="1"/>
              <a:t>37</a:t>
            </a:fld>
            <a:endParaRPr lang="en-US" altLang="en-US">
              <a:latin typeface="Times New Roman" panose="02020603050405020304" pitchFamily="18" charset="0"/>
            </a:endParaRPr>
          </a:p>
        </p:txBody>
      </p:sp>
      <p:sp>
        <p:nvSpPr>
          <p:cNvPr id="431107" name="Slide Image Placeholder 1"/>
          <p:cNvSpPr>
            <a:spLocks noGrp="1" noRot="1" noChangeAspect="1" noTextEdit="1"/>
          </p:cNvSpPr>
          <p:nvPr>
            <p:ph type="sldImg"/>
          </p:nvPr>
        </p:nvSpPr>
        <p:spPr>
          <a:xfrm>
            <a:off x="1168400" y="685800"/>
            <a:ext cx="4675188" cy="3506788"/>
          </a:xfrm>
          <a:ln/>
        </p:spPr>
      </p:sp>
      <p:sp>
        <p:nvSpPr>
          <p:cNvPr id="431108" name="Notes Placeholder 2"/>
          <p:cNvSpPr>
            <a:spLocks noGrp="1"/>
          </p:cNvSpPr>
          <p:nvPr>
            <p:ph type="body" idx="1"/>
          </p:nvPr>
        </p:nvSpPr>
        <p:spPr>
          <a:xfrm>
            <a:off x="913625" y="4419600"/>
            <a:ext cx="5183152" cy="4191000"/>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24" tIns="45712" rIns="91424" bIns="45712"/>
          <a:lstStyle/>
          <a:p>
            <a:pPr eaLnBrk="1" hangingPunct="1"/>
            <a:endParaRPr lang="en-US" altLang="en-US"/>
          </a:p>
        </p:txBody>
      </p:sp>
      <p:sp>
        <p:nvSpPr>
          <p:cNvPr id="431109" name="Slide Number Placeholder 3"/>
          <p:cNvSpPr txBox="1">
            <a:spLocks noGrp="1"/>
          </p:cNvSpPr>
          <p:nvPr/>
        </p:nvSpPr>
        <p:spPr bwMode="auto">
          <a:xfrm>
            <a:off x="3962824" y="8839200"/>
            <a:ext cx="304757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24" tIns="45712" rIns="91424" bIns="45712" anchor="b"/>
          <a:lstStyle>
            <a:lvl1pPr defTabSz="912813" eaLnBrk="0" hangingPunct="0">
              <a:defRPr>
                <a:solidFill>
                  <a:schemeClr val="tx1"/>
                </a:solidFill>
                <a:latin typeface="Papyrus" panose="03070502060502030205" pitchFamily="66" charset="0"/>
              </a:defRPr>
            </a:lvl1pPr>
            <a:lvl2pPr marL="742950" indent="-285750" defTabSz="912813" eaLnBrk="0" hangingPunct="0">
              <a:defRPr>
                <a:solidFill>
                  <a:schemeClr val="tx1"/>
                </a:solidFill>
                <a:latin typeface="Papyrus" panose="03070502060502030205" pitchFamily="66" charset="0"/>
              </a:defRPr>
            </a:lvl2pPr>
            <a:lvl3pPr marL="1143000" indent="-228600" defTabSz="912813" eaLnBrk="0" hangingPunct="0">
              <a:defRPr>
                <a:solidFill>
                  <a:schemeClr val="tx1"/>
                </a:solidFill>
                <a:latin typeface="Papyrus" panose="03070502060502030205" pitchFamily="66" charset="0"/>
              </a:defRPr>
            </a:lvl3pPr>
            <a:lvl4pPr marL="1600200" indent="-228600" defTabSz="912813" eaLnBrk="0" hangingPunct="0">
              <a:defRPr>
                <a:solidFill>
                  <a:schemeClr val="tx1"/>
                </a:solidFill>
                <a:latin typeface="Papyrus" panose="03070502060502030205" pitchFamily="66" charset="0"/>
              </a:defRPr>
            </a:lvl4pPr>
            <a:lvl5pPr marL="2057400" indent="-228600" defTabSz="912813" eaLnBrk="0" hangingPunct="0">
              <a:defRPr>
                <a:solidFill>
                  <a:schemeClr val="tx1"/>
                </a:solidFill>
                <a:latin typeface="Papyrus" panose="03070502060502030205" pitchFamily="66" charset="0"/>
              </a:defRPr>
            </a:lvl5pPr>
            <a:lvl6pPr marL="2514600" indent="-228600" defTabSz="912813" eaLnBrk="0" fontAlgn="base" hangingPunct="0">
              <a:spcBef>
                <a:spcPct val="0"/>
              </a:spcBef>
              <a:spcAft>
                <a:spcPct val="0"/>
              </a:spcAft>
              <a:defRPr>
                <a:solidFill>
                  <a:schemeClr val="tx1"/>
                </a:solidFill>
                <a:latin typeface="Papyrus" panose="03070502060502030205" pitchFamily="66" charset="0"/>
              </a:defRPr>
            </a:lvl6pPr>
            <a:lvl7pPr marL="2971800" indent="-228600" defTabSz="912813" eaLnBrk="0" fontAlgn="base" hangingPunct="0">
              <a:spcBef>
                <a:spcPct val="0"/>
              </a:spcBef>
              <a:spcAft>
                <a:spcPct val="0"/>
              </a:spcAft>
              <a:defRPr>
                <a:solidFill>
                  <a:schemeClr val="tx1"/>
                </a:solidFill>
                <a:latin typeface="Papyrus" panose="03070502060502030205" pitchFamily="66" charset="0"/>
              </a:defRPr>
            </a:lvl7pPr>
            <a:lvl8pPr marL="3429000" indent="-228600" defTabSz="912813" eaLnBrk="0" fontAlgn="base" hangingPunct="0">
              <a:spcBef>
                <a:spcPct val="0"/>
              </a:spcBef>
              <a:spcAft>
                <a:spcPct val="0"/>
              </a:spcAft>
              <a:defRPr>
                <a:solidFill>
                  <a:schemeClr val="tx1"/>
                </a:solidFill>
                <a:latin typeface="Papyrus" panose="03070502060502030205" pitchFamily="66" charset="0"/>
              </a:defRPr>
            </a:lvl8pPr>
            <a:lvl9pPr marL="3886200" indent="-228600" defTabSz="912813" eaLnBrk="0" fontAlgn="base" hangingPunct="0">
              <a:spcBef>
                <a:spcPct val="0"/>
              </a:spcBef>
              <a:spcAft>
                <a:spcPct val="0"/>
              </a:spcAft>
              <a:defRPr>
                <a:solidFill>
                  <a:schemeClr val="tx1"/>
                </a:solidFill>
                <a:latin typeface="Papyrus" panose="03070502060502030205" pitchFamily="66" charset="0"/>
              </a:defRPr>
            </a:lvl9pPr>
          </a:lstStyle>
          <a:p>
            <a:pPr algn="r" eaLnBrk="1" hangingPunct="1"/>
            <a:fld id="{9154A6D9-C606-4780-9B6A-44EB42AB7EF5}" type="slidenum">
              <a:rPr lang="en-US" altLang="en-US" sz="1300">
                <a:latin typeface="Times New Roman" panose="02020603050405020304" pitchFamily="18" charset="0"/>
              </a:rPr>
              <a:pPr algn="r" eaLnBrk="1" hangingPunct="1"/>
              <a:t>37</a:t>
            </a:fld>
            <a:endParaRPr lang="en-US" altLang="en-US" sz="1300">
              <a:latin typeface="Times New Roman" panose="02020603050405020304" pitchFamily="18" charset="0"/>
            </a:endParaRPr>
          </a:p>
        </p:txBody>
      </p:sp>
    </p:spTree>
    <p:extLst>
      <p:ext uri="{BB962C8B-B14F-4D97-AF65-F5344CB8AC3E}">
        <p14:creationId xmlns:p14="http://schemas.microsoft.com/office/powerpoint/2010/main" val="4123579598"/>
      </p:ext>
    </p:extLst>
  </p:cSld>
  <p:clrMapOvr>
    <a:masterClrMapping/>
  </p:clrMapOvr>
</p:notes>
</file>

<file path=ppt/notesSlides/notesSlide3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938"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9939"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n-US" altLang="en-US"/>
          </a:p>
        </p:txBody>
      </p:sp>
      <p:sp>
        <p:nvSpPr>
          <p:cNvPr id="39940"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fld id="{1A1EE620-A3C6-428A-95AA-F7CA55FBCD08}" type="slidenum">
              <a:rPr lang="en-US" altLang="en-US"/>
              <a:pPr eaLnBrk="1" hangingPunct="1"/>
              <a:t>390</a:t>
            </a:fld>
            <a:endParaRPr lang="en-US" altLang="en-US"/>
          </a:p>
        </p:txBody>
      </p:sp>
    </p:spTree>
    <p:extLst>
      <p:ext uri="{BB962C8B-B14F-4D97-AF65-F5344CB8AC3E}">
        <p14:creationId xmlns:p14="http://schemas.microsoft.com/office/powerpoint/2010/main" val="3449435214"/>
      </p:ext>
    </p:extLst>
  </p:cSld>
  <p:clrMapOvr>
    <a:masterClrMapping/>
  </p:clrMapOvr>
</p:notes>
</file>

<file path=ppt/notesSlides/notesSlide3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62"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40963"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en-US" altLang="en-US"/>
          </a:p>
        </p:txBody>
      </p:sp>
      <p:sp>
        <p:nvSpPr>
          <p:cNvPr id="40964"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fld id="{B3A8BC09-8CD5-4F17-AA4B-99E3E16EECE3}" type="slidenum">
              <a:rPr lang="en-US" altLang="en-US"/>
              <a:pPr eaLnBrk="1" hangingPunct="1"/>
              <a:t>391</a:t>
            </a:fld>
            <a:endParaRPr lang="en-US" altLang="en-US"/>
          </a:p>
        </p:txBody>
      </p:sp>
    </p:spTree>
    <p:extLst>
      <p:ext uri="{BB962C8B-B14F-4D97-AF65-F5344CB8AC3E}">
        <p14:creationId xmlns:p14="http://schemas.microsoft.com/office/powerpoint/2010/main" val="360188388"/>
      </p:ext>
    </p:extLst>
  </p:cSld>
  <p:clrMapOvr>
    <a:masterClrMapping/>
  </p:clrMapOvr>
</p:notes>
</file>

<file path=ppt/notesSlides/notesSlide3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6"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41987"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en-US" altLang="en-US"/>
          </a:p>
        </p:txBody>
      </p:sp>
      <p:sp>
        <p:nvSpPr>
          <p:cNvPr id="41988"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fld id="{D1F66081-7756-4C0F-854B-4BB5389EB51C}" type="slidenum">
              <a:rPr lang="en-US" altLang="en-US"/>
              <a:pPr eaLnBrk="1" hangingPunct="1"/>
              <a:t>392</a:t>
            </a:fld>
            <a:endParaRPr lang="en-US" altLang="en-US"/>
          </a:p>
        </p:txBody>
      </p:sp>
    </p:spTree>
    <p:extLst>
      <p:ext uri="{BB962C8B-B14F-4D97-AF65-F5344CB8AC3E}">
        <p14:creationId xmlns:p14="http://schemas.microsoft.com/office/powerpoint/2010/main" val="2448699917"/>
      </p:ext>
    </p:extLst>
  </p:cSld>
  <p:clrMapOvr>
    <a:masterClrMapping/>
  </p:clrMapOvr>
</p:notes>
</file>

<file path=ppt/notesSlides/notesSlide3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010"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43011"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n-US" altLang="en-US"/>
          </a:p>
        </p:txBody>
      </p:sp>
      <p:sp>
        <p:nvSpPr>
          <p:cNvPr id="43012"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fld id="{4BB01306-41F0-4D9C-80A7-F274FBA1CCA8}" type="slidenum">
              <a:rPr lang="en-US" altLang="en-US"/>
              <a:pPr eaLnBrk="1" hangingPunct="1"/>
              <a:t>393</a:t>
            </a:fld>
            <a:endParaRPr lang="en-US" altLang="en-US"/>
          </a:p>
        </p:txBody>
      </p:sp>
    </p:spTree>
    <p:extLst>
      <p:ext uri="{BB962C8B-B14F-4D97-AF65-F5344CB8AC3E}">
        <p14:creationId xmlns:p14="http://schemas.microsoft.com/office/powerpoint/2010/main" val="28595101"/>
      </p:ext>
    </p:extLst>
  </p:cSld>
  <p:clrMapOvr>
    <a:masterClrMapping/>
  </p:clrMapOvr>
</p:notes>
</file>

<file path=ppt/notesSlides/notesSlide3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034"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44035"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endParaRPr lang="en-US" altLang="en-US"/>
          </a:p>
        </p:txBody>
      </p:sp>
      <p:sp>
        <p:nvSpPr>
          <p:cNvPr id="44036"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fld id="{061A18E3-9830-4F21-9172-2A3EBB29271F}" type="slidenum">
              <a:rPr lang="en-US" altLang="en-US"/>
              <a:pPr eaLnBrk="1" hangingPunct="1"/>
              <a:t>394</a:t>
            </a:fld>
            <a:endParaRPr lang="en-US" altLang="en-US"/>
          </a:p>
        </p:txBody>
      </p:sp>
    </p:spTree>
    <p:extLst>
      <p:ext uri="{BB962C8B-B14F-4D97-AF65-F5344CB8AC3E}">
        <p14:creationId xmlns:p14="http://schemas.microsoft.com/office/powerpoint/2010/main" val="1187334815"/>
      </p:ext>
    </p:extLst>
  </p:cSld>
  <p:clrMapOvr>
    <a:masterClrMapping/>
  </p:clrMapOvr>
</p:notes>
</file>

<file path=ppt/notesSlides/notesSlide3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058"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45059"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n-US" altLang="en-US"/>
          </a:p>
        </p:txBody>
      </p:sp>
      <p:sp>
        <p:nvSpPr>
          <p:cNvPr id="45060"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fld id="{888EB2F3-B1A4-4F3B-9719-EAB6DC24BCC9}" type="slidenum">
              <a:rPr lang="en-US" altLang="en-US"/>
              <a:pPr eaLnBrk="1" hangingPunct="1"/>
              <a:t>395</a:t>
            </a:fld>
            <a:endParaRPr lang="en-US" altLang="en-US"/>
          </a:p>
        </p:txBody>
      </p:sp>
    </p:spTree>
    <p:extLst>
      <p:ext uri="{BB962C8B-B14F-4D97-AF65-F5344CB8AC3E}">
        <p14:creationId xmlns:p14="http://schemas.microsoft.com/office/powerpoint/2010/main" val="1862529836"/>
      </p:ext>
    </p:extLst>
  </p:cSld>
  <p:clrMapOvr>
    <a:masterClrMapping/>
  </p:clrMapOvr>
</p:notes>
</file>

<file path=ppt/notesSlides/notesSlide3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082"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46083"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n-US" altLang="en-US"/>
          </a:p>
        </p:txBody>
      </p:sp>
      <p:sp>
        <p:nvSpPr>
          <p:cNvPr id="46084"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fld id="{424CD7BA-95F2-49A7-B48A-48D5DF7E2326}" type="slidenum">
              <a:rPr lang="en-US" altLang="en-US"/>
              <a:pPr eaLnBrk="1" hangingPunct="1"/>
              <a:t>397</a:t>
            </a:fld>
            <a:endParaRPr lang="en-US" altLang="en-US"/>
          </a:p>
        </p:txBody>
      </p:sp>
    </p:spTree>
    <p:extLst>
      <p:ext uri="{BB962C8B-B14F-4D97-AF65-F5344CB8AC3E}">
        <p14:creationId xmlns:p14="http://schemas.microsoft.com/office/powerpoint/2010/main" val="2845518539"/>
      </p:ext>
    </p:extLst>
  </p:cSld>
  <p:clrMapOvr>
    <a:masterClrMapping/>
  </p:clrMapOvr>
</p:notes>
</file>

<file path=ppt/notesSlides/notesSlide3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106"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47107"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n-US" altLang="en-US"/>
          </a:p>
        </p:txBody>
      </p:sp>
      <p:sp>
        <p:nvSpPr>
          <p:cNvPr id="47108"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fld id="{7019CF97-6443-4607-A737-22A1D8D9DB3E}" type="slidenum">
              <a:rPr lang="en-US" altLang="en-US"/>
              <a:pPr eaLnBrk="1" hangingPunct="1"/>
              <a:t>398</a:t>
            </a:fld>
            <a:endParaRPr lang="en-US" altLang="en-US"/>
          </a:p>
        </p:txBody>
      </p:sp>
    </p:spTree>
    <p:extLst>
      <p:ext uri="{BB962C8B-B14F-4D97-AF65-F5344CB8AC3E}">
        <p14:creationId xmlns:p14="http://schemas.microsoft.com/office/powerpoint/2010/main" val="3917506943"/>
      </p:ext>
    </p:extLst>
  </p:cSld>
  <p:clrMapOvr>
    <a:masterClrMapping/>
  </p:clrMapOvr>
</p:notes>
</file>

<file path=ppt/notesSlides/notesSlide3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130"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48131"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n-US" altLang="en-US"/>
          </a:p>
        </p:txBody>
      </p:sp>
      <p:sp>
        <p:nvSpPr>
          <p:cNvPr id="48132"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fld id="{7564FDD8-4F29-4FC5-9622-1CF02B002894}" type="slidenum">
              <a:rPr lang="en-US" altLang="en-US"/>
              <a:pPr eaLnBrk="1" hangingPunct="1"/>
              <a:t>399</a:t>
            </a:fld>
            <a:endParaRPr lang="en-US" altLang="en-US"/>
          </a:p>
        </p:txBody>
      </p:sp>
    </p:spTree>
    <p:extLst>
      <p:ext uri="{BB962C8B-B14F-4D97-AF65-F5344CB8AC3E}">
        <p14:creationId xmlns:p14="http://schemas.microsoft.com/office/powerpoint/2010/main" val="1726461101"/>
      </p:ext>
    </p:extLst>
  </p:cSld>
  <p:clrMapOvr>
    <a:masterClrMapping/>
  </p:clrMapOvr>
</p:notes>
</file>

<file path=ppt/notesSlides/notesSlide3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154"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49155"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n-US" altLang="en-US"/>
          </a:p>
        </p:txBody>
      </p:sp>
      <p:sp>
        <p:nvSpPr>
          <p:cNvPr id="49156"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fld id="{5E9C0947-95C1-42FA-A574-5DA2643FAD65}" type="slidenum">
              <a:rPr lang="en-US" altLang="en-US"/>
              <a:pPr eaLnBrk="1" hangingPunct="1"/>
              <a:t>401</a:t>
            </a:fld>
            <a:endParaRPr lang="en-US" altLang="en-US"/>
          </a:p>
        </p:txBody>
      </p:sp>
    </p:spTree>
    <p:extLst>
      <p:ext uri="{BB962C8B-B14F-4D97-AF65-F5344CB8AC3E}">
        <p14:creationId xmlns:p14="http://schemas.microsoft.com/office/powerpoint/2010/main" val="2612584620"/>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203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fld id="{30764C34-6F21-4305-A727-A4778B6403AE}" type="slidenum">
              <a:rPr lang="en-US" altLang="en-US">
                <a:latin typeface="Times New Roman" panose="02020603050405020304" pitchFamily="18" charset="0"/>
              </a:rPr>
              <a:pPr eaLnBrk="1" hangingPunct="1"/>
              <a:t>38</a:t>
            </a:fld>
            <a:endParaRPr lang="en-US" altLang="en-US">
              <a:latin typeface="Times New Roman" panose="02020603050405020304" pitchFamily="18" charset="0"/>
            </a:endParaRPr>
          </a:p>
        </p:txBody>
      </p:sp>
      <p:sp>
        <p:nvSpPr>
          <p:cNvPr id="172035" name="Rectangle 2"/>
          <p:cNvSpPr>
            <a:spLocks noGrp="1" noRot="1" noChangeAspect="1" noChangeArrowheads="1" noTextEdit="1"/>
          </p:cNvSpPr>
          <p:nvPr>
            <p:ph type="sldImg"/>
          </p:nvPr>
        </p:nvSpPr>
        <p:spPr>
          <a:ln/>
        </p:spPr>
      </p:sp>
      <p:sp>
        <p:nvSpPr>
          <p:cNvPr id="172036"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2860304540"/>
      </p:ext>
    </p:extLst>
  </p:cSld>
  <p:clrMapOvr>
    <a:masterClrMapping/>
  </p:clrMapOvr>
</p:notes>
</file>

<file path=ppt/notesSlides/notesSlide3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178"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50179"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n-US" altLang="en-US"/>
          </a:p>
        </p:txBody>
      </p:sp>
      <p:sp>
        <p:nvSpPr>
          <p:cNvPr id="50180"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fld id="{8AEDE7F2-B61C-46F0-ABA1-DD3FE0B92C23}" type="slidenum">
              <a:rPr lang="en-US" altLang="en-US"/>
              <a:pPr eaLnBrk="1" hangingPunct="1"/>
              <a:t>402</a:t>
            </a:fld>
            <a:endParaRPr lang="en-US" altLang="en-US"/>
          </a:p>
        </p:txBody>
      </p:sp>
    </p:spTree>
    <p:extLst>
      <p:ext uri="{BB962C8B-B14F-4D97-AF65-F5344CB8AC3E}">
        <p14:creationId xmlns:p14="http://schemas.microsoft.com/office/powerpoint/2010/main" val="2565566928"/>
      </p:ext>
    </p:extLst>
  </p:cSld>
  <p:clrMapOvr>
    <a:masterClrMapping/>
  </p:clrMapOvr>
</p:notes>
</file>

<file path=ppt/notesSlides/notesSlide3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02"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51203"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n-US" altLang="en-US"/>
          </a:p>
        </p:txBody>
      </p:sp>
      <p:sp>
        <p:nvSpPr>
          <p:cNvPr id="51204"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fld id="{887BCAE9-AA66-4FBB-9090-0E2A38E8DBB8}" type="slidenum">
              <a:rPr lang="en-US" altLang="en-US"/>
              <a:pPr eaLnBrk="1" hangingPunct="1"/>
              <a:t>404</a:t>
            </a:fld>
            <a:endParaRPr lang="en-US" altLang="en-US"/>
          </a:p>
        </p:txBody>
      </p:sp>
    </p:spTree>
    <p:extLst>
      <p:ext uri="{BB962C8B-B14F-4D97-AF65-F5344CB8AC3E}">
        <p14:creationId xmlns:p14="http://schemas.microsoft.com/office/powerpoint/2010/main" val="2523137293"/>
      </p:ext>
    </p:extLst>
  </p:cSld>
  <p:clrMapOvr>
    <a:masterClrMapping/>
  </p:clrMapOvr>
</p:notes>
</file>

<file path=ppt/notesSlides/notesSlide3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226"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52227"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en-US" altLang="en-US"/>
          </a:p>
        </p:txBody>
      </p:sp>
      <p:sp>
        <p:nvSpPr>
          <p:cNvPr id="52228"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fld id="{DB369092-B303-410D-B123-CE6ADC84D3B9}" type="slidenum">
              <a:rPr lang="en-US" altLang="en-US"/>
              <a:pPr eaLnBrk="1" hangingPunct="1"/>
              <a:t>405</a:t>
            </a:fld>
            <a:endParaRPr lang="en-US" altLang="en-US"/>
          </a:p>
        </p:txBody>
      </p:sp>
    </p:spTree>
    <p:extLst>
      <p:ext uri="{BB962C8B-B14F-4D97-AF65-F5344CB8AC3E}">
        <p14:creationId xmlns:p14="http://schemas.microsoft.com/office/powerpoint/2010/main" val="4196135596"/>
      </p:ext>
    </p:extLst>
  </p:cSld>
  <p:clrMapOvr>
    <a:masterClrMapping/>
  </p:clrMapOvr>
</p:notes>
</file>

<file path=ppt/notesSlides/notesSlide3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6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fld id="{E52DEBC8-48B8-483C-BC51-A83A38780437}" type="slidenum">
              <a:rPr lang="en-US" altLang="en-US">
                <a:latin typeface="Times New Roman" panose="02020603050405020304" pitchFamily="18" charset="0"/>
              </a:rPr>
              <a:pPr eaLnBrk="1" hangingPunct="1"/>
              <a:t>406</a:t>
            </a:fld>
            <a:endParaRPr lang="en-US" altLang="en-US">
              <a:latin typeface="Times New Roman" panose="02020603050405020304" pitchFamily="18" charset="0"/>
            </a:endParaRPr>
          </a:p>
        </p:txBody>
      </p:sp>
      <p:sp>
        <p:nvSpPr>
          <p:cNvPr id="143363" name="Rectangle 2"/>
          <p:cNvSpPr>
            <a:spLocks noGrp="1" noRot="1" noChangeAspect="1" noChangeArrowheads="1" noTextEdit="1"/>
          </p:cNvSpPr>
          <p:nvPr>
            <p:ph type="sldImg"/>
          </p:nvPr>
        </p:nvSpPr>
        <p:spPr>
          <a:ln/>
        </p:spPr>
      </p:sp>
      <p:sp>
        <p:nvSpPr>
          <p:cNvPr id="143364"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1499617339"/>
      </p:ext>
    </p:extLst>
  </p:cSld>
  <p:clrMapOvr>
    <a:masterClrMapping/>
  </p:clrMapOvr>
</p:notes>
</file>

<file path=ppt/notesSlides/notesSlide3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538" name="Slide Image Placeholder 1"/>
          <p:cNvSpPr>
            <a:spLocks noGrp="1" noRot="1" noChangeAspect="1" noTextEdit="1"/>
          </p:cNvSpPr>
          <p:nvPr>
            <p:ph type="sldImg"/>
          </p:nvPr>
        </p:nvSpPr>
        <p:spPr>
          <a:ln/>
        </p:spPr>
      </p:sp>
      <p:sp>
        <p:nvSpPr>
          <p:cNvPr id="65539"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a:p>
        </p:txBody>
      </p:sp>
      <p:sp>
        <p:nvSpPr>
          <p:cNvPr id="65540"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30000"/>
              </a:spcBef>
              <a:defRPr sz="1200">
                <a:solidFill>
                  <a:schemeClr val="tx1"/>
                </a:solidFill>
                <a:latin typeface="Times New Roman" panose="02020603050405020304" pitchFamily="18" charset="0"/>
                <a:ea typeface="MS PGothic" panose="020B0600070205080204" pitchFamily="34" charset="-128"/>
              </a:defRPr>
            </a:lvl1pPr>
            <a:lvl2pPr marL="742950" indent="-285750">
              <a:spcBef>
                <a:spcPct val="30000"/>
              </a:spcBef>
              <a:defRPr sz="1200">
                <a:solidFill>
                  <a:schemeClr val="tx1"/>
                </a:solidFill>
                <a:latin typeface="Times New Roman" panose="02020603050405020304" pitchFamily="18" charset="0"/>
                <a:ea typeface="MS PGothic" panose="020B0600070205080204" pitchFamily="34" charset="-128"/>
              </a:defRPr>
            </a:lvl2pPr>
            <a:lvl3pPr marL="1143000" indent="-228600">
              <a:spcBef>
                <a:spcPct val="30000"/>
              </a:spcBef>
              <a:defRPr sz="1200">
                <a:solidFill>
                  <a:schemeClr val="tx1"/>
                </a:solidFill>
                <a:latin typeface="Times New Roman" panose="02020603050405020304" pitchFamily="18" charset="0"/>
                <a:ea typeface="MS PGothic" panose="020B0600070205080204" pitchFamily="34" charset="-128"/>
              </a:defRPr>
            </a:lvl3pPr>
            <a:lvl4pPr marL="1600200" indent="-228600">
              <a:spcBef>
                <a:spcPct val="30000"/>
              </a:spcBef>
              <a:defRPr sz="1200">
                <a:solidFill>
                  <a:schemeClr val="tx1"/>
                </a:solidFill>
                <a:latin typeface="Times New Roman" panose="02020603050405020304" pitchFamily="18" charset="0"/>
                <a:ea typeface="MS PGothic" panose="020B0600070205080204" pitchFamily="34" charset="-128"/>
              </a:defRPr>
            </a:lvl4pPr>
            <a:lvl5pPr marL="2057400" indent="-228600">
              <a:spcBef>
                <a:spcPct val="30000"/>
              </a:spcBef>
              <a:defRPr sz="1200">
                <a:solidFill>
                  <a:schemeClr val="tx1"/>
                </a:solidFill>
                <a:latin typeface="Times New Roman" panose="02020603050405020304" pitchFamily="18" charset="0"/>
                <a:ea typeface="MS PGothic" panose="020B0600070205080204" pitchFamily="34" charset="-128"/>
              </a:defRPr>
            </a:lvl5pPr>
            <a:lvl6pPr marL="2514600" indent="-228600" eaLnBrk="0" fontAlgn="base" hangingPunct="0">
              <a:spcBef>
                <a:spcPct val="30000"/>
              </a:spcBef>
              <a:spcAft>
                <a:spcPct val="0"/>
              </a:spcAft>
              <a:defRPr sz="1200">
                <a:solidFill>
                  <a:schemeClr val="tx1"/>
                </a:solidFill>
                <a:latin typeface="Times New Roman" panose="02020603050405020304" pitchFamily="18" charset="0"/>
                <a:ea typeface="MS PGothic" panose="020B0600070205080204" pitchFamily="34" charset="-128"/>
              </a:defRPr>
            </a:lvl6pPr>
            <a:lvl7pPr marL="2971800" indent="-228600" eaLnBrk="0" fontAlgn="base" hangingPunct="0">
              <a:spcBef>
                <a:spcPct val="30000"/>
              </a:spcBef>
              <a:spcAft>
                <a:spcPct val="0"/>
              </a:spcAft>
              <a:defRPr sz="1200">
                <a:solidFill>
                  <a:schemeClr val="tx1"/>
                </a:solidFill>
                <a:latin typeface="Times New Roman" panose="02020603050405020304" pitchFamily="18" charset="0"/>
                <a:ea typeface="MS PGothic" panose="020B0600070205080204" pitchFamily="34" charset="-128"/>
              </a:defRPr>
            </a:lvl7pPr>
            <a:lvl8pPr marL="3429000" indent="-228600" eaLnBrk="0" fontAlgn="base" hangingPunct="0">
              <a:spcBef>
                <a:spcPct val="30000"/>
              </a:spcBef>
              <a:spcAft>
                <a:spcPct val="0"/>
              </a:spcAft>
              <a:defRPr sz="1200">
                <a:solidFill>
                  <a:schemeClr val="tx1"/>
                </a:solidFill>
                <a:latin typeface="Times New Roman" panose="02020603050405020304" pitchFamily="18" charset="0"/>
                <a:ea typeface="MS PGothic" panose="020B0600070205080204" pitchFamily="34" charset="-128"/>
              </a:defRPr>
            </a:lvl8pPr>
            <a:lvl9pPr marL="3886200" indent="-228600" eaLnBrk="0" fontAlgn="base" hangingPunct="0">
              <a:spcBef>
                <a:spcPct val="30000"/>
              </a:spcBef>
              <a:spcAft>
                <a:spcPct val="0"/>
              </a:spcAft>
              <a:defRPr sz="1200">
                <a:solidFill>
                  <a:schemeClr val="tx1"/>
                </a:solidFill>
                <a:latin typeface="Times New Roman" panose="02020603050405020304" pitchFamily="18" charset="0"/>
                <a:ea typeface="MS PGothic" panose="020B0600070205080204" pitchFamily="34" charset="-128"/>
              </a:defRPr>
            </a:lvl9pPr>
          </a:lstStyle>
          <a:p>
            <a:pPr>
              <a:spcBef>
                <a:spcPct val="0"/>
              </a:spcBef>
            </a:pPr>
            <a:fld id="{9EA840AE-1467-49E8-A908-E298DB719F04}" type="slidenum">
              <a:rPr lang="en-US" altLang="en-US" smtClean="0"/>
              <a:pPr>
                <a:spcBef>
                  <a:spcPct val="0"/>
                </a:spcBef>
              </a:pPr>
              <a:t>428</a:t>
            </a:fld>
            <a:endParaRPr lang="en-US" altLang="en-US"/>
          </a:p>
        </p:txBody>
      </p:sp>
    </p:spTree>
    <p:extLst>
      <p:ext uri="{BB962C8B-B14F-4D97-AF65-F5344CB8AC3E}">
        <p14:creationId xmlns:p14="http://schemas.microsoft.com/office/powerpoint/2010/main" val="2499427731"/>
      </p:ext>
    </p:extLst>
  </p:cSld>
  <p:clrMapOvr>
    <a:masterClrMapping/>
  </p:clrMapOvr>
</p:notes>
</file>

<file path=ppt/notesSlides/notesSlide3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6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fld id="{E52DEBC8-48B8-483C-BC51-A83A38780437}" type="slidenum">
              <a:rPr lang="en-US" altLang="en-US">
                <a:latin typeface="Times New Roman" panose="02020603050405020304" pitchFamily="18" charset="0"/>
              </a:rPr>
              <a:pPr eaLnBrk="1" hangingPunct="1"/>
              <a:t>445</a:t>
            </a:fld>
            <a:endParaRPr lang="en-US" altLang="en-US">
              <a:latin typeface="Times New Roman" panose="02020603050405020304" pitchFamily="18" charset="0"/>
            </a:endParaRPr>
          </a:p>
        </p:txBody>
      </p:sp>
      <p:sp>
        <p:nvSpPr>
          <p:cNvPr id="143363" name="Rectangle 2"/>
          <p:cNvSpPr>
            <a:spLocks noGrp="1" noRot="1" noChangeAspect="1" noChangeArrowheads="1" noTextEdit="1"/>
          </p:cNvSpPr>
          <p:nvPr>
            <p:ph type="sldImg"/>
          </p:nvPr>
        </p:nvSpPr>
        <p:spPr>
          <a:ln/>
        </p:spPr>
      </p:sp>
      <p:sp>
        <p:nvSpPr>
          <p:cNvPr id="143364"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1236416325"/>
      </p:ext>
    </p:extLst>
  </p:cSld>
  <p:clrMapOvr>
    <a:masterClrMapping/>
  </p:clrMapOvr>
</p:notes>
</file>

<file path=ppt/notesSlides/notesSlide3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6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fld id="{E52DEBC8-48B8-483C-BC51-A83A38780437}" type="slidenum">
              <a:rPr lang="en-US" altLang="en-US">
                <a:latin typeface="Times New Roman" panose="02020603050405020304" pitchFamily="18" charset="0"/>
              </a:rPr>
              <a:pPr eaLnBrk="1" hangingPunct="1"/>
              <a:t>466</a:t>
            </a:fld>
            <a:endParaRPr lang="en-US" altLang="en-US">
              <a:latin typeface="Times New Roman" panose="02020603050405020304" pitchFamily="18" charset="0"/>
            </a:endParaRPr>
          </a:p>
        </p:txBody>
      </p:sp>
      <p:sp>
        <p:nvSpPr>
          <p:cNvPr id="143363" name="Rectangle 2"/>
          <p:cNvSpPr>
            <a:spLocks noGrp="1" noRot="1" noChangeAspect="1" noChangeArrowheads="1" noTextEdit="1"/>
          </p:cNvSpPr>
          <p:nvPr>
            <p:ph type="sldImg"/>
          </p:nvPr>
        </p:nvSpPr>
        <p:spPr>
          <a:ln/>
        </p:spPr>
      </p:sp>
      <p:sp>
        <p:nvSpPr>
          <p:cNvPr id="143364"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3448168049"/>
      </p:ext>
    </p:extLst>
  </p:cSld>
  <p:clrMapOvr>
    <a:masterClrMapping/>
  </p:clrMapOvr>
</p:notes>
</file>

<file path=ppt/notesSlides/notesSlide3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2530" name="Slide Image Placeholder 1"/>
          <p:cNvSpPr>
            <a:spLocks noGrp="1" noRot="1" noChangeAspect="1" noTextEdit="1"/>
          </p:cNvSpPr>
          <p:nvPr>
            <p:ph type="sldImg"/>
          </p:nvPr>
        </p:nvSpPr>
        <p:spPr>
          <a:ln/>
        </p:spPr>
      </p:sp>
      <p:sp>
        <p:nvSpPr>
          <p:cNvPr id="662531"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a:p>
        </p:txBody>
      </p:sp>
      <p:sp>
        <p:nvSpPr>
          <p:cNvPr id="662532"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fld id="{198F201A-A80A-4F67-9229-E970E6616785}" type="slidenum">
              <a:rPr lang="en-US" altLang="en-US">
                <a:latin typeface="Times New Roman" panose="02020603050405020304" pitchFamily="18" charset="0"/>
              </a:rPr>
              <a:pPr eaLnBrk="1" hangingPunct="1"/>
              <a:t>467</a:t>
            </a:fld>
            <a:endParaRPr lang="en-US" altLang="en-US">
              <a:latin typeface="Times New Roman" panose="02020603050405020304" pitchFamily="18" charset="0"/>
            </a:endParaRPr>
          </a:p>
        </p:txBody>
      </p:sp>
    </p:spTree>
    <p:extLst>
      <p:ext uri="{BB962C8B-B14F-4D97-AF65-F5344CB8AC3E}">
        <p14:creationId xmlns:p14="http://schemas.microsoft.com/office/powerpoint/2010/main" val="2539624787"/>
      </p:ext>
    </p:extLst>
  </p:cSld>
  <p:clrMapOvr>
    <a:masterClrMapping/>
  </p:clrMapOvr>
</p:notes>
</file>

<file path=ppt/notesSlides/notesSlide3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3554" name="Slide Image Placeholder 1"/>
          <p:cNvSpPr>
            <a:spLocks noGrp="1" noRot="1" noChangeAspect="1" noTextEdit="1"/>
          </p:cNvSpPr>
          <p:nvPr>
            <p:ph type="sldImg"/>
          </p:nvPr>
        </p:nvSpPr>
        <p:spPr>
          <a:ln/>
        </p:spPr>
      </p:sp>
      <p:sp>
        <p:nvSpPr>
          <p:cNvPr id="663555"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a:p>
        </p:txBody>
      </p:sp>
      <p:sp>
        <p:nvSpPr>
          <p:cNvPr id="663556"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fld id="{EB24AC42-2052-4FD1-970A-8662DDB1F89F}" type="slidenum">
              <a:rPr lang="en-US" altLang="en-US">
                <a:latin typeface="Times New Roman" panose="02020603050405020304" pitchFamily="18" charset="0"/>
              </a:rPr>
              <a:pPr eaLnBrk="1" hangingPunct="1"/>
              <a:t>468</a:t>
            </a:fld>
            <a:endParaRPr lang="en-US" altLang="en-US">
              <a:latin typeface="Times New Roman" panose="02020603050405020304" pitchFamily="18" charset="0"/>
            </a:endParaRPr>
          </a:p>
        </p:txBody>
      </p:sp>
    </p:spTree>
    <p:extLst>
      <p:ext uri="{BB962C8B-B14F-4D97-AF65-F5344CB8AC3E}">
        <p14:creationId xmlns:p14="http://schemas.microsoft.com/office/powerpoint/2010/main" val="2769820932"/>
      </p:ext>
    </p:extLst>
  </p:cSld>
  <p:clrMapOvr>
    <a:masterClrMapping/>
  </p:clrMapOvr>
</p:notes>
</file>

<file path=ppt/notesSlides/notesSlide3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4578" name="Slide Image Placeholder 1"/>
          <p:cNvSpPr>
            <a:spLocks noGrp="1" noRot="1" noChangeAspect="1" noTextEdit="1"/>
          </p:cNvSpPr>
          <p:nvPr>
            <p:ph type="sldImg"/>
          </p:nvPr>
        </p:nvSpPr>
        <p:spPr>
          <a:ln/>
        </p:spPr>
      </p:sp>
      <p:sp>
        <p:nvSpPr>
          <p:cNvPr id="664579"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a:p>
        </p:txBody>
      </p:sp>
      <p:sp>
        <p:nvSpPr>
          <p:cNvPr id="664580"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fld id="{589CC2F6-6AD9-46A6-9D90-98113723DCD3}" type="slidenum">
              <a:rPr lang="en-US" altLang="en-US">
                <a:latin typeface="Times New Roman" panose="02020603050405020304" pitchFamily="18" charset="0"/>
              </a:rPr>
              <a:pPr eaLnBrk="1" hangingPunct="1"/>
              <a:t>469</a:t>
            </a:fld>
            <a:endParaRPr lang="en-US" altLang="en-US">
              <a:latin typeface="Times New Roman" panose="02020603050405020304" pitchFamily="18" charset="0"/>
            </a:endParaRPr>
          </a:p>
        </p:txBody>
      </p:sp>
    </p:spTree>
    <p:extLst>
      <p:ext uri="{BB962C8B-B14F-4D97-AF65-F5344CB8AC3E}">
        <p14:creationId xmlns:p14="http://schemas.microsoft.com/office/powerpoint/2010/main" val="164195536"/>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305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fld id="{7943C40C-1562-48C1-A8A2-680CE7ABC8B4}" type="slidenum">
              <a:rPr lang="en-US" altLang="en-US">
                <a:latin typeface="Times New Roman" panose="02020603050405020304" pitchFamily="18" charset="0"/>
              </a:rPr>
              <a:pPr eaLnBrk="1" hangingPunct="1"/>
              <a:t>39</a:t>
            </a:fld>
            <a:endParaRPr lang="en-US" altLang="en-US">
              <a:latin typeface="Times New Roman" panose="02020603050405020304" pitchFamily="18" charset="0"/>
            </a:endParaRPr>
          </a:p>
        </p:txBody>
      </p:sp>
      <p:sp>
        <p:nvSpPr>
          <p:cNvPr id="173059" name="Rectangle 2"/>
          <p:cNvSpPr>
            <a:spLocks noGrp="1" noRot="1" noChangeAspect="1" noChangeArrowheads="1" noTextEdit="1"/>
          </p:cNvSpPr>
          <p:nvPr>
            <p:ph type="sldImg"/>
          </p:nvPr>
        </p:nvSpPr>
        <p:spPr>
          <a:ln/>
        </p:spPr>
      </p:sp>
      <p:sp>
        <p:nvSpPr>
          <p:cNvPr id="17306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3069969092"/>
      </p:ext>
    </p:extLst>
  </p:cSld>
  <p:clrMapOvr>
    <a:masterClrMapping/>
  </p:clrMapOvr>
</p:notes>
</file>

<file path=ppt/notesSlides/notesSlide3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5602" name="Slide Image Placeholder 1"/>
          <p:cNvSpPr>
            <a:spLocks noGrp="1" noRot="1" noChangeAspect="1" noTextEdit="1"/>
          </p:cNvSpPr>
          <p:nvPr>
            <p:ph type="sldImg"/>
          </p:nvPr>
        </p:nvSpPr>
        <p:spPr>
          <a:ln/>
        </p:spPr>
      </p:sp>
      <p:sp>
        <p:nvSpPr>
          <p:cNvPr id="665603"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a:p>
        </p:txBody>
      </p:sp>
      <p:sp>
        <p:nvSpPr>
          <p:cNvPr id="665604"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fld id="{81B113BD-464B-49FF-AE9A-B31A54C8F70B}" type="slidenum">
              <a:rPr lang="en-US" altLang="en-US">
                <a:latin typeface="Times New Roman" panose="02020603050405020304" pitchFamily="18" charset="0"/>
              </a:rPr>
              <a:pPr eaLnBrk="1" hangingPunct="1"/>
              <a:t>470</a:t>
            </a:fld>
            <a:endParaRPr lang="en-US" altLang="en-US">
              <a:latin typeface="Times New Roman" panose="02020603050405020304" pitchFamily="18" charset="0"/>
            </a:endParaRPr>
          </a:p>
        </p:txBody>
      </p:sp>
    </p:spTree>
    <p:extLst>
      <p:ext uri="{BB962C8B-B14F-4D97-AF65-F5344CB8AC3E}">
        <p14:creationId xmlns:p14="http://schemas.microsoft.com/office/powerpoint/2010/main" val="239646599"/>
      </p:ext>
    </p:extLst>
  </p:cSld>
  <p:clrMapOvr>
    <a:masterClrMapping/>
  </p:clrMapOvr>
</p:notes>
</file>

<file path=ppt/notesSlides/notesSlide3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6626" name="Slide Image Placeholder 1"/>
          <p:cNvSpPr>
            <a:spLocks noGrp="1" noRot="1" noChangeAspect="1" noTextEdit="1"/>
          </p:cNvSpPr>
          <p:nvPr>
            <p:ph type="sldImg"/>
          </p:nvPr>
        </p:nvSpPr>
        <p:spPr>
          <a:ln/>
        </p:spPr>
      </p:sp>
      <p:sp>
        <p:nvSpPr>
          <p:cNvPr id="666627"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a:p>
        </p:txBody>
      </p:sp>
      <p:sp>
        <p:nvSpPr>
          <p:cNvPr id="666628"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fld id="{52D8DD78-411C-48CF-B06F-A4F82ECE6D14}" type="slidenum">
              <a:rPr lang="en-US" altLang="en-US">
                <a:latin typeface="Times New Roman" panose="02020603050405020304" pitchFamily="18" charset="0"/>
              </a:rPr>
              <a:pPr eaLnBrk="1" hangingPunct="1"/>
              <a:t>472</a:t>
            </a:fld>
            <a:endParaRPr lang="en-US" altLang="en-US">
              <a:latin typeface="Times New Roman" panose="02020603050405020304" pitchFamily="18" charset="0"/>
            </a:endParaRPr>
          </a:p>
        </p:txBody>
      </p:sp>
    </p:spTree>
    <p:extLst>
      <p:ext uri="{BB962C8B-B14F-4D97-AF65-F5344CB8AC3E}">
        <p14:creationId xmlns:p14="http://schemas.microsoft.com/office/powerpoint/2010/main" val="1957193947"/>
      </p:ext>
    </p:extLst>
  </p:cSld>
  <p:clrMapOvr>
    <a:masterClrMapping/>
  </p:clrMapOvr>
</p:notes>
</file>

<file path=ppt/notesSlides/notesSlide3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7650" name="Slide Image Placeholder 1"/>
          <p:cNvSpPr>
            <a:spLocks noGrp="1" noRot="1" noChangeAspect="1" noTextEdit="1"/>
          </p:cNvSpPr>
          <p:nvPr>
            <p:ph type="sldImg"/>
          </p:nvPr>
        </p:nvSpPr>
        <p:spPr>
          <a:ln/>
        </p:spPr>
      </p:sp>
      <p:sp>
        <p:nvSpPr>
          <p:cNvPr id="667651"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a:p>
        </p:txBody>
      </p:sp>
      <p:sp>
        <p:nvSpPr>
          <p:cNvPr id="667652"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fld id="{BE93BE6E-92AA-4FFA-96EC-B9C7691BF38F}" type="slidenum">
              <a:rPr lang="en-US" altLang="en-US">
                <a:latin typeface="Times New Roman" panose="02020603050405020304" pitchFamily="18" charset="0"/>
              </a:rPr>
              <a:pPr eaLnBrk="1" hangingPunct="1"/>
              <a:t>473</a:t>
            </a:fld>
            <a:endParaRPr lang="en-US" altLang="en-US">
              <a:latin typeface="Times New Roman" panose="02020603050405020304" pitchFamily="18" charset="0"/>
            </a:endParaRPr>
          </a:p>
        </p:txBody>
      </p:sp>
    </p:spTree>
    <p:extLst>
      <p:ext uri="{BB962C8B-B14F-4D97-AF65-F5344CB8AC3E}">
        <p14:creationId xmlns:p14="http://schemas.microsoft.com/office/powerpoint/2010/main" val="1342967728"/>
      </p:ext>
    </p:extLst>
  </p:cSld>
  <p:clrMapOvr>
    <a:masterClrMapping/>
  </p:clrMapOvr>
</p:notes>
</file>

<file path=ppt/notesSlides/notesSlide3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8674" name="Slide Image Placeholder 1"/>
          <p:cNvSpPr>
            <a:spLocks noGrp="1" noRot="1" noChangeAspect="1" noTextEdit="1"/>
          </p:cNvSpPr>
          <p:nvPr>
            <p:ph type="sldImg"/>
          </p:nvPr>
        </p:nvSpPr>
        <p:spPr>
          <a:ln/>
        </p:spPr>
      </p:sp>
      <p:sp>
        <p:nvSpPr>
          <p:cNvPr id="668675"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a:p>
        </p:txBody>
      </p:sp>
      <p:sp>
        <p:nvSpPr>
          <p:cNvPr id="668676"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fld id="{3EFDB120-DC61-4B68-AE3A-C178DB1BA11A}" type="slidenum">
              <a:rPr lang="en-US" altLang="en-US">
                <a:latin typeface="Times New Roman" panose="02020603050405020304" pitchFamily="18" charset="0"/>
              </a:rPr>
              <a:pPr eaLnBrk="1" hangingPunct="1"/>
              <a:t>474</a:t>
            </a:fld>
            <a:endParaRPr lang="en-US" altLang="en-US">
              <a:latin typeface="Times New Roman" panose="02020603050405020304" pitchFamily="18" charset="0"/>
            </a:endParaRPr>
          </a:p>
        </p:txBody>
      </p:sp>
    </p:spTree>
    <p:extLst>
      <p:ext uri="{BB962C8B-B14F-4D97-AF65-F5344CB8AC3E}">
        <p14:creationId xmlns:p14="http://schemas.microsoft.com/office/powerpoint/2010/main" val="4172274800"/>
      </p:ext>
    </p:extLst>
  </p:cSld>
  <p:clrMapOvr>
    <a:masterClrMapping/>
  </p:clrMapOvr>
</p:notes>
</file>

<file path=ppt/notesSlides/notesSlide3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9698" name="Slide Image Placeholder 1"/>
          <p:cNvSpPr>
            <a:spLocks noGrp="1" noRot="1" noChangeAspect="1" noTextEdit="1"/>
          </p:cNvSpPr>
          <p:nvPr>
            <p:ph type="sldImg"/>
          </p:nvPr>
        </p:nvSpPr>
        <p:spPr>
          <a:ln/>
        </p:spPr>
      </p:sp>
      <p:sp>
        <p:nvSpPr>
          <p:cNvPr id="669699"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a:p>
        </p:txBody>
      </p:sp>
      <p:sp>
        <p:nvSpPr>
          <p:cNvPr id="669700"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fld id="{715D32FB-2B9D-47DE-B9A6-BBADB763EC71}" type="slidenum">
              <a:rPr lang="en-US" altLang="en-US">
                <a:latin typeface="Times New Roman" panose="02020603050405020304" pitchFamily="18" charset="0"/>
              </a:rPr>
              <a:pPr eaLnBrk="1" hangingPunct="1"/>
              <a:t>476</a:t>
            </a:fld>
            <a:endParaRPr lang="en-US" altLang="en-US">
              <a:latin typeface="Times New Roman" panose="02020603050405020304" pitchFamily="18" charset="0"/>
            </a:endParaRPr>
          </a:p>
        </p:txBody>
      </p:sp>
    </p:spTree>
    <p:extLst>
      <p:ext uri="{BB962C8B-B14F-4D97-AF65-F5344CB8AC3E}">
        <p14:creationId xmlns:p14="http://schemas.microsoft.com/office/powerpoint/2010/main" val="3922494435"/>
      </p:ext>
    </p:extLst>
  </p:cSld>
  <p:clrMapOvr>
    <a:masterClrMapping/>
  </p:clrMapOvr>
</p:notes>
</file>

<file path=ppt/notesSlides/notesSlide3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0722" name="Slide Image Placeholder 1"/>
          <p:cNvSpPr>
            <a:spLocks noGrp="1" noRot="1" noChangeAspect="1" noTextEdit="1"/>
          </p:cNvSpPr>
          <p:nvPr>
            <p:ph type="sldImg"/>
          </p:nvPr>
        </p:nvSpPr>
        <p:spPr>
          <a:ln/>
        </p:spPr>
      </p:sp>
      <p:sp>
        <p:nvSpPr>
          <p:cNvPr id="670723"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a:p>
        </p:txBody>
      </p:sp>
      <p:sp>
        <p:nvSpPr>
          <p:cNvPr id="670724"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fld id="{C8DEF690-FA0E-4081-9A79-49AA10D341F9}" type="slidenum">
              <a:rPr lang="en-US" altLang="en-US">
                <a:latin typeface="Times New Roman" panose="02020603050405020304" pitchFamily="18" charset="0"/>
              </a:rPr>
              <a:pPr eaLnBrk="1" hangingPunct="1"/>
              <a:t>477</a:t>
            </a:fld>
            <a:endParaRPr lang="en-US" altLang="en-US">
              <a:latin typeface="Times New Roman" panose="02020603050405020304" pitchFamily="18" charset="0"/>
            </a:endParaRPr>
          </a:p>
        </p:txBody>
      </p:sp>
    </p:spTree>
    <p:extLst>
      <p:ext uri="{BB962C8B-B14F-4D97-AF65-F5344CB8AC3E}">
        <p14:creationId xmlns:p14="http://schemas.microsoft.com/office/powerpoint/2010/main" val="2759898721"/>
      </p:ext>
    </p:extLst>
  </p:cSld>
  <p:clrMapOvr>
    <a:masterClrMapping/>
  </p:clrMapOvr>
</p:notes>
</file>

<file path=ppt/notesSlides/notesSlide3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1746" name="Slide Image Placeholder 1"/>
          <p:cNvSpPr>
            <a:spLocks noGrp="1" noRot="1" noChangeAspect="1" noTextEdit="1"/>
          </p:cNvSpPr>
          <p:nvPr>
            <p:ph type="sldImg"/>
          </p:nvPr>
        </p:nvSpPr>
        <p:spPr>
          <a:ln/>
        </p:spPr>
      </p:sp>
      <p:sp>
        <p:nvSpPr>
          <p:cNvPr id="671747"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a:p>
        </p:txBody>
      </p:sp>
      <p:sp>
        <p:nvSpPr>
          <p:cNvPr id="671748"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fld id="{92BB9E5C-B819-4751-BF23-193E08F070D2}" type="slidenum">
              <a:rPr lang="en-US" altLang="en-US">
                <a:latin typeface="Times New Roman" panose="02020603050405020304" pitchFamily="18" charset="0"/>
              </a:rPr>
              <a:pPr eaLnBrk="1" hangingPunct="1"/>
              <a:t>478</a:t>
            </a:fld>
            <a:endParaRPr lang="en-US" altLang="en-US">
              <a:latin typeface="Times New Roman" panose="02020603050405020304" pitchFamily="18" charset="0"/>
            </a:endParaRPr>
          </a:p>
        </p:txBody>
      </p:sp>
    </p:spTree>
    <p:extLst>
      <p:ext uri="{BB962C8B-B14F-4D97-AF65-F5344CB8AC3E}">
        <p14:creationId xmlns:p14="http://schemas.microsoft.com/office/powerpoint/2010/main" val="2936799998"/>
      </p:ext>
    </p:extLst>
  </p:cSld>
  <p:clrMapOvr>
    <a:masterClrMapping/>
  </p:clrMapOvr>
</p:notes>
</file>

<file path=ppt/notesSlides/notesSlide3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2770" name="Slide Image Placeholder 1"/>
          <p:cNvSpPr>
            <a:spLocks noGrp="1" noRot="1" noChangeAspect="1" noTextEdit="1"/>
          </p:cNvSpPr>
          <p:nvPr>
            <p:ph type="sldImg"/>
          </p:nvPr>
        </p:nvSpPr>
        <p:spPr>
          <a:ln/>
        </p:spPr>
      </p:sp>
      <p:sp>
        <p:nvSpPr>
          <p:cNvPr id="672771"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a:p>
        </p:txBody>
      </p:sp>
      <p:sp>
        <p:nvSpPr>
          <p:cNvPr id="672772"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fld id="{6F9D2B55-77DD-4E0C-AEE1-F93F2EB8136A}" type="slidenum">
              <a:rPr lang="en-US" altLang="en-US">
                <a:latin typeface="Times New Roman" panose="02020603050405020304" pitchFamily="18" charset="0"/>
              </a:rPr>
              <a:pPr eaLnBrk="1" hangingPunct="1"/>
              <a:t>479</a:t>
            </a:fld>
            <a:endParaRPr lang="en-US" altLang="en-US">
              <a:latin typeface="Times New Roman" panose="02020603050405020304" pitchFamily="18" charset="0"/>
            </a:endParaRPr>
          </a:p>
        </p:txBody>
      </p:sp>
    </p:spTree>
    <p:extLst>
      <p:ext uri="{BB962C8B-B14F-4D97-AF65-F5344CB8AC3E}">
        <p14:creationId xmlns:p14="http://schemas.microsoft.com/office/powerpoint/2010/main" val="1808197975"/>
      </p:ext>
    </p:extLst>
  </p:cSld>
  <p:clrMapOvr>
    <a:masterClrMapping/>
  </p:clrMapOvr>
</p:notes>
</file>

<file path=ppt/notesSlides/notesSlide3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3794" name="Slide Image Placeholder 1"/>
          <p:cNvSpPr>
            <a:spLocks noGrp="1" noRot="1" noChangeAspect="1" noTextEdit="1"/>
          </p:cNvSpPr>
          <p:nvPr>
            <p:ph type="sldImg"/>
          </p:nvPr>
        </p:nvSpPr>
        <p:spPr>
          <a:ln/>
        </p:spPr>
      </p:sp>
      <p:sp>
        <p:nvSpPr>
          <p:cNvPr id="673795"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a:p>
        </p:txBody>
      </p:sp>
      <p:sp>
        <p:nvSpPr>
          <p:cNvPr id="673796"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fld id="{BAB93E59-E17D-4FD5-B026-29A4F5EE57B4}" type="slidenum">
              <a:rPr lang="en-US" altLang="en-US">
                <a:latin typeface="Times New Roman" panose="02020603050405020304" pitchFamily="18" charset="0"/>
              </a:rPr>
              <a:pPr eaLnBrk="1" hangingPunct="1"/>
              <a:t>480</a:t>
            </a:fld>
            <a:endParaRPr lang="en-US" altLang="en-US">
              <a:latin typeface="Times New Roman" panose="02020603050405020304" pitchFamily="18" charset="0"/>
            </a:endParaRPr>
          </a:p>
        </p:txBody>
      </p:sp>
    </p:spTree>
    <p:extLst>
      <p:ext uri="{BB962C8B-B14F-4D97-AF65-F5344CB8AC3E}">
        <p14:creationId xmlns:p14="http://schemas.microsoft.com/office/powerpoint/2010/main" val="1417500437"/>
      </p:ext>
    </p:extLst>
  </p:cSld>
  <p:clrMapOvr>
    <a:masterClrMapping/>
  </p:clrMapOvr>
</p:notes>
</file>

<file path=ppt/notesSlides/notesSlide3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6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fld id="{E52DEBC8-48B8-483C-BC51-A83A38780437}" type="slidenum">
              <a:rPr lang="en-US" altLang="en-US">
                <a:latin typeface="Times New Roman" panose="02020603050405020304" pitchFamily="18" charset="0"/>
              </a:rPr>
              <a:pPr eaLnBrk="1" hangingPunct="1"/>
              <a:t>481</a:t>
            </a:fld>
            <a:endParaRPr lang="en-US" altLang="en-US">
              <a:latin typeface="Times New Roman" panose="02020603050405020304" pitchFamily="18" charset="0"/>
            </a:endParaRPr>
          </a:p>
        </p:txBody>
      </p:sp>
      <p:sp>
        <p:nvSpPr>
          <p:cNvPr id="143363" name="Rectangle 2"/>
          <p:cNvSpPr>
            <a:spLocks noGrp="1" noRot="1" noChangeAspect="1" noChangeArrowheads="1" noTextEdit="1"/>
          </p:cNvSpPr>
          <p:nvPr>
            <p:ph type="sldImg"/>
          </p:nvPr>
        </p:nvSpPr>
        <p:spPr>
          <a:ln/>
        </p:spPr>
      </p:sp>
      <p:sp>
        <p:nvSpPr>
          <p:cNvPr id="143364"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512246056"/>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305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fld id="{7943C40C-1562-48C1-A8A2-680CE7ABC8B4}" type="slidenum">
              <a:rPr lang="en-US" altLang="en-US">
                <a:latin typeface="Times New Roman" panose="02020603050405020304" pitchFamily="18" charset="0"/>
              </a:rPr>
              <a:pPr eaLnBrk="1" hangingPunct="1"/>
              <a:t>40</a:t>
            </a:fld>
            <a:endParaRPr lang="en-US" altLang="en-US">
              <a:latin typeface="Times New Roman" panose="02020603050405020304" pitchFamily="18" charset="0"/>
            </a:endParaRPr>
          </a:p>
        </p:txBody>
      </p:sp>
      <p:sp>
        <p:nvSpPr>
          <p:cNvPr id="173059" name="Rectangle 2"/>
          <p:cNvSpPr>
            <a:spLocks noGrp="1" noRot="1" noChangeAspect="1" noChangeArrowheads="1" noTextEdit="1"/>
          </p:cNvSpPr>
          <p:nvPr>
            <p:ph type="sldImg"/>
          </p:nvPr>
        </p:nvSpPr>
        <p:spPr>
          <a:ln/>
        </p:spPr>
      </p:sp>
      <p:sp>
        <p:nvSpPr>
          <p:cNvPr id="17306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122242696"/>
      </p:ext>
    </p:extLst>
  </p:cSld>
  <p:clrMapOvr>
    <a:masterClrMapping/>
  </p:clrMapOvr>
</p:notes>
</file>

<file path=ppt/notesSlides/notesSlide3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fld id="{59E87CE7-3BD4-4F60-A79B-651FBE20B179}" type="slidenum">
              <a:rPr lang="en-US" altLang="en-US" sz="1200" smtClean="0"/>
              <a:pPr/>
              <a:t>482</a:t>
            </a:fld>
            <a:endParaRPr lang="en-US" altLang="en-US" sz="1200"/>
          </a:p>
        </p:txBody>
      </p:sp>
      <p:sp>
        <p:nvSpPr>
          <p:cNvPr id="60419" name="Rectangle 2"/>
          <p:cNvSpPr>
            <a:spLocks noGrp="1" noRot="1" noChangeAspect="1" noChangeArrowheads="1" noTextEdit="1"/>
          </p:cNvSpPr>
          <p:nvPr>
            <p:ph type="sldImg"/>
          </p:nvPr>
        </p:nvSpPr>
        <p:spPr>
          <a:ln/>
        </p:spPr>
      </p:sp>
      <p:sp>
        <p:nvSpPr>
          <p:cNvPr id="6042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1440004347"/>
      </p:ext>
    </p:extLst>
  </p:cSld>
  <p:clrMapOvr>
    <a:masterClrMapping/>
  </p:clrMapOvr>
</p:notes>
</file>

<file path=ppt/notesSlides/notesSlide3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9120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fld id="{01A44D23-1F85-464A-98D7-31B89D80CE28}" type="slidenum">
              <a:rPr lang="en-US" altLang="en-US">
                <a:latin typeface="Times New Roman" panose="02020603050405020304" pitchFamily="18" charset="0"/>
              </a:rPr>
              <a:pPr eaLnBrk="1" hangingPunct="1"/>
              <a:t>483</a:t>
            </a:fld>
            <a:endParaRPr lang="en-US" altLang="en-US">
              <a:latin typeface="Times New Roman" panose="02020603050405020304" pitchFamily="18" charset="0"/>
            </a:endParaRPr>
          </a:p>
        </p:txBody>
      </p:sp>
      <p:sp>
        <p:nvSpPr>
          <p:cNvPr id="691203" name="Rectangle 2"/>
          <p:cNvSpPr>
            <a:spLocks noGrp="1" noRot="1" noChangeAspect="1" noChangeArrowheads="1" noTextEdit="1"/>
          </p:cNvSpPr>
          <p:nvPr>
            <p:ph type="sldImg"/>
          </p:nvPr>
        </p:nvSpPr>
        <p:spPr>
          <a:ln/>
        </p:spPr>
      </p:sp>
      <p:sp>
        <p:nvSpPr>
          <p:cNvPr id="691204"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a:p>
        </p:txBody>
      </p:sp>
    </p:spTree>
    <p:extLst>
      <p:ext uri="{BB962C8B-B14F-4D97-AF65-F5344CB8AC3E}">
        <p14:creationId xmlns:p14="http://schemas.microsoft.com/office/powerpoint/2010/main" val="882247316"/>
      </p:ext>
    </p:extLst>
  </p:cSld>
  <p:clrMapOvr>
    <a:masterClrMapping/>
  </p:clrMapOvr>
</p:notes>
</file>

<file path=ppt/notesSlides/notesSlide3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46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fld id="{B364BBA3-FD21-4403-B109-5921E9479D87}" type="slidenum">
              <a:rPr lang="en-US" altLang="en-US" sz="1200" smtClean="0"/>
              <a:pPr/>
              <a:t>484</a:t>
            </a:fld>
            <a:endParaRPr lang="en-US" altLang="en-US" sz="1200"/>
          </a:p>
        </p:txBody>
      </p:sp>
      <p:sp>
        <p:nvSpPr>
          <p:cNvPr id="62467" name="Rectangle 2"/>
          <p:cNvSpPr>
            <a:spLocks noGrp="1" noRot="1" noChangeAspect="1" noChangeArrowheads="1" noTextEdit="1"/>
          </p:cNvSpPr>
          <p:nvPr>
            <p:ph type="sldImg"/>
          </p:nvPr>
        </p:nvSpPr>
        <p:spPr>
          <a:ln/>
        </p:spPr>
      </p:sp>
      <p:sp>
        <p:nvSpPr>
          <p:cNvPr id="62468"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a:p>
        </p:txBody>
      </p:sp>
    </p:spTree>
    <p:extLst>
      <p:ext uri="{BB962C8B-B14F-4D97-AF65-F5344CB8AC3E}">
        <p14:creationId xmlns:p14="http://schemas.microsoft.com/office/powerpoint/2010/main" val="3435262566"/>
      </p:ext>
    </p:extLst>
  </p:cSld>
  <p:clrMapOvr>
    <a:masterClrMapping/>
  </p:clrMapOvr>
</p:notes>
</file>

<file path=ppt/notesSlides/notesSlide3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93250" name="Slide Image Placeholder 1"/>
          <p:cNvSpPr>
            <a:spLocks noGrp="1" noRot="1" noChangeAspect="1" noTextEdit="1"/>
          </p:cNvSpPr>
          <p:nvPr>
            <p:ph type="sldImg"/>
          </p:nvPr>
        </p:nvSpPr>
        <p:spPr>
          <a:ln/>
        </p:spPr>
      </p:sp>
      <p:sp>
        <p:nvSpPr>
          <p:cNvPr id="693251"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a:p>
        </p:txBody>
      </p:sp>
      <p:sp>
        <p:nvSpPr>
          <p:cNvPr id="693252"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fld id="{9D60FE2A-3CC0-45A3-AF19-235E0C60ECC0}" type="slidenum">
              <a:rPr lang="en-US" altLang="en-US">
                <a:latin typeface="Times New Roman" panose="02020603050405020304" pitchFamily="18" charset="0"/>
              </a:rPr>
              <a:pPr eaLnBrk="1" hangingPunct="1"/>
              <a:t>485</a:t>
            </a:fld>
            <a:endParaRPr lang="en-US" altLang="en-US">
              <a:latin typeface="Times New Roman" panose="02020603050405020304" pitchFamily="18" charset="0"/>
            </a:endParaRPr>
          </a:p>
        </p:txBody>
      </p:sp>
    </p:spTree>
    <p:extLst>
      <p:ext uri="{BB962C8B-B14F-4D97-AF65-F5344CB8AC3E}">
        <p14:creationId xmlns:p14="http://schemas.microsoft.com/office/powerpoint/2010/main" val="2939996805"/>
      </p:ext>
    </p:extLst>
  </p:cSld>
  <p:clrMapOvr>
    <a:masterClrMapping/>
  </p:clrMapOvr>
</p:notes>
</file>

<file path=ppt/notesSlides/notesSlide3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562" name="Slide Image Placeholder 1"/>
          <p:cNvSpPr>
            <a:spLocks noGrp="1" noRot="1" noChangeAspect="1" noTextEdit="1"/>
          </p:cNvSpPr>
          <p:nvPr>
            <p:ph type="sldImg"/>
          </p:nvPr>
        </p:nvSpPr>
        <p:spPr>
          <a:ln/>
        </p:spPr>
      </p:sp>
      <p:sp>
        <p:nvSpPr>
          <p:cNvPr id="66563"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a:p>
        </p:txBody>
      </p:sp>
      <p:sp>
        <p:nvSpPr>
          <p:cNvPr id="66564"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fld id="{DD011A06-617A-4D30-AB68-C6011EC8C81F}" type="slidenum">
              <a:rPr lang="en-US" altLang="en-US" sz="1200" smtClean="0"/>
              <a:pPr/>
              <a:t>486</a:t>
            </a:fld>
            <a:endParaRPr lang="en-US" altLang="en-US" sz="1200"/>
          </a:p>
        </p:txBody>
      </p:sp>
    </p:spTree>
    <p:extLst>
      <p:ext uri="{BB962C8B-B14F-4D97-AF65-F5344CB8AC3E}">
        <p14:creationId xmlns:p14="http://schemas.microsoft.com/office/powerpoint/2010/main" val="3672397314"/>
      </p:ext>
    </p:extLst>
  </p:cSld>
  <p:clrMapOvr>
    <a:masterClrMapping/>
  </p:clrMapOvr>
</p:notes>
</file>

<file path=ppt/notesSlides/notesSlide3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861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fld id="{2AB7DAAF-3743-46E4-964C-1628AD185828}" type="slidenum">
              <a:rPr lang="en-US" altLang="en-US" sz="1200" smtClean="0"/>
              <a:pPr/>
              <a:t>487</a:t>
            </a:fld>
            <a:endParaRPr lang="en-US" altLang="en-US" sz="1200"/>
          </a:p>
        </p:txBody>
      </p:sp>
      <p:sp>
        <p:nvSpPr>
          <p:cNvPr id="68611" name="Rectangle 2"/>
          <p:cNvSpPr>
            <a:spLocks noGrp="1" noRot="1" noChangeAspect="1" noChangeArrowheads="1" noTextEdit="1"/>
          </p:cNvSpPr>
          <p:nvPr>
            <p:ph type="sldImg"/>
          </p:nvPr>
        </p:nvSpPr>
        <p:spPr>
          <a:ln/>
        </p:spPr>
      </p:sp>
      <p:sp>
        <p:nvSpPr>
          <p:cNvPr id="6861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a:p>
        </p:txBody>
      </p:sp>
    </p:spTree>
    <p:extLst>
      <p:ext uri="{BB962C8B-B14F-4D97-AF65-F5344CB8AC3E}">
        <p14:creationId xmlns:p14="http://schemas.microsoft.com/office/powerpoint/2010/main" val="3778342939"/>
      </p:ext>
    </p:extLst>
  </p:cSld>
  <p:clrMapOvr>
    <a:masterClrMapping/>
  </p:clrMapOvr>
</p:notes>
</file>

<file path=ppt/notesSlides/notesSlide3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9632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fld id="{51D7E5C2-6960-416F-B656-8AE1CD73DEC3}" type="slidenum">
              <a:rPr lang="en-US" altLang="en-US">
                <a:latin typeface="Times New Roman" panose="02020603050405020304" pitchFamily="18" charset="0"/>
              </a:rPr>
              <a:pPr eaLnBrk="1" hangingPunct="1"/>
              <a:t>488</a:t>
            </a:fld>
            <a:endParaRPr lang="en-US" altLang="en-US">
              <a:latin typeface="Times New Roman" panose="02020603050405020304" pitchFamily="18" charset="0"/>
            </a:endParaRPr>
          </a:p>
        </p:txBody>
      </p:sp>
      <p:sp>
        <p:nvSpPr>
          <p:cNvPr id="696323" name="Rectangle 2"/>
          <p:cNvSpPr>
            <a:spLocks noGrp="1" noRot="1" noChangeAspect="1" noChangeArrowheads="1" noTextEdit="1"/>
          </p:cNvSpPr>
          <p:nvPr>
            <p:ph type="sldImg"/>
          </p:nvPr>
        </p:nvSpPr>
        <p:spPr>
          <a:ln/>
        </p:spPr>
      </p:sp>
      <p:sp>
        <p:nvSpPr>
          <p:cNvPr id="696324"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a:p>
        </p:txBody>
      </p:sp>
    </p:spTree>
    <p:extLst>
      <p:ext uri="{BB962C8B-B14F-4D97-AF65-F5344CB8AC3E}">
        <p14:creationId xmlns:p14="http://schemas.microsoft.com/office/powerpoint/2010/main" val="253939197"/>
      </p:ext>
    </p:extLst>
  </p:cSld>
  <p:clrMapOvr>
    <a:masterClrMapping/>
  </p:clrMapOvr>
</p:notes>
</file>

<file path=ppt/notesSlides/notesSlide3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065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fld id="{96DB9FA7-F841-4E15-9F5C-08B8C3449B03}" type="slidenum">
              <a:rPr lang="en-US" altLang="en-US" sz="1200" smtClean="0"/>
              <a:pPr/>
              <a:t>489</a:t>
            </a:fld>
            <a:endParaRPr lang="en-US" altLang="en-US" sz="1200"/>
          </a:p>
        </p:txBody>
      </p:sp>
      <p:sp>
        <p:nvSpPr>
          <p:cNvPr id="70659" name="Rectangle 2"/>
          <p:cNvSpPr>
            <a:spLocks noGrp="1" noRot="1" noChangeAspect="1" noChangeArrowheads="1" noTextEdit="1"/>
          </p:cNvSpPr>
          <p:nvPr>
            <p:ph type="sldImg"/>
          </p:nvPr>
        </p:nvSpPr>
        <p:spPr>
          <a:ln/>
        </p:spPr>
      </p:sp>
      <p:sp>
        <p:nvSpPr>
          <p:cNvPr id="7066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en-US"/>
              <a:t>Delta t orbit = 1/4 orbit - mission constraint - how fast we need to be able to point the instrument</a:t>
            </a:r>
          </a:p>
          <a:p>
            <a:r>
              <a:rPr lang="en-US" altLang="en-US"/>
              <a:t>Theta slew; delta t slew, how far and fast </a:t>
            </a:r>
          </a:p>
          <a:p>
            <a:endParaRPr lang="en-US" altLang="en-US"/>
          </a:p>
        </p:txBody>
      </p:sp>
    </p:spTree>
    <p:extLst>
      <p:ext uri="{BB962C8B-B14F-4D97-AF65-F5344CB8AC3E}">
        <p14:creationId xmlns:p14="http://schemas.microsoft.com/office/powerpoint/2010/main" val="2683459711"/>
      </p:ext>
    </p:extLst>
  </p:cSld>
  <p:clrMapOvr>
    <a:masterClrMapping/>
  </p:clrMapOvr>
</p:notes>
</file>

<file path=ppt/notesSlides/notesSlide3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270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fld id="{E200690D-DCBB-4D8F-BA9F-9989C66FDB50}" type="slidenum">
              <a:rPr lang="en-US" altLang="en-US" sz="1200" smtClean="0"/>
              <a:pPr/>
              <a:t>490</a:t>
            </a:fld>
            <a:endParaRPr lang="en-US" altLang="en-US" sz="1200"/>
          </a:p>
        </p:txBody>
      </p:sp>
      <p:sp>
        <p:nvSpPr>
          <p:cNvPr id="72707" name="Rectangle 2"/>
          <p:cNvSpPr>
            <a:spLocks noGrp="1" noRot="1" noChangeAspect="1" noChangeArrowheads="1" noTextEdit="1"/>
          </p:cNvSpPr>
          <p:nvPr>
            <p:ph type="sldImg"/>
          </p:nvPr>
        </p:nvSpPr>
        <p:spPr>
          <a:ln/>
        </p:spPr>
      </p:sp>
      <p:sp>
        <p:nvSpPr>
          <p:cNvPr id="72708"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en-US">
                <a:cs typeface="Times New Roman" panose="02020603050405020304" pitchFamily="18" charset="0"/>
              </a:rPr>
              <a:t>Table 1.  Input variables used in the engineered subsystem model in Task 1.  From left to right the columns contain input variable symbols, units, description, p-box type, values used to parameterize the p-box, and deterministic point estimates used in </a:t>
            </a:r>
            <a:r>
              <a:rPr lang="en-US" altLang="en-US" i="1">
                <a:cs typeface="Times New Roman" panose="02020603050405020304" pitchFamily="18" charset="0"/>
              </a:rPr>
              <a:t>SMAD</a:t>
            </a:r>
            <a:r>
              <a:rPr lang="en-US" altLang="en-US">
                <a:cs typeface="Times New Roman" panose="02020603050405020304" pitchFamily="18" charset="0"/>
              </a:rPr>
              <a:t>.  “p-box” is a non-parametric p-box.  Two values in square brackets is an interval of the form [min,max].  One value in square brackets is an interval spanning the significant digit precision around that value (e.g. [4655]=[4654.5, 4655.5]).</a:t>
            </a:r>
            <a:r>
              <a:rPr lang="en-US" altLang="en-US"/>
              <a:t> </a:t>
            </a:r>
          </a:p>
        </p:txBody>
      </p:sp>
    </p:spTree>
    <p:extLst>
      <p:ext uri="{BB962C8B-B14F-4D97-AF65-F5344CB8AC3E}">
        <p14:creationId xmlns:p14="http://schemas.microsoft.com/office/powerpoint/2010/main" val="920099709"/>
      </p:ext>
    </p:extLst>
  </p:cSld>
  <p:clrMapOvr>
    <a:masterClrMapping/>
  </p:clrMapOvr>
</p:notes>
</file>

<file path=ppt/notesSlides/notesSlide3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fld id="{7DECE756-2E40-4F73-9921-5C34E1F9D823}" type="slidenum">
              <a:rPr lang="en-US" altLang="en-US" sz="1200" smtClean="0"/>
              <a:pPr/>
              <a:t>491</a:t>
            </a:fld>
            <a:endParaRPr lang="en-US" altLang="en-US" sz="1200"/>
          </a:p>
        </p:txBody>
      </p:sp>
      <p:sp>
        <p:nvSpPr>
          <p:cNvPr id="74755" name="Rectangle 2"/>
          <p:cNvSpPr>
            <a:spLocks noGrp="1" noRot="1" noChangeAspect="1" noChangeArrowheads="1" noTextEdit="1"/>
          </p:cNvSpPr>
          <p:nvPr>
            <p:ph type="sldImg"/>
          </p:nvPr>
        </p:nvSpPr>
        <p:spPr>
          <a:ln/>
        </p:spPr>
      </p:sp>
      <p:sp>
        <p:nvSpPr>
          <p:cNvPr id="74756"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en-US"/>
              <a:t>Figure .  Coefficient of drag (</a:t>
            </a:r>
            <a:r>
              <a:rPr lang="en-US" altLang="en-US" i="1"/>
              <a:t>C</a:t>
            </a:r>
            <a:r>
              <a:rPr lang="en-US" altLang="en-US" b="1" baseline="-25000"/>
              <a:t>d</a:t>
            </a:r>
            <a:r>
              <a:rPr lang="en-US" altLang="en-US"/>
              <a:t>).  Deterministic estimate shown in red; p-box shown in black. The ordinate is exceedence probability; the abscissa is unitless.</a:t>
            </a:r>
          </a:p>
        </p:txBody>
      </p:sp>
    </p:spTree>
    <p:extLst>
      <p:ext uri="{BB962C8B-B14F-4D97-AF65-F5344CB8AC3E}">
        <p14:creationId xmlns:p14="http://schemas.microsoft.com/office/powerpoint/2010/main" val="3710638824"/>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08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fld id="{E6081D63-D786-42DF-A9CB-FBDB115AF0AA}" type="slidenum">
              <a:rPr lang="en-US" altLang="en-US">
                <a:latin typeface="Times New Roman" panose="02020603050405020304" pitchFamily="18" charset="0"/>
              </a:rPr>
              <a:pPr eaLnBrk="1" hangingPunct="1"/>
              <a:t>41</a:t>
            </a:fld>
            <a:endParaRPr lang="en-US" altLang="en-US">
              <a:latin typeface="Times New Roman" panose="02020603050405020304" pitchFamily="18" charset="0"/>
            </a:endParaRPr>
          </a:p>
        </p:txBody>
      </p:sp>
      <p:sp>
        <p:nvSpPr>
          <p:cNvPr id="174083" name="Rectangle 2"/>
          <p:cNvSpPr>
            <a:spLocks noGrp="1" noRot="1" noChangeAspect="1" noChangeArrowheads="1" noTextEdit="1"/>
          </p:cNvSpPr>
          <p:nvPr>
            <p:ph type="sldImg"/>
          </p:nvPr>
        </p:nvSpPr>
        <p:spPr>
          <a:ln/>
        </p:spPr>
      </p:sp>
      <p:sp>
        <p:nvSpPr>
          <p:cNvPr id="174084"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3234516892"/>
      </p:ext>
    </p:extLst>
  </p:cSld>
  <p:clrMapOvr>
    <a:masterClrMapping/>
  </p:clrMapOvr>
</p:notes>
</file>

<file path=ppt/notesSlides/notesSlide3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80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fld id="{D00BE553-65C6-4ABB-B4E6-FB11F352741A}" type="slidenum">
              <a:rPr lang="en-US" altLang="en-US" sz="1200" smtClean="0"/>
              <a:pPr/>
              <a:t>492</a:t>
            </a:fld>
            <a:endParaRPr lang="en-US" altLang="en-US" sz="1200"/>
          </a:p>
        </p:txBody>
      </p:sp>
      <p:sp>
        <p:nvSpPr>
          <p:cNvPr id="76803" name="Rectangle 2"/>
          <p:cNvSpPr>
            <a:spLocks noGrp="1" noRot="1" noChangeAspect="1" noChangeArrowheads="1" noTextEdit="1"/>
          </p:cNvSpPr>
          <p:nvPr>
            <p:ph type="sldImg"/>
          </p:nvPr>
        </p:nvSpPr>
        <p:spPr>
          <a:ln/>
        </p:spPr>
      </p:sp>
      <p:sp>
        <p:nvSpPr>
          <p:cNvPr id="76804"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en-US"/>
              <a:t>Figure .  Aerodynamic drag torque moment arm (</a:t>
            </a:r>
            <a:r>
              <a:rPr lang="en-US" altLang="en-US" i="1"/>
              <a:t>L</a:t>
            </a:r>
            <a:r>
              <a:rPr lang="en-US" altLang="en-US" b="1" baseline="-25000"/>
              <a:t>a</a:t>
            </a:r>
            <a:r>
              <a:rPr lang="en-US" altLang="en-US"/>
              <a:t>).  Deterministic estimate shown in red; p-box shown in black. . The ordinate is exceedence probability; the abscissa is in meters.</a:t>
            </a:r>
          </a:p>
        </p:txBody>
      </p:sp>
    </p:spTree>
    <p:extLst>
      <p:ext uri="{BB962C8B-B14F-4D97-AF65-F5344CB8AC3E}">
        <p14:creationId xmlns:p14="http://schemas.microsoft.com/office/powerpoint/2010/main" val="2795782682"/>
      </p:ext>
    </p:extLst>
  </p:cSld>
  <p:clrMapOvr>
    <a:masterClrMapping/>
  </p:clrMapOvr>
</p:notes>
</file>

<file path=ppt/notesSlides/notesSlide3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0246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fld id="{CDE8F5AD-51B6-4611-BFF7-A9AC2BDA4308}" type="slidenum">
              <a:rPr lang="en-US" altLang="en-US">
                <a:latin typeface="Times New Roman" panose="02020603050405020304" pitchFamily="18" charset="0"/>
              </a:rPr>
              <a:pPr eaLnBrk="1" hangingPunct="1"/>
              <a:t>493</a:t>
            </a:fld>
            <a:endParaRPr lang="en-US" altLang="en-US">
              <a:latin typeface="Times New Roman" panose="02020603050405020304" pitchFamily="18" charset="0"/>
            </a:endParaRPr>
          </a:p>
        </p:txBody>
      </p:sp>
      <p:sp>
        <p:nvSpPr>
          <p:cNvPr id="702467" name="Rectangle 2"/>
          <p:cNvSpPr>
            <a:spLocks noGrp="1" noRot="1" noChangeAspect="1" noChangeArrowheads="1" noTextEdit="1"/>
          </p:cNvSpPr>
          <p:nvPr>
            <p:ph type="sldImg"/>
          </p:nvPr>
        </p:nvSpPr>
        <p:spPr>
          <a:ln/>
        </p:spPr>
      </p:sp>
      <p:sp>
        <p:nvSpPr>
          <p:cNvPr id="702468"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en-US" dirty="0"/>
              <a:t>Figure .  Spacecraft residual dipole (</a:t>
            </a:r>
            <a:r>
              <a:rPr lang="en-US" altLang="en-US" i="1" dirty="0"/>
              <a:t>D</a:t>
            </a:r>
            <a:r>
              <a:rPr lang="en-US" altLang="en-US" dirty="0"/>
              <a:t>). Deterministic estimate equals 1 (shown in red); p-box shown in black.  The ordinate is </a:t>
            </a:r>
            <a:r>
              <a:rPr lang="en-US" altLang="en-US" dirty="0" err="1"/>
              <a:t>exceedence</a:t>
            </a:r>
            <a:r>
              <a:rPr lang="en-US" altLang="en-US" dirty="0"/>
              <a:t> probability; the abscissa is </a:t>
            </a:r>
            <a:r>
              <a:rPr lang="en-US" altLang="en-US" dirty="0" err="1"/>
              <a:t>unitless</a:t>
            </a:r>
            <a:r>
              <a:rPr lang="en-US" altLang="en-US" dirty="0"/>
              <a:t>.</a:t>
            </a:r>
          </a:p>
          <a:p>
            <a:r>
              <a:rPr lang="en-US" altLang="en-US" dirty="0"/>
              <a:t>Figure .  Sun incidence angle (</a:t>
            </a:r>
            <a:r>
              <a:rPr lang="en-US" altLang="en-US" i="1" dirty="0" err="1"/>
              <a:t>i</a:t>
            </a:r>
            <a:r>
              <a:rPr lang="en-US" altLang="en-US" dirty="0"/>
              <a:t>).  Deterministic estimate equals 0 degrees (shown in red); p-box shown in black.  The ordinate is </a:t>
            </a:r>
            <a:r>
              <a:rPr lang="en-US" altLang="en-US" dirty="0" err="1"/>
              <a:t>exceedence</a:t>
            </a:r>
            <a:r>
              <a:rPr lang="en-US" altLang="en-US" dirty="0"/>
              <a:t> probability; the abscissa is in degrees.</a:t>
            </a:r>
          </a:p>
          <a:p>
            <a:r>
              <a:rPr lang="en-US" altLang="en-US" dirty="0"/>
              <a:t>Figure . Atmospheric density (</a:t>
            </a:r>
            <a:r>
              <a:rPr lang="en-US" altLang="en-US" dirty="0">
                <a:latin typeface="Symbol" panose="05050102010706020507" pitchFamily="18" charset="2"/>
                <a:sym typeface="Symbol" panose="05050102010706020507" pitchFamily="18" charset="2"/>
              </a:rPr>
              <a:t></a:t>
            </a:r>
            <a:r>
              <a:rPr lang="en-US" altLang="en-US" dirty="0"/>
              <a:t>).  The deterministic estimate is shown in red.  The p-box (shown in black) bounds one order of magnitude centered on the deterministic estimate.  The ordinate is </a:t>
            </a:r>
            <a:r>
              <a:rPr lang="en-US" altLang="en-US" dirty="0" err="1"/>
              <a:t>exceedence</a:t>
            </a:r>
            <a:r>
              <a:rPr lang="en-US" altLang="en-US" dirty="0"/>
              <a:t> probability; the abscissa is in kg m</a:t>
            </a:r>
            <a:r>
              <a:rPr lang="en-US" altLang="en-US" baseline="30000" dirty="0"/>
              <a:t>3</a:t>
            </a:r>
            <a:r>
              <a:rPr lang="en-US" altLang="en-US" dirty="0"/>
              <a:t>.</a:t>
            </a:r>
          </a:p>
          <a:p>
            <a:r>
              <a:rPr lang="en-US" altLang="en-US" dirty="0"/>
              <a:t>Figure .  </a:t>
            </a:r>
            <a:r>
              <a:rPr lang="en-US" altLang="en-US" i="1" dirty="0">
                <a:sym typeface="Symbol" panose="05050102010706020507" pitchFamily="18" charset="2"/>
              </a:rPr>
              <a:t></a:t>
            </a:r>
            <a:r>
              <a:rPr lang="en-US" altLang="en-US" dirty="0"/>
              <a:t> : major moment axis deviation from nadir in degrees of slew.  The deterministic estimate equals 10 degrees (shown in red); p-box shown in black.  The ordinate is </a:t>
            </a:r>
            <a:r>
              <a:rPr lang="en-US" altLang="en-US" dirty="0" err="1"/>
              <a:t>exceedence</a:t>
            </a:r>
            <a:r>
              <a:rPr lang="en-US" altLang="en-US" dirty="0"/>
              <a:t> probability; the abscissa is in degrees.</a:t>
            </a:r>
          </a:p>
          <a:p>
            <a:r>
              <a:rPr lang="en-US" altLang="en-US" dirty="0"/>
              <a:t>Figure .  Spacecraft surface reflectivity (</a:t>
            </a:r>
            <a:r>
              <a:rPr lang="en-US" altLang="en-US" i="1" dirty="0"/>
              <a:t>q</a:t>
            </a:r>
            <a:r>
              <a:rPr lang="en-US" altLang="en-US" dirty="0"/>
              <a:t>).  Deterministic estimate equals 0.6 (shown in red); p-box shown in black.  The ordinate is </a:t>
            </a:r>
            <a:r>
              <a:rPr lang="en-US" altLang="en-US" dirty="0" err="1"/>
              <a:t>exceedence</a:t>
            </a:r>
            <a:r>
              <a:rPr lang="en-US" altLang="en-US" dirty="0"/>
              <a:t> probability; the abscissa is </a:t>
            </a:r>
            <a:r>
              <a:rPr lang="en-US" altLang="en-US" dirty="0" err="1"/>
              <a:t>unitless</a:t>
            </a:r>
            <a:r>
              <a:rPr lang="en-US" altLang="en-US" dirty="0"/>
              <a:t>.</a:t>
            </a:r>
          </a:p>
          <a:p>
            <a:r>
              <a:rPr lang="en-US" altLang="en-US" dirty="0"/>
              <a:t>Figure .  The minimum moment of inertia (</a:t>
            </a:r>
            <a:r>
              <a:rPr lang="en-US" altLang="en-US" i="1" dirty="0" err="1"/>
              <a:t>I</a:t>
            </a:r>
            <a:r>
              <a:rPr lang="en-US" altLang="en-US" baseline="-25000" dirty="0" err="1"/>
              <a:t>min</a:t>
            </a:r>
            <a:r>
              <a:rPr lang="en-US" altLang="en-US" dirty="0"/>
              <a:t>) as an interval around 4655  kg m</a:t>
            </a:r>
            <a:r>
              <a:rPr lang="en-US" altLang="en-US" baseline="30000" dirty="0"/>
              <a:t>2</a:t>
            </a:r>
            <a:r>
              <a:rPr lang="en-US" altLang="en-US" dirty="0"/>
              <a:t> that accounts for uncertainty beyond the reported significant digit (shown in black).  The precise deterministic estimate is shown in red.  The ordinate is </a:t>
            </a:r>
            <a:r>
              <a:rPr lang="en-US" altLang="en-US" dirty="0" err="1"/>
              <a:t>exceedence</a:t>
            </a:r>
            <a:r>
              <a:rPr lang="en-US" altLang="en-US" dirty="0"/>
              <a:t> probability; the abscissa is in kg m</a:t>
            </a:r>
            <a:r>
              <a:rPr lang="en-US" altLang="en-US" baseline="30000" dirty="0"/>
              <a:t>2</a:t>
            </a:r>
            <a:r>
              <a:rPr lang="en-US" altLang="en-US" dirty="0"/>
              <a:t>.</a:t>
            </a:r>
          </a:p>
          <a:p>
            <a:r>
              <a:rPr lang="en-US" altLang="en-US" dirty="0"/>
              <a:t>Figure .  The maximum moment of inertia (</a:t>
            </a:r>
            <a:r>
              <a:rPr lang="en-US" altLang="en-US" i="1" dirty="0"/>
              <a:t>I</a:t>
            </a:r>
            <a:r>
              <a:rPr lang="en-US" altLang="en-US" baseline="-25000" dirty="0"/>
              <a:t>max</a:t>
            </a:r>
            <a:r>
              <a:rPr lang="en-US" altLang="en-US" dirty="0"/>
              <a:t>) as an interval around 7315  kg m</a:t>
            </a:r>
            <a:r>
              <a:rPr lang="en-US" altLang="en-US" baseline="30000" dirty="0"/>
              <a:t>2</a:t>
            </a:r>
            <a:r>
              <a:rPr lang="en-US" altLang="en-US" dirty="0"/>
              <a:t> that accounts for uncertainty beyond the reported significant digit (shown in black).  The precise deterministic estimate is shown in red.  The ordinate is </a:t>
            </a:r>
            <a:r>
              <a:rPr lang="en-US" altLang="en-US" dirty="0" err="1"/>
              <a:t>exceedence</a:t>
            </a:r>
            <a:r>
              <a:rPr lang="en-US" altLang="en-US" dirty="0"/>
              <a:t> probability; the abscissa is in kg m</a:t>
            </a:r>
            <a:r>
              <a:rPr lang="en-US" altLang="en-US" baseline="30000" dirty="0"/>
              <a:t>2</a:t>
            </a:r>
            <a:r>
              <a:rPr lang="en-US" altLang="en-US" dirty="0"/>
              <a:t>.</a:t>
            </a:r>
          </a:p>
        </p:txBody>
      </p:sp>
    </p:spTree>
    <p:extLst>
      <p:ext uri="{BB962C8B-B14F-4D97-AF65-F5344CB8AC3E}">
        <p14:creationId xmlns:p14="http://schemas.microsoft.com/office/powerpoint/2010/main" val="4125300096"/>
      </p:ext>
    </p:extLst>
  </p:cSld>
  <p:clrMapOvr>
    <a:masterClrMapping/>
  </p:clrMapOvr>
</p:notes>
</file>

<file path=ppt/notesSlides/notesSlide3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0451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fld id="{DE8992ED-D9A3-402E-9E45-C9872E843D2D}" type="slidenum">
              <a:rPr lang="en-US" altLang="en-US">
                <a:latin typeface="Times New Roman" panose="02020603050405020304" pitchFamily="18" charset="0"/>
              </a:rPr>
              <a:pPr eaLnBrk="1" hangingPunct="1"/>
              <a:t>494</a:t>
            </a:fld>
            <a:endParaRPr lang="en-US" altLang="en-US">
              <a:latin typeface="Times New Roman" panose="02020603050405020304" pitchFamily="18" charset="0"/>
            </a:endParaRPr>
          </a:p>
        </p:txBody>
      </p:sp>
      <p:sp>
        <p:nvSpPr>
          <p:cNvPr id="704515" name="Rectangle 2"/>
          <p:cNvSpPr>
            <a:spLocks noGrp="1" noRot="1" noChangeAspect="1" noChangeArrowheads="1" noTextEdit="1"/>
          </p:cNvSpPr>
          <p:nvPr>
            <p:ph type="sldImg"/>
          </p:nvPr>
        </p:nvSpPr>
        <p:spPr>
          <a:ln/>
        </p:spPr>
      </p:sp>
      <p:sp>
        <p:nvSpPr>
          <p:cNvPr id="704516"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a:p>
        </p:txBody>
      </p:sp>
    </p:spTree>
    <p:extLst>
      <p:ext uri="{BB962C8B-B14F-4D97-AF65-F5344CB8AC3E}">
        <p14:creationId xmlns:p14="http://schemas.microsoft.com/office/powerpoint/2010/main" val="3081281643"/>
      </p:ext>
    </p:extLst>
  </p:cSld>
  <p:clrMapOvr>
    <a:masterClrMapping/>
  </p:clrMapOvr>
</p:notes>
</file>

<file path=ppt/notesSlides/notesSlide3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089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fld id="{C658DE71-A965-4657-83F1-7FC329E6D173}" type="slidenum">
              <a:rPr lang="en-US" altLang="en-US" sz="1200" smtClean="0"/>
              <a:pPr/>
              <a:t>495</a:t>
            </a:fld>
            <a:endParaRPr lang="en-US" altLang="en-US" sz="1200"/>
          </a:p>
        </p:txBody>
      </p:sp>
      <p:sp>
        <p:nvSpPr>
          <p:cNvPr id="80899" name="Rectangle 2"/>
          <p:cNvSpPr>
            <a:spLocks noGrp="1" noRot="1" noChangeAspect="1" noChangeArrowheads="1" noTextEdit="1"/>
          </p:cNvSpPr>
          <p:nvPr>
            <p:ph type="sldImg"/>
          </p:nvPr>
        </p:nvSpPr>
        <p:spPr>
          <a:ln/>
        </p:spPr>
      </p:sp>
      <p:sp>
        <p:nvSpPr>
          <p:cNvPr id="8090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en-US"/>
              <a:t>Do pinching for all uncertain variables in turn and put in order of proportion of uncertainty in the output reduced, is a sensitivity analysis.</a:t>
            </a:r>
          </a:p>
        </p:txBody>
      </p:sp>
    </p:spTree>
    <p:extLst>
      <p:ext uri="{BB962C8B-B14F-4D97-AF65-F5344CB8AC3E}">
        <p14:creationId xmlns:p14="http://schemas.microsoft.com/office/powerpoint/2010/main" val="430123702"/>
      </p:ext>
    </p:extLst>
  </p:cSld>
  <p:clrMapOvr>
    <a:masterClrMapping/>
  </p:clrMapOvr>
</p:notes>
</file>

<file path=ppt/notesSlides/notesSlide3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294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fld id="{BA3CB638-EE5E-47C5-BE5B-789FDAE7158A}" type="slidenum">
              <a:rPr lang="en-US" altLang="en-US" sz="1200" smtClean="0"/>
              <a:pPr/>
              <a:t>496</a:t>
            </a:fld>
            <a:endParaRPr lang="en-US" altLang="en-US" sz="1200"/>
          </a:p>
        </p:txBody>
      </p:sp>
      <p:sp>
        <p:nvSpPr>
          <p:cNvPr id="82947" name="Rectangle 1026"/>
          <p:cNvSpPr>
            <a:spLocks noGrp="1" noRot="1" noChangeAspect="1" noChangeArrowheads="1" noTextEdit="1"/>
          </p:cNvSpPr>
          <p:nvPr>
            <p:ph type="sldImg"/>
          </p:nvPr>
        </p:nvSpPr>
        <p:spPr>
          <a:ln/>
        </p:spPr>
      </p:sp>
      <p:sp>
        <p:nvSpPr>
          <p:cNvPr id="82948" name="Rectangle 1027"/>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en-US"/>
              <a:t>Five variables are passed between the three subsystems of the Task 2 model: total torque, </a:t>
            </a:r>
            <a:r>
              <a:rPr lang="en-US" altLang="en-US" i="1"/>
              <a:t>τ</a:t>
            </a:r>
            <a:r>
              <a:rPr lang="en-US" altLang="en-US" baseline="-25000"/>
              <a:t>tot</a:t>
            </a:r>
            <a:r>
              <a:rPr lang="en-US" altLang="en-US"/>
              <a:t>, total power, </a:t>
            </a:r>
            <a:r>
              <a:rPr lang="en-US" altLang="en-US" i="1"/>
              <a:t>P</a:t>
            </a:r>
            <a:r>
              <a:rPr lang="en-US" altLang="en-US" baseline="-25000"/>
              <a:t>tot</a:t>
            </a:r>
            <a:r>
              <a:rPr lang="en-US" altLang="en-US"/>
              <a:t>, minimum moment of inertia, </a:t>
            </a:r>
            <a:r>
              <a:rPr lang="en-US" altLang="en-US" i="1"/>
              <a:t>I</a:t>
            </a:r>
            <a:r>
              <a:rPr lang="en-US" altLang="en-US" baseline="-25000"/>
              <a:t>min</a:t>
            </a:r>
            <a:r>
              <a:rPr lang="en-US" altLang="en-US"/>
              <a:t>, maximum moment of inertia, </a:t>
            </a:r>
            <a:r>
              <a:rPr lang="en-US" altLang="en-US" i="1"/>
              <a:t>I</a:t>
            </a:r>
            <a:r>
              <a:rPr lang="en-US" altLang="en-US" baseline="-25000"/>
              <a:t>max</a:t>
            </a:r>
            <a:r>
              <a:rPr lang="en-US" altLang="en-US"/>
              <a:t>, and solar panel area, </a:t>
            </a:r>
            <a:r>
              <a:rPr lang="en-US" altLang="en-US" i="1"/>
              <a:t>A</a:t>
            </a:r>
            <a:r>
              <a:rPr lang="en-US" altLang="en-US" baseline="-25000"/>
              <a:t>sa</a:t>
            </a:r>
            <a:r>
              <a:rPr lang="en-US" altLang="en-US"/>
              <a:t>.  The Task 2 analysis is interested in the behavior of these variables during the simulation.  In particular, to show feasibility (1) the point estimates must equilibrate under iteration, (2) they must match the </a:t>
            </a:r>
            <a:r>
              <a:rPr lang="en-US" altLang="en-US" i="1"/>
              <a:t>SMAD</a:t>
            </a:r>
            <a:r>
              <a:rPr lang="en-US" altLang="en-US"/>
              <a:t> spreadsheet calculations, (3) the interval estimates must equilibrate under iteration, and (4) the intervals must span the </a:t>
            </a:r>
            <a:r>
              <a:rPr lang="en-US" altLang="en-US" i="1"/>
              <a:t>SMAD</a:t>
            </a:r>
            <a:r>
              <a:rPr lang="en-US" altLang="en-US"/>
              <a:t> spreadsheet point estimates.  In addition, the stochastically generated intervals should be entirely within the semi-analytically generated intervals.  The difference between the endpoints of the semi-analytically generated and the stochastically generated intervals is a measure of the potential over-conservatism of the PBA intervals.</a:t>
            </a:r>
          </a:p>
        </p:txBody>
      </p:sp>
    </p:spTree>
    <p:extLst>
      <p:ext uri="{BB962C8B-B14F-4D97-AF65-F5344CB8AC3E}">
        <p14:creationId xmlns:p14="http://schemas.microsoft.com/office/powerpoint/2010/main" val="252891650"/>
      </p:ext>
    </p:extLst>
  </p:cSld>
  <p:clrMapOvr>
    <a:masterClrMapping/>
  </p:clrMapOvr>
</p:notes>
</file>

<file path=ppt/notesSlides/notesSlide3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99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fld id="{DA1D29D4-1E94-4B2E-8269-E70C683979C3}" type="slidenum">
              <a:rPr lang="en-US" altLang="en-US" sz="1200" smtClean="0"/>
              <a:pPr/>
              <a:t>497</a:t>
            </a:fld>
            <a:endParaRPr lang="en-US" altLang="en-US" sz="1200"/>
          </a:p>
        </p:txBody>
      </p:sp>
      <p:sp>
        <p:nvSpPr>
          <p:cNvPr id="84995" name="Rectangle 1026"/>
          <p:cNvSpPr>
            <a:spLocks noGrp="1" noRot="1" noChangeAspect="1" noChangeArrowheads="1" noTextEdit="1"/>
          </p:cNvSpPr>
          <p:nvPr>
            <p:ph type="sldImg"/>
          </p:nvPr>
        </p:nvSpPr>
        <p:spPr>
          <a:ln/>
        </p:spPr>
      </p:sp>
      <p:sp>
        <p:nvSpPr>
          <p:cNvPr id="84996" name="Rectangle 1027"/>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a:p>
        </p:txBody>
      </p:sp>
    </p:spTree>
    <p:extLst>
      <p:ext uri="{BB962C8B-B14F-4D97-AF65-F5344CB8AC3E}">
        <p14:creationId xmlns:p14="http://schemas.microsoft.com/office/powerpoint/2010/main" val="3420043310"/>
      </p:ext>
    </p:extLst>
  </p:cSld>
  <p:clrMapOvr>
    <a:masterClrMapping/>
  </p:clrMapOvr>
</p:notes>
</file>

<file path=ppt/notesSlides/notesSlide3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704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fld id="{5344A155-F624-48CE-BBA2-7DE04F64E101}" type="slidenum">
              <a:rPr lang="en-US" altLang="en-US" sz="1200" smtClean="0"/>
              <a:pPr/>
              <a:t>498</a:t>
            </a:fld>
            <a:endParaRPr lang="en-US" altLang="en-US" sz="1200"/>
          </a:p>
        </p:txBody>
      </p:sp>
      <p:sp>
        <p:nvSpPr>
          <p:cNvPr id="87043" name="Rectangle 2"/>
          <p:cNvSpPr>
            <a:spLocks noGrp="1" noRot="1" noChangeAspect="1" noChangeArrowheads="1" noTextEdit="1"/>
          </p:cNvSpPr>
          <p:nvPr>
            <p:ph type="sldImg"/>
          </p:nvPr>
        </p:nvSpPr>
        <p:spPr>
          <a:ln/>
        </p:spPr>
      </p:sp>
      <p:sp>
        <p:nvSpPr>
          <p:cNvPr id="87044"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a:spcAft>
                <a:spcPts val="1225"/>
              </a:spcAft>
            </a:pPr>
            <a:r>
              <a:rPr lang="en-US" altLang="en-US"/>
              <a:t> shows the values computed for each of these five variables by each of the four analyses.  The point estimate outputs are the results that </a:t>
            </a:r>
            <a:r>
              <a:rPr lang="en-US" altLang="en-US" i="1"/>
              <a:t>SMAD</a:t>
            </a:r>
            <a:r>
              <a:rPr lang="en-US" altLang="en-US"/>
              <a:t> spreadsheet would calculate for this limited system of subsystems.  The results are well-behaved and the outputs asymptote to equilibrial values within fewer than 5 iterations.  The solar panel area point estimate, for example, should converge on 25 m</a:t>
            </a:r>
            <a:r>
              <a:rPr lang="en-US" altLang="en-US" baseline="30000"/>
              <a:t>2</a:t>
            </a:r>
            <a:r>
              <a:rPr lang="en-US" altLang="en-US"/>
              <a:t> according to the </a:t>
            </a:r>
            <a:r>
              <a:rPr lang="en-US" altLang="en-US" i="1"/>
              <a:t>SMAD</a:t>
            </a:r>
            <a:r>
              <a:rPr lang="en-US" altLang="en-US"/>
              <a:t> spreadsheet equations.  The stochastically generated interval converges on 19 to 36 m</a:t>
            </a:r>
            <a:r>
              <a:rPr lang="en-US" altLang="en-US" baseline="30000"/>
              <a:t>2</a:t>
            </a:r>
            <a:r>
              <a:rPr lang="en-US" altLang="en-US"/>
              <a:t> after 100 simulations of six iterations of the linked-subsystems model.  The semi-analytic PBA intervals converge almost immediately to the interval 17 to 45 m</a:t>
            </a:r>
            <a:r>
              <a:rPr lang="en-US" altLang="en-US" baseline="30000"/>
              <a:t>2</a:t>
            </a:r>
            <a:r>
              <a:rPr lang="en-US" altLang="en-US"/>
              <a:t>.  </a:t>
            </a:r>
          </a:p>
          <a:p>
            <a:endParaRPr lang="en-US" altLang="en-US"/>
          </a:p>
        </p:txBody>
      </p:sp>
    </p:spTree>
    <p:extLst>
      <p:ext uri="{BB962C8B-B14F-4D97-AF65-F5344CB8AC3E}">
        <p14:creationId xmlns:p14="http://schemas.microsoft.com/office/powerpoint/2010/main" val="2583973711"/>
      </p:ext>
    </p:extLst>
  </p:cSld>
  <p:clrMapOvr>
    <a:masterClrMapping/>
  </p:clrMapOvr>
</p:notes>
</file>

<file path=ppt/notesSlides/notesSlide3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9090" name="Slide Image Placeholder 1"/>
          <p:cNvSpPr>
            <a:spLocks noGrp="1" noRot="1" noChangeAspect="1" noTextEdit="1"/>
          </p:cNvSpPr>
          <p:nvPr>
            <p:ph type="sldImg"/>
          </p:nvPr>
        </p:nvSpPr>
        <p:spPr>
          <a:ln/>
        </p:spPr>
      </p:sp>
      <p:sp>
        <p:nvSpPr>
          <p:cNvPr id="89091"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a:p>
        </p:txBody>
      </p:sp>
      <p:sp>
        <p:nvSpPr>
          <p:cNvPr id="89092"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fld id="{DA22B69A-D1C9-4322-9F9C-7D2CA6BBA460}" type="slidenum">
              <a:rPr lang="en-US" altLang="en-US" sz="1200" smtClean="0"/>
              <a:pPr/>
              <a:t>499</a:t>
            </a:fld>
            <a:endParaRPr lang="en-US" altLang="en-US" sz="1200"/>
          </a:p>
        </p:txBody>
      </p:sp>
    </p:spTree>
    <p:extLst>
      <p:ext uri="{BB962C8B-B14F-4D97-AF65-F5344CB8AC3E}">
        <p14:creationId xmlns:p14="http://schemas.microsoft.com/office/powerpoint/2010/main" val="3847234797"/>
      </p:ext>
    </p:extLst>
  </p:cSld>
  <p:clrMapOvr>
    <a:masterClrMapping/>
  </p:clrMapOvr>
</p:notes>
</file>

<file path=ppt/notesSlides/notesSlide3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0349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fld id="{C3DB0C5F-60EA-44D8-BDA7-4196A89BEDA6}" type="slidenum">
              <a:rPr lang="en-US" altLang="en-US">
                <a:latin typeface="Times New Roman" panose="02020603050405020304" pitchFamily="18" charset="0"/>
              </a:rPr>
              <a:pPr eaLnBrk="1" hangingPunct="1"/>
              <a:t>500</a:t>
            </a:fld>
            <a:endParaRPr lang="en-US" altLang="en-US">
              <a:latin typeface="Times New Roman" panose="02020603050405020304" pitchFamily="18" charset="0"/>
            </a:endParaRPr>
          </a:p>
        </p:txBody>
      </p:sp>
      <p:sp>
        <p:nvSpPr>
          <p:cNvPr id="703491" name="Rectangle 2"/>
          <p:cNvSpPr>
            <a:spLocks noGrp="1" noRot="1" noChangeAspect="1" noChangeArrowheads="1" noTextEdit="1"/>
          </p:cNvSpPr>
          <p:nvPr>
            <p:ph type="sldImg"/>
          </p:nvPr>
        </p:nvSpPr>
        <p:spPr>
          <a:ln/>
        </p:spPr>
      </p:sp>
      <p:sp>
        <p:nvSpPr>
          <p:cNvPr id="70349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en-US"/>
              <a:t>Delta t orbit = 1/4 orbit - mission constraint - how fast we need to be able to point the instrument</a:t>
            </a:r>
          </a:p>
          <a:p>
            <a:r>
              <a:rPr lang="en-US" altLang="en-US"/>
              <a:t>Theta slew; delta t slew, how far and fast </a:t>
            </a:r>
          </a:p>
          <a:p>
            <a:endParaRPr lang="en-US" altLang="en-US"/>
          </a:p>
        </p:txBody>
      </p:sp>
    </p:spTree>
    <p:extLst>
      <p:ext uri="{BB962C8B-B14F-4D97-AF65-F5344CB8AC3E}">
        <p14:creationId xmlns:p14="http://schemas.microsoft.com/office/powerpoint/2010/main" val="3833846587"/>
      </p:ext>
    </p:extLst>
  </p:cSld>
  <p:clrMapOvr>
    <a:masterClrMapping/>
  </p:clrMapOvr>
</p:notes>
</file>

<file path=ppt/notesSlides/notesSlide3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168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fld id="{9663203E-CAB8-4AE1-A974-D1F5FC001764}" type="slidenum">
              <a:rPr lang="en-US" altLang="en-US">
                <a:latin typeface="Times New Roman" panose="02020603050405020304" pitchFamily="18" charset="0"/>
              </a:rPr>
              <a:pPr eaLnBrk="1" hangingPunct="1"/>
              <a:t>501</a:t>
            </a:fld>
            <a:endParaRPr lang="en-US" altLang="en-US">
              <a:latin typeface="Times New Roman" panose="02020603050405020304" pitchFamily="18" charset="0"/>
            </a:endParaRPr>
          </a:p>
        </p:txBody>
      </p:sp>
      <p:sp>
        <p:nvSpPr>
          <p:cNvPr id="711683" name="Rectangle 2"/>
          <p:cNvSpPr>
            <a:spLocks noGrp="1" noRot="1" noChangeAspect="1" noChangeArrowheads="1" noTextEdit="1"/>
          </p:cNvSpPr>
          <p:nvPr>
            <p:ph type="sldImg"/>
          </p:nvPr>
        </p:nvSpPr>
        <p:spPr>
          <a:ln/>
        </p:spPr>
      </p:sp>
      <p:sp>
        <p:nvSpPr>
          <p:cNvPr id="711684"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311260114"/>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510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fld id="{8B297A6B-3436-4753-A53F-3ED65B85DD16}" type="slidenum">
              <a:rPr lang="en-US" altLang="en-US">
                <a:latin typeface="Times New Roman" panose="02020603050405020304" pitchFamily="18" charset="0"/>
              </a:rPr>
              <a:pPr eaLnBrk="1" hangingPunct="1"/>
              <a:t>42</a:t>
            </a:fld>
            <a:endParaRPr lang="en-US" altLang="en-US">
              <a:latin typeface="Times New Roman" panose="02020603050405020304" pitchFamily="18" charset="0"/>
            </a:endParaRPr>
          </a:p>
        </p:txBody>
      </p:sp>
      <p:sp>
        <p:nvSpPr>
          <p:cNvPr id="175107" name="Rectangle 2"/>
          <p:cNvSpPr>
            <a:spLocks noGrp="1" noRot="1" noChangeAspect="1" noChangeArrowheads="1" noTextEdit="1"/>
          </p:cNvSpPr>
          <p:nvPr>
            <p:ph type="sldImg"/>
          </p:nvPr>
        </p:nvSpPr>
        <p:spPr>
          <a:ln/>
        </p:spPr>
      </p:sp>
      <p:sp>
        <p:nvSpPr>
          <p:cNvPr id="175108"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1837689364"/>
      </p:ext>
    </p:extLst>
  </p:cSld>
  <p:clrMapOvr>
    <a:masterClrMapping/>
  </p:clrMapOvr>
</p:notes>
</file>

<file path=ppt/notesSlides/notesSlide3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2706" name="Slide Image Placeholder 1"/>
          <p:cNvSpPr>
            <a:spLocks noGrp="1" noRot="1" noChangeAspect="1" noTextEdit="1"/>
          </p:cNvSpPr>
          <p:nvPr>
            <p:ph type="sldImg"/>
          </p:nvPr>
        </p:nvSpPr>
        <p:spPr>
          <a:ln/>
        </p:spPr>
      </p:sp>
      <p:sp>
        <p:nvSpPr>
          <p:cNvPr id="712707"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a:p>
        </p:txBody>
      </p:sp>
      <p:sp>
        <p:nvSpPr>
          <p:cNvPr id="712708"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fld id="{E2FEF676-A193-4081-8A47-2C8610787BD7}" type="slidenum">
              <a:rPr lang="en-US" altLang="en-US">
                <a:latin typeface="Times New Roman" panose="02020603050405020304" pitchFamily="18" charset="0"/>
              </a:rPr>
              <a:pPr eaLnBrk="1" hangingPunct="1"/>
              <a:t>502</a:t>
            </a:fld>
            <a:endParaRPr lang="en-US" altLang="en-US">
              <a:latin typeface="Times New Roman" panose="02020603050405020304" pitchFamily="18" charset="0"/>
            </a:endParaRPr>
          </a:p>
        </p:txBody>
      </p:sp>
    </p:spTree>
    <p:extLst>
      <p:ext uri="{BB962C8B-B14F-4D97-AF65-F5344CB8AC3E}">
        <p14:creationId xmlns:p14="http://schemas.microsoft.com/office/powerpoint/2010/main" val="2305516260"/>
      </p:ext>
    </p:extLst>
  </p:cSld>
  <p:clrMapOvr>
    <a:masterClrMapping/>
  </p:clrMapOvr>
</p:notes>
</file>

<file path=ppt/notesSlides/notesSlide3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3730" name="Slide Image Placeholder 1"/>
          <p:cNvSpPr>
            <a:spLocks noGrp="1" noRot="1" noChangeAspect="1" noTextEdit="1"/>
          </p:cNvSpPr>
          <p:nvPr>
            <p:ph type="sldImg"/>
          </p:nvPr>
        </p:nvSpPr>
        <p:spPr>
          <a:ln/>
        </p:spPr>
      </p:sp>
      <p:sp>
        <p:nvSpPr>
          <p:cNvPr id="713731"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a:p>
        </p:txBody>
      </p:sp>
      <p:sp>
        <p:nvSpPr>
          <p:cNvPr id="713732"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fld id="{2C7AA54A-4EA3-4FD4-A092-8299A5BBA200}" type="slidenum">
              <a:rPr lang="en-US" altLang="en-US">
                <a:latin typeface="Times New Roman" panose="02020603050405020304" pitchFamily="18" charset="0"/>
              </a:rPr>
              <a:pPr eaLnBrk="1" hangingPunct="1"/>
              <a:t>503</a:t>
            </a:fld>
            <a:endParaRPr lang="en-US" altLang="en-US">
              <a:latin typeface="Times New Roman" panose="02020603050405020304" pitchFamily="18" charset="0"/>
            </a:endParaRPr>
          </a:p>
        </p:txBody>
      </p:sp>
    </p:spTree>
    <p:extLst>
      <p:ext uri="{BB962C8B-B14F-4D97-AF65-F5344CB8AC3E}">
        <p14:creationId xmlns:p14="http://schemas.microsoft.com/office/powerpoint/2010/main" val="2625625619"/>
      </p:ext>
    </p:extLst>
  </p:cSld>
  <p:clrMapOvr>
    <a:masterClrMapping/>
  </p:clrMapOvr>
</p:notes>
</file>

<file path=ppt/notesSlides/notesSlide3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4754" name="Slide Image Placeholder 1"/>
          <p:cNvSpPr>
            <a:spLocks noGrp="1" noRot="1" noChangeAspect="1" noTextEdit="1"/>
          </p:cNvSpPr>
          <p:nvPr>
            <p:ph type="sldImg"/>
          </p:nvPr>
        </p:nvSpPr>
        <p:spPr>
          <a:ln/>
        </p:spPr>
      </p:sp>
      <p:sp>
        <p:nvSpPr>
          <p:cNvPr id="714755"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a:p>
        </p:txBody>
      </p:sp>
      <p:sp>
        <p:nvSpPr>
          <p:cNvPr id="714756"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fld id="{51FC2A69-2A53-4432-AA7C-151A7CF895D3}" type="slidenum">
              <a:rPr lang="en-US" altLang="en-US">
                <a:latin typeface="Times New Roman" panose="02020603050405020304" pitchFamily="18" charset="0"/>
              </a:rPr>
              <a:pPr eaLnBrk="1" hangingPunct="1"/>
              <a:t>504</a:t>
            </a:fld>
            <a:endParaRPr lang="en-US" altLang="en-US">
              <a:latin typeface="Times New Roman" panose="02020603050405020304" pitchFamily="18" charset="0"/>
            </a:endParaRPr>
          </a:p>
        </p:txBody>
      </p:sp>
    </p:spTree>
    <p:extLst>
      <p:ext uri="{BB962C8B-B14F-4D97-AF65-F5344CB8AC3E}">
        <p14:creationId xmlns:p14="http://schemas.microsoft.com/office/powerpoint/2010/main" val="855936440"/>
      </p:ext>
    </p:extLst>
  </p:cSld>
  <p:clrMapOvr>
    <a:masterClrMapping/>
  </p:clrMapOvr>
</p:notes>
</file>

<file path=ppt/notesSlides/notesSlide3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577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fld id="{0B58586F-76FA-4F04-BCDF-50120CF3F6B9}" type="slidenum">
              <a:rPr lang="en-US" altLang="en-US">
                <a:latin typeface="Times New Roman" panose="02020603050405020304" pitchFamily="18" charset="0"/>
              </a:rPr>
              <a:pPr eaLnBrk="1" hangingPunct="1"/>
              <a:t>505</a:t>
            </a:fld>
            <a:endParaRPr lang="en-US" altLang="en-US">
              <a:latin typeface="Times New Roman" panose="02020603050405020304" pitchFamily="18" charset="0"/>
            </a:endParaRPr>
          </a:p>
        </p:txBody>
      </p:sp>
      <p:sp>
        <p:nvSpPr>
          <p:cNvPr id="715779" name="Rectangle 2"/>
          <p:cNvSpPr>
            <a:spLocks noGrp="1" noRot="1" noChangeAspect="1" noChangeArrowheads="1" noTextEdit="1"/>
          </p:cNvSpPr>
          <p:nvPr>
            <p:ph type="sldImg"/>
          </p:nvPr>
        </p:nvSpPr>
        <p:spPr>
          <a:ln/>
        </p:spPr>
      </p:sp>
      <p:sp>
        <p:nvSpPr>
          <p:cNvPr id="715780" name="Rectangle 3"/>
          <p:cNvSpPr>
            <a:spLocks noGrp="1" noChangeArrowheads="1"/>
          </p:cNvSpPr>
          <p:nvPr>
            <p:ph type="body" idx="1"/>
          </p:nvPr>
        </p:nvSpPr>
        <p:spPr>
          <a:xfrm>
            <a:off x="934720" y="4416426"/>
            <a:ext cx="5140960" cy="4183063"/>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altLang="en-US">
                <a:cs typeface="Times New Roman" panose="02020603050405020304" pitchFamily="18" charset="0"/>
              </a:rPr>
              <a:t>Interval stands for an interval input; MMMS is a distribution-free p-box formed using the minimum, maximum, mean, and standard deviation; EDF stands for empirical distribution function; ENV EDF is an envelope formed around two or more empirical distribution functions; Decon EDF is an EDF resulting from a probabilistic deconvolution; ENV decon EDF is an envelope formed around two or more deconvolved EDFs; Lognormal, Triangular, and Uniform are probability distributions; T-lognormal is a truncated lognormal distribution; Mixture is a stochastic mixture of probability distributions for Monte Carlo inputs; Mixture is a weighted mixture of some combination of point estimates, intervals, precise probability distributions, and/or p-boxes for PBA inputs; and Point estimate is a single point value.</a:t>
            </a:r>
          </a:p>
          <a:p>
            <a:pPr eaLnBrk="1" hangingPunct="1"/>
            <a:endParaRPr lang="en-US" altLang="en-US">
              <a:cs typeface="Times New Roman" panose="02020603050405020304" pitchFamily="18" charset="0"/>
            </a:endParaRPr>
          </a:p>
          <a:p>
            <a:pPr eaLnBrk="1" hangingPunct="1"/>
            <a:r>
              <a:rPr lang="en-US" altLang="en-US">
                <a:cs typeface="Times New Roman" panose="02020603050405020304" pitchFamily="18" charset="0"/>
              </a:rPr>
              <a:t>MCA notes: For point estimates, the central estimate is used as the point value.  For concentrations, this value is the EPC.  For EDFs and most parametric distributions, the central estimate is the arithmetic mean.  For triangular distributions, the central estimate is the inflection-point.</a:t>
            </a:r>
          </a:p>
          <a:p>
            <a:pPr eaLnBrk="1" hangingPunct="1"/>
            <a:endParaRPr lang="en-US" altLang="en-US">
              <a:cs typeface="Times New Roman" panose="02020603050405020304" pitchFamily="18" charset="0"/>
            </a:endParaRPr>
          </a:p>
          <a:p>
            <a:pPr eaLnBrk="1" hangingPunct="1"/>
            <a:r>
              <a:rPr lang="en-US" altLang="en-US">
                <a:cs typeface="Times New Roman" panose="02020603050405020304" pitchFamily="18" charset="0"/>
              </a:rPr>
              <a:t>PBA notes: For intervals, the central estimate is the entire interval used in the calculation.  For concentrations, this interval ranges from the arithmetic mean to the EPC.  For p-boxes and parametric distributions, the central estimate is the arithmetic mean, which may itself be an interval.</a:t>
            </a:r>
            <a:endParaRPr lang="en-US" altLang="en-US"/>
          </a:p>
        </p:txBody>
      </p:sp>
    </p:spTree>
    <p:extLst>
      <p:ext uri="{BB962C8B-B14F-4D97-AF65-F5344CB8AC3E}">
        <p14:creationId xmlns:p14="http://schemas.microsoft.com/office/powerpoint/2010/main" val="4097215907"/>
      </p:ext>
    </p:extLst>
  </p:cSld>
  <p:clrMapOvr>
    <a:masterClrMapping/>
  </p:clrMapOvr>
</p:notes>
</file>

<file path=ppt/notesSlides/notesSlide3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6802" name="Slide Image Placeholder 1"/>
          <p:cNvSpPr>
            <a:spLocks noGrp="1" noRot="1" noChangeAspect="1" noTextEdit="1"/>
          </p:cNvSpPr>
          <p:nvPr>
            <p:ph type="sldImg"/>
          </p:nvPr>
        </p:nvSpPr>
        <p:spPr>
          <a:ln/>
        </p:spPr>
      </p:sp>
      <p:sp>
        <p:nvSpPr>
          <p:cNvPr id="716803"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a:p>
        </p:txBody>
      </p:sp>
      <p:sp>
        <p:nvSpPr>
          <p:cNvPr id="716804"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fld id="{8201AE8A-0418-4366-A3B1-8328416F6D5E}" type="slidenum">
              <a:rPr lang="en-US" altLang="en-US">
                <a:latin typeface="Times New Roman" panose="02020603050405020304" pitchFamily="18" charset="0"/>
              </a:rPr>
              <a:pPr eaLnBrk="1" hangingPunct="1"/>
              <a:t>506</a:t>
            </a:fld>
            <a:endParaRPr lang="en-US" altLang="en-US">
              <a:latin typeface="Times New Roman" panose="02020603050405020304" pitchFamily="18" charset="0"/>
            </a:endParaRPr>
          </a:p>
        </p:txBody>
      </p:sp>
    </p:spTree>
    <p:extLst>
      <p:ext uri="{BB962C8B-B14F-4D97-AF65-F5344CB8AC3E}">
        <p14:creationId xmlns:p14="http://schemas.microsoft.com/office/powerpoint/2010/main" val="2224537213"/>
      </p:ext>
    </p:extLst>
  </p:cSld>
  <p:clrMapOvr>
    <a:masterClrMapping/>
  </p:clrMapOvr>
</p:notes>
</file>

<file path=ppt/notesSlides/notesSlide3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826" name="Slide Image Placeholder 1"/>
          <p:cNvSpPr>
            <a:spLocks noGrp="1" noRot="1" noChangeAspect="1" noTextEdit="1"/>
          </p:cNvSpPr>
          <p:nvPr>
            <p:ph type="sldImg"/>
          </p:nvPr>
        </p:nvSpPr>
        <p:spPr>
          <a:ln/>
        </p:spPr>
      </p:sp>
      <p:sp>
        <p:nvSpPr>
          <p:cNvPr id="717827"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a:p>
        </p:txBody>
      </p:sp>
      <p:sp>
        <p:nvSpPr>
          <p:cNvPr id="717828"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fld id="{C488EBB5-028E-448A-9D1E-DDB04E599825}" type="slidenum">
              <a:rPr lang="en-US" altLang="en-US">
                <a:latin typeface="Times New Roman" panose="02020603050405020304" pitchFamily="18" charset="0"/>
              </a:rPr>
              <a:pPr eaLnBrk="1" hangingPunct="1"/>
              <a:t>507</a:t>
            </a:fld>
            <a:endParaRPr lang="en-US" altLang="en-US">
              <a:latin typeface="Times New Roman" panose="02020603050405020304" pitchFamily="18" charset="0"/>
            </a:endParaRPr>
          </a:p>
        </p:txBody>
      </p:sp>
    </p:spTree>
    <p:extLst>
      <p:ext uri="{BB962C8B-B14F-4D97-AF65-F5344CB8AC3E}">
        <p14:creationId xmlns:p14="http://schemas.microsoft.com/office/powerpoint/2010/main" val="2487685326"/>
      </p:ext>
    </p:extLst>
  </p:cSld>
  <p:clrMapOvr>
    <a:masterClrMapping/>
  </p:clrMapOvr>
</p:notes>
</file>

<file path=ppt/notesSlides/notesSlide3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8850" name="Slide Image Placeholder 1"/>
          <p:cNvSpPr>
            <a:spLocks noGrp="1" noRot="1" noChangeAspect="1" noTextEdit="1"/>
          </p:cNvSpPr>
          <p:nvPr>
            <p:ph type="sldImg"/>
          </p:nvPr>
        </p:nvSpPr>
        <p:spPr>
          <a:ln/>
        </p:spPr>
      </p:sp>
      <p:sp>
        <p:nvSpPr>
          <p:cNvPr id="718851"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a:p>
        </p:txBody>
      </p:sp>
      <p:sp>
        <p:nvSpPr>
          <p:cNvPr id="718852"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fld id="{C3A3CC24-925D-44B3-AE54-D1B3B2CADC81}" type="slidenum">
              <a:rPr lang="en-US" altLang="en-US">
                <a:latin typeface="Times New Roman" panose="02020603050405020304" pitchFamily="18" charset="0"/>
              </a:rPr>
              <a:pPr eaLnBrk="1" hangingPunct="1"/>
              <a:t>508</a:t>
            </a:fld>
            <a:endParaRPr lang="en-US" altLang="en-US">
              <a:latin typeface="Times New Roman" panose="02020603050405020304" pitchFamily="18" charset="0"/>
            </a:endParaRPr>
          </a:p>
        </p:txBody>
      </p:sp>
    </p:spTree>
    <p:extLst>
      <p:ext uri="{BB962C8B-B14F-4D97-AF65-F5344CB8AC3E}">
        <p14:creationId xmlns:p14="http://schemas.microsoft.com/office/powerpoint/2010/main" val="1181458015"/>
      </p:ext>
    </p:extLst>
  </p:cSld>
  <p:clrMapOvr>
    <a:masterClrMapping/>
  </p:clrMapOvr>
</p:notes>
</file>

<file path=ppt/notesSlides/notesSlide3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987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fld id="{5D331C70-3AA0-4206-B078-7701A9F7683D}" type="slidenum">
              <a:rPr lang="en-US" altLang="en-US">
                <a:latin typeface="Times New Roman" panose="02020603050405020304" pitchFamily="18" charset="0"/>
              </a:rPr>
              <a:pPr eaLnBrk="1" hangingPunct="1"/>
              <a:t>509</a:t>
            </a:fld>
            <a:endParaRPr lang="en-US" altLang="en-US">
              <a:latin typeface="Times New Roman" panose="02020603050405020304" pitchFamily="18" charset="0"/>
            </a:endParaRPr>
          </a:p>
        </p:txBody>
      </p:sp>
      <p:sp>
        <p:nvSpPr>
          <p:cNvPr id="719875" name="Rectangle 2"/>
          <p:cNvSpPr>
            <a:spLocks noGrp="1" noRot="1" noChangeAspect="1" noChangeArrowheads="1" noTextEdit="1"/>
          </p:cNvSpPr>
          <p:nvPr>
            <p:ph type="sldImg"/>
          </p:nvPr>
        </p:nvSpPr>
        <p:spPr>
          <a:ln/>
        </p:spPr>
      </p:sp>
      <p:sp>
        <p:nvSpPr>
          <p:cNvPr id="719876" name="Rectangle 3"/>
          <p:cNvSpPr>
            <a:spLocks noGrp="1" noChangeArrowheads="1"/>
          </p:cNvSpPr>
          <p:nvPr>
            <p:ph type="body" idx="1"/>
          </p:nvPr>
        </p:nvSpPr>
        <p:spPr>
          <a:xfrm>
            <a:off x="934720" y="4416426"/>
            <a:ext cx="5140960" cy="4183063"/>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altLang="en-US"/>
              <a:t>References: (1) Armbruster 1987; (2) Armbruster 1989; (3) Moya et al. 1998; (4) Puffer and Gossett 1983; (5) Salama et al. 1998; (6) Schechter et al. 1998; (7) Skea eat al. 1979; (8) Smith et al. 1973; (9) Trotter et al. 1989; (10) Wang et al. 2000; (11) Zabik et al. 1979; (12) Zabik et al. 1982; (13) Zabik et al. 1995a; (14) Zabik et al. 1995b; (15) Zabik et al. 1996.</a:t>
            </a:r>
          </a:p>
        </p:txBody>
      </p:sp>
    </p:spTree>
    <p:extLst>
      <p:ext uri="{BB962C8B-B14F-4D97-AF65-F5344CB8AC3E}">
        <p14:creationId xmlns:p14="http://schemas.microsoft.com/office/powerpoint/2010/main" val="1580317187"/>
      </p:ext>
    </p:extLst>
  </p:cSld>
  <p:clrMapOvr>
    <a:masterClrMapping/>
  </p:clrMapOvr>
</p:notes>
</file>

<file path=ppt/notesSlides/notesSlide3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2089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fld id="{A87FB2B8-3DB7-4D6C-B560-23A1A2768017}" type="slidenum">
              <a:rPr lang="en-US" altLang="en-US">
                <a:latin typeface="Times New Roman" panose="02020603050405020304" pitchFamily="18" charset="0"/>
              </a:rPr>
              <a:pPr eaLnBrk="1" hangingPunct="1"/>
              <a:t>514</a:t>
            </a:fld>
            <a:endParaRPr lang="en-US" altLang="en-US">
              <a:latin typeface="Times New Roman" panose="02020603050405020304" pitchFamily="18" charset="0"/>
            </a:endParaRPr>
          </a:p>
        </p:txBody>
      </p:sp>
      <p:sp>
        <p:nvSpPr>
          <p:cNvPr id="720899" name="Rectangle 2"/>
          <p:cNvSpPr>
            <a:spLocks noGrp="1" noRot="1" noChangeAspect="1" noChangeArrowheads="1" noTextEdit="1"/>
          </p:cNvSpPr>
          <p:nvPr>
            <p:ph type="sldImg"/>
          </p:nvPr>
        </p:nvSpPr>
        <p:spPr>
          <a:ln/>
        </p:spPr>
      </p:sp>
      <p:sp>
        <p:nvSpPr>
          <p:cNvPr id="720900" name="Rectangle 3"/>
          <p:cNvSpPr>
            <a:spLocks noGrp="1" noChangeArrowheads="1"/>
          </p:cNvSpPr>
          <p:nvPr>
            <p:ph type="body" idx="1"/>
          </p:nvPr>
        </p:nvSpPr>
        <p:spPr>
          <a:xfrm>
            <a:off x="934720" y="4416426"/>
            <a:ext cx="5140960" cy="4183063"/>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altLang="en-US"/>
              <a:t>Data is from the Maine Angler Survey (ChemRisk 1995).</a:t>
            </a:r>
          </a:p>
        </p:txBody>
      </p:sp>
    </p:spTree>
    <p:extLst>
      <p:ext uri="{BB962C8B-B14F-4D97-AF65-F5344CB8AC3E}">
        <p14:creationId xmlns:p14="http://schemas.microsoft.com/office/powerpoint/2010/main" val="1142952966"/>
      </p:ext>
    </p:extLst>
  </p:cSld>
  <p:clrMapOvr>
    <a:masterClrMapping/>
  </p:clrMapOvr>
</p:notes>
</file>

<file path=ppt/notesSlides/notesSlide3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21922" name="Slide Image Placeholder 1"/>
          <p:cNvSpPr>
            <a:spLocks noGrp="1" noRot="1" noChangeAspect="1" noTextEdit="1"/>
          </p:cNvSpPr>
          <p:nvPr>
            <p:ph type="sldImg"/>
          </p:nvPr>
        </p:nvSpPr>
        <p:spPr>
          <a:ln/>
        </p:spPr>
      </p:sp>
      <p:sp>
        <p:nvSpPr>
          <p:cNvPr id="721923"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a:p>
        </p:txBody>
      </p:sp>
      <p:sp>
        <p:nvSpPr>
          <p:cNvPr id="721924"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fld id="{2F96A5AE-28CD-4101-85FA-1B4B433D70A5}" type="slidenum">
              <a:rPr lang="en-US" altLang="en-US">
                <a:latin typeface="Times New Roman" panose="02020603050405020304" pitchFamily="18" charset="0"/>
              </a:rPr>
              <a:pPr eaLnBrk="1" hangingPunct="1"/>
              <a:t>516</a:t>
            </a:fld>
            <a:endParaRPr lang="en-US" altLang="en-US">
              <a:latin typeface="Times New Roman" panose="02020603050405020304" pitchFamily="18" charset="0"/>
            </a:endParaRPr>
          </a:p>
        </p:txBody>
      </p:sp>
    </p:spTree>
    <p:extLst>
      <p:ext uri="{BB962C8B-B14F-4D97-AF65-F5344CB8AC3E}">
        <p14:creationId xmlns:p14="http://schemas.microsoft.com/office/powerpoint/2010/main" val="1108500119"/>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613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fld id="{31D8B7ED-F2FB-4703-8B10-A7C14A90D09A}" type="slidenum">
              <a:rPr lang="en-US" altLang="en-US">
                <a:latin typeface="Times New Roman" panose="02020603050405020304" pitchFamily="18" charset="0"/>
              </a:rPr>
              <a:pPr eaLnBrk="1" hangingPunct="1"/>
              <a:t>43</a:t>
            </a:fld>
            <a:endParaRPr lang="en-US" altLang="en-US">
              <a:latin typeface="Times New Roman" panose="02020603050405020304" pitchFamily="18" charset="0"/>
            </a:endParaRPr>
          </a:p>
        </p:txBody>
      </p:sp>
      <p:sp>
        <p:nvSpPr>
          <p:cNvPr id="176131" name="Rectangle 2"/>
          <p:cNvSpPr>
            <a:spLocks noGrp="1" noRot="1" noChangeAspect="1" noChangeArrowheads="1" noTextEdit="1"/>
          </p:cNvSpPr>
          <p:nvPr>
            <p:ph type="sldImg"/>
          </p:nvPr>
        </p:nvSpPr>
        <p:spPr>
          <a:ln/>
        </p:spPr>
      </p:sp>
      <p:sp>
        <p:nvSpPr>
          <p:cNvPr id="17613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2374468505"/>
      </p:ext>
    </p:extLst>
  </p:cSld>
  <p:clrMapOvr>
    <a:masterClrMapping/>
  </p:clrMapOvr>
</p:notes>
</file>

<file path=ppt/notesSlides/notesSlide3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2294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fld id="{A2CFFDFC-0817-4257-8524-0F134704730D}" type="slidenum">
              <a:rPr lang="en-US" altLang="en-US">
                <a:latin typeface="Times New Roman" panose="02020603050405020304" pitchFamily="18" charset="0"/>
              </a:rPr>
              <a:pPr eaLnBrk="1" hangingPunct="1"/>
              <a:t>517</a:t>
            </a:fld>
            <a:endParaRPr lang="en-US" altLang="en-US">
              <a:latin typeface="Times New Roman" panose="02020603050405020304" pitchFamily="18" charset="0"/>
            </a:endParaRPr>
          </a:p>
        </p:txBody>
      </p:sp>
      <p:sp>
        <p:nvSpPr>
          <p:cNvPr id="722947" name="Rectangle 2"/>
          <p:cNvSpPr>
            <a:spLocks noGrp="1" noRot="1" noChangeAspect="1" noChangeArrowheads="1" noTextEdit="1"/>
          </p:cNvSpPr>
          <p:nvPr>
            <p:ph type="sldImg"/>
          </p:nvPr>
        </p:nvSpPr>
        <p:spPr>
          <a:ln/>
        </p:spPr>
      </p:sp>
      <p:sp>
        <p:nvSpPr>
          <p:cNvPr id="722948" name="Rectangle 3"/>
          <p:cNvSpPr>
            <a:spLocks noGrp="1" noChangeArrowheads="1"/>
          </p:cNvSpPr>
          <p:nvPr>
            <p:ph type="body" idx="1"/>
          </p:nvPr>
        </p:nvSpPr>
        <p:spPr>
          <a:xfrm>
            <a:off x="934720" y="4416426"/>
            <a:ext cx="5140960" cy="4183063"/>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spcBef>
                <a:spcPct val="0"/>
              </a:spcBef>
            </a:pPr>
            <a:r>
              <a:rPr lang="en-US" altLang="en-US"/>
              <a:t>Data is from the Maine Angler Survey (ChemRisk 1995).</a:t>
            </a:r>
            <a:endParaRPr lang="en-US" altLang="en-US">
              <a:latin typeface="Arial" panose="020B0604020202020204" pitchFamily="34" charset="0"/>
            </a:endParaRPr>
          </a:p>
          <a:p>
            <a:pPr eaLnBrk="1" hangingPunct="1">
              <a:spcBef>
                <a:spcPct val="0"/>
              </a:spcBef>
            </a:pPr>
            <a:r>
              <a:rPr lang="en-US" altLang="en-US">
                <a:latin typeface="Arial" panose="020B0604020202020204" pitchFamily="34" charset="0"/>
              </a:rPr>
              <a:t>The 1D MCA EDF was chosen because expert opinion was that it matched Housatonic anglers most closely.</a:t>
            </a:r>
          </a:p>
          <a:p>
            <a:pPr eaLnBrk="1" hangingPunct="1">
              <a:spcBef>
                <a:spcPct val="0"/>
              </a:spcBef>
            </a:pPr>
            <a:r>
              <a:rPr lang="en-US" altLang="en-US">
                <a:latin typeface="Arial" panose="020B0604020202020204" pitchFamily="34" charset="0"/>
              </a:rPr>
              <a:t>Sample sizes:</a:t>
            </a:r>
          </a:p>
          <a:p>
            <a:pPr eaLnBrk="1" hangingPunct="1">
              <a:spcBef>
                <a:spcPct val="0"/>
              </a:spcBef>
            </a:pPr>
            <a:r>
              <a:rPr lang="en-US" altLang="en-US">
                <a:latin typeface="Arial" panose="020B0604020202020204" pitchFamily="34" charset="0"/>
              </a:rPr>
              <a:t>no other, no sharing, lives alone, (n=87, 1-D MCA EDF)</a:t>
            </a:r>
          </a:p>
          <a:p>
            <a:pPr eaLnBrk="1" hangingPunct="1">
              <a:spcBef>
                <a:spcPct val="0"/>
              </a:spcBef>
            </a:pPr>
            <a:r>
              <a:rPr lang="en-US" altLang="en-US">
                <a:latin typeface="Arial" panose="020B0604020202020204" pitchFamily="34" charset="0"/>
              </a:rPr>
              <a:t>includes other, no sharing, lives alone (n=138)</a:t>
            </a:r>
          </a:p>
          <a:p>
            <a:pPr eaLnBrk="1" hangingPunct="1">
              <a:spcBef>
                <a:spcPct val="0"/>
              </a:spcBef>
            </a:pPr>
            <a:r>
              <a:rPr lang="en-US" altLang="en-US">
                <a:latin typeface="Arial" panose="020B0604020202020204" pitchFamily="34" charset="0"/>
              </a:rPr>
              <a:t>no other, includes sharing (n=393)</a:t>
            </a:r>
          </a:p>
          <a:p>
            <a:pPr eaLnBrk="1" hangingPunct="1">
              <a:spcBef>
                <a:spcPct val="0"/>
              </a:spcBef>
            </a:pPr>
            <a:r>
              <a:rPr lang="en-US" altLang="en-US">
                <a:latin typeface="Arial" panose="020B0604020202020204" pitchFamily="34" charset="0"/>
              </a:rPr>
              <a:t>no other, no sharing (n=393)</a:t>
            </a:r>
          </a:p>
          <a:p>
            <a:pPr eaLnBrk="1" hangingPunct="1">
              <a:spcBef>
                <a:spcPct val="0"/>
              </a:spcBef>
            </a:pPr>
            <a:r>
              <a:rPr lang="en-US" altLang="en-US">
                <a:latin typeface="Arial" panose="020B0604020202020204" pitchFamily="34" charset="0"/>
              </a:rPr>
              <a:t>includes other, includes sharing (n=1002)</a:t>
            </a:r>
          </a:p>
          <a:p>
            <a:pPr eaLnBrk="1" hangingPunct="1">
              <a:spcBef>
                <a:spcPct val="0"/>
              </a:spcBef>
            </a:pPr>
            <a:r>
              <a:rPr lang="en-US" altLang="en-US">
                <a:latin typeface="Arial" panose="020B0604020202020204" pitchFamily="34" charset="0"/>
              </a:rPr>
              <a:t>includes other, no sharing (n=1002)</a:t>
            </a:r>
          </a:p>
        </p:txBody>
      </p:sp>
    </p:spTree>
    <p:extLst>
      <p:ext uri="{BB962C8B-B14F-4D97-AF65-F5344CB8AC3E}">
        <p14:creationId xmlns:p14="http://schemas.microsoft.com/office/powerpoint/2010/main" val="2829650044"/>
      </p:ext>
    </p:extLst>
  </p:cSld>
  <p:clrMapOvr>
    <a:masterClrMapping/>
  </p:clrMapOvr>
</p:notes>
</file>

<file path=ppt/notesSlides/notesSlide3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2397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fld id="{FE20CE71-DA40-4202-AC4C-25685265E667}" type="slidenum">
              <a:rPr lang="en-US" altLang="en-US">
                <a:latin typeface="Times New Roman" panose="02020603050405020304" pitchFamily="18" charset="0"/>
              </a:rPr>
              <a:pPr eaLnBrk="1" hangingPunct="1"/>
              <a:t>518</a:t>
            </a:fld>
            <a:endParaRPr lang="en-US" altLang="en-US">
              <a:latin typeface="Times New Roman" panose="02020603050405020304" pitchFamily="18" charset="0"/>
            </a:endParaRPr>
          </a:p>
        </p:txBody>
      </p:sp>
      <p:sp>
        <p:nvSpPr>
          <p:cNvPr id="723971" name="Rectangle 2"/>
          <p:cNvSpPr>
            <a:spLocks noGrp="1" noRot="1" noChangeAspect="1" noChangeArrowheads="1" noTextEdit="1"/>
          </p:cNvSpPr>
          <p:nvPr>
            <p:ph type="sldImg"/>
          </p:nvPr>
        </p:nvSpPr>
        <p:spPr>
          <a:ln/>
        </p:spPr>
      </p:sp>
      <p:sp>
        <p:nvSpPr>
          <p:cNvPr id="723972" name="Rectangle 3"/>
          <p:cNvSpPr>
            <a:spLocks noGrp="1" noChangeArrowheads="1"/>
          </p:cNvSpPr>
          <p:nvPr>
            <p:ph type="body" idx="1"/>
          </p:nvPr>
        </p:nvSpPr>
        <p:spPr>
          <a:xfrm>
            <a:off x="934720" y="4416426"/>
            <a:ext cx="5140960" cy="4183063"/>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altLang="en-US"/>
              <a:t>P-box is an envelope around all 6 EDFs from the Maine Angler Survey (ChemRisk 1995).</a:t>
            </a:r>
          </a:p>
          <a:p>
            <a:pPr eaLnBrk="1" hangingPunct="1"/>
            <a:endParaRPr lang="en-US" altLang="en-US"/>
          </a:p>
        </p:txBody>
      </p:sp>
    </p:spTree>
    <p:extLst>
      <p:ext uri="{BB962C8B-B14F-4D97-AF65-F5344CB8AC3E}">
        <p14:creationId xmlns:p14="http://schemas.microsoft.com/office/powerpoint/2010/main" val="2762232257"/>
      </p:ext>
    </p:extLst>
  </p:cSld>
  <p:clrMapOvr>
    <a:masterClrMapping/>
  </p:clrMapOvr>
</p:notes>
</file>

<file path=ppt/notesSlides/notesSlide3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2499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fld id="{C1FE0C76-3639-4CB7-A57A-20777E8CF5C5}" type="slidenum">
              <a:rPr lang="en-US" altLang="en-US">
                <a:latin typeface="Times New Roman" panose="02020603050405020304" pitchFamily="18" charset="0"/>
              </a:rPr>
              <a:pPr eaLnBrk="1" hangingPunct="1"/>
              <a:t>521</a:t>
            </a:fld>
            <a:endParaRPr lang="en-US" altLang="en-US">
              <a:latin typeface="Times New Roman" panose="02020603050405020304" pitchFamily="18" charset="0"/>
            </a:endParaRPr>
          </a:p>
        </p:txBody>
      </p:sp>
      <p:sp>
        <p:nvSpPr>
          <p:cNvPr id="724995" name="Rectangle 2"/>
          <p:cNvSpPr>
            <a:spLocks noGrp="1" noRot="1" noChangeAspect="1" noChangeArrowheads="1" noTextEdit="1"/>
          </p:cNvSpPr>
          <p:nvPr>
            <p:ph type="sldImg"/>
          </p:nvPr>
        </p:nvSpPr>
        <p:spPr>
          <a:ln/>
        </p:spPr>
      </p:sp>
      <p:sp>
        <p:nvSpPr>
          <p:cNvPr id="724996" name="Rectangle 3"/>
          <p:cNvSpPr>
            <a:spLocks noGrp="1" noChangeArrowheads="1"/>
          </p:cNvSpPr>
          <p:nvPr>
            <p:ph type="body" idx="1"/>
          </p:nvPr>
        </p:nvSpPr>
        <p:spPr>
          <a:xfrm>
            <a:off x="934720" y="4416426"/>
            <a:ext cx="5140960" cy="4183063"/>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altLang="en-US">
                <a:latin typeface="TimesNewRomanPSMT"/>
              </a:rPr>
              <a:t>Data are from the NHANES II survey of individuals aged 18 to 74 between 1976 and 1980 (Brainard and Burmaster, 1992). There were 9,983 men and 10,339 women sampled.  </a:t>
            </a:r>
          </a:p>
          <a:p>
            <a:pPr eaLnBrk="1" hangingPunct="1"/>
            <a:endParaRPr lang="en-US" altLang="en-US">
              <a:latin typeface="TimesNewRomanPSMT"/>
            </a:endParaRPr>
          </a:p>
          <a:p>
            <a:pPr eaLnBrk="1" hangingPunct="1"/>
            <a:r>
              <a:rPr lang="en-US" altLang="en-US">
                <a:latin typeface="TimesNewRomanPSMT"/>
              </a:rPr>
              <a:t>Distributions were developed for men and for women. The body weight distribution of a generic adult receptor was constructed as a stochastic mixture of the two gender-specific distributions with equal weights. The mixed distribution was computed by vertically averaging the respective probability values for the distribution functions at each value of the abscissa. This corresponds to a distribution formed by randomly picking from each of the mixed distributions with probabilities given by their respective weights. The precise lognormal distribution resulting from this mixture was used in both the Monte Carlo analysis and the probability bounds analysis. </a:t>
            </a:r>
          </a:p>
          <a:p>
            <a:pPr eaLnBrk="1" hangingPunct="1"/>
            <a:endParaRPr lang="en-US" altLang="en-US">
              <a:latin typeface="TimesNewRomanPSMT"/>
            </a:endParaRPr>
          </a:p>
          <a:p>
            <a:pPr eaLnBrk="1" hangingPunct="1"/>
            <a:r>
              <a:rPr lang="en-US" altLang="en-US">
                <a:latin typeface="TimesNewRomanPSMT"/>
              </a:rPr>
              <a:t>Uncertainty regarding body weight distributions was considered negligible. Epistemic uncertainty regarding temporal change in body weight within an individual due to growth, diet, etc., was considered, but not modeled, because the complexity and consequent modeling uncertainty would be greater than the uncertainty it was meant to characterize. Likewise, uncertainty regarding the appropriateness of applying a distribution of body weights describing the general</a:t>
            </a:r>
          </a:p>
          <a:p>
            <a:pPr eaLnBrk="1" hangingPunct="1"/>
            <a:r>
              <a:rPr lang="en-US" altLang="en-US">
                <a:latin typeface="TimesNewRomanPSMT"/>
              </a:rPr>
              <a:t>population to a regional population of recreational anglers was considered. However, the population demographics of the area provide no basis for concluding the regional population would have a different body weight distribution than that obtained from the national dataset. </a:t>
            </a:r>
          </a:p>
        </p:txBody>
      </p:sp>
    </p:spTree>
    <p:extLst>
      <p:ext uri="{BB962C8B-B14F-4D97-AF65-F5344CB8AC3E}">
        <p14:creationId xmlns:p14="http://schemas.microsoft.com/office/powerpoint/2010/main" val="191587035"/>
      </p:ext>
    </p:extLst>
  </p:cSld>
  <p:clrMapOvr>
    <a:masterClrMapping/>
  </p:clrMapOvr>
</p:notes>
</file>

<file path=ppt/notesSlides/notesSlide3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2601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fld id="{971CAD41-01A2-463C-B6FE-F6020F33CB8D}" type="slidenum">
              <a:rPr lang="en-US" altLang="en-US">
                <a:latin typeface="Times New Roman" panose="02020603050405020304" pitchFamily="18" charset="0"/>
              </a:rPr>
              <a:pPr eaLnBrk="1" hangingPunct="1"/>
              <a:t>522</a:t>
            </a:fld>
            <a:endParaRPr lang="en-US" altLang="en-US">
              <a:latin typeface="Times New Roman" panose="02020603050405020304" pitchFamily="18" charset="0"/>
            </a:endParaRPr>
          </a:p>
        </p:txBody>
      </p:sp>
      <p:sp>
        <p:nvSpPr>
          <p:cNvPr id="726019" name="Rectangle 2"/>
          <p:cNvSpPr>
            <a:spLocks noGrp="1" noRot="1" noChangeAspect="1" noChangeArrowheads="1" noTextEdit="1"/>
          </p:cNvSpPr>
          <p:nvPr>
            <p:ph type="sldImg"/>
          </p:nvPr>
        </p:nvSpPr>
        <p:spPr>
          <a:ln/>
        </p:spPr>
      </p:sp>
      <p:sp>
        <p:nvSpPr>
          <p:cNvPr id="726020" name="Rectangle 3"/>
          <p:cNvSpPr>
            <a:spLocks noGrp="1" noChangeArrowheads="1"/>
          </p:cNvSpPr>
          <p:nvPr>
            <p:ph type="body" idx="1"/>
          </p:nvPr>
        </p:nvSpPr>
        <p:spPr>
          <a:xfrm>
            <a:off x="934720" y="4416426"/>
            <a:ext cx="5140960" cy="4183063"/>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altLang="en-US">
                <a:latin typeface="TimesNewRomanPSMT"/>
              </a:rPr>
              <a:t>The NHANES II database was segregated by age and gender for each childhood year from 1 to 6. The slide shows successive lognormal distributions of body weights at ages 1, 2, 3, 4, 5, and 6 for boys, as reported in Burmaster and Crouch (1997). The average distribution was computed by horizontally averaging the respective percentiles of the six distribution functions. This is appropriate for a population, each member of which experiences all of the age categories. </a:t>
            </a:r>
          </a:p>
          <a:p>
            <a:pPr eaLnBrk="1" hangingPunct="1"/>
            <a:endParaRPr lang="en-US" altLang="en-US">
              <a:latin typeface="TimesNewRomanPSMT"/>
            </a:endParaRPr>
          </a:p>
          <a:p>
            <a:pPr eaLnBrk="1" hangingPunct="1"/>
            <a:r>
              <a:rPr lang="en-US" altLang="en-US">
                <a:latin typeface="TimesNewRomanPSMT"/>
              </a:rPr>
              <a:t>The horizontal average was computed assuming perfect temporal autocorrelation. This assumes that a larger-than-average 1-year-old was also a larger-than-average child for each of the 6 years. This correlation seemed more reasonable than an assumption of independence among years. This correlation assumption could be replaced with precise correlations if available, or, in the absence of empirical information, could be relaxed using dependency bounds.</a:t>
            </a:r>
          </a:p>
        </p:txBody>
      </p:sp>
    </p:spTree>
    <p:extLst>
      <p:ext uri="{BB962C8B-B14F-4D97-AF65-F5344CB8AC3E}">
        <p14:creationId xmlns:p14="http://schemas.microsoft.com/office/powerpoint/2010/main" val="450382392"/>
      </p:ext>
    </p:extLst>
  </p:cSld>
  <p:clrMapOvr>
    <a:masterClrMapping/>
  </p:clrMapOvr>
</p:notes>
</file>

<file path=ppt/notesSlides/notesSlide3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2704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fld id="{E60FDC4B-AF41-4738-9140-FA9B3B428A35}" type="slidenum">
              <a:rPr lang="en-US" altLang="en-US">
                <a:latin typeface="Times New Roman" panose="02020603050405020304" pitchFamily="18" charset="0"/>
              </a:rPr>
              <a:pPr eaLnBrk="1" hangingPunct="1"/>
              <a:t>524</a:t>
            </a:fld>
            <a:endParaRPr lang="en-US" altLang="en-US">
              <a:latin typeface="Times New Roman" panose="02020603050405020304" pitchFamily="18" charset="0"/>
            </a:endParaRPr>
          </a:p>
        </p:txBody>
      </p:sp>
      <p:sp>
        <p:nvSpPr>
          <p:cNvPr id="727043" name="Rectangle 2"/>
          <p:cNvSpPr>
            <a:spLocks noGrp="1" noRot="1" noChangeAspect="1" noChangeArrowheads="1" noTextEdit="1"/>
          </p:cNvSpPr>
          <p:nvPr>
            <p:ph type="sldImg"/>
          </p:nvPr>
        </p:nvSpPr>
        <p:spPr>
          <a:ln/>
        </p:spPr>
      </p:sp>
      <p:sp>
        <p:nvSpPr>
          <p:cNvPr id="727044" name="Rectangle 3"/>
          <p:cNvSpPr>
            <a:spLocks noGrp="1" noChangeArrowheads="1"/>
          </p:cNvSpPr>
          <p:nvPr>
            <p:ph type="body" idx="1"/>
          </p:nvPr>
        </p:nvSpPr>
        <p:spPr>
          <a:xfrm>
            <a:off x="934720" y="4416426"/>
            <a:ext cx="5140960" cy="4183063"/>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altLang="en-US">
                <a:latin typeface="TimesNewRomanPSMT"/>
              </a:rPr>
              <a:t>The child body weight distribution used in the exposure analyses is an equally weighted stochastic mixture of the gender-specific horizontal average distributions (calculated by averaging vertically, as with the distributions for adult men and women).</a:t>
            </a:r>
            <a:endParaRPr lang="en-US" altLang="en-US"/>
          </a:p>
        </p:txBody>
      </p:sp>
    </p:spTree>
    <p:extLst>
      <p:ext uri="{BB962C8B-B14F-4D97-AF65-F5344CB8AC3E}">
        <p14:creationId xmlns:p14="http://schemas.microsoft.com/office/powerpoint/2010/main" val="1636295003"/>
      </p:ext>
    </p:extLst>
  </p:cSld>
  <p:clrMapOvr>
    <a:masterClrMapping/>
  </p:clrMapOvr>
</p:notes>
</file>

<file path=ppt/notesSlides/notesSlide3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2806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fld id="{80C4DB2E-DBBA-46E2-A721-4905C1A118B5}" type="slidenum">
              <a:rPr lang="en-US" altLang="en-US">
                <a:latin typeface="Times New Roman" panose="02020603050405020304" pitchFamily="18" charset="0"/>
              </a:rPr>
              <a:pPr eaLnBrk="1" hangingPunct="1"/>
              <a:t>525</a:t>
            </a:fld>
            <a:endParaRPr lang="en-US" altLang="en-US">
              <a:latin typeface="Times New Roman" panose="02020603050405020304" pitchFamily="18" charset="0"/>
            </a:endParaRPr>
          </a:p>
        </p:txBody>
      </p:sp>
      <p:sp>
        <p:nvSpPr>
          <p:cNvPr id="728067" name="Rectangle 2"/>
          <p:cNvSpPr>
            <a:spLocks noGrp="1" noRot="1" noChangeAspect="1" noChangeArrowheads="1" noTextEdit="1"/>
          </p:cNvSpPr>
          <p:nvPr>
            <p:ph type="sldImg"/>
          </p:nvPr>
        </p:nvSpPr>
        <p:spPr>
          <a:ln/>
        </p:spPr>
      </p:sp>
      <p:sp>
        <p:nvSpPr>
          <p:cNvPr id="728068" name="Rectangle 3"/>
          <p:cNvSpPr>
            <a:spLocks noGrp="1" noChangeArrowheads="1"/>
          </p:cNvSpPr>
          <p:nvPr>
            <p:ph type="body" idx="1"/>
          </p:nvPr>
        </p:nvSpPr>
        <p:spPr>
          <a:xfrm>
            <a:off x="934720" y="4416426"/>
            <a:ext cx="5140960" cy="4183063"/>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altLang="en-US">
                <a:latin typeface="TimesNewRomanPSMT"/>
              </a:rPr>
              <a:t>Exposure duration was used only in the cancer exposure model calculations (it cancels from the non-cancer models).  Distributions were derived from t</a:t>
            </a:r>
            <a:r>
              <a:rPr lang="en-US" altLang="en-US">
                <a:latin typeface="TimesNewRoman"/>
              </a:rPr>
              <a:t>he MDPH </a:t>
            </a:r>
            <a:r>
              <a:rPr lang="en-US" altLang="en-US" i="1">
                <a:latin typeface="TimesNewRomanPS-ItalicMT"/>
              </a:rPr>
              <a:t>PCB Exposure Assessment Study</a:t>
            </a:r>
            <a:r>
              <a:rPr lang="en-US" altLang="en-US">
                <a:latin typeface="TimesNewRomanPS-ItalicMT"/>
              </a:rPr>
              <a:t>, which </a:t>
            </a:r>
            <a:r>
              <a:rPr lang="en-US" altLang="en-US">
                <a:latin typeface="TimesNewRoman"/>
              </a:rPr>
              <a:t>included questions asking for estimates of the frequency and total number of years consuming freshwater fish species (MDPH, 2001).  Data used are from 84 of 705 fish-eating respondents who reported ever eating fish from the Housatonic river.</a:t>
            </a:r>
            <a:endParaRPr lang="en-US" altLang="en-US">
              <a:latin typeface="TimesNewRomanPSMT"/>
            </a:endParaRPr>
          </a:p>
          <a:p>
            <a:pPr eaLnBrk="1" hangingPunct="1"/>
            <a:endParaRPr lang="en-US" altLang="en-US">
              <a:latin typeface="TimesNewRomanPSMT"/>
            </a:endParaRPr>
          </a:p>
          <a:p>
            <a:pPr eaLnBrk="1" hangingPunct="1"/>
            <a:r>
              <a:rPr lang="en-US" altLang="en-US">
                <a:latin typeface="TimesNewRomanPSMT"/>
              </a:rPr>
              <a:t>For adults, the minimum, maximum, and 95% confidence intervals around the mean and standard deviation were used to form a p-box for the probability bounds analyses. Confidence intervals for the mean were calculated using the central limit theorem method, and confidence limits around the standard deviation were calculated using the method of shortest unbiased confidence intervals (Sokal and Rohlf, 1981). The p-box ranges from 1 year to 64 years.  This limits the analysis to individuals who have ever eaten Housatonic fish, and, when added to the 6 years of childhood, equals the 70 year cancer averaging time required by EPA.</a:t>
            </a:r>
          </a:p>
          <a:p>
            <a:pPr eaLnBrk="1" hangingPunct="1"/>
            <a:endParaRPr lang="en-US" altLang="en-US">
              <a:latin typeface="TimesNewRomanPSMT"/>
            </a:endParaRPr>
          </a:p>
          <a:p>
            <a:pPr eaLnBrk="1" hangingPunct="1"/>
            <a:r>
              <a:rPr lang="en-US" altLang="en-US">
                <a:latin typeface="TimesNewRomanPSMT"/>
              </a:rPr>
              <a:t>For the Monte Carlo simulations, a lognormal distribution was derived using the method of moments. The lognormal distribution was truncated at 64 years. </a:t>
            </a:r>
            <a:endParaRPr lang="en-US" altLang="en-US"/>
          </a:p>
        </p:txBody>
      </p:sp>
    </p:spTree>
    <p:extLst>
      <p:ext uri="{BB962C8B-B14F-4D97-AF65-F5344CB8AC3E}">
        <p14:creationId xmlns:p14="http://schemas.microsoft.com/office/powerpoint/2010/main" val="1216483343"/>
      </p:ext>
    </p:extLst>
  </p:cSld>
  <p:clrMapOvr>
    <a:masterClrMapping/>
  </p:clrMapOvr>
</p:notes>
</file>

<file path=ppt/notesSlides/notesSlide3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2909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fld id="{C1B8BB17-153F-4AB0-A679-626983855177}" type="slidenum">
              <a:rPr lang="en-US" altLang="en-US">
                <a:latin typeface="Times New Roman" panose="02020603050405020304" pitchFamily="18" charset="0"/>
              </a:rPr>
              <a:pPr eaLnBrk="1" hangingPunct="1"/>
              <a:t>526</a:t>
            </a:fld>
            <a:endParaRPr lang="en-US" altLang="en-US">
              <a:latin typeface="Times New Roman" panose="02020603050405020304" pitchFamily="18" charset="0"/>
            </a:endParaRPr>
          </a:p>
        </p:txBody>
      </p:sp>
      <p:sp>
        <p:nvSpPr>
          <p:cNvPr id="729091" name="Rectangle 2"/>
          <p:cNvSpPr>
            <a:spLocks noGrp="1" noRot="1" noChangeAspect="1" noChangeArrowheads="1" noTextEdit="1"/>
          </p:cNvSpPr>
          <p:nvPr>
            <p:ph type="sldImg"/>
          </p:nvPr>
        </p:nvSpPr>
        <p:spPr>
          <a:ln/>
        </p:spPr>
      </p:sp>
      <p:sp>
        <p:nvSpPr>
          <p:cNvPr id="729092" name="Rectangle 3"/>
          <p:cNvSpPr>
            <a:spLocks noGrp="1" noChangeArrowheads="1"/>
          </p:cNvSpPr>
          <p:nvPr>
            <p:ph type="body" idx="1"/>
          </p:nvPr>
        </p:nvSpPr>
        <p:spPr>
          <a:xfrm>
            <a:off x="934720" y="4416426"/>
            <a:ext cx="5140960" cy="4183063"/>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altLang="en-US">
                <a:latin typeface="TimesNewRomanPSMT"/>
              </a:rPr>
              <a:t>Children’s exposure durations were assumed to span the years from ages 1 to 6.  An interval from one to six was used for the probability bounds analyses, and a uniform distribution was used as input to the Monte Carlo simulations. These inputs allowed child exposure durations of any number of years from 1 to 6. The choices of uniform distribution and a degenerate (interval) p-box reflect a lack of empirical information about childhood exposure duration. The aximum exposure durations equal 70 years, which equals the averaging time used in cancer models (EPA, 2001).</a:t>
            </a:r>
            <a:endParaRPr lang="en-US" altLang="en-US"/>
          </a:p>
        </p:txBody>
      </p:sp>
    </p:spTree>
    <p:extLst>
      <p:ext uri="{BB962C8B-B14F-4D97-AF65-F5344CB8AC3E}">
        <p14:creationId xmlns:p14="http://schemas.microsoft.com/office/powerpoint/2010/main" val="3138158570"/>
      </p:ext>
    </p:extLst>
  </p:cSld>
  <p:clrMapOvr>
    <a:masterClrMapping/>
  </p:clrMapOvr>
</p:notes>
</file>

<file path=ppt/notesSlides/notesSlide3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011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fld id="{E1935C16-3F2C-4B44-8AF7-025B04398204}" type="slidenum">
              <a:rPr lang="en-US" altLang="en-US">
                <a:latin typeface="Times New Roman" panose="02020603050405020304" pitchFamily="18" charset="0"/>
              </a:rPr>
              <a:pPr eaLnBrk="1" hangingPunct="1"/>
              <a:t>527</a:t>
            </a:fld>
            <a:endParaRPr lang="en-US" altLang="en-US">
              <a:latin typeface="Times New Roman" panose="02020603050405020304" pitchFamily="18" charset="0"/>
            </a:endParaRPr>
          </a:p>
        </p:txBody>
      </p:sp>
      <p:sp>
        <p:nvSpPr>
          <p:cNvPr id="730115" name="Rectangle 2"/>
          <p:cNvSpPr>
            <a:spLocks noGrp="1" noRot="1" noChangeAspect="1" noChangeArrowheads="1" noTextEdit="1"/>
          </p:cNvSpPr>
          <p:nvPr>
            <p:ph type="sldImg"/>
          </p:nvPr>
        </p:nvSpPr>
        <p:spPr>
          <a:ln/>
        </p:spPr>
      </p:sp>
      <p:sp>
        <p:nvSpPr>
          <p:cNvPr id="730116" name="Rectangle 3"/>
          <p:cNvSpPr>
            <a:spLocks noGrp="1" noChangeArrowheads="1"/>
          </p:cNvSpPr>
          <p:nvPr>
            <p:ph type="body" idx="1"/>
          </p:nvPr>
        </p:nvSpPr>
        <p:spPr>
          <a:xfrm>
            <a:off x="934720" y="4416426"/>
            <a:ext cx="5140960" cy="4183063"/>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altLang="en-US">
                <a:latin typeface="TimesNewRoman"/>
              </a:rPr>
              <a:t>Fraction ingested (</a:t>
            </a:r>
            <a:r>
              <a:rPr lang="en-US" altLang="en-US" i="1">
                <a:latin typeface="TimesNewRoman"/>
              </a:rPr>
              <a:t>FI</a:t>
            </a:r>
            <a:r>
              <a:rPr lang="en-US" altLang="en-US">
                <a:latin typeface="TimesNewRoman"/>
              </a:rPr>
              <a:t>) refers to the fraction of the sport-caught fish consumed by recreational anglers that is from the Housatonic River. The values for fraction ingested are those that would be appropriate in the absence of a fish advisory. </a:t>
            </a:r>
            <a:r>
              <a:rPr lang="en-US" altLang="en-US">
                <a:latin typeface="TimesNewRomanPSMT"/>
              </a:rPr>
              <a:t>Two studies were used to specify and weight six fractions and these weighted fractions were used to construct an EDF and a p-box that bounds all </a:t>
            </a:r>
            <a:r>
              <a:rPr lang="en-US" altLang="en-US" i="1">
                <a:latin typeface="TimesNewRomanPS-ItalicMT"/>
              </a:rPr>
              <a:t>FI </a:t>
            </a:r>
            <a:r>
              <a:rPr lang="en-US" altLang="en-US">
                <a:latin typeface="TimesNewRomanPSMT"/>
              </a:rPr>
              <a:t>distributions consistent with the minimum, maximum, mean, and standard deviation of the data. </a:t>
            </a:r>
          </a:p>
          <a:p>
            <a:pPr eaLnBrk="1" hangingPunct="1"/>
            <a:endParaRPr lang="en-US" altLang="en-US">
              <a:latin typeface="TimesNewRomanPSMT"/>
            </a:endParaRPr>
          </a:p>
          <a:p>
            <a:pPr eaLnBrk="1" hangingPunct="1"/>
            <a:r>
              <a:rPr lang="en-US" altLang="en-US">
                <a:latin typeface="TimesNewRoman"/>
              </a:rPr>
              <a:t>Site-specific data are based on a creel survey of Housatonic River anglers conducted from 1984 to 1986 (Ebert et al., 1996; Barry, 1988; n</a:t>
            </a:r>
            <a:r>
              <a:rPr lang="en-US" altLang="en-US">
                <a:latin typeface="TimesNewRoman"/>
                <a:sym typeface="Symbol" panose="05050102010706020507" pitchFamily="18" charset="2"/>
              </a:rPr>
              <a:t></a:t>
            </a:r>
            <a:r>
              <a:rPr lang="en-US" altLang="en-US">
                <a:latin typeface="TimesNewRoman"/>
              </a:rPr>
              <a:t>1500). The Maine Angler Survey (n=705) was also used, especially because it reports data in the absence of a fishing advisory.  </a:t>
            </a:r>
          </a:p>
          <a:p>
            <a:pPr eaLnBrk="1" hangingPunct="1"/>
            <a:endParaRPr lang="en-US" altLang="en-US">
              <a:latin typeface="TimesNewRoman"/>
            </a:endParaRPr>
          </a:p>
          <a:p>
            <a:pPr eaLnBrk="1" hangingPunct="1"/>
            <a:r>
              <a:rPr lang="en-US" altLang="en-US">
                <a:latin typeface="TimesNewRoman"/>
              </a:rPr>
              <a:t>Harlee’s analysis assumes that if a respondent reports fishing only one location, that respondent fishes 100% of the time at the housatonic.  A respondent fishing one location 95-99% of the time fishes the housatonic 97% of the time.  A respondent who fishes two locations fishes 50% of the time in the housatonic, and so on.</a:t>
            </a:r>
          </a:p>
          <a:p>
            <a:pPr eaLnBrk="1" hangingPunct="1"/>
            <a:r>
              <a:rPr lang="en-US" altLang="en-US">
                <a:latin typeface="TimesNewRoman"/>
              </a:rPr>
              <a:t>Harlee’s analysis:</a:t>
            </a:r>
          </a:p>
          <a:p>
            <a:pPr eaLnBrk="1" hangingPunct="1"/>
            <a:r>
              <a:rPr lang="en-US" altLang="en-US">
                <a:latin typeface="TimesNewRoman"/>
              </a:rPr>
              <a:t>Fraction </a:t>
            </a:r>
          </a:p>
          <a:p>
            <a:pPr eaLnBrk="1" hangingPunct="1"/>
            <a:r>
              <a:rPr lang="en-US" altLang="en-US">
                <a:latin typeface="TimesNewRoman"/>
              </a:rPr>
              <a:t>ingested	weight	source	meaning</a:t>
            </a:r>
          </a:p>
          <a:p>
            <a:pPr eaLnBrk="1" hangingPunct="1"/>
            <a:r>
              <a:rPr lang="en-US" altLang="en-US">
                <a:latin typeface="TimesNewRoman"/>
              </a:rPr>
              <a:t>1		0.02		Ebert 1996	2% fish only housatonic</a:t>
            </a:r>
          </a:p>
          <a:p>
            <a:pPr eaLnBrk="1" hangingPunct="1"/>
            <a:r>
              <a:rPr lang="en-US" altLang="en-US">
                <a:latin typeface="TimesNewRoman"/>
              </a:rPr>
              <a:t>.97		0.18		Ebert 1996	20% fish housatonic at least 97 out of 100 trips</a:t>
            </a:r>
          </a:p>
          <a:p>
            <a:pPr eaLnBrk="1" hangingPunct="1"/>
            <a:r>
              <a:rPr lang="en-US" altLang="en-US">
                <a:latin typeface="TimesNewRoman"/>
              </a:rPr>
              <a:t>0.5		0.35		ME angler	55% fish housatonic at least 50 out of 100 trips</a:t>
            </a:r>
          </a:p>
          <a:p>
            <a:pPr eaLnBrk="1" hangingPunct="1"/>
            <a:r>
              <a:rPr lang="en-US" altLang="en-US">
                <a:latin typeface="TimesNewRoman"/>
              </a:rPr>
              <a:t>0.3		0.30		ME angler	85% fish housatonic at least 30 out of 100 trips</a:t>
            </a:r>
          </a:p>
          <a:p>
            <a:pPr eaLnBrk="1" hangingPunct="1"/>
            <a:r>
              <a:rPr lang="en-US" altLang="en-US">
                <a:latin typeface="TimesNewRoman"/>
              </a:rPr>
              <a:t>0.2		0.10		ME angler	95% fish housatonic at least 20 out of 100 trips</a:t>
            </a:r>
          </a:p>
          <a:p>
            <a:pPr eaLnBrk="1" hangingPunct="1"/>
            <a:r>
              <a:rPr lang="en-US" altLang="en-US">
                <a:latin typeface="TimesNewRoman"/>
              </a:rPr>
              <a:t>0.1		0.05		ME angler	100% fish housatonic at least 10 out of 100 trips</a:t>
            </a:r>
          </a:p>
          <a:p>
            <a:pPr eaLnBrk="1" hangingPunct="1"/>
            <a:r>
              <a:rPr lang="en-US" altLang="en-US">
                <a:latin typeface="TimesNewRoman"/>
              </a:rPr>
              <a:t>		1.00</a:t>
            </a:r>
          </a:p>
        </p:txBody>
      </p:sp>
    </p:spTree>
    <p:extLst>
      <p:ext uri="{BB962C8B-B14F-4D97-AF65-F5344CB8AC3E}">
        <p14:creationId xmlns:p14="http://schemas.microsoft.com/office/powerpoint/2010/main" val="1173105320"/>
      </p:ext>
    </p:extLst>
  </p:cSld>
  <p:clrMapOvr>
    <a:masterClrMapping/>
  </p:clrMapOvr>
</p:notes>
</file>

<file path=ppt/notesSlides/notesSlide3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1138" name="Slide Image Placeholder 1"/>
          <p:cNvSpPr>
            <a:spLocks noGrp="1" noRot="1" noChangeAspect="1" noTextEdit="1"/>
          </p:cNvSpPr>
          <p:nvPr>
            <p:ph type="sldImg"/>
          </p:nvPr>
        </p:nvSpPr>
        <p:spPr>
          <a:ln/>
        </p:spPr>
      </p:sp>
      <p:sp>
        <p:nvSpPr>
          <p:cNvPr id="731139"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a:p>
        </p:txBody>
      </p:sp>
      <p:sp>
        <p:nvSpPr>
          <p:cNvPr id="731140"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fld id="{6F7916E7-7F09-4227-86FC-556401DE425C}" type="slidenum">
              <a:rPr lang="en-US" altLang="en-US">
                <a:latin typeface="Times New Roman" panose="02020603050405020304" pitchFamily="18" charset="0"/>
              </a:rPr>
              <a:pPr eaLnBrk="1" hangingPunct="1"/>
              <a:t>528</a:t>
            </a:fld>
            <a:endParaRPr lang="en-US" altLang="en-US">
              <a:latin typeface="Times New Roman" panose="02020603050405020304" pitchFamily="18" charset="0"/>
            </a:endParaRPr>
          </a:p>
        </p:txBody>
      </p:sp>
    </p:spTree>
    <p:extLst>
      <p:ext uri="{BB962C8B-B14F-4D97-AF65-F5344CB8AC3E}">
        <p14:creationId xmlns:p14="http://schemas.microsoft.com/office/powerpoint/2010/main" val="357213540"/>
      </p:ext>
    </p:extLst>
  </p:cSld>
  <p:clrMapOvr>
    <a:masterClrMapping/>
  </p:clrMapOvr>
</p:notes>
</file>

<file path=ppt/notesSlides/notesSlide3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216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fld id="{B1C5670E-A87A-4720-9A62-C8259EEBA1B0}" type="slidenum">
              <a:rPr lang="en-US" altLang="en-US">
                <a:latin typeface="Times New Roman" panose="02020603050405020304" pitchFamily="18" charset="0"/>
              </a:rPr>
              <a:pPr eaLnBrk="1" hangingPunct="1"/>
              <a:t>529</a:t>
            </a:fld>
            <a:endParaRPr lang="en-US" altLang="en-US">
              <a:latin typeface="Times New Roman" panose="02020603050405020304" pitchFamily="18" charset="0"/>
            </a:endParaRPr>
          </a:p>
        </p:txBody>
      </p:sp>
      <p:sp>
        <p:nvSpPr>
          <p:cNvPr id="732163" name="Rectangle 2"/>
          <p:cNvSpPr>
            <a:spLocks noGrp="1" noRot="1" noChangeAspect="1" noChangeArrowheads="1" noTextEdit="1"/>
          </p:cNvSpPr>
          <p:nvPr>
            <p:ph type="sldImg"/>
          </p:nvPr>
        </p:nvSpPr>
        <p:spPr>
          <a:ln/>
        </p:spPr>
      </p:sp>
      <p:sp>
        <p:nvSpPr>
          <p:cNvPr id="732164" name="Rectangle 3"/>
          <p:cNvSpPr>
            <a:spLocks noGrp="1" noChangeArrowheads="1"/>
          </p:cNvSpPr>
          <p:nvPr>
            <p:ph type="body" idx="1"/>
          </p:nvPr>
        </p:nvSpPr>
        <p:spPr>
          <a:xfrm>
            <a:off x="934720" y="4416426"/>
            <a:ext cx="5140960" cy="4183063"/>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altLang="en-US"/>
              <a:t>Probability bounds tell us how different the risk distribution could be, consistent with the stated uncertainty, variability, and uncertainty regarding variability.</a:t>
            </a:r>
          </a:p>
          <a:p>
            <a:pPr eaLnBrk="1" hangingPunct="1"/>
            <a:r>
              <a:rPr lang="en-US" altLang="en-US"/>
              <a:t>More than 3 orders of magnitude of uncertainty at the 95</a:t>
            </a:r>
            <a:r>
              <a:rPr lang="en-US" altLang="en-US" baseline="30000"/>
              <a:t>th</a:t>
            </a:r>
            <a:r>
              <a:rPr lang="en-US" altLang="en-US"/>
              <a:t> percentile</a:t>
            </a:r>
          </a:p>
        </p:txBody>
      </p:sp>
    </p:spTree>
    <p:extLst>
      <p:ext uri="{BB962C8B-B14F-4D97-AF65-F5344CB8AC3E}">
        <p14:creationId xmlns:p14="http://schemas.microsoft.com/office/powerpoint/2010/main" val="3044069491"/>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715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fld id="{1D1469E5-4A17-4108-8546-57092F2A90D6}" type="slidenum">
              <a:rPr lang="en-US" altLang="en-US">
                <a:latin typeface="Times New Roman" panose="02020603050405020304" pitchFamily="18" charset="0"/>
              </a:rPr>
              <a:pPr eaLnBrk="1" hangingPunct="1"/>
              <a:t>44</a:t>
            </a:fld>
            <a:endParaRPr lang="en-US" altLang="en-US">
              <a:latin typeface="Times New Roman" panose="02020603050405020304" pitchFamily="18" charset="0"/>
            </a:endParaRPr>
          </a:p>
        </p:txBody>
      </p:sp>
      <p:sp>
        <p:nvSpPr>
          <p:cNvPr id="177155" name="Rectangle 2"/>
          <p:cNvSpPr>
            <a:spLocks noGrp="1" noRot="1" noChangeAspect="1" noChangeArrowheads="1" noTextEdit="1"/>
          </p:cNvSpPr>
          <p:nvPr>
            <p:ph type="sldImg"/>
          </p:nvPr>
        </p:nvSpPr>
        <p:spPr>
          <a:ln/>
        </p:spPr>
      </p:sp>
      <p:sp>
        <p:nvSpPr>
          <p:cNvPr id="177156"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3518904972"/>
      </p:ext>
    </p:extLst>
  </p:cSld>
  <p:clrMapOvr>
    <a:masterClrMapping/>
  </p:clrMapOvr>
</p:notes>
</file>

<file path=ppt/notesSlides/notesSlide3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3186" name="Slide Image Placeholder 1"/>
          <p:cNvSpPr>
            <a:spLocks noGrp="1" noRot="1" noChangeAspect="1" noTextEdit="1"/>
          </p:cNvSpPr>
          <p:nvPr>
            <p:ph type="sldImg"/>
          </p:nvPr>
        </p:nvSpPr>
        <p:spPr>
          <a:ln/>
        </p:spPr>
      </p:sp>
      <p:sp>
        <p:nvSpPr>
          <p:cNvPr id="733187"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a:p>
        </p:txBody>
      </p:sp>
      <p:sp>
        <p:nvSpPr>
          <p:cNvPr id="733188"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fld id="{FC43AF22-0C35-4442-8843-F0D234AC3967}" type="slidenum">
              <a:rPr lang="en-US" altLang="en-US">
                <a:latin typeface="Times New Roman" panose="02020603050405020304" pitchFamily="18" charset="0"/>
              </a:rPr>
              <a:pPr eaLnBrk="1" hangingPunct="1"/>
              <a:t>531</a:t>
            </a:fld>
            <a:endParaRPr lang="en-US" altLang="en-US">
              <a:latin typeface="Times New Roman" panose="02020603050405020304" pitchFamily="18" charset="0"/>
            </a:endParaRPr>
          </a:p>
        </p:txBody>
      </p:sp>
    </p:spTree>
    <p:extLst>
      <p:ext uri="{BB962C8B-B14F-4D97-AF65-F5344CB8AC3E}">
        <p14:creationId xmlns:p14="http://schemas.microsoft.com/office/powerpoint/2010/main" val="2415079129"/>
      </p:ext>
    </p:extLst>
  </p:cSld>
  <p:clrMapOvr>
    <a:masterClrMapping/>
  </p:clrMapOvr>
</p:notes>
</file>

<file path=ppt/notesSlides/notesSlide3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4210" name="Slide Image Placeholder 1"/>
          <p:cNvSpPr>
            <a:spLocks noGrp="1" noRot="1" noChangeAspect="1" noTextEdit="1"/>
          </p:cNvSpPr>
          <p:nvPr>
            <p:ph type="sldImg"/>
          </p:nvPr>
        </p:nvSpPr>
        <p:spPr>
          <a:ln/>
        </p:spPr>
      </p:sp>
      <p:sp>
        <p:nvSpPr>
          <p:cNvPr id="734211"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a:p>
        </p:txBody>
      </p:sp>
      <p:sp>
        <p:nvSpPr>
          <p:cNvPr id="734212"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fld id="{C85E080F-E9AB-42ED-88FF-AC9A3D83A030}" type="slidenum">
              <a:rPr lang="en-US" altLang="en-US">
                <a:latin typeface="Times New Roman" panose="02020603050405020304" pitchFamily="18" charset="0"/>
              </a:rPr>
              <a:pPr eaLnBrk="1" hangingPunct="1"/>
              <a:t>532</a:t>
            </a:fld>
            <a:endParaRPr lang="en-US" altLang="en-US">
              <a:latin typeface="Times New Roman" panose="02020603050405020304" pitchFamily="18" charset="0"/>
            </a:endParaRPr>
          </a:p>
        </p:txBody>
      </p:sp>
    </p:spTree>
    <p:extLst>
      <p:ext uri="{BB962C8B-B14F-4D97-AF65-F5344CB8AC3E}">
        <p14:creationId xmlns:p14="http://schemas.microsoft.com/office/powerpoint/2010/main" val="2262777443"/>
      </p:ext>
    </p:extLst>
  </p:cSld>
  <p:clrMapOvr>
    <a:masterClrMapping/>
  </p:clrMapOvr>
</p:notes>
</file>

<file path=ppt/notesSlides/notesSlide3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5234" name="Slide Image Placeholder 1"/>
          <p:cNvSpPr>
            <a:spLocks noGrp="1" noRot="1" noChangeAspect="1" noTextEdit="1"/>
          </p:cNvSpPr>
          <p:nvPr>
            <p:ph type="sldImg"/>
          </p:nvPr>
        </p:nvSpPr>
        <p:spPr>
          <a:ln/>
        </p:spPr>
      </p:sp>
      <p:sp>
        <p:nvSpPr>
          <p:cNvPr id="735235"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a:p>
        </p:txBody>
      </p:sp>
      <p:sp>
        <p:nvSpPr>
          <p:cNvPr id="735236"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fld id="{C8264D35-8BC0-4DE9-8640-38AEFF89AA89}" type="slidenum">
              <a:rPr lang="en-US" altLang="en-US">
                <a:latin typeface="Times New Roman" panose="02020603050405020304" pitchFamily="18" charset="0"/>
              </a:rPr>
              <a:pPr eaLnBrk="1" hangingPunct="1"/>
              <a:t>533</a:t>
            </a:fld>
            <a:endParaRPr lang="en-US" altLang="en-US">
              <a:latin typeface="Times New Roman" panose="02020603050405020304" pitchFamily="18" charset="0"/>
            </a:endParaRPr>
          </a:p>
        </p:txBody>
      </p:sp>
    </p:spTree>
    <p:extLst>
      <p:ext uri="{BB962C8B-B14F-4D97-AF65-F5344CB8AC3E}">
        <p14:creationId xmlns:p14="http://schemas.microsoft.com/office/powerpoint/2010/main" val="543642367"/>
      </p:ext>
    </p:extLst>
  </p:cSld>
  <p:clrMapOvr>
    <a:masterClrMapping/>
  </p:clrMapOvr>
</p:notes>
</file>

<file path=ppt/notesSlides/notesSlide3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168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fld id="{9663203E-CAB8-4AE1-A974-D1F5FC001764}" type="slidenum">
              <a:rPr lang="en-US" altLang="en-US">
                <a:latin typeface="Times New Roman" panose="02020603050405020304" pitchFamily="18" charset="0"/>
              </a:rPr>
              <a:pPr eaLnBrk="1" hangingPunct="1"/>
              <a:t>534</a:t>
            </a:fld>
            <a:endParaRPr lang="en-US" altLang="en-US">
              <a:latin typeface="Times New Roman" panose="02020603050405020304" pitchFamily="18" charset="0"/>
            </a:endParaRPr>
          </a:p>
        </p:txBody>
      </p:sp>
      <p:sp>
        <p:nvSpPr>
          <p:cNvPr id="711683" name="Rectangle 2"/>
          <p:cNvSpPr>
            <a:spLocks noGrp="1" noRot="1" noChangeAspect="1" noChangeArrowheads="1" noTextEdit="1"/>
          </p:cNvSpPr>
          <p:nvPr>
            <p:ph type="sldImg"/>
          </p:nvPr>
        </p:nvSpPr>
        <p:spPr>
          <a:ln/>
        </p:spPr>
      </p:sp>
      <p:sp>
        <p:nvSpPr>
          <p:cNvPr id="711684"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215255772"/>
      </p:ext>
    </p:extLst>
  </p:cSld>
  <p:clrMapOvr>
    <a:masterClrMapping/>
  </p:clrMapOvr>
</p:notes>
</file>

<file path=ppt/notesSlides/notesSlide3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a:extLst>
              <a:ext uri="{FF2B5EF4-FFF2-40B4-BE49-F238E27FC236}">
                <a16:creationId xmlns:a16="http://schemas.microsoft.com/office/drawing/2014/main" id="{C7B71B0A-CCF5-49D8-BE3A-B6D2ADFA58B8}"/>
              </a:ext>
            </a:extLst>
          </p:cNvPr>
          <p:cNvSpPr>
            <a:spLocks noGrp="1" noChangeArrowheads="1"/>
          </p:cNvSpPr>
          <p:nvPr>
            <p:ph type="sldNum" sz="quarter" idx="5"/>
          </p:nvPr>
        </p:nvSpPr>
        <p:spPr>
          <a:ln/>
        </p:spPr>
        <p:txBody>
          <a:bodyPr/>
          <a:lstStyle/>
          <a:p>
            <a:fld id="{77421E83-63BD-4CA2-BEA2-46083C82DA89}" type="slidenum">
              <a:rPr lang="en-US" altLang="en-US"/>
              <a:pPr/>
              <a:t>535</a:t>
            </a:fld>
            <a:endParaRPr lang="en-US" altLang="en-US"/>
          </a:p>
        </p:txBody>
      </p:sp>
      <p:sp>
        <p:nvSpPr>
          <p:cNvPr id="36866" name="Rectangle 2">
            <a:extLst>
              <a:ext uri="{FF2B5EF4-FFF2-40B4-BE49-F238E27FC236}">
                <a16:creationId xmlns:a16="http://schemas.microsoft.com/office/drawing/2014/main" id="{8660A603-7244-487A-953C-D97A5FFBAEE4}"/>
              </a:ext>
            </a:extLst>
          </p:cNvPr>
          <p:cNvSpPr>
            <a:spLocks noGrp="1" noRot="1" noChangeAspect="1" noChangeArrowheads="1" noTextEdit="1"/>
          </p:cNvSpPr>
          <p:nvPr>
            <p:ph type="sldImg"/>
          </p:nvPr>
        </p:nvSpPr>
        <p:spPr>
          <a:ln/>
        </p:spPr>
      </p:sp>
      <p:sp>
        <p:nvSpPr>
          <p:cNvPr id="36867" name="Rectangle 3">
            <a:extLst>
              <a:ext uri="{FF2B5EF4-FFF2-40B4-BE49-F238E27FC236}">
                <a16:creationId xmlns:a16="http://schemas.microsoft.com/office/drawing/2014/main" id="{8B74FE91-967B-4D7A-8128-1F31A99F8318}"/>
              </a:ext>
            </a:extLst>
          </p:cNvPr>
          <p:cNvSpPr>
            <a:spLocks noGrp="1" noChangeArrowheads="1"/>
          </p:cNvSpPr>
          <p:nvPr>
            <p:ph type="body" idx="1"/>
          </p:nvPr>
        </p:nvSpPr>
        <p:spPr/>
        <p:txBody>
          <a:bodyPr/>
          <a:lstStyle/>
          <a:p>
            <a:pPr>
              <a:spcBef>
                <a:spcPct val="0"/>
              </a:spcBef>
            </a:pPr>
            <a:r>
              <a:rPr lang="en-US" altLang="en-US"/>
              <a:t>The target concentration distributions must lead to human doses no greater than allowed.</a:t>
            </a:r>
          </a:p>
          <a:p>
            <a:endParaRPr lang="en-US" altLang="en-US"/>
          </a:p>
        </p:txBody>
      </p:sp>
    </p:spTree>
  </p:cSld>
  <p:clrMapOvr>
    <a:masterClrMapping/>
  </p:clrMapOvr>
</p:notes>
</file>

<file path=ppt/notesSlides/notesSlide3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a:extLst>
              <a:ext uri="{FF2B5EF4-FFF2-40B4-BE49-F238E27FC236}">
                <a16:creationId xmlns:a16="http://schemas.microsoft.com/office/drawing/2014/main" id="{64EAACFA-11F0-4044-87D7-2619852F4A1C}"/>
              </a:ext>
            </a:extLst>
          </p:cNvPr>
          <p:cNvSpPr>
            <a:spLocks noGrp="1" noChangeArrowheads="1"/>
          </p:cNvSpPr>
          <p:nvPr>
            <p:ph type="sldNum" sz="quarter" idx="5"/>
          </p:nvPr>
        </p:nvSpPr>
        <p:spPr>
          <a:ln/>
        </p:spPr>
        <p:txBody>
          <a:bodyPr/>
          <a:lstStyle/>
          <a:p>
            <a:fld id="{860226E2-1440-49DF-98A8-3E07978E89A9}" type="slidenum">
              <a:rPr lang="en-US" altLang="en-US"/>
              <a:pPr/>
              <a:t>537</a:t>
            </a:fld>
            <a:endParaRPr lang="en-US" altLang="en-US"/>
          </a:p>
        </p:txBody>
      </p:sp>
      <p:sp>
        <p:nvSpPr>
          <p:cNvPr id="43010" name="Rectangle 2">
            <a:extLst>
              <a:ext uri="{FF2B5EF4-FFF2-40B4-BE49-F238E27FC236}">
                <a16:creationId xmlns:a16="http://schemas.microsoft.com/office/drawing/2014/main" id="{FFCD3623-3A2A-487D-B03C-81FFE11F6DB6}"/>
              </a:ext>
            </a:extLst>
          </p:cNvPr>
          <p:cNvSpPr>
            <a:spLocks noGrp="1" noRot="1" noChangeAspect="1" noChangeArrowheads="1" noTextEdit="1"/>
          </p:cNvSpPr>
          <p:nvPr>
            <p:ph type="sldImg"/>
          </p:nvPr>
        </p:nvSpPr>
        <p:spPr>
          <a:ln/>
        </p:spPr>
      </p:sp>
      <p:sp>
        <p:nvSpPr>
          <p:cNvPr id="43011" name="Rectangle 3">
            <a:extLst>
              <a:ext uri="{FF2B5EF4-FFF2-40B4-BE49-F238E27FC236}">
                <a16:creationId xmlns:a16="http://schemas.microsoft.com/office/drawing/2014/main" id="{4538887D-C2C4-46F4-A530-1FDD2F9E90E7}"/>
              </a:ext>
            </a:extLst>
          </p:cNvPr>
          <p:cNvSpPr>
            <a:spLocks noGrp="1" noChangeArrowheads="1"/>
          </p:cNvSpPr>
          <p:nvPr>
            <p:ph type="body" idx="1"/>
          </p:nvPr>
        </p:nvSpPr>
        <p:spPr/>
        <p:txBody>
          <a:bodyPr/>
          <a:lstStyle/>
          <a:p>
            <a:pPr lvl="2"/>
            <a:r>
              <a:rPr lang="en-US" altLang="en-US"/>
              <a:t>No observed adverse effect level, 15 micrograms Se per kilogram body weight per day, Based on one study in China, supported by smaller U.S. study</a:t>
            </a:r>
          </a:p>
          <a:p>
            <a:pPr lvl="2"/>
            <a:endParaRPr lang="en-US" altLang="en-US"/>
          </a:p>
        </p:txBody>
      </p:sp>
    </p:spTree>
  </p:cSld>
  <p:clrMapOvr>
    <a:masterClrMapping/>
  </p:clrMapOvr>
</p:notes>
</file>

<file path=ppt/notesSlides/notesSlide3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a:extLst>
              <a:ext uri="{FF2B5EF4-FFF2-40B4-BE49-F238E27FC236}">
                <a16:creationId xmlns:a16="http://schemas.microsoft.com/office/drawing/2014/main" id="{C6696EDA-FFF0-448E-A360-4B17EEEDE96E}"/>
              </a:ext>
            </a:extLst>
          </p:cNvPr>
          <p:cNvSpPr>
            <a:spLocks noGrp="1" noChangeArrowheads="1"/>
          </p:cNvSpPr>
          <p:nvPr>
            <p:ph type="sldNum" sz="quarter" idx="5"/>
          </p:nvPr>
        </p:nvSpPr>
        <p:spPr>
          <a:ln/>
        </p:spPr>
        <p:txBody>
          <a:bodyPr/>
          <a:lstStyle/>
          <a:p>
            <a:fld id="{64C0ABEE-ED87-4767-A0FB-7134EF4D758D}" type="slidenum">
              <a:rPr lang="en-US" altLang="en-US"/>
              <a:pPr/>
              <a:t>539</a:t>
            </a:fld>
            <a:endParaRPr lang="en-US" altLang="en-US"/>
          </a:p>
        </p:txBody>
      </p:sp>
      <p:sp>
        <p:nvSpPr>
          <p:cNvPr id="51202" name="Rectangle 2">
            <a:extLst>
              <a:ext uri="{FF2B5EF4-FFF2-40B4-BE49-F238E27FC236}">
                <a16:creationId xmlns:a16="http://schemas.microsoft.com/office/drawing/2014/main" id="{11679BB2-220F-4E82-9716-4A6F16FE6354}"/>
              </a:ext>
            </a:extLst>
          </p:cNvPr>
          <p:cNvSpPr>
            <a:spLocks noGrp="1" noRot="1" noChangeAspect="1" noChangeArrowheads="1" noTextEdit="1"/>
          </p:cNvSpPr>
          <p:nvPr>
            <p:ph type="sldImg"/>
          </p:nvPr>
        </p:nvSpPr>
        <p:spPr>
          <a:ln/>
        </p:spPr>
      </p:sp>
      <p:sp>
        <p:nvSpPr>
          <p:cNvPr id="51203" name="Rectangle 3">
            <a:extLst>
              <a:ext uri="{FF2B5EF4-FFF2-40B4-BE49-F238E27FC236}">
                <a16:creationId xmlns:a16="http://schemas.microsoft.com/office/drawing/2014/main" id="{2A882F89-280B-45D9-B870-AE1D598A9746}"/>
              </a:ext>
            </a:extLst>
          </p:cNvPr>
          <p:cNvSpPr>
            <a:spLocks noGrp="1" noChangeArrowheads="1"/>
          </p:cNvSpPr>
          <p:nvPr>
            <p:ph type="body" idx="1"/>
          </p:nvPr>
        </p:nvSpPr>
        <p:spPr/>
        <p:txBody>
          <a:bodyPr/>
          <a:lstStyle/>
          <a:p>
            <a:r>
              <a:rPr lang="en-US" altLang="en-US"/>
              <a:t>There were 8 variables: k, h, B, g, p, l, f, N.  The 4 not shown are all p-boxes with min and max only.  Measurement error, or reported ranges from data.</a:t>
            </a:r>
          </a:p>
        </p:txBody>
      </p:sp>
    </p:spTree>
  </p:cSld>
  <p:clrMapOvr>
    <a:masterClrMapping/>
  </p:clrMapOvr>
</p:notes>
</file>

<file path=ppt/notesSlides/notesSlide3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a:extLst>
              <a:ext uri="{FF2B5EF4-FFF2-40B4-BE49-F238E27FC236}">
                <a16:creationId xmlns:a16="http://schemas.microsoft.com/office/drawing/2014/main" id="{D27AAD14-BF47-43B9-943A-4B4F3321731A}"/>
              </a:ext>
            </a:extLst>
          </p:cNvPr>
          <p:cNvSpPr>
            <a:spLocks noGrp="1" noChangeArrowheads="1"/>
          </p:cNvSpPr>
          <p:nvPr>
            <p:ph type="sldNum" sz="quarter" idx="5"/>
          </p:nvPr>
        </p:nvSpPr>
        <p:spPr>
          <a:ln/>
        </p:spPr>
        <p:txBody>
          <a:bodyPr/>
          <a:lstStyle/>
          <a:p>
            <a:fld id="{36F99EEE-88BD-4B1C-A94F-AD86F58953F3}" type="slidenum">
              <a:rPr lang="en-US" altLang="en-US"/>
              <a:pPr/>
              <a:t>540</a:t>
            </a:fld>
            <a:endParaRPr lang="en-US" altLang="en-US"/>
          </a:p>
        </p:txBody>
      </p:sp>
      <p:sp>
        <p:nvSpPr>
          <p:cNvPr id="52226" name="Rectangle 2">
            <a:extLst>
              <a:ext uri="{FF2B5EF4-FFF2-40B4-BE49-F238E27FC236}">
                <a16:creationId xmlns:a16="http://schemas.microsoft.com/office/drawing/2014/main" id="{0E560665-87A8-4CB6-A69F-9C8B644A328A}"/>
              </a:ext>
            </a:extLst>
          </p:cNvPr>
          <p:cNvSpPr>
            <a:spLocks noGrp="1" noRot="1" noChangeAspect="1" noChangeArrowheads="1" noTextEdit="1"/>
          </p:cNvSpPr>
          <p:nvPr>
            <p:ph type="sldImg"/>
          </p:nvPr>
        </p:nvSpPr>
        <p:spPr>
          <a:ln/>
        </p:spPr>
      </p:sp>
      <p:sp>
        <p:nvSpPr>
          <p:cNvPr id="52227" name="Rectangle 3">
            <a:extLst>
              <a:ext uri="{FF2B5EF4-FFF2-40B4-BE49-F238E27FC236}">
                <a16:creationId xmlns:a16="http://schemas.microsoft.com/office/drawing/2014/main" id="{470C9751-F4B3-4BB9-87EC-6C75FF927F73}"/>
              </a:ext>
            </a:extLst>
          </p:cNvPr>
          <p:cNvSpPr>
            <a:spLocks noGrp="1" noChangeArrowheads="1"/>
          </p:cNvSpPr>
          <p:nvPr>
            <p:ph type="body" idx="1"/>
          </p:nvPr>
        </p:nvSpPr>
        <p:spPr/>
        <p:txBody>
          <a:bodyPr/>
          <a:lstStyle/>
          <a:p>
            <a:r>
              <a:rPr lang="en-US" altLang="en-US"/>
              <a:t>Thickest means bounds around concentration distributions with the highest possible concentrations at each percentile that meet the dose constraint.</a:t>
            </a:r>
          </a:p>
          <a:p>
            <a:r>
              <a:rPr lang="en-US" altLang="en-US"/>
              <a:t>The algorithm is an inversion of the Williamson and Downs 1990 forward convolution algorithm.</a:t>
            </a:r>
          </a:p>
        </p:txBody>
      </p:sp>
    </p:spTree>
  </p:cSld>
  <p:clrMapOvr>
    <a:masterClrMapping/>
  </p:clrMapOvr>
</p:notes>
</file>

<file path=ppt/notesSlides/notesSlide3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a:extLst>
              <a:ext uri="{FF2B5EF4-FFF2-40B4-BE49-F238E27FC236}">
                <a16:creationId xmlns:a16="http://schemas.microsoft.com/office/drawing/2014/main" id="{D43B5D73-53DA-47C1-B957-6D4896D3ECD1}"/>
              </a:ext>
            </a:extLst>
          </p:cNvPr>
          <p:cNvSpPr>
            <a:spLocks noGrp="1" noChangeArrowheads="1"/>
          </p:cNvSpPr>
          <p:nvPr>
            <p:ph type="sldNum" sz="quarter" idx="5"/>
          </p:nvPr>
        </p:nvSpPr>
        <p:spPr>
          <a:ln/>
        </p:spPr>
        <p:txBody>
          <a:bodyPr/>
          <a:lstStyle/>
          <a:p>
            <a:fld id="{CA120350-09C0-4D52-ABFC-2E3F2A09C0BA}" type="slidenum">
              <a:rPr lang="en-US" altLang="en-US"/>
              <a:pPr/>
              <a:t>543</a:t>
            </a:fld>
            <a:endParaRPr lang="en-US" altLang="en-US"/>
          </a:p>
        </p:txBody>
      </p:sp>
      <p:sp>
        <p:nvSpPr>
          <p:cNvPr id="54274" name="Rectangle 2">
            <a:extLst>
              <a:ext uri="{FF2B5EF4-FFF2-40B4-BE49-F238E27FC236}">
                <a16:creationId xmlns:a16="http://schemas.microsoft.com/office/drawing/2014/main" id="{B3C78870-3D2F-4F46-A9E6-6CC5C1CA370D}"/>
              </a:ext>
            </a:extLst>
          </p:cNvPr>
          <p:cNvSpPr>
            <a:spLocks noGrp="1" noRot="1" noChangeAspect="1" noChangeArrowheads="1" noTextEdit="1"/>
          </p:cNvSpPr>
          <p:nvPr>
            <p:ph type="sldImg"/>
          </p:nvPr>
        </p:nvSpPr>
        <p:spPr>
          <a:ln/>
        </p:spPr>
      </p:sp>
      <p:sp>
        <p:nvSpPr>
          <p:cNvPr id="54275" name="Rectangle 3">
            <a:extLst>
              <a:ext uri="{FF2B5EF4-FFF2-40B4-BE49-F238E27FC236}">
                <a16:creationId xmlns:a16="http://schemas.microsoft.com/office/drawing/2014/main" id="{B82D466F-0D3B-4EA9-8AA2-48805F5BED82}"/>
              </a:ext>
            </a:extLst>
          </p:cNvPr>
          <p:cNvSpPr>
            <a:spLocks noGrp="1" noChangeArrowheads="1"/>
          </p:cNvSpPr>
          <p:nvPr>
            <p:ph type="body" idx="1"/>
          </p:nvPr>
        </p:nvSpPr>
        <p:spPr/>
        <p:txBody>
          <a:bodyPr/>
          <a:lstStyle/>
          <a:p>
            <a:r>
              <a:rPr lang="en-US" altLang="en-US"/>
              <a:t>There are an infinite number of distributions that fit.</a:t>
            </a:r>
          </a:p>
          <a:p>
            <a:r>
              <a:rPr lang="en-US" altLang="en-US"/>
              <a:t>Shown are a point value at about 0.015 ug/L, a uniform distribution ranging from 0 to 0.023, and a truncated lognormal-like distribution.</a:t>
            </a:r>
          </a:p>
        </p:txBody>
      </p:sp>
    </p:spTree>
  </p:cSld>
  <p:clrMapOvr>
    <a:masterClrMapping/>
  </p:clrMapOvr>
</p:notes>
</file>

<file path=ppt/notesSlides/notesSlide3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a:extLst>
              <a:ext uri="{FF2B5EF4-FFF2-40B4-BE49-F238E27FC236}">
                <a16:creationId xmlns:a16="http://schemas.microsoft.com/office/drawing/2014/main" id="{5BDA69C0-CF9F-44FE-8A4F-AC0529A72D8D}"/>
              </a:ext>
            </a:extLst>
          </p:cNvPr>
          <p:cNvSpPr>
            <a:spLocks noGrp="1" noChangeArrowheads="1"/>
          </p:cNvSpPr>
          <p:nvPr>
            <p:ph type="sldNum" sz="quarter" idx="5"/>
          </p:nvPr>
        </p:nvSpPr>
        <p:spPr>
          <a:ln/>
        </p:spPr>
        <p:txBody>
          <a:bodyPr/>
          <a:lstStyle/>
          <a:p>
            <a:fld id="{4158B3FA-1A24-4A46-92E7-ABC8AF2319EE}" type="slidenum">
              <a:rPr lang="en-US" altLang="en-US"/>
              <a:pPr/>
              <a:t>544</a:t>
            </a:fld>
            <a:endParaRPr lang="en-US" altLang="en-US"/>
          </a:p>
        </p:txBody>
      </p:sp>
      <p:sp>
        <p:nvSpPr>
          <p:cNvPr id="57346" name="Rectangle 2">
            <a:extLst>
              <a:ext uri="{FF2B5EF4-FFF2-40B4-BE49-F238E27FC236}">
                <a16:creationId xmlns:a16="http://schemas.microsoft.com/office/drawing/2014/main" id="{074C91F3-8502-404B-A178-957FA50D1CE1}"/>
              </a:ext>
            </a:extLst>
          </p:cNvPr>
          <p:cNvSpPr>
            <a:spLocks noGrp="1" noRot="1" noChangeAspect="1" noChangeArrowheads="1" noTextEdit="1"/>
          </p:cNvSpPr>
          <p:nvPr>
            <p:ph type="sldImg"/>
          </p:nvPr>
        </p:nvSpPr>
        <p:spPr>
          <a:ln/>
        </p:spPr>
      </p:sp>
      <p:sp>
        <p:nvSpPr>
          <p:cNvPr id="57347" name="Rectangle 3">
            <a:extLst>
              <a:ext uri="{FF2B5EF4-FFF2-40B4-BE49-F238E27FC236}">
                <a16:creationId xmlns:a16="http://schemas.microsoft.com/office/drawing/2014/main" id="{03B900C3-744B-4433-91AF-B5155D14AE1C}"/>
              </a:ext>
            </a:extLst>
          </p:cNvPr>
          <p:cNvSpPr>
            <a:spLocks noGrp="1" noChangeArrowheads="1"/>
          </p:cNvSpPr>
          <p:nvPr>
            <p:ph type="body" idx="1"/>
          </p:nvPr>
        </p:nvSpPr>
        <p:spPr/>
        <p:txBody>
          <a:bodyPr/>
          <a:lstStyle/>
          <a:p>
            <a:r>
              <a:rPr lang="en-US" altLang="en-US"/>
              <a:t>The orange bounds are rigorous and best possible.  If the </a:t>
            </a:r>
            <a:r>
              <a:rPr lang="en-US" altLang="en-US" i="1"/>
              <a:t>WConc</a:t>
            </a:r>
            <a:r>
              <a:rPr lang="en-US" altLang="en-US"/>
              <a:t> distribution is drawn from the backcalculated bounds, model parameters and model correctly specified, then </a:t>
            </a:r>
            <a:r>
              <a:rPr lang="en-US" altLang="en-US" i="1"/>
              <a:t>Dose</a:t>
            </a:r>
            <a:r>
              <a:rPr lang="en-US" altLang="en-US"/>
              <a:t> distribution is sure to be within these bounds.</a:t>
            </a:r>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817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fld id="{723DE842-23A0-4463-889F-E5698AF78629}" type="slidenum">
              <a:rPr lang="en-US" altLang="en-US">
                <a:latin typeface="Times New Roman" panose="02020603050405020304" pitchFamily="18" charset="0"/>
              </a:rPr>
              <a:pPr eaLnBrk="1" hangingPunct="1"/>
              <a:t>45</a:t>
            </a:fld>
            <a:endParaRPr lang="en-US" altLang="en-US">
              <a:latin typeface="Times New Roman" panose="02020603050405020304" pitchFamily="18" charset="0"/>
            </a:endParaRPr>
          </a:p>
        </p:txBody>
      </p:sp>
      <p:sp>
        <p:nvSpPr>
          <p:cNvPr id="178179" name="Rectangle 2"/>
          <p:cNvSpPr>
            <a:spLocks noGrp="1" noRot="1" noChangeAspect="1" noChangeArrowheads="1" noTextEdit="1"/>
          </p:cNvSpPr>
          <p:nvPr>
            <p:ph type="sldImg"/>
          </p:nvPr>
        </p:nvSpPr>
        <p:spPr>
          <a:ln/>
        </p:spPr>
      </p:sp>
      <p:sp>
        <p:nvSpPr>
          <p:cNvPr id="17818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3167042482"/>
      </p:ext>
    </p:extLst>
  </p:cSld>
  <p:clrMapOvr>
    <a:masterClrMapping/>
  </p:clrMapOvr>
</p:notes>
</file>

<file path=ppt/notesSlides/notesSlide3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a:extLst>
              <a:ext uri="{FF2B5EF4-FFF2-40B4-BE49-F238E27FC236}">
                <a16:creationId xmlns:a16="http://schemas.microsoft.com/office/drawing/2014/main" id="{57572AB7-AD32-4EBB-8924-2CF513755E3E}"/>
              </a:ext>
            </a:extLst>
          </p:cNvPr>
          <p:cNvSpPr>
            <a:spLocks noGrp="1" noChangeArrowheads="1"/>
          </p:cNvSpPr>
          <p:nvPr>
            <p:ph type="sldNum" sz="quarter" idx="5"/>
          </p:nvPr>
        </p:nvSpPr>
        <p:spPr>
          <a:ln/>
        </p:spPr>
        <p:txBody>
          <a:bodyPr/>
          <a:lstStyle/>
          <a:p>
            <a:fld id="{37D03381-84AA-4945-92DE-A2A4C6FB3F2E}" type="slidenum">
              <a:rPr lang="en-US" altLang="en-US"/>
              <a:pPr/>
              <a:t>545</a:t>
            </a:fld>
            <a:endParaRPr lang="en-US" altLang="en-US"/>
          </a:p>
        </p:txBody>
      </p:sp>
      <p:sp>
        <p:nvSpPr>
          <p:cNvPr id="56322" name="Rectangle 2">
            <a:extLst>
              <a:ext uri="{FF2B5EF4-FFF2-40B4-BE49-F238E27FC236}">
                <a16:creationId xmlns:a16="http://schemas.microsoft.com/office/drawing/2014/main" id="{D331C999-2A02-4595-AD13-169F09EDAD74}"/>
              </a:ext>
            </a:extLst>
          </p:cNvPr>
          <p:cNvSpPr>
            <a:spLocks noGrp="1" noRot="1" noChangeAspect="1" noChangeArrowheads="1" noTextEdit="1"/>
          </p:cNvSpPr>
          <p:nvPr>
            <p:ph type="sldImg"/>
          </p:nvPr>
        </p:nvSpPr>
        <p:spPr>
          <a:ln/>
        </p:spPr>
      </p:sp>
      <p:sp>
        <p:nvSpPr>
          <p:cNvPr id="56323" name="Rectangle 3">
            <a:extLst>
              <a:ext uri="{FF2B5EF4-FFF2-40B4-BE49-F238E27FC236}">
                <a16:creationId xmlns:a16="http://schemas.microsoft.com/office/drawing/2014/main" id="{6F6AA50B-0477-4628-9C12-E128F766BBC7}"/>
              </a:ext>
            </a:extLst>
          </p:cNvPr>
          <p:cNvSpPr>
            <a:spLocks noGrp="1" noChangeArrowheads="1"/>
          </p:cNvSpPr>
          <p:nvPr>
            <p:ph type="body" idx="1"/>
          </p:nvPr>
        </p:nvSpPr>
        <p:spPr/>
        <p:txBody>
          <a:bodyPr/>
          <a:lstStyle/>
          <a:p>
            <a:r>
              <a:rPr lang="en-US" altLang="en-US"/>
              <a:t>The observed data suggests that Se concentration in San Francisco Bay is within the red interval </a:t>
            </a:r>
          </a:p>
        </p:txBody>
      </p:sp>
    </p:spTree>
  </p:cSld>
  <p:clrMapOvr>
    <a:masterClrMapping/>
  </p:clrMapOvr>
</p:notes>
</file>

<file path=ppt/notesSlides/notesSlide3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6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fld id="{E52DEBC8-48B8-483C-BC51-A83A38780437}" type="slidenum">
              <a:rPr lang="en-US" altLang="en-US">
                <a:latin typeface="Times New Roman" panose="02020603050405020304" pitchFamily="18" charset="0"/>
              </a:rPr>
              <a:pPr eaLnBrk="1" hangingPunct="1"/>
              <a:t>546</a:t>
            </a:fld>
            <a:endParaRPr lang="en-US" altLang="en-US">
              <a:latin typeface="Times New Roman" panose="02020603050405020304" pitchFamily="18" charset="0"/>
            </a:endParaRPr>
          </a:p>
        </p:txBody>
      </p:sp>
      <p:sp>
        <p:nvSpPr>
          <p:cNvPr id="143363" name="Rectangle 2"/>
          <p:cNvSpPr>
            <a:spLocks noGrp="1" noRot="1" noChangeAspect="1" noChangeArrowheads="1" noTextEdit="1"/>
          </p:cNvSpPr>
          <p:nvPr>
            <p:ph type="sldImg"/>
          </p:nvPr>
        </p:nvSpPr>
        <p:spPr>
          <a:ln/>
        </p:spPr>
      </p:sp>
      <p:sp>
        <p:nvSpPr>
          <p:cNvPr id="143364"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1504253998"/>
      </p:ext>
    </p:extLst>
  </p:cSld>
  <p:clrMapOvr>
    <a:masterClrMapping/>
  </p:clrMapOvr>
</p:notes>
</file>

<file path=ppt/notesSlides/notesSlide3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5842" name="Slide Image Placeholder 1"/>
          <p:cNvSpPr>
            <a:spLocks noGrp="1" noRot="1" noChangeAspect="1" noTextEdit="1"/>
          </p:cNvSpPr>
          <p:nvPr>
            <p:ph type="sldImg"/>
          </p:nvPr>
        </p:nvSpPr>
        <p:spPr>
          <a:ln/>
        </p:spPr>
      </p:sp>
      <p:sp>
        <p:nvSpPr>
          <p:cNvPr id="675843"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a:p>
        </p:txBody>
      </p:sp>
      <p:sp>
        <p:nvSpPr>
          <p:cNvPr id="675844"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fld id="{94549E7C-1771-4DE2-AF32-896C9278448E}" type="slidenum">
              <a:rPr lang="en-US" altLang="en-US">
                <a:latin typeface="Times New Roman" panose="02020603050405020304" pitchFamily="18" charset="0"/>
              </a:rPr>
              <a:pPr eaLnBrk="1" hangingPunct="1"/>
              <a:t>550</a:t>
            </a:fld>
            <a:endParaRPr lang="en-US" altLang="en-US">
              <a:latin typeface="Times New Roman" panose="02020603050405020304" pitchFamily="18" charset="0"/>
            </a:endParaRPr>
          </a:p>
        </p:txBody>
      </p:sp>
    </p:spTree>
    <p:extLst>
      <p:ext uri="{BB962C8B-B14F-4D97-AF65-F5344CB8AC3E}">
        <p14:creationId xmlns:p14="http://schemas.microsoft.com/office/powerpoint/2010/main" val="1926045079"/>
      </p:ext>
    </p:extLst>
  </p:cSld>
  <p:clrMapOvr>
    <a:masterClrMapping/>
  </p:clrMapOvr>
</p:notes>
</file>

<file path=ppt/notesSlides/notesSlide3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6866" name="Slide Image Placeholder 1"/>
          <p:cNvSpPr>
            <a:spLocks noGrp="1" noRot="1" noChangeAspect="1" noTextEdit="1"/>
          </p:cNvSpPr>
          <p:nvPr>
            <p:ph type="sldImg"/>
          </p:nvPr>
        </p:nvSpPr>
        <p:spPr>
          <a:ln/>
        </p:spPr>
      </p:sp>
      <p:sp>
        <p:nvSpPr>
          <p:cNvPr id="676867"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a:p>
        </p:txBody>
      </p:sp>
      <p:sp>
        <p:nvSpPr>
          <p:cNvPr id="676868"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fld id="{C15911D4-62E8-4DE6-ABB3-ABF56FA766BA}" type="slidenum">
              <a:rPr lang="en-US" altLang="en-US">
                <a:latin typeface="Times New Roman" panose="02020603050405020304" pitchFamily="18" charset="0"/>
              </a:rPr>
              <a:pPr eaLnBrk="1" hangingPunct="1"/>
              <a:t>551</a:t>
            </a:fld>
            <a:endParaRPr lang="en-US" altLang="en-US">
              <a:latin typeface="Times New Roman" panose="02020603050405020304" pitchFamily="18" charset="0"/>
            </a:endParaRPr>
          </a:p>
        </p:txBody>
      </p:sp>
    </p:spTree>
    <p:extLst>
      <p:ext uri="{BB962C8B-B14F-4D97-AF65-F5344CB8AC3E}">
        <p14:creationId xmlns:p14="http://schemas.microsoft.com/office/powerpoint/2010/main" val="2421307552"/>
      </p:ext>
    </p:extLst>
  </p:cSld>
  <p:clrMapOvr>
    <a:masterClrMapping/>
  </p:clrMapOvr>
</p:notes>
</file>

<file path=ppt/notesSlides/notesSlide3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7890" name="Slide Image Placeholder 1"/>
          <p:cNvSpPr>
            <a:spLocks noGrp="1" noRot="1" noChangeAspect="1" noTextEdit="1"/>
          </p:cNvSpPr>
          <p:nvPr>
            <p:ph type="sldImg"/>
          </p:nvPr>
        </p:nvSpPr>
        <p:spPr>
          <a:ln/>
        </p:spPr>
      </p:sp>
      <p:sp>
        <p:nvSpPr>
          <p:cNvPr id="677891"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a:p>
        </p:txBody>
      </p:sp>
      <p:sp>
        <p:nvSpPr>
          <p:cNvPr id="677892"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fld id="{7FBF10F8-855B-42A3-8D57-5EFD7FEBC24D}" type="slidenum">
              <a:rPr lang="en-US" altLang="en-US">
                <a:latin typeface="Times New Roman" panose="02020603050405020304" pitchFamily="18" charset="0"/>
              </a:rPr>
              <a:pPr eaLnBrk="1" hangingPunct="1"/>
              <a:t>552</a:t>
            </a:fld>
            <a:endParaRPr lang="en-US" altLang="en-US">
              <a:latin typeface="Times New Roman" panose="02020603050405020304" pitchFamily="18" charset="0"/>
            </a:endParaRPr>
          </a:p>
        </p:txBody>
      </p:sp>
    </p:spTree>
    <p:extLst>
      <p:ext uri="{BB962C8B-B14F-4D97-AF65-F5344CB8AC3E}">
        <p14:creationId xmlns:p14="http://schemas.microsoft.com/office/powerpoint/2010/main" val="738567547"/>
      </p:ext>
    </p:extLst>
  </p:cSld>
  <p:clrMapOvr>
    <a:masterClrMapping/>
  </p:clrMapOvr>
</p:notes>
</file>

<file path=ppt/notesSlides/notesSlide3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8914" name="Slide Image Placeholder 1"/>
          <p:cNvSpPr>
            <a:spLocks noGrp="1" noRot="1" noChangeAspect="1" noTextEdit="1"/>
          </p:cNvSpPr>
          <p:nvPr>
            <p:ph type="sldImg"/>
          </p:nvPr>
        </p:nvSpPr>
        <p:spPr>
          <a:ln/>
        </p:spPr>
      </p:sp>
      <p:sp>
        <p:nvSpPr>
          <p:cNvPr id="678915"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a:p>
        </p:txBody>
      </p:sp>
      <p:sp>
        <p:nvSpPr>
          <p:cNvPr id="678916"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fld id="{12954B62-AF58-4357-A170-AF7B36DDCA76}" type="slidenum">
              <a:rPr lang="en-US" altLang="en-US">
                <a:latin typeface="Times New Roman" panose="02020603050405020304" pitchFamily="18" charset="0"/>
              </a:rPr>
              <a:pPr eaLnBrk="1" hangingPunct="1"/>
              <a:t>553</a:t>
            </a:fld>
            <a:endParaRPr lang="en-US" altLang="en-US">
              <a:latin typeface="Times New Roman" panose="02020603050405020304" pitchFamily="18" charset="0"/>
            </a:endParaRPr>
          </a:p>
        </p:txBody>
      </p:sp>
    </p:spTree>
    <p:extLst>
      <p:ext uri="{BB962C8B-B14F-4D97-AF65-F5344CB8AC3E}">
        <p14:creationId xmlns:p14="http://schemas.microsoft.com/office/powerpoint/2010/main" val="2462769230"/>
      </p:ext>
    </p:extLst>
  </p:cSld>
  <p:clrMapOvr>
    <a:masterClrMapping/>
  </p:clrMapOvr>
</p:notes>
</file>

<file path=ppt/notesSlides/notesSlide3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678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fld id="{619F257A-2C9B-4BEA-8B12-C1BCFC92E8A4}" type="slidenum">
              <a:rPr lang="en-US" altLang="en-US">
                <a:latin typeface="Times New Roman" panose="02020603050405020304" pitchFamily="18" charset="0"/>
              </a:rPr>
              <a:pPr eaLnBrk="1" hangingPunct="1"/>
              <a:t>558</a:t>
            </a:fld>
            <a:endParaRPr lang="en-US" altLang="en-US">
              <a:latin typeface="Times New Roman" panose="02020603050405020304" pitchFamily="18" charset="0"/>
            </a:endParaRPr>
          </a:p>
        </p:txBody>
      </p:sp>
      <p:sp>
        <p:nvSpPr>
          <p:cNvPr id="246787" name="Rectangle 2"/>
          <p:cNvSpPr>
            <a:spLocks noGrp="1" noRot="1" noChangeAspect="1" noChangeArrowheads="1" noTextEdit="1"/>
          </p:cNvSpPr>
          <p:nvPr>
            <p:ph type="sldImg"/>
          </p:nvPr>
        </p:nvSpPr>
        <p:spPr>
          <a:ln/>
        </p:spPr>
      </p:sp>
      <p:sp>
        <p:nvSpPr>
          <p:cNvPr id="246788"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3472765805"/>
      </p:ext>
    </p:extLst>
  </p:cSld>
  <p:clrMapOvr>
    <a:masterClrMapping/>
  </p:clrMapOvr>
</p:notes>
</file>

<file path=ppt/notesSlides/notesSlide3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80962" name="Slide Image Placeholder 1"/>
          <p:cNvSpPr>
            <a:spLocks noGrp="1" noRot="1" noChangeAspect="1" noTextEdit="1"/>
          </p:cNvSpPr>
          <p:nvPr>
            <p:ph type="sldImg"/>
          </p:nvPr>
        </p:nvSpPr>
        <p:spPr>
          <a:ln/>
        </p:spPr>
      </p:sp>
      <p:sp>
        <p:nvSpPr>
          <p:cNvPr id="680963"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a:p>
        </p:txBody>
      </p:sp>
      <p:sp>
        <p:nvSpPr>
          <p:cNvPr id="680964"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fld id="{BE16F86A-E99B-4DAD-88F7-DBEC891A1549}" type="slidenum">
              <a:rPr lang="en-US" altLang="en-US">
                <a:latin typeface="Times New Roman" panose="02020603050405020304" pitchFamily="18" charset="0"/>
              </a:rPr>
              <a:pPr eaLnBrk="1" hangingPunct="1"/>
              <a:t>559</a:t>
            </a:fld>
            <a:endParaRPr lang="en-US" altLang="en-US">
              <a:latin typeface="Times New Roman" panose="02020603050405020304" pitchFamily="18" charset="0"/>
            </a:endParaRPr>
          </a:p>
        </p:txBody>
      </p:sp>
    </p:spTree>
    <p:extLst>
      <p:ext uri="{BB962C8B-B14F-4D97-AF65-F5344CB8AC3E}">
        <p14:creationId xmlns:p14="http://schemas.microsoft.com/office/powerpoint/2010/main" val="2128602291"/>
      </p:ext>
    </p:extLst>
  </p:cSld>
  <p:clrMapOvr>
    <a:masterClrMapping/>
  </p:clrMapOvr>
</p:notes>
</file>

<file path=ppt/notesSlides/notesSlide3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8301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fld id="{1BEAE5F9-E48A-4D60-870B-190D6E5D06CC}" type="slidenum">
              <a:rPr lang="en-US" altLang="en-US">
                <a:latin typeface="Times New Roman" panose="02020603050405020304" pitchFamily="18" charset="0"/>
              </a:rPr>
              <a:pPr eaLnBrk="1" hangingPunct="1"/>
              <a:t>560</a:t>
            </a:fld>
            <a:endParaRPr lang="en-US" altLang="en-US">
              <a:latin typeface="Times New Roman" panose="02020603050405020304" pitchFamily="18" charset="0"/>
            </a:endParaRPr>
          </a:p>
        </p:txBody>
      </p:sp>
      <p:sp>
        <p:nvSpPr>
          <p:cNvPr id="683011" name="Rectangle 2"/>
          <p:cNvSpPr>
            <a:spLocks noGrp="1" noRot="1" noChangeAspect="1" noChangeArrowheads="1" noTextEdit="1"/>
          </p:cNvSpPr>
          <p:nvPr>
            <p:ph type="sldImg"/>
          </p:nvPr>
        </p:nvSpPr>
        <p:spPr>
          <a:ln/>
        </p:spPr>
      </p:sp>
      <p:sp>
        <p:nvSpPr>
          <p:cNvPr id="68301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224595702"/>
      </p:ext>
    </p:extLst>
  </p:cSld>
  <p:clrMapOvr>
    <a:masterClrMapping/>
  </p:clrMapOvr>
</p:notes>
</file>

<file path=ppt/notesSlides/notesSlide3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84034" name="Slide Image Placeholder 1"/>
          <p:cNvSpPr>
            <a:spLocks noGrp="1" noRot="1" noChangeAspect="1" noTextEdit="1"/>
          </p:cNvSpPr>
          <p:nvPr>
            <p:ph type="sldImg"/>
          </p:nvPr>
        </p:nvSpPr>
        <p:spPr>
          <a:ln/>
        </p:spPr>
      </p:sp>
      <p:sp>
        <p:nvSpPr>
          <p:cNvPr id="684035"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a:p>
        </p:txBody>
      </p:sp>
      <p:sp>
        <p:nvSpPr>
          <p:cNvPr id="684036"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fld id="{7387D4FA-551B-4F2C-B6FA-D4298227090E}" type="slidenum">
              <a:rPr lang="en-US" altLang="en-US">
                <a:latin typeface="Times New Roman" panose="02020603050405020304" pitchFamily="18" charset="0"/>
              </a:rPr>
              <a:pPr eaLnBrk="1" hangingPunct="1"/>
              <a:t>562</a:t>
            </a:fld>
            <a:endParaRPr lang="en-US" altLang="en-US">
              <a:latin typeface="Times New Roman" panose="02020603050405020304" pitchFamily="18" charset="0"/>
            </a:endParaRPr>
          </a:p>
        </p:txBody>
      </p:sp>
    </p:spTree>
    <p:extLst>
      <p:ext uri="{BB962C8B-B14F-4D97-AF65-F5344CB8AC3E}">
        <p14:creationId xmlns:p14="http://schemas.microsoft.com/office/powerpoint/2010/main" val="1199135086"/>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fld id="{13CC59B7-48E5-4583-8B49-F0797853D122}" type="slidenum">
              <a:rPr lang="en-US" altLang="en-US" sz="1200" smtClean="0"/>
              <a:pPr/>
              <a:t>4</a:t>
            </a:fld>
            <a:endParaRPr lang="en-US" altLang="en-US" sz="1200"/>
          </a:p>
        </p:txBody>
      </p:sp>
      <p:sp>
        <p:nvSpPr>
          <p:cNvPr id="15363" name="Rectangle 2"/>
          <p:cNvSpPr>
            <a:spLocks noGrp="1" noRot="1" noChangeAspect="1" noChangeArrowheads="1" noTextEdit="1"/>
          </p:cNvSpPr>
          <p:nvPr>
            <p:ph type="sldImg"/>
          </p:nvPr>
        </p:nvSpPr>
        <p:spPr>
          <a:ln/>
        </p:spPr>
      </p:sp>
      <p:sp>
        <p:nvSpPr>
          <p:cNvPr id="15364"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a:p>
        </p:txBody>
      </p:sp>
    </p:spTree>
    <p:extLst>
      <p:ext uri="{BB962C8B-B14F-4D97-AF65-F5344CB8AC3E}">
        <p14:creationId xmlns:p14="http://schemas.microsoft.com/office/powerpoint/2010/main" val="3677007832"/>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920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fld id="{4C08650D-B535-4F85-AD0C-8DC07521F9F7}" type="slidenum">
              <a:rPr lang="en-US" altLang="en-US">
                <a:latin typeface="Times New Roman" panose="02020603050405020304" pitchFamily="18" charset="0"/>
              </a:rPr>
              <a:pPr eaLnBrk="1" hangingPunct="1"/>
              <a:t>46</a:t>
            </a:fld>
            <a:endParaRPr lang="en-US" altLang="en-US">
              <a:latin typeface="Times New Roman" panose="02020603050405020304" pitchFamily="18" charset="0"/>
            </a:endParaRPr>
          </a:p>
        </p:txBody>
      </p:sp>
      <p:sp>
        <p:nvSpPr>
          <p:cNvPr id="179203" name="Rectangle 2"/>
          <p:cNvSpPr>
            <a:spLocks noGrp="1" noRot="1" noChangeAspect="1" noChangeArrowheads="1" noTextEdit="1"/>
          </p:cNvSpPr>
          <p:nvPr>
            <p:ph type="sldImg"/>
          </p:nvPr>
        </p:nvSpPr>
        <p:spPr>
          <a:ln/>
        </p:spPr>
      </p:sp>
      <p:sp>
        <p:nvSpPr>
          <p:cNvPr id="179204"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366672147"/>
      </p:ext>
    </p:extLst>
  </p:cSld>
  <p:clrMapOvr>
    <a:masterClrMapping/>
  </p:clrMapOvr>
</p:notes>
</file>

<file path=ppt/notesSlides/notesSlide4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85058" name="Slide Image Placeholder 1"/>
          <p:cNvSpPr>
            <a:spLocks noGrp="1" noRot="1" noChangeAspect="1" noTextEdit="1"/>
          </p:cNvSpPr>
          <p:nvPr>
            <p:ph type="sldImg"/>
          </p:nvPr>
        </p:nvSpPr>
        <p:spPr>
          <a:ln/>
        </p:spPr>
      </p:sp>
      <p:sp>
        <p:nvSpPr>
          <p:cNvPr id="685059"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a:p>
        </p:txBody>
      </p:sp>
      <p:sp>
        <p:nvSpPr>
          <p:cNvPr id="685060"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fld id="{2BB4B5C0-58DF-4E9A-BADC-4B5CFD4B60AA}" type="slidenum">
              <a:rPr lang="en-US" altLang="en-US">
                <a:latin typeface="Times New Roman" panose="02020603050405020304" pitchFamily="18" charset="0"/>
              </a:rPr>
              <a:pPr eaLnBrk="1" hangingPunct="1"/>
              <a:t>563</a:t>
            </a:fld>
            <a:endParaRPr lang="en-US" altLang="en-US">
              <a:latin typeface="Times New Roman" panose="02020603050405020304" pitchFamily="18" charset="0"/>
            </a:endParaRPr>
          </a:p>
        </p:txBody>
      </p:sp>
    </p:spTree>
    <p:extLst>
      <p:ext uri="{BB962C8B-B14F-4D97-AF65-F5344CB8AC3E}">
        <p14:creationId xmlns:p14="http://schemas.microsoft.com/office/powerpoint/2010/main" val="2155286511"/>
      </p:ext>
    </p:extLst>
  </p:cSld>
  <p:clrMapOvr>
    <a:masterClrMapping/>
  </p:clrMapOvr>
</p:notes>
</file>

<file path=ppt/notesSlides/notesSlide4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86082" name="Slide Image Placeholder 1"/>
          <p:cNvSpPr>
            <a:spLocks noGrp="1" noRot="1" noChangeAspect="1" noTextEdit="1"/>
          </p:cNvSpPr>
          <p:nvPr>
            <p:ph type="sldImg"/>
          </p:nvPr>
        </p:nvSpPr>
        <p:spPr>
          <a:ln/>
        </p:spPr>
      </p:sp>
      <p:sp>
        <p:nvSpPr>
          <p:cNvPr id="686083"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a:p>
        </p:txBody>
      </p:sp>
      <p:sp>
        <p:nvSpPr>
          <p:cNvPr id="686084"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fld id="{23F6EDCE-068D-42C3-A57F-2C2AB0D3706A}" type="slidenum">
              <a:rPr lang="en-US" altLang="en-US">
                <a:latin typeface="Times New Roman" panose="02020603050405020304" pitchFamily="18" charset="0"/>
              </a:rPr>
              <a:pPr eaLnBrk="1" hangingPunct="1"/>
              <a:t>564</a:t>
            </a:fld>
            <a:endParaRPr lang="en-US" altLang="en-US">
              <a:latin typeface="Times New Roman" panose="02020603050405020304" pitchFamily="18" charset="0"/>
            </a:endParaRPr>
          </a:p>
        </p:txBody>
      </p:sp>
    </p:spTree>
    <p:extLst>
      <p:ext uri="{BB962C8B-B14F-4D97-AF65-F5344CB8AC3E}">
        <p14:creationId xmlns:p14="http://schemas.microsoft.com/office/powerpoint/2010/main" val="3397359063"/>
      </p:ext>
    </p:extLst>
  </p:cSld>
  <p:clrMapOvr>
    <a:masterClrMapping/>
  </p:clrMapOvr>
</p:notes>
</file>

<file path=ppt/notesSlides/notesSlide4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87106" name="Slide Image Placeholder 1"/>
          <p:cNvSpPr>
            <a:spLocks noGrp="1" noRot="1" noChangeAspect="1" noTextEdit="1"/>
          </p:cNvSpPr>
          <p:nvPr>
            <p:ph type="sldImg"/>
          </p:nvPr>
        </p:nvSpPr>
        <p:spPr>
          <a:ln/>
        </p:spPr>
      </p:sp>
      <p:sp>
        <p:nvSpPr>
          <p:cNvPr id="687107"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a:p>
        </p:txBody>
      </p:sp>
      <p:sp>
        <p:nvSpPr>
          <p:cNvPr id="687108"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fld id="{334D8767-6D64-4431-83EF-DC1E32613B6E}" type="slidenum">
              <a:rPr lang="en-US" altLang="en-US">
                <a:latin typeface="Times New Roman" panose="02020603050405020304" pitchFamily="18" charset="0"/>
              </a:rPr>
              <a:pPr eaLnBrk="1" hangingPunct="1"/>
              <a:t>565</a:t>
            </a:fld>
            <a:endParaRPr lang="en-US" altLang="en-US">
              <a:latin typeface="Times New Roman" panose="02020603050405020304" pitchFamily="18" charset="0"/>
            </a:endParaRPr>
          </a:p>
        </p:txBody>
      </p:sp>
    </p:spTree>
    <p:extLst>
      <p:ext uri="{BB962C8B-B14F-4D97-AF65-F5344CB8AC3E}">
        <p14:creationId xmlns:p14="http://schemas.microsoft.com/office/powerpoint/2010/main" val="3344814384"/>
      </p:ext>
    </p:extLst>
  </p:cSld>
  <p:clrMapOvr>
    <a:masterClrMapping/>
  </p:clrMapOvr>
</p:notes>
</file>

<file path=ppt/notesSlides/notesSlide4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88130" name="Slide Image Placeholder 1"/>
          <p:cNvSpPr>
            <a:spLocks noGrp="1" noRot="1" noChangeAspect="1" noTextEdit="1"/>
          </p:cNvSpPr>
          <p:nvPr>
            <p:ph type="sldImg"/>
          </p:nvPr>
        </p:nvSpPr>
        <p:spPr>
          <a:ln/>
        </p:spPr>
      </p:sp>
      <p:sp>
        <p:nvSpPr>
          <p:cNvPr id="688131"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a:p>
        </p:txBody>
      </p:sp>
      <p:sp>
        <p:nvSpPr>
          <p:cNvPr id="688132"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fld id="{DF0B2BC1-BC68-489B-A6A1-4D06C0209206}" type="slidenum">
              <a:rPr lang="en-US" altLang="en-US">
                <a:latin typeface="Times New Roman" panose="02020603050405020304" pitchFamily="18" charset="0"/>
              </a:rPr>
              <a:pPr eaLnBrk="1" hangingPunct="1"/>
              <a:t>566</a:t>
            </a:fld>
            <a:endParaRPr lang="en-US" altLang="en-US">
              <a:latin typeface="Times New Roman" panose="02020603050405020304" pitchFamily="18" charset="0"/>
            </a:endParaRPr>
          </a:p>
        </p:txBody>
      </p:sp>
    </p:spTree>
    <p:extLst>
      <p:ext uri="{BB962C8B-B14F-4D97-AF65-F5344CB8AC3E}">
        <p14:creationId xmlns:p14="http://schemas.microsoft.com/office/powerpoint/2010/main" val="397099561"/>
      </p:ext>
    </p:extLst>
  </p:cSld>
  <p:clrMapOvr>
    <a:masterClrMapping/>
  </p:clrMapOvr>
</p:notes>
</file>

<file path=ppt/notesSlides/notesSlide4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89154" name="Slide Image Placeholder 1"/>
          <p:cNvSpPr>
            <a:spLocks noGrp="1" noRot="1" noChangeAspect="1" noTextEdit="1"/>
          </p:cNvSpPr>
          <p:nvPr>
            <p:ph type="sldImg"/>
          </p:nvPr>
        </p:nvSpPr>
        <p:spPr>
          <a:ln/>
        </p:spPr>
      </p:sp>
      <p:sp>
        <p:nvSpPr>
          <p:cNvPr id="689155"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a:p>
        </p:txBody>
      </p:sp>
      <p:sp>
        <p:nvSpPr>
          <p:cNvPr id="689156"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fld id="{6CB53F3F-F19D-4DDA-9472-2B3CC7EE58B2}" type="slidenum">
              <a:rPr lang="en-US" altLang="en-US">
                <a:latin typeface="Times New Roman" panose="02020603050405020304" pitchFamily="18" charset="0"/>
              </a:rPr>
              <a:pPr eaLnBrk="1" hangingPunct="1"/>
              <a:t>567</a:t>
            </a:fld>
            <a:endParaRPr lang="en-US" altLang="en-US">
              <a:latin typeface="Times New Roman" panose="02020603050405020304" pitchFamily="18" charset="0"/>
            </a:endParaRPr>
          </a:p>
        </p:txBody>
      </p:sp>
    </p:spTree>
    <p:extLst>
      <p:ext uri="{BB962C8B-B14F-4D97-AF65-F5344CB8AC3E}">
        <p14:creationId xmlns:p14="http://schemas.microsoft.com/office/powerpoint/2010/main" val="397104526"/>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022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fld id="{2A9E2ABB-67F3-470D-BC29-73CCEA39F2F8}" type="slidenum">
              <a:rPr lang="en-US" altLang="en-US">
                <a:latin typeface="Times New Roman" panose="02020603050405020304" pitchFamily="18" charset="0"/>
              </a:rPr>
              <a:pPr eaLnBrk="1" hangingPunct="1"/>
              <a:t>47</a:t>
            </a:fld>
            <a:endParaRPr lang="en-US" altLang="en-US">
              <a:latin typeface="Times New Roman" panose="02020603050405020304" pitchFamily="18" charset="0"/>
            </a:endParaRPr>
          </a:p>
        </p:txBody>
      </p:sp>
      <p:sp>
        <p:nvSpPr>
          <p:cNvPr id="180227" name="Rectangle 2"/>
          <p:cNvSpPr>
            <a:spLocks noGrp="1" noRot="1" noChangeAspect="1" noChangeArrowheads="1" noTextEdit="1"/>
          </p:cNvSpPr>
          <p:nvPr>
            <p:ph type="sldImg"/>
          </p:nvPr>
        </p:nvSpPr>
        <p:spPr>
          <a:ln/>
        </p:spPr>
      </p:sp>
      <p:sp>
        <p:nvSpPr>
          <p:cNvPr id="180228"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1688458892"/>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125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fld id="{04DDE1D5-3E86-4CAA-99C1-CCBB06C10623}" type="slidenum">
              <a:rPr lang="en-US" altLang="en-US">
                <a:latin typeface="Times New Roman" panose="02020603050405020304" pitchFamily="18" charset="0"/>
              </a:rPr>
              <a:pPr eaLnBrk="1" hangingPunct="1"/>
              <a:t>48</a:t>
            </a:fld>
            <a:endParaRPr lang="en-US" altLang="en-US">
              <a:latin typeface="Times New Roman" panose="02020603050405020304" pitchFamily="18" charset="0"/>
            </a:endParaRPr>
          </a:p>
        </p:txBody>
      </p:sp>
      <p:sp>
        <p:nvSpPr>
          <p:cNvPr id="181251" name="Rectangle 2"/>
          <p:cNvSpPr>
            <a:spLocks noGrp="1" noRot="1" noChangeAspect="1" noChangeArrowheads="1" noTextEdit="1"/>
          </p:cNvSpPr>
          <p:nvPr>
            <p:ph type="sldImg"/>
          </p:nvPr>
        </p:nvSpPr>
        <p:spPr>
          <a:ln/>
        </p:spPr>
      </p:sp>
      <p:sp>
        <p:nvSpPr>
          <p:cNvPr id="18125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1223192874"/>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227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fld id="{02064FDB-8B7E-4167-AC0C-E7E76B07095C}" type="slidenum">
              <a:rPr lang="en-US" altLang="en-US">
                <a:latin typeface="Times New Roman" panose="02020603050405020304" pitchFamily="18" charset="0"/>
              </a:rPr>
              <a:pPr eaLnBrk="1" hangingPunct="1"/>
              <a:t>49</a:t>
            </a:fld>
            <a:endParaRPr lang="en-US" altLang="en-US">
              <a:latin typeface="Times New Roman" panose="02020603050405020304" pitchFamily="18" charset="0"/>
            </a:endParaRPr>
          </a:p>
        </p:txBody>
      </p:sp>
      <p:sp>
        <p:nvSpPr>
          <p:cNvPr id="182275" name="Rectangle 2"/>
          <p:cNvSpPr>
            <a:spLocks noGrp="1" noRot="1" noChangeAspect="1" noChangeArrowheads="1" noTextEdit="1"/>
          </p:cNvSpPr>
          <p:nvPr>
            <p:ph type="sldImg"/>
          </p:nvPr>
        </p:nvSpPr>
        <p:spPr>
          <a:ln/>
        </p:spPr>
      </p:sp>
      <p:sp>
        <p:nvSpPr>
          <p:cNvPr id="182276"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1907669600"/>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329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fld id="{B336C7CC-7EA5-41A6-9160-A852AE7ECD30}" type="slidenum">
              <a:rPr lang="en-US" altLang="en-US">
                <a:latin typeface="Times New Roman" panose="02020603050405020304" pitchFamily="18" charset="0"/>
              </a:rPr>
              <a:pPr eaLnBrk="1" hangingPunct="1"/>
              <a:t>50</a:t>
            </a:fld>
            <a:endParaRPr lang="en-US" altLang="en-US">
              <a:latin typeface="Times New Roman" panose="02020603050405020304" pitchFamily="18" charset="0"/>
            </a:endParaRPr>
          </a:p>
        </p:txBody>
      </p:sp>
      <p:sp>
        <p:nvSpPr>
          <p:cNvPr id="183299" name="Rectangle 2"/>
          <p:cNvSpPr>
            <a:spLocks noGrp="1" noRot="1" noChangeAspect="1" noChangeArrowheads="1" noTextEdit="1"/>
          </p:cNvSpPr>
          <p:nvPr>
            <p:ph type="sldImg"/>
          </p:nvPr>
        </p:nvSpPr>
        <p:spPr>
          <a:ln/>
        </p:spPr>
      </p:sp>
      <p:sp>
        <p:nvSpPr>
          <p:cNvPr id="18330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4111194745"/>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432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fld id="{E2194C8D-82A2-4096-AA06-EB9AF9497C73}" type="slidenum">
              <a:rPr lang="en-US" altLang="en-US">
                <a:latin typeface="Times New Roman" panose="02020603050405020304" pitchFamily="18" charset="0"/>
              </a:rPr>
              <a:pPr eaLnBrk="1" hangingPunct="1"/>
              <a:t>51</a:t>
            </a:fld>
            <a:endParaRPr lang="en-US" altLang="en-US">
              <a:latin typeface="Times New Roman" panose="02020603050405020304" pitchFamily="18" charset="0"/>
            </a:endParaRPr>
          </a:p>
        </p:txBody>
      </p:sp>
      <p:sp>
        <p:nvSpPr>
          <p:cNvPr id="184323" name="Rectangle 2"/>
          <p:cNvSpPr>
            <a:spLocks noGrp="1" noRot="1" noChangeAspect="1" noChangeArrowheads="1" noTextEdit="1"/>
          </p:cNvSpPr>
          <p:nvPr>
            <p:ph type="sldImg"/>
          </p:nvPr>
        </p:nvSpPr>
        <p:spPr>
          <a:ln/>
        </p:spPr>
      </p:sp>
      <p:sp>
        <p:nvSpPr>
          <p:cNvPr id="184324"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4194917823"/>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534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fld id="{1129A997-20B5-455F-8ECB-871DE23214A6}" type="slidenum">
              <a:rPr lang="en-US" altLang="en-US">
                <a:latin typeface="Times New Roman" panose="02020603050405020304" pitchFamily="18" charset="0"/>
              </a:rPr>
              <a:pPr eaLnBrk="1" hangingPunct="1"/>
              <a:t>52</a:t>
            </a:fld>
            <a:endParaRPr lang="en-US" altLang="en-US">
              <a:latin typeface="Times New Roman" panose="02020603050405020304" pitchFamily="18" charset="0"/>
            </a:endParaRPr>
          </a:p>
        </p:txBody>
      </p:sp>
      <p:sp>
        <p:nvSpPr>
          <p:cNvPr id="185347" name="Rectangle 2"/>
          <p:cNvSpPr>
            <a:spLocks noGrp="1" noRot="1" noChangeAspect="1" noChangeArrowheads="1" noTextEdit="1"/>
          </p:cNvSpPr>
          <p:nvPr>
            <p:ph type="sldImg"/>
          </p:nvPr>
        </p:nvSpPr>
        <p:spPr>
          <a:ln/>
        </p:spPr>
      </p:sp>
      <p:sp>
        <p:nvSpPr>
          <p:cNvPr id="185348"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1917204773"/>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637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fld id="{9EE7C8A3-19AA-4F06-B52E-F90ACB01B49F}" type="slidenum">
              <a:rPr lang="en-US" altLang="en-US">
                <a:latin typeface="Times New Roman" panose="02020603050405020304" pitchFamily="18" charset="0"/>
              </a:rPr>
              <a:pPr eaLnBrk="1" hangingPunct="1"/>
              <a:t>53</a:t>
            </a:fld>
            <a:endParaRPr lang="en-US" altLang="en-US">
              <a:latin typeface="Times New Roman" panose="02020603050405020304" pitchFamily="18" charset="0"/>
            </a:endParaRPr>
          </a:p>
        </p:txBody>
      </p:sp>
      <p:sp>
        <p:nvSpPr>
          <p:cNvPr id="186371" name="Rectangle 2"/>
          <p:cNvSpPr>
            <a:spLocks noGrp="1" noRot="1" noChangeAspect="1" noChangeArrowheads="1" noTextEdit="1"/>
          </p:cNvSpPr>
          <p:nvPr>
            <p:ph type="sldImg"/>
          </p:nvPr>
        </p:nvSpPr>
        <p:spPr>
          <a:ln/>
        </p:spPr>
      </p:sp>
      <p:sp>
        <p:nvSpPr>
          <p:cNvPr id="18637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1198530018"/>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739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fld id="{F3BC0A20-76C3-41B7-83E7-A6CBF5A7CABF}" type="slidenum">
              <a:rPr lang="en-US" altLang="en-US">
                <a:latin typeface="Times New Roman" panose="02020603050405020304" pitchFamily="18" charset="0"/>
              </a:rPr>
              <a:pPr eaLnBrk="1" hangingPunct="1"/>
              <a:t>54</a:t>
            </a:fld>
            <a:endParaRPr lang="en-US" altLang="en-US">
              <a:latin typeface="Times New Roman" panose="02020603050405020304" pitchFamily="18" charset="0"/>
            </a:endParaRPr>
          </a:p>
        </p:txBody>
      </p:sp>
      <p:sp>
        <p:nvSpPr>
          <p:cNvPr id="187395" name="Rectangle 2"/>
          <p:cNvSpPr>
            <a:spLocks noGrp="1" noRot="1" noChangeAspect="1" noChangeArrowheads="1" noTextEdit="1"/>
          </p:cNvSpPr>
          <p:nvPr>
            <p:ph type="sldImg"/>
          </p:nvPr>
        </p:nvSpPr>
        <p:spPr>
          <a:ln/>
        </p:spPr>
      </p:sp>
      <p:sp>
        <p:nvSpPr>
          <p:cNvPr id="187396"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3799335892"/>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841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fld id="{619D6950-CDFE-4F1A-927A-6B02EBBC83A6}" type="slidenum">
              <a:rPr lang="en-US" altLang="en-US">
                <a:latin typeface="Times New Roman" panose="02020603050405020304" pitchFamily="18" charset="0"/>
              </a:rPr>
              <a:pPr eaLnBrk="1" hangingPunct="1"/>
              <a:t>55</a:t>
            </a:fld>
            <a:endParaRPr lang="en-US" altLang="en-US">
              <a:latin typeface="Times New Roman" panose="02020603050405020304" pitchFamily="18" charset="0"/>
            </a:endParaRPr>
          </a:p>
        </p:txBody>
      </p:sp>
      <p:sp>
        <p:nvSpPr>
          <p:cNvPr id="188419" name="Rectangle 2"/>
          <p:cNvSpPr>
            <a:spLocks noGrp="1" noRot="1" noChangeAspect="1" noChangeArrowheads="1" noTextEdit="1"/>
          </p:cNvSpPr>
          <p:nvPr>
            <p:ph type="sldImg"/>
          </p:nvPr>
        </p:nvSpPr>
        <p:spPr>
          <a:ln/>
        </p:spPr>
      </p:sp>
      <p:sp>
        <p:nvSpPr>
          <p:cNvPr id="18842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1410497189"/>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062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fld id="{10DD6C9F-23FA-48BE-8B8F-F1EE320BF0E9}" type="slidenum">
              <a:rPr lang="en-US" altLang="en-US">
                <a:latin typeface="Times New Roman" panose="02020603050405020304" pitchFamily="18" charset="0"/>
              </a:rPr>
              <a:pPr eaLnBrk="1" hangingPunct="1"/>
              <a:t>5</a:t>
            </a:fld>
            <a:endParaRPr lang="en-US" altLang="en-US">
              <a:latin typeface="Times New Roman" panose="02020603050405020304" pitchFamily="18" charset="0"/>
            </a:endParaRPr>
          </a:p>
        </p:txBody>
      </p:sp>
      <p:sp>
        <p:nvSpPr>
          <p:cNvPr id="410627" name="Rectangle 2"/>
          <p:cNvSpPr>
            <a:spLocks noGrp="1" noRot="1" noChangeAspect="1" noChangeArrowheads="1" noTextEdit="1"/>
          </p:cNvSpPr>
          <p:nvPr>
            <p:ph type="sldImg"/>
          </p:nvPr>
        </p:nvSpPr>
        <p:spPr>
          <a:ln/>
        </p:spPr>
      </p:sp>
      <p:sp>
        <p:nvSpPr>
          <p:cNvPr id="410628"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541996641"/>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944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fld id="{F4C45E13-D838-4829-A229-59E52A9A8688}" type="slidenum">
              <a:rPr lang="en-US" altLang="en-US">
                <a:latin typeface="Times New Roman" panose="02020603050405020304" pitchFamily="18" charset="0"/>
              </a:rPr>
              <a:pPr eaLnBrk="1" hangingPunct="1"/>
              <a:t>56</a:t>
            </a:fld>
            <a:endParaRPr lang="en-US" altLang="en-US">
              <a:latin typeface="Times New Roman" panose="02020603050405020304" pitchFamily="18" charset="0"/>
            </a:endParaRPr>
          </a:p>
        </p:txBody>
      </p:sp>
      <p:sp>
        <p:nvSpPr>
          <p:cNvPr id="189443" name="Rectangle 2"/>
          <p:cNvSpPr>
            <a:spLocks noGrp="1" noRot="1" noChangeAspect="1" noChangeArrowheads="1" noTextEdit="1"/>
          </p:cNvSpPr>
          <p:nvPr>
            <p:ph type="sldImg"/>
          </p:nvPr>
        </p:nvSpPr>
        <p:spPr>
          <a:ln/>
        </p:spPr>
      </p:sp>
      <p:sp>
        <p:nvSpPr>
          <p:cNvPr id="189444"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2085756107"/>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046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fld id="{0F2A4230-B87E-44F0-BBA3-C83F86044CE8}" type="slidenum">
              <a:rPr lang="en-US" altLang="en-US">
                <a:latin typeface="Times New Roman" panose="02020603050405020304" pitchFamily="18" charset="0"/>
              </a:rPr>
              <a:pPr eaLnBrk="1" hangingPunct="1"/>
              <a:t>57</a:t>
            </a:fld>
            <a:endParaRPr lang="en-US" altLang="en-US">
              <a:latin typeface="Times New Roman" panose="02020603050405020304" pitchFamily="18" charset="0"/>
            </a:endParaRPr>
          </a:p>
        </p:txBody>
      </p:sp>
      <p:sp>
        <p:nvSpPr>
          <p:cNvPr id="190467" name="Rectangle 2"/>
          <p:cNvSpPr>
            <a:spLocks noGrp="1" noRot="1" noChangeAspect="1" noChangeArrowheads="1" noTextEdit="1"/>
          </p:cNvSpPr>
          <p:nvPr>
            <p:ph type="sldImg"/>
          </p:nvPr>
        </p:nvSpPr>
        <p:spPr>
          <a:ln/>
        </p:spPr>
      </p:sp>
      <p:sp>
        <p:nvSpPr>
          <p:cNvPr id="190468"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777377404"/>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149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fld id="{DF75D6AC-B7EB-4C97-B6DF-EE5471EED530}" type="slidenum">
              <a:rPr lang="en-US" altLang="en-US">
                <a:latin typeface="Times New Roman" panose="02020603050405020304" pitchFamily="18" charset="0"/>
              </a:rPr>
              <a:pPr eaLnBrk="1" hangingPunct="1"/>
              <a:t>58</a:t>
            </a:fld>
            <a:endParaRPr lang="en-US" altLang="en-US">
              <a:latin typeface="Times New Roman" panose="02020603050405020304" pitchFamily="18" charset="0"/>
            </a:endParaRPr>
          </a:p>
        </p:txBody>
      </p:sp>
      <p:sp>
        <p:nvSpPr>
          <p:cNvPr id="191491" name="Rectangle 2"/>
          <p:cNvSpPr>
            <a:spLocks noGrp="1" noRot="1" noChangeAspect="1" noChangeArrowheads="1" noTextEdit="1"/>
          </p:cNvSpPr>
          <p:nvPr>
            <p:ph type="sldImg"/>
          </p:nvPr>
        </p:nvSpPr>
        <p:spPr>
          <a:ln/>
        </p:spPr>
      </p:sp>
      <p:sp>
        <p:nvSpPr>
          <p:cNvPr id="19149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2262650975"/>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803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fld id="{8014F551-3708-4DCE-8F4C-2B5410CF0968}" type="slidenum">
              <a:rPr lang="en-US" altLang="en-US">
                <a:latin typeface="Times New Roman" panose="02020603050405020304" pitchFamily="18" charset="0"/>
              </a:rPr>
              <a:pPr eaLnBrk="1" hangingPunct="1"/>
              <a:t>59</a:t>
            </a:fld>
            <a:endParaRPr lang="en-US" altLang="en-US">
              <a:latin typeface="Times New Roman" panose="02020603050405020304" pitchFamily="18" charset="0"/>
            </a:endParaRPr>
          </a:p>
        </p:txBody>
      </p:sp>
      <p:sp>
        <p:nvSpPr>
          <p:cNvPr id="428035" name="Rectangle 2"/>
          <p:cNvSpPr>
            <a:spLocks noGrp="1" noRot="1" noChangeAspect="1" noChangeArrowheads="1" noTextEdit="1"/>
          </p:cNvSpPr>
          <p:nvPr>
            <p:ph type="sldImg"/>
          </p:nvPr>
        </p:nvSpPr>
        <p:spPr>
          <a:ln/>
        </p:spPr>
      </p:sp>
      <p:sp>
        <p:nvSpPr>
          <p:cNvPr id="428036"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4046736868"/>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929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fld id="{D46A7118-56C5-49A8-8CE6-DB8698BAF64B}" type="slidenum">
              <a:rPr lang="en-US" altLang="en-US">
                <a:latin typeface="Times New Roman" panose="02020603050405020304" pitchFamily="18" charset="0"/>
              </a:rPr>
              <a:pPr eaLnBrk="1" hangingPunct="1"/>
              <a:t>60</a:t>
            </a:fld>
            <a:endParaRPr lang="en-US" altLang="en-US">
              <a:latin typeface="Times New Roman" panose="02020603050405020304" pitchFamily="18" charset="0"/>
            </a:endParaRPr>
          </a:p>
        </p:txBody>
      </p:sp>
      <p:sp>
        <p:nvSpPr>
          <p:cNvPr id="439299" name="Rectangle 2"/>
          <p:cNvSpPr>
            <a:spLocks noGrp="1" noRot="1" noChangeAspect="1" noChangeArrowheads="1" noTextEdit="1"/>
          </p:cNvSpPr>
          <p:nvPr>
            <p:ph type="sldImg"/>
          </p:nvPr>
        </p:nvSpPr>
        <p:spPr>
          <a:ln/>
        </p:spPr>
      </p:sp>
      <p:sp>
        <p:nvSpPr>
          <p:cNvPr id="43930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4289909063"/>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0322" name="Slide Image Placeholder 1"/>
          <p:cNvSpPr>
            <a:spLocks noGrp="1" noRot="1" noChangeAspect="1" noTextEdit="1"/>
          </p:cNvSpPr>
          <p:nvPr>
            <p:ph type="sldImg"/>
          </p:nvPr>
        </p:nvSpPr>
        <p:spPr>
          <a:ln/>
        </p:spPr>
      </p:sp>
      <p:sp>
        <p:nvSpPr>
          <p:cNvPr id="440323"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
        <p:nvSpPr>
          <p:cNvPr id="440324"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fld id="{54BB551B-AE57-40D5-9F53-1CA62745AD9C}" type="slidenum">
              <a:rPr lang="en-US" altLang="en-US">
                <a:latin typeface="Times New Roman" panose="02020603050405020304" pitchFamily="18" charset="0"/>
              </a:rPr>
              <a:pPr eaLnBrk="1" hangingPunct="1"/>
              <a:t>62</a:t>
            </a:fld>
            <a:endParaRPr lang="en-US" altLang="en-US">
              <a:latin typeface="Times New Roman" panose="02020603050405020304" pitchFamily="18" charset="0"/>
            </a:endParaRPr>
          </a:p>
        </p:txBody>
      </p:sp>
    </p:spTree>
    <p:extLst>
      <p:ext uri="{BB962C8B-B14F-4D97-AF65-F5344CB8AC3E}">
        <p14:creationId xmlns:p14="http://schemas.microsoft.com/office/powerpoint/2010/main" val="233663978"/>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134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fld id="{25187174-C596-43F6-8A06-2F3B0D088B2E}" type="slidenum">
              <a:rPr lang="en-US" altLang="en-US">
                <a:latin typeface="Times New Roman" panose="02020603050405020304" pitchFamily="18" charset="0"/>
              </a:rPr>
              <a:pPr eaLnBrk="1" hangingPunct="1"/>
              <a:t>63</a:t>
            </a:fld>
            <a:endParaRPr lang="en-US" altLang="en-US">
              <a:latin typeface="Times New Roman" panose="02020603050405020304" pitchFamily="18" charset="0"/>
            </a:endParaRPr>
          </a:p>
        </p:txBody>
      </p:sp>
      <p:sp>
        <p:nvSpPr>
          <p:cNvPr id="441347" name="Rectangle 2"/>
          <p:cNvSpPr>
            <a:spLocks noGrp="1" noRot="1" noChangeAspect="1" noChangeArrowheads="1" noTextEdit="1"/>
          </p:cNvSpPr>
          <p:nvPr>
            <p:ph type="sldImg"/>
          </p:nvPr>
        </p:nvSpPr>
        <p:spPr>
          <a:ln/>
        </p:spPr>
      </p:sp>
      <p:sp>
        <p:nvSpPr>
          <p:cNvPr id="441348"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1304205623"/>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237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fld id="{0D44272F-B3B9-498D-8079-7D1B3DCF5726}" type="slidenum">
              <a:rPr lang="en-US" altLang="en-US">
                <a:latin typeface="Times New Roman" panose="02020603050405020304" pitchFamily="18" charset="0"/>
              </a:rPr>
              <a:pPr eaLnBrk="1" hangingPunct="1"/>
              <a:t>64</a:t>
            </a:fld>
            <a:endParaRPr lang="en-US" altLang="en-US">
              <a:latin typeface="Times New Roman" panose="02020603050405020304" pitchFamily="18" charset="0"/>
            </a:endParaRPr>
          </a:p>
        </p:txBody>
      </p:sp>
      <p:sp>
        <p:nvSpPr>
          <p:cNvPr id="442371" name="Rectangle 2"/>
          <p:cNvSpPr>
            <a:spLocks noGrp="1" noRot="1" noChangeAspect="1" noChangeArrowheads="1" noTextEdit="1"/>
          </p:cNvSpPr>
          <p:nvPr>
            <p:ph type="sldImg"/>
          </p:nvPr>
        </p:nvSpPr>
        <p:spPr>
          <a:ln/>
        </p:spPr>
      </p:sp>
      <p:sp>
        <p:nvSpPr>
          <p:cNvPr id="44237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982812413"/>
      </p:ext>
    </p:extLst>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646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fld id="{1560D92B-E132-4F05-8274-E2EA57A9F3E9}" type="slidenum">
              <a:rPr lang="en-US" altLang="en-US">
                <a:latin typeface="Times New Roman" panose="02020603050405020304" pitchFamily="18" charset="0"/>
              </a:rPr>
              <a:pPr eaLnBrk="1" hangingPunct="1"/>
              <a:t>65</a:t>
            </a:fld>
            <a:endParaRPr lang="en-US" altLang="en-US">
              <a:latin typeface="Times New Roman" panose="02020603050405020304" pitchFamily="18" charset="0"/>
            </a:endParaRPr>
          </a:p>
        </p:txBody>
      </p:sp>
      <p:sp>
        <p:nvSpPr>
          <p:cNvPr id="446467" name="Rectangle 2"/>
          <p:cNvSpPr>
            <a:spLocks noGrp="1" noRot="1" noChangeAspect="1" noChangeArrowheads="1" noTextEdit="1"/>
          </p:cNvSpPr>
          <p:nvPr>
            <p:ph type="sldImg"/>
          </p:nvPr>
        </p:nvSpPr>
        <p:spPr>
          <a:ln/>
        </p:spPr>
      </p:sp>
      <p:sp>
        <p:nvSpPr>
          <p:cNvPr id="446468"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3097337609"/>
      </p:ext>
    </p:extLst>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749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fld id="{73071232-511F-4094-96D9-B7DC667DDEFF}" type="slidenum">
              <a:rPr lang="en-US" altLang="en-US">
                <a:latin typeface="Times New Roman" panose="02020603050405020304" pitchFamily="18" charset="0"/>
              </a:rPr>
              <a:pPr eaLnBrk="1" hangingPunct="1"/>
              <a:t>66</a:t>
            </a:fld>
            <a:endParaRPr lang="en-US" altLang="en-US">
              <a:latin typeface="Times New Roman" panose="02020603050405020304" pitchFamily="18" charset="0"/>
            </a:endParaRPr>
          </a:p>
        </p:txBody>
      </p:sp>
      <p:sp>
        <p:nvSpPr>
          <p:cNvPr id="447491" name="Rectangle 2"/>
          <p:cNvSpPr>
            <a:spLocks noGrp="1" noRot="1" noChangeAspect="1" noChangeArrowheads="1" noTextEdit="1"/>
          </p:cNvSpPr>
          <p:nvPr>
            <p:ph type="sldImg"/>
          </p:nvPr>
        </p:nvSpPr>
        <p:spPr>
          <a:ln/>
        </p:spPr>
      </p:sp>
      <p:sp>
        <p:nvSpPr>
          <p:cNvPr id="44749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2571643504"/>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6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fld id="{E52DEBC8-48B8-483C-BC51-A83A38780437}" type="slidenum">
              <a:rPr lang="en-US" altLang="en-US">
                <a:latin typeface="Times New Roman" panose="02020603050405020304" pitchFamily="18" charset="0"/>
              </a:rPr>
              <a:pPr eaLnBrk="1" hangingPunct="1"/>
              <a:t>12</a:t>
            </a:fld>
            <a:endParaRPr lang="en-US" altLang="en-US">
              <a:latin typeface="Times New Roman" panose="02020603050405020304" pitchFamily="18" charset="0"/>
            </a:endParaRPr>
          </a:p>
        </p:txBody>
      </p:sp>
      <p:sp>
        <p:nvSpPr>
          <p:cNvPr id="143363" name="Rectangle 2"/>
          <p:cNvSpPr>
            <a:spLocks noGrp="1" noRot="1" noChangeAspect="1" noChangeArrowheads="1" noTextEdit="1"/>
          </p:cNvSpPr>
          <p:nvPr>
            <p:ph type="sldImg"/>
          </p:nvPr>
        </p:nvSpPr>
        <p:spPr>
          <a:ln/>
        </p:spPr>
      </p:sp>
      <p:sp>
        <p:nvSpPr>
          <p:cNvPr id="143364"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2324326336"/>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6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fld id="{47F85479-3A1E-4694-B8E6-BB4F485D6971}" type="slidenum">
              <a:rPr lang="en-US" altLang="en-US">
                <a:latin typeface="Times New Roman" panose="02020603050405020304" pitchFamily="18" charset="0"/>
              </a:rPr>
              <a:pPr eaLnBrk="1" hangingPunct="1"/>
              <a:t>67</a:t>
            </a:fld>
            <a:endParaRPr lang="en-US" altLang="en-US">
              <a:latin typeface="Times New Roman" panose="02020603050405020304" pitchFamily="18" charset="0"/>
            </a:endParaRPr>
          </a:p>
        </p:txBody>
      </p:sp>
      <p:sp>
        <p:nvSpPr>
          <p:cNvPr id="194563" name="Rectangle 2"/>
          <p:cNvSpPr>
            <a:spLocks noGrp="1" noRot="1" noChangeAspect="1" noChangeArrowheads="1" noTextEdit="1"/>
          </p:cNvSpPr>
          <p:nvPr>
            <p:ph type="sldImg"/>
          </p:nvPr>
        </p:nvSpPr>
        <p:spPr>
          <a:ln/>
        </p:spPr>
      </p:sp>
      <p:sp>
        <p:nvSpPr>
          <p:cNvPr id="194564"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1664098961"/>
      </p:ext>
    </p:extLst>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056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fld id="{A53D415C-3E3F-429D-8195-9478C2792D6C}" type="slidenum">
              <a:rPr lang="en-US" altLang="en-US">
                <a:latin typeface="Times New Roman" panose="02020603050405020304" pitchFamily="18" charset="0"/>
              </a:rPr>
              <a:pPr eaLnBrk="1" hangingPunct="1"/>
              <a:t>68</a:t>
            </a:fld>
            <a:endParaRPr lang="en-US" altLang="en-US">
              <a:latin typeface="Times New Roman" panose="02020603050405020304" pitchFamily="18" charset="0"/>
            </a:endParaRPr>
          </a:p>
        </p:txBody>
      </p:sp>
      <p:sp>
        <p:nvSpPr>
          <p:cNvPr id="450563" name="Rectangle 2"/>
          <p:cNvSpPr>
            <a:spLocks noGrp="1" noRot="1" noChangeAspect="1" noChangeArrowheads="1" noTextEdit="1"/>
          </p:cNvSpPr>
          <p:nvPr>
            <p:ph type="sldImg"/>
          </p:nvPr>
        </p:nvSpPr>
        <p:spPr>
          <a:ln/>
        </p:spPr>
      </p:sp>
      <p:sp>
        <p:nvSpPr>
          <p:cNvPr id="450564"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1568688286"/>
      </p:ext>
    </p:extLst>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9538" name="Rectangle 7"/>
          <p:cNvSpPr txBox="1">
            <a:spLocks noGrp="1" noChangeArrowheads="1"/>
          </p:cNvSpPr>
          <p:nvPr/>
        </p:nvSpPr>
        <p:spPr bwMode="auto">
          <a:xfrm>
            <a:off x="3970938" y="8829675"/>
            <a:ext cx="3037840" cy="465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r" eaLnBrk="1" hangingPunct="1"/>
            <a:fld id="{FFA50015-A448-46C9-95D5-D1A8D2599D39}" type="slidenum">
              <a:rPr lang="en-US" altLang="en-US" sz="1200">
                <a:latin typeface="Times New Roman" panose="02020603050405020304" pitchFamily="18" charset="0"/>
              </a:rPr>
              <a:pPr algn="r" eaLnBrk="1" hangingPunct="1"/>
              <a:t>69</a:t>
            </a:fld>
            <a:endParaRPr lang="en-US" altLang="en-US" sz="1200">
              <a:latin typeface="Times New Roman" panose="02020603050405020304" pitchFamily="18" charset="0"/>
            </a:endParaRPr>
          </a:p>
        </p:txBody>
      </p:sp>
      <p:sp>
        <p:nvSpPr>
          <p:cNvPr id="449539" name="Rectangle 2"/>
          <p:cNvSpPr>
            <a:spLocks noGrp="1" noRot="1" noChangeAspect="1" noChangeArrowheads="1" noTextEdit="1"/>
          </p:cNvSpPr>
          <p:nvPr>
            <p:ph type="sldImg"/>
          </p:nvPr>
        </p:nvSpPr>
        <p:spPr>
          <a:ln/>
        </p:spPr>
      </p:sp>
      <p:sp>
        <p:nvSpPr>
          <p:cNvPr id="44954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736413155"/>
      </p:ext>
    </p:extLst>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363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fld id="{BAC6FCDB-3015-4099-AF42-7E7824D3418D}" type="slidenum">
              <a:rPr lang="en-US" altLang="en-US">
                <a:latin typeface="Times New Roman" panose="02020603050405020304" pitchFamily="18" charset="0"/>
              </a:rPr>
              <a:pPr eaLnBrk="1" hangingPunct="1"/>
              <a:t>73</a:t>
            </a:fld>
            <a:endParaRPr lang="en-US" altLang="en-US">
              <a:latin typeface="Times New Roman" panose="02020603050405020304" pitchFamily="18" charset="0"/>
            </a:endParaRPr>
          </a:p>
        </p:txBody>
      </p:sp>
      <p:sp>
        <p:nvSpPr>
          <p:cNvPr id="453635" name="Rectangle 2"/>
          <p:cNvSpPr>
            <a:spLocks noGrp="1" noRot="1" noChangeAspect="1" noChangeArrowheads="1" noTextEdit="1"/>
          </p:cNvSpPr>
          <p:nvPr>
            <p:ph type="sldImg"/>
          </p:nvPr>
        </p:nvSpPr>
        <p:spPr>
          <a:ln/>
        </p:spPr>
      </p:sp>
      <p:sp>
        <p:nvSpPr>
          <p:cNvPr id="453636"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900664352"/>
      </p:ext>
    </p:extLst>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465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fld id="{9414252F-722D-44F3-A32D-7AB1C2F1CCC7}" type="slidenum">
              <a:rPr lang="en-US" altLang="en-US">
                <a:latin typeface="Times New Roman" panose="02020603050405020304" pitchFamily="18" charset="0"/>
              </a:rPr>
              <a:pPr eaLnBrk="1" hangingPunct="1"/>
              <a:t>74</a:t>
            </a:fld>
            <a:endParaRPr lang="en-US" altLang="en-US">
              <a:latin typeface="Times New Roman" panose="02020603050405020304" pitchFamily="18" charset="0"/>
            </a:endParaRPr>
          </a:p>
        </p:txBody>
      </p:sp>
      <p:sp>
        <p:nvSpPr>
          <p:cNvPr id="454659" name="Rectangle 2"/>
          <p:cNvSpPr>
            <a:spLocks noGrp="1" noRot="1" noChangeAspect="1" noChangeArrowheads="1" noTextEdit="1"/>
          </p:cNvSpPr>
          <p:nvPr>
            <p:ph type="sldImg"/>
          </p:nvPr>
        </p:nvSpPr>
        <p:spPr>
          <a:ln/>
        </p:spPr>
      </p:sp>
      <p:sp>
        <p:nvSpPr>
          <p:cNvPr id="45466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1419136493"/>
      </p:ext>
    </p:extLst>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173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fld id="{6957BA25-6954-4F5B-AE16-A6F6D57F2872}" type="slidenum">
              <a:rPr lang="en-US" altLang="en-US">
                <a:latin typeface="Times New Roman" panose="02020603050405020304" pitchFamily="18" charset="0"/>
              </a:rPr>
              <a:pPr eaLnBrk="1" hangingPunct="1"/>
              <a:t>75</a:t>
            </a:fld>
            <a:endParaRPr lang="en-US" altLang="en-US">
              <a:latin typeface="Times New Roman" panose="02020603050405020304" pitchFamily="18" charset="0"/>
            </a:endParaRPr>
          </a:p>
        </p:txBody>
      </p:sp>
      <p:sp>
        <p:nvSpPr>
          <p:cNvPr id="201731" name="Rectangle 2"/>
          <p:cNvSpPr>
            <a:spLocks noGrp="1" noRot="1" noChangeAspect="1" noChangeArrowheads="1" noTextEdit="1"/>
          </p:cNvSpPr>
          <p:nvPr>
            <p:ph type="sldImg"/>
          </p:nvPr>
        </p:nvSpPr>
        <p:spPr>
          <a:ln/>
        </p:spPr>
      </p:sp>
      <p:sp>
        <p:nvSpPr>
          <p:cNvPr id="20173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2496955958"/>
      </p:ext>
    </p:extLst>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275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fld id="{34D1802B-3AF9-4828-A7FD-F37C08A073A2}" type="slidenum">
              <a:rPr lang="en-US" altLang="en-US">
                <a:latin typeface="Times New Roman" panose="02020603050405020304" pitchFamily="18" charset="0"/>
              </a:rPr>
              <a:pPr eaLnBrk="1" hangingPunct="1"/>
              <a:t>76</a:t>
            </a:fld>
            <a:endParaRPr lang="en-US" altLang="en-US">
              <a:latin typeface="Times New Roman" panose="02020603050405020304" pitchFamily="18" charset="0"/>
            </a:endParaRPr>
          </a:p>
        </p:txBody>
      </p:sp>
      <p:sp>
        <p:nvSpPr>
          <p:cNvPr id="202755" name="Rectangle 2"/>
          <p:cNvSpPr>
            <a:spLocks noGrp="1" noRot="1" noChangeAspect="1" noChangeArrowheads="1" noTextEdit="1"/>
          </p:cNvSpPr>
          <p:nvPr>
            <p:ph type="sldImg"/>
          </p:nvPr>
        </p:nvSpPr>
        <p:spPr>
          <a:ln/>
        </p:spPr>
      </p:sp>
      <p:sp>
        <p:nvSpPr>
          <p:cNvPr id="202756"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893962414"/>
      </p:ext>
    </p:extLst>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377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fld id="{D0A7B1A7-C10D-40BE-AD21-79D16E2FD8BF}" type="slidenum">
              <a:rPr lang="en-US" altLang="en-US">
                <a:latin typeface="Times New Roman" panose="02020603050405020304" pitchFamily="18" charset="0"/>
              </a:rPr>
              <a:pPr eaLnBrk="1" hangingPunct="1"/>
              <a:t>77</a:t>
            </a:fld>
            <a:endParaRPr lang="en-US" altLang="en-US">
              <a:latin typeface="Times New Roman" panose="02020603050405020304" pitchFamily="18" charset="0"/>
            </a:endParaRPr>
          </a:p>
        </p:txBody>
      </p:sp>
      <p:sp>
        <p:nvSpPr>
          <p:cNvPr id="203779" name="Rectangle 2"/>
          <p:cNvSpPr>
            <a:spLocks noGrp="1" noRot="1" noChangeAspect="1" noChangeArrowheads="1" noTextEdit="1"/>
          </p:cNvSpPr>
          <p:nvPr>
            <p:ph type="sldImg"/>
          </p:nvPr>
        </p:nvSpPr>
        <p:spPr>
          <a:ln/>
        </p:spPr>
      </p:sp>
      <p:sp>
        <p:nvSpPr>
          <p:cNvPr id="20378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2799077198"/>
      </p:ext>
    </p:extLst>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0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fld id="{74B99822-0DE5-44D8-9ABD-CFFB99C0129F}" type="slidenum">
              <a:rPr lang="en-US" altLang="en-US">
                <a:latin typeface="Times New Roman" panose="02020603050405020304" pitchFamily="18" charset="0"/>
              </a:rPr>
              <a:pPr eaLnBrk="1" hangingPunct="1"/>
              <a:t>78</a:t>
            </a:fld>
            <a:endParaRPr lang="en-US" altLang="en-US">
              <a:latin typeface="Times New Roman" panose="02020603050405020304" pitchFamily="18" charset="0"/>
            </a:endParaRPr>
          </a:p>
        </p:txBody>
      </p:sp>
      <p:sp>
        <p:nvSpPr>
          <p:cNvPr id="204803" name="Rectangle 2"/>
          <p:cNvSpPr>
            <a:spLocks noGrp="1" noRot="1" noChangeAspect="1" noChangeArrowheads="1" noTextEdit="1"/>
          </p:cNvSpPr>
          <p:nvPr>
            <p:ph type="sldImg"/>
          </p:nvPr>
        </p:nvSpPr>
        <p:spPr>
          <a:ln/>
        </p:spPr>
      </p:sp>
      <p:sp>
        <p:nvSpPr>
          <p:cNvPr id="204804"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3254403940"/>
      </p:ext>
    </p:extLst>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158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fld id="{57AC5F80-D86F-4281-895E-2D3F326F3C19}" type="slidenum">
              <a:rPr lang="en-US" altLang="en-US">
                <a:latin typeface="Times New Roman" panose="02020603050405020304" pitchFamily="18" charset="0"/>
              </a:rPr>
              <a:pPr eaLnBrk="1" hangingPunct="1"/>
              <a:t>79</a:t>
            </a:fld>
            <a:endParaRPr lang="en-US" altLang="en-US">
              <a:latin typeface="Times New Roman" panose="02020603050405020304" pitchFamily="18" charset="0"/>
            </a:endParaRPr>
          </a:p>
        </p:txBody>
      </p:sp>
      <p:sp>
        <p:nvSpPr>
          <p:cNvPr id="451587" name="Rectangle 2"/>
          <p:cNvSpPr>
            <a:spLocks noGrp="1" noRot="1" noChangeAspect="1" noChangeArrowheads="1" noTextEdit="1"/>
          </p:cNvSpPr>
          <p:nvPr>
            <p:ph type="sldImg"/>
          </p:nvPr>
        </p:nvSpPr>
        <p:spPr>
          <a:ln/>
        </p:spPr>
      </p:sp>
      <p:sp>
        <p:nvSpPr>
          <p:cNvPr id="451588"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4233591821"/>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541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fld id="{9C99B6AC-6873-461D-A6F3-2A37B2136E0A}" type="slidenum">
              <a:rPr lang="en-US" altLang="en-US">
                <a:latin typeface="Times New Roman" panose="02020603050405020304" pitchFamily="18" charset="0"/>
              </a:rPr>
              <a:pPr eaLnBrk="1" hangingPunct="1"/>
              <a:t>13</a:t>
            </a:fld>
            <a:endParaRPr lang="en-US" altLang="en-US">
              <a:latin typeface="Times New Roman" panose="02020603050405020304" pitchFamily="18" charset="0"/>
            </a:endParaRPr>
          </a:p>
        </p:txBody>
      </p:sp>
      <p:sp>
        <p:nvSpPr>
          <p:cNvPr id="145411" name="Rectangle 2"/>
          <p:cNvSpPr>
            <a:spLocks noGrp="1" noRot="1" noChangeAspect="1" noChangeArrowheads="1" noTextEdit="1"/>
          </p:cNvSpPr>
          <p:nvPr>
            <p:ph type="sldImg"/>
          </p:nvPr>
        </p:nvSpPr>
        <p:spPr>
          <a:ln/>
        </p:spPr>
      </p:sp>
      <p:sp>
        <p:nvSpPr>
          <p:cNvPr id="14541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3122053448"/>
      </p:ext>
    </p:extLst>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261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fld id="{516AC262-3189-4B6D-A8DB-EE3F68CF0FB4}" type="slidenum">
              <a:rPr lang="en-US" altLang="en-US">
                <a:latin typeface="Times New Roman" panose="02020603050405020304" pitchFamily="18" charset="0"/>
              </a:rPr>
              <a:pPr eaLnBrk="1" hangingPunct="1"/>
              <a:t>80</a:t>
            </a:fld>
            <a:endParaRPr lang="en-US" altLang="en-US">
              <a:latin typeface="Times New Roman" panose="02020603050405020304" pitchFamily="18" charset="0"/>
            </a:endParaRPr>
          </a:p>
        </p:txBody>
      </p:sp>
      <p:sp>
        <p:nvSpPr>
          <p:cNvPr id="452611" name="Rectangle 2"/>
          <p:cNvSpPr>
            <a:spLocks noGrp="1" noRot="1" noChangeAspect="1" noChangeArrowheads="1" noTextEdit="1"/>
          </p:cNvSpPr>
          <p:nvPr>
            <p:ph type="sldImg"/>
          </p:nvPr>
        </p:nvSpPr>
        <p:spPr>
          <a:ln/>
        </p:spPr>
      </p:sp>
      <p:sp>
        <p:nvSpPr>
          <p:cNvPr id="45261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2029099572"/>
      </p:ext>
    </p:extLst>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82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fld id="{347C0EC1-3771-41DA-B776-DE227256A56A}" type="slidenum">
              <a:rPr lang="en-US" altLang="en-US">
                <a:latin typeface="Times New Roman" panose="02020603050405020304" pitchFamily="18" charset="0"/>
              </a:rPr>
              <a:pPr eaLnBrk="1" hangingPunct="1"/>
              <a:t>81</a:t>
            </a:fld>
            <a:endParaRPr lang="en-US" altLang="en-US">
              <a:latin typeface="Times New Roman" panose="02020603050405020304" pitchFamily="18" charset="0"/>
            </a:endParaRPr>
          </a:p>
        </p:txBody>
      </p:sp>
      <p:sp>
        <p:nvSpPr>
          <p:cNvPr id="205827" name="Rectangle 2"/>
          <p:cNvSpPr>
            <a:spLocks noGrp="1" noRot="1" noChangeAspect="1" noChangeArrowheads="1" noTextEdit="1"/>
          </p:cNvSpPr>
          <p:nvPr>
            <p:ph type="sldImg"/>
          </p:nvPr>
        </p:nvSpPr>
        <p:spPr>
          <a:ln/>
        </p:spPr>
      </p:sp>
      <p:sp>
        <p:nvSpPr>
          <p:cNvPr id="205828"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3648545141"/>
      </p:ext>
    </p:extLst>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961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fld id="{0F6D9E33-DCA6-437A-A065-A5A2E26289A1}" type="slidenum">
              <a:rPr lang="en-US" altLang="en-US">
                <a:latin typeface="Times New Roman" panose="02020603050405020304" pitchFamily="18" charset="0"/>
              </a:rPr>
              <a:pPr eaLnBrk="1" hangingPunct="1"/>
              <a:t>82</a:t>
            </a:fld>
            <a:endParaRPr lang="en-US" altLang="en-US">
              <a:latin typeface="Times New Roman" panose="02020603050405020304" pitchFamily="18" charset="0"/>
            </a:endParaRPr>
          </a:p>
        </p:txBody>
      </p:sp>
      <p:sp>
        <p:nvSpPr>
          <p:cNvPr id="239619" name="Rectangle 2"/>
          <p:cNvSpPr>
            <a:spLocks noGrp="1" noRot="1" noChangeAspect="1" noChangeArrowheads="1" noTextEdit="1"/>
          </p:cNvSpPr>
          <p:nvPr>
            <p:ph type="sldImg"/>
          </p:nvPr>
        </p:nvSpPr>
        <p:spPr>
          <a:ln/>
        </p:spPr>
      </p:sp>
      <p:sp>
        <p:nvSpPr>
          <p:cNvPr id="23962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3888756820"/>
      </p:ext>
    </p:extLst>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064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fld id="{40A62441-E3E0-4B9C-B3EE-EEA7018B2FA9}" type="slidenum">
              <a:rPr lang="en-US" altLang="en-US">
                <a:latin typeface="Times New Roman" panose="02020603050405020304" pitchFamily="18" charset="0"/>
              </a:rPr>
              <a:pPr eaLnBrk="1" hangingPunct="1"/>
              <a:t>83</a:t>
            </a:fld>
            <a:endParaRPr lang="en-US" altLang="en-US">
              <a:latin typeface="Times New Roman" panose="02020603050405020304" pitchFamily="18" charset="0"/>
            </a:endParaRPr>
          </a:p>
        </p:txBody>
      </p:sp>
      <p:sp>
        <p:nvSpPr>
          <p:cNvPr id="240643" name="Rectangle 2"/>
          <p:cNvSpPr>
            <a:spLocks noGrp="1" noRot="1" noChangeAspect="1" noChangeArrowheads="1" noTextEdit="1"/>
          </p:cNvSpPr>
          <p:nvPr>
            <p:ph type="sldImg"/>
          </p:nvPr>
        </p:nvSpPr>
        <p:spPr>
          <a:ln/>
        </p:spPr>
      </p:sp>
      <p:sp>
        <p:nvSpPr>
          <p:cNvPr id="240644"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3801833559"/>
      </p:ext>
    </p:extLst>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166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fld id="{82D3595C-68AC-4465-B353-3608EEF9A9AD}" type="slidenum">
              <a:rPr lang="en-US" altLang="en-US">
                <a:latin typeface="Times New Roman" panose="02020603050405020304" pitchFamily="18" charset="0"/>
              </a:rPr>
              <a:pPr eaLnBrk="1" hangingPunct="1"/>
              <a:t>84</a:t>
            </a:fld>
            <a:endParaRPr lang="en-US" altLang="en-US">
              <a:latin typeface="Times New Roman" panose="02020603050405020304" pitchFamily="18" charset="0"/>
            </a:endParaRPr>
          </a:p>
        </p:txBody>
      </p:sp>
      <p:sp>
        <p:nvSpPr>
          <p:cNvPr id="241667" name="Rectangle 2"/>
          <p:cNvSpPr>
            <a:spLocks noGrp="1" noRot="1" noChangeAspect="1" noChangeArrowheads="1" noTextEdit="1"/>
          </p:cNvSpPr>
          <p:nvPr>
            <p:ph type="sldImg"/>
          </p:nvPr>
        </p:nvSpPr>
        <p:spPr>
          <a:ln/>
        </p:spPr>
      </p:sp>
      <p:sp>
        <p:nvSpPr>
          <p:cNvPr id="241668"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3245068031"/>
      </p:ext>
    </p:extLst>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269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fld id="{E08FEEB9-A378-4B8E-A5D5-A58330E81FB4}" type="slidenum">
              <a:rPr lang="en-US" altLang="en-US">
                <a:latin typeface="Times New Roman" panose="02020603050405020304" pitchFamily="18" charset="0"/>
              </a:rPr>
              <a:pPr eaLnBrk="1" hangingPunct="1"/>
              <a:t>85</a:t>
            </a:fld>
            <a:endParaRPr lang="en-US" altLang="en-US">
              <a:latin typeface="Times New Roman" panose="02020603050405020304" pitchFamily="18" charset="0"/>
            </a:endParaRPr>
          </a:p>
        </p:txBody>
      </p:sp>
      <p:sp>
        <p:nvSpPr>
          <p:cNvPr id="242691" name="Rectangle 2"/>
          <p:cNvSpPr>
            <a:spLocks noGrp="1" noRot="1" noChangeAspect="1" noChangeArrowheads="1" noTextEdit="1"/>
          </p:cNvSpPr>
          <p:nvPr>
            <p:ph type="sldImg"/>
          </p:nvPr>
        </p:nvSpPr>
        <p:spPr>
          <a:ln/>
        </p:spPr>
      </p:sp>
      <p:sp>
        <p:nvSpPr>
          <p:cNvPr id="24269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1211801078"/>
      </p:ext>
    </p:extLst>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371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fld id="{B04FC668-CE59-455A-B6D1-F0214DEA3A7F}" type="slidenum">
              <a:rPr lang="en-US" altLang="en-US">
                <a:latin typeface="Times New Roman" panose="02020603050405020304" pitchFamily="18" charset="0"/>
              </a:rPr>
              <a:pPr eaLnBrk="1" hangingPunct="1"/>
              <a:t>86</a:t>
            </a:fld>
            <a:endParaRPr lang="en-US" altLang="en-US">
              <a:latin typeface="Times New Roman" panose="02020603050405020304" pitchFamily="18" charset="0"/>
            </a:endParaRPr>
          </a:p>
        </p:txBody>
      </p:sp>
      <p:sp>
        <p:nvSpPr>
          <p:cNvPr id="243715" name="Rectangle 2"/>
          <p:cNvSpPr>
            <a:spLocks noGrp="1" noRot="1" noChangeAspect="1" noChangeArrowheads="1" noTextEdit="1"/>
          </p:cNvSpPr>
          <p:nvPr>
            <p:ph type="sldImg"/>
          </p:nvPr>
        </p:nvSpPr>
        <p:spPr>
          <a:ln/>
        </p:spPr>
      </p:sp>
      <p:sp>
        <p:nvSpPr>
          <p:cNvPr id="243716"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2788681229"/>
      </p:ext>
    </p:extLst>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709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fld id="{959F0585-C5B2-4129-B851-62E9AF2C05DC}" type="slidenum">
              <a:rPr lang="en-US" altLang="en-US">
                <a:latin typeface="Times New Roman" panose="02020603050405020304" pitchFamily="18" charset="0"/>
              </a:rPr>
              <a:pPr eaLnBrk="1" hangingPunct="1"/>
              <a:t>88</a:t>
            </a:fld>
            <a:endParaRPr lang="en-US" altLang="en-US">
              <a:latin typeface="Times New Roman" panose="02020603050405020304" pitchFamily="18" charset="0"/>
            </a:endParaRPr>
          </a:p>
        </p:txBody>
      </p:sp>
      <p:sp>
        <p:nvSpPr>
          <p:cNvPr id="217091" name="Rectangle 2"/>
          <p:cNvSpPr>
            <a:spLocks noGrp="1" noRot="1" noChangeAspect="1" noChangeArrowheads="1" noTextEdit="1"/>
          </p:cNvSpPr>
          <p:nvPr>
            <p:ph type="sldImg"/>
          </p:nvPr>
        </p:nvSpPr>
        <p:spPr>
          <a:ln/>
        </p:spPr>
      </p:sp>
      <p:sp>
        <p:nvSpPr>
          <p:cNvPr id="21709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2810126438"/>
      </p:ext>
    </p:extLst>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811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fld id="{95D1945D-4228-4120-843A-11E57E3DD99A}" type="slidenum">
              <a:rPr lang="en-US" altLang="en-US">
                <a:latin typeface="Times New Roman" panose="02020603050405020304" pitchFamily="18" charset="0"/>
              </a:rPr>
              <a:pPr eaLnBrk="1" hangingPunct="1"/>
              <a:t>89</a:t>
            </a:fld>
            <a:endParaRPr lang="en-US" altLang="en-US">
              <a:latin typeface="Times New Roman" panose="02020603050405020304" pitchFamily="18" charset="0"/>
            </a:endParaRPr>
          </a:p>
        </p:txBody>
      </p:sp>
      <p:sp>
        <p:nvSpPr>
          <p:cNvPr id="218115" name="Rectangle 2"/>
          <p:cNvSpPr>
            <a:spLocks noGrp="1" noRot="1" noChangeAspect="1" noChangeArrowheads="1" noTextEdit="1"/>
          </p:cNvSpPr>
          <p:nvPr>
            <p:ph type="sldImg"/>
          </p:nvPr>
        </p:nvSpPr>
        <p:spPr>
          <a:ln/>
        </p:spPr>
      </p:sp>
      <p:sp>
        <p:nvSpPr>
          <p:cNvPr id="218116"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4012816185"/>
      </p:ext>
    </p:extLst>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913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fld id="{351491E2-39F3-4811-A029-4F02F6703C63}" type="slidenum">
              <a:rPr lang="en-US" altLang="en-US">
                <a:latin typeface="Times New Roman" panose="02020603050405020304" pitchFamily="18" charset="0"/>
              </a:rPr>
              <a:pPr eaLnBrk="1" hangingPunct="1"/>
              <a:t>90</a:t>
            </a:fld>
            <a:endParaRPr lang="en-US" altLang="en-US">
              <a:latin typeface="Times New Roman" panose="02020603050405020304" pitchFamily="18" charset="0"/>
            </a:endParaRPr>
          </a:p>
        </p:txBody>
      </p:sp>
      <p:sp>
        <p:nvSpPr>
          <p:cNvPr id="219139" name="Rectangle 2"/>
          <p:cNvSpPr>
            <a:spLocks noGrp="1" noRot="1" noChangeAspect="1" noChangeArrowheads="1" noTextEdit="1"/>
          </p:cNvSpPr>
          <p:nvPr>
            <p:ph type="sldImg"/>
          </p:nvPr>
        </p:nvSpPr>
        <p:spPr>
          <a:ln/>
        </p:spPr>
      </p:sp>
      <p:sp>
        <p:nvSpPr>
          <p:cNvPr id="21914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3789613647"/>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fld id="{F5AA2041-88FF-4A76-846D-6D7F4B7CD2A5}" type="slidenum">
              <a:rPr lang="en-US" altLang="en-US">
                <a:latin typeface="Times New Roman" panose="02020603050405020304" pitchFamily="18" charset="0"/>
              </a:rPr>
              <a:pPr eaLnBrk="1" hangingPunct="1"/>
              <a:t>14</a:t>
            </a:fld>
            <a:endParaRPr lang="en-US" altLang="en-US">
              <a:latin typeface="Times New Roman" panose="02020603050405020304" pitchFamily="18" charset="0"/>
            </a:endParaRPr>
          </a:p>
        </p:txBody>
      </p:sp>
      <p:sp>
        <p:nvSpPr>
          <p:cNvPr id="146435" name="Rectangle 2"/>
          <p:cNvSpPr>
            <a:spLocks noGrp="1" noRot="1" noChangeAspect="1" noChangeArrowheads="1" noTextEdit="1"/>
          </p:cNvSpPr>
          <p:nvPr>
            <p:ph type="sldImg"/>
          </p:nvPr>
        </p:nvSpPr>
        <p:spPr>
          <a:ln/>
        </p:spPr>
      </p:sp>
      <p:sp>
        <p:nvSpPr>
          <p:cNvPr id="146436"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2396283749"/>
      </p:ext>
    </p:extLst>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016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fld id="{53A8DA71-CFF7-43E6-B3C9-D5D0ACF840A8}" type="slidenum">
              <a:rPr lang="en-US" altLang="en-US">
                <a:latin typeface="Times New Roman" panose="02020603050405020304" pitchFamily="18" charset="0"/>
              </a:rPr>
              <a:pPr eaLnBrk="1" hangingPunct="1"/>
              <a:t>91</a:t>
            </a:fld>
            <a:endParaRPr lang="en-US" altLang="en-US">
              <a:latin typeface="Times New Roman" panose="02020603050405020304" pitchFamily="18" charset="0"/>
            </a:endParaRPr>
          </a:p>
        </p:txBody>
      </p:sp>
      <p:sp>
        <p:nvSpPr>
          <p:cNvPr id="220163" name="Rectangle 2"/>
          <p:cNvSpPr>
            <a:spLocks noGrp="1" noRot="1" noChangeAspect="1" noChangeArrowheads="1" noTextEdit="1"/>
          </p:cNvSpPr>
          <p:nvPr>
            <p:ph type="sldImg"/>
          </p:nvPr>
        </p:nvSpPr>
        <p:spPr>
          <a:ln/>
        </p:spPr>
      </p:sp>
      <p:sp>
        <p:nvSpPr>
          <p:cNvPr id="220164"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3846853685"/>
      </p:ext>
    </p:extLst>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473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fld id="{79BBCCBC-357D-4D3A-A5F8-8473E25C896C}" type="slidenum">
              <a:rPr lang="en-US" altLang="en-US">
                <a:latin typeface="Times New Roman" panose="02020603050405020304" pitchFamily="18" charset="0"/>
              </a:rPr>
              <a:pPr eaLnBrk="1" hangingPunct="1"/>
              <a:t>92</a:t>
            </a:fld>
            <a:endParaRPr lang="en-US" altLang="en-US">
              <a:latin typeface="Times New Roman" panose="02020603050405020304" pitchFamily="18" charset="0"/>
            </a:endParaRPr>
          </a:p>
        </p:txBody>
      </p:sp>
      <p:sp>
        <p:nvSpPr>
          <p:cNvPr id="244739" name="Rectangle 2"/>
          <p:cNvSpPr>
            <a:spLocks noGrp="1" noRot="1" noChangeAspect="1" noChangeArrowheads="1" noTextEdit="1"/>
          </p:cNvSpPr>
          <p:nvPr>
            <p:ph type="sldImg"/>
          </p:nvPr>
        </p:nvSpPr>
        <p:spPr>
          <a:ln/>
        </p:spPr>
      </p:sp>
      <p:sp>
        <p:nvSpPr>
          <p:cNvPr id="24474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1681392278"/>
      </p:ext>
    </p:extLst>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883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fld id="{FF57CA2D-EA0E-43A5-9233-FC9FAEF076A7}" type="slidenum">
              <a:rPr lang="en-US" altLang="en-US">
                <a:latin typeface="Times New Roman" panose="02020603050405020304" pitchFamily="18" charset="0"/>
              </a:rPr>
              <a:pPr eaLnBrk="1" hangingPunct="1"/>
              <a:t>93</a:t>
            </a:fld>
            <a:endParaRPr lang="en-US" altLang="en-US">
              <a:latin typeface="Times New Roman" panose="02020603050405020304" pitchFamily="18" charset="0"/>
            </a:endParaRPr>
          </a:p>
        </p:txBody>
      </p:sp>
      <p:sp>
        <p:nvSpPr>
          <p:cNvPr id="248835" name="Rectangle 2"/>
          <p:cNvSpPr>
            <a:spLocks noGrp="1" noRot="1" noChangeAspect="1" noChangeArrowheads="1" noTextEdit="1"/>
          </p:cNvSpPr>
          <p:nvPr>
            <p:ph type="sldImg"/>
          </p:nvPr>
        </p:nvSpPr>
        <p:spPr>
          <a:ln/>
        </p:spPr>
      </p:sp>
      <p:sp>
        <p:nvSpPr>
          <p:cNvPr id="248836"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2423259821"/>
      </p:ext>
    </p:extLst>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985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fld id="{A13D6058-AD1B-4D0D-A85B-0AE8D420C255}" type="slidenum">
              <a:rPr lang="en-US" altLang="en-US">
                <a:latin typeface="Times New Roman" panose="02020603050405020304" pitchFamily="18" charset="0"/>
              </a:rPr>
              <a:pPr eaLnBrk="1" hangingPunct="1"/>
              <a:t>94</a:t>
            </a:fld>
            <a:endParaRPr lang="en-US" altLang="en-US">
              <a:latin typeface="Times New Roman" panose="02020603050405020304" pitchFamily="18" charset="0"/>
            </a:endParaRPr>
          </a:p>
        </p:txBody>
      </p:sp>
      <p:sp>
        <p:nvSpPr>
          <p:cNvPr id="249859" name="Rectangle 2"/>
          <p:cNvSpPr>
            <a:spLocks noGrp="1" noRot="1" noChangeAspect="1" noChangeArrowheads="1" noTextEdit="1"/>
          </p:cNvSpPr>
          <p:nvPr>
            <p:ph type="sldImg"/>
          </p:nvPr>
        </p:nvSpPr>
        <p:spPr>
          <a:ln/>
        </p:spPr>
      </p:sp>
      <p:sp>
        <p:nvSpPr>
          <p:cNvPr id="24986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3550305921"/>
      </p:ext>
    </p:extLst>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088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fld id="{07DDFC36-0FC7-4469-BEF5-9F75F646829B}" type="slidenum">
              <a:rPr lang="en-US" altLang="en-US">
                <a:latin typeface="Times New Roman" panose="02020603050405020304" pitchFamily="18" charset="0"/>
              </a:rPr>
              <a:pPr eaLnBrk="1" hangingPunct="1"/>
              <a:t>95</a:t>
            </a:fld>
            <a:endParaRPr lang="en-US" altLang="en-US">
              <a:latin typeface="Times New Roman" panose="02020603050405020304" pitchFamily="18" charset="0"/>
            </a:endParaRPr>
          </a:p>
        </p:txBody>
      </p:sp>
      <p:sp>
        <p:nvSpPr>
          <p:cNvPr id="250883" name="Rectangle 2"/>
          <p:cNvSpPr>
            <a:spLocks noGrp="1" noRot="1" noChangeAspect="1" noChangeArrowheads="1" noTextEdit="1"/>
          </p:cNvSpPr>
          <p:nvPr>
            <p:ph type="sldImg"/>
          </p:nvPr>
        </p:nvSpPr>
        <p:spPr>
          <a:ln/>
        </p:spPr>
      </p:sp>
      <p:sp>
        <p:nvSpPr>
          <p:cNvPr id="250884"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1597019446"/>
      </p:ext>
    </p:extLst>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395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fld id="{960AFB22-399F-4A78-B8AA-95A78DF24FAA}" type="slidenum">
              <a:rPr lang="en-US" altLang="en-US">
                <a:latin typeface="Times New Roman" panose="02020603050405020304" pitchFamily="18" charset="0"/>
              </a:rPr>
              <a:pPr eaLnBrk="1" hangingPunct="1"/>
              <a:t>96</a:t>
            </a:fld>
            <a:endParaRPr lang="en-US" altLang="en-US">
              <a:latin typeface="Times New Roman" panose="02020603050405020304" pitchFamily="18" charset="0"/>
            </a:endParaRPr>
          </a:p>
        </p:txBody>
      </p:sp>
      <p:sp>
        <p:nvSpPr>
          <p:cNvPr id="253955" name="Rectangle 2"/>
          <p:cNvSpPr>
            <a:spLocks noGrp="1" noRot="1" noChangeAspect="1" noChangeArrowheads="1" noTextEdit="1"/>
          </p:cNvSpPr>
          <p:nvPr>
            <p:ph type="sldImg"/>
          </p:nvPr>
        </p:nvSpPr>
        <p:spPr>
          <a:ln/>
        </p:spPr>
      </p:sp>
      <p:sp>
        <p:nvSpPr>
          <p:cNvPr id="253956"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3124441558"/>
      </p:ext>
    </p:extLst>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805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fld id="{46DFE4F8-83A1-43E0-B9E5-E5926F3274BE}" type="slidenum">
              <a:rPr lang="en-US" altLang="en-US">
                <a:latin typeface="Times New Roman" panose="02020603050405020304" pitchFamily="18" charset="0"/>
              </a:rPr>
              <a:pPr eaLnBrk="1" hangingPunct="1"/>
              <a:t>99</a:t>
            </a:fld>
            <a:endParaRPr lang="en-US" altLang="en-US">
              <a:latin typeface="Times New Roman" panose="02020603050405020304" pitchFamily="18" charset="0"/>
            </a:endParaRPr>
          </a:p>
        </p:txBody>
      </p:sp>
      <p:sp>
        <p:nvSpPr>
          <p:cNvPr id="258051" name="Rectangle 2"/>
          <p:cNvSpPr>
            <a:spLocks noGrp="1" noRot="1" noChangeAspect="1" noChangeArrowheads="1" noTextEdit="1"/>
          </p:cNvSpPr>
          <p:nvPr>
            <p:ph type="sldImg"/>
          </p:nvPr>
        </p:nvSpPr>
        <p:spPr>
          <a:ln/>
        </p:spPr>
      </p:sp>
      <p:sp>
        <p:nvSpPr>
          <p:cNvPr id="25805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2154631853"/>
      </p:ext>
    </p:extLst>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473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fld id="{79BBCCBC-357D-4D3A-A5F8-8473E25C896C}" type="slidenum">
              <a:rPr lang="en-US" altLang="en-US">
                <a:latin typeface="Times New Roman" panose="02020603050405020304" pitchFamily="18" charset="0"/>
              </a:rPr>
              <a:pPr eaLnBrk="1" hangingPunct="1"/>
              <a:t>105</a:t>
            </a:fld>
            <a:endParaRPr lang="en-US" altLang="en-US">
              <a:latin typeface="Times New Roman" panose="02020603050405020304" pitchFamily="18" charset="0"/>
            </a:endParaRPr>
          </a:p>
        </p:txBody>
      </p:sp>
      <p:sp>
        <p:nvSpPr>
          <p:cNvPr id="244739" name="Rectangle 2"/>
          <p:cNvSpPr>
            <a:spLocks noGrp="1" noRot="1" noChangeAspect="1" noChangeArrowheads="1" noTextEdit="1"/>
          </p:cNvSpPr>
          <p:nvPr>
            <p:ph type="sldImg"/>
          </p:nvPr>
        </p:nvSpPr>
        <p:spPr>
          <a:ln/>
        </p:spPr>
      </p:sp>
      <p:sp>
        <p:nvSpPr>
          <p:cNvPr id="24474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3575755073"/>
      </p:ext>
    </p:extLst>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8" name="Slide Image Placeholder 1"/>
          <p:cNvSpPr>
            <a:spLocks noGrp="1" noRot="1" noChangeAspect="1" noTextEdit="1"/>
          </p:cNvSpPr>
          <p:nvPr>
            <p:ph type="sldImg"/>
          </p:nvPr>
        </p:nvSpPr>
        <p:spPr>
          <a:ln/>
        </p:spPr>
      </p:sp>
      <p:sp>
        <p:nvSpPr>
          <p:cNvPr id="9219"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a:latin typeface="Arial" panose="020B0604020202020204" pitchFamily="34" charset="0"/>
            </a:endParaRPr>
          </a:p>
        </p:txBody>
      </p:sp>
      <p:sp>
        <p:nvSpPr>
          <p:cNvPr id="9220"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fld id="{6735A100-8B45-4178-8ABE-646A1ECA183A}" type="slidenum">
              <a:rPr lang="en-US" altLang="en-US" sz="1200" smtClean="0">
                <a:latin typeface="Arial" panose="020B0604020202020204" pitchFamily="34" charset="0"/>
                <a:ea typeface="MS PGothic" panose="020B0600070205080204" pitchFamily="34" charset="-128"/>
              </a:rPr>
              <a:pPr/>
              <a:t>106</a:t>
            </a:fld>
            <a:endParaRPr lang="en-US" altLang="en-US" sz="1200">
              <a:latin typeface="Arial" panose="020B0604020202020204" pitchFamily="34" charset="0"/>
              <a:ea typeface="MS PGothic" panose="020B0600070205080204" pitchFamily="34" charset="-128"/>
            </a:endParaRPr>
          </a:p>
        </p:txBody>
      </p:sp>
    </p:spTree>
    <p:extLst>
      <p:ext uri="{BB962C8B-B14F-4D97-AF65-F5344CB8AC3E}">
        <p14:creationId xmlns:p14="http://schemas.microsoft.com/office/powerpoint/2010/main" val="2362415569"/>
      </p:ext>
    </p:extLst>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fld id="{40CDA8FA-A4B2-4106-8F91-0E89371DED5F}" type="slidenum">
              <a:rPr lang="en-US" altLang="en-US" sz="1200" smtClean="0"/>
              <a:pPr/>
              <a:t>107</a:t>
            </a:fld>
            <a:endParaRPr lang="en-US" altLang="en-US" sz="1200"/>
          </a:p>
        </p:txBody>
      </p:sp>
      <p:sp>
        <p:nvSpPr>
          <p:cNvPr id="11267" name="Rectangle 2"/>
          <p:cNvSpPr>
            <a:spLocks noGrp="1" noRot="1" noChangeAspect="1" noChangeArrowheads="1" noTextEdit="1"/>
          </p:cNvSpPr>
          <p:nvPr>
            <p:ph type="sldImg"/>
          </p:nvPr>
        </p:nvSpPr>
        <p:spPr>
          <a:ln/>
        </p:spPr>
      </p:sp>
      <p:sp>
        <p:nvSpPr>
          <p:cNvPr id="11268"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a:p>
        </p:txBody>
      </p:sp>
    </p:spTree>
    <p:extLst>
      <p:ext uri="{BB962C8B-B14F-4D97-AF65-F5344CB8AC3E}">
        <p14:creationId xmlns:p14="http://schemas.microsoft.com/office/powerpoint/2010/main" val="2534291592"/>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745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fld id="{18D94B91-F485-42D9-A48A-B774A96BAB77}" type="slidenum">
              <a:rPr lang="en-US" altLang="en-US">
                <a:latin typeface="Times New Roman" panose="02020603050405020304" pitchFamily="18" charset="0"/>
              </a:rPr>
              <a:pPr eaLnBrk="1" hangingPunct="1"/>
              <a:t>15</a:t>
            </a:fld>
            <a:endParaRPr lang="en-US" altLang="en-US">
              <a:latin typeface="Times New Roman" panose="02020603050405020304" pitchFamily="18" charset="0"/>
            </a:endParaRPr>
          </a:p>
        </p:txBody>
      </p:sp>
      <p:sp>
        <p:nvSpPr>
          <p:cNvPr id="147459" name="Rectangle 2"/>
          <p:cNvSpPr>
            <a:spLocks noGrp="1" noRot="1" noChangeAspect="1" noChangeArrowheads="1" noTextEdit="1"/>
          </p:cNvSpPr>
          <p:nvPr>
            <p:ph type="sldImg"/>
          </p:nvPr>
        </p:nvSpPr>
        <p:spPr>
          <a:ln/>
        </p:spPr>
      </p:sp>
      <p:sp>
        <p:nvSpPr>
          <p:cNvPr id="14746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3238262689"/>
      </p:ext>
    </p:extLst>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1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fld id="{E64B87F2-6F99-469C-AFA0-5D71E71EBC23}" type="slidenum">
              <a:rPr lang="en-US" altLang="en-US" sz="1200" smtClean="0"/>
              <a:pPr/>
              <a:t>108</a:t>
            </a:fld>
            <a:endParaRPr lang="en-US" altLang="en-US" sz="1200"/>
          </a:p>
        </p:txBody>
      </p:sp>
      <p:sp>
        <p:nvSpPr>
          <p:cNvPr id="13315" name="Rectangle 2"/>
          <p:cNvSpPr>
            <a:spLocks noGrp="1" noRot="1" noChangeAspect="1" noChangeArrowheads="1" noTextEdit="1"/>
          </p:cNvSpPr>
          <p:nvPr>
            <p:ph type="sldImg"/>
          </p:nvPr>
        </p:nvSpPr>
        <p:spPr>
          <a:ln/>
        </p:spPr>
      </p:sp>
      <p:sp>
        <p:nvSpPr>
          <p:cNvPr id="13316"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a:p>
        </p:txBody>
      </p:sp>
    </p:spTree>
    <p:extLst>
      <p:ext uri="{BB962C8B-B14F-4D97-AF65-F5344CB8AC3E}">
        <p14:creationId xmlns:p14="http://schemas.microsoft.com/office/powerpoint/2010/main" val="391596166"/>
      </p:ext>
    </p:extLst>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086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fld id="{BD153747-4D98-4E54-84F8-C18860BE34B6}" type="slidenum">
              <a:rPr lang="en-US" altLang="en-US">
                <a:latin typeface="Times New Roman" panose="02020603050405020304" pitchFamily="18" charset="0"/>
              </a:rPr>
              <a:pPr eaLnBrk="1" hangingPunct="1"/>
              <a:t>109</a:t>
            </a:fld>
            <a:endParaRPr lang="en-US" altLang="en-US">
              <a:latin typeface="Times New Roman" panose="02020603050405020304" pitchFamily="18" charset="0"/>
            </a:endParaRPr>
          </a:p>
        </p:txBody>
      </p:sp>
      <p:sp>
        <p:nvSpPr>
          <p:cNvPr id="420867" name="Rectangle 2"/>
          <p:cNvSpPr>
            <a:spLocks noGrp="1" noRot="1" noChangeAspect="1" noChangeArrowheads="1" noTextEdit="1"/>
          </p:cNvSpPr>
          <p:nvPr>
            <p:ph type="sldImg"/>
          </p:nvPr>
        </p:nvSpPr>
        <p:spPr>
          <a:ln/>
        </p:spPr>
      </p:sp>
      <p:sp>
        <p:nvSpPr>
          <p:cNvPr id="420868"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1611295071"/>
      </p:ext>
    </p:extLst>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1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fld id="{96BF8F18-4C00-4783-B00E-FBABB3DDFC2E}" type="slidenum">
              <a:rPr lang="en-US" altLang="en-US" sz="1200" smtClean="0">
                <a:latin typeface="Arial" panose="020B0604020202020204" pitchFamily="34" charset="0"/>
                <a:ea typeface="MS PGothic" panose="020B0600070205080204" pitchFamily="34" charset="-128"/>
              </a:rPr>
              <a:pPr/>
              <a:t>110</a:t>
            </a:fld>
            <a:endParaRPr lang="en-US" altLang="en-US" sz="1200">
              <a:latin typeface="Arial" panose="020B0604020202020204" pitchFamily="34" charset="0"/>
              <a:ea typeface="MS PGothic" panose="020B0600070205080204" pitchFamily="34" charset="-128"/>
            </a:endParaRPr>
          </a:p>
        </p:txBody>
      </p:sp>
      <p:sp>
        <p:nvSpPr>
          <p:cNvPr id="17411" name="Rectangle 2"/>
          <p:cNvSpPr>
            <a:spLocks noGrp="1" noRot="1" noChangeAspect="1" noChangeArrowheads="1" noTextEdit="1"/>
          </p:cNvSpPr>
          <p:nvPr>
            <p:ph type="sldImg"/>
          </p:nvPr>
        </p:nvSpPr>
        <p:spPr>
          <a:ln/>
        </p:spPr>
      </p:sp>
      <p:sp>
        <p:nvSpPr>
          <p:cNvPr id="1741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a:latin typeface="Arial" panose="020B0604020202020204" pitchFamily="34" charset="0"/>
            </a:endParaRPr>
          </a:p>
        </p:txBody>
      </p:sp>
    </p:spTree>
    <p:extLst>
      <p:ext uri="{BB962C8B-B14F-4D97-AF65-F5344CB8AC3E}">
        <p14:creationId xmlns:p14="http://schemas.microsoft.com/office/powerpoint/2010/main" val="3731088135"/>
      </p:ext>
    </p:extLst>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6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fld id="{E52DEBC8-48B8-483C-BC51-A83A38780437}" type="slidenum">
              <a:rPr lang="en-US" altLang="en-US">
                <a:latin typeface="Times New Roman" panose="02020603050405020304" pitchFamily="18" charset="0"/>
              </a:rPr>
              <a:pPr eaLnBrk="1" hangingPunct="1"/>
              <a:t>111</a:t>
            </a:fld>
            <a:endParaRPr lang="en-US" altLang="en-US">
              <a:latin typeface="Times New Roman" panose="02020603050405020304" pitchFamily="18" charset="0"/>
            </a:endParaRPr>
          </a:p>
        </p:txBody>
      </p:sp>
      <p:sp>
        <p:nvSpPr>
          <p:cNvPr id="143363" name="Rectangle 2"/>
          <p:cNvSpPr>
            <a:spLocks noGrp="1" noRot="1" noChangeAspect="1" noChangeArrowheads="1" noTextEdit="1"/>
          </p:cNvSpPr>
          <p:nvPr>
            <p:ph type="sldImg"/>
          </p:nvPr>
        </p:nvSpPr>
        <p:spPr>
          <a:ln/>
        </p:spPr>
      </p:sp>
      <p:sp>
        <p:nvSpPr>
          <p:cNvPr id="143364"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697743017"/>
      </p:ext>
    </p:extLst>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513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fld id="{D9A3B8E8-F03B-4667-BB89-5EF9CB0119F9}" type="slidenum">
              <a:rPr lang="en-US" altLang="en-US">
                <a:latin typeface="Times New Roman" panose="02020603050405020304" pitchFamily="18" charset="0"/>
              </a:rPr>
              <a:pPr eaLnBrk="1" hangingPunct="1"/>
              <a:t>112</a:t>
            </a:fld>
            <a:endParaRPr lang="en-US" altLang="en-US">
              <a:latin typeface="Times New Roman" panose="02020603050405020304" pitchFamily="18" charset="0"/>
            </a:endParaRPr>
          </a:p>
        </p:txBody>
      </p:sp>
      <p:sp>
        <p:nvSpPr>
          <p:cNvPr id="475139" name="Rectangle 2"/>
          <p:cNvSpPr>
            <a:spLocks noGrp="1" noRot="1" noChangeAspect="1" noChangeArrowheads="1" noTextEdit="1"/>
          </p:cNvSpPr>
          <p:nvPr>
            <p:ph type="sldImg"/>
          </p:nvPr>
        </p:nvSpPr>
        <p:spPr>
          <a:ln/>
        </p:spPr>
      </p:sp>
      <p:sp>
        <p:nvSpPr>
          <p:cNvPr id="47514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4190769689"/>
      </p:ext>
    </p:extLst>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616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fld id="{EDF3126F-523D-48EA-BB67-EDEE9E3E5EA5}" type="slidenum">
              <a:rPr lang="en-US" altLang="en-US">
                <a:latin typeface="Times New Roman" panose="02020603050405020304" pitchFamily="18" charset="0"/>
              </a:rPr>
              <a:pPr eaLnBrk="1" hangingPunct="1"/>
              <a:t>113</a:t>
            </a:fld>
            <a:endParaRPr lang="en-US" altLang="en-US">
              <a:latin typeface="Times New Roman" panose="02020603050405020304" pitchFamily="18" charset="0"/>
            </a:endParaRPr>
          </a:p>
        </p:txBody>
      </p:sp>
      <p:sp>
        <p:nvSpPr>
          <p:cNvPr id="476163" name="Rectangle 2"/>
          <p:cNvSpPr>
            <a:spLocks noGrp="1" noRot="1" noChangeAspect="1" noChangeArrowheads="1" noTextEdit="1"/>
          </p:cNvSpPr>
          <p:nvPr>
            <p:ph type="sldImg"/>
          </p:nvPr>
        </p:nvSpPr>
        <p:spPr>
          <a:ln/>
        </p:spPr>
      </p:sp>
      <p:sp>
        <p:nvSpPr>
          <p:cNvPr id="476164"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1919792729"/>
      </p:ext>
    </p:extLst>
  </p:cSld>
  <p:clrMapOvr>
    <a:masterClrMapping/>
  </p:clrMapOvr>
</p:notes>
</file>

<file path=ppt/notesSlides/notesSlide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718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fld id="{7F4C294E-9408-4DCD-8511-8DCD8039DDA1}" type="slidenum">
              <a:rPr lang="en-US" altLang="en-US">
                <a:latin typeface="Times New Roman" panose="02020603050405020304" pitchFamily="18" charset="0"/>
              </a:rPr>
              <a:pPr eaLnBrk="1" hangingPunct="1"/>
              <a:t>114</a:t>
            </a:fld>
            <a:endParaRPr lang="en-US" altLang="en-US">
              <a:latin typeface="Times New Roman" panose="02020603050405020304" pitchFamily="18" charset="0"/>
            </a:endParaRPr>
          </a:p>
        </p:txBody>
      </p:sp>
      <p:sp>
        <p:nvSpPr>
          <p:cNvPr id="477187" name="Rectangle 2"/>
          <p:cNvSpPr>
            <a:spLocks noGrp="1" noRot="1" noChangeAspect="1" noChangeArrowheads="1" noTextEdit="1"/>
          </p:cNvSpPr>
          <p:nvPr>
            <p:ph type="sldImg"/>
          </p:nvPr>
        </p:nvSpPr>
        <p:spPr>
          <a:ln/>
        </p:spPr>
      </p:sp>
      <p:sp>
        <p:nvSpPr>
          <p:cNvPr id="477188"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3698731826"/>
      </p:ext>
    </p:extLst>
  </p:cSld>
  <p:clrMapOvr>
    <a:masterClrMapping/>
  </p:clrMapOvr>
</p:notes>
</file>

<file path=ppt/notesSlides/notesSlide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821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fld id="{085A6306-F9BC-4334-B83F-6A309913A90B}" type="slidenum">
              <a:rPr lang="en-US" altLang="en-US">
                <a:latin typeface="Times New Roman" panose="02020603050405020304" pitchFamily="18" charset="0"/>
              </a:rPr>
              <a:pPr eaLnBrk="1" hangingPunct="1"/>
              <a:t>115</a:t>
            </a:fld>
            <a:endParaRPr lang="en-US" altLang="en-US">
              <a:latin typeface="Times New Roman" panose="02020603050405020304" pitchFamily="18" charset="0"/>
            </a:endParaRPr>
          </a:p>
        </p:txBody>
      </p:sp>
      <p:sp>
        <p:nvSpPr>
          <p:cNvPr id="478211" name="Rectangle 2"/>
          <p:cNvSpPr>
            <a:spLocks noGrp="1" noRot="1" noChangeAspect="1" noChangeArrowheads="1" noTextEdit="1"/>
          </p:cNvSpPr>
          <p:nvPr>
            <p:ph type="sldImg"/>
          </p:nvPr>
        </p:nvSpPr>
        <p:spPr>
          <a:ln/>
        </p:spPr>
      </p:sp>
      <p:sp>
        <p:nvSpPr>
          <p:cNvPr id="47821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2579305667"/>
      </p:ext>
    </p:extLst>
  </p:cSld>
  <p:clrMapOvr>
    <a:masterClrMapping/>
  </p:clrMapOvr>
</p:notes>
</file>

<file path=ppt/notesSlides/notesSlide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923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fld id="{4D700ED2-F6B9-4370-8AEC-6F0EE0D55277}" type="slidenum">
              <a:rPr lang="en-US" altLang="en-US">
                <a:latin typeface="Times New Roman" panose="02020603050405020304" pitchFamily="18" charset="0"/>
              </a:rPr>
              <a:pPr eaLnBrk="1" hangingPunct="1"/>
              <a:t>116</a:t>
            </a:fld>
            <a:endParaRPr lang="en-US" altLang="en-US">
              <a:latin typeface="Times New Roman" panose="02020603050405020304" pitchFamily="18" charset="0"/>
            </a:endParaRPr>
          </a:p>
        </p:txBody>
      </p:sp>
      <p:sp>
        <p:nvSpPr>
          <p:cNvPr id="479235" name="Rectangle 2"/>
          <p:cNvSpPr>
            <a:spLocks noGrp="1" noRot="1" noChangeAspect="1" noChangeArrowheads="1" noTextEdit="1"/>
          </p:cNvSpPr>
          <p:nvPr>
            <p:ph type="sldImg"/>
          </p:nvPr>
        </p:nvSpPr>
        <p:spPr>
          <a:ln/>
        </p:spPr>
      </p:sp>
      <p:sp>
        <p:nvSpPr>
          <p:cNvPr id="479236"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3104962912"/>
      </p:ext>
    </p:extLst>
  </p:cSld>
  <p:clrMapOvr>
    <a:masterClrMapping/>
  </p:clrMapOvr>
</p:notes>
</file>

<file path=ppt/notesSlides/notesSlide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025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fld id="{A0B8B429-BC27-4809-ADB3-5D931D75DEDC}" type="slidenum">
              <a:rPr lang="en-US" altLang="en-US">
                <a:latin typeface="Times New Roman" panose="02020603050405020304" pitchFamily="18" charset="0"/>
              </a:rPr>
              <a:pPr eaLnBrk="1" hangingPunct="1"/>
              <a:t>117</a:t>
            </a:fld>
            <a:endParaRPr lang="en-US" altLang="en-US">
              <a:latin typeface="Times New Roman" panose="02020603050405020304" pitchFamily="18" charset="0"/>
            </a:endParaRPr>
          </a:p>
        </p:txBody>
      </p:sp>
      <p:sp>
        <p:nvSpPr>
          <p:cNvPr id="480259" name="Rectangle 2"/>
          <p:cNvSpPr>
            <a:spLocks noGrp="1" noRot="1" noChangeAspect="1" noChangeArrowheads="1" noTextEdit="1"/>
          </p:cNvSpPr>
          <p:nvPr>
            <p:ph type="sldImg"/>
          </p:nvPr>
        </p:nvSpPr>
        <p:spPr>
          <a:ln/>
        </p:spPr>
      </p:sp>
      <p:sp>
        <p:nvSpPr>
          <p:cNvPr id="48026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126584574"/>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fld id="{AE5B0044-1406-40C2-B17A-31F1EBC001E5}" type="slidenum">
              <a:rPr lang="en-US" altLang="en-US"/>
              <a:pPr/>
              <a:t>‹#›</a:t>
            </a:fld>
            <a:endParaRPr lang="en-US" altLang="en-US"/>
          </a:p>
        </p:txBody>
      </p:sp>
    </p:spTree>
    <p:extLst>
      <p:ext uri="{BB962C8B-B14F-4D97-AF65-F5344CB8AC3E}">
        <p14:creationId xmlns:p14="http://schemas.microsoft.com/office/powerpoint/2010/main" val="1729885611"/>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fld id="{B11EA499-CABD-47E0-A691-EE60B7930976}" type="slidenum">
              <a:rPr lang="en-US" altLang="en-US"/>
              <a:pPr/>
              <a:t>‹#›</a:t>
            </a:fld>
            <a:endParaRPr lang="en-US" altLang="en-US"/>
          </a:p>
        </p:txBody>
      </p:sp>
    </p:spTree>
    <p:extLst>
      <p:ext uri="{BB962C8B-B14F-4D97-AF65-F5344CB8AC3E}">
        <p14:creationId xmlns:p14="http://schemas.microsoft.com/office/powerpoint/2010/main" val="4101645875"/>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fld id="{66853C9C-B671-4D01-8EDC-3E457222AC7B}" type="slidenum">
              <a:rPr lang="en-US" altLang="en-US"/>
              <a:pPr/>
              <a:t>‹#›</a:t>
            </a:fld>
            <a:endParaRPr lang="en-US" altLang="en-US"/>
          </a:p>
        </p:txBody>
      </p:sp>
    </p:spTree>
    <p:extLst>
      <p:ext uri="{BB962C8B-B14F-4D97-AF65-F5344CB8AC3E}">
        <p14:creationId xmlns:p14="http://schemas.microsoft.com/office/powerpoint/2010/main" val="2262611533"/>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Text Placeholder 2"/>
          <p:cNvSpPr>
            <a:spLocks noGrp="1"/>
          </p:cNvSpPr>
          <p:nvPr>
            <p:ph type="body"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fld id="{EDE1038C-05CE-4200-B99A-ABB77FF10720}" type="slidenum">
              <a:rPr lang="en-US" altLang="en-US"/>
              <a:pPr/>
              <a:t>‹#›</a:t>
            </a:fld>
            <a:endParaRPr lang="en-US" altLang="en-US"/>
          </a:p>
        </p:txBody>
      </p:sp>
    </p:spTree>
    <p:extLst>
      <p:ext uri="{BB962C8B-B14F-4D97-AF65-F5344CB8AC3E}">
        <p14:creationId xmlns:p14="http://schemas.microsoft.com/office/powerpoint/2010/main" val="1947249034"/>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a:ln/>
        </p:spPr>
        <p:txBody>
          <a:bodyPr/>
          <a:lstStyle>
            <a:lvl1pPr>
              <a:defRPr/>
            </a:lvl1pPr>
          </a:lstStyle>
          <a:p>
            <a:pPr>
              <a:defRPr/>
            </a:pPr>
            <a:endParaRPr lang="en-US"/>
          </a:p>
        </p:txBody>
      </p:sp>
      <p:sp>
        <p:nvSpPr>
          <p:cNvPr id="7" name="Rectangle 5"/>
          <p:cNvSpPr>
            <a:spLocks noGrp="1" noChangeArrowheads="1"/>
          </p:cNvSpPr>
          <p:nvPr>
            <p:ph type="ftr" sz="quarter" idx="11"/>
          </p:nvPr>
        </p:nvSpPr>
        <p:spPr>
          <a:ln/>
        </p:spPr>
        <p:txBody>
          <a:bodyPr/>
          <a:lstStyle>
            <a:lvl1pPr>
              <a:defRPr/>
            </a:lvl1pPr>
          </a:lstStyle>
          <a:p>
            <a:pPr>
              <a:defRPr/>
            </a:pPr>
            <a:endParaRPr lang="en-US"/>
          </a:p>
        </p:txBody>
      </p:sp>
      <p:sp>
        <p:nvSpPr>
          <p:cNvPr id="8" name="Rectangle 6"/>
          <p:cNvSpPr>
            <a:spLocks noGrp="1" noChangeArrowheads="1"/>
          </p:cNvSpPr>
          <p:nvPr>
            <p:ph type="sldNum" sz="quarter" idx="12"/>
          </p:nvPr>
        </p:nvSpPr>
        <p:spPr>
          <a:ln/>
        </p:spPr>
        <p:txBody>
          <a:bodyPr/>
          <a:lstStyle>
            <a:lvl1pPr>
              <a:defRPr/>
            </a:lvl1pPr>
          </a:lstStyle>
          <a:p>
            <a:fld id="{7D85111B-785A-4F9B-90BC-77C9C654FAD3}" type="slidenum">
              <a:rPr lang="en-US" altLang="en-US"/>
              <a:pPr/>
              <a:t>‹#›</a:t>
            </a:fld>
            <a:endParaRPr lang="en-US" altLang="en-US"/>
          </a:p>
        </p:txBody>
      </p:sp>
    </p:spTree>
    <p:extLst>
      <p:ext uri="{BB962C8B-B14F-4D97-AF65-F5344CB8AC3E}">
        <p14:creationId xmlns:p14="http://schemas.microsoft.com/office/powerpoint/2010/main" val="544423518"/>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txAndTwoObj">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Text Placeholder 2"/>
          <p:cNvSpPr>
            <a:spLocks noGrp="1"/>
          </p:cNvSpPr>
          <p:nvPr>
            <p:ph type="body"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a:ln/>
        </p:spPr>
        <p:txBody>
          <a:bodyPr/>
          <a:lstStyle>
            <a:lvl1pPr>
              <a:defRPr/>
            </a:lvl1pPr>
          </a:lstStyle>
          <a:p>
            <a:pPr>
              <a:defRPr/>
            </a:pPr>
            <a:endParaRPr lang="en-US"/>
          </a:p>
        </p:txBody>
      </p:sp>
      <p:sp>
        <p:nvSpPr>
          <p:cNvPr id="7" name="Rectangle 5"/>
          <p:cNvSpPr>
            <a:spLocks noGrp="1" noChangeArrowheads="1"/>
          </p:cNvSpPr>
          <p:nvPr>
            <p:ph type="ftr" sz="quarter" idx="11"/>
          </p:nvPr>
        </p:nvSpPr>
        <p:spPr>
          <a:ln/>
        </p:spPr>
        <p:txBody>
          <a:bodyPr/>
          <a:lstStyle>
            <a:lvl1pPr>
              <a:defRPr/>
            </a:lvl1pPr>
          </a:lstStyle>
          <a:p>
            <a:pPr>
              <a:defRPr/>
            </a:pPr>
            <a:endParaRPr lang="en-US"/>
          </a:p>
        </p:txBody>
      </p:sp>
      <p:sp>
        <p:nvSpPr>
          <p:cNvPr id="8" name="Rectangle 6"/>
          <p:cNvSpPr>
            <a:spLocks noGrp="1" noChangeArrowheads="1"/>
          </p:cNvSpPr>
          <p:nvPr>
            <p:ph type="sldNum" sz="quarter" idx="12"/>
          </p:nvPr>
        </p:nvSpPr>
        <p:spPr>
          <a:ln/>
        </p:spPr>
        <p:txBody>
          <a:bodyPr/>
          <a:lstStyle>
            <a:lvl1pPr>
              <a:defRPr/>
            </a:lvl1pPr>
          </a:lstStyle>
          <a:p>
            <a:fld id="{0F8D23EF-E12C-438A-A190-D7DEB7F6F12D}" type="slidenum">
              <a:rPr lang="en-US" altLang="en-US"/>
              <a:pPr/>
              <a:t>‹#›</a:t>
            </a:fld>
            <a:endParaRPr lang="en-US" altLang="en-US"/>
          </a:p>
        </p:txBody>
      </p:sp>
    </p:spTree>
    <p:extLst>
      <p:ext uri="{BB962C8B-B14F-4D97-AF65-F5344CB8AC3E}">
        <p14:creationId xmlns:p14="http://schemas.microsoft.com/office/powerpoint/2010/main" val="69139895"/>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fld id="{E33D00CA-92BD-40D1-B275-5A5BEFCAFF33}" type="slidenum">
              <a:rPr lang="en-US" altLang="en-US"/>
              <a:pPr/>
              <a:t>‹#›</a:t>
            </a:fld>
            <a:endParaRPr lang="en-US" altLang="en-US"/>
          </a:p>
        </p:txBody>
      </p:sp>
    </p:spTree>
    <p:extLst>
      <p:ext uri="{BB962C8B-B14F-4D97-AF65-F5344CB8AC3E}">
        <p14:creationId xmlns:p14="http://schemas.microsoft.com/office/powerpoint/2010/main" val="3970680548"/>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fld id="{E5217CA8-5146-43C5-9D09-E857E4EC0319}" type="slidenum">
              <a:rPr lang="en-US" altLang="en-US"/>
              <a:pPr/>
              <a:t>‹#›</a:t>
            </a:fld>
            <a:endParaRPr lang="en-US" altLang="en-US"/>
          </a:p>
        </p:txBody>
      </p:sp>
    </p:spTree>
    <p:extLst>
      <p:ext uri="{BB962C8B-B14F-4D97-AF65-F5344CB8AC3E}">
        <p14:creationId xmlns:p14="http://schemas.microsoft.com/office/powerpoint/2010/main" val="3599400837"/>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fld id="{AD1398FB-C667-4843-9168-26A1B05AC9C5}" type="slidenum">
              <a:rPr lang="en-US" altLang="en-US"/>
              <a:pPr/>
              <a:t>‹#›</a:t>
            </a:fld>
            <a:endParaRPr lang="en-US" altLang="en-US"/>
          </a:p>
        </p:txBody>
      </p:sp>
    </p:spTree>
    <p:extLst>
      <p:ext uri="{BB962C8B-B14F-4D97-AF65-F5344CB8AC3E}">
        <p14:creationId xmlns:p14="http://schemas.microsoft.com/office/powerpoint/2010/main" val="72066543"/>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fld id="{FF0B753B-9F31-48CA-AA73-3A96751DFE70}" type="slidenum">
              <a:rPr lang="en-US" altLang="en-US"/>
              <a:pPr/>
              <a:t>‹#›</a:t>
            </a:fld>
            <a:endParaRPr lang="en-US" altLang="en-US"/>
          </a:p>
        </p:txBody>
      </p:sp>
    </p:spTree>
    <p:extLst>
      <p:ext uri="{BB962C8B-B14F-4D97-AF65-F5344CB8AC3E}">
        <p14:creationId xmlns:p14="http://schemas.microsoft.com/office/powerpoint/2010/main" val="1166143182"/>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fld id="{DC47E8F8-55DC-43BF-AB20-CFF84813AF6D}" type="slidenum">
              <a:rPr lang="en-US" altLang="en-US"/>
              <a:pPr/>
              <a:t>‹#›</a:t>
            </a:fld>
            <a:endParaRPr lang="en-US" altLang="en-US"/>
          </a:p>
        </p:txBody>
      </p:sp>
    </p:spTree>
    <p:extLst>
      <p:ext uri="{BB962C8B-B14F-4D97-AF65-F5344CB8AC3E}">
        <p14:creationId xmlns:p14="http://schemas.microsoft.com/office/powerpoint/2010/main" val="1024867632"/>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fld id="{2E7FD9CE-563E-49FD-BA5C-2896479E5282}" type="slidenum">
              <a:rPr lang="en-US" altLang="en-US"/>
              <a:pPr/>
              <a:t>‹#›</a:t>
            </a:fld>
            <a:endParaRPr lang="en-US" altLang="en-US"/>
          </a:p>
        </p:txBody>
      </p:sp>
    </p:spTree>
    <p:extLst>
      <p:ext uri="{BB962C8B-B14F-4D97-AF65-F5344CB8AC3E}">
        <p14:creationId xmlns:p14="http://schemas.microsoft.com/office/powerpoint/2010/main" val="2950004218"/>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fld id="{067DE638-47D9-4A60-8E66-88C377A42034}" type="slidenum">
              <a:rPr lang="en-US" altLang="en-US"/>
              <a:pPr/>
              <a:t>‹#›</a:t>
            </a:fld>
            <a:endParaRPr lang="en-US" altLang="en-US"/>
          </a:p>
        </p:txBody>
      </p:sp>
    </p:spTree>
    <p:extLst>
      <p:ext uri="{BB962C8B-B14F-4D97-AF65-F5344CB8AC3E}">
        <p14:creationId xmlns:p14="http://schemas.microsoft.com/office/powerpoint/2010/main" val="1618425223"/>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fld id="{257FCBE1-6A01-4AB4-8CB8-43D384BF7C8C}" type="slidenum">
              <a:rPr lang="en-US" altLang="en-US"/>
              <a:pPr/>
              <a:t>‹#›</a:t>
            </a:fld>
            <a:endParaRPr lang="en-US" altLang="en-US"/>
          </a:p>
        </p:txBody>
      </p:sp>
    </p:spTree>
    <p:extLst>
      <p:ext uri="{BB962C8B-B14F-4D97-AF65-F5344CB8AC3E}">
        <p14:creationId xmlns:p14="http://schemas.microsoft.com/office/powerpoint/2010/main" val="444116502"/>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theme" Target="../theme/theme1.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50178" name="Rectangle 2"/>
          <p:cNvSpPr>
            <a:spLocks noGrp="1" noChangeArrowheads="1"/>
          </p:cNvSpPr>
          <p:nvPr>
            <p:ph type="title"/>
          </p:nvPr>
        </p:nvSpPr>
        <p:spPr bwMode="auto">
          <a:xfrm>
            <a:off x="685800" y="4572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50179"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mn-lt"/>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mn-lt"/>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Times New Roman" panose="02020603050405020304" pitchFamily="18" charset="0"/>
              </a:defRPr>
            </a:lvl1pPr>
          </a:lstStyle>
          <a:p>
            <a:fld id="{81779C1C-BA49-4EDC-B166-09AEA7C97DDA}" type="slidenum">
              <a:rPr lang="en-US" altLang="en-US"/>
              <a:pPr/>
              <a:t>‹#›</a:t>
            </a:fld>
            <a:endParaRPr lang="en-US" altLang="en-US"/>
          </a:p>
        </p:txBody>
      </p:sp>
    </p:spTree>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0" r:id="rId12"/>
    <p:sldLayoutId id="2147483661" r:id="rId13"/>
    <p:sldLayoutId id="2147483662" r:id="rId14"/>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400">
          <a:solidFill>
            <a:schemeClr val="tx1"/>
          </a:solidFill>
          <a:latin typeface="+mn-lt"/>
        </a:defRPr>
      </a:lvl3pPr>
      <a:lvl4pPr marL="1600200" indent="-228600" algn="l" rtl="0" eaLnBrk="0" fontAlgn="base" hangingPunct="0">
        <a:spcBef>
          <a:spcPct val="20000"/>
        </a:spcBef>
        <a:spcAft>
          <a:spcPct val="0"/>
        </a:spcAft>
        <a:buChar char="–"/>
        <a:defRPr sz="2000">
          <a:solidFill>
            <a:schemeClr val="tx1"/>
          </a:solidFill>
          <a:latin typeface="+mn-lt"/>
        </a:defRPr>
      </a:lvl4pPr>
      <a:lvl5pPr marL="2057400" indent="-228600" algn="l" rtl="0" eaLnBrk="0" fontAlgn="base" hangingPunct="0">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1.xml"/><Relationship Id="rId1" Type="http://schemas.openxmlformats.org/officeDocument/2006/relationships/slideLayout" Target="../slideLayouts/slideLayout1.xml"/><Relationship Id="rId4" Type="http://schemas.openxmlformats.org/officeDocument/2006/relationships/image" Target="../media/image2.jpeg"/></Relationships>
</file>

<file path=ppt/slides/_rels/slide10.xml.rels><?xml version="1.0" encoding="UTF-8" standalone="yes"?>
<Relationships xmlns="http://schemas.openxmlformats.org/package/2006/relationships"><Relationship Id="rId3" Type="http://schemas.openxmlformats.org/officeDocument/2006/relationships/image" Target="../media/image7.emf"/><Relationship Id="rId2" Type="http://schemas.openxmlformats.org/officeDocument/2006/relationships/image" Target="../media/image6.emf"/><Relationship Id="rId1" Type="http://schemas.openxmlformats.org/officeDocument/2006/relationships/slideLayout" Target="../slideLayouts/slideLayout2.xml"/><Relationship Id="rId4" Type="http://schemas.openxmlformats.org/officeDocument/2006/relationships/image" Target="../media/image8.emf"/></Relationships>
</file>

<file path=ppt/slides/_rels/slide10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0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02.xml.rels><?xml version="1.0" encoding="UTF-8" standalone="yes"?>
<Relationships xmlns="http://schemas.openxmlformats.org/package/2006/relationships"><Relationship Id="rId3" Type="http://schemas.openxmlformats.org/officeDocument/2006/relationships/image" Target="../media/image32.emf"/><Relationship Id="rId2" Type="http://schemas.openxmlformats.org/officeDocument/2006/relationships/image" Target="../media/image31.emf"/><Relationship Id="rId1" Type="http://schemas.openxmlformats.org/officeDocument/2006/relationships/slideLayout" Target="../slideLayouts/slideLayout2.xml"/><Relationship Id="rId4" Type="http://schemas.openxmlformats.org/officeDocument/2006/relationships/image" Target="../media/image33.emf"/></Relationships>
</file>

<file path=ppt/slides/_rels/slide103.xml.rels><?xml version="1.0" encoding="UTF-8" standalone="yes"?>
<Relationships xmlns="http://schemas.openxmlformats.org/package/2006/relationships"><Relationship Id="rId3" Type="http://schemas.openxmlformats.org/officeDocument/2006/relationships/image" Target="../media/image35.emf"/><Relationship Id="rId2" Type="http://schemas.openxmlformats.org/officeDocument/2006/relationships/image" Target="../media/image34.emf"/><Relationship Id="rId1" Type="http://schemas.openxmlformats.org/officeDocument/2006/relationships/slideLayout" Target="../slideLayouts/slideLayout2.xml"/><Relationship Id="rId4" Type="http://schemas.openxmlformats.org/officeDocument/2006/relationships/image" Target="../media/image36.emf"/></Relationships>
</file>

<file path=ppt/slides/_rels/slide10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05.xml.rels><?xml version="1.0" encoding="UTF-8" standalone="yes"?>
<Relationships xmlns="http://schemas.openxmlformats.org/package/2006/relationships"><Relationship Id="rId2" Type="http://schemas.openxmlformats.org/officeDocument/2006/relationships/notesSlide" Target="../notesSlides/notesSlide87.xml"/><Relationship Id="rId1" Type="http://schemas.openxmlformats.org/officeDocument/2006/relationships/slideLayout" Target="../slideLayouts/slideLayout6.xml"/></Relationships>
</file>

<file path=ppt/slides/_rels/slide106.xml.rels><?xml version="1.0" encoding="UTF-8" standalone="yes"?>
<Relationships xmlns="http://schemas.openxmlformats.org/package/2006/relationships"><Relationship Id="rId2" Type="http://schemas.openxmlformats.org/officeDocument/2006/relationships/notesSlide" Target="../notesSlides/notesSlide88.xml"/><Relationship Id="rId1" Type="http://schemas.openxmlformats.org/officeDocument/2006/relationships/slideLayout" Target="../slideLayouts/slideLayout4.xml"/></Relationships>
</file>

<file path=ppt/slides/_rels/slide107.xml.rels><?xml version="1.0" encoding="UTF-8" standalone="yes"?>
<Relationships xmlns="http://schemas.openxmlformats.org/package/2006/relationships"><Relationship Id="rId2" Type="http://schemas.openxmlformats.org/officeDocument/2006/relationships/notesSlide" Target="../notesSlides/notesSlide89.xml"/><Relationship Id="rId1" Type="http://schemas.openxmlformats.org/officeDocument/2006/relationships/slideLayout" Target="../slideLayouts/slideLayout2.xml"/></Relationships>
</file>

<file path=ppt/slides/_rels/slide108.xml.rels><?xml version="1.0" encoding="UTF-8" standalone="yes"?>
<Relationships xmlns="http://schemas.openxmlformats.org/package/2006/relationships"><Relationship Id="rId2" Type="http://schemas.openxmlformats.org/officeDocument/2006/relationships/notesSlide" Target="../notesSlides/notesSlide90.xml"/><Relationship Id="rId1" Type="http://schemas.openxmlformats.org/officeDocument/2006/relationships/slideLayout" Target="../slideLayouts/slideLayout2.xml"/></Relationships>
</file>

<file path=ppt/slides/_rels/slide109.xml.rels><?xml version="1.0" encoding="UTF-8" standalone="yes"?>
<Relationships xmlns="http://schemas.openxmlformats.org/package/2006/relationships"><Relationship Id="rId2" Type="http://schemas.openxmlformats.org/officeDocument/2006/relationships/notesSlide" Target="../notesSlides/notesSlide91.xml"/><Relationship Id="rId1" Type="http://schemas.openxmlformats.org/officeDocument/2006/relationships/slideLayout" Target="../slideLayouts/slideLayout6.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0.xml.rels><?xml version="1.0" encoding="UTF-8" standalone="yes"?>
<Relationships xmlns="http://schemas.openxmlformats.org/package/2006/relationships"><Relationship Id="rId2" Type="http://schemas.openxmlformats.org/officeDocument/2006/relationships/notesSlide" Target="../notesSlides/notesSlide92.xml"/><Relationship Id="rId1" Type="http://schemas.openxmlformats.org/officeDocument/2006/relationships/slideLayout" Target="../slideLayouts/slideLayout2.xml"/></Relationships>
</file>

<file path=ppt/slides/_rels/slide111.xml.rels><?xml version="1.0" encoding="UTF-8" standalone="yes"?>
<Relationships xmlns="http://schemas.openxmlformats.org/package/2006/relationships"><Relationship Id="rId2" Type="http://schemas.openxmlformats.org/officeDocument/2006/relationships/notesSlide" Target="../notesSlides/notesSlide93.xml"/><Relationship Id="rId1" Type="http://schemas.openxmlformats.org/officeDocument/2006/relationships/slideLayout" Target="../slideLayouts/slideLayout1.xml"/></Relationships>
</file>

<file path=ppt/slides/_rels/slide112.xml.rels><?xml version="1.0" encoding="UTF-8" standalone="yes"?>
<Relationships xmlns="http://schemas.openxmlformats.org/package/2006/relationships"><Relationship Id="rId2" Type="http://schemas.openxmlformats.org/officeDocument/2006/relationships/notesSlide" Target="../notesSlides/notesSlide94.xml"/><Relationship Id="rId1" Type="http://schemas.openxmlformats.org/officeDocument/2006/relationships/slideLayout" Target="../slideLayouts/slideLayout2.xml"/></Relationships>
</file>

<file path=ppt/slides/_rels/slide113.xml.rels><?xml version="1.0" encoding="UTF-8" standalone="yes"?>
<Relationships xmlns="http://schemas.openxmlformats.org/package/2006/relationships"><Relationship Id="rId2" Type="http://schemas.openxmlformats.org/officeDocument/2006/relationships/notesSlide" Target="../notesSlides/notesSlide95.xml"/><Relationship Id="rId1" Type="http://schemas.openxmlformats.org/officeDocument/2006/relationships/slideLayout" Target="../slideLayouts/slideLayout2.xml"/></Relationships>
</file>

<file path=ppt/slides/_rels/slide114.xml.rels><?xml version="1.0" encoding="UTF-8" standalone="yes"?>
<Relationships xmlns="http://schemas.openxmlformats.org/package/2006/relationships"><Relationship Id="rId2" Type="http://schemas.openxmlformats.org/officeDocument/2006/relationships/notesSlide" Target="../notesSlides/notesSlide96.xml"/><Relationship Id="rId1" Type="http://schemas.openxmlformats.org/officeDocument/2006/relationships/slideLayout" Target="../slideLayouts/slideLayout2.xml"/></Relationships>
</file>

<file path=ppt/slides/_rels/slide115.xml.rels><?xml version="1.0" encoding="UTF-8" standalone="yes"?>
<Relationships xmlns="http://schemas.openxmlformats.org/package/2006/relationships"><Relationship Id="rId2" Type="http://schemas.openxmlformats.org/officeDocument/2006/relationships/notesSlide" Target="../notesSlides/notesSlide97.xml"/><Relationship Id="rId1" Type="http://schemas.openxmlformats.org/officeDocument/2006/relationships/slideLayout" Target="../slideLayouts/slideLayout2.xml"/></Relationships>
</file>

<file path=ppt/slides/_rels/slide116.xml.rels><?xml version="1.0" encoding="UTF-8" standalone="yes"?>
<Relationships xmlns="http://schemas.openxmlformats.org/package/2006/relationships"><Relationship Id="rId2" Type="http://schemas.openxmlformats.org/officeDocument/2006/relationships/notesSlide" Target="../notesSlides/notesSlide98.xml"/><Relationship Id="rId1" Type="http://schemas.openxmlformats.org/officeDocument/2006/relationships/slideLayout" Target="../slideLayouts/slideLayout6.xml"/></Relationships>
</file>

<file path=ppt/slides/_rels/slide117.xml.rels><?xml version="1.0" encoding="UTF-8" standalone="yes"?>
<Relationships xmlns="http://schemas.openxmlformats.org/package/2006/relationships"><Relationship Id="rId2" Type="http://schemas.openxmlformats.org/officeDocument/2006/relationships/notesSlide" Target="../notesSlides/notesSlide99.xml"/><Relationship Id="rId1" Type="http://schemas.openxmlformats.org/officeDocument/2006/relationships/slideLayout" Target="../slideLayouts/slideLayout2.xml"/></Relationships>
</file>

<file path=ppt/slides/_rels/slide118.xml.rels><?xml version="1.0" encoding="UTF-8" standalone="yes"?>
<Relationships xmlns="http://schemas.openxmlformats.org/package/2006/relationships"><Relationship Id="rId2" Type="http://schemas.openxmlformats.org/officeDocument/2006/relationships/notesSlide" Target="../notesSlides/notesSlide100.xml"/><Relationship Id="rId1" Type="http://schemas.openxmlformats.org/officeDocument/2006/relationships/slideLayout" Target="../slideLayouts/slideLayout6.xml"/></Relationships>
</file>

<file path=ppt/slides/_rels/slide119.xml.rels><?xml version="1.0" encoding="UTF-8" standalone="yes"?>
<Relationships xmlns="http://schemas.openxmlformats.org/package/2006/relationships"><Relationship Id="rId2" Type="http://schemas.openxmlformats.org/officeDocument/2006/relationships/notesSlide" Target="../notesSlides/notesSlide101.xml"/><Relationship Id="rId1" Type="http://schemas.openxmlformats.org/officeDocument/2006/relationships/slideLayout" Target="../slideLayouts/slideLayout2.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1.xml"/></Relationships>
</file>

<file path=ppt/slides/_rels/slide120.xml.rels><?xml version="1.0" encoding="UTF-8" standalone="yes"?>
<Relationships xmlns="http://schemas.openxmlformats.org/package/2006/relationships"><Relationship Id="rId2" Type="http://schemas.openxmlformats.org/officeDocument/2006/relationships/notesSlide" Target="../notesSlides/notesSlide102.xml"/><Relationship Id="rId1" Type="http://schemas.openxmlformats.org/officeDocument/2006/relationships/slideLayout" Target="../slideLayouts/slideLayout2.xml"/></Relationships>
</file>

<file path=ppt/slides/_rels/slide121.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22.xml.rels><?xml version="1.0" encoding="UTF-8" standalone="yes"?>
<Relationships xmlns="http://schemas.openxmlformats.org/package/2006/relationships"><Relationship Id="rId2" Type="http://schemas.openxmlformats.org/officeDocument/2006/relationships/notesSlide" Target="../notesSlides/notesSlide103.xml"/><Relationship Id="rId1" Type="http://schemas.openxmlformats.org/officeDocument/2006/relationships/slideLayout" Target="../slideLayouts/slideLayout2.xml"/></Relationships>
</file>

<file path=ppt/slides/_rels/slide12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24.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2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2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27.xml.rels><?xml version="1.0" encoding="UTF-8" standalone="yes"?>
<Relationships xmlns="http://schemas.openxmlformats.org/package/2006/relationships"><Relationship Id="rId2" Type="http://schemas.openxmlformats.org/officeDocument/2006/relationships/notesSlide" Target="../notesSlides/notesSlide104.xml"/><Relationship Id="rId1" Type="http://schemas.openxmlformats.org/officeDocument/2006/relationships/slideLayout" Target="../slideLayouts/slideLayout2.xml"/></Relationships>
</file>

<file path=ppt/slides/_rels/slide128.xml.rels><?xml version="1.0" encoding="UTF-8" standalone="yes"?>
<Relationships xmlns="http://schemas.openxmlformats.org/package/2006/relationships"><Relationship Id="rId2" Type="http://schemas.openxmlformats.org/officeDocument/2006/relationships/notesSlide" Target="../notesSlides/notesSlide105.xml"/><Relationship Id="rId1" Type="http://schemas.openxmlformats.org/officeDocument/2006/relationships/slideLayout" Target="../slideLayouts/slideLayout2.xml"/></Relationships>
</file>

<file path=ppt/slides/_rels/slide129.xml.rels><?xml version="1.0" encoding="UTF-8" standalone="yes"?>
<Relationships xmlns="http://schemas.openxmlformats.org/package/2006/relationships"><Relationship Id="rId2" Type="http://schemas.openxmlformats.org/officeDocument/2006/relationships/notesSlide" Target="../notesSlides/notesSlide106.xml"/><Relationship Id="rId1" Type="http://schemas.openxmlformats.org/officeDocument/2006/relationships/slideLayout" Target="../slideLayouts/slideLayout6.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2.xml"/></Relationships>
</file>

<file path=ppt/slides/_rels/slide130.xml.rels><?xml version="1.0" encoding="UTF-8" standalone="yes"?>
<Relationships xmlns="http://schemas.openxmlformats.org/package/2006/relationships"><Relationship Id="rId2" Type="http://schemas.openxmlformats.org/officeDocument/2006/relationships/notesSlide" Target="../notesSlides/notesSlide107.xml"/><Relationship Id="rId1" Type="http://schemas.openxmlformats.org/officeDocument/2006/relationships/slideLayout" Target="../slideLayouts/slideLayout6.xml"/></Relationships>
</file>

<file path=ppt/slides/_rels/slide131.xml.rels><?xml version="1.0" encoding="UTF-8" standalone="yes"?>
<Relationships xmlns="http://schemas.openxmlformats.org/package/2006/relationships"><Relationship Id="rId2" Type="http://schemas.openxmlformats.org/officeDocument/2006/relationships/notesSlide" Target="../notesSlides/notesSlide108.xml"/><Relationship Id="rId1" Type="http://schemas.openxmlformats.org/officeDocument/2006/relationships/slideLayout" Target="../slideLayouts/slideLayout6.xml"/></Relationships>
</file>

<file path=ppt/slides/_rels/slide132.xml.rels><?xml version="1.0" encoding="UTF-8" standalone="yes"?>
<Relationships xmlns="http://schemas.openxmlformats.org/package/2006/relationships"><Relationship Id="rId2" Type="http://schemas.openxmlformats.org/officeDocument/2006/relationships/notesSlide" Target="../notesSlides/notesSlide109.xml"/><Relationship Id="rId1" Type="http://schemas.openxmlformats.org/officeDocument/2006/relationships/slideLayout" Target="../slideLayouts/slideLayout6.xml"/></Relationships>
</file>

<file path=ppt/slides/_rels/slide133.xml.rels><?xml version="1.0" encoding="UTF-8" standalone="yes"?>
<Relationships xmlns="http://schemas.openxmlformats.org/package/2006/relationships"><Relationship Id="rId2" Type="http://schemas.openxmlformats.org/officeDocument/2006/relationships/notesSlide" Target="../notesSlides/notesSlide110.xml"/><Relationship Id="rId1" Type="http://schemas.openxmlformats.org/officeDocument/2006/relationships/slideLayout" Target="../slideLayouts/slideLayout7.xml"/></Relationships>
</file>

<file path=ppt/slides/_rels/slide134.xml.rels><?xml version="1.0" encoding="UTF-8" standalone="yes"?>
<Relationships xmlns="http://schemas.openxmlformats.org/package/2006/relationships"><Relationship Id="rId2" Type="http://schemas.openxmlformats.org/officeDocument/2006/relationships/notesSlide" Target="../notesSlides/notesSlide111.xml"/><Relationship Id="rId1" Type="http://schemas.openxmlformats.org/officeDocument/2006/relationships/slideLayout" Target="../slideLayouts/slideLayout7.xml"/></Relationships>
</file>

<file path=ppt/slides/_rels/slide135.xml.rels><?xml version="1.0" encoding="UTF-8" standalone="yes"?>
<Relationships xmlns="http://schemas.openxmlformats.org/package/2006/relationships"><Relationship Id="rId2" Type="http://schemas.openxmlformats.org/officeDocument/2006/relationships/notesSlide" Target="../notesSlides/notesSlide112.xml"/><Relationship Id="rId1" Type="http://schemas.openxmlformats.org/officeDocument/2006/relationships/slideLayout" Target="../slideLayouts/slideLayout7.xml"/></Relationships>
</file>

<file path=ppt/slides/_rels/slide136.xml.rels><?xml version="1.0" encoding="UTF-8" standalone="yes"?>
<Relationships xmlns="http://schemas.openxmlformats.org/package/2006/relationships"><Relationship Id="rId2" Type="http://schemas.openxmlformats.org/officeDocument/2006/relationships/notesSlide" Target="../notesSlides/notesSlide113.xml"/><Relationship Id="rId1" Type="http://schemas.openxmlformats.org/officeDocument/2006/relationships/slideLayout" Target="../slideLayouts/slideLayout7.xml"/></Relationships>
</file>

<file path=ppt/slides/_rels/slide137.xml.rels><?xml version="1.0" encoding="UTF-8" standalone="yes"?>
<Relationships xmlns="http://schemas.openxmlformats.org/package/2006/relationships"><Relationship Id="rId2" Type="http://schemas.openxmlformats.org/officeDocument/2006/relationships/notesSlide" Target="../notesSlides/notesSlide114.xml"/><Relationship Id="rId1" Type="http://schemas.openxmlformats.org/officeDocument/2006/relationships/slideLayout" Target="../slideLayouts/slideLayout7.xml"/></Relationships>
</file>

<file path=ppt/slides/_rels/slide138.xml.rels><?xml version="1.0" encoding="UTF-8" standalone="yes"?>
<Relationships xmlns="http://schemas.openxmlformats.org/package/2006/relationships"><Relationship Id="rId2" Type="http://schemas.openxmlformats.org/officeDocument/2006/relationships/notesSlide" Target="../notesSlides/notesSlide115.xml"/><Relationship Id="rId1" Type="http://schemas.openxmlformats.org/officeDocument/2006/relationships/slideLayout" Target="../slideLayouts/slideLayout7.xml"/></Relationships>
</file>

<file path=ppt/slides/_rels/slide139.xml.rels><?xml version="1.0" encoding="UTF-8" standalone="yes"?>
<Relationships xmlns="http://schemas.openxmlformats.org/package/2006/relationships"><Relationship Id="rId2" Type="http://schemas.openxmlformats.org/officeDocument/2006/relationships/notesSlide" Target="../notesSlides/notesSlide116.xml"/><Relationship Id="rId1" Type="http://schemas.openxmlformats.org/officeDocument/2006/relationships/slideLayout" Target="../slideLayouts/slideLayout7.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2.xml"/></Relationships>
</file>

<file path=ppt/slides/_rels/slide140.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41.xml.rels><?xml version="1.0" encoding="UTF-8" standalone="yes"?>
<Relationships xmlns="http://schemas.openxmlformats.org/package/2006/relationships"><Relationship Id="rId2" Type="http://schemas.openxmlformats.org/officeDocument/2006/relationships/notesSlide" Target="../notesSlides/notesSlide117.xml"/><Relationship Id="rId1" Type="http://schemas.openxmlformats.org/officeDocument/2006/relationships/slideLayout" Target="../slideLayouts/slideLayout7.xml"/></Relationships>
</file>

<file path=ppt/slides/_rels/slide142.xml.rels><?xml version="1.0" encoding="UTF-8" standalone="yes"?>
<Relationships xmlns="http://schemas.openxmlformats.org/package/2006/relationships"><Relationship Id="rId2" Type="http://schemas.openxmlformats.org/officeDocument/2006/relationships/notesSlide" Target="../notesSlides/notesSlide118.xml"/><Relationship Id="rId1" Type="http://schemas.openxmlformats.org/officeDocument/2006/relationships/slideLayout" Target="../slideLayouts/slideLayout7.xml"/></Relationships>
</file>

<file path=ppt/slides/_rels/slide143.xml.rels><?xml version="1.0" encoding="UTF-8" standalone="yes"?>
<Relationships xmlns="http://schemas.openxmlformats.org/package/2006/relationships"><Relationship Id="rId2" Type="http://schemas.openxmlformats.org/officeDocument/2006/relationships/notesSlide" Target="../notesSlides/notesSlide119.xml"/><Relationship Id="rId1" Type="http://schemas.openxmlformats.org/officeDocument/2006/relationships/slideLayout" Target="../slideLayouts/slideLayout7.xml"/></Relationships>
</file>

<file path=ppt/slides/_rels/slide144.xml.rels><?xml version="1.0" encoding="UTF-8" standalone="yes"?>
<Relationships xmlns="http://schemas.openxmlformats.org/package/2006/relationships"><Relationship Id="rId2" Type="http://schemas.openxmlformats.org/officeDocument/2006/relationships/notesSlide" Target="../notesSlides/notesSlide120.xml"/><Relationship Id="rId1" Type="http://schemas.openxmlformats.org/officeDocument/2006/relationships/slideLayout" Target="../slideLayouts/slideLayout7.xml"/></Relationships>
</file>

<file path=ppt/slides/_rels/slide145.xml.rels><?xml version="1.0" encoding="UTF-8" standalone="yes"?>
<Relationships xmlns="http://schemas.openxmlformats.org/package/2006/relationships"><Relationship Id="rId2" Type="http://schemas.openxmlformats.org/officeDocument/2006/relationships/notesSlide" Target="../notesSlides/notesSlide121.xml"/><Relationship Id="rId1" Type="http://schemas.openxmlformats.org/officeDocument/2006/relationships/slideLayout" Target="../slideLayouts/slideLayout6.xml"/></Relationships>
</file>

<file path=ppt/slides/_rels/slide146.xml.rels><?xml version="1.0" encoding="UTF-8" standalone="yes"?>
<Relationships xmlns="http://schemas.openxmlformats.org/package/2006/relationships"><Relationship Id="rId2" Type="http://schemas.openxmlformats.org/officeDocument/2006/relationships/notesSlide" Target="../notesSlides/notesSlide122.xml"/><Relationship Id="rId1" Type="http://schemas.openxmlformats.org/officeDocument/2006/relationships/slideLayout" Target="../slideLayouts/slideLayout6.xml"/></Relationships>
</file>

<file path=ppt/slides/_rels/slide147.xml.rels><?xml version="1.0" encoding="UTF-8" standalone="yes"?>
<Relationships xmlns="http://schemas.openxmlformats.org/package/2006/relationships"><Relationship Id="rId2" Type="http://schemas.openxmlformats.org/officeDocument/2006/relationships/notesSlide" Target="../notesSlides/notesSlide123.xml"/><Relationship Id="rId1" Type="http://schemas.openxmlformats.org/officeDocument/2006/relationships/slideLayout" Target="../slideLayouts/slideLayout2.xml"/></Relationships>
</file>

<file path=ppt/slides/_rels/slide148.xml.rels><?xml version="1.0" encoding="UTF-8" standalone="yes"?>
<Relationships xmlns="http://schemas.openxmlformats.org/package/2006/relationships"><Relationship Id="rId2" Type="http://schemas.openxmlformats.org/officeDocument/2006/relationships/notesSlide" Target="../notesSlides/notesSlide124.xml"/><Relationship Id="rId1" Type="http://schemas.openxmlformats.org/officeDocument/2006/relationships/slideLayout" Target="../slideLayouts/slideLayout6.xml"/></Relationships>
</file>

<file path=ppt/slides/_rels/slide149.xml.rels><?xml version="1.0" encoding="UTF-8" standalone="yes"?>
<Relationships xmlns="http://schemas.openxmlformats.org/package/2006/relationships"><Relationship Id="rId2" Type="http://schemas.openxmlformats.org/officeDocument/2006/relationships/notesSlide" Target="../notesSlides/notesSlide125.xml"/><Relationship Id="rId1" Type="http://schemas.openxmlformats.org/officeDocument/2006/relationships/slideLayout" Target="../slideLayouts/slideLayout6.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2.xml"/></Relationships>
</file>

<file path=ppt/slides/_rels/slide150.xml.rels><?xml version="1.0" encoding="UTF-8" standalone="yes"?>
<Relationships xmlns="http://schemas.openxmlformats.org/package/2006/relationships"><Relationship Id="rId2" Type="http://schemas.openxmlformats.org/officeDocument/2006/relationships/notesSlide" Target="../notesSlides/notesSlide126.xml"/><Relationship Id="rId1" Type="http://schemas.openxmlformats.org/officeDocument/2006/relationships/slideLayout" Target="../slideLayouts/slideLayout2.xml"/></Relationships>
</file>

<file path=ppt/slides/_rels/slide15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52.xml.rels><?xml version="1.0" encoding="UTF-8" standalone="yes"?>
<Relationships xmlns="http://schemas.openxmlformats.org/package/2006/relationships"><Relationship Id="rId2" Type="http://schemas.openxmlformats.org/officeDocument/2006/relationships/notesSlide" Target="../notesSlides/notesSlide127.xml"/><Relationship Id="rId1" Type="http://schemas.openxmlformats.org/officeDocument/2006/relationships/slideLayout" Target="../slideLayouts/slideLayout2.xml"/></Relationships>
</file>

<file path=ppt/slides/_rels/slide153.xml.rels><?xml version="1.0" encoding="UTF-8" standalone="yes"?>
<Relationships xmlns="http://schemas.openxmlformats.org/package/2006/relationships"><Relationship Id="rId2" Type="http://schemas.openxmlformats.org/officeDocument/2006/relationships/notesSlide" Target="../notesSlides/notesSlide128.xml"/><Relationship Id="rId1" Type="http://schemas.openxmlformats.org/officeDocument/2006/relationships/slideLayout" Target="../slideLayouts/slideLayout6.xml"/></Relationships>
</file>

<file path=ppt/slides/_rels/slide154.xml.rels><?xml version="1.0" encoding="UTF-8" standalone="yes"?>
<Relationships xmlns="http://schemas.openxmlformats.org/package/2006/relationships"><Relationship Id="rId2" Type="http://schemas.openxmlformats.org/officeDocument/2006/relationships/notesSlide" Target="../notesSlides/notesSlide129.xml"/><Relationship Id="rId1" Type="http://schemas.openxmlformats.org/officeDocument/2006/relationships/slideLayout" Target="../slideLayouts/slideLayout2.xml"/></Relationships>
</file>

<file path=ppt/slides/_rels/slide155.xml.rels><?xml version="1.0" encoding="UTF-8" standalone="yes"?>
<Relationships xmlns="http://schemas.openxmlformats.org/package/2006/relationships"><Relationship Id="rId2" Type="http://schemas.openxmlformats.org/officeDocument/2006/relationships/notesSlide" Target="../notesSlides/notesSlide130.xml"/><Relationship Id="rId1" Type="http://schemas.openxmlformats.org/officeDocument/2006/relationships/slideLayout" Target="../slideLayouts/slideLayout2.xml"/></Relationships>
</file>

<file path=ppt/slides/_rels/slide15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5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5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59.xml.rels><?xml version="1.0" encoding="UTF-8" standalone="yes"?>
<Relationships xmlns="http://schemas.openxmlformats.org/package/2006/relationships"><Relationship Id="rId2" Type="http://schemas.openxmlformats.org/officeDocument/2006/relationships/notesSlide" Target="../notesSlides/notesSlide131.xml"/><Relationship Id="rId1" Type="http://schemas.openxmlformats.org/officeDocument/2006/relationships/slideLayout" Target="../slideLayouts/slideLayout2.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2.xml"/></Relationships>
</file>

<file path=ppt/slides/_rels/slide160.xml.rels><?xml version="1.0" encoding="UTF-8" standalone="yes"?>
<Relationships xmlns="http://schemas.openxmlformats.org/package/2006/relationships"><Relationship Id="rId2" Type="http://schemas.openxmlformats.org/officeDocument/2006/relationships/notesSlide" Target="../notesSlides/notesSlide132.xml"/><Relationship Id="rId1" Type="http://schemas.openxmlformats.org/officeDocument/2006/relationships/slideLayout" Target="../slideLayouts/slideLayout2.xml"/></Relationships>
</file>

<file path=ppt/slides/_rels/slide161.xml.rels><?xml version="1.0" encoding="UTF-8" standalone="yes"?>
<Relationships xmlns="http://schemas.openxmlformats.org/package/2006/relationships"><Relationship Id="rId3" Type="http://schemas.openxmlformats.org/officeDocument/2006/relationships/notesSlide" Target="../notesSlides/notesSlide133.xml"/><Relationship Id="rId2" Type="http://schemas.openxmlformats.org/officeDocument/2006/relationships/slideLayout" Target="../slideLayouts/slideLayout7.xml"/><Relationship Id="rId1" Type="http://schemas.openxmlformats.org/officeDocument/2006/relationships/vmlDrawing" Target="../drawings/vmlDrawing11.vml"/><Relationship Id="rId5" Type="http://schemas.openxmlformats.org/officeDocument/2006/relationships/image" Target="../media/image10.wmf"/><Relationship Id="rId4" Type="http://schemas.openxmlformats.org/officeDocument/2006/relationships/oleObject" Target="../embeddings/oleObject14.bin"/></Relationships>
</file>

<file path=ppt/slides/_rels/slide16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63.xml.rels><?xml version="1.0" encoding="UTF-8" standalone="yes"?>
<Relationships xmlns="http://schemas.openxmlformats.org/package/2006/relationships"><Relationship Id="rId2" Type="http://schemas.openxmlformats.org/officeDocument/2006/relationships/notesSlide" Target="../notesSlides/notesSlide134.xml"/><Relationship Id="rId1" Type="http://schemas.openxmlformats.org/officeDocument/2006/relationships/slideLayout" Target="../slideLayouts/slideLayout7.xml"/></Relationships>
</file>

<file path=ppt/slides/_rels/slide164.xml.rels><?xml version="1.0" encoding="UTF-8" standalone="yes"?>
<Relationships xmlns="http://schemas.openxmlformats.org/package/2006/relationships"><Relationship Id="rId2" Type="http://schemas.openxmlformats.org/officeDocument/2006/relationships/notesSlide" Target="../notesSlides/notesSlide135.xml"/><Relationship Id="rId1" Type="http://schemas.openxmlformats.org/officeDocument/2006/relationships/slideLayout" Target="../slideLayouts/slideLayout7.xml"/></Relationships>
</file>

<file path=ppt/slides/_rels/slide165.xml.rels><?xml version="1.0" encoding="UTF-8" standalone="yes"?>
<Relationships xmlns="http://schemas.openxmlformats.org/package/2006/relationships"><Relationship Id="rId2" Type="http://schemas.openxmlformats.org/officeDocument/2006/relationships/notesSlide" Target="../notesSlides/notesSlide136.xml"/><Relationship Id="rId1" Type="http://schemas.openxmlformats.org/officeDocument/2006/relationships/slideLayout" Target="../slideLayouts/slideLayout7.xml"/></Relationships>
</file>

<file path=ppt/slides/_rels/slide166.xml.rels><?xml version="1.0" encoding="UTF-8" standalone="yes"?>
<Relationships xmlns="http://schemas.openxmlformats.org/package/2006/relationships"><Relationship Id="rId2" Type="http://schemas.openxmlformats.org/officeDocument/2006/relationships/notesSlide" Target="../notesSlides/notesSlide137.xml"/><Relationship Id="rId1" Type="http://schemas.openxmlformats.org/officeDocument/2006/relationships/slideLayout" Target="../slideLayouts/slideLayout2.xml"/></Relationships>
</file>

<file path=ppt/slides/_rels/slide167.xml.rels><?xml version="1.0" encoding="UTF-8" standalone="yes"?>
<Relationships xmlns="http://schemas.openxmlformats.org/package/2006/relationships"><Relationship Id="rId3" Type="http://schemas.openxmlformats.org/officeDocument/2006/relationships/notesSlide" Target="../notesSlides/notesSlide138.xml"/><Relationship Id="rId2" Type="http://schemas.openxmlformats.org/officeDocument/2006/relationships/slideLayout" Target="../slideLayouts/slideLayout12.xml"/><Relationship Id="rId1" Type="http://schemas.openxmlformats.org/officeDocument/2006/relationships/vmlDrawing" Target="../drawings/vmlDrawing12.vml"/><Relationship Id="rId5" Type="http://schemas.openxmlformats.org/officeDocument/2006/relationships/image" Target="../media/image37.wmf"/><Relationship Id="rId4" Type="http://schemas.openxmlformats.org/officeDocument/2006/relationships/oleObject" Target="../embeddings/oleObject15.bin"/></Relationships>
</file>

<file path=ppt/slides/_rels/slide168.xml.rels><?xml version="1.0" encoding="UTF-8" standalone="yes"?>
<Relationships xmlns="http://schemas.openxmlformats.org/package/2006/relationships"><Relationship Id="rId2" Type="http://schemas.openxmlformats.org/officeDocument/2006/relationships/notesSlide" Target="../notesSlides/notesSlide139.xml"/><Relationship Id="rId1" Type="http://schemas.openxmlformats.org/officeDocument/2006/relationships/slideLayout" Target="../slideLayouts/slideLayout2.xml"/></Relationships>
</file>

<file path=ppt/slides/_rels/slide169.xml.rels><?xml version="1.0" encoding="UTF-8" standalone="yes"?>
<Relationships xmlns="http://schemas.openxmlformats.org/package/2006/relationships"><Relationship Id="rId2" Type="http://schemas.openxmlformats.org/officeDocument/2006/relationships/notesSlide" Target="../notesSlides/notesSlide140.xml"/><Relationship Id="rId1" Type="http://schemas.openxmlformats.org/officeDocument/2006/relationships/slideLayout" Target="../slideLayouts/slideLayout2.xm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2.xml"/></Relationships>
</file>

<file path=ppt/slides/_rels/slide17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71.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72.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73.xml.rels><?xml version="1.0" encoding="UTF-8" standalone="yes"?>
<Relationships xmlns="http://schemas.openxmlformats.org/package/2006/relationships"><Relationship Id="rId2" Type="http://schemas.openxmlformats.org/officeDocument/2006/relationships/notesSlide" Target="../notesSlides/notesSlide141.xml"/><Relationship Id="rId1" Type="http://schemas.openxmlformats.org/officeDocument/2006/relationships/slideLayout" Target="../slideLayouts/slideLayout2.xml"/></Relationships>
</file>

<file path=ppt/slides/_rels/slide174.xml.rels><?xml version="1.0" encoding="UTF-8" standalone="yes"?>
<Relationships xmlns="http://schemas.openxmlformats.org/package/2006/relationships"><Relationship Id="rId3" Type="http://schemas.openxmlformats.org/officeDocument/2006/relationships/notesSlide" Target="../notesSlides/notesSlide142.xml"/><Relationship Id="rId2" Type="http://schemas.openxmlformats.org/officeDocument/2006/relationships/slideLayout" Target="../slideLayouts/slideLayout2.xml"/><Relationship Id="rId1" Type="http://schemas.openxmlformats.org/officeDocument/2006/relationships/vmlDrawing" Target="../drawings/vmlDrawing13.vml"/><Relationship Id="rId5" Type="http://schemas.openxmlformats.org/officeDocument/2006/relationships/image" Target="../media/image38.emf"/><Relationship Id="rId4" Type="http://schemas.openxmlformats.org/officeDocument/2006/relationships/oleObject" Target="../embeddings/oleObject16.bin"/></Relationships>
</file>

<file path=ppt/slides/_rels/slide175.xml.rels><?xml version="1.0" encoding="UTF-8" standalone="yes"?>
<Relationships xmlns="http://schemas.openxmlformats.org/package/2006/relationships"><Relationship Id="rId2" Type="http://schemas.openxmlformats.org/officeDocument/2006/relationships/notesSlide" Target="../notesSlides/notesSlide143.xml"/><Relationship Id="rId1" Type="http://schemas.openxmlformats.org/officeDocument/2006/relationships/slideLayout" Target="../slideLayouts/slideLayout6.xml"/></Relationships>
</file>

<file path=ppt/slides/_rels/slide176.xml.rels><?xml version="1.0" encoding="UTF-8" standalone="yes"?>
<Relationships xmlns="http://schemas.openxmlformats.org/package/2006/relationships"><Relationship Id="rId2" Type="http://schemas.openxmlformats.org/officeDocument/2006/relationships/notesSlide" Target="../notesSlides/notesSlide144.xml"/><Relationship Id="rId1" Type="http://schemas.openxmlformats.org/officeDocument/2006/relationships/slideLayout" Target="../slideLayouts/slideLayout2.xml"/></Relationships>
</file>

<file path=ppt/slides/_rels/slide177.xml.rels><?xml version="1.0" encoding="UTF-8" standalone="yes"?>
<Relationships xmlns="http://schemas.openxmlformats.org/package/2006/relationships"><Relationship Id="rId2" Type="http://schemas.openxmlformats.org/officeDocument/2006/relationships/notesSlide" Target="../notesSlides/notesSlide145.xml"/><Relationship Id="rId1" Type="http://schemas.openxmlformats.org/officeDocument/2006/relationships/slideLayout" Target="../slideLayouts/slideLayout2.xml"/></Relationships>
</file>

<file path=ppt/slides/_rels/slide178.xml.rels><?xml version="1.0" encoding="UTF-8" standalone="yes"?>
<Relationships xmlns="http://schemas.openxmlformats.org/package/2006/relationships"><Relationship Id="rId2" Type="http://schemas.openxmlformats.org/officeDocument/2006/relationships/notesSlide" Target="../notesSlides/notesSlide146.xml"/><Relationship Id="rId1" Type="http://schemas.openxmlformats.org/officeDocument/2006/relationships/slideLayout" Target="../slideLayouts/slideLayout2.xml"/></Relationships>
</file>

<file path=ppt/slides/_rels/slide179.xml.rels><?xml version="1.0" encoding="UTF-8" standalone="yes"?>
<Relationships xmlns="http://schemas.openxmlformats.org/package/2006/relationships"><Relationship Id="rId2" Type="http://schemas.openxmlformats.org/officeDocument/2006/relationships/notesSlide" Target="../notesSlides/notesSlide147.xml"/><Relationship Id="rId1" Type="http://schemas.openxmlformats.org/officeDocument/2006/relationships/slideLayout" Target="../slideLayouts/slideLayout2.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2.xml"/></Relationships>
</file>

<file path=ppt/slides/_rels/slide180.xml.rels><?xml version="1.0" encoding="UTF-8" standalone="yes"?>
<Relationships xmlns="http://schemas.openxmlformats.org/package/2006/relationships"><Relationship Id="rId2" Type="http://schemas.openxmlformats.org/officeDocument/2006/relationships/notesSlide" Target="../notesSlides/notesSlide148.xml"/><Relationship Id="rId1" Type="http://schemas.openxmlformats.org/officeDocument/2006/relationships/slideLayout" Target="../slideLayouts/slideLayout7.xml"/></Relationships>
</file>

<file path=ppt/slides/_rels/slide181.xml.rels><?xml version="1.0" encoding="UTF-8" standalone="yes"?>
<Relationships xmlns="http://schemas.openxmlformats.org/package/2006/relationships"><Relationship Id="rId2" Type="http://schemas.openxmlformats.org/officeDocument/2006/relationships/notesSlide" Target="../notesSlides/notesSlide149.xml"/><Relationship Id="rId1" Type="http://schemas.openxmlformats.org/officeDocument/2006/relationships/slideLayout" Target="../slideLayouts/slideLayout2.xml"/></Relationships>
</file>

<file path=ppt/slides/_rels/slide182.xml.rels><?xml version="1.0" encoding="UTF-8" standalone="yes"?>
<Relationships xmlns="http://schemas.openxmlformats.org/package/2006/relationships"><Relationship Id="rId2" Type="http://schemas.openxmlformats.org/officeDocument/2006/relationships/notesSlide" Target="../notesSlides/notesSlide150.xml"/><Relationship Id="rId1" Type="http://schemas.openxmlformats.org/officeDocument/2006/relationships/slideLayout" Target="../slideLayouts/slideLayout2.xml"/></Relationships>
</file>

<file path=ppt/slides/_rels/slide183.xml.rels><?xml version="1.0" encoding="UTF-8" standalone="yes"?>
<Relationships xmlns="http://schemas.openxmlformats.org/package/2006/relationships"><Relationship Id="rId2" Type="http://schemas.openxmlformats.org/officeDocument/2006/relationships/notesSlide" Target="../notesSlides/notesSlide151.xml"/><Relationship Id="rId1" Type="http://schemas.openxmlformats.org/officeDocument/2006/relationships/slideLayout" Target="../slideLayouts/slideLayout6.xml"/></Relationships>
</file>

<file path=ppt/slides/_rels/slide184.xml.rels><?xml version="1.0" encoding="UTF-8" standalone="yes"?>
<Relationships xmlns="http://schemas.openxmlformats.org/package/2006/relationships"><Relationship Id="rId2" Type="http://schemas.openxmlformats.org/officeDocument/2006/relationships/notesSlide" Target="../notesSlides/notesSlide152.xml"/><Relationship Id="rId1" Type="http://schemas.openxmlformats.org/officeDocument/2006/relationships/slideLayout" Target="../slideLayouts/slideLayout6.xml"/></Relationships>
</file>

<file path=ppt/slides/_rels/slide185.xml.rels><?xml version="1.0" encoding="UTF-8" standalone="yes"?>
<Relationships xmlns="http://schemas.openxmlformats.org/package/2006/relationships"><Relationship Id="rId2" Type="http://schemas.openxmlformats.org/officeDocument/2006/relationships/notesSlide" Target="../notesSlides/notesSlide153.xml"/><Relationship Id="rId1" Type="http://schemas.openxmlformats.org/officeDocument/2006/relationships/slideLayout" Target="../slideLayouts/slideLayout2.xml"/></Relationships>
</file>

<file path=ppt/slides/_rels/slide18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8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88.xml.rels><?xml version="1.0" encoding="UTF-8" standalone="yes"?>
<Relationships xmlns="http://schemas.openxmlformats.org/package/2006/relationships"><Relationship Id="rId2" Type="http://schemas.openxmlformats.org/officeDocument/2006/relationships/notesSlide" Target="../notesSlides/notesSlide154.xml"/><Relationship Id="rId1" Type="http://schemas.openxmlformats.org/officeDocument/2006/relationships/slideLayout" Target="../slideLayouts/slideLayout1.xml"/></Relationships>
</file>

<file path=ppt/slides/_rels/slide18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2.xml"/></Relationships>
</file>

<file path=ppt/slides/_rels/slide19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91.xml.rels><?xml version="1.0" encoding="UTF-8" standalone="yes"?>
<Relationships xmlns="http://schemas.openxmlformats.org/package/2006/relationships"><Relationship Id="rId2" Type="http://schemas.openxmlformats.org/officeDocument/2006/relationships/notesSlide" Target="../notesSlides/notesSlide155.xml"/><Relationship Id="rId1" Type="http://schemas.openxmlformats.org/officeDocument/2006/relationships/slideLayout" Target="../slideLayouts/slideLayout7.xml"/></Relationships>
</file>

<file path=ppt/slides/_rels/slide192.xml.rels><?xml version="1.0" encoding="UTF-8" standalone="yes"?>
<Relationships xmlns="http://schemas.openxmlformats.org/package/2006/relationships"><Relationship Id="rId2" Type="http://schemas.openxmlformats.org/officeDocument/2006/relationships/notesSlide" Target="../notesSlides/notesSlide156.xml"/><Relationship Id="rId1" Type="http://schemas.openxmlformats.org/officeDocument/2006/relationships/slideLayout" Target="../slideLayouts/slideLayout7.xml"/></Relationships>
</file>

<file path=ppt/slides/_rels/slide193.xml.rels><?xml version="1.0" encoding="UTF-8" standalone="yes"?>
<Relationships xmlns="http://schemas.openxmlformats.org/package/2006/relationships"><Relationship Id="rId2" Type="http://schemas.openxmlformats.org/officeDocument/2006/relationships/notesSlide" Target="../notesSlides/notesSlide157.xml"/><Relationship Id="rId1" Type="http://schemas.openxmlformats.org/officeDocument/2006/relationships/slideLayout" Target="../slideLayouts/slideLayout2.xml"/></Relationships>
</file>

<file path=ppt/slides/_rels/slide194.xml.rels><?xml version="1.0" encoding="UTF-8" standalone="yes"?>
<Relationships xmlns="http://schemas.openxmlformats.org/package/2006/relationships"><Relationship Id="rId2" Type="http://schemas.openxmlformats.org/officeDocument/2006/relationships/notesSlide" Target="../notesSlides/notesSlide158.xml"/><Relationship Id="rId1" Type="http://schemas.openxmlformats.org/officeDocument/2006/relationships/slideLayout" Target="../slideLayouts/slideLayout2.xml"/></Relationships>
</file>

<file path=ppt/slides/_rels/slide195.xml.rels><?xml version="1.0" encoding="UTF-8" standalone="yes"?>
<Relationships xmlns="http://schemas.openxmlformats.org/package/2006/relationships"><Relationship Id="rId2" Type="http://schemas.openxmlformats.org/officeDocument/2006/relationships/notesSlide" Target="../notesSlides/notesSlide159.xml"/><Relationship Id="rId1" Type="http://schemas.openxmlformats.org/officeDocument/2006/relationships/slideLayout" Target="../slideLayouts/slideLayout2.xml"/></Relationships>
</file>

<file path=ppt/slides/_rels/slide196.xml.rels><?xml version="1.0" encoding="UTF-8" standalone="yes"?>
<Relationships xmlns="http://schemas.openxmlformats.org/package/2006/relationships"><Relationship Id="rId3" Type="http://schemas.openxmlformats.org/officeDocument/2006/relationships/image" Target="../media/image39.jpeg"/><Relationship Id="rId2" Type="http://schemas.openxmlformats.org/officeDocument/2006/relationships/notesSlide" Target="../notesSlides/notesSlide160.xml"/><Relationship Id="rId1" Type="http://schemas.openxmlformats.org/officeDocument/2006/relationships/slideLayout" Target="../slideLayouts/slideLayout7.xml"/><Relationship Id="rId5" Type="http://schemas.openxmlformats.org/officeDocument/2006/relationships/image" Target="../media/image41.png"/><Relationship Id="rId4" Type="http://schemas.openxmlformats.org/officeDocument/2006/relationships/image" Target="../media/image40.jpeg"/></Relationships>
</file>

<file path=ppt/slides/_rels/slide197.xml.rels><?xml version="1.0" encoding="UTF-8" standalone="yes"?>
<Relationships xmlns="http://schemas.openxmlformats.org/package/2006/relationships"><Relationship Id="rId2" Type="http://schemas.openxmlformats.org/officeDocument/2006/relationships/notesSlide" Target="../notesSlides/notesSlide161.xml"/><Relationship Id="rId1" Type="http://schemas.openxmlformats.org/officeDocument/2006/relationships/slideLayout" Target="../slideLayouts/slideLayout7.xml"/></Relationships>
</file>

<file path=ppt/slides/_rels/slide19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99.xml.rels><?xml version="1.0" encoding="UTF-8" standalone="yes"?>
<Relationships xmlns="http://schemas.openxmlformats.org/package/2006/relationships"><Relationship Id="rId3" Type="http://schemas.openxmlformats.org/officeDocument/2006/relationships/image" Target="../media/image42.png"/><Relationship Id="rId2" Type="http://schemas.openxmlformats.org/officeDocument/2006/relationships/notesSlide" Target="../notesSlides/notesSlide162.xml"/><Relationship Id="rId1" Type="http://schemas.openxmlformats.org/officeDocument/2006/relationships/slideLayout" Target="../slideLayouts/slideLayout2.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6.xml"/></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2.xml"/></Relationships>
</file>

<file path=ppt/slides/_rels/slide200.xml.rels><?xml version="1.0" encoding="UTF-8" standalone="yes"?>
<Relationships xmlns="http://schemas.openxmlformats.org/package/2006/relationships"><Relationship Id="rId2" Type="http://schemas.openxmlformats.org/officeDocument/2006/relationships/notesSlide" Target="../notesSlides/notesSlide163.xml"/><Relationship Id="rId1" Type="http://schemas.openxmlformats.org/officeDocument/2006/relationships/slideLayout" Target="../slideLayouts/slideLayout7.xml"/></Relationships>
</file>

<file path=ppt/slides/_rels/slide201.xml.rels><?xml version="1.0" encoding="UTF-8" standalone="yes"?>
<Relationships xmlns="http://schemas.openxmlformats.org/package/2006/relationships"><Relationship Id="rId3" Type="http://schemas.openxmlformats.org/officeDocument/2006/relationships/image" Target="../media/image43.jpeg"/><Relationship Id="rId2" Type="http://schemas.openxmlformats.org/officeDocument/2006/relationships/hyperlink" Target="http://nrich.maths.org/7326" TargetMode="External"/><Relationship Id="rId1" Type="http://schemas.openxmlformats.org/officeDocument/2006/relationships/slideLayout" Target="../slideLayouts/slideLayout2.xml"/></Relationships>
</file>

<file path=ppt/slides/_rels/slide202.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0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04.xml.rels><?xml version="1.0" encoding="UTF-8" standalone="yes"?>
<Relationships xmlns="http://schemas.openxmlformats.org/package/2006/relationships"><Relationship Id="rId2" Type="http://schemas.openxmlformats.org/officeDocument/2006/relationships/notesSlide" Target="../notesSlides/notesSlide164.xml"/><Relationship Id="rId1" Type="http://schemas.openxmlformats.org/officeDocument/2006/relationships/slideLayout" Target="../slideLayouts/slideLayout7.xml"/></Relationships>
</file>

<file path=ppt/slides/_rels/slide205.xml.rels><?xml version="1.0" encoding="UTF-8" standalone="yes"?>
<Relationships xmlns="http://schemas.openxmlformats.org/package/2006/relationships"><Relationship Id="rId2" Type="http://schemas.openxmlformats.org/officeDocument/2006/relationships/notesSlide" Target="../notesSlides/notesSlide165.xml"/><Relationship Id="rId1" Type="http://schemas.openxmlformats.org/officeDocument/2006/relationships/slideLayout" Target="../slideLayouts/slideLayout7.xml"/></Relationships>
</file>

<file path=ppt/slides/_rels/slide206.xml.rels><?xml version="1.0" encoding="UTF-8" standalone="yes"?>
<Relationships xmlns="http://schemas.openxmlformats.org/package/2006/relationships"><Relationship Id="rId2" Type="http://schemas.openxmlformats.org/officeDocument/2006/relationships/notesSlide" Target="../notesSlides/notesSlide166.xml"/><Relationship Id="rId1" Type="http://schemas.openxmlformats.org/officeDocument/2006/relationships/slideLayout" Target="../slideLayouts/slideLayout2.xml"/></Relationships>
</file>

<file path=ppt/slides/_rels/slide207.xml.rels><?xml version="1.0" encoding="UTF-8" standalone="yes"?>
<Relationships xmlns="http://schemas.openxmlformats.org/package/2006/relationships"><Relationship Id="rId2" Type="http://schemas.openxmlformats.org/officeDocument/2006/relationships/notesSlide" Target="../notesSlides/notesSlide167.xml"/><Relationship Id="rId1" Type="http://schemas.openxmlformats.org/officeDocument/2006/relationships/slideLayout" Target="../slideLayouts/slideLayout2.xml"/></Relationships>
</file>

<file path=ppt/slides/_rels/slide208.xml.rels><?xml version="1.0" encoding="UTF-8" standalone="yes"?>
<Relationships xmlns="http://schemas.openxmlformats.org/package/2006/relationships"><Relationship Id="rId2" Type="http://schemas.openxmlformats.org/officeDocument/2006/relationships/notesSlide" Target="../notesSlides/notesSlide168.xml"/><Relationship Id="rId1" Type="http://schemas.openxmlformats.org/officeDocument/2006/relationships/slideLayout" Target="../slideLayouts/slideLayout7.xml"/></Relationships>
</file>

<file path=ppt/slides/_rels/slide209.xml.rels><?xml version="1.0" encoding="UTF-8" standalone="yes"?>
<Relationships xmlns="http://schemas.openxmlformats.org/package/2006/relationships"><Relationship Id="rId2" Type="http://schemas.openxmlformats.org/officeDocument/2006/relationships/notesSlide" Target="../notesSlides/notesSlide169.xml"/><Relationship Id="rId1" Type="http://schemas.openxmlformats.org/officeDocument/2006/relationships/slideLayout" Target="../slideLayouts/slideLayout7.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2.xml"/></Relationships>
</file>

<file path=ppt/slides/_rels/slide210.xml.rels><?xml version="1.0" encoding="UTF-8" standalone="yes"?>
<Relationships xmlns="http://schemas.openxmlformats.org/package/2006/relationships"><Relationship Id="rId2" Type="http://schemas.openxmlformats.org/officeDocument/2006/relationships/notesSlide" Target="../notesSlides/notesSlide170.xml"/><Relationship Id="rId1" Type="http://schemas.openxmlformats.org/officeDocument/2006/relationships/slideLayout" Target="../slideLayouts/slideLayout2.xml"/></Relationships>
</file>

<file path=ppt/slides/_rels/slide211.xml.rels><?xml version="1.0" encoding="UTF-8" standalone="yes"?>
<Relationships xmlns="http://schemas.openxmlformats.org/package/2006/relationships"><Relationship Id="rId2" Type="http://schemas.openxmlformats.org/officeDocument/2006/relationships/notesSlide" Target="../notesSlides/notesSlide171.xml"/><Relationship Id="rId1" Type="http://schemas.openxmlformats.org/officeDocument/2006/relationships/slideLayout" Target="../slideLayouts/slideLayout2.xml"/></Relationships>
</file>

<file path=ppt/slides/_rels/slide212.xml.rels><?xml version="1.0" encoding="UTF-8" standalone="yes"?>
<Relationships xmlns="http://schemas.openxmlformats.org/package/2006/relationships"><Relationship Id="rId2" Type="http://schemas.openxmlformats.org/officeDocument/2006/relationships/notesSlide" Target="../notesSlides/notesSlide172.xml"/><Relationship Id="rId1" Type="http://schemas.openxmlformats.org/officeDocument/2006/relationships/slideLayout" Target="../slideLayouts/slideLayout6.xml"/></Relationships>
</file>

<file path=ppt/slides/_rels/slide213.xml.rels><?xml version="1.0" encoding="UTF-8" standalone="yes"?>
<Relationships xmlns="http://schemas.openxmlformats.org/package/2006/relationships"><Relationship Id="rId2" Type="http://schemas.openxmlformats.org/officeDocument/2006/relationships/notesSlide" Target="../notesSlides/notesSlide173.xml"/><Relationship Id="rId1" Type="http://schemas.openxmlformats.org/officeDocument/2006/relationships/slideLayout" Target="../slideLayouts/slideLayout2.xml"/></Relationships>
</file>

<file path=ppt/slides/_rels/slide214.xml.rels><?xml version="1.0" encoding="UTF-8" standalone="yes"?>
<Relationships xmlns="http://schemas.openxmlformats.org/package/2006/relationships"><Relationship Id="rId2" Type="http://schemas.openxmlformats.org/officeDocument/2006/relationships/notesSlide" Target="../notesSlides/notesSlide174.xml"/><Relationship Id="rId1" Type="http://schemas.openxmlformats.org/officeDocument/2006/relationships/slideLayout" Target="../slideLayouts/slideLayout1.xml"/></Relationships>
</file>

<file path=ppt/slides/_rels/slide215.xml.rels><?xml version="1.0" encoding="UTF-8" standalone="yes"?>
<Relationships xmlns="http://schemas.openxmlformats.org/package/2006/relationships"><Relationship Id="rId2" Type="http://schemas.openxmlformats.org/officeDocument/2006/relationships/notesSlide" Target="../notesSlides/notesSlide175.xml"/><Relationship Id="rId1" Type="http://schemas.openxmlformats.org/officeDocument/2006/relationships/slideLayout" Target="../slideLayouts/slideLayout7.xml"/></Relationships>
</file>

<file path=ppt/slides/_rels/slide216.xml.rels><?xml version="1.0" encoding="UTF-8" standalone="yes"?>
<Relationships xmlns="http://schemas.openxmlformats.org/package/2006/relationships"><Relationship Id="rId2" Type="http://schemas.openxmlformats.org/officeDocument/2006/relationships/image" Target="../media/image44.jpeg"/><Relationship Id="rId1" Type="http://schemas.openxmlformats.org/officeDocument/2006/relationships/slideLayout" Target="../slideLayouts/slideLayout7.xml"/></Relationships>
</file>

<file path=ppt/slides/_rels/slide217.xml.rels><?xml version="1.0" encoding="UTF-8" standalone="yes"?>
<Relationships xmlns="http://schemas.openxmlformats.org/package/2006/relationships"><Relationship Id="rId2" Type="http://schemas.openxmlformats.org/officeDocument/2006/relationships/notesSlide" Target="../notesSlides/notesSlide176.xml"/><Relationship Id="rId1" Type="http://schemas.openxmlformats.org/officeDocument/2006/relationships/slideLayout" Target="../slideLayouts/slideLayout2.xml"/></Relationships>
</file>

<file path=ppt/slides/_rels/slide21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1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2.xml"/></Relationships>
</file>

<file path=ppt/slides/_rels/slide220.xml.rels><?xml version="1.0" encoding="UTF-8" standalone="yes"?>
<Relationships xmlns="http://schemas.openxmlformats.org/package/2006/relationships"><Relationship Id="rId2" Type="http://schemas.openxmlformats.org/officeDocument/2006/relationships/notesSlide" Target="../notesSlides/notesSlide177.xml"/><Relationship Id="rId1" Type="http://schemas.openxmlformats.org/officeDocument/2006/relationships/slideLayout" Target="../slideLayouts/slideLayout2.xml"/></Relationships>
</file>

<file path=ppt/slides/_rels/slide221.xml.rels><?xml version="1.0" encoding="UTF-8" standalone="yes"?>
<Relationships xmlns="http://schemas.openxmlformats.org/package/2006/relationships"><Relationship Id="rId3" Type="http://schemas.openxmlformats.org/officeDocument/2006/relationships/image" Target="../media/image45.wmf"/><Relationship Id="rId2" Type="http://schemas.openxmlformats.org/officeDocument/2006/relationships/notesSlide" Target="../notesSlides/notesSlide178.xml"/><Relationship Id="rId1" Type="http://schemas.openxmlformats.org/officeDocument/2006/relationships/slideLayout" Target="../slideLayouts/slideLayout6.xml"/></Relationships>
</file>

<file path=ppt/slides/_rels/slide22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23.xml.rels><?xml version="1.0" encoding="UTF-8" standalone="yes"?>
<Relationships xmlns="http://schemas.openxmlformats.org/package/2006/relationships"><Relationship Id="rId2" Type="http://schemas.openxmlformats.org/officeDocument/2006/relationships/notesSlide" Target="../notesSlides/notesSlide179.xml"/><Relationship Id="rId1" Type="http://schemas.openxmlformats.org/officeDocument/2006/relationships/slideLayout" Target="../slideLayouts/slideLayout2.xml"/></Relationships>
</file>

<file path=ppt/slides/_rels/slide22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25.xml.rels><?xml version="1.0" encoding="UTF-8" standalone="yes"?>
<Relationships xmlns="http://schemas.openxmlformats.org/package/2006/relationships"><Relationship Id="rId2" Type="http://schemas.openxmlformats.org/officeDocument/2006/relationships/notesSlide" Target="../notesSlides/notesSlide180.xml"/><Relationship Id="rId1" Type="http://schemas.openxmlformats.org/officeDocument/2006/relationships/slideLayout" Target="../slideLayouts/slideLayout2.xml"/></Relationships>
</file>

<file path=ppt/slides/_rels/slide226.xml.rels><?xml version="1.0" encoding="UTF-8" standalone="yes"?>
<Relationships xmlns="http://schemas.openxmlformats.org/package/2006/relationships"><Relationship Id="rId2" Type="http://schemas.openxmlformats.org/officeDocument/2006/relationships/notesSlide" Target="../notesSlides/notesSlide181.xml"/><Relationship Id="rId1" Type="http://schemas.openxmlformats.org/officeDocument/2006/relationships/slideLayout" Target="../slideLayouts/slideLayout7.xml"/></Relationships>
</file>

<file path=ppt/slides/_rels/slide22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28.xml.rels><?xml version="1.0" encoding="UTF-8" standalone="yes"?>
<Relationships xmlns="http://schemas.openxmlformats.org/package/2006/relationships"><Relationship Id="rId2" Type="http://schemas.openxmlformats.org/officeDocument/2006/relationships/notesSlide" Target="../notesSlides/notesSlide182.xml"/><Relationship Id="rId1" Type="http://schemas.openxmlformats.org/officeDocument/2006/relationships/slideLayout" Target="../slideLayouts/slideLayout7.xml"/></Relationships>
</file>

<file path=ppt/slides/_rels/slide229.xml.rels><?xml version="1.0" encoding="UTF-8" standalone="yes"?>
<Relationships xmlns="http://schemas.openxmlformats.org/package/2006/relationships"><Relationship Id="rId2" Type="http://schemas.openxmlformats.org/officeDocument/2006/relationships/notesSlide" Target="../notesSlides/notesSlide183.xml"/><Relationship Id="rId1" Type="http://schemas.openxmlformats.org/officeDocument/2006/relationships/slideLayout" Target="../slideLayouts/slideLayout7.xml"/></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2.xml"/></Relationships>
</file>

<file path=ppt/slides/_rels/slide230.xml.rels><?xml version="1.0" encoding="UTF-8" standalone="yes"?>
<Relationships xmlns="http://schemas.openxmlformats.org/package/2006/relationships"><Relationship Id="rId2" Type="http://schemas.openxmlformats.org/officeDocument/2006/relationships/notesSlide" Target="../notesSlides/notesSlide184.xml"/><Relationship Id="rId1" Type="http://schemas.openxmlformats.org/officeDocument/2006/relationships/slideLayout" Target="../slideLayouts/slideLayout2.xml"/></Relationships>
</file>

<file path=ppt/slides/_rels/slide231.xml.rels><?xml version="1.0" encoding="UTF-8" standalone="yes"?>
<Relationships xmlns="http://schemas.openxmlformats.org/package/2006/relationships"><Relationship Id="rId2" Type="http://schemas.openxmlformats.org/officeDocument/2006/relationships/notesSlide" Target="../notesSlides/notesSlide185.xml"/><Relationship Id="rId1" Type="http://schemas.openxmlformats.org/officeDocument/2006/relationships/slideLayout" Target="../slideLayouts/slideLayout7.xml"/></Relationships>
</file>

<file path=ppt/slides/_rels/slide23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33.xml.rels><?xml version="1.0" encoding="UTF-8" standalone="yes"?>
<Relationships xmlns="http://schemas.openxmlformats.org/package/2006/relationships"><Relationship Id="rId2" Type="http://schemas.openxmlformats.org/officeDocument/2006/relationships/notesSlide" Target="../notesSlides/notesSlide186.xml"/><Relationship Id="rId1" Type="http://schemas.openxmlformats.org/officeDocument/2006/relationships/slideLayout" Target="../slideLayouts/slideLayout2.xml"/></Relationships>
</file>

<file path=ppt/slides/_rels/slide234.xml.rels><?xml version="1.0" encoding="UTF-8" standalone="yes"?>
<Relationships xmlns="http://schemas.openxmlformats.org/package/2006/relationships"><Relationship Id="rId2" Type="http://schemas.openxmlformats.org/officeDocument/2006/relationships/notesSlide" Target="../notesSlides/notesSlide187.xml"/><Relationship Id="rId1" Type="http://schemas.openxmlformats.org/officeDocument/2006/relationships/slideLayout" Target="../slideLayouts/slideLayout2.xml"/></Relationships>
</file>

<file path=ppt/slides/_rels/slide235.xml.rels><?xml version="1.0" encoding="UTF-8" standalone="yes"?>
<Relationships xmlns="http://schemas.openxmlformats.org/package/2006/relationships"><Relationship Id="rId2" Type="http://schemas.openxmlformats.org/officeDocument/2006/relationships/notesSlide" Target="../notesSlides/notesSlide188.xml"/><Relationship Id="rId1" Type="http://schemas.openxmlformats.org/officeDocument/2006/relationships/slideLayout" Target="../slideLayouts/slideLayout2.xml"/></Relationships>
</file>

<file path=ppt/slides/_rels/slide236.xml.rels><?xml version="1.0" encoding="UTF-8" standalone="yes"?>
<Relationships xmlns="http://schemas.openxmlformats.org/package/2006/relationships"><Relationship Id="rId2" Type="http://schemas.openxmlformats.org/officeDocument/2006/relationships/notesSlide" Target="../notesSlides/notesSlide189.xml"/><Relationship Id="rId1" Type="http://schemas.openxmlformats.org/officeDocument/2006/relationships/slideLayout" Target="../slideLayouts/slideLayout2.xml"/></Relationships>
</file>

<file path=ppt/slides/_rels/slide237.xml.rels><?xml version="1.0" encoding="UTF-8" standalone="yes"?>
<Relationships xmlns="http://schemas.openxmlformats.org/package/2006/relationships"><Relationship Id="rId2" Type="http://schemas.openxmlformats.org/officeDocument/2006/relationships/notesSlide" Target="../notesSlides/notesSlide190.xml"/><Relationship Id="rId1" Type="http://schemas.openxmlformats.org/officeDocument/2006/relationships/slideLayout" Target="../slideLayouts/slideLayout2.xml"/></Relationships>
</file>

<file path=ppt/slides/_rels/slide238.xml.rels><?xml version="1.0" encoding="UTF-8" standalone="yes"?>
<Relationships xmlns="http://schemas.openxmlformats.org/package/2006/relationships"><Relationship Id="rId2" Type="http://schemas.openxmlformats.org/officeDocument/2006/relationships/notesSlide" Target="../notesSlides/notesSlide191.xml"/><Relationship Id="rId1" Type="http://schemas.openxmlformats.org/officeDocument/2006/relationships/slideLayout" Target="../slideLayouts/slideLayout2.xml"/></Relationships>
</file>

<file path=ppt/slides/_rels/slide239.xml.rels><?xml version="1.0" encoding="UTF-8" standalone="yes"?>
<Relationships xmlns="http://schemas.openxmlformats.org/package/2006/relationships"><Relationship Id="rId2" Type="http://schemas.openxmlformats.org/officeDocument/2006/relationships/notesSlide" Target="../notesSlides/notesSlide192.xml"/><Relationship Id="rId1" Type="http://schemas.openxmlformats.org/officeDocument/2006/relationships/slideLayout" Target="../slideLayouts/slideLayout2.xm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2.xml"/></Relationships>
</file>

<file path=ppt/slides/_rels/slide240.xml.rels><?xml version="1.0" encoding="UTF-8" standalone="yes"?>
<Relationships xmlns="http://schemas.openxmlformats.org/package/2006/relationships"><Relationship Id="rId2" Type="http://schemas.openxmlformats.org/officeDocument/2006/relationships/notesSlide" Target="../notesSlides/notesSlide193.xml"/><Relationship Id="rId1" Type="http://schemas.openxmlformats.org/officeDocument/2006/relationships/slideLayout" Target="../slideLayouts/slideLayout1.xml"/></Relationships>
</file>

<file path=ppt/slides/_rels/slide241.xml.rels><?xml version="1.0" encoding="UTF-8" standalone="yes"?>
<Relationships xmlns="http://schemas.openxmlformats.org/package/2006/relationships"><Relationship Id="rId2" Type="http://schemas.openxmlformats.org/officeDocument/2006/relationships/notesSlide" Target="../notesSlides/notesSlide194.xml"/><Relationship Id="rId1" Type="http://schemas.openxmlformats.org/officeDocument/2006/relationships/slideLayout" Target="../slideLayouts/slideLayout2.xml"/></Relationships>
</file>

<file path=ppt/slides/_rels/slide242.xml.rels><?xml version="1.0" encoding="UTF-8" standalone="yes"?>
<Relationships xmlns="http://schemas.openxmlformats.org/package/2006/relationships"><Relationship Id="rId2" Type="http://schemas.openxmlformats.org/officeDocument/2006/relationships/notesSlide" Target="../notesSlides/notesSlide195.xml"/><Relationship Id="rId1" Type="http://schemas.openxmlformats.org/officeDocument/2006/relationships/slideLayout" Target="../slideLayouts/slideLayout6.xml"/></Relationships>
</file>

<file path=ppt/slides/_rels/slide243.xml.rels><?xml version="1.0" encoding="UTF-8" standalone="yes"?>
<Relationships xmlns="http://schemas.openxmlformats.org/package/2006/relationships"><Relationship Id="rId8" Type="http://schemas.openxmlformats.org/officeDocument/2006/relationships/hyperlink" Target="http://en.wikipedia.org/wiki/Special:Upload" TargetMode="External"/><Relationship Id="rId3" Type="http://schemas.openxmlformats.org/officeDocument/2006/relationships/hyperlink" Target="http://en.wikipedia.org/wiki/Correlation_and_dependence" TargetMode="External"/><Relationship Id="rId7" Type="http://schemas.openxmlformats.org/officeDocument/2006/relationships/hyperlink" Target="http://en.wikipedia.org/wiki/Wikipedia:Featured_picture_candidates/Anscombe's_quartet" TargetMode="External"/><Relationship Id="rId2" Type="http://schemas.openxmlformats.org/officeDocument/2006/relationships/image" Target="../media/image46.emf"/><Relationship Id="rId1" Type="http://schemas.openxmlformats.org/officeDocument/2006/relationships/slideLayout" Target="../slideLayouts/slideLayout6.xml"/><Relationship Id="rId6" Type="http://schemas.openxmlformats.org/officeDocument/2006/relationships/hyperlink" Target="http://en.wikipedia.org/wiki/Wikipedia:Featured_picture_candidates" TargetMode="External"/><Relationship Id="rId5" Type="http://schemas.openxmlformats.org/officeDocument/2006/relationships/hyperlink" Target="http://en.wikipedia.org/wiki/Wikipedia:Featured_pictures" TargetMode="External"/><Relationship Id="rId10" Type="http://schemas.openxmlformats.org/officeDocument/2006/relationships/hyperlink" Target="http://en.wikipedia.org/wiki/Wikipedia:Extended_image_syntax" TargetMode="External"/><Relationship Id="rId4" Type="http://schemas.openxmlformats.org/officeDocument/2006/relationships/hyperlink" Target="http://en.wikipedia.org/wiki/File:Anscombe's_quartet_3.svg" TargetMode="External"/><Relationship Id="rId9" Type="http://schemas.openxmlformats.org/officeDocument/2006/relationships/hyperlink" Target="http://en.wikipedia.org/wiki/Wikipedia:Image_copyright_tags" TargetMode="External"/></Relationships>
</file>

<file path=ppt/slides/_rels/slide244.xml.rels><?xml version="1.0" encoding="UTF-8" standalone="yes"?>
<Relationships xmlns="http://schemas.openxmlformats.org/package/2006/relationships"><Relationship Id="rId2" Type="http://schemas.openxmlformats.org/officeDocument/2006/relationships/image" Target="../media/image47.gif"/><Relationship Id="rId1" Type="http://schemas.openxmlformats.org/officeDocument/2006/relationships/slideLayout" Target="../slideLayouts/slideLayout6.xml"/></Relationships>
</file>

<file path=ppt/slides/_rels/slide245.xml.rels><?xml version="1.0" encoding="UTF-8" standalone="yes"?>
<Relationships xmlns="http://schemas.openxmlformats.org/package/2006/relationships"><Relationship Id="rId2" Type="http://schemas.openxmlformats.org/officeDocument/2006/relationships/image" Target="../media/image48.gif"/><Relationship Id="rId1" Type="http://schemas.openxmlformats.org/officeDocument/2006/relationships/slideLayout" Target="../slideLayouts/slideLayout6.xml"/></Relationships>
</file>

<file path=ppt/slides/_rels/slide246.xml.rels><?xml version="1.0" encoding="UTF-8" standalone="yes"?>
<Relationships xmlns="http://schemas.openxmlformats.org/package/2006/relationships"><Relationship Id="rId2" Type="http://schemas.openxmlformats.org/officeDocument/2006/relationships/notesSlide" Target="../notesSlides/notesSlide196.xml"/><Relationship Id="rId1" Type="http://schemas.openxmlformats.org/officeDocument/2006/relationships/slideLayout" Target="../slideLayouts/slideLayout2.xml"/></Relationships>
</file>

<file path=ppt/slides/_rels/slide247.xml.rels><?xml version="1.0" encoding="UTF-8" standalone="yes"?>
<Relationships xmlns="http://schemas.openxmlformats.org/package/2006/relationships"><Relationship Id="rId2" Type="http://schemas.openxmlformats.org/officeDocument/2006/relationships/notesSlide" Target="../notesSlides/notesSlide197.xml"/><Relationship Id="rId1" Type="http://schemas.openxmlformats.org/officeDocument/2006/relationships/slideLayout" Target="../slideLayouts/slideLayout2.xml"/></Relationships>
</file>

<file path=ppt/slides/_rels/slide248.xml.rels><?xml version="1.0" encoding="UTF-8" standalone="yes"?>
<Relationships xmlns="http://schemas.openxmlformats.org/package/2006/relationships"><Relationship Id="rId3" Type="http://schemas.openxmlformats.org/officeDocument/2006/relationships/notesSlide" Target="../notesSlides/notesSlide198.xml"/><Relationship Id="rId7" Type="http://schemas.openxmlformats.org/officeDocument/2006/relationships/image" Target="../media/image50.wmf"/><Relationship Id="rId2" Type="http://schemas.openxmlformats.org/officeDocument/2006/relationships/slideLayout" Target="../slideLayouts/slideLayout14.xml"/><Relationship Id="rId1" Type="http://schemas.openxmlformats.org/officeDocument/2006/relationships/vmlDrawing" Target="../drawings/vmlDrawing14.vml"/><Relationship Id="rId6" Type="http://schemas.openxmlformats.org/officeDocument/2006/relationships/oleObject" Target="../embeddings/oleObject18.bin"/><Relationship Id="rId5" Type="http://schemas.openxmlformats.org/officeDocument/2006/relationships/image" Target="../media/image49.emf"/><Relationship Id="rId4" Type="http://schemas.openxmlformats.org/officeDocument/2006/relationships/oleObject" Target="../embeddings/oleObject17.bin"/></Relationships>
</file>

<file path=ppt/slides/_rels/slide249.xml.rels><?xml version="1.0" encoding="UTF-8" standalone="yes"?>
<Relationships xmlns="http://schemas.openxmlformats.org/package/2006/relationships"><Relationship Id="rId3" Type="http://schemas.openxmlformats.org/officeDocument/2006/relationships/notesSlide" Target="../notesSlides/notesSlide199.xml"/><Relationship Id="rId2" Type="http://schemas.openxmlformats.org/officeDocument/2006/relationships/slideLayout" Target="../slideLayouts/slideLayout2.xml"/><Relationship Id="rId1" Type="http://schemas.openxmlformats.org/officeDocument/2006/relationships/vmlDrawing" Target="../drawings/vmlDrawing15.vml"/><Relationship Id="rId5" Type="http://schemas.openxmlformats.org/officeDocument/2006/relationships/image" Target="../media/image51.wmf"/><Relationship Id="rId4" Type="http://schemas.openxmlformats.org/officeDocument/2006/relationships/oleObject" Target="../embeddings/oleObject19.bin"/></Relationships>
</file>

<file path=ppt/slides/_rels/slide25.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2.xml"/></Relationships>
</file>

<file path=ppt/slides/_rels/slide250.xml.rels><?xml version="1.0" encoding="UTF-8" standalone="yes"?>
<Relationships xmlns="http://schemas.openxmlformats.org/package/2006/relationships"><Relationship Id="rId2" Type="http://schemas.openxmlformats.org/officeDocument/2006/relationships/notesSlide" Target="../notesSlides/notesSlide200.xml"/><Relationship Id="rId1" Type="http://schemas.openxmlformats.org/officeDocument/2006/relationships/slideLayout" Target="../slideLayouts/slideLayout2.xml"/></Relationships>
</file>

<file path=ppt/slides/_rels/slide251.xml.rels><?xml version="1.0" encoding="UTF-8" standalone="yes"?>
<Relationships xmlns="http://schemas.openxmlformats.org/package/2006/relationships"><Relationship Id="rId2" Type="http://schemas.openxmlformats.org/officeDocument/2006/relationships/image" Target="../media/image52.emf"/><Relationship Id="rId1" Type="http://schemas.openxmlformats.org/officeDocument/2006/relationships/slideLayout" Target="../slideLayouts/slideLayout6.xml"/></Relationships>
</file>

<file path=ppt/slides/_rels/slide25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53.xml.rels><?xml version="1.0" encoding="UTF-8" standalone="yes"?>
<Relationships xmlns="http://schemas.openxmlformats.org/package/2006/relationships"><Relationship Id="rId2" Type="http://schemas.openxmlformats.org/officeDocument/2006/relationships/notesSlide" Target="../notesSlides/notesSlide201.xml"/><Relationship Id="rId1" Type="http://schemas.openxmlformats.org/officeDocument/2006/relationships/slideLayout" Target="../slideLayouts/slideLayout6.xml"/></Relationships>
</file>

<file path=ppt/slides/_rels/slide254.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55.xml.rels><?xml version="1.0" encoding="UTF-8" standalone="yes"?>
<Relationships xmlns="http://schemas.openxmlformats.org/package/2006/relationships"><Relationship Id="rId3" Type="http://schemas.openxmlformats.org/officeDocument/2006/relationships/image" Target="../media/image53.emf"/><Relationship Id="rId2" Type="http://schemas.openxmlformats.org/officeDocument/2006/relationships/notesSlide" Target="../notesSlides/notesSlide202.xml"/><Relationship Id="rId1" Type="http://schemas.openxmlformats.org/officeDocument/2006/relationships/slideLayout" Target="../slideLayouts/slideLayout6.xml"/></Relationships>
</file>

<file path=ppt/slides/_rels/slide256.xml.rels><?xml version="1.0" encoding="UTF-8" standalone="yes"?>
<Relationships xmlns="http://schemas.openxmlformats.org/package/2006/relationships"><Relationship Id="rId2" Type="http://schemas.openxmlformats.org/officeDocument/2006/relationships/notesSlide" Target="../notesSlides/notesSlide203.xml"/><Relationship Id="rId1" Type="http://schemas.openxmlformats.org/officeDocument/2006/relationships/slideLayout" Target="../slideLayouts/slideLayout2.xml"/></Relationships>
</file>

<file path=ppt/slides/_rels/slide257.xml.rels><?xml version="1.0" encoding="UTF-8" standalone="yes"?>
<Relationships xmlns="http://schemas.openxmlformats.org/package/2006/relationships"><Relationship Id="rId2" Type="http://schemas.openxmlformats.org/officeDocument/2006/relationships/notesSlide" Target="../notesSlides/notesSlide204.xml"/><Relationship Id="rId1" Type="http://schemas.openxmlformats.org/officeDocument/2006/relationships/slideLayout" Target="../slideLayouts/slideLayout2.xml"/></Relationships>
</file>

<file path=ppt/slides/_rels/slide258.xml.rels><?xml version="1.0" encoding="UTF-8" standalone="yes"?>
<Relationships xmlns="http://schemas.openxmlformats.org/package/2006/relationships"><Relationship Id="rId2" Type="http://schemas.openxmlformats.org/officeDocument/2006/relationships/notesSlide" Target="../notesSlides/notesSlide205.xml"/><Relationship Id="rId1" Type="http://schemas.openxmlformats.org/officeDocument/2006/relationships/slideLayout" Target="../slideLayouts/slideLayout6.xml"/></Relationships>
</file>

<file path=ppt/slides/_rels/slide259.xml.rels><?xml version="1.0" encoding="UTF-8" standalone="yes"?>
<Relationships xmlns="http://schemas.openxmlformats.org/package/2006/relationships"><Relationship Id="rId2" Type="http://schemas.openxmlformats.org/officeDocument/2006/relationships/notesSlide" Target="../notesSlides/notesSlide206.xml"/><Relationship Id="rId1" Type="http://schemas.openxmlformats.org/officeDocument/2006/relationships/slideLayout" Target="../slideLayouts/slideLayout6.xml"/></Relationships>
</file>

<file path=ppt/slides/_rels/slide26.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2.xml"/></Relationships>
</file>

<file path=ppt/slides/_rels/slide260.xml.rels><?xml version="1.0" encoding="UTF-8" standalone="yes"?>
<Relationships xmlns="http://schemas.openxmlformats.org/package/2006/relationships"><Relationship Id="rId2" Type="http://schemas.openxmlformats.org/officeDocument/2006/relationships/notesSlide" Target="../notesSlides/notesSlide207.xml"/><Relationship Id="rId1" Type="http://schemas.openxmlformats.org/officeDocument/2006/relationships/slideLayout" Target="../slideLayouts/slideLayout6.xml"/></Relationships>
</file>

<file path=ppt/slides/_rels/slide261.xml.rels><?xml version="1.0" encoding="UTF-8" standalone="yes"?>
<Relationships xmlns="http://schemas.openxmlformats.org/package/2006/relationships"><Relationship Id="rId2" Type="http://schemas.openxmlformats.org/officeDocument/2006/relationships/notesSlide" Target="../notesSlides/notesSlide208.xml"/><Relationship Id="rId1" Type="http://schemas.openxmlformats.org/officeDocument/2006/relationships/slideLayout" Target="../slideLayouts/slideLayout7.xml"/></Relationships>
</file>

<file path=ppt/slides/_rels/slide262.xml.rels><?xml version="1.0" encoding="UTF-8" standalone="yes"?>
<Relationships xmlns="http://schemas.openxmlformats.org/package/2006/relationships"><Relationship Id="rId2" Type="http://schemas.openxmlformats.org/officeDocument/2006/relationships/notesSlide" Target="../notesSlides/notesSlide209.xml"/><Relationship Id="rId1" Type="http://schemas.openxmlformats.org/officeDocument/2006/relationships/slideLayout" Target="../slideLayouts/slideLayout7.xml"/></Relationships>
</file>

<file path=ppt/slides/_rels/slide263.xml.rels><?xml version="1.0" encoding="UTF-8" standalone="yes"?>
<Relationships xmlns="http://schemas.openxmlformats.org/package/2006/relationships"><Relationship Id="rId3" Type="http://schemas.openxmlformats.org/officeDocument/2006/relationships/image" Target="../media/image54.emf"/><Relationship Id="rId2" Type="http://schemas.openxmlformats.org/officeDocument/2006/relationships/notesSlide" Target="../notesSlides/notesSlide210.xml"/><Relationship Id="rId1" Type="http://schemas.openxmlformats.org/officeDocument/2006/relationships/slideLayout" Target="../slideLayouts/slideLayout7.xml"/><Relationship Id="rId4" Type="http://schemas.openxmlformats.org/officeDocument/2006/relationships/image" Target="../media/image55.emf"/></Relationships>
</file>

<file path=ppt/slides/_rels/slide264.xml.rels><?xml version="1.0" encoding="UTF-8" standalone="yes"?>
<Relationships xmlns="http://schemas.openxmlformats.org/package/2006/relationships"><Relationship Id="rId3" Type="http://schemas.openxmlformats.org/officeDocument/2006/relationships/image" Target="../media/image56.emf"/><Relationship Id="rId2" Type="http://schemas.openxmlformats.org/officeDocument/2006/relationships/notesSlide" Target="../notesSlides/notesSlide211.xml"/><Relationship Id="rId1" Type="http://schemas.openxmlformats.org/officeDocument/2006/relationships/slideLayout" Target="../slideLayouts/slideLayout2.xml"/></Relationships>
</file>

<file path=ppt/slides/_rels/slide265.xml.rels><?xml version="1.0" encoding="UTF-8" standalone="yes"?>
<Relationships xmlns="http://schemas.openxmlformats.org/package/2006/relationships"><Relationship Id="rId2" Type="http://schemas.openxmlformats.org/officeDocument/2006/relationships/notesSlide" Target="../notesSlides/notesSlide212.xml"/><Relationship Id="rId1" Type="http://schemas.openxmlformats.org/officeDocument/2006/relationships/slideLayout" Target="../slideLayouts/slideLayout6.xml"/></Relationships>
</file>

<file path=ppt/slides/_rels/slide266.xml.rels><?xml version="1.0" encoding="UTF-8" standalone="yes"?>
<Relationships xmlns="http://schemas.openxmlformats.org/package/2006/relationships"><Relationship Id="rId2" Type="http://schemas.openxmlformats.org/officeDocument/2006/relationships/notesSlide" Target="../notesSlides/notesSlide213.xml"/><Relationship Id="rId1" Type="http://schemas.openxmlformats.org/officeDocument/2006/relationships/slideLayout" Target="../slideLayouts/slideLayout6.xml"/></Relationships>
</file>

<file path=ppt/slides/_rels/slide267.xml.rels><?xml version="1.0" encoding="UTF-8" standalone="yes"?>
<Relationships xmlns="http://schemas.openxmlformats.org/package/2006/relationships"><Relationship Id="rId2" Type="http://schemas.openxmlformats.org/officeDocument/2006/relationships/notesSlide" Target="../notesSlides/notesSlide214.xml"/><Relationship Id="rId1" Type="http://schemas.openxmlformats.org/officeDocument/2006/relationships/slideLayout" Target="../slideLayouts/slideLayout2.xml"/></Relationships>
</file>

<file path=ppt/slides/_rels/slide268.xml.rels><?xml version="1.0" encoding="UTF-8" standalone="yes"?>
<Relationships xmlns="http://schemas.openxmlformats.org/package/2006/relationships"><Relationship Id="rId3" Type="http://schemas.openxmlformats.org/officeDocument/2006/relationships/notesSlide" Target="../notesSlides/notesSlide215.xml"/><Relationship Id="rId7" Type="http://schemas.openxmlformats.org/officeDocument/2006/relationships/image" Target="../media/image58.emf"/><Relationship Id="rId2" Type="http://schemas.openxmlformats.org/officeDocument/2006/relationships/slideLayout" Target="../slideLayouts/slideLayout6.xml"/><Relationship Id="rId1" Type="http://schemas.openxmlformats.org/officeDocument/2006/relationships/vmlDrawing" Target="../drawings/vmlDrawing16.vml"/><Relationship Id="rId6" Type="http://schemas.openxmlformats.org/officeDocument/2006/relationships/oleObject" Target="../embeddings/oleObject21.bin"/><Relationship Id="rId5" Type="http://schemas.openxmlformats.org/officeDocument/2006/relationships/image" Target="../media/image57.emf"/><Relationship Id="rId4" Type="http://schemas.openxmlformats.org/officeDocument/2006/relationships/oleObject" Target="../embeddings/oleObject20.bin"/></Relationships>
</file>

<file path=ppt/slides/_rels/slide269.xml.rels><?xml version="1.0" encoding="UTF-8" standalone="yes"?>
<Relationships xmlns="http://schemas.openxmlformats.org/package/2006/relationships"><Relationship Id="rId2" Type="http://schemas.openxmlformats.org/officeDocument/2006/relationships/notesSlide" Target="../notesSlides/notesSlide216.xml"/><Relationship Id="rId1" Type="http://schemas.openxmlformats.org/officeDocument/2006/relationships/slideLayout" Target="../slideLayouts/slideLayout6.xml"/></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2.xml"/></Relationships>
</file>

<file path=ppt/slides/_rels/slide270.xml.rels><?xml version="1.0" encoding="UTF-8" standalone="yes"?>
<Relationships xmlns="http://schemas.openxmlformats.org/package/2006/relationships"><Relationship Id="rId2" Type="http://schemas.openxmlformats.org/officeDocument/2006/relationships/notesSlide" Target="../notesSlides/notesSlide217.xml"/><Relationship Id="rId1" Type="http://schemas.openxmlformats.org/officeDocument/2006/relationships/slideLayout" Target="../slideLayouts/slideLayout7.xml"/></Relationships>
</file>

<file path=ppt/slides/_rels/slide271.xml.rels><?xml version="1.0" encoding="UTF-8" standalone="yes"?>
<Relationships xmlns="http://schemas.openxmlformats.org/package/2006/relationships"><Relationship Id="rId2" Type="http://schemas.openxmlformats.org/officeDocument/2006/relationships/notesSlide" Target="../notesSlides/notesSlide218.xml"/><Relationship Id="rId1" Type="http://schemas.openxmlformats.org/officeDocument/2006/relationships/slideLayout" Target="../slideLayouts/slideLayout7.xml"/></Relationships>
</file>

<file path=ppt/slides/_rels/slide272.xml.rels><?xml version="1.0" encoding="UTF-8" standalone="yes"?>
<Relationships xmlns="http://schemas.openxmlformats.org/package/2006/relationships"><Relationship Id="rId2" Type="http://schemas.openxmlformats.org/officeDocument/2006/relationships/notesSlide" Target="../notesSlides/notesSlide219.xml"/><Relationship Id="rId1" Type="http://schemas.openxmlformats.org/officeDocument/2006/relationships/slideLayout" Target="../slideLayouts/slideLayout2.xml"/></Relationships>
</file>

<file path=ppt/slides/_rels/slide273.xml.rels><?xml version="1.0" encoding="UTF-8" standalone="yes"?>
<Relationships xmlns="http://schemas.openxmlformats.org/package/2006/relationships"><Relationship Id="rId2" Type="http://schemas.openxmlformats.org/officeDocument/2006/relationships/notesSlide" Target="../notesSlides/notesSlide220.xml"/><Relationship Id="rId1" Type="http://schemas.openxmlformats.org/officeDocument/2006/relationships/slideLayout" Target="../slideLayouts/slideLayout7.xml"/></Relationships>
</file>

<file path=ppt/slides/_rels/slide274.xml.rels><?xml version="1.0" encoding="UTF-8" standalone="yes"?>
<Relationships xmlns="http://schemas.openxmlformats.org/package/2006/relationships"><Relationship Id="rId2" Type="http://schemas.openxmlformats.org/officeDocument/2006/relationships/notesSlide" Target="../notesSlides/notesSlide221.xml"/><Relationship Id="rId1" Type="http://schemas.openxmlformats.org/officeDocument/2006/relationships/slideLayout" Target="../slideLayouts/slideLayout7.xml"/></Relationships>
</file>

<file path=ppt/slides/_rels/slide275.xml.rels><?xml version="1.0" encoding="UTF-8" standalone="yes"?>
<Relationships xmlns="http://schemas.openxmlformats.org/package/2006/relationships"><Relationship Id="rId2" Type="http://schemas.openxmlformats.org/officeDocument/2006/relationships/notesSlide" Target="../notesSlides/notesSlide222.xml"/><Relationship Id="rId1" Type="http://schemas.openxmlformats.org/officeDocument/2006/relationships/slideLayout" Target="../slideLayouts/slideLayout7.xml"/></Relationships>
</file>

<file path=ppt/slides/_rels/slide27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77.xml.rels><?xml version="1.0" encoding="UTF-8" standalone="yes"?>
<Relationships xmlns="http://schemas.openxmlformats.org/package/2006/relationships"><Relationship Id="rId2" Type="http://schemas.openxmlformats.org/officeDocument/2006/relationships/notesSlide" Target="../notesSlides/notesSlide223.xml"/><Relationship Id="rId1" Type="http://schemas.openxmlformats.org/officeDocument/2006/relationships/slideLayout" Target="../slideLayouts/slideLayout7.xml"/></Relationships>
</file>

<file path=ppt/slides/_rels/slide278.xml.rels><?xml version="1.0" encoding="UTF-8" standalone="yes"?>
<Relationships xmlns="http://schemas.openxmlformats.org/package/2006/relationships"><Relationship Id="rId2" Type="http://schemas.openxmlformats.org/officeDocument/2006/relationships/notesSlide" Target="../notesSlides/notesSlide224.xml"/><Relationship Id="rId1" Type="http://schemas.openxmlformats.org/officeDocument/2006/relationships/slideLayout" Target="../slideLayouts/slideLayout2.xml"/></Relationships>
</file>

<file path=ppt/slides/_rels/slide279.xml.rels><?xml version="1.0" encoding="UTF-8" standalone="yes"?>
<Relationships xmlns="http://schemas.openxmlformats.org/package/2006/relationships"><Relationship Id="rId3" Type="http://schemas.openxmlformats.org/officeDocument/2006/relationships/notesSlide" Target="../notesSlides/notesSlide225.xml"/><Relationship Id="rId2" Type="http://schemas.openxmlformats.org/officeDocument/2006/relationships/slideLayout" Target="../slideLayouts/slideLayout2.xml"/><Relationship Id="rId1" Type="http://schemas.openxmlformats.org/officeDocument/2006/relationships/vmlDrawing" Target="../drawings/vmlDrawing17.vml"/><Relationship Id="rId5" Type="http://schemas.openxmlformats.org/officeDocument/2006/relationships/image" Target="../media/image59.emf"/><Relationship Id="rId4" Type="http://schemas.openxmlformats.org/officeDocument/2006/relationships/oleObject" Target="../embeddings/oleObject22.bin"/></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6.xml"/></Relationships>
</file>

<file path=ppt/slides/_rels/slide280.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81.xml.rels><?xml version="1.0" encoding="UTF-8" standalone="yes"?>
<Relationships xmlns="http://schemas.openxmlformats.org/package/2006/relationships"><Relationship Id="rId2" Type="http://schemas.openxmlformats.org/officeDocument/2006/relationships/notesSlide" Target="../notesSlides/notesSlide226.xml"/><Relationship Id="rId1" Type="http://schemas.openxmlformats.org/officeDocument/2006/relationships/slideLayout" Target="../slideLayouts/slideLayout6.xml"/></Relationships>
</file>

<file path=ppt/slides/_rels/slide282.xml.rels><?xml version="1.0" encoding="UTF-8" standalone="yes"?>
<Relationships xmlns="http://schemas.openxmlformats.org/package/2006/relationships"><Relationship Id="rId2" Type="http://schemas.openxmlformats.org/officeDocument/2006/relationships/notesSlide" Target="../notesSlides/notesSlide227.xml"/><Relationship Id="rId1" Type="http://schemas.openxmlformats.org/officeDocument/2006/relationships/slideLayout" Target="../slideLayouts/slideLayout2.xml"/></Relationships>
</file>

<file path=ppt/slides/_rels/slide28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84.xml.rels><?xml version="1.0" encoding="UTF-8" standalone="yes"?>
<Relationships xmlns="http://schemas.openxmlformats.org/package/2006/relationships"><Relationship Id="rId2" Type="http://schemas.openxmlformats.org/officeDocument/2006/relationships/notesSlide" Target="../notesSlides/notesSlide228.xml"/><Relationship Id="rId1" Type="http://schemas.openxmlformats.org/officeDocument/2006/relationships/slideLayout" Target="../slideLayouts/slideLayout1.xml"/></Relationships>
</file>

<file path=ppt/slides/_rels/slide285.xml.rels><?xml version="1.0" encoding="UTF-8" standalone="yes"?>
<Relationships xmlns="http://schemas.openxmlformats.org/package/2006/relationships"><Relationship Id="rId2" Type="http://schemas.openxmlformats.org/officeDocument/2006/relationships/notesSlide" Target="../notesSlides/notesSlide229.xml"/><Relationship Id="rId1" Type="http://schemas.openxmlformats.org/officeDocument/2006/relationships/slideLayout" Target="../slideLayouts/slideLayout2.xml"/></Relationships>
</file>

<file path=ppt/slides/_rels/slide28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87.xml.rels><?xml version="1.0" encoding="UTF-8" standalone="yes"?>
<Relationships xmlns="http://schemas.openxmlformats.org/package/2006/relationships"><Relationship Id="rId2" Type="http://schemas.openxmlformats.org/officeDocument/2006/relationships/notesSlide" Target="../notesSlides/notesSlide230.xml"/><Relationship Id="rId1" Type="http://schemas.openxmlformats.org/officeDocument/2006/relationships/slideLayout" Target="../slideLayouts/slideLayout2.xml"/></Relationships>
</file>

<file path=ppt/slides/_rels/slide288.xml.rels><?xml version="1.0" encoding="UTF-8" standalone="yes"?>
<Relationships xmlns="http://schemas.openxmlformats.org/package/2006/relationships"><Relationship Id="rId3" Type="http://schemas.openxmlformats.org/officeDocument/2006/relationships/notesSlide" Target="../notesSlides/notesSlide231.xml"/><Relationship Id="rId2" Type="http://schemas.openxmlformats.org/officeDocument/2006/relationships/slideLayout" Target="../slideLayouts/slideLayout6.xml"/><Relationship Id="rId1" Type="http://schemas.openxmlformats.org/officeDocument/2006/relationships/vmlDrawing" Target="../drawings/vmlDrawing18.vml"/><Relationship Id="rId5" Type="http://schemas.openxmlformats.org/officeDocument/2006/relationships/image" Target="../media/image60.wmf"/><Relationship Id="rId4" Type="http://schemas.openxmlformats.org/officeDocument/2006/relationships/oleObject" Target="../embeddings/oleObject23.bin"/></Relationships>
</file>

<file path=ppt/slides/_rels/slide289.xml.rels><?xml version="1.0" encoding="UTF-8" standalone="yes"?>
<Relationships xmlns="http://schemas.openxmlformats.org/package/2006/relationships"><Relationship Id="rId2" Type="http://schemas.openxmlformats.org/officeDocument/2006/relationships/notesSlide" Target="../notesSlides/notesSlide232.xml"/><Relationship Id="rId1" Type="http://schemas.openxmlformats.org/officeDocument/2006/relationships/slideLayout" Target="../slideLayouts/slideLayout7.xml"/></Relationships>
</file>

<file path=ppt/slides/_rels/slide29.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2.xml"/></Relationships>
</file>

<file path=ppt/slides/_rels/slide290.xml.rels><?xml version="1.0" encoding="UTF-8" standalone="yes"?>
<Relationships xmlns="http://schemas.openxmlformats.org/package/2006/relationships"><Relationship Id="rId2" Type="http://schemas.openxmlformats.org/officeDocument/2006/relationships/notesSlide" Target="../notesSlides/notesSlide233.xml"/><Relationship Id="rId1" Type="http://schemas.openxmlformats.org/officeDocument/2006/relationships/slideLayout" Target="../slideLayouts/slideLayout7.xml"/></Relationships>
</file>

<file path=ppt/slides/_rels/slide29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9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93.xml.rels><?xml version="1.0" encoding="UTF-8" standalone="yes"?>
<Relationships xmlns="http://schemas.openxmlformats.org/package/2006/relationships"><Relationship Id="rId2" Type="http://schemas.openxmlformats.org/officeDocument/2006/relationships/notesSlide" Target="../notesSlides/notesSlide234.xml"/><Relationship Id="rId1" Type="http://schemas.openxmlformats.org/officeDocument/2006/relationships/slideLayout" Target="../slideLayouts/slideLayout7.xml"/></Relationships>
</file>

<file path=ppt/slides/_rels/slide294.xml.rels><?xml version="1.0" encoding="UTF-8" standalone="yes"?>
<Relationships xmlns="http://schemas.openxmlformats.org/package/2006/relationships"><Relationship Id="rId2" Type="http://schemas.openxmlformats.org/officeDocument/2006/relationships/notesSlide" Target="../notesSlides/notesSlide235.xml"/><Relationship Id="rId1" Type="http://schemas.openxmlformats.org/officeDocument/2006/relationships/slideLayout" Target="../slideLayouts/slideLayout7.xml"/></Relationships>
</file>

<file path=ppt/slides/_rels/slide295.xml.rels><?xml version="1.0" encoding="UTF-8" standalone="yes"?>
<Relationships xmlns="http://schemas.openxmlformats.org/package/2006/relationships"><Relationship Id="rId2" Type="http://schemas.openxmlformats.org/officeDocument/2006/relationships/notesSlide" Target="../notesSlides/notesSlide236.xml"/><Relationship Id="rId1" Type="http://schemas.openxmlformats.org/officeDocument/2006/relationships/slideLayout" Target="../slideLayouts/slideLayout7.xml"/></Relationships>
</file>

<file path=ppt/slides/_rels/slide29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9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98.xml.rels><?xml version="1.0" encoding="UTF-8" standalone="yes"?>
<Relationships xmlns="http://schemas.openxmlformats.org/package/2006/relationships"><Relationship Id="rId2" Type="http://schemas.openxmlformats.org/officeDocument/2006/relationships/notesSlide" Target="../notesSlides/notesSlide237.xml"/><Relationship Id="rId1" Type="http://schemas.openxmlformats.org/officeDocument/2006/relationships/slideLayout" Target="../slideLayouts/slideLayout7.xml"/></Relationships>
</file>

<file path=ppt/slides/_rels/slide299.xml.rels><?xml version="1.0" encoding="UTF-8" standalone="yes"?>
<Relationships xmlns="http://schemas.openxmlformats.org/package/2006/relationships"><Relationship Id="rId2" Type="http://schemas.openxmlformats.org/officeDocument/2006/relationships/notesSlide" Target="../notesSlides/notesSlide238.xml"/><Relationship Id="rId1" Type="http://schemas.openxmlformats.org/officeDocument/2006/relationships/slideLayout" Target="../slideLayouts/slideLayout7.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2.xml"/></Relationships>
</file>

<file path=ppt/slides/_rels/slide30.xml.rels><?xml version="1.0" encoding="UTF-8" standalone="yes"?>
<Relationships xmlns="http://schemas.openxmlformats.org/package/2006/relationships"><Relationship Id="rId3" Type="http://schemas.openxmlformats.org/officeDocument/2006/relationships/notesSlide" Target="../notesSlides/notesSlide24.xml"/><Relationship Id="rId2" Type="http://schemas.openxmlformats.org/officeDocument/2006/relationships/slideLayout" Target="../slideLayouts/slideLayout6.xml"/><Relationship Id="rId1" Type="http://schemas.openxmlformats.org/officeDocument/2006/relationships/vmlDrawing" Target="../drawings/vmlDrawing1.vml"/><Relationship Id="rId5" Type="http://schemas.openxmlformats.org/officeDocument/2006/relationships/image" Target="../media/image9.wmf"/><Relationship Id="rId4" Type="http://schemas.openxmlformats.org/officeDocument/2006/relationships/oleObject" Target="../embeddings/oleObject1.bin"/></Relationships>
</file>

<file path=ppt/slides/_rels/slide300.xml.rels><?xml version="1.0" encoding="UTF-8" standalone="yes"?>
<Relationships xmlns="http://schemas.openxmlformats.org/package/2006/relationships"><Relationship Id="rId2" Type="http://schemas.openxmlformats.org/officeDocument/2006/relationships/notesSlide" Target="../notesSlides/notesSlide239.xml"/><Relationship Id="rId1" Type="http://schemas.openxmlformats.org/officeDocument/2006/relationships/slideLayout" Target="../slideLayouts/slideLayout7.xml"/></Relationships>
</file>

<file path=ppt/slides/_rels/slide30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0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03.xml.rels><?xml version="1.0" encoding="UTF-8" standalone="yes"?>
<Relationships xmlns="http://schemas.openxmlformats.org/package/2006/relationships"><Relationship Id="rId2" Type="http://schemas.openxmlformats.org/officeDocument/2006/relationships/notesSlide" Target="../notesSlides/notesSlide240.xml"/><Relationship Id="rId1" Type="http://schemas.openxmlformats.org/officeDocument/2006/relationships/slideLayout" Target="../slideLayouts/slideLayout7.xml"/></Relationships>
</file>

<file path=ppt/slides/_rels/slide304.xml.rels><?xml version="1.0" encoding="UTF-8" standalone="yes"?>
<Relationships xmlns="http://schemas.openxmlformats.org/package/2006/relationships"><Relationship Id="rId2" Type="http://schemas.openxmlformats.org/officeDocument/2006/relationships/notesSlide" Target="../notesSlides/notesSlide241.xml"/><Relationship Id="rId1" Type="http://schemas.openxmlformats.org/officeDocument/2006/relationships/slideLayout" Target="../slideLayouts/slideLayout1.xml"/></Relationships>
</file>

<file path=ppt/slides/_rels/slide305.xml.rels><?xml version="1.0" encoding="UTF-8" standalone="yes"?>
<Relationships xmlns="http://schemas.openxmlformats.org/package/2006/relationships"><Relationship Id="rId2" Type="http://schemas.openxmlformats.org/officeDocument/2006/relationships/notesSlide" Target="../notesSlides/notesSlide242.xml"/><Relationship Id="rId1" Type="http://schemas.openxmlformats.org/officeDocument/2006/relationships/slideLayout" Target="../slideLayouts/slideLayout6.xml"/></Relationships>
</file>

<file path=ppt/slides/_rels/slide306.xml.rels><?xml version="1.0" encoding="UTF-8" standalone="yes"?>
<Relationships xmlns="http://schemas.openxmlformats.org/package/2006/relationships"><Relationship Id="rId2" Type="http://schemas.openxmlformats.org/officeDocument/2006/relationships/notesSlide" Target="../notesSlides/notesSlide243.xml"/><Relationship Id="rId1" Type="http://schemas.openxmlformats.org/officeDocument/2006/relationships/slideLayout" Target="../slideLayouts/slideLayout2.xml"/></Relationships>
</file>

<file path=ppt/slides/_rels/slide307.xml.rels><?xml version="1.0" encoding="UTF-8" standalone="yes"?>
<Relationships xmlns="http://schemas.openxmlformats.org/package/2006/relationships"><Relationship Id="rId2" Type="http://schemas.openxmlformats.org/officeDocument/2006/relationships/notesSlide" Target="../notesSlides/notesSlide244.xml"/><Relationship Id="rId1" Type="http://schemas.openxmlformats.org/officeDocument/2006/relationships/slideLayout" Target="../slideLayouts/slideLayout2.xml"/></Relationships>
</file>

<file path=ppt/slides/_rels/slide308.xml.rels><?xml version="1.0" encoding="UTF-8" standalone="yes"?>
<Relationships xmlns="http://schemas.openxmlformats.org/package/2006/relationships"><Relationship Id="rId2" Type="http://schemas.openxmlformats.org/officeDocument/2006/relationships/notesSlide" Target="../notesSlides/notesSlide245.xml"/><Relationship Id="rId1" Type="http://schemas.openxmlformats.org/officeDocument/2006/relationships/slideLayout" Target="../slideLayouts/slideLayout2.xml"/></Relationships>
</file>

<file path=ppt/slides/_rels/slide309.xml.rels><?xml version="1.0" encoding="UTF-8" standalone="yes"?>
<Relationships xmlns="http://schemas.openxmlformats.org/package/2006/relationships"><Relationship Id="rId2" Type="http://schemas.openxmlformats.org/officeDocument/2006/relationships/notesSlide" Target="../notesSlides/notesSlide246.xml"/><Relationship Id="rId1" Type="http://schemas.openxmlformats.org/officeDocument/2006/relationships/slideLayout" Target="../slideLayouts/slideLayout6.xml"/></Relationships>
</file>

<file path=ppt/slides/_rels/slide31.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6.xml"/></Relationships>
</file>

<file path=ppt/slides/_rels/slide310.xml.rels><?xml version="1.0" encoding="UTF-8" standalone="yes"?>
<Relationships xmlns="http://schemas.openxmlformats.org/package/2006/relationships"><Relationship Id="rId2" Type="http://schemas.openxmlformats.org/officeDocument/2006/relationships/notesSlide" Target="../notesSlides/notesSlide247.xml"/><Relationship Id="rId1" Type="http://schemas.openxmlformats.org/officeDocument/2006/relationships/slideLayout" Target="../slideLayouts/slideLayout7.xml"/></Relationships>
</file>

<file path=ppt/slides/_rels/slide311.xml.rels><?xml version="1.0" encoding="UTF-8" standalone="yes"?>
<Relationships xmlns="http://schemas.openxmlformats.org/package/2006/relationships"><Relationship Id="rId2" Type="http://schemas.openxmlformats.org/officeDocument/2006/relationships/notesSlide" Target="../notesSlides/notesSlide248.xml"/><Relationship Id="rId1" Type="http://schemas.openxmlformats.org/officeDocument/2006/relationships/slideLayout" Target="../slideLayouts/slideLayout6.xml"/></Relationships>
</file>

<file path=ppt/slides/_rels/slide312.xml.rels><?xml version="1.0" encoding="UTF-8" standalone="yes"?>
<Relationships xmlns="http://schemas.openxmlformats.org/package/2006/relationships"><Relationship Id="rId3" Type="http://schemas.openxmlformats.org/officeDocument/2006/relationships/image" Target="../media/image61.emf"/><Relationship Id="rId2" Type="http://schemas.openxmlformats.org/officeDocument/2006/relationships/notesSlide" Target="../notesSlides/notesSlide249.xml"/><Relationship Id="rId1" Type="http://schemas.openxmlformats.org/officeDocument/2006/relationships/slideLayout" Target="../slideLayouts/slideLayout6.xml"/></Relationships>
</file>

<file path=ppt/slides/_rels/slide313.xml.rels><?xml version="1.0" encoding="UTF-8" standalone="yes"?>
<Relationships xmlns="http://schemas.openxmlformats.org/package/2006/relationships"><Relationship Id="rId2" Type="http://schemas.openxmlformats.org/officeDocument/2006/relationships/notesSlide" Target="../notesSlides/notesSlide250.xml"/><Relationship Id="rId1" Type="http://schemas.openxmlformats.org/officeDocument/2006/relationships/slideLayout" Target="../slideLayouts/slideLayout2.xml"/></Relationships>
</file>

<file path=ppt/slides/_rels/slide314.xml.rels><?xml version="1.0" encoding="UTF-8" standalone="yes"?>
<Relationships xmlns="http://schemas.openxmlformats.org/package/2006/relationships"><Relationship Id="rId2" Type="http://schemas.openxmlformats.org/officeDocument/2006/relationships/notesSlide" Target="../notesSlides/notesSlide251.xml"/><Relationship Id="rId1" Type="http://schemas.openxmlformats.org/officeDocument/2006/relationships/slideLayout" Target="../slideLayouts/slideLayout7.xml"/></Relationships>
</file>

<file path=ppt/slides/_rels/slide315.xml.rels><?xml version="1.0" encoding="UTF-8" standalone="yes"?>
<Relationships xmlns="http://schemas.openxmlformats.org/package/2006/relationships"><Relationship Id="rId2" Type="http://schemas.openxmlformats.org/officeDocument/2006/relationships/notesSlide" Target="../notesSlides/notesSlide252.xml"/><Relationship Id="rId1" Type="http://schemas.openxmlformats.org/officeDocument/2006/relationships/slideLayout" Target="../slideLayouts/slideLayout2.xml"/></Relationships>
</file>

<file path=ppt/slides/_rels/slide316.xml.rels><?xml version="1.0" encoding="UTF-8" standalone="yes"?>
<Relationships xmlns="http://schemas.openxmlformats.org/package/2006/relationships"><Relationship Id="rId3" Type="http://schemas.openxmlformats.org/officeDocument/2006/relationships/image" Target="../media/image62.emf"/><Relationship Id="rId2" Type="http://schemas.openxmlformats.org/officeDocument/2006/relationships/notesSlide" Target="../notesSlides/notesSlide253.xml"/><Relationship Id="rId1" Type="http://schemas.openxmlformats.org/officeDocument/2006/relationships/slideLayout" Target="../slideLayouts/slideLayout6.xml"/></Relationships>
</file>

<file path=ppt/slides/_rels/slide317.xml.rels><?xml version="1.0" encoding="UTF-8" standalone="yes"?>
<Relationships xmlns="http://schemas.openxmlformats.org/package/2006/relationships"><Relationship Id="rId2" Type="http://schemas.openxmlformats.org/officeDocument/2006/relationships/notesSlide" Target="../notesSlides/notesSlide254.xml"/><Relationship Id="rId1" Type="http://schemas.openxmlformats.org/officeDocument/2006/relationships/slideLayout" Target="../slideLayouts/slideLayout7.xml"/></Relationships>
</file>

<file path=ppt/slides/_rels/slide318.xml.rels><?xml version="1.0" encoding="UTF-8" standalone="yes"?>
<Relationships xmlns="http://schemas.openxmlformats.org/package/2006/relationships"><Relationship Id="rId3" Type="http://schemas.openxmlformats.org/officeDocument/2006/relationships/notesSlide" Target="../notesSlides/notesSlide255.xml"/><Relationship Id="rId2" Type="http://schemas.openxmlformats.org/officeDocument/2006/relationships/slideLayout" Target="../slideLayouts/slideLayout6.xml"/><Relationship Id="rId1" Type="http://schemas.openxmlformats.org/officeDocument/2006/relationships/vmlDrawing" Target="../drawings/vmlDrawing19.vml"/><Relationship Id="rId6" Type="http://schemas.openxmlformats.org/officeDocument/2006/relationships/image" Target="../media/image63.wmf"/><Relationship Id="rId5" Type="http://schemas.openxmlformats.org/officeDocument/2006/relationships/oleObject" Target="../embeddings/oleObject24.bin"/><Relationship Id="rId4" Type="http://schemas.openxmlformats.org/officeDocument/2006/relationships/image" Target="../media/image64.emf"/></Relationships>
</file>

<file path=ppt/slides/_rels/slide319.xml.rels><?xml version="1.0" encoding="UTF-8" standalone="yes"?>
<Relationships xmlns="http://schemas.openxmlformats.org/package/2006/relationships"><Relationship Id="rId2" Type="http://schemas.openxmlformats.org/officeDocument/2006/relationships/notesSlide" Target="../notesSlides/notesSlide256.xml"/><Relationship Id="rId1" Type="http://schemas.openxmlformats.org/officeDocument/2006/relationships/slideLayout" Target="../slideLayouts/slideLayout2.xml"/></Relationships>
</file>

<file path=ppt/slides/_rels/slide32.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2.xml"/></Relationships>
</file>

<file path=ppt/slides/_rels/slide320.xml.rels><?xml version="1.0" encoding="UTF-8" standalone="yes"?>
<Relationships xmlns="http://schemas.openxmlformats.org/package/2006/relationships"><Relationship Id="rId3" Type="http://schemas.openxmlformats.org/officeDocument/2006/relationships/image" Target="../media/image65.emf"/><Relationship Id="rId2" Type="http://schemas.openxmlformats.org/officeDocument/2006/relationships/notesSlide" Target="../notesSlides/notesSlide257.xml"/><Relationship Id="rId1" Type="http://schemas.openxmlformats.org/officeDocument/2006/relationships/slideLayout" Target="../slideLayouts/slideLayout6.xml"/></Relationships>
</file>

<file path=ppt/slides/_rels/slide321.xml.rels><?xml version="1.0" encoding="UTF-8" standalone="yes"?>
<Relationships xmlns="http://schemas.openxmlformats.org/package/2006/relationships"><Relationship Id="rId2" Type="http://schemas.openxmlformats.org/officeDocument/2006/relationships/notesSlide" Target="../notesSlides/notesSlide258.xml"/><Relationship Id="rId1" Type="http://schemas.openxmlformats.org/officeDocument/2006/relationships/slideLayout" Target="../slideLayouts/slideLayout2.xml"/></Relationships>
</file>

<file path=ppt/slides/_rels/slide322.xml.rels><?xml version="1.0" encoding="UTF-8" standalone="yes"?>
<Relationships xmlns="http://schemas.openxmlformats.org/package/2006/relationships"><Relationship Id="rId2" Type="http://schemas.openxmlformats.org/officeDocument/2006/relationships/notesSlide" Target="../notesSlides/notesSlide259.xml"/><Relationship Id="rId1" Type="http://schemas.openxmlformats.org/officeDocument/2006/relationships/slideLayout" Target="../slideLayouts/slideLayout6.xml"/></Relationships>
</file>

<file path=ppt/slides/_rels/slide323.xml.rels><?xml version="1.0" encoding="UTF-8" standalone="yes"?>
<Relationships xmlns="http://schemas.openxmlformats.org/package/2006/relationships"><Relationship Id="rId2" Type="http://schemas.openxmlformats.org/officeDocument/2006/relationships/notesSlide" Target="../notesSlides/notesSlide260.xml"/><Relationship Id="rId1" Type="http://schemas.openxmlformats.org/officeDocument/2006/relationships/slideLayout" Target="../slideLayouts/slideLayout2.xml"/></Relationships>
</file>

<file path=ppt/slides/_rels/slide324.xml.rels><?xml version="1.0" encoding="UTF-8" standalone="yes"?>
<Relationships xmlns="http://schemas.openxmlformats.org/package/2006/relationships"><Relationship Id="rId2" Type="http://schemas.openxmlformats.org/officeDocument/2006/relationships/notesSlide" Target="../notesSlides/notesSlide261.xml"/><Relationship Id="rId1" Type="http://schemas.openxmlformats.org/officeDocument/2006/relationships/slideLayout" Target="../slideLayouts/slideLayout6.xml"/></Relationships>
</file>

<file path=ppt/slides/_rels/slide325.xml.rels><?xml version="1.0" encoding="UTF-8" standalone="yes"?>
<Relationships xmlns="http://schemas.openxmlformats.org/package/2006/relationships"><Relationship Id="rId2" Type="http://schemas.openxmlformats.org/officeDocument/2006/relationships/notesSlide" Target="../notesSlides/notesSlide262.xml"/><Relationship Id="rId1" Type="http://schemas.openxmlformats.org/officeDocument/2006/relationships/slideLayout" Target="../slideLayouts/slideLayout2.xml"/></Relationships>
</file>

<file path=ppt/slides/_rels/slide326.xml.rels><?xml version="1.0" encoding="UTF-8" standalone="yes"?>
<Relationships xmlns="http://schemas.openxmlformats.org/package/2006/relationships"><Relationship Id="rId2" Type="http://schemas.openxmlformats.org/officeDocument/2006/relationships/notesSlide" Target="../notesSlides/notesSlide263.xml"/><Relationship Id="rId1" Type="http://schemas.openxmlformats.org/officeDocument/2006/relationships/slideLayout" Target="../slideLayouts/slideLayout7.xml"/></Relationships>
</file>

<file path=ppt/slides/_rels/slide327.xml.rels><?xml version="1.0" encoding="UTF-8" standalone="yes"?>
<Relationships xmlns="http://schemas.openxmlformats.org/package/2006/relationships"><Relationship Id="rId3" Type="http://schemas.openxmlformats.org/officeDocument/2006/relationships/notesSlide" Target="../notesSlides/notesSlide264.xml"/><Relationship Id="rId2" Type="http://schemas.openxmlformats.org/officeDocument/2006/relationships/slideLayout" Target="../slideLayouts/slideLayout6.xml"/><Relationship Id="rId1" Type="http://schemas.openxmlformats.org/officeDocument/2006/relationships/vmlDrawing" Target="../drawings/vmlDrawing20.vml"/><Relationship Id="rId6" Type="http://schemas.openxmlformats.org/officeDocument/2006/relationships/image" Target="../media/image67.emf"/><Relationship Id="rId5" Type="http://schemas.openxmlformats.org/officeDocument/2006/relationships/image" Target="../media/image66.wmf"/><Relationship Id="rId4" Type="http://schemas.openxmlformats.org/officeDocument/2006/relationships/oleObject" Target="../embeddings/oleObject25.bin"/></Relationships>
</file>

<file path=ppt/slides/_rels/slide328.xml.rels><?xml version="1.0" encoding="UTF-8" standalone="yes"?>
<Relationships xmlns="http://schemas.openxmlformats.org/package/2006/relationships"><Relationship Id="rId2" Type="http://schemas.openxmlformats.org/officeDocument/2006/relationships/notesSlide" Target="../notesSlides/notesSlide265.xml"/><Relationship Id="rId1" Type="http://schemas.openxmlformats.org/officeDocument/2006/relationships/slideLayout" Target="../slideLayouts/slideLayout6.xml"/></Relationships>
</file>

<file path=ppt/slides/_rels/slide329.xml.rels><?xml version="1.0" encoding="UTF-8" standalone="yes"?>
<Relationships xmlns="http://schemas.openxmlformats.org/package/2006/relationships"><Relationship Id="rId2" Type="http://schemas.openxmlformats.org/officeDocument/2006/relationships/notesSlide" Target="../notesSlides/notesSlide266.xml"/><Relationship Id="rId1" Type="http://schemas.openxmlformats.org/officeDocument/2006/relationships/slideLayout" Target="../slideLayouts/slideLayout2.xml"/></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2.xml"/></Relationships>
</file>

<file path=ppt/slides/_rels/slide33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31.xml.rels><?xml version="1.0" encoding="UTF-8" standalone="yes"?>
<Relationships xmlns="http://schemas.openxmlformats.org/package/2006/relationships"><Relationship Id="rId2" Type="http://schemas.openxmlformats.org/officeDocument/2006/relationships/notesSlide" Target="../notesSlides/notesSlide267.xml"/><Relationship Id="rId1" Type="http://schemas.openxmlformats.org/officeDocument/2006/relationships/slideLayout" Target="../slideLayouts/slideLayout1.xml"/></Relationships>
</file>

<file path=ppt/slides/_rels/slide33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33.xml.rels><?xml version="1.0" encoding="UTF-8" standalone="yes"?>
<Relationships xmlns="http://schemas.openxmlformats.org/package/2006/relationships"><Relationship Id="rId2" Type="http://schemas.openxmlformats.org/officeDocument/2006/relationships/notesSlide" Target="../notesSlides/notesSlide268.xml"/><Relationship Id="rId1" Type="http://schemas.openxmlformats.org/officeDocument/2006/relationships/slideLayout" Target="../slideLayouts/slideLayout2.xml"/></Relationships>
</file>

<file path=ppt/slides/_rels/slide334.xml.rels><?xml version="1.0" encoding="UTF-8" standalone="yes"?>
<Relationships xmlns="http://schemas.openxmlformats.org/package/2006/relationships"><Relationship Id="rId2" Type="http://schemas.openxmlformats.org/officeDocument/2006/relationships/notesSlide" Target="../notesSlides/notesSlide269.xml"/><Relationship Id="rId1" Type="http://schemas.openxmlformats.org/officeDocument/2006/relationships/slideLayout" Target="../slideLayouts/slideLayout2.xml"/></Relationships>
</file>

<file path=ppt/slides/_rels/slide335.xml.rels><?xml version="1.0" encoding="UTF-8" standalone="yes"?>
<Relationships xmlns="http://schemas.openxmlformats.org/package/2006/relationships"><Relationship Id="rId2" Type="http://schemas.openxmlformats.org/officeDocument/2006/relationships/notesSlide" Target="../notesSlides/notesSlide270.xml"/><Relationship Id="rId1" Type="http://schemas.openxmlformats.org/officeDocument/2006/relationships/slideLayout" Target="../slideLayouts/slideLayout2.xml"/></Relationships>
</file>

<file path=ppt/slides/_rels/slide336.xml.rels><?xml version="1.0" encoding="UTF-8" standalone="yes"?>
<Relationships xmlns="http://schemas.openxmlformats.org/package/2006/relationships"><Relationship Id="rId2" Type="http://schemas.openxmlformats.org/officeDocument/2006/relationships/notesSlide" Target="../notesSlides/notesSlide271.xml"/><Relationship Id="rId1" Type="http://schemas.openxmlformats.org/officeDocument/2006/relationships/slideLayout" Target="../slideLayouts/slideLayout2.xml"/></Relationships>
</file>

<file path=ppt/slides/_rels/slide337.xml.rels><?xml version="1.0" encoding="UTF-8" standalone="yes"?>
<Relationships xmlns="http://schemas.openxmlformats.org/package/2006/relationships"><Relationship Id="rId2" Type="http://schemas.openxmlformats.org/officeDocument/2006/relationships/notesSlide" Target="../notesSlides/notesSlide272.xml"/><Relationship Id="rId1" Type="http://schemas.openxmlformats.org/officeDocument/2006/relationships/slideLayout" Target="../slideLayouts/slideLayout2.xml"/></Relationships>
</file>

<file path=ppt/slides/_rels/slide338.xml.rels><?xml version="1.0" encoding="UTF-8" standalone="yes"?>
<Relationships xmlns="http://schemas.openxmlformats.org/package/2006/relationships"><Relationship Id="rId2" Type="http://schemas.openxmlformats.org/officeDocument/2006/relationships/notesSlide" Target="../notesSlides/notesSlide273.xml"/><Relationship Id="rId1" Type="http://schemas.openxmlformats.org/officeDocument/2006/relationships/slideLayout" Target="../slideLayouts/slideLayout2.xml"/></Relationships>
</file>

<file path=ppt/slides/_rels/slide339.xml.rels><?xml version="1.0" encoding="UTF-8" standalone="yes"?>
<Relationships xmlns="http://schemas.openxmlformats.org/package/2006/relationships"><Relationship Id="rId2" Type="http://schemas.openxmlformats.org/officeDocument/2006/relationships/notesSlide" Target="../notesSlides/notesSlide274.xml"/><Relationship Id="rId1" Type="http://schemas.openxmlformats.org/officeDocument/2006/relationships/slideLayout" Target="../slideLayouts/slideLayout2.xml"/></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6.xml"/></Relationships>
</file>

<file path=ppt/slides/_rels/slide340.xml.rels><?xml version="1.0" encoding="UTF-8" standalone="yes"?>
<Relationships xmlns="http://schemas.openxmlformats.org/package/2006/relationships"><Relationship Id="rId2" Type="http://schemas.openxmlformats.org/officeDocument/2006/relationships/notesSlide" Target="../notesSlides/notesSlide275.xml"/><Relationship Id="rId1" Type="http://schemas.openxmlformats.org/officeDocument/2006/relationships/slideLayout" Target="../slideLayouts/slideLayout2.xml"/></Relationships>
</file>

<file path=ppt/slides/_rels/slide341.xml.rels><?xml version="1.0" encoding="UTF-8" standalone="yes"?>
<Relationships xmlns="http://schemas.openxmlformats.org/package/2006/relationships"><Relationship Id="rId2" Type="http://schemas.openxmlformats.org/officeDocument/2006/relationships/notesSlide" Target="../notesSlides/notesSlide276.xml"/><Relationship Id="rId1" Type="http://schemas.openxmlformats.org/officeDocument/2006/relationships/slideLayout" Target="../slideLayouts/slideLayout7.xml"/></Relationships>
</file>

<file path=ppt/slides/_rels/slide342.xml.rels><?xml version="1.0" encoding="UTF-8" standalone="yes"?>
<Relationships xmlns="http://schemas.openxmlformats.org/package/2006/relationships"><Relationship Id="rId2" Type="http://schemas.openxmlformats.org/officeDocument/2006/relationships/notesSlide" Target="../notesSlides/notesSlide277.xml"/><Relationship Id="rId1" Type="http://schemas.openxmlformats.org/officeDocument/2006/relationships/slideLayout" Target="../slideLayouts/slideLayout7.xml"/></Relationships>
</file>

<file path=ppt/slides/_rels/slide343.xml.rels><?xml version="1.0" encoding="UTF-8" standalone="yes"?>
<Relationships xmlns="http://schemas.openxmlformats.org/package/2006/relationships"><Relationship Id="rId2" Type="http://schemas.openxmlformats.org/officeDocument/2006/relationships/notesSlide" Target="../notesSlides/notesSlide278.xml"/><Relationship Id="rId1" Type="http://schemas.openxmlformats.org/officeDocument/2006/relationships/slideLayout" Target="../slideLayouts/slideLayout2.xml"/></Relationships>
</file>

<file path=ppt/slides/_rels/slide344.xml.rels><?xml version="1.0" encoding="UTF-8" standalone="yes"?>
<Relationships xmlns="http://schemas.openxmlformats.org/package/2006/relationships"><Relationship Id="rId3" Type="http://schemas.openxmlformats.org/officeDocument/2006/relationships/image" Target="../media/image68.emf"/><Relationship Id="rId2" Type="http://schemas.openxmlformats.org/officeDocument/2006/relationships/notesSlide" Target="../notesSlides/notesSlide279.xml"/><Relationship Id="rId1" Type="http://schemas.openxmlformats.org/officeDocument/2006/relationships/slideLayout" Target="../slideLayouts/slideLayout7.xml"/></Relationships>
</file>

<file path=ppt/slides/_rels/slide345.xml.rels><?xml version="1.0" encoding="UTF-8" standalone="yes"?>
<Relationships xmlns="http://schemas.openxmlformats.org/package/2006/relationships"><Relationship Id="rId2" Type="http://schemas.openxmlformats.org/officeDocument/2006/relationships/notesSlide" Target="../notesSlides/notesSlide280.xml"/><Relationship Id="rId1" Type="http://schemas.openxmlformats.org/officeDocument/2006/relationships/slideLayout" Target="../slideLayouts/slideLayout2.xml"/></Relationships>
</file>

<file path=ppt/slides/_rels/slide346.xml.rels><?xml version="1.0" encoding="UTF-8" standalone="yes"?>
<Relationships xmlns="http://schemas.openxmlformats.org/package/2006/relationships"><Relationship Id="rId3" Type="http://schemas.openxmlformats.org/officeDocument/2006/relationships/notesSlide" Target="../notesSlides/notesSlide281.xml"/><Relationship Id="rId7" Type="http://schemas.openxmlformats.org/officeDocument/2006/relationships/image" Target="../media/image70.wmf"/><Relationship Id="rId2" Type="http://schemas.openxmlformats.org/officeDocument/2006/relationships/slideLayout" Target="../slideLayouts/slideLayout7.xml"/><Relationship Id="rId1" Type="http://schemas.openxmlformats.org/officeDocument/2006/relationships/vmlDrawing" Target="../drawings/vmlDrawing21.vml"/><Relationship Id="rId6" Type="http://schemas.openxmlformats.org/officeDocument/2006/relationships/oleObject" Target="../embeddings/oleObject27.bin"/><Relationship Id="rId5" Type="http://schemas.openxmlformats.org/officeDocument/2006/relationships/image" Target="../media/image69.wmf"/><Relationship Id="rId4" Type="http://schemas.openxmlformats.org/officeDocument/2006/relationships/oleObject" Target="../embeddings/oleObject26.bin"/></Relationships>
</file>

<file path=ppt/slides/_rels/slide34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48.xml.rels><?xml version="1.0" encoding="UTF-8" standalone="yes"?>
<Relationships xmlns="http://schemas.openxmlformats.org/package/2006/relationships"><Relationship Id="rId2" Type="http://schemas.openxmlformats.org/officeDocument/2006/relationships/notesSlide" Target="../notesSlides/notesSlide282.xml"/><Relationship Id="rId1" Type="http://schemas.openxmlformats.org/officeDocument/2006/relationships/slideLayout" Target="../slideLayouts/slideLayout2.xml"/></Relationships>
</file>

<file path=ppt/slides/_rels/slide34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6.xml"/></Relationships>
</file>

<file path=ppt/slides/_rels/slide350.xml.rels><?xml version="1.0" encoding="UTF-8" standalone="yes"?>
<Relationships xmlns="http://schemas.openxmlformats.org/package/2006/relationships"><Relationship Id="rId2" Type="http://schemas.openxmlformats.org/officeDocument/2006/relationships/notesSlide" Target="../notesSlides/notesSlide283.xml"/><Relationship Id="rId1" Type="http://schemas.openxmlformats.org/officeDocument/2006/relationships/slideLayout" Target="../slideLayouts/slideLayout2.xml"/></Relationships>
</file>

<file path=ppt/slides/_rels/slide35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52.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353.xml.rels><?xml version="1.0" encoding="UTF-8" standalone="yes"?>
<Relationships xmlns="http://schemas.openxmlformats.org/package/2006/relationships"><Relationship Id="rId2" Type="http://schemas.openxmlformats.org/officeDocument/2006/relationships/notesSlide" Target="../notesSlides/notesSlide284.xml"/><Relationship Id="rId1" Type="http://schemas.openxmlformats.org/officeDocument/2006/relationships/slideLayout" Target="../slideLayouts/slideLayout2.xml"/></Relationships>
</file>

<file path=ppt/slides/_rels/slide354.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355.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35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57.xml.rels><?xml version="1.0" encoding="UTF-8" standalone="yes"?>
<Relationships xmlns="http://schemas.openxmlformats.org/package/2006/relationships"><Relationship Id="rId2" Type="http://schemas.openxmlformats.org/officeDocument/2006/relationships/notesSlide" Target="../notesSlides/notesSlide285.xml"/><Relationship Id="rId1" Type="http://schemas.openxmlformats.org/officeDocument/2006/relationships/slideLayout" Target="../slideLayouts/slideLayout2.xml"/></Relationships>
</file>

<file path=ppt/slides/_rels/slide358.xml.rels><?xml version="1.0" encoding="UTF-8" standalone="yes"?>
<Relationships xmlns="http://schemas.openxmlformats.org/package/2006/relationships"><Relationship Id="rId2" Type="http://schemas.openxmlformats.org/officeDocument/2006/relationships/notesSlide" Target="../notesSlides/notesSlide286.xml"/><Relationship Id="rId1" Type="http://schemas.openxmlformats.org/officeDocument/2006/relationships/slideLayout" Target="../slideLayouts/slideLayout2.xml"/></Relationships>
</file>

<file path=ppt/slides/_rels/slide359.xml.rels><?xml version="1.0" encoding="UTF-8" standalone="yes"?>
<Relationships xmlns="http://schemas.openxmlformats.org/package/2006/relationships"><Relationship Id="rId2" Type="http://schemas.openxmlformats.org/officeDocument/2006/relationships/notesSlide" Target="../notesSlides/notesSlide287.xml"/><Relationship Id="rId1" Type="http://schemas.openxmlformats.org/officeDocument/2006/relationships/slideLayout" Target="../slideLayouts/slideLayout7.xml"/></Relationships>
</file>

<file path=ppt/slides/_rels/slide36.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6.xml"/></Relationships>
</file>

<file path=ppt/slides/_rels/slide360.xml.rels><?xml version="1.0" encoding="UTF-8" standalone="yes"?>
<Relationships xmlns="http://schemas.openxmlformats.org/package/2006/relationships"><Relationship Id="rId2" Type="http://schemas.openxmlformats.org/officeDocument/2006/relationships/notesSlide" Target="../notesSlides/notesSlide288.xml"/><Relationship Id="rId1" Type="http://schemas.openxmlformats.org/officeDocument/2006/relationships/slideLayout" Target="../slideLayouts/slideLayout2.xml"/></Relationships>
</file>

<file path=ppt/slides/_rels/slide361.xml.rels><?xml version="1.0" encoding="UTF-8" standalone="yes"?>
<Relationships xmlns="http://schemas.openxmlformats.org/package/2006/relationships"><Relationship Id="rId2" Type="http://schemas.openxmlformats.org/officeDocument/2006/relationships/notesSlide" Target="../notesSlides/notesSlide289.xml"/><Relationship Id="rId1" Type="http://schemas.openxmlformats.org/officeDocument/2006/relationships/slideLayout" Target="../slideLayouts/slideLayout2.xml"/></Relationships>
</file>

<file path=ppt/slides/_rels/slide362.xml.rels><?xml version="1.0" encoding="UTF-8" standalone="yes"?>
<Relationships xmlns="http://schemas.openxmlformats.org/package/2006/relationships"><Relationship Id="rId2" Type="http://schemas.openxmlformats.org/officeDocument/2006/relationships/notesSlide" Target="../notesSlides/notesSlide290.xml"/><Relationship Id="rId1" Type="http://schemas.openxmlformats.org/officeDocument/2006/relationships/slideLayout" Target="../slideLayouts/slideLayout2.xml"/></Relationships>
</file>

<file path=ppt/slides/_rels/slide363.xml.rels><?xml version="1.0" encoding="UTF-8" standalone="yes"?>
<Relationships xmlns="http://schemas.openxmlformats.org/package/2006/relationships"><Relationship Id="rId2" Type="http://schemas.openxmlformats.org/officeDocument/2006/relationships/notesSlide" Target="../notesSlides/notesSlide291.xml"/><Relationship Id="rId1" Type="http://schemas.openxmlformats.org/officeDocument/2006/relationships/slideLayout" Target="../slideLayouts/slideLayout2.xml"/></Relationships>
</file>

<file path=ppt/slides/_rels/slide364.xml.rels><?xml version="1.0" encoding="UTF-8" standalone="yes"?>
<Relationships xmlns="http://schemas.openxmlformats.org/package/2006/relationships"><Relationship Id="rId2" Type="http://schemas.openxmlformats.org/officeDocument/2006/relationships/notesSlide" Target="../notesSlides/notesSlide292.xml"/><Relationship Id="rId1" Type="http://schemas.openxmlformats.org/officeDocument/2006/relationships/slideLayout" Target="../slideLayouts/slideLayout6.xml"/></Relationships>
</file>

<file path=ppt/slides/_rels/slide365.xml.rels><?xml version="1.0" encoding="UTF-8" standalone="yes"?>
<Relationships xmlns="http://schemas.openxmlformats.org/package/2006/relationships"><Relationship Id="rId2" Type="http://schemas.openxmlformats.org/officeDocument/2006/relationships/notesSlide" Target="../notesSlides/notesSlide293.xml"/><Relationship Id="rId1" Type="http://schemas.openxmlformats.org/officeDocument/2006/relationships/slideLayout" Target="../slideLayouts/slideLayout2.xml"/></Relationships>
</file>

<file path=ppt/slides/_rels/slide366.xml.rels><?xml version="1.0" encoding="UTF-8" standalone="yes"?>
<Relationships xmlns="http://schemas.openxmlformats.org/package/2006/relationships"><Relationship Id="rId2" Type="http://schemas.openxmlformats.org/officeDocument/2006/relationships/notesSlide" Target="../notesSlides/notesSlide294.xml"/><Relationship Id="rId1" Type="http://schemas.openxmlformats.org/officeDocument/2006/relationships/slideLayout" Target="../slideLayouts/slideLayout2.xml"/></Relationships>
</file>

<file path=ppt/slides/_rels/slide367.xml.rels><?xml version="1.0" encoding="UTF-8" standalone="yes"?>
<Relationships xmlns="http://schemas.openxmlformats.org/package/2006/relationships"><Relationship Id="rId2" Type="http://schemas.openxmlformats.org/officeDocument/2006/relationships/notesSlide" Target="../notesSlides/notesSlide295.xml"/><Relationship Id="rId1" Type="http://schemas.openxmlformats.org/officeDocument/2006/relationships/slideLayout" Target="../slideLayouts/slideLayout2.xml"/></Relationships>
</file>

<file path=ppt/slides/_rels/slide368.xml.rels><?xml version="1.0" encoding="UTF-8" standalone="yes"?>
<Relationships xmlns="http://schemas.openxmlformats.org/package/2006/relationships"><Relationship Id="rId3" Type="http://schemas.openxmlformats.org/officeDocument/2006/relationships/image" Target="../media/image71.emf"/><Relationship Id="rId2" Type="http://schemas.openxmlformats.org/officeDocument/2006/relationships/notesSlide" Target="../notesSlides/notesSlide296.xml"/><Relationship Id="rId1" Type="http://schemas.openxmlformats.org/officeDocument/2006/relationships/slideLayout" Target="../slideLayouts/slideLayout7.xml"/></Relationships>
</file>

<file path=ppt/slides/_rels/slide369.xml.rels><?xml version="1.0" encoding="UTF-8" standalone="yes"?>
<Relationships xmlns="http://schemas.openxmlformats.org/package/2006/relationships"><Relationship Id="rId2" Type="http://schemas.openxmlformats.org/officeDocument/2006/relationships/notesSlide" Target="../notesSlides/notesSlide297.xml"/><Relationship Id="rId1" Type="http://schemas.openxmlformats.org/officeDocument/2006/relationships/slideLayout" Target="../slideLayouts/slideLayout2.xml"/></Relationships>
</file>

<file path=ppt/slides/_rels/slide37.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7.xml"/></Relationships>
</file>

<file path=ppt/slides/_rels/slide370.xml.rels><?xml version="1.0" encoding="UTF-8" standalone="yes"?>
<Relationships xmlns="http://schemas.openxmlformats.org/package/2006/relationships"><Relationship Id="rId2" Type="http://schemas.openxmlformats.org/officeDocument/2006/relationships/notesSlide" Target="../notesSlides/notesSlide298.xml"/><Relationship Id="rId1" Type="http://schemas.openxmlformats.org/officeDocument/2006/relationships/slideLayout" Target="../slideLayouts/slideLayout12.xml"/></Relationships>
</file>

<file path=ppt/slides/_rels/slide37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72.xml.rels><?xml version="1.0" encoding="UTF-8" standalone="yes"?>
<Relationships xmlns="http://schemas.openxmlformats.org/package/2006/relationships"><Relationship Id="rId2" Type="http://schemas.openxmlformats.org/officeDocument/2006/relationships/notesSlide" Target="../notesSlides/notesSlide299.xml"/><Relationship Id="rId1" Type="http://schemas.openxmlformats.org/officeDocument/2006/relationships/slideLayout" Target="../slideLayouts/slideLayout2.xml"/></Relationships>
</file>

<file path=ppt/slides/_rels/slide373.xml.rels><?xml version="1.0" encoding="UTF-8" standalone="yes"?>
<Relationships xmlns="http://schemas.openxmlformats.org/package/2006/relationships"><Relationship Id="rId2" Type="http://schemas.openxmlformats.org/officeDocument/2006/relationships/notesSlide" Target="../notesSlides/notesSlide300.xml"/><Relationship Id="rId1" Type="http://schemas.openxmlformats.org/officeDocument/2006/relationships/slideLayout" Target="../slideLayouts/slideLayout7.xml"/></Relationships>
</file>

<file path=ppt/slides/_rels/slide374.xml.rels><?xml version="1.0" encoding="UTF-8" standalone="yes"?>
<Relationships xmlns="http://schemas.openxmlformats.org/package/2006/relationships"><Relationship Id="rId2" Type="http://schemas.openxmlformats.org/officeDocument/2006/relationships/notesSlide" Target="../notesSlides/notesSlide301.xml"/><Relationship Id="rId1" Type="http://schemas.openxmlformats.org/officeDocument/2006/relationships/slideLayout" Target="../slideLayouts/slideLayout2.xml"/></Relationships>
</file>

<file path=ppt/slides/_rels/slide37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76.xml.rels><?xml version="1.0" encoding="UTF-8" standalone="yes"?>
<Relationships xmlns="http://schemas.openxmlformats.org/package/2006/relationships"><Relationship Id="rId2" Type="http://schemas.openxmlformats.org/officeDocument/2006/relationships/notesSlide" Target="../notesSlides/notesSlide302.xml"/><Relationship Id="rId1" Type="http://schemas.openxmlformats.org/officeDocument/2006/relationships/slideLayout" Target="../slideLayouts/slideLayout1.xml"/></Relationships>
</file>

<file path=ppt/slides/_rels/slide37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7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7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8.xml.rels><?xml version="1.0" encoding="UTF-8" standalone="yes"?>
<Relationships xmlns="http://schemas.openxmlformats.org/package/2006/relationships"><Relationship Id="rId3" Type="http://schemas.openxmlformats.org/officeDocument/2006/relationships/notesSlide" Target="../notesSlides/notesSlide32.xml"/><Relationship Id="rId2" Type="http://schemas.openxmlformats.org/officeDocument/2006/relationships/slideLayout" Target="../slideLayouts/slideLayout6.xml"/><Relationship Id="rId1" Type="http://schemas.openxmlformats.org/officeDocument/2006/relationships/vmlDrawing" Target="../drawings/vmlDrawing2.vml"/><Relationship Id="rId5" Type="http://schemas.openxmlformats.org/officeDocument/2006/relationships/image" Target="../media/image10.wmf"/><Relationship Id="rId4" Type="http://schemas.openxmlformats.org/officeDocument/2006/relationships/oleObject" Target="../embeddings/oleObject2.bin"/></Relationships>
</file>

<file path=ppt/slides/_rels/slide38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8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8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83.xml.rels><?xml version="1.0" encoding="UTF-8" standalone="yes"?>
<Relationships xmlns="http://schemas.openxmlformats.org/package/2006/relationships"><Relationship Id="rId2" Type="http://schemas.openxmlformats.org/officeDocument/2006/relationships/notesSlide" Target="../notesSlides/notesSlide303.xml"/><Relationship Id="rId1" Type="http://schemas.openxmlformats.org/officeDocument/2006/relationships/slideLayout" Target="../slideLayouts/slideLayout2.xml"/></Relationships>
</file>

<file path=ppt/slides/_rels/slide384.xml.rels><?xml version="1.0" encoding="UTF-8" standalone="yes"?>
<Relationships xmlns="http://schemas.openxmlformats.org/package/2006/relationships"><Relationship Id="rId2" Type="http://schemas.openxmlformats.org/officeDocument/2006/relationships/notesSlide" Target="../notesSlides/notesSlide304.xml"/><Relationship Id="rId1" Type="http://schemas.openxmlformats.org/officeDocument/2006/relationships/slideLayout" Target="../slideLayouts/slideLayout2.xml"/></Relationships>
</file>

<file path=ppt/slides/_rels/slide385.xml.rels><?xml version="1.0" encoding="UTF-8" standalone="yes"?>
<Relationships xmlns="http://schemas.openxmlformats.org/package/2006/relationships"><Relationship Id="rId2" Type="http://schemas.openxmlformats.org/officeDocument/2006/relationships/notesSlide" Target="../notesSlides/notesSlide305.xml"/><Relationship Id="rId1" Type="http://schemas.openxmlformats.org/officeDocument/2006/relationships/slideLayout" Target="../slideLayouts/slideLayout2.xml"/></Relationships>
</file>

<file path=ppt/slides/_rels/slide386.xml.rels><?xml version="1.0" encoding="UTF-8" standalone="yes"?>
<Relationships xmlns="http://schemas.openxmlformats.org/package/2006/relationships"><Relationship Id="rId2" Type="http://schemas.openxmlformats.org/officeDocument/2006/relationships/notesSlide" Target="../notesSlides/notesSlide306.xml"/><Relationship Id="rId1" Type="http://schemas.openxmlformats.org/officeDocument/2006/relationships/slideLayout" Target="../slideLayouts/slideLayout7.xml"/></Relationships>
</file>

<file path=ppt/slides/_rels/slide387.xml.rels><?xml version="1.0" encoding="UTF-8" standalone="yes"?>
<Relationships xmlns="http://schemas.openxmlformats.org/package/2006/relationships"><Relationship Id="rId2" Type="http://schemas.openxmlformats.org/officeDocument/2006/relationships/notesSlide" Target="../notesSlides/notesSlide307.xml"/><Relationship Id="rId1" Type="http://schemas.openxmlformats.org/officeDocument/2006/relationships/slideLayout" Target="../slideLayouts/slideLayout2.xml"/></Relationships>
</file>

<file path=ppt/slides/_rels/slide388.xml.rels><?xml version="1.0" encoding="UTF-8" standalone="yes"?>
<Relationships xmlns="http://schemas.openxmlformats.org/package/2006/relationships"><Relationship Id="rId2" Type="http://schemas.openxmlformats.org/officeDocument/2006/relationships/notesSlide" Target="../notesSlides/notesSlide308.xml"/><Relationship Id="rId1" Type="http://schemas.openxmlformats.org/officeDocument/2006/relationships/slideLayout" Target="../slideLayouts/slideLayout2.xml"/></Relationships>
</file>

<file path=ppt/slides/_rels/slide389.xml.rels><?xml version="1.0" encoding="UTF-8" standalone="yes"?>
<Relationships xmlns="http://schemas.openxmlformats.org/package/2006/relationships"><Relationship Id="rId2" Type="http://schemas.openxmlformats.org/officeDocument/2006/relationships/notesSlide" Target="../notesSlides/notesSlide309.xml"/><Relationship Id="rId1" Type="http://schemas.openxmlformats.org/officeDocument/2006/relationships/slideLayout" Target="../slideLayouts/slideLayout6.xml"/></Relationships>
</file>

<file path=ppt/slides/_rels/slide39.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2.xml"/></Relationships>
</file>

<file path=ppt/slides/_rels/slide390.xml.rels><?xml version="1.0" encoding="UTF-8" standalone="yes"?>
<Relationships xmlns="http://schemas.openxmlformats.org/package/2006/relationships"><Relationship Id="rId2" Type="http://schemas.openxmlformats.org/officeDocument/2006/relationships/notesSlide" Target="../notesSlides/notesSlide310.xml"/><Relationship Id="rId1" Type="http://schemas.openxmlformats.org/officeDocument/2006/relationships/slideLayout" Target="../slideLayouts/slideLayout6.xml"/></Relationships>
</file>

<file path=ppt/slides/_rels/slide391.xml.rels><?xml version="1.0" encoding="UTF-8" standalone="yes"?>
<Relationships xmlns="http://schemas.openxmlformats.org/package/2006/relationships"><Relationship Id="rId2" Type="http://schemas.openxmlformats.org/officeDocument/2006/relationships/notesSlide" Target="../notesSlides/notesSlide311.xml"/><Relationship Id="rId1" Type="http://schemas.openxmlformats.org/officeDocument/2006/relationships/slideLayout" Target="../slideLayouts/slideLayout2.xml"/></Relationships>
</file>

<file path=ppt/slides/_rels/slide392.xml.rels><?xml version="1.0" encoding="UTF-8" standalone="yes"?>
<Relationships xmlns="http://schemas.openxmlformats.org/package/2006/relationships"><Relationship Id="rId2" Type="http://schemas.openxmlformats.org/officeDocument/2006/relationships/notesSlide" Target="../notesSlides/notesSlide312.xml"/><Relationship Id="rId1" Type="http://schemas.openxmlformats.org/officeDocument/2006/relationships/slideLayout" Target="../slideLayouts/slideLayout6.xml"/></Relationships>
</file>

<file path=ppt/slides/_rels/slide393.xml.rels><?xml version="1.0" encoding="UTF-8" standalone="yes"?>
<Relationships xmlns="http://schemas.openxmlformats.org/package/2006/relationships"><Relationship Id="rId2" Type="http://schemas.openxmlformats.org/officeDocument/2006/relationships/notesSlide" Target="../notesSlides/notesSlide313.xml"/><Relationship Id="rId1" Type="http://schemas.openxmlformats.org/officeDocument/2006/relationships/slideLayout" Target="../slideLayouts/slideLayout6.xml"/></Relationships>
</file>

<file path=ppt/slides/_rels/slide394.xml.rels><?xml version="1.0" encoding="UTF-8" standalone="yes"?>
<Relationships xmlns="http://schemas.openxmlformats.org/package/2006/relationships"><Relationship Id="rId2" Type="http://schemas.openxmlformats.org/officeDocument/2006/relationships/notesSlide" Target="../notesSlides/notesSlide314.xml"/><Relationship Id="rId1" Type="http://schemas.openxmlformats.org/officeDocument/2006/relationships/slideLayout" Target="../slideLayouts/slideLayout6.xml"/></Relationships>
</file>

<file path=ppt/slides/_rels/slide395.xml.rels><?xml version="1.0" encoding="UTF-8" standalone="yes"?>
<Relationships xmlns="http://schemas.openxmlformats.org/package/2006/relationships"><Relationship Id="rId2" Type="http://schemas.openxmlformats.org/officeDocument/2006/relationships/notesSlide" Target="../notesSlides/notesSlide315.xml"/><Relationship Id="rId1" Type="http://schemas.openxmlformats.org/officeDocument/2006/relationships/slideLayout" Target="../slideLayouts/slideLayout2.xml"/></Relationships>
</file>

<file path=ppt/slides/_rels/slide396.xml.rels><?xml version="1.0" encoding="UTF-8" standalone="yes"?>
<Relationships xmlns="http://schemas.openxmlformats.org/package/2006/relationships"><Relationship Id="rId3" Type="http://schemas.openxmlformats.org/officeDocument/2006/relationships/oleObject" Target="../embeddings/oleObject28.bin"/><Relationship Id="rId2" Type="http://schemas.openxmlformats.org/officeDocument/2006/relationships/slideLayout" Target="../slideLayouts/slideLayout7.xml"/><Relationship Id="rId1" Type="http://schemas.openxmlformats.org/officeDocument/2006/relationships/vmlDrawing" Target="../drawings/vmlDrawing22.vml"/><Relationship Id="rId4" Type="http://schemas.openxmlformats.org/officeDocument/2006/relationships/image" Target="../media/image72.emf"/></Relationships>
</file>

<file path=ppt/slides/_rels/slide397.xml.rels><?xml version="1.0" encoding="UTF-8" standalone="yes"?>
<Relationships xmlns="http://schemas.openxmlformats.org/package/2006/relationships"><Relationship Id="rId2" Type="http://schemas.openxmlformats.org/officeDocument/2006/relationships/notesSlide" Target="../notesSlides/notesSlide316.xml"/><Relationship Id="rId1" Type="http://schemas.openxmlformats.org/officeDocument/2006/relationships/slideLayout" Target="../slideLayouts/slideLayout7.xml"/></Relationships>
</file>

<file path=ppt/slides/_rels/slide398.xml.rels><?xml version="1.0" encoding="UTF-8" standalone="yes"?>
<Relationships xmlns="http://schemas.openxmlformats.org/package/2006/relationships"><Relationship Id="rId3" Type="http://schemas.openxmlformats.org/officeDocument/2006/relationships/image" Target="../media/image73.emf"/><Relationship Id="rId2" Type="http://schemas.openxmlformats.org/officeDocument/2006/relationships/notesSlide" Target="../notesSlides/notesSlide317.xml"/><Relationship Id="rId1" Type="http://schemas.openxmlformats.org/officeDocument/2006/relationships/slideLayout" Target="../slideLayouts/slideLayout6.xml"/></Relationships>
</file>

<file path=ppt/slides/_rels/slide399.xml.rels><?xml version="1.0" encoding="UTF-8" standalone="yes"?>
<Relationships xmlns="http://schemas.openxmlformats.org/package/2006/relationships"><Relationship Id="rId3" Type="http://schemas.openxmlformats.org/officeDocument/2006/relationships/notesSlide" Target="../notesSlides/notesSlide318.xml"/><Relationship Id="rId2" Type="http://schemas.openxmlformats.org/officeDocument/2006/relationships/slideLayout" Target="../slideLayouts/slideLayout6.xml"/><Relationship Id="rId1" Type="http://schemas.openxmlformats.org/officeDocument/2006/relationships/vmlDrawing" Target="../drawings/vmlDrawing23.vml"/><Relationship Id="rId5" Type="http://schemas.openxmlformats.org/officeDocument/2006/relationships/image" Target="../media/image74.emf"/><Relationship Id="rId4" Type="http://schemas.openxmlformats.org/officeDocument/2006/relationships/oleObject" Target="../embeddings/oleObject29.bin"/></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6.xml"/></Relationships>
</file>

<file path=ppt/slides/_rels/slide40.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2.xml"/></Relationships>
</file>

<file path=ppt/slides/_rels/slide400.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401.xml.rels><?xml version="1.0" encoding="UTF-8" standalone="yes"?>
<Relationships xmlns="http://schemas.openxmlformats.org/package/2006/relationships"><Relationship Id="rId2" Type="http://schemas.openxmlformats.org/officeDocument/2006/relationships/notesSlide" Target="../notesSlides/notesSlide319.xml"/><Relationship Id="rId1" Type="http://schemas.openxmlformats.org/officeDocument/2006/relationships/slideLayout" Target="../slideLayouts/slideLayout6.xml"/></Relationships>
</file>

<file path=ppt/slides/_rels/slide402.xml.rels><?xml version="1.0" encoding="UTF-8" standalone="yes"?>
<Relationships xmlns="http://schemas.openxmlformats.org/package/2006/relationships"><Relationship Id="rId3" Type="http://schemas.openxmlformats.org/officeDocument/2006/relationships/image" Target="../media/image73.emf"/><Relationship Id="rId2" Type="http://schemas.openxmlformats.org/officeDocument/2006/relationships/notesSlide" Target="../notesSlides/notesSlide320.xml"/><Relationship Id="rId1" Type="http://schemas.openxmlformats.org/officeDocument/2006/relationships/slideLayout" Target="../slideLayouts/slideLayout6.xml"/><Relationship Id="rId4" Type="http://schemas.openxmlformats.org/officeDocument/2006/relationships/image" Target="../media/image75.emf"/></Relationships>
</file>

<file path=ppt/slides/_rels/slide403.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404.xml.rels><?xml version="1.0" encoding="UTF-8" standalone="yes"?>
<Relationships xmlns="http://schemas.openxmlformats.org/package/2006/relationships"><Relationship Id="rId2" Type="http://schemas.openxmlformats.org/officeDocument/2006/relationships/notesSlide" Target="../notesSlides/notesSlide321.xml"/><Relationship Id="rId1" Type="http://schemas.openxmlformats.org/officeDocument/2006/relationships/slideLayout" Target="../slideLayouts/slideLayout2.xml"/></Relationships>
</file>

<file path=ppt/slides/_rels/slide405.xml.rels><?xml version="1.0" encoding="UTF-8" standalone="yes"?>
<Relationships xmlns="http://schemas.openxmlformats.org/package/2006/relationships"><Relationship Id="rId2" Type="http://schemas.openxmlformats.org/officeDocument/2006/relationships/notesSlide" Target="../notesSlides/notesSlide322.xml"/><Relationship Id="rId1" Type="http://schemas.openxmlformats.org/officeDocument/2006/relationships/slideLayout" Target="../slideLayouts/slideLayout2.xml"/></Relationships>
</file>

<file path=ppt/slides/_rels/slide406.xml.rels><?xml version="1.0" encoding="UTF-8" standalone="yes"?>
<Relationships xmlns="http://schemas.openxmlformats.org/package/2006/relationships"><Relationship Id="rId2" Type="http://schemas.openxmlformats.org/officeDocument/2006/relationships/notesSlide" Target="../notesSlides/notesSlide323.xml"/><Relationship Id="rId1" Type="http://schemas.openxmlformats.org/officeDocument/2006/relationships/slideLayout" Target="../slideLayouts/slideLayout1.xml"/></Relationships>
</file>

<file path=ppt/slides/_rels/slide40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0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0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1.xml.rels><?xml version="1.0" encoding="UTF-8" standalone="yes"?>
<Relationships xmlns="http://schemas.openxmlformats.org/package/2006/relationships"><Relationship Id="rId3" Type="http://schemas.openxmlformats.org/officeDocument/2006/relationships/image" Target="../media/image11.emf"/><Relationship Id="rId2" Type="http://schemas.openxmlformats.org/officeDocument/2006/relationships/notesSlide" Target="../notesSlides/notesSlide35.xml"/><Relationship Id="rId1" Type="http://schemas.openxmlformats.org/officeDocument/2006/relationships/slideLayout" Target="../slideLayouts/slideLayout7.xml"/><Relationship Id="rId5" Type="http://schemas.openxmlformats.org/officeDocument/2006/relationships/image" Target="../media/image13.emf"/><Relationship Id="rId4" Type="http://schemas.openxmlformats.org/officeDocument/2006/relationships/image" Target="../media/image12.emf"/></Relationships>
</file>

<file path=ppt/slides/_rels/slide41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1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1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1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1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1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1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41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18.xml.rels><?xml version="1.0" encoding="UTF-8" standalone="yes"?>
<Relationships xmlns="http://schemas.openxmlformats.org/package/2006/relationships"><Relationship Id="rId2" Type="http://schemas.openxmlformats.org/officeDocument/2006/relationships/image" Target="../media/image76.png"/><Relationship Id="rId1" Type="http://schemas.openxmlformats.org/officeDocument/2006/relationships/slideLayout" Target="../slideLayouts/slideLayout2.xml"/></Relationships>
</file>

<file path=ppt/slides/_rels/slide41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2.xml.rels><?xml version="1.0" encoding="UTF-8" standalone="yes"?>
<Relationships xmlns="http://schemas.openxmlformats.org/package/2006/relationships"><Relationship Id="rId2" Type="http://schemas.openxmlformats.org/officeDocument/2006/relationships/notesSlide" Target="../notesSlides/notesSlide36.xml"/><Relationship Id="rId1" Type="http://schemas.openxmlformats.org/officeDocument/2006/relationships/slideLayout" Target="../slideLayouts/slideLayout6.xml"/></Relationships>
</file>

<file path=ppt/slides/_rels/slide420.xml.rels><?xml version="1.0" encoding="UTF-8" standalone="yes"?>
<Relationships xmlns="http://schemas.openxmlformats.org/package/2006/relationships"><Relationship Id="rId2" Type="http://schemas.openxmlformats.org/officeDocument/2006/relationships/image" Target="../media/image77.emf"/><Relationship Id="rId1" Type="http://schemas.openxmlformats.org/officeDocument/2006/relationships/slideLayout" Target="../slideLayouts/slideLayout7.xml"/></Relationships>
</file>

<file path=ppt/slides/_rels/slide421.xml.rels><?xml version="1.0" encoding="UTF-8" standalone="yes"?>
<Relationships xmlns="http://schemas.openxmlformats.org/package/2006/relationships"><Relationship Id="rId2" Type="http://schemas.openxmlformats.org/officeDocument/2006/relationships/image" Target="../media/image78.emf"/><Relationship Id="rId1" Type="http://schemas.openxmlformats.org/officeDocument/2006/relationships/slideLayout" Target="../slideLayouts/slideLayout7.xml"/></Relationships>
</file>

<file path=ppt/slides/_rels/slide422.xml.rels><?xml version="1.0" encoding="UTF-8" standalone="yes"?>
<Relationships xmlns="http://schemas.openxmlformats.org/package/2006/relationships"><Relationship Id="rId2" Type="http://schemas.openxmlformats.org/officeDocument/2006/relationships/image" Target="../media/image79.emf"/><Relationship Id="rId1" Type="http://schemas.openxmlformats.org/officeDocument/2006/relationships/slideLayout" Target="../slideLayouts/slideLayout7.xml"/></Relationships>
</file>

<file path=ppt/slides/_rels/slide423.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424.xml.rels><?xml version="1.0" encoding="UTF-8" standalone="yes"?>
<Relationships xmlns="http://schemas.openxmlformats.org/package/2006/relationships"><Relationship Id="rId2" Type="http://schemas.openxmlformats.org/officeDocument/2006/relationships/image" Target="../media/image80.emf"/><Relationship Id="rId1" Type="http://schemas.openxmlformats.org/officeDocument/2006/relationships/slideLayout" Target="../slideLayouts/slideLayout6.xml"/></Relationships>
</file>

<file path=ppt/slides/_rels/slide425.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42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27.xml.rels><?xml version="1.0" encoding="UTF-8" standalone="yes"?>
<Relationships xmlns="http://schemas.openxmlformats.org/package/2006/relationships"><Relationship Id="rId2" Type="http://schemas.openxmlformats.org/officeDocument/2006/relationships/image" Target="../media/image81.png"/><Relationship Id="rId1" Type="http://schemas.openxmlformats.org/officeDocument/2006/relationships/slideLayout" Target="../slideLayouts/slideLayout6.xml"/></Relationships>
</file>

<file path=ppt/slides/_rels/slide428.xml.rels><?xml version="1.0" encoding="UTF-8" standalone="yes"?>
<Relationships xmlns="http://schemas.openxmlformats.org/package/2006/relationships"><Relationship Id="rId2" Type="http://schemas.openxmlformats.org/officeDocument/2006/relationships/notesSlide" Target="../notesSlides/notesSlide324.xml"/><Relationship Id="rId1" Type="http://schemas.openxmlformats.org/officeDocument/2006/relationships/slideLayout" Target="../slideLayouts/slideLayout2.xml"/></Relationships>
</file>

<file path=ppt/slides/_rels/slide42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3.xml.rels><?xml version="1.0" encoding="UTF-8" standalone="yes"?>
<Relationships xmlns="http://schemas.openxmlformats.org/package/2006/relationships"><Relationship Id="rId2" Type="http://schemas.openxmlformats.org/officeDocument/2006/relationships/notesSlide" Target="../notesSlides/notesSlide37.xml"/><Relationship Id="rId1" Type="http://schemas.openxmlformats.org/officeDocument/2006/relationships/slideLayout" Target="../slideLayouts/slideLayout2.xml"/></Relationships>
</file>

<file path=ppt/slides/_rels/slide43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31.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432.xml.rels><?xml version="1.0" encoding="UTF-8" standalone="yes"?>
<Relationships xmlns="http://schemas.openxmlformats.org/package/2006/relationships"><Relationship Id="rId2" Type="http://schemas.openxmlformats.org/officeDocument/2006/relationships/image" Target="../media/image82.png"/><Relationship Id="rId1" Type="http://schemas.openxmlformats.org/officeDocument/2006/relationships/slideLayout" Target="../slideLayouts/slideLayout6.xml"/></Relationships>
</file>

<file path=ppt/slides/_rels/slide43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34.xml.rels><?xml version="1.0" encoding="UTF-8" standalone="yes"?>
<Relationships xmlns="http://schemas.openxmlformats.org/package/2006/relationships"><Relationship Id="rId2" Type="http://schemas.openxmlformats.org/officeDocument/2006/relationships/image" Target="../media/image83.png"/><Relationship Id="rId1" Type="http://schemas.openxmlformats.org/officeDocument/2006/relationships/slideLayout" Target="../slideLayouts/slideLayout6.xml"/></Relationships>
</file>

<file path=ppt/slides/_rels/slide43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3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437.xml.rels><?xml version="1.0" encoding="UTF-8" standalone="yes"?>
<Relationships xmlns="http://schemas.openxmlformats.org/package/2006/relationships"><Relationship Id="rId2" Type="http://schemas.openxmlformats.org/officeDocument/2006/relationships/image" Target="../media/image84.png"/><Relationship Id="rId1" Type="http://schemas.openxmlformats.org/officeDocument/2006/relationships/slideLayout" Target="../slideLayouts/slideLayout6.xml"/></Relationships>
</file>

<file path=ppt/slides/_rels/slide43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3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4.xml.rels><?xml version="1.0" encoding="UTF-8" standalone="yes"?>
<Relationships xmlns="http://schemas.openxmlformats.org/package/2006/relationships"><Relationship Id="rId2" Type="http://schemas.openxmlformats.org/officeDocument/2006/relationships/notesSlide" Target="../notesSlides/notesSlide38.xml"/><Relationship Id="rId1" Type="http://schemas.openxmlformats.org/officeDocument/2006/relationships/slideLayout" Target="../slideLayouts/slideLayout6.xml"/></Relationships>
</file>

<file path=ppt/slides/_rels/slide44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4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4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4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4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45.xml.rels><?xml version="1.0" encoding="UTF-8" standalone="yes"?>
<Relationships xmlns="http://schemas.openxmlformats.org/package/2006/relationships"><Relationship Id="rId2" Type="http://schemas.openxmlformats.org/officeDocument/2006/relationships/notesSlide" Target="../notesSlides/notesSlide325.xml"/><Relationship Id="rId1" Type="http://schemas.openxmlformats.org/officeDocument/2006/relationships/slideLayout" Target="../slideLayouts/slideLayout1.xml"/></Relationships>
</file>

<file path=ppt/slides/_rels/slide44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4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4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49.xml.rels><?xml version="1.0" encoding="UTF-8" standalone="yes"?>
<Relationships xmlns="http://schemas.openxmlformats.org/package/2006/relationships"><Relationship Id="rId2" Type="http://schemas.openxmlformats.org/officeDocument/2006/relationships/hyperlink" Target="http://www.ncbi.nlm.nih.gov/pubmed/17014921" TargetMode="External"/><Relationship Id="rId1" Type="http://schemas.openxmlformats.org/officeDocument/2006/relationships/slideLayout" Target="../slideLayouts/slideLayout2.xml"/></Relationships>
</file>

<file path=ppt/slides/_rels/slide45.xml.rels><?xml version="1.0" encoding="UTF-8" standalone="yes"?>
<Relationships xmlns="http://schemas.openxmlformats.org/package/2006/relationships"><Relationship Id="rId2" Type="http://schemas.openxmlformats.org/officeDocument/2006/relationships/notesSlide" Target="../notesSlides/notesSlide39.xml"/><Relationship Id="rId1" Type="http://schemas.openxmlformats.org/officeDocument/2006/relationships/slideLayout" Target="../slideLayouts/slideLayout6.xml"/></Relationships>
</file>

<file path=ppt/slides/_rels/slide45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51.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45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5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5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5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5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5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45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45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6.xml.rels><?xml version="1.0" encoding="UTF-8" standalone="yes"?>
<Relationships xmlns="http://schemas.openxmlformats.org/package/2006/relationships"><Relationship Id="rId2" Type="http://schemas.openxmlformats.org/officeDocument/2006/relationships/notesSlide" Target="../notesSlides/notesSlide40.xml"/><Relationship Id="rId1" Type="http://schemas.openxmlformats.org/officeDocument/2006/relationships/slideLayout" Target="../slideLayouts/slideLayout2.xml"/></Relationships>
</file>

<file path=ppt/slides/_rels/slide460.xml.rels><?xml version="1.0" encoding="UTF-8" standalone="yes"?>
<Relationships xmlns="http://schemas.openxmlformats.org/package/2006/relationships"><Relationship Id="rId3" Type="http://schemas.openxmlformats.org/officeDocument/2006/relationships/oleObject" Target="../embeddings/oleObject30.bin"/><Relationship Id="rId2" Type="http://schemas.openxmlformats.org/officeDocument/2006/relationships/slideLayout" Target="../slideLayouts/slideLayout6.xml"/><Relationship Id="rId1" Type="http://schemas.openxmlformats.org/officeDocument/2006/relationships/vmlDrawing" Target="../drawings/vmlDrawing24.vml"/><Relationship Id="rId6" Type="http://schemas.openxmlformats.org/officeDocument/2006/relationships/image" Target="../media/image86.wmf"/><Relationship Id="rId5" Type="http://schemas.openxmlformats.org/officeDocument/2006/relationships/oleObject" Target="../embeddings/oleObject31.bin"/><Relationship Id="rId4" Type="http://schemas.openxmlformats.org/officeDocument/2006/relationships/image" Target="../media/image85.wmf"/></Relationships>
</file>

<file path=ppt/slides/_rels/slide461.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462.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463.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46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6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66.xml.rels><?xml version="1.0" encoding="UTF-8" standalone="yes"?>
<Relationships xmlns="http://schemas.openxmlformats.org/package/2006/relationships"><Relationship Id="rId2" Type="http://schemas.openxmlformats.org/officeDocument/2006/relationships/notesSlide" Target="../notesSlides/notesSlide326.xml"/><Relationship Id="rId1" Type="http://schemas.openxmlformats.org/officeDocument/2006/relationships/slideLayout" Target="../slideLayouts/slideLayout1.xml"/></Relationships>
</file>

<file path=ppt/slides/_rels/slide467.xml.rels><?xml version="1.0" encoding="UTF-8" standalone="yes"?>
<Relationships xmlns="http://schemas.openxmlformats.org/package/2006/relationships"><Relationship Id="rId2" Type="http://schemas.openxmlformats.org/officeDocument/2006/relationships/notesSlide" Target="../notesSlides/notesSlide327.xml"/><Relationship Id="rId1" Type="http://schemas.openxmlformats.org/officeDocument/2006/relationships/slideLayout" Target="../slideLayouts/slideLayout2.xml"/></Relationships>
</file>

<file path=ppt/slides/_rels/slide468.xml.rels><?xml version="1.0" encoding="UTF-8" standalone="yes"?>
<Relationships xmlns="http://schemas.openxmlformats.org/package/2006/relationships"><Relationship Id="rId2" Type="http://schemas.openxmlformats.org/officeDocument/2006/relationships/notesSlide" Target="../notesSlides/notesSlide328.xml"/><Relationship Id="rId1" Type="http://schemas.openxmlformats.org/officeDocument/2006/relationships/slideLayout" Target="../slideLayouts/slideLayout2.xml"/></Relationships>
</file>

<file path=ppt/slides/_rels/slide469.xml.rels><?xml version="1.0" encoding="UTF-8" standalone="yes"?>
<Relationships xmlns="http://schemas.openxmlformats.org/package/2006/relationships"><Relationship Id="rId2" Type="http://schemas.openxmlformats.org/officeDocument/2006/relationships/notesSlide" Target="../notesSlides/notesSlide329.xml"/><Relationship Id="rId1" Type="http://schemas.openxmlformats.org/officeDocument/2006/relationships/slideLayout" Target="../slideLayouts/slideLayout2.xml"/></Relationships>
</file>

<file path=ppt/slides/_rels/slide47.xml.rels><?xml version="1.0" encoding="UTF-8" standalone="yes"?>
<Relationships xmlns="http://schemas.openxmlformats.org/package/2006/relationships"><Relationship Id="rId2" Type="http://schemas.openxmlformats.org/officeDocument/2006/relationships/notesSlide" Target="../notesSlides/notesSlide41.xml"/><Relationship Id="rId1" Type="http://schemas.openxmlformats.org/officeDocument/2006/relationships/slideLayout" Target="../slideLayouts/slideLayout2.xml"/></Relationships>
</file>

<file path=ppt/slides/_rels/slide470.xml.rels><?xml version="1.0" encoding="UTF-8" standalone="yes"?>
<Relationships xmlns="http://schemas.openxmlformats.org/package/2006/relationships"><Relationship Id="rId2" Type="http://schemas.openxmlformats.org/officeDocument/2006/relationships/notesSlide" Target="../notesSlides/notesSlide330.xml"/><Relationship Id="rId1" Type="http://schemas.openxmlformats.org/officeDocument/2006/relationships/slideLayout" Target="../slideLayouts/slideLayout2.xml"/></Relationships>
</file>

<file path=ppt/slides/_rels/slide47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72.xml.rels><?xml version="1.0" encoding="UTF-8" standalone="yes"?>
<Relationships xmlns="http://schemas.openxmlformats.org/package/2006/relationships"><Relationship Id="rId2" Type="http://schemas.openxmlformats.org/officeDocument/2006/relationships/notesSlide" Target="../notesSlides/notesSlide331.xml"/><Relationship Id="rId1" Type="http://schemas.openxmlformats.org/officeDocument/2006/relationships/slideLayout" Target="../slideLayouts/slideLayout2.xml"/></Relationships>
</file>

<file path=ppt/slides/_rels/slide473.xml.rels><?xml version="1.0" encoding="UTF-8" standalone="yes"?>
<Relationships xmlns="http://schemas.openxmlformats.org/package/2006/relationships"><Relationship Id="rId2" Type="http://schemas.openxmlformats.org/officeDocument/2006/relationships/notesSlide" Target="../notesSlides/notesSlide332.xml"/><Relationship Id="rId1" Type="http://schemas.openxmlformats.org/officeDocument/2006/relationships/slideLayout" Target="../slideLayouts/slideLayout6.xml"/></Relationships>
</file>

<file path=ppt/slides/_rels/slide474.xml.rels><?xml version="1.0" encoding="UTF-8" standalone="yes"?>
<Relationships xmlns="http://schemas.openxmlformats.org/package/2006/relationships"><Relationship Id="rId2" Type="http://schemas.openxmlformats.org/officeDocument/2006/relationships/notesSlide" Target="../notesSlides/notesSlide333.xml"/><Relationship Id="rId1" Type="http://schemas.openxmlformats.org/officeDocument/2006/relationships/slideLayout" Target="../slideLayouts/slideLayout2.xml"/></Relationships>
</file>

<file path=ppt/slides/_rels/slide475.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476.xml.rels><?xml version="1.0" encoding="UTF-8" standalone="yes"?>
<Relationships xmlns="http://schemas.openxmlformats.org/package/2006/relationships"><Relationship Id="rId2" Type="http://schemas.openxmlformats.org/officeDocument/2006/relationships/notesSlide" Target="../notesSlides/notesSlide334.xml"/><Relationship Id="rId1" Type="http://schemas.openxmlformats.org/officeDocument/2006/relationships/slideLayout" Target="../slideLayouts/slideLayout2.xml"/></Relationships>
</file>

<file path=ppt/slides/_rels/slide477.xml.rels><?xml version="1.0" encoding="UTF-8" standalone="yes"?>
<Relationships xmlns="http://schemas.openxmlformats.org/package/2006/relationships"><Relationship Id="rId2" Type="http://schemas.openxmlformats.org/officeDocument/2006/relationships/notesSlide" Target="../notesSlides/notesSlide335.xml"/><Relationship Id="rId1" Type="http://schemas.openxmlformats.org/officeDocument/2006/relationships/slideLayout" Target="../slideLayouts/slideLayout7.xml"/></Relationships>
</file>

<file path=ppt/slides/_rels/slide478.xml.rels><?xml version="1.0" encoding="UTF-8" standalone="yes"?>
<Relationships xmlns="http://schemas.openxmlformats.org/package/2006/relationships"><Relationship Id="rId2" Type="http://schemas.openxmlformats.org/officeDocument/2006/relationships/notesSlide" Target="../notesSlides/notesSlide336.xml"/><Relationship Id="rId1" Type="http://schemas.openxmlformats.org/officeDocument/2006/relationships/slideLayout" Target="../slideLayouts/slideLayout7.xml"/></Relationships>
</file>

<file path=ppt/slides/_rels/slide479.xml.rels><?xml version="1.0" encoding="UTF-8" standalone="yes"?>
<Relationships xmlns="http://schemas.openxmlformats.org/package/2006/relationships"><Relationship Id="rId2" Type="http://schemas.openxmlformats.org/officeDocument/2006/relationships/notesSlide" Target="../notesSlides/notesSlide337.xml"/><Relationship Id="rId1" Type="http://schemas.openxmlformats.org/officeDocument/2006/relationships/slideLayout" Target="../slideLayouts/slideLayout2.xml"/></Relationships>
</file>

<file path=ppt/slides/_rels/slide48.xml.rels><?xml version="1.0" encoding="UTF-8" standalone="yes"?>
<Relationships xmlns="http://schemas.openxmlformats.org/package/2006/relationships"><Relationship Id="rId2" Type="http://schemas.openxmlformats.org/officeDocument/2006/relationships/notesSlide" Target="../notesSlides/notesSlide42.xml"/><Relationship Id="rId1" Type="http://schemas.openxmlformats.org/officeDocument/2006/relationships/slideLayout" Target="../slideLayouts/slideLayout2.xml"/></Relationships>
</file>

<file path=ppt/slides/_rels/slide480.xml.rels><?xml version="1.0" encoding="UTF-8" standalone="yes"?>
<Relationships xmlns="http://schemas.openxmlformats.org/package/2006/relationships"><Relationship Id="rId2" Type="http://schemas.openxmlformats.org/officeDocument/2006/relationships/notesSlide" Target="../notesSlides/notesSlide338.xml"/><Relationship Id="rId1" Type="http://schemas.openxmlformats.org/officeDocument/2006/relationships/slideLayout" Target="../slideLayouts/slideLayout2.xml"/></Relationships>
</file>

<file path=ppt/slides/_rels/slide481.xml.rels><?xml version="1.0" encoding="UTF-8" standalone="yes"?>
<Relationships xmlns="http://schemas.openxmlformats.org/package/2006/relationships"><Relationship Id="rId2" Type="http://schemas.openxmlformats.org/officeDocument/2006/relationships/notesSlide" Target="../notesSlides/notesSlide339.xml"/><Relationship Id="rId1" Type="http://schemas.openxmlformats.org/officeDocument/2006/relationships/slideLayout" Target="../slideLayouts/slideLayout1.xml"/></Relationships>
</file>

<file path=ppt/slides/_rels/slide482.xml.rels><?xml version="1.0" encoding="UTF-8" standalone="yes"?>
<Relationships xmlns="http://schemas.openxmlformats.org/package/2006/relationships"><Relationship Id="rId2" Type="http://schemas.openxmlformats.org/officeDocument/2006/relationships/notesSlide" Target="../notesSlides/notesSlide340.xml"/><Relationship Id="rId1" Type="http://schemas.openxmlformats.org/officeDocument/2006/relationships/slideLayout" Target="../slideLayouts/slideLayout6.xml"/></Relationships>
</file>

<file path=ppt/slides/_rels/slide483.xml.rels><?xml version="1.0" encoding="UTF-8" standalone="yes"?>
<Relationships xmlns="http://schemas.openxmlformats.org/package/2006/relationships"><Relationship Id="rId2" Type="http://schemas.openxmlformats.org/officeDocument/2006/relationships/notesSlide" Target="../notesSlides/notesSlide341.xml"/><Relationship Id="rId1" Type="http://schemas.openxmlformats.org/officeDocument/2006/relationships/slideLayout" Target="../slideLayouts/slideLayout2.xml"/></Relationships>
</file>

<file path=ppt/slides/_rels/slide484.xml.rels><?xml version="1.0" encoding="UTF-8" standalone="yes"?>
<Relationships xmlns="http://schemas.openxmlformats.org/package/2006/relationships"><Relationship Id="rId2" Type="http://schemas.openxmlformats.org/officeDocument/2006/relationships/notesSlide" Target="../notesSlides/notesSlide342.xml"/><Relationship Id="rId1" Type="http://schemas.openxmlformats.org/officeDocument/2006/relationships/slideLayout" Target="../slideLayouts/slideLayout2.xml"/></Relationships>
</file>

<file path=ppt/slides/_rels/slide485.xml.rels><?xml version="1.0" encoding="UTF-8" standalone="yes"?>
<Relationships xmlns="http://schemas.openxmlformats.org/package/2006/relationships"><Relationship Id="rId3" Type="http://schemas.openxmlformats.org/officeDocument/2006/relationships/image" Target="../media/image87.png"/><Relationship Id="rId2" Type="http://schemas.openxmlformats.org/officeDocument/2006/relationships/notesSlide" Target="../notesSlides/notesSlide343.xml"/><Relationship Id="rId1" Type="http://schemas.openxmlformats.org/officeDocument/2006/relationships/slideLayout" Target="../slideLayouts/slideLayout7.xml"/></Relationships>
</file>

<file path=ppt/slides/_rels/slide486.xml.rels><?xml version="1.0" encoding="UTF-8" standalone="yes"?>
<Relationships xmlns="http://schemas.openxmlformats.org/package/2006/relationships"><Relationship Id="rId3" Type="http://schemas.openxmlformats.org/officeDocument/2006/relationships/image" Target="../media/image88.png"/><Relationship Id="rId2" Type="http://schemas.openxmlformats.org/officeDocument/2006/relationships/notesSlide" Target="../notesSlides/notesSlide344.xml"/><Relationship Id="rId1" Type="http://schemas.openxmlformats.org/officeDocument/2006/relationships/slideLayout" Target="../slideLayouts/slideLayout7.xml"/></Relationships>
</file>

<file path=ppt/slides/_rels/slide487.xml.rels><?xml version="1.0" encoding="UTF-8" standalone="yes"?>
<Relationships xmlns="http://schemas.openxmlformats.org/package/2006/relationships"><Relationship Id="rId2" Type="http://schemas.openxmlformats.org/officeDocument/2006/relationships/notesSlide" Target="../notesSlides/notesSlide345.xml"/><Relationship Id="rId1" Type="http://schemas.openxmlformats.org/officeDocument/2006/relationships/slideLayout" Target="../slideLayouts/slideLayout2.xml"/></Relationships>
</file>

<file path=ppt/slides/_rels/slide488.xml.rels><?xml version="1.0" encoding="UTF-8" standalone="yes"?>
<Relationships xmlns="http://schemas.openxmlformats.org/package/2006/relationships"><Relationship Id="rId2" Type="http://schemas.openxmlformats.org/officeDocument/2006/relationships/notesSlide" Target="../notesSlides/notesSlide346.xml"/><Relationship Id="rId1" Type="http://schemas.openxmlformats.org/officeDocument/2006/relationships/slideLayout" Target="../slideLayouts/slideLayout2.xml"/></Relationships>
</file>

<file path=ppt/slides/_rels/slide489.xml.rels><?xml version="1.0" encoding="UTF-8" standalone="yes"?>
<Relationships xmlns="http://schemas.openxmlformats.org/package/2006/relationships"><Relationship Id="rId8" Type="http://schemas.openxmlformats.org/officeDocument/2006/relationships/oleObject" Target="../embeddings/oleObject34.bin"/><Relationship Id="rId13" Type="http://schemas.openxmlformats.org/officeDocument/2006/relationships/image" Target="../media/image93.wmf"/><Relationship Id="rId18" Type="http://schemas.openxmlformats.org/officeDocument/2006/relationships/oleObject" Target="../embeddings/oleObject39.bin"/><Relationship Id="rId3" Type="http://schemas.openxmlformats.org/officeDocument/2006/relationships/notesSlide" Target="../notesSlides/notesSlide347.xml"/><Relationship Id="rId7" Type="http://schemas.openxmlformats.org/officeDocument/2006/relationships/image" Target="../media/image90.wmf"/><Relationship Id="rId12" Type="http://schemas.openxmlformats.org/officeDocument/2006/relationships/oleObject" Target="../embeddings/oleObject36.bin"/><Relationship Id="rId17" Type="http://schemas.openxmlformats.org/officeDocument/2006/relationships/image" Target="../media/image95.wmf"/><Relationship Id="rId2" Type="http://schemas.openxmlformats.org/officeDocument/2006/relationships/slideLayout" Target="../slideLayouts/slideLayout2.xml"/><Relationship Id="rId16" Type="http://schemas.openxmlformats.org/officeDocument/2006/relationships/oleObject" Target="../embeddings/oleObject38.bin"/><Relationship Id="rId1" Type="http://schemas.openxmlformats.org/officeDocument/2006/relationships/vmlDrawing" Target="../drawings/vmlDrawing25.vml"/><Relationship Id="rId6" Type="http://schemas.openxmlformats.org/officeDocument/2006/relationships/oleObject" Target="../embeddings/oleObject33.bin"/><Relationship Id="rId11" Type="http://schemas.openxmlformats.org/officeDocument/2006/relationships/image" Target="../media/image92.wmf"/><Relationship Id="rId5" Type="http://schemas.openxmlformats.org/officeDocument/2006/relationships/image" Target="../media/image89.wmf"/><Relationship Id="rId15" Type="http://schemas.openxmlformats.org/officeDocument/2006/relationships/image" Target="../media/image94.wmf"/><Relationship Id="rId10" Type="http://schemas.openxmlformats.org/officeDocument/2006/relationships/oleObject" Target="../embeddings/oleObject35.bin"/><Relationship Id="rId19" Type="http://schemas.openxmlformats.org/officeDocument/2006/relationships/image" Target="../media/image96.wmf"/><Relationship Id="rId4" Type="http://schemas.openxmlformats.org/officeDocument/2006/relationships/oleObject" Target="../embeddings/oleObject32.bin"/><Relationship Id="rId9" Type="http://schemas.openxmlformats.org/officeDocument/2006/relationships/image" Target="../media/image91.wmf"/><Relationship Id="rId14" Type="http://schemas.openxmlformats.org/officeDocument/2006/relationships/oleObject" Target="../embeddings/oleObject37.bin"/></Relationships>
</file>

<file path=ppt/slides/_rels/slide49.xml.rels><?xml version="1.0" encoding="UTF-8" standalone="yes"?>
<Relationships xmlns="http://schemas.openxmlformats.org/package/2006/relationships"><Relationship Id="rId2" Type="http://schemas.openxmlformats.org/officeDocument/2006/relationships/notesSlide" Target="../notesSlides/notesSlide43.xml"/><Relationship Id="rId1" Type="http://schemas.openxmlformats.org/officeDocument/2006/relationships/slideLayout" Target="../slideLayouts/slideLayout2.xml"/></Relationships>
</file>

<file path=ppt/slides/_rels/slide490.xml.rels><?xml version="1.0" encoding="UTF-8" standalone="yes"?>
<Relationships xmlns="http://schemas.openxmlformats.org/package/2006/relationships"><Relationship Id="rId2" Type="http://schemas.openxmlformats.org/officeDocument/2006/relationships/notesSlide" Target="../notesSlides/notesSlide348.xml"/><Relationship Id="rId1" Type="http://schemas.openxmlformats.org/officeDocument/2006/relationships/slideLayout" Target="../slideLayouts/slideLayout6.xml"/></Relationships>
</file>

<file path=ppt/slides/_rels/slide491.xml.rels><?xml version="1.0" encoding="UTF-8" standalone="yes"?>
<Relationships xmlns="http://schemas.openxmlformats.org/package/2006/relationships"><Relationship Id="rId2" Type="http://schemas.openxmlformats.org/officeDocument/2006/relationships/notesSlide" Target="../notesSlides/notesSlide349.xml"/><Relationship Id="rId1" Type="http://schemas.openxmlformats.org/officeDocument/2006/relationships/slideLayout" Target="../slideLayouts/slideLayout6.xml"/></Relationships>
</file>

<file path=ppt/slides/_rels/slide492.xml.rels><?xml version="1.0" encoding="UTF-8" standalone="yes"?>
<Relationships xmlns="http://schemas.openxmlformats.org/package/2006/relationships"><Relationship Id="rId2" Type="http://schemas.openxmlformats.org/officeDocument/2006/relationships/notesSlide" Target="../notesSlides/notesSlide350.xml"/><Relationship Id="rId1" Type="http://schemas.openxmlformats.org/officeDocument/2006/relationships/slideLayout" Target="../slideLayouts/slideLayout6.xml"/></Relationships>
</file>

<file path=ppt/slides/_rels/slide493.xml.rels><?xml version="1.0" encoding="UTF-8" standalone="yes"?>
<Relationships xmlns="http://schemas.openxmlformats.org/package/2006/relationships"><Relationship Id="rId8" Type="http://schemas.openxmlformats.org/officeDocument/2006/relationships/oleObject" Target="../embeddings/oleObject42.bin"/><Relationship Id="rId13" Type="http://schemas.openxmlformats.org/officeDocument/2006/relationships/image" Target="../media/image101.wmf"/><Relationship Id="rId3" Type="http://schemas.openxmlformats.org/officeDocument/2006/relationships/notesSlide" Target="../notesSlides/notesSlide351.xml"/><Relationship Id="rId7" Type="http://schemas.openxmlformats.org/officeDocument/2006/relationships/image" Target="../media/image98.wmf"/><Relationship Id="rId12" Type="http://schemas.openxmlformats.org/officeDocument/2006/relationships/oleObject" Target="../embeddings/oleObject44.bin"/><Relationship Id="rId17" Type="http://schemas.openxmlformats.org/officeDocument/2006/relationships/image" Target="../media/image103.wmf"/><Relationship Id="rId2" Type="http://schemas.openxmlformats.org/officeDocument/2006/relationships/slideLayout" Target="../slideLayouts/slideLayout6.xml"/><Relationship Id="rId16" Type="http://schemas.openxmlformats.org/officeDocument/2006/relationships/oleObject" Target="../embeddings/oleObject46.bin"/><Relationship Id="rId1" Type="http://schemas.openxmlformats.org/officeDocument/2006/relationships/vmlDrawing" Target="../drawings/vmlDrawing26.vml"/><Relationship Id="rId6" Type="http://schemas.openxmlformats.org/officeDocument/2006/relationships/oleObject" Target="../embeddings/oleObject41.bin"/><Relationship Id="rId11" Type="http://schemas.openxmlformats.org/officeDocument/2006/relationships/image" Target="../media/image100.wmf"/><Relationship Id="rId5" Type="http://schemas.openxmlformats.org/officeDocument/2006/relationships/image" Target="../media/image97.wmf"/><Relationship Id="rId15" Type="http://schemas.openxmlformats.org/officeDocument/2006/relationships/image" Target="../media/image102.wmf"/><Relationship Id="rId10" Type="http://schemas.openxmlformats.org/officeDocument/2006/relationships/oleObject" Target="../embeddings/oleObject43.bin"/><Relationship Id="rId4" Type="http://schemas.openxmlformats.org/officeDocument/2006/relationships/oleObject" Target="../embeddings/oleObject40.bin"/><Relationship Id="rId9" Type="http://schemas.openxmlformats.org/officeDocument/2006/relationships/image" Target="../media/image99.wmf"/><Relationship Id="rId14" Type="http://schemas.openxmlformats.org/officeDocument/2006/relationships/oleObject" Target="../embeddings/oleObject45.bin"/></Relationships>
</file>

<file path=ppt/slides/_rels/slide494.xml.rels><?xml version="1.0" encoding="UTF-8" standalone="yes"?>
<Relationships xmlns="http://schemas.openxmlformats.org/package/2006/relationships"><Relationship Id="rId8" Type="http://schemas.openxmlformats.org/officeDocument/2006/relationships/oleObject" Target="../embeddings/oleObject49.bin"/><Relationship Id="rId13" Type="http://schemas.openxmlformats.org/officeDocument/2006/relationships/image" Target="../media/image108.wmf"/><Relationship Id="rId3" Type="http://schemas.openxmlformats.org/officeDocument/2006/relationships/notesSlide" Target="../notesSlides/notesSlide352.xml"/><Relationship Id="rId7" Type="http://schemas.openxmlformats.org/officeDocument/2006/relationships/image" Target="../media/image105.wmf"/><Relationship Id="rId12" Type="http://schemas.openxmlformats.org/officeDocument/2006/relationships/oleObject" Target="../embeddings/oleObject51.bin"/><Relationship Id="rId2" Type="http://schemas.openxmlformats.org/officeDocument/2006/relationships/slideLayout" Target="../slideLayouts/slideLayout6.xml"/><Relationship Id="rId1" Type="http://schemas.openxmlformats.org/officeDocument/2006/relationships/vmlDrawing" Target="../drawings/vmlDrawing27.vml"/><Relationship Id="rId6" Type="http://schemas.openxmlformats.org/officeDocument/2006/relationships/oleObject" Target="../embeddings/oleObject48.bin"/><Relationship Id="rId11" Type="http://schemas.openxmlformats.org/officeDocument/2006/relationships/image" Target="../media/image107.wmf"/><Relationship Id="rId5" Type="http://schemas.openxmlformats.org/officeDocument/2006/relationships/image" Target="../media/image104.wmf"/><Relationship Id="rId10" Type="http://schemas.openxmlformats.org/officeDocument/2006/relationships/oleObject" Target="../embeddings/oleObject50.bin"/><Relationship Id="rId4" Type="http://schemas.openxmlformats.org/officeDocument/2006/relationships/oleObject" Target="../embeddings/oleObject47.bin"/><Relationship Id="rId9" Type="http://schemas.openxmlformats.org/officeDocument/2006/relationships/image" Target="../media/image106.wmf"/></Relationships>
</file>

<file path=ppt/slides/_rels/slide495.xml.rels><?xml version="1.0" encoding="UTF-8" standalone="yes"?>
<Relationships xmlns="http://schemas.openxmlformats.org/package/2006/relationships"><Relationship Id="rId2" Type="http://schemas.openxmlformats.org/officeDocument/2006/relationships/notesSlide" Target="../notesSlides/notesSlide353.xml"/><Relationship Id="rId1" Type="http://schemas.openxmlformats.org/officeDocument/2006/relationships/slideLayout" Target="../slideLayouts/slideLayout6.xml"/></Relationships>
</file>

<file path=ppt/slides/_rels/slide496.xml.rels><?xml version="1.0" encoding="UTF-8" standalone="yes"?>
<Relationships xmlns="http://schemas.openxmlformats.org/package/2006/relationships"><Relationship Id="rId3" Type="http://schemas.openxmlformats.org/officeDocument/2006/relationships/diagramData" Target="../diagrams/data1.xml"/><Relationship Id="rId7" Type="http://schemas.microsoft.com/office/2007/relationships/diagramDrawing" Target="../diagrams/drawing1.xml"/><Relationship Id="rId2" Type="http://schemas.openxmlformats.org/officeDocument/2006/relationships/notesSlide" Target="../notesSlides/notesSlide354.xml"/><Relationship Id="rId1" Type="http://schemas.openxmlformats.org/officeDocument/2006/relationships/slideLayout" Target="../slideLayouts/slideLayout2.xml"/><Relationship Id="rId6" Type="http://schemas.openxmlformats.org/officeDocument/2006/relationships/diagramColors" Target="../diagrams/colors1.xml"/><Relationship Id="rId5" Type="http://schemas.openxmlformats.org/officeDocument/2006/relationships/diagramQuickStyle" Target="../diagrams/quickStyle1.xml"/><Relationship Id="rId4" Type="http://schemas.openxmlformats.org/officeDocument/2006/relationships/diagramLayout" Target="../diagrams/layout1.xml"/></Relationships>
</file>

<file path=ppt/slides/_rels/slide497.xml.rels><?xml version="1.0" encoding="UTF-8" standalone="yes"?>
<Relationships xmlns="http://schemas.openxmlformats.org/package/2006/relationships"><Relationship Id="rId2" Type="http://schemas.openxmlformats.org/officeDocument/2006/relationships/notesSlide" Target="../notesSlides/notesSlide355.xml"/><Relationship Id="rId1" Type="http://schemas.openxmlformats.org/officeDocument/2006/relationships/slideLayout" Target="../slideLayouts/slideLayout2.xml"/></Relationships>
</file>

<file path=ppt/slides/_rels/slide498.xml.rels><?xml version="1.0" encoding="UTF-8" standalone="yes"?>
<Relationships xmlns="http://schemas.openxmlformats.org/package/2006/relationships"><Relationship Id="rId2" Type="http://schemas.openxmlformats.org/officeDocument/2006/relationships/notesSlide" Target="../notesSlides/notesSlide356.xml"/><Relationship Id="rId1" Type="http://schemas.openxmlformats.org/officeDocument/2006/relationships/slideLayout" Target="../slideLayouts/slideLayout6.xml"/></Relationships>
</file>

<file path=ppt/slides/_rels/slide499.xml.rels><?xml version="1.0" encoding="UTF-8" standalone="yes"?>
<Relationships xmlns="http://schemas.openxmlformats.org/package/2006/relationships"><Relationship Id="rId2" Type="http://schemas.openxmlformats.org/officeDocument/2006/relationships/notesSlide" Target="../notesSlides/notesSlide357.xml"/><Relationship Id="rId1" Type="http://schemas.openxmlformats.org/officeDocument/2006/relationships/slideLayout" Target="../slideLayouts/slideLayout2.xm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6.xml"/></Relationships>
</file>

<file path=ppt/slides/_rels/slide50.xml.rels><?xml version="1.0" encoding="UTF-8" standalone="yes"?>
<Relationships xmlns="http://schemas.openxmlformats.org/package/2006/relationships"><Relationship Id="rId2" Type="http://schemas.openxmlformats.org/officeDocument/2006/relationships/notesSlide" Target="../notesSlides/notesSlide44.xml"/><Relationship Id="rId1" Type="http://schemas.openxmlformats.org/officeDocument/2006/relationships/slideLayout" Target="../slideLayouts/slideLayout2.xml"/></Relationships>
</file>

<file path=ppt/slides/_rels/slide500.xml.rels><?xml version="1.0" encoding="UTF-8" standalone="yes"?>
<Relationships xmlns="http://schemas.openxmlformats.org/package/2006/relationships"><Relationship Id="rId8" Type="http://schemas.openxmlformats.org/officeDocument/2006/relationships/oleObject" Target="../embeddings/oleObject54.bin"/><Relationship Id="rId13" Type="http://schemas.openxmlformats.org/officeDocument/2006/relationships/image" Target="../media/image93.wmf"/><Relationship Id="rId18" Type="http://schemas.openxmlformats.org/officeDocument/2006/relationships/oleObject" Target="../embeddings/oleObject59.bin"/><Relationship Id="rId3" Type="http://schemas.openxmlformats.org/officeDocument/2006/relationships/notesSlide" Target="../notesSlides/notesSlide358.xml"/><Relationship Id="rId7" Type="http://schemas.openxmlformats.org/officeDocument/2006/relationships/image" Target="../media/image90.wmf"/><Relationship Id="rId12" Type="http://schemas.openxmlformats.org/officeDocument/2006/relationships/oleObject" Target="../embeddings/oleObject56.bin"/><Relationship Id="rId17" Type="http://schemas.openxmlformats.org/officeDocument/2006/relationships/image" Target="../media/image95.wmf"/><Relationship Id="rId2" Type="http://schemas.openxmlformats.org/officeDocument/2006/relationships/slideLayout" Target="../slideLayouts/slideLayout2.xml"/><Relationship Id="rId16" Type="http://schemas.openxmlformats.org/officeDocument/2006/relationships/oleObject" Target="../embeddings/oleObject58.bin"/><Relationship Id="rId1" Type="http://schemas.openxmlformats.org/officeDocument/2006/relationships/vmlDrawing" Target="../drawings/vmlDrawing28.vml"/><Relationship Id="rId6" Type="http://schemas.openxmlformats.org/officeDocument/2006/relationships/oleObject" Target="../embeddings/oleObject53.bin"/><Relationship Id="rId11" Type="http://schemas.openxmlformats.org/officeDocument/2006/relationships/image" Target="../media/image92.wmf"/><Relationship Id="rId5" Type="http://schemas.openxmlformats.org/officeDocument/2006/relationships/image" Target="../media/image89.wmf"/><Relationship Id="rId15" Type="http://schemas.openxmlformats.org/officeDocument/2006/relationships/image" Target="../media/image94.wmf"/><Relationship Id="rId10" Type="http://schemas.openxmlformats.org/officeDocument/2006/relationships/oleObject" Target="../embeddings/oleObject55.bin"/><Relationship Id="rId19" Type="http://schemas.openxmlformats.org/officeDocument/2006/relationships/image" Target="../media/image96.wmf"/><Relationship Id="rId4" Type="http://schemas.openxmlformats.org/officeDocument/2006/relationships/oleObject" Target="../embeddings/oleObject52.bin"/><Relationship Id="rId9" Type="http://schemas.openxmlformats.org/officeDocument/2006/relationships/image" Target="../media/image91.wmf"/><Relationship Id="rId14" Type="http://schemas.openxmlformats.org/officeDocument/2006/relationships/oleObject" Target="../embeddings/oleObject57.bin"/></Relationships>
</file>

<file path=ppt/slides/_rels/slide501.xml.rels><?xml version="1.0" encoding="UTF-8" standalone="yes"?>
<Relationships xmlns="http://schemas.openxmlformats.org/package/2006/relationships"><Relationship Id="rId2" Type="http://schemas.openxmlformats.org/officeDocument/2006/relationships/notesSlide" Target="../notesSlides/notesSlide359.xml"/><Relationship Id="rId1" Type="http://schemas.openxmlformats.org/officeDocument/2006/relationships/slideLayout" Target="../slideLayouts/slideLayout6.xml"/></Relationships>
</file>

<file path=ppt/slides/_rels/slide502.xml.rels><?xml version="1.0" encoding="UTF-8" standalone="yes"?>
<Relationships xmlns="http://schemas.openxmlformats.org/package/2006/relationships"><Relationship Id="rId2" Type="http://schemas.openxmlformats.org/officeDocument/2006/relationships/notesSlide" Target="../notesSlides/notesSlide360.xml"/><Relationship Id="rId1" Type="http://schemas.openxmlformats.org/officeDocument/2006/relationships/slideLayout" Target="../slideLayouts/slideLayout2.xml"/></Relationships>
</file>

<file path=ppt/slides/_rels/slide503.xml.rels><?xml version="1.0" encoding="UTF-8" standalone="yes"?>
<Relationships xmlns="http://schemas.openxmlformats.org/package/2006/relationships"><Relationship Id="rId2" Type="http://schemas.openxmlformats.org/officeDocument/2006/relationships/notesSlide" Target="../notesSlides/notesSlide361.xml"/><Relationship Id="rId1" Type="http://schemas.openxmlformats.org/officeDocument/2006/relationships/slideLayout" Target="../slideLayouts/slideLayout2.xml"/></Relationships>
</file>

<file path=ppt/slides/_rels/slide504.xml.rels><?xml version="1.0" encoding="UTF-8" standalone="yes"?>
<Relationships xmlns="http://schemas.openxmlformats.org/package/2006/relationships"><Relationship Id="rId8" Type="http://schemas.openxmlformats.org/officeDocument/2006/relationships/oleObject" Target="../embeddings/oleObject62.bin"/><Relationship Id="rId3" Type="http://schemas.openxmlformats.org/officeDocument/2006/relationships/notesSlide" Target="../notesSlides/notesSlide362.xml"/><Relationship Id="rId7" Type="http://schemas.openxmlformats.org/officeDocument/2006/relationships/image" Target="../media/image110.wmf"/><Relationship Id="rId2" Type="http://schemas.openxmlformats.org/officeDocument/2006/relationships/slideLayout" Target="../slideLayouts/slideLayout6.xml"/><Relationship Id="rId1" Type="http://schemas.openxmlformats.org/officeDocument/2006/relationships/vmlDrawing" Target="../drawings/vmlDrawing29.vml"/><Relationship Id="rId6" Type="http://schemas.openxmlformats.org/officeDocument/2006/relationships/oleObject" Target="../embeddings/oleObject61.bin"/><Relationship Id="rId5" Type="http://schemas.openxmlformats.org/officeDocument/2006/relationships/image" Target="../media/image109.wmf"/><Relationship Id="rId4" Type="http://schemas.openxmlformats.org/officeDocument/2006/relationships/oleObject" Target="../embeddings/oleObject60.bin"/><Relationship Id="rId9" Type="http://schemas.openxmlformats.org/officeDocument/2006/relationships/image" Target="../media/image111.wmf"/></Relationships>
</file>

<file path=ppt/slides/_rels/slide505.xml.rels><?xml version="1.0" encoding="UTF-8" standalone="yes"?>
<Relationships xmlns="http://schemas.openxmlformats.org/package/2006/relationships"><Relationship Id="rId2" Type="http://schemas.openxmlformats.org/officeDocument/2006/relationships/notesSlide" Target="../notesSlides/notesSlide363.xml"/><Relationship Id="rId1" Type="http://schemas.openxmlformats.org/officeDocument/2006/relationships/slideLayout" Target="../slideLayouts/slideLayout6.xml"/></Relationships>
</file>

<file path=ppt/slides/_rels/slide506.xml.rels><?xml version="1.0" encoding="UTF-8" standalone="yes"?>
<Relationships xmlns="http://schemas.openxmlformats.org/package/2006/relationships"><Relationship Id="rId2" Type="http://schemas.openxmlformats.org/officeDocument/2006/relationships/notesSlide" Target="../notesSlides/notesSlide364.xml"/><Relationship Id="rId1" Type="http://schemas.openxmlformats.org/officeDocument/2006/relationships/slideLayout" Target="../slideLayouts/slideLayout2.xml"/></Relationships>
</file>

<file path=ppt/slides/_rels/slide507.xml.rels><?xml version="1.0" encoding="UTF-8" standalone="yes"?>
<Relationships xmlns="http://schemas.openxmlformats.org/package/2006/relationships"><Relationship Id="rId2" Type="http://schemas.openxmlformats.org/officeDocument/2006/relationships/notesSlide" Target="../notesSlides/notesSlide365.xml"/><Relationship Id="rId1" Type="http://schemas.openxmlformats.org/officeDocument/2006/relationships/slideLayout" Target="../slideLayouts/slideLayout2.xml"/></Relationships>
</file>

<file path=ppt/slides/_rels/slide508.xml.rels><?xml version="1.0" encoding="UTF-8" standalone="yes"?>
<Relationships xmlns="http://schemas.openxmlformats.org/package/2006/relationships"><Relationship Id="rId2" Type="http://schemas.openxmlformats.org/officeDocument/2006/relationships/notesSlide" Target="../notesSlides/notesSlide366.xml"/><Relationship Id="rId1" Type="http://schemas.openxmlformats.org/officeDocument/2006/relationships/slideLayout" Target="../slideLayouts/slideLayout2.xml"/></Relationships>
</file>

<file path=ppt/slides/_rels/slide509.xml.rels><?xml version="1.0" encoding="UTF-8" standalone="yes"?>
<Relationships xmlns="http://schemas.openxmlformats.org/package/2006/relationships"><Relationship Id="rId2" Type="http://schemas.openxmlformats.org/officeDocument/2006/relationships/notesSlide" Target="../notesSlides/notesSlide367.xml"/><Relationship Id="rId1" Type="http://schemas.openxmlformats.org/officeDocument/2006/relationships/slideLayout" Target="../slideLayouts/slideLayout6.xml"/></Relationships>
</file>

<file path=ppt/slides/_rels/slide51.xml.rels><?xml version="1.0" encoding="UTF-8" standalone="yes"?>
<Relationships xmlns="http://schemas.openxmlformats.org/package/2006/relationships"><Relationship Id="rId3" Type="http://schemas.openxmlformats.org/officeDocument/2006/relationships/notesSlide" Target="../notesSlides/notesSlide45.xml"/><Relationship Id="rId7" Type="http://schemas.openxmlformats.org/officeDocument/2006/relationships/image" Target="../media/image15.wmf"/><Relationship Id="rId2" Type="http://schemas.openxmlformats.org/officeDocument/2006/relationships/slideLayout" Target="../slideLayouts/slideLayout14.xml"/><Relationship Id="rId1" Type="http://schemas.openxmlformats.org/officeDocument/2006/relationships/vmlDrawing" Target="../drawings/vmlDrawing3.vml"/><Relationship Id="rId6" Type="http://schemas.openxmlformats.org/officeDocument/2006/relationships/oleObject" Target="../embeddings/oleObject4.bin"/><Relationship Id="rId5" Type="http://schemas.openxmlformats.org/officeDocument/2006/relationships/image" Target="../media/image14.wmf"/><Relationship Id="rId4" Type="http://schemas.openxmlformats.org/officeDocument/2006/relationships/oleObject" Target="../embeddings/oleObject3.bin"/></Relationships>
</file>

<file path=ppt/slides/_rels/slide510.xml.rels><?xml version="1.0" encoding="UTF-8" standalone="yes"?>
<Relationships xmlns="http://schemas.openxmlformats.org/package/2006/relationships"><Relationship Id="rId3" Type="http://schemas.openxmlformats.org/officeDocument/2006/relationships/oleObject" Target="../embeddings/oleObject63.bin"/><Relationship Id="rId2" Type="http://schemas.openxmlformats.org/officeDocument/2006/relationships/slideLayout" Target="../slideLayouts/slideLayout7.xml"/><Relationship Id="rId1" Type="http://schemas.openxmlformats.org/officeDocument/2006/relationships/vmlDrawing" Target="../drawings/vmlDrawing30.vml"/><Relationship Id="rId4" Type="http://schemas.openxmlformats.org/officeDocument/2006/relationships/image" Target="../media/image112.emf"/></Relationships>
</file>

<file path=ppt/slides/_rels/slide511.xml.rels><?xml version="1.0" encoding="UTF-8" standalone="yes"?>
<Relationships xmlns="http://schemas.openxmlformats.org/package/2006/relationships"><Relationship Id="rId3" Type="http://schemas.openxmlformats.org/officeDocument/2006/relationships/oleObject" Target="../embeddings/oleObject64.bin"/><Relationship Id="rId2" Type="http://schemas.openxmlformats.org/officeDocument/2006/relationships/slideLayout" Target="../slideLayouts/slideLayout7.xml"/><Relationship Id="rId1" Type="http://schemas.openxmlformats.org/officeDocument/2006/relationships/vmlDrawing" Target="../drawings/vmlDrawing31.vml"/><Relationship Id="rId4" Type="http://schemas.openxmlformats.org/officeDocument/2006/relationships/image" Target="../media/image113.emf"/></Relationships>
</file>

<file path=ppt/slides/_rels/slide512.xml.rels><?xml version="1.0" encoding="UTF-8" standalone="yes"?>
<Relationships xmlns="http://schemas.openxmlformats.org/package/2006/relationships"><Relationship Id="rId3" Type="http://schemas.openxmlformats.org/officeDocument/2006/relationships/oleObject" Target="../embeddings/oleObject65.bin"/><Relationship Id="rId2" Type="http://schemas.openxmlformats.org/officeDocument/2006/relationships/slideLayout" Target="../slideLayouts/slideLayout7.xml"/><Relationship Id="rId1" Type="http://schemas.openxmlformats.org/officeDocument/2006/relationships/vmlDrawing" Target="../drawings/vmlDrawing32.vml"/><Relationship Id="rId4" Type="http://schemas.openxmlformats.org/officeDocument/2006/relationships/image" Target="../media/image114.emf"/></Relationships>
</file>

<file path=ppt/slides/_rels/slide513.xml.rels><?xml version="1.0" encoding="UTF-8" standalone="yes"?>
<Relationships xmlns="http://schemas.openxmlformats.org/package/2006/relationships"><Relationship Id="rId3" Type="http://schemas.openxmlformats.org/officeDocument/2006/relationships/oleObject" Target="../embeddings/oleObject66.bin"/><Relationship Id="rId2" Type="http://schemas.openxmlformats.org/officeDocument/2006/relationships/slideLayout" Target="../slideLayouts/slideLayout7.xml"/><Relationship Id="rId1" Type="http://schemas.openxmlformats.org/officeDocument/2006/relationships/vmlDrawing" Target="../drawings/vmlDrawing33.vml"/><Relationship Id="rId4" Type="http://schemas.openxmlformats.org/officeDocument/2006/relationships/image" Target="../media/image115.emf"/></Relationships>
</file>

<file path=ppt/slides/_rels/slide514.xml.rels><?xml version="1.0" encoding="UTF-8" standalone="yes"?>
<Relationships xmlns="http://schemas.openxmlformats.org/package/2006/relationships"><Relationship Id="rId2" Type="http://schemas.openxmlformats.org/officeDocument/2006/relationships/notesSlide" Target="../notesSlides/notesSlide368.xml"/><Relationship Id="rId1" Type="http://schemas.openxmlformats.org/officeDocument/2006/relationships/slideLayout" Target="../slideLayouts/slideLayout6.xml"/></Relationships>
</file>

<file path=ppt/slides/_rels/slide515.xml.rels><?xml version="1.0" encoding="UTF-8" standalone="yes"?>
<Relationships xmlns="http://schemas.openxmlformats.org/package/2006/relationships"><Relationship Id="rId3" Type="http://schemas.openxmlformats.org/officeDocument/2006/relationships/oleObject" Target="../embeddings/oleObject67.bin"/><Relationship Id="rId2" Type="http://schemas.openxmlformats.org/officeDocument/2006/relationships/slideLayout" Target="../slideLayouts/slideLayout7.xml"/><Relationship Id="rId1" Type="http://schemas.openxmlformats.org/officeDocument/2006/relationships/vmlDrawing" Target="../drawings/vmlDrawing34.vml"/><Relationship Id="rId4" Type="http://schemas.openxmlformats.org/officeDocument/2006/relationships/image" Target="../media/image116.emf"/></Relationships>
</file>

<file path=ppt/slides/_rels/slide516.xml.rels><?xml version="1.0" encoding="UTF-8" standalone="yes"?>
<Relationships xmlns="http://schemas.openxmlformats.org/package/2006/relationships"><Relationship Id="rId2" Type="http://schemas.openxmlformats.org/officeDocument/2006/relationships/notesSlide" Target="../notesSlides/notesSlide369.xml"/><Relationship Id="rId1" Type="http://schemas.openxmlformats.org/officeDocument/2006/relationships/slideLayout" Target="../slideLayouts/slideLayout2.xml"/></Relationships>
</file>

<file path=ppt/slides/_rels/slide517.xml.rels><?xml version="1.0" encoding="UTF-8" standalone="yes"?>
<Relationships xmlns="http://schemas.openxmlformats.org/package/2006/relationships"><Relationship Id="rId3" Type="http://schemas.openxmlformats.org/officeDocument/2006/relationships/notesSlide" Target="../notesSlides/notesSlide370.xml"/><Relationship Id="rId2" Type="http://schemas.openxmlformats.org/officeDocument/2006/relationships/slideLayout" Target="../slideLayouts/slideLayout7.xml"/><Relationship Id="rId1" Type="http://schemas.openxmlformats.org/officeDocument/2006/relationships/vmlDrawing" Target="../drawings/vmlDrawing35.vml"/><Relationship Id="rId5" Type="http://schemas.openxmlformats.org/officeDocument/2006/relationships/image" Target="../media/image117.emf"/><Relationship Id="rId4" Type="http://schemas.openxmlformats.org/officeDocument/2006/relationships/oleObject" Target="../embeddings/oleObject68.bin"/></Relationships>
</file>

<file path=ppt/slides/_rels/slide518.xml.rels><?xml version="1.0" encoding="UTF-8" standalone="yes"?>
<Relationships xmlns="http://schemas.openxmlformats.org/package/2006/relationships"><Relationship Id="rId3" Type="http://schemas.openxmlformats.org/officeDocument/2006/relationships/notesSlide" Target="../notesSlides/notesSlide371.xml"/><Relationship Id="rId2" Type="http://schemas.openxmlformats.org/officeDocument/2006/relationships/slideLayout" Target="../slideLayouts/slideLayout7.xml"/><Relationship Id="rId1" Type="http://schemas.openxmlformats.org/officeDocument/2006/relationships/vmlDrawing" Target="../drawings/vmlDrawing36.vml"/><Relationship Id="rId5" Type="http://schemas.openxmlformats.org/officeDocument/2006/relationships/image" Target="../media/image118.emf"/><Relationship Id="rId4" Type="http://schemas.openxmlformats.org/officeDocument/2006/relationships/oleObject" Target="../embeddings/oleObject69.bin"/></Relationships>
</file>

<file path=ppt/slides/_rels/slide519.xml.rels><?xml version="1.0" encoding="UTF-8" standalone="yes"?>
<Relationships xmlns="http://schemas.openxmlformats.org/package/2006/relationships"><Relationship Id="rId3" Type="http://schemas.openxmlformats.org/officeDocument/2006/relationships/oleObject" Target="../embeddings/oleObject70.bin"/><Relationship Id="rId2" Type="http://schemas.openxmlformats.org/officeDocument/2006/relationships/slideLayout" Target="../slideLayouts/slideLayout7.xml"/><Relationship Id="rId1" Type="http://schemas.openxmlformats.org/officeDocument/2006/relationships/vmlDrawing" Target="../drawings/vmlDrawing37.vml"/><Relationship Id="rId4" Type="http://schemas.openxmlformats.org/officeDocument/2006/relationships/image" Target="../media/image119.emf"/></Relationships>
</file>

<file path=ppt/slides/_rels/slide52.xml.rels><?xml version="1.0" encoding="UTF-8" standalone="yes"?>
<Relationships xmlns="http://schemas.openxmlformats.org/package/2006/relationships"><Relationship Id="rId2" Type="http://schemas.openxmlformats.org/officeDocument/2006/relationships/notesSlide" Target="../notesSlides/notesSlide46.xml"/><Relationship Id="rId1" Type="http://schemas.openxmlformats.org/officeDocument/2006/relationships/slideLayout" Target="../slideLayouts/slideLayout2.xml"/></Relationships>
</file>

<file path=ppt/slides/_rels/slide520.xml.rels><?xml version="1.0" encoding="UTF-8" standalone="yes"?>
<Relationships xmlns="http://schemas.openxmlformats.org/package/2006/relationships"><Relationship Id="rId3" Type="http://schemas.openxmlformats.org/officeDocument/2006/relationships/oleObject" Target="../embeddings/oleObject71.bin"/><Relationship Id="rId2" Type="http://schemas.openxmlformats.org/officeDocument/2006/relationships/slideLayout" Target="../slideLayouts/slideLayout7.xml"/><Relationship Id="rId1" Type="http://schemas.openxmlformats.org/officeDocument/2006/relationships/vmlDrawing" Target="../drawings/vmlDrawing38.vml"/><Relationship Id="rId4" Type="http://schemas.openxmlformats.org/officeDocument/2006/relationships/image" Target="../media/image120.emf"/></Relationships>
</file>

<file path=ppt/slides/_rels/slide521.xml.rels><?xml version="1.0" encoding="UTF-8" standalone="yes"?>
<Relationships xmlns="http://schemas.openxmlformats.org/package/2006/relationships"><Relationship Id="rId3" Type="http://schemas.openxmlformats.org/officeDocument/2006/relationships/notesSlide" Target="../notesSlides/notesSlide372.xml"/><Relationship Id="rId2" Type="http://schemas.openxmlformats.org/officeDocument/2006/relationships/slideLayout" Target="../slideLayouts/slideLayout7.xml"/><Relationship Id="rId1" Type="http://schemas.openxmlformats.org/officeDocument/2006/relationships/vmlDrawing" Target="../drawings/vmlDrawing39.vml"/><Relationship Id="rId5" Type="http://schemas.openxmlformats.org/officeDocument/2006/relationships/image" Target="../media/image121.emf"/><Relationship Id="rId4" Type="http://schemas.openxmlformats.org/officeDocument/2006/relationships/oleObject" Target="../embeddings/oleObject72.bin"/></Relationships>
</file>

<file path=ppt/slides/_rels/slide522.xml.rels><?xml version="1.0" encoding="UTF-8" standalone="yes"?>
<Relationships xmlns="http://schemas.openxmlformats.org/package/2006/relationships"><Relationship Id="rId3" Type="http://schemas.openxmlformats.org/officeDocument/2006/relationships/notesSlide" Target="../notesSlides/notesSlide373.xml"/><Relationship Id="rId2" Type="http://schemas.openxmlformats.org/officeDocument/2006/relationships/slideLayout" Target="../slideLayouts/slideLayout7.xml"/><Relationship Id="rId1" Type="http://schemas.openxmlformats.org/officeDocument/2006/relationships/vmlDrawing" Target="../drawings/vmlDrawing40.vml"/><Relationship Id="rId5" Type="http://schemas.openxmlformats.org/officeDocument/2006/relationships/image" Target="../media/image122.emf"/><Relationship Id="rId4" Type="http://schemas.openxmlformats.org/officeDocument/2006/relationships/oleObject" Target="../embeddings/oleObject73.bin"/></Relationships>
</file>

<file path=ppt/slides/_rels/slide523.xml.rels><?xml version="1.0" encoding="UTF-8" standalone="yes"?>
<Relationships xmlns="http://schemas.openxmlformats.org/package/2006/relationships"><Relationship Id="rId3" Type="http://schemas.openxmlformats.org/officeDocument/2006/relationships/oleObject" Target="../embeddings/oleObject74.bin"/><Relationship Id="rId2" Type="http://schemas.openxmlformats.org/officeDocument/2006/relationships/slideLayout" Target="../slideLayouts/slideLayout7.xml"/><Relationship Id="rId1" Type="http://schemas.openxmlformats.org/officeDocument/2006/relationships/vmlDrawing" Target="../drawings/vmlDrawing41.vml"/><Relationship Id="rId4" Type="http://schemas.openxmlformats.org/officeDocument/2006/relationships/image" Target="../media/image123.emf"/></Relationships>
</file>

<file path=ppt/slides/_rels/slide524.xml.rels><?xml version="1.0" encoding="UTF-8" standalone="yes"?>
<Relationships xmlns="http://schemas.openxmlformats.org/package/2006/relationships"><Relationship Id="rId3" Type="http://schemas.openxmlformats.org/officeDocument/2006/relationships/notesSlide" Target="../notesSlides/notesSlide374.xml"/><Relationship Id="rId2" Type="http://schemas.openxmlformats.org/officeDocument/2006/relationships/slideLayout" Target="../slideLayouts/slideLayout7.xml"/><Relationship Id="rId1" Type="http://schemas.openxmlformats.org/officeDocument/2006/relationships/vmlDrawing" Target="../drawings/vmlDrawing42.vml"/><Relationship Id="rId5" Type="http://schemas.openxmlformats.org/officeDocument/2006/relationships/image" Target="../media/image124.emf"/><Relationship Id="rId4" Type="http://schemas.openxmlformats.org/officeDocument/2006/relationships/oleObject" Target="../embeddings/oleObject75.bin"/></Relationships>
</file>

<file path=ppt/slides/_rels/slide525.xml.rels><?xml version="1.0" encoding="UTF-8" standalone="yes"?>
<Relationships xmlns="http://schemas.openxmlformats.org/package/2006/relationships"><Relationship Id="rId3" Type="http://schemas.openxmlformats.org/officeDocument/2006/relationships/notesSlide" Target="../notesSlides/notesSlide375.xml"/><Relationship Id="rId2" Type="http://schemas.openxmlformats.org/officeDocument/2006/relationships/slideLayout" Target="../slideLayouts/slideLayout7.xml"/><Relationship Id="rId1" Type="http://schemas.openxmlformats.org/officeDocument/2006/relationships/vmlDrawing" Target="../drawings/vmlDrawing43.vml"/><Relationship Id="rId5" Type="http://schemas.openxmlformats.org/officeDocument/2006/relationships/image" Target="../media/image125.emf"/><Relationship Id="rId4" Type="http://schemas.openxmlformats.org/officeDocument/2006/relationships/oleObject" Target="../embeddings/oleObject76.bin"/></Relationships>
</file>

<file path=ppt/slides/_rels/slide526.xml.rels><?xml version="1.0" encoding="UTF-8" standalone="yes"?>
<Relationships xmlns="http://schemas.openxmlformats.org/package/2006/relationships"><Relationship Id="rId3" Type="http://schemas.openxmlformats.org/officeDocument/2006/relationships/notesSlide" Target="../notesSlides/notesSlide376.xml"/><Relationship Id="rId2" Type="http://schemas.openxmlformats.org/officeDocument/2006/relationships/slideLayout" Target="../slideLayouts/slideLayout7.xml"/><Relationship Id="rId1" Type="http://schemas.openxmlformats.org/officeDocument/2006/relationships/vmlDrawing" Target="../drawings/vmlDrawing44.vml"/><Relationship Id="rId5" Type="http://schemas.openxmlformats.org/officeDocument/2006/relationships/image" Target="../media/image126.emf"/><Relationship Id="rId4" Type="http://schemas.openxmlformats.org/officeDocument/2006/relationships/oleObject" Target="../embeddings/oleObject77.bin"/></Relationships>
</file>

<file path=ppt/slides/_rels/slide527.xml.rels><?xml version="1.0" encoding="UTF-8" standalone="yes"?>
<Relationships xmlns="http://schemas.openxmlformats.org/package/2006/relationships"><Relationship Id="rId3" Type="http://schemas.openxmlformats.org/officeDocument/2006/relationships/notesSlide" Target="../notesSlides/notesSlide377.xml"/><Relationship Id="rId2" Type="http://schemas.openxmlformats.org/officeDocument/2006/relationships/slideLayout" Target="../slideLayouts/slideLayout7.xml"/><Relationship Id="rId1" Type="http://schemas.openxmlformats.org/officeDocument/2006/relationships/vmlDrawing" Target="../drawings/vmlDrawing45.vml"/><Relationship Id="rId5" Type="http://schemas.openxmlformats.org/officeDocument/2006/relationships/image" Target="../media/image127.emf"/><Relationship Id="rId4" Type="http://schemas.openxmlformats.org/officeDocument/2006/relationships/oleObject" Target="../embeddings/oleObject78.bin"/></Relationships>
</file>

<file path=ppt/slides/_rels/slide528.xml.rels><?xml version="1.0" encoding="UTF-8" standalone="yes"?>
<Relationships xmlns="http://schemas.openxmlformats.org/package/2006/relationships"><Relationship Id="rId2" Type="http://schemas.openxmlformats.org/officeDocument/2006/relationships/notesSlide" Target="../notesSlides/notesSlide378.xml"/><Relationship Id="rId1" Type="http://schemas.openxmlformats.org/officeDocument/2006/relationships/slideLayout" Target="../slideLayouts/slideLayout6.xml"/></Relationships>
</file>

<file path=ppt/slides/_rels/slide529.xml.rels><?xml version="1.0" encoding="UTF-8" standalone="yes"?>
<Relationships xmlns="http://schemas.openxmlformats.org/package/2006/relationships"><Relationship Id="rId3" Type="http://schemas.openxmlformats.org/officeDocument/2006/relationships/notesSlide" Target="../notesSlides/notesSlide379.xml"/><Relationship Id="rId2" Type="http://schemas.openxmlformats.org/officeDocument/2006/relationships/slideLayout" Target="../slideLayouts/slideLayout7.xml"/><Relationship Id="rId1" Type="http://schemas.openxmlformats.org/officeDocument/2006/relationships/vmlDrawing" Target="../drawings/vmlDrawing46.vml"/><Relationship Id="rId5" Type="http://schemas.openxmlformats.org/officeDocument/2006/relationships/image" Target="../media/image128.emf"/><Relationship Id="rId4" Type="http://schemas.openxmlformats.org/officeDocument/2006/relationships/oleObject" Target="../embeddings/oleObject79.bin"/></Relationships>
</file>

<file path=ppt/slides/_rels/slide53.xml.rels><?xml version="1.0" encoding="UTF-8" standalone="yes"?>
<Relationships xmlns="http://schemas.openxmlformats.org/package/2006/relationships"><Relationship Id="rId2" Type="http://schemas.openxmlformats.org/officeDocument/2006/relationships/notesSlide" Target="../notesSlides/notesSlide47.xml"/><Relationship Id="rId1" Type="http://schemas.openxmlformats.org/officeDocument/2006/relationships/slideLayout" Target="../slideLayouts/slideLayout2.xml"/></Relationships>
</file>

<file path=ppt/slides/_rels/slide53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31.xml.rels><?xml version="1.0" encoding="UTF-8" standalone="yes"?>
<Relationships xmlns="http://schemas.openxmlformats.org/package/2006/relationships"><Relationship Id="rId3" Type="http://schemas.openxmlformats.org/officeDocument/2006/relationships/image" Target="../media/image129.emf"/><Relationship Id="rId2" Type="http://schemas.openxmlformats.org/officeDocument/2006/relationships/notesSlide" Target="../notesSlides/notesSlide380.xml"/><Relationship Id="rId1" Type="http://schemas.openxmlformats.org/officeDocument/2006/relationships/slideLayout" Target="../slideLayouts/slideLayout6.xml"/><Relationship Id="rId5" Type="http://schemas.openxmlformats.org/officeDocument/2006/relationships/image" Target="../media/image131.emf"/><Relationship Id="rId4" Type="http://schemas.openxmlformats.org/officeDocument/2006/relationships/image" Target="../media/image130.emf"/></Relationships>
</file>

<file path=ppt/slides/_rels/slide532.xml.rels><?xml version="1.0" encoding="UTF-8" standalone="yes"?>
<Relationships xmlns="http://schemas.openxmlformats.org/package/2006/relationships"><Relationship Id="rId3" Type="http://schemas.openxmlformats.org/officeDocument/2006/relationships/hyperlink" Target="http://www.epa.gov/region1/ge/thesite/restofriver/reports/hhra_219190/219190_HHRA_Vol4_FW.pdf" TargetMode="External"/><Relationship Id="rId2" Type="http://schemas.openxmlformats.org/officeDocument/2006/relationships/notesSlide" Target="../notesSlides/notesSlide381.xml"/><Relationship Id="rId1" Type="http://schemas.openxmlformats.org/officeDocument/2006/relationships/slideLayout" Target="../slideLayouts/slideLayout2.xml"/><Relationship Id="rId4" Type="http://schemas.openxmlformats.org/officeDocument/2006/relationships/hyperlink" Target="http://www.epa.gov/region1/ge/thesite/restofriver/reports/hhra_219190/219190_HHRA_FNL_VolumeTOC.pdf" TargetMode="External"/></Relationships>
</file>

<file path=ppt/slides/_rels/slide533.xml.rels><?xml version="1.0" encoding="UTF-8" standalone="yes"?>
<Relationships xmlns="http://schemas.openxmlformats.org/package/2006/relationships"><Relationship Id="rId2" Type="http://schemas.openxmlformats.org/officeDocument/2006/relationships/notesSlide" Target="../notesSlides/notesSlide382.xml"/><Relationship Id="rId1" Type="http://schemas.openxmlformats.org/officeDocument/2006/relationships/slideLayout" Target="../slideLayouts/slideLayout2.xml"/></Relationships>
</file>

<file path=ppt/slides/_rels/slide534.xml.rels><?xml version="1.0" encoding="UTF-8" standalone="yes"?>
<Relationships xmlns="http://schemas.openxmlformats.org/package/2006/relationships"><Relationship Id="rId2" Type="http://schemas.openxmlformats.org/officeDocument/2006/relationships/notesSlide" Target="../notesSlides/notesSlide383.xml"/><Relationship Id="rId1" Type="http://schemas.openxmlformats.org/officeDocument/2006/relationships/slideLayout" Target="../slideLayouts/slideLayout6.xml"/></Relationships>
</file>

<file path=ppt/slides/_rels/slide535.xml.rels><?xml version="1.0" encoding="UTF-8" standalone="yes"?>
<Relationships xmlns="http://schemas.openxmlformats.org/package/2006/relationships"><Relationship Id="rId2" Type="http://schemas.openxmlformats.org/officeDocument/2006/relationships/notesSlide" Target="../notesSlides/notesSlide384.xml"/><Relationship Id="rId1" Type="http://schemas.openxmlformats.org/officeDocument/2006/relationships/slideLayout" Target="../slideLayouts/slideLayout2.xml"/></Relationships>
</file>

<file path=ppt/slides/_rels/slide536.xml.rels><?xml version="1.0" encoding="UTF-8" standalone="yes"?>
<Relationships xmlns="http://schemas.openxmlformats.org/package/2006/relationships"><Relationship Id="rId3" Type="http://schemas.openxmlformats.org/officeDocument/2006/relationships/oleObject" Target="../embeddings/oleObject80.bin"/><Relationship Id="rId7" Type="http://schemas.openxmlformats.org/officeDocument/2006/relationships/image" Target="../media/image134.png"/><Relationship Id="rId2" Type="http://schemas.openxmlformats.org/officeDocument/2006/relationships/slideLayout" Target="../slideLayouts/slideLayout2.xml"/><Relationship Id="rId1" Type="http://schemas.openxmlformats.org/officeDocument/2006/relationships/vmlDrawing" Target="../drawings/vmlDrawing47.vml"/><Relationship Id="rId6" Type="http://schemas.openxmlformats.org/officeDocument/2006/relationships/image" Target="../media/image133.emf"/><Relationship Id="rId5" Type="http://schemas.openxmlformats.org/officeDocument/2006/relationships/oleObject" Target="../embeddings/oleObject81.bin"/><Relationship Id="rId4" Type="http://schemas.openxmlformats.org/officeDocument/2006/relationships/image" Target="../media/image132.wmf"/></Relationships>
</file>

<file path=ppt/slides/_rels/slide537.xml.rels><?xml version="1.0" encoding="UTF-8" standalone="yes"?>
<Relationships xmlns="http://schemas.openxmlformats.org/package/2006/relationships"><Relationship Id="rId2" Type="http://schemas.openxmlformats.org/officeDocument/2006/relationships/notesSlide" Target="../notesSlides/notesSlide385.xml"/><Relationship Id="rId1" Type="http://schemas.openxmlformats.org/officeDocument/2006/relationships/slideLayout" Target="../slideLayouts/slideLayout2.xml"/></Relationships>
</file>

<file path=ppt/slides/_rels/slide53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539.xml.rels><?xml version="1.0" encoding="UTF-8" standalone="yes"?>
<Relationships xmlns="http://schemas.openxmlformats.org/package/2006/relationships"><Relationship Id="rId2" Type="http://schemas.openxmlformats.org/officeDocument/2006/relationships/notesSlide" Target="../notesSlides/notesSlide386.xml"/><Relationship Id="rId1" Type="http://schemas.openxmlformats.org/officeDocument/2006/relationships/slideLayout" Target="../slideLayouts/slideLayout2.xml"/></Relationships>
</file>

<file path=ppt/slides/_rels/slide54.xml.rels><?xml version="1.0" encoding="UTF-8" standalone="yes"?>
<Relationships xmlns="http://schemas.openxmlformats.org/package/2006/relationships"><Relationship Id="rId2" Type="http://schemas.openxmlformats.org/officeDocument/2006/relationships/notesSlide" Target="../notesSlides/notesSlide48.xml"/><Relationship Id="rId1" Type="http://schemas.openxmlformats.org/officeDocument/2006/relationships/slideLayout" Target="../slideLayouts/slideLayout2.xml"/></Relationships>
</file>

<file path=ppt/slides/_rels/slide540.xml.rels><?xml version="1.0" encoding="UTF-8" standalone="yes"?>
<Relationships xmlns="http://schemas.openxmlformats.org/package/2006/relationships"><Relationship Id="rId3" Type="http://schemas.openxmlformats.org/officeDocument/2006/relationships/notesSlide" Target="../notesSlides/notesSlide387.xml"/><Relationship Id="rId7" Type="http://schemas.openxmlformats.org/officeDocument/2006/relationships/image" Target="../media/image135.wmf"/><Relationship Id="rId2" Type="http://schemas.openxmlformats.org/officeDocument/2006/relationships/slideLayout" Target="../slideLayouts/slideLayout2.xml"/><Relationship Id="rId1" Type="http://schemas.openxmlformats.org/officeDocument/2006/relationships/vmlDrawing" Target="../drawings/vmlDrawing48.vml"/><Relationship Id="rId6" Type="http://schemas.openxmlformats.org/officeDocument/2006/relationships/oleObject" Target="../embeddings/oleObject83.bin"/><Relationship Id="rId5" Type="http://schemas.openxmlformats.org/officeDocument/2006/relationships/image" Target="../media/image134.wmf"/><Relationship Id="rId4" Type="http://schemas.openxmlformats.org/officeDocument/2006/relationships/oleObject" Target="../embeddings/oleObject82.bin"/></Relationships>
</file>

<file path=ppt/slides/_rels/slide541.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54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43.xml.rels><?xml version="1.0" encoding="UTF-8" standalone="yes"?>
<Relationships xmlns="http://schemas.openxmlformats.org/package/2006/relationships"><Relationship Id="rId2" Type="http://schemas.openxmlformats.org/officeDocument/2006/relationships/notesSlide" Target="../notesSlides/notesSlide388.xml"/><Relationship Id="rId1" Type="http://schemas.openxmlformats.org/officeDocument/2006/relationships/slideLayout" Target="../slideLayouts/slideLayout2.xml"/></Relationships>
</file>

<file path=ppt/slides/_rels/slide544.xml.rels><?xml version="1.0" encoding="UTF-8" standalone="yes"?>
<Relationships xmlns="http://schemas.openxmlformats.org/package/2006/relationships"><Relationship Id="rId2" Type="http://schemas.openxmlformats.org/officeDocument/2006/relationships/notesSlide" Target="../notesSlides/notesSlide389.xml"/><Relationship Id="rId1" Type="http://schemas.openxmlformats.org/officeDocument/2006/relationships/slideLayout" Target="../slideLayouts/slideLayout2.xml"/></Relationships>
</file>

<file path=ppt/slides/_rels/slide545.xml.rels><?xml version="1.0" encoding="UTF-8" standalone="yes"?>
<Relationships xmlns="http://schemas.openxmlformats.org/package/2006/relationships"><Relationship Id="rId2" Type="http://schemas.openxmlformats.org/officeDocument/2006/relationships/notesSlide" Target="../notesSlides/notesSlide390.xml"/><Relationship Id="rId1" Type="http://schemas.openxmlformats.org/officeDocument/2006/relationships/slideLayout" Target="../slideLayouts/slideLayout2.xml"/></Relationships>
</file>

<file path=ppt/slides/_rels/slide546.xml.rels><?xml version="1.0" encoding="UTF-8" standalone="yes"?>
<Relationships xmlns="http://schemas.openxmlformats.org/package/2006/relationships"><Relationship Id="rId2" Type="http://schemas.openxmlformats.org/officeDocument/2006/relationships/notesSlide" Target="../notesSlides/notesSlide391.xml"/><Relationship Id="rId1" Type="http://schemas.openxmlformats.org/officeDocument/2006/relationships/slideLayout" Target="../slideLayouts/slideLayout1.xml"/></Relationships>
</file>

<file path=ppt/slides/_rels/slide54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4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4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5.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notesSlide" Target="../notesSlides/notesSlide49.xml"/><Relationship Id="rId1" Type="http://schemas.openxmlformats.org/officeDocument/2006/relationships/slideLayout" Target="../slideLayouts/slideLayout2.xml"/><Relationship Id="rId6" Type="http://schemas.openxmlformats.org/officeDocument/2006/relationships/image" Target="../media/image19.png"/><Relationship Id="rId5" Type="http://schemas.openxmlformats.org/officeDocument/2006/relationships/image" Target="../media/image18.png"/><Relationship Id="rId4" Type="http://schemas.openxmlformats.org/officeDocument/2006/relationships/image" Target="../media/image17.png"/></Relationships>
</file>

<file path=ppt/slides/_rels/slide550.xml.rels><?xml version="1.0" encoding="UTF-8" standalone="yes"?>
<Relationships xmlns="http://schemas.openxmlformats.org/package/2006/relationships"><Relationship Id="rId2" Type="http://schemas.openxmlformats.org/officeDocument/2006/relationships/notesSlide" Target="../notesSlides/notesSlide392.xml"/><Relationship Id="rId1" Type="http://schemas.openxmlformats.org/officeDocument/2006/relationships/slideLayout" Target="../slideLayouts/slideLayout2.xml"/></Relationships>
</file>

<file path=ppt/slides/_rels/slide551.xml.rels><?xml version="1.0" encoding="UTF-8" standalone="yes"?>
<Relationships xmlns="http://schemas.openxmlformats.org/package/2006/relationships"><Relationship Id="rId2" Type="http://schemas.openxmlformats.org/officeDocument/2006/relationships/notesSlide" Target="../notesSlides/notesSlide393.xml"/><Relationship Id="rId1" Type="http://schemas.openxmlformats.org/officeDocument/2006/relationships/slideLayout" Target="../slideLayouts/slideLayout2.xml"/></Relationships>
</file>

<file path=ppt/slides/_rels/slide552.xml.rels><?xml version="1.0" encoding="UTF-8" standalone="yes"?>
<Relationships xmlns="http://schemas.openxmlformats.org/package/2006/relationships"><Relationship Id="rId2" Type="http://schemas.openxmlformats.org/officeDocument/2006/relationships/notesSlide" Target="../notesSlides/notesSlide394.xml"/><Relationship Id="rId1" Type="http://schemas.openxmlformats.org/officeDocument/2006/relationships/slideLayout" Target="../slideLayouts/slideLayout2.xml"/></Relationships>
</file>

<file path=ppt/slides/_rels/slide553.xml.rels><?xml version="1.0" encoding="UTF-8" standalone="yes"?>
<Relationships xmlns="http://schemas.openxmlformats.org/package/2006/relationships"><Relationship Id="rId2" Type="http://schemas.openxmlformats.org/officeDocument/2006/relationships/notesSlide" Target="../notesSlides/notesSlide395.xml"/><Relationship Id="rId1" Type="http://schemas.openxmlformats.org/officeDocument/2006/relationships/slideLayout" Target="../slideLayouts/slideLayout2.xml"/></Relationships>
</file>

<file path=ppt/slides/_rels/slide55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5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5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57.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558.xml.rels><?xml version="1.0" encoding="UTF-8" standalone="yes"?>
<Relationships xmlns="http://schemas.openxmlformats.org/package/2006/relationships"><Relationship Id="rId2" Type="http://schemas.openxmlformats.org/officeDocument/2006/relationships/notesSlide" Target="../notesSlides/notesSlide396.xml"/><Relationship Id="rId1" Type="http://schemas.openxmlformats.org/officeDocument/2006/relationships/slideLayout" Target="../slideLayouts/slideLayout2.xml"/></Relationships>
</file>

<file path=ppt/slides/_rels/slide559.xml.rels><?xml version="1.0" encoding="UTF-8" standalone="yes"?>
<Relationships xmlns="http://schemas.openxmlformats.org/package/2006/relationships"><Relationship Id="rId2" Type="http://schemas.openxmlformats.org/officeDocument/2006/relationships/notesSlide" Target="../notesSlides/notesSlide397.xml"/><Relationship Id="rId1" Type="http://schemas.openxmlformats.org/officeDocument/2006/relationships/slideLayout" Target="../slideLayouts/slideLayout2.xml"/></Relationships>
</file>

<file path=ppt/slides/_rels/slide56.xml.rels><?xml version="1.0" encoding="UTF-8" standalone="yes"?>
<Relationships xmlns="http://schemas.openxmlformats.org/package/2006/relationships"><Relationship Id="rId2" Type="http://schemas.openxmlformats.org/officeDocument/2006/relationships/notesSlide" Target="../notesSlides/notesSlide50.xml"/><Relationship Id="rId1" Type="http://schemas.openxmlformats.org/officeDocument/2006/relationships/slideLayout" Target="../slideLayouts/slideLayout2.xml"/></Relationships>
</file>

<file path=ppt/slides/_rels/slide560.xml.rels><?xml version="1.0" encoding="UTF-8" standalone="yes"?>
<Relationships xmlns="http://schemas.openxmlformats.org/package/2006/relationships"><Relationship Id="rId2" Type="http://schemas.openxmlformats.org/officeDocument/2006/relationships/notesSlide" Target="../notesSlides/notesSlide398.xml"/><Relationship Id="rId1" Type="http://schemas.openxmlformats.org/officeDocument/2006/relationships/slideLayout" Target="../slideLayouts/slideLayout2.xml"/></Relationships>
</file>

<file path=ppt/slides/_rels/slide56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62.xml.rels><?xml version="1.0" encoding="UTF-8" standalone="yes"?>
<Relationships xmlns="http://schemas.openxmlformats.org/package/2006/relationships"><Relationship Id="rId2" Type="http://schemas.openxmlformats.org/officeDocument/2006/relationships/notesSlide" Target="../notesSlides/notesSlide399.xml"/><Relationship Id="rId1" Type="http://schemas.openxmlformats.org/officeDocument/2006/relationships/slideLayout" Target="../slideLayouts/slideLayout2.xml"/></Relationships>
</file>

<file path=ppt/slides/_rels/slide563.xml.rels><?xml version="1.0" encoding="UTF-8" standalone="yes"?>
<Relationships xmlns="http://schemas.openxmlformats.org/package/2006/relationships"><Relationship Id="rId2" Type="http://schemas.openxmlformats.org/officeDocument/2006/relationships/notesSlide" Target="../notesSlides/notesSlide400.xml"/><Relationship Id="rId1" Type="http://schemas.openxmlformats.org/officeDocument/2006/relationships/slideLayout" Target="../slideLayouts/slideLayout2.xml"/></Relationships>
</file>

<file path=ppt/slides/_rels/slide564.xml.rels><?xml version="1.0" encoding="UTF-8" standalone="yes"?>
<Relationships xmlns="http://schemas.openxmlformats.org/package/2006/relationships"><Relationship Id="rId2" Type="http://schemas.openxmlformats.org/officeDocument/2006/relationships/notesSlide" Target="../notesSlides/notesSlide401.xml"/><Relationship Id="rId1" Type="http://schemas.openxmlformats.org/officeDocument/2006/relationships/slideLayout" Target="../slideLayouts/slideLayout2.xml"/></Relationships>
</file>

<file path=ppt/slides/_rels/slide565.xml.rels><?xml version="1.0" encoding="UTF-8" standalone="yes"?>
<Relationships xmlns="http://schemas.openxmlformats.org/package/2006/relationships"><Relationship Id="rId2" Type="http://schemas.openxmlformats.org/officeDocument/2006/relationships/notesSlide" Target="../notesSlides/notesSlide402.xml"/><Relationship Id="rId1" Type="http://schemas.openxmlformats.org/officeDocument/2006/relationships/slideLayout" Target="../slideLayouts/slideLayout6.xml"/></Relationships>
</file>

<file path=ppt/slides/_rels/slide566.xml.rels><?xml version="1.0" encoding="UTF-8" standalone="yes"?>
<Relationships xmlns="http://schemas.openxmlformats.org/package/2006/relationships"><Relationship Id="rId3" Type="http://schemas.openxmlformats.org/officeDocument/2006/relationships/hyperlink" Target="http://ippserv.rug.ac.be/home/ipp.html" TargetMode="External"/><Relationship Id="rId2" Type="http://schemas.openxmlformats.org/officeDocument/2006/relationships/notesSlide" Target="../notesSlides/notesSlide403.xml"/><Relationship Id="rId1" Type="http://schemas.openxmlformats.org/officeDocument/2006/relationships/slideLayout" Target="../slideLayouts/slideLayout7.xml"/></Relationships>
</file>

<file path=ppt/slides/_rels/slide567.xml.rels><?xml version="1.0" encoding="UTF-8" standalone="yes"?>
<Relationships xmlns="http://schemas.openxmlformats.org/package/2006/relationships"><Relationship Id="rId2" Type="http://schemas.openxmlformats.org/officeDocument/2006/relationships/notesSlide" Target="../notesSlides/notesSlide404.xml"/><Relationship Id="rId1" Type="http://schemas.openxmlformats.org/officeDocument/2006/relationships/slideLayout" Target="../slideLayouts/slideLayout7.xml"/></Relationships>
</file>

<file path=ppt/slides/_rels/slide57.xml.rels><?xml version="1.0" encoding="UTF-8" standalone="yes"?>
<Relationships xmlns="http://schemas.openxmlformats.org/package/2006/relationships"><Relationship Id="rId3" Type="http://schemas.openxmlformats.org/officeDocument/2006/relationships/notesSlide" Target="../notesSlides/notesSlide51.xml"/><Relationship Id="rId2" Type="http://schemas.openxmlformats.org/officeDocument/2006/relationships/slideLayout" Target="../slideLayouts/slideLayout6.xml"/><Relationship Id="rId1" Type="http://schemas.openxmlformats.org/officeDocument/2006/relationships/vmlDrawing" Target="../drawings/vmlDrawing4.vml"/><Relationship Id="rId5" Type="http://schemas.openxmlformats.org/officeDocument/2006/relationships/image" Target="../media/image20.wmf"/><Relationship Id="rId4" Type="http://schemas.openxmlformats.org/officeDocument/2006/relationships/oleObject" Target="../embeddings/oleObject5.bin"/></Relationships>
</file>

<file path=ppt/slides/_rels/slide58.xml.rels><?xml version="1.0" encoding="UTF-8" standalone="yes"?>
<Relationships xmlns="http://schemas.openxmlformats.org/package/2006/relationships"><Relationship Id="rId2" Type="http://schemas.openxmlformats.org/officeDocument/2006/relationships/notesSlide" Target="../notesSlides/notesSlide52.xml"/><Relationship Id="rId1" Type="http://schemas.openxmlformats.org/officeDocument/2006/relationships/slideLayout" Target="../slideLayouts/slideLayout2.xml"/></Relationships>
</file>

<file path=ppt/slides/_rels/slide59.xml.rels><?xml version="1.0" encoding="UTF-8" standalone="yes"?>
<Relationships xmlns="http://schemas.openxmlformats.org/package/2006/relationships"><Relationship Id="rId2" Type="http://schemas.openxmlformats.org/officeDocument/2006/relationships/notesSlide" Target="../notesSlides/notesSlide53.xml"/><Relationship Id="rId1" Type="http://schemas.openxmlformats.org/officeDocument/2006/relationships/slideLayout" Target="../slideLayouts/slideLayout2.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0.xml.rels><?xml version="1.0" encoding="UTF-8" standalone="yes"?>
<Relationships xmlns="http://schemas.openxmlformats.org/package/2006/relationships"><Relationship Id="rId2" Type="http://schemas.openxmlformats.org/officeDocument/2006/relationships/notesSlide" Target="../notesSlides/notesSlide54.xml"/><Relationship Id="rId1" Type="http://schemas.openxmlformats.org/officeDocument/2006/relationships/slideLayout" Target="../slideLayouts/slideLayout2.xml"/></Relationships>
</file>

<file path=ppt/slides/_rels/slide61.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62.xml.rels><?xml version="1.0" encoding="UTF-8" standalone="yes"?>
<Relationships xmlns="http://schemas.openxmlformats.org/package/2006/relationships"><Relationship Id="rId3" Type="http://schemas.openxmlformats.org/officeDocument/2006/relationships/slideLayout" Target="../slideLayouts/slideLayout2.xml"/><Relationship Id="rId2" Type="http://schemas.openxmlformats.org/officeDocument/2006/relationships/audio" Target="../media/media1.WAV"/><Relationship Id="rId1" Type="http://schemas.microsoft.com/office/2007/relationships/media" Target="../media/media1.WAV"/><Relationship Id="rId5" Type="http://schemas.openxmlformats.org/officeDocument/2006/relationships/image" Target="../media/image21.png"/><Relationship Id="rId4" Type="http://schemas.openxmlformats.org/officeDocument/2006/relationships/notesSlide" Target="../notesSlides/notesSlide55.xml"/></Relationships>
</file>

<file path=ppt/slides/_rels/slide63.xml.rels><?xml version="1.0" encoding="UTF-8" standalone="yes"?>
<Relationships xmlns="http://schemas.openxmlformats.org/package/2006/relationships"><Relationship Id="rId2" Type="http://schemas.openxmlformats.org/officeDocument/2006/relationships/notesSlide" Target="../notesSlides/notesSlide56.xml"/><Relationship Id="rId1" Type="http://schemas.openxmlformats.org/officeDocument/2006/relationships/slideLayout" Target="../slideLayouts/slideLayout2.xml"/></Relationships>
</file>

<file path=ppt/slides/_rels/slide64.xml.rels><?xml version="1.0" encoding="UTF-8" standalone="yes"?>
<Relationships xmlns="http://schemas.openxmlformats.org/package/2006/relationships"><Relationship Id="rId2" Type="http://schemas.openxmlformats.org/officeDocument/2006/relationships/notesSlide" Target="../notesSlides/notesSlide57.xml"/><Relationship Id="rId1" Type="http://schemas.openxmlformats.org/officeDocument/2006/relationships/slideLayout" Target="../slideLayouts/slideLayout2.xml"/></Relationships>
</file>

<file path=ppt/slides/_rels/slide65.xml.rels><?xml version="1.0" encoding="UTF-8" standalone="yes"?>
<Relationships xmlns="http://schemas.openxmlformats.org/package/2006/relationships"><Relationship Id="rId2" Type="http://schemas.openxmlformats.org/officeDocument/2006/relationships/notesSlide" Target="../notesSlides/notesSlide58.xml"/><Relationship Id="rId1" Type="http://schemas.openxmlformats.org/officeDocument/2006/relationships/slideLayout" Target="../slideLayouts/slideLayout1.xml"/></Relationships>
</file>

<file path=ppt/slides/_rels/slide66.xml.rels><?xml version="1.0" encoding="UTF-8" standalone="yes"?>
<Relationships xmlns="http://schemas.openxmlformats.org/package/2006/relationships"><Relationship Id="rId3" Type="http://schemas.openxmlformats.org/officeDocument/2006/relationships/notesSlide" Target="../notesSlides/notesSlide59.xml"/><Relationship Id="rId2" Type="http://schemas.openxmlformats.org/officeDocument/2006/relationships/slideLayout" Target="../slideLayouts/slideLayout2.xml"/><Relationship Id="rId1" Type="http://schemas.openxmlformats.org/officeDocument/2006/relationships/vmlDrawing" Target="../drawings/vmlDrawing5.vml"/><Relationship Id="rId5" Type="http://schemas.openxmlformats.org/officeDocument/2006/relationships/image" Target="../media/image22.wmf"/><Relationship Id="rId4" Type="http://schemas.openxmlformats.org/officeDocument/2006/relationships/oleObject" Target="../embeddings/oleObject6.bin"/></Relationships>
</file>

<file path=ppt/slides/_rels/slide67.xml.rels><?xml version="1.0" encoding="UTF-8" standalone="yes"?>
<Relationships xmlns="http://schemas.openxmlformats.org/package/2006/relationships"><Relationship Id="rId2" Type="http://schemas.openxmlformats.org/officeDocument/2006/relationships/notesSlide" Target="../notesSlides/notesSlide60.xml"/><Relationship Id="rId1" Type="http://schemas.openxmlformats.org/officeDocument/2006/relationships/slideLayout" Target="../slideLayouts/slideLayout2.xml"/></Relationships>
</file>

<file path=ppt/slides/_rels/slide68.xml.rels><?xml version="1.0" encoding="UTF-8" standalone="yes"?>
<Relationships xmlns="http://schemas.openxmlformats.org/package/2006/relationships"><Relationship Id="rId2" Type="http://schemas.openxmlformats.org/officeDocument/2006/relationships/notesSlide" Target="../notesSlides/notesSlide61.xml"/><Relationship Id="rId1" Type="http://schemas.openxmlformats.org/officeDocument/2006/relationships/slideLayout" Target="../slideLayouts/slideLayout7.xml"/></Relationships>
</file>

<file path=ppt/slides/_rels/slide69.xml.rels><?xml version="1.0" encoding="UTF-8" standalone="yes"?>
<Relationships xmlns="http://schemas.openxmlformats.org/package/2006/relationships"><Relationship Id="rId3" Type="http://schemas.openxmlformats.org/officeDocument/2006/relationships/notesSlide" Target="../notesSlides/notesSlide62.xml"/><Relationship Id="rId2" Type="http://schemas.openxmlformats.org/officeDocument/2006/relationships/slideLayout" Target="../slideLayouts/slideLayout7.xml"/><Relationship Id="rId1" Type="http://schemas.openxmlformats.org/officeDocument/2006/relationships/vmlDrawing" Target="../drawings/vmlDrawing6.vml"/><Relationship Id="rId5" Type="http://schemas.openxmlformats.org/officeDocument/2006/relationships/image" Target="../media/image10.wmf"/><Relationship Id="rId4" Type="http://schemas.openxmlformats.org/officeDocument/2006/relationships/oleObject" Target="../embeddings/oleObject7.bin"/></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1.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72.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73.xml.rels><?xml version="1.0" encoding="UTF-8" standalone="yes"?>
<Relationships xmlns="http://schemas.openxmlformats.org/package/2006/relationships"><Relationship Id="rId2" Type="http://schemas.openxmlformats.org/officeDocument/2006/relationships/notesSlide" Target="../notesSlides/notesSlide63.xml"/><Relationship Id="rId1" Type="http://schemas.openxmlformats.org/officeDocument/2006/relationships/slideLayout" Target="../slideLayouts/slideLayout2.xml"/></Relationships>
</file>

<file path=ppt/slides/_rels/slide74.xml.rels><?xml version="1.0" encoding="UTF-8" standalone="yes"?>
<Relationships xmlns="http://schemas.openxmlformats.org/package/2006/relationships"><Relationship Id="rId3" Type="http://schemas.openxmlformats.org/officeDocument/2006/relationships/notesSlide" Target="../notesSlides/notesSlide64.xml"/><Relationship Id="rId2" Type="http://schemas.openxmlformats.org/officeDocument/2006/relationships/slideLayout" Target="../slideLayouts/slideLayout2.xml"/><Relationship Id="rId1" Type="http://schemas.openxmlformats.org/officeDocument/2006/relationships/vmlDrawing" Target="../drawings/vmlDrawing7.vml"/><Relationship Id="rId5" Type="http://schemas.openxmlformats.org/officeDocument/2006/relationships/image" Target="../media/image23.emf"/><Relationship Id="rId4" Type="http://schemas.openxmlformats.org/officeDocument/2006/relationships/oleObject" Target="../embeddings/oleObject8.bin"/></Relationships>
</file>

<file path=ppt/slides/_rels/slide75.xml.rels><?xml version="1.0" encoding="UTF-8" standalone="yes"?>
<Relationships xmlns="http://schemas.openxmlformats.org/package/2006/relationships"><Relationship Id="rId2" Type="http://schemas.openxmlformats.org/officeDocument/2006/relationships/notesSlide" Target="../notesSlides/notesSlide65.xml"/><Relationship Id="rId1" Type="http://schemas.openxmlformats.org/officeDocument/2006/relationships/slideLayout" Target="../slideLayouts/slideLayout2.xml"/></Relationships>
</file>

<file path=ppt/slides/_rels/slide76.xml.rels><?xml version="1.0" encoding="UTF-8" standalone="yes"?>
<Relationships xmlns="http://schemas.openxmlformats.org/package/2006/relationships"><Relationship Id="rId2" Type="http://schemas.openxmlformats.org/officeDocument/2006/relationships/notesSlide" Target="../notesSlides/notesSlide66.xml"/><Relationship Id="rId1" Type="http://schemas.openxmlformats.org/officeDocument/2006/relationships/slideLayout" Target="../slideLayouts/slideLayout2.xml"/></Relationships>
</file>

<file path=ppt/slides/_rels/slide77.xml.rels><?xml version="1.0" encoding="UTF-8" standalone="yes"?>
<Relationships xmlns="http://schemas.openxmlformats.org/package/2006/relationships"><Relationship Id="rId2" Type="http://schemas.openxmlformats.org/officeDocument/2006/relationships/notesSlide" Target="../notesSlides/notesSlide67.xml"/><Relationship Id="rId1" Type="http://schemas.openxmlformats.org/officeDocument/2006/relationships/slideLayout" Target="../slideLayouts/slideLayout6.xml"/></Relationships>
</file>

<file path=ppt/slides/_rels/slide78.xml.rels><?xml version="1.0" encoding="UTF-8" standalone="yes"?>
<Relationships xmlns="http://schemas.openxmlformats.org/package/2006/relationships"><Relationship Id="rId2" Type="http://schemas.openxmlformats.org/officeDocument/2006/relationships/notesSlide" Target="../notesSlides/notesSlide68.xml"/><Relationship Id="rId1" Type="http://schemas.openxmlformats.org/officeDocument/2006/relationships/slideLayout" Target="../slideLayouts/slideLayout6.xml"/></Relationships>
</file>

<file path=ppt/slides/_rels/slide79.xml.rels><?xml version="1.0" encoding="UTF-8" standalone="yes"?>
<Relationships xmlns="http://schemas.openxmlformats.org/package/2006/relationships"><Relationship Id="rId2" Type="http://schemas.openxmlformats.org/officeDocument/2006/relationships/notesSlide" Target="../notesSlides/notesSlide69.xml"/><Relationship Id="rId1" Type="http://schemas.openxmlformats.org/officeDocument/2006/relationships/slideLayout" Target="../slideLayouts/slideLayout2.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0.xml.rels><?xml version="1.0" encoding="UTF-8" standalone="yes"?>
<Relationships xmlns="http://schemas.openxmlformats.org/package/2006/relationships"><Relationship Id="rId2" Type="http://schemas.openxmlformats.org/officeDocument/2006/relationships/notesSlide" Target="../notesSlides/notesSlide70.xml"/><Relationship Id="rId1" Type="http://schemas.openxmlformats.org/officeDocument/2006/relationships/slideLayout" Target="../slideLayouts/slideLayout2.xml"/></Relationships>
</file>

<file path=ppt/slides/_rels/slide81.xml.rels><?xml version="1.0" encoding="UTF-8" standalone="yes"?>
<Relationships xmlns="http://schemas.openxmlformats.org/package/2006/relationships"><Relationship Id="rId2" Type="http://schemas.openxmlformats.org/officeDocument/2006/relationships/notesSlide" Target="../notesSlides/notesSlide71.xml"/><Relationship Id="rId1" Type="http://schemas.openxmlformats.org/officeDocument/2006/relationships/slideLayout" Target="../slideLayouts/slideLayout2.xml"/></Relationships>
</file>

<file path=ppt/slides/_rels/slide82.xml.rels><?xml version="1.0" encoding="UTF-8" standalone="yes"?>
<Relationships xmlns="http://schemas.openxmlformats.org/package/2006/relationships"><Relationship Id="rId2" Type="http://schemas.openxmlformats.org/officeDocument/2006/relationships/notesSlide" Target="../notesSlides/notesSlide72.xml"/><Relationship Id="rId1" Type="http://schemas.openxmlformats.org/officeDocument/2006/relationships/slideLayout" Target="../slideLayouts/slideLayout2.xml"/></Relationships>
</file>

<file path=ppt/slides/_rels/slide83.xml.rels><?xml version="1.0" encoding="UTF-8" standalone="yes"?>
<Relationships xmlns="http://schemas.openxmlformats.org/package/2006/relationships"><Relationship Id="rId8" Type="http://schemas.openxmlformats.org/officeDocument/2006/relationships/oleObject" Target="../embeddings/oleObject11.bin"/><Relationship Id="rId3" Type="http://schemas.openxmlformats.org/officeDocument/2006/relationships/notesSlide" Target="../notesSlides/notesSlide73.xml"/><Relationship Id="rId7" Type="http://schemas.openxmlformats.org/officeDocument/2006/relationships/image" Target="../media/image25.wmf"/><Relationship Id="rId2" Type="http://schemas.openxmlformats.org/officeDocument/2006/relationships/slideLayout" Target="../slideLayouts/slideLayout6.xml"/><Relationship Id="rId1" Type="http://schemas.openxmlformats.org/officeDocument/2006/relationships/vmlDrawing" Target="../drawings/vmlDrawing8.vml"/><Relationship Id="rId6" Type="http://schemas.openxmlformats.org/officeDocument/2006/relationships/oleObject" Target="../embeddings/oleObject10.bin"/><Relationship Id="rId5" Type="http://schemas.openxmlformats.org/officeDocument/2006/relationships/image" Target="../media/image24.wmf"/><Relationship Id="rId4" Type="http://schemas.openxmlformats.org/officeDocument/2006/relationships/oleObject" Target="../embeddings/oleObject9.bin"/><Relationship Id="rId9" Type="http://schemas.openxmlformats.org/officeDocument/2006/relationships/image" Target="../media/image26.wmf"/></Relationships>
</file>

<file path=ppt/slides/_rels/slide84.xml.rels><?xml version="1.0" encoding="UTF-8" standalone="yes"?>
<Relationships xmlns="http://schemas.openxmlformats.org/package/2006/relationships"><Relationship Id="rId2" Type="http://schemas.openxmlformats.org/officeDocument/2006/relationships/notesSlide" Target="../notesSlides/notesSlide74.xml"/><Relationship Id="rId1" Type="http://schemas.openxmlformats.org/officeDocument/2006/relationships/slideLayout" Target="../slideLayouts/slideLayout2.xml"/></Relationships>
</file>

<file path=ppt/slides/_rels/slide85.xml.rels><?xml version="1.0" encoding="UTF-8" standalone="yes"?>
<Relationships xmlns="http://schemas.openxmlformats.org/package/2006/relationships"><Relationship Id="rId3" Type="http://schemas.openxmlformats.org/officeDocument/2006/relationships/notesSlide" Target="../notesSlides/notesSlide75.xml"/><Relationship Id="rId2" Type="http://schemas.openxmlformats.org/officeDocument/2006/relationships/slideLayout" Target="../slideLayouts/slideLayout2.xml"/><Relationship Id="rId1" Type="http://schemas.openxmlformats.org/officeDocument/2006/relationships/vmlDrawing" Target="../drawings/vmlDrawing9.vml"/><Relationship Id="rId5" Type="http://schemas.openxmlformats.org/officeDocument/2006/relationships/image" Target="../media/image27.wmf"/><Relationship Id="rId4" Type="http://schemas.openxmlformats.org/officeDocument/2006/relationships/oleObject" Target="../embeddings/oleObject12.bin"/></Relationships>
</file>

<file path=ppt/slides/_rels/slide86.xml.rels><?xml version="1.0" encoding="UTF-8" standalone="yes"?>
<Relationships xmlns="http://schemas.openxmlformats.org/package/2006/relationships"><Relationship Id="rId2" Type="http://schemas.openxmlformats.org/officeDocument/2006/relationships/notesSlide" Target="../notesSlides/notesSlide76.xml"/><Relationship Id="rId1" Type="http://schemas.openxmlformats.org/officeDocument/2006/relationships/slideLayout" Target="../slideLayouts/slideLayout2.xml"/></Relationships>
</file>

<file path=ppt/slides/_rels/slide8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8.xml.rels><?xml version="1.0" encoding="UTF-8" standalone="yes"?>
<Relationships xmlns="http://schemas.openxmlformats.org/package/2006/relationships"><Relationship Id="rId3" Type="http://schemas.openxmlformats.org/officeDocument/2006/relationships/notesSlide" Target="../notesSlides/notesSlide77.xml"/><Relationship Id="rId2" Type="http://schemas.openxmlformats.org/officeDocument/2006/relationships/slideLayout" Target="../slideLayouts/slideLayout2.xml"/><Relationship Id="rId1" Type="http://schemas.openxmlformats.org/officeDocument/2006/relationships/vmlDrawing" Target="../drawings/vmlDrawing10.vml"/><Relationship Id="rId5" Type="http://schemas.openxmlformats.org/officeDocument/2006/relationships/image" Target="../media/image28.wmf"/><Relationship Id="rId4" Type="http://schemas.openxmlformats.org/officeDocument/2006/relationships/oleObject" Target="../embeddings/oleObject13.bin"/></Relationships>
</file>

<file path=ppt/slides/_rels/slide89.xml.rels><?xml version="1.0" encoding="UTF-8" standalone="yes"?>
<Relationships xmlns="http://schemas.openxmlformats.org/package/2006/relationships"><Relationship Id="rId2" Type="http://schemas.openxmlformats.org/officeDocument/2006/relationships/notesSlide" Target="../notesSlides/notesSlide78.xml"/><Relationship Id="rId1" Type="http://schemas.openxmlformats.org/officeDocument/2006/relationships/slideLayout" Target="../slideLayouts/slideLayout2.xml"/></Relationships>
</file>

<file path=ppt/slides/_rels/slide9.xml.rels><?xml version="1.0" encoding="UTF-8" standalone="yes"?>
<Relationships xmlns="http://schemas.openxmlformats.org/package/2006/relationships"><Relationship Id="rId3" Type="http://schemas.openxmlformats.org/officeDocument/2006/relationships/image" Target="../media/image4.emf"/><Relationship Id="rId2" Type="http://schemas.openxmlformats.org/officeDocument/2006/relationships/image" Target="../media/image3.emf"/><Relationship Id="rId1" Type="http://schemas.openxmlformats.org/officeDocument/2006/relationships/slideLayout" Target="../slideLayouts/slideLayout2.xml"/><Relationship Id="rId4" Type="http://schemas.openxmlformats.org/officeDocument/2006/relationships/image" Target="../media/image5.emf"/></Relationships>
</file>

<file path=ppt/slides/_rels/slide90.xml.rels><?xml version="1.0" encoding="UTF-8" standalone="yes"?>
<Relationships xmlns="http://schemas.openxmlformats.org/package/2006/relationships"><Relationship Id="rId2" Type="http://schemas.openxmlformats.org/officeDocument/2006/relationships/notesSlide" Target="../notesSlides/notesSlide79.xml"/><Relationship Id="rId1" Type="http://schemas.openxmlformats.org/officeDocument/2006/relationships/slideLayout" Target="../slideLayouts/slideLayout2.xml"/></Relationships>
</file>

<file path=ppt/slides/_rels/slide91.xml.rels><?xml version="1.0" encoding="UTF-8" standalone="yes"?>
<Relationships xmlns="http://schemas.openxmlformats.org/package/2006/relationships"><Relationship Id="rId3" Type="http://schemas.openxmlformats.org/officeDocument/2006/relationships/image" Target="../media/image29.emf"/><Relationship Id="rId2" Type="http://schemas.openxmlformats.org/officeDocument/2006/relationships/notesSlide" Target="../notesSlides/notesSlide80.xml"/><Relationship Id="rId1" Type="http://schemas.openxmlformats.org/officeDocument/2006/relationships/slideLayout" Target="../slideLayouts/slideLayout6.xml"/></Relationships>
</file>

<file path=ppt/slides/_rels/slide92.xml.rels><?xml version="1.0" encoding="UTF-8" standalone="yes"?>
<Relationships xmlns="http://schemas.openxmlformats.org/package/2006/relationships"><Relationship Id="rId2" Type="http://schemas.openxmlformats.org/officeDocument/2006/relationships/notesSlide" Target="../notesSlides/notesSlide81.xml"/><Relationship Id="rId1" Type="http://schemas.openxmlformats.org/officeDocument/2006/relationships/slideLayout" Target="../slideLayouts/slideLayout6.xml"/></Relationships>
</file>

<file path=ppt/slides/_rels/slide93.xml.rels><?xml version="1.0" encoding="UTF-8" standalone="yes"?>
<Relationships xmlns="http://schemas.openxmlformats.org/package/2006/relationships"><Relationship Id="rId2" Type="http://schemas.openxmlformats.org/officeDocument/2006/relationships/notesSlide" Target="../notesSlides/notesSlide82.xml"/><Relationship Id="rId1" Type="http://schemas.openxmlformats.org/officeDocument/2006/relationships/slideLayout" Target="../slideLayouts/slideLayout2.xml"/></Relationships>
</file>

<file path=ppt/slides/_rels/slide94.xml.rels><?xml version="1.0" encoding="UTF-8" standalone="yes"?>
<Relationships xmlns="http://schemas.openxmlformats.org/package/2006/relationships"><Relationship Id="rId2" Type="http://schemas.openxmlformats.org/officeDocument/2006/relationships/notesSlide" Target="../notesSlides/notesSlide83.xml"/><Relationship Id="rId1" Type="http://schemas.openxmlformats.org/officeDocument/2006/relationships/slideLayout" Target="../slideLayouts/slideLayout2.xml"/></Relationships>
</file>

<file path=ppt/slides/_rels/slide95.xml.rels><?xml version="1.0" encoding="UTF-8" standalone="yes"?>
<Relationships xmlns="http://schemas.openxmlformats.org/package/2006/relationships"><Relationship Id="rId2" Type="http://schemas.openxmlformats.org/officeDocument/2006/relationships/notesSlide" Target="../notesSlides/notesSlide84.xml"/><Relationship Id="rId1" Type="http://schemas.openxmlformats.org/officeDocument/2006/relationships/slideLayout" Target="../slideLayouts/slideLayout2.xml"/></Relationships>
</file>

<file path=ppt/slides/_rels/slide96.xml.rels><?xml version="1.0" encoding="UTF-8" standalone="yes"?>
<Relationships xmlns="http://schemas.openxmlformats.org/package/2006/relationships"><Relationship Id="rId3" Type="http://schemas.openxmlformats.org/officeDocument/2006/relationships/image" Target="../media/image30.emf"/><Relationship Id="rId2" Type="http://schemas.openxmlformats.org/officeDocument/2006/relationships/notesSlide" Target="../notesSlides/notesSlide85.xml"/><Relationship Id="rId1" Type="http://schemas.openxmlformats.org/officeDocument/2006/relationships/slideLayout" Target="../slideLayouts/slideLayout2.xml"/></Relationships>
</file>

<file path=ppt/slides/_rels/slide9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9.xml.rels><?xml version="1.0" encoding="UTF-8" standalone="yes"?>
<Relationships xmlns="http://schemas.openxmlformats.org/package/2006/relationships"><Relationship Id="rId2" Type="http://schemas.openxmlformats.org/officeDocument/2006/relationships/notesSlide" Target="../notesSlides/notesSlide86.xml"/><Relationship Id="rId1" Type="http://schemas.openxmlformats.org/officeDocument/2006/relationships/slideLayout" Target="../slideLayouts/slideLayout2.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1202" name="Picture 7"/>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2667000"/>
            <a:ext cx="9382125" cy="11353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1204" name="Rectangle 3"/>
          <p:cNvSpPr>
            <a:spLocks noGrp="1" noChangeArrowheads="1"/>
          </p:cNvSpPr>
          <p:nvPr>
            <p:ph type="subTitle" idx="1"/>
          </p:nvPr>
        </p:nvSpPr>
        <p:spPr>
          <a:xfrm>
            <a:off x="0" y="5105400"/>
            <a:ext cx="9382125" cy="533400"/>
          </a:xfrm>
        </p:spPr>
        <p:txBody>
          <a:bodyPr/>
          <a:lstStyle/>
          <a:p>
            <a:pPr eaLnBrk="1" hangingPunct="1"/>
            <a:r>
              <a:rPr lang="en-US" altLang="en-US" sz="2400" dirty="0"/>
              <a:t>Alex Wimbush and Scott Ferson</a:t>
            </a:r>
          </a:p>
          <a:p>
            <a:pPr eaLnBrk="1" hangingPunct="1"/>
            <a:r>
              <a:rPr lang="en-US" altLang="en-US" sz="2400" dirty="0"/>
              <a:t>Institute for Risk and Uncertainty, University of Liverpool</a:t>
            </a:r>
          </a:p>
        </p:txBody>
      </p:sp>
      <p:sp>
        <p:nvSpPr>
          <p:cNvPr id="51206" name="Rectangle 7"/>
          <p:cNvSpPr>
            <a:spLocks noChangeArrowheads="1"/>
          </p:cNvSpPr>
          <p:nvPr/>
        </p:nvSpPr>
        <p:spPr bwMode="auto">
          <a:xfrm>
            <a:off x="7547088" y="6352401"/>
            <a:ext cx="1596912"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1200" dirty="0">
                <a:solidFill>
                  <a:srgbClr val="CCCCFF"/>
                </a:solidFill>
                <a:latin typeface="Arial" panose="020B0604020202020204" pitchFamily="34" charset="0"/>
              </a:rPr>
              <a:t>© 2021 Scott Ferson</a:t>
            </a:r>
          </a:p>
        </p:txBody>
      </p:sp>
      <p:pic>
        <p:nvPicPr>
          <p:cNvPr id="7" name="Picture 5" descr="sralogo7"/>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383087" y="6259512"/>
            <a:ext cx="615950"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Rectangle 7"/>
          <p:cNvSpPr>
            <a:spLocks noChangeArrowheads="1"/>
          </p:cNvSpPr>
          <p:nvPr/>
        </p:nvSpPr>
        <p:spPr bwMode="auto">
          <a:xfrm>
            <a:off x="9400054" y="6352401"/>
            <a:ext cx="1596912"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en-US" sz="1200" dirty="0">
                <a:solidFill>
                  <a:srgbClr val="ADADEB"/>
                </a:solidFill>
                <a:latin typeface="Arial" panose="020B0604020202020204" pitchFamily="34" charset="0"/>
              </a:rPr>
              <a:t>© 2021 Scott Ferson</a:t>
            </a:r>
          </a:p>
        </p:txBody>
      </p:sp>
      <p:sp>
        <p:nvSpPr>
          <p:cNvPr id="2" name="Title 1"/>
          <p:cNvSpPr>
            <a:spLocks noGrp="1"/>
          </p:cNvSpPr>
          <p:nvPr>
            <p:ph type="ctrTitle"/>
          </p:nvPr>
        </p:nvSpPr>
        <p:spPr>
          <a:xfrm>
            <a:off x="354806" y="3425890"/>
            <a:ext cx="8672513" cy="2365310"/>
          </a:xfrm>
        </p:spPr>
        <p:txBody>
          <a:bodyPr/>
          <a:lstStyle/>
          <a:p>
            <a:r>
              <a:rPr lang="en-US" b="1" dirty="0"/>
              <a:t>Monte Carlo and probability bounds in R with hardly any data</a:t>
            </a:r>
            <a:br>
              <a:rPr lang="en-US" altLang="en-US" b="1" dirty="0"/>
            </a:br>
            <a:endParaRPr lang="en-US" b="1" dirty="0"/>
          </a:p>
        </p:txBody>
      </p:sp>
      <p:sp>
        <p:nvSpPr>
          <p:cNvPr id="3" name="Rectangle 2"/>
          <p:cNvSpPr/>
          <p:nvPr/>
        </p:nvSpPr>
        <p:spPr>
          <a:xfrm>
            <a:off x="1865685" y="6251045"/>
            <a:ext cx="5526000" cy="369332"/>
          </a:xfrm>
          <a:prstGeom prst="rect">
            <a:avLst/>
          </a:prstGeom>
        </p:spPr>
        <p:txBody>
          <a:bodyPr wrap="none">
            <a:spAutoFit/>
          </a:bodyPr>
          <a:lstStyle/>
          <a:p>
            <a:r>
              <a:rPr lang="en-US" altLang="en-US" dirty="0">
                <a:latin typeface="+mn-lt"/>
              </a:rPr>
              <a:t>Society for Risk Analysis              Annual Meeting Online</a:t>
            </a:r>
            <a:endParaRPr lang="en-US" dirty="0">
              <a:latin typeface="+mn-lt"/>
            </a:endParaRPr>
          </a:p>
        </p:txBody>
      </p:sp>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Generalized convolutions</a:t>
            </a:r>
          </a:p>
        </p:txBody>
      </p:sp>
      <p:sp>
        <p:nvSpPr>
          <p:cNvPr id="3" name="Content Placeholder 2"/>
          <p:cNvSpPr>
            <a:spLocks noGrp="1"/>
          </p:cNvSpPr>
          <p:nvPr>
            <p:ph idx="1"/>
          </p:nvPr>
        </p:nvSpPr>
        <p:spPr/>
        <p:txBody>
          <a:bodyPr/>
          <a:lstStyle/>
          <a:p>
            <a:pPr marL="0" indent="0">
              <a:buNone/>
            </a:pPr>
            <a:r>
              <a:rPr lang="en-US" b="1" dirty="0">
                <a:latin typeface="Arial" panose="020B0604020202020204" pitchFamily="34" charset="0"/>
                <a:cs typeface="Arial" panose="020B0604020202020204" pitchFamily="34" charset="0"/>
              </a:rPr>
              <a:t>a * b</a:t>
            </a:r>
          </a:p>
          <a:p>
            <a:pPr marL="3657600" lvl="8" indent="0">
              <a:buNone/>
            </a:pPr>
            <a:endParaRPr lang="en-US" b="1" dirty="0">
              <a:latin typeface="Arial" panose="020B0604020202020204" pitchFamily="34" charset="0"/>
              <a:cs typeface="Arial" panose="020B0604020202020204" pitchFamily="34" charset="0"/>
            </a:endParaRPr>
          </a:p>
          <a:p>
            <a:pPr marL="0" indent="0">
              <a:buNone/>
            </a:pPr>
            <a:r>
              <a:rPr lang="en-US" b="1" dirty="0" err="1">
                <a:latin typeface="Arial" panose="020B0604020202020204" pitchFamily="34" charset="0"/>
                <a:cs typeface="Arial" panose="020B0604020202020204" pitchFamily="34" charset="0"/>
              </a:rPr>
              <a:t>pmin</a:t>
            </a:r>
            <a:r>
              <a:rPr lang="en-US" b="1" dirty="0">
                <a:latin typeface="Arial" panose="020B0604020202020204" pitchFamily="34" charset="0"/>
                <a:cs typeface="Arial" panose="020B0604020202020204" pitchFamily="34" charset="0"/>
              </a:rPr>
              <a:t>(</a:t>
            </a:r>
            <a:r>
              <a:rPr lang="en-US" b="1" dirty="0" err="1">
                <a:latin typeface="Arial" panose="020B0604020202020204" pitchFamily="34" charset="0"/>
                <a:cs typeface="Arial" panose="020B0604020202020204" pitchFamily="34" charset="0"/>
              </a:rPr>
              <a:t>a,b</a:t>
            </a:r>
            <a:r>
              <a:rPr lang="en-US" b="1" dirty="0">
                <a:latin typeface="Arial" panose="020B0604020202020204" pitchFamily="34" charset="0"/>
                <a:cs typeface="Arial" panose="020B0604020202020204" pitchFamily="34" charset="0"/>
              </a:rPr>
              <a:t>)</a:t>
            </a:r>
          </a:p>
          <a:p>
            <a:pPr marL="3657600" lvl="8" indent="0">
              <a:buNone/>
            </a:pPr>
            <a:endParaRPr lang="en-US" b="1" dirty="0">
              <a:latin typeface="Arial" panose="020B0604020202020204" pitchFamily="34" charset="0"/>
              <a:cs typeface="Arial" panose="020B0604020202020204" pitchFamily="34" charset="0"/>
            </a:endParaRPr>
          </a:p>
          <a:p>
            <a:pPr marL="0" indent="0">
              <a:buNone/>
            </a:pPr>
            <a:r>
              <a:rPr lang="en-US" b="1" dirty="0">
                <a:latin typeface="Arial" panose="020B0604020202020204" pitchFamily="34" charset="0"/>
                <a:cs typeface="Arial" panose="020B0604020202020204" pitchFamily="34" charset="0"/>
              </a:rPr>
              <a:t>c = a + b * beta(2,3) / a</a:t>
            </a:r>
          </a:p>
          <a:p>
            <a:pPr marL="0" indent="0">
              <a:buNone/>
            </a:pPr>
            <a:endParaRPr lang="en-US" sz="2000" b="1" dirty="0">
              <a:latin typeface="Arial" panose="020B0604020202020204" pitchFamily="34" charset="0"/>
              <a:cs typeface="Arial" panose="020B0604020202020204" pitchFamily="34" charset="0"/>
            </a:endParaRPr>
          </a:p>
          <a:p>
            <a:pPr marL="0" indent="0">
              <a:buNone/>
            </a:pPr>
            <a:r>
              <a:rPr lang="en-US" b="1" dirty="0">
                <a:latin typeface="Arial" panose="020B0604020202020204" pitchFamily="34" charset="0"/>
                <a:cs typeface="Arial" panose="020B0604020202020204" pitchFamily="34" charset="0"/>
              </a:rPr>
              <a:t>c</a:t>
            </a:r>
          </a:p>
          <a:p>
            <a:pPr marL="0" indent="0">
              <a:buNone/>
            </a:pPr>
            <a:endParaRPr lang="en-US" sz="2000" b="1" dirty="0">
              <a:latin typeface="Arial" panose="020B0604020202020204" pitchFamily="34" charset="0"/>
              <a:cs typeface="Arial" panose="020B0604020202020204" pitchFamily="34" charset="0"/>
            </a:endParaRPr>
          </a:p>
          <a:p>
            <a:pPr marL="0" indent="0">
              <a:buNone/>
            </a:pPr>
            <a:r>
              <a:rPr lang="en-US" b="1" dirty="0">
                <a:latin typeface="Arial" panose="020B0604020202020204" pitchFamily="34" charset="0"/>
                <a:cs typeface="Arial" panose="020B0604020202020204" pitchFamily="34" charset="0"/>
              </a:rPr>
              <a:t>mean(c) </a:t>
            </a:r>
          </a:p>
          <a:p>
            <a:endParaRPr lang="en-US" dirty="0"/>
          </a:p>
        </p:txBody>
      </p:sp>
      <p:pic>
        <p:nvPicPr>
          <p:cNvPr id="6" name="Picture 5"/>
          <p:cNvPicPr>
            <a:picLocks noChangeAspect="1"/>
          </p:cNvPicPr>
          <p:nvPr/>
        </p:nvPicPr>
        <p:blipFill>
          <a:blip r:embed="rId2"/>
          <a:stretch>
            <a:fillRect/>
          </a:stretch>
        </p:blipFill>
        <p:spPr>
          <a:xfrm>
            <a:off x="5029200" y="1028700"/>
            <a:ext cx="2172347" cy="2166142"/>
          </a:xfrm>
          <a:prstGeom prst="rect">
            <a:avLst/>
          </a:prstGeom>
        </p:spPr>
      </p:pic>
      <p:pic>
        <p:nvPicPr>
          <p:cNvPr id="7" name="Picture 6"/>
          <p:cNvPicPr>
            <a:picLocks noChangeAspect="1"/>
          </p:cNvPicPr>
          <p:nvPr/>
        </p:nvPicPr>
        <p:blipFill>
          <a:blip r:embed="rId3"/>
          <a:stretch>
            <a:fillRect/>
          </a:stretch>
        </p:blipFill>
        <p:spPr>
          <a:xfrm>
            <a:off x="5029199" y="2862623"/>
            <a:ext cx="2172347" cy="2166142"/>
          </a:xfrm>
          <a:prstGeom prst="rect">
            <a:avLst/>
          </a:prstGeom>
        </p:spPr>
      </p:pic>
      <p:pic>
        <p:nvPicPr>
          <p:cNvPr id="8" name="Picture 7"/>
          <p:cNvPicPr>
            <a:picLocks noChangeAspect="1"/>
          </p:cNvPicPr>
          <p:nvPr/>
        </p:nvPicPr>
        <p:blipFill>
          <a:blip r:embed="rId4"/>
          <a:stretch>
            <a:fillRect/>
          </a:stretch>
        </p:blipFill>
        <p:spPr>
          <a:xfrm>
            <a:off x="5029199" y="4691858"/>
            <a:ext cx="2172347" cy="2166142"/>
          </a:xfrm>
          <a:prstGeom prst="rect">
            <a:avLst/>
          </a:prstGeom>
        </p:spPr>
      </p:pic>
    </p:spTree>
    <p:extLst>
      <p:ext uri="{BB962C8B-B14F-4D97-AF65-F5344CB8AC3E}">
        <p14:creationId xmlns:p14="http://schemas.microsoft.com/office/powerpoint/2010/main" val="38768575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fade">
                                      <p:cBhvr>
                                        <p:cTn id="7" dur="500"/>
                                        <p:tgtEl>
                                          <p:spTgt spid="3">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6"/>
                                        </p:tgtEl>
                                        <p:attrNameLst>
                                          <p:attrName>style.visibility</p:attrName>
                                        </p:attrNameLst>
                                      </p:cBhvr>
                                      <p:to>
                                        <p:strVal val="visible"/>
                                      </p:to>
                                    </p:set>
                                    <p:animEffect transition="in" filter="fade">
                                      <p:cBhvr>
                                        <p:cTn id="12" dur="500"/>
                                        <p:tgtEl>
                                          <p:spTgt spid="6"/>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3">
                                            <p:txEl>
                                              <p:pRg st="2" end="2"/>
                                            </p:txEl>
                                          </p:spTgt>
                                        </p:tgtEl>
                                        <p:attrNameLst>
                                          <p:attrName>style.visibility</p:attrName>
                                        </p:attrNameLst>
                                      </p:cBhvr>
                                      <p:to>
                                        <p:strVal val="visible"/>
                                      </p:to>
                                    </p:set>
                                    <p:animEffect transition="in" filter="fade">
                                      <p:cBhvr>
                                        <p:cTn id="17" dur="500"/>
                                        <p:tgtEl>
                                          <p:spTgt spid="3">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nodeType="clickEffect">
                                  <p:stCondLst>
                                    <p:cond delay="0"/>
                                  </p:stCondLst>
                                  <p:childTnLst>
                                    <p:set>
                                      <p:cBhvr>
                                        <p:cTn id="21" dur="1" fill="hold">
                                          <p:stCondLst>
                                            <p:cond delay="0"/>
                                          </p:stCondLst>
                                        </p:cTn>
                                        <p:tgtEl>
                                          <p:spTgt spid="7"/>
                                        </p:tgtEl>
                                        <p:attrNameLst>
                                          <p:attrName>style.visibility</p:attrName>
                                        </p:attrNameLst>
                                      </p:cBhvr>
                                      <p:to>
                                        <p:strVal val="visible"/>
                                      </p:to>
                                    </p:set>
                                    <p:animEffect transition="in" filter="fade">
                                      <p:cBhvr>
                                        <p:cTn id="22" dur="500"/>
                                        <p:tgtEl>
                                          <p:spTgt spid="7"/>
                                        </p:tgtEl>
                                      </p:cBhvr>
                                    </p:animEffec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grpId="0" nodeType="clickEffect">
                                  <p:stCondLst>
                                    <p:cond delay="0"/>
                                  </p:stCondLst>
                                  <p:childTnLst>
                                    <p:set>
                                      <p:cBhvr>
                                        <p:cTn id="26" dur="1" fill="hold">
                                          <p:stCondLst>
                                            <p:cond delay="0"/>
                                          </p:stCondLst>
                                        </p:cTn>
                                        <p:tgtEl>
                                          <p:spTgt spid="3">
                                            <p:txEl>
                                              <p:pRg st="4" end="4"/>
                                            </p:txEl>
                                          </p:spTgt>
                                        </p:tgtEl>
                                        <p:attrNameLst>
                                          <p:attrName>style.visibility</p:attrName>
                                        </p:attrNameLst>
                                      </p:cBhvr>
                                      <p:to>
                                        <p:strVal val="visible"/>
                                      </p:to>
                                    </p:set>
                                    <p:animEffect transition="in" filter="fade">
                                      <p:cBhvr>
                                        <p:cTn id="27" dur="500"/>
                                        <p:tgtEl>
                                          <p:spTgt spid="3">
                                            <p:txEl>
                                              <p:pRg st="4" end="4"/>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10" presetClass="entr" presetSubtype="0" fill="hold" grpId="0" nodeType="clickEffect">
                                  <p:stCondLst>
                                    <p:cond delay="0"/>
                                  </p:stCondLst>
                                  <p:childTnLst>
                                    <p:set>
                                      <p:cBhvr>
                                        <p:cTn id="31" dur="1" fill="hold">
                                          <p:stCondLst>
                                            <p:cond delay="0"/>
                                          </p:stCondLst>
                                        </p:cTn>
                                        <p:tgtEl>
                                          <p:spTgt spid="3">
                                            <p:txEl>
                                              <p:pRg st="6" end="6"/>
                                            </p:txEl>
                                          </p:spTgt>
                                        </p:tgtEl>
                                        <p:attrNameLst>
                                          <p:attrName>style.visibility</p:attrName>
                                        </p:attrNameLst>
                                      </p:cBhvr>
                                      <p:to>
                                        <p:strVal val="visible"/>
                                      </p:to>
                                    </p:set>
                                    <p:animEffect transition="in" filter="fade">
                                      <p:cBhvr>
                                        <p:cTn id="32" dur="500"/>
                                        <p:tgtEl>
                                          <p:spTgt spid="3">
                                            <p:txEl>
                                              <p:pRg st="6" end="6"/>
                                            </p:txEl>
                                          </p:spTgt>
                                        </p:tgtEl>
                                      </p:cBhvr>
                                    </p:animEffect>
                                  </p:childTnLst>
                                </p:cTn>
                              </p:par>
                            </p:childTnLst>
                          </p:cTn>
                        </p:par>
                      </p:childTnLst>
                    </p:cTn>
                  </p:par>
                  <p:par>
                    <p:cTn id="33" fill="hold">
                      <p:stCondLst>
                        <p:cond delay="indefinite"/>
                      </p:stCondLst>
                      <p:childTnLst>
                        <p:par>
                          <p:cTn id="34" fill="hold">
                            <p:stCondLst>
                              <p:cond delay="0"/>
                            </p:stCondLst>
                            <p:childTnLst>
                              <p:par>
                                <p:cTn id="35" presetID="10" presetClass="entr" presetSubtype="0" fill="hold" nodeType="clickEffect">
                                  <p:stCondLst>
                                    <p:cond delay="0"/>
                                  </p:stCondLst>
                                  <p:childTnLst>
                                    <p:set>
                                      <p:cBhvr>
                                        <p:cTn id="36" dur="1" fill="hold">
                                          <p:stCondLst>
                                            <p:cond delay="0"/>
                                          </p:stCondLst>
                                        </p:cTn>
                                        <p:tgtEl>
                                          <p:spTgt spid="8"/>
                                        </p:tgtEl>
                                        <p:attrNameLst>
                                          <p:attrName>style.visibility</p:attrName>
                                        </p:attrNameLst>
                                      </p:cBhvr>
                                      <p:to>
                                        <p:strVal val="visible"/>
                                      </p:to>
                                    </p:set>
                                    <p:animEffect transition="in" filter="fade">
                                      <p:cBhvr>
                                        <p:cTn id="37" dur="500"/>
                                        <p:tgtEl>
                                          <p:spTgt spid="8"/>
                                        </p:tgtEl>
                                      </p:cBhvr>
                                    </p:animEffect>
                                  </p:childTnLst>
                                </p:cTn>
                              </p:par>
                            </p:childTnLst>
                          </p:cTn>
                        </p:par>
                      </p:childTnLst>
                    </p:cTn>
                  </p:par>
                  <p:par>
                    <p:cTn id="38" fill="hold">
                      <p:stCondLst>
                        <p:cond delay="indefinite"/>
                      </p:stCondLst>
                      <p:childTnLst>
                        <p:par>
                          <p:cTn id="39" fill="hold">
                            <p:stCondLst>
                              <p:cond delay="0"/>
                            </p:stCondLst>
                            <p:childTnLst>
                              <p:par>
                                <p:cTn id="40" presetID="10" presetClass="entr" presetSubtype="0" fill="hold" grpId="0" nodeType="clickEffect">
                                  <p:stCondLst>
                                    <p:cond delay="0"/>
                                  </p:stCondLst>
                                  <p:childTnLst>
                                    <p:set>
                                      <p:cBhvr>
                                        <p:cTn id="41" dur="1" fill="hold">
                                          <p:stCondLst>
                                            <p:cond delay="0"/>
                                          </p:stCondLst>
                                        </p:cTn>
                                        <p:tgtEl>
                                          <p:spTgt spid="3">
                                            <p:txEl>
                                              <p:pRg st="8" end="8"/>
                                            </p:txEl>
                                          </p:spTgt>
                                        </p:tgtEl>
                                        <p:attrNameLst>
                                          <p:attrName>style.visibility</p:attrName>
                                        </p:attrNameLst>
                                      </p:cBhvr>
                                      <p:to>
                                        <p:strVal val="visible"/>
                                      </p:to>
                                    </p:set>
                                    <p:animEffect transition="in" filter="fade">
                                      <p:cBhvr>
                                        <p:cTn id="42" dur="500"/>
                                        <p:tgtEl>
                                          <p:spTgt spid="3">
                                            <p:txEl>
                                              <p:pRg st="8" end="8"/>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uiExpand="1" build="p"/>
    </p:bldLst>
  </p:timing>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457200"/>
            <a:ext cx="9144000" cy="1143000"/>
          </a:xfrm>
        </p:spPr>
        <p:txBody>
          <a:bodyPr/>
          <a:lstStyle/>
          <a:p>
            <a:r>
              <a:rPr lang="en-US" dirty="0"/>
              <a:t>Install the </a:t>
            </a:r>
            <a:r>
              <a:rPr lang="en-US" dirty="0" err="1">
                <a:latin typeface="Arial" panose="020B0604020202020204" pitchFamily="34" charset="0"/>
                <a:cs typeface="Arial" panose="020B0604020202020204" pitchFamily="34" charset="0"/>
              </a:rPr>
              <a:t>pba.r</a:t>
            </a:r>
            <a:r>
              <a:rPr lang="en-US" dirty="0"/>
              <a:t> probability box library</a:t>
            </a:r>
          </a:p>
        </p:txBody>
      </p:sp>
      <p:sp>
        <p:nvSpPr>
          <p:cNvPr id="3" name="Content Placeholder 2"/>
          <p:cNvSpPr>
            <a:spLocks noGrp="1"/>
          </p:cNvSpPr>
          <p:nvPr>
            <p:ph idx="1"/>
          </p:nvPr>
        </p:nvSpPr>
        <p:spPr>
          <a:xfrm>
            <a:off x="685800" y="1981200"/>
            <a:ext cx="8305800" cy="4572000"/>
          </a:xfrm>
        </p:spPr>
        <p:txBody>
          <a:bodyPr/>
          <a:lstStyle/>
          <a:p>
            <a:r>
              <a:rPr lang="en-US" dirty="0"/>
              <a:t>Invoke R by double clicking its desktop icon</a:t>
            </a:r>
          </a:p>
          <a:p>
            <a:pPr lvl="8"/>
            <a:endParaRPr lang="en-US" dirty="0"/>
          </a:p>
          <a:p>
            <a:r>
              <a:rPr lang="en-US" dirty="0"/>
              <a:t>Enter </a:t>
            </a:r>
            <a:r>
              <a:rPr lang="en-US" b="1" dirty="0" err="1">
                <a:latin typeface="Arial" panose="020B0604020202020204" pitchFamily="34" charset="0"/>
                <a:cs typeface="Arial" panose="020B0604020202020204" pitchFamily="34" charset="0"/>
              </a:rPr>
              <a:t>rm</a:t>
            </a:r>
            <a:r>
              <a:rPr lang="en-US" b="1" dirty="0">
                <a:latin typeface="Arial" panose="020B0604020202020204" pitchFamily="34" charset="0"/>
                <a:cs typeface="Arial" panose="020B0604020202020204" pitchFamily="34" charset="0"/>
              </a:rPr>
              <a:t>(list = ls())</a:t>
            </a:r>
            <a:r>
              <a:rPr lang="en-US" dirty="0"/>
              <a:t> to clear R’s memory</a:t>
            </a:r>
          </a:p>
          <a:p>
            <a:pPr lvl="8"/>
            <a:endParaRPr lang="en-US" dirty="0"/>
          </a:p>
          <a:p>
            <a:r>
              <a:rPr lang="en-US" dirty="0"/>
              <a:t>Click </a:t>
            </a:r>
            <a:r>
              <a:rPr lang="en-US" u="sng" dirty="0">
                <a:solidFill>
                  <a:srgbClr val="0000FF"/>
                </a:solidFill>
                <a:uFill>
                  <a:solidFill>
                    <a:srgbClr val="0000FF"/>
                  </a:solidFill>
                </a:uFill>
                <a:latin typeface="Arial" panose="020B0604020202020204" pitchFamily="34" charset="0"/>
                <a:cs typeface="Arial" panose="020B0604020202020204" pitchFamily="34" charset="0"/>
              </a:rPr>
              <a:t>File</a:t>
            </a:r>
            <a:r>
              <a:rPr lang="en-US" dirty="0">
                <a:solidFill>
                  <a:srgbClr val="0000FF"/>
                </a:solidFill>
                <a:uFill>
                  <a:solidFill>
                    <a:srgbClr val="0000FF"/>
                  </a:solidFill>
                </a:uFill>
                <a:latin typeface="Arial" panose="020B0604020202020204" pitchFamily="34" charset="0"/>
                <a:cs typeface="Arial" panose="020B0604020202020204" pitchFamily="34" charset="0"/>
              </a:rPr>
              <a:t> </a:t>
            </a:r>
            <a:r>
              <a:rPr lang="en-US" dirty="0">
                <a:uFill>
                  <a:solidFill>
                    <a:srgbClr val="0000FF"/>
                  </a:solidFill>
                </a:uFill>
                <a:latin typeface="Arial" panose="020B0604020202020204" pitchFamily="34" charset="0"/>
                <a:cs typeface="Arial" panose="020B0604020202020204" pitchFamily="34" charset="0"/>
              </a:rPr>
              <a:t>/</a:t>
            </a:r>
            <a:r>
              <a:rPr lang="en-US" dirty="0">
                <a:solidFill>
                  <a:srgbClr val="0000FF"/>
                </a:solidFill>
                <a:uFill>
                  <a:solidFill>
                    <a:srgbClr val="0000FF"/>
                  </a:solidFill>
                </a:uFill>
                <a:latin typeface="Arial" panose="020B0604020202020204" pitchFamily="34" charset="0"/>
                <a:cs typeface="Arial" panose="020B0604020202020204" pitchFamily="34" charset="0"/>
              </a:rPr>
              <a:t> </a:t>
            </a:r>
            <a:r>
              <a:rPr lang="en-US" u="sng" dirty="0">
                <a:solidFill>
                  <a:srgbClr val="0000FF"/>
                </a:solidFill>
                <a:uFill>
                  <a:solidFill>
                    <a:srgbClr val="0000FF"/>
                  </a:solidFill>
                </a:uFill>
                <a:latin typeface="Arial" panose="020B0604020202020204" pitchFamily="34" charset="0"/>
                <a:cs typeface="Arial" panose="020B0604020202020204" pitchFamily="34" charset="0"/>
              </a:rPr>
              <a:t>Source R code</a:t>
            </a:r>
            <a:r>
              <a:rPr lang="en-US" dirty="0">
                <a:solidFill>
                  <a:srgbClr val="0000FF"/>
                </a:solidFill>
                <a:uFill>
                  <a:solidFill>
                    <a:srgbClr val="0000FF"/>
                  </a:solidFill>
                </a:uFill>
                <a:latin typeface="Arial" panose="020B0604020202020204" pitchFamily="34" charset="0"/>
                <a:cs typeface="Arial" panose="020B0604020202020204" pitchFamily="34" charset="0"/>
              </a:rPr>
              <a:t> </a:t>
            </a:r>
            <a:r>
              <a:rPr lang="en-US" dirty="0"/>
              <a:t>on the main menu</a:t>
            </a:r>
          </a:p>
          <a:p>
            <a:pPr lvl="8"/>
            <a:endParaRPr lang="en-US" dirty="0"/>
          </a:p>
          <a:p>
            <a:r>
              <a:rPr lang="en-US" dirty="0"/>
              <a:t>Locate and </a:t>
            </a:r>
            <a:r>
              <a:rPr lang="en-US" u="sng" dirty="0">
                <a:solidFill>
                  <a:srgbClr val="0000FF"/>
                </a:solidFill>
                <a:uFill>
                  <a:solidFill>
                    <a:srgbClr val="0000FF"/>
                  </a:solidFill>
                </a:uFill>
                <a:latin typeface="Arial" panose="020B0604020202020204" pitchFamily="34" charset="0"/>
                <a:cs typeface="Arial" panose="020B0604020202020204" pitchFamily="34" charset="0"/>
              </a:rPr>
              <a:t>Open</a:t>
            </a:r>
            <a:r>
              <a:rPr lang="en-US" dirty="0">
                <a:solidFill>
                  <a:srgbClr val="0000FF"/>
                </a:solidFill>
              </a:rPr>
              <a:t> </a:t>
            </a:r>
            <a:r>
              <a:rPr lang="en-US" dirty="0"/>
              <a:t>the file </a:t>
            </a:r>
            <a:r>
              <a:rPr lang="en-US" b="1" dirty="0" err="1">
                <a:latin typeface="Arial" panose="020B0604020202020204" pitchFamily="34" charset="0"/>
                <a:cs typeface="Arial" panose="020B0604020202020204" pitchFamily="34" charset="0"/>
              </a:rPr>
              <a:t>pba.r</a:t>
            </a:r>
            <a:endParaRPr lang="en-US" b="1" dirty="0"/>
          </a:p>
          <a:p>
            <a:pPr lvl="8"/>
            <a:endParaRPr lang="en-US" dirty="0"/>
          </a:p>
          <a:p>
            <a:r>
              <a:rPr lang="en-US" dirty="0"/>
              <a:t>You’ll get the message "</a:t>
            </a:r>
            <a:r>
              <a:rPr lang="en-US" sz="2200" dirty="0">
                <a:latin typeface="Courier New" panose="02070309020205020404" pitchFamily="49" charset="0"/>
                <a:cs typeface="Courier New" panose="02070309020205020404" pitchFamily="49" charset="0"/>
              </a:rPr>
              <a:t>:</a:t>
            </a:r>
            <a:r>
              <a:rPr lang="en-US" sz="2200" dirty="0" err="1">
                <a:latin typeface="Courier New" panose="02070309020205020404" pitchFamily="49" charset="0"/>
                <a:cs typeface="Courier New" panose="02070309020205020404" pitchFamily="49" charset="0"/>
              </a:rPr>
              <a:t>pba</a:t>
            </a:r>
            <a:r>
              <a:rPr lang="en-US" sz="2200" dirty="0">
                <a:latin typeface="Courier New" panose="02070309020205020404" pitchFamily="49" charset="0"/>
                <a:cs typeface="Courier New" panose="02070309020205020404" pitchFamily="49" charset="0"/>
              </a:rPr>
              <a:t>&gt; library loaded</a:t>
            </a:r>
            <a:r>
              <a:rPr lang="en-US" dirty="0"/>
              <a:t>"</a:t>
            </a:r>
          </a:p>
          <a:p>
            <a:endParaRPr lang="en-US" dirty="0"/>
          </a:p>
        </p:txBody>
      </p:sp>
    </p:spTree>
    <p:extLst>
      <p:ext uri="{BB962C8B-B14F-4D97-AF65-F5344CB8AC3E}">
        <p14:creationId xmlns:p14="http://schemas.microsoft.com/office/powerpoint/2010/main" val="957640751"/>
      </p:ext>
    </p:extLst>
  </p:cSld>
  <p:clrMapOvr>
    <a:masterClrMapping/>
  </p:clrMapOvr>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Die-hard </a:t>
            </a:r>
            <a:r>
              <a:rPr lang="en-US" dirty="0" err="1"/>
              <a:t>RStudio</a:t>
            </a:r>
            <a:r>
              <a:rPr lang="en-US" dirty="0"/>
              <a:t> users</a:t>
            </a:r>
          </a:p>
        </p:txBody>
      </p:sp>
      <p:sp>
        <p:nvSpPr>
          <p:cNvPr id="3" name="Content Placeholder 2"/>
          <p:cNvSpPr>
            <a:spLocks noGrp="1"/>
          </p:cNvSpPr>
          <p:nvPr>
            <p:ph idx="1"/>
          </p:nvPr>
        </p:nvSpPr>
        <p:spPr/>
        <p:txBody>
          <a:bodyPr/>
          <a:lstStyle/>
          <a:p>
            <a:r>
              <a:rPr lang="en-US" dirty="0"/>
              <a:t>If, against advice, you must use </a:t>
            </a:r>
            <a:r>
              <a:rPr lang="en-US" dirty="0" err="1"/>
              <a:t>RStudio</a:t>
            </a:r>
            <a:r>
              <a:rPr lang="en-US" dirty="0"/>
              <a:t>…</a:t>
            </a:r>
          </a:p>
          <a:p>
            <a:pPr lvl="8"/>
            <a:endParaRPr lang="en-US" dirty="0"/>
          </a:p>
          <a:p>
            <a:r>
              <a:rPr lang="en-US" dirty="0">
                <a:solidFill>
                  <a:srgbClr val="0000CC"/>
                </a:solidFill>
              </a:rPr>
              <a:t>File</a:t>
            </a:r>
            <a:r>
              <a:rPr lang="en-US" dirty="0"/>
              <a:t> / </a:t>
            </a:r>
            <a:r>
              <a:rPr lang="en-US" dirty="0">
                <a:solidFill>
                  <a:srgbClr val="0000CC"/>
                </a:solidFill>
              </a:rPr>
              <a:t>Open file</a:t>
            </a:r>
            <a:r>
              <a:rPr lang="en-US" dirty="0"/>
              <a:t> </a:t>
            </a:r>
            <a:r>
              <a:rPr lang="en-US" dirty="0" err="1">
                <a:latin typeface="Arial" panose="020B0604020202020204" pitchFamily="34" charset="0"/>
                <a:cs typeface="Arial" panose="020B0604020202020204" pitchFamily="34" charset="0"/>
              </a:rPr>
              <a:t>pbox.r</a:t>
            </a:r>
            <a:endParaRPr lang="en-US" dirty="0">
              <a:latin typeface="Arial" panose="020B0604020202020204" pitchFamily="34" charset="0"/>
              <a:cs typeface="Arial" panose="020B0604020202020204" pitchFamily="34" charset="0"/>
            </a:endParaRPr>
          </a:p>
          <a:p>
            <a:pPr lvl="8"/>
            <a:endParaRPr lang="en-US" dirty="0"/>
          </a:p>
          <a:p>
            <a:r>
              <a:rPr lang="en-US" dirty="0">
                <a:solidFill>
                  <a:srgbClr val="0000CC"/>
                </a:solidFill>
              </a:rPr>
              <a:t>Source</a:t>
            </a:r>
            <a:r>
              <a:rPr lang="en-US" dirty="0"/>
              <a:t> (</a:t>
            </a:r>
            <a:r>
              <a:rPr lang="en-US" dirty="0" err="1"/>
              <a:t>Ctrl+Shift+S</a:t>
            </a:r>
            <a:r>
              <a:rPr lang="en-US" dirty="0"/>
              <a:t>) </a:t>
            </a:r>
            <a:r>
              <a:rPr lang="en-US" dirty="0" err="1">
                <a:latin typeface="Arial" panose="020B0604020202020204" pitchFamily="34" charset="0"/>
                <a:cs typeface="Arial" panose="020B0604020202020204" pitchFamily="34" charset="0"/>
              </a:rPr>
              <a:t>pbox.r</a:t>
            </a:r>
            <a:endParaRPr lang="en-US" dirty="0">
              <a:latin typeface="Arial" panose="020B0604020202020204" pitchFamily="34" charset="0"/>
              <a:cs typeface="Arial" panose="020B0604020202020204" pitchFamily="34" charset="0"/>
            </a:endParaRPr>
          </a:p>
          <a:p>
            <a:pPr lvl="8"/>
            <a:endParaRPr lang="en-US" dirty="0"/>
          </a:p>
          <a:p>
            <a:r>
              <a:rPr lang="en-US" dirty="0"/>
              <a:t>Enter the instruction </a:t>
            </a:r>
            <a:r>
              <a:rPr lang="en-US" b="1" dirty="0" err="1">
                <a:latin typeface="Arial" panose="020B0604020202020204" pitchFamily="34" charset="0"/>
                <a:cs typeface="Arial" panose="020B0604020202020204" pitchFamily="34" charset="0"/>
              </a:rPr>
              <a:t>RStudio</a:t>
            </a:r>
            <a:r>
              <a:rPr lang="en-US" b="1" dirty="0">
                <a:latin typeface="Arial" panose="020B0604020202020204" pitchFamily="34" charset="0"/>
                <a:cs typeface="Arial" panose="020B0604020202020204" pitchFamily="34" charset="0"/>
              </a:rPr>
              <a:t> = TRUE</a:t>
            </a:r>
          </a:p>
        </p:txBody>
      </p:sp>
      <p:cxnSp>
        <p:nvCxnSpPr>
          <p:cNvPr id="5" name="Straight Arrow Connector 4"/>
          <p:cNvCxnSpPr/>
          <p:nvPr/>
        </p:nvCxnSpPr>
        <p:spPr>
          <a:xfrm flipV="1">
            <a:off x="4979194" y="5355431"/>
            <a:ext cx="0" cy="381000"/>
          </a:xfrm>
          <a:prstGeom prst="straightConnector1">
            <a:avLst/>
          </a:prstGeom>
          <a:ln w="76200">
            <a:solidFill>
              <a:schemeClr val="tx1"/>
            </a:solidFill>
            <a:tailEnd type="triangle"/>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90889963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err="1">
                <a:latin typeface="Arial" panose="020B0604020202020204" pitchFamily="34" charset="0"/>
                <a:cs typeface="Arial" panose="020B0604020202020204" pitchFamily="34" charset="0"/>
              </a:rPr>
              <a:t>pba.r</a:t>
            </a:r>
            <a:r>
              <a:rPr lang="en-US" dirty="0"/>
              <a:t> probability bounds library</a:t>
            </a:r>
          </a:p>
        </p:txBody>
      </p:sp>
      <p:sp>
        <p:nvSpPr>
          <p:cNvPr id="3" name="Content Placeholder 2"/>
          <p:cNvSpPr>
            <a:spLocks noGrp="1"/>
          </p:cNvSpPr>
          <p:nvPr>
            <p:ph idx="1"/>
          </p:nvPr>
        </p:nvSpPr>
        <p:spPr/>
        <p:txBody>
          <a:bodyPr/>
          <a:lstStyle/>
          <a:p>
            <a:pPr marL="0" indent="0">
              <a:buNone/>
            </a:pPr>
            <a:r>
              <a:rPr lang="en-US" b="1" dirty="0">
                <a:latin typeface="Arial" panose="020B0604020202020204" pitchFamily="34" charset="0"/>
                <a:cs typeface="Arial" panose="020B0604020202020204" pitchFamily="34" charset="0"/>
              </a:rPr>
              <a:t>a = normal(5,1)</a:t>
            </a:r>
          </a:p>
          <a:p>
            <a:pPr marL="3657600" lvl="8" indent="0">
              <a:buNone/>
            </a:pPr>
            <a:endParaRPr lang="en-US" b="1" dirty="0">
              <a:latin typeface="Arial" panose="020B0604020202020204" pitchFamily="34" charset="0"/>
              <a:cs typeface="Arial" panose="020B0604020202020204" pitchFamily="34" charset="0"/>
            </a:endParaRPr>
          </a:p>
          <a:p>
            <a:pPr marL="0" indent="0">
              <a:buNone/>
            </a:pPr>
            <a:r>
              <a:rPr lang="en-US" b="1" dirty="0">
                <a:latin typeface="Arial" panose="020B0604020202020204" pitchFamily="34" charset="0"/>
                <a:cs typeface="Arial" panose="020B0604020202020204" pitchFamily="34" charset="0"/>
              </a:rPr>
              <a:t>a</a:t>
            </a:r>
          </a:p>
          <a:p>
            <a:pPr marL="3657600" lvl="8" indent="0">
              <a:buNone/>
            </a:pPr>
            <a:endParaRPr lang="en-US" b="1" dirty="0">
              <a:latin typeface="Arial" panose="020B0604020202020204" pitchFamily="34" charset="0"/>
              <a:cs typeface="Arial" panose="020B0604020202020204" pitchFamily="34" charset="0"/>
            </a:endParaRPr>
          </a:p>
          <a:p>
            <a:pPr marL="0" indent="0">
              <a:buNone/>
            </a:pPr>
            <a:r>
              <a:rPr lang="en-US" b="1" dirty="0">
                <a:latin typeface="Arial" panose="020B0604020202020204" pitchFamily="34" charset="0"/>
                <a:cs typeface="Arial" panose="020B0604020202020204" pitchFamily="34" charset="0"/>
              </a:rPr>
              <a:t>b = uniform(2, interval(3,4))</a:t>
            </a:r>
          </a:p>
          <a:p>
            <a:pPr marL="3657600" lvl="8" indent="0">
              <a:buNone/>
            </a:pPr>
            <a:endParaRPr lang="en-US" b="1" dirty="0">
              <a:latin typeface="Arial" panose="020B0604020202020204" pitchFamily="34" charset="0"/>
              <a:cs typeface="Arial" panose="020B0604020202020204" pitchFamily="34" charset="0"/>
            </a:endParaRPr>
          </a:p>
          <a:p>
            <a:pPr marL="0" indent="0">
              <a:buNone/>
            </a:pPr>
            <a:r>
              <a:rPr lang="en-US" b="1" dirty="0">
                <a:latin typeface="Arial" panose="020B0604020202020204" pitchFamily="34" charset="0"/>
                <a:cs typeface="Arial" panose="020B0604020202020204" pitchFamily="34" charset="0"/>
              </a:rPr>
              <a:t>b</a:t>
            </a:r>
          </a:p>
          <a:p>
            <a:pPr marL="3657600" lvl="8" indent="0">
              <a:buNone/>
            </a:pPr>
            <a:endParaRPr lang="en-US" b="1" dirty="0">
              <a:latin typeface="Arial" panose="020B0604020202020204" pitchFamily="34" charset="0"/>
              <a:cs typeface="Arial" panose="020B0604020202020204" pitchFamily="34" charset="0"/>
            </a:endParaRPr>
          </a:p>
          <a:p>
            <a:pPr marL="0" indent="0">
              <a:buNone/>
            </a:pPr>
            <a:r>
              <a:rPr lang="en-US" b="1" dirty="0">
                <a:latin typeface="Arial" panose="020B0604020202020204" pitchFamily="34" charset="0"/>
                <a:cs typeface="Arial" panose="020B0604020202020204" pitchFamily="34" charset="0"/>
              </a:rPr>
              <a:t>a  +  b</a:t>
            </a:r>
          </a:p>
        </p:txBody>
      </p:sp>
      <p:pic>
        <p:nvPicPr>
          <p:cNvPr id="4" name="Picture 3"/>
          <p:cNvPicPr>
            <a:picLocks noChangeAspect="1"/>
          </p:cNvPicPr>
          <p:nvPr/>
        </p:nvPicPr>
        <p:blipFill>
          <a:blip r:embed="rId2"/>
          <a:stretch>
            <a:fillRect/>
          </a:stretch>
        </p:blipFill>
        <p:spPr>
          <a:xfrm>
            <a:off x="6559899" y="1600200"/>
            <a:ext cx="1898301" cy="1890901"/>
          </a:xfrm>
          <a:prstGeom prst="rect">
            <a:avLst/>
          </a:prstGeom>
        </p:spPr>
      </p:pic>
      <p:pic>
        <p:nvPicPr>
          <p:cNvPr id="5" name="Picture 4"/>
          <p:cNvPicPr>
            <a:picLocks noChangeAspect="1"/>
          </p:cNvPicPr>
          <p:nvPr/>
        </p:nvPicPr>
        <p:blipFill>
          <a:blip r:embed="rId3"/>
          <a:stretch>
            <a:fillRect/>
          </a:stretch>
        </p:blipFill>
        <p:spPr>
          <a:xfrm>
            <a:off x="6559899" y="3375374"/>
            <a:ext cx="1898301" cy="1890901"/>
          </a:xfrm>
          <a:prstGeom prst="rect">
            <a:avLst/>
          </a:prstGeom>
        </p:spPr>
      </p:pic>
      <p:pic>
        <p:nvPicPr>
          <p:cNvPr id="6" name="Picture 5"/>
          <p:cNvPicPr>
            <a:picLocks noChangeAspect="1"/>
          </p:cNvPicPr>
          <p:nvPr/>
        </p:nvPicPr>
        <p:blipFill>
          <a:blip r:embed="rId4"/>
          <a:stretch>
            <a:fillRect/>
          </a:stretch>
        </p:blipFill>
        <p:spPr>
          <a:xfrm>
            <a:off x="6559899" y="5150549"/>
            <a:ext cx="1898301" cy="1890901"/>
          </a:xfrm>
          <a:prstGeom prst="rect">
            <a:avLst/>
          </a:prstGeom>
        </p:spPr>
      </p:pic>
    </p:spTree>
    <p:extLst>
      <p:ext uri="{BB962C8B-B14F-4D97-AF65-F5344CB8AC3E}">
        <p14:creationId xmlns:p14="http://schemas.microsoft.com/office/powerpoint/2010/main" val="296385218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fade">
                                      <p:cBhvr>
                                        <p:cTn id="7" dur="500"/>
                                        <p:tgtEl>
                                          <p:spTgt spid="3">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3">
                                            <p:txEl>
                                              <p:pRg st="2" end="2"/>
                                            </p:txEl>
                                          </p:spTgt>
                                        </p:tgtEl>
                                        <p:attrNameLst>
                                          <p:attrName>style.visibility</p:attrName>
                                        </p:attrNameLst>
                                      </p:cBhvr>
                                      <p:to>
                                        <p:strVal val="visible"/>
                                      </p:to>
                                    </p:set>
                                    <p:animEffect transition="in" filter="fade">
                                      <p:cBhvr>
                                        <p:cTn id="12" dur="500"/>
                                        <p:tgtEl>
                                          <p:spTgt spid="3">
                                            <p:txEl>
                                              <p:pRg st="2" end="2"/>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nodeType="clickEffect">
                                  <p:stCondLst>
                                    <p:cond delay="0"/>
                                  </p:stCondLst>
                                  <p:childTnLst>
                                    <p:set>
                                      <p:cBhvr>
                                        <p:cTn id="16" dur="1" fill="hold">
                                          <p:stCondLst>
                                            <p:cond delay="0"/>
                                          </p:stCondLst>
                                        </p:cTn>
                                        <p:tgtEl>
                                          <p:spTgt spid="4"/>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0" presetClass="entr" presetSubtype="0" fill="hold" grpId="0" nodeType="clickEffect">
                                  <p:stCondLst>
                                    <p:cond delay="0"/>
                                  </p:stCondLst>
                                  <p:childTnLst>
                                    <p:set>
                                      <p:cBhvr>
                                        <p:cTn id="20" dur="1" fill="hold">
                                          <p:stCondLst>
                                            <p:cond delay="0"/>
                                          </p:stCondLst>
                                        </p:cTn>
                                        <p:tgtEl>
                                          <p:spTgt spid="3">
                                            <p:txEl>
                                              <p:pRg st="4" end="4"/>
                                            </p:txEl>
                                          </p:spTgt>
                                        </p:tgtEl>
                                        <p:attrNameLst>
                                          <p:attrName>style.visibility</p:attrName>
                                        </p:attrNameLst>
                                      </p:cBhvr>
                                      <p:to>
                                        <p:strVal val="visible"/>
                                      </p:to>
                                    </p:set>
                                    <p:animEffect transition="in" filter="fade">
                                      <p:cBhvr>
                                        <p:cTn id="21" dur="500"/>
                                        <p:tgtEl>
                                          <p:spTgt spid="3">
                                            <p:txEl>
                                              <p:pRg st="4" end="4"/>
                                            </p:txEl>
                                          </p:spTgt>
                                        </p:tgtEl>
                                      </p:cBhvr>
                                    </p:animEffect>
                                  </p:childTnLst>
                                </p:cTn>
                              </p:par>
                            </p:childTnLst>
                          </p:cTn>
                        </p:par>
                      </p:childTnLst>
                    </p:cTn>
                  </p:par>
                  <p:par>
                    <p:cTn id="22" fill="hold">
                      <p:stCondLst>
                        <p:cond delay="indefinite"/>
                      </p:stCondLst>
                      <p:childTnLst>
                        <p:par>
                          <p:cTn id="23" fill="hold">
                            <p:stCondLst>
                              <p:cond delay="0"/>
                            </p:stCondLst>
                            <p:childTnLst>
                              <p:par>
                                <p:cTn id="24" presetID="10" presetClass="entr" presetSubtype="0" fill="hold" grpId="0" nodeType="clickEffect">
                                  <p:stCondLst>
                                    <p:cond delay="0"/>
                                  </p:stCondLst>
                                  <p:childTnLst>
                                    <p:set>
                                      <p:cBhvr>
                                        <p:cTn id="25" dur="1" fill="hold">
                                          <p:stCondLst>
                                            <p:cond delay="0"/>
                                          </p:stCondLst>
                                        </p:cTn>
                                        <p:tgtEl>
                                          <p:spTgt spid="3">
                                            <p:txEl>
                                              <p:pRg st="6" end="6"/>
                                            </p:txEl>
                                          </p:spTgt>
                                        </p:tgtEl>
                                        <p:attrNameLst>
                                          <p:attrName>style.visibility</p:attrName>
                                        </p:attrNameLst>
                                      </p:cBhvr>
                                      <p:to>
                                        <p:strVal val="visible"/>
                                      </p:to>
                                    </p:set>
                                    <p:animEffect transition="in" filter="fade">
                                      <p:cBhvr>
                                        <p:cTn id="26" dur="500"/>
                                        <p:tgtEl>
                                          <p:spTgt spid="3">
                                            <p:txEl>
                                              <p:pRg st="6" end="6"/>
                                            </p:txEl>
                                          </p:spTgt>
                                        </p:tgtEl>
                                      </p:cBhvr>
                                    </p:animEffec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nodeType="clickEffect">
                                  <p:stCondLst>
                                    <p:cond delay="0"/>
                                  </p:stCondLst>
                                  <p:childTnLst>
                                    <p:set>
                                      <p:cBhvr>
                                        <p:cTn id="30" dur="1" fill="hold">
                                          <p:stCondLst>
                                            <p:cond delay="0"/>
                                          </p:stCondLst>
                                        </p:cTn>
                                        <p:tgtEl>
                                          <p:spTgt spid="5"/>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0" presetClass="entr" presetSubtype="0" fill="hold" grpId="0" nodeType="clickEffect">
                                  <p:stCondLst>
                                    <p:cond delay="0"/>
                                  </p:stCondLst>
                                  <p:childTnLst>
                                    <p:set>
                                      <p:cBhvr>
                                        <p:cTn id="34" dur="1" fill="hold">
                                          <p:stCondLst>
                                            <p:cond delay="0"/>
                                          </p:stCondLst>
                                        </p:cTn>
                                        <p:tgtEl>
                                          <p:spTgt spid="3">
                                            <p:txEl>
                                              <p:pRg st="8" end="8"/>
                                            </p:txEl>
                                          </p:spTgt>
                                        </p:tgtEl>
                                        <p:attrNameLst>
                                          <p:attrName>style.visibility</p:attrName>
                                        </p:attrNameLst>
                                      </p:cBhvr>
                                      <p:to>
                                        <p:strVal val="visible"/>
                                      </p:to>
                                    </p:set>
                                    <p:animEffect transition="in" filter="fade">
                                      <p:cBhvr>
                                        <p:cTn id="35" dur="500"/>
                                        <p:tgtEl>
                                          <p:spTgt spid="3">
                                            <p:txEl>
                                              <p:pRg st="8" end="8"/>
                                            </p:txEl>
                                          </p:spTgt>
                                        </p:tgtEl>
                                      </p:cBhvr>
                                    </p:animEffect>
                                  </p:childTnLst>
                                </p:cTn>
                              </p:par>
                            </p:childTnLst>
                          </p:cTn>
                        </p:par>
                      </p:childTnLst>
                    </p:cTn>
                  </p:par>
                  <p:par>
                    <p:cTn id="36" fill="hold">
                      <p:stCondLst>
                        <p:cond delay="indefinite"/>
                      </p:stCondLst>
                      <p:childTnLst>
                        <p:par>
                          <p:cTn id="37" fill="hold">
                            <p:stCondLst>
                              <p:cond delay="0"/>
                            </p:stCondLst>
                            <p:childTnLst>
                              <p:par>
                                <p:cTn id="38" presetID="1" presetClass="entr" presetSubtype="0" fill="hold" nodeType="clickEffect">
                                  <p:stCondLst>
                                    <p:cond delay="0"/>
                                  </p:stCondLst>
                                  <p:childTnLst>
                                    <p:set>
                                      <p:cBhvr>
                                        <p:cTn id="39"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Generalized convolutions</a:t>
            </a:r>
          </a:p>
        </p:txBody>
      </p:sp>
      <p:pic>
        <p:nvPicPr>
          <p:cNvPr id="4" name="Picture 3"/>
          <p:cNvPicPr>
            <a:picLocks noChangeAspect="1"/>
          </p:cNvPicPr>
          <p:nvPr/>
        </p:nvPicPr>
        <p:blipFill>
          <a:blip r:embed="rId2"/>
          <a:stretch>
            <a:fillRect/>
          </a:stretch>
        </p:blipFill>
        <p:spPr>
          <a:xfrm>
            <a:off x="6887452" y="1143000"/>
            <a:ext cx="2218448" cy="2209800"/>
          </a:xfrm>
          <a:prstGeom prst="rect">
            <a:avLst/>
          </a:prstGeom>
        </p:spPr>
      </p:pic>
      <p:pic>
        <p:nvPicPr>
          <p:cNvPr id="5" name="Picture 4"/>
          <p:cNvPicPr>
            <a:picLocks noChangeAspect="1"/>
          </p:cNvPicPr>
          <p:nvPr/>
        </p:nvPicPr>
        <p:blipFill>
          <a:blip r:embed="rId3"/>
          <a:stretch>
            <a:fillRect/>
          </a:stretch>
        </p:blipFill>
        <p:spPr>
          <a:xfrm>
            <a:off x="6887452" y="2990850"/>
            <a:ext cx="2218448" cy="2209800"/>
          </a:xfrm>
          <a:prstGeom prst="rect">
            <a:avLst/>
          </a:prstGeom>
        </p:spPr>
      </p:pic>
      <p:pic>
        <p:nvPicPr>
          <p:cNvPr id="6" name="Picture 5"/>
          <p:cNvPicPr>
            <a:picLocks noChangeAspect="1"/>
          </p:cNvPicPr>
          <p:nvPr/>
        </p:nvPicPr>
        <p:blipFill>
          <a:blip r:embed="rId4"/>
          <a:stretch>
            <a:fillRect/>
          </a:stretch>
        </p:blipFill>
        <p:spPr>
          <a:xfrm>
            <a:off x="6887452" y="4838700"/>
            <a:ext cx="2218448" cy="2209800"/>
          </a:xfrm>
          <a:prstGeom prst="rect">
            <a:avLst/>
          </a:prstGeom>
        </p:spPr>
      </p:pic>
      <p:sp>
        <p:nvSpPr>
          <p:cNvPr id="7" name="Rectangle 6"/>
          <p:cNvSpPr/>
          <p:nvPr/>
        </p:nvSpPr>
        <p:spPr>
          <a:xfrm>
            <a:off x="6658852" y="1371599"/>
            <a:ext cx="457200" cy="553794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Content Placeholder 2"/>
          <p:cNvSpPr>
            <a:spLocks noGrp="1"/>
          </p:cNvSpPr>
          <p:nvPr>
            <p:ph idx="1"/>
          </p:nvPr>
        </p:nvSpPr>
        <p:spPr/>
        <p:txBody>
          <a:bodyPr/>
          <a:lstStyle/>
          <a:p>
            <a:pPr marL="0" indent="0">
              <a:buNone/>
            </a:pPr>
            <a:r>
              <a:rPr lang="en-US" b="1" dirty="0">
                <a:latin typeface="Arial" panose="020B0604020202020204" pitchFamily="34" charset="0"/>
                <a:cs typeface="Arial" panose="020B0604020202020204" pitchFamily="34" charset="0"/>
              </a:rPr>
              <a:t>a * b</a:t>
            </a:r>
          </a:p>
          <a:p>
            <a:pPr marL="3657600" lvl="8" indent="0">
              <a:buNone/>
            </a:pPr>
            <a:endParaRPr lang="en-US" b="1" dirty="0">
              <a:latin typeface="Arial" panose="020B0604020202020204" pitchFamily="34" charset="0"/>
              <a:cs typeface="Arial" panose="020B0604020202020204" pitchFamily="34" charset="0"/>
            </a:endParaRPr>
          </a:p>
          <a:p>
            <a:pPr marL="0" indent="0">
              <a:buNone/>
            </a:pPr>
            <a:r>
              <a:rPr lang="en-US" b="1" dirty="0">
                <a:latin typeface="Arial" panose="020B0604020202020204" pitchFamily="34" charset="0"/>
                <a:cs typeface="Arial" panose="020B0604020202020204" pitchFamily="34" charset="0"/>
              </a:rPr>
              <a:t>a %*% b</a:t>
            </a:r>
          </a:p>
          <a:p>
            <a:pPr marL="3657600" lvl="8" indent="0">
              <a:buNone/>
            </a:pPr>
            <a:endParaRPr lang="en-US" b="1" dirty="0">
              <a:latin typeface="Arial" panose="020B0604020202020204" pitchFamily="34" charset="0"/>
              <a:cs typeface="Arial" panose="020B0604020202020204" pitchFamily="34" charset="0"/>
            </a:endParaRPr>
          </a:p>
          <a:p>
            <a:pPr marL="0" indent="0">
              <a:buNone/>
            </a:pPr>
            <a:r>
              <a:rPr lang="en-US" b="1" dirty="0">
                <a:latin typeface="Arial" panose="020B0604020202020204" pitchFamily="34" charset="0"/>
                <a:cs typeface="Arial" panose="020B0604020202020204" pitchFamily="34" charset="0"/>
              </a:rPr>
              <a:t>c = a + </a:t>
            </a:r>
            <a:r>
              <a:rPr lang="en-US" b="1" dirty="0" err="1">
                <a:latin typeface="Arial" panose="020B0604020202020204" pitchFamily="34" charset="0"/>
                <a:cs typeface="Arial" panose="020B0604020202020204" pitchFamily="34" charset="0"/>
              </a:rPr>
              <a:t>weibull</a:t>
            </a:r>
            <a:r>
              <a:rPr lang="en-US" b="1" dirty="0">
                <a:latin typeface="Arial" panose="020B0604020202020204" pitchFamily="34" charset="0"/>
                <a:cs typeface="Arial" panose="020B0604020202020204" pitchFamily="34" charset="0"/>
              </a:rPr>
              <a:t>(8,1) * beta(2,3) / b</a:t>
            </a:r>
          </a:p>
          <a:p>
            <a:pPr marL="0" indent="0">
              <a:buNone/>
            </a:pPr>
            <a:endParaRPr lang="en-US" sz="2000" b="1" dirty="0">
              <a:latin typeface="Arial" panose="020B0604020202020204" pitchFamily="34" charset="0"/>
              <a:cs typeface="Arial" panose="020B0604020202020204" pitchFamily="34" charset="0"/>
            </a:endParaRPr>
          </a:p>
          <a:p>
            <a:pPr marL="0" indent="0">
              <a:buNone/>
            </a:pPr>
            <a:r>
              <a:rPr lang="en-US" b="1" dirty="0">
                <a:latin typeface="Arial" panose="020B0604020202020204" pitchFamily="34" charset="0"/>
                <a:cs typeface="Arial" panose="020B0604020202020204" pitchFamily="34" charset="0"/>
              </a:rPr>
              <a:t>c</a:t>
            </a:r>
          </a:p>
          <a:p>
            <a:pPr marL="0" indent="0">
              <a:buNone/>
            </a:pPr>
            <a:endParaRPr lang="en-US" sz="2000" b="1" dirty="0">
              <a:latin typeface="Arial" panose="020B0604020202020204" pitchFamily="34" charset="0"/>
              <a:cs typeface="Arial" panose="020B0604020202020204" pitchFamily="34" charset="0"/>
            </a:endParaRPr>
          </a:p>
          <a:p>
            <a:pPr marL="0" indent="0">
              <a:buNone/>
            </a:pPr>
            <a:r>
              <a:rPr lang="en-US" b="1" dirty="0">
                <a:latin typeface="Arial" panose="020B0604020202020204" pitchFamily="34" charset="0"/>
                <a:cs typeface="Arial" panose="020B0604020202020204" pitchFamily="34" charset="0"/>
              </a:rPr>
              <a:t>mean(c) </a:t>
            </a:r>
          </a:p>
          <a:p>
            <a:endParaRPr lang="en-US" dirty="0"/>
          </a:p>
        </p:txBody>
      </p:sp>
    </p:spTree>
    <p:extLst>
      <p:ext uri="{BB962C8B-B14F-4D97-AF65-F5344CB8AC3E}">
        <p14:creationId xmlns:p14="http://schemas.microsoft.com/office/powerpoint/2010/main" val="8650132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fade">
                                      <p:cBhvr>
                                        <p:cTn id="7" dur="500"/>
                                        <p:tgtEl>
                                          <p:spTgt spid="3">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 presetClass="entr" presetSubtype="0" fill="hold" nodeType="clickEffect">
                                  <p:stCondLst>
                                    <p:cond delay="0"/>
                                  </p:stCondLst>
                                  <p:childTnLst>
                                    <p:set>
                                      <p:cBhvr>
                                        <p:cTn id="11" dur="1" fill="hold">
                                          <p:stCondLst>
                                            <p:cond delay="0"/>
                                          </p:stCondLst>
                                        </p:cTn>
                                        <p:tgtEl>
                                          <p:spTgt spid="4"/>
                                        </p:tgtEl>
                                        <p:attrNameLst>
                                          <p:attrName>style.visibility</p:attrName>
                                        </p:attrNameLst>
                                      </p:cBhvr>
                                      <p:to>
                                        <p:strVal val="visible"/>
                                      </p:to>
                                    </p:set>
                                  </p:childTnLst>
                                </p:cTn>
                              </p:par>
                            </p:childTnLst>
                          </p:cTn>
                        </p:par>
                      </p:childTnLst>
                    </p:cTn>
                  </p:par>
                  <p:par>
                    <p:cTn id="12" fill="hold">
                      <p:stCondLst>
                        <p:cond delay="indefinite"/>
                      </p:stCondLst>
                      <p:childTnLst>
                        <p:par>
                          <p:cTn id="13" fill="hold">
                            <p:stCondLst>
                              <p:cond delay="0"/>
                            </p:stCondLst>
                            <p:childTnLst>
                              <p:par>
                                <p:cTn id="14" presetID="10" presetClass="entr" presetSubtype="0" fill="hold" grpId="0" nodeType="clickEffect">
                                  <p:stCondLst>
                                    <p:cond delay="0"/>
                                  </p:stCondLst>
                                  <p:childTnLst>
                                    <p:set>
                                      <p:cBhvr>
                                        <p:cTn id="15" dur="1" fill="hold">
                                          <p:stCondLst>
                                            <p:cond delay="0"/>
                                          </p:stCondLst>
                                        </p:cTn>
                                        <p:tgtEl>
                                          <p:spTgt spid="3">
                                            <p:txEl>
                                              <p:pRg st="2" end="2"/>
                                            </p:txEl>
                                          </p:spTgt>
                                        </p:tgtEl>
                                        <p:attrNameLst>
                                          <p:attrName>style.visibility</p:attrName>
                                        </p:attrNameLst>
                                      </p:cBhvr>
                                      <p:to>
                                        <p:strVal val="visible"/>
                                      </p:to>
                                    </p:set>
                                    <p:animEffect transition="in" filter="fade">
                                      <p:cBhvr>
                                        <p:cTn id="16" dur="500"/>
                                        <p:tgtEl>
                                          <p:spTgt spid="3">
                                            <p:txEl>
                                              <p:pRg st="2" end="2"/>
                                            </p:txEl>
                                          </p:spTgt>
                                        </p:tgtEl>
                                      </p:cBhvr>
                                    </p:animEffec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nodeType="clickEffect">
                                  <p:stCondLst>
                                    <p:cond delay="0"/>
                                  </p:stCondLst>
                                  <p:childTnLst>
                                    <p:set>
                                      <p:cBhvr>
                                        <p:cTn id="20" dur="1" fill="hold">
                                          <p:stCondLst>
                                            <p:cond delay="0"/>
                                          </p:stCondLst>
                                        </p:cTn>
                                        <p:tgtEl>
                                          <p:spTgt spid="5"/>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0" presetClass="entr" presetSubtype="0" fill="hold" grpId="0" nodeType="clickEffect">
                                  <p:stCondLst>
                                    <p:cond delay="0"/>
                                  </p:stCondLst>
                                  <p:childTnLst>
                                    <p:set>
                                      <p:cBhvr>
                                        <p:cTn id="24" dur="1" fill="hold">
                                          <p:stCondLst>
                                            <p:cond delay="0"/>
                                          </p:stCondLst>
                                        </p:cTn>
                                        <p:tgtEl>
                                          <p:spTgt spid="3">
                                            <p:txEl>
                                              <p:pRg st="4" end="4"/>
                                            </p:txEl>
                                          </p:spTgt>
                                        </p:tgtEl>
                                        <p:attrNameLst>
                                          <p:attrName>style.visibility</p:attrName>
                                        </p:attrNameLst>
                                      </p:cBhvr>
                                      <p:to>
                                        <p:strVal val="visible"/>
                                      </p:to>
                                    </p:set>
                                    <p:animEffect transition="in" filter="fade">
                                      <p:cBhvr>
                                        <p:cTn id="25" dur="500"/>
                                        <p:tgtEl>
                                          <p:spTgt spid="3">
                                            <p:txEl>
                                              <p:pRg st="4" end="4"/>
                                            </p:txEl>
                                          </p:spTgt>
                                        </p:tgtEl>
                                      </p:cBhvr>
                                    </p:animEffect>
                                  </p:childTnLst>
                                </p:cTn>
                              </p:par>
                            </p:childTnLst>
                          </p:cTn>
                        </p:par>
                      </p:childTnLst>
                    </p:cTn>
                  </p:par>
                  <p:par>
                    <p:cTn id="26" fill="hold">
                      <p:stCondLst>
                        <p:cond delay="indefinite"/>
                      </p:stCondLst>
                      <p:childTnLst>
                        <p:par>
                          <p:cTn id="27" fill="hold">
                            <p:stCondLst>
                              <p:cond delay="0"/>
                            </p:stCondLst>
                            <p:childTnLst>
                              <p:par>
                                <p:cTn id="28" presetID="10" presetClass="entr" presetSubtype="0" fill="hold" grpId="0" nodeType="clickEffect">
                                  <p:stCondLst>
                                    <p:cond delay="0"/>
                                  </p:stCondLst>
                                  <p:childTnLst>
                                    <p:set>
                                      <p:cBhvr>
                                        <p:cTn id="29" dur="1" fill="hold">
                                          <p:stCondLst>
                                            <p:cond delay="0"/>
                                          </p:stCondLst>
                                        </p:cTn>
                                        <p:tgtEl>
                                          <p:spTgt spid="3">
                                            <p:txEl>
                                              <p:pRg st="6" end="6"/>
                                            </p:txEl>
                                          </p:spTgt>
                                        </p:tgtEl>
                                        <p:attrNameLst>
                                          <p:attrName>style.visibility</p:attrName>
                                        </p:attrNameLst>
                                      </p:cBhvr>
                                      <p:to>
                                        <p:strVal val="visible"/>
                                      </p:to>
                                    </p:set>
                                    <p:animEffect transition="in" filter="fade">
                                      <p:cBhvr>
                                        <p:cTn id="30" dur="500"/>
                                        <p:tgtEl>
                                          <p:spTgt spid="3">
                                            <p:txEl>
                                              <p:pRg st="6" end="6"/>
                                            </p:txEl>
                                          </p:spTgt>
                                        </p:tgtEl>
                                      </p:cBhvr>
                                    </p:animEffec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nodeType="clickEffect">
                                  <p:stCondLst>
                                    <p:cond delay="0"/>
                                  </p:stCondLst>
                                  <p:childTnLst>
                                    <p:set>
                                      <p:cBhvr>
                                        <p:cTn id="34" dur="1" fill="hold">
                                          <p:stCondLst>
                                            <p:cond delay="0"/>
                                          </p:stCondLst>
                                        </p:cTn>
                                        <p:tgtEl>
                                          <p:spTgt spid="6"/>
                                        </p:tgtEl>
                                        <p:attrNameLst>
                                          <p:attrName>style.visibility</p:attrName>
                                        </p:attrNameLst>
                                      </p:cBhvr>
                                      <p:to>
                                        <p:strVal val="visible"/>
                                      </p:to>
                                    </p:set>
                                  </p:childTnLst>
                                </p:cTn>
                              </p:par>
                            </p:childTnLst>
                          </p:cTn>
                        </p:par>
                      </p:childTnLst>
                    </p:cTn>
                  </p:par>
                  <p:par>
                    <p:cTn id="35" fill="hold">
                      <p:stCondLst>
                        <p:cond delay="indefinite"/>
                      </p:stCondLst>
                      <p:childTnLst>
                        <p:par>
                          <p:cTn id="36" fill="hold">
                            <p:stCondLst>
                              <p:cond delay="0"/>
                            </p:stCondLst>
                            <p:childTnLst>
                              <p:par>
                                <p:cTn id="37" presetID="10" presetClass="entr" presetSubtype="0" fill="hold" grpId="0" nodeType="clickEffect">
                                  <p:stCondLst>
                                    <p:cond delay="0"/>
                                  </p:stCondLst>
                                  <p:childTnLst>
                                    <p:set>
                                      <p:cBhvr>
                                        <p:cTn id="38" dur="1" fill="hold">
                                          <p:stCondLst>
                                            <p:cond delay="0"/>
                                          </p:stCondLst>
                                        </p:cTn>
                                        <p:tgtEl>
                                          <p:spTgt spid="3">
                                            <p:txEl>
                                              <p:pRg st="8" end="8"/>
                                            </p:txEl>
                                          </p:spTgt>
                                        </p:tgtEl>
                                        <p:attrNameLst>
                                          <p:attrName>style.visibility</p:attrName>
                                        </p:attrNameLst>
                                      </p:cBhvr>
                                      <p:to>
                                        <p:strVal val="visible"/>
                                      </p:to>
                                    </p:set>
                                    <p:animEffect transition="in" filter="fade">
                                      <p:cBhvr>
                                        <p:cTn id="39" dur="500"/>
                                        <p:tgtEl>
                                          <p:spTgt spid="3">
                                            <p:txEl>
                                              <p:pRg st="8" end="8"/>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457200"/>
            <a:ext cx="9144000" cy="1143000"/>
          </a:xfrm>
        </p:spPr>
        <p:txBody>
          <a:bodyPr/>
          <a:lstStyle/>
          <a:p>
            <a:r>
              <a:rPr lang="en-US" dirty="0"/>
              <a:t>Testing the </a:t>
            </a:r>
            <a:r>
              <a:rPr lang="en-US" dirty="0" err="1">
                <a:latin typeface="Arial" panose="020B0604020202020204" pitchFamily="34" charset="0"/>
                <a:cs typeface="Arial" panose="020B0604020202020204" pitchFamily="34" charset="0"/>
              </a:rPr>
              <a:t>pba.r</a:t>
            </a:r>
            <a:r>
              <a:rPr lang="en-US" dirty="0"/>
              <a:t> installation</a:t>
            </a:r>
          </a:p>
        </p:txBody>
      </p:sp>
      <p:sp>
        <p:nvSpPr>
          <p:cNvPr id="3" name="Content Placeholder 2"/>
          <p:cNvSpPr>
            <a:spLocks noGrp="1"/>
          </p:cNvSpPr>
          <p:nvPr>
            <p:ph idx="1"/>
          </p:nvPr>
        </p:nvSpPr>
        <p:spPr>
          <a:xfrm>
            <a:off x="228600" y="1524000"/>
            <a:ext cx="8763000" cy="4953000"/>
          </a:xfrm>
        </p:spPr>
        <p:txBody>
          <a:bodyPr/>
          <a:lstStyle/>
          <a:p>
            <a:r>
              <a:rPr lang="en-US" sz="2000" dirty="0"/>
              <a:t>Start a new instance of R, and enter the command </a:t>
            </a:r>
            <a:r>
              <a:rPr lang="en-US" sz="2000" b="1" dirty="0" err="1">
                <a:latin typeface="Arial" panose="020B0604020202020204" pitchFamily="34" charset="0"/>
                <a:cs typeface="Arial" panose="020B0604020202020204" pitchFamily="34" charset="0"/>
              </a:rPr>
              <a:t>rm</a:t>
            </a:r>
            <a:r>
              <a:rPr lang="en-US" sz="2000" b="1" dirty="0">
                <a:latin typeface="Arial" panose="020B0604020202020204" pitchFamily="34" charset="0"/>
                <a:cs typeface="Arial" panose="020B0604020202020204" pitchFamily="34" charset="0"/>
              </a:rPr>
              <a:t>(list = ls())</a:t>
            </a:r>
          </a:p>
          <a:p>
            <a:r>
              <a:rPr lang="en-US" sz="2000" dirty="0"/>
              <a:t>Click </a:t>
            </a:r>
            <a:r>
              <a:rPr lang="en-US" sz="2000" u="sng" dirty="0">
                <a:solidFill>
                  <a:srgbClr val="0000FF"/>
                </a:solidFill>
                <a:uFill>
                  <a:solidFill>
                    <a:srgbClr val="0000FF"/>
                  </a:solidFill>
                </a:uFill>
                <a:latin typeface="Arial" panose="020B0604020202020204" pitchFamily="34" charset="0"/>
                <a:cs typeface="Arial" panose="020B0604020202020204" pitchFamily="34" charset="0"/>
              </a:rPr>
              <a:t>File</a:t>
            </a:r>
            <a:r>
              <a:rPr lang="en-US" sz="2000" dirty="0">
                <a:solidFill>
                  <a:srgbClr val="0000FF"/>
                </a:solidFill>
                <a:uFill>
                  <a:solidFill>
                    <a:srgbClr val="0000FF"/>
                  </a:solidFill>
                </a:uFill>
                <a:latin typeface="Arial" panose="020B0604020202020204" pitchFamily="34" charset="0"/>
                <a:cs typeface="Arial" panose="020B0604020202020204" pitchFamily="34" charset="0"/>
              </a:rPr>
              <a:t> </a:t>
            </a:r>
            <a:r>
              <a:rPr lang="en-US" sz="2000" dirty="0">
                <a:uFill>
                  <a:solidFill>
                    <a:srgbClr val="0000FF"/>
                  </a:solidFill>
                </a:uFill>
                <a:latin typeface="Arial" panose="020B0604020202020204" pitchFamily="34" charset="0"/>
                <a:cs typeface="Arial" panose="020B0604020202020204" pitchFamily="34" charset="0"/>
              </a:rPr>
              <a:t>/</a:t>
            </a:r>
            <a:r>
              <a:rPr lang="en-US" sz="2000" dirty="0">
                <a:solidFill>
                  <a:srgbClr val="0000FF"/>
                </a:solidFill>
                <a:uFill>
                  <a:solidFill>
                    <a:srgbClr val="0000FF"/>
                  </a:solidFill>
                </a:uFill>
                <a:latin typeface="Arial" panose="020B0604020202020204" pitchFamily="34" charset="0"/>
                <a:cs typeface="Arial" panose="020B0604020202020204" pitchFamily="34" charset="0"/>
              </a:rPr>
              <a:t> </a:t>
            </a:r>
            <a:r>
              <a:rPr lang="en-US" sz="2000" u="sng" dirty="0">
                <a:solidFill>
                  <a:srgbClr val="0000FF"/>
                </a:solidFill>
                <a:uFill>
                  <a:solidFill>
                    <a:srgbClr val="0000FF"/>
                  </a:solidFill>
                </a:uFill>
                <a:latin typeface="Arial" panose="020B0604020202020204" pitchFamily="34" charset="0"/>
                <a:cs typeface="Arial" panose="020B0604020202020204" pitchFamily="34" charset="0"/>
              </a:rPr>
              <a:t>Source R code</a:t>
            </a:r>
            <a:r>
              <a:rPr lang="en-US" sz="2000" dirty="0">
                <a:solidFill>
                  <a:srgbClr val="0000FF"/>
                </a:solidFill>
                <a:uFill>
                  <a:solidFill>
                    <a:srgbClr val="0000FF"/>
                  </a:solidFill>
                </a:uFill>
                <a:latin typeface="Arial" panose="020B0604020202020204" pitchFamily="34" charset="0"/>
                <a:cs typeface="Arial" panose="020B0604020202020204" pitchFamily="34" charset="0"/>
              </a:rPr>
              <a:t> </a:t>
            </a:r>
            <a:r>
              <a:rPr lang="en-US" sz="2000" dirty="0"/>
              <a:t>on the main menu; find and </a:t>
            </a:r>
            <a:r>
              <a:rPr lang="en-US" sz="2000" u="sng" dirty="0">
                <a:solidFill>
                  <a:srgbClr val="0000FF"/>
                </a:solidFill>
                <a:uFill>
                  <a:solidFill>
                    <a:srgbClr val="0000FF"/>
                  </a:solidFill>
                </a:uFill>
                <a:latin typeface="Arial" panose="020B0604020202020204" pitchFamily="34" charset="0"/>
                <a:cs typeface="Arial" panose="020B0604020202020204" pitchFamily="34" charset="0"/>
              </a:rPr>
              <a:t>Open</a:t>
            </a:r>
            <a:r>
              <a:rPr lang="en-US" sz="2000" dirty="0">
                <a:solidFill>
                  <a:srgbClr val="0000FF"/>
                </a:solidFill>
              </a:rPr>
              <a:t> </a:t>
            </a:r>
            <a:r>
              <a:rPr lang="en-US" sz="2000" dirty="0"/>
              <a:t>the file </a:t>
            </a:r>
            <a:r>
              <a:rPr lang="en-US" sz="2000" b="1" dirty="0" err="1">
                <a:latin typeface="Arial" panose="020B0604020202020204" pitchFamily="34" charset="0"/>
                <a:cs typeface="Arial" panose="020B0604020202020204" pitchFamily="34" charset="0"/>
              </a:rPr>
              <a:t>pba.r</a:t>
            </a:r>
            <a:endParaRPr lang="en-US" sz="2000" b="1" dirty="0"/>
          </a:p>
          <a:p>
            <a:r>
              <a:rPr lang="en-US" sz="2000" dirty="0"/>
              <a:t>The R Console will display something like </a:t>
            </a:r>
          </a:p>
          <a:p>
            <a:pPr marL="0" indent="0">
              <a:spcBef>
                <a:spcPts val="0"/>
              </a:spcBef>
              <a:buNone/>
            </a:pPr>
            <a:r>
              <a:rPr lang="en-US" sz="2000" dirty="0"/>
              <a:t>	</a:t>
            </a:r>
            <a:r>
              <a:rPr lang="en-US" sz="2000" dirty="0">
                <a:solidFill>
                  <a:srgbClr val="FF0000"/>
                </a:solidFill>
                <a:latin typeface="Courier New" panose="02070309020205020404" pitchFamily="49" charset="0"/>
                <a:cs typeface="Courier New" panose="02070309020205020404" pitchFamily="49" charset="0"/>
              </a:rPr>
              <a:t>&gt; source("C:\\Users\\workshop </a:t>
            </a:r>
            <a:r>
              <a:rPr lang="en-US" sz="2000" dirty="0" err="1">
                <a:solidFill>
                  <a:srgbClr val="FF0000"/>
                </a:solidFill>
                <a:latin typeface="Courier New" panose="02070309020205020404" pitchFamily="49" charset="0"/>
                <a:cs typeface="Courier New" panose="02070309020205020404" pitchFamily="49" charset="0"/>
              </a:rPr>
              <a:t>sra</a:t>
            </a:r>
            <a:r>
              <a:rPr lang="en-US" sz="2000" dirty="0">
                <a:solidFill>
                  <a:srgbClr val="FF0000"/>
                </a:solidFill>
                <a:latin typeface="Courier New" panose="02070309020205020404" pitchFamily="49" charset="0"/>
                <a:cs typeface="Courier New" panose="02070309020205020404" pitchFamily="49" charset="0"/>
              </a:rPr>
              <a:t>\\</a:t>
            </a:r>
            <a:r>
              <a:rPr lang="en-US" sz="2000" dirty="0" err="1">
                <a:solidFill>
                  <a:srgbClr val="FF0000"/>
                </a:solidFill>
                <a:latin typeface="Courier New" panose="02070309020205020404" pitchFamily="49" charset="0"/>
                <a:cs typeface="Courier New" panose="02070309020205020404" pitchFamily="49" charset="0"/>
              </a:rPr>
              <a:t>pba.r</a:t>
            </a:r>
            <a:r>
              <a:rPr lang="en-US" sz="2000" dirty="0">
                <a:solidFill>
                  <a:srgbClr val="FF0000"/>
                </a:solidFill>
                <a:latin typeface="Courier New" panose="02070309020205020404" pitchFamily="49" charset="0"/>
                <a:cs typeface="Courier New" panose="02070309020205020404" pitchFamily="49" charset="0"/>
              </a:rPr>
              <a:t>")</a:t>
            </a:r>
          </a:p>
          <a:p>
            <a:pPr marL="0" indent="0">
              <a:spcBef>
                <a:spcPts val="0"/>
              </a:spcBef>
              <a:buNone/>
            </a:pPr>
            <a:r>
              <a:rPr lang="en-US" sz="2000" dirty="0">
                <a:latin typeface="Courier New" panose="02070309020205020404" pitchFamily="49" charset="0"/>
                <a:cs typeface="Courier New" panose="02070309020205020404" pitchFamily="49" charset="0"/>
              </a:rPr>
              <a:t>	</a:t>
            </a:r>
            <a:r>
              <a:rPr lang="en-US" sz="2000" dirty="0">
                <a:solidFill>
                  <a:srgbClr val="002060"/>
                </a:solidFill>
                <a:latin typeface="Courier New" panose="02070309020205020404" pitchFamily="49" charset="0"/>
                <a:cs typeface="Courier New" panose="02070309020205020404" pitchFamily="49" charset="0"/>
              </a:rPr>
              <a:t>:</a:t>
            </a:r>
            <a:r>
              <a:rPr lang="en-US" sz="2000" dirty="0" err="1">
                <a:solidFill>
                  <a:srgbClr val="002060"/>
                </a:solidFill>
                <a:latin typeface="Courier New" panose="02070309020205020404" pitchFamily="49" charset="0"/>
                <a:cs typeface="Courier New" panose="02070309020205020404" pitchFamily="49" charset="0"/>
              </a:rPr>
              <a:t>pba</a:t>
            </a:r>
            <a:r>
              <a:rPr lang="en-US" sz="2000" dirty="0">
                <a:solidFill>
                  <a:srgbClr val="002060"/>
                </a:solidFill>
                <a:latin typeface="Courier New" panose="02070309020205020404" pitchFamily="49" charset="0"/>
                <a:cs typeface="Courier New" panose="02070309020205020404" pitchFamily="49" charset="0"/>
              </a:rPr>
              <a:t>&gt; library loaded</a:t>
            </a:r>
          </a:p>
          <a:p>
            <a:r>
              <a:rPr lang="en-US" sz="2000" dirty="0"/>
              <a:t>Enter </a:t>
            </a:r>
            <a:r>
              <a:rPr lang="en-US" sz="2000" b="1" dirty="0">
                <a:latin typeface="Arial" panose="020B0604020202020204" pitchFamily="34" charset="0"/>
                <a:cs typeface="Arial" panose="020B0604020202020204" pitchFamily="34" charset="0"/>
              </a:rPr>
              <a:t>plot(</a:t>
            </a:r>
            <a:r>
              <a:rPr lang="en-US" sz="2000" b="1" dirty="0" err="1">
                <a:latin typeface="Arial" panose="020B0604020202020204" pitchFamily="34" charset="0"/>
                <a:cs typeface="Arial" panose="020B0604020202020204" pitchFamily="34" charset="0"/>
              </a:rPr>
              <a:t>runif</a:t>
            </a:r>
            <a:r>
              <a:rPr lang="en-US" sz="2000" b="1" dirty="0">
                <a:latin typeface="Arial" panose="020B0604020202020204" pitchFamily="34" charset="0"/>
                <a:cs typeface="Arial" panose="020B0604020202020204" pitchFamily="34" charset="0"/>
              </a:rPr>
              <a:t>(100))</a:t>
            </a:r>
            <a:r>
              <a:rPr lang="en-US" sz="2000" dirty="0"/>
              <a:t> which will open a plot window with random points</a:t>
            </a:r>
          </a:p>
          <a:p>
            <a:r>
              <a:rPr lang="en-US" sz="2000" dirty="0"/>
              <a:t>Click </a:t>
            </a:r>
            <a:r>
              <a:rPr lang="en-US" sz="2000" u="sng" dirty="0">
                <a:solidFill>
                  <a:srgbClr val="0000FF"/>
                </a:solidFill>
                <a:latin typeface="Arial" panose="020B0604020202020204" pitchFamily="34" charset="0"/>
                <a:cs typeface="Arial" panose="020B0604020202020204" pitchFamily="34" charset="0"/>
              </a:rPr>
              <a:t>History</a:t>
            </a:r>
            <a:r>
              <a:rPr lang="en-US" sz="2000" dirty="0">
                <a:solidFill>
                  <a:srgbClr val="0000FF"/>
                </a:solidFill>
                <a:latin typeface="Arial" panose="020B0604020202020204" pitchFamily="34" charset="0"/>
                <a:cs typeface="Arial" panose="020B0604020202020204" pitchFamily="34" charset="0"/>
              </a:rPr>
              <a:t> </a:t>
            </a:r>
            <a:r>
              <a:rPr lang="en-US" sz="2000" dirty="0">
                <a:latin typeface="Arial" panose="020B0604020202020204" pitchFamily="34" charset="0"/>
                <a:cs typeface="Arial" panose="020B0604020202020204" pitchFamily="34" charset="0"/>
              </a:rPr>
              <a:t>/</a:t>
            </a:r>
            <a:r>
              <a:rPr lang="en-US" sz="2000" dirty="0">
                <a:solidFill>
                  <a:srgbClr val="0000FF"/>
                </a:solidFill>
                <a:latin typeface="Arial" panose="020B0604020202020204" pitchFamily="34" charset="0"/>
                <a:cs typeface="Arial" panose="020B0604020202020204" pitchFamily="34" charset="0"/>
              </a:rPr>
              <a:t> </a:t>
            </a:r>
            <a:r>
              <a:rPr lang="en-US" sz="2000" u="sng" dirty="0">
                <a:solidFill>
                  <a:srgbClr val="0000FF"/>
                </a:solidFill>
                <a:latin typeface="Arial" panose="020B0604020202020204" pitchFamily="34" charset="0"/>
                <a:cs typeface="Arial" panose="020B0604020202020204" pitchFamily="34" charset="0"/>
              </a:rPr>
              <a:t>Recording</a:t>
            </a:r>
            <a:r>
              <a:rPr lang="en-US" sz="2000" dirty="0"/>
              <a:t> on the main (if History is missing, click the plot)</a:t>
            </a:r>
          </a:p>
          <a:p>
            <a:r>
              <a:rPr lang="en-US" sz="2000" dirty="0"/>
              <a:t>Click on the R Console, click </a:t>
            </a:r>
            <a:r>
              <a:rPr lang="en-US" sz="2000" u="sng" dirty="0">
                <a:solidFill>
                  <a:srgbClr val="0000FF"/>
                </a:solidFill>
                <a:latin typeface="Arial" panose="020B0604020202020204" pitchFamily="34" charset="0"/>
                <a:cs typeface="Arial" panose="020B0604020202020204" pitchFamily="34" charset="0"/>
              </a:rPr>
              <a:t>File</a:t>
            </a:r>
            <a:r>
              <a:rPr lang="en-US" sz="2000" dirty="0">
                <a:latin typeface="Arial" panose="020B0604020202020204" pitchFamily="34" charset="0"/>
                <a:cs typeface="Arial" panose="020B0604020202020204" pitchFamily="34" charset="0"/>
              </a:rPr>
              <a:t>/</a:t>
            </a:r>
            <a:r>
              <a:rPr lang="en-US" sz="2000" u="sng" dirty="0">
                <a:solidFill>
                  <a:srgbClr val="0000FF"/>
                </a:solidFill>
                <a:latin typeface="Arial" panose="020B0604020202020204" pitchFamily="34" charset="0"/>
                <a:cs typeface="Arial" panose="020B0604020202020204" pitchFamily="34" charset="0"/>
              </a:rPr>
              <a:t>Open script</a:t>
            </a:r>
            <a:r>
              <a:rPr lang="en-US" sz="2000" dirty="0"/>
              <a:t>, and find and </a:t>
            </a:r>
            <a:r>
              <a:rPr lang="en-US" sz="2000" u="sng" dirty="0">
                <a:solidFill>
                  <a:srgbClr val="0000FF"/>
                </a:solidFill>
                <a:latin typeface="Arial" panose="020B0604020202020204" pitchFamily="34" charset="0"/>
                <a:cs typeface="Arial" panose="020B0604020202020204" pitchFamily="34" charset="0"/>
              </a:rPr>
              <a:t>Open</a:t>
            </a:r>
            <a:r>
              <a:rPr lang="en-US" sz="2000" dirty="0"/>
              <a:t> </a:t>
            </a:r>
            <a:r>
              <a:rPr lang="en-US" sz="2000" b="1" dirty="0">
                <a:latin typeface="Arial" panose="020B0604020202020204" pitchFamily="34" charset="0"/>
                <a:cs typeface="Arial" panose="020B0604020202020204" pitchFamily="34" charset="0"/>
              </a:rPr>
              <a:t>test </a:t>
            </a:r>
            <a:r>
              <a:rPr lang="en-US" sz="2000" b="1" dirty="0" err="1">
                <a:latin typeface="Arial" panose="020B0604020202020204" pitchFamily="34" charset="0"/>
                <a:cs typeface="Arial" panose="020B0604020202020204" pitchFamily="34" charset="0"/>
              </a:rPr>
              <a:t>pba.r</a:t>
            </a:r>
            <a:endParaRPr lang="en-US" sz="2000" b="1" dirty="0">
              <a:latin typeface="Arial" panose="020B0604020202020204" pitchFamily="34" charset="0"/>
              <a:cs typeface="Arial" panose="020B0604020202020204" pitchFamily="34" charset="0"/>
            </a:endParaRPr>
          </a:p>
          <a:p>
            <a:r>
              <a:rPr lang="en-US" sz="2000" dirty="0"/>
              <a:t>Press </a:t>
            </a:r>
            <a:r>
              <a:rPr lang="en-US" sz="2000" u="sng" dirty="0"/>
              <a:t>Ctrl-A</a:t>
            </a:r>
            <a:r>
              <a:rPr lang="en-US" sz="2000" dirty="0"/>
              <a:t> to select all its text, then press </a:t>
            </a:r>
            <a:r>
              <a:rPr lang="en-US" sz="2000" u="sng" dirty="0"/>
              <a:t>Ctrl-C</a:t>
            </a:r>
            <a:r>
              <a:rPr lang="en-US" sz="2000" dirty="0"/>
              <a:t> to copy it to the clipboard, and close the R Editor window</a:t>
            </a:r>
          </a:p>
          <a:p>
            <a:r>
              <a:rPr lang="en-US" sz="2000" dirty="0"/>
              <a:t>Click on the R Console, and press </a:t>
            </a:r>
            <a:r>
              <a:rPr lang="en-US" sz="2000" u="sng" dirty="0"/>
              <a:t>Ctrl-V</a:t>
            </a:r>
            <a:r>
              <a:rPr lang="en-US" sz="2000" dirty="0"/>
              <a:t> to paste the text into the R Console for execution</a:t>
            </a:r>
          </a:p>
          <a:p>
            <a:r>
              <a:rPr lang="en-US" sz="2000" dirty="0"/>
              <a:t>Click on the plot window, and press </a:t>
            </a:r>
            <a:r>
              <a:rPr lang="en-US" sz="2000" u="sng" dirty="0" err="1"/>
              <a:t>PgUp</a:t>
            </a:r>
            <a:r>
              <a:rPr lang="en-US" sz="2000" dirty="0"/>
              <a:t> and </a:t>
            </a:r>
            <a:r>
              <a:rPr lang="en-US" sz="2000" u="sng" dirty="0" err="1"/>
              <a:t>PgDn</a:t>
            </a:r>
            <a:r>
              <a:rPr lang="en-US" sz="2000" dirty="0"/>
              <a:t> to scroll through graphical results of the test calculations</a:t>
            </a:r>
          </a:p>
          <a:p>
            <a:r>
              <a:rPr lang="en-US" sz="2000" dirty="0"/>
              <a:t>There should be no error messages on the R Console</a:t>
            </a:r>
          </a:p>
          <a:p>
            <a:endParaRPr lang="en-US" sz="2000" dirty="0"/>
          </a:p>
          <a:p>
            <a:endParaRPr lang="en-US" sz="2000" dirty="0"/>
          </a:p>
        </p:txBody>
      </p:sp>
      <p:sp>
        <p:nvSpPr>
          <p:cNvPr id="4" name="Rectangle 3"/>
          <p:cNvSpPr/>
          <p:nvPr/>
        </p:nvSpPr>
        <p:spPr>
          <a:xfrm rot="21006266">
            <a:off x="-95171" y="205946"/>
            <a:ext cx="2972289" cy="923330"/>
          </a:xfrm>
          <a:prstGeom prst="rect">
            <a:avLst/>
          </a:prstGeom>
          <a:noFill/>
        </p:spPr>
        <p:txBody>
          <a:bodyPr wrap="none" lIns="91440" tIns="45720" rIns="91440" bIns="45720">
            <a:spAutoFit/>
          </a:bodyPr>
          <a:lstStyle/>
          <a:p>
            <a:pPr algn="ctr"/>
            <a:r>
              <a:rPr lang="en-US" sz="5400" b="1" cap="none" spc="0" dirty="0">
                <a:ln w="12700">
                  <a:solidFill>
                    <a:srgbClr val="0000CC"/>
                  </a:solidFill>
                  <a:prstDash val="solid"/>
                </a:ln>
                <a:solidFill>
                  <a:srgbClr val="0000CC"/>
                </a:solidFill>
                <a:effectLst>
                  <a:outerShdw dist="38100" dir="2640000" algn="bl" rotWithShape="0">
                    <a:schemeClr val="accent1"/>
                  </a:outerShdw>
                </a:effectLst>
              </a:rPr>
              <a:t>Optional</a:t>
            </a:r>
          </a:p>
        </p:txBody>
      </p:sp>
      <p:sp>
        <p:nvSpPr>
          <p:cNvPr id="5" name="Rectangle 4"/>
          <p:cNvSpPr/>
          <p:nvPr/>
        </p:nvSpPr>
        <p:spPr>
          <a:xfrm>
            <a:off x="2743200" y="347246"/>
            <a:ext cx="5790368" cy="338554"/>
          </a:xfrm>
          <a:prstGeom prst="rect">
            <a:avLst/>
          </a:prstGeom>
          <a:noFill/>
        </p:spPr>
        <p:txBody>
          <a:bodyPr wrap="none" lIns="91440" tIns="45720" rIns="91440" bIns="45720">
            <a:spAutoFit/>
          </a:bodyPr>
          <a:lstStyle/>
          <a:p>
            <a:pPr algn="ctr"/>
            <a:r>
              <a:rPr lang="en-US" sz="1600" b="1" dirty="0">
                <a:ln w="12700">
                  <a:solidFill>
                    <a:srgbClr val="0000CC"/>
                  </a:solidFill>
                  <a:prstDash val="solid"/>
                </a:ln>
                <a:solidFill>
                  <a:srgbClr val="FF0000"/>
                </a:solidFill>
                <a:effectLst>
                  <a:outerShdw dist="38100" dir="2640000" algn="bl" rotWithShape="0">
                    <a:schemeClr val="accent1"/>
                  </a:outerShdw>
                </a:effectLst>
              </a:rPr>
              <a:t>You don’t need to test the installation. </a:t>
            </a:r>
            <a:r>
              <a:rPr lang="en-US" sz="1600" b="1" cap="none" spc="0" dirty="0">
                <a:ln w="12700">
                  <a:solidFill>
                    <a:srgbClr val="0000CC"/>
                  </a:solidFill>
                  <a:prstDash val="solid"/>
                </a:ln>
                <a:solidFill>
                  <a:srgbClr val="FF0000"/>
                </a:solidFill>
                <a:effectLst>
                  <a:outerShdw dist="38100" dir="2640000" algn="bl" rotWithShape="0">
                    <a:schemeClr val="accent1"/>
                  </a:outerShdw>
                </a:effectLst>
              </a:rPr>
              <a:t>Just skip to the next slide</a:t>
            </a:r>
          </a:p>
        </p:txBody>
      </p:sp>
    </p:spTree>
    <p:extLst>
      <p:ext uri="{BB962C8B-B14F-4D97-AF65-F5344CB8AC3E}">
        <p14:creationId xmlns:p14="http://schemas.microsoft.com/office/powerpoint/2010/main" val="3147134422"/>
      </p:ext>
    </p:extLst>
  </p:cSld>
  <p:clrMapOvr>
    <a:masterClrMapping/>
  </p:clrMapOvr>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2930" name="Rectangle 2"/>
          <p:cNvSpPr>
            <a:spLocks noGrp="1" noChangeArrowheads="1"/>
          </p:cNvSpPr>
          <p:nvPr>
            <p:ph type="title"/>
          </p:nvPr>
        </p:nvSpPr>
        <p:spPr>
          <a:xfrm>
            <a:off x="381000" y="2590800"/>
            <a:ext cx="8534400" cy="1143000"/>
          </a:xfrm>
        </p:spPr>
        <p:txBody>
          <a:bodyPr/>
          <a:lstStyle/>
          <a:p>
            <a:pPr algn="ctr" eaLnBrk="1" hangingPunct="1">
              <a:defRPr/>
            </a:pPr>
            <a:r>
              <a:rPr lang="en-US" dirty="0"/>
              <a:t>Two kinds of uncertainty</a:t>
            </a:r>
          </a:p>
        </p:txBody>
      </p:sp>
    </p:spTree>
    <p:extLst>
      <p:ext uri="{BB962C8B-B14F-4D97-AF65-F5344CB8AC3E}">
        <p14:creationId xmlns:p14="http://schemas.microsoft.com/office/powerpoint/2010/main" val="27878762"/>
      </p:ext>
    </p:extLst>
  </p:cSld>
  <p:clrMapOvr>
    <a:masterClrMapping/>
  </p:clrMapOvr>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4" name="Title 1"/>
          <p:cNvSpPr>
            <a:spLocks noGrp="1"/>
          </p:cNvSpPr>
          <p:nvPr>
            <p:ph type="title"/>
          </p:nvPr>
        </p:nvSpPr>
        <p:spPr/>
        <p:txBody>
          <a:bodyPr/>
          <a:lstStyle/>
          <a:p>
            <a:r>
              <a:rPr lang="en-US" altLang="en-US">
                <a:cs typeface="Times New Roman" panose="02020603050405020304" pitchFamily="18" charset="0"/>
              </a:rPr>
              <a:t>Two kinds of uncertainty</a:t>
            </a:r>
          </a:p>
        </p:txBody>
      </p:sp>
      <p:sp>
        <p:nvSpPr>
          <p:cNvPr id="8195" name="Content Placeholder 3"/>
          <p:cNvSpPr>
            <a:spLocks noGrp="1"/>
          </p:cNvSpPr>
          <p:nvPr>
            <p:ph sz="half" idx="1"/>
          </p:nvPr>
        </p:nvSpPr>
        <p:spPr>
          <a:xfrm>
            <a:off x="639763" y="1965325"/>
            <a:ext cx="4267200" cy="4525963"/>
          </a:xfrm>
        </p:spPr>
        <p:txBody>
          <a:bodyPr/>
          <a:lstStyle/>
          <a:p>
            <a:r>
              <a:rPr lang="en-US" altLang="en-US"/>
              <a:t>Variability</a:t>
            </a:r>
          </a:p>
          <a:p>
            <a:r>
              <a:rPr lang="en-US" altLang="en-US"/>
              <a:t>Aleatory uncertainty</a:t>
            </a:r>
          </a:p>
          <a:p>
            <a:r>
              <a:rPr lang="en-US" altLang="en-US"/>
              <a:t>Type A uncertainty</a:t>
            </a:r>
          </a:p>
          <a:p>
            <a:r>
              <a:rPr lang="en-US" altLang="en-US"/>
              <a:t>Stochasticity</a:t>
            </a:r>
          </a:p>
          <a:p>
            <a:r>
              <a:rPr lang="en-US" altLang="en-US"/>
              <a:t>Randomness</a:t>
            </a:r>
          </a:p>
          <a:p>
            <a:r>
              <a:rPr lang="en-US" altLang="en-US"/>
              <a:t>Chance</a:t>
            </a:r>
          </a:p>
          <a:p>
            <a:r>
              <a:rPr lang="en-US" altLang="en-US"/>
              <a:t>Risk</a:t>
            </a:r>
          </a:p>
        </p:txBody>
      </p:sp>
      <p:sp>
        <p:nvSpPr>
          <p:cNvPr id="8196" name="Content Placeholder 4"/>
          <p:cNvSpPr>
            <a:spLocks noGrp="1"/>
          </p:cNvSpPr>
          <p:nvPr>
            <p:ph sz="half" idx="2"/>
          </p:nvPr>
        </p:nvSpPr>
        <p:spPr>
          <a:xfrm>
            <a:off x="5029200" y="1965325"/>
            <a:ext cx="4038600" cy="4525963"/>
          </a:xfrm>
        </p:spPr>
        <p:txBody>
          <a:bodyPr/>
          <a:lstStyle/>
          <a:p>
            <a:r>
              <a:rPr lang="en-US" altLang="en-US"/>
              <a:t>Incertitude</a:t>
            </a:r>
          </a:p>
          <a:p>
            <a:r>
              <a:rPr lang="en-US" altLang="en-US"/>
              <a:t>Epistemic uncertainty</a:t>
            </a:r>
          </a:p>
          <a:p>
            <a:r>
              <a:rPr lang="en-US" altLang="en-US"/>
              <a:t>Type B uncertainty</a:t>
            </a:r>
          </a:p>
          <a:p>
            <a:r>
              <a:rPr lang="en-US" altLang="en-US"/>
              <a:t>Ambiguity</a:t>
            </a:r>
          </a:p>
          <a:p>
            <a:r>
              <a:rPr lang="en-US" altLang="en-US"/>
              <a:t>Ignorance</a:t>
            </a:r>
          </a:p>
          <a:p>
            <a:r>
              <a:rPr lang="en-US" altLang="en-US"/>
              <a:t>Imprecision</a:t>
            </a:r>
          </a:p>
          <a:p>
            <a:r>
              <a:rPr lang="en-US" altLang="en-US"/>
              <a:t>True uncertainty</a:t>
            </a:r>
          </a:p>
        </p:txBody>
      </p:sp>
      <p:sp>
        <p:nvSpPr>
          <p:cNvPr id="8197" name="TextBox 4"/>
          <p:cNvSpPr txBox="1">
            <a:spLocks noChangeArrowheads="1"/>
          </p:cNvSpPr>
          <p:nvPr/>
        </p:nvSpPr>
        <p:spPr bwMode="auto">
          <a:xfrm>
            <a:off x="990600" y="6742113"/>
            <a:ext cx="3402013" cy="9540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en-US" sz="2800">
                <a:solidFill>
                  <a:srgbClr val="33CC33"/>
                </a:solidFill>
              </a:rPr>
              <a:t>Monte Carlo methods </a:t>
            </a:r>
          </a:p>
          <a:p>
            <a:pPr eaLnBrk="1" hangingPunct="1">
              <a:spcBef>
                <a:spcPct val="0"/>
              </a:spcBef>
              <a:buFontTx/>
              <a:buNone/>
            </a:pPr>
            <a:r>
              <a:rPr lang="en-US" altLang="en-US" sz="2800">
                <a:solidFill>
                  <a:srgbClr val="33CC33"/>
                </a:solidFill>
              </a:rPr>
              <a:t>and probability theory</a:t>
            </a:r>
          </a:p>
        </p:txBody>
      </p:sp>
      <p:sp>
        <p:nvSpPr>
          <p:cNvPr id="8198" name="TextBox 5"/>
          <p:cNvSpPr txBox="1">
            <a:spLocks noChangeArrowheads="1"/>
          </p:cNvSpPr>
          <p:nvPr/>
        </p:nvSpPr>
        <p:spPr bwMode="auto">
          <a:xfrm>
            <a:off x="5410200" y="6742113"/>
            <a:ext cx="3540125" cy="9540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en-US" sz="2800">
                <a:solidFill>
                  <a:srgbClr val="33CC33"/>
                </a:solidFill>
              </a:rPr>
              <a:t>Interval arithmetic and </a:t>
            </a:r>
          </a:p>
          <a:p>
            <a:pPr eaLnBrk="1" hangingPunct="1">
              <a:spcBef>
                <a:spcPct val="0"/>
              </a:spcBef>
              <a:buFontTx/>
              <a:buNone/>
            </a:pPr>
            <a:r>
              <a:rPr lang="en-US" altLang="en-US" sz="2800">
                <a:solidFill>
                  <a:srgbClr val="33CC33"/>
                </a:solidFill>
              </a:rPr>
              <a:t>constraint analysis</a:t>
            </a:r>
          </a:p>
        </p:txBody>
      </p:sp>
    </p:spTree>
    <p:extLst>
      <p:ext uri="{BB962C8B-B14F-4D97-AF65-F5344CB8AC3E}">
        <p14:creationId xmlns:p14="http://schemas.microsoft.com/office/powerpoint/2010/main" val="3500435464"/>
      </p:ext>
    </p:extLst>
  </p:cSld>
  <p:clrMapOvr>
    <a:masterClrMapping/>
  </p:clrMapOvr>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2" name="Rectangle 2"/>
          <p:cNvSpPr>
            <a:spLocks noGrp="1" noChangeArrowheads="1"/>
          </p:cNvSpPr>
          <p:nvPr>
            <p:ph type="title"/>
          </p:nvPr>
        </p:nvSpPr>
        <p:spPr/>
        <p:txBody>
          <a:bodyPr/>
          <a:lstStyle/>
          <a:p>
            <a:r>
              <a:rPr lang="en-US" altLang="en-US"/>
              <a:t>Variability = aleatory uncertainty</a:t>
            </a:r>
          </a:p>
        </p:txBody>
      </p:sp>
      <p:sp>
        <p:nvSpPr>
          <p:cNvPr id="10243" name="Rectangle 3"/>
          <p:cNvSpPr>
            <a:spLocks noGrp="1" noChangeArrowheads="1"/>
          </p:cNvSpPr>
          <p:nvPr>
            <p:ph type="body" idx="1"/>
          </p:nvPr>
        </p:nvSpPr>
        <p:spPr>
          <a:xfrm>
            <a:off x="685800" y="1981200"/>
            <a:ext cx="8458200" cy="4114800"/>
          </a:xfrm>
        </p:spPr>
        <p:txBody>
          <a:bodyPr/>
          <a:lstStyle/>
          <a:p>
            <a:pPr>
              <a:lnSpc>
                <a:spcPct val="90000"/>
              </a:lnSpc>
            </a:pPr>
            <a:r>
              <a:rPr lang="en-US" altLang="en-US" dirty="0"/>
              <a:t>Arises from natural stochasticity</a:t>
            </a:r>
          </a:p>
          <a:p>
            <a:pPr>
              <a:lnSpc>
                <a:spcPct val="90000"/>
              </a:lnSpc>
            </a:pPr>
            <a:endParaRPr lang="en-US" altLang="en-US" dirty="0"/>
          </a:p>
          <a:p>
            <a:pPr>
              <a:lnSpc>
                <a:spcPct val="90000"/>
              </a:lnSpc>
            </a:pPr>
            <a:r>
              <a:rPr lang="en-US" altLang="en-US" dirty="0"/>
              <a:t>Variability arises from</a:t>
            </a:r>
          </a:p>
          <a:p>
            <a:pPr lvl="1">
              <a:lnSpc>
                <a:spcPct val="90000"/>
              </a:lnSpc>
            </a:pPr>
            <a:r>
              <a:rPr lang="en-US" altLang="en-US" dirty="0">
                <a:solidFill>
                  <a:srgbClr val="009900"/>
                </a:solidFill>
              </a:rPr>
              <a:t>spatial variation</a:t>
            </a:r>
          </a:p>
          <a:p>
            <a:pPr lvl="1">
              <a:lnSpc>
                <a:spcPct val="90000"/>
              </a:lnSpc>
            </a:pPr>
            <a:r>
              <a:rPr lang="en-US" altLang="en-US" dirty="0">
                <a:solidFill>
                  <a:srgbClr val="009900"/>
                </a:solidFill>
              </a:rPr>
              <a:t>temporal fluctuations</a:t>
            </a:r>
          </a:p>
          <a:p>
            <a:pPr lvl="1">
              <a:lnSpc>
                <a:spcPct val="90000"/>
              </a:lnSpc>
            </a:pPr>
            <a:r>
              <a:rPr lang="en-US" altLang="en-US" dirty="0">
                <a:solidFill>
                  <a:srgbClr val="009900"/>
                </a:solidFill>
              </a:rPr>
              <a:t>manufacturing or genetic differences</a:t>
            </a:r>
          </a:p>
          <a:p>
            <a:pPr>
              <a:lnSpc>
                <a:spcPct val="90000"/>
              </a:lnSpc>
            </a:pPr>
            <a:endParaRPr lang="en-US" altLang="en-US" dirty="0"/>
          </a:p>
          <a:p>
            <a:pPr>
              <a:lnSpc>
                <a:spcPct val="90000"/>
              </a:lnSpc>
            </a:pPr>
            <a:r>
              <a:rPr lang="en-US" altLang="en-US" dirty="0"/>
              <a:t>Not reducible by empirical effort</a:t>
            </a:r>
          </a:p>
          <a:p>
            <a:pPr>
              <a:lnSpc>
                <a:spcPct val="90000"/>
              </a:lnSpc>
            </a:pPr>
            <a:endParaRPr lang="en-US" altLang="en-US" dirty="0"/>
          </a:p>
        </p:txBody>
      </p:sp>
    </p:spTree>
    <p:extLst>
      <p:ext uri="{BB962C8B-B14F-4D97-AF65-F5344CB8AC3E}">
        <p14:creationId xmlns:p14="http://schemas.microsoft.com/office/powerpoint/2010/main" val="1559935602"/>
      </p:ext>
    </p:extLst>
  </p:cSld>
  <p:clrMapOvr>
    <a:masterClrMapping/>
  </p:clrMapOvr>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Rectangle 2"/>
          <p:cNvSpPr>
            <a:spLocks noGrp="1" noChangeArrowheads="1"/>
          </p:cNvSpPr>
          <p:nvPr>
            <p:ph type="title"/>
          </p:nvPr>
        </p:nvSpPr>
        <p:spPr>
          <a:xfrm>
            <a:off x="0" y="609600"/>
            <a:ext cx="9144000" cy="1143000"/>
          </a:xfrm>
        </p:spPr>
        <p:txBody>
          <a:bodyPr/>
          <a:lstStyle/>
          <a:p>
            <a:r>
              <a:rPr lang="en-US" altLang="en-US"/>
              <a:t>Incertitude = epistemic uncertainty</a:t>
            </a:r>
          </a:p>
        </p:txBody>
      </p:sp>
      <p:sp>
        <p:nvSpPr>
          <p:cNvPr id="12291" name="Rectangle 3"/>
          <p:cNvSpPr>
            <a:spLocks noGrp="1" noChangeArrowheads="1"/>
          </p:cNvSpPr>
          <p:nvPr>
            <p:ph type="body" idx="1"/>
          </p:nvPr>
        </p:nvSpPr>
        <p:spPr>
          <a:xfrm>
            <a:off x="685800" y="1981200"/>
            <a:ext cx="8458200" cy="4114800"/>
          </a:xfrm>
        </p:spPr>
        <p:txBody>
          <a:bodyPr/>
          <a:lstStyle/>
          <a:p>
            <a:pPr>
              <a:lnSpc>
                <a:spcPct val="90000"/>
              </a:lnSpc>
            </a:pPr>
            <a:r>
              <a:rPr lang="en-US" altLang="en-US" dirty="0"/>
              <a:t>Arises from incomplete knowledge</a:t>
            </a:r>
          </a:p>
          <a:p>
            <a:pPr>
              <a:lnSpc>
                <a:spcPct val="90000"/>
              </a:lnSpc>
            </a:pPr>
            <a:endParaRPr lang="en-US" altLang="en-US" dirty="0"/>
          </a:p>
          <a:p>
            <a:pPr>
              <a:lnSpc>
                <a:spcPct val="90000"/>
              </a:lnSpc>
            </a:pPr>
            <a:r>
              <a:rPr lang="en-US" altLang="en-US" dirty="0"/>
              <a:t>Incertitude arises from</a:t>
            </a:r>
          </a:p>
          <a:p>
            <a:pPr lvl="1">
              <a:lnSpc>
                <a:spcPct val="90000"/>
              </a:lnSpc>
            </a:pPr>
            <a:r>
              <a:rPr lang="en-US" altLang="en-US" dirty="0">
                <a:solidFill>
                  <a:srgbClr val="009900"/>
                </a:solidFill>
              </a:rPr>
              <a:t>limited sample size</a:t>
            </a:r>
          </a:p>
          <a:p>
            <a:pPr lvl="1">
              <a:lnSpc>
                <a:spcPct val="90000"/>
              </a:lnSpc>
            </a:pPr>
            <a:r>
              <a:rPr lang="en-US" altLang="en-US" dirty="0" err="1">
                <a:solidFill>
                  <a:srgbClr val="009900"/>
                </a:solidFill>
              </a:rPr>
              <a:t>mensurational</a:t>
            </a:r>
            <a:r>
              <a:rPr lang="en-US" altLang="en-US" dirty="0">
                <a:solidFill>
                  <a:srgbClr val="009900"/>
                </a:solidFill>
              </a:rPr>
              <a:t> limits (‘measurement uncertainty’)</a:t>
            </a:r>
          </a:p>
          <a:p>
            <a:pPr lvl="1">
              <a:lnSpc>
                <a:spcPct val="90000"/>
              </a:lnSpc>
            </a:pPr>
            <a:r>
              <a:rPr lang="en-US" altLang="en-US" dirty="0">
                <a:solidFill>
                  <a:srgbClr val="009900"/>
                </a:solidFill>
              </a:rPr>
              <a:t>use of surrogate data</a:t>
            </a:r>
          </a:p>
          <a:p>
            <a:pPr>
              <a:lnSpc>
                <a:spcPct val="90000"/>
              </a:lnSpc>
            </a:pPr>
            <a:endParaRPr lang="en-US" altLang="en-US" dirty="0"/>
          </a:p>
          <a:p>
            <a:pPr>
              <a:lnSpc>
                <a:spcPct val="90000"/>
              </a:lnSpc>
            </a:pPr>
            <a:r>
              <a:rPr lang="en-US" altLang="en-US" dirty="0"/>
              <a:t>Reducible with empirical effort</a:t>
            </a:r>
          </a:p>
          <a:p>
            <a:pPr>
              <a:lnSpc>
                <a:spcPct val="90000"/>
              </a:lnSpc>
            </a:pPr>
            <a:endParaRPr lang="en-US" altLang="en-US" dirty="0"/>
          </a:p>
        </p:txBody>
      </p:sp>
    </p:spTree>
    <p:extLst>
      <p:ext uri="{BB962C8B-B14F-4D97-AF65-F5344CB8AC3E}">
        <p14:creationId xmlns:p14="http://schemas.microsoft.com/office/powerpoint/2010/main" val="2222939371"/>
      </p:ext>
    </p:extLst>
  </p:cSld>
  <p:clrMapOvr>
    <a:masterClrMapping/>
  </p:clrMapOvr>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39682" name="AutoShape 2"/>
          <p:cNvSpPr>
            <a:spLocks noChangeArrowheads="1"/>
          </p:cNvSpPr>
          <p:nvPr/>
        </p:nvSpPr>
        <p:spPr bwMode="auto">
          <a:xfrm>
            <a:off x="1676400" y="4419600"/>
            <a:ext cx="2209800" cy="2133600"/>
          </a:xfrm>
          <a:custGeom>
            <a:avLst/>
            <a:gdLst>
              <a:gd name="T0" fmla="*/ 2147483647 w 21600"/>
              <a:gd name="T1" fmla="*/ 0 h 21600"/>
              <a:gd name="T2" fmla="*/ 2147483647 w 21600"/>
              <a:gd name="T3" fmla="*/ 2147483647 h 21600"/>
              <a:gd name="T4" fmla="*/ 0 w 21600"/>
              <a:gd name="T5" fmla="*/ 2147483647 h 21600"/>
              <a:gd name="T6" fmla="*/ 2147483647 w 21600"/>
              <a:gd name="T7" fmla="*/ 2147483647 h 21600"/>
              <a:gd name="T8" fmla="*/ 2147483647 w 21600"/>
              <a:gd name="T9" fmla="*/ 2147483647 h 21600"/>
              <a:gd name="T10" fmla="*/ 2147483647 w 21600"/>
              <a:gd name="T11" fmla="*/ 2147483647 h 21600"/>
              <a:gd name="T12" fmla="*/ 2147483647 w 21600"/>
              <a:gd name="T13" fmla="*/ 2147483647 h 21600"/>
              <a:gd name="T14" fmla="*/ 2147483647 w 21600"/>
              <a:gd name="T15" fmla="*/ 2147483647 h 21600"/>
              <a:gd name="T16" fmla="*/ 0 60000 65536"/>
              <a:gd name="T17" fmla="*/ 0 60000 65536"/>
              <a:gd name="T18" fmla="*/ 0 60000 65536"/>
              <a:gd name="T19" fmla="*/ 0 60000 65536"/>
              <a:gd name="T20" fmla="*/ 0 60000 65536"/>
              <a:gd name="T21" fmla="*/ 0 60000 65536"/>
              <a:gd name="T22" fmla="*/ 0 60000 65536"/>
              <a:gd name="T23" fmla="*/ 0 60000 65536"/>
              <a:gd name="T24" fmla="*/ 3163 w 21600"/>
              <a:gd name="T25" fmla="*/ 3163 h 21600"/>
              <a:gd name="T26" fmla="*/ 18437 w 21600"/>
              <a:gd name="T27" fmla="*/ 18437 h 2160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1600" h="21600">
                <a:moveTo>
                  <a:pt x="0" y="10800"/>
                </a:moveTo>
                <a:cubicBezTo>
                  <a:pt x="0" y="4835"/>
                  <a:pt x="4835" y="0"/>
                  <a:pt x="10800" y="0"/>
                </a:cubicBezTo>
                <a:cubicBezTo>
                  <a:pt x="16765" y="0"/>
                  <a:pt x="21600" y="4835"/>
                  <a:pt x="21600" y="10800"/>
                </a:cubicBezTo>
                <a:cubicBezTo>
                  <a:pt x="21600" y="16765"/>
                  <a:pt x="16765" y="21600"/>
                  <a:pt x="10800" y="21600"/>
                </a:cubicBezTo>
                <a:cubicBezTo>
                  <a:pt x="4835" y="21600"/>
                  <a:pt x="0" y="16765"/>
                  <a:pt x="0" y="10800"/>
                </a:cubicBezTo>
                <a:close/>
                <a:moveTo>
                  <a:pt x="17401" y="15493"/>
                </a:moveTo>
                <a:cubicBezTo>
                  <a:pt x="18376" y="14122"/>
                  <a:pt x="18900" y="12482"/>
                  <a:pt x="18900" y="10800"/>
                </a:cubicBezTo>
                <a:cubicBezTo>
                  <a:pt x="18900" y="6326"/>
                  <a:pt x="15273" y="2700"/>
                  <a:pt x="10800" y="2700"/>
                </a:cubicBezTo>
                <a:cubicBezTo>
                  <a:pt x="9117" y="2699"/>
                  <a:pt x="7477" y="3223"/>
                  <a:pt x="6106" y="4198"/>
                </a:cubicBezTo>
                <a:close/>
                <a:moveTo>
                  <a:pt x="4198" y="6106"/>
                </a:moveTo>
                <a:cubicBezTo>
                  <a:pt x="3223" y="7477"/>
                  <a:pt x="2700" y="9117"/>
                  <a:pt x="2700" y="10799"/>
                </a:cubicBezTo>
                <a:cubicBezTo>
                  <a:pt x="2700" y="15273"/>
                  <a:pt x="6326" y="18900"/>
                  <a:pt x="10800" y="18900"/>
                </a:cubicBezTo>
                <a:cubicBezTo>
                  <a:pt x="12482" y="18900"/>
                  <a:pt x="14122" y="18376"/>
                  <a:pt x="15493" y="17401"/>
                </a:cubicBezTo>
                <a:close/>
              </a:path>
            </a:pathLst>
          </a:custGeom>
          <a:solidFill>
            <a:srgbClr val="FF33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endParaRPr lang="en-US"/>
          </a:p>
        </p:txBody>
      </p:sp>
      <p:sp>
        <p:nvSpPr>
          <p:cNvPr id="66563" name="Rectangle 3"/>
          <p:cNvSpPr>
            <a:spLocks noChangeArrowheads="1"/>
          </p:cNvSpPr>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spcBef>
                <a:spcPct val="20000"/>
              </a:spcBef>
            </a:pPr>
            <a:r>
              <a:rPr lang="en-US" altLang="en-US" sz="3200">
                <a:latin typeface="Times New Roman" panose="02020603050405020304" pitchFamily="18" charset="0"/>
              </a:rPr>
              <a:t>Suppose</a:t>
            </a:r>
          </a:p>
          <a:p>
            <a:pPr eaLnBrk="1" hangingPunct="1">
              <a:spcBef>
                <a:spcPct val="20000"/>
              </a:spcBef>
            </a:pPr>
            <a:r>
              <a:rPr lang="en-US" altLang="en-US" sz="3200">
                <a:latin typeface="Times New Roman" panose="02020603050405020304" pitchFamily="18" charset="0"/>
              </a:rPr>
              <a:t>		</a:t>
            </a:r>
            <a:r>
              <a:rPr lang="en-US" altLang="en-US" sz="3200" i="1">
                <a:latin typeface="Times New Roman" panose="02020603050405020304" pitchFamily="18" charset="0"/>
              </a:rPr>
              <a:t>A</a:t>
            </a:r>
            <a:r>
              <a:rPr lang="en-US" altLang="en-US" sz="3200">
                <a:latin typeface="Times New Roman" panose="02020603050405020304" pitchFamily="18" charset="0"/>
              </a:rPr>
              <a:t> is in [2, 4]</a:t>
            </a:r>
          </a:p>
          <a:p>
            <a:pPr eaLnBrk="1" hangingPunct="1">
              <a:spcBef>
                <a:spcPct val="20000"/>
              </a:spcBef>
            </a:pPr>
            <a:r>
              <a:rPr lang="en-US" altLang="en-US" sz="3200">
                <a:latin typeface="Times New Roman" panose="02020603050405020304" pitchFamily="18" charset="0"/>
              </a:rPr>
              <a:t>		</a:t>
            </a:r>
            <a:r>
              <a:rPr lang="en-US" altLang="en-US" sz="3200" i="1">
                <a:latin typeface="Times New Roman" panose="02020603050405020304" pitchFamily="18" charset="0"/>
              </a:rPr>
              <a:t>B</a:t>
            </a:r>
            <a:r>
              <a:rPr lang="en-US" altLang="en-US" sz="3200">
                <a:latin typeface="Times New Roman" panose="02020603050405020304" pitchFamily="18" charset="0"/>
              </a:rPr>
              <a:t> is in [3, 5]</a:t>
            </a:r>
          </a:p>
          <a:p>
            <a:pPr eaLnBrk="1" hangingPunct="1">
              <a:spcBef>
                <a:spcPct val="20000"/>
              </a:spcBef>
            </a:pPr>
            <a:r>
              <a:rPr lang="en-US" altLang="en-US" sz="3200">
                <a:latin typeface="Times New Roman" panose="02020603050405020304" pitchFamily="18" charset="0"/>
              </a:rPr>
              <a:t>What can be said about the sum </a:t>
            </a:r>
            <a:r>
              <a:rPr lang="en-US" altLang="en-US" sz="3200" i="1">
                <a:latin typeface="Times New Roman" panose="02020603050405020304" pitchFamily="18" charset="0"/>
              </a:rPr>
              <a:t>A</a:t>
            </a:r>
            <a:r>
              <a:rPr lang="en-US" altLang="en-US" sz="3200">
                <a:latin typeface="Times New Roman" panose="02020603050405020304" pitchFamily="18" charset="0"/>
              </a:rPr>
              <a:t>+</a:t>
            </a:r>
            <a:r>
              <a:rPr lang="en-US" altLang="en-US" sz="3200" i="1">
                <a:latin typeface="Times New Roman" panose="02020603050405020304" pitchFamily="18" charset="0"/>
              </a:rPr>
              <a:t>B</a:t>
            </a:r>
            <a:r>
              <a:rPr lang="en-US" altLang="en-US" sz="3200">
                <a:latin typeface="Times New Roman" panose="02020603050405020304" pitchFamily="18" charset="0"/>
              </a:rPr>
              <a:t>?</a:t>
            </a:r>
          </a:p>
        </p:txBody>
      </p:sp>
      <p:grpSp>
        <p:nvGrpSpPr>
          <p:cNvPr id="2" name="Group 4"/>
          <p:cNvGrpSpPr>
            <a:grpSpLocks/>
          </p:cNvGrpSpPr>
          <p:nvPr/>
        </p:nvGrpSpPr>
        <p:grpSpPr bwMode="auto">
          <a:xfrm>
            <a:off x="838200" y="4648200"/>
            <a:ext cx="4343400" cy="1736725"/>
            <a:chOff x="960" y="2784"/>
            <a:chExt cx="4098" cy="1094"/>
          </a:xfrm>
        </p:grpSpPr>
        <p:sp>
          <p:nvSpPr>
            <p:cNvPr id="66567" name="Line 5"/>
            <p:cNvSpPr>
              <a:spLocks noChangeShapeType="1"/>
            </p:cNvSpPr>
            <p:nvPr/>
          </p:nvSpPr>
          <p:spPr bwMode="auto">
            <a:xfrm rot="5400000">
              <a:off x="3033" y="1535"/>
              <a:ext cx="1" cy="4049"/>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6568" name="Line 6"/>
            <p:cNvSpPr>
              <a:spLocks noChangeShapeType="1"/>
            </p:cNvSpPr>
            <p:nvPr/>
          </p:nvSpPr>
          <p:spPr bwMode="auto">
            <a:xfrm rot="5400000">
              <a:off x="967" y="3558"/>
              <a:ext cx="83" cy="2"/>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6569" name="Line 7"/>
            <p:cNvSpPr>
              <a:spLocks noChangeShapeType="1"/>
            </p:cNvSpPr>
            <p:nvPr/>
          </p:nvSpPr>
          <p:spPr bwMode="auto">
            <a:xfrm rot="5400000">
              <a:off x="2120" y="3558"/>
              <a:ext cx="83" cy="2"/>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6570" name="Line 8"/>
            <p:cNvSpPr>
              <a:spLocks noChangeShapeType="1"/>
            </p:cNvSpPr>
            <p:nvPr/>
          </p:nvSpPr>
          <p:spPr bwMode="auto">
            <a:xfrm rot="5400000">
              <a:off x="3286" y="3558"/>
              <a:ext cx="83" cy="2"/>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6571" name="Line 9"/>
            <p:cNvSpPr>
              <a:spLocks noChangeShapeType="1"/>
            </p:cNvSpPr>
            <p:nvPr/>
          </p:nvSpPr>
          <p:spPr bwMode="auto">
            <a:xfrm rot="5400000">
              <a:off x="4439" y="3558"/>
              <a:ext cx="83" cy="2"/>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6572" name="Rectangle 10"/>
            <p:cNvSpPr>
              <a:spLocks noChangeArrowheads="1"/>
            </p:cNvSpPr>
            <p:nvPr/>
          </p:nvSpPr>
          <p:spPr bwMode="auto">
            <a:xfrm>
              <a:off x="960" y="3648"/>
              <a:ext cx="160"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2400" b="1">
                  <a:solidFill>
                    <a:schemeClr val="accent1"/>
                  </a:solidFill>
                  <a:latin typeface="Arial" panose="020B0604020202020204" pitchFamily="34" charset="0"/>
                </a:rPr>
                <a:t>4</a:t>
              </a:r>
              <a:endParaRPr lang="en-US" altLang="en-US" sz="2400" b="1">
                <a:solidFill>
                  <a:schemeClr val="accent1"/>
                </a:solidFill>
                <a:latin typeface="Times New Roman" panose="02020603050405020304" pitchFamily="18" charset="0"/>
              </a:endParaRPr>
            </a:p>
          </p:txBody>
        </p:sp>
        <p:sp>
          <p:nvSpPr>
            <p:cNvPr id="66573" name="Rectangle 11"/>
            <p:cNvSpPr>
              <a:spLocks noChangeArrowheads="1"/>
            </p:cNvSpPr>
            <p:nvPr/>
          </p:nvSpPr>
          <p:spPr bwMode="auto">
            <a:xfrm>
              <a:off x="2112" y="3648"/>
              <a:ext cx="160"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2400" b="1">
                  <a:solidFill>
                    <a:schemeClr val="accent1"/>
                  </a:solidFill>
                  <a:latin typeface="Arial" panose="020B0604020202020204" pitchFamily="34" charset="0"/>
                </a:rPr>
                <a:t>6</a:t>
              </a:r>
              <a:endParaRPr lang="en-US" altLang="en-US" sz="2400" b="1">
                <a:solidFill>
                  <a:schemeClr val="accent1"/>
                </a:solidFill>
                <a:latin typeface="Times New Roman" panose="02020603050405020304" pitchFamily="18" charset="0"/>
              </a:endParaRPr>
            </a:p>
          </p:txBody>
        </p:sp>
        <p:sp>
          <p:nvSpPr>
            <p:cNvPr id="66574" name="Rectangle 12"/>
            <p:cNvSpPr>
              <a:spLocks noChangeArrowheads="1"/>
            </p:cNvSpPr>
            <p:nvPr/>
          </p:nvSpPr>
          <p:spPr bwMode="auto">
            <a:xfrm>
              <a:off x="3282" y="3648"/>
              <a:ext cx="160"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2400" b="1">
                  <a:solidFill>
                    <a:schemeClr val="accent1"/>
                  </a:solidFill>
                  <a:latin typeface="Arial" panose="020B0604020202020204" pitchFamily="34" charset="0"/>
                </a:rPr>
                <a:t>8</a:t>
              </a:r>
              <a:endParaRPr lang="en-US" altLang="en-US" sz="2400" b="1">
                <a:solidFill>
                  <a:schemeClr val="accent1"/>
                </a:solidFill>
                <a:latin typeface="Times New Roman" panose="02020603050405020304" pitchFamily="18" charset="0"/>
              </a:endParaRPr>
            </a:p>
          </p:txBody>
        </p:sp>
        <p:sp>
          <p:nvSpPr>
            <p:cNvPr id="66575" name="Rectangle 13"/>
            <p:cNvSpPr>
              <a:spLocks noChangeArrowheads="1"/>
            </p:cNvSpPr>
            <p:nvPr/>
          </p:nvSpPr>
          <p:spPr bwMode="auto">
            <a:xfrm>
              <a:off x="4430" y="3648"/>
              <a:ext cx="321"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2400" b="1">
                  <a:solidFill>
                    <a:schemeClr val="accent1"/>
                  </a:solidFill>
                  <a:latin typeface="Arial" panose="020B0604020202020204" pitchFamily="34" charset="0"/>
                </a:rPr>
                <a:t>10</a:t>
              </a:r>
              <a:endParaRPr lang="en-US" altLang="en-US" sz="2400" b="1">
                <a:solidFill>
                  <a:schemeClr val="accent1"/>
                </a:solidFill>
                <a:latin typeface="Times New Roman" panose="02020603050405020304" pitchFamily="18" charset="0"/>
              </a:endParaRPr>
            </a:p>
          </p:txBody>
        </p:sp>
        <p:sp>
          <p:nvSpPr>
            <p:cNvPr id="66576" name="Line 14"/>
            <p:cNvSpPr>
              <a:spLocks noChangeShapeType="1"/>
            </p:cNvSpPr>
            <p:nvPr/>
          </p:nvSpPr>
          <p:spPr bwMode="auto">
            <a:xfrm flipV="1">
              <a:off x="1584" y="2784"/>
              <a:ext cx="1152" cy="768"/>
            </a:xfrm>
            <a:prstGeom prst="line">
              <a:avLst/>
            </a:prstGeom>
            <a:noFill/>
            <a:ln w="76200">
              <a:solidFill>
                <a:schemeClr val="folHlink"/>
              </a:solidFill>
              <a:round/>
              <a:headEnd/>
              <a:tailEnd/>
            </a:ln>
            <a:extLst>
              <a:ext uri="{909E8E84-426E-40DD-AFC4-6F175D3DCCD1}">
                <a14:hiddenFill xmlns:a14="http://schemas.microsoft.com/office/drawing/2010/main">
                  <a:noFill/>
                </a14:hiddenFill>
              </a:ext>
            </a:extLst>
          </p:spPr>
          <p:txBody>
            <a:bodyPr wrap="none"/>
            <a:lstStyle/>
            <a:p>
              <a:endParaRPr lang="en-US"/>
            </a:p>
          </p:txBody>
        </p:sp>
        <p:sp>
          <p:nvSpPr>
            <p:cNvPr id="66577" name="Line 15"/>
            <p:cNvSpPr>
              <a:spLocks noChangeShapeType="1"/>
            </p:cNvSpPr>
            <p:nvPr/>
          </p:nvSpPr>
          <p:spPr bwMode="auto">
            <a:xfrm>
              <a:off x="2736" y="2784"/>
              <a:ext cx="1200" cy="768"/>
            </a:xfrm>
            <a:prstGeom prst="line">
              <a:avLst/>
            </a:prstGeom>
            <a:noFill/>
            <a:ln w="76200">
              <a:solidFill>
                <a:schemeClr val="folHlink"/>
              </a:solidFill>
              <a:round/>
              <a:headEnd/>
              <a:tailEnd/>
            </a:ln>
            <a:extLst>
              <a:ext uri="{909E8E84-426E-40DD-AFC4-6F175D3DCCD1}">
                <a14:hiddenFill xmlns:a14="http://schemas.microsoft.com/office/drawing/2010/main">
                  <a:noFill/>
                </a14:hiddenFill>
              </a:ext>
            </a:extLst>
          </p:spPr>
          <p:txBody>
            <a:bodyPr wrap="none"/>
            <a:lstStyle/>
            <a:p>
              <a:endParaRPr lang="en-US"/>
            </a:p>
          </p:txBody>
        </p:sp>
      </p:grpSp>
      <p:sp>
        <p:nvSpPr>
          <p:cNvPr id="839696" name="Text Box 16"/>
          <p:cNvSpPr txBox="1">
            <a:spLocks noChangeArrowheads="1"/>
          </p:cNvSpPr>
          <p:nvPr/>
        </p:nvSpPr>
        <p:spPr bwMode="auto">
          <a:xfrm>
            <a:off x="5334000" y="5029200"/>
            <a:ext cx="3513138" cy="1066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3200">
                <a:solidFill>
                  <a:schemeClr val="accent2"/>
                </a:solidFill>
                <a:latin typeface="Times New Roman" panose="02020603050405020304" pitchFamily="18" charset="0"/>
              </a:rPr>
              <a:t>The right answer for</a:t>
            </a:r>
          </a:p>
          <a:p>
            <a:pPr eaLnBrk="1" hangingPunct="1"/>
            <a:r>
              <a:rPr lang="en-US" altLang="en-US" sz="3200">
                <a:solidFill>
                  <a:schemeClr val="accent2"/>
                </a:solidFill>
                <a:latin typeface="Times New Roman" panose="02020603050405020304" pitchFamily="18" charset="0"/>
              </a:rPr>
              <a:t>risk analysis is [5,9]</a:t>
            </a:r>
          </a:p>
        </p:txBody>
      </p:sp>
      <p:sp>
        <p:nvSpPr>
          <p:cNvPr id="66566" name="Rectangle 17"/>
          <p:cNvSpPr>
            <a:spLocks noGrp="1" noChangeArrowheads="1"/>
          </p:cNvSpPr>
          <p:nvPr>
            <p:ph type="title"/>
          </p:nvPr>
        </p:nvSpPr>
        <p:spPr/>
        <p:txBody>
          <a:bodyPr/>
          <a:lstStyle/>
          <a:p>
            <a:pPr eaLnBrk="1" hangingPunct="1"/>
            <a:r>
              <a:rPr lang="en-US" altLang="en-US"/>
              <a:t>Propagating incertitude</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0-#ppt_w/2"/>
                                          </p:val>
                                        </p:tav>
                                        <p:tav tm="100000">
                                          <p:val>
                                            <p:strVal val="#ppt_x"/>
                                          </p:val>
                                        </p:tav>
                                      </p:tavLst>
                                    </p:anim>
                                    <p:anim calcmode="lin" valueType="num">
                                      <p:cBhvr additive="base">
                                        <p:cTn id="8" dur="500" fill="hold"/>
                                        <p:tgtEl>
                                          <p:spTgt spid="2"/>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1" presetClass="entr" presetSubtype="0" fill="hold" grpId="0" nodeType="clickEffect">
                                  <p:stCondLst>
                                    <p:cond delay="0"/>
                                  </p:stCondLst>
                                  <p:childTnLst>
                                    <p:set>
                                      <p:cBhvr>
                                        <p:cTn id="12" dur="1" fill="hold">
                                          <p:stCondLst>
                                            <p:cond delay="499"/>
                                          </p:stCondLst>
                                        </p:cTn>
                                        <p:tgtEl>
                                          <p:spTgt spid="839682"/>
                                        </p:tgtEl>
                                        <p:attrNameLst>
                                          <p:attrName>style.visibility</p:attrName>
                                        </p:attrNameLst>
                                      </p:cBhvr>
                                      <p:to>
                                        <p:strVal val="visible"/>
                                      </p:to>
                                    </p:set>
                                  </p:childTnLst>
                                </p:cTn>
                              </p:par>
                            </p:childTnLst>
                          </p:cTn>
                        </p:par>
                        <p:par>
                          <p:cTn id="13" fill="hold" nodeType="afterGroup">
                            <p:stCondLst>
                              <p:cond delay="500"/>
                            </p:stCondLst>
                            <p:childTnLst>
                              <p:par>
                                <p:cTn id="14" presetID="2" presetClass="entr" presetSubtype="8" fill="hold" grpId="0" nodeType="afterEffect">
                                  <p:stCondLst>
                                    <p:cond delay="3000"/>
                                  </p:stCondLst>
                                  <p:childTnLst>
                                    <p:set>
                                      <p:cBhvr>
                                        <p:cTn id="15" dur="1" fill="hold">
                                          <p:stCondLst>
                                            <p:cond delay="0"/>
                                          </p:stCondLst>
                                        </p:cTn>
                                        <p:tgtEl>
                                          <p:spTgt spid="839696"/>
                                        </p:tgtEl>
                                        <p:attrNameLst>
                                          <p:attrName>style.visibility</p:attrName>
                                        </p:attrNameLst>
                                      </p:cBhvr>
                                      <p:to>
                                        <p:strVal val="visible"/>
                                      </p:to>
                                    </p:set>
                                    <p:anim calcmode="lin" valueType="num">
                                      <p:cBhvr additive="base">
                                        <p:cTn id="16" dur="500" fill="hold"/>
                                        <p:tgtEl>
                                          <p:spTgt spid="839696"/>
                                        </p:tgtEl>
                                        <p:attrNameLst>
                                          <p:attrName>ppt_x</p:attrName>
                                        </p:attrNameLst>
                                      </p:cBhvr>
                                      <p:tavLst>
                                        <p:tav tm="0">
                                          <p:val>
                                            <p:strVal val="0-#ppt_w/2"/>
                                          </p:val>
                                        </p:tav>
                                        <p:tav tm="100000">
                                          <p:val>
                                            <p:strVal val="#ppt_x"/>
                                          </p:val>
                                        </p:tav>
                                      </p:tavLst>
                                    </p:anim>
                                    <p:anim calcmode="lin" valueType="num">
                                      <p:cBhvr additive="base">
                                        <p:cTn id="17" dur="500" fill="hold"/>
                                        <p:tgtEl>
                                          <p:spTgt spid="83969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39682" grpId="0" animBg="1"/>
      <p:bldP spid="839696" grpId="0" autoUpdateAnimBg="0"/>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Functionality in </a:t>
            </a:r>
            <a:r>
              <a:rPr lang="en-US" dirty="0" err="1">
                <a:latin typeface="Arial" panose="020B0604020202020204" pitchFamily="34" charset="0"/>
                <a:cs typeface="Arial" panose="020B0604020202020204" pitchFamily="34" charset="0"/>
              </a:rPr>
              <a:t>sra.r</a:t>
            </a:r>
            <a:endParaRPr lang="en-US" dirty="0">
              <a:latin typeface="Arial" panose="020B0604020202020204" pitchFamily="34" charset="0"/>
              <a:cs typeface="Arial" panose="020B0604020202020204" pitchFamily="34" charset="0"/>
            </a:endParaRPr>
          </a:p>
        </p:txBody>
      </p:sp>
      <p:sp>
        <p:nvSpPr>
          <p:cNvPr id="3" name="Content Placeholder 2"/>
          <p:cNvSpPr>
            <a:spLocks noGrp="1"/>
          </p:cNvSpPr>
          <p:nvPr>
            <p:ph idx="1"/>
          </p:nvPr>
        </p:nvSpPr>
        <p:spPr/>
        <p:txBody>
          <a:bodyPr/>
          <a:lstStyle/>
          <a:p>
            <a:r>
              <a:rPr lang="en-US" dirty="0"/>
              <a:t>Distributions</a:t>
            </a:r>
          </a:p>
          <a:p>
            <a:pPr marL="0" indent="0">
              <a:buNone/>
            </a:pPr>
            <a:r>
              <a:rPr lang="en-US" sz="1600" dirty="0" err="1"/>
              <a:t>bernoulli</a:t>
            </a:r>
            <a:r>
              <a:rPr lang="en-US" sz="1600" dirty="0"/>
              <a:t>, beta, </a:t>
            </a:r>
            <a:r>
              <a:rPr lang="en-US" sz="1600" dirty="0" err="1"/>
              <a:t>betapert</a:t>
            </a:r>
            <a:r>
              <a:rPr lang="en-US" sz="1600" dirty="0"/>
              <a:t>, binomial, </a:t>
            </a:r>
            <a:r>
              <a:rPr lang="en-US" sz="1600" dirty="0" err="1"/>
              <a:t>cauchy</a:t>
            </a:r>
            <a:r>
              <a:rPr lang="en-US" sz="1600" dirty="0"/>
              <a:t>, chi, </a:t>
            </a:r>
            <a:r>
              <a:rPr lang="en-US" sz="1600" dirty="0" err="1"/>
              <a:t>chisquared</a:t>
            </a:r>
            <a:r>
              <a:rPr lang="en-US" sz="1600" dirty="0"/>
              <a:t>, delta, </a:t>
            </a:r>
            <a:r>
              <a:rPr lang="en-US" sz="1600" dirty="0" err="1"/>
              <a:t>dirac</a:t>
            </a:r>
            <a:r>
              <a:rPr lang="en-US" sz="1600" dirty="0"/>
              <a:t>, </a:t>
            </a:r>
            <a:r>
              <a:rPr lang="en-US" sz="1600" dirty="0" err="1"/>
              <a:t>discreteuniform</a:t>
            </a:r>
            <a:r>
              <a:rPr lang="en-US" sz="1600" dirty="0"/>
              <a:t>, exponential, </a:t>
            </a:r>
            <a:r>
              <a:rPr lang="en-US" sz="1600" dirty="0" err="1"/>
              <a:t>exponentialpower</a:t>
            </a:r>
            <a:r>
              <a:rPr lang="en-US" sz="1600" dirty="0"/>
              <a:t>, </a:t>
            </a:r>
            <a:r>
              <a:rPr lang="en-US" sz="1600" dirty="0" err="1"/>
              <a:t>extremevalue</a:t>
            </a:r>
            <a:r>
              <a:rPr lang="en-US" sz="1600" dirty="0"/>
              <a:t>, F, </a:t>
            </a:r>
            <a:r>
              <a:rPr lang="en-US" sz="1600" dirty="0" err="1"/>
              <a:t>fishersnedecor</a:t>
            </a:r>
            <a:r>
              <a:rPr lang="en-US" sz="1600" dirty="0"/>
              <a:t>, </a:t>
            </a:r>
            <a:r>
              <a:rPr lang="en-US" sz="1600" dirty="0" err="1"/>
              <a:t>fishertippett</a:t>
            </a:r>
            <a:r>
              <a:rPr lang="en-US" sz="1600" dirty="0"/>
              <a:t>, </a:t>
            </a:r>
            <a:r>
              <a:rPr lang="en-US" sz="1600" dirty="0" err="1"/>
              <a:t>fisk</a:t>
            </a:r>
            <a:r>
              <a:rPr lang="en-US" sz="1600" dirty="0"/>
              <a:t>, </a:t>
            </a:r>
            <a:r>
              <a:rPr lang="en-US" sz="1600" dirty="0" err="1"/>
              <a:t>frechet</a:t>
            </a:r>
            <a:r>
              <a:rPr lang="en-US" sz="1600" dirty="0"/>
              <a:t>, gamma, </a:t>
            </a:r>
            <a:r>
              <a:rPr lang="en-US" sz="1600" dirty="0" err="1"/>
              <a:t>gaussian</a:t>
            </a:r>
            <a:r>
              <a:rPr lang="en-US" sz="1600" dirty="0"/>
              <a:t>, geometric, </a:t>
            </a:r>
            <a:r>
              <a:rPr lang="en-US" sz="1600" dirty="0" err="1"/>
              <a:t>gev</a:t>
            </a:r>
            <a:r>
              <a:rPr lang="en-US" sz="1600" dirty="0"/>
              <a:t>, </a:t>
            </a:r>
            <a:r>
              <a:rPr lang="en-US" sz="1600" dirty="0" err="1"/>
              <a:t>generalizedpareto</a:t>
            </a:r>
            <a:r>
              <a:rPr lang="en-US" sz="1600" dirty="0"/>
              <a:t>, </a:t>
            </a:r>
            <a:r>
              <a:rPr lang="en-US" sz="1600" dirty="0" err="1"/>
              <a:t>gumbel</a:t>
            </a:r>
            <a:r>
              <a:rPr lang="en-US" sz="1600" dirty="0"/>
              <a:t>, histogram, </a:t>
            </a:r>
            <a:r>
              <a:rPr lang="en-US" sz="1600" dirty="0" err="1"/>
              <a:t>inversegamma</a:t>
            </a:r>
            <a:r>
              <a:rPr lang="en-US" sz="1600" dirty="0"/>
              <a:t>, </a:t>
            </a:r>
            <a:r>
              <a:rPr lang="en-US" sz="1600" dirty="0" err="1"/>
              <a:t>laplace</a:t>
            </a:r>
            <a:r>
              <a:rPr lang="en-US" sz="1600" dirty="0"/>
              <a:t>, logistic, </a:t>
            </a:r>
            <a:r>
              <a:rPr lang="en-US" sz="1600" dirty="0" err="1"/>
              <a:t>loglogistic</a:t>
            </a:r>
            <a:r>
              <a:rPr lang="en-US" sz="1600" dirty="0"/>
              <a:t>, lognormal, </a:t>
            </a:r>
            <a:r>
              <a:rPr lang="en-US" sz="1600" dirty="0" err="1"/>
              <a:t>logtriangular</a:t>
            </a:r>
            <a:r>
              <a:rPr lang="en-US" sz="1600" dirty="0"/>
              <a:t>, </a:t>
            </a:r>
            <a:r>
              <a:rPr lang="en-US" sz="1600" dirty="0" err="1"/>
              <a:t>loguniform</a:t>
            </a:r>
            <a:r>
              <a:rPr lang="en-US" sz="1600" dirty="0"/>
              <a:t>, </a:t>
            </a:r>
            <a:r>
              <a:rPr lang="en-US" sz="1600" dirty="0" err="1"/>
              <a:t>MEdiscretemean</a:t>
            </a:r>
            <a:r>
              <a:rPr lang="en-US" sz="1600" dirty="0"/>
              <a:t>, </a:t>
            </a:r>
            <a:r>
              <a:rPr lang="en-US" sz="1600" dirty="0" err="1"/>
              <a:t>MEdiscreteminmax</a:t>
            </a:r>
            <a:r>
              <a:rPr lang="en-US" sz="1600" dirty="0"/>
              <a:t>, </a:t>
            </a:r>
            <a:r>
              <a:rPr lang="en-US" sz="1600" dirty="0" err="1"/>
              <a:t>MEmeansd</a:t>
            </a:r>
            <a:r>
              <a:rPr lang="en-US" sz="1600" dirty="0"/>
              <a:t>, </a:t>
            </a:r>
            <a:r>
              <a:rPr lang="en-US" sz="1600" dirty="0" err="1"/>
              <a:t>MEmeanvar</a:t>
            </a:r>
            <a:r>
              <a:rPr lang="en-US" sz="1600" dirty="0"/>
              <a:t>, </a:t>
            </a:r>
            <a:r>
              <a:rPr lang="en-US" sz="1600" dirty="0" err="1"/>
              <a:t>MEminmax</a:t>
            </a:r>
            <a:r>
              <a:rPr lang="en-US" sz="1600" dirty="0"/>
              <a:t>, </a:t>
            </a:r>
            <a:r>
              <a:rPr lang="en-US" sz="1600" dirty="0" err="1"/>
              <a:t>MEminmaxmean</a:t>
            </a:r>
            <a:r>
              <a:rPr lang="en-US" sz="1600" dirty="0"/>
              <a:t>, </a:t>
            </a:r>
            <a:r>
              <a:rPr lang="en-US" sz="1600" dirty="0" err="1"/>
              <a:t>MEminmaxmeansd</a:t>
            </a:r>
            <a:r>
              <a:rPr lang="en-US" sz="1600" dirty="0"/>
              <a:t>, </a:t>
            </a:r>
            <a:r>
              <a:rPr lang="en-US" sz="1600" dirty="0" err="1"/>
              <a:t>MEminmaxmeanvar</a:t>
            </a:r>
            <a:r>
              <a:rPr lang="en-US" sz="1600" dirty="0"/>
              <a:t>, </a:t>
            </a:r>
            <a:r>
              <a:rPr lang="en-US" sz="1600" dirty="0" err="1"/>
              <a:t>MEminmean</a:t>
            </a:r>
            <a:r>
              <a:rPr lang="en-US" sz="1600" dirty="0"/>
              <a:t>, </a:t>
            </a:r>
            <a:r>
              <a:rPr lang="en-US" sz="1600" dirty="0" err="1"/>
              <a:t>MEquantiles</a:t>
            </a:r>
            <a:r>
              <a:rPr lang="en-US" sz="1600" dirty="0"/>
              <a:t>, mc (</a:t>
            </a:r>
            <a:r>
              <a:rPr lang="en-US" sz="1600" dirty="0" err="1"/>
              <a:t>pointlist</a:t>
            </a:r>
            <a:r>
              <a:rPr lang="en-US" sz="1600" dirty="0"/>
              <a:t>), </a:t>
            </a:r>
            <a:r>
              <a:rPr lang="en-US" sz="1600" dirty="0" err="1"/>
              <a:t>negativebinomial</a:t>
            </a:r>
            <a:r>
              <a:rPr lang="en-US" sz="1600" dirty="0"/>
              <a:t>, normal, N, </a:t>
            </a:r>
            <a:r>
              <a:rPr lang="en-US" sz="1600" dirty="0" err="1"/>
              <a:t>pareto</a:t>
            </a:r>
            <a:r>
              <a:rPr lang="en-US" sz="1600" dirty="0"/>
              <a:t>, pascal, </a:t>
            </a:r>
            <a:r>
              <a:rPr lang="en-US" sz="1600" dirty="0" err="1"/>
              <a:t>powerfunction</a:t>
            </a:r>
            <a:r>
              <a:rPr lang="en-US" sz="1600" dirty="0"/>
              <a:t>, </a:t>
            </a:r>
            <a:r>
              <a:rPr lang="en-US" sz="1600" dirty="0" err="1"/>
              <a:t>poisson</a:t>
            </a:r>
            <a:r>
              <a:rPr lang="en-US" sz="1600" dirty="0"/>
              <a:t>, quantiles, </a:t>
            </a:r>
            <a:r>
              <a:rPr lang="en-US" sz="1600" dirty="0" err="1"/>
              <a:t>rayleigh</a:t>
            </a:r>
            <a:r>
              <a:rPr lang="en-US" sz="1600" dirty="0"/>
              <a:t>, reciprocal, </a:t>
            </a:r>
            <a:r>
              <a:rPr lang="en-US" sz="1600" dirty="0" err="1"/>
              <a:t>shiftedloglogistic</a:t>
            </a:r>
            <a:r>
              <a:rPr lang="en-US" sz="1600" dirty="0"/>
              <a:t>, </a:t>
            </a:r>
            <a:r>
              <a:rPr lang="en-US" sz="1600" dirty="0" err="1"/>
              <a:t>skewnormal</a:t>
            </a:r>
            <a:r>
              <a:rPr lang="en-US" sz="1600" dirty="0"/>
              <a:t>, student, trapezoidal, triangular, uniform, U, </a:t>
            </a:r>
            <a:r>
              <a:rPr lang="en-US" sz="1600" dirty="0" err="1"/>
              <a:t>weibull</a:t>
            </a:r>
            <a:r>
              <a:rPr lang="en-US" sz="1600" dirty="0"/>
              <a:t> </a:t>
            </a:r>
          </a:p>
          <a:p>
            <a:r>
              <a:rPr lang="en-US" dirty="0"/>
              <a:t>Operators, functions and commands</a:t>
            </a:r>
          </a:p>
          <a:p>
            <a:pPr marL="0" indent="0">
              <a:buNone/>
            </a:pPr>
            <a:r>
              <a:rPr lang="en-US" sz="1600" dirty="0"/>
              <a:t>+, *, -, /, ^, abs, </a:t>
            </a:r>
            <a:r>
              <a:rPr lang="en-US" sz="1600" dirty="0" err="1"/>
              <a:t>acos</a:t>
            </a:r>
            <a:r>
              <a:rPr lang="en-US" sz="1600" dirty="0"/>
              <a:t>, and, </a:t>
            </a:r>
            <a:r>
              <a:rPr lang="en-US" sz="1600" dirty="0" err="1"/>
              <a:t>asin</a:t>
            </a:r>
            <a:r>
              <a:rPr lang="en-US" sz="1600" dirty="0"/>
              <a:t>, </a:t>
            </a:r>
            <a:r>
              <a:rPr lang="en-US" sz="1600" dirty="0" err="1"/>
              <a:t>atan</a:t>
            </a:r>
            <a:r>
              <a:rPr lang="en-US" sz="1600" dirty="0"/>
              <a:t>, atan2, ceiling, complement, </a:t>
            </a:r>
            <a:r>
              <a:rPr lang="en-US" sz="1600" dirty="0" err="1"/>
              <a:t>cor</a:t>
            </a:r>
            <a:r>
              <a:rPr lang="en-US" sz="1600" dirty="0"/>
              <a:t>, cos, cut, </a:t>
            </a:r>
            <a:r>
              <a:rPr lang="en-US" sz="1600" dirty="0" err="1"/>
              <a:t>edf</a:t>
            </a:r>
            <a:r>
              <a:rPr lang="en-US" sz="1600" dirty="0"/>
              <a:t>, </a:t>
            </a:r>
            <a:r>
              <a:rPr lang="en-US" sz="1600" dirty="0" err="1"/>
              <a:t>exp</a:t>
            </a:r>
            <a:r>
              <a:rPr lang="en-US" sz="1600" dirty="0"/>
              <a:t>, </a:t>
            </a:r>
            <a:r>
              <a:rPr lang="en-US" sz="1600" dirty="0" err="1"/>
              <a:t>fivenum</a:t>
            </a:r>
            <a:r>
              <a:rPr lang="en-US" sz="1600" dirty="0"/>
              <a:t>, floor, </a:t>
            </a:r>
            <a:r>
              <a:rPr lang="en-US" sz="1600" dirty="0" err="1"/>
              <a:t>iqr</a:t>
            </a:r>
            <a:r>
              <a:rPr lang="en-US" sz="1600" dirty="0"/>
              <a:t>, IQR, left, lines, log, mean, median, mixture, negate, not, oppositeconv.mc, or, percentile, perfectconv.mc, plot, </a:t>
            </a:r>
            <a:r>
              <a:rPr lang="en-US" sz="1600" dirty="0" err="1"/>
              <a:t>pmax</a:t>
            </a:r>
            <a:r>
              <a:rPr lang="en-US" sz="1600" dirty="0"/>
              <a:t>, </a:t>
            </a:r>
            <a:r>
              <a:rPr lang="en-US" sz="1600" dirty="0" err="1"/>
              <a:t>pmin</a:t>
            </a:r>
            <a:r>
              <a:rPr lang="en-US" sz="1600" dirty="0"/>
              <a:t>, </a:t>
            </a:r>
            <a:r>
              <a:rPr lang="en-US" sz="1600" dirty="0" err="1"/>
              <a:t>prob</a:t>
            </a:r>
            <a:r>
              <a:rPr lang="en-US" sz="1600" dirty="0"/>
              <a:t>, quantile, random, reciprocate, right, round, </a:t>
            </a:r>
            <a:r>
              <a:rPr lang="en-US" sz="1600" dirty="0" err="1"/>
              <a:t>samedistribution</a:t>
            </a:r>
            <a:r>
              <a:rPr lang="en-US" sz="1600" dirty="0"/>
              <a:t>, </a:t>
            </a:r>
            <a:r>
              <a:rPr lang="en-US" sz="1600" dirty="0" err="1"/>
              <a:t>sd</a:t>
            </a:r>
            <a:r>
              <a:rPr lang="en-US" sz="1600" dirty="0"/>
              <a:t>, show, sign, sin, specific, </a:t>
            </a:r>
            <a:r>
              <a:rPr lang="en-US" sz="1600" dirty="0" err="1"/>
              <a:t>sqrt</a:t>
            </a:r>
            <a:r>
              <a:rPr lang="en-US" sz="1600" dirty="0"/>
              <a:t>, summary, tan, </a:t>
            </a:r>
            <a:r>
              <a:rPr lang="en-US" sz="1600" dirty="0" err="1"/>
              <a:t>trunc</a:t>
            </a:r>
            <a:r>
              <a:rPr lang="en-US" sz="1600" dirty="0"/>
              <a:t>, </a:t>
            </a:r>
            <a:r>
              <a:rPr lang="en-US" sz="1600" dirty="0" err="1"/>
              <a:t>var</a:t>
            </a:r>
            <a:endParaRPr lang="en-US" sz="1600" dirty="0"/>
          </a:p>
        </p:txBody>
      </p:sp>
    </p:spTree>
    <p:extLst>
      <p:ext uri="{BB962C8B-B14F-4D97-AF65-F5344CB8AC3E}">
        <p14:creationId xmlns:p14="http://schemas.microsoft.com/office/powerpoint/2010/main" val="3531544574"/>
      </p:ext>
    </p:extLst>
  </p:cSld>
  <p:clrMapOvr>
    <a:masterClrMapping/>
  </p:clrMapOvr>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6" name="Rectangle 2"/>
          <p:cNvSpPr>
            <a:spLocks noGrp="1" noChangeArrowheads="1"/>
          </p:cNvSpPr>
          <p:nvPr>
            <p:ph type="title"/>
          </p:nvPr>
        </p:nvSpPr>
        <p:spPr/>
        <p:txBody>
          <a:bodyPr/>
          <a:lstStyle/>
          <a:p>
            <a:r>
              <a:rPr lang="en-US" altLang="en-US"/>
              <a:t>Must be treated </a:t>
            </a:r>
            <a:r>
              <a:rPr lang="en-US" altLang="en-US" i="1"/>
              <a:t>differently</a:t>
            </a:r>
          </a:p>
        </p:txBody>
      </p:sp>
      <p:sp>
        <p:nvSpPr>
          <p:cNvPr id="16387" name="Rectangle 3"/>
          <p:cNvSpPr>
            <a:spLocks noGrp="1" noChangeArrowheads="1"/>
          </p:cNvSpPr>
          <p:nvPr>
            <p:ph type="body" idx="1"/>
          </p:nvPr>
        </p:nvSpPr>
        <p:spPr>
          <a:xfrm>
            <a:off x="685800" y="2057400"/>
            <a:ext cx="8153400" cy="4114800"/>
          </a:xfrm>
        </p:spPr>
        <p:txBody>
          <a:bodyPr/>
          <a:lstStyle/>
          <a:p>
            <a:r>
              <a:rPr lang="en-US" altLang="en-US" dirty="0"/>
              <a:t>Variability should be modeled as randomness with the methods of probability theory</a:t>
            </a:r>
          </a:p>
          <a:p>
            <a:endParaRPr lang="en-US" altLang="en-US" dirty="0"/>
          </a:p>
          <a:p>
            <a:r>
              <a:rPr lang="en-US" altLang="en-US" dirty="0"/>
              <a:t>Incertitude should be modeled as ignorance with methods of interval or constraint analysis</a:t>
            </a:r>
          </a:p>
          <a:p>
            <a:endParaRPr lang="en-US" altLang="en-US" dirty="0"/>
          </a:p>
          <a:p>
            <a:r>
              <a:rPr lang="en-US" altLang="en-US" dirty="0"/>
              <a:t>Probability bounding can do both at once</a:t>
            </a:r>
          </a:p>
        </p:txBody>
      </p:sp>
    </p:spTree>
    <p:extLst>
      <p:ext uri="{BB962C8B-B14F-4D97-AF65-F5344CB8AC3E}">
        <p14:creationId xmlns:p14="http://schemas.microsoft.com/office/powerpoint/2010/main" val="147518044"/>
      </p:ext>
    </p:extLst>
  </p:cSld>
  <p:clrMapOvr>
    <a:masterClrMapping/>
  </p:clrMapOvr>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8610" name="Rectangle 2"/>
          <p:cNvSpPr>
            <a:spLocks noGrp="1" noChangeArrowheads="1"/>
          </p:cNvSpPr>
          <p:nvPr>
            <p:ph type="ctrTitle"/>
          </p:nvPr>
        </p:nvSpPr>
        <p:spPr>
          <a:xfrm>
            <a:off x="0" y="2895600"/>
            <a:ext cx="9144000" cy="1143000"/>
          </a:xfrm>
        </p:spPr>
        <p:txBody>
          <a:bodyPr/>
          <a:lstStyle/>
          <a:p>
            <a:pPr algn="ctr" eaLnBrk="1" hangingPunct="1">
              <a:defRPr/>
            </a:pPr>
            <a:r>
              <a:rPr lang="en-US" sz="6000" dirty="0"/>
              <a:t>Probability bounds analysis</a:t>
            </a:r>
          </a:p>
        </p:txBody>
      </p:sp>
      <p:sp>
        <p:nvSpPr>
          <p:cNvPr id="25603" name="AutoShape 5"/>
          <p:cNvSpPr>
            <a:spLocks noChangeArrowheads="1"/>
          </p:cNvSpPr>
          <p:nvPr/>
        </p:nvSpPr>
        <p:spPr bwMode="auto">
          <a:xfrm flipV="1">
            <a:off x="0" y="0"/>
            <a:ext cx="3581400" cy="2438400"/>
          </a:xfrm>
          <a:prstGeom prst="triangle">
            <a:avLst>
              <a:gd name="adj" fmla="val 50000"/>
            </a:avLst>
          </a:prstGeom>
          <a:solidFill>
            <a:srgbClr val="008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endParaRPr lang="en-US" altLang="en-US"/>
          </a:p>
        </p:txBody>
      </p:sp>
      <p:sp>
        <p:nvSpPr>
          <p:cNvPr id="25605" name="Rectangle 8"/>
          <p:cNvSpPr>
            <a:spLocks noGrp="1" noChangeArrowheads="1"/>
          </p:cNvSpPr>
          <p:nvPr>
            <p:ph type="subTitle" idx="1"/>
          </p:nvPr>
        </p:nvSpPr>
        <p:spPr/>
        <p:txBody>
          <a:bodyPr/>
          <a:lstStyle/>
          <a:p>
            <a:pPr eaLnBrk="1" hangingPunct="1"/>
            <a:r>
              <a:rPr lang="en-US" altLang="en-US"/>
              <a:t> </a:t>
            </a:r>
          </a:p>
        </p:txBody>
      </p:sp>
    </p:spTree>
    <p:extLst>
      <p:ext uri="{BB962C8B-B14F-4D97-AF65-F5344CB8AC3E}">
        <p14:creationId xmlns:p14="http://schemas.microsoft.com/office/powerpoint/2010/main" val="4157327147"/>
      </p:ext>
    </p:extLst>
  </p:cSld>
  <p:clrMapOvr>
    <a:masterClrMapping/>
  </p:clrMapOvr>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5170" name="Rectangle 2"/>
          <p:cNvSpPr>
            <a:spLocks noGrp="1" noChangeArrowheads="1"/>
          </p:cNvSpPr>
          <p:nvPr>
            <p:ph type="title"/>
          </p:nvPr>
        </p:nvSpPr>
        <p:spPr>
          <a:xfrm>
            <a:off x="381000" y="914400"/>
            <a:ext cx="8382000" cy="615950"/>
          </a:xfrm>
        </p:spPr>
        <p:txBody>
          <a:bodyPr/>
          <a:lstStyle/>
          <a:p>
            <a:pPr eaLnBrk="1" hangingPunct="1"/>
            <a:r>
              <a:rPr lang="en-US" altLang="en-US"/>
              <a:t>Bounding probability is an old idea</a:t>
            </a:r>
          </a:p>
        </p:txBody>
      </p:sp>
      <p:sp>
        <p:nvSpPr>
          <p:cNvPr id="135171" name="Rectangle 3"/>
          <p:cNvSpPr>
            <a:spLocks noGrp="1" noChangeArrowheads="1"/>
          </p:cNvSpPr>
          <p:nvPr>
            <p:ph type="body" idx="1"/>
          </p:nvPr>
        </p:nvSpPr>
        <p:spPr>
          <a:xfrm>
            <a:off x="685800" y="1981200"/>
            <a:ext cx="7772400" cy="3482975"/>
          </a:xfrm>
        </p:spPr>
        <p:txBody>
          <a:bodyPr/>
          <a:lstStyle/>
          <a:p>
            <a:pPr eaLnBrk="1" hangingPunct="1"/>
            <a:r>
              <a:rPr lang="en-US" altLang="en-US" sz="3600"/>
              <a:t>Boole and de Morgan</a:t>
            </a:r>
          </a:p>
          <a:p>
            <a:pPr eaLnBrk="1" hangingPunct="1"/>
            <a:r>
              <a:rPr lang="en-US" altLang="en-US" sz="3600"/>
              <a:t>Chebyshev and Markov</a:t>
            </a:r>
          </a:p>
          <a:p>
            <a:pPr eaLnBrk="1" hangingPunct="1"/>
            <a:r>
              <a:rPr lang="en-US" altLang="en-US" sz="3600"/>
              <a:t>Borel and Fr</a:t>
            </a:r>
            <a:r>
              <a:rPr lang="en-US" altLang="en-US" sz="3600">
                <a:cs typeface="Arial" panose="020B0604020202020204" pitchFamily="34" charset="0"/>
              </a:rPr>
              <a:t>é</a:t>
            </a:r>
            <a:r>
              <a:rPr lang="en-US" altLang="en-US" sz="3600"/>
              <a:t>chet</a:t>
            </a:r>
          </a:p>
          <a:p>
            <a:pPr eaLnBrk="1" hangingPunct="1"/>
            <a:r>
              <a:rPr lang="en-US" altLang="en-US" sz="3600"/>
              <a:t>Kolmogorov and Keynes</a:t>
            </a:r>
          </a:p>
          <a:p>
            <a:pPr eaLnBrk="1" hangingPunct="1"/>
            <a:r>
              <a:rPr lang="en-US" altLang="en-US" sz="3600"/>
              <a:t>Berger and Walley</a:t>
            </a:r>
          </a:p>
          <a:p>
            <a:pPr eaLnBrk="1" hangingPunct="1"/>
            <a:endParaRPr lang="en-US" altLang="en-US" sz="3600"/>
          </a:p>
        </p:txBody>
      </p:sp>
    </p:spTree>
    <p:extLst>
      <p:ext uri="{BB962C8B-B14F-4D97-AF65-F5344CB8AC3E}">
        <p14:creationId xmlns:p14="http://schemas.microsoft.com/office/powerpoint/2010/main" val="953847764"/>
      </p:ext>
    </p:extLst>
  </p:cSld>
  <p:clrMapOvr>
    <a:masterClrMapping/>
  </p:clrMapOvr>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6194" name="Rectangle 2"/>
          <p:cNvSpPr>
            <a:spLocks noGrp="1" noChangeArrowheads="1"/>
          </p:cNvSpPr>
          <p:nvPr>
            <p:ph type="title"/>
          </p:nvPr>
        </p:nvSpPr>
        <p:spPr/>
        <p:txBody>
          <a:bodyPr/>
          <a:lstStyle/>
          <a:p>
            <a:pPr eaLnBrk="1" hangingPunct="1"/>
            <a:r>
              <a:rPr lang="en-US" altLang="en-US"/>
              <a:t>Why bounding is a good idea</a:t>
            </a:r>
          </a:p>
        </p:txBody>
      </p:sp>
      <p:sp>
        <p:nvSpPr>
          <p:cNvPr id="136195" name="Rectangle 3"/>
          <p:cNvSpPr>
            <a:spLocks noGrp="1" noChangeArrowheads="1"/>
          </p:cNvSpPr>
          <p:nvPr>
            <p:ph type="body" idx="1"/>
          </p:nvPr>
        </p:nvSpPr>
        <p:spPr>
          <a:xfrm>
            <a:off x="533400" y="1981200"/>
            <a:ext cx="8458200" cy="4114800"/>
          </a:xfrm>
        </p:spPr>
        <p:txBody>
          <a:bodyPr/>
          <a:lstStyle/>
          <a:p>
            <a:pPr eaLnBrk="1" hangingPunct="1"/>
            <a:r>
              <a:rPr lang="en-US" altLang="en-US"/>
              <a:t>Often sufficient to specify a decision </a:t>
            </a:r>
          </a:p>
          <a:p>
            <a:pPr eaLnBrk="1" hangingPunct="1"/>
            <a:r>
              <a:rPr lang="en-US" altLang="en-US"/>
              <a:t>Possible even when estimates are impossible</a:t>
            </a:r>
          </a:p>
          <a:p>
            <a:pPr eaLnBrk="1" hangingPunct="1"/>
            <a:r>
              <a:rPr lang="en-US" altLang="en-US"/>
              <a:t>Usually easy to compute and simple to combine</a:t>
            </a:r>
          </a:p>
          <a:p>
            <a:pPr eaLnBrk="1" hangingPunct="1"/>
            <a:r>
              <a:rPr lang="en-US" altLang="en-US"/>
              <a:t>Rigorous, rather than an approximation</a:t>
            </a:r>
          </a:p>
          <a:p>
            <a:pPr eaLnBrk="1" hangingPunct="1"/>
            <a:r>
              <a:rPr lang="en-US" altLang="en-US"/>
              <a:t>Bounding works with even the crappiest data</a:t>
            </a:r>
          </a:p>
          <a:p>
            <a:pPr lvl="4" eaLnBrk="1" hangingPunct="1"/>
            <a:endParaRPr lang="en-US" altLang="en-US"/>
          </a:p>
          <a:p>
            <a:pPr eaLnBrk="1" hangingPunct="1">
              <a:buFontTx/>
              <a:buNone/>
            </a:pPr>
            <a:r>
              <a:rPr lang="en-US" altLang="en-US">
                <a:cs typeface="Times New Roman" panose="02020603050405020304" pitchFamily="18" charset="0"/>
              </a:rPr>
              <a:t>				       (after N.C. Rowe 1988)</a:t>
            </a:r>
            <a:r>
              <a:rPr lang="en-US" altLang="en-US" sz="1600">
                <a:cs typeface="Times New Roman" panose="02020603050405020304" pitchFamily="18" charset="0"/>
              </a:rPr>
              <a:t>	</a:t>
            </a:r>
            <a:endParaRPr lang="en-US" altLang="en-US"/>
          </a:p>
        </p:txBody>
      </p:sp>
    </p:spTree>
    <p:extLst>
      <p:ext uri="{BB962C8B-B14F-4D97-AF65-F5344CB8AC3E}">
        <p14:creationId xmlns:p14="http://schemas.microsoft.com/office/powerpoint/2010/main" val="1755584182"/>
      </p:ext>
    </p:extLst>
  </p:cSld>
  <p:clrMapOvr>
    <a:masterClrMapping/>
  </p:clrMapOvr>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7218" name="Rectangle 2"/>
          <p:cNvSpPr>
            <a:spLocks noGrp="1" noChangeArrowheads="1"/>
          </p:cNvSpPr>
          <p:nvPr>
            <p:ph type="title"/>
          </p:nvPr>
        </p:nvSpPr>
        <p:spPr/>
        <p:txBody>
          <a:bodyPr/>
          <a:lstStyle/>
          <a:p>
            <a:pPr eaLnBrk="1" hangingPunct="1"/>
            <a:r>
              <a:rPr lang="en-US" altLang="en-US"/>
              <a:t>Rigorousness</a:t>
            </a:r>
          </a:p>
        </p:txBody>
      </p:sp>
      <p:sp>
        <p:nvSpPr>
          <p:cNvPr id="137219" name="Rectangle 3"/>
          <p:cNvSpPr>
            <a:spLocks noGrp="1" noChangeArrowheads="1"/>
          </p:cNvSpPr>
          <p:nvPr>
            <p:ph type="body" idx="1"/>
          </p:nvPr>
        </p:nvSpPr>
        <p:spPr>
          <a:xfrm>
            <a:off x="685800" y="1981200"/>
            <a:ext cx="8077200" cy="4114800"/>
          </a:xfrm>
        </p:spPr>
        <p:txBody>
          <a:bodyPr/>
          <a:lstStyle/>
          <a:p>
            <a:pPr eaLnBrk="1" hangingPunct="1"/>
            <a:r>
              <a:rPr lang="en-US" altLang="en-US"/>
              <a:t>The computations can be guaranteed to enclose the true results (if the inputs do)</a:t>
            </a:r>
          </a:p>
          <a:p>
            <a:pPr eaLnBrk="1" hangingPunct="1"/>
            <a:endParaRPr lang="en-US" altLang="en-US"/>
          </a:p>
          <a:p>
            <a:pPr eaLnBrk="1" hangingPunct="1"/>
            <a:r>
              <a:rPr lang="en-US" altLang="en-US"/>
              <a:t>“Automatically verified calculations”</a:t>
            </a:r>
          </a:p>
          <a:p>
            <a:pPr eaLnBrk="1" hangingPunct="1"/>
            <a:endParaRPr lang="en-US" altLang="en-US"/>
          </a:p>
          <a:p>
            <a:pPr eaLnBrk="1" hangingPunct="1"/>
            <a:r>
              <a:rPr lang="en-US" altLang="en-US"/>
              <a:t>You can still be wrong, but the method won’t be the reason if you are</a:t>
            </a:r>
          </a:p>
          <a:p>
            <a:pPr eaLnBrk="1" hangingPunct="1"/>
            <a:endParaRPr lang="en-US" altLang="en-US"/>
          </a:p>
        </p:txBody>
      </p:sp>
    </p:spTree>
    <p:extLst>
      <p:ext uri="{BB962C8B-B14F-4D97-AF65-F5344CB8AC3E}">
        <p14:creationId xmlns:p14="http://schemas.microsoft.com/office/powerpoint/2010/main" val="1525275563"/>
      </p:ext>
    </p:extLst>
  </p:cSld>
  <p:clrMapOvr>
    <a:masterClrMapping/>
  </p:clrMapOvr>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8242" name="Rectangle 2"/>
          <p:cNvSpPr>
            <a:spLocks noGrp="1" noChangeArrowheads="1"/>
          </p:cNvSpPr>
          <p:nvPr>
            <p:ph type="title"/>
          </p:nvPr>
        </p:nvSpPr>
        <p:spPr>
          <a:xfrm>
            <a:off x="685800" y="762000"/>
            <a:ext cx="7772400" cy="615950"/>
          </a:xfrm>
        </p:spPr>
        <p:txBody>
          <a:bodyPr/>
          <a:lstStyle/>
          <a:p>
            <a:pPr eaLnBrk="1" hangingPunct="1"/>
            <a:r>
              <a:rPr lang="en-US" altLang="en-US"/>
              <a:t>Closely related to other ideas</a:t>
            </a:r>
          </a:p>
        </p:txBody>
      </p:sp>
      <p:sp>
        <p:nvSpPr>
          <p:cNvPr id="138243" name="Rectangle 3"/>
          <p:cNvSpPr>
            <a:spLocks noGrp="1" noChangeArrowheads="1"/>
          </p:cNvSpPr>
          <p:nvPr>
            <p:ph type="body" idx="1"/>
          </p:nvPr>
        </p:nvSpPr>
        <p:spPr>
          <a:xfrm>
            <a:off x="685800" y="1600200"/>
            <a:ext cx="7772400" cy="4114800"/>
          </a:xfrm>
        </p:spPr>
        <p:txBody>
          <a:bodyPr/>
          <a:lstStyle/>
          <a:p>
            <a:pPr marL="347663" indent="-347663" eaLnBrk="1" hangingPunct="1">
              <a:lnSpc>
                <a:spcPct val="90000"/>
              </a:lnSpc>
            </a:pPr>
            <a:endParaRPr lang="en-US" altLang="en-US" sz="2800" dirty="0"/>
          </a:p>
          <a:p>
            <a:pPr marL="347663" indent="-347663" eaLnBrk="1" hangingPunct="1">
              <a:lnSpc>
                <a:spcPct val="90000"/>
              </a:lnSpc>
            </a:pPr>
            <a:r>
              <a:rPr lang="en-US" altLang="en-US" sz="2800" b="1" i="1" dirty="0">
                <a:solidFill>
                  <a:srgbClr val="009900"/>
                </a:solidFill>
              </a:rPr>
              <a:t>Second-order probability</a:t>
            </a:r>
          </a:p>
          <a:p>
            <a:pPr marL="747713" lvl="1" eaLnBrk="1" hangingPunct="1">
              <a:lnSpc>
                <a:spcPct val="90000"/>
              </a:lnSpc>
            </a:pPr>
            <a:r>
              <a:rPr lang="en-US" altLang="en-US" sz="2400" dirty="0"/>
              <a:t>PBA is easier to work with and more comprehensive</a:t>
            </a:r>
          </a:p>
          <a:p>
            <a:pPr marL="347663" indent="-347663" eaLnBrk="1" hangingPunct="1">
              <a:lnSpc>
                <a:spcPct val="90000"/>
              </a:lnSpc>
            </a:pPr>
            <a:endParaRPr lang="en-US" altLang="en-US" sz="2800" b="1" i="1" dirty="0">
              <a:solidFill>
                <a:srgbClr val="FFFF00"/>
              </a:solidFill>
            </a:endParaRPr>
          </a:p>
          <a:p>
            <a:pPr marL="347663" indent="-347663" eaLnBrk="1" hangingPunct="1">
              <a:lnSpc>
                <a:spcPct val="90000"/>
              </a:lnSpc>
            </a:pPr>
            <a:r>
              <a:rPr lang="en-US" altLang="en-US" sz="2800" b="1" i="1" dirty="0">
                <a:solidFill>
                  <a:srgbClr val="009900"/>
                </a:solidFill>
              </a:rPr>
              <a:t>Imprecise probabilities</a:t>
            </a:r>
          </a:p>
          <a:p>
            <a:pPr marL="747713" lvl="1" eaLnBrk="1" hangingPunct="1">
              <a:lnSpc>
                <a:spcPct val="90000"/>
              </a:lnSpc>
            </a:pPr>
            <a:r>
              <a:rPr lang="en-US" altLang="en-US" sz="2400" dirty="0"/>
              <a:t>PBA is somewhat cruder, but a lot easier</a:t>
            </a:r>
          </a:p>
          <a:p>
            <a:pPr marL="347663" indent="-347663" eaLnBrk="1" hangingPunct="1">
              <a:lnSpc>
                <a:spcPct val="90000"/>
              </a:lnSpc>
            </a:pPr>
            <a:endParaRPr lang="en-US" altLang="en-US" sz="2800" dirty="0"/>
          </a:p>
          <a:p>
            <a:pPr marL="347663" indent="-347663" eaLnBrk="1" hangingPunct="1">
              <a:lnSpc>
                <a:spcPct val="90000"/>
              </a:lnSpc>
            </a:pPr>
            <a:r>
              <a:rPr lang="en-US" altLang="en-US" sz="2800" b="1" i="1" dirty="0">
                <a:solidFill>
                  <a:srgbClr val="009900"/>
                </a:solidFill>
              </a:rPr>
              <a:t>Robust Bayesian analysis</a:t>
            </a:r>
          </a:p>
          <a:p>
            <a:pPr marL="747713" lvl="1" eaLnBrk="1" hangingPunct="1">
              <a:lnSpc>
                <a:spcPct val="90000"/>
              </a:lnSpc>
            </a:pPr>
            <a:r>
              <a:rPr lang="en-US" altLang="en-US" sz="2400" dirty="0"/>
              <a:t>PBA does convolutions rather than updating</a:t>
            </a:r>
          </a:p>
        </p:txBody>
      </p:sp>
      <p:grpSp>
        <p:nvGrpSpPr>
          <p:cNvPr id="2" name="Group 7"/>
          <p:cNvGrpSpPr>
            <a:grpSpLocks/>
          </p:cNvGrpSpPr>
          <p:nvPr/>
        </p:nvGrpSpPr>
        <p:grpSpPr bwMode="auto">
          <a:xfrm>
            <a:off x="6864350" y="3429000"/>
            <a:ext cx="1822450" cy="2514600"/>
            <a:chOff x="4324" y="2160"/>
            <a:chExt cx="1148" cy="1584"/>
          </a:xfrm>
        </p:grpSpPr>
        <p:sp>
          <p:nvSpPr>
            <p:cNvPr id="138245" name="AutoShape 5"/>
            <p:cNvSpPr>
              <a:spLocks/>
            </p:cNvSpPr>
            <p:nvPr/>
          </p:nvSpPr>
          <p:spPr bwMode="auto">
            <a:xfrm flipH="1">
              <a:off x="4324" y="2160"/>
              <a:ext cx="384" cy="1584"/>
            </a:xfrm>
            <a:prstGeom prst="leftBrace">
              <a:avLst>
                <a:gd name="adj1" fmla="val 34375"/>
                <a:gd name="adj2" fmla="val 50000"/>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latin typeface="Arial" panose="020B0604020202020204" pitchFamily="34" charset="0"/>
              </a:endParaRPr>
            </a:p>
          </p:txBody>
        </p:sp>
        <p:sp>
          <p:nvSpPr>
            <p:cNvPr id="138246" name="Text Box 6"/>
            <p:cNvSpPr txBox="1">
              <a:spLocks noChangeArrowheads="1"/>
            </p:cNvSpPr>
            <p:nvPr/>
          </p:nvSpPr>
          <p:spPr bwMode="auto">
            <a:xfrm>
              <a:off x="4708" y="2641"/>
              <a:ext cx="764" cy="5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a:latin typeface="Times New Roman" panose="02020603050405020304" pitchFamily="18" charset="0"/>
                </a:rPr>
                <a:t>Bounding</a:t>
              </a:r>
            </a:p>
            <a:p>
              <a:pPr eaLnBrk="1" hangingPunct="1"/>
              <a:r>
                <a:rPr lang="en-US" altLang="en-US">
                  <a:latin typeface="Times New Roman" panose="02020603050405020304" pitchFamily="18" charset="0"/>
                </a:rPr>
                <a:t>approaches</a:t>
              </a:r>
            </a:p>
            <a:p>
              <a:pPr eaLnBrk="1" hangingPunct="1"/>
              <a:r>
                <a:rPr lang="en-US" altLang="en-US">
                  <a:latin typeface="Times New Roman" panose="02020603050405020304" pitchFamily="18" charset="0"/>
                </a:rPr>
                <a:t>like PBA</a:t>
              </a:r>
            </a:p>
          </p:txBody>
        </p:sp>
      </p:grpSp>
    </p:spTree>
    <p:extLst>
      <p:ext uri="{BB962C8B-B14F-4D97-AF65-F5344CB8AC3E}">
        <p14:creationId xmlns:p14="http://schemas.microsoft.com/office/powerpoint/2010/main" val="15529168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9266" name="Rectangle 2"/>
          <p:cNvSpPr>
            <a:spLocks noChangeArrowheads="1"/>
          </p:cNvSpPr>
          <p:nvPr/>
        </p:nvSpPr>
        <p:spPr bwMode="auto">
          <a:xfrm>
            <a:off x="3319463" y="990600"/>
            <a:ext cx="3733800" cy="914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latin typeface="Arial" panose="020B0604020202020204" pitchFamily="34" charset="0"/>
            </a:endParaRPr>
          </a:p>
        </p:txBody>
      </p:sp>
      <p:sp>
        <p:nvSpPr>
          <p:cNvPr id="139267" name="Rectangle 3"/>
          <p:cNvSpPr>
            <a:spLocks noChangeArrowheads="1"/>
          </p:cNvSpPr>
          <p:nvPr/>
        </p:nvSpPr>
        <p:spPr bwMode="auto">
          <a:xfrm>
            <a:off x="4203700" y="1106488"/>
            <a:ext cx="2133600" cy="441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2600">
                <a:solidFill>
                  <a:srgbClr val="000000"/>
                </a:solidFill>
                <a:latin typeface="Times New Roman" panose="02020603050405020304" pitchFamily="18" charset="0"/>
              </a:rPr>
              <a:t>Deterministic </a:t>
            </a:r>
            <a:endParaRPr lang="en-US" altLang="en-US" sz="2400">
              <a:latin typeface="Times New Roman" panose="02020603050405020304" pitchFamily="18" charset="0"/>
            </a:endParaRPr>
          </a:p>
        </p:txBody>
      </p:sp>
      <p:sp>
        <p:nvSpPr>
          <p:cNvPr id="139268" name="Rectangle 4"/>
          <p:cNvSpPr>
            <a:spLocks noChangeArrowheads="1"/>
          </p:cNvSpPr>
          <p:nvPr/>
        </p:nvSpPr>
        <p:spPr bwMode="auto">
          <a:xfrm>
            <a:off x="4397375" y="1516063"/>
            <a:ext cx="1690688" cy="441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2600">
                <a:solidFill>
                  <a:srgbClr val="000000"/>
                </a:solidFill>
                <a:latin typeface="Times New Roman" panose="02020603050405020304" pitchFamily="18" charset="0"/>
              </a:rPr>
              <a:t>calculation</a:t>
            </a:r>
            <a:endParaRPr lang="en-US" altLang="en-US" sz="2400">
              <a:latin typeface="Times New Roman" panose="02020603050405020304" pitchFamily="18" charset="0"/>
            </a:endParaRPr>
          </a:p>
        </p:txBody>
      </p:sp>
      <p:sp>
        <p:nvSpPr>
          <p:cNvPr id="139269" name="Rectangle 5"/>
          <p:cNvSpPr>
            <a:spLocks noChangeArrowheads="1"/>
          </p:cNvSpPr>
          <p:nvPr/>
        </p:nvSpPr>
        <p:spPr bwMode="auto">
          <a:xfrm>
            <a:off x="1593850" y="3178175"/>
            <a:ext cx="3733800" cy="914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latin typeface="Arial" panose="020B0604020202020204" pitchFamily="34" charset="0"/>
            </a:endParaRPr>
          </a:p>
        </p:txBody>
      </p:sp>
      <p:sp>
        <p:nvSpPr>
          <p:cNvPr id="139270" name="Rectangle 6"/>
          <p:cNvSpPr>
            <a:spLocks noChangeArrowheads="1"/>
          </p:cNvSpPr>
          <p:nvPr/>
        </p:nvSpPr>
        <p:spPr bwMode="auto">
          <a:xfrm>
            <a:off x="2546350" y="3294063"/>
            <a:ext cx="2008188" cy="441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2600">
                <a:solidFill>
                  <a:srgbClr val="000000"/>
                </a:solidFill>
                <a:latin typeface="Times New Roman" panose="02020603050405020304" pitchFamily="18" charset="0"/>
              </a:rPr>
              <a:t>Probabilistic </a:t>
            </a:r>
            <a:endParaRPr lang="en-US" altLang="en-US" sz="2400">
              <a:latin typeface="Times New Roman" panose="02020603050405020304" pitchFamily="18" charset="0"/>
            </a:endParaRPr>
          </a:p>
        </p:txBody>
      </p:sp>
      <p:sp>
        <p:nvSpPr>
          <p:cNvPr id="139271" name="Rectangle 7"/>
          <p:cNvSpPr>
            <a:spLocks noChangeArrowheads="1"/>
          </p:cNvSpPr>
          <p:nvPr/>
        </p:nvSpPr>
        <p:spPr bwMode="auto">
          <a:xfrm>
            <a:off x="2592388" y="3703638"/>
            <a:ext cx="1793875" cy="441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2600">
                <a:solidFill>
                  <a:srgbClr val="000000"/>
                </a:solidFill>
                <a:latin typeface="Times New Roman" panose="02020603050405020304" pitchFamily="18" charset="0"/>
              </a:rPr>
              <a:t>convolution</a:t>
            </a:r>
            <a:endParaRPr lang="en-US" altLang="en-US" sz="2400">
              <a:latin typeface="Times New Roman" panose="02020603050405020304" pitchFamily="18" charset="0"/>
            </a:endParaRPr>
          </a:p>
        </p:txBody>
      </p:sp>
      <p:sp>
        <p:nvSpPr>
          <p:cNvPr id="139272" name="Rectangle 8"/>
          <p:cNvSpPr>
            <a:spLocks noChangeArrowheads="1"/>
          </p:cNvSpPr>
          <p:nvPr/>
        </p:nvSpPr>
        <p:spPr bwMode="auto">
          <a:xfrm>
            <a:off x="5588000" y="3178175"/>
            <a:ext cx="2554288" cy="914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latin typeface="Arial" panose="020B0604020202020204" pitchFamily="34" charset="0"/>
            </a:endParaRPr>
          </a:p>
        </p:txBody>
      </p:sp>
      <p:sp>
        <p:nvSpPr>
          <p:cNvPr id="139273" name="Rectangle 9"/>
          <p:cNvSpPr>
            <a:spLocks noChangeArrowheads="1"/>
          </p:cNvSpPr>
          <p:nvPr/>
        </p:nvSpPr>
        <p:spPr bwMode="auto">
          <a:xfrm>
            <a:off x="6303963" y="3294063"/>
            <a:ext cx="1304925" cy="441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2600">
                <a:solidFill>
                  <a:srgbClr val="000000"/>
                </a:solidFill>
                <a:latin typeface="Times New Roman" panose="02020603050405020304" pitchFamily="18" charset="0"/>
              </a:rPr>
              <a:t>Interval </a:t>
            </a:r>
            <a:endParaRPr lang="en-US" altLang="en-US" sz="2400">
              <a:latin typeface="Times New Roman" panose="02020603050405020304" pitchFamily="18" charset="0"/>
            </a:endParaRPr>
          </a:p>
        </p:txBody>
      </p:sp>
      <p:sp>
        <p:nvSpPr>
          <p:cNvPr id="139274" name="Rectangle 10"/>
          <p:cNvSpPr>
            <a:spLocks noChangeArrowheads="1"/>
          </p:cNvSpPr>
          <p:nvPr/>
        </p:nvSpPr>
        <p:spPr bwMode="auto">
          <a:xfrm>
            <a:off x="6280150" y="3703638"/>
            <a:ext cx="1247775" cy="441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2600">
                <a:solidFill>
                  <a:srgbClr val="000000"/>
                </a:solidFill>
                <a:latin typeface="Times New Roman" panose="02020603050405020304" pitchFamily="18" charset="0"/>
              </a:rPr>
              <a:t>analysis</a:t>
            </a:r>
            <a:endParaRPr lang="en-US" altLang="en-US" sz="2400">
              <a:latin typeface="Times New Roman" panose="02020603050405020304" pitchFamily="18" charset="0"/>
            </a:endParaRPr>
          </a:p>
        </p:txBody>
      </p:sp>
      <p:sp>
        <p:nvSpPr>
          <p:cNvPr id="139275" name="Rectangle 11"/>
          <p:cNvSpPr>
            <a:spLocks noChangeArrowheads="1"/>
          </p:cNvSpPr>
          <p:nvPr/>
        </p:nvSpPr>
        <p:spPr bwMode="auto">
          <a:xfrm>
            <a:off x="3954463" y="5365750"/>
            <a:ext cx="2735262" cy="914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latin typeface="Arial" panose="020B0604020202020204" pitchFamily="34" charset="0"/>
            </a:endParaRPr>
          </a:p>
        </p:txBody>
      </p:sp>
      <p:sp>
        <p:nvSpPr>
          <p:cNvPr id="139276" name="Rectangle 12"/>
          <p:cNvSpPr>
            <a:spLocks noChangeArrowheads="1"/>
          </p:cNvSpPr>
          <p:nvPr/>
        </p:nvSpPr>
        <p:spPr bwMode="auto">
          <a:xfrm>
            <a:off x="4510088" y="5481638"/>
            <a:ext cx="1793875" cy="441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2600">
                <a:solidFill>
                  <a:srgbClr val="000000"/>
                </a:solidFill>
                <a:latin typeface="Times New Roman" panose="02020603050405020304" pitchFamily="18" charset="0"/>
              </a:rPr>
              <a:t>Probability </a:t>
            </a:r>
            <a:endParaRPr lang="en-US" altLang="en-US" sz="2400">
              <a:latin typeface="Times New Roman" panose="02020603050405020304" pitchFamily="18" charset="0"/>
            </a:endParaRPr>
          </a:p>
        </p:txBody>
      </p:sp>
      <p:sp>
        <p:nvSpPr>
          <p:cNvPr id="139277" name="Rectangle 13"/>
          <p:cNvSpPr>
            <a:spLocks noChangeArrowheads="1"/>
          </p:cNvSpPr>
          <p:nvPr/>
        </p:nvSpPr>
        <p:spPr bwMode="auto">
          <a:xfrm>
            <a:off x="4170363" y="5891213"/>
            <a:ext cx="2327275" cy="441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2600">
                <a:solidFill>
                  <a:srgbClr val="000000"/>
                </a:solidFill>
                <a:latin typeface="Times New Roman" panose="02020603050405020304" pitchFamily="18" charset="0"/>
              </a:rPr>
              <a:t>bounds analysis</a:t>
            </a:r>
            <a:endParaRPr lang="en-US" altLang="en-US" sz="2400">
              <a:latin typeface="Times New Roman" panose="02020603050405020304" pitchFamily="18" charset="0"/>
            </a:endParaRPr>
          </a:p>
        </p:txBody>
      </p:sp>
      <p:sp>
        <p:nvSpPr>
          <p:cNvPr id="139278" name="Line 14"/>
          <p:cNvSpPr>
            <a:spLocks noChangeShapeType="1"/>
          </p:cNvSpPr>
          <p:nvPr/>
        </p:nvSpPr>
        <p:spPr bwMode="auto">
          <a:xfrm flipH="1">
            <a:off x="3692525" y="1916113"/>
            <a:ext cx="760413" cy="1050925"/>
          </a:xfrm>
          <a:prstGeom prst="line">
            <a:avLst/>
          </a:prstGeom>
          <a:noFill/>
          <a:ln w="9048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9279" name="Freeform 15"/>
          <p:cNvSpPr>
            <a:spLocks/>
          </p:cNvSpPr>
          <p:nvPr/>
        </p:nvSpPr>
        <p:spPr bwMode="auto">
          <a:xfrm>
            <a:off x="3546475" y="2852738"/>
            <a:ext cx="317500" cy="325437"/>
          </a:xfrm>
          <a:custGeom>
            <a:avLst/>
            <a:gdLst>
              <a:gd name="T0" fmla="*/ 2147483647 w 200"/>
              <a:gd name="T1" fmla="*/ 0 h 205"/>
              <a:gd name="T2" fmla="*/ 0 w 200"/>
              <a:gd name="T3" fmla="*/ 2147483647 h 205"/>
              <a:gd name="T4" fmla="*/ 2147483647 w 200"/>
              <a:gd name="T5" fmla="*/ 2147483647 h 205"/>
              <a:gd name="T6" fmla="*/ 2147483647 w 200"/>
              <a:gd name="T7" fmla="*/ 0 h 205"/>
              <a:gd name="T8" fmla="*/ 0 60000 65536"/>
              <a:gd name="T9" fmla="*/ 0 60000 65536"/>
              <a:gd name="T10" fmla="*/ 0 60000 65536"/>
              <a:gd name="T11" fmla="*/ 0 60000 65536"/>
              <a:gd name="T12" fmla="*/ 0 w 200"/>
              <a:gd name="T13" fmla="*/ 0 h 205"/>
              <a:gd name="T14" fmla="*/ 200 w 200"/>
              <a:gd name="T15" fmla="*/ 205 h 205"/>
            </a:gdLst>
            <a:ahLst/>
            <a:cxnLst>
              <a:cxn ang="T8">
                <a:pos x="T0" y="T1"/>
              </a:cxn>
              <a:cxn ang="T9">
                <a:pos x="T2" y="T3"/>
              </a:cxn>
              <a:cxn ang="T10">
                <a:pos x="T4" y="T5"/>
              </a:cxn>
              <a:cxn ang="T11">
                <a:pos x="T6" y="T7"/>
              </a:cxn>
            </a:cxnLst>
            <a:rect l="T12" t="T13" r="T14" b="T15"/>
            <a:pathLst>
              <a:path w="200" h="205">
                <a:moveTo>
                  <a:pt x="35" y="0"/>
                </a:moveTo>
                <a:lnTo>
                  <a:pt x="0" y="205"/>
                </a:lnTo>
                <a:lnTo>
                  <a:pt x="200" y="106"/>
                </a:lnTo>
                <a:lnTo>
                  <a:pt x="3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9280" name="Line 16"/>
          <p:cNvSpPr>
            <a:spLocks noChangeShapeType="1"/>
          </p:cNvSpPr>
          <p:nvPr/>
        </p:nvSpPr>
        <p:spPr bwMode="auto">
          <a:xfrm>
            <a:off x="5861050" y="1916113"/>
            <a:ext cx="760413" cy="1050925"/>
          </a:xfrm>
          <a:prstGeom prst="line">
            <a:avLst/>
          </a:prstGeom>
          <a:noFill/>
          <a:ln w="9048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9281" name="Freeform 17"/>
          <p:cNvSpPr>
            <a:spLocks/>
          </p:cNvSpPr>
          <p:nvPr/>
        </p:nvSpPr>
        <p:spPr bwMode="auto">
          <a:xfrm>
            <a:off x="6462713" y="2852738"/>
            <a:ext cx="306387" cy="325437"/>
          </a:xfrm>
          <a:custGeom>
            <a:avLst/>
            <a:gdLst>
              <a:gd name="T0" fmla="*/ 0 w 193"/>
              <a:gd name="T1" fmla="*/ 2147483647 h 205"/>
              <a:gd name="T2" fmla="*/ 2147483647 w 193"/>
              <a:gd name="T3" fmla="*/ 2147483647 h 205"/>
              <a:gd name="T4" fmla="*/ 2147483647 w 193"/>
              <a:gd name="T5" fmla="*/ 0 h 205"/>
              <a:gd name="T6" fmla="*/ 0 w 193"/>
              <a:gd name="T7" fmla="*/ 2147483647 h 205"/>
              <a:gd name="T8" fmla="*/ 0 60000 65536"/>
              <a:gd name="T9" fmla="*/ 0 60000 65536"/>
              <a:gd name="T10" fmla="*/ 0 60000 65536"/>
              <a:gd name="T11" fmla="*/ 0 60000 65536"/>
              <a:gd name="T12" fmla="*/ 0 w 193"/>
              <a:gd name="T13" fmla="*/ 0 h 205"/>
              <a:gd name="T14" fmla="*/ 193 w 193"/>
              <a:gd name="T15" fmla="*/ 205 h 205"/>
            </a:gdLst>
            <a:ahLst/>
            <a:cxnLst>
              <a:cxn ang="T8">
                <a:pos x="T0" y="T1"/>
              </a:cxn>
              <a:cxn ang="T9">
                <a:pos x="T2" y="T3"/>
              </a:cxn>
              <a:cxn ang="T10">
                <a:pos x="T4" y="T5"/>
              </a:cxn>
              <a:cxn ang="T11">
                <a:pos x="T6" y="T7"/>
              </a:cxn>
            </a:cxnLst>
            <a:rect l="T12" t="T13" r="T14" b="T15"/>
            <a:pathLst>
              <a:path w="193" h="205">
                <a:moveTo>
                  <a:pt x="0" y="106"/>
                </a:moveTo>
                <a:lnTo>
                  <a:pt x="193" y="205"/>
                </a:lnTo>
                <a:lnTo>
                  <a:pt x="164" y="0"/>
                </a:lnTo>
                <a:lnTo>
                  <a:pt x="0" y="10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9282" name="Line 18"/>
          <p:cNvSpPr>
            <a:spLocks noChangeShapeType="1"/>
          </p:cNvSpPr>
          <p:nvPr/>
        </p:nvSpPr>
        <p:spPr bwMode="auto">
          <a:xfrm flipH="1">
            <a:off x="6008688" y="4103688"/>
            <a:ext cx="760412" cy="1050925"/>
          </a:xfrm>
          <a:prstGeom prst="line">
            <a:avLst/>
          </a:prstGeom>
          <a:noFill/>
          <a:ln w="9048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9283" name="Freeform 19"/>
          <p:cNvSpPr>
            <a:spLocks/>
          </p:cNvSpPr>
          <p:nvPr/>
        </p:nvSpPr>
        <p:spPr bwMode="auto">
          <a:xfrm>
            <a:off x="5861050" y="5038725"/>
            <a:ext cx="317500" cy="327025"/>
          </a:xfrm>
          <a:custGeom>
            <a:avLst/>
            <a:gdLst>
              <a:gd name="T0" fmla="*/ 2147483647 w 200"/>
              <a:gd name="T1" fmla="*/ 0 h 206"/>
              <a:gd name="T2" fmla="*/ 0 w 200"/>
              <a:gd name="T3" fmla="*/ 2147483647 h 206"/>
              <a:gd name="T4" fmla="*/ 2147483647 w 200"/>
              <a:gd name="T5" fmla="*/ 2147483647 h 206"/>
              <a:gd name="T6" fmla="*/ 2147483647 w 200"/>
              <a:gd name="T7" fmla="*/ 0 h 206"/>
              <a:gd name="T8" fmla="*/ 0 60000 65536"/>
              <a:gd name="T9" fmla="*/ 0 60000 65536"/>
              <a:gd name="T10" fmla="*/ 0 60000 65536"/>
              <a:gd name="T11" fmla="*/ 0 60000 65536"/>
              <a:gd name="T12" fmla="*/ 0 w 200"/>
              <a:gd name="T13" fmla="*/ 0 h 206"/>
              <a:gd name="T14" fmla="*/ 200 w 200"/>
              <a:gd name="T15" fmla="*/ 206 h 206"/>
            </a:gdLst>
            <a:ahLst/>
            <a:cxnLst>
              <a:cxn ang="T8">
                <a:pos x="T0" y="T1"/>
              </a:cxn>
              <a:cxn ang="T9">
                <a:pos x="T2" y="T3"/>
              </a:cxn>
              <a:cxn ang="T10">
                <a:pos x="T4" y="T5"/>
              </a:cxn>
              <a:cxn ang="T11">
                <a:pos x="T6" y="T7"/>
              </a:cxn>
            </a:cxnLst>
            <a:rect l="T12" t="T13" r="T14" b="T15"/>
            <a:pathLst>
              <a:path w="200" h="206">
                <a:moveTo>
                  <a:pt x="36" y="0"/>
                </a:moveTo>
                <a:lnTo>
                  <a:pt x="0" y="206"/>
                </a:lnTo>
                <a:lnTo>
                  <a:pt x="200" y="106"/>
                </a:lnTo>
                <a:lnTo>
                  <a:pt x="3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9284" name="Line 20"/>
          <p:cNvSpPr>
            <a:spLocks noChangeShapeType="1"/>
          </p:cNvSpPr>
          <p:nvPr/>
        </p:nvSpPr>
        <p:spPr bwMode="auto">
          <a:xfrm>
            <a:off x="3773488" y="4103688"/>
            <a:ext cx="758825" cy="1050925"/>
          </a:xfrm>
          <a:prstGeom prst="line">
            <a:avLst/>
          </a:prstGeom>
          <a:noFill/>
          <a:ln w="9048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9285" name="Freeform 21"/>
          <p:cNvSpPr>
            <a:spLocks/>
          </p:cNvSpPr>
          <p:nvPr/>
        </p:nvSpPr>
        <p:spPr bwMode="auto">
          <a:xfrm>
            <a:off x="4373563" y="5038725"/>
            <a:ext cx="306387" cy="327025"/>
          </a:xfrm>
          <a:custGeom>
            <a:avLst/>
            <a:gdLst>
              <a:gd name="T0" fmla="*/ 0 w 193"/>
              <a:gd name="T1" fmla="*/ 2147483647 h 206"/>
              <a:gd name="T2" fmla="*/ 2147483647 w 193"/>
              <a:gd name="T3" fmla="*/ 2147483647 h 206"/>
              <a:gd name="T4" fmla="*/ 2147483647 w 193"/>
              <a:gd name="T5" fmla="*/ 0 h 206"/>
              <a:gd name="T6" fmla="*/ 0 w 193"/>
              <a:gd name="T7" fmla="*/ 2147483647 h 206"/>
              <a:gd name="T8" fmla="*/ 0 60000 65536"/>
              <a:gd name="T9" fmla="*/ 0 60000 65536"/>
              <a:gd name="T10" fmla="*/ 0 60000 65536"/>
              <a:gd name="T11" fmla="*/ 0 60000 65536"/>
              <a:gd name="T12" fmla="*/ 0 w 193"/>
              <a:gd name="T13" fmla="*/ 0 h 206"/>
              <a:gd name="T14" fmla="*/ 193 w 193"/>
              <a:gd name="T15" fmla="*/ 206 h 206"/>
            </a:gdLst>
            <a:ahLst/>
            <a:cxnLst>
              <a:cxn ang="T8">
                <a:pos x="T0" y="T1"/>
              </a:cxn>
              <a:cxn ang="T9">
                <a:pos x="T2" y="T3"/>
              </a:cxn>
              <a:cxn ang="T10">
                <a:pos x="T4" y="T5"/>
              </a:cxn>
              <a:cxn ang="T11">
                <a:pos x="T6" y="T7"/>
              </a:cxn>
            </a:cxnLst>
            <a:rect l="T12" t="T13" r="T14" b="T15"/>
            <a:pathLst>
              <a:path w="193" h="206">
                <a:moveTo>
                  <a:pt x="0" y="106"/>
                </a:moveTo>
                <a:lnTo>
                  <a:pt x="193" y="206"/>
                </a:lnTo>
                <a:lnTo>
                  <a:pt x="165" y="0"/>
                </a:lnTo>
                <a:lnTo>
                  <a:pt x="0" y="10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9286" name="Rectangle 22"/>
          <p:cNvSpPr>
            <a:spLocks noChangeArrowheads="1"/>
          </p:cNvSpPr>
          <p:nvPr/>
        </p:nvSpPr>
        <p:spPr bwMode="auto">
          <a:xfrm>
            <a:off x="685800" y="5365750"/>
            <a:ext cx="2735263" cy="914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latin typeface="Arial" panose="020B0604020202020204" pitchFamily="34" charset="0"/>
            </a:endParaRPr>
          </a:p>
        </p:txBody>
      </p:sp>
      <p:sp>
        <p:nvSpPr>
          <p:cNvPr id="139287" name="Rectangle 23"/>
          <p:cNvSpPr>
            <a:spLocks noChangeArrowheads="1"/>
          </p:cNvSpPr>
          <p:nvPr/>
        </p:nvSpPr>
        <p:spPr bwMode="auto">
          <a:xfrm>
            <a:off x="2138363" y="5481638"/>
            <a:ext cx="249237" cy="441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2600">
                <a:solidFill>
                  <a:srgbClr val="000000"/>
                </a:solidFill>
                <a:latin typeface="Times New Roman" panose="02020603050405020304" pitchFamily="18" charset="0"/>
              </a:rPr>
              <a:t>-</a:t>
            </a:r>
            <a:endParaRPr lang="en-US" altLang="en-US" sz="2400">
              <a:latin typeface="Times New Roman" panose="02020603050405020304" pitchFamily="18" charset="0"/>
            </a:endParaRPr>
          </a:p>
        </p:txBody>
      </p:sp>
      <p:sp>
        <p:nvSpPr>
          <p:cNvPr id="139288" name="Rectangle 24"/>
          <p:cNvSpPr>
            <a:spLocks noChangeArrowheads="1"/>
          </p:cNvSpPr>
          <p:nvPr/>
        </p:nvSpPr>
        <p:spPr bwMode="auto">
          <a:xfrm>
            <a:off x="2252663" y="5481638"/>
            <a:ext cx="965200" cy="441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2600">
                <a:solidFill>
                  <a:srgbClr val="000000"/>
                </a:solidFill>
                <a:latin typeface="Times New Roman" panose="02020603050405020304" pitchFamily="18" charset="0"/>
              </a:rPr>
              <a:t>order </a:t>
            </a:r>
            <a:endParaRPr lang="en-US" altLang="en-US" sz="2400">
              <a:latin typeface="Times New Roman" panose="02020603050405020304" pitchFamily="18" charset="0"/>
            </a:endParaRPr>
          </a:p>
        </p:txBody>
      </p:sp>
      <p:sp>
        <p:nvSpPr>
          <p:cNvPr id="139289" name="Rectangle 25"/>
          <p:cNvSpPr>
            <a:spLocks noChangeArrowheads="1"/>
          </p:cNvSpPr>
          <p:nvPr/>
        </p:nvSpPr>
        <p:spPr bwMode="auto">
          <a:xfrm>
            <a:off x="1252538" y="5891213"/>
            <a:ext cx="1668462" cy="441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2600">
                <a:solidFill>
                  <a:srgbClr val="000000"/>
                </a:solidFill>
                <a:latin typeface="Times New Roman" panose="02020603050405020304" pitchFamily="18" charset="0"/>
              </a:rPr>
              <a:t>probability</a:t>
            </a:r>
            <a:endParaRPr lang="en-US" altLang="en-US" sz="2400">
              <a:latin typeface="Times New Roman" panose="02020603050405020304" pitchFamily="18" charset="0"/>
            </a:endParaRPr>
          </a:p>
        </p:txBody>
      </p:sp>
      <p:sp>
        <p:nvSpPr>
          <p:cNvPr id="139290" name="Line 26"/>
          <p:cNvSpPr>
            <a:spLocks noChangeShapeType="1"/>
          </p:cNvSpPr>
          <p:nvPr/>
        </p:nvSpPr>
        <p:spPr bwMode="auto">
          <a:xfrm flipH="1">
            <a:off x="2286000" y="4103688"/>
            <a:ext cx="760413" cy="1050925"/>
          </a:xfrm>
          <a:prstGeom prst="line">
            <a:avLst/>
          </a:prstGeom>
          <a:noFill/>
          <a:ln w="9048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9291" name="Freeform 27"/>
          <p:cNvSpPr>
            <a:spLocks/>
          </p:cNvSpPr>
          <p:nvPr/>
        </p:nvSpPr>
        <p:spPr bwMode="auto">
          <a:xfrm>
            <a:off x="2138363" y="5038725"/>
            <a:ext cx="317500" cy="327025"/>
          </a:xfrm>
          <a:custGeom>
            <a:avLst/>
            <a:gdLst>
              <a:gd name="T0" fmla="*/ 2147483647 w 200"/>
              <a:gd name="T1" fmla="*/ 0 h 206"/>
              <a:gd name="T2" fmla="*/ 0 w 200"/>
              <a:gd name="T3" fmla="*/ 2147483647 h 206"/>
              <a:gd name="T4" fmla="*/ 2147483647 w 200"/>
              <a:gd name="T5" fmla="*/ 2147483647 h 206"/>
              <a:gd name="T6" fmla="*/ 2147483647 w 200"/>
              <a:gd name="T7" fmla="*/ 0 h 206"/>
              <a:gd name="T8" fmla="*/ 0 60000 65536"/>
              <a:gd name="T9" fmla="*/ 0 60000 65536"/>
              <a:gd name="T10" fmla="*/ 0 60000 65536"/>
              <a:gd name="T11" fmla="*/ 0 60000 65536"/>
              <a:gd name="T12" fmla="*/ 0 w 200"/>
              <a:gd name="T13" fmla="*/ 0 h 206"/>
              <a:gd name="T14" fmla="*/ 200 w 200"/>
              <a:gd name="T15" fmla="*/ 206 h 206"/>
            </a:gdLst>
            <a:ahLst/>
            <a:cxnLst>
              <a:cxn ang="T8">
                <a:pos x="T0" y="T1"/>
              </a:cxn>
              <a:cxn ang="T9">
                <a:pos x="T2" y="T3"/>
              </a:cxn>
              <a:cxn ang="T10">
                <a:pos x="T4" y="T5"/>
              </a:cxn>
              <a:cxn ang="T11">
                <a:pos x="T6" y="T7"/>
              </a:cxn>
            </a:cxnLst>
            <a:rect l="T12" t="T13" r="T14" b="T15"/>
            <a:pathLst>
              <a:path w="200" h="206">
                <a:moveTo>
                  <a:pt x="36" y="0"/>
                </a:moveTo>
                <a:lnTo>
                  <a:pt x="0" y="206"/>
                </a:lnTo>
                <a:lnTo>
                  <a:pt x="200" y="106"/>
                </a:lnTo>
                <a:lnTo>
                  <a:pt x="3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9292" name="Rectangle 28"/>
          <p:cNvSpPr>
            <a:spLocks noChangeArrowheads="1"/>
          </p:cNvSpPr>
          <p:nvPr/>
        </p:nvSpPr>
        <p:spPr bwMode="auto">
          <a:xfrm>
            <a:off x="3319463" y="990600"/>
            <a:ext cx="3733800" cy="914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latin typeface="Arial" panose="020B0604020202020204" pitchFamily="34" charset="0"/>
            </a:endParaRPr>
          </a:p>
        </p:txBody>
      </p:sp>
      <p:sp>
        <p:nvSpPr>
          <p:cNvPr id="139293" name="Rectangle 29"/>
          <p:cNvSpPr>
            <a:spLocks noChangeArrowheads="1"/>
          </p:cNvSpPr>
          <p:nvPr/>
        </p:nvSpPr>
        <p:spPr bwMode="auto">
          <a:xfrm>
            <a:off x="4203700" y="1106488"/>
            <a:ext cx="2133600" cy="441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2600">
                <a:solidFill>
                  <a:srgbClr val="000000"/>
                </a:solidFill>
                <a:latin typeface="Times New Roman" panose="02020603050405020304" pitchFamily="18" charset="0"/>
              </a:rPr>
              <a:t>Deterministic </a:t>
            </a:r>
            <a:endParaRPr lang="en-US" altLang="en-US" sz="2400">
              <a:latin typeface="Times New Roman" panose="02020603050405020304" pitchFamily="18" charset="0"/>
            </a:endParaRPr>
          </a:p>
        </p:txBody>
      </p:sp>
      <p:sp>
        <p:nvSpPr>
          <p:cNvPr id="139294" name="Rectangle 30"/>
          <p:cNvSpPr>
            <a:spLocks noChangeArrowheads="1"/>
          </p:cNvSpPr>
          <p:nvPr/>
        </p:nvSpPr>
        <p:spPr bwMode="auto">
          <a:xfrm>
            <a:off x="4397375" y="1516063"/>
            <a:ext cx="1690688" cy="441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2600">
                <a:solidFill>
                  <a:srgbClr val="000000"/>
                </a:solidFill>
                <a:latin typeface="Times New Roman" panose="02020603050405020304" pitchFamily="18" charset="0"/>
              </a:rPr>
              <a:t>calculation</a:t>
            </a:r>
            <a:endParaRPr lang="en-US" altLang="en-US" sz="2400">
              <a:latin typeface="Times New Roman" panose="02020603050405020304" pitchFamily="18" charset="0"/>
            </a:endParaRPr>
          </a:p>
        </p:txBody>
      </p:sp>
      <p:sp>
        <p:nvSpPr>
          <p:cNvPr id="139295" name="Rectangle 31"/>
          <p:cNvSpPr>
            <a:spLocks noChangeArrowheads="1"/>
          </p:cNvSpPr>
          <p:nvPr/>
        </p:nvSpPr>
        <p:spPr bwMode="auto">
          <a:xfrm>
            <a:off x="1593850" y="3178175"/>
            <a:ext cx="3733800" cy="914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latin typeface="Arial" panose="020B0604020202020204" pitchFamily="34" charset="0"/>
            </a:endParaRPr>
          </a:p>
        </p:txBody>
      </p:sp>
      <p:sp>
        <p:nvSpPr>
          <p:cNvPr id="139296" name="Rectangle 32"/>
          <p:cNvSpPr>
            <a:spLocks noChangeArrowheads="1"/>
          </p:cNvSpPr>
          <p:nvPr/>
        </p:nvSpPr>
        <p:spPr bwMode="auto">
          <a:xfrm>
            <a:off x="2546350" y="3294063"/>
            <a:ext cx="2008188" cy="441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2600">
                <a:solidFill>
                  <a:srgbClr val="000000"/>
                </a:solidFill>
                <a:latin typeface="Times New Roman" panose="02020603050405020304" pitchFamily="18" charset="0"/>
              </a:rPr>
              <a:t>Probabilistic </a:t>
            </a:r>
            <a:endParaRPr lang="en-US" altLang="en-US" sz="2400">
              <a:latin typeface="Times New Roman" panose="02020603050405020304" pitchFamily="18" charset="0"/>
            </a:endParaRPr>
          </a:p>
        </p:txBody>
      </p:sp>
      <p:sp>
        <p:nvSpPr>
          <p:cNvPr id="139297" name="Rectangle 33"/>
          <p:cNvSpPr>
            <a:spLocks noChangeArrowheads="1"/>
          </p:cNvSpPr>
          <p:nvPr/>
        </p:nvSpPr>
        <p:spPr bwMode="auto">
          <a:xfrm>
            <a:off x="2592388" y="3703638"/>
            <a:ext cx="1793875" cy="441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2600">
                <a:solidFill>
                  <a:srgbClr val="000000"/>
                </a:solidFill>
                <a:latin typeface="Times New Roman" panose="02020603050405020304" pitchFamily="18" charset="0"/>
              </a:rPr>
              <a:t>convolution</a:t>
            </a:r>
            <a:endParaRPr lang="en-US" altLang="en-US" sz="2400">
              <a:latin typeface="Times New Roman" panose="02020603050405020304" pitchFamily="18" charset="0"/>
            </a:endParaRPr>
          </a:p>
        </p:txBody>
      </p:sp>
      <p:sp>
        <p:nvSpPr>
          <p:cNvPr id="139298" name="Rectangle 34"/>
          <p:cNvSpPr>
            <a:spLocks noChangeArrowheads="1"/>
          </p:cNvSpPr>
          <p:nvPr/>
        </p:nvSpPr>
        <p:spPr bwMode="auto">
          <a:xfrm>
            <a:off x="5588000" y="3178175"/>
            <a:ext cx="2554288" cy="914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latin typeface="Arial" panose="020B0604020202020204" pitchFamily="34" charset="0"/>
            </a:endParaRPr>
          </a:p>
        </p:txBody>
      </p:sp>
      <p:sp>
        <p:nvSpPr>
          <p:cNvPr id="139299" name="Rectangle 35"/>
          <p:cNvSpPr>
            <a:spLocks noChangeArrowheads="1"/>
          </p:cNvSpPr>
          <p:nvPr/>
        </p:nvSpPr>
        <p:spPr bwMode="auto">
          <a:xfrm>
            <a:off x="6303963" y="3294063"/>
            <a:ext cx="1304925" cy="441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2600">
                <a:solidFill>
                  <a:srgbClr val="000000"/>
                </a:solidFill>
                <a:latin typeface="Times New Roman" panose="02020603050405020304" pitchFamily="18" charset="0"/>
              </a:rPr>
              <a:t>Interval </a:t>
            </a:r>
            <a:endParaRPr lang="en-US" altLang="en-US" sz="2400">
              <a:latin typeface="Times New Roman" panose="02020603050405020304" pitchFamily="18" charset="0"/>
            </a:endParaRPr>
          </a:p>
        </p:txBody>
      </p:sp>
      <p:sp>
        <p:nvSpPr>
          <p:cNvPr id="139300" name="Rectangle 36"/>
          <p:cNvSpPr>
            <a:spLocks noChangeArrowheads="1"/>
          </p:cNvSpPr>
          <p:nvPr/>
        </p:nvSpPr>
        <p:spPr bwMode="auto">
          <a:xfrm>
            <a:off x="6280150" y="3703638"/>
            <a:ext cx="1247775" cy="441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2600">
                <a:solidFill>
                  <a:srgbClr val="000000"/>
                </a:solidFill>
                <a:latin typeface="Times New Roman" panose="02020603050405020304" pitchFamily="18" charset="0"/>
              </a:rPr>
              <a:t>analysis</a:t>
            </a:r>
            <a:endParaRPr lang="en-US" altLang="en-US" sz="2400">
              <a:latin typeface="Times New Roman" panose="02020603050405020304" pitchFamily="18" charset="0"/>
            </a:endParaRPr>
          </a:p>
        </p:txBody>
      </p:sp>
      <p:sp>
        <p:nvSpPr>
          <p:cNvPr id="139301" name="Rectangle 37"/>
          <p:cNvSpPr>
            <a:spLocks noChangeArrowheads="1"/>
          </p:cNvSpPr>
          <p:nvPr/>
        </p:nvSpPr>
        <p:spPr bwMode="auto">
          <a:xfrm>
            <a:off x="3954463" y="5365750"/>
            <a:ext cx="2735262" cy="914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latin typeface="Arial" panose="020B0604020202020204" pitchFamily="34" charset="0"/>
            </a:endParaRPr>
          </a:p>
        </p:txBody>
      </p:sp>
      <p:sp>
        <p:nvSpPr>
          <p:cNvPr id="139302" name="Rectangle 38"/>
          <p:cNvSpPr>
            <a:spLocks noChangeArrowheads="1"/>
          </p:cNvSpPr>
          <p:nvPr/>
        </p:nvSpPr>
        <p:spPr bwMode="auto">
          <a:xfrm>
            <a:off x="4510088" y="5481638"/>
            <a:ext cx="1793875" cy="441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2600">
                <a:solidFill>
                  <a:srgbClr val="000000"/>
                </a:solidFill>
                <a:latin typeface="Times New Roman" panose="02020603050405020304" pitchFamily="18" charset="0"/>
              </a:rPr>
              <a:t>Probability </a:t>
            </a:r>
            <a:endParaRPr lang="en-US" altLang="en-US" sz="2400">
              <a:latin typeface="Times New Roman" panose="02020603050405020304" pitchFamily="18" charset="0"/>
            </a:endParaRPr>
          </a:p>
        </p:txBody>
      </p:sp>
      <p:sp>
        <p:nvSpPr>
          <p:cNvPr id="139303" name="Rectangle 39"/>
          <p:cNvSpPr>
            <a:spLocks noChangeArrowheads="1"/>
          </p:cNvSpPr>
          <p:nvPr/>
        </p:nvSpPr>
        <p:spPr bwMode="auto">
          <a:xfrm>
            <a:off x="4170363" y="5891213"/>
            <a:ext cx="2327275" cy="441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2600">
                <a:solidFill>
                  <a:srgbClr val="000000"/>
                </a:solidFill>
                <a:latin typeface="Times New Roman" panose="02020603050405020304" pitchFamily="18" charset="0"/>
              </a:rPr>
              <a:t>bounds analysis</a:t>
            </a:r>
            <a:endParaRPr lang="en-US" altLang="en-US" sz="2400">
              <a:latin typeface="Times New Roman" panose="02020603050405020304" pitchFamily="18" charset="0"/>
            </a:endParaRPr>
          </a:p>
        </p:txBody>
      </p:sp>
      <p:sp>
        <p:nvSpPr>
          <p:cNvPr id="139304" name="Line 40"/>
          <p:cNvSpPr>
            <a:spLocks noChangeShapeType="1"/>
          </p:cNvSpPr>
          <p:nvPr/>
        </p:nvSpPr>
        <p:spPr bwMode="auto">
          <a:xfrm flipH="1">
            <a:off x="3692525" y="1916113"/>
            <a:ext cx="760413" cy="1050925"/>
          </a:xfrm>
          <a:prstGeom prst="line">
            <a:avLst/>
          </a:prstGeom>
          <a:noFill/>
          <a:ln w="9048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9305" name="Freeform 41"/>
          <p:cNvSpPr>
            <a:spLocks/>
          </p:cNvSpPr>
          <p:nvPr/>
        </p:nvSpPr>
        <p:spPr bwMode="auto">
          <a:xfrm>
            <a:off x="3546475" y="2852738"/>
            <a:ext cx="317500" cy="325437"/>
          </a:xfrm>
          <a:custGeom>
            <a:avLst/>
            <a:gdLst>
              <a:gd name="T0" fmla="*/ 2147483647 w 200"/>
              <a:gd name="T1" fmla="*/ 0 h 205"/>
              <a:gd name="T2" fmla="*/ 0 w 200"/>
              <a:gd name="T3" fmla="*/ 2147483647 h 205"/>
              <a:gd name="T4" fmla="*/ 2147483647 w 200"/>
              <a:gd name="T5" fmla="*/ 2147483647 h 205"/>
              <a:gd name="T6" fmla="*/ 2147483647 w 200"/>
              <a:gd name="T7" fmla="*/ 0 h 205"/>
              <a:gd name="T8" fmla="*/ 0 60000 65536"/>
              <a:gd name="T9" fmla="*/ 0 60000 65536"/>
              <a:gd name="T10" fmla="*/ 0 60000 65536"/>
              <a:gd name="T11" fmla="*/ 0 60000 65536"/>
              <a:gd name="T12" fmla="*/ 0 w 200"/>
              <a:gd name="T13" fmla="*/ 0 h 205"/>
              <a:gd name="T14" fmla="*/ 200 w 200"/>
              <a:gd name="T15" fmla="*/ 205 h 205"/>
            </a:gdLst>
            <a:ahLst/>
            <a:cxnLst>
              <a:cxn ang="T8">
                <a:pos x="T0" y="T1"/>
              </a:cxn>
              <a:cxn ang="T9">
                <a:pos x="T2" y="T3"/>
              </a:cxn>
              <a:cxn ang="T10">
                <a:pos x="T4" y="T5"/>
              </a:cxn>
              <a:cxn ang="T11">
                <a:pos x="T6" y="T7"/>
              </a:cxn>
            </a:cxnLst>
            <a:rect l="T12" t="T13" r="T14" b="T15"/>
            <a:pathLst>
              <a:path w="200" h="205">
                <a:moveTo>
                  <a:pt x="35" y="0"/>
                </a:moveTo>
                <a:lnTo>
                  <a:pt x="0" y="205"/>
                </a:lnTo>
                <a:lnTo>
                  <a:pt x="200" y="106"/>
                </a:lnTo>
                <a:lnTo>
                  <a:pt x="3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9306" name="Line 42"/>
          <p:cNvSpPr>
            <a:spLocks noChangeShapeType="1"/>
          </p:cNvSpPr>
          <p:nvPr/>
        </p:nvSpPr>
        <p:spPr bwMode="auto">
          <a:xfrm>
            <a:off x="5861050" y="1916113"/>
            <a:ext cx="760413" cy="1050925"/>
          </a:xfrm>
          <a:prstGeom prst="line">
            <a:avLst/>
          </a:prstGeom>
          <a:noFill/>
          <a:ln w="9048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9307" name="Freeform 43"/>
          <p:cNvSpPr>
            <a:spLocks/>
          </p:cNvSpPr>
          <p:nvPr/>
        </p:nvSpPr>
        <p:spPr bwMode="auto">
          <a:xfrm>
            <a:off x="6462713" y="2852738"/>
            <a:ext cx="306387" cy="325437"/>
          </a:xfrm>
          <a:custGeom>
            <a:avLst/>
            <a:gdLst>
              <a:gd name="T0" fmla="*/ 0 w 193"/>
              <a:gd name="T1" fmla="*/ 2147483647 h 205"/>
              <a:gd name="T2" fmla="*/ 2147483647 w 193"/>
              <a:gd name="T3" fmla="*/ 2147483647 h 205"/>
              <a:gd name="T4" fmla="*/ 2147483647 w 193"/>
              <a:gd name="T5" fmla="*/ 0 h 205"/>
              <a:gd name="T6" fmla="*/ 0 w 193"/>
              <a:gd name="T7" fmla="*/ 2147483647 h 205"/>
              <a:gd name="T8" fmla="*/ 0 60000 65536"/>
              <a:gd name="T9" fmla="*/ 0 60000 65536"/>
              <a:gd name="T10" fmla="*/ 0 60000 65536"/>
              <a:gd name="T11" fmla="*/ 0 60000 65536"/>
              <a:gd name="T12" fmla="*/ 0 w 193"/>
              <a:gd name="T13" fmla="*/ 0 h 205"/>
              <a:gd name="T14" fmla="*/ 193 w 193"/>
              <a:gd name="T15" fmla="*/ 205 h 205"/>
            </a:gdLst>
            <a:ahLst/>
            <a:cxnLst>
              <a:cxn ang="T8">
                <a:pos x="T0" y="T1"/>
              </a:cxn>
              <a:cxn ang="T9">
                <a:pos x="T2" y="T3"/>
              </a:cxn>
              <a:cxn ang="T10">
                <a:pos x="T4" y="T5"/>
              </a:cxn>
              <a:cxn ang="T11">
                <a:pos x="T6" y="T7"/>
              </a:cxn>
            </a:cxnLst>
            <a:rect l="T12" t="T13" r="T14" b="T15"/>
            <a:pathLst>
              <a:path w="193" h="205">
                <a:moveTo>
                  <a:pt x="0" y="106"/>
                </a:moveTo>
                <a:lnTo>
                  <a:pt x="193" y="205"/>
                </a:lnTo>
                <a:lnTo>
                  <a:pt x="164" y="0"/>
                </a:lnTo>
                <a:lnTo>
                  <a:pt x="0" y="10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9308" name="Line 44"/>
          <p:cNvSpPr>
            <a:spLocks noChangeShapeType="1"/>
          </p:cNvSpPr>
          <p:nvPr/>
        </p:nvSpPr>
        <p:spPr bwMode="auto">
          <a:xfrm flipH="1">
            <a:off x="6008688" y="4103688"/>
            <a:ext cx="760412" cy="1050925"/>
          </a:xfrm>
          <a:prstGeom prst="line">
            <a:avLst/>
          </a:prstGeom>
          <a:noFill/>
          <a:ln w="9048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9309" name="Freeform 45"/>
          <p:cNvSpPr>
            <a:spLocks/>
          </p:cNvSpPr>
          <p:nvPr/>
        </p:nvSpPr>
        <p:spPr bwMode="auto">
          <a:xfrm>
            <a:off x="5861050" y="5038725"/>
            <a:ext cx="317500" cy="327025"/>
          </a:xfrm>
          <a:custGeom>
            <a:avLst/>
            <a:gdLst>
              <a:gd name="T0" fmla="*/ 2147483647 w 200"/>
              <a:gd name="T1" fmla="*/ 0 h 206"/>
              <a:gd name="T2" fmla="*/ 0 w 200"/>
              <a:gd name="T3" fmla="*/ 2147483647 h 206"/>
              <a:gd name="T4" fmla="*/ 2147483647 w 200"/>
              <a:gd name="T5" fmla="*/ 2147483647 h 206"/>
              <a:gd name="T6" fmla="*/ 2147483647 w 200"/>
              <a:gd name="T7" fmla="*/ 0 h 206"/>
              <a:gd name="T8" fmla="*/ 0 60000 65536"/>
              <a:gd name="T9" fmla="*/ 0 60000 65536"/>
              <a:gd name="T10" fmla="*/ 0 60000 65536"/>
              <a:gd name="T11" fmla="*/ 0 60000 65536"/>
              <a:gd name="T12" fmla="*/ 0 w 200"/>
              <a:gd name="T13" fmla="*/ 0 h 206"/>
              <a:gd name="T14" fmla="*/ 200 w 200"/>
              <a:gd name="T15" fmla="*/ 206 h 206"/>
            </a:gdLst>
            <a:ahLst/>
            <a:cxnLst>
              <a:cxn ang="T8">
                <a:pos x="T0" y="T1"/>
              </a:cxn>
              <a:cxn ang="T9">
                <a:pos x="T2" y="T3"/>
              </a:cxn>
              <a:cxn ang="T10">
                <a:pos x="T4" y="T5"/>
              </a:cxn>
              <a:cxn ang="T11">
                <a:pos x="T6" y="T7"/>
              </a:cxn>
            </a:cxnLst>
            <a:rect l="T12" t="T13" r="T14" b="T15"/>
            <a:pathLst>
              <a:path w="200" h="206">
                <a:moveTo>
                  <a:pt x="36" y="0"/>
                </a:moveTo>
                <a:lnTo>
                  <a:pt x="0" y="206"/>
                </a:lnTo>
                <a:lnTo>
                  <a:pt x="200" y="106"/>
                </a:lnTo>
                <a:lnTo>
                  <a:pt x="3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9310" name="Line 46"/>
          <p:cNvSpPr>
            <a:spLocks noChangeShapeType="1"/>
          </p:cNvSpPr>
          <p:nvPr/>
        </p:nvSpPr>
        <p:spPr bwMode="auto">
          <a:xfrm>
            <a:off x="3773488" y="4103688"/>
            <a:ext cx="758825" cy="1050925"/>
          </a:xfrm>
          <a:prstGeom prst="line">
            <a:avLst/>
          </a:prstGeom>
          <a:noFill/>
          <a:ln w="9048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9311" name="Freeform 47"/>
          <p:cNvSpPr>
            <a:spLocks/>
          </p:cNvSpPr>
          <p:nvPr/>
        </p:nvSpPr>
        <p:spPr bwMode="auto">
          <a:xfrm>
            <a:off x="4373563" y="5038725"/>
            <a:ext cx="306387" cy="327025"/>
          </a:xfrm>
          <a:custGeom>
            <a:avLst/>
            <a:gdLst>
              <a:gd name="T0" fmla="*/ 0 w 193"/>
              <a:gd name="T1" fmla="*/ 2147483647 h 206"/>
              <a:gd name="T2" fmla="*/ 2147483647 w 193"/>
              <a:gd name="T3" fmla="*/ 2147483647 h 206"/>
              <a:gd name="T4" fmla="*/ 2147483647 w 193"/>
              <a:gd name="T5" fmla="*/ 0 h 206"/>
              <a:gd name="T6" fmla="*/ 0 w 193"/>
              <a:gd name="T7" fmla="*/ 2147483647 h 206"/>
              <a:gd name="T8" fmla="*/ 0 60000 65536"/>
              <a:gd name="T9" fmla="*/ 0 60000 65536"/>
              <a:gd name="T10" fmla="*/ 0 60000 65536"/>
              <a:gd name="T11" fmla="*/ 0 60000 65536"/>
              <a:gd name="T12" fmla="*/ 0 w 193"/>
              <a:gd name="T13" fmla="*/ 0 h 206"/>
              <a:gd name="T14" fmla="*/ 193 w 193"/>
              <a:gd name="T15" fmla="*/ 206 h 206"/>
            </a:gdLst>
            <a:ahLst/>
            <a:cxnLst>
              <a:cxn ang="T8">
                <a:pos x="T0" y="T1"/>
              </a:cxn>
              <a:cxn ang="T9">
                <a:pos x="T2" y="T3"/>
              </a:cxn>
              <a:cxn ang="T10">
                <a:pos x="T4" y="T5"/>
              </a:cxn>
              <a:cxn ang="T11">
                <a:pos x="T6" y="T7"/>
              </a:cxn>
            </a:cxnLst>
            <a:rect l="T12" t="T13" r="T14" b="T15"/>
            <a:pathLst>
              <a:path w="193" h="206">
                <a:moveTo>
                  <a:pt x="0" y="106"/>
                </a:moveTo>
                <a:lnTo>
                  <a:pt x="193" y="206"/>
                </a:lnTo>
                <a:lnTo>
                  <a:pt x="165" y="0"/>
                </a:lnTo>
                <a:lnTo>
                  <a:pt x="0" y="10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9312" name="Rectangle 48"/>
          <p:cNvSpPr>
            <a:spLocks noChangeArrowheads="1"/>
          </p:cNvSpPr>
          <p:nvPr/>
        </p:nvSpPr>
        <p:spPr bwMode="auto">
          <a:xfrm>
            <a:off x="685800" y="5365750"/>
            <a:ext cx="2735263" cy="914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latin typeface="Arial" panose="020B0604020202020204" pitchFamily="34" charset="0"/>
            </a:endParaRPr>
          </a:p>
        </p:txBody>
      </p:sp>
      <p:sp>
        <p:nvSpPr>
          <p:cNvPr id="139313" name="Rectangle 49"/>
          <p:cNvSpPr>
            <a:spLocks noChangeArrowheads="1"/>
          </p:cNvSpPr>
          <p:nvPr/>
        </p:nvSpPr>
        <p:spPr bwMode="auto">
          <a:xfrm>
            <a:off x="1162050" y="5481638"/>
            <a:ext cx="9715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2600" dirty="0">
                <a:solidFill>
                  <a:srgbClr val="000000"/>
                </a:solidFill>
                <a:latin typeface="Times New Roman" panose="02020603050405020304" pitchFamily="18" charset="0"/>
              </a:rPr>
              <a:t>Second</a:t>
            </a:r>
            <a:endParaRPr lang="en-US" altLang="en-US" sz="2400" dirty="0">
              <a:latin typeface="Times New Roman" panose="02020603050405020304" pitchFamily="18" charset="0"/>
            </a:endParaRPr>
          </a:p>
        </p:txBody>
      </p:sp>
      <p:sp>
        <p:nvSpPr>
          <p:cNvPr id="139314" name="Rectangle 50"/>
          <p:cNvSpPr>
            <a:spLocks noChangeArrowheads="1"/>
          </p:cNvSpPr>
          <p:nvPr/>
        </p:nvSpPr>
        <p:spPr bwMode="auto">
          <a:xfrm>
            <a:off x="2138363" y="5481638"/>
            <a:ext cx="249237" cy="441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2600">
                <a:solidFill>
                  <a:srgbClr val="000000"/>
                </a:solidFill>
                <a:latin typeface="Times New Roman" panose="02020603050405020304" pitchFamily="18" charset="0"/>
              </a:rPr>
              <a:t>-</a:t>
            </a:r>
            <a:endParaRPr lang="en-US" altLang="en-US" sz="2400">
              <a:latin typeface="Times New Roman" panose="02020603050405020304" pitchFamily="18" charset="0"/>
            </a:endParaRPr>
          </a:p>
        </p:txBody>
      </p:sp>
      <p:sp>
        <p:nvSpPr>
          <p:cNvPr id="139315" name="Rectangle 51"/>
          <p:cNvSpPr>
            <a:spLocks noChangeArrowheads="1"/>
          </p:cNvSpPr>
          <p:nvPr/>
        </p:nvSpPr>
        <p:spPr bwMode="auto">
          <a:xfrm>
            <a:off x="2252663" y="5481638"/>
            <a:ext cx="965200" cy="441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2600">
                <a:solidFill>
                  <a:srgbClr val="000000"/>
                </a:solidFill>
                <a:latin typeface="Times New Roman" panose="02020603050405020304" pitchFamily="18" charset="0"/>
              </a:rPr>
              <a:t>order </a:t>
            </a:r>
            <a:endParaRPr lang="en-US" altLang="en-US" sz="2400">
              <a:latin typeface="Times New Roman" panose="02020603050405020304" pitchFamily="18" charset="0"/>
            </a:endParaRPr>
          </a:p>
        </p:txBody>
      </p:sp>
      <p:sp>
        <p:nvSpPr>
          <p:cNvPr id="139316" name="Rectangle 52"/>
          <p:cNvSpPr>
            <a:spLocks noChangeArrowheads="1"/>
          </p:cNvSpPr>
          <p:nvPr/>
        </p:nvSpPr>
        <p:spPr bwMode="auto">
          <a:xfrm>
            <a:off x="1252538" y="5891213"/>
            <a:ext cx="1668462" cy="441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2600">
                <a:solidFill>
                  <a:srgbClr val="000000"/>
                </a:solidFill>
                <a:latin typeface="Times New Roman" panose="02020603050405020304" pitchFamily="18" charset="0"/>
              </a:rPr>
              <a:t>probability</a:t>
            </a:r>
            <a:endParaRPr lang="en-US" altLang="en-US" sz="2400">
              <a:latin typeface="Times New Roman" panose="02020603050405020304" pitchFamily="18" charset="0"/>
            </a:endParaRPr>
          </a:p>
        </p:txBody>
      </p:sp>
      <p:sp>
        <p:nvSpPr>
          <p:cNvPr id="139317" name="Line 53"/>
          <p:cNvSpPr>
            <a:spLocks noChangeShapeType="1"/>
          </p:cNvSpPr>
          <p:nvPr/>
        </p:nvSpPr>
        <p:spPr bwMode="auto">
          <a:xfrm flipH="1">
            <a:off x="2286000" y="4103688"/>
            <a:ext cx="760413" cy="1050925"/>
          </a:xfrm>
          <a:prstGeom prst="line">
            <a:avLst/>
          </a:prstGeom>
          <a:noFill/>
          <a:ln w="9048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9318" name="Freeform 54"/>
          <p:cNvSpPr>
            <a:spLocks/>
          </p:cNvSpPr>
          <p:nvPr/>
        </p:nvSpPr>
        <p:spPr bwMode="auto">
          <a:xfrm>
            <a:off x="2138363" y="5038725"/>
            <a:ext cx="317500" cy="327025"/>
          </a:xfrm>
          <a:custGeom>
            <a:avLst/>
            <a:gdLst>
              <a:gd name="T0" fmla="*/ 2147483647 w 200"/>
              <a:gd name="T1" fmla="*/ 0 h 206"/>
              <a:gd name="T2" fmla="*/ 0 w 200"/>
              <a:gd name="T3" fmla="*/ 2147483647 h 206"/>
              <a:gd name="T4" fmla="*/ 2147483647 w 200"/>
              <a:gd name="T5" fmla="*/ 2147483647 h 206"/>
              <a:gd name="T6" fmla="*/ 2147483647 w 200"/>
              <a:gd name="T7" fmla="*/ 0 h 206"/>
              <a:gd name="T8" fmla="*/ 0 60000 65536"/>
              <a:gd name="T9" fmla="*/ 0 60000 65536"/>
              <a:gd name="T10" fmla="*/ 0 60000 65536"/>
              <a:gd name="T11" fmla="*/ 0 60000 65536"/>
              <a:gd name="T12" fmla="*/ 0 w 200"/>
              <a:gd name="T13" fmla="*/ 0 h 206"/>
              <a:gd name="T14" fmla="*/ 200 w 200"/>
              <a:gd name="T15" fmla="*/ 206 h 206"/>
            </a:gdLst>
            <a:ahLst/>
            <a:cxnLst>
              <a:cxn ang="T8">
                <a:pos x="T0" y="T1"/>
              </a:cxn>
              <a:cxn ang="T9">
                <a:pos x="T2" y="T3"/>
              </a:cxn>
              <a:cxn ang="T10">
                <a:pos x="T4" y="T5"/>
              </a:cxn>
              <a:cxn ang="T11">
                <a:pos x="T6" y="T7"/>
              </a:cxn>
            </a:cxnLst>
            <a:rect l="T12" t="T13" r="T14" b="T15"/>
            <a:pathLst>
              <a:path w="200" h="206">
                <a:moveTo>
                  <a:pt x="36" y="0"/>
                </a:moveTo>
                <a:lnTo>
                  <a:pt x="0" y="206"/>
                </a:lnTo>
                <a:lnTo>
                  <a:pt x="200" y="106"/>
                </a:lnTo>
                <a:lnTo>
                  <a:pt x="3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9319" name="Rectangle 55"/>
          <p:cNvSpPr>
            <a:spLocks noGrp="1" noChangeArrowheads="1"/>
          </p:cNvSpPr>
          <p:nvPr>
            <p:ph type="title"/>
          </p:nvPr>
        </p:nvSpPr>
        <p:spPr>
          <a:xfrm>
            <a:off x="533400" y="533400"/>
            <a:ext cx="7772400" cy="615950"/>
          </a:xfrm>
        </p:spPr>
        <p:txBody>
          <a:bodyPr/>
          <a:lstStyle/>
          <a:p>
            <a:pPr eaLnBrk="1" hangingPunct="1"/>
            <a:r>
              <a:rPr lang="en-US" altLang="en-US"/>
              <a:t> </a:t>
            </a:r>
          </a:p>
        </p:txBody>
      </p:sp>
    </p:spTree>
    <p:extLst>
      <p:ext uri="{BB962C8B-B14F-4D97-AF65-F5344CB8AC3E}">
        <p14:creationId xmlns:p14="http://schemas.microsoft.com/office/powerpoint/2010/main" val="2467647716"/>
      </p:ext>
    </p:extLst>
  </p:cSld>
  <p:clrMapOvr>
    <a:masterClrMapping/>
  </p:clrMapOvr>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0290" name="Rectangle 2"/>
          <p:cNvSpPr>
            <a:spLocks noGrp="1" noChangeArrowheads="1"/>
          </p:cNvSpPr>
          <p:nvPr>
            <p:ph type="title"/>
          </p:nvPr>
        </p:nvSpPr>
        <p:spPr/>
        <p:txBody>
          <a:bodyPr/>
          <a:lstStyle/>
          <a:p>
            <a:pPr eaLnBrk="1" hangingPunct="1"/>
            <a:r>
              <a:rPr lang="en-US" altLang="en-US"/>
              <a:t>Probability bounds</a:t>
            </a:r>
          </a:p>
        </p:txBody>
      </p:sp>
      <p:sp>
        <p:nvSpPr>
          <p:cNvPr id="140291" name="Rectangle 3"/>
          <p:cNvSpPr>
            <a:spLocks noGrp="1" noChangeArrowheads="1"/>
          </p:cNvSpPr>
          <p:nvPr>
            <p:ph type="body" idx="1"/>
          </p:nvPr>
        </p:nvSpPr>
        <p:spPr/>
        <p:txBody>
          <a:bodyPr/>
          <a:lstStyle/>
          <a:p>
            <a:pPr eaLnBrk="1" hangingPunct="1">
              <a:lnSpc>
                <a:spcPct val="90000"/>
              </a:lnSpc>
            </a:pPr>
            <a:r>
              <a:rPr lang="en-US" altLang="en-US"/>
              <a:t>Bridge between qualitative and quantitative</a:t>
            </a:r>
          </a:p>
          <a:p>
            <a:pPr lvl="4" eaLnBrk="1" hangingPunct="1">
              <a:lnSpc>
                <a:spcPct val="90000"/>
              </a:lnSpc>
            </a:pPr>
            <a:endParaRPr lang="en-US" altLang="en-US"/>
          </a:p>
          <a:p>
            <a:pPr eaLnBrk="1" hangingPunct="1">
              <a:lnSpc>
                <a:spcPct val="90000"/>
              </a:lnSpc>
            </a:pPr>
            <a:r>
              <a:rPr lang="en-US" altLang="en-US"/>
              <a:t>When data are abundant, it works like probability theory</a:t>
            </a:r>
          </a:p>
          <a:p>
            <a:pPr lvl="4" eaLnBrk="1" hangingPunct="1">
              <a:lnSpc>
                <a:spcPct val="90000"/>
              </a:lnSpc>
            </a:pPr>
            <a:endParaRPr lang="en-US" altLang="en-US"/>
          </a:p>
          <a:p>
            <a:pPr eaLnBrk="1" hangingPunct="1">
              <a:lnSpc>
                <a:spcPct val="90000"/>
              </a:lnSpc>
            </a:pPr>
            <a:r>
              <a:rPr lang="en-US" altLang="en-US"/>
              <a:t>When data are sparse, it yields both conservative and optimistic results</a:t>
            </a:r>
          </a:p>
          <a:p>
            <a:pPr lvl="4" eaLnBrk="1" hangingPunct="1">
              <a:lnSpc>
                <a:spcPct val="90000"/>
              </a:lnSpc>
            </a:pPr>
            <a:endParaRPr lang="en-US" altLang="en-US"/>
          </a:p>
          <a:p>
            <a:pPr eaLnBrk="1" hangingPunct="1">
              <a:lnSpc>
                <a:spcPct val="90000"/>
              </a:lnSpc>
            </a:pPr>
            <a:r>
              <a:rPr lang="en-US" altLang="en-US"/>
              <a:t>Easy to set up, and cheap to implement </a:t>
            </a:r>
          </a:p>
        </p:txBody>
      </p:sp>
    </p:spTree>
    <p:extLst>
      <p:ext uri="{BB962C8B-B14F-4D97-AF65-F5344CB8AC3E}">
        <p14:creationId xmlns:p14="http://schemas.microsoft.com/office/powerpoint/2010/main" val="1955398164"/>
      </p:ext>
    </p:extLst>
  </p:cSld>
  <p:clrMapOvr>
    <a:masterClrMapping/>
  </p:clrMapOvr>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1314" name="Rectangle 2"/>
          <p:cNvSpPr>
            <a:spLocks noGrp="1" noChangeArrowheads="1"/>
          </p:cNvSpPr>
          <p:nvPr>
            <p:ph type="title"/>
          </p:nvPr>
        </p:nvSpPr>
        <p:spPr>
          <a:xfrm>
            <a:off x="533400" y="914400"/>
            <a:ext cx="8153400" cy="615950"/>
          </a:xfrm>
        </p:spPr>
        <p:txBody>
          <a:bodyPr/>
          <a:lstStyle/>
          <a:p>
            <a:pPr eaLnBrk="1" hangingPunct="1"/>
            <a:r>
              <a:rPr lang="en-US" altLang="en-US"/>
              <a:t>What is a probability box (p-box)?</a:t>
            </a:r>
          </a:p>
        </p:txBody>
      </p:sp>
      <p:sp>
        <p:nvSpPr>
          <p:cNvPr id="141315" name="Rectangle 3"/>
          <p:cNvSpPr>
            <a:spLocks noChangeArrowheads="1"/>
          </p:cNvSpPr>
          <p:nvPr/>
        </p:nvSpPr>
        <p:spPr bwMode="auto">
          <a:xfrm>
            <a:off x="1295400" y="5565775"/>
            <a:ext cx="1524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r>
              <a:rPr lang="en-US" altLang="en-US" sz="2400">
                <a:latin typeface="Times New Roman" panose="02020603050405020304" pitchFamily="18" charset="0"/>
              </a:rPr>
              <a:t>0</a:t>
            </a:r>
          </a:p>
        </p:txBody>
      </p:sp>
      <p:sp>
        <p:nvSpPr>
          <p:cNvPr id="141316" name="Rectangle 4"/>
          <p:cNvSpPr>
            <a:spLocks noChangeArrowheads="1"/>
          </p:cNvSpPr>
          <p:nvPr/>
        </p:nvSpPr>
        <p:spPr bwMode="auto">
          <a:xfrm>
            <a:off x="1295400" y="2819400"/>
            <a:ext cx="1524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r>
              <a:rPr lang="en-US" altLang="en-US" sz="2400">
                <a:latin typeface="Times New Roman" panose="02020603050405020304" pitchFamily="18" charset="0"/>
              </a:rPr>
              <a:t>1</a:t>
            </a:r>
          </a:p>
        </p:txBody>
      </p:sp>
      <p:sp>
        <p:nvSpPr>
          <p:cNvPr id="141317" name="Rectangle 8"/>
          <p:cNvSpPr>
            <a:spLocks noChangeArrowheads="1"/>
          </p:cNvSpPr>
          <p:nvPr/>
        </p:nvSpPr>
        <p:spPr bwMode="auto">
          <a:xfrm>
            <a:off x="1989138" y="5795963"/>
            <a:ext cx="69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r>
              <a:rPr lang="en-US" altLang="en-US" sz="2000">
                <a:solidFill>
                  <a:schemeClr val="hlink"/>
                </a:solidFill>
                <a:latin typeface="Arial" panose="020B0604020202020204" pitchFamily="34" charset="0"/>
              </a:rPr>
              <a:t> </a:t>
            </a:r>
            <a:endParaRPr lang="en-US" altLang="en-US" sz="2000">
              <a:solidFill>
                <a:schemeClr val="hlink"/>
              </a:solidFill>
              <a:latin typeface="Times New Roman" panose="02020603050405020304" pitchFamily="18" charset="0"/>
            </a:endParaRPr>
          </a:p>
        </p:txBody>
      </p:sp>
      <p:sp>
        <p:nvSpPr>
          <p:cNvPr id="141318" name="Rectangle 9"/>
          <p:cNvSpPr>
            <a:spLocks noChangeArrowheads="1"/>
          </p:cNvSpPr>
          <p:nvPr/>
        </p:nvSpPr>
        <p:spPr bwMode="auto">
          <a:xfrm>
            <a:off x="2343150" y="5795963"/>
            <a:ext cx="69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r>
              <a:rPr lang="en-US" altLang="en-US" sz="2000">
                <a:solidFill>
                  <a:schemeClr val="hlink"/>
                </a:solidFill>
                <a:latin typeface="Arial" panose="020B0604020202020204" pitchFamily="34" charset="0"/>
              </a:rPr>
              <a:t> </a:t>
            </a:r>
            <a:endParaRPr lang="en-US" altLang="en-US" sz="2000">
              <a:solidFill>
                <a:schemeClr val="hlink"/>
              </a:solidFill>
              <a:latin typeface="Times New Roman" panose="02020603050405020304" pitchFamily="18" charset="0"/>
            </a:endParaRPr>
          </a:p>
        </p:txBody>
      </p:sp>
      <p:sp>
        <p:nvSpPr>
          <p:cNvPr id="141319" name="Rectangle 10"/>
          <p:cNvSpPr>
            <a:spLocks noChangeArrowheads="1"/>
          </p:cNvSpPr>
          <p:nvPr/>
        </p:nvSpPr>
        <p:spPr bwMode="auto">
          <a:xfrm>
            <a:off x="2697163" y="5795963"/>
            <a:ext cx="69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r>
              <a:rPr lang="en-US" altLang="en-US" sz="2000">
                <a:solidFill>
                  <a:schemeClr val="hlink"/>
                </a:solidFill>
                <a:latin typeface="Arial" panose="020B0604020202020204" pitchFamily="34" charset="0"/>
              </a:rPr>
              <a:t> </a:t>
            </a:r>
            <a:endParaRPr lang="en-US" altLang="en-US" sz="2000">
              <a:solidFill>
                <a:schemeClr val="hlink"/>
              </a:solidFill>
              <a:latin typeface="Times New Roman" panose="02020603050405020304" pitchFamily="18" charset="0"/>
            </a:endParaRPr>
          </a:p>
        </p:txBody>
      </p:sp>
      <p:sp>
        <p:nvSpPr>
          <p:cNvPr id="141320" name="Rectangle 11"/>
          <p:cNvSpPr>
            <a:spLocks noChangeArrowheads="1"/>
          </p:cNvSpPr>
          <p:nvPr/>
        </p:nvSpPr>
        <p:spPr bwMode="auto">
          <a:xfrm>
            <a:off x="3046413" y="5795963"/>
            <a:ext cx="69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r>
              <a:rPr lang="en-US" altLang="en-US" sz="2000">
                <a:solidFill>
                  <a:schemeClr val="hlink"/>
                </a:solidFill>
                <a:latin typeface="Arial" panose="020B0604020202020204" pitchFamily="34" charset="0"/>
              </a:rPr>
              <a:t> </a:t>
            </a:r>
            <a:endParaRPr lang="en-US" altLang="en-US" sz="2000">
              <a:solidFill>
                <a:schemeClr val="hlink"/>
              </a:solidFill>
              <a:latin typeface="Times New Roman" panose="02020603050405020304" pitchFamily="18" charset="0"/>
            </a:endParaRPr>
          </a:p>
        </p:txBody>
      </p:sp>
      <p:sp>
        <p:nvSpPr>
          <p:cNvPr id="141321" name="Rectangle 12"/>
          <p:cNvSpPr>
            <a:spLocks noChangeArrowheads="1"/>
          </p:cNvSpPr>
          <p:nvPr/>
        </p:nvSpPr>
        <p:spPr bwMode="auto">
          <a:xfrm>
            <a:off x="4492625" y="5795963"/>
            <a:ext cx="69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r>
              <a:rPr lang="en-US" altLang="en-US" sz="2000">
                <a:solidFill>
                  <a:schemeClr val="hlink"/>
                </a:solidFill>
                <a:latin typeface="Arial" panose="020B0604020202020204" pitchFamily="34" charset="0"/>
              </a:rPr>
              <a:t> </a:t>
            </a:r>
            <a:endParaRPr lang="en-US" altLang="en-US" sz="2000">
              <a:solidFill>
                <a:schemeClr val="hlink"/>
              </a:solidFill>
              <a:latin typeface="Times New Roman" panose="02020603050405020304" pitchFamily="18" charset="0"/>
            </a:endParaRPr>
          </a:p>
        </p:txBody>
      </p:sp>
      <p:sp>
        <p:nvSpPr>
          <p:cNvPr id="141322" name="Rectangle 13"/>
          <p:cNvSpPr>
            <a:spLocks noChangeArrowheads="1"/>
          </p:cNvSpPr>
          <p:nvPr/>
        </p:nvSpPr>
        <p:spPr bwMode="auto">
          <a:xfrm>
            <a:off x="4862513" y="5795963"/>
            <a:ext cx="69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r>
              <a:rPr lang="en-US" altLang="en-US" sz="2000">
                <a:solidFill>
                  <a:schemeClr val="hlink"/>
                </a:solidFill>
                <a:latin typeface="Arial" panose="020B0604020202020204" pitchFamily="34" charset="0"/>
              </a:rPr>
              <a:t> </a:t>
            </a:r>
            <a:endParaRPr lang="en-US" altLang="en-US" sz="2000">
              <a:solidFill>
                <a:schemeClr val="hlink"/>
              </a:solidFill>
              <a:latin typeface="Times New Roman" panose="02020603050405020304" pitchFamily="18" charset="0"/>
            </a:endParaRPr>
          </a:p>
        </p:txBody>
      </p:sp>
      <p:sp>
        <p:nvSpPr>
          <p:cNvPr id="141323" name="Rectangle 14"/>
          <p:cNvSpPr>
            <a:spLocks noChangeArrowheads="1"/>
          </p:cNvSpPr>
          <p:nvPr/>
        </p:nvSpPr>
        <p:spPr bwMode="auto">
          <a:xfrm>
            <a:off x="1985963" y="5929313"/>
            <a:ext cx="69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r>
              <a:rPr lang="en-US" altLang="en-US" sz="2000">
                <a:solidFill>
                  <a:schemeClr val="hlink"/>
                </a:solidFill>
                <a:latin typeface="Arial" panose="020B0604020202020204" pitchFamily="34" charset="0"/>
              </a:rPr>
              <a:t> </a:t>
            </a:r>
            <a:endParaRPr lang="en-US" altLang="en-US" sz="2000">
              <a:solidFill>
                <a:schemeClr val="hlink"/>
              </a:solidFill>
              <a:latin typeface="Times New Roman" panose="02020603050405020304" pitchFamily="18" charset="0"/>
            </a:endParaRPr>
          </a:p>
        </p:txBody>
      </p:sp>
      <p:sp>
        <p:nvSpPr>
          <p:cNvPr id="141324" name="Rectangle 15"/>
          <p:cNvSpPr>
            <a:spLocks noChangeArrowheads="1"/>
          </p:cNvSpPr>
          <p:nvPr/>
        </p:nvSpPr>
        <p:spPr bwMode="auto">
          <a:xfrm>
            <a:off x="2338388" y="5929313"/>
            <a:ext cx="69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r>
              <a:rPr lang="en-US" altLang="en-US" sz="2000">
                <a:solidFill>
                  <a:schemeClr val="hlink"/>
                </a:solidFill>
                <a:latin typeface="Arial" panose="020B0604020202020204" pitchFamily="34" charset="0"/>
              </a:rPr>
              <a:t> </a:t>
            </a:r>
            <a:endParaRPr lang="en-US" altLang="en-US" sz="2000">
              <a:solidFill>
                <a:schemeClr val="hlink"/>
              </a:solidFill>
              <a:latin typeface="Times New Roman" panose="02020603050405020304" pitchFamily="18" charset="0"/>
            </a:endParaRPr>
          </a:p>
        </p:txBody>
      </p:sp>
      <p:sp>
        <p:nvSpPr>
          <p:cNvPr id="141325" name="Rectangle 16"/>
          <p:cNvSpPr>
            <a:spLocks noChangeArrowheads="1"/>
          </p:cNvSpPr>
          <p:nvPr/>
        </p:nvSpPr>
        <p:spPr bwMode="auto">
          <a:xfrm>
            <a:off x="2697163" y="5929313"/>
            <a:ext cx="69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r>
              <a:rPr lang="en-US" altLang="en-US" sz="2000">
                <a:solidFill>
                  <a:schemeClr val="hlink"/>
                </a:solidFill>
                <a:latin typeface="Arial" panose="020B0604020202020204" pitchFamily="34" charset="0"/>
              </a:rPr>
              <a:t> </a:t>
            </a:r>
            <a:endParaRPr lang="en-US" altLang="en-US" sz="2000">
              <a:solidFill>
                <a:schemeClr val="hlink"/>
              </a:solidFill>
              <a:latin typeface="Times New Roman" panose="02020603050405020304" pitchFamily="18" charset="0"/>
            </a:endParaRPr>
          </a:p>
        </p:txBody>
      </p:sp>
      <p:sp>
        <p:nvSpPr>
          <p:cNvPr id="141326" name="Rectangle 17"/>
          <p:cNvSpPr>
            <a:spLocks noChangeArrowheads="1"/>
          </p:cNvSpPr>
          <p:nvPr/>
        </p:nvSpPr>
        <p:spPr bwMode="auto">
          <a:xfrm>
            <a:off x="3046413" y="5929313"/>
            <a:ext cx="69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r>
              <a:rPr lang="en-US" altLang="en-US" sz="2000">
                <a:solidFill>
                  <a:schemeClr val="hlink"/>
                </a:solidFill>
                <a:latin typeface="Arial" panose="020B0604020202020204" pitchFamily="34" charset="0"/>
              </a:rPr>
              <a:t> </a:t>
            </a:r>
            <a:endParaRPr lang="en-US" altLang="en-US" sz="2000">
              <a:solidFill>
                <a:schemeClr val="hlink"/>
              </a:solidFill>
              <a:latin typeface="Times New Roman" panose="02020603050405020304" pitchFamily="18" charset="0"/>
            </a:endParaRPr>
          </a:p>
        </p:txBody>
      </p:sp>
      <p:sp>
        <p:nvSpPr>
          <p:cNvPr id="141327" name="Rectangle 18"/>
          <p:cNvSpPr>
            <a:spLocks noChangeArrowheads="1"/>
          </p:cNvSpPr>
          <p:nvPr/>
        </p:nvSpPr>
        <p:spPr bwMode="auto">
          <a:xfrm>
            <a:off x="3300413" y="5929313"/>
            <a:ext cx="3810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r>
              <a:rPr lang="en-US" altLang="en-US" sz="2400">
                <a:latin typeface="Times New Roman" panose="02020603050405020304" pitchFamily="18" charset="0"/>
              </a:rPr>
              <a:t>1.0</a:t>
            </a:r>
          </a:p>
        </p:txBody>
      </p:sp>
      <p:sp>
        <p:nvSpPr>
          <p:cNvPr id="141328" name="Rectangle 19"/>
          <p:cNvSpPr>
            <a:spLocks noChangeArrowheads="1"/>
          </p:cNvSpPr>
          <p:nvPr/>
        </p:nvSpPr>
        <p:spPr bwMode="auto">
          <a:xfrm>
            <a:off x="3752850" y="5929313"/>
            <a:ext cx="69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r>
              <a:rPr lang="en-US" altLang="en-US" sz="2000">
                <a:solidFill>
                  <a:schemeClr val="hlink"/>
                </a:solidFill>
                <a:latin typeface="Arial" panose="020B0604020202020204" pitchFamily="34" charset="0"/>
              </a:rPr>
              <a:t> </a:t>
            </a:r>
            <a:endParaRPr lang="en-US" altLang="en-US" sz="2000">
              <a:solidFill>
                <a:schemeClr val="hlink"/>
              </a:solidFill>
              <a:latin typeface="Times New Roman" panose="02020603050405020304" pitchFamily="18" charset="0"/>
            </a:endParaRPr>
          </a:p>
        </p:txBody>
      </p:sp>
      <p:sp>
        <p:nvSpPr>
          <p:cNvPr id="141329" name="Rectangle 20"/>
          <p:cNvSpPr>
            <a:spLocks noChangeArrowheads="1"/>
          </p:cNvSpPr>
          <p:nvPr/>
        </p:nvSpPr>
        <p:spPr bwMode="auto">
          <a:xfrm>
            <a:off x="5124450" y="5929313"/>
            <a:ext cx="3810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r>
              <a:rPr lang="en-US" altLang="en-US" sz="2400">
                <a:latin typeface="Times New Roman" panose="02020603050405020304" pitchFamily="18" charset="0"/>
              </a:rPr>
              <a:t>2.0</a:t>
            </a:r>
          </a:p>
        </p:txBody>
      </p:sp>
      <p:sp>
        <p:nvSpPr>
          <p:cNvPr id="141330" name="Rectangle 21"/>
          <p:cNvSpPr>
            <a:spLocks noChangeArrowheads="1"/>
          </p:cNvSpPr>
          <p:nvPr/>
        </p:nvSpPr>
        <p:spPr bwMode="auto">
          <a:xfrm>
            <a:off x="5594350" y="5929313"/>
            <a:ext cx="69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r>
              <a:rPr lang="en-US" altLang="en-US" sz="2000">
                <a:solidFill>
                  <a:schemeClr val="hlink"/>
                </a:solidFill>
                <a:latin typeface="Arial" panose="020B0604020202020204" pitchFamily="34" charset="0"/>
              </a:rPr>
              <a:t> </a:t>
            </a:r>
            <a:endParaRPr lang="en-US" altLang="en-US" sz="2000">
              <a:solidFill>
                <a:schemeClr val="hlink"/>
              </a:solidFill>
              <a:latin typeface="Times New Roman" panose="02020603050405020304" pitchFamily="18" charset="0"/>
            </a:endParaRPr>
          </a:p>
        </p:txBody>
      </p:sp>
      <p:sp>
        <p:nvSpPr>
          <p:cNvPr id="141331" name="Rectangle 22"/>
          <p:cNvSpPr>
            <a:spLocks noChangeArrowheads="1"/>
          </p:cNvSpPr>
          <p:nvPr/>
        </p:nvSpPr>
        <p:spPr bwMode="auto">
          <a:xfrm>
            <a:off x="5964238" y="5929313"/>
            <a:ext cx="69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r>
              <a:rPr lang="en-US" altLang="en-US" sz="2000">
                <a:solidFill>
                  <a:schemeClr val="hlink"/>
                </a:solidFill>
                <a:latin typeface="Arial" panose="020B0604020202020204" pitchFamily="34" charset="0"/>
              </a:rPr>
              <a:t> </a:t>
            </a:r>
            <a:endParaRPr lang="en-US" altLang="en-US" sz="2000">
              <a:solidFill>
                <a:schemeClr val="hlink"/>
              </a:solidFill>
              <a:latin typeface="Times New Roman" panose="02020603050405020304" pitchFamily="18" charset="0"/>
            </a:endParaRPr>
          </a:p>
        </p:txBody>
      </p:sp>
      <p:sp>
        <p:nvSpPr>
          <p:cNvPr id="141332" name="Rectangle 23"/>
          <p:cNvSpPr>
            <a:spLocks noChangeArrowheads="1"/>
          </p:cNvSpPr>
          <p:nvPr/>
        </p:nvSpPr>
        <p:spPr bwMode="auto">
          <a:xfrm>
            <a:off x="6313488" y="5929313"/>
            <a:ext cx="69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r>
              <a:rPr lang="en-US" altLang="en-US" sz="2000">
                <a:solidFill>
                  <a:schemeClr val="hlink"/>
                </a:solidFill>
                <a:latin typeface="Arial" panose="020B0604020202020204" pitchFamily="34" charset="0"/>
              </a:rPr>
              <a:t> </a:t>
            </a:r>
            <a:endParaRPr lang="en-US" altLang="en-US" sz="2000">
              <a:solidFill>
                <a:schemeClr val="hlink"/>
              </a:solidFill>
              <a:latin typeface="Times New Roman" panose="02020603050405020304" pitchFamily="18" charset="0"/>
            </a:endParaRPr>
          </a:p>
        </p:txBody>
      </p:sp>
      <p:sp>
        <p:nvSpPr>
          <p:cNvPr id="141333" name="Rectangle 24"/>
          <p:cNvSpPr>
            <a:spLocks noChangeArrowheads="1"/>
          </p:cNvSpPr>
          <p:nvPr/>
        </p:nvSpPr>
        <p:spPr bwMode="auto">
          <a:xfrm>
            <a:off x="6670675" y="5929313"/>
            <a:ext cx="69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r>
              <a:rPr lang="en-US" altLang="en-US" sz="2000">
                <a:solidFill>
                  <a:schemeClr val="hlink"/>
                </a:solidFill>
                <a:latin typeface="Arial" panose="020B0604020202020204" pitchFamily="34" charset="0"/>
              </a:rPr>
              <a:t> </a:t>
            </a:r>
            <a:endParaRPr lang="en-US" altLang="en-US" sz="2000">
              <a:solidFill>
                <a:schemeClr val="hlink"/>
              </a:solidFill>
              <a:latin typeface="Times New Roman" panose="02020603050405020304" pitchFamily="18" charset="0"/>
            </a:endParaRPr>
          </a:p>
        </p:txBody>
      </p:sp>
      <p:sp>
        <p:nvSpPr>
          <p:cNvPr id="141334" name="Rectangle 25"/>
          <p:cNvSpPr>
            <a:spLocks noChangeArrowheads="1"/>
          </p:cNvSpPr>
          <p:nvPr/>
        </p:nvSpPr>
        <p:spPr bwMode="auto">
          <a:xfrm>
            <a:off x="6921500" y="5929313"/>
            <a:ext cx="3810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r>
              <a:rPr lang="en-US" altLang="en-US" sz="2400">
                <a:latin typeface="Times New Roman" panose="02020603050405020304" pitchFamily="18" charset="0"/>
              </a:rPr>
              <a:t>3.0</a:t>
            </a:r>
          </a:p>
        </p:txBody>
      </p:sp>
      <p:sp>
        <p:nvSpPr>
          <p:cNvPr id="141335" name="Rectangle 26"/>
          <p:cNvSpPr>
            <a:spLocks noChangeArrowheads="1"/>
          </p:cNvSpPr>
          <p:nvPr/>
        </p:nvSpPr>
        <p:spPr bwMode="auto">
          <a:xfrm>
            <a:off x="7378700" y="5929313"/>
            <a:ext cx="69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r>
              <a:rPr lang="en-US" altLang="en-US" sz="2000">
                <a:solidFill>
                  <a:schemeClr val="hlink"/>
                </a:solidFill>
                <a:latin typeface="Arial" panose="020B0604020202020204" pitchFamily="34" charset="0"/>
              </a:rPr>
              <a:t> </a:t>
            </a:r>
            <a:endParaRPr lang="en-US" altLang="en-US" sz="2000">
              <a:solidFill>
                <a:schemeClr val="hlink"/>
              </a:solidFill>
              <a:latin typeface="Times New Roman" panose="02020603050405020304" pitchFamily="18" charset="0"/>
            </a:endParaRPr>
          </a:p>
        </p:txBody>
      </p:sp>
      <p:sp>
        <p:nvSpPr>
          <p:cNvPr id="141336" name="Rectangle 27"/>
          <p:cNvSpPr>
            <a:spLocks noChangeArrowheads="1"/>
          </p:cNvSpPr>
          <p:nvPr/>
        </p:nvSpPr>
        <p:spPr bwMode="auto">
          <a:xfrm>
            <a:off x="7727950" y="5929313"/>
            <a:ext cx="69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r>
              <a:rPr lang="en-US" altLang="en-US" sz="2000">
                <a:solidFill>
                  <a:schemeClr val="hlink"/>
                </a:solidFill>
                <a:latin typeface="Arial" panose="020B0604020202020204" pitchFamily="34" charset="0"/>
              </a:rPr>
              <a:t> </a:t>
            </a:r>
            <a:endParaRPr lang="en-US" altLang="en-US" sz="2000">
              <a:solidFill>
                <a:schemeClr val="hlink"/>
              </a:solidFill>
              <a:latin typeface="Times New Roman" panose="02020603050405020304" pitchFamily="18" charset="0"/>
            </a:endParaRPr>
          </a:p>
        </p:txBody>
      </p:sp>
      <p:sp>
        <p:nvSpPr>
          <p:cNvPr id="141337" name="Rectangle 28"/>
          <p:cNvSpPr>
            <a:spLocks noChangeArrowheads="1"/>
          </p:cNvSpPr>
          <p:nvPr/>
        </p:nvSpPr>
        <p:spPr bwMode="auto">
          <a:xfrm>
            <a:off x="1524000" y="5929313"/>
            <a:ext cx="3810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r>
              <a:rPr lang="en-US" altLang="en-US" sz="2400">
                <a:latin typeface="Times New Roman" panose="02020603050405020304" pitchFamily="18" charset="0"/>
              </a:rPr>
              <a:t>0.0</a:t>
            </a:r>
          </a:p>
        </p:txBody>
      </p:sp>
      <p:sp>
        <p:nvSpPr>
          <p:cNvPr id="141338" name="Text Box 29"/>
          <p:cNvSpPr txBox="1">
            <a:spLocks noChangeArrowheads="1"/>
          </p:cNvSpPr>
          <p:nvPr/>
        </p:nvSpPr>
        <p:spPr bwMode="auto">
          <a:xfrm>
            <a:off x="4343400" y="6019800"/>
            <a:ext cx="3698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r>
              <a:rPr lang="en-US" altLang="en-US" sz="2400" i="1">
                <a:latin typeface="Times New Roman" panose="02020603050405020304" pitchFamily="18" charset="0"/>
              </a:rPr>
              <a:t>X</a:t>
            </a:r>
          </a:p>
        </p:txBody>
      </p:sp>
      <p:sp>
        <p:nvSpPr>
          <p:cNvPr id="141339" name="Text Box 30"/>
          <p:cNvSpPr txBox="1">
            <a:spLocks noChangeArrowheads="1"/>
          </p:cNvSpPr>
          <p:nvPr/>
        </p:nvSpPr>
        <p:spPr bwMode="auto">
          <a:xfrm rot="-5400000">
            <a:off x="-669131" y="4099719"/>
            <a:ext cx="3014662"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r>
              <a:rPr lang="en-US" altLang="en-US" sz="2400">
                <a:latin typeface="Times New Roman" panose="02020603050405020304" pitchFamily="18" charset="0"/>
              </a:rPr>
              <a:t>Cumulative probability</a:t>
            </a:r>
          </a:p>
        </p:txBody>
      </p:sp>
      <p:sp>
        <p:nvSpPr>
          <p:cNvPr id="976927" name="Freeform 31"/>
          <p:cNvSpPr>
            <a:spLocks/>
          </p:cNvSpPr>
          <p:nvPr/>
        </p:nvSpPr>
        <p:spPr bwMode="auto">
          <a:xfrm>
            <a:off x="3048000" y="3048000"/>
            <a:ext cx="3644900" cy="2743200"/>
          </a:xfrm>
          <a:custGeom>
            <a:avLst/>
            <a:gdLst>
              <a:gd name="T0" fmla="*/ 0 w 2296"/>
              <a:gd name="T1" fmla="*/ 2147483647 h 1752"/>
              <a:gd name="T2" fmla="*/ 2147483647 w 2296"/>
              <a:gd name="T3" fmla="*/ 2147483647 h 1752"/>
              <a:gd name="T4" fmla="*/ 2147483647 w 2296"/>
              <a:gd name="T5" fmla="*/ 2147483647 h 1752"/>
              <a:gd name="T6" fmla="*/ 2147483647 w 2296"/>
              <a:gd name="T7" fmla="*/ 2147483647 h 1752"/>
              <a:gd name="T8" fmla="*/ 2147483647 w 2296"/>
              <a:gd name="T9" fmla="*/ 2147483647 h 1752"/>
              <a:gd name="T10" fmla="*/ 2147483647 w 2296"/>
              <a:gd name="T11" fmla="*/ 2147483647 h 1752"/>
              <a:gd name="T12" fmla="*/ 2147483647 w 2296"/>
              <a:gd name="T13" fmla="*/ 2147483647 h 1752"/>
              <a:gd name="T14" fmla="*/ 2147483647 w 2296"/>
              <a:gd name="T15" fmla="*/ 2147483647 h 1752"/>
              <a:gd name="T16" fmla="*/ 2147483647 w 2296"/>
              <a:gd name="T17" fmla="*/ 2147483647 h 1752"/>
              <a:gd name="T18" fmla="*/ 2147483647 w 2296"/>
              <a:gd name="T19" fmla="*/ 2147483647 h 1752"/>
              <a:gd name="T20" fmla="*/ 2147483647 w 2296"/>
              <a:gd name="T21" fmla="*/ 2147483647 h 1752"/>
              <a:gd name="T22" fmla="*/ 2147483647 w 2296"/>
              <a:gd name="T23" fmla="*/ 2147483647 h 1752"/>
              <a:gd name="T24" fmla="*/ 2147483647 w 2296"/>
              <a:gd name="T25" fmla="*/ 2147483647 h 1752"/>
              <a:gd name="T26" fmla="*/ 2147483647 w 2296"/>
              <a:gd name="T27" fmla="*/ 2147483647 h 1752"/>
              <a:gd name="T28" fmla="*/ 2147483647 w 2296"/>
              <a:gd name="T29" fmla="*/ 2147483647 h 1752"/>
              <a:gd name="T30" fmla="*/ 2147483647 w 2296"/>
              <a:gd name="T31" fmla="*/ 2147483647 h 1752"/>
              <a:gd name="T32" fmla="*/ 2147483647 w 2296"/>
              <a:gd name="T33" fmla="*/ 2147483647 h 1752"/>
              <a:gd name="T34" fmla="*/ 2147483647 w 2296"/>
              <a:gd name="T35" fmla="*/ 2147483647 h 1752"/>
              <a:gd name="T36" fmla="*/ 2147483647 w 2296"/>
              <a:gd name="T37" fmla="*/ 2147483647 h 1752"/>
              <a:gd name="T38" fmla="*/ 2147483647 w 2296"/>
              <a:gd name="T39" fmla="*/ 2147483647 h 1752"/>
              <a:gd name="T40" fmla="*/ 2147483647 w 2296"/>
              <a:gd name="T41" fmla="*/ 2147483647 h 1752"/>
              <a:gd name="T42" fmla="*/ 2147483647 w 2296"/>
              <a:gd name="T43" fmla="*/ 2147483647 h 1752"/>
              <a:gd name="T44" fmla="*/ 2147483647 w 2296"/>
              <a:gd name="T45" fmla="*/ 2147483647 h 1752"/>
              <a:gd name="T46" fmla="*/ 2147483647 w 2296"/>
              <a:gd name="T47" fmla="*/ 2147483647 h 1752"/>
              <a:gd name="T48" fmla="*/ 2147483647 w 2296"/>
              <a:gd name="T49" fmla="*/ 2147483647 h 1752"/>
              <a:gd name="T50" fmla="*/ 2147483647 w 2296"/>
              <a:gd name="T51" fmla="*/ 2147483647 h 1752"/>
              <a:gd name="T52" fmla="*/ 2147483647 w 2296"/>
              <a:gd name="T53" fmla="*/ 2147483647 h 1752"/>
              <a:gd name="T54" fmla="*/ 2147483647 w 2296"/>
              <a:gd name="T55" fmla="*/ 2147483647 h 1752"/>
              <a:gd name="T56" fmla="*/ 2147483647 w 2296"/>
              <a:gd name="T57" fmla="*/ 2147483647 h 1752"/>
              <a:gd name="T58" fmla="*/ 2147483647 w 2296"/>
              <a:gd name="T59" fmla="*/ 2147483647 h 1752"/>
              <a:gd name="T60" fmla="*/ 2147483647 w 2296"/>
              <a:gd name="T61" fmla="*/ 2147483647 h 1752"/>
              <a:gd name="T62" fmla="*/ 2147483647 w 2296"/>
              <a:gd name="T63" fmla="*/ 2147483647 h 1752"/>
              <a:gd name="T64" fmla="*/ 2147483647 w 2296"/>
              <a:gd name="T65" fmla="*/ 2147483647 h 1752"/>
              <a:gd name="T66" fmla="*/ 2147483647 w 2296"/>
              <a:gd name="T67" fmla="*/ 2147483647 h 1752"/>
              <a:gd name="T68" fmla="*/ 2147483647 w 2296"/>
              <a:gd name="T69" fmla="*/ 2147483647 h 1752"/>
              <a:gd name="T70" fmla="*/ 2147483647 w 2296"/>
              <a:gd name="T71" fmla="*/ 2147483647 h 1752"/>
              <a:gd name="T72" fmla="*/ 2147483647 w 2296"/>
              <a:gd name="T73" fmla="*/ 2147483647 h 1752"/>
              <a:gd name="T74" fmla="*/ 2147483647 w 2296"/>
              <a:gd name="T75" fmla="*/ 2147483647 h 1752"/>
              <a:gd name="T76" fmla="*/ 2147483647 w 2296"/>
              <a:gd name="T77" fmla="*/ 2147483647 h 1752"/>
              <a:gd name="T78" fmla="*/ 2147483647 w 2296"/>
              <a:gd name="T79" fmla="*/ 2147483647 h 1752"/>
              <a:gd name="T80" fmla="*/ 2147483647 w 2296"/>
              <a:gd name="T81" fmla="*/ 2147483647 h 1752"/>
              <a:gd name="T82" fmla="*/ 2147483647 w 2296"/>
              <a:gd name="T83" fmla="*/ 2147483647 h 1752"/>
              <a:gd name="T84" fmla="*/ 2147483647 w 2296"/>
              <a:gd name="T85" fmla="*/ 2147483647 h 1752"/>
              <a:gd name="T86" fmla="*/ 2147483647 w 2296"/>
              <a:gd name="T87" fmla="*/ 2147483647 h 1752"/>
              <a:gd name="T88" fmla="*/ 2147483647 w 2296"/>
              <a:gd name="T89" fmla="*/ 2147483647 h 1752"/>
              <a:gd name="T90" fmla="*/ 2147483647 w 2296"/>
              <a:gd name="T91" fmla="*/ 2147483647 h 1752"/>
              <a:gd name="T92" fmla="*/ 2147483647 w 2296"/>
              <a:gd name="T93" fmla="*/ 2147483647 h 1752"/>
              <a:gd name="T94" fmla="*/ 2147483647 w 2296"/>
              <a:gd name="T95" fmla="*/ 2147483647 h 1752"/>
              <a:gd name="T96" fmla="*/ 2147483647 w 2296"/>
              <a:gd name="T97" fmla="*/ 2147483647 h 1752"/>
              <a:gd name="T98" fmla="*/ 2147483647 w 2296"/>
              <a:gd name="T99" fmla="*/ 0 h 1752"/>
              <a:gd name="T100" fmla="*/ 2147483647 w 2296"/>
              <a:gd name="T101" fmla="*/ 0 h 1752"/>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2296"/>
              <a:gd name="T154" fmla="*/ 0 h 1752"/>
              <a:gd name="T155" fmla="*/ 2296 w 2296"/>
              <a:gd name="T156" fmla="*/ 1752 h 1752"/>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2296" h="1752">
                <a:moveTo>
                  <a:pt x="0" y="1752"/>
                </a:moveTo>
                <a:lnTo>
                  <a:pt x="303" y="1717"/>
                </a:lnTo>
                <a:lnTo>
                  <a:pt x="452" y="1683"/>
                </a:lnTo>
                <a:lnTo>
                  <a:pt x="532" y="1647"/>
                </a:lnTo>
                <a:lnTo>
                  <a:pt x="593" y="1611"/>
                </a:lnTo>
                <a:lnTo>
                  <a:pt x="650" y="1578"/>
                </a:lnTo>
                <a:lnTo>
                  <a:pt x="702" y="1540"/>
                </a:lnTo>
                <a:lnTo>
                  <a:pt x="748" y="1505"/>
                </a:lnTo>
                <a:lnTo>
                  <a:pt x="791" y="1468"/>
                </a:lnTo>
                <a:lnTo>
                  <a:pt x="837" y="1433"/>
                </a:lnTo>
                <a:lnTo>
                  <a:pt x="877" y="1397"/>
                </a:lnTo>
                <a:lnTo>
                  <a:pt x="922" y="1361"/>
                </a:lnTo>
                <a:lnTo>
                  <a:pt x="957" y="1325"/>
                </a:lnTo>
                <a:lnTo>
                  <a:pt x="990" y="1287"/>
                </a:lnTo>
                <a:lnTo>
                  <a:pt x="1023" y="1254"/>
                </a:lnTo>
                <a:lnTo>
                  <a:pt x="1054" y="1218"/>
                </a:lnTo>
                <a:lnTo>
                  <a:pt x="1084" y="1182"/>
                </a:lnTo>
                <a:lnTo>
                  <a:pt x="1113" y="1147"/>
                </a:lnTo>
                <a:lnTo>
                  <a:pt x="1142" y="1111"/>
                </a:lnTo>
                <a:lnTo>
                  <a:pt x="1169" y="1075"/>
                </a:lnTo>
                <a:lnTo>
                  <a:pt x="1190" y="1040"/>
                </a:lnTo>
                <a:lnTo>
                  <a:pt x="1219" y="1004"/>
                </a:lnTo>
                <a:lnTo>
                  <a:pt x="1241" y="966"/>
                </a:lnTo>
                <a:lnTo>
                  <a:pt x="1264" y="932"/>
                </a:lnTo>
                <a:lnTo>
                  <a:pt x="1291" y="894"/>
                </a:lnTo>
                <a:lnTo>
                  <a:pt x="1312" y="860"/>
                </a:lnTo>
                <a:lnTo>
                  <a:pt x="1336" y="825"/>
                </a:lnTo>
                <a:lnTo>
                  <a:pt x="1361" y="790"/>
                </a:lnTo>
                <a:lnTo>
                  <a:pt x="1386" y="753"/>
                </a:lnTo>
                <a:lnTo>
                  <a:pt x="1410" y="718"/>
                </a:lnTo>
                <a:lnTo>
                  <a:pt x="1433" y="680"/>
                </a:lnTo>
                <a:lnTo>
                  <a:pt x="1460" y="646"/>
                </a:lnTo>
                <a:lnTo>
                  <a:pt x="1488" y="611"/>
                </a:lnTo>
                <a:lnTo>
                  <a:pt x="1513" y="575"/>
                </a:lnTo>
                <a:lnTo>
                  <a:pt x="1541" y="539"/>
                </a:lnTo>
                <a:lnTo>
                  <a:pt x="1572" y="504"/>
                </a:lnTo>
                <a:lnTo>
                  <a:pt x="1600" y="467"/>
                </a:lnTo>
                <a:lnTo>
                  <a:pt x="1630" y="431"/>
                </a:lnTo>
                <a:lnTo>
                  <a:pt x="1666" y="394"/>
                </a:lnTo>
                <a:lnTo>
                  <a:pt x="1700" y="358"/>
                </a:lnTo>
                <a:lnTo>
                  <a:pt x="1738" y="324"/>
                </a:lnTo>
                <a:lnTo>
                  <a:pt x="1775" y="288"/>
                </a:lnTo>
                <a:lnTo>
                  <a:pt x="1819" y="253"/>
                </a:lnTo>
                <a:lnTo>
                  <a:pt x="1856" y="217"/>
                </a:lnTo>
                <a:lnTo>
                  <a:pt x="1900" y="182"/>
                </a:lnTo>
                <a:lnTo>
                  <a:pt x="1949" y="145"/>
                </a:lnTo>
                <a:lnTo>
                  <a:pt x="1993" y="107"/>
                </a:lnTo>
                <a:lnTo>
                  <a:pt x="2047" y="74"/>
                </a:lnTo>
                <a:lnTo>
                  <a:pt x="2107" y="39"/>
                </a:lnTo>
                <a:lnTo>
                  <a:pt x="2183" y="0"/>
                </a:lnTo>
                <a:lnTo>
                  <a:pt x="2296" y="0"/>
                </a:lnTo>
              </a:path>
            </a:pathLst>
          </a:cu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6928" name="Freeform 32"/>
          <p:cNvSpPr>
            <a:spLocks/>
          </p:cNvSpPr>
          <p:nvPr/>
        </p:nvSpPr>
        <p:spPr bwMode="auto">
          <a:xfrm>
            <a:off x="3048000" y="3048000"/>
            <a:ext cx="3886200" cy="2755900"/>
          </a:xfrm>
          <a:custGeom>
            <a:avLst/>
            <a:gdLst>
              <a:gd name="T0" fmla="*/ 0 w 2417"/>
              <a:gd name="T1" fmla="*/ 2147483647 h 1784"/>
              <a:gd name="T2" fmla="*/ 2147483647 w 2417"/>
              <a:gd name="T3" fmla="*/ 2147483647 h 1784"/>
              <a:gd name="T4" fmla="*/ 2147483647 w 2417"/>
              <a:gd name="T5" fmla="*/ 2147483647 h 1784"/>
              <a:gd name="T6" fmla="*/ 2147483647 w 2417"/>
              <a:gd name="T7" fmla="*/ 2147483647 h 1784"/>
              <a:gd name="T8" fmla="*/ 2147483647 w 2417"/>
              <a:gd name="T9" fmla="*/ 2147483647 h 1784"/>
              <a:gd name="T10" fmla="*/ 2147483647 w 2417"/>
              <a:gd name="T11" fmla="*/ 2147483647 h 1784"/>
              <a:gd name="T12" fmla="*/ 2147483647 w 2417"/>
              <a:gd name="T13" fmla="*/ 2147483647 h 1784"/>
              <a:gd name="T14" fmla="*/ 2147483647 w 2417"/>
              <a:gd name="T15" fmla="*/ 2147483647 h 1784"/>
              <a:gd name="T16" fmla="*/ 2147483647 w 2417"/>
              <a:gd name="T17" fmla="*/ 2147483647 h 1784"/>
              <a:gd name="T18" fmla="*/ 2147483647 w 2417"/>
              <a:gd name="T19" fmla="*/ 2147483647 h 1784"/>
              <a:gd name="T20" fmla="*/ 2147483647 w 2417"/>
              <a:gd name="T21" fmla="*/ 2147483647 h 1784"/>
              <a:gd name="T22" fmla="*/ 2147483647 w 2417"/>
              <a:gd name="T23" fmla="*/ 2147483647 h 1784"/>
              <a:gd name="T24" fmla="*/ 2147483647 w 2417"/>
              <a:gd name="T25" fmla="*/ 2147483647 h 1784"/>
              <a:gd name="T26" fmla="*/ 2147483647 w 2417"/>
              <a:gd name="T27" fmla="*/ 2147483647 h 1784"/>
              <a:gd name="T28" fmla="*/ 2147483647 w 2417"/>
              <a:gd name="T29" fmla="*/ 2147483647 h 1784"/>
              <a:gd name="T30" fmla="*/ 2147483647 w 2417"/>
              <a:gd name="T31" fmla="*/ 0 h 178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2417"/>
              <a:gd name="T49" fmla="*/ 0 h 1784"/>
              <a:gd name="T50" fmla="*/ 2417 w 2417"/>
              <a:gd name="T51" fmla="*/ 1784 h 178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2417" h="1784">
                <a:moveTo>
                  <a:pt x="0" y="1784"/>
                </a:moveTo>
                <a:cubicBezTo>
                  <a:pt x="51" y="1776"/>
                  <a:pt x="246" y="1777"/>
                  <a:pt x="305" y="1728"/>
                </a:cubicBezTo>
                <a:cubicBezTo>
                  <a:pt x="364" y="1679"/>
                  <a:pt x="313" y="1536"/>
                  <a:pt x="353" y="1488"/>
                </a:cubicBezTo>
                <a:cubicBezTo>
                  <a:pt x="393" y="1440"/>
                  <a:pt x="497" y="1464"/>
                  <a:pt x="545" y="1440"/>
                </a:cubicBezTo>
                <a:cubicBezTo>
                  <a:pt x="593" y="1416"/>
                  <a:pt x="605" y="1387"/>
                  <a:pt x="641" y="1344"/>
                </a:cubicBezTo>
                <a:cubicBezTo>
                  <a:pt x="677" y="1301"/>
                  <a:pt x="730" y="1239"/>
                  <a:pt x="762" y="1183"/>
                </a:cubicBezTo>
                <a:cubicBezTo>
                  <a:pt x="794" y="1127"/>
                  <a:pt x="774" y="1043"/>
                  <a:pt x="833" y="1008"/>
                </a:cubicBezTo>
                <a:cubicBezTo>
                  <a:pt x="892" y="973"/>
                  <a:pt x="1022" y="995"/>
                  <a:pt x="1118" y="971"/>
                </a:cubicBezTo>
                <a:cubicBezTo>
                  <a:pt x="1214" y="947"/>
                  <a:pt x="1353" y="914"/>
                  <a:pt x="1409" y="864"/>
                </a:cubicBezTo>
                <a:cubicBezTo>
                  <a:pt x="1465" y="814"/>
                  <a:pt x="1433" y="744"/>
                  <a:pt x="1457" y="672"/>
                </a:cubicBezTo>
                <a:cubicBezTo>
                  <a:pt x="1481" y="600"/>
                  <a:pt x="1521" y="480"/>
                  <a:pt x="1553" y="432"/>
                </a:cubicBezTo>
                <a:cubicBezTo>
                  <a:pt x="1585" y="384"/>
                  <a:pt x="1585" y="400"/>
                  <a:pt x="1649" y="384"/>
                </a:cubicBezTo>
                <a:cubicBezTo>
                  <a:pt x="1713" y="368"/>
                  <a:pt x="1873" y="384"/>
                  <a:pt x="1937" y="336"/>
                </a:cubicBezTo>
                <a:cubicBezTo>
                  <a:pt x="2001" y="288"/>
                  <a:pt x="2003" y="141"/>
                  <a:pt x="2033" y="96"/>
                </a:cubicBezTo>
                <a:cubicBezTo>
                  <a:pt x="2063" y="51"/>
                  <a:pt x="2054" y="81"/>
                  <a:pt x="2118" y="65"/>
                </a:cubicBezTo>
                <a:cubicBezTo>
                  <a:pt x="2182" y="49"/>
                  <a:pt x="2355" y="14"/>
                  <a:pt x="2417" y="0"/>
                </a:cubicBezTo>
              </a:path>
            </a:pathLst>
          </a:cu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6929" name="Freeform 33"/>
          <p:cNvSpPr>
            <a:spLocks/>
          </p:cNvSpPr>
          <p:nvPr/>
        </p:nvSpPr>
        <p:spPr bwMode="auto">
          <a:xfrm>
            <a:off x="2374900" y="3035300"/>
            <a:ext cx="3568700" cy="2743200"/>
          </a:xfrm>
          <a:custGeom>
            <a:avLst/>
            <a:gdLst>
              <a:gd name="T0" fmla="*/ 0 w 2296"/>
              <a:gd name="T1" fmla="*/ 2147483647 h 1752"/>
              <a:gd name="T2" fmla="*/ 2147483647 w 2296"/>
              <a:gd name="T3" fmla="*/ 2147483647 h 1752"/>
              <a:gd name="T4" fmla="*/ 2147483647 w 2296"/>
              <a:gd name="T5" fmla="*/ 2147483647 h 1752"/>
              <a:gd name="T6" fmla="*/ 2147483647 w 2296"/>
              <a:gd name="T7" fmla="*/ 2147483647 h 1752"/>
              <a:gd name="T8" fmla="*/ 2147483647 w 2296"/>
              <a:gd name="T9" fmla="*/ 2147483647 h 1752"/>
              <a:gd name="T10" fmla="*/ 2147483647 w 2296"/>
              <a:gd name="T11" fmla="*/ 2147483647 h 1752"/>
              <a:gd name="T12" fmla="*/ 2147483647 w 2296"/>
              <a:gd name="T13" fmla="*/ 2147483647 h 1752"/>
              <a:gd name="T14" fmla="*/ 2147483647 w 2296"/>
              <a:gd name="T15" fmla="*/ 2147483647 h 1752"/>
              <a:gd name="T16" fmla="*/ 2147483647 w 2296"/>
              <a:gd name="T17" fmla="*/ 2147483647 h 1752"/>
              <a:gd name="T18" fmla="*/ 2147483647 w 2296"/>
              <a:gd name="T19" fmla="*/ 2147483647 h 1752"/>
              <a:gd name="T20" fmla="*/ 2147483647 w 2296"/>
              <a:gd name="T21" fmla="*/ 2147483647 h 1752"/>
              <a:gd name="T22" fmla="*/ 2147483647 w 2296"/>
              <a:gd name="T23" fmla="*/ 2147483647 h 1752"/>
              <a:gd name="T24" fmla="*/ 2147483647 w 2296"/>
              <a:gd name="T25" fmla="*/ 2147483647 h 1752"/>
              <a:gd name="T26" fmla="*/ 2147483647 w 2296"/>
              <a:gd name="T27" fmla="*/ 2147483647 h 1752"/>
              <a:gd name="T28" fmla="*/ 2147483647 w 2296"/>
              <a:gd name="T29" fmla="*/ 2147483647 h 1752"/>
              <a:gd name="T30" fmla="*/ 2147483647 w 2296"/>
              <a:gd name="T31" fmla="*/ 2147483647 h 1752"/>
              <a:gd name="T32" fmla="*/ 2147483647 w 2296"/>
              <a:gd name="T33" fmla="*/ 2147483647 h 1752"/>
              <a:gd name="T34" fmla="*/ 2147483647 w 2296"/>
              <a:gd name="T35" fmla="*/ 2147483647 h 1752"/>
              <a:gd name="T36" fmla="*/ 2147483647 w 2296"/>
              <a:gd name="T37" fmla="*/ 2147483647 h 1752"/>
              <a:gd name="T38" fmla="*/ 2147483647 w 2296"/>
              <a:gd name="T39" fmla="*/ 2147483647 h 1752"/>
              <a:gd name="T40" fmla="*/ 2147483647 w 2296"/>
              <a:gd name="T41" fmla="*/ 2147483647 h 1752"/>
              <a:gd name="T42" fmla="*/ 2147483647 w 2296"/>
              <a:gd name="T43" fmla="*/ 2147483647 h 1752"/>
              <a:gd name="T44" fmla="*/ 2147483647 w 2296"/>
              <a:gd name="T45" fmla="*/ 2147483647 h 1752"/>
              <a:gd name="T46" fmla="*/ 2147483647 w 2296"/>
              <a:gd name="T47" fmla="*/ 2147483647 h 1752"/>
              <a:gd name="T48" fmla="*/ 2147483647 w 2296"/>
              <a:gd name="T49" fmla="*/ 2147483647 h 1752"/>
              <a:gd name="T50" fmla="*/ 2147483647 w 2296"/>
              <a:gd name="T51" fmla="*/ 2147483647 h 1752"/>
              <a:gd name="T52" fmla="*/ 2147483647 w 2296"/>
              <a:gd name="T53" fmla="*/ 2147483647 h 1752"/>
              <a:gd name="T54" fmla="*/ 2147483647 w 2296"/>
              <a:gd name="T55" fmla="*/ 2147483647 h 1752"/>
              <a:gd name="T56" fmla="*/ 2147483647 w 2296"/>
              <a:gd name="T57" fmla="*/ 2147483647 h 1752"/>
              <a:gd name="T58" fmla="*/ 2147483647 w 2296"/>
              <a:gd name="T59" fmla="*/ 2147483647 h 1752"/>
              <a:gd name="T60" fmla="*/ 2147483647 w 2296"/>
              <a:gd name="T61" fmla="*/ 2147483647 h 1752"/>
              <a:gd name="T62" fmla="*/ 2147483647 w 2296"/>
              <a:gd name="T63" fmla="*/ 2147483647 h 1752"/>
              <a:gd name="T64" fmla="*/ 2147483647 w 2296"/>
              <a:gd name="T65" fmla="*/ 2147483647 h 1752"/>
              <a:gd name="T66" fmla="*/ 2147483647 w 2296"/>
              <a:gd name="T67" fmla="*/ 2147483647 h 1752"/>
              <a:gd name="T68" fmla="*/ 2147483647 w 2296"/>
              <a:gd name="T69" fmla="*/ 2147483647 h 1752"/>
              <a:gd name="T70" fmla="*/ 2147483647 w 2296"/>
              <a:gd name="T71" fmla="*/ 2147483647 h 1752"/>
              <a:gd name="T72" fmla="*/ 2147483647 w 2296"/>
              <a:gd name="T73" fmla="*/ 2147483647 h 1752"/>
              <a:gd name="T74" fmla="*/ 2147483647 w 2296"/>
              <a:gd name="T75" fmla="*/ 2147483647 h 1752"/>
              <a:gd name="T76" fmla="*/ 2147483647 w 2296"/>
              <a:gd name="T77" fmla="*/ 2147483647 h 1752"/>
              <a:gd name="T78" fmla="*/ 2147483647 w 2296"/>
              <a:gd name="T79" fmla="*/ 2147483647 h 1752"/>
              <a:gd name="T80" fmla="*/ 2147483647 w 2296"/>
              <a:gd name="T81" fmla="*/ 2147483647 h 1752"/>
              <a:gd name="T82" fmla="*/ 2147483647 w 2296"/>
              <a:gd name="T83" fmla="*/ 2147483647 h 1752"/>
              <a:gd name="T84" fmla="*/ 2147483647 w 2296"/>
              <a:gd name="T85" fmla="*/ 2147483647 h 1752"/>
              <a:gd name="T86" fmla="*/ 2147483647 w 2296"/>
              <a:gd name="T87" fmla="*/ 2147483647 h 1752"/>
              <a:gd name="T88" fmla="*/ 2147483647 w 2296"/>
              <a:gd name="T89" fmla="*/ 2147483647 h 1752"/>
              <a:gd name="T90" fmla="*/ 2147483647 w 2296"/>
              <a:gd name="T91" fmla="*/ 2147483647 h 1752"/>
              <a:gd name="T92" fmla="*/ 2147483647 w 2296"/>
              <a:gd name="T93" fmla="*/ 2147483647 h 1752"/>
              <a:gd name="T94" fmla="*/ 2147483647 w 2296"/>
              <a:gd name="T95" fmla="*/ 2147483647 h 1752"/>
              <a:gd name="T96" fmla="*/ 2147483647 w 2296"/>
              <a:gd name="T97" fmla="*/ 2147483647 h 1752"/>
              <a:gd name="T98" fmla="*/ 2147483647 w 2296"/>
              <a:gd name="T99" fmla="*/ 0 h 1752"/>
              <a:gd name="T100" fmla="*/ 2147483647 w 2296"/>
              <a:gd name="T101" fmla="*/ 0 h 1752"/>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2296"/>
              <a:gd name="T154" fmla="*/ 0 h 1752"/>
              <a:gd name="T155" fmla="*/ 2296 w 2296"/>
              <a:gd name="T156" fmla="*/ 1752 h 1752"/>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2296" h="1752">
                <a:moveTo>
                  <a:pt x="0" y="1752"/>
                </a:moveTo>
                <a:lnTo>
                  <a:pt x="303" y="1717"/>
                </a:lnTo>
                <a:lnTo>
                  <a:pt x="452" y="1683"/>
                </a:lnTo>
                <a:lnTo>
                  <a:pt x="532" y="1647"/>
                </a:lnTo>
                <a:lnTo>
                  <a:pt x="593" y="1611"/>
                </a:lnTo>
                <a:lnTo>
                  <a:pt x="650" y="1578"/>
                </a:lnTo>
                <a:lnTo>
                  <a:pt x="702" y="1540"/>
                </a:lnTo>
                <a:lnTo>
                  <a:pt x="748" y="1505"/>
                </a:lnTo>
                <a:lnTo>
                  <a:pt x="791" y="1468"/>
                </a:lnTo>
                <a:lnTo>
                  <a:pt x="837" y="1433"/>
                </a:lnTo>
                <a:lnTo>
                  <a:pt x="877" y="1397"/>
                </a:lnTo>
                <a:lnTo>
                  <a:pt x="922" y="1361"/>
                </a:lnTo>
                <a:lnTo>
                  <a:pt x="957" y="1325"/>
                </a:lnTo>
                <a:lnTo>
                  <a:pt x="990" y="1287"/>
                </a:lnTo>
                <a:lnTo>
                  <a:pt x="1023" y="1254"/>
                </a:lnTo>
                <a:lnTo>
                  <a:pt x="1054" y="1218"/>
                </a:lnTo>
                <a:lnTo>
                  <a:pt x="1084" y="1182"/>
                </a:lnTo>
                <a:lnTo>
                  <a:pt x="1113" y="1147"/>
                </a:lnTo>
                <a:lnTo>
                  <a:pt x="1142" y="1111"/>
                </a:lnTo>
                <a:lnTo>
                  <a:pt x="1169" y="1075"/>
                </a:lnTo>
                <a:lnTo>
                  <a:pt x="1190" y="1040"/>
                </a:lnTo>
                <a:lnTo>
                  <a:pt x="1219" y="1004"/>
                </a:lnTo>
                <a:lnTo>
                  <a:pt x="1241" y="966"/>
                </a:lnTo>
                <a:lnTo>
                  <a:pt x="1264" y="932"/>
                </a:lnTo>
                <a:lnTo>
                  <a:pt x="1291" y="894"/>
                </a:lnTo>
                <a:lnTo>
                  <a:pt x="1312" y="860"/>
                </a:lnTo>
                <a:lnTo>
                  <a:pt x="1336" y="825"/>
                </a:lnTo>
                <a:lnTo>
                  <a:pt x="1361" y="790"/>
                </a:lnTo>
                <a:lnTo>
                  <a:pt x="1386" y="753"/>
                </a:lnTo>
                <a:lnTo>
                  <a:pt x="1410" y="718"/>
                </a:lnTo>
                <a:lnTo>
                  <a:pt x="1433" y="680"/>
                </a:lnTo>
                <a:lnTo>
                  <a:pt x="1460" y="646"/>
                </a:lnTo>
                <a:lnTo>
                  <a:pt x="1488" y="611"/>
                </a:lnTo>
                <a:lnTo>
                  <a:pt x="1513" y="575"/>
                </a:lnTo>
                <a:lnTo>
                  <a:pt x="1541" y="539"/>
                </a:lnTo>
                <a:lnTo>
                  <a:pt x="1572" y="504"/>
                </a:lnTo>
                <a:lnTo>
                  <a:pt x="1600" y="467"/>
                </a:lnTo>
                <a:lnTo>
                  <a:pt x="1630" y="431"/>
                </a:lnTo>
                <a:lnTo>
                  <a:pt x="1666" y="394"/>
                </a:lnTo>
                <a:lnTo>
                  <a:pt x="1700" y="358"/>
                </a:lnTo>
                <a:lnTo>
                  <a:pt x="1738" y="324"/>
                </a:lnTo>
                <a:lnTo>
                  <a:pt x="1775" y="288"/>
                </a:lnTo>
                <a:lnTo>
                  <a:pt x="1819" y="253"/>
                </a:lnTo>
                <a:lnTo>
                  <a:pt x="1856" y="217"/>
                </a:lnTo>
                <a:lnTo>
                  <a:pt x="1900" y="182"/>
                </a:lnTo>
                <a:lnTo>
                  <a:pt x="1949" y="145"/>
                </a:lnTo>
                <a:lnTo>
                  <a:pt x="1993" y="107"/>
                </a:lnTo>
                <a:lnTo>
                  <a:pt x="2047" y="74"/>
                </a:lnTo>
                <a:lnTo>
                  <a:pt x="2107" y="39"/>
                </a:lnTo>
                <a:lnTo>
                  <a:pt x="2183" y="0"/>
                </a:lnTo>
                <a:lnTo>
                  <a:pt x="2296" y="0"/>
                </a:lnTo>
              </a:path>
            </a:pathLst>
          </a:cu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6930" name="Freeform 34"/>
          <p:cNvSpPr>
            <a:spLocks/>
          </p:cNvSpPr>
          <p:nvPr/>
        </p:nvSpPr>
        <p:spPr bwMode="auto">
          <a:xfrm>
            <a:off x="3178175" y="3035300"/>
            <a:ext cx="3438525" cy="2782888"/>
          </a:xfrm>
          <a:custGeom>
            <a:avLst/>
            <a:gdLst>
              <a:gd name="T0" fmla="*/ 0 w 2166"/>
              <a:gd name="T1" fmla="*/ 2147483647 h 1753"/>
              <a:gd name="T2" fmla="*/ 2147483647 w 2166"/>
              <a:gd name="T3" fmla="*/ 2147483647 h 1753"/>
              <a:gd name="T4" fmla="*/ 2147483647 w 2166"/>
              <a:gd name="T5" fmla="*/ 2147483647 h 1753"/>
              <a:gd name="T6" fmla="*/ 2147483647 w 2166"/>
              <a:gd name="T7" fmla="*/ 2147483647 h 1753"/>
              <a:gd name="T8" fmla="*/ 2147483647 w 2166"/>
              <a:gd name="T9" fmla="*/ 2147483647 h 1753"/>
              <a:gd name="T10" fmla="*/ 2147483647 w 2166"/>
              <a:gd name="T11" fmla="*/ 2147483647 h 1753"/>
              <a:gd name="T12" fmla="*/ 2147483647 w 2166"/>
              <a:gd name="T13" fmla="*/ 2147483647 h 1753"/>
              <a:gd name="T14" fmla="*/ 2147483647 w 2166"/>
              <a:gd name="T15" fmla="*/ 2147483647 h 1753"/>
              <a:gd name="T16" fmla="*/ 2147483647 w 2166"/>
              <a:gd name="T17" fmla="*/ 2147483647 h 1753"/>
              <a:gd name="T18" fmla="*/ 2147483647 w 2166"/>
              <a:gd name="T19" fmla="*/ 2147483647 h 1753"/>
              <a:gd name="T20" fmla="*/ 2147483647 w 2166"/>
              <a:gd name="T21" fmla="*/ 0 h 175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166"/>
              <a:gd name="T34" fmla="*/ 0 h 1753"/>
              <a:gd name="T35" fmla="*/ 2166 w 2166"/>
              <a:gd name="T36" fmla="*/ 1753 h 175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166" h="1753">
                <a:moveTo>
                  <a:pt x="0" y="1750"/>
                </a:moveTo>
                <a:lnTo>
                  <a:pt x="265" y="1753"/>
                </a:lnTo>
                <a:lnTo>
                  <a:pt x="265" y="1414"/>
                </a:lnTo>
                <a:lnTo>
                  <a:pt x="901" y="1414"/>
                </a:lnTo>
                <a:lnTo>
                  <a:pt x="901" y="584"/>
                </a:lnTo>
                <a:lnTo>
                  <a:pt x="1375" y="584"/>
                </a:lnTo>
                <a:lnTo>
                  <a:pt x="1378" y="415"/>
                </a:lnTo>
                <a:lnTo>
                  <a:pt x="1522" y="415"/>
                </a:lnTo>
                <a:lnTo>
                  <a:pt x="1522" y="194"/>
                </a:lnTo>
                <a:lnTo>
                  <a:pt x="2166" y="203"/>
                </a:lnTo>
                <a:lnTo>
                  <a:pt x="2166" y="0"/>
                </a:lnTo>
              </a:path>
            </a:pathLst>
          </a:cu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6931" name="Freeform 35"/>
          <p:cNvSpPr>
            <a:spLocks/>
          </p:cNvSpPr>
          <p:nvPr/>
        </p:nvSpPr>
        <p:spPr bwMode="auto">
          <a:xfrm>
            <a:off x="4114800" y="3048000"/>
            <a:ext cx="2895600" cy="2743200"/>
          </a:xfrm>
          <a:custGeom>
            <a:avLst/>
            <a:gdLst>
              <a:gd name="T0" fmla="*/ 0 w 2296"/>
              <a:gd name="T1" fmla="*/ 2147483647 h 1752"/>
              <a:gd name="T2" fmla="*/ 2147483647 w 2296"/>
              <a:gd name="T3" fmla="*/ 2147483647 h 1752"/>
              <a:gd name="T4" fmla="*/ 2147483647 w 2296"/>
              <a:gd name="T5" fmla="*/ 2147483647 h 1752"/>
              <a:gd name="T6" fmla="*/ 2147483647 w 2296"/>
              <a:gd name="T7" fmla="*/ 2147483647 h 1752"/>
              <a:gd name="T8" fmla="*/ 2147483647 w 2296"/>
              <a:gd name="T9" fmla="*/ 2147483647 h 1752"/>
              <a:gd name="T10" fmla="*/ 2147483647 w 2296"/>
              <a:gd name="T11" fmla="*/ 2147483647 h 1752"/>
              <a:gd name="T12" fmla="*/ 2147483647 w 2296"/>
              <a:gd name="T13" fmla="*/ 2147483647 h 1752"/>
              <a:gd name="T14" fmla="*/ 2147483647 w 2296"/>
              <a:gd name="T15" fmla="*/ 2147483647 h 1752"/>
              <a:gd name="T16" fmla="*/ 2147483647 w 2296"/>
              <a:gd name="T17" fmla="*/ 2147483647 h 1752"/>
              <a:gd name="T18" fmla="*/ 2147483647 w 2296"/>
              <a:gd name="T19" fmla="*/ 2147483647 h 1752"/>
              <a:gd name="T20" fmla="*/ 2147483647 w 2296"/>
              <a:gd name="T21" fmla="*/ 2147483647 h 1752"/>
              <a:gd name="T22" fmla="*/ 2147483647 w 2296"/>
              <a:gd name="T23" fmla="*/ 2147483647 h 1752"/>
              <a:gd name="T24" fmla="*/ 2147483647 w 2296"/>
              <a:gd name="T25" fmla="*/ 2147483647 h 1752"/>
              <a:gd name="T26" fmla="*/ 2147483647 w 2296"/>
              <a:gd name="T27" fmla="*/ 2147483647 h 1752"/>
              <a:gd name="T28" fmla="*/ 2147483647 w 2296"/>
              <a:gd name="T29" fmla="*/ 2147483647 h 1752"/>
              <a:gd name="T30" fmla="*/ 2147483647 w 2296"/>
              <a:gd name="T31" fmla="*/ 2147483647 h 1752"/>
              <a:gd name="T32" fmla="*/ 2147483647 w 2296"/>
              <a:gd name="T33" fmla="*/ 2147483647 h 1752"/>
              <a:gd name="T34" fmla="*/ 2147483647 w 2296"/>
              <a:gd name="T35" fmla="*/ 2147483647 h 1752"/>
              <a:gd name="T36" fmla="*/ 2147483647 w 2296"/>
              <a:gd name="T37" fmla="*/ 2147483647 h 1752"/>
              <a:gd name="T38" fmla="*/ 2147483647 w 2296"/>
              <a:gd name="T39" fmla="*/ 2147483647 h 1752"/>
              <a:gd name="T40" fmla="*/ 2147483647 w 2296"/>
              <a:gd name="T41" fmla="*/ 2147483647 h 1752"/>
              <a:gd name="T42" fmla="*/ 2147483647 w 2296"/>
              <a:gd name="T43" fmla="*/ 2147483647 h 1752"/>
              <a:gd name="T44" fmla="*/ 2147483647 w 2296"/>
              <a:gd name="T45" fmla="*/ 2147483647 h 1752"/>
              <a:gd name="T46" fmla="*/ 2147483647 w 2296"/>
              <a:gd name="T47" fmla="*/ 2147483647 h 1752"/>
              <a:gd name="T48" fmla="*/ 2147483647 w 2296"/>
              <a:gd name="T49" fmla="*/ 2147483647 h 1752"/>
              <a:gd name="T50" fmla="*/ 2147483647 w 2296"/>
              <a:gd name="T51" fmla="*/ 2147483647 h 1752"/>
              <a:gd name="T52" fmla="*/ 2147483647 w 2296"/>
              <a:gd name="T53" fmla="*/ 2147483647 h 1752"/>
              <a:gd name="T54" fmla="*/ 2147483647 w 2296"/>
              <a:gd name="T55" fmla="*/ 2147483647 h 1752"/>
              <a:gd name="T56" fmla="*/ 2147483647 w 2296"/>
              <a:gd name="T57" fmla="*/ 2147483647 h 1752"/>
              <a:gd name="T58" fmla="*/ 2147483647 w 2296"/>
              <a:gd name="T59" fmla="*/ 2147483647 h 1752"/>
              <a:gd name="T60" fmla="*/ 2147483647 w 2296"/>
              <a:gd name="T61" fmla="*/ 2147483647 h 1752"/>
              <a:gd name="T62" fmla="*/ 2147483647 w 2296"/>
              <a:gd name="T63" fmla="*/ 2147483647 h 1752"/>
              <a:gd name="T64" fmla="*/ 2147483647 w 2296"/>
              <a:gd name="T65" fmla="*/ 2147483647 h 1752"/>
              <a:gd name="T66" fmla="*/ 2147483647 w 2296"/>
              <a:gd name="T67" fmla="*/ 2147483647 h 1752"/>
              <a:gd name="T68" fmla="*/ 2147483647 w 2296"/>
              <a:gd name="T69" fmla="*/ 2147483647 h 1752"/>
              <a:gd name="T70" fmla="*/ 2147483647 w 2296"/>
              <a:gd name="T71" fmla="*/ 2147483647 h 1752"/>
              <a:gd name="T72" fmla="*/ 2147483647 w 2296"/>
              <a:gd name="T73" fmla="*/ 2147483647 h 1752"/>
              <a:gd name="T74" fmla="*/ 2147483647 w 2296"/>
              <a:gd name="T75" fmla="*/ 2147483647 h 1752"/>
              <a:gd name="T76" fmla="*/ 2147483647 w 2296"/>
              <a:gd name="T77" fmla="*/ 2147483647 h 1752"/>
              <a:gd name="T78" fmla="*/ 2147483647 w 2296"/>
              <a:gd name="T79" fmla="*/ 2147483647 h 1752"/>
              <a:gd name="T80" fmla="*/ 2147483647 w 2296"/>
              <a:gd name="T81" fmla="*/ 2147483647 h 1752"/>
              <a:gd name="T82" fmla="*/ 2147483647 w 2296"/>
              <a:gd name="T83" fmla="*/ 2147483647 h 1752"/>
              <a:gd name="T84" fmla="*/ 2147483647 w 2296"/>
              <a:gd name="T85" fmla="*/ 2147483647 h 1752"/>
              <a:gd name="T86" fmla="*/ 2147483647 w 2296"/>
              <a:gd name="T87" fmla="*/ 2147483647 h 1752"/>
              <a:gd name="T88" fmla="*/ 2147483647 w 2296"/>
              <a:gd name="T89" fmla="*/ 2147483647 h 1752"/>
              <a:gd name="T90" fmla="*/ 2147483647 w 2296"/>
              <a:gd name="T91" fmla="*/ 2147483647 h 1752"/>
              <a:gd name="T92" fmla="*/ 2147483647 w 2296"/>
              <a:gd name="T93" fmla="*/ 2147483647 h 1752"/>
              <a:gd name="T94" fmla="*/ 2147483647 w 2296"/>
              <a:gd name="T95" fmla="*/ 2147483647 h 1752"/>
              <a:gd name="T96" fmla="*/ 2147483647 w 2296"/>
              <a:gd name="T97" fmla="*/ 2147483647 h 1752"/>
              <a:gd name="T98" fmla="*/ 2147483647 w 2296"/>
              <a:gd name="T99" fmla="*/ 0 h 1752"/>
              <a:gd name="T100" fmla="*/ 2147483647 w 2296"/>
              <a:gd name="T101" fmla="*/ 0 h 1752"/>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2296"/>
              <a:gd name="T154" fmla="*/ 0 h 1752"/>
              <a:gd name="T155" fmla="*/ 2296 w 2296"/>
              <a:gd name="T156" fmla="*/ 1752 h 1752"/>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2296" h="1752">
                <a:moveTo>
                  <a:pt x="0" y="1752"/>
                </a:moveTo>
                <a:lnTo>
                  <a:pt x="303" y="1717"/>
                </a:lnTo>
                <a:lnTo>
                  <a:pt x="452" y="1683"/>
                </a:lnTo>
                <a:lnTo>
                  <a:pt x="532" y="1647"/>
                </a:lnTo>
                <a:lnTo>
                  <a:pt x="593" y="1611"/>
                </a:lnTo>
                <a:lnTo>
                  <a:pt x="650" y="1578"/>
                </a:lnTo>
                <a:lnTo>
                  <a:pt x="702" y="1540"/>
                </a:lnTo>
                <a:lnTo>
                  <a:pt x="748" y="1505"/>
                </a:lnTo>
                <a:lnTo>
                  <a:pt x="791" y="1468"/>
                </a:lnTo>
                <a:lnTo>
                  <a:pt x="837" y="1433"/>
                </a:lnTo>
                <a:lnTo>
                  <a:pt x="877" y="1397"/>
                </a:lnTo>
                <a:lnTo>
                  <a:pt x="922" y="1361"/>
                </a:lnTo>
                <a:lnTo>
                  <a:pt x="957" y="1325"/>
                </a:lnTo>
                <a:lnTo>
                  <a:pt x="990" y="1287"/>
                </a:lnTo>
                <a:lnTo>
                  <a:pt x="1023" y="1254"/>
                </a:lnTo>
                <a:lnTo>
                  <a:pt x="1054" y="1218"/>
                </a:lnTo>
                <a:lnTo>
                  <a:pt x="1084" y="1182"/>
                </a:lnTo>
                <a:lnTo>
                  <a:pt x="1113" y="1147"/>
                </a:lnTo>
                <a:lnTo>
                  <a:pt x="1142" y="1111"/>
                </a:lnTo>
                <a:lnTo>
                  <a:pt x="1169" y="1075"/>
                </a:lnTo>
                <a:lnTo>
                  <a:pt x="1190" y="1040"/>
                </a:lnTo>
                <a:lnTo>
                  <a:pt x="1219" y="1004"/>
                </a:lnTo>
                <a:lnTo>
                  <a:pt x="1241" y="966"/>
                </a:lnTo>
                <a:lnTo>
                  <a:pt x="1264" y="932"/>
                </a:lnTo>
                <a:lnTo>
                  <a:pt x="1291" y="894"/>
                </a:lnTo>
                <a:lnTo>
                  <a:pt x="1312" y="860"/>
                </a:lnTo>
                <a:lnTo>
                  <a:pt x="1336" y="825"/>
                </a:lnTo>
                <a:lnTo>
                  <a:pt x="1361" y="790"/>
                </a:lnTo>
                <a:lnTo>
                  <a:pt x="1386" y="753"/>
                </a:lnTo>
                <a:lnTo>
                  <a:pt x="1410" y="718"/>
                </a:lnTo>
                <a:lnTo>
                  <a:pt x="1433" y="680"/>
                </a:lnTo>
                <a:lnTo>
                  <a:pt x="1460" y="646"/>
                </a:lnTo>
                <a:lnTo>
                  <a:pt x="1488" y="611"/>
                </a:lnTo>
                <a:lnTo>
                  <a:pt x="1513" y="575"/>
                </a:lnTo>
                <a:lnTo>
                  <a:pt x="1541" y="539"/>
                </a:lnTo>
                <a:lnTo>
                  <a:pt x="1572" y="504"/>
                </a:lnTo>
                <a:lnTo>
                  <a:pt x="1600" y="467"/>
                </a:lnTo>
                <a:lnTo>
                  <a:pt x="1630" y="431"/>
                </a:lnTo>
                <a:lnTo>
                  <a:pt x="1666" y="394"/>
                </a:lnTo>
                <a:lnTo>
                  <a:pt x="1700" y="358"/>
                </a:lnTo>
                <a:lnTo>
                  <a:pt x="1738" y="324"/>
                </a:lnTo>
                <a:lnTo>
                  <a:pt x="1775" y="288"/>
                </a:lnTo>
                <a:lnTo>
                  <a:pt x="1819" y="253"/>
                </a:lnTo>
                <a:lnTo>
                  <a:pt x="1856" y="217"/>
                </a:lnTo>
                <a:lnTo>
                  <a:pt x="1900" y="182"/>
                </a:lnTo>
                <a:lnTo>
                  <a:pt x="1949" y="145"/>
                </a:lnTo>
                <a:lnTo>
                  <a:pt x="1993" y="107"/>
                </a:lnTo>
                <a:lnTo>
                  <a:pt x="2047" y="74"/>
                </a:lnTo>
                <a:lnTo>
                  <a:pt x="2107" y="39"/>
                </a:lnTo>
                <a:lnTo>
                  <a:pt x="2183" y="0"/>
                </a:lnTo>
                <a:lnTo>
                  <a:pt x="2296" y="0"/>
                </a:lnTo>
              </a:path>
            </a:pathLst>
          </a:cu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6932" name="Freeform 36"/>
          <p:cNvSpPr>
            <a:spLocks/>
          </p:cNvSpPr>
          <p:nvPr/>
        </p:nvSpPr>
        <p:spPr bwMode="auto">
          <a:xfrm>
            <a:off x="4724400" y="3048000"/>
            <a:ext cx="914400" cy="2743200"/>
          </a:xfrm>
          <a:custGeom>
            <a:avLst/>
            <a:gdLst>
              <a:gd name="T0" fmla="*/ 0 w 2296"/>
              <a:gd name="T1" fmla="*/ 2147483647 h 1752"/>
              <a:gd name="T2" fmla="*/ 2147483647 w 2296"/>
              <a:gd name="T3" fmla="*/ 2147483647 h 1752"/>
              <a:gd name="T4" fmla="*/ 2147483647 w 2296"/>
              <a:gd name="T5" fmla="*/ 2147483647 h 1752"/>
              <a:gd name="T6" fmla="*/ 2147483647 w 2296"/>
              <a:gd name="T7" fmla="*/ 2147483647 h 1752"/>
              <a:gd name="T8" fmla="*/ 2147483647 w 2296"/>
              <a:gd name="T9" fmla="*/ 2147483647 h 1752"/>
              <a:gd name="T10" fmla="*/ 2147483647 w 2296"/>
              <a:gd name="T11" fmla="*/ 2147483647 h 1752"/>
              <a:gd name="T12" fmla="*/ 2147483647 w 2296"/>
              <a:gd name="T13" fmla="*/ 2147483647 h 1752"/>
              <a:gd name="T14" fmla="*/ 2147483647 w 2296"/>
              <a:gd name="T15" fmla="*/ 2147483647 h 1752"/>
              <a:gd name="T16" fmla="*/ 2147483647 w 2296"/>
              <a:gd name="T17" fmla="*/ 2147483647 h 1752"/>
              <a:gd name="T18" fmla="*/ 2147483647 w 2296"/>
              <a:gd name="T19" fmla="*/ 2147483647 h 1752"/>
              <a:gd name="T20" fmla="*/ 2147483647 w 2296"/>
              <a:gd name="T21" fmla="*/ 2147483647 h 1752"/>
              <a:gd name="T22" fmla="*/ 2147483647 w 2296"/>
              <a:gd name="T23" fmla="*/ 2147483647 h 1752"/>
              <a:gd name="T24" fmla="*/ 2147483647 w 2296"/>
              <a:gd name="T25" fmla="*/ 2147483647 h 1752"/>
              <a:gd name="T26" fmla="*/ 2147483647 w 2296"/>
              <a:gd name="T27" fmla="*/ 2147483647 h 1752"/>
              <a:gd name="T28" fmla="*/ 2147483647 w 2296"/>
              <a:gd name="T29" fmla="*/ 2147483647 h 1752"/>
              <a:gd name="T30" fmla="*/ 2147483647 w 2296"/>
              <a:gd name="T31" fmla="*/ 2147483647 h 1752"/>
              <a:gd name="T32" fmla="*/ 2147483647 w 2296"/>
              <a:gd name="T33" fmla="*/ 2147483647 h 1752"/>
              <a:gd name="T34" fmla="*/ 2147483647 w 2296"/>
              <a:gd name="T35" fmla="*/ 2147483647 h 1752"/>
              <a:gd name="T36" fmla="*/ 2147483647 w 2296"/>
              <a:gd name="T37" fmla="*/ 2147483647 h 1752"/>
              <a:gd name="T38" fmla="*/ 2147483647 w 2296"/>
              <a:gd name="T39" fmla="*/ 2147483647 h 1752"/>
              <a:gd name="T40" fmla="*/ 2147483647 w 2296"/>
              <a:gd name="T41" fmla="*/ 2147483647 h 1752"/>
              <a:gd name="T42" fmla="*/ 2147483647 w 2296"/>
              <a:gd name="T43" fmla="*/ 2147483647 h 1752"/>
              <a:gd name="T44" fmla="*/ 2147483647 w 2296"/>
              <a:gd name="T45" fmla="*/ 2147483647 h 1752"/>
              <a:gd name="T46" fmla="*/ 2147483647 w 2296"/>
              <a:gd name="T47" fmla="*/ 2147483647 h 1752"/>
              <a:gd name="T48" fmla="*/ 2147483647 w 2296"/>
              <a:gd name="T49" fmla="*/ 2147483647 h 1752"/>
              <a:gd name="T50" fmla="*/ 2147483647 w 2296"/>
              <a:gd name="T51" fmla="*/ 2147483647 h 1752"/>
              <a:gd name="T52" fmla="*/ 2147483647 w 2296"/>
              <a:gd name="T53" fmla="*/ 2147483647 h 1752"/>
              <a:gd name="T54" fmla="*/ 2147483647 w 2296"/>
              <a:gd name="T55" fmla="*/ 2147483647 h 1752"/>
              <a:gd name="T56" fmla="*/ 2147483647 w 2296"/>
              <a:gd name="T57" fmla="*/ 2147483647 h 1752"/>
              <a:gd name="T58" fmla="*/ 2147483647 w 2296"/>
              <a:gd name="T59" fmla="*/ 2147483647 h 1752"/>
              <a:gd name="T60" fmla="*/ 2147483647 w 2296"/>
              <a:gd name="T61" fmla="*/ 2147483647 h 1752"/>
              <a:gd name="T62" fmla="*/ 2147483647 w 2296"/>
              <a:gd name="T63" fmla="*/ 2147483647 h 1752"/>
              <a:gd name="T64" fmla="*/ 2147483647 w 2296"/>
              <a:gd name="T65" fmla="*/ 2147483647 h 1752"/>
              <a:gd name="T66" fmla="*/ 2147483647 w 2296"/>
              <a:gd name="T67" fmla="*/ 2147483647 h 1752"/>
              <a:gd name="T68" fmla="*/ 2147483647 w 2296"/>
              <a:gd name="T69" fmla="*/ 2147483647 h 1752"/>
              <a:gd name="T70" fmla="*/ 2147483647 w 2296"/>
              <a:gd name="T71" fmla="*/ 2147483647 h 1752"/>
              <a:gd name="T72" fmla="*/ 2147483647 w 2296"/>
              <a:gd name="T73" fmla="*/ 2147483647 h 1752"/>
              <a:gd name="T74" fmla="*/ 2147483647 w 2296"/>
              <a:gd name="T75" fmla="*/ 2147483647 h 1752"/>
              <a:gd name="T76" fmla="*/ 2147483647 w 2296"/>
              <a:gd name="T77" fmla="*/ 2147483647 h 1752"/>
              <a:gd name="T78" fmla="*/ 2147483647 w 2296"/>
              <a:gd name="T79" fmla="*/ 2147483647 h 1752"/>
              <a:gd name="T80" fmla="*/ 2147483647 w 2296"/>
              <a:gd name="T81" fmla="*/ 2147483647 h 1752"/>
              <a:gd name="T82" fmla="*/ 2147483647 w 2296"/>
              <a:gd name="T83" fmla="*/ 2147483647 h 1752"/>
              <a:gd name="T84" fmla="*/ 2147483647 w 2296"/>
              <a:gd name="T85" fmla="*/ 2147483647 h 1752"/>
              <a:gd name="T86" fmla="*/ 2147483647 w 2296"/>
              <a:gd name="T87" fmla="*/ 2147483647 h 1752"/>
              <a:gd name="T88" fmla="*/ 2147483647 w 2296"/>
              <a:gd name="T89" fmla="*/ 2147483647 h 1752"/>
              <a:gd name="T90" fmla="*/ 2147483647 w 2296"/>
              <a:gd name="T91" fmla="*/ 2147483647 h 1752"/>
              <a:gd name="T92" fmla="*/ 2147483647 w 2296"/>
              <a:gd name="T93" fmla="*/ 2147483647 h 1752"/>
              <a:gd name="T94" fmla="*/ 2147483647 w 2296"/>
              <a:gd name="T95" fmla="*/ 2147483647 h 1752"/>
              <a:gd name="T96" fmla="*/ 2147483647 w 2296"/>
              <a:gd name="T97" fmla="*/ 2147483647 h 1752"/>
              <a:gd name="T98" fmla="*/ 2147483647 w 2296"/>
              <a:gd name="T99" fmla="*/ 0 h 1752"/>
              <a:gd name="T100" fmla="*/ 2147483647 w 2296"/>
              <a:gd name="T101" fmla="*/ 0 h 1752"/>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2296"/>
              <a:gd name="T154" fmla="*/ 0 h 1752"/>
              <a:gd name="T155" fmla="*/ 2296 w 2296"/>
              <a:gd name="T156" fmla="*/ 1752 h 1752"/>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2296" h="1752">
                <a:moveTo>
                  <a:pt x="0" y="1752"/>
                </a:moveTo>
                <a:lnTo>
                  <a:pt x="303" y="1717"/>
                </a:lnTo>
                <a:lnTo>
                  <a:pt x="452" y="1683"/>
                </a:lnTo>
                <a:lnTo>
                  <a:pt x="532" y="1647"/>
                </a:lnTo>
                <a:lnTo>
                  <a:pt x="593" y="1611"/>
                </a:lnTo>
                <a:lnTo>
                  <a:pt x="650" y="1578"/>
                </a:lnTo>
                <a:lnTo>
                  <a:pt x="702" y="1540"/>
                </a:lnTo>
                <a:lnTo>
                  <a:pt x="748" y="1505"/>
                </a:lnTo>
                <a:lnTo>
                  <a:pt x="791" y="1468"/>
                </a:lnTo>
                <a:lnTo>
                  <a:pt x="837" y="1433"/>
                </a:lnTo>
                <a:lnTo>
                  <a:pt x="877" y="1397"/>
                </a:lnTo>
                <a:lnTo>
                  <a:pt x="922" y="1361"/>
                </a:lnTo>
                <a:lnTo>
                  <a:pt x="957" y="1325"/>
                </a:lnTo>
                <a:lnTo>
                  <a:pt x="990" y="1287"/>
                </a:lnTo>
                <a:lnTo>
                  <a:pt x="1023" y="1254"/>
                </a:lnTo>
                <a:lnTo>
                  <a:pt x="1054" y="1218"/>
                </a:lnTo>
                <a:lnTo>
                  <a:pt x="1084" y="1182"/>
                </a:lnTo>
                <a:lnTo>
                  <a:pt x="1113" y="1147"/>
                </a:lnTo>
                <a:lnTo>
                  <a:pt x="1142" y="1111"/>
                </a:lnTo>
                <a:lnTo>
                  <a:pt x="1169" y="1075"/>
                </a:lnTo>
                <a:lnTo>
                  <a:pt x="1190" y="1040"/>
                </a:lnTo>
                <a:lnTo>
                  <a:pt x="1219" y="1004"/>
                </a:lnTo>
                <a:lnTo>
                  <a:pt x="1241" y="966"/>
                </a:lnTo>
                <a:lnTo>
                  <a:pt x="1264" y="932"/>
                </a:lnTo>
                <a:lnTo>
                  <a:pt x="1291" y="894"/>
                </a:lnTo>
                <a:lnTo>
                  <a:pt x="1312" y="860"/>
                </a:lnTo>
                <a:lnTo>
                  <a:pt x="1336" y="825"/>
                </a:lnTo>
                <a:lnTo>
                  <a:pt x="1361" y="790"/>
                </a:lnTo>
                <a:lnTo>
                  <a:pt x="1386" y="753"/>
                </a:lnTo>
                <a:lnTo>
                  <a:pt x="1410" y="718"/>
                </a:lnTo>
                <a:lnTo>
                  <a:pt x="1433" y="680"/>
                </a:lnTo>
                <a:lnTo>
                  <a:pt x="1460" y="646"/>
                </a:lnTo>
                <a:lnTo>
                  <a:pt x="1488" y="611"/>
                </a:lnTo>
                <a:lnTo>
                  <a:pt x="1513" y="575"/>
                </a:lnTo>
                <a:lnTo>
                  <a:pt x="1541" y="539"/>
                </a:lnTo>
                <a:lnTo>
                  <a:pt x="1572" y="504"/>
                </a:lnTo>
                <a:lnTo>
                  <a:pt x="1600" y="467"/>
                </a:lnTo>
                <a:lnTo>
                  <a:pt x="1630" y="431"/>
                </a:lnTo>
                <a:lnTo>
                  <a:pt x="1666" y="394"/>
                </a:lnTo>
                <a:lnTo>
                  <a:pt x="1700" y="358"/>
                </a:lnTo>
                <a:lnTo>
                  <a:pt x="1738" y="324"/>
                </a:lnTo>
                <a:lnTo>
                  <a:pt x="1775" y="288"/>
                </a:lnTo>
                <a:lnTo>
                  <a:pt x="1819" y="253"/>
                </a:lnTo>
                <a:lnTo>
                  <a:pt x="1856" y="217"/>
                </a:lnTo>
                <a:lnTo>
                  <a:pt x="1900" y="182"/>
                </a:lnTo>
                <a:lnTo>
                  <a:pt x="1949" y="145"/>
                </a:lnTo>
                <a:lnTo>
                  <a:pt x="1993" y="107"/>
                </a:lnTo>
                <a:lnTo>
                  <a:pt x="2047" y="74"/>
                </a:lnTo>
                <a:lnTo>
                  <a:pt x="2107" y="39"/>
                </a:lnTo>
                <a:lnTo>
                  <a:pt x="2183" y="0"/>
                </a:lnTo>
                <a:lnTo>
                  <a:pt x="2296" y="0"/>
                </a:lnTo>
              </a:path>
            </a:pathLst>
          </a:cu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1346" name="Text Box 37"/>
          <p:cNvSpPr txBox="1">
            <a:spLocks noChangeArrowheads="1"/>
          </p:cNvSpPr>
          <p:nvPr/>
        </p:nvSpPr>
        <p:spPr bwMode="auto">
          <a:xfrm>
            <a:off x="838200" y="2057400"/>
            <a:ext cx="7848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r>
              <a:rPr lang="en-US" altLang="en-US" sz="2400">
                <a:solidFill>
                  <a:schemeClr val="accent2"/>
                </a:solidFill>
                <a:latin typeface="Times New Roman" panose="02020603050405020304" pitchFamily="18" charset="0"/>
              </a:rPr>
              <a:t>Interval bounds on a cumulative distribution function (CDF)</a:t>
            </a:r>
          </a:p>
        </p:txBody>
      </p:sp>
      <p:sp>
        <p:nvSpPr>
          <p:cNvPr id="976934" name="Freeform 38"/>
          <p:cNvSpPr>
            <a:spLocks/>
          </p:cNvSpPr>
          <p:nvPr/>
        </p:nvSpPr>
        <p:spPr bwMode="auto">
          <a:xfrm>
            <a:off x="2438400" y="3048000"/>
            <a:ext cx="4876800" cy="2743200"/>
          </a:xfrm>
          <a:custGeom>
            <a:avLst/>
            <a:gdLst>
              <a:gd name="T0" fmla="*/ 0 w 2296"/>
              <a:gd name="T1" fmla="*/ 2147483647 h 1752"/>
              <a:gd name="T2" fmla="*/ 2147483647 w 2296"/>
              <a:gd name="T3" fmla="*/ 2147483647 h 1752"/>
              <a:gd name="T4" fmla="*/ 2147483647 w 2296"/>
              <a:gd name="T5" fmla="*/ 2147483647 h 1752"/>
              <a:gd name="T6" fmla="*/ 2147483647 w 2296"/>
              <a:gd name="T7" fmla="*/ 2147483647 h 1752"/>
              <a:gd name="T8" fmla="*/ 2147483647 w 2296"/>
              <a:gd name="T9" fmla="*/ 2147483647 h 1752"/>
              <a:gd name="T10" fmla="*/ 2147483647 w 2296"/>
              <a:gd name="T11" fmla="*/ 2147483647 h 1752"/>
              <a:gd name="T12" fmla="*/ 2147483647 w 2296"/>
              <a:gd name="T13" fmla="*/ 2147483647 h 1752"/>
              <a:gd name="T14" fmla="*/ 2147483647 w 2296"/>
              <a:gd name="T15" fmla="*/ 2147483647 h 1752"/>
              <a:gd name="T16" fmla="*/ 2147483647 w 2296"/>
              <a:gd name="T17" fmla="*/ 2147483647 h 1752"/>
              <a:gd name="T18" fmla="*/ 2147483647 w 2296"/>
              <a:gd name="T19" fmla="*/ 2147483647 h 1752"/>
              <a:gd name="T20" fmla="*/ 2147483647 w 2296"/>
              <a:gd name="T21" fmla="*/ 2147483647 h 1752"/>
              <a:gd name="T22" fmla="*/ 2147483647 w 2296"/>
              <a:gd name="T23" fmla="*/ 2147483647 h 1752"/>
              <a:gd name="T24" fmla="*/ 2147483647 w 2296"/>
              <a:gd name="T25" fmla="*/ 2147483647 h 1752"/>
              <a:gd name="T26" fmla="*/ 2147483647 w 2296"/>
              <a:gd name="T27" fmla="*/ 2147483647 h 1752"/>
              <a:gd name="T28" fmla="*/ 2147483647 w 2296"/>
              <a:gd name="T29" fmla="*/ 2147483647 h 1752"/>
              <a:gd name="T30" fmla="*/ 2147483647 w 2296"/>
              <a:gd name="T31" fmla="*/ 2147483647 h 1752"/>
              <a:gd name="T32" fmla="*/ 2147483647 w 2296"/>
              <a:gd name="T33" fmla="*/ 2147483647 h 1752"/>
              <a:gd name="T34" fmla="*/ 2147483647 w 2296"/>
              <a:gd name="T35" fmla="*/ 2147483647 h 1752"/>
              <a:gd name="T36" fmla="*/ 2147483647 w 2296"/>
              <a:gd name="T37" fmla="*/ 2147483647 h 1752"/>
              <a:gd name="T38" fmla="*/ 2147483647 w 2296"/>
              <a:gd name="T39" fmla="*/ 2147483647 h 1752"/>
              <a:gd name="T40" fmla="*/ 2147483647 w 2296"/>
              <a:gd name="T41" fmla="*/ 2147483647 h 1752"/>
              <a:gd name="T42" fmla="*/ 2147483647 w 2296"/>
              <a:gd name="T43" fmla="*/ 2147483647 h 1752"/>
              <a:gd name="T44" fmla="*/ 2147483647 w 2296"/>
              <a:gd name="T45" fmla="*/ 2147483647 h 1752"/>
              <a:gd name="T46" fmla="*/ 2147483647 w 2296"/>
              <a:gd name="T47" fmla="*/ 2147483647 h 1752"/>
              <a:gd name="T48" fmla="*/ 2147483647 w 2296"/>
              <a:gd name="T49" fmla="*/ 2147483647 h 1752"/>
              <a:gd name="T50" fmla="*/ 2147483647 w 2296"/>
              <a:gd name="T51" fmla="*/ 2147483647 h 1752"/>
              <a:gd name="T52" fmla="*/ 2147483647 w 2296"/>
              <a:gd name="T53" fmla="*/ 2147483647 h 1752"/>
              <a:gd name="T54" fmla="*/ 2147483647 w 2296"/>
              <a:gd name="T55" fmla="*/ 2147483647 h 1752"/>
              <a:gd name="T56" fmla="*/ 2147483647 w 2296"/>
              <a:gd name="T57" fmla="*/ 2147483647 h 1752"/>
              <a:gd name="T58" fmla="*/ 2147483647 w 2296"/>
              <a:gd name="T59" fmla="*/ 2147483647 h 1752"/>
              <a:gd name="T60" fmla="*/ 2147483647 w 2296"/>
              <a:gd name="T61" fmla="*/ 2147483647 h 1752"/>
              <a:gd name="T62" fmla="*/ 2147483647 w 2296"/>
              <a:gd name="T63" fmla="*/ 2147483647 h 1752"/>
              <a:gd name="T64" fmla="*/ 2147483647 w 2296"/>
              <a:gd name="T65" fmla="*/ 2147483647 h 1752"/>
              <a:gd name="T66" fmla="*/ 2147483647 w 2296"/>
              <a:gd name="T67" fmla="*/ 2147483647 h 1752"/>
              <a:gd name="T68" fmla="*/ 2147483647 w 2296"/>
              <a:gd name="T69" fmla="*/ 2147483647 h 1752"/>
              <a:gd name="T70" fmla="*/ 2147483647 w 2296"/>
              <a:gd name="T71" fmla="*/ 2147483647 h 1752"/>
              <a:gd name="T72" fmla="*/ 2147483647 w 2296"/>
              <a:gd name="T73" fmla="*/ 2147483647 h 1752"/>
              <a:gd name="T74" fmla="*/ 2147483647 w 2296"/>
              <a:gd name="T75" fmla="*/ 2147483647 h 1752"/>
              <a:gd name="T76" fmla="*/ 2147483647 w 2296"/>
              <a:gd name="T77" fmla="*/ 2147483647 h 1752"/>
              <a:gd name="T78" fmla="*/ 2147483647 w 2296"/>
              <a:gd name="T79" fmla="*/ 2147483647 h 1752"/>
              <a:gd name="T80" fmla="*/ 2147483647 w 2296"/>
              <a:gd name="T81" fmla="*/ 2147483647 h 1752"/>
              <a:gd name="T82" fmla="*/ 2147483647 w 2296"/>
              <a:gd name="T83" fmla="*/ 2147483647 h 1752"/>
              <a:gd name="T84" fmla="*/ 2147483647 w 2296"/>
              <a:gd name="T85" fmla="*/ 2147483647 h 1752"/>
              <a:gd name="T86" fmla="*/ 2147483647 w 2296"/>
              <a:gd name="T87" fmla="*/ 2147483647 h 1752"/>
              <a:gd name="T88" fmla="*/ 2147483647 w 2296"/>
              <a:gd name="T89" fmla="*/ 2147483647 h 1752"/>
              <a:gd name="T90" fmla="*/ 2147483647 w 2296"/>
              <a:gd name="T91" fmla="*/ 2147483647 h 1752"/>
              <a:gd name="T92" fmla="*/ 2147483647 w 2296"/>
              <a:gd name="T93" fmla="*/ 2147483647 h 1752"/>
              <a:gd name="T94" fmla="*/ 2147483647 w 2296"/>
              <a:gd name="T95" fmla="*/ 2147483647 h 1752"/>
              <a:gd name="T96" fmla="*/ 2147483647 w 2296"/>
              <a:gd name="T97" fmla="*/ 2147483647 h 1752"/>
              <a:gd name="T98" fmla="*/ 2147483647 w 2296"/>
              <a:gd name="T99" fmla="*/ 0 h 1752"/>
              <a:gd name="T100" fmla="*/ 2147483647 w 2296"/>
              <a:gd name="T101" fmla="*/ 0 h 1752"/>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2296"/>
              <a:gd name="T154" fmla="*/ 0 h 1752"/>
              <a:gd name="T155" fmla="*/ 2296 w 2296"/>
              <a:gd name="T156" fmla="*/ 1752 h 1752"/>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2296" h="1752">
                <a:moveTo>
                  <a:pt x="0" y="1752"/>
                </a:moveTo>
                <a:lnTo>
                  <a:pt x="303" y="1717"/>
                </a:lnTo>
                <a:lnTo>
                  <a:pt x="452" y="1683"/>
                </a:lnTo>
                <a:lnTo>
                  <a:pt x="532" y="1647"/>
                </a:lnTo>
                <a:lnTo>
                  <a:pt x="593" y="1611"/>
                </a:lnTo>
                <a:lnTo>
                  <a:pt x="650" y="1578"/>
                </a:lnTo>
                <a:lnTo>
                  <a:pt x="702" y="1540"/>
                </a:lnTo>
                <a:lnTo>
                  <a:pt x="748" y="1505"/>
                </a:lnTo>
                <a:lnTo>
                  <a:pt x="791" y="1468"/>
                </a:lnTo>
                <a:lnTo>
                  <a:pt x="837" y="1433"/>
                </a:lnTo>
                <a:lnTo>
                  <a:pt x="877" y="1397"/>
                </a:lnTo>
                <a:lnTo>
                  <a:pt x="922" y="1361"/>
                </a:lnTo>
                <a:lnTo>
                  <a:pt x="957" y="1325"/>
                </a:lnTo>
                <a:lnTo>
                  <a:pt x="990" y="1287"/>
                </a:lnTo>
                <a:lnTo>
                  <a:pt x="1023" y="1254"/>
                </a:lnTo>
                <a:lnTo>
                  <a:pt x="1054" y="1218"/>
                </a:lnTo>
                <a:lnTo>
                  <a:pt x="1084" y="1182"/>
                </a:lnTo>
                <a:lnTo>
                  <a:pt x="1113" y="1147"/>
                </a:lnTo>
                <a:lnTo>
                  <a:pt x="1142" y="1111"/>
                </a:lnTo>
                <a:lnTo>
                  <a:pt x="1169" y="1075"/>
                </a:lnTo>
                <a:lnTo>
                  <a:pt x="1190" y="1040"/>
                </a:lnTo>
                <a:lnTo>
                  <a:pt x="1219" y="1004"/>
                </a:lnTo>
                <a:lnTo>
                  <a:pt x="1241" y="966"/>
                </a:lnTo>
                <a:lnTo>
                  <a:pt x="1264" y="932"/>
                </a:lnTo>
                <a:lnTo>
                  <a:pt x="1291" y="894"/>
                </a:lnTo>
                <a:lnTo>
                  <a:pt x="1312" y="860"/>
                </a:lnTo>
                <a:lnTo>
                  <a:pt x="1336" y="825"/>
                </a:lnTo>
                <a:lnTo>
                  <a:pt x="1361" y="790"/>
                </a:lnTo>
                <a:lnTo>
                  <a:pt x="1386" y="753"/>
                </a:lnTo>
                <a:lnTo>
                  <a:pt x="1410" y="718"/>
                </a:lnTo>
                <a:lnTo>
                  <a:pt x="1433" y="680"/>
                </a:lnTo>
                <a:lnTo>
                  <a:pt x="1460" y="646"/>
                </a:lnTo>
                <a:lnTo>
                  <a:pt x="1488" y="611"/>
                </a:lnTo>
                <a:lnTo>
                  <a:pt x="1513" y="575"/>
                </a:lnTo>
                <a:lnTo>
                  <a:pt x="1541" y="539"/>
                </a:lnTo>
                <a:lnTo>
                  <a:pt x="1572" y="504"/>
                </a:lnTo>
                <a:lnTo>
                  <a:pt x="1600" y="467"/>
                </a:lnTo>
                <a:lnTo>
                  <a:pt x="1630" y="431"/>
                </a:lnTo>
                <a:lnTo>
                  <a:pt x="1666" y="394"/>
                </a:lnTo>
                <a:lnTo>
                  <a:pt x="1700" y="358"/>
                </a:lnTo>
                <a:lnTo>
                  <a:pt x="1738" y="324"/>
                </a:lnTo>
                <a:lnTo>
                  <a:pt x="1775" y="288"/>
                </a:lnTo>
                <a:lnTo>
                  <a:pt x="1819" y="253"/>
                </a:lnTo>
                <a:lnTo>
                  <a:pt x="1856" y="217"/>
                </a:lnTo>
                <a:lnTo>
                  <a:pt x="1900" y="182"/>
                </a:lnTo>
                <a:lnTo>
                  <a:pt x="1949" y="145"/>
                </a:lnTo>
                <a:lnTo>
                  <a:pt x="1993" y="107"/>
                </a:lnTo>
                <a:lnTo>
                  <a:pt x="2047" y="74"/>
                </a:lnTo>
                <a:lnTo>
                  <a:pt x="2107" y="39"/>
                </a:lnTo>
                <a:lnTo>
                  <a:pt x="2183" y="0"/>
                </a:lnTo>
                <a:lnTo>
                  <a:pt x="2296" y="0"/>
                </a:lnTo>
              </a:path>
            </a:pathLst>
          </a:cu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6935" name="Freeform 39"/>
          <p:cNvSpPr>
            <a:spLocks/>
          </p:cNvSpPr>
          <p:nvPr/>
        </p:nvSpPr>
        <p:spPr bwMode="auto">
          <a:xfrm>
            <a:off x="2476500" y="3028950"/>
            <a:ext cx="5280025" cy="2787650"/>
          </a:xfrm>
          <a:custGeom>
            <a:avLst/>
            <a:gdLst>
              <a:gd name="T0" fmla="*/ 2147483647 w 3326"/>
              <a:gd name="T1" fmla="*/ 0 h 1756"/>
              <a:gd name="T2" fmla="*/ 2147483647 w 3326"/>
              <a:gd name="T3" fmla="*/ 2147483647 h 1756"/>
              <a:gd name="T4" fmla="*/ 2147483647 w 3326"/>
              <a:gd name="T5" fmla="*/ 2147483647 h 1756"/>
              <a:gd name="T6" fmla="*/ 2147483647 w 3326"/>
              <a:gd name="T7" fmla="*/ 2147483647 h 1756"/>
              <a:gd name="T8" fmla="*/ 2147483647 w 3326"/>
              <a:gd name="T9" fmla="*/ 2147483647 h 1756"/>
              <a:gd name="T10" fmla="*/ 2147483647 w 3326"/>
              <a:gd name="T11" fmla="*/ 2147483647 h 1756"/>
              <a:gd name="T12" fmla="*/ 2147483647 w 3326"/>
              <a:gd name="T13" fmla="*/ 2147483647 h 1756"/>
              <a:gd name="T14" fmla="*/ 2147483647 w 3326"/>
              <a:gd name="T15" fmla="*/ 2147483647 h 1756"/>
              <a:gd name="T16" fmla="*/ 2147483647 w 3326"/>
              <a:gd name="T17" fmla="*/ 2147483647 h 1756"/>
              <a:gd name="T18" fmla="*/ 0 w 3326"/>
              <a:gd name="T19" fmla="*/ 2147483647 h 1756"/>
              <a:gd name="T20" fmla="*/ 2147483647 w 3326"/>
              <a:gd name="T21" fmla="*/ 2147483647 h 1756"/>
              <a:gd name="T22" fmla="*/ 2147483647 w 3326"/>
              <a:gd name="T23" fmla="*/ 2147483647 h 1756"/>
              <a:gd name="T24" fmla="*/ 2147483647 w 3326"/>
              <a:gd name="T25" fmla="*/ 2147483647 h 1756"/>
              <a:gd name="T26" fmla="*/ 2147483647 w 3326"/>
              <a:gd name="T27" fmla="*/ 2147483647 h 1756"/>
              <a:gd name="T28" fmla="*/ 2147483647 w 3326"/>
              <a:gd name="T29" fmla="*/ 2147483647 h 1756"/>
              <a:gd name="T30" fmla="*/ 2147483647 w 3326"/>
              <a:gd name="T31" fmla="*/ 2147483647 h 1756"/>
              <a:gd name="T32" fmla="*/ 2147483647 w 3326"/>
              <a:gd name="T33" fmla="*/ 2147483647 h 1756"/>
              <a:gd name="T34" fmla="*/ 2147483647 w 3326"/>
              <a:gd name="T35" fmla="*/ 2147483647 h 1756"/>
              <a:gd name="T36" fmla="*/ 2147483647 w 3326"/>
              <a:gd name="T37" fmla="*/ 2147483647 h 1756"/>
              <a:gd name="T38" fmla="*/ 2147483647 w 3326"/>
              <a:gd name="T39" fmla="*/ 2147483647 h 1756"/>
              <a:gd name="T40" fmla="*/ 2147483647 w 3326"/>
              <a:gd name="T41" fmla="*/ 2147483647 h 1756"/>
              <a:gd name="T42" fmla="*/ 2147483647 w 3326"/>
              <a:gd name="T43" fmla="*/ 2147483647 h 1756"/>
              <a:gd name="T44" fmla="*/ 2147483647 w 3326"/>
              <a:gd name="T45" fmla="*/ 2147483647 h 1756"/>
              <a:gd name="T46" fmla="*/ 2147483647 w 3326"/>
              <a:gd name="T47" fmla="*/ 2147483647 h 1756"/>
              <a:gd name="T48" fmla="*/ 2147483647 w 3326"/>
              <a:gd name="T49" fmla="*/ 2147483647 h 1756"/>
              <a:gd name="T50" fmla="*/ 2147483647 w 3326"/>
              <a:gd name="T51" fmla="*/ 2147483647 h 1756"/>
              <a:gd name="T52" fmla="*/ 2147483647 w 3326"/>
              <a:gd name="T53" fmla="*/ 2147483647 h 1756"/>
              <a:gd name="T54" fmla="*/ 2147483647 w 3326"/>
              <a:gd name="T55" fmla="*/ 2147483647 h 1756"/>
              <a:gd name="T56" fmla="*/ 2147483647 w 3326"/>
              <a:gd name="T57" fmla="*/ 2147483647 h 1756"/>
              <a:gd name="T58" fmla="*/ 2147483647 w 3326"/>
              <a:gd name="T59" fmla="*/ 2147483647 h 1756"/>
              <a:gd name="T60" fmla="*/ 2147483647 w 3326"/>
              <a:gd name="T61" fmla="*/ 2147483647 h 1756"/>
              <a:gd name="T62" fmla="*/ 2147483647 w 3326"/>
              <a:gd name="T63" fmla="*/ 2147483647 h 1756"/>
              <a:gd name="T64" fmla="*/ 2147483647 w 3326"/>
              <a:gd name="T65" fmla="*/ 2147483647 h 1756"/>
              <a:gd name="T66" fmla="*/ 2147483647 w 3326"/>
              <a:gd name="T67" fmla="*/ 2147483647 h 1756"/>
              <a:gd name="T68" fmla="*/ 2147483647 w 3326"/>
              <a:gd name="T69" fmla="*/ 2147483647 h 1756"/>
              <a:gd name="T70" fmla="*/ 2147483647 w 3326"/>
              <a:gd name="T71" fmla="*/ 2147483647 h 1756"/>
              <a:gd name="T72" fmla="*/ 2147483647 w 3326"/>
              <a:gd name="T73" fmla="*/ 2147483647 h 1756"/>
              <a:gd name="T74" fmla="*/ 2147483647 w 3326"/>
              <a:gd name="T75" fmla="*/ 2147483647 h 1756"/>
              <a:gd name="T76" fmla="*/ 2147483647 w 3326"/>
              <a:gd name="T77" fmla="*/ 2147483647 h 1756"/>
              <a:gd name="T78" fmla="*/ 2147483647 w 3326"/>
              <a:gd name="T79" fmla="*/ 2147483647 h 1756"/>
              <a:gd name="T80" fmla="*/ 2147483647 w 3326"/>
              <a:gd name="T81" fmla="*/ 2147483647 h 1756"/>
              <a:gd name="T82" fmla="*/ 2147483647 w 3326"/>
              <a:gd name="T83" fmla="*/ 2147483647 h 1756"/>
              <a:gd name="T84" fmla="*/ 2147483647 w 3326"/>
              <a:gd name="T85" fmla="*/ 2147483647 h 1756"/>
              <a:gd name="T86" fmla="*/ 2147483647 w 3326"/>
              <a:gd name="T87" fmla="*/ 2147483647 h 1756"/>
              <a:gd name="T88" fmla="*/ 2147483647 w 3326"/>
              <a:gd name="T89" fmla="*/ 2147483647 h 1756"/>
              <a:gd name="T90" fmla="*/ 2147483647 w 3326"/>
              <a:gd name="T91" fmla="*/ 2147483647 h 1756"/>
              <a:gd name="T92" fmla="*/ 2147483647 w 3326"/>
              <a:gd name="T93" fmla="*/ 2147483647 h 1756"/>
              <a:gd name="T94" fmla="*/ 2147483647 w 3326"/>
              <a:gd name="T95" fmla="*/ 2147483647 h 1756"/>
              <a:gd name="T96" fmla="*/ 2147483647 w 3326"/>
              <a:gd name="T97" fmla="*/ 2147483647 h 1756"/>
              <a:gd name="T98" fmla="*/ 2147483647 w 3326"/>
              <a:gd name="T99" fmla="*/ 2147483647 h 1756"/>
              <a:gd name="T100" fmla="*/ 2147483647 w 3326"/>
              <a:gd name="T101" fmla="*/ 2147483647 h 1756"/>
              <a:gd name="T102" fmla="*/ 2147483647 w 3326"/>
              <a:gd name="T103" fmla="*/ 2147483647 h 1756"/>
              <a:gd name="T104" fmla="*/ 2147483647 w 3326"/>
              <a:gd name="T105" fmla="*/ 2147483647 h 1756"/>
              <a:gd name="T106" fmla="*/ 2147483647 w 3326"/>
              <a:gd name="T107" fmla="*/ 2147483647 h 1756"/>
              <a:gd name="T108" fmla="*/ 2147483647 w 3326"/>
              <a:gd name="T109" fmla="*/ 2147483647 h 1756"/>
              <a:gd name="T110" fmla="*/ 2147483647 w 3326"/>
              <a:gd name="T111" fmla="*/ 2147483647 h 1756"/>
              <a:gd name="T112" fmla="*/ 2147483647 w 3326"/>
              <a:gd name="T113" fmla="*/ 2147483647 h 1756"/>
              <a:gd name="T114" fmla="*/ 2147483647 w 3326"/>
              <a:gd name="T115" fmla="*/ 2147483647 h 1756"/>
              <a:gd name="T116" fmla="*/ 2147483647 w 3326"/>
              <a:gd name="T117" fmla="*/ 2147483647 h 175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326"/>
              <a:gd name="T178" fmla="*/ 0 h 1756"/>
              <a:gd name="T179" fmla="*/ 3326 w 3326"/>
              <a:gd name="T180" fmla="*/ 1756 h 175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326" h="1756">
                <a:moveTo>
                  <a:pt x="2063" y="0"/>
                </a:moveTo>
                <a:lnTo>
                  <a:pt x="3069" y="3"/>
                </a:lnTo>
                <a:lnTo>
                  <a:pt x="2744" y="84"/>
                </a:lnTo>
                <a:lnTo>
                  <a:pt x="2520" y="284"/>
                </a:lnTo>
                <a:lnTo>
                  <a:pt x="2232" y="692"/>
                </a:lnTo>
                <a:lnTo>
                  <a:pt x="2024" y="1028"/>
                </a:lnTo>
                <a:lnTo>
                  <a:pt x="1784" y="1412"/>
                </a:lnTo>
                <a:lnTo>
                  <a:pt x="1592" y="1620"/>
                </a:lnTo>
                <a:lnTo>
                  <a:pt x="1424" y="1756"/>
                </a:lnTo>
                <a:lnTo>
                  <a:pt x="0" y="1743"/>
                </a:lnTo>
                <a:lnTo>
                  <a:pt x="266" y="1688"/>
                </a:lnTo>
                <a:lnTo>
                  <a:pt x="364" y="1659"/>
                </a:lnTo>
                <a:lnTo>
                  <a:pt x="425" y="1623"/>
                </a:lnTo>
                <a:lnTo>
                  <a:pt x="482" y="1590"/>
                </a:lnTo>
                <a:lnTo>
                  <a:pt x="534" y="1552"/>
                </a:lnTo>
                <a:lnTo>
                  <a:pt x="580" y="1517"/>
                </a:lnTo>
                <a:lnTo>
                  <a:pt x="623" y="1480"/>
                </a:lnTo>
                <a:lnTo>
                  <a:pt x="669" y="1445"/>
                </a:lnTo>
                <a:lnTo>
                  <a:pt x="709" y="1409"/>
                </a:lnTo>
                <a:lnTo>
                  <a:pt x="754" y="1373"/>
                </a:lnTo>
                <a:lnTo>
                  <a:pt x="789" y="1337"/>
                </a:lnTo>
                <a:lnTo>
                  <a:pt x="822" y="1299"/>
                </a:lnTo>
                <a:lnTo>
                  <a:pt x="855" y="1266"/>
                </a:lnTo>
                <a:lnTo>
                  <a:pt x="886" y="1230"/>
                </a:lnTo>
                <a:lnTo>
                  <a:pt x="916" y="1194"/>
                </a:lnTo>
                <a:lnTo>
                  <a:pt x="945" y="1159"/>
                </a:lnTo>
                <a:lnTo>
                  <a:pt x="974" y="1123"/>
                </a:lnTo>
                <a:lnTo>
                  <a:pt x="1001" y="1087"/>
                </a:lnTo>
                <a:lnTo>
                  <a:pt x="1022" y="1052"/>
                </a:lnTo>
                <a:lnTo>
                  <a:pt x="1051" y="1016"/>
                </a:lnTo>
                <a:lnTo>
                  <a:pt x="1073" y="978"/>
                </a:lnTo>
                <a:lnTo>
                  <a:pt x="1096" y="944"/>
                </a:lnTo>
                <a:lnTo>
                  <a:pt x="1123" y="906"/>
                </a:lnTo>
                <a:lnTo>
                  <a:pt x="1144" y="872"/>
                </a:lnTo>
                <a:lnTo>
                  <a:pt x="1168" y="837"/>
                </a:lnTo>
                <a:lnTo>
                  <a:pt x="1193" y="802"/>
                </a:lnTo>
                <a:lnTo>
                  <a:pt x="1218" y="765"/>
                </a:lnTo>
                <a:lnTo>
                  <a:pt x="1242" y="730"/>
                </a:lnTo>
                <a:lnTo>
                  <a:pt x="1265" y="692"/>
                </a:lnTo>
                <a:lnTo>
                  <a:pt x="1292" y="658"/>
                </a:lnTo>
                <a:lnTo>
                  <a:pt x="1320" y="623"/>
                </a:lnTo>
                <a:lnTo>
                  <a:pt x="1345" y="587"/>
                </a:lnTo>
                <a:lnTo>
                  <a:pt x="1373" y="551"/>
                </a:lnTo>
                <a:lnTo>
                  <a:pt x="1404" y="516"/>
                </a:lnTo>
                <a:lnTo>
                  <a:pt x="1432" y="479"/>
                </a:lnTo>
                <a:lnTo>
                  <a:pt x="1462" y="443"/>
                </a:lnTo>
                <a:lnTo>
                  <a:pt x="1498" y="406"/>
                </a:lnTo>
                <a:lnTo>
                  <a:pt x="1532" y="370"/>
                </a:lnTo>
                <a:lnTo>
                  <a:pt x="1570" y="336"/>
                </a:lnTo>
                <a:lnTo>
                  <a:pt x="1607" y="300"/>
                </a:lnTo>
                <a:lnTo>
                  <a:pt x="1651" y="265"/>
                </a:lnTo>
                <a:lnTo>
                  <a:pt x="1688" y="229"/>
                </a:lnTo>
                <a:lnTo>
                  <a:pt x="1732" y="194"/>
                </a:lnTo>
                <a:lnTo>
                  <a:pt x="1781" y="157"/>
                </a:lnTo>
                <a:lnTo>
                  <a:pt x="1825" y="119"/>
                </a:lnTo>
                <a:lnTo>
                  <a:pt x="1879" y="86"/>
                </a:lnTo>
                <a:lnTo>
                  <a:pt x="1937" y="41"/>
                </a:lnTo>
                <a:lnTo>
                  <a:pt x="2004" y="3"/>
                </a:lnTo>
                <a:lnTo>
                  <a:pt x="3326" y="14"/>
                </a:lnTo>
              </a:path>
            </a:pathLst>
          </a:custGeom>
          <a:solidFill>
            <a:schemeClr val="bg1"/>
          </a:solidFill>
          <a:ln>
            <a:noFill/>
          </a:ln>
          <a:extLst>
            <a:ext uri="{91240B29-F687-4F45-9708-019B960494DF}">
              <a14:hiddenLine xmlns:a14="http://schemas.microsoft.com/office/drawing/2010/main" w="3175">
                <a:solidFill>
                  <a:srgbClr val="000000"/>
                </a:solidFill>
                <a:round/>
                <a:headEnd/>
                <a:tailEnd/>
              </a14:hiddenLine>
            </a:ext>
          </a:extLst>
        </p:spPr>
        <p:txBody>
          <a:bodyPr/>
          <a:lstStyle/>
          <a:p>
            <a:endParaRPr lang="en-US"/>
          </a:p>
        </p:txBody>
      </p:sp>
      <p:sp>
        <p:nvSpPr>
          <p:cNvPr id="141349" name="Freeform 6"/>
          <p:cNvSpPr>
            <a:spLocks/>
          </p:cNvSpPr>
          <p:nvPr/>
        </p:nvSpPr>
        <p:spPr bwMode="auto">
          <a:xfrm>
            <a:off x="2197100" y="3024188"/>
            <a:ext cx="5546725" cy="2781300"/>
          </a:xfrm>
          <a:custGeom>
            <a:avLst/>
            <a:gdLst>
              <a:gd name="T0" fmla="*/ 0 w 2668"/>
              <a:gd name="T1" fmla="*/ 2147483647 h 1115"/>
              <a:gd name="T2" fmla="*/ 2147483647 w 2668"/>
              <a:gd name="T3" fmla="*/ 2147483647 h 1115"/>
              <a:gd name="T4" fmla="*/ 2147483647 w 2668"/>
              <a:gd name="T5" fmla="*/ 2147483647 h 1115"/>
              <a:gd name="T6" fmla="*/ 2147483647 w 2668"/>
              <a:gd name="T7" fmla="*/ 2147483647 h 1115"/>
              <a:gd name="T8" fmla="*/ 2147483647 w 2668"/>
              <a:gd name="T9" fmla="*/ 2147483647 h 1115"/>
              <a:gd name="T10" fmla="*/ 2147483647 w 2668"/>
              <a:gd name="T11" fmla="*/ 2147483647 h 1115"/>
              <a:gd name="T12" fmla="*/ 2147483647 w 2668"/>
              <a:gd name="T13" fmla="*/ 2147483647 h 1115"/>
              <a:gd name="T14" fmla="*/ 2147483647 w 2668"/>
              <a:gd name="T15" fmla="*/ 2147483647 h 1115"/>
              <a:gd name="T16" fmla="*/ 2147483647 w 2668"/>
              <a:gd name="T17" fmla="*/ 2147483647 h 1115"/>
              <a:gd name="T18" fmla="*/ 2147483647 w 2668"/>
              <a:gd name="T19" fmla="*/ 2147483647 h 1115"/>
              <a:gd name="T20" fmla="*/ 2147483647 w 2668"/>
              <a:gd name="T21" fmla="*/ 2147483647 h 1115"/>
              <a:gd name="T22" fmla="*/ 2147483647 w 2668"/>
              <a:gd name="T23" fmla="*/ 2147483647 h 1115"/>
              <a:gd name="T24" fmla="*/ 2147483647 w 2668"/>
              <a:gd name="T25" fmla="*/ 2147483647 h 1115"/>
              <a:gd name="T26" fmla="*/ 2147483647 w 2668"/>
              <a:gd name="T27" fmla="*/ 2147483647 h 1115"/>
              <a:gd name="T28" fmla="*/ 2147483647 w 2668"/>
              <a:gd name="T29" fmla="*/ 2147483647 h 1115"/>
              <a:gd name="T30" fmla="*/ 2147483647 w 2668"/>
              <a:gd name="T31" fmla="*/ 2147483647 h 1115"/>
              <a:gd name="T32" fmla="*/ 2147483647 w 2668"/>
              <a:gd name="T33" fmla="*/ 2147483647 h 1115"/>
              <a:gd name="T34" fmla="*/ 2147483647 w 2668"/>
              <a:gd name="T35" fmla="*/ 2147483647 h 1115"/>
              <a:gd name="T36" fmla="*/ 2147483647 w 2668"/>
              <a:gd name="T37" fmla="*/ 2147483647 h 1115"/>
              <a:gd name="T38" fmla="*/ 2147483647 w 2668"/>
              <a:gd name="T39" fmla="*/ 2147483647 h 1115"/>
              <a:gd name="T40" fmla="*/ 2147483647 w 2668"/>
              <a:gd name="T41" fmla="*/ 2147483647 h 1115"/>
              <a:gd name="T42" fmla="*/ 2147483647 w 2668"/>
              <a:gd name="T43" fmla="*/ 2147483647 h 1115"/>
              <a:gd name="T44" fmla="*/ 2147483647 w 2668"/>
              <a:gd name="T45" fmla="*/ 2147483647 h 1115"/>
              <a:gd name="T46" fmla="*/ 2147483647 w 2668"/>
              <a:gd name="T47" fmla="*/ 2147483647 h 1115"/>
              <a:gd name="T48" fmla="*/ 2147483647 w 2668"/>
              <a:gd name="T49" fmla="*/ 2147483647 h 1115"/>
              <a:gd name="T50" fmla="*/ 2147483647 w 2668"/>
              <a:gd name="T51" fmla="*/ 2147483647 h 1115"/>
              <a:gd name="T52" fmla="*/ 2147483647 w 2668"/>
              <a:gd name="T53" fmla="*/ 2147483647 h 1115"/>
              <a:gd name="T54" fmla="*/ 2147483647 w 2668"/>
              <a:gd name="T55" fmla="*/ 2147483647 h 1115"/>
              <a:gd name="T56" fmla="*/ 2147483647 w 2668"/>
              <a:gd name="T57" fmla="*/ 2147483647 h 1115"/>
              <a:gd name="T58" fmla="*/ 2147483647 w 2668"/>
              <a:gd name="T59" fmla="*/ 2147483647 h 1115"/>
              <a:gd name="T60" fmla="*/ 2147483647 w 2668"/>
              <a:gd name="T61" fmla="*/ 2147483647 h 1115"/>
              <a:gd name="T62" fmla="*/ 2147483647 w 2668"/>
              <a:gd name="T63" fmla="*/ 2147483647 h 1115"/>
              <a:gd name="T64" fmla="*/ 2147483647 w 2668"/>
              <a:gd name="T65" fmla="*/ 2147483647 h 1115"/>
              <a:gd name="T66" fmla="*/ 2147483647 w 2668"/>
              <a:gd name="T67" fmla="*/ 2147483647 h 1115"/>
              <a:gd name="T68" fmla="*/ 2147483647 w 2668"/>
              <a:gd name="T69" fmla="*/ 2147483647 h 1115"/>
              <a:gd name="T70" fmla="*/ 2147483647 w 2668"/>
              <a:gd name="T71" fmla="*/ 2147483647 h 1115"/>
              <a:gd name="T72" fmla="*/ 2147483647 w 2668"/>
              <a:gd name="T73" fmla="*/ 2147483647 h 1115"/>
              <a:gd name="T74" fmla="*/ 2147483647 w 2668"/>
              <a:gd name="T75" fmla="*/ 2147483647 h 1115"/>
              <a:gd name="T76" fmla="*/ 2147483647 w 2668"/>
              <a:gd name="T77" fmla="*/ 2147483647 h 1115"/>
              <a:gd name="T78" fmla="*/ 2147483647 w 2668"/>
              <a:gd name="T79" fmla="*/ 2147483647 h 1115"/>
              <a:gd name="T80" fmla="*/ 2147483647 w 2668"/>
              <a:gd name="T81" fmla="*/ 2147483647 h 1115"/>
              <a:gd name="T82" fmla="*/ 2147483647 w 2668"/>
              <a:gd name="T83" fmla="*/ 2147483647 h 1115"/>
              <a:gd name="T84" fmla="*/ 2147483647 w 2668"/>
              <a:gd name="T85" fmla="*/ 2147483647 h 1115"/>
              <a:gd name="T86" fmla="*/ 2147483647 w 2668"/>
              <a:gd name="T87" fmla="*/ 2147483647 h 1115"/>
              <a:gd name="T88" fmla="*/ 2147483647 w 2668"/>
              <a:gd name="T89" fmla="*/ 2147483647 h 1115"/>
              <a:gd name="T90" fmla="*/ 2147483647 w 2668"/>
              <a:gd name="T91" fmla="*/ 2147483647 h 1115"/>
              <a:gd name="T92" fmla="*/ 2147483647 w 2668"/>
              <a:gd name="T93" fmla="*/ 2147483647 h 1115"/>
              <a:gd name="T94" fmla="*/ 2147483647 w 2668"/>
              <a:gd name="T95" fmla="*/ 2147483647 h 1115"/>
              <a:gd name="T96" fmla="*/ 2147483647 w 2668"/>
              <a:gd name="T97" fmla="*/ 2147483647 h 1115"/>
              <a:gd name="T98" fmla="*/ 2147483647 w 2668"/>
              <a:gd name="T99" fmla="*/ 0 h 1115"/>
              <a:gd name="T100" fmla="*/ 2147483647 w 2668"/>
              <a:gd name="T101" fmla="*/ 2147483647 h 1115"/>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2668"/>
              <a:gd name="T154" fmla="*/ 0 h 1115"/>
              <a:gd name="T155" fmla="*/ 2668 w 2668"/>
              <a:gd name="T156" fmla="*/ 1115 h 1115"/>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2668" h="1115">
                <a:moveTo>
                  <a:pt x="0" y="1115"/>
                </a:moveTo>
                <a:lnTo>
                  <a:pt x="231" y="1093"/>
                </a:lnTo>
                <a:lnTo>
                  <a:pt x="345" y="1071"/>
                </a:lnTo>
                <a:lnTo>
                  <a:pt x="406" y="1048"/>
                </a:lnTo>
                <a:lnTo>
                  <a:pt x="453" y="1025"/>
                </a:lnTo>
                <a:lnTo>
                  <a:pt x="496" y="1004"/>
                </a:lnTo>
                <a:lnTo>
                  <a:pt x="536" y="980"/>
                </a:lnTo>
                <a:lnTo>
                  <a:pt x="571" y="958"/>
                </a:lnTo>
                <a:lnTo>
                  <a:pt x="604" y="934"/>
                </a:lnTo>
                <a:lnTo>
                  <a:pt x="639" y="912"/>
                </a:lnTo>
                <a:lnTo>
                  <a:pt x="670" y="889"/>
                </a:lnTo>
                <a:lnTo>
                  <a:pt x="704" y="866"/>
                </a:lnTo>
                <a:lnTo>
                  <a:pt x="731" y="843"/>
                </a:lnTo>
                <a:lnTo>
                  <a:pt x="756" y="819"/>
                </a:lnTo>
                <a:lnTo>
                  <a:pt x="781" y="798"/>
                </a:lnTo>
                <a:lnTo>
                  <a:pt x="805" y="775"/>
                </a:lnTo>
                <a:lnTo>
                  <a:pt x="828" y="752"/>
                </a:lnTo>
                <a:lnTo>
                  <a:pt x="850" y="730"/>
                </a:lnTo>
                <a:lnTo>
                  <a:pt x="872" y="707"/>
                </a:lnTo>
                <a:lnTo>
                  <a:pt x="893" y="684"/>
                </a:lnTo>
                <a:lnTo>
                  <a:pt x="909" y="662"/>
                </a:lnTo>
                <a:lnTo>
                  <a:pt x="931" y="639"/>
                </a:lnTo>
                <a:lnTo>
                  <a:pt x="948" y="615"/>
                </a:lnTo>
                <a:lnTo>
                  <a:pt x="965" y="593"/>
                </a:lnTo>
                <a:lnTo>
                  <a:pt x="986" y="569"/>
                </a:lnTo>
                <a:lnTo>
                  <a:pt x="1002" y="547"/>
                </a:lnTo>
                <a:lnTo>
                  <a:pt x="1020" y="525"/>
                </a:lnTo>
                <a:lnTo>
                  <a:pt x="1039" y="503"/>
                </a:lnTo>
                <a:lnTo>
                  <a:pt x="1058" y="479"/>
                </a:lnTo>
                <a:lnTo>
                  <a:pt x="1077" y="457"/>
                </a:lnTo>
                <a:lnTo>
                  <a:pt x="1094" y="433"/>
                </a:lnTo>
                <a:lnTo>
                  <a:pt x="1115" y="411"/>
                </a:lnTo>
                <a:lnTo>
                  <a:pt x="1136" y="389"/>
                </a:lnTo>
                <a:lnTo>
                  <a:pt x="1155" y="366"/>
                </a:lnTo>
                <a:lnTo>
                  <a:pt x="1177" y="343"/>
                </a:lnTo>
                <a:lnTo>
                  <a:pt x="1200" y="321"/>
                </a:lnTo>
                <a:lnTo>
                  <a:pt x="1222" y="297"/>
                </a:lnTo>
                <a:lnTo>
                  <a:pt x="1245" y="274"/>
                </a:lnTo>
                <a:lnTo>
                  <a:pt x="1272" y="251"/>
                </a:lnTo>
                <a:lnTo>
                  <a:pt x="1298" y="228"/>
                </a:lnTo>
                <a:lnTo>
                  <a:pt x="1327" y="206"/>
                </a:lnTo>
                <a:lnTo>
                  <a:pt x="1355" y="183"/>
                </a:lnTo>
                <a:lnTo>
                  <a:pt x="1389" y="161"/>
                </a:lnTo>
                <a:lnTo>
                  <a:pt x="1417" y="138"/>
                </a:lnTo>
                <a:lnTo>
                  <a:pt x="1451" y="116"/>
                </a:lnTo>
                <a:lnTo>
                  <a:pt x="1488" y="92"/>
                </a:lnTo>
                <a:lnTo>
                  <a:pt x="1522" y="68"/>
                </a:lnTo>
                <a:lnTo>
                  <a:pt x="1563" y="47"/>
                </a:lnTo>
                <a:lnTo>
                  <a:pt x="1609" y="25"/>
                </a:lnTo>
                <a:lnTo>
                  <a:pt x="1667" y="0"/>
                </a:lnTo>
                <a:lnTo>
                  <a:pt x="2668" y="1"/>
                </a:lnTo>
              </a:path>
            </a:pathLst>
          </a:custGeom>
          <a:noFill/>
          <a:ln w="38100">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1350" name="Freeform 7"/>
          <p:cNvSpPr>
            <a:spLocks/>
          </p:cNvSpPr>
          <p:nvPr/>
        </p:nvSpPr>
        <p:spPr bwMode="auto">
          <a:xfrm>
            <a:off x="4749800" y="3024188"/>
            <a:ext cx="2978150" cy="2781300"/>
          </a:xfrm>
          <a:custGeom>
            <a:avLst/>
            <a:gdLst>
              <a:gd name="T0" fmla="*/ 0 w 1433"/>
              <a:gd name="T1" fmla="*/ 2147483647 h 1115"/>
              <a:gd name="T2" fmla="*/ 2147483647 w 1433"/>
              <a:gd name="T3" fmla="*/ 2147483647 h 1115"/>
              <a:gd name="T4" fmla="*/ 2147483647 w 1433"/>
              <a:gd name="T5" fmla="*/ 2147483647 h 1115"/>
              <a:gd name="T6" fmla="*/ 2147483647 w 1433"/>
              <a:gd name="T7" fmla="*/ 2147483647 h 1115"/>
              <a:gd name="T8" fmla="*/ 2147483647 w 1433"/>
              <a:gd name="T9" fmla="*/ 2147483647 h 1115"/>
              <a:gd name="T10" fmla="*/ 2147483647 w 1433"/>
              <a:gd name="T11" fmla="*/ 2147483647 h 1115"/>
              <a:gd name="T12" fmla="*/ 2147483647 w 1433"/>
              <a:gd name="T13" fmla="*/ 2147483647 h 1115"/>
              <a:gd name="T14" fmla="*/ 2147483647 w 1433"/>
              <a:gd name="T15" fmla="*/ 2147483647 h 1115"/>
              <a:gd name="T16" fmla="*/ 2147483647 w 1433"/>
              <a:gd name="T17" fmla="*/ 2147483647 h 1115"/>
              <a:gd name="T18" fmla="*/ 2147483647 w 1433"/>
              <a:gd name="T19" fmla="*/ 2147483647 h 1115"/>
              <a:gd name="T20" fmla="*/ 2147483647 w 1433"/>
              <a:gd name="T21" fmla="*/ 2147483647 h 1115"/>
              <a:gd name="T22" fmla="*/ 2147483647 w 1433"/>
              <a:gd name="T23" fmla="*/ 2147483647 h 1115"/>
              <a:gd name="T24" fmla="*/ 2147483647 w 1433"/>
              <a:gd name="T25" fmla="*/ 2147483647 h 1115"/>
              <a:gd name="T26" fmla="*/ 2147483647 w 1433"/>
              <a:gd name="T27" fmla="*/ 2147483647 h 1115"/>
              <a:gd name="T28" fmla="*/ 2147483647 w 1433"/>
              <a:gd name="T29" fmla="*/ 2147483647 h 1115"/>
              <a:gd name="T30" fmla="*/ 2147483647 w 1433"/>
              <a:gd name="T31" fmla="*/ 2147483647 h 1115"/>
              <a:gd name="T32" fmla="*/ 2147483647 w 1433"/>
              <a:gd name="T33" fmla="*/ 2147483647 h 1115"/>
              <a:gd name="T34" fmla="*/ 2147483647 w 1433"/>
              <a:gd name="T35" fmla="*/ 2147483647 h 1115"/>
              <a:gd name="T36" fmla="*/ 2147483647 w 1433"/>
              <a:gd name="T37" fmla="*/ 2147483647 h 1115"/>
              <a:gd name="T38" fmla="*/ 2147483647 w 1433"/>
              <a:gd name="T39" fmla="*/ 2147483647 h 1115"/>
              <a:gd name="T40" fmla="*/ 2147483647 w 1433"/>
              <a:gd name="T41" fmla="*/ 2147483647 h 1115"/>
              <a:gd name="T42" fmla="*/ 2147483647 w 1433"/>
              <a:gd name="T43" fmla="*/ 2147483647 h 1115"/>
              <a:gd name="T44" fmla="*/ 2147483647 w 1433"/>
              <a:gd name="T45" fmla="*/ 2147483647 h 1115"/>
              <a:gd name="T46" fmla="*/ 2147483647 w 1433"/>
              <a:gd name="T47" fmla="*/ 2147483647 h 1115"/>
              <a:gd name="T48" fmla="*/ 2147483647 w 1433"/>
              <a:gd name="T49" fmla="*/ 2147483647 h 1115"/>
              <a:gd name="T50" fmla="*/ 2147483647 w 1433"/>
              <a:gd name="T51" fmla="*/ 2147483647 h 1115"/>
              <a:gd name="T52" fmla="*/ 2147483647 w 1433"/>
              <a:gd name="T53" fmla="*/ 2147483647 h 1115"/>
              <a:gd name="T54" fmla="*/ 2147483647 w 1433"/>
              <a:gd name="T55" fmla="*/ 2147483647 h 1115"/>
              <a:gd name="T56" fmla="*/ 2147483647 w 1433"/>
              <a:gd name="T57" fmla="*/ 2147483647 h 1115"/>
              <a:gd name="T58" fmla="*/ 2147483647 w 1433"/>
              <a:gd name="T59" fmla="*/ 2147483647 h 1115"/>
              <a:gd name="T60" fmla="*/ 2147483647 w 1433"/>
              <a:gd name="T61" fmla="*/ 2147483647 h 1115"/>
              <a:gd name="T62" fmla="*/ 2147483647 w 1433"/>
              <a:gd name="T63" fmla="*/ 2147483647 h 1115"/>
              <a:gd name="T64" fmla="*/ 2147483647 w 1433"/>
              <a:gd name="T65" fmla="*/ 2147483647 h 1115"/>
              <a:gd name="T66" fmla="*/ 2147483647 w 1433"/>
              <a:gd name="T67" fmla="*/ 2147483647 h 1115"/>
              <a:gd name="T68" fmla="*/ 2147483647 w 1433"/>
              <a:gd name="T69" fmla="*/ 2147483647 h 1115"/>
              <a:gd name="T70" fmla="*/ 2147483647 w 1433"/>
              <a:gd name="T71" fmla="*/ 2147483647 h 1115"/>
              <a:gd name="T72" fmla="*/ 2147483647 w 1433"/>
              <a:gd name="T73" fmla="*/ 2147483647 h 1115"/>
              <a:gd name="T74" fmla="*/ 2147483647 w 1433"/>
              <a:gd name="T75" fmla="*/ 2147483647 h 1115"/>
              <a:gd name="T76" fmla="*/ 2147483647 w 1433"/>
              <a:gd name="T77" fmla="*/ 2147483647 h 1115"/>
              <a:gd name="T78" fmla="*/ 2147483647 w 1433"/>
              <a:gd name="T79" fmla="*/ 2147483647 h 1115"/>
              <a:gd name="T80" fmla="*/ 2147483647 w 1433"/>
              <a:gd name="T81" fmla="*/ 2147483647 h 1115"/>
              <a:gd name="T82" fmla="*/ 2147483647 w 1433"/>
              <a:gd name="T83" fmla="*/ 2147483647 h 1115"/>
              <a:gd name="T84" fmla="*/ 2147483647 w 1433"/>
              <a:gd name="T85" fmla="*/ 2147483647 h 1115"/>
              <a:gd name="T86" fmla="*/ 2147483647 w 1433"/>
              <a:gd name="T87" fmla="*/ 2147483647 h 1115"/>
              <a:gd name="T88" fmla="*/ 2147483647 w 1433"/>
              <a:gd name="T89" fmla="*/ 2147483647 h 1115"/>
              <a:gd name="T90" fmla="*/ 2147483647 w 1433"/>
              <a:gd name="T91" fmla="*/ 2147483647 h 1115"/>
              <a:gd name="T92" fmla="*/ 2147483647 w 1433"/>
              <a:gd name="T93" fmla="*/ 2147483647 h 1115"/>
              <a:gd name="T94" fmla="*/ 2147483647 w 1433"/>
              <a:gd name="T95" fmla="*/ 2147483647 h 1115"/>
              <a:gd name="T96" fmla="*/ 2147483647 w 1433"/>
              <a:gd name="T97" fmla="*/ 2147483647 h 1115"/>
              <a:gd name="T98" fmla="*/ 2147483647 w 1433"/>
              <a:gd name="T99" fmla="*/ 0 h 111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433"/>
              <a:gd name="T151" fmla="*/ 0 h 1115"/>
              <a:gd name="T152" fmla="*/ 1433 w 1433"/>
              <a:gd name="T153" fmla="*/ 1115 h 1115"/>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433" h="1115">
                <a:moveTo>
                  <a:pt x="0" y="1115"/>
                </a:moveTo>
                <a:lnTo>
                  <a:pt x="43" y="1093"/>
                </a:lnTo>
                <a:lnTo>
                  <a:pt x="75" y="1071"/>
                </a:lnTo>
                <a:lnTo>
                  <a:pt x="108" y="1048"/>
                </a:lnTo>
                <a:lnTo>
                  <a:pt x="137" y="1025"/>
                </a:lnTo>
                <a:lnTo>
                  <a:pt x="163" y="1004"/>
                </a:lnTo>
                <a:lnTo>
                  <a:pt x="188" y="980"/>
                </a:lnTo>
                <a:lnTo>
                  <a:pt x="212" y="958"/>
                </a:lnTo>
                <a:lnTo>
                  <a:pt x="233" y="934"/>
                </a:lnTo>
                <a:lnTo>
                  <a:pt x="255" y="912"/>
                </a:lnTo>
                <a:lnTo>
                  <a:pt x="273" y="889"/>
                </a:lnTo>
                <a:lnTo>
                  <a:pt x="293" y="866"/>
                </a:lnTo>
                <a:lnTo>
                  <a:pt x="312" y="843"/>
                </a:lnTo>
                <a:lnTo>
                  <a:pt x="331" y="819"/>
                </a:lnTo>
                <a:lnTo>
                  <a:pt x="348" y="798"/>
                </a:lnTo>
                <a:lnTo>
                  <a:pt x="366" y="775"/>
                </a:lnTo>
                <a:lnTo>
                  <a:pt x="386" y="752"/>
                </a:lnTo>
                <a:lnTo>
                  <a:pt x="403" y="730"/>
                </a:lnTo>
                <a:lnTo>
                  <a:pt x="419" y="707"/>
                </a:lnTo>
                <a:lnTo>
                  <a:pt x="436" y="684"/>
                </a:lnTo>
                <a:lnTo>
                  <a:pt x="455" y="662"/>
                </a:lnTo>
                <a:lnTo>
                  <a:pt x="470" y="639"/>
                </a:lnTo>
                <a:lnTo>
                  <a:pt x="487" y="615"/>
                </a:lnTo>
                <a:lnTo>
                  <a:pt x="505" y="593"/>
                </a:lnTo>
                <a:lnTo>
                  <a:pt x="524" y="569"/>
                </a:lnTo>
                <a:lnTo>
                  <a:pt x="539" y="547"/>
                </a:lnTo>
                <a:lnTo>
                  <a:pt x="558" y="525"/>
                </a:lnTo>
                <a:lnTo>
                  <a:pt x="574" y="503"/>
                </a:lnTo>
                <a:lnTo>
                  <a:pt x="591" y="479"/>
                </a:lnTo>
                <a:lnTo>
                  <a:pt x="609" y="457"/>
                </a:lnTo>
                <a:lnTo>
                  <a:pt x="626" y="433"/>
                </a:lnTo>
                <a:lnTo>
                  <a:pt x="645" y="411"/>
                </a:lnTo>
                <a:lnTo>
                  <a:pt x="661" y="389"/>
                </a:lnTo>
                <a:lnTo>
                  <a:pt x="677" y="366"/>
                </a:lnTo>
                <a:lnTo>
                  <a:pt x="698" y="343"/>
                </a:lnTo>
                <a:lnTo>
                  <a:pt x="713" y="321"/>
                </a:lnTo>
                <a:lnTo>
                  <a:pt x="733" y="297"/>
                </a:lnTo>
                <a:lnTo>
                  <a:pt x="753" y="274"/>
                </a:lnTo>
                <a:lnTo>
                  <a:pt x="771" y="251"/>
                </a:lnTo>
                <a:lnTo>
                  <a:pt x="791" y="228"/>
                </a:lnTo>
                <a:lnTo>
                  <a:pt x="811" y="206"/>
                </a:lnTo>
                <a:lnTo>
                  <a:pt x="834" y="183"/>
                </a:lnTo>
                <a:lnTo>
                  <a:pt x="859" y="161"/>
                </a:lnTo>
                <a:lnTo>
                  <a:pt x="888" y="138"/>
                </a:lnTo>
                <a:lnTo>
                  <a:pt x="918" y="116"/>
                </a:lnTo>
                <a:lnTo>
                  <a:pt x="955" y="92"/>
                </a:lnTo>
                <a:lnTo>
                  <a:pt x="996" y="68"/>
                </a:lnTo>
                <a:lnTo>
                  <a:pt x="1050" y="47"/>
                </a:lnTo>
                <a:lnTo>
                  <a:pt x="1122" y="25"/>
                </a:lnTo>
                <a:lnTo>
                  <a:pt x="1433" y="0"/>
                </a:lnTo>
              </a:path>
            </a:pathLst>
          </a:custGeom>
          <a:noFill/>
          <a:ln w="38100">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1351" name="Freeform 5"/>
          <p:cNvSpPr>
            <a:spLocks/>
          </p:cNvSpPr>
          <p:nvPr/>
        </p:nvSpPr>
        <p:spPr bwMode="auto">
          <a:xfrm>
            <a:off x="1716088" y="2974975"/>
            <a:ext cx="6061075" cy="2830513"/>
          </a:xfrm>
          <a:custGeom>
            <a:avLst/>
            <a:gdLst>
              <a:gd name="T0" fmla="*/ 2147483647 w 2916"/>
              <a:gd name="T1" fmla="*/ 2147483647 h 1135"/>
              <a:gd name="T2" fmla="*/ 0 w 2916"/>
              <a:gd name="T3" fmla="*/ 2147483647 h 1135"/>
              <a:gd name="T4" fmla="*/ 0 w 2916"/>
              <a:gd name="T5" fmla="*/ 0 h 1135"/>
              <a:gd name="T6" fmla="*/ 0 w 2916"/>
              <a:gd name="T7" fmla="*/ 2147483647 h 1135"/>
              <a:gd name="T8" fmla="*/ 2147483647 w 2916"/>
              <a:gd name="T9" fmla="*/ 2147483647 h 1135"/>
              <a:gd name="T10" fmla="*/ 0 60000 65536"/>
              <a:gd name="T11" fmla="*/ 0 60000 65536"/>
              <a:gd name="T12" fmla="*/ 0 60000 65536"/>
              <a:gd name="T13" fmla="*/ 0 60000 65536"/>
              <a:gd name="T14" fmla="*/ 0 60000 65536"/>
              <a:gd name="T15" fmla="*/ 0 w 2916"/>
              <a:gd name="T16" fmla="*/ 0 h 1135"/>
              <a:gd name="T17" fmla="*/ 2916 w 2916"/>
              <a:gd name="T18" fmla="*/ 1135 h 1135"/>
            </a:gdLst>
            <a:ahLst/>
            <a:cxnLst>
              <a:cxn ang="T10">
                <a:pos x="T0" y="T1"/>
              </a:cxn>
              <a:cxn ang="T11">
                <a:pos x="T2" y="T3"/>
              </a:cxn>
              <a:cxn ang="T12">
                <a:pos x="T4" y="T5"/>
              </a:cxn>
              <a:cxn ang="T13">
                <a:pos x="T6" y="T7"/>
              </a:cxn>
              <a:cxn ang="T14">
                <a:pos x="T8" y="T9"/>
              </a:cxn>
            </a:cxnLst>
            <a:rect l="T15" t="T16" r="T17" b="T18"/>
            <a:pathLst>
              <a:path w="2916" h="1135">
                <a:moveTo>
                  <a:pt x="2916" y="1135"/>
                </a:moveTo>
                <a:lnTo>
                  <a:pt x="0" y="1135"/>
                </a:lnTo>
                <a:lnTo>
                  <a:pt x="0" y="0"/>
                </a:lnTo>
                <a:lnTo>
                  <a:pt x="0" y="1135"/>
                </a:lnTo>
                <a:lnTo>
                  <a:pt x="2916" y="1135"/>
                </a:lnTo>
                <a:close/>
              </a:path>
            </a:pathLst>
          </a:custGeom>
          <a:noFill/>
          <a:ln w="5715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Tree>
    <p:extLst>
      <p:ext uri="{BB962C8B-B14F-4D97-AF65-F5344CB8AC3E}">
        <p14:creationId xmlns:p14="http://schemas.microsoft.com/office/powerpoint/2010/main" val="257828472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976927"/>
                                        </p:tgtEl>
                                        <p:attrNameLst>
                                          <p:attrName>style.visibility</p:attrName>
                                        </p:attrNameLst>
                                      </p:cBhvr>
                                      <p:to>
                                        <p:strVal val="visible"/>
                                      </p:to>
                                    </p:set>
                                    <p:animEffect transition="in" filter="wipe(down)">
                                      <p:cBhvr>
                                        <p:cTn id="7" dur="500"/>
                                        <p:tgtEl>
                                          <p:spTgt spid="976927"/>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0" presetClass="exit" presetSubtype="0" fill="hold" grpId="1" nodeType="clickEffect">
                                  <p:stCondLst>
                                    <p:cond delay="0"/>
                                  </p:stCondLst>
                                  <p:childTnLst>
                                    <p:animEffect transition="out" filter="fade">
                                      <p:cBhvr>
                                        <p:cTn id="11" dur="2000"/>
                                        <p:tgtEl>
                                          <p:spTgt spid="976927"/>
                                        </p:tgtEl>
                                      </p:cBhvr>
                                    </p:animEffect>
                                    <p:set>
                                      <p:cBhvr>
                                        <p:cTn id="12" dur="1" fill="hold">
                                          <p:stCondLst>
                                            <p:cond delay="1999"/>
                                          </p:stCondLst>
                                        </p:cTn>
                                        <p:tgtEl>
                                          <p:spTgt spid="976927"/>
                                        </p:tgtEl>
                                        <p:attrNameLst>
                                          <p:attrName>style.visibility</p:attrName>
                                        </p:attrNameLst>
                                      </p:cBhvr>
                                      <p:to>
                                        <p:strVal val="hidden"/>
                                      </p:to>
                                    </p:set>
                                  </p:childTnLst>
                                </p:cTn>
                              </p:par>
                            </p:childTnLst>
                          </p:cTn>
                        </p:par>
                      </p:childTnLst>
                    </p:cTn>
                  </p:par>
                  <p:par>
                    <p:cTn id="13" fill="hold" nodeType="clickPar">
                      <p:stCondLst>
                        <p:cond delay="indefinite"/>
                      </p:stCondLst>
                      <p:childTnLst>
                        <p:par>
                          <p:cTn id="14" fill="hold" nodeType="withGroup">
                            <p:stCondLst>
                              <p:cond delay="0"/>
                            </p:stCondLst>
                            <p:childTnLst>
                              <p:par>
                                <p:cTn id="15" presetID="22" presetClass="entr" presetSubtype="4" fill="hold" grpId="0" nodeType="clickEffect">
                                  <p:stCondLst>
                                    <p:cond delay="0"/>
                                  </p:stCondLst>
                                  <p:childTnLst>
                                    <p:set>
                                      <p:cBhvr>
                                        <p:cTn id="16" dur="1" fill="hold">
                                          <p:stCondLst>
                                            <p:cond delay="0"/>
                                          </p:stCondLst>
                                        </p:cTn>
                                        <p:tgtEl>
                                          <p:spTgt spid="976929"/>
                                        </p:tgtEl>
                                        <p:attrNameLst>
                                          <p:attrName>style.visibility</p:attrName>
                                        </p:attrNameLst>
                                      </p:cBhvr>
                                      <p:to>
                                        <p:strVal val="visible"/>
                                      </p:to>
                                    </p:set>
                                    <p:animEffect transition="in" filter="wipe(down)">
                                      <p:cBhvr>
                                        <p:cTn id="17" dur="500"/>
                                        <p:tgtEl>
                                          <p:spTgt spid="976929"/>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10" presetClass="exit" presetSubtype="0" fill="hold" grpId="1" nodeType="clickEffect">
                                  <p:stCondLst>
                                    <p:cond delay="0"/>
                                  </p:stCondLst>
                                  <p:childTnLst>
                                    <p:animEffect transition="out" filter="fade">
                                      <p:cBhvr>
                                        <p:cTn id="21" dur="2000"/>
                                        <p:tgtEl>
                                          <p:spTgt spid="976929"/>
                                        </p:tgtEl>
                                      </p:cBhvr>
                                    </p:animEffect>
                                    <p:set>
                                      <p:cBhvr>
                                        <p:cTn id="22" dur="1" fill="hold">
                                          <p:stCondLst>
                                            <p:cond delay="1999"/>
                                          </p:stCondLst>
                                        </p:cTn>
                                        <p:tgtEl>
                                          <p:spTgt spid="976929"/>
                                        </p:tgtEl>
                                        <p:attrNameLst>
                                          <p:attrName>style.visibility</p:attrName>
                                        </p:attrNameLst>
                                      </p:cBhvr>
                                      <p:to>
                                        <p:strVal val="hidden"/>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22" presetClass="entr" presetSubtype="4" fill="hold" grpId="0" nodeType="clickEffect">
                                  <p:stCondLst>
                                    <p:cond delay="0"/>
                                  </p:stCondLst>
                                  <p:childTnLst>
                                    <p:set>
                                      <p:cBhvr>
                                        <p:cTn id="26" dur="1" fill="hold">
                                          <p:stCondLst>
                                            <p:cond delay="0"/>
                                          </p:stCondLst>
                                        </p:cTn>
                                        <p:tgtEl>
                                          <p:spTgt spid="976931"/>
                                        </p:tgtEl>
                                        <p:attrNameLst>
                                          <p:attrName>style.visibility</p:attrName>
                                        </p:attrNameLst>
                                      </p:cBhvr>
                                      <p:to>
                                        <p:strVal val="visible"/>
                                      </p:to>
                                    </p:set>
                                    <p:animEffect transition="in" filter="wipe(down)">
                                      <p:cBhvr>
                                        <p:cTn id="27" dur="500"/>
                                        <p:tgtEl>
                                          <p:spTgt spid="976931"/>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10" presetClass="exit" presetSubtype="0" fill="hold" grpId="1" nodeType="clickEffect">
                                  <p:stCondLst>
                                    <p:cond delay="0"/>
                                  </p:stCondLst>
                                  <p:childTnLst>
                                    <p:animEffect transition="out" filter="fade">
                                      <p:cBhvr>
                                        <p:cTn id="31" dur="2000"/>
                                        <p:tgtEl>
                                          <p:spTgt spid="976931"/>
                                        </p:tgtEl>
                                      </p:cBhvr>
                                    </p:animEffect>
                                    <p:set>
                                      <p:cBhvr>
                                        <p:cTn id="32" dur="1" fill="hold">
                                          <p:stCondLst>
                                            <p:cond delay="1999"/>
                                          </p:stCondLst>
                                        </p:cTn>
                                        <p:tgtEl>
                                          <p:spTgt spid="976931"/>
                                        </p:tgtEl>
                                        <p:attrNameLst>
                                          <p:attrName>style.visibility</p:attrName>
                                        </p:attrNameLst>
                                      </p:cBhvr>
                                      <p:to>
                                        <p:strVal val="hidden"/>
                                      </p:to>
                                    </p:set>
                                  </p:childTnLst>
                                </p:cTn>
                              </p:par>
                            </p:childTnLst>
                          </p:cTn>
                        </p:par>
                      </p:childTnLst>
                    </p:cTn>
                  </p:par>
                  <p:par>
                    <p:cTn id="33" fill="hold" nodeType="clickPar">
                      <p:stCondLst>
                        <p:cond delay="indefinite"/>
                      </p:stCondLst>
                      <p:childTnLst>
                        <p:par>
                          <p:cTn id="34" fill="hold" nodeType="withGroup">
                            <p:stCondLst>
                              <p:cond delay="0"/>
                            </p:stCondLst>
                            <p:childTnLst>
                              <p:par>
                                <p:cTn id="35" presetID="22" presetClass="entr" presetSubtype="4" fill="hold" grpId="0" nodeType="clickEffect">
                                  <p:stCondLst>
                                    <p:cond delay="0"/>
                                  </p:stCondLst>
                                  <p:childTnLst>
                                    <p:set>
                                      <p:cBhvr>
                                        <p:cTn id="36" dur="1" fill="hold">
                                          <p:stCondLst>
                                            <p:cond delay="0"/>
                                          </p:stCondLst>
                                        </p:cTn>
                                        <p:tgtEl>
                                          <p:spTgt spid="976934"/>
                                        </p:tgtEl>
                                        <p:attrNameLst>
                                          <p:attrName>style.visibility</p:attrName>
                                        </p:attrNameLst>
                                      </p:cBhvr>
                                      <p:to>
                                        <p:strVal val="visible"/>
                                      </p:to>
                                    </p:set>
                                    <p:animEffect transition="in" filter="wipe(down)">
                                      <p:cBhvr>
                                        <p:cTn id="37" dur="500"/>
                                        <p:tgtEl>
                                          <p:spTgt spid="976934"/>
                                        </p:tgtEl>
                                      </p:cBhvr>
                                    </p:animEffect>
                                  </p:childTnLst>
                                </p:cTn>
                              </p:par>
                            </p:childTnLst>
                          </p:cTn>
                        </p:par>
                      </p:childTnLst>
                    </p:cTn>
                  </p:par>
                  <p:par>
                    <p:cTn id="38" fill="hold" nodeType="clickPar">
                      <p:stCondLst>
                        <p:cond delay="indefinite"/>
                      </p:stCondLst>
                      <p:childTnLst>
                        <p:par>
                          <p:cTn id="39" fill="hold" nodeType="withGroup">
                            <p:stCondLst>
                              <p:cond delay="0"/>
                            </p:stCondLst>
                            <p:childTnLst>
                              <p:par>
                                <p:cTn id="40" presetID="10" presetClass="exit" presetSubtype="0" fill="hold" grpId="1" nodeType="clickEffect">
                                  <p:stCondLst>
                                    <p:cond delay="0"/>
                                  </p:stCondLst>
                                  <p:childTnLst>
                                    <p:animEffect transition="out" filter="fade">
                                      <p:cBhvr>
                                        <p:cTn id="41" dur="2000"/>
                                        <p:tgtEl>
                                          <p:spTgt spid="976934"/>
                                        </p:tgtEl>
                                      </p:cBhvr>
                                    </p:animEffect>
                                    <p:set>
                                      <p:cBhvr>
                                        <p:cTn id="42" dur="1" fill="hold">
                                          <p:stCondLst>
                                            <p:cond delay="1999"/>
                                          </p:stCondLst>
                                        </p:cTn>
                                        <p:tgtEl>
                                          <p:spTgt spid="976934"/>
                                        </p:tgtEl>
                                        <p:attrNameLst>
                                          <p:attrName>style.visibility</p:attrName>
                                        </p:attrNameLst>
                                      </p:cBhvr>
                                      <p:to>
                                        <p:strVal val="hidden"/>
                                      </p:to>
                                    </p:set>
                                  </p:childTnLst>
                                </p:cTn>
                              </p:par>
                            </p:childTnLst>
                          </p:cTn>
                        </p:par>
                      </p:childTnLst>
                    </p:cTn>
                  </p:par>
                  <p:par>
                    <p:cTn id="43" fill="hold" nodeType="clickPar">
                      <p:stCondLst>
                        <p:cond delay="indefinite"/>
                      </p:stCondLst>
                      <p:childTnLst>
                        <p:par>
                          <p:cTn id="44" fill="hold" nodeType="withGroup">
                            <p:stCondLst>
                              <p:cond delay="0"/>
                            </p:stCondLst>
                            <p:childTnLst>
                              <p:par>
                                <p:cTn id="45" presetID="22" presetClass="entr" presetSubtype="4" fill="hold" grpId="0" nodeType="clickEffect">
                                  <p:stCondLst>
                                    <p:cond delay="0"/>
                                  </p:stCondLst>
                                  <p:childTnLst>
                                    <p:set>
                                      <p:cBhvr>
                                        <p:cTn id="46" dur="1" fill="hold">
                                          <p:stCondLst>
                                            <p:cond delay="0"/>
                                          </p:stCondLst>
                                        </p:cTn>
                                        <p:tgtEl>
                                          <p:spTgt spid="976932"/>
                                        </p:tgtEl>
                                        <p:attrNameLst>
                                          <p:attrName>style.visibility</p:attrName>
                                        </p:attrNameLst>
                                      </p:cBhvr>
                                      <p:to>
                                        <p:strVal val="visible"/>
                                      </p:to>
                                    </p:set>
                                    <p:animEffect transition="in" filter="wipe(down)">
                                      <p:cBhvr>
                                        <p:cTn id="47" dur="500"/>
                                        <p:tgtEl>
                                          <p:spTgt spid="976932"/>
                                        </p:tgtEl>
                                      </p:cBhvr>
                                    </p:animEffect>
                                  </p:childTnLst>
                                </p:cTn>
                              </p:par>
                            </p:childTnLst>
                          </p:cTn>
                        </p:par>
                      </p:childTnLst>
                    </p:cTn>
                  </p:par>
                  <p:par>
                    <p:cTn id="48" fill="hold" nodeType="clickPar">
                      <p:stCondLst>
                        <p:cond delay="indefinite"/>
                      </p:stCondLst>
                      <p:childTnLst>
                        <p:par>
                          <p:cTn id="49" fill="hold" nodeType="withGroup">
                            <p:stCondLst>
                              <p:cond delay="0"/>
                            </p:stCondLst>
                            <p:childTnLst>
                              <p:par>
                                <p:cTn id="50" presetID="10" presetClass="exit" presetSubtype="0" fill="hold" grpId="1" nodeType="clickEffect">
                                  <p:stCondLst>
                                    <p:cond delay="0"/>
                                  </p:stCondLst>
                                  <p:childTnLst>
                                    <p:animEffect transition="out" filter="fade">
                                      <p:cBhvr>
                                        <p:cTn id="51" dur="2000"/>
                                        <p:tgtEl>
                                          <p:spTgt spid="976932"/>
                                        </p:tgtEl>
                                      </p:cBhvr>
                                    </p:animEffect>
                                    <p:set>
                                      <p:cBhvr>
                                        <p:cTn id="52" dur="1" fill="hold">
                                          <p:stCondLst>
                                            <p:cond delay="1999"/>
                                          </p:stCondLst>
                                        </p:cTn>
                                        <p:tgtEl>
                                          <p:spTgt spid="976932"/>
                                        </p:tgtEl>
                                        <p:attrNameLst>
                                          <p:attrName>style.visibility</p:attrName>
                                        </p:attrNameLst>
                                      </p:cBhvr>
                                      <p:to>
                                        <p:strVal val="hidden"/>
                                      </p:to>
                                    </p:set>
                                  </p:childTnLst>
                                </p:cTn>
                              </p:par>
                            </p:childTnLst>
                          </p:cTn>
                        </p:par>
                      </p:childTnLst>
                    </p:cTn>
                  </p:par>
                  <p:par>
                    <p:cTn id="53" fill="hold" nodeType="clickPar">
                      <p:stCondLst>
                        <p:cond delay="indefinite"/>
                      </p:stCondLst>
                      <p:childTnLst>
                        <p:par>
                          <p:cTn id="54" fill="hold" nodeType="withGroup">
                            <p:stCondLst>
                              <p:cond delay="0"/>
                            </p:stCondLst>
                            <p:childTnLst>
                              <p:par>
                                <p:cTn id="55" presetID="22" presetClass="entr" presetSubtype="4" fill="hold" grpId="0" nodeType="clickEffect">
                                  <p:stCondLst>
                                    <p:cond delay="0"/>
                                  </p:stCondLst>
                                  <p:childTnLst>
                                    <p:set>
                                      <p:cBhvr>
                                        <p:cTn id="56" dur="1" fill="hold">
                                          <p:stCondLst>
                                            <p:cond delay="0"/>
                                          </p:stCondLst>
                                        </p:cTn>
                                        <p:tgtEl>
                                          <p:spTgt spid="976930"/>
                                        </p:tgtEl>
                                        <p:attrNameLst>
                                          <p:attrName>style.visibility</p:attrName>
                                        </p:attrNameLst>
                                      </p:cBhvr>
                                      <p:to>
                                        <p:strVal val="visible"/>
                                      </p:to>
                                    </p:set>
                                    <p:animEffect transition="in" filter="wipe(down)">
                                      <p:cBhvr>
                                        <p:cTn id="57" dur="500"/>
                                        <p:tgtEl>
                                          <p:spTgt spid="976930"/>
                                        </p:tgtEl>
                                      </p:cBhvr>
                                    </p:animEffect>
                                  </p:childTnLst>
                                </p:cTn>
                              </p:par>
                            </p:childTnLst>
                          </p:cTn>
                        </p:par>
                      </p:childTnLst>
                    </p:cTn>
                  </p:par>
                  <p:par>
                    <p:cTn id="58" fill="hold" nodeType="clickPar">
                      <p:stCondLst>
                        <p:cond delay="indefinite"/>
                      </p:stCondLst>
                      <p:childTnLst>
                        <p:par>
                          <p:cTn id="59" fill="hold" nodeType="withGroup">
                            <p:stCondLst>
                              <p:cond delay="0"/>
                            </p:stCondLst>
                            <p:childTnLst>
                              <p:par>
                                <p:cTn id="60" presetID="10" presetClass="exit" presetSubtype="0" fill="hold" grpId="1" nodeType="clickEffect">
                                  <p:stCondLst>
                                    <p:cond delay="0"/>
                                  </p:stCondLst>
                                  <p:childTnLst>
                                    <p:animEffect transition="out" filter="fade">
                                      <p:cBhvr>
                                        <p:cTn id="61" dur="2000"/>
                                        <p:tgtEl>
                                          <p:spTgt spid="976930"/>
                                        </p:tgtEl>
                                      </p:cBhvr>
                                    </p:animEffect>
                                    <p:set>
                                      <p:cBhvr>
                                        <p:cTn id="62" dur="1" fill="hold">
                                          <p:stCondLst>
                                            <p:cond delay="1999"/>
                                          </p:stCondLst>
                                        </p:cTn>
                                        <p:tgtEl>
                                          <p:spTgt spid="976930"/>
                                        </p:tgtEl>
                                        <p:attrNameLst>
                                          <p:attrName>style.visibility</p:attrName>
                                        </p:attrNameLst>
                                      </p:cBhvr>
                                      <p:to>
                                        <p:strVal val="hidden"/>
                                      </p:to>
                                    </p:set>
                                  </p:childTnLst>
                                </p:cTn>
                              </p:par>
                            </p:childTnLst>
                          </p:cTn>
                        </p:par>
                      </p:childTnLst>
                    </p:cTn>
                  </p:par>
                  <p:par>
                    <p:cTn id="63" fill="hold" nodeType="clickPar">
                      <p:stCondLst>
                        <p:cond delay="indefinite"/>
                      </p:stCondLst>
                      <p:childTnLst>
                        <p:par>
                          <p:cTn id="64" fill="hold" nodeType="withGroup">
                            <p:stCondLst>
                              <p:cond delay="0"/>
                            </p:stCondLst>
                            <p:childTnLst>
                              <p:par>
                                <p:cTn id="65" presetID="22" presetClass="entr" presetSubtype="4" fill="hold" grpId="0" nodeType="clickEffect">
                                  <p:stCondLst>
                                    <p:cond delay="0"/>
                                  </p:stCondLst>
                                  <p:childTnLst>
                                    <p:set>
                                      <p:cBhvr>
                                        <p:cTn id="66" dur="1" fill="hold">
                                          <p:stCondLst>
                                            <p:cond delay="0"/>
                                          </p:stCondLst>
                                        </p:cTn>
                                        <p:tgtEl>
                                          <p:spTgt spid="976928"/>
                                        </p:tgtEl>
                                        <p:attrNameLst>
                                          <p:attrName>style.visibility</p:attrName>
                                        </p:attrNameLst>
                                      </p:cBhvr>
                                      <p:to>
                                        <p:strVal val="visible"/>
                                      </p:to>
                                    </p:set>
                                    <p:animEffect transition="in" filter="wipe(down)">
                                      <p:cBhvr>
                                        <p:cTn id="67" dur="500"/>
                                        <p:tgtEl>
                                          <p:spTgt spid="976928"/>
                                        </p:tgtEl>
                                      </p:cBhvr>
                                    </p:animEffect>
                                  </p:childTnLst>
                                </p:cTn>
                              </p:par>
                            </p:childTnLst>
                          </p:cTn>
                        </p:par>
                      </p:childTnLst>
                    </p:cTn>
                  </p:par>
                  <p:par>
                    <p:cTn id="68" fill="hold" nodeType="clickPar">
                      <p:stCondLst>
                        <p:cond delay="indefinite"/>
                      </p:stCondLst>
                      <p:childTnLst>
                        <p:par>
                          <p:cTn id="69" fill="hold" nodeType="withGroup">
                            <p:stCondLst>
                              <p:cond delay="0"/>
                            </p:stCondLst>
                            <p:childTnLst>
                              <p:par>
                                <p:cTn id="70" presetID="10" presetClass="exit" presetSubtype="0" fill="hold" grpId="1" nodeType="clickEffect">
                                  <p:stCondLst>
                                    <p:cond delay="0"/>
                                  </p:stCondLst>
                                  <p:childTnLst>
                                    <p:animEffect transition="out" filter="fade">
                                      <p:cBhvr>
                                        <p:cTn id="71" dur="2000"/>
                                        <p:tgtEl>
                                          <p:spTgt spid="976928"/>
                                        </p:tgtEl>
                                      </p:cBhvr>
                                    </p:animEffect>
                                    <p:set>
                                      <p:cBhvr>
                                        <p:cTn id="72" dur="1" fill="hold">
                                          <p:stCondLst>
                                            <p:cond delay="1999"/>
                                          </p:stCondLst>
                                        </p:cTn>
                                        <p:tgtEl>
                                          <p:spTgt spid="976928"/>
                                        </p:tgtEl>
                                        <p:attrNameLst>
                                          <p:attrName>style.visibility</p:attrName>
                                        </p:attrNameLst>
                                      </p:cBhvr>
                                      <p:to>
                                        <p:strVal val="hidden"/>
                                      </p:to>
                                    </p:set>
                                  </p:childTnLst>
                                </p:cTn>
                              </p:par>
                            </p:childTnLst>
                          </p:cTn>
                        </p:par>
                      </p:childTnLst>
                    </p:cTn>
                  </p:par>
                  <p:par>
                    <p:cTn id="73" fill="hold" nodeType="clickPar">
                      <p:stCondLst>
                        <p:cond delay="indefinite"/>
                      </p:stCondLst>
                      <p:childTnLst>
                        <p:par>
                          <p:cTn id="74" fill="hold" nodeType="withGroup">
                            <p:stCondLst>
                              <p:cond delay="0"/>
                            </p:stCondLst>
                            <p:childTnLst>
                              <p:par>
                                <p:cTn id="75" presetID="1" presetClass="entr" presetSubtype="0" fill="hold" grpId="0" nodeType="clickEffect">
                                  <p:stCondLst>
                                    <p:cond delay="0"/>
                                  </p:stCondLst>
                                  <p:childTnLst>
                                    <p:set>
                                      <p:cBhvr>
                                        <p:cTn id="76" dur="1" fill="hold">
                                          <p:stCondLst>
                                            <p:cond delay="0"/>
                                          </p:stCondLst>
                                        </p:cTn>
                                        <p:tgtEl>
                                          <p:spTgt spid="97693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6927" grpId="0" animBg="1"/>
      <p:bldP spid="976927" grpId="1" animBg="1"/>
      <p:bldP spid="976928" grpId="0" animBg="1"/>
      <p:bldP spid="976928" grpId="1" animBg="1"/>
      <p:bldP spid="976929" grpId="0" animBg="1"/>
      <p:bldP spid="976929" grpId="1" animBg="1"/>
      <p:bldP spid="976930" grpId="0" animBg="1"/>
      <p:bldP spid="976930" grpId="1" animBg="1"/>
      <p:bldP spid="976931" grpId="0" animBg="1"/>
      <p:bldP spid="976931" grpId="1" animBg="1"/>
      <p:bldP spid="976932" grpId="0" animBg="1"/>
      <p:bldP spid="976932" grpId="1" animBg="1"/>
      <p:bldP spid="976934" grpId="0" animBg="1"/>
      <p:bldP spid="976934" grpId="1" animBg="1"/>
      <p:bldP spid="976935" grpId="0" animBg="1"/>
    </p:bldLst>
  </p:timing>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2338" name="Rectangle 2"/>
          <p:cNvSpPr>
            <a:spLocks noGrp="1" noChangeArrowheads="1"/>
          </p:cNvSpPr>
          <p:nvPr>
            <p:ph type="title"/>
          </p:nvPr>
        </p:nvSpPr>
        <p:spPr/>
        <p:txBody>
          <a:bodyPr/>
          <a:lstStyle/>
          <a:p>
            <a:pPr eaLnBrk="1" hangingPunct="1"/>
            <a:r>
              <a:rPr lang="en-US" altLang="en-US"/>
              <a:t>Probability bounds analysis</a:t>
            </a:r>
          </a:p>
        </p:txBody>
      </p:sp>
      <p:sp>
        <p:nvSpPr>
          <p:cNvPr id="142339" name="Rectangle 3"/>
          <p:cNvSpPr>
            <a:spLocks noGrp="1" noChangeArrowheads="1"/>
          </p:cNvSpPr>
          <p:nvPr>
            <p:ph type="body" idx="1"/>
          </p:nvPr>
        </p:nvSpPr>
        <p:spPr>
          <a:xfrm>
            <a:off x="685800" y="1981200"/>
            <a:ext cx="8077200" cy="4876800"/>
          </a:xfrm>
        </p:spPr>
        <p:txBody>
          <a:bodyPr/>
          <a:lstStyle/>
          <a:p>
            <a:pPr marL="406400" indent="-406400" eaLnBrk="1" hangingPunct="1">
              <a:tabLst>
                <a:tab pos="406400" algn="l"/>
              </a:tabLst>
            </a:pPr>
            <a:r>
              <a:rPr lang="en-US" altLang="en-US"/>
              <a:t>It’s </a:t>
            </a:r>
            <a:r>
              <a:rPr lang="en-US" altLang="en-US" i="1"/>
              <a:t>not</a:t>
            </a:r>
            <a:r>
              <a:rPr lang="en-US" altLang="en-US"/>
              <a:t> worst case analysis (distribution tails)</a:t>
            </a:r>
          </a:p>
          <a:p>
            <a:pPr marL="2781300" lvl="4" indent="-381000" eaLnBrk="1" hangingPunct="1">
              <a:tabLst>
                <a:tab pos="406400" algn="l"/>
              </a:tabLst>
            </a:pPr>
            <a:endParaRPr lang="en-US" altLang="en-US" sz="800"/>
          </a:p>
          <a:p>
            <a:pPr marL="406400" indent="-406400" eaLnBrk="1" hangingPunct="1">
              <a:tabLst>
                <a:tab pos="406400" algn="l"/>
              </a:tabLst>
            </a:pPr>
            <a:r>
              <a:rPr lang="en-US" altLang="en-US"/>
              <a:t>Marries intervals with probability theory </a:t>
            </a:r>
          </a:p>
          <a:p>
            <a:pPr marL="2781300" lvl="4" indent="-381000" eaLnBrk="1" hangingPunct="1">
              <a:tabLst>
                <a:tab pos="406400" algn="l"/>
              </a:tabLst>
            </a:pPr>
            <a:endParaRPr lang="en-US" altLang="en-US" sz="800"/>
          </a:p>
          <a:p>
            <a:pPr marL="406400" indent="-406400" eaLnBrk="1" hangingPunct="1">
              <a:tabLst>
                <a:tab pos="406400" algn="l"/>
              </a:tabLst>
            </a:pPr>
            <a:r>
              <a:rPr lang="en-US" altLang="en-US"/>
              <a:t>Distinguishes variability and incertitude</a:t>
            </a:r>
          </a:p>
          <a:p>
            <a:pPr marL="2781300" lvl="4" indent="-381000" eaLnBrk="1" hangingPunct="1">
              <a:tabLst>
                <a:tab pos="406400" algn="l"/>
              </a:tabLst>
            </a:pPr>
            <a:endParaRPr lang="en-US" altLang="en-US" sz="800"/>
          </a:p>
          <a:p>
            <a:pPr marL="406400" indent="-406400" eaLnBrk="1" hangingPunct="1">
              <a:tabLst>
                <a:tab pos="406400" algn="l"/>
              </a:tabLst>
            </a:pPr>
            <a:r>
              <a:rPr lang="en-US" altLang="en-US"/>
              <a:t>Solves many problems in risk analysis</a:t>
            </a:r>
          </a:p>
          <a:p>
            <a:pPr marL="749300" lvl="1" indent="-228600" eaLnBrk="1" hangingPunct="1">
              <a:tabLst>
                <a:tab pos="406400" algn="l"/>
              </a:tabLst>
            </a:pPr>
            <a:r>
              <a:rPr lang="en-US" altLang="en-US" sz="2400">
                <a:solidFill>
                  <a:schemeClr val="accent2"/>
                </a:solidFill>
              </a:rPr>
              <a:t>Input distributions unknown</a:t>
            </a:r>
          </a:p>
          <a:p>
            <a:pPr marL="749300" lvl="1" indent="-228600" eaLnBrk="1" hangingPunct="1">
              <a:tabLst>
                <a:tab pos="406400" algn="l"/>
              </a:tabLst>
            </a:pPr>
            <a:r>
              <a:rPr lang="en-US" altLang="en-US" sz="2400">
                <a:solidFill>
                  <a:schemeClr val="accent2"/>
                </a:solidFill>
              </a:rPr>
              <a:t>Imperfectly known correlation and dependency </a:t>
            </a:r>
          </a:p>
          <a:p>
            <a:pPr marL="749300" lvl="1" indent="-228600" eaLnBrk="1" hangingPunct="1">
              <a:tabLst>
                <a:tab pos="406400" algn="l"/>
              </a:tabLst>
            </a:pPr>
            <a:r>
              <a:rPr lang="en-US" altLang="en-US" sz="2400">
                <a:solidFill>
                  <a:schemeClr val="accent2"/>
                </a:solidFill>
              </a:rPr>
              <a:t>Large measurement error, censoring, small sample sizes</a:t>
            </a:r>
          </a:p>
          <a:p>
            <a:pPr marL="749300" lvl="1" indent="-228600" eaLnBrk="1" hangingPunct="1">
              <a:tabLst>
                <a:tab pos="406400" algn="l"/>
              </a:tabLst>
            </a:pPr>
            <a:r>
              <a:rPr lang="en-US" altLang="en-US" sz="2400">
                <a:solidFill>
                  <a:schemeClr val="accent2"/>
                </a:solidFill>
              </a:rPr>
              <a:t>Model uncertainty</a:t>
            </a:r>
            <a:endParaRPr lang="en-US" altLang="en-US" sz="2000">
              <a:solidFill>
                <a:schemeClr val="accent2"/>
              </a:solidFill>
            </a:endParaRPr>
          </a:p>
        </p:txBody>
      </p:sp>
    </p:spTree>
    <p:extLst>
      <p:ext uri="{BB962C8B-B14F-4D97-AF65-F5344CB8AC3E}">
        <p14:creationId xmlns:p14="http://schemas.microsoft.com/office/powerpoint/2010/main" val="2764850775"/>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8610" name="Rectangle 2"/>
          <p:cNvSpPr>
            <a:spLocks noGrp="1" noChangeArrowheads="1"/>
          </p:cNvSpPr>
          <p:nvPr>
            <p:ph type="ctrTitle"/>
          </p:nvPr>
        </p:nvSpPr>
        <p:spPr>
          <a:xfrm>
            <a:off x="0" y="2895600"/>
            <a:ext cx="9144000" cy="1143000"/>
          </a:xfrm>
        </p:spPr>
        <p:txBody>
          <a:bodyPr/>
          <a:lstStyle/>
          <a:p>
            <a:pPr algn="ctr" eaLnBrk="1" hangingPunct="1">
              <a:defRPr/>
            </a:pPr>
            <a:r>
              <a:rPr lang="en-US" sz="6000" dirty="0"/>
              <a:t>Monte Carlo simulation</a:t>
            </a:r>
          </a:p>
        </p:txBody>
      </p:sp>
      <p:sp>
        <p:nvSpPr>
          <p:cNvPr id="25603" name="AutoShape 5"/>
          <p:cNvSpPr>
            <a:spLocks noChangeArrowheads="1"/>
          </p:cNvSpPr>
          <p:nvPr/>
        </p:nvSpPr>
        <p:spPr bwMode="auto">
          <a:xfrm flipV="1">
            <a:off x="0" y="0"/>
            <a:ext cx="3581400" cy="2438400"/>
          </a:xfrm>
          <a:prstGeom prst="triangle">
            <a:avLst>
              <a:gd name="adj" fmla="val 50000"/>
            </a:avLst>
          </a:prstGeom>
          <a:solidFill>
            <a:srgbClr val="008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endParaRPr lang="en-US" altLang="en-US"/>
          </a:p>
        </p:txBody>
      </p:sp>
      <p:sp>
        <p:nvSpPr>
          <p:cNvPr id="25605" name="Rectangle 8"/>
          <p:cNvSpPr>
            <a:spLocks noGrp="1" noChangeArrowheads="1"/>
          </p:cNvSpPr>
          <p:nvPr>
            <p:ph type="subTitle" idx="1"/>
          </p:nvPr>
        </p:nvSpPr>
        <p:spPr/>
        <p:txBody>
          <a:bodyPr/>
          <a:lstStyle/>
          <a:p>
            <a:pPr eaLnBrk="1" hangingPunct="1"/>
            <a:r>
              <a:rPr lang="en-US" altLang="en-US"/>
              <a:t> </a:t>
            </a:r>
          </a:p>
        </p:txBody>
      </p:sp>
    </p:spTree>
    <p:extLst>
      <p:ext uri="{BB962C8B-B14F-4D97-AF65-F5344CB8AC3E}">
        <p14:creationId xmlns:p14="http://schemas.microsoft.com/office/powerpoint/2010/main" val="2673817153"/>
      </p:ext>
    </p:extLst>
  </p:cSld>
  <p:clrMapOvr>
    <a:masterClrMapping/>
  </p:clrMapOvr>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62" name="Rectangle 2"/>
          <p:cNvSpPr>
            <a:spLocks noGrp="1" noChangeArrowheads="1"/>
          </p:cNvSpPr>
          <p:nvPr>
            <p:ph type="title"/>
          </p:nvPr>
        </p:nvSpPr>
        <p:spPr/>
        <p:txBody>
          <a:bodyPr/>
          <a:lstStyle/>
          <a:p>
            <a:pPr eaLnBrk="1" hangingPunct="1"/>
            <a:r>
              <a:rPr lang="en-US" altLang="en-US"/>
              <a:t>Calculations</a:t>
            </a:r>
          </a:p>
        </p:txBody>
      </p:sp>
      <p:sp>
        <p:nvSpPr>
          <p:cNvPr id="143363" name="Rectangle 3"/>
          <p:cNvSpPr>
            <a:spLocks noGrp="1" noChangeArrowheads="1"/>
          </p:cNvSpPr>
          <p:nvPr>
            <p:ph type="body" idx="1"/>
          </p:nvPr>
        </p:nvSpPr>
        <p:spPr>
          <a:xfrm>
            <a:off x="838200" y="1905000"/>
            <a:ext cx="8305800" cy="4648200"/>
          </a:xfrm>
        </p:spPr>
        <p:txBody>
          <a:bodyPr/>
          <a:lstStyle/>
          <a:p>
            <a:pPr eaLnBrk="1" hangingPunct="1">
              <a:lnSpc>
                <a:spcPct val="90000"/>
              </a:lnSpc>
            </a:pPr>
            <a:r>
              <a:rPr lang="en-US" altLang="en-US"/>
              <a:t>All standard mathematical operations</a:t>
            </a:r>
          </a:p>
          <a:p>
            <a:pPr lvl="1" eaLnBrk="1" hangingPunct="1">
              <a:lnSpc>
                <a:spcPct val="90000"/>
              </a:lnSpc>
            </a:pPr>
            <a:r>
              <a:rPr lang="en-US" altLang="en-US" sz="2400"/>
              <a:t>Arithmetic </a:t>
            </a:r>
            <a:r>
              <a:rPr lang="en-US" altLang="en-US" sz="2400">
                <a:solidFill>
                  <a:schemeClr val="accent2"/>
                </a:solidFill>
              </a:rPr>
              <a:t>(+, </a:t>
            </a:r>
            <a:r>
              <a:rPr lang="en-US" altLang="en-US" sz="2400">
                <a:solidFill>
                  <a:schemeClr val="accent2"/>
                </a:solidFill>
                <a:sym typeface="Symbol" panose="05050102010706020507" pitchFamily="18" charset="2"/>
              </a:rPr>
              <a:t>, </a:t>
            </a:r>
            <a:r>
              <a:rPr lang="en-US" altLang="en-US" sz="2400">
                <a:solidFill>
                  <a:schemeClr val="accent2"/>
                </a:solidFill>
                <a:cs typeface="Times New Roman" panose="02020603050405020304" pitchFamily="18" charset="0"/>
                <a:sym typeface="Symbol" panose="05050102010706020507" pitchFamily="18" charset="2"/>
              </a:rPr>
              <a:t>×, ÷, ^, min, max)</a:t>
            </a:r>
          </a:p>
          <a:p>
            <a:pPr lvl="1" eaLnBrk="1" hangingPunct="1">
              <a:lnSpc>
                <a:spcPct val="90000"/>
              </a:lnSpc>
            </a:pPr>
            <a:r>
              <a:rPr lang="en-US" altLang="en-US" sz="2400"/>
              <a:t>Logical operations </a:t>
            </a:r>
            <a:r>
              <a:rPr lang="en-US" altLang="en-US" sz="2400">
                <a:solidFill>
                  <a:schemeClr val="accent2"/>
                </a:solidFill>
              </a:rPr>
              <a:t>(and, or, not, if, etc.)</a:t>
            </a:r>
          </a:p>
          <a:p>
            <a:pPr lvl="1" eaLnBrk="1" hangingPunct="1">
              <a:lnSpc>
                <a:spcPct val="90000"/>
              </a:lnSpc>
            </a:pPr>
            <a:r>
              <a:rPr lang="en-US" altLang="en-US" sz="2400">
                <a:cs typeface="Times New Roman" panose="02020603050405020304" pitchFamily="18" charset="0"/>
                <a:sym typeface="Symbol" panose="05050102010706020507" pitchFamily="18" charset="2"/>
              </a:rPr>
              <a:t>Transformations </a:t>
            </a:r>
            <a:r>
              <a:rPr lang="en-US" altLang="en-US" sz="2400">
                <a:solidFill>
                  <a:schemeClr val="accent2"/>
                </a:solidFill>
                <a:cs typeface="Times New Roman" panose="02020603050405020304" pitchFamily="18" charset="0"/>
                <a:sym typeface="Symbol" panose="05050102010706020507" pitchFamily="18" charset="2"/>
              </a:rPr>
              <a:t>(exp, ln, sin, tan, abs, sqrt, etc.)</a:t>
            </a:r>
          </a:p>
          <a:p>
            <a:pPr lvl="1" eaLnBrk="1" hangingPunct="1">
              <a:lnSpc>
                <a:spcPct val="90000"/>
              </a:lnSpc>
            </a:pPr>
            <a:r>
              <a:rPr lang="en-US" altLang="en-US" sz="2400">
                <a:cs typeface="Times New Roman" panose="02020603050405020304" pitchFamily="18" charset="0"/>
                <a:sym typeface="Symbol" panose="05050102010706020507" pitchFamily="18" charset="2"/>
              </a:rPr>
              <a:t>Backcalculation </a:t>
            </a:r>
            <a:r>
              <a:rPr lang="en-US" altLang="en-US" sz="2400">
                <a:solidFill>
                  <a:schemeClr val="accent2"/>
                </a:solidFill>
                <a:cs typeface="Times New Roman" panose="02020603050405020304" pitchFamily="18" charset="0"/>
                <a:sym typeface="Symbol" panose="05050102010706020507" pitchFamily="18" charset="2"/>
              </a:rPr>
              <a:t>(deconvolutions, updating)</a:t>
            </a:r>
          </a:p>
          <a:p>
            <a:pPr lvl="1" eaLnBrk="1" hangingPunct="1">
              <a:lnSpc>
                <a:spcPct val="90000"/>
              </a:lnSpc>
            </a:pPr>
            <a:r>
              <a:rPr lang="en-US" altLang="en-US" sz="2400"/>
              <a:t>Magnitude comparisons </a:t>
            </a:r>
            <a:r>
              <a:rPr lang="en-US" altLang="en-US" sz="2400">
                <a:solidFill>
                  <a:schemeClr val="accent2"/>
                </a:solidFill>
              </a:rPr>
              <a:t>(&lt;, </a:t>
            </a:r>
            <a:r>
              <a:rPr lang="en-US" altLang="en-US" sz="2400">
                <a:solidFill>
                  <a:schemeClr val="accent2"/>
                </a:solidFill>
                <a:cs typeface="Times New Roman" panose="02020603050405020304" pitchFamily="18" charset="0"/>
              </a:rPr>
              <a:t>≤, &gt;, ≥, </a:t>
            </a:r>
            <a:r>
              <a:rPr lang="en-US" altLang="en-US" sz="2400">
                <a:solidFill>
                  <a:schemeClr val="accent2"/>
                </a:solidFill>
                <a:cs typeface="Times New Roman" panose="02020603050405020304" pitchFamily="18" charset="0"/>
                <a:sym typeface="Symbol" panose="05050102010706020507" pitchFamily="18" charset="2"/>
              </a:rPr>
              <a:t>)</a:t>
            </a:r>
          </a:p>
          <a:p>
            <a:pPr lvl="1" eaLnBrk="1" hangingPunct="1">
              <a:lnSpc>
                <a:spcPct val="90000"/>
              </a:lnSpc>
            </a:pPr>
            <a:r>
              <a:rPr lang="en-US" altLang="en-US" sz="2400"/>
              <a:t>Other operations </a:t>
            </a:r>
            <a:r>
              <a:rPr lang="en-US" altLang="en-US" sz="2400">
                <a:solidFill>
                  <a:schemeClr val="accent2"/>
                </a:solidFill>
              </a:rPr>
              <a:t>(envelope, mixture, etc.)</a:t>
            </a:r>
          </a:p>
          <a:p>
            <a:pPr eaLnBrk="1" hangingPunct="1">
              <a:lnSpc>
                <a:spcPct val="90000"/>
              </a:lnSpc>
            </a:pPr>
            <a:r>
              <a:rPr lang="en-US" altLang="en-US"/>
              <a:t>Quicker than Monte Carlo</a:t>
            </a:r>
          </a:p>
          <a:p>
            <a:pPr eaLnBrk="1" hangingPunct="1">
              <a:lnSpc>
                <a:spcPct val="90000"/>
              </a:lnSpc>
            </a:pPr>
            <a:r>
              <a:rPr lang="en-US" altLang="en-US"/>
              <a:t>Guaranteed to bound the answer</a:t>
            </a:r>
          </a:p>
          <a:p>
            <a:pPr eaLnBrk="1" hangingPunct="1">
              <a:lnSpc>
                <a:spcPct val="90000"/>
              </a:lnSpc>
            </a:pPr>
            <a:r>
              <a:rPr lang="en-US" altLang="en-US"/>
              <a:t>Optimal solutions often easy to compute</a:t>
            </a:r>
          </a:p>
        </p:txBody>
      </p:sp>
    </p:spTree>
  </p:cSld>
  <p:clrMapOvr>
    <a:masterClrMapping/>
  </p:clrMapOvr>
</p:sld>
</file>

<file path=ppt/slides/slide121.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41986" name="Rectangle 2"/>
          <p:cNvSpPr>
            <a:spLocks noGrp="1" noChangeArrowheads="1"/>
          </p:cNvSpPr>
          <p:nvPr>
            <p:ph type="title"/>
          </p:nvPr>
        </p:nvSpPr>
        <p:spPr>
          <a:xfrm>
            <a:off x="381000" y="609600"/>
            <a:ext cx="8534400" cy="1143000"/>
          </a:xfrm>
        </p:spPr>
        <p:txBody>
          <a:bodyPr/>
          <a:lstStyle/>
          <a:p>
            <a:pPr eaLnBrk="1" hangingPunct="1"/>
            <a:r>
              <a:rPr lang="en-US" altLang="en-US"/>
              <a:t>Example: uncontrolled fire</a:t>
            </a:r>
          </a:p>
        </p:txBody>
      </p:sp>
      <p:sp>
        <p:nvSpPr>
          <p:cNvPr id="41987" name="Text Box 3"/>
          <p:cNvSpPr txBox="1">
            <a:spLocks noChangeArrowheads="1"/>
          </p:cNvSpPr>
          <p:nvPr/>
        </p:nvSpPr>
        <p:spPr bwMode="auto">
          <a:xfrm>
            <a:off x="1371600" y="2895600"/>
            <a:ext cx="6910388" cy="3416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en-US" sz="4800" i="1" dirty="0"/>
              <a:t>F</a:t>
            </a:r>
            <a:r>
              <a:rPr lang="en-US" altLang="en-US" sz="4800" dirty="0"/>
              <a:t> = </a:t>
            </a:r>
            <a:r>
              <a:rPr lang="en-US" altLang="en-US" sz="4800" i="1" dirty="0"/>
              <a:t>A</a:t>
            </a:r>
            <a:r>
              <a:rPr lang="en-US" altLang="en-US" sz="4800" dirty="0"/>
              <a:t> </a:t>
            </a:r>
            <a:r>
              <a:rPr lang="en-US" altLang="en-US" baseline="30000" dirty="0"/>
              <a:t>&amp;</a:t>
            </a:r>
            <a:r>
              <a:rPr lang="en-US" altLang="en-US" sz="4800" dirty="0"/>
              <a:t> </a:t>
            </a:r>
            <a:r>
              <a:rPr lang="en-US" altLang="en-US" sz="4800" i="1" dirty="0"/>
              <a:t>B</a:t>
            </a:r>
            <a:r>
              <a:rPr lang="en-US" altLang="en-US" sz="4800" dirty="0"/>
              <a:t> </a:t>
            </a:r>
            <a:r>
              <a:rPr lang="en-US" altLang="en-US" baseline="30000" dirty="0"/>
              <a:t>&amp;</a:t>
            </a:r>
            <a:r>
              <a:rPr lang="en-US" altLang="en-US" sz="4800" dirty="0"/>
              <a:t> </a:t>
            </a:r>
            <a:r>
              <a:rPr lang="en-US" altLang="en-US" sz="4800" i="1" dirty="0"/>
              <a:t>C</a:t>
            </a:r>
            <a:r>
              <a:rPr lang="en-US" altLang="en-US" sz="4800" dirty="0"/>
              <a:t> </a:t>
            </a:r>
            <a:r>
              <a:rPr lang="en-US" altLang="en-US" baseline="30000" dirty="0"/>
              <a:t>&amp;</a:t>
            </a:r>
            <a:r>
              <a:rPr lang="en-US" altLang="en-US" sz="4800" dirty="0"/>
              <a:t> </a:t>
            </a:r>
            <a:r>
              <a:rPr lang="en-US" altLang="en-US" sz="4800" i="1" dirty="0"/>
              <a:t>D</a:t>
            </a:r>
          </a:p>
          <a:p>
            <a:pPr eaLnBrk="1" hangingPunct="1">
              <a:spcBef>
                <a:spcPct val="0"/>
              </a:spcBef>
              <a:buFontTx/>
              <a:buNone/>
            </a:pPr>
            <a:endParaRPr lang="en-US" altLang="en-US" sz="4000" i="1" dirty="0"/>
          </a:p>
          <a:p>
            <a:pPr eaLnBrk="1" hangingPunct="1">
              <a:spcBef>
                <a:spcPct val="0"/>
              </a:spcBef>
              <a:buFontTx/>
              <a:buNone/>
            </a:pPr>
            <a:r>
              <a:rPr lang="en-US" altLang="en-US" dirty="0">
                <a:solidFill>
                  <a:srgbClr val="009900"/>
                </a:solidFill>
              </a:rPr>
              <a:t>Probability of ignition source</a:t>
            </a:r>
          </a:p>
          <a:p>
            <a:pPr eaLnBrk="1" hangingPunct="1">
              <a:spcBef>
                <a:spcPct val="0"/>
              </a:spcBef>
              <a:buFontTx/>
              <a:buNone/>
            </a:pPr>
            <a:r>
              <a:rPr lang="en-US" altLang="en-US" dirty="0">
                <a:solidFill>
                  <a:srgbClr val="009900"/>
                </a:solidFill>
              </a:rPr>
              <a:t>Probability of abundant fuel presence</a:t>
            </a:r>
          </a:p>
          <a:p>
            <a:pPr eaLnBrk="1" hangingPunct="1">
              <a:spcBef>
                <a:spcPct val="0"/>
              </a:spcBef>
              <a:buFontTx/>
              <a:buNone/>
            </a:pPr>
            <a:r>
              <a:rPr lang="en-US" altLang="en-US" dirty="0">
                <a:solidFill>
                  <a:srgbClr val="009900"/>
                </a:solidFill>
              </a:rPr>
              <a:t>Probability fire detection not timely</a:t>
            </a:r>
          </a:p>
          <a:p>
            <a:pPr eaLnBrk="1" hangingPunct="1">
              <a:spcBef>
                <a:spcPct val="0"/>
              </a:spcBef>
              <a:buFontTx/>
              <a:buNone/>
            </a:pPr>
            <a:r>
              <a:rPr lang="en-US" altLang="en-US" dirty="0">
                <a:solidFill>
                  <a:srgbClr val="009900"/>
                </a:solidFill>
              </a:rPr>
              <a:t>Probability of suppression system failure</a:t>
            </a:r>
          </a:p>
        </p:txBody>
      </p:sp>
    </p:spTree>
    <p:extLst>
      <p:ext uri="{BB962C8B-B14F-4D97-AF65-F5344CB8AC3E}">
        <p14:creationId xmlns:p14="http://schemas.microsoft.com/office/powerpoint/2010/main" val="1724652121"/>
      </p:ext>
    </p:extLst>
  </p:cSld>
  <p:clrMapOvr>
    <a:masterClrMapping/>
  </p:clrMapOvr>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5410" name="Rectangle 2"/>
          <p:cNvSpPr>
            <a:spLocks noGrp="1" noChangeArrowheads="1"/>
          </p:cNvSpPr>
          <p:nvPr>
            <p:ph type="title"/>
          </p:nvPr>
        </p:nvSpPr>
        <p:spPr/>
        <p:txBody>
          <a:bodyPr/>
          <a:lstStyle/>
          <a:p>
            <a:r>
              <a:rPr lang="en-US" altLang="en-US"/>
              <a:t>Imperfect information</a:t>
            </a:r>
          </a:p>
        </p:txBody>
      </p:sp>
      <p:sp>
        <p:nvSpPr>
          <p:cNvPr id="145411" name="Rectangle 3"/>
          <p:cNvSpPr>
            <a:spLocks noGrp="1" noChangeArrowheads="1"/>
          </p:cNvSpPr>
          <p:nvPr>
            <p:ph type="body" idx="1"/>
          </p:nvPr>
        </p:nvSpPr>
        <p:spPr>
          <a:xfrm>
            <a:off x="685800" y="1981200"/>
            <a:ext cx="8458200" cy="4495800"/>
          </a:xfrm>
        </p:spPr>
        <p:txBody>
          <a:bodyPr/>
          <a:lstStyle/>
          <a:p>
            <a:r>
              <a:rPr lang="en-US" altLang="en-US"/>
              <a:t>Calculate</a:t>
            </a:r>
            <a:r>
              <a:rPr lang="en-US" altLang="en-US" sz="2400"/>
              <a:t> </a:t>
            </a:r>
            <a:r>
              <a:rPr lang="en-US" altLang="en-US" i="1"/>
              <a:t>A</a:t>
            </a:r>
            <a:r>
              <a:rPr lang="en-US" altLang="en-US" sz="1600" baseline="30000"/>
              <a:t> </a:t>
            </a:r>
            <a:r>
              <a:rPr lang="en-US" altLang="en-US" sz="2000" baseline="30000"/>
              <a:t>&amp;</a:t>
            </a:r>
            <a:r>
              <a:rPr lang="en-US" altLang="en-US" sz="1600" baseline="30000"/>
              <a:t> </a:t>
            </a:r>
            <a:r>
              <a:rPr lang="en-US" altLang="en-US" i="1"/>
              <a:t>B</a:t>
            </a:r>
            <a:r>
              <a:rPr lang="en-US" altLang="en-US" sz="1600" baseline="30000"/>
              <a:t> </a:t>
            </a:r>
            <a:r>
              <a:rPr lang="en-US" altLang="en-US" sz="2000" baseline="30000"/>
              <a:t>&amp;</a:t>
            </a:r>
            <a:r>
              <a:rPr lang="en-US" altLang="en-US" sz="1600" baseline="30000"/>
              <a:t> </a:t>
            </a:r>
            <a:r>
              <a:rPr lang="en-US" altLang="en-US" i="1"/>
              <a:t>C</a:t>
            </a:r>
            <a:r>
              <a:rPr lang="en-US" altLang="en-US" sz="1600" baseline="30000"/>
              <a:t> </a:t>
            </a:r>
            <a:r>
              <a:rPr lang="en-US" altLang="en-US" sz="2000" baseline="30000"/>
              <a:t>&amp;</a:t>
            </a:r>
            <a:r>
              <a:rPr lang="en-US" altLang="en-US" sz="1600" baseline="30000"/>
              <a:t> </a:t>
            </a:r>
            <a:r>
              <a:rPr lang="en-US" altLang="en-US" i="1"/>
              <a:t>D</a:t>
            </a:r>
            <a:r>
              <a:rPr lang="en-US" altLang="en-US"/>
              <a:t>, with partial information:</a:t>
            </a:r>
          </a:p>
          <a:p>
            <a:pPr lvl="1"/>
            <a:r>
              <a:rPr lang="en-US" altLang="en-US" i="1"/>
              <a:t>A</a:t>
            </a:r>
            <a:r>
              <a:rPr lang="en-US" altLang="en-US"/>
              <a:t>’s distribution is known, but not its </a:t>
            </a:r>
            <a:r>
              <a:rPr lang="en-US" altLang="en-US">
                <a:solidFill>
                  <a:srgbClr val="FF0000"/>
                </a:solidFill>
              </a:rPr>
              <a:t>parameters</a:t>
            </a:r>
            <a:r>
              <a:rPr lang="en-US" altLang="en-US">
                <a:solidFill>
                  <a:srgbClr val="66FF66"/>
                </a:solidFill>
              </a:rPr>
              <a:t> </a:t>
            </a:r>
            <a:r>
              <a:rPr lang="en-US" altLang="en-US"/>
              <a:t>     </a:t>
            </a:r>
          </a:p>
          <a:p>
            <a:pPr lvl="1"/>
            <a:r>
              <a:rPr lang="en-US" altLang="en-US" i="1"/>
              <a:t>B</a:t>
            </a:r>
            <a:r>
              <a:rPr lang="en-US" altLang="en-US"/>
              <a:t>’s parameters known, but not its </a:t>
            </a:r>
            <a:r>
              <a:rPr lang="en-US" altLang="en-US">
                <a:solidFill>
                  <a:srgbClr val="FF0000"/>
                </a:solidFill>
              </a:rPr>
              <a:t>shape</a:t>
            </a:r>
          </a:p>
          <a:p>
            <a:pPr lvl="1"/>
            <a:r>
              <a:rPr lang="en-US" altLang="en-US"/>
              <a:t>C has a small empirical </a:t>
            </a:r>
            <a:r>
              <a:rPr lang="en-US" altLang="en-US">
                <a:solidFill>
                  <a:srgbClr val="FF0000"/>
                </a:solidFill>
              </a:rPr>
              <a:t>data set</a:t>
            </a:r>
          </a:p>
          <a:p>
            <a:pPr lvl="1"/>
            <a:r>
              <a:rPr lang="en-US" altLang="en-US" i="1"/>
              <a:t>D</a:t>
            </a:r>
            <a:r>
              <a:rPr lang="en-US" altLang="en-US"/>
              <a:t> is known to be a </a:t>
            </a:r>
            <a:r>
              <a:rPr lang="en-US" altLang="en-US">
                <a:solidFill>
                  <a:srgbClr val="FF0000"/>
                </a:solidFill>
              </a:rPr>
              <a:t>precise</a:t>
            </a:r>
            <a:r>
              <a:rPr lang="en-US" altLang="en-US"/>
              <a:t> distribution</a:t>
            </a:r>
          </a:p>
          <a:p>
            <a:pPr lvl="4"/>
            <a:endParaRPr lang="en-US" altLang="en-US" sz="1000"/>
          </a:p>
          <a:p>
            <a:r>
              <a:rPr lang="en-US" altLang="en-US"/>
              <a:t>Bounds assuming independence?</a:t>
            </a:r>
          </a:p>
          <a:p>
            <a:pPr lvl="4"/>
            <a:endParaRPr lang="en-US" altLang="en-US" sz="1000"/>
          </a:p>
          <a:p>
            <a:r>
              <a:rPr lang="en-US" altLang="en-US"/>
              <a:t>Without any assumption about dependence?</a:t>
            </a:r>
            <a:endParaRPr lang="en-US" altLang="en-US" sz="2800"/>
          </a:p>
        </p:txBody>
      </p:sp>
    </p:spTree>
  </p:cSld>
  <p:clrMapOvr>
    <a:masterClrMapping/>
  </p:clrMapOvr>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010" name="Rectangle 2"/>
          <p:cNvSpPr>
            <a:spLocks noGrp="1" noChangeArrowheads="1"/>
          </p:cNvSpPr>
          <p:nvPr>
            <p:ph type="body" idx="4294967295"/>
          </p:nvPr>
        </p:nvSpPr>
        <p:spPr>
          <a:xfrm>
            <a:off x="990600" y="533400"/>
            <a:ext cx="7543800" cy="1524000"/>
          </a:xfrm>
        </p:spPr>
        <p:txBody>
          <a:bodyPr/>
          <a:lstStyle/>
          <a:p>
            <a:pPr eaLnBrk="1" hangingPunct="1">
              <a:lnSpc>
                <a:spcPct val="80000"/>
              </a:lnSpc>
              <a:buFontTx/>
              <a:buNone/>
            </a:pPr>
            <a:r>
              <a:rPr lang="en-US" altLang="en-US" sz="2400" i="1" dirty="0">
                <a:solidFill>
                  <a:schemeClr val="accent2"/>
                </a:solidFill>
              </a:rPr>
              <a:t>A</a:t>
            </a:r>
            <a:r>
              <a:rPr lang="en-US" altLang="en-US" sz="2400" dirty="0">
                <a:solidFill>
                  <a:schemeClr val="accent2"/>
                </a:solidFill>
              </a:rPr>
              <a:t> = {lognormal, mean = [.05,.06],  variance = [.0001,.001])</a:t>
            </a:r>
          </a:p>
          <a:p>
            <a:pPr eaLnBrk="1" hangingPunct="1">
              <a:lnSpc>
                <a:spcPct val="80000"/>
              </a:lnSpc>
              <a:buFontTx/>
              <a:buNone/>
            </a:pPr>
            <a:r>
              <a:rPr lang="en-US" altLang="en-US" sz="2400" i="1" dirty="0">
                <a:solidFill>
                  <a:srgbClr val="FF7C80"/>
                </a:solidFill>
              </a:rPr>
              <a:t>B</a:t>
            </a:r>
            <a:r>
              <a:rPr lang="en-US" altLang="en-US" sz="2400" dirty="0">
                <a:solidFill>
                  <a:srgbClr val="FF7C80"/>
                </a:solidFill>
              </a:rPr>
              <a:t> = {min = 0, max = 0.05, mode = 0.03}</a:t>
            </a:r>
          </a:p>
          <a:p>
            <a:pPr eaLnBrk="1" hangingPunct="1">
              <a:lnSpc>
                <a:spcPct val="80000"/>
              </a:lnSpc>
              <a:buFontTx/>
              <a:buNone/>
            </a:pPr>
            <a:r>
              <a:rPr lang="en-US" altLang="en-US" sz="2400" i="1" dirty="0"/>
              <a:t>C</a:t>
            </a:r>
            <a:r>
              <a:rPr lang="en-US" altLang="en-US" sz="2400" dirty="0"/>
              <a:t> = {sample data = 0.2, 0.5, 0.6, 0.7, 0.75, 0.8}</a:t>
            </a:r>
          </a:p>
          <a:p>
            <a:pPr eaLnBrk="1" hangingPunct="1">
              <a:lnSpc>
                <a:spcPct val="80000"/>
              </a:lnSpc>
              <a:buFontTx/>
              <a:buNone/>
            </a:pPr>
            <a:r>
              <a:rPr lang="en-US" altLang="en-US" sz="2400" i="1" dirty="0">
                <a:solidFill>
                  <a:srgbClr val="009900"/>
                </a:solidFill>
              </a:rPr>
              <a:t>D</a:t>
            </a:r>
            <a:r>
              <a:rPr lang="en-US" altLang="en-US" sz="2400" dirty="0">
                <a:solidFill>
                  <a:srgbClr val="009900"/>
                </a:solidFill>
              </a:rPr>
              <a:t> = uniform(0, 1)</a:t>
            </a:r>
          </a:p>
          <a:p>
            <a:pPr eaLnBrk="1" hangingPunct="1">
              <a:lnSpc>
                <a:spcPct val="80000"/>
              </a:lnSpc>
              <a:buFontTx/>
              <a:buNone/>
            </a:pPr>
            <a:endParaRPr lang="en-US" altLang="en-US" sz="2400" dirty="0">
              <a:solidFill>
                <a:srgbClr val="99FF99"/>
              </a:solidFill>
            </a:endParaRPr>
          </a:p>
        </p:txBody>
      </p:sp>
      <p:sp>
        <p:nvSpPr>
          <p:cNvPr id="43011" name="Text Box 3"/>
          <p:cNvSpPr txBox="1">
            <a:spLocks noChangeArrowheads="1"/>
          </p:cNvSpPr>
          <p:nvPr/>
        </p:nvSpPr>
        <p:spPr bwMode="auto">
          <a:xfrm>
            <a:off x="9144000" y="762000"/>
            <a:ext cx="5965825" cy="5730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en-US" sz="1000">
                <a:solidFill>
                  <a:schemeClr val="bg2"/>
                </a:solidFill>
                <a:latin typeface="Arial" panose="020B0604020202020204" pitchFamily="34" charset="0"/>
              </a:rPr>
              <a:t>A=lognormal([.05,.06],sqrt([.0001,.001]))</a:t>
            </a:r>
          </a:p>
          <a:p>
            <a:pPr eaLnBrk="1" hangingPunct="1">
              <a:spcBef>
                <a:spcPct val="0"/>
              </a:spcBef>
              <a:buFontTx/>
              <a:buNone/>
            </a:pPr>
            <a:r>
              <a:rPr lang="en-US" altLang="en-US" sz="1000">
                <a:solidFill>
                  <a:schemeClr val="bg2"/>
                </a:solidFill>
                <a:latin typeface="Arial" panose="020B0604020202020204" pitchFamily="34" charset="0"/>
              </a:rPr>
              <a:t>B= minmaxmode(0,0.05,.03)</a:t>
            </a:r>
          </a:p>
          <a:p>
            <a:pPr eaLnBrk="1" hangingPunct="1">
              <a:spcBef>
                <a:spcPct val="0"/>
              </a:spcBef>
              <a:buFontTx/>
              <a:buNone/>
            </a:pPr>
            <a:r>
              <a:rPr lang="en-US" altLang="en-US" sz="1000">
                <a:solidFill>
                  <a:schemeClr val="bg2"/>
                </a:solidFill>
                <a:latin typeface="Arial" panose="020B0604020202020204" pitchFamily="34" charset="0"/>
              </a:rPr>
              <a:t>B = max(B,0.000001)</a:t>
            </a:r>
          </a:p>
          <a:p>
            <a:pPr eaLnBrk="1" hangingPunct="1">
              <a:spcBef>
                <a:spcPct val="0"/>
              </a:spcBef>
              <a:buFontTx/>
              <a:buNone/>
            </a:pPr>
            <a:endParaRPr lang="en-US" altLang="en-US" sz="1000">
              <a:solidFill>
                <a:schemeClr val="bg2"/>
              </a:solidFill>
              <a:latin typeface="Arial" panose="020B0604020202020204" pitchFamily="34" charset="0"/>
            </a:endParaRPr>
          </a:p>
          <a:p>
            <a:pPr eaLnBrk="1" hangingPunct="1">
              <a:spcBef>
                <a:spcPct val="0"/>
              </a:spcBef>
              <a:buFontTx/>
              <a:buNone/>
            </a:pPr>
            <a:r>
              <a:rPr lang="en-US" altLang="en-US" sz="1000" b="1">
                <a:solidFill>
                  <a:schemeClr val="bg2"/>
                </a:solidFill>
                <a:latin typeface="Arial" panose="020B0604020202020204" pitchFamily="34" charset="0"/>
              </a:rPr>
              <a:t>C = histogram(0</a:t>
            </a:r>
            <a:r>
              <a:rPr lang="en-US" altLang="en-US" sz="1000">
                <a:solidFill>
                  <a:schemeClr val="bg2"/>
                </a:solidFill>
                <a:latin typeface="Arial" panose="020B0604020202020204" pitchFamily="34" charset="0"/>
              </a:rPr>
              <a:t>.001</a:t>
            </a:r>
            <a:r>
              <a:rPr lang="en-US" altLang="en-US" sz="1000" b="1">
                <a:solidFill>
                  <a:schemeClr val="bg2"/>
                </a:solidFill>
                <a:latin typeface="Arial" panose="020B0604020202020204" pitchFamily="34" charset="0"/>
              </a:rPr>
              <a:t>,</a:t>
            </a:r>
            <a:r>
              <a:rPr lang="en-US" altLang="en-US" sz="1000">
                <a:solidFill>
                  <a:schemeClr val="bg2"/>
                </a:solidFill>
                <a:latin typeface="Arial" panose="020B0604020202020204" pitchFamily="34" charset="0"/>
              </a:rPr>
              <a:t>.9999</a:t>
            </a:r>
            <a:r>
              <a:rPr lang="en-US" altLang="en-US" sz="1000" b="1">
                <a:solidFill>
                  <a:schemeClr val="bg2"/>
                </a:solidFill>
                <a:latin typeface="Arial" panose="020B0604020202020204" pitchFamily="34" charset="0"/>
              </a:rPr>
              <a:t>,.2, .5, .6, .7, .75, .8)</a:t>
            </a:r>
          </a:p>
          <a:p>
            <a:pPr eaLnBrk="1" hangingPunct="1">
              <a:spcBef>
                <a:spcPct val="0"/>
              </a:spcBef>
              <a:buFontTx/>
              <a:buNone/>
            </a:pPr>
            <a:endParaRPr lang="en-US" altLang="en-US" sz="1000">
              <a:solidFill>
                <a:schemeClr val="bg2"/>
              </a:solidFill>
              <a:latin typeface="Arial" panose="020B0604020202020204" pitchFamily="34" charset="0"/>
            </a:endParaRPr>
          </a:p>
          <a:p>
            <a:pPr eaLnBrk="1" hangingPunct="1">
              <a:spcBef>
                <a:spcPct val="0"/>
              </a:spcBef>
              <a:buFontTx/>
              <a:buNone/>
            </a:pPr>
            <a:endParaRPr lang="en-US" altLang="en-US" sz="1000">
              <a:solidFill>
                <a:schemeClr val="bg2"/>
              </a:solidFill>
              <a:latin typeface="Arial" panose="020B0604020202020204" pitchFamily="34" charset="0"/>
            </a:endParaRPr>
          </a:p>
          <a:p>
            <a:pPr eaLnBrk="1" hangingPunct="1">
              <a:spcBef>
                <a:spcPct val="0"/>
              </a:spcBef>
              <a:buFontTx/>
              <a:buNone/>
            </a:pPr>
            <a:r>
              <a:rPr lang="en-US" altLang="en-US" sz="1000">
                <a:solidFill>
                  <a:schemeClr val="bg2"/>
                </a:solidFill>
                <a:latin typeface="Arial" panose="020B0604020202020204" pitchFamily="34" charset="0"/>
              </a:rPr>
              <a:t>D = uniform(0.0001,.9999)</a:t>
            </a:r>
          </a:p>
          <a:p>
            <a:pPr eaLnBrk="1" hangingPunct="1">
              <a:spcBef>
                <a:spcPct val="0"/>
              </a:spcBef>
              <a:buFontTx/>
              <a:buNone/>
            </a:pPr>
            <a:endParaRPr lang="en-US" altLang="en-US" sz="1000">
              <a:solidFill>
                <a:schemeClr val="bg2"/>
              </a:solidFill>
              <a:latin typeface="Arial" panose="020B0604020202020204" pitchFamily="34" charset="0"/>
            </a:endParaRPr>
          </a:p>
          <a:p>
            <a:pPr eaLnBrk="1" hangingPunct="1">
              <a:spcBef>
                <a:spcPct val="0"/>
              </a:spcBef>
              <a:buFontTx/>
              <a:buNone/>
            </a:pPr>
            <a:r>
              <a:rPr lang="en-US" altLang="en-US" sz="1000">
                <a:solidFill>
                  <a:schemeClr val="bg2"/>
                </a:solidFill>
                <a:latin typeface="Arial" panose="020B0604020202020204" pitchFamily="34" charset="0"/>
              </a:rPr>
              <a:t>f = A |&amp;| B |&amp;| C |&amp;| D</a:t>
            </a:r>
          </a:p>
          <a:p>
            <a:pPr eaLnBrk="1" hangingPunct="1">
              <a:spcBef>
                <a:spcPct val="0"/>
              </a:spcBef>
              <a:buFontTx/>
              <a:buNone/>
            </a:pPr>
            <a:r>
              <a:rPr lang="en-US" altLang="en-US" sz="1000">
                <a:solidFill>
                  <a:schemeClr val="bg2"/>
                </a:solidFill>
                <a:latin typeface="Arial" panose="020B0604020202020204" pitchFamily="34" charset="0"/>
              </a:rPr>
              <a:t>f</a:t>
            </a:r>
          </a:p>
          <a:p>
            <a:pPr eaLnBrk="1" hangingPunct="1">
              <a:spcBef>
                <a:spcPct val="0"/>
              </a:spcBef>
              <a:buFontTx/>
              <a:buNone/>
            </a:pPr>
            <a:r>
              <a:rPr lang="en-US" altLang="en-US" sz="1000" b="1">
                <a:solidFill>
                  <a:schemeClr val="bg2"/>
                </a:solidFill>
                <a:latin typeface="Arial" panose="020B0604020202020204" pitchFamily="34" charset="0"/>
              </a:rPr>
              <a:t>    ~(range=[9.48437e-14,0.0109203],  mean=[0.00006,0.00119],  var=[2.90243743e-09,0.00000208]) </a:t>
            </a:r>
          </a:p>
          <a:p>
            <a:pPr eaLnBrk="1" hangingPunct="1">
              <a:spcBef>
                <a:spcPct val="0"/>
              </a:spcBef>
              <a:buFontTx/>
              <a:buNone/>
            </a:pPr>
            <a:endParaRPr lang="en-US" altLang="en-US" sz="1000">
              <a:solidFill>
                <a:schemeClr val="bg2"/>
              </a:solidFill>
              <a:latin typeface="Arial" panose="020B0604020202020204" pitchFamily="34" charset="0"/>
            </a:endParaRPr>
          </a:p>
          <a:p>
            <a:pPr eaLnBrk="1" hangingPunct="1">
              <a:spcBef>
                <a:spcPct val="0"/>
              </a:spcBef>
              <a:buFontTx/>
              <a:buNone/>
            </a:pPr>
            <a:endParaRPr lang="en-US" altLang="en-US" sz="1000">
              <a:solidFill>
                <a:schemeClr val="bg2"/>
              </a:solidFill>
              <a:latin typeface="Arial" panose="020B0604020202020204" pitchFamily="34" charset="0"/>
            </a:endParaRPr>
          </a:p>
          <a:p>
            <a:pPr eaLnBrk="1" hangingPunct="1">
              <a:spcBef>
                <a:spcPct val="0"/>
              </a:spcBef>
              <a:buFontTx/>
              <a:buNone/>
            </a:pPr>
            <a:r>
              <a:rPr lang="en-US" altLang="en-US" sz="1000">
                <a:solidFill>
                  <a:schemeClr val="bg2"/>
                </a:solidFill>
                <a:latin typeface="Arial" panose="020B0604020202020204" pitchFamily="34" charset="0"/>
              </a:rPr>
              <a:t>fi =A &amp; B &amp; C &amp; D</a:t>
            </a:r>
          </a:p>
          <a:p>
            <a:pPr eaLnBrk="1" hangingPunct="1">
              <a:spcBef>
                <a:spcPct val="0"/>
              </a:spcBef>
              <a:buFontTx/>
              <a:buNone/>
            </a:pPr>
            <a:r>
              <a:rPr lang="en-US" altLang="en-US" sz="1000">
                <a:solidFill>
                  <a:schemeClr val="bg2"/>
                </a:solidFill>
                <a:latin typeface="Arial" panose="020B0604020202020204" pitchFamily="34" charset="0"/>
              </a:rPr>
              <a:t>fi</a:t>
            </a:r>
          </a:p>
          <a:p>
            <a:pPr eaLnBrk="1" hangingPunct="1">
              <a:spcBef>
                <a:spcPct val="0"/>
              </a:spcBef>
              <a:buFontTx/>
              <a:buNone/>
            </a:pPr>
            <a:r>
              <a:rPr lang="en-US" altLang="en-US" sz="1000" b="1">
                <a:solidFill>
                  <a:schemeClr val="bg2"/>
                </a:solidFill>
                <a:latin typeface="Arial" panose="020B0604020202020204" pitchFamily="34" charset="0"/>
              </a:rPr>
              <a:t>    ~(range=[0,0.05],  mean=[0,0.04],  var=[0,0.00052]) </a:t>
            </a:r>
            <a:endParaRPr lang="en-US" altLang="en-US" sz="1000">
              <a:solidFill>
                <a:schemeClr val="bg2"/>
              </a:solidFill>
              <a:latin typeface="Arial" panose="020B0604020202020204" pitchFamily="34" charset="0"/>
            </a:endParaRPr>
          </a:p>
          <a:p>
            <a:pPr eaLnBrk="1" hangingPunct="1">
              <a:spcBef>
                <a:spcPct val="0"/>
              </a:spcBef>
              <a:buFontTx/>
              <a:buNone/>
            </a:pPr>
            <a:r>
              <a:rPr lang="en-US" altLang="en-US" sz="1000">
                <a:solidFill>
                  <a:schemeClr val="bg2"/>
                </a:solidFill>
                <a:latin typeface="Arial" panose="020B0604020202020204" pitchFamily="34" charset="0"/>
              </a:rPr>
              <a:t>show fi , f</a:t>
            </a:r>
          </a:p>
          <a:p>
            <a:pPr eaLnBrk="1" hangingPunct="1">
              <a:spcBef>
                <a:spcPct val="0"/>
              </a:spcBef>
              <a:buFontTx/>
              <a:buNone/>
            </a:pPr>
            <a:r>
              <a:rPr lang="en-US" altLang="en-US" sz="1000">
                <a:solidFill>
                  <a:schemeClr val="bg2"/>
                </a:solidFill>
                <a:latin typeface="Arial" panose="020B0604020202020204" pitchFamily="34" charset="0"/>
              </a:rPr>
              <a:t>fi</a:t>
            </a:r>
          </a:p>
          <a:p>
            <a:pPr eaLnBrk="1" hangingPunct="1">
              <a:spcBef>
                <a:spcPct val="0"/>
              </a:spcBef>
              <a:buFontTx/>
              <a:buNone/>
            </a:pPr>
            <a:r>
              <a:rPr lang="en-US" altLang="en-US" sz="1000" b="1">
                <a:solidFill>
                  <a:schemeClr val="bg2"/>
                </a:solidFill>
                <a:latin typeface="Arial" panose="020B0604020202020204" pitchFamily="34" charset="0"/>
              </a:rPr>
              <a:t>    ~(range=[0,0.05],  mean=[0,0.04],  var=[0,0.00052]) </a:t>
            </a:r>
          </a:p>
          <a:p>
            <a:pPr eaLnBrk="1" hangingPunct="1">
              <a:spcBef>
                <a:spcPct val="0"/>
              </a:spcBef>
              <a:buFontTx/>
              <a:buNone/>
            </a:pPr>
            <a:r>
              <a:rPr lang="en-US" altLang="en-US" sz="1000">
                <a:solidFill>
                  <a:schemeClr val="bg2"/>
                </a:solidFill>
                <a:latin typeface="Arial" panose="020B0604020202020204" pitchFamily="34" charset="0"/>
              </a:rPr>
              <a:t>f</a:t>
            </a:r>
          </a:p>
          <a:p>
            <a:pPr eaLnBrk="1" hangingPunct="1">
              <a:spcBef>
                <a:spcPct val="0"/>
              </a:spcBef>
              <a:buFontTx/>
              <a:buNone/>
            </a:pPr>
            <a:r>
              <a:rPr lang="en-US" altLang="en-US" sz="1000" b="1">
                <a:solidFill>
                  <a:schemeClr val="bg2"/>
                </a:solidFill>
                <a:latin typeface="Arial" panose="020B0604020202020204" pitchFamily="34" charset="0"/>
              </a:rPr>
              <a:t>    ~(range=[9.48437e-14,0.0109203],  mean=[0.00006,0.00119],  var=[2.90243743e-09,0.00000208]) </a:t>
            </a:r>
          </a:p>
          <a:p>
            <a:pPr eaLnBrk="1" hangingPunct="1">
              <a:spcBef>
                <a:spcPct val="0"/>
              </a:spcBef>
              <a:buFontTx/>
              <a:buNone/>
            </a:pPr>
            <a:endParaRPr lang="en-US" altLang="en-US" sz="1000">
              <a:solidFill>
                <a:schemeClr val="bg2"/>
              </a:solidFill>
              <a:latin typeface="Arial" panose="020B0604020202020204" pitchFamily="34" charset="0"/>
            </a:endParaRPr>
          </a:p>
          <a:p>
            <a:pPr eaLnBrk="1" hangingPunct="1">
              <a:spcBef>
                <a:spcPct val="0"/>
              </a:spcBef>
              <a:buFontTx/>
              <a:buNone/>
            </a:pPr>
            <a:endParaRPr lang="en-US" altLang="en-US" sz="1000" b="1">
              <a:solidFill>
                <a:schemeClr val="bg2"/>
              </a:solidFill>
              <a:latin typeface="Arial" panose="020B0604020202020204" pitchFamily="34" charset="0"/>
            </a:endParaRPr>
          </a:p>
          <a:p>
            <a:pPr eaLnBrk="1" hangingPunct="1">
              <a:spcBef>
                <a:spcPct val="0"/>
              </a:spcBef>
              <a:buFontTx/>
              <a:buNone/>
            </a:pPr>
            <a:r>
              <a:rPr lang="en-US" altLang="en-US" sz="1000">
                <a:solidFill>
                  <a:schemeClr val="bg2"/>
                </a:solidFill>
                <a:latin typeface="Arial" panose="020B0604020202020204" pitchFamily="34" charset="0"/>
              </a:rPr>
              <a:t>range(f); median(f); mean(f); variance(f); stddev(f)</a:t>
            </a:r>
          </a:p>
          <a:p>
            <a:pPr eaLnBrk="1" hangingPunct="1">
              <a:spcBef>
                <a:spcPct val="0"/>
              </a:spcBef>
              <a:buFontTx/>
              <a:buNone/>
            </a:pPr>
            <a:r>
              <a:rPr lang="en-US" altLang="en-US" sz="1000" b="1">
                <a:solidFill>
                  <a:schemeClr val="bg2"/>
                </a:solidFill>
                <a:latin typeface="Arial" panose="020B0604020202020204" pitchFamily="34" charset="0"/>
              </a:rPr>
              <a:t>    [ 9.48437296e-16, 0.0109202818] </a:t>
            </a:r>
          </a:p>
          <a:p>
            <a:pPr eaLnBrk="1" hangingPunct="1">
              <a:spcBef>
                <a:spcPct val="0"/>
              </a:spcBef>
              <a:buFontTx/>
              <a:buNone/>
            </a:pPr>
            <a:r>
              <a:rPr lang="en-US" altLang="en-US" sz="1000" b="1">
                <a:solidFill>
                  <a:schemeClr val="bg2"/>
                </a:solidFill>
                <a:latin typeface="Arial" panose="020B0604020202020204" pitchFamily="34" charset="0"/>
              </a:rPr>
              <a:t>    [ 7.02121784e-07, 0.00112576349] </a:t>
            </a:r>
            <a:endParaRPr lang="en-US" altLang="en-US" sz="1000">
              <a:solidFill>
                <a:schemeClr val="bg2"/>
              </a:solidFill>
              <a:latin typeface="Arial" panose="020B0604020202020204" pitchFamily="34" charset="0"/>
            </a:endParaRPr>
          </a:p>
          <a:p>
            <a:pPr eaLnBrk="1" hangingPunct="1">
              <a:spcBef>
                <a:spcPct val="0"/>
              </a:spcBef>
              <a:buFontTx/>
              <a:buNone/>
            </a:pPr>
            <a:r>
              <a:rPr lang="en-US" altLang="en-US" sz="1000" b="1">
                <a:solidFill>
                  <a:schemeClr val="bg2"/>
                </a:solidFill>
                <a:latin typeface="Arial" panose="020B0604020202020204" pitchFamily="34" charset="0"/>
              </a:rPr>
              <a:t>    [ 6.70323353e-05, 0.001182121] </a:t>
            </a:r>
          </a:p>
          <a:p>
            <a:pPr eaLnBrk="1" hangingPunct="1">
              <a:spcBef>
                <a:spcPct val="0"/>
              </a:spcBef>
              <a:buFontTx/>
              <a:buNone/>
            </a:pPr>
            <a:r>
              <a:rPr lang="en-US" altLang="en-US" sz="1000" b="1">
                <a:solidFill>
                  <a:schemeClr val="bg2"/>
                </a:solidFill>
                <a:latin typeface="Arial" panose="020B0604020202020204" pitchFamily="34" charset="0"/>
              </a:rPr>
              <a:t>    [ 2.90243743e-09, 2.0692114e-06] </a:t>
            </a:r>
          </a:p>
          <a:p>
            <a:pPr eaLnBrk="1" hangingPunct="1">
              <a:spcBef>
                <a:spcPct val="0"/>
              </a:spcBef>
              <a:buFontTx/>
              <a:buNone/>
            </a:pPr>
            <a:r>
              <a:rPr lang="en-US" altLang="en-US" sz="1000" b="1">
                <a:solidFill>
                  <a:schemeClr val="bg2"/>
                </a:solidFill>
                <a:latin typeface="Arial" panose="020B0604020202020204" pitchFamily="34" charset="0"/>
              </a:rPr>
              <a:t>    [ 5.38742743e-05, 0.00143847538] </a:t>
            </a:r>
          </a:p>
          <a:p>
            <a:pPr eaLnBrk="1" hangingPunct="1">
              <a:spcBef>
                <a:spcPct val="0"/>
              </a:spcBef>
              <a:buFontTx/>
              <a:buNone/>
            </a:pPr>
            <a:r>
              <a:rPr lang="en-US" altLang="en-US" sz="1000">
                <a:solidFill>
                  <a:schemeClr val="bg2"/>
                </a:solidFill>
                <a:latin typeface="Arial" panose="020B0604020202020204" pitchFamily="34" charset="0"/>
              </a:rPr>
              <a:t>range(fi); median(fi); mean(fi); variance(fi); stddev(fi)</a:t>
            </a:r>
          </a:p>
          <a:p>
            <a:pPr eaLnBrk="1" hangingPunct="1">
              <a:spcBef>
                <a:spcPct val="0"/>
              </a:spcBef>
              <a:buFontTx/>
              <a:buNone/>
            </a:pPr>
            <a:r>
              <a:rPr lang="en-US" altLang="en-US" sz="1000" b="1">
                <a:solidFill>
                  <a:schemeClr val="bg2"/>
                </a:solidFill>
                <a:latin typeface="Arial" panose="020B0604020202020204" pitchFamily="34" charset="0"/>
              </a:rPr>
              <a:t>    [ 0, 0.0500000008] </a:t>
            </a:r>
          </a:p>
          <a:p>
            <a:pPr eaLnBrk="1" hangingPunct="1">
              <a:spcBef>
                <a:spcPct val="0"/>
              </a:spcBef>
              <a:buFontTx/>
              <a:buNone/>
            </a:pPr>
            <a:r>
              <a:rPr lang="en-US" altLang="en-US" sz="1000" b="1">
                <a:solidFill>
                  <a:schemeClr val="bg2"/>
                </a:solidFill>
                <a:latin typeface="Arial" panose="020B0604020202020204" pitchFamily="34" charset="0"/>
              </a:rPr>
              <a:t>    [ 0, 0.0399999992] </a:t>
            </a:r>
          </a:p>
          <a:p>
            <a:pPr eaLnBrk="1" hangingPunct="1">
              <a:spcBef>
                <a:spcPct val="0"/>
              </a:spcBef>
              <a:buFontTx/>
              <a:buNone/>
            </a:pPr>
            <a:r>
              <a:rPr lang="en-US" altLang="en-US" sz="1000" b="1">
                <a:solidFill>
                  <a:schemeClr val="bg2"/>
                </a:solidFill>
                <a:latin typeface="Arial" panose="020B0604020202020204" pitchFamily="34" charset="0"/>
              </a:rPr>
              <a:t>    [ 0, 0.0397908802] </a:t>
            </a:r>
          </a:p>
          <a:p>
            <a:pPr eaLnBrk="1" hangingPunct="1">
              <a:spcBef>
                <a:spcPct val="0"/>
              </a:spcBef>
              <a:buFontTx/>
              <a:buNone/>
            </a:pPr>
            <a:r>
              <a:rPr lang="en-US" altLang="en-US" sz="1000" b="1">
                <a:solidFill>
                  <a:schemeClr val="bg2"/>
                </a:solidFill>
                <a:latin typeface="Arial" panose="020B0604020202020204" pitchFamily="34" charset="0"/>
              </a:rPr>
              <a:t>    [ 0, 0.000517677603] </a:t>
            </a:r>
          </a:p>
          <a:p>
            <a:pPr eaLnBrk="1" hangingPunct="1">
              <a:spcBef>
                <a:spcPct val="0"/>
              </a:spcBef>
              <a:buFontTx/>
              <a:buNone/>
            </a:pPr>
            <a:r>
              <a:rPr lang="en-US" altLang="en-US" sz="1000" b="1">
                <a:solidFill>
                  <a:schemeClr val="bg2"/>
                </a:solidFill>
                <a:latin typeface="Arial" panose="020B0604020202020204" pitchFamily="34" charset="0"/>
              </a:rPr>
              <a:t>    [ 0, 0.0227525296] </a:t>
            </a:r>
          </a:p>
          <a:p>
            <a:pPr eaLnBrk="1" hangingPunct="1">
              <a:spcBef>
                <a:spcPct val="0"/>
              </a:spcBef>
              <a:buFontTx/>
              <a:buNone/>
            </a:pPr>
            <a:endParaRPr lang="en-US" altLang="en-US" sz="1000">
              <a:solidFill>
                <a:schemeClr val="bg2"/>
              </a:solidFill>
              <a:latin typeface="Arial" panose="020B0604020202020204" pitchFamily="34" charset="0"/>
            </a:endParaRPr>
          </a:p>
        </p:txBody>
      </p:sp>
      <p:sp>
        <p:nvSpPr>
          <p:cNvPr id="43012" name="Line 4"/>
          <p:cNvSpPr>
            <a:spLocks noChangeShapeType="1"/>
          </p:cNvSpPr>
          <p:nvPr/>
        </p:nvSpPr>
        <p:spPr bwMode="auto">
          <a:xfrm>
            <a:off x="1512888" y="4057650"/>
            <a:ext cx="2535237" cy="1588"/>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pPr>
              <a:defRPr/>
            </a:pPr>
            <a:endParaRPr lang="en-US">
              <a:latin typeface="+mn-lt"/>
            </a:endParaRPr>
          </a:p>
        </p:txBody>
      </p:sp>
      <p:sp>
        <p:nvSpPr>
          <p:cNvPr id="43013" name="Line 5"/>
          <p:cNvSpPr>
            <a:spLocks noChangeShapeType="1"/>
          </p:cNvSpPr>
          <p:nvPr/>
        </p:nvSpPr>
        <p:spPr bwMode="auto">
          <a:xfrm>
            <a:off x="1512888" y="4057650"/>
            <a:ext cx="1587" cy="42863"/>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pPr>
              <a:defRPr/>
            </a:pPr>
            <a:endParaRPr lang="en-US">
              <a:latin typeface="+mn-lt"/>
            </a:endParaRPr>
          </a:p>
        </p:txBody>
      </p:sp>
      <p:sp>
        <p:nvSpPr>
          <p:cNvPr id="43014" name="Line 6"/>
          <p:cNvSpPr>
            <a:spLocks noChangeShapeType="1"/>
          </p:cNvSpPr>
          <p:nvPr/>
        </p:nvSpPr>
        <p:spPr bwMode="auto">
          <a:xfrm>
            <a:off x="1512888" y="4057650"/>
            <a:ext cx="1587" cy="7302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pPr>
              <a:defRPr/>
            </a:pPr>
            <a:endParaRPr lang="en-US">
              <a:latin typeface="+mn-lt"/>
            </a:endParaRPr>
          </a:p>
        </p:txBody>
      </p:sp>
      <p:sp>
        <p:nvSpPr>
          <p:cNvPr id="43015" name="Rectangle 7"/>
          <p:cNvSpPr>
            <a:spLocks noChangeArrowheads="1"/>
          </p:cNvSpPr>
          <p:nvPr/>
        </p:nvSpPr>
        <p:spPr bwMode="auto">
          <a:xfrm>
            <a:off x="1404938" y="4130675"/>
            <a:ext cx="153987"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defRPr/>
            </a:pPr>
            <a:r>
              <a:rPr lang="en-US" altLang="en-US" sz="2400">
                <a:latin typeface="+mn-lt"/>
              </a:rPr>
              <a:t>0</a:t>
            </a:r>
          </a:p>
        </p:txBody>
      </p:sp>
      <p:sp>
        <p:nvSpPr>
          <p:cNvPr id="43016" name="Line 8"/>
          <p:cNvSpPr>
            <a:spLocks noChangeShapeType="1"/>
          </p:cNvSpPr>
          <p:nvPr/>
        </p:nvSpPr>
        <p:spPr bwMode="auto">
          <a:xfrm>
            <a:off x="1598613" y="4057650"/>
            <a:ext cx="1587" cy="42863"/>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pPr>
              <a:defRPr/>
            </a:pPr>
            <a:endParaRPr lang="en-US">
              <a:latin typeface="+mn-lt"/>
            </a:endParaRPr>
          </a:p>
        </p:txBody>
      </p:sp>
      <p:sp>
        <p:nvSpPr>
          <p:cNvPr id="43017" name="Line 9"/>
          <p:cNvSpPr>
            <a:spLocks noChangeShapeType="1"/>
          </p:cNvSpPr>
          <p:nvPr/>
        </p:nvSpPr>
        <p:spPr bwMode="auto">
          <a:xfrm>
            <a:off x="1682750" y="4057650"/>
            <a:ext cx="1588" cy="42863"/>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pPr>
              <a:defRPr/>
            </a:pPr>
            <a:endParaRPr lang="en-US">
              <a:latin typeface="+mn-lt"/>
            </a:endParaRPr>
          </a:p>
        </p:txBody>
      </p:sp>
      <p:sp>
        <p:nvSpPr>
          <p:cNvPr id="43018" name="Line 10"/>
          <p:cNvSpPr>
            <a:spLocks noChangeShapeType="1"/>
          </p:cNvSpPr>
          <p:nvPr/>
        </p:nvSpPr>
        <p:spPr bwMode="auto">
          <a:xfrm>
            <a:off x="1766888" y="4057650"/>
            <a:ext cx="1587" cy="42863"/>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pPr>
              <a:defRPr/>
            </a:pPr>
            <a:endParaRPr lang="en-US">
              <a:latin typeface="+mn-lt"/>
            </a:endParaRPr>
          </a:p>
        </p:txBody>
      </p:sp>
      <p:sp>
        <p:nvSpPr>
          <p:cNvPr id="43019" name="Line 11"/>
          <p:cNvSpPr>
            <a:spLocks noChangeShapeType="1"/>
          </p:cNvSpPr>
          <p:nvPr/>
        </p:nvSpPr>
        <p:spPr bwMode="auto">
          <a:xfrm>
            <a:off x="1851025" y="4057650"/>
            <a:ext cx="1588" cy="42863"/>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pPr>
              <a:defRPr/>
            </a:pPr>
            <a:endParaRPr lang="en-US">
              <a:latin typeface="+mn-lt"/>
            </a:endParaRPr>
          </a:p>
        </p:txBody>
      </p:sp>
      <p:sp>
        <p:nvSpPr>
          <p:cNvPr id="43020" name="Line 12"/>
          <p:cNvSpPr>
            <a:spLocks noChangeShapeType="1"/>
          </p:cNvSpPr>
          <p:nvPr/>
        </p:nvSpPr>
        <p:spPr bwMode="auto">
          <a:xfrm>
            <a:off x="1935163" y="4057650"/>
            <a:ext cx="1587" cy="42863"/>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pPr>
              <a:defRPr/>
            </a:pPr>
            <a:endParaRPr lang="en-US">
              <a:latin typeface="+mn-lt"/>
            </a:endParaRPr>
          </a:p>
        </p:txBody>
      </p:sp>
      <p:sp>
        <p:nvSpPr>
          <p:cNvPr id="43021" name="Line 13"/>
          <p:cNvSpPr>
            <a:spLocks noChangeShapeType="1"/>
          </p:cNvSpPr>
          <p:nvPr/>
        </p:nvSpPr>
        <p:spPr bwMode="auto">
          <a:xfrm>
            <a:off x="2020888" y="4057650"/>
            <a:ext cx="1587" cy="42863"/>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pPr>
              <a:defRPr/>
            </a:pPr>
            <a:endParaRPr lang="en-US">
              <a:latin typeface="+mn-lt"/>
            </a:endParaRPr>
          </a:p>
        </p:txBody>
      </p:sp>
      <p:sp>
        <p:nvSpPr>
          <p:cNvPr id="43022" name="Line 14"/>
          <p:cNvSpPr>
            <a:spLocks noChangeShapeType="1"/>
          </p:cNvSpPr>
          <p:nvPr/>
        </p:nvSpPr>
        <p:spPr bwMode="auto">
          <a:xfrm>
            <a:off x="2105025" y="4057650"/>
            <a:ext cx="1588" cy="42863"/>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pPr>
              <a:defRPr/>
            </a:pPr>
            <a:endParaRPr lang="en-US">
              <a:latin typeface="+mn-lt"/>
            </a:endParaRPr>
          </a:p>
        </p:txBody>
      </p:sp>
      <p:sp>
        <p:nvSpPr>
          <p:cNvPr id="43023" name="Line 15"/>
          <p:cNvSpPr>
            <a:spLocks noChangeShapeType="1"/>
          </p:cNvSpPr>
          <p:nvPr/>
        </p:nvSpPr>
        <p:spPr bwMode="auto">
          <a:xfrm>
            <a:off x="2189163" y="4057650"/>
            <a:ext cx="1587" cy="42863"/>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pPr>
              <a:defRPr/>
            </a:pPr>
            <a:endParaRPr lang="en-US">
              <a:latin typeface="+mn-lt"/>
            </a:endParaRPr>
          </a:p>
        </p:txBody>
      </p:sp>
      <p:sp>
        <p:nvSpPr>
          <p:cNvPr id="43024" name="Line 16"/>
          <p:cNvSpPr>
            <a:spLocks noChangeShapeType="1"/>
          </p:cNvSpPr>
          <p:nvPr/>
        </p:nvSpPr>
        <p:spPr bwMode="auto">
          <a:xfrm>
            <a:off x="2273300" y="4057650"/>
            <a:ext cx="1588" cy="42863"/>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pPr>
              <a:defRPr/>
            </a:pPr>
            <a:endParaRPr lang="en-US">
              <a:latin typeface="+mn-lt"/>
            </a:endParaRPr>
          </a:p>
        </p:txBody>
      </p:sp>
      <p:sp>
        <p:nvSpPr>
          <p:cNvPr id="43025" name="Line 17"/>
          <p:cNvSpPr>
            <a:spLocks noChangeShapeType="1"/>
          </p:cNvSpPr>
          <p:nvPr/>
        </p:nvSpPr>
        <p:spPr bwMode="auto">
          <a:xfrm>
            <a:off x="2359025" y="4057650"/>
            <a:ext cx="1588" cy="42863"/>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pPr>
              <a:defRPr/>
            </a:pPr>
            <a:endParaRPr lang="en-US">
              <a:latin typeface="+mn-lt"/>
            </a:endParaRPr>
          </a:p>
        </p:txBody>
      </p:sp>
      <p:sp>
        <p:nvSpPr>
          <p:cNvPr id="43026" name="Line 18"/>
          <p:cNvSpPr>
            <a:spLocks noChangeShapeType="1"/>
          </p:cNvSpPr>
          <p:nvPr/>
        </p:nvSpPr>
        <p:spPr bwMode="auto">
          <a:xfrm>
            <a:off x="2359025" y="4057650"/>
            <a:ext cx="1588" cy="7302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pPr>
              <a:defRPr/>
            </a:pPr>
            <a:endParaRPr lang="en-US">
              <a:latin typeface="+mn-lt"/>
            </a:endParaRPr>
          </a:p>
        </p:txBody>
      </p:sp>
      <p:sp>
        <p:nvSpPr>
          <p:cNvPr id="43027" name="Rectangle 19"/>
          <p:cNvSpPr>
            <a:spLocks noChangeArrowheads="1"/>
          </p:cNvSpPr>
          <p:nvPr/>
        </p:nvSpPr>
        <p:spPr bwMode="auto">
          <a:xfrm>
            <a:off x="2160588" y="4130675"/>
            <a:ext cx="384175"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defRPr/>
            </a:pPr>
            <a:r>
              <a:rPr lang="en-US" altLang="en-US" sz="2400">
                <a:latin typeface="+mn-lt"/>
              </a:rPr>
              <a:t>0.1</a:t>
            </a:r>
          </a:p>
        </p:txBody>
      </p:sp>
      <p:sp>
        <p:nvSpPr>
          <p:cNvPr id="43028" name="Line 20"/>
          <p:cNvSpPr>
            <a:spLocks noChangeShapeType="1"/>
          </p:cNvSpPr>
          <p:nvPr/>
        </p:nvSpPr>
        <p:spPr bwMode="auto">
          <a:xfrm>
            <a:off x="2443163" y="4057650"/>
            <a:ext cx="1587" cy="42863"/>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pPr>
              <a:defRPr/>
            </a:pPr>
            <a:endParaRPr lang="en-US">
              <a:latin typeface="+mn-lt"/>
            </a:endParaRPr>
          </a:p>
        </p:txBody>
      </p:sp>
      <p:sp>
        <p:nvSpPr>
          <p:cNvPr id="43029" name="Line 21"/>
          <p:cNvSpPr>
            <a:spLocks noChangeShapeType="1"/>
          </p:cNvSpPr>
          <p:nvPr/>
        </p:nvSpPr>
        <p:spPr bwMode="auto">
          <a:xfrm>
            <a:off x="2527300" y="4057650"/>
            <a:ext cx="1588" cy="42863"/>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pPr>
              <a:defRPr/>
            </a:pPr>
            <a:endParaRPr lang="en-US">
              <a:latin typeface="+mn-lt"/>
            </a:endParaRPr>
          </a:p>
        </p:txBody>
      </p:sp>
      <p:sp>
        <p:nvSpPr>
          <p:cNvPr id="43030" name="Line 22"/>
          <p:cNvSpPr>
            <a:spLocks noChangeShapeType="1"/>
          </p:cNvSpPr>
          <p:nvPr/>
        </p:nvSpPr>
        <p:spPr bwMode="auto">
          <a:xfrm>
            <a:off x="2611438" y="4057650"/>
            <a:ext cx="1587" cy="42863"/>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pPr>
              <a:defRPr/>
            </a:pPr>
            <a:endParaRPr lang="en-US">
              <a:latin typeface="+mn-lt"/>
            </a:endParaRPr>
          </a:p>
        </p:txBody>
      </p:sp>
      <p:sp>
        <p:nvSpPr>
          <p:cNvPr id="43031" name="Line 23"/>
          <p:cNvSpPr>
            <a:spLocks noChangeShapeType="1"/>
          </p:cNvSpPr>
          <p:nvPr/>
        </p:nvSpPr>
        <p:spPr bwMode="auto">
          <a:xfrm>
            <a:off x="2697163" y="4057650"/>
            <a:ext cx="1587" cy="42863"/>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pPr>
              <a:defRPr/>
            </a:pPr>
            <a:endParaRPr lang="en-US">
              <a:latin typeface="+mn-lt"/>
            </a:endParaRPr>
          </a:p>
        </p:txBody>
      </p:sp>
      <p:sp>
        <p:nvSpPr>
          <p:cNvPr id="43032" name="Line 24"/>
          <p:cNvSpPr>
            <a:spLocks noChangeShapeType="1"/>
          </p:cNvSpPr>
          <p:nvPr/>
        </p:nvSpPr>
        <p:spPr bwMode="auto">
          <a:xfrm>
            <a:off x="2781300" y="4057650"/>
            <a:ext cx="1588" cy="42863"/>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pPr>
              <a:defRPr/>
            </a:pPr>
            <a:endParaRPr lang="en-US">
              <a:latin typeface="+mn-lt"/>
            </a:endParaRPr>
          </a:p>
        </p:txBody>
      </p:sp>
      <p:sp>
        <p:nvSpPr>
          <p:cNvPr id="43033" name="Line 25"/>
          <p:cNvSpPr>
            <a:spLocks noChangeShapeType="1"/>
          </p:cNvSpPr>
          <p:nvPr/>
        </p:nvSpPr>
        <p:spPr bwMode="auto">
          <a:xfrm>
            <a:off x="2865438" y="4057650"/>
            <a:ext cx="1587" cy="42863"/>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pPr>
              <a:defRPr/>
            </a:pPr>
            <a:endParaRPr lang="en-US">
              <a:latin typeface="+mn-lt"/>
            </a:endParaRPr>
          </a:p>
        </p:txBody>
      </p:sp>
      <p:sp>
        <p:nvSpPr>
          <p:cNvPr id="43034" name="Line 26"/>
          <p:cNvSpPr>
            <a:spLocks noChangeShapeType="1"/>
          </p:cNvSpPr>
          <p:nvPr/>
        </p:nvSpPr>
        <p:spPr bwMode="auto">
          <a:xfrm>
            <a:off x="2949575" y="4057650"/>
            <a:ext cx="1588" cy="42863"/>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pPr>
              <a:defRPr/>
            </a:pPr>
            <a:endParaRPr lang="en-US">
              <a:latin typeface="+mn-lt"/>
            </a:endParaRPr>
          </a:p>
        </p:txBody>
      </p:sp>
      <p:sp>
        <p:nvSpPr>
          <p:cNvPr id="43035" name="Line 27"/>
          <p:cNvSpPr>
            <a:spLocks noChangeShapeType="1"/>
          </p:cNvSpPr>
          <p:nvPr/>
        </p:nvSpPr>
        <p:spPr bwMode="auto">
          <a:xfrm>
            <a:off x="3033713" y="4057650"/>
            <a:ext cx="1587" cy="42863"/>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pPr>
              <a:defRPr/>
            </a:pPr>
            <a:endParaRPr lang="en-US">
              <a:latin typeface="+mn-lt"/>
            </a:endParaRPr>
          </a:p>
        </p:txBody>
      </p:sp>
      <p:sp>
        <p:nvSpPr>
          <p:cNvPr id="43036" name="Line 28"/>
          <p:cNvSpPr>
            <a:spLocks noChangeShapeType="1"/>
          </p:cNvSpPr>
          <p:nvPr/>
        </p:nvSpPr>
        <p:spPr bwMode="auto">
          <a:xfrm>
            <a:off x="3119438" y="4057650"/>
            <a:ext cx="1587" cy="42863"/>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pPr>
              <a:defRPr/>
            </a:pPr>
            <a:endParaRPr lang="en-US">
              <a:latin typeface="+mn-lt"/>
            </a:endParaRPr>
          </a:p>
        </p:txBody>
      </p:sp>
      <p:sp>
        <p:nvSpPr>
          <p:cNvPr id="43037" name="Line 29"/>
          <p:cNvSpPr>
            <a:spLocks noChangeShapeType="1"/>
          </p:cNvSpPr>
          <p:nvPr/>
        </p:nvSpPr>
        <p:spPr bwMode="auto">
          <a:xfrm>
            <a:off x="3203575" y="4057650"/>
            <a:ext cx="1588" cy="42863"/>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pPr>
              <a:defRPr/>
            </a:pPr>
            <a:endParaRPr lang="en-US">
              <a:latin typeface="+mn-lt"/>
            </a:endParaRPr>
          </a:p>
        </p:txBody>
      </p:sp>
      <p:sp>
        <p:nvSpPr>
          <p:cNvPr id="43038" name="Line 30"/>
          <p:cNvSpPr>
            <a:spLocks noChangeShapeType="1"/>
          </p:cNvSpPr>
          <p:nvPr/>
        </p:nvSpPr>
        <p:spPr bwMode="auto">
          <a:xfrm>
            <a:off x="3203575" y="4057650"/>
            <a:ext cx="1588" cy="7302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pPr>
              <a:defRPr/>
            </a:pPr>
            <a:endParaRPr lang="en-US">
              <a:latin typeface="+mn-lt"/>
            </a:endParaRPr>
          </a:p>
        </p:txBody>
      </p:sp>
      <p:sp>
        <p:nvSpPr>
          <p:cNvPr id="43039" name="Rectangle 31"/>
          <p:cNvSpPr>
            <a:spLocks noChangeArrowheads="1"/>
          </p:cNvSpPr>
          <p:nvPr/>
        </p:nvSpPr>
        <p:spPr bwMode="auto">
          <a:xfrm>
            <a:off x="3005138" y="4130675"/>
            <a:ext cx="384175"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defRPr/>
            </a:pPr>
            <a:r>
              <a:rPr lang="en-US" altLang="en-US" sz="2400">
                <a:latin typeface="+mn-lt"/>
              </a:rPr>
              <a:t>0.2</a:t>
            </a:r>
          </a:p>
        </p:txBody>
      </p:sp>
      <p:sp>
        <p:nvSpPr>
          <p:cNvPr id="43040" name="Line 32"/>
          <p:cNvSpPr>
            <a:spLocks noChangeShapeType="1"/>
          </p:cNvSpPr>
          <p:nvPr/>
        </p:nvSpPr>
        <p:spPr bwMode="auto">
          <a:xfrm>
            <a:off x="3287713" y="4057650"/>
            <a:ext cx="1587" cy="42863"/>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pPr>
              <a:defRPr/>
            </a:pPr>
            <a:endParaRPr lang="en-US">
              <a:latin typeface="+mn-lt"/>
            </a:endParaRPr>
          </a:p>
        </p:txBody>
      </p:sp>
      <p:sp>
        <p:nvSpPr>
          <p:cNvPr id="43041" name="Line 33"/>
          <p:cNvSpPr>
            <a:spLocks noChangeShapeType="1"/>
          </p:cNvSpPr>
          <p:nvPr/>
        </p:nvSpPr>
        <p:spPr bwMode="auto">
          <a:xfrm>
            <a:off x="3373438" y="4057650"/>
            <a:ext cx="1587" cy="42863"/>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pPr>
              <a:defRPr/>
            </a:pPr>
            <a:endParaRPr lang="en-US">
              <a:latin typeface="+mn-lt"/>
            </a:endParaRPr>
          </a:p>
        </p:txBody>
      </p:sp>
      <p:sp>
        <p:nvSpPr>
          <p:cNvPr id="43042" name="Line 34"/>
          <p:cNvSpPr>
            <a:spLocks noChangeShapeType="1"/>
          </p:cNvSpPr>
          <p:nvPr/>
        </p:nvSpPr>
        <p:spPr bwMode="auto">
          <a:xfrm>
            <a:off x="3457575" y="4057650"/>
            <a:ext cx="1588" cy="42863"/>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pPr>
              <a:defRPr/>
            </a:pPr>
            <a:endParaRPr lang="en-US">
              <a:latin typeface="+mn-lt"/>
            </a:endParaRPr>
          </a:p>
        </p:txBody>
      </p:sp>
      <p:sp>
        <p:nvSpPr>
          <p:cNvPr id="43043" name="Line 35"/>
          <p:cNvSpPr>
            <a:spLocks noChangeShapeType="1"/>
          </p:cNvSpPr>
          <p:nvPr/>
        </p:nvSpPr>
        <p:spPr bwMode="auto">
          <a:xfrm>
            <a:off x="3541713" y="4057650"/>
            <a:ext cx="1587" cy="42863"/>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pPr>
              <a:defRPr/>
            </a:pPr>
            <a:endParaRPr lang="en-US">
              <a:latin typeface="+mn-lt"/>
            </a:endParaRPr>
          </a:p>
        </p:txBody>
      </p:sp>
      <p:sp>
        <p:nvSpPr>
          <p:cNvPr id="43044" name="Line 36"/>
          <p:cNvSpPr>
            <a:spLocks noChangeShapeType="1"/>
          </p:cNvSpPr>
          <p:nvPr/>
        </p:nvSpPr>
        <p:spPr bwMode="auto">
          <a:xfrm>
            <a:off x="3625850" y="4057650"/>
            <a:ext cx="1588" cy="42863"/>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pPr>
              <a:defRPr/>
            </a:pPr>
            <a:endParaRPr lang="en-US">
              <a:latin typeface="+mn-lt"/>
            </a:endParaRPr>
          </a:p>
        </p:txBody>
      </p:sp>
      <p:sp>
        <p:nvSpPr>
          <p:cNvPr id="43045" name="Line 37"/>
          <p:cNvSpPr>
            <a:spLocks noChangeShapeType="1"/>
          </p:cNvSpPr>
          <p:nvPr/>
        </p:nvSpPr>
        <p:spPr bwMode="auto">
          <a:xfrm>
            <a:off x="3709988" y="4057650"/>
            <a:ext cx="1587" cy="42863"/>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pPr>
              <a:defRPr/>
            </a:pPr>
            <a:endParaRPr lang="en-US">
              <a:latin typeface="+mn-lt"/>
            </a:endParaRPr>
          </a:p>
        </p:txBody>
      </p:sp>
      <p:sp>
        <p:nvSpPr>
          <p:cNvPr id="43046" name="Line 38"/>
          <p:cNvSpPr>
            <a:spLocks noChangeShapeType="1"/>
          </p:cNvSpPr>
          <p:nvPr/>
        </p:nvSpPr>
        <p:spPr bwMode="auto">
          <a:xfrm>
            <a:off x="3795713" y="4057650"/>
            <a:ext cx="1587" cy="42863"/>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pPr>
              <a:defRPr/>
            </a:pPr>
            <a:endParaRPr lang="en-US">
              <a:latin typeface="+mn-lt"/>
            </a:endParaRPr>
          </a:p>
        </p:txBody>
      </p:sp>
      <p:sp>
        <p:nvSpPr>
          <p:cNvPr id="43047" name="Line 39"/>
          <p:cNvSpPr>
            <a:spLocks noChangeShapeType="1"/>
          </p:cNvSpPr>
          <p:nvPr/>
        </p:nvSpPr>
        <p:spPr bwMode="auto">
          <a:xfrm>
            <a:off x="3879850" y="4057650"/>
            <a:ext cx="1588" cy="42863"/>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pPr>
              <a:defRPr/>
            </a:pPr>
            <a:endParaRPr lang="en-US">
              <a:latin typeface="+mn-lt"/>
            </a:endParaRPr>
          </a:p>
        </p:txBody>
      </p:sp>
      <p:sp>
        <p:nvSpPr>
          <p:cNvPr id="43048" name="Line 40"/>
          <p:cNvSpPr>
            <a:spLocks noChangeShapeType="1"/>
          </p:cNvSpPr>
          <p:nvPr/>
        </p:nvSpPr>
        <p:spPr bwMode="auto">
          <a:xfrm>
            <a:off x="3963988" y="4057650"/>
            <a:ext cx="1587" cy="42863"/>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pPr>
              <a:defRPr/>
            </a:pPr>
            <a:endParaRPr lang="en-US">
              <a:latin typeface="+mn-lt"/>
            </a:endParaRPr>
          </a:p>
        </p:txBody>
      </p:sp>
      <p:sp>
        <p:nvSpPr>
          <p:cNvPr id="43049" name="Line 41"/>
          <p:cNvSpPr>
            <a:spLocks noChangeShapeType="1"/>
          </p:cNvSpPr>
          <p:nvPr/>
        </p:nvSpPr>
        <p:spPr bwMode="auto">
          <a:xfrm>
            <a:off x="4048125" y="4057650"/>
            <a:ext cx="1588" cy="42863"/>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pPr>
              <a:defRPr/>
            </a:pPr>
            <a:endParaRPr lang="en-US">
              <a:latin typeface="+mn-lt"/>
            </a:endParaRPr>
          </a:p>
        </p:txBody>
      </p:sp>
      <p:sp>
        <p:nvSpPr>
          <p:cNvPr id="43050" name="Line 42"/>
          <p:cNvSpPr>
            <a:spLocks noChangeShapeType="1"/>
          </p:cNvSpPr>
          <p:nvPr/>
        </p:nvSpPr>
        <p:spPr bwMode="auto">
          <a:xfrm>
            <a:off x="4048125" y="4057650"/>
            <a:ext cx="1588" cy="7302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pPr>
              <a:defRPr/>
            </a:pPr>
            <a:endParaRPr lang="en-US">
              <a:latin typeface="+mn-lt"/>
            </a:endParaRPr>
          </a:p>
        </p:txBody>
      </p:sp>
      <p:sp>
        <p:nvSpPr>
          <p:cNvPr id="43051" name="Rectangle 43"/>
          <p:cNvSpPr>
            <a:spLocks noChangeArrowheads="1"/>
          </p:cNvSpPr>
          <p:nvPr/>
        </p:nvSpPr>
        <p:spPr bwMode="auto">
          <a:xfrm>
            <a:off x="3849688" y="4130675"/>
            <a:ext cx="384175"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defRPr/>
            </a:pPr>
            <a:r>
              <a:rPr lang="en-US" altLang="en-US" sz="2400">
                <a:latin typeface="+mn-lt"/>
              </a:rPr>
              <a:t>0.3</a:t>
            </a:r>
          </a:p>
        </p:txBody>
      </p:sp>
      <p:sp>
        <p:nvSpPr>
          <p:cNvPr id="43052" name="Line 44"/>
          <p:cNvSpPr>
            <a:spLocks noChangeShapeType="1"/>
          </p:cNvSpPr>
          <p:nvPr/>
        </p:nvSpPr>
        <p:spPr bwMode="auto">
          <a:xfrm flipV="1">
            <a:off x="1512888" y="2543175"/>
            <a:ext cx="1587" cy="151447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pPr>
              <a:defRPr/>
            </a:pPr>
            <a:endParaRPr lang="en-US">
              <a:latin typeface="+mn-lt"/>
            </a:endParaRPr>
          </a:p>
        </p:txBody>
      </p:sp>
      <p:sp>
        <p:nvSpPr>
          <p:cNvPr id="43053" name="Line 45"/>
          <p:cNvSpPr>
            <a:spLocks noChangeShapeType="1"/>
          </p:cNvSpPr>
          <p:nvPr/>
        </p:nvSpPr>
        <p:spPr bwMode="auto">
          <a:xfrm flipH="1">
            <a:off x="1417638" y="4057650"/>
            <a:ext cx="95250" cy="1588"/>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pPr>
              <a:defRPr/>
            </a:pPr>
            <a:endParaRPr lang="en-US">
              <a:latin typeface="+mn-lt"/>
            </a:endParaRPr>
          </a:p>
        </p:txBody>
      </p:sp>
      <p:sp>
        <p:nvSpPr>
          <p:cNvPr id="43054" name="Line 46"/>
          <p:cNvSpPr>
            <a:spLocks noChangeShapeType="1"/>
          </p:cNvSpPr>
          <p:nvPr/>
        </p:nvSpPr>
        <p:spPr bwMode="auto">
          <a:xfrm flipH="1">
            <a:off x="1393825" y="4057650"/>
            <a:ext cx="119063" cy="1588"/>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pPr>
              <a:defRPr/>
            </a:pPr>
            <a:endParaRPr lang="en-US">
              <a:latin typeface="+mn-lt"/>
            </a:endParaRPr>
          </a:p>
        </p:txBody>
      </p:sp>
      <p:sp>
        <p:nvSpPr>
          <p:cNvPr id="43055" name="Rectangle 47"/>
          <p:cNvSpPr>
            <a:spLocks noChangeArrowheads="1"/>
          </p:cNvSpPr>
          <p:nvPr/>
        </p:nvSpPr>
        <p:spPr bwMode="auto">
          <a:xfrm>
            <a:off x="1201738" y="3862388"/>
            <a:ext cx="153987"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defRPr/>
            </a:pPr>
            <a:r>
              <a:rPr lang="en-US" altLang="en-US" sz="2400">
                <a:latin typeface="+mn-lt"/>
              </a:rPr>
              <a:t>0</a:t>
            </a:r>
          </a:p>
        </p:txBody>
      </p:sp>
      <p:sp>
        <p:nvSpPr>
          <p:cNvPr id="43056" name="Line 48"/>
          <p:cNvSpPr>
            <a:spLocks noChangeShapeType="1"/>
          </p:cNvSpPr>
          <p:nvPr/>
        </p:nvSpPr>
        <p:spPr bwMode="auto">
          <a:xfrm flipH="1">
            <a:off x="1417638" y="3906838"/>
            <a:ext cx="95250" cy="158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pPr>
              <a:defRPr/>
            </a:pPr>
            <a:endParaRPr lang="en-US">
              <a:latin typeface="+mn-lt"/>
            </a:endParaRPr>
          </a:p>
        </p:txBody>
      </p:sp>
      <p:sp>
        <p:nvSpPr>
          <p:cNvPr id="43057" name="Line 49"/>
          <p:cNvSpPr>
            <a:spLocks noChangeShapeType="1"/>
          </p:cNvSpPr>
          <p:nvPr/>
        </p:nvSpPr>
        <p:spPr bwMode="auto">
          <a:xfrm flipH="1">
            <a:off x="1417638" y="3754438"/>
            <a:ext cx="95250" cy="158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pPr>
              <a:defRPr/>
            </a:pPr>
            <a:endParaRPr lang="en-US">
              <a:latin typeface="+mn-lt"/>
            </a:endParaRPr>
          </a:p>
        </p:txBody>
      </p:sp>
      <p:sp>
        <p:nvSpPr>
          <p:cNvPr id="43058" name="Line 50"/>
          <p:cNvSpPr>
            <a:spLocks noChangeShapeType="1"/>
          </p:cNvSpPr>
          <p:nvPr/>
        </p:nvSpPr>
        <p:spPr bwMode="auto">
          <a:xfrm flipH="1">
            <a:off x="1417638" y="3603625"/>
            <a:ext cx="95250" cy="1588"/>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pPr>
              <a:defRPr/>
            </a:pPr>
            <a:endParaRPr lang="en-US">
              <a:latin typeface="+mn-lt"/>
            </a:endParaRPr>
          </a:p>
        </p:txBody>
      </p:sp>
      <p:sp>
        <p:nvSpPr>
          <p:cNvPr id="43059" name="Line 51"/>
          <p:cNvSpPr>
            <a:spLocks noChangeShapeType="1"/>
          </p:cNvSpPr>
          <p:nvPr/>
        </p:nvSpPr>
        <p:spPr bwMode="auto">
          <a:xfrm flipH="1">
            <a:off x="1417638" y="3452813"/>
            <a:ext cx="95250" cy="158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pPr>
              <a:defRPr/>
            </a:pPr>
            <a:endParaRPr lang="en-US">
              <a:latin typeface="+mn-lt"/>
            </a:endParaRPr>
          </a:p>
        </p:txBody>
      </p:sp>
      <p:sp>
        <p:nvSpPr>
          <p:cNvPr id="43060" name="Line 52"/>
          <p:cNvSpPr>
            <a:spLocks noChangeShapeType="1"/>
          </p:cNvSpPr>
          <p:nvPr/>
        </p:nvSpPr>
        <p:spPr bwMode="auto">
          <a:xfrm flipH="1">
            <a:off x="1417638" y="3300413"/>
            <a:ext cx="95250" cy="158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pPr>
              <a:defRPr/>
            </a:pPr>
            <a:endParaRPr lang="en-US">
              <a:latin typeface="+mn-lt"/>
            </a:endParaRPr>
          </a:p>
        </p:txBody>
      </p:sp>
      <p:sp>
        <p:nvSpPr>
          <p:cNvPr id="43061" name="Line 53"/>
          <p:cNvSpPr>
            <a:spLocks noChangeShapeType="1"/>
          </p:cNvSpPr>
          <p:nvPr/>
        </p:nvSpPr>
        <p:spPr bwMode="auto">
          <a:xfrm flipH="1">
            <a:off x="1393825" y="3300413"/>
            <a:ext cx="119063" cy="158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pPr>
              <a:defRPr/>
            </a:pPr>
            <a:endParaRPr lang="en-US">
              <a:latin typeface="+mn-lt"/>
            </a:endParaRPr>
          </a:p>
        </p:txBody>
      </p:sp>
      <p:sp>
        <p:nvSpPr>
          <p:cNvPr id="43062" name="Line 54"/>
          <p:cNvSpPr>
            <a:spLocks noChangeShapeType="1"/>
          </p:cNvSpPr>
          <p:nvPr/>
        </p:nvSpPr>
        <p:spPr bwMode="auto">
          <a:xfrm flipH="1">
            <a:off x="1417638" y="3149600"/>
            <a:ext cx="95250" cy="1588"/>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pPr>
              <a:defRPr/>
            </a:pPr>
            <a:endParaRPr lang="en-US">
              <a:latin typeface="+mn-lt"/>
            </a:endParaRPr>
          </a:p>
        </p:txBody>
      </p:sp>
      <p:sp>
        <p:nvSpPr>
          <p:cNvPr id="43063" name="Line 55"/>
          <p:cNvSpPr>
            <a:spLocks noChangeShapeType="1"/>
          </p:cNvSpPr>
          <p:nvPr/>
        </p:nvSpPr>
        <p:spPr bwMode="auto">
          <a:xfrm flipH="1">
            <a:off x="1417638" y="2997200"/>
            <a:ext cx="95250" cy="1588"/>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pPr>
              <a:defRPr/>
            </a:pPr>
            <a:endParaRPr lang="en-US">
              <a:latin typeface="+mn-lt"/>
            </a:endParaRPr>
          </a:p>
        </p:txBody>
      </p:sp>
      <p:sp>
        <p:nvSpPr>
          <p:cNvPr id="43064" name="Line 56"/>
          <p:cNvSpPr>
            <a:spLocks noChangeShapeType="1"/>
          </p:cNvSpPr>
          <p:nvPr/>
        </p:nvSpPr>
        <p:spPr bwMode="auto">
          <a:xfrm flipH="1">
            <a:off x="1417638" y="2846388"/>
            <a:ext cx="95250" cy="158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pPr>
              <a:defRPr/>
            </a:pPr>
            <a:endParaRPr lang="en-US">
              <a:latin typeface="+mn-lt"/>
            </a:endParaRPr>
          </a:p>
        </p:txBody>
      </p:sp>
      <p:sp>
        <p:nvSpPr>
          <p:cNvPr id="43065" name="Line 57"/>
          <p:cNvSpPr>
            <a:spLocks noChangeShapeType="1"/>
          </p:cNvSpPr>
          <p:nvPr/>
        </p:nvSpPr>
        <p:spPr bwMode="auto">
          <a:xfrm flipH="1">
            <a:off x="1417638" y="2693988"/>
            <a:ext cx="95250" cy="158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pPr>
              <a:defRPr/>
            </a:pPr>
            <a:endParaRPr lang="en-US">
              <a:latin typeface="+mn-lt"/>
            </a:endParaRPr>
          </a:p>
        </p:txBody>
      </p:sp>
      <p:sp>
        <p:nvSpPr>
          <p:cNvPr id="43066" name="Line 58"/>
          <p:cNvSpPr>
            <a:spLocks noChangeShapeType="1"/>
          </p:cNvSpPr>
          <p:nvPr/>
        </p:nvSpPr>
        <p:spPr bwMode="auto">
          <a:xfrm flipH="1">
            <a:off x="1417638" y="2543175"/>
            <a:ext cx="95250" cy="1588"/>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pPr>
              <a:defRPr/>
            </a:pPr>
            <a:endParaRPr lang="en-US">
              <a:latin typeface="+mn-lt"/>
            </a:endParaRPr>
          </a:p>
        </p:txBody>
      </p:sp>
      <p:sp>
        <p:nvSpPr>
          <p:cNvPr id="43067" name="Line 59"/>
          <p:cNvSpPr>
            <a:spLocks noChangeShapeType="1"/>
          </p:cNvSpPr>
          <p:nvPr/>
        </p:nvSpPr>
        <p:spPr bwMode="auto">
          <a:xfrm flipH="1">
            <a:off x="1393825" y="2543175"/>
            <a:ext cx="119063" cy="1588"/>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pPr>
              <a:defRPr/>
            </a:pPr>
            <a:endParaRPr lang="en-US">
              <a:latin typeface="+mn-lt"/>
            </a:endParaRPr>
          </a:p>
        </p:txBody>
      </p:sp>
      <p:sp>
        <p:nvSpPr>
          <p:cNvPr id="43068" name="Rectangle 60"/>
          <p:cNvSpPr>
            <a:spLocks noChangeArrowheads="1"/>
          </p:cNvSpPr>
          <p:nvPr/>
        </p:nvSpPr>
        <p:spPr bwMode="auto">
          <a:xfrm>
            <a:off x="1201738" y="2347913"/>
            <a:ext cx="153987"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defRPr/>
            </a:pPr>
            <a:r>
              <a:rPr lang="en-US" altLang="en-US" sz="2400">
                <a:latin typeface="+mn-lt"/>
              </a:rPr>
              <a:t>1</a:t>
            </a:r>
          </a:p>
        </p:txBody>
      </p:sp>
      <p:sp>
        <p:nvSpPr>
          <p:cNvPr id="43069" name="Freeform 61"/>
          <p:cNvSpPr>
            <a:spLocks/>
          </p:cNvSpPr>
          <p:nvPr/>
        </p:nvSpPr>
        <p:spPr bwMode="auto">
          <a:xfrm flipV="1">
            <a:off x="1593850" y="2543175"/>
            <a:ext cx="1765300" cy="1514475"/>
          </a:xfrm>
          <a:custGeom>
            <a:avLst/>
            <a:gdLst>
              <a:gd name="T0" fmla="*/ 2147483646 w 4730"/>
              <a:gd name="T1" fmla="*/ 2147483646 h 7777"/>
              <a:gd name="T2" fmla="*/ 2147483646 w 4730"/>
              <a:gd name="T3" fmla="*/ 2147483646 h 7777"/>
              <a:gd name="T4" fmla="*/ 2147483646 w 4730"/>
              <a:gd name="T5" fmla="*/ 2147483646 h 7777"/>
              <a:gd name="T6" fmla="*/ 2147483646 w 4730"/>
              <a:gd name="T7" fmla="*/ 2147483646 h 7777"/>
              <a:gd name="T8" fmla="*/ 2147483646 w 4730"/>
              <a:gd name="T9" fmla="*/ 2147483646 h 7777"/>
              <a:gd name="T10" fmla="*/ 2147483646 w 4730"/>
              <a:gd name="T11" fmla="*/ 2147483646 h 7777"/>
              <a:gd name="T12" fmla="*/ 2147483646 w 4730"/>
              <a:gd name="T13" fmla="*/ 2147483646 h 7777"/>
              <a:gd name="T14" fmla="*/ 2147483646 w 4730"/>
              <a:gd name="T15" fmla="*/ 2147483646 h 7777"/>
              <a:gd name="T16" fmla="*/ 2147483646 w 4730"/>
              <a:gd name="T17" fmla="*/ 2147483646 h 7777"/>
              <a:gd name="T18" fmla="*/ 2147483646 w 4730"/>
              <a:gd name="T19" fmla="*/ 2147483646 h 7777"/>
              <a:gd name="T20" fmla="*/ 2147483646 w 4730"/>
              <a:gd name="T21" fmla="*/ 2147483646 h 7777"/>
              <a:gd name="T22" fmla="*/ 2147483646 w 4730"/>
              <a:gd name="T23" fmla="*/ 2147483646 h 7777"/>
              <a:gd name="T24" fmla="*/ 2147483646 w 4730"/>
              <a:gd name="T25" fmla="*/ 2147483646 h 7777"/>
              <a:gd name="T26" fmla="*/ 2147483646 w 4730"/>
              <a:gd name="T27" fmla="*/ 2147483646 h 7777"/>
              <a:gd name="T28" fmla="*/ 2147483646 w 4730"/>
              <a:gd name="T29" fmla="*/ 2147483646 h 7777"/>
              <a:gd name="T30" fmla="*/ 2147483646 w 4730"/>
              <a:gd name="T31" fmla="*/ 2147483646 h 7777"/>
              <a:gd name="T32" fmla="*/ 2147483646 w 4730"/>
              <a:gd name="T33" fmla="*/ 2147483646 h 7777"/>
              <a:gd name="T34" fmla="*/ 2147483646 w 4730"/>
              <a:gd name="T35" fmla="*/ 2147483646 h 7777"/>
              <a:gd name="T36" fmla="*/ 2147483646 w 4730"/>
              <a:gd name="T37" fmla="*/ 2147483646 h 7777"/>
              <a:gd name="T38" fmla="*/ 2147483646 w 4730"/>
              <a:gd name="T39" fmla="*/ 2147483646 h 7777"/>
              <a:gd name="T40" fmla="*/ 2147483646 w 4730"/>
              <a:gd name="T41" fmla="*/ 2147483646 h 7777"/>
              <a:gd name="T42" fmla="*/ 2147483646 w 4730"/>
              <a:gd name="T43" fmla="*/ 2147483646 h 7777"/>
              <a:gd name="T44" fmla="*/ 2147483646 w 4730"/>
              <a:gd name="T45" fmla="*/ 2147483646 h 7777"/>
              <a:gd name="T46" fmla="*/ 2147483646 w 4730"/>
              <a:gd name="T47" fmla="*/ 2147483646 h 7777"/>
              <a:gd name="T48" fmla="*/ 2147483646 w 4730"/>
              <a:gd name="T49" fmla="*/ 2147483646 h 7777"/>
              <a:gd name="T50" fmla="*/ 2147483646 w 4730"/>
              <a:gd name="T51" fmla="*/ 2147483646 h 7777"/>
              <a:gd name="T52" fmla="*/ 2147483646 w 4730"/>
              <a:gd name="T53" fmla="*/ 2147483646 h 7777"/>
              <a:gd name="T54" fmla="*/ 2147483646 w 4730"/>
              <a:gd name="T55" fmla="*/ 2147483646 h 7777"/>
              <a:gd name="T56" fmla="*/ 2147483646 w 4730"/>
              <a:gd name="T57" fmla="*/ 2147483646 h 7777"/>
              <a:gd name="T58" fmla="*/ 2147483646 w 4730"/>
              <a:gd name="T59" fmla="*/ 2147483646 h 7777"/>
              <a:gd name="T60" fmla="*/ 2147483646 w 4730"/>
              <a:gd name="T61" fmla="*/ 2147483646 h 7777"/>
              <a:gd name="T62" fmla="*/ 2147483646 w 4730"/>
              <a:gd name="T63" fmla="*/ 2147483646 h 7777"/>
              <a:gd name="T64" fmla="*/ 2147483646 w 4730"/>
              <a:gd name="T65" fmla="*/ 2147483646 h 7777"/>
              <a:gd name="T66" fmla="*/ 2147483646 w 4730"/>
              <a:gd name="T67" fmla="*/ 2147483646 h 7777"/>
              <a:gd name="T68" fmla="*/ 2147483646 w 4730"/>
              <a:gd name="T69" fmla="*/ 2147483646 h 7777"/>
              <a:gd name="T70" fmla="*/ 2147483646 w 4730"/>
              <a:gd name="T71" fmla="*/ 2147483646 h 7777"/>
              <a:gd name="T72" fmla="*/ 2147483646 w 4730"/>
              <a:gd name="T73" fmla="*/ 2147483646 h 7777"/>
              <a:gd name="T74" fmla="*/ 2147483646 w 4730"/>
              <a:gd name="T75" fmla="*/ 2147483646 h 7777"/>
              <a:gd name="T76" fmla="*/ 2147483646 w 4730"/>
              <a:gd name="T77" fmla="*/ 2147483646 h 7777"/>
              <a:gd name="T78" fmla="*/ 2147483646 w 4730"/>
              <a:gd name="T79" fmla="*/ 2147483646 h 7777"/>
              <a:gd name="T80" fmla="*/ 2147483646 w 4730"/>
              <a:gd name="T81" fmla="*/ 2147483646 h 7777"/>
              <a:gd name="T82" fmla="*/ 2147483646 w 4730"/>
              <a:gd name="T83" fmla="*/ 2147483646 h 7777"/>
              <a:gd name="T84" fmla="*/ 2147483646 w 4730"/>
              <a:gd name="T85" fmla="*/ 2147483646 h 7777"/>
              <a:gd name="T86" fmla="*/ 2147483646 w 4730"/>
              <a:gd name="T87" fmla="*/ 2147483646 h 7777"/>
              <a:gd name="T88" fmla="*/ 2147483646 w 4730"/>
              <a:gd name="T89" fmla="*/ 2147483646 h 7777"/>
              <a:gd name="T90" fmla="*/ 2147483646 w 4730"/>
              <a:gd name="T91" fmla="*/ 2147483646 h 7777"/>
              <a:gd name="T92" fmla="*/ 2147483646 w 4730"/>
              <a:gd name="T93" fmla="*/ 2147483646 h 7777"/>
              <a:gd name="T94" fmla="*/ 2147483646 w 4730"/>
              <a:gd name="T95" fmla="*/ 2147483646 h 7777"/>
              <a:gd name="T96" fmla="*/ 2147483646 w 4730"/>
              <a:gd name="T97" fmla="*/ 2147483646 h 7777"/>
              <a:gd name="T98" fmla="*/ 2147483646 w 4730"/>
              <a:gd name="T99" fmla="*/ 2147483646 h 7777"/>
              <a:gd name="T100" fmla="*/ 2147483646 w 4730"/>
              <a:gd name="T101" fmla="*/ 2147483646 h 7777"/>
              <a:gd name="T102" fmla="*/ 2147483646 w 4730"/>
              <a:gd name="T103" fmla="*/ 2147483646 h 7777"/>
              <a:gd name="T104" fmla="*/ 2147483646 w 4730"/>
              <a:gd name="T105" fmla="*/ 2147483646 h 7777"/>
              <a:gd name="T106" fmla="*/ 2147483646 w 4730"/>
              <a:gd name="T107" fmla="*/ 2147483646 h 7777"/>
              <a:gd name="T108" fmla="*/ 2147483646 w 4730"/>
              <a:gd name="T109" fmla="*/ 2147483646 h 7777"/>
              <a:gd name="T110" fmla="*/ 2147483646 w 4730"/>
              <a:gd name="T111" fmla="*/ 2147483646 h 7777"/>
              <a:gd name="T112" fmla="*/ 2147483646 w 4730"/>
              <a:gd name="T113" fmla="*/ 2147483646 h 7777"/>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4730"/>
              <a:gd name="T172" fmla="*/ 0 h 7777"/>
              <a:gd name="T173" fmla="*/ 4730 w 4730"/>
              <a:gd name="T174" fmla="*/ 7777 h 7777"/>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4730" h="7777">
                <a:moveTo>
                  <a:pt x="0" y="0"/>
                </a:moveTo>
                <a:lnTo>
                  <a:pt x="0" y="0"/>
                </a:lnTo>
                <a:lnTo>
                  <a:pt x="0" y="77"/>
                </a:lnTo>
                <a:lnTo>
                  <a:pt x="34" y="77"/>
                </a:lnTo>
                <a:lnTo>
                  <a:pt x="34" y="155"/>
                </a:lnTo>
                <a:lnTo>
                  <a:pt x="76" y="155"/>
                </a:lnTo>
                <a:lnTo>
                  <a:pt x="76" y="233"/>
                </a:lnTo>
                <a:lnTo>
                  <a:pt x="107" y="233"/>
                </a:lnTo>
                <a:lnTo>
                  <a:pt x="107" y="311"/>
                </a:lnTo>
                <a:lnTo>
                  <a:pt x="132" y="311"/>
                </a:lnTo>
                <a:lnTo>
                  <a:pt x="132" y="388"/>
                </a:lnTo>
                <a:lnTo>
                  <a:pt x="154" y="388"/>
                </a:lnTo>
                <a:lnTo>
                  <a:pt x="154" y="466"/>
                </a:lnTo>
                <a:lnTo>
                  <a:pt x="174" y="466"/>
                </a:lnTo>
                <a:lnTo>
                  <a:pt x="174" y="544"/>
                </a:lnTo>
                <a:lnTo>
                  <a:pt x="192" y="544"/>
                </a:lnTo>
                <a:lnTo>
                  <a:pt x="192" y="622"/>
                </a:lnTo>
                <a:lnTo>
                  <a:pt x="209" y="622"/>
                </a:lnTo>
                <a:lnTo>
                  <a:pt x="209" y="699"/>
                </a:lnTo>
                <a:lnTo>
                  <a:pt x="225" y="699"/>
                </a:lnTo>
                <a:lnTo>
                  <a:pt x="225" y="777"/>
                </a:lnTo>
                <a:lnTo>
                  <a:pt x="240" y="777"/>
                </a:lnTo>
                <a:lnTo>
                  <a:pt x="240" y="855"/>
                </a:lnTo>
                <a:lnTo>
                  <a:pt x="255" y="855"/>
                </a:lnTo>
                <a:lnTo>
                  <a:pt x="255" y="933"/>
                </a:lnTo>
                <a:lnTo>
                  <a:pt x="269" y="933"/>
                </a:lnTo>
                <a:lnTo>
                  <a:pt x="269" y="1011"/>
                </a:lnTo>
                <a:lnTo>
                  <a:pt x="283" y="1011"/>
                </a:lnTo>
                <a:lnTo>
                  <a:pt x="283" y="1088"/>
                </a:lnTo>
                <a:lnTo>
                  <a:pt x="297" y="1088"/>
                </a:lnTo>
                <a:lnTo>
                  <a:pt x="297" y="1166"/>
                </a:lnTo>
                <a:lnTo>
                  <a:pt x="310" y="1166"/>
                </a:lnTo>
                <a:lnTo>
                  <a:pt x="310" y="1244"/>
                </a:lnTo>
                <a:lnTo>
                  <a:pt x="323" y="1244"/>
                </a:lnTo>
                <a:lnTo>
                  <a:pt x="323" y="1322"/>
                </a:lnTo>
                <a:lnTo>
                  <a:pt x="335" y="1322"/>
                </a:lnTo>
                <a:lnTo>
                  <a:pt x="335" y="1399"/>
                </a:lnTo>
                <a:lnTo>
                  <a:pt x="348" y="1399"/>
                </a:lnTo>
                <a:lnTo>
                  <a:pt x="348" y="1477"/>
                </a:lnTo>
                <a:lnTo>
                  <a:pt x="360" y="1477"/>
                </a:lnTo>
                <a:lnTo>
                  <a:pt x="360" y="1555"/>
                </a:lnTo>
                <a:lnTo>
                  <a:pt x="372" y="1555"/>
                </a:lnTo>
                <a:lnTo>
                  <a:pt x="372" y="1633"/>
                </a:lnTo>
                <a:lnTo>
                  <a:pt x="385" y="1633"/>
                </a:lnTo>
                <a:lnTo>
                  <a:pt x="385" y="1710"/>
                </a:lnTo>
                <a:lnTo>
                  <a:pt x="397" y="1710"/>
                </a:lnTo>
                <a:lnTo>
                  <a:pt x="397" y="1788"/>
                </a:lnTo>
                <a:lnTo>
                  <a:pt x="409" y="1788"/>
                </a:lnTo>
                <a:lnTo>
                  <a:pt x="409" y="1866"/>
                </a:lnTo>
                <a:lnTo>
                  <a:pt x="420" y="1866"/>
                </a:lnTo>
                <a:lnTo>
                  <a:pt x="420" y="1944"/>
                </a:lnTo>
                <a:lnTo>
                  <a:pt x="432" y="1944"/>
                </a:lnTo>
                <a:lnTo>
                  <a:pt x="432" y="2022"/>
                </a:lnTo>
                <a:lnTo>
                  <a:pt x="444" y="2022"/>
                </a:lnTo>
                <a:lnTo>
                  <a:pt x="444" y="2099"/>
                </a:lnTo>
                <a:lnTo>
                  <a:pt x="456" y="2099"/>
                </a:lnTo>
                <a:lnTo>
                  <a:pt x="456" y="2177"/>
                </a:lnTo>
                <a:lnTo>
                  <a:pt x="468" y="2177"/>
                </a:lnTo>
                <a:lnTo>
                  <a:pt x="468" y="2255"/>
                </a:lnTo>
                <a:lnTo>
                  <a:pt x="479" y="2255"/>
                </a:lnTo>
                <a:lnTo>
                  <a:pt x="479" y="2333"/>
                </a:lnTo>
                <a:lnTo>
                  <a:pt x="491" y="2333"/>
                </a:lnTo>
                <a:lnTo>
                  <a:pt x="491" y="2410"/>
                </a:lnTo>
                <a:lnTo>
                  <a:pt x="503" y="2410"/>
                </a:lnTo>
                <a:lnTo>
                  <a:pt x="503" y="2488"/>
                </a:lnTo>
                <a:lnTo>
                  <a:pt x="515" y="2488"/>
                </a:lnTo>
                <a:lnTo>
                  <a:pt x="515" y="2566"/>
                </a:lnTo>
                <a:lnTo>
                  <a:pt x="527" y="2566"/>
                </a:lnTo>
                <a:lnTo>
                  <a:pt x="527" y="2644"/>
                </a:lnTo>
                <a:lnTo>
                  <a:pt x="538" y="2644"/>
                </a:lnTo>
                <a:lnTo>
                  <a:pt x="538" y="2721"/>
                </a:lnTo>
                <a:lnTo>
                  <a:pt x="550" y="2721"/>
                </a:lnTo>
                <a:lnTo>
                  <a:pt x="550" y="2799"/>
                </a:lnTo>
                <a:lnTo>
                  <a:pt x="562" y="2799"/>
                </a:lnTo>
                <a:lnTo>
                  <a:pt x="562" y="2877"/>
                </a:lnTo>
                <a:lnTo>
                  <a:pt x="574" y="2877"/>
                </a:lnTo>
                <a:lnTo>
                  <a:pt x="574" y="2955"/>
                </a:lnTo>
                <a:lnTo>
                  <a:pt x="587" y="2955"/>
                </a:lnTo>
                <a:lnTo>
                  <a:pt x="587" y="3033"/>
                </a:lnTo>
                <a:lnTo>
                  <a:pt x="599" y="3033"/>
                </a:lnTo>
                <a:lnTo>
                  <a:pt x="599" y="3110"/>
                </a:lnTo>
                <a:lnTo>
                  <a:pt x="611" y="3110"/>
                </a:lnTo>
                <a:lnTo>
                  <a:pt x="611" y="3188"/>
                </a:lnTo>
                <a:lnTo>
                  <a:pt x="624" y="3188"/>
                </a:lnTo>
                <a:lnTo>
                  <a:pt x="624" y="3266"/>
                </a:lnTo>
                <a:lnTo>
                  <a:pt x="636" y="3266"/>
                </a:lnTo>
                <a:lnTo>
                  <a:pt x="636" y="3344"/>
                </a:lnTo>
                <a:lnTo>
                  <a:pt x="649" y="3344"/>
                </a:lnTo>
                <a:lnTo>
                  <a:pt x="649" y="3421"/>
                </a:lnTo>
                <a:lnTo>
                  <a:pt x="662" y="3421"/>
                </a:lnTo>
                <a:lnTo>
                  <a:pt x="662" y="3499"/>
                </a:lnTo>
                <a:lnTo>
                  <a:pt x="675" y="3499"/>
                </a:lnTo>
                <a:lnTo>
                  <a:pt x="675" y="3577"/>
                </a:lnTo>
                <a:lnTo>
                  <a:pt x="688" y="3577"/>
                </a:lnTo>
                <a:lnTo>
                  <a:pt x="688" y="3655"/>
                </a:lnTo>
                <a:lnTo>
                  <a:pt x="701" y="3655"/>
                </a:lnTo>
                <a:lnTo>
                  <a:pt x="701" y="3732"/>
                </a:lnTo>
                <a:lnTo>
                  <a:pt x="715" y="3732"/>
                </a:lnTo>
                <a:lnTo>
                  <a:pt x="715" y="3810"/>
                </a:lnTo>
                <a:lnTo>
                  <a:pt x="728" y="3810"/>
                </a:lnTo>
                <a:lnTo>
                  <a:pt x="728" y="3888"/>
                </a:lnTo>
                <a:lnTo>
                  <a:pt x="742" y="3888"/>
                </a:lnTo>
                <a:lnTo>
                  <a:pt x="742" y="3966"/>
                </a:lnTo>
                <a:lnTo>
                  <a:pt x="747" y="3966"/>
                </a:lnTo>
                <a:lnTo>
                  <a:pt x="747" y="4044"/>
                </a:lnTo>
                <a:lnTo>
                  <a:pt x="751" y="4044"/>
                </a:lnTo>
                <a:lnTo>
                  <a:pt x="751" y="4121"/>
                </a:lnTo>
                <a:lnTo>
                  <a:pt x="756" y="4121"/>
                </a:lnTo>
                <a:lnTo>
                  <a:pt x="756" y="4199"/>
                </a:lnTo>
                <a:lnTo>
                  <a:pt x="761" y="4199"/>
                </a:lnTo>
                <a:lnTo>
                  <a:pt x="761" y="4277"/>
                </a:lnTo>
                <a:lnTo>
                  <a:pt x="766" y="4277"/>
                </a:lnTo>
                <a:lnTo>
                  <a:pt x="766" y="4355"/>
                </a:lnTo>
                <a:lnTo>
                  <a:pt x="771" y="4355"/>
                </a:lnTo>
                <a:lnTo>
                  <a:pt x="771" y="4432"/>
                </a:lnTo>
                <a:lnTo>
                  <a:pt x="776" y="4432"/>
                </a:lnTo>
                <a:lnTo>
                  <a:pt x="776" y="4510"/>
                </a:lnTo>
                <a:lnTo>
                  <a:pt x="781" y="4510"/>
                </a:lnTo>
                <a:lnTo>
                  <a:pt x="781" y="4588"/>
                </a:lnTo>
                <a:lnTo>
                  <a:pt x="786" y="4588"/>
                </a:lnTo>
                <a:lnTo>
                  <a:pt x="786" y="4666"/>
                </a:lnTo>
                <a:lnTo>
                  <a:pt x="791" y="4666"/>
                </a:lnTo>
                <a:lnTo>
                  <a:pt x="791" y="4743"/>
                </a:lnTo>
                <a:lnTo>
                  <a:pt x="796" y="4743"/>
                </a:lnTo>
                <a:lnTo>
                  <a:pt x="796" y="4821"/>
                </a:lnTo>
                <a:lnTo>
                  <a:pt x="802" y="4821"/>
                </a:lnTo>
                <a:lnTo>
                  <a:pt x="802" y="4899"/>
                </a:lnTo>
                <a:lnTo>
                  <a:pt x="807" y="4899"/>
                </a:lnTo>
                <a:lnTo>
                  <a:pt x="807" y="4977"/>
                </a:lnTo>
                <a:lnTo>
                  <a:pt x="812" y="4977"/>
                </a:lnTo>
                <a:lnTo>
                  <a:pt x="812" y="5055"/>
                </a:lnTo>
                <a:lnTo>
                  <a:pt x="818" y="5055"/>
                </a:lnTo>
                <a:lnTo>
                  <a:pt x="818" y="5132"/>
                </a:lnTo>
                <a:lnTo>
                  <a:pt x="823" y="5132"/>
                </a:lnTo>
                <a:lnTo>
                  <a:pt x="823" y="5210"/>
                </a:lnTo>
                <a:lnTo>
                  <a:pt x="829" y="5210"/>
                </a:lnTo>
                <a:lnTo>
                  <a:pt x="829" y="5288"/>
                </a:lnTo>
                <a:lnTo>
                  <a:pt x="835" y="5288"/>
                </a:lnTo>
                <a:lnTo>
                  <a:pt x="835" y="5366"/>
                </a:lnTo>
                <a:lnTo>
                  <a:pt x="841" y="5366"/>
                </a:lnTo>
                <a:lnTo>
                  <a:pt x="841" y="5443"/>
                </a:lnTo>
                <a:lnTo>
                  <a:pt x="847" y="5443"/>
                </a:lnTo>
                <a:lnTo>
                  <a:pt x="847" y="5521"/>
                </a:lnTo>
                <a:lnTo>
                  <a:pt x="853" y="5521"/>
                </a:lnTo>
                <a:lnTo>
                  <a:pt x="853" y="5599"/>
                </a:lnTo>
                <a:lnTo>
                  <a:pt x="859" y="5599"/>
                </a:lnTo>
                <a:lnTo>
                  <a:pt x="859" y="5677"/>
                </a:lnTo>
                <a:lnTo>
                  <a:pt x="865" y="5677"/>
                </a:lnTo>
                <a:lnTo>
                  <a:pt x="865" y="5754"/>
                </a:lnTo>
                <a:lnTo>
                  <a:pt x="872" y="5754"/>
                </a:lnTo>
                <a:lnTo>
                  <a:pt x="872" y="5832"/>
                </a:lnTo>
                <a:lnTo>
                  <a:pt x="879" y="5832"/>
                </a:lnTo>
                <a:lnTo>
                  <a:pt x="879" y="5910"/>
                </a:lnTo>
                <a:lnTo>
                  <a:pt x="886" y="5910"/>
                </a:lnTo>
                <a:lnTo>
                  <a:pt x="886" y="5988"/>
                </a:lnTo>
                <a:lnTo>
                  <a:pt x="893" y="5988"/>
                </a:lnTo>
                <a:lnTo>
                  <a:pt x="893" y="6066"/>
                </a:lnTo>
                <a:lnTo>
                  <a:pt x="900" y="6066"/>
                </a:lnTo>
                <a:lnTo>
                  <a:pt x="900" y="6143"/>
                </a:lnTo>
                <a:lnTo>
                  <a:pt x="908" y="6143"/>
                </a:lnTo>
                <a:lnTo>
                  <a:pt x="908" y="6221"/>
                </a:lnTo>
                <a:lnTo>
                  <a:pt x="915" y="6221"/>
                </a:lnTo>
                <a:lnTo>
                  <a:pt x="915" y="6299"/>
                </a:lnTo>
                <a:lnTo>
                  <a:pt x="924" y="6299"/>
                </a:lnTo>
                <a:lnTo>
                  <a:pt x="924" y="6377"/>
                </a:lnTo>
                <a:lnTo>
                  <a:pt x="932" y="6377"/>
                </a:lnTo>
                <a:lnTo>
                  <a:pt x="932" y="6454"/>
                </a:lnTo>
                <a:lnTo>
                  <a:pt x="941" y="6454"/>
                </a:lnTo>
                <a:lnTo>
                  <a:pt x="941" y="6532"/>
                </a:lnTo>
                <a:lnTo>
                  <a:pt x="950" y="6532"/>
                </a:lnTo>
                <a:lnTo>
                  <a:pt x="950" y="6610"/>
                </a:lnTo>
                <a:lnTo>
                  <a:pt x="960" y="6610"/>
                </a:lnTo>
                <a:lnTo>
                  <a:pt x="960" y="6688"/>
                </a:lnTo>
                <a:lnTo>
                  <a:pt x="970" y="6688"/>
                </a:lnTo>
                <a:lnTo>
                  <a:pt x="970" y="6765"/>
                </a:lnTo>
                <a:lnTo>
                  <a:pt x="981" y="6765"/>
                </a:lnTo>
                <a:lnTo>
                  <a:pt x="981" y="6843"/>
                </a:lnTo>
                <a:lnTo>
                  <a:pt x="993" y="6843"/>
                </a:lnTo>
                <a:lnTo>
                  <a:pt x="993" y="6921"/>
                </a:lnTo>
                <a:lnTo>
                  <a:pt x="1005" y="6921"/>
                </a:lnTo>
                <a:lnTo>
                  <a:pt x="1005" y="6999"/>
                </a:lnTo>
                <a:lnTo>
                  <a:pt x="1018" y="6999"/>
                </a:lnTo>
                <a:lnTo>
                  <a:pt x="1018" y="7077"/>
                </a:lnTo>
                <a:lnTo>
                  <a:pt x="1033" y="7077"/>
                </a:lnTo>
                <a:lnTo>
                  <a:pt x="1033" y="7154"/>
                </a:lnTo>
                <a:lnTo>
                  <a:pt x="1049" y="7154"/>
                </a:lnTo>
                <a:lnTo>
                  <a:pt x="1049" y="7232"/>
                </a:lnTo>
                <a:lnTo>
                  <a:pt x="1067" y="7232"/>
                </a:lnTo>
                <a:lnTo>
                  <a:pt x="1067" y="7310"/>
                </a:lnTo>
                <a:lnTo>
                  <a:pt x="1087" y="7310"/>
                </a:lnTo>
                <a:lnTo>
                  <a:pt x="1087" y="7388"/>
                </a:lnTo>
                <a:lnTo>
                  <a:pt x="1110" y="7388"/>
                </a:lnTo>
                <a:lnTo>
                  <a:pt x="1110" y="7465"/>
                </a:lnTo>
                <a:lnTo>
                  <a:pt x="1138" y="7465"/>
                </a:lnTo>
                <a:lnTo>
                  <a:pt x="1138" y="7543"/>
                </a:lnTo>
                <a:lnTo>
                  <a:pt x="1174" y="7543"/>
                </a:lnTo>
                <a:lnTo>
                  <a:pt x="1174" y="7621"/>
                </a:lnTo>
                <a:lnTo>
                  <a:pt x="1222" y="7621"/>
                </a:lnTo>
                <a:lnTo>
                  <a:pt x="1222" y="7699"/>
                </a:lnTo>
                <a:lnTo>
                  <a:pt x="1302" y="7699"/>
                </a:lnTo>
                <a:lnTo>
                  <a:pt x="1302" y="7777"/>
                </a:lnTo>
                <a:lnTo>
                  <a:pt x="4730" y="7777"/>
                </a:lnTo>
                <a:lnTo>
                  <a:pt x="4730" y="7699"/>
                </a:lnTo>
                <a:lnTo>
                  <a:pt x="4064" y="7699"/>
                </a:lnTo>
                <a:lnTo>
                  <a:pt x="4064" y="7621"/>
                </a:lnTo>
                <a:lnTo>
                  <a:pt x="3488" y="7621"/>
                </a:lnTo>
                <a:lnTo>
                  <a:pt x="3488" y="7543"/>
                </a:lnTo>
                <a:lnTo>
                  <a:pt x="3185" y="7543"/>
                </a:lnTo>
                <a:lnTo>
                  <a:pt x="3185" y="7465"/>
                </a:lnTo>
                <a:lnTo>
                  <a:pt x="2972" y="7465"/>
                </a:lnTo>
                <a:lnTo>
                  <a:pt x="2972" y="7388"/>
                </a:lnTo>
                <a:lnTo>
                  <a:pt x="2810" y="7388"/>
                </a:lnTo>
                <a:lnTo>
                  <a:pt x="2810" y="7310"/>
                </a:lnTo>
                <a:lnTo>
                  <a:pt x="2678" y="7310"/>
                </a:lnTo>
                <a:lnTo>
                  <a:pt x="2678" y="7232"/>
                </a:lnTo>
                <a:lnTo>
                  <a:pt x="2567" y="7232"/>
                </a:lnTo>
                <a:lnTo>
                  <a:pt x="2567" y="7154"/>
                </a:lnTo>
                <a:lnTo>
                  <a:pt x="2471" y="7154"/>
                </a:lnTo>
                <a:lnTo>
                  <a:pt x="2471" y="7077"/>
                </a:lnTo>
                <a:lnTo>
                  <a:pt x="2387" y="7077"/>
                </a:lnTo>
                <a:lnTo>
                  <a:pt x="2387" y="6999"/>
                </a:lnTo>
                <a:lnTo>
                  <a:pt x="2312" y="6999"/>
                </a:lnTo>
                <a:lnTo>
                  <a:pt x="2312" y="6921"/>
                </a:lnTo>
                <a:lnTo>
                  <a:pt x="2244" y="6921"/>
                </a:lnTo>
                <a:lnTo>
                  <a:pt x="2244" y="6843"/>
                </a:lnTo>
                <a:lnTo>
                  <a:pt x="2182" y="6843"/>
                </a:lnTo>
                <a:lnTo>
                  <a:pt x="2182" y="6765"/>
                </a:lnTo>
                <a:lnTo>
                  <a:pt x="2125" y="6765"/>
                </a:lnTo>
                <a:lnTo>
                  <a:pt x="2125" y="6688"/>
                </a:lnTo>
                <a:lnTo>
                  <a:pt x="2072" y="6688"/>
                </a:lnTo>
                <a:lnTo>
                  <a:pt x="2072" y="6610"/>
                </a:lnTo>
                <a:lnTo>
                  <a:pt x="2023" y="6610"/>
                </a:lnTo>
                <a:lnTo>
                  <a:pt x="2023" y="6532"/>
                </a:lnTo>
                <a:lnTo>
                  <a:pt x="1977" y="6532"/>
                </a:lnTo>
                <a:lnTo>
                  <a:pt x="1977" y="6454"/>
                </a:lnTo>
                <a:lnTo>
                  <a:pt x="1934" y="6454"/>
                </a:lnTo>
                <a:lnTo>
                  <a:pt x="1934" y="6377"/>
                </a:lnTo>
                <a:lnTo>
                  <a:pt x="1893" y="6377"/>
                </a:lnTo>
                <a:lnTo>
                  <a:pt x="1893" y="6299"/>
                </a:lnTo>
                <a:lnTo>
                  <a:pt x="1854" y="6299"/>
                </a:lnTo>
                <a:lnTo>
                  <a:pt x="1854" y="6221"/>
                </a:lnTo>
                <a:lnTo>
                  <a:pt x="1817" y="6221"/>
                </a:lnTo>
                <a:lnTo>
                  <a:pt x="1817" y="6143"/>
                </a:lnTo>
                <a:lnTo>
                  <a:pt x="1782" y="6143"/>
                </a:lnTo>
                <a:lnTo>
                  <a:pt x="1782" y="6066"/>
                </a:lnTo>
                <a:lnTo>
                  <a:pt x="1749" y="6066"/>
                </a:lnTo>
                <a:lnTo>
                  <a:pt x="1749" y="5988"/>
                </a:lnTo>
                <a:lnTo>
                  <a:pt x="1717" y="5988"/>
                </a:lnTo>
                <a:lnTo>
                  <a:pt x="1717" y="5910"/>
                </a:lnTo>
                <a:lnTo>
                  <a:pt x="1686" y="5910"/>
                </a:lnTo>
                <a:lnTo>
                  <a:pt x="1686" y="5832"/>
                </a:lnTo>
                <a:lnTo>
                  <a:pt x="1656" y="5832"/>
                </a:lnTo>
                <a:lnTo>
                  <a:pt x="1656" y="5754"/>
                </a:lnTo>
                <a:lnTo>
                  <a:pt x="1627" y="5754"/>
                </a:lnTo>
                <a:lnTo>
                  <a:pt x="1627" y="5677"/>
                </a:lnTo>
                <a:lnTo>
                  <a:pt x="1600" y="5677"/>
                </a:lnTo>
                <a:lnTo>
                  <a:pt x="1600" y="5599"/>
                </a:lnTo>
                <a:lnTo>
                  <a:pt x="1573" y="5599"/>
                </a:lnTo>
                <a:lnTo>
                  <a:pt x="1573" y="5521"/>
                </a:lnTo>
                <a:lnTo>
                  <a:pt x="1547" y="5521"/>
                </a:lnTo>
                <a:lnTo>
                  <a:pt x="1547" y="5443"/>
                </a:lnTo>
                <a:lnTo>
                  <a:pt x="1522" y="5443"/>
                </a:lnTo>
                <a:lnTo>
                  <a:pt x="1522" y="5366"/>
                </a:lnTo>
                <a:lnTo>
                  <a:pt x="1498" y="5366"/>
                </a:lnTo>
                <a:lnTo>
                  <a:pt x="1498" y="5288"/>
                </a:lnTo>
                <a:lnTo>
                  <a:pt x="1474" y="5288"/>
                </a:lnTo>
                <a:lnTo>
                  <a:pt x="1474" y="5210"/>
                </a:lnTo>
                <a:lnTo>
                  <a:pt x="1451" y="5210"/>
                </a:lnTo>
                <a:lnTo>
                  <a:pt x="1451" y="5132"/>
                </a:lnTo>
                <a:lnTo>
                  <a:pt x="1428" y="5132"/>
                </a:lnTo>
                <a:lnTo>
                  <a:pt x="1428" y="5055"/>
                </a:lnTo>
                <a:lnTo>
                  <a:pt x="1407" y="5055"/>
                </a:lnTo>
                <a:lnTo>
                  <a:pt x="1407" y="4977"/>
                </a:lnTo>
                <a:lnTo>
                  <a:pt x="1385" y="4977"/>
                </a:lnTo>
                <a:lnTo>
                  <a:pt x="1385" y="4899"/>
                </a:lnTo>
                <a:lnTo>
                  <a:pt x="1364" y="4899"/>
                </a:lnTo>
                <a:lnTo>
                  <a:pt x="1364" y="4821"/>
                </a:lnTo>
                <a:lnTo>
                  <a:pt x="1344" y="4821"/>
                </a:lnTo>
                <a:lnTo>
                  <a:pt x="1344" y="4743"/>
                </a:lnTo>
                <a:lnTo>
                  <a:pt x="1324" y="4743"/>
                </a:lnTo>
                <a:lnTo>
                  <a:pt x="1324" y="4666"/>
                </a:lnTo>
                <a:lnTo>
                  <a:pt x="1304" y="4666"/>
                </a:lnTo>
                <a:lnTo>
                  <a:pt x="1304" y="4588"/>
                </a:lnTo>
                <a:lnTo>
                  <a:pt x="1285" y="4588"/>
                </a:lnTo>
                <a:lnTo>
                  <a:pt x="1285" y="4510"/>
                </a:lnTo>
                <a:lnTo>
                  <a:pt x="1266" y="4510"/>
                </a:lnTo>
                <a:lnTo>
                  <a:pt x="1266" y="4432"/>
                </a:lnTo>
                <a:lnTo>
                  <a:pt x="1247" y="4432"/>
                </a:lnTo>
                <a:lnTo>
                  <a:pt x="1247" y="4355"/>
                </a:lnTo>
                <a:lnTo>
                  <a:pt x="1229" y="4355"/>
                </a:lnTo>
                <a:lnTo>
                  <a:pt x="1229" y="4277"/>
                </a:lnTo>
                <a:lnTo>
                  <a:pt x="1211" y="4277"/>
                </a:lnTo>
                <a:lnTo>
                  <a:pt x="1211" y="4199"/>
                </a:lnTo>
                <a:lnTo>
                  <a:pt x="1193" y="4199"/>
                </a:lnTo>
                <a:lnTo>
                  <a:pt x="1193" y="4121"/>
                </a:lnTo>
                <a:lnTo>
                  <a:pt x="1176" y="4121"/>
                </a:lnTo>
                <a:lnTo>
                  <a:pt x="1176" y="4044"/>
                </a:lnTo>
                <a:lnTo>
                  <a:pt x="1159" y="4044"/>
                </a:lnTo>
                <a:lnTo>
                  <a:pt x="1159" y="3966"/>
                </a:lnTo>
                <a:lnTo>
                  <a:pt x="1142" y="3966"/>
                </a:lnTo>
                <a:lnTo>
                  <a:pt x="1142" y="3888"/>
                </a:lnTo>
                <a:lnTo>
                  <a:pt x="1125" y="3888"/>
                </a:lnTo>
                <a:lnTo>
                  <a:pt x="1125" y="3810"/>
                </a:lnTo>
                <a:lnTo>
                  <a:pt x="1119" y="3810"/>
                </a:lnTo>
                <a:lnTo>
                  <a:pt x="1119" y="3732"/>
                </a:lnTo>
                <a:lnTo>
                  <a:pt x="1114" y="3732"/>
                </a:lnTo>
                <a:lnTo>
                  <a:pt x="1114" y="3655"/>
                </a:lnTo>
                <a:lnTo>
                  <a:pt x="1108" y="3655"/>
                </a:lnTo>
                <a:lnTo>
                  <a:pt x="1108" y="3577"/>
                </a:lnTo>
                <a:lnTo>
                  <a:pt x="1103" y="3577"/>
                </a:lnTo>
                <a:lnTo>
                  <a:pt x="1103" y="3499"/>
                </a:lnTo>
                <a:lnTo>
                  <a:pt x="1097" y="3499"/>
                </a:lnTo>
                <a:lnTo>
                  <a:pt x="1097" y="3421"/>
                </a:lnTo>
                <a:lnTo>
                  <a:pt x="1092" y="3421"/>
                </a:lnTo>
                <a:lnTo>
                  <a:pt x="1092" y="3344"/>
                </a:lnTo>
                <a:lnTo>
                  <a:pt x="1086" y="3344"/>
                </a:lnTo>
                <a:lnTo>
                  <a:pt x="1086" y="3266"/>
                </a:lnTo>
                <a:lnTo>
                  <a:pt x="1081" y="3266"/>
                </a:lnTo>
                <a:lnTo>
                  <a:pt x="1081" y="3188"/>
                </a:lnTo>
                <a:lnTo>
                  <a:pt x="1076" y="3188"/>
                </a:lnTo>
                <a:lnTo>
                  <a:pt x="1076" y="3110"/>
                </a:lnTo>
                <a:lnTo>
                  <a:pt x="1070" y="3110"/>
                </a:lnTo>
                <a:lnTo>
                  <a:pt x="1070" y="3033"/>
                </a:lnTo>
                <a:lnTo>
                  <a:pt x="1065" y="3033"/>
                </a:lnTo>
                <a:lnTo>
                  <a:pt x="1065" y="2955"/>
                </a:lnTo>
                <a:lnTo>
                  <a:pt x="1059" y="2955"/>
                </a:lnTo>
                <a:lnTo>
                  <a:pt x="1059" y="2877"/>
                </a:lnTo>
                <a:lnTo>
                  <a:pt x="1053" y="2877"/>
                </a:lnTo>
                <a:lnTo>
                  <a:pt x="1053" y="2799"/>
                </a:lnTo>
                <a:lnTo>
                  <a:pt x="1048" y="2799"/>
                </a:lnTo>
                <a:lnTo>
                  <a:pt x="1048" y="2721"/>
                </a:lnTo>
                <a:lnTo>
                  <a:pt x="1042" y="2721"/>
                </a:lnTo>
                <a:lnTo>
                  <a:pt x="1042" y="2644"/>
                </a:lnTo>
                <a:lnTo>
                  <a:pt x="1037" y="2644"/>
                </a:lnTo>
                <a:lnTo>
                  <a:pt x="1037" y="2566"/>
                </a:lnTo>
                <a:lnTo>
                  <a:pt x="1031" y="2566"/>
                </a:lnTo>
                <a:lnTo>
                  <a:pt x="1031" y="2488"/>
                </a:lnTo>
                <a:lnTo>
                  <a:pt x="1025" y="2488"/>
                </a:lnTo>
                <a:lnTo>
                  <a:pt x="1025" y="2410"/>
                </a:lnTo>
                <a:lnTo>
                  <a:pt x="1019" y="2410"/>
                </a:lnTo>
                <a:lnTo>
                  <a:pt x="1019" y="2333"/>
                </a:lnTo>
                <a:lnTo>
                  <a:pt x="1014" y="2333"/>
                </a:lnTo>
                <a:lnTo>
                  <a:pt x="1014" y="2255"/>
                </a:lnTo>
                <a:lnTo>
                  <a:pt x="1008" y="2255"/>
                </a:lnTo>
                <a:lnTo>
                  <a:pt x="1008" y="2177"/>
                </a:lnTo>
                <a:lnTo>
                  <a:pt x="1002" y="2177"/>
                </a:lnTo>
                <a:lnTo>
                  <a:pt x="1002" y="2099"/>
                </a:lnTo>
                <a:lnTo>
                  <a:pt x="996" y="2099"/>
                </a:lnTo>
                <a:lnTo>
                  <a:pt x="996" y="2022"/>
                </a:lnTo>
                <a:lnTo>
                  <a:pt x="990" y="2022"/>
                </a:lnTo>
                <a:lnTo>
                  <a:pt x="990" y="1944"/>
                </a:lnTo>
                <a:lnTo>
                  <a:pt x="984" y="1944"/>
                </a:lnTo>
                <a:lnTo>
                  <a:pt x="984" y="1866"/>
                </a:lnTo>
                <a:lnTo>
                  <a:pt x="977" y="1866"/>
                </a:lnTo>
                <a:lnTo>
                  <a:pt x="977" y="1788"/>
                </a:lnTo>
                <a:lnTo>
                  <a:pt x="971" y="1788"/>
                </a:lnTo>
                <a:lnTo>
                  <a:pt x="971" y="1710"/>
                </a:lnTo>
                <a:lnTo>
                  <a:pt x="964" y="1710"/>
                </a:lnTo>
                <a:lnTo>
                  <a:pt x="964" y="1633"/>
                </a:lnTo>
                <a:lnTo>
                  <a:pt x="958" y="1633"/>
                </a:lnTo>
                <a:lnTo>
                  <a:pt x="958" y="1555"/>
                </a:lnTo>
                <a:lnTo>
                  <a:pt x="951" y="1555"/>
                </a:lnTo>
                <a:lnTo>
                  <a:pt x="951" y="1477"/>
                </a:lnTo>
                <a:lnTo>
                  <a:pt x="944" y="1477"/>
                </a:lnTo>
                <a:lnTo>
                  <a:pt x="944" y="1399"/>
                </a:lnTo>
                <a:lnTo>
                  <a:pt x="937" y="1399"/>
                </a:lnTo>
                <a:lnTo>
                  <a:pt x="937" y="1322"/>
                </a:lnTo>
                <a:lnTo>
                  <a:pt x="929" y="1322"/>
                </a:lnTo>
                <a:lnTo>
                  <a:pt x="929" y="1244"/>
                </a:lnTo>
                <a:lnTo>
                  <a:pt x="922" y="1244"/>
                </a:lnTo>
                <a:lnTo>
                  <a:pt x="922" y="1166"/>
                </a:lnTo>
                <a:lnTo>
                  <a:pt x="914" y="1166"/>
                </a:lnTo>
                <a:lnTo>
                  <a:pt x="914" y="1088"/>
                </a:lnTo>
                <a:lnTo>
                  <a:pt x="906" y="1088"/>
                </a:lnTo>
                <a:lnTo>
                  <a:pt x="906" y="1011"/>
                </a:lnTo>
                <a:lnTo>
                  <a:pt x="897" y="1011"/>
                </a:lnTo>
                <a:lnTo>
                  <a:pt x="897" y="933"/>
                </a:lnTo>
                <a:lnTo>
                  <a:pt x="888" y="933"/>
                </a:lnTo>
                <a:lnTo>
                  <a:pt x="888" y="855"/>
                </a:lnTo>
                <a:lnTo>
                  <a:pt x="879" y="855"/>
                </a:lnTo>
                <a:lnTo>
                  <a:pt x="879" y="777"/>
                </a:lnTo>
                <a:lnTo>
                  <a:pt x="869" y="777"/>
                </a:lnTo>
                <a:lnTo>
                  <a:pt x="869" y="699"/>
                </a:lnTo>
                <a:lnTo>
                  <a:pt x="858" y="699"/>
                </a:lnTo>
                <a:lnTo>
                  <a:pt x="858" y="622"/>
                </a:lnTo>
                <a:lnTo>
                  <a:pt x="847" y="622"/>
                </a:lnTo>
                <a:lnTo>
                  <a:pt x="847" y="544"/>
                </a:lnTo>
                <a:lnTo>
                  <a:pt x="835" y="544"/>
                </a:lnTo>
                <a:lnTo>
                  <a:pt x="835" y="466"/>
                </a:lnTo>
                <a:lnTo>
                  <a:pt x="821" y="466"/>
                </a:lnTo>
                <a:lnTo>
                  <a:pt x="821" y="388"/>
                </a:lnTo>
                <a:lnTo>
                  <a:pt x="806" y="388"/>
                </a:lnTo>
                <a:lnTo>
                  <a:pt x="806" y="311"/>
                </a:lnTo>
                <a:lnTo>
                  <a:pt x="788" y="311"/>
                </a:lnTo>
                <a:lnTo>
                  <a:pt x="788" y="233"/>
                </a:lnTo>
                <a:lnTo>
                  <a:pt x="767" y="233"/>
                </a:lnTo>
                <a:lnTo>
                  <a:pt x="767" y="155"/>
                </a:lnTo>
                <a:lnTo>
                  <a:pt x="739" y="155"/>
                </a:lnTo>
                <a:lnTo>
                  <a:pt x="739" y="77"/>
                </a:lnTo>
                <a:lnTo>
                  <a:pt x="697" y="77"/>
                </a:lnTo>
                <a:lnTo>
                  <a:pt x="697" y="0"/>
                </a:lnTo>
                <a:lnTo>
                  <a:pt x="0" y="0"/>
                </a:lnTo>
              </a:path>
            </a:pathLst>
          </a:custGeom>
          <a:noFill/>
          <a:ln w="57150" cmpd="sng">
            <a:solidFill>
              <a:schemeClr val="accent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a:defRPr/>
            </a:pPr>
            <a:endParaRPr lang="en-US">
              <a:latin typeface="+mn-lt"/>
            </a:endParaRPr>
          </a:p>
        </p:txBody>
      </p:sp>
      <p:sp>
        <p:nvSpPr>
          <p:cNvPr id="43070" name="Rectangle 62"/>
          <p:cNvSpPr>
            <a:spLocks noChangeArrowheads="1"/>
          </p:cNvSpPr>
          <p:nvPr/>
        </p:nvSpPr>
        <p:spPr bwMode="auto">
          <a:xfrm>
            <a:off x="2362200" y="3084513"/>
            <a:ext cx="352425" cy="492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defRPr/>
            </a:pPr>
            <a:r>
              <a:rPr lang="en-US" altLang="en-US">
                <a:solidFill>
                  <a:srgbClr val="000000"/>
                </a:solidFill>
                <a:latin typeface="+mn-lt"/>
              </a:rPr>
              <a:t> </a:t>
            </a:r>
            <a:r>
              <a:rPr lang="en-US" altLang="en-US" i="1">
                <a:solidFill>
                  <a:schemeClr val="accent2"/>
                </a:solidFill>
                <a:latin typeface="+mn-lt"/>
              </a:rPr>
              <a:t>A</a:t>
            </a:r>
          </a:p>
        </p:txBody>
      </p:sp>
      <p:sp>
        <p:nvSpPr>
          <p:cNvPr id="43071" name="Line 63"/>
          <p:cNvSpPr>
            <a:spLocks noChangeShapeType="1"/>
          </p:cNvSpPr>
          <p:nvPr/>
        </p:nvSpPr>
        <p:spPr bwMode="auto">
          <a:xfrm>
            <a:off x="5322888" y="4057650"/>
            <a:ext cx="2535237" cy="1588"/>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pPr>
              <a:defRPr/>
            </a:pPr>
            <a:endParaRPr lang="en-US">
              <a:latin typeface="+mn-lt"/>
            </a:endParaRPr>
          </a:p>
        </p:txBody>
      </p:sp>
      <p:sp>
        <p:nvSpPr>
          <p:cNvPr id="43072" name="Line 64"/>
          <p:cNvSpPr>
            <a:spLocks noChangeShapeType="1"/>
          </p:cNvSpPr>
          <p:nvPr/>
        </p:nvSpPr>
        <p:spPr bwMode="auto">
          <a:xfrm>
            <a:off x="5322888" y="4057650"/>
            <a:ext cx="1587" cy="42863"/>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pPr>
              <a:defRPr/>
            </a:pPr>
            <a:endParaRPr lang="en-US">
              <a:latin typeface="+mn-lt"/>
            </a:endParaRPr>
          </a:p>
        </p:txBody>
      </p:sp>
      <p:sp>
        <p:nvSpPr>
          <p:cNvPr id="43073" name="Line 65"/>
          <p:cNvSpPr>
            <a:spLocks noChangeShapeType="1"/>
          </p:cNvSpPr>
          <p:nvPr/>
        </p:nvSpPr>
        <p:spPr bwMode="auto">
          <a:xfrm>
            <a:off x="5322888" y="4057650"/>
            <a:ext cx="1587" cy="7302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pPr>
              <a:defRPr/>
            </a:pPr>
            <a:endParaRPr lang="en-US">
              <a:latin typeface="+mn-lt"/>
            </a:endParaRPr>
          </a:p>
        </p:txBody>
      </p:sp>
      <p:sp>
        <p:nvSpPr>
          <p:cNvPr id="43074" name="Rectangle 66"/>
          <p:cNvSpPr>
            <a:spLocks noChangeArrowheads="1"/>
          </p:cNvSpPr>
          <p:nvPr/>
        </p:nvSpPr>
        <p:spPr bwMode="auto">
          <a:xfrm>
            <a:off x="5214938" y="4130675"/>
            <a:ext cx="153987"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defRPr/>
            </a:pPr>
            <a:r>
              <a:rPr lang="en-US" altLang="en-US" sz="2400">
                <a:latin typeface="+mn-lt"/>
              </a:rPr>
              <a:t>0</a:t>
            </a:r>
          </a:p>
        </p:txBody>
      </p:sp>
      <p:sp>
        <p:nvSpPr>
          <p:cNvPr id="43075" name="Line 67"/>
          <p:cNvSpPr>
            <a:spLocks noChangeShapeType="1"/>
          </p:cNvSpPr>
          <p:nvPr/>
        </p:nvSpPr>
        <p:spPr bwMode="auto">
          <a:xfrm>
            <a:off x="5365750" y="4057650"/>
            <a:ext cx="1588" cy="42863"/>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pPr>
              <a:defRPr/>
            </a:pPr>
            <a:endParaRPr lang="en-US">
              <a:latin typeface="+mn-lt"/>
            </a:endParaRPr>
          </a:p>
        </p:txBody>
      </p:sp>
      <p:sp>
        <p:nvSpPr>
          <p:cNvPr id="43076" name="Line 68"/>
          <p:cNvSpPr>
            <a:spLocks noChangeShapeType="1"/>
          </p:cNvSpPr>
          <p:nvPr/>
        </p:nvSpPr>
        <p:spPr bwMode="auto">
          <a:xfrm>
            <a:off x="5408613" y="4057650"/>
            <a:ext cx="1587" cy="42863"/>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pPr>
              <a:defRPr/>
            </a:pPr>
            <a:endParaRPr lang="en-US">
              <a:latin typeface="+mn-lt"/>
            </a:endParaRPr>
          </a:p>
        </p:txBody>
      </p:sp>
      <p:sp>
        <p:nvSpPr>
          <p:cNvPr id="43077" name="Line 69"/>
          <p:cNvSpPr>
            <a:spLocks noChangeShapeType="1"/>
          </p:cNvSpPr>
          <p:nvPr/>
        </p:nvSpPr>
        <p:spPr bwMode="auto">
          <a:xfrm>
            <a:off x="5449888" y="4057650"/>
            <a:ext cx="1587" cy="42863"/>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pPr>
              <a:defRPr/>
            </a:pPr>
            <a:endParaRPr lang="en-US">
              <a:latin typeface="+mn-lt"/>
            </a:endParaRPr>
          </a:p>
        </p:txBody>
      </p:sp>
      <p:sp>
        <p:nvSpPr>
          <p:cNvPr id="43078" name="Line 70"/>
          <p:cNvSpPr>
            <a:spLocks noChangeShapeType="1"/>
          </p:cNvSpPr>
          <p:nvPr/>
        </p:nvSpPr>
        <p:spPr bwMode="auto">
          <a:xfrm>
            <a:off x="5492750" y="4057650"/>
            <a:ext cx="1588" cy="42863"/>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pPr>
              <a:defRPr/>
            </a:pPr>
            <a:endParaRPr lang="en-US">
              <a:latin typeface="+mn-lt"/>
            </a:endParaRPr>
          </a:p>
        </p:txBody>
      </p:sp>
      <p:sp>
        <p:nvSpPr>
          <p:cNvPr id="43079" name="Line 71"/>
          <p:cNvSpPr>
            <a:spLocks noChangeShapeType="1"/>
          </p:cNvSpPr>
          <p:nvPr/>
        </p:nvSpPr>
        <p:spPr bwMode="auto">
          <a:xfrm>
            <a:off x="5534025" y="4057650"/>
            <a:ext cx="1588" cy="42863"/>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pPr>
              <a:defRPr/>
            </a:pPr>
            <a:endParaRPr lang="en-US">
              <a:latin typeface="+mn-lt"/>
            </a:endParaRPr>
          </a:p>
        </p:txBody>
      </p:sp>
      <p:sp>
        <p:nvSpPr>
          <p:cNvPr id="43080" name="Line 72"/>
          <p:cNvSpPr>
            <a:spLocks noChangeShapeType="1"/>
          </p:cNvSpPr>
          <p:nvPr/>
        </p:nvSpPr>
        <p:spPr bwMode="auto">
          <a:xfrm>
            <a:off x="5576888" y="4057650"/>
            <a:ext cx="1587" cy="42863"/>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pPr>
              <a:defRPr/>
            </a:pPr>
            <a:endParaRPr lang="en-US">
              <a:latin typeface="+mn-lt"/>
            </a:endParaRPr>
          </a:p>
        </p:txBody>
      </p:sp>
      <p:sp>
        <p:nvSpPr>
          <p:cNvPr id="43081" name="Line 73"/>
          <p:cNvSpPr>
            <a:spLocks noChangeShapeType="1"/>
          </p:cNvSpPr>
          <p:nvPr/>
        </p:nvSpPr>
        <p:spPr bwMode="auto">
          <a:xfrm>
            <a:off x="5619750" y="4057650"/>
            <a:ext cx="1588" cy="42863"/>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pPr>
              <a:defRPr/>
            </a:pPr>
            <a:endParaRPr lang="en-US">
              <a:latin typeface="+mn-lt"/>
            </a:endParaRPr>
          </a:p>
        </p:txBody>
      </p:sp>
      <p:sp>
        <p:nvSpPr>
          <p:cNvPr id="43082" name="Line 74"/>
          <p:cNvSpPr>
            <a:spLocks noChangeShapeType="1"/>
          </p:cNvSpPr>
          <p:nvPr/>
        </p:nvSpPr>
        <p:spPr bwMode="auto">
          <a:xfrm>
            <a:off x="5661025" y="4057650"/>
            <a:ext cx="1588" cy="42863"/>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pPr>
              <a:defRPr/>
            </a:pPr>
            <a:endParaRPr lang="en-US">
              <a:latin typeface="+mn-lt"/>
            </a:endParaRPr>
          </a:p>
        </p:txBody>
      </p:sp>
      <p:sp>
        <p:nvSpPr>
          <p:cNvPr id="43083" name="Line 75"/>
          <p:cNvSpPr>
            <a:spLocks noChangeShapeType="1"/>
          </p:cNvSpPr>
          <p:nvPr/>
        </p:nvSpPr>
        <p:spPr bwMode="auto">
          <a:xfrm>
            <a:off x="5703888" y="4057650"/>
            <a:ext cx="1587" cy="42863"/>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pPr>
              <a:defRPr/>
            </a:pPr>
            <a:endParaRPr lang="en-US">
              <a:latin typeface="+mn-lt"/>
            </a:endParaRPr>
          </a:p>
        </p:txBody>
      </p:sp>
      <p:sp>
        <p:nvSpPr>
          <p:cNvPr id="43084" name="Line 76"/>
          <p:cNvSpPr>
            <a:spLocks noChangeShapeType="1"/>
          </p:cNvSpPr>
          <p:nvPr/>
        </p:nvSpPr>
        <p:spPr bwMode="auto">
          <a:xfrm>
            <a:off x="5745163" y="4057650"/>
            <a:ext cx="1587" cy="42863"/>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pPr>
              <a:defRPr/>
            </a:pPr>
            <a:endParaRPr lang="en-US">
              <a:latin typeface="+mn-lt"/>
            </a:endParaRPr>
          </a:p>
        </p:txBody>
      </p:sp>
      <p:sp>
        <p:nvSpPr>
          <p:cNvPr id="43085" name="Line 77"/>
          <p:cNvSpPr>
            <a:spLocks noChangeShapeType="1"/>
          </p:cNvSpPr>
          <p:nvPr/>
        </p:nvSpPr>
        <p:spPr bwMode="auto">
          <a:xfrm>
            <a:off x="5788025" y="4057650"/>
            <a:ext cx="1588" cy="42863"/>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pPr>
              <a:defRPr/>
            </a:pPr>
            <a:endParaRPr lang="en-US">
              <a:latin typeface="+mn-lt"/>
            </a:endParaRPr>
          </a:p>
        </p:txBody>
      </p:sp>
      <p:sp>
        <p:nvSpPr>
          <p:cNvPr id="43086" name="Line 78"/>
          <p:cNvSpPr>
            <a:spLocks noChangeShapeType="1"/>
          </p:cNvSpPr>
          <p:nvPr/>
        </p:nvSpPr>
        <p:spPr bwMode="auto">
          <a:xfrm>
            <a:off x="5830888" y="4057650"/>
            <a:ext cx="1587" cy="42863"/>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pPr>
              <a:defRPr/>
            </a:pPr>
            <a:endParaRPr lang="en-US">
              <a:latin typeface="+mn-lt"/>
            </a:endParaRPr>
          </a:p>
        </p:txBody>
      </p:sp>
      <p:sp>
        <p:nvSpPr>
          <p:cNvPr id="43087" name="Line 79"/>
          <p:cNvSpPr>
            <a:spLocks noChangeShapeType="1"/>
          </p:cNvSpPr>
          <p:nvPr/>
        </p:nvSpPr>
        <p:spPr bwMode="auto">
          <a:xfrm>
            <a:off x="5872163" y="4057650"/>
            <a:ext cx="1587" cy="42863"/>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pPr>
              <a:defRPr/>
            </a:pPr>
            <a:endParaRPr lang="en-US">
              <a:latin typeface="+mn-lt"/>
            </a:endParaRPr>
          </a:p>
        </p:txBody>
      </p:sp>
      <p:sp>
        <p:nvSpPr>
          <p:cNvPr id="43088" name="Line 80"/>
          <p:cNvSpPr>
            <a:spLocks noChangeShapeType="1"/>
          </p:cNvSpPr>
          <p:nvPr/>
        </p:nvSpPr>
        <p:spPr bwMode="auto">
          <a:xfrm>
            <a:off x="5915025" y="4057650"/>
            <a:ext cx="1588" cy="42863"/>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pPr>
              <a:defRPr/>
            </a:pPr>
            <a:endParaRPr lang="en-US">
              <a:latin typeface="+mn-lt"/>
            </a:endParaRPr>
          </a:p>
        </p:txBody>
      </p:sp>
      <p:sp>
        <p:nvSpPr>
          <p:cNvPr id="43089" name="Line 81"/>
          <p:cNvSpPr>
            <a:spLocks noChangeShapeType="1"/>
          </p:cNvSpPr>
          <p:nvPr/>
        </p:nvSpPr>
        <p:spPr bwMode="auto">
          <a:xfrm>
            <a:off x="5957888" y="4057650"/>
            <a:ext cx="1587" cy="42863"/>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pPr>
              <a:defRPr/>
            </a:pPr>
            <a:endParaRPr lang="en-US">
              <a:latin typeface="+mn-lt"/>
            </a:endParaRPr>
          </a:p>
        </p:txBody>
      </p:sp>
      <p:sp>
        <p:nvSpPr>
          <p:cNvPr id="43090" name="Line 82"/>
          <p:cNvSpPr>
            <a:spLocks noChangeShapeType="1"/>
          </p:cNvSpPr>
          <p:nvPr/>
        </p:nvSpPr>
        <p:spPr bwMode="auto">
          <a:xfrm>
            <a:off x="5999163" y="4057650"/>
            <a:ext cx="1587" cy="42863"/>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pPr>
              <a:defRPr/>
            </a:pPr>
            <a:endParaRPr lang="en-US">
              <a:latin typeface="+mn-lt"/>
            </a:endParaRPr>
          </a:p>
        </p:txBody>
      </p:sp>
      <p:sp>
        <p:nvSpPr>
          <p:cNvPr id="43091" name="Line 83"/>
          <p:cNvSpPr>
            <a:spLocks noChangeShapeType="1"/>
          </p:cNvSpPr>
          <p:nvPr/>
        </p:nvSpPr>
        <p:spPr bwMode="auto">
          <a:xfrm>
            <a:off x="6042025" y="4057650"/>
            <a:ext cx="1588" cy="42863"/>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pPr>
              <a:defRPr/>
            </a:pPr>
            <a:endParaRPr lang="en-US">
              <a:latin typeface="+mn-lt"/>
            </a:endParaRPr>
          </a:p>
        </p:txBody>
      </p:sp>
      <p:sp>
        <p:nvSpPr>
          <p:cNvPr id="43092" name="Line 84"/>
          <p:cNvSpPr>
            <a:spLocks noChangeShapeType="1"/>
          </p:cNvSpPr>
          <p:nvPr/>
        </p:nvSpPr>
        <p:spPr bwMode="auto">
          <a:xfrm>
            <a:off x="6084888" y="4057650"/>
            <a:ext cx="1587" cy="42863"/>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pPr>
              <a:defRPr/>
            </a:pPr>
            <a:endParaRPr lang="en-US">
              <a:latin typeface="+mn-lt"/>
            </a:endParaRPr>
          </a:p>
        </p:txBody>
      </p:sp>
      <p:sp>
        <p:nvSpPr>
          <p:cNvPr id="43093" name="Line 85"/>
          <p:cNvSpPr>
            <a:spLocks noChangeShapeType="1"/>
          </p:cNvSpPr>
          <p:nvPr/>
        </p:nvSpPr>
        <p:spPr bwMode="auto">
          <a:xfrm>
            <a:off x="6126163" y="4057650"/>
            <a:ext cx="1587" cy="42863"/>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pPr>
              <a:defRPr/>
            </a:pPr>
            <a:endParaRPr lang="en-US">
              <a:latin typeface="+mn-lt"/>
            </a:endParaRPr>
          </a:p>
        </p:txBody>
      </p:sp>
      <p:sp>
        <p:nvSpPr>
          <p:cNvPr id="43094" name="Line 86"/>
          <p:cNvSpPr>
            <a:spLocks noChangeShapeType="1"/>
          </p:cNvSpPr>
          <p:nvPr/>
        </p:nvSpPr>
        <p:spPr bwMode="auto">
          <a:xfrm>
            <a:off x="6169025" y="4057650"/>
            <a:ext cx="1588" cy="42863"/>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pPr>
              <a:defRPr/>
            </a:pPr>
            <a:endParaRPr lang="en-US">
              <a:latin typeface="+mn-lt"/>
            </a:endParaRPr>
          </a:p>
        </p:txBody>
      </p:sp>
      <p:sp>
        <p:nvSpPr>
          <p:cNvPr id="43095" name="Line 87"/>
          <p:cNvSpPr>
            <a:spLocks noChangeShapeType="1"/>
          </p:cNvSpPr>
          <p:nvPr/>
        </p:nvSpPr>
        <p:spPr bwMode="auto">
          <a:xfrm>
            <a:off x="6169025" y="4057650"/>
            <a:ext cx="1588" cy="7302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pPr>
              <a:defRPr/>
            </a:pPr>
            <a:endParaRPr lang="en-US">
              <a:latin typeface="+mn-lt"/>
            </a:endParaRPr>
          </a:p>
        </p:txBody>
      </p:sp>
      <p:sp>
        <p:nvSpPr>
          <p:cNvPr id="43096" name="Rectangle 88"/>
          <p:cNvSpPr>
            <a:spLocks noChangeArrowheads="1"/>
          </p:cNvSpPr>
          <p:nvPr/>
        </p:nvSpPr>
        <p:spPr bwMode="auto">
          <a:xfrm>
            <a:off x="5910263" y="4130675"/>
            <a:ext cx="538162"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defRPr/>
            </a:pPr>
            <a:r>
              <a:rPr lang="en-US" altLang="en-US" sz="2400">
                <a:latin typeface="+mn-lt"/>
              </a:rPr>
              <a:t>0.02</a:t>
            </a:r>
          </a:p>
        </p:txBody>
      </p:sp>
      <p:sp>
        <p:nvSpPr>
          <p:cNvPr id="43097" name="Line 89"/>
          <p:cNvSpPr>
            <a:spLocks noChangeShapeType="1"/>
          </p:cNvSpPr>
          <p:nvPr/>
        </p:nvSpPr>
        <p:spPr bwMode="auto">
          <a:xfrm>
            <a:off x="6210300" y="4057650"/>
            <a:ext cx="1588" cy="42863"/>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pPr>
              <a:defRPr/>
            </a:pPr>
            <a:endParaRPr lang="en-US">
              <a:latin typeface="+mn-lt"/>
            </a:endParaRPr>
          </a:p>
        </p:txBody>
      </p:sp>
      <p:sp>
        <p:nvSpPr>
          <p:cNvPr id="43098" name="Line 90"/>
          <p:cNvSpPr>
            <a:spLocks noChangeShapeType="1"/>
          </p:cNvSpPr>
          <p:nvPr/>
        </p:nvSpPr>
        <p:spPr bwMode="auto">
          <a:xfrm>
            <a:off x="6253163" y="4057650"/>
            <a:ext cx="1587" cy="42863"/>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pPr>
              <a:defRPr/>
            </a:pPr>
            <a:endParaRPr lang="en-US">
              <a:latin typeface="+mn-lt"/>
            </a:endParaRPr>
          </a:p>
        </p:txBody>
      </p:sp>
      <p:sp>
        <p:nvSpPr>
          <p:cNvPr id="43099" name="Line 91"/>
          <p:cNvSpPr>
            <a:spLocks noChangeShapeType="1"/>
          </p:cNvSpPr>
          <p:nvPr/>
        </p:nvSpPr>
        <p:spPr bwMode="auto">
          <a:xfrm>
            <a:off x="6294438" y="4057650"/>
            <a:ext cx="1587" cy="42863"/>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pPr>
              <a:defRPr/>
            </a:pPr>
            <a:endParaRPr lang="en-US">
              <a:latin typeface="+mn-lt"/>
            </a:endParaRPr>
          </a:p>
        </p:txBody>
      </p:sp>
      <p:sp>
        <p:nvSpPr>
          <p:cNvPr id="43100" name="Line 92"/>
          <p:cNvSpPr>
            <a:spLocks noChangeShapeType="1"/>
          </p:cNvSpPr>
          <p:nvPr/>
        </p:nvSpPr>
        <p:spPr bwMode="auto">
          <a:xfrm>
            <a:off x="6337300" y="4057650"/>
            <a:ext cx="1588" cy="42863"/>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pPr>
              <a:defRPr/>
            </a:pPr>
            <a:endParaRPr lang="en-US">
              <a:latin typeface="+mn-lt"/>
            </a:endParaRPr>
          </a:p>
        </p:txBody>
      </p:sp>
      <p:sp>
        <p:nvSpPr>
          <p:cNvPr id="43101" name="Line 93"/>
          <p:cNvSpPr>
            <a:spLocks noChangeShapeType="1"/>
          </p:cNvSpPr>
          <p:nvPr/>
        </p:nvSpPr>
        <p:spPr bwMode="auto">
          <a:xfrm>
            <a:off x="6380163" y="4057650"/>
            <a:ext cx="1587" cy="42863"/>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pPr>
              <a:defRPr/>
            </a:pPr>
            <a:endParaRPr lang="en-US">
              <a:latin typeface="+mn-lt"/>
            </a:endParaRPr>
          </a:p>
        </p:txBody>
      </p:sp>
      <p:sp>
        <p:nvSpPr>
          <p:cNvPr id="43102" name="Line 94"/>
          <p:cNvSpPr>
            <a:spLocks noChangeShapeType="1"/>
          </p:cNvSpPr>
          <p:nvPr/>
        </p:nvSpPr>
        <p:spPr bwMode="auto">
          <a:xfrm>
            <a:off x="6421438" y="4057650"/>
            <a:ext cx="1587" cy="42863"/>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pPr>
              <a:defRPr/>
            </a:pPr>
            <a:endParaRPr lang="en-US">
              <a:latin typeface="+mn-lt"/>
            </a:endParaRPr>
          </a:p>
        </p:txBody>
      </p:sp>
      <p:sp>
        <p:nvSpPr>
          <p:cNvPr id="43103" name="Line 95"/>
          <p:cNvSpPr>
            <a:spLocks noChangeShapeType="1"/>
          </p:cNvSpPr>
          <p:nvPr/>
        </p:nvSpPr>
        <p:spPr bwMode="auto">
          <a:xfrm>
            <a:off x="6464300" y="4057650"/>
            <a:ext cx="1588" cy="42863"/>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pPr>
              <a:defRPr/>
            </a:pPr>
            <a:endParaRPr lang="en-US">
              <a:latin typeface="+mn-lt"/>
            </a:endParaRPr>
          </a:p>
        </p:txBody>
      </p:sp>
      <p:sp>
        <p:nvSpPr>
          <p:cNvPr id="43104" name="Line 96"/>
          <p:cNvSpPr>
            <a:spLocks noChangeShapeType="1"/>
          </p:cNvSpPr>
          <p:nvPr/>
        </p:nvSpPr>
        <p:spPr bwMode="auto">
          <a:xfrm>
            <a:off x="6507163" y="4057650"/>
            <a:ext cx="1587" cy="42863"/>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pPr>
              <a:defRPr/>
            </a:pPr>
            <a:endParaRPr lang="en-US">
              <a:latin typeface="+mn-lt"/>
            </a:endParaRPr>
          </a:p>
        </p:txBody>
      </p:sp>
      <p:sp>
        <p:nvSpPr>
          <p:cNvPr id="43105" name="Line 97"/>
          <p:cNvSpPr>
            <a:spLocks noChangeShapeType="1"/>
          </p:cNvSpPr>
          <p:nvPr/>
        </p:nvSpPr>
        <p:spPr bwMode="auto">
          <a:xfrm>
            <a:off x="6548438" y="4057650"/>
            <a:ext cx="1587" cy="42863"/>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pPr>
              <a:defRPr/>
            </a:pPr>
            <a:endParaRPr lang="en-US">
              <a:latin typeface="+mn-lt"/>
            </a:endParaRPr>
          </a:p>
        </p:txBody>
      </p:sp>
      <p:sp>
        <p:nvSpPr>
          <p:cNvPr id="43106" name="Line 98"/>
          <p:cNvSpPr>
            <a:spLocks noChangeShapeType="1"/>
          </p:cNvSpPr>
          <p:nvPr/>
        </p:nvSpPr>
        <p:spPr bwMode="auto">
          <a:xfrm>
            <a:off x="6591300" y="4057650"/>
            <a:ext cx="1588" cy="42863"/>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pPr>
              <a:defRPr/>
            </a:pPr>
            <a:endParaRPr lang="en-US">
              <a:latin typeface="+mn-lt"/>
            </a:endParaRPr>
          </a:p>
        </p:txBody>
      </p:sp>
      <p:sp>
        <p:nvSpPr>
          <p:cNvPr id="43107" name="Line 99"/>
          <p:cNvSpPr>
            <a:spLocks noChangeShapeType="1"/>
          </p:cNvSpPr>
          <p:nvPr/>
        </p:nvSpPr>
        <p:spPr bwMode="auto">
          <a:xfrm>
            <a:off x="6634163" y="4057650"/>
            <a:ext cx="1587" cy="42863"/>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pPr>
              <a:defRPr/>
            </a:pPr>
            <a:endParaRPr lang="en-US">
              <a:latin typeface="+mn-lt"/>
            </a:endParaRPr>
          </a:p>
        </p:txBody>
      </p:sp>
      <p:sp>
        <p:nvSpPr>
          <p:cNvPr id="43108" name="Line 100"/>
          <p:cNvSpPr>
            <a:spLocks noChangeShapeType="1"/>
          </p:cNvSpPr>
          <p:nvPr/>
        </p:nvSpPr>
        <p:spPr bwMode="auto">
          <a:xfrm>
            <a:off x="6675438" y="4057650"/>
            <a:ext cx="1587" cy="42863"/>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pPr>
              <a:defRPr/>
            </a:pPr>
            <a:endParaRPr lang="en-US">
              <a:latin typeface="+mn-lt"/>
            </a:endParaRPr>
          </a:p>
        </p:txBody>
      </p:sp>
      <p:sp>
        <p:nvSpPr>
          <p:cNvPr id="43109" name="Line 101"/>
          <p:cNvSpPr>
            <a:spLocks noChangeShapeType="1"/>
          </p:cNvSpPr>
          <p:nvPr/>
        </p:nvSpPr>
        <p:spPr bwMode="auto">
          <a:xfrm>
            <a:off x="6718300" y="4057650"/>
            <a:ext cx="1588" cy="42863"/>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pPr>
              <a:defRPr/>
            </a:pPr>
            <a:endParaRPr lang="en-US">
              <a:latin typeface="+mn-lt"/>
            </a:endParaRPr>
          </a:p>
        </p:txBody>
      </p:sp>
      <p:sp>
        <p:nvSpPr>
          <p:cNvPr id="43110" name="Line 102"/>
          <p:cNvSpPr>
            <a:spLocks noChangeShapeType="1"/>
          </p:cNvSpPr>
          <p:nvPr/>
        </p:nvSpPr>
        <p:spPr bwMode="auto">
          <a:xfrm>
            <a:off x="6759575" y="4057650"/>
            <a:ext cx="1588" cy="42863"/>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pPr>
              <a:defRPr/>
            </a:pPr>
            <a:endParaRPr lang="en-US">
              <a:latin typeface="+mn-lt"/>
            </a:endParaRPr>
          </a:p>
        </p:txBody>
      </p:sp>
      <p:sp>
        <p:nvSpPr>
          <p:cNvPr id="43111" name="Line 103"/>
          <p:cNvSpPr>
            <a:spLocks noChangeShapeType="1"/>
          </p:cNvSpPr>
          <p:nvPr/>
        </p:nvSpPr>
        <p:spPr bwMode="auto">
          <a:xfrm>
            <a:off x="6802438" y="4057650"/>
            <a:ext cx="1587" cy="42863"/>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pPr>
              <a:defRPr/>
            </a:pPr>
            <a:endParaRPr lang="en-US">
              <a:latin typeface="+mn-lt"/>
            </a:endParaRPr>
          </a:p>
        </p:txBody>
      </p:sp>
      <p:sp>
        <p:nvSpPr>
          <p:cNvPr id="43112" name="Line 104"/>
          <p:cNvSpPr>
            <a:spLocks noChangeShapeType="1"/>
          </p:cNvSpPr>
          <p:nvPr/>
        </p:nvSpPr>
        <p:spPr bwMode="auto">
          <a:xfrm>
            <a:off x="6845300" y="4057650"/>
            <a:ext cx="1588" cy="42863"/>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pPr>
              <a:defRPr/>
            </a:pPr>
            <a:endParaRPr lang="en-US">
              <a:latin typeface="+mn-lt"/>
            </a:endParaRPr>
          </a:p>
        </p:txBody>
      </p:sp>
      <p:sp>
        <p:nvSpPr>
          <p:cNvPr id="43113" name="Line 105"/>
          <p:cNvSpPr>
            <a:spLocks noChangeShapeType="1"/>
          </p:cNvSpPr>
          <p:nvPr/>
        </p:nvSpPr>
        <p:spPr bwMode="auto">
          <a:xfrm>
            <a:off x="6886575" y="4057650"/>
            <a:ext cx="1588" cy="42863"/>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pPr>
              <a:defRPr/>
            </a:pPr>
            <a:endParaRPr lang="en-US">
              <a:latin typeface="+mn-lt"/>
            </a:endParaRPr>
          </a:p>
        </p:txBody>
      </p:sp>
      <p:sp>
        <p:nvSpPr>
          <p:cNvPr id="43114" name="Line 106"/>
          <p:cNvSpPr>
            <a:spLocks noChangeShapeType="1"/>
          </p:cNvSpPr>
          <p:nvPr/>
        </p:nvSpPr>
        <p:spPr bwMode="auto">
          <a:xfrm>
            <a:off x="6929438" y="4057650"/>
            <a:ext cx="1587" cy="42863"/>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pPr>
              <a:defRPr/>
            </a:pPr>
            <a:endParaRPr lang="en-US">
              <a:latin typeface="+mn-lt"/>
            </a:endParaRPr>
          </a:p>
        </p:txBody>
      </p:sp>
      <p:sp>
        <p:nvSpPr>
          <p:cNvPr id="43115" name="Line 107"/>
          <p:cNvSpPr>
            <a:spLocks noChangeShapeType="1"/>
          </p:cNvSpPr>
          <p:nvPr/>
        </p:nvSpPr>
        <p:spPr bwMode="auto">
          <a:xfrm>
            <a:off x="6970713" y="4057650"/>
            <a:ext cx="1587" cy="42863"/>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pPr>
              <a:defRPr/>
            </a:pPr>
            <a:endParaRPr lang="en-US">
              <a:latin typeface="+mn-lt"/>
            </a:endParaRPr>
          </a:p>
        </p:txBody>
      </p:sp>
      <p:sp>
        <p:nvSpPr>
          <p:cNvPr id="43116" name="Line 108"/>
          <p:cNvSpPr>
            <a:spLocks noChangeShapeType="1"/>
          </p:cNvSpPr>
          <p:nvPr/>
        </p:nvSpPr>
        <p:spPr bwMode="auto">
          <a:xfrm>
            <a:off x="7013575" y="4057650"/>
            <a:ext cx="1588" cy="42863"/>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pPr>
              <a:defRPr/>
            </a:pPr>
            <a:endParaRPr lang="en-US">
              <a:latin typeface="+mn-lt"/>
            </a:endParaRPr>
          </a:p>
        </p:txBody>
      </p:sp>
      <p:sp>
        <p:nvSpPr>
          <p:cNvPr id="43117" name="Line 109"/>
          <p:cNvSpPr>
            <a:spLocks noChangeShapeType="1"/>
          </p:cNvSpPr>
          <p:nvPr/>
        </p:nvSpPr>
        <p:spPr bwMode="auto">
          <a:xfrm>
            <a:off x="7013575" y="4057650"/>
            <a:ext cx="1588" cy="7302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pPr>
              <a:defRPr/>
            </a:pPr>
            <a:endParaRPr lang="en-US">
              <a:latin typeface="+mn-lt"/>
            </a:endParaRPr>
          </a:p>
        </p:txBody>
      </p:sp>
      <p:sp>
        <p:nvSpPr>
          <p:cNvPr id="43118" name="Rectangle 110"/>
          <p:cNvSpPr>
            <a:spLocks noChangeArrowheads="1"/>
          </p:cNvSpPr>
          <p:nvPr/>
        </p:nvSpPr>
        <p:spPr bwMode="auto">
          <a:xfrm>
            <a:off x="6754813" y="4130675"/>
            <a:ext cx="538162"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defRPr/>
            </a:pPr>
            <a:r>
              <a:rPr lang="en-US" altLang="en-US" sz="2400">
                <a:latin typeface="+mn-lt"/>
              </a:rPr>
              <a:t>0.04</a:t>
            </a:r>
          </a:p>
        </p:txBody>
      </p:sp>
      <p:sp>
        <p:nvSpPr>
          <p:cNvPr id="43119" name="Line 111"/>
          <p:cNvSpPr>
            <a:spLocks noChangeShapeType="1"/>
          </p:cNvSpPr>
          <p:nvPr/>
        </p:nvSpPr>
        <p:spPr bwMode="auto">
          <a:xfrm>
            <a:off x="7056438" y="4057650"/>
            <a:ext cx="1587" cy="42863"/>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pPr>
              <a:defRPr/>
            </a:pPr>
            <a:endParaRPr lang="en-US">
              <a:latin typeface="+mn-lt"/>
            </a:endParaRPr>
          </a:p>
        </p:txBody>
      </p:sp>
      <p:sp>
        <p:nvSpPr>
          <p:cNvPr id="43120" name="Line 112"/>
          <p:cNvSpPr>
            <a:spLocks noChangeShapeType="1"/>
          </p:cNvSpPr>
          <p:nvPr/>
        </p:nvSpPr>
        <p:spPr bwMode="auto">
          <a:xfrm>
            <a:off x="7097713" y="4057650"/>
            <a:ext cx="1587" cy="42863"/>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pPr>
              <a:defRPr/>
            </a:pPr>
            <a:endParaRPr lang="en-US">
              <a:latin typeface="+mn-lt"/>
            </a:endParaRPr>
          </a:p>
        </p:txBody>
      </p:sp>
      <p:sp>
        <p:nvSpPr>
          <p:cNvPr id="43121" name="Line 113"/>
          <p:cNvSpPr>
            <a:spLocks noChangeShapeType="1"/>
          </p:cNvSpPr>
          <p:nvPr/>
        </p:nvSpPr>
        <p:spPr bwMode="auto">
          <a:xfrm>
            <a:off x="7140575" y="4057650"/>
            <a:ext cx="1588" cy="42863"/>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pPr>
              <a:defRPr/>
            </a:pPr>
            <a:endParaRPr lang="en-US">
              <a:latin typeface="+mn-lt"/>
            </a:endParaRPr>
          </a:p>
        </p:txBody>
      </p:sp>
      <p:sp>
        <p:nvSpPr>
          <p:cNvPr id="43122" name="Line 114"/>
          <p:cNvSpPr>
            <a:spLocks noChangeShapeType="1"/>
          </p:cNvSpPr>
          <p:nvPr/>
        </p:nvSpPr>
        <p:spPr bwMode="auto">
          <a:xfrm>
            <a:off x="7183438" y="4057650"/>
            <a:ext cx="1587" cy="42863"/>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pPr>
              <a:defRPr/>
            </a:pPr>
            <a:endParaRPr lang="en-US">
              <a:latin typeface="+mn-lt"/>
            </a:endParaRPr>
          </a:p>
        </p:txBody>
      </p:sp>
      <p:sp>
        <p:nvSpPr>
          <p:cNvPr id="43123" name="Line 115"/>
          <p:cNvSpPr>
            <a:spLocks noChangeShapeType="1"/>
          </p:cNvSpPr>
          <p:nvPr/>
        </p:nvSpPr>
        <p:spPr bwMode="auto">
          <a:xfrm>
            <a:off x="7224713" y="4057650"/>
            <a:ext cx="1587" cy="42863"/>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pPr>
              <a:defRPr/>
            </a:pPr>
            <a:endParaRPr lang="en-US">
              <a:latin typeface="+mn-lt"/>
            </a:endParaRPr>
          </a:p>
        </p:txBody>
      </p:sp>
      <p:sp>
        <p:nvSpPr>
          <p:cNvPr id="43124" name="Line 116"/>
          <p:cNvSpPr>
            <a:spLocks noChangeShapeType="1"/>
          </p:cNvSpPr>
          <p:nvPr/>
        </p:nvSpPr>
        <p:spPr bwMode="auto">
          <a:xfrm>
            <a:off x="7267575" y="4057650"/>
            <a:ext cx="1588" cy="42863"/>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pPr>
              <a:defRPr/>
            </a:pPr>
            <a:endParaRPr lang="en-US">
              <a:latin typeface="+mn-lt"/>
            </a:endParaRPr>
          </a:p>
        </p:txBody>
      </p:sp>
      <p:sp>
        <p:nvSpPr>
          <p:cNvPr id="43125" name="Line 117"/>
          <p:cNvSpPr>
            <a:spLocks noChangeShapeType="1"/>
          </p:cNvSpPr>
          <p:nvPr/>
        </p:nvSpPr>
        <p:spPr bwMode="auto">
          <a:xfrm>
            <a:off x="7308850" y="4057650"/>
            <a:ext cx="1588" cy="42863"/>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pPr>
              <a:defRPr/>
            </a:pPr>
            <a:endParaRPr lang="en-US">
              <a:latin typeface="+mn-lt"/>
            </a:endParaRPr>
          </a:p>
        </p:txBody>
      </p:sp>
      <p:sp>
        <p:nvSpPr>
          <p:cNvPr id="43126" name="Line 118"/>
          <p:cNvSpPr>
            <a:spLocks noChangeShapeType="1"/>
          </p:cNvSpPr>
          <p:nvPr/>
        </p:nvSpPr>
        <p:spPr bwMode="auto">
          <a:xfrm>
            <a:off x="7351713" y="4057650"/>
            <a:ext cx="1587" cy="42863"/>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pPr>
              <a:defRPr/>
            </a:pPr>
            <a:endParaRPr lang="en-US">
              <a:latin typeface="+mn-lt"/>
            </a:endParaRPr>
          </a:p>
        </p:txBody>
      </p:sp>
      <p:sp>
        <p:nvSpPr>
          <p:cNvPr id="43127" name="Line 119"/>
          <p:cNvSpPr>
            <a:spLocks noChangeShapeType="1"/>
          </p:cNvSpPr>
          <p:nvPr/>
        </p:nvSpPr>
        <p:spPr bwMode="auto">
          <a:xfrm>
            <a:off x="7394575" y="4057650"/>
            <a:ext cx="1588" cy="42863"/>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pPr>
              <a:defRPr/>
            </a:pPr>
            <a:endParaRPr lang="en-US">
              <a:latin typeface="+mn-lt"/>
            </a:endParaRPr>
          </a:p>
        </p:txBody>
      </p:sp>
      <p:sp>
        <p:nvSpPr>
          <p:cNvPr id="43128" name="Line 120"/>
          <p:cNvSpPr>
            <a:spLocks noChangeShapeType="1"/>
          </p:cNvSpPr>
          <p:nvPr/>
        </p:nvSpPr>
        <p:spPr bwMode="auto">
          <a:xfrm>
            <a:off x="7435850" y="4057650"/>
            <a:ext cx="1588" cy="42863"/>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pPr>
              <a:defRPr/>
            </a:pPr>
            <a:endParaRPr lang="en-US">
              <a:latin typeface="+mn-lt"/>
            </a:endParaRPr>
          </a:p>
        </p:txBody>
      </p:sp>
      <p:sp>
        <p:nvSpPr>
          <p:cNvPr id="43129" name="Line 121"/>
          <p:cNvSpPr>
            <a:spLocks noChangeShapeType="1"/>
          </p:cNvSpPr>
          <p:nvPr/>
        </p:nvSpPr>
        <p:spPr bwMode="auto">
          <a:xfrm>
            <a:off x="7478713" y="4057650"/>
            <a:ext cx="1587" cy="42863"/>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pPr>
              <a:defRPr/>
            </a:pPr>
            <a:endParaRPr lang="en-US">
              <a:latin typeface="+mn-lt"/>
            </a:endParaRPr>
          </a:p>
        </p:txBody>
      </p:sp>
      <p:sp>
        <p:nvSpPr>
          <p:cNvPr id="43130" name="Line 122"/>
          <p:cNvSpPr>
            <a:spLocks noChangeShapeType="1"/>
          </p:cNvSpPr>
          <p:nvPr/>
        </p:nvSpPr>
        <p:spPr bwMode="auto">
          <a:xfrm>
            <a:off x="7519988" y="4057650"/>
            <a:ext cx="1587" cy="42863"/>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pPr>
              <a:defRPr/>
            </a:pPr>
            <a:endParaRPr lang="en-US">
              <a:latin typeface="+mn-lt"/>
            </a:endParaRPr>
          </a:p>
        </p:txBody>
      </p:sp>
      <p:sp>
        <p:nvSpPr>
          <p:cNvPr id="43131" name="Line 123"/>
          <p:cNvSpPr>
            <a:spLocks noChangeShapeType="1"/>
          </p:cNvSpPr>
          <p:nvPr/>
        </p:nvSpPr>
        <p:spPr bwMode="auto">
          <a:xfrm>
            <a:off x="7562850" y="4057650"/>
            <a:ext cx="1588" cy="42863"/>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pPr>
              <a:defRPr/>
            </a:pPr>
            <a:endParaRPr lang="en-US">
              <a:latin typeface="+mn-lt"/>
            </a:endParaRPr>
          </a:p>
        </p:txBody>
      </p:sp>
      <p:sp>
        <p:nvSpPr>
          <p:cNvPr id="43132" name="Line 124"/>
          <p:cNvSpPr>
            <a:spLocks noChangeShapeType="1"/>
          </p:cNvSpPr>
          <p:nvPr/>
        </p:nvSpPr>
        <p:spPr bwMode="auto">
          <a:xfrm>
            <a:off x="7605713" y="4057650"/>
            <a:ext cx="1587" cy="42863"/>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pPr>
              <a:defRPr/>
            </a:pPr>
            <a:endParaRPr lang="en-US">
              <a:latin typeface="+mn-lt"/>
            </a:endParaRPr>
          </a:p>
        </p:txBody>
      </p:sp>
      <p:sp>
        <p:nvSpPr>
          <p:cNvPr id="43133" name="Line 125"/>
          <p:cNvSpPr>
            <a:spLocks noChangeShapeType="1"/>
          </p:cNvSpPr>
          <p:nvPr/>
        </p:nvSpPr>
        <p:spPr bwMode="auto">
          <a:xfrm>
            <a:off x="7646988" y="4057650"/>
            <a:ext cx="1587" cy="42863"/>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pPr>
              <a:defRPr/>
            </a:pPr>
            <a:endParaRPr lang="en-US">
              <a:latin typeface="+mn-lt"/>
            </a:endParaRPr>
          </a:p>
        </p:txBody>
      </p:sp>
      <p:sp>
        <p:nvSpPr>
          <p:cNvPr id="43134" name="Line 126"/>
          <p:cNvSpPr>
            <a:spLocks noChangeShapeType="1"/>
          </p:cNvSpPr>
          <p:nvPr/>
        </p:nvSpPr>
        <p:spPr bwMode="auto">
          <a:xfrm>
            <a:off x="7689850" y="4057650"/>
            <a:ext cx="1588" cy="42863"/>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pPr>
              <a:defRPr/>
            </a:pPr>
            <a:endParaRPr lang="en-US">
              <a:latin typeface="+mn-lt"/>
            </a:endParaRPr>
          </a:p>
        </p:txBody>
      </p:sp>
      <p:sp>
        <p:nvSpPr>
          <p:cNvPr id="43135" name="Line 127"/>
          <p:cNvSpPr>
            <a:spLocks noChangeShapeType="1"/>
          </p:cNvSpPr>
          <p:nvPr/>
        </p:nvSpPr>
        <p:spPr bwMode="auto">
          <a:xfrm>
            <a:off x="7732713" y="4057650"/>
            <a:ext cx="1587" cy="42863"/>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pPr>
              <a:defRPr/>
            </a:pPr>
            <a:endParaRPr lang="en-US">
              <a:latin typeface="+mn-lt"/>
            </a:endParaRPr>
          </a:p>
        </p:txBody>
      </p:sp>
      <p:sp>
        <p:nvSpPr>
          <p:cNvPr id="43136" name="Line 128"/>
          <p:cNvSpPr>
            <a:spLocks noChangeShapeType="1"/>
          </p:cNvSpPr>
          <p:nvPr/>
        </p:nvSpPr>
        <p:spPr bwMode="auto">
          <a:xfrm>
            <a:off x="7773988" y="4057650"/>
            <a:ext cx="1587" cy="42863"/>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pPr>
              <a:defRPr/>
            </a:pPr>
            <a:endParaRPr lang="en-US">
              <a:latin typeface="+mn-lt"/>
            </a:endParaRPr>
          </a:p>
        </p:txBody>
      </p:sp>
      <p:sp>
        <p:nvSpPr>
          <p:cNvPr id="43137" name="Line 129"/>
          <p:cNvSpPr>
            <a:spLocks noChangeShapeType="1"/>
          </p:cNvSpPr>
          <p:nvPr/>
        </p:nvSpPr>
        <p:spPr bwMode="auto">
          <a:xfrm>
            <a:off x="7816850" y="4057650"/>
            <a:ext cx="1588" cy="42863"/>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pPr>
              <a:defRPr/>
            </a:pPr>
            <a:endParaRPr lang="en-US">
              <a:latin typeface="+mn-lt"/>
            </a:endParaRPr>
          </a:p>
        </p:txBody>
      </p:sp>
      <p:sp>
        <p:nvSpPr>
          <p:cNvPr id="43138" name="Line 130"/>
          <p:cNvSpPr>
            <a:spLocks noChangeShapeType="1"/>
          </p:cNvSpPr>
          <p:nvPr/>
        </p:nvSpPr>
        <p:spPr bwMode="auto">
          <a:xfrm>
            <a:off x="7858125" y="4057650"/>
            <a:ext cx="1588" cy="42863"/>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pPr>
              <a:defRPr/>
            </a:pPr>
            <a:endParaRPr lang="en-US">
              <a:latin typeface="+mn-lt"/>
            </a:endParaRPr>
          </a:p>
        </p:txBody>
      </p:sp>
      <p:sp>
        <p:nvSpPr>
          <p:cNvPr id="43139" name="Line 131"/>
          <p:cNvSpPr>
            <a:spLocks noChangeShapeType="1"/>
          </p:cNvSpPr>
          <p:nvPr/>
        </p:nvSpPr>
        <p:spPr bwMode="auto">
          <a:xfrm>
            <a:off x="7858125" y="4057650"/>
            <a:ext cx="1588" cy="7302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pPr>
              <a:defRPr/>
            </a:pPr>
            <a:endParaRPr lang="en-US">
              <a:latin typeface="+mn-lt"/>
            </a:endParaRPr>
          </a:p>
        </p:txBody>
      </p:sp>
      <p:sp>
        <p:nvSpPr>
          <p:cNvPr id="43140" name="Rectangle 132"/>
          <p:cNvSpPr>
            <a:spLocks noChangeArrowheads="1"/>
          </p:cNvSpPr>
          <p:nvPr/>
        </p:nvSpPr>
        <p:spPr bwMode="auto">
          <a:xfrm>
            <a:off x="7599363" y="4130675"/>
            <a:ext cx="538162"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defRPr/>
            </a:pPr>
            <a:r>
              <a:rPr lang="en-US" altLang="en-US" sz="2400">
                <a:latin typeface="+mn-lt"/>
              </a:rPr>
              <a:t>0.06</a:t>
            </a:r>
          </a:p>
        </p:txBody>
      </p:sp>
      <p:sp>
        <p:nvSpPr>
          <p:cNvPr id="43141" name="Line 133"/>
          <p:cNvSpPr>
            <a:spLocks noChangeShapeType="1"/>
          </p:cNvSpPr>
          <p:nvPr/>
        </p:nvSpPr>
        <p:spPr bwMode="auto">
          <a:xfrm flipV="1">
            <a:off x="5322888" y="2543175"/>
            <a:ext cx="1587" cy="151447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pPr>
              <a:defRPr/>
            </a:pPr>
            <a:endParaRPr lang="en-US">
              <a:latin typeface="+mn-lt"/>
            </a:endParaRPr>
          </a:p>
        </p:txBody>
      </p:sp>
      <p:sp>
        <p:nvSpPr>
          <p:cNvPr id="43142" name="Line 134"/>
          <p:cNvSpPr>
            <a:spLocks noChangeShapeType="1"/>
          </p:cNvSpPr>
          <p:nvPr/>
        </p:nvSpPr>
        <p:spPr bwMode="auto">
          <a:xfrm flipH="1">
            <a:off x="5227638" y="4057650"/>
            <a:ext cx="95250" cy="1588"/>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pPr>
              <a:defRPr/>
            </a:pPr>
            <a:endParaRPr lang="en-US">
              <a:latin typeface="+mn-lt"/>
            </a:endParaRPr>
          </a:p>
        </p:txBody>
      </p:sp>
      <p:sp>
        <p:nvSpPr>
          <p:cNvPr id="43143" name="Line 135"/>
          <p:cNvSpPr>
            <a:spLocks noChangeShapeType="1"/>
          </p:cNvSpPr>
          <p:nvPr/>
        </p:nvSpPr>
        <p:spPr bwMode="auto">
          <a:xfrm flipH="1">
            <a:off x="5203825" y="4057650"/>
            <a:ext cx="119063" cy="1588"/>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pPr>
              <a:defRPr/>
            </a:pPr>
            <a:endParaRPr lang="en-US">
              <a:latin typeface="+mn-lt"/>
            </a:endParaRPr>
          </a:p>
        </p:txBody>
      </p:sp>
      <p:sp>
        <p:nvSpPr>
          <p:cNvPr id="43144" name="Rectangle 136"/>
          <p:cNvSpPr>
            <a:spLocks noChangeArrowheads="1"/>
          </p:cNvSpPr>
          <p:nvPr/>
        </p:nvSpPr>
        <p:spPr bwMode="auto">
          <a:xfrm>
            <a:off x="5011738" y="3862388"/>
            <a:ext cx="153987"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defRPr/>
            </a:pPr>
            <a:r>
              <a:rPr lang="en-US" altLang="en-US" sz="2400">
                <a:latin typeface="+mn-lt"/>
              </a:rPr>
              <a:t>0</a:t>
            </a:r>
          </a:p>
        </p:txBody>
      </p:sp>
      <p:sp>
        <p:nvSpPr>
          <p:cNvPr id="43145" name="Line 137"/>
          <p:cNvSpPr>
            <a:spLocks noChangeShapeType="1"/>
          </p:cNvSpPr>
          <p:nvPr/>
        </p:nvSpPr>
        <p:spPr bwMode="auto">
          <a:xfrm flipH="1">
            <a:off x="5227638" y="3906838"/>
            <a:ext cx="95250" cy="158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pPr>
              <a:defRPr/>
            </a:pPr>
            <a:endParaRPr lang="en-US">
              <a:latin typeface="+mn-lt"/>
            </a:endParaRPr>
          </a:p>
        </p:txBody>
      </p:sp>
      <p:sp>
        <p:nvSpPr>
          <p:cNvPr id="43146" name="Line 138"/>
          <p:cNvSpPr>
            <a:spLocks noChangeShapeType="1"/>
          </p:cNvSpPr>
          <p:nvPr/>
        </p:nvSpPr>
        <p:spPr bwMode="auto">
          <a:xfrm flipH="1">
            <a:off x="5227638" y="3754438"/>
            <a:ext cx="95250" cy="158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pPr>
              <a:defRPr/>
            </a:pPr>
            <a:endParaRPr lang="en-US">
              <a:latin typeface="+mn-lt"/>
            </a:endParaRPr>
          </a:p>
        </p:txBody>
      </p:sp>
      <p:sp>
        <p:nvSpPr>
          <p:cNvPr id="43147" name="Line 139"/>
          <p:cNvSpPr>
            <a:spLocks noChangeShapeType="1"/>
          </p:cNvSpPr>
          <p:nvPr/>
        </p:nvSpPr>
        <p:spPr bwMode="auto">
          <a:xfrm flipH="1">
            <a:off x="5227638" y="3603625"/>
            <a:ext cx="95250" cy="1588"/>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pPr>
              <a:defRPr/>
            </a:pPr>
            <a:endParaRPr lang="en-US">
              <a:latin typeface="+mn-lt"/>
            </a:endParaRPr>
          </a:p>
        </p:txBody>
      </p:sp>
      <p:sp>
        <p:nvSpPr>
          <p:cNvPr id="43148" name="Line 140"/>
          <p:cNvSpPr>
            <a:spLocks noChangeShapeType="1"/>
          </p:cNvSpPr>
          <p:nvPr/>
        </p:nvSpPr>
        <p:spPr bwMode="auto">
          <a:xfrm flipH="1">
            <a:off x="5227638" y="3452813"/>
            <a:ext cx="95250" cy="158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pPr>
              <a:defRPr/>
            </a:pPr>
            <a:endParaRPr lang="en-US">
              <a:latin typeface="+mn-lt"/>
            </a:endParaRPr>
          </a:p>
        </p:txBody>
      </p:sp>
      <p:sp>
        <p:nvSpPr>
          <p:cNvPr id="43149" name="Line 141"/>
          <p:cNvSpPr>
            <a:spLocks noChangeShapeType="1"/>
          </p:cNvSpPr>
          <p:nvPr/>
        </p:nvSpPr>
        <p:spPr bwMode="auto">
          <a:xfrm flipH="1">
            <a:off x="5227638" y="3300413"/>
            <a:ext cx="95250" cy="158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pPr>
              <a:defRPr/>
            </a:pPr>
            <a:endParaRPr lang="en-US">
              <a:latin typeface="+mn-lt"/>
            </a:endParaRPr>
          </a:p>
        </p:txBody>
      </p:sp>
      <p:sp>
        <p:nvSpPr>
          <p:cNvPr id="43150" name="Line 142"/>
          <p:cNvSpPr>
            <a:spLocks noChangeShapeType="1"/>
          </p:cNvSpPr>
          <p:nvPr/>
        </p:nvSpPr>
        <p:spPr bwMode="auto">
          <a:xfrm flipH="1">
            <a:off x="5203825" y="3300413"/>
            <a:ext cx="119063" cy="158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pPr>
              <a:defRPr/>
            </a:pPr>
            <a:endParaRPr lang="en-US">
              <a:latin typeface="+mn-lt"/>
            </a:endParaRPr>
          </a:p>
        </p:txBody>
      </p:sp>
      <p:sp>
        <p:nvSpPr>
          <p:cNvPr id="43151" name="Line 143"/>
          <p:cNvSpPr>
            <a:spLocks noChangeShapeType="1"/>
          </p:cNvSpPr>
          <p:nvPr/>
        </p:nvSpPr>
        <p:spPr bwMode="auto">
          <a:xfrm flipH="1">
            <a:off x="5227638" y="3149600"/>
            <a:ext cx="95250" cy="1588"/>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pPr>
              <a:defRPr/>
            </a:pPr>
            <a:endParaRPr lang="en-US">
              <a:latin typeface="+mn-lt"/>
            </a:endParaRPr>
          </a:p>
        </p:txBody>
      </p:sp>
      <p:sp>
        <p:nvSpPr>
          <p:cNvPr id="43152" name="Line 144"/>
          <p:cNvSpPr>
            <a:spLocks noChangeShapeType="1"/>
          </p:cNvSpPr>
          <p:nvPr/>
        </p:nvSpPr>
        <p:spPr bwMode="auto">
          <a:xfrm flipH="1">
            <a:off x="5227638" y="2997200"/>
            <a:ext cx="95250" cy="1588"/>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pPr>
              <a:defRPr/>
            </a:pPr>
            <a:endParaRPr lang="en-US">
              <a:latin typeface="+mn-lt"/>
            </a:endParaRPr>
          </a:p>
        </p:txBody>
      </p:sp>
      <p:sp>
        <p:nvSpPr>
          <p:cNvPr id="43153" name="Line 145"/>
          <p:cNvSpPr>
            <a:spLocks noChangeShapeType="1"/>
          </p:cNvSpPr>
          <p:nvPr/>
        </p:nvSpPr>
        <p:spPr bwMode="auto">
          <a:xfrm flipH="1">
            <a:off x="5227638" y="2846388"/>
            <a:ext cx="95250" cy="158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pPr>
              <a:defRPr/>
            </a:pPr>
            <a:endParaRPr lang="en-US">
              <a:latin typeface="+mn-lt"/>
            </a:endParaRPr>
          </a:p>
        </p:txBody>
      </p:sp>
      <p:sp>
        <p:nvSpPr>
          <p:cNvPr id="43154" name="Line 146"/>
          <p:cNvSpPr>
            <a:spLocks noChangeShapeType="1"/>
          </p:cNvSpPr>
          <p:nvPr/>
        </p:nvSpPr>
        <p:spPr bwMode="auto">
          <a:xfrm flipH="1">
            <a:off x="5227638" y="2693988"/>
            <a:ext cx="95250" cy="158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pPr>
              <a:defRPr/>
            </a:pPr>
            <a:endParaRPr lang="en-US">
              <a:latin typeface="+mn-lt"/>
            </a:endParaRPr>
          </a:p>
        </p:txBody>
      </p:sp>
      <p:sp>
        <p:nvSpPr>
          <p:cNvPr id="43155" name="Line 147"/>
          <p:cNvSpPr>
            <a:spLocks noChangeShapeType="1"/>
          </p:cNvSpPr>
          <p:nvPr/>
        </p:nvSpPr>
        <p:spPr bwMode="auto">
          <a:xfrm flipH="1">
            <a:off x="5227638" y="2543175"/>
            <a:ext cx="95250" cy="1588"/>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pPr>
              <a:defRPr/>
            </a:pPr>
            <a:endParaRPr lang="en-US">
              <a:latin typeface="+mn-lt"/>
            </a:endParaRPr>
          </a:p>
        </p:txBody>
      </p:sp>
      <p:sp>
        <p:nvSpPr>
          <p:cNvPr id="43156" name="Line 148"/>
          <p:cNvSpPr>
            <a:spLocks noChangeShapeType="1"/>
          </p:cNvSpPr>
          <p:nvPr/>
        </p:nvSpPr>
        <p:spPr bwMode="auto">
          <a:xfrm flipH="1">
            <a:off x="5203825" y="2543175"/>
            <a:ext cx="119063" cy="1588"/>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pPr>
              <a:defRPr/>
            </a:pPr>
            <a:endParaRPr lang="en-US">
              <a:latin typeface="+mn-lt"/>
            </a:endParaRPr>
          </a:p>
        </p:txBody>
      </p:sp>
      <p:sp>
        <p:nvSpPr>
          <p:cNvPr id="43157" name="Rectangle 149"/>
          <p:cNvSpPr>
            <a:spLocks noChangeArrowheads="1"/>
          </p:cNvSpPr>
          <p:nvPr/>
        </p:nvSpPr>
        <p:spPr bwMode="auto">
          <a:xfrm>
            <a:off x="5011738" y="2347913"/>
            <a:ext cx="153987"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defRPr/>
            </a:pPr>
            <a:r>
              <a:rPr lang="en-US" altLang="en-US" sz="2400">
                <a:latin typeface="+mn-lt"/>
              </a:rPr>
              <a:t>1</a:t>
            </a:r>
          </a:p>
        </p:txBody>
      </p:sp>
      <p:sp>
        <p:nvSpPr>
          <p:cNvPr id="43158" name="Freeform 150"/>
          <p:cNvSpPr>
            <a:spLocks/>
          </p:cNvSpPr>
          <p:nvPr/>
        </p:nvSpPr>
        <p:spPr bwMode="auto">
          <a:xfrm flipV="1">
            <a:off x="5322888" y="2543175"/>
            <a:ext cx="2112962" cy="1514475"/>
          </a:xfrm>
          <a:custGeom>
            <a:avLst/>
            <a:gdLst>
              <a:gd name="T0" fmla="*/ 2147483646 w 5658"/>
              <a:gd name="T1" fmla="*/ 2147483646 h 7777"/>
              <a:gd name="T2" fmla="*/ 2147483646 w 5658"/>
              <a:gd name="T3" fmla="*/ 2147483646 h 7777"/>
              <a:gd name="T4" fmla="*/ 2147483646 w 5658"/>
              <a:gd name="T5" fmla="*/ 2147483646 h 7777"/>
              <a:gd name="T6" fmla="*/ 2147483646 w 5658"/>
              <a:gd name="T7" fmla="*/ 2147483646 h 7777"/>
              <a:gd name="T8" fmla="*/ 2147483646 w 5658"/>
              <a:gd name="T9" fmla="*/ 2147483646 h 7777"/>
              <a:gd name="T10" fmla="*/ 2147483646 w 5658"/>
              <a:gd name="T11" fmla="*/ 2147483646 h 7777"/>
              <a:gd name="T12" fmla="*/ 2147483646 w 5658"/>
              <a:gd name="T13" fmla="*/ 2147483646 h 7777"/>
              <a:gd name="T14" fmla="*/ 2147483646 w 5658"/>
              <a:gd name="T15" fmla="*/ 2147483646 h 7777"/>
              <a:gd name="T16" fmla="*/ 2147483646 w 5658"/>
              <a:gd name="T17" fmla="*/ 2147483646 h 7777"/>
              <a:gd name="T18" fmla="*/ 2147483646 w 5658"/>
              <a:gd name="T19" fmla="*/ 2147483646 h 7777"/>
              <a:gd name="T20" fmla="*/ 2147483646 w 5658"/>
              <a:gd name="T21" fmla="*/ 2147483646 h 7777"/>
              <a:gd name="T22" fmla="*/ 2147483646 w 5658"/>
              <a:gd name="T23" fmla="*/ 2147483646 h 7777"/>
              <a:gd name="T24" fmla="*/ 2147483646 w 5658"/>
              <a:gd name="T25" fmla="*/ 2147483646 h 7777"/>
              <a:gd name="T26" fmla="*/ 2147483646 w 5658"/>
              <a:gd name="T27" fmla="*/ 2147483646 h 7777"/>
              <a:gd name="T28" fmla="*/ 2147483646 w 5658"/>
              <a:gd name="T29" fmla="*/ 2147483646 h 7777"/>
              <a:gd name="T30" fmla="*/ 2147483646 w 5658"/>
              <a:gd name="T31" fmla="*/ 2147483646 h 7777"/>
              <a:gd name="T32" fmla="*/ 2147483646 w 5658"/>
              <a:gd name="T33" fmla="*/ 2147483646 h 7777"/>
              <a:gd name="T34" fmla="*/ 2147483646 w 5658"/>
              <a:gd name="T35" fmla="*/ 2147483646 h 7777"/>
              <a:gd name="T36" fmla="*/ 2147483646 w 5658"/>
              <a:gd name="T37" fmla="*/ 2147483646 h 7777"/>
              <a:gd name="T38" fmla="*/ 2147483646 w 5658"/>
              <a:gd name="T39" fmla="*/ 2147483646 h 7777"/>
              <a:gd name="T40" fmla="*/ 2147483646 w 5658"/>
              <a:gd name="T41" fmla="*/ 2147483646 h 7777"/>
              <a:gd name="T42" fmla="*/ 2147483646 w 5658"/>
              <a:gd name="T43" fmla="*/ 2147483646 h 7777"/>
              <a:gd name="T44" fmla="*/ 2147483646 w 5658"/>
              <a:gd name="T45" fmla="*/ 2147483646 h 7777"/>
              <a:gd name="T46" fmla="*/ 2147483646 w 5658"/>
              <a:gd name="T47" fmla="*/ 2147483646 h 7777"/>
              <a:gd name="T48" fmla="*/ 2147483646 w 5658"/>
              <a:gd name="T49" fmla="*/ 2147483646 h 7777"/>
              <a:gd name="T50" fmla="*/ 2147483646 w 5658"/>
              <a:gd name="T51" fmla="*/ 2147483646 h 7777"/>
              <a:gd name="T52" fmla="*/ 2147483646 w 5658"/>
              <a:gd name="T53" fmla="*/ 2147483646 h 7777"/>
              <a:gd name="T54" fmla="*/ 2147483646 w 5658"/>
              <a:gd name="T55" fmla="*/ 2147483646 h 7777"/>
              <a:gd name="T56" fmla="*/ 2147483646 w 5658"/>
              <a:gd name="T57" fmla="*/ 2147483646 h 7777"/>
              <a:gd name="T58" fmla="*/ 2147483646 w 5658"/>
              <a:gd name="T59" fmla="*/ 2147483646 h 7777"/>
              <a:gd name="T60" fmla="*/ 2147483646 w 5658"/>
              <a:gd name="T61" fmla="*/ 2147483646 h 7777"/>
              <a:gd name="T62" fmla="*/ 2147483646 w 5658"/>
              <a:gd name="T63" fmla="*/ 2147483646 h 7777"/>
              <a:gd name="T64" fmla="*/ 2147483646 w 5658"/>
              <a:gd name="T65" fmla="*/ 2147483646 h 7777"/>
              <a:gd name="T66" fmla="*/ 2147483646 w 5658"/>
              <a:gd name="T67" fmla="*/ 2147483646 h 7777"/>
              <a:gd name="T68" fmla="*/ 2147483646 w 5658"/>
              <a:gd name="T69" fmla="*/ 2147483646 h 7777"/>
              <a:gd name="T70" fmla="*/ 2147483646 w 5658"/>
              <a:gd name="T71" fmla="*/ 2147483646 h 7777"/>
              <a:gd name="T72" fmla="*/ 2147483646 w 5658"/>
              <a:gd name="T73" fmla="*/ 2147483646 h 7777"/>
              <a:gd name="T74" fmla="*/ 2147483646 w 5658"/>
              <a:gd name="T75" fmla="*/ 2147483646 h 7777"/>
              <a:gd name="T76" fmla="*/ 2147483646 w 5658"/>
              <a:gd name="T77" fmla="*/ 2147483646 h 7777"/>
              <a:gd name="T78" fmla="*/ 2147483646 w 5658"/>
              <a:gd name="T79" fmla="*/ 2147483646 h 7777"/>
              <a:gd name="T80" fmla="*/ 2147483646 w 5658"/>
              <a:gd name="T81" fmla="*/ 2147483646 h 7777"/>
              <a:gd name="T82" fmla="*/ 2147483646 w 5658"/>
              <a:gd name="T83" fmla="*/ 2147483646 h 7777"/>
              <a:gd name="T84" fmla="*/ 2147483646 w 5658"/>
              <a:gd name="T85" fmla="*/ 2147483646 h 7777"/>
              <a:gd name="T86" fmla="*/ 2147483646 w 5658"/>
              <a:gd name="T87" fmla="*/ 2147483646 h 7777"/>
              <a:gd name="T88" fmla="*/ 2147483646 w 5658"/>
              <a:gd name="T89" fmla="*/ 2147483646 h 7777"/>
              <a:gd name="T90" fmla="*/ 2147483646 w 5658"/>
              <a:gd name="T91" fmla="*/ 2147483646 h 7777"/>
              <a:gd name="T92" fmla="*/ 2147483646 w 5658"/>
              <a:gd name="T93" fmla="*/ 2147483646 h 7777"/>
              <a:gd name="T94" fmla="*/ 2147483646 w 5658"/>
              <a:gd name="T95" fmla="*/ 2147483646 h 7777"/>
              <a:gd name="T96" fmla="*/ 2147483646 w 5658"/>
              <a:gd name="T97" fmla="*/ 2147483646 h 7777"/>
              <a:gd name="T98" fmla="*/ 2147483646 w 5658"/>
              <a:gd name="T99" fmla="*/ 2147483646 h 7777"/>
              <a:gd name="T100" fmla="*/ 2147483646 w 5658"/>
              <a:gd name="T101" fmla="*/ 2147483646 h 7777"/>
              <a:gd name="T102" fmla="*/ 2147483646 w 5658"/>
              <a:gd name="T103" fmla="*/ 2147483646 h 7777"/>
              <a:gd name="T104" fmla="*/ 2147483646 w 5658"/>
              <a:gd name="T105" fmla="*/ 2147483646 h 7777"/>
              <a:gd name="T106" fmla="*/ 2147483646 w 5658"/>
              <a:gd name="T107" fmla="*/ 2147483646 h 7777"/>
              <a:gd name="T108" fmla="*/ 2147483646 w 5658"/>
              <a:gd name="T109" fmla="*/ 2147483646 h 7777"/>
              <a:gd name="T110" fmla="*/ 2147483646 w 5658"/>
              <a:gd name="T111" fmla="*/ 2147483646 h 7777"/>
              <a:gd name="T112" fmla="*/ 2147483646 w 5658"/>
              <a:gd name="T113" fmla="*/ 2147483646 h 7777"/>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5658"/>
              <a:gd name="T172" fmla="*/ 0 h 7777"/>
              <a:gd name="T173" fmla="*/ 5658 w 5658"/>
              <a:gd name="T174" fmla="*/ 7777 h 7777"/>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5658" h="7777">
                <a:moveTo>
                  <a:pt x="0" y="0"/>
                </a:moveTo>
                <a:lnTo>
                  <a:pt x="0" y="0"/>
                </a:lnTo>
                <a:lnTo>
                  <a:pt x="0" y="77"/>
                </a:lnTo>
                <a:lnTo>
                  <a:pt x="33" y="77"/>
                </a:lnTo>
                <a:lnTo>
                  <a:pt x="33" y="155"/>
                </a:lnTo>
                <a:lnTo>
                  <a:pt x="67" y="155"/>
                </a:lnTo>
                <a:lnTo>
                  <a:pt x="67" y="233"/>
                </a:lnTo>
                <a:lnTo>
                  <a:pt x="101" y="233"/>
                </a:lnTo>
                <a:lnTo>
                  <a:pt x="101" y="311"/>
                </a:lnTo>
                <a:lnTo>
                  <a:pt x="135" y="311"/>
                </a:lnTo>
                <a:lnTo>
                  <a:pt x="135" y="388"/>
                </a:lnTo>
                <a:lnTo>
                  <a:pt x="169" y="388"/>
                </a:lnTo>
                <a:lnTo>
                  <a:pt x="169" y="466"/>
                </a:lnTo>
                <a:lnTo>
                  <a:pt x="203" y="466"/>
                </a:lnTo>
                <a:lnTo>
                  <a:pt x="203" y="544"/>
                </a:lnTo>
                <a:lnTo>
                  <a:pt x="237" y="544"/>
                </a:lnTo>
                <a:lnTo>
                  <a:pt x="237" y="622"/>
                </a:lnTo>
                <a:lnTo>
                  <a:pt x="271" y="622"/>
                </a:lnTo>
                <a:lnTo>
                  <a:pt x="271" y="699"/>
                </a:lnTo>
                <a:lnTo>
                  <a:pt x="305" y="699"/>
                </a:lnTo>
                <a:lnTo>
                  <a:pt x="305" y="777"/>
                </a:lnTo>
                <a:lnTo>
                  <a:pt x="339" y="777"/>
                </a:lnTo>
                <a:lnTo>
                  <a:pt x="339" y="855"/>
                </a:lnTo>
                <a:lnTo>
                  <a:pt x="373" y="855"/>
                </a:lnTo>
                <a:lnTo>
                  <a:pt x="373" y="933"/>
                </a:lnTo>
                <a:lnTo>
                  <a:pt x="407" y="933"/>
                </a:lnTo>
                <a:lnTo>
                  <a:pt x="407" y="1011"/>
                </a:lnTo>
                <a:lnTo>
                  <a:pt x="441" y="1011"/>
                </a:lnTo>
                <a:lnTo>
                  <a:pt x="441" y="1088"/>
                </a:lnTo>
                <a:lnTo>
                  <a:pt x="475" y="1088"/>
                </a:lnTo>
                <a:lnTo>
                  <a:pt x="475" y="1166"/>
                </a:lnTo>
                <a:lnTo>
                  <a:pt x="509" y="1166"/>
                </a:lnTo>
                <a:lnTo>
                  <a:pt x="509" y="1244"/>
                </a:lnTo>
                <a:lnTo>
                  <a:pt x="543" y="1244"/>
                </a:lnTo>
                <a:lnTo>
                  <a:pt x="543" y="1322"/>
                </a:lnTo>
                <a:lnTo>
                  <a:pt x="577" y="1322"/>
                </a:lnTo>
                <a:lnTo>
                  <a:pt x="577" y="1399"/>
                </a:lnTo>
                <a:lnTo>
                  <a:pt x="611" y="1399"/>
                </a:lnTo>
                <a:lnTo>
                  <a:pt x="611" y="1477"/>
                </a:lnTo>
                <a:lnTo>
                  <a:pt x="645" y="1477"/>
                </a:lnTo>
                <a:lnTo>
                  <a:pt x="645" y="1555"/>
                </a:lnTo>
                <a:lnTo>
                  <a:pt x="679" y="1555"/>
                </a:lnTo>
                <a:lnTo>
                  <a:pt x="679" y="1633"/>
                </a:lnTo>
                <a:lnTo>
                  <a:pt x="712" y="1633"/>
                </a:lnTo>
                <a:lnTo>
                  <a:pt x="712" y="1710"/>
                </a:lnTo>
                <a:lnTo>
                  <a:pt x="746" y="1710"/>
                </a:lnTo>
                <a:lnTo>
                  <a:pt x="746" y="1788"/>
                </a:lnTo>
                <a:lnTo>
                  <a:pt x="780" y="1788"/>
                </a:lnTo>
                <a:lnTo>
                  <a:pt x="780" y="1866"/>
                </a:lnTo>
                <a:lnTo>
                  <a:pt x="814" y="1866"/>
                </a:lnTo>
                <a:lnTo>
                  <a:pt x="814" y="1944"/>
                </a:lnTo>
                <a:lnTo>
                  <a:pt x="848" y="1944"/>
                </a:lnTo>
                <a:lnTo>
                  <a:pt x="848" y="2022"/>
                </a:lnTo>
                <a:lnTo>
                  <a:pt x="882" y="2022"/>
                </a:lnTo>
                <a:lnTo>
                  <a:pt x="882" y="2099"/>
                </a:lnTo>
                <a:lnTo>
                  <a:pt x="916" y="2099"/>
                </a:lnTo>
                <a:lnTo>
                  <a:pt x="916" y="2177"/>
                </a:lnTo>
                <a:lnTo>
                  <a:pt x="950" y="2177"/>
                </a:lnTo>
                <a:lnTo>
                  <a:pt x="950" y="2255"/>
                </a:lnTo>
                <a:lnTo>
                  <a:pt x="984" y="2255"/>
                </a:lnTo>
                <a:lnTo>
                  <a:pt x="984" y="2333"/>
                </a:lnTo>
                <a:lnTo>
                  <a:pt x="1018" y="2333"/>
                </a:lnTo>
                <a:lnTo>
                  <a:pt x="1018" y="2410"/>
                </a:lnTo>
                <a:lnTo>
                  <a:pt x="1052" y="2410"/>
                </a:lnTo>
                <a:lnTo>
                  <a:pt x="1052" y="2488"/>
                </a:lnTo>
                <a:lnTo>
                  <a:pt x="1086" y="2488"/>
                </a:lnTo>
                <a:lnTo>
                  <a:pt x="1086" y="2566"/>
                </a:lnTo>
                <a:lnTo>
                  <a:pt x="1120" y="2566"/>
                </a:lnTo>
                <a:lnTo>
                  <a:pt x="1120" y="2644"/>
                </a:lnTo>
                <a:lnTo>
                  <a:pt x="1154" y="2644"/>
                </a:lnTo>
                <a:lnTo>
                  <a:pt x="1154" y="2721"/>
                </a:lnTo>
                <a:lnTo>
                  <a:pt x="1188" y="2721"/>
                </a:lnTo>
                <a:lnTo>
                  <a:pt x="1188" y="2799"/>
                </a:lnTo>
                <a:lnTo>
                  <a:pt x="1222" y="2799"/>
                </a:lnTo>
                <a:lnTo>
                  <a:pt x="1222" y="2877"/>
                </a:lnTo>
                <a:lnTo>
                  <a:pt x="1256" y="2877"/>
                </a:lnTo>
                <a:lnTo>
                  <a:pt x="1256" y="2955"/>
                </a:lnTo>
                <a:lnTo>
                  <a:pt x="1290" y="2955"/>
                </a:lnTo>
                <a:lnTo>
                  <a:pt x="1290" y="3033"/>
                </a:lnTo>
                <a:lnTo>
                  <a:pt x="1324" y="3033"/>
                </a:lnTo>
                <a:lnTo>
                  <a:pt x="1324" y="3110"/>
                </a:lnTo>
                <a:lnTo>
                  <a:pt x="1358" y="3110"/>
                </a:lnTo>
                <a:lnTo>
                  <a:pt x="1358" y="3188"/>
                </a:lnTo>
                <a:lnTo>
                  <a:pt x="1391" y="3188"/>
                </a:lnTo>
                <a:lnTo>
                  <a:pt x="1391" y="3266"/>
                </a:lnTo>
                <a:lnTo>
                  <a:pt x="1425" y="3266"/>
                </a:lnTo>
                <a:lnTo>
                  <a:pt x="1425" y="3344"/>
                </a:lnTo>
                <a:lnTo>
                  <a:pt x="1459" y="3344"/>
                </a:lnTo>
                <a:lnTo>
                  <a:pt x="1459" y="3421"/>
                </a:lnTo>
                <a:lnTo>
                  <a:pt x="1493" y="3421"/>
                </a:lnTo>
                <a:lnTo>
                  <a:pt x="1493" y="3499"/>
                </a:lnTo>
                <a:lnTo>
                  <a:pt x="1527" y="3499"/>
                </a:lnTo>
                <a:lnTo>
                  <a:pt x="1527" y="3577"/>
                </a:lnTo>
                <a:lnTo>
                  <a:pt x="1561" y="3577"/>
                </a:lnTo>
                <a:lnTo>
                  <a:pt x="1561" y="3655"/>
                </a:lnTo>
                <a:lnTo>
                  <a:pt x="1595" y="3655"/>
                </a:lnTo>
                <a:lnTo>
                  <a:pt x="1595" y="3732"/>
                </a:lnTo>
                <a:lnTo>
                  <a:pt x="1629" y="3732"/>
                </a:lnTo>
                <a:lnTo>
                  <a:pt x="1629" y="3810"/>
                </a:lnTo>
                <a:lnTo>
                  <a:pt x="1663" y="3810"/>
                </a:lnTo>
                <a:lnTo>
                  <a:pt x="1663" y="3888"/>
                </a:lnTo>
                <a:lnTo>
                  <a:pt x="1697" y="3888"/>
                </a:lnTo>
                <a:lnTo>
                  <a:pt x="1697" y="3966"/>
                </a:lnTo>
                <a:lnTo>
                  <a:pt x="1731" y="3966"/>
                </a:lnTo>
                <a:lnTo>
                  <a:pt x="1731" y="4044"/>
                </a:lnTo>
                <a:lnTo>
                  <a:pt x="1765" y="4044"/>
                </a:lnTo>
                <a:lnTo>
                  <a:pt x="1765" y="4121"/>
                </a:lnTo>
                <a:lnTo>
                  <a:pt x="1799" y="4121"/>
                </a:lnTo>
                <a:lnTo>
                  <a:pt x="1799" y="4199"/>
                </a:lnTo>
                <a:lnTo>
                  <a:pt x="1833" y="4199"/>
                </a:lnTo>
                <a:lnTo>
                  <a:pt x="1833" y="4277"/>
                </a:lnTo>
                <a:lnTo>
                  <a:pt x="1867" y="4277"/>
                </a:lnTo>
                <a:lnTo>
                  <a:pt x="1867" y="4355"/>
                </a:lnTo>
                <a:lnTo>
                  <a:pt x="1901" y="4355"/>
                </a:lnTo>
                <a:lnTo>
                  <a:pt x="1901" y="4432"/>
                </a:lnTo>
                <a:lnTo>
                  <a:pt x="1935" y="4432"/>
                </a:lnTo>
                <a:lnTo>
                  <a:pt x="1935" y="4510"/>
                </a:lnTo>
                <a:lnTo>
                  <a:pt x="1969" y="4510"/>
                </a:lnTo>
                <a:lnTo>
                  <a:pt x="1969" y="4588"/>
                </a:lnTo>
                <a:lnTo>
                  <a:pt x="2003" y="4588"/>
                </a:lnTo>
                <a:lnTo>
                  <a:pt x="2003" y="4666"/>
                </a:lnTo>
                <a:lnTo>
                  <a:pt x="2036" y="4666"/>
                </a:lnTo>
                <a:lnTo>
                  <a:pt x="2036" y="4743"/>
                </a:lnTo>
                <a:lnTo>
                  <a:pt x="2070" y="4743"/>
                </a:lnTo>
                <a:lnTo>
                  <a:pt x="2070" y="4821"/>
                </a:lnTo>
                <a:lnTo>
                  <a:pt x="2104" y="4821"/>
                </a:lnTo>
                <a:lnTo>
                  <a:pt x="2104" y="4899"/>
                </a:lnTo>
                <a:lnTo>
                  <a:pt x="2138" y="4899"/>
                </a:lnTo>
                <a:lnTo>
                  <a:pt x="2138" y="4977"/>
                </a:lnTo>
                <a:lnTo>
                  <a:pt x="2172" y="4977"/>
                </a:lnTo>
                <a:lnTo>
                  <a:pt x="2172" y="5055"/>
                </a:lnTo>
                <a:lnTo>
                  <a:pt x="2206" y="5055"/>
                </a:lnTo>
                <a:lnTo>
                  <a:pt x="2206" y="5132"/>
                </a:lnTo>
                <a:lnTo>
                  <a:pt x="2240" y="5132"/>
                </a:lnTo>
                <a:lnTo>
                  <a:pt x="2240" y="5210"/>
                </a:lnTo>
                <a:lnTo>
                  <a:pt x="2274" y="5210"/>
                </a:lnTo>
                <a:lnTo>
                  <a:pt x="2274" y="5288"/>
                </a:lnTo>
                <a:lnTo>
                  <a:pt x="2308" y="5288"/>
                </a:lnTo>
                <a:lnTo>
                  <a:pt x="2308" y="5366"/>
                </a:lnTo>
                <a:lnTo>
                  <a:pt x="2342" y="5366"/>
                </a:lnTo>
                <a:lnTo>
                  <a:pt x="2342" y="5443"/>
                </a:lnTo>
                <a:lnTo>
                  <a:pt x="2376" y="5443"/>
                </a:lnTo>
                <a:lnTo>
                  <a:pt x="2376" y="5521"/>
                </a:lnTo>
                <a:lnTo>
                  <a:pt x="2410" y="5521"/>
                </a:lnTo>
                <a:lnTo>
                  <a:pt x="2410" y="5599"/>
                </a:lnTo>
                <a:lnTo>
                  <a:pt x="2444" y="5599"/>
                </a:lnTo>
                <a:lnTo>
                  <a:pt x="2444" y="5677"/>
                </a:lnTo>
                <a:lnTo>
                  <a:pt x="2478" y="5677"/>
                </a:lnTo>
                <a:lnTo>
                  <a:pt x="2478" y="5754"/>
                </a:lnTo>
                <a:lnTo>
                  <a:pt x="2512" y="5754"/>
                </a:lnTo>
                <a:lnTo>
                  <a:pt x="2512" y="5832"/>
                </a:lnTo>
                <a:lnTo>
                  <a:pt x="2546" y="5832"/>
                </a:lnTo>
                <a:lnTo>
                  <a:pt x="2546" y="5910"/>
                </a:lnTo>
                <a:lnTo>
                  <a:pt x="2580" y="5910"/>
                </a:lnTo>
                <a:lnTo>
                  <a:pt x="2580" y="5988"/>
                </a:lnTo>
                <a:lnTo>
                  <a:pt x="2614" y="5988"/>
                </a:lnTo>
                <a:lnTo>
                  <a:pt x="2614" y="6066"/>
                </a:lnTo>
                <a:lnTo>
                  <a:pt x="2648" y="6066"/>
                </a:lnTo>
                <a:lnTo>
                  <a:pt x="2648" y="6143"/>
                </a:lnTo>
                <a:lnTo>
                  <a:pt x="2682" y="6143"/>
                </a:lnTo>
                <a:lnTo>
                  <a:pt x="2682" y="6221"/>
                </a:lnTo>
                <a:lnTo>
                  <a:pt x="2716" y="6221"/>
                </a:lnTo>
                <a:lnTo>
                  <a:pt x="2716" y="6299"/>
                </a:lnTo>
                <a:lnTo>
                  <a:pt x="2749" y="6299"/>
                </a:lnTo>
                <a:lnTo>
                  <a:pt x="2749" y="6377"/>
                </a:lnTo>
                <a:lnTo>
                  <a:pt x="2783" y="6377"/>
                </a:lnTo>
                <a:lnTo>
                  <a:pt x="2783" y="6454"/>
                </a:lnTo>
                <a:lnTo>
                  <a:pt x="2817" y="6454"/>
                </a:lnTo>
                <a:lnTo>
                  <a:pt x="2817" y="6532"/>
                </a:lnTo>
                <a:lnTo>
                  <a:pt x="2851" y="6532"/>
                </a:lnTo>
                <a:lnTo>
                  <a:pt x="2851" y="6610"/>
                </a:lnTo>
                <a:lnTo>
                  <a:pt x="2885" y="6610"/>
                </a:lnTo>
                <a:lnTo>
                  <a:pt x="2885" y="6688"/>
                </a:lnTo>
                <a:lnTo>
                  <a:pt x="2919" y="6688"/>
                </a:lnTo>
                <a:lnTo>
                  <a:pt x="2919" y="6765"/>
                </a:lnTo>
                <a:lnTo>
                  <a:pt x="2953" y="6765"/>
                </a:lnTo>
                <a:lnTo>
                  <a:pt x="2953" y="6843"/>
                </a:lnTo>
                <a:lnTo>
                  <a:pt x="2987" y="6843"/>
                </a:lnTo>
                <a:lnTo>
                  <a:pt x="2987" y="6921"/>
                </a:lnTo>
                <a:lnTo>
                  <a:pt x="3021" y="6921"/>
                </a:lnTo>
                <a:lnTo>
                  <a:pt x="3021" y="6999"/>
                </a:lnTo>
                <a:lnTo>
                  <a:pt x="3055" y="6999"/>
                </a:lnTo>
                <a:lnTo>
                  <a:pt x="3055" y="7077"/>
                </a:lnTo>
                <a:lnTo>
                  <a:pt x="3089" y="7077"/>
                </a:lnTo>
                <a:lnTo>
                  <a:pt x="3089" y="7154"/>
                </a:lnTo>
                <a:lnTo>
                  <a:pt x="3123" y="7154"/>
                </a:lnTo>
                <a:lnTo>
                  <a:pt x="3123" y="7232"/>
                </a:lnTo>
                <a:lnTo>
                  <a:pt x="3157" y="7232"/>
                </a:lnTo>
                <a:lnTo>
                  <a:pt x="3157" y="7310"/>
                </a:lnTo>
                <a:lnTo>
                  <a:pt x="3191" y="7310"/>
                </a:lnTo>
                <a:lnTo>
                  <a:pt x="3191" y="7388"/>
                </a:lnTo>
                <a:lnTo>
                  <a:pt x="3225" y="7388"/>
                </a:lnTo>
                <a:lnTo>
                  <a:pt x="3225" y="7465"/>
                </a:lnTo>
                <a:lnTo>
                  <a:pt x="3259" y="7465"/>
                </a:lnTo>
                <a:lnTo>
                  <a:pt x="3259" y="7543"/>
                </a:lnTo>
                <a:lnTo>
                  <a:pt x="3293" y="7543"/>
                </a:lnTo>
                <a:lnTo>
                  <a:pt x="3293" y="7621"/>
                </a:lnTo>
                <a:lnTo>
                  <a:pt x="3327" y="7621"/>
                </a:lnTo>
                <a:lnTo>
                  <a:pt x="3327" y="7699"/>
                </a:lnTo>
                <a:lnTo>
                  <a:pt x="3361" y="7699"/>
                </a:lnTo>
                <a:lnTo>
                  <a:pt x="3361" y="7777"/>
                </a:lnTo>
                <a:lnTo>
                  <a:pt x="5658" y="7777"/>
                </a:lnTo>
                <a:lnTo>
                  <a:pt x="5658" y="7699"/>
                </a:lnTo>
                <a:lnTo>
                  <a:pt x="5635" y="7699"/>
                </a:lnTo>
                <a:lnTo>
                  <a:pt x="5635" y="7621"/>
                </a:lnTo>
                <a:lnTo>
                  <a:pt x="5613" y="7621"/>
                </a:lnTo>
                <a:lnTo>
                  <a:pt x="5613" y="7543"/>
                </a:lnTo>
                <a:lnTo>
                  <a:pt x="5590" y="7543"/>
                </a:lnTo>
                <a:lnTo>
                  <a:pt x="5590" y="7465"/>
                </a:lnTo>
                <a:lnTo>
                  <a:pt x="5567" y="7465"/>
                </a:lnTo>
                <a:lnTo>
                  <a:pt x="5567" y="7388"/>
                </a:lnTo>
                <a:lnTo>
                  <a:pt x="5545" y="7388"/>
                </a:lnTo>
                <a:lnTo>
                  <a:pt x="5545" y="7310"/>
                </a:lnTo>
                <a:lnTo>
                  <a:pt x="5522" y="7310"/>
                </a:lnTo>
                <a:lnTo>
                  <a:pt x="5522" y="7232"/>
                </a:lnTo>
                <a:lnTo>
                  <a:pt x="5499" y="7232"/>
                </a:lnTo>
                <a:lnTo>
                  <a:pt x="5499" y="7154"/>
                </a:lnTo>
                <a:lnTo>
                  <a:pt x="5477" y="7154"/>
                </a:lnTo>
                <a:lnTo>
                  <a:pt x="5477" y="7077"/>
                </a:lnTo>
                <a:lnTo>
                  <a:pt x="5454" y="7077"/>
                </a:lnTo>
                <a:lnTo>
                  <a:pt x="5454" y="6999"/>
                </a:lnTo>
                <a:lnTo>
                  <a:pt x="5432" y="6999"/>
                </a:lnTo>
                <a:lnTo>
                  <a:pt x="5432" y="6921"/>
                </a:lnTo>
                <a:lnTo>
                  <a:pt x="5409" y="6921"/>
                </a:lnTo>
                <a:lnTo>
                  <a:pt x="5409" y="6843"/>
                </a:lnTo>
                <a:lnTo>
                  <a:pt x="5386" y="6843"/>
                </a:lnTo>
                <a:lnTo>
                  <a:pt x="5386" y="6765"/>
                </a:lnTo>
                <a:lnTo>
                  <a:pt x="5364" y="6765"/>
                </a:lnTo>
                <a:lnTo>
                  <a:pt x="5364" y="6688"/>
                </a:lnTo>
                <a:lnTo>
                  <a:pt x="5341" y="6688"/>
                </a:lnTo>
                <a:lnTo>
                  <a:pt x="5341" y="6610"/>
                </a:lnTo>
                <a:lnTo>
                  <a:pt x="5318" y="6610"/>
                </a:lnTo>
                <a:lnTo>
                  <a:pt x="5318" y="6532"/>
                </a:lnTo>
                <a:lnTo>
                  <a:pt x="5296" y="6532"/>
                </a:lnTo>
                <a:lnTo>
                  <a:pt x="5296" y="6454"/>
                </a:lnTo>
                <a:lnTo>
                  <a:pt x="5273" y="6454"/>
                </a:lnTo>
                <a:lnTo>
                  <a:pt x="5273" y="6377"/>
                </a:lnTo>
                <a:lnTo>
                  <a:pt x="5250" y="6377"/>
                </a:lnTo>
                <a:lnTo>
                  <a:pt x="5250" y="6299"/>
                </a:lnTo>
                <a:lnTo>
                  <a:pt x="5228" y="6299"/>
                </a:lnTo>
                <a:lnTo>
                  <a:pt x="5228" y="6221"/>
                </a:lnTo>
                <a:lnTo>
                  <a:pt x="5205" y="6221"/>
                </a:lnTo>
                <a:lnTo>
                  <a:pt x="5205" y="6143"/>
                </a:lnTo>
                <a:lnTo>
                  <a:pt x="5183" y="6143"/>
                </a:lnTo>
                <a:lnTo>
                  <a:pt x="5183" y="6066"/>
                </a:lnTo>
                <a:lnTo>
                  <a:pt x="5160" y="6066"/>
                </a:lnTo>
                <a:lnTo>
                  <a:pt x="5160" y="5988"/>
                </a:lnTo>
                <a:lnTo>
                  <a:pt x="5137" y="5988"/>
                </a:lnTo>
                <a:lnTo>
                  <a:pt x="5137" y="5910"/>
                </a:lnTo>
                <a:lnTo>
                  <a:pt x="5115" y="5910"/>
                </a:lnTo>
                <a:lnTo>
                  <a:pt x="5115" y="5832"/>
                </a:lnTo>
                <a:lnTo>
                  <a:pt x="5092" y="5832"/>
                </a:lnTo>
                <a:lnTo>
                  <a:pt x="5092" y="5754"/>
                </a:lnTo>
                <a:lnTo>
                  <a:pt x="5069" y="5754"/>
                </a:lnTo>
                <a:lnTo>
                  <a:pt x="5069" y="5677"/>
                </a:lnTo>
                <a:lnTo>
                  <a:pt x="5047" y="5677"/>
                </a:lnTo>
                <a:lnTo>
                  <a:pt x="5047" y="5599"/>
                </a:lnTo>
                <a:lnTo>
                  <a:pt x="5024" y="5599"/>
                </a:lnTo>
                <a:lnTo>
                  <a:pt x="5024" y="5521"/>
                </a:lnTo>
                <a:lnTo>
                  <a:pt x="5001" y="5521"/>
                </a:lnTo>
                <a:lnTo>
                  <a:pt x="5001" y="5443"/>
                </a:lnTo>
                <a:lnTo>
                  <a:pt x="4979" y="5443"/>
                </a:lnTo>
                <a:lnTo>
                  <a:pt x="4979" y="5366"/>
                </a:lnTo>
                <a:lnTo>
                  <a:pt x="4956" y="5366"/>
                </a:lnTo>
                <a:lnTo>
                  <a:pt x="4956" y="5288"/>
                </a:lnTo>
                <a:lnTo>
                  <a:pt x="4934" y="5288"/>
                </a:lnTo>
                <a:lnTo>
                  <a:pt x="4934" y="5210"/>
                </a:lnTo>
                <a:lnTo>
                  <a:pt x="4911" y="5210"/>
                </a:lnTo>
                <a:lnTo>
                  <a:pt x="4911" y="5132"/>
                </a:lnTo>
                <a:lnTo>
                  <a:pt x="4888" y="5132"/>
                </a:lnTo>
                <a:lnTo>
                  <a:pt x="4888" y="5055"/>
                </a:lnTo>
                <a:lnTo>
                  <a:pt x="4866" y="5055"/>
                </a:lnTo>
                <a:lnTo>
                  <a:pt x="4866" y="4977"/>
                </a:lnTo>
                <a:lnTo>
                  <a:pt x="4843" y="4977"/>
                </a:lnTo>
                <a:lnTo>
                  <a:pt x="4843" y="4899"/>
                </a:lnTo>
                <a:lnTo>
                  <a:pt x="4820" y="4899"/>
                </a:lnTo>
                <a:lnTo>
                  <a:pt x="4820" y="4821"/>
                </a:lnTo>
                <a:lnTo>
                  <a:pt x="4798" y="4821"/>
                </a:lnTo>
                <a:lnTo>
                  <a:pt x="4798" y="4743"/>
                </a:lnTo>
                <a:lnTo>
                  <a:pt x="4775" y="4743"/>
                </a:lnTo>
                <a:lnTo>
                  <a:pt x="4775" y="4666"/>
                </a:lnTo>
                <a:lnTo>
                  <a:pt x="4752" y="4666"/>
                </a:lnTo>
                <a:lnTo>
                  <a:pt x="4752" y="4588"/>
                </a:lnTo>
                <a:lnTo>
                  <a:pt x="4730" y="4588"/>
                </a:lnTo>
                <a:lnTo>
                  <a:pt x="4730" y="4510"/>
                </a:lnTo>
                <a:lnTo>
                  <a:pt x="4707" y="4510"/>
                </a:lnTo>
                <a:lnTo>
                  <a:pt x="4707" y="4432"/>
                </a:lnTo>
                <a:lnTo>
                  <a:pt x="4685" y="4432"/>
                </a:lnTo>
                <a:lnTo>
                  <a:pt x="4685" y="4355"/>
                </a:lnTo>
                <a:lnTo>
                  <a:pt x="4662" y="4355"/>
                </a:lnTo>
                <a:lnTo>
                  <a:pt x="4662" y="4277"/>
                </a:lnTo>
                <a:lnTo>
                  <a:pt x="4639" y="4277"/>
                </a:lnTo>
                <a:lnTo>
                  <a:pt x="4639" y="4199"/>
                </a:lnTo>
                <a:lnTo>
                  <a:pt x="4617" y="4199"/>
                </a:lnTo>
                <a:lnTo>
                  <a:pt x="4617" y="4121"/>
                </a:lnTo>
                <a:lnTo>
                  <a:pt x="4594" y="4121"/>
                </a:lnTo>
                <a:lnTo>
                  <a:pt x="4594" y="4044"/>
                </a:lnTo>
                <a:lnTo>
                  <a:pt x="4571" y="4044"/>
                </a:lnTo>
                <a:lnTo>
                  <a:pt x="4571" y="3966"/>
                </a:lnTo>
                <a:lnTo>
                  <a:pt x="4549" y="3966"/>
                </a:lnTo>
                <a:lnTo>
                  <a:pt x="4549" y="3888"/>
                </a:lnTo>
                <a:lnTo>
                  <a:pt x="4526" y="3888"/>
                </a:lnTo>
                <a:lnTo>
                  <a:pt x="4526" y="3810"/>
                </a:lnTo>
                <a:lnTo>
                  <a:pt x="4504" y="3810"/>
                </a:lnTo>
                <a:lnTo>
                  <a:pt x="4504" y="3732"/>
                </a:lnTo>
                <a:lnTo>
                  <a:pt x="4481" y="3732"/>
                </a:lnTo>
                <a:lnTo>
                  <a:pt x="4481" y="3655"/>
                </a:lnTo>
                <a:lnTo>
                  <a:pt x="4458" y="3655"/>
                </a:lnTo>
                <a:lnTo>
                  <a:pt x="4458" y="3577"/>
                </a:lnTo>
                <a:lnTo>
                  <a:pt x="4436" y="3577"/>
                </a:lnTo>
                <a:lnTo>
                  <a:pt x="4436" y="3499"/>
                </a:lnTo>
                <a:lnTo>
                  <a:pt x="4413" y="3499"/>
                </a:lnTo>
                <a:lnTo>
                  <a:pt x="4413" y="3421"/>
                </a:lnTo>
                <a:lnTo>
                  <a:pt x="4390" y="3421"/>
                </a:lnTo>
                <a:lnTo>
                  <a:pt x="4390" y="3344"/>
                </a:lnTo>
                <a:lnTo>
                  <a:pt x="4368" y="3344"/>
                </a:lnTo>
                <a:lnTo>
                  <a:pt x="4368" y="3266"/>
                </a:lnTo>
                <a:lnTo>
                  <a:pt x="4345" y="3266"/>
                </a:lnTo>
                <a:lnTo>
                  <a:pt x="4345" y="3188"/>
                </a:lnTo>
                <a:lnTo>
                  <a:pt x="4322" y="3188"/>
                </a:lnTo>
                <a:lnTo>
                  <a:pt x="4322" y="3110"/>
                </a:lnTo>
                <a:lnTo>
                  <a:pt x="4300" y="3110"/>
                </a:lnTo>
                <a:lnTo>
                  <a:pt x="4300" y="3033"/>
                </a:lnTo>
                <a:lnTo>
                  <a:pt x="4277" y="3033"/>
                </a:lnTo>
                <a:lnTo>
                  <a:pt x="4277" y="2955"/>
                </a:lnTo>
                <a:lnTo>
                  <a:pt x="4255" y="2955"/>
                </a:lnTo>
                <a:lnTo>
                  <a:pt x="4255" y="2877"/>
                </a:lnTo>
                <a:lnTo>
                  <a:pt x="4232" y="2877"/>
                </a:lnTo>
                <a:lnTo>
                  <a:pt x="4232" y="2799"/>
                </a:lnTo>
                <a:lnTo>
                  <a:pt x="4209" y="2799"/>
                </a:lnTo>
                <a:lnTo>
                  <a:pt x="4209" y="2721"/>
                </a:lnTo>
                <a:lnTo>
                  <a:pt x="4187" y="2721"/>
                </a:lnTo>
                <a:lnTo>
                  <a:pt x="4187" y="2644"/>
                </a:lnTo>
                <a:lnTo>
                  <a:pt x="4164" y="2644"/>
                </a:lnTo>
                <a:lnTo>
                  <a:pt x="4164" y="2566"/>
                </a:lnTo>
                <a:lnTo>
                  <a:pt x="4141" y="2566"/>
                </a:lnTo>
                <a:lnTo>
                  <a:pt x="4141" y="2488"/>
                </a:lnTo>
                <a:lnTo>
                  <a:pt x="4119" y="2488"/>
                </a:lnTo>
                <a:lnTo>
                  <a:pt x="4119" y="2410"/>
                </a:lnTo>
                <a:lnTo>
                  <a:pt x="4096" y="2410"/>
                </a:lnTo>
                <a:lnTo>
                  <a:pt x="4096" y="2333"/>
                </a:lnTo>
                <a:lnTo>
                  <a:pt x="4073" y="2333"/>
                </a:lnTo>
                <a:lnTo>
                  <a:pt x="4073" y="2255"/>
                </a:lnTo>
                <a:lnTo>
                  <a:pt x="4051" y="2255"/>
                </a:lnTo>
                <a:lnTo>
                  <a:pt x="4051" y="2177"/>
                </a:lnTo>
                <a:lnTo>
                  <a:pt x="4028" y="2177"/>
                </a:lnTo>
                <a:lnTo>
                  <a:pt x="4028" y="2099"/>
                </a:lnTo>
                <a:lnTo>
                  <a:pt x="4006" y="2099"/>
                </a:lnTo>
                <a:lnTo>
                  <a:pt x="4006" y="2022"/>
                </a:lnTo>
                <a:lnTo>
                  <a:pt x="3983" y="2022"/>
                </a:lnTo>
                <a:lnTo>
                  <a:pt x="3983" y="1944"/>
                </a:lnTo>
                <a:lnTo>
                  <a:pt x="3960" y="1944"/>
                </a:lnTo>
                <a:lnTo>
                  <a:pt x="3960" y="1866"/>
                </a:lnTo>
                <a:lnTo>
                  <a:pt x="3938" y="1866"/>
                </a:lnTo>
                <a:lnTo>
                  <a:pt x="3938" y="1788"/>
                </a:lnTo>
                <a:lnTo>
                  <a:pt x="3915" y="1788"/>
                </a:lnTo>
                <a:lnTo>
                  <a:pt x="3915" y="1710"/>
                </a:lnTo>
                <a:lnTo>
                  <a:pt x="3892" y="1710"/>
                </a:lnTo>
                <a:lnTo>
                  <a:pt x="3892" y="1633"/>
                </a:lnTo>
                <a:lnTo>
                  <a:pt x="3870" y="1633"/>
                </a:lnTo>
                <a:lnTo>
                  <a:pt x="3870" y="1555"/>
                </a:lnTo>
                <a:lnTo>
                  <a:pt x="3847" y="1555"/>
                </a:lnTo>
                <a:lnTo>
                  <a:pt x="3847" y="1477"/>
                </a:lnTo>
                <a:lnTo>
                  <a:pt x="3825" y="1477"/>
                </a:lnTo>
                <a:lnTo>
                  <a:pt x="3825" y="1399"/>
                </a:lnTo>
                <a:lnTo>
                  <a:pt x="3802" y="1399"/>
                </a:lnTo>
                <a:lnTo>
                  <a:pt x="3802" y="1322"/>
                </a:lnTo>
                <a:lnTo>
                  <a:pt x="3779" y="1322"/>
                </a:lnTo>
                <a:lnTo>
                  <a:pt x="3779" y="1244"/>
                </a:lnTo>
                <a:lnTo>
                  <a:pt x="3757" y="1244"/>
                </a:lnTo>
                <a:lnTo>
                  <a:pt x="3757" y="1166"/>
                </a:lnTo>
                <a:lnTo>
                  <a:pt x="3734" y="1166"/>
                </a:lnTo>
                <a:lnTo>
                  <a:pt x="3734" y="1088"/>
                </a:lnTo>
                <a:lnTo>
                  <a:pt x="3711" y="1088"/>
                </a:lnTo>
                <a:lnTo>
                  <a:pt x="3711" y="1011"/>
                </a:lnTo>
                <a:lnTo>
                  <a:pt x="3689" y="1011"/>
                </a:lnTo>
                <a:lnTo>
                  <a:pt x="3689" y="933"/>
                </a:lnTo>
                <a:lnTo>
                  <a:pt x="3666" y="933"/>
                </a:lnTo>
                <a:lnTo>
                  <a:pt x="3666" y="855"/>
                </a:lnTo>
                <a:lnTo>
                  <a:pt x="3643" y="855"/>
                </a:lnTo>
                <a:lnTo>
                  <a:pt x="3643" y="777"/>
                </a:lnTo>
                <a:lnTo>
                  <a:pt x="3621" y="777"/>
                </a:lnTo>
                <a:lnTo>
                  <a:pt x="3621" y="699"/>
                </a:lnTo>
                <a:lnTo>
                  <a:pt x="3598" y="699"/>
                </a:lnTo>
                <a:lnTo>
                  <a:pt x="3598" y="622"/>
                </a:lnTo>
                <a:lnTo>
                  <a:pt x="3576" y="622"/>
                </a:lnTo>
                <a:lnTo>
                  <a:pt x="3576" y="544"/>
                </a:lnTo>
                <a:lnTo>
                  <a:pt x="3553" y="544"/>
                </a:lnTo>
                <a:lnTo>
                  <a:pt x="3553" y="466"/>
                </a:lnTo>
                <a:lnTo>
                  <a:pt x="3530" y="466"/>
                </a:lnTo>
                <a:lnTo>
                  <a:pt x="3530" y="388"/>
                </a:lnTo>
                <a:lnTo>
                  <a:pt x="3508" y="388"/>
                </a:lnTo>
                <a:lnTo>
                  <a:pt x="3508" y="311"/>
                </a:lnTo>
                <a:lnTo>
                  <a:pt x="3485" y="311"/>
                </a:lnTo>
                <a:lnTo>
                  <a:pt x="3485" y="233"/>
                </a:lnTo>
                <a:lnTo>
                  <a:pt x="3462" y="233"/>
                </a:lnTo>
                <a:lnTo>
                  <a:pt x="3462" y="155"/>
                </a:lnTo>
                <a:lnTo>
                  <a:pt x="3440" y="155"/>
                </a:lnTo>
                <a:lnTo>
                  <a:pt x="3440" y="77"/>
                </a:lnTo>
                <a:lnTo>
                  <a:pt x="3417" y="77"/>
                </a:lnTo>
                <a:lnTo>
                  <a:pt x="3417" y="0"/>
                </a:lnTo>
                <a:lnTo>
                  <a:pt x="0" y="0"/>
                </a:lnTo>
              </a:path>
            </a:pathLst>
          </a:custGeom>
          <a:noFill/>
          <a:ln w="57150" cmpd="sng">
            <a:solidFill>
              <a:srgbClr val="FF7C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a:defRPr/>
            </a:pPr>
            <a:endParaRPr lang="en-US">
              <a:latin typeface="+mn-lt"/>
            </a:endParaRPr>
          </a:p>
        </p:txBody>
      </p:sp>
      <p:sp>
        <p:nvSpPr>
          <p:cNvPr id="43159" name="Rectangle 151"/>
          <p:cNvSpPr>
            <a:spLocks noChangeArrowheads="1"/>
          </p:cNvSpPr>
          <p:nvPr/>
        </p:nvSpPr>
        <p:spPr bwMode="auto">
          <a:xfrm>
            <a:off x="6248400" y="3084513"/>
            <a:ext cx="352425" cy="492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defRPr/>
            </a:pPr>
            <a:r>
              <a:rPr lang="en-US" altLang="en-US">
                <a:solidFill>
                  <a:srgbClr val="000000"/>
                </a:solidFill>
                <a:latin typeface="+mn-lt"/>
              </a:rPr>
              <a:t> </a:t>
            </a:r>
            <a:r>
              <a:rPr lang="en-US" altLang="en-US" i="1">
                <a:solidFill>
                  <a:srgbClr val="FF7C80"/>
                </a:solidFill>
                <a:latin typeface="+mn-lt"/>
              </a:rPr>
              <a:t>B</a:t>
            </a:r>
          </a:p>
        </p:txBody>
      </p:sp>
      <p:sp>
        <p:nvSpPr>
          <p:cNvPr id="43160" name="Line 152"/>
          <p:cNvSpPr>
            <a:spLocks noChangeShapeType="1"/>
          </p:cNvSpPr>
          <p:nvPr/>
        </p:nvSpPr>
        <p:spPr bwMode="auto">
          <a:xfrm>
            <a:off x="5322888" y="6191250"/>
            <a:ext cx="2535237" cy="1588"/>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pPr>
              <a:defRPr/>
            </a:pPr>
            <a:endParaRPr lang="en-US">
              <a:latin typeface="+mn-lt"/>
            </a:endParaRPr>
          </a:p>
        </p:txBody>
      </p:sp>
      <p:sp>
        <p:nvSpPr>
          <p:cNvPr id="43161" name="Line 153"/>
          <p:cNvSpPr>
            <a:spLocks noChangeShapeType="1"/>
          </p:cNvSpPr>
          <p:nvPr/>
        </p:nvSpPr>
        <p:spPr bwMode="auto">
          <a:xfrm>
            <a:off x="5322888" y="6191250"/>
            <a:ext cx="1587" cy="42863"/>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pPr>
              <a:defRPr/>
            </a:pPr>
            <a:endParaRPr lang="en-US">
              <a:latin typeface="+mn-lt"/>
            </a:endParaRPr>
          </a:p>
        </p:txBody>
      </p:sp>
      <p:sp>
        <p:nvSpPr>
          <p:cNvPr id="43162" name="Line 154"/>
          <p:cNvSpPr>
            <a:spLocks noChangeShapeType="1"/>
          </p:cNvSpPr>
          <p:nvPr/>
        </p:nvSpPr>
        <p:spPr bwMode="auto">
          <a:xfrm>
            <a:off x="5322888" y="6191250"/>
            <a:ext cx="1587" cy="7302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pPr>
              <a:defRPr/>
            </a:pPr>
            <a:endParaRPr lang="en-US">
              <a:latin typeface="+mn-lt"/>
            </a:endParaRPr>
          </a:p>
        </p:txBody>
      </p:sp>
      <p:sp>
        <p:nvSpPr>
          <p:cNvPr id="43163" name="Rectangle 155"/>
          <p:cNvSpPr>
            <a:spLocks noChangeArrowheads="1"/>
          </p:cNvSpPr>
          <p:nvPr/>
        </p:nvSpPr>
        <p:spPr bwMode="auto">
          <a:xfrm>
            <a:off x="5214938" y="6264275"/>
            <a:ext cx="153987"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defRPr/>
            </a:pPr>
            <a:r>
              <a:rPr lang="en-US" altLang="en-US" sz="2400">
                <a:latin typeface="+mn-lt"/>
              </a:rPr>
              <a:t>0</a:t>
            </a:r>
          </a:p>
        </p:txBody>
      </p:sp>
      <p:sp>
        <p:nvSpPr>
          <p:cNvPr id="43164" name="Line 156"/>
          <p:cNvSpPr>
            <a:spLocks noChangeShapeType="1"/>
          </p:cNvSpPr>
          <p:nvPr/>
        </p:nvSpPr>
        <p:spPr bwMode="auto">
          <a:xfrm>
            <a:off x="5576888" y="6191250"/>
            <a:ext cx="1587" cy="42863"/>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pPr>
              <a:defRPr/>
            </a:pPr>
            <a:endParaRPr lang="en-US">
              <a:latin typeface="+mn-lt"/>
            </a:endParaRPr>
          </a:p>
        </p:txBody>
      </p:sp>
      <p:sp>
        <p:nvSpPr>
          <p:cNvPr id="43165" name="Line 157"/>
          <p:cNvSpPr>
            <a:spLocks noChangeShapeType="1"/>
          </p:cNvSpPr>
          <p:nvPr/>
        </p:nvSpPr>
        <p:spPr bwMode="auto">
          <a:xfrm>
            <a:off x="5830888" y="6191250"/>
            <a:ext cx="1587" cy="42863"/>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pPr>
              <a:defRPr/>
            </a:pPr>
            <a:endParaRPr lang="en-US">
              <a:latin typeface="+mn-lt"/>
            </a:endParaRPr>
          </a:p>
        </p:txBody>
      </p:sp>
      <p:sp>
        <p:nvSpPr>
          <p:cNvPr id="43166" name="Line 158"/>
          <p:cNvSpPr>
            <a:spLocks noChangeShapeType="1"/>
          </p:cNvSpPr>
          <p:nvPr/>
        </p:nvSpPr>
        <p:spPr bwMode="auto">
          <a:xfrm>
            <a:off x="6084888" y="6191250"/>
            <a:ext cx="1587" cy="42863"/>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pPr>
              <a:defRPr/>
            </a:pPr>
            <a:endParaRPr lang="en-US">
              <a:latin typeface="+mn-lt"/>
            </a:endParaRPr>
          </a:p>
        </p:txBody>
      </p:sp>
      <p:sp>
        <p:nvSpPr>
          <p:cNvPr id="43167" name="Line 159"/>
          <p:cNvSpPr>
            <a:spLocks noChangeShapeType="1"/>
          </p:cNvSpPr>
          <p:nvPr/>
        </p:nvSpPr>
        <p:spPr bwMode="auto">
          <a:xfrm>
            <a:off x="6337300" y="6191250"/>
            <a:ext cx="1588" cy="42863"/>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pPr>
              <a:defRPr/>
            </a:pPr>
            <a:endParaRPr lang="en-US">
              <a:latin typeface="+mn-lt"/>
            </a:endParaRPr>
          </a:p>
        </p:txBody>
      </p:sp>
      <p:sp>
        <p:nvSpPr>
          <p:cNvPr id="43168" name="Line 160"/>
          <p:cNvSpPr>
            <a:spLocks noChangeShapeType="1"/>
          </p:cNvSpPr>
          <p:nvPr/>
        </p:nvSpPr>
        <p:spPr bwMode="auto">
          <a:xfrm>
            <a:off x="6591300" y="6191250"/>
            <a:ext cx="1588" cy="42863"/>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pPr>
              <a:defRPr/>
            </a:pPr>
            <a:endParaRPr lang="en-US">
              <a:latin typeface="+mn-lt"/>
            </a:endParaRPr>
          </a:p>
        </p:txBody>
      </p:sp>
      <p:sp>
        <p:nvSpPr>
          <p:cNvPr id="43169" name="Line 161"/>
          <p:cNvSpPr>
            <a:spLocks noChangeShapeType="1"/>
          </p:cNvSpPr>
          <p:nvPr/>
        </p:nvSpPr>
        <p:spPr bwMode="auto">
          <a:xfrm>
            <a:off x="6845300" y="6191250"/>
            <a:ext cx="1588" cy="42863"/>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pPr>
              <a:defRPr/>
            </a:pPr>
            <a:endParaRPr lang="en-US">
              <a:latin typeface="+mn-lt"/>
            </a:endParaRPr>
          </a:p>
        </p:txBody>
      </p:sp>
      <p:sp>
        <p:nvSpPr>
          <p:cNvPr id="43170" name="Line 162"/>
          <p:cNvSpPr>
            <a:spLocks noChangeShapeType="1"/>
          </p:cNvSpPr>
          <p:nvPr/>
        </p:nvSpPr>
        <p:spPr bwMode="auto">
          <a:xfrm>
            <a:off x="7097713" y="6191250"/>
            <a:ext cx="1587" cy="42863"/>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pPr>
              <a:defRPr/>
            </a:pPr>
            <a:endParaRPr lang="en-US">
              <a:latin typeface="+mn-lt"/>
            </a:endParaRPr>
          </a:p>
        </p:txBody>
      </p:sp>
      <p:sp>
        <p:nvSpPr>
          <p:cNvPr id="43171" name="Line 163"/>
          <p:cNvSpPr>
            <a:spLocks noChangeShapeType="1"/>
          </p:cNvSpPr>
          <p:nvPr/>
        </p:nvSpPr>
        <p:spPr bwMode="auto">
          <a:xfrm>
            <a:off x="7351713" y="6191250"/>
            <a:ext cx="1587" cy="42863"/>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pPr>
              <a:defRPr/>
            </a:pPr>
            <a:endParaRPr lang="en-US">
              <a:latin typeface="+mn-lt"/>
            </a:endParaRPr>
          </a:p>
        </p:txBody>
      </p:sp>
      <p:sp>
        <p:nvSpPr>
          <p:cNvPr id="43172" name="Line 164"/>
          <p:cNvSpPr>
            <a:spLocks noChangeShapeType="1"/>
          </p:cNvSpPr>
          <p:nvPr/>
        </p:nvSpPr>
        <p:spPr bwMode="auto">
          <a:xfrm>
            <a:off x="7605713" y="6191250"/>
            <a:ext cx="1587" cy="42863"/>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pPr>
              <a:defRPr/>
            </a:pPr>
            <a:endParaRPr lang="en-US">
              <a:latin typeface="+mn-lt"/>
            </a:endParaRPr>
          </a:p>
        </p:txBody>
      </p:sp>
      <p:sp>
        <p:nvSpPr>
          <p:cNvPr id="43173" name="Line 165"/>
          <p:cNvSpPr>
            <a:spLocks noChangeShapeType="1"/>
          </p:cNvSpPr>
          <p:nvPr/>
        </p:nvSpPr>
        <p:spPr bwMode="auto">
          <a:xfrm>
            <a:off x="7858125" y="6191250"/>
            <a:ext cx="1588" cy="42863"/>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pPr>
              <a:defRPr/>
            </a:pPr>
            <a:endParaRPr lang="en-US">
              <a:latin typeface="+mn-lt"/>
            </a:endParaRPr>
          </a:p>
        </p:txBody>
      </p:sp>
      <p:sp>
        <p:nvSpPr>
          <p:cNvPr id="43174" name="Line 166"/>
          <p:cNvSpPr>
            <a:spLocks noChangeShapeType="1"/>
          </p:cNvSpPr>
          <p:nvPr/>
        </p:nvSpPr>
        <p:spPr bwMode="auto">
          <a:xfrm>
            <a:off x="7858125" y="6191250"/>
            <a:ext cx="1588" cy="7302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pPr>
              <a:defRPr/>
            </a:pPr>
            <a:endParaRPr lang="en-US">
              <a:latin typeface="+mn-lt"/>
            </a:endParaRPr>
          </a:p>
        </p:txBody>
      </p:sp>
      <p:sp>
        <p:nvSpPr>
          <p:cNvPr id="43175" name="Rectangle 167"/>
          <p:cNvSpPr>
            <a:spLocks noChangeArrowheads="1"/>
          </p:cNvSpPr>
          <p:nvPr/>
        </p:nvSpPr>
        <p:spPr bwMode="auto">
          <a:xfrm>
            <a:off x="7750175" y="6264275"/>
            <a:ext cx="153988"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defRPr/>
            </a:pPr>
            <a:r>
              <a:rPr lang="en-US" altLang="en-US" sz="2400">
                <a:latin typeface="+mn-lt"/>
              </a:rPr>
              <a:t>1</a:t>
            </a:r>
          </a:p>
        </p:txBody>
      </p:sp>
      <p:sp>
        <p:nvSpPr>
          <p:cNvPr id="43176" name="Line 168"/>
          <p:cNvSpPr>
            <a:spLocks noChangeShapeType="1"/>
          </p:cNvSpPr>
          <p:nvPr/>
        </p:nvSpPr>
        <p:spPr bwMode="auto">
          <a:xfrm flipV="1">
            <a:off x="5322888" y="4676775"/>
            <a:ext cx="1587" cy="151447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pPr>
              <a:defRPr/>
            </a:pPr>
            <a:endParaRPr lang="en-US">
              <a:latin typeface="+mn-lt"/>
            </a:endParaRPr>
          </a:p>
        </p:txBody>
      </p:sp>
      <p:sp>
        <p:nvSpPr>
          <p:cNvPr id="43177" name="Line 169"/>
          <p:cNvSpPr>
            <a:spLocks noChangeShapeType="1"/>
          </p:cNvSpPr>
          <p:nvPr/>
        </p:nvSpPr>
        <p:spPr bwMode="auto">
          <a:xfrm flipH="1">
            <a:off x="5227638" y="6191250"/>
            <a:ext cx="95250" cy="1588"/>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pPr>
              <a:defRPr/>
            </a:pPr>
            <a:endParaRPr lang="en-US">
              <a:latin typeface="+mn-lt"/>
            </a:endParaRPr>
          </a:p>
        </p:txBody>
      </p:sp>
      <p:sp>
        <p:nvSpPr>
          <p:cNvPr id="43178" name="Line 170"/>
          <p:cNvSpPr>
            <a:spLocks noChangeShapeType="1"/>
          </p:cNvSpPr>
          <p:nvPr/>
        </p:nvSpPr>
        <p:spPr bwMode="auto">
          <a:xfrm flipH="1">
            <a:off x="5203825" y="6191250"/>
            <a:ext cx="119063" cy="1588"/>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pPr>
              <a:defRPr/>
            </a:pPr>
            <a:endParaRPr lang="en-US">
              <a:latin typeface="+mn-lt"/>
            </a:endParaRPr>
          </a:p>
        </p:txBody>
      </p:sp>
      <p:sp>
        <p:nvSpPr>
          <p:cNvPr id="43179" name="Rectangle 171"/>
          <p:cNvSpPr>
            <a:spLocks noChangeArrowheads="1"/>
          </p:cNvSpPr>
          <p:nvPr/>
        </p:nvSpPr>
        <p:spPr bwMode="auto">
          <a:xfrm>
            <a:off x="5011738" y="5995988"/>
            <a:ext cx="153987"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defRPr/>
            </a:pPr>
            <a:r>
              <a:rPr lang="en-US" altLang="en-US" sz="2400">
                <a:latin typeface="+mn-lt"/>
              </a:rPr>
              <a:t>0</a:t>
            </a:r>
          </a:p>
        </p:txBody>
      </p:sp>
      <p:sp>
        <p:nvSpPr>
          <p:cNvPr id="43180" name="Line 172"/>
          <p:cNvSpPr>
            <a:spLocks noChangeShapeType="1"/>
          </p:cNvSpPr>
          <p:nvPr/>
        </p:nvSpPr>
        <p:spPr bwMode="auto">
          <a:xfrm flipH="1">
            <a:off x="5227638" y="6040438"/>
            <a:ext cx="95250" cy="158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pPr>
              <a:defRPr/>
            </a:pPr>
            <a:endParaRPr lang="en-US">
              <a:latin typeface="+mn-lt"/>
            </a:endParaRPr>
          </a:p>
        </p:txBody>
      </p:sp>
      <p:sp>
        <p:nvSpPr>
          <p:cNvPr id="43181" name="Line 173"/>
          <p:cNvSpPr>
            <a:spLocks noChangeShapeType="1"/>
          </p:cNvSpPr>
          <p:nvPr/>
        </p:nvSpPr>
        <p:spPr bwMode="auto">
          <a:xfrm flipH="1">
            <a:off x="5227638" y="5888038"/>
            <a:ext cx="95250" cy="158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pPr>
              <a:defRPr/>
            </a:pPr>
            <a:endParaRPr lang="en-US">
              <a:latin typeface="+mn-lt"/>
            </a:endParaRPr>
          </a:p>
        </p:txBody>
      </p:sp>
      <p:sp>
        <p:nvSpPr>
          <p:cNvPr id="43182" name="Line 174"/>
          <p:cNvSpPr>
            <a:spLocks noChangeShapeType="1"/>
          </p:cNvSpPr>
          <p:nvPr/>
        </p:nvSpPr>
        <p:spPr bwMode="auto">
          <a:xfrm flipH="1">
            <a:off x="5227638" y="5737225"/>
            <a:ext cx="95250" cy="1588"/>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pPr>
              <a:defRPr/>
            </a:pPr>
            <a:endParaRPr lang="en-US">
              <a:latin typeface="+mn-lt"/>
            </a:endParaRPr>
          </a:p>
        </p:txBody>
      </p:sp>
      <p:sp>
        <p:nvSpPr>
          <p:cNvPr id="43183" name="Line 175"/>
          <p:cNvSpPr>
            <a:spLocks noChangeShapeType="1"/>
          </p:cNvSpPr>
          <p:nvPr/>
        </p:nvSpPr>
        <p:spPr bwMode="auto">
          <a:xfrm flipH="1">
            <a:off x="5227638" y="5586413"/>
            <a:ext cx="95250" cy="158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pPr>
              <a:defRPr/>
            </a:pPr>
            <a:endParaRPr lang="en-US">
              <a:latin typeface="+mn-lt"/>
            </a:endParaRPr>
          </a:p>
        </p:txBody>
      </p:sp>
      <p:sp>
        <p:nvSpPr>
          <p:cNvPr id="43184" name="Line 176"/>
          <p:cNvSpPr>
            <a:spLocks noChangeShapeType="1"/>
          </p:cNvSpPr>
          <p:nvPr/>
        </p:nvSpPr>
        <p:spPr bwMode="auto">
          <a:xfrm flipH="1">
            <a:off x="5227638" y="5434013"/>
            <a:ext cx="95250" cy="158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pPr>
              <a:defRPr/>
            </a:pPr>
            <a:endParaRPr lang="en-US">
              <a:latin typeface="+mn-lt"/>
            </a:endParaRPr>
          </a:p>
        </p:txBody>
      </p:sp>
      <p:sp>
        <p:nvSpPr>
          <p:cNvPr id="43185" name="Line 177"/>
          <p:cNvSpPr>
            <a:spLocks noChangeShapeType="1"/>
          </p:cNvSpPr>
          <p:nvPr/>
        </p:nvSpPr>
        <p:spPr bwMode="auto">
          <a:xfrm flipH="1">
            <a:off x="5203825" y="5434013"/>
            <a:ext cx="119063" cy="158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pPr>
              <a:defRPr/>
            </a:pPr>
            <a:endParaRPr lang="en-US">
              <a:latin typeface="+mn-lt"/>
            </a:endParaRPr>
          </a:p>
        </p:txBody>
      </p:sp>
      <p:sp>
        <p:nvSpPr>
          <p:cNvPr id="43186" name="Line 178"/>
          <p:cNvSpPr>
            <a:spLocks noChangeShapeType="1"/>
          </p:cNvSpPr>
          <p:nvPr/>
        </p:nvSpPr>
        <p:spPr bwMode="auto">
          <a:xfrm flipH="1">
            <a:off x="5227638" y="5283200"/>
            <a:ext cx="95250" cy="1588"/>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pPr>
              <a:defRPr/>
            </a:pPr>
            <a:endParaRPr lang="en-US">
              <a:latin typeface="+mn-lt"/>
            </a:endParaRPr>
          </a:p>
        </p:txBody>
      </p:sp>
      <p:sp>
        <p:nvSpPr>
          <p:cNvPr id="43187" name="Line 179"/>
          <p:cNvSpPr>
            <a:spLocks noChangeShapeType="1"/>
          </p:cNvSpPr>
          <p:nvPr/>
        </p:nvSpPr>
        <p:spPr bwMode="auto">
          <a:xfrm flipH="1">
            <a:off x="5227638" y="5130800"/>
            <a:ext cx="95250" cy="1588"/>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pPr>
              <a:defRPr/>
            </a:pPr>
            <a:endParaRPr lang="en-US">
              <a:latin typeface="+mn-lt"/>
            </a:endParaRPr>
          </a:p>
        </p:txBody>
      </p:sp>
      <p:sp>
        <p:nvSpPr>
          <p:cNvPr id="43188" name="Line 180"/>
          <p:cNvSpPr>
            <a:spLocks noChangeShapeType="1"/>
          </p:cNvSpPr>
          <p:nvPr/>
        </p:nvSpPr>
        <p:spPr bwMode="auto">
          <a:xfrm flipH="1">
            <a:off x="5227638" y="4979988"/>
            <a:ext cx="95250" cy="158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pPr>
              <a:defRPr/>
            </a:pPr>
            <a:endParaRPr lang="en-US">
              <a:latin typeface="+mn-lt"/>
            </a:endParaRPr>
          </a:p>
        </p:txBody>
      </p:sp>
      <p:sp>
        <p:nvSpPr>
          <p:cNvPr id="43189" name="Line 181"/>
          <p:cNvSpPr>
            <a:spLocks noChangeShapeType="1"/>
          </p:cNvSpPr>
          <p:nvPr/>
        </p:nvSpPr>
        <p:spPr bwMode="auto">
          <a:xfrm flipH="1">
            <a:off x="5227638" y="4827588"/>
            <a:ext cx="95250" cy="158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pPr>
              <a:defRPr/>
            </a:pPr>
            <a:endParaRPr lang="en-US">
              <a:latin typeface="+mn-lt"/>
            </a:endParaRPr>
          </a:p>
        </p:txBody>
      </p:sp>
      <p:sp>
        <p:nvSpPr>
          <p:cNvPr id="43190" name="Line 182"/>
          <p:cNvSpPr>
            <a:spLocks noChangeShapeType="1"/>
          </p:cNvSpPr>
          <p:nvPr/>
        </p:nvSpPr>
        <p:spPr bwMode="auto">
          <a:xfrm flipH="1">
            <a:off x="5227638" y="4676775"/>
            <a:ext cx="95250" cy="1588"/>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pPr>
              <a:defRPr/>
            </a:pPr>
            <a:endParaRPr lang="en-US">
              <a:latin typeface="+mn-lt"/>
            </a:endParaRPr>
          </a:p>
        </p:txBody>
      </p:sp>
      <p:sp>
        <p:nvSpPr>
          <p:cNvPr id="43191" name="Line 183"/>
          <p:cNvSpPr>
            <a:spLocks noChangeShapeType="1"/>
          </p:cNvSpPr>
          <p:nvPr/>
        </p:nvSpPr>
        <p:spPr bwMode="auto">
          <a:xfrm flipH="1">
            <a:off x="5203825" y="4676775"/>
            <a:ext cx="119063" cy="1588"/>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pPr>
              <a:defRPr/>
            </a:pPr>
            <a:endParaRPr lang="en-US">
              <a:latin typeface="+mn-lt"/>
            </a:endParaRPr>
          </a:p>
        </p:txBody>
      </p:sp>
      <p:sp>
        <p:nvSpPr>
          <p:cNvPr id="43192" name="Rectangle 184"/>
          <p:cNvSpPr>
            <a:spLocks noChangeArrowheads="1"/>
          </p:cNvSpPr>
          <p:nvPr/>
        </p:nvSpPr>
        <p:spPr bwMode="auto">
          <a:xfrm>
            <a:off x="5011738" y="4481513"/>
            <a:ext cx="153987"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defRPr/>
            </a:pPr>
            <a:r>
              <a:rPr lang="en-US" altLang="en-US" sz="2400">
                <a:latin typeface="+mn-lt"/>
              </a:rPr>
              <a:t>1</a:t>
            </a:r>
          </a:p>
        </p:txBody>
      </p:sp>
      <p:sp>
        <p:nvSpPr>
          <p:cNvPr id="43193" name="Freeform 185"/>
          <p:cNvSpPr>
            <a:spLocks/>
          </p:cNvSpPr>
          <p:nvPr/>
        </p:nvSpPr>
        <p:spPr bwMode="auto">
          <a:xfrm flipV="1">
            <a:off x="5322888" y="4676775"/>
            <a:ext cx="2535237" cy="1514475"/>
          </a:xfrm>
          <a:custGeom>
            <a:avLst/>
            <a:gdLst>
              <a:gd name="T0" fmla="*/ 2147483646 w 6789"/>
              <a:gd name="T1" fmla="*/ 2147483646 h 7777"/>
              <a:gd name="T2" fmla="*/ 2147483646 w 6789"/>
              <a:gd name="T3" fmla="*/ 2147483646 h 7777"/>
              <a:gd name="T4" fmla="*/ 2147483646 w 6789"/>
              <a:gd name="T5" fmla="*/ 2147483646 h 7777"/>
              <a:gd name="T6" fmla="*/ 2147483646 w 6789"/>
              <a:gd name="T7" fmla="*/ 2147483646 h 7777"/>
              <a:gd name="T8" fmla="*/ 2147483646 w 6789"/>
              <a:gd name="T9" fmla="*/ 2147483646 h 7777"/>
              <a:gd name="T10" fmla="*/ 2147483646 w 6789"/>
              <a:gd name="T11" fmla="*/ 2147483646 h 7777"/>
              <a:gd name="T12" fmla="*/ 2147483646 w 6789"/>
              <a:gd name="T13" fmla="*/ 2147483646 h 7777"/>
              <a:gd name="T14" fmla="*/ 2147483646 w 6789"/>
              <a:gd name="T15" fmla="*/ 2147483646 h 7777"/>
              <a:gd name="T16" fmla="*/ 2147483646 w 6789"/>
              <a:gd name="T17" fmla="*/ 2147483646 h 7777"/>
              <a:gd name="T18" fmla="*/ 2147483646 w 6789"/>
              <a:gd name="T19" fmla="*/ 2147483646 h 7777"/>
              <a:gd name="T20" fmla="*/ 2147483646 w 6789"/>
              <a:gd name="T21" fmla="*/ 2147483646 h 7777"/>
              <a:gd name="T22" fmla="*/ 2147483646 w 6789"/>
              <a:gd name="T23" fmla="*/ 2147483646 h 7777"/>
              <a:gd name="T24" fmla="*/ 2147483646 w 6789"/>
              <a:gd name="T25" fmla="*/ 2147483646 h 7777"/>
              <a:gd name="T26" fmla="*/ 2147483646 w 6789"/>
              <a:gd name="T27" fmla="*/ 2147483646 h 7777"/>
              <a:gd name="T28" fmla="*/ 2147483646 w 6789"/>
              <a:gd name="T29" fmla="*/ 2147483646 h 7777"/>
              <a:gd name="T30" fmla="*/ 2147483646 w 6789"/>
              <a:gd name="T31" fmla="*/ 2147483646 h 7777"/>
              <a:gd name="T32" fmla="*/ 2147483646 w 6789"/>
              <a:gd name="T33" fmla="*/ 2147483646 h 7777"/>
              <a:gd name="T34" fmla="*/ 2147483646 w 6789"/>
              <a:gd name="T35" fmla="*/ 2147483646 h 7777"/>
              <a:gd name="T36" fmla="*/ 2147483646 w 6789"/>
              <a:gd name="T37" fmla="*/ 2147483646 h 7777"/>
              <a:gd name="T38" fmla="*/ 2147483646 w 6789"/>
              <a:gd name="T39" fmla="*/ 2147483646 h 7777"/>
              <a:gd name="T40" fmla="*/ 2147483646 w 6789"/>
              <a:gd name="T41" fmla="*/ 2147483646 h 7777"/>
              <a:gd name="T42" fmla="*/ 2147483646 w 6789"/>
              <a:gd name="T43" fmla="*/ 2147483646 h 7777"/>
              <a:gd name="T44" fmla="*/ 2147483646 w 6789"/>
              <a:gd name="T45" fmla="*/ 2147483646 h 7777"/>
              <a:gd name="T46" fmla="*/ 2147483646 w 6789"/>
              <a:gd name="T47" fmla="*/ 2147483646 h 7777"/>
              <a:gd name="T48" fmla="*/ 2147483646 w 6789"/>
              <a:gd name="T49" fmla="*/ 2147483646 h 7777"/>
              <a:gd name="T50" fmla="*/ 2147483646 w 6789"/>
              <a:gd name="T51" fmla="*/ 2147483646 h 7777"/>
              <a:gd name="T52" fmla="*/ 2147483646 w 6789"/>
              <a:gd name="T53" fmla="*/ 2147483646 h 7777"/>
              <a:gd name="T54" fmla="*/ 2147483646 w 6789"/>
              <a:gd name="T55" fmla="*/ 2147483646 h 7777"/>
              <a:gd name="T56" fmla="*/ 2147483646 w 6789"/>
              <a:gd name="T57" fmla="*/ 2147483646 h 7777"/>
              <a:gd name="T58" fmla="*/ 2147483646 w 6789"/>
              <a:gd name="T59" fmla="*/ 2147483646 h 7777"/>
              <a:gd name="T60" fmla="*/ 2147483646 w 6789"/>
              <a:gd name="T61" fmla="*/ 2147483646 h 7777"/>
              <a:gd name="T62" fmla="*/ 2147483646 w 6789"/>
              <a:gd name="T63" fmla="*/ 2147483646 h 7777"/>
              <a:gd name="T64" fmla="*/ 2147483646 w 6789"/>
              <a:gd name="T65" fmla="*/ 2147483646 h 7777"/>
              <a:gd name="T66" fmla="*/ 2147483646 w 6789"/>
              <a:gd name="T67" fmla="*/ 2147483646 h 7777"/>
              <a:gd name="T68" fmla="*/ 2147483646 w 6789"/>
              <a:gd name="T69" fmla="*/ 2147483646 h 7777"/>
              <a:gd name="T70" fmla="*/ 2147483646 w 6789"/>
              <a:gd name="T71" fmla="*/ 2147483646 h 7777"/>
              <a:gd name="T72" fmla="*/ 2147483646 w 6789"/>
              <a:gd name="T73" fmla="*/ 2147483646 h 7777"/>
              <a:gd name="T74" fmla="*/ 2147483646 w 6789"/>
              <a:gd name="T75" fmla="*/ 2147483646 h 7777"/>
              <a:gd name="T76" fmla="*/ 2147483646 w 6789"/>
              <a:gd name="T77" fmla="*/ 2147483646 h 7777"/>
              <a:gd name="T78" fmla="*/ 2147483646 w 6789"/>
              <a:gd name="T79" fmla="*/ 2147483646 h 7777"/>
              <a:gd name="T80" fmla="*/ 2147483646 w 6789"/>
              <a:gd name="T81" fmla="*/ 2147483646 h 7777"/>
              <a:gd name="T82" fmla="*/ 2147483646 w 6789"/>
              <a:gd name="T83" fmla="*/ 2147483646 h 7777"/>
              <a:gd name="T84" fmla="*/ 2147483646 w 6789"/>
              <a:gd name="T85" fmla="*/ 2147483646 h 7777"/>
              <a:gd name="T86" fmla="*/ 2147483646 w 6789"/>
              <a:gd name="T87" fmla="*/ 2147483646 h 7777"/>
              <a:gd name="T88" fmla="*/ 2147483646 w 6789"/>
              <a:gd name="T89" fmla="*/ 2147483646 h 7777"/>
              <a:gd name="T90" fmla="*/ 2147483646 w 6789"/>
              <a:gd name="T91" fmla="*/ 2147483646 h 7777"/>
              <a:gd name="T92" fmla="*/ 2147483646 w 6789"/>
              <a:gd name="T93" fmla="*/ 2147483646 h 7777"/>
              <a:gd name="T94" fmla="*/ 2147483646 w 6789"/>
              <a:gd name="T95" fmla="*/ 2147483646 h 7777"/>
              <a:gd name="T96" fmla="*/ 2147483646 w 6789"/>
              <a:gd name="T97" fmla="*/ 2147483646 h 7777"/>
              <a:gd name="T98" fmla="*/ 2147483646 w 6789"/>
              <a:gd name="T99" fmla="*/ 2147483646 h 7777"/>
              <a:gd name="T100" fmla="*/ 2147483646 w 6789"/>
              <a:gd name="T101" fmla="*/ 2147483646 h 7777"/>
              <a:gd name="T102" fmla="*/ 2147483646 w 6789"/>
              <a:gd name="T103" fmla="*/ 2147483646 h 7777"/>
              <a:gd name="T104" fmla="*/ 2147483646 w 6789"/>
              <a:gd name="T105" fmla="*/ 2147483646 h 7777"/>
              <a:gd name="T106" fmla="*/ 2147483646 w 6789"/>
              <a:gd name="T107" fmla="*/ 2147483646 h 7777"/>
              <a:gd name="T108" fmla="*/ 2147483646 w 6789"/>
              <a:gd name="T109" fmla="*/ 2147483646 h 7777"/>
              <a:gd name="T110" fmla="*/ 2147483646 w 6789"/>
              <a:gd name="T111" fmla="*/ 2147483646 h 7777"/>
              <a:gd name="T112" fmla="*/ 2147483646 w 6789"/>
              <a:gd name="T113" fmla="*/ 2147483646 h 7777"/>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6789"/>
              <a:gd name="T172" fmla="*/ 0 h 7777"/>
              <a:gd name="T173" fmla="*/ 6789 w 6789"/>
              <a:gd name="T174" fmla="*/ 7777 h 7777"/>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6789" h="7777">
                <a:moveTo>
                  <a:pt x="0" y="0"/>
                </a:moveTo>
                <a:lnTo>
                  <a:pt x="0" y="0"/>
                </a:lnTo>
                <a:lnTo>
                  <a:pt x="0" y="77"/>
                </a:lnTo>
                <a:lnTo>
                  <a:pt x="68" y="77"/>
                </a:lnTo>
                <a:lnTo>
                  <a:pt x="68" y="155"/>
                </a:lnTo>
                <a:lnTo>
                  <a:pt x="136" y="155"/>
                </a:lnTo>
                <a:lnTo>
                  <a:pt x="136" y="233"/>
                </a:lnTo>
                <a:lnTo>
                  <a:pt x="204" y="233"/>
                </a:lnTo>
                <a:lnTo>
                  <a:pt x="204" y="311"/>
                </a:lnTo>
                <a:lnTo>
                  <a:pt x="272" y="311"/>
                </a:lnTo>
                <a:lnTo>
                  <a:pt x="272" y="388"/>
                </a:lnTo>
                <a:lnTo>
                  <a:pt x="340" y="388"/>
                </a:lnTo>
                <a:lnTo>
                  <a:pt x="340" y="466"/>
                </a:lnTo>
                <a:lnTo>
                  <a:pt x="407" y="466"/>
                </a:lnTo>
                <a:lnTo>
                  <a:pt x="407" y="544"/>
                </a:lnTo>
                <a:lnTo>
                  <a:pt x="475" y="544"/>
                </a:lnTo>
                <a:lnTo>
                  <a:pt x="475" y="622"/>
                </a:lnTo>
                <a:lnTo>
                  <a:pt x="543" y="622"/>
                </a:lnTo>
                <a:lnTo>
                  <a:pt x="543" y="699"/>
                </a:lnTo>
                <a:lnTo>
                  <a:pt x="611" y="699"/>
                </a:lnTo>
                <a:lnTo>
                  <a:pt x="611" y="777"/>
                </a:lnTo>
                <a:lnTo>
                  <a:pt x="679" y="777"/>
                </a:lnTo>
                <a:lnTo>
                  <a:pt x="679" y="855"/>
                </a:lnTo>
                <a:lnTo>
                  <a:pt x="747" y="855"/>
                </a:lnTo>
                <a:lnTo>
                  <a:pt x="747" y="933"/>
                </a:lnTo>
                <a:lnTo>
                  <a:pt x="815" y="933"/>
                </a:lnTo>
                <a:lnTo>
                  <a:pt x="815" y="1011"/>
                </a:lnTo>
                <a:lnTo>
                  <a:pt x="883" y="1011"/>
                </a:lnTo>
                <a:lnTo>
                  <a:pt x="883" y="1088"/>
                </a:lnTo>
                <a:lnTo>
                  <a:pt x="951" y="1088"/>
                </a:lnTo>
                <a:lnTo>
                  <a:pt x="951" y="1166"/>
                </a:lnTo>
                <a:lnTo>
                  <a:pt x="1018" y="1166"/>
                </a:lnTo>
                <a:lnTo>
                  <a:pt x="1018" y="1244"/>
                </a:lnTo>
                <a:lnTo>
                  <a:pt x="1086" y="1244"/>
                </a:lnTo>
                <a:lnTo>
                  <a:pt x="1086" y="1322"/>
                </a:lnTo>
                <a:lnTo>
                  <a:pt x="1154" y="1322"/>
                </a:lnTo>
                <a:lnTo>
                  <a:pt x="1154" y="1399"/>
                </a:lnTo>
                <a:lnTo>
                  <a:pt x="1222" y="1399"/>
                </a:lnTo>
                <a:lnTo>
                  <a:pt x="1222" y="1477"/>
                </a:lnTo>
                <a:lnTo>
                  <a:pt x="1290" y="1477"/>
                </a:lnTo>
                <a:lnTo>
                  <a:pt x="1290" y="1555"/>
                </a:lnTo>
                <a:lnTo>
                  <a:pt x="1358" y="1555"/>
                </a:lnTo>
                <a:lnTo>
                  <a:pt x="1358" y="1633"/>
                </a:lnTo>
                <a:lnTo>
                  <a:pt x="1426" y="1633"/>
                </a:lnTo>
                <a:lnTo>
                  <a:pt x="1426" y="1710"/>
                </a:lnTo>
                <a:lnTo>
                  <a:pt x="1494" y="1710"/>
                </a:lnTo>
                <a:lnTo>
                  <a:pt x="1494" y="1788"/>
                </a:lnTo>
                <a:lnTo>
                  <a:pt x="1562" y="1788"/>
                </a:lnTo>
                <a:lnTo>
                  <a:pt x="1562" y="1866"/>
                </a:lnTo>
                <a:lnTo>
                  <a:pt x="1629" y="1866"/>
                </a:lnTo>
                <a:lnTo>
                  <a:pt x="1629" y="1944"/>
                </a:lnTo>
                <a:lnTo>
                  <a:pt x="1697" y="1944"/>
                </a:lnTo>
                <a:lnTo>
                  <a:pt x="1697" y="2022"/>
                </a:lnTo>
                <a:lnTo>
                  <a:pt x="1765" y="2022"/>
                </a:lnTo>
                <a:lnTo>
                  <a:pt x="1765" y="2099"/>
                </a:lnTo>
                <a:lnTo>
                  <a:pt x="1833" y="2099"/>
                </a:lnTo>
                <a:lnTo>
                  <a:pt x="1833" y="2177"/>
                </a:lnTo>
                <a:lnTo>
                  <a:pt x="1901" y="2177"/>
                </a:lnTo>
                <a:lnTo>
                  <a:pt x="1901" y="2255"/>
                </a:lnTo>
                <a:lnTo>
                  <a:pt x="1969" y="2255"/>
                </a:lnTo>
                <a:lnTo>
                  <a:pt x="1969" y="2333"/>
                </a:lnTo>
                <a:lnTo>
                  <a:pt x="2037" y="2333"/>
                </a:lnTo>
                <a:lnTo>
                  <a:pt x="2037" y="2410"/>
                </a:lnTo>
                <a:lnTo>
                  <a:pt x="2105" y="2410"/>
                </a:lnTo>
                <a:lnTo>
                  <a:pt x="2105" y="2488"/>
                </a:lnTo>
                <a:lnTo>
                  <a:pt x="2173" y="2488"/>
                </a:lnTo>
                <a:lnTo>
                  <a:pt x="2173" y="2566"/>
                </a:lnTo>
                <a:lnTo>
                  <a:pt x="2240" y="2566"/>
                </a:lnTo>
                <a:lnTo>
                  <a:pt x="2240" y="2644"/>
                </a:lnTo>
                <a:lnTo>
                  <a:pt x="2308" y="2644"/>
                </a:lnTo>
                <a:lnTo>
                  <a:pt x="2308" y="2721"/>
                </a:lnTo>
                <a:lnTo>
                  <a:pt x="2376" y="2721"/>
                </a:lnTo>
                <a:lnTo>
                  <a:pt x="2376" y="2799"/>
                </a:lnTo>
                <a:lnTo>
                  <a:pt x="2444" y="2799"/>
                </a:lnTo>
                <a:lnTo>
                  <a:pt x="2444" y="2877"/>
                </a:lnTo>
                <a:lnTo>
                  <a:pt x="2512" y="2877"/>
                </a:lnTo>
                <a:lnTo>
                  <a:pt x="2512" y="2955"/>
                </a:lnTo>
                <a:lnTo>
                  <a:pt x="2580" y="2955"/>
                </a:lnTo>
                <a:lnTo>
                  <a:pt x="2580" y="3033"/>
                </a:lnTo>
                <a:lnTo>
                  <a:pt x="2648" y="3033"/>
                </a:lnTo>
                <a:lnTo>
                  <a:pt x="2648" y="3110"/>
                </a:lnTo>
                <a:lnTo>
                  <a:pt x="2716" y="3110"/>
                </a:lnTo>
                <a:lnTo>
                  <a:pt x="2716" y="3188"/>
                </a:lnTo>
                <a:lnTo>
                  <a:pt x="2784" y="3188"/>
                </a:lnTo>
                <a:lnTo>
                  <a:pt x="2784" y="3266"/>
                </a:lnTo>
                <a:lnTo>
                  <a:pt x="2851" y="3266"/>
                </a:lnTo>
                <a:lnTo>
                  <a:pt x="2851" y="3344"/>
                </a:lnTo>
                <a:lnTo>
                  <a:pt x="2919" y="3344"/>
                </a:lnTo>
                <a:lnTo>
                  <a:pt x="2919" y="3421"/>
                </a:lnTo>
                <a:lnTo>
                  <a:pt x="2987" y="3421"/>
                </a:lnTo>
                <a:lnTo>
                  <a:pt x="2987" y="3499"/>
                </a:lnTo>
                <a:lnTo>
                  <a:pt x="3055" y="3499"/>
                </a:lnTo>
                <a:lnTo>
                  <a:pt x="3055" y="3577"/>
                </a:lnTo>
                <a:lnTo>
                  <a:pt x="3123" y="3577"/>
                </a:lnTo>
                <a:lnTo>
                  <a:pt x="3123" y="3655"/>
                </a:lnTo>
                <a:lnTo>
                  <a:pt x="3191" y="3655"/>
                </a:lnTo>
                <a:lnTo>
                  <a:pt x="3191" y="3732"/>
                </a:lnTo>
                <a:lnTo>
                  <a:pt x="3259" y="3732"/>
                </a:lnTo>
                <a:lnTo>
                  <a:pt x="3259" y="3810"/>
                </a:lnTo>
                <a:lnTo>
                  <a:pt x="3327" y="3810"/>
                </a:lnTo>
                <a:lnTo>
                  <a:pt x="3327" y="3888"/>
                </a:lnTo>
                <a:lnTo>
                  <a:pt x="3395" y="3888"/>
                </a:lnTo>
                <a:lnTo>
                  <a:pt x="3395" y="3966"/>
                </a:lnTo>
                <a:lnTo>
                  <a:pt x="3462" y="3966"/>
                </a:lnTo>
                <a:lnTo>
                  <a:pt x="3462" y="4044"/>
                </a:lnTo>
                <a:lnTo>
                  <a:pt x="3530" y="4044"/>
                </a:lnTo>
                <a:lnTo>
                  <a:pt x="3530" y="4121"/>
                </a:lnTo>
                <a:lnTo>
                  <a:pt x="3598" y="4121"/>
                </a:lnTo>
                <a:lnTo>
                  <a:pt x="3598" y="4199"/>
                </a:lnTo>
                <a:lnTo>
                  <a:pt x="3666" y="4199"/>
                </a:lnTo>
                <a:lnTo>
                  <a:pt x="3666" y="4277"/>
                </a:lnTo>
                <a:lnTo>
                  <a:pt x="3734" y="4277"/>
                </a:lnTo>
                <a:lnTo>
                  <a:pt x="3734" y="4355"/>
                </a:lnTo>
                <a:lnTo>
                  <a:pt x="3802" y="4355"/>
                </a:lnTo>
                <a:lnTo>
                  <a:pt x="3802" y="4432"/>
                </a:lnTo>
                <a:lnTo>
                  <a:pt x="3870" y="4432"/>
                </a:lnTo>
                <a:lnTo>
                  <a:pt x="3870" y="4510"/>
                </a:lnTo>
                <a:lnTo>
                  <a:pt x="3938" y="4510"/>
                </a:lnTo>
                <a:lnTo>
                  <a:pt x="3938" y="4588"/>
                </a:lnTo>
                <a:lnTo>
                  <a:pt x="4005" y="4588"/>
                </a:lnTo>
                <a:lnTo>
                  <a:pt x="4005" y="4666"/>
                </a:lnTo>
                <a:lnTo>
                  <a:pt x="4073" y="4666"/>
                </a:lnTo>
                <a:lnTo>
                  <a:pt x="4073" y="4743"/>
                </a:lnTo>
                <a:lnTo>
                  <a:pt x="4141" y="4743"/>
                </a:lnTo>
                <a:lnTo>
                  <a:pt x="4141" y="4821"/>
                </a:lnTo>
                <a:lnTo>
                  <a:pt x="4209" y="4821"/>
                </a:lnTo>
                <a:lnTo>
                  <a:pt x="4209" y="4899"/>
                </a:lnTo>
                <a:lnTo>
                  <a:pt x="4277" y="4899"/>
                </a:lnTo>
                <a:lnTo>
                  <a:pt x="4277" y="4977"/>
                </a:lnTo>
                <a:lnTo>
                  <a:pt x="4345" y="4977"/>
                </a:lnTo>
                <a:lnTo>
                  <a:pt x="4345" y="5055"/>
                </a:lnTo>
                <a:lnTo>
                  <a:pt x="4413" y="5055"/>
                </a:lnTo>
                <a:lnTo>
                  <a:pt x="4413" y="5132"/>
                </a:lnTo>
                <a:lnTo>
                  <a:pt x="4481" y="5132"/>
                </a:lnTo>
                <a:lnTo>
                  <a:pt x="4481" y="5210"/>
                </a:lnTo>
                <a:lnTo>
                  <a:pt x="4549" y="5210"/>
                </a:lnTo>
                <a:lnTo>
                  <a:pt x="4549" y="5288"/>
                </a:lnTo>
                <a:lnTo>
                  <a:pt x="4616" y="5288"/>
                </a:lnTo>
                <a:lnTo>
                  <a:pt x="4616" y="5366"/>
                </a:lnTo>
                <a:lnTo>
                  <a:pt x="4684" y="5366"/>
                </a:lnTo>
                <a:lnTo>
                  <a:pt x="4684" y="5443"/>
                </a:lnTo>
                <a:lnTo>
                  <a:pt x="4752" y="5443"/>
                </a:lnTo>
                <a:lnTo>
                  <a:pt x="4752" y="5521"/>
                </a:lnTo>
                <a:lnTo>
                  <a:pt x="4820" y="5521"/>
                </a:lnTo>
                <a:lnTo>
                  <a:pt x="4820" y="5599"/>
                </a:lnTo>
                <a:lnTo>
                  <a:pt x="4888" y="5599"/>
                </a:lnTo>
                <a:lnTo>
                  <a:pt x="4888" y="5677"/>
                </a:lnTo>
                <a:lnTo>
                  <a:pt x="4956" y="5677"/>
                </a:lnTo>
                <a:lnTo>
                  <a:pt x="4956" y="5754"/>
                </a:lnTo>
                <a:lnTo>
                  <a:pt x="5024" y="5754"/>
                </a:lnTo>
                <a:lnTo>
                  <a:pt x="5024" y="5832"/>
                </a:lnTo>
                <a:lnTo>
                  <a:pt x="5092" y="5832"/>
                </a:lnTo>
                <a:lnTo>
                  <a:pt x="5092" y="5910"/>
                </a:lnTo>
                <a:lnTo>
                  <a:pt x="5160" y="5910"/>
                </a:lnTo>
                <a:lnTo>
                  <a:pt x="5160" y="5988"/>
                </a:lnTo>
                <a:lnTo>
                  <a:pt x="5227" y="5988"/>
                </a:lnTo>
                <a:lnTo>
                  <a:pt x="5227" y="6066"/>
                </a:lnTo>
                <a:lnTo>
                  <a:pt x="5295" y="6066"/>
                </a:lnTo>
                <a:lnTo>
                  <a:pt x="5295" y="6143"/>
                </a:lnTo>
                <a:lnTo>
                  <a:pt x="5363" y="6143"/>
                </a:lnTo>
                <a:lnTo>
                  <a:pt x="5363" y="6221"/>
                </a:lnTo>
                <a:lnTo>
                  <a:pt x="5431" y="6221"/>
                </a:lnTo>
                <a:lnTo>
                  <a:pt x="5431" y="6299"/>
                </a:lnTo>
                <a:lnTo>
                  <a:pt x="5499" y="6299"/>
                </a:lnTo>
                <a:lnTo>
                  <a:pt x="5499" y="6377"/>
                </a:lnTo>
                <a:lnTo>
                  <a:pt x="5567" y="6377"/>
                </a:lnTo>
                <a:lnTo>
                  <a:pt x="5567" y="6454"/>
                </a:lnTo>
                <a:lnTo>
                  <a:pt x="5635" y="6454"/>
                </a:lnTo>
                <a:lnTo>
                  <a:pt x="5635" y="6532"/>
                </a:lnTo>
                <a:lnTo>
                  <a:pt x="5703" y="6532"/>
                </a:lnTo>
                <a:lnTo>
                  <a:pt x="5703" y="6610"/>
                </a:lnTo>
                <a:lnTo>
                  <a:pt x="5771" y="6610"/>
                </a:lnTo>
                <a:lnTo>
                  <a:pt x="5771" y="6688"/>
                </a:lnTo>
                <a:lnTo>
                  <a:pt x="5838" y="6688"/>
                </a:lnTo>
                <a:lnTo>
                  <a:pt x="5838" y="6765"/>
                </a:lnTo>
                <a:lnTo>
                  <a:pt x="5906" y="6765"/>
                </a:lnTo>
                <a:lnTo>
                  <a:pt x="5906" y="6843"/>
                </a:lnTo>
                <a:lnTo>
                  <a:pt x="5974" y="6843"/>
                </a:lnTo>
                <a:lnTo>
                  <a:pt x="5974" y="6921"/>
                </a:lnTo>
                <a:lnTo>
                  <a:pt x="6042" y="6921"/>
                </a:lnTo>
                <a:lnTo>
                  <a:pt x="6042" y="6999"/>
                </a:lnTo>
                <a:lnTo>
                  <a:pt x="6110" y="6999"/>
                </a:lnTo>
                <a:lnTo>
                  <a:pt x="6110" y="7077"/>
                </a:lnTo>
                <a:lnTo>
                  <a:pt x="6178" y="7077"/>
                </a:lnTo>
                <a:lnTo>
                  <a:pt x="6178" y="7154"/>
                </a:lnTo>
                <a:lnTo>
                  <a:pt x="6246" y="7154"/>
                </a:lnTo>
                <a:lnTo>
                  <a:pt x="6246" y="7232"/>
                </a:lnTo>
                <a:lnTo>
                  <a:pt x="6314" y="7232"/>
                </a:lnTo>
                <a:lnTo>
                  <a:pt x="6314" y="7310"/>
                </a:lnTo>
                <a:lnTo>
                  <a:pt x="6382" y="7310"/>
                </a:lnTo>
                <a:lnTo>
                  <a:pt x="6382" y="7388"/>
                </a:lnTo>
                <a:lnTo>
                  <a:pt x="6449" y="7388"/>
                </a:lnTo>
                <a:lnTo>
                  <a:pt x="6449" y="7465"/>
                </a:lnTo>
                <a:lnTo>
                  <a:pt x="6517" y="7465"/>
                </a:lnTo>
                <a:lnTo>
                  <a:pt x="6517" y="7543"/>
                </a:lnTo>
                <a:lnTo>
                  <a:pt x="6585" y="7543"/>
                </a:lnTo>
                <a:lnTo>
                  <a:pt x="6585" y="7621"/>
                </a:lnTo>
                <a:lnTo>
                  <a:pt x="6653" y="7621"/>
                </a:lnTo>
                <a:lnTo>
                  <a:pt x="6653" y="7699"/>
                </a:lnTo>
                <a:lnTo>
                  <a:pt x="6721" y="7699"/>
                </a:lnTo>
                <a:lnTo>
                  <a:pt x="6721" y="7777"/>
                </a:lnTo>
                <a:lnTo>
                  <a:pt x="6789" y="7777"/>
                </a:lnTo>
                <a:lnTo>
                  <a:pt x="6789" y="7699"/>
                </a:lnTo>
                <a:lnTo>
                  <a:pt x="6721" y="7699"/>
                </a:lnTo>
                <a:lnTo>
                  <a:pt x="6721" y="7621"/>
                </a:lnTo>
                <a:lnTo>
                  <a:pt x="6653" y="7621"/>
                </a:lnTo>
                <a:lnTo>
                  <a:pt x="6653" y="7543"/>
                </a:lnTo>
                <a:lnTo>
                  <a:pt x="6585" y="7543"/>
                </a:lnTo>
                <a:lnTo>
                  <a:pt x="6585" y="7465"/>
                </a:lnTo>
                <a:lnTo>
                  <a:pt x="6517" y="7465"/>
                </a:lnTo>
                <a:lnTo>
                  <a:pt x="6517" y="7388"/>
                </a:lnTo>
                <a:lnTo>
                  <a:pt x="6449" y="7388"/>
                </a:lnTo>
                <a:lnTo>
                  <a:pt x="6449" y="7310"/>
                </a:lnTo>
                <a:lnTo>
                  <a:pt x="6382" y="7310"/>
                </a:lnTo>
                <a:lnTo>
                  <a:pt x="6382" y="7232"/>
                </a:lnTo>
                <a:lnTo>
                  <a:pt x="6314" y="7232"/>
                </a:lnTo>
                <a:lnTo>
                  <a:pt x="6314" y="7154"/>
                </a:lnTo>
                <a:lnTo>
                  <a:pt x="6246" y="7154"/>
                </a:lnTo>
                <a:lnTo>
                  <a:pt x="6246" y="7077"/>
                </a:lnTo>
                <a:lnTo>
                  <a:pt x="6178" y="7077"/>
                </a:lnTo>
                <a:lnTo>
                  <a:pt x="6178" y="6999"/>
                </a:lnTo>
                <a:lnTo>
                  <a:pt x="6110" y="6999"/>
                </a:lnTo>
                <a:lnTo>
                  <a:pt x="6110" y="6921"/>
                </a:lnTo>
                <a:lnTo>
                  <a:pt x="6042" y="6921"/>
                </a:lnTo>
                <a:lnTo>
                  <a:pt x="6042" y="6843"/>
                </a:lnTo>
                <a:lnTo>
                  <a:pt x="5974" y="6843"/>
                </a:lnTo>
                <a:lnTo>
                  <a:pt x="5974" y="6765"/>
                </a:lnTo>
                <a:lnTo>
                  <a:pt x="5906" y="6765"/>
                </a:lnTo>
                <a:lnTo>
                  <a:pt x="5906" y="6688"/>
                </a:lnTo>
                <a:lnTo>
                  <a:pt x="5838" y="6688"/>
                </a:lnTo>
                <a:lnTo>
                  <a:pt x="5838" y="6610"/>
                </a:lnTo>
                <a:lnTo>
                  <a:pt x="5771" y="6610"/>
                </a:lnTo>
                <a:lnTo>
                  <a:pt x="5771" y="6532"/>
                </a:lnTo>
                <a:lnTo>
                  <a:pt x="5703" y="6532"/>
                </a:lnTo>
                <a:lnTo>
                  <a:pt x="5703" y="6454"/>
                </a:lnTo>
                <a:lnTo>
                  <a:pt x="5635" y="6454"/>
                </a:lnTo>
                <a:lnTo>
                  <a:pt x="5635" y="6377"/>
                </a:lnTo>
                <a:lnTo>
                  <a:pt x="5567" y="6377"/>
                </a:lnTo>
                <a:lnTo>
                  <a:pt x="5567" y="6299"/>
                </a:lnTo>
                <a:lnTo>
                  <a:pt x="5499" y="6299"/>
                </a:lnTo>
                <a:lnTo>
                  <a:pt x="5499" y="6221"/>
                </a:lnTo>
                <a:lnTo>
                  <a:pt x="5431" y="6221"/>
                </a:lnTo>
                <a:lnTo>
                  <a:pt x="5431" y="6143"/>
                </a:lnTo>
                <a:lnTo>
                  <a:pt x="5363" y="6143"/>
                </a:lnTo>
                <a:lnTo>
                  <a:pt x="5363" y="6066"/>
                </a:lnTo>
                <a:lnTo>
                  <a:pt x="5295" y="6066"/>
                </a:lnTo>
                <a:lnTo>
                  <a:pt x="5295" y="5988"/>
                </a:lnTo>
                <a:lnTo>
                  <a:pt x="5227" y="5988"/>
                </a:lnTo>
                <a:lnTo>
                  <a:pt x="5227" y="5910"/>
                </a:lnTo>
                <a:lnTo>
                  <a:pt x="5160" y="5910"/>
                </a:lnTo>
                <a:lnTo>
                  <a:pt x="5160" y="5832"/>
                </a:lnTo>
                <a:lnTo>
                  <a:pt x="5092" y="5832"/>
                </a:lnTo>
                <a:lnTo>
                  <a:pt x="5092" y="5754"/>
                </a:lnTo>
                <a:lnTo>
                  <a:pt x="5024" y="5754"/>
                </a:lnTo>
                <a:lnTo>
                  <a:pt x="5024" y="5677"/>
                </a:lnTo>
                <a:lnTo>
                  <a:pt x="4956" y="5677"/>
                </a:lnTo>
                <a:lnTo>
                  <a:pt x="4956" y="5599"/>
                </a:lnTo>
                <a:lnTo>
                  <a:pt x="4888" y="5599"/>
                </a:lnTo>
                <a:lnTo>
                  <a:pt x="4888" y="5521"/>
                </a:lnTo>
                <a:lnTo>
                  <a:pt x="4820" y="5521"/>
                </a:lnTo>
                <a:lnTo>
                  <a:pt x="4820" y="5443"/>
                </a:lnTo>
                <a:lnTo>
                  <a:pt x="4752" y="5443"/>
                </a:lnTo>
                <a:lnTo>
                  <a:pt x="4752" y="5366"/>
                </a:lnTo>
                <a:lnTo>
                  <a:pt x="4684" y="5366"/>
                </a:lnTo>
                <a:lnTo>
                  <a:pt x="4684" y="5288"/>
                </a:lnTo>
                <a:lnTo>
                  <a:pt x="4616" y="5288"/>
                </a:lnTo>
                <a:lnTo>
                  <a:pt x="4616" y="5210"/>
                </a:lnTo>
                <a:lnTo>
                  <a:pt x="4549" y="5210"/>
                </a:lnTo>
                <a:lnTo>
                  <a:pt x="4549" y="5132"/>
                </a:lnTo>
                <a:lnTo>
                  <a:pt x="4481" y="5132"/>
                </a:lnTo>
                <a:lnTo>
                  <a:pt x="4481" y="5055"/>
                </a:lnTo>
                <a:lnTo>
                  <a:pt x="4413" y="5055"/>
                </a:lnTo>
                <a:lnTo>
                  <a:pt x="4413" y="4977"/>
                </a:lnTo>
                <a:lnTo>
                  <a:pt x="4345" y="4977"/>
                </a:lnTo>
                <a:lnTo>
                  <a:pt x="4345" y="4899"/>
                </a:lnTo>
                <a:lnTo>
                  <a:pt x="4277" y="4899"/>
                </a:lnTo>
                <a:lnTo>
                  <a:pt x="4277" y="4821"/>
                </a:lnTo>
                <a:lnTo>
                  <a:pt x="4209" y="4821"/>
                </a:lnTo>
                <a:lnTo>
                  <a:pt x="4209" y="4743"/>
                </a:lnTo>
                <a:lnTo>
                  <a:pt x="4141" y="4743"/>
                </a:lnTo>
                <a:lnTo>
                  <a:pt x="4141" y="4666"/>
                </a:lnTo>
                <a:lnTo>
                  <a:pt x="4073" y="4666"/>
                </a:lnTo>
                <a:lnTo>
                  <a:pt x="4073" y="4588"/>
                </a:lnTo>
                <a:lnTo>
                  <a:pt x="4005" y="4588"/>
                </a:lnTo>
                <a:lnTo>
                  <a:pt x="4005" y="4510"/>
                </a:lnTo>
                <a:lnTo>
                  <a:pt x="3938" y="4510"/>
                </a:lnTo>
                <a:lnTo>
                  <a:pt x="3938" y="4432"/>
                </a:lnTo>
                <a:lnTo>
                  <a:pt x="3870" y="4432"/>
                </a:lnTo>
                <a:lnTo>
                  <a:pt x="3870" y="4355"/>
                </a:lnTo>
                <a:lnTo>
                  <a:pt x="3802" y="4355"/>
                </a:lnTo>
                <a:lnTo>
                  <a:pt x="3802" y="4277"/>
                </a:lnTo>
                <a:lnTo>
                  <a:pt x="3734" y="4277"/>
                </a:lnTo>
                <a:lnTo>
                  <a:pt x="3734" y="4199"/>
                </a:lnTo>
                <a:lnTo>
                  <a:pt x="3666" y="4199"/>
                </a:lnTo>
                <a:lnTo>
                  <a:pt x="3666" y="4121"/>
                </a:lnTo>
                <a:lnTo>
                  <a:pt x="3598" y="4121"/>
                </a:lnTo>
                <a:lnTo>
                  <a:pt x="3598" y="4044"/>
                </a:lnTo>
                <a:lnTo>
                  <a:pt x="3530" y="4044"/>
                </a:lnTo>
                <a:lnTo>
                  <a:pt x="3530" y="3966"/>
                </a:lnTo>
                <a:lnTo>
                  <a:pt x="3462" y="3966"/>
                </a:lnTo>
                <a:lnTo>
                  <a:pt x="3462" y="3888"/>
                </a:lnTo>
                <a:lnTo>
                  <a:pt x="3395" y="3888"/>
                </a:lnTo>
                <a:lnTo>
                  <a:pt x="3395" y="3810"/>
                </a:lnTo>
                <a:lnTo>
                  <a:pt x="3327" y="3810"/>
                </a:lnTo>
                <a:lnTo>
                  <a:pt x="3327" y="3732"/>
                </a:lnTo>
                <a:lnTo>
                  <a:pt x="3259" y="3732"/>
                </a:lnTo>
                <a:lnTo>
                  <a:pt x="3259" y="3655"/>
                </a:lnTo>
                <a:lnTo>
                  <a:pt x="3191" y="3655"/>
                </a:lnTo>
                <a:lnTo>
                  <a:pt x="3191" y="3577"/>
                </a:lnTo>
                <a:lnTo>
                  <a:pt x="3123" y="3577"/>
                </a:lnTo>
                <a:lnTo>
                  <a:pt x="3123" y="3499"/>
                </a:lnTo>
                <a:lnTo>
                  <a:pt x="3055" y="3499"/>
                </a:lnTo>
                <a:lnTo>
                  <a:pt x="3055" y="3421"/>
                </a:lnTo>
                <a:lnTo>
                  <a:pt x="2987" y="3421"/>
                </a:lnTo>
                <a:lnTo>
                  <a:pt x="2987" y="3344"/>
                </a:lnTo>
                <a:lnTo>
                  <a:pt x="2919" y="3344"/>
                </a:lnTo>
                <a:lnTo>
                  <a:pt x="2919" y="3266"/>
                </a:lnTo>
                <a:lnTo>
                  <a:pt x="2851" y="3266"/>
                </a:lnTo>
                <a:lnTo>
                  <a:pt x="2851" y="3188"/>
                </a:lnTo>
                <a:lnTo>
                  <a:pt x="2784" y="3188"/>
                </a:lnTo>
                <a:lnTo>
                  <a:pt x="2784" y="3110"/>
                </a:lnTo>
                <a:lnTo>
                  <a:pt x="2716" y="3110"/>
                </a:lnTo>
                <a:lnTo>
                  <a:pt x="2716" y="3033"/>
                </a:lnTo>
                <a:lnTo>
                  <a:pt x="2648" y="3033"/>
                </a:lnTo>
                <a:lnTo>
                  <a:pt x="2648" y="2955"/>
                </a:lnTo>
                <a:lnTo>
                  <a:pt x="2580" y="2955"/>
                </a:lnTo>
                <a:lnTo>
                  <a:pt x="2580" y="2877"/>
                </a:lnTo>
                <a:lnTo>
                  <a:pt x="2512" y="2877"/>
                </a:lnTo>
                <a:lnTo>
                  <a:pt x="2512" y="2799"/>
                </a:lnTo>
                <a:lnTo>
                  <a:pt x="2444" y="2799"/>
                </a:lnTo>
                <a:lnTo>
                  <a:pt x="2444" y="2721"/>
                </a:lnTo>
                <a:lnTo>
                  <a:pt x="2376" y="2721"/>
                </a:lnTo>
                <a:lnTo>
                  <a:pt x="2376" y="2644"/>
                </a:lnTo>
                <a:lnTo>
                  <a:pt x="2308" y="2644"/>
                </a:lnTo>
                <a:lnTo>
                  <a:pt x="2308" y="2566"/>
                </a:lnTo>
                <a:lnTo>
                  <a:pt x="2240" y="2566"/>
                </a:lnTo>
                <a:lnTo>
                  <a:pt x="2240" y="2488"/>
                </a:lnTo>
                <a:lnTo>
                  <a:pt x="2173" y="2488"/>
                </a:lnTo>
                <a:lnTo>
                  <a:pt x="2173" y="2410"/>
                </a:lnTo>
                <a:lnTo>
                  <a:pt x="2105" y="2410"/>
                </a:lnTo>
                <a:lnTo>
                  <a:pt x="2105" y="2333"/>
                </a:lnTo>
                <a:lnTo>
                  <a:pt x="2037" y="2333"/>
                </a:lnTo>
                <a:lnTo>
                  <a:pt x="2037" y="2255"/>
                </a:lnTo>
                <a:lnTo>
                  <a:pt x="1969" y="2255"/>
                </a:lnTo>
                <a:lnTo>
                  <a:pt x="1969" y="2177"/>
                </a:lnTo>
                <a:lnTo>
                  <a:pt x="1901" y="2177"/>
                </a:lnTo>
                <a:lnTo>
                  <a:pt x="1901" y="2099"/>
                </a:lnTo>
                <a:lnTo>
                  <a:pt x="1833" y="2099"/>
                </a:lnTo>
                <a:lnTo>
                  <a:pt x="1833" y="2022"/>
                </a:lnTo>
                <a:lnTo>
                  <a:pt x="1765" y="2022"/>
                </a:lnTo>
                <a:lnTo>
                  <a:pt x="1765" y="1944"/>
                </a:lnTo>
                <a:lnTo>
                  <a:pt x="1697" y="1944"/>
                </a:lnTo>
                <a:lnTo>
                  <a:pt x="1697" y="1866"/>
                </a:lnTo>
                <a:lnTo>
                  <a:pt x="1629" y="1866"/>
                </a:lnTo>
                <a:lnTo>
                  <a:pt x="1629" y="1788"/>
                </a:lnTo>
                <a:lnTo>
                  <a:pt x="1562" y="1788"/>
                </a:lnTo>
                <a:lnTo>
                  <a:pt x="1562" y="1710"/>
                </a:lnTo>
                <a:lnTo>
                  <a:pt x="1494" y="1710"/>
                </a:lnTo>
                <a:lnTo>
                  <a:pt x="1494" y="1633"/>
                </a:lnTo>
                <a:lnTo>
                  <a:pt x="1426" y="1633"/>
                </a:lnTo>
                <a:lnTo>
                  <a:pt x="1426" y="1555"/>
                </a:lnTo>
                <a:lnTo>
                  <a:pt x="1358" y="1555"/>
                </a:lnTo>
                <a:lnTo>
                  <a:pt x="1358" y="1477"/>
                </a:lnTo>
                <a:lnTo>
                  <a:pt x="1290" y="1477"/>
                </a:lnTo>
                <a:lnTo>
                  <a:pt x="1290" y="1399"/>
                </a:lnTo>
                <a:lnTo>
                  <a:pt x="1222" y="1399"/>
                </a:lnTo>
                <a:lnTo>
                  <a:pt x="1222" y="1322"/>
                </a:lnTo>
                <a:lnTo>
                  <a:pt x="1154" y="1322"/>
                </a:lnTo>
                <a:lnTo>
                  <a:pt x="1154" y="1244"/>
                </a:lnTo>
                <a:lnTo>
                  <a:pt x="1086" y="1244"/>
                </a:lnTo>
                <a:lnTo>
                  <a:pt x="1086" y="1166"/>
                </a:lnTo>
                <a:lnTo>
                  <a:pt x="1018" y="1166"/>
                </a:lnTo>
                <a:lnTo>
                  <a:pt x="1018" y="1088"/>
                </a:lnTo>
                <a:lnTo>
                  <a:pt x="951" y="1088"/>
                </a:lnTo>
                <a:lnTo>
                  <a:pt x="951" y="1011"/>
                </a:lnTo>
                <a:lnTo>
                  <a:pt x="883" y="1011"/>
                </a:lnTo>
                <a:lnTo>
                  <a:pt x="883" y="933"/>
                </a:lnTo>
                <a:lnTo>
                  <a:pt x="815" y="933"/>
                </a:lnTo>
                <a:lnTo>
                  <a:pt x="815" y="855"/>
                </a:lnTo>
                <a:lnTo>
                  <a:pt x="747" y="855"/>
                </a:lnTo>
                <a:lnTo>
                  <a:pt x="747" y="777"/>
                </a:lnTo>
                <a:lnTo>
                  <a:pt x="679" y="777"/>
                </a:lnTo>
                <a:lnTo>
                  <a:pt x="679" y="699"/>
                </a:lnTo>
                <a:lnTo>
                  <a:pt x="611" y="699"/>
                </a:lnTo>
                <a:lnTo>
                  <a:pt x="611" y="622"/>
                </a:lnTo>
                <a:lnTo>
                  <a:pt x="543" y="622"/>
                </a:lnTo>
                <a:lnTo>
                  <a:pt x="543" y="544"/>
                </a:lnTo>
                <a:lnTo>
                  <a:pt x="475" y="544"/>
                </a:lnTo>
                <a:lnTo>
                  <a:pt x="475" y="466"/>
                </a:lnTo>
                <a:lnTo>
                  <a:pt x="407" y="466"/>
                </a:lnTo>
                <a:lnTo>
                  <a:pt x="407" y="388"/>
                </a:lnTo>
                <a:lnTo>
                  <a:pt x="340" y="388"/>
                </a:lnTo>
                <a:lnTo>
                  <a:pt x="340" y="311"/>
                </a:lnTo>
                <a:lnTo>
                  <a:pt x="272" y="311"/>
                </a:lnTo>
                <a:lnTo>
                  <a:pt x="272" y="233"/>
                </a:lnTo>
                <a:lnTo>
                  <a:pt x="204" y="233"/>
                </a:lnTo>
                <a:lnTo>
                  <a:pt x="204" y="155"/>
                </a:lnTo>
                <a:lnTo>
                  <a:pt x="136" y="155"/>
                </a:lnTo>
                <a:lnTo>
                  <a:pt x="136" y="77"/>
                </a:lnTo>
                <a:lnTo>
                  <a:pt x="68" y="77"/>
                </a:lnTo>
                <a:lnTo>
                  <a:pt x="68" y="0"/>
                </a:lnTo>
                <a:lnTo>
                  <a:pt x="0" y="0"/>
                </a:lnTo>
              </a:path>
            </a:pathLst>
          </a:custGeom>
          <a:noFill/>
          <a:ln w="57150" cmpd="sng">
            <a:solidFill>
              <a:srgbClr val="0099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a:defRPr/>
            </a:pPr>
            <a:endParaRPr lang="en-US">
              <a:latin typeface="+mn-lt"/>
            </a:endParaRPr>
          </a:p>
        </p:txBody>
      </p:sp>
      <p:sp>
        <p:nvSpPr>
          <p:cNvPr id="43194" name="Rectangle 186"/>
          <p:cNvSpPr>
            <a:spLocks noChangeArrowheads="1"/>
          </p:cNvSpPr>
          <p:nvPr/>
        </p:nvSpPr>
        <p:spPr bwMode="auto">
          <a:xfrm>
            <a:off x="6096000" y="5065713"/>
            <a:ext cx="398463" cy="492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defRPr/>
            </a:pPr>
            <a:r>
              <a:rPr lang="en-US" altLang="en-US" dirty="0">
                <a:solidFill>
                  <a:srgbClr val="009900"/>
                </a:solidFill>
                <a:latin typeface="+mn-lt"/>
              </a:rPr>
              <a:t> </a:t>
            </a:r>
            <a:r>
              <a:rPr lang="en-US" altLang="en-US" b="1" i="1" dirty="0">
                <a:solidFill>
                  <a:srgbClr val="009900"/>
                </a:solidFill>
                <a:latin typeface="+mn-lt"/>
              </a:rPr>
              <a:t>D</a:t>
            </a:r>
          </a:p>
        </p:txBody>
      </p:sp>
      <p:sp>
        <p:nvSpPr>
          <p:cNvPr id="43195" name="Line 187"/>
          <p:cNvSpPr>
            <a:spLocks noChangeShapeType="1"/>
          </p:cNvSpPr>
          <p:nvPr/>
        </p:nvSpPr>
        <p:spPr bwMode="auto">
          <a:xfrm>
            <a:off x="1512888" y="6191250"/>
            <a:ext cx="2535237" cy="1588"/>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pPr>
              <a:defRPr/>
            </a:pPr>
            <a:endParaRPr lang="en-US">
              <a:latin typeface="+mn-lt"/>
            </a:endParaRPr>
          </a:p>
        </p:txBody>
      </p:sp>
      <p:sp>
        <p:nvSpPr>
          <p:cNvPr id="43196" name="Line 188"/>
          <p:cNvSpPr>
            <a:spLocks noChangeShapeType="1"/>
          </p:cNvSpPr>
          <p:nvPr/>
        </p:nvSpPr>
        <p:spPr bwMode="auto">
          <a:xfrm>
            <a:off x="1512888" y="6191250"/>
            <a:ext cx="1587" cy="42863"/>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pPr>
              <a:defRPr/>
            </a:pPr>
            <a:endParaRPr lang="en-US">
              <a:latin typeface="+mn-lt"/>
            </a:endParaRPr>
          </a:p>
        </p:txBody>
      </p:sp>
      <p:sp>
        <p:nvSpPr>
          <p:cNvPr id="43197" name="Line 189"/>
          <p:cNvSpPr>
            <a:spLocks noChangeShapeType="1"/>
          </p:cNvSpPr>
          <p:nvPr/>
        </p:nvSpPr>
        <p:spPr bwMode="auto">
          <a:xfrm>
            <a:off x="1512888" y="6191250"/>
            <a:ext cx="1587" cy="7302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pPr>
              <a:defRPr/>
            </a:pPr>
            <a:endParaRPr lang="en-US">
              <a:latin typeface="+mn-lt"/>
            </a:endParaRPr>
          </a:p>
        </p:txBody>
      </p:sp>
      <p:sp>
        <p:nvSpPr>
          <p:cNvPr id="43198" name="Rectangle 190"/>
          <p:cNvSpPr>
            <a:spLocks noChangeArrowheads="1"/>
          </p:cNvSpPr>
          <p:nvPr/>
        </p:nvSpPr>
        <p:spPr bwMode="auto">
          <a:xfrm>
            <a:off x="1404938" y="6264275"/>
            <a:ext cx="153987"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defRPr/>
            </a:pPr>
            <a:r>
              <a:rPr lang="en-US" altLang="en-US" sz="2400">
                <a:latin typeface="+mn-lt"/>
              </a:rPr>
              <a:t>0</a:t>
            </a:r>
          </a:p>
        </p:txBody>
      </p:sp>
      <p:sp>
        <p:nvSpPr>
          <p:cNvPr id="43199" name="Line 191"/>
          <p:cNvSpPr>
            <a:spLocks noChangeShapeType="1"/>
          </p:cNvSpPr>
          <p:nvPr/>
        </p:nvSpPr>
        <p:spPr bwMode="auto">
          <a:xfrm>
            <a:off x="1766888" y="6191250"/>
            <a:ext cx="1587" cy="42863"/>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pPr>
              <a:defRPr/>
            </a:pPr>
            <a:endParaRPr lang="en-US">
              <a:latin typeface="+mn-lt"/>
            </a:endParaRPr>
          </a:p>
        </p:txBody>
      </p:sp>
      <p:sp>
        <p:nvSpPr>
          <p:cNvPr id="43200" name="Line 192"/>
          <p:cNvSpPr>
            <a:spLocks noChangeShapeType="1"/>
          </p:cNvSpPr>
          <p:nvPr/>
        </p:nvSpPr>
        <p:spPr bwMode="auto">
          <a:xfrm>
            <a:off x="2020888" y="6191250"/>
            <a:ext cx="1587" cy="42863"/>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pPr>
              <a:defRPr/>
            </a:pPr>
            <a:endParaRPr lang="en-US">
              <a:latin typeface="+mn-lt"/>
            </a:endParaRPr>
          </a:p>
        </p:txBody>
      </p:sp>
      <p:sp>
        <p:nvSpPr>
          <p:cNvPr id="43201" name="Line 193"/>
          <p:cNvSpPr>
            <a:spLocks noChangeShapeType="1"/>
          </p:cNvSpPr>
          <p:nvPr/>
        </p:nvSpPr>
        <p:spPr bwMode="auto">
          <a:xfrm>
            <a:off x="2274888" y="6191250"/>
            <a:ext cx="1587" cy="42863"/>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pPr>
              <a:defRPr/>
            </a:pPr>
            <a:endParaRPr lang="en-US">
              <a:latin typeface="+mn-lt"/>
            </a:endParaRPr>
          </a:p>
        </p:txBody>
      </p:sp>
      <p:sp>
        <p:nvSpPr>
          <p:cNvPr id="43202" name="Line 194"/>
          <p:cNvSpPr>
            <a:spLocks noChangeShapeType="1"/>
          </p:cNvSpPr>
          <p:nvPr/>
        </p:nvSpPr>
        <p:spPr bwMode="auto">
          <a:xfrm>
            <a:off x="2527300" y="6191250"/>
            <a:ext cx="1588" cy="42863"/>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pPr>
              <a:defRPr/>
            </a:pPr>
            <a:endParaRPr lang="en-US">
              <a:latin typeface="+mn-lt"/>
            </a:endParaRPr>
          </a:p>
        </p:txBody>
      </p:sp>
      <p:sp>
        <p:nvSpPr>
          <p:cNvPr id="43203" name="Line 195"/>
          <p:cNvSpPr>
            <a:spLocks noChangeShapeType="1"/>
          </p:cNvSpPr>
          <p:nvPr/>
        </p:nvSpPr>
        <p:spPr bwMode="auto">
          <a:xfrm>
            <a:off x="2781300" y="6191250"/>
            <a:ext cx="1588" cy="42863"/>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pPr>
              <a:defRPr/>
            </a:pPr>
            <a:endParaRPr lang="en-US">
              <a:latin typeface="+mn-lt"/>
            </a:endParaRPr>
          </a:p>
        </p:txBody>
      </p:sp>
      <p:sp>
        <p:nvSpPr>
          <p:cNvPr id="43204" name="Line 196"/>
          <p:cNvSpPr>
            <a:spLocks noChangeShapeType="1"/>
          </p:cNvSpPr>
          <p:nvPr/>
        </p:nvSpPr>
        <p:spPr bwMode="auto">
          <a:xfrm>
            <a:off x="3035300" y="6191250"/>
            <a:ext cx="1588" cy="42863"/>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pPr>
              <a:defRPr/>
            </a:pPr>
            <a:endParaRPr lang="en-US">
              <a:latin typeface="+mn-lt"/>
            </a:endParaRPr>
          </a:p>
        </p:txBody>
      </p:sp>
      <p:sp>
        <p:nvSpPr>
          <p:cNvPr id="43205" name="Line 197"/>
          <p:cNvSpPr>
            <a:spLocks noChangeShapeType="1"/>
          </p:cNvSpPr>
          <p:nvPr/>
        </p:nvSpPr>
        <p:spPr bwMode="auto">
          <a:xfrm>
            <a:off x="3287713" y="6191250"/>
            <a:ext cx="1587" cy="42863"/>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pPr>
              <a:defRPr/>
            </a:pPr>
            <a:endParaRPr lang="en-US">
              <a:latin typeface="+mn-lt"/>
            </a:endParaRPr>
          </a:p>
        </p:txBody>
      </p:sp>
      <p:sp>
        <p:nvSpPr>
          <p:cNvPr id="43206" name="Line 198"/>
          <p:cNvSpPr>
            <a:spLocks noChangeShapeType="1"/>
          </p:cNvSpPr>
          <p:nvPr/>
        </p:nvSpPr>
        <p:spPr bwMode="auto">
          <a:xfrm>
            <a:off x="3541713" y="6191250"/>
            <a:ext cx="1587" cy="42863"/>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pPr>
              <a:defRPr/>
            </a:pPr>
            <a:endParaRPr lang="en-US">
              <a:latin typeface="+mn-lt"/>
            </a:endParaRPr>
          </a:p>
        </p:txBody>
      </p:sp>
      <p:sp>
        <p:nvSpPr>
          <p:cNvPr id="43207" name="Line 199"/>
          <p:cNvSpPr>
            <a:spLocks noChangeShapeType="1"/>
          </p:cNvSpPr>
          <p:nvPr/>
        </p:nvSpPr>
        <p:spPr bwMode="auto">
          <a:xfrm>
            <a:off x="3795713" y="6191250"/>
            <a:ext cx="1587" cy="42863"/>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pPr>
              <a:defRPr/>
            </a:pPr>
            <a:endParaRPr lang="en-US">
              <a:latin typeface="+mn-lt"/>
            </a:endParaRPr>
          </a:p>
        </p:txBody>
      </p:sp>
      <p:sp>
        <p:nvSpPr>
          <p:cNvPr id="43208" name="Line 200"/>
          <p:cNvSpPr>
            <a:spLocks noChangeShapeType="1"/>
          </p:cNvSpPr>
          <p:nvPr/>
        </p:nvSpPr>
        <p:spPr bwMode="auto">
          <a:xfrm>
            <a:off x="4048125" y="6191250"/>
            <a:ext cx="1588" cy="42863"/>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pPr>
              <a:defRPr/>
            </a:pPr>
            <a:endParaRPr lang="en-US">
              <a:latin typeface="+mn-lt"/>
            </a:endParaRPr>
          </a:p>
        </p:txBody>
      </p:sp>
      <p:sp>
        <p:nvSpPr>
          <p:cNvPr id="43209" name="Line 201"/>
          <p:cNvSpPr>
            <a:spLocks noChangeShapeType="1"/>
          </p:cNvSpPr>
          <p:nvPr/>
        </p:nvSpPr>
        <p:spPr bwMode="auto">
          <a:xfrm>
            <a:off x="4048125" y="6191250"/>
            <a:ext cx="1588" cy="7302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pPr>
              <a:defRPr/>
            </a:pPr>
            <a:endParaRPr lang="en-US">
              <a:latin typeface="+mn-lt"/>
            </a:endParaRPr>
          </a:p>
        </p:txBody>
      </p:sp>
      <p:sp>
        <p:nvSpPr>
          <p:cNvPr id="43210" name="Rectangle 202"/>
          <p:cNvSpPr>
            <a:spLocks noChangeArrowheads="1"/>
          </p:cNvSpPr>
          <p:nvPr/>
        </p:nvSpPr>
        <p:spPr bwMode="auto">
          <a:xfrm>
            <a:off x="3940175" y="6264275"/>
            <a:ext cx="153988"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defRPr/>
            </a:pPr>
            <a:r>
              <a:rPr lang="en-US" altLang="en-US" sz="2400">
                <a:latin typeface="+mn-lt"/>
              </a:rPr>
              <a:t>1</a:t>
            </a:r>
          </a:p>
        </p:txBody>
      </p:sp>
      <p:sp>
        <p:nvSpPr>
          <p:cNvPr id="43211" name="Line 203"/>
          <p:cNvSpPr>
            <a:spLocks noChangeShapeType="1"/>
          </p:cNvSpPr>
          <p:nvPr/>
        </p:nvSpPr>
        <p:spPr bwMode="auto">
          <a:xfrm flipV="1">
            <a:off x="1512888" y="4676775"/>
            <a:ext cx="1587" cy="151447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pPr>
              <a:defRPr/>
            </a:pPr>
            <a:endParaRPr lang="en-US">
              <a:latin typeface="+mn-lt"/>
            </a:endParaRPr>
          </a:p>
        </p:txBody>
      </p:sp>
      <p:sp>
        <p:nvSpPr>
          <p:cNvPr id="43212" name="Line 204"/>
          <p:cNvSpPr>
            <a:spLocks noChangeShapeType="1"/>
          </p:cNvSpPr>
          <p:nvPr/>
        </p:nvSpPr>
        <p:spPr bwMode="auto">
          <a:xfrm flipH="1">
            <a:off x="1417638" y="6191250"/>
            <a:ext cx="95250" cy="1588"/>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pPr>
              <a:defRPr/>
            </a:pPr>
            <a:endParaRPr lang="en-US">
              <a:latin typeface="+mn-lt"/>
            </a:endParaRPr>
          </a:p>
        </p:txBody>
      </p:sp>
      <p:sp>
        <p:nvSpPr>
          <p:cNvPr id="43213" name="Line 205"/>
          <p:cNvSpPr>
            <a:spLocks noChangeShapeType="1"/>
          </p:cNvSpPr>
          <p:nvPr/>
        </p:nvSpPr>
        <p:spPr bwMode="auto">
          <a:xfrm flipH="1">
            <a:off x="1393825" y="6191250"/>
            <a:ext cx="119063" cy="1588"/>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pPr>
              <a:defRPr/>
            </a:pPr>
            <a:endParaRPr lang="en-US">
              <a:latin typeface="+mn-lt"/>
            </a:endParaRPr>
          </a:p>
        </p:txBody>
      </p:sp>
      <p:sp>
        <p:nvSpPr>
          <p:cNvPr id="43214" name="Rectangle 206"/>
          <p:cNvSpPr>
            <a:spLocks noChangeArrowheads="1"/>
          </p:cNvSpPr>
          <p:nvPr/>
        </p:nvSpPr>
        <p:spPr bwMode="auto">
          <a:xfrm>
            <a:off x="1201738" y="5995988"/>
            <a:ext cx="153987"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defRPr/>
            </a:pPr>
            <a:r>
              <a:rPr lang="en-US" altLang="en-US" sz="2400">
                <a:latin typeface="+mn-lt"/>
              </a:rPr>
              <a:t>0</a:t>
            </a:r>
          </a:p>
        </p:txBody>
      </p:sp>
      <p:sp>
        <p:nvSpPr>
          <p:cNvPr id="43215" name="Line 207"/>
          <p:cNvSpPr>
            <a:spLocks noChangeShapeType="1"/>
          </p:cNvSpPr>
          <p:nvPr/>
        </p:nvSpPr>
        <p:spPr bwMode="auto">
          <a:xfrm flipH="1">
            <a:off x="1417638" y="6040438"/>
            <a:ext cx="95250" cy="158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pPr>
              <a:defRPr/>
            </a:pPr>
            <a:endParaRPr lang="en-US">
              <a:latin typeface="+mn-lt"/>
            </a:endParaRPr>
          </a:p>
        </p:txBody>
      </p:sp>
      <p:sp>
        <p:nvSpPr>
          <p:cNvPr id="43216" name="Line 208"/>
          <p:cNvSpPr>
            <a:spLocks noChangeShapeType="1"/>
          </p:cNvSpPr>
          <p:nvPr/>
        </p:nvSpPr>
        <p:spPr bwMode="auto">
          <a:xfrm flipH="1">
            <a:off x="1417638" y="5888038"/>
            <a:ext cx="95250" cy="158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pPr>
              <a:defRPr/>
            </a:pPr>
            <a:endParaRPr lang="en-US">
              <a:latin typeface="+mn-lt"/>
            </a:endParaRPr>
          </a:p>
        </p:txBody>
      </p:sp>
      <p:sp>
        <p:nvSpPr>
          <p:cNvPr id="43217" name="Line 209"/>
          <p:cNvSpPr>
            <a:spLocks noChangeShapeType="1"/>
          </p:cNvSpPr>
          <p:nvPr/>
        </p:nvSpPr>
        <p:spPr bwMode="auto">
          <a:xfrm flipH="1">
            <a:off x="1417638" y="5737225"/>
            <a:ext cx="95250" cy="1588"/>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pPr>
              <a:defRPr/>
            </a:pPr>
            <a:endParaRPr lang="en-US">
              <a:latin typeface="+mn-lt"/>
            </a:endParaRPr>
          </a:p>
        </p:txBody>
      </p:sp>
      <p:sp>
        <p:nvSpPr>
          <p:cNvPr id="43218" name="Line 210"/>
          <p:cNvSpPr>
            <a:spLocks noChangeShapeType="1"/>
          </p:cNvSpPr>
          <p:nvPr/>
        </p:nvSpPr>
        <p:spPr bwMode="auto">
          <a:xfrm flipH="1">
            <a:off x="1417638" y="5586413"/>
            <a:ext cx="95250" cy="158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pPr>
              <a:defRPr/>
            </a:pPr>
            <a:endParaRPr lang="en-US">
              <a:latin typeface="+mn-lt"/>
            </a:endParaRPr>
          </a:p>
        </p:txBody>
      </p:sp>
      <p:sp>
        <p:nvSpPr>
          <p:cNvPr id="43219" name="Line 211"/>
          <p:cNvSpPr>
            <a:spLocks noChangeShapeType="1"/>
          </p:cNvSpPr>
          <p:nvPr/>
        </p:nvSpPr>
        <p:spPr bwMode="auto">
          <a:xfrm flipH="1">
            <a:off x="1417638" y="5434013"/>
            <a:ext cx="95250" cy="158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pPr>
              <a:defRPr/>
            </a:pPr>
            <a:endParaRPr lang="en-US">
              <a:latin typeface="+mn-lt"/>
            </a:endParaRPr>
          </a:p>
        </p:txBody>
      </p:sp>
      <p:sp>
        <p:nvSpPr>
          <p:cNvPr id="43220" name="Line 212"/>
          <p:cNvSpPr>
            <a:spLocks noChangeShapeType="1"/>
          </p:cNvSpPr>
          <p:nvPr/>
        </p:nvSpPr>
        <p:spPr bwMode="auto">
          <a:xfrm flipH="1">
            <a:off x="1393825" y="5434013"/>
            <a:ext cx="119063" cy="158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pPr>
              <a:defRPr/>
            </a:pPr>
            <a:endParaRPr lang="en-US">
              <a:latin typeface="+mn-lt"/>
            </a:endParaRPr>
          </a:p>
        </p:txBody>
      </p:sp>
      <p:sp>
        <p:nvSpPr>
          <p:cNvPr id="43221" name="Line 213"/>
          <p:cNvSpPr>
            <a:spLocks noChangeShapeType="1"/>
          </p:cNvSpPr>
          <p:nvPr/>
        </p:nvSpPr>
        <p:spPr bwMode="auto">
          <a:xfrm flipH="1">
            <a:off x="1417638" y="5283200"/>
            <a:ext cx="95250" cy="1588"/>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pPr>
              <a:defRPr/>
            </a:pPr>
            <a:endParaRPr lang="en-US">
              <a:latin typeface="+mn-lt"/>
            </a:endParaRPr>
          </a:p>
        </p:txBody>
      </p:sp>
      <p:sp>
        <p:nvSpPr>
          <p:cNvPr id="43222" name="Line 214"/>
          <p:cNvSpPr>
            <a:spLocks noChangeShapeType="1"/>
          </p:cNvSpPr>
          <p:nvPr/>
        </p:nvSpPr>
        <p:spPr bwMode="auto">
          <a:xfrm flipH="1">
            <a:off x="1417638" y="5130800"/>
            <a:ext cx="95250" cy="1588"/>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pPr>
              <a:defRPr/>
            </a:pPr>
            <a:endParaRPr lang="en-US">
              <a:latin typeface="+mn-lt"/>
            </a:endParaRPr>
          </a:p>
        </p:txBody>
      </p:sp>
      <p:sp>
        <p:nvSpPr>
          <p:cNvPr id="43223" name="Line 215"/>
          <p:cNvSpPr>
            <a:spLocks noChangeShapeType="1"/>
          </p:cNvSpPr>
          <p:nvPr/>
        </p:nvSpPr>
        <p:spPr bwMode="auto">
          <a:xfrm flipH="1">
            <a:off x="1417638" y="4979988"/>
            <a:ext cx="95250" cy="158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pPr>
              <a:defRPr/>
            </a:pPr>
            <a:endParaRPr lang="en-US">
              <a:latin typeface="+mn-lt"/>
            </a:endParaRPr>
          </a:p>
        </p:txBody>
      </p:sp>
      <p:sp>
        <p:nvSpPr>
          <p:cNvPr id="43224" name="Line 216"/>
          <p:cNvSpPr>
            <a:spLocks noChangeShapeType="1"/>
          </p:cNvSpPr>
          <p:nvPr/>
        </p:nvSpPr>
        <p:spPr bwMode="auto">
          <a:xfrm flipH="1">
            <a:off x="1417638" y="4827588"/>
            <a:ext cx="95250" cy="158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pPr>
              <a:defRPr/>
            </a:pPr>
            <a:endParaRPr lang="en-US">
              <a:latin typeface="+mn-lt"/>
            </a:endParaRPr>
          </a:p>
        </p:txBody>
      </p:sp>
      <p:sp>
        <p:nvSpPr>
          <p:cNvPr id="43225" name="Line 217"/>
          <p:cNvSpPr>
            <a:spLocks noChangeShapeType="1"/>
          </p:cNvSpPr>
          <p:nvPr/>
        </p:nvSpPr>
        <p:spPr bwMode="auto">
          <a:xfrm flipH="1">
            <a:off x="1417638" y="4676775"/>
            <a:ext cx="95250" cy="1588"/>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pPr>
              <a:defRPr/>
            </a:pPr>
            <a:endParaRPr lang="en-US">
              <a:latin typeface="+mn-lt"/>
            </a:endParaRPr>
          </a:p>
        </p:txBody>
      </p:sp>
      <p:sp>
        <p:nvSpPr>
          <p:cNvPr id="43226" name="Line 218"/>
          <p:cNvSpPr>
            <a:spLocks noChangeShapeType="1"/>
          </p:cNvSpPr>
          <p:nvPr/>
        </p:nvSpPr>
        <p:spPr bwMode="auto">
          <a:xfrm flipH="1">
            <a:off x="1393825" y="4676775"/>
            <a:ext cx="119063" cy="1588"/>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pPr>
              <a:defRPr/>
            </a:pPr>
            <a:endParaRPr lang="en-US">
              <a:latin typeface="+mn-lt"/>
            </a:endParaRPr>
          </a:p>
        </p:txBody>
      </p:sp>
      <p:sp>
        <p:nvSpPr>
          <p:cNvPr id="43227" name="Rectangle 219"/>
          <p:cNvSpPr>
            <a:spLocks noChangeArrowheads="1"/>
          </p:cNvSpPr>
          <p:nvPr/>
        </p:nvSpPr>
        <p:spPr bwMode="auto">
          <a:xfrm>
            <a:off x="1201738" y="4481513"/>
            <a:ext cx="153987"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defRPr/>
            </a:pPr>
            <a:r>
              <a:rPr lang="en-US" altLang="en-US" sz="2400">
                <a:latin typeface="+mn-lt"/>
              </a:rPr>
              <a:t>1</a:t>
            </a:r>
          </a:p>
        </p:txBody>
      </p:sp>
      <p:sp>
        <p:nvSpPr>
          <p:cNvPr id="43228" name="Freeform 220"/>
          <p:cNvSpPr>
            <a:spLocks/>
          </p:cNvSpPr>
          <p:nvPr/>
        </p:nvSpPr>
        <p:spPr bwMode="auto">
          <a:xfrm flipV="1">
            <a:off x="1516063" y="4676775"/>
            <a:ext cx="2532062" cy="1514475"/>
          </a:xfrm>
          <a:custGeom>
            <a:avLst/>
            <a:gdLst>
              <a:gd name="T0" fmla="*/ 0 w 6783"/>
              <a:gd name="T1" fmla="*/ 2147483646 h 7777"/>
              <a:gd name="T2" fmla="*/ 0 w 6783"/>
              <a:gd name="T3" fmla="*/ 2147483646 h 7777"/>
              <a:gd name="T4" fmla="*/ 0 w 6783"/>
              <a:gd name="T5" fmla="*/ 2147483646 h 7777"/>
              <a:gd name="T6" fmla="*/ 0 w 6783"/>
              <a:gd name="T7" fmla="*/ 2147483646 h 7777"/>
              <a:gd name="T8" fmla="*/ 0 w 6783"/>
              <a:gd name="T9" fmla="*/ 2147483646 h 7777"/>
              <a:gd name="T10" fmla="*/ 0 w 6783"/>
              <a:gd name="T11" fmla="*/ 2147483646 h 7777"/>
              <a:gd name="T12" fmla="*/ 0 w 6783"/>
              <a:gd name="T13" fmla="*/ 2147483646 h 7777"/>
              <a:gd name="T14" fmla="*/ 0 w 6783"/>
              <a:gd name="T15" fmla="*/ 2147483646 h 7777"/>
              <a:gd name="T16" fmla="*/ 0 w 6783"/>
              <a:gd name="T17" fmla="*/ 2147483646 h 7777"/>
              <a:gd name="T18" fmla="*/ 0 w 6783"/>
              <a:gd name="T19" fmla="*/ 2147483646 h 7777"/>
              <a:gd name="T20" fmla="*/ 0 w 6783"/>
              <a:gd name="T21" fmla="*/ 2147483646 h 7777"/>
              <a:gd name="T22" fmla="*/ 0 w 6783"/>
              <a:gd name="T23" fmla="*/ 2147483646 h 7777"/>
              <a:gd name="T24" fmla="*/ 0 w 6783"/>
              <a:gd name="T25" fmla="*/ 2147483646 h 7777"/>
              <a:gd name="T26" fmla="*/ 0 w 6783"/>
              <a:gd name="T27" fmla="*/ 2147483646 h 7777"/>
              <a:gd name="T28" fmla="*/ 0 w 6783"/>
              <a:gd name="T29" fmla="*/ 2147483646 h 7777"/>
              <a:gd name="T30" fmla="*/ 2147483646 w 6783"/>
              <a:gd name="T31" fmla="*/ 2147483646 h 7777"/>
              <a:gd name="T32" fmla="*/ 2147483646 w 6783"/>
              <a:gd name="T33" fmla="*/ 2147483646 h 7777"/>
              <a:gd name="T34" fmla="*/ 2147483646 w 6783"/>
              <a:gd name="T35" fmla="*/ 2147483646 h 7777"/>
              <a:gd name="T36" fmla="*/ 2147483646 w 6783"/>
              <a:gd name="T37" fmla="*/ 2147483646 h 7777"/>
              <a:gd name="T38" fmla="*/ 2147483646 w 6783"/>
              <a:gd name="T39" fmla="*/ 2147483646 h 7777"/>
              <a:gd name="T40" fmla="*/ 2147483646 w 6783"/>
              <a:gd name="T41" fmla="*/ 2147483646 h 7777"/>
              <a:gd name="T42" fmla="*/ 2147483646 w 6783"/>
              <a:gd name="T43" fmla="*/ 2147483646 h 7777"/>
              <a:gd name="T44" fmla="*/ 2147483646 w 6783"/>
              <a:gd name="T45" fmla="*/ 2147483646 h 7777"/>
              <a:gd name="T46" fmla="*/ 2147483646 w 6783"/>
              <a:gd name="T47" fmla="*/ 2147483646 h 7777"/>
              <a:gd name="T48" fmla="*/ 2147483646 w 6783"/>
              <a:gd name="T49" fmla="*/ 2147483646 h 7777"/>
              <a:gd name="T50" fmla="*/ 2147483646 w 6783"/>
              <a:gd name="T51" fmla="*/ 2147483646 h 7777"/>
              <a:gd name="T52" fmla="*/ 2147483646 w 6783"/>
              <a:gd name="T53" fmla="*/ 2147483646 h 7777"/>
              <a:gd name="T54" fmla="*/ 2147483646 w 6783"/>
              <a:gd name="T55" fmla="*/ 2147483646 h 7777"/>
              <a:gd name="T56" fmla="*/ 2147483646 w 6783"/>
              <a:gd name="T57" fmla="*/ 2147483646 h 7777"/>
              <a:gd name="T58" fmla="*/ 2147483646 w 6783"/>
              <a:gd name="T59" fmla="*/ 2147483646 h 7777"/>
              <a:gd name="T60" fmla="*/ 2147483646 w 6783"/>
              <a:gd name="T61" fmla="*/ 2147483646 h 7777"/>
              <a:gd name="T62" fmla="*/ 2147483646 w 6783"/>
              <a:gd name="T63" fmla="*/ 2147483646 h 7777"/>
              <a:gd name="T64" fmla="*/ 2147483646 w 6783"/>
              <a:gd name="T65" fmla="*/ 2147483646 h 7777"/>
              <a:gd name="T66" fmla="*/ 2147483646 w 6783"/>
              <a:gd name="T67" fmla="*/ 2147483646 h 7777"/>
              <a:gd name="T68" fmla="*/ 2147483646 w 6783"/>
              <a:gd name="T69" fmla="*/ 2147483646 h 7777"/>
              <a:gd name="T70" fmla="*/ 2147483646 w 6783"/>
              <a:gd name="T71" fmla="*/ 2147483646 h 7777"/>
              <a:gd name="T72" fmla="*/ 2147483646 w 6783"/>
              <a:gd name="T73" fmla="*/ 2147483646 h 7777"/>
              <a:gd name="T74" fmla="*/ 2147483646 w 6783"/>
              <a:gd name="T75" fmla="*/ 2147483646 h 7777"/>
              <a:gd name="T76" fmla="*/ 2147483646 w 6783"/>
              <a:gd name="T77" fmla="*/ 2147483646 h 7777"/>
              <a:gd name="T78" fmla="*/ 2147483646 w 6783"/>
              <a:gd name="T79" fmla="*/ 2147483646 h 7777"/>
              <a:gd name="T80" fmla="*/ 2147483646 w 6783"/>
              <a:gd name="T81" fmla="*/ 2147483646 h 7777"/>
              <a:gd name="T82" fmla="*/ 2147483646 w 6783"/>
              <a:gd name="T83" fmla="*/ 2147483646 h 7777"/>
              <a:gd name="T84" fmla="*/ 2147483646 w 6783"/>
              <a:gd name="T85" fmla="*/ 2147483646 h 7777"/>
              <a:gd name="T86" fmla="*/ 2147483646 w 6783"/>
              <a:gd name="T87" fmla="*/ 2147483646 h 7777"/>
              <a:gd name="T88" fmla="*/ 2147483646 w 6783"/>
              <a:gd name="T89" fmla="*/ 2147483646 h 7777"/>
              <a:gd name="T90" fmla="*/ 2147483646 w 6783"/>
              <a:gd name="T91" fmla="*/ 2147483646 h 7777"/>
              <a:gd name="T92" fmla="*/ 2147483646 w 6783"/>
              <a:gd name="T93" fmla="*/ 2147483646 h 7777"/>
              <a:gd name="T94" fmla="*/ 2147483646 w 6783"/>
              <a:gd name="T95" fmla="*/ 2147483646 h 7777"/>
              <a:gd name="T96" fmla="*/ 2147483646 w 6783"/>
              <a:gd name="T97" fmla="*/ 2147483646 h 7777"/>
              <a:gd name="T98" fmla="*/ 2147483646 w 6783"/>
              <a:gd name="T99" fmla="*/ 2147483646 h 7777"/>
              <a:gd name="T100" fmla="*/ 2147483646 w 6783"/>
              <a:gd name="T101" fmla="*/ 2147483646 h 7777"/>
              <a:gd name="T102" fmla="*/ 2147483646 w 6783"/>
              <a:gd name="T103" fmla="*/ 2147483646 h 7777"/>
              <a:gd name="T104" fmla="*/ 2147483646 w 6783"/>
              <a:gd name="T105" fmla="*/ 2147483646 h 7777"/>
              <a:gd name="T106" fmla="*/ 2147483646 w 6783"/>
              <a:gd name="T107" fmla="*/ 2147483646 h 7777"/>
              <a:gd name="T108" fmla="*/ 2147483646 w 6783"/>
              <a:gd name="T109" fmla="*/ 2147483646 h 7777"/>
              <a:gd name="T110" fmla="*/ 2147483646 w 6783"/>
              <a:gd name="T111" fmla="*/ 2147483646 h 7777"/>
              <a:gd name="T112" fmla="*/ 2147483646 w 6783"/>
              <a:gd name="T113" fmla="*/ 2147483646 h 7777"/>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6783"/>
              <a:gd name="T172" fmla="*/ 0 h 7777"/>
              <a:gd name="T173" fmla="*/ 6783 w 6783"/>
              <a:gd name="T174" fmla="*/ 7777 h 7777"/>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6783" h="7777">
                <a:moveTo>
                  <a:pt x="0" y="0"/>
                </a:moveTo>
                <a:lnTo>
                  <a:pt x="0" y="0"/>
                </a:lnTo>
                <a:lnTo>
                  <a:pt x="0" y="77"/>
                </a:lnTo>
                <a:lnTo>
                  <a:pt x="0" y="155"/>
                </a:lnTo>
                <a:lnTo>
                  <a:pt x="0" y="233"/>
                </a:lnTo>
                <a:lnTo>
                  <a:pt x="0" y="311"/>
                </a:lnTo>
                <a:lnTo>
                  <a:pt x="0" y="388"/>
                </a:lnTo>
                <a:lnTo>
                  <a:pt x="0" y="466"/>
                </a:lnTo>
                <a:lnTo>
                  <a:pt x="0" y="544"/>
                </a:lnTo>
                <a:lnTo>
                  <a:pt x="0" y="622"/>
                </a:lnTo>
                <a:lnTo>
                  <a:pt x="0" y="699"/>
                </a:lnTo>
                <a:lnTo>
                  <a:pt x="0" y="777"/>
                </a:lnTo>
                <a:lnTo>
                  <a:pt x="0" y="855"/>
                </a:lnTo>
                <a:lnTo>
                  <a:pt x="0" y="933"/>
                </a:lnTo>
                <a:lnTo>
                  <a:pt x="0" y="1011"/>
                </a:lnTo>
                <a:lnTo>
                  <a:pt x="0" y="1088"/>
                </a:lnTo>
                <a:lnTo>
                  <a:pt x="0" y="1166"/>
                </a:lnTo>
                <a:lnTo>
                  <a:pt x="0" y="1244"/>
                </a:lnTo>
                <a:lnTo>
                  <a:pt x="0" y="1322"/>
                </a:lnTo>
                <a:lnTo>
                  <a:pt x="0" y="1399"/>
                </a:lnTo>
                <a:lnTo>
                  <a:pt x="0" y="1477"/>
                </a:lnTo>
                <a:lnTo>
                  <a:pt x="0" y="1555"/>
                </a:lnTo>
                <a:lnTo>
                  <a:pt x="0" y="1633"/>
                </a:lnTo>
                <a:lnTo>
                  <a:pt x="0" y="1710"/>
                </a:lnTo>
                <a:lnTo>
                  <a:pt x="0" y="1788"/>
                </a:lnTo>
                <a:lnTo>
                  <a:pt x="0" y="1866"/>
                </a:lnTo>
                <a:lnTo>
                  <a:pt x="0" y="1944"/>
                </a:lnTo>
                <a:lnTo>
                  <a:pt x="0" y="2022"/>
                </a:lnTo>
                <a:lnTo>
                  <a:pt x="0" y="2099"/>
                </a:lnTo>
                <a:lnTo>
                  <a:pt x="0" y="2177"/>
                </a:lnTo>
                <a:lnTo>
                  <a:pt x="0" y="2255"/>
                </a:lnTo>
                <a:lnTo>
                  <a:pt x="0" y="2333"/>
                </a:lnTo>
                <a:lnTo>
                  <a:pt x="0" y="2410"/>
                </a:lnTo>
                <a:lnTo>
                  <a:pt x="0" y="2488"/>
                </a:lnTo>
                <a:lnTo>
                  <a:pt x="0" y="2566"/>
                </a:lnTo>
                <a:lnTo>
                  <a:pt x="0" y="2644"/>
                </a:lnTo>
                <a:lnTo>
                  <a:pt x="0" y="2721"/>
                </a:lnTo>
                <a:lnTo>
                  <a:pt x="0" y="2799"/>
                </a:lnTo>
                <a:lnTo>
                  <a:pt x="0" y="2877"/>
                </a:lnTo>
                <a:lnTo>
                  <a:pt x="0" y="2955"/>
                </a:lnTo>
                <a:lnTo>
                  <a:pt x="0" y="3033"/>
                </a:lnTo>
                <a:lnTo>
                  <a:pt x="0" y="3110"/>
                </a:lnTo>
                <a:lnTo>
                  <a:pt x="0" y="3188"/>
                </a:lnTo>
                <a:lnTo>
                  <a:pt x="0" y="3266"/>
                </a:lnTo>
                <a:lnTo>
                  <a:pt x="0" y="3344"/>
                </a:lnTo>
                <a:lnTo>
                  <a:pt x="0" y="3421"/>
                </a:lnTo>
                <a:lnTo>
                  <a:pt x="0" y="3499"/>
                </a:lnTo>
                <a:lnTo>
                  <a:pt x="0" y="3577"/>
                </a:lnTo>
                <a:lnTo>
                  <a:pt x="0" y="3655"/>
                </a:lnTo>
                <a:lnTo>
                  <a:pt x="0" y="3732"/>
                </a:lnTo>
                <a:lnTo>
                  <a:pt x="0" y="3810"/>
                </a:lnTo>
                <a:lnTo>
                  <a:pt x="0" y="3888"/>
                </a:lnTo>
                <a:lnTo>
                  <a:pt x="0" y="3966"/>
                </a:lnTo>
                <a:lnTo>
                  <a:pt x="0" y="4044"/>
                </a:lnTo>
                <a:lnTo>
                  <a:pt x="1351" y="4044"/>
                </a:lnTo>
                <a:lnTo>
                  <a:pt x="1351" y="4121"/>
                </a:lnTo>
                <a:lnTo>
                  <a:pt x="1351" y="4199"/>
                </a:lnTo>
                <a:lnTo>
                  <a:pt x="1351" y="4277"/>
                </a:lnTo>
                <a:lnTo>
                  <a:pt x="1351" y="4355"/>
                </a:lnTo>
                <a:lnTo>
                  <a:pt x="1351" y="4432"/>
                </a:lnTo>
                <a:lnTo>
                  <a:pt x="1351" y="4510"/>
                </a:lnTo>
                <a:lnTo>
                  <a:pt x="1351" y="4588"/>
                </a:lnTo>
                <a:lnTo>
                  <a:pt x="1351" y="4666"/>
                </a:lnTo>
                <a:lnTo>
                  <a:pt x="1351" y="4743"/>
                </a:lnTo>
                <a:lnTo>
                  <a:pt x="1351" y="4821"/>
                </a:lnTo>
                <a:lnTo>
                  <a:pt x="1351" y="4899"/>
                </a:lnTo>
                <a:lnTo>
                  <a:pt x="1351" y="4977"/>
                </a:lnTo>
                <a:lnTo>
                  <a:pt x="1351" y="5055"/>
                </a:lnTo>
                <a:lnTo>
                  <a:pt x="1351" y="5132"/>
                </a:lnTo>
                <a:lnTo>
                  <a:pt x="1351" y="5210"/>
                </a:lnTo>
                <a:lnTo>
                  <a:pt x="1351" y="5288"/>
                </a:lnTo>
                <a:lnTo>
                  <a:pt x="3386" y="5288"/>
                </a:lnTo>
                <a:lnTo>
                  <a:pt x="3386" y="5366"/>
                </a:lnTo>
                <a:lnTo>
                  <a:pt x="3386" y="5443"/>
                </a:lnTo>
                <a:lnTo>
                  <a:pt x="3386" y="5521"/>
                </a:lnTo>
                <a:lnTo>
                  <a:pt x="3386" y="5599"/>
                </a:lnTo>
                <a:lnTo>
                  <a:pt x="3386" y="5677"/>
                </a:lnTo>
                <a:lnTo>
                  <a:pt x="3386" y="5754"/>
                </a:lnTo>
                <a:lnTo>
                  <a:pt x="3386" y="5832"/>
                </a:lnTo>
                <a:lnTo>
                  <a:pt x="3386" y="5910"/>
                </a:lnTo>
                <a:lnTo>
                  <a:pt x="3386" y="5988"/>
                </a:lnTo>
                <a:lnTo>
                  <a:pt x="3386" y="6066"/>
                </a:lnTo>
                <a:lnTo>
                  <a:pt x="3386" y="6143"/>
                </a:lnTo>
                <a:lnTo>
                  <a:pt x="3386" y="6221"/>
                </a:lnTo>
                <a:lnTo>
                  <a:pt x="3386" y="6299"/>
                </a:lnTo>
                <a:lnTo>
                  <a:pt x="3386" y="6377"/>
                </a:lnTo>
                <a:lnTo>
                  <a:pt x="3386" y="6454"/>
                </a:lnTo>
                <a:lnTo>
                  <a:pt x="3386" y="6532"/>
                </a:lnTo>
                <a:lnTo>
                  <a:pt x="3386" y="6610"/>
                </a:lnTo>
                <a:lnTo>
                  <a:pt x="4065" y="6610"/>
                </a:lnTo>
                <a:lnTo>
                  <a:pt x="4065" y="6688"/>
                </a:lnTo>
                <a:lnTo>
                  <a:pt x="4065" y="6765"/>
                </a:lnTo>
                <a:lnTo>
                  <a:pt x="4065" y="6843"/>
                </a:lnTo>
                <a:lnTo>
                  <a:pt x="4065" y="6921"/>
                </a:lnTo>
                <a:lnTo>
                  <a:pt x="4065" y="6999"/>
                </a:lnTo>
                <a:lnTo>
                  <a:pt x="4065" y="7077"/>
                </a:lnTo>
                <a:lnTo>
                  <a:pt x="4065" y="7154"/>
                </a:lnTo>
                <a:lnTo>
                  <a:pt x="4065" y="7232"/>
                </a:lnTo>
                <a:lnTo>
                  <a:pt x="4065" y="7310"/>
                </a:lnTo>
                <a:lnTo>
                  <a:pt x="4065" y="7388"/>
                </a:lnTo>
                <a:lnTo>
                  <a:pt x="4065" y="7465"/>
                </a:lnTo>
                <a:lnTo>
                  <a:pt x="4065" y="7543"/>
                </a:lnTo>
                <a:lnTo>
                  <a:pt x="4065" y="7621"/>
                </a:lnTo>
                <a:lnTo>
                  <a:pt x="4065" y="7699"/>
                </a:lnTo>
                <a:lnTo>
                  <a:pt x="4065" y="7777"/>
                </a:lnTo>
                <a:lnTo>
                  <a:pt x="6783" y="7777"/>
                </a:lnTo>
                <a:lnTo>
                  <a:pt x="6783" y="7699"/>
                </a:lnTo>
                <a:lnTo>
                  <a:pt x="6783" y="7621"/>
                </a:lnTo>
                <a:lnTo>
                  <a:pt x="6783" y="7543"/>
                </a:lnTo>
                <a:lnTo>
                  <a:pt x="6783" y="7465"/>
                </a:lnTo>
                <a:lnTo>
                  <a:pt x="6783" y="7388"/>
                </a:lnTo>
                <a:lnTo>
                  <a:pt x="6783" y="7310"/>
                </a:lnTo>
                <a:lnTo>
                  <a:pt x="6783" y="7232"/>
                </a:lnTo>
                <a:lnTo>
                  <a:pt x="6783" y="7154"/>
                </a:lnTo>
                <a:lnTo>
                  <a:pt x="6783" y="7077"/>
                </a:lnTo>
                <a:lnTo>
                  <a:pt x="6783" y="6999"/>
                </a:lnTo>
                <a:lnTo>
                  <a:pt x="6783" y="6921"/>
                </a:lnTo>
                <a:lnTo>
                  <a:pt x="6783" y="6843"/>
                </a:lnTo>
                <a:lnTo>
                  <a:pt x="6783" y="6765"/>
                </a:lnTo>
                <a:lnTo>
                  <a:pt x="6783" y="6688"/>
                </a:lnTo>
                <a:lnTo>
                  <a:pt x="6783" y="6610"/>
                </a:lnTo>
                <a:lnTo>
                  <a:pt x="6783" y="6532"/>
                </a:lnTo>
                <a:lnTo>
                  <a:pt x="6783" y="6454"/>
                </a:lnTo>
                <a:lnTo>
                  <a:pt x="6783" y="6377"/>
                </a:lnTo>
                <a:lnTo>
                  <a:pt x="6783" y="6299"/>
                </a:lnTo>
                <a:lnTo>
                  <a:pt x="6783" y="6221"/>
                </a:lnTo>
                <a:lnTo>
                  <a:pt x="6783" y="6143"/>
                </a:lnTo>
                <a:lnTo>
                  <a:pt x="6783" y="6066"/>
                </a:lnTo>
                <a:lnTo>
                  <a:pt x="6783" y="5988"/>
                </a:lnTo>
                <a:lnTo>
                  <a:pt x="6783" y="5910"/>
                </a:lnTo>
                <a:lnTo>
                  <a:pt x="6783" y="5832"/>
                </a:lnTo>
                <a:lnTo>
                  <a:pt x="6783" y="5754"/>
                </a:lnTo>
                <a:lnTo>
                  <a:pt x="6783" y="5677"/>
                </a:lnTo>
                <a:lnTo>
                  <a:pt x="6783" y="5599"/>
                </a:lnTo>
                <a:lnTo>
                  <a:pt x="6783" y="5521"/>
                </a:lnTo>
                <a:lnTo>
                  <a:pt x="6783" y="5443"/>
                </a:lnTo>
                <a:lnTo>
                  <a:pt x="6783" y="5366"/>
                </a:lnTo>
                <a:lnTo>
                  <a:pt x="6783" y="5288"/>
                </a:lnTo>
                <a:lnTo>
                  <a:pt x="6783" y="5210"/>
                </a:lnTo>
                <a:lnTo>
                  <a:pt x="6783" y="5132"/>
                </a:lnTo>
                <a:lnTo>
                  <a:pt x="6783" y="5055"/>
                </a:lnTo>
                <a:lnTo>
                  <a:pt x="6783" y="4977"/>
                </a:lnTo>
                <a:lnTo>
                  <a:pt x="6783" y="4899"/>
                </a:lnTo>
                <a:lnTo>
                  <a:pt x="6783" y="4821"/>
                </a:lnTo>
                <a:lnTo>
                  <a:pt x="6783" y="4743"/>
                </a:lnTo>
                <a:lnTo>
                  <a:pt x="6783" y="4666"/>
                </a:lnTo>
                <a:lnTo>
                  <a:pt x="6783" y="4588"/>
                </a:lnTo>
                <a:lnTo>
                  <a:pt x="6783" y="4510"/>
                </a:lnTo>
                <a:lnTo>
                  <a:pt x="6783" y="4432"/>
                </a:lnTo>
                <a:lnTo>
                  <a:pt x="6783" y="4355"/>
                </a:lnTo>
                <a:lnTo>
                  <a:pt x="6783" y="4277"/>
                </a:lnTo>
                <a:lnTo>
                  <a:pt x="6783" y="4199"/>
                </a:lnTo>
                <a:lnTo>
                  <a:pt x="6783" y="4121"/>
                </a:lnTo>
                <a:lnTo>
                  <a:pt x="6783" y="4044"/>
                </a:lnTo>
                <a:lnTo>
                  <a:pt x="6783" y="3966"/>
                </a:lnTo>
                <a:lnTo>
                  <a:pt x="6783" y="3888"/>
                </a:lnTo>
                <a:lnTo>
                  <a:pt x="6783" y="3810"/>
                </a:lnTo>
                <a:lnTo>
                  <a:pt x="6783" y="3732"/>
                </a:lnTo>
                <a:lnTo>
                  <a:pt x="6783" y="3655"/>
                </a:lnTo>
                <a:lnTo>
                  <a:pt x="5426" y="3655"/>
                </a:lnTo>
                <a:lnTo>
                  <a:pt x="5426" y="3577"/>
                </a:lnTo>
                <a:lnTo>
                  <a:pt x="5426" y="3499"/>
                </a:lnTo>
                <a:lnTo>
                  <a:pt x="5426" y="3421"/>
                </a:lnTo>
                <a:lnTo>
                  <a:pt x="5426" y="3344"/>
                </a:lnTo>
                <a:lnTo>
                  <a:pt x="5426" y="3266"/>
                </a:lnTo>
                <a:lnTo>
                  <a:pt x="5426" y="3188"/>
                </a:lnTo>
                <a:lnTo>
                  <a:pt x="5426" y="3110"/>
                </a:lnTo>
                <a:lnTo>
                  <a:pt x="5426" y="3033"/>
                </a:lnTo>
                <a:lnTo>
                  <a:pt x="5426" y="2955"/>
                </a:lnTo>
                <a:lnTo>
                  <a:pt x="5426" y="2877"/>
                </a:lnTo>
                <a:lnTo>
                  <a:pt x="5426" y="2799"/>
                </a:lnTo>
                <a:lnTo>
                  <a:pt x="5426" y="2721"/>
                </a:lnTo>
                <a:lnTo>
                  <a:pt x="5426" y="2644"/>
                </a:lnTo>
                <a:lnTo>
                  <a:pt x="5426" y="2566"/>
                </a:lnTo>
                <a:lnTo>
                  <a:pt x="5426" y="2488"/>
                </a:lnTo>
                <a:lnTo>
                  <a:pt x="5426" y="2410"/>
                </a:lnTo>
                <a:lnTo>
                  <a:pt x="5086" y="2410"/>
                </a:lnTo>
                <a:lnTo>
                  <a:pt x="5086" y="2333"/>
                </a:lnTo>
                <a:lnTo>
                  <a:pt x="5086" y="2255"/>
                </a:lnTo>
                <a:lnTo>
                  <a:pt x="5086" y="2177"/>
                </a:lnTo>
                <a:lnTo>
                  <a:pt x="5086" y="2099"/>
                </a:lnTo>
                <a:lnTo>
                  <a:pt x="5086" y="2022"/>
                </a:lnTo>
                <a:lnTo>
                  <a:pt x="5086" y="1944"/>
                </a:lnTo>
                <a:lnTo>
                  <a:pt x="5086" y="1866"/>
                </a:lnTo>
                <a:lnTo>
                  <a:pt x="5086" y="1788"/>
                </a:lnTo>
                <a:lnTo>
                  <a:pt x="5086" y="1710"/>
                </a:lnTo>
                <a:lnTo>
                  <a:pt x="5086" y="1633"/>
                </a:lnTo>
                <a:lnTo>
                  <a:pt x="5086" y="1555"/>
                </a:lnTo>
                <a:lnTo>
                  <a:pt x="5086" y="1477"/>
                </a:lnTo>
                <a:lnTo>
                  <a:pt x="5086" y="1399"/>
                </a:lnTo>
                <a:lnTo>
                  <a:pt x="5086" y="1322"/>
                </a:lnTo>
                <a:lnTo>
                  <a:pt x="5086" y="1244"/>
                </a:lnTo>
                <a:lnTo>
                  <a:pt x="5086" y="1166"/>
                </a:lnTo>
                <a:lnTo>
                  <a:pt x="5086" y="1088"/>
                </a:lnTo>
                <a:lnTo>
                  <a:pt x="4747" y="1088"/>
                </a:lnTo>
                <a:lnTo>
                  <a:pt x="4747" y="1011"/>
                </a:lnTo>
                <a:lnTo>
                  <a:pt x="4747" y="933"/>
                </a:lnTo>
                <a:lnTo>
                  <a:pt x="4747" y="855"/>
                </a:lnTo>
                <a:lnTo>
                  <a:pt x="4747" y="777"/>
                </a:lnTo>
                <a:lnTo>
                  <a:pt x="4747" y="699"/>
                </a:lnTo>
                <a:lnTo>
                  <a:pt x="4747" y="622"/>
                </a:lnTo>
                <a:lnTo>
                  <a:pt x="4747" y="544"/>
                </a:lnTo>
                <a:lnTo>
                  <a:pt x="4747" y="466"/>
                </a:lnTo>
                <a:lnTo>
                  <a:pt x="4747" y="388"/>
                </a:lnTo>
                <a:lnTo>
                  <a:pt x="4747" y="311"/>
                </a:lnTo>
                <a:lnTo>
                  <a:pt x="4747" y="233"/>
                </a:lnTo>
                <a:lnTo>
                  <a:pt x="4747" y="155"/>
                </a:lnTo>
                <a:lnTo>
                  <a:pt x="4747" y="77"/>
                </a:lnTo>
                <a:lnTo>
                  <a:pt x="4747" y="0"/>
                </a:lnTo>
                <a:lnTo>
                  <a:pt x="0" y="0"/>
                </a:lnTo>
              </a:path>
            </a:pathLst>
          </a:custGeom>
          <a:noFill/>
          <a:ln w="57150"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a:defRPr/>
            </a:pPr>
            <a:endParaRPr lang="en-US">
              <a:latin typeface="+mn-lt"/>
            </a:endParaRPr>
          </a:p>
        </p:txBody>
      </p:sp>
      <p:sp>
        <p:nvSpPr>
          <p:cNvPr id="43229" name="Rectangle 221"/>
          <p:cNvSpPr>
            <a:spLocks noChangeArrowheads="1"/>
          </p:cNvSpPr>
          <p:nvPr/>
        </p:nvSpPr>
        <p:spPr bwMode="auto">
          <a:xfrm>
            <a:off x="2895600" y="5065713"/>
            <a:ext cx="376238" cy="492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defRPr/>
            </a:pPr>
            <a:r>
              <a:rPr lang="en-US" altLang="en-US">
                <a:solidFill>
                  <a:srgbClr val="000000"/>
                </a:solidFill>
                <a:latin typeface="+mn-lt"/>
              </a:rPr>
              <a:t> </a:t>
            </a:r>
            <a:r>
              <a:rPr lang="en-US" altLang="en-US" i="1">
                <a:latin typeface="+mn-lt"/>
              </a:rPr>
              <a:t>C</a:t>
            </a:r>
          </a:p>
        </p:txBody>
      </p:sp>
      <p:sp>
        <p:nvSpPr>
          <p:cNvPr id="43230" name="Text Box 222"/>
          <p:cNvSpPr txBox="1">
            <a:spLocks noChangeArrowheads="1"/>
          </p:cNvSpPr>
          <p:nvPr/>
        </p:nvSpPr>
        <p:spPr bwMode="auto">
          <a:xfrm rot="-5400000">
            <a:off x="754062" y="5173663"/>
            <a:ext cx="7778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defRPr/>
            </a:pPr>
            <a:r>
              <a:rPr lang="en-US" altLang="en-US" sz="2400">
                <a:latin typeface="+mn-lt"/>
              </a:rPr>
              <a:t>CDF</a:t>
            </a:r>
          </a:p>
        </p:txBody>
      </p:sp>
      <p:sp>
        <p:nvSpPr>
          <p:cNvPr id="43231" name="Text Box 223"/>
          <p:cNvSpPr txBox="1">
            <a:spLocks noChangeArrowheads="1"/>
          </p:cNvSpPr>
          <p:nvPr/>
        </p:nvSpPr>
        <p:spPr bwMode="auto">
          <a:xfrm rot="-5400000">
            <a:off x="754062" y="3116263"/>
            <a:ext cx="7778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defRPr/>
            </a:pPr>
            <a:r>
              <a:rPr lang="en-US" altLang="en-US" sz="2400">
                <a:latin typeface="+mn-lt"/>
              </a:rPr>
              <a:t>CDF</a:t>
            </a:r>
          </a:p>
        </p:txBody>
      </p:sp>
    </p:spTree>
    <p:extLst>
      <p:ext uri="{BB962C8B-B14F-4D97-AF65-F5344CB8AC3E}">
        <p14:creationId xmlns:p14="http://schemas.microsoft.com/office/powerpoint/2010/main" val="2980327487"/>
      </p:ext>
    </p:extLst>
  </p:cSld>
  <p:clrMapOvr>
    <a:masterClrMapping/>
  </p:clrMapOvr>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034" name="Rectangle 2"/>
          <p:cNvSpPr>
            <a:spLocks noGrp="1" noChangeArrowheads="1"/>
          </p:cNvSpPr>
          <p:nvPr>
            <p:ph type="title"/>
          </p:nvPr>
        </p:nvSpPr>
        <p:spPr>
          <a:xfrm>
            <a:off x="685800" y="228600"/>
            <a:ext cx="7772400" cy="1143000"/>
          </a:xfrm>
        </p:spPr>
        <p:txBody>
          <a:bodyPr/>
          <a:lstStyle/>
          <a:p>
            <a:pPr eaLnBrk="1" hangingPunct="1"/>
            <a:r>
              <a:rPr lang="en-US" altLang="en-US"/>
              <a:t>Resulting answers</a:t>
            </a:r>
          </a:p>
        </p:txBody>
      </p:sp>
      <p:sp>
        <p:nvSpPr>
          <p:cNvPr id="44035" name="Line 3"/>
          <p:cNvSpPr>
            <a:spLocks noChangeShapeType="1"/>
          </p:cNvSpPr>
          <p:nvPr/>
        </p:nvSpPr>
        <p:spPr bwMode="auto">
          <a:xfrm>
            <a:off x="1736725" y="6105525"/>
            <a:ext cx="6059488" cy="1588"/>
          </a:xfrm>
          <a:prstGeom prst="line">
            <a:avLst/>
          </a:prstGeom>
          <a:noFill/>
          <a:ln w="1588">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036" name="Rectangle 4"/>
          <p:cNvSpPr>
            <a:spLocks noChangeArrowheads="1"/>
          </p:cNvSpPr>
          <p:nvPr/>
        </p:nvSpPr>
        <p:spPr bwMode="auto">
          <a:xfrm>
            <a:off x="2514600" y="6196013"/>
            <a:ext cx="198438" cy="427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en-US" sz="2800">
                <a:latin typeface="MS Sans Serif"/>
              </a:rPr>
              <a:t>0</a:t>
            </a:r>
            <a:endParaRPr lang="en-US" altLang="en-US" sz="2800"/>
          </a:p>
        </p:txBody>
      </p:sp>
      <p:sp>
        <p:nvSpPr>
          <p:cNvPr id="44037" name="Line 5"/>
          <p:cNvSpPr>
            <a:spLocks noChangeShapeType="1"/>
          </p:cNvSpPr>
          <p:nvPr/>
        </p:nvSpPr>
        <p:spPr bwMode="auto">
          <a:xfrm>
            <a:off x="1824038" y="6105525"/>
            <a:ext cx="1587" cy="53975"/>
          </a:xfrm>
          <a:prstGeom prst="line">
            <a:avLst/>
          </a:prstGeom>
          <a:noFill/>
          <a:ln w="1588">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038" name="Line 6"/>
          <p:cNvSpPr>
            <a:spLocks noChangeShapeType="1"/>
          </p:cNvSpPr>
          <p:nvPr/>
        </p:nvSpPr>
        <p:spPr bwMode="auto">
          <a:xfrm>
            <a:off x="1909763" y="6105525"/>
            <a:ext cx="1587" cy="53975"/>
          </a:xfrm>
          <a:prstGeom prst="line">
            <a:avLst/>
          </a:prstGeom>
          <a:noFill/>
          <a:ln w="1588">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039" name="Line 7"/>
          <p:cNvSpPr>
            <a:spLocks noChangeShapeType="1"/>
          </p:cNvSpPr>
          <p:nvPr/>
        </p:nvSpPr>
        <p:spPr bwMode="auto">
          <a:xfrm>
            <a:off x="1997075" y="6105525"/>
            <a:ext cx="1588" cy="53975"/>
          </a:xfrm>
          <a:prstGeom prst="line">
            <a:avLst/>
          </a:prstGeom>
          <a:noFill/>
          <a:ln w="1588">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040" name="Line 8"/>
          <p:cNvSpPr>
            <a:spLocks noChangeShapeType="1"/>
          </p:cNvSpPr>
          <p:nvPr/>
        </p:nvSpPr>
        <p:spPr bwMode="auto">
          <a:xfrm>
            <a:off x="2082800" y="6105525"/>
            <a:ext cx="1588" cy="53975"/>
          </a:xfrm>
          <a:prstGeom prst="line">
            <a:avLst/>
          </a:prstGeom>
          <a:noFill/>
          <a:ln w="1588">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041" name="Line 9"/>
          <p:cNvSpPr>
            <a:spLocks noChangeShapeType="1"/>
          </p:cNvSpPr>
          <p:nvPr/>
        </p:nvSpPr>
        <p:spPr bwMode="auto">
          <a:xfrm>
            <a:off x="2170113" y="6105525"/>
            <a:ext cx="1587" cy="53975"/>
          </a:xfrm>
          <a:prstGeom prst="line">
            <a:avLst/>
          </a:prstGeom>
          <a:noFill/>
          <a:ln w="1588">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042" name="Line 10"/>
          <p:cNvSpPr>
            <a:spLocks noChangeShapeType="1"/>
          </p:cNvSpPr>
          <p:nvPr/>
        </p:nvSpPr>
        <p:spPr bwMode="auto">
          <a:xfrm>
            <a:off x="2257425" y="6105525"/>
            <a:ext cx="1588" cy="53975"/>
          </a:xfrm>
          <a:prstGeom prst="line">
            <a:avLst/>
          </a:prstGeom>
          <a:noFill/>
          <a:ln w="1588">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043" name="Line 11"/>
          <p:cNvSpPr>
            <a:spLocks noChangeShapeType="1"/>
          </p:cNvSpPr>
          <p:nvPr/>
        </p:nvSpPr>
        <p:spPr bwMode="auto">
          <a:xfrm>
            <a:off x="2343150" y="6105525"/>
            <a:ext cx="1588" cy="53975"/>
          </a:xfrm>
          <a:prstGeom prst="line">
            <a:avLst/>
          </a:prstGeom>
          <a:noFill/>
          <a:ln w="1588">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044" name="Line 12"/>
          <p:cNvSpPr>
            <a:spLocks noChangeShapeType="1"/>
          </p:cNvSpPr>
          <p:nvPr/>
        </p:nvSpPr>
        <p:spPr bwMode="auto">
          <a:xfrm>
            <a:off x="2430463" y="6105525"/>
            <a:ext cx="1587" cy="53975"/>
          </a:xfrm>
          <a:prstGeom prst="line">
            <a:avLst/>
          </a:prstGeom>
          <a:noFill/>
          <a:ln w="1588">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045" name="Line 13"/>
          <p:cNvSpPr>
            <a:spLocks noChangeShapeType="1"/>
          </p:cNvSpPr>
          <p:nvPr/>
        </p:nvSpPr>
        <p:spPr bwMode="auto">
          <a:xfrm>
            <a:off x="2516188" y="6105525"/>
            <a:ext cx="1587" cy="53975"/>
          </a:xfrm>
          <a:prstGeom prst="line">
            <a:avLst/>
          </a:prstGeom>
          <a:noFill/>
          <a:ln w="1588">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046" name="Line 14"/>
          <p:cNvSpPr>
            <a:spLocks noChangeShapeType="1"/>
          </p:cNvSpPr>
          <p:nvPr/>
        </p:nvSpPr>
        <p:spPr bwMode="auto">
          <a:xfrm>
            <a:off x="2601913" y="6105525"/>
            <a:ext cx="1587" cy="53975"/>
          </a:xfrm>
          <a:prstGeom prst="line">
            <a:avLst/>
          </a:prstGeom>
          <a:noFill/>
          <a:ln w="1588">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047" name="Line 15"/>
          <p:cNvSpPr>
            <a:spLocks noChangeShapeType="1"/>
          </p:cNvSpPr>
          <p:nvPr/>
        </p:nvSpPr>
        <p:spPr bwMode="auto">
          <a:xfrm>
            <a:off x="2689225" y="6105525"/>
            <a:ext cx="1588" cy="53975"/>
          </a:xfrm>
          <a:prstGeom prst="line">
            <a:avLst/>
          </a:prstGeom>
          <a:noFill/>
          <a:ln w="1588">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048" name="Line 16"/>
          <p:cNvSpPr>
            <a:spLocks noChangeShapeType="1"/>
          </p:cNvSpPr>
          <p:nvPr/>
        </p:nvSpPr>
        <p:spPr bwMode="auto">
          <a:xfrm>
            <a:off x="2776538" y="6105525"/>
            <a:ext cx="1587" cy="53975"/>
          </a:xfrm>
          <a:prstGeom prst="line">
            <a:avLst/>
          </a:prstGeom>
          <a:noFill/>
          <a:ln w="1588">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049" name="Line 17"/>
          <p:cNvSpPr>
            <a:spLocks noChangeShapeType="1"/>
          </p:cNvSpPr>
          <p:nvPr/>
        </p:nvSpPr>
        <p:spPr bwMode="auto">
          <a:xfrm>
            <a:off x="2862263" y="6105525"/>
            <a:ext cx="1587" cy="53975"/>
          </a:xfrm>
          <a:prstGeom prst="line">
            <a:avLst/>
          </a:prstGeom>
          <a:noFill/>
          <a:ln w="1588">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050" name="Line 18"/>
          <p:cNvSpPr>
            <a:spLocks noChangeShapeType="1"/>
          </p:cNvSpPr>
          <p:nvPr/>
        </p:nvSpPr>
        <p:spPr bwMode="auto">
          <a:xfrm>
            <a:off x="2949575" y="6105525"/>
            <a:ext cx="1588" cy="53975"/>
          </a:xfrm>
          <a:prstGeom prst="line">
            <a:avLst/>
          </a:prstGeom>
          <a:noFill/>
          <a:ln w="1588">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051" name="Line 19"/>
          <p:cNvSpPr>
            <a:spLocks noChangeShapeType="1"/>
          </p:cNvSpPr>
          <p:nvPr/>
        </p:nvSpPr>
        <p:spPr bwMode="auto">
          <a:xfrm>
            <a:off x="3035300" y="6105525"/>
            <a:ext cx="1588" cy="53975"/>
          </a:xfrm>
          <a:prstGeom prst="line">
            <a:avLst/>
          </a:prstGeom>
          <a:noFill/>
          <a:ln w="1588">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052" name="Line 20"/>
          <p:cNvSpPr>
            <a:spLocks noChangeShapeType="1"/>
          </p:cNvSpPr>
          <p:nvPr/>
        </p:nvSpPr>
        <p:spPr bwMode="auto">
          <a:xfrm>
            <a:off x="3122613" y="6105525"/>
            <a:ext cx="1587" cy="53975"/>
          </a:xfrm>
          <a:prstGeom prst="line">
            <a:avLst/>
          </a:prstGeom>
          <a:noFill/>
          <a:ln w="1588">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053" name="Line 21"/>
          <p:cNvSpPr>
            <a:spLocks noChangeShapeType="1"/>
          </p:cNvSpPr>
          <p:nvPr/>
        </p:nvSpPr>
        <p:spPr bwMode="auto">
          <a:xfrm>
            <a:off x="3208338" y="6105525"/>
            <a:ext cx="1587" cy="53975"/>
          </a:xfrm>
          <a:prstGeom prst="line">
            <a:avLst/>
          </a:prstGeom>
          <a:noFill/>
          <a:ln w="1588">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054" name="Line 22"/>
          <p:cNvSpPr>
            <a:spLocks noChangeShapeType="1"/>
          </p:cNvSpPr>
          <p:nvPr/>
        </p:nvSpPr>
        <p:spPr bwMode="auto">
          <a:xfrm>
            <a:off x="3295650" y="6105525"/>
            <a:ext cx="1588" cy="53975"/>
          </a:xfrm>
          <a:prstGeom prst="line">
            <a:avLst/>
          </a:prstGeom>
          <a:noFill/>
          <a:ln w="1588">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055" name="Line 23"/>
          <p:cNvSpPr>
            <a:spLocks noChangeShapeType="1"/>
          </p:cNvSpPr>
          <p:nvPr/>
        </p:nvSpPr>
        <p:spPr bwMode="auto">
          <a:xfrm>
            <a:off x="3381375" y="6105525"/>
            <a:ext cx="1588" cy="53975"/>
          </a:xfrm>
          <a:prstGeom prst="line">
            <a:avLst/>
          </a:prstGeom>
          <a:noFill/>
          <a:ln w="1588">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056" name="Line 24"/>
          <p:cNvSpPr>
            <a:spLocks noChangeShapeType="1"/>
          </p:cNvSpPr>
          <p:nvPr/>
        </p:nvSpPr>
        <p:spPr bwMode="auto">
          <a:xfrm>
            <a:off x="3468688" y="6105525"/>
            <a:ext cx="1587" cy="53975"/>
          </a:xfrm>
          <a:prstGeom prst="line">
            <a:avLst/>
          </a:prstGeom>
          <a:noFill/>
          <a:ln w="1588">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057" name="Line 25"/>
          <p:cNvSpPr>
            <a:spLocks noChangeShapeType="1"/>
          </p:cNvSpPr>
          <p:nvPr/>
        </p:nvSpPr>
        <p:spPr bwMode="auto">
          <a:xfrm>
            <a:off x="3468688" y="6105525"/>
            <a:ext cx="1587" cy="90488"/>
          </a:xfrm>
          <a:prstGeom prst="line">
            <a:avLst/>
          </a:prstGeom>
          <a:noFill/>
          <a:ln w="1588">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058" name="Rectangle 26"/>
          <p:cNvSpPr>
            <a:spLocks noChangeArrowheads="1"/>
          </p:cNvSpPr>
          <p:nvPr/>
        </p:nvSpPr>
        <p:spPr bwMode="auto">
          <a:xfrm>
            <a:off x="3997325" y="6196013"/>
            <a:ext cx="693738" cy="427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en-US" sz="2800">
                <a:latin typeface="MS Sans Serif"/>
              </a:rPr>
              <a:t>0.02</a:t>
            </a:r>
            <a:endParaRPr lang="en-US" altLang="en-US" sz="2800"/>
          </a:p>
        </p:txBody>
      </p:sp>
      <p:sp>
        <p:nvSpPr>
          <p:cNvPr id="44059" name="Line 27"/>
          <p:cNvSpPr>
            <a:spLocks noChangeShapeType="1"/>
          </p:cNvSpPr>
          <p:nvPr/>
        </p:nvSpPr>
        <p:spPr bwMode="auto">
          <a:xfrm>
            <a:off x="3554413" y="6105525"/>
            <a:ext cx="1587" cy="53975"/>
          </a:xfrm>
          <a:prstGeom prst="line">
            <a:avLst/>
          </a:prstGeom>
          <a:noFill/>
          <a:ln w="1588">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060" name="Line 28"/>
          <p:cNvSpPr>
            <a:spLocks noChangeShapeType="1"/>
          </p:cNvSpPr>
          <p:nvPr/>
        </p:nvSpPr>
        <p:spPr bwMode="auto">
          <a:xfrm>
            <a:off x="3641725" y="6105525"/>
            <a:ext cx="1588" cy="53975"/>
          </a:xfrm>
          <a:prstGeom prst="line">
            <a:avLst/>
          </a:prstGeom>
          <a:noFill/>
          <a:ln w="1588">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061" name="Line 29"/>
          <p:cNvSpPr>
            <a:spLocks noChangeShapeType="1"/>
          </p:cNvSpPr>
          <p:nvPr/>
        </p:nvSpPr>
        <p:spPr bwMode="auto">
          <a:xfrm>
            <a:off x="3729038" y="6105525"/>
            <a:ext cx="1587" cy="53975"/>
          </a:xfrm>
          <a:prstGeom prst="line">
            <a:avLst/>
          </a:prstGeom>
          <a:noFill/>
          <a:ln w="1588">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062" name="Line 30"/>
          <p:cNvSpPr>
            <a:spLocks noChangeShapeType="1"/>
          </p:cNvSpPr>
          <p:nvPr/>
        </p:nvSpPr>
        <p:spPr bwMode="auto">
          <a:xfrm>
            <a:off x="3814763" y="6105525"/>
            <a:ext cx="1587" cy="53975"/>
          </a:xfrm>
          <a:prstGeom prst="line">
            <a:avLst/>
          </a:prstGeom>
          <a:noFill/>
          <a:ln w="1588">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063" name="Line 31"/>
          <p:cNvSpPr>
            <a:spLocks noChangeShapeType="1"/>
          </p:cNvSpPr>
          <p:nvPr/>
        </p:nvSpPr>
        <p:spPr bwMode="auto">
          <a:xfrm>
            <a:off x="3902075" y="6105525"/>
            <a:ext cx="1588" cy="53975"/>
          </a:xfrm>
          <a:prstGeom prst="line">
            <a:avLst/>
          </a:prstGeom>
          <a:noFill/>
          <a:ln w="1588">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064" name="Line 32"/>
          <p:cNvSpPr>
            <a:spLocks noChangeShapeType="1"/>
          </p:cNvSpPr>
          <p:nvPr/>
        </p:nvSpPr>
        <p:spPr bwMode="auto">
          <a:xfrm>
            <a:off x="3987800" y="6105525"/>
            <a:ext cx="1588" cy="53975"/>
          </a:xfrm>
          <a:prstGeom prst="line">
            <a:avLst/>
          </a:prstGeom>
          <a:noFill/>
          <a:ln w="1588">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065" name="Line 33"/>
          <p:cNvSpPr>
            <a:spLocks noChangeShapeType="1"/>
          </p:cNvSpPr>
          <p:nvPr/>
        </p:nvSpPr>
        <p:spPr bwMode="auto">
          <a:xfrm>
            <a:off x="4075113" y="6105525"/>
            <a:ext cx="1587" cy="53975"/>
          </a:xfrm>
          <a:prstGeom prst="line">
            <a:avLst/>
          </a:prstGeom>
          <a:noFill/>
          <a:ln w="1588">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066" name="Line 34"/>
          <p:cNvSpPr>
            <a:spLocks noChangeShapeType="1"/>
          </p:cNvSpPr>
          <p:nvPr/>
        </p:nvSpPr>
        <p:spPr bwMode="auto">
          <a:xfrm>
            <a:off x="4160838" y="6105525"/>
            <a:ext cx="1587" cy="53975"/>
          </a:xfrm>
          <a:prstGeom prst="line">
            <a:avLst/>
          </a:prstGeom>
          <a:noFill/>
          <a:ln w="1588">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067" name="Line 35"/>
          <p:cNvSpPr>
            <a:spLocks noChangeShapeType="1"/>
          </p:cNvSpPr>
          <p:nvPr/>
        </p:nvSpPr>
        <p:spPr bwMode="auto">
          <a:xfrm>
            <a:off x="4248150" y="6105525"/>
            <a:ext cx="1588" cy="53975"/>
          </a:xfrm>
          <a:prstGeom prst="line">
            <a:avLst/>
          </a:prstGeom>
          <a:noFill/>
          <a:ln w="1588">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068" name="Line 36"/>
          <p:cNvSpPr>
            <a:spLocks noChangeShapeType="1"/>
          </p:cNvSpPr>
          <p:nvPr/>
        </p:nvSpPr>
        <p:spPr bwMode="auto">
          <a:xfrm>
            <a:off x="4333875" y="6105525"/>
            <a:ext cx="1588" cy="53975"/>
          </a:xfrm>
          <a:prstGeom prst="line">
            <a:avLst/>
          </a:prstGeom>
          <a:noFill/>
          <a:ln w="1588">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069" name="Line 37"/>
          <p:cNvSpPr>
            <a:spLocks noChangeShapeType="1"/>
          </p:cNvSpPr>
          <p:nvPr/>
        </p:nvSpPr>
        <p:spPr bwMode="auto">
          <a:xfrm>
            <a:off x="4421188" y="6105525"/>
            <a:ext cx="1587" cy="53975"/>
          </a:xfrm>
          <a:prstGeom prst="line">
            <a:avLst/>
          </a:prstGeom>
          <a:noFill/>
          <a:ln w="1588">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070" name="Line 38"/>
          <p:cNvSpPr>
            <a:spLocks noChangeShapeType="1"/>
          </p:cNvSpPr>
          <p:nvPr/>
        </p:nvSpPr>
        <p:spPr bwMode="auto">
          <a:xfrm>
            <a:off x="4506913" y="6105525"/>
            <a:ext cx="1587" cy="53975"/>
          </a:xfrm>
          <a:prstGeom prst="line">
            <a:avLst/>
          </a:prstGeom>
          <a:noFill/>
          <a:ln w="1588">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071" name="Line 39"/>
          <p:cNvSpPr>
            <a:spLocks noChangeShapeType="1"/>
          </p:cNvSpPr>
          <p:nvPr/>
        </p:nvSpPr>
        <p:spPr bwMode="auto">
          <a:xfrm>
            <a:off x="4594225" y="6105525"/>
            <a:ext cx="1588" cy="53975"/>
          </a:xfrm>
          <a:prstGeom prst="line">
            <a:avLst/>
          </a:prstGeom>
          <a:noFill/>
          <a:ln w="1588">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072" name="Line 40"/>
          <p:cNvSpPr>
            <a:spLocks noChangeShapeType="1"/>
          </p:cNvSpPr>
          <p:nvPr/>
        </p:nvSpPr>
        <p:spPr bwMode="auto">
          <a:xfrm>
            <a:off x="4679950" y="6105525"/>
            <a:ext cx="1588" cy="53975"/>
          </a:xfrm>
          <a:prstGeom prst="line">
            <a:avLst/>
          </a:prstGeom>
          <a:noFill/>
          <a:ln w="1588">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073" name="Line 41"/>
          <p:cNvSpPr>
            <a:spLocks noChangeShapeType="1"/>
          </p:cNvSpPr>
          <p:nvPr/>
        </p:nvSpPr>
        <p:spPr bwMode="auto">
          <a:xfrm>
            <a:off x="4767263" y="6105525"/>
            <a:ext cx="1587" cy="53975"/>
          </a:xfrm>
          <a:prstGeom prst="line">
            <a:avLst/>
          </a:prstGeom>
          <a:noFill/>
          <a:ln w="1588">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074" name="Line 42"/>
          <p:cNvSpPr>
            <a:spLocks noChangeShapeType="1"/>
          </p:cNvSpPr>
          <p:nvPr/>
        </p:nvSpPr>
        <p:spPr bwMode="auto">
          <a:xfrm>
            <a:off x="4852988" y="6105525"/>
            <a:ext cx="1587" cy="53975"/>
          </a:xfrm>
          <a:prstGeom prst="line">
            <a:avLst/>
          </a:prstGeom>
          <a:noFill/>
          <a:ln w="1588">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075" name="Line 43"/>
          <p:cNvSpPr>
            <a:spLocks noChangeShapeType="1"/>
          </p:cNvSpPr>
          <p:nvPr/>
        </p:nvSpPr>
        <p:spPr bwMode="auto">
          <a:xfrm>
            <a:off x="4940300" y="6105525"/>
            <a:ext cx="1588" cy="53975"/>
          </a:xfrm>
          <a:prstGeom prst="line">
            <a:avLst/>
          </a:prstGeom>
          <a:noFill/>
          <a:ln w="1588">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076" name="Line 44"/>
          <p:cNvSpPr>
            <a:spLocks noChangeShapeType="1"/>
          </p:cNvSpPr>
          <p:nvPr/>
        </p:nvSpPr>
        <p:spPr bwMode="auto">
          <a:xfrm>
            <a:off x="5027613" y="6105525"/>
            <a:ext cx="1587" cy="53975"/>
          </a:xfrm>
          <a:prstGeom prst="line">
            <a:avLst/>
          </a:prstGeom>
          <a:noFill/>
          <a:ln w="1588">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077" name="Line 45"/>
          <p:cNvSpPr>
            <a:spLocks noChangeShapeType="1"/>
          </p:cNvSpPr>
          <p:nvPr/>
        </p:nvSpPr>
        <p:spPr bwMode="auto">
          <a:xfrm>
            <a:off x="5113338" y="6105525"/>
            <a:ext cx="1587" cy="53975"/>
          </a:xfrm>
          <a:prstGeom prst="line">
            <a:avLst/>
          </a:prstGeom>
          <a:noFill/>
          <a:ln w="1588">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078" name="Line 46"/>
          <p:cNvSpPr>
            <a:spLocks noChangeShapeType="1"/>
          </p:cNvSpPr>
          <p:nvPr/>
        </p:nvSpPr>
        <p:spPr bwMode="auto">
          <a:xfrm>
            <a:off x="5200650" y="6105525"/>
            <a:ext cx="1588" cy="53975"/>
          </a:xfrm>
          <a:prstGeom prst="line">
            <a:avLst/>
          </a:prstGeom>
          <a:noFill/>
          <a:ln w="1588">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079" name="Line 47"/>
          <p:cNvSpPr>
            <a:spLocks noChangeShapeType="1"/>
          </p:cNvSpPr>
          <p:nvPr/>
        </p:nvSpPr>
        <p:spPr bwMode="auto">
          <a:xfrm>
            <a:off x="5200650" y="6105525"/>
            <a:ext cx="1588" cy="90488"/>
          </a:xfrm>
          <a:prstGeom prst="line">
            <a:avLst/>
          </a:prstGeom>
          <a:noFill/>
          <a:ln w="1588">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080" name="Rectangle 48"/>
          <p:cNvSpPr>
            <a:spLocks noChangeArrowheads="1"/>
          </p:cNvSpPr>
          <p:nvPr/>
        </p:nvSpPr>
        <p:spPr bwMode="auto">
          <a:xfrm>
            <a:off x="5729288" y="6196013"/>
            <a:ext cx="693737" cy="427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en-US" sz="2800">
                <a:latin typeface="MS Sans Serif"/>
              </a:rPr>
              <a:t>0.04</a:t>
            </a:r>
            <a:endParaRPr lang="en-US" altLang="en-US" sz="2800"/>
          </a:p>
        </p:txBody>
      </p:sp>
      <p:sp>
        <p:nvSpPr>
          <p:cNvPr id="44081" name="Line 49"/>
          <p:cNvSpPr>
            <a:spLocks noChangeShapeType="1"/>
          </p:cNvSpPr>
          <p:nvPr/>
        </p:nvSpPr>
        <p:spPr bwMode="auto">
          <a:xfrm>
            <a:off x="5286375" y="6105525"/>
            <a:ext cx="1588" cy="53975"/>
          </a:xfrm>
          <a:prstGeom prst="line">
            <a:avLst/>
          </a:prstGeom>
          <a:noFill/>
          <a:ln w="1588">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082" name="Line 50"/>
          <p:cNvSpPr>
            <a:spLocks noChangeShapeType="1"/>
          </p:cNvSpPr>
          <p:nvPr/>
        </p:nvSpPr>
        <p:spPr bwMode="auto">
          <a:xfrm>
            <a:off x="5373688" y="6105525"/>
            <a:ext cx="1587" cy="53975"/>
          </a:xfrm>
          <a:prstGeom prst="line">
            <a:avLst/>
          </a:prstGeom>
          <a:noFill/>
          <a:ln w="1588">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083" name="Line 51"/>
          <p:cNvSpPr>
            <a:spLocks noChangeShapeType="1"/>
          </p:cNvSpPr>
          <p:nvPr/>
        </p:nvSpPr>
        <p:spPr bwMode="auto">
          <a:xfrm>
            <a:off x="5459413" y="6105525"/>
            <a:ext cx="1587" cy="53975"/>
          </a:xfrm>
          <a:prstGeom prst="line">
            <a:avLst/>
          </a:prstGeom>
          <a:noFill/>
          <a:ln w="1588">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084" name="Line 52"/>
          <p:cNvSpPr>
            <a:spLocks noChangeShapeType="1"/>
          </p:cNvSpPr>
          <p:nvPr/>
        </p:nvSpPr>
        <p:spPr bwMode="auto">
          <a:xfrm>
            <a:off x="5546725" y="6105525"/>
            <a:ext cx="1588" cy="53975"/>
          </a:xfrm>
          <a:prstGeom prst="line">
            <a:avLst/>
          </a:prstGeom>
          <a:noFill/>
          <a:ln w="1588">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085" name="Line 53"/>
          <p:cNvSpPr>
            <a:spLocks noChangeShapeType="1"/>
          </p:cNvSpPr>
          <p:nvPr/>
        </p:nvSpPr>
        <p:spPr bwMode="auto">
          <a:xfrm>
            <a:off x="5632450" y="6105525"/>
            <a:ext cx="1588" cy="53975"/>
          </a:xfrm>
          <a:prstGeom prst="line">
            <a:avLst/>
          </a:prstGeom>
          <a:noFill/>
          <a:ln w="1588">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086" name="Line 54"/>
          <p:cNvSpPr>
            <a:spLocks noChangeShapeType="1"/>
          </p:cNvSpPr>
          <p:nvPr/>
        </p:nvSpPr>
        <p:spPr bwMode="auto">
          <a:xfrm>
            <a:off x="5719763" y="6105525"/>
            <a:ext cx="1587" cy="53975"/>
          </a:xfrm>
          <a:prstGeom prst="line">
            <a:avLst/>
          </a:prstGeom>
          <a:noFill/>
          <a:ln w="1588">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087" name="Line 55"/>
          <p:cNvSpPr>
            <a:spLocks noChangeShapeType="1"/>
          </p:cNvSpPr>
          <p:nvPr/>
        </p:nvSpPr>
        <p:spPr bwMode="auto">
          <a:xfrm>
            <a:off x="5805488" y="6105525"/>
            <a:ext cx="1587" cy="53975"/>
          </a:xfrm>
          <a:prstGeom prst="line">
            <a:avLst/>
          </a:prstGeom>
          <a:noFill/>
          <a:ln w="1588">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088" name="Line 56"/>
          <p:cNvSpPr>
            <a:spLocks noChangeShapeType="1"/>
          </p:cNvSpPr>
          <p:nvPr/>
        </p:nvSpPr>
        <p:spPr bwMode="auto">
          <a:xfrm>
            <a:off x="5892800" y="6105525"/>
            <a:ext cx="1588" cy="53975"/>
          </a:xfrm>
          <a:prstGeom prst="line">
            <a:avLst/>
          </a:prstGeom>
          <a:noFill/>
          <a:ln w="1588">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089" name="Line 57"/>
          <p:cNvSpPr>
            <a:spLocks noChangeShapeType="1"/>
          </p:cNvSpPr>
          <p:nvPr/>
        </p:nvSpPr>
        <p:spPr bwMode="auto">
          <a:xfrm>
            <a:off x="5978525" y="6105525"/>
            <a:ext cx="1588" cy="53975"/>
          </a:xfrm>
          <a:prstGeom prst="line">
            <a:avLst/>
          </a:prstGeom>
          <a:noFill/>
          <a:ln w="1588">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090" name="Line 58"/>
          <p:cNvSpPr>
            <a:spLocks noChangeShapeType="1"/>
          </p:cNvSpPr>
          <p:nvPr/>
        </p:nvSpPr>
        <p:spPr bwMode="auto">
          <a:xfrm>
            <a:off x="6065838" y="6105525"/>
            <a:ext cx="1587" cy="53975"/>
          </a:xfrm>
          <a:prstGeom prst="line">
            <a:avLst/>
          </a:prstGeom>
          <a:noFill/>
          <a:ln w="1588">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091" name="Line 59"/>
          <p:cNvSpPr>
            <a:spLocks noChangeShapeType="1"/>
          </p:cNvSpPr>
          <p:nvPr/>
        </p:nvSpPr>
        <p:spPr bwMode="auto">
          <a:xfrm>
            <a:off x="6151563" y="6105525"/>
            <a:ext cx="1587" cy="53975"/>
          </a:xfrm>
          <a:prstGeom prst="line">
            <a:avLst/>
          </a:prstGeom>
          <a:noFill/>
          <a:ln w="1588">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092" name="Line 60"/>
          <p:cNvSpPr>
            <a:spLocks noChangeShapeType="1"/>
          </p:cNvSpPr>
          <p:nvPr/>
        </p:nvSpPr>
        <p:spPr bwMode="auto">
          <a:xfrm>
            <a:off x="6238875" y="6105525"/>
            <a:ext cx="1588" cy="53975"/>
          </a:xfrm>
          <a:prstGeom prst="line">
            <a:avLst/>
          </a:prstGeom>
          <a:noFill/>
          <a:ln w="1588">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093" name="Line 61"/>
          <p:cNvSpPr>
            <a:spLocks noChangeShapeType="1"/>
          </p:cNvSpPr>
          <p:nvPr/>
        </p:nvSpPr>
        <p:spPr bwMode="auto">
          <a:xfrm>
            <a:off x="6326188" y="6105525"/>
            <a:ext cx="1587" cy="53975"/>
          </a:xfrm>
          <a:prstGeom prst="line">
            <a:avLst/>
          </a:prstGeom>
          <a:noFill/>
          <a:ln w="1588">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094" name="Line 62"/>
          <p:cNvSpPr>
            <a:spLocks noChangeShapeType="1"/>
          </p:cNvSpPr>
          <p:nvPr/>
        </p:nvSpPr>
        <p:spPr bwMode="auto">
          <a:xfrm>
            <a:off x="6411913" y="6105525"/>
            <a:ext cx="1587" cy="53975"/>
          </a:xfrm>
          <a:prstGeom prst="line">
            <a:avLst/>
          </a:prstGeom>
          <a:noFill/>
          <a:ln w="1588">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095" name="Line 63"/>
          <p:cNvSpPr>
            <a:spLocks noChangeShapeType="1"/>
          </p:cNvSpPr>
          <p:nvPr/>
        </p:nvSpPr>
        <p:spPr bwMode="auto">
          <a:xfrm>
            <a:off x="6499225" y="6105525"/>
            <a:ext cx="1588" cy="53975"/>
          </a:xfrm>
          <a:prstGeom prst="line">
            <a:avLst/>
          </a:prstGeom>
          <a:noFill/>
          <a:ln w="1588">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096" name="Line 64"/>
          <p:cNvSpPr>
            <a:spLocks noChangeShapeType="1"/>
          </p:cNvSpPr>
          <p:nvPr/>
        </p:nvSpPr>
        <p:spPr bwMode="auto">
          <a:xfrm>
            <a:off x="6584950" y="6105525"/>
            <a:ext cx="1588" cy="53975"/>
          </a:xfrm>
          <a:prstGeom prst="line">
            <a:avLst/>
          </a:prstGeom>
          <a:noFill/>
          <a:ln w="1588">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097" name="Line 65"/>
          <p:cNvSpPr>
            <a:spLocks noChangeShapeType="1"/>
          </p:cNvSpPr>
          <p:nvPr/>
        </p:nvSpPr>
        <p:spPr bwMode="auto">
          <a:xfrm>
            <a:off x="6672263" y="6105525"/>
            <a:ext cx="1587" cy="53975"/>
          </a:xfrm>
          <a:prstGeom prst="line">
            <a:avLst/>
          </a:prstGeom>
          <a:noFill/>
          <a:ln w="1588">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098" name="Line 66"/>
          <p:cNvSpPr>
            <a:spLocks noChangeShapeType="1"/>
          </p:cNvSpPr>
          <p:nvPr/>
        </p:nvSpPr>
        <p:spPr bwMode="auto">
          <a:xfrm>
            <a:off x="6757988" y="6105525"/>
            <a:ext cx="1587" cy="53975"/>
          </a:xfrm>
          <a:prstGeom prst="line">
            <a:avLst/>
          </a:prstGeom>
          <a:noFill/>
          <a:ln w="1588">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099" name="Line 67"/>
          <p:cNvSpPr>
            <a:spLocks noChangeShapeType="1"/>
          </p:cNvSpPr>
          <p:nvPr/>
        </p:nvSpPr>
        <p:spPr bwMode="auto">
          <a:xfrm>
            <a:off x="6845300" y="6105525"/>
            <a:ext cx="1588" cy="53975"/>
          </a:xfrm>
          <a:prstGeom prst="line">
            <a:avLst/>
          </a:prstGeom>
          <a:noFill/>
          <a:ln w="1588">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100" name="Line 68"/>
          <p:cNvSpPr>
            <a:spLocks noChangeShapeType="1"/>
          </p:cNvSpPr>
          <p:nvPr/>
        </p:nvSpPr>
        <p:spPr bwMode="auto">
          <a:xfrm>
            <a:off x="6931025" y="6105525"/>
            <a:ext cx="1588" cy="53975"/>
          </a:xfrm>
          <a:prstGeom prst="line">
            <a:avLst/>
          </a:prstGeom>
          <a:noFill/>
          <a:ln w="1588">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101" name="Line 69"/>
          <p:cNvSpPr>
            <a:spLocks noChangeShapeType="1"/>
          </p:cNvSpPr>
          <p:nvPr/>
        </p:nvSpPr>
        <p:spPr bwMode="auto">
          <a:xfrm>
            <a:off x="6931025" y="6105525"/>
            <a:ext cx="1588" cy="90488"/>
          </a:xfrm>
          <a:prstGeom prst="line">
            <a:avLst/>
          </a:prstGeom>
          <a:noFill/>
          <a:ln w="1588">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102" name="Rectangle 70"/>
          <p:cNvSpPr>
            <a:spLocks noChangeArrowheads="1"/>
          </p:cNvSpPr>
          <p:nvPr/>
        </p:nvSpPr>
        <p:spPr bwMode="auto">
          <a:xfrm>
            <a:off x="7459663" y="6196013"/>
            <a:ext cx="693737" cy="427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en-US" sz="2800">
                <a:latin typeface="MS Sans Serif"/>
              </a:rPr>
              <a:t>0.06</a:t>
            </a:r>
            <a:endParaRPr lang="en-US" altLang="en-US" sz="2800"/>
          </a:p>
        </p:txBody>
      </p:sp>
      <p:sp>
        <p:nvSpPr>
          <p:cNvPr id="44103" name="Line 71"/>
          <p:cNvSpPr>
            <a:spLocks noChangeShapeType="1"/>
          </p:cNvSpPr>
          <p:nvPr/>
        </p:nvSpPr>
        <p:spPr bwMode="auto">
          <a:xfrm>
            <a:off x="7018338" y="6105525"/>
            <a:ext cx="1587" cy="53975"/>
          </a:xfrm>
          <a:prstGeom prst="line">
            <a:avLst/>
          </a:prstGeom>
          <a:noFill/>
          <a:ln w="1588">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104" name="Line 72"/>
          <p:cNvSpPr>
            <a:spLocks noChangeShapeType="1"/>
          </p:cNvSpPr>
          <p:nvPr/>
        </p:nvSpPr>
        <p:spPr bwMode="auto">
          <a:xfrm>
            <a:off x="7104063" y="6105525"/>
            <a:ext cx="1587" cy="53975"/>
          </a:xfrm>
          <a:prstGeom prst="line">
            <a:avLst/>
          </a:prstGeom>
          <a:noFill/>
          <a:ln w="1588">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105" name="Line 73"/>
          <p:cNvSpPr>
            <a:spLocks noChangeShapeType="1"/>
          </p:cNvSpPr>
          <p:nvPr/>
        </p:nvSpPr>
        <p:spPr bwMode="auto">
          <a:xfrm>
            <a:off x="7191375" y="6105525"/>
            <a:ext cx="1588" cy="53975"/>
          </a:xfrm>
          <a:prstGeom prst="line">
            <a:avLst/>
          </a:prstGeom>
          <a:noFill/>
          <a:ln w="1588">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106" name="Line 74"/>
          <p:cNvSpPr>
            <a:spLocks noChangeShapeType="1"/>
          </p:cNvSpPr>
          <p:nvPr/>
        </p:nvSpPr>
        <p:spPr bwMode="auto">
          <a:xfrm>
            <a:off x="7277100" y="6105525"/>
            <a:ext cx="1588" cy="53975"/>
          </a:xfrm>
          <a:prstGeom prst="line">
            <a:avLst/>
          </a:prstGeom>
          <a:noFill/>
          <a:ln w="1588">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107" name="Line 75"/>
          <p:cNvSpPr>
            <a:spLocks noChangeShapeType="1"/>
          </p:cNvSpPr>
          <p:nvPr/>
        </p:nvSpPr>
        <p:spPr bwMode="auto">
          <a:xfrm>
            <a:off x="7364413" y="6105525"/>
            <a:ext cx="1587" cy="53975"/>
          </a:xfrm>
          <a:prstGeom prst="line">
            <a:avLst/>
          </a:prstGeom>
          <a:noFill/>
          <a:ln w="1588">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108" name="Line 76"/>
          <p:cNvSpPr>
            <a:spLocks noChangeShapeType="1"/>
          </p:cNvSpPr>
          <p:nvPr/>
        </p:nvSpPr>
        <p:spPr bwMode="auto">
          <a:xfrm>
            <a:off x="7450138" y="6105525"/>
            <a:ext cx="1587" cy="53975"/>
          </a:xfrm>
          <a:prstGeom prst="line">
            <a:avLst/>
          </a:prstGeom>
          <a:noFill/>
          <a:ln w="1588">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109" name="Line 77"/>
          <p:cNvSpPr>
            <a:spLocks noChangeShapeType="1"/>
          </p:cNvSpPr>
          <p:nvPr/>
        </p:nvSpPr>
        <p:spPr bwMode="auto">
          <a:xfrm>
            <a:off x="7537450" y="6105525"/>
            <a:ext cx="1588" cy="53975"/>
          </a:xfrm>
          <a:prstGeom prst="line">
            <a:avLst/>
          </a:prstGeom>
          <a:noFill/>
          <a:ln w="1588">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110" name="Line 78"/>
          <p:cNvSpPr>
            <a:spLocks noChangeShapeType="1"/>
          </p:cNvSpPr>
          <p:nvPr/>
        </p:nvSpPr>
        <p:spPr bwMode="auto">
          <a:xfrm>
            <a:off x="7624763" y="6105525"/>
            <a:ext cx="1587" cy="53975"/>
          </a:xfrm>
          <a:prstGeom prst="line">
            <a:avLst/>
          </a:prstGeom>
          <a:noFill/>
          <a:ln w="1588">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111" name="Line 79"/>
          <p:cNvSpPr>
            <a:spLocks noChangeShapeType="1"/>
          </p:cNvSpPr>
          <p:nvPr/>
        </p:nvSpPr>
        <p:spPr bwMode="auto">
          <a:xfrm>
            <a:off x="7710488" y="6105525"/>
            <a:ext cx="1587" cy="53975"/>
          </a:xfrm>
          <a:prstGeom prst="line">
            <a:avLst/>
          </a:prstGeom>
          <a:noFill/>
          <a:ln w="1588">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112" name="Line 80"/>
          <p:cNvSpPr>
            <a:spLocks noChangeShapeType="1"/>
          </p:cNvSpPr>
          <p:nvPr/>
        </p:nvSpPr>
        <p:spPr bwMode="auto">
          <a:xfrm>
            <a:off x="7797800" y="6105525"/>
            <a:ext cx="1588" cy="53975"/>
          </a:xfrm>
          <a:prstGeom prst="line">
            <a:avLst/>
          </a:prstGeom>
          <a:noFill/>
          <a:ln w="1588">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113" name="Rectangle 81"/>
          <p:cNvSpPr>
            <a:spLocks noChangeArrowheads="1"/>
          </p:cNvSpPr>
          <p:nvPr/>
        </p:nvSpPr>
        <p:spPr bwMode="auto">
          <a:xfrm>
            <a:off x="1447800" y="5897563"/>
            <a:ext cx="198438" cy="427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en-US" sz="2800">
                <a:latin typeface="MS Sans Serif"/>
              </a:rPr>
              <a:t>0</a:t>
            </a:r>
            <a:endParaRPr lang="en-US" altLang="en-US" sz="2800"/>
          </a:p>
        </p:txBody>
      </p:sp>
      <p:sp>
        <p:nvSpPr>
          <p:cNvPr id="44114" name="Rectangle 82"/>
          <p:cNvSpPr>
            <a:spLocks noChangeArrowheads="1"/>
          </p:cNvSpPr>
          <p:nvPr/>
        </p:nvSpPr>
        <p:spPr bwMode="auto">
          <a:xfrm>
            <a:off x="1447800" y="4010025"/>
            <a:ext cx="198438" cy="427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en-US" sz="2800">
                <a:latin typeface="MS Sans Serif"/>
              </a:rPr>
              <a:t>1</a:t>
            </a:r>
            <a:endParaRPr lang="en-US" altLang="en-US" sz="2800"/>
          </a:p>
        </p:txBody>
      </p:sp>
      <p:sp>
        <p:nvSpPr>
          <p:cNvPr id="44115" name="Freeform 83"/>
          <p:cNvSpPr>
            <a:spLocks/>
          </p:cNvSpPr>
          <p:nvPr/>
        </p:nvSpPr>
        <p:spPr bwMode="auto">
          <a:xfrm flipV="1">
            <a:off x="2601913" y="4217988"/>
            <a:ext cx="4329112" cy="1887537"/>
          </a:xfrm>
          <a:custGeom>
            <a:avLst/>
            <a:gdLst>
              <a:gd name="T0" fmla="*/ 0 w 4851"/>
              <a:gd name="T1" fmla="*/ 2147483646 h 7777"/>
              <a:gd name="T2" fmla="*/ 0 w 4851"/>
              <a:gd name="T3" fmla="*/ 2147483646 h 7777"/>
              <a:gd name="T4" fmla="*/ 0 w 4851"/>
              <a:gd name="T5" fmla="*/ 2147483646 h 7777"/>
              <a:gd name="T6" fmla="*/ 0 w 4851"/>
              <a:gd name="T7" fmla="*/ 2147483646 h 7777"/>
              <a:gd name="T8" fmla="*/ 0 w 4851"/>
              <a:gd name="T9" fmla="*/ 2147483646 h 7777"/>
              <a:gd name="T10" fmla="*/ 0 w 4851"/>
              <a:gd name="T11" fmla="*/ 2147483646 h 7777"/>
              <a:gd name="T12" fmla="*/ 0 w 4851"/>
              <a:gd name="T13" fmla="*/ 2147483646 h 7777"/>
              <a:gd name="T14" fmla="*/ 0 w 4851"/>
              <a:gd name="T15" fmla="*/ 2147483646 h 7777"/>
              <a:gd name="T16" fmla="*/ 0 w 4851"/>
              <a:gd name="T17" fmla="*/ 2147483646 h 7777"/>
              <a:gd name="T18" fmla="*/ 0 w 4851"/>
              <a:gd name="T19" fmla="*/ 2147483646 h 7777"/>
              <a:gd name="T20" fmla="*/ 0 w 4851"/>
              <a:gd name="T21" fmla="*/ 2147483646 h 7777"/>
              <a:gd name="T22" fmla="*/ 0 w 4851"/>
              <a:gd name="T23" fmla="*/ 2147483646 h 7777"/>
              <a:gd name="T24" fmla="*/ 0 w 4851"/>
              <a:gd name="T25" fmla="*/ 2147483646 h 7777"/>
              <a:gd name="T26" fmla="*/ 0 w 4851"/>
              <a:gd name="T27" fmla="*/ 2147483646 h 7777"/>
              <a:gd name="T28" fmla="*/ 0 w 4851"/>
              <a:gd name="T29" fmla="*/ 2147483646 h 7777"/>
              <a:gd name="T30" fmla="*/ 0 w 4851"/>
              <a:gd name="T31" fmla="*/ 2147483646 h 7777"/>
              <a:gd name="T32" fmla="*/ 0 w 4851"/>
              <a:gd name="T33" fmla="*/ 2147483646 h 7777"/>
              <a:gd name="T34" fmla="*/ 0 w 4851"/>
              <a:gd name="T35" fmla="*/ 2147483646 h 7777"/>
              <a:gd name="T36" fmla="*/ 0 w 4851"/>
              <a:gd name="T37" fmla="*/ 2147483646 h 7777"/>
              <a:gd name="T38" fmla="*/ 0 w 4851"/>
              <a:gd name="T39" fmla="*/ 2147483646 h 7777"/>
              <a:gd name="T40" fmla="*/ 0 w 4851"/>
              <a:gd name="T41" fmla="*/ 2147483646 h 7777"/>
              <a:gd name="T42" fmla="*/ 0 w 4851"/>
              <a:gd name="T43" fmla="*/ 2147483646 h 7777"/>
              <a:gd name="T44" fmla="*/ 0 w 4851"/>
              <a:gd name="T45" fmla="*/ 2147483646 h 7777"/>
              <a:gd name="T46" fmla="*/ 0 w 4851"/>
              <a:gd name="T47" fmla="*/ 2147483646 h 7777"/>
              <a:gd name="T48" fmla="*/ 0 w 4851"/>
              <a:gd name="T49" fmla="*/ 2147483646 h 7777"/>
              <a:gd name="T50" fmla="*/ 0 w 4851"/>
              <a:gd name="T51" fmla="*/ 2147483646 h 7777"/>
              <a:gd name="T52" fmla="*/ 0 w 4851"/>
              <a:gd name="T53" fmla="*/ 2147483646 h 7777"/>
              <a:gd name="T54" fmla="*/ 0 w 4851"/>
              <a:gd name="T55" fmla="*/ 2147483646 h 7777"/>
              <a:gd name="T56" fmla="*/ 2147483646 w 4851"/>
              <a:gd name="T57" fmla="*/ 2147483646 h 7777"/>
              <a:gd name="T58" fmla="*/ 2147483646 w 4851"/>
              <a:gd name="T59" fmla="*/ 2147483646 h 7777"/>
              <a:gd name="T60" fmla="*/ 2147483646 w 4851"/>
              <a:gd name="T61" fmla="*/ 2147483646 h 7777"/>
              <a:gd name="T62" fmla="*/ 2147483646 w 4851"/>
              <a:gd name="T63" fmla="*/ 2147483646 h 7777"/>
              <a:gd name="T64" fmla="*/ 2147483646 w 4851"/>
              <a:gd name="T65" fmla="*/ 2147483646 h 7777"/>
              <a:gd name="T66" fmla="*/ 2147483646 w 4851"/>
              <a:gd name="T67" fmla="*/ 2147483646 h 7777"/>
              <a:gd name="T68" fmla="*/ 2147483646 w 4851"/>
              <a:gd name="T69" fmla="*/ 2147483646 h 7777"/>
              <a:gd name="T70" fmla="*/ 2147483646 w 4851"/>
              <a:gd name="T71" fmla="*/ 2147483646 h 7777"/>
              <a:gd name="T72" fmla="*/ 2147483646 w 4851"/>
              <a:gd name="T73" fmla="*/ 2147483646 h 7777"/>
              <a:gd name="T74" fmla="*/ 2147483646 w 4851"/>
              <a:gd name="T75" fmla="*/ 2147483646 h 7777"/>
              <a:gd name="T76" fmla="*/ 2147483646 w 4851"/>
              <a:gd name="T77" fmla="*/ 2147483646 h 7777"/>
              <a:gd name="T78" fmla="*/ 2147483646 w 4851"/>
              <a:gd name="T79" fmla="*/ 2147483646 h 7777"/>
              <a:gd name="T80" fmla="*/ 2147483646 w 4851"/>
              <a:gd name="T81" fmla="*/ 2147483646 h 7777"/>
              <a:gd name="T82" fmla="*/ 2147483646 w 4851"/>
              <a:gd name="T83" fmla="*/ 2147483646 h 7777"/>
              <a:gd name="T84" fmla="*/ 2147483646 w 4851"/>
              <a:gd name="T85" fmla="*/ 2147483646 h 7777"/>
              <a:gd name="T86" fmla="*/ 2147483646 w 4851"/>
              <a:gd name="T87" fmla="*/ 2147483646 h 7777"/>
              <a:gd name="T88" fmla="*/ 2147483646 w 4851"/>
              <a:gd name="T89" fmla="*/ 2147483646 h 7777"/>
              <a:gd name="T90" fmla="*/ 2147483646 w 4851"/>
              <a:gd name="T91" fmla="*/ 2147483646 h 7777"/>
              <a:gd name="T92" fmla="*/ 2147483646 w 4851"/>
              <a:gd name="T93" fmla="*/ 2147483646 h 7777"/>
              <a:gd name="T94" fmla="*/ 2147483646 w 4851"/>
              <a:gd name="T95" fmla="*/ 2147483646 h 7777"/>
              <a:gd name="T96" fmla="*/ 2147483646 w 4851"/>
              <a:gd name="T97" fmla="*/ 2147483646 h 7777"/>
              <a:gd name="T98" fmla="*/ 2147483646 w 4851"/>
              <a:gd name="T99" fmla="*/ 2147483646 h 7777"/>
              <a:gd name="T100" fmla="*/ 2147483646 w 4851"/>
              <a:gd name="T101" fmla="*/ 2147483646 h 7777"/>
              <a:gd name="T102" fmla="*/ 2147483646 w 4851"/>
              <a:gd name="T103" fmla="*/ 2147483646 h 7777"/>
              <a:gd name="T104" fmla="*/ 2147483646 w 4851"/>
              <a:gd name="T105" fmla="*/ 2147483646 h 7777"/>
              <a:gd name="T106" fmla="*/ 2147483646 w 4851"/>
              <a:gd name="T107" fmla="*/ 2147483646 h 7777"/>
              <a:gd name="T108" fmla="*/ 2147483646 w 4851"/>
              <a:gd name="T109" fmla="*/ 2147483646 h 7777"/>
              <a:gd name="T110" fmla="*/ 2147483646 w 4851"/>
              <a:gd name="T111" fmla="*/ 2147483646 h 7777"/>
              <a:gd name="T112" fmla="*/ 2147483646 w 4851"/>
              <a:gd name="T113" fmla="*/ 2147483646 h 7777"/>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4851"/>
              <a:gd name="T172" fmla="*/ 0 h 7777"/>
              <a:gd name="T173" fmla="*/ 4851 w 4851"/>
              <a:gd name="T174" fmla="*/ 7777 h 7777"/>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4851" h="7777">
                <a:moveTo>
                  <a:pt x="0" y="0"/>
                </a:moveTo>
                <a:lnTo>
                  <a:pt x="0" y="0"/>
                </a:lnTo>
                <a:lnTo>
                  <a:pt x="0" y="77"/>
                </a:lnTo>
                <a:lnTo>
                  <a:pt x="0" y="155"/>
                </a:lnTo>
                <a:lnTo>
                  <a:pt x="0" y="233"/>
                </a:lnTo>
                <a:lnTo>
                  <a:pt x="0" y="311"/>
                </a:lnTo>
                <a:lnTo>
                  <a:pt x="0" y="388"/>
                </a:lnTo>
                <a:lnTo>
                  <a:pt x="0" y="466"/>
                </a:lnTo>
                <a:lnTo>
                  <a:pt x="0" y="544"/>
                </a:lnTo>
                <a:lnTo>
                  <a:pt x="0" y="622"/>
                </a:lnTo>
                <a:lnTo>
                  <a:pt x="0" y="699"/>
                </a:lnTo>
                <a:lnTo>
                  <a:pt x="0" y="777"/>
                </a:lnTo>
                <a:lnTo>
                  <a:pt x="0" y="855"/>
                </a:lnTo>
                <a:lnTo>
                  <a:pt x="0" y="933"/>
                </a:lnTo>
                <a:lnTo>
                  <a:pt x="0" y="1011"/>
                </a:lnTo>
                <a:lnTo>
                  <a:pt x="0" y="1088"/>
                </a:lnTo>
                <a:lnTo>
                  <a:pt x="0" y="1166"/>
                </a:lnTo>
                <a:lnTo>
                  <a:pt x="0" y="1244"/>
                </a:lnTo>
                <a:lnTo>
                  <a:pt x="0" y="1322"/>
                </a:lnTo>
                <a:lnTo>
                  <a:pt x="0" y="1399"/>
                </a:lnTo>
                <a:lnTo>
                  <a:pt x="0" y="1477"/>
                </a:lnTo>
                <a:lnTo>
                  <a:pt x="0" y="1555"/>
                </a:lnTo>
                <a:lnTo>
                  <a:pt x="0" y="1633"/>
                </a:lnTo>
                <a:lnTo>
                  <a:pt x="0" y="1710"/>
                </a:lnTo>
                <a:lnTo>
                  <a:pt x="0" y="1788"/>
                </a:lnTo>
                <a:lnTo>
                  <a:pt x="0" y="1866"/>
                </a:lnTo>
                <a:lnTo>
                  <a:pt x="0" y="1944"/>
                </a:lnTo>
                <a:lnTo>
                  <a:pt x="0" y="2022"/>
                </a:lnTo>
                <a:lnTo>
                  <a:pt x="0" y="2099"/>
                </a:lnTo>
                <a:lnTo>
                  <a:pt x="0" y="2177"/>
                </a:lnTo>
                <a:lnTo>
                  <a:pt x="0" y="2255"/>
                </a:lnTo>
                <a:lnTo>
                  <a:pt x="0" y="2333"/>
                </a:lnTo>
                <a:lnTo>
                  <a:pt x="0" y="2410"/>
                </a:lnTo>
                <a:lnTo>
                  <a:pt x="0" y="2488"/>
                </a:lnTo>
                <a:lnTo>
                  <a:pt x="0" y="2566"/>
                </a:lnTo>
                <a:lnTo>
                  <a:pt x="0" y="2644"/>
                </a:lnTo>
                <a:lnTo>
                  <a:pt x="0" y="2721"/>
                </a:lnTo>
                <a:lnTo>
                  <a:pt x="0" y="2799"/>
                </a:lnTo>
                <a:lnTo>
                  <a:pt x="0" y="2877"/>
                </a:lnTo>
                <a:lnTo>
                  <a:pt x="0" y="2955"/>
                </a:lnTo>
                <a:lnTo>
                  <a:pt x="0" y="3033"/>
                </a:lnTo>
                <a:lnTo>
                  <a:pt x="0" y="3110"/>
                </a:lnTo>
                <a:lnTo>
                  <a:pt x="0" y="3188"/>
                </a:lnTo>
                <a:lnTo>
                  <a:pt x="0" y="3266"/>
                </a:lnTo>
                <a:lnTo>
                  <a:pt x="0" y="3344"/>
                </a:lnTo>
                <a:lnTo>
                  <a:pt x="0" y="3421"/>
                </a:lnTo>
                <a:lnTo>
                  <a:pt x="0" y="3499"/>
                </a:lnTo>
                <a:lnTo>
                  <a:pt x="0" y="3577"/>
                </a:lnTo>
                <a:lnTo>
                  <a:pt x="0" y="3655"/>
                </a:lnTo>
                <a:lnTo>
                  <a:pt x="0" y="3732"/>
                </a:lnTo>
                <a:lnTo>
                  <a:pt x="0" y="3810"/>
                </a:lnTo>
                <a:lnTo>
                  <a:pt x="0" y="3888"/>
                </a:lnTo>
                <a:lnTo>
                  <a:pt x="0" y="3966"/>
                </a:lnTo>
                <a:lnTo>
                  <a:pt x="0" y="4044"/>
                </a:lnTo>
                <a:lnTo>
                  <a:pt x="0" y="4121"/>
                </a:lnTo>
                <a:lnTo>
                  <a:pt x="0" y="4199"/>
                </a:lnTo>
                <a:lnTo>
                  <a:pt x="0" y="4277"/>
                </a:lnTo>
                <a:lnTo>
                  <a:pt x="0" y="4355"/>
                </a:lnTo>
                <a:lnTo>
                  <a:pt x="0" y="4432"/>
                </a:lnTo>
                <a:lnTo>
                  <a:pt x="0" y="4510"/>
                </a:lnTo>
                <a:lnTo>
                  <a:pt x="0" y="4588"/>
                </a:lnTo>
                <a:lnTo>
                  <a:pt x="0" y="4666"/>
                </a:lnTo>
                <a:lnTo>
                  <a:pt x="0" y="4743"/>
                </a:lnTo>
                <a:lnTo>
                  <a:pt x="0" y="4821"/>
                </a:lnTo>
                <a:lnTo>
                  <a:pt x="0" y="4899"/>
                </a:lnTo>
                <a:lnTo>
                  <a:pt x="0" y="4977"/>
                </a:lnTo>
                <a:lnTo>
                  <a:pt x="0" y="5055"/>
                </a:lnTo>
                <a:lnTo>
                  <a:pt x="0" y="5132"/>
                </a:lnTo>
                <a:lnTo>
                  <a:pt x="0" y="5210"/>
                </a:lnTo>
                <a:lnTo>
                  <a:pt x="0" y="5288"/>
                </a:lnTo>
                <a:lnTo>
                  <a:pt x="0" y="5366"/>
                </a:lnTo>
                <a:lnTo>
                  <a:pt x="0" y="5443"/>
                </a:lnTo>
                <a:lnTo>
                  <a:pt x="0" y="5521"/>
                </a:lnTo>
                <a:lnTo>
                  <a:pt x="0" y="5599"/>
                </a:lnTo>
                <a:lnTo>
                  <a:pt x="0" y="5677"/>
                </a:lnTo>
                <a:lnTo>
                  <a:pt x="0" y="5754"/>
                </a:lnTo>
                <a:lnTo>
                  <a:pt x="0" y="5832"/>
                </a:lnTo>
                <a:lnTo>
                  <a:pt x="0" y="5910"/>
                </a:lnTo>
                <a:lnTo>
                  <a:pt x="0" y="5988"/>
                </a:lnTo>
                <a:lnTo>
                  <a:pt x="0" y="6066"/>
                </a:lnTo>
                <a:lnTo>
                  <a:pt x="0" y="6143"/>
                </a:lnTo>
                <a:lnTo>
                  <a:pt x="0" y="6221"/>
                </a:lnTo>
                <a:lnTo>
                  <a:pt x="0" y="6299"/>
                </a:lnTo>
                <a:lnTo>
                  <a:pt x="0" y="6377"/>
                </a:lnTo>
                <a:lnTo>
                  <a:pt x="0" y="6454"/>
                </a:lnTo>
                <a:lnTo>
                  <a:pt x="0" y="6532"/>
                </a:lnTo>
                <a:lnTo>
                  <a:pt x="0" y="6610"/>
                </a:lnTo>
                <a:lnTo>
                  <a:pt x="0" y="6688"/>
                </a:lnTo>
                <a:lnTo>
                  <a:pt x="0" y="6765"/>
                </a:lnTo>
                <a:lnTo>
                  <a:pt x="0" y="6843"/>
                </a:lnTo>
                <a:lnTo>
                  <a:pt x="0" y="6921"/>
                </a:lnTo>
                <a:lnTo>
                  <a:pt x="0" y="6999"/>
                </a:lnTo>
                <a:lnTo>
                  <a:pt x="0" y="7077"/>
                </a:lnTo>
                <a:lnTo>
                  <a:pt x="0" y="7154"/>
                </a:lnTo>
                <a:lnTo>
                  <a:pt x="0" y="7232"/>
                </a:lnTo>
                <a:lnTo>
                  <a:pt x="0" y="7310"/>
                </a:lnTo>
                <a:lnTo>
                  <a:pt x="0" y="7388"/>
                </a:lnTo>
                <a:lnTo>
                  <a:pt x="0" y="7465"/>
                </a:lnTo>
                <a:lnTo>
                  <a:pt x="0" y="7543"/>
                </a:lnTo>
                <a:lnTo>
                  <a:pt x="0" y="7621"/>
                </a:lnTo>
                <a:lnTo>
                  <a:pt x="0" y="7699"/>
                </a:lnTo>
                <a:lnTo>
                  <a:pt x="0" y="7777"/>
                </a:lnTo>
                <a:lnTo>
                  <a:pt x="4851" y="7777"/>
                </a:lnTo>
                <a:lnTo>
                  <a:pt x="4851" y="7699"/>
                </a:lnTo>
                <a:lnTo>
                  <a:pt x="4831" y="7699"/>
                </a:lnTo>
                <a:lnTo>
                  <a:pt x="4831" y="7621"/>
                </a:lnTo>
                <a:lnTo>
                  <a:pt x="4812" y="7621"/>
                </a:lnTo>
                <a:lnTo>
                  <a:pt x="4812" y="7543"/>
                </a:lnTo>
                <a:lnTo>
                  <a:pt x="4792" y="7543"/>
                </a:lnTo>
                <a:lnTo>
                  <a:pt x="4792" y="7465"/>
                </a:lnTo>
                <a:lnTo>
                  <a:pt x="4773" y="7465"/>
                </a:lnTo>
                <a:lnTo>
                  <a:pt x="4773" y="7388"/>
                </a:lnTo>
                <a:lnTo>
                  <a:pt x="4754" y="7388"/>
                </a:lnTo>
                <a:lnTo>
                  <a:pt x="4754" y="7310"/>
                </a:lnTo>
                <a:lnTo>
                  <a:pt x="4734" y="7310"/>
                </a:lnTo>
                <a:lnTo>
                  <a:pt x="4734" y="7232"/>
                </a:lnTo>
                <a:lnTo>
                  <a:pt x="4715" y="7232"/>
                </a:lnTo>
                <a:lnTo>
                  <a:pt x="4715" y="7154"/>
                </a:lnTo>
                <a:lnTo>
                  <a:pt x="4695" y="7154"/>
                </a:lnTo>
                <a:lnTo>
                  <a:pt x="4695" y="7077"/>
                </a:lnTo>
                <a:lnTo>
                  <a:pt x="4676" y="7077"/>
                </a:lnTo>
                <a:lnTo>
                  <a:pt x="4676" y="6999"/>
                </a:lnTo>
                <a:lnTo>
                  <a:pt x="4657" y="6999"/>
                </a:lnTo>
                <a:lnTo>
                  <a:pt x="4657" y="6921"/>
                </a:lnTo>
                <a:lnTo>
                  <a:pt x="4637" y="6921"/>
                </a:lnTo>
                <a:lnTo>
                  <a:pt x="4637" y="6843"/>
                </a:lnTo>
                <a:lnTo>
                  <a:pt x="4618" y="6843"/>
                </a:lnTo>
                <a:lnTo>
                  <a:pt x="4618" y="6765"/>
                </a:lnTo>
                <a:lnTo>
                  <a:pt x="4598" y="6765"/>
                </a:lnTo>
                <a:lnTo>
                  <a:pt x="4598" y="6688"/>
                </a:lnTo>
                <a:lnTo>
                  <a:pt x="4579" y="6688"/>
                </a:lnTo>
                <a:lnTo>
                  <a:pt x="4579" y="6610"/>
                </a:lnTo>
                <a:lnTo>
                  <a:pt x="4560" y="6610"/>
                </a:lnTo>
                <a:lnTo>
                  <a:pt x="4560" y="6532"/>
                </a:lnTo>
                <a:lnTo>
                  <a:pt x="4540" y="6532"/>
                </a:lnTo>
                <a:lnTo>
                  <a:pt x="4540" y="6454"/>
                </a:lnTo>
                <a:lnTo>
                  <a:pt x="4521" y="6454"/>
                </a:lnTo>
                <a:lnTo>
                  <a:pt x="4521" y="6377"/>
                </a:lnTo>
                <a:lnTo>
                  <a:pt x="4501" y="6377"/>
                </a:lnTo>
                <a:lnTo>
                  <a:pt x="4501" y="6299"/>
                </a:lnTo>
                <a:lnTo>
                  <a:pt x="4482" y="6299"/>
                </a:lnTo>
                <a:lnTo>
                  <a:pt x="4482" y="6221"/>
                </a:lnTo>
                <a:lnTo>
                  <a:pt x="4463" y="6221"/>
                </a:lnTo>
                <a:lnTo>
                  <a:pt x="4463" y="6143"/>
                </a:lnTo>
                <a:lnTo>
                  <a:pt x="4443" y="6143"/>
                </a:lnTo>
                <a:lnTo>
                  <a:pt x="4443" y="6066"/>
                </a:lnTo>
                <a:lnTo>
                  <a:pt x="4424" y="6066"/>
                </a:lnTo>
                <a:lnTo>
                  <a:pt x="4424" y="5988"/>
                </a:lnTo>
                <a:lnTo>
                  <a:pt x="4404" y="5988"/>
                </a:lnTo>
                <a:lnTo>
                  <a:pt x="4404" y="5910"/>
                </a:lnTo>
                <a:lnTo>
                  <a:pt x="4385" y="5910"/>
                </a:lnTo>
                <a:lnTo>
                  <a:pt x="4385" y="5832"/>
                </a:lnTo>
                <a:lnTo>
                  <a:pt x="4366" y="5832"/>
                </a:lnTo>
                <a:lnTo>
                  <a:pt x="4366" y="5754"/>
                </a:lnTo>
                <a:lnTo>
                  <a:pt x="4346" y="5754"/>
                </a:lnTo>
                <a:lnTo>
                  <a:pt x="4346" y="5677"/>
                </a:lnTo>
                <a:lnTo>
                  <a:pt x="4327" y="5677"/>
                </a:lnTo>
                <a:lnTo>
                  <a:pt x="4327" y="5599"/>
                </a:lnTo>
                <a:lnTo>
                  <a:pt x="4307" y="5599"/>
                </a:lnTo>
                <a:lnTo>
                  <a:pt x="4307" y="5521"/>
                </a:lnTo>
                <a:lnTo>
                  <a:pt x="4288" y="5521"/>
                </a:lnTo>
                <a:lnTo>
                  <a:pt x="4288" y="5443"/>
                </a:lnTo>
                <a:lnTo>
                  <a:pt x="4269" y="5443"/>
                </a:lnTo>
                <a:lnTo>
                  <a:pt x="4269" y="5366"/>
                </a:lnTo>
                <a:lnTo>
                  <a:pt x="4249" y="5366"/>
                </a:lnTo>
                <a:lnTo>
                  <a:pt x="4249" y="5288"/>
                </a:lnTo>
                <a:lnTo>
                  <a:pt x="4230" y="5288"/>
                </a:lnTo>
                <a:lnTo>
                  <a:pt x="4230" y="5210"/>
                </a:lnTo>
                <a:lnTo>
                  <a:pt x="4210" y="5210"/>
                </a:lnTo>
                <a:lnTo>
                  <a:pt x="4210" y="5132"/>
                </a:lnTo>
                <a:lnTo>
                  <a:pt x="4191" y="5132"/>
                </a:lnTo>
                <a:lnTo>
                  <a:pt x="4191" y="5055"/>
                </a:lnTo>
                <a:lnTo>
                  <a:pt x="4172" y="5055"/>
                </a:lnTo>
                <a:lnTo>
                  <a:pt x="4172" y="4977"/>
                </a:lnTo>
                <a:lnTo>
                  <a:pt x="4152" y="4977"/>
                </a:lnTo>
                <a:lnTo>
                  <a:pt x="4152" y="4899"/>
                </a:lnTo>
                <a:lnTo>
                  <a:pt x="4133" y="4899"/>
                </a:lnTo>
                <a:lnTo>
                  <a:pt x="4133" y="4821"/>
                </a:lnTo>
                <a:lnTo>
                  <a:pt x="4113" y="4821"/>
                </a:lnTo>
                <a:lnTo>
                  <a:pt x="4113" y="4743"/>
                </a:lnTo>
                <a:lnTo>
                  <a:pt x="4094" y="4743"/>
                </a:lnTo>
                <a:lnTo>
                  <a:pt x="4094" y="4666"/>
                </a:lnTo>
                <a:lnTo>
                  <a:pt x="4075" y="4666"/>
                </a:lnTo>
                <a:lnTo>
                  <a:pt x="4075" y="4588"/>
                </a:lnTo>
                <a:lnTo>
                  <a:pt x="4055" y="4588"/>
                </a:lnTo>
                <a:lnTo>
                  <a:pt x="4055" y="4510"/>
                </a:lnTo>
                <a:lnTo>
                  <a:pt x="4036" y="4510"/>
                </a:lnTo>
                <a:lnTo>
                  <a:pt x="4036" y="4432"/>
                </a:lnTo>
                <a:lnTo>
                  <a:pt x="4016" y="4432"/>
                </a:lnTo>
                <a:lnTo>
                  <a:pt x="4016" y="4355"/>
                </a:lnTo>
                <a:lnTo>
                  <a:pt x="3997" y="4355"/>
                </a:lnTo>
                <a:lnTo>
                  <a:pt x="3997" y="4277"/>
                </a:lnTo>
                <a:lnTo>
                  <a:pt x="3978" y="4277"/>
                </a:lnTo>
                <a:lnTo>
                  <a:pt x="3978" y="4199"/>
                </a:lnTo>
                <a:lnTo>
                  <a:pt x="3958" y="4199"/>
                </a:lnTo>
                <a:lnTo>
                  <a:pt x="3958" y="4121"/>
                </a:lnTo>
                <a:lnTo>
                  <a:pt x="3939" y="4121"/>
                </a:lnTo>
                <a:lnTo>
                  <a:pt x="3939" y="4044"/>
                </a:lnTo>
                <a:lnTo>
                  <a:pt x="3919" y="4044"/>
                </a:lnTo>
                <a:lnTo>
                  <a:pt x="3919" y="3966"/>
                </a:lnTo>
                <a:lnTo>
                  <a:pt x="3900" y="3966"/>
                </a:lnTo>
                <a:lnTo>
                  <a:pt x="3900" y="3888"/>
                </a:lnTo>
                <a:lnTo>
                  <a:pt x="3880" y="3888"/>
                </a:lnTo>
                <a:lnTo>
                  <a:pt x="3880" y="3810"/>
                </a:lnTo>
                <a:lnTo>
                  <a:pt x="3861" y="3810"/>
                </a:lnTo>
                <a:lnTo>
                  <a:pt x="3861" y="3732"/>
                </a:lnTo>
                <a:lnTo>
                  <a:pt x="3842" y="3732"/>
                </a:lnTo>
                <a:lnTo>
                  <a:pt x="3842" y="3655"/>
                </a:lnTo>
                <a:lnTo>
                  <a:pt x="3822" y="3655"/>
                </a:lnTo>
                <a:lnTo>
                  <a:pt x="3822" y="3577"/>
                </a:lnTo>
                <a:lnTo>
                  <a:pt x="3803" y="3577"/>
                </a:lnTo>
                <a:lnTo>
                  <a:pt x="3803" y="3499"/>
                </a:lnTo>
                <a:lnTo>
                  <a:pt x="3784" y="3499"/>
                </a:lnTo>
                <a:lnTo>
                  <a:pt x="3784" y="3421"/>
                </a:lnTo>
                <a:lnTo>
                  <a:pt x="3764" y="3421"/>
                </a:lnTo>
                <a:lnTo>
                  <a:pt x="3764" y="3344"/>
                </a:lnTo>
                <a:lnTo>
                  <a:pt x="3745" y="3344"/>
                </a:lnTo>
                <a:lnTo>
                  <a:pt x="3745" y="3266"/>
                </a:lnTo>
                <a:lnTo>
                  <a:pt x="3725" y="3266"/>
                </a:lnTo>
                <a:lnTo>
                  <a:pt x="3725" y="3188"/>
                </a:lnTo>
                <a:lnTo>
                  <a:pt x="3706" y="3188"/>
                </a:lnTo>
                <a:lnTo>
                  <a:pt x="3706" y="3110"/>
                </a:lnTo>
                <a:lnTo>
                  <a:pt x="3686" y="3110"/>
                </a:lnTo>
                <a:lnTo>
                  <a:pt x="3686" y="3033"/>
                </a:lnTo>
                <a:lnTo>
                  <a:pt x="3667" y="3033"/>
                </a:lnTo>
                <a:lnTo>
                  <a:pt x="3667" y="2955"/>
                </a:lnTo>
                <a:lnTo>
                  <a:pt x="3648" y="2955"/>
                </a:lnTo>
                <a:lnTo>
                  <a:pt x="3648" y="2877"/>
                </a:lnTo>
                <a:lnTo>
                  <a:pt x="3628" y="2877"/>
                </a:lnTo>
                <a:lnTo>
                  <a:pt x="3628" y="2799"/>
                </a:lnTo>
                <a:lnTo>
                  <a:pt x="3609" y="2799"/>
                </a:lnTo>
                <a:lnTo>
                  <a:pt x="3609" y="2721"/>
                </a:lnTo>
                <a:lnTo>
                  <a:pt x="3590" y="2721"/>
                </a:lnTo>
                <a:lnTo>
                  <a:pt x="3590" y="2644"/>
                </a:lnTo>
                <a:lnTo>
                  <a:pt x="3570" y="2644"/>
                </a:lnTo>
                <a:lnTo>
                  <a:pt x="3570" y="2566"/>
                </a:lnTo>
                <a:lnTo>
                  <a:pt x="3551" y="2566"/>
                </a:lnTo>
                <a:lnTo>
                  <a:pt x="3551" y="2488"/>
                </a:lnTo>
                <a:lnTo>
                  <a:pt x="3531" y="2488"/>
                </a:lnTo>
                <a:lnTo>
                  <a:pt x="3531" y="2410"/>
                </a:lnTo>
                <a:lnTo>
                  <a:pt x="3512" y="2410"/>
                </a:lnTo>
                <a:lnTo>
                  <a:pt x="3512" y="2333"/>
                </a:lnTo>
                <a:lnTo>
                  <a:pt x="3492" y="2333"/>
                </a:lnTo>
                <a:lnTo>
                  <a:pt x="3492" y="2255"/>
                </a:lnTo>
                <a:lnTo>
                  <a:pt x="3473" y="2255"/>
                </a:lnTo>
                <a:lnTo>
                  <a:pt x="3473" y="2177"/>
                </a:lnTo>
                <a:lnTo>
                  <a:pt x="3454" y="2177"/>
                </a:lnTo>
                <a:lnTo>
                  <a:pt x="3454" y="2099"/>
                </a:lnTo>
                <a:lnTo>
                  <a:pt x="3434" y="2099"/>
                </a:lnTo>
                <a:lnTo>
                  <a:pt x="3434" y="2022"/>
                </a:lnTo>
                <a:lnTo>
                  <a:pt x="3415" y="2022"/>
                </a:lnTo>
                <a:lnTo>
                  <a:pt x="3415" y="1944"/>
                </a:lnTo>
                <a:lnTo>
                  <a:pt x="3396" y="1944"/>
                </a:lnTo>
                <a:lnTo>
                  <a:pt x="3396" y="1866"/>
                </a:lnTo>
                <a:lnTo>
                  <a:pt x="3376" y="1866"/>
                </a:lnTo>
                <a:lnTo>
                  <a:pt x="3376" y="1788"/>
                </a:lnTo>
                <a:lnTo>
                  <a:pt x="3357" y="1788"/>
                </a:lnTo>
                <a:lnTo>
                  <a:pt x="3357" y="1710"/>
                </a:lnTo>
                <a:lnTo>
                  <a:pt x="3337" y="1710"/>
                </a:lnTo>
                <a:lnTo>
                  <a:pt x="3337" y="1633"/>
                </a:lnTo>
                <a:lnTo>
                  <a:pt x="3318" y="1633"/>
                </a:lnTo>
                <a:lnTo>
                  <a:pt x="3318" y="1555"/>
                </a:lnTo>
                <a:lnTo>
                  <a:pt x="3299" y="1555"/>
                </a:lnTo>
                <a:lnTo>
                  <a:pt x="3299" y="1477"/>
                </a:lnTo>
                <a:lnTo>
                  <a:pt x="3279" y="1477"/>
                </a:lnTo>
                <a:lnTo>
                  <a:pt x="3279" y="1399"/>
                </a:lnTo>
                <a:lnTo>
                  <a:pt x="3260" y="1399"/>
                </a:lnTo>
                <a:lnTo>
                  <a:pt x="3260" y="1322"/>
                </a:lnTo>
                <a:lnTo>
                  <a:pt x="3240" y="1322"/>
                </a:lnTo>
                <a:lnTo>
                  <a:pt x="3240" y="1244"/>
                </a:lnTo>
                <a:lnTo>
                  <a:pt x="3221" y="1244"/>
                </a:lnTo>
                <a:lnTo>
                  <a:pt x="3221" y="1166"/>
                </a:lnTo>
                <a:lnTo>
                  <a:pt x="3201" y="1166"/>
                </a:lnTo>
                <a:lnTo>
                  <a:pt x="3201" y="1088"/>
                </a:lnTo>
                <a:lnTo>
                  <a:pt x="3182" y="1088"/>
                </a:lnTo>
                <a:lnTo>
                  <a:pt x="3182" y="1011"/>
                </a:lnTo>
                <a:lnTo>
                  <a:pt x="3163" y="1011"/>
                </a:lnTo>
                <a:lnTo>
                  <a:pt x="3163" y="933"/>
                </a:lnTo>
                <a:lnTo>
                  <a:pt x="3143" y="933"/>
                </a:lnTo>
                <a:lnTo>
                  <a:pt x="3143" y="855"/>
                </a:lnTo>
                <a:lnTo>
                  <a:pt x="3124" y="855"/>
                </a:lnTo>
                <a:lnTo>
                  <a:pt x="3124" y="777"/>
                </a:lnTo>
                <a:lnTo>
                  <a:pt x="3105" y="777"/>
                </a:lnTo>
                <a:lnTo>
                  <a:pt x="3105" y="699"/>
                </a:lnTo>
                <a:lnTo>
                  <a:pt x="3085" y="699"/>
                </a:lnTo>
                <a:lnTo>
                  <a:pt x="3085" y="622"/>
                </a:lnTo>
                <a:lnTo>
                  <a:pt x="3066" y="622"/>
                </a:lnTo>
                <a:lnTo>
                  <a:pt x="3066" y="544"/>
                </a:lnTo>
                <a:lnTo>
                  <a:pt x="3046" y="544"/>
                </a:lnTo>
                <a:lnTo>
                  <a:pt x="3046" y="466"/>
                </a:lnTo>
                <a:lnTo>
                  <a:pt x="3027" y="466"/>
                </a:lnTo>
                <a:lnTo>
                  <a:pt x="3027" y="388"/>
                </a:lnTo>
                <a:lnTo>
                  <a:pt x="3007" y="388"/>
                </a:lnTo>
                <a:lnTo>
                  <a:pt x="3007" y="311"/>
                </a:lnTo>
                <a:lnTo>
                  <a:pt x="2988" y="311"/>
                </a:lnTo>
                <a:lnTo>
                  <a:pt x="2988" y="233"/>
                </a:lnTo>
                <a:lnTo>
                  <a:pt x="2910" y="233"/>
                </a:lnTo>
                <a:lnTo>
                  <a:pt x="2910" y="155"/>
                </a:lnTo>
                <a:lnTo>
                  <a:pt x="1940" y="155"/>
                </a:lnTo>
                <a:lnTo>
                  <a:pt x="1940" y="77"/>
                </a:lnTo>
                <a:lnTo>
                  <a:pt x="970" y="77"/>
                </a:lnTo>
                <a:lnTo>
                  <a:pt x="970" y="0"/>
                </a:lnTo>
                <a:lnTo>
                  <a:pt x="0" y="0"/>
                </a:lnTo>
              </a:path>
            </a:pathLst>
          </a:custGeom>
          <a:noFill/>
          <a:ln w="57150" cmpd="sng">
            <a:solidFill>
              <a:srgbClr val="FF66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4116" name="Line 84"/>
          <p:cNvSpPr>
            <a:spLocks noChangeShapeType="1"/>
          </p:cNvSpPr>
          <p:nvPr/>
        </p:nvSpPr>
        <p:spPr bwMode="auto">
          <a:xfrm>
            <a:off x="1651000" y="3590925"/>
            <a:ext cx="6061075" cy="1588"/>
          </a:xfrm>
          <a:prstGeom prst="line">
            <a:avLst/>
          </a:prstGeom>
          <a:noFill/>
          <a:ln w="1588">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117" name="Line 85"/>
          <p:cNvSpPr>
            <a:spLocks noChangeShapeType="1"/>
          </p:cNvSpPr>
          <p:nvPr/>
        </p:nvSpPr>
        <p:spPr bwMode="auto">
          <a:xfrm>
            <a:off x="1852613" y="3590925"/>
            <a:ext cx="1587" cy="53975"/>
          </a:xfrm>
          <a:prstGeom prst="line">
            <a:avLst/>
          </a:prstGeom>
          <a:noFill/>
          <a:ln w="1588">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118" name="Line 86"/>
          <p:cNvSpPr>
            <a:spLocks noChangeShapeType="1"/>
          </p:cNvSpPr>
          <p:nvPr/>
        </p:nvSpPr>
        <p:spPr bwMode="auto">
          <a:xfrm>
            <a:off x="2054225" y="3590925"/>
            <a:ext cx="1588" cy="53975"/>
          </a:xfrm>
          <a:prstGeom prst="line">
            <a:avLst/>
          </a:prstGeom>
          <a:noFill/>
          <a:ln w="1588">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119" name="Line 87"/>
          <p:cNvSpPr>
            <a:spLocks noChangeShapeType="1"/>
          </p:cNvSpPr>
          <p:nvPr/>
        </p:nvSpPr>
        <p:spPr bwMode="auto">
          <a:xfrm>
            <a:off x="2257425" y="3590925"/>
            <a:ext cx="1588" cy="53975"/>
          </a:xfrm>
          <a:prstGeom prst="line">
            <a:avLst/>
          </a:prstGeom>
          <a:noFill/>
          <a:ln w="1588">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120" name="Line 88"/>
          <p:cNvSpPr>
            <a:spLocks noChangeShapeType="1"/>
          </p:cNvSpPr>
          <p:nvPr/>
        </p:nvSpPr>
        <p:spPr bwMode="auto">
          <a:xfrm>
            <a:off x="2459038" y="3590925"/>
            <a:ext cx="1587" cy="53975"/>
          </a:xfrm>
          <a:prstGeom prst="line">
            <a:avLst/>
          </a:prstGeom>
          <a:noFill/>
          <a:ln w="1588">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121" name="Line 89"/>
          <p:cNvSpPr>
            <a:spLocks noChangeShapeType="1"/>
          </p:cNvSpPr>
          <p:nvPr/>
        </p:nvSpPr>
        <p:spPr bwMode="auto">
          <a:xfrm>
            <a:off x="2660650" y="3590925"/>
            <a:ext cx="1588" cy="53975"/>
          </a:xfrm>
          <a:prstGeom prst="line">
            <a:avLst/>
          </a:prstGeom>
          <a:noFill/>
          <a:ln w="1588">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122" name="Line 90"/>
          <p:cNvSpPr>
            <a:spLocks noChangeShapeType="1"/>
          </p:cNvSpPr>
          <p:nvPr/>
        </p:nvSpPr>
        <p:spPr bwMode="auto">
          <a:xfrm>
            <a:off x="2863850" y="3590925"/>
            <a:ext cx="1588" cy="53975"/>
          </a:xfrm>
          <a:prstGeom prst="line">
            <a:avLst/>
          </a:prstGeom>
          <a:noFill/>
          <a:ln w="1588">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123" name="Line 91"/>
          <p:cNvSpPr>
            <a:spLocks noChangeShapeType="1"/>
          </p:cNvSpPr>
          <p:nvPr/>
        </p:nvSpPr>
        <p:spPr bwMode="auto">
          <a:xfrm>
            <a:off x="3065463" y="3590925"/>
            <a:ext cx="1587" cy="53975"/>
          </a:xfrm>
          <a:prstGeom prst="line">
            <a:avLst/>
          </a:prstGeom>
          <a:noFill/>
          <a:ln w="1588">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124" name="Line 92"/>
          <p:cNvSpPr>
            <a:spLocks noChangeShapeType="1"/>
          </p:cNvSpPr>
          <p:nvPr/>
        </p:nvSpPr>
        <p:spPr bwMode="auto">
          <a:xfrm>
            <a:off x="3267075" y="3590925"/>
            <a:ext cx="1588" cy="53975"/>
          </a:xfrm>
          <a:prstGeom prst="line">
            <a:avLst/>
          </a:prstGeom>
          <a:noFill/>
          <a:ln w="1588">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125" name="Line 93"/>
          <p:cNvSpPr>
            <a:spLocks noChangeShapeType="1"/>
          </p:cNvSpPr>
          <p:nvPr/>
        </p:nvSpPr>
        <p:spPr bwMode="auto">
          <a:xfrm>
            <a:off x="3468688" y="3590925"/>
            <a:ext cx="1587" cy="53975"/>
          </a:xfrm>
          <a:prstGeom prst="line">
            <a:avLst/>
          </a:prstGeom>
          <a:noFill/>
          <a:ln w="1588">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126" name="Line 94"/>
          <p:cNvSpPr>
            <a:spLocks noChangeShapeType="1"/>
          </p:cNvSpPr>
          <p:nvPr/>
        </p:nvSpPr>
        <p:spPr bwMode="auto">
          <a:xfrm>
            <a:off x="3671888" y="3590925"/>
            <a:ext cx="1587" cy="53975"/>
          </a:xfrm>
          <a:prstGeom prst="line">
            <a:avLst/>
          </a:prstGeom>
          <a:noFill/>
          <a:ln w="1588">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127" name="Line 95"/>
          <p:cNvSpPr>
            <a:spLocks noChangeShapeType="1"/>
          </p:cNvSpPr>
          <p:nvPr/>
        </p:nvSpPr>
        <p:spPr bwMode="auto">
          <a:xfrm>
            <a:off x="3671888" y="3590925"/>
            <a:ext cx="1587" cy="90488"/>
          </a:xfrm>
          <a:prstGeom prst="line">
            <a:avLst/>
          </a:prstGeom>
          <a:noFill/>
          <a:ln w="1588">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128" name="Rectangle 96"/>
          <p:cNvSpPr>
            <a:spLocks noChangeArrowheads="1"/>
          </p:cNvSpPr>
          <p:nvPr/>
        </p:nvSpPr>
        <p:spPr bwMode="auto">
          <a:xfrm>
            <a:off x="3568700" y="3681413"/>
            <a:ext cx="198438" cy="427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en-US" sz="2800">
                <a:latin typeface="MS Sans Serif"/>
              </a:rPr>
              <a:t>0</a:t>
            </a:r>
            <a:endParaRPr lang="en-US" altLang="en-US" sz="2800"/>
          </a:p>
        </p:txBody>
      </p:sp>
      <p:sp>
        <p:nvSpPr>
          <p:cNvPr id="44129" name="Line 97"/>
          <p:cNvSpPr>
            <a:spLocks noChangeShapeType="1"/>
          </p:cNvSpPr>
          <p:nvPr/>
        </p:nvSpPr>
        <p:spPr bwMode="auto">
          <a:xfrm>
            <a:off x="3873500" y="3590925"/>
            <a:ext cx="1588" cy="53975"/>
          </a:xfrm>
          <a:prstGeom prst="line">
            <a:avLst/>
          </a:prstGeom>
          <a:noFill/>
          <a:ln w="1588">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130" name="Line 98"/>
          <p:cNvSpPr>
            <a:spLocks noChangeShapeType="1"/>
          </p:cNvSpPr>
          <p:nvPr/>
        </p:nvSpPr>
        <p:spPr bwMode="auto">
          <a:xfrm>
            <a:off x="4075113" y="3590925"/>
            <a:ext cx="1587" cy="53975"/>
          </a:xfrm>
          <a:prstGeom prst="line">
            <a:avLst/>
          </a:prstGeom>
          <a:noFill/>
          <a:ln w="1588">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131" name="Line 99"/>
          <p:cNvSpPr>
            <a:spLocks noChangeShapeType="1"/>
          </p:cNvSpPr>
          <p:nvPr/>
        </p:nvSpPr>
        <p:spPr bwMode="auto">
          <a:xfrm>
            <a:off x="4276725" y="3590925"/>
            <a:ext cx="1588" cy="53975"/>
          </a:xfrm>
          <a:prstGeom prst="line">
            <a:avLst/>
          </a:prstGeom>
          <a:noFill/>
          <a:ln w="1588">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132" name="Line 100"/>
          <p:cNvSpPr>
            <a:spLocks noChangeShapeType="1"/>
          </p:cNvSpPr>
          <p:nvPr/>
        </p:nvSpPr>
        <p:spPr bwMode="auto">
          <a:xfrm>
            <a:off x="4478338" y="3590925"/>
            <a:ext cx="1587" cy="53975"/>
          </a:xfrm>
          <a:prstGeom prst="line">
            <a:avLst/>
          </a:prstGeom>
          <a:noFill/>
          <a:ln w="1588">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133" name="Line 101"/>
          <p:cNvSpPr>
            <a:spLocks noChangeShapeType="1"/>
          </p:cNvSpPr>
          <p:nvPr/>
        </p:nvSpPr>
        <p:spPr bwMode="auto">
          <a:xfrm>
            <a:off x="4681538" y="3590925"/>
            <a:ext cx="1587" cy="53975"/>
          </a:xfrm>
          <a:prstGeom prst="line">
            <a:avLst/>
          </a:prstGeom>
          <a:noFill/>
          <a:ln w="1588">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134" name="Line 102"/>
          <p:cNvSpPr>
            <a:spLocks noChangeShapeType="1"/>
          </p:cNvSpPr>
          <p:nvPr/>
        </p:nvSpPr>
        <p:spPr bwMode="auto">
          <a:xfrm>
            <a:off x="4883150" y="3590925"/>
            <a:ext cx="1588" cy="53975"/>
          </a:xfrm>
          <a:prstGeom prst="line">
            <a:avLst/>
          </a:prstGeom>
          <a:noFill/>
          <a:ln w="1588">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135" name="Line 103"/>
          <p:cNvSpPr>
            <a:spLocks noChangeShapeType="1"/>
          </p:cNvSpPr>
          <p:nvPr/>
        </p:nvSpPr>
        <p:spPr bwMode="auto">
          <a:xfrm>
            <a:off x="5084763" y="3590925"/>
            <a:ext cx="1587" cy="53975"/>
          </a:xfrm>
          <a:prstGeom prst="line">
            <a:avLst/>
          </a:prstGeom>
          <a:noFill/>
          <a:ln w="1588">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136" name="Line 104"/>
          <p:cNvSpPr>
            <a:spLocks noChangeShapeType="1"/>
          </p:cNvSpPr>
          <p:nvPr/>
        </p:nvSpPr>
        <p:spPr bwMode="auto">
          <a:xfrm>
            <a:off x="5287963" y="3590925"/>
            <a:ext cx="1587" cy="53975"/>
          </a:xfrm>
          <a:prstGeom prst="line">
            <a:avLst/>
          </a:prstGeom>
          <a:noFill/>
          <a:ln w="1588">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137" name="Line 105"/>
          <p:cNvSpPr>
            <a:spLocks noChangeShapeType="1"/>
          </p:cNvSpPr>
          <p:nvPr/>
        </p:nvSpPr>
        <p:spPr bwMode="auto">
          <a:xfrm>
            <a:off x="5489575" y="3590925"/>
            <a:ext cx="1588" cy="53975"/>
          </a:xfrm>
          <a:prstGeom prst="line">
            <a:avLst/>
          </a:prstGeom>
          <a:noFill/>
          <a:ln w="1588">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138" name="Line 106"/>
          <p:cNvSpPr>
            <a:spLocks noChangeShapeType="1"/>
          </p:cNvSpPr>
          <p:nvPr/>
        </p:nvSpPr>
        <p:spPr bwMode="auto">
          <a:xfrm>
            <a:off x="5691188" y="3590925"/>
            <a:ext cx="1587" cy="53975"/>
          </a:xfrm>
          <a:prstGeom prst="line">
            <a:avLst/>
          </a:prstGeom>
          <a:noFill/>
          <a:ln w="1588">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139" name="Line 107"/>
          <p:cNvSpPr>
            <a:spLocks noChangeShapeType="1"/>
          </p:cNvSpPr>
          <p:nvPr/>
        </p:nvSpPr>
        <p:spPr bwMode="auto">
          <a:xfrm>
            <a:off x="5691188" y="3590925"/>
            <a:ext cx="1587" cy="90488"/>
          </a:xfrm>
          <a:prstGeom prst="line">
            <a:avLst/>
          </a:prstGeom>
          <a:noFill/>
          <a:ln w="1588">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140" name="Rectangle 108"/>
          <p:cNvSpPr>
            <a:spLocks noChangeArrowheads="1"/>
          </p:cNvSpPr>
          <p:nvPr/>
        </p:nvSpPr>
        <p:spPr bwMode="auto">
          <a:xfrm>
            <a:off x="5334000" y="3681413"/>
            <a:ext cx="693738" cy="427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en-US" sz="2800">
                <a:latin typeface="MS Sans Serif"/>
              </a:rPr>
              <a:t>0.01</a:t>
            </a:r>
            <a:endParaRPr lang="en-US" altLang="en-US" sz="2800"/>
          </a:p>
        </p:txBody>
      </p:sp>
      <p:sp>
        <p:nvSpPr>
          <p:cNvPr id="44141" name="Line 109"/>
          <p:cNvSpPr>
            <a:spLocks noChangeShapeType="1"/>
          </p:cNvSpPr>
          <p:nvPr/>
        </p:nvSpPr>
        <p:spPr bwMode="auto">
          <a:xfrm>
            <a:off x="5892800" y="3590925"/>
            <a:ext cx="1588" cy="53975"/>
          </a:xfrm>
          <a:prstGeom prst="line">
            <a:avLst/>
          </a:prstGeom>
          <a:noFill/>
          <a:ln w="1588">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142" name="Line 110"/>
          <p:cNvSpPr>
            <a:spLocks noChangeShapeType="1"/>
          </p:cNvSpPr>
          <p:nvPr/>
        </p:nvSpPr>
        <p:spPr bwMode="auto">
          <a:xfrm>
            <a:off x="6094413" y="3590925"/>
            <a:ext cx="1587" cy="53975"/>
          </a:xfrm>
          <a:prstGeom prst="line">
            <a:avLst/>
          </a:prstGeom>
          <a:noFill/>
          <a:ln w="1588">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143" name="Line 111"/>
          <p:cNvSpPr>
            <a:spLocks noChangeShapeType="1"/>
          </p:cNvSpPr>
          <p:nvPr/>
        </p:nvSpPr>
        <p:spPr bwMode="auto">
          <a:xfrm>
            <a:off x="6297613" y="3590925"/>
            <a:ext cx="1587" cy="53975"/>
          </a:xfrm>
          <a:prstGeom prst="line">
            <a:avLst/>
          </a:prstGeom>
          <a:noFill/>
          <a:ln w="1588">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144" name="Line 112"/>
          <p:cNvSpPr>
            <a:spLocks noChangeShapeType="1"/>
          </p:cNvSpPr>
          <p:nvPr/>
        </p:nvSpPr>
        <p:spPr bwMode="auto">
          <a:xfrm>
            <a:off x="6499225" y="3590925"/>
            <a:ext cx="1588" cy="53975"/>
          </a:xfrm>
          <a:prstGeom prst="line">
            <a:avLst/>
          </a:prstGeom>
          <a:noFill/>
          <a:ln w="1588">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145" name="Line 113"/>
          <p:cNvSpPr>
            <a:spLocks noChangeShapeType="1"/>
          </p:cNvSpPr>
          <p:nvPr/>
        </p:nvSpPr>
        <p:spPr bwMode="auto">
          <a:xfrm>
            <a:off x="6700838" y="3590925"/>
            <a:ext cx="1587" cy="53975"/>
          </a:xfrm>
          <a:prstGeom prst="line">
            <a:avLst/>
          </a:prstGeom>
          <a:noFill/>
          <a:ln w="1588">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146" name="Line 114"/>
          <p:cNvSpPr>
            <a:spLocks noChangeShapeType="1"/>
          </p:cNvSpPr>
          <p:nvPr/>
        </p:nvSpPr>
        <p:spPr bwMode="auto">
          <a:xfrm>
            <a:off x="6902450" y="3590925"/>
            <a:ext cx="1588" cy="53975"/>
          </a:xfrm>
          <a:prstGeom prst="line">
            <a:avLst/>
          </a:prstGeom>
          <a:noFill/>
          <a:ln w="1588">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147" name="Line 115"/>
          <p:cNvSpPr>
            <a:spLocks noChangeShapeType="1"/>
          </p:cNvSpPr>
          <p:nvPr/>
        </p:nvSpPr>
        <p:spPr bwMode="auto">
          <a:xfrm>
            <a:off x="7105650" y="3590925"/>
            <a:ext cx="1588" cy="53975"/>
          </a:xfrm>
          <a:prstGeom prst="line">
            <a:avLst/>
          </a:prstGeom>
          <a:noFill/>
          <a:ln w="1588">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148" name="Line 116"/>
          <p:cNvSpPr>
            <a:spLocks noChangeShapeType="1"/>
          </p:cNvSpPr>
          <p:nvPr/>
        </p:nvSpPr>
        <p:spPr bwMode="auto">
          <a:xfrm>
            <a:off x="7307263" y="3590925"/>
            <a:ext cx="1587" cy="53975"/>
          </a:xfrm>
          <a:prstGeom prst="line">
            <a:avLst/>
          </a:prstGeom>
          <a:noFill/>
          <a:ln w="1588">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149" name="Line 117"/>
          <p:cNvSpPr>
            <a:spLocks noChangeShapeType="1"/>
          </p:cNvSpPr>
          <p:nvPr/>
        </p:nvSpPr>
        <p:spPr bwMode="auto">
          <a:xfrm>
            <a:off x="7508875" y="3590925"/>
            <a:ext cx="1588" cy="53975"/>
          </a:xfrm>
          <a:prstGeom prst="line">
            <a:avLst/>
          </a:prstGeom>
          <a:noFill/>
          <a:ln w="1588">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150" name="Line 118"/>
          <p:cNvSpPr>
            <a:spLocks noChangeShapeType="1"/>
          </p:cNvSpPr>
          <p:nvPr/>
        </p:nvSpPr>
        <p:spPr bwMode="auto">
          <a:xfrm>
            <a:off x="7712075" y="3590925"/>
            <a:ext cx="1588" cy="53975"/>
          </a:xfrm>
          <a:prstGeom prst="line">
            <a:avLst/>
          </a:prstGeom>
          <a:noFill/>
          <a:ln w="1588">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151" name="Line 119"/>
          <p:cNvSpPr>
            <a:spLocks noChangeShapeType="1"/>
          </p:cNvSpPr>
          <p:nvPr/>
        </p:nvSpPr>
        <p:spPr bwMode="auto">
          <a:xfrm>
            <a:off x="7712075" y="3590925"/>
            <a:ext cx="1588" cy="90488"/>
          </a:xfrm>
          <a:prstGeom prst="line">
            <a:avLst/>
          </a:prstGeom>
          <a:noFill/>
          <a:ln w="1588">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152" name="Rectangle 120"/>
          <p:cNvSpPr>
            <a:spLocks noChangeArrowheads="1"/>
          </p:cNvSpPr>
          <p:nvPr/>
        </p:nvSpPr>
        <p:spPr bwMode="auto">
          <a:xfrm>
            <a:off x="7354888" y="3681413"/>
            <a:ext cx="693737" cy="427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en-US" sz="2800">
                <a:latin typeface="MS Sans Serif"/>
              </a:rPr>
              <a:t>0.02</a:t>
            </a:r>
            <a:endParaRPr lang="en-US" altLang="en-US" sz="2800"/>
          </a:p>
        </p:txBody>
      </p:sp>
      <p:sp>
        <p:nvSpPr>
          <p:cNvPr id="44153" name="Rectangle 121"/>
          <p:cNvSpPr>
            <a:spLocks noChangeArrowheads="1"/>
          </p:cNvSpPr>
          <p:nvPr/>
        </p:nvSpPr>
        <p:spPr bwMode="auto">
          <a:xfrm>
            <a:off x="1392238" y="3382963"/>
            <a:ext cx="198437" cy="427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en-US" sz="2800">
                <a:latin typeface="MS Sans Serif"/>
              </a:rPr>
              <a:t>0</a:t>
            </a:r>
            <a:endParaRPr lang="en-US" altLang="en-US" sz="2800"/>
          </a:p>
        </p:txBody>
      </p:sp>
      <p:sp>
        <p:nvSpPr>
          <p:cNvPr id="44154" name="Line 122"/>
          <p:cNvSpPr>
            <a:spLocks noChangeShapeType="1"/>
          </p:cNvSpPr>
          <p:nvPr/>
        </p:nvSpPr>
        <p:spPr bwMode="auto">
          <a:xfrm>
            <a:off x="1738313" y="6105525"/>
            <a:ext cx="0" cy="53975"/>
          </a:xfrm>
          <a:prstGeom prst="line">
            <a:avLst/>
          </a:prstGeom>
          <a:noFill/>
          <a:ln w="1588">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155" name="Line 123"/>
          <p:cNvSpPr>
            <a:spLocks noChangeShapeType="1"/>
          </p:cNvSpPr>
          <p:nvPr/>
        </p:nvSpPr>
        <p:spPr bwMode="auto">
          <a:xfrm>
            <a:off x="1738313" y="6105525"/>
            <a:ext cx="0" cy="90488"/>
          </a:xfrm>
          <a:prstGeom prst="line">
            <a:avLst/>
          </a:prstGeom>
          <a:noFill/>
          <a:ln w="1588">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156" name="Line 124"/>
          <p:cNvSpPr>
            <a:spLocks noChangeShapeType="1"/>
          </p:cNvSpPr>
          <p:nvPr/>
        </p:nvSpPr>
        <p:spPr bwMode="auto">
          <a:xfrm flipV="1">
            <a:off x="1738313" y="4217988"/>
            <a:ext cx="0" cy="1887537"/>
          </a:xfrm>
          <a:prstGeom prst="line">
            <a:avLst/>
          </a:prstGeom>
          <a:noFill/>
          <a:ln w="1588">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157" name="Line 125"/>
          <p:cNvSpPr>
            <a:spLocks noChangeShapeType="1"/>
          </p:cNvSpPr>
          <p:nvPr/>
        </p:nvSpPr>
        <p:spPr bwMode="auto">
          <a:xfrm flipH="1">
            <a:off x="1657350" y="6105525"/>
            <a:ext cx="80963" cy="1588"/>
          </a:xfrm>
          <a:prstGeom prst="line">
            <a:avLst/>
          </a:prstGeom>
          <a:noFill/>
          <a:ln w="1588">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158" name="Line 126"/>
          <p:cNvSpPr>
            <a:spLocks noChangeShapeType="1"/>
          </p:cNvSpPr>
          <p:nvPr/>
        </p:nvSpPr>
        <p:spPr bwMode="auto">
          <a:xfrm flipH="1">
            <a:off x="1638300" y="6105525"/>
            <a:ext cx="100013" cy="1588"/>
          </a:xfrm>
          <a:prstGeom prst="line">
            <a:avLst/>
          </a:prstGeom>
          <a:noFill/>
          <a:ln w="1588">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159" name="Line 127"/>
          <p:cNvSpPr>
            <a:spLocks noChangeShapeType="1"/>
          </p:cNvSpPr>
          <p:nvPr/>
        </p:nvSpPr>
        <p:spPr bwMode="auto">
          <a:xfrm flipH="1">
            <a:off x="1657350" y="5918200"/>
            <a:ext cx="80963" cy="1588"/>
          </a:xfrm>
          <a:prstGeom prst="line">
            <a:avLst/>
          </a:prstGeom>
          <a:noFill/>
          <a:ln w="1588">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160" name="Line 128"/>
          <p:cNvSpPr>
            <a:spLocks noChangeShapeType="1"/>
          </p:cNvSpPr>
          <p:nvPr/>
        </p:nvSpPr>
        <p:spPr bwMode="auto">
          <a:xfrm flipH="1">
            <a:off x="1657350" y="5729288"/>
            <a:ext cx="80963" cy="1587"/>
          </a:xfrm>
          <a:prstGeom prst="line">
            <a:avLst/>
          </a:prstGeom>
          <a:noFill/>
          <a:ln w="1588">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161" name="Line 129"/>
          <p:cNvSpPr>
            <a:spLocks noChangeShapeType="1"/>
          </p:cNvSpPr>
          <p:nvPr/>
        </p:nvSpPr>
        <p:spPr bwMode="auto">
          <a:xfrm flipH="1">
            <a:off x="1657350" y="5540375"/>
            <a:ext cx="80963" cy="1588"/>
          </a:xfrm>
          <a:prstGeom prst="line">
            <a:avLst/>
          </a:prstGeom>
          <a:noFill/>
          <a:ln w="1588">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162" name="Line 130"/>
          <p:cNvSpPr>
            <a:spLocks noChangeShapeType="1"/>
          </p:cNvSpPr>
          <p:nvPr/>
        </p:nvSpPr>
        <p:spPr bwMode="auto">
          <a:xfrm flipH="1">
            <a:off x="1657350" y="5351463"/>
            <a:ext cx="80963" cy="1587"/>
          </a:xfrm>
          <a:prstGeom prst="line">
            <a:avLst/>
          </a:prstGeom>
          <a:noFill/>
          <a:ln w="1588">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163" name="Line 131"/>
          <p:cNvSpPr>
            <a:spLocks noChangeShapeType="1"/>
          </p:cNvSpPr>
          <p:nvPr/>
        </p:nvSpPr>
        <p:spPr bwMode="auto">
          <a:xfrm flipH="1">
            <a:off x="1657350" y="5162550"/>
            <a:ext cx="80963" cy="1588"/>
          </a:xfrm>
          <a:prstGeom prst="line">
            <a:avLst/>
          </a:prstGeom>
          <a:noFill/>
          <a:ln w="1588">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164" name="Line 132"/>
          <p:cNvSpPr>
            <a:spLocks noChangeShapeType="1"/>
          </p:cNvSpPr>
          <p:nvPr/>
        </p:nvSpPr>
        <p:spPr bwMode="auto">
          <a:xfrm flipH="1">
            <a:off x="1638300" y="5162550"/>
            <a:ext cx="100013" cy="1588"/>
          </a:xfrm>
          <a:prstGeom prst="line">
            <a:avLst/>
          </a:prstGeom>
          <a:noFill/>
          <a:ln w="1588">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165" name="Line 133"/>
          <p:cNvSpPr>
            <a:spLocks noChangeShapeType="1"/>
          </p:cNvSpPr>
          <p:nvPr/>
        </p:nvSpPr>
        <p:spPr bwMode="auto">
          <a:xfrm flipH="1">
            <a:off x="1657350" y="4973638"/>
            <a:ext cx="80963" cy="1587"/>
          </a:xfrm>
          <a:prstGeom prst="line">
            <a:avLst/>
          </a:prstGeom>
          <a:noFill/>
          <a:ln w="1588">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166" name="Line 134"/>
          <p:cNvSpPr>
            <a:spLocks noChangeShapeType="1"/>
          </p:cNvSpPr>
          <p:nvPr/>
        </p:nvSpPr>
        <p:spPr bwMode="auto">
          <a:xfrm flipH="1">
            <a:off x="1657350" y="4784725"/>
            <a:ext cx="80963" cy="1588"/>
          </a:xfrm>
          <a:prstGeom prst="line">
            <a:avLst/>
          </a:prstGeom>
          <a:noFill/>
          <a:ln w="1588">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167" name="Line 135"/>
          <p:cNvSpPr>
            <a:spLocks noChangeShapeType="1"/>
          </p:cNvSpPr>
          <p:nvPr/>
        </p:nvSpPr>
        <p:spPr bwMode="auto">
          <a:xfrm flipH="1">
            <a:off x="1657350" y="4595813"/>
            <a:ext cx="80963" cy="1587"/>
          </a:xfrm>
          <a:prstGeom prst="line">
            <a:avLst/>
          </a:prstGeom>
          <a:noFill/>
          <a:ln w="1588">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168" name="Line 136"/>
          <p:cNvSpPr>
            <a:spLocks noChangeShapeType="1"/>
          </p:cNvSpPr>
          <p:nvPr/>
        </p:nvSpPr>
        <p:spPr bwMode="auto">
          <a:xfrm flipH="1">
            <a:off x="1657350" y="4406900"/>
            <a:ext cx="80963" cy="1588"/>
          </a:xfrm>
          <a:prstGeom prst="line">
            <a:avLst/>
          </a:prstGeom>
          <a:noFill/>
          <a:ln w="1588">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169" name="Line 137"/>
          <p:cNvSpPr>
            <a:spLocks noChangeShapeType="1"/>
          </p:cNvSpPr>
          <p:nvPr/>
        </p:nvSpPr>
        <p:spPr bwMode="auto">
          <a:xfrm flipH="1">
            <a:off x="1657350" y="4217988"/>
            <a:ext cx="80963" cy="1587"/>
          </a:xfrm>
          <a:prstGeom prst="line">
            <a:avLst/>
          </a:prstGeom>
          <a:noFill/>
          <a:ln w="1588">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170" name="Line 138"/>
          <p:cNvSpPr>
            <a:spLocks noChangeShapeType="1"/>
          </p:cNvSpPr>
          <p:nvPr/>
        </p:nvSpPr>
        <p:spPr bwMode="auto">
          <a:xfrm flipH="1">
            <a:off x="1638300" y="4217988"/>
            <a:ext cx="100013" cy="1587"/>
          </a:xfrm>
          <a:prstGeom prst="line">
            <a:avLst/>
          </a:prstGeom>
          <a:noFill/>
          <a:ln w="1588">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171" name="Line 139"/>
          <p:cNvSpPr>
            <a:spLocks noChangeShapeType="1"/>
          </p:cNvSpPr>
          <p:nvPr/>
        </p:nvSpPr>
        <p:spPr bwMode="auto">
          <a:xfrm>
            <a:off x="1757363" y="3590925"/>
            <a:ext cx="0" cy="53975"/>
          </a:xfrm>
          <a:prstGeom prst="line">
            <a:avLst/>
          </a:prstGeom>
          <a:noFill/>
          <a:ln w="1588">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172" name="Line 140"/>
          <p:cNvSpPr>
            <a:spLocks noChangeShapeType="1"/>
          </p:cNvSpPr>
          <p:nvPr/>
        </p:nvSpPr>
        <p:spPr bwMode="auto">
          <a:xfrm>
            <a:off x="1757363" y="3590925"/>
            <a:ext cx="0" cy="90488"/>
          </a:xfrm>
          <a:prstGeom prst="line">
            <a:avLst/>
          </a:prstGeom>
          <a:noFill/>
          <a:ln w="1588">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173" name="Line 141"/>
          <p:cNvSpPr>
            <a:spLocks noChangeShapeType="1"/>
          </p:cNvSpPr>
          <p:nvPr/>
        </p:nvSpPr>
        <p:spPr bwMode="auto">
          <a:xfrm flipV="1">
            <a:off x="1757363" y="1703388"/>
            <a:ext cx="0" cy="1887537"/>
          </a:xfrm>
          <a:prstGeom prst="line">
            <a:avLst/>
          </a:prstGeom>
          <a:noFill/>
          <a:ln w="1588">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174" name="Line 142"/>
          <p:cNvSpPr>
            <a:spLocks noChangeShapeType="1"/>
          </p:cNvSpPr>
          <p:nvPr/>
        </p:nvSpPr>
        <p:spPr bwMode="auto">
          <a:xfrm flipH="1">
            <a:off x="1677988" y="3590925"/>
            <a:ext cx="79375" cy="1588"/>
          </a:xfrm>
          <a:prstGeom prst="line">
            <a:avLst/>
          </a:prstGeom>
          <a:noFill/>
          <a:ln w="1588">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175" name="Line 143"/>
          <p:cNvSpPr>
            <a:spLocks noChangeShapeType="1"/>
          </p:cNvSpPr>
          <p:nvPr/>
        </p:nvSpPr>
        <p:spPr bwMode="auto">
          <a:xfrm flipH="1">
            <a:off x="1657350" y="3590925"/>
            <a:ext cx="100013" cy="1588"/>
          </a:xfrm>
          <a:prstGeom prst="line">
            <a:avLst/>
          </a:prstGeom>
          <a:noFill/>
          <a:ln w="1588">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176" name="Line 144"/>
          <p:cNvSpPr>
            <a:spLocks noChangeShapeType="1"/>
          </p:cNvSpPr>
          <p:nvPr/>
        </p:nvSpPr>
        <p:spPr bwMode="auto">
          <a:xfrm flipH="1">
            <a:off x="1677988" y="3403600"/>
            <a:ext cx="79375" cy="1588"/>
          </a:xfrm>
          <a:prstGeom prst="line">
            <a:avLst/>
          </a:prstGeom>
          <a:noFill/>
          <a:ln w="1588">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177" name="Line 145"/>
          <p:cNvSpPr>
            <a:spLocks noChangeShapeType="1"/>
          </p:cNvSpPr>
          <p:nvPr/>
        </p:nvSpPr>
        <p:spPr bwMode="auto">
          <a:xfrm flipH="1">
            <a:off x="1677988" y="3214688"/>
            <a:ext cx="79375" cy="1587"/>
          </a:xfrm>
          <a:prstGeom prst="line">
            <a:avLst/>
          </a:prstGeom>
          <a:noFill/>
          <a:ln w="1588">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178" name="Line 146"/>
          <p:cNvSpPr>
            <a:spLocks noChangeShapeType="1"/>
          </p:cNvSpPr>
          <p:nvPr/>
        </p:nvSpPr>
        <p:spPr bwMode="auto">
          <a:xfrm flipH="1">
            <a:off x="1677988" y="3025775"/>
            <a:ext cx="79375" cy="1588"/>
          </a:xfrm>
          <a:prstGeom prst="line">
            <a:avLst/>
          </a:prstGeom>
          <a:noFill/>
          <a:ln w="1588">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179" name="Line 147"/>
          <p:cNvSpPr>
            <a:spLocks noChangeShapeType="1"/>
          </p:cNvSpPr>
          <p:nvPr/>
        </p:nvSpPr>
        <p:spPr bwMode="auto">
          <a:xfrm flipH="1">
            <a:off x="1677988" y="2836863"/>
            <a:ext cx="79375" cy="1587"/>
          </a:xfrm>
          <a:prstGeom prst="line">
            <a:avLst/>
          </a:prstGeom>
          <a:noFill/>
          <a:ln w="1588">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180" name="Line 148"/>
          <p:cNvSpPr>
            <a:spLocks noChangeShapeType="1"/>
          </p:cNvSpPr>
          <p:nvPr/>
        </p:nvSpPr>
        <p:spPr bwMode="auto">
          <a:xfrm flipH="1">
            <a:off x="1677988" y="2647950"/>
            <a:ext cx="79375" cy="1588"/>
          </a:xfrm>
          <a:prstGeom prst="line">
            <a:avLst/>
          </a:prstGeom>
          <a:noFill/>
          <a:ln w="1588">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181" name="Line 149"/>
          <p:cNvSpPr>
            <a:spLocks noChangeShapeType="1"/>
          </p:cNvSpPr>
          <p:nvPr/>
        </p:nvSpPr>
        <p:spPr bwMode="auto">
          <a:xfrm flipH="1">
            <a:off x="1657350" y="2647950"/>
            <a:ext cx="100013" cy="1588"/>
          </a:xfrm>
          <a:prstGeom prst="line">
            <a:avLst/>
          </a:prstGeom>
          <a:noFill/>
          <a:ln w="1588">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182" name="Line 150"/>
          <p:cNvSpPr>
            <a:spLocks noChangeShapeType="1"/>
          </p:cNvSpPr>
          <p:nvPr/>
        </p:nvSpPr>
        <p:spPr bwMode="auto">
          <a:xfrm flipH="1">
            <a:off x="1677988" y="2459038"/>
            <a:ext cx="79375" cy="1587"/>
          </a:xfrm>
          <a:prstGeom prst="line">
            <a:avLst/>
          </a:prstGeom>
          <a:noFill/>
          <a:ln w="1588">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183" name="Line 151"/>
          <p:cNvSpPr>
            <a:spLocks noChangeShapeType="1"/>
          </p:cNvSpPr>
          <p:nvPr/>
        </p:nvSpPr>
        <p:spPr bwMode="auto">
          <a:xfrm flipH="1">
            <a:off x="1677988" y="2270125"/>
            <a:ext cx="79375" cy="1588"/>
          </a:xfrm>
          <a:prstGeom prst="line">
            <a:avLst/>
          </a:prstGeom>
          <a:noFill/>
          <a:ln w="1588">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184" name="Line 152"/>
          <p:cNvSpPr>
            <a:spLocks noChangeShapeType="1"/>
          </p:cNvSpPr>
          <p:nvPr/>
        </p:nvSpPr>
        <p:spPr bwMode="auto">
          <a:xfrm flipH="1">
            <a:off x="1677988" y="2081213"/>
            <a:ext cx="79375" cy="1587"/>
          </a:xfrm>
          <a:prstGeom prst="line">
            <a:avLst/>
          </a:prstGeom>
          <a:noFill/>
          <a:ln w="1588">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185" name="Line 153"/>
          <p:cNvSpPr>
            <a:spLocks noChangeShapeType="1"/>
          </p:cNvSpPr>
          <p:nvPr/>
        </p:nvSpPr>
        <p:spPr bwMode="auto">
          <a:xfrm flipH="1">
            <a:off x="1677988" y="1892300"/>
            <a:ext cx="79375" cy="1588"/>
          </a:xfrm>
          <a:prstGeom prst="line">
            <a:avLst/>
          </a:prstGeom>
          <a:noFill/>
          <a:ln w="1588">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186" name="Line 154"/>
          <p:cNvSpPr>
            <a:spLocks noChangeShapeType="1"/>
          </p:cNvSpPr>
          <p:nvPr/>
        </p:nvSpPr>
        <p:spPr bwMode="auto">
          <a:xfrm flipH="1">
            <a:off x="1677988" y="1703388"/>
            <a:ext cx="79375" cy="1587"/>
          </a:xfrm>
          <a:prstGeom prst="line">
            <a:avLst/>
          </a:prstGeom>
          <a:noFill/>
          <a:ln w="1588">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187" name="Line 155"/>
          <p:cNvSpPr>
            <a:spLocks noChangeShapeType="1"/>
          </p:cNvSpPr>
          <p:nvPr/>
        </p:nvSpPr>
        <p:spPr bwMode="auto">
          <a:xfrm flipH="1">
            <a:off x="1657350" y="1703388"/>
            <a:ext cx="100013" cy="1587"/>
          </a:xfrm>
          <a:prstGeom prst="line">
            <a:avLst/>
          </a:prstGeom>
          <a:noFill/>
          <a:ln w="1588">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188" name="Rectangle 156"/>
          <p:cNvSpPr>
            <a:spLocks noChangeArrowheads="1"/>
          </p:cNvSpPr>
          <p:nvPr/>
        </p:nvSpPr>
        <p:spPr bwMode="auto">
          <a:xfrm>
            <a:off x="1392238" y="1495425"/>
            <a:ext cx="198437" cy="427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en-US" sz="2800">
                <a:latin typeface="MS Sans Serif"/>
              </a:rPr>
              <a:t>1</a:t>
            </a:r>
            <a:endParaRPr lang="en-US" altLang="en-US" sz="2800"/>
          </a:p>
        </p:txBody>
      </p:sp>
      <p:sp>
        <p:nvSpPr>
          <p:cNvPr id="44189" name="Freeform 157"/>
          <p:cNvSpPr>
            <a:spLocks/>
          </p:cNvSpPr>
          <p:nvPr/>
        </p:nvSpPr>
        <p:spPr bwMode="auto">
          <a:xfrm flipV="1">
            <a:off x="3671888" y="1703388"/>
            <a:ext cx="2205037" cy="1887537"/>
          </a:xfrm>
          <a:custGeom>
            <a:avLst/>
            <a:gdLst>
              <a:gd name="T0" fmla="*/ 0 w 2472"/>
              <a:gd name="T1" fmla="*/ 2147483646 h 7777"/>
              <a:gd name="T2" fmla="*/ 0 w 2472"/>
              <a:gd name="T3" fmla="*/ 2147483646 h 7777"/>
              <a:gd name="T4" fmla="*/ 0 w 2472"/>
              <a:gd name="T5" fmla="*/ 2147483646 h 7777"/>
              <a:gd name="T6" fmla="*/ 0 w 2472"/>
              <a:gd name="T7" fmla="*/ 2147483646 h 7777"/>
              <a:gd name="T8" fmla="*/ 0 w 2472"/>
              <a:gd name="T9" fmla="*/ 2147483646 h 7777"/>
              <a:gd name="T10" fmla="*/ 0 w 2472"/>
              <a:gd name="T11" fmla="*/ 2147483646 h 7777"/>
              <a:gd name="T12" fmla="*/ 0 w 2472"/>
              <a:gd name="T13" fmla="*/ 2147483646 h 7777"/>
              <a:gd name="T14" fmla="*/ 0 w 2472"/>
              <a:gd name="T15" fmla="*/ 2147483646 h 7777"/>
              <a:gd name="T16" fmla="*/ 0 w 2472"/>
              <a:gd name="T17" fmla="*/ 2147483646 h 7777"/>
              <a:gd name="T18" fmla="*/ 0 w 2472"/>
              <a:gd name="T19" fmla="*/ 2147483646 h 7777"/>
              <a:gd name="T20" fmla="*/ 0 w 2472"/>
              <a:gd name="T21" fmla="*/ 2147483646 h 7777"/>
              <a:gd name="T22" fmla="*/ 0 w 2472"/>
              <a:gd name="T23" fmla="*/ 2147483646 h 7777"/>
              <a:gd name="T24" fmla="*/ 0 w 2472"/>
              <a:gd name="T25" fmla="*/ 2147483646 h 7777"/>
              <a:gd name="T26" fmla="*/ 0 w 2472"/>
              <a:gd name="T27" fmla="*/ 2147483646 h 7777"/>
              <a:gd name="T28" fmla="*/ 0 w 2472"/>
              <a:gd name="T29" fmla="*/ 2147483646 h 7777"/>
              <a:gd name="T30" fmla="*/ 0 w 2472"/>
              <a:gd name="T31" fmla="*/ 2147483646 h 7777"/>
              <a:gd name="T32" fmla="*/ 2147483646 w 2472"/>
              <a:gd name="T33" fmla="*/ 2147483646 h 7777"/>
              <a:gd name="T34" fmla="*/ 2147483646 w 2472"/>
              <a:gd name="T35" fmla="*/ 2147483646 h 7777"/>
              <a:gd name="T36" fmla="*/ 2147483646 w 2472"/>
              <a:gd name="T37" fmla="*/ 2147483646 h 7777"/>
              <a:gd name="T38" fmla="*/ 2147483646 w 2472"/>
              <a:gd name="T39" fmla="*/ 2147483646 h 7777"/>
              <a:gd name="T40" fmla="*/ 2147483646 w 2472"/>
              <a:gd name="T41" fmla="*/ 2147483646 h 7777"/>
              <a:gd name="T42" fmla="*/ 2147483646 w 2472"/>
              <a:gd name="T43" fmla="*/ 2147483646 h 7777"/>
              <a:gd name="T44" fmla="*/ 2147483646 w 2472"/>
              <a:gd name="T45" fmla="*/ 2147483646 h 7777"/>
              <a:gd name="T46" fmla="*/ 2147483646 w 2472"/>
              <a:gd name="T47" fmla="*/ 2147483646 h 7777"/>
              <a:gd name="T48" fmla="*/ 2147483646 w 2472"/>
              <a:gd name="T49" fmla="*/ 2147483646 h 7777"/>
              <a:gd name="T50" fmla="*/ 2147483646 w 2472"/>
              <a:gd name="T51" fmla="*/ 2147483646 h 7777"/>
              <a:gd name="T52" fmla="*/ 2147483646 w 2472"/>
              <a:gd name="T53" fmla="*/ 2147483646 h 7777"/>
              <a:gd name="T54" fmla="*/ 2147483646 w 2472"/>
              <a:gd name="T55" fmla="*/ 2147483646 h 7777"/>
              <a:gd name="T56" fmla="*/ 2147483646 w 2472"/>
              <a:gd name="T57" fmla="*/ 2147483646 h 7777"/>
              <a:gd name="T58" fmla="*/ 2147483646 w 2472"/>
              <a:gd name="T59" fmla="*/ 2147483646 h 7777"/>
              <a:gd name="T60" fmla="*/ 2147483646 w 2472"/>
              <a:gd name="T61" fmla="*/ 2147483646 h 7777"/>
              <a:gd name="T62" fmla="*/ 2147483646 w 2472"/>
              <a:gd name="T63" fmla="*/ 2147483646 h 7777"/>
              <a:gd name="T64" fmla="*/ 2147483646 w 2472"/>
              <a:gd name="T65" fmla="*/ 2147483646 h 7777"/>
              <a:gd name="T66" fmla="*/ 2147483646 w 2472"/>
              <a:gd name="T67" fmla="*/ 2147483646 h 7777"/>
              <a:gd name="T68" fmla="*/ 2147483646 w 2472"/>
              <a:gd name="T69" fmla="*/ 2147483646 h 7777"/>
              <a:gd name="T70" fmla="*/ 2147483646 w 2472"/>
              <a:gd name="T71" fmla="*/ 2147483646 h 7777"/>
              <a:gd name="T72" fmla="*/ 2147483646 w 2472"/>
              <a:gd name="T73" fmla="*/ 2147483646 h 7777"/>
              <a:gd name="T74" fmla="*/ 2147483646 w 2472"/>
              <a:gd name="T75" fmla="*/ 2147483646 h 7777"/>
              <a:gd name="T76" fmla="*/ 2147483646 w 2472"/>
              <a:gd name="T77" fmla="*/ 2147483646 h 7777"/>
              <a:gd name="T78" fmla="*/ 2147483646 w 2472"/>
              <a:gd name="T79" fmla="*/ 2147483646 h 7777"/>
              <a:gd name="T80" fmla="*/ 2147483646 w 2472"/>
              <a:gd name="T81" fmla="*/ 2147483646 h 7777"/>
              <a:gd name="T82" fmla="*/ 2147483646 w 2472"/>
              <a:gd name="T83" fmla="*/ 2147483646 h 7777"/>
              <a:gd name="T84" fmla="*/ 2147483646 w 2472"/>
              <a:gd name="T85" fmla="*/ 2147483646 h 7777"/>
              <a:gd name="T86" fmla="*/ 2147483646 w 2472"/>
              <a:gd name="T87" fmla="*/ 2147483646 h 7777"/>
              <a:gd name="T88" fmla="*/ 2147483646 w 2472"/>
              <a:gd name="T89" fmla="*/ 2147483646 h 7777"/>
              <a:gd name="T90" fmla="*/ 2147483646 w 2472"/>
              <a:gd name="T91" fmla="*/ 2147483646 h 7777"/>
              <a:gd name="T92" fmla="*/ 2147483646 w 2472"/>
              <a:gd name="T93" fmla="*/ 2147483646 h 7777"/>
              <a:gd name="T94" fmla="*/ 2147483646 w 2472"/>
              <a:gd name="T95" fmla="*/ 2147483646 h 7777"/>
              <a:gd name="T96" fmla="*/ 2147483646 w 2472"/>
              <a:gd name="T97" fmla="*/ 2147483646 h 7777"/>
              <a:gd name="T98" fmla="*/ 2147483646 w 2472"/>
              <a:gd name="T99" fmla="*/ 2147483646 h 7777"/>
              <a:gd name="T100" fmla="*/ 2147483646 w 2472"/>
              <a:gd name="T101" fmla="*/ 2147483646 h 7777"/>
              <a:gd name="T102" fmla="*/ 2147483646 w 2472"/>
              <a:gd name="T103" fmla="*/ 2147483646 h 7777"/>
              <a:gd name="T104" fmla="*/ 2147483646 w 2472"/>
              <a:gd name="T105" fmla="*/ 2147483646 h 7777"/>
              <a:gd name="T106" fmla="*/ 2147483646 w 2472"/>
              <a:gd name="T107" fmla="*/ 2147483646 h 7777"/>
              <a:gd name="T108" fmla="*/ 2147483646 w 2472"/>
              <a:gd name="T109" fmla="*/ 2147483646 h 7777"/>
              <a:gd name="T110" fmla="*/ 2147483646 w 2472"/>
              <a:gd name="T111" fmla="*/ 2147483646 h 7777"/>
              <a:gd name="T112" fmla="*/ 2147483646 w 2472"/>
              <a:gd name="T113" fmla="*/ 2147483646 h 7777"/>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2472"/>
              <a:gd name="T172" fmla="*/ 0 h 7777"/>
              <a:gd name="T173" fmla="*/ 2472 w 2472"/>
              <a:gd name="T174" fmla="*/ 7777 h 7777"/>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2472" h="7777">
                <a:moveTo>
                  <a:pt x="0" y="0"/>
                </a:moveTo>
                <a:lnTo>
                  <a:pt x="0" y="0"/>
                </a:lnTo>
                <a:lnTo>
                  <a:pt x="0" y="77"/>
                </a:lnTo>
                <a:lnTo>
                  <a:pt x="0" y="155"/>
                </a:lnTo>
                <a:lnTo>
                  <a:pt x="0" y="233"/>
                </a:lnTo>
                <a:lnTo>
                  <a:pt x="0" y="311"/>
                </a:lnTo>
                <a:lnTo>
                  <a:pt x="0" y="388"/>
                </a:lnTo>
                <a:lnTo>
                  <a:pt x="0" y="466"/>
                </a:lnTo>
                <a:lnTo>
                  <a:pt x="0" y="544"/>
                </a:lnTo>
                <a:lnTo>
                  <a:pt x="0" y="622"/>
                </a:lnTo>
                <a:lnTo>
                  <a:pt x="0" y="699"/>
                </a:lnTo>
                <a:lnTo>
                  <a:pt x="0" y="777"/>
                </a:lnTo>
                <a:lnTo>
                  <a:pt x="0" y="855"/>
                </a:lnTo>
                <a:lnTo>
                  <a:pt x="0" y="933"/>
                </a:lnTo>
                <a:lnTo>
                  <a:pt x="0" y="1011"/>
                </a:lnTo>
                <a:lnTo>
                  <a:pt x="0" y="1088"/>
                </a:lnTo>
                <a:lnTo>
                  <a:pt x="0" y="1166"/>
                </a:lnTo>
                <a:lnTo>
                  <a:pt x="0" y="1244"/>
                </a:lnTo>
                <a:lnTo>
                  <a:pt x="0" y="1322"/>
                </a:lnTo>
                <a:lnTo>
                  <a:pt x="0" y="1399"/>
                </a:lnTo>
                <a:lnTo>
                  <a:pt x="0" y="1477"/>
                </a:lnTo>
                <a:lnTo>
                  <a:pt x="0" y="1555"/>
                </a:lnTo>
                <a:lnTo>
                  <a:pt x="0" y="1633"/>
                </a:lnTo>
                <a:lnTo>
                  <a:pt x="0" y="1710"/>
                </a:lnTo>
                <a:lnTo>
                  <a:pt x="0" y="1788"/>
                </a:lnTo>
                <a:lnTo>
                  <a:pt x="0" y="1866"/>
                </a:lnTo>
                <a:lnTo>
                  <a:pt x="0" y="1944"/>
                </a:lnTo>
                <a:lnTo>
                  <a:pt x="0" y="2022"/>
                </a:lnTo>
                <a:lnTo>
                  <a:pt x="0" y="2099"/>
                </a:lnTo>
                <a:lnTo>
                  <a:pt x="0" y="2177"/>
                </a:lnTo>
                <a:lnTo>
                  <a:pt x="0" y="2255"/>
                </a:lnTo>
                <a:lnTo>
                  <a:pt x="0" y="2333"/>
                </a:lnTo>
                <a:lnTo>
                  <a:pt x="0" y="2410"/>
                </a:lnTo>
                <a:lnTo>
                  <a:pt x="0" y="2488"/>
                </a:lnTo>
                <a:lnTo>
                  <a:pt x="0" y="2566"/>
                </a:lnTo>
                <a:lnTo>
                  <a:pt x="0" y="2644"/>
                </a:lnTo>
                <a:lnTo>
                  <a:pt x="0" y="2721"/>
                </a:lnTo>
                <a:lnTo>
                  <a:pt x="0" y="2799"/>
                </a:lnTo>
                <a:lnTo>
                  <a:pt x="0" y="2877"/>
                </a:lnTo>
                <a:lnTo>
                  <a:pt x="0" y="2955"/>
                </a:lnTo>
                <a:lnTo>
                  <a:pt x="0" y="3033"/>
                </a:lnTo>
                <a:lnTo>
                  <a:pt x="0" y="3110"/>
                </a:lnTo>
                <a:lnTo>
                  <a:pt x="0" y="3188"/>
                </a:lnTo>
                <a:lnTo>
                  <a:pt x="0" y="3266"/>
                </a:lnTo>
                <a:lnTo>
                  <a:pt x="0" y="3344"/>
                </a:lnTo>
                <a:lnTo>
                  <a:pt x="0" y="3421"/>
                </a:lnTo>
                <a:lnTo>
                  <a:pt x="0" y="3499"/>
                </a:lnTo>
                <a:lnTo>
                  <a:pt x="0" y="3577"/>
                </a:lnTo>
                <a:lnTo>
                  <a:pt x="0" y="3655"/>
                </a:lnTo>
                <a:lnTo>
                  <a:pt x="0" y="3732"/>
                </a:lnTo>
                <a:lnTo>
                  <a:pt x="0" y="3810"/>
                </a:lnTo>
                <a:lnTo>
                  <a:pt x="0" y="3888"/>
                </a:lnTo>
                <a:lnTo>
                  <a:pt x="0" y="3966"/>
                </a:lnTo>
                <a:lnTo>
                  <a:pt x="0" y="4044"/>
                </a:lnTo>
                <a:lnTo>
                  <a:pt x="0" y="4121"/>
                </a:lnTo>
                <a:lnTo>
                  <a:pt x="0" y="4199"/>
                </a:lnTo>
                <a:lnTo>
                  <a:pt x="0" y="4277"/>
                </a:lnTo>
                <a:lnTo>
                  <a:pt x="0" y="4355"/>
                </a:lnTo>
                <a:lnTo>
                  <a:pt x="1" y="4355"/>
                </a:lnTo>
                <a:lnTo>
                  <a:pt x="1" y="4432"/>
                </a:lnTo>
                <a:lnTo>
                  <a:pt x="1" y="4510"/>
                </a:lnTo>
                <a:lnTo>
                  <a:pt x="2" y="4510"/>
                </a:lnTo>
                <a:lnTo>
                  <a:pt x="2" y="4588"/>
                </a:lnTo>
                <a:lnTo>
                  <a:pt x="2" y="4666"/>
                </a:lnTo>
                <a:lnTo>
                  <a:pt x="2" y="4743"/>
                </a:lnTo>
                <a:lnTo>
                  <a:pt x="3" y="4743"/>
                </a:lnTo>
                <a:lnTo>
                  <a:pt x="3" y="4821"/>
                </a:lnTo>
                <a:lnTo>
                  <a:pt x="4" y="4821"/>
                </a:lnTo>
                <a:lnTo>
                  <a:pt x="4" y="4899"/>
                </a:lnTo>
                <a:lnTo>
                  <a:pt x="4" y="4977"/>
                </a:lnTo>
                <a:lnTo>
                  <a:pt x="5" y="4977"/>
                </a:lnTo>
                <a:lnTo>
                  <a:pt x="5" y="5055"/>
                </a:lnTo>
                <a:lnTo>
                  <a:pt x="5" y="5132"/>
                </a:lnTo>
                <a:lnTo>
                  <a:pt x="6" y="5132"/>
                </a:lnTo>
                <a:lnTo>
                  <a:pt x="6" y="5210"/>
                </a:lnTo>
                <a:lnTo>
                  <a:pt x="7" y="5210"/>
                </a:lnTo>
                <a:lnTo>
                  <a:pt x="7" y="5288"/>
                </a:lnTo>
                <a:lnTo>
                  <a:pt x="8" y="5288"/>
                </a:lnTo>
                <a:lnTo>
                  <a:pt x="8" y="5366"/>
                </a:lnTo>
                <a:lnTo>
                  <a:pt x="8" y="5443"/>
                </a:lnTo>
                <a:lnTo>
                  <a:pt x="9" y="5443"/>
                </a:lnTo>
                <a:lnTo>
                  <a:pt x="9" y="5521"/>
                </a:lnTo>
                <a:lnTo>
                  <a:pt x="10" y="5521"/>
                </a:lnTo>
                <a:lnTo>
                  <a:pt x="10" y="5599"/>
                </a:lnTo>
                <a:lnTo>
                  <a:pt x="11" y="5599"/>
                </a:lnTo>
                <a:lnTo>
                  <a:pt x="11" y="5677"/>
                </a:lnTo>
                <a:lnTo>
                  <a:pt x="12" y="5677"/>
                </a:lnTo>
                <a:lnTo>
                  <a:pt x="12" y="5754"/>
                </a:lnTo>
                <a:lnTo>
                  <a:pt x="13" y="5754"/>
                </a:lnTo>
                <a:lnTo>
                  <a:pt x="13" y="5832"/>
                </a:lnTo>
                <a:lnTo>
                  <a:pt x="14" y="5832"/>
                </a:lnTo>
                <a:lnTo>
                  <a:pt x="14" y="5910"/>
                </a:lnTo>
                <a:lnTo>
                  <a:pt x="15" y="5910"/>
                </a:lnTo>
                <a:lnTo>
                  <a:pt x="15" y="5988"/>
                </a:lnTo>
                <a:lnTo>
                  <a:pt x="17" y="5988"/>
                </a:lnTo>
                <a:lnTo>
                  <a:pt x="17" y="6066"/>
                </a:lnTo>
                <a:lnTo>
                  <a:pt x="18" y="6066"/>
                </a:lnTo>
                <a:lnTo>
                  <a:pt x="18" y="6143"/>
                </a:lnTo>
                <a:lnTo>
                  <a:pt x="19" y="6143"/>
                </a:lnTo>
                <a:lnTo>
                  <a:pt x="19" y="6221"/>
                </a:lnTo>
                <a:lnTo>
                  <a:pt x="21" y="6221"/>
                </a:lnTo>
                <a:lnTo>
                  <a:pt x="21" y="6299"/>
                </a:lnTo>
                <a:lnTo>
                  <a:pt x="22" y="6299"/>
                </a:lnTo>
                <a:lnTo>
                  <a:pt x="22" y="6377"/>
                </a:lnTo>
                <a:lnTo>
                  <a:pt x="24" y="6377"/>
                </a:lnTo>
                <a:lnTo>
                  <a:pt x="24" y="6454"/>
                </a:lnTo>
                <a:lnTo>
                  <a:pt x="25" y="6454"/>
                </a:lnTo>
                <a:lnTo>
                  <a:pt x="25" y="6532"/>
                </a:lnTo>
                <a:lnTo>
                  <a:pt x="27" y="6532"/>
                </a:lnTo>
                <a:lnTo>
                  <a:pt x="27" y="6610"/>
                </a:lnTo>
                <a:lnTo>
                  <a:pt x="29" y="6610"/>
                </a:lnTo>
                <a:lnTo>
                  <a:pt x="29" y="6688"/>
                </a:lnTo>
                <a:lnTo>
                  <a:pt x="32" y="6688"/>
                </a:lnTo>
                <a:lnTo>
                  <a:pt x="32" y="6765"/>
                </a:lnTo>
                <a:lnTo>
                  <a:pt x="34" y="6765"/>
                </a:lnTo>
                <a:lnTo>
                  <a:pt x="34" y="6843"/>
                </a:lnTo>
                <a:lnTo>
                  <a:pt x="37" y="6843"/>
                </a:lnTo>
                <a:lnTo>
                  <a:pt x="37" y="6921"/>
                </a:lnTo>
                <a:lnTo>
                  <a:pt x="39" y="6921"/>
                </a:lnTo>
                <a:lnTo>
                  <a:pt x="39" y="6999"/>
                </a:lnTo>
                <a:lnTo>
                  <a:pt x="43" y="6999"/>
                </a:lnTo>
                <a:lnTo>
                  <a:pt x="43" y="7077"/>
                </a:lnTo>
                <a:lnTo>
                  <a:pt x="46" y="7077"/>
                </a:lnTo>
                <a:lnTo>
                  <a:pt x="46" y="7154"/>
                </a:lnTo>
                <a:lnTo>
                  <a:pt x="50" y="7154"/>
                </a:lnTo>
                <a:lnTo>
                  <a:pt x="50" y="7232"/>
                </a:lnTo>
                <a:lnTo>
                  <a:pt x="55" y="7232"/>
                </a:lnTo>
                <a:lnTo>
                  <a:pt x="55" y="7310"/>
                </a:lnTo>
                <a:lnTo>
                  <a:pt x="60" y="7310"/>
                </a:lnTo>
                <a:lnTo>
                  <a:pt x="60" y="7388"/>
                </a:lnTo>
                <a:lnTo>
                  <a:pt x="67" y="7388"/>
                </a:lnTo>
                <a:lnTo>
                  <a:pt x="67" y="7465"/>
                </a:lnTo>
                <a:lnTo>
                  <a:pt x="75" y="7465"/>
                </a:lnTo>
                <a:lnTo>
                  <a:pt x="75" y="7543"/>
                </a:lnTo>
                <a:lnTo>
                  <a:pt x="84" y="7543"/>
                </a:lnTo>
                <a:lnTo>
                  <a:pt x="84" y="7621"/>
                </a:lnTo>
                <a:lnTo>
                  <a:pt x="97" y="7621"/>
                </a:lnTo>
                <a:lnTo>
                  <a:pt x="97" y="7699"/>
                </a:lnTo>
                <a:lnTo>
                  <a:pt x="116" y="7699"/>
                </a:lnTo>
                <a:lnTo>
                  <a:pt x="116" y="7777"/>
                </a:lnTo>
                <a:lnTo>
                  <a:pt x="2472" y="7777"/>
                </a:lnTo>
                <a:lnTo>
                  <a:pt x="2472" y="7699"/>
                </a:lnTo>
                <a:lnTo>
                  <a:pt x="1309" y="7699"/>
                </a:lnTo>
                <a:lnTo>
                  <a:pt x="1309" y="7621"/>
                </a:lnTo>
                <a:lnTo>
                  <a:pt x="1045" y="7621"/>
                </a:lnTo>
                <a:lnTo>
                  <a:pt x="1045" y="7543"/>
                </a:lnTo>
                <a:lnTo>
                  <a:pt x="916" y="7543"/>
                </a:lnTo>
                <a:lnTo>
                  <a:pt x="916" y="7465"/>
                </a:lnTo>
                <a:lnTo>
                  <a:pt x="830" y="7465"/>
                </a:lnTo>
                <a:lnTo>
                  <a:pt x="830" y="7388"/>
                </a:lnTo>
                <a:lnTo>
                  <a:pt x="770" y="7388"/>
                </a:lnTo>
                <a:lnTo>
                  <a:pt x="770" y="7310"/>
                </a:lnTo>
                <a:lnTo>
                  <a:pt x="721" y="7310"/>
                </a:lnTo>
                <a:lnTo>
                  <a:pt x="721" y="7232"/>
                </a:lnTo>
                <a:lnTo>
                  <a:pt x="681" y="7232"/>
                </a:lnTo>
                <a:lnTo>
                  <a:pt x="681" y="7154"/>
                </a:lnTo>
                <a:lnTo>
                  <a:pt x="647" y="7154"/>
                </a:lnTo>
                <a:lnTo>
                  <a:pt x="647" y="7077"/>
                </a:lnTo>
                <a:lnTo>
                  <a:pt x="619" y="7077"/>
                </a:lnTo>
                <a:lnTo>
                  <a:pt x="619" y="6999"/>
                </a:lnTo>
                <a:lnTo>
                  <a:pt x="594" y="6999"/>
                </a:lnTo>
                <a:lnTo>
                  <a:pt x="594" y="6921"/>
                </a:lnTo>
                <a:lnTo>
                  <a:pt x="572" y="6921"/>
                </a:lnTo>
                <a:lnTo>
                  <a:pt x="572" y="6843"/>
                </a:lnTo>
                <a:lnTo>
                  <a:pt x="553" y="6843"/>
                </a:lnTo>
                <a:lnTo>
                  <a:pt x="553" y="6765"/>
                </a:lnTo>
                <a:lnTo>
                  <a:pt x="537" y="6765"/>
                </a:lnTo>
                <a:lnTo>
                  <a:pt x="537" y="6688"/>
                </a:lnTo>
                <a:lnTo>
                  <a:pt x="521" y="6688"/>
                </a:lnTo>
                <a:lnTo>
                  <a:pt x="521" y="6610"/>
                </a:lnTo>
                <a:lnTo>
                  <a:pt x="506" y="6610"/>
                </a:lnTo>
                <a:lnTo>
                  <a:pt x="506" y="6532"/>
                </a:lnTo>
                <a:lnTo>
                  <a:pt x="493" y="6532"/>
                </a:lnTo>
                <a:lnTo>
                  <a:pt x="493" y="6454"/>
                </a:lnTo>
                <a:lnTo>
                  <a:pt x="480" y="6454"/>
                </a:lnTo>
                <a:lnTo>
                  <a:pt x="480" y="6377"/>
                </a:lnTo>
                <a:lnTo>
                  <a:pt x="469" y="6377"/>
                </a:lnTo>
                <a:lnTo>
                  <a:pt x="469" y="6299"/>
                </a:lnTo>
                <a:lnTo>
                  <a:pt x="458" y="6299"/>
                </a:lnTo>
                <a:lnTo>
                  <a:pt x="458" y="6221"/>
                </a:lnTo>
                <a:lnTo>
                  <a:pt x="448" y="6221"/>
                </a:lnTo>
                <a:lnTo>
                  <a:pt x="448" y="6143"/>
                </a:lnTo>
                <a:lnTo>
                  <a:pt x="438" y="6143"/>
                </a:lnTo>
                <a:lnTo>
                  <a:pt x="438" y="6066"/>
                </a:lnTo>
                <a:lnTo>
                  <a:pt x="429" y="6066"/>
                </a:lnTo>
                <a:lnTo>
                  <a:pt x="429" y="5988"/>
                </a:lnTo>
                <a:lnTo>
                  <a:pt x="420" y="5988"/>
                </a:lnTo>
                <a:lnTo>
                  <a:pt x="420" y="5910"/>
                </a:lnTo>
                <a:lnTo>
                  <a:pt x="411" y="5910"/>
                </a:lnTo>
                <a:lnTo>
                  <a:pt x="411" y="5832"/>
                </a:lnTo>
                <a:lnTo>
                  <a:pt x="403" y="5832"/>
                </a:lnTo>
                <a:lnTo>
                  <a:pt x="403" y="5754"/>
                </a:lnTo>
                <a:lnTo>
                  <a:pt x="395" y="5754"/>
                </a:lnTo>
                <a:lnTo>
                  <a:pt x="395" y="5677"/>
                </a:lnTo>
                <a:lnTo>
                  <a:pt x="388" y="5677"/>
                </a:lnTo>
                <a:lnTo>
                  <a:pt x="388" y="5599"/>
                </a:lnTo>
                <a:lnTo>
                  <a:pt x="381" y="5599"/>
                </a:lnTo>
                <a:lnTo>
                  <a:pt x="381" y="5521"/>
                </a:lnTo>
                <a:lnTo>
                  <a:pt x="374" y="5521"/>
                </a:lnTo>
                <a:lnTo>
                  <a:pt x="374" y="5443"/>
                </a:lnTo>
                <a:lnTo>
                  <a:pt x="367" y="5443"/>
                </a:lnTo>
                <a:lnTo>
                  <a:pt x="367" y="5366"/>
                </a:lnTo>
                <a:lnTo>
                  <a:pt x="360" y="5366"/>
                </a:lnTo>
                <a:lnTo>
                  <a:pt x="360" y="5288"/>
                </a:lnTo>
                <a:lnTo>
                  <a:pt x="354" y="5288"/>
                </a:lnTo>
                <a:lnTo>
                  <a:pt x="354" y="5210"/>
                </a:lnTo>
                <a:lnTo>
                  <a:pt x="348" y="5210"/>
                </a:lnTo>
                <a:lnTo>
                  <a:pt x="348" y="5132"/>
                </a:lnTo>
                <a:lnTo>
                  <a:pt x="342" y="5132"/>
                </a:lnTo>
                <a:lnTo>
                  <a:pt x="342" y="5055"/>
                </a:lnTo>
                <a:lnTo>
                  <a:pt x="336" y="5055"/>
                </a:lnTo>
                <a:lnTo>
                  <a:pt x="336" y="4977"/>
                </a:lnTo>
                <a:lnTo>
                  <a:pt x="330" y="4977"/>
                </a:lnTo>
                <a:lnTo>
                  <a:pt x="330" y="4899"/>
                </a:lnTo>
                <a:lnTo>
                  <a:pt x="324" y="4899"/>
                </a:lnTo>
                <a:lnTo>
                  <a:pt x="324" y="4821"/>
                </a:lnTo>
                <a:lnTo>
                  <a:pt x="318" y="4821"/>
                </a:lnTo>
                <a:lnTo>
                  <a:pt x="318" y="4743"/>
                </a:lnTo>
                <a:lnTo>
                  <a:pt x="313" y="4743"/>
                </a:lnTo>
                <a:lnTo>
                  <a:pt x="313" y="4666"/>
                </a:lnTo>
                <a:lnTo>
                  <a:pt x="307" y="4666"/>
                </a:lnTo>
                <a:lnTo>
                  <a:pt x="307" y="4588"/>
                </a:lnTo>
                <a:lnTo>
                  <a:pt x="302" y="4588"/>
                </a:lnTo>
                <a:lnTo>
                  <a:pt x="302" y="4510"/>
                </a:lnTo>
                <a:lnTo>
                  <a:pt x="296" y="4510"/>
                </a:lnTo>
                <a:lnTo>
                  <a:pt x="296" y="4432"/>
                </a:lnTo>
                <a:lnTo>
                  <a:pt x="291" y="4432"/>
                </a:lnTo>
                <a:lnTo>
                  <a:pt x="291" y="4355"/>
                </a:lnTo>
                <a:lnTo>
                  <a:pt x="285" y="4355"/>
                </a:lnTo>
                <a:lnTo>
                  <a:pt x="285" y="4277"/>
                </a:lnTo>
                <a:lnTo>
                  <a:pt x="280" y="4277"/>
                </a:lnTo>
                <a:lnTo>
                  <a:pt x="280" y="4199"/>
                </a:lnTo>
                <a:lnTo>
                  <a:pt x="275" y="4199"/>
                </a:lnTo>
                <a:lnTo>
                  <a:pt x="275" y="4121"/>
                </a:lnTo>
                <a:lnTo>
                  <a:pt x="270" y="4121"/>
                </a:lnTo>
                <a:lnTo>
                  <a:pt x="270" y="4044"/>
                </a:lnTo>
                <a:lnTo>
                  <a:pt x="265" y="4044"/>
                </a:lnTo>
                <a:lnTo>
                  <a:pt x="265" y="3966"/>
                </a:lnTo>
                <a:lnTo>
                  <a:pt x="260" y="3966"/>
                </a:lnTo>
                <a:lnTo>
                  <a:pt x="260" y="3888"/>
                </a:lnTo>
                <a:lnTo>
                  <a:pt x="255" y="3888"/>
                </a:lnTo>
                <a:lnTo>
                  <a:pt x="255" y="3810"/>
                </a:lnTo>
                <a:lnTo>
                  <a:pt x="249" y="3810"/>
                </a:lnTo>
                <a:lnTo>
                  <a:pt x="249" y="3732"/>
                </a:lnTo>
                <a:lnTo>
                  <a:pt x="245" y="3732"/>
                </a:lnTo>
                <a:lnTo>
                  <a:pt x="245" y="3655"/>
                </a:lnTo>
                <a:lnTo>
                  <a:pt x="239" y="3655"/>
                </a:lnTo>
                <a:lnTo>
                  <a:pt x="239" y="3577"/>
                </a:lnTo>
                <a:lnTo>
                  <a:pt x="235" y="3577"/>
                </a:lnTo>
                <a:lnTo>
                  <a:pt x="235" y="3499"/>
                </a:lnTo>
                <a:lnTo>
                  <a:pt x="229" y="3499"/>
                </a:lnTo>
                <a:lnTo>
                  <a:pt x="229" y="3421"/>
                </a:lnTo>
                <a:lnTo>
                  <a:pt x="224" y="3421"/>
                </a:lnTo>
                <a:lnTo>
                  <a:pt x="224" y="3344"/>
                </a:lnTo>
                <a:lnTo>
                  <a:pt x="219" y="3344"/>
                </a:lnTo>
                <a:lnTo>
                  <a:pt x="219" y="3266"/>
                </a:lnTo>
                <a:lnTo>
                  <a:pt x="214" y="3266"/>
                </a:lnTo>
                <a:lnTo>
                  <a:pt x="214" y="3188"/>
                </a:lnTo>
                <a:lnTo>
                  <a:pt x="209" y="3188"/>
                </a:lnTo>
                <a:lnTo>
                  <a:pt x="209" y="3110"/>
                </a:lnTo>
                <a:lnTo>
                  <a:pt x="204" y="3110"/>
                </a:lnTo>
                <a:lnTo>
                  <a:pt x="204" y="3033"/>
                </a:lnTo>
                <a:lnTo>
                  <a:pt x="199" y="3033"/>
                </a:lnTo>
                <a:lnTo>
                  <a:pt x="199" y="2955"/>
                </a:lnTo>
                <a:lnTo>
                  <a:pt x="194" y="2955"/>
                </a:lnTo>
                <a:lnTo>
                  <a:pt x="194" y="2877"/>
                </a:lnTo>
                <a:lnTo>
                  <a:pt x="189" y="2877"/>
                </a:lnTo>
                <a:lnTo>
                  <a:pt x="189" y="2799"/>
                </a:lnTo>
                <a:lnTo>
                  <a:pt x="184" y="2799"/>
                </a:lnTo>
                <a:lnTo>
                  <a:pt x="184" y="2721"/>
                </a:lnTo>
                <a:lnTo>
                  <a:pt x="179" y="2721"/>
                </a:lnTo>
                <a:lnTo>
                  <a:pt x="179" y="2644"/>
                </a:lnTo>
                <a:lnTo>
                  <a:pt x="174" y="2644"/>
                </a:lnTo>
                <a:lnTo>
                  <a:pt x="174" y="2566"/>
                </a:lnTo>
                <a:lnTo>
                  <a:pt x="169" y="2566"/>
                </a:lnTo>
                <a:lnTo>
                  <a:pt x="169" y="2488"/>
                </a:lnTo>
                <a:lnTo>
                  <a:pt x="164" y="2488"/>
                </a:lnTo>
                <a:lnTo>
                  <a:pt x="164" y="2410"/>
                </a:lnTo>
                <a:lnTo>
                  <a:pt x="159" y="2410"/>
                </a:lnTo>
                <a:lnTo>
                  <a:pt x="159" y="2333"/>
                </a:lnTo>
                <a:lnTo>
                  <a:pt x="154" y="2333"/>
                </a:lnTo>
                <a:lnTo>
                  <a:pt x="154" y="2255"/>
                </a:lnTo>
                <a:lnTo>
                  <a:pt x="149" y="2255"/>
                </a:lnTo>
                <a:lnTo>
                  <a:pt x="149" y="2177"/>
                </a:lnTo>
                <a:lnTo>
                  <a:pt x="144" y="2177"/>
                </a:lnTo>
                <a:lnTo>
                  <a:pt x="144" y="2099"/>
                </a:lnTo>
                <a:lnTo>
                  <a:pt x="138" y="2099"/>
                </a:lnTo>
                <a:lnTo>
                  <a:pt x="138" y="2022"/>
                </a:lnTo>
                <a:lnTo>
                  <a:pt x="134" y="2022"/>
                </a:lnTo>
                <a:lnTo>
                  <a:pt x="134" y="1944"/>
                </a:lnTo>
                <a:lnTo>
                  <a:pt x="128" y="1944"/>
                </a:lnTo>
                <a:lnTo>
                  <a:pt x="128" y="1866"/>
                </a:lnTo>
                <a:lnTo>
                  <a:pt x="123" y="1866"/>
                </a:lnTo>
                <a:lnTo>
                  <a:pt x="123" y="1788"/>
                </a:lnTo>
                <a:lnTo>
                  <a:pt x="118" y="1788"/>
                </a:lnTo>
                <a:lnTo>
                  <a:pt x="118" y="1710"/>
                </a:lnTo>
                <a:lnTo>
                  <a:pt x="113" y="1710"/>
                </a:lnTo>
                <a:lnTo>
                  <a:pt x="113" y="1633"/>
                </a:lnTo>
                <a:lnTo>
                  <a:pt x="108" y="1633"/>
                </a:lnTo>
                <a:lnTo>
                  <a:pt x="108" y="1555"/>
                </a:lnTo>
                <a:lnTo>
                  <a:pt x="103" y="1555"/>
                </a:lnTo>
                <a:lnTo>
                  <a:pt x="103" y="1477"/>
                </a:lnTo>
                <a:lnTo>
                  <a:pt x="98" y="1477"/>
                </a:lnTo>
                <a:lnTo>
                  <a:pt x="98" y="1399"/>
                </a:lnTo>
                <a:lnTo>
                  <a:pt x="93" y="1399"/>
                </a:lnTo>
                <a:lnTo>
                  <a:pt x="93" y="1322"/>
                </a:lnTo>
                <a:lnTo>
                  <a:pt x="88" y="1322"/>
                </a:lnTo>
                <a:lnTo>
                  <a:pt x="88" y="1244"/>
                </a:lnTo>
                <a:lnTo>
                  <a:pt x="83" y="1244"/>
                </a:lnTo>
                <a:lnTo>
                  <a:pt x="83" y="1166"/>
                </a:lnTo>
                <a:lnTo>
                  <a:pt x="78" y="1166"/>
                </a:lnTo>
                <a:lnTo>
                  <a:pt x="78" y="1088"/>
                </a:lnTo>
                <a:lnTo>
                  <a:pt x="73" y="1088"/>
                </a:lnTo>
                <a:lnTo>
                  <a:pt x="73" y="1011"/>
                </a:lnTo>
                <a:lnTo>
                  <a:pt x="68" y="1011"/>
                </a:lnTo>
                <a:lnTo>
                  <a:pt x="68" y="933"/>
                </a:lnTo>
                <a:lnTo>
                  <a:pt x="63" y="933"/>
                </a:lnTo>
                <a:lnTo>
                  <a:pt x="63" y="855"/>
                </a:lnTo>
                <a:lnTo>
                  <a:pt x="58" y="855"/>
                </a:lnTo>
                <a:lnTo>
                  <a:pt x="58" y="777"/>
                </a:lnTo>
                <a:lnTo>
                  <a:pt x="53" y="777"/>
                </a:lnTo>
                <a:lnTo>
                  <a:pt x="53" y="699"/>
                </a:lnTo>
                <a:lnTo>
                  <a:pt x="48" y="699"/>
                </a:lnTo>
                <a:lnTo>
                  <a:pt x="48" y="622"/>
                </a:lnTo>
                <a:lnTo>
                  <a:pt x="43" y="622"/>
                </a:lnTo>
                <a:lnTo>
                  <a:pt x="43" y="544"/>
                </a:lnTo>
                <a:lnTo>
                  <a:pt x="38" y="544"/>
                </a:lnTo>
                <a:lnTo>
                  <a:pt x="38" y="466"/>
                </a:lnTo>
                <a:lnTo>
                  <a:pt x="33" y="466"/>
                </a:lnTo>
                <a:lnTo>
                  <a:pt x="33" y="388"/>
                </a:lnTo>
                <a:lnTo>
                  <a:pt x="27" y="388"/>
                </a:lnTo>
                <a:lnTo>
                  <a:pt x="27" y="311"/>
                </a:lnTo>
                <a:lnTo>
                  <a:pt x="23" y="311"/>
                </a:lnTo>
                <a:lnTo>
                  <a:pt x="23" y="233"/>
                </a:lnTo>
                <a:lnTo>
                  <a:pt x="17" y="233"/>
                </a:lnTo>
                <a:lnTo>
                  <a:pt x="17" y="155"/>
                </a:lnTo>
                <a:lnTo>
                  <a:pt x="12" y="155"/>
                </a:lnTo>
                <a:lnTo>
                  <a:pt x="12" y="77"/>
                </a:lnTo>
                <a:lnTo>
                  <a:pt x="7" y="77"/>
                </a:lnTo>
                <a:lnTo>
                  <a:pt x="7" y="0"/>
                </a:lnTo>
                <a:lnTo>
                  <a:pt x="0" y="0"/>
                </a:lnTo>
              </a:path>
            </a:pathLst>
          </a:custGeom>
          <a:noFill/>
          <a:ln w="57150"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4190" name="Text Box 158"/>
          <p:cNvSpPr txBox="1">
            <a:spLocks noChangeArrowheads="1"/>
          </p:cNvSpPr>
          <p:nvPr/>
        </p:nvSpPr>
        <p:spPr bwMode="auto">
          <a:xfrm rot="-5400000">
            <a:off x="194468" y="2491582"/>
            <a:ext cx="2081213"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en-US" sz="1600"/>
              <a:t>Cumulative probability</a:t>
            </a:r>
          </a:p>
        </p:txBody>
      </p:sp>
      <p:sp>
        <p:nvSpPr>
          <p:cNvPr id="44191" name="Text Box 159"/>
          <p:cNvSpPr txBox="1">
            <a:spLocks noChangeArrowheads="1"/>
          </p:cNvSpPr>
          <p:nvPr/>
        </p:nvSpPr>
        <p:spPr bwMode="auto">
          <a:xfrm rot="-5400000">
            <a:off x="194469" y="4963319"/>
            <a:ext cx="2081212"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en-US" sz="1600"/>
              <a:t>Cumulative probability</a:t>
            </a:r>
          </a:p>
        </p:txBody>
      </p:sp>
      <p:sp>
        <p:nvSpPr>
          <p:cNvPr id="497824" name="Freeform 160"/>
          <p:cNvSpPr>
            <a:spLocks/>
          </p:cNvSpPr>
          <p:nvPr/>
        </p:nvSpPr>
        <p:spPr bwMode="auto">
          <a:xfrm flipV="1">
            <a:off x="3657600" y="1676400"/>
            <a:ext cx="952500" cy="1887538"/>
          </a:xfrm>
          <a:custGeom>
            <a:avLst/>
            <a:gdLst>
              <a:gd name="T0" fmla="*/ 0 w 2472"/>
              <a:gd name="T1" fmla="*/ 2147483646 h 7777"/>
              <a:gd name="T2" fmla="*/ 0 w 2472"/>
              <a:gd name="T3" fmla="*/ 2147483646 h 7777"/>
              <a:gd name="T4" fmla="*/ 0 w 2472"/>
              <a:gd name="T5" fmla="*/ 2147483646 h 7777"/>
              <a:gd name="T6" fmla="*/ 0 w 2472"/>
              <a:gd name="T7" fmla="*/ 2147483646 h 7777"/>
              <a:gd name="T8" fmla="*/ 0 w 2472"/>
              <a:gd name="T9" fmla="*/ 2147483646 h 7777"/>
              <a:gd name="T10" fmla="*/ 0 w 2472"/>
              <a:gd name="T11" fmla="*/ 2147483646 h 7777"/>
              <a:gd name="T12" fmla="*/ 0 w 2472"/>
              <a:gd name="T13" fmla="*/ 2147483646 h 7777"/>
              <a:gd name="T14" fmla="*/ 0 w 2472"/>
              <a:gd name="T15" fmla="*/ 2147483646 h 7777"/>
              <a:gd name="T16" fmla="*/ 0 w 2472"/>
              <a:gd name="T17" fmla="*/ 2147483646 h 7777"/>
              <a:gd name="T18" fmla="*/ 0 w 2472"/>
              <a:gd name="T19" fmla="*/ 2147483646 h 7777"/>
              <a:gd name="T20" fmla="*/ 0 w 2472"/>
              <a:gd name="T21" fmla="*/ 2147483646 h 7777"/>
              <a:gd name="T22" fmla="*/ 0 w 2472"/>
              <a:gd name="T23" fmla="*/ 2147483646 h 7777"/>
              <a:gd name="T24" fmla="*/ 0 w 2472"/>
              <a:gd name="T25" fmla="*/ 2147483646 h 7777"/>
              <a:gd name="T26" fmla="*/ 0 w 2472"/>
              <a:gd name="T27" fmla="*/ 2147483646 h 7777"/>
              <a:gd name="T28" fmla="*/ 0 w 2472"/>
              <a:gd name="T29" fmla="*/ 2147483646 h 7777"/>
              <a:gd name="T30" fmla="*/ 0 w 2472"/>
              <a:gd name="T31" fmla="*/ 2147483646 h 7777"/>
              <a:gd name="T32" fmla="*/ 2147483646 w 2472"/>
              <a:gd name="T33" fmla="*/ 2147483646 h 7777"/>
              <a:gd name="T34" fmla="*/ 2147483646 w 2472"/>
              <a:gd name="T35" fmla="*/ 2147483646 h 7777"/>
              <a:gd name="T36" fmla="*/ 2147483646 w 2472"/>
              <a:gd name="T37" fmla="*/ 2147483646 h 7777"/>
              <a:gd name="T38" fmla="*/ 2147483646 w 2472"/>
              <a:gd name="T39" fmla="*/ 2147483646 h 7777"/>
              <a:gd name="T40" fmla="*/ 2147483646 w 2472"/>
              <a:gd name="T41" fmla="*/ 2147483646 h 7777"/>
              <a:gd name="T42" fmla="*/ 2147483646 w 2472"/>
              <a:gd name="T43" fmla="*/ 2147483646 h 7777"/>
              <a:gd name="T44" fmla="*/ 2147483646 w 2472"/>
              <a:gd name="T45" fmla="*/ 2147483646 h 7777"/>
              <a:gd name="T46" fmla="*/ 2147483646 w 2472"/>
              <a:gd name="T47" fmla="*/ 2147483646 h 7777"/>
              <a:gd name="T48" fmla="*/ 2147483646 w 2472"/>
              <a:gd name="T49" fmla="*/ 2147483646 h 7777"/>
              <a:gd name="T50" fmla="*/ 2147483646 w 2472"/>
              <a:gd name="T51" fmla="*/ 2147483646 h 7777"/>
              <a:gd name="T52" fmla="*/ 2147483646 w 2472"/>
              <a:gd name="T53" fmla="*/ 2147483646 h 7777"/>
              <a:gd name="T54" fmla="*/ 2147483646 w 2472"/>
              <a:gd name="T55" fmla="*/ 2147483646 h 7777"/>
              <a:gd name="T56" fmla="*/ 2147483646 w 2472"/>
              <a:gd name="T57" fmla="*/ 2147483646 h 7777"/>
              <a:gd name="T58" fmla="*/ 2147483646 w 2472"/>
              <a:gd name="T59" fmla="*/ 2147483646 h 7777"/>
              <a:gd name="T60" fmla="*/ 2147483646 w 2472"/>
              <a:gd name="T61" fmla="*/ 2147483646 h 7777"/>
              <a:gd name="T62" fmla="*/ 2147483646 w 2472"/>
              <a:gd name="T63" fmla="*/ 2147483646 h 7777"/>
              <a:gd name="T64" fmla="*/ 2147483646 w 2472"/>
              <a:gd name="T65" fmla="*/ 2147483646 h 7777"/>
              <a:gd name="T66" fmla="*/ 2147483646 w 2472"/>
              <a:gd name="T67" fmla="*/ 2147483646 h 7777"/>
              <a:gd name="T68" fmla="*/ 2147483646 w 2472"/>
              <a:gd name="T69" fmla="*/ 2147483646 h 7777"/>
              <a:gd name="T70" fmla="*/ 2147483646 w 2472"/>
              <a:gd name="T71" fmla="*/ 2147483646 h 7777"/>
              <a:gd name="T72" fmla="*/ 2147483646 w 2472"/>
              <a:gd name="T73" fmla="*/ 2147483646 h 7777"/>
              <a:gd name="T74" fmla="*/ 2147483646 w 2472"/>
              <a:gd name="T75" fmla="*/ 2147483646 h 7777"/>
              <a:gd name="T76" fmla="*/ 2147483646 w 2472"/>
              <a:gd name="T77" fmla="*/ 2147483646 h 7777"/>
              <a:gd name="T78" fmla="*/ 2147483646 w 2472"/>
              <a:gd name="T79" fmla="*/ 2147483646 h 7777"/>
              <a:gd name="T80" fmla="*/ 2147483646 w 2472"/>
              <a:gd name="T81" fmla="*/ 2147483646 h 7777"/>
              <a:gd name="T82" fmla="*/ 2147483646 w 2472"/>
              <a:gd name="T83" fmla="*/ 2147483646 h 7777"/>
              <a:gd name="T84" fmla="*/ 2147483646 w 2472"/>
              <a:gd name="T85" fmla="*/ 2147483646 h 7777"/>
              <a:gd name="T86" fmla="*/ 2147483646 w 2472"/>
              <a:gd name="T87" fmla="*/ 2147483646 h 7777"/>
              <a:gd name="T88" fmla="*/ 2147483646 w 2472"/>
              <a:gd name="T89" fmla="*/ 2147483646 h 7777"/>
              <a:gd name="T90" fmla="*/ 2147483646 w 2472"/>
              <a:gd name="T91" fmla="*/ 2147483646 h 7777"/>
              <a:gd name="T92" fmla="*/ 2147483646 w 2472"/>
              <a:gd name="T93" fmla="*/ 2147483646 h 7777"/>
              <a:gd name="T94" fmla="*/ 2147483646 w 2472"/>
              <a:gd name="T95" fmla="*/ 2147483646 h 7777"/>
              <a:gd name="T96" fmla="*/ 2147483646 w 2472"/>
              <a:gd name="T97" fmla="*/ 2147483646 h 7777"/>
              <a:gd name="T98" fmla="*/ 2147483646 w 2472"/>
              <a:gd name="T99" fmla="*/ 2147483646 h 7777"/>
              <a:gd name="T100" fmla="*/ 2147483646 w 2472"/>
              <a:gd name="T101" fmla="*/ 2147483646 h 7777"/>
              <a:gd name="T102" fmla="*/ 2147483646 w 2472"/>
              <a:gd name="T103" fmla="*/ 2147483646 h 7777"/>
              <a:gd name="T104" fmla="*/ 2147483646 w 2472"/>
              <a:gd name="T105" fmla="*/ 2147483646 h 7777"/>
              <a:gd name="T106" fmla="*/ 2147483646 w 2472"/>
              <a:gd name="T107" fmla="*/ 2147483646 h 7777"/>
              <a:gd name="T108" fmla="*/ 2147483646 w 2472"/>
              <a:gd name="T109" fmla="*/ 2147483646 h 7777"/>
              <a:gd name="T110" fmla="*/ 2147483646 w 2472"/>
              <a:gd name="T111" fmla="*/ 2147483646 h 7777"/>
              <a:gd name="T112" fmla="*/ 2147483646 w 2472"/>
              <a:gd name="T113" fmla="*/ 2147483646 h 7777"/>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2472"/>
              <a:gd name="T172" fmla="*/ 0 h 7777"/>
              <a:gd name="T173" fmla="*/ 2472 w 2472"/>
              <a:gd name="T174" fmla="*/ 7777 h 7777"/>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2472" h="7777">
                <a:moveTo>
                  <a:pt x="0" y="0"/>
                </a:moveTo>
                <a:lnTo>
                  <a:pt x="0" y="0"/>
                </a:lnTo>
                <a:lnTo>
                  <a:pt x="0" y="77"/>
                </a:lnTo>
                <a:lnTo>
                  <a:pt x="0" y="155"/>
                </a:lnTo>
                <a:lnTo>
                  <a:pt x="0" y="233"/>
                </a:lnTo>
                <a:lnTo>
                  <a:pt x="0" y="311"/>
                </a:lnTo>
                <a:lnTo>
                  <a:pt x="0" y="388"/>
                </a:lnTo>
                <a:lnTo>
                  <a:pt x="0" y="466"/>
                </a:lnTo>
                <a:lnTo>
                  <a:pt x="0" y="544"/>
                </a:lnTo>
                <a:lnTo>
                  <a:pt x="0" y="622"/>
                </a:lnTo>
                <a:lnTo>
                  <a:pt x="0" y="699"/>
                </a:lnTo>
                <a:lnTo>
                  <a:pt x="0" y="777"/>
                </a:lnTo>
                <a:lnTo>
                  <a:pt x="0" y="855"/>
                </a:lnTo>
                <a:lnTo>
                  <a:pt x="0" y="933"/>
                </a:lnTo>
                <a:lnTo>
                  <a:pt x="0" y="1011"/>
                </a:lnTo>
                <a:lnTo>
                  <a:pt x="0" y="1088"/>
                </a:lnTo>
                <a:lnTo>
                  <a:pt x="0" y="1166"/>
                </a:lnTo>
                <a:lnTo>
                  <a:pt x="0" y="1244"/>
                </a:lnTo>
                <a:lnTo>
                  <a:pt x="0" y="1322"/>
                </a:lnTo>
                <a:lnTo>
                  <a:pt x="0" y="1399"/>
                </a:lnTo>
                <a:lnTo>
                  <a:pt x="0" y="1477"/>
                </a:lnTo>
                <a:lnTo>
                  <a:pt x="0" y="1555"/>
                </a:lnTo>
                <a:lnTo>
                  <a:pt x="0" y="1633"/>
                </a:lnTo>
                <a:lnTo>
                  <a:pt x="0" y="1710"/>
                </a:lnTo>
                <a:lnTo>
                  <a:pt x="0" y="1788"/>
                </a:lnTo>
                <a:lnTo>
                  <a:pt x="0" y="1866"/>
                </a:lnTo>
                <a:lnTo>
                  <a:pt x="0" y="1944"/>
                </a:lnTo>
                <a:lnTo>
                  <a:pt x="0" y="2022"/>
                </a:lnTo>
                <a:lnTo>
                  <a:pt x="0" y="2099"/>
                </a:lnTo>
                <a:lnTo>
                  <a:pt x="0" y="2177"/>
                </a:lnTo>
                <a:lnTo>
                  <a:pt x="0" y="2255"/>
                </a:lnTo>
                <a:lnTo>
                  <a:pt x="0" y="2333"/>
                </a:lnTo>
                <a:lnTo>
                  <a:pt x="0" y="2410"/>
                </a:lnTo>
                <a:lnTo>
                  <a:pt x="0" y="2488"/>
                </a:lnTo>
                <a:lnTo>
                  <a:pt x="0" y="2566"/>
                </a:lnTo>
                <a:lnTo>
                  <a:pt x="0" y="2644"/>
                </a:lnTo>
                <a:lnTo>
                  <a:pt x="0" y="2721"/>
                </a:lnTo>
                <a:lnTo>
                  <a:pt x="0" y="2799"/>
                </a:lnTo>
                <a:lnTo>
                  <a:pt x="0" y="2877"/>
                </a:lnTo>
                <a:lnTo>
                  <a:pt x="0" y="2955"/>
                </a:lnTo>
                <a:lnTo>
                  <a:pt x="0" y="3033"/>
                </a:lnTo>
                <a:lnTo>
                  <a:pt x="0" y="3110"/>
                </a:lnTo>
                <a:lnTo>
                  <a:pt x="0" y="3188"/>
                </a:lnTo>
                <a:lnTo>
                  <a:pt x="0" y="3266"/>
                </a:lnTo>
                <a:lnTo>
                  <a:pt x="0" y="3344"/>
                </a:lnTo>
                <a:lnTo>
                  <a:pt x="0" y="3421"/>
                </a:lnTo>
                <a:lnTo>
                  <a:pt x="0" y="3499"/>
                </a:lnTo>
                <a:lnTo>
                  <a:pt x="0" y="3577"/>
                </a:lnTo>
                <a:lnTo>
                  <a:pt x="0" y="3655"/>
                </a:lnTo>
                <a:lnTo>
                  <a:pt x="0" y="3732"/>
                </a:lnTo>
                <a:lnTo>
                  <a:pt x="0" y="3810"/>
                </a:lnTo>
                <a:lnTo>
                  <a:pt x="0" y="3888"/>
                </a:lnTo>
                <a:lnTo>
                  <a:pt x="0" y="3966"/>
                </a:lnTo>
                <a:lnTo>
                  <a:pt x="0" y="4044"/>
                </a:lnTo>
                <a:lnTo>
                  <a:pt x="0" y="4121"/>
                </a:lnTo>
                <a:lnTo>
                  <a:pt x="0" y="4199"/>
                </a:lnTo>
                <a:lnTo>
                  <a:pt x="0" y="4277"/>
                </a:lnTo>
                <a:lnTo>
                  <a:pt x="0" y="4355"/>
                </a:lnTo>
                <a:lnTo>
                  <a:pt x="1" y="4355"/>
                </a:lnTo>
                <a:lnTo>
                  <a:pt x="1" y="4432"/>
                </a:lnTo>
                <a:lnTo>
                  <a:pt x="1" y="4510"/>
                </a:lnTo>
                <a:lnTo>
                  <a:pt x="2" y="4510"/>
                </a:lnTo>
                <a:lnTo>
                  <a:pt x="2" y="4588"/>
                </a:lnTo>
                <a:lnTo>
                  <a:pt x="2" y="4666"/>
                </a:lnTo>
                <a:lnTo>
                  <a:pt x="2" y="4743"/>
                </a:lnTo>
                <a:lnTo>
                  <a:pt x="3" y="4743"/>
                </a:lnTo>
                <a:lnTo>
                  <a:pt x="3" y="4821"/>
                </a:lnTo>
                <a:lnTo>
                  <a:pt x="4" y="4821"/>
                </a:lnTo>
                <a:lnTo>
                  <a:pt x="4" y="4899"/>
                </a:lnTo>
                <a:lnTo>
                  <a:pt x="4" y="4977"/>
                </a:lnTo>
                <a:lnTo>
                  <a:pt x="5" y="4977"/>
                </a:lnTo>
                <a:lnTo>
                  <a:pt x="5" y="5055"/>
                </a:lnTo>
                <a:lnTo>
                  <a:pt x="5" y="5132"/>
                </a:lnTo>
                <a:lnTo>
                  <a:pt x="6" y="5132"/>
                </a:lnTo>
                <a:lnTo>
                  <a:pt x="6" y="5210"/>
                </a:lnTo>
                <a:lnTo>
                  <a:pt x="7" y="5210"/>
                </a:lnTo>
                <a:lnTo>
                  <a:pt x="7" y="5288"/>
                </a:lnTo>
                <a:lnTo>
                  <a:pt x="8" y="5288"/>
                </a:lnTo>
                <a:lnTo>
                  <a:pt x="8" y="5366"/>
                </a:lnTo>
                <a:lnTo>
                  <a:pt x="8" y="5443"/>
                </a:lnTo>
                <a:lnTo>
                  <a:pt x="9" y="5443"/>
                </a:lnTo>
                <a:lnTo>
                  <a:pt x="9" y="5521"/>
                </a:lnTo>
                <a:lnTo>
                  <a:pt x="10" y="5521"/>
                </a:lnTo>
                <a:lnTo>
                  <a:pt x="10" y="5599"/>
                </a:lnTo>
                <a:lnTo>
                  <a:pt x="11" y="5599"/>
                </a:lnTo>
                <a:lnTo>
                  <a:pt x="11" y="5677"/>
                </a:lnTo>
                <a:lnTo>
                  <a:pt x="12" y="5677"/>
                </a:lnTo>
                <a:lnTo>
                  <a:pt x="12" y="5754"/>
                </a:lnTo>
                <a:lnTo>
                  <a:pt x="13" y="5754"/>
                </a:lnTo>
                <a:lnTo>
                  <a:pt x="13" y="5832"/>
                </a:lnTo>
                <a:lnTo>
                  <a:pt x="14" y="5832"/>
                </a:lnTo>
                <a:lnTo>
                  <a:pt x="14" y="5910"/>
                </a:lnTo>
                <a:lnTo>
                  <a:pt x="15" y="5910"/>
                </a:lnTo>
                <a:lnTo>
                  <a:pt x="15" y="5988"/>
                </a:lnTo>
                <a:lnTo>
                  <a:pt x="17" y="5988"/>
                </a:lnTo>
                <a:lnTo>
                  <a:pt x="17" y="6066"/>
                </a:lnTo>
                <a:lnTo>
                  <a:pt x="18" y="6066"/>
                </a:lnTo>
                <a:lnTo>
                  <a:pt x="18" y="6143"/>
                </a:lnTo>
                <a:lnTo>
                  <a:pt x="19" y="6143"/>
                </a:lnTo>
                <a:lnTo>
                  <a:pt x="19" y="6221"/>
                </a:lnTo>
                <a:lnTo>
                  <a:pt x="21" y="6221"/>
                </a:lnTo>
                <a:lnTo>
                  <a:pt x="21" y="6299"/>
                </a:lnTo>
                <a:lnTo>
                  <a:pt x="22" y="6299"/>
                </a:lnTo>
                <a:lnTo>
                  <a:pt x="22" y="6377"/>
                </a:lnTo>
                <a:lnTo>
                  <a:pt x="24" y="6377"/>
                </a:lnTo>
                <a:lnTo>
                  <a:pt x="24" y="6454"/>
                </a:lnTo>
                <a:lnTo>
                  <a:pt x="25" y="6454"/>
                </a:lnTo>
                <a:lnTo>
                  <a:pt x="25" y="6532"/>
                </a:lnTo>
                <a:lnTo>
                  <a:pt x="27" y="6532"/>
                </a:lnTo>
                <a:lnTo>
                  <a:pt x="27" y="6610"/>
                </a:lnTo>
                <a:lnTo>
                  <a:pt x="29" y="6610"/>
                </a:lnTo>
                <a:lnTo>
                  <a:pt x="29" y="6688"/>
                </a:lnTo>
                <a:lnTo>
                  <a:pt x="32" y="6688"/>
                </a:lnTo>
                <a:lnTo>
                  <a:pt x="32" y="6765"/>
                </a:lnTo>
                <a:lnTo>
                  <a:pt x="34" y="6765"/>
                </a:lnTo>
                <a:lnTo>
                  <a:pt x="34" y="6843"/>
                </a:lnTo>
                <a:lnTo>
                  <a:pt x="37" y="6843"/>
                </a:lnTo>
                <a:lnTo>
                  <a:pt x="37" y="6921"/>
                </a:lnTo>
                <a:lnTo>
                  <a:pt x="39" y="6921"/>
                </a:lnTo>
                <a:lnTo>
                  <a:pt x="39" y="6999"/>
                </a:lnTo>
                <a:lnTo>
                  <a:pt x="43" y="6999"/>
                </a:lnTo>
                <a:lnTo>
                  <a:pt x="43" y="7077"/>
                </a:lnTo>
                <a:lnTo>
                  <a:pt x="46" y="7077"/>
                </a:lnTo>
                <a:lnTo>
                  <a:pt x="46" y="7154"/>
                </a:lnTo>
                <a:lnTo>
                  <a:pt x="50" y="7154"/>
                </a:lnTo>
                <a:lnTo>
                  <a:pt x="50" y="7232"/>
                </a:lnTo>
                <a:lnTo>
                  <a:pt x="55" y="7232"/>
                </a:lnTo>
                <a:lnTo>
                  <a:pt x="55" y="7310"/>
                </a:lnTo>
                <a:lnTo>
                  <a:pt x="60" y="7310"/>
                </a:lnTo>
                <a:lnTo>
                  <a:pt x="60" y="7388"/>
                </a:lnTo>
                <a:lnTo>
                  <a:pt x="67" y="7388"/>
                </a:lnTo>
                <a:lnTo>
                  <a:pt x="67" y="7465"/>
                </a:lnTo>
                <a:lnTo>
                  <a:pt x="75" y="7465"/>
                </a:lnTo>
                <a:lnTo>
                  <a:pt x="75" y="7543"/>
                </a:lnTo>
                <a:lnTo>
                  <a:pt x="84" y="7543"/>
                </a:lnTo>
                <a:lnTo>
                  <a:pt x="84" y="7621"/>
                </a:lnTo>
                <a:lnTo>
                  <a:pt x="97" y="7621"/>
                </a:lnTo>
                <a:lnTo>
                  <a:pt x="97" y="7699"/>
                </a:lnTo>
                <a:lnTo>
                  <a:pt x="116" y="7699"/>
                </a:lnTo>
                <a:lnTo>
                  <a:pt x="116" y="7777"/>
                </a:lnTo>
                <a:lnTo>
                  <a:pt x="2472" y="7777"/>
                </a:lnTo>
                <a:lnTo>
                  <a:pt x="2472" y="7699"/>
                </a:lnTo>
                <a:lnTo>
                  <a:pt x="1309" y="7699"/>
                </a:lnTo>
                <a:lnTo>
                  <a:pt x="1309" y="7621"/>
                </a:lnTo>
                <a:lnTo>
                  <a:pt x="1045" y="7621"/>
                </a:lnTo>
                <a:lnTo>
                  <a:pt x="1045" y="7543"/>
                </a:lnTo>
                <a:lnTo>
                  <a:pt x="916" y="7543"/>
                </a:lnTo>
                <a:lnTo>
                  <a:pt x="916" y="7465"/>
                </a:lnTo>
                <a:lnTo>
                  <a:pt x="830" y="7465"/>
                </a:lnTo>
                <a:lnTo>
                  <a:pt x="830" y="7388"/>
                </a:lnTo>
                <a:lnTo>
                  <a:pt x="770" y="7388"/>
                </a:lnTo>
                <a:lnTo>
                  <a:pt x="770" y="7310"/>
                </a:lnTo>
                <a:lnTo>
                  <a:pt x="721" y="7310"/>
                </a:lnTo>
                <a:lnTo>
                  <a:pt x="721" y="7232"/>
                </a:lnTo>
                <a:lnTo>
                  <a:pt x="681" y="7232"/>
                </a:lnTo>
                <a:lnTo>
                  <a:pt x="681" y="7154"/>
                </a:lnTo>
                <a:lnTo>
                  <a:pt x="647" y="7154"/>
                </a:lnTo>
                <a:lnTo>
                  <a:pt x="647" y="7077"/>
                </a:lnTo>
                <a:lnTo>
                  <a:pt x="619" y="7077"/>
                </a:lnTo>
                <a:lnTo>
                  <a:pt x="619" y="6999"/>
                </a:lnTo>
                <a:lnTo>
                  <a:pt x="594" y="6999"/>
                </a:lnTo>
                <a:lnTo>
                  <a:pt x="594" y="6921"/>
                </a:lnTo>
                <a:lnTo>
                  <a:pt x="572" y="6921"/>
                </a:lnTo>
                <a:lnTo>
                  <a:pt x="572" y="6843"/>
                </a:lnTo>
                <a:lnTo>
                  <a:pt x="553" y="6843"/>
                </a:lnTo>
                <a:lnTo>
                  <a:pt x="553" y="6765"/>
                </a:lnTo>
                <a:lnTo>
                  <a:pt x="537" y="6765"/>
                </a:lnTo>
                <a:lnTo>
                  <a:pt x="537" y="6688"/>
                </a:lnTo>
                <a:lnTo>
                  <a:pt x="521" y="6688"/>
                </a:lnTo>
                <a:lnTo>
                  <a:pt x="521" y="6610"/>
                </a:lnTo>
                <a:lnTo>
                  <a:pt x="506" y="6610"/>
                </a:lnTo>
                <a:lnTo>
                  <a:pt x="506" y="6532"/>
                </a:lnTo>
                <a:lnTo>
                  <a:pt x="493" y="6532"/>
                </a:lnTo>
                <a:lnTo>
                  <a:pt x="493" y="6454"/>
                </a:lnTo>
                <a:lnTo>
                  <a:pt x="480" y="6454"/>
                </a:lnTo>
                <a:lnTo>
                  <a:pt x="480" y="6377"/>
                </a:lnTo>
                <a:lnTo>
                  <a:pt x="469" y="6377"/>
                </a:lnTo>
                <a:lnTo>
                  <a:pt x="469" y="6299"/>
                </a:lnTo>
                <a:lnTo>
                  <a:pt x="458" y="6299"/>
                </a:lnTo>
                <a:lnTo>
                  <a:pt x="458" y="6221"/>
                </a:lnTo>
                <a:lnTo>
                  <a:pt x="448" y="6221"/>
                </a:lnTo>
                <a:lnTo>
                  <a:pt x="448" y="6143"/>
                </a:lnTo>
                <a:lnTo>
                  <a:pt x="438" y="6143"/>
                </a:lnTo>
                <a:lnTo>
                  <a:pt x="438" y="6066"/>
                </a:lnTo>
                <a:lnTo>
                  <a:pt x="429" y="6066"/>
                </a:lnTo>
                <a:lnTo>
                  <a:pt x="429" y="5988"/>
                </a:lnTo>
                <a:lnTo>
                  <a:pt x="420" y="5988"/>
                </a:lnTo>
                <a:lnTo>
                  <a:pt x="420" y="5910"/>
                </a:lnTo>
                <a:lnTo>
                  <a:pt x="411" y="5910"/>
                </a:lnTo>
                <a:lnTo>
                  <a:pt x="411" y="5832"/>
                </a:lnTo>
                <a:lnTo>
                  <a:pt x="403" y="5832"/>
                </a:lnTo>
                <a:lnTo>
                  <a:pt x="403" y="5754"/>
                </a:lnTo>
                <a:lnTo>
                  <a:pt x="395" y="5754"/>
                </a:lnTo>
                <a:lnTo>
                  <a:pt x="395" y="5677"/>
                </a:lnTo>
                <a:lnTo>
                  <a:pt x="388" y="5677"/>
                </a:lnTo>
                <a:lnTo>
                  <a:pt x="388" y="5599"/>
                </a:lnTo>
                <a:lnTo>
                  <a:pt x="381" y="5599"/>
                </a:lnTo>
                <a:lnTo>
                  <a:pt x="381" y="5521"/>
                </a:lnTo>
                <a:lnTo>
                  <a:pt x="374" y="5521"/>
                </a:lnTo>
                <a:lnTo>
                  <a:pt x="374" y="5443"/>
                </a:lnTo>
                <a:lnTo>
                  <a:pt x="367" y="5443"/>
                </a:lnTo>
                <a:lnTo>
                  <a:pt x="367" y="5366"/>
                </a:lnTo>
                <a:lnTo>
                  <a:pt x="360" y="5366"/>
                </a:lnTo>
                <a:lnTo>
                  <a:pt x="360" y="5288"/>
                </a:lnTo>
                <a:lnTo>
                  <a:pt x="354" y="5288"/>
                </a:lnTo>
                <a:lnTo>
                  <a:pt x="354" y="5210"/>
                </a:lnTo>
                <a:lnTo>
                  <a:pt x="348" y="5210"/>
                </a:lnTo>
                <a:lnTo>
                  <a:pt x="348" y="5132"/>
                </a:lnTo>
                <a:lnTo>
                  <a:pt x="342" y="5132"/>
                </a:lnTo>
                <a:lnTo>
                  <a:pt x="342" y="5055"/>
                </a:lnTo>
                <a:lnTo>
                  <a:pt x="336" y="5055"/>
                </a:lnTo>
                <a:lnTo>
                  <a:pt x="336" y="4977"/>
                </a:lnTo>
                <a:lnTo>
                  <a:pt x="330" y="4977"/>
                </a:lnTo>
                <a:lnTo>
                  <a:pt x="330" y="4899"/>
                </a:lnTo>
                <a:lnTo>
                  <a:pt x="324" y="4899"/>
                </a:lnTo>
                <a:lnTo>
                  <a:pt x="324" y="4821"/>
                </a:lnTo>
                <a:lnTo>
                  <a:pt x="318" y="4821"/>
                </a:lnTo>
                <a:lnTo>
                  <a:pt x="318" y="4743"/>
                </a:lnTo>
                <a:lnTo>
                  <a:pt x="313" y="4743"/>
                </a:lnTo>
                <a:lnTo>
                  <a:pt x="313" y="4666"/>
                </a:lnTo>
                <a:lnTo>
                  <a:pt x="307" y="4666"/>
                </a:lnTo>
                <a:lnTo>
                  <a:pt x="307" y="4588"/>
                </a:lnTo>
                <a:lnTo>
                  <a:pt x="302" y="4588"/>
                </a:lnTo>
                <a:lnTo>
                  <a:pt x="302" y="4510"/>
                </a:lnTo>
                <a:lnTo>
                  <a:pt x="296" y="4510"/>
                </a:lnTo>
                <a:lnTo>
                  <a:pt x="296" y="4432"/>
                </a:lnTo>
                <a:lnTo>
                  <a:pt x="291" y="4432"/>
                </a:lnTo>
                <a:lnTo>
                  <a:pt x="291" y="4355"/>
                </a:lnTo>
                <a:lnTo>
                  <a:pt x="285" y="4355"/>
                </a:lnTo>
                <a:lnTo>
                  <a:pt x="285" y="4277"/>
                </a:lnTo>
                <a:lnTo>
                  <a:pt x="280" y="4277"/>
                </a:lnTo>
                <a:lnTo>
                  <a:pt x="280" y="4199"/>
                </a:lnTo>
                <a:lnTo>
                  <a:pt x="275" y="4199"/>
                </a:lnTo>
                <a:lnTo>
                  <a:pt x="275" y="4121"/>
                </a:lnTo>
                <a:lnTo>
                  <a:pt x="270" y="4121"/>
                </a:lnTo>
                <a:lnTo>
                  <a:pt x="270" y="4044"/>
                </a:lnTo>
                <a:lnTo>
                  <a:pt x="265" y="4044"/>
                </a:lnTo>
                <a:lnTo>
                  <a:pt x="265" y="3966"/>
                </a:lnTo>
                <a:lnTo>
                  <a:pt x="260" y="3966"/>
                </a:lnTo>
                <a:lnTo>
                  <a:pt x="260" y="3888"/>
                </a:lnTo>
                <a:lnTo>
                  <a:pt x="255" y="3888"/>
                </a:lnTo>
                <a:lnTo>
                  <a:pt x="255" y="3810"/>
                </a:lnTo>
                <a:lnTo>
                  <a:pt x="249" y="3810"/>
                </a:lnTo>
                <a:lnTo>
                  <a:pt x="249" y="3732"/>
                </a:lnTo>
                <a:lnTo>
                  <a:pt x="245" y="3732"/>
                </a:lnTo>
                <a:lnTo>
                  <a:pt x="245" y="3655"/>
                </a:lnTo>
                <a:lnTo>
                  <a:pt x="239" y="3655"/>
                </a:lnTo>
                <a:lnTo>
                  <a:pt x="239" y="3577"/>
                </a:lnTo>
                <a:lnTo>
                  <a:pt x="235" y="3577"/>
                </a:lnTo>
                <a:lnTo>
                  <a:pt x="235" y="3499"/>
                </a:lnTo>
                <a:lnTo>
                  <a:pt x="229" y="3499"/>
                </a:lnTo>
                <a:lnTo>
                  <a:pt x="229" y="3421"/>
                </a:lnTo>
                <a:lnTo>
                  <a:pt x="224" y="3421"/>
                </a:lnTo>
                <a:lnTo>
                  <a:pt x="224" y="3344"/>
                </a:lnTo>
                <a:lnTo>
                  <a:pt x="219" y="3344"/>
                </a:lnTo>
                <a:lnTo>
                  <a:pt x="219" y="3266"/>
                </a:lnTo>
                <a:lnTo>
                  <a:pt x="214" y="3266"/>
                </a:lnTo>
                <a:lnTo>
                  <a:pt x="214" y="3188"/>
                </a:lnTo>
                <a:lnTo>
                  <a:pt x="209" y="3188"/>
                </a:lnTo>
                <a:lnTo>
                  <a:pt x="209" y="3110"/>
                </a:lnTo>
                <a:lnTo>
                  <a:pt x="204" y="3110"/>
                </a:lnTo>
                <a:lnTo>
                  <a:pt x="204" y="3033"/>
                </a:lnTo>
                <a:lnTo>
                  <a:pt x="199" y="3033"/>
                </a:lnTo>
                <a:lnTo>
                  <a:pt x="199" y="2955"/>
                </a:lnTo>
                <a:lnTo>
                  <a:pt x="194" y="2955"/>
                </a:lnTo>
                <a:lnTo>
                  <a:pt x="194" y="2877"/>
                </a:lnTo>
                <a:lnTo>
                  <a:pt x="189" y="2877"/>
                </a:lnTo>
                <a:lnTo>
                  <a:pt x="189" y="2799"/>
                </a:lnTo>
                <a:lnTo>
                  <a:pt x="184" y="2799"/>
                </a:lnTo>
                <a:lnTo>
                  <a:pt x="184" y="2721"/>
                </a:lnTo>
                <a:lnTo>
                  <a:pt x="179" y="2721"/>
                </a:lnTo>
                <a:lnTo>
                  <a:pt x="179" y="2644"/>
                </a:lnTo>
                <a:lnTo>
                  <a:pt x="174" y="2644"/>
                </a:lnTo>
                <a:lnTo>
                  <a:pt x="174" y="2566"/>
                </a:lnTo>
                <a:lnTo>
                  <a:pt x="169" y="2566"/>
                </a:lnTo>
                <a:lnTo>
                  <a:pt x="169" y="2488"/>
                </a:lnTo>
                <a:lnTo>
                  <a:pt x="164" y="2488"/>
                </a:lnTo>
                <a:lnTo>
                  <a:pt x="164" y="2410"/>
                </a:lnTo>
                <a:lnTo>
                  <a:pt x="159" y="2410"/>
                </a:lnTo>
                <a:lnTo>
                  <a:pt x="159" y="2333"/>
                </a:lnTo>
                <a:lnTo>
                  <a:pt x="154" y="2333"/>
                </a:lnTo>
                <a:lnTo>
                  <a:pt x="154" y="2255"/>
                </a:lnTo>
                <a:lnTo>
                  <a:pt x="149" y="2255"/>
                </a:lnTo>
                <a:lnTo>
                  <a:pt x="149" y="2177"/>
                </a:lnTo>
                <a:lnTo>
                  <a:pt x="144" y="2177"/>
                </a:lnTo>
                <a:lnTo>
                  <a:pt x="144" y="2099"/>
                </a:lnTo>
                <a:lnTo>
                  <a:pt x="138" y="2099"/>
                </a:lnTo>
                <a:lnTo>
                  <a:pt x="138" y="2022"/>
                </a:lnTo>
                <a:lnTo>
                  <a:pt x="134" y="2022"/>
                </a:lnTo>
                <a:lnTo>
                  <a:pt x="134" y="1944"/>
                </a:lnTo>
                <a:lnTo>
                  <a:pt x="128" y="1944"/>
                </a:lnTo>
                <a:lnTo>
                  <a:pt x="128" y="1866"/>
                </a:lnTo>
                <a:lnTo>
                  <a:pt x="123" y="1866"/>
                </a:lnTo>
                <a:lnTo>
                  <a:pt x="123" y="1788"/>
                </a:lnTo>
                <a:lnTo>
                  <a:pt x="118" y="1788"/>
                </a:lnTo>
                <a:lnTo>
                  <a:pt x="118" y="1710"/>
                </a:lnTo>
                <a:lnTo>
                  <a:pt x="113" y="1710"/>
                </a:lnTo>
                <a:lnTo>
                  <a:pt x="113" y="1633"/>
                </a:lnTo>
                <a:lnTo>
                  <a:pt x="108" y="1633"/>
                </a:lnTo>
                <a:lnTo>
                  <a:pt x="108" y="1555"/>
                </a:lnTo>
                <a:lnTo>
                  <a:pt x="103" y="1555"/>
                </a:lnTo>
                <a:lnTo>
                  <a:pt x="103" y="1477"/>
                </a:lnTo>
                <a:lnTo>
                  <a:pt x="98" y="1477"/>
                </a:lnTo>
                <a:lnTo>
                  <a:pt x="98" y="1399"/>
                </a:lnTo>
                <a:lnTo>
                  <a:pt x="93" y="1399"/>
                </a:lnTo>
                <a:lnTo>
                  <a:pt x="93" y="1322"/>
                </a:lnTo>
                <a:lnTo>
                  <a:pt x="88" y="1322"/>
                </a:lnTo>
                <a:lnTo>
                  <a:pt x="88" y="1244"/>
                </a:lnTo>
                <a:lnTo>
                  <a:pt x="83" y="1244"/>
                </a:lnTo>
                <a:lnTo>
                  <a:pt x="83" y="1166"/>
                </a:lnTo>
                <a:lnTo>
                  <a:pt x="78" y="1166"/>
                </a:lnTo>
                <a:lnTo>
                  <a:pt x="78" y="1088"/>
                </a:lnTo>
                <a:lnTo>
                  <a:pt x="73" y="1088"/>
                </a:lnTo>
                <a:lnTo>
                  <a:pt x="73" y="1011"/>
                </a:lnTo>
                <a:lnTo>
                  <a:pt x="68" y="1011"/>
                </a:lnTo>
                <a:lnTo>
                  <a:pt x="68" y="933"/>
                </a:lnTo>
                <a:lnTo>
                  <a:pt x="63" y="933"/>
                </a:lnTo>
                <a:lnTo>
                  <a:pt x="63" y="855"/>
                </a:lnTo>
                <a:lnTo>
                  <a:pt x="58" y="855"/>
                </a:lnTo>
                <a:lnTo>
                  <a:pt x="58" y="777"/>
                </a:lnTo>
                <a:lnTo>
                  <a:pt x="53" y="777"/>
                </a:lnTo>
                <a:lnTo>
                  <a:pt x="53" y="699"/>
                </a:lnTo>
                <a:lnTo>
                  <a:pt x="48" y="699"/>
                </a:lnTo>
                <a:lnTo>
                  <a:pt x="48" y="622"/>
                </a:lnTo>
                <a:lnTo>
                  <a:pt x="43" y="622"/>
                </a:lnTo>
                <a:lnTo>
                  <a:pt x="43" y="544"/>
                </a:lnTo>
                <a:lnTo>
                  <a:pt x="38" y="544"/>
                </a:lnTo>
                <a:lnTo>
                  <a:pt x="38" y="466"/>
                </a:lnTo>
                <a:lnTo>
                  <a:pt x="33" y="466"/>
                </a:lnTo>
                <a:lnTo>
                  <a:pt x="33" y="388"/>
                </a:lnTo>
                <a:lnTo>
                  <a:pt x="27" y="388"/>
                </a:lnTo>
                <a:lnTo>
                  <a:pt x="27" y="311"/>
                </a:lnTo>
                <a:lnTo>
                  <a:pt x="23" y="311"/>
                </a:lnTo>
                <a:lnTo>
                  <a:pt x="23" y="233"/>
                </a:lnTo>
                <a:lnTo>
                  <a:pt x="17" y="233"/>
                </a:lnTo>
                <a:lnTo>
                  <a:pt x="17" y="155"/>
                </a:lnTo>
                <a:lnTo>
                  <a:pt x="12" y="155"/>
                </a:lnTo>
                <a:lnTo>
                  <a:pt x="12" y="77"/>
                </a:lnTo>
                <a:lnTo>
                  <a:pt x="7" y="77"/>
                </a:lnTo>
                <a:lnTo>
                  <a:pt x="7" y="0"/>
                </a:lnTo>
                <a:lnTo>
                  <a:pt x="0" y="0"/>
                </a:lnTo>
              </a:path>
            </a:pathLst>
          </a:custGeom>
          <a:noFill/>
          <a:ln w="38100"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4193" name="Text Box 161"/>
          <p:cNvSpPr txBox="1">
            <a:spLocks noChangeArrowheads="1"/>
          </p:cNvSpPr>
          <p:nvPr/>
        </p:nvSpPr>
        <p:spPr bwMode="auto">
          <a:xfrm>
            <a:off x="7191375" y="2667000"/>
            <a:ext cx="2638425" cy="830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defRPr/>
            </a:pPr>
            <a:r>
              <a:rPr lang="en-US" altLang="en-US" sz="2400">
                <a:latin typeface="+mn-lt"/>
              </a:rPr>
              <a:t>All variables independent</a:t>
            </a:r>
          </a:p>
        </p:txBody>
      </p:sp>
      <p:sp>
        <p:nvSpPr>
          <p:cNvPr id="44194" name="Text Box 162"/>
          <p:cNvSpPr txBox="1">
            <a:spLocks noChangeArrowheads="1"/>
          </p:cNvSpPr>
          <p:nvPr/>
        </p:nvSpPr>
        <p:spPr bwMode="auto">
          <a:xfrm>
            <a:off x="6096000" y="5181600"/>
            <a:ext cx="3048000" cy="830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defRPr/>
            </a:pPr>
            <a:r>
              <a:rPr lang="en-US" altLang="en-US" sz="2400" dirty="0">
                <a:solidFill>
                  <a:srgbClr val="FF6600"/>
                </a:solidFill>
                <a:latin typeface="+mn-lt"/>
              </a:rPr>
              <a:t>Make no assumption about dependencies</a:t>
            </a:r>
          </a:p>
        </p:txBody>
      </p:sp>
      <p:sp>
        <p:nvSpPr>
          <p:cNvPr id="163" name="Rectangle 162"/>
          <p:cNvSpPr/>
          <p:nvPr/>
        </p:nvSpPr>
        <p:spPr>
          <a:xfrm rot="20793296">
            <a:off x="10249451" y="1886079"/>
            <a:ext cx="1773819" cy="584775"/>
          </a:xfrm>
          <a:prstGeom prst="rect">
            <a:avLst/>
          </a:prstGeom>
          <a:noFill/>
        </p:spPr>
        <p:txBody>
          <a:bodyPr wrap="none">
            <a:spAutoFit/>
            <a:scene3d>
              <a:camera prst="orthographicFront"/>
              <a:lightRig rig="balanced" dir="t">
                <a:rot lat="0" lon="0" rev="2100000"/>
              </a:lightRig>
            </a:scene3d>
            <a:sp3d extrusionH="57150" prstMaterial="metal">
              <a:bevelT w="38100" h="25400"/>
              <a:contourClr>
                <a:schemeClr val="bg2"/>
              </a:contourClr>
            </a:sp3d>
          </a:bodyPr>
          <a:lstStyle/>
          <a:p>
            <a:pPr algn="ctr" eaLnBrk="1" hangingPunct="1">
              <a:defRPr/>
            </a:pPr>
            <a:r>
              <a:rPr lang="en-US" sz="3200" b="1" dirty="0">
                <a:ln w="50800"/>
                <a:latin typeface="+mn-lt"/>
              </a:rPr>
              <a:t>Rigorous</a:t>
            </a:r>
          </a:p>
        </p:txBody>
      </p:sp>
      <p:sp>
        <p:nvSpPr>
          <p:cNvPr id="164" name="Rectangle 163"/>
          <p:cNvSpPr/>
          <p:nvPr/>
        </p:nvSpPr>
        <p:spPr>
          <a:xfrm rot="20793296">
            <a:off x="10149265" y="2413180"/>
            <a:ext cx="2465740" cy="584775"/>
          </a:xfrm>
          <a:prstGeom prst="rect">
            <a:avLst/>
          </a:prstGeom>
          <a:noFill/>
        </p:spPr>
        <p:txBody>
          <a:bodyPr wrap="none">
            <a:spAutoFit/>
            <a:scene3d>
              <a:camera prst="orthographicFront"/>
              <a:lightRig rig="balanced" dir="t">
                <a:rot lat="0" lon="0" rev="2100000"/>
              </a:lightRig>
            </a:scene3d>
            <a:sp3d extrusionH="57150" prstMaterial="metal">
              <a:bevelT w="38100" h="25400"/>
              <a:contourClr>
                <a:schemeClr val="bg2"/>
              </a:contourClr>
            </a:sp3d>
          </a:bodyPr>
          <a:lstStyle/>
          <a:p>
            <a:pPr algn="ctr" eaLnBrk="1" hangingPunct="1">
              <a:defRPr/>
            </a:pPr>
            <a:r>
              <a:rPr lang="en-US" sz="3200" b="1" dirty="0">
                <a:ln w="50800"/>
                <a:latin typeface="+mn-lt"/>
              </a:rPr>
              <a:t>Best-possible</a:t>
            </a:r>
          </a:p>
        </p:txBody>
      </p:sp>
      <p:sp>
        <p:nvSpPr>
          <p:cNvPr id="165" name="Rectangle 164"/>
          <p:cNvSpPr/>
          <p:nvPr/>
        </p:nvSpPr>
        <p:spPr>
          <a:xfrm rot="20793296">
            <a:off x="9543412" y="4363947"/>
            <a:ext cx="1773819" cy="584775"/>
          </a:xfrm>
          <a:prstGeom prst="rect">
            <a:avLst/>
          </a:prstGeom>
          <a:noFill/>
        </p:spPr>
        <p:txBody>
          <a:bodyPr wrap="none">
            <a:spAutoFit/>
            <a:scene3d>
              <a:camera prst="orthographicFront"/>
              <a:lightRig rig="balanced" dir="t">
                <a:rot lat="0" lon="0" rev="2100000"/>
              </a:lightRig>
            </a:scene3d>
            <a:sp3d extrusionH="57150" prstMaterial="metal">
              <a:bevelT w="38100" h="25400"/>
              <a:contourClr>
                <a:schemeClr val="bg2"/>
              </a:contourClr>
            </a:sp3d>
          </a:bodyPr>
          <a:lstStyle/>
          <a:p>
            <a:pPr algn="ctr" eaLnBrk="1" hangingPunct="1">
              <a:defRPr/>
            </a:pPr>
            <a:r>
              <a:rPr lang="en-US" sz="3200" b="1" dirty="0">
                <a:ln w="50800"/>
                <a:solidFill>
                  <a:srgbClr val="FF6600"/>
                </a:solidFill>
                <a:latin typeface="+mn-lt"/>
              </a:rPr>
              <a:t>Rigorous</a:t>
            </a:r>
          </a:p>
        </p:txBody>
      </p:sp>
      <p:sp>
        <p:nvSpPr>
          <p:cNvPr id="166" name="Rectangle 165"/>
          <p:cNvSpPr/>
          <p:nvPr/>
        </p:nvSpPr>
        <p:spPr>
          <a:xfrm rot="20793296">
            <a:off x="9443226" y="4891048"/>
            <a:ext cx="2465740" cy="584775"/>
          </a:xfrm>
          <a:prstGeom prst="rect">
            <a:avLst/>
          </a:prstGeom>
          <a:noFill/>
        </p:spPr>
        <p:txBody>
          <a:bodyPr wrap="none">
            <a:spAutoFit/>
            <a:scene3d>
              <a:camera prst="orthographicFront"/>
              <a:lightRig rig="balanced" dir="t">
                <a:rot lat="0" lon="0" rev="2100000"/>
              </a:lightRig>
            </a:scene3d>
            <a:sp3d extrusionH="57150" prstMaterial="metal">
              <a:bevelT w="38100" h="25400"/>
              <a:contourClr>
                <a:schemeClr val="bg2"/>
              </a:contourClr>
            </a:sp3d>
          </a:bodyPr>
          <a:lstStyle/>
          <a:p>
            <a:pPr algn="ctr" eaLnBrk="1" hangingPunct="1">
              <a:defRPr/>
            </a:pPr>
            <a:r>
              <a:rPr lang="en-US" sz="3200" b="1" dirty="0">
                <a:ln w="50800"/>
                <a:solidFill>
                  <a:srgbClr val="FF6600"/>
                </a:solidFill>
                <a:latin typeface="+mn-lt"/>
              </a:rPr>
              <a:t>Best-possible</a:t>
            </a:r>
          </a:p>
        </p:txBody>
      </p:sp>
    </p:spTree>
    <p:extLst>
      <p:ext uri="{BB962C8B-B14F-4D97-AF65-F5344CB8AC3E}">
        <p14:creationId xmlns:p14="http://schemas.microsoft.com/office/powerpoint/2010/main" val="989198588"/>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497824"/>
                                        </p:tgtEl>
                                        <p:attrNameLst>
                                          <p:attrName>style.visibility</p:attrName>
                                        </p:attrNameLst>
                                      </p:cBhvr>
                                      <p:to>
                                        <p:strVal val="visible"/>
                                      </p:to>
                                    </p:set>
                                    <p:animEffect transition="in" filter="fade">
                                      <p:cBhvr>
                                        <p:cTn id="7" dur="500"/>
                                        <p:tgtEl>
                                          <p:spTgt spid="497824"/>
                                        </p:tgtEl>
                                      </p:cBhvr>
                                    </p:animEffect>
                                  </p:childTnLst>
                                </p:cTn>
                              </p:par>
                              <p:par>
                                <p:cTn id="8" presetID="0" presetClass="path" presetSubtype="0" accel="50000" decel="50000" fill="hold" grpId="1" nodeType="withEffect">
                                  <p:stCondLst>
                                    <p:cond delay="0"/>
                                  </p:stCondLst>
                                  <p:childTnLst>
                                    <p:animMotion origin="layout" path="M -3.33333E-6 -4.44444E-6 L -0.11666 0.37223 " pathEditMode="relative" rAng="0" ptsTypes="AA">
                                      <p:cBhvr>
                                        <p:cTn id="9" dur="1000" fill="hold"/>
                                        <p:tgtEl>
                                          <p:spTgt spid="497824"/>
                                        </p:tgtEl>
                                        <p:attrNameLst>
                                          <p:attrName>ppt_x</p:attrName>
                                          <p:attrName>ppt_y</p:attrName>
                                        </p:attrNameLst>
                                      </p:cBhvr>
                                      <p:rCtr x="-5833" y="18611"/>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7824" grpId="0" animBg="1"/>
      <p:bldP spid="497824" grpId="1" animBg="1"/>
    </p:bldLst>
  </p:timing>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058" name="Rectangle 2"/>
          <p:cNvSpPr>
            <a:spLocks noGrp="1" noChangeArrowheads="1"/>
          </p:cNvSpPr>
          <p:nvPr>
            <p:ph type="title"/>
          </p:nvPr>
        </p:nvSpPr>
        <p:spPr/>
        <p:txBody>
          <a:bodyPr/>
          <a:lstStyle/>
          <a:p>
            <a:pPr eaLnBrk="1" hangingPunct="1"/>
            <a:r>
              <a:rPr lang="en-US" altLang="en-US"/>
              <a:t>Summary statistics</a:t>
            </a:r>
          </a:p>
        </p:txBody>
      </p:sp>
      <p:sp>
        <p:nvSpPr>
          <p:cNvPr id="45059" name="Rectangle 3"/>
          <p:cNvSpPr>
            <a:spLocks noGrp="1" noChangeArrowheads="1"/>
          </p:cNvSpPr>
          <p:nvPr>
            <p:ph type="body" idx="1"/>
          </p:nvPr>
        </p:nvSpPr>
        <p:spPr>
          <a:xfrm>
            <a:off x="2133600" y="1752600"/>
            <a:ext cx="7772400" cy="4114800"/>
          </a:xfrm>
        </p:spPr>
        <p:txBody>
          <a:bodyPr/>
          <a:lstStyle/>
          <a:p>
            <a:pPr eaLnBrk="1" hangingPunct="1">
              <a:lnSpc>
                <a:spcPct val="80000"/>
              </a:lnSpc>
              <a:buFontTx/>
              <a:buNone/>
            </a:pPr>
            <a:r>
              <a:rPr lang="en-US" altLang="en-US" sz="2400" b="1"/>
              <a:t>Independent</a:t>
            </a:r>
          </a:p>
          <a:p>
            <a:pPr eaLnBrk="1" hangingPunct="1">
              <a:lnSpc>
                <a:spcPct val="80000"/>
              </a:lnSpc>
              <a:buFontTx/>
              <a:buNone/>
            </a:pPr>
            <a:r>
              <a:rPr lang="en-US" altLang="en-US" sz="2400"/>
              <a:t>Range			[0, 0.011]</a:t>
            </a:r>
          </a:p>
          <a:p>
            <a:pPr eaLnBrk="1" hangingPunct="1">
              <a:lnSpc>
                <a:spcPct val="80000"/>
              </a:lnSpc>
              <a:buFontTx/>
              <a:buNone/>
            </a:pPr>
            <a:r>
              <a:rPr lang="en-US" altLang="en-US" sz="2400"/>
              <a:t>Median		[0, 0.00113] </a:t>
            </a:r>
          </a:p>
          <a:p>
            <a:pPr eaLnBrk="1" hangingPunct="1">
              <a:lnSpc>
                <a:spcPct val="80000"/>
              </a:lnSpc>
              <a:buFontTx/>
              <a:buNone/>
            </a:pPr>
            <a:r>
              <a:rPr lang="en-US" altLang="en-US" sz="2400"/>
              <a:t>Mean			[0.00006, 0.00119]  </a:t>
            </a:r>
          </a:p>
          <a:p>
            <a:pPr eaLnBrk="1" hangingPunct="1">
              <a:lnSpc>
                <a:spcPct val="80000"/>
              </a:lnSpc>
              <a:buFontTx/>
              <a:buNone/>
            </a:pPr>
            <a:r>
              <a:rPr lang="en-US" altLang="en-US" sz="2400"/>
              <a:t>Variance		[2.9</a:t>
            </a:r>
            <a:r>
              <a:rPr lang="en-US" altLang="en-US" sz="2400">
                <a:sym typeface="Symbol" panose="05050102010706020507" pitchFamily="18" charset="2"/>
              </a:rPr>
              <a:t>10</a:t>
            </a:r>
            <a:r>
              <a:rPr lang="en-US" altLang="en-US" sz="2400" baseline="30000">
                <a:sym typeface="Symbol" panose="05050102010706020507" pitchFamily="18" charset="2"/>
              </a:rPr>
              <a:t>9</a:t>
            </a:r>
            <a:r>
              <a:rPr lang="en-US" altLang="en-US" sz="2400"/>
              <a:t>, 2.1</a:t>
            </a:r>
            <a:r>
              <a:rPr lang="en-US" altLang="en-US" sz="2400">
                <a:sym typeface="Symbol" panose="05050102010706020507" pitchFamily="18" charset="2"/>
              </a:rPr>
              <a:t>10</a:t>
            </a:r>
            <a:r>
              <a:rPr lang="en-US" altLang="en-US" sz="2400" baseline="30000">
                <a:sym typeface="Symbol" panose="05050102010706020507" pitchFamily="18" charset="2"/>
              </a:rPr>
              <a:t>6</a:t>
            </a:r>
            <a:r>
              <a:rPr lang="en-US" altLang="en-US" sz="2400"/>
              <a:t>] </a:t>
            </a:r>
          </a:p>
          <a:p>
            <a:pPr eaLnBrk="1" hangingPunct="1">
              <a:lnSpc>
                <a:spcPct val="80000"/>
              </a:lnSpc>
              <a:buFontTx/>
              <a:buNone/>
            </a:pPr>
            <a:r>
              <a:rPr lang="en-US" altLang="en-US" sz="2400"/>
              <a:t>Standard deviation	[0.000054, 0.0014] </a:t>
            </a:r>
          </a:p>
          <a:p>
            <a:pPr eaLnBrk="1" hangingPunct="1">
              <a:lnSpc>
                <a:spcPct val="80000"/>
              </a:lnSpc>
            </a:pPr>
            <a:endParaRPr lang="en-US" altLang="en-US" sz="2400"/>
          </a:p>
          <a:p>
            <a:pPr eaLnBrk="1" hangingPunct="1">
              <a:lnSpc>
                <a:spcPct val="80000"/>
              </a:lnSpc>
              <a:buFontTx/>
              <a:buNone/>
            </a:pPr>
            <a:r>
              <a:rPr lang="en-US" altLang="en-US" sz="2400" b="1">
                <a:solidFill>
                  <a:srgbClr val="FF6600"/>
                </a:solidFill>
              </a:rPr>
              <a:t>No assumptions about dependence</a:t>
            </a:r>
          </a:p>
          <a:p>
            <a:pPr eaLnBrk="1" hangingPunct="1">
              <a:lnSpc>
                <a:spcPct val="80000"/>
              </a:lnSpc>
              <a:buFontTx/>
              <a:buNone/>
            </a:pPr>
            <a:r>
              <a:rPr lang="en-US" altLang="en-US" sz="2400">
                <a:solidFill>
                  <a:srgbClr val="FF6600"/>
                </a:solidFill>
              </a:rPr>
              <a:t>Range			[0, 0.05]</a:t>
            </a:r>
          </a:p>
          <a:p>
            <a:pPr eaLnBrk="1" hangingPunct="1">
              <a:lnSpc>
                <a:spcPct val="80000"/>
              </a:lnSpc>
              <a:buFontTx/>
              <a:buNone/>
            </a:pPr>
            <a:r>
              <a:rPr lang="en-US" altLang="en-US" sz="2400">
                <a:solidFill>
                  <a:srgbClr val="FF6600"/>
                </a:solidFill>
              </a:rPr>
              <a:t>Median		[0, 0.04] </a:t>
            </a:r>
          </a:p>
          <a:p>
            <a:pPr eaLnBrk="1" hangingPunct="1">
              <a:lnSpc>
                <a:spcPct val="80000"/>
              </a:lnSpc>
              <a:buFontTx/>
              <a:buNone/>
            </a:pPr>
            <a:r>
              <a:rPr lang="en-US" altLang="en-US" sz="2400">
                <a:solidFill>
                  <a:srgbClr val="FF6600"/>
                </a:solidFill>
              </a:rPr>
              <a:t>Mean			[0, 0.04]</a:t>
            </a:r>
          </a:p>
          <a:p>
            <a:pPr eaLnBrk="1" hangingPunct="1">
              <a:lnSpc>
                <a:spcPct val="80000"/>
              </a:lnSpc>
              <a:buFontTx/>
              <a:buNone/>
            </a:pPr>
            <a:r>
              <a:rPr lang="en-US" altLang="en-US" sz="2400">
                <a:solidFill>
                  <a:srgbClr val="FF6600"/>
                </a:solidFill>
              </a:rPr>
              <a:t>Variance		[0, 0.00052]</a:t>
            </a:r>
          </a:p>
          <a:p>
            <a:pPr eaLnBrk="1" hangingPunct="1">
              <a:lnSpc>
                <a:spcPct val="80000"/>
              </a:lnSpc>
              <a:buFontTx/>
              <a:buNone/>
            </a:pPr>
            <a:r>
              <a:rPr lang="en-US" altLang="en-US" sz="2400">
                <a:solidFill>
                  <a:srgbClr val="FF6600"/>
                </a:solidFill>
              </a:rPr>
              <a:t>Standard deviation	[0, 0.023] </a:t>
            </a:r>
          </a:p>
          <a:p>
            <a:pPr eaLnBrk="1" hangingPunct="1">
              <a:lnSpc>
                <a:spcPct val="80000"/>
              </a:lnSpc>
            </a:pPr>
            <a:endParaRPr lang="en-US" altLang="en-US" sz="2400">
              <a:solidFill>
                <a:srgbClr val="FF6600"/>
              </a:solidFill>
            </a:endParaRPr>
          </a:p>
        </p:txBody>
      </p:sp>
    </p:spTree>
    <p:extLst>
      <p:ext uri="{BB962C8B-B14F-4D97-AF65-F5344CB8AC3E}">
        <p14:creationId xmlns:p14="http://schemas.microsoft.com/office/powerpoint/2010/main" val="2987727779"/>
      </p:ext>
    </p:extLst>
  </p:cSld>
  <p:clrMapOvr>
    <a:masterClrMapping/>
  </p:clrMapOvr>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082" name="Rectangle 2"/>
          <p:cNvSpPr>
            <a:spLocks noGrp="1" noChangeArrowheads="1"/>
          </p:cNvSpPr>
          <p:nvPr>
            <p:ph type="title"/>
          </p:nvPr>
        </p:nvSpPr>
        <p:spPr/>
        <p:txBody>
          <a:bodyPr/>
          <a:lstStyle/>
          <a:p>
            <a:pPr eaLnBrk="1" hangingPunct="1"/>
            <a:r>
              <a:rPr lang="en-US" altLang="en-US"/>
              <a:t>How to use the results</a:t>
            </a:r>
          </a:p>
        </p:txBody>
      </p:sp>
      <p:sp>
        <p:nvSpPr>
          <p:cNvPr id="46083" name="Rectangle 3"/>
          <p:cNvSpPr>
            <a:spLocks noGrp="1" noChangeArrowheads="1"/>
          </p:cNvSpPr>
          <p:nvPr>
            <p:ph type="body" idx="1"/>
          </p:nvPr>
        </p:nvSpPr>
        <p:spPr>
          <a:xfrm>
            <a:off x="762000" y="2209800"/>
            <a:ext cx="7772400" cy="4114800"/>
          </a:xfrm>
        </p:spPr>
        <p:txBody>
          <a:bodyPr/>
          <a:lstStyle/>
          <a:p>
            <a:pPr eaLnBrk="1" hangingPunct="1">
              <a:buFontTx/>
              <a:buNone/>
            </a:pPr>
            <a:r>
              <a:rPr lang="en-US" altLang="en-US" sz="3600" dirty="0"/>
              <a:t>When uncertainty makes no difference</a:t>
            </a:r>
            <a:r>
              <a:rPr lang="en-US" altLang="en-US" sz="2800" dirty="0">
                <a:solidFill>
                  <a:schemeClr val="hlink"/>
                </a:solidFill>
              </a:rPr>
              <a:t>              </a:t>
            </a:r>
            <a:r>
              <a:rPr lang="en-US" altLang="en-US" sz="2800" dirty="0">
                <a:solidFill>
                  <a:srgbClr val="009900"/>
                </a:solidFill>
              </a:rPr>
              <a:t>(because results are so clear), bounding gives confidence in the reliability of the decision</a:t>
            </a:r>
          </a:p>
          <a:p>
            <a:pPr eaLnBrk="1" hangingPunct="1">
              <a:buFontTx/>
              <a:buNone/>
            </a:pPr>
            <a:r>
              <a:rPr lang="en-US" altLang="en-US" sz="2800" dirty="0">
                <a:solidFill>
                  <a:schemeClr val="accent2"/>
                </a:solidFill>
              </a:rPr>
              <a:t>				</a:t>
            </a:r>
          </a:p>
          <a:p>
            <a:pPr eaLnBrk="1" hangingPunct="1">
              <a:buFontTx/>
              <a:buNone/>
            </a:pPr>
            <a:r>
              <a:rPr lang="en-US" altLang="en-US" sz="3600" dirty="0"/>
              <a:t>When uncertainty swamps the decision</a:t>
            </a:r>
          </a:p>
          <a:p>
            <a:pPr eaLnBrk="1" hangingPunct="1">
              <a:buFontTx/>
              <a:buNone/>
            </a:pPr>
            <a:r>
              <a:rPr lang="en-US" altLang="en-US" sz="2800" dirty="0"/>
              <a:t>	</a:t>
            </a:r>
            <a:r>
              <a:rPr lang="en-US" altLang="en-US" sz="2800" dirty="0">
                <a:solidFill>
                  <a:srgbClr val="009900"/>
                </a:solidFill>
              </a:rPr>
              <a:t>(</a:t>
            </a:r>
            <a:r>
              <a:rPr lang="en-US" altLang="en-US" sz="2800" i="1" dirty="0" err="1">
                <a:solidFill>
                  <a:srgbClr val="009900"/>
                </a:solidFill>
              </a:rPr>
              <a:t>i</a:t>
            </a:r>
            <a:r>
              <a:rPr lang="en-US" altLang="en-US" sz="2800" dirty="0">
                <a:solidFill>
                  <a:srgbClr val="009900"/>
                </a:solidFill>
              </a:rPr>
              <a:t>) use other criteria within probability bounds, or</a:t>
            </a:r>
          </a:p>
          <a:p>
            <a:pPr eaLnBrk="1" hangingPunct="1">
              <a:buFontTx/>
              <a:buNone/>
            </a:pPr>
            <a:r>
              <a:rPr lang="en-US" altLang="en-US" sz="2800" dirty="0">
                <a:solidFill>
                  <a:srgbClr val="009900"/>
                </a:solidFill>
              </a:rPr>
              <a:t>	(</a:t>
            </a:r>
            <a:r>
              <a:rPr lang="en-US" altLang="en-US" sz="2800" i="1" dirty="0">
                <a:solidFill>
                  <a:srgbClr val="009900"/>
                </a:solidFill>
              </a:rPr>
              <a:t>ii</a:t>
            </a:r>
            <a:r>
              <a:rPr lang="en-US" altLang="en-US" sz="2800" dirty="0">
                <a:solidFill>
                  <a:srgbClr val="009900"/>
                </a:solidFill>
              </a:rPr>
              <a:t>) use results to identify inputs to study better</a:t>
            </a:r>
          </a:p>
          <a:p>
            <a:pPr eaLnBrk="1" hangingPunct="1">
              <a:buFontTx/>
              <a:buNone/>
            </a:pPr>
            <a:endParaRPr lang="en-US" altLang="en-US" sz="2800" dirty="0">
              <a:solidFill>
                <a:srgbClr val="00B050"/>
              </a:solidFill>
            </a:endParaRPr>
          </a:p>
        </p:txBody>
      </p:sp>
    </p:spTree>
    <p:extLst>
      <p:ext uri="{BB962C8B-B14F-4D97-AF65-F5344CB8AC3E}">
        <p14:creationId xmlns:p14="http://schemas.microsoft.com/office/powerpoint/2010/main" val="1544826424"/>
      </p:ext>
    </p:extLst>
  </p:cSld>
  <p:clrMapOvr>
    <a:masterClrMapping/>
  </p:clrMapOvr>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0530" name="Rectangle 2"/>
          <p:cNvSpPr>
            <a:spLocks noGrp="1" noChangeArrowheads="1"/>
          </p:cNvSpPr>
          <p:nvPr>
            <p:ph type="title"/>
          </p:nvPr>
        </p:nvSpPr>
        <p:spPr>
          <a:xfrm>
            <a:off x="304800" y="609600"/>
            <a:ext cx="8534400" cy="1143000"/>
          </a:xfrm>
        </p:spPr>
        <p:txBody>
          <a:bodyPr/>
          <a:lstStyle/>
          <a:p>
            <a:pPr eaLnBrk="1" hangingPunct="1"/>
            <a:r>
              <a:rPr lang="en-US" altLang="en-US"/>
              <a:t>Can uncertainty swamp the answer?</a:t>
            </a:r>
          </a:p>
        </p:txBody>
      </p:sp>
      <p:sp>
        <p:nvSpPr>
          <p:cNvPr id="150531" name="Rectangle 3"/>
          <p:cNvSpPr>
            <a:spLocks noGrp="1" noChangeArrowheads="1"/>
          </p:cNvSpPr>
          <p:nvPr>
            <p:ph type="body" idx="1"/>
          </p:nvPr>
        </p:nvSpPr>
        <p:spPr>
          <a:xfrm>
            <a:off x="685800" y="1981200"/>
            <a:ext cx="7772400" cy="4876800"/>
          </a:xfrm>
        </p:spPr>
        <p:txBody>
          <a:bodyPr/>
          <a:lstStyle/>
          <a:p>
            <a:pPr eaLnBrk="1" hangingPunct="1"/>
            <a:r>
              <a:rPr lang="en-US" altLang="en-US"/>
              <a:t>Sure, if uncertainty is huge</a:t>
            </a:r>
          </a:p>
          <a:p>
            <a:pPr lvl="4" eaLnBrk="1" hangingPunct="1"/>
            <a:endParaRPr lang="en-US" altLang="en-US" sz="1400" i="1"/>
          </a:p>
          <a:p>
            <a:pPr eaLnBrk="1" hangingPunct="1"/>
            <a:r>
              <a:rPr lang="en-US" altLang="en-US" i="1"/>
              <a:t>This should happen  </a:t>
            </a:r>
            <a:r>
              <a:rPr lang="en-US" altLang="en-US"/>
              <a:t>(it’s not “unhelpful”)</a:t>
            </a:r>
          </a:p>
          <a:p>
            <a:pPr lvl="4" eaLnBrk="1" hangingPunct="1"/>
            <a:endParaRPr lang="en-US" altLang="en-US" sz="1400"/>
          </a:p>
          <a:p>
            <a:pPr eaLnBrk="1" hangingPunct="1"/>
            <a:r>
              <a:rPr lang="en-US" altLang="en-US"/>
              <a:t>If you think the bounds are too wide, then put in whatever information is missing</a:t>
            </a:r>
          </a:p>
          <a:p>
            <a:pPr lvl="4" eaLnBrk="1" hangingPunct="1"/>
            <a:endParaRPr lang="en-US" altLang="en-US" sz="1400"/>
          </a:p>
          <a:p>
            <a:pPr eaLnBrk="1" hangingPunct="1"/>
            <a:r>
              <a:rPr lang="en-US" altLang="en-US"/>
              <a:t>If there isn’t any such information…             </a:t>
            </a:r>
            <a:r>
              <a:rPr lang="en-US" altLang="en-US" i="1"/>
              <a:t>do you want the results to mislead people?</a:t>
            </a:r>
          </a:p>
        </p:txBody>
      </p:sp>
    </p:spTree>
  </p:cSld>
  <p:clrMapOvr>
    <a:masterClrMapping/>
  </p:clrMapOvr>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1554" name="Rectangle 2"/>
          <p:cNvSpPr>
            <a:spLocks noGrp="1" noChangeArrowheads="1"/>
          </p:cNvSpPr>
          <p:nvPr>
            <p:ph type="title"/>
          </p:nvPr>
        </p:nvSpPr>
        <p:spPr/>
        <p:txBody>
          <a:bodyPr/>
          <a:lstStyle/>
          <a:p>
            <a:pPr eaLnBrk="1" hangingPunct="1"/>
            <a:r>
              <a:rPr lang="en-US" altLang="en-US"/>
              <a:t>Duality</a:t>
            </a:r>
          </a:p>
        </p:txBody>
      </p:sp>
      <p:sp>
        <p:nvSpPr>
          <p:cNvPr id="151555" name="Rectangle 3"/>
          <p:cNvSpPr>
            <a:spLocks noGrp="1" noChangeArrowheads="1"/>
          </p:cNvSpPr>
          <p:nvPr>
            <p:ph type="body" idx="1"/>
          </p:nvPr>
        </p:nvSpPr>
        <p:spPr>
          <a:xfrm>
            <a:off x="533400" y="1600200"/>
            <a:ext cx="7772400" cy="4114800"/>
          </a:xfrm>
        </p:spPr>
        <p:txBody>
          <a:bodyPr/>
          <a:lstStyle/>
          <a:p>
            <a:pPr eaLnBrk="1" hangingPunct="1">
              <a:spcBef>
                <a:spcPct val="0"/>
              </a:spcBef>
            </a:pPr>
            <a:r>
              <a:rPr lang="en-US" altLang="en-US"/>
              <a:t>Bounds on the probability at a value</a:t>
            </a:r>
          </a:p>
          <a:p>
            <a:pPr eaLnBrk="1" hangingPunct="1">
              <a:spcBef>
                <a:spcPct val="0"/>
              </a:spcBef>
              <a:buFontTx/>
              <a:buNone/>
            </a:pPr>
            <a:r>
              <a:rPr lang="en-US" altLang="en-US"/>
              <a:t>	</a:t>
            </a:r>
            <a:r>
              <a:rPr lang="en-US" altLang="en-US" sz="2000"/>
              <a:t>Chance the value will be 15 or less is between 0 and 25%</a:t>
            </a:r>
          </a:p>
          <a:p>
            <a:pPr eaLnBrk="1" hangingPunct="1">
              <a:spcBef>
                <a:spcPct val="0"/>
              </a:spcBef>
            </a:pPr>
            <a:r>
              <a:rPr lang="en-US" altLang="en-US"/>
              <a:t>Bounds on the value at a probability</a:t>
            </a:r>
          </a:p>
          <a:p>
            <a:pPr eaLnBrk="1" hangingPunct="1">
              <a:spcBef>
                <a:spcPct val="0"/>
              </a:spcBef>
              <a:buFontTx/>
              <a:buNone/>
            </a:pPr>
            <a:r>
              <a:rPr lang="en-US" altLang="en-US"/>
              <a:t>	</a:t>
            </a:r>
            <a:r>
              <a:rPr lang="en-US" altLang="en-US" sz="2000"/>
              <a:t>95</a:t>
            </a:r>
            <a:r>
              <a:rPr lang="en-US" altLang="en-US" sz="2000" baseline="30000"/>
              <a:t>th</a:t>
            </a:r>
            <a:r>
              <a:rPr lang="en-US" altLang="en-US" sz="2000"/>
              <a:t> percentile is between 40 and 70</a:t>
            </a:r>
          </a:p>
        </p:txBody>
      </p:sp>
      <p:sp>
        <p:nvSpPr>
          <p:cNvPr id="151556" name="Rectangle 4"/>
          <p:cNvSpPr>
            <a:spLocks noChangeArrowheads="1"/>
          </p:cNvSpPr>
          <p:nvPr/>
        </p:nvSpPr>
        <p:spPr bwMode="auto">
          <a:xfrm>
            <a:off x="4221163" y="4002088"/>
            <a:ext cx="4344987" cy="21097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latin typeface="Arial" panose="020B0604020202020204" pitchFamily="34" charset="0"/>
            </a:endParaRPr>
          </a:p>
        </p:txBody>
      </p:sp>
      <p:sp>
        <p:nvSpPr>
          <p:cNvPr id="151557" name="Rectangle 5"/>
          <p:cNvSpPr>
            <a:spLocks noChangeArrowheads="1"/>
          </p:cNvSpPr>
          <p:nvPr/>
        </p:nvSpPr>
        <p:spPr bwMode="auto">
          <a:xfrm>
            <a:off x="4221163" y="4002088"/>
            <a:ext cx="4344987" cy="2109787"/>
          </a:xfrm>
          <a:prstGeom prst="rect">
            <a:avLst/>
          </a:prstGeom>
          <a:noFill/>
          <a:ln w="0">
            <a:solidFill>
              <a:srgbClr val="FFFFFF"/>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latin typeface="Arial" panose="020B0604020202020204" pitchFamily="34" charset="0"/>
            </a:endParaRPr>
          </a:p>
        </p:txBody>
      </p:sp>
      <p:sp>
        <p:nvSpPr>
          <p:cNvPr id="151558" name="Line 6"/>
          <p:cNvSpPr>
            <a:spLocks noChangeShapeType="1"/>
          </p:cNvSpPr>
          <p:nvPr/>
        </p:nvSpPr>
        <p:spPr bwMode="auto">
          <a:xfrm>
            <a:off x="4221163" y="4002088"/>
            <a:ext cx="0" cy="2109787"/>
          </a:xfrm>
          <a:prstGeom prst="line">
            <a:avLst/>
          </a:prstGeom>
          <a:noFill/>
          <a:ln w="20701">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1559" name="Line 7"/>
          <p:cNvSpPr>
            <a:spLocks noChangeShapeType="1"/>
          </p:cNvSpPr>
          <p:nvPr/>
        </p:nvSpPr>
        <p:spPr bwMode="auto">
          <a:xfrm>
            <a:off x="4221163" y="6111875"/>
            <a:ext cx="36512" cy="1588"/>
          </a:xfrm>
          <a:prstGeom prst="line">
            <a:avLst/>
          </a:prstGeom>
          <a:noFill/>
          <a:ln w="20638">
            <a:solidFill>
              <a:srgbClr val="FF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1560" name="Line 8"/>
          <p:cNvSpPr>
            <a:spLocks noChangeShapeType="1"/>
          </p:cNvSpPr>
          <p:nvPr/>
        </p:nvSpPr>
        <p:spPr bwMode="auto">
          <a:xfrm>
            <a:off x="4221163" y="6008688"/>
            <a:ext cx="36512" cy="1587"/>
          </a:xfrm>
          <a:prstGeom prst="line">
            <a:avLst/>
          </a:prstGeom>
          <a:noFill/>
          <a:ln w="20701">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1561" name="Line 9"/>
          <p:cNvSpPr>
            <a:spLocks noChangeShapeType="1"/>
          </p:cNvSpPr>
          <p:nvPr/>
        </p:nvSpPr>
        <p:spPr bwMode="auto">
          <a:xfrm>
            <a:off x="4221163" y="5899150"/>
            <a:ext cx="36512" cy="1588"/>
          </a:xfrm>
          <a:prstGeom prst="line">
            <a:avLst/>
          </a:prstGeom>
          <a:noFill/>
          <a:ln w="20701">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1562" name="Line 10"/>
          <p:cNvSpPr>
            <a:spLocks noChangeShapeType="1"/>
          </p:cNvSpPr>
          <p:nvPr/>
        </p:nvSpPr>
        <p:spPr bwMode="auto">
          <a:xfrm>
            <a:off x="4221163" y="5795963"/>
            <a:ext cx="36512" cy="0"/>
          </a:xfrm>
          <a:prstGeom prst="line">
            <a:avLst/>
          </a:prstGeom>
          <a:noFill/>
          <a:ln w="20701">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1563" name="Line 11"/>
          <p:cNvSpPr>
            <a:spLocks noChangeShapeType="1"/>
          </p:cNvSpPr>
          <p:nvPr/>
        </p:nvSpPr>
        <p:spPr bwMode="auto">
          <a:xfrm>
            <a:off x="4221163" y="5691188"/>
            <a:ext cx="36512" cy="3175"/>
          </a:xfrm>
          <a:prstGeom prst="line">
            <a:avLst/>
          </a:prstGeom>
          <a:noFill/>
          <a:ln w="20701">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1564" name="Line 12"/>
          <p:cNvSpPr>
            <a:spLocks noChangeShapeType="1"/>
          </p:cNvSpPr>
          <p:nvPr/>
        </p:nvSpPr>
        <p:spPr bwMode="auto">
          <a:xfrm>
            <a:off x="4221163" y="5588000"/>
            <a:ext cx="36512" cy="1588"/>
          </a:xfrm>
          <a:prstGeom prst="line">
            <a:avLst/>
          </a:prstGeom>
          <a:noFill/>
          <a:ln w="20701">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1565" name="Line 13"/>
          <p:cNvSpPr>
            <a:spLocks noChangeShapeType="1"/>
          </p:cNvSpPr>
          <p:nvPr/>
        </p:nvSpPr>
        <p:spPr bwMode="auto">
          <a:xfrm>
            <a:off x="4221163" y="5476875"/>
            <a:ext cx="36512" cy="1588"/>
          </a:xfrm>
          <a:prstGeom prst="line">
            <a:avLst/>
          </a:prstGeom>
          <a:noFill/>
          <a:ln w="20701">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1566" name="Line 14"/>
          <p:cNvSpPr>
            <a:spLocks noChangeShapeType="1"/>
          </p:cNvSpPr>
          <p:nvPr/>
        </p:nvSpPr>
        <p:spPr bwMode="auto">
          <a:xfrm>
            <a:off x="4221163" y="5375275"/>
            <a:ext cx="36512" cy="0"/>
          </a:xfrm>
          <a:prstGeom prst="line">
            <a:avLst/>
          </a:prstGeom>
          <a:noFill/>
          <a:ln w="20701">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1567" name="Line 15"/>
          <p:cNvSpPr>
            <a:spLocks noChangeShapeType="1"/>
          </p:cNvSpPr>
          <p:nvPr/>
        </p:nvSpPr>
        <p:spPr bwMode="auto">
          <a:xfrm>
            <a:off x="4221163" y="5270500"/>
            <a:ext cx="36512" cy="1588"/>
          </a:xfrm>
          <a:prstGeom prst="line">
            <a:avLst/>
          </a:prstGeom>
          <a:noFill/>
          <a:ln w="20701">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1568" name="Line 16"/>
          <p:cNvSpPr>
            <a:spLocks noChangeShapeType="1"/>
          </p:cNvSpPr>
          <p:nvPr/>
        </p:nvSpPr>
        <p:spPr bwMode="auto">
          <a:xfrm>
            <a:off x="4221163" y="5160963"/>
            <a:ext cx="36512" cy="1587"/>
          </a:xfrm>
          <a:prstGeom prst="line">
            <a:avLst/>
          </a:prstGeom>
          <a:noFill/>
          <a:ln w="20701">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1569" name="Line 17"/>
          <p:cNvSpPr>
            <a:spLocks noChangeShapeType="1"/>
          </p:cNvSpPr>
          <p:nvPr/>
        </p:nvSpPr>
        <p:spPr bwMode="auto">
          <a:xfrm>
            <a:off x="4221163" y="5057775"/>
            <a:ext cx="36512" cy="1588"/>
          </a:xfrm>
          <a:prstGeom prst="line">
            <a:avLst/>
          </a:prstGeom>
          <a:noFill/>
          <a:ln w="20701">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1570" name="Line 18"/>
          <p:cNvSpPr>
            <a:spLocks noChangeShapeType="1"/>
          </p:cNvSpPr>
          <p:nvPr/>
        </p:nvSpPr>
        <p:spPr bwMode="auto">
          <a:xfrm>
            <a:off x="4221163" y="4953000"/>
            <a:ext cx="36512" cy="1588"/>
          </a:xfrm>
          <a:prstGeom prst="line">
            <a:avLst/>
          </a:prstGeom>
          <a:noFill/>
          <a:ln w="20701">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1571" name="Line 19"/>
          <p:cNvSpPr>
            <a:spLocks noChangeShapeType="1"/>
          </p:cNvSpPr>
          <p:nvPr/>
        </p:nvSpPr>
        <p:spPr bwMode="auto">
          <a:xfrm>
            <a:off x="4221163" y="4843463"/>
            <a:ext cx="36512" cy="3175"/>
          </a:xfrm>
          <a:prstGeom prst="line">
            <a:avLst/>
          </a:prstGeom>
          <a:noFill/>
          <a:ln w="20701">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1572" name="Line 20"/>
          <p:cNvSpPr>
            <a:spLocks noChangeShapeType="1"/>
          </p:cNvSpPr>
          <p:nvPr/>
        </p:nvSpPr>
        <p:spPr bwMode="auto">
          <a:xfrm>
            <a:off x="4221163" y="4740275"/>
            <a:ext cx="36512" cy="1588"/>
          </a:xfrm>
          <a:prstGeom prst="line">
            <a:avLst/>
          </a:prstGeom>
          <a:noFill/>
          <a:ln w="20701">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1573" name="Line 21"/>
          <p:cNvSpPr>
            <a:spLocks noChangeShapeType="1"/>
          </p:cNvSpPr>
          <p:nvPr/>
        </p:nvSpPr>
        <p:spPr bwMode="auto">
          <a:xfrm>
            <a:off x="4221163" y="4635500"/>
            <a:ext cx="36512" cy="1588"/>
          </a:xfrm>
          <a:prstGeom prst="line">
            <a:avLst/>
          </a:prstGeom>
          <a:noFill/>
          <a:ln w="20701">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1574" name="Line 22"/>
          <p:cNvSpPr>
            <a:spLocks noChangeShapeType="1"/>
          </p:cNvSpPr>
          <p:nvPr/>
        </p:nvSpPr>
        <p:spPr bwMode="auto">
          <a:xfrm>
            <a:off x="4221163" y="4527550"/>
            <a:ext cx="36512" cy="0"/>
          </a:xfrm>
          <a:prstGeom prst="line">
            <a:avLst/>
          </a:prstGeom>
          <a:noFill/>
          <a:ln w="20701">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1575" name="Line 23"/>
          <p:cNvSpPr>
            <a:spLocks noChangeShapeType="1"/>
          </p:cNvSpPr>
          <p:nvPr/>
        </p:nvSpPr>
        <p:spPr bwMode="auto">
          <a:xfrm>
            <a:off x="4221163" y="4422775"/>
            <a:ext cx="36512" cy="1588"/>
          </a:xfrm>
          <a:prstGeom prst="line">
            <a:avLst/>
          </a:prstGeom>
          <a:noFill/>
          <a:ln w="20701">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1576" name="Line 24"/>
          <p:cNvSpPr>
            <a:spLocks noChangeShapeType="1"/>
          </p:cNvSpPr>
          <p:nvPr/>
        </p:nvSpPr>
        <p:spPr bwMode="auto">
          <a:xfrm>
            <a:off x="4221163" y="4318000"/>
            <a:ext cx="36512" cy="3175"/>
          </a:xfrm>
          <a:prstGeom prst="line">
            <a:avLst/>
          </a:prstGeom>
          <a:noFill/>
          <a:ln w="20701">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1577" name="Line 25"/>
          <p:cNvSpPr>
            <a:spLocks noChangeShapeType="1"/>
          </p:cNvSpPr>
          <p:nvPr/>
        </p:nvSpPr>
        <p:spPr bwMode="auto">
          <a:xfrm>
            <a:off x="4221163" y="4214813"/>
            <a:ext cx="36512" cy="1587"/>
          </a:xfrm>
          <a:prstGeom prst="line">
            <a:avLst/>
          </a:prstGeom>
          <a:noFill/>
          <a:ln w="20701">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1578" name="Line 26"/>
          <p:cNvSpPr>
            <a:spLocks noChangeShapeType="1"/>
          </p:cNvSpPr>
          <p:nvPr/>
        </p:nvSpPr>
        <p:spPr bwMode="auto">
          <a:xfrm>
            <a:off x="4221163" y="4105275"/>
            <a:ext cx="36512" cy="1588"/>
          </a:xfrm>
          <a:prstGeom prst="line">
            <a:avLst/>
          </a:prstGeom>
          <a:noFill/>
          <a:ln w="20701">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1579" name="Line 27"/>
          <p:cNvSpPr>
            <a:spLocks noChangeShapeType="1"/>
          </p:cNvSpPr>
          <p:nvPr/>
        </p:nvSpPr>
        <p:spPr bwMode="auto">
          <a:xfrm>
            <a:off x="4221163" y="4002088"/>
            <a:ext cx="36512" cy="1587"/>
          </a:xfrm>
          <a:prstGeom prst="line">
            <a:avLst/>
          </a:prstGeom>
          <a:noFill/>
          <a:ln w="20701">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1580" name="Line 28"/>
          <p:cNvSpPr>
            <a:spLocks noChangeShapeType="1"/>
          </p:cNvSpPr>
          <p:nvPr/>
        </p:nvSpPr>
        <p:spPr bwMode="auto">
          <a:xfrm>
            <a:off x="4221163" y="6111875"/>
            <a:ext cx="47625" cy="1588"/>
          </a:xfrm>
          <a:prstGeom prst="line">
            <a:avLst/>
          </a:prstGeom>
          <a:noFill/>
          <a:ln w="20638">
            <a:solidFill>
              <a:srgbClr val="FF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1581" name="Line 29"/>
          <p:cNvSpPr>
            <a:spLocks noChangeShapeType="1"/>
          </p:cNvSpPr>
          <p:nvPr/>
        </p:nvSpPr>
        <p:spPr bwMode="auto">
          <a:xfrm>
            <a:off x="4221163" y="5588000"/>
            <a:ext cx="47625" cy="1588"/>
          </a:xfrm>
          <a:prstGeom prst="line">
            <a:avLst/>
          </a:prstGeom>
          <a:noFill/>
          <a:ln w="20701">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1582" name="Line 30"/>
          <p:cNvSpPr>
            <a:spLocks noChangeShapeType="1"/>
          </p:cNvSpPr>
          <p:nvPr/>
        </p:nvSpPr>
        <p:spPr bwMode="auto">
          <a:xfrm>
            <a:off x="4221163" y="5057775"/>
            <a:ext cx="47625" cy="1588"/>
          </a:xfrm>
          <a:prstGeom prst="line">
            <a:avLst/>
          </a:prstGeom>
          <a:noFill/>
          <a:ln w="20701">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1583" name="Line 31"/>
          <p:cNvSpPr>
            <a:spLocks noChangeShapeType="1"/>
          </p:cNvSpPr>
          <p:nvPr/>
        </p:nvSpPr>
        <p:spPr bwMode="auto">
          <a:xfrm>
            <a:off x="4221163" y="4533900"/>
            <a:ext cx="47625" cy="0"/>
          </a:xfrm>
          <a:prstGeom prst="line">
            <a:avLst/>
          </a:prstGeom>
          <a:noFill/>
          <a:ln w="20701">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1584" name="Line 32"/>
          <p:cNvSpPr>
            <a:spLocks noChangeShapeType="1"/>
          </p:cNvSpPr>
          <p:nvPr/>
        </p:nvSpPr>
        <p:spPr bwMode="auto">
          <a:xfrm>
            <a:off x="4221163" y="4002088"/>
            <a:ext cx="47625" cy="1587"/>
          </a:xfrm>
          <a:prstGeom prst="line">
            <a:avLst/>
          </a:prstGeom>
          <a:noFill/>
          <a:ln w="20701">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1585" name="Line 33"/>
          <p:cNvSpPr>
            <a:spLocks noChangeShapeType="1"/>
          </p:cNvSpPr>
          <p:nvPr/>
        </p:nvSpPr>
        <p:spPr bwMode="auto">
          <a:xfrm>
            <a:off x="4221163" y="6111875"/>
            <a:ext cx="4344987" cy="1588"/>
          </a:xfrm>
          <a:prstGeom prst="line">
            <a:avLst/>
          </a:prstGeom>
          <a:noFill/>
          <a:ln w="20701">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1586" name="Line 34"/>
          <p:cNvSpPr>
            <a:spLocks noChangeShapeType="1"/>
          </p:cNvSpPr>
          <p:nvPr/>
        </p:nvSpPr>
        <p:spPr bwMode="auto">
          <a:xfrm flipV="1">
            <a:off x="4221163" y="6078538"/>
            <a:ext cx="0" cy="33337"/>
          </a:xfrm>
          <a:prstGeom prst="line">
            <a:avLst/>
          </a:prstGeom>
          <a:noFill/>
          <a:ln w="20638">
            <a:solidFill>
              <a:srgbClr val="FF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1587" name="Line 35"/>
          <p:cNvSpPr>
            <a:spLocks noChangeShapeType="1"/>
          </p:cNvSpPr>
          <p:nvPr/>
        </p:nvSpPr>
        <p:spPr bwMode="auto">
          <a:xfrm flipV="1">
            <a:off x="4489450" y="6078538"/>
            <a:ext cx="1588" cy="33337"/>
          </a:xfrm>
          <a:prstGeom prst="line">
            <a:avLst/>
          </a:prstGeom>
          <a:noFill/>
          <a:ln w="20701">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1588" name="Line 36"/>
          <p:cNvSpPr>
            <a:spLocks noChangeShapeType="1"/>
          </p:cNvSpPr>
          <p:nvPr/>
        </p:nvSpPr>
        <p:spPr bwMode="auto">
          <a:xfrm flipV="1">
            <a:off x="4764088" y="6078538"/>
            <a:ext cx="1587" cy="33337"/>
          </a:xfrm>
          <a:prstGeom prst="line">
            <a:avLst/>
          </a:prstGeom>
          <a:noFill/>
          <a:ln w="20701">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1589" name="Line 37"/>
          <p:cNvSpPr>
            <a:spLocks noChangeShapeType="1"/>
          </p:cNvSpPr>
          <p:nvPr/>
        </p:nvSpPr>
        <p:spPr bwMode="auto">
          <a:xfrm flipV="1">
            <a:off x="5033963" y="6078538"/>
            <a:ext cx="0" cy="33337"/>
          </a:xfrm>
          <a:prstGeom prst="line">
            <a:avLst/>
          </a:prstGeom>
          <a:noFill/>
          <a:ln w="20701">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1590" name="Line 38"/>
          <p:cNvSpPr>
            <a:spLocks noChangeShapeType="1"/>
          </p:cNvSpPr>
          <p:nvPr/>
        </p:nvSpPr>
        <p:spPr bwMode="auto">
          <a:xfrm flipV="1">
            <a:off x="5308600" y="6078538"/>
            <a:ext cx="1588" cy="33337"/>
          </a:xfrm>
          <a:prstGeom prst="line">
            <a:avLst/>
          </a:prstGeom>
          <a:noFill/>
          <a:ln w="20701">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1591" name="Line 39"/>
          <p:cNvSpPr>
            <a:spLocks noChangeShapeType="1"/>
          </p:cNvSpPr>
          <p:nvPr/>
        </p:nvSpPr>
        <p:spPr bwMode="auto">
          <a:xfrm flipV="1">
            <a:off x="5576888" y="6078538"/>
            <a:ext cx="1587" cy="33337"/>
          </a:xfrm>
          <a:prstGeom prst="line">
            <a:avLst/>
          </a:prstGeom>
          <a:noFill/>
          <a:ln w="20701">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1592" name="Line 40"/>
          <p:cNvSpPr>
            <a:spLocks noChangeShapeType="1"/>
          </p:cNvSpPr>
          <p:nvPr/>
        </p:nvSpPr>
        <p:spPr bwMode="auto">
          <a:xfrm flipV="1">
            <a:off x="5853113" y="6078538"/>
            <a:ext cx="0" cy="33337"/>
          </a:xfrm>
          <a:prstGeom prst="line">
            <a:avLst/>
          </a:prstGeom>
          <a:noFill/>
          <a:ln w="20701">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1593" name="Line 41"/>
          <p:cNvSpPr>
            <a:spLocks noChangeShapeType="1"/>
          </p:cNvSpPr>
          <p:nvPr/>
        </p:nvSpPr>
        <p:spPr bwMode="auto">
          <a:xfrm flipV="1">
            <a:off x="6121400" y="6078538"/>
            <a:ext cx="1588" cy="33337"/>
          </a:xfrm>
          <a:prstGeom prst="line">
            <a:avLst/>
          </a:prstGeom>
          <a:noFill/>
          <a:ln w="20701">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1594" name="Line 42"/>
          <p:cNvSpPr>
            <a:spLocks noChangeShapeType="1"/>
          </p:cNvSpPr>
          <p:nvPr/>
        </p:nvSpPr>
        <p:spPr bwMode="auto">
          <a:xfrm flipV="1">
            <a:off x="6396038" y="6078538"/>
            <a:ext cx="1587" cy="33337"/>
          </a:xfrm>
          <a:prstGeom prst="line">
            <a:avLst/>
          </a:prstGeom>
          <a:noFill/>
          <a:ln w="20701">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1595" name="Line 43"/>
          <p:cNvSpPr>
            <a:spLocks noChangeShapeType="1"/>
          </p:cNvSpPr>
          <p:nvPr/>
        </p:nvSpPr>
        <p:spPr bwMode="auto">
          <a:xfrm flipV="1">
            <a:off x="6665913" y="6078538"/>
            <a:ext cx="0" cy="33337"/>
          </a:xfrm>
          <a:prstGeom prst="line">
            <a:avLst/>
          </a:prstGeom>
          <a:noFill/>
          <a:ln w="20701">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1596" name="Line 44"/>
          <p:cNvSpPr>
            <a:spLocks noChangeShapeType="1"/>
          </p:cNvSpPr>
          <p:nvPr/>
        </p:nvSpPr>
        <p:spPr bwMode="auto">
          <a:xfrm flipV="1">
            <a:off x="6934200" y="6078538"/>
            <a:ext cx="1588" cy="33337"/>
          </a:xfrm>
          <a:prstGeom prst="line">
            <a:avLst/>
          </a:prstGeom>
          <a:noFill/>
          <a:ln w="20701">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1597" name="Line 45"/>
          <p:cNvSpPr>
            <a:spLocks noChangeShapeType="1"/>
          </p:cNvSpPr>
          <p:nvPr/>
        </p:nvSpPr>
        <p:spPr bwMode="auto">
          <a:xfrm flipV="1">
            <a:off x="7208838" y="6078538"/>
            <a:ext cx="1587" cy="33337"/>
          </a:xfrm>
          <a:prstGeom prst="line">
            <a:avLst/>
          </a:prstGeom>
          <a:noFill/>
          <a:ln w="20701">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1598" name="Line 46"/>
          <p:cNvSpPr>
            <a:spLocks noChangeShapeType="1"/>
          </p:cNvSpPr>
          <p:nvPr/>
        </p:nvSpPr>
        <p:spPr bwMode="auto">
          <a:xfrm flipV="1">
            <a:off x="7478713" y="6078538"/>
            <a:ext cx="0" cy="33337"/>
          </a:xfrm>
          <a:prstGeom prst="line">
            <a:avLst/>
          </a:prstGeom>
          <a:noFill/>
          <a:ln w="20701">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1599" name="Line 47"/>
          <p:cNvSpPr>
            <a:spLocks noChangeShapeType="1"/>
          </p:cNvSpPr>
          <p:nvPr/>
        </p:nvSpPr>
        <p:spPr bwMode="auto">
          <a:xfrm flipV="1">
            <a:off x="7753350" y="6078538"/>
            <a:ext cx="1588" cy="33337"/>
          </a:xfrm>
          <a:prstGeom prst="line">
            <a:avLst/>
          </a:prstGeom>
          <a:noFill/>
          <a:ln w="20701">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1600" name="Line 48"/>
          <p:cNvSpPr>
            <a:spLocks noChangeShapeType="1"/>
          </p:cNvSpPr>
          <p:nvPr/>
        </p:nvSpPr>
        <p:spPr bwMode="auto">
          <a:xfrm flipV="1">
            <a:off x="8021638" y="6078538"/>
            <a:ext cx="1587" cy="33337"/>
          </a:xfrm>
          <a:prstGeom prst="line">
            <a:avLst/>
          </a:prstGeom>
          <a:noFill/>
          <a:ln w="20701">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1601" name="Line 49"/>
          <p:cNvSpPr>
            <a:spLocks noChangeShapeType="1"/>
          </p:cNvSpPr>
          <p:nvPr/>
        </p:nvSpPr>
        <p:spPr bwMode="auto">
          <a:xfrm flipV="1">
            <a:off x="8297863" y="6078538"/>
            <a:ext cx="0" cy="33337"/>
          </a:xfrm>
          <a:prstGeom prst="line">
            <a:avLst/>
          </a:prstGeom>
          <a:noFill/>
          <a:ln w="20701">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1602" name="Line 50"/>
          <p:cNvSpPr>
            <a:spLocks noChangeShapeType="1"/>
          </p:cNvSpPr>
          <p:nvPr/>
        </p:nvSpPr>
        <p:spPr bwMode="auto">
          <a:xfrm flipV="1">
            <a:off x="8566150" y="6078538"/>
            <a:ext cx="1588" cy="33337"/>
          </a:xfrm>
          <a:prstGeom prst="line">
            <a:avLst/>
          </a:prstGeom>
          <a:noFill/>
          <a:ln w="20701">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1603" name="Line 51"/>
          <p:cNvSpPr>
            <a:spLocks noChangeShapeType="1"/>
          </p:cNvSpPr>
          <p:nvPr/>
        </p:nvSpPr>
        <p:spPr bwMode="auto">
          <a:xfrm flipV="1">
            <a:off x="4221163" y="6065838"/>
            <a:ext cx="0" cy="46037"/>
          </a:xfrm>
          <a:prstGeom prst="line">
            <a:avLst/>
          </a:prstGeom>
          <a:noFill/>
          <a:ln w="20638">
            <a:solidFill>
              <a:srgbClr val="FF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1604" name="Line 52"/>
          <p:cNvSpPr>
            <a:spLocks noChangeShapeType="1"/>
          </p:cNvSpPr>
          <p:nvPr/>
        </p:nvSpPr>
        <p:spPr bwMode="auto">
          <a:xfrm flipV="1">
            <a:off x="5308600" y="6065838"/>
            <a:ext cx="1588" cy="46037"/>
          </a:xfrm>
          <a:prstGeom prst="line">
            <a:avLst/>
          </a:prstGeom>
          <a:noFill/>
          <a:ln w="20701">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1605" name="Line 53"/>
          <p:cNvSpPr>
            <a:spLocks noChangeShapeType="1"/>
          </p:cNvSpPr>
          <p:nvPr/>
        </p:nvSpPr>
        <p:spPr bwMode="auto">
          <a:xfrm flipV="1">
            <a:off x="6396038" y="6065838"/>
            <a:ext cx="1587" cy="46037"/>
          </a:xfrm>
          <a:prstGeom prst="line">
            <a:avLst/>
          </a:prstGeom>
          <a:noFill/>
          <a:ln w="20701">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1606" name="Line 54"/>
          <p:cNvSpPr>
            <a:spLocks noChangeShapeType="1"/>
          </p:cNvSpPr>
          <p:nvPr/>
        </p:nvSpPr>
        <p:spPr bwMode="auto">
          <a:xfrm flipV="1">
            <a:off x="7478713" y="6065838"/>
            <a:ext cx="0" cy="46037"/>
          </a:xfrm>
          <a:prstGeom prst="line">
            <a:avLst/>
          </a:prstGeom>
          <a:noFill/>
          <a:ln w="20701">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1607" name="Line 55"/>
          <p:cNvSpPr>
            <a:spLocks noChangeShapeType="1"/>
          </p:cNvSpPr>
          <p:nvPr/>
        </p:nvSpPr>
        <p:spPr bwMode="auto">
          <a:xfrm flipV="1">
            <a:off x="8566150" y="6065838"/>
            <a:ext cx="1588" cy="46037"/>
          </a:xfrm>
          <a:prstGeom prst="line">
            <a:avLst/>
          </a:prstGeom>
          <a:noFill/>
          <a:ln w="20701">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1608" name="Line 56"/>
          <p:cNvSpPr>
            <a:spLocks noChangeShapeType="1"/>
          </p:cNvSpPr>
          <p:nvPr/>
        </p:nvSpPr>
        <p:spPr bwMode="auto">
          <a:xfrm>
            <a:off x="4221163" y="6111875"/>
            <a:ext cx="542925" cy="1588"/>
          </a:xfrm>
          <a:prstGeom prst="line">
            <a:avLst/>
          </a:prstGeom>
          <a:noFill/>
          <a:ln w="20701">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1609" name="Line 57"/>
          <p:cNvSpPr>
            <a:spLocks noChangeShapeType="1"/>
          </p:cNvSpPr>
          <p:nvPr/>
        </p:nvSpPr>
        <p:spPr bwMode="auto">
          <a:xfrm flipV="1">
            <a:off x="4764088" y="5588000"/>
            <a:ext cx="1587" cy="523875"/>
          </a:xfrm>
          <a:prstGeom prst="line">
            <a:avLst/>
          </a:prstGeom>
          <a:noFill/>
          <a:ln w="20638">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1610" name="Line 58"/>
          <p:cNvSpPr>
            <a:spLocks noChangeShapeType="1"/>
          </p:cNvSpPr>
          <p:nvPr/>
        </p:nvSpPr>
        <p:spPr bwMode="auto">
          <a:xfrm>
            <a:off x="4764088" y="5588000"/>
            <a:ext cx="269875" cy="1588"/>
          </a:xfrm>
          <a:prstGeom prst="line">
            <a:avLst/>
          </a:prstGeom>
          <a:noFill/>
          <a:ln w="20638">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1611" name="Line 59"/>
          <p:cNvSpPr>
            <a:spLocks noChangeShapeType="1"/>
          </p:cNvSpPr>
          <p:nvPr/>
        </p:nvSpPr>
        <p:spPr bwMode="auto">
          <a:xfrm>
            <a:off x="5033963" y="5588000"/>
            <a:ext cx="0" cy="1588"/>
          </a:xfrm>
          <a:prstGeom prst="line">
            <a:avLst/>
          </a:prstGeom>
          <a:noFill/>
          <a:ln w="20638">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1612" name="Line 60"/>
          <p:cNvSpPr>
            <a:spLocks noChangeShapeType="1"/>
          </p:cNvSpPr>
          <p:nvPr/>
        </p:nvSpPr>
        <p:spPr bwMode="auto">
          <a:xfrm>
            <a:off x="5033963" y="5588000"/>
            <a:ext cx="274637" cy="1588"/>
          </a:xfrm>
          <a:prstGeom prst="line">
            <a:avLst/>
          </a:prstGeom>
          <a:noFill/>
          <a:ln w="20638">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1613" name="Line 61"/>
          <p:cNvSpPr>
            <a:spLocks noChangeShapeType="1"/>
          </p:cNvSpPr>
          <p:nvPr/>
        </p:nvSpPr>
        <p:spPr bwMode="auto">
          <a:xfrm flipV="1">
            <a:off x="5308600" y="5057775"/>
            <a:ext cx="1588" cy="530225"/>
          </a:xfrm>
          <a:prstGeom prst="line">
            <a:avLst/>
          </a:prstGeom>
          <a:noFill/>
          <a:ln w="20638">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1614" name="Line 62"/>
          <p:cNvSpPr>
            <a:spLocks noChangeShapeType="1"/>
          </p:cNvSpPr>
          <p:nvPr/>
        </p:nvSpPr>
        <p:spPr bwMode="auto">
          <a:xfrm>
            <a:off x="5308600" y="5057775"/>
            <a:ext cx="544513" cy="1588"/>
          </a:xfrm>
          <a:prstGeom prst="line">
            <a:avLst/>
          </a:prstGeom>
          <a:noFill/>
          <a:ln w="20638">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1615" name="Line 63"/>
          <p:cNvSpPr>
            <a:spLocks noChangeShapeType="1"/>
          </p:cNvSpPr>
          <p:nvPr/>
        </p:nvSpPr>
        <p:spPr bwMode="auto">
          <a:xfrm flipV="1">
            <a:off x="5853113" y="4533900"/>
            <a:ext cx="0" cy="523875"/>
          </a:xfrm>
          <a:prstGeom prst="line">
            <a:avLst/>
          </a:prstGeom>
          <a:noFill/>
          <a:ln w="20638">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1616" name="Line 64"/>
          <p:cNvSpPr>
            <a:spLocks noChangeShapeType="1"/>
          </p:cNvSpPr>
          <p:nvPr/>
        </p:nvSpPr>
        <p:spPr bwMode="auto">
          <a:xfrm>
            <a:off x="5853113" y="4533900"/>
            <a:ext cx="542925" cy="0"/>
          </a:xfrm>
          <a:prstGeom prst="line">
            <a:avLst/>
          </a:prstGeom>
          <a:noFill/>
          <a:ln w="20638">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1617" name="Line 65"/>
          <p:cNvSpPr>
            <a:spLocks noChangeShapeType="1"/>
          </p:cNvSpPr>
          <p:nvPr/>
        </p:nvSpPr>
        <p:spPr bwMode="auto">
          <a:xfrm flipV="1">
            <a:off x="6396038" y="4002088"/>
            <a:ext cx="1587" cy="531812"/>
          </a:xfrm>
          <a:prstGeom prst="line">
            <a:avLst/>
          </a:prstGeom>
          <a:noFill/>
          <a:ln w="20638">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1618" name="Line 66"/>
          <p:cNvSpPr>
            <a:spLocks noChangeShapeType="1"/>
          </p:cNvSpPr>
          <p:nvPr/>
        </p:nvSpPr>
        <p:spPr bwMode="auto">
          <a:xfrm>
            <a:off x="6396038" y="4002088"/>
            <a:ext cx="538162" cy="1587"/>
          </a:xfrm>
          <a:prstGeom prst="line">
            <a:avLst/>
          </a:prstGeom>
          <a:noFill/>
          <a:ln w="20638">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1619" name="Line 67"/>
          <p:cNvSpPr>
            <a:spLocks noChangeShapeType="1"/>
          </p:cNvSpPr>
          <p:nvPr/>
        </p:nvSpPr>
        <p:spPr bwMode="auto">
          <a:xfrm>
            <a:off x="6934200" y="4002088"/>
            <a:ext cx="1588" cy="1587"/>
          </a:xfrm>
          <a:prstGeom prst="line">
            <a:avLst/>
          </a:prstGeom>
          <a:noFill/>
          <a:ln w="20638">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1620" name="Line 68"/>
          <p:cNvSpPr>
            <a:spLocks noChangeShapeType="1"/>
          </p:cNvSpPr>
          <p:nvPr/>
        </p:nvSpPr>
        <p:spPr bwMode="auto">
          <a:xfrm>
            <a:off x="6934200" y="4002088"/>
            <a:ext cx="544513" cy="1587"/>
          </a:xfrm>
          <a:prstGeom prst="line">
            <a:avLst/>
          </a:prstGeom>
          <a:noFill/>
          <a:ln w="20638">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1621" name="Line 69"/>
          <p:cNvSpPr>
            <a:spLocks noChangeShapeType="1"/>
          </p:cNvSpPr>
          <p:nvPr/>
        </p:nvSpPr>
        <p:spPr bwMode="auto">
          <a:xfrm>
            <a:off x="7478713" y="4002088"/>
            <a:ext cx="0" cy="1587"/>
          </a:xfrm>
          <a:prstGeom prst="line">
            <a:avLst/>
          </a:prstGeom>
          <a:noFill/>
          <a:ln w="20638">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1622" name="Line 70"/>
          <p:cNvSpPr>
            <a:spLocks noChangeShapeType="1"/>
          </p:cNvSpPr>
          <p:nvPr/>
        </p:nvSpPr>
        <p:spPr bwMode="auto">
          <a:xfrm>
            <a:off x="7478713" y="4002088"/>
            <a:ext cx="542925" cy="1587"/>
          </a:xfrm>
          <a:prstGeom prst="line">
            <a:avLst/>
          </a:prstGeom>
          <a:noFill/>
          <a:ln w="20638">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1623" name="Line 71"/>
          <p:cNvSpPr>
            <a:spLocks noChangeShapeType="1"/>
          </p:cNvSpPr>
          <p:nvPr/>
        </p:nvSpPr>
        <p:spPr bwMode="auto">
          <a:xfrm>
            <a:off x="8021638" y="4002088"/>
            <a:ext cx="1587" cy="1587"/>
          </a:xfrm>
          <a:prstGeom prst="line">
            <a:avLst/>
          </a:prstGeom>
          <a:noFill/>
          <a:ln w="20638">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1624" name="Line 72"/>
          <p:cNvSpPr>
            <a:spLocks noChangeShapeType="1"/>
          </p:cNvSpPr>
          <p:nvPr/>
        </p:nvSpPr>
        <p:spPr bwMode="auto">
          <a:xfrm>
            <a:off x="8021638" y="4002088"/>
            <a:ext cx="544512" cy="1587"/>
          </a:xfrm>
          <a:prstGeom prst="line">
            <a:avLst/>
          </a:prstGeom>
          <a:noFill/>
          <a:ln w="20638">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1625" name="Line 73"/>
          <p:cNvSpPr>
            <a:spLocks noChangeShapeType="1"/>
          </p:cNvSpPr>
          <p:nvPr/>
        </p:nvSpPr>
        <p:spPr bwMode="auto">
          <a:xfrm>
            <a:off x="4221163" y="6111875"/>
            <a:ext cx="542925" cy="1588"/>
          </a:xfrm>
          <a:prstGeom prst="line">
            <a:avLst/>
          </a:prstGeom>
          <a:noFill/>
          <a:ln w="20701">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1626" name="Line 74"/>
          <p:cNvSpPr>
            <a:spLocks noChangeShapeType="1"/>
          </p:cNvSpPr>
          <p:nvPr/>
        </p:nvSpPr>
        <p:spPr bwMode="auto">
          <a:xfrm>
            <a:off x="4764088" y="6111875"/>
            <a:ext cx="1587" cy="1588"/>
          </a:xfrm>
          <a:prstGeom prst="line">
            <a:avLst/>
          </a:prstGeom>
          <a:noFill/>
          <a:ln w="20701">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1627" name="Line 75"/>
          <p:cNvSpPr>
            <a:spLocks noChangeShapeType="1"/>
          </p:cNvSpPr>
          <p:nvPr/>
        </p:nvSpPr>
        <p:spPr bwMode="auto">
          <a:xfrm>
            <a:off x="4764088" y="6111875"/>
            <a:ext cx="269875" cy="1588"/>
          </a:xfrm>
          <a:prstGeom prst="line">
            <a:avLst/>
          </a:prstGeom>
          <a:noFill/>
          <a:ln w="20701">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1628" name="Line 76"/>
          <p:cNvSpPr>
            <a:spLocks noChangeShapeType="1"/>
          </p:cNvSpPr>
          <p:nvPr/>
        </p:nvSpPr>
        <p:spPr bwMode="auto">
          <a:xfrm>
            <a:off x="5033963" y="6111875"/>
            <a:ext cx="0" cy="1588"/>
          </a:xfrm>
          <a:prstGeom prst="line">
            <a:avLst/>
          </a:prstGeom>
          <a:noFill/>
          <a:ln w="20701">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1629" name="Line 77"/>
          <p:cNvSpPr>
            <a:spLocks noChangeShapeType="1"/>
          </p:cNvSpPr>
          <p:nvPr/>
        </p:nvSpPr>
        <p:spPr bwMode="auto">
          <a:xfrm>
            <a:off x="5033963" y="6111875"/>
            <a:ext cx="274637" cy="1588"/>
          </a:xfrm>
          <a:prstGeom prst="line">
            <a:avLst/>
          </a:prstGeom>
          <a:noFill/>
          <a:ln w="20701">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1630" name="Line 78"/>
          <p:cNvSpPr>
            <a:spLocks noChangeShapeType="1"/>
          </p:cNvSpPr>
          <p:nvPr/>
        </p:nvSpPr>
        <p:spPr bwMode="auto">
          <a:xfrm>
            <a:off x="5308600" y="6111875"/>
            <a:ext cx="1588" cy="1588"/>
          </a:xfrm>
          <a:prstGeom prst="line">
            <a:avLst/>
          </a:prstGeom>
          <a:noFill/>
          <a:ln w="20701">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1631" name="Line 79"/>
          <p:cNvSpPr>
            <a:spLocks noChangeShapeType="1"/>
          </p:cNvSpPr>
          <p:nvPr/>
        </p:nvSpPr>
        <p:spPr bwMode="auto">
          <a:xfrm>
            <a:off x="5308600" y="6111875"/>
            <a:ext cx="544513" cy="1588"/>
          </a:xfrm>
          <a:prstGeom prst="line">
            <a:avLst/>
          </a:prstGeom>
          <a:noFill/>
          <a:ln w="20701">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1632" name="Line 80"/>
          <p:cNvSpPr>
            <a:spLocks noChangeShapeType="1"/>
          </p:cNvSpPr>
          <p:nvPr/>
        </p:nvSpPr>
        <p:spPr bwMode="auto">
          <a:xfrm flipV="1">
            <a:off x="5853113" y="5588000"/>
            <a:ext cx="0" cy="523875"/>
          </a:xfrm>
          <a:prstGeom prst="line">
            <a:avLst/>
          </a:prstGeom>
          <a:noFill/>
          <a:ln w="20638">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1633" name="Line 81"/>
          <p:cNvSpPr>
            <a:spLocks noChangeShapeType="1"/>
          </p:cNvSpPr>
          <p:nvPr/>
        </p:nvSpPr>
        <p:spPr bwMode="auto">
          <a:xfrm>
            <a:off x="5853113" y="5588000"/>
            <a:ext cx="542925" cy="1588"/>
          </a:xfrm>
          <a:prstGeom prst="line">
            <a:avLst/>
          </a:prstGeom>
          <a:noFill/>
          <a:ln w="20638">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1634" name="Line 82"/>
          <p:cNvSpPr>
            <a:spLocks noChangeShapeType="1"/>
          </p:cNvSpPr>
          <p:nvPr/>
        </p:nvSpPr>
        <p:spPr bwMode="auto">
          <a:xfrm>
            <a:off x="6396038" y="5588000"/>
            <a:ext cx="1587" cy="1588"/>
          </a:xfrm>
          <a:prstGeom prst="line">
            <a:avLst/>
          </a:prstGeom>
          <a:noFill/>
          <a:ln w="20638">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1635" name="Line 83"/>
          <p:cNvSpPr>
            <a:spLocks noChangeShapeType="1"/>
          </p:cNvSpPr>
          <p:nvPr/>
        </p:nvSpPr>
        <p:spPr bwMode="auto">
          <a:xfrm>
            <a:off x="6396038" y="5588000"/>
            <a:ext cx="538162" cy="1588"/>
          </a:xfrm>
          <a:prstGeom prst="line">
            <a:avLst/>
          </a:prstGeom>
          <a:noFill/>
          <a:ln w="20638">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1636" name="Line 84"/>
          <p:cNvSpPr>
            <a:spLocks noChangeShapeType="1"/>
          </p:cNvSpPr>
          <p:nvPr/>
        </p:nvSpPr>
        <p:spPr bwMode="auto">
          <a:xfrm flipV="1">
            <a:off x="6934200" y="5057775"/>
            <a:ext cx="1588" cy="530225"/>
          </a:xfrm>
          <a:prstGeom prst="line">
            <a:avLst/>
          </a:prstGeom>
          <a:noFill/>
          <a:ln w="20638">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1637" name="Line 85"/>
          <p:cNvSpPr>
            <a:spLocks noChangeShapeType="1"/>
          </p:cNvSpPr>
          <p:nvPr/>
        </p:nvSpPr>
        <p:spPr bwMode="auto">
          <a:xfrm>
            <a:off x="6934200" y="5057775"/>
            <a:ext cx="544513" cy="1588"/>
          </a:xfrm>
          <a:prstGeom prst="line">
            <a:avLst/>
          </a:prstGeom>
          <a:noFill/>
          <a:ln w="20638">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1638" name="Line 86"/>
          <p:cNvSpPr>
            <a:spLocks noChangeShapeType="1"/>
          </p:cNvSpPr>
          <p:nvPr/>
        </p:nvSpPr>
        <p:spPr bwMode="auto">
          <a:xfrm flipV="1">
            <a:off x="7478713" y="4533900"/>
            <a:ext cx="0" cy="523875"/>
          </a:xfrm>
          <a:prstGeom prst="line">
            <a:avLst/>
          </a:prstGeom>
          <a:noFill/>
          <a:ln w="20638">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1639" name="Line 87"/>
          <p:cNvSpPr>
            <a:spLocks noChangeShapeType="1"/>
          </p:cNvSpPr>
          <p:nvPr/>
        </p:nvSpPr>
        <p:spPr bwMode="auto">
          <a:xfrm>
            <a:off x="7478713" y="4533900"/>
            <a:ext cx="542925" cy="0"/>
          </a:xfrm>
          <a:prstGeom prst="line">
            <a:avLst/>
          </a:prstGeom>
          <a:noFill/>
          <a:ln w="20638">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1640" name="Line 88"/>
          <p:cNvSpPr>
            <a:spLocks noChangeShapeType="1"/>
          </p:cNvSpPr>
          <p:nvPr/>
        </p:nvSpPr>
        <p:spPr bwMode="auto">
          <a:xfrm flipV="1">
            <a:off x="8021638" y="4002088"/>
            <a:ext cx="1587" cy="531812"/>
          </a:xfrm>
          <a:prstGeom prst="line">
            <a:avLst/>
          </a:prstGeom>
          <a:noFill/>
          <a:ln w="20638">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1641" name="Line 89"/>
          <p:cNvSpPr>
            <a:spLocks noChangeShapeType="1"/>
          </p:cNvSpPr>
          <p:nvPr/>
        </p:nvSpPr>
        <p:spPr bwMode="auto">
          <a:xfrm>
            <a:off x="8021638" y="4002088"/>
            <a:ext cx="544512" cy="1587"/>
          </a:xfrm>
          <a:prstGeom prst="line">
            <a:avLst/>
          </a:prstGeom>
          <a:noFill/>
          <a:ln w="20638">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1642" name="Rectangle 90"/>
          <p:cNvSpPr>
            <a:spLocks noChangeArrowheads="1"/>
          </p:cNvSpPr>
          <p:nvPr/>
        </p:nvSpPr>
        <p:spPr bwMode="auto">
          <a:xfrm>
            <a:off x="3968750" y="5970588"/>
            <a:ext cx="169863"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2400" b="1">
                <a:latin typeface="Arial" panose="020B0604020202020204" pitchFamily="34" charset="0"/>
              </a:rPr>
              <a:t>0</a:t>
            </a:r>
            <a:endParaRPr lang="en-US" altLang="en-US" sz="2400">
              <a:latin typeface="Times New Roman" panose="02020603050405020304" pitchFamily="18" charset="0"/>
            </a:endParaRPr>
          </a:p>
        </p:txBody>
      </p:sp>
      <p:sp>
        <p:nvSpPr>
          <p:cNvPr id="151643" name="Rectangle 91"/>
          <p:cNvSpPr>
            <a:spLocks noChangeArrowheads="1"/>
          </p:cNvSpPr>
          <p:nvPr/>
        </p:nvSpPr>
        <p:spPr bwMode="auto">
          <a:xfrm>
            <a:off x="3968750" y="3859213"/>
            <a:ext cx="169863"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2400" b="1">
                <a:latin typeface="Arial" panose="020B0604020202020204" pitchFamily="34" charset="0"/>
              </a:rPr>
              <a:t>1</a:t>
            </a:r>
            <a:endParaRPr lang="en-US" altLang="en-US" sz="2400">
              <a:latin typeface="Times New Roman" panose="02020603050405020304" pitchFamily="18" charset="0"/>
            </a:endParaRPr>
          </a:p>
        </p:txBody>
      </p:sp>
      <p:sp>
        <p:nvSpPr>
          <p:cNvPr id="151644" name="Rectangle 92"/>
          <p:cNvSpPr>
            <a:spLocks noChangeArrowheads="1"/>
          </p:cNvSpPr>
          <p:nvPr/>
        </p:nvSpPr>
        <p:spPr bwMode="auto">
          <a:xfrm>
            <a:off x="4184650" y="6243638"/>
            <a:ext cx="169863"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2400" b="1">
                <a:latin typeface="Arial" panose="020B0604020202020204" pitchFamily="34" charset="0"/>
              </a:rPr>
              <a:t>0</a:t>
            </a:r>
            <a:endParaRPr lang="en-US" altLang="en-US" sz="2400">
              <a:latin typeface="Times New Roman" panose="02020603050405020304" pitchFamily="18" charset="0"/>
            </a:endParaRPr>
          </a:p>
        </p:txBody>
      </p:sp>
      <p:sp>
        <p:nvSpPr>
          <p:cNvPr id="151645" name="Rectangle 93"/>
          <p:cNvSpPr>
            <a:spLocks noChangeArrowheads="1"/>
          </p:cNvSpPr>
          <p:nvPr/>
        </p:nvSpPr>
        <p:spPr bwMode="auto">
          <a:xfrm>
            <a:off x="5230813" y="6243638"/>
            <a:ext cx="339725"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2400" b="1">
                <a:latin typeface="Arial" panose="020B0604020202020204" pitchFamily="34" charset="0"/>
              </a:rPr>
              <a:t>20</a:t>
            </a:r>
            <a:endParaRPr lang="en-US" altLang="en-US" sz="2400">
              <a:latin typeface="Times New Roman" panose="02020603050405020304" pitchFamily="18" charset="0"/>
            </a:endParaRPr>
          </a:p>
        </p:txBody>
      </p:sp>
      <p:sp>
        <p:nvSpPr>
          <p:cNvPr id="151646" name="Rectangle 94"/>
          <p:cNvSpPr>
            <a:spLocks noChangeArrowheads="1"/>
          </p:cNvSpPr>
          <p:nvPr/>
        </p:nvSpPr>
        <p:spPr bwMode="auto">
          <a:xfrm>
            <a:off x="6319838" y="6243638"/>
            <a:ext cx="339725"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2400" b="1">
                <a:latin typeface="Arial" panose="020B0604020202020204" pitchFamily="34" charset="0"/>
              </a:rPr>
              <a:t>40</a:t>
            </a:r>
            <a:endParaRPr lang="en-US" altLang="en-US" sz="2400">
              <a:latin typeface="Times New Roman" panose="02020603050405020304" pitchFamily="18" charset="0"/>
            </a:endParaRPr>
          </a:p>
        </p:txBody>
      </p:sp>
      <p:sp>
        <p:nvSpPr>
          <p:cNvPr id="151647" name="Rectangle 95"/>
          <p:cNvSpPr>
            <a:spLocks noChangeArrowheads="1"/>
          </p:cNvSpPr>
          <p:nvPr/>
        </p:nvSpPr>
        <p:spPr bwMode="auto">
          <a:xfrm>
            <a:off x="7400925" y="6243638"/>
            <a:ext cx="339725"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2400" b="1">
                <a:latin typeface="Arial" panose="020B0604020202020204" pitchFamily="34" charset="0"/>
              </a:rPr>
              <a:t>60</a:t>
            </a:r>
            <a:endParaRPr lang="en-US" altLang="en-US" sz="2400">
              <a:latin typeface="Times New Roman" panose="02020603050405020304" pitchFamily="18" charset="0"/>
            </a:endParaRPr>
          </a:p>
        </p:txBody>
      </p:sp>
      <p:sp>
        <p:nvSpPr>
          <p:cNvPr id="151648" name="Rectangle 96"/>
          <p:cNvSpPr>
            <a:spLocks noChangeArrowheads="1"/>
          </p:cNvSpPr>
          <p:nvPr/>
        </p:nvSpPr>
        <p:spPr bwMode="auto">
          <a:xfrm>
            <a:off x="8488363" y="6243638"/>
            <a:ext cx="339725"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2400" b="1">
                <a:latin typeface="Arial" panose="020B0604020202020204" pitchFamily="34" charset="0"/>
              </a:rPr>
              <a:t>80</a:t>
            </a:r>
            <a:endParaRPr lang="en-US" altLang="en-US" sz="2400">
              <a:latin typeface="Times New Roman" panose="02020603050405020304" pitchFamily="18" charset="0"/>
            </a:endParaRPr>
          </a:p>
        </p:txBody>
      </p:sp>
      <p:sp>
        <p:nvSpPr>
          <p:cNvPr id="151649" name="Rectangle 97"/>
          <p:cNvSpPr>
            <a:spLocks noChangeArrowheads="1"/>
          </p:cNvSpPr>
          <p:nvPr/>
        </p:nvSpPr>
        <p:spPr bwMode="auto">
          <a:xfrm>
            <a:off x="6343650" y="6492875"/>
            <a:ext cx="2032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2400" b="1">
                <a:latin typeface="Arial" panose="020B0604020202020204" pitchFamily="34" charset="0"/>
              </a:rPr>
              <a:t>X</a:t>
            </a:r>
            <a:endParaRPr lang="en-US" altLang="en-US" sz="2400">
              <a:latin typeface="Times New Roman" panose="02020603050405020304" pitchFamily="18" charset="0"/>
            </a:endParaRPr>
          </a:p>
        </p:txBody>
      </p:sp>
      <p:sp>
        <p:nvSpPr>
          <p:cNvPr id="151650" name="Rectangle 98"/>
          <p:cNvSpPr>
            <a:spLocks noChangeArrowheads="1"/>
          </p:cNvSpPr>
          <p:nvPr/>
        </p:nvSpPr>
        <p:spPr bwMode="auto">
          <a:xfrm rot="-5400000">
            <a:off x="2854325" y="4605338"/>
            <a:ext cx="1727200" cy="730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2400" b="1">
                <a:latin typeface="Arial" panose="020B0604020202020204" pitchFamily="34" charset="0"/>
              </a:rPr>
              <a:t>Cumulative </a:t>
            </a:r>
          </a:p>
          <a:p>
            <a:pPr eaLnBrk="1" hangingPunct="1"/>
            <a:r>
              <a:rPr lang="en-US" altLang="en-US" sz="2400" b="1">
                <a:latin typeface="Arial" panose="020B0604020202020204" pitchFamily="34" charset="0"/>
              </a:rPr>
              <a:t>Probability</a:t>
            </a:r>
            <a:endParaRPr lang="en-US" altLang="en-US" sz="2400">
              <a:latin typeface="Times New Roman" panose="02020603050405020304" pitchFamily="18" charset="0"/>
            </a:endParaRPr>
          </a:p>
        </p:txBody>
      </p:sp>
      <p:sp>
        <p:nvSpPr>
          <p:cNvPr id="151651" name="Line 99"/>
          <p:cNvSpPr>
            <a:spLocks noChangeShapeType="1"/>
          </p:cNvSpPr>
          <p:nvPr/>
        </p:nvSpPr>
        <p:spPr bwMode="auto">
          <a:xfrm>
            <a:off x="5041900" y="5589588"/>
            <a:ext cx="0" cy="519112"/>
          </a:xfrm>
          <a:prstGeom prst="line">
            <a:avLst/>
          </a:prstGeom>
          <a:noFill/>
          <a:ln w="9525">
            <a:solidFill>
              <a:schemeClr val="tx1"/>
            </a:solidFill>
            <a:round/>
            <a:headEnd type="triangle" w="lg" len="lg"/>
            <a:tailEnd type="triangle" w="lg" len="lg"/>
          </a:ln>
          <a:extLst>
            <a:ext uri="{909E8E84-426E-40DD-AFC4-6F175D3DCCD1}">
              <a14:hiddenFill xmlns:a14="http://schemas.microsoft.com/office/drawing/2010/main">
                <a:noFill/>
              </a14:hiddenFill>
            </a:ext>
          </a:extLst>
        </p:spPr>
        <p:txBody>
          <a:bodyPr/>
          <a:lstStyle/>
          <a:p>
            <a:endParaRPr lang="en-US"/>
          </a:p>
        </p:txBody>
      </p:sp>
      <p:sp>
        <p:nvSpPr>
          <p:cNvPr id="151652" name="Line 100"/>
          <p:cNvSpPr>
            <a:spLocks noChangeShapeType="1"/>
          </p:cNvSpPr>
          <p:nvPr/>
        </p:nvSpPr>
        <p:spPr bwMode="auto">
          <a:xfrm>
            <a:off x="6432550" y="4106863"/>
            <a:ext cx="1593850" cy="0"/>
          </a:xfrm>
          <a:prstGeom prst="line">
            <a:avLst/>
          </a:prstGeom>
          <a:noFill/>
          <a:ln w="9525">
            <a:solidFill>
              <a:schemeClr val="tx1"/>
            </a:solidFill>
            <a:round/>
            <a:headEnd type="triangle" w="lg" len="lg"/>
            <a:tailEnd type="triangle" w="lg" len="lg"/>
          </a:ln>
          <a:extLst>
            <a:ext uri="{909E8E84-426E-40DD-AFC4-6F175D3DCCD1}">
              <a14:hiddenFill xmlns:a14="http://schemas.microsoft.com/office/drawing/2010/main">
                <a:noFill/>
              </a14:hiddenFill>
            </a:ext>
          </a:extLst>
        </p:spPr>
        <p:txBody>
          <a:bodyPr/>
          <a:lstStyle/>
          <a:p>
            <a:endParaRPr lang="en-US"/>
          </a:p>
        </p:txBody>
      </p:sp>
    </p:spTree>
  </p:cSld>
  <p:clrMapOvr>
    <a:masterClrMapping/>
  </p:clrMapOvr>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2578" name="Freeform 41"/>
          <p:cNvSpPr>
            <a:spLocks/>
          </p:cNvSpPr>
          <p:nvPr/>
        </p:nvSpPr>
        <p:spPr bwMode="auto">
          <a:xfrm flipH="1" flipV="1">
            <a:off x="1600200" y="2119313"/>
            <a:ext cx="5508625" cy="3625850"/>
          </a:xfrm>
          <a:custGeom>
            <a:avLst/>
            <a:gdLst>
              <a:gd name="T0" fmla="*/ 2147483647 w 3326"/>
              <a:gd name="T1" fmla="*/ 0 h 1756"/>
              <a:gd name="T2" fmla="*/ 2147483647 w 3326"/>
              <a:gd name="T3" fmla="*/ 2147483647 h 1756"/>
              <a:gd name="T4" fmla="*/ 2147483647 w 3326"/>
              <a:gd name="T5" fmla="*/ 2147483647 h 1756"/>
              <a:gd name="T6" fmla="*/ 2147483647 w 3326"/>
              <a:gd name="T7" fmla="*/ 2147483647 h 1756"/>
              <a:gd name="T8" fmla="*/ 2147483647 w 3326"/>
              <a:gd name="T9" fmla="*/ 2147483647 h 1756"/>
              <a:gd name="T10" fmla="*/ 2147483647 w 3326"/>
              <a:gd name="T11" fmla="*/ 2147483647 h 1756"/>
              <a:gd name="T12" fmla="*/ 2147483647 w 3326"/>
              <a:gd name="T13" fmla="*/ 2147483647 h 1756"/>
              <a:gd name="T14" fmla="*/ 2147483647 w 3326"/>
              <a:gd name="T15" fmla="*/ 2147483647 h 1756"/>
              <a:gd name="T16" fmla="*/ 2147483647 w 3326"/>
              <a:gd name="T17" fmla="*/ 2147483647 h 1756"/>
              <a:gd name="T18" fmla="*/ 0 w 3326"/>
              <a:gd name="T19" fmla="*/ 2147483647 h 1756"/>
              <a:gd name="T20" fmla="*/ 2147483647 w 3326"/>
              <a:gd name="T21" fmla="*/ 2147483647 h 1756"/>
              <a:gd name="T22" fmla="*/ 2147483647 w 3326"/>
              <a:gd name="T23" fmla="*/ 2147483647 h 1756"/>
              <a:gd name="T24" fmla="*/ 2147483647 w 3326"/>
              <a:gd name="T25" fmla="*/ 2147483647 h 1756"/>
              <a:gd name="T26" fmla="*/ 2147483647 w 3326"/>
              <a:gd name="T27" fmla="*/ 2147483647 h 1756"/>
              <a:gd name="T28" fmla="*/ 2147483647 w 3326"/>
              <a:gd name="T29" fmla="*/ 2147483647 h 1756"/>
              <a:gd name="T30" fmla="*/ 2147483647 w 3326"/>
              <a:gd name="T31" fmla="*/ 2147483647 h 1756"/>
              <a:gd name="T32" fmla="*/ 2147483647 w 3326"/>
              <a:gd name="T33" fmla="*/ 2147483647 h 1756"/>
              <a:gd name="T34" fmla="*/ 2147483647 w 3326"/>
              <a:gd name="T35" fmla="*/ 2147483647 h 1756"/>
              <a:gd name="T36" fmla="*/ 2147483647 w 3326"/>
              <a:gd name="T37" fmla="*/ 2147483647 h 1756"/>
              <a:gd name="T38" fmla="*/ 2147483647 w 3326"/>
              <a:gd name="T39" fmla="*/ 2147483647 h 1756"/>
              <a:gd name="T40" fmla="*/ 2147483647 w 3326"/>
              <a:gd name="T41" fmla="*/ 2147483647 h 1756"/>
              <a:gd name="T42" fmla="*/ 2147483647 w 3326"/>
              <a:gd name="T43" fmla="*/ 2147483647 h 1756"/>
              <a:gd name="T44" fmla="*/ 2147483647 w 3326"/>
              <a:gd name="T45" fmla="*/ 2147483647 h 1756"/>
              <a:gd name="T46" fmla="*/ 2147483647 w 3326"/>
              <a:gd name="T47" fmla="*/ 2147483647 h 1756"/>
              <a:gd name="T48" fmla="*/ 2147483647 w 3326"/>
              <a:gd name="T49" fmla="*/ 2147483647 h 1756"/>
              <a:gd name="T50" fmla="*/ 2147483647 w 3326"/>
              <a:gd name="T51" fmla="*/ 2147483647 h 1756"/>
              <a:gd name="T52" fmla="*/ 2147483647 w 3326"/>
              <a:gd name="T53" fmla="*/ 2147483647 h 1756"/>
              <a:gd name="T54" fmla="*/ 2147483647 w 3326"/>
              <a:gd name="T55" fmla="*/ 2147483647 h 1756"/>
              <a:gd name="T56" fmla="*/ 2147483647 w 3326"/>
              <a:gd name="T57" fmla="*/ 2147483647 h 1756"/>
              <a:gd name="T58" fmla="*/ 2147483647 w 3326"/>
              <a:gd name="T59" fmla="*/ 2147483647 h 1756"/>
              <a:gd name="T60" fmla="*/ 2147483647 w 3326"/>
              <a:gd name="T61" fmla="*/ 2147483647 h 1756"/>
              <a:gd name="T62" fmla="*/ 2147483647 w 3326"/>
              <a:gd name="T63" fmla="*/ 2147483647 h 1756"/>
              <a:gd name="T64" fmla="*/ 2147483647 w 3326"/>
              <a:gd name="T65" fmla="*/ 2147483647 h 1756"/>
              <a:gd name="T66" fmla="*/ 2147483647 w 3326"/>
              <a:gd name="T67" fmla="*/ 2147483647 h 1756"/>
              <a:gd name="T68" fmla="*/ 2147483647 w 3326"/>
              <a:gd name="T69" fmla="*/ 2147483647 h 1756"/>
              <a:gd name="T70" fmla="*/ 2147483647 w 3326"/>
              <a:gd name="T71" fmla="*/ 2147483647 h 1756"/>
              <a:gd name="T72" fmla="*/ 2147483647 w 3326"/>
              <a:gd name="T73" fmla="*/ 2147483647 h 1756"/>
              <a:gd name="T74" fmla="*/ 2147483647 w 3326"/>
              <a:gd name="T75" fmla="*/ 2147483647 h 1756"/>
              <a:gd name="T76" fmla="*/ 2147483647 w 3326"/>
              <a:gd name="T77" fmla="*/ 2147483647 h 1756"/>
              <a:gd name="T78" fmla="*/ 2147483647 w 3326"/>
              <a:gd name="T79" fmla="*/ 2147483647 h 1756"/>
              <a:gd name="T80" fmla="*/ 2147483647 w 3326"/>
              <a:gd name="T81" fmla="*/ 2147483647 h 1756"/>
              <a:gd name="T82" fmla="*/ 2147483647 w 3326"/>
              <a:gd name="T83" fmla="*/ 2147483647 h 1756"/>
              <a:gd name="T84" fmla="*/ 2147483647 w 3326"/>
              <a:gd name="T85" fmla="*/ 2147483647 h 1756"/>
              <a:gd name="T86" fmla="*/ 2147483647 w 3326"/>
              <a:gd name="T87" fmla="*/ 2147483647 h 1756"/>
              <a:gd name="T88" fmla="*/ 2147483647 w 3326"/>
              <a:gd name="T89" fmla="*/ 2147483647 h 1756"/>
              <a:gd name="T90" fmla="*/ 2147483647 w 3326"/>
              <a:gd name="T91" fmla="*/ 2147483647 h 1756"/>
              <a:gd name="T92" fmla="*/ 2147483647 w 3326"/>
              <a:gd name="T93" fmla="*/ 2147483647 h 1756"/>
              <a:gd name="T94" fmla="*/ 2147483647 w 3326"/>
              <a:gd name="T95" fmla="*/ 2147483647 h 1756"/>
              <a:gd name="T96" fmla="*/ 2147483647 w 3326"/>
              <a:gd name="T97" fmla="*/ 2147483647 h 1756"/>
              <a:gd name="T98" fmla="*/ 2147483647 w 3326"/>
              <a:gd name="T99" fmla="*/ 2147483647 h 1756"/>
              <a:gd name="T100" fmla="*/ 2147483647 w 3326"/>
              <a:gd name="T101" fmla="*/ 2147483647 h 1756"/>
              <a:gd name="T102" fmla="*/ 2147483647 w 3326"/>
              <a:gd name="T103" fmla="*/ 2147483647 h 1756"/>
              <a:gd name="T104" fmla="*/ 2147483647 w 3326"/>
              <a:gd name="T105" fmla="*/ 2147483647 h 1756"/>
              <a:gd name="T106" fmla="*/ 2147483647 w 3326"/>
              <a:gd name="T107" fmla="*/ 2147483647 h 1756"/>
              <a:gd name="T108" fmla="*/ 2147483647 w 3326"/>
              <a:gd name="T109" fmla="*/ 2147483647 h 1756"/>
              <a:gd name="T110" fmla="*/ 2147483647 w 3326"/>
              <a:gd name="T111" fmla="*/ 2147483647 h 1756"/>
              <a:gd name="T112" fmla="*/ 2147483647 w 3326"/>
              <a:gd name="T113" fmla="*/ 2147483647 h 1756"/>
              <a:gd name="T114" fmla="*/ 2147483647 w 3326"/>
              <a:gd name="T115" fmla="*/ 2147483647 h 1756"/>
              <a:gd name="T116" fmla="*/ 2147483647 w 3326"/>
              <a:gd name="T117" fmla="*/ 2147483647 h 175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326"/>
              <a:gd name="T178" fmla="*/ 0 h 1756"/>
              <a:gd name="T179" fmla="*/ 3326 w 3326"/>
              <a:gd name="T180" fmla="*/ 1756 h 175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326" h="1756">
                <a:moveTo>
                  <a:pt x="2063" y="0"/>
                </a:moveTo>
                <a:lnTo>
                  <a:pt x="3069" y="3"/>
                </a:lnTo>
                <a:lnTo>
                  <a:pt x="2744" y="84"/>
                </a:lnTo>
                <a:lnTo>
                  <a:pt x="2520" y="284"/>
                </a:lnTo>
                <a:lnTo>
                  <a:pt x="2232" y="692"/>
                </a:lnTo>
                <a:lnTo>
                  <a:pt x="2024" y="1028"/>
                </a:lnTo>
                <a:lnTo>
                  <a:pt x="1784" y="1412"/>
                </a:lnTo>
                <a:lnTo>
                  <a:pt x="1592" y="1620"/>
                </a:lnTo>
                <a:lnTo>
                  <a:pt x="1424" y="1756"/>
                </a:lnTo>
                <a:lnTo>
                  <a:pt x="0" y="1743"/>
                </a:lnTo>
                <a:lnTo>
                  <a:pt x="266" y="1688"/>
                </a:lnTo>
                <a:lnTo>
                  <a:pt x="364" y="1659"/>
                </a:lnTo>
                <a:lnTo>
                  <a:pt x="425" y="1623"/>
                </a:lnTo>
                <a:lnTo>
                  <a:pt x="482" y="1590"/>
                </a:lnTo>
                <a:lnTo>
                  <a:pt x="534" y="1552"/>
                </a:lnTo>
                <a:lnTo>
                  <a:pt x="580" y="1517"/>
                </a:lnTo>
                <a:lnTo>
                  <a:pt x="623" y="1480"/>
                </a:lnTo>
                <a:lnTo>
                  <a:pt x="669" y="1445"/>
                </a:lnTo>
                <a:lnTo>
                  <a:pt x="709" y="1409"/>
                </a:lnTo>
                <a:lnTo>
                  <a:pt x="754" y="1373"/>
                </a:lnTo>
                <a:lnTo>
                  <a:pt x="789" y="1337"/>
                </a:lnTo>
                <a:lnTo>
                  <a:pt x="822" y="1299"/>
                </a:lnTo>
                <a:lnTo>
                  <a:pt x="855" y="1266"/>
                </a:lnTo>
                <a:lnTo>
                  <a:pt x="886" y="1230"/>
                </a:lnTo>
                <a:lnTo>
                  <a:pt x="916" y="1194"/>
                </a:lnTo>
                <a:lnTo>
                  <a:pt x="945" y="1159"/>
                </a:lnTo>
                <a:lnTo>
                  <a:pt x="974" y="1123"/>
                </a:lnTo>
                <a:lnTo>
                  <a:pt x="1001" y="1087"/>
                </a:lnTo>
                <a:lnTo>
                  <a:pt x="1022" y="1052"/>
                </a:lnTo>
                <a:lnTo>
                  <a:pt x="1051" y="1016"/>
                </a:lnTo>
                <a:lnTo>
                  <a:pt x="1073" y="978"/>
                </a:lnTo>
                <a:lnTo>
                  <a:pt x="1096" y="944"/>
                </a:lnTo>
                <a:lnTo>
                  <a:pt x="1123" y="906"/>
                </a:lnTo>
                <a:lnTo>
                  <a:pt x="1144" y="872"/>
                </a:lnTo>
                <a:lnTo>
                  <a:pt x="1168" y="837"/>
                </a:lnTo>
                <a:lnTo>
                  <a:pt x="1193" y="802"/>
                </a:lnTo>
                <a:lnTo>
                  <a:pt x="1218" y="765"/>
                </a:lnTo>
                <a:lnTo>
                  <a:pt x="1242" y="730"/>
                </a:lnTo>
                <a:lnTo>
                  <a:pt x="1265" y="692"/>
                </a:lnTo>
                <a:lnTo>
                  <a:pt x="1292" y="658"/>
                </a:lnTo>
                <a:lnTo>
                  <a:pt x="1320" y="623"/>
                </a:lnTo>
                <a:lnTo>
                  <a:pt x="1345" y="587"/>
                </a:lnTo>
                <a:lnTo>
                  <a:pt x="1373" y="551"/>
                </a:lnTo>
                <a:lnTo>
                  <a:pt x="1404" y="516"/>
                </a:lnTo>
                <a:lnTo>
                  <a:pt x="1432" y="479"/>
                </a:lnTo>
                <a:lnTo>
                  <a:pt x="1462" y="443"/>
                </a:lnTo>
                <a:lnTo>
                  <a:pt x="1498" y="406"/>
                </a:lnTo>
                <a:lnTo>
                  <a:pt x="1532" y="370"/>
                </a:lnTo>
                <a:lnTo>
                  <a:pt x="1570" y="336"/>
                </a:lnTo>
                <a:lnTo>
                  <a:pt x="1607" y="300"/>
                </a:lnTo>
                <a:lnTo>
                  <a:pt x="1651" y="265"/>
                </a:lnTo>
                <a:lnTo>
                  <a:pt x="1688" y="229"/>
                </a:lnTo>
                <a:lnTo>
                  <a:pt x="1732" y="194"/>
                </a:lnTo>
                <a:lnTo>
                  <a:pt x="1781" y="157"/>
                </a:lnTo>
                <a:lnTo>
                  <a:pt x="1825" y="119"/>
                </a:lnTo>
                <a:lnTo>
                  <a:pt x="1879" y="86"/>
                </a:lnTo>
                <a:lnTo>
                  <a:pt x="1937" y="41"/>
                </a:lnTo>
                <a:lnTo>
                  <a:pt x="2004" y="3"/>
                </a:lnTo>
                <a:lnTo>
                  <a:pt x="3326" y="14"/>
                </a:lnTo>
              </a:path>
            </a:pathLst>
          </a:custGeom>
          <a:solidFill>
            <a:srgbClr val="0066FF"/>
          </a:solidFill>
          <a:ln>
            <a:noFill/>
          </a:ln>
          <a:extLst>
            <a:ext uri="{91240B29-F687-4F45-9708-019B960494DF}">
              <a14:hiddenLine xmlns:a14="http://schemas.microsoft.com/office/drawing/2010/main" w="3175">
                <a:solidFill>
                  <a:srgbClr val="000000"/>
                </a:solidFill>
                <a:round/>
                <a:headEnd/>
                <a:tailEnd/>
              </a14:hiddenLine>
            </a:ext>
          </a:extLst>
        </p:spPr>
        <p:txBody>
          <a:bodyPr/>
          <a:lstStyle/>
          <a:p>
            <a:endParaRPr lang="en-US"/>
          </a:p>
        </p:txBody>
      </p:sp>
      <p:sp>
        <p:nvSpPr>
          <p:cNvPr id="152579" name="Rectangle 2"/>
          <p:cNvSpPr>
            <a:spLocks noGrp="1" noChangeArrowheads="1"/>
          </p:cNvSpPr>
          <p:nvPr>
            <p:ph type="title"/>
          </p:nvPr>
        </p:nvSpPr>
        <p:spPr>
          <a:xfrm>
            <a:off x="0" y="609600"/>
            <a:ext cx="9144000" cy="1143000"/>
          </a:xfrm>
        </p:spPr>
        <p:txBody>
          <a:bodyPr/>
          <a:lstStyle/>
          <a:p>
            <a:pPr eaLnBrk="1" hangingPunct="1"/>
            <a:r>
              <a:rPr lang="en-US" altLang="en-US"/>
              <a:t>Breadth (incertitude) v. tilt (variability)</a:t>
            </a:r>
          </a:p>
        </p:txBody>
      </p:sp>
      <p:sp>
        <p:nvSpPr>
          <p:cNvPr id="152580" name="Line 3"/>
          <p:cNvSpPr>
            <a:spLocks noChangeShapeType="1"/>
          </p:cNvSpPr>
          <p:nvPr/>
        </p:nvSpPr>
        <p:spPr bwMode="auto">
          <a:xfrm>
            <a:off x="1595438" y="5726113"/>
            <a:ext cx="6988175" cy="1587"/>
          </a:xfrm>
          <a:prstGeom prst="line">
            <a:avLst/>
          </a:prstGeom>
          <a:noFill/>
          <a:ln w="14288">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2581" name="Line 4"/>
          <p:cNvSpPr>
            <a:spLocks noChangeShapeType="1"/>
          </p:cNvSpPr>
          <p:nvPr/>
        </p:nvSpPr>
        <p:spPr bwMode="auto">
          <a:xfrm>
            <a:off x="1595438" y="5726113"/>
            <a:ext cx="1587" cy="31750"/>
          </a:xfrm>
          <a:prstGeom prst="line">
            <a:avLst/>
          </a:prstGeom>
          <a:noFill/>
          <a:ln w="14288">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2582" name="Line 5"/>
          <p:cNvSpPr>
            <a:spLocks noChangeShapeType="1"/>
          </p:cNvSpPr>
          <p:nvPr/>
        </p:nvSpPr>
        <p:spPr bwMode="auto">
          <a:xfrm>
            <a:off x="1595438" y="5726113"/>
            <a:ext cx="1587" cy="47625"/>
          </a:xfrm>
          <a:prstGeom prst="line">
            <a:avLst/>
          </a:prstGeom>
          <a:noFill/>
          <a:ln w="14288">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2583" name="Line 6"/>
          <p:cNvSpPr>
            <a:spLocks noChangeShapeType="1"/>
          </p:cNvSpPr>
          <p:nvPr/>
        </p:nvSpPr>
        <p:spPr bwMode="auto">
          <a:xfrm>
            <a:off x="2233613" y="5726113"/>
            <a:ext cx="1587" cy="31750"/>
          </a:xfrm>
          <a:prstGeom prst="line">
            <a:avLst/>
          </a:prstGeom>
          <a:noFill/>
          <a:ln w="14288">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2584" name="Line 7"/>
          <p:cNvSpPr>
            <a:spLocks noChangeShapeType="1"/>
          </p:cNvSpPr>
          <p:nvPr/>
        </p:nvSpPr>
        <p:spPr bwMode="auto">
          <a:xfrm>
            <a:off x="2871788" y="5726113"/>
            <a:ext cx="1587" cy="31750"/>
          </a:xfrm>
          <a:prstGeom prst="line">
            <a:avLst/>
          </a:prstGeom>
          <a:noFill/>
          <a:ln w="14288">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2585" name="Line 8"/>
          <p:cNvSpPr>
            <a:spLocks noChangeShapeType="1"/>
          </p:cNvSpPr>
          <p:nvPr/>
        </p:nvSpPr>
        <p:spPr bwMode="auto">
          <a:xfrm>
            <a:off x="3494088" y="5726113"/>
            <a:ext cx="1587" cy="31750"/>
          </a:xfrm>
          <a:prstGeom prst="line">
            <a:avLst/>
          </a:prstGeom>
          <a:noFill/>
          <a:ln w="14288">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2586" name="Line 9"/>
          <p:cNvSpPr>
            <a:spLocks noChangeShapeType="1"/>
          </p:cNvSpPr>
          <p:nvPr/>
        </p:nvSpPr>
        <p:spPr bwMode="auto">
          <a:xfrm>
            <a:off x="4132263" y="5726113"/>
            <a:ext cx="1587" cy="31750"/>
          </a:xfrm>
          <a:prstGeom prst="line">
            <a:avLst/>
          </a:prstGeom>
          <a:noFill/>
          <a:ln w="14288">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2587" name="Line 10"/>
          <p:cNvSpPr>
            <a:spLocks noChangeShapeType="1"/>
          </p:cNvSpPr>
          <p:nvPr/>
        </p:nvSpPr>
        <p:spPr bwMode="auto">
          <a:xfrm>
            <a:off x="4770438" y="5726113"/>
            <a:ext cx="1587" cy="31750"/>
          </a:xfrm>
          <a:prstGeom prst="line">
            <a:avLst/>
          </a:prstGeom>
          <a:noFill/>
          <a:ln w="14288">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2588" name="Line 11"/>
          <p:cNvSpPr>
            <a:spLocks noChangeShapeType="1"/>
          </p:cNvSpPr>
          <p:nvPr/>
        </p:nvSpPr>
        <p:spPr bwMode="auto">
          <a:xfrm>
            <a:off x="5408613" y="5726113"/>
            <a:ext cx="1587" cy="31750"/>
          </a:xfrm>
          <a:prstGeom prst="line">
            <a:avLst/>
          </a:prstGeom>
          <a:noFill/>
          <a:ln w="14288">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2589" name="Line 12"/>
          <p:cNvSpPr>
            <a:spLocks noChangeShapeType="1"/>
          </p:cNvSpPr>
          <p:nvPr/>
        </p:nvSpPr>
        <p:spPr bwMode="auto">
          <a:xfrm>
            <a:off x="6046788" y="5726113"/>
            <a:ext cx="1587" cy="31750"/>
          </a:xfrm>
          <a:prstGeom prst="line">
            <a:avLst/>
          </a:prstGeom>
          <a:noFill/>
          <a:ln w="14288">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2590" name="Line 13"/>
          <p:cNvSpPr>
            <a:spLocks noChangeShapeType="1"/>
          </p:cNvSpPr>
          <p:nvPr/>
        </p:nvSpPr>
        <p:spPr bwMode="auto">
          <a:xfrm>
            <a:off x="6684963" y="5726113"/>
            <a:ext cx="1587" cy="31750"/>
          </a:xfrm>
          <a:prstGeom prst="line">
            <a:avLst/>
          </a:prstGeom>
          <a:noFill/>
          <a:ln w="14288">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2591" name="Line 14"/>
          <p:cNvSpPr>
            <a:spLocks noChangeShapeType="1"/>
          </p:cNvSpPr>
          <p:nvPr/>
        </p:nvSpPr>
        <p:spPr bwMode="auto">
          <a:xfrm>
            <a:off x="7307263" y="5726113"/>
            <a:ext cx="1587" cy="31750"/>
          </a:xfrm>
          <a:prstGeom prst="line">
            <a:avLst/>
          </a:prstGeom>
          <a:noFill/>
          <a:ln w="14288">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2592" name="Line 15"/>
          <p:cNvSpPr>
            <a:spLocks noChangeShapeType="1"/>
          </p:cNvSpPr>
          <p:nvPr/>
        </p:nvSpPr>
        <p:spPr bwMode="auto">
          <a:xfrm>
            <a:off x="7945438" y="5726113"/>
            <a:ext cx="1587" cy="31750"/>
          </a:xfrm>
          <a:prstGeom prst="line">
            <a:avLst/>
          </a:prstGeom>
          <a:noFill/>
          <a:ln w="14288">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2593" name="Line 16"/>
          <p:cNvSpPr>
            <a:spLocks noChangeShapeType="1"/>
          </p:cNvSpPr>
          <p:nvPr/>
        </p:nvSpPr>
        <p:spPr bwMode="auto">
          <a:xfrm>
            <a:off x="7945438" y="5726113"/>
            <a:ext cx="1587" cy="47625"/>
          </a:xfrm>
          <a:prstGeom prst="line">
            <a:avLst/>
          </a:prstGeom>
          <a:noFill/>
          <a:ln w="14288">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2594" name="Line 17"/>
          <p:cNvSpPr>
            <a:spLocks noChangeShapeType="1"/>
          </p:cNvSpPr>
          <p:nvPr/>
        </p:nvSpPr>
        <p:spPr bwMode="auto">
          <a:xfrm>
            <a:off x="8583613" y="5726113"/>
            <a:ext cx="1587" cy="31750"/>
          </a:xfrm>
          <a:prstGeom prst="line">
            <a:avLst/>
          </a:prstGeom>
          <a:noFill/>
          <a:ln w="14288">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2595" name="Line 18"/>
          <p:cNvSpPr>
            <a:spLocks noChangeShapeType="1"/>
          </p:cNvSpPr>
          <p:nvPr/>
        </p:nvSpPr>
        <p:spPr bwMode="auto">
          <a:xfrm flipV="1">
            <a:off x="1595438" y="2124075"/>
            <a:ext cx="1587" cy="3602038"/>
          </a:xfrm>
          <a:prstGeom prst="line">
            <a:avLst/>
          </a:prstGeom>
          <a:noFill/>
          <a:ln w="14288">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2596" name="Line 19"/>
          <p:cNvSpPr>
            <a:spLocks noChangeShapeType="1"/>
          </p:cNvSpPr>
          <p:nvPr/>
        </p:nvSpPr>
        <p:spPr bwMode="auto">
          <a:xfrm flipH="1">
            <a:off x="1533525" y="5726113"/>
            <a:ext cx="61913" cy="1587"/>
          </a:xfrm>
          <a:prstGeom prst="line">
            <a:avLst/>
          </a:prstGeom>
          <a:noFill/>
          <a:ln w="14288">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2597" name="Line 20"/>
          <p:cNvSpPr>
            <a:spLocks noChangeShapeType="1"/>
          </p:cNvSpPr>
          <p:nvPr/>
        </p:nvSpPr>
        <p:spPr bwMode="auto">
          <a:xfrm flipH="1">
            <a:off x="1517650" y="5726113"/>
            <a:ext cx="77788" cy="1587"/>
          </a:xfrm>
          <a:prstGeom prst="line">
            <a:avLst/>
          </a:prstGeom>
          <a:noFill/>
          <a:ln w="14288">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2598" name="Line 21"/>
          <p:cNvSpPr>
            <a:spLocks noChangeShapeType="1"/>
          </p:cNvSpPr>
          <p:nvPr/>
        </p:nvSpPr>
        <p:spPr bwMode="auto">
          <a:xfrm flipH="1">
            <a:off x="1533525" y="5365750"/>
            <a:ext cx="61913" cy="1588"/>
          </a:xfrm>
          <a:prstGeom prst="line">
            <a:avLst/>
          </a:prstGeom>
          <a:noFill/>
          <a:ln w="14288">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2599" name="Line 22"/>
          <p:cNvSpPr>
            <a:spLocks noChangeShapeType="1"/>
          </p:cNvSpPr>
          <p:nvPr/>
        </p:nvSpPr>
        <p:spPr bwMode="auto">
          <a:xfrm flipH="1">
            <a:off x="1533525" y="5005388"/>
            <a:ext cx="61913" cy="1587"/>
          </a:xfrm>
          <a:prstGeom prst="line">
            <a:avLst/>
          </a:prstGeom>
          <a:noFill/>
          <a:ln w="14288">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2600" name="Line 23"/>
          <p:cNvSpPr>
            <a:spLocks noChangeShapeType="1"/>
          </p:cNvSpPr>
          <p:nvPr/>
        </p:nvSpPr>
        <p:spPr bwMode="auto">
          <a:xfrm flipH="1">
            <a:off x="1533525" y="4645025"/>
            <a:ext cx="61913" cy="1588"/>
          </a:xfrm>
          <a:prstGeom prst="line">
            <a:avLst/>
          </a:prstGeom>
          <a:noFill/>
          <a:ln w="14288">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2601" name="Line 24"/>
          <p:cNvSpPr>
            <a:spLocks noChangeShapeType="1"/>
          </p:cNvSpPr>
          <p:nvPr/>
        </p:nvSpPr>
        <p:spPr bwMode="auto">
          <a:xfrm flipH="1">
            <a:off x="1533525" y="4284663"/>
            <a:ext cx="61913" cy="1587"/>
          </a:xfrm>
          <a:prstGeom prst="line">
            <a:avLst/>
          </a:prstGeom>
          <a:noFill/>
          <a:ln w="14288">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2602" name="Line 25"/>
          <p:cNvSpPr>
            <a:spLocks noChangeShapeType="1"/>
          </p:cNvSpPr>
          <p:nvPr/>
        </p:nvSpPr>
        <p:spPr bwMode="auto">
          <a:xfrm flipH="1">
            <a:off x="1533525" y="3924300"/>
            <a:ext cx="61913" cy="1588"/>
          </a:xfrm>
          <a:prstGeom prst="line">
            <a:avLst/>
          </a:prstGeom>
          <a:noFill/>
          <a:ln w="14288">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2603" name="Line 26"/>
          <p:cNvSpPr>
            <a:spLocks noChangeShapeType="1"/>
          </p:cNvSpPr>
          <p:nvPr/>
        </p:nvSpPr>
        <p:spPr bwMode="auto">
          <a:xfrm flipH="1">
            <a:off x="1517650" y="3924300"/>
            <a:ext cx="77788" cy="1588"/>
          </a:xfrm>
          <a:prstGeom prst="line">
            <a:avLst/>
          </a:prstGeom>
          <a:noFill/>
          <a:ln w="14288">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2604" name="Line 27"/>
          <p:cNvSpPr>
            <a:spLocks noChangeShapeType="1"/>
          </p:cNvSpPr>
          <p:nvPr/>
        </p:nvSpPr>
        <p:spPr bwMode="auto">
          <a:xfrm flipH="1">
            <a:off x="1533525" y="3563938"/>
            <a:ext cx="61913" cy="1587"/>
          </a:xfrm>
          <a:prstGeom prst="line">
            <a:avLst/>
          </a:prstGeom>
          <a:noFill/>
          <a:ln w="14288">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2605" name="Line 28"/>
          <p:cNvSpPr>
            <a:spLocks noChangeShapeType="1"/>
          </p:cNvSpPr>
          <p:nvPr/>
        </p:nvSpPr>
        <p:spPr bwMode="auto">
          <a:xfrm flipH="1">
            <a:off x="1533525" y="3203575"/>
            <a:ext cx="61913" cy="1588"/>
          </a:xfrm>
          <a:prstGeom prst="line">
            <a:avLst/>
          </a:prstGeom>
          <a:noFill/>
          <a:ln w="14288">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2606" name="Line 29"/>
          <p:cNvSpPr>
            <a:spLocks noChangeShapeType="1"/>
          </p:cNvSpPr>
          <p:nvPr/>
        </p:nvSpPr>
        <p:spPr bwMode="auto">
          <a:xfrm flipH="1">
            <a:off x="1533525" y="2844800"/>
            <a:ext cx="61913" cy="1588"/>
          </a:xfrm>
          <a:prstGeom prst="line">
            <a:avLst/>
          </a:prstGeom>
          <a:noFill/>
          <a:ln w="14288">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2607" name="Line 30"/>
          <p:cNvSpPr>
            <a:spLocks noChangeShapeType="1"/>
          </p:cNvSpPr>
          <p:nvPr/>
        </p:nvSpPr>
        <p:spPr bwMode="auto">
          <a:xfrm flipH="1">
            <a:off x="1533525" y="2484438"/>
            <a:ext cx="61913" cy="1587"/>
          </a:xfrm>
          <a:prstGeom prst="line">
            <a:avLst/>
          </a:prstGeom>
          <a:noFill/>
          <a:ln w="14288">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2608" name="Line 31"/>
          <p:cNvSpPr>
            <a:spLocks noChangeShapeType="1"/>
          </p:cNvSpPr>
          <p:nvPr/>
        </p:nvSpPr>
        <p:spPr bwMode="auto">
          <a:xfrm flipH="1">
            <a:off x="1533525" y="2124075"/>
            <a:ext cx="61913" cy="1588"/>
          </a:xfrm>
          <a:prstGeom prst="line">
            <a:avLst/>
          </a:prstGeom>
          <a:noFill/>
          <a:ln w="14288">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2609" name="Line 32"/>
          <p:cNvSpPr>
            <a:spLocks noChangeShapeType="1"/>
          </p:cNvSpPr>
          <p:nvPr/>
        </p:nvSpPr>
        <p:spPr bwMode="auto">
          <a:xfrm flipH="1">
            <a:off x="1517650" y="2124075"/>
            <a:ext cx="77788" cy="1588"/>
          </a:xfrm>
          <a:prstGeom prst="line">
            <a:avLst/>
          </a:prstGeom>
          <a:noFill/>
          <a:ln w="14288">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2610" name="Rectangle 34"/>
          <p:cNvSpPr>
            <a:spLocks noChangeArrowheads="1"/>
          </p:cNvSpPr>
          <p:nvPr/>
        </p:nvSpPr>
        <p:spPr bwMode="auto">
          <a:xfrm rot="-5400000">
            <a:off x="-1052512" y="3652838"/>
            <a:ext cx="3568700" cy="552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ctr" eaLnBrk="1" hangingPunct="1"/>
            <a:r>
              <a:rPr lang="en-US" altLang="en-US" sz="3600">
                <a:latin typeface="Times New Roman" panose="02020603050405020304" pitchFamily="18" charset="0"/>
              </a:rPr>
              <a:t>Probability (</a:t>
            </a:r>
            <a:r>
              <a:rPr lang="en-US" altLang="en-US" sz="3600" i="1">
                <a:latin typeface="Times New Roman" panose="02020603050405020304" pitchFamily="18" charset="0"/>
              </a:rPr>
              <a:t>X &lt; x</a:t>
            </a:r>
            <a:r>
              <a:rPr lang="en-US" altLang="en-US" sz="2000" i="1">
                <a:latin typeface="Times New Roman" panose="02020603050405020304" pitchFamily="18" charset="0"/>
              </a:rPr>
              <a:t> </a:t>
            </a:r>
            <a:r>
              <a:rPr lang="en-US" altLang="en-US" sz="3600">
                <a:latin typeface="Times New Roman" panose="02020603050405020304" pitchFamily="18" charset="0"/>
              </a:rPr>
              <a:t>)</a:t>
            </a:r>
            <a:endParaRPr lang="en-US" altLang="en-US" sz="2400">
              <a:latin typeface="Times New Roman" panose="02020603050405020304" pitchFamily="18" charset="0"/>
            </a:endParaRPr>
          </a:p>
        </p:txBody>
      </p:sp>
      <p:sp>
        <p:nvSpPr>
          <p:cNvPr id="152611" name="Rectangle 35"/>
          <p:cNvSpPr>
            <a:spLocks noChangeArrowheads="1"/>
          </p:cNvSpPr>
          <p:nvPr/>
        </p:nvSpPr>
        <p:spPr bwMode="auto">
          <a:xfrm>
            <a:off x="1327150" y="1981200"/>
            <a:ext cx="139700" cy="334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ctr" eaLnBrk="1" hangingPunct="1"/>
            <a:r>
              <a:rPr lang="en-US" altLang="en-US" sz="2200">
                <a:latin typeface="Times New Roman" panose="02020603050405020304" pitchFamily="18" charset="0"/>
              </a:rPr>
              <a:t>1</a:t>
            </a:r>
            <a:endParaRPr lang="en-US" altLang="en-US" sz="2400">
              <a:latin typeface="Times New Roman" panose="02020603050405020304" pitchFamily="18" charset="0"/>
            </a:endParaRPr>
          </a:p>
        </p:txBody>
      </p:sp>
      <p:sp>
        <p:nvSpPr>
          <p:cNvPr id="152612" name="Rectangle 36"/>
          <p:cNvSpPr>
            <a:spLocks noChangeArrowheads="1"/>
          </p:cNvSpPr>
          <p:nvPr/>
        </p:nvSpPr>
        <p:spPr bwMode="auto">
          <a:xfrm>
            <a:off x="1327150" y="5597525"/>
            <a:ext cx="139700" cy="334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ctr" eaLnBrk="1" hangingPunct="1"/>
            <a:r>
              <a:rPr lang="en-US" altLang="en-US" sz="2200">
                <a:latin typeface="Times New Roman" panose="02020603050405020304" pitchFamily="18" charset="0"/>
              </a:rPr>
              <a:t>0</a:t>
            </a:r>
            <a:endParaRPr lang="en-US" altLang="en-US" sz="2400">
              <a:latin typeface="Times New Roman" panose="02020603050405020304" pitchFamily="18" charset="0"/>
            </a:endParaRPr>
          </a:p>
        </p:txBody>
      </p:sp>
      <p:sp>
        <p:nvSpPr>
          <p:cNvPr id="152613" name="Text Box 51"/>
          <p:cNvSpPr txBox="1">
            <a:spLocks noChangeArrowheads="1"/>
          </p:cNvSpPr>
          <p:nvPr/>
        </p:nvSpPr>
        <p:spPr bwMode="auto">
          <a:xfrm>
            <a:off x="4708525" y="5734050"/>
            <a:ext cx="365125"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3200" i="1">
                <a:latin typeface="Times New Roman" panose="02020603050405020304" pitchFamily="18" charset="0"/>
              </a:rPr>
              <a:t>x</a:t>
            </a:r>
          </a:p>
        </p:txBody>
      </p:sp>
    </p:spTree>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114" name="Rectangle 2"/>
          <p:cNvSpPr>
            <a:spLocks noGrp="1" noChangeArrowheads="1"/>
          </p:cNvSpPr>
          <p:nvPr>
            <p:ph type="title"/>
          </p:nvPr>
        </p:nvSpPr>
        <p:spPr/>
        <p:txBody>
          <a:bodyPr/>
          <a:lstStyle/>
          <a:p>
            <a:pPr eaLnBrk="1" hangingPunct="1">
              <a:defRPr/>
            </a:pPr>
            <a:r>
              <a:rPr lang="en-US"/>
              <a:t>Traditional practice</a:t>
            </a:r>
          </a:p>
        </p:txBody>
      </p:sp>
      <p:sp>
        <p:nvSpPr>
          <p:cNvPr id="27651" name="Rectangle 3"/>
          <p:cNvSpPr>
            <a:spLocks noGrp="1" noChangeArrowheads="1"/>
          </p:cNvSpPr>
          <p:nvPr>
            <p:ph type="body" idx="1"/>
          </p:nvPr>
        </p:nvSpPr>
        <p:spPr>
          <a:xfrm>
            <a:off x="685800" y="2209800"/>
            <a:ext cx="7924800" cy="4114800"/>
          </a:xfrm>
        </p:spPr>
        <p:txBody>
          <a:bodyPr/>
          <a:lstStyle/>
          <a:p>
            <a:pPr eaLnBrk="1" hangingPunct="1">
              <a:lnSpc>
                <a:spcPct val="90000"/>
              </a:lnSpc>
            </a:pPr>
            <a:r>
              <a:rPr lang="en-US" altLang="en-US"/>
              <a:t>Most assessments are deterministic</a:t>
            </a:r>
          </a:p>
          <a:p>
            <a:pPr lvl="4" eaLnBrk="1" hangingPunct="1">
              <a:lnSpc>
                <a:spcPct val="90000"/>
              </a:lnSpc>
            </a:pPr>
            <a:endParaRPr lang="en-US" altLang="en-US"/>
          </a:p>
          <a:p>
            <a:pPr eaLnBrk="1" hangingPunct="1">
              <a:lnSpc>
                <a:spcPct val="90000"/>
              </a:lnSpc>
            </a:pPr>
            <a:r>
              <a:rPr lang="en-US" altLang="en-US"/>
              <a:t>Some are deliberately conservative, but</a:t>
            </a:r>
          </a:p>
          <a:p>
            <a:pPr lvl="4" eaLnBrk="1" hangingPunct="1">
              <a:lnSpc>
                <a:spcPct val="90000"/>
              </a:lnSpc>
            </a:pPr>
            <a:endParaRPr lang="en-US" altLang="en-US" sz="1000"/>
          </a:p>
          <a:p>
            <a:pPr lvl="1" eaLnBrk="1" hangingPunct="1">
              <a:lnSpc>
                <a:spcPct val="90000"/>
              </a:lnSpc>
            </a:pPr>
            <a:r>
              <a:rPr lang="en-US" altLang="en-US" sz="3200"/>
              <a:t>degree of conservatism is opaque, unquantified, and can be inconsistent</a:t>
            </a:r>
          </a:p>
          <a:p>
            <a:pPr lvl="4" eaLnBrk="1" hangingPunct="1">
              <a:lnSpc>
                <a:spcPct val="90000"/>
              </a:lnSpc>
            </a:pPr>
            <a:endParaRPr lang="en-US" altLang="en-US" sz="1000"/>
          </a:p>
          <a:p>
            <a:pPr lvl="1" eaLnBrk="1" hangingPunct="1">
              <a:lnSpc>
                <a:spcPct val="90000"/>
              </a:lnSpc>
            </a:pPr>
            <a:r>
              <a:rPr lang="en-US" altLang="en-US" sz="3200"/>
              <a:t>difficult to characterize risks, except in extreme situations</a:t>
            </a:r>
          </a:p>
        </p:txBody>
      </p:sp>
    </p:spTree>
    <p:extLst>
      <p:ext uri="{BB962C8B-B14F-4D97-AF65-F5344CB8AC3E}">
        <p14:creationId xmlns:p14="http://schemas.microsoft.com/office/powerpoint/2010/main" val="2510964785"/>
      </p:ext>
    </p:extLst>
  </p:cSld>
  <p:clrMapOvr>
    <a:masterClrMapping/>
  </p:clrMapOvr>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02" name="Rectangle 2"/>
          <p:cNvSpPr>
            <a:spLocks noGrp="1" noChangeArrowheads="1"/>
          </p:cNvSpPr>
          <p:nvPr>
            <p:ph type="title"/>
          </p:nvPr>
        </p:nvSpPr>
        <p:spPr>
          <a:xfrm>
            <a:off x="685800" y="941388"/>
            <a:ext cx="7772400" cy="615950"/>
          </a:xfrm>
        </p:spPr>
        <p:txBody>
          <a:bodyPr/>
          <a:lstStyle/>
          <a:p>
            <a:pPr eaLnBrk="1" hangingPunct="1"/>
            <a:r>
              <a:rPr lang="en-US" altLang="en-US"/>
              <a:t>Probability bounds arithmetic</a:t>
            </a:r>
          </a:p>
        </p:txBody>
      </p:sp>
      <p:sp>
        <p:nvSpPr>
          <p:cNvPr id="153603" name="Text Box 3"/>
          <p:cNvSpPr txBox="1">
            <a:spLocks noChangeArrowheads="1"/>
          </p:cNvSpPr>
          <p:nvPr/>
        </p:nvSpPr>
        <p:spPr bwMode="auto">
          <a:xfrm>
            <a:off x="685800" y="2185988"/>
            <a:ext cx="33147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r>
              <a:rPr lang="en-US" altLang="en-US" sz="2000" b="1">
                <a:latin typeface="Times New Roman" panose="02020603050405020304" pitchFamily="18" charset="0"/>
              </a:rPr>
              <a:t>P-box for random variable </a:t>
            </a:r>
            <a:r>
              <a:rPr lang="en-US" altLang="en-US" sz="2000" b="1" i="1">
                <a:latin typeface="Times New Roman" panose="02020603050405020304" pitchFamily="18" charset="0"/>
              </a:rPr>
              <a:t>A</a:t>
            </a:r>
            <a:endParaRPr lang="en-US" altLang="en-US" sz="2000" i="1">
              <a:latin typeface="Times New Roman" panose="02020603050405020304" pitchFamily="18" charset="0"/>
            </a:endParaRPr>
          </a:p>
        </p:txBody>
      </p:sp>
      <p:sp>
        <p:nvSpPr>
          <p:cNvPr id="153604" name="Text Box 4"/>
          <p:cNvSpPr txBox="1">
            <a:spLocks noChangeArrowheads="1"/>
          </p:cNvSpPr>
          <p:nvPr/>
        </p:nvSpPr>
        <p:spPr bwMode="auto">
          <a:xfrm>
            <a:off x="5029200" y="2185988"/>
            <a:ext cx="33147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r>
              <a:rPr lang="en-US" altLang="en-US" sz="2000" b="1">
                <a:latin typeface="Times New Roman" panose="02020603050405020304" pitchFamily="18" charset="0"/>
              </a:rPr>
              <a:t>P-box for random variable </a:t>
            </a:r>
            <a:r>
              <a:rPr lang="en-US" altLang="en-US" sz="2000" b="1" i="1">
                <a:latin typeface="Times New Roman" panose="02020603050405020304" pitchFamily="18" charset="0"/>
              </a:rPr>
              <a:t>B</a:t>
            </a:r>
            <a:endParaRPr lang="en-US" altLang="en-US" sz="2000" i="1">
              <a:latin typeface="Times New Roman" panose="02020603050405020304" pitchFamily="18" charset="0"/>
            </a:endParaRPr>
          </a:p>
        </p:txBody>
      </p:sp>
      <p:sp>
        <p:nvSpPr>
          <p:cNvPr id="153605" name="Text Box 5"/>
          <p:cNvSpPr txBox="1">
            <a:spLocks noChangeArrowheads="1"/>
          </p:cNvSpPr>
          <p:nvPr/>
        </p:nvSpPr>
        <p:spPr bwMode="auto">
          <a:xfrm>
            <a:off x="533400" y="5715000"/>
            <a:ext cx="8229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r>
              <a:rPr lang="en-US" altLang="en-US" sz="2400" b="1">
                <a:latin typeface="Times New Roman" panose="02020603050405020304" pitchFamily="18" charset="0"/>
              </a:rPr>
              <a:t>What are the bounds on the distribution of the sum of </a:t>
            </a:r>
            <a:r>
              <a:rPr lang="en-US" altLang="en-US" sz="2400" b="1" i="1">
                <a:latin typeface="Times New Roman" panose="02020603050405020304" pitchFamily="18" charset="0"/>
              </a:rPr>
              <a:t>A+B</a:t>
            </a:r>
            <a:r>
              <a:rPr lang="en-US" altLang="en-US" sz="2400" b="1">
                <a:latin typeface="Times New Roman" panose="02020603050405020304" pitchFamily="18" charset="0"/>
              </a:rPr>
              <a:t>?</a:t>
            </a:r>
            <a:endParaRPr lang="en-US" altLang="en-US" sz="2400">
              <a:latin typeface="Times New Roman" panose="02020603050405020304" pitchFamily="18" charset="0"/>
            </a:endParaRPr>
          </a:p>
        </p:txBody>
      </p:sp>
      <p:sp>
        <p:nvSpPr>
          <p:cNvPr id="153606" name="Line 6"/>
          <p:cNvSpPr>
            <a:spLocks noChangeShapeType="1"/>
          </p:cNvSpPr>
          <p:nvPr/>
        </p:nvSpPr>
        <p:spPr bwMode="auto">
          <a:xfrm>
            <a:off x="5275263" y="2932113"/>
            <a:ext cx="1587" cy="1730375"/>
          </a:xfrm>
          <a:prstGeom prst="line">
            <a:avLst/>
          </a:prstGeom>
          <a:noFill/>
          <a:ln w="0">
            <a:solidFill>
              <a:srgbClr val="00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3607" name="Line 7"/>
          <p:cNvSpPr>
            <a:spLocks noChangeShapeType="1"/>
          </p:cNvSpPr>
          <p:nvPr/>
        </p:nvSpPr>
        <p:spPr bwMode="auto">
          <a:xfrm>
            <a:off x="5275263" y="4662488"/>
            <a:ext cx="28575" cy="1587"/>
          </a:xfrm>
          <a:prstGeom prst="line">
            <a:avLst/>
          </a:prstGeom>
          <a:noFill/>
          <a:ln w="38100">
            <a:solidFill>
              <a:srgbClr val="00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3608" name="Line 8"/>
          <p:cNvSpPr>
            <a:spLocks noChangeShapeType="1"/>
          </p:cNvSpPr>
          <p:nvPr/>
        </p:nvSpPr>
        <p:spPr bwMode="auto">
          <a:xfrm flipH="1" flipV="1">
            <a:off x="5257800" y="4575175"/>
            <a:ext cx="17463" cy="1588"/>
          </a:xfrm>
          <a:prstGeom prst="line">
            <a:avLst/>
          </a:prstGeom>
          <a:noFill/>
          <a:ln w="0">
            <a:solidFill>
              <a:srgbClr val="00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3609" name="Line 9"/>
          <p:cNvSpPr>
            <a:spLocks noChangeShapeType="1"/>
          </p:cNvSpPr>
          <p:nvPr/>
        </p:nvSpPr>
        <p:spPr bwMode="auto">
          <a:xfrm>
            <a:off x="5275263" y="4487863"/>
            <a:ext cx="28575" cy="1587"/>
          </a:xfrm>
          <a:prstGeom prst="line">
            <a:avLst/>
          </a:prstGeom>
          <a:noFill/>
          <a:ln w="0">
            <a:solidFill>
              <a:srgbClr val="00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3610" name="Line 10"/>
          <p:cNvSpPr>
            <a:spLocks noChangeShapeType="1"/>
          </p:cNvSpPr>
          <p:nvPr/>
        </p:nvSpPr>
        <p:spPr bwMode="auto">
          <a:xfrm>
            <a:off x="5275263" y="4402138"/>
            <a:ext cx="28575" cy="1587"/>
          </a:xfrm>
          <a:prstGeom prst="line">
            <a:avLst/>
          </a:prstGeom>
          <a:noFill/>
          <a:ln w="0">
            <a:solidFill>
              <a:srgbClr val="00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3611" name="Line 11"/>
          <p:cNvSpPr>
            <a:spLocks noChangeShapeType="1"/>
          </p:cNvSpPr>
          <p:nvPr/>
        </p:nvSpPr>
        <p:spPr bwMode="auto">
          <a:xfrm>
            <a:off x="5275263" y="4318000"/>
            <a:ext cx="28575" cy="1588"/>
          </a:xfrm>
          <a:prstGeom prst="line">
            <a:avLst/>
          </a:prstGeom>
          <a:noFill/>
          <a:ln w="0">
            <a:solidFill>
              <a:srgbClr val="00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3612" name="Line 12"/>
          <p:cNvSpPr>
            <a:spLocks noChangeShapeType="1"/>
          </p:cNvSpPr>
          <p:nvPr/>
        </p:nvSpPr>
        <p:spPr bwMode="auto">
          <a:xfrm>
            <a:off x="5275263" y="4232275"/>
            <a:ext cx="28575" cy="1588"/>
          </a:xfrm>
          <a:prstGeom prst="line">
            <a:avLst/>
          </a:prstGeom>
          <a:noFill/>
          <a:ln w="0">
            <a:solidFill>
              <a:srgbClr val="00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3613" name="Line 13"/>
          <p:cNvSpPr>
            <a:spLocks noChangeShapeType="1"/>
          </p:cNvSpPr>
          <p:nvPr/>
        </p:nvSpPr>
        <p:spPr bwMode="auto">
          <a:xfrm>
            <a:off x="5275263" y="4143375"/>
            <a:ext cx="28575" cy="1588"/>
          </a:xfrm>
          <a:prstGeom prst="line">
            <a:avLst/>
          </a:prstGeom>
          <a:noFill/>
          <a:ln w="0">
            <a:solidFill>
              <a:srgbClr val="00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3614" name="Line 14"/>
          <p:cNvSpPr>
            <a:spLocks noChangeShapeType="1"/>
          </p:cNvSpPr>
          <p:nvPr/>
        </p:nvSpPr>
        <p:spPr bwMode="auto">
          <a:xfrm>
            <a:off x="5275263" y="4057650"/>
            <a:ext cx="28575" cy="1588"/>
          </a:xfrm>
          <a:prstGeom prst="line">
            <a:avLst/>
          </a:prstGeom>
          <a:noFill/>
          <a:ln w="0">
            <a:solidFill>
              <a:srgbClr val="00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3615" name="Line 15"/>
          <p:cNvSpPr>
            <a:spLocks noChangeShapeType="1"/>
          </p:cNvSpPr>
          <p:nvPr/>
        </p:nvSpPr>
        <p:spPr bwMode="auto">
          <a:xfrm>
            <a:off x="5275263" y="3971925"/>
            <a:ext cx="28575" cy="1588"/>
          </a:xfrm>
          <a:prstGeom prst="line">
            <a:avLst/>
          </a:prstGeom>
          <a:noFill/>
          <a:ln w="0">
            <a:solidFill>
              <a:srgbClr val="00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3616" name="Line 16"/>
          <p:cNvSpPr>
            <a:spLocks noChangeShapeType="1"/>
          </p:cNvSpPr>
          <p:nvPr/>
        </p:nvSpPr>
        <p:spPr bwMode="auto">
          <a:xfrm>
            <a:off x="5275263" y="3883025"/>
            <a:ext cx="28575" cy="1588"/>
          </a:xfrm>
          <a:prstGeom prst="line">
            <a:avLst/>
          </a:prstGeom>
          <a:noFill/>
          <a:ln w="0">
            <a:solidFill>
              <a:srgbClr val="00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3617" name="Line 17"/>
          <p:cNvSpPr>
            <a:spLocks noChangeShapeType="1"/>
          </p:cNvSpPr>
          <p:nvPr/>
        </p:nvSpPr>
        <p:spPr bwMode="auto">
          <a:xfrm>
            <a:off x="5275263" y="3797300"/>
            <a:ext cx="28575" cy="1588"/>
          </a:xfrm>
          <a:prstGeom prst="line">
            <a:avLst/>
          </a:prstGeom>
          <a:noFill/>
          <a:ln w="0">
            <a:solidFill>
              <a:srgbClr val="00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3618" name="Line 18"/>
          <p:cNvSpPr>
            <a:spLocks noChangeShapeType="1"/>
          </p:cNvSpPr>
          <p:nvPr/>
        </p:nvSpPr>
        <p:spPr bwMode="auto">
          <a:xfrm>
            <a:off x="5275263" y="3713163"/>
            <a:ext cx="28575" cy="1587"/>
          </a:xfrm>
          <a:prstGeom prst="line">
            <a:avLst/>
          </a:prstGeom>
          <a:noFill/>
          <a:ln w="0">
            <a:solidFill>
              <a:srgbClr val="00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3619" name="Line 19"/>
          <p:cNvSpPr>
            <a:spLocks noChangeShapeType="1"/>
          </p:cNvSpPr>
          <p:nvPr/>
        </p:nvSpPr>
        <p:spPr bwMode="auto">
          <a:xfrm>
            <a:off x="5275263" y="3622675"/>
            <a:ext cx="28575" cy="1588"/>
          </a:xfrm>
          <a:prstGeom prst="line">
            <a:avLst/>
          </a:prstGeom>
          <a:noFill/>
          <a:ln w="0">
            <a:solidFill>
              <a:srgbClr val="00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3620" name="Line 20"/>
          <p:cNvSpPr>
            <a:spLocks noChangeShapeType="1"/>
          </p:cNvSpPr>
          <p:nvPr/>
        </p:nvSpPr>
        <p:spPr bwMode="auto">
          <a:xfrm>
            <a:off x="5275263" y="3536950"/>
            <a:ext cx="28575" cy="1588"/>
          </a:xfrm>
          <a:prstGeom prst="line">
            <a:avLst/>
          </a:prstGeom>
          <a:noFill/>
          <a:ln w="0">
            <a:solidFill>
              <a:srgbClr val="00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3621" name="Line 21"/>
          <p:cNvSpPr>
            <a:spLocks noChangeShapeType="1"/>
          </p:cNvSpPr>
          <p:nvPr/>
        </p:nvSpPr>
        <p:spPr bwMode="auto">
          <a:xfrm>
            <a:off x="5275263" y="3452813"/>
            <a:ext cx="28575" cy="1587"/>
          </a:xfrm>
          <a:prstGeom prst="line">
            <a:avLst/>
          </a:prstGeom>
          <a:noFill/>
          <a:ln w="0">
            <a:solidFill>
              <a:srgbClr val="00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3622" name="Line 22"/>
          <p:cNvSpPr>
            <a:spLocks noChangeShapeType="1"/>
          </p:cNvSpPr>
          <p:nvPr/>
        </p:nvSpPr>
        <p:spPr bwMode="auto">
          <a:xfrm>
            <a:off x="5275263" y="3362325"/>
            <a:ext cx="28575" cy="1588"/>
          </a:xfrm>
          <a:prstGeom prst="line">
            <a:avLst/>
          </a:prstGeom>
          <a:noFill/>
          <a:ln w="0">
            <a:solidFill>
              <a:srgbClr val="00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3623" name="Line 23"/>
          <p:cNvSpPr>
            <a:spLocks noChangeShapeType="1"/>
          </p:cNvSpPr>
          <p:nvPr/>
        </p:nvSpPr>
        <p:spPr bwMode="auto">
          <a:xfrm>
            <a:off x="5275263" y="3278188"/>
            <a:ext cx="28575" cy="1587"/>
          </a:xfrm>
          <a:prstGeom prst="line">
            <a:avLst/>
          </a:prstGeom>
          <a:noFill/>
          <a:ln w="0">
            <a:solidFill>
              <a:srgbClr val="00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3624" name="Line 24"/>
          <p:cNvSpPr>
            <a:spLocks noChangeShapeType="1"/>
          </p:cNvSpPr>
          <p:nvPr/>
        </p:nvSpPr>
        <p:spPr bwMode="auto">
          <a:xfrm>
            <a:off x="5275263" y="3192463"/>
            <a:ext cx="28575" cy="1587"/>
          </a:xfrm>
          <a:prstGeom prst="line">
            <a:avLst/>
          </a:prstGeom>
          <a:noFill/>
          <a:ln w="0">
            <a:solidFill>
              <a:srgbClr val="00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3625" name="Line 25"/>
          <p:cNvSpPr>
            <a:spLocks noChangeShapeType="1"/>
          </p:cNvSpPr>
          <p:nvPr/>
        </p:nvSpPr>
        <p:spPr bwMode="auto">
          <a:xfrm>
            <a:off x="5275263" y="3106738"/>
            <a:ext cx="28575" cy="1587"/>
          </a:xfrm>
          <a:prstGeom prst="line">
            <a:avLst/>
          </a:prstGeom>
          <a:noFill/>
          <a:ln w="0">
            <a:solidFill>
              <a:srgbClr val="00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3626" name="Line 26"/>
          <p:cNvSpPr>
            <a:spLocks noChangeShapeType="1"/>
          </p:cNvSpPr>
          <p:nvPr/>
        </p:nvSpPr>
        <p:spPr bwMode="auto">
          <a:xfrm>
            <a:off x="5275263" y="3017838"/>
            <a:ext cx="28575" cy="1587"/>
          </a:xfrm>
          <a:prstGeom prst="line">
            <a:avLst/>
          </a:prstGeom>
          <a:noFill/>
          <a:ln w="0">
            <a:solidFill>
              <a:srgbClr val="00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3627" name="Line 27"/>
          <p:cNvSpPr>
            <a:spLocks noChangeShapeType="1"/>
          </p:cNvSpPr>
          <p:nvPr/>
        </p:nvSpPr>
        <p:spPr bwMode="auto">
          <a:xfrm>
            <a:off x="5275263" y="2932113"/>
            <a:ext cx="28575" cy="1587"/>
          </a:xfrm>
          <a:prstGeom prst="line">
            <a:avLst/>
          </a:prstGeom>
          <a:noFill/>
          <a:ln w="0">
            <a:solidFill>
              <a:srgbClr val="00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3628" name="Line 28"/>
          <p:cNvSpPr>
            <a:spLocks noChangeShapeType="1"/>
          </p:cNvSpPr>
          <p:nvPr/>
        </p:nvSpPr>
        <p:spPr bwMode="auto">
          <a:xfrm>
            <a:off x="5275263" y="4662488"/>
            <a:ext cx="38100" cy="1587"/>
          </a:xfrm>
          <a:prstGeom prst="line">
            <a:avLst/>
          </a:prstGeom>
          <a:noFill/>
          <a:ln w="38100">
            <a:solidFill>
              <a:srgbClr val="00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3629" name="Line 29"/>
          <p:cNvSpPr>
            <a:spLocks noChangeShapeType="1"/>
          </p:cNvSpPr>
          <p:nvPr/>
        </p:nvSpPr>
        <p:spPr bwMode="auto">
          <a:xfrm>
            <a:off x="5275263" y="4232275"/>
            <a:ext cx="38100" cy="1588"/>
          </a:xfrm>
          <a:prstGeom prst="line">
            <a:avLst/>
          </a:prstGeom>
          <a:noFill/>
          <a:ln w="0">
            <a:solidFill>
              <a:srgbClr val="00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3630" name="Line 30"/>
          <p:cNvSpPr>
            <a:spLocks noChangeShapeType="1"/>
          </p:cNvSpPr>
          <p:nvPr/>
        </p:nvSpPr>
        <p:spPr bwMode="auto">
          <a:xfrm>
            <a:off x="5275263" y="3797300"/>
            <a:ext cx="38100" cy="1588"/>
          </a:xfrm>
          <a:prstGeom prst="line">
            <a:avLst/>
          </a:prstGeom>
          <a:noFill/>
          <a:ln w="0">
            <a:solidFill>
              <a:srgbClr val="00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3631" name="Line 31"/>
          <p:cNvSpPr>
            <a:spLocks noChangeShapeType="1"/>
          </p:cNvSpPr>
          <p:nvPr/>
        </p:nvSpPr>
        <p:spPr bwMode="auto">
          <a:xfrm>
            <a:off x="5275263" y="3367088"/>
            <a:ext cx="38100" cy="1587"/>
          </a:xfrm>
          <a:prstGeom prst="line">
            <a:avLst/>
          </a:prstGeom>
          <a:noFill/>
          <a:ln w="0">
            <a:solidFill>
              <a:srgbClr val="00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3632" name="Line 32"/>
          <p:cNvSpPr>
            <a:spLocks noChangeShapeType="1"/>
          </p:cNvSpPr>
          <p:nvPr/>
        </p:nvSpPr>
        <p:spPr bwMode="auto">
          <a:xfrm>
            <a:off x="5275263" y="2932113"/>
            <a:ext cx="38100" cy="1587"/>
          </a:xfrm>
          <a:prstGeom prst="line">
            <a:avLst/>
          </a:prstGeom>
          <a:noFill/>
          <a:ln w="0">
            <a:solidFill>
              <a:srgbClr val="00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3633" name="Line 33"/>
          <p:cNvSpPr>
            <a:spLocks noChangeShapeType="1"/>
          </p:cNvSpPr>
          <p:nvPr/>
        </p:nvSpPr>
        <p:spPr bwMode="auto">
          <a:xfrm>
            <a:off x="5275263" y="4662488"/>
            <a:ext cx="3432175" cy="1587"/>
          </a:xfrm>
          <a:prstGeom prst="line">
            <a:avLst/>
          </a:prstGeom>
          <a:noFill/>
          <a:ln w="0">
            <a:solidFill>
              <a:srgbClr val="00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3634" name="Line 34"/>
          <p:cNvSpPr>
            <a:spLocks noChangeShapeType="1"/>
          </p:cNvSpPr>
          <p:nvPr/>
        </p:nvSpPr>
        <p:spPr bwMode="auto">
          <a:xfrm flipV="1">
            <a:off x="5275263" y="4633913"/>
            <a:ext cx="1587" cy="28575"/>
          </a:xfrm>
          <a:prstGeom prst="line">
            <a:avLst/>
          </a:prstGeom>
          <a:noFill/>
          <a:ln w="38100">
            <a:solidFill>
              <a:srgbClr val="00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3635" name="Line 35"/>
          <p:cNvSpPr>
            <a:spLocks noChangeShapeType="1"/>
          </p:cNvSpPr>
          <p:nvPr/>
        </p:nvSpPr>
        <p:spPr bwMode="auto">
          <a:xfrm flipV="1">
            <a:off x="5521325" y="4633913"/>
            <a:ext cx="1588" cy="14287"/>
          </a:xfrm>
          <a:prstGeom prst="line">
            <a:avLst/>
          </a:prstGeom>
          <a:noFill/>
          <a:ln w="38100">
            <a:solidFill>
              <a:srgbClr val="00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3636" name="Line 36"/>
          <p:cNvSpPr>
            <a:spLocks noChangeShapeType="1"/>
          </p:cNvSpPr>
          <p:nvPr/>
        </p:nvSpPr>
        <p:spPr bwMode="auto">
          <a:xfrm flipV="1">
            <a:off x="5767388" y="4633913"/>
            <a:ext cx="1587" cy="28575"/>
          </a:xfrm>
          <a:prstGeom prst="line">
            <a:avLst/>
          </a:prstGeom>
          <a:noFill/>
          <a:ln w="0">
            <a:solidFill>
              <a:srgbClr val="00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3637" name="Line 37"/>
          <p:cNvSpPr>
            <a:spLocks noChangeShapeType="1"/>
          </p:cNvSpPr>
          <p:nvPr/>
        </p:nvSpPr>
        <p:spPr bwMode="auto">
          <a:xfrm flipV="1">
            <a:off x="6011863" y="4633913"/>
            <a:ext cx="1587" cy="28575"/>
          </a:xfrm>
          <a:prstGeom prst="line">
            <a:avLst/>
          </a:prstGeom>
          <a:noFill/>
          <a:ln w="0">
            <a:solidFill>
              <a:srgbClr val="00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3638" name="Line 38"/>
          <p:cNvSpPr>
            <a:spLocks noChangeShapeType="1"/>
          </p:cNvSpPr>
          <p:nvPr/>
        </p:nvSpPr>
        <p:spPr bwMode="auto">
          <a:xfrm flipV="1">
            <a:off x="6257925" y="4633913"/>
            <a:ext cx="1588" cy="28575"/>
          </a:xfrm>
          <a:prstGeom prst="line">
            <a:avLst/>
          </a:prstGeom>
          <a:noFill/>
          <a:ln w="0">
            <a:solidFill>
              <a:srgbClr val="00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3639" name="Line 39"/>
          <p:cNvSpPr>
            <a:spLocks noChangeShapeType="1"/>
          </p:cNvSpPr>
          <p:nvPr/>
        </p:nvSpPr>
        <p:spPr bwMode="auto">
          <a:xfrm flipV="1">
            <a:off x="6502400" y="4633913"/>
            <a:ext cx="1588" cy="28575"/>
          </a:xfrm>
          <a:prstGeom prst="line">
            <a:avLst/>
          </a:prstGeom>
          <a:noFill/>
          <a:ln w="0">
            <a:solidFill>
              <a:srgbClr val="00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3640" name="Line 40"/>
          <p:cNvSpPr>
            <a:spLocks noChangeShapeType="1"/>
          </p:cNvSpPr>
          <p:nvPr/>
        </p:nvSpPr>
        <p:spPr bwMode="auto">
          <a:xfrm flipV="1">
            <a:off x="6748463" y="4633913"/>
            <a:ext cx="1587" cy="28575"/>
          </a:xfrm>
          <a:prstGeom prst="line">
            <a:avLst/>
          </a:prstGeom>
          <a:noFill/>
          <a:ln w="0">
            <a:solidFill>
              <a:srgbClr val="00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3641" name="Line 41"/>
          <p:cNvSpPr>
            <a:spLocks noChangeShapeType="1"/>
          </p:cNvSpPr>
          <p:nvPr/>
        </p:nvSpPr>
        <p:spPr bwMode="auto">
          <a:xfrm flipV="1">
            <a:off x="6994525" y="4633913"/>
            <a:ext cx="1588" cy="28575"/>
          </a:xfrm>
          <a:prstGeom prst="line">
            <a:avLst/>
          </a:prstGeom>
          <a:noFill/>
          <a:ln w="0">
            <a:solidFill>
              <a:srgbClr val="00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3642" name="Line 42"/>
          <p:cNvSpPr>
            <a:spLocks noChangeShapeType="1"/>
          </p:cNvSpPr>
          <p:nvPr/>
        </p:nvSpPr>
        <p:spPr bwMode="auto">
          <a:xfrm flipV="1">
            <a:off x="7234238" y="4633913"/>
            <a:ext cx="1587" cy="28575"/>
          </a:xfrm>
          <a:prstGeom prst="line">
            <a:avLst/>
          </a:prstGeom>
          <a:noFill/>
          <a:ln w="0">
            <a:solidFill>
              <a:srgbClr val="00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3643" name="Line 43"/>
          <p:cNvSpPr>
            <a:spLocks noChangeShapeType="1"/>
          </p:cNvSpPr>
          <p:nvPr/>
        </p:nvSpPr>
        <p:spPr bwMode="auto">
          <a:xfrm flipV="1">
            <a:off x="7480300" y="4633913"/>
            <a:ext cx="1588" cy="28575"/>
          </a:xfrm>
          <a:prstGeom prst="line">
            <a:avLst/>
          </a:prstGeom>
          <a:noFill/>
          <a:ln w="0">
            <a:solidFill>
              <a:srgbClr val="00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3644" name="Line 44"/>
          <p:cNvSpPr>
            <a:spLocks noChangeShapeType="1"/>
          </p:cNvSpPr>
          <p:nvPr/>
        </p:nvSpPr>
        <p:spPr bwMode="auto">
          <a:xfrm flipV="1">
            <a:off x="7724775" y="4633913"/>
            <a:ext cx="1588" cy="28575"/>
          </a:xfrm>
          <a:prstGeom prst="line">
            <a:avLst/>
          </a:prstGeom>
          <a:noFill/>
          <a:ln w="0">
            <a:solidFill>
              <a:srgbClr val="00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3645" name="Line 45"/>
          <p:cNvSpPr>
            <a:spLocks noChangeShapeType="1"/>
          </p:cNvSpPr>
          <p:nvPr/>
        </p:nvSpPr>
        <p:spPr bwMode="auto">
          <a:xfrm flipV="1">
            <a:off x="7970838" y="4633913"/>
            <a:ext cx="1587" cy="28575"/>
          </a:xfrm>
          <a:prstGeom prst="line">
            <a:avLst/>
          </a:prstGeom>
          <a:noFill/>
          <a:ln w="0">
            <a:solidFill>
              <a:srgbClr val="00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3646" name="Line 46"/>
          <p:cNvSpPr>
            <a:spLocks noChangeShapeType="1"/>
          </p:cNvSpPr>
          <p:nvPr/>
        </p:nvSpPr>
        <p:spPr bwMode="auto">
          <a:xfrm flipV="1">
            <a:off x="8215313" y="4633913"/>
            <a:ext cx="1587" cy="28575"/>
          </a:xfrm>
          <a:prstGeom prst="line">
            <a:avLst/>
          </a:prstGeom>
          <a:noFill/>
          <a:ln w="0">
            <a:solidFill>
              <a:srgbClr val="00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3647" name="Line 47"/>
          <p:cNvSpPr>
            <a:spLocks noChangeShapeType="1"/>
          </p:cNvSpPr>
          <p:nvPr/>
        </p:nvSpPr>
        <p:spPr bwMode="auto">
          <a:xfrm flipV="1">
            <a:off x="8461375" y="4633913"/>
            <a:ext cx="1588" cy="28575"/>
          </a:xfrm>
          <a:prstGeom prst="line">
            <a:avLst/>
          </a:prstGeom>
          <a:noFill/>
          <a:ln w="0">
            <a:solidFill>
              <a:srgbClr val="00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3648" name="Line 48"/>
          <p:cNvSpPr>
            <a:spLocks noChangeShapeType="1"/>
          </p:cNvSpPr>
          <p:nvPr/>
        </p:nvSpPr>
        <p:spPr bwMode="auto">
          <a:xfrm flipV="1">
            <a:off x="8707438" y="4633913"/>
            <a:ext cx="1587" cy="28575"/>
          </a:xfrm>
          <a:prstGeom prst="line">
            <a:avLst/>
          </a:prstGeom>
          <a:noFill/>
          <a:ln w="0">
            <a:solidFill>
              <a:srgbClr val="00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3649" name="Line 49"/>
          <p:cNvSpPr>
            <a:spLocks noChangeShapeType="1"/>
          </p:cNvSpPr>
          <p:nvPr/>
        </p:nvSpPr>
        <p:spPr bwMode="auto">
          <a:xfrm flipV="1">
            <a:off x="5275263" y="4624388"/>
            <a:ext cx="1587" cy="38100"/>
          </a:xfrm>
          <a:prstGeom prst="line">
            <a:avLst/>
          </a:prstGeom>
          <a:noFill/>
          <a:ln w="38100">
            <a:solidFill>
              <a:srgbClr val="00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3650" name="Line 50"/>
          <p:cNvSpPr>
            <a:spLocks noChangeShapeType="1"/>
          </p:cNvSpPr>
          <p:nvPr/>
        </p:nvSpPr>
        <p:spPr bwMode="auto">
          <a:xfrm flipV="1">
            <a:off x="5767388" y="4624388"/>
            <a:ext cx="1587" cy="38100"/>
          </a:xfrm>
          <a:prstGeom prst="line">
            <a:avLst/>
          </a:prstGeom>
          <a:noFill/>
          <a:ln w="0">
            <a:solidFill>
              <a:srgbClr val="00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3651" name="Line 51"/>
          <p:cNvSpPr>
            <a:spLocks noChangeShapeType="1"/>
          </p:cNvSpPr>
          <p:nvPr/>
        </p:nvSpPr>
        <p:spPr bwMode="auto">
          <a:xfrm flipV="1">
            <a:off x="6257925" y="4624388"/>
            <a:ext cx="1588" cy="38100"/>
          </a:xfrm>
          <a:prstGeom prst="line">
            <a:avLst/>
          </a:prstGeom>
          <a:noFill/>
          <a:ln w="0">
            <a:solidFill>
              <a:srgbClr val="00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3652" name="Line 52"/>
          <p:cNvSpPr>
            <a:spLocks noChangeShapeType="1"/>
          </p:cNvSpPr>
          <p:nvPr/>
        </p:nvSpPr>
        <p:spPr bwMode="auto">
          <a:xfrm flipV="1">
            <a:off x="6748463" y="4624388"/>
            <a:ext cx="1587" cy="38100"/>
          </a:xfrm>
          <a:prstGeom prst="line">
            <a:avLst/>
          </a:prstGeom>
          <a:noFill/>
          <a:ln w="0">
            <a:solidFill>
              <a:srgbClr val="00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3653" name="Line 53"/>
          <p:cNvSpPr>
            <a:spLocks noChangeShapeType="1"/>
          </p:cNvSpPr>
          <p:nvPr/>
        </p:nvSpPr>
        <p:spPr bwMode="auto">
          <a:xfrm flipV="1">
            <a:off x="7234238" y="4624388"/>
            <a:ext cx="1587" cy="38100"/>
          </a:xfrm>
          <a:prstGeom prst="line">
            <a:avLst/>
          </a:prstGeom>
          <a:noFill/>
          <a:ln w="0">
            <a:solidFill>
              <a:srgbClr val="00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3654" name="Line 54"/>
          <p:cNvSpPr>
            <a:spLocks noChangeShapeType="1"/>
          </p:cNvSpPr>
          <p:nvPr/>
        </p:nvSpPr>
        <p:spPr bwMode="auto">
          <a:xfrm flipV="1">
            <a:off x="7724775" y="4624388"/>
            <a:ext cx="1588" cy="38100"/>
          </a:xfrm>
          <a:prstGeom prst="line">
            <a:avLst/>
          </a:prstGeom>
          <a:noFill/>
          <a:ln w="0">
            <a:solidFill>
              <a:srgbClr val="00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3655" name="Line 55"/>
          <p:cNvSpPr>
            <a:spLocks noChangeShapeType="1"/>
          </p:cNvSpPr>
          <p:nvPr/>
        </p:nvSpPr>
        <p:spPr bwMode="auto">
          <a:xfrm flipV="1">
            <a:off x="8215313" y="4624388"/>
            <a:ext cx="1587" cy="38100"/>
          </a:xfrm>
          <a:prstGeom prst="line">
            <a:avLst/>
          </a:prstGeom>
          <a:noFill/>
          <a:ln w="0">
            <a:solidFill>
              <a:srgbClr val="00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3656" name="Line 56"/>
          <p:cNvSpPr>
            <a:spLocks noChangeShapeType="1"/>
          </p:cNvSpPr>
          <p:nvPr/>
        </p:nvSpPr>
        <p:spPr bwMode="auto">
          <a:xfrm flipV="1">
            <a:off x="8707438" y="4624388"/>
            <a:ext cx="1587" cy="38100"/>
          </a:xfrm>
          <a:prstGeom prst="line">
            <a:avLst/>
          </a:prstGeom>
          <a:noFill/>
          <a:ln w="0">
            <a:solidFill>
              <a:srgbClr val="00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3657" name="Line 57"/>
          <p:cNvSpPr>
            <a:spLocks noChangeShapeType="1"/>
          </p:cNvSpPr>
          <p:nvPr/>
        </p:nvSpPr>
        <p:spPr bwMode="auto">
          <a:xfrm>
            <a:off x="5275263" y="4662488"/>
            <a:ext cx="492125" cy="1587"/>
          </a:xfrm>
          <a:prstGeom prst="line">
            <a:avLst/>
          </a:prstGeom>
          <a:noFill/>
          <a:ln w="0">
            <a:solidFill>
              <a:srgbClr val="00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3658" name="Line 58"/>
          <p:cNvSpPr>
            <a:spLocks noChangeShapeType="1"/>
          </p:cNvSpPr>
          <p:nvPr/>
        </p:nvSpPr>
        <p:spPr bwMode="auto">
          <a:xfrm flipV="1">
            <a:off x="5767388" y="4090988"/>
            <a:ext cx="1587" cy="571500"/>
          </a:xfrm>
          <a:prstGeom prst="line">
            <a:avLst/>
          </a:prstGeom>
          <a:noFill/>
          <a:ln w="0">
            <a:solidFill>
              <a:srgbClr val="00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3659" name="Line 59"/>
          <p:cNvSpPr>
            <a:spLocks noChangeShapeType="1"/>
          </p:cNvSpPr>
          <p:nvPr/>
        </p:nvSpPr>
        <p:spPr bwMode="auto">
          <a:xfrm>
            <a:off x="5767388" y="4090988"/>
            <a:ext cx="490537" cy="1587"/>
          </a:xfrm>
          <a:prstGeom prst="line">
            <a:avLst/>
          </a:prstGeom>
          <a:noFill/>
          <a:ln w="38100">
            <a:solidFill>
              <a:srgbClr val="00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3660" name="Line 60"/>
          <p:cNvSpPr>
            <a:spLocks noChangeShapeType="1"/>
          </p:cNvSpPr>
          <p:nvPr/>
        </p:nvSpPr>
        <p:spPr bwMode="auto">
          <a:xfrm>
            <a:off x="6257925" y="4090988"/>
            <a:ext cx="1588" cy="1587"/>
          </a:xfrm>
          <a:prstGeom prst="line">
            <a:avLst/>
          </a:prstGeom>
          <a:noFill/>
          <a:ln w="38100">
            <a:solidFill>
              <a:srgbClr val="00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3661" name="Line 61"/>
          <p:cNvSpPr>
            <a:spLocks noChangeShapeType="1"/>
          </p:cNvSpPr>
          <p:nvPr/>
        </p:nvSpPr>
        <p:spPr bwMode="auto">
          <a:xfrm>
            <a:off x="6257925" y="4090988"/>
            <a:ext cx="490538" cy="1587"/>
          </a:xfrm>
          <a:prstGeom prst="line">
            <a:avLst/>
          </a:prstGeom>
          <a:noFill/>
          <a:ln w="38100">
            <a:solidFill>
              <a:srgbClr val="00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3662" name="Line 62"/>
          <p:cNvSpPr>
            <a:spLocks noChangeShapeType="1"/>
          </p:cNvSpPr>
          <p:nvPr/>
        </p:nvSpPr>
        <p:spPr bwMode="auto">
          <a:xfrm flipV="1">
            <a:off x="6748463" y="3517900"/>
            <a:ext cx="1587" cy="573088"/>
          </a:xfrm>
          <a:prstGeom prst="line">
            <a:avLst/>
          </a:prstGeom>
          <a:noFill/>
          <a:ln w="38100">
            <a:solidFill>
              <a:srgbClr val="00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3663" name="Line 63"/>
          <p:cNvSpPr>
            <a:spLocks noChangeShapeType="1"/>
          </p:cNvSpPr>
          <p:nvPr/>
        </p:nvSpPr>
        <p:spPr bwMode="auto">
          <a:xfrm>
            <a:off x="6748463" y="3517900"/>
            <a:ext cx="485775" cy="1588"/>
          </a:xfrm>
          <a:prstGeom prst="line">
            <a:avLst/>
          </a:prstGeom>
          <a:noFill/>
          <a:ln w="38100">
            <a:solidFill>
              <a:srgbClr val="00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3664" name="Line 64"/>
          <p:cNvSpPr>
            <a:spLocks noChangeShapeType="1"/>
          </p:cNvSpPr>
          <p:nvPr/>
        </p:nvSpPr>
        <p:spPr bwMode="auto">
          <a:xfrm flipV="1">
            <a:off x="7234238" y="2932113"/>
            <a:ext cx="1587" cy="585787"/>
          </a:xfrm>
          <a:prstGeom prst="line">
            <a:avLst/>
          </a:prstGeom>
          <a:noFill/>
          <a:ln w="38100">
            <a:solidFill>
              <a:srgbClr val="00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3665" name="Line 65"/>
          <p:cNvSpPr>
            <a:spLocks noChangeShapeType="1"/>
          </p:cNvSpPr>
          <p:nvPr/>
        </p:nvSpPr>
        <p:spPr bwMode="auto">
          <a:xfrm>
            <a:off x="7234238" y="2932113"/>
            <a:ext cx="490537" cy="1587"/>
          </a:xfrm>
          <a:prstGeom prst="line">
            <a:avLst/>
          </a:prstGeom>
          <a:noFill/>
          <a:ln w="38100">
            <a:solidFill>
              <a:srgbClr val="00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3666" name="Line 66"/>
          <p:cNvSpPr>
            <a:spLocks noChangeShapeType="1"/>
          </p:cNvSpPr>
          <p:nvPr/>
        </p:nvSpPr>
        <p:spPr bwMode="auto">
          <a:xfrm>
            <a:off x="7724775" y="2932113"/>
            <a:ext cx="1588" cy="1587"/>
          </a:xfrm>
          <a:prstGeom prst="line">
            <a:avLst/>
          </a:prstGeom>
          <a:noFill/>
          <a:ln w="38100">
            <a:solidFill>
              <a:srgbClr val="00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3667" name="Line 67"/>
          <p:cNvSpPr>
            <a:spLocks noChangeShapeType="1"/>
          </p:cNvSpPr>
          <p:nvPr/>
        </p:nvSpPr>
        <p:spPr bwMode="auto">
          <a:xfrm>
            <a:off x="7724775" y="2932113"/>
            <a:ext cx="490538" cy="1587"/>
          </a:xfrm>
          <a:prstGeom prst="line">
            <a:avLst/>
          </a:prstGeom>
          <a:noFill/>
          <a:ln w="38100">
            <a:solidFill>
              <a:srgbClr val="00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3668" name="Line 68"/>
          <p:cNvSpPr>
            <a:spLocks noChangeShapeType="1"/>
          </p:cNvSpPr>
          <p:nvPr/>
        </p:nvSpPr>
        <p:spPr bwMode="auto">
          <a:xfrm>
            <a:off x="8215313" y="2932113"/>
            <a:ext cx="1587" cy="1587"/>
          </a:xfrm>
          <a:prstGeom prst="line">
            <a:avLst/>
          </a:prstGeom>
          <a:noFill/>
          <a:ln w="38100">
            <a:solidFill>
              <a:srgbClr val="00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3669" name="Line 69"/>
          <p:cNvSpPr>
            <a:spLocks noChangeShapeType="1"/>
          </p:cNvSpPr>
          <p:nvPr/>
        </p:nvSpPr>
        <p:spPr bwMode="auto">
          <a:xfrm>
            <a:off x="8215313" y="2932113"/>
            <a:ext cx="492125" cy="1587"/>
          </a:xfrm>
          <a:prstGeom prst="line">
            <a:avLst/>
          </a:prstGeom>
          <a:noFill/>
          <a:ln w="38100">
            <a:solidFill>
              <a:srgbClr val="00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3670" name="Line 70"/>
          <p:cNvSpPr>
            <a:spLocks noChangeShapeType="1"/>
          </p:cNvSpPr>
          <p:nvPr/>
        </p:nvSpPr>
        <p:spPr bwMode="auto">
          <a:xfrm>
            <a:off x="5275263" y="4662488"/>
            <a:ext cx="492125" cy="1587"/>
          </a:xfrm>
          <a:prstGeom prst="line">
            <a:avLst/>
          </a:prstGeom>
          <a:noFill/>
          <a:ln w="0">
            <a:solidFill>
              <a:srgbClr val="00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3671" name="Line 71"/>
          <p:cNvSpPr>
            <a:spLocks noChangeShapeType="1"/>
          </p:cNvSpPr>
          <p:nvPr/>
        </p:nvSpPr>
        <p:spPr bwMode="auto">
          <a:xfrm>
            <a:off x="5767388" y="4662488"/>
            <a:ext cx="1587" cy="1587"/>
          </a:xfrm>
          <a:prstGeom prst="line">
            <a:avLst/>
          </a:prstGeom>
          <a:noFill/>
          <a:ln w="0">
            <a:solidFill>
              <a:srgbClr val="00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3672" name="Line 72"/>
          <p:cNvSpPr>
            <a:spLocks noChangeShapeType="1"/>
          </p:cNvSpPr>
          <p:nvPr/>
        </p:nvSpPr>
        <p:spPr bwMode="auto">
          <a:xfrm>
            <a:off x="5767388" y="4662488"/>
            <a:ext cx="490537" cy="1587"/>
          </a:xfrm>
          <a:prstGeom prst="line">
            <a:avLst/>
          </a:prstGeom>
          <a:noFill/>
          <a:ln w="0">
            <a:solidFill>
              <a:srgbClr val="00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3673" name="Line 73"/>
          <p:cNvSpPr>
            <a:spLocks noChangeShapeType="1"/>
          </p:cNvSpPr>
          <p:nvPr/>
        </p:nvSpPr>
        <p:spPr bwMode="auto">
          <a:xfrm>
            <a:off x="6257925" y="4662488"/>
            <a:ext cx="1588" cy="1587"/>
          </a:xfrm>
          <a:prstGeom prst="line">
            <a:avLst/>
          </a:prstGeom>
          <a:noFill/>
          <a:ln w="0">
            <a:solidFill>
              <a:srgbClr val="00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3674" name="Line 74"/>
          <p:cNvSpPr>
            <a:spLocks noChangeShapeType="1"/>
          </p:cNvSpPr>
          <p:nvPr/>
        </p:nvSpPr>
        <p:spPr bwMode="auto">
          <a:xfrm>
            <a:off x="6257925" y="4662488"/>
            <a:ext cx="490538" cy="1587"/>
          </a:xfrm>
          <a:prstGeom prst="line">
            <a:avLst/>
          </a:prstGeom>
          <a:noFill/>
          <a:ln w="0">
            <a:solidFill>
              <a:srgbClr val="00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3675" name="Line 75"/>
          <p:cNvSpPr>
            <a:spLocks noChangeShapeType="1"/>
          </p:cNvSpPr>
          <p:nvPr/>
        </p:nvSpPr>
        <p:spPr bwMode="auto">
          <a:xfrm>
            <a:off x="6748463" y="4662488"/>
            <a:ext cx="1587" cy="1587"/>
          </a:xfrm>
          <a:prstGeom prst="line">
            <a:avLst/>
          </a:prstGeom>
          <a:noFill/>
          <a:ln w="0">
            <a:solidFill>
              <a:srgbClr val="00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3676" name="Line 76"/>
          <p:cNvSpPr>
            <a:spLocks noChangeShapeType="1"/>
          </p:cNvSpPr>
          <p:nvPr/>
        </p:nvSpPr>
        <p:spPr bwMode="auto">
          <a:xfrm>
            <a:off x="6748463" y="4662488"/>
            <a:ext cx="485775" cy="1587"/>
          </a:xfrm>
          <a:prstGeom prst="line">
            <a:avLst/>
          </a:prstGeom>
          <a:noFill/>
          <a:ln w="0">
            <a:solidFill>
              <a:srgbClr val="00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3677" name="Line 77"/>
          <p:cNvSpPr>
            <a:spLocks noChangeShapeType="1"/>
          </p:cNvSpPr>
          <p:nvPr/>
        </p:nvSpPr>
        <p:spPr bwMode="auto">
          <a:xfrm flipV="1">
            <a:off x="7234238" y="4090988"/>
            <a:ext cx="1587" cy="571500"/>
          </a:xfrm>
          <a:prstGeom prst="line">
            <a:avLst/>
          </a:prstGeom>
          <a:noFill/>
          <a:ln w="0">
            <a:solidFill>
              <a:srgbClr val="00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3678" name="Line 78"/>
          <p:cNvSpPr>
            <a:spLocks noChangeShapeType="1"/>
          </p:cNvSpPr>
          <p:nvPr/>
        </p:nvSpPr>
        <p:spPr bwMode="auto">
          <a:xfrm>
            <a:off x="7234238" y="4090988"/>
            <a:ext cx="490537" cy="1587"/>
          </a:xfrm>
          <a:prstGeom prst="line">
            <a:avLst/>
          </a:prstGeom>
          <a:noFill/>
          <a:ln w="38100">
            <a:solidFill>
              <a:srgbClr val="00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3679" name="Line 79"/>
          <p:cNvSpPr>
            <a:spLocks noChangeShapeType="1"/>
          </p:cNvSpPr>
          <p:nvPr/>
        </p:nvSpPr>
        <p:spPr bwMode="auto">
          <a:xfrm flipV="1">
            <a:off x="7724775" y="3517900"/>
            <a:ext cx="1588" cy="573088"/>
          </a:xfrm>
          <a:prstGeom prst="line">
            <a:avLst/>
          </a:prstGeom>
          <a:noFill/>
          <a:ln w="38100">
            <a:solidFill>
              <a:srgbClr val="00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3680" name="Line 80"/>
          <p:cNvSpPr>
            <a:spLocks noChangeShapeType="1"/>
          </p:cNvSpPr>
          <p:nvPr/>
        </p:nvSpPr>
        <p:spPr bwMode="auto">
          <a:xfrm>
            <a:off x="7724775" y="3517900"/>
            <a:ext cx="490538" cy="1588"/>
          </a:xfrm>
          <a:prstGeom prst="line">
            <a:avLst/>
          </a:prstGeom>
          <a:noFill/>
          <a:ln w="38100">
            <a:solidFill>
              <a:srgbClr val="00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3681" name="Line 81"/>
          <p:cNvSpPr>
            <a:spLocks noChangeShapeType="1"/>
          </p:cNvSpPr>
          <p:nvPr/>
        </p:nvSpPr>
        <p:spPr bwMode="auto">
          <a:xfrm flipV="1">
            <a:off x="8215313" y="2932113"/>
            <a:ext cx="1587" cy="585787"/>
          </a:xfrm>
          <a:prstGeom prst="line">
            <a:avLst/>
          </a:prstGeom>
          <a:noFill/>
          <a:ln w="38100">
            <a:solidFill>
              <a:srgbClr val="00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3682" name="Line 82"/>
          <p:cNvSpPr>
            <a:spLocks noChangeShapeType="1"/>
          </p:cNvSpPr>
          <p:nvPr/>
        </p:nvSpPr>
        <p:spPr bwMode="auto">
          <a:xfrm>
            <a:off x="8215313" y="2932113"/>
            <a:ext cx="492125" cy="1587"/>
          </a:xfrm>
          <a:prstGeom prst="line">
            <a:avLst/>
          </a:prstGeom>
          <a:noFill/>
          <a:ln w="38100">
            <a:solidFill>
              <a:srgbClr val="00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3683" name="Rectangle 83"/>
          <p:cNvSpPr>
            <a:spLocks noChangeArrowheads="1"/>
          </p:cNvSpPr>
          <p:nvPr/>
        </p:nvSpPr>
        <p:spPr bwMode="auto">
          <a:xfrm>
            <a:off x="5068888" y="4548188"/>
            <a:ext cx="1127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1600" b="1">
                <a:solidFill>
                  <a:srgbClr val="009900"/>
                </a:solidFill>
                <a:latin typeface="Arial" panose="020B0604020202020204" pitchFamily="34" charset="0"/>
              </a:rPr>
              <a:t>0</a:t>
            </a:r>
            <a:endParaRPr lang="en-US" altLang="en-US" sz="1600">
              <a:solidFill>
                <a:srgbClr val="009900"/>
              </a:solidFill>
              <a:latin typeface="Times New Roman" panose="02020603050405020304" pitchFamily="18" charset="0"/>
            </a:endParaRPr>
          </a:p>
        </p:txBody>
      </p:sp>
      <p:sp>
        <p:nvSpPr>
          <p:cNvPr id="153684" name="Rectangle 84"/>
          <p:cNvSpPr>
            <a:spLocks noChangeArrowheads="1"/>
          </p:cNvSpPr>
          <p:nvPr/>
        </p:nvSpPr>
        <p:spPr bwMode="auto">
          <a:xfrm>
            <a:off x="5068888" y="2819400"/>
            <a:ext cx="1127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1600" b="1">
                <a:solidFill>
                  <a:srgbClr val="009900"/>
                </a:solidFill>
                <a:latin typeface="Arial" panose="020B0604020202020204" pitchFamily="34" charset="0"/>
              </a:rPr>
              <a:t>1</a:t>
            </a:r>
            <a:endParaRPr lang="en-US" altLang="en-US" sz="1600">
              <a:solidFill>
                <a:srgbClr val="009900"/>
              </a:solidFill>
              <a:latin typeface="Times New Roman" panose="02020603050405020304" pitchFamily="18" charset="0"/>
            </a:endParaRPr>
          </a:p>
        </p:txBody>
      </p:sp>
      <p:sp>
        <p:nvSpPr>
          <p:cNvPr id="153685" name="Rectangle 85"/>
          <p:cNvSpPr>
            <a:spLocks noChangeArrowheads="1"/>
          </p:cNvSpPr>
          <p:nvPr/>
        </p:nvSpPr>
        <p:spPr bwMode="auto">
          <a:xfrm>
            <a:off x="5248275" y="4772025"/>
            <a:ext cx="1127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1600" b="1">
                <a:solidFill>
                  <a:srgbClr val="009900"/>
                </a:solidFill>
                <a:latin typeface="Arial" panose="020B0604020202020204" pitchFamily="34" charset="0"/>
              </a:rPr>
              <a:t>0</a:t>
            </a:r>
            <a:endParaRPr lang="en-US" altLang="en-US" sz="1600">
              <a:solidFill>
                <a:srgbClr val="009900"/>
              </a:solidFill>
              <a:latin typeface="Times New Roman" panose="02020603050405020304" pitchFamily="18" charset="0"/>
            </a:endParaRPr>
          </a:p>
        </p:txBody>
      </p:sp>
      <p:sp>
        <p:nvSpPr>
          <p:cNvPr id="153686" name="Rectangle 86"/>
          <p:cNvSpPr>
            <a:spLocks noChangeArrowheads="1"/>
          </p:cNvSpPr>
          <p:nvPr/>
        </p:nvSpPr>
        <p:spPr bwMode="auto">
          <a:xfrm>
            <a:off x="5738813" y="4772025"/>
            <a:ext cx="1127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1600" b="1">
                <a:solidFill>
                  <a:srgbClr val="009900"/>
                </a:solidFill>
                <a:latin typeface="Arial" panose="020B0604020202020204" pitchFamily="34" charset="0"/>
              </a:rPr>
              <a:t>2</a:t>
            </a:r>
            <a:endParaRPr lang="en-US" altLang="en-US" sz="1600">
              <a:solidFill>
                <a:srgbClr val="009900"/>
              </a:solidFill>
              <a:latin typeface="Times New Roman" panose="02020603050405020304" pitchFamily="18" charset="0"/>
            </a:endParaRPr>
          </a:p>
        </p:txBody>
      </p:sp>
      <p:sp>
        <p:nvSpPr>
          <p:cNvPr id="153687" name="Rectangle 87"/>
          <p:cNvSpPr>
            <a:spLocks noChangeArrowheads="1"/>
          </p:cNvSpPr>
          <p:nvPr/>
        </p:nvSpPr>
        <p:spPr bwMode="auto">
          <a:xfrm>
            <a:off x="6229350" y="4772025"/>
            <a:ext cx="1127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1600" b="1">
                <a:solidFill>
                  <a:srgbClr val="009900"/>
                </a:solidFill>
                <a:latin typeface="Arial" panose="020B0604020202020204" pitchFamily="34" charset="0"/>
              </a:rPr>
              <a:t>4</a:t>
            </a:r>
            <a:endParaRPr lang="en-US" altLang="en-US" sz="1600">
              <a:solidFill>
                <a:srgbClr val="009900"/>
              </a:solidFill>
              <a:latin typeface="Times New Roman" panose="02020603050405020304" pitchFamily="18" charset="0"/>
            </a:endParaRPr>
          </a:p>
        </p:txBody>
      </p:sp>
      <p:sp>
        <p:nvSpPr>
          <p:cNvPr id="153688" name="Rectangle 88"/>
          <p:cNvSpPr>
            <a:spLocks noChangeArrowheads="1"/>
          </p:cNvSpPr>
          <p:nvPr/>
        </p:nvSpPr>
        <p:spPr bwMode="auto">
          <a:xfrm>
            <a:off x="6719888" y="4772025"/>
            <a:ext cx="1127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1600" b="1">
                <a:solidFill>
                  <a:srgbClr val="009900"/>
                </a:solidFill>
                <a:latin typeface="Arial" panose="020B0604020202020204" pitchFamily="34" charset="0"/>
              </a:rPr>
              <a:t>6</a:t>
            </a:r>
            <a:endParaRPr lang="en-US" altLang="en-US" sz="1600">
              <a:solidFill>
                <a:srgbClr val="009900"/>
              </a:solidFill>
              <a:latin typeface="Times New Roman" panose="02020603050405020304" pitchFamily="18" charset="0"/>
            </a:endParaRPr>
          </a:p>
        </p:txBody>
      </p:sp>
      <p:sp>
        <p:nvSpPr>
          <p:cNvPr id="153689" name="Rectangle 89"/>
          <p:cNvSpPr>
            <a:spLocks noChangeArrowheads="1"/>
          </p:cNvSpPr>
          <p:nvPr/>
        </p:nvSpPr>
        <p:spPr bwMode="auto">
          <a:xfrm>
            <a:off x="7205663" y="4772025"/>
            <a:ext cx="1127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1600" b="1">
                <a:solidFill>
                  <a:srgbClr val="009900"/>
                </a:solidFill>
                <a:latin typeface="Arial" panose="020B0604020202020204" pitchFamily="34" charset="0"/>
              </a:rPr>
              <a:t>8</a:t>
            </a:r>
            <a:endParaRPr lang="en-US" altLang="en-US" sz="1600">
              <a:solidFill>
                <a:srgbClr val="009900"/>
              </a:solidFill>
              <a:latin typeface="Times New Roman" panose="02020603050405020304" pitchFamily="18" charset="0"/>
            </a:endParaRPr>
          </a:p>
        </p:txBody>
      </p:sp>
      <p:sp>
        <p:nvSpPr>
          <p:cNvPr id="153690" name="Rectangle 90"/>
          <p:cNvSpPr>
            <a:spLocks noChangeArrowheads="1"/>
          </p:cNvSpPr>
          <p:nvPr/>
        </p:nvSpPr>
        <p:spPr bwMode="auto">
          <a:xfrm>
            <a:off x="7664450" y="4772025"/>
            <a:ext cx="2254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1600" b="1">
                <a:solidFill>
                  <a:srgbClr val="009900"/>
                </a:solidFill>
                <a:latin typeface="Arial" panose="020B0604020202020204" pitchFamily="34" charset="0"/>
              </a:rPr>
              <a:t>10</a:t>
            </a:r>
            <a:endParaRPr lang="en-US" altLang="en-US" sz="1600">
              <a:solidFill>
                <a:srgbClr val="009900"/>
              </a:solidFill>
              <a:latin typeface="Times New Roman" panose="02020603050405020304" pitchFamily="18" charset="0"/>
            </a:endParaRPr>
          </a:p>
        </p:txBody>
      </p:sp>
      <p:sp>
        <p:nvSpPr>
          <p:cNvPr id="153691" name="Rectangle 91"/>
          <p:cNvSpPr>
            <a:spLocks noChangeArrowheads="1"/>
          </p:cNvSpPr>
          <p:nvPr/>
        </p:nvSpPr>
        <p:spPr bwMode="auto">
          <a:xfrm>
            <a:off x="8154988" y="4772025"/>
            <a:ext cx="2254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1600" b="1">
                <a:solidFill>
                  <a:srgbClr val="009900"/>
                </a:solidFill>
                <a:latin typeface="Arial" panose="020B0604020202020204" pitchFamily="34" charset="0"/>
              </a:rPr>
              <a:t>12</a:t>
            </a:r>
            <a:endParaRPr lang="en-US" altLang="en-US" sz="1600">
              <a:solidFill>
                <a:srgbClr val="009900"/>
              </a:solidFill>
              <a:latin typeface="Times New Roman" panose="02020603050405020304" pitchFamily="18" charset="0"/>
            </a:endParaRPr>
          </a:p>
        </p:txBody>
      </p:sp>
      <p:sp>
        <p:nvSpPr>
          <p:cNvPr id="153692" name="Rectangle 92"/>
          <p:cNvSpPr>
            <a:spLocks noChangeArrowheads="1"/>
          </p:cNvSpPr>
          <p:nvPr/>
        </p:nvSpPr>
        <p:spPr bwMode="auto">
          <a:xfrm>
            <a:off x="8645525" y="4772025"/>
            <a:ext cx="2254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1600" b="1">
                <a:solidFill>
                  <a:srgbClr val="009900"/>
                </a:solidFill>
                <a:latin typeface="Arial" panose="020B0604020202020204" pitchFamily="34" charset="0"/>
              </a:rPr>
              <a:t>14</a:t>
            </a:r>
            <a:endParaRPr lang="en-US" altLang="en-US" sz="1600">
              <a:solidFill>
                <a:srgbClr val="009900"/>
              </a:solidFill>
              <a:latin typeface="Times New Roman" panose="02020603050405020304" pitchFamily="18" charset="0"/>
            </a:endParaRPr>
          </a:p>
        </p:txBody>
      </p:sp>
      <p:sp>
        <p:nvSpPr>
          <p:cNvPr id="153693" name="Rectangle 93"/>
          <p:cNvSpPr>
            <a:spLocks noChangeArrowheads="1"/>
          </p:cNvSpPr>
          <p:nvPr/>
        </p:nvSpPr>
        <p:spPr bwMode="auto">
          <a:xfrm>
            <a:off x="5791200" y="5029200"/>
            <a:ext cx="262096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1600" b="1">
                <a:solidFill>
                  <a:srgbClr val="009900"/>
                </a:solidFill>
                <a:latin typeface="Arial" panose="020B0604020202020204" pitchFamily="34" charset="0"/>
              </a:rPr>
              <a:t>Value of random variable </a:t>
            </a:r>
            <a:r>
              <a:rPr lang="en-US" altLang="en-US" sz="1600" b="1" i="1">
                <a:solidFill>
                  <a:srgbClr val="009900"/>
                </a:solidFill>
                <a:latin typeface="Arial" panose="020B0604020202020204" pitchFamily="34" charset="0"/>
              </a:rPr>
              <a:t>B</a:t>
            </a:r>
            <a:endParaRPr lang="en-US" altLang="en-US" sz="1600" i="1">
              <a:solidFill>
                <a:srgbClr val="009900"/>
              </a:solidFill>
              <a:latin typeface="Times New Roman" panose="02020603050405020304" pitchFamily="18" charset="0"/>
            </a:endParaRPr>
          </a:p>
        </p:txBody>
      </p:sp>
      <p:sp>
        <p:nvSpPr>
          <p:cNvPr id="153694" name="Rectangle 94"/>
          <p:cNvSpPr>
            <a:spLocks noChangeArrowheads="1"/>
          </p:cNvSpPr>
          <p:nvPr/>
        </p:nvSpPr>
        <p:spPr bwMode="auto">
          <a:xfrm rot="-5400000">
            <a:off x="3886200" y="3732213"/>
            <a:ext cx="1920875"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1400" b="1">
                <a:solidFill>
                  <a:srgbClr val="009900"/>
                </a:solidFill>
                <a:latin typeface="Arial" panose="020B0604020202020204" pitchFamily="34" charset="0"/>
              </a:rPr>
              <a:t>Cumulative Probability</a:t>
            </a:r>
            <a:endParaRPr lang="en-US" altLang="en-US" sz="1400">
              <a:solidFill>
                <a:srgbClr val="009900"/>
              </a:solidFill>
              <a:latin typeface="Times New Roman" panose="02020603050405020304" pitchFamily="18" charset="0"/>
            </a:endParaRPr>
          </a:p>
        </p:txBody>
      </p:sp>
      <p:sp>
        <p:nvSpPr>
          <p:cNvPr id="153695" name="Line 95"/>
          <p:cNvSpPr>
            <a:spLocks noChangeShapeType="1"/>
          </p:cNvSpPr>
          <p:nvPr/>
        </p:nvSpPr>
        <p:spPr bwMode="auto">
          <a:xfrm>
            <a:off x="5256213" y="2913063"/>
            <a:ext cx="1587" cy="1730375"/>
          </a:xfrm>
          <a:prstGeom prst="line">
            <a:avLst/>
          </a:prstGeom>
          <a:noFill/>
          <a:ln w="0">
            <a:solidFill>
              <a:srgbClr val="00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3696" name="Line 96"/>
          <p:cNvSpPr>
            <a:spLocks noChangeShapeType="1"/>
          </p:cNvSpPr>
          <p:nvPr/>
        </p:nvSpPr>
        <p:spPr bwMode="auto">
          <a:xfrm>
            <a:off x="5256213" y="4643438"/>
            <a:ext cx="28575" cy="1587"/>
          </a:xfrm>
          <a:prstGeom prst="line">
            <a:avLst/>
          </a:prstGeom>
          <a:noFill/>
          <a:ln w="0">
            <a:solidFill>
              <a:srgbClr val="00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3697" name="Line 97"/>
          <p:cNvSpPr>
            <a:spLocks noChangeShapeType="1"/>
          </p:cNvSpPr>
          <p:nvPr/>
        </p:nvSpPr>
        <p:spPr bwMode="auto">
          <a:xfrm>
            <a:off x="5256213" y="4557713"/>
            <a:ext cx="1587" cy="0"/>
          </a:xfrm>
          <a:prstGeom prst="line">
            <a:avLst/>
          </a:prstGeom>
          <a:noFill/>
          <a:ln w="0">
            <a:solidFill>
              <a:srgbClr val="00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3698" name="Line 98"/>
          <p:cNvSpPr>
            <a:spLocks noChangeShapeType="1"/>
          </p:cNvSpPr>
          <p:nvPr/>
        </p:nvSpPr>
        <p:spPr bwMode="auto">
          <a:xfrm>
            <a:off x="5256213" y="4468813"/>
            <a:ext cx="28575" cy="1587"/>
          </a:xfrm>
          <a:prstGeom prst="line">
            <a:avLst/>
          </a:prstGeom>
          <a:noFill/>
          <a:ln w="0">
            <a:solidFill>
              <a:srgbClr val="00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3699" name="Line 99"/>
          <p:cNvSpPr>
            <a:spLocks noChangeShapeType="1"/>
          </p:cNvSpPr>
          <p:nvPr/>
        </p:nvSpPr>
        <p:spPr bwMode="auto">
          <a:xfrm>
            <a:off x="5256213" y="4383088"/>
            <a:ext cx="28575" cy="1587"/>
          </a:xfrm>
          <a:prstGeom prst="line">
            <a:avLst/>
          </a:prstGeom>
          <a:noFill/>
          <a:ln w="0">
            <a:solidFill>
              <a:srgbClr val="00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3700" name="Line 100"/>
          <p:cNvSpPr>
            <a:spLocks noChangeShapeType="1"/>
          </p:cNvSpPr>
          <p:nvPr/>
        </p:nvSpPr>
        <p:spPr bwMode="auto">
          <a:xfrm>
            <a:off x="5256213" y="4298950"/>
            <a:ext cx="28575" cy="1588"/>
          </a:xfrm>
          <a:prstGeom prst="line">
            <a:avLst/>
          </a:prstGeom>
          <a:noFill/>
          <a:ln w="0">
            <a:solidFill>
              <a:srgbClr val="00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3701" name="Line 101"/>
          <p:cNvSpPr>
            <a:spLocks noChangeShapeType="1"/>
          </p:cNvSpPr>
          <p:nvPr/>
        </p:nvSpPr>
        <p:spPr bwMode="auto">
          <a:xfrm>
            <a:off x="5256213" y="4213225"/>
            <a:ext cx="28575" cy="1588"/>
          </a:xfrm>
          <a:prstGeom prst="line">
            <a:avLst/>
          </a:prstGeom>
          <a:noFill/>
          <a:ln w="0">
            <a:solidFill>
              <a:srgbClr val="00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3702" name="Line 102"/>
          <p:cNvSpPr>
            <a:spLocks noChangeShapeType="1"/>
          </p:cNvSpPr>
          <p:nvPr/>
        </p:nvSpPr>
        <p:spPr bwMode="auto">
          <a:xfrm>
            <a:off x="5256213" y="4124325"/>
            <a:ext cx="28575" cy="1588"/>
          </a:xfrm>
          <a:prstGeom prst="line">
            <a:avLst/>
          </a:prstGeom>
          <a:noFill/>
          <a:ln w="0">
            <a:solidFill>
              <a:srgbClr val="00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3703" name="Line 103"/>
          <p:cNvSpPr>
            <a:spLocks noChangeShapeType="1"/>
          </p:cNvSpPr>
          <p:nvPr/>
        </p:nvSpPr>
        <p:spPr bwMode="auto">
          <a:xfrm>
            <a:off x="5256213" y="4038600"/>
            <a:ext cx="28575" cy="1588"/>
          </a:xfrm>
          <a:prstGeom prst="line">
            <a:avLst/>
          </a:prstGeom>
          <a:noFill/>
          <a:ln w="0">
            <a:solidFill>
              <a:srgbClr val="00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3704" name="Line 104"/>
          <p:cNvSpPr>
            <a:spLocks noChangeShapeType="1"/>
          </p:cNvSpPr>
          <p:nvPr/>
        </p:nvSpPr>
        <p:spPr bwMode="auto">
          <a:xfrm>
            <a:off x="5256213" y="3952875"/>
            <a:ext cx="28575" cy="1588"/>
          </a:xfrm>
          <a:prstGeom prst="line">
            <a:avLst/>
          </a:prstGeom>
          <a:noFill/>
          <a:ln w="0">
            <a:solidFill>
              <a:srgbClr val="00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3705" name="Line 105"/>
          <p:cNvSpPr>
            <a:spLocks noChangeShapeType="1"/>
          </p:cNvSpPr>
          <p:nvPr/>
        </p:nvSpPr>
        <p:spPr bwMode="auto">
          <a:xfrm>
            <a:off x="5256213" y="3863975"/>
            <a:ext cx="28575" cy="1588"/>
          </a:xfrm>
          <a:prstGeom prst="line">
            <a:avLst/>
          </a:prstGeom>
          <a:noFill/>
          <a:ln w="0">
            <a:solidFill>
              <a:srgbClr val="00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3706" name="Line 106"/>
          <p:cNvSpPr>
            <a:spLocks noChangeShapeType="1"/>
          </p:cNvSpPr>
          <p:nvPr/>
        </p:nvSpPr>
        <p:spPr bwMode="auto">
          <a:xfrm>
            <a:off x="5256213" y="3778250"/>
            <a:ext cx="28575" cy="1588"/>
          </a:xfrm>
          <a:prstGeom prst="line">
            <a:avLst/>
          </a:prstGeom>
          <a:noFill/>
          <a:ln w="0">
            <a:solidFill>
              <a:srgbClr val="00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3707" name="Line 107"/>
          <p:cNvSpPr>
            <a:spLocks noChangeShapeType="1"/>
          </p:cNvSpPr>
          <p:nvPr/>
        </p:nvSpPr>
        <p:spPr bwMode="auto">
          <a:xfrm>
            <a:off x="5256213" y="3694113"/>
            <a:ext cx="28575" cy="1587"/>
          </a:xfrm>
          <a:prstGeom prst="line">
            <a:avLst/>
          </a:prstGeom>
          <a:noFill/>
          <a:ln w="0">
            <a:solidFill>
              <a:srgbClr val="00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3708" name="Line 108"/>
          <p:cNvSpPr>
            <a:spLocks noChangeShapeType="1"/>
          </p:cNvSpPr>
          <p:nvPr/>
        </p:nvSpPr>
        <p:spPr bwMode="auto">
          <a:xfrm>
            <a:off x="5256213" y="3603625"/>
            <a:ext cx="28575" cy="1588"/>
          </a:xfrm>
          <a:prstGeom prst="line">
            <a:avLst/>
          </a:prstGeom>
          <a:noFill/>
          <a:ln w="0">
            <a:solidFill>
              <a:srgbClr val="00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3709" name="Line 109"/>
          <p:cNvSpPr>
            <a:spLocks noChangeShapeType="1"/>
          </p:cNvSpPr>
          <p:nvPr/>
        </p:nvSpPr>
        <p:spPr bwMode="auto">
          <a:xfrm>
            <a:off x="5256213" y="3517900"/>
            <a:ext cx="28575" cy="1588"/>
          </a:xfrm>
          <a:prstGeom prst="line">
            <a:avLst/>
          </a:prstGeom>
          <a:noFill/>
          <a:ln w="0">
            <a:solidFill>
              <a:srgbClr val="00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3710" name="Line 110"/>
          <p:cNvSpPr>
            <a:spLocks noChangeShapeType="1"/>
          </p:cNvSpPr>
          <p:nvPr/>
        </p:nvSpPr>
        <p:spPr bwMode="auto">
          <a:xfrm>
            <a:off x="5256213" y="3433763"/>
            <a:ext cx="28575" cy="1587"/>
          </a:xfrm>
          <a:prstGeom prst="line">
            <a:avLst/>
          </a:prstGeom>
          <a:noFill/>
          <a:ln w="0">
            <a:solidFill>
              <a:srgbClr val="00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3711" name="Line 111"/>
          <p:cNvSpPr>
            <a:spLocks noChangeShapeType="1"/>
          </p:cNvSpPr>
          <p:nvPr/>
        </p:nvSpPr>
        <p:spPr bwMode="auto">
          <a:xfrm>
            <a:off x="5256213" y="3343275"/>
            <a:ext cx="28575" cy="1588"/>
          </a:xfrm>
          <a:prstGeom prst="line">
            <a:avLst/>
          </a:prstGeom>
          <a:noFill/>
          <a:ln w="0">
            <a:solidFill>
              <a:srgbClr val="00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3712" name="Line 112"/>
          <p:cNvSpPr>
            <a:spLocks noChangeShapeType="1"/>
          </p:cNvSpPr>
          <p:nvPr/>
        </p:nvSpPr>
        <p:spPr bwMode="auto">
          <a:xfrm>
            <a:off x="5256213" y="3259138"/>
            <a:ext cx="28575" cy="1587"/>
          </a:xfrm>
          <a:prstGeom prst="line">
            <a:avLst/>
          </a:prstGeom>
          <a:noFill/>
          <a:ln w="0">
            <a:solidFill>
              <a:srgbClr val="00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3713" name="Line 113"/>
          <p:cNvSpPr>
            <a:spLocks noChangeShapeType="1"/>
          </p:cNvSpPr>
          <p:nvPr/>
        </p:nvSpPr>
        <p:spPr bwMode="auto">
          <a:xfrm>
            <a:off x="5256213" y="3173413"/>
            <a:ext cx="28575" cy="1587"/>
          </a:xfrm>
          <a:prstGeom prst="line">
            <a:avLst/>
          </a:prstGeom>
          <a:noFill/>
          <a:ln w="0">
            <a:solidFill>
              <a:srgbClr val="00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3714" name="Line 114"/>
          <p:cNvSpPr>
            <a:spLocks noChangeShapeType="1"/>
          </p:cNvSpPr>
          <p:nvPr/>
        </p:nvSpPr>
        <p:spPr bwMode="auto">
          <a:xfrm>
            <a:off x="5256213" y="3087688"/>
            <a:ext cx="28575" cy="1587"/>
          </a:xfrm>
          <a:prstGeom prst="line">
            <a:avLst/>
          </a:prstGeom>
          <a:noFill/>
          <a:ln w="0">
            <a:solidFill>
              <a:srgbClr val="00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3715" name="Line 115"/>
          <p:cNvSpPr>
            <a:spLocks noChangeShapeType="1"/>
          </p:cNvSpPr>
          <p:nvPr/>
        </p:nvSpPr>
        <p:spPr bwMode="auto">
          <a:xfrm>
            <a:off x="5256213" y="2998788"/>
            <a:ext cx="28575" cy="1587"/>
          </a:xfrm>
          <a:prstGeom prst="line">
            <a:avLst/>
          </a:prstGeom>
          <a:noFill/>
          <a:ln w="0">
            <a:solidFill>
              <a:srgbClr val="00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3716" name="Line 116"/>
          <p:cNvSpPr>
            <a:spLocks noChangeShapeType="1"/>
          </p:cNvSpPr>
          <p:nvPr/>
        </p:nvSpPr>
        <p:spPr bwMode="auto">
          <a:xfrm>
            <a:off x="5256213" y="2913063"/>
            <a:ext cx="28575" cy="1587"/>
          </a:xfrm>
          <a:prstGeom prst="line">
            <a:avLst/>
          </a:prstGeom>
          <a:noFill/>
          <a:ln w="0">
            <a:solidFill>
              <a:srgbClr val="00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3717" name="Line 117"/>
          <p:cNvSpPr>
            <a:spLocks noChangeShapeType="1"/>
          </p:cNvSpPr>
          <p:nvPr/>
        </p:nvSpPr>
        <p:spPr bwMode="auto">
          <a:xfrm>
            <a:off x="5256213" y="4643438"/>
            <a:ext cx="38100" cy="1587"/>
          </a:xfrm>
          <a:prstGeom prst="line">
            <a:avLst/>
          </a:prstGeom>
          <a:noFill/>
          <a:ln w="0">
            <a:solidFill>
              <a:srgbClr val="00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3718" name="Line 118"/>
          <p:cNvSpPr>
            <a:spLocks noChangeShapeType="1"/>
          </p:cNvSpPr>
          <p:nvPr/>
        </p:nvSpPr>
        <p:spPr bwMode="auto">
          <a:xfrm>
            <a:off x="5256213" y="4213225"/>
            <a:ext cx="38100" cy="1588"/>
          </a:xfrm>
          <a:prstGeom prst="line">
            <a:avLst/>
          </a:prstGeom>
          <a:noFill/>
          <a:ln w="0">
            <a:solidFill>
              <a:srgbClr val="00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3719" name="Line 119"/>
          <p:cNvSpPr>
            <a:spLocks noChangeShapeType="1"/>
          </p:cNvSpPr>
          <p:nvPr/>
        </p:nvSpPr>
        <p:spPr bwMode="auto">
          <a:xfrm>
            <a:off x="5256213" y="3778250"/>
            <a:ext cx="38100" cy="1588"/>
          </a:xfrm>
          <a:prstGeom prst="line">
            <a:avLst/>
          </a:prstGeom>
          <a:noFill/>
          <a:ln w="0">
            <a:solidFill>
              <a:srgbClr val="00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3720" name="Line 120"/>
          <p:cNvSpPr>
            <a:spLocks noChangeShapeType="1"/>
          </p:cNvSpPr>
          <p:nvPr/>
        </p:nvSpPr>
        <p:spPr bwMode="auto">
          <a:xfrm>
            <a:off x="5256213" y="3348038"/>
            <a:ext cx="38100" cy="1587"/>
          </a:xfrm>
          <a:prstGeom prst="line">
            <a:avLst/>
          </a:prstGeom>
          <a:noFill/>
          <a:ln w="0">
            <a:solidFill>
              <a:srgbClr val="00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3721" name="Line 121"/>
          <p:cNvSpPr>
            <a:spLocks noChangeShapeType="1"/>
          </p:cNvSpPr>
          <p:nvPr/>
        </p:nvSpPr>
        <p:spPr bwMode="auto">
          <a:xfrm>
            <a:off x="5256213" y="2913063"/>
            <a:ext cx="38100" cy="1587"/>
          </a:xfrm>
          <a:prstGeom prst="line">
            <a:avLst/>
          </a:prstGeom>
          <a:noFill/>
          <a:ln w="0">
            <a:solidFill>
              <a:srgbClr val="00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3722" name="Line 122"/>
          <p:cNvSpPr>
            <a:spLocks noChangeShapeType="1"/>
          </p:cNvSpPr>
          <p:nvPr/>
        </p:nvSpPr>
        <p:spPr bwMode="auto">
          <a:xfrm>
            <a:off x="5256213" y="4643438"/>
            <a:ext cx="3432175" cy="1587"/>
          </a:xfrm>
          <a:prstGeom prst="line">
            <a:avLst/>
          </a:prstGeom>
          <a:noFill/>
          <a:ln w="0">
            <a:solidFill>
              <a:srgbClr val="00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3723" name="Line 123"/>
          <p:cNvSpPr>
            <a:spLocks noChangeShapeType="1"/>
          </p:cNvSpPr>
          <p:nvPr/>
        </p:nvSpPr>
        <p:spPr bwMode="auto">
          <a:xfrm flipV="1">
            <a:off x="5256213" y="4614863"/>
            <a:ext cx="1587" cy="28575"/>
          </a:xfrm>
          <a:prstGeom prst="line">
            <a:avLst/>
          </a:prstGeom>
          <a:noFill/>
          <a:ln w="0">
            <a:solidFill>
              <a:srgbClr val="00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3724" name="Line 124"/>
          <p:cNvSpPr>
            <a:spLocks noChangeShapeType="1"/>
          </p:cNvSpPr>
          <p:nvPr/>
        </p:nvSpPr>
        <p:spPr bwMode="auto">
          <a:xfrm flipV="1">
            <a:off x="5502275" y="4614863"/>
            <a:ext cx="1588" cy="28575"/>
          </a:xfrm>
          <a:prstGeom prst="line">
            <a:avLst/>
          </a:prstGeom>
          <a:noFill/>
          <a:ln w="0">
            <a:solidFill>
              <a:srgbClr val="00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3725" name="Line 125"/>
          <p:cNvSpPr>
            <a:spLocks noChangeShapeType="1"/>
          </p:cNvSpPr>
          <p:nvPr/>
        </p:nvSpPr>
        <p:spPr bwMode="auto">
          <a:xfrm flipV="1">
            <a:off x="5748338" y="4614863"/>
            <a:ext cx="1587" cy="28575"/>
          </a:xfrm>
          <a:prstGeom prst="line">
            <a:avLst/>
          </a:prstGeom>
          <a:noFill/>
          <a:ln w="0">
            <a:solidFill>
              <a:srgbClr val="00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3726" name="Line 126"/>
          <p:cNvSpPr>
            <a:spLocks noChangeShapeType="1"/>
          </p:cNvSpPr>
          <p:nvPr/>
        </p:nvSpPr>
        <p:spPr bwMode="auto">
          <a:xfrm flipV="1">
            <a:off x="5992813" y="4614863"/>
            <a:ext cx="1587" cy="28575"/>
          </a:xfrm>
          <a:prstGeom prst="line">
            <a:avLst/>
          </a:prstGeom>
          <a:noFill/>
          <a:ln w="0">
            <a:solidFill>
              <a:srgbClr val="00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3727" name="Line 127"/>
          <p:cNvSpPr>
            <a:spLocks noChangeShapeType="1"/>
          </p:cNvSpPr>
          <p:nvPr/>
        </p:nvSpPr>
        <p:spPr bwMode="auto">
          <a:xfrm flipV="1">
            <a:off x="6238875" y="4614863"/>
            <a:ext cx="1588" cy="28575"/>
          </a:xfrm>
          <a:prstGeom prst="line">
            <a:avLst/>
          </a:prstGeom>
          <a:noFill/>
          <a:ln w="0">
            <a:solidFill>
              <a:srgbClr val="00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3728" name="Line 128"/>
          <p:cNvSpPr>
            <a:spLocks noChangeShapeType="1"/>
          </p:cNvSpPr>
          <p:nvPr/>
        </p:nvSpPr>
        <p:spPr bwMode="auto">
          <a:xfrm flipV="1">
            <a:off x="6483350" y="4614863"/>
            <a:ext cx="1588" cy="28575"/>
          </a:xfrm>
          <a:prstGeom prst="line">
            <a:avLst/>
          </a:prstGeom>
          <a:noFill/>
          <a:ln w="0">
            <a:solidFill>
              <a:srgbClr val="00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3729" name="Line 129"/>
          <p:cNvSpPr>
            <a:spLocks noChangeShapeType="1"/>
          </p:cNvSpPr>
          <p:nvPr/>
        </p:nvSpPr>
        <p:spPr bwMode="auto">
          <a:xfrm flipV="1">
            <a:off x="6729413" y="4614863"/>
            <a:ext cx="1587" cy="28575"/>
          </a:xfrm>
          <a:prstGeom prst="line">
            <a:avLst/>
          </a:prstGeom>
          <a:noFill/>
          <a:ln w="0">
            <a:solidFill>
              <a:srgbClr val="00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3730" name="Line 130"/>
          <p:cNvSpPr>
            <a:spLocks noChangeShapeType="1"/>
          </p:cNvSpPr>
          <p:nvPr/>
        </p:nvSpPr>
        <p:spPr bwMode="auto">
          <a:xfrm flipV="1">
            <a:off x="6975475" y="4614863"/>
            <a:ext cx="1588" cy="28575"/>
          </a:xfrm>
          <a:prstGeom prst="line">
            <a:avLst/>
          </a:prstGeom>
          <a:noFill/>
          <a:ln w="0">
            <a:solidFill>
              <a:srgbClr val="00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3731" name="Line 131"/>
          <p:cNvSpPr>
            <a:spLocks noChangeShapeType="1"/>
          </p:cNvSpPr>
          <p:nvPr/>
        </p:nvSpPr>
        <p:spPr bwMode="auto">
          <a:xfrm flipV="1">
            <a:off x="7215188" y="4614863"/>
            <a:ext cx="1587" cy="28575"/>
          </a:xfrm>
          <a:prstGeom prst="line">
            <a:avLst/>
          </a:prstGeom>
          <a:noFill/>
          <a:ln w="0">
            <a:solidFill>
              <a:srgbClr val="00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3732" name="Line 132"/>
          <p:cNvSpPr>
            <a:spLocks noChangeShapeType="1"/>
          </p:cNvSpPr>
          <p:nvPr/>
        </p:nvSpPr>
        <p:spPr bwMode="auto">
          <a:xfrm flipV="1">
            <a:off x="7461250" y="4614863"/>
            <a:ext cx="1588" cy="28575"/>
          </a:xfrm>
          <a:prstGeom prst="line">
            <a:avLst/>
          </a:prstGeom>
          <a:noFill/>
          <a:ln w="0">
            <a:solidFill>
              <a:srgbClr val="00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3733" name="Line 133"/>
          <p:cNvSpPr>
            <a:spLocks noChangeShapeType="1"/>
          </p:cNvSpPr>
          <p:nvPr/>
        </p:nvSpPr>
        <p:spPr bwMode="auto">
          <a:xfrm flipV="1">
            <a:off x="7705725" y="4614863"/>
            <a:ext cx="1588" cy="28575"/>
          </a:xfrm>
          <a:prstGeom prst="line">
            <a:avLst/>
          </a:prstGeom>
          <a:noFill/>
          <a:ln w="0">
            <a:solidFill>
              <a:srgbClr val="00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3734" name="Line 134"/>
          <p:cNvSpPr>
            <a:spLocks noChangeShapeType="1"/>
          </p:cNvSpPr>
          <p:nvPr/>
        </p:nvSpPr>
        <p:spPr bwMode="auto">
          <a:xfrm flipV="1">
            <a:off x="7951788" y="4614863"/>
            <a:ext cx="1587" cy="28575"/>
          </a:xfrm>
          <a:prstGeom prst="line">
            <a:avLst/>
          </a:prstGeom>
          <a:noFill/>
          <a:ln w="0">
            <a:solidFill>
              <a:srgbClr val="00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3735" name="Line 135"/>
          <p:cNvSpPr>
            <a:spLocks noChangeShapeType="1"/>
          </p:cNvSpPr>
          <p:nvPr/>
        </p:nvSpPr>
        <p:spPr bwMode="auto">
          <a:xfrm flipV="1">
            <a:off x="8196263" y="4614863"/>
            <a:ext cx="1587" cy="28575"/>
          </a:xfrm>
          <a:prstGeom prst="line">
            <a:avLst/>
          </a:prstGeom>
          <a:noFill/>
          <a:ln w="0">
            <a:solidFill>
              <a:srgbClr val="00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3736" name="Line 136"/>
          <p:cNvSpPr>
            <a:spLocks noChangeShapeType="1"/>
          </p:cNvSpPr>
          <p:nvPr/>
        </p:nvSpPr>
        <p:spPr bwMode="auto">
          <a:xfrm flipV="1">
            <a:off x="8442325" y="4614863"/>
            <a:ext cx="1588" cy="28575"/>
          </a:xfrm>
          <a:prstGeom prst="line">
            <a:avLst/>
          </a:prstGeom>
          <a:noFill/>
          <a:ln w="0">
            <a:solidFill>
              <a:srgbClr val="00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3737" name="Line 137"/>
          <p:cNvSpPr>
            <a:spLocks noChangeShapeType="1"/>
          </p:cNvSpPr>
          <p:nvPr/>
        </p:nvSpPr>
        <p:spPr bwMode="auto">
          <a:xfrm flipV="1">
            <a:off x="8688388" y="4614863"/>
            <a:ext cx="1587" cy="28575"/>
          </a:xfrm>
          <a:prstGeom prst="line">
            <a:avLst/>
          </a:prstGeom>
          <a:noFill/>
          <a:ln w="0">
            <a:solidFill>
              <a:srgbClr val="00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3738" name="Line 138"/>
          <p:cNvSpPr>
            <a:spLocks noChangeShapeType="1"/>
          </p:cNvSpPr>
          <p:nvPr/>
        </p:nvSpPr>
        <p:spPr bwMode="auto">
          <a:xfrm>
            <a:off x="5256213" y="4643438"/>
            <a:ext cx="0" cy="4762"/>
          </a:xfrm>
          <a:prstGeom prst="line">
            <a:avLst/>
          </a:prstGeom>
          <a:noFill/>
          <a:ln w="0">
            <a:solidFill>
              <a:srgbClr val="00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3739" name="Line 139"/>
          <p:cNvSpPr>
            <a:spLocks noChangeShapeType="1"/>
          </p:cNvSpPr>
          <p:nvPr/>
        </p:nvSpPr>
        <p:spPr bwMode="auto">
          <a:xfrm flipV="1">
            <a:off x="5748338" y="4605338"/>
            <a:ext cx="1587" cy="38100"/>
          </a:xfrm>
          <a:prstGeom prst="line">
            <a:avLst/>
          </a:prstGeom>
          <a:noFill/>
          <a:ln w="0">
            <a:solidFill>
              <a:srgbClr val="00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3740" name="Line 140"/>
          <p:cNvSpPr>
            <a:spLocks noChangeShapeType="1"/>
          </p:cNvSpPr>
          <p:nvPr/>
        </p:nvSpPr>
        <p:spPr bwMode="auto">
          <a:xfrm flipV="1">
            <a:off x="6238875" y="4605338"/>
            <a:ext cx="1588" cy="38100"/>
          </a:xfrm>
          <a:prstGeom prst="line">
            <a:avLst/>
          </a:prstGeom>
          <a:noFill/>
          <a:ln w="0">
            <a:solidFill>
              <a:srgbClr val="00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3741" name="Line 141"/>
          <p:cNvSpPr>
            <a:spLocks noChangeShapeType="1"/>
          </p:cNvSpPr>
          <p:nvPr/>
        </p:nvSpPr>
        <p:spPr bwMode="auto">
          <a:xfrm flipV="1">
            <a:off x="6729413" y="4605338"/>
            <a:ext cx="1587" cy="38100"/>
          </a:xfrm>
          <a:prstGeom prst="line">
            <a:avLst/>
          </a:prstGeom>
          <a:noFill/>
          <a:ln w="0">
            <a:solidFill>
              <a:srgbClr val="00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3742" name="Line 142"/>
          <p:cNvSpPr>
            <a:spLocks noChangeShapeType="1"/>
          </p:cNvSpPr>
          <p:nvPr/>
        </p:nvSpPr>
        <p:spPr bwMode="auto">
          <a:xfrm flipV="1">
            <a:off x="7215188" y="4605338"/>
            <a:ext cx="1587" cy="38100"/>
          </a:xfrm>
          <a:prstGeom prst="line">
            <a:avLst/>
          </a:prstGeom>
          <a:noFill/>
          <a:ln w="0">
            <a:solidFill>
              <a:srgbClr val="00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3743" name="Line 143"/>
          <p:cNvSpPr>
            <a:spLocks noChangeShapeType="1"/>
          </p:cNvSpPr>
          <p:nvPr/>
        </p:nvSpPr>
        <p:spPr bwMode="auto">
          <a:xfrm flipV="1">
            <a:off x="7705725" y="4605338"/>
            <a:ext cx="1588" cy="38100"/>
          </a:xfrm>
          <a:prstGeom prst="line">
            <a:avLst/>
          </a:prstGeom>
          <a:noFill/>
          <a:ln w="0">
            <a:solidFill>
              <a:srgbClr val="00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3744" name="Line 144"/>
          <p:cNvSpPr>
            <a:spLocks noChangeShapeType="1"/>
          </p:cNvSpPr>
          <p:nvPr/>
        </p:nvSpPr>
        <p:spPr bwMode="auto">
          <a:xfrm flipV="1">
            <a:off x="8196263" y="4605338"/>
            <a:ext cx="1587" cy="38100"/>
          </a:xfrm>
          <a:prstGeom prst="line">
            <a:avLst/>
          </a:prstGeom>
          <a:noFill/>
          <a:ln w="0">
            <a:solidFill>
              <a:srgbClr val="00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3745" name="Line 145"/>
          <p:cNvSpPr>
            <a:spLocks noChangeShapeType="1"/>
          </p:cNvSpPr>
          <p:nvPr/>
        </p:nvSpPr>
        <p:spPr bwMode="auto">
          <a:xfrm flipV="1">
            <a:off x="8688388" y="4605338"/>
            <a:ext cx="1587" cy="38100"/>
          </a:xfrm>
          <a:prstGeom prst="line">
            <a:avLst/>
          </a:prstGeom>
          <a:noFill/>
          <a:ln w="0">
            <a:solidFill>
              <a:srgbClr val="00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3746" name="Line 146"/>
          <p:cNvSpPr>
            <a:spLocks noChangeShapeType="1"/>
          </p:cNvSpPr>
          <p:nvPr/>
        </p:nvSpPr>
        <p:spPr bwMode="auto">
          <a:xfrm flipV="1">
            <a:off x="5748338" y="4071938"/>
            <a:ext cx="1587" cy="571500"/>
          </a:xfrm>
          <a:prstGeom prst="line">
            <a:avLst/>
          </a:prstGeom>
          <a:noFill/>
          <a:ln w="38100">
            <a:solidFill>
              <a:srgbClr val="00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3747" name="Line 147"/>
          <p:cNvSpPr>
            <a:spLocks noChangeShapeType="1"/>
          </p:cNvSpPr>
          <p:nvPr/>
        </p:nvSpPr>
        <p:spPr bwMode="auto">
          <a:xfrm>
            <a:off x="5748338" y="4071938"/>
            <a:ext cx="490537" cy="1587"/>
          </a:xfrm>
          <a:prstGeom prst="line">
            <a:avLst/>
          </a:prstGeom>
          <a:noFill/>
          <a:ln w="38100">
            <a:solidFill>
              <a:srgbClr val="00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3748" name="Line 148"/>
          <p:cNvSpPr>
            <a:spLocks noChangeShapeType="1"/>
          </p:cNvSpPr>
          <p:nvPr/>
        </p:nvSpPr>
        <p:spPr bwMode="auto">
          <a:xfrm>
            <a:off x="6238875" y="4071938"/>
            <a:ext cx="1588" cy="1587"/>
          </a:xfrm>
          <a:prstGeom prst="line">
            <a:avLst/>
          </a:prstGeom>
          <a:noFill/>
          <a:ln w="38100">
            <a:solidFill>
              <a:srgbClr val="00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3749" name="Line 149"/>
          <p:cNvSpPr>
            <a:spLocks noChangeShapeType="1"/>
          </p:cNvSpPr>
          <p:nvPr/>
        </p:nvSpPr>
        <p:spPr bwMode="auto">
          <a:xfrm>
            <a:off x="6238875" y="4071938"/>
            <a:ext cx="490538" cy="1587"/>
          </a:xfrm>
          <a:prstGeom prst="line">
            <a:avLst/>
          </a:prstGeom>
          <a:noFill/>
          <a:ln w="38100">
            <a:solidFill>
              <a:srgbClr val="00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3750" name="Line 150"/>
          <p:cNvSpPr>
            <a:spLocks noChangeShapeType="1"/>
          </p:cNvSpPr>
          <p:nvPr/>
        </p:nvSpPr>
        <p:spPr bwMode="auto">
          <a:xfrm flipV="1">
            <a:off x="6729413" y="3498850"/>
            <a:ext cx="1587" cy="573088"/>
          </a:xfrm>
          <a:prstGeom prst="line">
            <a:avLst/>
          </a:prstGeom>
          <a:noFill/>
          <a:ln w="38100">
            <a:solidFill>
              <a:srgbClr val="00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3751" name="Line 151"/>
          <p:cNvSpPr>
            <a:spLocks noChangeShapeType="1"/>
          </p:cNvSpPr>
          <p:nvPr/>
        </p:nvSpPr>
        <p:spPr bwMode="auto">
          <a:xfrm>
            <a:off x="6729413" y="3498850"/>
            <a:ext cx="485775" cy="1588"/>
          </a:xfrm>
          <a:prstGeom prst="line">
            <a:avLst/>
          </a:prstGeom>
          <a:noFill/>
          <a:ln w="38100">
            <a:solidFill>
              <a:srgbClr val="00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3752" name="Line 152"/>
          <p:cNvSpPr>
            <a:spLocks noChangeShapeType="1"/>
          </p:cNvSpPr>
          <p:nvPr/>
        </p:nvSpPr>
        <p:spPr bwMode="auto">
          <a:xfrm flipV="1">
            <a:off x="7215188" y="2913063"/>
            <a:ext cx="1587" cy="585787"/>
          </a:xfrm>
          <a:prstGeom prst="line">
            <a:avLst/>
          </a:prstGeom>
          <a:noFill/>
          <a:ln w="38100">
            <a:solidFill>
              <a:srgbClr val="00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3753" name="Line 153"/>
          <p:cNvSpPr>
            <a:spLocks noChangeShapeType="1"/>
          </p:cNvSpPr>
          <p:nvPr/>
        </p:nvSpPr>
        <p:spPr bwMode="auto">
          <a:xfrm>
            <a:off x="7215188" y="2913063"/>
            <a:ext cx="490537" cy="1587"/>
          </a:xfrm>
          <a:prstGeom prst="line">
            <a:avLst/>
          </a:prstGeom>
          <a:noFill/>
          <a:ln w="38100">
            <a:solidFill>
              <a:srgbClr val="00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3754" name="Line 154"/>
          <p:cNvSpPr>
            <a:spLocks noChangeShapeType="1"/>
          </p:cNvSpPr>
          <p:nvPr/>
        </p:nvSpPr>
        <p:spPr bwMode="auto">
          <a:xfrm>
            <a:off x="7705725" y="2913063"/>
            <a:ext cx="1588" cy="1587"/>
          </a:xfrm>
          <a:prstGeom prst="line">
            <a:avLst/>
          </a:prstGeom>
          <a:noFill/>
          <a:ln w="38100">
            <a:solidFill>
              <a:srgbClr val="00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3755" name="Line 155"/>
          <p:cNvSpPr>
            <a:spLocks noChangeShapeType="1"/>
          </p:cNvSpPr>
          <p:nvPr/>
        </p:nvSpPr>
        <p:spPr bwMode="auto">
          <a:xfrm>
            <a:off x="7705725" y="2913063"/>
            <a:ext cx="490538" cy="1587"/>
          </a:xfrm>
          <a:prstGeom prst="line">
            <a:avLst/>
          </a:prstGeom>
          <a:noFill/>
          <a:ln w="38100">
            <a:solidFill>
              <a:srgbClr val="00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3756" name="Line 156"/>
          <p:cNvSpPr>
            <a:spLocks noChangeShapeType="1"/>
          </p:cNvSpPr>
          <p:nvPr/>
        </p:nvSpPr>
        <p:spPr bwMode="auto">
          <a:xfrm>
            <a:off x="8196263" y="2913063"/>
            <a:ext cx="1587" cy="1587"/>
          </a:xfrm>
          <a:prstGeom prst="line">
            <a:avLst/>
          </a:prstGeom>
          <a:noFill/>
          <a:ln w="38100">
            <a:solidFill>
              <a:srgbClr val="00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3757" name="Line 157"/>
          <p:cNvSpPr>
            <a:spLocks noChangeShapeType="1"/>
          </p:cNvSpPr>
          <p:nvPr/>
        </p:nvSpPr>
        <p:spPr bwMode="auto">
          <a:xfrm>
            <a:off x="8196263" y="2913063"/>
            <a:ext cx="492125" cy="1587"/>
          </a:xfrm>
          <a:prstGeom prst="line">
            <a:avLst/>
          </a:prstGeom>
          <a:noFill/>
          <a:ln w="38100">
            <a:solidFill>
              <a:srgbClr val="00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3758" name="Line 158"/>
          <p:cNvSpPr>
            <a:spLocks noChangeShapeType="1"/>
          </p:cNvSpPr>
          <p:nvPr/>
        </p:nvSpPr>
        <p:spPr bwMode="auto">
          <a:xfrm>
            <a:off x="5748338" y="4643438"/>
            <a:ext cx="1587" cy="1587"/>
          </a:xfrm>
          <a:prstGeom prst="line">
            <a:avLst/>
          </a:prstGeom>
          <a:noFill/>
          <a:ln w="38100">
            <a:solidFill>
              <a:srgbClr val="00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3759" name="Line 159"/>
          <p:cNvSpPr>
            <a:spLocks noChangeShapeType="1"/>
          </p:cNvSpPr>
          <p:nvPr/>
        </p:nvSpPr>
        <p:spPr bwMode="auto">
          <a:xfrm>
            <a:off x="6238875" y="4643438"/>
            <a:ext cx="1588" cy="1587"/>
          </a:xfrm>
          <a:prstGeom prst="line">
            <a:avLst/>
          </a:prstGeom>
          <a:noFill/>
          <a:ln w="0">
            <a:solidFill>
              <a:srgbClr val="00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3760" name="Line 160"/>
          <p:cNvSpPr>
            <a:spLocks noChangeShapeType="1"/>
          </p:cNvSpPr>
          <p:nvPr/>
        </p:nvSpPr>
        <p:spPr bwMode="auto">
          <a:xfrm>
            <a:off x="6729413" y="4643438"/>
            <a:ext cx="1587" cy="1587"/>
          </a:xfrm>
          <a:prstGeom prst="line">
            <a:avLst/>
          </a:prstGeom>
          <a:noFill/>
          <a:ln w="0">
            <a:solidFill>
              <a:srgbClr val="00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3761" name="Line 161"/>
          <p:cNvSpPr>
            <a:spLocks noChangeShapeType="1"/>
          </p:cNvSpPr>
          <p:nvPr/>
        </p:nvSpPr>
        <p:spPr bwMode="auto">
          <a:xfrm flipV="1">
            <a:off x="7215188" y="4071938"/>
            <a:ext cx="1587" cy="571500"/>
          </a:xfrm>
          <a:prstGeom prst="line">
            <a:avLst/>
          </a:prstGeom>
          <a:noFill/>
          <a:ln w="38100">
            <a:solidFill>
              <a:srgbClr val="00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3762" name="Line 162"/>
          <p:cNvSpPr>
            <a:spLocks noChangeShapeType="1"/>
          </p:cNvSpPr>
          <p:nvPr/>
        </p:nvSpPr>
        <p:spPr bwMode="auto">
          <a:xfrm>
            <a:off x="7215188" y="4071938"/>
            <a:ext cx="490537" cy="1587"/>
          </a:xfrm>
          <a:prstGeom prst="line">
            <a:avLst/>
          </a:prstGeom>
          <a:noFill/>
          <a:ln w="38100">
            <a:solidFill>
              <a:srgbClr val="00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3763" name="Line 163"/>
          <p:cNvSpPr>
            <a:spLocks noChangeShapeType="1"/>
          </p:cNvSpPr>
          <p:nvPr/>
        </p:nvSpPr>
        <p:spPr bwMode="auto">
          <a:xfrm flipV="1">
            <a:off x="7705725" y="3498850"/>
            <a:ext cx="1588" cy="573088"/>
          </a:xfrm>
          <a:prstGeom prst="line">
            <a:avLst/>
          </a:prstGeom>
          <a:noFill/>
          <a:ln w="38100">
            <a:solidFill>
              <a:srgbClr val="00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3764" name="Line 164"/>
          <p:cNvSpPr>
            <a:spLocks noChangeShapeType="1"/>
          </p:cNvSpPr>
          <p:nvPr/>
        </p:nvSpPr>
        <p:spPr bwMode="auto">
          <a:xfrm>
            <a:off x="7705725" y="3498850"/>
            <a:ext cx="490538" cy="1588"/>
          </a:xfrm>
          <a:prstGeom prst="line">
            <a:avLst/>
          </a:prstGeom>
          <a:noFill/>
          <a:ln w="38100">
            <a:solidFill>
              <a:srgbClr val="00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3765" name="Line 165"/>
          <p:cNvSpPr>
            <a:spLocks noChangeShapeType="1"/>
          </p:cNvSpPr>
          <p:nvPr/>
        </p:nvSpPr>
        <p:spPr bwMode="auto">
          <a:xfrm flipV="1">
            <a:off x="8196263" y="2913063"/>
            <a:ext cx="1587" cy="585787"/>
          </a:xfrm>
          <a:prstGeom prst="line">
            <a:avLst/>
          </a:prstGeom>
          <a:noFill/>
          <a:ln w="38100">
            <a:solidFill>
              <a:srgbClr val="00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3766" name="Line 166"/>
          <p:cNvSpPr>
            <a:spLocks noChangeShapeType="1"/>
          </p:cNvSpPr>
          <p:nvPr/>
        </p:nvSpPr>
        <p:spPr bwMode="auto">
          <a:xfrm>
            <a:off x="8196263" y="2913063"/>
            <a:ext cx="492125" cy="1587"/>
          </a:xfrm>
          <a:prstGeom prst="line">
            <a:avLst/>
          </a:prstGeom>
          <a:noFill/>
          <a:ln w="38100">
            <a:solidFill>
              <a:srgbClr val="00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3767" name="Line 167"/>
          <p:cNvSpPr>
            <a:spLocks noChangeShapeType="1"/>
          </p:cNvSpPr>
          <p:nvPr/>
        </p:nvSpPr>
        <p:spPr bwMode="auto">
          <a:xfrm>
            <a:off x="855663" y="2932113"/>
            <a:ext cx="1587" cy="1730375"/>
          </a:xfrm>
          <a:prstGeom prst="line">
            <a:avLst/>
          </a:prstGeom>
          <a:noFill/>
          <a:ln w="0">
            <a:solidFill>
              <a:srgbClr val="0066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3768" name="Line 168"/>
          <p:cNvSpPr>
            <a:spLocks noChangeShapeType="1"/>
          </p:cNvSpPr>
          <p:nvPr/>
        </p:nvSpPr>
        <p:spPr bwMode="auto">
          <a:xfrm>
            <a:off x="855663" y="4662488"/>
            <a:ext cx="28575" cy="1587"/>
          </a:xfrm>
          <a:prstGeom prst="line">
            <a:avLst/>
          </a:prstGeom>
          <a:noFill/>
          <a:ln w="0">
            <a:solidFill>
              <a:srgbClr val="0066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3769" name="Line 169"/>
          <p:cNvSpPr>
            <a:spLocks noChangeShapeType="1"/>
          </p:cNvSpPr>
          <p:nvPr/>
        </p:nvSpPr>
        <p:spPr bwMode="auto">
          <a:xfrm>
            <a:off x="855663" y="4576763"/>
            <a:ext cx="28575" cy="1587"/>
          </a:xfrm>
          <a:prstGeom prst="line">
            <a:avLst/>
          </a:prstGeom>
          <a:noFill/>
          <a:ln w="0">
            <a:solidFill>
              <a:srgbClr val="0066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3770" name="Line 170"/>
          <p:cNvSpPr>
            <a:spLocks noChangeShapeType="1"/>
          </p:cNvSpPr>
          <p:nvPr/>
        </p:nvSpPr>
        <p:spPr bwMode="auto">
          <a:xfrm>
            <a:off x="855663" y="4487863"/>
            <a:ext cx="28575" cy="1587"/>
          </a:xfrm>
          <a:prstGeom prst="line">
            <a:avLst/>
          </a:prstGeom>
          <a:noFill/>
          <a:ln w="0">
            <a:solidFill>
              <a:srgbClr val="0066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3771" name="Line 171"/>
          <p:cNvSpPr>
            <a:spLocks noChangeShapeType="1"/>
          </p:cNvSpPr>
          <p:nvPr/>
        </p:nvSpPr>
        <p:spPr bwMode="auto">
          <a:xfrm>
            <a:off x="855663" y="4402138"/>
            <a:ext cx="28575" cy="1587"/>
          </a:xfrm>
          <a:prstGeom prst="line">
            <a:avLst/>
          </a:prstGeom>
          <a:noFill/>
          <a:ln w="0">
            <a:solidFill>
              <a:srgbClr val="0066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3772" name="Line 172"/>
          <p:cNvSpPr>
            <a:spLocks noChangeShapeType="1"/>
          </p:cNvSpPr>
          <p:nvPr/>
        </p:nvSpPr>
        <p:spPr bwMode="auto">
          <a:xfrm>
            <a:off x="855663" y="4318000"/>
            <a:ext cx="28575" cy="1588"/>
          </a:xfrm>
          <a:prstGeom prst="line">
            <a:avLst/>
          </a:prstGeom>
          <a:noFill/>
          <a:ln w="0">
            <a:solidFill>
              <a:srgbClr val="0066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3773" name="Line 173"/>
          <p:cNvSpPr>
            <a:spLocks noChangeShapeType="1"/>
          </p:cNvSpPr>
          <p:nvPr/>
        </p:nvSpPr>
        <p:spPr bwMode="auto">
          <a:xfrm>
            <a:off x="855663" y="4232275"/>
            <a:ext cx="28575" cy="1588"/>
          </a:xfrm>
          <a:prstGeom prst="line">
            <a:avLst/>
          </a:prstGeom>
          <a:noFill/>
          <a:ln w="0">
            <a:solidFill>
              <a:srgbClr val="0066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3774" name="Line 174"/>
          <p:cNvSpPr>
            <a:spLocks noChangeShapeType="1"/>
          </p:cNvSpPr>
          <p:nvPr/>
        </p:nvSpPr>
        <p:spPr bwMode="auto">
          <a:xfrm>
            <a:off x="855663" y="4143375"/>
            <a:ext cx="28575" cy="1588"/>
          </a:xfrm>
          <a:prstGeom prst="line">
            <a:avLst/>
          </a:prstGeom>
          <a:noFill/>
          <a:ln w="0">
            <a:solidFill>
              <a:srgbClr val="0066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3775" name="Line 175"/>
          <p:cNvSpPr>
            <a:spLocks noChangeShapeType="1"/>
          </p:cNvSpPr>
          <p:nvPr/>
        </p:nvSpPr>
        <p:spPr bwMode="auto">
          <a:xfrm>
            <a:off x="855663" y="4057650"/>
            <a:ext cx="28575" cy="1588"/>
          </a:xfrm>
          <a:prstGeom prst="line">
            <a:avLst/>
          </a:prstGeom>
          <a:noFill/>
          <a:ln w="0">
            <a:solidFill>
              <a:srgbClr val="0066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3776" name="Line 176"/>
          <p:cNvSpPr>
            <a:spLocks noChangeShapeType="1"/>
          </p:cNvSpPr>
          <p:nvPr/>
        </p:nvSpPr>
        <p:spPr bwMode="auto">
          <a:xfrm>
            <a:off x="855663" y="3971925"/>
            <a:ext cx="28575" cy="1588"/>
          </a:xfrm>
          <a:prstGeom prst="line">
            <a:avLst/>
          </a:prstGeom>
          <a:noFill/>
          <a:ln w="0">
            <a:solidFill>
              <a:srgbClr val="0066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3777" name="Line 177"/>
          <p:cNvSpPr>
            <a:spLocks noChangeShapeType="1"/>
          </p:cNvSpPr>
          <p:nvPr/>
        </p:nvSpPr>
        <p:spPr bwMode="auto">
          <a:xfrm>
            <a:off x="855663" y="3883025"/>
            <a:ext cx="28575" cy="1588"/>
          </a:xfrm>
          <a:prstGeom prst="line">
            <a:avLst/>
          </a:prstGeom>
          <a:noFill/>
          <a:ln w="0">
            <a:solidFill>
              <a:srgbClr val="0066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3778" name="Line 178"/>
          <p:cNvSpPr>
            <a:spLocks noChangeShapeType="1"/>
          </p:cNvSpPr>
          <p:nvPr/>
        </p:nvSpPr>
        <p:spPr bwMode="auto">
          <a:xfrm>
            <a:off x="855663" y="3797300"/>
            <a:ext cx="28575" cy="1588"/>
          </a:xfrm>
          <a:prstGeom prst="line">
            <a:avLst/>
          </a:prstGeom>
          <a:noFill/>
          <a:ln w="0">
            <a:solidFill>
              <a:srgbClr val="0066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3779" name="Line 179"/>
          <p:cNvSpPr>
            <a:spLocks noChangeShapeType="1"/>
          </p:cNvSpPr>
          <p:nvPr/>
        </p:nvSpPr>
        <p:spPr bwMode="auto">
          <a:xfrm>
            <a:off x="855663" y="3713163"/>
            <a:ext cx="28575" cy="1587"/>
          </a:xfrm>
          <a:prstGeom prst="line">
            <a:avLst/>
          </a:prstGeom>
          <a:noFill/>
          <a:ln w="0">
            <a:solidFill>
              <a:srgbClr val="0066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3780" name="Line 180"/>
          <p:cNvSpPr>
            <a:spLocks noChangeShapeType="1"/>
          </p:cNvSpPr>
          <p:nvPr/>
        </p:nvSpPr>
        <p:spPr bwMode="auto">
          <a:xfrm>
            <a:off x="855663" y="3622675"/>
            <a:ext cx="28575" cy="1588"/>
          </a:xfrm>
          <a:prstGeom prst="line">
            <a:avLst/>
          </a:prstGeom>
          <a:noFill/>
          <a:ln w="0">
            <a:solidFill>
              <a:srgbClr val="0066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3781" name="Line 181"/>
          <p:cNvSpPr>
            <a:spLocks noChangeShapeType="1"/>
          </p:cNvSpPr>
          <p:nvPr/>
        </p:nvSpPr>
        <p:spPr bwMode="auto">
          <a:xfrm>
            <a:off x="855663" y="3536950"/>
            <a:ext cx="28575" cy="1588"/>
          </a:xfrm>
          <a:prstGeom prst="line">
            <a:avLst/>
          </a:prstGeom>
          <a:noFill/>
          <a:ln w="0">
            <a:solidFill>
              <a:srgbClr val="0066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3782" name="Line 182"/>
          <p:cNvSpPr>
            <a:spLocks noChangeShapeType="1"/>
          </p:cNvSpPr>
          <p:nvPr/>
        </p:nvSpPr>
        <p:spPr bwMode="auto">
          <a:xfrm>
            <a:off x="855663" y="3452813"/>
            <a:ext cx="28575" cy="1587"/>
          </a:xfrm>
          <a:prstGeom prst="line">
            <a:avLst/>
          </a:prstGeom>
          <a:noFill/>
          <a:ln w="0">
            <a:solidFill>
              <a:srgbClr val="0066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3783" name="Line 183"/>
          <p:cNvSpPr>
            <a:spLocks noChangeShapeType="1"/>
          </p:cNvSpPr>
          <p:nvPr/>
        </p:nvSpPr>
        <p:spPr bwMode="auto">
          <a:xfrm>
            <a:off x="855663" y="3362325"/>
            <a:ext cx="28575" cy="1588"/>
          </a:xfrm>
          <a:prstGeom prst="line">
            <a:avLst/>
          </a:prstGeom>
          <a:noFill/>
          <a:ln w="0">
            <a:solidFill>
              <a:srgbClr val="0066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3784" name="Line 184"/>
          <p:cNvSpPr>
            <a:spLocks noChangeShapeType="1"/>
          </p:cNvSpPr>
          <p:nvPr/>
        </p:nvSpPr>
        <p:spPr bwMode="auto">
          <a:xfrm>
            <a:off x="855663" y="3278188"/>
            <a:ext cx="28575" cy="1587"/>
          </a:xfrm>
          <a:prstGeom prst="line">
            <a:avLst/>
          </a:prstGeom>
          <a:noFill/>
          <a:ln w="0">
            <a:solidFill>
              <a:srgbClr val="0066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3785" name="Line 185"/>
          <p:cNvSpPr>
            <a:spLocks noChangeShapeType="1"/>
          </p:cNvSpPr>
          <p:nvPr/>
        </p:nvSpPr>
        <p:spPr bwMode="auto">
          <a:xfrm>
            <a:off x="855663" y="3192463"/>
            <a:ext cx="28575" cy="1587"/>
          </a:xfrm>
          <a:prstGeom prst="line">
            <a:avLst/>
          </a:prstGeom>
          <a:noFill/>
          <a:ln w="0">
            <a:solidFill>
              <a:srgbClr val="0066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3786" name="Line 186"/>
          <p:cNvSpPr>
            <a:spLocks noChangeShapeType="1"/>
          </p:cNvSpPr>
          <p:nvPr/>
        </p:nvSpPr>
        <p:spPr bwMode="auto">
          <a:xfrm>
            <a:off x="855663" y="3106738"/>
            <a:ext cx="28575" cy="1587"/>
          </a:xfrm>
          <a:prstGeom prst="line">
            <a:avLst/>
          </a:prstGeom>
          <a:noFill/>
          <a:ln w="0">
            <a:solidFill>
              <a:srgbClr val="0066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3787" name="Line 187"/>
          <p:cNvSpPr>
            <a:spLocks noChangeShapeType="1"/>
          </p:cNvSpPr>
          <p:nvPr/>
        </p:nvSpPr>
        <p:spPr bwMode="auto">
          <a:xfrm>
            <a:off x="855663" y="3017838"/>
            <a:ext cx="28575" cy="1587"/>
          </a:xfrm>
          <a:prstGeom prst="line">
            <a:avLst/>
          </a:prstGeom>
          <a:noFill/>
          <a:ln w="0">
            <a:solidFill>
              <a:srgbClr val="0066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3788" name="Line 188"/>
          <p:cNvSpPr>
            <a:spLocks noChangeShapeType="1"/>
          </p:cNvSpPr>
          <p:nvPr/>
        </p:nvSpPr>
        <p:spPr bwMode="auto">
          <a:xfrm>
            <a:off x="855663" y="2932113"/>
            <a:ext cx="28575" cy="1587"/>
          </a:xfrm>
          <a:prstGeom prst="line">
            <a:avLst/>
          </a:prstGeom>
          <a:noFill/>
          <a:ln w="0">
            <a:solidFill>
              <a:srgbClr val="0066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3789" name="Line 189"/>
          <p:cNvSpPr>
            <a:spLocks noChangeShapeType="1"/>
          </p:cNvSpPr>
          <p:nvPr/>
        </p:nvSpPr>
        <p:spPr bwMode="auto">
          <a:xfrm>
            <a:off x="855663" y="4662488"/>
            <a:ext cx="38100" cy="1587"/>
          </a:xfrm>
          <a:prstGeom prst="line">
            <a:avLst/>
          </a:prstGeom>
          <a:noFill/>
          <a:ln w="0">
            <a:solidFill>
              <a:srgbClr val="0066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3790" name="Line 190"/>
          <p:cNvSpPr>
            <a:spLocks noChangeShapeType="1"/>
          </p:cNvSpPr>
          <p:nvPr/>
        </p:nvSpPr>
        <p:spPr bwMode="auto">
          <a:xfrm>
            <a:off x="855663" y="4232275"/>
            <a:ext cx="38100" cy="1588"/>
          </a:xfrm>
          <a:prstGeom prst="line">
            <a:avLst/>
          </a:prstGeom>
          <a:noFill/>
          <a:ln w="0">
            <a:solidFill>
              <a:srgbClr val="0066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3791" name="Line 191"/>
          <p:cNvSpPr>
            <a:spLocks noChangeShapeType="1"/>
          </p:cNvSpPr>
          <p:nvPr/>
        </p:nvSpPr>
        <p:spPr bwMode="auto">
          <a:xfrm>
            <a:off x="855663" y="3797300"/>
            <a:ext cx="38100" cy="1588"/>
          </a:xfrm>
          <a:prstGeom prst="line">
            <a:avLst/>
          </a:prstGeom>
          <a:noFill/>
          <a:ln w="0">
            <a:solidFill>
              <a:srgbClr val="0066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3792" name="Line 192"/>
          <p:cNvSpPr>
            <a:spLocks noChangeShapeType="1"/>
          </p:cNvSpPr>
          <p:nvPr/>
        </p:nvSpPr>
        <p:spPr bwMode="auto">
          <a:xfrm>
            <a:off x="855663" y="3367088"/>
            <a:ext cx="38100" cy="1587"/>
          </a:xfrm>
          <a:prstGeom prst="line">
            <a:avLst/>
          </a:prstGeom>
          <a:noFill/>
          <a:ln w="0">
            <a:solidFill>
              <a:srgbClr val="0066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3793" name="Line 193"/>
          <p:cNvSpPr>
            <a:spLocks noChangeShapeType="1"/>
          </p:cNvSpPr>
          <p:nvPr/>
        </p:nvSpPr>
        <p:spPr bwMode="auto">
          <a:xfrm>
            <a:off x="855663" y="2932113"/>
            <a:ext cx="38100" cy="1587"/>
          </a:xfrm>
          <a:prstGeom prst="line">
            <a:avLst/>
          </a:prstGeom>
          <a:noFill/>
          <a:ln w="0">
            <a:solidFill>
              <a:srgbClr val="0066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3794" name="Line 194"/>
          <p:cNvSpPr>
            <a:spLocks noChangeShapeType="1"/>
          </p:cNvSpPr>
          <p:nvPr/>
        </p:nvSpPr>
        <p:spPr bwMode="auto">
          <a:xfrm>
            <a:off x="855663" y="4662488"/>
            <a:ext cx="3463925" cy="1587"/>
          </a:xfrm>
          <a:prstGeom prst="line">
            <a:avLst/>
          </a:prstGeom>
          <a:noFill/>
          <a:ln w="0">
            <a:solidFill>
              <a:srgbClr val="0066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3795" name="Line 195"/>
          <p:cNvSpPr>
            <a:spLocks noChangeShapeType="1"/>
          </p:cNvSpPr>
          <p:nvPr/>
        </p:nvSpPr>
        <p:spPr bwMode="auto">
          <a:xfrm flipV="1">
            <a:off x="855663" y="4633913"/>
            <a:ext cx="1587" cy="28575"/>
          </a:xfrm>
          <a:prstGeom prst="line">
            <a:avLst/>
          </a:prstGeom>
          <a:noFill/>
          <a:ln w="0">
            <a:solidFill>
              <a:srgbClr val="0066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3796" name="Line 196"/>
          <p:cNvSpPr>
            <a:spLocks noChangeShapeType="1"/>
          </p:cNvSpPr>
          <p:nvPr/>
        </p:nvSpPr>
        <p:spPr bwMode="auto">
          <a:xfrm flipV="1">
            <a:off x="1431925" y="4633913"/>
            <a:ext cx="1588" cy="28575"/>
          </a:xfrm>
          <a:prstGeom prst="line">
            <a:avLst/>
          </a:prstGeom>
          <a:noFill/>
          <a:ln w="0">
            <a:solidFill>
              <a:srgbClr val="0066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3797" name="Line 197"/>
          <p:cNvSpPr>
            <a:spLocks noChangeShapeType="1"/>
          </p:cNvSpPr>
          <p:nvPr/>
        </p:nvSpPr>
        <p:spPr bwMode="auto">
          <a:xfrm flipV="1">
            <a:off x="2012950" y="4633913"/>
            <a:ext cx="1588" cy="28575"/>
          </a:xfrm>
          <a:prstGeom prst="line">
            <a:avLst/>
          </a:prstGeom>
          <a:noFill/>
          <a:ln w="0">
            <a:solidFill>
              <a:srgbClr val="0066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3798" name="Line 198"/>
          <p:cNvSpPr>
            <a:spLocks noChangeShapeType="1"/>
          </p:cNvSpPr>
          <p:nvPr/>
        </p:nvSpPr>
        <p:spPr bwMode="auto">
          <a:xfrm flipV="1">
            <a:off x="2587625" y="4633913"/>
            <a:ext cx="1588" cy="28575"/>
          </a:xfrm>
          <a:prstGeom prst="line">
            <a:avLst/>
          </a:prstGeom>
          <a:noFill/>
          <a:ln w="0">
            <a:solidFill>
              <a:srgbClr val="0066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3799" name="Line 199"/>
          <p:cNvSpPr>
            <a:spLocks noChangeShapeType="1"/>
          </p:cNvSpPr>
          <p:nvPr/>
        </p:nvSpPr>
        <p:spPr bwMode="auto">
          <a:xfrm flipV="1">
            <a:off x="3163888" y="4633913"/>
            <a:ext cx="1587" cy="28575"/>
          </a:xfrm>
          <a:prstGeom prst="line">
            <a:avLst/>
          </a:prstGeom>
          <a:noFill/>
          <a:ln w="0">
            <a:solidFill>
              <a:srgbClr val="0066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3800" name="Line 200"/>
          <p:cNvSpPr>
            <a:spLocks noChangeShapeType="1"/>
          </p:cNvSpPr>
          <p:nvPr/>
        </p:nvSpPr>
        <p:spPr bwMode="auto">
          <a:xfrm flipV="1">
            <a:off x="3744913" y="4633913"/>
            <a:ext cx="1587" cy="28575"/>
          </a:xfrm>
          <a:prstGeom prst="line">
            <a:avLst/>
          </a:prstGeom>
          <a:noFill/>
          <a:ln w="0">
            <a:solidFill>
              <a:srgbClr val="0066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3801" name="Line 201"/>
          <p:cNvSpPr>
            <a:spLocks noChangeShapeType="1"/>
          </p:cNvSpPr>
          <p:nvPr/>
        </p:nvSpPr>
        <p:spPr bwMode="auto">
          <a:xfrm flipV="1">
            <a:off x="4319588" y="4633913"/>
            <a:ext cx="1587" cy="28575"/>
          </a:xfrm>
          <a:prstGeom prst="line">
            <a:avLst/>
          </a:prstGeom>
          <a:noFill/>
          <a:ln w="0">
            <a:solidFill>
              <a:srgbClr val="0066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3802" name="Line 202"/>
          <p:cNvSpPr>
            <a:spLocks noChangeShapeType="1"/>
          </p:cNvSpPr>
          <p:nvPr/>
        </p:nvSpPr>
        <p:spPr bwMode="auto">
          <a:xfrm flipV="1">
            <a:off x="855663" y="4624388"/>
            <a:ext cx="1587" cy="38100"/>
          </a:xfrm>
          <a:prstGeom prst="line">
            <a:avLst/>
          </a:prstGeom>
          <a:noFill/>
          <a:ln w="0">
            <a:solidFill>
              <a:srgbClr val="0066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3803" name="Line 203"/>
          <p:cNvSpPr>
            <a:spLocks noChangeShapeType="1"/>
          </p:cNvSpPr>
          <p:nvPr/>
        </p:nvSpPr>
        <p:spPr bwMode="auto">
          <a:xfrm flipV="1">
            <a:off x="1431925" y="4624388"/>
            <a:ext cx="1588" cy="38100"/>
          </a:xfrm>
          <a:prstGeom prst="line">
            <a:avLst/>
          </a:prstGeom>
          <a:noFill/>
          <a:ln w="0">
            <a:solidFill>
              <a:srgbClr val="0066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3804" name="Line 204"/>
          <p:cNvSpPr>
            <a:spLocks noChangeShapeType="1"/>
          </p:cNvSpPr>
          <p:nvPr/>
        </p:nvSpPr>
        <p:spPr bwMode="auto">
          <a:xfrm flipV="1">
            <a:off x="2012950" y="4624388"/>
            <a:ext cx="1588" cy="38100"/>
          </a:xfrm>
          <a:prstGeom prst="line">
            <a:avLst/>
          </a:prstGeom>
          <a:noFill/>
          <a:ln w="0">
            <a:solidFill>
              <a:srgbClr val="0066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3805" name="Line 205"/>
          <p:cNvSpPr>
            <a:spLocks noChangeShapeType="1"/>
          </p:cNvSpPr>
          <p:nvPr/>
        </p:nvSpPr>
        <p:spPr bwMode="auto">
          <a:xfrm flipV="1">
            <a:off x="2587625" y="4624388"/>
            <a:ext cx="1588" cy="38100"/>
          </a:xfrm>
          <a:prstGeom prst="line">
            <a:avLst/>
          </a:prstGeom>
          <a:noFill/>
          <a:ln w="0">
            <a:solidFill>
              <a:srgbClr val="0066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3806" name="Line 206"/>
          <p:cNvSpPr>
            <a:spLocks noChangeShapeType="1"/>
          </p:cNvSpPr>
          <p:nvPr/>
        </p:nvSpPr>
        <p:spPr bwMode="auto">
          <a:xfrm flipV="1">
            <a:off x="3163888" y="4624388"/>
            <a:ext cx="1587" cy="38100"/>
          </a:xfrm>
          <a:prstGeom prst="line">
            <a:avLst/>
          </a:prstGeom>
          <a:noFill/>
          <a:ln w="0">
            <a:solidFill>
              <a:srgbClr val="0066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3807" name="Line 207"/>
          <p:cNvSpPr>
            <a:spLocks noChangeShapeType="1"/>
          </p:cNvSpPr>
          <p:nvPr/>
        </p:nvSpPr>
        <p:spPr bwMode="auto">
          <a:xfrm flipV="1">
            <a:off x="3744913" y="4624388"/>
            <a:ext cx="1587" cy="38100"/>
          </a:xfrm>
          <a:prstGeom prst="line">
            <a:avLst/>
          </a:prstGeom>
          <a:noFill/>
          <a:ln w="0">
            <a:solidFill>
              <a:srgbClr val="0066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3808" name="Line 208"/>
          <p:cNvSpPr>
            <a:spLocks noChangeShapeType="1"/>
          </p:cNvSpPr>
          <p:nvPr/>
        </p:nvSpPr>
        <p:spPr bwMode="auto">
          <a:xfrm flipV="1">
            <a:off x="4319588" y="4624388"/>
            <a:ext cx="1587" cy="38100"/>
          </a:xfrm>
          <a:prstGeom prst="line">
            <a:avLst/>
          </a:prstGeom>
          <a:noFill/>
          <a:ln w="0">
            <a:solidFill>
              <a:srgbClr val="0066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3809" name="Line 209"/>
          <p:cNvSpPr>
            <a:spLocks noChangeShapeType="1"/>
          </p:cNvSpPr>
          <p:nvPr/>
        </p:nvSpPr>
        <p:spPr bwMode="auto">
          <a:xfrm>
            <a:off x="855663" y="4662488"/>
            <a:ext cx="576262" cy="1587"/>
          </a:xfrm>
          <a:prstGeom prst="line">
            <a:avLst/>
          </a:prstGeom>
          <a:noFill/>
          <a:ln w="0">
            <a:solidFill>
              <a:srgbClr val="0066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3810" name="Line 210"/>
          <p:cNvSpPr>
            <a:spLocks noChangeShapeType="1"/>
          </p:cNvSpPr>
          <p:nvPr/>
        </p:nvSpPr>
        <p:spPr bwMode="auto">
          <a:xfrm flipV="1">
            <a:off x="1431925" y="4090988"/>
            <a:ext cx="1588" cy="571500"/>
          </a:xfrm>
          <a:prstGeom prst="line">
            <a:avLst/>
          </a:prstGeom>
          <a:noFill/>
          <a:ln w="0">
            <a:solidFill>
              <a:srgbClr val="0066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3811" name="Line 211"/>
          <p:cNvSpPr>
            <a:spLocks noChangeShapeType="1"/>
          </p:cNvSpPr>
          <p:nvPr/>
        </p:nvSpPr>
        <p:spPr bwMode="auto">
          <a:xfrm>
            <a:off x="1431925" y="4090988"/>
            <a:ext cx="581025" cy="1587"/>
          </a:xfrm>
          <a:prstGeom prst="line">
            <a:avLst/>
          </a:prstGeom>
          <a:noFill/>
          <a:ln w="38100">
            <a:solidFill>
              <a:srgbClr val="0066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3812" name="Line 212"/>
          <p:cNvSpPr>
            <a:spLocks noChangeShapeType="1"/>
          </p:cNvSpPr>
          <p:nvPr/>
        </p:nvSpPr>
        <p:spPr bwMode="auto">
          <a:xfrm flipV="1">
            <a:off x="2012950" y="3517900"/>
            <a:ext cx="1588" cy="573088"/>
          </a:xfrm>
          <a:prstGeom prst="line">
            <a:avLst/>
          </a:prstGeom>
          <a:noFill/>
          <a:ln w="38100">
            <a:solidFill>
              <a:srgbClr val="0066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3813" name="Line 213"/>
          <p:cNvSpPr>
            <a:spLocks noChangeShapeType="1"/>
          </p:cNvSpPr>
          <p:nvPr/>
        </p:nvSpPr>
        <p:spPr bwMode="auto">
          <a:xfrm>
            <a:off x="2012950" y="3517900"/>
            <a:ext cx="574675" cy="1588"/>
          </a:xfrm>
          <a:prstGeom prst="line">
            <a:avLst/>
          </a:prstGeom>
          <a:noFill/>
          <a:ln w="38100">
            <a:solidFill>
              <a:srgbClr val="0066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3814" name="Line 214"/>
          <p:cNvSpPr>
            <a:spLocks noChangeShapeType="1"/>
          </p:cNvSpPr>
          <p:nvPr/>
        </p:nvSpPr>
        <p:spPr bwMode="auto">
          <a:xfrm flipV="1">
            <a:off x="2587625" y="2932113"/>
            <a:ext cx="1588" cy="585787"/>
          </a:xfrm>
          <a:prstGeom prst="line">
            <a:avLst/>
          </a:prstGeom>
          <a:noFill/>
          <a:ln w="38100">
            <a:solidFill>
              <a:srgbClr val="0066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3815" name="Line 215"/>
          <p:cNvSpPr>
            <a:spLocks noChangeShapeType="1"/>
          </p:cNvSpPr>
          <p:nvPr/>
        </p:nvSpPr>
        <p:spPr bwMode="auto">
          <a:xfrm>
            <a:off x="2587625" y="2932113"/>
            <a:ext cx="576263" cy="1587"/>
          </a:xfrm>
          <a:prstGeom prst="line">
            <a:avLst/>
          </a:prstGeom>
          <a:noFill/>
          <a:ln w="38100">
            <a:solidFill>
              <a:srgbClr val="0066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3816" name="Line 216"/>
          <p:cNvSpPr>
            <a:spLocks noChangeShapeType="1"/>
          </p:cNvSpPr>
          <p:nvPr/>
        </p:nvSpPr>
        <p:spPr bwMode="auto">
          <a:xfrm>
            <a:off x="3163888" y="2932113"/>
            <a:ext cx="1587" cy="1587"/>
          </a:xfrm>
          <a:prstGeom prst="line">
            <a:avLst/>
          </a:prstGeom>
          <a:noFill/>
          <a:ln w="38100">
            <a:solidFill>
              <a:srgbClr val="0066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3817" name="Line 217"/>
          <p:cNvSpPr>
            <a:spLocks noChangeShapeType="1"/>
          </p:cNvSpPr>
          <p:nvPr/>
        </p:nvSpPr>
        <p:spPr bwMode="auto">
          <a:xfrm>
            <a:off x="3163888" y="2932113"/>
            <a:ext cx="581025" cy="1587"/>
          </a:xfrm>
          <a:prstGeom prst="line">
            <a:avLst/>
          </a:prstGeom>
          <a:noFill/>
          <a:ln w="38100">
            <a:solidFill>
              <a:srgbClr val="0066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3818" name="Line 218"/>
          <p:cNvSpPr>
            <a:spLocks noChangeShapeType="1"/>
          </p:cNvSpPr>
          <p:nvPr/>
        </p:nvSpPr>
        <p:spPr bwMode="auto">
          <a:xfrm>
            <a:off x="3744913" y="2932113"/>
            <a:ext cx="1587" cy="1587"/>
          </a:xfrm>
          <a:prstGeom prst="line">
            <a:avLst/>
          </a:prstGeom>
          <a:noFill/>
          <a:ln w="38100">
            <a:solidFill>
              <a:srgbClr val="0066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3819" name="Line 219"/>
          <p:cNvSpPr>
            <a:spLocks noChangeShapeType="1"/>
          </p:cNvSpPr>
          <p:nvPr/>
        </p:nvSpPr>
        <p:spPr bwMode="auto">
          <a:xfrm>
            <a:off x="3744913" y="2932113"/>
            <a:ext cx="574675" cy="1587"/>
          </a:xfrm>
          <a:prstGeom prst="line">
            <a:avLst/>
          </a:prstGeom>
          <a:noFill/>
          <a:ln w="38100">
            <a:solidFill>
              <a:srgbClr val="0066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3820" name="Line 220"/>
          <p:cNvSpPr>
            <a:spLocks noChangeShapeType="1"/>
          </p:cNvSpPr>
          <p:nvPr/>
        </p:nvSpPr>
        <p:spPr bwMode="auto">
          <a:xfrm>
            <a:off x="855663" y="4662488"/>
            <a:ext cx="576262" cy="1587"/>
          </a:xfrm>
          <a:prstGeom prst="line">
            <a:avLst/>
          </a:prstGeom>
          <a:noFill/>
          <a:ln w="0">
            <a:solidFill>
              <a:srgbClr val="0066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3821" name="Line 221"/>
          <p:cNvSpPr>
            <a:spLocks noChangeShapeType="1"/>
          </p:cNvSpPr>
          <p:nvPr/>
        </p:nvSpPr>
        <p:spPr bwMode="auto">
          <a:xfrm>
            <a:off x="1431925" y="4662488"/>
            <a:ext cx="1588" cy="1587"/>
          </a:xfrm>
          <a:prstGeom prst="line">
            <a:avLst/>
          </a:prstGeom>
          <a:noFill/>
          <a:ln w="0">
            <a:solidFill>
              <a:srgbClr val="0066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3822" name="Line 222"/>
          <p:cNvSpPr>
            <a:spLocks noChangeShapeType="1"/>
          </p:cNvSpPr>
          <p:nvPr/>
        </p:nvSpPr>
        <p:spPr bwMode="auto">
          <a:xfrm>
            <a:off x="1431925" y="4662488"/>
            <a:ext cx="581025" cy="1587"/>
          </a:xfrm>
          <a:prstGeom prst="line">
            <a:avLst/>
          </a:prstGeom>
          <a:noFill/>
          <a:ln w="0">
            <a:solidFill>
              <a:srgbClr val="0066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3823" name="Line 223"/>
          <p:cNvSpPr>
            <a:spLocks noChangeShapeType="1"/>
          </p:cNvSpPr>
          <p:nvPr/>
        </p:nvSpPr>
        <p:spPr bwMode="auto">
          <a:xfrm>
            <a:off x="2012950" y="4662488"/>
            <a:ext cx="1588" cy="1587"/>
          </a:xfrm>
          <a:prstGeom prst="line">
            <a:avLst/>
          </a:prstGeom>
          <a:noFill/>
          <a:ln w="0">
            <a:solidFill>
              <a:srgbClr val="0066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3824" name="Line 224"/>
          <p:cNvSpPr>
            <a:spLocks noChangeShapeType="1"/>
          </p:cNvSpPr>
          <p:nvPr/>
        </p:nvSpPr>
        <p:spPr bwMode="auto">
          <a:xfrm>
            <a:off x="2012950" y="4662488"/>
            <a:ext cx="574675" cy="1587"/>
          </a:xfrm>
          <a:prstGeom prst="line">
            <a:avLst/>
          </a:prstGeom>
          <a:noFill/>
          <a:ln w="0">
            <a:solidFill>
              <a:srgbClr val="0066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3825" name="Line 225"/>
          <p:cNvSpPr>
            <a:spLocks noChangeShapeType="1"/>
          </p:cNvSpPr>
          <p:nvPr/>
        </p:nvSpPr>
        <p:spPr bwMode="auto">
          <a:xfrm flipV="1">
            <a:off x="2587625" y="4090988"/>
            <a:ext cx="1588" cy="571500"/>
          </a:xfrm>
          <a:prstGeom prst="line">
            <a:avLst/>
          </a:prstGeom>
          <a:noFill/>
          <a:ln w="0">
            <a:solidFill>
              <a:srgbClr val="0066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3826" name="Line 226"/>
          <p:cNvSpPr>
            <a:spLocks noChangeShapeType="1"/>
          </p:cNvSpPr>
          <p:nvPr/>
        </p:nvSpPr>
        <p:spPr bwMode="auto">
          <a:xfrm>
            <a:off x="2587625" y="4090988"/>
            <a:ext cx="576263" cy="1587"/>
          </a:xfrm>
          <a:prstGeom prst="line">
            <a:avLst/>
          </a:prstGeom>
          <a:noFill/>
          <a:ln w="38100">
            <a:solidFill>
              <a:srgbClr val="0066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3827" name="Line 227"/>
          <p:cNvSpPr>
            <a:spLocks noChangeShapeType="1"/>
          </p:cNvSpPr>
          <p:nvPr/>
        </p:nvSpPr>
        <p:spPr bwMode="auto">
          <a:xfrm flipV="1">
            <a:off x="3163888" y="3517900"/>
            <a:ext cx="1587" cy="573088"/>
          </a:xfrm>
          <a:prstGeom prst="line">
            <a:avLst/>
          </a:prstGeom>
          <a:noFill/>
          <a:ln w="38100">
            <a:solidFill>
              <a:srgbClr val="0066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3828" name="Line 228"/>
          <p:cNvSpPr>
            <a:spLocks noChangeShapeType="1"/>
          </p:cNvSpPr>
          <p:nvPr/>
        </p:nvSpPr>
        <p:spPr bwMode="auto">
          <a:xfrm>
            <a:off x="3163888" y="3517900"/>
            <a:ext cx="581025" cy="1588"/>
          </a:xfrm>
          <a:prstGeom prst="line">
            <a:avLst/>
          </a:prstGeom>
          <a:noFill/>
          <a:ln w="38100">
            <a:solidFill>
              <a:srgbClr val="0066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3829" name="Line 229"/>
          <p:cNvSpPr>
            <a:spLocks noChangeShapeType="1"/>
          </p:cNvSpPr>
          <p:nvPr/>
        </p:nvSpPr>
        <p:spPr bwMode="auto">
          <a:xfrm flipV="1">
            <a:off x="3744913" y="2932113"/>
            <a:ext cx="1587" cy="585787"/>
          </a:xfrm>
          <a:prstGeom prst="line">
            <a:avLst/>
          </a:prstGeom>
          <a:noFill/>
          <a:ln w="38100">
            <a:solidFill>
              <a:srgbClr val="0066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3830" name="Line 230"/>
          <p:cNvSpPr>
            <a:spLocks noChangeShapeType="1"/>
          </p:cNvSpPr>
          <p:nvPr/>
        </p:nvSpPr>
        <p:spPr bwMode="auto">
          <a:xfrm>
            <a:off x="3744913" y="2932113"/>
            <a:ext cx="574675" cy="1587"/>
          </a:xfrm>
          <a:prstGeom prst="line">
            <a:avLst/>
          </a:prstGeom>
          <a:noFill/>
          <a:ln w="38100">
            <a:solidFill>
              <a:srgbClr val="0066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3831" name="Rectangle 231"/>
          <p:cNvSpPr>
            <a:spLocks noChangeArrowheads="1"/>
          </p:cNvSpPr>
          <p:nvPr/>
        </p:nvSpPr>
        <p:spPr bwMode="auto">
          <a:xfrm>
            <a:off x="649288" y="4548188"/>
            <a:ext cx="1127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1600" b="1">
                <a:solidFill>
                  <a:srgbClr val="0066FF"/>
                </a:solidFill>
                <a:latin typeface="Arial" panose="020B0604020202020204" pitchFamily="34" charset="0"/>
              </a:rPr>
              <a:t>0</a:t>
            </a:r>
            <a:endParaRPr lang="en-US" altLang="en-US" sz="1600">
              <a:solidFill>
                <a:srgbClr val="0066FF"/>
              </a:solidFill>
              <a:latin typeface="Times New Roman" panose="02020603050405020304" pitchFamily="18" charset="0"/>
            </a:endParaRPr>
          </a:p>
        </p:txBody>
      </p:sp>
      <p:sp>
        <p:nvSpPr>
          <p:cNvPr id="153832" name="Rectangle 232"/>
          <p:cNvSpPr>
            <a:spLocks noChangeArrowheads="1"/>
          </p:cNvSpPr>
          <p:nvPr/>
        </p:nvSpPr>
        <p:spPr bwMode="auto">
          <a:xfrm>
            <a:off x="649288" y="2819400"/>
            <a:ext cx="1127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1600" b="1">
                <a:solidFill>
                  <a:srgbClr val="0066FF"/>
                </a:solidFill>
                <a:latin typeface="Arial" panose="020B0604020202020204" pitchFamily="34" charset="0"/>
              </a:rPr>
              <a:t>1</a:t>
            </a:r>
            <a:endParaRPr lang="en-US" altLang="en-US" sz="1600">
              <a:solidFill>
                <a:srgbClr val="0066FF"/>
              </a:solidFill>
              <a:latin typeface="Times New Roman" panose="02020603050405020304" pitchFamily="18" charset="0"/>
            </a:endParaRPr>
          </a:p>
        </p:txBody>
      </p:sp>
      <p:sp>
        <p:nvSpPr>
          <p:cNvPr id="153833" name="Rectangle 233"/>
          <p:cNvSpPr>
            <a:spLocks noChangeArrowheads="1"/>
          </p:cNvSpPr>
          <p:nvPr/>
        </p:nvSpPr>
        <p:spPr bwMode="auto">
          <a:xfrm>
            <a:off x="828675" y="4772025"/>
            <a:ext cx="1127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1600" b="1">
                <a:solidFill>
                  <a:srgbClr val="0066FF"/>
                </a:solidFill>
                <a:latin typeface="Arial" panose="020B0604020202020204" pitchFamily="34" charset="0"/>
              </a:rPr>
              <a:t>0</a:t>
            </a:r>
            <a:endParaRPr lang="en-US" altLang="en-US" sz="1600">
              <a:solidFill>
                <a:srgbClr val="0066FF"/>
              </a:solidFill>
              <a:latin typeface="Times New Roman" panose="02020603050405020304" pitchFamily="18" charset="0"/>
            </a:endParaRPr>
          </a:p>
        </p:txBody>
      </p:sp>
      <p:sp>
        <p:nvSpPr>
          <p:cNvPr id="153834" name="Rectangle 234"/>
          <p:cNvSpPr>
            <a:spLocks noChangeArrowheads="1"/>
          </p:cNvSpPr>
          <p:nvPr/>
        </p:nvSpPr>
        <p:spPr bwMode="auto">
          <a:xfrm>
            <a:off x="1403350" y="4772025"/>
            <a:ext cx="1127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1600" b="1">
                <a:solidFill>
                  <a:srgbClr val="0066FF"/>
                </a:solidFill>
                <a:latin typeface="Arial" panose="020B0604020202020204" pitchFamily="34" charset="0"/>
              </a:rPr>
              <a:t>1</a:t>
            </a:r>
            <a:endParaRPr lang="en-US" altLang="en-US" sz="1600">
              <a:solidFill>
                <a:srgbClr val="0066FF"/>
              </a:solidFill>
              <a:latin typeface="Times New Roman" panose="02020603050405020304" pitchFamily="18" charset="0"/>
            </a:endParaRPr>
          </a:p>
        </p:txBody>
      </p:sp>
      <p:sp>
        <p:nvSpPr>
          <p:cNvPr id="153835" name="Rectangle 235"/>
          <p:cNvSpPr>
            <a:spLocks noChangeArrowheads="1"/>
          </p:cNvSpPr>
          <p:nvPr/>
        </p:nvSpPr>
        <p:spPr bwMode="auto">
          <a:xfrm>
            <a:off x="1984375" y="4772025"/>
            <a:ext cx="1127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1600" b="1">
                <a:solidFill>
                  <a:srgbClr val="0066FF"/>
                </a:solidFill>
                <a:latin typeface="Arial" panose="020B0604020202020204" pitchFamily="34" charset="0"/>
              </a:rPr>
              <a:t>2</a:t>
            </a:r>
            <a:endParaRPr lang="en-US" altLang="en-US" sz="1600">
              <a:solidFill>
                <a:srgbClr val="0066FF"/>
              </a:solidFill>
              <a:latin typeface="Times New Roman" panose="02020603050405020304" pitchFamily="18" charset="0"/>
            </a:endParaRPr>
          </a:p>
        </p:txBody>
      </p:sp>
      <p:sp>
        <p:nvSpPr>
          <p:cNvPr id="153836" name="Rectangle 236"/>
          <p:cNvSpPr>
            <a:spLocks noChangeArrowheads="1"/>
          </p:cNvSpPr>
          <p:nvPr/>
        </p:nvSpPr>
        <p:spPr bwMode="auto">
          <a:xfrm>
            <a:off x="2560638" y="4772025"/>
            <a:ext cx="1127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1600" b="1">
                <a:solidFill>
                  <a:srgbClr val="0066FF"/>
                </a:solidFill>
                <a:latin typeface="Arial" panose="020B0604020202020204" pitchFamily="34" charset="0"/>
              </a:rPr>
              <a:t>3</a:t>
            </a:r>
            <a:endParaRPr lang="en-US" altLang="en-US" sz="1600">
              <a:solidFill>
                <a:srgbClr val="0066FF"/>
              </a:solidFill>
              <a:latin typeface="Times New Roman" panose="02020603050405020304" pitchFamily="18" charset="0"/>
            </a:endParaRPr>
          </a:p>
        </p:txBody>
      </p:sp>
      <p:sp>
        <p:nvSpPr>
          <p:cNvPr id="153837" name="Rectangle 237"/>
          <p:cNvSpPr>
            <a:spLocks noChangeArrowheads="1"/>
          </p:cNvSpPr>
          <p:nvPr/>
        </p:nvSpPr>
        <p:spPr bwMode="auto">
          <a:xfrm>
            <a:off x="3135313" y="4772025"/>
            <a:ext cx="1127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1600" b="1">
                <a:solidFill>
                  <a:srgbClr val="0066FF"/>
                </a:solidFill>
                <a:latin typeface="Arial" panose="020B0604020202020204" pitchFamily="34" charset="0"/>
              </a:rPr>
              <a:t>4</a:t>
            </a:r>
            <a:endParaRPr lang="en-US" altLang="en-US" sz="1600">
              <a:solidFill>
                <a:srgbClr val="0066FF"/>
              </a:solidFill>
              <a:latin typeface="Times New Roman" panose="02020603050405020304" pitchFamily="18" charset="0"/>
            </a:endParaRPr>
          </a:p>
        </p:txBody>
      </p:sp>
      <p:sp>
        <p:nvSpPr>
          <p:cNvPr id="153838" name="Rectangle 238"/>
          <p:cNvSpPr>
            <a:spLocks noChangeArrowheads="1"/>
          </p:cNvSpPr>
          <p:nvPr/>
        </p:nvSpPr>
        <p:spPr bwMode="auto">
          <a:xfrm>
            <a:off x="3716338" y="4772025"/>
            <a:ext cx="1127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1600" b="1">
                <a:solidFill>
                  <a:srgbClr val="0066FF"/>
                </a:solidFill>
                <a:latin typeface="Arial" panose="020B0604020202020204" pitchFamily="34" charset="0"/>
              </a:rPr>
              <a:t>5</a:t>
            </a:r>
            <a:endParaRPr lang="en-US" altLang="en-US" sz="1600">
              <a:solidFill>
                <a:srgbClr val="0066FF"/>
              </a:solidFill>
              <a:latin typeface="Times New Roman" panose="02020603050405020304" pitchFamily="18" charset="0"/>
            </a:endParaRPr>
          </a:p>
        </p:txBody>
      </p:sp>
      <p:sp>
        <p:nvSpPr>
          <p:cNvPr id="153839" name="Rectangle 239"/>
          <p:cNvSpPr>
            <a:spLocks noChangeArrowheads="1"/>
          </p:cNvSpPr>
          <p:nvPr/>
        </p:nvSpPr>
        <p:spPr bwMode="auto">
          <a:xfrm>
            <a:off x="4292600" y="4772025"/>
            <a:ext cx="1127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1600" b="1">
                <a:solidFill>
                  <a:srgbClr val="0066FF"/>
                </a:solidFill>
                <a:latin typeface="Arial" panose="020B0604020202020204" pitchFamily="34" charset="0"/>
              </a:rPr>
              <a:t>6</a:t>
            </a:r>
            <a:endParaRPr lang="en-US" altLang="en-US" sz="1600">
              <a:solidFill>
                <a:srgbClr val="0066FF"/>
              </a:solidFill>
              <a:latin typeface="Times New Roman" panose="02020603050405020304" pitchFamily="18" charset="0"/>
            </a:endParaRPr>
          </a:p>
        </p:txBody>
      </p:sp>
      <p:sp>
        <p:nvSpPr>
          <p:cNvPr id="153840" name="Rectangle 240"/>
          <p:cNvSpPr>
            <a:spLocks noChangeArrowheads="1"/>
          </p:cNvSpPr>
          <p:nvPr/>
        </p:nvSpPr>
        <p:spPr bwMode="auto">
          <a:xfrm>
            <a:off x="1371600" y="5029200"/>
            <a:ext cx="262096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1600" b="1">
                <a:solidFill>
                  <a:srgbClr val="0066FF"/>
                </a:solidFill>
                <a:latin typeface="Arial" panose="020B0604020202020204" pitchFamily="34" charset="0"/>
              </a:rPr>
              <a:t>Value of random variable </a:t>
            </a:r>
            <a:r>
              <a:rPr lang="en-US" altLang="en-US" sz="1600" b="1" i="1">
                <a:solidFill>
                  <a:srgbClr val="0066FF"/>
                </a:solidFill>
                <a:latin typeface="Arial" panose="020B0604020202020204" pitchFamily="34" charset="0"/>
              </a:rPr>
              <a:t>A</a:t>
            </a:r>
            <a:endParaRPr lang="en-US" altLang="en-US" sz="1600" i="1">
              <a:solidFill>
                <a:srgbClr val="0066FF"/>
              </a:solidFill>
              <a:latin typeface="Times New Roman" panose="02020603050405020304" pitchFamily="18" charset="0"/>
            </a:endParaRPr>
          </a:p>
        </p:txBody>
      </p:sp>
      <p:sp>
        <p:nvSpPr>
          <p:cNvPr id="153841" name="Rectangle 241"/>
          <p:cNvSpPr>
            <a:spLocks noChangeArrowheads="1"/>
          </p:cNvSpPr>
          <p:nvPr/>
        </p:nvSpPr>
        <p:spPr bwMode="auto">
          <a:xfrm rot="-5400000">
            <a:off x="-531812" y="3732213"/>
            <a:ext cx="1920875"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1400" b="1">
                <a:solidFill>
                  <a:srgbClr val="0066FF"/>
                </a:solidFill>
                <a:latin typeface="Arial" panose="020B0604020202020204" pitchFamily="34" charset="0"/>
              </a:rPr>
              <a:t>Cumulative Probability</a:t>
            </a:r>
            <a:endParaRPr lang="en-US" altLang="en-US" sz="1400">
              <a:solidFill>
                <a:srgbClr val="0066FF"/>
              </a:solidFill>
              <a:latin typeface="Times New Roman" panose="02020603050405020304" pitchFamily="18" charset="0"/>
            </a:endParaRPr>
          </a:p>
        </p:txBody>
      </p:sp>
      <p:sp>
        <p:nvSpPr>
          <p:cNvPr id="153842" name="Line 242"/>
          <p:cNvSpPr>
            <a:spLocks noChangeShapeType="1"/>
          </p:cNvSpPr>
          <p:nvPr/>
        </p:nvSpPr>
        <p:spPr bwMode="auto">
          <a:xfrm>
            <a:off x="836613" y="2913063"/>
            <a:ext cx="1587" cy="1730375"/>
          </a:xfrm>
          <a:prstGeom prst="line">
            <a:avLst/>
          </a:prstGeom>
          <a:noFill/>
          <a:ln w="0">
            <a:solidFill>
              <a:srgbClr val="0066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3843" name="Line 243"/>
          <p:cNvSpPr>
            <a:spLocks noChangeShapeType="1"/>
          </p:cNvSpPr>
          <p:nvPr/>
        </p:nvSpPr>
        <p:spPr bwMode="auto">
          <a:xfrm>
            <a:off x="836613" y="4643438"/>
            <a:ext cx="28575" cy="1587"/>
          </a:xfrm>
          <a:prstGeom prst="line">
            <a:avLst/>
          </a:prstGeom>
          <a:noFill/>
          <a:ln w="0">
            <a:solidFill>
              <a:srgbClr val="0066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3844" name="Line 244"/>
          <p:cNvSpPr>
            <a:spLocks noChangeShapeType="1"/>
          </p:cNvSpPr>
          <p:nvPr/>
        </p:nvSpPr>
        <p:spPr bwMode="auto">
          <a:xfrm>
            <a:off x="836613" y="4557713"/>
            <a:ext cx="28575" cy="1587"/>
          </a:xfrm>
          <a:prstGeom prst="line">
            <a:avLst/>
          </a:prstGeom>
          <a:noFill/>
          <a:ln w="0">
            <a:solidFill>
              <a:srgbClr val="0066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3845" name="Line 245"/>
          <p:cNvSpPr>
            <a:spLocks noChangeShapeType="1"/>
          </p:cNvSpPr>
          <p:nvPr/>
        </p:nvSpPr>
        <p:spPr bwMode="auto">
          <a:xfrm>
            <a:off x="836613" y="4468813"/>
            <a:ext cx="28575" cy="1587"/>
          </a:xfrm>
          <a:prstGeom prst="line">
            <a:avLst/>
          </a:prstGeom>
          <a:noFill/>
          <a:ln w="0">
            <a:solidFill>
              <a:srgbClr val="0066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3846" name="Line 246"/>
          <p:cNvSpPr>
            <a:spLocks noChangeShapeType="1"/>
          </p:cNvSpPr>
          <p:nvPr/>
        </p:nvSpPr>
        <p:spPr bwMode="auto">
          <a:xfrm>
            <a:off x="836613" y="4383088"/>
            <a:ext cx="28575" cy="1587"/>
          </a:xfrm>
          <a:prstGeom prst="line">
            <a:avLst/>
          </a:prstGeom>
          <a:noFill/>
          <a:ln w="0">
            <a:solidFill>
              <a:srgbClr val="0066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3847" name="Line 247"/>
          <p:cNvSpPr>
            <a:spLocks noChangeShapeType="1"/>
          </p:cNvSpPr>
          <p:nvPr/>
        </p:nvSpPr>
        <p:spPr bwMode="auto">
          <a:xfrm>
            <a:off x="836613" y="4298950"/>
            <a:ext cx="28575" cy="1588"/>
          </a:xfrm>
          <a:prstGeom prst="line">
            <a:avLst/>
          </a:prstGeom>
          <a:noFill/>
          <a:ln w="0">
            <a:solidFill>
              <a:srgbClr val="0066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3848" name="Line 248"/>
          <p:cNvSpPr>
            <a:spLocks noChangeShapeType="1"/>
          </p:cNvSpPr>
          <p:nvPr/>
        </p:nvSpPr>
        <p:spPr bwMode="auto">
          <a:xfrm>
            <a:off x="836613" y="4213225"/>
            <a:ext cx="28575" cy="1588"/>
          </a:xfrm>
          <a:prstGeom prst="line">
            <a:avLst/>
          </a:prstGeom>
          <a:noFill/>
          <a:ln w="0">
            <a:solidFill>
              <a:srgbClr val="0066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3849" name="Line 249"/>
          <p:cNvSpPr>
            <a:spLocks noChangeShapeType="1"/>
          </p:cNvSpPr>
          <p:nvPr/>
        </p:nvSpPr>
        <p:spPr bwMode="auto">
          <a:xfrm>
            <a:off x="836613" y="4124325"/>
            <a:ext cx="28575" cy="1588"/>
          </a:xfrm>
          <a:prstGeom prst="line">
            <a:avLst/>
          </a:prstGeom>
          <a:noFill/>
          <a:ln w="0">
            <a:solidFill>
              <a:srgbClr val="0066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3850" name="Line 250"/>
          <p:cNvSpPr>
            <a:spLocks noChangeShapeType="1"/>
          </p:cNvSpPr>
          <p:nvPr/>
        </p:nvSpPr>
        <p:spPr bwMode="auto">
          <a:xfrm>
            <a:off x="836613" y="4038600"/>
            <a:ext cx="28575" cy="1588"/>
          </a:xfrm>
          <a:prstGeom prst="line">
            <a:avLst/>
          </a:prstGeom>
          <a:noFill/>
          <a:ln w="0">
            <a:solidFill>
              <a:srgbClr val="0066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3851" name="Line 251"/>
          <p:cNvSpPr>
            <a:spLocks noChangeShapeType="1"/>
          </p:cNvSpPr>
          <p:nvPr/>
        </p:nvSpPr>
        <p:spPr bwMode="auto">
          <a:xfrm>
            <a:off x="836613" y="3952875"/>
            <a:ext cx="28575" cy="1588"/>
          </a:xfrm>
          <a:prstGeom prst="line">
            <a:avLst/>
          </a:prstGeom>
          <a:noFill/>
          <a:ln w="0">
            <a:solidFill>
              <a:srgbClr val="0066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3852" name="Line 252"/>
          <p:cNvSpPr>
            <a:spLocks noChangeShapeType="1"/>
          </p:cNvSpPr>
          <p:nvPr/>
        </p:nvSpPr>
        <p:spPr bwMode="auto">
          <a:xfrm>
            <a:off x="836613" y="3863975"/>
            <a:ext cx="28575" cy="1588"/>
          </a:xfrm>
          <a:prstGeom prst="line">
            <a:avLst/>
          </a:prstGeom>
          <a:noFill/>
          <a:ln w="0">
            <a:solidFill>
              <a:srgbClr val="0066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3853" name="Line 253"/>
          <p:cNvSpPr>
            <a:spLocks noChangeShapeType="1"/>
          </p:cNvSpPr>
          <p:nvPr/>
        </p:nvSpPr>
        <p:spPr bwMode="auto">
          <a:xfrm>
            <a:off x="836613" y="3778250"/>
            <a:ext cx="28575" cy="1588"/>
          </a:xfrm>
          <a:prstGeom prst="line">
            <a:avLst/>
          </a:prstGeom>
          <a:noFill/>
          <a:ln w="0">
            <a:solidFill>
              <a:srgbClr val="0066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3854" name="Line 254"/>
          <p:cNvSpPr>
            <a:spLocks noChangeShapeType="1"/>
          </p:cNvSpPr>
          <p:nvPr/>
        </p:nvSpPr>
        <p:spPr bwMode="auto">
          <a:xfrm>
            <a:off x="836613" y="3694113"/>
            <a:ext cx="28575" cy="1587"/>
          </a:xfrm>
          <a:prstGeom prst="line">
            <a:avLst/>
          </a:prstGeom>
          <a:noFill/>
          <a:ln w="0">
            <a:solidFill>
              <a:srgbClr val="0066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3855" name="Line 255"/>
          <p:cNvSpPr>
            <a:spLocks noChangeShapeType="1"/>
          </p:cNvSpPr>
          <p:nvPr/>
        </p:nvSpPr>
        <p:spPr bwMode="auto">
          <a:xfrm>
            <a:off x="836613" y="3603625"/>
            <a:ext cx="28575" cy="1588"/>
          </a:xfrm>
          <a:prstGeom prst="line">
            <a:avLst/>
          </a:prstGeom>
          <a:noFill/>
          <a:ln w="0">
            <a:solidFill>
              <a:srgbClr val="0066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3856" name="Line 256"/>
          <p:cNvSpPr>
            <a:spLocks noChangeShapeType="1"/>
          </p:cNvSpPr>
          <p:nvPr/>
        </p:nvSpPr>
        <p:spPr bwMode="auto">
          <a:xfrm>
            <a:off x="836613" y="3517900"/>
            <a:ext cx="28575" cy="1588"/>
          </a:xfrm>
          <a:prstGeom prst="line">
            <a:avLst/>
          </a:prstGeom>
          <a:noFill/>
          <a:ln w="0">
            <a:solidFill>
              <a:srgbClr val="0066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3857" name="Line 257"/>
          <p:cNvSpPr>
            <a:spLocks noChangeShapeType="1"/>
          </p:cNvSpPr>
          <p:nvPr/>
        </p:nvSpPr>
        <p:spPr bwMode="auto">
          <a:xfrm>
            <a:off x="836613" y="3433763"/>
            <a:ext cx="28575" cy="1587"/>
          </a:xfrm>
          <a:prstGeom prst="line">
            <a:avLst/>
          </a:prstGeom>
          <a:noFill/>
          <a:ln w="0">
            <a:solidFill>
              <a:srgbClr val="0066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3858" name="Line 258"/>
          <p:cNvSpPr>
            <a:spLocks noChangeShapeType="1"/>
          </p:cNvSpPr>
          <p:nvPr/>
        </p:nvSpPr>
        <p:spPr bwMode="auto">
          <a:xfrm>
            <a:off x="836613" y="3343275"/>
            <a:ext cx="28575" cy="1588"/>
          </a:xfrm>
          <a:prstGeom prst="line">
            <a:avLst/>
          </a:prstGeom>
          <a:noFill/>
          <a:ln w="0">
            <a:solidFill>
              <a:srgbClr val="0066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3859" name="Line 259"/>
          <p:cNvSpPr>
            <a:spLocks noChangeShapeType="1"/>
          </p:cNvSpPr>
          <p:nvPr/>
        </p:nvSpPr>
        <p:spPr bwMode="auto">
          <a:xfrm>
            <a:off x="836613" y="3259138"/>
            <a:ext cx="28575" cy="1587"/>
          </a:xfrm>
          <a:prstGeom prst="line">
            <a:avLst/>
          </a:prstGeom>
          <a:noFill/>
          <a:ln w="0">
            <a:solidFill>
              <a:srgbClr val="0066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3860" name="Line 260"/>
          <p:cNvSpPr>
            <a:spLocks noChangeShapeType="1"/>
          </p:cNvSpPr>
          <p:nvPr/>
        </p:nvSpPr>
        <p:spPr bwMode="auto">
          <a:xfrm>
            <a:off x="836613" y="3173413"/>
            <a:ext cx="28575" cy="1587"/>
          </a:xfrm>
          <a:prstGeom prst="line">
            <a:avLst/>
          </a:prstGeom>
          <a:noFill/>
          <a:ln w="0">
            <a:solidFill>
              <a:srgbClr val="0066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3861" name="Line 261"/>
          <p:cNvSpPr>
            <a:spLocks noChangeShapeType="1"/>
          </p:cNvSpPr>
          <p:nvPr/>
        </p:nvSpPr>
        <p:spPr bwMode="auto">
          <a:xfrm>
            <a:off x="836613" y="3087688"/>
            <a:ext cx="28575" cy="1587"/>
          </a:xfrm>
          <a:prstGeom prst="line">
            <a:avLst/>
          </a:prstGeom>
          <a:noFill/>
          <a:ln w="0">
            <a:solidFill>
              <a:srgbClr val="0066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3862" name="Line 262"/>
          <p:cNvSpPr>
            <a:spLocks noChangeShapeType="1"/>
          </p:cNvSpPr>
          <p:nvPr/>
        </p:nvSpPr>
        <p:spPr bwMode="auto">
          <a:xfrm>
            <a:off x="836613" y="2998788"/>
            <a:ext cx="28575" cy="1587"/>
          </a:xfrm>
          <a:prstGeom prst="line">
            <a:avLst/>
          </a:prstGeom>
          <a:noFill/>
          <a:ln w="0">
            <a:solidFill>
              <a:srgbClr val="0066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3863" name="Line 263"/>
          <p:cNvSpPr>
            <a:spLocks noChangeShapeType="1"/>
          </p:cNvSpPr>
          <p:nvPr/>
        </p:nvSpPr>
        <p:spPr bwMode="auto">
          <a:xfrm>
            <a:off x="836613" y="2913063"/>
            <a:ext cx="28575" cy="1587"/>
          </a:xfrm>
          <a:prstGeom prst="line">
            <a:avLst/>
          </a:prstGeom>
          <a:noFill/>
          <a:ln w="0">
            <a:solidFill>
              <a:srgbClr val="0066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3864" name="Line 264"/>
          <p:cNvSpPr>
            <a:spLocks noChangeShapeType="1"/>
          </p:cNvSpPr>
          <p:nvPr/>
        </p:nvSpPr>
        <p:spPr bwMode="auto">
          <a:xfrm>
            <a:off x="836613" y="4643438"/>
            <a:ext cx="38100" cy="1587"/>
          </a:xfrm>
          <a:prstGeom prst="line">
            <a:avLst/>
          </a:prstGeom>
          <a:noFill/>
          <a:ln w="0">
            <a:solidFill>
              <a:srgbClr val="0066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3865" name="Line 265"/>
          <p:cNvSpPr>
            <a:spLocks noChangeShapeType="1"/>
          </p:cNvSpPr>
          <p:nvPr/>
        </p:nvSpPr>
        <p:spPr bwMode="auto">
          <a:xfrm>
            <a:off x="836613" y="4213225"/>
            <a:ext cx="38100" cy="1588"/>
          </a:xfrm>
          <a:prstGeom prst="line">
            <a:avLst/>
          </a:prstGeom>
          <a:noFill/>
          <a:ln w="0">
            <a:solidFill>
              <a:srgbClr val="0066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3866" name="Line 266"/>
          <p:cNvSpPr>
            <a:spLocks noChangeShapeType="1"/>
          </p:cNvSpPr>
          <p:nvPr/>
        </p:nvSpPr>
        <p:spPr bwMode="auto">
          <a:xfrm>
            <a:off x="836613" y="3778250"/>
            <a:ext cx="38100" cy="1588"/>
          </a:xfrm>
          <a:prstGeom prst="line">
            <a:avLst/>
          </a:prstGeom>
          <a:noFill/>
          <a:ln w="0">
            <a:solidFill>
              <a:srgbClr val="0066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3867" name="Line 267"/>
          <p:cNvSpPr>
            <a:spLocks noChangeShapeType="1"/>
          </p:cNvSpPr>
          <p:nvPr/>
        </p:nvSpPr>
        <p:spPr bwMode="auto">
          <a:xfrm>
            <a:off x="836613" y="3348038"/>
            <a:ext cx="38100" cy="1587"/>
          </a:xfrm>
          <a:prstGeom prst="line">
            <a:avLst/>
          </a:prstGeom>
          <a:noFill/>
          <a:ln w="0">
            <a:solidFill>
              <a:srgbClr val="0066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3868" name="Line 268"/>
          <p:cNvSpPr>
            <a:spLocks noChangeShapeType="1"/>
          </p:cNvSpPr>
          <p:nvPr/>
        </p:nvSpPr>
        <p:spPr bwMode="auto">
          <a:xfrm>
            <a:off x="836613" y="2913063"/>
            <a:ext cx="38100" cy="1587"/>
          </a:xfrm>
          <a:prstGeom prst="line">
            <a:avLst/>
          </a:prstGeom>
          <a:noFill/>
          <a:ln w="0">
            <a:solidFill>
              <a:srgbClr val="0066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3869" name="Line 269"/>
          <p:cNvSpPr>
            <a:spLocks noChangeShapeType="1"/>
          </p:cNvSpPr>
          <p:nvPr/>
        </p:nvSpPr>
        <p:spPr bwMode="auto">
          <a:xfrm>
            <a:off x="836613" y="4643438"/>
            <a:ext cx="3463925" cy="1587"/>
          </a:xfrm>
          <a:prstGeom prst="line">
            <a:avLst/>
          </a:prstGeom>
          <a:noFill/>
          <a:ln w="0">
            <a:solidFill>
              <a:srgbClr val="0066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3870" name="Line 270"/>
          <p:cNvSpPr>
            <a:spLocks noChangeShapeType="1"/>
          </p:cNvSpPr>
          <p:nvPr/>
        </p:nvSpPr>
        <p:spPr bwMode="auto">
          <a:xfrm flipV="1">
            <a:off x="836613" y="4614863"/>
            <a:ext cx="1587" cy="28575"/>
          </a:xfrm>
          <a:prstGeom prst="line">
            <a:avLst/>
          </a:prstGeom>
          <a:noFill/>
          <a:ln w="0">
            <a:solidFill>
              <a:srgbClr val="0066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3871" name="Line 271"/>
          <p:cNvSpPr>
            <a:spLocks noChangeShapeType="1"/>
          </p:cNvSpPr>
          <p:nvPr/>
        </p:nvSpPr>
        <p:spPr bwMode="auto">
          <a:xfrm flipV="1">
            <a:off x="1412875" y="4614863"/>
            <a:ext cx="1588" cy="28575"/>
          </a:xfrm>
          <a:prstGeom prst="line">
            <a:avLst/>
          </a:prstGeom>
          <a:noFill/>
          <a:ln w="0">
            <a:solidFill>
              <a:srgbClr val="0066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3872" name="Line 272"/>
          <p:cNvSpPr>
            <a:spLocks noChangeShapeType="1"/>
          </p:cNvSpPr>
          <p:nvPr/>
        </p:nvSpPr>
        <p:spPr bwMode="auto">
          <a:xfrm flipV="1">
            <a:off x="1993900" y="4614863"/>
            <a:ext cx="1588" cy="28575"/>
          </a:xfrm>
          <a:prstGeom prst="line">
            <a:avLst/>
          </a:prstGeom>
          <a:noFill/>
          <a:ln w="0">
            <a:solidFill>
              <a:srgbClr val="0066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3873" name="Line 273"/>
          <p:cNvSpPr>
            <a:spLocks noChangeShapeType="1"/>
          </p:cNvSpPr>
          <p:nvPr/>
        </p:nvSpPr>
        <p:spPr bwMode="auto">
          <a:xfrm flipV="1">
            <a:off x="2568575" y="4614863"/>
            <a:ext cx="1588" cy="28575"/>
          </a:xfrm>
          <a:prstGeom prst="line">
            <a:avLst/>
          </a:prstGeom>
          <a:noFill/>
          <a:ln w="0">
            <a:solidFill>
              <a:srgbClr val="0066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3874" name="Line 274"/>
          <p:cNvSpPr>
            <a:spLocks noChangeShapeType="1"/>
          </p:cNvSpPr>
          <p:nvPr/>
        </p:nvSpPr>
        <p:spPr bwMode="auto">
          <a:xfrm flipV="1">
            <a:off x="3144838" y="4614863"/>
            <a:ext cx="1587" cy="28575"/>
          </a:xfrm>
          <a:prstGeom prst="line">
            <a:avLst/>
          </a:prstGeom>
          <a:noFill/>
          <a:ln w="0">
            <a:solidFill>
              <a:srgbClr val="0066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3875" name="Line 275"/>
          <p:cNvSpPr>
            <a:spLocks noChangeShapeType="1"/>
          </p:cNvSpPr>
          <p:nvPr/>
        </p:nvSpPr>
        <p:spPr bwMode="auto">
          <a:xfrm flipV="1">
            <a:off x="3725863" y="4614863"/>
            <a:ext cx="1587" cy="28575"/>
          </a:xfrm>
          <a:prstGeom prst="line">
            <a:avLst/>
          </a:prstGeom>
          <a:noFill/>
          <a:ln w="0">
            <a:solidFill>
              <a:srgbClr val="0066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3876" name="Line 276"/>
          <p:cNvSpPr>
            <a:spLocks noChangeShapeType="1"/>
          </p:cNvSpPr>
          <p:nvPr/>
        </p:nvSpPr>
        <p:spPr bwMode="auto">
          <a:xfrm flipV="1">
            <a:off x="4300538" y="4614863"/>
            <a:ext cx="1587" cy="28575"/>
          </a:xfrm>
          <a:prstGeom prst="line">
            <a:avLst/>
          </a:prstGeom>
          <a:noFill/>
          <a:ln w="0">
            <a:solidFill>
              <a:srgbClr val="0066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3877" name="Line 277"/>
          <p:cNvSpPr>
            <a:spLocks noChangeShapeType="1"/>
          </p:cNvSpPr>
          <p:nvPr/>
        </p:nvSpPr>
        <p:spPr bwMode="auto">
          <a:xfrm flipV="1">
            <a:off x="836613" y="4605338"/>
            <a:ext cx="1587" cy="38100"/>
          </a:xfrm>
          <a:prstGeom prst="line">
            <a:avLst/>
          </a:prstGeom>
          <a:noFill/>
          <a:ln w="0">
            <a:solidFill>
              <a:srgbClr val="0066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3878" name="Line 278"/>
          <p:cNvSpPr>
            <a:spLocks noChangeShapeType="1"/>
          </p:cNvSpPr>
          <p:nvPr/>
        </p:nvSpPr>
        <p:spPr bwMode="auto">
          <a:xfrm flipV="1">
            <a:off x="1412875" y="4605338"/>
            <a:ext cx="1588" cy="38100"/>
          </a:xfrm>
          <a:prstGeom prst="line">
            <a:avLst/>
          </a:prstGeom>
          <a:noFill/>
          <a:ln w="0">
            <a:solidFill>
              <a:srgbClr val="0066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3879" name="Line 279"/>
          <p:cNvSpPr>
            <a:spLocks noChangeShapeType="1"/>
          </p:cNvSpPr>
          <p:nvPr/>
        </p:nvSpPr>
        <p:spPr bwMode="auto">
          <a:xfrm flipV="1">
            <a:off x="1993900" y="4605338"/>
            <a:ext cx="1588" cy="38100"/>
          </a:xfrm>
          <a:prstGeom prst="line">
            <a:avLst/>
          </a:prstGeom>
          <a:noFill/>
          <a:ln w="0">
            <a:solidFill>
              <a:srgbClr val="0066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3880" name="Line 280"/>
          <p:cNvSpPr>
            <a:spLocks noChangeShapeType="1"/>
          </p:cNvSpPr>
          <p:nvPr/>
        </p:nvSpPr>
        <p:spPr bwMode="auto">
          <a:xfrm flipV="1">
            <a:off x="2568575" y="4605338"/>
            <a:ext cx="1588" cy="38100"/>
          </a:xfrm>
          <a:prstGeom prst="line">
            <a:avLst/>
          </a:prstGeom>
          <a:noFill/>
          <a:ln w="0">
            <a:solidFill>
              <a:srgbClr val="0066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3881" name="Line 281"/>
          <p:cNvSpPr>
            <a:spLocks noChangeShapeType="1"/>
          </p:cNvSpPr>
          <p:nvPr/>
        </p:nvSpPr>
        <p:spPr bwMode="auto">
          <a:xfrm flipV="1">
            <a:off x="3144838" y="4605338"/>
            <a:ext cx="1587" cy="38100"/>
          </a:xfrm>
          <a:prstGeom prst="line">
            <a:avLst/>
          </a:prstGeom>
          <a:noFill/>
          <a:ln w="0">
            <a:solidFill>
              <a:srgbClr val="0066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3882" name="Line 282"/>
          <p:cNvSpPr>
            <a:spLocks noChangeShapeType="1"/>
          </p:cNvSpPr>
          <p:nvPr/>
        </p:nvSpPr>
        <p:spPr bwMode="auto">
          <a:xfrm flipV="1">
            <a:off x="3725863" y="4605338"/>
            <a:ext cx="1587" cy="38100"/>
          </a:xfrm>
          <a:prstGeom prst="line">
            <a:avLst/>
          </a:prstGeom>
          <a:noFill/>
          <a:ln w="0">
            <a:solidFill>
              <a:srgbClr val="0066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3883" name="Line 283"/>
          <p:cNvSpPr>
            <a:spLocks noChangeShapeType="1"/>
          </p:cNvSpPr>
          <p:nvPr/>
        </p:nvSpPr>
        <p:spPr bwMode="auto">
          <a:xfrm flipV="1">
            <a:off x="4300538" y="4605338"/>
            <a:ext cx="1587" cy="38100"/>
          </a:xfrm>
          <a:prstGeom prst="line">
            <a:avLst/>
          </a:prstGeom>
          <a:noFill/>
          <a:ln w="0">
            <a:solidFill>
              <a:srgbClr val="0066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3884" name="Line 284"/>
          <p:cNvSpPr>
            <a:spLocks noChangeShapeType="1"/>
          </p:cNvSpPr>
          <p:nvPr/>
        </p:nvSpPr>
        <p:spPr bwMode="auto">
          <a:xfrm>
            <a:off x="836613" y="4643438"/>
            <a:ext cx="576262" cy="1587"/>
          </a:xfrm>
          <a:prstGeom prst="line">
            <a:avLst/>
          </a:prstGeom>
          <a:noFill/>
          <a:ln w="0">
            <a:solidFill>
              <a:srgbClr val="0066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3885" name="Line 285"/>
          <p:cNvSpPr>
            <a:spLocks noChangeShapeType="1"/>
          </p:cNvSpPr>
          <p:nvPr/>
        </p:nvSpPr>
        <p:spPr bwMode="auto">
          <a:xfrm flipV="1">
            <a:off x="1412875" y="4071938"/>
            <a:ext cx="1588" cy="571500"/>
          </a:xfrm>
          <a:prstGeom prst="line">
            <a:avLst/>
          </a:prstGeom>
          <a:noFill/>
          <a:ln w="38100">
            <a:solidFill>
              <a:srgbClr val="0066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3886" name="Line 286"/>
          <p:cNvSpPr>
            <a:spLocks noChangeShapeType="1"/>
          </p:cNvSpPr>
          <p:nvPr/>
        </p:nvSpPr>
        <p:spPr bwMode="auto">
          <a:xfrm>
            <a:off x="1412875" y="4071938"/>
            <a:ext cx="581025" cy="1587"/>
          </a:xfrm>
          <a:prstGeom prst="line">
            <a:avLst/>
          </a:prstGeom>
          <a:noFill/>
          <a:ln w="38100">
            <a:solidFill>
              <a:srgbClr val="0066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3887" name="Line 287"/>
          <p:cNvSpPr>
            <a:spLocks noChangeShapeType="1"/>
          </p:cNvSpPr>
          <p:nvPr/>
        </p:nvSpPr>
        <p:spPr bwMode="auto">
          <a:xfrm flipV="1">
            <a:off x="1993900" y="3498850"/>
            <a:ext cx="1588" cy="573088"/>
          </a:xfrm>
          <a:prstGeom prst="line">
            <a:avLst/>
          </a:prstGeom>
          <a:noFill/>
          <a:ln w="38100">
            <a:solidFill>
              <a:srgbClr val="0066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3888" name="Line 288"/>
          <p:cNvSpPr>
            <a:spLocks noChangeShapeType="1"/>
          </p:cNvSpPr>
          <p:nvPr/>
        </p:nvSpPr>
        <p:spPr bwMode="auto">
          <a:xfrm>
            <a:off x="1993900" y="3498850"/>
            <a:ext cx="574675" cy="1588"/>
          </a:xfrm>
          <a:prstGeom prst="line">
            <a:avLst/>
          </a:prstGeom>
          <a:noFill/>
          <a:ln w="38100">
            <a:solidFill>
              <a:srgbClr val="0066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3889" name="Line 289"/>
          <p:cNvSpPr>
            <a:spLocks noChangeShapeType="1"/>
          </p:cNvSpPr>
          <p:nvPr/>
        </p:nvSpPr>
        <p:spPr bwMode="auto">
          <a:xfrm flipV="1">
            <a:off x="2568575" y="2913063"/>
            <a:ext cx="1588" cy="585787"/>
          </a:xfrm>
          <a:prstGeom prst="line">
            <a:avLst/>
          </a:prstGeom>
          <a:noFill/>
          <a:ln w="38100">
            <a:solidFill>
              <a:srgbClr val="0066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3890" name="Line 290"/>
          <p:cNvSpPr>
            <a:spLocks noChangeShapeType="1"/>
          </p:cNvSpPr>
          <p:nvPr/>
        </p:nvSpPr>
        <p:spPr bwMode="auto">
          <a:xfrm>
            <a:off x="2568575" y="2913063"/>
            <a:ext cx="576263" cy="1587"/>
          </a:xfrm>
          <a:prstGeom prst="line">
            <a:avLst/>
          </a:prstGeom>
          <a:noFill/>
          <a:ln w="38100">
            <a:solidFill>
              <a:srgbClr val="0066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3891" name="Line 291"/>
          <p:cNvSpPr>
            <a:spLocks noChangeShapeType="1"/>
          </p:cNvSpPr>
          <p:nvPr/>
        </p:nvSpPr>
        <p:spPr bwMode="auto">
          <a:xfrm>
            <a:off x="3144838" y="2913063"/>
            <a:ext cx="1587" cy="1587"/>
          </a:xfrm>
          <a:prstGeom prst="line">
            <a:avLst/>
          </a:prstGeom>
          <a:noFill/>
          <a:ln w="38100">
            <a:solidFill>
              <a:srgbClr val="0066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3892" name="Line 292"/>
          <p:cNvSpPr>
            <a:spLocks noChangeShapeType="1"/>
          </p:cNvSpPr>
          <p:nvPr/>
        </p:nvSpPr>
        <p:spPr bwMode="auto">
          <a:xfrm>
            <a:off x="3144838" y="2913063"/>
            <a:ext cx="581025" cy="1587"/>
          </a:xfrm>
          <a:prstGeom prst="line">
            <a:avLst/>
          </a:prstGeom>
          <a:noFill/>
          <a:ln w="38100">
            <a:solidFill>
              <a:srgbClr val="0066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3893" name="Line 293"/>
          <p:cNvSpPr>
            <a:spLocks noChangeShapeType="1"/>
          </p:cNvSpPr>
          <p:nvPr/>
        </p:nvSpPr>
        <p:spPr bwMode="auto">
          <a:xfrm>
            <a:off x="3725863" y="2913063"/>
            <a:ext cx="1587" cy="1587"/>
          </a:xfrm>
          <a:prstGeom prst="line">
            <a:avLst/>
          </a:prstGeom>
          <a:noFill/>
          <a:ln w="38100">
            <a:solidFill>
              <a:srgbClr val="0066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3894" name="Line 294"/>
          <p:cNvSpPr>
            <a:spLocks noChangeShapeType="1"/>
          </p:cNvSpPr>
          <p:nvPr/>
        </p:nvSpPr>
        <p:spPr bwMode="auto">
          <a:xfrm>
            <a:off x="3725863" y="2913063"/>
            <a:ext cx="574675" cy="1587"/>
          </a:xfrm>
          <a:prstGeom prst="line">
            <a:avLst/>
          </a:prstGeom>
          <a:noFill/>
          <a:ln w="38100">
            <a:solidFill>
              <a:srgbClr val="0066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3895" name="Line 295"/>
          <p:cNvSpPr>
            <a:spLocks noChangeShapeType="1"/>
          </p:cNvSpPr>
          <p:nvPr/>
        </p:nvSpPr>
        <p:spPr bwMode="auto">
          <a:xfrm>
            <a:off x="836613" y="4643438"/>
            <a:ext cx="576262" cy="1587"/>
          </a:xfrm>
          <a:prstGeom prst="line">
            <a:avLst/>
          </a:prstGeom>
          <a:noFill/>
          <a:ln w="38100">
            <a:solidFill>
              <a:srgbClr val="0066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3896" name="Line 296"/>
          <p:cNvSpPr>
            <a:spLocks noChangeShapeType="1"/>
          </p:cNvSpPr>
          <p:nvPr/>
        </p:nvSpPr>
        <p:spPr bwMode="auto">
          <a:xfrm>
            <a:off x="1412875" y="4643438"/>
            <a:ext cx="1588" cy="1587"/>
          </a:xfrm>
          <a:prstGeom prst="line">
            <a:avLst/>
          </a:prstGeom>
          <a:noFill/>
          <a:ln w="0">
            <a:solidFill>
              <a:srgbClr val="0066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3897" name="Line 297"/>
          <p:cNvSpPr>
            <a:spLocks noChangeShapeType="1"/>
          </p:cNvSpPr>
          <p:nvPr/>
        </p:nvSpPr>
        <p:spPr bwMode="auto">
          <a:xfrm>
            <a:off x="1412875" y="4643438"/>
            <a:ext cx="581025" cy="1587"/>
          </a:xfrm>
          <a:prstGeom prst="line">
            <a:avLst/>
          </a:prstGeom>
          <a:noFill/>
          <a:ln w="0">
            <a:solidFill>
              <a:srgbClr val="0066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3898" name="Line 298"/>
          <p:cNvSpPr>
            <a:spLocks noChangeShapeType="1"/>
          </p:cNvSpPr>
          <p:nvPr/>
        </p:nvSpPr>
        <p:spPr bwMode="auto">
          <a:xfrm>
            <a:off x="1993900" y="4643438"/>
            <a:ext cx="1588" cy="1587"/>
          </a:xfrm>
          <a:prstGeom prst="line">
            <a:avLst/>
          </a:prstGeom>
          <a:noFill/>
          <a:ln w="0">
            <a:solidFill>
              <a:srgbClr val="0066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3899" name="Line 299"/>
          <p:cNvSpPr>
            <a:spLocks noChangeShapeType="1"/>
          </p:cNvSpPr>
          <p:nvPr/>
        </p:nvSpPr>
        <p:spPr bwMode="auto">
          <a:xfrm>
            <a:off x="1993900" y="4643438"/>
            <a:ext cx="574675" cy="1587"/>
          </a:xfrm>
          <a:prstGeom prst="line">
            <a:avLst/>
          </a:prstGeom>
          <a:noFill/>
          <a:ln w="0">
            <a:solidFill>
              <a:srgbClr val="0066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3900" name="Line 300"/>
          <p:cNvSpPr>
            <a:spLocks noChangeShapeType="1"/>
          </p:cNvSpPr>
          <p:nvPr/>
        </p:nvSpPr>
        <p:spPr bwMode="auto">
          <a:xfrm flipV="1">
            <a:off x="2568575" y="4071938"/>
            <a:ext cx="1588" cy="571500"/>
          </a:xfrm>
          <a:prstGeom prst="line">
            <a:avLst/>
          </a:prstGeom>
          <a:noFill/>
          <a:ln w="38100">
            <a:solidFill>
              <a:srgbClr val="0066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3901" name="Line 301"/>
          <p:cNvSpPr>
            <a:spLocks noChangeShapeType="1"/>
          </p:cNvSpPr>
          <p:nvPr/>
        </p:nvSpPr>
        <p:spPr bwMode="auto">
          <a:xfrm>
            <a:off x="2568575" y="4071938"/>
            <a:ext cx="576263" cy="1587"/>
          </a:xfrm>
          <a:prstGeom prst="line">
            <a:avLst/>
          </a:prstGeom>
          <a:noFill/>
          <a:ln w="38100">
            <a:solidFill>
              <a:srgbClr val="0066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3902" name="Line 302"/>
          <p:cNvSpPr>
            <a:spLocks noChangeShapeType="1"/>
          </p:cNvSpPr>
          <p:nvPr/>
        </p:nvSpPr>
        <p:spPr bwMode="auto">
          <a:xfrm flipV="1">
            <a:off x="3144838" y="3498850"/>
            <a:ext cx="1587" cy="573088"/>
          </a:xfrm>
          <a:prstGeom prst="line">
            <a:avLst/>
          </a:prstGeom>
          <a:noFill/>
          <a:ln w="38100">
            <a:solidFill>
              <a:srgbClr val="0066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3903" name="Line 303"/>
          <p:cNvSpPr>
            <a:spLocks noChangeShapeType="1"/>
          </p:cNvSpPr>
          <p:nvPr/>
        </p:nvSpPr>
        <p:spPr bwMode="auto">
          <a:xfrm>
            <a:off x="3144838" y="3498850"/>
            <a:ext cx="581025" cy="1588"/>
          </a:xfrm>
          <a:prstGeom prst="line">
            <a:avLst/>
          </a:prstGeom>
          <a:noFill/>
          <a:ln w="38100">
            <a:solidFill>
              <a:srgbClr val="0066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3904" name="Line 304"/>
          <p:cNvSpPr>
            <a:spLocks noChangeShapeType="1"/>
          </p:cNvSpPr>
          <p:nvPr/>
        </p:nvSpPr>
        <p:spPr bwMode="auto">
          <a:xfrm flipV="1">
            <a:off x="3725863" y="2913063"/>
            <a:ext cx="1587" cy="585787"/>
          </a:xfrm>
          <a:prstGeom prst="line">
            <a:avLst/>
          </a:prstGeom>
          <a:noFill/>
          <a:ln w="38100">
            <a:solidFill>
              <a:srgbClr val="0066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3905" name="Line 305"/>
          <p:cNvSpPr>
            <a:spLocks noChangeShapeType="1"/>
          </p:cNvSpPr>
          <p:nvPr/>
        </p:nvSpPr>
        <p:spPr bwMode="auto">
          <a:xfrm>
            <a:off x="3725863" y="2913063"/>
            <a:ext cx="574675" cy="1587"/>
          </a:xfrm>
          <a:prstGeom prst="line">
            <a:avLst/>
          </a:prstGeom>
          <a:noFill/>
          <a:ln w="38100">
            <a:solidFill>
              <a:srgbClr val="0066FF"/>
            </a:solidFill>
            <a:round/>
            <a:headEnd/>
            <a:tailEnd/>
          </a:ln>
          <a:extLst>
            <a:ext uri="{909E8E84-426E-40DD-AFC4-6F175D3DCCD1}">
              <a14:hiddenFill xmlns:a14="http://schemas.microsoft.com/office/drawing/2010/main">
                <a:noFill/>
              </a14:hiddenFill>
            </a:ext>
          </a:extLst>
        </p:spPr>
        <p:txBody>
          <a:bodyPr/>
          <a:lstStyle/>
          <a:p>
            <a:endParaRPr lang="en-US"/>
          </a:p>
        </p:txBody>
      </p:sp>
    </p:spTree>
  </p:cSld>
  <p:clrMapOvr>
    <a:masterClrMapping/>
  </p:clrMapOvr>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4626" name="Rectangle 2"/>
          <p:cNvSpPr>
            <a:spLocks noGrp="1" noChangeArrowheads="1"/>
          </p:cNvSpPr>
          <p:nvPr>
            <p:ph type="title"/>
          </p:nvPr>
        </p:nvSpPr>
        <p:spPr>
          <a:xfrm>
            <a:off x="457200" y="611188"/>
            <a:ext cx="8229600" cy="1143000"/>
          </a:xfrm>
        </p:spPr>
        <p:txBody>
          <a:bodyPr/>
          <a:lstStyle/>
          <a:p>
            <a:pPr eaLnBrk="1" hangingPunct="1"/>
            <a:r>
              <a:rPr lang="en-US" altLang="en-US"/>
              <a:t>Cartesian product</a:t>
            </a:r>
          </a:p>
        </p:txBody>
      </p:sp>
      <p:sp>
        <p:nvSpPr>
          <p:cNvPr id="154627" name="Line 3"/>
          <p:cNvSpPr>
            <a:spLocks noChangeShapeType="1"/>
          </p:cNvSpPr>
          <p:nvPr/>
        </p:nvSpPr>
        <p:spPr bwMode="auto">
          <a:xfrm>
            <a:off x="685800" y="2897188"/>
            <a:ext cx="7924800" cy="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4628" name="Line 4"/>
          <p:cNvSpPr>
            <a:spLocks noChangeShapeType="1"/>
          </p:cNvSpPr>
          <p:nvPr/>
        </p:nvSpPr>
        <p:spPr bwMode="auto">
          <a:xfrm flipV="1">
            <a:off x="2286000" y="2058988"/>
            <a:ext cx="0" cy="434340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93285" name="Rectangle 5"/>
          <p:cNvSpPr>
            <a:spLocks noChangeArrowheads="1"/>
          </p:cNvSpPr>
          <p:nvPr/>
        </p:nvSpPr>
        <p:spPr bwMode="auto">
          <a:xfrm>
            <a:off x="762000" y="1800225"/>
            <a:ext cx="1257300" cy="944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4400" i="1">
                <a:latin typeface="Arial" panose="020B0604020202020204" pitchFamily="34" charset="0"/>
              </a:rPr>
              <a:t>A+B</a:t>
            </a:r>
          </a:p>
          <a:p>
            <a:pPr eaLnBrk="1" hangingPunct="1"/>
            <a:r>
              <a:rPr lang="en-US" altLang="en-US">
                <a:latin typeface="Times New Roman" panose="02020603050405020304" pitchFamily="18" charset="0"/>
              </a:rPr>
              <a:t>independence</a:t>
            </a:r>
          </a:p>
        </p:txBody>
      </p:sp>
      <p:sp>
        <p:nvSpPr>
          <p:cNvPr id="154630" name="Rectangle 6"/>
          <p:cNvSpPr>
            <a:spLocks noChangeArrowheads="1"/>
          </p:cNvSpPr>
          <p:nvPr/>
        </p:nvSpPr>
        <p:spPr bwMode="auto">
          <a:xfrm>
            <a:off x="2757488" y="1876425"/>
            <a:ext cx="969962" cy="669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2200" i="1">
                <a:solidFill>
                  <a:schemeClr val="accent2"/>
                </a:solidFill>
                <a:latin typeface="Arial" panose="020B0604020202020204" pitchFamily="34" charset="0"/>
              </a:rPr>
              <a:t>A</a:t>
            </a:r>
            <a:r>
              <a:rPr lang="en-US" altLang="en-US" sz="2200">
                <a:solidFill>
                  <a:schemeClr val="accent2"/>
                </a:solidFill>
                <a:latin typeface="Symbol" panose="05050102010706020507" pitchFamily="18" charset="2"/>
                <a:sym typeface="Symbol" panose="05050102010706020507" pitchFamily="18" charset="2"/>
              </a:rPr>
              <a:t></a:t>
            </a:r>
            <a:r>
              <a:rPr lang="en-US" altLang="en-US" sz="2200">
                <a:solidFill>
                  <a:schemeClr val="accent2"/>
                </a:solidFill>
                <a:latin typeface="Arial" panose="020B0604020202020204" pitchFamily="34" charset="0"/>
              </a:rPr>
              <a:t>[1,3]</a:t>
            </a:r>
          </a:p>
          <a:p>
            <a:pPr eaLnBrk="1" hangingPunct="1"/>
            <a:r>
              <a:rPr lang="en-US" altLang="en-US" sz="2200" i="1">
                <a:solidFill>
                  <a:schemeClr val="accent2"/>
                </a:solidFill>
                <a:latin typeface="Arial" panose="020B0604020202020204" pitchFamily="34" charset="0"/>
              </a:rPr>
              <a:t>p</a:t>
            </a:r>
            <a:r>
              <a:rPr lang="en-US" altLang="en-US" sz="2200" baseline="-25000">
                <a:solidFill>
                  <a:schemeClr val="accent2"/>
                </a:solidFill>
                <a:latin typeface="Arial" panose="020B0604020202020204" pitchFamily="34" charset="0"/>
              </a:rPr>
              <a:t>1</a:t>
            </a:r>
            <a:r>
              <a:rPr lang="en-US" altLang="en-US" sz="2200">
                <a:solidFill>
                  <a:schemeClr val="accent2"/>
                </a:solidFill>
                <a:latin typeface="Arial" panose="020B0604020202020204" pitchFamily="34" charset="0"/>
              </a:rPr>
              <a:t> = 1/3</a:t>
            </a:r>
          </a:p>
        </p:txBody>
      </p:sp>
      <p:sp>
        <p:nvSpPr>
          <p:cNvPr id="154631" name="Rectangle 7"/>
          <p:cNvSpPr>
            <a:spLocks noChangeArrowheads="1"/>
          </p:cNvSpPr>
          <p:nvPr/>
        </p:nvSpPr>
        <p:spPr bwMode="auto">
          <a:xfrm>
            <a:off x="7010400" y="1876425"/>
            <a:ext cx="969963" cy="669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2200" i="1">
                <a:solidFill>
                  <a:schemeClr val="accent2"/>
                </a:solidFill>
                <a:latin typeface="Arial" panose="020B0604020202020204" pitchFamily="34" charset="0"/>
              </a:rPr>
              <a:t>A</a:t>
            </a:r>
            <a:r>
              <a:rPr lang="en-US" altLang="en-US" sz="2200">
                <a:solidFill>
                  <a:schemeClr val="accent2"/>
                </a:solidFill>
                <a:latin typeface="Symbol" panose="05050102010706020507" pitchFamily="18" charset="2"/>
                <a:sym typeface="Symbol" panose="05050102010706020507" pitchFamily="18" charset="2"/>
              </a:rPr>
              <a:t></a:t>
            </a:r>
            <a:r>
              <a:rPr lang="en-US" altLang="en-US" sz="2200">
                <a:solidFill>
                  <a:schemeClr val="accent2"/>
                </a:solidFill>
                <a:latin typeface="Arial" panose="020B0604020202020204" pitchFamily="34" charset="0"/>
              </a:rPr>
              <a:t>[3,5]</a:t>
            </a:r>
          </a:p>
          <a:p>
            <a:pPr eaLnBrk="1" hangingPunct="1"/>
            <a:r>
              <a:rPr lang="en-US" altLang="en-US" sz="2200" i="1">
                <a:solidFill>
                  <a:schemeClr val="accent2"/>
                </a:solidFill>
                <a:latin typeface="Arial" panose="020B0604020202020204" pitchFamily="34" charset="0"/>
              </a:rPr>
              <a:t>p</a:t>
            </a:r>
            <a:r>
              <a:rPr lang="en-US" altLang="en-US" sz="2200" baseline="-25000">
                <a:solidFill>
                  <a:schemeClr val="accent2"/>
                </a:solidFill>
                <a:latin typeface="Arial" panose="020B0604020202020204" pitchFamily="34" charset="0"/>
              </a:rPr>
              <a:t>3</a:t>
            </a:r>
            <a:r>
              <a:rPr lang="en-US" altLang="en-US" sz="2200">
                <a:solidFill>
                  <a:schemeClr val="accent2"/>
                </a:solidFill>
                <a:latin typeface="Arial" panose="020B0604020202020204" pitchFamily="34" charset="0"/>
              </a:rPr>
              <a:t> = 1/3</a:t>
            </a:r>
          </a:p>
        </p:txBody>
      </p:sp>
      <p:sp>
        <p:nvSpPr>
          <p:cNvPr id="154632" name="Rectangle 8"/>
          <p:cNvSpPr>
            <a:spLocks noChangeArrowheads="1"/>
          </p:cNvSpPr>
          <p:nvPr/>
        </p:nvSpPr>
        <p:spPr bwMode="auto">
          <a:xfrm>
            <a:off x="4887913" y="1876425"/>
            <a:ext cx="969962" cy="669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2200" i="1">
                <a:solidFill>
                  <a:schemeClr val="accent2"/>
                </a:solidFill>
                <a:latin typeface="Arial" panose="020B0604020202020204" pitchFamily="34" charset="0"/>
              </a:rPr>
              <a:t>A</a:t>
            </a:r>
            <a:r>
              <a:rPr lang="en-US" altLang="en-US" sz="2200">
                <a:solidFill>
                  <a:schemeClr val="accent2"/>
                </a:solidFill>
                <a:latin typeface="Symbol" panose="05050102010706020507" pitchFamily="18" charset="2"/>
                <a:sym typeface="Symbol" panose="05050102010706020507" pitchFamily="18" charset="2"/>
              </a:rPr>
              <a:t></a:t>
            </a:r>
            <a:r>
              <a:rPr lang="en-US" altLang="en-US" sz="2200">
                <a:solidFill>
                  <a:schemeClr val="accent2"/>
                </a:solidFill>
                <a:latin typeface="Arial" panose="020B0604020202020204" pitchFamily="34" charset="0"/>
              </a:rPr>
              <a:t>[2,4]</a:t>
            </a:r>
          </a:p>
          <a:p>
            <a:pPr eaLnBrk="1" hangingPunct="1"/>
            <a:r>
              <a:rPr lang="en-US" altLang="en-US" sz="2200" i="1">
                <a:solidFill>
                  <a:schemeClr val="accent2"/>
                </a:solidFill>
                <a:latin typeface="Arial" panose="020B0604020202020204" pitchFamily="34" charset="0"/>
              </a:rPr>
              <a:t>p</a:t>
            </a:r>
            <a:r>
              <a:rPr lang="en-US" altLang="en-US" sz="2200" baseline="-25000">
                <a:solidFill>
                  <a:schemeClr val="accent2"/>
                </a:solidFill>
                <a:latin typeface="Arial" panose="020B0604020202020204" pitchFamily="34" charset="0"/>
              </a:rPr>
              <a:t>2</a:t>
            </a:r>
            <a:r>
              <a:rPr lang="en-US" altLang="en-US" sz="2200">
                <a:solidFill>
                  <a:schemeClr val="accent2"/>
                </a:solidFill>
                <a:latin typeface="Arial" panose="020B0604020202020204" pitchFamily="34" charset="0"/>
              </a:rPr>
              <a:t> = 1/3</a:t>
            </a:r>
          </a:p>
        </p:txBody>
      </p:sp>
      <p:sp>
        <p:nvSpPr>
          <p:cNvPr id="154633" name="Rectangle 9"/>
          <p:cNvSpPr>
            <a:spLocks noChangeArrowheads="1"/>
          </p:cNvSpPr>
          <p:nvPr/>
        </p:nvSpPr>
        <p:spPr bwMode="auto">
          <a:xfrm>
            <a:off x="762000" y="3208338"/>
            <a:ext cx="969963" cy="669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2200" i="1">
                <a:solidFill>
                  <a:srgbClr val="009900"/>
                </a:solidFill>
                <a:latin typeface="Arial" panose="020B0604020202020204" pitchFamily="34" charset="0"/>
              </a:rPr>
              <a:t>B</a:t>
            </a:r>
            <a:r>
              <a:rPr lang="en-US" altLang="en-US" sz="2200">
                <a:solidFill>
                  <a:srgbClr val="009900"/>
                </a:solidFill>
                <a:latin typeface="Symbol" panose="05050102010706020507" pitchFamily="18" charset="2"/>
                <a:sym typeface="Symbol" panose="05050102010706020507" pitchFamily="18" charset="2"/>
              </a:rPr>
              <a:t></a:t>
            </a:r>
            <a:r>
              <a:rPr lang="en-US" altLang="en-US" sz="2200">
                <a:solidFill>
                  <a:srgbClr val="009900"/>
                </a:solidFill>
                <a:latin typeface="Arial" panose="020B0604020202020204" pitchFamily="34" charset="0"/>
              </a:rPr>
              <a:t>[2,8]</a:t>
            </a:r>
          </a:p>
          <a:p>
            <a:pPr eaLnBrk="1" hangingPunct="1"/>
            <a:r>
              <a:rPr lang="en-US" altLang="en-US" sz="2200" i="1">
                <a:solidFill>
                  <a:srgbClr val="009900"/>
                </a:solidFill>
                <a:latin typeface="Arial" panose="020B0604020202020204" pitchFamily="34" charset="0"/>
              </a:rPr>
              <a:t>q</a:t>
            </a:r>
            <a:r>
              <a:rPr lang="en-US" altLang="en-US" sz="2200" baseline="-25000">
                <a:solidFill>
                  <a:srgbClr val="009900"/>
                </a:solidFill>
                <a:latin typeface="Arial" panose="020B0604020202020204" pitchFamily="34" charset="0"/>
              </a:rPr>
              <a:t>1</a:t>
            </a:r>
            <a:r>
              <a:rPr lang="en-US" altLang="en-US" sz="2200">
                <a:solidFill>
                  <a:srgbClr val="009900"/>
                </a:solidFill>
                <a:latin typeface="Arial" panose="020B0604020202020204" pitchFamily="34" charset="0"/>
              </a:rPr>
              <a:t> = 1/3</a:t>
            </a:r>
          </a:p>
        </p:txBody>
      </p:sp>
      <p:sp>
        <p:nvSpPr>
          <p:cNvPr id="154634" name="Rectangle 10"/>
          <p:cNvSpPr>
            <a:spLocks noChangeArrowheads="1"/>
          </p:cNvSpPr>
          <p:nvPr/>
        </p:nvSpPr>
        <p:spPr bwMode="auto">
          <a:xfrm>
            <a:off x="762000" y="5716588"/>
            <a:ext cx="1084263" cy="669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2200" i="1">
                <a:solidFill>
                  <a:srgbClr val="009900"/>
                </a:solidFill>
                <a:latin typeface="Arial" panose="020B0604020202020204" pitchFamily="34" charset="0"/>
              </a:rPr>
              <a:t>B</a:t>
            </a:r>
            <a:r>
              <a:rPr lang="en-US" altLang="en-US" sz="2200">
                <a:solidFill>
                  <a:srgbClr val="009900"/>
                </a:solidFill>
                <a:latin typeface="Symbol" panose="05050102010706020507" pitchFamily="18" charset="2"/>
                <a:sym typeface="Symbol" panose="05050102010706020507" pitchFamily="18" charset="2"/>
              </a:rPr>
              <a:t></a:t>
            </a:r>
            <a:r>
              <a:rPr lang="en-US" altLang="en-US" sz="2200">
                <a:solidFill>
                  <a:srgbClr val="009900"/>
                </a:solidFill>
                <a:latin typeface="Arial" panose="020B0604020202020204" pitchFamily="34" charset="0"/>
              </a:rPr>
              <a:t>[8,12]</a:t>
            </a:r>
          </a:p>
          <a:p>
            <a:pPr eaLnBrk="1" hangingPunct="1"/>
            <a:r>
              <a:rPr lang="en-US" altLang="en-US" sz="2200" i="1">
                <a:solidFill>
                  <a:srgbClr val="009900"/>
                </a:solidFill>
                <a:latin typeface="Arial" panose="020B0604020202020204" pitchFamily="34" charset="0"/>
              </a:rPr>
              <a:t>q</a:t>
            </a:r>
            <a:r>
              <a:rPr lang="en-US" altLang="en-US" sz="2200" baseline="-25000">
                <a:solidFill>
                  <a:srgbClr val="009900"/>
                </a:solidFill>
                <a:latin typeface="Arial" panose="020B0604020202020204" pitchFamily="34" charset="0"/>
              </a:rPr>
              <a:t>3</a:t>
            </a:r>
            <a:r>
              <a:rPr lang="en-US" altLang="en-US" sz="2200">
                <a:solidFill>
                  <a:srgbClr val="009900"/>
                </a:solidFill>
                <a:latin typeface="Arial" panose="020B0604020202020204" pitchFamily="34" charset="0"/>
              </a:rPr>
              <a:t> = 1/3</a:t>
            </a:r>
          </a:p>
        </p:txBody>
      </p:sp>
      <p:sp>
        <p:nvSpPr>
          <p:cNvPr id="154635" name="Rectangle 11"/>
          <p:cNvSpPr>
            <a:spLocks noChangeArrowheads="1"/>
          </p:cNvSpPr>
          <p:nvPr/>
        </p:nvSpPr>
        <p:spPr bwMode="auto">
          <a:xfrm>
            <a:off x="762000" y="4462463"/>
            <a:ext cx="1084263" cy="669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2200" i="1">
                <a:solidFill>
                  <a:srgbClr val="009900"/>
                </a:solidFill>
                <a:latin typeface="Arial" panose="020B0604020202020204" pitchFamily="34" charset="0"/>
              </a:rPr>
              <a:t>B</a:t>
            </a:r>
            <a:r>
              <a:rPr lang="en-US" altLang="en-US" sz="2200">
                <a:solidFill>
                  <a:srgbClr val="009900"/>
                </a:solidFill>
                <a:latin typeface="Symbol" panose="05050102010706020507" pitchFamily="18" charset="2"/>
                <a:sym typeface="Symbol" panose="05050102010706020507" pitchFamily="18" charset="2"/>
              </a:rPr>
              <a:t></a:t>
            </a:r>
            <a:r>
              <a:rPr lang="en-US" altLang="en-US" sz="2200">
                <a:solidFill>
                  <a:srgbClr val="009900"/>
                </a:solidFill>
                <a:latin typeface="Arial" panose="020B0604020202020204" pitchFamily="34" charset="0"/>
              </a:rPr>
              <a:t>[6,10]</a:t>
            </a:r>
          </a:p>
          <a:p>
            <a:pPr eaLnBrk="1" hangingPunct="1"/>
            <a:r>
              <a:rPr lang="en-US" altLang="en-US" sz="2200" i="1">
                <a:solidFill>
                  <a:srgbClr val="009900"/>
                </a:solidFill>
                <a:latin typeface="Arial" panose="020B0604020202020204" pitchFamily="34" charset="0"/>
              </a:rPr>
              <a:t>q</a:t>
            </a:r>
            <a:r>
              <a:rPr lang="en-US" altLang="en-US" sz="2200" baseline="-25000">
                <a:solidFill>
                  <a:srgbClr val="009900"/>
                </a:solidFill>
                <a:latin typeface="Arial" panose="020B0604020202020204" pitchFamily="34" charset="0"/>
              </a:rPr>
              <a:t>2</a:t>
            </a:r>
            <a:r>
              <a:rPr lang="en-US" altLang="en-US" sz="2200">
                <a:solidFill>
                  <a:srgbClr val="009900"/>
                </a:solidFill>
                <a:latin typeface="Arial" panose="020B0604020202020204" pitchFamily="34" charset="0"/>
              </a:rPr>
              <a:t> = 1/3</a:t>
            </a:r>
          </a:p>
        </p:txBody>
      </p:sp>
      <p:sp>
        <p:nvSpPr>
          <p:cNvPr id="993292" name="Rectangle 12"/>
          <p:cNvSpPr>
            <a:spLocks noChangeArrowheads="1"/>
          </p:cNvSpPr>
          <p:nvPr/>
        </p:nvSpPr>
        <p:spPr bwMode="auto">
          <a:xfrm>
            <a:off x="2757488" y="3208338"/>
            <a:ext cx="1433512" cy="669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2200" i="1">
                <a:latin typeface="Arial" panose="020B0604020202020204" pitchFamily="34" charset="0"/>
              </a:rPr>
              <a:t>A+B</a:t>
            </a:r>
            <a:r>
              <a:rPr lang="en-US" altLang="en-US" sz="2200">
                <a:latin typeface="Symbol" panose="05050102010706020507" pitchFamily="18" charset="2"/>
                <a:sym typeface="Symbol" panose="05050102010706020507" pitchFamily="18" charset="2"/>
              </a:rPr>
              <a:t></a:t>
            </a:r>
            <a:r>
              <a:rPr lang="en-US" altLang="en-US" sz="2200">
                <a:latin typeface="Arial" panose="020B0604020202020204" pitchFamily="34" charset="0"/>
              </a:rPr>
              <a:t>[3,11]</a:t>
            </a:r>
          </a:p>
          <a:p>
            <a:pPr eaLnBrk="1" hangingPunct="1"/>
            <a:r>
              <a:rPr lang="en-US" altLang="en-US" sz="2200">
                <a:latin typeface="Arial" panose="020B0604020202020204" pitchFamily="34" charset="0"/>
              </a:rPr>
              <a:t>prob=1/9</a:t>
            </a:r>
          </a:p>
        </p:txBody>
      </p:sp>
      <p:grpSp>
        <p:nvGrpSpPr>
          <p:cNvPr id="2" name="Group 13"/>
          <p:cNvGrpSpPr>
            <a:grpSpLocks/>
          </p:cNvGrpSpPr>
          <p:nvPr/>
        </p:nvGrpSpPr>
        <p:grpSpPr bwMode="auto">
          <a:xfrm>
            <a:off x="2757488" y="3208338"/>
            <a:ext cx="5842000" cy="3178175"/>
            <a:chOff x="1737" y="2021"/>
            <a:chExt cx="3680" cy="2002"/>
          </a:xfrm>
        </p:grpSpPr>
        <p:sp>
          <p:nvSpPr>
            <p:cNvPr id="154638" name="Rectangle 14"/>
            <p:cNvSpPr>
              <a:spLocks noChangeArrowheads="1"/>
            </p:cNvSpPr>
            <p:nvPr/>
          </p:nvSpPr>
          <p:spPr bwMode="auto">
            <a:xfrm>
              <a:off x="4416" y="2021"/>
              <a:ext cx="903" cy="4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2200" i="1">
                  <a:latin typeface="Arial" panose="020B0604020202020204" pitchFamily="34" charset="0"/>
                </a:rPr>
                <a:t>A+B</a:t>
              </a:r>
              <a:r>
                <a:rPr lang="en-US" altLang="en-US" sz="2200">
                  <a:latin typeface="Symbol" panose="05050102010706020507" pitchFamily="18" charset="2"/>
                  <a:sym typeface="Symbol" panose="05050102010706020507" pitchFamily="18" charset="2"/>
                </a:rPr>
                <a:t></a:t>
              </a:r>
              <a:r>
                <a:rPr lang="en-US" altLang="en-US" sz="2200">
                  <a:latin typeface="Arial" panose="020B0604020202020204" pitchFamily="34" charset="0"/>
                </a:rPr>
                <a:t>[5,13]</a:t>
              </a:r>
            </a:p>
            <a:p>
              <a:pPr eaLnBrk="1" hangingPunct="1"/>
              <a:r>
                <a:rPr lang="en-US" altLang="en-US" sz="2200">
                  <a:latin typeface="Arial" panose="020B0604020202020204" pitchFamily="34" charset="0"/>
                </a:rPr>
                <a:t>prob=1/9</a:t>
              </a:r>
            </a:p>
          </p:txBody>
        </p:sp>
        <p:sp>
          <p:nvSpPr>
            <p:cNvPr id="154639" name="Rectangle 15"/>
            <p:cNvSpPr>
              <a:spLocks noChangeArrowheads="1"/>
            </p:cNvSpPr>
            <p:nvPr/>
          </p:nvSpPr>
          <p:spPr bwMode="auto">
            <a:xfrm>
              <a:off x="3079" y="2021"/>
              <a:ext cx="903" cy="4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2200" i="1">
                  <a:latin typeface="Arial" panose="020B0604020202020204" pitchFamily="34" charset="0"/>
                </a:rPr>
                <a:t>A+B</a:t>
              </a:r>
              <a:r>
                <a:rPr lang="en-US" altLang="en-US" sz="2200">
                  <a:latin typeface="Symbol" panose="05050102010706020507" pitchFamily="18" charset="2"/>
                  <a:sym typeface="Symbol" panose="05050102010706020507" pitchFamily="18" charset="2"/>
                </a:rPr>
                <a:t></a:t>
              </a:r>
              <a:r>
                <a:rPr lang="en-US" altLang="en-US" sz="2200">
                  <a:latin typeface="Arial" panose="020B0604020202020204" pitchFamily="34" charset="0"/>
                </a:rPr>
                <a:t>[4,12]</a:t>
              </a:r>
            </a:p>
            <a:p>
              <a:pPr eaLnBrk="1" hangingPunct="1"/>
              <a:r>
                <a:rPr lang="en-US" altLang="en-US" sz="2200">
                  <a:latin typeface="Arial" panose="020B0604020202020204" pitchFamily="34" charset="0"/>
                </a:rPr>
                <a:t>prob=1/9</a:t>
              </a:r>
            </a:p>
          </p:txBody>
        </p:sp>
        <p:sp>
          <p:nvSpPr>
            <p:cNvPr id="154640" name="Rectangle 16"/>
            <p:cNvSpPr>
              <a:spLocks noChangeArrowheads="1"/>
            </p:cNvSpPr>
            <p:nvPr/>
          </p:nvSpPr>
          <p:spPr bwMode="auto">
            <a:xfrm>
              <a:off x="1737" y="2811"/>
              <a:ext cx="903" cy="4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2200" i="1">
                  <a:latin typeface="Arial" panose="020B0604020202020204" pitchFamily="34" charset="0"/>
                </a:rPr>
                <a:t>A+B</a:t>
              </a:r>
              <a:r>
                <a:rPr lang="en-US" altLang="en-US" sz="2200">
                  <a:latin typeface="Symbol" panose="05050102010706020507" pitchFamily="18" charset="2"/>
                  <a:sym typeface="Symbol" panose="05050102010706020507" pitchFamily="18" charset="2"/>
                </a:rPr>
                <a:t></a:t>
              </a:r>
              <a:r>
                <a:rPr lang="en-US" altLang="en-US" sz="2200">
                  <a:latin typeface="Arial" panose="020B0604020202020204" pitchFamily="34" charset="0"/>
                </a:rPr>
                <a:t>[7,13]</a:t>
              </a:r>
            </a:p>
            <a:p>
              <a:pPr eaLnBrk="1" hangingPunct="1"/>
              <a:r>
                <a:rPr lang="en-US" altLang="en-US" sz="2200">
                  <a:latin typeface="Arial" panose="020B0604020202020204" pitchFamily="34" charset="0"/>
                </a:rPr>
                <a:t>prob=1/9</a:t>
              </a:r>
            </a:p>
          </p:txBody>
        </p:sp>
        <p:sp>
          <p:nvSpPr>
            <p:cNvPr id="154641" name="Rectangle 17"/>
            <p:cNvSpPr>
              <a:spLocks noChangeArrowheads="1"/>
            </p:cNvSpPr>
            <p:nvPr/>
          </p:nvSpPr>
          <p:spPr bwMode="auto">
            <a:xfrm>
              <a:off x="4416" y="2811"/>
              <a:ext cx="903" cy="4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2200" i="1">
                  <a:latin typeface="Arial" panose="020B0604020202020204" pitchFamily="34" charset="0"/>
                </a:rPr>
                <a:t>A+B</a:t>
              </a:r>
              <a:r>
                <a:rPr lang="en-US" altLang="en-US" sz="2200">
                  <a:latin typeface="Symbol" panose="05050102010706020507" pitchFamily="18" charset="2"/>
                  <a:sym typeface="Symbol" panose="05050102010706020507" pitchFamily="18" charset="2"/>
                </a:rPr>
                <a:t></a:t>
              </a:r>
              <a:r>
                <a:rPr lang="en-US" altLang="en-US" sz="2200">
                  <a:latin typeface="Arial" panose="020B0604020202020204" pitchFamily="34" charset="0"/>
                </a:rPr>
                <a:t>[9,15]</a:t>
              </a:r>
            </a:p>
            <a:p>
              <a:pPr eaLnBrk="1" hangingPunct="1"/>
              <a:r>
                <a:rPr lang="en-US" altLang="en-US" sz="2200">
                  <a:latin typeface="Arial" panose="020B0604020202020204" pitchFamily="34" charset="0"/>
                </a:rPr>
                <a:t>prob=1/9</a:t>
              </a:r>
            </a:p>
          </p:txBody>
        </p:sp>
        <p:sp>
          <p:nvSpPr>
            <p:cNvPr id="154642" name="Rectangle 18"/>
            <p:cNvSpPr>
              <a:spLocks noChangeArrowheads="1"/>
            </p:cNvSpPr>
            <p:nvPr/>
          </p:nvSpPr>
          <p:spPr bwMode="auto">
            <a:xfrm>
              <a:off x="3079" y="2811"/>
              <a:ext cx="903" cy="4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2200" i="1">
                  <a:latin typeface="Arial" panose="020B0604020202020204" pitchFamily="34" charset="0"/>
                </a:rPr>
                <a:t>A+B</a:t>
              </a:r>
              <a:r>
                <a:rPr lang="en-US" altLang="en-US" sz="2200">
                  <a:latin typeface="Symbol" panose="05050102010706020507" pitchFamily="18" charset="2"/>
                  <a:sym typeface="Symbol" panose="05050102010706020507" pitchFamily="18" charset="2"/>
                </a:rPr>
                <a:t></a:t>
              </a:r>
              <a:r>
                <a:rPr lang="en-US" altLang="en-US" sz="2200">
                  <a:latin typeface="Arial" panose="020B0604020202020204" pitchFamily="34" charset="0"/>
                </a:rPr>
                <a:t>[8,14]</a:t>
              </a:r>
            </a:p>
            <a:p>
              <a:pPr eaLnBrk="1" hangingPunct="1"/>
              <a:r>
                <a:rPr lang="en-US" altLang="en-US" sz="2200">
                  <a:latin typeface="Arial" panose="020B0604020202020204" pitchFamily="34" charset="0"/>
                </a:rPr>
                <a:t>prob=1/9</a:t>
              </a:r>
            </a:p>
          </p:txBody>
        </p:sp>
        <p:sp>
          <p:nvSpPr>
            <p:cNvPr id="154643" name="Rectangle 19"/>
            <p:cNvSpPr>
              <a:spLocks noChangeArrowheads="1"/>
            </p:cNvSpPr>
            <p:nvPr/>
          </p:nvSpPr>
          <p:spPr bwMode="auto">
            <a:xfrm>
              <a:off x="1737" y="3601"/>
              <a:ext cx="903" cy="4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2200" i="1">
                  <a:latin typeface="Arial" panose="020B0604020202020204" pitchFamily="34" charset="0"/>
                </a:rPr>
                <a:t>A+B</a:t>
              </a:r>
              <a:r>
                <a:rPr lang="en-US" altLang="en-US" sz="2200">
                  <a:latin typeface="Symbol" panose="05050102010706020507" pitchFamily="18" charset="2"/>
                  <a:sym typeface="Symbol" panose="05050102010706020507" pitchFamily="18" charset="2"/>
                </a:rPr>
                <a:t></a:t>
              </a:r>
              <a:r>
                <a:rPr lang="en-US" altLang="en-US" sz="2200">
                  <a:latin typeface="Arial" panose="020B0604020202020204" pitchFamily="34" charset="0"/>
                </a:rPr>
                <a:t>[9,15]</a:t>
              </a:r>
            </a:p>
            <a:p>
              <a:pPr eaLnBrk="1" hangingPunct="1"/>
              <a:r>
                <a:rPr lang="en-US" altLang="en-US" sz="2200">
                  <a:latin typeface="Arial" panose="020B0604020202020204" pitchFamily="34" charset="0"/>
                </a:rPr>
                <a:t>prob=1/9</a:t>
              </a:r>
            </a:p>
          </p:txBody>
        </p:sp>
        <p:sp>
          <p:nvSpPr>
            <p:cNvPr id="154644" name="Rectangle 20"/>
            <p:cNvSpPr>
              <a:spLocks noChangeArrowheads="1"/>
            </p:cNvSpPr>
            <p:nvPr/>
          </p:nvSpPr>
          <p:spPr bwMode="auto">
            <a:xfrm>
              <a:off x="4416" y="3601"/>
              <a:ext cx="1001" cy="4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2200" i="1">
                  <a:latin typeface="Arial" panose="020B0604020202020204" pitchFamily="34" charset="0"/>
                </a:rPr>
                <a:t>A+B</a:t>
              </a:r>
              <a:r>
                <a:rPr lang="en-US" altLang="en-US" sz="2200">
                  <a:latin typeface="Symbol" panose="05050102010706020507" pitchFamily="18" charset="2"/>
                  <a:sym typeface="Symbol" panose="05050102010706020507" pitchFamily="18" charset="2"/>
                </a:rPr>
                <a:t></a:t>
              </a:r>
              <a:r>
                <a:rPr lang="en-US" altLang="en-US" sz="2200">
                  <a:latin typeface="Arial" panose="020B0604020202020204" pitchFamily="34" charset="0"/>
                </a:rPr>
                <a:t>[11,17]</a:t>
              </a:r>
            </a:p>
            <a:p>
              <a:pPr eaLnBrk="1" hangingPunct="1"/>
              <a:r>
                <a:rPr lang="en-US" altLang="en-US" sz="2200">
                  <a:latin typeface="Arial" panose="020B0604020202020204" pitchFamily="34" charset="0"/>
                </a:rPr>
                <a:t>prob=1/9</a:t>
              </a:r>
            </a:p>
          </p:txBody>
        </p:sp>
        <p:sp>
          <p:nvSpPr>
            <p:cNvPr id="154645" name="Rectangle 21"/>
            <p:cNvSpPr>
              <a:spLocks noChangeArrowheads="1"/>
            </p:cNvSpPr>
            <p:nvPr/>
          </p:nvSpPr>
          <p:spPr bwMode="auto">
            <a:xfrm>
              <a:off x="3079" y="3601"/>
              <a:ext cx="1001" cy="4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2200" i="1">
                  <a:latin typeface="Arial" panose="020B0604020202020204" pitchFamily="34" charset="0"/>
                </a:rPr>
                <a:t>A+B</a:t>
              </a:r>
              <a:r>
                <a:rPr lang="en-US" altLang="en-US" sz="2200">
                  <a:latin typeface="Symbol" panose="05050102010706020507" pitchFamily="18" charset="2"/>
                  <a:sym typeface="Symbol" panose="05050102010706020507" pitchFamily="18" charset="2"/>
                </a:rPr>
                <a:t></a:t>
              </a:r>
              <a:r>
                <a:rPr lang="en-US" altLang="en-US" sz="2200">
                  <a:latin typeface="Arial" panose="020B0604020202020204" pitchFamily="34" charset="0"/>
                </a:rPr>
                <a:t>[10,16]</a:t>
              </a:r>
            </a:p>
            <a:p>
              <a:pPr eaLnBrk="1" hangingPunct="1"/>
              <a:r>
                <a:rPr lang="en-US" altLang="en-US" sz="2200">
                  <a:latin typeface="Arial" panose="020B0604020202020204" pitchFamily="34" charset="0"/>
                </a:rPr>
                <a:t>prob=1/9</a:t>
              </a:r>
            </a:p>
          </p:txBody>
        </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993285">
                                            <p:txEl>
                                              <p:pRg st="0" end="0"/>
                                            </p:txEl>
                                          </p:spTgt>
                                        </p:tgtEl>
                                        <p:attrNameLst>
                                          <p:attrName>style.visibility</p:attrName>
                                        </p:attrNameLst>
                                      </p:cBhvr>
                                      <p:to>
                                        <p:strVal val="visible"/>
                                      </p:to>
                                    </p:set>
                                    <p:anim calcmode="lin" valueType="num">
                                      <p:cBhvr additive="base">
                                        <p:cTn id="7" dur="500" fill="hold"/>
                                        <p:tgtEl>
                                          <p:spTgt spid="993285">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993285">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1" presetClass="entr" presetSubtype="0" fill="hold" grpId="0" nodeType="clickEffect">
                                  <p:stCondLst>
                                    <p:cond delay="0"/>
                                  </p:stCondLst>
                                  <p:childTnLst>
                                    <p:set>
                                      <p:cBhvr>
                                        <p:cTn id="12" dur="1" fill="hold">
                                          <p:stCondLst>
                                            <p:cond delay="499"/>
                                          </p:stCondLst>
                                        </p:cTn>
                                        <p:tgtEl>
                                          <p:spTgt spid="993292">
                                            <p:txEl>
                                              <p:pRg st="0" end="0"/>
                                            </p:txEl>
                                          </p:spTgt>
                                        </p:tgtEl>
                                        <p:attrNameLst>
                                          <p:attrName>style.visibility</p:attrName>
                                        </p:attrNameLst>
                                      </p:cBhvr>
                                      <p:to>
                                        <p:strVal val="visible"/>
                                      </p:to>
                                    </p:set>
                                  </p:childTnLst>
                                </p:cTn>
                              </p:par>
                            </p:childTnLst>
                          </p:cTn>
                        </p:par>
                      </p:childTnLst>
                    </p:cTn>
                  </p:par>
                  <p:par>
                    <p:cTn id="13" fill="hold" nodeType="clickPar">
                      <p:stCondLst>
                        <p:cond delay="indefinite"/>
                      </p:stCondLst>
                      <p:childTnLst>
                        <p:par>
                          <p:cTn id="14" fill="hold" nodeType="withGroup">
                            <p:stCondLst>
                              <p:cond delay="0"/>
                            </p:stCondLst>
                            <p:childTnLst>
                              <p:par>
                                <p:cTn id="15" presetID="2" presetClass="entr" presetSubtype="8" fill="hold" grpId="0" nodeType="clickEffect">
                                  <p:stCondLst>
                                    <p:cond delay="0"/>
                                  </p:stCondLst>
                                  <p:childTnLst>
                                    <p:set>
                                      <p:cBhvr>
                                        <p:cTn id="16" dur="1" fill="hold">
                                          <p:stCondLst>
                                            <p:cond delay="0"/>
                                          </p:stCondLst>
                                        </p:cTn>
                                        <p:tgtEl>
                                          <p:spTgt spid="993285">
                                            <p:txEl>
                                              <p:pRg st="1" end="1"/>
                                            </p:txEl>
                                          </p:spTgt>
                                        </p:tgtEl>
                                        <p:attrNameLst>
                                          <p:attrName>style.visibility</p:attrName>
                                        </p:attrNameLst>
                                      </p:cBhvr>
                                      <p:to>
                                        <p:strVal val="visible"/>
                                      </p:to>
                                    </p:set>
                                    <p:anim calcmode="lin" valueType="num">
                                      <p:cBhvr additive="base">
                                        <p:cTn id="17" dur="500" fill="hold"/>
                                        <p:tgtEl>
                                          <p:spTgt spid="993285">
                                            <p:txEl>
                                              <p:pRg st="1" end="1"/>
                                            </p:txEl>
                                          </p:spTgt>
                                        </p:tgtEl>
                                        <p:attrNameLst>
                                          <p:attrName>ppt_x</p:attrName>
                                        </p:attrNameLst>
                                      </p:cBhvr>
                                      <p:tavLst>
                                        <p:tav tm="0">
                                          <p:val>
                                            <p:strVal val="0-#ppt_w/2"/>
                                          </p:val>
                                        </p:tav>
                                        <p:tav tm="100000">
                                          <p:val>
                                            <p:strVal val="#ppt_x"/>
                                          </p:val>
                                        </p:tav>
                                      </p:tavLst>
                                    </p:anim>
                                    <p:anim calcmode="lin" valueType="num">
                                      <p:cBhvr additive="base">
                                        <p:cTn id="18" dur="500" fill="hold"/>
                                        <p:tgtEl>
                                          <p:spTgt spid="993285">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499"/>
                                          </p:stCondLst>
                                        </p:cTn>
                                        <p:tgtEl>
                                          <p:spTgt spid="993292">
                                            <p:txEl>
                                              <p:pRg st="1" end="1"/>
                                            </p:txEl>
                                          </p:spTgt>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9" presetClass="entr" presetSubtype="0" fill="hold" nodeType="clickEffect">
                                  <p:stCondLst>
                                    <p:cond delay="0"/>
                                  </p:stCondLst>
                                  <p:childTnLst>
                                    <p:set>
                                      <p:cBhvr>
                                        <p:cTn id="26" dur="1" fill="hold">
                                          <p:stCondLst>
                                            <p:cond delay="0"/>
                                          </p:stCondLst>
                                        </p:cTn>
                                        <p:tgtEl>
                                          <p:spTgt spid="2"/>
                                        </p:tgtEl>
                                        <p:attrNameLst>
                                          <p:attrName>style.visibility</p:attrName>
                                        </p:attrNameLst>
                                      </p:cBhvr>
                                      <p:to>
                                        <p:strVal val="visible"/>
                                      </p:to>
                                    </p:set>
                                    <p:animEffect transition="in" filter="dissolve">
                                      <p:cBhvr>
                                        <p:cTn id="2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93285" grpId="0" build="p" autoUpdateAnimBg="0"/>
      <p:bldP spid="993292" grpId="0" build="p" autoUpdateAnimBg="0"/>
    </p:bldLst>
  </p:timing>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5650" name="Rectangle 2"/>
          <p:cNvSpPr>
            <a:spLocks noGrp="1" noChangeArrowheads="1"/>
          </p:cNvSpPr>
          <p:nvPr>
            <p:ph type="title"/>
          </p:nvPr>
        </p:nvSpPr>
        <p:spPr>
          <a:xfrm>
            <a:off x="685800" y="941388"/>
            <a:ext cx="7772400" cy="615950"/>
          </a:xfrm>
        </p:spPr>
        <p:txBody>
          <a:bodyPr/>
          <a:lstStyle/>
          <a:p>
            <a:pPr eaLnBrk="1" hangingPunct="1"/>
            <a:r>
              <a:rPr lang="en-US" altLang="en-US" i="1">
                <a:latin typeface="Arial" panose="020B0604020202020204" pitchFamily="34" charset="0"/>
              </a:rPr>
              <a:t>A</a:t>
            </a:r>
            <a:r>
              <a:rPr lang="en-US" altLang="en-US"/>
              <a:t>+</a:t>
            </a:r>
            <a:r>
              <a:rPr lang="en-US" altLang="en-US" i="1">
                <a:latin typeface="Arial" panose="020B0604020202020204" pitchFamily="34" charset="0"/>
              </a:rPr>
              <a:t>B</a:t>
            </a:r>
            <a:r>
              <a:rPr lang="en-US" altLang="en-US"/>
              <a:t> under independence</a:t>
            </a:r>
          </a:p>
        </p:txBody>
      </p:sp>
      <p:sp>
        <p:nvSpPr>
          <p:cNvPr id="155651" name="Line 3"/>
          <p:cNvSpPr>
            <a:spLocks noChangeShapeType="1"/>
          </p:cNvSpPr>
          <p:nvPr/>
        </p:nvSpPr>
        <p:spPr bwMode="auto">
          <a:xfrm>
            <a:off x="2255838" y="2730500"/>
            <a:ext cx="1587" cy="2735263"/>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5652" name="Line 4"/>
          <p:cNvSpPr>
            <a:spLocks noChangeShapeType="1"/>
          </p:cNvSpPr>
          <p:nvPr/>
        </p:nvSpPr>
        <p:spPr bwMode="auto">
          <a:xfrm>
            <a:off x="2255838" y="5465763"/>
            <a:ext cx="44450" cy="1587"/>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5653" name="Line 5"/>
          <p:cNvSpPr>
            <a:spLocks noChangeShapeType="1"/>
          </p:cNvSpPr>
          <p:nvPr/>
        </p:nvSpPr>
        <p:spPr bwMode="auto">
          <a:xfrm>
            <a:off x="2255838" y="5330825"/>
            <a:ext cx="44450" cy="1588"/>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5654" name="Line 6"/>
          <p:cNvSpPr>
            <a:spLocks noChangeShapeType="1"/>
          </p:cNvSpPr>
          <p:nvPr/>
        </p:nvSpPr>
        <p:spPr bwMode="auto">
          <a:xfrm>
            <a:off x="2255838" y="5189538"/>
            <a:ext cx="44450" cy="1587"/>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5655" name="Line 7"/>
          <p:cNvSpPr>
            <a:spLocks noChangeShapeType="1"/>
          </p:cNvSpPr>
          <p:nvPr/>
        </p:nvSpPr>
        <p:spPr bwMode="auto">
          <a:xfrm>
            <a:off x="2255838" y="5054600"/>
            <a:ext cx="44450" cy="1588"/>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5656" name="Line 8"/>
          <p:cNvSpPr>
            <a:spLocks noChangeShapeType="1"/>
          </p:cNvSpPr>
          <p:nvPr/>
        </p:nvSpPr>
        <p:spPr bwMode="auto">
          <a:xfrm>
            <a:off x="2255838" y="4919663"/>
            <a:ext cx="44450" cy="1587"/>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5657" name="Line 9"/>
          <p:cNvSpPr>
            <a:spLocks noChangeShapeType="1"/>
          </p:cNvSpPr>
          <p:nvPr/>
        </p:nvSpPr>
        <p:spPr bwMode="auto">
          <a:xfrm>
            <a:off x="2255838" y="4784725"/>
            <a:ext cx="44450" cy="1588"/>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5658" name="Line 10"/>
          <p:cNvSpPr>
            <a:spLocks noChangeShapeType="1"/>
          </p:cNvSpPr>
          <p:nvPr/>
        </p:nvSpPr>
        <p:spPr bwMode="auto">
          <a:xfrm>
            <a:off x="2255838" y="4643438"/>
            <a:ext cx="44450" cy="1587"/>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5659" name="Line 11"/>
          <p:cNvSpPr>
            <a:spLocks noChangeShapeType="1"/>
          </p:cNvSpPr>
          <p:nvPr/>
        </p:nvSpPr>
        <p:spPr bwMode="auto">
          <a:xfrm>
            <a:off x="2255838" y="4508500"/>
            <a:ext cx="44450" cy="1588"/>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5660" name="Line 12"/>
          <p:cNvSpPr>
            <a:spLocks noChangeShapeType="1"/>
          </p:cNvSpPr>
          <p:nvPr/>
        </p:nvSpPr>
        <p:spPr bwMode="auto">
          <a:xfrm>
            <a:off x="2255838" y="4373563"/>
            <a:ext cx="44450" cy="1587"/>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5661" name="Line 13"/>
          <p:cNvSpPr>
            <a:spLocks noChangeShapeType="1"/>
          </p:cNvSpPr>
          <p:nvPr/>
        </p:nvSpPr>
        <p:spPr bwMode="auto">
          <a:xfrm>
            <a:off x="2255838" y="4232275"/>
            <a:ext cx="44450" cy="1588"/>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5662" name="Line 14"/>
          <p:cNvSpPr>
            <a:spLocks noChangeShapeType="1"/>
          </p:cNvSpPr>
          <p:nvPr/>
        </p:nvSpPr>
        <p:spPr bwMode="auto">
          <a:xfrm>
            <a:off x="2255838" y="4097338"/>
            <a:ext cx="44450" cy="1587"/>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5663" name="Line 15"/>
          <p:cNvSpPr>
            <a:spLocks noChangeShapeType="1"/>
          </p:cNvSpPr>
          <p:nvPr/>
        </p:nvSpPr>
        <p:spPr bwMode="auto">
          <a:xfrm>
            <a:off x="2255838" y="3962400"/>
            <a:ext cx="44450" cy="1588"/>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5664" name="Line 16"/>
          <p:cNvSpPr>
            <a:spLocks noChangeShapeType="1"/>
          </p:cNvSpPr>
          <p:nvPr/>
        </p:nvSpPr>
        <p:spPr bwMode="auto">
          <a:xfrm>
            <a:off x="2255838" y="3821113"/>
            <a:ext cx="44450" cy="1587"/>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5665" name="Line 17"/>
          <p:cNvSpPr>
            <a:spLocks noChangeShapeType="1"/>
          </p:cNvSpPr>
          <p:nvPr/>
        </p:nvSpPr>
        <p:spPr bwMode="auto">
          <a:xfrm>
            <a:off x="2255838" y="3686175"/>
            <a:ext cx="44450" cy="1588"/>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5666" name="Line 18"/>
          <p:cNvSpPr>
            <a:spLocks noChangeShapeType="1"/>
          </p:cNvSpPr>
          <p:nvPr/>
        </p:nvSpPr>
        <p:spPr bwMode="auto">
          <a:xfrm>
            <a:off x="2255838" y="3551238"/>
            <a:ext cx="44450" cy="1587"/>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5667" name="Line 19"/>
          <p:cNvSpPr>
            <a:spLocks noChangeShapeType="1"/>
          </p:cNvSpPr>
          <p:nvPr/>
        </p:nvSpPr>
        <p:spPr bwMode="auto">
          <a:xfrm>
            <a:off x="2255838" y="3409950"/>
            <a:ext cx="44450" cy="1588"/>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5668" name="Line 20"/>
          <p:cNvSpPr>
            <a:spLocks noChangeShapeType="1"/>
          </p:cNvSpPr>
          <p:nvPr/>
        </p:nvSpPr>
        <p:spPr bwMode="auto">
          <a:xfrm>
            <a:off x="2255838" y="3275013"/>
            <a:ext cx="44450" cy="1587"/>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5669" name="Line 21"/>
          <p:cNvSpPr>
            <a:spLocks noChangeShapeType="1"/>
          </p:cNvSpPr>
          <p:nvPr/>
        </p:nvSpPr>
        <p:spPr bwMode="auto">
          <a:xfrm>
            <a:off x="2255838" y="3140075"/>
            <a:ext cx="44450" cy="1588"/>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5670" name="Line 22"/>
          <p:cNvSpPr>
            <a:spLocks noChangeShapeType="1"/>
          </p:cNvSpPr>
          <p:nvPr/>
        </p:nvSpPr>
        <p:spPr bwMode="auto">
          <a:xfrm>
            <a:off x="2255838" y="3006725"/>
            <a:ext cx="44450" cy="1588"/>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5671" name="Line 23"/>
          <p:cNvSpPr>
            <a:spLocks noChangeShapeType="1"/>
          </p:cNvSpPr>
          <p:nvPr/>
        </p:nvSpPr>
        <p:spPr bwMode="auto">
          <a:xfrm>
            <a:off x="2255838" y="2863850"/>
            <a:ext cx="44450" cy="1588"/>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5672" name="Line 24"/>
          <p:cNvSpPr>
            <a:spLocks noChangeShapeType="1"/>
          </p:cNvSpPr>
          <p:nvPr/>
        </p:nvSpPr>
        <p:spPr bwMode="auto">
          <a:xfrm>
            <a:off x="2255838" y="2730500"/>
            <a:ext cx="44450" cy="1588"/>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5673" name="Line 25"/>
          <p:cNvSpPr>
            <a:spLocks noChangeShapeType="1"/>
          </p:cNvSpPr>
          <p:nvPr/>
        </p:nvSpPr>
        <p:spPr bwMode="auto">
          <a:xfrm>
            <a:off x="2255838" y="5465763"/>
            <a:ext cx="58737" cy="1587"/>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5674" name="Line 26"/>
          <p:cNvSpPr>
            <a:spLocks noChangeShapeType="1"/>
          </p:cNvSpPr>
          <p:nvPr/>
        </p:nvSpPr>
        <p:spPr bwMode="auto">
          <a:xfrm>
            <a:off x="2255838" y="4784725"/>
            <a:ext cx="58737" cy="1588"/>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5675" name="Line 27"/>
          <p:cNvSpPr>
            <a:spLocks noChangeShapeType="1"/>
          </p:cNvSpPr>
          <p:nvPr/>
        </p:nvSpPr>
        <p:spPr bwMode="auto">
          <a:xfrm>
            <a:off x="2255838" y="4097338"/>
            <a:ext cx="58737" cy="1587"/>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5676" name="Line 28"/>
          <p:cNvSpPr>
            <a:spLocks noChangeShapeType="1"/>
          </p:cNvSpPr>
          <p:nvPr/>
        </p:nvSpPr>
        <p:spPr bwMode="auto">
          <a:xfrm>
            <a:off x="2255838" y="3417888"/>
            <a:ext cx="58737" cy="1587"/>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5677" name="Line 29"/>
          <p:cNvSpPr>
            <a:spLocks noChangeShapeType="1"/>
          </p:cNvSpPr>
          <p:nvPr/>
        </p:nvSpPr>
        <p:spPr bwMode="auto">
          <a:xfrm>
            <a:off x="2255838" y="2730500"/>
            <a:ext cx="58737" cy="1588"/>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5678" name="Line 30"/>
          <p:cNvSpPr>
            <a:spLocks noChangeShapeType="1"/>
          </p:cNvSpPr>
          <p:nvPr/>
        </p:nvSpPr>
        <p:spPr bwMode="auto">
          <a:xfrm>
            <a:off x="2255838" y="5465763"/>
            <a:ext cx="5426075" cy="1587"/>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5679" name="Line 31"/>
          <p:cNvSpPr>
            <a:spLocks noChangeShapeType="1"/>
          </p:cNvSpPr>
          <p:nvPr/>
        </p:nvSpPr>
        <p:spPr bwMode="auto">
          <a:xfrm flipV="1">
            <a:off x="2255838" y="5421313"/>
            <a:ext cx="1587" cy="44450"/>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5680" name="Line 32"/>
          <p:cNvSpPr>
            <a:spLocks noChangeShapeType="1"/>
          </p:cNvSpPr>
          <p:nvPr/>
        </p:nvSpPr>
        <p:spPr bwMode="auto">
          <a:xfrm flipV="1">
            <a:off x="2554288" y="5421313"/>
            <a:ext cx="1587" cy="44450"/>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5681" name="Line 33"/>
          <p:cNvSpPr>
            <a:spLocks noChangeShapeType="1"/>
          </p:cNvSpPr>
          <p:nvPr/>
        </p:nvSpPr>
        <p:spPr bwMode="auto">
          <a:xfrm flipV="1">
            <a:off x="2860675" y="5421313"/>
            <a:ext cx="1588" cy="44450"/>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5682" name="Line 34"/>
          <p:cNvSpPr>
            <a:spLocks noChangeShapeType="1"/>
          </p:cNvSpPr>
          <p:nvPr/>
        </p:nvSpPr>
        <p:spPr bwMode="auto">
          <a:xfrm flipV="1">
            <a:off x="3159125" y="5421313"/>
            <a:ext cx="1588" cy="44450"/>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5683" name="Line 35"/>
          <p:cNvSpPr>
            <a:spLocks noChangeShapeType="1"/>
          </p:cNvSpPr>
          <p:nvPr/>
        </p:nvSpPr>
        <p:spPr bwMode="auto">
          <a:xfrm flipV="1">
            <a:off x="3463925" y="5421313"/>
            <a:ext cx="1588" cy="44450"/>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5684" name="Line 36"/>
          <p:cNvSpPr>
            <a:spLocks noChangeShapeType="1"/>
          </p:cNvSpPr>
          <p:nvPr/>
        </p:nvSpPr>
        <p:spPr bwMode="auto">
          <a:xfrm flipV="1">
            <a:off x="3762375" y="5421313"/>
            <a:ext cx="1588" cy="44450"/>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5685" name="Line 37"/>
          <p:cNvSpPr>
            <a:spLocks noChangeShapeType="1"/>
          </p:cNvSpPr>
          <p:nvPr/>
        </p:nvSpPr>
        <p:spPr bwMode="auto">
          <a:xfrm flipV="1">
            <a:off x="4062413" y="5421313"/>
            <a:ext cx="1587" cy="44450"/>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5686" name="Line 38"/>
          <p:cNvSpPr>
            <a:spLocks noChangeShapeType="1"/>
          </p:cNvSpPr>
          <p:nvPr/>
        </p:nvSpPr>
        <p:spPr bwMode="auto">
          <a:xfrm flipV="1">
            <a:off x="4367213" y="5421313"/>
            <a:ext cx="1587" cy="44450"/>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5687" name="Line 39"/>
          <p:cNvSpPr>
            <a:spLocks noChangeShapeType="1"/>
          </p:cNvSpPr>
          <p:nvPr/>
        </p:nvSpPr>
        <p:spPr bwMode="auto">
          <a:xfrm flipV="1">
            <a:off x="4665663" y="5421313"/>
            <a:ext cx="1587" cy="44450"/>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5688" name="Line 40"/>
          <p:cNvSpPr>
            <a:spLocks noChangeShapeType="1"/>
          </p:cNvSpPr>
          <p:nvPr/>
        </p:nvSpPr>
        <p:spPr bwMode="auto">
          <a:xfrm flipV="1">
            <a:off x="4972050" y="5421313"/>
            <a:ext cx="1588" cy="44450"/>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5689" name="Line 41"/>
          <p:cNvSpPr>
            <a:spLocks noChangeShapeType="1"/>
          </p:cNvSpPr>
          <p:nvPr/>
        </p:nvSpPr>
        <p:spPr bwMode="auto">
          <a:xfrm flipV="1">
            <a:off x="5270500" y="5421313"/>
            <a:ext cx="1588" cy="44450"/>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5690" name="Line 42"/>
          <p:cNvSpPr>
            <a:spLocks noChangeShapeType="1"/>
          </p:cNvSpPr>
          <p:nvPr/>
        </p:nvSpPr>
        <p:spPr bwMode="auto">
          <a:xfrm flipV="1">
            <a:off x="5568950" y="5421313"/>
            <a:ext cx="1588" cy="44450"/>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5691" name="Line 43"/>
          <p:cNvSpPr>
            <a:spLocks noChangeShapeType="1"/>
          </p:cNvSpPr>
          <p:nvPr/>
        </p:nvSpPr>
        <p:spPr bwMode="auto">
          <a:xfrm flipV="1">
            <a:off x="5875338" y="5421313"/>
            <a:ext cx="1587" cy="44450"/>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5692" name="Line 44"/>
          <p:cNvSpPr>
            <a:spLocks noChangeShapeType="1"/>
          </p:cNvSpPr>
          <p:nvPr/>
        </p:nvSpPr>
        <p:spPr bwMode="auto">
          <a:xfrm flipV="1">
            <a:off x="6173788" y="5421313"/>
            <a:ext cx="1587" cy="44450"/>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5693" name="Line 45"/>
          <p:cNvSpPr>
            <a:spLocks noChangeShapeType="1"/>
          </p:cNvSpPr>
          <p:nvPr/>
        </p:nvSpPr>
        <p:spPr bwMode="auto">
          <a:xfrm flipV="1">
            <a:off x="6472238" y="5421313"/>
            <a:ext cx="1587" cy="44450"/>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5694" name="Line 46"/>
          <p:cNvSpPr>
            <a:spLocks noChangeShapeType="1"/>
          </p:cNvSpPr>
          <p:nvPr/>
        </p:nvSpPr>
        <p:spPr bwMode="auto">
          <a:xfrm flipV="1">
            <a:off x="6778625" y="5421313"/>
            <a:ext cx="1588" cy="44450"/>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5695" name="Line 47"/>
          <p:cNvSpPr>
            <a:spLocks noChangeShapeType="1"/>
          </p:cNvSpPr>
          <p:nvPr/>
        </p:nvSpPr>
        <p:spPr bwMode="auto">
          <a:xfrm flipV="1">
            <a:off x="7077075" y="5421313"/>
            <a:ext cx="1588" cy="44450"/>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5696" name="Line 48"/>
          <p:cNvSpPr>
            <a:spLocks noChangeShapeType="1"/>
          </p:cNvSpPr>
          <p:nvPr/>
        </p:nvSpPr>
        <p:spPr bwMode="auto">
          <a:xfrm flipV="1">
            <a:off x="7383463" y="5421313"/>
            <a:ext cx="1587" cy="44450"/>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5697" name="Line 49"/>
          <p:cNvSpPr>
            <a:spLocks noChangeShapeType="1"/>
          </p:cNvSpPr>
          <p:nvPr/>
        </p:nvSpPr>
        <p:spPr bwMode="auto">
          <a:xfrm flipV="1">
            <a:off x="7681913" y="5421313"/>
            <a:ext cx="1587" cy="44450"/>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5698" name="Line 50"/>
          <p:cNvSpPr>
            <a:spLocks noChangeShapeType="1"/>
          </p:cNvSpPr>
          <p:nvPr/>
        </p:nvSpPr>
        <p:spPr bwMode="auto">
          <a:xfrm flipV="1">
            <a:off x="2255838" y="5405438"/>
            <a:ext cx="1587" cy="60325"/>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5699" name="Line 51"/>
          <p:cNvSpPr>
            <a:spLocks noChangeShapeType="1"/>
          </p:cNvSpPr>
          <p:nvPr/>
        </p:nvSpPr>
        <p:spPr bwMode="auto">
          <a:xfrm flipV="1">
            <a:off x="3159125" y="5405438"/>
            <a:ext cx="1588" cy="60325"/>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5700" name="Line 52"/>
          <p:cNvSpPr>
            <a:spLocks noChangeShapeType="1"/>
          </p:cNvSpPr>
          <p:nvPr/>
        </p:nvSpPr>
        <p:spPr bwMode="auto">
          <a:xfrm flipV="1">
            <a:off x="4062413" y="5405438"/>
            <a:ext cx="1587" cy="60325"/>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5701" name="Line 53"/>
          <p:cNvSpPr>
            <a:spLocks noChangeShapeType="1"/>
          </p:cNvSpPr>
          <p:nvPr/>
        </p:nvSpPr>
        <p:spPr bwMode="auto">
          <a:xfrm flipV="1">
            <a:off x="4972050" y="5405438"/>
            <a:ext cx="1588" cy="60325"/>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5702" name="Line 54"/>
          <p:cNvSpPr>
            <a:spLocks noChangeShapeType="1"/>
          </p:cNvSpPr>
          <p:nvPr/>
        </p:nvSpPr>
        <p:spPr bwMode="auto">
          <a:xfrm flipV="1">
            <a:off x="5875338" y="5405438"/>
            <a:ext cx="1587" cy="60325"/>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5703" name="Line 55"/>
          <p:cNvSpPr>
            <a:spLocks noChangeShapeType="1"/>
          </p:cNvSpPr>
          <p:nvPr/>
        </p:nvSpPr>
        <p:spPr bwMode="auto">
          <a:xfrm flipV="1">
            <a:off x="6778625" y="5405438"/>
            <a:ext cx="1588" cy="60325"/>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5704" name="Line 56"/>
          <p:cNvSpPr>
            <a:spLocks noChangeShapeType="1"/>
          </p:cNvSpPr>
          <p:nvPr/>
        </p:nvSpPr>
        <p:spPr bwMode="auto">
          <a:xfrm flipV="1">
            <a:off x="7681913" y="5405438"/>
            <a:ext cx="1587" cy="60325"/>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5705" name="Line 57"/>
          <p:cNvSpPr>
            <a:spLocks noChangeShapeType="1"/>
          </p:cNvSpPr>
          <p:nvPr/>
        </p:nvSpPr>
        <p:spPr bwMode="auto">
          <a:xfrm>
            <a:off x="2860675" y="5465763"/>
            <a:ext cx="298450" cy="1587"/>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5706" name="Line 58"/>
          <p:cNvSpPr>
            <a:spLocks noChangeShapeType="1"/>
          </p:cNvSpPr>
          <p:nvPr/>
        </p:nvSpPr>
        <p:spPr bwMode="auto">
          <a:xfrm flipV="1">
            <a:off x="3159125" y="5165725"/>
            <a:ext cx="1588" cy="300038"/>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5707" name="Line 59"/>
          <p:cNvSpPr>
            <a:spLocks noChangeShapeType="1"/>
          </p:cNvSpPr>
          <p:nvPr/>
        </p:nvSpPr>
        <p:spPr bwMode="auto">
          <a:xfrm>
            <a:off x="3159125" y="5165725"/>
            <a:ext cx="304800" cy="1588"/>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5708" name="Line 60"/>
          <p:cNvSpPr>
            <a:spLocks noChangeShapeType="1"/>
          </p:cNvSpPr>
          <p:nvPr/>
        </p:nvSpPr>
        <p:spPr bwMode="auto">
          <a:xfrm flipV="1">
            <a:off x="3463925" y="4859338"/>
            <a:ext cx="1588" cy="306387"/>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5709" name="Line 61"/>
          <p:cNvSpPr>
            <a:spLocks noChangeShapeType="1"/>
          </p:cNvSpPr>
          <p:nvPr/>
        </p:nvSpPr>
        <p:spPr bwMode="auto">
          <a:xfrm>
            <a:off x="3463925" y="4859338"/>
            <a:ext cx="298450" cy="1587"/>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5710" name="Line 62"/>
          <p:cNvSpPr>
            <a:spLocks noChangeShapeType="1"/>
          </p:cNvSpPr>
          <p:nvPr/>
        </p:nvSpPr>
        <p:spPr bwMode="auto">
          <a:xfrm flipV="1">
            <a:off x="3762375" y="4560888"/>
            <a:ext cx="1588" cy="298450"/>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5711" name="Line 63"/>
          <p:cNvSpPr>
            <a:spLocks noChangeShapeType="1"/>
          </p:cNvSpPr>
          <p:nvPr/>
        </p:nvSpPr>
        <p:spPr bwMode="auto">
          <a:xfrm>
            <a:off x="3762375" y="4560888"/>
            <a:ext cx="300038" cy="1587"/>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5712" name="Line 64"/>
          <p:cNvSpPr>
            <a:spLocks noChangeShapeType="1"/>
          </p:cNvSpPr>
          <p:nvPr/>
        </p:nvSpPr>
        <p:spPr bwMode="auto">
          <a:xfrm>
            <a:off x="4062413" y="4560888"/>
            <a:ext cx="1587" cy="1587"/>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5713" name="Line 65"/>
          <p:cNvSpPr>
            <a:spLocks noChangeShapeType="1"/>
          </p:cNvSpPr>
          <p:nvPr/>
        </p:nvSpPr>
        <p:spPr bwMode="auto">
          <a:xfrm>
            <a:off x="4062413" y="4560888"/>
            <a:ext cx="304800" cy="1587"/>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5714" name="Line 66"/>
          <p:cNvSpPr>
            <a:spLocks noChangeShapeType="1"/>
          </p:cNvSpPr>
          <p:nvPr/>
        </p:nvSpPr>
        <p:spPr bwMode="auto">
          <a:xfrm flipV="1">
            <a:off x="4367213" y="4262438"/>
            <a:ext cx="1587" cy="298450"/>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5715" name="Line 67"/>
          <p:cNvSpPr>
            <a:spLocks noChangeShapeType="1"/>
          </p:cNvSpPr>
          <p:nvPr/>
        </p:nvSpPr>
        <p:spPr bwMode="auto">
          <a:xfrm>
            <a:off x="4367213" y="4262438"/>
            <a:ext cx="298450" cy="1587"/>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5716" name="Line 68"/>
          <p:cNvSpPr>
            <a:spLocks noChangeShapeType="1"/>
          </p:cNvSpPr>
          <p:nvPr/>
        </p:nvSpPr>
        <p:spPr bwMode="auto">
          <a:xfrm flipV="1">
            <a:off x="4665663" y="3962400"/>
            <a:ext cx="1587" cy="300038"/>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5717" name="Line 69"/>
          <p:cNvSpPr>
            <a:spLocks noChangeShapeType="1"/>
          </p:cNvSpPr>
          <p:nvPr/>
        </p:nvSpPr>
        <p:spPr bwMode="auto">
          <a:xfrm>
            <a:off x="4665663" y="3962400"/>
            <a:ext cx="306387" cy="1588"/>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5718" name="Line 70"/>
          <p:cNvSpPr>
            <a:spLocks noChangeShapeType="1"/>
          </p:cNvSpPr>
          <p:nvPr/>
        </p:nvSpPr>
        <p:spPr bwMode="auto">
          <a:xfrm flipV="1">
            <a:off x="4972050" y="3357563"/>
            <a:ext cx="1588" cy="604837"/>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5719" name="Line 71"/>
          <p:cNvSpPr>
            <a:spLocks noChangeShapeType="1"/>
          </p:cNvSpPr>
          <p:nvPr/>
        </p:nvSpPr>
        <p:spPr bwMode="auto">
          <a:xfrm>
            <a:off x="4972050" y="3357563"/>
            <a:ext cx="298450" cy="1587"/>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5720" name="Line 72"/>
          <p:cNvSpPr>
            <a:spLocks noChangeShapeType="1"/>
          </p:cNvSpPr>
          <p:nvPr/>
        </p:nvSpPr>
        <p:spPr bwMode="auto">
          <a:xfrm>
            <a:off x="2860675" y="5465763"/>
            <a:ext cx="298450" cy="1587"/>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5721" name="Line 73"/>
          <p:cNvSpPr>
            <a:spLocks noChangeShapeType="1"/>
          </p:cNvSpPr>
          <p:nvPr/>
        </p:nvSpPr>
        <p:spPr bwMode="auto">
          <a:xfrm>
            <a:off x="3159125" y="5465763"/>
            <a:ext cx="1588" cy="1587"/>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5722" name="Line 74"/>
          <p:cNvSpPr>
            <a:spLocks noChangeShapeType="1"/>
          </p:cNvSpPr>
          <p:nvPr/>
        </p:nvSpPr>
        <p:spPr bwMode="auto">
          <a:xfrm>
            <a:off x="3159125" y="5465763"/>
            <a:ext cx="304800" cy="1587"/>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5723" name="Line 75"/>
          <p:cNvSpPr>
            <a:spLocks noChangeShapeType="1"/>
          </p:cNvSpPr>
          <p:nvPr/>
        </p:nvSpPr>
        <p:spPr bwMode="auto">
          <a:xfrm>
            <a:off x="3463925" y="5465763"/>
            <a:ext cx="1588" cy="1587"/>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5724" name="Line 76"/>
          <p:cNvSpPr>
            <a:spLocks noChangeShapeType="1"/>
          </p:cNvSpPr>
          <p:nvPr/>
        </p:nvSpPr>
        <p:spPr bwMode="auto">
          <a:xfrm>
            <a:off x="3463925" y="5465763"/>
            <a:ext cx="298450" cy="1587"/>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5725" name="Line 77"/>
          <p:cNvSpPr>
            <a:spLocks noChangeShapeType="1"/>
          </p:cNvSpPr>
          <p:nvPr/>
        </p:nvSpPr>
        <p:spPr bwMode="auto">
          <a:xfrm>
            <a:off x="3762375" y="5465763"/>
            <a:ext cx="1588" cy="1587"/>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5726" name="Line 78"/>
          <p:cNvSpPr>
            <a:spLocks noChangeShapeType="1"/>
          </p:cNvSpPr>
          <p:nvPr/>
        </p:nvSpPr>
        <p:spPr bwMode="auto">
          <a:xfrm>
            <a:off x="3762375" y="5465763"/>
            <a:ext cx="300038" cy="1587"/>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5727" name="Line 79"/>
          <p:cNvSpPr>
            <a:spLocks noChangeShapeType="1"/>
          </p:cNvSpPr>
          <p:nvPr/>
        </p:nvSpPr>
        <p:spPr bwMode="auto">
          <a:xfrm>
            <a:off x="4062413" y="5465763"/>
            <a:ext cx="1587" cy="1587"/>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5728" name="Line 80"/>
          <p:cNvSpPr>
            <a:spLocks noChangeShapeType="1"/>
          </p:cNvSpPr>
          <p:nvPr/>
        </p:nvSpPr>
        <p:spPr bwMode="auto">
          <a:xfrm>
            <a:off x="4062413" y="5465763"/>
            <a:ext cx="304800" cy="1587"/>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5729" name="Line 81"/>
          <p:cNvSpPr>
            <a:spLocks noChangeShapeType="1"/>
          </p:cNvSpPr>
          <p:nvPr/>
        </p:nvSpPr>
        <p:spPr bwMode="auto">
          <a:xfrm>
            <a:off x="4367213" y="5465763"/>
            <a:ext cx="1587" cy="1587"/>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5730" name="Line 82"/>
          <p:cNvSpPr>
            <a:spLocks noChangeShapeType="1"/>
          </p:cNvSpPr>
          <p:nvPr/>
        </p:nvSpPr>
        <p:spPr bwMode="auto">
          <a:xfrm>
            <a:off x="4367213" y="5465763"/>
            <a:ext cx="298450" cy="1587"/>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5731" name="Line 83"/>
          <p:cNvSpPr>
            <a:spLocks noChangeShapeType="1"/>
          </p:cNvSpPr>
          <p:nvPr/>
        </p:nvSpPr>
        <p:spPr bwMode="auto">
          <a:xfrm>
            <a:off x="4665663" y="5465763"/>
            <a:ext cx="1587" cy="1587"/>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5732" name="Line 84"/>
          <p:cNvSpPr>
            <a:spLocks noChangeShapeType="1"/>
          </p:cNvSpPr>
          <p:nvPr/>
        </p:nvSpPr>
        <p:spPr bwMode="auto">
          <a:xfrm>
            <a:off x="4665663" y="5465763"/>
            <a:ext cx="306387" cy="1587"/>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5733" name="Line 85"/>
          <p:cNvSpPr>
            <a:spLocks noChangeShapeType="1"/>
          </p:cNvSpPr>
          <p:nvPr/>
        </p:nvSpPr>
        <p:spPr bwMode="auto">
          <a:xfrm>
            <a:off x="4972050" y="5465763"/>
            <a:ext cx="1588" cy="1587"/>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5734" name="Line 86"/>
          <p:cNvSpPr>
            <a:spLocks noChangeShapeType="1"/>
          </p:cNvSpPr>
          <p:nvPr/>
        </p:nvSpPr>
        <p:spPr bwMode="auto">
          <a:xfrm>
            <a:off x="4972050" y="5465763"/>
            <a:ext cx="298450" cy="1587"/>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5735" name="Line 87"/>
          <p:cNvSpPr>
            <a:spLocks noChangeShapeType="1"/>
          </p:cNvSpPr>
          <p:nvPr/>
        </p:nvSpPr>
        <p:spPr bwMode="auto">
          <a:xfrm>
            <a:off x="5270500" y="5465763"/>
            <a:ext cx="1588" cy="1587"/>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5736" name="Line 88"/>
          <p:cNvSpPr>
            <a:spLocks noChangeShapeType="1"/>
          </p:cNvSpPr>
          <p:nvPr/>
        </p:nvSpPr>
        <p:spPr bwMode="auto">
          <a:xfrm>
            <a:off x="5270500" y="5465763"/>
            <a:ext cx="298450" cy="1587"/>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5737" name="Line 89"/>
          <p:cNvSpPr>
            <a:spLocks noChangeShapeType="1"/>
          </p:cNvSpPr>
          <p:nvPr/>
        </p:nvSpPr>
        <p:spPr bwMode="auto">
          <a:xfrm flipV="1">
            <a:off x="5568950" y="5165725"/>
            <a:ext cx="1588" cy="300038"/>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5738" name="Line 90"/>
          <p:cNvSpPr>
            <a:spLocks noChangeShapeType="1"/>
          </p:cNvSpPr>
          <p:nvPr/>
        </p:nvSpPr>
        <p:spPr bwMode="auto">
          <a:xfrm>
            <a:off x="5568950" y="5165725"/>
            <a:ext cx="306388" cy="1588"/>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5739" name="Line 91"/>
          <p:cNvSpPr>
            <a:spLocks noChangeShapeType="1"/>
          </p:cNvSpPr>
          <p:nvPr/>
        </p:nvSpPr>
        <p:spPr bwMode="auto">
          <a:xfrm flipV="1">
            <a:off x="5875338" y="4859338"/>
            <a:ext cx="1587" cy="306387"/>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5740" name="Line 92"/>
          <p:cNvSpPr>
            <a:spLocks noChangeShapeType="1"/>
          </p:cNvSpPr>
          <p:nvPr/>
        </p:nvSpPr>
        <p:spPr bwMode="auto">
          <a:xfrm>
            <a:off x="5875338" y="4859338"/>
            <a:ext cx="298450" cy="1587"/>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5741" name="Line 93"/>
          <p:cNvSpPr>
            <a:spLocks noChangeShapeType="1"/>
          </p:cNvSpPr>
          <p:nvPr/>
        </p:nvSpPr>
        <p:spPr bwMode="auto">
          <a:xfrm flipV="1">
            <a:off x="6173788" y="4262438"/>
            <a:ext cx="1587" cy="596900"/>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5742" name="Line 94"/>
          <p:cNvSpPr>
            <a:spLocks noChangeShapeType="1"/>
          </p:cNvSpPr>
          <p:nvPr/>
        </p:nvSpPr>
        <p:spPr bwMode="auto">
          <a:xfrm>
            <a:off x="6173788" y="4262438"/>
            <a:ext cx="298450" cy="1587"/>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5743" name="Line 95"/>
          <p:cNvSpPr>
            <a:spLocks noChangeShapeType="1"/>
          </p:cNvSpPr>
          <p:nvPr/>
        </p:nvSpPr>
        <p:spPr bwMode="auto">
          <a:xfrm flipV="1">
            <a:off x="6472238" y="3962400"/>
            <a:ext cx="1587" cy="300038"/>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5744" name="Line 96"/>
          <p:cNvSpPr>
            <a:spLocks noChangeShapeType="1"/>
          </p:cNvSpPr>
          <p:nvPr/>
        </p:nvSpPr>
        <p:spPr bwMode="auto">
          <a:xfrm>
            <a:off x="6472238" y="3962400"/>
            <a:ext cx="306387" cy="1588"/>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5745" name="Line 97"/>
          <p:cNvSpPr>
            <a:spLocks noChangeShapeType="1"/>
          </p:cNvSpPr>
          <p:nvPr/>
        </p:nvSpPr>
        <p:spPr bwMode="auto">
          <a:xfrm flipV="1">
            <a:off x="6778625" y="3357563"/>
            <a:ext cx="1588" cy="604837"/>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5746" name="Line 98"/>
          <p:cNvSpPr>
            <a:spLocks noChangeShapeType="1"/>
          </p:cNvSpPr>
          <p:nvPr/>
        </p:nvSpPr>
        <p:spPr bwMode="auto">
          <a:xfrm>
            <a:off x="6778625" y="3357563"/>
            <a:ext cx="298450" cy="1587"/>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5747" name="Line 99"/>
          <p:cNvSpPr>
            <a:spLocks noChangeShapeType="1"/>
          </p:cNvSpPr>
          <p:nvPr/>
        </p:nvSpPr>
        <p:spPr bwMode="auto">
          <a:xfrm flipV="1">
            <a:off x="7077075" y="3059113"/>
            <a:ext cx="1588" cy="298450"/>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5748" name="Line 100"/>
          <p:cNvSpPr>
            <a:spLocks noChangeShapeType="1"/>
          </p:cNvSpPr>
          <p:nvPr/>
        </p:nvSpPr>
        <p:spPr bwMode="auto">
          <a:xfrm>
            <a:off x="7077075" y="3059113"/>
            <a:ext cx="306388" cy="1587"/>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5749" name="Rectangle 101"/>
          <p:cNvSpPr>
            <a:spLocks noChangeArrowheads="1"/>
          </p:cNvSpPr>
          <p:nvPr/>
        </p:nvSpPr>
        <p:spPr bwMode="auto">
          <a:xfrm>
            <a:off x="2209800" y="5637213"/>
            <a:ext cx="1524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2400">
                <a:latin typeface="Times New Roman" panose="02020603050405020304" pitchFamily="18" charset="0"/>
              </a:rPr>
              <a:t>0</a:t>
            </a:r>
          </a:p>
        </p:txBody>
      </p:sp>
      <p:sp>
        <p:nvSpPr>
          <p:cNvPr id="155750" name="Rectangle 102"/>
          <p:cNvSpPr>
            <a:spLocks noChangeArrowheads="1"/>
          </p:cNvSpPr>
          <p:nvPr/>
        </p:nvSpPr>
        <p:spPr bwMode="auto">
          <a:xfrm>
            <a:off x="3113088" y="5637213"/>
            <a:ext cx="1524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2400">
                <a:latin typeface="Times New Roman" panose="02020603050405020304" pitchFamily="18" charset="0"/>
              </a:rPr>
              <a:t>3</a:t>
            </a:r>
          </a:p>
        </p:txBody>
      </p:sp>
      <p:sp>
        <p:nvSpPr>
          <p:cNvPr id="155751" name="Rectangle 103"/>
          <p:cNvSpPr>
            <a:spLocks noChangeArrowheads="1"/>
          </p:cNvSpPr>
          <p:nvPr/>
        </p:nvSpPr>
        <p:spPr bwMode="auto">
          <a:xfrm>
            <a:off x="4016375" y="5637213"/>
            <a:ext cx="1524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2400">
                <a:latin typeface="Times New Roman" panose="02020603050405020304" pitchFamily="18" charset="0"/>
              </a:rPr>
              <a:t>6</a:t>
            </a:r>
          </a:p>
        </p:txBody>
      </p:sp>
      <p:sp>
        <p:nvSpPr>
          <p:cNvPr id="155752" name="Rectangle 104"/>
          <p:cNvSpPr>
            <a:spLocks noChangeArrowheads="1"/>
          </p:cNvSpPr>
          <p:nvPr/>
        </p:nvSpPr>
        <p:spPr bwMode="auto">
          <a:xfrm>
            <a:off x="4927600" y="5637213"/>
            <a:ext cx="1524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2400">
                <a:latin typeface="Times New Roman" panose="02020603050405020304" pitchFamily="18" charset="0"/>
              </a:rPr>
              <a:t>9</a:t>
            </a:r>
          </a:p>
        </p:txBody>
      </p:sp>
      <p:sp>
        <p:nvSpPr>
          <p:cNvPr id="155753" name="Rectangle 105"/>
          <p:cNvSpPr>
            <a:spLocks noChangeArrowheads="1"/>
          </p:cNvSpPr>
          <p:nvPr/>
        </p:nvSpPr>
        <p:spPr bwMode="auto">
          <a:xfrm>
            <a:off x="5778500" y="5637213"/>
            <a:ext cx="3048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2400">
                <a:latin typeface="Times New Roman" panose="02020603050405020304" pitchFamily="18" charset="0"/>
              </a:rPr>
              <a:t>12</a:t>
            </a:r>
          </a:p>
        </p:txBody>
      </p:sp>
      <p:sp>
        <p:nvSpPr>
          <p:cNvPr id="155754" name="Rectangle 106"/>
          <p:cNvSpPr>
            <a:spLocks noChangeArrowheads="1"/>
          </p:cNvSpPr>
          <p:nvPr/>
        </p:nvSpPr>
        <p:spPr bwMode="auto">
          <a:xfrm>
            <a:off x="7585075" y="5637213"/>
            <a:ext cx="3048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2400">
                <a:latin typeface="Times New Roman" panose="02020603050405020304" pitchFamily="18" charset="0"/>
              </a:rPr>
              <a:t>18</a:t>
            </a:r>
          </a:p>
        </p:txBody>
      </p:sp>
      <p:sp>
        <p:nvSpPr>
          <p:cNvPr id="155755" name="Line 107"/>
          <p:cNvSpPr>
            <a:spLocks noChangeShapeType="1"/>
          </p:cNvSpPr>
          <p:nvPr/>
        </p:nvSpPr>
        <p:spPr bwMode="auto">
          <a:xfrm>
            <a:off x="2236788" y="2711450"/>
            <a:ext cx="1587" cy="2735263"/>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5756" name="Line 108"/>
          <p:cNvSpPr>
            <a:spLocks noChangeShapeType="1"/>
          </p:cNvSpPr>
          <p:nvPr/>
        </p:nvSpPr>
        <p:spPr bwMode="auto">
          <a:xfrm>
            <a:off x="2236788" y="5446713"/>
            <a:ext cx="44450" cy="1587"/>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5757" name="Line 109"/>
          <p:cNvSpPr>
            <a:spLocks noChangeShapeType="1"/>
          </p:cNvSpPr>
          <p:nvPr/>
        </p:nvSpPr>
        <p:spPr bwMode="auto">
          <a:xfrm>
            <a:off x="2236788" y="5311775"/>
            <a:ext cx="44450" cy="1588"/>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5758" name="Line 110"/>
          <p:cNvSpPr>
            <a:spLocks noChangeShapeType="1"/>
          </p:cNvSpPr>
          <p:nvPr/>
        </p:nvSpPr>
        <p:spPr bwMode="auto">
          <a:xfrm>
            <a:off x="2236788" y="5170488"/>
            <a:ext cx="44450" cy="1587"/>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5759" name="Line 111"/>
          <p:cNvSpPr>
            <a:spLocks noChangeShapeType="1"/>
          </p:cNvSpPr>
          <p:nvPr/>
        </p:nvSpPr>
        <p:spPr bwMode="auto">
          <a:xfrm>
            <a:off x="2236788" y="5035550"/>
            <a:ext cx="44450" cy="1588"/>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5760" name="Line 112"/>
          <p:cNvSpPr>
            <a:spLocks noChangeShapeType="1"/>
          </p:cNvSpPr>
          <p:nvPr/>
        </p:nvSpPr>
        <p:spPr bwMode="auto">
          <a:xfrm>
            <a:off x="2236788" y="4900613"/>
            <a:ext cx="44450" cy="1587"/>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5761" name="Line 113"/>
          <p:cNvSpPr>
            <a:spLocks noChangeShapeType="1"/>
          </p:cNvSpPr>
          <p:nvPr/>
        </p:nvSpPr>
        <p:spPr bwMode="auto">
          <a:xfrm>
            <a:off x="2236788" y="4765675"/>
            <a:ext cx="44450" cy="1588"/>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5762" name="Line 114"/>
          <p:cNvSpPr>
            <a:spLocks noChangeShapeType="1"/>
          </p:cNvSpPr>
          <p:nvPr/>
        </p:nvSpPr>
        <p:spPr bwMode="auto">
          <a:xfrm>
            <a:off x="2236788" y="4624388"/>
            <a:ext cx="44450" cy="1587"/>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5763" name="Line 115"/>
          <p:cNvSpPr>
            <a:spLocks noChangeShapeType="1"/>
          </p:cNvSpPr>
          <p:nvPr/>
        </p:nvSpPr>
        <p:spPr bwMode="auto">
          <a:xfrm>
            <a:off x="2236788" y="4489450"/>
            <a:ext cx="44450" cy="1588"/>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5764" name="Line 116"/>
          <p:cNvSpPr>
            <a:spLocks noChangeShapeType="1"/>
          </p:cNvSpPr>
          <p:nvPr/>
        </p:nvSpPr>
        <p:spPr bwMode="auto">
          <a:xfrm>
            <a:off x="2236788" y="4354513"/>
            <a:ext cx="44450" cy="1587"/>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5765" name="Line 117"/>
          <p:cNvSpPr>
            <a:spLocks noChangeShapeType="1"/>
          </p:cNvSpPr>
          <p:nvPr/>
        </p:nvSpPr>
        <p:spPr bwMode="auto">
          <a:xfrm>
            <a:off x="2236788" y="4213225"/>
            <a:ext cx="44450" cy="1588"/>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5766" name="Line 118"/>
          <p:cNvSpPr>
            <a:spLocks noChangeShapeType="1"/>
          </p:cNvSpPr>
          <p:nvPr/>
        </p:nvSpPr>
        <p:spPr bwMode="auto">
          <a:xfrm>
            <a:off x="2236788" y="4078288"/>
            <a:ext cx="44450" cy="1587"/>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5767" name="Line 119"/>
          <p:cNvSpPr>
            <a:spLocks noChangeShapeType="1"/>
          </p:cNvSpPr>
          <p:nvPr/>
        </p:nvSpPr>
        <p:spPr bwMode="auto">
          <a:xfrm>
            <a:off x="2236788" y="3943350"/>
            <a:ext cx="44450" cy="1588"/>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5768" name="Line 120"/>
          <p:cNvSpPr>
            <a:spLocks noChangeShapeType="1"/>
          </p:cNvSpPr>
          <p:nvPr/>
        </p:nvSpPr>
        <p:spPr bwMode="auto">
          <a:xfrm>
            <a:off x="2236788" y="3802063"/>
            <a:ext cx="44450" cy="1587"/>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5769" name="Line 121"/>
          <p:cNvSpPr>
            <a:spLocks noChangeShapeType="1"/>
          </p:cNvSpPr>
          <p:nvPr/>
        </p:nvSpPr>
        <p:spPr bwMode="auto">
          <a:xfrm>
            <a:off x="2236788" y="3667125"/>
            <a:ext cx="44450" cy="1588"/>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5770" name="Line 122"/>
          <p:cNvSpPr>
            <a:spLocks noChangeShapeType="1"/>
          </p:cNvSpPr>
          <p:nvPr/>
        </p:nvSpPr>
        <p:spPr bwMode="auto">
          <a:xfrm>
            <a:off x="2236788" y="3532188"/>
            <a:ext cx="44450" cy="1587"/>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5771" name="Line 123"/>
          <p:cNvSpPr>
            <a:spLocks noChangeShapeType="1"/>
          </p:cNvSpPr>
          <p:nvPr/>
        </p:nvSpPr>
        <p:spPr bwMode="auto">
          <a:xfrm>
            <a:off x="2236788" y="3390900"/>
            <a:ext cx="44450" cy="1588"/>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5772" name="Line 124"/>
          <p:cNvSpPr>
            <a:spLocks noChangeShapeType="1"/>
          </p:cNvSpPr>
          <p:nvPr/>
        </p:nvSpPr>
        <p:spPr bwMode="auto">
          <a:xfrm>
            <a:off x="2236788" y="3255963"/>
            <a:ext cx="44450" cy="1587"/>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5773" name="Line 125"/>
          <p:cNvSpPr>
            <a:spLocks noChangeShapeType="1"/>
          </p:cNvSpPr>
          <p:nvPr/>
        </p:nvSpPr>
        <p:spPr bwMode="auto">
          <a:xfrm>
            <a:off x="2236788" y="3121025"/>
            <a:ext cx="44450" cy="1588"/>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5774" name="Line 126"/>
          <p:cNvSpPr>
            <a:spLocks noChangeShapeType="1"/>
          </p:cNvSpPr>
          <p:nvPr/>
        </p:nvSpPr>
        <p:spPr bwMode="auto">
          <a:xfrm>
            <a:off x="2236788" y="2987675"/>
            <a:ext cx="44450" cy="1588"/>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5775" name="Line 127"/>
          <p:cNvSpPr>
            <a:spLocks noChangeShapeType="1"/>
          </p:cNvSpPr>
          <p:nvPr/>
        </p:nvSpPr>
        <p:spPr bwMode="auto">
          <a:xfrm>
            <a:off x="2236788" y="2844800"/>
            <a:ext cx="44450" cy="1588"/>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5776" name="Line 128"/>
          <p:cNvSpPr>
            <a:spLocks noChangeShapeType="1"/>
          </p:cNvSpPr>
          <p:nvPr/>
        </p:nvSpPr>
        <p:spPr bwMode="auto">
          <a:xfrm>
            <a:off x="2236788" y="2711450"/>
            <a:ext cx="44450" cy="1588"/>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5777" name="Line 129"/>
          <p:cNvSpPr>
            <a:spLocks noChangeShapeType="1"/>
          </p:cNvSpPr>
          <p:nvPr/>
        </p:nvSpPr>
        <p:spPr bwMode="auto">
          <a:xfrm>
            <a:off x="2236788" y="5446713"/>
            <a:ext cx="58737" cy="1587"/>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5778" name="Line 130"/>
          <p:cNvSpPr>
            <a:spLocks noChangeShapeType="1"/>
          </p:cNvSpPr>
          <p:nvPr/>
        </p:nvSpPr>
        <p:spPr bwMode="auto">
          <a:xfrm>
            <a:off x="2236788" y="4765675"/>
            <a:ext cx="58737" cy="1588"/>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5779" name="Line 131"/>
          <p:cNvSpPr>
            <a:spLocks noChangeShapeType="1"/>
          </p:cNvSpPr>
          <p:nvPr/>
        </p:nvSpPr>
        <p:spPr bwMode="auto">
          <a:xfrm>
            <a:off x="2236788" y="4078288"/>
            <a:ext cx="58737" cy="1587"/>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5780" name="Line 132"/>
          <p:cNvSpPr>
            <a:spLocks noChangeShapeType="1"/>
          </p:cNvSpPr>
          <p:nvPr/>
        </p:nvSpPr>
        <p:spPr bwMode="auto">
          <a:xfrm>
            <a:off x="2236788" y="3398838"/>
            <a:ext cx="58737" cy="1587"/>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5781" name="Line 133"/>
          <p:cNvSpPr>
            <a:spLocks noChangeShapeType="1"/>
          </p:cNvSpPr>
          <p:nvPr/>
        </p:nvSpPr>
        <p:spPr bwMode="auto">
          <a:xfrm>
            <a:off x="2236788" y="2711450"/>
            <a:ext cx="58737" cy="1588"/>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5782" name="Line 134"/>
          <p:cNvSpPr>
            <a:spLocks noChangeShapeType="1"/>
          </p:cNvSpPr>
          <p:nvPr/>
        </p:nvSpPr>
        <p:spPr bwMode="auto">
          <a:xfrm>
            <a:off x="2236788" y="5446713"/>
            <a:ext cx="5426075" cy="1587"/>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5783" name="Line 135"/>
          <p:cNvSpPr>
            <a:spLocks noChangeShapeType="1"/>
          </p:cNvSpPr>
          <p:nvPr/>
        </p:nvSpPr>
        <p:spPr bwMode="auto">
          <a:xfrm flipV="1">
            <a:off x="2236788" y="5402263"/>
            <a:ext cx="1587" cy="44450"/>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5784" name="Line 136"/>
          <p:cNvSpPr>
            <a:spLocks noChangeShapeType="1"/>
          </p:cNvSpPr>
          <p:nvPr/>
        </p:nvSpPr>
        <p:spPr bwMode="auto">
          <a:xfrm flipV="1">
            <a:off x="2535238" y="5402263"/>
            <a:ext cx="1587" cy="44450"/>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5785" name="Line 137"/>
          <p:cNvSpPr>
            <a:spLocks noChangeShapeType="1"/>
          </p:cNvSpPr>
          <p:nvPr/>
        </p:nvSpPr>
        <p:spPr bwMode="auto">
          <a:xfrm flipV="1">
            <a:off x="2841625" y="5402263"/>
            <a:ext cx="1588" cy="44450"/>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5786" name="Line 138"/>
          <p:cNvSpPr>
            <a:spLocks noChangeShapeType="1"/>
          </p:cNvSpPr>
          <p:nvPr/>
        </p:nvSpPr>
        <p:spPr bwMode="auto">
          <a:xfrm flipV="1">
            <a:off x="3140075" y="5402263"/>
            <a:ext cx="1588" cy="44450"/>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5787" name="Line 139"/>
          <p:cNvSpPr>
            <a:spLocks noChangeShapeType="1"/>
          </p:cNvSpPr>
          <p:nvPr/>
        </p:nvSpPr>
        <p:spPr bwMode="auto">
          <a:xfrm flipV="1">
            <a:off x="3444875" y="5402263"/>
            <a:ext cx="1588" cy="44450"/>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5788" name="Line 140"/>
          <p:cNvSpPr>
            <a:spLocks noChangeShapeType="1"/>
          </p:cNvSpPr>
          <p:nvPr/>
        </p:nvSpPr>
        <p:spPr bwMode="auto">
          <a:xfrm flipV="1">
            <a:off x="3743325" y="5402263"/>
            <a:ext cx="1588" cy="44450"/>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5789" name="Line 141"/>
          <p:cNvSpPr>
            <a:spLocks noChangeShapeType="1"/>
          </p:cNvSpPr>
          <p:nvPr/>
        </p:nvSpPr>
        <p:spPr bwMode="auto">
          <a:xfrm flipV="1">
            <a:off x="4043363" y="5402263"/>
            <a:ext cx="1587" cy="44450"/>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5790" name="Line 142"/>
          <p:cNvSpPr>
            <a:spLocks noChangeShapeType="1"/>
          </p:cNvSpPr>
          <p:nvPr/>
        </p:nvSpPr>
        <p:spPr bwMode="auto">
          <a:xfrm flipV="1">
            <a:off x="4348163" y="5402263"/>
            <a:ext cx="1587" cy="44450"/>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5791" name="Line 143"/>
          <p:cNvSpPr>
            <a:spLocks noChangeShapeType="1"/>
          </p:cNvSpPr>
          <p:nvPr/>
        </p:nvSpPr>
        <p:spPr bwMode="auto">
          <a:xfrm flipV="1">
            <a:off x="4646613" y="5402263"/>
            <a:ext cx="1587" cy="44450"/>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5792" name="Line 144"/>
          <p:cNvSpPr>
            <a:spLocks noChangeShapeType="1"/>
          </p:cNvSpPr>
          <p:nvPr/>
        </p:nvSpPr>
        <p:spPr bwMode="auto">
          <a:xfrm flipV="1">
            <a:off x="4953000" y="5402263"/>
            <a:ext cx="1588" cy="44450"/>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5793" name="Line 145"/>
          <p:cNvSpPr>
            <a:spLocks noChangeShapeType="1"/>
          </p:cNvSpPr>
          <p:nvPr/>
        </p:nvSpPr>
        <p:spPr bwMode="auto">
          <a:xfrm flipV="1">
            <a:off x="5251450" y="5402263"/>
            <a:ext cx="1588" cy="44450"/>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5794" name="Line 146"/>
          <p:cNvSpPr>
            <a:spLocks noChangeShapeType="1"/>
          </p:cNvSpPr>
          <p:nvPr/>
        </p:nvSpPr>
        <p:spPr bwMode="auto">
          <a:xfrm flipV="1">
            <a:off x="5549900" y="5402263"/>
            <a:ext cx="1588" cy="44450"/>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5795" name="Line 147"/>
          <p:cNvSpPr>
            <a:spLocks noChangeShapeType="1"/>
          </p:cNvSpPr>
          <p:nvPr/>
        </p:nvSpPr>
        <p:spPr bwMode="auto">
          <a:xfrm flipV="1">
            <a:off x="5856288" y="5402263"/>
            <a:ext cx="1587" cy="44450"/>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5796" name="Line 148"/>
          <p:cNvSpPr>
            <a:spLocks noChangeShapeType="1"/>
          </p:cNvSpPr>
          <p:nvPr/>
        </p:nvSpPr>
        <p:spPr bwMode="auto">
          <a:xfrm flipV="1">
            <a:off x="6154738" y="5402263"/>
            <a:ext cx="1587" cy="44450"/>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5797" name="Line 149"/>
          <p:cNvSpPr>
            <a:spLocks noChangeShapeType="1"/>
          </p:cNvSpPr>
          <p:nvPr/>
        </p:nvSpPr>
        <p:spPr bwMode="auto">
          <a:xfrm flipV="1">
            <a:off x="6453188" y="5402263"/>
            <a:ext cx="1587" cy="44450"/>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5798" name="Line 150"/>
          <p:cNvSpPr>
            <a:spLocks noChangeShapeType="1"/>
          </p:cNvSpPr>
          <p:nvPr/>
        </p:nvSpPr>
        <p:spPr bwMode="auto">
          <a:xfrm flipV="1">
            <a:off x="6759575" y="5402263"/>
            <a:ext cx="1588" cy="44450"/>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5799" name="Line 151"/>
          <p:cNvSpPr>
            <a:spLocks noChangeShapeType="1"/>
          </p:cNvSpPr>
          <p:nvPr/>
        </p:nvSpPr>
        <p:spPr bwMode="auto">
          <a:xfrm flipV="1">
            <a:off x="7058025" y="5402263"/>
            <a:ext cx="1588" cy="44450"/>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5800" name="Line 152"/>
          <p:cNvSpPr>
            <a:spLocks noChangeShapeType="1"/>
          </p:cNvSpPr>
          <p:nvPr/>
        </p:nvSpPr>
        <p:spPr bwMode="auto">
          <a:xfrm flipV="1">
            <a:off x="7364413" y="5402263"/>
            <a:ext cx="1587" cy="44450"/>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5801" name="Line 153"/>
          <p:cNvSpPr>
            <a:spLocks noChangeShapeType="1"/>
          </p:cNvSpPr>
          <p:nvPr/>
        </p:nvSpPr>
        <p:spPr bwMode="auto">
          <a:xfrm flipV="1">
            <a:off x="7662863" y="5402263"/>
            <a:ext cx="1587" cy="44450"/>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5802" name="Line 154"/>
          <p:cNvSpPr>
            <a:spLocks noChangeShapeType="1"/>
          </p:cNvSpPr>
          <p:nvPr/>
        </p:nvSpPr>
        <p:spPr bwMode="auto">
          <a:xfrm flipV="1">
            <a:off x="2236788" y="5386388"/>
            <a:ext cx="1587" cy="60325"/>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5803" name="Line 155"/>
          <p:cNvSpPr>
            <a:spLocks noChangeShapeType="1"/>
          </p:cNvSpPr>
          <p:nvPr/>
        </p:nvSpPr>
        <p:spPr bwMode="auto">
          <a:xfrm flipV="1">
            <a:off x="3140075" y="5386388"/>
            <a:ext cx="1588" cy="60325"/>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5804" name="Line 156"/>
          <p:cNvSpPr>
            <a:spLocks noChangeShapeType="1"/>
          </p:cNvSpPr>
          <p:nvPr/>
        </p:nvSpPr>
        <p:spPr bwMode="auto">
          <a:xfrm flipV="1">
            <a:off x="4043363" y="5386388"/>
            <a:ext cx="1587" cy="60325"/>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5805" name="Line 157"/>
          <p:cNvSpPr>
            <a:spLocks noChangeShapeType="1"/>
          </p:cNvSpPr>
          <p:nvPr/>
        </p:nvSpPr>
        <p:spPr bwMode="auto">
          <a:xfrm flipV="1">
            <a:off x="4953000" y="5386388"/>
            <a:ext cx="1588" cy="60325"/>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5806" name="Line 158"/>
          <p:cNvSpPr>
            <a:spLocks noChangeShapeType="1"/>
          </p:cNvSpPr>
          <p:nvPr/>
        </p:nvSpPr>
        <p:spPr bwMode="auto">
          <a:xfrm flipV="1">
            <a:off x="5856288" y="5386388"/>
            <a:ext cx="1587" cy="60325"/>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5807" name="Line 159"/>
          <p:cNvSpPr>
            <a:spLocks noChangeShapeType="1"/>
          </p:cNvSpPr>
          <p:nvPr/>
        </p:nvSpPr>
        <p:spPr bwMode="auto">
          <a:xfrm flipV="1">
            <a:off x="6759575" y="5386388"/>
            <a:ext cx="1588" cy="60325"/>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5808" name="Line 160"/>
          <p:cNvSpPr>
            <a:spLocks noChangeShapeType="1"/>
          </p:cNvSpPr>
          <p:nvPr/>
        </p:nvSpPr>
        <p:spPr bwMode="auto">
          <a:xfrm flipV="1">
            <a:off x="7662863" y="5386388"/>
            <a:ext cx="1587" cy="60325"/>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5809" name="Line 161"/>
          <p:cNvSpPr>
            <a:spLocks noChangeShapeType="1"/>
          </p:cNvSpPr>
          <p:nvPr/>
        </p:nvSpPr>
        <p:spPr bwMode="auto">
          <a:xfrm>
            <a:off x="2841625" y="5446713"/>
            <a:ext cx="298450" cy="1587"/>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5810" name="Line 162"/>
          <p:cNvSpPr>
            <a:spLocks noChangeShapeType="1"/>
          </p:cNvSpPr>
          <p:nvPr/>
        </p:nvSpPr>
        <p:spPr bwMode="auto">
          <a:xfrm>
            <a:off x="4043363" y="4541838"/>
            <a:ext cx="1587" cy="1587"/>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5811" name="Line 163"/>
          <p:cNvSpPr>
            <a:spLocks noChangeShapeType="1"/>
          </p:cNvSpPr>
          <p:nvPr/>
        </p:nvSpPr>
        <p:spPr bwMode="auto">
          <a:xfrm flipV="1">
            <a:off x="5251450" y="3040063"/>
            <a:ext cx="1588" cy="298450"/>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5812" name="Line 164"/>
          <p:cNvSpPr>
            <a:spLocks noChangeShapeType="1"/>
          </p:cNvSpPr>
          <p:nvPr/>
        </p:nvSpPr>
        <p:spPr bwMode="auto">
          <a:xfrm>
            <a:off x="5251450" y="3040063"/>
            <a:ext cx="298450" cy="1587"/>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5813" name="Line 165"/>
          <p:cNvSpPr>
            <a:spLocks noChangeShapeType="1"/>
          </p:cNvSpPr>
          <p:nvPr/>
        </p:nvSpPr>
        <p:spPr bwMode="auto">
          <a:xfrm flipV="1">
            <a:off x="5549900" y="2711450"/>
            <a:ext cx="1588" cy="328613"/>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5814" name="Line 166"/>
          <p:cNvSpPr>
            <a:spLocks noChangeShapeType="1"/>
          </p:cNvSpPr>
          <p:nvPr/>
        </p:nvSpPr>
        <p:spPr bwMode="auto">
          <a:xfrm>
            <a:off x="5549900" y="2711450"/>
            <a:ext cx="306388" cy="1588"/>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5815" name="Line 167"/>
          <p:cNvSpPr>
            <a:spLocks noChangeShapeType="1"/>
          </p:cNvSpPr>
          <p:nvPr/>
        </p:nvSpPr>
        <p:spPr bwMode="auto">
          <a:xfrm>
            <a:off x="5856288" y="2711450"/>
            <a:ext cx="1587" cy="1588"/>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5816" name="Line 168"/>
          <p:cNvSpPr>
            <a:spLocks noChangeShapeType="1"/>
          </p:cNvSpPr>
          <p:nvPr/>
        </p:nvSpPr>
        <p:spPr bwMode="auto">
          <a:xfrm>
            <a:off x="5856288" y="2711450"/>
            <a:ext cx="298450" cy="1588"/>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5817" name="Line 169"/>
          <p:cNvSpPr>
            <a:spLocks noChangeShapeType="1"/>
          </p:cNvSpPr>
          <p:nvPr/>
        </p:nvSpPr>
        <p:spPr bwMode="auto">
          <a:xfrm>
            <a:off x="6154738" y="2711450"/>
            <a:ext cx="1587" cy="1588"/>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5818" name="Line 170"/>
          <p:cNvSpPr>
            <a:spLocks noChangeShapeType="1"/>
          </p:cNvSpPr>
          <p:nvPr/>
        </p:nvSpPr>
        <p:spPr bwMode="auto">
          <a:xfrm>
            <a:off x="6154738" y="2711450"/>
            <a:ext cx="298450" cy="1588"/>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5819" name="Line 171"/>
          <p:cNvSpPr>
            <a:spLocks noChangeShapeType="1"/>
          </p:cNvSpPr>
          <p:nvPr/>
        </p:nvSpPr>
        <p:spPr bwMode="auto">
          <a:xfrm>
            <a:off x="6453188" y="2711450"/>
            <a:ext cx="1587" cy="1588"/>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5820" name="Line 172"/>
          <p:cNvSpPr>
            <a:spLocks noChangeShapeType="1"/>
          </p:cNvSpPr>
          <p:nvPr/>
        </p:nvSpPr>
        <p:spPr bwMode="auto">
          <a:xfrm>
            <a:off x="6453188" y="2711450"/>
            <a:ext cx="306387" cy="1588"/>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5821" name="Line 173"/>
          <p:cNvSpPr>
            <a:spLocks noChangeShapeType="1"/>
          </p:cNvSpPr>
          <p:nvPr/>
        </p:nvSpPr>
        <p:spPr bwMode="auto">
          <a:xfrm>
            <a:off x="6759575" y="2711450"/>
            <a:ext cx="1588" cy="1588"/>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5822" name="Line 174"/>
          <p:cNvSpPr>
            <a:spLocks noChangeShapeType="1"/>
          </p:cNvSpPr>
          <p:nvPr/>
        </p:nvSpPr>
        <p:spPr bwMode="auto">
          <a:xfrm>
            <a:off x="6759575" y="2711450"/>
            <a:ext cx="298450" cy="1588"/>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5823" name="Line 175"/>
          <p:cNvSpPr>
            <a:spLocks noChangeShapeType="1"/>
          </p:cNvSpPr>
          <p:nvPr/>
        </p:nvSpPr>
        <p:spPr bwMode="auto">
          <a:xfrm>
            <a:off x="7058025" y="2711450"/>
            <a:ext cx="1588" cy="1588"/>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5824" name="Line 176"/>
          <p:cNvSpPr>
            <a:spLocks noChangeShapeType="1"/>
          </p:cNvSpPr>
          <p:nvPr/>
        </p:nvSpPr>
        <p:spPr bwMode="auto">
          <a:xfrm>
            <a:off x="7058025" y="2711450"/>
            <a:ext cx="306388" cy="1588"/>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5825" name="Line 177"/>
          <p:cNvSpPr>
            <a:spLocks noChangeShapeType="1"/>
          </p:cNvSpPr>
          <p:nvPr/>
        </p:nvSpPr>
        <p:spPr bwMode="auto">
          <a:xfrm>
            <a:off x="7364413" y="2711450"/>
            <a:ext cx="1587" cy="1588"/>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5826" name="Line 178"/>
          <p:cNvSpPr>
            <a:spLocks noChangeShapeType="1"/>
          </p:cNvSpPr>
          <p:nvPr/>
        </p:nvSpPr>
        <p:spPr bwMode="auto">
          <a:xfrm>
            <a:off x="7364413" y="2711450"/>
            <a:ext cx="298450" cy="1588"/>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5827" name="Line 179"/>
          <p:cNvSpPr>
            <a:spLocks noChangeShapeType="1"/>
          </p:cNvSpPr>
          <p:nvPr/>
        </p:nvSpPr>
        <p:spPr bwMode="auto">
          <a:xfrm>
            <a:off x="3140075" y="5446713"/>
            <a:ext cx="1588" cy="1587"/>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5828" name="Line 180"/>
          <p:cNvSpPr>
            <a:spLocks noChangeShapeType="1"/>
          </p:cNvSpPr>
          <p:nvPr/>
        </p:nvSpPr>
        <p:spPr bwMode="auto">
          <a:xfrm>
            <a:off x="3140075" y="5446713"/>
            <a:ext cx="304800" cy="1587"/>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5829" name="Line 181"/>
          <p:cNvSpPr>
            <a:spLocks noChangeShapeType="1"/>
          </p:cNvSpPr>
          <p:nvPr/>
        </p:nvSpPr>
        <p:spPr bwMode="auto">
          <a:xfrm>
            <a:off x="3444875" y="5446713"/>
            <a:ext cx="1588" cy="1587"/>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5830" name="Line 182"/>
          <p:cNvSpPr>
            <a:spLocks noChangeShapeType="1"/>
          </p:cNvSpPr>
          <p:nvPr/>
        </p:nvSpPr>
        <p:spPr bwMode="auto">
          <a:xfrm>
            <a:off x="3444875" y="5446713"/>
            <a:ext cx="298450" cy="1587"/>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5831" name="Line 183"/>
          <p:cNvSpPr>
            <a:spLocks noChangeShapeType="1"/>
          </p:cNvSpPr>
          <p:nvPr/>
        </p:nvSpPr>
        <p:spPr bwMode="auto">
          <a:xfrm>
            <a:off x="3743325" y="5446713"/>
            <a:ext cx="1588" cy="1587"/>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5832" name="Line 184"/>
          <p:cNvSpPr>
            <a:spLocks noChangeShapeType="1"/>
          </p:cNvSpPr>
          <p:nvPr/>
        </p:nvSpPr>
        <p:spPr bwMode="auto">
          <a:xfrm>
            <a:off x="3743325" y="5446713"/>
            <a:ext cx="300038" cy="1587"/>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5833" name="Line 185"/>
          <p:cNvSpPr>
            <a:spLocks noChangeShapeType="1"/>
          </p:cNvSpPr>
          <p:nvPr/>
        </p:nvSpPr>
        <p:spPr bwMode="auto">
          <a:xfrm>
            <a:off x="4043363" y="5446713"/>
            <a:ext cx="1587" cy="1587"/>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5834" name="Line 186"/>
          <p:cNvSpPr>
            <a:spLocks noChangeShapeType="1"/>
          </p:cNvSpPr>
          <p:nvPr/>
        </p:nvSpPr>
        <p:spPr bwMode="auto">
          <a:xfrm>
            <a:off x="4043363" y="5446713"/>
            <a:ext cx="304800" cy="1587"/>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5835" name="Line 187"/>
          <p:cNvSpPr>
            <a:spLocks noChangeShapeType="1"/>
          </p:cNvSpPr>
          <p:nvPr/>
        </p:nvSpPr>
        <p:spPr bwMode="auto">
          <a:xfrm>
            <a:off x="4348163" y="5446713"/>
            <a:ext cx="1587" cy="1587"/>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5836" name="Line 188"/>
          <p:cNvSpPr>
            <a:spLocks noChangeShapeType="1"/>
          </p:cNvSpPr>
          <p:nvPr/>
        </p:nvSpPr>
        <p:spPr bwMode="auto">
          <a:xfrm>
            <a:off x="4348163" y="5446713"/>
            <a:ext cx="298450" cy="1587"/>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5837" name="Line 189"/>
          <p:cNvSpPr>
            <a:spLocks noChangeShapeType="1"/>
          </p:cNvSpPr>
          <p:nvPr/>
        </p:nvSpPr>
        <p:spPr bwMode="auto">
          <a:xfrm>
            <a:off x="4646613" y="5446713"/>
            <a:ext cx="1587" cy="1587"/>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5838" name="Line 190"/>
          <p:cNvSpPr>
            <a:spLocks noChangeShapeType="1"/>
          </p:cNvSpPr>
          <p:nvPr/>
        </p:nvSpPr>
        <p:spPr bwMode="auto">
          <a:xfrm>
            <a:off x="4646613" y="5446713"/>
            <a:ext cx="306387" cy="1587"/>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5839" name="Line 191"/>
          <p:cNvSpPr>
            <a:spLocks noChangeShapeType="1"/>
          </p:cNvSpPr>
          <p:nvPr/>
        </p:nvSpPr>
        <p:spPr bwMode="auto">
          <a:xfrm>
            <a:off x="4953000" y="5446713"/>
            <a:ext cx="1588" cy="1587"/>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5840" name="Line 192"/>
          <p:cNvSpPr>
            <a:spLocks noChangeShapeType="1"/>
          </p:cNvSpPr>
          <p:nvPr/>
        </p:nvSpPr>
        <p:spPr bwMode="auto">
          <a:xfrm>
            <a:off x="4953000" y="5446713"/>
            <a:ext cx="298450" cy="1587"/>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5841" name="Line 193"/>
          <p:cNvSpPr>
            <a:spLocks noChangeShapeType="1"/>
          </p:cNvSpPr>
          <p:nvPr/>
        </p:nvSpPr>
        <p:spPr bwMode="auto">
          <a:xfrm>
            <a:off x="5251450" y="5446713"/>
            <a:ext cx="1588" cy="1587"/>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5842" name="Line 194"/>
          <p:cNvSpPr>
            <a:spLocks noChangeShapeType="1"/>
          </p:cNvSpPr>
          <p:nvPr/>
        </p:nvSpPr>
        <p:spPr bwMode="auto">
          <a:xfrm>
            <a:off x="5251450" y="5446713"/>
            <a:ext cx="298450" cy="1587"/>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5843" name="Line 195"/>
          <p:cNvSpPr>
            <a:spLocks noChangeShapeType="1"/>
          </p:cNvSpPr>
          <p:nvPr/>
        </p:nvSpPr>
        <p:spPr bwMode="auto">
          <a:xfrm flipV="1">
            <a:off x="7364413" y="2711450"/>
            <a:ext cx="1587" cy="328613"/>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5844" name="Line 196"/>
          <p:cNvSpPr>
            <a:spLocks noChangeShapeType="1"/>
          </p:cNvSpPr>
          <p:nvPr/>
        </p:nvSpPr>
        <p:spPr bwMode="auto">
          <a:xfrm>
            <a:off x="7364413" y="2711450"/>
            <a:ext cx="298450" cy="1588"/>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5845" name="Rectangle 197"/>
          <p:cNvSpPr>
            <a:spLocks noChangeArrowheads="1"/>
          </p:cNvSpPr>
          <p:nvPr/>
        </p:nvSpPr>
        <p:spPr bwMode="auto">
          <a:xfrm>
            <a:off x="1527175" y="5341938"/>
            <a:ext cx="5334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2400">
                <a:latin typeface="Times New Roman" panose="02020603050405020304" pitchFamily="18" charset="0"/>
              </a:rPr>
              <a:t>0.00</a:t>
            </a:r>
          </a:p>
        </p:txBody>
      </p:sp>
      <p:sp>
        <p:nvSpPr>
          <p:cNvPr id="155846" name="Rectangle 198"/>
          <p:cNvSpPr>
            <a:spLocks noChangeArrowheads="1"/>
          </p:cNvSpPr>
          <p:nvPr/>
        </p:nvSpPr>
        <p:spPr bwMode="auto">
          <a:xfrm>
            <a:off x="1527175" y="4660900"/>
            <a:ext cx="5334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2400">
                <a:latin typeface="Times New Roman" panose="02020603050405020304" pitchFamily="18" charset="0"/>
              </a:rPr>
              <a:t>0.25</a:t>
            </a:r>
          </a:p>
        </p:txBody>
      </p:sp>
      <p:sp>
        <p:nvSpPr>
          <p:cNvPr id="155847" name="Rectangle 199"/>
          <p:cNvSpPr>
            <a:spLocks noChangeArrowheads="1"/>
          </p:cNvSpPr>
          <p:nvPr/>
        </p:nvSpPr>
        <p:spPr bwMode="auto">
          <a:xfrm>
            <a:off x="1527175" y="3973513"/>
            <a:ext cx="5334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2400">
                <a:latin typeface="Times New Roman" panose="02020603050405020304" pitchFamily="18" charset="0"/>
              </a:rPr>
              <a:t>0.50</a:t>
            </a:r>
          </a:p>
        </p:txBody>
      </p:sp>
      <p:sp>
        <p:nvSpPr>
          <p:cNvPr id="155848" name="Rectangle 200"/>
          <p:cNvSpPr>
            <a:spLocks noChangeArrowheads="1"/>
          </p:cNvSpPr>
          <p:nvPr/>
        </p:nvSpPr>
        <p:spPr bwMode="auto">
          <a:xfrm>
            <a:off x="1527175" y="3294063"/>
            <a:ext cx="5334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2400">
                <a:latin typeface="Times New Roman" panose="02020603050405020304" pitchFamily="18" charset="0"/>
              </a:rPr>
              <a:t>0.75</a:t>
            </a:r>
          </a:p>
        </p:txBody>
      </p:sp>
      <p:sp>
        <p:nvSpPr>
          <p:cNvPr id="155849" name="Rectangle 201"/>
          <p:cNvSpPr>
            <a:spLocks noChangeArrowheads="1"/>
          </p:cNvSpPr>
          <p:nvPr/>
        </p:nvSpPr>
        <p:spPr bwMode="auto">
          <a:xfrm>
            <a:off x="1527175" y="2606675"/>
            <a:ext cx="5334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2400">
                <a:latin typeface="Times New Roman" panose="02020603050405020304" pitchFamily="18" charset="0"/>
              </a:rPr>
              <a:t>1.00</a:t>
            </a:r>
          </a:p>
        </p:txBody>
      </p:sp>
      <p:sp>
        <p:nvSpPr>
          <p:cNvPr id="155850" name="Rectangle 202"/>
          <p:cNvSpPr>
            <a:spLocks noChangeArrowheads="1"/>
          </p:cNvSpPr>
          <p:nvPr/>
        </p:nvSpPr>
        <p:spPr bwMode="auto">
          <a:xfrm>
            <a:off x="6662738" y="5618163"/>
            <a:ext cx="3048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2400">
                <a:latin typeface="Times New Roman" panose="02020603050405020304" pitchFamily="18" charset="0"/>
              </a:rPr>
              <a:t>15</a:t>
            </a:r>
          </a:p>
        </p:txBody>
      </p:sp>
      <p:sp>
        <p:nvSpPr>
          <p:cNvPr id="155851" name="Rectangle 203"/>
          <p:cNvSpPr>
            <a:spLocks noChangeArrowheads="1"/>
          </p:cNvSpPr>
          <p:nvPr/>
        </p:nvSpPr>
        <p:spPr bwMode="auto">
          <a:xfrm>
            <a:off x="4711700" y="6111875"/>
            <a:ext cx="619125"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2400" b="1" i="1">
                <a:latin typeface="Arial" panose="020B0604020202020204" pitchFamily="34" charset="0"/>
              </a:rPr>
              <a:t>A+B</a:t>
            </a:r>
            <a:endParaRPr lang="en-US" altLang="en-US" sz="2400">
              <a:latin typeface="Times New Roman" panose="02020603050405020304" pitchFamily="18" charset="0"/>
            </a:endParaRPr>
          </a:p>
        </p:txBody>
      </p:sp>
      <p:sp>
        <p:nvSpPr>
          <p:cNvPr id="155852" name="Rectangle 204"/>
          <p:cNvSpPr>
            <a:spLocks noChangeArrowheads="1"/>
          </p:cNvSpPr>
          <p:nvPr/>
        </p:nvSpPr>
        <p:spPr bwMode="auto">
          <a:xfrm rot="-5400000">
            <a:off x="-242094" y="3975894"/>
            <a:ext cx="2830513"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2400">
                <a:latin typeface="Times New Roman" panose="02020603050405020304" pitchFamily="18" charset="0"/>
              </a:rPr>
              <a:t>Cumulative probability</a:t>
            </a:r>
          </a:p>
        </p:txBody>
      </p:sp>
    </p:spTree>
  </p:cSld>
  <p:clrMapOvr>
    <a:masterClrMapping/>
  </p:clrMapOvr>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6674" name="Rectangle 2"/>
          <p:cNvSpPr>
            <a:spLocks noGrp="1" noChangeArrowheads="1"/>
          </p:cNvSpPr>
          <p:nvPr>
            <p:ph type="ctrTitle" idx="4294967295"/>
          </p:nvPr>
        </p:nvSpPr>
        <p:spPr>
          <a:xfrm>
            <a:off x="685800" y="2438400"/>
            <a:ext cx="7772400" cy="1143000"/>
          </a:xfrm>
        </p:spPr>
        <p:txBody>
          <a:bodyPr/>
          <a:lstStyle/>
          <a:p>
            <a:pPr eaLnBrk="1" hangingPunct="1"/>
            <a:r>
              <a:rPr lang="en-US" altLang="en-US"/>
              <a:t>Where do inputs come from?</a:t>
            </a:r>
          </a:p>
        </p:txBody>
      </p:sp>
      <p:sp>
        <p:nvSpPr>
          <p:cNvPr id="156675" name="Rectangle 3"/>
          <p:cNvSpPr>
            <a:spLocks noGrp="1" noChangeArrowheads="1"/>
          </p:cNvSpPr>
          <p:nvPr>
            <p:ph type="subTitle" idx="4294967295"/>
          </p:nvPr>
        </p:nvSpPr>
        <p:spPr>
          <a:xfrm>
            <a:off x="1371600" y="3886200"/>
            <a:ext cx="6400800" cy="1752600"/>
          </a:xfrm>
        </p:spPr>
        <p:txBody>
          <a:bodyPr/>
          <a:lstStyle/>
          <a:p>
            <a:pPr marL="0" indent="0" algn="ctr" eaLnBrk="1" hangingPunct="1">
              <a:buFontTx/>
              <a:buNone/>
            </a:pPr>
            <a:r>
              <a:rPr lang="en-US" altLang="en-US"/>
              <a:t> </a:t>
            </a:r>
          </a:p>
        </p:txBody>
      </p:sp>
    </p:spTree>
  </p:cSld>
  <p:clrMapOvr>
    <a:masterClrMapping/>
  </p:clrMapOvr>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7698" name="Rectangle 2"/>
          <p:cNvSpPr>
            <a:spLocks noGrp="1" noChangeArrowheads="1"/>
          </p:cNvSpPr>
          <p:nvPr>
            <p:ph type="title" idx="4294967295"/>
          </p:nvPr>
        </p:nvSpPr>
        <p:spPr>
          <a:xfrm>
            <a:off x="0" y="609600"/>
            <a:ext cx="9144000" cy="1143000"/>
          </a:xfrm>
        </p:spPr>
        <p:txBody>
          <a:bodyPr/>
          <a:lstStyle/>
          <a:p>
            <a:pPr eaLnBrk="1" hangingPunct="1"/>
            <a:r>
              <a:rPr lang="en-US" altLang="en-US"/>
              <a:t>Where do input p-boxes come from?</a:t>
            </a:r>
          </a:p>
        </p:txBody>
      </p:sp>
      <p:sp>
        <p:nvSpPr>
          <p:cNvPr id="157699" name="Rectangle 3"/>
          <p:cNvSpPr>
            <a:spLocks noGrp="1" noChangeArrowheads="1"/>
          </p:cNvSpPr>
          <p:nvPr>
            <p:ph type="body" idx="4294967295"/>
          </p:nvPr>
        </p:nvSpPr>
        <p:spPr>
          <a:xfrm>
            <a:off x="685800" y="1676400"/>
            <a:ext cx="8305800" cy="4114800"/>
          </a:xfrm>
        </p:spPr>
        <p:txBody>
          <a:bodyPr/>
          <a:lstStyle/>
          <a:p>
            <a:pPr eaLnBrk="1" hangingPunct="1"/>
            <a:r>
              <a:rPr lang="en-US" altLang="en-US"/>
              <a:t>Prior modeling</a:t>
            </a:r>
          </a:p>
          <a:p>
            <a:pPr lvl="1" eaLnBrk="1" hangingPunct="1"/>
            <a:r>
              <a:rPr lang="en-US" altLang="en-US">
                <a:solidFill>
                  <a:srgbClr val="0000FF"/>
                </a:solidFill>
              </a:rPr>
              <a:t>Uncertainty about dependence</a:t>
            </a:r>
          </a:p>
          <a:p>
            <a:pPr lvl="1" eaLnBrk="1" hangingPunct="1"/>
            <a:r>
              <a:rPr lang="en-US" altLang="en-US">
                <a:solidFill>
                  <a:srgbClr val="0000FF"/>
                </a:solidFill>
              </a:rPr>
              <a:t>Robust Bayes analysis</a:t>
            </a:r>
          </a:p>
          <a:p>
            <a:pPr lvl="4" eaLnBrk="1" hangingPunct="1"/>
            <a:endParaRPr lang="en-US" altLang="en-US" sz="800"/>
          </a:p>
          <a:p>
            <a:pPr eaLnBrk="1" hangingPunct="1"/>
            <a:r>
              <a:rPr lang="en-US" altLang="en-US"/>
              <a:t>Constraint information</a:t>
            </a:r>
          </a:p>
          <a:p>
            <a:pPr lvl="1" eaLnBrk="1" hangingPunct="1"/>
            <a:r>
              <a:rPr lang="en-US" altLang="en-US">
                <a:solidFill>
                  <a:srgbClr val="0000FF"/>
                </a:solidFill>
              </a:rPr>
              <a:t>Summary publications lacking original data</a:t>
            </a:r>
          </a:p>
          <a:p>
            <a:pPr lvl="4" eaLnBrk="1" hangingPunct="1"/>
            <a:endParaRPr lang="en-US" altLang="en-US" sz="800"/>
          </a:p>
          <a:p>
            <a:pPr eaLnBrk="1" hangingPunct="1"/>
            <a:r>
              <a:rPr lang="en-US" altLang="en-US"/>
              <a:t>Sparse or imprecise data</a:t>
            </a:r>
          </a:p>
          <a:p>
            <a:pPr lvl="1" eaLnBrk="1" hangingPunct="1"/>
            <a:r>
              <a:rPr lang="en-US" altLang="en-US">
                <a:solidFill>
                  <a:srgbClr val="0000FF"/>
                </a:solidFill>
              </a:rPr>
              <a:t>Shallow likelihood functions to maximize</a:t>
            </a:r>
          </a:p>
          <a:p>
            <a:pPr lvl="1" eaLnBrk="1" hangingPunct="1"/>
            <a:r>
              <a:rPr lang="en-US" altLang="en-US">
                <a:solidFill>
                  <a:srgbClr val="0000FF"/>
                </a:solidFill>
              </a:rPr>
              <a:t>Measurement uncertainty, censoring, missing data</a:t>
            </a:r>
          </a:p>
          <a:p>
            <a:pPr lvl="1" eaLnBrk="1" hangingPunct="1"/>
            <a:r>
              <a:rPr lang="en-US" altLang="en-US">
                <a:solidFill>
                  <a:srgbClr val="0000FF"/>
                </a:solidFill>
              </a:rPr>
              <a:t>Inferential (sampling) uncertainty</a:t>
            </a:r>
          </a:p>
          <a:p>
            <a:pPr eaLnBrk="1" hangingPunct="1"/>
            <a:endParaRPr lang="en-US" altLang="en-US" sz="2000">
              <a:solidFill>
                <a:srgbClr val="292929"/>
              </a:solidFill>
            </a:endParaRPr>
          </a:p>
        </p:txBody>
      </p:sp>
    </p:spTree>
  </p:cSld>
  <p:clrMapOvr>
    <a:masterClrMapping/>
  </p:clrMapOvr>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8722" name="Rectangle 2"/>
          <p:cNvSpPr>
            <a:spLocks noGrp="1" noChangeArrowheads="1"/>
          </p:cNvSpPr>
          <p:nvPr>
            <p:ph type="title" idx="4294967295"/>
          </p:nvPr>
        </p:nvSpPr>
        <p:spPr/>
        <p:txBody>
          <a:bodyPr/>
          <a:lstStyle/>
          <a:p>
            <a:r>
              <a:rPr lang="en-US" altLang="en-US"/>
              <a:t>Robust Bayes can make a p-box</a:t>
            </a:r>
          </a:p>
        </p:txBody>
      </p:sp>
      <p:sp>
        <p:nvSpPr>
          <p:cNvPr id="158723" name="Text Box 3"/>
          <p:cNvSpPr txBox="1">
            <a:spLocks noChangeArrowheads="1"/>
          </p:cNvSpPr>
          <p:nvPr/>
        </p:nvSpPr>
        <p:spPr bwMode="auto">
          <a:xfrm>
            <a:off x="609600" y="5862638"/>
            <a:ext cx="838200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r>
              <a:rPr lang="en-US" altLang="en-US" sz="2400">
                <a:latin typeface="Arial" panose="020B0604020202020204" pitchFamily="34" charset="0"/>
              </a:rPr>
              <a:t>class of priors, class of likelihoods </a:t>
            </a:r>
            <a:r>
              <a:rPr lang="en-US" altLang="en-US" sz="2400">
                <a:latin typeface="Arial" panose="020B0604020202020204" pitchFamily="34" charset="0"/>
                <a:sym typeface="Symbol" panose="05050102010706020507" pitchFamily="18" charset="2"/>
              </a:rPr>
              <a:t></a:t>
            </a:r>
            <a:r>
              <a:rPr lang="en-US" altLang="en-US" sz="2400">
                <a:latin typeface="Arial" panose="020B0604020202020204" pitchFamily="34" charset="0"/>
              </a:rPr>
              <a:t> class of posteriors</a:t>
            </a:r>
          </a:p>
        </p:txBody>
      </p:sp>
      <p:sp>
        <p:nvSpPr>
          <p:cNvPr id="257029" name="Freeform 5"/>
          <p:cNvSpPr>
            <a:spLocks/>
          </p:cNvSpPr>
          <p:nvPr/>
        </p:nvSpPr>
        <p:spPr bwMode="auto">
          <a:xfrm>
            <a:off x="1068388" y="4791075"/>
            <a:ext cx="3114675" cy="644525"/>
          </a:xfrm>
          <a:custGeom>
            <a:avLst/>
            <a:gdLst>
              <a:gd name="T0" fmla="*/ 0 w 2823"/>
              <a:gd name="T1" fmla="*/ 2147483647 h 1885"/>
              <a:gd name="T2" fmla="*/ 2147483647 w 2823"/>
              <a:gd name="T3" fmla="*/ 2147483647 h 1885"/>
              <a:gd name="T4" fmla="*/ 2147483647 w 2823"/>
              <a:gd name="T5" fmla="*/ 2147483647 h 1885"/>
              <a:gd name="T6" fmla="*/ 2147483647 w 2823"/>
              <a:gd name="T7" fmla="*/ 2147483647 h 1885"/>
              <a:gd name="T8" fmla="*/ 2147483647 w 2823"/>
              <a:gd name="T9" fmla="*/ 2147483647 h 1885"/>
              <a:gd name="T10" fmla="*/ 2147483647 w 2823"/>
              <a:gd name="T11" fmla="*/ 2147483647 h 1885"/>
              <a:gd name="T12" fmla="*/ 2147483647 w 2823"/>
              <a:gd name="T13" fmla="*/ 2147483647 h 1885"/>
              <a:gd name="T14" fmla="*/ 2147483647 w 2823"/>
              <a:gd name="T15" fmla="*/ 2147483647 h 1885"/>
              <a:gd name="T16" fmla="*/ 2147483647 w 2823"/>
              <a:gd name="T17" fmla="*/ 2147483647 h 1885"/>
              <a:gd name="T18" fmla="*/ 2147483647 w 2823"/>
              <a:gd name="T19" fmla="*/ 2147483647 h 1885"/>
              <a:gd name="T20" fmla="*/ 2147483647 w 2823"/>
              <a:gd name="T21" fmla="*/ 2147483647 h 1885"/>
              <a:gd name="T22" fmla="*/ 2147483647 w 2823"/>
              <a:gd name="T23" fmla="*/ 2147483647 h 1885"/>
              <a:gd name="T24" fmla="*/ 2147483647 w 2823"/>
              <a:gd name="T25" fmla="*/ 2147483647 h 1885"/>
              <a:gd name="T26" fmla="*/ 2147483647 w 2823"/>
              <a:gd name="T27" fmla="*/ 2147483647 h 1885"/>
              <a:gd name="T28" fmla="*/ 2147483647 w 2823"/>
              <a:gd name="T29" fmla="*/ 2147483647 h 1885"/>
              <a:gd name="T30" fmla="*/ 2147483647 w 2823"/>
              <a:gd name="T31" fmla="*/ 2147483647 h 1885"/>
              <a:gd name="T32" fmla="*/ 2147483647 w 2823"/>
              <a:gd name="T33" fmla="*/ 2147483647 h 1885"/>
              <a:gd name="T34" fmla="*/ 2147483647 w 2823"/>
              <a:gd name="T35" fmla="*/ 2147483647 h 1885"/>
              <a:gd name="T36" fmla="*/ 2147483647 w 2823"/>
              <a:gd name="T37" fmla="*/ 2147483647 h 1885"/>
              <a:gd name="T38" fmla="*/ 2147483647 w 2823"/>
              <a:gd name="T39" fmla="*/ 2147483647 h 1885"/>
              <a:gd name="T40" fmla="*/ 2147483647 w 2823"/>
              <a:gd name="T41" fmla="*/ 2147483647 h 1885"/>
              <a:gd name="T42" fmla="*/ 2147483647 w 2823"/>
              <a:gd name="T43" fmla="*/ 2147483647 h 1885"/>
              <a:gd name="T44" fmla="*/ 2147483647 w 2823"/>
              <a:gd name="T45" fmla="*/ 2147483647 h 1885"/>
              <a:gd name="T46" fmla="*/ 2147483647 w 2823"/>
              <a:gd name="T47" fmla="*/ 2147483647 h 1885"/>
              <a:gd name="T48" fmla="*/ 2147483647 w 2823"/>
              <a:gd name="T49" fmla="*/ 2147483647 h 1885"/>
              <a:gd name="T50" fmla="*/ 2147483647 w 2823"/>
              <a:gd name="T51" fmla="*/ 0 h 1885"/>
              <a:gd name="T52" fmla="*/ 2147483647 w 2823"/>
              <a:gd name="T53" fmla="*/ 2147483647 h 1885"/>
              <a:gd name="T54" fmla="*/ 2147483647 w 2823"/>
              <a:gd name="T55" fmla="*/ 2147483647 h 1885"/>
              <a:gd name="T56" fmla="*/ 2147483647 w 2823"/>
              <a:gd name="T57" fmla="*/ 2147483647 h 1885"/>
              <a:gd name="T58" fmla="*/ 2147483647 w 2823"/>
              <a:gd name="T59" fmla="*/ 2147483647 h 1885"/>
              <a:gd name="T60" fmla="*/ 2147483647 w 2823"/>
              <a:gd name="T61" fmla="*/ 2147483647 h 1885"/>
              <a:gd name="T62" fmla="*/ 2147483647 w 2823"/>
              <a:gd name="T63" fmla="*/ 2147483647 h 1885"/>
              <a:gd name="T64" fmla="*/ 2147483647 w 2823"/>
              <a:gd name="T65" fmla="*/ 2147483647 h 1885"/>
              <a:gd name="T66" fmla="*/ 2147483647 w 2823"/>
              <a:gd name="T67" fmla="*/ 2147483647 h 1885"/>
              <a:gd name="T68" fmla="*/ 2147483647 w 2823"/>
              <a:gd name="T69" fmla="*/ 2147483647 h 1885"/>
              <a:gd name="T70" fmla="*/ 2147483647 w 2823"/>
              <a:gd name="T71" fmla="*/ 2147483647 h 1885"/>
              <a:gd name="T72" fmla="*/ 2147483647 w 2823"/>
              <a:gd name="T73" fmla="*/ 2147483647 h 1885"/>
              <a:gd name="T74" fmla="*/ 2147483647 w 2823"/>
              <a:gd name="T75" fmla="*/ 2147483647 h 1885"/>
              <a:gd name="T76" fmla="*/ 2147483647 w 2823"/>
              <a:gd name="T77" fmla="*/ 2147483647 h 1885"/>
              <a:gd name="T78" fmla="*/ 2147483647 w 2823"/>
              <a:gd name="T79" fmla="*/ 2147483647 h 1885"/>
              <a:gd name="T80" fmla="*/ 2147483647 w 2823"/>
              <a:gd name="T81" fmla="*/ 2147483647 h 1885"/>
              <a:gd name="T82" fmla="*/ 2147483647 w 2823"/>
              <a:gd name="T83" fmla="*/ 2147483647 h 1885"/>
              <a:gd name="T84" fmla="*/ 2147483647 w 2823"/>
              <a:gd name="T85" fmla="*/ 2147483647 h 1885"/>
              <a:gd name="T86" fmla="*/ 2147483647 w 2823"/>
              <a:gd name="T87" fmla="*/ 2147483647 h 1885"/>
              <a:gd name="T88" fmla="*/ 2147483647 w 2823"/>
              <a:gd name="T89" fmla="*/ 2147483647 h 1885"/>
              <a:gd name="T90" fmla="*/ 2147483647 w 2823"/>
              <a:gd name="T91" fmla="*/ 2147483647 h 1885"/>
              <a:gd name="T92" fmla="*/ 2147483647 w 2823"/>
              <a:gd name="T93" fmla="*/ 2147483647 h 1885"/>
              <a:gd name="T94" fmla="*/ 2147483647 w 2823"/>
              <a:gd name="T95" fmla="*/ 2147483647 h 1885"/>
              <a:gd name="T96" fmla="*/ 2147483647 w 2823"/>
              <a:gd name="T97" fmla="*/ 2147483647 h 188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823"/>
              <a:gd name="T148" fmla="*/ 0 h 1885"/>
              <a:gd name="T149" fmla="*/ 2823 w 2823"/>
              <a:gd name="T150" fmla="*/ 1885 h 188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823" h="1885">
                <a:moveTo>
                  <a:pt x="0" y="1885"/>
                </a:moveTo>
                <a:lnTo>
                  <a:pt x="60" y="1885"/>
                </a:lnTo>
                <a:lnTo>
                  <a:pt x="118" y="1883"/>
                </a:lnTo>
                <a:lnTo>
                  <a:pt x="176" y="1879"/>
                </a:lnTo>
                <a:lnTo>
                  <a:pt x="236" y="1878"/>
                </a:lnTo>
                <a:lnTo>
                  <a:pt x="295" y="1872"/>
                </a:lnTo>
                <a:lnTo>
                  <a:pt x="355" y="1863"/>
                </a:lnTo>
                <a:lnTo>
                  <a:pt x="413" y="1853"/>
                </a:lnTo>
                <a:lnTo>
                  <a:pt x="471" y="1833"/>
                </a:lnTo>
                <a:lnTo>
                  <a:pt x="529" y="1808"/>
                </a:lnTo>
                <a:lnTo>
                  <a:pt x="587" y="1772"/>
                </a:lnTo>
                <a:lnTo>
                  <a:pt x="647" y="1722"/>
                </a:lnTo>
                <a:lnTo>
                  <a:pt x="705" y="1657"/>
                </a:lnTo>
                <a:lnTo>
                  <a:pt x="764" y="1573"/>
                </a:lnTo>
                <a:lnTo>
                  <a:pt x="824" y="1469"/>
                </a:lnTo>
                <a:lnTo>
                  <a:pt x="882" y="1345"/>
                </a:lnTo>
                <a:lnTo>
                  <a:pt x="942" y="1199"/>
                </a:lnTo>
                <a:lnTo>
                  <a:pt x="1000" y="1038"/>
                </a:lnTo>
                <a:lnTo>
                  <a:pt x="1058" y="863"/>
                </a:lnTo>
                <a:lnTo>
                  <a:pt x="1118" y="683"/>
                </a:lnTo>
                <a:lnTo>
                  <a:pt x="1176" y="506"/>
                </a:lnTo>
                <a:lnTo>
                  <a:pt x="1234" y="341"/>
                </a:lnTo>
                <a:lnTo>
                  <a:pt x="1294" y="201"/>
                </a:lnTo>
                <a:lnTo>
                  <a:pt x="1353" y="91"/>
                </a:lnTo>
                <a:lnTo>
                  <a:pt x="1413" y="23"/>
                </a:lnTo>
                <a:lnTo>
                  <a:pt x="1469" y="0"/>
                </a:lnTo>
                <a:lnTo>
                  <a:pt x="1527" y="23"/>
                </a:lnTo>
                <a:lnTo>
                  <a:pt x="1589" y="91"/>
                </a:lnTo>
                <a:lnTo>
                  <a:pt x="1647" y="201"/>
                </a:lnTo>
                <a:lnTo>
                  <a:pt x="1705" y="341"/>
                </a:lnTo>
                <a:lnTo>
                  <a:pt x="1765" y="506"/>
                </a:lnTo>
                <a:lnTo>
                  <a:pt x="1824" y="683"/>
                </a:lnTo>
                <a:lnTo>
                  <a:pt x="1882" y="863"/>
                </a:lnTo>
                <a:lnTo>
                  <a:pt x="1942" y="1038"/>
                </a:lnTo>
                <a:lnTo>
                  <a:pt x="2000" y="1199"/>
                </a:lnTo>
                <a:lnTo>
                  <a:pt x="2060" y="1345"/>
                </a:lnTo>
                <a:lnTo>
                  <a:pt x="2118" y="1469"/>
                </a:lnTo>
                <a:lnTo>
                  <a:pt x="2176" y="1573"/>
                </a:lnTo>
                <a:lnTo>
                  <a:pt x="2236" y="1657"/>
                </a:lnTo>
                <a:lnTo>
                  <a:pt x="2294" y="1722"/>
                </a:lnTo>
                <a:lnTo>
                  <a:pt x="2353" y="1772"/>
                </a:lnTo>
                <a:lnTo>
                  <a:pt x="2411" y="1808"/>
                </a:lnTo>
                <a:lnTo>
                  <a:pt x="2469" y="1833"/>
                </a:lnTo>
                <a:lnTo>
                  <a:pt x="2529" y="1853"/>
                </a:lnTo>
                <a:lnTo>
                  <a:pt x="2587" y="1863"/>
                </a:lnTo>
                <a:lnTo>
                  <a:pt x="2647" y="1872"/>
                </a:lnTo>
                <a:lnTo>
                  <a:pt x="2705" y="1878"/>
                </a:lnTo>
                <a:lnTo>
                  <a:pt x="2763" y="1879"/>
                </a:lnTo>
                <a:lnTo>
                  <a:pt x="2823" y="1883"/>
                </a:lnTo>
              </a:path>
            </a:pathLst>
          </a:custGeom>
          <a:noFill/>
          <a:ln w="4762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8725" name="Text Box 6"/>
          <p:cNvSpPr txBox="1">
            <a:spLocks noChangeArrowheads="1"/>
          </p:cNvSpPr>
          <p:nvPr/>
        </p:nvSpPr>
        <p:spPr bwMode="auto">
          <a:xfrm>
            <a:off x="1419225" y="5480050"/>
            <a:ext cx="438150" cy="4587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r>
              <a:rPr lang="en-US" altLang="en-US">
                <a:latin typeface="Arial" panose="020B0604020202020204" pitchFamily="34" charset="0"/>
              </a:rPr>
              <a:t>-5</a:t>
            </a:r>
          </a:p>
        </p:txBody>
      </p:sp>
      <p:sp>
        <p:nvSpPr>
          <p:cNvPr id="158726" name="Text Box 7"/>
          <p:cNvSpPr txBox="1">
            <a:spLocks noChangeArrowheads="1"/>
          </p:cNvSpPr>
          <p:nvPr/>
        </p:nvSpPr>
        <p:spPr bwMode="auto">
          <a:xfrm>
            <a:off x="2660650" y="5480050"/>
            <a:ext cx="336550" cy="4587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r>
              <a:rPr lang="en-US" altLang="en-US">
                <a:latin typeface="Arial" panose="020B0604020202020204" pitchFamily="34" charset="0"/>
              </a:rPr>
              <a:t>0</a:t>
            </a:r>
          </a:p>
        </p:txBody>
      </p:sp>
      <p:sp>
        <p:nvSpPr>
          <p:cNvPr id="158727" name="Text Box 8"/>
          <p:cNvSpPr txBox="1">
            <a:spLocks noChangeArrowheads="1"/>
          </p:cNvSpPr>
          <p:nvPr/>
        </p:nvSpPr>
        <p:spPr bwMode="auto">
          <a:xfrm>
            <a:off x="3848100" y="5480050"/>
            <a:ext cx="336550" cy="4587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r>
              <a:rPr lang="en-US" altLang="en-US">
                <a:latin typeface="Arial" panose="020B0604020202020204" pitchFamily="34" charset="0"/>
              </a:rPr>
              <a:t>5</a:t>
            </a:r>
          </a:p>
        </p:txBody>
      </p:sp>
      <p:sp>
        <p:nvSpPr>
          <p:cNvPr id="158728" name="Text Box 9"/>
          <p:cNvSpPr txBox="1">
            <a:spLocks noChangeArrowheads="1"/>
          </p:cNvSpPr>
          <p:nvPr/>
        </p:nvSpPr>
        <p:spPr bwMode="auto">
          <a:xfrm>
            <a:off x="5037138" y="5480050"/>
            <a:ext cx="488950" cy="4587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r>
              <a:rPr lang="en-US" altLang="en-US">
                <a:latin typeface="Arial" panose="020B0604020202020204" pitchFamily="34" charset="0"/>
              </a:rPr>
              <a:t>10</a:t>
            </a:r>
          </a:p>
        </p:txBody>
      </p:sp>
      <p:sp>
        <p:nvSpPr>
          <p:cNvPr id="158729" name="Text Box 10"/>
          <p:cNvSpPr txBox="1">
            <a:spLocks noChangeArrowheads="1"/>
          </p:cNvSpPr>
          <p:nvPr/>
        </p:nvSpPr>
        <p:spPr bwMode="auto">
          <a:xfrm>
            <a:off x="6305550" y="5480050"/>
            <a:ext cx="488950" cy="4587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r>
              <a:rPr lang="en-US" altLang="en-US">
                <a:latin typeface="Arial" panose="020B0604020202020204" pitchFamily="34" charset="0"/>
              </a:rPr>
              <a:t>15</a:t>
            </a:r>
          </a:p>
        </p:txBody>
      </p:sp>
      <p:sp>
        <p:nvSpPr>
          <p:cNvPr id="158730" name="Text Box 11"/>
          <p:cNvSpPr txBox="1">
            <a:spLocks noChangeArrowheads="1"/>
          </p:cNvSpPr>
          <p:nvPr/>
        </p:nvSpPr>
        <p:spPr bwMode="auto">
          <a:xfrm>
            <a:off x="7572375" y="5480050"/>
            <a:ext cx="488950" cy="4587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r>
              <a:rPr lang="en-US" altLang="en-US">
                <a:latin typeface="Arial" panose="020B0604020202020204" pitchFamily="34" charset="0"/>
              </a:rPr>
              <a:t>20</a:t>
            </a:r>
          </a:p>
        </p:txBody>
      </p:sp>
      <p:grpSp>
        <p:nvGrpSpPr>
          <p:cNvPr id="2" name="Group 17"/>
          <p:cNvGrpSpPr>
            <a:grpSpLocks/>
          </p:cNvGrpSpPr>
          <p:nvPr/>
        </p:nvGrpSpPr>
        <p:grpSpPr bwMode="auto">
          <a:xfrm>
            <a:off x="2860675" y="3675360"/>
            <a:ext cx="2024063" cy="1760538"/>
            <a:chOff x="1968" y="1968"/>
            <a:chExt cx="3840" cy="2365"/>
          </a:xfrm>
          <a:noFill/>
        </p:grpSpPr>
        <p:sp>
          <p:nvSpPr>
            <p:cNvPr id="257042" name="Freeform 18"/>
            <p:cNvSpPr>
              <a:spLocks/>
            </p:cNvSpPr>
            <p:nvPr/>
          </p:nvSpPr>
          <p:spPr bwMode="auto">
            <a:xfrm>
              <a:off x="1968" y="2976"/>
              <a:ext cx="3840" cy="1357"/>
            </a:xfrm>
            <a:custGeom>
              <a:avLst/>
              <a:gdLst/>
              <a:ahLst/>
              <a:cxnLst>
                <a:cxn ang="0">
                  <a:pos x="0" y="1885"/>
                </a:cxn>
                <a:cxn ang="0">
                  <a:pos x="60" y="1885"/>
                </a:cxn>
                <a:cxn ang="0">
                  <a:pos x="118" y="1883"/>
                </a:cxn>
                <a:cxn ang="0">
                  <a:pos x="176" y="1879"/>
                </a:cxn>
                <a:cxn ang="0">
                  <a:pos x="236" y="1878"/>
                </a:cxn>
                <a:cxn ang="0">
                  <a:pos x="295" y="1872"/>
                </a:cxn>
                <a:cxn ang="0">
                  <a:pos x="355" y="1863"/>
                </a:cxn>
                <a:cxn ang="0">
                  <a:pos x="413" y="1853"/>
                </a:cxn>
                <a:cxn ang="0">
                  <a:pos x="471" y="1833"/>
                </a:cxn>
                <a:cxn ang="0">
                  <a:pos x="529" y="1808"/>
                </a:cxn>
                <a:cxn ang="0">
                  <a:pos x="587" y="1772"/>
                </a:cxn>
                <a:cxn ang="0">
                  <a:pos x="647" y="1722"/>
                </a:cxn>
                <a:cxn ang="0">
                  <a:pos x="705" y="1657"/>
                </a:cxn>
                <a:cxn ang="0">
                  <a:pos x="764" y="1573"/>
                </a:cxn>
                <a:cxn ang="0">
                  <a:pos x="824" y="1469"/>
                </a:cxn>
                <a:cxn ang="0">
                  <a:pos x="882" y="1345"/>
                </a:cxn>
                <a:cxn ang="0">
                  <a:pos x="942" y="1199"/>
                </a:cxn>
                <a:cxn ang="0">
                  <a:pos x="1000" y="1038"/>
                </a:cxn>
                <a:cxn ang="0">
                  <a:pos x="1058" y="863"/>
                </a:cxn>
                <a:cxn ang="0">
                  <a:pos x="1118" y="683"/>
                </a:cxn>
                <a:cxn ang="0">
                  <a:pos x="1176" y="506"/>
                </a:cxn>
                <a:cxn ang="0">
                  <a:pos x="1234" y="341"/>
                </a:cxn>
                <a:cxn ang="0">
                  <a:pos x="1294" y="201"/>
                </a:cxn>
                <a:cxn ang="0">
                  <a:pos x="1353" y="91"/>
                </a:cxn>
                <a:cxn ang="0">
                  <a:pos x="1413" y="23"/>
                </a:cxn>
                <a:cxn ang="0">
                  <a:pos x="1469" y="0"/>
                </a:cxn>
                <a:cxn ang="0">
                  <a:pos x="1527" y="23"/>
                </a:cxn>
                <a:cxn ang="0">
                  <a:pos x="1589" y="91"/>
                </a:cxn>
                <a:cxn ang="0">
                  <a:pos x="1647" y="201"/>
                </a:cxn>
                <a:cxn ang="0">
                  <a:pos x="1705" y="341"/>
                </a:cxn>
                <a:cxn ang="0">
                  <a:pos x="1765" y="506"/>
                </a:cxn>
                <a:cxn ang="0">
                  <a:pos x="1824" y="683"/>
                </a:cxn>
                <a:cxn ang="0">
                  <a:pos x="1882" y="863"/>
                </a:cxn>
                <a:cxn ang="0">
                  <a:pos x="1942" y="1038"/>
                </a:cxn>
                <a:cxn ang="0">
                  <a:pos x="2000" y="1199"/>
                </a:cxn>
                <a:cxn ang="0">
                  <a:pos x="2060" y="1345"/>
                </a:cxn>
                <a:cxn ang="0">
                  <a:pos x="2118" y="1469"/>
                </a:cxn>
                <a:cxn ang="0">
                  <a:pos x="2176" y="1573"/>
                </a:cxn>
                <a:cxn ang="0">
                  <a:pos x="2236" y="1657"/>
                </a:cxn>
                <a:cxn ang="0">
                  <a:pos x="2294" y="1722"/>
                </a:cxn>
                <a:cxn ang="0">
                  <a:pos x="2353" y="1772"/>
                </a:cxn>
                <a:cxn ang="0">
                  <a:pos x="2411" y="1808"/>
                </a:cxn>
                <a:cxn ang="0">
                  <a:pos x="2469" y="1833"/>
                </a:cxn>
                <a:cxn ang="0">
                  <a:pos x="2529" y="1853"/>
                </a:cxn>
                <a:cxn ang="0">
                  <a:pos x="2587" y="1863"/>
                </a:cxn>
                <a:cxn ang="0">
                  <a:pos x="2647" y="1872"/>
                </a:cxn>
                <a:cxn ang="0">
                  <a:pos x="2705" y="1878"/>
                </a:cxn>
                <a:cxn ang="0">
                  <a:pos x="2763" y="1879"/>
                </a:cxn>
                <a:cxn ang="0">
                  <a:pos x="2823" y="1883"/>
                </a:cxn>
              </a:cxnLst>
              <a:rect l="0" t="0" r="r" b="b"/>
              <a:pathLst>
                <a:path w="2823" h="1885">
                  <a:moveTo>
                    <a:pt x="0" y="1885"/>
                  </a:moveTo>
                  <a:lnTo>
                    <a:pt x="60" y="1885"/>
                  </a:lnTo>
                  <a:lnTo>
                    <a:pt x="118" y="1883"/>
                  </a:lnTo>
                  <a:lnTo>
                    <a:pt x="176" y="1879"/>
                  </a:lnTo>
                  <a:lnTo>
                    <a:pt x="236" y="1878"/>
                  </a:lnTo>
                  <a:lnTo>
                    <a:pt x="295" y="1872"/>
                  </a:lnTo>
                  <a:lnTo>
                    <a:pt x="355" y="1863"/>
                  </a:lnTo>
                  <a:lnTo>
                    <a:pt x="413" y="1853"/>
                  </a:lnTo>
                  <a:lnTo>
                    <a:pt x="471" y="1833"/>
                  </a:lnTo>
                  <a:lnTo>
                    <a:pt x="529" y="1808"/>
                  </a:lnTo>
                  <a:lnTo>
                    <a:pt x="587" y="1772"/>
                  </a:lnTo>
                  <a:lnTo>
                    <a:pt x="647" y="1722"/>
                  </a:lnTo>
                  <a:lnTo>
                    <a:pt x="705" y="1657"/>
                  </a:lnTo>
                  <a:lnTo>
                    <a:pt x="764" y="1573"/>
                  </a:lnTo>
                  <a:lnTo>
                    <a:pt x="824" y="1469"/>
                  </a:lnTo>
                  <a:lnTo>
                    <a:pt x="882" y="1345"/>
                  </a:lnTo>
                  <a:lnTo>
                    <a:pt x="942" y="1199"/>
                  </a:lnTo>
                  <a:lnTo>
                    <a:pt x="1000" y="1038"/>
                  </a:lnTo>
                  <a:lnTo>
                    <a:pt x="1058" y="863"/>
                  </a:lnTo>
                  <a:lnTo>
                    <a:pt x="1118" y="683"/>
                  </a:lnTo>
                  <a:lnTo>
                    <a:pt x="1176" y="506"/>
                  </a:lnTo>
                  <a:lnTo>
                    <a:pt x="1234" y="341"/>
                  </a:lnTo>
                  <a:lnTo>
                    <a:pt x="1294" y="201"/>
                  </a:lnTo>
                  <a:lnTo>
                    <a:pt x="1353" y="91"/>
                  </a:lnTo>
                  <a:lnTo>
                    <a:pt x="1413" y="23"/>
                  </a:lnTo>
                  <a:lnTo>
                    <a:pt x="1469" y="0"/>
                  </a:lnTo>
                  <a:lnTo>
                    <a:pt x="1527" y="23"/>
                  </a:lnTo>
                  <a:lnTo>
                    <a:pt x="1589" y="91"/>
                  </a:lnTo>
                  <a:lnTo>
                    <a:pt x="1647" y="201"/>
                  </a:lnTo>
                  <a:lnTo>
                    <a:pt x="1705" y="341"/>
                  </a:lnTo>
                  <a:lnTo>
                    <a:pt x="1765" y="506"/>
                  </a:lnTo>
                  <a:lnTo>
                    <a:pt x="1824" y="683"/>
                  </a:lnTo>
                  <a:lnTo>
                    <a:pt x="1882" y="863"/>
                  </a:lnTo>
                  <a:lnTo>
                    <a:pt x="1942" y="1038"/>
                  </a:lnTo>
                  <a:lnTo>
                    <a:pt x="2000" y="1199"/>
                  </a:lnTo>
                  <a:lnTo>
                    <a:pt x="2060" y="1345"/>
                  </a:lnTo>
                  <a:lnTo>
                    <a:pt x="2118" y="1469"/>
                  </a:lnTo>
                  <a:lnTo>
                    <a:pt x="2176" y="1573"/>
                  </a:lnTo>
                  <a:lnTo>
                    <a:pt x="2236" y="1657"/>
                  </a:lnTo>
                  <a:lnTo>
                    <a:pt x="2294" y="1722"/>
                  </a:lnTo>
                  <a:lnTo>
                    <a:pt x="2353" y="1772"/>
                  </a:lnTo>
                  <a:lnTo>
                    <a:pt x="2411" y="1808"/>
                  </a:lnTo>
                  <a:lnTo>
                    <a:pt x="2469" y="1833"/>
                  </a:lnTo>
                  <a:lnTo>
                    <a:pt x="2529" y="1853"/>
                  </a:lnTo>
                  <a:lnTo>
                    <a:pt x="2587" y="1863"/>
                  </a:lnTo>
                  <a:lnTo>
                    <a:pt x="2647" y="1872"/>
                  </a:lnTo>
                  <a:lnTo>
                    <a:pt x="2705" y="1878"/>
                  </a:lnTo>
                  <a:lnTo>
                    <a:pt x="2763" y="1879"/>
                  </a:lnTo>
                  <a:lnTo>
                    <a:pt x="2823" y="1883"/>
                  </a:lnTo>
                </a:path>
              </a:pathLst>
            </a:custGeom>
            <a:grpFill/>
            <a:ln w="25400">
              <a:solidFill>
                <a:srgbClr val="0000FF"/>
              </a:solidFill>
              <a:prstDash val="solid"/>
              <a:round/>
              <a:headEnd/>
              <a:tailEnd/>
            </a:ln>
          </p:spPr>
          <p:txBody>
            <a:bodyPr/>
            <a:lstStyle/>
            <a:p>
              <a:pPr>
                <a:defRPr/>
              </a:pPr>
              <a:endParaRPr lang="en-US">
                <a:latin typeface="Arial" pitchFamily="34" charset="0"/>
              </a:endParaRPr>
            </a:p>
          </p:txBody>
        </p:sp>
        <p:sp>
          <p:nvSpPr>
            <p:cNvPr id="257043" name="Freeform 19"/>
            <p:cNvSpPr>
              <a:spLocks/>
            </p:cNvSpPr>
            <p:nvPr/>
          </p:nvSpPr>
          <p:spPr bwMode="auto">
            <a:xfrm>
              <a:off x="2736" y="2448"/>
              <a:ext cx="2823" cy="1885"/>
            </a:xfrm>
            <a:custGeom>
              <a:avLst/>
              <a:gdLst/>
              <a:ahLst/>
              <a:cxnLst>
                <a:cxn ang="0">
                  <a:pos x="0" y="1885"/>
                </a:cxn>
                <a:cxn ang="0">
                  <a:pos x="60" y="1885"/>
                </a:cxn>
                <a:cxn ang="0">
                  <a:pos x="118" y="1883"/>
                </a:cxn>
                <a:cxn ang="0">
                  <a:pos x="176" y="1879"/>
                </a:cxn>
                <a:cxn ang="0">
                  <a:pos x="236" y="1878"/>
                </a:cxn>
                <a:cxn ang="0">
                  <a:pos x="295" y="1872"/>
                </a:cxn>
                <a:cxn ang="0">
                  <a:pos x="355" y="1863"/>
                </a:cxn>
                <a:cxn ang="0">
                  <a:pos x="413" y="1853"/>
                </a:cxn>
                <a:cxn ang="0">
                  <a:pos x="471" y="1833"/>
                </a:cxn>
                <a:cxn ang="0">
                  <a:pos x="529" y="1808"/>
                </a:cxn>
                <a:cxn ang="0">
                  <a:pos x="587" y="1772"/>
                </a:cxn>
                <a:cxn ang="0">
                  <a:pos x="647" y="1722"/>
                </a:cxn>
                <a:cxn ang="0">
                  <a:pos x="705" y="1657"/>
                </a:cxn>
                <a:cxn ang="0">
                  <a:pos x="764" y="1573"/>
                </a:cxn>
                <a:cxn ang="0">
                  <a:pos x="824" y="1469"/>
                </a:cxn>
                <a:cxn ang="0">
                  <a:pos x="882" y="1345"/>
                </a:cxn>
                <a:cxn ang="0">
                  <a:pos x="942" y="1199"/>
                </a:cxn>
                <a:cxn ang="0">
                  <a:pos x="1000" y="1038"/>
                </a:cxn>
                <a:cxn ang="0">
                  <a:pos x="1058" y="863"/>
                </a:cxn>
                <a:cxn ang="0">
                  <a:pos x="1118" y="683"/>
                </a:cxn>
                <a:cxn ang="0">
                  <a:pos x="1176" y="506"/>
                </a:cxn>
                <a:cxn ang="0">
                  <a:pos x="1234" y="341"/>
                </a:cxn>
                <a:cxn ang="0">
                  <a:pos x="1294" y="201"/>
                </a:cxn>
                <a:cxn ang="0">
                  <a:pos x="1353" y="91"/>
                </a:cxn>
                <a:cxn ang="0">
                  <a:pos x="1413" y="23"/>
                </a:cxn>
                <a:cxn ang="0">
                  <a:pos x="1469" y="0"/>
                </a:cxn>
                <a:cxn ang="0">
                  <a:pos x="1527" y="23"/>
                </a:cxn>
                <a:cxn ang="0">
                  <a:pos x="1589" y="91"/>
                </a:cxn>
                <a:cxn ang="0">
                  <a:pos x="1647" y="201"/>
                </a:cxn>
                <a:cxn ang="0">
                  <a:pos x="1705" y="341"/>
                </a:cxn>
                <a:cxn ang="0">
                  <a:pos x="1765" y="506"/>
                </a:cxn>
                <a:cxn ang="0">
                  <a:pos x="1824" y="683"/>
                </a:cxn>
                <a:cxn ang="0">
                  <a:pos x="1882" y="863"/>
                </a:cxn>
                <a:cxn ang="0">
                  <a:pos x="1942" y="1038"/>
                </a:cxn>
                <a:cxn ang="0">
                  <a:pos x="2000" y="1199"/>
                </a:cxn>
                <a:cxn ang="0">
                  <a:pos x="2060" y="1345"/>
                </a:cxn>
                <a:cxn ang="0">
                  <a:pos x="2118" y="1469"/>
                </a:cxn>
                <a:cxn ang="0">
                  <a:pos x="2176" y="1573"/>
                </a:cxn>
                <a:cxn ang="0">
                  <a:pos x="2236" y="1657"/>
                </a:cxn>
                <a:cxn ang="0">
                  <a:pos x="2294" y="1722"/>
                </a:cxn>
                <a:cxn ang="0">
                  <a:pos x="2353" y="1772"/>
                </a:cxn>
                <a:cxn ang="0">
                  <a:pos x="2411" y="1808"/>
                </a:cxn>
                <a:cxn ang="0">
                  <a:pos x="2469" y="1833"/>
                </a:cxn>
                <a:cxn ang="0">
                  <a:pos x="2529" y="1853"/>
                </a:cxn>
                <a:cxn ang="0">
                  <a:pos x="2587" y="1863"/>
                </a:cxn>
                <a:cxn ang="0">
                  <a:pos x="2647" y="1872"/>
                </a:cxn>
                <a:cxn ang="0">
                  <a:pos x="2705" y="1878"/>
                </a:cxn>
                <a:cxn ang="0">
                  <a:pos x="2763" y="1879"/>
                </a:cxn>
                <a:cxn ang="0">
                  <a:pos x="2823" y="1883"/>
                </a:cxn>
              </a:cxnLst>
              <a:rect l="0" t="0" r="r" b="b"/>
              <a:pathLst>
                <a:path w="2823" h="1885">
                  <a:moveTo>
                    <a:pt x="0" y="1885"/>
                  </a:moveTo>
                  <a:lnTo>
                    <a:pt x="60" y="1885"/>
                  </a:lnTo>
                  <a:lnTo>
                    <a:pt x="118" y="1883"/>
                  </a:lnTo>
                  <a:lnTo>
                    <a:pt x="176" y="1879"/>
                  </a:lnTo>
                  <a:lnTo>
                    <a:pt x="236" y="1878"/>
                  </a:lnTo>
                  <a:lnTo>
                    <a:pt x="295" y="1872"/>
                  </a:lnTo>
                  <a:lnTo>
                    <a:pt x="355" y="1863"/>
                  </a:lnTo>
                  <a:lnTo>
                    <a:pt x="413" y="1853"/>
                  </a:lnTo>
                  <a:lnTo>
                    <a:pt x="471" y="1833"/>
                  </a:lnTo>
                  <a:lnTo>
                    <a:pt x="529" y="1808"/>
                  </a:lnTo>
                  <a:lnTo>
                    <a:pt x="587" y="1772"/>
                  </a:lnTo>
                  <a:lnTo>
                    <a:pt x="647" y="1722"/>
                  </a:lnTo>
                  <a:lnTo>
                    <a:pt x="705" y="1657"/>
                  </a:lnTo>
                  <a:lnTo>
                    <a:pt x="764" y="1573"/>
                  </a:lnTo>
                  <a:lnTo>
                    <a:pt x="824" y="1469"/>
                  </a:lnTo>
                  <a:lnTo>
                    <a:pt x="882" y="1345"/>
                  </a:lnTo>
                  <a:lnTo>
                    <a:pt x="942" y="1199"/>
                  </a:lnTo>
                  <a:lnTo>
                    <a:pt x="1000" y="1038"/>
                  </a:lnTo>
                  <a:lnTo>
                    <a:pt x="1058" y="863"/>
                  </a:lnTo>
                  <a:lnTo>
                    <a:pt x="1118" y="683"/>
                  </a:lnTo>
                  <a:lnTo>
                    <a:pt x="1176" y="506"/>
                  </a:lnTo>
                  <a:lnTo>
                    <a:pt x="1234" y="341"/>
                  </a:lnTo>
                  <a:lnTo>
                    <a:pt x="1294" y="201"/>
                  </a:lnTo>
                  <a:lnTo>
                    <a:pt x="1353" y="91"/>
                  </a:lnTo>
                  <a:lnTo>
                    <a:pt x="1413" y="23"/>
                  </a:lnTo>
                  <a:lnTo>
                    <a:pt x="1469" y="0"/>
                  </a:lnTo>
                  <a:lnTo>
                    <a:pt x="1527" y="23"/>
                  </a:lnTo>
                  <a:lnTo>
                    <a:pt x="1589" y="91"/>
                  </a:lnTo>
                  <a:lnTo>
                    <a:pt x="1647" y="201"/>
                  </a:lnTo>
                  <a:lnTo>
                    <a:pt x="1705" y="341"/>
                  </a:lnTo>
                  <a:lnTo>
                    <a:pt x="1765" y="506"/>
                  </a:lnTo>
                  <a:lnTo>
                    <a:pt x="1824" y="683"/>
                  </a:lnTo>
                  <a:lnTo>
                    <a:pt x="1882" y="863"/>
                  </a:lnTo>
                  <a:lnTo>
                    <a:pt x="1942" y="1038"/>
                  </a:lnTo>
                  <a:lnTo>
                    <a:pt x="2000" y="1199"/>
                  </a:lnTo>
                  <a:lnTo>
                    <a:pt x="2060" y="1345"/>
                  </a:lnTo>
                  <a:lnTo>
                    <a:pt x="2118" y="1469"/>
                  </a:lnTo>
                  <a:lnTo>
                    <a:pt x="2176" y="1573"/>
                  </a:lnTo>
                  <a:lnTo>
                    <a:pt x="2236" y="1657"/>
                  </a:lnTo>
                  <a:lnTo>
                    <a:pt x="2294" y="1722"/>
                  </a:lnTo>
                  <a:lnTo>
                    <a:pt x="2353" y="1772"/>
                  </a:lnTo>
                  <a:lnTo>
                    <a:pt x="2411" y="1808"/>
                  </a:lnTo>
                  <a:lnTo>
                    <a:pt x="2469" y="1833"/>
                  </a:lnTo>
                  <a:lnTo>
                    <a:pt x="2529" y="1853"/>
                  </a:lnTo>
                  <a:lnTo>
                    <a:pt x="2587" y="1863"/>
                  </a:lnTo>
                  <a:lnTo>
                    <a:pt x="2647" y="1872"/>
                  </a:lnTo>
                  <a:lnTo>
                    <a:pt x="2705" y="1878"/>
                  </a:lnTo>
                  <a:lnTo>
                    <a:pt x="2763" y="1879"/>
                  </a:lnTo>
                  <a:lnTo>
                    <a:pt x="2823" y="1883"/>
                  </a:lnTo>
                </a:path>
              </a:pathLst>
            </a:custGeom>
            <a:grpFill/>
            <a:ln w="25400">
              <a:solidFill>
                <a:srgbClr val="0000FF"/>
              </a:solidFill>
              <a:prstDash val="solid"/>
              <a:round/>
              <a:headEnd/>
              <a:tailEnd/>
            </a:ln>
          </p:spPr>
          <p:txBody>
            <a:bodyPr/>
            <a:lstStyle/>
            <a:p>
              <a:pPr>
                <a:defRPr/>
              </a:pPr>
              <a:endParaRPr lang="en-US">
                <a:latin typeface="Arial" pitchFamily="34" charset="0"/>
              </a:endParaRPr>
            </a:p>
          </p:txBody>
        </p:sp>
        <p:sp>
          <p:nvSpPr>
            <p:cNvPr id="257044" name="Freeform 20"/>
            <p:cNvSpPr>
              <a:spLocks/>
            </p:cNvSpPr>
            <p:nvPr/>
          </p:nvSpPr>
          <p:spPr bwMode="auto">
            <a:xfrm>
              <a:off x="2832" y="1968"/>
              <a:ext cx="2304" cy="2365"/>
            </a:xfrm>
            <a:custGeom>
              <a:avLst/>
              <a:gdLst/>
              <a:ahLst/>
              <a:cxnLst>
                <a:cxn ang="0">
                  <a:pos x="0" y="1885"/>
                </a:cxn>
                <a:cxn ang="0">
                  <a:pos x="60" y="1885"/>
                </a:cxn>
                <a:cxn ang="0">
                  <a:pos x="118" y="1883"/>
                </a:cxn>
                <a:cxn ang="0">
                  <a:pos x="176" y="1879"/>
                </a:cxn>
                <a:cxn ang="0">
                  <a:pos x="236" y="1878"/>
                </a:cxn>
                <a:cxn ang="0">
                  <a:pos x="295" y="1872"/>
                </a:cxn>
                <a:cxn ang="0">
                  <a:pos x="355" y="1863"/>
                </a:cxn>
                <a:cxn ang="0">
                  <a:pos x="413" y="1853"/>
                </a:cxn>
                <a:cxn ang="0">
                  <a:pos x="471" y="1833"/>
                </a:cxn>
                <a:cxn ang="0">
                  <a:pos x="529" y="1808"/>
                </a:cxn>
                <a:cxn ang="0">
                  <a:pos x="587" y="1772"/>
                </a:cxn>
                <a:cxn ang="0">
                  <a:pos x="647" y="1722"/>
                </a:cxn>
                <a:cxn ang="0">
                  <a:pos x="705" y="1657"/>
                </a:cxn>
                <a:cxn ang="0">
                  <a:pos x="764" y="1573"/>
                </a:cxn>
                <a:cxn ang="0">
                  <a:pos x="824" y="1469"/>
                </a:cxn>
                <a:cxn ang="0">
                  <a:pos x="882" y="1345"/>
                </a:cxn>
                <a:cxn ang="0">
                  <a:pos x="942" y="1199"/>
                </a:cxn>
                <a:cxn ang="0">
                  <a:pos x="1000" y="1038"/>
                </a:cxn>
                <a:cxn ang="0">
                  <a:pos x="1058" y="863"/>
                </a:cxn>
                <a:cxn ang="0">
                  <a:pos x="1118" y="683"/>
                </a:cxn>
                <a:cxn ang="0">
                  <a:pos x="1176" y="506"/>
                </a:cxn>
                <a:cxn ang="0">
                  <a:pos x="1234" y="341"/>
                </a:cxn>
                <a:cxn ang="0">
                  <a:pos x="1294" y="201"/>
                </a:cxn>
                <a:cxn ang="0">
                  <a:pos x="1353" y="91"/>
                </a:cxn>
                <a:cxn ang="0">
                  <a:pos x="1413" y="23"/>
                </a:cxn>
                <a:cxn ang="0">
                  <a:pos x="1469" y="0"/>
                </a:cxn>
                <a:cxn ang="0">
                  <a:pos x="1527" y="23"/>
                </a:cxn>
                <a:cxn ang="0">
                  <a:pos x="1589" y="91"/>
                </a:cxn>
                <a:cxn ang="0">
                  <a:pos x="1647" y="201"/>
                </a:cxn>
                <a:cxn ang="0">
                  <a:pos x="1705" y="341"/>
                </a:cxn>
                <a:cxn ang="0">
                  <a:pos x="1765" y="506"/>
                </a:cxn>
                <a:cxn ang="0">
                  <a:pos x="1824" y="683"/>
                </a:cxn>
                <a:cxn ang="0">
                  <a:pos x="1882" y="863"/>
                </a:cxn>
                <a:cxn ang="0">
                  <a:pos x="1942" y="1038"/>
                </a:cxn>
                <a:cxn ang="0">
                  <a:pos x="2000" y="1199"/>
                </a:cxn>
                <a:cxn ang="0">
                  <a:pos x="2060" y="1345"/>
                </a:cxn>
                <a:cxn ang="0">
                  <a:pos x="2118" y="1469"/>
                </a:cxn>
                <a:cxn ang="0">
                  <a:pos x="2176" y="1573"/>
                </a:cxn>
                <a:cxn ang="0">
                  <a:pos x="2236" y="1657"/>
                </a:cxn>
                <a:cxn ang="0">
                  <a:pos x="2294" y="1722"/>
                </a:cxn>
                <a:cxn ang="0">
                  <a:pos x="2353" y="1772"/>
                </a:cxn>
                <a:cxn ang="0">
                  <a:pos x="2411" y="1808"/>
                </a:cxn>
                <a:cxn ang="0">
                  <a:pos x="2469" y="1833"/>
                </a:cxn>
                <a:cxn ang="0">
                  <a:pos x="2529" y="1853"/>
                </a:cxn>
                <a:cxn ang="0">
                  <a:pos x="2587" y="1863"/>
                </a:cxn>
                <a:cxn ang="0">
                  <a:pos x="2647" y="1872"/>
                </a:cxn>
                <a:cxn ang="0">
                  <a:pos x="2705" y="1878"/>
                </a:cxn>
                <a:cxn ang="0">
                  <a:pos x="2763" y="1879"/>
                </a:cxn>
                <a:cxn ang="0">
                  <a:pos x="2823" y="1883"/>
                </a:cxn>
              </a:cxnLst>
              <a:rect l="0" t="0" r="r" b="b"/>
              <a:pathLst>
                <a:path w="2823" h="1885">
                  <a:moveTo>
                    <a:pt x="0" y="1885"/>
                  </a:moveTo>
                  <a:lnTo>
                    <a:pt x="60" y="1885"/>
                  </a:lnTo>
                  <a:lnTo>
                    <a:pt x="118" y="1883"/>
                  </a:lnTo>
                  <a:lnTo>
                    <a:pt x="176" y="1879"/>
                  </a:lnTo>
                  <a:lnTo>
                    <a:pt x="236" y="1878"/>
                  </a:lnTo>
                  <a:lnTo>
                    <a:pt x="295" y="1872"/>
                  </a:lnTo>
                  <a:lnTo>
                    <a:pt x="355" y="1863"/>
                  </a:lnTo>
                  <a:lnTo>
                    <a:pt x="413" y="1853"/>
                  </a:lnTo>
                  <a:lnTo>
                    <a:pt x="471" y="1833"/>
                  </a:lnTo>
                  <a:lnTo>
                    <a:pt x="529" y="1808"/>
                  </a:lnTo>
                  <a:lnTo>
                    <a:pt x="587" y="1772"/>
                  </a:lnTo>
                  <a:lnTo>
                    <a:pt x="647" y="1722"/>
                  </a:lnTo>
                  <a:lnTo>
                    <a:pt x="705" y="1657"/>
                  </a:lnTo>
                  <a:lnTo>
                    <a:pt x="764" y="1573"/>
                  </a:lnTo>
                  <a:lnTo>
                    <a:pt x="824" y="1469"/>
                  </a:lnTo>
                  <a:lnTo>
                    <a:pt x="882" y="1345"/>
                  </a:lnTo>
                  <a:lnTo>
                    <a:pt x="942" y="1199"/>
                  </a:lnTo>
                  <a:lnTo>
                    <a:pt x="1000" y="1038"/>
                  </a:lnTo>
                  <a:lnTo>
                    <a:pt x="1058" y="863"/>
                  </a:lnTo>
                  <a:lnTo>
                    <a:pt x="1118" y="683"/>
                  </a:lnTo>
                  <a:lnTo>
                    <a:pt x="1176" y="506"/>
                  </a:lnTo>
                  <a:lnTo>
                    <a:pt x="1234" y="341"/>
                  </a:lnTo>
                  <a:lnTo>
                    <a:pt x="1294" y="201"/>
                  </a:lnTo>
                  <a:lnTo>
                    <a:pt x="1353" y="91"/>
                  </a:lnTo>
                  <a:lnTo>
                    <a:pt x="1413" y="23"/>
                  </a:lnTo>
                  <a:lnTo>
                    <a:pt x="1469" y="0"/>
                  </a:lnTo>
                  <a:lnTo>
                    <a:pt x="1527" y="23"/>
                  </a:lnTo>
                  <a:lnTo>
                    <a:pt x="1589" y="91"/>
                  </a:lnTo>
                  <a:lnTo>
                    <a:pt x="1647" y="201"/>
                  </a:lnTo>
                  <a:lnTo>
                    <a:pt x="1705" y="341"/>
                  </a:lnTo>
                  <a:lnTo>
                    <a:pt x="1765" y="506"/>
                  </a:lnTo>
                  <a:lnTo>
                    <a:pt x="1824" y="683"/>
                  </a:lnTo>
                  <a:lnTo>
                    <a:pt x="1882" y="863"/>
                  </a:lnTo>
                  <a:lnTo>
                    <a:pt x="1942" y="1038"/>
                  </a:lnTo>
                  <a:lnTo>
                    <a:pt x="2000" y="1199"/>
                  </a:lnTo>
                  <a:lnTo>
                    <a:pt x="2060" y="1345"/>
                  </a:lnTo>
                  <a:lnTo>
                    <a:pt x="2118" y="1469"/>
                  </a:lnTo>
                  <a:lnTo>
                    <a:pt x="2176" y="1573"/>
                  </a:lnTo>
                  <a:lnTo>
                    <a:pt x="2236" y="1657"/>
                  </a:lnTo>
                  <a:lnTo>
                    <a:pt x="2294" y="1722"/>
                  </a:lnTo>
                  <a:lnTo>
                    <a:pt x="2353" y="1772"/>
                  </a:lnTo>
                  <a:lnTo>
                    <a:pt x="2411" y="1808"/>
                  </a:lnTo>
                  <a:lnTo>
                    <a:pt x="2469" y="1833"/>
                  </a:lnTo>
                  <a:lnTo>
                    <a:pt x="2529" y="1853"/>
                  </a:lnTo>
                  <a:lnTo>
                    <a:pt x="2587" y="1863"/>
                  </a:lnTo>
                  <a:lnTo>
                    <a:pt x="2647" y="1872"/>
                  </a:lnTo>
                  <a:lnTo>
                    <a:pt x="2705" y="1878"/>
                  </a:lnTo>
                  <a:lnTo>
                    <a:pt x="2763" y="1879"/>
                  </a:lnTo>
                  <a:lnTo>
                    <a:pt x="2823" y="1883"/>
                  </a:lnTo>
                </a:path>
              </a:pathLst>
            </a:custGeom>
            <a:grpFill/>
            <a:ln w="25400">
              <a:solidFill>
                <a:srgbClr val="0000FF"/>
              </a:solidFill>
              <a:prstDash val="solid"/>
              <a:round/>
              <a:headEnd/>
              <a:tailEnd/>
            </a:ln>
          </p:spPr>
          <p:txBody>
            <a:bodyPr/>
            <a:lstStyle/>
            <a:p>
              <a:pPr>
                <a:defRPr/>
              </a:pPr>
              <a:endParaRPr lang="en-US">
                <a:latin typeface="Arial" pitchFamily="34" charset="0"/>
              </a:endParaRPr>
            </a:p>
          </p:txBody>
        </p:sp>
        <p:sp>
          <p:nvSpPr>
            <p:cNvPr id="257045" name="Freeform 21"/>
            <p:cNvSpPr>
              <a:spLocks/>
            </p:cNvSpPr>
            <p:nvPr/>
          </p:nvSpPr>
          <p:spPr bwMode="auto">
            <a:xfrm>
              <a:off x="2553" y="2448"/>
              <a:ext cx="2823" cy="1885"/>
            </a:xfrm>
            <a:custGeom>
              <a:avLst/>
              <a:gdLst/>
              <a:ahLst/>
              <a:cxnLst>
                <a:cxn ang="0">
                  <a:pos x="0" y="1885"/>
                </a:cxn>
                <a:cxn ang="0">
                  <a:pos x="60" y="1885"/>
                </a:cxn>
                <a:cxn ang="0">
                  <a:pos x="118" y="1883"/>
                </a:cxn>
                <a:cxn ang="0">
                  <a:pos x="176" y="1879"/>
                </a:cxn>
                <a:cxn ang="0">
                  <a:pos x="236" y="1878"/>
                </a:cxn>
                <a:cxn ang="0">
                  <a:pos x="295" y="1872"/>
                </a:cxn>
                <a:cxn ang="0">
                  <a:pos x="355" y="1863"/>
                </a:cxn>
                <a:cxn ang="0">
                  <a:pos x="413" y="1853"/>
                </a:cxn>
                <a:cxn ang="0">
                  <a:pos x="471" y="1833"/>
                </a:cxn>
                <a:cxn ang="0">
                  <a:pos x="529" y="1808"/>
                </a:cxn>
                <a:cxn ang="0">
                  <a:pos x="587" y="1772"/>
                </a:cxn>
                <a:cxn ang="0">
                  <a:pos x="647" y="1722"/>
                </a:cxn>
                <a:cxn ang="0">
                  <a:pos x="705" y="1657"/>
                </a:cxn>
                <a:cxn ang="0">
                  <a:pos x="764" y="1573"/>
                </a:cxn>
                <a:cxn ang="0">
                  <a:pos x="824" y="1469"/>
                </a:cxn>
                <a:cxn ang="0">
                  <a:pos x="882" y="1345"/>
                </a:cxn>
                <a:cxn ang="0">
                  <a:pos x="942" y="1199"/>
                </a:cxn>
                <a:cxn ang="0">
                  <a:pos x="1000" y="1038"/>
                </a:cxn>
                <a:cxn ang="0">
                  <a:pos x="1058" y="863"/>
                </a:cxn>
                <a:cxn ang="0">
                  <a:pos x="1118" y="683"/>
                </a:cxn>
                <a:cxn ang="0">
                  <a:pos x="1176" y="506"/>
                </a:cxn>
                <a:cxn ang="0">
                  <a:pos x="1234" y="341"/>
                </a:cxn>
                <a:cxn ang="0">
                  <a:pos x="1294" y="201"/>
                </a:cxn>
                <a:cxn ang="0">
                  <a:pos x="1353" y="91"/>
                </a:cxn>
                <a:cxn ang="0">
                  <a:pos x="1413" y="23"/>
                </a:cxn>
                <a:cxn ang="0">
                  <a:pos x="1469" y="0"/>
                </a:cxn>
                <a:cxn ang="0">
                  <a:pos x="1527" y="23"/>
                </a:cxn>
                <a:cxn ang="0">
                  <a:pos x="1589" y="91"/>
                </a:cxn>
                <a:cxn ang="0">
                  <a:pos x="1647" y="201"/>
                </a:cxn>
                <a:cxn ang="0">
                  <a:pos x="1705" y="341"/>
                </a:cxn>
                <a:cxn ang="0">
                  <a:pos x="1765" y="506"/>
                </a:cxn>
                <a:cxn ang="0">
                  <a:pos x="1824" y="683"/>
                </a:cxn>
                <a:cxn ang="0">
                  <a:pos x="1882" y="863"/>
                </a:cxn>
                <a:cxn ang="0">
                  <a:pos x="1942" y="1038"/>
                </a:cxn>
                <a:cxn ang="0">
                  <a:pos x="2000" y="1199"/>
                </a:cxn>
                <a:cxn ang="0">
                  <a:pos x="2060" y="1345"/>
                </a:cxn>
                <a:cxn ang="0">
                  <a:pos x="2118" y="1469"/>
                </a:cxn>
                <a:cxn ang="0">
                  <a:pos x="2176" y="1573"/>
                </a:cxn>
                <a:cxn ang="0">
                  <a:pos x="2236" y="1657"/>
                </a:cxn>
                <a:cxn ang="0">
                  <a:pos x="2294" y="1722"/>
                </a:cxn>
                <a:cxn ang="0">
                  <a:pos x="2353" y="1772"/>
                </a:cxn>
                <a:cxn ang="0">
                  <a:pos x="2411" y="1808"/>
                </a:cxn>
                <a:cxn ang="0">
                  <a:pos x="2469" y="1833"/>
                </a:cxn>
                <a:cxn ang="0">
                  <a:pos x="2529" y="1853"/>
                </a:cxn>
                <a:cxn ang="0">
                  <a:pos x="2587" y="1863"/>
                </a:cxn>
                <a:cxn ang="0">
                  <a:pos x="2647" y="1872"/>
                </a:cxn>
                <a:cxn ang="0">
                  <a:pos x="2705" y="1878"/>
                </a:cxn>
                <a:cxn ang="0">
                  <a:pos x="2763" y="1879"/>
                </a:cxn>
                <a:cxn ang="0">
                  <a:pos x="2823" y="1883"/>
                </a:cxn>
              </a:cxnLst>
              <a:rect l="0" t="0" r="r" b="b"/>
              <a:pathLst>
                <a:path w="2823" h="1885">
                  <a:moveTo>
                    <a:pt x="0" y="1885"/>
                  </a:moveTo>
                  <a:lnTo>
                    <a:pt x="60" y="1885"/>
                  </a:lnTo>
                  <a:lnTo>
                    <a:pt x="118" y="1883"/>
                  </a:lnTo>
                  <a:lnTo>
                    <a:pt x="176" y="1879"/>
                  </a:lnTo>
                  <a:lnTo>
                    <a:pt x="236" y="1878"/>
                  </a:lnTo>
                  <a:lnTo>
                    <a:pt x="295" y="1872"/>
                  </a:lnTo>
                  <a:lnTo>
                    <a:pt x="355" y="1863"/>
                  </a:lnTo>
                  <a:lnTo>
                    <a:pt x="413" y="1853"/>
                  </a:lnTo>
                  <a:lnTo>
                    <a:pt x="471" y="1833"/>
                  </a:lnTo>
                  <a:lnTo>
                    <a:pt x="529" y="1808"/>
                  </a:lnTo>
                  <a:lnTo>
                    <a:pt x="587" y="1772"/>
                  </a:lnTo>
                  <a:lnTo>
                    <a:pt x="647" y="1722"/>
                  </a:lnTo>
                  <a:lnTo>
                    <a:pt x="705" y="1657"/>
                  </a:lnTo>
                  <a:lnTo>
                    <a:pt x="764" y="1573"/>
                  </a:lnTo>
                  <a:lnTo>
                    <a:pt x="824" y="1469"/>
                  </a:lnTo>
                  <a:lnTo>
                    <a:pt x="882" y="1345"/>
                  </a:lnTo>
                  <a:lnTo>
                    <a:pt x="942" y="1199"/>
                  </a:lnTo>
                  <a:lnTo>
                    <a:pt x="1000" y="1038"/>
                  </a:lnTo>
                  <a:lnTo>
                    <a:pt x="1058" y="863"/>
                  </a:lnTo>
                  <a:lnTo>
                    <a:pt x="1118" y="683"/>
                  </a:lnTo>
                  <a:lnTo>
                    <a:pt x="1176" y="506"/>
                  </a:lnTo>
                  <a:lnTo>
                    <a:pt x="1234" y="341"/>
                  </a:lnTo>
                  <a:lnTo>
                    <a:pt x="1294" y="201"/>
                  </a:lnTo>
                  <a:lnTo>
                    <a:pt x="1353" y="91"/>
                  </a:lnTo>
                  <a:lnTo>
                    <a:pt x="1413" y="23"/>
                  </a:lnTo>
                  <a:lnTo>
                    <a:pt x="1469" y="0"/>
                  </a:lnTo>
                  <a:lnTo>
                    <a:pt x="1527" y="23"/>
                  </a:lnTo>
                  <a:lnTo>
                    <a:pt x="1589" y="91"/>
                  </a:lnTo>
                  <a:lnTo>
                    <a:pt x="1647" y="201"/>
                  </a:lnTo>
                  <a:lnTo>
                    <a:pt x="1705" y="341"/>
                  </a:lnTo>
                  <a:lnTo>
                    <a:pt x="1765" y="506"/>
                  </a:lnTo>
                  <a:lnTo>
                    <a:pt x="1824" y="683"/>
                  </a:lnTo>
                  <a:lnTo>
                    <a:pt x="1882" y="863"/>
                  </a:lnTo>
                  <a:lnTo>
                    <a:pt x="1942" y="1038"/>
                  </a:lnTo>
                  <a:lnTo>
                    <a:pt x="2000" y="1199"/>
                  </a:lnTo>
                  <a:lnTo>
                    <a:pt x="2060" y="1345"/>
                  </a:lnTo>
                  <a:lnTo>
                    <a:pt x="2118" y="1469"/>
                  </a:lnTo>
                  <a:lnTo>
                    <a:pt x="2176" y="1573"/>
                  </a:lnTo>
                  <a:lnTo>
                    <a:pt x="2236" y="1657"/>
                  </a:lnTo>
                  <a:lnTo>
                    <a:pt x="2294" y="1722"/>
                  </a:lnTo>
                  <a:lnTo>
                    <a:pt x="2353" y="1772"/>
                  </a:lnTo>
                  <a:lnTo>
                    <a:pt x="2411" y="1808"/>
                  </a:lnTo>
                  <a:lnTo>
                    <a:pt x="2469" y="1833"/>
                  </a:lnTo>
                  <a:lnTo>
                    <a:pt x="2529" y="1853"/>
                  </a:lnTo>
                  <a:lnTo>
                    <a:pt x="2587" y="1863"/>
                  </a:lnTo>
                  <a:lnTo>
                    <a:pt x="2647" y="1872"/>
                  </a:lnTo>
                  <a:lnTo>
                    <a:pt x="2705" y="1878"/>
                  </a:lnTo>
                  <a:lnTo>
                    <a:pt x="2763" y="1879"/>
                  </a:lnTo>
                  <a:lnTo>
                    <a:pt x="2823" y="1883"/>
                  </a:lnTo>
                </a:path>
              </a:pathLst>
            </a:custGeom>
            <a:grpFill/>
            <a:ln w="25400">
              <a:solidFill>
                <a:srgbClr val="0000FF"/>
              </a:solidFill>
              <a:prstDash val="solid"/>
              <a:round/>
              <a:headEnd/>
              <a:tailEnd/>
            </a:ln>
          </p:spPr>
          <p:txBody>
            <a:bodyPr/>
            <a:lstStyle/>
            <a:p>
              <a:pPr>
                <a:defRPr/>
              </a:pPr>
              <a:endParaRPr lang="en-US">
                <a:latin typeface="Arial" pitchFamily="34" charset="0"/>
              </a:endParaRPr>
            </a:p>
          </p:txBody>
        </p:sp>
        <p:sp>
          <p:nvSpPr>
            <p:cNvPr id="257046" name="Freeform 22"/>
            <p:cNvSpPr>
              <a:spLocks/>
            </p:cNvSpPr>
            <p:nvPr/>
          </p:nvSpPr>
          <p:spPr bwMode="auto">
            <a:xfrm>
              <a:off x="2400" y="2448"/>
              <a:ext cx="2823" cy="1885"/>
            </a:xfrm>
            <a:custGeom>
              <a:avLst/>
              <a:gdLst/>
              <a:ahLst/>
              <a:cxnLst>
                <a:cxn ang="0">
                  <a:pos x="0" y="1885"/>
                </a:cxn>
                <a:cxn ang="0">
                  <a:pos x="60" y="1885"/>
                </a:cxn>
                <a:cxn ang="0">
                  <a:pos x="118" y="1883"/>
                </a:cxn>
                <a:cxn ang="0">
                  <a:pos x="176" y="1879"/>
                </a:cxn>
                <a:cxn ang="0">
                  <a:pos x="236" y="1878"/>
                </a:cxn>
                <a:cxn ang="0">
                  <a:pos x="295" y="1872"/>
                </a:cxn>
                <a:cxn ang="0">
                  <a:pos x="355" y="1863"/>
                </a:cxn>
                <a:cxn ang="0">
                  <a:pos x="413" y="1853"/>
                </a:cxn>
                <a:cxn ang="0">
                  <a:pos x="471" y="1833"/>
                </a:cxn>
                <a:cxn ang="0">
                  <a:pos x="529" y="1808"/>
                </a:cxn>
                <a:cxn ang="0">
                  <a:pos x="587" y="1772"/>
                </a:cxn>
                <a:cxn ang="0">
                  <a:pos x="647" y="1722"/>
                </a:cxn>
                <a:cxn ang="0">
                  <a:pos x="705" y="1657"/>
                </a:cxn>
                <a:cxn ang="0">
                  <a:pos x="764" y="1573"/>
                </a:cxn>
                <a:cxn ang="0">
                  <a:pos x="824" y="1469"/>
                </a:cxn>
                <a:cxn ang="0">
                  <a:pos x="882" y="1345"/>
                </a:cxn>
                <a:cxn ang="0">
                  <a:pos x="942" y="1199"/>
                </a:cxn>
                <a:cxn ang="0">
                  <a:pos x="1000" y="1038"/>
                </a:cxn>
                <a:cxn ang="0">
                  <a:pos x="1058" y="863"/>
                </a:cxn>
                <a:cxn ang="0">
                  <a:pos x="1118" y="683"/>
                </a:cxn>
                <a:cxn ang="0">
                  <a:pos x="1176" y="506"/>
                </a:cxn>
                <a:cxn ang="0">
                  <a:pos x="1234" y="341"/>
                </a:cxn>
                <a:cxn ang="0">
                  <a:pos x="1294" y="201"/>
                </a:cxn>
                <a:cxn ang="0">
                  <a:pos x="1353" y="91"/>
                </a:cxn>
                <a:cxn ang="0">
                  <a:pos x="1413" y="23"/>
                </a:cxn>
                <a:cxn ang="0">
                  <a:pos x="1469" y="0"/>
                </a:cxn>
                <a:cxn ang="0">
                  <a:pos x="1527" y="23"/>
                </a:cxn>
                <a:cxn ang="0">
                  <a:pos x="1589" y="91"/>
                </a:cxn>
                <a:cxn ang="0">
                  <a:pos x="1647" y="201"/>
                </a:cxn>
                <a:cxn ang="0">
                  <a:pos x="1705" y="341"/>
                </a:cxn>
                <a:cxn ang="0">
                  <a:pos x="1765" y="506"/>
                </a:cxn>
                <a:cxn ang="0">
                  <a:pos x="1824" y="683"/>
                </a:cxn>
                <a:cxn ang="0">
                  <a:pos x="1882" y="863"/>
                </a:cxn>
                <a:cxn ang="0">
                  <a:pos x="1942" y="1038"/>
                </a:cxn>
                <a:cxn ang="0">
                  <a:pos x="2000" y="1199"/>
                </a:cxn>
                <a:cxn ang="0">
                  <a:pos x="2060" y="1345"/>
                </a:cxn>
                <a:cxn ang="0">
                  <a:pos x="2118" y="1469"/>
                </a:cxn>
                <a:cxn ang="0">
                  <a:pos x="2176" y="1573"/>
                </a:cxn>
                <a:cxn ang="0">
                  <a:pos x="2236" y="1657"/>
                </a:cxn>
                <a:cxn ang="0">
                  <a:pos x="2294" y="1722"/>
                </a:cxn>
                <a:cxn ang="0">
                  <a:pos x="2353" y="1772"/>
                </a:cxn>
                <a:cxn ang="0">
                  <a:pos x="2411" y="1808"/>
                </a:cxn>
                <a:cxn ang="0">
                  <a:pos x="2469" y="1833"/>
                </a:cxn>
                <a:cxn ang="0">
                  <a:pos x="2529" y="1853"/>
                </a:cxn>
                <a:cxn ang="0">
                  <a:pos x="2587" y="1863"/>
                </a:cxn>
                <a:cxn ang="0">
                  <a:pos x="2647" y="1872"/>
                </a:cxn>
                <a:cxn ang="0">
                  <a:pos x="2705" y="1878"/>
                </a:cxn>
                <a:cxn ang="0">
                  <a:pos x="2763" y="1879"/>
                </a:cxn>
                <a:cxn ang="0">
                  <a:pos x="2823" y="1883"/>
                </a:cxn>
              </a:cxnLst>
              <a:rect l="0" t="0" r="r" b="b"/>
              <a:pathLst>
                <a:path w="2823" h="1885">
                  <a:moveTo>
                    <a:pt x="0" y="1885"/>
                  </a:moveTo>
                  <a:lnTo>
                    <a:pt x="60" y="1885"/>
                  </a:lnTo>
                  <a:lnTo>
                    <a:pt x="118" y="1883"/>
                  </a:lnTo>
                  <a:lnTo>
                    <a:pt x="176" y="1879"/>
                  </a:lnTo>
                  <a:lnTo>
                    <a:pt x="236" y="1878"/>
                  </a:lnTo>
                  <a:lnTo>
                    <a:pt x="295" y="1872"/>
                  </a:lnTo>
                  <a:lnTo>
                    <a:pt x="355" y="1863"/>
                  </a:lnTo>
                  <a:lnTo>
                    <a:pt x="413" y="1853"/>
                  </a:lnTo>
                  <a:lnTo>
                    <a:pt x="471" y="1833"/>
                  </a:lnTo>
                  <a:lnTo>
                    <a:pt x="529" y="1808"/>
                  </a:lnTo>
                  <a:lnTo>
                    <a:pt x="587" y="1772"/>
                  </a:lnTo>
                  <a:lnTo>
                    <a:pt x="647" y="1722"/>
                  </a:lnTo>
                  <a:lnTo>
                    <a:pt x="705" y="1657"/>
                  </a:lnTo>
                  <a:lnTo>
                    <a:pt x="764" y="1573"/>
                  </a:lnTo>
                  <a:lnTo>
                    <a:pt x="824" y="1469"/>
                  </a:lnTo>
                  <a:lnTo>
                    <a:pt x="882" y="1345"/>
                  </a:lnTo>
                  <a:lnTo>
                    <a:pt x="942" y="1199"/>
                  </a:lnTo>
                  <a:lnTo>
                    <a:pt x="1000" y="1038"/>
                  </a:lnTo>
                  <a:lnTo>
                    <a:pt x="1058" y="863"/>
                  </a:lnTo>
                  <a:lnTo>
                    <a:pt x="1118" y="683"/>
                  </a:lnTo>
                  <a:lnTo>
                    <a:pt x="1176" y="506"/>
                  </a:lnTo>
                  <a:lnTo>
                    <a:pt x="1234" y="341"/>
                  </a:lnTo>
                  <a:lnTo>
                    <a:pt x="1294" y="201"/>
                  </a:lnTo>
                  <a:lnTo>
                    <a:pt x="1353" y="91"/>
                  </a:lnTo>
                  <a:lnTo>
                    <a:pt x="1413" y="23"/>
                  </a:lnTo>
                  <a:lnTo>
                    <a:pt x="1469" y="0"/>
                  </a:lnTo>
                  <a:lnTo>
                    <a:pt x="1527" y="23"/>
                  </a:lnTo>
                  <a:lnTo>
                    <a:pt x="1589" y="91"/>
                  </a:lnTo>
                  <a:lnTo>
                    <a:pt x="1647" y="201"/>
                  </a:lnTo>
                  <a:lnTo>
                    <a:pt x="1705" y="341"/>
                  </a:lnTo>
                  <a:lnTo>
                    <a:pt x="1765" y="506"/>
                  </a:lnTo>
                  <a:lnTo>
                    <a:pt x="1824" y="683"/>
                  </a:lnTo>
                  <a:lnTo>
                    <a:pt x="1882" y="863"/>
                  </a:lnTo>
                  <a:lnTo>
                    <a:pt x="1942" y="1038"/>
                  </a:lnTo>
                  <a:lnTo>
                    <a:pt x="2000" y="1199"/>
                  </a:lnTo>
                  <a:lnTo>
                    <a:pt x="2060" y="1345"/>
                  </a:lnTo>
                  <a:lnTo>
                    <a:pt x="2118" y="1469"/>
                  </a:lnTo>
                  <a:lnTo>
                    <a:pt x="2176" y="1573"/>
                  </a:lnTo>
                  <a:lnTo>
                    <a:pt x="2236" y="1657"/>
                  </a:lnTo>
                  <a:lnTo>
                    <a:pt x="2294" y="1722"/>
                  </a:lnTo>
                  <a:lnTo>
                    <a:pt x="2353" y="1772"/>
                  </a:lnTo>
                  <a:lnTo>
                    <a:pt x="2411" y="1808"/>
                  </a:lnTo>
                  <a:lnTo>
                    <a:pt x="2469" y="1833"/>
                  </a:lnTo>
                  <a:lnTo>
                    <a:pt x="2529" y="1853"/>
                  </a:lnTo>
                  <a:lnTo>
                    <a:pt x="2587" y="1863"/>
                  </a:lnTo>
                  <a:lnTo>
                    <a:pt x="2647" y="1872"/>
                  </a:lnTo>
                  <a:lnTo>
                    <a:pt x="2705" y="1878"/>
                  </a:lnTo>
                  <a:lnTo>
                    <a:pt x="2763" y="1879"/>
                  </a:lnTo>
                  <a:lnTo>
                    <a:pt x="2823" y="1883"/>
                  </a:lnTo>
                </a:path>
              </a:pathLst>
            </a:custGeom>
            <a:grpFill/>
            <a:ln w="25400">
              <a:solidFill>
                <a:srgbClr val="0000FF"/>
              </a:solidFill>
              <a:prstDash val="solid"/>
              <a:round/>
              <a:headEnd/>
              <a:tailEnd/>
            </a:ln>
          </p:spPr>
          <p:txBody>
            <a:bodyPr/>
            <a:lstStyle/>
            <a:p>
              <a:pPr>
                <a:defRPr/>
              </a:pPr>
              <a:endParaRPr lang="en-US">
                <a:latin typeface="Arial" pitchFamily="34" charset="0"/>
              </a:endParaRPr>
            </a:p>
          </p:txBody>
        </p:sp>
        <p:sp>
          <p:nvSpPr>
            <p:cNvPr id="257047" name="Freeform 23"/>
            <p:cNvSpPr>
              <a:spLocks/>
            </p:cNvSpPr>
            <p:nvPr/>
          </p:nvSpPr>
          <p:spPr bwMode="auto">
            <a:xfrm>
              <a:off x="2745" y="2304"/>
              <a:ext cx="2679" cy="2029"/>
            </a:xfrm>
            <a:custGeom>
              <a:avLst/>
              <a:gdLst/>
              <a:ahLst/>
              <a:cxnLst>
                <a:cxn ang="0">
                  <a:pos x="0" y="1885"/>
                </a:cxn>
                <a:cxn ang="0">
                  <a:pos x="60" y="1885"/>
                </a:cxn>
                <a:cxn ang="0">
                  <a:pos x="118" y="1883"/>
                </a:cxn>
                <a:cxn ang="0">
                  <a:pos x="176" y="1879"/>
                </a:cxn>
                <a:cxn ang="0">
                  <a:pos x="236" y="1878"/>
                </a:cxn>
                <a:cxn ang="0">
                  <a:pos x="295" y="1872"/>
                </a:cxn>
                <a:cxn ang="0">
                  <a:pos x="355" y="1863"/>
                </a:cxn>
                <a:cxn ang="0">
                  <a:pos x="413" y="1853"/>
                </a:cxn>
                <a:cxn ang="0">
                  <a:pos x="471" y="1833"/>
                </a:cxn>
                <a:cxn ang="0">
                  <a:pos x="529" y="1808"/>
                </a:cxn>
                <a:cxn ang="0">
                  <a:pos x="587" y="1772"/>
                </a:cxn>
                <a:cxn ang="0">
                  <a:pos x="647" y="1722"/>
                </a:cxn>
                <a:cxn ang="0">
                  <a:pos x="705" y="1657"/>
                </a:cxn>
                <a:cxn ang="0">
                  <a:pos x="764" y="1573"/>
                </a:cxn>
                <a:cxn ang="0">
                  <a:pos x="824" y="1469"/>
                </a:cxn>
                <a:cxn ang="0">
                  <a:pos x="882" y="1345"/>
                </a:cxn>
                <a:cxn ang="0">
                  <a:pos x="942" y="1199"/>
                </a:cxn>
                <a:cxn ang="0">
                  <a:pos x="1000" y="1038"/>
                </a:cxn>
                <a:cxn ang="0">
                  <a:pos x="1058" y="863"/>
                </a:cxn>
                <a:cxn ang="0">
                  <a:pos x="1118" y="683"/>
                </a:cxn>
                <a:cxn ang="0">
                  <a:pos x="1176" y="506"/>
                </a:cxn>
                <a:cxn ang="0">
                  <a:pos x="1234" y="341"/>
                </a:cxn>
                <a:cxn ang="0">
                  <a:pos x="1294" y="201"/>
                </a:cxn>
                <a:cxn ang="0">
                  <a:pos x="1353" y="91"/>
                </a:cxn>
                <a:cxn ang="0">
                  <a:pos x="1413" y="23"/>
                </a:cxn>
                <a:cxn ang="0">
                  <a:pos x="1469" y="0"/>
                </a:cxn>
                <a:cxn ang="0">
                  <a:pos x="1527" y="23"/>
                </a:cxn>
                <a:cxn ang="0">
                  <a:pos x="1589" y="91"/>
                </a:cxn>
                <a:cxn ang="0">
                  <a:pos x="1647" y="201"/>
                </a:cxn>
                <a:cxn ang="0">
                  <a:pos x="1705" y="341"/>
                </a:cxn>
                <a:cxn ang="0">
                  <a:pos x="1765" y="506"/>
                </a:cxn>
                <a:cxn ang="0">
                  <a:pos x="1824" y="683"/>
                </a:cxn>
                <a:cxn ang="0">
                  <a:pos x="1882" y="863"/>
                </a:cxn>
                <a:cxn ang="0">
                  <a:pos x="1942" y="1038"/>
                </a:cxn>
                <a:cxn ang="0">
                  <a:pos x="2000" y="1199"/>
                </a:cxn>
                <a:cxn ang="0">
                  <a:pos x="2060" y="1345"/>
                </a:cxn>
                <a:cxn ang="0">
                  <a:pos x="2118" y="1469"/>
                </a:cxn>
                <a:cxn ang="0">
                  <a:pos x="2176" y="1573"/>
                </a:cxn>
                <a:cxn ang="0">
                  <a:pos x="2236" y="1657"/>
                </a:cxn>
                <a:cxn ang="0">
                  <a:pos x="2294" y="1722"/>
                </a:cxn>
                <a:cxn ang="0">
                  <a:pos x="2353" y="1772"/>
                </a:cxn>
                <a:cxn ang="0">
                  <a:pos x="2411" y="1808"/>
                </a:cxn>
                <a:cxn ang="0">
                  <a:pos x="2469" y="1833"/>
                </a:cxn>
                <a:cxn ang="0">
                  <a:pos x="2529" y="1853"/>
                </a:cxn>
                <a:cxn ang="0">
                  <a:pos x="2587" y="1863"/>
                </a:cxn>
                <a:cxn ang="0">
                  <a:pos x="2647" y="1872"/>
                </a:cxn>
                <a:cxn ang="0">
                  <a:pos x="2705" y="1878"/>
                </a:cxn>
                <a:cxn ang="0">
                  <a:pos x="2763" y="1879"/>
                </a:cxn>
                <a:cxn ang="0">
                  <a:pos x="2823" y="1883"/>
                </a:cxn>
              </a:cxnLst>
              <a:rect l="0" t="0" r="r" b="b"/>
              <a:pathLst>
                <a:path w="2823" h="1885">
                  <a:moveTo>
                    <a:pt x="0" y="1885"/>
                  </a:moveTo>
                  <a:lnTo>
                    <a:pt x="60" y="1885"/>
                  </a:lnTo>
                  <a:lnTo>
                    <a:pt x="118" y="1883"/>
                  </a:lnTo>
                  <a:lnTo>
                    <a:pt x="176" y="1879"/>
                  </a:lnTo>
                  <a:lnTo>
                    <a:pt x="236" y="1878"/>
                  </a:lnTo>
                  <a:lnTo>
                    <a:pt x="295" y="1872"/>
                  </a:lnTo>
                  <a:lnTo>
                    <a:pt x="355" y="1863"/>
                  </a:lnTo>
                  <a:lnTo>
                    <a:pt x="413" y="1853"/>
                  </a:lnTo>
                  <a:lnTo>
                    <a:pt x="471" y="1833"/>
                  </a:lnTo>
                  <a:lnTo>
                    <a:pt x="529" y="1808"/>
                  </a:lnTo>
                  <a:lnTo>
                    <a:pt x="587" y="1772"/>
                  </a:lnTo>
                  <a:lnTo>
                    <a:pt x="647" y="1722"/>
                  </a:lnTo>
                  <a:lnTo>
                    <a:pt x="705" y="1657"/>
                  </a:lnTo>
                  <a:lnTo>
                    <a:pt x="764" y="1573"/>
                  </a:lnTo>
                  <a:lnTo>
                    <a:pt x="824" y="1469"/>
                  </a:lnTo>
                  <a:lnTo>
                    <a:pt x="882" y="1345"/>
                  </a:lnTo>
                  <a:lnTo>
                    <a:pt x="942" y="1199"/>
                  </a:lnTo>
                  <a:lnTo>
                    <a:pt x="1000" y="1038"/>
                  </a:lnTo>
                  <a:lnTo>
                    <a:pt x="1058" y="863"/>
                  </a:lnTo>
                  <a:lnTo>
                    <a:pt x="1118" y="683"/>
                  </a:lnTo>
                  <a:lnTo>
                    <a:pt x="1176" y="506"/>
                  </a:lnTo>
                  <a:lnTo>
                    <a:pt x="1234" y="341"/>
                  </a:lnTo>
                  <a:lnTo>
                    <a:pt x="1294" y="201"/>
                  </a:lnTo>
                  <a:lnTo>
                    <a:pt x="1353" y="91"/>
                  </a:lnTo>
                  <a:lnTo>
                    <a:pt x="1413" y="23"/>
                  </a:lnTo>
                  <a:lnTo>
                    <a:pt x="1469" y="0"/>
                  </a:lnTo>
                  <a:lnTo>
                    <a:pt x="1527" y="23"/>
                  </a:lnTo>
                  <a:lnTo>
                    <a:pt x="1589" y="91"/>
                  </a:lnTo>
                  <a:lnTo>
                    <a:pt x="1647" y="201"/>
                  </a:lnTo>
                  <a:lnTo>
                    <a:pt x="1705" y="341"/>
                  </a:lnTo>
                  <a:lnTo>
                    <a:pt x="1765" y="506"/>
                  </a:lnTo>
                  <a:lnTo>
                    <a:pt x="1824" y="683"/>
                  </a:lnTo>
                  <a:lnTo>
                    <a:pt x="1882" y="863"/>
                  </a:lnTo>
                  <a:lnTo>
                    <a:pt x="1942" y="1038"/>
                  </a:lnTo>
                  <a:lnTo>
                    <a:pt x="2000" y="1199"/>
                  </a:lnTo>
                  <a:lnTo>
                    <a:pt x="2060" y="1345"/>
                  </a:lnTo>
                  <a:lnTo>
                    <a:pt x="2118" y="1469"/>
                  </a:lnTo>
                  <a:lnTo>
                    <a:pt x="2176" y="1573"/>
                  </a:lnTo>
                  <a:lnTo>
                    <a:pt x="2236" y="1657"/>
                  </a:lnTo>
                  <a:lnTo>
                    <a:pt x="2294" y="1722"/>
                  </a:lnTo>
                  <a:lnTo>
                    <a:pt x="2353" y="1772"/>
                  </a:lnTo>
                  <a:lnTo>
                    <a:pt x="2411" y="1808"/>
                  </a:lnTo>
                  <a:lnTo>
                    <a:pt x="2469" y="1833"/>
                  </a:lnTo>
                  <a:lnTo>
                    <a:pt x="2529" y="1853"/>
                  </a:lnTo>
                  <a:lnTo>
                    <a:pt x="2587" y="1863"/>
                  </a:lnTo>
                  <a:lnTo>
                    <a:pt x="2647" y="1872"/>
                  </a:lnTo>
                  <a:lnTo>
                    <a:pt x="2705" y="1878"/>
                  </a:lnTo>
                  <a:lnTo>
                    <a:pt x="2763" y="1879"/>
                  </a:lnTo>
                  <a:lnTo>
                    <a:pt x="2823" y="1883"/>
                  </a:lnTo>
                </a:path>
              </a:pathLst>
            </a:custGeom>
            <a:grpFill/>
            <a:ln w="25400">
              <a:solidFill>
                <a:srgbClr val="0000FF"/>
              </a:solidFill>
              <a:prstDash val="solid"/>
              <a:round/>
              <a:headEnd/>
              <a:tailEnd/>
            </a:ln>
          </p:spPr>
          <p:txBody>
            <a:bodyPr/>
            <a:lstStyle/>
            <a:p>
              <a:pPr>
                <a:defRPr/>
              </a:pPr>
              <a:endParaRPr lang="en-US">
                <a:latin typeface="Arial" pitchFamily="34" charset="0"/>
              </a:endParaRPr>
            </a:p>
          </p:txBody>
        </p:sp>
      </p:grpSp>
      <p:sp>
        <p:nvSpPr>
          <p:cNvPr id="257048" name="Freeform 24"/>
          <p:cNvSpPr>
            <a:spLocks/>
          </p:cNvSpPr>
          <p:nvPr/>
        </p:nvSpPr>
        <p:spPr bwMode="auto">
          <a:xfrm>
            <a:off x="1146175" y="4791075"/>
            <a:ext cx="3116263" cy="644525"/>
          </a:xfrm>
          <a:custGeom>
            <a:avLst/>
            <a:gdLst>
              <a:gd name="T0" fmla="*/ 0 w 2823"/>
              <a:gd name="T1" fmla="*/ 2147483647 h 1885"/>
              <a:gd name="T2" fmla="*/ 2147483647 w 2823"/>
              <a:gd name="T3" fmla="*/ 2147483647 h 1885"/>
              <a:gd name="T4" fmla="*/ 2147483647 w 2823"/>
              <a:gd name="T5" fmla="*/ 2147483647 h 1885"/>
              <a:gd name="T6" fmla="*/ 2147483647 w 2823"/>
              <a:gd name="T7" fmla="*/ 2147483647 h 1885"/>
              <a:gd name="T8" fmla="*/ 2147483647 w 2823"/>
              <a:gd name="T9" fmla="*/ 2147483647 h 1885"/>
              <a:gd name="T10" fmla="*/ 2147483647 w 2823"/>
              <a:gd name="T11" fmla="*/ 2147483647 h 1885"/>
              <a:gd name="T12" fmla="*/ 2147483647 w 2823"/>
              <a:gd name="T13" fmla="*/ 2147483647 h 1885"/>
              <a:gd name="T14" fmla="*/ 2147483647 w 2823"/>
              <a:gd name="T15" fmla="*/ 2147483647 h 1885"/>
              <a:gd name="T16" fmla="*/ 2147483647 w 2823"/>
              <a:gd name="T17" fmla="*/ 2147483647 h 1885"/>
              <a:gd name="T18" fmla="*/ 2147483647 w 2823"/>
              <a:gd name="T19" fmla="*/ 2147483647 h 1885"/>
              <a:gd name="T20" fmla="*/ 2147483647 w 2823"/>
              <a:gd name="T21" fmla="*/ 2147483647 h 1885"/>
              <a:gd name="T22" fmla="*/ 2147483647 w 2823"/>
              <a:gd name="T23" fmla="*/ 2147483647 h 1885"/>
              <a:gd name="T24" fmla="*/ 2147483647 w 2823"/>
              <a:gd name="T25" fmla="*/ 2147483647 h 1885"/>
              <a:gd name="T26" fmla="*/ 2147483647 w 2823"/>
              <a:gd name="T27" fmla="*/ 2147483647 h 1885"/>
              <a:gd name="T28" fmla="*/ 2147483647 w 2823"/>
              <a:gd name="T29" fmla="*/ 2147483647 h 1885"/>
              <a:gd name="T30" fmla="*/ 2147483647 w 2823"/>
              <a:gd name="T31" fmla="*/ 2147483647 h 1885"/>
              <a:gd name="T32" fmla="*/ 2147483647 w 2823"/>
              <a:gd name="T33" fmla="*/ 2147483647 h 1885"/>
              <a:gd name="T34" fmla="*/ 2147483647 w 2823"/>
              <a:gd name="T35" fmla="*/ 2147483647 h 1885"/>
              <a:gd name="T36" fmla="*/ 2147483647 w 2823"/>
              <a:gd name="T37" fmla="*/ 2147483647 h 1885"/>
              <a:gd name="T38" fmla="*/ 2147483647 w 2823"/>
              <a:gd name="T39" fmla="*/ 2147483647 h 1885"/>
              <a:gd name="T40" fmla="*/ 2147483647 w 2823"/>
              <a:gd name="T41" fmla="*/ 2147483647 h 1885"/>
              <a:gd name="T42" fmla="*/ 2147483647 w 2823"/>
              <a:gd name="T43" fmla="*/ 2147483647 h 1885"/>
              <a:gd name="T44" fmla="*/ 2147483647 w 2823"/>
              <a:gd name="T45" fmla="*/ 2147483647 h 1885"/>
              <a:gd name="T46" fmla="*/ 2147483647 w 2823"/>
              <a:gd name="T47" fmla="*/ 2147483647 h 1885"/>
              <a:gd name="T48" fmla="*/ 2147483647 w 2823"/>
              <a:gd name="T49" fmla="*/ 2147483647 h 1885"/>
              <a:gd name="T50" fmla="*/ 2147483647 w 2823"/>
              <a:gd name="T51" fmla="*/ 0 h 1885"/>
              <a:gd name="T52" fmla="*/ 2147483647 w 2823"/>
              <a:gd name="T53" fmla="*/ 2147483647 h 1885"/>
              <a:gd name="T54" fmla="*/ 2147483647 w 2823"/>
              <a:gd name="T55" fmla="*/ 2147483647 h 1885"/>
              <a:gd name="T56" fmla="*/ 2147483647 w 2823"/>
              <a:gd name="T57" fmla="*/ 2147483647 h 1885"/>
              <a:gd name="T58" fmla="*/ 2147483647 w 2823"/>
              <a:gd name="T59" fmla="*/ 2147483647 h 1885"/>
              <a:gd name="T60" fmla="*/ 2147483647 w 2823"/>
              <a:gd name="T61" fmla="*/ 2147483647 h 1885"/>
              <a:gd name="T62" fmla="*/ 2147483647 w 2823"/>
              <a:gd name="T63" fmla="*/ 2147483647 h 1885"/>
              <a:gd name="T64" fmla="*/ 2147483647 w 2823"/>
              <a:gd name="T65" fmla="*/ 2147483647 h 1885"/>
              <a:gd name="T66" fmla="*/ 2147483647 w 2823"/>
              <a:gd name="T67" fmla="*/ 2147483647 h 1885"/>
              <a:gd name="T68" fmla="*/ 2147483647 w 2823"/>
              <a:gd name="T69" fmla="*/ 2147483647 h 1885"/>
              <a:gd name="T70" fmla="*/ 2147483647 w 2823"/>
              <a:gd name="T71" fmla="*/ 2147483647 h 1885"/>
              <a:gd name="T72" fmla="*/ 2147483647 w 2823"/>
              <a:gd name="T73" fmla="*/ 2147483647 h 1885"/>
              <a:gd name="T74" fmla="*/ 2147483647 w 2823"/>
              <a:gd name="T75" fmla="*/ 2147483647 h 1885"/>
              <a:gd name="T76" fmla="*/ 2147483647 w 2823"/>
              <a:gd name="T77" fmla="*/ 2147483647 h 1885"/>
              <a:gd name="T78" fmla="*/ 2147483647 w 2823"/>
              <a:gd name="T79" fmla="*/ 2147483647 h 1885"/>
              <a:gd name="T80" fmla="*/ 2147483647 w 2823"/>
              <a:gd name="T81" fmla="*/ 2147483647 h 1885"/>
              <a:gd name="T82" fmla="*/ 2147483647 w 2823"/>
              <a:gd name="T83" fmla="*/ 2147483647 h 1885"/>
              <a:gd name="T84" fmla="*/ 2147483647 w 2823"/>
              <a:gd name="T85" fmla="*/ 2147483647 h 1885"/>
              <a:gd name="T86" fmla="*/ 2147483647 w 2823"/>
              <a:gd name="T87" fmla="*/ 2147483647 h 1885"/>
              <a:gd name="T88" fmla="*/ 2147483647 w 2823"/>
              <a:gd name="T89" fmla="*/ 2147483647 h 1885"/>
              <a:gd name="T90" fmla="*/ 2147483647 w 2823"/>
              <a:gd name="T91" fmla="*/ 2147483647 h 1885"/>
              <a:gd name="T92" fmla="*/ 2147483647 w 2823"/>
              <a:gd name="T93" fmla="*/ 2147483647 h 1885"/>
              <a:gd name="T94" fmla="*/ 2147483647 w 2823"/>
              <a:gd name="T95" fmla="*/ 2147483647 h 1885"/>
              <a:gd name="T96" fmla="*/ 2147483647 w 2823"/>
              <a:gd name="T97" fmla="*/ 2147483647 h 188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823"/>
              <a:gd name="T148" fmla="*/ 0 h 1885"/>
              <a:gd name="T149" fmla="*/ 2823 w 2823"/>
              <a:gd name="T150" fmla="*/ 1885 h 188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823" h="1885">
                <a:moveTo>
                  <a:pt x="0" y="1885"/>
                </a:moveTo>
                <a:lnTo>
                  <a:pt x="60" y="1885"/>
                </a:lnTo>
                <a:lnTo>
                  <a:pt x="118" y="1883"/>
                </a:lnTo>
                <a:lnTo>
                  <a:pt x="176" y="1879"/>
                </a:lnTo>
                <a:lnTo>
                  <a:pt x="236" y="1878"/>
                </a:lnTo>
                <a:lnTo>
                  <a:pt x="295" y="1872"/>
                </a:lnTo>
                <a:lnTo>
                  <a:pt x="355" y="1863"/>
                </a:lnTo>
                <a:lnTo>
                  <a:pt x="413" y="1853"/>
                </a:lnTo>
                <a:lnTo>
                  <a:pt x="471" y="1833"/>
                </a:lnTo>
                <a:lnTo>
                  <a:pt x="529" y="1808"/>
                </a:lnTo>
                <a:lnTo>
                  <a:pt x="587" y="1772"/>
                </a:lnTo>
                <a:lnTo>
                  <a:pt x="647" y="1722"/>
                </a:lnTo>
                <a:lnTo>
                  <a:pt x="705" y="1657"/>
                </a:lnTo>
                <a:lnTo>
                  <a:pt x="764" y="1573"/>
                </a:lnTo>
                <a:lnTo>
                  <a:pt x="824" y="1469"/>
                </a:lnTo>
                <a:lnTo>
                  <a:pt x="882" y="1345"/>
                </a:lnTo>
                <a:lnTo>
                  <a:pt x="942" y="1199"/>
                </a:lnTo>
                <a:lnTo>
                  <a:pt x="1000" y="1038"/>
                </a:lnTo>
                <a:lnTo>
                  <a:pt x="1058" y="863"/>
                </a:lnTo>
                <a:lnTo>
                  <a:pt x="1118" y="683"/>
                </a:lnTo>
                <a:lnTo>
                  <a:pt x="1176" y="506"/>
                </a:lnTo>
                <a:lnTo>
                  <a:pt x="1234" y="341"/>
                </a:lnTo>
                <a:lnTo>
                  <a:pt x="1294" y="201"/>
                </a:lnTo>
                <a:lnTo>
                  <a:pt x="1353" y="91"/>
                </a:lnTo>
                <a:lnTo>
                  <a:pt x="1413" y="23"/>
                </a:lnTo>
                <a:lnTo>
                  <a:pt x="1469" y="0"/>
                </a:lnTo>
                <a:lnTo>
                  <a:pt x="1527" y="23"/>
                </a:lnTo>
                <a:lnTo>
                  <a:pt x="1589" y="91"/>
                </a:lnTo>
                <a:lnTo>
                  <a:pt x="1647" y="201"/>
                </a:lnTo>
                <a:lnTo>
                  <a:pt x="1705" y="341"/>
                </a:lnTo>
                <a:lnTo>
                  <a:pt x="1765" y="506"/>
                </a:lnTo>
                <a:lnTo>
                  <a:pt x="1824" y="683"/>
                </a:lnTo>
                <a:lnTo>
                  <a:pt x="1882" y="863"/>
                </a:lnTo>
                <a:lnTo>
                  <a:pt x="1942" y="1038"/>
                </a:lnTo>
                <a:lnTo>
                  <a:pt x="2000" y="1199"/>
                </a:lnTo>
                <a:lnTo>
                  <a:pt x="2060" y="1345"/>
                </a:lnTo>
                <a:lnTo>
                  <a:pt x="2118" y="1469"/>
                </a:lnTo>
                <a:lnTo>
                  <a:pt x="2176" y="1573"/>
                </a:lnTo>
                <a:lnTo>
                  <a:pt x="2236" y="1657"/>
                </a:lnTo>
                <a:lnTo>
                  <a:pt x="2294" y="1722"/>
                </a:lnTo>
                <a:lnTo>
                  <a:pt x="2353" y="1772"/>
                </a:lnTo>
                <a:lnTo>
                  <a:pt x="2411" y="1808"/>
                </a:lnTo>
                <a:lnTo>
                  <a:pt x="2469" y="1833"/>
                </a:lnTo>
                <a:lnTo>
                  <a:pt x="2529" y="1853"/>
                </a:lnTo>
                <a:lnTo>
                  <a:pt x="2587" y="1863"/>
                </a:lnTo>
                <a:lnTo>
                  <a:pt x="2647" y="1872"/>
                </a:lnTo>
                <a:lnTo>
                  <a:pt x="2705" y="1878"/>
                </a:lnTo>
                <a:lnTo>
                  <a:pt x="2763" y="1879"/>
                </a:lnTo>
                <a:lnTo>
                  <a:pt x="2823" y="1883"/>
                </a:lnTo>
              </a:path>
            </a:pathLst>
          </a:custGeom>
          <a:noFill/>
          <a:ln w="4762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57055" name="Text Box 31"/>
          <p:cNvSpPr txBox="1">
            <a:spLocks noChangeArrowheads="1"/>
          </p:cNvSpPr>
          <p:nvPr/>
        </p:nvSpPr>
        <p:spPr bwMode="auto">
          <a:xfrm>
            <a:off x="4271963" y="3889375"/>
            <a:ext cx="1223962"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wrap="none">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r>
              <a:rPr lang="en-US" altLang="en-US">
                <a:solidFill>
                  <a:srgbClr val="0000FF"/>
                </a:solidFill>
                <a:latin typeface="Arial" panose="020B0604020202020204" pitchFamily="34" charset="0"/>
              </a:rPr>
              <a:t>Posteriors</a:t>
            </a:r>
          </a:p>
        </p:txBody>
      </p:sp>
      <p:grpSp>
        <p:nvGrpSpPr>
          <p:cNvPr id="3" name="Group 38"/>
          <p:cNvGrpSpPr>
            <a:grpSpLocks/>
          </p:cNvGrpSpPr>
          <p:nvPr/>
        </p:nvGrpSpPr>
        <p:grpSpPr bwMode="auto">
          <a:xfrm>
            <a:off x="2938463" y="3675360"/>
            <a:ext cx="2024062" cy="1760538"/>
            <a:chOff x="1968" y="1968"/>
            <a:chExt cx="3840" cy="2365"/>
          </a:xfrm>
          <a:noFill/>
        </p:grpSpPr>
        <p:sp>
          <p:nvSpPr>
            <p:cNvPr id="257063" name="Freeform 39"/>
            <p:cNvSpPr>
              <a:spLocks/>
            </p:cNvSpPr>
            <p:nvPr/>
          </p:nvSpPr>
          <p:spPr bwMode="auto">
            <a:xfrm>
              <a:off x="1968" y="2976"/>
              <a:ext cx="3840" cy="1357"/>
            </a:xfrm>
            <a:custGeom>
              <a:avLst/>
              <a:gdLst/>
              <a:ahLst/>
              <a:cxnLst>
                <a:cxn ang="0">
                  <a:pos x="0" y="1885"/>
                </a:cxn>
                <a:cxn ang="0">
                  <a:pos x="60" y="1885"/>
                </a:cxn>
                <a:cxn ang="0">
                  <a:pos x="118" y="1883"/>
                </a:cxn>
                <a:cxn ang="0">
                  <a:pos x="176" y="1879"/>
                </a:cxn>
                <a:cxn ang="0">
                  <a:pos x="236" y="1878"/>
                </a:cxn>
                <a:cxn ang="0">
                  <a:pos x="295" y="1872"/>
                </a:cxn>
                <a:cxn ang="0">
                  <a:pos x="355" y="1863"/>
                </a:cxn>
                <a:cxn ang="0">
                  <a:pos x="413" y="1853"/>
                </a:cxn>
                <a:cxn ang="0">
                  <a:pos x="471" y="1833"/>
                </a:cxn>
                <a:cxn ang="0">
                  <a:pos x="529" y="1808"/>
                </a:cxn>
                <a:cxn ang="0">
                  <a:pos x="587" y="1772"/>
                </a:cxn>
                <a:cxn ang="0">
                  <a:pos x="647" y="1722"/>
                </a:cxn>
                <a:cxn ang="0">
                  <a:pos x="705" y="1657"/>
                </a:cxn>
                <a:cxn ang="0">
                  <a:pos x="764" y="1573"/>
                </a:cxn>
                <a:cxn ang="0">
                  <a:pos x="824" y="1469"/>
                </a:cxn>
                <a:cxn ang="0">
                  <a:pos x="882" y="1345"/>
                </a:cxn>
                <a:cxn ang="0">
                  <a:pos x="942" y="1199"/>
                </a:cxn>
                <a:cxn ang="0">
                  <a:pos x="1000" y="1038"/>
                </a:cxn>
                <a:cxn ang="0">
                  <a:pos x="1058" y="863"/>
                </a:cxn>
                <a:cxn ang="0">
                  <a:pos x="1118" y="683"/>
                </a:cxn>
                <a:cxn ang="0">
                  <a:pos x="1176" y="506"/>
                </a:cxn>
                <a:cxn ang="0">
                  <a:pos x="1234" y="341"/>
                </a:cxn>
                <a:cxn ang="0">
                  <a:pos x="1294" y="201"/>
                </a:cxn>
                <a:cxn ang="0">
                  <a:pos x="1353" y="91"/>
                </a:cxn>
                <a:cxn ang="0">
                  <a:pos x="1413" y="23"/>
                </a:cxn>
                <a:cxn ang="0">
                  <a:pos x="1469" y="0"/>
                </a:cxn>
                <a:cxn ang="0">
                  <a:pos x="1527" y="23"/>
                </a:cxn>
                <a:cxn ang="0">
                  <a:pos x="1589" y="91"/>
                </a:cxn>
                <a:cxn ang="0">
                  <a:pos x="1647" y="201"/>
                </a:cxn>
                <a:cxn ang="0">
                  <a:pos x="1705" y="341"/>
                </a:cxn>
                <a:cxn ang="0">
                  <a:pos x="1765" y="506"/>
                </a:cxn>
                <a:cxn ang="0">
                  <a:pos x="1824" y="683"/>
                </a:cxn>
                <a:cxn ang="0">
                  <a:pos x="1882" y="863"/>
                </a:cxn>
                <a:cxn ang="0">
                  <a:pos x="1942" y="1038"/>
                </a:cxn>
                <a:cxn ang="0">
                  <a:pos x="2000" y="1199"/>
                </a:cxn>
                <a:cxn ang="0">
                  <a:pos x="2060" y="1345"/>
                </a:cxn>
                <a:cxn ang="0">
                  <a:pos x="2118" y="1469"/>
                </a:cxn>
                <a:cxn ang="0">
                  <a:pos x="2176" y="1573"/>
                </a:cxn>
                <a:cxn ang="0">
                  <a:pos x="2236" y="1657"/>
                </a:cxn>
                <a:cxn ang="0">
                  <a:pos x="2294" y="1722"/>
                </a:cxn>
                <a:cxn ang="0">
                  <a:pos x="2353" y="1772"/>
                </a:cxn>
                <a:cxn ang="0">
                  <a:pos x="2411" y="1808"/>
                </a:cxn>
                <a:cxn ang="0">
                  <a:pos x="2469" y="1833"/>
                </a:cxn>
                <a:cxn ang="0">
                  <a:pos x="2529" y="1853"/>
                </a:cxn>
                <a:cxn ang="0">
                  <a:pos x="2587" y="1863"/>
                </a:cxn>
                <a:cxn ang="0">
                  <a:pos x="2647" y="1872"/>
                </a:cxn>
                <a:cxn ang="0">
                  <a:pos x="2705" y="1878"/>
                </a:cxn>
                <a:cxn ang="0">
                  <a:pos x="2763" y="1879"/>
                </a:cxn>
                <a:cxn ang="0">
                  <a:pos x="2823" y="1883"/>
                </a:cxn>
              </a:cxnLst>
              <a:rect l="0" t="0" r="r" b="b"/>
              <a:pathLst>
                <a:path w="2823" h="1885">
                  <a:moveTo>
                    <a:pt x="0" y="1885"/>
                  </a:moveTo>
                  <a:lnTo>
                    <a:pt x="60" y="1885"/>
                  </a:lnTo>
                  <a:lnTo>
                    <a:pt x="118" y="1883"/>
                  </a:lnTo>
                  <a:lnTo>
                    <a:pt x="176" y="1879"/>
                  </a:lnTo>
                  <a:lnTo>
                    <a:pt x="236" y="1878"/>
                  </a:lnTo>
                  <a:lnTo>
                    <a:pt x="295" y="1872"/>
                  </a:lnTo>
                  <a:lnTo>
                    <a:pt x="355" y="1863"/>
                  </a:lnTo>
                  <a:lnTo>
                    <a:pt x="413" y="1853"/>
                  </a:lnTo>
                  <a:lnTo>
                    <a:pt x="471" y="1833"/>
                  </a:lnTo>
                  <a:lnTo>
                    <a:pt x="529" y="1808"/>
                  </a:lnTo>
                  <a:lnTo>
                    <a:pt x="587" y="1772"/>
                  </a:lnTo>
                  <a:lnTo>
                    <a:pt x="647" y="1722"/>
                  </a:lnTo>
                  <a:lnTo>
                    <a:pt x="705" y="1657"/>
                  </a:lnTo>
                  <a:lnTo>
                    <a:pt x="764" y="1573"/>
                  </a:lnTo>
                  <a:lnTo>
                    <a:pt x="824" y="1469"/>
                  </a:lnTo>
                  <a:lnTo>
                    <a:pt x="882" y="1345"/>
                  </a:lnTo>
                  <a:lnTo>
                    <a:pt x="942" y="1199"/>
                  </a:lnTo>
                  <a:lnTo>
                    <a:pt x="1000" y="1038"/>
                  </a:lnTo>
                  <a:lnTo>
                    <a:pt x="1058" y="863"/>
                  </a:lnTo>
                  <a:lnTo>
                    <a:pt x="1118" y="683"/>
                  </a:lnTo>
                  <a:lnTo>
                    <a:pt x="1176" y="506"/>
                  </a:lnTo>
                  <a:lnTo>
                    <a:pt x="1234" y="341"/>
                  </a:lnTo>
                  <a:lnTo>
                    <a:pt x="1294" y="201"/>
                  </a:lnTo>
                  <a:lnTo>
                    <a:pt x="1353" y="91"/>
                  </a:lnTo>
                  <a:lnTo>
                    <a:pt x="1413" y="23"/>
                  </a:lnTo>
                  <a:lnTo>
                    <a:pt x="1469" y="0"/>
                  </a:lnTo>
                  <a:lnTo>
                    <a:pt x="1527" y="23"/>
                  </a:lnTo>
                  <a:lnTo>
                    <a:pt x="1589" y="91"/>
                  </a:lnTo>
                  <a:lnTo>
                    <a:pt x="1647" y="201"/>
                  </a:lnTo>
                  <a:lnTo>
                    <a:pt x="1705" y="341"/>
                  </a:lnTo>
                  <a:lnTo>
                    <a:pt x="1765" y="506"/>
                  </a:lnTo>
                  <a:lnTo>
                    <a:pt x="1824" y="683"/>
                  </a:lnTo>
                  <a:lnTo>
                    <a:pt x="1882" y="863"/>
                  </a:lnTo>
                  <a:lnTo>
                    <a:pt x="1942" y="1038"/>
                  </a:lnTo>
                  <a:lnTo>
                    <a:pt x="2000" y="1199"/>
                  </a:lnTo>
                  <a:lnTo>
                    <a:pt x="2060" y="1345"/>
                  </a:lnTo>
                  <a:lnTo>
                    <a:pt x="2118" y="1469"/>
                  </a:lnTo>
                  <a:lnTo>
                    <a:pt x="2176" y="1573"/>
                  </a:lnTo>
                  <a:lnTo>
                    <a:pt x="2236" y="1657"/>
                  </a:lnTo>
                  <a:lnTo>
                    <a:pt x="2294" y="1722"/>
                  </a:lnTo>
                  <a:lnTo>
                    <a:pt x="2353" y="1772"/>
                  </a:lnTo>
                  <a:lnTo>
                    <a:pt x="2411" y="1808"/>
                  </a:lnTo>
                  <a:lnTo>
                    <a:pt x="2469" y="1833"/>
                  </a:lnTo>
                  <a:lnTo>
                    <a:pt x="2529" y="1853"/>
                  </a:lnTo>
                  <a:lnTo>
                    <a:pt x="2587" y="1863"/>
                  </a:lnTo>
                  <a:lnTo>
                    <a:pt x="2647" y="1872"/>
                  </a:lnTo>
                  <a:lnTo>
                    <a:pt x="2705" y="1878"/>
                  </a:lnTo>
                  <a:lnTo>
                    <a:pt x="2763" y="1879"/>
                  </a:lnTo>
                  <a:lnTo>
                    <a:pt x="2823" y="1883"/>
                  </a:lnTo>
                </a:path>
              </a:pathLst>
            </a:custGeom>
            <a:grpFill/>
            <a:ln w="25400">
              <a:solidFill>
                <a:srgbClr val="0000FF"/>
              </a:solidFill>
              <a:prstDash val="solid"/>
              <a:round/>
              <a:headEnd/>
              <a:tailEnd/>
            </a:ln>
          </p:spPr>
          <p:txBody>
            <a:bodyPr/>
            <a:lstStyle/>
            <a:p>
              <a:pPr>
                <a:defRPr/>
              </a:pPr>
              <a:endParaRPr lang="en-US">
                <a:latin typeface="Arial" pitchFamily="34" charset="0"/>
              </a:endParaRPr>
            </a:p>
          </p:txBody>
        </p:sp>
        <p:sp>
          <p:nvSpPr>
            <p:cNvPr id="257064" name="Freeform 40"/>
            <p:cNvSpPr>
              <a:spLocks/>
            </p:cNvSpPr>
            <p:nvPr/>
          </p:nvSpPr>
          <p:spPr bwMode="auto">
            <a:xfrm>
              <a:off x="2736" y="2448"/>
              <a:ext cx="2823" cy="1885"/>
            </a:xfrm>
            <a:custGeom>
              <a:avLst/>
              <a:gdLst/>
              <a:ahLst/>
              <a:cxnLst>
                <a:cxn ang="0">
                  <a:pos x="0" y="1885"/>
                </a:cxn>
                <a:cxn ang="0">
                  <a:pos x="60" y="1885"/>
                </a:cxn>
                <a:cxn ang="0">
                  <a:pos x="118" y="1883"/>
                </a:cxn>
                <a:cxn ang="0">
                  <a:pos x="176" y="1879"/>
                </a:cxn>
                <a:cxn ang="0">
                  <a:pos x="236" y="1878"/>
                </a:cxn>
                <a:cxn ang="0">
                  <a:pos x="295" y="1872"/>
                </a:cxn>
                <a:cxn ang="0">
                  <a:pos x="355" y="1863"/>
                </a:cxn>
                <a:cxn ang="0">
                  <a:pos x="413" y="1853"/>
                </a:cxn>
                <a:cxn ang="0">
                  <a:pos x="471" y="1833"/>
                </a:cxn>
                <a:cxn ang="0">
                  <a:pos x="529" y="1808"/>
                </a:cxn>
                <a:cxn ang="0">
                  <a:pos x="587" y="1772"/>
                </a:cxn>
                <a:cxn ang="0">
                  <a:pos x="647" y="1722"/>
                </a:cxn>
                <a:cxn ang="0">
                  <a:pos x="705" y="1657"/>
                </a:cxn>
                <a:cxn ang="0">
                  <a:pos x="764" y="1573"/>
                </a:cxn>
                <a:cxn ang="0">
                  <a:pos x="824" y="1469"/>
                </a:cxn>
                <a:cxn ang="0">
                  <a:pos x="882" y="1345"/>
                </a:cxn>
                <a:cxn ang="0">
                  <a:pos x="942" y="1199"/>
                </a:cxn>
                <a:cxn ang="0">
                  <a:pos x="1000" y="1038"/>
                </a:cxn>
                <a:cxn ang="0">
                  <a:pos x="1058" y="863"/>
                </a:cxn>
                <a:cxn ang="0">
                  <a:pos x="1118" y="683"/>
                </a:cxn>
                <a:cxn ang="0">
                  <a:pos x="1176" y="506"/>
                </a:cxn>
                <a:cxn ang="0">
                  <a:pos x="1234" y="341"/>
                </a:cxn>
                <a:cxn ang="0">
                  <a:pos x="1294" y="201"/>
                </a:cxn>
                <a:cxn ang="0">
                  <a:pos x="1353" y="91"/>
                </a:cxn>
                <a:cxn ang="0">
                  <a:pos x="1413" y="23"/>
                </a:cxn>
                <a:cxn ang="0">
                  <a:pos x="1469" y="0"/>
                </a:cxn>
                <a:cxn ang="0">
                  <a:pos x="1527" y="23"/>
                </a:cxn>
                <a:cxn ang="0">
                  <a:pos x="1589" y="91"/>
                </a:cxn>
                <a:cxn ang="0">
                  <a:pos x="1647" y="201"/>
                </a:cxn>
                <a:cxn ang="0">
                  <a:pos x="1705" y="341"/>
                </a:cxn>
                <a:cxn ang="0">
                  <a:pos x="1765" y="506"/>
                </a:cxn>
                <a:cxn ang="0">
                  <a:pos x="1824" y="683"/>
                </a:cxn>
                <a:cxn ang="0">
                  <a:pos x="1882" y="863"/>
                </a:cxn>
                <a:cxn ang="0">
                  <a:pos x="1942" y="1038"/>
                </a:cxn>
                <a:cxn ang="0">
                  <a:pos x="2000" y="1199"/>
                </a:cxn>
                <a:cxn ang="0">
                  <a:pos x="2060" y="1345"/>
                </a:cxn>
                <a:cxn ang="0">
                  <a:pos x="2118" y="1469"/>
                </a:cxn>
                <a:cxn ang="0">
                  <a:pos x="2176" y="1573"/>
                </a:cxn>
                <a:cxn ang="0">
                  <a:pos x="2236" y="1657"/>
                </a:cxn>
                <a:cxn ang="0">
                  <a:pos x="2294" y="1722"/>
                </a:cxn>
                <a:cxn ang="0">
                  <a:pos x="2353" y="1772"/>
                </a:cxn>
                <a:cxn ang="0">
                  <a:pos x="2411" y="1808"/>
                </a:cxn>
                <a:cxn ang="0">
                  <a:pos x="2469" y="1833"/>
                </a:cxn>
                <a:cxn ang="0">
                  <a:pos x="2529" y="1853"/>
                </a:cxn>
                <a:cxn ang="0">
                  <a:pos x="2587" y="1863"/>
                </a:cxn>
                <a:cxn ang="0">
                  <a:pos x="2647" y="1872"/>
                </a:cxn>
                <a:cxn ang="0">
                  <a:pos x="2705" y="1878"/>
                </a:cxn>
                <a:cxn ang="0">
                  <a:pos x="2763" y="1879"/>
                </a:cxn>
                <a:cxn ang="0">
                  <a:pos x="2823" y="1883"/>
                </a:cxn>
              </a:cxnLst>
              <a:rect l="0" t="0" r="r" b="b"/>
              <a:pathLst>
                <a:path w="2823" h="1885">
                  <a:moveTo>
                    <a:pt x="0" y="1885"/>
                  </a:moveTo>
                  <a:lnTo>
                    <a:pt x="60" y="1885"/>
                  </a:lnTo>
                  <a:lnTo>
                    <a:pt x="118" y="1883"/>
                  </a:lnTo>
                  <a:lnTo>
                    <a:pt x="176" y="1879"/>
                  </a:lnTo>
                  <a:lnTo>
                    <a:pt x="236" y="1878"/>
                  </a:lnTo>
                  <a:lnTo>
                    <a:pt x="295" y="1872"/>
                  </a:lnTo>
                  <a:lnTo>
                    <a:pt x="355" y="1863"/>
                  </a:lnTo>
                  <a:lnTo>
                    <a:pt x="413" y="1853"/>
                  </a:lnTo>
                  <a:lnTo>
                    <a:pt x="471" y="1833"/>
                  </a:lnTo>
                  <a:lnTo>
                    <a:pt x="529" y="1808"/>
                  </a:lnTo>
                  <a:lnTo>
                    <a:pt x="587" y="1772"/>
                  </a:lnTo>
                  <a:lnTo>
                    <a:pt x="647" y="1722"/>
                  </a:lnTo>
                  <a:lnTo>
                    <a:pt x="705" y="1657"/>
                  </a:lnTo>
                  <a:lnTo>
                    <a:pt x="764" y="1573"/>
                  </a:lnTo>
                  <a:lnTo>
                    <a:pt x="824" y="1469"/>
                  </a:lnTo>
                  <a:lnTo>
                    <a:pt x="882" y="1345"/>
                  </a:lnTo>
                  <a:lnTo>
                    <a:pt x="942" y="1199"/>
                  </a:lnTo>
                  <a:lnTo>
                    <a:pt x="1000" y="1038"/>
                  </a:lnTo>
                  <a:lnTo>
                    <a:pt x="1058" y="863"/>
                  </a:lnTo>
                  <a:lnTo>
                    <a:pt x="1118" y="683"/>
                  </a:lnTo>
                  <a:lnTo>
                    <a:pt x="1176" y="506"/>
                  </a:lnTo>
                  <a:lnTo>
                    <a:pt x="1234" y="341"/>
                  </a:lnTo>
                  <a:lnTo>
                    <a:pt x="1294" y="201"/>
                  </a:lnTo>
                  <a:lnTo>
                    <a:pt x="1353" y="91"/>
                  </a:lnTo>
                  <a:lnTo>
                    <a:pt x="1413" y="23"/>
                  </a:lnTo>
                  <a:lnTo>
                    <a:pt x="1469" y="0"/>
                  </a:lnTo>
                  <a:lnTo>
                    <a:pt x="1527" y="23"/>
                  </a:lnTo>
                  <a:lnTo>
                    <a:pt x="1589" y="91"/>
                  </a:lnTo>
                  <a:lnTo>
                    <a:pt x="1647" y="201"/>
                  </a:lnTo>
                  <a:lnTo>
                    <a:pt x="1705" y="341"/>
                  </a:lnTo>
                  <a:lnTo>
                    <a:pt x="1765" y="506"/>
                  </a:lnTo>
                  <a:lnTo>
                    <a:pt x="1824" y="683"/>
                  </a:lnTo>
                  <a:lnTo>
                    <a:pt x="1882" y="863"/>
                  </a:lnTo>
                  <a:lnTo>
                    <a:pt x="1942" y="1038"/>
                  </a:lnTo>
                  <a:lnTo>
                    <a:pt x="2000" y="1199"/>
                  </a:lnTo>
                  <a:lnTo>
                    <a:pt x="2060" y="1345"/>
                  </a:lnTo>
                  <a:lnTo>
                    <a:pt x="2118" y="1469"/>
                  </a:lnTo>
                  <a:lnTo>
                    <a:pt x="2176" y="1573"/>
                  </a:lnTo>
                  <a:lnTo>
                    <a:pt x="2236" y="1657"/>
                  </a:lnTo>
                  <a:lnTo>
                    <a:pt x="2294" y="1722"/>
                  </a:lnTo>
                  <a:lnTo>
                    <a:pt x="2353" y="1772"/>
                  </a:lnTo>
                  <a:lnTo>
                    <a:pt x="2411" y="1808"/>
                  </a:lnTo>
                  <a:lnTo>
                    <a:pt x="2469" y="1833"/>
                  </a:lnTo>
                  <a:lnTo>
                    <a:pt x="2529" y="1853"/>
                  </a:lnTo>
                  <a:lnTo>
                    <a:pt x="2587" y="1863"/>
                  </a:lnTo>
                  <a:lnTo>
                    <a:pt x="2647" y="1872"/>
                  </a:lnTo>
                  <a:lnTo>
                    <a:pt x="2705" y="1878"/>
                  </a:lnTo>
                  <a:lnTo>
                    <a:pt x="2763" y="1879"/>
                  </a:lnTo>
                  <a:lnTo>
                    <a:pt x="2823" y="1883"/>
                  </a:lnTo>
                </a:path>
              </a:pathLst>
            </a:custGeom>
            <a:grpFill/>
            <a:ln w="25400">
              <a:solidFill>
                <a:srgbClr val="0000FF"/>
              </a:solidFill>
              <a:prstDash val="solid"/>
              <a:round/>
              <a:headEnd/>
              <a:tailEnd/>
            </a:ln>
          </p:spPr>
          <p:txBody>
            <a:bodyPr/>
            <a:lstStyle/>
            <a:p>
              <a:pPr>
                <a:defRPr/>
              </a:pPr>
              <a:endParaRPr lang="en-US">
                <a:latin typeface="Arial" pitchFamily="34" charset="0"/>
              </a:endParaRPr>
            </a:p>
          </p:txBody>
        </p:sp>
        <p:sp>
          <p:nvSpPr>
            <p:cNvPr id="257065" name="Freeform 41"/>
            <p:cNvSpPr>
              <a:spLocks/>
            </p:cNvSpPr>
            <p:nvPr/>
          </p:nvSpPr>
          <p:spPr bwMode="auto">
            <a:xfrm>
              <a:off x="2832" y="1968"/>
              <a:ext cx="2304" cy="2365"/>
            </a:xfrm>
            <a:custGeom>
              <a:avLst/>
              <a:gdLst/>
              <a:ahLst/>
              <a:cxnLst>
                <a:cxn ang="0">
                  <a:pos x="0" y="1885"/>
                </a:cxn>
                <a:cxn ang="0">
                  <a:pos x="60" y="1885"/>
                </a:cxn>
                <a:cxn ang="0">
                  <a:pos x="118" y="1883"/>
                </a:cxn>
                <a:cxn ang="0">
                  <a:pos x="176" y="1879"/>
                </a:cxn>
                <a:cxn ang="0">
                  <a:pos x="236" y="1878"/>
                </a:cxn>
                <a:cxn ang="0">
                  <a:pos x="295" y="1872"/>
                </a:cxn>
                <a:cxn ang="0">
                  <a:pos x="355" y="1863"/>
                </a:cxn>
                <a:cxn ang="0">
                  <a:pos x="413" y="1853"/>
                </a:cxn>
                <a:cxn ang="0">
                  <a:pos x="471" y="1833"/>
                </a:cxn>
                <a:cxn ang="0">
                  <a:pos x="529" y="1808"/>
                </a:cxn>
                <a:cxn ang="0">
                  <a:pos x="587" y="1772"/>
                </a:cxn>
                <a:cxn ang="0">
                  <a:pos x="647" y="1722"/>
                </a:cxn>
                <a:cxn ang="0">
                  <a:pos x="705" y="1657"/>
                </a:cxn>
                <a:cxn ang="0">
                  <a:pos x="764" y="1573"/>
                </a:cxn>
                <a:cxn ang="0">
                  <a:pos x="824" y="1469"/>
                </a:cxn>
                <a:cxn ang="0">
                  <a:pos x="882" y="1345"/>
                </a:cxn>
                <a:cxn ang="0">
                  <a:pos x="942" y="1199"/>
                </a:cxn>
                <a:cxn ang="0">
                  <a:pos x="1000" y="1038"/>
                </a:cxn>
                <a:cxn ang="0">
                  <a:pos x="1058" y="863"/>
                </a:cxn>
                <a:cxn ang="0">
                  <a:pos x="1118" y="683"/>
                </a:cxn>
                <a:cxn ang="0">
                  <a:pos x="1176" y="506"/>
                </a:cxn>
                <a:cxn ang="0">
                  <a:pos x="1234" y="341"/>
                </a:cxn>
                <a:cxn ang="0">
                  <a:pos x="1294" y="201"/>
                </a:cxn>
                <a:cxn ang="0">
                  <a:pos x="1353" y="91"/>
                </a:cxn>
                <a:cxn ang="0">
                  <a:pos x="1413" y="23"/>
                </a:cxn>
                <a:cxn ang="0">
                  <a:pos x="1469" y="0"/>
                </a:cxn>
                <a:cxn ang="0">
                  <a:pos x="1527" y="23"/>
                </a:cxn>
                <a:cxn ang="0">
                  <a:pos x="1589" y="91"/>
                </a:cxn>
                <a:cxn ang="0">
                  <a:pos x="1647" y="201"/>
                </a:cxn>
                <a:cxn ang="0">
                  <a:pos x="1705" y="341"/>
                </a:cxn>
                <a:cxn ang="0">
                  <a:pos x="1765" y="506"/>
                </a:cxn>
                <a:cxn ang="0">
                  <a:pos x="1824" y="683"/>
                </a:cxn>
                <a:cxn ang="0">
                  <a:pos x="1882" y="863"/>
                </a:cxn>
                <a:cxn ang="0">
                  <a:pos x="1942" y="1038"/>
                </a:cxn>
                <a:cxn ang="0">
                  <a:pos x="2000" y="1199"/>
                </a:cxn>
                <a:cxn ang="0">
                  <a:pos x="2060" y="1345"/>
                </a:cxn>
                <a:cxn ang="0">
                  <a:pos x="2118" y="1469"/>
                </a:cxn>
                <a:cxn ang="0">
                  <a:pos x="2176" y="1573"/>
                </a:cxn>
                <a:cxn ang="0">
                  <a:pos x="2236" y="1657"/>
                </a:cxn>
                <a:cxn ang="0">
                  <a:pos x="2294" y="1722"/>
                </a:cxn>
                <a:cxn ang="0">
                  <a:pos x="2353" y="1772"/>
                </a:cxn>
                <a:cxn ang="0">
                  <a:pos x="2411" y="1808"/>
                </a:cxn>
                <a:cxn ang="0">
                  <a:pos x="2469" y="1833"/>
                </a:cxn>
                <a:cxn ang="0">
                  <a:pos x="2529" y="1853"/>
                </a:cxn>
                <a:cxn ang="0">
                  <a:pos x="2587" y="1863"/>
                </a:cxn>
                <a:cxn ang="0">
                  <a:pos x="2647" y="1872"/>
                </a:cxn>
                <a:cxn ang="0">
                  <a:pos x="2705" y="1878"/>
                </a:cxn>
                <a:cxn ang="0">
                  <a:pos x="2763" y="1879"/>
                </a:cxn>
                <a:cxn ang="0">
                  <a:pos x="2823" y="1883"/>
                </a:cxn>
              </a:cxnLst>
              <a:rect l="0" t="0" r="r" b="b"/>
              <a:pathLst>
                <a:path w="2823" h="1885">
                  <a:moveTo>
                    <a:pt x="0" y="1885"/>
                  </a:moveTo>
                  <a:lnTo>
                    <a:pt x="60" y="1885"/>
                  </a:lnTo>
                  <a:lnTo>
                    <a:pt x="118" y="1883"/>
                  </a:lnTo>
                  <a:lnTo>
                    <a:pt x="176" y="1879"/>
                  </a:lnTo>
                  <a:lnTo>
                    <a:pt x="236" y="1878"/>
                  </a:lnTo>
                  <a:lnTo>
                    <a:pt x="295" y="1872"/>
                  </a:lnTo>
                  <a:lnTo>
                    <a:pt x="355" y="1863"/>
                  </a:lnTo>
                  <a:lnTo>
                    <a:pt x="413" y="1853"/>
                  </a:lnTo>
                  <a:lnTo>
                    <a:pt x="471" y="1833"/>
                  </a:lnTo>
                  <a:lnTo>
                    <a:pt x="529" y="1808"/>
                  </a:lnTo>
                  <a:lnTo>
                    <a:pt x="587" y="1772"/>
                  </a:lnTo>
                  <a:lnTo>
                    <a:pt x="647" y="1722"/>
                  </a:lnTo>
                  <a:lnTo>
                    <a:pt x="705" y="1657"/>
                  </a:lnTo>
                  <a:lnTo>
                    <a:pt x="764" y="1573"/>
                  </a:lnTo>
                  <a:lnTo>
                    <a:pt x="824" y="1469"/>
                  </a:lnTo>
                  <a:lnTo>
                    <a:pt x="882" y="1345"/>
                  </a:lnTo>
                  <a:lnTo>
                    <a:pt x="942" y="1199"/>
                  </a:lnTo>
                  <a:lnTo>
                    <a:pt x="1000" y="1038"/>
                  </a:lnTo>
                  <a:lnTo>
                    <a:pt x="1058" y="863"/>
                  </a:lnTo>
                  <a:lnTo>
                    <a:pt x="1118" y="683"/>
                  </a:lnTo>
                  <a:lnTo>
                    <a:pt x="1176" y="506"/>
                  </a:lnTo>
                  <a:lnTo>
                    <a:pt x="1234" y="341"/>
                  </a:lnTo>
                  <a:lnTo>
                    <a:pt x="1294" y="201"/>
                  </a:lnTo>
                  <a:lnTo>
                    <a:pt x="1353" y="91"/>
                  </a:lnTo>
                  <a:lnTo>
                    <a:pt x="1413" y="23"/>
                  </a:lnTo>
                  <a:lnTo>
                    <a:pt x="1469" y="0"/>
                  </a:lnTo>
                  <a:lnTo>
                    <a:pt x="1527" y="23"/>
                  </a:lnTo>
                  <a:lnTo>
                    <a:pt x="1589" y="91"/>
                  </a:lnTo>
                  <a:lnTo>
                    <a:pt x="1647" y="201"/>
                  </a:lnTo>
                  <a:lnTo>
                    <a:pt x="1705" y="341"/>
                  </a:lnTo>
                  <a:lnTo>
                    <a:pt x="1765" y="506"/>
                  </a:lnTo>
                  <a:lnTo>
                    <a:pt x="1824" y="683"/>
                  </a:lnTo>
                  <a:lnTo>
                    <a:pt x="1882" y="863"/>
                  </a:lnTo>
                  <a:lnTo>
                    <a:pt x="1942" y="1038"/>
                  </a:lnTo>
                  <a:lnTo>
                    <a:pt x="2000" y="1199"/>
                  </a:lnTo>
                  <a:lnTo>
                    <a:pt x="2060" y="1345"/>
                  </a:lnTo>
                  <a:lnTo>
                    <a:pt x="2118" y="1469"/>
                  </a:lnTo>
                  <a:lnTo>
                    <a:pt x="2176" y="1573"/>
                  </a:lnTo>
                  <a:lnTo>
                    <a:pt x="2236" y="1657"/>
                  </a:lnTo>
                  <a:lnTo>
                    <a:pt x="2294" y="1722"/>
                  </a:lnTo>
                  <a:lnTo>
                    <a:pt x="2353" y="1772"/>
                  </a:lnTo>
                  <a:lnTo>
                    <a:pt x="2411" y="1808"/>
                  </a:lnTo>
                  <a:lnTo>
                    <a:pt x="2469" y="1833"/>
                  </a:lnTo>
                  <a:lnTo>
                    <a:pt x="2529" y="1853"/>
                  </a:lnTo>
                  <a:lnTo>
                    <a:pt x="2587" y="1863"/>
                  </a:lnTo>
                  <a:lnTo>
                    <a:pt x="2647" y="1872"/>
                  </a:lnTo>
                  <a:lnTo>
                    <a:pt x="2705" y="1878"/>
                  </a:lnTo>
                  <a:lnTo>
                    <a:pt x="2763" y="1879"/>
                  </a:lnTo>
                  <a:lnTo>
                    <a:pt x="2823" y="1883"/>
                  </a:lnTo>
                </a:path>
              </a:pathLst>
            </a:custGeom>
            <a:grpFill/>
            <a:ln w="25400">
              <a:solidFill>
                <a:srgbClr val="0000FF"/>
              </a:solidFill>
              <a:prstDash val="solid"/>
              <a:round/>
              <a:headEnd/>
              <a:tailEnd/>
            </a:ln>
          </p:spPr>
          <p:txBody>
            <a:bodyPr/>
            <a:lstStyle/>
            <a:p>
              <a:pPr>
                <a:defRPr/>
              </a:pPr>
              <a:endParaRPr lang="en-US">
                <a:latin typeface="Arial" pitchFamily="34" charset="0"/>
              </a:endParaRPr>
            </a:p>
          </p:txBody>
        </p:sp>
        <p:sp>
          <p:nvSpPr>
            <p:cNvPr id="257066" name="Freeform 42"/>
            <p:cNvSpPr>
              <a:spLocks/>
            </p:cNvSpPr>
            <p:nvPr/>
          </p:nvSpPr>
          <p:spPr bwMode="auto">
            <a:xfrm>
              <a:off x="2553" y="2448"/>
              <a:ext cx="2823" cy="1885"/>
            </a:xfrm>
            <a:custGeom>
              <a:avLst/>
              <a:gdLst/>
              <a:ahLst/>
              <a:cxnLst>
                <a:cxn ang="0">
                  <a:pos x="0" y="1885"/>
                </a:cxn>
                <a:cxn ang="0">
                  <a:pos x="60" y="1885"/>
                </a:cxn>
                <a:cxn ang="0">
                  <a:pos x="118" y="1883"/>
                </a:cxn>
                <a:cxn ang="0">
                  <a:pos x="176" y="1879"/>
                </a:cxn>
                <a:cxn ang="0">
                  <a:pos x="236" y="1878"/>
                </a:cxn>
                <a:cxn ang="0">
                  <a:pos x="295" y="1872"/>
                </a:cxn>
                <a:cxn ang="0">
                  <a:pos x="355" y="1863"/>
                </a:cxn>
                <a:cxn ang="0">
                  <a:pos x="413" y="1853"/>
                </a:cxn>
                <a:cxn ang="0">
                  <a:pos x="471" y="1833"/>
                </a:cxn>
                <a:cxn ang="0">
                  <a:pos x="529" y="1808"/>
                </a:cxn>
                <a:cxn ang="0">
                  <a:pos x="587" y="1772"/>
                </a:cxn>
                <a:cxn ang="0">
                  <a:pos x="647" y="1722"/>
                </a:cxn>
                <a:cxn ang="0">
                  <a:pos x="705" y="1657"/>
                </a:cxn>
                <a:cxn ang="0">
                  <a:pos x="764" y="1573"/>
                </a:cxn>
                <a:cxn ang="0">
                  <a:pos x="824" y="1469"/>
                </a:cxn>
                <a:cxn ang="0">
                  <a:pos x="882" y="1345"/>
                </a:cxn>
                <a:cxn ang="0">
                  <a:pos x="942" y="1199"/>
                </a:cxn>
                <a:cxn ang="0">
                  <a:pos x="1000" y="1038"/>
                </a:cxn>
                <a:cxn ang="0">
                  <a:pos x="1058" y="863"/>
                </a:cxn>
                <a:cxn ang="0">
                  <a:pos x="1118" y="683"/>
                </a:cxn>
                <a:cxn ang="0">
                  <a:pos x="1176" y="506"/>
                </a:cxn>
                <a:cxn ang="0">
                  <a:pos x="1234" y="341"/>
                </a:cxn>
                <a:cxn ang="0">
                  <a:pos x="1294" y="201"/>
                </a:cxn>
                <a:cxn ang="0">
                  <a:pos x="1353" y="91"/>
                </a:cxn>
                <a:cxn ang="0">
                  <a:pos x="1413" y="23"/>
                </a:cxn>
                <a:cxn ang="0">
                  <a:pos x="1469" y="0"/>
                </a:cxn>
                <a:cxn ang="0">
                  <a:pos x="1527" y="23"/>
                </a:cxn>
                <a:cxn ang="0">
                  <a:pos x="1589" y="91"/>
                </a:cxn>
                <a:cxn ang="0">
                  <a:pos x="1647" y="201"/>
                </a:cxn>
                <a:cxn ang="0">
                  <a:pos x="1705" y="341"/>
                </a:cxn>
                <a:cxn ang="0">
                  <a:pos x="1765" y="506"/>
                </a:cxn>
                <a:cxn ang="0">
                  <a:pos x="1824" y="683"/>
                </a:cxn>
                <a:cxn ang="0">
                  <a:pos x="1882" y="863"/>
                </a:cxn>
                <a:cxn ang="0">
                  <a:pos x="1942" y="1038"/>
                </a:cxn>
                <a:cxn ang="0">
                  <a:pos x="2000" y="1199"/>
                </a:cxn>
                <a:cxn ang="0">
                  <a:pos x="2060" y="1345"/>
                </a:cxn>
                <a:cxn ang="0">
                  <a:pos x="2118" y="1469"/>
                </a:cxn>
                <a:cxn ang="0">
                  <a:pos x="2176" y="1573"/>
                </a:cxn>
                <a:cxn ang="0">
                  <a:pos x="2236" y="1657"/>
                </a:cxn>
                <a:cxn ang="0">
                  <a:pos x="2294" y="1722"/>
                </a:cxn>
                <a:cxn ang="0">
                  <a:pos x="2353" y="1772"/>
                </a:cxn>
                <a:cxn ang="0">
                  <a:pos x="2411" y="1808"/>
                </a:cxn>
                <a:cxn ang="0">
                  <a:pos x="2469" y="1833"/>
                </a:cxn>
                <a:cxn ang="0">
                  <a:pos x="2529" y="1853"/>
                </a:cxn>
                <a:cxn ang="0">
                  <a:pos x="2587" y="1863"/>
                </a:cxn>
                <a:cxn ang="0">
                  <a:pos x="2647" y="1872"/>
                </a:cxn>
                <a:cxn ang="0">
                  <a:pos x="2705" y="1878"/>
                </a:cxn>
                <a:cxn ang="0">
                  <a:pos x="2763" y="1879"/>
                </a:cxn>
                <a:cxn ang="0">
                  <a:pos x="2823" y="1883"/>
                </a:cxn>
              </a:cxnLst>
              <a:rect l="0" t="0" r="r" b="b"/>
              <a:pathLst>
                <a:path w="2823" h="1885">
                  <a:moveTo>
                    <a:pt x="0" y="1885"/>
                  </a:moveTo>
                  <a:lnTo>
                    <a:pt x="60" y="1885"/>
                  </a:lnTo>
                  <a:lnTo>
                    <a:pt x="118" y="1883"/>
                  </a:lnTo>
                  <a:lnTo>
                    <a:pt x="176" y="1879"/>
                  </a:lnTo>
                  <a:lnTo>
                    <a:pt x="236" y="1878"/>
                  </a:lnTo>
                  <a:lnTo>
                    <a:pt x="295" y="1872"/>
                  </a:lnTo>
                  <a:lnTo>
                    <a:pt x="355" y="1863"/>
                  </a:lnTo>
                  <a:lnTo>
                    <a:pt x="413" y="1853"/>
                  </a:lnTo>
                  <a:lnTo>
                    <a:pt x="471" y="1833"/>
                  </a:lnTo>
                  <a:lnTo>
                    <a:pt x="529" y="1808"/>
                  </a:lnTo>
                  <a:lnTo>
                    <a:pt x="587" y="1772"/>
                  </a:lnTo>
                  <a:lnTo>
                    <a:pt x="647" y="1722"/>
                  </a:lnTo>
                  <a:lnTo>
                    <a:pt x="705" y="1657"/>
                  </a:lnTo>
                  <a:lnTo>
                    <a:pt x="764" y="1573"/>
                  </a:lnTo>
                  <a:lnTo>
                    <a:pt x="824" y="1469"/>
                  </a:lnTo>
                  <a:lnTo>
                    <a:pt x="882" y="1345"/>
                  </a:lnTo>
                  <a:lnTo>
                    <a:pt x="942" y="1199"/>
                  </a:lnTo>
                  <a:lnTo>
                    <a:pt x="1000" y="1038"/>
                  </a:lnTo>
                  <a:lnTo>
                    <a:pt x="1058" y="863"/>
                  </a:lnTo>
                  <a:lnTo>
                    <a:pt x="1118" y="683"/>
                  </a:lnTo>
                  <a:lnTo>
                    <a:pt x="1176" y="506"/>
                  </a:lnTo>
                  <a:lnTo>
                    <a:pt x="1234" y="341"/>
                  </a:lnTo>
                  <a:lnTo>
                    <a:pt x="1294" y="201"/>
                  </a:lnTo>
                  <a:lnTo>
                    <a:pt x="1353" y="91"/>
                  </a:lnTo>
                  <a:lnTo>
                    <a:pt x="1413" y="23"/>
                  </a:lnTo>
                  <a:lnTo>
                    <a:pt x="1469" y="0"/>
                  </a:lnTo>
                  <a:lnTo>
                    <a:pt x="1527" y="23"/>
                  </a:lnTo>
                  <a:lnTo>
                    <a:pt x="1589" y="91"/>
                  </a:lnTo>
                  <a:lnTo>
                    <a:pt x="1647" y="201"/>
                  </a:lnTo>
                  <a:lnTo>
                    <a:pt x="1705" y="341"/>
                  </a:lnTo>
                  <a:lnTo>
                    <a:pt x="1765" y="506"/>
                  </a:lnTo>
                  <a:lnTo>
                    <a:pt x="1824" y="683"/>
                  </a:lnTo>
                  <a:lnTo>
                    <a:pt x="1882" y="863"/>
                  </a:lnTo>
                  <a:lnTo>
                    <a:pt x="1942" y="1038"/>
                  </a:lnTo>
                  <a:lnTo>
                    <a:pt x="2000" y="1199"/>
                  </a:lnTo>
                  <a:lnTo>
                    <a:pt x="2060" y="1345"/>
                  </a:lnTo>
                  <a:lnTo>
                    <a:pt x="2118" y="1469"/>
                  </a:lnTo>
                  <a:lnTo>
                    <a:pt x="2176" y="1573"/>
                  </a:lnTo>
                  <a:lnTo>
                    <a:pt x="2236" y="1657"/>
                  </a:lnTo>
                  <a:lnTo>
                    <a:pt x="2294" y="1722"/>
                  </a:lnTo>
                  <a:lnTo>
                    <a:pt x="2353" y="1772"/>
                  </a:lnTo>
                  <a:lnTo>
                    <a:pt x="2411" y="1808"/>
                  </a:lnTo>
                  <a:lnTo>
                    <a:pt x="2469" y="1833"/>
                  </a:lnTo>
                  <a:lnTo>
                    <a:pt x="2529" y="1853"/>
                  </a:lnTo>
                  <a:lnTo>
                    <a:pt x="2587" y="1863"/>
                  </a:lnTo>
                  <a:lnTo>
                    <a:pt x="2647" y="1872"/>
                  </a:lnTo>
                  <a:lnTo>
                    <a:pt x="2705" y="1878"/>
                  </a:lnTo>
                  <a:lnTo>
                    <a:pt x="2763" y="1879"/>
                  </a:lnTo>
                  <a:lnTo>
                    <a:pt x="2823" y="1883"/>
                  </a:lnTo>
                </a:path>
              </a:pathLst>
            </a:custGeom>
            <a:grpFill/>
            <a:ln w="25400">
              <a:solidFill>
                <a:srgbClr val="0000FF"/>
              </a:solidFill>
              <a:prstDash val="solid"/>
              <a:round/>
              <a:headEnd/>
              <a:tailEnd/>
            </a:ln>
          </p:spPr>
          <p:txBody>
            <a:bodyPr/>
            <a:lstStyle/>
            <a:p>
              <a:pPr>
                <a:defRPr/>
              </a:pPr>
              <a:endParaRPr lang="en-US">
                <a:latin typeface="Arial" pitchFamily="34" charset="0"/>
              </a:endParaRPr>
            </a:p>
          </p:txBody>
        </p:sp>
        <p:sp>
          <p:nvSpPr>
            <p:cNvPr id="257067" name="Freeform 43"/>
            <p:cNvSpPr>
              <a:spLocks/>
            </p:cNvSpPr>
            <p:nvPr/>
          </p:nvSpPr>
          <p:spPr bwMode="auto">
            <a:xfrm>
              <a:off x="2400" y="2448"/>
              <a:ext cx="2823" cy="1885"/>
            </a:xfrm>
            <a:custGeom>
              <a:avLst/>
              <a:gdLst/>
              <a:ahLst/>
              <a:cxnLst>
                <a:cxn ang="0">
                  <a:pos x="0" y="1885"/>
                </a:cxn>
                <a:cxn ang="0">
                  <a:pos x="60" y="1885"/>
                </a:cxn>
                <a:cxn ang="0">
                  <a:pos x="118" y="1883"/>
                </a:cxn>
                <a:cxn ang="0">
                  <a:pos x="176" y="1879"/>
                </a:cxn>
                <a:cxn ang="0">
                  <a:pos x="236" y="1878"/>
                </a:cxn>
                <a:cxn ang="0">
                  <a:pos x="295" y="1872"/>
                </a:cxn>
                <a:cxn ang="0">
                  <a:pos x="355" y="1863"/>
                </a:cxn>
                <a:cxn ang="0">
                  <a:pos x="413" y="1853"/>
                </a:cxn>
                <a:cxn ang="0">
                  <a:pos x="471" y="1833"/>
                </a:cxn>
                <a:cxn ang="0">
                  <a:pos x="529" y="1808"/>
                </a:cxn>
                <a:cxn ang="0">
                  <a:pos x="587" y="1772"/>
                </a:cxn>
                <a:cxn ang="0">
                  <a:pos x="647" y="1722"/>
                </a:cxn>
                <a:cxn ang="0">
                  <a:pos x="705" y="1657"/>
                </a:cxn>
                <a:cxn ang="0">
                  <a:pos x="764" y="1573"/>
                </a:cxn>
                <a:cxn ang="0">
                  <a:pos x="824" y="1469"/>
                </a:cxn>
                <a:cxn ang="0">
                  <a:pos x="882" y="1345"/>
                </a:cxn>
                <a:cxn ang="0">
                  <a:pos x="942" y="1199"/>
                </a:cxn>
                <a:cxn ang="0">
                  <a:pos x="1000" y="1038"/>
                </a:cxn>
                <a:cxn ang="0">
                  <a:pos x="1058" y="863"/>
                </a:cxn>
                <a:cxn ang="0">
                  <a:pos x="1118" y="683"/>
                </a:cxn>
                <a:cxn ang="0">
                  <a:pos x="1176" y="506"/>
                </a:cxn>
                <a:cxn ang="0">
                  <a:pos x="1234" y="341"/>
                </a:cxn>
                <a:cxn ang="0">
                  <a:pos x="1294" y="201"/>
                </a:cxn>
                <a:cxn ang="0">
                  <a:pos x="1353" y="91"/>
                </a:cxn>
                <a:cxn ang="0">
                  <a:pos x="1413" y="23"/>
                </a:cxn>
                <a:cxn ang="0">
                  <a:pos x="1469" y="0"/>
                </a:cxn>
                <a:cxn ang="0">
                  <a:pos x="1527" y="23"/>
                </a:cxn>
                <a:cxn ang="0">
                  <a:pos x="1589" y="91"/>
                </a:cxn>
                <a:cxn ang="0">
                  <a:pos x="1647" y="201"/>
                </a:cxn>
                <a:cxn ang="0">
                  <a:pos x="1705" y="341"/>
                </a:cxn>
                <a:cxn ang="0">
                  <a:pos x="1765" y="506"/>
                </a:cxn>
                <a:cxn ang="0">
                  <a:pos x="1824" y="683"/>
                </a:cxn>
                <a:cxn ang="0">
                  <a:pos x="1882" y="863"/>
                </a:cxn>
                <a:cxn ang="0">
                  <a:pos x="1942" y="1038"/>
                </a:cxn>
                <a:cxn ang="0">
                  <a:pos x="2000" y="1199"/>
                </a:cxn>
                <a:cxn ang="0">
                  <a:pos x="2060" y="1345"/>
                </a:cxn>
                <a:cxn ang="0">
                  <a:pos x="2118" y="1469"/>
                </a:cxn>
                <a:cxn ang="0">
                  <a:pos x="2176" y="1573"/>
                </a:cxn>
                <a:cxn ang="0">
                  <a:pos x="2236" y="1657"/>
                </a:cxn>
                <a:cxn ang="0">
                  <a:pos x="2294" y="1722"/>
                </a:cxn>
                <a:cxn ang="0">
                  <a:pos x="2353" y="1772"/>
                </a:cxn>
                <a:cxn ang="0">
                  <a:pos x="2411" y="1808"/>
                </a:cxn>
                <a:cxn ang="0">
                  <a:pos x="2469" y="1833"/>
                </a:cxn>
                <a:cxn ang="0">
                  <a:pos x="2529" y="1853"/>
                </a:cxn>
                <a:cxn ang="0">
                  <a:pos x="2587" y="1863"/>
                </a:cxn>
                <a:cxn ang="0">
                  <a:pos x="2647" y="1872"/>
                </a:cxn>
                <a:cxn ang="0">
                  <a:pos x="2705" y="1878"/>
                </a:cxn>
                <a:cxn ang="0">
                  <a:pos x="2763" y="1879"/>
                </a:cxn>
                <a:cxn ang="0">
                  <a:pos x="2823" y="1883"/>
                </a:cxn>
              </a:cxnLst>
              <a:rect l="0" t="0" r="r" b="b"/>
              <a:pathLst>
                <a:path w="2823" h="1885">
                  <a:moveTo>
                    <a:pt x="0" y="1885"/>
                  </a:moveTo>
                  <a:lnTo>
                    <a:pt x="60" y="1885"/>
                  </a:lnTo>
                  <a:lnTo>
                    <a:pt x="118" y="1883"/>
                  </a:lnTo>
                  <a:lnTo>
                    <a:pt x="176" y="1879"/>
                  </a:lnTo>
                  <a:lnTo>
                    <a:pt x="236" y="1878"/>
                  </a:lnTo>
                  <a:lnTo>
                    <a:pt x="295" y="1872"/>
                  </a:lnTo>
                  <a:lnTo>
                    <a:pt x="355" y="1863"/>
                  </a:lnTo>
                  <a:lnTo>
                    <a:pt x="413" y="1853"/>
                  </a:lnTo>
                  <a:lnTo>
                    <a:pt x="471" y="1833"/>
                  </a:lnTo>
                  <a:lnTo>
                    <a:pt x="529" y="1808"/>
                  </a:lnTo>
                  <a:lnTo>
                    <a:pt x="587" y="1772"/>
                  </a:lnTo>
                  <a:lnTo>
                    <a:pt x="647" y="1722"/>
                  </a:lnTo>
                  <a:lnTo>
                    <a:pt x="705" y="1657"/>
                  </a:lnTo>
                  <a:lnTo>
                    <a:pt x="764" y="1573"/>
                  </a:lnTo>
                  <a:lnTo>
                    <a:pt x="824" y="1469"/>
                  </a:lnTo>
                  <a:lnTo>
                    <a:pt x="882" y="1345"/>
                  </a:lnTo>
                  <a:lnTo>
                    <a:pt x="942" y="1199"/>
                  </a:lnTo>
                  <a:lnTo>
                    <a:pt x="1000" y="1038"/>
                  </a:lnTo>
                  <a:lnTo>
                    <a:pt x="1058" y="863"/>
                  </a:lnTo>
                  <a:lnTo>
                    <a:pt x="1118" y="683"/>
                  </a:lnTo>
                  <a:lnTo>
                    <a:pt x="1176" y="506"/>
                  </a:lnTo>
                  <a:lnTo>
                    <a:pt x="1234" y="341"/>
                  </a:lnTo>
                  <a:lnTo>
                    <a:pt x="1294" y="201"/>
                  </a:lnTo>
                  <a:lnTo>
                    <a:pt x="1353" y="91"/>
                  </a:lnTo>
                  <a:lnTo>
                    <a:pt x="1413" y="23"/>
                  </a:lnTo>
                  <a:lnTo>
                    <a:pt x="1469" y="0"/>
                  </a:lnTo>
                  <a:lnTo>
                    <a:pt x="1527" y="23"/>
                  </a:lnTo>
                  <a:lnTo>
                    <a:pt x="1589" y="91"/>
                  </a:lnTo>
                  <a:lnTo>
                    <a:pt x="1647" y="201"/>
                  </a:lnTo>
                  <a:lnTo>
                    <a:pt x="1705" y="341"/>
                  </a:lnTo>
                  <a:lnTo>
                    <a:pt x="1765" y="506"/>
                  </a:lnTo>
                  <a:lnTo>
                    <a:pt x="1824" y="683"/>
                  </a:lnTo>
                  <a:lnTo>
                    <a:pt x="1882" y="863"/>
                  </a:lnTo>
                  <a:lnTo>
                    <a:pt x="1942" y="1038"/>
                  </a:lnTo>
                  <a:lnTo>
                    <a:pt x="2000" y="1199"/>
                  </a:lnTo>
                  <a:lnTo>
                    <a:pt x="2060" y="1345"/>
                  </a:lnTo>
                  <a:lnTo>
                    <a:pt x="2118" y="1469"/>
                  </a:lnTo>
                  <a:lnTo>
                    <a:pt x="2176" y="1573"/>
                  </a:lnTo>
                  <a:lnTo>
                    <a:pt x="2236" y="1657"/>
                  </a:lnTo>
                  <a:lnTo>
                    <a:pt x="2294" y="1722"/>
                  </a:lnTo>
                  <a:lnTo>
                    <a:pt x="2353" y="1772"/>
                  </a:lnTo>
                  <a:lnTo>
                    <a:pt x="2411" y="1808"/>
                  </a:lnTo>
                  <a:lnTo>
                    <a:pt x="2469" y="1833"/>
                  </a:lnTo>
                  <a:lnTo>
                    <a:pt x="2529" y="1853"/>
                  </a:lnTo>
                  <a:lnTo>
                    <a:pt x="2587" y="1863"/>
                  </a:lnTo>
                  <a:lnTo>
                    <a:pt x="2647" y="1872"/>
                  </a:lnTo>
                  <a:lnTo>
                    <a:pt x="2705" y="1878"/>
                  </a:lnTo>
                  <a:lnTo>
                    <a:pt x="2763" y="1879"/>
                  </a:lnTo>
                  <a:lnTo>
                    <a:pt x="2823" y="1883"/>
                  </a:lnTo>
                </a:path>
              </a:pathLst>
            </a:custGeom>
            <a:grpFill/>
            <a:ln w="25400">
              <a:solidFill>
                <a:srgbClr val="0000FF"/>
              </a:solidFill>
              <a:prstDash val="solid"/>
              <a:round/>
              <a:headEnd/>
              <a:tailEnd/>
            </a:ln>
          </p:spPr>
          <p:txBody>
            <a:bodyPr/>
            <a:lstStyle/>
            <a:p>
              <a:pPr>
                <a:defRPr/>
              </a:pPr>
              <a:endParaRPr lang="en-US">
                <a:latin typeface="Arial" pitchFamily="34" charset="0"/>
              </a:endParaRPr>
            </a:p>
          </p:txBody>
        </p:sp>
        <p:sp>
          <p:nvSpPr>
            <p:cNvPr id="257068" name="Freeform 44"/>
            <p:cNvSpPr>
              <a:spLocks/>
            </p:cNvSpPr>
            <p:nvPr/>
          </p:nvSpPr>
          <p:spPr bwMode="auto">
            <a:xfrm>
              <a:off x="2745" y="2304"/>
              <a:ext cx="2679" cy="2029"/>
            </a:xfrm>
            <a:custGeom>
              <a:avLst/>
              <a:gdLst/>
              <a:ahLst/>
              <a:cxnLst>
                <a:cxn ang="0">
                  <a:pos x="0" y="1885"/>
                </a:cxn>
                <a:cxn ang="0">
                  <a:pos x="60" y="1885"/>
                </a:cxn>
                <a:cxn ang="0">
                  <a:pos x="118" y="1883"/>
                </a:cxn>
                <a:cxn ang="0">
                  <a:pos x="176" y="1879"/>
                </a:cxn>
                <a:cxn ang="0">
                  <a:pos x="236" y="1878"/>
                </a:cxn>
                <a:cxn ang="0">
                  <a:pos x="295" y="1872"/>
                </a:cxn>
                <a:cxn ang="0">
                  <a:pos x="355" y="1863"/>
                </a:cxn>
                <a:cxn ang="0">
                  <a:pos x="413" y="1853"/>
                </a:cxn>
                <a:cxn ang="0">
                  <a:pos x="471" y="1833"/>
                </a:cxn>
                <a:cxn ang="0">
                  <a:pos x="529" y="1808"/>
                </a:cxn>
                <a:cxn ang="0">
                  <a:pos x="587" y="1772"/>
                </a:cxn>
                <a:cxn ang="0">
                  <a:pos x="647" y="1722"/>
                </a:cxn>
                <a:cxn ang="0">
                  <a:pos x="705" y="1657"/>
                </a:cxn>
                <a:cxn ang="0">
                  <a:pos x="764" y="1573"/>
                </a:cxn>
                <a:cxn ang="0">
                  <a:pos x="824" y="1469"/>
                </a:cxn>
                <a:cxn ang="0">
                  <a:pos x="882" y="1345"/>
                </a:cxn>
                <a:cxn ang="0">
                  <a:pos x="942" y="1199"/>
                </a:cxn>
                <a:cxn ang="0">
                  <a:pos x="1000" y="1038"/>
                </a:cxn>
                <a:cxn ang="0">
                  <a:pos x="1058" y="863"/>
                </a:cxn>
                <a:cxn ang="0">
                  <a:pos x="1118" y="683"/>
                </a:cxn>
                <a:cxn ang="0">
                  <a:pos x="1176" y="506"/>
                </a:cxn>
                <a:cxn ang="0">
                  <a:pos x="1234" y="341"/>
                </a:cxn>
                <a:cxn ang="0">
                  <a:pos x="1294" y="201"/>
                </a:cxn>
                <a:cxn ang="0">
                  <a:pos x="1353" y="91"/>
                </a:cxn>
                <a:cxn ang="0">
                  <a:pos x="1413" y="23"/>
                </a:cxn>
                <a:cxn ang="0">
                  <a:pos x="1469" y="0"/>
                </a:cxn>
                <a:cxn ang="0">
                  <a:pos x="1527" y="23"/>
                </a:cxn>
                <a:cxn ang="0">
                  <a:pos x="1589" y="91"/>
                </a:cxn>
                <a:cxn ang="0">
                  <a:pos x="1647" y="201"/>
                </a:cxn>
                <a:cxn ang="0">
                  <a:pos x="1705" y="341"/>
                </a:cxn>
                <a:cxn ang="0">
                  <a:pos x="1765" y="506"/>
                </a:cxn>
                <a:cxn ang="0">
                  <a:pos x="1824" y="683"/>
                </a:cxn>
                <a:cxn ang="0">
                  <a:pos x="1882" y="863"/>
                </a:cxn>
                <a:cxn ang="0">
                  <a:pos x="1942" y="1038"/>
                </a:cxn>
                <a:cxn ang="0">
                  <a:pos x="2000" y="1199"/>
                </a:cxn>
                <a:cxn ang="0">
                  <a:pos x="2060" y="1345"/>
                </a:cxn>
                <a:cxn ang="0">
                  <a:pos x="2118" y="1469"/>
                </a:cxn>
                <a:cxn ang="0">
                  <a:pos x="2176" y="1573"/>
                </a:cxn>
                <a:cxn ang="0">
                  <a:pos x="2236" y="1657"/>
                </a:cxn>
                <a:cxn ang="0">
                  <a:pos x="2294" y="1722"/>
                </a:cxn>
                <a:cxn ang="0">
                  <a:pos x="2353" y="1772"/>
                </a:cxn>
                <a:cxn ang="0">
                  <a:pos x="2411" y="1808"/>
                </a:cxn>
                <a:cxn ang="0">
                  <a:pos x="2469" y="1833"/>
                </a:cxn>
                <a:cxn ang="0">
                  <a:pos x="2529" y="1853"/>
                </a:cxn>
                <a:cxn ang="0">
                  <a:pos x="2587" y="1863"/>
                </a:cxn>
                <a:cxn ang="0">
                  <a:pos x="2647" y="1872"/>
                </a:cxn>
                <a:cxn ang="0">
                  <a:pos x="2705" y="1878"/>
                </a:cxn>
                <a:cxn ang="0">
                  <a:pos x="2763" y="1879"/>
                </a:cxn>
                <a:cxn ang="0">
                  <a:pos x="2823" y="1883"/>
                </a:cxn>
              </a:cxnLst>
              <a:rect l="0" t="0" r="r" b="b"/>
              <a:pathLst>
                <a:path w="2823" h="1885">
                  <a:moveTo>
                    <a:pt x="0" y="1885"/>
                  </a:moveTo>
                  <a:lnTo>
                    <a:pt x="60" y="1885"/>
                  </a:lnTo>
                  <a:lnTo>
                    <a:pt x="118" y="1883"/>
                  </a:lnTo>
                  <a:lnTo>
                    <a:pt x="176" y="1879"/>
                  </a:lnTo>
                  <a:lnTo>
                    <a:pt x="236" y="1878"/>
                  </a:lnTo>
                  <a:lnTo>
                    <a:pt x="295" y="1872"/>
                  </a:lnTo>
                  <a:lnTo>
                    <a:pt x="355" y="1863"/>
                  </a:lnTo>
                  <a:lnTo>
                    <a:pt x="413" y="1853"/>
                  </a:lnTo>
                  <a:lnTo>
                    <a:pt x="471" y="1833"/>
                  </a:lnTo>
                  <a:lnTo>
                    <a:pt x="529" y="1808"/>
                  </a:lnTo>
                  <a:lnTo>
                    <a:pt x="587" y="1772"/>
                  </a:lnTo>
                  <a:lnTo>
                    <a:pt x="647" y="1722"/>
                  </a:lnTo>
                  <a:lnTo>
                    <a:pt x="705" y="1657"/>
                  </a:lnTo>
                  <a:lnTo>
                    <a:pt x="764" y="1573"/>
                  </a:lnTo>
                  <a:lnTo>
                    <a:pt x="824" y="1469"/>
                  </a:lnTo>
                  <a:lnTo>
                    <a:pt x="882" y="1345"/>
                  </a:lnTo>
                  <a:lnTo>
                    <a:pt x="942" y="1199"/>
                  </a:lnTo>
                  <a:lnTo>
                    <a:pt x="1000" y="1038"/>
                  </a:lnTo>
                  <a:lnTo>
                    <a:pt x="1058" y="863"/>
                  </a:lnTo>
                  <a:lnTo>
                    <a:pt x="1118" y="683"/>
                  </a:lnTo>
                  <a:lnTo>
                    <a:pt x="1176" y="506"/>
                  </a:lnTo>
                  <a:lnTo>
                    <a:pt x="1234" y="341"/>
                  </a:lnTo>
                  <a:lnTo>
                    <a:pt x="1294" y="201"/>
                  </a:lnTo>
                  <a:lnTo>
                    <a:pt x="1353" y="91"/>
                  </a:lnTo>
                  <a:lnTo>
                    <a:pt x="1413" y="23"/>
                  </a:lnTo>
                  <a:lnTo>
                    <a:pt x="1469" y="0"/>
                  </a:lnTo>
                  <a:lnTo>
                    <a:pt x="1527" y="23"/>
                  </a:lnTo>
                  <a:lnTo>
                    <a:pt x="1589" y="91"/>
                  </a:lnTo>
                  <a:lnTo>
                    <a:pt x="1647" y="201"/>
                  </a:lnTo>
                  <a:lnTo>
                    <a:pt x="1705" y="341"/>
                  </a:lnTo>
                  <a:lnTo>
                    <a:pt x="1765" y="506"/>
                  </a:lnTo>
                  <a:lnTo>
                    <a:pt x="1824" y="683"/>
                  </a:lnTo>
                  <a:lnTo>
                    <a:pt x="1882" y="863"/>
                  </a:lnTo>
                  <a:lnTo>
                    <a:pt x="1942" y="1038"/>
                  </a:lnTo>
                  <a:lnTo>
                    <a:pt x="2000" y="1199"/>
                  </a:lnTo>
                  <a:lnTo>
                    <a:pt x="2060" y="1345"/>
                  </a:lnTo>
                  <a:lnTo>
                    <a:pt x="2118" y="1469"/>
                  </a:lnTo>
                  <a:lnTo>
                    <a:pt x="2176" y="1573"/>
                  </a:lnTo>
                  <a:lnTo>
                    <a:pt x="2236" y="1657"/>
                  </a:lnTo>
                  <a:lnTo>
                    <a:pt x="2294" y="1722"/>
                  </a:lnTo>
                  <a:lnTo>
                    <a:pt x="2353" y="1772"/>
                  </a:lnTo>
                  <a:lnTo>
                    <a:pt x="2411" y="1808"/>
                  </a:lnTo>
                  <a:lnTo>
                    <a:pt x="2469" y="1833"/>
                  </a:lnTo>
                  <a:lnTo>
                    <a:pt x="2529" y="1853"/>
                  </a:lnTo>
                  <a:lnTo>
                    <a:pt x="2587" y="1863"/>
                  </a:lnTo>
                  <a:lnTo>
                    <a:pt x="2647" y="1872"/>
                  </a:lnTo>
                  <a:lnTo>
                    <a:pt x="2705" y="1878"/>
                  </a:lnTo>
                  <a:lnTo>
                    <a:pt x="2763" y="1879"/>
                  </a:lnTo>
                  <a:lnTo>
                    <a:pt x="2823" y="1883"/>
                  </a:lnTo>
                </a:path>
              </a:pathLst>
            </a:custGeom>
            <a:grpFill/>
            <a:ln w="25400">
              <a:solidFill>
                <a:srgbClr val="0000FF"/>
              </a:solidFill>
              <a:prstDash val="solid"/>
              <a:round/>
              <a:headEnd/>
              <a:tailEnd/>
            </a:ln>
          </p:spPr>
          <p:txBody>
            <a:bodyPr/>
            <a:lstStyle/>
            <a:p>
              <a:pPr>
                <a:defRPr/>
              </a:pPr>
              <a:endParaRPr lang="en-US">
                <a:latin typeface="Arial" pitchFamily="34" charset="0"/>
              </a:endParaRPr>
            </a:p>
          </p:txBody>
        </p:sp>
      </p:grpSp>
      <p:grpSp>
        <p:nvGrpSpPr>
          <p:cNvPr id="4" name="Group 45"/>
          <p:cNvGrpSpPr>
            <a:grpSpLocks/>
          </p:cNvGrpSpPr>
          <p:nvPr/>
        </p:nvGrpSpPr>
        <p:grpSpPr bwMode="auto">
          <a:xfrm>
            <a:off x="2782888" y="3675360"/>
            <a:ext cx="2024062" cy="1760538"/>
            <a:chOff x="1968" y="1968"/>
            <a:chExt cx="3840" cy="2365"/>
          </a:xfrm>
          <a:noFill/>
        </p:grpSpPr>
        <p:sp>
          <p:nvSpPr>
            <p:cNvPr id="257070" name="Freeform 46"/>
            <p:cNvSpPr>
              <a:spLocks/>
            </p:cNvSpPr>
            <p:nvPr/>
          </p:nvSpPr>
          <p:spPr bwMode="auto">
            <a:xfrm>
              <a:off x="1968" y="2976"/>
              <a:ext cx="3840" cy="1357"/>
            </a:xfrm>
            <a:custGeom>
              <a:avLst/>
              <a:gdLst/>
              <a:ahLst/>
              <a:cxnLst>
                <a:cxn ang="0">
                  <a:pos x="0" y="1885"/>
                </a:cxn>
                <a:cxn ang="0">
                  <a:pos x="60" y="1885"/>
                </a:cxn>
                <a:cxn ang="0">
                  <a:pos x="118" y="1883"/>
                </a:cxn>
                <a:cxn ang="0">
                  <a:pos x="176" y="1879"/>
                </a:cxn>
                <a:cxn ang="0">
                  <a:pos x="236" y="1878"/>
                </a:cxn>
                <a:cxn ang="0">
                  <a:pos x="295" y="1872"/>
                </a:cxn>
                <a:cxn ang="0">
                  <a:pos x="355" y="1863"/>
                </a:cxn>
                <a:cxn ang="0">
                  <a:pos x="413" y="1853"/>
                </a:cxn>
                <a:cxn ang="0">
                  <a:pos x="471" y="1833"/>
                </a:cxn>
                <a:cxn ang="0">
                  <a:pos x="529" y="1808"/>
                </a:cxn>
                <a:cxn ang="0">
                  <a:pos x="587" y="1772"/>
                </a:cxn>
                <a:cxn ang="0">
                  <a:pos x="647" y="1722"/>
                </a:cxn>
                <a:cxn ang="0">
                  <a:pos x="705" y="1657"/>
                </a:cxn>
                <a:cxn ang="0">
                  <a:pos x="764" y="1573"/>
                </a:cxn>
                <a:cxn ang="0">
                  <a:pos x="824" y="1469"/>
                </a:cxn>
                <a:cxn ang="0">
                  <a:pos x="882" y="1345"/>
                </a:cxn>
                <a:cxn ang="0">
                  <a:pos x="942" y="1199"/>
                </a:cxn>
                <a:cxn ang="0">
                  <a:pos x="1000" y="1038"/>
                </a:cxn>
                <a:cxn ang="0">
                  <a:pos x="1058" y="863"/>
                </a:cxn>
                <a:cxn ang="0">
                  <a:pos x="1118" y="683"/>
                </a:cxn>
                <a:cxn ang="0">
                  <a:pos x="1176" y="506"/>
                </a:cxn>
                <a:cxn ang="0">
                  <a:pos x="1234" y="341"/>
                </a:cxn>
                <a:cxn ang="0">
                  <a:pos x="1294" y="201"/>
                </a:cxn>
                <a:cxn ang="0">
                  <a:pos x="1353" y="91"/>
                </a:cxn>
                <a:cxn ang="0">
                  <a:pos x="1413" y="23"/>
                </a:cxn>
                <a:cxn ang="0">
                  <a:pos x="1469" y="0"/>
                </a:cxn>
                <a:cxn ang="0">
                  <a:pos x="1527" y="23"/>
                </a:cxn>
                <a:cxn ang="0">
                  <a:pos x="1589" y="91"/>
                </a:cxn>
                <a:cxn ang="0">
                  <a:pos x="1647" y="201"/>
                </a:cxn>
                <a:cxn ang="0">
                  <a:pos x="1705" y="341"/>
                </a:cxn>
                <a:cxn ang="0">
                  <a:pos x="1765" y="506"/>
                </a:cxn>
                <a:cxn ang="0">
                  <a:pos x="1824" y="683"/>
                </a:cxn>
                <a:cxn ang="0">
                  <a:pos x="1882" y="863"/>
                </a:cxn>
                <a:cxn ang="0">
                  <a:pos x="1942" y="1038"/>
                </a:cxn>
                <a:cxn ang="0">
                  <a:pos x="2000" y="1199"/>
                </a:cxn>
                <a:cxn ang="0">
                  <a:pos x="2060" y="1345"/>
                </a:cxn>
                <a:cxn ang="0">
                  <a:pos x="2118" y="1469"/>
                </a:cxn>
                <a:cxn ang="0">
                  <a:pos x="2176" y="1573"/>
                </a:cxn>
                <a:cxn ang="0">
                  <a:pos x="2236" y="1657"/>
                </a:cxn>
                <a:cxn ang="0">
                  <a:pos x="2294" y="1722"/>
                </a:cxn>
                <a:cxn ang="0">
                  <a:pos x="2353" y="1772"/>
                </a:cxn>
                <a:cxn ang="0">
                  <a:pos x="2411" y="1808"/>
                </a:cxn>
                <a:cxn ang="0">
                  <a:pos x="2469" y="1833"/>
                </a:cxn>
                <a:cxn ang="0">
                  <a:pos x="2529" y="1853"/>
                </a:cxn>
                <a:cxn ang="0">
                  <a:pos x="2587" y="1863"/>
                </a:cxn>
                <a:cxn ang="0">
                  <a:pos x="2647" y="1872"/>
                </a:cxn>
                <a:cxn ang="0">
                  <a:pos x="2705" y="1878"/>
                </a:cxn>
                <a:cxn ang="0">
                  <a:pos x="2763" y="1879"/>
                </a:cxn>
                <a:cxn ang="0">
                  <a:pos x="2823" y="1883"/>
                </a:cxn>
              </a:cxnLst>
              <a:rect l="0" t="0" r="r" b="b"/>
              <a:pathLst>
                <a:path w="2823" h="1885">
                  <a:moveTo>
                    <a:pt x="0" y="1885"/>
                  </a:moveTo>
                  <a:lnTo>
                    <a:pt x="60" y="1885"/>
                  </a:lnTo>
                  <a:lnTo>
                    <a:pt x="118" y="1883"/>
                  </a:lnTo>
                  <a:lnTo>
                    <a:pt x="176" y="1879"/>
                  </a:lnTo>
                  <a:lnTo>
                    <a:pt x="236" y="1878"/>
                  </a:lnTo>
                  <a:lnTo>
                    <a:pt x="295" y="1872"/>
                  </a:lnTo>
                  <a:lnTo>
                    <a:pt x="355" y="1863"/>
                  </a:lnTo>
                  <a:lnTo>
                    <a:pt x="413" y="1853"/>
                  </a:lnTo>
                  <a:lnTo>
                    <a:pt x="471" y="1833"/>
                  </a:lnTo>
                  <a:lnTo>
                    <a:pt x="529" y="1808"/>
                  </a:lnTo>
                  <a:lnTo>
                    <a:pt x="587" y="1772"/>
                  </a:lnTo>
                  <a:lnTo>
                    <a:pt x="647" y="1722"/>
                  </a:lnTo>
                  <a:lnTo>
                    <a:pt x="705" y="1657"/>
                  </a:lnTo>
                  <a:lnTo>
                    <a:pt x="764" y="1573"/>
                  </a:lnTo>
                  <a:lnTo>
                    <a:pt x="824" y="1469"/>
                  </a:lnTo>
                  <a:lnTo>
                    <a:pt x="882" y="1345"/>
                  </a:lnTo>
                  <a:lnTo>
                    <a:pt x="942" y="1199"/>
                  </a:lnTo>
                  <a:lnTo>
                    <a:pt x="1000" y="1038"/>
                  </a:lnTo>
                  <a:lnTo>
                    <a:pt x="1058" y="863"/>
                  </a:lnTo>
                  <a:lnTo>
                    <a:pt x="1118" y="683"/>
                  </a:lnTo>
                  <a:lnTo>
                    <a:pt x="1176" y="506"/>
                  </a:lnTo>
                  <a:lnTo>
                    <a:pt x="1234" y="341"/>
                  </a:lnTo>
                  <a:lnTo>
                    <a:pt x="1294" y="201"/>
                  </a:lnTo>
                  <a:lnTo>
                    <a:pt x="1353" y="91"/>
                  </a:lnTo>
                  <a:lnTo>
                    <a:pt x="1413" y="23"/>
                  </a:lnTo>
                  <a:lnTo>
                    <a:pt x="1469" y="0"/>
                  </a:lnTo>
                  <a:lnTo>
                    <a:pt x="1527" y="23"/>
                  </a:lnTo>
                  <a:lnTo>
                    <a:pt x="1589" y="91"/>
                  </a:lnTo>
                  <a:lnTo>
                    <a:pt x="1647" y="201"/>
                  </a:lnTo>
                  <a:lnTo>
                    <a:pt x="1705" y="341"/>
                  </a:lnTo>
                  <a:lnTo>
                    <a:pt x="1765" y="506"/>
                  </a:lnTo>
                  <a:lnTo>
                    <a:pt x="1824" y="683"/>
                  </a:lnTo>
                  <a:lnTo>
                    <a:pt x="1882" y="863"/>
                  </a:lnTo>
                  <a:lnTo>
                    <a:pt x="1942" y="1038"/>
                  </a:lnTo>
                  <a:lnTo>
                    <a:pt x="2000" y="1199"/>
                  </a:lnTo>
                  <a:lnTo>
                    <a:pt x="2060" y="1345"/>
                  </a:lnTo>
                  <a:lnTo>
                    <a:pt x="2118" y="1469"/>
                  </a:lnTo>
                  <a:lnTo>
                    <a:pt x="2176" y="1573"/>
                  </a:lnTo>
                  <a:lnTo>
                    <a:pt x="2236" y="1657"/>
                  </a:lnTo>
                  <a:lnTo>
                    <a:pt x="2294" y="1722"/>
                  </a:lnTo>
                  <a:lnTo>
                    <a:pt x="2353" y="1772"/>
                  </a:lnTo>
                  <a:lnTo>
                    <a:pt x="2411" y="1808"/>
                  </a:lnTo>
                  <a:lnTo>
                    <a:pt x="2469" y="1833"/>
                  </a:lnTo>
                  <a:lnTo>
                    <a:pt x="2529" y="1853"/>
                  </a:lnTo>
                  <a:lnTo>
                    <a:pt x="2587" y="1863"/>
                  </a:lnTo>
                  <a:lnTo>
                    <a:pt x="2647" y="1872"/>
                  </a:lnTo>
                  <a:lnTo>
                    <a:pt x="2705" y="1878"/>
                  </a:lnTo>
                  <a:lnTo>
                    <a:pt x="2763" y="1879"/>
                  </a:lnTo>
                  <a:lnTo>
                    <a:pt x="2823" y="1883"/>
                  </a:lnTo>
                </a:path>
              </a:pathLst>
            </a:custGeom>
            <a:grpFill/>
            <a:ln w="25400">
              <a:solidFill>
                <a:srgbClr val="0000FF"/>
              </a:solidFill>
              <a:prstDash val="solid"/>
              <a:round/>
              <a:headEnd/>
              <a:tailEnd/>
            </a:ln>
          </p:spPr>
          <p:txBody>
            <a:bodyPr/>
            <a:lstStyle/>
            <a:p>
              <a:pPr>
                <a:defRPr/>
              </a:pPr>
              <a:endParaRPr lang="en-US">
                <a:latin typeface="Arial" pitchFamily="34" charset="0"/>
              </a:endParaRPr>
            </a:p>
          </p:txBody>
        </p:sp>
        <p:sp>
          <p:nvSpPr>
            <p:cNvPr id="257071" name="Freeform 47"/>
            <p:cNvSpPr>
              <a:spLocks/>
            </p:cNvSpPr>
            <p:nvPr/>
          </p:nvSpPr>
          <p:spPr bwMode="auto">
            <a:xfrm>
              <a:off x="2736" y="2448"/>
              <a:ext cx="2823" cy="1885"/>
            </a:xfrm>
            <a:custGeom>
              <a:avLst/>
              <a:gdLst/>
              <a:ahLst/>
              <a:cxnLst>
                <a:cxn ang="0">
                  <a:pos x="0" y="1885"/>
                </a:cxn>
                <a:cxn ang="0">
                  <a:pos x="60" y="1885"/>
                </a:cxn>
                <a:cxn ang="0">
                  <a:pos x="118" y="1883"/>
                </a:cxn>
                <a:cxn ang="0">
                  <a:pos x="176" y="1879"/>
                </a:cxn>
                <a:cxn ang="0">
                  <a:pos x="236" y="1878"/>
                </a:cxn>
                <a:cxn ang="0">
                  <a:pos x="295" y="1872"/>
                </a:cxn>
                <a:cxn ang="0">
                  <a:pos x="355" y="1863"/>
                </a:cxn>
                <a:cxn ang="0">
                  <a:pos x="413" y="1853"/>
                </a:cxn>
                <a:cxn ang="0">
                  <a:pos x="471" y="1833"/>
                </a:cxn>
                <a:cxn ang="0">
                  <a:pos x="529" y="1808"/>
                </a:cxn>
                <a:cxn ang="0">
                  <a:pos x="587" y="1772"/>
                </a:cxn>
                <a:cxn ang="0">
                  <a:pos x="647" y="1722"/>
                </a:cxn>
                <a:cxn ang="0">
                  <a:pos x="705" y="1657"/>
                </a:cxn>
                <a:cxn ang="0">
                  <a:pos x="764" y="1573"/>
                </a:cxn>
                <a:cxn ang="0">
                  <a:pos x="824" y="1469"/>
                </a:cxn>
                <a:cxn ang="0">
                  <a:pos x="882" y="1345"/>
                </a:cxn>
                <a:cxn ang="0">
                  <a:pos x="942" y="1199"/>
                </a:cxn>
                <a:cxn ang="0">
                  <a:pos x="1000" y="1038"/>
                </a:cxn>
                <a:cxn ang="0">
                  <a:pos x="1058" y="863"/>
                </a:cxn>
                <a:cxn ang="0">
                  <a:pos x="1118" y="683"/>
                </a:cxn>
                <a:cxn ang="0">
                  <a:pos x="1176" y="506"/>
                </a:cxn>
                <a:cxn ang="0">
                  <a:pos x="1234" y="341"/>
                </a:cxn>
                <a:cxn ang="0">
                  <a:pos x="1294" y="201"/>
                </a:cxn>
                <a:cxn ang="0">
                  <a:pos x="1353" y="91"/>
                </a:cxn>
                <a:cxn ang="0">
                  <a:pos x="1413" y="23"/>
                </a:cxn>
                <a:cxn ang="0">
                  <a:pos x="1469" y="0"/>
                </a:cxn>
                <a:cxn ang="0">
                  <a:pos x="1527" y="23"/>
                </a:cxn>
                <a:cxn ang="0">
                  <a:pos x="1589" y="91"/>
                </a:cxn>
                <a:cxn ang="0">
                  <a:pos x="1647" y="201"/>
                </a:cxn>
                <a:cxn ang="0">
                  <a:pos x="1705" y="341"/>
                </a:cxn>
                <a:cxn ang="0">
                  <a:pos x="1765" y="506"/>
                </a:cxn>
                <a:cxn ang="0">
                  <a:pos x="1824" y="683"/>
                </a:cxn>
                <a:cxn ang="0">
                  <a:pos x="1882" y="863"/>
                </a:cxn>
                <a:cxn ang="0">
                  <a:pos x="1942" y="1038"/>
                </a:cxn>
                <a:cxn ang="0">
                  <a:pos x="2000" y="1199"/>
                </a:cxn>
                <a:cxn ang="0">
                  <a:pos x="2060" y="1345"/>
                </a:cxn>
                <a:cxn ang="0">
                  <a:pos x="2118" y="1469"/>
                </a:cxn>
                <a:cxn ang="0">
                  <a:pos x="2176" y="1573"/>
                </a:cxn>
                <a:cxn ang="0">
                  <a:pos x="2236" y="1657"/>
                </a:cxn>
                <a:cxn ang="0">
                  <a:pos x="2294" y="1722"/>
                </a:cxn>
                <a:cxn ang="0">
                  <a:pos x="2353" y="1772"/>
                </a:cxn>
                <a:cxn ang="0">
                  <a:pos x="2411" y="1808"/>
                </a:cxn>
                <a:cxn ang="0">
                  <a:pos x="2469" y="1833"/>
                </a:cxn>
                <a:cxn ang="0">
                  <a:pos x="2529" y="1853"/>
                </a:cxn>
                <a:cxn ang="0">
                  <a:pos x="2587" y="1863"/>
                </a:cxn>
                <a:cxn ang="0">
                  <a:pos x="2647" y="1872"/>
                </a:cxn>
                <a:cxn ang="0">
                  <a:pos x="2705" y="1878"/>
                </a:cxn>
                <a:cxn ang="0">
                  <a:pos x="2763" y="1879"/>
                </a:cxn>
                <a:cxn ang="0">
                  <a:pos x="2823" y="1883"/>
                </a:cxn>
              </a:cxnLst>
              <a:rect l="0" t="0" r="r" b="b"/>
              <a:pathLst>
                <a:path w="2823" h="1885">
                  <a:moveTo>
                    <a:pt x="0" y="1885"/>
                  </a:moveTo>
                  <a:lnTo>
                    <a:pt x="60" y="1885"/>
                  </a:lnTo>
                  <a:lnTo>
                    <a:pt x="118" y="1883"/>
                  </a:lnTo>
                  <a:lnTo>
                    <a:pt x="176" y="1879"/>
                  </a:lnTo>
                  <a:lnTo>
                    <a:pt x="236" y="1878"/>
                  </a:lnTo>
                  <a:lnTo>
                    <a:pt x="295" y="1872"/>
                  </a:lnTo>
                  <a:lnTo>
                    <a:pt x="355" y="1863"/>
                  </a:lnTo>
                  <a:lnTo>
                    <a:pt x="413" y="1853"/>
                  </a:lnTo>
                  <a:lnTo>
                    <a:pt x="471" y="1833"/>
                  </a:lnTo>
                  <a:lnTo>
                    <a:pt x="529" y="1808"/>
                  </a:lnTo>
                  <a:lnTo>
                    <a:pt x="587" y="1772"/>
                  </a:lnTo>
                  <a:lnTo>
                    <a:pt x="647" y="1722"/>
                  </a:lnTo>
                  <a:lnTo>
                    <a:pt x="705" y="1657"/>
                  </a:lnTo>
                  <a:lnTo>
                    <a:pt x="764" y="1573"/>
                  </a:lnTo>
                  <a:lnTo>
                    <a:pt x="824" y="1469"/>
                  </a:lnTo>
                  <a:lnTo>
                    <a:pt x="882" y="1345"/>
                  </a:lnTo>
                  <a:lnTo>
                    <a:pt x="942" y="1199"/>
                  </a:lnTo>
                  <a:lnTo>
                    <a:pt x="1000" y="1038"/>
                  </a:lnTo>
                  <a:lnTo>
                    <a:pt x="1058" y="863"/>
                  </a:lnTo>
                  <a:lnTo>
                    <a:pt x="1118" y="683"/>
                  </a:lnTo>
                  <a:lnTo>
                    <a:pt x="1176" y="506"/>
                  </a:lnTo>
                  <a:lnTo>
                    <a:pt x="1234" y="341"/>
                  </a:lnTo>
                  <a:lnTo>
                    <a:pt x="1294" y="201"/>
                  </a:lnTo>
                  <a:lnTo>
                    <a:pt x="1353" y="91"/>
                  </a:lnTo>
                  <a:lnTo>
                    <a:pt x="1413" y="23"/>
                  </a:lnTo>
                  <a:lnTo>
                    <a:pt x="1469" y="0"/>
                  </a:lnTo>
                  <a:lnTo>
                    <a:pt x="1527" y="23"/>
                  </a:lnTo>
                  <a:lnTo>
                    <a:pt x="1589" y="91"/>
                  </a:lnTo>
                  <a:lnTo>
                    <a:pt x="1647" y="201"/>
                  </a:lnTo>
                  <a:lnTo>
                    <a:pt x="1705" y="341"/>
                  </a:lnTo>
                  <a:lnTo>
                    <a:pt x="1765" y="506"/>
                  </a:lnTo>
                  <a:lnTo>
                    <a:pt x="1824" y="683"/>
                  </a:lnTo>
                  <a:lnTo>
                    <a:pt x="1882" y="863"/>
                  </a:lnTo>
                  <a:lnTo>
                    <a:pt x="1942" y="1038"/>
                  </a:lnTo>
                  <a:lnTo>
                    <a:pt x="2000" y="1199"/>
                  </a:lnTo>
                  <a:lnTo>
                    <a:pt x="2060" y="1345"/>
                  </a:lnTo>
                  <a:lnTo>
                    <a:pt x="2118" y="1469"/>
                  </a:lnTo>
                  <a:lnTo>
                    <a:pt x="2176" y="1573"/>
                  </a:lnTo>
                  <a:lnTo>
                    <a:pt x="2236" y="1657"/>
                  </a:lnTo>
                  <a:lnTo>
                    <a:pt x="2294" y="1722"/>
                  </a:lnTo>
                  <a:lnTo>
                    <a:pt x="2353" y="1772"/>
                  </a:lnTo>
                  <a:lnTo>
                    <a:pt x="2411" y="1808"/>
                  </a:lnTo>
                  <a:lnTo>
                    <a:pt x="2469" y="1833"/>
                  </a:lnTo>
                  <a:lnTo>
                    <a:pt x="2529" y="1853"/>
                  </a:lnTo>
                  <a:lnTo>
                    <a:pt x="2587" y="1863"/>
                  </a:lnTo>
                  <a:lnTo>
                    <a:pt x="2647" y="1872"/>
                  </a:lnTo>
                  <a:lnTo>
                    <a:pt x="2705" y="1878"/>
                  </a:lnTo>
                  <a:lnTo>
                    <a:pt x="2763" y="1879"/>
                  </a:lnTo>
                  <a:lnTo>
                    <a:pt x="2823" y="1883"/>
                  </a:lnTo>
                </a:path>
              </a:pathLst>
            </a:custGeom>
            <a:grpFill/>
            <a:ln w="25400">
              <a:solidFill>
                <a:srgbClr val="0000FF"/>
              </a:solidFill>
              <a:prstDash val="solid"/>
              <a:round/>
              <a:headEnd/>
              <a:tailEnd/>
            </a:ln>
          </p:spPr>
          <p:txBody>
            <a:bodyPr/>
            <a:lstStyle/>
            <a:p>
              <a:pPr>
                <a:defRPr/>
              </a:pPr>
              <a:endParaRPr lang="en-US">
                <a:latin typeface="Arial" pitchFamily="34" charset="0"/>
              </a:endParaRPr>
            </a:p>
          </p:txBody>
        </p:sp>
        <p:sp>
          <p:nvSpPr>
            <p:cNvPr id="257072" name="Freeform 48"/>
            <p:cNvSpPr>
              <a:spLocks/>
            </p:cNvSpPr>
            <p:nvPr/>
          </p:nvSpPr>
          <p:spPr bwMode="auto">
            <a:xfrm>
              <a:off x="2832" y="1968"/>
              <a:ext cx="2304" cy="2365"/>
            </a:xfrm>
            <a:custGeom>
              <a:avLst/>
              <a:gdLst/>
              <a:ahLst/>
              <a:cxnLst>
                <a:cxn ang="0">
                  <a:pos x="0" y="1885"/>
                </a:cxn>
                <a:cxn ang="0">
                  <a:pos x="60" y="1885"/>
                </a:cxn>
                <a:cxn ang="0">
                  <a:pos x="118" y="1883"/>
                </a:cxn>
                <a:cxn ang="0">
                  <a:pos x="176" y="1879"/>
                </a:cxn>
                <a:cxn ang="0">
                  <a:pos x="236" y="1878"/>
                </a:cxn>
                <a:cxn ang="0">
                  <a:pos x="295" y="1872"/>
                </a:cxn>
                <a:cxn ang="0">
                  <a:pos x="355" y="1863"/>
                </a:cxn>
                <a:cxn ang="0">
                  <a:pos x="413" y="1853"/>
                </a:cxn>
                <a:cxn ang="0">
                  <a:pos x="471" y="1833"/>
                </a:cxn>
                <a:cxn ang="0">
                  <a:pos x="529" y="1808"/>
                </a:cxn>
                <a:cxn ang="0">
                  <a:pos x="587" y="1772"/>
                </a:cxn>
                <a:cxn ang="0">
                  <a:pos x="647" y="1722"/>
                </a:cxn>
                <a:cxn ang="0">
                  <a:pos x="705" y="1657"/>
                </a:cxn>
                <a:cxn ang="0">
                  <a:pos x="764" y="1573"/>
                </a:cxn>
                <a:cxn ang="0">
                  <a:pos x="824" y="1469"/>
                </a:cxn>
                <a:cxn ang="0">
                  <a:pos x="882" y="1345"/>
                </a:cxn>
                <a:cxn ang="0">
                  <a:pos x="942" y="1199"/>
                </a:cxn>
                <a:cxn ang="0">
                  <a:pos x="1000" y="1038"/>
                </a:cxn>
                <a:cxn ang="0">
                  <a:pos x="1058" y="863"/>
                </a:cxn>
                <a:cxn ang="0">
                  <a:pos x="1118" y="683"/>
                </a:cxn>
                <a:cxn ang="0">
                  <a:pos x="1176" y="506"/>
                </a:cxn>
                <a:cxn ang="0">
                  <a:pos x="1234" y="341"/>
                </a:cxn>
                <a:cxn ang="0">
                  <a:pos x="1294" y="201"/>
                </a:cxn>
                <a:cxn ang="0">
                  <a:pos x="1353" y="91"/>
                </a:cxn>
                <a:cxn ang="0">
                  <a:pos x="1413" y="23"/>
                </a:cxn>
                <a:cxn ang="0">
                  <a:pos x="1469" y="0"/>
                </a:cxn>
                <a:cxn ang="0">
                  <a:pos x="1527" y="23"/>
                </a:cxn>
                <a:cxn ang="0">
                  <a:pos x="1589" y="91"/>
                </a:cxn>
                <a:cxn ang="0">
                  <a:pos x="1647" y="201"/>
                </a:cxn>
                <a:cxn ang="0">
                  <a:pos x="1705" y="341"/>
                </a:cxn>
                <a:cxn ang="0">
                  <a:pos x="1765" y="506"/>
                </a:cxn>
                <a:cxn ang="0">
                  <a:pos x="1824" y="683"/>
                </a:cxn>
                <a:cxn ang="0">
                  <a:pos x="1882" y="863"/>
                </a:cxn>
                <a:cxn ang="0">
                  <a:pos x="1942" y="1038"/>
                </a:cxn>
                <a:cxn ang="0">
                  <a:pos x="2000" y="1199"/>
                </a:cxn>
                <a:cxn ang="0">
                  <a:pos x="2060" y="1345"/>
                </a:cxn>
                <a:cxn ang="0">
                  <a:pos x="2118" y="1469"/>
                </a:cxn>
                <a:cxn ang="0">
                  <a:pos x="2176" y="1573"/>
                </a:cxn>
                <a:cxn ang="0">
                  <a:pos x="2236" y="1657"/>
                </a:cxn>
                <a:cxn ang="0">
                  <a:pos x="2294" y="1722"/>
                </a:cxn>
                <a:cxn ang="0">
                  <a:pos x="2353" y="1772"/>
                </a:cxn>
                <a:cxn ang="0">
                  <a:pos x="2411" y="1808"/>
                </a:cxn>
                <a:cxn ang="0">
                  <a:pos x="2469" y="1833"/>
                </a:cxn>
                <a:cxn ang="0">
                  <a:pos x="2529" y="1853"/>
                </a:cxn>
                <a:cxn ang="0">
                  <a:pos x="2587" y="1863"/>
                </a:cxn>
                <a:cxn ang="0">
                  <a:pos x="2647" y="1872"/>
                </a:cxn>
                <a:cxn ang="0">
                  <a:pos x="2705" y="1878"/>
                </a:cxn>
                <a:cxn ang="0">
                  <a:pos x="2763" y="1879"/>
                </a:cxn>
                <a:cxn ang="0">
                  <a:pos x="2823" y="1883"/>
                </a:cxn>
              </a:cxnLst>
              <a:rect l="0" t="0" r="r" b="b"/>
              <a:pathLst>
                <a:path w="2823" h="1885">
                  <a:moveTo>
                    <a:pt x="0" y="1885"/>
                  </a:moveTo>
                  <a:lnTo>
                    <a:pt x="60" y="1885"/>
                  </a:lnTo>
                  <a:lnTo>
                    <a:pt x="118" y="1883"/>
                  </a:lnTo>
                  <a:lnTo>
                    <a:pt x="176" y="1879"/>
                  </a:lnTo>
                  <a:lnTo>
                    <a:pt x="236" y="1878"/>
                  </a:lnTo>
                  <a:lnTo>
                    <a:pt x="295" y="1872"/>
                  </a:lnTo>
                  <a:lnTo>
                    <a:pt x="355" y="1863"/>
                  </a:lnTo>
                  <a:lnTo>
                    <a:pt x="413" y="1853"/>
                  </a:lnTo>
                  <a:lnTo>
                    <a:pt x="471" y="1833"/>
                  </a:lnTo>
                  <a:lnTo>
                    <a:pt x="529" y="1808"/>
                  </a:lnTo>
                  <a:lnTo>
                    <a:pt x="587" y="1772"/>
                  </a:lnTo>
                  <a:lnTo>
                    <a:pt x="647" y="1722"/>
                  </a:lnTo>
                  <a:lnTo>
                    <a:pt x="705" y="1657"/>
                  </a:lnTo>
                  <a:lnTo>
                    <a:pt x="764" y="1573"/>
                  </a:lnTo>
                  <a:lnTo>
                    <a:pt x="824" y="1469"/>
                  </a:lnTo>
                  <a:lnTo>
                    <a:pt x="882" y="1345"/>
                  </a:lnTo>
                  <a:lnTo>
                    <a:pt x="942" y="1199"/>
                  </a:lnTo>
                  <a:lnTo>
                    <a:pt x="1000" y="1038"/>
                  </a:lnTo>
                  <a:lnTo>
                    <a:pt x="1058" y="863"/>
                  </a:lnTo>
                  <a:lnTo>
                    <a:pt x="1118" y="683"/>
                  </a:lnTo>
                  <a:lnTo>
                    <a:pt x="1176" y="506"/>
                  </a:lnTo>
                  <a:lnTo>
                    <a:pt x="1234" y="341"/>
                  </a:lnTo>
                  <a:lnTo>
                    <a:pt x="1294" y="201"/>
                  </a:lnTo>
                  <a:lnTo>
                    <a:pt x="1353" y="91"/>
                  </a:lnTo>
                  <a:lnTo>
                    <a:pt x="1413" y="23"/>
                  </a:lnTo>
                  <a:lnTo>
                    <a:pt x="1469" y="0"/>
                  </a:lnTo>
                  <a:lnTo>
                    <a:pt x="1527" y="23"/>
                  </a:lnTo>
                  <a:lnTo>
                    <a:pt x="1589" y="91"/>
                  </a:lnTo>
                  <a:lnTo>
                    <a:pt x="1647" y="201"/>
                  </a:lnTo>
                  <a:lnTo>
                    <a:pt x="1705" y="341"/>
                  </a:lnTo>
                  <a:lnTo>
                    <a:pt x="1765" y="506"/>
                  </a:lnTo>
                  <a:lnTo>
                    <a:pt x="1824" y="683"/>
                  </a:lnTo>
                  <a:lnTo>
                    <a:pt x="1882" y="863"/>
                  </a:lnTo>
                  <a:lnTo>
                    <a:pt x="1942" y="1038"/>
                  </a:lnTo>
                  <a:lnTo>
                    <a:pt x="2000" y="1199"/>
                  </a:lnTo>
                  <a:lnTo>
                    <a:pt x="2060" y="1345"/>
                  </a:lnTo>
                  <a:lnTo>
                    <a:pt x="2118" y="1469"/>
                  </a:lnTo>
                  <a:lnTo>
                    <a:pt x="2176" y="1573"/>
                  </a:lnTo>
                  <a:lnTo>
                    <a:pt x="2236" y="1657"/>
                  </a:lnTo>
                  <a:lnTo>
                    <a:pt x="2294" y="1722"/>
                  </a:lnTo>
                  <a:lnTo>
                    <a:pt x="2353" y="1772"/>
                  </a:lnTo>
                  <a:lnTo>
                    <a:pt x="2411" y="1808"/>
                  </a:lnTo>
                  <a:lnTo>
                    <a:pt x="2469" y="1833"/>
                  </a:lnTo>
                  <a:lnTo>
                    <a:pt x="2529" y="1853"/>
                  </a:lnTo>
                  <a:lnTo>
                    <a:pt x="2587" y="1863"/>
                  </a:lnTo>
                  <a:lnTo>
                    <a:pt x="2647" y="1872"/>
                  </a:lnTo>
                  <a:lnTo>
                    <a:pt x="2705" y="1878"/>
                  </a:lnTo>
                  <a:lnTo>
                    <a:pt x="2763" y="1879"/>
                  </a:lnTo>
                  <a:lnTo>
                    <a:pt x="2823" y="1883"/>
                  </a:lnTo>
                </a:path>
              </a:pathLst>
            </a:custGeom>
            <a:grpFill/>
            <a:ln w="25400">
              <a:solidFill>
                <a:srgbClr val="0000FF"/>
              </a:solidFill>
              <a:prstDash val="solid"/>
              <a:round/>
              <a:headEnd/>
              <a:tailEnd/>
            </a:ln>
          </p:spPr>
          <p:txBody>
            <a:bodyPr/>
            <a:lstStyle/>
            <a:p>
              <a:pPr>
                <a:defRPr/>
              </a:pPr>
              <a:endParaRPr lang="en-US">
                <a:latin typeface="Arial" pitchFamily="34" charset="0"/>
              </a:endParaRPr>
            </a:p>
          </p:txBody>
        </p:sp>
        <p:sp>
          <p:nvSpPr>
            <p:cNvPr id="257073" name="Freeform 49"/>
            <p:cNvSpPr>
              <a:spLocks/>
            </p:cNvSpPr>
            <p:nvPr/>
          </p:nvSpPr>
          <p:spPr bwMode="auto">
            <a:xfrm>
              <a:off x="2553" y="2448"/>
              <a:ext cx="2823" cy="1885"/>
            </a:xfrm>
            <a:custGeom>
              <a:avLst/>
              <a:gdLst/>
              <a:ahLst/>
              <a:cxnLst>
                <a:cxn ang="0">
                  <a:pos x="0" y="1885"/>
                </a:cxn>
                <a:cxn ang="0">
                  <a:pos x="60" y="1885"/>
                </a:cxn>
                <a:cxn ang="0">
                  <a:pos x="118" y="1883"/>
                </a:cxn>
                <a:cxn ang="0">
                  <a:pos x="176" y="1879"/>
                </a:cxn>
                <a:cxn ang="0">
                  <a:pos x="236" y="1878"/>
                </a:cxn>
                <a:cxn ang="0">
                  <a:pos x="295" y="1872"/>
                </a:cxn>
                <a:cxn ang="0">
                  <a:pos x="355" y="1863"/>
                </a:cxn>
                <a:cxn ang="0">
                  <a:pos x="413" y="1853"/>
                </a:cxn>
                <a:cxn ang="0">
                  <a:pos x="471" y="1833"/>
                </a:cxn>
                <a:cxn ang="0">
                  <a:pos x="529" y="1808"/>
                </a:cxn>
                <a:cxn ang="0">
                  <a:pos x="587" y="1772"/>
                </a:cxn>
                <a:cxn ang="0">
                  <a:pos x="647" y="1722"/>
                </a:cxn>
                <a:cxn ang="0">
                  <a:pos x="705" y="1657"/>
                </a:cxn>
                <a:cxn ang="0">
                  <a:pos x="764" y="1573"/>
                </a:cxn>
                <a:cxn ang="0">
                  <a:pos x="824" y="1469"/>
                </a:cxn>
                <a:cxn ang="0">
                  <a:pos x="882" y="1345"/>
                </a:cxn>
                <a:cxn ang="0">
                  <a:pos x="942" y="1199"/>
                </a:cxn>
                <a:cxn ang="0">
                  <a:pos x="1000" y="1038"/>
                </a:cxn>
                <a:cxn ang="0">
                  <a:pos x="1058" y="863"/>
                </a:cxn>
                <a:cxn ang="0">
                  <a:pos x="1118" y="683"/>
                </a:cxn>
                <a:cxn ang="0">
                  <a:pos x="1176" y="506"/>
                </a:cxn>
                <a:cxn ang="0">
                  <a:pos x="1234" y="341"/>
                </a:cxn>
                <a:cxn ang="0">
                  <a:pos x="1294" y="201"/>
                </a:cxn>
                <a:cxn ang="0">
                  <a:pos x="1353" y="91"/>
                </a:cxn>
                <a:cxn ang="0">
                  <a:pos x="1413" y="23"/>
                </a:cxn>
                <a:cxn ang="0">
                  <a:pos x="1469" y="0"/>
                </a:cxn>
                <a:cxn ang="0">
                  <a:pos x="1527" y="23"/>
                </a:cxn>
                <a:cxn ang="0">
                  <a:pos x="1589" y="91"/>
                </a:cxn>
                <a:cxn ang="0">
                  <a:pos x="1647" y="201"/>
                </a:cxn>
                <a:cxn ang="0">
                  <a:pos x="1705" y="341"/>
                </a:cxn>
                <a:cxn ang="0">
                  <a:pos x="1765" y="506"/>
                </a:cxn>
                <a:cxn ang="0">
                  <a:pos x="1824" y="683"/>
                </a:cxn>
                <a:cxn ang="0">
                  <a:pos x="1882" y="863"/>
                </a:cxn>
                <a:cxn ang="0">
                  <a:pos x="1942" y="1038"/>
                </a:cxn>
                <a:cxn ang="0">
                  <a:pos x="2000" y="1199"/>
                </a:cxn>
                <a:cxn ang="0">
                  <a:pos x="2060" y="1345"/>
                </a:cxn>
                <a:cxn ang="0">
                  <a:pos x="2118" y="1469"/>
                </a:cxn>
                <a:cxn ang="0">
                  <a:pos x="2176" y="1573"/>
                </a:cxn>
                <a:cxn ang="0">
                  <a:pos x="2236" y="1657"/>
                </a:cxn>
                <a:cxn ang="0">
                  <a:pos x="2294" y="1722"/>
                </a:cxn>
                <a:cxn ang="0">
                  <a:pos x="2353" y="1772"/>
                </a:cxn>
                <a:cxn ang="0">
                  <a:pos x="2411" y="1808"/>
                </a:cxn>
                <a:cxn ang="0">
                  <a:pos x="2469" y="1833"/>
                </a:cxn>
                <a:cxn ang="0">
                  <a:pos x="2529" y="1853"/>
                </a:cxn>
                <a:cxn ang="0">
                  <a:pos x="2587" y="1863"/>
                </a:cxn>
                <a:cxn ang="0">
                  <a:pos x="2647" y="1872"/>
                </a:cxn>
                <a:cxn ang="0">
                  <a:pos x="2705" y="1878"/>
                </a:cxn>
                <a:cxn ang="0">
                  <a:pos x="2763" y="1879"/>
                </a:cxn>
                <a:cxn ang="0">
                  <a:pos x="2823" y="1883"/>
                </a:cxn>
              </a:cxnLst>
              <a:rect l="0" t="0" r="r" b="b"/>
              <a:pathLst>
                <a:path w="2823" h="1885">
                  <a:moveTo>
                    <a:pt x="0" y="1885"/>
                  </a:moveTo>
                  <a:lnTo>
                    <a:pt x="60" y="1885"/>
                  </a:lnTo>
                  <a:lnTo>
                    <a:pt x="118" y="1883"/>
                  </a:lnTo>
                  <a:lnTo>
                    <a:pt x="176" y="1879"/>
                  </a:lnTo>
                  <a:lnTo>
                    <a:pt x="236" y="1878"/>
                  </a:lnTo>
                  <a:lnTo>
                    <a:pt x="295" y="1872"/>
                  </a:lnTo>
                  <a:lnTo>
                    <a:pt x="355" y="1863"/>
                  </a:lnTo>
                  <a:lnTo>
                    <a:pt x="413" y="1853"/>
                  </a:lnTo>
                  <a:lnTo>
                    <a:pt x="471" y="1833"/>
                  </a:lnTo>
                  <a:lnTo>
                    <a:pt x="529" y="1808"/>
                  </a:lnTo>
                  <a:lnTo>
                    <a:pt x="587" y="1772"/>
                  </a:lnTo>
                  <a:lnTo>
                    <a:pt x="647" y="1722"/>
                  </a:lnTo>
                  <a:lnTo>
                    <a:pt x="705" y="1657"/>
                  </a:lnTo>
                  <a:lnTo>
                    <a:pt x="764" y="1573"/>
                  </a:lnTo>
                  <a:lnTo>
                    <a:pt x="824" y="1469"/>
                  </a:lnTo>
                  <a:lnTo>
                    <a:pt x="882" y="1345"/>
                  </a:lnTo>
                  <a:lnTo>
                    <a:pt x="942" y="1199"/>
                  </a:lnTo>
                  <a:lnTo>
                    <a:pt x="1000" y="1038"/>
                  </a:lnTo>
                  <a:lnTo>
                    <a:pt x="1058" y="863"/>
                  </a:lnTo>
                  <a:lnTo>
                    <a:pt x="1118" y="683"/>
                  </a:lnTo>
                  <a:lnTo>
                    <a:pt x="1176" y="506"/>
                  </a:lnTo>
                  <a:lnTo>
                    <a:pt x="1234" y="341"/>
                  </a:lnTo>
                  <a:lnTo>
                    <a:pt x="1294" y="201"/>
                  </a:lnTo>
                  <a:lnTo>
                    <a:pt x="1353" y="91"/>
                  </a:lnTo>
                  <a:lnTo>
                    <a:pt x="1413" y="23"/>
                  </a:lnTo>
                  <a:lnTo>
                    <a:pt x="1469" y="0"/>
                  </a:lnTo>
                  <a:lnTo>
                    <a:pt x="1527" y="23"/>
                  </a:lnTo>
                  <a:lnTo>
                    <a:pt x="1589" y="91"/>
                  </a:lnTo>
                  <a:lnTo>
                    <a:pt x="1647" y="201"/>
                  </a:lnTo>
                  <a:lnTo>
                    <a:pt x="1705" y="341"/>
                  </a:lnTo>
                  <a:lnTo>
                    <a:pt x="1765" y="506"/>
                  </a:lnTo>
                  <a:lnTo>
                    <a:pt x="1824" y="683"/>
                  </a:lnTo>
                  <a:lnTo>
                    <a:pt x="1882" y="863"/>
                  </a:lnTo>
                  <a:lnTo>
                    <a:pt x="1942" y="1038"/>
                  </a:lnTo>
                  <a:lnTo>
                    <a:pt x="2000" y="1199"/>
                  </a:lnTo>
                  <a:lnTo>
                    <a:pt x="2060" y="1345"/>
                  </a:lnTo>
                  <a:lnTo>
                    <a:pt x="2118" y="1469"/>
                  </a:lnTo>
                  <a:lnTo>
                    <a:pt x="2176" y="1573"/>
                  </a:lnTo>
                  <a:lnTo>
                    <a:pt x="2236" y="1657"/>
                  </a:lnTo>
                  <a:lnTo>
                    <a:pt x="2294" y="1722"/>
                  </a:lnTo>
                  <a:lnTo>
                    <a:pt x="2353" y="1772"/>
                  </a:lnTo>
                  <a:lnTo>
                    <a:pt x="2411" y="1808"/>
                  </a:lnTo>
                  <a:lnTo>
                    <a:pt x="2469" y="1833"/>
                  </a:lnTo>
                  <a:lnTo>
                    <a:pt x="2529" y="1853"/>
                  </a:lnTo>
                  <a:lnTo>
                    <a:pt x="2587" y="1863"/>
                  </a:lnTo>
                  <a:lnTo>
                    <a:pt x="2647" y="1872"/>
                  </a:lnTo>
                  <a:lnTo>
                    <a:pt x="2705" y="1878"/>
                  </a:lnTo>
                  <a:lnTo>
                    <a:pt x="2763" y="1879"/>
                  </a:lnTo>
                  <a:lnTo>
                    <a:pt x="2823" y="1883"/>
                  </a:lnTo>
                </a:path>
              </a:pathLst>
            </a:custGeom>
            <a:grpFill/>
            <a:ln w="25400">
              <a:solidFill>
                <a:srgbClr val="0000FF"/>
              </a:solidFill>
              <a:prstDash val="solid"/>
              <a:round/>
              <a:headEnd/>
              <a:tailEnd/>
            </a:ln>
          </p:spPr>
          <p:txBody>
            <a:bodyPr/>
            <a:lstStyle/>
            <a:p>
              <a:pPr>
                <a:defRPr/>
              </a:pPr>
              <a:endParaRPr lang="en-US">
                <a:latin typeface="Arial" pitchFamily="34" charset="0"/>
              </a:endParaRPr>
            </a:p>
          </p:txBody>
        </p:sp>
        <p:sp>
          <p:nvSpPr>
            <p:cNvPr id="257074" name="Freeform 50"/>
            <p:cNvSpPr>
              <a:spLocks/>
            </p:cNvSpPr>
            <p:nvPr/>
          </p:nvSpPr>
          <p:spPr bwMode="auto">
            <a:xfrm>
              <a:off x="2400" y="2448"/>
              <a:ext cx="2823" cy="1885"/>
            </a:xfrm>
            <a:custGeom>
              <a:avLst/>
              <a:gdLst/>
              <a:ahLst/>
              <a:cxnLst>
                <a:cxn ang="0">
                  <a:pos x="0" y="1885"/>
                </a:cxn>
                <a:cxn ang="0">
                  <a:pos x="60" y="1885"/>
                </a:cxn>
                <a:cxn ang="0">
                  <a:pos x="118" y="1883"/>
                </a:cxn>
                <a:cxn ang="0">
                  <a:pos x="176" y="1879"/>
                </a:cxn>
                <a:cxn ang="0">
                  <a:pos x="236" y="1878"/>
                </a:cxn>
                <a:cxn ang="0">
                  <a:pos x="295" y="1872"/>
                </a:cxn>
                <a:cxn ang="0">
                  <a:pos x="355" y="1863"/>
                </a:cxn>
                <a:cxn ang="0">
                  <a:pos x="413" y="1853"/>
                </a:cxn>
                <a:cxn ang="0">
                  <a:pos x="471" y="1833"/>
                </a:cxn>
                <a:cxn ang="0">
                  <a:pos x="529" y="1808"/>
                </a:cxn>
                <a:cxn ang="0">
                  <a:pos x="587" y="1772"/>
                </a:cxn>
                <a:cxn ang="0">
                  <a:pos x="647" y="1722"/>
                </a:cxn>
                <a:cxn ang="0">
                  <a:pos x="705" y="1657"/>
                </a:cxn>
                <a:cxn ang="0">
                  <a:pos x="764" y="1573"/>
                </a:cxn>
                <a:cxn ang="0">
                  <a:pos x="824" y="1469"/>
                </a:cxn>
                <a:cxn ang="0">
                  <a:pos x="882" y="1345"/>
                </a:cxn>
                <a:cxn ang="0">
                  <a:pos x="942" y="1199"/>
                </a:cxn>
                <a:cxn ang="0">
                  <a:pos x="1000" y="1038"/>
                </a:cxn>
                <a:cxn ang="0">
                  <a:pos x="1058" y="863"/>
                </a:cxn>
                <a:cxn ang="0">
                  <a:pos x="1118" y="683"/>
                </a:cxn>
                <a:cxn ang="0">
                  <a:pos x="1176" y="506"/>
                </a:cxn>
                <a:cxn ang="0">
                  <a:pos x="1234" y="341"/>
                </a:cxn>
                <a:cxn ang="0">
                  <a:pos x="1294" y="201"/>
                </a:cxn>
                <a:cxn ang="0">
                  <a:pos x="1353" y="91"/>
                </a:cxn>
                <a:cxn ang="0">
                  <a:pos x="1413" y="23"/>
                </a:cxn>
                <a:cxn ang="0">
                  <a:pos x="1469" y="0"/>
                </a:cxn>
                <a:cxn ang="0">
                  <a:pos x="1527" y="23"/>
                </a:cxn>
                <a:cxn ang="0">
                  <a:pos x="1589" y="91"/>
                </a:cxn>
                <a:cxn ang="0">
                  <a:pos x="1647" y="201"/>
                </a:cxn>
                <a:cxn ang="0">
                  <a:pos x="1705" y="341"/>
                </a:cxn>
                <a:cxn ang="0">
                  <a:pos x="1765" y="506"/>
                </a:cxn>
                <a:cxn ang="0">
                  <a:pos x="1824" y="683"/>
                </a:cxn>
                <a:cxn ang="0">
                  <a:pos x="1882" y="863"/>
                </a:cxn>
                <a:cxn ang="0">
                  <a:pos x="1942" y="1038"/>
                </a:cxn>
                <a:cxn ang="0">
                  <a:pos x="2000" y="1199"/>
                </a:cxn>
                <a:cxn ang="0">
                  <a:pos x="2060" y="1345"/>
                </a:cxn>
                <a:cxn ang="0">
                  <a:pos x="2118" y="1469"/>
                </a:cxn>
                <a:cxn ang="0">
                  <a:pos x="2176" y="1573"/>
                </a:cxn>
                <a:cxn ang="0">
                  <a:pos x="2236" y="1657"/>
                </a:cxn>
                <a:cxn ang="0">
                  <a:pos x="2294" y="1722"/>
                </a:cxn>
                <a:cxn ang="0">
                  <a:pos x="2353" y="1772"/>
                </a:cxn>
                <a:cxn ang="0">
                  <a:pos x="2411" y="1808"/>
                </a:cxn>
                <a:cxn ang="0">
                  <a:pos x="2469" y="1833"/>
                </a:cxn>
                <a:cxn ang="0">
                  <a:pos x="2529" y="1853"/>
                </a:cxn>
                <a:cxn ang="0">
                  <a:pos x="2587" y="1863"/>
                </a:cxn>
                <a:cxn ang="0">
                  <a:pos x="2647" y="1872"/>
                </a:cxn>
                <a:cxn ang="0">
                  <a:pos x="2705" y="1878"/>
                </a:cxn>
                <a:cxn ang="0">
                  <a:pos x="2763" y="1879"/>
                </a:cxn>
                <a:cxn ang="0">
                  <a:pos x="2823" y="1883"/>
                </a:cxn>
              </a:cxnLst>
              <a:rect l="0" t="0" r="r" b="b"/>
              <a:pathLst>
                <a:path w="2823" h="1885">
                  <a:moveTo>
                    <a:pt x="0" y="1885"/>
                  </a:moveTo>
                  <a:lnTo>
                    <a:pt x="60" y="1885"/>
                  </a:lnTo>
                  <a:lnTo>
                    <a:pt x="118" y="1883"/>
                  </a:lnTo>
                  <a:lnTo>
                    <a:pt x="176" y="1879"/>
                  </a:lnTo>
                  <a:lnTo>
                    <a:pt x="236" y="1878"/>
                  </a:lnTo>
                  <a:lnTo>
                    <a:pt x="295" y="1872"/>
                  </a:lnTo>
                  <a:lnTo>
                    <a:pt x="355" y="1863"/>
                  </a:lnTo>
                  <a:lnTo>
                    <a:pt x="413" y="1853"/>
                  </a:lnTo>
                  <a:lnTo>
                    <a:pt x="471" y="1833"/>
                  </a:lnTo>
                  <a:lnTo>
                    <a:pt x="529" y="1808"/>
                  </a:lnTo>
                  <a:lnTo>
                    <a:pt x="587" y="1772"/>
                  </a:lnTo>
                  <a:lnTo>
                    <a:pt x="647" y="1722"/>
                  </a:lnTo>
                  <a:lnTo>
                    <a:pt x="705" y="1657"/>
                  </a:lnTo>
                  <a:lnTo>
                    <a:pt x="764" y="1573"/>
                  </a:lnTo>
                  <a:lnTo>
                    <a:pt x="824" y="1469"/>
                  </a:lnTo>
                  <a:lnTo>
                    <a:pt x="882" y="1345"/>
                  </a:lnTo>
                  <a:lnTo>
                    <a:pt x="942" y="1199"/>
                  </a:lnTo>
                  <a:lnTo>
                    <a:pt x="1000" y="1038"/>
                  </a:lnTo>
                  <a:lnTo>
                    <a:pt x="1058" y="863"/>
                  </a:lnTo>
                  <a:lnTo>
                    <a:pt x="1118" y="683"/>
                  </a:lnTo>
                  <a:lnTo>
                    <a:pt x="1176" y="506"/>
                  </a:lnTo>
                  <a:lnTo>
                    <a:pt x="1234" y="341"/>
                  </a:lnTo>
                  <a:lnTo>
                    <a:pt x="1294" y="201"/>
                  </a:lnTo>
                  <a:lnTo>
                    <a:pt x="1353" y="91"/>
                  </a:lnTo>
                  <a:lnTo>
                    <a:pt x="1413" y="23"/>
                  </a:lnTo>
                  <a:lnTo>
                    <a:pt x="1469" y="0"/>
                  </a:lnTo>
                  <a:lnTo>
                    <a:pt x="1527" y="23"/>
                  </a:lnTo>
                  <a:lnTo>
                    <a:pt x="1589" y="91"/>
                  </a:lnTo>
                  <a:lnTo>
                    <a:pt x="1647" y="201"/>
                  </a:lnTo>
                  <a:lnTo>
                    <a:pt x="1705" y="341"/>
                  </a:lnTo>
                  <a:lnTo>
                    <a:pt x="1765" y="506"/>
                  </a:lnTo>
                  <a:lnTo>
                    <a:pt x="1824" y="683"/>
                  </a:lnTo>
                  <a:lnTo>
                    <a:pt x="1882" y="863"/>
                  </a:lnTo>
                  <a:lnTo>
                    <a:pt x="1942" y="1038"/>
                  </a:lnTo>
                  <a:lnTo>
                    <a:pt x="2000" y="1199"/>
                  </a:lnTo>
                  <a:lnTo>
                    <a:pt x="2060" y="1345"/>
                  </a:lnTo>
                  <a:lnTo>
                    <a:pt x="2118" y="1469"/>
                  </a:lnTo>
                  <a:lnTo>
                    <a:pt x="2176" y="1573"/>
                  </a:lnTo>
                  <a:lnTo>
                    <a:pt x="2236" y="1657"/>
                  </a:lnTo>
                  <a:lnTo>
                    <a:pt x="2294" y="1722"/>
                  </a:lnTo>
                  <a:lnTo>
                    <a:pt x="2353" y="1772"/>
                  </a:lnTo>
                  <a:lnTo>
                    <a:pt x="2411" y="1808"/>
                  </a:lnTo>
                  <a:lnTo>
                    <a:pt x="2469" y="1833"/>
                  </a:lnTo>
                  <a:lnTo>
                    <a:pt x="2529" y="1853"/>
                  </a:lnTo>
                  <a:lnTo>
                    <a:pt x="2587" y="1863"/>
                  </a:lnTo>
                  <a:lnTo>
                    <a:pt x="2647" y="1872"/>
                  </a:lnTo>
                  <a:lnTo>
                    <a:pt x="2705" y="1878"/>
                  </a:lnTo>
                  <a:lnTo>
                    <a:pt x="2763" y="1879"/>
                  </a:lnTo>
                  <a:lnTo>
                    <a:pt x="2823" y="1883"/>
                  </a:lnTo>
                </a:path>
              </a:pathLst>
            </a:custGeom>
            <a:grpFill/>
            <a:ln w="25400">
              <a:solidFill>
                <a:srgbClr val="0000FF"/>
              </a:solidFill>
              <a:prstDash val="solid"/>
              <a:round/>
              <a:headEnd/>
              <a:tailEnd/>
            </a:ln>
          </p:spPr>
          <p:txBody>
            <a:bodyPr/>
            <a:lstStyle/>
            <a:p>
              <a:pPr>
                <a:defRPr/>
              </a:pPr>
              <a:endParaRPr lang="en-US">
                <a:latin typeface="Arial" pitchFamily="34" charset="0"/>
              </a:endParaRPr>
            </a:p>
          </p:txBody>
        </p:sp>
        <p:sp>
          <p:nvSpPr>
            <p:cNvPr id="257075" name="Freeform 51"/>
            <p:cNvSpPr>
              <a:spLocks/>
            </p:cNvSpPr>
            <p:nvPr/>
          </p:nvSpPr>
          <p:spPr bwMode="auto">
            <a:xfrm>
              <a:off x="2745" y="2304"/>
              <a:ext cx="2679" cy="2029"/>
            </a:xfrm>
            <a:custGeom>
              <a:avLst/>
              <a:gdLst/>
              <a:ahLst/>
              <a:cxnLst>
                <a:cxn ang="0">
                  <a:pos x="0" y="1885"/>
                </a:cxn>
                <a:cxn ang="0">
                  <a:pos x="60" y="1885"/>
                </a:cxn>
                <a:cxn ang="0">
                  <a:pos x="118" y="1883"/>
                </a:cxn>
                <a:cxn ang="0">
                  <a:pos x="176" y="1879"/>
                </a:cxn>
                <a:cxn ang="0">
                  <a:pos x="236" y="1878"/>
                </a:cxn>
                <a:cxn ang="0">
                  <a:pos x="295" y="1872"/>
                </a:cxn>
                <a:cxn ang="0">
                  <a:pos x="355" y="1863"/>
                </a:cxn>
                <a:cxn ang="0">
                  <a:pos x="413" y="1853"/>
                </a:cxn>
                <a:cxn ang="0">
                  <a:pos x="471" y="1833"/>
                </a:cxn>
                <a:cxn ang="0">
                  <a:pos x="529" y="1808"/>
                </a:cxn>
                <a:cxn ang="0">
                  <a:pos x="587" y="1772"/>
                </a:cxn>
                <a:cxn ang="0">
                  <a:pos x="647" y="1722"/>
                </a:cxn>
                <a:cxn ang="0">
                  <a:pos x="705" y="1657"/>
                </a:cxn>
                <a:cxn ang="0">
                  <a:pos x="764" y="1573"/>
                </a:cxn>
                <a:cxn ang="0">
                  <a:pos x="824" y="1469"/>
                </a:cxn>
                <a:cxn ang="0">
                  <a:pos x="882" y="1345"/>
                </a:cxn>
                <a:cxn ang="0">
                  <a:pos x="942" y="1199"/>
                </a:cxn>
                <a:cxn ang="0">
                  <a:pos x="1000" y="1038"/>
                </a:cxn>
                <a:cxn ang="0">
                  <a:pos x="1058" y="863"/>
                </a:cxn>
                <a:cxn ang="0">
                  <a:pos x="1118" y="683"/>
                </a:cxn>
                <a:cxn ang="0">
                  <a:pos x="1176" y="506"/>
                </a:cxn>
                <a:cxn ang="0">
                  <a:pos x="1234" y="341"/>
                </a:cxn>
                <a:cxn ang="0">
                  <a:pos x="1294" y="201"/>
                </a:cxn>
                <a:cxn ang="0">
                  <a:pos x="1353" y="91"/>
                </a:cxn>
                <a:cxn ang="0">
                  <a:pos x="1413" y="23"/>
                </a:cxn>
                <a:cxn ang="0">
                  <a:pos x="1469" y="0"/>
                </a:cxn>
                <a:cxn ang="0">
                  <a:pos x="1527" y="23"/>
                </a:cxn>
                <a:cxn ang="0">
                  <a:pos x="1589" y="91"/>
                </a:cxn>
                <a:cxn ang="0">
                  <a:pos x="1647" y="201"/>
                </a:cxn>
                <a:cxn ang="0">
                  <a:pos x="1705" y="341"/>
                </a:cxn>
                <a:cxn ang="0">
                  <a:pos x="1765" y="506"/>
                </a:cxn>
                <a:cxn ang="0">
                  <a:pos x="1824" y="683"/>
                </a:cxn>
                <a:cxn ang="0">
                  <a:pos x="1882" y="863"/>
                </a:cxn>
                <a:cxn ang="0">
                  <a:pos x="1942" y="1038"/>
                </a:cxn>
                <a:cxn ang="0">
                  <a:pos x="2000" y="1199"/>
                </a:cxn>
                <a:cxn ang="0">
                  <a:pos x="2060" y="1345"/>
                </a:cxn>
                <a:cxn ang="0">
                  <a:pos x="2118" y="1469"/>
                </a:cxn>
                <a:cxn ang="0">
                  <a:pos x="2176" y="1573"/>
                </a:cxn>
                <a:cxn ang="0">
                  <a:pos x="2236" y="1657"/>
                </a:cxn>
                <a:cxn ang="0">
                  <a:pos x="2294" y="1722"/>
                </a:cxn>
                <a:cxn ang="0">
                  <a:pos x="2353" y="1772"/>
                </a:cxn>
                <a:cxn ang="0">
                  <a:pos x="2411" y="1808"/>
                </a:cxn>
                <a:cxn ang="0">
                  <a:pos x="2469" y="1833"/>
                </a:cxn>
                <a:cxn ang="0">
                  <a:pos x="2529" y="1853"/>
                </a:cxn>
                <a:cxn ang="0">
                  <a:pos x="2587" y="1863"/>
                </a:cxn>
                <a:cxn ang="0">
                  <a:pos x="2647" y="1872"/>
                </a:cxn>
                <a:cxn ang="0">
                  <a:pos x="2705" y="1878"/>
                </a:cxn>
                <a:cxn ang="0">
                  <a:pos x="2763" y="1879"/>
                </a:cxn>
                <a:cxn ang="0">
                  <a:pos x="2823" y="1883"/>
                </a:cxn>
              </a:cxnLst>
              <a:rect l="0" t="0" r="r" b="b"/>
              <a:pathLst>
                <a:path w="2823" h="1885">
                  <a:moveTo>
                    <a:pt x="0" y="1885"/>
                  </a:moveTo>
                  <a:lnTo>
                    <a:pt x="60" y="1885"/>
                  </a:lnTo>
                  <a:lnTo>
                    <a:pt x="118" y="1883"/>
                  </a:lnTo>
                  <a:lnTo>
                    <a:pt x="176" y="1879"/>
                  </a:lnTo>
                  <a:lnTo>
                    <a:pt x="236" y="1878"/>
                  </a:lnTo>
                  <a:lnTo>
                    <a:pt x="295" y="1872"/>
                  </a:lnTo>
                  <a:lnTo>
                    <a:pt x="355" y="1863"/>
                  </a:lnTo>
                  <a:lnTo>
                    <a:pt x="413" y="1853"/>
                  </a:lnTo>
                  <a:lnTo>
                    <a:pt x="471" y="1833"/>
                  </a:lnTo>
                  <a:lnTo>
                    <a:pt x="529" y="1808"/>
                  </a:lnTo>
                  <a:lnTo>
                    <a:pt x="587" y="1772"/>
                  </a:lnTo>
                  <a:lnTo>
                    <a:pt x="647" y="1722"/>
                  </a:lnTo>
                  <a:lnTo>
                    <a:pt x="705" y="1657"/>
                  </a:lnTo>
                  <a:lnTo>
                    <a:pt x="764" y="1573"/>
                  </a:lnTo>
                  <a:lnTo>
                    <a:pt x="824" y="1469"/>
                  </a:lnTo>
                  <a:lnTo>
                    <a:pt x="882" y="1345"/>
                  </a:lnTo>
                  <a:lnTo>
                    <a:pt x="942" y="1199"/>
                  </a:lnTo>
                  <a:lnTo>
                    <a:pt x="1000" y="1038"/>
                  </a:lnTo>
                  <a:lnTo>
                    <a:pt x="1058" y="863"/>
                  </a:lnTo>
                  <a:lnTo>
                    <a:pt x="1118" y="683"/>
                  </a:lnTo>
                  <a:lnTo>
                    <a:pt x="1176" y="506"/>
                  </a:lnTo>
                  <a:lnTo>
                    <a:pt x="1234" y="341"/>
                  </a:lnTo>
                  <a:lnTo>
                    <a:pt x="1294" y="201"/>
                  </a:lnTo>
                  <a:lnTo>
                    <a:pt x="1353" y="91"/>
                  </a:lnTo>
                  <a:lnTo>
                    <a:pt x="1413" y="23"/>
                  </a:lnTo>
                  <a:lnTo>
                    <a:pt x="1469" y="0"/>
                  </a:lnTo>
                  <a:lnTo>
                    <a:pt x="1527" y="23"/>
                  </a:lnTo>
                  <a:lnTo>
                    <a:pt x="1589" y="91"/>
                  </a:lnTo>
                  <a:lnTo>
                    <a:pt x="1647" y="201"/>
                  </a:lnTo>
                  <a:lnTo>
                    <a:pt x="1705" y="341"/>
                  </a:lnTo>
                  <a:lnTo>
                    <a:pt x="1765" y="506"/>
                  </a:lnTo>
                  <a:lnTo>
                    <a:pt x="1824" y="683"/>
                  </a:lnTo>
                  <a:lnTo>
                    <a:pt x="1882" y="863"/>
                  </a:lnTo>
                  <a:lnTo>
                    <a:pt x="1942" y="1038"/>
                  </a:lnTo>
                  <a:lnTo>
                    <a:pt x="2000" y="1199"/>
                  </a:lnTo>
                  <a:lnTo>
                    <a:pt x="2060" y="1345"/>
                  </a:lnTo>
                  <a:lnTo>
                    <a:pt x="2118" y="1469"/>
                  </a:lnTo>
                  <a:lnTo>
                    <a:pt x="2176" y="1573"/>
                  </a:lnTo>
                  <a:lnTo>
                    <a:pt x="2236" y="1657"/>
                  </a:lnTo>
                  <a:lnTo>
                    <a:pt x="2294" y="1722"/>
                  </a:lnTo>
                  <a:lnTo>
                    <a:pt x="2353" y="1772"/>
                  </a:lnTo>
                  <a:lnTo>
                    <a:pt x="2411" y="1808"/>
                  </a:lnTo>
                  <a:lnTo>
                    <a:pt x="2469" y="1833"/>
                  </a:lnTo>
                  <a:lnTo>
                    <a:pt x="2529" y="1853"/>
                  </a:lnTo>
                  <a:lnTo>
                    <a:pt x="2587" y="1863"/>
                  </a:lnTo>
                  <a:lnTo>
                    <a:pt x="2647" y="1872"/>
                  </a:lnTo>
                  <a:lnTo>
                    <a:pt x="2705" y="1878"/>
                  </a:lnTo>
                  <a:lnTo>
                    <a:pt x="2763" y="1879"/>
                  </a:lnTo>
                  <a:lnTo>
                    <a:pt x="2823" y="1883"/>
                  </a:lnTo>
                </a:path>
              </a:pathLst>
            </a:custGeom>
            <a:grpFill/>
            <a:ln w="25400">
              <a:solidFill>
                <a:srgbClr val="0000FF"/>
              </a:solidFill>
              <a:prstDash val="solid"/>
              <a:round/>
              <a:headEnd/>
              <a:tailEnd/>
            </a:ln>
          </p:spPr>
          <p:txBody>
            <a:bodyPr/>
            <a:lstStyle/>
            <a:p>
              <a:pPr>
                <a:defRPr/>
              </a:pPr>
              <a:endParaRPr lang="en-US">
                <a:latin typeface="Arial" pitchFamily="34" charset="0"/>
              </a:endParaRPr>
            </a:p>
          </p:txBody>
        </p:sp>
      </p:grpSp>
      <p:grpSp>
        <p:nvGrpSpPr>
          <p:cNvPr id="5" name="Group 52"/>
          <p:cNvGrpSpPr>
            <a:grpSpLocks/>
          </p:cNvGrpSpPr>
          <p:nvPr/>
        </p:nvGrpSpPr>
        <p:grpSpPr bwMode="auto">
          <a:xfrm>
            <a:off x="2820988" y="3675360"/>
            <a:ext cx="2025650" cy="1760538"/>
            <a:chOff x="1968" y="1968"/>
            <a:chExt cx="3840" cy="2365"/>
          </a:xfrm>
          <a:noFill/>
        </p:grpSpPr>
        <p:sp>
          <p:nvSpPr>
            <p:cNvPr id="257077" name="Freeform 53"/>
            <p:cNvSpPr>
              <a:spLocks/>
            </p:cNvSpPr>
            <p:nvPr/>
          </p:nvSpPr>
          <p:spPr bwMode="auto">
            <a:xfrm>
              <a:off x="1968" y="2976"/>
              <a:ext cx="3840" cy="1357"/>
            </a:xfrm>
            <a:custGeom>
              <a:avLst/>
              <a:gdLst/>
              <a:ahLst/>
              <a:cxnLst>
                <a:cxn ang="0">
                  <a:pos x="0" y="1885"/>
                </a:cxn>
                <a:cxn ang="0">
                  <a:pos x="60" y="1885"/>
                </a:cxn>
                <a:cxn ang="0">
                  <a:pos x="118" y="1883"/>
                </a:cxn>
                <a:cxn ang="0">
                  <a:pos x="176" y="1879"/>
                </a:cxn>
                <a:cxn ang="0">
                  <a:pos x="236" y="1878"/>
                </a:cxn>
                <a:cxn ang="0">
                  <a:pos x="295" y="1872"/>
                </a:cxn>
                <a:cxn ang="0">
                  <a:pos x="355" y="1863"/>
                </a:cxn>
                <a:cxn ang="0">
                  <a:pos x="413" y="1853"/>
                </a:cxn>
                <a:cxn ang="0">
                  <a:pos x="471" y="1833"/>
                </a:cxn>
                <a:cxn ang="0">
                  <a:pos x="529" y="1808"/>
                </a:cxn>
                <a:cxn ang="0">
                  <a:pos x="587" y="1772"/>
                </a:cxn>
                <a:cxn ang="0">
                  <a:pos x="647" y="1722"/>
                </a:cxn>
                <a:cxn ang="0">
                  <a:pos x="705" y="1657"/>
                </a:cxn>
                <a:cxn ang="0">
                  <a:pos x="764" y="1573"/>
                </a:cxn>
                <a:cxn ang="0">
                  <a:pos x="824" y="1469"/>
                </a:cxn>
                <a:cxn ang="0">
                  <a:pos x="882" y="1345"/>
                </a:cxn>
                <a:cxn ang="0">
                  <a:pos x="942" y="1199"/>
                </a:cxn>
                <a:cxn ang="0">
                  <a:pos x="1000" y="1038"/>
                </a:cxn>
                <a:cxn ang="0">
                  <a:pos x="1058" y="863"/>
                </a:cxn>
                <a:cxn ang="0">
                  <a:pos x="1118" y="683"/>
                </a:cxn>
                <a:cxn ang="0">
                  <a:pos x="1176" y="506"/>
                </a:cxn>
                <a:cxn ang="0">
                  <a:pos x="1234" y="341"/>
                </a:cxn>
                <a:cxn ang="0">
                  <a:pos x="1294" y="201"/>
                </a:cxn>
                <a:cxn ang="0">
                  <a:pos x="1353" y="91"/>
                </a:cxn>
                <a:cxn ang="0">
                  <a:pos x="1413" y="23"/>
                </a:cxn>
                <a:cxn ang="0">
                  <a:pos x="1469" y="0"/>
                </a:cxn>
                <a:cxn ang="0">
                  <a:pos x="1527" y="23"/>
                </a:cxn>
                <a:cxn ang="0">
                  <a:pos x="1589" y="91"/>
                </a:cxn>
                <a:cxn ang="0">
                  <a:pos x="1647" y="201"/>
                </a:cxn>
                <a:cxn ang="0">
                  <a:pos x="1705" y="341"/>
                </a:cxn>
                <a:cxn ang="0">
                  <a:pos x="1765" y="506"/>
                </a:cxn>
                <a:cxn ang="0">
                  <a:pos x="1824" y="683"/>
                </a:cxn>
                <a:cxn ang="0">
                  <a:pos x="1882" y="863"/>
                </a:cxn>
                <a:cxn ang="0">
                  <a:pos x="1942" y="1038"/>
                </a:cxn>
                <a:cxn ang="0">
                  <a:pos x="2000" y="1199"/>
                </a:cxn>
                <a:cxn ang="0">
                  <a:pos x="2060" y="1345"/>
                </a:cxn>
                <a:cxn ang="0">
                  <a:pos x="2118" y="1469"/>
                </a:cxn>
                <a:cxn ang="0">
                  <a:pos x="2176" y="1573"/>
                </a:cxn>
                <a:cxn ang="0">
                  <a:pos x="2236" y="1657"/>
                </a:cxn>
                <a:cxn ang="0">
                  <a:pos x="2294" y="1722"/>
                </a:cxn>
                <a:cxn ang="0">
                  <a:pos x="2353" y="1772"/>
                </a:cxn>
                <a:cxn ang="0">
                  <a:pos x="2411" y="1808"/>
                </a:cxn>
                <a:cxn ang="0">
                  <a:pos x="2469" y="1833"/>
                </a:cxn>
                <a:cxn ang="0">
                  <a:pos x="2529" y="1853"/>
                </a:cxn>
                <a:cxn ang="0">
                  <a:pos x="2587" y="1863"/>
                </a:cxn>
                <a:cxn ang="0">
                  <a:pos x="2647" y="1872"/>
                </a:cxn>
                <a:cxn ang="0">
                  <a:pos x="2705" y="1878"/>
                </a:cxn>
                <a:cxn ang="0">
                  <a:pos x="2763" y="1879"/>
                </a:cxn>
                <a:cxn ang="0">
                  <a:pos x="2823" y="1883"/>
                </a:cxn>
              </a:cxnLst>
              <a:rect l="0" t="0" r="r" b="b"/>
              <a:pathLst>
                <a:path w="2823" h="1885">
                  <a:moveTo>
                    <a:pt x="0" y="1885"/>
                  </a:moveTo>
                  <a:lnTo>
                    <a:pt x="60" y="1885"/>
                  </a:lnTo>
                  <a:lnTo>
                    <a:pt x="118" y="1883"/>
                  </a:lnTo>
                  <a:lnTo>
                    <a:pt x="176" y="1879"/>
                  </a:lnTo>
                  <a:lnTo>
                    <a:pt x="236" y="1878"/>
                  </a:lnTo>
                  <a:lnTo>
                    <a:pt x="295" y="1872"/>
                  </a:lnTo>
                  <a:lnTo>
                    <a:pt x="355" y="1863"/>
                  </a:lnTo>
                  <a:lnTo>
                    <a:pt x="413" y="1853"/>
                  </a:lnTo>
                  <a:lnTo>
                    <a:pt x="471" y="1833"/>
                  </a:lnTo>
                  <a:lnTo>
                    <a:pt x="529" y="1808"/>
                  </a:lnTo>
                  <a:lnTo>
                    <a:pt x="587" y="1772"/>
                  </a:lnTo>
                  <a:lnTo>
                    <a:pt x="647" y="1722"/>
                  </a:lnTo>
                  <a:lnTo>
                    <a:pt x="705" y="1657"/>
                  </a:lnTo>
                  <a:lnTo>
                    <a:pt x="764" y="1573"/>
                  </a:lnTo>
                  <a:lnTo>
                    <a:pt x="824" y="1469"/>
                  </a:lnTo>
                  <a:lnTo>
                    <a:pt x="882" y="1345"/>
                  </a:lnTo>
                  <a:lnTo>
                    <a:pt x="942" y="1199"/>
                  </a:lnTo>
                  <a:lnTo>
                    <a:pt x="1000" y="1038"/>
                  </a:lnTo>
                  <a:lnTo>
                    <a:pt x="1058" y="863"/>
                  </a:lnTo>
                  <a:lnTo>
                    <a:pt x="1118" y="683"/>
                  </a:lnTo>
                  <a:lnTo>
                    <a:pt x="1176" y="506"/>
                  </a:lnTo>
                  <a:lnTo>
                    <a:pt x="1234" y="341"/>
                  </a:lnTo>
                  <a:lnTo>
                    <a:pt x="1294" y="201"/>
                  </a:lnTo>
                  <a:lnTo>
                    <a:pt x="1353" y="91"/>
                  </a:lnTo>
                  <a:lnTo>
                    <a:pt x="1413" y="23"/>
                  </a:lnTo>
                  <a:lnTo>
                    <a:pt x="1469" y="0"/>
                  </a:lnTo>
                  <a:lnTo>
                    <a:pt x="1527" y="23"/>
                  </a:lnTo>
                  <a:lnTo>
                    <a:pt x="1589" y="91"/>
                  </a:lnTo>
                  <a:lnTo>
                    <a:pt x="1647" y="201"/>
                  </a:lnTo>
                  <a:lnTo>
                    <a:pt x="1705" y="341"/>
                  </a:lnTo>
                  <a:lnTo>
                    <a:pt x="1765" y="506"/>
                  </a:lnTo>
                  <a:lnTo>
                    <a:pt x="1824" y="683"/>
                  </a:lnTo>
                  <a:lnTo>
                    <a:pt x="1882" y="863"/>
                  </a:lnTo>
                  <a:lnTo>
                    <a:pt x="1942" y="1038"/>
                  </a:lnTo>
                  <a:lnTo>
                    <a:pt x="2000" y="1199"/>
                  </a:lnTo>
                  <a:lnTo>
                    <a:pt x="2060" y="1345"/>
                  </a:lnTo>
                  <a:lnTo>
                    <a:pt x="2118" y="1469"/>
                  </a:lnTo>
                  <a:lnTo>
                    <a:pt x="2176" y="1573"/>
                  </a:lnTo>
                  <a:lnTo>
                    <a:pt x="2236" y="1657"/>
                  </a:lnTo>
                  <a:lnTo>
                    <a:pt x="2294" y="1722"/>
                  </a:lnTo>
                  <a:lnTo>
                    <a:pt x="2353" y="1772"/>
                  </a:lnTo>
                  <a:lnTo>
                    <a:pt x="2411" y="1808"/>
                  </a:lnTo>
                  <a:lnTo>
                    <a:pt x="2469" y="1833"/>
                  </a:lnTo>
                  <a:lnTo>
                    <a:pt x="2529" y="1853"/>
                  </a:lnTo>
                  <a:lnTo>
                    <a:pt x="2587" y="1863"/>
                  </a:lnTo>
                  <a:lnTo>
                    <a:pt x="2647" y="1872"/>
                  </a:lnTo>
                  <a:lnTo>
                    <a:pt x="2705" y="1878"/>
                  </a:lnTo>
                  <a:lnTo>
                    <a:pt x="2763" y="1879"/>
                  </a:lnTo>
                  <a:lnTo>
                    <a:pt x="2823" y="1883"/>
                  </a:lnTo>
                </a:path>
              </a:pathLst>
            </a:custGeom>
            <a:grpFill/>
            <a:ln w="25400">
              <a:solidFill>
                <a:srgbClr val="0000FF"/>
              </a:solidFill>
              <a:prstDash val="solid"/>
              <a:round/>
              <a:headEnd/>
              <a:tailEnd/>
            </a:ln>
          </p:spPr>
          <p:txBody>
            <a:bodyPr/>
            <a:lstStyle/>
            <a:p>
              <a:pPr>
                <a:defRPr/>
              </a:pPr>
              <a:endParaRPr lang="en-US">
                <a:latin typeface="Arial" pitchFamily="34" charset="0"/>
              </a:endParaRPr>
            </a:p>
          </p:txBody>
        </p:sp>
        <p:sp>
          <p:nvSpPr>
            <p:cNvPr id="257078" name="Freeform 54"/>
            <p:cNvSpPr>
              <a:spLocks/>
            </p:cNvSpPr>
            <p:nvPr/>
          </p:nvSpPr>
          <p:spPr bwMode="auto">
            <a:xfrm>
              <a:off x="2736" y="2448"/>
              <a:ext cx="2823" cy="1885"/>
            </a:xfrm>
            <a:custGeom>
              <a:avLst/>
              <a:gdLst/>
              <a:ahLst/>
              <a:cxnLst>
                <a:cxn ang="0">
                  <a:pos x="0" y="1885"/>
                </a:cxn>
                <a:cxn ang="0">
                  <a:pos x="60" y="1885"/>
                </a:cxn>
                <a:cxn ang="0">
                  <a:pos x="118" y="1883"/>
                </a:cxn>
                <a:cxn ang="0">
                  <a:pos x="176" y="1879"/>
                </a:cxn>
                <a:cxn ang="0">
                  <a:pos x="236" y="1878"/>
                </a:cxn>
                <a:cxn ang="0">
                  <a:pos x="295" y="1872"/>
                </a:cxn>
                <a:cxn ang="0">
                  <a:pos x="355" y="1863"/>
                </a:cxn>
                <a:cxn ang="0">
                  <a:pos x="413" y="1853"/>
                </a:cxn>
                <a:cxn ang="0">
                  <a:pos x="471" y="1833"/>
                </a:cxn>
                <a:cxn ang="0">
                  <a:pos x="529" y="1808"/>
                </a:cxn>
                <a:cxn ang="0">
                  <a:pos x="587" y="1772"/>
                </a:cxn>
                <a:cxn ang="0">
                  <a:pos x="647" y="1722"/>
                </a:cxn>
                <a:cxn ang="0">
                  <a:pos x="705" y="1657"/>
                </a:cxn>
                <a:cxn ang="0">
                  <a:pos x="764" y="1573"/>
                </a:cxn>
                <a:cxn ang="0">
                  <a:pos x="824" y="1469"/>
                </a:cxn>
                <a:cxn ang="0">
                  <a:pos x="882" y="1345"/>
                </a:cxn>
                <a:cxn ang="0">
                  <a:pos x="942" y="1199"/>
                </a:cxn>
                <a:cxn ang="0">
                  <a:pos x="1000" y="1038"/>
                </a:cxn>
                <a:cxn ang="0">
                  <a:pos x="1058" y="863"/>
                </a:cxn>
                <a:cxn ang="0">
                  <a:pos x="1118" y="683"/>
                </a:cxn>
                <a:cxn ang="0">
                  <a:pos x="1176" y="506"/>
                </a:cxn>
                <a:cxn ang="0">
                  <a:pos x="1234" y="341"/>
                </a:cxn>
                <a:cxn ang="0">
                  <a:pos x="1294" y="201"/>
                </a:cxn>
                <a:cxn ang="0">
                  <a:pos x="1353" y="91"/>
                </a:cxn>
                <a:cxn ang="0">
                  <a:pos x="1413" y="23"/>
                </a:cxn>
                <a:cxn ang="0">
                  <a:pos x="1469" y="0"/>
                </a:cxn>
                <a:cxn ang="0">
                  <a:pos x="1527" y="23"/>
                </a:cxn>
                <a:cxn ang="0">
                  <a:pos x="1589" y="91"/>
                </a:cxn>
                <a:cxn ang="0">
                  <a:pos x="1647" y="201"/>
                </a:cxn>
                <a:cxn ang="0">
                  <a:pos x="1705" y="341"/>
                </a:cxn>
                <a:cxn ang="0">
                  <a:pos x="1765" y="506"/>
                </a:cxn>
                <a:cxn ang="0">
                  <a:pos x="1824" y="683"/>
                </a:cxn>
                <a:cxn ang="0">
                  <a:pos x="1882" y="863"/>
                </a:cxn>
                <a:cxn ang="0">
                  <a:pos x="1942" y="1038"/>
                </a:cxn>
                <a:cxn ang="0">
                  <a:pos x="2000" y="1199"/>
                </a:cxn>
                <a:cxn ang="0">
                  <a:pos x="2060" y="1345"/>
                </a:cxn>
                <a:cxn ang="0">
                  <a:pos x="2118" y="1469"/>
                </a:cxn>
                <a:cxn ang="0">
                  <a:pos x="2176" y="1573"/>
                </a:cxn>
                <a:cxn ang="0">
                  <a:pos x="2236" y="1657"/>
                </a:cxn>
                <a:cxn ang="0">
                  <a:pos x="2294" y="1722"/>
                </a:cxn>
                <a:cxn ang="0">
                  <a:pos x="2353" y="1772"/>
                </a:cxn>
                <a:cxn ang="0">
                  <a:pos x="2411" y="1808"/>
                </a:cxn>
                <a:cxn ang="0">
                  <a:pos x="2469" y="1833"/>
                </a:cxn>
                <a:cxn ang="0">
                  <a:pos x="2529" y="1853"/>
                </a:cxn>
                <a:cxn ang="0">
                  <a:pos x="2587" y="1863"/>
                </a:cxn>
                <a:cxn ang="0">
                  <a:pos x="2647" y="1872"/>
                </a:cxn>
                <a:cxn ang="0">
                  <a:pos x="2705" y="1878"/>
                </a:cxn>
                <a:cxn ang="0">
                  <a:pos x="2763" y="1879"/>
                </a:cxn>
                <a:cxn ang="0">
                  <a:pos x="2823" y="1883"/>
                </a:cxn>
              </a:cxnLst>
              <a:rect l="0" t="0" r="r" b="b"/>
              <a:pathLst>
                <a:path w="2823" h="1885">
                  <a:moveTo>
                    <a:pt x="0" y="1885"/>
                  </a:moveTo>
                  <a:lnTo>
                    <a:pt x="60" y="1885"/>
                  </a:lnTo>
                  <a:lnTo>
                    <a:pt x="118" y="1883"/>
                  </a:lnTo>
                  <a:lnTo>
                    <a:pt x="176" y="1879"/>
                  </a:lnTo>
                  <a:lnTo>
                    <a:pt x="236" y="1878"/>
                  </a:lnTo>
                  <a:lnTo>
                    <a:pt x="295" y="1872"/>
                  </a:lnTo>
                  <a:lnTo>
                    <a:pt x="355" y="1863"/>
                  </a:lnTo>
                  <a:lnTo>
                    <a:pt x="413" y="1853"/>
                  </a:lnTo>
                  <a:lnTo>
                    <a:pt x="471" y="1833"/>
                  </a:lnTo>
                  <a:lnTo>
                    <a:pt x="529" y="1808"/>
                  </a:lnTo>
                  <a:lnTo>
                    <a:pt x="587" y="1772"/>
                  </a:lnTo>
                  <a:lnTo>
                    <a:pt x="647" y="1722"/>
                  </a:lnTo>
                  <a:lnTo>
                    <a:pt x="705" y="1657"/>
                  </a:lnTo>
                  <a:lnTo>
                    <a:pt x="764" y="1573"/>
                  </a:lnTo>
                  <a:lnTo>
                    <a:pt x="824" y="1469"/>
                  </a:lnTo>
                  <a:lnTo>
                    <a:pt x="882" y="1345"/>
                  </a:lnTo>
                  <a:lnTo>
                    <a:pt x="942" y="1199"/>
                  </a:lnTo>
                  <a:lnTo>
                    <a:pt x="1000" y="1038"/>
                  </a:lnTo>
                  <a:lnTo>
                    <a:pt x="1058" y="863"/>
                  </a:lnTo>
                  <a:lnTo>
                    <a:pt x="1118" y="683"/>
                  </a:lnTo>
                  <a:lnTo>
                    <a:pt x="1176" y="506"/>
                  </a:lnTo>
                  <a:lnTo>
                    <a:pt x="1234" y="341"/>
                  </a:lnTo>
                  <a:lnTo>
                    <a:pt x="1294" y="201"/>
                  </a:lnTo>
                  <a:lnTo>
                    <a:pt x="1353" y="91"/>
                  </a:lnTo>
                  <a:lnTo>
                    <a:pt x="1413" y="23"/>
                  </a:lnTo>
                  <a:lnTo>
                    <a:pt x="1469" y="0"/>
                  </a:lnTo>
                  <a:lnTo>
                    <a:pt x="1527" y="23"/>
                  </a:lnTo>
                  <a:lnTo>
                    <a:pt x="1589" y="91"/>
                  </a:lnTo>
                  <a:lnTo>
                    <a:pt x="1647" y="201"/>
                  </a:lnTo>
                  <a:lnTo>
                    <a:pt x="1705" y="341"/>
                  </a:lnTo>
                  <a:lnTo>
                    <a:pt x="1765" y="506"/>
                  </a:lnTo>
                  <a:lnTo>
                    <a:pt x="1824" y="683"/>
                  </a:lnTo>
                  <a:lnTo>
                    <a:pt x="1882" y="863"/>
                  </a:lnTo>
                  <a:lnTo>
                    <a:pt x="1942" y="1038"/>
                  </a:lnTo>
                  <a:lnTo>
                    <a:pt x="2000" y="1199"/>
                  </a:lnTo>
                  <a:lnTo>
                    <a:pt x="2060" y="1345"/>
                  </a:lnTo>
                  <a:lnTo>
                    <a:pt x="2118" y="1469"/>
                  </a:lnTo>
                  <a:lnTo>
                    <a:pt x="2176" y="1573"/>
                  </a:lnTo>
                  <a:lnTo>
                    <a:pt x="2236" y="1657"/>
                  </a:lnTo>
                  <a:lnTo>
                    <a:pt x="2294" y="1722"/>
                  </a:lnTo>
                  <a:lnTo>
                    <a:pt x="2353" y="1772"/>
                  </a:lnTo>
                  <a:lnTo>
                    <a:pt x="2411" y="1808"/>
                  </a:lnTo>
                  <a:lnTo>
                    <a:pt x="2469" y="1833"/>
                  </a:lnTo>
                  <a:lnTo>
                    <a:pt x="2529" y="1853"/>
                  </a:lnTo>
                  <a:lnTo>
                    <a:pt x="2587" y="1863"/>
                  </a:lnTo>
                  <a:lnTo>
                    <a:pt x="2647" y="1872"/>
                  </a:lnTo>
                  <a:lnTo>
                    <a:pt x="2705" y="1878"/>
                  </a:lnTo>
                  <a:lnTo>
                    <a:pt x="2763" y="1879"/>
                  </a:lnTo>
                  <a:lnTo>
                    <a:pt x="2823" y="1883"/>
                  </a:lnTo>
                </a:path>
              </a:pathLst>
            </a:custGeom>
            <a:grpFill/>
            <a:ln w="25400">
              <a:solidFill>
                <a:srgbClr val="0000FF"/>
              </a:solidFill>
              <a:prstDash val="solid"/>
              <a:round/>
              <a:headEnd/>
              <a:tailEnd/>
            </a:ln>
          </p:spPr>
          <p:txBody>
            <a:bodyPr/>
            <a:lstStyle/>
            <a:p>
              <a:pPr>
                <a:defRPr/>
              </a:pPr>
              <a:endParaRPr lang="en-US">
                <a:latin typeface="Arial" pitchFamily="34" charset="0"/>
              </a:endParaRPr>
            </a:p>
          </p:txBody>
        </p:sp>
        <p:sp>
          <p:nvSpPr>
            <p:cNvPr id="257079" name="Freeform 55"/>
            <p:cNvSpPr>
              <a:spLocks/>
            </p:cNvSpPr>
            <p:nvPr/>
          </p:nvSpPr>
          <p:spPr bwMode="auto">
            <a:xfrm>
              <a:off x="2832" y="1968"/>
              <a:ext cx="2304" cy="2365"/>
            </a:xfrm>
            <a:custGeom>
              <a:avLst/>
              <a:gdLst/>
              <a:ahLst/>
              <a:cxnLst>
                <a:cxn ang="0">
                  <a:pos x="0" y="1885"/>
                </a:cxn>
                <a:cxn ang="0">
                  <a:pos x="60" y="1885"/>
                </a:cxn>
                <a:cxn ang="0">
                  <a:pos x="118" y="1883"/>
                </a:cxn>
                <a:cxn ang="0">
                  <a:pos x="176" y="1879"/>
                </a:cxn>
                <a:cxn ang="0">
                  <a:pos x="236" y="1878"/>
                </a:cxn>
                <a:cxn ang="0">
                  <a:pos x="295" y="1872"/>
                </a:cxn>
                <a:cxn ang="0">
                  <a:pos x="355" y="1863"/>
                </a:cxn>
                <a:cxn ang="0">
                  <a:pos x="413" y="1853"/>
                </a:cxn>
                <a:cxn ang="0">
                  <a:pos x="471" y="1833"/>
                </a:cxn>
                <a:cxn ang="0">
                  <a:pos x="529" y="1808"/>
                </a:cxn>
                <a:cxn ang="0">
                  <a:pos x="587" y="1772"/>
                </a:cxn>
                <a:cxn ang="0">
                  <a:pos x="647" y="1722"/>
                </a:cxn>
                <a:cxn ang="0">
                  <a:pos x="705" y="1657"/>
                </a:cxn>
                <a:cxn ang="0">
                  <a:pos x="764" y="1573"/>
                </a:cxn>
                <a:cxn ang="0">
                  <a:pos x="824" y="1469"/>
                </a:cxn>
                <a:cxn ang="0">
                  <a:pos x="882" y="1345"/>
                </a:cxn>
                <a:cxn ang="0">
                  <a:pos x="942" y="1199"/>
                </a:cxn>
                <a:cxn ang="0">
                  <a:pos x="1000" y="1038"/>
                </a:cxn>
                <a:cxn ang="0">
                  <a:pos x="1058" y="863"/>
                </a:cxn>
                <a:cxn ang="0">
                  <a:pos x="1118" y="683"/>
                </a:cxn>
                <a:cxn ang="0">
                  <a:pos x="1176" y="506"/>
                </a:cxn>
                <a:cxn ang="0">
                  <a:pos x="1234" y="341"/>
                </a:cxn>
                <a:cxn ang="0">
                  <a:pos x="1294" y="201"/>
                </a:cxn>
                <a:cxn ang="0">
                  <a:pos x="1353" y="91"/>
                </a:cxn>
                <a:cxn ang="0">
                  <a:pos x="1413" y="23"/>
                </a:cxn>
                <a:cxn ang="0">
                  <a:pos x="1469" y="0"/>
                </a:cxn>
                <a:cxn ang="0">
                  <a:pos x="1527" y="23"/>
                </a:cxn>
                <a:cxn ang="0">
                  <a:pos x="1589" y="91"/>
                </a:cxn>
                <a:cxn ang="0">
                  <a:pos x="1647" y="201"/>
                </a:cxn>
                <a:cxn ang="0">
                  <a:pos x="1705" y="341"/>
                </a:cxn>
                <a:cxn ang="0">
                  <a:pos x="1765" y="506"/>
                </a:cxn>
                <a:cxn ang="0">
                  <a:pos x="1824" y="683"/>
                </a:cxn>
                <a:cxn ang="0">
                  <a:pos x="1882" y="863"/>
                </a:cxn>
                <a:cxn ang="0">
                  <a:pos x="1942" y="1038"/>
                </a:cxn>
                <a:cxn ang="0">
                  <a:pos x="2000" y="1199"/>
                </a:cxn>
                <a:cxn ang="0">
                  <a:pos x="2060" y="1345"/>
                </a:cxn>
                <a:cxn ang="0">
                  <a:pos x="2118" y="1469"/>
                </a:cxn>
                <a:cxn ang="0">
                  <a:pos x="2176" y="1573"/>
                </a:cxn>
                <a:cxn ang="0">
                  <a:pos x="2236" y="1657"/>
                </a:cxn>
                <a:cxn ang="0">
                  <a:pos x="2294" y="1722"/>
                </a:cxn>
                <a:cxn ang="0">
                  <a:pos x="2353" y="1772"/>
                </a:cxn>
                <a:cxn ang="0">
                  <a:pos x="2411" y="1808"/>
                </a:cxn>
                <a:cxn ang="0">
                  <a:pos x="2469" y="1833"/>
                </a:cxn>
                <a:cxn ang="0">
                  <a:pos x="2529" y="1853"/>
                </a:cxn>
                <a:cxn ang="0">
                  <a:pos x="2587" y="1863"/>
                </a:cxn>
                <a:cxn ang="0">
                  <a:pos x="2647" y="1872"/>
                </a:cxn>
                <a:cxn ang="0">
                  <a:pos x="2705" y="1878"/>
                </a:cxn>
                <a:cxn ang="0">
                  <a:pos x="2763" y="1879"/>
                </a:cxn>
                <a:cxn ang="0">
                  <a:pos x="2823" y="1883"/>
                </a:cxn>
              </a:cxnLst>
              <a:rect l="0" t="0" r="r" b="b"/>
              <a:pathLst>
                <a:path w="2823" h="1885">
                  <a:moveTo>
                    <a:pt x="0" y="1885"/>
                  </a:moveTo>
                  <a:lnTo>
                    <a:pt x="60" y="1885"/>
                  </a:lnTo>
                  <a:lnTo>
                    <a:pt x="118" y="1883"/>
                  </a:lnTo>
                  <a:lnTo>
                    <a:pt x="176" y="1879"/>
                  </a:lnTo>
                  <a:lnTo>
                    <a:pt x="236" y="1878"/>
                  </a:lnTo>
                  <a:lnTo>
                    <a:pt x="295" y="1872"/>
                  </a:lnTo>
                  <a:lnTo>
                    <a:pt x="355" y="1863"/>
                  </a:lnTo>
                  <a:lnTo>
                    <a:pt x="413" y="1853"/>
                  </a:lnTo>
                  <a:lnTo>
                    <a:pt x="471" y="1833"/>
                  </a:lnTo>
                  <a:lnTo>
                    <a:pt x="529" y="1808"/>
                  </a:lnTo>
                  <a:lnTo>
                    <a:pt x="587" y="1772"/>
                  </a:lnTo>
                  <a:lnTo>
                    <a:pt x="647" y="1722"/>
                  </a:lnTo>
                  <a:lnTo>
                    <a:pt x="705" y="1657"/>
                  </a:lnTo>
                  <a:lnTo>
                    <a:pt x="764" y="1573"/>
                  </a:lnTo>
                  <a:lnTo>
                    <a:pt x="824" y="1469"/>
                  </a:lnTo>
                  <a:lnTo>
                    <a:pt x="882" y="1345"/>
                  </a:lnTo>
                  <a:lnTo>
                    <a:pt x="942" y="1199"/>
                  </a:lnTo>
                  <a:lnTo>
                    <a:pt x="1000" y="1038"/>
                  </a:lnTo>
                  <a:lnTo>
                    <a:pt x="1058" y="863"/>
                  </a:lnTo>
                  <a:lnTo>
                    <a:pt x="1118" y="683"/>
                  </a:lnTo>
                  <a:lnTo>
                    <a:pt x="1176" y="506"/>
                  </a:lnTo>
                  <a:lnTo>
                    <a:pt x="1234" y="341"/>
                  </a:lnTo>
                  <a:lnTo>
                    <a:pt x="1294" y="201"/>
                  </a:lnTo>
                  <a:lnTo>
                    <a:pt x="1353" y="91"/>
                  </a:lnTo>
                  <a:lnTo>
                    <a:pt x="1413" y="23"/>
                  </a:lnTo>
                  <a:lnTo>
                    <a:pt x="1469" y="0"/>
                  </a:lnTo>
                  <a:lnTo>
                    <a:pt x="1527" y="23"/>
                  </a:lnTo>
                  <a:lnTo>
                    <a:pt x="1589" y="91"/>
                  </a:lnTo>
                  <a:lnTo>
                    <a:pt x="1647" y="201"/>
                  </a:lnTo>
                  <a:lnTo>
                    <a:pt x="1705" y="341"/>
                  </a:lnTo>
                  <a:lnTo>
                    <a:pt x="1765" y="506"/>
                  </a:lnTo>
                  <a:lnTo>
                    <a:pt x="1824" y="683"/>
                  </a:lnTo>
                  <a:lnTo>
                    <a:pt x="1882" y="863"/>
                  </a:lnTo>
                  <a:lnTo>
                    <a:pt x="1942" y="1038"/>
                  </a:lnTo>
                  <a:lnTo>
                    <a:pt x="2000" y="1199"/>
                  </a:lnTo>
                  <a:lnTo>
                    <a:pt x="2060" y="1345"/>
                  </a:lnTo>
                  <a:lnTo>
                    <a:pt x="2118" y="1469"/>
                  </a:lnTo>
                  <a:lnTo>
                    <a:pt x="2176" y="1573"/>
                  </a:lnTo>
                  <a:lnTo>
                    <a:pt x="2236" y="1657"/>
                  </a:lnTo>
                  <a:lnTo>
                    <a:pt x="2294" y="1722"/>
                  </a:lnTo>
                  <a:lnTo>
                    <a:pt x="2353" y="1772"/>
                  </a:lnTo>
                  <a:lnTo>
                    <a:pt x="2411" y="1808"/>
                  </a:lnTo>
                  <a:lnTo>
                    <a:pt x="2469" y="1833"/>
                  </a:lnTo>
                  <a:lnTo>
                    <a:pt x="2529" y="1853"/>
                  </a:lnTo>
                  <a:lnTo>
                    <a:pt x="2587" y="1863"/>
                  </a:lnTo>
                  <a:lnTo>
                    <a:pt x="2647" y="1872"/>
                  </a:lnTo>
                  <a:lnTo>
                    <a:pt x="2705" y="1878"/>
                  </a:lnTo>
                  <a:lnTo>
                    <a:pt x="2763" y="1879"/>
                  </a:lnTo>
                  <a:lnTo>
                    <a:pt x="2823" y="1883"/>
                  </a:lnTo>
                </a:path>
              </a:pathLst>
            </a:custGeom>
            <a:grpFill/>
            <a:ln w="25400">
              <a:solidFill>
                <a:srgbClr val="0000FF"/>
              </a:solidFill>
              <a:prstDash val="solid"/>
              <a:round/>
              <a:headEnd/>
              <a:tailEnd/>
            </a:ln>
          </p:spPr>
          <p:txBody>
            <a:bodyPr/>
            <a:lstStyle/>
            <a:p>
              <a:pPr>
                <a:defRPr/>
              </a:pPr>
              <a:endParaRPr lang="en-US">
                <a:latin typeface="Arial" pitchFamily="34" charset="0"/>
              </a:endParaRPr>
            </a:p>
          </p:txBody>
        </p:sp>
        <p:sp>
          <p:nvSpPr>
            <p:cNvPr id="257080" name="Freeform 56"/>
            <p:cNvSpPr>
              <a:spLocks/>
            </p:cNvSpPr>
            <p:nvPr/>
          </p:nvSpPr>
          <p:spPr bwMode="auto">
            <a:xfrm>
              <a:off x="2553" y="2448"/>
              <a:ext cx="2823" cy="1885"/>
            </a:xfrm>
            <a:custGeom>
              <a:avLst/>
              <a:gdLst/>
              <a:ahLst/>
              <a:cxnLst>
                <a:cxn ang="0">
                  <a:pos x="0" y="1885"/>
                </a:cxn>
                <a:cxn ang="0">
                  <a:pos x="60" y="1885"/>
                </a:cxn>
                <a:cxn ang="0">
                  <a:pos x="118" y="1883"/>
                </a:cxn>
                <a:cxn ang="0">
                  <a:pos x="176" y="1879"/>
                </a:cxn>
                <a:cxn ang="0">
                  <a:pos x="236" y="1878"/>
                </a:cxn>
                <a:cxn ang="0">
                  <a:pos x="295" y="1872"/>
                </a:cxn>
                <a:cxn ang="0">
                  <a:pos x="355" y="1863"/>
                </a:cxn>
                <a:cxn ang="0">
                  <a:pos x="413" y="1853"/>
                </a:cxn>
                <a:cxn ang="0">
                  <a:pos x="471" y="1833"/>
                </a:cxn>
                <a:cxn ang="0">
                  <a:pos x="529" y="1808"/>
                </a:cxn>
                <a:cxn ang="0">
                  <a:pos x="587" y="1772"/>
                </a:cxn>
                <a:cxn ang="0">
                  <a:pos x="647" y="1722"/>
                </a:cxn>
                <a:cxn ang="0">
                  <a:pos x="705" y="1657"/>
                </a:cxn>
                <a:cxn ang="0">
                  <a:pos x="764" y="1573"/>
                </a:cxn>
                <a:cxn ang="0">
                  <a:pos x="824" y="1469"/>
                </a:cxn>
                <a:cxn ang="0">
                  <a:pos x="882" y="1345"/>
                </a:cxn>
                <a:cxn ang="0">
                  <a:pos x="942" y="1199"/>
                </a:cxn>
                <a:cxn ang="0">
                  <a:pos x="1000" y="1038"/>
                </a:cxn>
                <a:cxn ang="0">
                  <a:pos x="1058" y="863"/>
                </a:cxn>
                <a:cxn ang="0">
                  <a:pos x="1118" y="683"/>
                </a:cxn>
                <a:cxn ang="0">
                  <a:pos x="1176" y="506"/>
                </a:cxn>
                <a:cxn ang="0">
                  <a:pos x="1234" y="341"/>
                </a:cxn>
                <a:cxn ang="0">
                  <a:pos x="1294" y="201"/>
                </a:cxn>
                <a:cxn ang="0">
                  <a:pos x="1353" y="91"/>
                </a:cxn>
                <a:cxn ang="0">
                  <a:pos x="1413" y="23"/>
                </a:cxn>
                <a:cxn ang="0">
                  <a:pos x="1469" y="0"/>
                </a:cxn>
                <a:cxn ang="0">
                  <a:pos x="1527" y="23"/>
                </a:cxn>
                <a:cxn ang="0">
                  <a:pos x="1589" y="91"/>
                </a:cxn>
                <a:cxn ang="0">
                  <a:pos x="1647" y="201"/>
                </a:cxn>
                <a:cxn ang="0">
                  <a:pos x="1705" y="341"/>
                </a:cxn>
                <a:cxn ang="0">
                  <a:pos x="1765" y="506"/>
                </a:cxn>
                <a:cxn ang="0">
                  <a:pos x="1824" y="683"/>
                </a:cxn>
                <a:cxn ang="0">
                  <a:pos x="1882" y="863"/>
                </a:cxn>
                <a:cxn ang="0">
                  <a:pos x="1942" y="1038"/>
                </a:cxn>
                <a:cxn ang="0">
                  <a:pos x="2000" y="1199"/>
                </a:cxn>
                <a:cxn ang="0">
                  <a:pos x="2060" y="1345"/>
                </a:cxn>
                <a:cxn ang="0">
                  <a:pos x="2118" y="1469"/>
                </a:cxn>
                <a:cxn ang="0">
                  <a:pos x="2176" y="1573"/>
                </a:cxn>
                <a:cxn ang="0">
                  <a:pos x="2236" y="1657"/>
                </a:cxn>
                <a:cxn ang="0">
                  <a:pos x="2294" y="1722"/>
                </a:cxn>
                <a:cxn ang="0">
                  <a:pos x="2353" y="1772"/>
                </a:cxn>
                <a:cxn ang="0">
                  <a:pos x="2411" y="1808"/>
                </a:cxn>
                <a:cxn ang="0">
                  <a:pos x="2469" y="1833"/>
                </a:cxn>
                <a:cxn ang="0">
                  <a:pos x="2529" y="1853"/>
                </a:cxn>
                <a:cxn ang="0">
                  <a:pos x="2587" y="1863"/>
                </a:cxn>
                <a:cxn ang="0">
                  <a:pos x="2647" y="1872"/>
                </a:cxn>
                <a:cxn ang="0">
                  <a:pos x="2705" y="1878"/>
                </a:cxn>
                <a:cxn ang="0">
                  <a:pos x="2763" y="1879"/>
                </a:cxn>
                <a:cxn ang="0">
                  <a:pos x="2823" y="1883"/>
                </a:cxn>
              </a:cxnLst>
              <a:rect l="0" t="0" r="r" b="b"/>
              <a:pathLst>
                <a:path w="2823" h="1885">
                  <a:moveTo>
                    <a:pt x="0" y="1885"/>
                  </a:moveTo>
                  <a:lnTo>
                    <a:pt x="60" y="1885"/>
                  </a:lnTo>
                  <a:lnTo>
                    <a:pt x="118" y="1883"/>
                  </a:lnTo>
                  <a:lnTo>
                    <a:pt x="176" y="1879"/>
                  </a:lnTo>
                  <a:lnTo>
                    <a:pt x="236" y="1878"/>
                  </a:lnTo>
                  <a:lnTo>
                    <a:pt x="295" y="1872"/>
                  </a:lnTo>
                  <a:lnTo>
                    <a:pt x="355" y="1863"/>
                  </a:lnTo>
                  <a:lnTo>
                    <a:pt x="413" y="1853"/>
                  </a:lnTo>
                  <a:lnTo>
                    <a:pt x="471" y="1833"/>
                  </a:lnTo>
                  <a:lnTo>
                    <a:pt x="529" y="1808"/>
                  </a:lnTo>
                  <a:lnTo>
                    <a:pt x="587" y="1772"/>
                  </a:lnTo>
                  <a:lnTo>
                    <a:pt x="647" y="1722"/>
                  </a:lnTo>
                  <a:lnTo>
                    <a:pt x="705" y="1657"/>
                  </a:lnTo>
                  <a:lnTo>
                    <a:pt x="764" y="1573"/>
                  </a:lnTo>
                  <a:lnTo>
                    <a:pt x="824" y="1469"/>
                  </a:lnTo>
                  <a:lnTo>
                    <a:pt x="882" y="1345"/>
                  </a:lnTo>
                  <a:lnTo>
                    <a:pt x="942" y="1199"/>
                  </a:lnTo>
                  <a:lnTo>
                    <a:pt x="1000" y="1038"/>
                  </a:lnTo>
                  <a:lnTo>
                    <a:pt x="1058" y="863"/>
                  </a:lnTo>
                  <a:lnTo>
                    <a:pt x="1118" y="683"/>
                  </a:lnTo>
                  <a:lnTo>
                    <a:pt x="1176" y="506"/>
                  </a:lnTo>
                  <a:lnTo>
                    <a:pt x="1234" y="341"/>
                  </a:lnTo>
                  <a:lnTo>
                    <a:pt x="1294" y="201"/>
                  </a:lnTo>
                  <a:lnTo>
                    <a:pt x="1353" y="91"/>
                  </a:lnTo>
                  <a:lnTo>
                    <a:pt x="1413" y="23"/>
                  </a:lnTo>
                  <a:lnTo>
                    <a:pt x="1469" y="0"/>
                  </a:lnTo>
                  <a:lnTo>
                    <a:pt x="1527" y="23"/>
                  </a:lnTo>
                  <a:lnTo>
                    <a:pt x="1589" y="91"/>
                  </a:lnTo>
                  <a:lnTo>
                    <a:pt x="1647" y="201"/>
                  </a:lnTo>
                  <a:lnTo>
                    <a:pt x="1705" y="341"/>
                  </a:lnTo>
                  <a:lnTo>
                    <a:pt x="1765" y="506"/>
                  </a:lnTo>
                  <a:lnTo>
                    <a:pt x="1824" y="683"/>
                  </a:lnTo>
                  <a:lnTo>
                    <a:pt x="1882" y="863"/>
                  </a:lnTo>
                  <a:lnTo>
                    <a:pt x="1942" y="1038"/>
                  </a:lnTo>
                  <a:lnTo>
                    <a:pt x="2000" y="1199"/>
                  </a:lnTo>
                  <a:lnTo>
                    <a:pt x="2060" y="1345"/>
                  </a:lnTo>
                  <a:lnTo>
                    <a:pt x="2118" y="1469"/>
                  </a:lnTo>
                  <a:lnTo>
                    <a:pt x="2176" y="1573"/>
                  </a:lnTo>
                  <a:lnTo>
                    <a:pt x="2236" y="1657"/>
                  </a:lnTo>
                  <a:lnTo>
                    <a:pt x="2294" y="1722"/>
                  </a:lnTo>
                  <a:lnTo>
                    <a:pt x="2353" y="1772"/>
                  </a:lnTo>
                  <a:lnTo>
                    <a:pt x="2411" y="1808"/>
                  </a:lnTo>
                  <a:lnTo>
                    <a:pt x="2469" y="1833"/>
                  </a:lnTo>
                  <a:lnTo>
                    <a:pt x="2529" y="1853"/>
                  </a:lnTo>
                  <a:lnTo>
                    <a:pt x="2587" y="1863"/>
                  </a:lnTo>
                  <a:lnTo>
                    <a:pt x="2647" y="1872"/>
                  </a:lnTo>
                  <a:lnTo>
                    <a:pt x="2705" y="1878"/>
                  </a:lnTo>
                  <a:lnTo>
                    <a:pt x="2763" y="1879"/>
                  </a:lnTo>
                  <a:lnTo>
                    <a:pt x="2823" y="1883"/>
                  </a:lnTo>
                </a:path>
              </a:pathLst>
            </a:custGeom>
            <a:grpFill/>
            <a:ln w="25400">
              <a:solidFill>
                <a:srgbClr val="0000FF"/>
              </a:solidFill>
              <a:prstDash val="solid"/>
              <a:round/>
              <a:headEnd/>
              <a:tailEnd/>
            </a:ln>
          </p:spPr>
          <p:txBody>
            <a:bodyPr/>
            <a:lstStyle/>
            <a:p>
              <a:pPr>
                <a:defRPr/>
              </a:pPr>
              <a:endParaRPr lang="en-US">
                <a:latin typeface="Arial" pitchFamily="34" charset="0"/>
              </a:endParaRPr>
            </a:p>
          </p:txBody>
        </p:sp>
        <p:sp>
          <p:nvSpPr>
            <p:cNvPr id="257081" name="Freeform 57"/>
            <p:cNvSpPr>
              <a:spLocks/>
            </p:cNvSpPr>
            <p:nvPr/>
          </p:nvSpPr>
          <p:spPr bwMode="auto">
            <a:xfrm>
              <a:off x="2400" y="2448"/>
              <a:ext cx="2823" cy="1885"/>
            </a:xfrm>
            <a:custGeom>
              <a:avLst/>
              <a:gdLst/>
              <a:ahLst/>
              <a:cxnLst>
                <a:cxn ang="0">
                  <a:pos x="0" y="1885"/>
                </a:cxn>
                <a:cxn ang="0">
                  <a:pos x="60" y="1885"/>
                </a:cxn>
                <a:cxn ang="0">
                  <a:pos x="118" y="1883"/>
                </a:cxn>
                <a:cxn ang="0">
                  <a:pos x="176" y="1879"/>
                </a:cxn>
                <a:cxn ang="0">
                  <a:pos x="236" y="1878"/>
                </a:cxn>
                <a:cxn ang="0">
                  <a:pos x="295" y="1872"/>
                </a:cxn>
                <a:cxn ang="0">
                  <a:pos x="355" y="1863"/>
                </a:cxn>
                <a:cxn ang="0">
                  <a:pos x="413" y="1853"/>
                </a:cxn>
                <a:cxn ang="0">
                  <a:pos x="471" y="1833"/>
                </a:cxn>
                <a:cxn ang="0">
                  <a:pos x="529" y="1808"/>
                </a:cxn>
                <a:cxn ang="0">
                  <a:pos x="587" y="1772"/>
                </a:cxn>
                <a:cxn ang="0">
                  <a:pos x="647" y="1722"/>
                </a:cxn>
                <a:cxn ang="0">
                  <a:pos x="705" y="1657"/>
                </a:cxn>
                <a:cxn ang="0">
                  <a:pos x="764" y="1573"/>
                </a:cxn>
                <a:cxn ang="0">
                  <a:pos x="824" y="1469"/>
                </a:cxn>
                <a:cxn ang="0">
                  <a:pos x="882" y="1345"/>
                </a:cxn>
                <a:cxn ang="0">
                  <a:pos x="942" y="1199"/>
                </a:cxn>
                <a:cxn ang="0">
                  <a:pos x="1000" y="1038"/>
                </a:cxn>
                <a:cxn ang="0">
                  <a:pos x="1058" y="863"/>
                </a:cxn>
                <a:cxn ang="0">
                  <a:pos x="1118" y="683"/>
                </a:cxn>
                <a:cxn ang="0">
                  <a:pos x="1176" y="506"/>
                </a:cxn>
                <a:cxn ang="0">
                  <a:pos x="1234" y="341"/>
                </a:cxn>
                <a:cxn ang="0">
                  <a:pos x="1294" y="201"/>
                </a:cxn>
                <a:cxn ang="0">
                  <a:pos x="1353" y="91"/>
                </a:cxn>
                <a:cxn ang="0">
                  <a:pos x="1413" y="23"/>
                </a:cxn>
                <a:cxn ang="0">
                  <a:pos x="1469" y="0"/>
                </a:cxn>
                <a:cxn ang="0">
                  <a:pos x="1527" y="23"/>
                </a:cxn>
                <a:cxn ang="0">
                  <a:pos x="1589" y="91"/>
                </a:cxn>
                <a:cxn ang="0">
                  <a:pos x="1647" y="201"/>
                </a:cxn>
                <a:cxn ang="0">
                  <a:pos x="1705" y="341"/>
                </a:cxn>
                <a:cxn ang="0">
                  <a:pos x="1765" y="506"/>
                </a:cxn>
                <a:cxn ang="0">
                  <a:pos x="1824" y="683"/>
                </a:cxn>
                <a:cxn ang="0">
                  <a:pos x="1882" y="863"/>
                </a:cxn>
                <a:cxn ang="0">
                  <a:pos x="1942" y="1038"/>
                </a:cxn>
                <a:cxn ang="0">
                  <a:pos x="2000" y="1199"/>
                </a:cxn>
                <a:cxn ang="0">
                  <a:pos x="2060" y="1345"/>
                </a:cxn>
                <a:cxn ang="0">
                  <a:pos x="2118" y="1469"/>
                </a:cxn>
                <a:cxn ang="0">
                  <a:pos x="2176" y="1573"/>
                </a:cxn>
                <a:cxn ang="0">
                  <a:pos x="2236" y="1657"/>
                </a:cxn>
                <a:cxn ang="0">
                  <a:pos x="2294" y="1722"/>
                </a:cxn>
                <a:cxn ang="0">
                  <a:pos x="2353" y="1772"/>
                </a:cxn>
                <a:cxn ang="0">
                  <a:pos x="2411" y="1808"/>
                </a:cxn>
                <a:cxn ang="0">
                  <a:pos x="2469" y="1833"/>
                </a:cxn>
                <a:cxn ang="0">
                  <a:pos x="2529" y="1853"/>
                </a:cxn>
                <a:cxn ang="0">
                  <a:pos x="2587" y="1863"/>
                </a:cxn>
                <a:cxn ang="0">
                  <a:pos x="2647" y="1872"/>
                </a:cxn>
                <a:cxn ang="0">
                  <a:pos x="2705" y="1878"/>
                </a:cxn>
                <a:cxn ang="0">
                  <a:pos x="2763" y="1879"/>
                </a:cxn>
                <a:cxn ang="0">
                  <a:pos x="2823" y="1883"/>
                </a:cxn>
              </a:cxnLst>
              <a:rect l="0" t="0" r="r" b="b"/>
              <a:pathLst>
                <a:path w="2823" h="1885">
                  <a:moveTo>
                    <a:pt x="0" y="1885"/>
                  </a:moveTo>
                  <a:lnTo>
                    <a:pt x="60" y="1885"/>
                  </a:lnTo>
                  <a:lnTo>
                    <a:pt x="118" y="1883"/>
                  </a:lnTo>
                  <a:lnTo>
                    <a:pt x="176" y="1879"/>
                  </a:lnTo>
                  <a:lnTo>
                    <a:pt x="236" y="1878"/>
                  </a:lnTo>
                  <a:lnTo>
                    <a:pt x="295" y="1872"/>
                  </a:lnTo>
                  <a:lnTo>
                    <a:pt x="355" y="1863"/>
                  </a:lnTo>
                  <a:lnTo>
                    <a:pt x="413" y="1853"/>
                  </a:lnTo>
                  <a:lnTo>
                    <a:pt x="471" y="1833"/>
                  </a:lnTo>
                  <a:lnTo>
                    <a:pt x="529" y="1808"/>
                  </a:lnTo>
                  <a:lnTo>
                    <a:pt x="587" y="1772"/>
                  </a:lnTo>
                  <a:lnTo>
                    <a:pt x="647" y="1722"/>
                  </a:lnTo>
                  <a:lnTo>
                    <a:pt x="705" y="1657"/>
                  </a:lnTo>
                  <a:lnTo>
                    <a:pt x="764" y="1573"/>
                  </a:lnTo>
                  <a:lnTo>
                    <a:pt x="824" y="1469"/>
                  </a:lnTo>
                  <a:lnTo>
                    <a:pt x="882" y="1345"/>
                  </a:lnTo>
                  <a:lnTo>
                    <a:pt x="942" y="1199"/>
                  </a:lnTo>
                  <a:lnTo>
                    <a:pt x="1000" y="1038"/>
                  </a:lnTo>
                  <a:lnTo>
                    <a:pt x="1058" y="863"/>
                  </a:lnTo>
                  <a:lnTo>
                    <a:pt x="1118" y="683"/>
                  </a:lnTo>
                  <a:lnTo>
                    <a:pt x="1176" y="506"/>
                  </a:lnTo>
                  <a:lnTo>
                    <a:pt x="1234" y="341"/>
                  </a:lnTo>
                  <a:lnTo>
                    <a:pt x="1294" y="201"/>
                  </a:lnTo>
                  <a:lnTo>
                    <a:pt x="1353" y="91"/>
                  </a:lnTo>
                  <a:lnTo>
                    <a:pt x="1413" y="23"/>
                  </a:lnTo>
                  <a:lnTo>
                    <a:pt x="1469" y="0"/>
                  </a:lnTo>
                  <a:lnTo>
                    <a:pt x="1527" y="23"/>
                  </a:lnTo>
                  <a:lnTo>
                    <a:pt x="1589" y="91"/>
                  </a:lnTo>
                  <a:lnTo>
                    <a:pt x="1647" y="201"/>
                  </a:lnTo>
                  <a:lnTo>
                    <a:pt x="1705" y="341"/>
                  </a:lnTo>
                  <a:lnTo>
                    <a:pt x="1765" y="506"/>
                  </a:lnTo>
                  <a:lnTo>
                    <a:pt x="1824" y="683"/>
                  </a:lnTo>
                  <a:lnTo>
                    <a:pt x="1882" y="863"/>
                  </a:lnTo>
                  <a:lnTo>
                    <a:pt x="1942" y="1038"/>
                  </a:lnTo>
                  <a:lnTo>
                    <a:pt x="2000" y="1199"/>
                  </a:lnTo>
                  <a:lnTo>
                    <a:pt x="2060" y="1345"/>
                  </a:lnTo>
                  <a:lnTo>
                    <a:pt x="2118" y="1469"/>
                  </a:lnTo>
                  <a:lnTo>
                    <a:pt x="2176" y="1573"/>
                  </a:lnTo>
                  <a:lnTo>
                    <a:pt x="2236" y="1657"/>
                  </a:lnTo>
                  <a:lnTo>
                    <a:pt x="2294" y="1722"/>
                  </a:lnTo>
                  <a:lnTo>
                    <a:pt x="2353" y="1772"/>
                  </a:lnTo>
                  <a:lnTo>
                    <a:pt x="2411" y="1808"/>
                  </a:lnTo>
                  <a:lnTo>
                    <a:pt x="2469" y="1833"/>
                  </a:lnTo>
                  <a:lnTo>
                    <a:pt x="2529" y="1853"/>
                  </a:lnTo>
                  <a:lnTo>
                    <a:pt x="2587" y="1863"/>
                  </a:lnTo>
                  <a:lnTo>
                    <a:pt x="2647" y="1872"/>
                  </a:lnTo>
                  <a:lnTo>
                    <a:pt x="2705" y="1878"/>
                  </a:lnTo>
                  <a:lnTo>
                    <a:pt x="2763" y="1879"/>
                  </a:lnTo>
                  <a:lnTo>
                    <a:pt x="2823" y="1883"/>
                  </a:lnTo>
                </a:path>
              </a:pathLst>
            </a:custGeom>
            <a:grpFill/>
            <a:ln w="25400">
              <a:solidFill>
                <a:srgbClr val="0000FF"/>
              </a:solidFill>
              <a:prstDash val="solid"/>
              <a:round/>
              <a:headEnd/>
              <a:tailEnd/>
            </a:ln>
          </p:spPr>
          <p:txBody>
            <a:bodyPr/>
            <a:lstStyle/>
            <a:p>
              <a:pPr>
                <a:defRPr/>
              </a:pPr>
              <a:endParaRPr lang="en-US">
                <a:latin typeface="Arial" pitchFamily="34" charset="0"/>
              </a:endParaRPr>
            </a:p>
          </p:txBody>
        </p:sp>
        <p:sp>
          <p:nvSpPr>
            <p:cNvPr id="257082" name="Freeform 58"/>
            <p:cNvSpPr>
              <a:spLocks/>
            </p:cNvSpPr>
            <p:nvPr/>
          </p:nvSpPr>
          <p:spPr bwMode="auto">
            <a:xfrm>
              <a:off x="2745" y="2304"/>
              <a:ext cx="2679" cy="2029"/>
            </a:xfrm>
            <a:custGeom>
              <a:avLst/>
              <a:gdLst/>
              <a:ahLst/>
              <a:cxnLst>
                <a:cxn ang="0">
                  <a:pos x="0" y="1885"/>
                </a:cxn>
                <a:cxn ang="0">
                  <a:pos x="60" y="1885"/>
                </a:cxn>
                <a:cxn ang="0">
                  <a:pos x="118" y="1883"/>
                </a:cxn>
                <a:cxn ang="0">
                  <a:pos x="176" y="1879"/>
                </a:cxn>
                <a:cxn ang="0">
                  <a:pos x="236" y="1878"/>
                </a:cxn>
                <a:cxn ang="0">
                  <a:pos x="295" y="1872"/>
                </a:cxn>
                <a:cxn ang="0">
                  <a:pos x="355" y="1863"/>
                </a:cxn>
                <a:cxn ang="0">
                  <a:pos x="413" y="1853"/>
                </a:cxn>
                <a:cxn ang="0">
                  <a:pos x="471" y="1833"/>
                </a:cxn>
                <a:cxn ang="0">
                  <a:pos x="529" y="1808"/>
                </a:cxn>
                <a:cxn ang="0">
                  <a:pos x="587" y="1772"/>
                </a:cxn>
                <a:cxn ang="0">
                  <a:pos x="647" y="1722"/>
                </a:cxn>
                <a:cxn ang="0">
                  <a:pos x="705" y="1657"/>
                </a:cxn>
                <a:cxn ang="0">
                  <a:pos x="764" y="1573"/>
                </a:cxn>
                <a:cxn ang="0">
                  <a:pos x="824" y="1469"/>
                </a:cxn>
                <a:cxn ang="0">
                  <a:pos x="882" y="1345"/>
                </a:cxn>
                <a:cxn ang="0">
                  <a:pos x="942" y="1199"/>
                </a:cxn>
                <a:cxn ang="0">
                  <a:pos x="1000" y="1038"/>
                </a:cxn>
                <a:cxn ang="0">
                  <a:pos x="1058" y="863"/>
                </a:cxn>
                <a:cxn ang="0">
                  <a:pos x="1118" y="683"/>
                </a:cxn>
                <a:cxn ang="0">
                  <a:pos x="1176" y="506"/>
                </a:cxn>
                <a:cxn ang="0">
                  <a:pos x="1234" y="341"/>
                </a:cxn>
                <a:cxn ang="0">
                  <a:pos x="1294" y="201"/>
                </a:cxn>
                <a:cxn ang="0">
                  <a:pos x="1353" y="91"/>
                </a:cxn>
                <a:cxn ang="0">
                  <a:pos x="1413" y="23"/>
                </a:cxn>
                <a:cxn ang="0">
                  <a:pos x="1469" y="0"/>
                </a:cxn>
                <a:cxn ang="0">
                  <a:pos x="1527" y="23"/>
                </a:cxn>
                <a:cxn ang="0">
                  <a:pos x="1589" y="91"/>
                </a:cxn>
                <a:cxn ang="0">
                  <a:pos x="1647" y="201"/>
                </a:cxn>
                <a:cxn ang="0">
                  <a:pos x="1705" y="341"/>
                </a:cxn>
                <a:cxn ang="0">
                  <a:pos x="1765" y="506"/>
                </a:cxn>
                <a:cxn ang="0">
                  <a:pos x="1824" y="683"/>
                </a:cxn>
                <a:cxn ang="0">
                  <a:pos x="1882" y="863"/>
                </a:cxn>
                <a:cxn ang="0">
                  <a:pos x="1942" y="1038"/>
                </a:cxn>
                <a:cxn ang="0">
                  <a:pos x="2000" y="1199"/>
                </a:cxn>
                <a:cxn ang="0">
                  <a:pos x="2060" y="1345"/>
                </a:cxn>
                <a:cxn ang="0">
                  <a:pos x="2118" y="1469"/>
                </a:cxn>
                <a:cxn ang="0">
                  <a:pos x="2176" y="1573"/>
                </a:cxn>
                <a:cxn ang="0">
                  <a:pos x="2236" y="1657"/>
                </a:cxn>
                <a:cxn ang="0">
                  <a:pos x="2294" y="1722"/>
                </a:cxn>
                <a:cxn ang="0">
                  <a:pos x="2353" y="1772"/>
                </a:cxn>
                <a:cxn ang="0">
                  <a:pos x="2411" y="1808"/>
                </a:cxn>
                <a:cxn ang="0">
                  <a:pos x="2469" y="1833"/>
                </a:cxn>
                <a:cxn ang="0">
                  <a:pos x="2529" y="1853"/>
                </a:cxn>
                <a:cxn ang="0">
                  <a:pos x="2587" y="1863"/>
                </a:cxn>
                <a:cxn ang="0">
                  <a:pos x="2647" y="1872"/>
                </a:cxn>
                <a:cxn ang="0">
                  <a:pos x="2705" y="1878"/>
                </a:cxn>
                <a:cxn ang="0">
                  <a:pos x="2763" y="1879"/>
                </a:cxn>
                <a:cxn ang="0">
                  <a:pos x="2823" y="1883"/>
                </a:cxn>
              </a:cxnLst>
              <a:rect l="0" t="0" r="r" b="b"/>
              <a:pathLst>
                <a:path w="2823" h="1885">
                  <a:moveTo>
                    <a:pt x="0" y="1885"/>
                  </a:moveTo>
                  <a:lnTo>
                    <a:pt x="60" y="1885"/>
                  </a:lnTo>
                  <a:lnTo>
                    <a:pt x="118" y="1883"/>
                  </a:lnTo>
                  <a:lnTo>
                    <a:pt x="176" y="1879"/>
                  </a:lnTo>
                  <a:lnTo>
                    <a:pt x="236" y="1878"/>
                  </a:lnTo>
                  <a:lnTo>
                    <a:pt x="295" y="1872"/>
                  </a:lnTo>
                  <a:lnTo>
                    <a:pt x="355" y="1863"/>
                  </a:lnTo>
                  <a:lnTo>
                    <a:pt x="413" y="1853"/>
                  </a:lnTo>
                  <a:lnTo>
                    <a:pt x="471" y="1833"/>
                  </a:lnTo>
                  <a:lnTo>
                    <a:pt x="529" y="1808"/>
                  </a:lnTo>
                  <a:lnTo>
                    <a:pt x="587" y="1772"/>
                  </a:lnTo>
                  <a:lnTo>
                    <a:pt x="647" y="1722"/>
                  </a:lnTo>
                  <a:lnTo>
                    <a:pt x="705" y="1657"/>
                  </a:lnTo>
                  <a:lnTo>
                    <a:pt x="764" y="1573"/>
                  </a:lnTo>
                  <a:lnTo>
                    <a:pt x="824" y="1469"/>
                  </a:lnTo>
                  <a:lnTo>
                    <a:pt x="882" y="1345"/>
                  </a:lnTo>
                  <a:lnTo>
                    <a:pt x="942" y="1199"/>
                  </a:lnTo>
                  <a:lnTo>
                    <a:pt x="1000" y="1038"/>
                  </a:lnTo>
                  <a:lnTo>
                    <a:pt x="1058" y="863"/>
                  </a:lnTo>
                  <a:lnTo>
                    <a:pt x="1118" y="683"/>
                  </a:lnTo>
                  <a:lnTo>
                    <a:pt x="1176" y="506"/>
                  </a:lnTo>
                  <a:lnTo>
                    <a:pt x="1234" y="341"/>
                  </a:lnTo>
                  <a:lnTo>
                    <a:pt x="1294" y="201"/>
                  </a:lnTo>
                  <a:lnTo>
                    <a:pt x="1353" y="91"/>
                  </a:lnTo>
                  <a:lnTo>
                    <a:pt x="1413" y="23"/>
                  </a:lnTo>
                  <a:lnTo>
                    <a:pt x="1469" y="0"/>
                  </a:lnTo>
                  <a:lnTo>
                    <a:pt x="1527" y="23"/>
                  </a:lnTo>
                  <a:lnTo>
                    <a:pt x="1589" y="91"/>
                  </a:lnTo>
                  <a:lnTo>
                    <a:pt x="1647" y="201"/>
                  </a:lnTo>
                  <a:lnTo>
                    <a:pt x="1705" y="341"/>
                  </a:lnTo>
                  <a:lnTo>
                    <a:pt x="1765" y="506"/>
                  </a:lnTo>
                  <a:lnTo>
                    <a:pt x="1824" y="683"/>
                  </a:lnTo>
                  <a:lnTo>
                    <a:pt x="1882" y="863"/>
                  </a:lnTo>
                  <a:lnTo>
                    <a:pt x="1942" y="1038"/>
                  </a:lnTo>
                  <a:lnTo>
                    <a:pt x="2000" y="1199"/>
                  </a:lnTo>
                  <a:lnTo>
                    <a:pt x="2060" y="1345"/>
                  </a:lnTo>
                  <a:lnTo>
                    <a:pt x="2118" y="1469"/>
                  </a:lnTo>
                  <a:lnTo>
                    <a:pt x="2176" y="1573"/>
                  </a:lnTo>
                  <a:lnTo>
                    <a:pt x="2236" y="1657"/>
                  </a:lnTo>
                  <a:lnTo>
                    <a:pt x="2294" y="1722"/>
                  </a:lnTo>
                  <a:lnTo>
                    <a:pt x="2353" y="1772"/>
                  </a:lnTo>
                  <a:lnTo>
                    <a:pt x="2411" y="1808"/>
                  </a:lnTo>
                  <a:lnTo>
                    <a:pt x="2469" y="1833"/>
                  </a:lnTo>
                  <a:lnTo>
                    <a:pt x="2529" y="1853"/>
                  </a:lnTo>
                  <a:lnTo>
                    <a:pt x="2587" y="1863"/>
                  </a:lnTo>
                  <a:lnTo>
                    <a:pt x="2647" y="1872"/>
                  </a:lnTo>
                  <a:lnTo>
                    <a:pt x="2705" y="1878"/>
                  </a:lnTo>
                  <a:lnTo>
                    <a:pt x="2763" y="1879"/>
                  </a:lnTo>
                  <a:lnTo>
                    <a:pt x="2823" y="1883"/>
                  </a:lnTo>
                </a:path>
              </a:pathLst>
            </a:custGeom>
            <a:grpFill/>
            <a:ln w="25400">
              <a:solidFill>
                <a:srgbClr val="0000FF"/>
              </a:solidFill>
              <a:prstDash val="solid"/>
              <a:round/>
              <a:headEnd/>
              <a:tailEnd/>
            </a:ln>
          </p:spPr>
          <p:txBody>
            <a:bodyPr/>
            <a:lstStyle/>
            <a:p>
              <a:pPr>
                <a:defRPr/>
              </a:pPr>
              <a:endParaRPr lang="en-US">
                <a:latin typeface="Arial" pitchFamily="34" charset="0"/>
              </a:endParaRPr>
            </a:p>
          </p:txBody>
        </p:sp>
      </p:grpSp>
      <p:sp>
        <p:nvSpPr>
          <p:cNvPr id="257083" name="Freeform 59"/>
          <p:cNvSpPr>
            <a:spLocks/>
          </p:cNvSpPr>
          <p:nvPr/>
        </p:nvSpPr>
        <p:spPr bwMode="auto">
          <a:xfrm>
            <a:off x="2976563" y="4425950"/>
            <a:ext cx="2025650" cy="1009650"/>
          </a:xfrm>
          <a:custGeom>
            <a:avLst/>
            <a:gdLst>
              <a:gd name="T0" fmla="*/ 0 w 2823"/>
              <a:gd name="T1" fmla="*/ 2147483647 h 1885"/>
              <a:gd name="T2" fmla="*/ 2147483647 w 2823"/>
              <a:gd name="T3" fmla="*/ 2147483647 h 1885"/>
              <a:gd name="T4" fmla="*/ 2147483647 w 2823"/>
              <a:gd name="T5" fmla="*/ 2147483647 h 1885"/>
              <a:gd name="T6" fmla="*/ 2147483647 w 2823"/>
              <a:gd name="T7" fmla="*/ 2147483647 h 1885"/>
              <a:gd name="T8" fmla="*/ 2147483647 w 2823"/>
              <a:gd name="T9" fmla="*/ 2147483647 h 1885"/>
              <a:gd name="T10" fmla="*/ 2147483647 w 2823"/>
              <a:gd name="T11" fmla="*/ 2147483647 h 1885"/>
              <a:gd name="T12" fmla="*/ 2147483647 w 2823"/>
              <a:gd name="T13" fmla="*/ 2147483647 h 1885"/>
              <a:gd name="T14" fmla="*/ 2147483647 w 2823"/>
              <a:gd name="T15" fmla="*/ 2147483647 h 1885"/>
              <a:gd name="T16" fmla="*/ 2147483647 w 2823"/>
              <a:gd name="T17" fmla="*/ 2147483647 h 1885"/>
              <a:gd name="T18" fmla="*/ 2147483647 w 2823"/>
              <a:gd name="T19" fmla="*/ 2147483647 h 1885"/>
              <a:gd name="T20" fmla="*/ 2147483647 w 2823"/>
              <a:gd name="T21" fmla="*/ 2147483647 h 1885"/>
              <a:gd name="T22" fmla="*/ 2147483647 w 2823"/>
              <a:gd name="T23" fmla="*/ 2147483647 h 1885"/>
              <a:gd name="T24" fmla="*/ 2147483647 w 2823"/>
              <a:gd name="T25" fmla="*/ 2147483647 h 1885"/>
              <a:gd name="T26" fmla="*/ 2147483647 w 2823"/>
              <a:gd name="T27" fmla="*/ 2147483647 h 1885"/>
              <a:gd name="T28" fmla="*/ 2147483647 w 2823"/>
              <a:gd name="T29" fmla="*/ 2147483647 h 1885"/>
              <a:gd name="T30" fmla="*/ 2147483647 w 2823"/>
              <a:gd name="T31" fmla="*/ 2147483647 h 1885"/>
              <a:gd name="T32" fmla="*/ 2147483647 w 2823"/>
              <a:gd name="T33" fmla="*/ 2147483647 h 1885"/>
              <a:gd name="T34" fmla="*/ 2147483647 w 2823"/>
              <a:gd name="T35" fmla="*/ 2147483647 h 1885"/>
              <a:gd name="T36" fmla="*/ 2147483647 w 2823"/>
              <a:gd name="T37" fmla="*/ 2147483647 h 1885"/>
              <a:gd name="T38" fmla="*/ 2147483647 w 2823"/>
              <a:gd name="T39" fmla="*/ 2147483647 h 1885"/>
              <a:gd name="T40" fmla="*/ 2147483647 w 2823"/>
              <a:gd name="T41" fmla="*/ 2147483647 h 1885"/>
              <a:gd name="T42" fmla="*/ 2147483647 w 2823"/>
              <a:gd name="T43" fmla="*/ 2147483647 h 1885"/>
              <a:gd name="T44" fmla="*/ 2147483647 w 2823"/>
              <a:gd name="T45" fmla="*/ 2147483647 h 1885"/>
              <a:gd name="T46" fmla="*/ 2147483647 w 2823"/>
              <a:gd name="T47" fmla="*/ 2147483647 h 1885"/>
              <a:gd name="T48" fmla="*/ 2147483647 w 2823"/>
              <a:gd name="T49" fmla="*/ 2147483647 h 1885"/>
              <a:gd name="T50" fmla="*/ 2147483647 w 2823"/>
              <a:gd name="T51" fmla="*/ 0 h 1885"/>
              <a:gd name="T52" fmla="*/ 2147483647 w 2823"/>
              <a:gd name="T53" fmla="*/ 2147483647 h 1885"/>
              <a:gd name="T54" fmla="*/ 2147483647 w 2823"/>
              <a:gd name="T55" fmla="*/ 2147483647 h 1885"/>
              <a:gd name="T56" fmla="*/ 2147483647 w 2823"/>
              <a:gd name="T57" fmla="*/ 2147483647 h 1885"/>
              <a:gd name="T58" fmla="*/ 2147483647 w 2823"/>
              <a:gd name="T59" fmla="*/ 2147483647 h 1885"/>
              <a:gd name="T60" fmla="*/ 2147483647 w 2823"/>
              <a:gd name="T61" fmla="*/ 2147483647 h 1885"/>
              <a:gd name="T62" fmla="*/ 2147483647 w 2823"/>
              <a:gd name="T63" fmla="*/ 2147483647 h 1885"/>
              <a:gd name="T64" fmla="*/ 2147483647 w 2823"/>
              <a:gd name="T65" fmla="*/ 2147483647 h 1885"/>
              <a:gd name="T66" fmla="*/ 2147483647 w 2823"/>
              <a:gd name="T67" fmla="*/ 2147483647 h 1885"/>
              <a:gd name="T68" fmla="*/ 2147483647 w 2823"/>
              <a:gd name="T69" fmla="*/ 2147483647 h 1885"/>
              <a:gd name="T70" fmla="*/ 2147483647 w 2823"/>
              <a:gd name="T71" fmla="*/ 2147483647 h 1885"/>
              <a:gd name="T72" fmla="*/ 2147483647 w 2823"/>
              <a:gd name="T73" fmla="*/ 2147483647 h 1885"/>
              <a:gd name="T74" fmla="*/ 2147483647 w 2823"/>
              <a:gd name="T75" fmla="*/ 2147483647 h 1885"/>
              <a:gd name="T76" fmla="*/ 2147483647 w 2823"/>
              <a:gd name="T77" fmla="*/ 2147483647 h 1885"/>
              <a:gd name="T78" fmla="*/ 2147483647 w 2823"/>
              <a:gd name="T79" fmla="*/ 2147483647 h 1885"/>
              <a:gd name="T80" fmla="*/ 2147483647 w 2823"/>
              <a:gd name="T81" fmla="*/ 2147483647 h 1885"/>
              <a:gd name="T82" fmla="*/ 2147483647 w 2823"/>
              <a:gd name="T83" fmla="*/ 2147483647 h 1885"/>
              <a:gd name="T84" fmla="*/ 2147483647 w 2823"/>
              <a:gd name="T85" fmla="*/ 2147483647 h 1885"/>
              <a:gd name="T86" fmla="*/ 2147483647 w 2823"/>
              <a:gd name="T87" fmla="*/ 2147483647 h 1885"/>
              <a:gd name="T88" fmla="*/ 2147483647 w 2823"/>
              <a:gd name="T89" fmla="*/ 2147483647 h 1885"/>
              <a:gd name="T90" fmla="*/ 2147483647 w 2823"/>
              <a:gd name="T91" fmla="*/ 2147483647 h 1885"/>
              <a:gd name="T92" fmla="*/ 2147483647 w 2823"/>
              <a:gd name="T93" fmla="*/ 2147483647 h 1885"/>
              <a:gd name="T94" fmla="*/ 2147483647 w 2823"/>
              <a:gd name="T95" fmla="*/ 2147483647 h 1885"/>
              <a:gd name="T96" fmla="*/ 2147483647 w 2823"/>
              <a:gd name="T97" fmla="*/ 2147483647 h 188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823"/>
              <a:gd name="T148" fmla="*/ 0 h 1885"/>
              <a:gd name="T149" fmla="*/ 2823 w 2823"/>
              <a:gd name="T150" fmla="*/ 1885 h 188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823" h="1885">
                <a:moveTo>
                  <a:pt x="0" y="1885"/>
                </a:moveTo>
                <a:lnTo>
                  <a:pt x="60" y="1885"/>
                </a:lnTo>
                <a:lnTo>
                  <a:pt x="118" y="1883"/>
                </a:lnTo>
                <a:lnTo>
                  <a:pt x="176" y="1879"/>
                </a:lnTo>
                <a:lnTo>
                  <a:pt x="236" y="1878"/>
                </a:lnTo>
                <a:lnTo>
                  <a:pt x="295" y="1872"/>
                </a:lnTo>
                <a:lnTo>
                  <a:pt x="355" y="1863"/>
                </a:lnTo>
                <a:lnTo>
                  <a:pt x="413" y="1853"/>
                </a:lnTo>
                <a:lnTo>
                  <a:pt x="471" y="1833"/>
                </a:lnTo>
                <a:lnTo>
                  <a:pt x="529" y="1808"/>
                </a:lnTo>
                <a:lnTo>
                  <a:pt x="587" y="1772"/>
                </a:lnTo>
                <a:lnTo>
                  <a:pt x="647" y="1722"/>
                </a:lnTo>
                <a:lnTo>
                  <a:pt x="705" y="1657"/>
                </a:lnTo>
                <a:lnTo>
                  <a:pt x="764" y="1573"/>
                </a:lnTo>
                <a:lnTo>
                  <a:pt x="824" y="1469"/>
                </a:lnTo>
                <a:lnTo>
                  <a:pt x="882" y="1345"/>
                </a:lnTo>
                <a:lnTo>
                  <a:pt x="942" y="1199"/>
                </a:lnTo>
                <a:lnTo>
                  <a:pt x="1000" y="1038"/>
                </a:lnTo>
                <a:lnTo>
                  <a:pt x="1058" y="863"/>
                </a:lnTo>
                <a:lnTo>
                  <a:pt x="1118" y="683"/>
                </a:lnTo>
                <a:lnTo>
                  <a:pt x="1176" y="506"/>
                </a:lnTo>
                <a:lnTo>
                  <a:pt x="1234" y="341"/>
                </a:lnTo>
                <a:lnTo>
                  <a:pt x="1294" y="201"/>
                </a:lnTo>
                <a:lnTo>
                  <a:pt x="1353" y="91"/>
                </a:lnTo>
                <a:lnTo>
                  <a:pt x="1413" y="23"/>
                </a:lnTo>
                <a:lnTo>
                  <a:pt x="1469" y="0"/>
                </a:lnTo>
                <a:lnTo>
                  <a:pt x="1527" y="23"/>
                </a:lnTo>
                <a:lnTo>
                  <a:pt x="1589" y="91"/>
                </a:lnTo>
                <a:lnTo>
                  <a:pt x="1647" y="201"/>
                </a:lnTo>
                <a:lnTo>
                  <a:pt x="1705" y="341"/>
                </a:lnTo>
                <a:lnTo>
                  <a:pt x="1765" y="506"/>
                </a:lnTo>
                <a:lnTo>
                  <a:pt x="1824" y="683"/>
                </a:lnTo>
                <a:lnTo>
                  <a:pt x="1882" y="863"/>
                </a:lnTo>
                <a:lnTo>
                  <a:pt x="1942" y="1038"/>
                </a:lnTo>
                <a:lnTo>
                  <a:pt x="2000" y="1199"/>
                </a:lnTo>
                <a:lnTo>
                  <a:pt x="2060" y="1345"/>
                </a:lnTo>
                <a:lnTo>
                  <a:pt x="2118" y="1469"/>
                </a:lnTo>
                <a:lnTo>
                  <a:pt x="2176" y="1573"/>
                </a:lnTo>
                <a:lnTo>
                  <a:pt x="2236" y="1657"/>
                </a:lnTo>
                <a:lnTo>
                  <a:pt x="2294" y="1722"/>
                </a:lnTo>
                <a:lnTo>
                  <a:pt x="2353" y="1772"/>
                </a:lnTo>
                <a:lnTo>
                  <a:pt x="2411" y="1808"/>
                </a:lnTo>
                <a:lnTo>
                  <a:pt x="2469" y="1833"/>
                </a:lnTo>
                <a:lnTo>
                  <a:pt x="2529" y="1853"/>
                </a:lnTo>
                <a:lnTo>
                  <a:pt x="2587" y="1863"/>
                </a:lnTo>
                <a:lnTo>
                  <a:pt x="2647" y="1872"/>
                </a:lnTo>
                <a:lnTo>
                  <a:pt x="2705" y="1878"/>
                </a:lnTo>
                <a:lnTo>
                  <a:pt x="2763" y="1879"/>
                </a:lnTo>
                <a:lnTo>
                  <a:pt x="2823" y="1883"/>
                </a:lnTo>
              </a:path>
            </a:pathLst>
          </a:custGeom>
          <a:noFill/>
          <a:ln w="15875">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57084" name="Freeform 60"/>
          <p:cNvSpPr>
            <a:spLocks/>
          </p:cNvSpPr>
          <p:nvPr/>
        </p:nvSpPr>
        <p:spPr bwMode="auto">
          <a:xfrm>
            <a:off x="3381375" y="4032250"/>
            <a:ext cx="1489075" cy="1403350"/>
          </a:xfrm>
          <a:custGeom>
            <a:avLst/>
            <a:gdLst>
              <a:gd name="T0" fmla="*/ 0 w 2823"/>
              <a:gd name="T1" fmla="*/ 2147483647 h 1885"/>
              <a:gd name="T2" fmla="*/ 2147483647 w 2823"/>
              <a:gd name="T3" fmla="*/ 2147483647 h 1885"/>
              <a:gd name="T4" fmla="*/ 2147483647 w 2823"/>
              <a:gd name="T5" fmla="*/ 2147483647 h 1885"/>
              <a:gd name="T6" fmla="*/ 2147483647 w 2823"/>
              <a:gd name="T7" fmla="*/ 2147483647 h 1885"/>
              <a:gd name="T8" fmla="*/ 2147483647 w 2823"/>
              <a:gd name="T9" fmla="*/ 2147483647 h 1885"/>
              <a:gd name="T10" fmla="*/ 2147483647 w 2823"/>
              <a:gd name="T11" fmla="*/ 2147483647 h 1885"/>
              <a:gd name="T12" fmla="*/ 2147483647 w 2823"/>
              <a:gd name="T13" fmla="*/ 2147483647 h 1885"/>
              <a:gd name="T14" fmla="*/ 2147483647 w 2823"/>
              <a:gd name="T15" fmla="*/ 2147483647 h 1885"/>
              <a:gd name="T16" fmla="*/ 2147483647 w 2823"/>
              <a:gd name="T17" fmla="*/ 2147483647 h 1885"/>
              <a:gd name="T18" fmla="*/ 2147483647 w 2823"/>
              <a:gd name="T19" fmla="*/ 2147483647 h 1885"/>
              <a:gd name="T20" fmla="*/ 2147483647 w 2823"/>
              <a:gd name="T21" fmla="*/ 2147483647 h 1885"/>
              <a:gd name="T22" fmla="*/ 2147483647 w 2823"/>
              <a:gd name="T23" fmla="*/ 2147483647 h 1885"/>
              <a:gd name="T24" fmla="*/ 2147483647 w 2823"/>
              <a:gd name="T25" fmla="*/ 2147483647 h 1885"/>
              <a:gd name="T26" fmla="*/ 2147483647 w 2823"/>
              <a:gd name="T27" fmla="*/ 2147483647 h 1885"/>
              <a:gd name="T28" fmla="*/ 2147483647 w 2823"/>
              <a:gd name="T29" fmla="*/ 2147483647 h 1885"/>
              <a:gd name="T30" fmla="*/ 2147483647 w 2823"/>
              <a:gd name="T31" fmla="*/ 2147483647 h 1885"/>
              <a:gd name="T32" fmla="*/ 2147483647 w 2823"/>
              <a:gd name="T33" fmla="*/ 2147483647 h 1885"/>
              <a:gd name="T34" fmla="*/ 2147483647 w 2823"/>
              <a:gd name="T35" fmla="*/ 2147483647 h 1885"/>
              <a:gd name="T36" fmla="*/ 2147483647 w 2823"/>
              <a:gd name="T37" fmla="*/ 2147483647 h 1885"/>
              <a:gd name="T38" fmla="*/ 2147483647 w 2823"/>
              <a:gd name="T39" fmla="*/ 2147483647 h 1885"/>
              <a:gd name="T40" fmla="*/ 2147483647 w 2823"/>
              <a:gd name="T41" fmla="*/ 2147483647 h 1885"/>
              <a:gd name="T42" fmla="*/ 2147483647 w 2823"/>
              <a:gd name="T43" fmla="*/ 2147483647 h 1885"/>
              <a:gd name="T44" fmla="*/ 2147483647 w 2823"/>
              <a:gd name="T45" fmla="*/ 2147483647 h 1885"/>
              <a:gd name="T46" fmla="*/ 2147483647 w 2823"/>
              <a:gd name="T47" fmla="*/ 2147483647 h 1885"/>
              <a:gd name="T48" fmla="*/ 2147483647 w 2823"/>
              <a:gd name="T49" fmla="*/ 2147483647 h 1885"/>
              <a:gd name="T50" fmla="*/ 2147483647 w 2823"/>
              <a:gd name="T51" fmla="*/ 0 h 1885"/>
              <a:gd name="T52" fmla="*/ 2147483647 w 2823"/>
              <a:gd name="T53" fmla="*/ 2147483647 h 1885"/>
              <a:gd name="T54" fmla="*/ 2147483647 w 2823"/>
              <a:gd name="T55" fmla="*/ 2147483647 h 1885"/>
              <a:gd name="T56" fmla="*/ 2147483647 w 2823"/>
              <a:gd name="T57" fmla="*/ 2147483647 h 1885"/>
              <a:gd name="T58" fmla="*/ 2147483647 w 2823"/>
              <a:gd name="T59" fmla="*/ 2147483647 h 1885"/>
              <a:gd name="T60" fmla="*/ 2147483647 w 2823"/>
              <a:gd name="T61" fmla="*/ 2147483647 h 1885"/>
              <a:gd name="T62" fmla="*/ 2147483647 w 2823"/>
              <a:gd name="T63" fmla="*/ 2147483647 h 1885"/>
              <a:gd name="T64" fmla="*/ 2147483647 w 2823"/>
              <a:gd name="T65" fmla="*/ 2147483647 h 1885"/>
              <a:gd name="T66" fmla="*/ 2147483647 w 2823"/>
              <a:gd name="T67" fmla="*/ 2147483647 h 1885"/>
              <a:gd name="T68" fmla="*/ 2147483647 w 2823"/>
              <a:gd name="T69" fmla="*/ 2147483647 h 1885"/>
              <a:gd name="T70" fmla="*/ 2147483647 w 2823"/>
              <a:gd name="T71" fmla="*/ 2147483647 h 1885"/>
              <a:gd name="T72" fmla="*/ 2147483647 w 2823"/>
              <a:gd name="T73" fmla="*/ 2147483647 h 1885"/>
              <a:gd name="T74" fmla="*/ 2147483647 w 2823"/>
              <a:gd name="T75" fmla="*/ 2147483647 h 1885"/>
              <a:gd name="T76" fmla="*/ 2147483647 w 2823"/>
              <a:gd name="T77" fmla="*/ 2147483647 h 1885"/>
              <a:gd name="T78" fmla="*/ 2147483647 w 2823"/>
              <a:gd name="T79" fmla="*/ 2147483647 h 1885"/>
              <a:gd name="T80" fmla="*/ 2147483647 w 2823"/>
              <a:gd name="T81" fmla="*/ 2147483647 h 1885"/>
              <a:gd name="T82" fmla="*/ 2147483647 w 2823"/>
              <a:gd name="T83" fmla="*/ 2147483647 h 1885"/>
              <a:gd name="T84" fmla="*/ 2147483647 w 2823"/>
              <a:gd name="T85" fmla="*/ 2147483647 h 1885"/>
              <a:gd name="T86" fmla="*/ 2147483647 w 2823"/>
              <a:gd name="T87" fmla="*/ 2147483647 h 1885"/>
              <a:gd name="T88" fmla="*/ 2147483647 w 2823"/>
              <a:gd name="T89" fmla="*/ 2147483647 h 1885"/>
              <a:gd name="T90" fmla="*/ 2147483647 w 2823"/>
              <a:gd name="T91" fmla="*/ 2147483647 h 1885"/>
              <a:gd name="T92" fmla="*/ 2147483647 w 2823"/>
              <a:gd name="T93" fmla="*/ 2147483647 h 1885"/>
              <a:gd name="T94" fmla="*/ 2147483647 w 2823"/>
              <a:gd name="T95" fmla="*/ 2147483647 h 1885"/>
              <a:gd name="T96" fmla="*/ 2147483647 w 2823"/>
              <a:gd name="T97" fmla="*/ 2147483647 h 188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823"/>
              <a:gd name="T148" fmla="*/ 0 h 1885"/>
              <a:gd name="T149" fmla="*/ 2823 w 2823"/>
              <a:gd name="T150" fmla="*/ 1885 h 188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823" h="1885">
                <a:moveTo>
                  <a:pt x="0" y="1885"/>
                </a:moveTo>
                <a:lnTo>
                  <a:pt x="60" y="1885"/>
                </a:lnTo>
                <a:lnTo>
                  <a:pt x="118" y="1883"/>
                </a:lnTo>
                <a:lnTo>
                  <a:pt x="176" y="1879"/>
                </a:lnTo>
                <a:lnTo>
                  <a:pt x="236" y="1878"/>
                </a:lnTo>
                <a:lnTo>
                  <a:pt x="295" y="1872"/>
                </a:lnTo>
                <a:lnTo>
                  <a:pt x="355" y="1863"/>
                </a:lnTo>
                <a:lnTo>
                  <a:pt x="413" y="1853"/>
                </a:lnTo>
                <a:lnTo>
                  <a:pt x="471" y="1833"/>
                </a:lnTo>
                <a:lnTo>
                  <a:pt x="529" y="1808"/>
                </a:lnTo>
                <a:lnTo>
                  <a:pt x="587" y="1772"/>
                </a:lnTo>
                <a:lnTo>
                  <a:pt x="647" y="1722"/>
                </a:lnTo>
                <a:lnTo>
                  <a:pt x="705" y="1657"/>
                </a:lnTo>
                <a:lnTo>
                  <a:pt x="764" y="1573"/>
                </a:lnTo>
                <a:lnTo>
                  <a:pt x="824" y="1469"/>
                </a:lnTo>
                <a:lnTo>
                  <a:pt x="882" y="1345"/>
                </a:lnTo>
                <a:lnTo>
                  <a:pt x="942" y="1199"/>
                </a:lnTo>
                <a:lnTo>
                  <a:pt x="1000" y="1038"/>
                </a:lnTo>
                <a:lnTo>
                  <a:pt x="1058" y="863"/>
                </a:lnTo>
                <a:lnTo>
                  <a:pt x="1118" y="683"/>
                </a:lnTo>
                <a:lnTo>
                  <a:pt x="1176" y="506"/>
                </a:lnTo>
                <a:lnTo>
                  <a:pt x="1234" y="341"/>
                </a:lnTo>
                <a:lnTo>
                  <a:pt x="1294" y="201"/>
                </a:lnTo>
                <a:lnTo>
                  <a:pt x="1353" y="91"/>
                </a:lnTo>
                <a:lnTo>
                  <a:pt x="1413" y="23"/>
                </a:lnTo>
                <a:lnTo>
                  <a:pt x="1469" y="0"/>
                </a:lnTo>
                <a:lnTo>
                  <a:pt x="1527" y="23"/>
                </a:lnTo>
                <a:lnTo>
                  <a:pt x="1589" y="91"/>
                </a:lnTo>
                <a:lnTo>
                  <a:pt x="1647" y="201"/>
                </a:lnTo>
                <a:lnTo>
                  <a:pt x="1705" y="341"/>
                </a:lnTo>
                <a:lnTo>
                  <a:pt x="1765" y="506"/>
                </a:lnTo>
                <a:lnTo>
                  <a:pt x="1824" y="683"/>
                </a:lnTo>
                <a:lnTo>
                  <a:pt x="1882" y="863"/>
                </a:lnTo>
                <a:lnTo>
                  <a:pt x="1942" y="1038"/>
                </a:lnTo>
                <a:lnTo>
                  <a:pt x="2000" y="1199"/>
                </a:lnTo>
                <a:lnTo>
                  <a:pt x="2060" y="1345"/>
                </a:lnTo>
                <a:lnTo>
                  <a:pt x="2118" y="1469"/>
                </a:lnTo>
                <a:lnTo>
                  <a:pt x="2176" y="1573"/>
                </a:lnTo>
                <a:lnTo>
                  <a:pt x="2236" y="1657"/>
                </a:lnTo>
                <a:lnTo>
                  <a:pt x="2294" y="1722"/>
                </a:lnTo>
                <a:lnTo>
                  <a:pt x="2353" y="1772"/>
                </a:lnTo>
                <a:lnTo>
                  <a:pt x="2411" y="1808"/>
                </a:lnTo>
                <a:lnTo>
                  <a:pt x="2469" y="1833"/>
                </a:lnTo>
                <a:lnTo>
                  <a:pt x="2529" y="1853"/>
                </a:lnTo>
                <a:lnTo>
                  <a:pt x="2587" y="1863"/>
                </a:lnTo>
                <a:lnTo>
                  <a:pt x="2647" y="1872"/>
                </a:lnTo>
                <a:lnTo>
                  <a:pt x="2705" y="1878"/>
                </a:lnTo>
                <a:lnTo>
                  <a:pt x="2763" y="1879"/>
                </a:lnTo>
                <a:lnTo>
                  <a:pt x="2823" y="1883"/>
                </a:lnTo>
              </a:path>
            </a:pathLst>
          </a:custGeom>
          <a:noFill/>
          <a:ln w="15875">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57085" name="Freeform 61"/>
          <p:cNvSpPr>
            <a:spLocks/>
          </p:cNvSpPr>
          <p:nvPr/>
        </p:nvSpPr>
        <p:spPr bwMode="auto">
          <a:xfrm>
            <a:off x="3432175" y="3675063"/>
            <a:ext cx="1216025" cy="1760537"/>
          </a:xfrm>
          <a:custGeom>
            <a:avLst/>
            <a:gdLst>
              <a:gd name="T0" fmla="*/ 0 w 2823"/>
              <a:gd name="T1" fmla="*/ 2147483647 h 1885"/>
              <a:gd name="T2" fmla="*/ 2147483647 w 2823"/>
              <a:gd name="T3" fmla="*/ 2147483647 h 1885"/>
              <a:gd name="T4" fmla="*/ 2147483647 w 2823"/>
              <a:gd name="T5" fmla="*/ 2147483647 h 1885"/>
              <a:gd name="T6" fmla="*/ 2147483647 w 2823"/>
              <a:gd name="T7" fmla="*/ 2147483647 h 1885"/>
              <a:gd name="T8" fmla="*/ 2147483647 w 2823"/>
              <a:gd name="T9" fmla="*/ 2147483647 h 1885"/>
              <a:gd name="T10" fmla="*/ 2147483647 w 2823"/>
              <a:gd name="T11" fmla="*/ 2147483647 h 1885"/>
              <a:gd name="T12" fmla="*/ 2147483647 w 2823"/>
              <a:gd name="T13" fmla="*/ 2147483647 h 1885"/>
              <a:gd name="T14" fmla="*/ 2147483647 w 2823"/>
              <a:gd name="T15" fmla="*/ 2147483647 h 1885"/>
              <a:gd name="T16" fmla="*/ 2147483647 w 2823"/>
              <a:gd name="T17" fmla="*/ 2147483647 h 1885"/>
              <a:gd name="T18" fmla="*/ 2147483647 w 2823"/>
              <a:gd name="T19" fmla="*/ 2147483647 h 1885"/>
              <a:gd name="T20" fmla="*/ 2147483647 w 2823"/>
              <a:gd name="T21" fmla="*/ 2147483647 h 1885"/>
              <a:gd name="T22" fmla="*/ 2147483647 w 2823"/>
              <a:gd name="T23" fmla="*/ 2147483647 h 1885"/>
              <a:gd name="T24" fmla="*/ 2147483647 w 2823"/>
              <a:gd name="T25" fmla="*/ 2147483647 h 1885"/>
              <a:gd name="T26" fmla="*/ 2147483647 w 2823"/>
              <a:gd name="T27" fmla="*/ 2147483647 h 1885"/>
              <a:gd name="T28" fmla="*/ 2147483647 w 2823"/>
              <a:gd name="T29" fmla="*/ 2147483647 h 1885"/>
              <a:gd name="T30" fmla="*/ 2147483647 w 2823"/>
              <a:gd name="T31" fmla="*/ 2147483647 h 1885"/>
              <a:gd name="T32" fmla="*/ 2147483647 w 2823"/>
              <a:gd name="T33" fmla="*/ 2147483647 h 1885"/>
              <a:gd name="T34" fmla="*/ 2147483647 w 2823"/>
              <a:gd name="T35" fmla="*/ 2147483647 h 1885"/>
              <a:gd name="T36" fmla="*/ 2147483647 w 2823"/>
              <a:gd name="T37" fmla="*/ 2147483647 h 1885"/>
              <a:gd name="T38" fmla="*/ 2147483647 w 2823"/>
              <a:gd name="T39" fmla="*/ 2147483647 h 1885"/>
              <a:gd name="T40" fmla="*/ 2147483647 w 2823"/>
              <a:gd name="T41" fmla="*/ 2147483647 h 1885"/>
              <a:gd name="T42" fmla="*/ 2147483647 w 2823"/>
              <a:gd name="T43" fmla="*/ 2147483647 h 1885"/>
              <a:gd name="T44" fmla="*/ 2147483647 w 2823"/>
              <a:gd name="T45" fmla="*/ 2147483647 h 1885"/>
              <a:gd name="T46" fmla="*/ 2147483647 w 2823"/>
              <a:gd name="T47" fmla="*/ 2147483647 h 1885"/>
              <a:gd name="T48" fmla="*/ 2147483647 w 2823"/>
              <a:gd name="T49" fmla="*/ 2147483647 h 1885"/>
              <a:gd name="T50" fmla="*/ 2147483647 w 2823"/>
              <a:gd name="T51" fmla="*/ 0 h 1885"/>
              <a:gd name="T52" fmla="*/ 2147483647 w 2823"/>
              <a:gd name="T53" fmla="*/ 2147483647 h 1885"/>
              <a:gd name="T54" fmla="*/ 2147483647 w 2823"/>
              <a:gd name="T55" fmla="*/ 2147483647 h 1885"/>
              <a:gd name="T56" fmla="*/ 2147483647 w 2823"/>
              <a:gd name="T57" fmla="*/ 2147483647 h 1885"/>
              <a:gd name="T58" fmla="*/ 2147483647 w 2823"/>
              <a:gd name="T59" fmla="*/ 2147483647 h 1885"/>
              <a:gd name="T60" fmla="*/ 2147483647 w 2823"/>
              <a:gd name="T61" fmla="*/ 2147483647 h 1885"/>
              <a:gd name="T62" fmla="*/ 2147483647 w 2823"/>
              <a:gd name="T63" fmla="*/ 2147483647 h 1885"/>
              <a:gd name="T64" fmla="*/ 2147483647 w 2823"/>
              <a:gd name="T65" fmla="*/ 2147483647 h 1885"/>
              <a:gd name="T66" fmla="*/ 2147483647 w 2823"/>
              <a:gd name="T67" fmla="*/ 2147483647 h 1885"/>
              <a:gd name="T68" fmla="*/ 2147483647 w 2823"/>
              <a:gd name="T69" fmla="*/ 2147483647 h 1885"/>
              <a:gd name="T70" fmla="*/ 2147483647 w 2823"/>
              <a:gd name="T71" fmla="*/ 2147483647 h 1885"/>
              <a:gd name="T72" fmla="*/ 2147483647 w 2823"/>
              <a:gd name="T73" fmla="*/ 2147483647 h 1885"/>
              <a:gd name="T74" fmla="*/ 2147483647 w 2823"/>
              <a:gd name="T75" fmla="*/ 2147483647 h 1885"/>
              <a:gd name="T76" fmla="*/ 2147483647 w 2823"/>
              <a:gd name="T77" fmla="*/ 2147483647 h 1885"/>
              <a:gd name="T78" fmla="*/ 2147483647 w 2823"/>
              <a:gd name="T79" fmla="*/ 2147483647 h 1885"/>
              <a:gd name="T80" fmla="*/ 2147483647 w 2823"/>
              <a:gd name="T81" fmla="*/ 2147483647 h 1885"/>
              <a:gd name="T82" fmla="*/ 2147483647 w 2823"/>
              <a:gd name="T83" fmla="*/ 2147483647 h 1885"/>
              <a:gd name="T84" fmla="*/ 2147483647 w 2823"/>
              <a:gd name="T85" fmla="*/ 2147483647 h 1885"/>
              <a:gd name="T86" fmla="*/ 2147483647 w 2823"/>
              <a:gd name="T87" fmla="*/ 2147483647 h 1885"/>
              <a:gd name="T88" fmla="*/ 2147483647 w 2823"/>
              <a:gd name="T89" fmla="*/ 2147483647 h 1885"/>
              <a:gd name="T90" fmla="*/ 2147483647 w 2823"/>
              <a:gd name="T91" fmla="*/ 2147483647 h 1885"/>
              <a:gd name="T92" fmla="*/ 2147483647 w 2823"/>
              <a:gd name="T93" fmla="*/ 2147483647 h 1885"/>
              <a:gd name="T94" fmla="*/ 2147483647 w 2823"/>
              <a:gd name="T95" fmla="*/ 2147483647 h 1885"/>
              <a:gd name="T96" fmla="*/ 2147483647 w 2823"/>
              <a:gd name="T97" fmla="*/ 2147483647 h 188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823"/>
              <a:gd name="T148" fmla="*/ 0 h 1885"/>
              <a:gd name="T149" fmla="*/ 2823 w 2823"/>
              <a:gd name="T150" fmla="*/ 1885 h 188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823" h="1885">
                <a:moveTo>
                  <a:pt x="0" y="1885"/>
                </a:moveTo>
                <a:lnTo>
                  <a:pt x="60" y="1885"/>
                </a:lnTo>
                <a:lnTo>
                  <a:pt x="118" y="1883"/>
                </a:lnTo>
                <a:lnTo>
                  <a:pt x="176" y="1879"/>
                </a:lnTo>
                <a:lnTo>
                  <a:pt x="236" y="1878"/>
                </a:lnTo>
                <a:lnTo>
                  <a:pt x="295" y="1872"/>
                </a:lnTo>
                <a:lnTo>
                  <a:pt x="355" y="1863"/>
                </a:lnTo>
                <a:lnTo>
                  <a:pt x="413" y="1853"/>
                </a:lnTo>
                <a:lnTo>
                  <a:pt x="471" y="1833"/>
                </a:lnTo>
                <a:lnTo>
                  <a:pt x="529" y="1808"/>
                </a:lnTo>
                <a:lnTo>
                  <a:pt x="587" y="1772"/>
                </a:lnTo>
                <a:lnTo>
                  <a:pt x="647" y="1722"/>
                </a:lnTo>
                <a:lnTo>
                  <a:pt x="705" y="1657"/>
                </a:lnTo>
                <a:lnTo>
                  <a:pt x="764" y="1573"/>
                </a:lnTo>
                <a:lnTo>
                  <a:pt x="824" y="1469"/>
                </a:lnTo>
                <a:lnTo>
                  <a:pt x="882" y="1345"/>
                </a:lnTo>
                <a:lnTo>
                  <a:pt x="942" y="1199"/>
                </a:lnTo>
                <a:lnTo>
                  <a:pt x="1000" y="1038"/>
                </a:lnTo>
                <a:lnTo>
                  <a:pt x="1058" y="863"/>
                </a:lnTo>
                <a:lnTo>
                  <a:pt x="1118" y="683"/>
                </a:lnTo>
                <a:lnTo>
                  <a:pt x="1176" y="506"/>
                </a:lnTo>
                <a:lnTo>
                  <a:pt x="1234" y="341"/>
                </a:lnTo>
                <a:lnTo>
                  <a:pt x="1294" y="201"/>
                </a:lnTo>
                <a:lnTo>
                  <a:pt x="1353" y="91"/>
                </a:lnTo>
                <a:lnTo>
                  <a:pt x="1413" y="23"/>
                </a:lnTo>
                <a:lnTo>
                  <a:pt x="1469" y="0"/>
                </a:lnTo>
                <a:lnTo>
                  <a:pt x="1527" y="23"/>
                </a:lnTo>
                <a:lnTo>
                  <a:pt x="1589" y="91"/>
                </a:lnTo>
                <a:lnTo>
                  <a:pt x="1647" y="201"/>
                </a:lnTo>
                <a:lnTo>
                  <a:pt x="1705" y="341"/>
                </a:lnTo>
                <a:lnTo>
                  <a:pt x="1765" y="506"/>
                </a:lnTo>
                <a:lnTo>
                  <a:pt x="1824" y="683"/>
                </a:lnTo>
                <a:lnTo>
                  <a:pt x="1882" y="863"/>
                </a:lnTo>
                <a:lnTo>
                  <a:pt x="1942" y="1038"/>
                </a:lnTo>
                <a:lnTo>
                  <a:pt x="2000" y="1199"/>
                </a:lnTo>
                <a:lnTo>
                  <a:pt x="2060" y="1345"/>
                </a:lnTo>
                <a:lnTo>
                  <a:pt x="2118" y="1469"/>
                </a:lnTo>
                <a:lnTo>
                  <a:pt x="2176" y="1573"/>
                </a:lnTo>
                <a:lnTo>
                  <a:pt x="2236" y="1657"/>
                </a:lnTo>
                <a:lnTo>
                  <a:pt x="2294" y="1722"/>
                </a:lnTo>
                <a:lnTo>
                  <a:pt x="2353" y="1772"/>
                </a:lnTo>
                <a:lnTo>
                  <a:pt x="2411" y="1808"/>
                </a:lnTo>
                <a:lnTo>
                  <a:pt x="2469" y="1833"/>
                </a:lnTo>
                <a:lnTo>
                  <a:pt x="2529" y="1853"/>
                </a:lnTo>
                <a:lnTo>
                  <a:pt x="2587" y="1863"/>
                </a:lnTo>
                <a:lnTo>
                  <a:pt x="2647" y="1872"/>
                </a:lnTo>
                <a:lnTo>
                  <a:pt x="2705" y="1878"/>
                </a:lnTo>
                <a:lnTo>
                  <a:pt x="2763" y="1879"/>
                </a:lnTo>
                <a:lnTo>
                  <a:pt x="2823" y="1883"/>
                </a:lnTo>
              </a:path>
            </a:pathLst>
          </a:custGeom>
          <a:noFill/>
          <a:ln w="15875">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57086" name="Freeform 62"/>
          <p:cNvSpPr>
            <a:spLocks/>
          </p:cNvSpPr>
          <p:nvPr/>
        </p:nvSpPr>
        <p:spPr bwMode="auto">
          <a:xfrm>
            <a:off x="3284538" y="4032250"/>
            <a:ext cx="1489075" cy="1403350"/>
          </a:xfrm>
          <a:custGeom>
            <a:avLst/>
            <a:gdLst>
              <a:gd name="T0" fmla="*/ 0 w 2823"/>
              <a:gd name="T1" fmla="*/ 2147483647 h 1885"/>
              <a:gd name="T2" fmla="*/ 2147483647 w 2823"/>
              <a:gd name="T3" fmla="*/ 2147483647 h 1885"/>
              <a:gd name="T4" fmla="*/ 2147483647 w 2823"/>
              <a:gd name="T5" fmla="*/ 2147483647 h 1885"/>
              <a:gd name="T6" fmla="*/ 2147483647 w 2823"/>
              <a:gd name="T7" fmla="*/ 2147483647 h 1885"/>
              <a:gd name="T8" fmla="*/ 2147483647 w 2823"/>
              <a:gd name="T9" fmla="*/ 2147483647 h 1885"/>
              <a:gd name="T10" fmla="*/ 2147483647 w 2823"/>
              <a:gd name="T11" fmla="*/ 2147483647 h 1885"/>
              <a:gd name="T12" fmla="*/ 2147483647 w 2823"/>
              <a:gd name="T13" fmla="*/ 2147483647 h 1885"/>
              <a:gd name="T14" fmla="*/ 2147483647 w 2823"/>
              <a:gd name="T15" fmla="*/ 2147483647 h 1885"/>
              <a:gd name="T16" fmla="*/ 2147483647 w 2823"/>
              <a:gd name="T17" fmla="*/ 2147483647 h 1885"/>
              <a:gd name="T18" fmla="*/ 2147483647 w 2823"/>
              <a:gd name="T19" fmla="*/ 2147483647 h 1885"/>
              <a:gd name="T20" fmla="*/ 2147483647 w 2823"/>
              <a:gd name="T21" fmla="*/ 2147483647 h 1885"/>
              <a:gd name="T22" fmla="*/ 2147483647 w 2823"/>
              <a:gd name="T23" fmla="*/ 2147483647 h 1885"/>
              <a:gd name="T24" fmla="*/ 2147483647 w 2823"/>
              <a:gd name="T25" fmla="*/ 2147483647 h 1885"/>
              <a:gd name="T26" fmla="*/ 2147483647 w 2823"/>
              <a:gd name="T27" fmla="*/ 2147483647 h 1885"/>
              <a:gd name="T28" fmla="*/ 2147483647 w 2823"/>
              <a:gd name="T29" fmla="*/ 2147483647 h 1885"/>
              <a:gd name="T30" fmla="*/ 2147483647 w 2823"/>
              <a:gd name="T31" fmla="*/ 2147483647 h 1885"/>
              <a:gd name="T32" fmla="*/ 2147483647 w 2823"/>
              <a:gd name="T33" fmla="*/ 2147483647 h 1885"/>
              <a:gd name="T34" fmla="*/ 2147483647 w 2823"/>
              <a:gd name="T35" fmla="*/ 2147483647 h 1885"/>
              <a:gd name="T36" fmla="*/ 2147483647 w 2823"/>
              <a:gd name="T37" fmla="*/ 2147483647 h 1885"/>
              <a:gd name="T38" fmla="*/ 2147483647 w 2823"/>
              <a:gd name="T39" fmla="*/ 2147483647 h 1885"/>
              <a:gd name="T40" fmla="*/ 2147483647 w 2823"/>
              <a:gd name="T41" fmla="*/ 2147483647 h 1885"/>
              <a:gd name="T42" fmla="*/ 2147483647 w 2823"/>
              <a:gd name="T43" fmla="*/ 2147483647 h 1885"/>
              <a:gd name="T44" fmla="*/ 2147483647 w 2823"/>
              <a:gd name="T45" fmla="*/ 2147483647 h 1885"/>
              <a:gd name="T46" fmla="*/ 2147483647 w 2823"/>
              <a:gd name="T47" fmla="*/ 2147483647 h 1885"/>
              <a:gd name="T48" fmla="*/ 2147483647 w 2823"/>
              <a:gd name="T49" fmla="*/ 2147483647 h 1885"/>
              <a:gd name="T50" fmla="*/ 2147483647 w 2823"/>
              <a:gd name="T51" fmla="*/ 0 h 1885"/>
              <a:gd name="T52" fmla="*/ 2147483647 w 2823"/>
              <a:gd name="T53" fmla="*/ 2147483647 h 1885"/>
              <a:gd name="T54" fmla="*/ 2147483647 w 2823"/>
              <a:gd name="T55" fmla="*/ 2147483647 h 1885"/>
              <a:gd name="T56" fmla="*/ 2147483647 w 2823"/>
              <a:gd name="T57" fmla="*/ 2147483647 h 1885"/>
              <a:gd name="T58" fmla="*/ 2147483647 w 2823"/>
              <a:gd name="T59" fmla="*/ 2147483647 h 1885"/>
              <a:gd name="T60" fmla="*/ 2147483647 w 2823"/>
              <a:gd name="T61" fmla="*/ 2147483647 h 1885"/>
              <a:gd name="T62" fmla="*/ 2147483647 w 2823"/>
              <a:gd name="T63" fmla="*/ 2147483647 h 1885"/>
              <a:gd name="T64" fmla="*/ 2147483647 w 2823"/>
              <a:gd name="T65" fmla="*/ 2147483647 h 1885"/>
              <a:gd name="T66" fmla="*/ 2147483647 w 2823"/>
              <a:gd name="T67" fmla="*/ 2147483647 h 1885"/>
              <a:gd name="T68" fmla="*/ 2147483647 w 2823"/>
              <a:gd name="T69" fmla="*/ 2147483647 h 1885"/>
              <a:gd name="T70" fmla="*/ 2147483647 w 2823"/>
              <a:gd name="T71" fmla="*/ 2147483647 h 1885"/>
              <a:gd name="T72" fmla="*/ 2147483647 w 2823"/>
              <a:gd name="T73" fmla="*/ 2147483647 h 1885"/>
              <a:gd name="T74" fmla="*/ 2147483647 w 2823"/>
              <a:gd name="T75" fmla="*/ 2147483647 h 1885"/>
              <a:gd name="T76" fmla="*/ 2147483647 w 2823"/>
              <a:gd name="T77" fmla="*/ 2147483647 h 1885"/>
              <a:gd name="T78" fmla="*/ 2147483647 w 2823"/>
              <a:gd name="T79" fmla="*/ 2147483647 h 1885"/>
              <a:gd name="T80" fmla="*/ 2147483647 w 2823"/>
              <a:gd name="T81" fmla="*/ 2147483647 h 1885"/>
              <a:gd name="T82" fmla="*/ 2147483647 w 2823"/>
              <a:gd name="T83" fmla="*/ 2147483647 h 1885"/>
              <a:gd name="T84" fmla="*/ 2147483647 w 2823"/>
              <a:gd name="T85" fmla="*/ 2147483647 h 1885"/>
              <a:gd name="T86" fmla="*/ 2147483647 w 2823"/>
              <a:gd name="T87" fmla="*/ 2147483647 h 1885"/>
              <a:gd name="T88" fmla="*/ 2147483647 w 2823"/>
              <a:gd name="T89" fmla="*/ 2147483647 h 1885"/>
              <a:gd name="T90" fmla="*/ 2147483647 w 2823"/>
              <a:gd name="T91" fmla="*/ 2147483647 h 1885"/>
              <a:gd name="T92" fmla="*/ 2147483647 w 2823"/>
              <a:gd name="T93" fmla="*/ 2147483647 h 1885"/>
              <a:gd name="T94" fmla="*/ 2147483647 w 2823"/>
              <a:gd name="T95" fmla="*/ 2147483647 h 1885"/>
              <a:gd name="T96" fmla="*/ 2147483647 w 2823"/>
              <a:gd name="T97" fmla="*/ 2147483647 h 188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823"/>
              <a:gd name="T148" fmla="*/ 0 h 1885"/>
              <a:gd name="T149" fmla="*/ 2823 w 2823"/>
              <a:gd name="T150" fmla="*/ 1885 h 188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823" h="1885">
                <a:moveTo>
                  <a:pt x="0" y="1885"/>
                </a:moveTo>
                <a:lnTo>
                  <a:pt x="60" y="1885"/>
                </a:lnTo>
                <a:lnTo>
                  <a:pt x="118" y="1883"/>
                </a:lnTo>
                <a:lnTo>
                  <a:pt x="176" y="1879"/>
                </a:lnTo>
                <a:lnTo>
                  <a:pt x="236" y="1878"/>
                </a:lnTo>
                <a:lnTo>
                  <a:pt x="295" y="1872"/>
                </a:lnTo>
                <a:lnTo>
                  <a:pt x="355" y="1863"/>
                </a:lnTo>
                <a:lnTo>
                  <a:pt x="413" y="1853"/>
                </a:lnTo>
                <a:lnTo>
                  <a:pt x="471" y="1833"/>
                </a:lnTo>
                <a:lnTo>
                  <a:pt x="529" y="1808"/>
                </a:lnTo>
                <a:lnTo>
                  <a:pt x="587" y="1772"/>
                </a:lnTo>
                <a:lnTo>
                  <a:pt x="647" y="1722"/>
                </a:lnTo>
                <a:lnTo>
                  <a:pt x="705" y="1657"/>
                </a:lnTo>
                <a:lnTo>
                  <a:pt x="764" y="1573"/>
                </a:lnTo>
                <a:lnTo>
                  <a:pt x="824" y="1469"/>
                </a:lnTo>
                <a:lnTo>
                  <a:pt x="882" y="1345"/>
                </a:lnTo>
                <a:lnTo>
                  <a:pt x="942" y="1199"/>
                </a:lnTo>
                <a:lnTo>
                  <a:pt x="1000" y="1038"/>
                </a:lnTo>
                <a:lnTo>
                  <a:pt x="1058" y="863"/>
                </a:lnTo>
                <a:lnTo>
                  <a:pt x="1118" y="683"/>
                </a:lnTo>
                <a:lnTo>
                  <a:pt x="1176" y="506"/>
                </a:lnTo>
                <a:lnTo>
                  <a:pt x="1234" y="341"/>
                </a:lnTo>
                <a:lnTo>
                  <a:pt x="1294" y="201"/>
                </a:lnTo>
                <a:lnTo>
                  <a:pt x="1353" y="91"/>
                </a:lnTo>
                <a:lnTo>
                  <a:pt x="1413" y="23"/>
                </a:lnTo>
                <a:lnTo>
                  <a:pt x="1469" y="0"/>
                </a:lnTo>
                <a:lnTo>
                  <a:pt x="1527" y="23"/>
                </a:lnTo>
                <a:lnTo>
                  <a:pt x="1589" y="91"/>
                </a:lnTo>
                <a:lnTo>
                  <a:pt x="1647" y="201"/>
                </a:lnTo>
                <a:lnTo>
                  <a:pt x="1705" y="341"/>
                </a:lnTo>
                <a:lnTo>
                  <a:pt x="1765" y="506"/>
                </a:lnTo>
                <a:lnTo>
                  <a:pt x="1824" y="683"/>
                </a:lnTo>
                <a:lnTo>
                  <a:pt x="1882" y="863"/>
                </a:lnTo>
                <a:lnTo>
                  <a:pt x="1942" y="1038"/>
                </a:lnTo>
                <a:lnTo>
                  <a:pt x="2000" y="1199"/>
                </a:lnTo>
                <a:lnTo>
                  <a:pt x="2060" y="1345"/>
                </a:lnTo>
                <a:lnTo>
                  <a:pt x="2118" y="1469"/>
                </a:lnTo>
                <a:lnTo>
                  <a:pt x="2176" y="1573"/>
                </a:lnTo>
                <a:lnTo>
                  <a:pt x="2236" y="1657"/>
                </a:lnTo>
                <a:lnTo>
                  <a:pt x="2294" y="1722"/>
                </a:lnTo>
                <a:lnTo>
                  <a:pt x="2353" y="1772"/>
                </a:lnTo>
                <a:lnTo>
                  <a:pt x="2411" y="1808"/>
                </a:lnTo>
                <a:lnTo>
                  <a:pt x="2469" y="1833"/>
                </a:lnTo>
                <a:lnTo>
                  <a:pt x="2529" y="1853"/>
                </a:lnTo>
                <a:lnTo>
                  <a:pt x="2587" y="1863"/>
                </a:lnTo>
                <a:lnTo>
                  <a:pt x="2647" y="1872"/>
                </a:lnTo>
                <a:lnTo>
                  <a:pt x="2705" y="1878"/>
                </a:lnTo>
                <a:lnTo>
                  <a:pt x="2763" y="1879"/>
                </a:lnTo>
                <a:lnTo>
                  <a:pt x="2823" y="1883"/>
                </a:lnTo>
              </a:path>
            </a:pathLst>
          </a:custGeom>
          <a:noFill/>
          <a:ln w="15875">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57087" name="Freeform 63"/>
          <p:cNvSpPr>
            <a:spLocks/>
          </p:cNvSpPr>
          <p:nvPr/>
        </p:nvSpPr>
        <p:spPr bwMode="auto">
          <a:xfrm>
            <a:off x="3205163" y="4032250"/>
            <a:ext cx="1489075" cy="1403350"/>
          </a:xfrm>
          <a:custGeom>
            <a:avLst/>
            <a:gdLst>
              <a:gd name="T0" fmla="*/ 0 w 2823"/>
              <a:gd name="T1" fmla="*/ 2147483647 h 1885"/>
              <a:gd name="T2" fmla="*/ 2147483647 w 2823"/>
              <a:gd name="T3" fmla="*/ 2147483647 h 1885"/>
              <a:gd name="T4" fmla="*/ 2147483647 w 2823"/>
              <a:gd name="T5" fmla="*/ 2147483647 h 1885"/>
              <a:gd name="T6" fmla="*/ 2147483647 w 2823"/>
              <a:gd name="T7" fmla="*/ 2147483647 h 1885"/>
              <a:gd name="T8" fmla="*/ 2147483647 w 2823"/>
              <a:gd name="T9" fmla="*/ 2147483647 h 1885"/>
              <a:gd name="T10" fmla="*/ 2147483647 w 2823"/>
              <a:gd name="T11" fmla="*/ 2147483647 h 1885"/>
              <a:gd name="T12" fmla="*/ 2147483647 w 2823"/>
              <a:gd name="T13" fmla="*/ 2147483647 h 1885"/>
              <a:gd name="T14" fmla="*/ 2147483647 w 2823"/>
              <a:gd name="T15" fmla="*/ 2147483647 h 1885"/>
              <a:gd name="T16" fmla="*/ 2147483647 w 2823"/>
              <a:gd name="T17" fmla="*/ 2147483647 h 1885"/>
              <a:gd name="T18" fmla="*/ 2147483647 w 2823"/>
              <a:gd name="T19" fmla="*/ 2147483647 h 1885"/>
              <a:gd name="T20" fmla="*/ 2147483647 w 2823"/>
              <a:gd name="T21" fmla="*/ 2147483647 h 1885"/>
              <a:gd name="T22" fmla="*/ 2147483647 w 2823"/>
              <a:gd name="T23" fmla="*/ 2147483647 h 1885"/>
              <a:gd name="T24" fmla="*/ 2147483647 w 2823"/>
              <a:gd name="T25" fmla="*/ 2147483647 h 1885"/>
              <a:gd name="T26" fmla="*/ 2147483647 w 2823"/>
              <a:gd name="T27" fmla="*/ 2147483647 h 1885"/>
              <a:gd name="T28" fmla="*/ 2147483647 w 2823"/>
              <a:gd name="T29" fmla="*/ 2147483647 h 1885"/>
              <a:gd name="T30" fmla="*/ 2147483647 w 2823"/>
              <a:gd name="T31" fmla="*/ 2147483647 h 1885"/>
              <a:gd name="T32" fmla="*/ 2147483647 w 2823"/>
              <a:gd name="T33" fmla="*/ 2147483647 h 1885"/>
              <a:gd name="T34" fmla="*/ 2147483647 w 2823"/>
              <a:gd name="T35" fmla="*/ 2147483647 h 1885"/>
              <a:gd name="T36" fmla="*/ 2147483647 w 2823"/>
              <a:gd name="T37" fmla="*/ 2147483647 h 1885"/>
              <a:gd name="T38" fmla="*/ 2147483647 w 2823"/>
              <a:gd name="T39" fmla="*/ 2147483647 h 1885"/>
              <a:gd name="T40" fmla="*/ 2147483647 w 2823"/>
              <a:gd name="T41" fmla="*/ 2147483647 h 1885"/>
              <a:gd name="T42" fmla="*/ 2147483647 w 2823"/>
              <a:gd name="T43" fmla="*/ 2147483647 h 1885"/>
              <a:gd name="T44" fmla="*/ 2147483647 w 2823"/>
              <a:gd name="T45" fmla="*/ 2147483647 h 1885"/>
              <a:gd name="T46" fmla="*/ 2147483647 w 2823"/>
              <a:gd name="T47" fmla="*/ 2147483647 h 1885"/>
              <a:gd name="T48" fmla="*/ 2147483647 w 2823"/>
              <a:gd name="T49" fmla="*/ 2147483647 h 1885"/>
              <a:gd name="T50" fmla="*/ 2147483647 w 2823"/>
              <a:gd name="T51" fmla="*/ 0 h 1885"/>
              <a:gd name="T52" fmla="*/ 2147483647 w 2823"/>
              <a:gd name="T53" fmla="*/ 2147483647 h 1885"/>
              <a:gd name="T54" fmla="*/ 2147483647 w 2823"/>
              <a:gd name="T55" fmla="*/ 2147483647 h 1885"/>
              <a:gd name="T56" fmla="*/ 2147483647 w 2823"/>
              <a:gd name="T57" fmla="*/ 2147483647 h 1885"/>
              <a:gd name="T58" fmla="*/ 2147483647 w 2823"/>
              <a:gd name="T59" fmla="*/ 2147483647 h 1885"/>
              <a:gd name="T60" fmla="*/ 2147483647 w 2823"/>
              <a:gd name="T61" fmla="*/ 2147483647 h 1885"/>
              <a:gd name="T62" fmla="*/ 2147483647 w 2823"/>
              <a:gd name="T63" fmla="*/ 2147483647 h 1885"/>
              <a:gd name="T64" fmla="*/ 2147483647 w 2823"/>
              <a:gd name="T65" fmla="*/ 2147483647 h 1885"/>
              <a:gd name="T66" fmla="*/ 2147483647 w 2823"/>
              <a:gd name="T67" fmla="*/ 2147483647 h 1885"/>
              <a:gd name="T68" fmla="*/ 2147483647 w 2823"/>
              <a:gd name="T69" fmla="*/ 2147483647 h 1885"/>
              <a:gd name="T70" fmla="*/ 2147483647 w 2823"/>
              <a:gd name="T71" fmla="*/ 2147483647 h 1885"/>
              <a:gd name="T72" fmla="*/ 2147483647 w 2823"/>
              <a:gd name="T73" fmla="*/ 2147483647 h 1885"/>
              <a:gd name="T74" fmla="*/ 2147483647 w 2823"/>
              <a:gd name="T75" fmla="*/ 2147483647 h 1885"/>
              <a:gd name="T76" fmla="*/ 2147483647 w 2823"/>
              <a:gd name="T77" fmla="*/ 2147483647 h 1885"/>
              <a:gd name="T78" fmla="*/ 2147483647 w 2823"/>
              <a:gd name="T79" fmla="*/ 2147483647 h 1885"/>
              <a:gd name="T80" fmla="*/ 2147483647 w 2823"/>
              <a:gd name="T81" fmla="*/ 2147483647 h 1885"/>
              <a:gd name="T82" fmla="*/ 2147483647 w 2823"/>
              <a:gd name="T83" fmla="*/ 2147483647 h 1885"/>
              <a:gd name="T84" fmla="*/ 2147483647 w 2823"/>
              <a:gd name="T85" fmla="*/ 2147483647 h 1885"/>
              <a:gd name="T86" fmla="*/ 2147483647 w 2823"/>
              <a:gd name="T87" fmla="*/ 2147483647 h 1885"/>
              <a:gd name="T88" fmla="*/ 2147483647 w 2823"/>
              <a:gd name="T89" fmla="*/ 2147483647 h 1885"/>
              <a:gd name="T90" fmla="*/ 2147483647 w 2823"/>
              <a:gd name="T91" fmla="*/ 2147483647 h 1885"/>
              <a:gd name="T92" fmla="*/ 2147483647 w 2823"/>
              <a:gd name="T93" fmla="*/ 2147483647 h 1885"/>
              <a:gd name="T94" fmla="*/ 2147483647 w 2823"/>
              <a:gd name="T95" fmla="*/ 2147483647 h 1885"/>
              <a:gd name="T96" fmla="*/ 2147483647 w 2823"/>
              <a:gd name="T97" fmla="*/ 2147483647 h 188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823"/>
              <a:gd name="T148" fmla="*/ 0 h 1885"/>
              <a:gd name="T149" fmla="*/ 2823 w 2823"/>
              <a:gd name="T150" fmla="*/ 1885 h 188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823" h="1885">
                <a:moveTo>
                  <a:pt x="0" y="1885"/>
                </a:moveTo>
                <a:lnTo>
                  <a:pt x="60" y="1885"/>
                </a:lnTo>
                <a:lnTo>
                  <a:pt x="118" y="1883"/>
                </a:lnTo>
                <a:lnTo>
                  <a:pt x="176" y="1879"/>
                </a:lnTo>
                <a:lnTo>
                  <a:pt x="236" y="1878"/>
                </a:lnTo>
                <a:lnTo>
                  <a:pt x="295" y="1872"/>
                </a:lnTo>
                <a:lnTo>
                  <a:pt x="355" y="1863"/>
                </a:lnTo>
                <a:lnTo>
                  <a:pt x="413" y="1853"/>
                </a:lnTo>
                <a:lnTo>
                  <a:pt x="471" y="1833"/>
                </a:lnTo>
                <a:lnTo>
                  <a:pt x="529" y="1808"/>
                </a:lnTo>
                <a:lnTo>
                  <a:pt x="587" y="1772"/>
                </a:lnTo>
                <a:lnTo>
                  <a:pt x="647" y="1722"/>
                </a:lnTo>
                <a:lnTo>
                  <a:pt x="705" y="1657"/>
                </a:lnTo>
                <a:lnTo>
                  <a:pt x="764" y="1573"/>
                </a:lnTo>
                <a:lnTo>
                  <a:pt x="824" y="1469"/>
                </a:lnTo>
                <a:lnTo>
                  <a:pt x="882" y="1345"/>
                </a:lnTo>
                <a:lnTo>
                  <a:pt x="942" y="1199"/>
                </a:lnTo>
                <a:lnTo>
                  <a:pt x="1000" y="1038"/>
                </a:lnTo>
                <a:lnTo>
                  <a:pt x="1058" y="863"/>
                </a:lnTo>
                <a:lnTo>
                  <a:pt x="1118" y="683"/>
                </a:lnTo>
                <a:lnTo>
                  <a:pt x="1176" y="506"/>
                </a:lnTo>
                <a:lnTo>
                  <a:pt x="1234" y="341"/>
                </a:lnTo>
                <a:lnTo>
                  <a:pt x="1294" y="201"/>
                </a:lnTo>
                <a:lnTo>
                  <a:pt x="1353" y="91"/>
                </a:lnTo>
                <a:lnTo>
                  <a:pt x="1413" y="23"/>
                </a:lnTo>
                <a:lnTo>
                  <a:pt x="1469" y="0"/>
                </a:lnTo>
                <a:lnTo>
                  <a:pt x="1527" y="23"/>
                </a:lnTo>
                <a:lnTo>
                  <a:pt x="1589" y="91"/>
                </a:lnTo>
                <a:lnTo>
                  <a:pt x="1647" y="201"/>
                </a:lnTo>
                <a:lnTo>
                  <a:pt x="1705" y="341"/>
                </a:lnTo>
                <a:lnTo>
                  <a:pt x="1765" y="506"/>
                </a:lnTo>
                <a:lnTo>
                  <a:pt x="1824" y="683"/>
                </a:lnTo>
                <a:lnTo>
                  <a:pt x="1882" y="863"/>
                </a:lnTo>
                <a:lnTo>
                  <a:pt x="1942" y="1038"/>
                </a:lnTo>
                <a:lnTo>
                  <a:pt x="2000" y="1199"/>
                </a:lnTo>
                <a:lnTo>
                  <a:pt x="2060" y="1345"/>
                </a:lnTo>
                <a:lnTo>
                  <a:pt x="2118" y="1469"/>
                </a:lnTo>
                <a:lnTo>
                  <a:pt x="2176" y="1573"/>
                </a:lnTo>
                <a:lnTo>
                  <a:pt x="2236" y="1657"/>
                </a:lnTo>
                <a:lnTo>
                  <a:pt x="2294" y="1722"/>
                </a:lnTo>
                <a:lnTo>
                  <a:pt x="2353" y="1772"/>
                </a:lnTo>
                <a:lnTo>
                  <a:pt x="2411" y="1808"/>
                </a:lnTo>
                <a:lnTo>
                  <a:pt x="2469" y="1833"/>
                </a:lnTo>
                <a:lnTo>
                  <a:pt x="2529" y="1853"/>
                </a:lnTo>
                <a:lnTo>
                  <a:pt x="2587" y="1863"/>
                </a:lnTo>
                <a:lnTo>
                  <a:pt x="2647" y="1872"/>
                </a:lnTo>
                <a:lnTo>
                  <a:pt x="2705" y="1878"/>
                </a:lnTo>
                <a:lnTo>
                  <a:pt x="2763" y="1879"/>
                </a:lnTo>
                <a:lnTo>
                  <a:pt x="2823" y="1883"/>
                </a:lnTo>
              </a:path>
            </a:pathLst>
          </a:custGeom>
          <a:noFill/>
          <a:ln w="15875">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57088" name="Freeform 64"/>
          <p:cNvSpPr>
            <a:spLocks/>
          </p:cNvSpPr>
          <p:nvPr/>
        </p:nvSpPr>
        <p:spPr bwMode="auto">
          <a:xfrm>
            <a:off x="3386138" y="3925888"/>
            <a:ext cx="1412875" cy="1509712"/>
          </a:xfrm>
          <a:custGeom>
            <a:avLst/>
            <a:gdLst>
              <a:gd name="T0" fmla="*/ 0 w 2823"/>
              <a:gd name="T1" fmla="*/ 2147483647 h 1885"/>
              <a:gd name="T2" fmla="*/ 2147483647 w 2823"/>
              <a:gd name="T3" fmla="*/ 2147483647 h 1885"/>
              <a:gd name="T4" fmla="*/ 2147483647 w 2823"/>
              <a:gd name="T5" fmla="*/ 2147483647 h 1885"/>
              <a:gd name="T6" fmla="*/ 2147483647 w 2823"/>
              <a:gd name="T7" fmla="*/ 2147483647 h 1885"/>
              <a:gd name="T8" fmla="*/ 2147483647 w 2823"/>
              <a:gd name="T9" fmla="*/ 2147483647 h 1885"/>
              <a:gd name="T10" fmla="*/ 2147483647 w 2823"/>
              <a:gd name="T11" fmla="*/ 2147483647 h 1885"/>
              <a:gd name="T12" fmla="*/ 2147483647 w 2823"/>
              <a:gd name="T13" fmla="*/ 2147483647 h 1885"/>
              <a:gd name="T14" fmla="*/ 2147483647 w 2823"/>
              <a:gd name="T15" fmla="*/ 2147483647 h 1885"/>
              <a:gd name="T16" fmla="*/ 2147483647 w 2823"/>
              <a:gd name="T17" fmla="*/ 2147483647 h 1885"/>
              <a:gd name="T18" fmla="*/ 2147483647 w 2823"/>
              <a:gd name="T19" fmla="*/ 2147483647 h 1885"/>
              <a:gd name="T20" fmla="*/ 2147483647 w 2823"/>
              <a:gd name="T21" fmla="*/ 2147483647 h 1885"/>
              <a:gd name="T22" fmla="*/ 2147483647 w 2823"/>
              <a:gd name="T23" fmla="*/ 2147483647 h 1885"/>
              <a:gd name="T24" fmla="*/ 2147483647 w 2823"/>
              <a:gd name="T25" fmla="*/ 2147483647 h 1885"/>
              <a:gd name="T26" fmla="*/ 2147483647 w 2823"/>
              <a:gd name="T27" fmla="*/ 2147483647 h 1885"/>
              <a:gd name="T28" fmla="*/ 2147483647 w 2823"/>
              <a:gd name="T29" fmla="*/ 2147483647 h 1885"/>
              <a:gd name="T30" fmla="*/ 2147483647 w 2823"/>
              <a:gd name="T31" fmla="*/ 2147483647 h 1885"/>
              <a:gd name="T32" fmla="*/ 2147483647 w 2823"/>
              <a:gd name="T33" fmla="*/ 2147483647 h 1885"/>
              <a:gd name="T34" fmla="*/ 2147483647 w 2823"/>
              <a:gd name="T35" fmla="*/ 2147483647 h 1885"/>
              <a:gd name="T36" fmla="*/ 2147483647 w 2823"/>
              <a:gd name="T37" fmla="*/ 2147483647 h 1885"/>
              <a:gd name="T38" fmla="*/ 2147483647 w 2823"/>
              <a:gd name="T39" fmla="*/ 2147483647 h 1885"/>
              <a:gd name="T40" fmla="*/ 2147483647 w 2823"/>
              <a:gd name="T41" fmla="*/ 2147483647 h 1885"/>
              <a:gd name="T42" fmla="*/ 2147483647 w 2823"/>
              <a:gd name="T43" fmla="*/ 2147483647 h 1885"/>
              <a:gd name="T44" fmla="*/ 2147483647 w 2823"/>
              <a:gd name="T45" fmla="*/ 2147483647 h 1885"/>
              <a:gd name="T46" fmla="*/ 2147483647 w 2823"/>
              <a:gd name="T47" fmla="*/ 2147483647 h 1885"/>
              <a:gd name="T48" fmla="*/ 2147483647 w 2823"/>
              <a:gd name="T49" fmla="*/ 2147483647 h 1885"/>
              <a:gd name="T50" fmla="*/ 2147483647 w 2823"/>
              <a:gd name="T51" fmla="*/ 0 h 1885"/>
              <a:gd name="T52" fmla="*/ 2147483647 w 2823"/>
              <a:gd name="T53" fmla="*/ 2147483647 h 1885"/>
              <a:gd name="T54" fmla="*/ 2147483647 w 2823"/>
              <a:gd name="T55" fmla="*/ 2147483647 h 1885"/>
              <a:gd name="T56" fmla="*/ 2147483647 w 2823"/>
              <a:gd name="T57" fmla="*/ 2147483647 h 1885"/>
              <a:gd name="T58" fmla="*/ 2147483647 w 2823"/>
              <a:gd name="T59" fmla="*/ 2147483647 h 1885"/>
              <a:gd name="T60" fmla="*/ 2147483647 w 2823"/>
              <a:gd name="T61" fmla="*/ 2147483647 h 1885"/>
              <a:gd name="T62" fmla="*/ 2147483647 w 2823"/>
              <a:gd name="T63" fmla="*/ 2147483647 h 1885"/>
              <a:gd name="T64" fmla="*/ 2147483647 w 2823"/>
              <a:gd name="T65" fmla="*/ 2147483647 h 1885"/>
              <a:gd name="T66" fmla="*/ 2147483647 w 2823"/>
              <a:gd name="T67" fmla="*/ 2147483647 h 1885"/>
              <a:gd name="T68" fmla="*/ 2147483647 w 2823"/>
              <a:gd name="T69" fmla="*/ 2147483647 h 1885"/>
              <a:gd name="T70" fmla="*/ 2147483647 w 2823"/>
              <a:gd name="T71" fmla="*/ 2147483647 h 1885"/>
              <a:gd name="T72" fmla="*/ 2147483647 w 2823"/>
              <a:gd name="T73" fmla="*/ 2147483647 h 1885"/>
              <a:gd name="T74" fmla="*/ 2147483647 w 2823"/>
              <a:gd name="T75" fmla="*/ 2147483647 h 1885"/>
              <a:gd name="T76" fmla="*/ 2147483647 w 2823"/>
              <a:gd name="T77" fmla="*/ 2147483647 h 1885"/>
              <a:gd name="T78" fmla="*/ 2147483647 w 2823"/>
              <a:gd name="T79" fmla="*/ 2147483647 h 1885"/>
              <a:gd name="T80" fmla="*/ 2147483647 w 2823"/>
              <a:gd name="T81" fmla="*/ 2147483647 h 1885"/>
              <a:gd name="T82" fmla="*/ 2147483647 w 2823"/>
              <a:gd name="T83" fmla="*/ 2147483647 h 1885"/>
              <a:gd name="T84" fmla="*/ 2147483647 w 2823"/>
              <a:gd name="T85" fmla="*/ 2147483647 h 1885"/>
              <a:gd name="T86" fmla="*/ 2147483647 w 2823"/>
              <a:gd name="T87" fmla="*/ 2147483647 h 1885"/>
              <a:gd name="T88" fmla="*/ 2147483647 w 2823"/>
              <a:gd name="T89" fmla="*/ 2147483647 h 1885"/>
              <a:gd name="T90" fmla="*/ 2147483647 w 2823"/>
              <a:gd name="T91" fmla="*/ 2147483647 h 1885"/>
              <a:gd name="T92" fmla="*/ 2147483647 w 2823"/>
              <a:gd name="T93" fmla="*/ 2147483647 h 1885"/>
              <a:gd name="T94" fmla="*/ 2147483647 w 2823"/>
              <a:gd name="T95" fmla="*/ 2147483647 h 1885"/>
              <a:gd name="T96" fmla="*/ 2147483647 w 2823"/>
              <a:gd name="T97" fmla="*/ 2147483647 h 188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823"/>
              <a:gd name="T148" fmla="*/ 0 h 1885"/>
              <a:gd name="T149" fmla="*/ 2823 w 2823"/>
              <a:gd name="T150" fmla="*/ 1885 h 188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823" h="1885">
                <a:moveTo>
                  <a:pt x="0" y="1885"/>
                </a:moveTo>
                <a:lnTo>
                  <a:pt x="60" y="1885"/>
                </a:lnTo>
                <a:lnTo>
                  <a:pt x="118" y="1883"/>
                </a:lnTo>
                <a:lnTo>
                  <a:pt x="176" y="1879"/>
                </a:lnTo>
                <a:lnTo>
                  <a:pt x="236" y="1878"/>
                </a:lnTo>
                <a:lnTo>
                  <a:pt x="295" y="1872"/>
                </a:lnTo>
                <a:lnTo>
                  <a:pt x="355" y="1863"/>
                </a:lnTo>
                <a:lnTo>
                  <a:pt x="413" y="1853"/>
                </a:lnTo>
                <a:lnTo>
                  <a:pt x="471" y="1833"/>
                </a:lnTo>
                <a:lnTo>
                  <a:pt x="529" y="1808"/>
                </a:lnTo>
                <a:lnTo>
                  <a:pt x="587" y="1772"/>
                </a:lnTo>
                <a:lnTo>
                  <a:pt x="647" y="1722"/>
                </a:lnTo>
                <a:lnTo>
                  <a:pt x="705" y="1657"/>
                </a:lnTo>
                <a:lnTo>
                  <a:pt x="764" y="1573"/>
                </a:lnTo>
                <a:lnTo>
                  <a:pt x="824" y="1469"/>
                </a:lnTo>
                <a:lnTo>
                  <a:pt x="882" y="1345"/>
                </a:lnTo>
                <a:lnTo>
                  <a:pt x="942" y="1199"/>
                </a:lnTo>
                <a:lnTo>
                  <a:pt x="1000" y="1038"/>
                </a:lnTo>
                <a:lnTo>
                  <a:pt x="1058" y="863"/>
                </a:lnTo>
                <a:lnTo>
                  <a:pt x="1118" y="683"/>
                </a:lnTo>
                <a:lnTo>
                  <a:pt x="1176" y="506"/>
                </a:lnTo>
                <a:lnTo>
                  <a:pt x="1234" y="341"/>
                </a:lnTo>
                <a:lnTo>
                  <a:pt x="1294" y="201"/>
                </a:lnTo>
                <a:lnTo>
                  <a:pt x="1353" y="91"/>
                </a:lnTo>
                <a:lnTo>
                  <a:pt x="1413" y="23"/>
                </a:lnTo>
                <a:lnTo>
                  <a:pt x="1469" y="0"/>
                </a:lnTo>
                <a:lnTo>
                  <a:pt x="1527" y="23"/>
                </a:lnTo>
                <a:lnTo>
                  <a:pt x="1589" y="91"/>
                </a:lnTo>
                <a:lnTo>
                  <a:pt x="1647" y="201"/>
                </a:lnTo>
                <a:lnTo>
                  <a:pt x="1705" y="341"/>
                </a:lnTo>
                <a:lnTo>
                  <a:pt x="1765" y="506"/>
                </a:lnTo>
                <a:lnTo>
                  <a:pt x="1824" y="683"/>
                </a:lnTo>
                <a:lnTo>
                  <a:pt x="1882" y="863"/>
                </a:lnTo>
                <a:lnTo>
                  <a:pt x="1942" y="1038"/>
                </a:lnTo>
                <a:lnTo>
                  <a:pt x="2000" y="1199"/>
                </a:lnTo>
                <a:lnTo>
                  <a:pt x="2060" y="1345"/>
                </a:lnTo>
                <a:lnTo>
                  <a:pt x="2118" y="1469"/>
                </a:lnTo>
                <a:lnTo>
                  <a:pt x="2176" y="1573"/>
                </a:lnTo>
                <a:lnTo>
                  <a:pt x="2236" y="1657"/>
                </a:lnTo>
                <a:lnTo>
                  <a:pt x="2294" y="1722"/>
                </a:lnTo>
                <a:lnTo>
                  <a:pt x="2353" y="1772"/>
                </a:lnTo>
                <a:lnTo>
                  <a:pt x="2411" y="1808"/>
                </a:lnTo>
                <a:lnTo>
                  <a:pt x="2469" y="1833"/>
                </a:lnTo>
                <a:lnTo>
                  <a:pt x="2529" y="1853"/>
                </a:lnTo>
                <a:lnTo>
                  <a:pt x="2587" y="1863"/>
                </a:lnTo>
                <a:lnTo>
                  <a:pt x="2647" y="1872"/>
                </a:lnTo>
                <a:lnTo>
                  <a:pt x="2705" y="1878"/>
                </a:lnTo>
                <a:lnTo>
                  <a:pt x="2763" y="1879"/>
                </a:lnTo>
                <a:lnTo>
                  <a:pt x="2823" y="1883"/>
                </a:lnTo>
              </a:path>
            </a:pathLst>
          </a:custGeom>
          <a:noFill/>
          <a:ln w="15875">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57090" name="Freeform 66"/>
          <p:cNvSpPr>
            <a:spLocks/>
          </p:cNvSpPr>
          <p:nvPr/>
        </p:nvSpPr>
        <p:spPr bwMode="auto">
          <a:xfrm flipV="1">
            <a:off x="3451225" y="2376488"/>
            <a:ext cx="1295400" cy="3076575"/>
          </a:xfrm>
          <a:custGeom>
            <a:avLst/>
            <a:gdLst>
              <a:gd name="T0" fmla="*/ 2147483647 w 2474"/>
              <a:gd name="T1" fmla="*/ 2147483647 h 7777"/>
              <a:gd name="T2" fmla="*/ 2147483647 w 2474"/>
              <a:gd name="T3" fmla="*/ 2147483647 h 7777"/>
              <a:gd name="T4" fmla="*/ 2147483647 w 2474"/>
              <a:gd name="T5" fmla="*/ 2147483647 h 7777"/>
              <a:gd name="T6" fmla="*/ 2147483647 w 2474"/>
              <a:gd name="T7" fmla="*/ 2147483647 h 7777"/>
              <a:gd name="T8" fmla="*/ 2147483647 w 2474"/>
              <a:gd name="T9" fmla="*/ 2147483647 h 7777"/>
              <a:gd name="T10" fmla="*/ 2147483647 w 2474"/>
              <a:gd name="T11" fmla="*/ 2147483647 h 7777"/>
              <a:gd name="T12" fmla="*/ 2147483647 w 2474"/>
              <a:gd name="T13" fmla="*/ 2147483647 h 7777"/>
              <a:gd name="T14" fmla="*/ 2147483647 w 2474"/>
              <a:gd name="T15" fmla="*/ 2147483647 h 7777"/>
              <a:gd name="T16" fmla="*/ 2147483647 w 2474"/>
              <a:gd name="T17" fmla="*/ 2147483647 h 7777"/>
              <a:gd name="T18" fmla="*/ 2147483647 w 2474"/>
              <a:gd name="T19" fmla="*/ 2147483647 h 7777"/>
              <a:gd name="T20" fmla="*/ 2147483647 w 2474"/>
              <a:gd name="T21" fmla="*/ 2147483647 h 7777"/>
              <a:gd name="T22" fmla="*/ 2147483647 w 2474"/>
              <a:gd name="T23" fmla="*/ 2147483647 h 7777"/>
              <a:gd name="T24" fmla="*/ 2147483647 w 2474"/>
              <a:gd name="T25" fmla="*/ 2147483647 h 7777"/>
              <a:gd name="T26" fmla="*/ 2147483647 w 2474"/>
              <a:gd name="T27" fmla="*/ 2147483647 h 7777"/>
              <a:gd name="T28" fmla="*/ 2147483647 w 2474"/>
              <a:gd name="T29" fmla="*/ 2147483647 h 7777"/>
              <a:gd name="T30" fmla="*/ 2147483647 w 2474"/>
              <a:gd name="T31" fmla="*/ 2147483647 h 7777"/>
              <a:gd name="T32" fmla="*/ 2147483647 w 2474"/>
              <a:gd name="T33" fmla="*/ 2147483647 h 7777"/>
              <a:gd name="T34" fmla="*/ 2147483647 w 2474"/>
              <a:gd name="T35" fmla="*/ 2147483647 h 7777"/>
              <a:gd name="T36" fmla="*/ 2147483647 w 2474"/>
              <a:gd name="T37" fmla="*/ 2147483647 h 7777"/>
              <a:gd name="T38" fmla="*/ 2147483647 w 2474"/>
              <a:gd name="T39" fmla="*/ 2147483647 h 7777"/>
              <a:gd name="T40" fmla="*/ 2147483647 w 2474"/>
              <a:gd name="T41" fmla="*/ 2147483647 h 7777"/>
              <a:gd name="T42" fmla="*/ 2147483647 w 2474"/>
              <a:gd name="T43" fmla="*/ 2147483647 h 7777"/>
              <a:gd name="T44" fmla="*/ 2147483647 w 2474"/>
              <a:gd name="T45" fmla="*/ 2147483647 h 7777"/>
              <a:gd name="T46" fmla="*/ 2147483647 w 2474"/>
              <a:gd name="T47" fmla="*/ 2147483647 h 7777"/>
              <a:gd name="T48" fmla="*/ 2147483647 w 2474"/>
              <a:gd name="T49" fmla="*/ 2147483647 h 7777"/>
              <a:gd name="T50" fmla="*/ 2147483647 w 2474"/>
              <a:gd name="T51" fmla="*/ 2147483647 h 7777"/>
              <a:gd name="T52" fmla="*/ 2147483647 w 2474"/>
              <a:gd name="T53" fmla="*/ 2147483647 h 7777"/>
              <a:gd name="T54" fmla="*/ 2147483647 w 2474"/>
              <a:gd name="T55" fmla="*/ 2147483647 h 7777"/>
              <a:gd name="T56" fmla="*/ 2147483647 w 2474"/>
              <a:gd name="T57" fmla="*/ 2147483647 h 7777"/>
              <a:gd name="T58" fmla="*/ 2147483647 w 2474"/>
              <a:gd name="T59" fmla="*/ 2147483647 h 7777"/>
              <a:gd name="T60" fmla="*/ 2147483647 w 2474"/>
              <a:gd name="T61" fmla="*/ 2147483647 h 7777"/>
              <a:gd name="T62" fmla="*/ 2147483647 w 2474"/>
              <a:gd name="T63" fmla="*/ 2147483647 h 7777"/>
              <a:gd name="T64" fmla="*/ 2147483647 w 2474"/>
              <a:gd name="T65" fmla="*/ 2147483647 h 7777"/>
              <a:gd name="T66" fmla="*/ 2147483647 w 2474"/>
              <a:gd name="T67" fmla="*/ 2147483647 h 7777"/>
              <a:gd name="T68" fmla="*/ 2147483647 w 2474"/>
              <a:gd name="T69" fmla="*/ 2147483647 h 7777"/>
              <a:gd name="T70" fmla="*/ 2147483647 w 2474"/>
              <a:gd name="T71" fmla="*/ 2147483647 h 7777"/>
              <a:gd name="T72" fmla="*/ 2147483647 w 2474"/>
              <a:gd name="T73" fmla="*/ 2147483647 h 7777"/>
              <a:gd name="T74" fmla="*/ 2147483647 w 2474"/>
              <a:gd name="T75" fmla="*/ 2147483647 h 7777"/>
              <a:gd name="T76" fmla="*/ 2147483647 w 2474"/>
              <a:gd name="T77" fmla="*/ 2147483647 h 7777"/>
              <a:gd name="T78" fmla="*/ 2147483647 w 2474"/>
              <a:gd name="T79" fmla="*/ 2147483647 h 7777"/>
              <a:gd name="T80" fmla="*/ 2147483647 w 2474"/>
              <a:gd name="T81" fmla="*/ 2147483647 h 7777"/>
              <a:gd name="T82" fmla="*/ 2147483647 w 2474"/>
              <a:gd name="T83" fmla="*/ 2147483647 h 7777"/>
              <a:gd name="T84" fmla="*/ 2147483647 w 2474"/>
              <a:gd name="T85" fmla="*/ 2147483647 h 7777"/>
              <a:gd name="T86" fmla="*/ 2147483647 w 2474"/>
              <a:gd name="T87" fmla="*/ 2147483647 h 7777"/>
              <a:gd name="T88" fmla="*/ 2147483647 w 2474"/>
              <a:gd name="T89" fmla="*/ 2147483647 h 7777"/>
              <a:gd name="T90" fmla="*/ 2147483647 w 2474"/>
              <a:gd name="T91" fmla="*/ 2147483647 h 7777"/>
              <a:gd name="T92" fmla="*/ 2147483647 w 2474"/>
              <a:gd name="T93" fmla="*/ 2147483647 h 7777"/>
              <a:gd name="T94" fmla="*/ 2147483647 w 2474"/>
              <a:gd name="T95" fmla="*/ 2147483647 h 7777"/>
              <a:gd name="T96" fmla="*/ 2147483647 w 2474"/>
              <a:gd name="T97" fmla="*/ 2147483647 h 7777"/>
              <a:gd name="T98" fmla="*/ 2147483647 w 2474"/>
              <a:gd name="T99" fmla="*/ 2147483647 h 7777"/>
              <a:gd name="T100" fmla="*/ 2147483647 w 2474"/>
              <a:gd name="T101" fmla="*/ 2147483647 h 7777"/>
              <a:gd name="T102" fmla="*/ 2147483647 w 2474"/>
              <a:gd name="T103" fmla="*/ 2147483647 h 7777"/>
              <a:gd name="T104" fmla="*/ 2147483647 w 2474"/>
              <a:gd name="T105" fmla="*/ 2147483647 h 7777"/>
              <a:gd name="T106" fmla="*/ 2147483647 w 2474"/>
              <a:gd name="T107" fmla="*/ 2147483647 h 7777"/>
              <a:gd name="T108" fmla="*/ 2147483647 w 2474"/>
              <a:gd name="T109" fmla="*/ 2147483647 h 7777"/>
              <a:gd name="T110" fmla="*/ 2147483647 w 2474"/>
              <a:gd name="T111" fmla="*/ 2147483647 h 7777"/>
              <a:gd name="T112" fmla="*/ 2147483647 w 2474"/>
              <a:gd name="T113" fmla="*/ 2147483647 h 7777"/>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2474"/>
              <a:gd name="T172" fmla="*/ 0 h 7777"/>
              <a:gd name="T173" fmla="*/ 2474 w 2474"/>
              <a:gd name="T174" fmla="*/ 7777 h 7777"/>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2474" h="7777">
                <a:moveTo>
                  <a:pt x="0" y="0"/>
                </a:moveTo>
                <a:lnTo>
                  <a:pt x="0" y="0"/>
                </a:lnTo>
                <a:lnTo>
                  <a:pt x="0" y="77"/>
                </a:lnTo>
                <a:lnTo>
                  <a:pt x="120" y="77"/>
                </a:lnTo>
                <a:lnTo>
                  <a:pt x="120" y="155"/>
                </a:lnTo>
                <a:lnTo>
                  <a:pt x="251" y="155"/>
                </a:lnTo>
                <a:lnTo>
                  <a:pt x="251" y="233"/>
                </a:lnTo>
                <a:lnTo>
                  <a:pt x="334" y="233"/>
                </a:lnTo>
                <a:lnTo>
                  <a:pt x="334" y="311"/>
                </a:lnTo>
                <a:lnTo>
                  <a:pt x="396" y="311"/>
                </a:lnTo>
                <a:lnTo>
                  <a:pt x="396" y="388"/>
                </a:lnTo>
                <a:lnTo>
                  <a:pt x="447" y="388"/>
                </a:lnTo>
                <a:lnTo>
                  <a:pt x="447" y="466"/>
                </a:lnTo>
                <a:lnTo>
                  <a:pt x="491" y="466"/>
                </a:lnTo>
                <a:lnTo>
                  <a:pt x="491" y="544"/>
                </a:lnTo>
                <a:lnTo>
                  <a:pt x="528" y="544"/>
                </a:lnTo>
                <a:lnTo>
                  <a:pt x="528" y="622"/>
                </a:lnTo>
                <a:lnTo>
                  <a:pt x="562" y="622"/>
                </a:lnTo>
                <a:lnTo>
                  <a:pt x="562" y="699"/>
                </a:lnTo>
                <a:lnTo>
                  <a:pt x="593" y="699"/>
                </a:lnTo>
                <a:lnTo>
                  <a:pt x="593" y="777"/>
                </a:lnTo>
                <a:lnTo>
                  <a:pt x="622" y="777"/>
                </a:lnTo>
                <a:lnTo>
                  <a:pt x="622" y="855"/>
                </a:lnTo>
                <a:lnTo>
                  <a:pt x="648" y="855"/>
                </a:lnTo>
                <a:lnTo>
                  <a:pt x="648" y="933"/>
                </a:lnTo>
                <a:lnTo>
                  <a:pt x="673" y="933"/>
                </a:lnTo>
                <a:lnTo>
                  <a:pt x="673" y="1011"/>
                </a:lnTo>
                <a:lnTo>
                  <a:pt x="696" y="1011"/>
                </a:lnTo>
                <a:lnTo>
                  <a:pt x="696" y="1088"/>
                </a:lnTo>
                <a:lnTo>
                  <a:pt x="718" y="1088"/>
                </a:lnTo>
                <a:lnTo>
                  <a:pt x="718" y="1166"/>
                </a:lnTo>
                <a:lnTo>
                  <a:pt x="739" y="1166"/>
                </a:lnTo>
                <a:lnTo>
                  <a:pt x="739" y="1244"/>
                </a:lnTo>
                <a:lnTo>
                  <a:pt x="760" y="1244"/>
                </a:lnTo>
                <a:lnTo>
                  <a:pt x="760" y="1322"/>
                </a:lnTo>
                <a:lnTo>
                  <a:pt x="779" y="1322"/>
                </a:lnTo>
                <a:lnTo>
                  <a:pt x="779" y="1399"/>
                </a:lnTo>
                <a:lnTo>
                  <a:pt x="798" y="1399"/>
                </a:lnTo>
                <a:lnTo>
                  <a:pt x="798" y="1477"/>
                </a:lnTo>
                <a:lnTo>
                  <a:pt x="815" y="1477"/>
                </a:lnTo>
                <a:lnTo>
                  <a:pt x="815" y="1555"/>
                </a:lnTo>
                <a:lnTo>
                  <a:pt x="833" y="1555"/>
                </a:lnTo>
                <a:lnTo>
                  <a:pt x="833" y="1633"/>
                </a:lnTo>
                <a:lnTo>
                  <a:pt x="850" y="1633"/>
                </a:lnTo>
                <a:lnTo>
                  <a:pt x="850" y="1710"/>
                </a:lnTo>
                <a:lnTo>
                  <a:pt x="866" y="1710"/>
                </a:lnTo>
                <a:lnTo>
                  <a:pt x="866" y="1788"/>
                </a:lnTo>
                <a:lnTo>
                  <a:pt x="882" y="1788"/>
                </a:lnTo>
                <a:lnTo>
                  <a:pt x="882" y="1866"/>
                </a:lnTo>
                <a:lnTo>
                  <a:pt x="898" y="1866"/>
                </a:lnTo>
                <a:lnTo>
                  <a:pt x="898" y="1944"/>
                </a:lnTo>
                <a:lnTo>
                  <a:pt x="913" y="1944"/>
                </a:lnTo>
                <a:lnTo>
                  <a:pt x="913" y="2022"/>
                </a:lnTo>
                <a:lnTo>
                  <a:pt x="928" y="2022"/>
                </a:lnTo>
                <a:lnTo>
                  <a:pt x="928" y="2099"/>
                </a:lnTo>
                <a:lnTo>
                  <a:pt x="943" y="2099"/>
                </a:lnTo>
                <a:lnTo>
                  <a:pt x="943" y="2177"/>
                </a:lnTo>
                <a:lnTo>
                  <a:pt x="957" y="2177"/>
                </a:lnTo>
                <a:lnTo>
                  <a:pt x="957" y="2255"/>
                </a:lnTo>
                <a:lnTo>
                  <a:pt x="971" y="2255"/>
                </a:lnTo>
                <a:lnTo>
                  <a:pt x="971" y="2333"/>
                </a:lnTo>
                <a:lnTo>
                  <a:pt x="985" y="2333"/>
                </a:lnTo>
                <a:lnTo>
                  <a:pt x="985" y="2410"/>
                </a:lnTo>
                <a:lnTo>
                  <a:pt x="999" y="2410"/>
                </a:lnTo>
                <a:lnTo>
                  <a:pt x="999" y="2488"/>
                </a:lnTo>
                <a:lnTo>
                  <a:pt x="1012" y="2488"/>
                </a:lnTo>
                <a:lnTo>
                  <a:pt x="1012" y="2566"/>
                </a:lnTo>
                <a:lnTo>
                  <a:pt x="1026" y="2566"/>
                </a:lnTo>
                <a:lnTo>
                  <a:pt x="1026" y="2644"/>
                </a:lnTo>
                <a:lnTo>
                  <a:pt x="1039" y="2644"/>
                </a:lnTo>
                <a:lnTo>
                  <a:pt x="1039" y="2721"/>
                </a:lnTo>
                <a:lnTo>
                  <a:pt x="1052" y="2721"/>
                </a:lnTo>
                <a:lnTo>
                  <a:pt x="1052" y="2799"/>
                </a:lnTo>
                <a:lnTo>
                  <a:pt x="1065" y="2799"/>
                </a:lnTo>
                <a:lnTo>
                  <a:pt x="1065" y="2877"/>
                </a:lnTo>
                <a:lnTo>
                  <a:pt x="1078" y="2877"/>
                </a:lnTo>
                <a:lnTo>
                  <a:pt x="1078" y="2955"/>
                </a:lnTo>
                <a:lnTo>
                  <a:pt x="1090" y="2955"/>
                </a:lnTo>
                <a:lnTo>
                  <a:pt x="1090" y="3033"/>
                </a:lnTo>
                <a:lnTo>
                  <a:pt x="1103" y="3033"/>
                </a:lnTo>
                <a:lnTo>
                  <a:pt x="1103" y="3110"/>
                </a:lnTo>
                <a:lnTo>
                  <a:pt x="1115" y="3110"/>
                </a:lnTo>
                <a:lnTo>
                  <a:pt x="1115" y="3188"/>
                </a:lnTo>
                <a:lnTo>
                  <a:pt x="1128" y="3188"/>
                </a:lnTo>
                <a:lnTo>
                  <a:pt x="1128" y="3266"/>
                </a:lnTo>
                <a:lnTo>
                  <a:pt x="1140" y="3266"/>
                </a:lnTo>
                <a:lnTo>
                  <a:pt x="1140" y="3344"/>
                </a:lnTo>
                <a:lnTo>
                  <a:pt x="1152" y="3344"/>
                </a:lnTo>
                <a:lnTo>
                  <a:pt x="1152" y="3421"/>
                </a:lnTo>
                <a:lnTo>
                  <a:pt x="1165" y="3421"/>
                </a:lnTo>
                <a:lnTo>
                  <a:pt x="1165" y="3499"/>
                </a:lnTo>
                <a:lnTo>
                  <a:pt x="1177" y="3499"/>
                </a:lnTo>
                <a:lnTo>
                  <a:pt x="1177" y="3577"/>
                </a:lnTo>
                <a:lnTo>
                  <a:pt x="1189" y="3577"/>
                </a:lnTo>
                <a:lnTo>
                  <a:pt x="1189" y="3655"/>
                </a:lnTo>
                <a:lnTo>
                  <a:pt x="1201" y="3655"/>
                </a:lnTo>
                <a:lnTo>
                  <a:pt x="1201" y="3732"/>
                </a:lnTo>
                <a:lnTo>
                  <a:pt x="1213" y="3732"/>
                </a:lnTo>
                <a:lnTo>
                  <a:pt x="1213" y="3810"/>
                </a:lnTo>
                <a:lnTo>
                  <a:pt x="1225" y="3810"/>
                </a:lnTo>
                <a:lnTo>
                  <a:pt x="1225" y="3888"/>
                </a:lnTo>
                <a:lnTo>
                  <a:pt x="1237" y="3888"/>
                </a:lnTo>
                <a:lnTo>
                  <a:pt x="1237" y="3966"/>
                </a:lnTo>
                <a:lnTo>
                  <a:pt x="1249" y="3966"/>
                </a:lnTo>
                <a:lnTo>
                  <a:pt x="1249" y="4044"/>
                </a:lnTo>
                <a:lnTo>
                  <a:pt x="1261" y="4044"/>
                </a:lnTo>
                <a:lnTo>
                  <a:pt x="1261" y="4121"/>
                </a:lnTo>
                <a:lnTo>
                  <a:pt x="1273" y="4121"/>
                </a:lnTo>
                <a:lnTo>
                  <a:pt x="1273" y="4199"/>
                </a:lnTo>
                <a:lnTo>
                  <a:pt x="1285" y="4199"/>
                </a:lnTo>
                <a:lnTo>
                  <a:pt x="1285" y="4277"/>
                </a:lnTo>
                <a:lnTo>
                  <a:pt x="1297" y="4277"/>
                </a:lnTo>
                <a:lnTo>
                  <a:pt x="1297" y="4355"/>
                </a:lnTo>
                <a:lnTo>
                  <a:pt x="1309" y="4355"/>
                </a:lnTo>
                <a:lnTo>
                  <a:pt x="1309" y="4432"/>
                </a:lnTo>
                <a:lnTo>
                  <a:pt x="1322" y="4432"/>
                </a:lnTo>
                <a:lnTo>
                  <a:pt x="1322" y="4510"/>
                </a:lnTo>
                <a:lnTo>
                  <a:pt x="1334" y="4510"/>
                </a:lnTo>
                <a:lnTo>
                  <a:pt x="1334" y="4588"/>
                </a:lnTo>
                <a:lnTo>
                  <a:pt x="1346" y="4588"/>
                </a:lnTo>
                <a:lnTo>
                  <a:pt x="1346" y="4666"/>
                </a:lnTo>
                <a:lnTo>
                  <a:pt x="1359" y="4666"/>
                </a:lnTo>
                <a:lnTo>
                  <a:pt x="1359" y="4743"/>
                </a:lnTo>
                <a:lnTo>
                  <a:pt x="1371" y="4743"/>
                </a:lnTo>
                <a:lnTo>
                  <a:pt x="1371" y="4821"/>
                </a:lnTo>
                <a:lnTo>
                  <a:pt x="1384" y="4821"/>
                </a:lnTo>
                <a:lnTo>
                  <a:pt x="1384" y="4899"/>
                </a:lnTo>
                <a:lnTo>
                  <a:pt x="1396" y="4899"/>
                </a:lnTo>
                <a:lnTo>
                  <a:pt x="1396" y="4977"/>
                </a:lnTo>
                <a:lnTo>
                  <a:pt x="1409" y="4977"/>
                </a:lnTo>
                <a:lnTo>
                  <a:pt x="1409" y="5055"/>
                </a:lnTo>
                <a:lnTo>
                  <a:pt x="1422" y="5055"/>
                </a:lnTo>
                <a:lnTo>
                  <a:pt x="1422" y="5132"/>
                </a:lnTo>
                <a:lnTo>
                  <a:pt x="1435" y="5132"/>
                </a:lnTo>
                <a:lnTo>
                  <a:pt x="1435" y="5210"/>
                </a:lnTo>
                <a:lnTo>
                  <a:pt x="1448" y="5210"/>
                </a:lnTo>
                <a:lnTo>
                  <a:pt x="1448" y="5288"/>
                </a:lnTo>
                <a:lnTo>
                  <a:pt x="1462" y="5288"/>
                </a:lnTo>
                <a:lnTo>
                  <a:pt x="1462" y="5366"/>
                </a:lnTo>
                <a:lnTo>
                  <a:pt x="1475" y="5366"/>
                </a:lnTo>
                <a:lnTo>
                  <a:pt x="1475" y="5443"/>
                </a:lnTo>
                <a:lnTo>
                  <a:pt x="1489" y="5443"/>
                </a:lnTo>
                <a:lnTo>
                  <a:pt x="1489" y="5521"/>
                </a:lnTo>
                <a:lnTo>
                  <a:pt x="1503" y="5521"/>
                </a:lnTo>
                <a:lnTo>
                  <a:pt x="1503" y="5599"/>
                </a:lnTo>
                <a:lnTo>
                  <a:pt x="1517" y="5599"/>
                </a:lnTo>
                <a:lnTo>
                  <a:pt x="1517" y="5677"/>
                </a:lnTo>
                <a:lnTo>
                  <a:pt x="1531" y="5677"/>
                </a:lnTo>
                <a:lnTo>
                  <a:pt x="1531" y="5754"/>
                </a:lnTo>
                <a:lnTo>
                  <a:pt x="1546" y="5754"/>
                </a:lnTo>
                <a:lnTo>
                  <a:pt x="1546" y="5832"/>
                </a:lnTo>
                <a:lnTo>
                  <a:pt x="1561" y="5832"/>
                </a:lnTo>
                <a:lnTo>
                  <a:pt x="1561" y="5910"/>
                </a:lnTo>
                <a:lnTo>
                  <a:pt x="1576" y="5910"/>
                </a:lnTo>
                <a:lnTo>
                  <a:pt x="1576" y="5988"/>
                </a:lnTo>
                <a:lnTo>
                  <a:pt x="1592" y="5988"/>
                </a:lnTo>
                <a:lnTo>
                  <a:pt x="1592" y="6066"/>
                </a:lnTo>
                <a:lnTo>
                  <a:pt x="1608" y="6066"/>
                </a:lnTo>
                <a:lnTo>
                  <a:pt x="1608" y="6143"/>
                </a:lnTo>
                <a:lnTo>
                  <a:pt x="1624" y="6143"/>
                </a:lnTo>
                <a:lnTo>
                  <a:pt x="1624" y="6221"/>
                </a:lnTo>
                <a:lnTo>
                  <a:pt x="1641" y="6221"/>
                </a:lnTo>
                <a:lnTo>
                  <a:pt x="1641" y="6299"/>
                </a:lnTo>
                <a:lnTo>
                  <a:pt x="1659" y="6299"/>
                </a:lnTo>
                <a:lnTo>
                  <a:pt x="1659" y="6377"/>
                </a:lnTo>
                <a:lnTo>
                  <a:pt x="1676" y="6377"/>
                </a:lnTo>
                <a:lnTo>
                  <a:pt x="1676" y="6454"/>
                </a:lnTo>
                <a:lnTo>
                  <a:pt x="1695" y="6454"/>
                </a:lnTo>
                <a:lnTo>
                  <a:pt x="1695" y="6532"/>
                </a:lnTo>
                <a:lnTo>
                  <a:pt x="1714" y="6532"/>
                </a:lnTo>
                <a:lnTo>
                  <a:pt x="1714" y="6610"/>
                </a:lnTo>
                <a:lnTo>
                  <a:pt x="1735" y="6610"/>
                </a:lnTo>
                <a:lnTo>
                  <a:pt x="1735" y="6688"/>
                </a:lnTo>
                <a:lnTo>
                  <a:pt x="1756" y="6688"/>
                </a:lnTo>
                <a:lnTo>
                  <a:pt x="1756" y="6765"/>
                </a:lnTo>
                <a:lnTo>
                  <a:pt x="1778" y="6765"/>
                </a:lnTo>
                <a:lnTo>
                  <a:pt x="1778" y="6843"/>
                </a:lnTo>
                <a:lnTo>
                  <a:pt x="1801" y="6843"/>
                </a:lnTo>
                <a:lnTo>
                  <a:pt x="1801" y="6921"/>
                </a:lnTo>
                <a:lnTo>
                  <a:pt x="1826" y="6921"/>
                </a:lnTo>
                <a:lnTo>
                  <a:pt x="1826" y="6999"/>
                </a:lnTo>
                <a:lnTo>
                  <a:pt x="1852" y="6999"/>
                </a:lnTo>
                <a:lnTo>
                  <a:pt x="1852" y="7077"/>
                </a:lnTo>
                <a:lnTo>
                  <a:pt x="1881" y="7077"/>
                </a:lnTo>
                <a:lnTo>
                  <a:pt x="1881" y="7154"/>
                </a:lnTo>
                <a:lnTo>
                  <a:pt x="1912" y="7154"/>
                </a:lnTo>
                <a:lnTo>
                  <a:pt x="1912" y="7232"/>
                </a:lnTo>
                <a:lnTo>
                  <a:pt x="1946" y="7232"/>
                </a:lnTo>
                <a:lnTo>
                  <a:pt x="1946" y="7310"/>
                </a:lnTo>
                <a:lnTo>
                  <a:pt x="1983" y="7310"/>
                </a:lnTo>
                <a:lnTo>
                  <a:pt x="1983" y="7388"/>
                </a:lnTo>
                <a:lnTo>
                  <a:pt x="2027" y="7388"/>
                </a:lnTo>
                <a:lnTo>
                  <a:pt x="2027" y="7465"/>
                </a:lnTo>
                <a:lnTo>
                  <a:pt x="2078" y="7465"/>
                </a:lnTo>
                <a:lnTo>
                  <a:pt x="2078" y="7543"/>
                </a:lnTo>
                <a:lnTo>
                  <a:pt x="2140" y="7543"/>
                </a:lnTo>
                <a:lnTo>
                  <a:pt x="2140" y="7621"/>
                </a:lnTo>
                <a:lnTo>
                  <a:pt x="2223" y="7621"/>
                </a:lnTo>
                <a:lnTo>
                  <a:pt x="2223" y="7699"/>
                </a:lnTo>
                <a:lnTo>
                  <a:pt x="2354" y="7699"/>
                </a:lnTo>
                <a:lnTo>
                  <a:pt x="2354" y="7777"/>
                </a:lnTo>
                <a:lnTo>
                  <a:pt x="2474" y="7777"/>
                </a:lnTo>
                <a:lnTo>
                  <a:pt x="2474" y="7699"/>
                </a:lnTo>
                <a:lnTo>
                  <a:pt x="2354" y="7699"/>
                </a:lnTo>
                <a:lnTo>
                  <a:pt x="2354" y="7621"/>
                </a:lnTo>
                <a:lnTo>
                  <a:pt x="2223" y="7621"/>
                </a:lnTo>
                <a:lnTo>
                  <a:pt x="2223" y="7543"/>
                </a:lnTo>
                <a:lnTo>
                  <a:pt x="2140" y="7543"/>
                </a:lnTo>
                <a:lnTo>
                  <a:pt x="2140" y="7465"/>
                </a:lnTo>
                <a:lnTo>
                  <a:pt x="2078" y="7465"/>
                </a:lnTo>
                <a:lnTo>
                  <a:pt x="2078" y="7388"/>
                </a:lnTo>
                <a:lnTo>
                  <a:pt x="2027" y="7388"/>
                </a:lnTo>
                <a:lnTo>
                  <a:pt x="2027" y="7310"/>
                </a:lnTo>
                <a:lnTo>
                  <a:pt x="1983" y="7310"/>
                </a:lnTo>
                <a:lnTo>
                  <a:pt x="1983" y="7232"/>
                </a:lnTo>
                <a:lnTo>
                  <a:pt x="1946" y="7232"/>
                </a:lnTo>
                <a:lnTo>
                  <a:pt x="1946" y="7154"/>
                </a:lnTo>
                <a:lnTo>
                  <a:pt x="1912" y="7154"/>
                </a:lnTo>
                <a:lnTo>
                  <a:pt x="1912" y="7077"/>
                </a:lnTo>
                <a:lnTo>
                  <a:pt x="1881" y="7077"/>
                </a:lnTo>
                <a:lnTo>
                  <a:pt x="1881" y="6999"/>
                </a:lnTo>
                <a:lnTo>
                  <a:pt x="1852" y="6999"/>
                </a:lnTo>
                <a:lnTo>
                  <a:pt x="1852" y="6921"/>
                </a:lnTo>
                <a:lnTo>
                  <a:pt x="1826" y="6921"/>
                </a:lnTo>
                <a:lnTo>
                  <a:pt x="1826" y="6843"/>
                </a:lnTo>
                <a:lnTo>
                  <a:pt x="1801" y="6843"/>
                </a:lnTo>
                <a:lnTo>
                  <a:pt x="1801" y="6765"/>
                </a:lnTo>
                <a:lnTo>
                  <a:pt x="1778" y="6765"/>
                </a:lnTo>
                <a:lnTo>
                  <a:pt x="1778" y="6688"/>
                </a:lnTo>
                <a:lnTo>
                  <a:pt x="1756" y="6688"/>
                </a:lnTo>
                <a:lnTo>
                  <a:pt x="1756" y="6610"/>
                </a:lnTo>
                <a:lnTo>
                  <a:pt x="1735" y="6610"/>
                </a:lnTo>
                <a:lnTo>
                  <a:pt x="1735" y="6532"/>
                </a:lnTo>
                <a:lnTo>
                  <a:pt x="1714" y="6532"/>
                </a:lnTo>
                <a:lnTo>
                  <a:pt x="1714" y="6454"/>
                </a:lnTo>
                <a:lnTo>
                  <a:pt x="1695" y="6454"/>
                </a:lnTo>
                <a:lnTo>
                  <a:pt x="1695" y="6377"/>
                </a:lnTo>
                <a:lnTo>
                  <a:pt x="1676" y="6377"/>
                </a:lnTo>
                <a:lnTo>
                  <a:pt x="1676" y="6299"/>
                </a:lnTo>
                <a:lnTo>
                  <a:pt x="1659" y="6299"/>
                </a:lnTo>
                <a:lnTo>
                  <a:pt x="1659" y="6221"/>
                </a:lnTo>
                <a:lnTo>
                  <a:pt x="1641" y="6221"/>
                </a:lnTo>
                <a:lnTo>
                  <a:pt x="1641" y="6143"/>
                </a:lnTo>
                <a:lnTo>
                  <a:pt x="1624" y="6143"/>
                </a:lnTo>
                <a:lnTo>
                  <a:pt x="1624" y="6066"/>
                </a:lnTo>
                <a:lnTo>
                  <a:pt x="1608" y="6066"/>
                </a:lnTo>
                <a:lnTo>
                  <a:pt x="1608" y="5988"/>
                </a:lnTo>
                <a:lnTo>
                  <a:pt x="1592" y="5988"/>
                </a:lnTo>
                <a:lnTo>
                  <a:pt x="1592" y="5910"/>
                </a:lnTo>
                <a:lnTo>
                  <a:pt x="1576" y="5910"/>
                </a:lnTo>
                <a:lnTo>
                  <a:pt x="1576" y="5832"/>
                </a:lnTo>
                <a:lnTo>
                  <a:pt x="1561" y="5832"/>
                </a:lnTo>
                <a:lnTo>
                  <a:pt x="1561" y="5754"/>
                </a:lnTo>
                <a:lnTo>
                  <a:pt x="1546" y="5754"/>
                </a:lnTo>
                <a:lnTo>
                  <a:pt x="1546" y="5677"/>
                </a:lnTo>
                <a:lnTo>
                  <a:pt x="1531" y="5677"/>
                </a:lnTo>
                <a:lnTo>
                  <a:pt x="1531" y="5599"/>
                </a:lnTo>
                <a:lnTo>
                  <a:pt x="1517" y="5599"/>
                </a:lnTo>
                <a:lnTo>
                  <a:pt x="1517" y="5521"/>
                </a:lnTo>
                <a:lnTo>
                  <a:pt x="1503" y="5521"/>
                </a:lnTo>
                <a:lnTo>
                  <a:pt x="1503" y="5443"/>
                </a:lnTo>
                <a:lnTo>
                  <a:pt x="1489" y="5443"/>
                </a:lnTo>
                <a:lnTo>
                  <a:pt x="1489" y="5366"/>
                </a:lnTo>
                <a:lnTo>
                  <a:pt x="1475" y="5366"/>
                </a:lnTo>
                <a:lnTo>
                  <a:pt x="1475" y="5288"/>
                </a:lnTo>
                <a:lnTo>
                  <a:pt x="1462" y="5288"/>
                </a:lnTo>
                <a:lnTo>
                  <a:pt x="1462" y="5210"/>
                </a:lnTo>
                <a:lnTo>
                  <a:pt x="1448" y="5210"/>
                </a:lnTo>
                <a:lnTo>
                  <a:pt x="1448" y="5132"/>
                </a:lnTo>
                <a:lnTo>
                  <a:pt x="1435" y="5132"/>
                </a:lnTo>
                <a:lnTo>
                  <a:pt x="1435" y="5055"/>
                </a:lnTo>
                <a:lnTo>
                  <a:pt x="1422" y="5055"/>
                </a:lnTo>
                <a:lnTo>
                  <a:pt x="1422" y="4977"/>
                </a:lnTo>
                <a:lnTo>
                  <a:pt x="1409" y="4977"/>
                </a:lnTo>
                <a:lnTo>
                  <a:pt x="1409" y="4899"/>
                </a:lnTo>
                <a:lnTo>
                  <a:pt x="1396" y="4899"/>
                </a:lnTo>
                <a:lnTo>
                  <a:pt x="1396" y="4821"/>
                </a:lnTo>
                <a:lnTo>
                  <a:pt x="1384" y="4821"/>
                </a:lnTo>
                <a:lnTo>
                  <a:pt x="1384" y="4743"/>
                </a:lnTo>
                <a:lnTo>
                  <a:pt x="1371" y="4743"/>
                </a:lnTo>
                <a:lnTo>
                  <a:pt x="1371" y="4666"/>
                </a:lnTo>
                <a:lnTo>
                  <a:pt x="1359" y="4666"/>
                </a:lnTo>
                <a:lnTo>
                  <a:pt x="1359" y="4588"/>
                </a:lnTo>
                <a:lnTo>
                  <a:pt x="1346" y="4588"/>
                </a:lnTo>
                <a:lnTo>
                  <a:pt x="1346" y="4510"/>
                </a:lnTo>
                <a:lnTo>
                  <a:pt x="1334" y="4510"/>
                </a:lnTo>
                <a:lnTo>
                  <a:pt x="1334" y="4432"/>
                </a:lnTo>
                <a:lnTo>
                  <a:pt x="1322" y="4432"/>
                </a:lnTo>
                <a:lnTo>
                  <a:pt x="1322" y="4355"/>
                </a:lnTo>
                <a:lnTo>
                  <a:pt x="1309" y="4355"/>
                </a:lnTo>
                <a:lnTo>
                  <a:pt x="1309" y="4277"/>
                </a:lnTo>
                <a:lnTo>
                  <a:pt x="1297" y="4277"/>
                </a:lnTo>
                <a:lnTo>
                  <a:pt x="1297" y="4199"/>
                </a:lnTo>
                <a:lnTo>
                  <a:pt x="1285" y="4199"/>
                </a:lnTo>
                <a:lnTo>
                  <a:pt x="1285" y="4121"/>
                </a:lnTo>
                <a:lnTo>
                  <a:pt x="1273" y="4121"/>
                </a:lnTo>
                <a:lnTo>
                  <a:pt x="1273" y="4044"/>
                </a:lnTo>
                <a:lnTo>
                  <a:pt x="1261" y="4044"/>
                </a:lnTo>
                <a:lnTo>
                  <a:pt x="1261" y="3966"/>
                </a:lnTo>
                <a:lnTo>
                  <a:pt x="1249" y="3966"/>
                </a:lnTo>
                <a:lnTo>
                  <a:pt x="1249" y="3888"/>
                </a:lnTo>
                <a:lnTo>
                  <a:pt x="1237" y="3888"/>
                </a:lnTo>
                <a:lnTo>
                  <a:pt x="1237" y="3810"/>
                </a:lnTo>
                <a:lnTo>
                  <a:pt x="1225" y="3810"/>
                </a:lnTo>
                <a:lnTo>
                  <a:pt x="1225" y="3732"/>
                </a:lnTo>
                <a:lnTo>
                  <a:pt x="1213" y="3732"/>
                </a:lnTo>
                <a:lnTo>
                  <a:pt x="1213" y="3655"/>
                </a:lnTo>
                <a:lnTo>
                  <a:pt x="1201" y="3655"/>
                </a:lnTo>
                <a:lnTo>
                  <a:pt x="1201" y="3577"/>
                </a:lnTo>
                <a:lnTo>
                  <a:pt x="1189" y="3577"/>
                </a:lnTo>
                <a:lnTo>
                  <a:pt x="1189" y="3499"/>
                </a:lnTo>
                <a:lnTo>
                  <a:pt x="1177" y="3499"/>
                </a:lnTo>
                <a:lnTo>
                  <a:pt x="1177" y="3421"/>
                </a:lnTo>
                <a:lnTo>
                  <a:pt x="1165" y="3421"/>
                </a:lnTo>
                <a:lnTo>
                  <a:pt x="1165" y="3344"/>
                </a:lnTo>
                <a:lnTo>
                  <a:pt x="1152" y="3344"/>
                </a:lnTo>
                <a:lnTo>
                  <a:pt x="1152" y="3266"/>
                </a:lnTo>
                <a:lnTo>
                  <a:pt x="1140" y="3266"/>
                </a:lnTo>
                <a:lnTo>
                  <a:pt x="1140" y="3188"/>
                </a:lnTo>
                <a:lnTo>
                  <a:pt x="1128" y="3188"/>
                </a:lnTo>
                <a:lnTo>
                  <a:pt x="1128" y="3110"/>
                </a:lnTo>
                <a:lnTo>
                  <a:pt x="1115" y="3110"/>
                </a:lnTo>
                <a:lnTo>
                  <a:pt x="1115" y="3033"/>
                </a:lnTo>
                <a:lnTo>
                  <a:pt x="1103" y="3033"/>
                </a:lnTo>
                <a:lnTo>
                  <a:pt x="1103" y="2955"/>
                </a:lnTo>
                <a:lnTo>
                  <a:pt x="1090" y="2955"/>
                </a:lnTo>
                <a:lnTo>
                  <a:pt x="1090" y="2877"/>
                </a:lnTo>
                <a:lnTo>
                  <a:pt x="1078" y="2877"/>
                </a:lnTo>
                <a:lnTo>
                  <a:pt x="1078" y="2799"/>
                </a:lnTo>
                <a:lnTo>
                  <a:pt x="1065" y="2799"/>
                </a:lnTo>
                <a:lnTo>
                  <a:pt x="1065" y="2721"/>
                </a:lnTo>
                <a:lnTo>
                  <a:pt x="1052" y="2721"/>
                </a:lnTo>
                <a:lnTo>
                  <a:pt x="1052" y="2644"/>
                </a:lnTo>
                <a:lnTo>
                  <a:pt x="1039" y="2644"/>
                </a:lnTo>
                <a:lnTo>
                  <a:pt x="1039" y="2566"/>
                </a:lnTo>
                <a:lnTo>
                  <a:pt x="1026" y="2566"/>
                </a:lnTo>
                <a:lnTo>
                  <a:pt x="1026" y="2488"/>
                </a:lnTo>
                <a:lnTo>
                  <a:pt x="1012" y="2488"/>
                </a:lnTo>
                <a:lnTo>
                  <a:pt x="1012" y="2410"/>
                </a:lnTo>
                <a:lnTo>
                  <a:pt x="999" y="2410"/>
                </a:lnTo>
                <a:lnTo>
                  <a:pt x="999" y="2333"/>
                </a:lnTo>
                <a:lnTo>
                  <a:pt x="985" y="2333"/>
                </a:lnTo>
                <a:lnTo>
                  <a:pt x="985" y="2255"/>
                </a:lnTo>
                <a:lnTo>
                  <a:pt x="971" y="2255"/>
                </a:lnTo>
                <a:lnTo>
                  <a:pt x="971" y="2177"/>
                </a:lnTo>
                <a:lnTo>
                  <a:pt x="957" y="2177"/>
                </a:lnTo>
                <a:lnTo>
                  <a:pt x="957" y="2099"/>
                </a:lnTo>
                <a:lnTo>
                  <a:pt x="943" y="2099"/>
                </a:lnTo>
                <a:lnTo>
                  <a:pt x="943" y="2022"/>
                </a:lnTo>
                <a:lnTo>
                  <a:pt x="928" y="2022"/>
                </a:lnTo>
                <a:lnTo>
                  <a:pt x="928" y="1944"/>
                </a:lnTo>
                <a:lnTo>
                  <a:pt x="913" y="1944"/>
                </a:lnTo>
                <a:lnTo>
                  <a:pt x="913" y="1866"/>
                </a:lnTo>
                <a:lnTo>
                  <a:pt x="898" y="1866"/>
                </a:lnTo>
                <a:lnTo>
                  <a:pt x="898" y="1788"/>
                </a:lnTo>
                <a:lnTo>
                  <a:pt x="882" y="1788"/>
                </a:lnTo>
                <a:lnTo>
                  <a:pt x="882" y="1710"/>
                </a:lnTo>
                <a:lnTo>
                  <a:pt x="866" y="1710"/>
                </a:lnTo>
                <a:lnTo>
                  <a:pt x="866" y="1633"/>
                </a:lnTo>
                <a:lnTo>
                  <a:pt x="850" y="1633"/>
                </a:lnTo>
                <a:lnTo>
                  <a:pt x="850" y="1555"/>
                </a:lnTo>
                <a:lnTo>
                  <a:pt x="833" y="1555"/>
                </a:lnTo>
                <a:lnTo>
                  <a:pt x="833" y="1477"/>
                </a:lnTo>
                <a:lnTo>
                  <a:pt x="815" y="1477"/>
                </a:lnTo>
                <a:lnTo>
                  <a:pt x="815" y="1399"/>
                </a:lnTo>
                <a:lnTo>
                  <a:pt x="798" y="1399"/>
                </a:lnTo>
                <a:lnTo>
                  <a:pt x="798" y="1322"/>
                </a:lnTo>
                <a:lnTo>
                  <a:pt x="779" y="1322"/>
                </a:lnTo>
                <a:lnTo>
                  <a:pt x="779" y="1244"/>
                </a:lnTo>
                <a:lnTo>
                  <a:pt x="760" y="1244"/>
                </a:lnTo>
                <a:lnTo>
                  <a:pt x="760" y="1166"/>
                </a:lnTo>
                <a:lnTo>
                  <a:pt x="739" y="1166"/>
                </a:lnTo>
                <a:lnTo>
                  <a:pt x="739" y="1088"/>
                </a:lnTo>
                <a:lnTo>
                  <a:pt x="718" y="1088"/>
                </a:lnTo>
                <a:lnTo>
                  <a:pt x="718" y="1011"/>
                </a:lnTo>
                <a:lnTo>
                  <a:pt x="696" y="1011"/>
                </a:lnTo>
                <a:lnTo>
                  <a:pt x="696" y="933"/>
                </a:lnTo>
                <a:lnTo>
                  <a:pt x="673" y="933"/>
                </a:lnTo>
                <a:lnTo>
                  <a:pt x="673" y="855"/>
                </a:lnTo>
                <a:lnTo>
                  <a:pt x="648" y="855"/>
                </a:lnTo>
                <a:lnTo>
                  <a:pt x="648" y="777"/>
                </a:lnTo>
                <a:lnTo>
                  <a:pt x="622" y="777"/>
                </a:lnTo>
                <a:lnTo>
                  <a:pt x="622" y="699"/>
                </a:lnTo>
                <a:lnTo>
                  <a:pt x="593" y="699"/>
                </a:lnTo>
                <a:lnTo>
                  <a:pt x="593" y="622"/>
                </a:lnTo>
                <a:lnTo>
                  <a:pt x="562" y="622"/>
                </a:lnTo>
                <a:lnTo>
                  <a:pt x="562" y="544"/>
                </a:lnTo>
                <a:lnTo>
                  <a:pt x="528" y="544"/>
                </a:lnTo>
                <a:lnTo>
                  <a:pt x="528" y="466"/>
                </a:lnTo>
                <a:lnTo>
                  <a:pt x="491" y="466"/>
                </a:lnTo>
                <a:lnTo>
                  <a:pt x="491" y="388"/>
                </a:lnTo>
                <a:lnTo>
                  <a:pt x="447" y="388"/>
                </a:lnTo>
                <a:lnTo>
                  <a:pt x="447" y="311"/>
                </a:lnTo>
                <a:lnTo>
                  <a:pt x="396" y="311"/>
                </a:lnTo>
                <a:lnTo>
                  <a:pt x="396" y="233"/>
                </a:lnTo>
                <a:lnTo>
                  <a:pt x="334" y="233"/>
                </a:lnTo>
                <a:lnTo>
                  <a:pt x="334" y="155"/>
                </a:lnTo>
                <a:lnTo>
                  <a:pt x="251" y="155"/>
                </a:lnTo>
                <a:lnTo>
                  <a:pt x="251" y="77"/>
                </a:lnTo>
                <a:lnTo>
                  <a:pt x="120" y="77"/>
                </a:lnTo>
                <a:lnTo>
                  <a:pt x="120" y="0"/>
                </a:lnTo>
                <a:lnTo>
                  <a:pt x="0" y="0"/>
                </a:lnTo>
              </a:path>
            </a:pathLst>
          </a:custGeom>
          <a:solidFill>
            <a:srgbClr val="0000FF"/>
          </a:solidFill>
          <a:ln w="38100">
            <a:solidFill>
              <a:srgbClr val="0000FF"/>
            </a:solidFill>
            <a:round/>
            <a:headEnd/>
            <a:tailEnd/>
          </a:ln>
        </p:spPr>
        <p:txBody>
          <a:bodyPr/>
          <a:lstStyle/>
          <a:p>
            <a:endParaRPr lang="en-US"/>
          </a:p>
        </p:txBody>
      </p:sp>
      <p:sp>
        <p:nvSpPr>
          <p:cNvPr id="257091" name="Freeform 67"/>
          <p:cNvSpPr>
            <a:spLocks/>
          </p:cNvSpPr>
          <p:nvPr/>
        </p:nvSpPr>
        <p:spPr bwMode="auto">
          <a:xfrm flipV="1">
            <a:off x="3298825" y="2376488"/>
            <a:ext cx="762000" cy="3076575"/>
          </a:xfrm>
          <a:custGeom>
            <a:avLst/>
            <a:gdLst>
              <a:gd name="T0" fmla="*/ 2147483647 w 2474"/>
              <a:gd name="T1" fmla="*/ 2147483647 h 7777"/>
              <a:gd name="T2" fmla="*/ 2147483647 w 2474"/>
              <a:gd name="T3" fmla="*/ 2147483647 h 7777"/>
              <a:gd name="T4" fmla="*/ 2147483647 w 2474"/>
              <a:gd name="T5" fmla="*/ 2147483647 h 7777"/>
              <a:gd name="T6" fmla="*/ 2147483647 w 2474"/>
              <a:gd name="T7" fmla="*/ 2147483647 h 7777"/>
              <a:gd name="T8" fmla="*/ 2147483647 w 2474"/>
              <a:gd name="T9" fmla="*/ 2147483647 h 7777"/>
              <a:gd name="T10" fmla="*/ 2147483647 w 2474"/>
              <a:gd name="T11" fmla="*/ 2147483647 h 7777"/>
              <a:gd name="T12" fmla="*/ 2147483647 w 2474"/>
              <a:gd name="T13" fmla="*/ 2147483647 h 7777"/>
              <a:gd name="T14" fmla="*/ 2147483647 w 2474"/>
              <a:gd name="T15" fmla="*/ 2147483647 h 7777"/>
              <a:gd name="T16" fmla="*/ 2147483647 w 2474"/>
              <a:gd name="T17" fmla="*/ 2147483647 h 7777"/>
              <a:gd name="T18" fmla="*/ 2147483647 w 2474"/>
              <a:gd name="T19" fmla="*/ 2147483647 h 7777"/>
              <a:gd name="T20" fmla="*/ 2147483647 w 2474"/>
              <a:gd name="T21" fmla="*/ 2147483647 h 7777"/>
              <a:gd name="T22" fmla="*/ 2147483647 w 2474"/>
              <a:gd name="T23" fmla="*/ 2147483647 h 7777"/>
              <a:gd name="T24" fmla="*/ 2147483647 w 2474"/>
              <a:gd name="T25" fmla="*/ 2147483647 h 7777"/>
              <a:gd name="T26" fmla="*/ 2147483647 w 2474"/>
              <a:gd name="T27" fmla="*/ 2147483647 h 7777"/>
              <a:gd name="T28" fmla="*/ 2147483647 w 2474"/>
              <a:gd name="T29" fmla="*/ 2147483647 h 7777"/>
              <a:gd name="T30" fmla="*/ 2147483647 w 2474"/>
              <a:gd name="T31" fmla="*/ 2147483647 h 7777"/>
              <a:gd name="T32" fmla="*/ 2147483647 w 2474"/>
              <a:gd name="T33" fmla="*/ 2147483647 h 7777"/>
              <a:gd name="T34" fmla="*/ 2147483647 w 2474"/>
              <a:gd name="T35" fmla="*/ 2147483647 h 7777"/>
              <a:gd name="T36" fmla="*/ 2147483647 w 2474"/>
              <a:gd name="T37" fmla="*/ 2147483647 h 7777"/>
              <a:gd name="T38" fmla="*/ 2147483647 w 2474"/>
              <a:gd name="T39" fmla="*/ 2147483647 h 7777"/>
              <a:gd name="T40" fmla="*/ 2147483647 w 2474"/>
              <a:gd name="T41" fmla="*/ 2147483647 h 7777"/>
              <a:gd name="T42" fmla="*/ 2147483647 w 2474"/>
              <a:gd name="T43" fmla="*/ 2147483647 h 7777"/>
              <a:gd name="T44" fmla="*/ 2147483647 w 2474"/>
              <a:gd name="T45" fmla="*/ 2147483647 h 7777"/>
              <a:gd name="T46" fmla="*/ 2147483647 w 2474"/>
              <a:gd name="T47" fmla="*/ 2147483647 h 7777"/>
              <a:gd name="T48" fmla="*/ 2147483647 w 2474"/>
              <a:gd name="T49" fmla="*/ 2147483647 h 7777"/>
              <a:gd name="T50" fmla="*/ 2147483647 w 2474"/>
              <a:gd name="T51" fmla="*/ 2147483647 h 7777"/>
              <a:gd name="T52" fmla="*/ 2147483647 w 2474"/>
              <a:gd name="T53" fmla="*/ 2147483647 h 7777"/>
              <a:gd name="T54" fmla="*/ 2147483647 w 2474"/>
              <a:gd name="T55" fmla="*/ 2147483647 h 7777"/>
              <a:gd name="T56" fmla="*/ 2147483647 w 2474"/>
              <a:gd name="T57" fmla="*/ 2147483647 h 7777"/>
              <a:gd name="T58" fmla="*/ 2147483647 w 2474"/>
              <a:gd name="T59" fmla="*/ 2147483647 h 7777"/>
              <a:gd name="T60" fmla="*/ 2147483647 w 2474"/>
              <a:gd name="T61" fmla="*/ 2147483647 h 7777"/>
              <a:gd name="T62" fmla="*/ 2147483647 w 2474"/>
              <a:gd name="T63" fmla="*/ 2147483647 h 7777"/>
              <a:gd name="T64" fmla="*/ 2147483647 w 2474"/>
              <a:gd name="T65" fmla="*/ 2147483647 h 7777"/>
              <a:gd name="T66" fmla="*/ 2147483647 w 2474"/>
              <a:gd name="T67" fmla="*/ 2147483647 h 7777"/>
              <a:gd name="T68" fmla="*/ 2147483647 w 2474"/>
              <a:gd name="T69" fmla="*/ 2147483647 h 7777"/>
              <a:gd name="T70" fmla="*/ 2147483647 w 2474"/>
              <a:gd name="T71" fmla="*/ 2147483647 h 7777"/>
              <a:gd name="T72" fmla="*/ 2147483647 w 2474"/>
              <a:gd name="T73" fmla="*/ 2147483647 h 7777"/>
              <a:gd name="T74" fmla="*/ 2147483647 w 2474"/>
              <a:gd name="T75" fmla="*/ 2147483647 h 7777"/>
              <a:gd name="T76" fmla="*/ 2147483647 w 2474"/>
              <a:gd name="T77" fmla="*/ 2147483647 h 7777"/>
              <a:gd name="T78" fmla="*/ 2147483647 w 2474"/>
              <a:gd name="T79" fmla="*/ 2147483647 h 7777"/>
              <a:gd name="T80" fmla="*/ 2147483647 w 2474"/>
              <a:gd name="T81" fmla="*/ 2147483647 h 7777"/>
              <a:gd name="T82" fmla="*/ 2147483647 w 2474"/>
              <a:gd name="T83" fmla="*/ 2147483647 h 7777"/>
              <a:gd name="T84" fmla="*/ 2147483647 w 2474"/>
              <a:gd name="T85" fmla="*/ 2147483647 h 7777"/>
              <a:gd name="T86" fmla="*/ 2147483647 w 2474"/>
              <a:gd name="T87" fmla="*/ 2147483647 h 7777"/>
              <a:gd name="T88" fmla="*/ 2147483647 w 2474"/>
              <a:gd name="T89" fmla="*/ 2147483647 h 7777"/>
              <a:gd name="T90" fmla="*/ 2147483647 w 2474"/>
              <a:gd name="T91" fmla="*/ 2147483647 h 7777"/>
              <a:gd name="T92" fmla="*/ 2147483647 w 2474"/>
              <a:gd name="T93" fmla="*/ 2147483647 h 7777"/>
              <a:gd name="T94" fmla="*/ 2147483647 w 2474"/>
              <a:gd name="T95" fmla="*/ 2147483647 h 7777"/>
              <a:gd name="T96" fmla="*/ 2147483647 w 2474"/>
              <a:gd name="T97" fmla="*/ 2147483647 h 7777"/>
              <a:gd name="T98" fmla="*/ 2147483647 w 2474"/>
              <a:gd name="T99" fmla="*/ 2147483647 h 7777"/>
              <a:gd name="T100" fmla="*/ 2147483647 w 2474"/>
              <a:gd name="T101" fmla="*/ 2147483647 h 7777"/>
              <a:gd name="T102" fmla="*/ 2147483647 w 2474"/>
              <a:gd name="T103" fmla="*/ 2147483647 h 7777"/>
              <a:gd name="T104" fmla="*/ 2147483647 w 2474"/>
              <a:gd name="T105" fmla="*/ 2147483647 h 7777"/>
              <a:gd name="T106" fmla="*/ 2147483647 w 2474"/>
              <a:gd name="T107" fmla="*/ 2147483647 h 7777"/>
              <a:gd name="T108" fmla="*/ 2147483647 w 2474"/>
              <a:gd name="T109" fmla="*/ 2147483647 h 7777"/>
              <a:gd name="T110" fmla="*/ 2147483647 w 2474"/>
              <a:gd name="T111" fmla="*/ 2147483647 h 7777"/>
              <a:gd name="T112" fmla="*/ 2147483647 w 2474"/>
              <a:gd name="T113" fmla="*/ 2147483647 h 7777"/>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2474"/>
              <a:gd name="T172" fmla="*/ 0 h 7777"/>
              <a:gd name="T173" fmla="*/ 2474 w 2474"/>
              <a:gd name="T174" fmla="*/ 7777 h 7777"/>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2474" h="7777">
                <a:moveTo>
                  <a:pt x="0" y="0"/>
                </a:moveTo>
                <a:lnTo>
                  <a:pt x="0" y="0"/>
                </a:lnTo>
                <a:lnTo>
                  <a:pt x="0" y="77"/>
                </a:lnTo>
                <a:lnTo>
                  <a:pt x="120" y="77"/>
                </a:lnTo>
                <a:lnTo>
                  <a:pt x="120" y="155"/>
                </a:lnTo>
                <a:lnTo>
                  <a:pt x="251" y="155"/>
                </a:lnTo>
                <a:lnTo>
                  <a:pt x="251" y="233"/>
                </a:lnTo>
                <a:lnTo>
                  <a:pt x="334" y="233"/>
                </a:lnTo>
                <a:lnTo>
                  <a:pt x="334" y="311"/>
                </a:lnTo>
                <a:lnTo>
                  <a:pt x="396" y="311"/>
                </a:lnTo>
                <a:lnTo>
                  <a:pt x="396" y="388"/>
                </a:lnTo>
                <a:lnTo>
                  <a:pt x="447" y="388"/>
                </a:lnTo>
                <a:lnTo>
                  <a:pt x="447" y="466"/>
                </a:lnTo>
                <a:lnTo>
                  <a:pt x="491" y="466"/>
                </a:lnTo>
                <a:lnTo>
                  <a:pt x="491" y="544"/>
                </a:lnTo>
                <a:lnTo>
                  <a:pt x="528" y="544"/>
                </a:lnTo>
                <a:lnTo>
                  <a:pt x="528" y="622"/>
                </a:lnTo>
                <a:lnTo>
                  <a:pt x="562" y="622"/>
                </a:lnTo>
                <a:lnTo>
                  <a:pt x="562" y="699"/>
                </a:lnTo>
                <a:lnTo>
                  <a:pt x="593" y="699"/>
                </a:lnTo>
                <a:lnTo>
                  <a:pt x="593" y="777"/>
                </a:lnTo>
                <a:lnTo>
                  <a:pt x="622" y="777"/>
                </a:lnTo>
                <a:lnTo>
                  <a:pt x="622" y="855"/>
                </a:lnTo>
                <a:lnTo>
                  <a:pt x="648" y="855"/>
                </a:lnTo>
                <a:lnTo>
                  <a:pt x="648" y="933"/>
                </a:lnTo>
                <a:lnTo>
                  <a:pt x="673" y="933"/>
                </a:lnTo>
                <a:lnTo>
                  <a:pt x="673" y="1011"/>
                </a:lnTo>
                <a:lnTo>
                  <a:pt x="696" y="1011"/>
                </a:lnTo>
                <a:lnTo>
                  <a:pt x="696" y="1088"/>
                </a:lnTo>
                <a:lnTo>
                  <a:pt x="718" y="1088"/>
                </a:lnTo>
                <a:lnTo>
                  <a:pt x="718" y="1166"/>
                </a:lnTo>
                <a:lnTo>
                  <a:pt x="739" y="1166"/>
                </a:lnTo>
                <a:lnTo>
                  <a:pt x="739" y="1244"/>
                </a:lnTo>
                <a:lnTo>
                  <a:pt x="760" y="1244"/>
                </a:lnTo>
                <a:lnTo>
                  <a:pt x="760" y="1322"/>
                </a:lnTo>
                <a:lnTo>
                  <a:pt x="779" y="1322"/>
                </a:lnTo>
                <a:lnTo>
                  <a:pt x="779" y="1399"/>
                </a:lnTo>
                <a:lnTo>
                  <a:pt x="798" y="1399"/>
                </a:lnTo>
                <a:lnTo>
                  <a:pt x="798" y="1477"/>
                </a:lnTo>
                <a:lnTo>
                  <a:pt x="815" y="1477"/>
                </a:lnTo>
                <a:lnTo>
                  <a:pt x="815" y="1555"/>
                </a:lnTo>
                <a:lnTo>
                  <a:pt x="833" y="1555"/>
                </a:lnTo>
                <a:lnTo>
                  <a:pt x="833" y="1633"/>
                </a:lnTo>
                <a:lnTo>
                  <a:pt x="850" y="1633"/>
                </a:lnTo>
                <a:lnTo>
                  <a:pt x="850" y="1710"/>
                </a:lnTo>
                <a:lnTo>
                  <a:pt x="866" y="1710"/>
                </a:lnTo>
                <a:lnTo>
                  <a:pt x="866" y="1788"/>
                </a:lnTo>
                <a:lnTo>
                  <a:pt x="882" y="1788"/>
                </a:lnTo>
                <a:lnTo>
                  <a:pt x="882" y="1866"/>
                </a:lnTo>
                <a:lnTo>
                  <a:pt x="898" y="1866"/>
                </a:lnTo>
                <a:lnTo>
                  <a:pt x="898" y="1944"/>
                </a:lnTo>
                <a:lnTo>
                  <a:pt x="913" y="1944"/>
                </a:lnTo>
                <a:lnTo>
                  <a:pt x="913" y="2022"/>
                </a:lnTo>
                <a:lnTo>
                  <a:pt x="928" y="2022"/>
                </a:lnTo>
                <a:lnTo>
                  <a:pt x="928" y="2099"/>
                </a:lnTo>
                <a:lnTo>
                  <a:pt x="943" y="2099"/>
                </a:lnTo>
                <a:lnTo>
                  <a:pt x="943" y="2177"/>
                </a:lnTo>
                <a:lnTo>
                  <a:pt x="957" y="2177"/>
                </a:lnTo>
                <a:lnTo>
                  <a:pt x="957" y="2255"/>
                </a:lnTo>
                <a:lnTo>
                  <a:pt x="971" y="2255"/>
                </a:lnTo>
                <a:lnTo>
                  <a:pt x="971" y="2333"/>
                </a:lnTo>
                <a:lnTo>
                  <a:pt x="985" y="2333"/>
                </a:lnTo>
                <a:lnTo>
                  <a:pt x="985" y="2410"/>
                </a:lnTo>
                <a:lnTo>
                  <a:pt x="999" y="2410"/>
                </a:lnTo>
                <a:lnTo>
                  <a:pt x="999" y="2488"/>
                </a:lnTo>
                <a:lnTo>
                  <a:pt x="1012" y="2488"/>
                </a:lnTo>
                <a:lnTo>
                  <a:pt x="1012" y="2566"/>
                </a:lnTo>
                <a:lnTo>
                  <a:pt x="1026" y="2566"/>
                </a:lnTo>
                <a:lnTo>
                  <a:pt x="1026" y="2644"/>
                </a:lnTo>
                <a:lnTo>
                  <a:pt x="1039" y="2644"/>
                </a:lnTo>
                <a:lnTo>
                  <a:pt x="1039" y="2721"/>
                </a:lnTo>
                <a:lnTo>
                  <a:pt x="1052" y="2721"/>
                </a:lnTo>
                <a:lnTo>
                  <a:pt x="1052" y="2799"/>
                </a:lnTo>
                <a:lnTo>
                  <a:pt x="1065" y="2799"/>
                </a:lnTo>
                <a:lnTo>
                  <a:pt x="1065" y="2877"/>
                </a:lnTo>
                <a:lnTo>
                  <a:pt x="1078" y="2877"/>
                </a:lnTo>
                <a:lnTo>
                  <a:pt x="1078" y="2955"/>
                </a:lnTo>
                <a:lnTo>
                  <a:pt x="1090" y="2955"/>
                </a:lnTo>
                <a:lnTo>
                  <a:pt x="1090" y="3033"/>
                </a:lnTo>
                <a:lnTo>
                  <a:pt x="1103" y="3033"/>
                </a:lnTo>
                <a:lnTo>
                  <a:pt x="1103" y="3110"/>
                </a:lnTo>
                <a:lnTo>
                  <a:pt x="1115" y="3110"/>
                </a:lnTo>
                <a:lnTo>
                  <a:pt x="1115" y="3188"/>
                </a:lnTo>
                <a:lnTo>
                  <a:pt x="1128" y="3188"/>
                </a:lnTo>
                <a:lnTo>
                  <a:pt x="1128" y="3266"/>
                </a:lnTo>
                <a:lnTo>
                  <a:pt x="1140" y="3266"/>
                </a:lnTo>
                <a:lnTo>
                  <a:pt x="1140" y="3344"/>
                </a:lnTo>
                <a:lnTo>
                  <a:pt x="1152" y="3344"/>
                </a:lnTo>
                <a:lnTo>
                  <a:pt x="1152" y="3421"/>
                </a:lnTo>
                <a:lnTo>
                  <a:pt x="1165" y="3421"/>
                </a:lnTo>
                <a:lnTo>
                  <a:pt x="1165" y="3499"/>
                </a:lnTo>
                <a:lnTo>
                  <a:pt x="1177" y="3499"/>
                </a:lnTo>
                <a:lnTo>
                  <a:pt x="1177" y="3577"/>
                </a:lnTo>
                <a:lnTo>
                  <a:pt x="1189" y="3577"/>
                </a:lnTo>
                <a:lnTo>
                  <a:pt x="1189" y="3655"/>
                </a:lnTo>
                <a:lnTo>
                  <a:pt x="1201" y="3655"/>
                </a:lnTo>
                <a:lnTo>
                  <a:pt x="1201" y="3732"/>
                </a:lnTo>
                <a:lnTo>
                  <a:pt x="1213" y="3732"/>
                </a:lnTo>
                <a:lnTo>
                  <a:pt x="1213" y="3810"/>
                </a:lnTo>
                <a:lnTo>
                  <a:pt x="1225" y="3810"/>
                </a:lnTo>
                <a:lnTo>
                  <a:pt x="1225" y="3888"/>
                </a:lnTo>
                <a:lnTo>
                  <a:pt x="1237" y="3888"/>
                </a:lnTo>
                <a:lnTo>
                  <a:pt x="1237" y="3966"/>
                </a:lnTo>
                <a:lnTo>
                  <a:pt x="1249" y="3966"/>
                </a:lnTo>
                <a:lnTo>
                  <a:pt x="1249" y="4044"/>
                </a:lnTo>
                <a:lnTo>
                  <a:pt x="1261" y="4044"/>
                </a:lnTo>
                <a:lnTo>
                  <a:pt x="1261" y="4121"/>
                </a:lnTo>
                <a:lnTo>
                  <a:pt x="1273" y="4121"/>
                </a:lnTo>
                <a:lnTo>
                  <a:pt x="1273" y="4199"/>
                </a:lnTo>
                <a:lnTo>
                  <a:pt x="1285" y="4199"/>
                </a:lnTo>
                <a:lnTo>
                  <a:pt x="1285" y="4277"/>
                </a:lnTo>
                <a:lnTo>
                  <a:pt x="1297" y="4277"/>
                </a:lnTo>
                <a:lnTo>
                  <a:pt x="1297" y="4355"/>
                </a:lnTo>
                <a:lnTo>
                  <a:pt x="1309" y="4355"/>
                </a:lnTo>
                <a:lnTo>
                  <a:pt x="1309" y="4432"/>
                </a:lnTo>
                <a:lnTo>
                  <a:pt x="1322" y="4432"/>
                </a:lnTo>
                <a:lnTo>
                  <a:pt x="1322" y="4510"/>
                </a:lnTo>
                <a:lnTo>
                  <a:pt x="1334" y="4510"/>
                </a:lnTo>
                <a:lnTo>
                  <a:pt x="1334" y="4588"/>
                </a:lnTo>
                <a:lnTo>
                  <a:pt x="1346" y="4588"/>
                </a:lnTo>
                <a:lnTo>
                  <a:pt x="1346" y="4666"/>
                </a:lnTo>
                <a:lnTo>
                  <a:pt x="1359" y="4666"/>
                </a:lnTo>
                <a:lnTo>
                  <a:pt x="1359" y="4743"/>
                </a:lnTo>
                <a:lnTo>
                  <a:pt x="1371" y="4743"/>
                </a:lnTo>
                <a:lnTo>
                  <a:pt x="1371" y="4821"/>
                </a:lnTo>
                <a:lnTo>
                  <a:pt x="1384" y="4821"/>
                </a:lnTo>
                <a:lnTo>
                  <a:pt x="1384" y="4899"/>
                </a:lnTo>
                <a:lnTo>
                  <a:pt x="1396" y="4899"/>
                </a:lnTo>
                <a:lnTo>
                  <a:pt x="1396" y="4977"/>
                </a:lnTo>
                <a:lnTo>
                  <a:pt x="1409" y="4977"/>
                </a:lnTo>
                <a:lnTo>
                  <a:pt x="1409" y="5055"/>
                </a:lnTo>
                <a:lnTo>
                  <a:pt x="1422" y="5055"/>
                </a:lnTo>
                <a:lnTo>
                  <a:pt x="1422" y="5132"/>
                </a:lnTo>
                <a:lnTo>
                  <a:pt x="1435" y="5132"/>
                </a:lnTo>
                <a:lnTo>
                  <a:pt x="1435" y="5210"/>
                </a:lnTo>
                <a:lnTo>
                  <a:pt x="1448" y="5210"/>
                </a:lnTo>
                <a:lnTo>
                  <a:pt x="1448" y="5288"/>
                </a:lnTo>
                <a:lnTo>
                  <a:pt x="1462" y="5288"/>
                </a:lnTo>
                <a:lnTo>
                  <a:pt x="1462" y="5366"/>
                </a:lnTo>
                <a:lnTo>
                  <a:pt x="1475" y="5366"/>
                </a:lnTo>
                <a:lnTo>
                  <a:pt x="1475" y="5443"/>
                </a:lnTo>
                <a:lnTo>
                  <a:pt x="1489" y="5443"/>
                </a:lnTo>
                <a:lnTo>
                  <a:pt x="1489" y="5521"/>
                </a:lnTo>
                <a:lnTo>
                  <a:pt x="1503" y="5521"/>
                </a:lnTo>
                <a:lnTo>
                  <a:pt x="1503" y="5599"/>
                </a:lnTo>
                <a:lnTo>
                  <a:pt x="1517" y="5599"/>
                </a:lnTo>
                <a:lnTo>
                  <a:pt x="1517" y="5677"/>
                </a:lnTo>
                <a:lnTo>
                  <a:pt x="1531" y="5677"/>
                </a:lnTo>
                <a:lnTo>
                  <a:pt x="1531" y="5754"/>
                </a:lnTo>
                <a:lnTo>
                  <a:pt x="1546" y="5754"/>
                </a:lnTo>
                <a:lnTo>
                  <a:pt x="1546" y="5832"/>
                </a:lnTo>
                <a:lnTo>
                  <a:pt x="1561" y="5832"/>
                </a:lnTo>
                <a:lnTo>
                  <a:pt x="1561" y="5910"/>
                </a:lnTo>
                <a:lnTo>
                  <a:pt x="1576" y="5910"/>
                </a:lnTo>
                <a:lnTo>
                  <a:pt x="1576" y="5988"/>
                </a:lnTo>
                <a:lnTo>
                  <a:pt x="1592" y="5988"/>
                </a:lnTo>
                <a:lnTo>
                  <a:pt x="1592" y="6066"/>
                </a:lnTo>
                <a:lnTo>
                  <a:pt x="1608" y="6066"/>
                </a:lnTo>
                <a:lnTo>
                  <a:pt x="1608" y="6143"/>
                </a:lnTo>
                <a:lnTo>
                  <a:pt x="1624" y="6143"/>
                </a:lnTo>
                <a:lnTo>
                  <a:pt x="1624" y="6221"/>
                </a:lnTo>
                <a:lnTo>
                  <a:pt x="1641" y="6221"/>
                </a:lnTo>
                <a:lnTo>
                  <a:pt x="1641" y="6299"/>
                </a:lnTo>
                <a:lnTo>
                  <a:pt x="1659" y="6299"/>
                </a:lnTo>
                <a:lnTo>
                  <a:pt x="1659" y="6377"/>
                </a:lnTo>
                <a:lnTo>
                  <a:pt x="1676" y="6377"/>
                </a:lnTo>
                <a:lnTo>
                  <a:pt x="1676" y="6454"/>
                </a:lnTo>
                <a:lnTo>
                  <a:pt x="1695" y="6454"/>
                </a:lnTo>
                <a:lnTo>
                  <a:pt x="1695" y="6532"/>
                </a:lnTo>
                <a:lnTo>
                  <a:pt x="1714" y="6532"/>
                </a:lnTo>
                <a:lnTo>
                  <a:pt x="1714" y="6610"/>
                </a:lnTo>
                <a:lnTo>
                  <a:pt x="1735" y="6610"/>
                </a:lnTo>
                <a:lnTo>
                  <a:pt x="1735" y="6688"/>
                </a:lnTo>
                <a:lnTo>
                  <a:pt x="1756" y="6688"/>
                </a:lnTo>
                <a:lnTo>
                  <a:pt x="1756" y="6765"/>
                </a:lnTo>
                <a:lnTo>
                  <a:pt x="1778" y="6765"/>
                </a:lnTo>
                <a:lnTo>
                  <a:pt x="1778" y="6843"/>
                </a:lnTo>
                <a:lnTo>
                  <a:pt x="1801" y="6843"/>
                </a:lnTo>
                <a:lnTo>
                  <a:pt x="1801" y="6921"/>
                </a:lnTo>
                <a:lnTo>
                  <a:pt x="1826" y="6921"/>
                </a:lnTo>
                <a:lnTo>
                  <a:pt x="1826" y="6999"/>
                </a:lnTo>
                <a:lnTo>
                  <a:pt x="1852" y="6999"/>
                </a:lnTo>
                <a:lnTo>
                  <a:pt x="1852" y="7077"/>
                </a:lnTo>
                <a:lnTo>
                  <a:pt x="1881" y="7077"/>
                </a:lnTo>
                <a:lnTo>
                  <a:pt x="1881" y="7154"/>
                </a:lnTo>
                <a:lnTo>
                  <a:pt x="1912" y="7154"/>
                </a:lnTo>
                <a:lnTo>
                  <a:pt x="1912" y="7232"/>
                </a:lnTo>
                <a:lnTo>
                  <a:pt x="1946" y="7232"/>
                </a:lnTo>
                <a:lnTo>
                  <a:pt x="1946" y="7310"/>
                </a:lnTo>
                <a:lnTo>
                  <a:pt x="1983" y="7310"/>
                </a:lnTo>
                <a:lnTo>
                  <a:pt x="1983" y="7388"/>
                </a:lnTo>
                <a:lnTo>
                  <a:pt x="2027" y="7388"/>
                </a:lnTo>
                <a:lnTo>
                  <a:pt x="2027" y="7465"/>
                </a:lnTo>
                <a:lnTo>
                  <a:pt x="2078" y="7465"/>
                </a:lnTo>
                <a:lnTo>
                  <a:pt x="2078" y="7543"/>
                </a:lnTo>
                <a:lnTo>
                  <a:pt x="2140" y="7543"/>
                </a:lnTo>
                <a:lnTo>
                  <a:pt x="2140" y="7621"/>
                </a:lnTo>
                <a:lnTo>
                  <a:pt x="2223" y="7621"/>
                </a:lnTo>
                <a:lnTo>
                  <a:pt x="2223" y="7699"/>
                </a:lnTo>
                <a:lnTo>
                  <a:pt x="2354" y="7699"/>
                </a:lnTo>
                <a:lnTo>
                  <a:pt x="2354" y="7777"/>
                </a:lnTo>
                <a:lnTo>
                  <a:pt x="2474" y="7777"/>
                </a:lnTo>
                <a:lnTo>
                  <a:pt x="2474" y="7699"/>
                </a:lnTo>
                <a:lnTo>
                  <a:pt x="2354" y="7699"/>
                </a:lnTo>
                <a:lnTo>
                  <a:pt x="2354" y="7621"/>
                </a:lnTo>
                <a:lnTo>
                  <a:pt x="2223" y="7621"/>
                </a:lnTo>
                <a:lnTo>
                  <a:pt x="2223" y="7543"/>
                </a:lnTo>
                <a:lnTo>
                  <a:pt x="2140" y="7543"/>
                </a:lnTo>
                <a:lnTo>
                  <a:pt x="2140" y="7465"/>
                </a:lnTo>
                <a:lnTo>
                  <a:pt x="2078" y="7465"/>
                </a:lnTo>
                <a:lnTo>
                  <a:pt x="2078" y="7388"/>
                </a:lnTo>
                <a:lnTo>
                  <a:pt x="2027" y="7388"/>
                </a:lnTo>
                <a:lnTo>
                  <a:pt x="2027" y="7310"/>
                </a:lnTo>
                <a:lnTo>
                  <a:pt x="1983" y="7310"/>
                </a:lnTo>
                <a:lnTo>
                  <a:pt x="1983" y="7232"/>
                </a:lnTo>
                <a:lnTo>
                  <a:pt x="1946" y="7232"/>
                </a:lnTo>
                <a:lnTo>
                  <a:pt x="1946" y="7154"/>
                </a:lnTo>
                <a:lnTo>
                  <a:pt x="1912" y="7154"/>
                </a:lnTo>
                <a:lnTo>
                  <a:pt x="1912" y="7077"/>
                </a:lnTo>
                <a:lnTo>
                  <a:pt x="1881" y="7077"/>
                </a:lnTo>
                <a:lnTo>
                  <a:pt x="1881" y="6999"/>
                </a:lnTo>
                <a:lnTo>
                  <a:pt x="1852" y="6999"/>
                </a:lnTo>
                <a:lnTo>
                  <a:pt x="1852" y="6921"/>
                </a:lnTo>
                <a:lnTo>
                  <a:pt x="1826" y="6921"/>
                </a:lnTo>
                <a:lnTo>
                  <a:pt x="1826" y="6843"/>
                </a:lnTo>
                <a:lnTo>
                  <a:pt x="1801" y="6843"/>
                </a:lnTo>
                <a:lnTo>
                  <a:pt x="1801" y="6765"/>
                </a:lnTo>
                <a:lnTo>
                  <a:pt x="1778" y="6765"/>
                </a:lnTo>
                <a:lnTo>
                  <a:pt x="1778" y="6688"/>
                </a:lnTo>
                <a:lnTo>
                  <a:pt x="1756" y="6688"/>
                </a:lnTo>
                <a:lnTo>
                  <a:pt x="1756" y="6610"/>
                </a:lnTo>
                <a:lnTo>
                  <a:pt x="1735" y="6610"/>
                </a:lnTo>
                <a:lnTo>
                  <a:pt x="1735" y="6532"/>
                </a:lnTo>
                <a:lnTo>
                  <a:pt x="1714" y="6532"/>
                </a:lnTo>
                <a:lnTo>
                  <a:pt x="1714" y="6454"/>
                </a:lnTo>
                <a:lnTo>
                  <a:pt x="1695" y="6454"/>
                </a:lnTo>
                <a:lnTo>
                  <a:pt x="1695" y="6377"/>
                </a:lnTo>
                <a:lnTo>
                  <a:pt x="1676" y="6377"/>
                </a:lnTo>
                <a:lnTo>
                  <a:pt x="1676" y="6299"/>
                </a:lnTo>
                <a:lnTo>
                  <a:pt x="1659" y="6299"/>
                </a:lnTo>
                <a:lnTo>
                  <a:pt x="1659" y="6221"/>
                </a:lnTo>
                <a:lnTo>
                  <a:pt x="1641" y="6221"/>
                </a:lnTo>
                <a:lnTo>
                  <a:pt x="1641" y="6143"/>
                </a:lnTo>
                <a:lnTo>
                  <a:pt x="1624" y="6143"/>
                </a:lnTo>
                <a:lnTo>
                  <a:pt x="1624" y="6066"/>
                </a:lnTo>
                <a:lnTo>
                  <a:pt x="1608" y="6066"/>
                </a:lnTo>
                <a:lnTo>
                  <a:pt x="1608" y="5988"/>
                </a:lnTo>
                <a:lnTo>
                  <a:pt x="1592" y="5988"/>
                </a:lnTo>
                <a:lnTo>
                  <a:pt x="1592" y="5910"/>
                </a:lnTo>
                <a:lnTo>
                  <a:pt x="1576" y="5910"/>
                </a:lnTo>
                <a:lnTo>
                  <a:pt x="1576" y="5832"/>
                </a:lnTo>
                <a:lnTo>
                  <a:pt x="1561" y="5832"/>
                </a:lnTo>
                <a:lnTo>
                  <a:pt x="1561" y="5754"/>
                </a:lnTo>
                <a:lnTo>
                  <a:pt x="1546" y="5754"/>
                </a:lnTo>
                <a:lnTo>
                  <a:pt x="1546" y="5677"/>
                </a:lnTo>
                <a:lnTo>
                  <a:pt x="1531" y="5677"/>
                </a:lnTo>
                <a:lnTo>
                  <a:pt x="1531" y="5599"/>
                </a:lnTo>
                <a:lnTo>
                  <a:pt x="1517" y="5599"/>
                </a:lnTo>
                <a:lnTo>
                  <a:pt x="1517" y="5521"/>
                </a:lnTo>
                <a:lnTo>
                  <a:pt x="1503" y="5521"/>
                </a:lnTo>
                <a:lnTo>
                  <a:pt x="1503" y="5443"/>
                </a:lnTo>
                <a:lnTo>
                  <a:pt x="1489" y="5443"/>
                </a:lnTo>
                <a:lnTo>
                  <a:pt x="1489" y="5366"/>
                </a:lnTo>
                <a:lnTo>
                  <a:pt x="1475" y="5366"/>
                </a:lnTo>
                <a:lnTo>
                  <a:pt x="1475" y="5288"/>
                </a:lnTo>
                <a:lnTo>
                  <a:pt x="1462" y="5288"/>
                </a:lnTo>
                <a:lnTo>
                  <a:pt x="1462" y="5210"/>
                </a:lnTo>
                <a:lnTo>
                  <a:pt x="1448" y="5210"/>
                </a:lnTo>
                <a:lnTo>
                  <a:pt x="1448" y="5132"/>
                </a:lnTo>
                <a:lnTo>
                  <a:pt x="1435" y="5132"/>
                </a:lnTo>
                <a:lnTo>
                  <a:pt x="1435" y="5055"/>
                </a:lnTo>
                <a:lnTo>
                  <a:pt x="1422" y="5055"/>
                </a:lnTo>
                <a:lnTo>
                  <a:pt x="1422" y="4977"/>
                </a:lnTo>
                <a:lnTo>
                  <a:pt x="1409" y="4977"/>
                </a:lnTo>
                <a:lnTo>
                  <a:pt x="1409" y="4899"/>
                </a:lnTo>
                <a:lnTo>
                  <a:pt x="1396" y="4899"/>
                </a:lnTo>
                <a:lnTo>
                  <a:pt x="1396" y="4821"/>
                </a:lnTo>
                <a:lnTo>
                  <a:pt x="1384" y="4821"/>
                </a:lnTo>
                <a:lnTo>
                  <a:pt x="1384" y="4743"/>
                </a:lnTo>
                <a:lnTo>
                  <a:pt x="1371" y="4743"/>
                </a:lnTo>
                <a:lnTo>
                  <a:pt x="1371" y="4666"/>
                </a:lnTo>
                <a:lnTo>
                  <a:pt x="1359" y="4666"/>
                </a:lnTo>
                <a:lnTo>
                  <a:pt x="1359" y="4588"/>
                </a:lnTo>
                <a:lnTo>
                  <a:pt x="1346" y="4588"/>
                </a:lnTo>
                <a:lnTo>
                  <a:pt x="1346" y="4510"/>
                </a:lnTo>
                <a:lnTo>
                  <a:pt x="1334" y="4510"/>
                </a:lnTo>
                <a:lnTo>
                  <a:pt x="1334" y="4432"/>
                </a:lnTo>
                <a:lnTo>
                  <a:pt x="1322" y="4432"/>
                </a:lnTo>
                <a:lnTo>
                  <a:pt x="1322" y="4355"/>
                </a:lnTo>
                <a:lnTo>
                  <a:pt x="1309" y="4355"/>
                </a:lnTo>
                <a:lnTo>
                  <a:pt x="1309" y="4277"/>
                </a:lnTo>
                <a:lnTo>
                  <a:pt x="1297" y="4277"/>
                </a:lnTo>
                <a:lnTo>
                  <a:pt x="1297" y="4199"/>
                </a:lnTo>
                <a:lnTo>
                  <a:pt x="1285" y="4199"/>
                </a:lnTo>
                <a:lnTo>
                  <a:pt x="1285" y="4121"/>
                </a:lnTo>
                <a:lnTo>
                  <a:pt x="1273" y="4121"/>
                </a:lnTo>
                <a:lnTo>
                  <a:pt x="1273" y="4044"/>
                </a:lnTo>
                <a:lnTo>
                  <a:pt x="1261" y="4044"/>
                </a:lnTo>
                <a:lnTo>
                  <a:pt x="1261" y="3966"/>
                </a:lnTo>
                <a:lnTo>
                  <a:pt x="1249" y="3966"/>
                </a:lnTo>
                <a:lnTo>
                  <a:pt x="1249" y="3888"/>
                </a:lnTo>
                <a:lnTo>
                  <a:pt x="1237" y="3888"/>
                </a:lnTo>
                <a:lnTo>
                  <a:pt x="1237" y="3810"/>
                </a:lnTo>
                <a:lnTo>
                  <a:pt x="1225" y="3810"/>
                </a:lnTo>
                <a:lnTo>
                  <a:pt x="1225" y="3732"/>
                </a:lnTo>
                <a:lnTo>
                  <a:pt x="1213" y="3732"/>
                </a:lnTo>
                <a:lnTo>
                  <a:pt x="1213" y="3655"/>
                </a:lnTo>
                <a:lnTo>
                  <a:pt x="1201" y="3655"/>
                </a:lnTo>
                <a:lnTo>
                  <a:pt x="1201" y="3577"/>
                </a:lnTo>
                <a:lnTo>
                  <a:pt x="1189" y="3577"/>
                </a:lnTo>
                <a:lnTo>
                  <a:pt x="1189" y="3499"/>
                </a:lnTo>
                <a:lnTo>
                  <a:pt x="1177" y="3499"/>
                </a:lnTo>
                <a:lnTo>
                  <a:pt x="1177" y="3421"/>
                </a:lnTo>
                <a:lnTo>
                  <a:pt x="1165" y="3421"/>
                </a:lnTo>
                <a:lnTo>
                  <a:pt x="1165" y="3344"/>
                </a:lnTo>
                <a:lnTo>
                  <a:pt x="1152" y="3344"/>
                </a:lnTo>
                <a:lnTo>
                  <a:pt x="1152" y="3266"/>
                </a:lnTo>
                <a:lnTo>
                  <a:pt x="1140" y="3266"/>
                </a:lnTo>
                <a:lnTo>
                  <a:pt x="1140" y="3188"/>
                </a:lnTo>
                <a:lnTo>
                  <a:pt x="1128" y="3188"/>
                </a:lnTo>
                <a:lnTo>
                  <a:pt x="1128" y="3110"/>
                </a:lnTo>
                <a:lnTo>
                  <a:pt x="1115" y="3110"/>
                </a:lnTo>
                <a:lnTo>
                  <a:pt x="1115" y="3033"/>
                </a:lnTo>
                <a:lnTo>
                  <a:pt x="1103" y="3033"/>
                </a:lnTo>
                <a:lnTo>
                  <a:pt x="1103" y="2955"/>
                </a:lnTo>
                <a:lnTo>
                  <a:pt x="1090" y="2955"/>
                </a:lnTo>
                <a:lnTo>
                  <a:pt x="1090" y="2877"/>
                </a:lnTo>
                <a:lnTo>
                  <a:pt x="1078" y="2877"/>
                </a:lnTo>
                <a:lnTo>
                  <a:pt x="1078" y="2799"/>
                </a:lnTo>
                <a:lnTo>
                  <a:pt x="1065" y="2799"/>
                </a:lnTo>
                <a:lnTo>
                  <a:pt x="1065" y="2721"/>
                </a:lnTo>
                <a:lnTo>
                  <a:pt x="1052" y="2721"/>
                </a:lnTo>
                <a:lnTo>
                  <a:pt x="1052" y="2644"/>
                </a:lnTo>
                <a:lnTo>
                  <a:pt x="1039" y="2644"/>
                </a:lnTo>
                <a:lnTo>
                  <a:pt x="1039" y="2566"/>
                </a:lnTo>
                <a:lnTo>
                  <a:pt x="1026" y="2566"/>
                </a:lnTo>
                <a:lnTo>
                  <a:pt x="1026" y="2488"/>
                </a:lnTo>
                <a:lnTo>
                  <a:pt x="1012" y="2488"/>
                </a:lnTo>
                <a:lnTo>
                  <a:pt x="1012" y="2410"/>
                </a:lnTo>
                <a:lnTo>
                  <a:pt x="999" y="2410"/>
                </a:lnTo>
                <a:lnTo>
                  <a:pt x="999" y="2333"/>
                </a:lnTo>
                <a:lnTo>
                  <a:pt x="985" y="2333"/>
                </a:lnTo>
                <a:lnTo>
                  <a:pt x="985" y="2255"/>
                </a:lnTo>
                <a:lnTo>
                  <a:pt x="971" y="2255"/>
                </a:lnTo>
                <a:lnTo>
                  <a:pt x="971" y="2177"/>
                </a:lnTo>
                <a:lnTo>
                  <a:pt x="957" y="2177"/>
                </a:lnTo>
                <a:lnTo>
                  <a:pt x="957" y="2099"/>
                </a:lnTo>
                <a:lnTo>
                  <a:pt x="943" y="2099"/>
                </a:lnTo>
                <a:lnTo>
                  <a:pt x="943" y="2022"/>
                </a:lnTo>
                <a:lnTo>
                  <a:pt x="928" y="2022"/>
                </a:lnTo>
                <a:lnTo>
                  <a:pt x="928" y="1944"/>
                </a:lnTo>
                <a:lnTo>
                  <a:pt x="913" y="1944"/>
                </a:lnTo>
                <a:lnTo>
                  <a:pt x="913" y="1866"/>
                </a:lnTo>
                <a:lnTo>
                  <a:pt x="898" y="1866"/>
                </a:lnTo>
                <a:lnTo>
                  <a:pt x="898" y="1788"/>
                </a:lnTo>
                <a:lnTo>
                  <a:pt x="882" y="1788"/>
                </a:lnTo>
                <a:lnTo>
                  <a:pt x="882" y="1710"/>
                </a:lnTo>
                <a:lnTo>
                  <a:pt x="866" y="1710"/>
                </a:lnTo>
                <a:lnTo>
                  <a:pt x="866" y="1633"/>
                </a:lnTo>
                <a:lnTo>
                  <a:pt x="850" y="1633"/>
                </a:lnTo>
                <a:lnTo>
                  <a:pt x="850" y="1555"/>
                </a:lnTo>
                <a:lnTo>
                  <a:pt x="833" y="1555"/>
                </a:lnTo>
                <a:lnTo>
                  <a:pt x="833" y="1477"/>
                </a:lnTo>
                <a:lnTo>
                  <a:pt x="815" y="1477"/>
                </a:lnTo>
                <a:lnTo>
                  <a:pt x="815" y="1399"/>
                </a:lnTo>
                <a:lnTo>
                  <a:pt x="798" y="1399"/>
                </a:lnTo>
                <a:lnTo>
                  <a:pt x="798" y="1322"/>
                </a:lnTo>
                <a:lnTo>
                  <a:pt x="779" y="1322"/>
                </a:lnTo>
                <a:lnTo>
                  <a:pt x="779" y="1244"/>
                </a:lnTo>
                <a:lnTo>
                  <a:pt x="760" y="1244"/>
                </a:lnTo>
                <a:lnTo>
                  <a:pt x="760" y="1166"/>
                </a:lnTo>
                <a:lnTo>
                  <a:pt x="739" y="1166"/>
                </a:lnTo>
                <a:lnTo>
                  <a:pt x="739" y="1088"/>
                </a:lnTo>
                <a:lnTo>
                  <a:pt x="718" y="1088"/>
                </a:lnTo>
                <a:lnTo>
                  <a:pt x="718" y="1011"/>
                </a:lnTo>
                <a:lnTo>
                  <a:pt x="696" y="1011"/>
                </a:lnTo>
                <a:lnTo>
                  <a:pt x="696" y="933"/>
                </a:lnTo>
                <a:lnTo>
                  <a:pt x="673" y="933"/>
                </a:lnTo>
                <a:lnTo>
                  <a:pt x="673" y="855"/>
                </a:lnTo>
                <a:lnTo>
                  <a:pt x="648" y="855"/>
                </a:lnTo>
                <a:lnTo>
                  <a:pt x="648" y="777"/>
                </a:lnTo>
                <a:lnTo>
                  <a:pt x="622" y="777"/>
                </a:lnTo>
                <a:lnTo>
                  <a:pt x="622" y="699"/>
                </a:lnTo>
                <a:lnTo>
                  <a:pt x="593" y="699"/>
                </a:lnTo>
                <a:lnTo>
                  <a:pt x="593" y="622"/>
                </a:lnTo>
                <a:lnTo>
                  <a:pt x="562" y="622"/>
                </a:lnTo>
                <a:lnTo>
                  <a:pt x="562" y="544"/>
                </a:lnTo>
                <a:lnTo>
                  <a:pt x="528" y="544"/>
                </a:lnTo>
                <a:lnTo>
                  <a:pt x="528" y="466"/>
                </a:lnTo>
                <a:lnTo>
                  <a:pt x="491" y="466"/>
                </a:lnTo>
                <a:lnTo>
                  <a:pt x="491" y="388"/>
                </a:lnTo>
                <a:lnTo>
                  <a:pt x="447" y="388"/>
                </a:lnTo>
                <a:lnTo>
                  <a:pt x="447" y="311"/>
                </a:lnTo>
                <a:lnTo>
                  <a:pt x="396" y="311"/>
                </a:lnTo>
                <a:lnTo>
                  <a:pt x="396" y="233"/>
                </a:lnTo>
                <a:lnTo>
                  <a:pt x="334" y="233"/>
                </a:lnTo>
                <a:lnTo>
                  <a:pt x="334" y="155"/>
                </a:lnTo>
                <a:lnTo>
                  <a:pt x="251" y="155"/>
                </a:lnTo>
                <a:lnTo>
                  <a:pt x="251" y="77"/>
                </a:lnTo>
                <a:lnTo>
                  <a:pt x="120" y="77"/>
                </a:lnTo>
                <a:lnTo>
                  <a:pt x="120" y="0"/>
                </a:lnTo>
                <a:lnTo>
                  <a:pt x="0" y="0"/>
                </a:lnTo>
              </a:path>
            </a:pathLst>
          </a:custGeom>
          <a:solidFill>
            <a:srgbClr val="0000FF"/>
          </a:solidFill>
          <a:ln w="38100">
            <a:solidFill>
              <a:srgbClr val="0000FF"/>
            </a:solidFill>
            <a:round/>
            <a:headEnd/>
            <a:tailEnd/>
          </a:ln>
        </p:spPr>
        <p:txBody>
          <a:bodyPr/>
          <a:lstStyle/>
          <a:p>
            <a:endParaRPr lang="en-US"/>
          </a:p>
        </p:txBody>
      </p:sp>
      <p:sp>
        <p:nvSpPr>
          <p:cNvPr id="257092" name="Freeform 68"/>
          <p:cNvSpPr>
            <a:spLocks/>
          </p:cNvSpPr>
          <p:nvPr/>
        </p:nvSpPr>
        <p:spPr bwMode="auto">
          <a:xfrm flipV="1">
            <a:off x="3451225" y="2376488"/>
            <a:ext cx="914400" cy="3076575"/>
          </a:xfrm>
          <a:custGeom>
            <a:avLst/>
            <a:gdLst>
              <a:gd name="T0" fmla="*/ 2147483647 w 2474"/>
              <a:gd name="T1" fmla="*/ 2147483647 h 7777"/>
              <a:gd name="T2" fmla="*/ 2147483647 w 2474"/>
              <a:gd name="T3" fmla="*/ 2147483647 h 7777"/>
              <a:gd name="T4" fmla="*/ 2147483647 w 2474"/>
              <a:gd name="T5" fmla="*/ 2147483647 h 7777"/>
              <a:gd name="T6" fmla="*/ 2147483647 w 2474"/>
              <a:gd name="T7" fmla="*/ 2147483647 h 7777"/>
              <a:gd name="T8" fmla="*/ 2147483647 w 2474"/>
              <a:gd name="T9" fmla="*/ 2147483647 h 7777"/>
              <a:gd name="T10" fmla="*/ 2147483647 w 2474"/>
              <a:gd name="T11" fmla="*/ 2147483647 h 7777"/>
              <a:gd name="T12" fmla="*/ 2147483647 w 2474"/>
              <a:gd name="T13" fmla="*/ 2147483647 h 7777"/>
              <a:gd name="T14" fmla="*/ 2147483647 w 2474"/>
              <a:gd name="T15" fmla="*/ 2147483647 h 7777"/>
              <a:gd name="T16" fmla="*/ 2147483647 w 2474"/>
              <a:gd name="T17" fmla="*/ 2147483647 h 7777"/>
              <a:gd name="T18" fmla="*/ 2147483647 w 2474"/>
              <a:gd name="T19" fmla="*/ 2147483647 h 7777"/>
              <a:gd name="T20" fmla="*/ 2147483647 w 2474"/>
              <a:gd name="T21" fmla="*/ 2147483647 h 7777"/>
              <a:gd name="T22" fmla="*/ 2147483647 w 2474"/>
              <a:gd name="T23" fmla="*/ 2147483647 h 7777"/>
              <a:gd name="T24" fmla="*/ 2147483647 w 2474"/>
              <a:gd name="T25" fmla="*/ 2147483647 h 7777"/>
              <a:gd name="T26" fmla="*/ 2147483647 w 2474"/>
              <a:gd name="T27" fmla="*/ 2147483647 h 7777"/>
              <a:gd name="T28" fmla="*/ 2147483647 w 2474"/>
              <a:gd name="T29" fmla="*/ 2147483647 h 7777"/>
              <a:gd name="T30" fmla="*/ 2147483647 w 2474"/>
              <a:gd name="T31" fmla="*/ 2147483647 h 7777"/>
              <a:gd name="T32" fmla="*/ 2147483647 w 2474"/>
              <a:gd name="T33" fmla="*/ 2147483647 h 7777"/>
              <a:gd name="T34" fmla="*/ 2147483647 w 2474"/>
              <a:gd name="T35" fmla="*/ 2147483647 h 7777"/>
              <a:gd name="T36" fmla="*/ 2147483647 w 2474"/>
              <a:gd name="T37" fmla="*/ 2147483647 h 7777"/>
              <a:gd name="T38" fmla="*/ 2147483647 w 2474"/>
              <a:gd name="T39" fmla="*/ 2147483647 h 7777"/>
              <a:gd name="T40" fmla="*/ 2147483647 w 2474"/>
              <a:gd name="T41" fmla="*/ 2147483647 h 7777"/>
              <a:gd name="T42" fmla="*/ 2147483647 w 2474"/>
              <a:gd name="T43" fmla="*/ 2147483647 h 7777"/>
              <a:gd name="T44" fmla="*/ 2147483647 w 2474"/>
              <a:gd name="T45" fmla="*/ 2147483647 h 7777"/>
              <a:gd name="T46" fmla="*/ 2147483647 w 2474"/>
              <a:gd name="T47" fmla="*/ 2147483647 h 7777"/>
              <a:gd name="T48" fmla="*/ 2147483647 w 2474"/>
              <a:gd name="T49" fmla="*/ 2147483647 h 7777"/>
              <a:gd name="T50" fmla="*/ 2147483647 w 2474"/>
              <a:gd name="T51" fmla="*/ 2147483647 h 7777"/>
              <a:gd name="T52" fmla="*/ 2147483647 w 2474"/>
              <a:gd name="T53" fmla="*/ 2147483647 h 7777"/>
              <a:gd name="T54" fmla="*/ 2147483647 w 2474"/>
              <a:gd name="T55" fmla="*/ 2147483647 h 7777"/>
              <a:gd name="T56" fmla="*/ 2147483647 w 2474"/>
              <a:gd name="T57" fmla="*/ 2147483647 h 7777"/>
              <a:gd name="T58" fmla="*/ 2147483647 w 2474"/>
              <a:gd name="T59" fmla="*/ 2147483647 h 7777"/>
              <a:gd name="T60" fmla="*/ 2147483647 w 2474"/>
              <a:gd name="T61" fmla="*/ 2147483647 h 7777"/>
              <a:gd name="T62" fmla="*/ 2147483647 w 2474"/>
              <a:gd name="T63" fmla="*/ 2147483647 h 7777"/>
              <a:gd name="T64" fmla="*/ 2147483647 w 2474"/>
              <a:gd name="T65" fmla="*/ 2147483647 h 7777"/>
              <a:gd name="T66" fmla="*/ 2147483647 w 2474"/>
              <a:gd name="T67" fmla="*/ 2147483647 h 7777"/>
              <a:gd name="T68" fmla="*/ 2147483647 w 2474"/>
              <a:gd name="T69" fmla="*/ 2147483647 h 7777"/>
              <a:gd name="T70" fmla="*/ 2147483647 w 2474"/>
              <a:gd name="T71" fmla="*/ 2147483647 h 7777"/>
              <a:gd name="T72" fmla="*/ 2147483647 w 2474"/>
              <a:gd name="T73" fmla="*/ 2147483647 h 7777"/>
              <a:gd name="T74" fmla="*/ 2147483647 w 2474"/>
              <a:gd name="T75" fmla="*/ 2147483647 h 7777"/>
              <a:gd name="T76" fmla="*/ 2147483647 w 2474"/>
              <a:gd name="T77" fmla="*/ 2147483647 h 7777"/>
              <a:gd name="T78" fmla="*/ 2147483647 w 2474"/>
              <a:gd name="T79" fmla="*/ 2147483647 h 7777"/>
              <a:gd name="T80" fmla="*/ 2147483647 w 2474"/>
              <a:gd name="T81" fmla="*/ 2147483647 h 7777"/>
              <a:gd name="T82" fmla="*/ 2147483647 w 2474"/>
              <a:gd name="T83" fmla="*/ 2147483647 h 7777"/>
              <a:gd name="T84" fmla="*/ 2147483647 w 2474"/>
              <a:gd name="T85" fmla="*/ 2147483647 h 7777"/>
              <a:gd name="T86" fmla="*/ 2147483647 w 2474"/>
              <a:gd name="T87" fmla="*/ 2147483647 h 7777"/>
              <a:gd name="T88" fmla="*/ 2147483647 w 2474"/>
              <a:gd name="T89" fmla="*/ 2147483647 h 7777"/>
              <a:gd name="T90" fmla="*/ 2147483647 w 2474"/>
              <a:gd name="T91" fmla="*/ 2147483647 h 7777"/>
              <a:gd name="T92" fmla="*/ 2147483647 w 2474"/>
              <a:gd name="T93" fmla="*/ 2147483647 h 7777"/>
              <a:gd name="T94" fmla="*/ 2147483647 w 2474"/>
              <a:gd name="T95" fmla="*/ 2147483647 h 7777"/>
              <a:gd name="T96" fmla="*/ 2147483647 w 2474"/>
              <a:gd name="T97" fmla="*/ 2147483647 h 7777"/>
              <a:gd name="T98" fmla="*/ 2147483647 w 2474"/>
              <a:gd name="T99" fmla="*/ 2147483647 h 7777"/>
              <a:gd name="T100" fmla="*/ 2147483647 w 2474"/>
              <a:gd name="T101" fmla="*/ 2147483647 h 7777"/>
              <a:gd name="T102" fmla="*/ 2147483647 w 2474"/>
              <a:gd name="T103" fmla="*/ 2147483647 h 7777"/>
              <a:gd name="T104" fmla="*/ 2147483647 w 2474"/>
              <a:gd name="T105" fmla="*/ 2147483647 h 7777"/>
              <a:gd name="T106" fmla="*/ 2147483647 w 2474"/>
              <a:gd name="T107" fmla="*/ 2147483647 h 7777"/>
              <a:gd name="T108" fmla="*/ 2147483647 w 2474"/>
              <a:gd name="T109" fmla="*/ 2147483647 h 7777"/>
              <a:gd name="T110" fmla="*/ 2147483647 w 2474"/>
              <a:gd name="T111" fmla="*/ 2147483647 h 7777"/>
              <a:gd name="T112" fmla="*/ 2147483647 w 2474"/>
              <a:gd name="T113" fmla="*/ 2147483647 h 7777"/>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2474"/>
              <a:gd name="T172" fmla="*/ 0 h 7777"/>
              <a:gd name="T173" fmla="*/ 2474 w 2474"/>
              <a:gd name="T174" fmla="*/ 7777 h 7777"/>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2474" h="7777">
                <a:moveTo>
                  <a:pt x="0" y="0"/>
                </a:moveTo>
                <a:lnTo>
                  <a:pt x="0" y="0"/>
                </a:lnTo>
                <a:lnTo>
                  <a:pt x="0" y="77"/>
                </a:lnTo>
                <a:lnTo>
                  <a:pt x="120" y="77"/>
                </a:lnTo>
                <a:lnTo>
                  <a:pt x="120" y="155"/>
                </a:lnTo>
                <a:lnTo>
                  <a:pt x="251" y="155"/>
                </a:lnTo>
                <a:lnTo>
                  <a:pt x="251" y="233"/>
                </a:lnTo>
                <a:lnTo>
                  <a:pt x="334" y="233"/>
                </a:lnTo>
                <a:lnTo>
                  <a:pt x="334" y="311"/>
                </a:lnTo>
                <a:lnTo>
                  <a:pt x="396" y="311"/>
                </a:lnTo>
                <a:lnTo>
                  <a:pt x="396" y="388"/>
                </a:lnTo>
                <a:lnTo>
                  <a:pt x="447" y="388"/>
                </a:lnTo>
                <a:lnTo>
                  <a:pt x="447" y="466"/>
                </a:lnTo>
                <a:lnTo>
                  <a:pt x="491" y="466"/>
                </a:lnTo>
                <a:lnTo>
                  <a:pt x="491" y="544"/>
                </a:lnTo>
                <a:lnTo>
                  <a:pt x="528" y="544"/>
                </a:lnTo>
                <a:lnTo>
                  <a:pt x="528" y="622"/>
                </a:lnTo>
                <a:lnTo>
                  <a:pt x="562" y="622"/>
                </a:lnTo>
                <a:lnTo>
                  <a:pt x="562" y="699"/>
                </a:lnTo>
                <a:lnTo>
                  <a:pt x="593" y="699"/>
                </a:lnTo>
                <a:lnTo>
                  <a:pt x="593" y="777"/>
                </a:lnTo>
                <a:lnTo>
                  <a:pt x="622" y="777"/>
                </a:lnTo>
                <a:lnTo>
                  <a:pt x="622" y="855"/>
                </a:lnTo>
                <a:lnTo>
                  <a:pt x="648" y="855"/>
                </a:lnTo>
                <a:lnTo>
                  <a:pt x="648" y="933"/>
                </a:lnTo>
                <a:lnTo>
                  <a:pt x="673" y="933"/>
                </a:lnTo>
                <a:lnTo>
                  <a:pt x="673" y="1011"/>
                </a:lnTo>
                <a:lnTo>
                  <a:pt x="696" y="1011"/>
                </a:lnTo>
                <a:lnTo>
                  <a:pt x="696" y="1088"/>
                </a:lnTo>
                <a:lnTo>
                  <a:pt x="718" y="1088"/>
                </a:lnTo>
                <a:lnTo>
                  <a:pt x="718" y="1166"/>
                </a:lnTo>
                <a:lnTo>
                  <a:pt x="739" y="1166"/>
                </a:lnTo>
                <a:lnTo>
                  <a:pt x="739" y="1244"/>
                </a:lnTo>
                <a:lnTo>
                  <a:pt x="760" y="1244"/>
                </a:lnTo>
                <a:lnTo>
                  <a:pt x="760" y="1322"/>
                </a:lnTo>
                <a:lnTo>
                  <a:pt x="779" y="1322"/>
                </a:lnTo>
                <a:lnTo>
                  <a:pt x="779" y="1399"/>
                </a:lnTo>
                <a:lnTo>
                  <a:pt x="798" y="1399"/>
                </a:lnTo>
                <a:lnTo>
                  <a:pt x="798" y="1477"/>
                </a:lnTo>
                <a:lnTo>
                  <a:pt x="815" y="1477"/>
                </a:lnTo>
                <a:lnTo>
                  <a:pt x="815" y="1555"/>
                </a:lnTo>
                <a:lnTo>
                  <a:pt x="833" y="1555"/>
                </a:lnTo>
                <a:lnTo>
                  <a:pt x="833" y="1633"/>
                </a:lnTo>
                <a:lnTo>
                  <a:pt x="850" y="1633"/>
                </a:lnTo>
                <a:lnTo>
                  <a:pt x="850" y="1710"/>
                </a:lnTo>
                <a:lnTo>
                  <a:pt x="866" y="1710"/>
                </a:lnTo>
                <a:lnTo>
                  <a:pt x="866" y="1788"/>
                </a:lnTo>
                <a:lnTo>
                  <a:pt x="882" y="1788"/>
                </a:lnTo>
                <a:lnTo>
                  <a:pt x="882" y="1866"/>
                </a:lnTo>
                <a:lnTo>
                  <a:pt x="898" y="1866"/>
                </a:lnTo>
                <a:lnTo>
                  <a:pt x="898" y="1944"/>
                </a:lnTo>
                <a:lnTo>
                  <a:pt x="913" y="1944"/>
                </a:lnTo>
                <a:lnTo>
                  <a:pt x="913" y="2022"/>
                </a:lnTo>
                <a:lnTo>
                  <a:pt x="928" y="2022"/>
                </a:lnTo>
                <a:lnTo>
                  <a:pt x="928" y="2099"/>
                </a:lnTo>
                <a:lnTo>
                  <a:pt x="943" y="2099"/>
                </a:lnTo>
                <a:lnTo>
                  <a:pt x="943" y="2177"/>
                </a:lnTo>
                <a:lnTo>
                  <a:pt x="957" y="2177"/>
                </a:lnTo>
                <a:lnTo>
                  <a:pt x="957" y="2255"/>
                </a:lnTo>
                <a:lnTo>
                  <a:pt x="971" y="2255"/>
                </a:lnTo>
                <a:lnTo>
                  <a:pt x="971" y="2333"/>
                </a:lnTo>
                <a:lnTo>
                  <a:pt x="985" y="2333"/>
                </a:lnTo>
                <a:lnTo>
                  <a:pt x="985" y="2410"/>
                </a:lnTo>
                <a:lnTo>
                  <a:pt x="999" y="2410"/>
                </a:lnTo>
                <a:lnTo>
                  <a:pt x="999" y="2488"/>
                </a:lnTo>
                <a:lnTo>
                  <a:pt x="1012" y="2488"/>
                </a:lnTo>
                <a:lnTo>
                  <a:pt x="1012" y="2566"/>
                </a:lnTo>
                <a:lnTo>
                  <a:pt x="1026" y="2566"/>
                </a:lnTo>
                <a:lnTo>
                  <a:pt x="1026" y="2644"/>
                </a:lnTo>
                <a:lnTo>
                  <a:pt x="1039" y="2644"/>
                </a:lnTo>
                <a:lnTo>
                  <a:pt x="1039" y="2721"/>
                </a:lnTo>
                <a:lnTo>
                  <a:pt x="1052" y="2721"/>
                </a:lnTo>
                <a:lnTo>
                  <a:pt x="1052" y="2799"/>
                </a:lnTo>
                <a:lnTo>
                  <a:pt x="1065" y="2799"/>
                </a:lnTo>
                <a:lnTo>
                  <a:pt x="1065" y="2877"/>
                </a:lnTo>
                <a:lnTo>
                  <a:pt x="1078" y="2877"/>
                </a:lnTo>
                <a:lnTo>
                  <a:pt x="1078" y="2955"/>
                </a:lnTo>
                <a:lnTo>
                  <a:pt x="1090" y="2955"/>
                </a:lnTo>
                <a:lnTo>
                  <a:pt x="1090" y="3033"/>
                </a:lnTo>
                <a:lnTo>
                  <a:pt x="1103" y="3033"/>
                </a:lnTo>
                <a:lnTo>
                  <a:pt x="1103" y="3110"/>
                </a:lnTo>
                <a:lnTo>
                  <a:pt x="1115" y="3110"/>
                </a:lnTo>
                <a:lnTo>
                  <a:pt x="1115" y="3188"/>
                </a:lnTo>
                <a:lnTo>
                  <a:pt x="1128" y="3188"/>
                </a:lnTo>
                <a:lnTo>
                  <a:pt x="1128" y="3266"/>
                </a:lnTo>
                <a:lnTo>
                  <a:pt x="1140" y="3266"/>
                </a:lnTo>
                <a:lnTo>
                  <a:pt x="1140" y="3344"/>
                </a:lnTo>
                <a:lnTo>
                  <a:pt x="1152" y="3344"/>
                </a:lnTo>
                <a:lnTo>
                  <a:pt x="1152" y="3421"/>
                </a:lnTo>
                <a:lnTo>
                  <a:pt x="1165" y="3421"/>
                </a:lnTo>
                <a:lnTo>
                  <a:pt x="1165" y="3499"/>
                </a:lnTo>
                <a:lnTo>
                  <a:pt x="1177" y="3499"/>
                </a:lnTo>
                <a:lnTo>
                  <a:pt x="1177" y="3577"/>
                </a:lnTo>
                <a:lnTo>
                  <a:pt x="1189" y="3577"/>
                </a:lnTo>
                <a:lnTo>
                  <a:pt x="1189" y="3655"/>
                </a:lnTo>
                <a:lnTo>
                  <a:pt x="1201" y="3655"/>
                </a:lnTo>
                <a:lnTo>
                  <a:pt x="1201" y="3732"/>
                </a:lnTo>
                <a:lnTo>
                  <a:pt x="1213" y="3732"/>
                </a:lnTo>
                <a:lnTo>
                  <a:pt x="1213" y="3810"/>
                </a:lnTo>
                <a:lnTo>
                  <a:pt x="1225" y="3810"/>
                </a:lnTo>
                <a:lnTo>
                  <a:pt x="1225" y="3888"/>
                </a:lnTo>
                <a:lnTo>
                  <a:pt x="1237" y="3888"/>
                </a:lnTo>
                <a:lnTo>
                  <a:pt x="1237" y="3966"/>
                </a:lnTo>
                <a:lnTo>
                  <a:pt x="1249" y="3966"/>
                </a:lnTo>
                <a:lnTo>
                  <a:pt x="1249" y="4044"/>
                </a:lnTo>
                <a:lnTo>
                  <a:pt x="1261" y="4044"/>
                </a:lnTo>
                <a:lnTo>
                  <a:pt x="1261" y="4121"/>
                </a:lnTo>
                <a:lnTo>
                  <a:pt x="1273" y="4121"/>
                </a:lnTo>
                <a:lnTo>
                  <a:pt x="1273" y="4199"/>
                </a:lnTo>
                <a:lnTo>
                  <a:pt x="1285" y="4199"/>
                </a:lnTo>
                <a:lnTo>
                  <a:pt x="1285" y="4277"/>
                </a:lnTo>
                <a:lnTo>
                  <a:pt x="1297" y="4277"/>
                </a:lnTo>
                <a:lnTo>
                  <a:pt x="1297" y="4355"/>
                </a:lnTo>
                <a:lnTo>
                  <a:pt x="1309" y="4355"/>
                </a:lnTo>
                <a:lnTo>
                  <a:pt x="1309" y="4432"/>
                </a:lnTo>
                <a:lnTo>
                  <a:pt x="1322" y="4432"/>
                </a:lnTo>
                <a:lnTo>
                  <a:pt x="1322" y="4510"/>
                </a:lnTo>
                <a:lnTo>
                  <a:pt x="1334" y="4510"/>
                </a:lnTo>
                <a:lnTo>
                  <a:pt x="1334" y="4588"/>
                </a:lnTo>
                <a:lnTo>
                  <a:pt x="1346" y="4588"/>
                </a:lnTo>
                <a:lnTo>
                  <a:pt x="1346" y="4666"/>
                </a:lnTo>
                <a:lnTo>
                  <a:pt x="1359" y="4666"/>
                </a:lnTo>
                <a:lnTo>
                  <a:pt x="1359" y="4743"/>
                </a:lnTo>
                <a:lnTo>
                  <a:pt x="1371" y="4743"/>
                </a:lnTo>
                <a:lnTo>
                  <a:pt x="1371" y="4821"/>
                </a:lnTo>
                <a:lnTo>
                  <a:pt x="1384" y="4821"/>
                </a:lnTo>
                <a:lnTo>
                  <a:pt x="1384" y="4899"/>
                </a:lnTo>
                <a:lnTo>
                  <a:pt x="1396" y="4899"/>
                </a:lnTo>
                <a:lnTo>
                  <a:pt x="1396" y="4977"/>
                </a:lnTo>
                <a:lnTo>
                  <a:pt x="1409" y="4977"/>
                </a:lnTo>
                <a:lnTo>
                  <a:pt x="1409" y="5055"/>
                </a:lnTo>
                <a:lnTo>
                  <a:pt x="1422" y="5055"/>
                </a:lnTo>
                <a:lnTo>
                  <a:pt x="1422" y="5132"/>
                </a:lnTo>
                <a:lnTo>
                  <a:pt x="1435" y="5132"/>
                </a:lnTo>
                <a:lnTo>
                  <a:pt x="1435" y="5210"/>
                </a:lnTo>
                <a:lnTo>
                  <a:pt x="1448" y="5210"/>
                </a:lnTo>
                <a:lnTo>
                  <a:pt x="1448" y="5288"/>
                </a:lnTo>
                <a:lnTo>
                  <a:pt x="1462" y="5288"/>
                </a:lnTo>
                <a:lnTo>
                  <a:pt x="1462" y="5366"/>
                </a:lnTo>
                <a:lnTo>
                  <a:pt x="1475" y="5366"/>
                </a:lnTo>
                <a:lnTo>
                  <a:pt x="1475" y="5443"/>
                </a:lnTo>
                <a:lnTo>
                  <a:pt x="1489" y="5443"/>
                </a:lnTo>
                <a:lnTo>
                  <a:pt x="1489" y="5521"/>
                </a:lnTo>
                <a:lnTo>
                  <a:pt x="1503" y="5521"/>
                </a:lnTo>
                <a:lnTo>
                  <a:pt x="1503" y="5599"/>
                </a:lnTo>
                <a:lnTo>
                  <a:pt x="1517" y="5599"/>
                </a:lnTo>
                <a:lnTo>
                  <a:pt x="1517" y="5677"/>
                </a:lnTo>
                <a:lnTo>
                  <a:pt x="1531" y="5677"/>
                </a:lnTo>
                <a:lnTo>
                  <a:pt x="1531" y="5754"/>
                </a:lnTo>
                <a:lnTo>
                  <a:pt x="1546" y="5754"/>
                </a:lnTo>
                <a:lnTo>
                  <a:pt x="1546" y="5832"/>
                </a:lnTo>
                <a:lnTo>
                  <a:pt x="1561" y="5832"/>
                </a:lnTo>
                <a:lnTo>
                  <a:pt x="1561" y="5910"/>
                </a:lnTo>
                <a:lnTo>
                  <a:pt x="1576" y="5910"/>
                </a:lnTo>
                <a:lnTo>
                  <a:pt x="1576" y="5988"/>
                </a:lnTo>
                <a:lnTo>
                  <a:pt x="1592" y="5988"/>
                </a:lnTo>
                <a:lnTo>
                  <a:pt x="1592" y="6066"/>
                </a:lnTo>
                <a:lnTo>
                  <a:pt x="1608" y="6066"/>
                </a:lnTo>
                <a:lnTo>
                  <a:pt x="1608" y="6143"/>
                </a:lnTo>
                <a:lnTo>
                  <a:pt x="1624" y="6143"/>
                </a:lnTo>
                <a:lnTo>
                  <a:pt x="1624" y="6221"/>
                </a:lnTo>
                <a:lnTo>
                  <a:pt x="1641" y="6221"/>
                </a:lnTo>
                <a:lnTo>
                  <a:pt x="1641" y="6299"/>
                </a:lnTo>
                <a:lnTo>
                  <a:pt x="1659" y="6299"/>
                </a:lnTo>
                <a:lnTo>
                  <a:pt x="1659" y="6377"/>
                </a:lnTo>
                <a:lnTo>
                  <a:pt x="1676" y="6377"/>
                </a:lnTo>
                <a:lnTo>
                  <a:pt x="1676" y="6454"/>
                </a:lnTo>
                <a:lnTo>
                  <a:pt x="1695" y="6454"/>
                </a:lnTo>
                <a:lnTo>
                  <a:pt x="1695" y="6532"/>
                </a:lnTo>
                <a:lnTo>
                  <a:pt x="1714" y="6532"/>
                </a:lnTo>
                <a:lnTo>
                  <a:pt x="1714" y="6610"/>
                </a:lnTo>
                <a:lnTo>
                  <a:pt x="1735" y="6610"/>
                </a:lnTo>
                <a:lnTo>
                  <a:pt x="1735" y="6688"/>
                </a:lnTo>
                <a:lnTo>
                  <a:pt x="1756" y="6688"/>
                </a:lnTo>
                <a:lnTo>
                  <a:pt x="1756" y="6765"/>
                </a:lnTo>
                <a:lnTo>
                  <a:pt x="1778" y="6765"/>
                </a:lnTo>
                <a:lnTo>
                  <a:pt x="1778" y="6843"/>
                </a:lnTo>
                <a:lnTo>
                  <a:pt x="1801" y="6843"/>
                </a:lnTo>
                <a:lnTo>
                  <a:pt x="1801" y="6921"/>
                </a:lnTo>
                <a:lnTo>
                  <a:pt x="1826" y="6921"/>
                </a:lnTo>
                <a:lnTo>
                  <a:pt x="1826" y="6999"/>
                </a:lnTo>
                <a:lnTo>
                  <a:pt x="1852" y="6999"/>
                </a:lnTo>
                <a:lnTo>
                  <a:pt x="1852" y="7077"/>
                </a:lnTo>
                <a:lnTo>
                  <a:pt x="1881" y="7077"/>
                </a:lnTo>
                <a:lnTo>
                  <a:pt x="1881" y="7154"/>
                </a:lnTo>
                <a:lnTo>
                  <a:pt x="1912" y="7154"/>
                </a:lnTo>
                <a:lnTo>
                  <a:pt x="1912" y="7232"/>
                </a:lnTo>
                <a:lnTo>
                  <a:pt x="1946" y="7232"/>
                </a:lnTo>
                <a:lnTo>
                  <a:pt x="1946" y="7310"/>
                </a:lnTo>
                <a:lnTo>
                  <a:pt x="1983" y="7310"/>
                </a:lnTo>
                <a:lnTo>
                  <a:pt x="1983" y="7388"/>
                </a:lnTo>
                <a:lnTo>
                  <a:pt x="2027" y="7388"/>
                </a:lnTo>
                <a:lnTo>
                  <a:pt x="2027" y="7465"/>
                </a:lnTo>
                <a:lnTo>
                  <a:pt x="2078" y="7465"/>
                </a:lnTo>
                <a:lnTo>
                  <a:pt x="2078" y="7543"/>
                </a:lnTo>
                <a:lnTo>
                  <a:pt x="2140" y="7543"/>
                </a:lnTo>
                <a:lnTo>
                  <a:pt x="2140" y="7621"/>
                </a:lnTo>
                <a:lnTo>
                  <a:pt x="2223" y="7621"/>
                </a:lnTo>
                <a:lnTo>
                  <a:pt x="2223" y="7699"/>
                </a:lnTo>
                <a:lnTo>
                  <a:pt x="2354" y="7699"/>
                </a:lnTo>
                <a:lnTo>
                  <a:pt x="2354" y="7777"/>
                </a:lnTo>
                <a:lnTo>
                  <a:pt x="2474" y="7777"/>
                </a:lnTo>
                <a:lnTo>
                  <a:pt x="2474" y="7699"/>
                </a:lnTo>
                <a:lnTo>
                  <a:pt x="2354" y="7699"/>
                </a:lnTo>
                <a:lnTo>
                  <a:pt x="2354" y="7621"/>
                </a:lnTo>
                <a:lnTo>
                  <a:pt x="2223" y="7621"/>
                </a:lnTo>
                <a:lnTo>
                  <a:pt x="2223" y="7543"/>
                </a:lnTo>
                <a:lnTo>
                  <a:pt x="2140" y="7543"/>
                </a:lnTo>
                <a:lnTo>
                  <a:pt x="2140" y="7465"/>
                </a:lnTo>
                <a:lnTo>
                  <a:pt x="2078" y="7465"/>
                </a:lnTo>
                <a:lnTo>
                  <a:pt x="2078" y="7388"/>
                </a:lnTo>
                <a:lnTo>
                  <a:pt x="2027" y="7388"/>
                </a:lnTo>
                <a:lnTo>
                  <a:pt x="2027" y="7310"/>
                </a:lnTo>
                <a:lnTo>
                  <a:pt x="1983" y="7310"/>
                </a:lnTo>
                <a:lnTo>
                  <a:pt x="1983" y="7232"/>
                </a:lnTo>
                <a:lnTo>
                  <a:pt x="1946" y="7232"/>
                </a:lnTo>
                <a:lnTo>
                  <a:pt x="1946" y="7154"/>
                </a:lnTo>
                <a:lnTo>
                  <a:pt x="1912" y="7154"/>
                </a:lnTo>
                <a:lnTo>
                  <a:pt x="1912" y="7077"/>
                </a:lnTo>
                <a:lnTo>
                  <a:pt x="1881" y="7077"/>
                </a:lnTo>
                <a:lnTo>
                  <a:pt x="1881" y="6999"/>
                </a:lnTo>
                <a:lnTo>
                  <a:pt x="1852" y="6999"/>
                </a:lnTo>
                <a:lnTo>
                  <a:pt x="1852" y="6921"/>
                </a:lnTo>
                <a:lnTo>
                  <a:pt x="1826" y="6921"/>
                </a:lnTo>
                <a:lnTo>
                  <a:pt x="1826" y="6843"/>
                </a:lnTo>
                <a:lnTo>
                  <a:pt x="1801" y="6843"/>
                </a:lnTo>
                <a:lnTo>
                  <a:pt x="1801" y="6765"/>
                </a:lnTo>
                <a:lnTo>
                  <a:pt x="1778" y="6765"/>
                </a:lnTo>
                <a:lnTo>
                  <a:pt x="1778" y="6688"/>
                </a:lnTo>
                <a:lnTo>
                  <a:pt x="1756" y="6688"/>
                </a:lnTo>
                <a:lnTo>
                  <a:pt x="1756" y="6610"/>
                </a:lnTo>
                <a:lnTo>
                  <a:pt x="1735" y="6610"/>
                </a:lnTo>
                <a:lnTo>
                  <a:pt x="1735" y="6532"/>
                </a:lnTo>
                <a:lnTo>
                  <a:pt x="1714" y="6532"/>
                </a:lnTo>
                <a:lnTo>
                  <a:pt x="1714" y="6454"/>
                </a:lnTo>
                <a:lnTo>
                  <a:pt x="1695" y="6454"/>
                </a:lnTo>
                <a:lnTo>
                  <a:pt x="1695" y="6377"/>
                </a:lnTo>
                <a:lnTo>
                  <a:pt x="1676" y="6377"/>
                </a:lnTo>
                <a:lnTo>
                  <a:pt x="1676" y="6299"/>
                </a:lnTo>
                <a:lnTo>
                  <a:pt x="1659" y="6299"/>
                </a:lnTo>
                <a:lnTo>
                  <a:pt x="1659" y="6221"/>
                </a:lnTo>
                <a:lnTo>
                  <a:pt x="1641" y="6221"/>
                </a:lnTo>
                <a:lnTo>
                  <a:pt x="1641" y="6143"/>
                </a:lnTo>
                <a:lnTo>
                  <a:pt x="1624" y="6143"/>
                </a:lnTo>
                <a:lnTo>
                  <a:pt x="1624" y="6066"/>
                </a:lnTo>
                <a:lnTo>
                  <a:pt x="1608" y="6066"/>
                </a:lnTo>
                <a:lnTo>
                  <a:pt x="1608" y="5988"/>
                </a:lnTo>
                <a:lnTo>
                  <a:pt x="1592" y="5988"/>
                </a:lnTo>
                <a:lnTo>
                  <a:pt x="1592" y="5910"/>
                </a:lnTo>
                <a:lnTo>
                  <a:pt x="1576" y="5910"/>
                </a:lnTo>
                <a:lnTo>
                  <a:pt x="1576" y="5832"/>
                </a:lnTo>
                <a:lnTo>
                  <a:pt x="1561" y="5832"/>
                </a:lnTo>
                <a:lnTo>
                  <a:pt x="1561" y="5754"/>
                </a:lnTo>
                <a:lnTo>
                  <a:pt x="1546" y="5754"/>
                </a:lnTo>
                <a:lnTo>
                  <a:pt x="1546" y="5677"/>
                </a:lnTo>
                <a:lnTo>
                  <a:pt x="1531" y="5677"/>
                </a:lnTo>
                <a:lnTo>
                  <a:pt x="1531" y="5599"/>
                </a:lnTo>
                <a:lnTo>
                  <a:pt x="1517" y="5599"/>
                </a:lnTo>
                <a:lnTo>
                  <a:pt x="1517" y="5521"/>
                </a:lnTo>
                <a:lnTo>
                  <a:pt x="1503" y="5521"/>
                </a:lnTo>
                <a:lnTo>
                  <a:pt x="1503" y="5443"/>
                </a:lnTo>
                <a:lnTo>
                  <a:pt x="1489" y="5443"/>
                </a:lnTo>
                <a:lnTo>
                  <a:pt x="1489" y="5366"/>
                </a:lnTo>
                <a:lnTo>
                  <a:pt x="1475" y="5366"/>
                </a:lnTo>
                <a:lnTo>
                  <a:pt x="1475" y="5288"/>
                </a:lnTo>
                <a:lnTo>
                  <a:pt x="1462" y="5288"/>
                </a:lnTo>
                <a:lnTo>
                  <a:pt x="1462" y="5210"/>
                </a:lnTo>
                <a:lnTo>
                  <a:pt x="1448" y="5210"/>
                </a:lnTo>
                <a:lnTo>
                  <a:pt x="1448" y="5132"/>
                </a:lnTo>
                <a:lnTo>
                  <a:pt x="1435" y="5132"/>
                </a:lnTo>
                <a:lnTo>
                  <a:pt x="1435" y="5055"/>
                </a:lnTo>
                <a:lnTo>
                  <a:pt x="1422" y="5055"/>
                </a:lnTo>
                <a:lnTo>
                  <a:pt x="1422" y="4977"/>
                </a:lnTo>
                <a:lnTo>
                  <a:pt x="1409" y="4977"/>
                </a:lnTo>
                <a:lnTo>
                  <a:pt x="1409" y="4899"/>
                </a:lnTo>
                <a:lnTo>
                  <a:pt x="1396" y="4899"/>
                </a:lnTo>
                <a:lnTo>
                  <a:pt x="1396" y="4821"/>
                </a:lnTo>
                <a:lnTo>
                  <a:pt x="1384" y="4821"/>
                </a:lnTo>
                <a:lnTo>
                  <a:pt x="1384" y="4743"/>
                </a:lnTo>
                <a:lnTo>
                  <a:pt x="1371" y="4743"/>
                </a:lnTo>
                <a:lnTo>
                  <a:pt x="1371" y="4666"/>
                </a:lnTo>
                <a:lnTo>
                  <a:pt x="1359" y="4666"/>
                </a:lnTo>
                <a:lnTo>
                  <a:pt x="1359" y="4588"/>
                </a:lnTo>
                <a:lnTo>
                  <a:pt x="1346" y="4588"/>
                </a:lnTo>
                <a:lnTo>
                  <a:pt x="1346" y="4510"/>
                </a:lnTo>
                <a:lnTo>
                  <a:pt x="1334" y="4510"/>
                </a:lnTo>
                <a:lnTo>
                  <a:pt x="1334" y="4432"/>
                </a:lnTo>
                <a:lnTo>
                  <a:pt x="1322" y="4432"/>
                </a:lnTo>
                <a:lnTo>
                  <a:pt x="1322" y="4355"/>
                </a:lnTo>
                <a:lnTo>
                  <a:pt x="1309" y="4355"/>
                </a:lnTo>
                <a:lnTo>
                  <a:pt x="1309" y="4277"/>
                </a:lnTo>
                <a:lnTo>
                  <a:pt x="1297" y="4277"/>
                </a:lnTo>
                <a:lnTo>
                  <a:pt x="1297" y="4199"/>
                </a:lnTo>
                <a:lnTo>
                  <a:pt x="1285" y="4199"/>
                </a:lnTo>
                <a:lnTo>
                  <a:pt x="1285" y="4121"/>
                </a:lnTo>
                <a:lnTo>
                  <a:pt x="1273" y="4121"/>
                </a:lnTo>
                <a:lnTo>
                  <a:pt x="1273" y="4044"/>
                </a:lnTo>
                <a:lnTo>
                  <a:pt x="1261" y="4044"/>
                </a:lnTo>
                <a:lnTo>
                  <a:pt x="1261" y="3966"/>
                </a:lnTo>
                <a:lnTo>
                  <a:pt x="1249" y="3966"/>
                </a:lnTo>
                <a:lnTo>
                  <a:pt x="1249" y="3888"/>
                </a:lnTo>
                <a:lnTo>
                  <a:pt x="1237" y="3888"/>
                </a:lnTo>
                <a:lnTo>
                  <a:pt x="1237" y="3810"/>
                </a:lnTo>
                <a:lnTo>
                  <a:pt x="1225" y="3810"/>
                </a:lnTo>
                <a:lnTo>
                  <a:pt x="1225" y="3732"/>
                </a:lnTo>
                <a:lnTo>
                  <a:pt x="1213" y="3732"/>
                </a:lnTo>
                <a:lnTo>
                  <a:pt x="1213" y="3655"/>
                </a:lnTo>
                <a:lnTo>
                  <a:pt x="1201" y="3655"/>
                </a:lnTo>
                <a:lnTo>
                  <a:pt x="1201" y="3577"/>
                </a:lnTo>
                <a:lnTo>
                  <a:pt x="1189" y="3577"/>
                </a:lnTo>
                <a:lnTo>
                  <a:pt x="1189" y="3499"/>
                </a:lnTo>
                <a:lnTo>
                  <a:pt x="1177" y="3499"/>
                </a:lnTo>
                <a:lnTo>
                  <a:pt x="1177" y="3421"/>
                </a:lnTo>
                <a:lnTo>
                  <a:pt x="1165" y="3421"/>
                </a:lnTo>
                <a:lnTo>
                  <a:pt x="1165" y="3344"/>
                </a:lnTo>
                <a:lnTo>
                  <a:pt x="1152" y="3344"/>
                </a:lnTo>
                <a:lnTo>
                  <a:pt x="1152" y="3266"/>
                </a:lnTo>
                <a:lnTo>
                  <a:pt x="1140" y="3266"/>
                </a:lnTo>
                <a:lnTo>
                  <a:pt x="1140" y="3188"/>
                </a:lnTo>
                <a:lnTo>
                  <a:pt x="1128" y="3188"/>
                </a:lnTo>
                <a:lnTo>
                  <a:pt x="1128" y="3110"/>
                </a:lnTo>
                <a:lnTo>
                  <a:pt x="1115" y="3110"/>
                </a:lnTo>
                <a:lnTo>
                  <a:pt x="1115" y="3033"/>
                </a:lnTo>
                <a:lnTo>
                  <a:pt x="1103" y="3033"/>
                </a:lnTo>
                <a:lnTo>
                  <a:pt x="1103" y="2955"/>
                </a:lnTo>
                <a:lnTo>
                  <a:pt x="1090" y="2955"/>
                </a:lnTo>
                <a:lnTo>
                  <a:pt x="1090" y="2877"/>
                </a:lnTo>
                <a:lnTo>
                  <a:pt x="1078" y="2877"/>
                </a:lnTo>
                <a:lnTo>
                  <a:pt x="1078" y="2799"/>
                </a:lnTo>
                <a:lnTo>
                  <a:pt x="1065" y="2799"/>
                </a:lnTo>
                <a:lnTo>
                  <a:pt x="1065" y="2721"/>
                </a:lnTo>
                <a:lnTo>
                  <a:pt x="1052" y="2721"/>
                </a:lnTo>
                <a:lnTo>
                  <a:pt x="1052" y="2644"/>
                </a:lnTo>
                <a:lnTo>
                  <a:pt x="1039" y="2644"/>
                </a:lnTo>
                <a:lnTo>
                  <a:pt x="1039" y="2566"/>
                </a:lnTo>
                <a:lnTo>
                  <a:pt x="1026" y="2566"/>
                </a:lnTo>
                <a:lnTo>
                  <a:pt x="1026" y="2488"/>
                </a:lnTo>
                <a:lnTo>
                  <a:pt x="1012" y="2488"/>
                </a:lnTo>
                <a:lnTo>
                  <a:pt x="1012" y="2410"/>
                </a:lnTo>
                <a:lnTo>
                  <a:pt x="999" y="2410"/>
                </a:lnTo>
                <a:lnTo>
                  <a:pt x="999" y="2333"/>
                </a:lnTo>
                <a:lnTo>
                  <a:pt x="985" y="2333"/>
                </a:lnTo>
                <a:lnTo>
                  <a:pt x="985" y="2255"/>
                </a:lnTo>
                <a:lnTo>
                  <a:pt x="971" y="2255"/>
                </a:lnTo>
                <a:lnTo>
                  <a:pt x="971" y="2177"/>
                </a:lnTo>
                <a:lnTo>
                  <a:pt x="957" y="2177"/>
                </a:lnTo>
                <a:lnTo>
                  <a:pt x="957" y="2099"/>
                </a:lnTo>
                <a:lnTo>
                  <a:pt x="943" y="2099"/>
                </a:lnTo>
                <a:lnTo>
                  <a:pt x="943" y="2022"/>
                </a:lnTo>
                <a:lnTo>
                  <a:pt x="928" y="2022"/>
                </a:lnTo>
                <a:lnTo>
                  <a:pt x="928" y="1944"/>
                </a:lnTo>
                <a:lnTo>
                  <a:pt x="913" y="1944"/>
                </a:lnTo>
                <a:lnTo>
                  <a:pt x="913" y="1866"/>
                </a:lnTo>
                <a:lnTo>
                  <a:pt x="898" y="1866"/>
                </a:lnTo>
                <a:lnTo>
                  <a:pt x="898" y="1788"/>
                </a:lnTo>
                <a:lnTo>
                  <a:pt x="882" y="1788"/>
                </a:lnTo>
                <a:lnTo>
                  <a:pt x="882" y="1710"/>
                </a:lnTo>
                <a:lnTo>
                  <a:pt x="866" y="1710"/>
                </a:lnTo>
                <a:lnTo>
                  <a:pt x="866" y="1633"/>
                </a:lnTo>
                <a:lnTo>
                  <a:pt x="850" y="1633"/>
                </a:lnTo>
                <a:lnTo>
                  <a:pt x="850" y="1555"/>
                </a:lnTo>
                <a:lnTo>
                  <a:pt x="833" y="1555"/>
                </a:lnTo>
                <a:lnTo>
                  <a:pt x="833" y="1477"/>
                </a:lnTo>
                <a:lnTo>
                  <a:pt x="815" y="1477"/>
                </a:lnTo>
                <a:lnTo>
                  <a:pt x="815" y="1399"/>
                </a:lnTo>
                <a:lnTo>
                  <a:pt x="798" y="1399"/>
                </a:lnTo>
                <a:lnTo>
                  <a:pt x="798" y="1322"/>
                </a:lnTo>
                <a:lnTo>
                  <a:pt x="779" y="1322"/>
                </a:lnTo>
                <a:lnTo>
                  <a:pt x="779" y="1244"/>
                </a:lnTo>
                <a:lnTo>
                  <a:pt x="760" y="1244"/>
                </a:lnTo>
                <a:lnTo>
                  <a:pt x="760" y="1166"/>
                </a:lnTo>
                <a:lnTo>
                  <a:pt x="739" y="1166"/>
                </a:lnTo>
                <a:lnTo>
                  <a:pt x="739" y="1088"/>
                </a:lnTo>
                <a:lnTo>
                  <a:pt x="718" y="1088"/>
                </a:lnTo>
                <a:lnTo>
                  <a:pt x="718" y="1011"/>
                </a:lnTo>
                <a:lnTo>
                  <a:pt x="696" y="1011"/>
                </a:lnTo>
                <a:lnTo>
                  <a:pt x="696" y="933"/>
                </a:lnTo>
                <a:lnTo>
                  <a:pt x="673" y="933"/>
                </a:lnTo>
                <a:lnTo>
                  <a:pt x="673" y="855"/>
                </a:lnTo>
                <a:lnTo>
                  <a:pt x="648" y="855"/>
                </a:lnTo>
                <a:lnTo>
                  <a:pt x="648" y="777"/>
                </a:lnTo>
                <a:lnTo>
                  <a:pt x="622" y="777"/>
                </a:lnTo>
                <a:lnTo>
                  <a:pt x="622" y="699"/>
                </a:lnTo>
                <a:lnTo>
                  <a:pt x="593" y="699"/>
                </a:lnTo>
                <a:lnTo>
                  <a:pt x="593" y="622"/>
                </a:lnTo>
                <a:lnTo>
                  <a:pt x="562" y="622"/>
                </a:lnTo>
                <a:lnTo>
                  <a:pt x="562" y="544"/>
                </a:lnTo>
                <a:lnTo>
                  <a:pt x="528" y="544"/>
                </a:lnTo>
                <a:lnTo>
                  <a:pt x="528" y="466"/>
                </a:lnTo>
                <a:lnTo>
                  <a:pt x="491" y="466"/>
                </a:lnTo>
                <a:lnTo>
                  <a:pt x="491" y="388"/>
                </a:lnTo>
                <a:lnTo>
                  <a:pt x="447" y="388"/>
                </a:lnTo>
                <a:lnTo>
                  <a:pt x="447" y="311"/>
                </a:lnTo>
                <a:lnTo>
                  <a:pt x="396" y="311"/>
                </a:lnTo>
                <a:lnTo>
                  <a:pt x="396" y="233"/>
                </a:lnTo>
                <a:lnTo>
                  <a:pt x="334" y="233"/>
                </a:lnTo>
                <a:lnTo>
                  <a:pt x="334" y="155"/>
                </a:lnTo>
                <a:lnTo>
                  <a:pt x="251" y="155"/>
                </a:lnTo>
                <a:lnTo>
                  <a:pt x="251" y="77"/>
                </a:lnTo>
                <a:lnTo>
                  <a:pt x="120" y="77"/>
                </a:lnTo>
                <a:lnTo>
                  <a:pt x="120" y="0"/>
                </a:lnTo>
                <a:lnTo>
                  <a:pt x="0" y="0"/>
                </a:lnTo>
              </a:path>
            </a:pathLst>
          </a:custGeom>
          <a:solidFill>
            <a:srgbClr val="0000FF"/>
          </a:solidFill>
          <a:ln w="38100">
            <a:solidFill>
              <a:srgbClr val="0000FF"/>
            </a:solidFill>
            <a:round/>
            <a:headEnd/>
            <a:tailEnd/>
          </a:ln>
        </p:spPr>
        <p:txBody>
          <a:bodyPr/>
          <a:lstStyle/>
          <a:p>
            <a:endParaRPr lang="en-US"/>
          </a:p>
        </p:txBody>
      </p:sp>
      <p:sp>
        <p:nvSpPr>
          <p:cNvPr id="257093" name="Freeform 69"/>
          <p:cNvSpPr>
            <a:spLocks/>
          </p:cNvSpPr>
          <p:nvPr/>
        </p:nvSpPr>
        <p:spPr bwMode="auto">
          <a:xfrm flipV="1">
            <a:off x="3298825" y="2376488"/>
            <a:ext cx="1066800" cy="3076575"/>
          </a:xfrm>
          <a:custGeom>
            <a:avLst/>
            <a:gdLst>
              <a:gd name="T0" fmla="*/ 2147483647 w 2474"/>
              <a:gd name="T1" fmla="*/ 2147483647 h 7777"/>
              <a:gd name="T2" fmla="*/ 2147483647 w 2474"/>
              <a:gd name="T3" fmla="*/ 2147483647 h 7777"/>
              <a:gd name="T4" fmla="*/ 2147483647 w 2474"/>
              <a:gd name="T5" fmla="*/ 2147483647 h 7777"/>
              <a:gd name="T6" fmla="*/ 2147483647 w 2474"/>
              <a:gd name="T7" fmla="*/ 2147483647 h 7777"/>
              <a:gd name="T8" fmla="*/ 2147483647 w 2474"/>
              <a:gd name="T9" fmla="*/ 2147483647 h 7777"/>
              <a:gd name="T10" fmla="*/ 2147483647 w 2474"/>
              <a:gd name="T11" fmla="*/ 2147483647 h 7777"/>
              <a:gd name="T12" fmla="*/ 2147483647 w 2474"/>
              <a:gd name="T13" fmla="*/ 2147483647 h 7777"/>
              <a:gd name="T14" fmla="*/ 2147483647 w 2474"/>
              <a:gd name="T15" fmla="*/ 2147483647 h 7777"/>
              <a:gd name="T16" fmla="*/ 2147483647 w 2474"/>
              <a:gd name="T17" fmla="*/ 2147483647 h 7777"/>
              <a:gd name="T18" fmla="*/ 2147483647 w 2474"/>
              <a:gd name="T19" fmla="*/ 2147483647 h 7777"/>
              <a:gd name="T20" fmla="*/ 2147483647 w 2474"/>
              <a:gd name="T21" fmla="*/ 2147483647 h 7777"/>
              <a:gd name="T22" fmla="*/ 2147483647 w 2474"/>
              <a:gd name="T23" fmla="*/ 2147483647 h 7777"/>
              <a:gd name="T24" fmla="*/ 2147483647 w 2474"/>
              <a:gd name="T25" fmla="*/ 2147483647 h 7777"/>
              <a:gd name="T26" fmla="*/ 2147483647 w 2474"/>
              <a:gd name="T27" fmla="*/ 2147483647 h 7777"/>
              <a:gd name="T28" fmla="*/ 2147483647 w 2474"/>
              <a:gd name="T29" fmla="*/ 2147483647 h 7777"/>
              <a:gd name="T30" fmla="*/ 2147483647 w 2474"/>
              <a:gd name="T31" fmla="*/ 2147483647 h 7777"/>
              <a:gd name="T32" fmla="*/ 2147483647 w 2474"/>
              <a:gd name="T33" fmla="*/ 2147483647 h 7777"/>
              <a:gd name="T34" fmla="*/ 2147483647 w 2474"/>
              <a:gd name="T35" fmla="*/ 2147483647 h 7777"/>
              <a:gd name="T36" fmla="*/ 2147483647 w 2474"/>
              <a:gd name="T37" fmla="*/ 2147483647 h 7777"/>
              <a:gd name="T38" fmla="*/ 2147483647 w 2474"/>
              <a:gd name="T39" fmla="*/ 2147483647 h 7777"/>
              <a:gd name="T40" fmla="*/ 2147483647 w 2474"/>
              <a:gd name="T41" fmla="*/ 2147483647 h 7777"/>
              <a:gd name="T42" fmla="*/ 2147483647 w 2474"/>
              <a:gd name="T43" fmla="*/ 2147483647 h 7777"/>
              <a:gd name="T44" fmla="*/ 2147483647 w 2474"/>
              <a:gd name="T45" fmla="*/ 2147483647 h 7777"/>
              <a:gd name="T46" fmla="*/ 2147483647 w 2474"/>
              <a:gd name="T47" fmla="*/ 2147483647 h 7777"/>
              <a:gd name="T48" fmla="*/ 2147483647 w 2474"/>
              <a:gd name="T49" fmla="*/ 2147483647 h 7777"/>
              <a:gd name="T50" fmla="*/ 2147483647 w 2474"/>
              <a:gd name="T51" fmla="*/ 2147483647 h 7777"/>
              <a:gd name="T52" fmla="*/ 2147483647 w 2474"/>
              <a:gd name="T53" fmla="*/ 2147483647 h 7777"/>
              <a:gd name="T54" fmla="*/ 2147483647 w 2474"/>
              <a:gd name="T55" fmla="*/ 2147483647 h 7777"/>
              <a:gd name="T56" fmla="*/ 2147483647 w 2474"/>
              <a:gd name="T57" fmla="*/ 2147483647 h 7777"/>
              <a:gd name="T58" fmla="*/ 2147483647 w 2474"/>
              <a:gd name="T59" fmla="*/ 2147483647 h 7777"/>
              <a:gd name="T60" fmla="*/ 2147483647 w 2474"/>
              <a:gd name="T61" fmla="*/ 2147483647 h 7777"/>
              <a:gd name="T62" fmla="*/ 2147483647 w 2474"/>
              <a:gd name="T63" fmla="*/ 2147483647 h 7777"/>
              <a:gd name="T64" fmla="*/ 2147483647 w 2474"/>
              <a:gd name="T65" fmla="*/ 2147483647 h 7777"/>
              <a:gd name="T66" fmla="*/ 2147483647 w 2474"/>
              <a:gd name="T67" fmla="*/ 2147483647 h 7777"/>
              <a:gd name="T68" fmla="*/ 2147483647 w 2474"/>
              <a:gd name="T69" fmla="*/ 2147483647 h 7777"/>
              <a:gd name="T70" fmla="*/ 2147483647 w 2474"/>
              <a:gd name="T71" fmla="*/ 2147483647 h 7777"/>
              <a:gd name="T72" fmla="*/ 2147483647 w 2474"/>
              <a:gd name="T73" fmla="*/ 2147483647 h 7777"/>
              <a:gd name="T74" fmla="*/ 2147483647 w 2474"/>
              <a:gd name="T75" fmla="*/ 2147483647 h 7777"/>
              <a:gd name="T76" fmla="*/ 2147483647 w 2474"/>
              <a:gd name="T77" fmla="*/ 2147483647 h 7777"/>
              <a:gd name="T78" fmla="*/ 2147483647 w 2474"/>
              <a:gd name="T79" fmla="*/ 2147483647 h 7777"/>
              <a:gd name="T80" fmla="*/ 2147483647 w 2474"/>
              <a:gd name="T81" fmla="*/ 2147483647 h 7777"/>
              <a:gd name="T82" fmla="*/ 2147483647 w 2474"/>
              <a:gd name="T83" fmla="*/ 2147483647 h 7777"/>
              <a:gd name="T84" fmla="*/ 2147483647 w 2474"/>
              <a:gd name="T85" fmla="*/ 2147483647 h 7777"/>
              <a:gd name="T86" fmla="*/ 2147483647 w 2474"/>
              <a:gd name="T87" fmla="*/ 2147483647 h 7777"/>
              <a:gd name="T88" fmla="*/ 2147483647 w 2474"/>
              <a:gd name="T89" fmla="*/ 2147483647 h 7777"/>
              <a:gd name="T90" fmla="*/ 2147483647 w 2474"/>
              <a:gd name="T91" fmla="*/ 2147483647 h 7777"/>
              <a:gd name="T92" fmla="*/ 2147483647 w 2474"/>
              <a:gd name="T93" fmla="*/ 2147483647 h 7777"/>
              <a:gd name="T94" fmla="*/ 2147483647 w 2474"/>
              <a:gd name="T95" fmla="*/ 2147483647 h 7777"/>
              <a:gd name="T96" fmla="*/ 2147483647 w 2474"/>
              <a:gd name="T97" fmla="*/ 2147483647 h 7777"/>
              <a:gd name="T98" fmla="*/ 2147483647 w 2474"/>
              <a:gd name="T99" fmla="*/ 2147483647 h 7777"/>
              <a:gd name="T100" fmla="*/ 2147483647 w 2474"/>
              <a:gd name="T101" fmla="*/ 2147483647 h 7777"/>
              <a:gd name="T102" fmla="*/ 2147483647 w 2474"/>
              <a:gd name="T103" fmla="*/ 2147483647 h 7777"/>
              <a:gd name="T104" fmla="*/ 2147483647 w 2474"/>
              <a:gd name="T105" fmla="*/ 2147483647 h 7777"/>
              <a:gd name="T106" fmla="*/ 2147483647 w 2474"/>
              <a:gd name="T107" fmla="*/ 2147483647 h 7777"/>
              <a:gd name="T108" fmla="*/ 2147483647 w 2474"/>
              <a:gd name="T109" fmla="*/ 2147483647 h 7777"/>
              <a:gd name="T110" fmla="*/ 2147483647 w 2474"/>
              <a:gd name="T111" fmla="*/ 2147483647 h 7777"/>
              <a:gd name="T112" fmla="*/ 2147483647 w 2474"/>
              <a:gd name="T113" fmla="*/ 2147483647 h 7777"/>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2474"/>
              <a:gd name="T172" fmla="*/ 0 h 7777"/>
              <a:gd name="T173" fmla="*/ 2474 w 2474"/>
              <a:gd name="T174" fmla="*/ 7777 h 7777"/>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2474" h="7777">
                <a:moveTo>
                  <a:pt x="0" y="0"/>
                </a:moveTo>
                <a:lnTo>
                  <a:pt x="0" y="0"/>
                </a:lnTo>
                <a:lnTo>
                  <a:pt x="0" y="77"/>
                </a:lnTo>
                <a:lnTo>
                  <a:pt x="120" y="77"/>
                </a:lnTo>
                <a:lnTo>
                  <a:pt x="120" y="155"/>
                </a:lnTo>
                <a:lnTo>
                  <a:pt x="251" y="155"/>
                </a:lnTo>
                <a:lnTo>
                  <a:pt x="251" y="233"/>
                </a:lnTo>
                <a:lnTo>
                  <a:pt x="334" y="233"/>
                </a:lnTo>
                <a:lnTo>
                  <a:pt x="334" y="311"/>
                </a:lnTo>
                <a:lnTo>
                  <a:pt x="396" y="311"/>
                </a:lnTo>
                <a:lnTo>
                  <a:pt x="396" y="388"/>
                </a:lnTo>
                <a:lnTo>
                  <a:pt x="447" y="388"/>
                </a:lnTo>
                <a:lnTo>
                  <a:pt x="447" y="466"/>
                </a:lnTo>
                <a:lnTo>
                  <a:pt x="491" y="466"/>
                </a:lnTo>
                <a:lnTo>
                  <a:pt x="491" y="544"/>
                </a:lnTo>
                <a:lnTo>
                  <a:pt x="528" y="544"/>
                </a:lnTo>
                <a:lnTo>
                  <a:pt x="528" y="622"/>
                </a:lnTo>
                <a:lnTo>
                  <a:pt x="562" y="622"/>
                </a:lnTo>
                <a:lnTo>
                  <a:pt x="562" y="699"/>
                </a:lnTo>
                <a:lnTo>
                  <a:pt x="593" y="699"/>
                </a:lnTo>
                <a:lnTo>
                  <a:pt x="593" y="777"/>
                </a:lnTo>
                <a:lnTo>
                  <a:pt x="622" y="777"/>
                </a:lnTo>
                <a:lnTo>
                  <a:pt x="622" y="855"/>
                </a:lnTo>
                <a:lnTo>
                  <a:pt x="648" y="855"/>
                </a:lnTo>
                <a:lnTo>
                  <a:pt x="648" y="933"/>
                </a:lnTo>
                <a:lnTo>
                  <a:pt x="673" y="933"/>
                </a:lnTo>
                <a:lnTo>
                  <a:pt x="673" y="1011"/>
                </a:lnTo>
                <a:lnTo>
                  <a:pt x="696" y="1011"/>
                </a:lnTo>
                <a:lnTo>
                  <a:pt x="696" y="1088"/>
                </a:lnTo>
                <a:lnTo>
                  <a:pt x="718" y="1088"/>
                </a:lnTo>
                <a:lnTo>
                  <a:pt x="718" y="1166"/>
                </a:lnTo>
                <a:lnTo>
                  <a:pt x="739" y="1166"/>
                </a:lnTo>
                <a:lnTo>
                  <a:pt x="739" y="1244"/>
                </a:lnTo>
                <a:lnTo>
                  <a:pt x="760" y="1244"/>
                </a:lnTo>
                <a:lnTo>
                  <a:pt x="760" y="1322"/>
                </a:lnTo>
                <a:lnTo>
                  <a:pt x="779" y="1322"/>
                </a:lnTo>
                <a:lnTo>
                  <a:pt x="779" y="1399"/>
                </a:lnTo>
                <a:lnTo>
                  <a:pt x="798" y="1399"/>
                </a:lnTo>
                <a:lnTo>
                  <a:pt x="798" y="1477"/>
                </a:lnTo>
                <a:lnTo>
                  <a:pt x="815" y="1477"/>
                </a:lnTo>
                <a:lnTo>
                  <a:pt x="815" y="1555"/>
                </a:lnTo>
                <a:lnTo>
                  <a:pt x="833" y="1555"/>
                </a:lnTo>
                <a:lnTo>
                  <a:pt x="833" y="1633"/>
                </a:lnTo>
                <a:lnTo>
                  <a:pt x="850" y="1633"/>
                </a:lnTo>
                <a:lnTo>
                  <a:pt x="850" y="1710"/>
                </a:lnTo>
                <a:lnTo>
                  <a:pt x="866" y="1710"/>
                </a:lnTo>
                <a:lnTo>
                  <a:pt x="866" y="1788"/>
                </a:lnTo>
                <a:lnTo>
                  <a:pt x="882" y="1788"/>
                </a:lnTo>
                <a:lnTo>
                  <a:pt x="882" y="1866"/>
                </a:lnTo>
                <a:lnTo>
                  <a:pt x="898" y="1866"/>
                </a:lnTo>
                <a:lnTo>
                  <a:pt x="898" y="1944"/>
                </a:lnTo>
                <a:lnTo>
                  <a:pt x="913" y="1944"/>
                </a:lnTo>
                <a:lnTo>
                  <a:pt x="913" y="2022"/>
                </a:lnTo>
                <a:lnTo>
                  <a:pt x="928" y="2022"/>
                </a:lnTo>
                <a:lnTo>
                  <a:pt x="928" y="2099"/>
                </a:lnTo>
                <a:lnTo>
                  <a:pt x="943" y="2099"/>
                </a:lnTo>
                <a:lnTo>
                  <a:pt x="943" y="2177"/>
                </a:lnTo>
                <a:lnTo>
                  <a:pt x="957" y="2177"/>
                </a:lnTo>
                <a:lnTo>
                  <a:pt x="957" y="2255"/>
                </a:lnTo>
                <a:lnTo>
                  <a:pt x="971" y="2255"/>
                </a:lnTo>
                <a:lnTo>
                  <a:pt x="971" y="2333"/>
                </a:lnTo>
                <a:lnTo>
                  <a:pt x="985" y="2333"/>
                </a:lnTo>
                <a:lnTo>
                  <a:pt x="985" y="2410"/>
                </a:lnTo>
                <a:lnTo>
                  <a:pt x="999" y="2410"/>
                </a:lnTo>
                <a:lnTo>
                  <a:pt x="999" y="2488"/>
                </a:lnTo>
                <a:lnTo>
                  <a:pt x="1012" y="2488"/>
                </a:lnTo>
                <a:lnTo>
                  <a:pt x="1012" y="2566"/>
                </a:lnTo>
                <a:lnTo>
                  <a:pt x="1026" y="2566"/>
                </a:lnTo>
                <a:lnTo>
                  <a:pt x="1026" y="2644"/>
                </a:lnTo>
                <a:lnTo>
                  <a:pt x="1039" y="2644"/>
                </a:lnTo>
                <a:lnTo>
                  <a:pt x="1039" y="2721"/>
                </a:lnTo>
                <a:lnTo>
                  <a:pt x="1052" y="2721"/>
                </a:lnTo>
                <a:lnTo>
                  <a:pt x="1052" y="2799"/>
                </a:lnTo>
                <a:lnTo>
                  <a:pt x="1065" y="2799"/>
                </a:lnTo>
                <a:lnTo>
                  <a:pt x="1065" y="2877"/>
                </a:lnTo>
                <a:lnTo>
                  <a:pt x="1078" y="2877"/>
                </a:lnTo>
                <a:lnTo>
                  <a:pt x="1078" y="2955"/>
                </a:lnTo>
                <a:lnTo>
                  <a:pt x="1090" y="2955"/>
                </a:lnTo>
                <a:lnTo>
                  <a:pt x="1090" y="3033"/>
                </a:lnTo>
                <a:lnTo>
                  <a:pt x="1103" y="3033"/>
                </a:lnTo>
                <a:lnTo>
                  <a:pt x="1103" y="3110"/>
                </a:lnTo>
                <a:lnTo>
                  <a:pt x="1115" y="3110"/>
                </a:lnTo>
                <a:lnTo>
                  <a:pt x="1115" y="3188"/>
                </a:lnTo>
                <a:lnTo>
                  <a:pt x="1128" y="3188"/>
                </a:lnTo>
                <a:lnTo>
                  <a:pt x="1128" y="3266"/>
                </a:lnTo>
                <a:lnTo>
                  <a:pt x="1140" y="3266"/>
                </a:lnTo>
                <a:lnTo>
                  <a:pt x="1140" y="3344"/>
                </a:lnTo>
                <a:lnTo>
                  <a:pt x="1152" y="3344"/>
                </a:lnTo>
                <a:lnTo>
                  <a:pt x="1152" y="3421"/>
                </a:lnTo>
                <a:lnTo>
                  <a:pt x="1165" y="3421"/>
                </a:lnTo>
                <a:lnTo>
                  <a:pt x="1165" y="3499"/>
                </a:lnTo>
                <a:lnTo>
                  <a:pt x="1177" y="3499"/>
                </a:lnTo>
                <a:lnTo>
                  <a:pt x="1177" y="3577"/>
                </a:lnTo>
                <a:lnTo>
                  <a:pt x="1189" y="3577"/>
                </a:lnTo>
                <a:lnTo>
                  <a:pt x="1189" y="3655"/>
                </a:lnTo>
                <a:lnTo>
                  <a:pt x="1201" y="3655"/>
                </a:lnTo>
                <a:lnTo>
                  <a:pt x="1201" y="3732"/>
                </a:lnTo>
                <a:lnTo>
                  <a:pt x="1213" y="3732"/>
                </a:lnTo>
                <a:lnTo>
                  <a:pt x="1213" y="3810"/>
                </a:lnTo>
                <a:lnTo>
                  <a:pt x="1225" y="3810"/>
                </a:lnTo>
                <a:lnTo>
                  <a:pt x="1225" y="3888"/>
                </a:lnTo>
                <a:lnTo>
                  <a:pt x="1237" y="3888"/>
                </a:lnTo>
                <a:lnTo>
                  <a:pt x="1237" y="3966"/>
                </a:lnTo>
                <a:lnTo>
                  <a:pt x="1249" y="3966"/>
                </a:lnTo>
                <a:lnTo>
                  <a:pt x="1249" y="4044"/>
                </a:lnTo>
                <a:lnTo>
                  <a:pt x="1261" y="4044"/>
                </a:lnTo>
                <a:lnTo>
                  <a:pt x="1261" y="4121"/>
                </a:lnTo>
                <a:lnTo>
                  <a:pt x="1273" y="4121"/>
                </a:lnTo>
                <a:lnTo>
                  <a:pt x="1273" y="4199"/>
                </a:lnTo>
                <a:lnTo>
                  <a:pt x="1285" y="4199"/>
                </a:lnTo>
                <a:lnTo>
                  <a:pt x="1285" y="4277"/>
                </a:lnTo>
                <a:lnTo>
                  <a:pt x="1297" y="4277"/>
                </a:lnTo>
                <a:lnTo>
                  <a:pt x="1297" y="4355"/>
                </a:lnTo>
                <a:lnTo>
                  <a:pt x="1309" y="4355"/>
                </a:lnTo>
                <a:lnTo>
                  <a:pt x="1309" y="4432"/>
                </a:lnTo>
                <a:lnTo>
                  <a:pt x="1322" y="4432"/>
                </a:lnTo>
                <a:lnTo>
                  <a:pt x="1322" y="4510"/>
                </a:lnTo>
                <a:lnTo>
                  <a:pt x="1334" y="4510"/>
                </a:lnTo>
                <a:lnTo>
                  <a:pt x="1334" y="4588"/>
                </a:lnTo>
                <a:lnTo>
                  <a:pt x="1346" y="4588"/>
                </a:lnTo>
                <a:lnTo>
                  <a:pt x="1346" y="4666"/>
                </a:lnTo>
                <a:lnTo>
                  <a:pt x="1359" y="4666"/>
                </a:lnTo>
                <a:lnTo>
                  <a:pt x="1359" y="4743"/>
                </a:lnTo>
                <a:lnTo>
                  <a:pt x="1371" y="4743"/>
                </a:lnTo>
                <a:lnTo>
                  <a:pt x="1371" y="4821"/>
                </a:lnTo>
                <a:lnTo>
                  <a:pt x="1384" y="4821"/>
                </a:lnTo>
                <a:lnTo>
                  <a:pt x="1384" y="4899"/>
                </a:lnTo>
                <a:lnTo>
                  <a:pt x="1396" y="4899"/>
                </a:lnTo>
                <a:lnTo>
                  <a:pt x="1396" y="4977"/>
                </a:lnTo>
                <a:lnTo>
                  <a:pt x="1409" y="4977"/>
                </a:lnTo>
                <a:lnTo>
                  <a:pt x="1409" y="5055"/>
                </a:lnTo>
                <a:lnTo>
                  <a:pt x="1422" y="5055"/>
                </a:lnTo>
                <a:lnTo>
                  <a:pt x="1422" y="5132"/>
                </a:lnTo>
                <a:lnTo>
                  <a:pt x="1435" y="5132"/>
                </a:lnTo>
                <a:lnTo>
                  <a:pt x="1435" y="5210"/>
                </a:lnTo>
                <a:lnTo>
                  <a:pt x="1448" y="5210"/>
                </a:lnTo>
                <a:lnTo>
                  <a:pt x="1448" y="5288"/>
                </a:lnTo>
                <a:lnTo>
                  <a:pt x="1462" y="5288"/>
                </a:lnTo>
                <a:lnTo>
                  <a:pt x="1462" y="5366"/>
                </a:lnTo>
                <a:lnTo>
                  <a:pt x="1475" y="5366"/>
                </a:lnTo>
                <a:lnTo>
                  <a:pt x="1475" y="5443"/>
                </a:lnTo>
                <a:lnTo>
                  <a:pt x="1489" y="5443"/>
                </a:lnTo>
                <a:lnTo>
                  <a:pt x="1489" y="5521"/>
                </a:lnTo>
                <a:lnTo>
                  <a:pt x="1503" y="5521"/>
                </a:lnTo>
                <a:lnTo>
                  <a:pt x="1503" y="5599"/>
                </a:lnTo>
                <a:lnTo>
                  <a:pt x="1517" y="5599"/>
                </a:lnTo>
                <a:lnTo>
                  <a:pt x="1517" y="5677"/>
                </a:lnTo>
                <a:lnTo>
                  <a:pt x="1531" y="5677"/>
                </a:lnTo>
                <a:lnTo>
                  <a:pt x="1531" y="5754"/>
                </a:lnTo>
                <a:lnTo>
                  <a:pt x="1546" y="5754"/>
                </a:lnTo>
                <a:lnTo>
                  <a:pt x="1546" y="5832"/>
                </a:lnTo>
                <a:lnTo>
                  <a:pt x="1561" y="5832"/>
                </a:lnTo>
                <a:lnTo>
                  <a:pt x="1561" y="5910"/>
                </a:lnTo>
                <a:lnTo>
                  <a:pt x="1576" y="5910"/>
                </a:lnTo>
                <a:lnTo>
                  <a:pt x="1576" y="5988"/>
                </a:lnTo>
                <a:lnTo>
                  <a:pt x="1592" y="5988"/>
                </a:lnTo>
                <a:lnTo>
                  <a:pt x="1592" y="6066"/>
                </a:lnTo>
                <a:lnTo>
                  <a:pt x="1608" y="6066"/>
                </a:lnTo>
                <a:lnTo>
                  <a:pt x="1608" y="6143"/>
                </a:lnTo>
                <a:lnTo>
                  <a:pt x="1624" y="6143"/>
                </a:lnTo>
                <a:lnTo>
                  <a:pt x="1624" y="6221"/>
                </a:lnTo>
                <a:lnTo>
                  <a:pt x="1641" y="6221"/>
                </a:lnTo>
                <a:lnTo>
                  <a:pt x="1641" y="6299"/>
                </a:lnTo>
                <a:lnTo>
                  <a:pt x="1659" y="6299"/>
                </a:lnTo>
                <a:lnTo>
                  <a:pt x="1659" y="6377"/>
                </a:lnTo>
                <a:lnTo>
                  <a:pt x="1676" y="6377"/>
                </a:lnTo>
                <a:lnTo>
                  <a:pt x="1676" y="6454"/>
                </a:lnTo>
                <a:lnTo>
                  <a:pt x="1695" y="6454"/>
                </a:lnTo>
                <a:lnTo>
                  <a:pt x="1695" y="6532"/>
                </a:lnTo>
                <a:lnTo>
                  <a:pt x="1714" y="6532"/>
                </a:lnTo>
                <a:lnTo>
                  <a:pt x="1714" y="6610"/>
                </a:lnTo>
                <a:lnTo>
                  <a:pt x="1735" y="6610"/>
                </a:lnTo>
                <a:lnTo>
                  <a:pt x="1735" y="6688"/>
                </a:lnTo>
                <a:lnTo>
                  <a:pt x="1756" y="6688"/>
                </a:lnTo>
                <a:lnTo>
                  <a:pt x="1756" y="6765"/>
                </a:lnTo>
                <a:lnTo>
                  <a:pt x="1778" y="6765"/>
                </a:lnTo>
                <a:lnTo>
                  <a:pt x="1778" y="6843"/>
                </a:lnTo>
                <a:lnTo>
                  <a:pt x="1801" y="6843"/>
                </a:lnTo>
                <a:lnTo>
                  <a:pt x="1801" y="6921"/>
                </a:lnTo>
                <a:lnTo>
                  <a:pt x="1826" y="6921"/>
                </a:lnTo>
                <a:lnTo>
                  <a:pt x="1826" y="6999"/>
                </a:lnTo>
                <a:lnTo>
                  <a:pt x="1852" y="6999"/>
                </a:lnTo>
                <a:lnTo>
                  <a:pt x="1852" y="7077"/>
                </a:lnTo>
                <a:lnTo>
                  <a:pt x="1881" y="7077"/>
                </a:lnTo>
                <a:lnTo>
                  <a:pt x="1881" y="7154"/>
                </a:lnTo>
                <a:lnTo>
                  <a:pt x="1912" y="7154"/>
                </a:lnTo>
                <a:lnTo>
                  <a:pt x="1912" y="7232"/>
                </a:lnTo>
                <a:lnTo>
                  <a:pt x="1946" y="7232"/>
                </a:lnTo>
                <a:lnTo>
                  <a:pt x="1946" y="7310"/>
                </a:lnTo>
                <a:lnTo>
                  <a:pt x="1983" y="7310"/>
                </a:lnTo>
                <a:lnTo>
                  <a:pt x="1983" y="7388"/>
                </a:lnTo>
                <a:lnTo>
                  <a:pt x="2027" y="7388"/>
                </a:lnTo>
                <a:lnTo>
                  <a:pt x="2027" y="7465"/>
                </a:lnTo>
                <a:lnTo>
                  <a:pt x="2078" y="7465"/>
                </a:lnTo>
                <a:lnTo>
                  <a:pt x="2078" y="7543"/>
                </a:lnTo>
                <a:lnTo>
                  <a:pt x="2140" y="7543"/>
                </a:lnTo>
                <a:lnTo>
                  <a:pt x="2140" y="7621"/>
                </a:lnTo>
                <a:lnTo>
                  <a:pt x="2223" y="7621"/>
                </a:lnTo>
                <a:lnTo>
                  <a:pt x="2223" y="7699"/>
                </a:lnTo>
                <a:lnTo>
                  <a:pt x="2354" y="7699"/>
                </a:lnTo>
                <a:lnTo>
                  <a:pt x="2354" y="7777"/>
                </a:lnTo>
                <a:lnTo>
                  <a:pt x="2474" y="7777"/>
                </a:lnTo>
                <a:lnTo>
                  <a:pt x="2474" y="7699"/>
                </a:lnTo>
                <a:lnTo>
                  <a:pt x="2354" y="7699"/>
                </a:lnTo>
                <a:lnTo>
                  <a:pt x="2354" y="7621"/>
                </a:lnTo>
                <a:lnTo>
                  <a:pt x="2223" y="7621"/>
                </a:lnTo>
                <a:lnTo>
                  <a:pt x="2223" y="7543"/>
                </a:lnTo>
                <a:lnTo>
                  <a:pt x="2140" y="7543"/>
                </a:lnTo>
                <a:lnTo>
                  <a:pt x="2140" y="7465"/>
                </a:lnTo>
                <a:lnTo>
                  <a:pt x="2078" y="7465"/>
                </a:lnTo>
                <a:lnTo>
                  <a:pt x="2078" y="7388"/>
                </a:lnTo>
                <a:lnTo>
                  <a:pt x="2027" y="7388"/>
                </a:lnTo>
                <a:lnTo>
                  <a:pt x="2027" y="7310"/>
                </a:lnTo>
                <a:lnTo>
                  <a:pt x="1983" y="7310"/>
                </a:lnTo>
                <a:lnTo>
                  <a:pt x="1983" y="7232"/>
                </a:lnTo>
                <a:lnTo>
                  <a:pt x="1946" y="7232"/>
                </a:lnTo>
                <a:lnTo>
                  <a:pt x="1946" y="7154"/>
                </a:lnTo>
                <a:lnTo>
                  <a:pt x="1912" y="7154"/>
                </a:lnTo>
                <a:lnTo>
                  <a:pt x="1912" y="7077"/>
                </a:lnTo>
                <a:lnTo>
                  <a:pt x="1881" y="7077"/>
                </a:lnTo>
                <a:lnTo>
                  <a:pt x="1881" y="6999"/>
                </a:lnTo>
                <a:lnTo>
                  <a:pt x="1852" y="6999"/>
                </a:lnTo>
                <a:lnTo>
                  <a:pt x="1852" y="6921"/>
                </a:lnTo>
                <a:lnTo>
                  <a:pt x="1826" y="6921"/>
                </a:lnTo>
                <a:lnTo>
                  <a:pt x="1826" y="6843"/>
                </a:lnTo>
                <a:lnTo>
                  <a:pt x="1801" y="6843"/>
                </a:lnTo>
                <a:lnTo>
                  <a:pt x="1801" y="6765"/>
                </a:lnTo>
                <a:lnTo>
                  <a:pt x="1778" y="6765"/>
                </a:lnTo>
                <a:lnTo>
                  <a:pt x="1778" y="6688"/>
                </a:lnTo>
                <a:lnTo>
                  <a:pt x="1756" y="6688"/>
                </a:lnTo>
                <a:lnTo>
                  <a:pt x="1756" y="6610"/>
                </a:lnTo>
                <a:lnTo>
                  <a:pt x="1735" y="6610"/>
                </a:lnTo>
                <a:lnTo>
                  <a:pt x="1735" y="6532"/>
                </a:lnTo>
                <a:lnTo>
                  <a:pt x="1714" y="6532"/>
                </a:lnTo>
                <a:lnTo>
                  <a:pt x="1714" y="6454"/>
                </a:lnTo>
                <a:lnTo>
                  <a:pt x="1695" y="6454"/>
                </a:lnTo>
                <a:lnTo>
                  <a:pt x="1695" y="6377"/>
                </a:lnTo>
                <a:lnTo>
                  <a:pt x="1676" y="6377"/>
                </a:lnTo>
                <a:lnTo>
                  <a:pt x="1676" y="6299"/>
                </a:lnTo>
                <a:lnTo>
                  <a:pt x="1659" y="6299"/>
                </a:lnTo>
                <a:lnTo>
                  <a:pt x="1659" y="6221"/>
                </a:lnTo>
                <a:lnTo>
                  <a:pt x="1641" y="6221"/>
                </a:lnTo>
                <a:lnTo>
                  <a:pt x="1641" y="6143"/>
                </a:lnTo>
                <a:lnTo>
                  <a:pt x="1624" y="6143"/>
                </a:lnTo>
                <a:lnTo>
                  <a:pt x="1624" y="6066"/>
                </a:lnTo>
                <a:lnTo>
                  <a:pt x="1608" y="6066"/>
                </a:lnTo>
                <a:lnTo>
                  <a:pt x="1608" y="5988"/>
                </a:lnTo>
                <a:lnTo>
                  <a:pt x="1592" y="5988"/>
                </a:lnTo>
                <a:lnTo>
                  <a:pt x="1592" y="5910"/>
                </a:lnTo>
                <a:lnTo>
                  <a:pt x="1576" y="5910"/>
                </a:lnTo>
                <a:lnTo>
                  <a:pt x="1576" y="5832"/>
                </a:lnTo>
                <a:lnTo>
                  <a:pt x="1561" y="5832"/>
                </a:lnTo>
                <a:lnTo>
                  <a:pt x="1561" y="5754"/>
                </a:lnTo>
                <a:lnTo>
                  <a:pt x="1546" y="5754"/>
                </a:lnTo>
                <a:lnTo>
                  <a:pt x="1546" y="5677"/>
                </a:lnTo>
                <a:lnTo>
                  <a:pt x="1531" y="5677"/>
                </a:lnTo>
                <a:lnTo>
                  <a:pt x="1531" y="5599"/>
                </a:lnTo>
                <a:lnTo>
                  <a:pt x="1517" y="5599"/>
                </a:lnTo>
                <a:lnTo>
                  <a:pt x="1517" y="5521"/>
                </a:lnTo>
                <a:lnTo>
                  <a:pt x="1503" y="5521"/>
                </a:lnTo>
                <a:lnTo>
                  <a:pt x="1503" y="5443"/>
                </a:lnTo>
                <a:lnTo>
                  <a:pt x="1489" y="5443"/>
                </a:lnTo>
                <a:lnTo>
                  <a:pt x="1489" y="5366"/>
                </a:lnTo>
                <a:lnTo>
                  <a:pt x="1475" y="5366"/>
                </a:lnTo>
                <a:lnTo>
                  <a:pt x="1475" y="5288"/>
                </a:lnTo>
                <a:lnTo>
                  <a:pt x="1462" y="5288"/>
                </a:lnTo>
                <a:lnTo>
                  <a:pt x="1462" y="5210"/>
                </a:lnTo>
                <a:lnTo>
                  <a:pt x="1448" y="5210"/>
                </a:lnTo>
                <a:lnTo>
                  <a:pt x="1448" y="5132"/>
                </a:lnTo>
                <a:lnTo>
                  <a:pt x="1435" y="5132"/>
                </a:lnTo>
                <a:lnTo>
                  <a:pt x="1435" y="5055"/>
                </a:lnTo>
                <a:lnTo>
                  <a:pt x="1422" y="5055"/>
                </a:lnTo>
                <a:lnTo>
                  <a:pt x="1422" y="4977"/>
                </a:lnTo>
                <a:lnTo>
                  <a:pt x="1409" y="4977"/>
                </a:lnTo>
                <a:lnTo>
                  <a:pt x="1409" y="4899"/>
                </a:lnTo>
                <a:lnTo>
                  <a:pt x="1396" y="4899"/>
                </a:lnTo>
                <a:lnTo>
                  <a:pt x="1396" y="4821"/>
                </a:lnTo>
                <a:lnTo>
                  <a:pt x="1384" y="4821"/>
                </a:lnTo>
                <a:lnTo>
                  <a:pt x="1384" y="4743"/>
                </a:lnTo>
                <a:lnTo>
                  <a:pt x="1371" y="4743"/>
                </a:lnTo>
                <a:lnTo>
                  <a:pt x="1371" y="4666"/>
                </a:lnTo>
                <a:lnTo>
                  <a:pt x="1359" y="4666"/>
                </a:lnTo>
                <a:lnTo>
                  <a:pt x="1359" y="4588"/>
                </a:lnTo>
                <a:lnTo>
                  <a:pt x="1346" y="4588"/>
                </a:lnTo>
                <a:lnTo>
                  <a:pt x="1346" y="4510"/>
                </a:lnTo>
                <a:lnTo>
                  <a:pt x="1334" y="4510"/>
                </a:lnTo>
                <a:lnTo>
                  <a:pt x="1334" y="4432"/>
                </a:lnTo>
                <a:lnTo>
                  <a:pt x="1322" y="4432"/>
                </a:lnTo>
                <a:lnTo>
                  <a:pt x="1322" y="4355"/>
                </a:lnTo>
                <a:lnTo>
                  <a:pt x="1309" y="4355"/>
                </a:lnTo>
                <a:lnTo>
                  <a:pt x="1309" y="4277"/>
                </a:lnTo>
                <a:lnTo>
                  <a:pt x="1297" y="4277"/>
                </a:lnTo>
                <a:lnTo>
                  <a:pt x="1297" y="4199"/>
                </a:lnTo>
                <a:lnTo>
                  <a:pt x="1285" y="4199"/>
                </a:lnTo>
                <a:lnTo>
                  <a:pt x="1285" y="4121"/>
                </a:lnTo>
                <a:lnTo>
                  <a:pt x="1273" y="4121"/>
                </a:lnTo>
                <a:lnTo>
                  <a:pt x="1273" y="4044"/>
                </a:lnTo>
                <a:lnTo>
                  <a:pt x="1261" y="4044"/>
                </a:lnTo>
                <a:lnTo>
                  <a:pt x="1261" y="3966"/>
                </a:lnTo>
                <a:lnTo>
                  <a:pt x="1249" y="3966"/>
                </a:lnTo>
                <a:lnTo>
                  <a:pt x="1249" y="3888"/>
                </a:lnTo>
                <a:lnTo>
                  <a:pt x="1237" y="3888"/>
                </a:lnTo>
                <a:lnTo>
                  <a:pt x="1237" y="3810"/>
                </a:lnTo>
                <a:lnTo>
                  <a:pt x="1225" y="3810"/>
                </a:lnTo>
                <a:lnTo>
                  <a:pt x="1225" y="3732"/>
                </a:lnTo>
                <a:lnTo>
                  <a:pt x="1213" y="3732"/>
                </a:lnTo>
                <a:lnTo>
                  <a:pt x="1213" y="3655"/>
                </a:lnTo>
                <a:lnTo>
                  <a:pt x="1201" y="3655"/>
                </a:lnTo>
                <a:lnTo>
                  <a:pt x="1201" y="3577"/>
                </a:lnTo>
                <a:lnTo>
                  <a:pt x="1189" y="3577"/>
                </a:lnTo>
                <a:lnTo>
                  <a:pt x="1189" y="3499"/>
                </a:lnTo>
                <a:lnTo>
                  <a:pt x="1177" y="3499"/>
                </a:lnTo>
                <a:lnTo>
                  <a:pt x="1177" y="3421"/>
                </a:lnTo>
                <a:lnTo>
                  <a:pt x="1165" y="3421"/>
                </a:lnTo>
                <a:lnTo>
                  <a:pt x="1165" y="3344"/>
                </a:lnTo>
                <a:lnTo>
                  <a:pt x="1152" y="3344"/>
                </a:lnTo>
                <a:lnTo>
                  <a:pt x="1152" y="3266"/>
                </a:lnTo>
                <a:lnTo>
                  <a:pt x="1140" y="3266"/>
                </a:lnTo>
                <a:lnTo>
                  <a:pt x="1140" y="3188"/>
                </a:lnTo>
                <a:lnTo>
                  <a:pt x="1128" y="3188"/>
                </a:lnTo>
                <a:lnTo>
                  <a:pt x="1128" y="3110"/>
                </a:lnTo>
                <a:lnTo>
                  <a:pt x="1115" y="3110"/>
                </a:lnTo>
                <a:lnTo>
                  <a:pt x="1115" y="3033"/>
                </a:lnTo>
                <a:lnTo>
                  <a:pt x="1103" y="3033"/>
                </a:lnTo>
                <a:lnTo>
                  <a:pt x="1103" y="2955"/>
                </a:lnTo>
                <a:lnTo>
                  <a:pt x="1090" y="2955"/>
                </a:lnTo>
                <a:lnTo>
                  <a:pt x="1090" y="2877"/>
                </a:lnTo>
                <a:lnTo>
                  <a:pt x="1078" y="2877"/>
                </a:lnTo>
                <a:lnTo>
                  <a:pt x="1078" y="2799"/>
                </a:lnTo>
                <a:lnTo>
                  <a:pt x="1065" y="2799"/>
                </a:lnTo>
                <a:lnTo>
                  <a:pt x="1065" y="2721"/>
                </a:lnTo>
                <a:lnTo>
                  <a:pt x="1052" y="2721"/>
                </a:lnTo>
                <a:lnTo>
                  <a:pt x="1052" y="2644"/>
                </a:lnTo>
                <a:lnTo>
                  <a:pt x="1039" y="2644"/>
                </a:lnTo>
                <a:lnTo>
                  <a:pt x="1039" y="2566"/>
                </a:lnTo>
                <a:lnTo>
                  <a:pt x="1026" y="2566"/>
                </a:lnTo>
                <a:lnTo>
                  <a:pt x="1026" y="2488"/>
                </a:lnTo>
                <a:lnTo>
                  <a:pt x="1012" y="2488"/>
                </a:lnTo>
                <a:lnTo>
                  <a:pt x="1012" y="2410"/>
                </a:lnTo>
                <a:lnTo>
                  <a:pt x="999" y="2410"/>
                </a:lnTo>
                <a:lnTo>
                  <a:pt x="999" y="2333"/>
                </a:lnTo>
                <a:lnTo>
                  <a:pt x="985" y="2333"/>
                </a:lnTo>
                <a:lnTo>
                  <a:pt x="985" y="2255"/>
                </a:lnTo>
                <a:lnTo>
                  <a:pt x="971" y="2255"/>
                </a:lnTo>
                <a:lnTo>
                  <a:pt x="971" y="2177"/>
                </a:lnTo>
                <a:lnTo>
                  <a:pt x="957" y="2177"/>
                </a:lnTo>
                <a:lnTo>
                  <a:pt x="957" y="2099"/>
                </a:lnTo>
                <a:lnTo>
                  <a:pt x="943" y="2099"/>
                </a:lnTo>
                <a:lnTo>
                  <a:pt x="943" y="2022"/>
                </a:lnTo>
                <a:lnTo>
                  <a:pt x="928" y="2022"/>
                </a:lnTo>
                <a:lnTo>
                  <a:pt x="928" y="1944"/>
                </a:lnTo>
                <a:lnTo>
                  <a:pt x="913" y="1944"/>
                </a:lnTo>
                <a:lnTo>
                  <a:pt x="913" y="1866"/>
                </a:lnTo>
                <a:lnTo>
                  <a:pt x="898" y="1866"/>
                </a:lnTo>
                <a:lnTo>
                  <a:pt x="898" y="1788"/>
                </a:lnTo>
                <a:lnTo>
                  <a:pt x="882" y="1788"/>
                </a:lnTo>
                <a:lnTo>
                  <a:pt x="882" y="1710"/>
                </a:lnTo>
                <a:lnTo>
                  <a:pt x="866" y="1710"/>
                </a:lnTo>
                <a:lnTo>
                  <a:pt x="866" y="1633"/>
                </a:lnTo>
                <a:lnTo>
                  <a:pt x="850" y="1633"/>
                </a:lnTo>
                <a:lnTo>
                  <a:pt x="850" y="1555"/>
                </a:lnTo>
                <a:lnTo>
                  <a:pt x="833" y="1555"/>
                </a:lnTo>
                <a:lnTo>
                  <a:pt x="833" y="1477"/>
                </a:lnTo>
                <a:lnTo>
                  <a:pt x="815" y="1477"/>
                </a:lnTo>
                <a:lnTo>
                  <a:pt x="815" y="1399"/>
                </a:lnTo>
                <a:lnTo>
                  <a:pt x="798" y="1399"/>
                </a:lnTo>
                <a:lnTo>
                  <a:pt x="798" y="1322"/>
                </a:lnTo>
                <a:lnTo>
                  <a:pt x="779" y="1322"/>
                </a:lnTo>
                <a:lnTo>
                  <a:pt x="779" y="1244"/>
                </a:lnTo>
                <a:lnTo>
                  <a:pt x="760" y="1244"/>
                </a:lnTo>
                <a:lnTo>
                  <a:pt x="760" y="1166"/>
                </a:lnTo>
                <a:lnTo>
                  <a:pt x="739" y="1166"/>
                </a:lnTo>
                <a:lnTo>
                  <a:pt x="739" y="1088"/>
                </a:lnTo>
                <a:lnTo>
                  <a:pt x="718" y="1088"/>
                </a:lnTo>
                <a:lnTo>
                  <a:pt x="718" y="1011"/>
                </a:lnTo>
                <a:lnTo>
                  <a:pt x="696" y="1011"/>
                </a:lnTo>
                <a:lnTo>
                  <a:pt x="696" y="933"/>
                </a:lnTo>
                <a:lnTo>
                  <a:pt x="673" y="933"/>
                </a:lnTo>
                <a:lnTo>
                  <a:pt x="673" y="855"/>
                </a:lnTo>
                <a:lnTo>
                  <a:pt x="648" y="855"/>
                </a:lnTo>
                <a:lnTo>
                  <a:pt x="648" y="777"/>
                </a:lnTo>
                <a:lnTo>
                  <a:pt x="622" y="777"/>
                </a:lnTo>
                <a:lnTo>
                  <a:pt x="622" y="699"/>
                </a:lnTo>
                <a:lnTo>
                  <a:pt x="593" y="699"/>
                </a:lnTo>
                <a:lnTo>
                  <a:pt x="593" y="622"/>
                </a:lnTo>
                <a:lnTo>
                  <a:pt x="562" y="622"/>
                </a:lnTo>
                <a:lnTo>
                  <a:pt x="562" y="544"/>
                </a:lnTo>
                <a:lnTo>
                  <a:pt x="528" y="544"/>
                </a:lnTo>
                <a:lnTo>
                  <a:pt x="528" y="466"/>
                </a:lnTo>
                <a:lnTo>
                  <a:pt x="491" y="466"/>
                </a:lnTo>
                <a:lnTo>
                  <a:pt x="491" y="388"/>
                </a:lnTo>
                <a:lnTo>
                  <a:pt x="447" y="388"/>
                </a:lnTo>
                <a:lnTo>
                  <a:pt x="447" y="311"/>
                </a:lnTo>
                <a:lnTo>
                  <a:pt x="396" y="311"/>
                </a:lnTo>
                <a:lnTo>
                  <a:pt x="396" y="233"/>
                </a:lnTo>
                <a:lnTo>
                  <a:pt x="334" y="233"/>
                </a:lnTo>
                <a:lnTo>
                  <a:pt x="334" y="155"/>
                </a:lnTo>
                <a:lnTo>
                  <a:pt x="251" y="155"/>
                </a:lnTo>
                <a:lnTo>
                  <a:pt x="251" y="77"/>
                </a:lnTo>
                <a:lnTo>
                  <a:pt x="120" y="77"/>
                </a:lnTo>
                <a:lnTo>
                  <a:pt x="120" y="0"/>
                </a:lnTo>
                <a:lnTo>
                  <a:pt x="0" y="0"/>
                </a:lnTo>
              </a:path>
            </a:pathLst>
          </a:custGeom>
          <a:solidFill>
            <a:srgbClr val="0000FF"/>
          </a:solidFill>
          <a:ln w="38100">
            <a:solidFill>
              <a:srgbClr val="0000FF"/>
            </a:solidFill>
            <a:round/>
            <a:headEnd/>
            <a:tailEnd/>
          </a:ln>
        </p:spPr>
        <p:txBody>
          <a:bodyPr/>
          <a:lstStyle/>
          <a:p>
            <a:endParaRPr lang="en-US"/>
          </a:p>
        </p:txBody>
      </p:sp>
      <p:sp>
        <p:nvSpPr>
          <p:cNvPr id="257094" name="Freeform 70"/>
          <p:cNvSpPr>
            <a:spLocks/>
          </p:cNvSpPr>
          <p:nvPr/>
        </p:nvSpPr>
        <p:spPr bwMode="auto">
          <a:xfrm flipV="1">
            <a:off x="3146425" y="2376488"/>
            <a:ext cx="914400" cy="3076575"/>
          </a:xfrm>
          <a:custGeom>
            <a:avLst/>
            <a:gdLst>
              <a:gd name="T0" fmla="*/ 2147483647 w 2474"/>
              <a:gd name="T1" fmla="*/ 2147483647 h 7777"/>
              <a:gd name="T2" fmla="*/ 2147483647 w 2474"/>
              <a:gd name="T3" fmla="*/ 2147483647 h 7777"/>
              <a:gd name="T4" fmla="*/ 2147483647 w 2474"/>
              <a:gd name="T5" fmla="*/ 2147483647 h 7777"/>
              <a:gd name="T6" fmla="*/ 2147483647 w 2474"/>
              <a:gd name="T7" fmla="*/ 2147483647 h 7777"/>
              <a:gd name="T8" fmla="*/ 2147483647 w 2474"/>
              <a:gd name="T9" fmla="*/ 2147483647 h 7777"/>
              <a:gd name="T10" fmla="*/ 2147483647 w 2474"/>
              <a:gd name="T11" fmla="*/ 2147483647 h 7777"/>
              <a:gd name="T12" fmla="*/ 2147483647 w 2474"/>
              <a:gd name="T13" fmla="*/ 2147483647 h 7777"/>
              <a:gd name="T14" fmla="*/ 2147483647 w 2474"/>
              <a:gd name="T15" fmla="*/ 2147483647 h 7777"/>
              <a:gd name="T16" fmla="*/ 2147483647 w 2474"/>
              <a:gd name="T17" fmla="*/ 2147483647 h 7777"/>
              <a:gd name="T18" fmla="*/ 2147483647 w 2474"/>
              <a:gd name="T19" fmla="*/ 2147483647 h 7777"/>
              <a:gd name="T20" fmla="*/ 2147483647 w 2474"/>
              <a:gd name="T21" fmla="*/ 2147483647 h 7777"/>
              <a:gd name="T22" fmla="*/ 2147483647 w 2474"/>
              <a:gd name="T23" fmla="*/ 2147483647 h 7777"/>
              <a:gd name="T24" fmla="*/ 2147483647 w 2474"/>
              <a:gd name="T25" fmla="*/ 2147483647 h 7777"/>
              <a:gd name="T26" fmla="*/ 2147483647 w 2474"/>
              <a:gd name="T27" fmla="*/ 2147483647 h 7777"/>
              <a:gd name="T28" fmla="*/ 2147483647 w 2474"/>
              <a:gd name="T29" fmla="*/ 2147483647 h 7777"/>
              <a:gd name="T30" fmla="*/ 2147483647 w 2474"/>
              <a:gd name="T31" fmla="*/ 2147483647 h 7777"/>
              <a:gd name="T32" fmla="*/ 2147483647 w 2474"/>
              <a:gd name="T33" fmla="*/ 2147483647 h 7777"/>
              <a:gd name="T34" fmla="*/ 2147483647 w 2474"/>
              <a:gd name="T35" fmla="*/ 2147483647 h 7777"/>
              <a:gd name="T36" fmla="*/ 2147483647 w 2474"/>
              <a:gd name="T37" fmla="*/ 2147483647 h 7777"/>
              <a:gd name="T38" fmla="*/ 2147483647 w 2474"/>
              <a:gd name="T39" fmla="*/ 2147483647 h 7777"/>
              <a:gd name="T40" fmla="*/ 2147483647 w 2474"/>
              <a:gd name="T41" fmla="*/ 2147483647 h 7777"/>
              <a:gd name="T42" fmla="*/ 2147483647 w 2474"/>
              <a:gd name="T43" fmla="*/ 2147483647 h 7777"/>
              <a:gd name="T44" fmla="*/ 2147483647 w 2474"/>
              <a:gd name="T45" fmla="*/ 2147483647 h 7777"/>
              <a:gd name="T46" fmla="*/ 2147483647 w 2474"/>
              <a:gd name="T47" fmla="*/ 2147483647 h 7777"/>
              <a:gd name="T48" fmla="*/ 2147483647 w 2474"/>
              <a:gd name="T49" fmla="*/ 2147483647 h 7777"/>
              <a:gd name="T50" fmla="*/ 2147483647 w 2474"/>
              <a:gd name="T51" fmla="*/ 2147483647 h 7777"/>
              <a:gd name="T52" fmla="*/ 2147483647 w 2474"/>
              <a:gd name="T53" fmla="*/ 2147483647 h 7777"/>
              <a:gd name="T54" fmla="*/ 2147483647 w 2474"/>
              <a:gd name="T55" fmla="*/ 2147483647 h 7777"/>
              <a:gd name="T56" fmla="*/ 2147483647 w 2474"/>
              <a:gd name="T57" fmla="*/ 2147483647 h 7777"/>
              <a:gd name="T58" fmla="*/ 2147483647 w 2474"/>
              <a:gd name="T59" fmla="*/ 2147483647 h 7777"/>
              <a:gd name="T60" fmla="*/ 2147483647 w 2474"/>
              <a:gd name="T61" fmla="*/ 2147483647 h 7777"/>
              <a:gd name="T62" fmla="*/ 2147483647 w 2474"/>
              <a:gd name="T63" fmla="*/ 2147483647 h 7777"/>
              <a:gd name="T64" fmla="*/ 2147483647 w 2474"/>
              <a:gd name="T65" fmla="*/ 2147483647 h 7777"/>
              <a:gd name="T66" fmla="*/ 2147483647 w 2474"/>
              <a:gd name="T67" fmla="*/ 2147483647 h 7777"/>
              <a:gd name="T68" fmla="*/ 2147483647 w 2474"/>
              <a:gd name="T69" fmla="*/ 2147483647 h 7777"/>
              <a:gd name="T70" fmla="*/ 2147483647 w 2474"/>
              <a:gd name="T71" fmla="*/ 2147483647 h 7777"/>
              <a:gd name="T72" fmla="*/ 2147483647 w 2474"/>
              <a:gd name="T73" fmla="*/ 2147483647 h 7777"/>
              <a:gd name="T74" fmla="*/ 2147483647 w 2474"/>
              <a:gd name="T75" fmla="*/ 2147483647 h 7777"/>
              <a:gd name="T76" fmla="*/ 2147483647 w 2474"/>
              <a:gd name="T77" fmla="*/ 2147483647 h 7777"/>
              <a:gd name="T78" fmla="*/ 2147483647 w 2474"/>
              <a:gd name="T79" fmla="*/ 2147483647 h 7777"/>
              <a:gd name="T80" fmla="*/ 2147483647 w 2474"/>
              <a:gd name="T81" fmla="*/ 2147483647 h 7777"/>
              <a:gd name="T82" fmla="*/ 2147483647 w 2474"/>
              <a:gd name="T83" fmla="*/ 2147483647 h 7777"/>
              <a:gd name="T84" fmla="*/ 2147483647 w 2474"/>
              <a:gd name="T85" fmla="*/ 2147483647 h 7777"/>
              <a:gd name="T86" fmla="*/ 2147483647 w 2474"/>
              <a:gd name="T87" fmla="*/ 2147483647 h 7777"/>
              <a:gd name="T88" fmla="*/ 2147483647 w 2474"/>
              <a:gd name="T89" fmla="*/ 2147483647 h 7777"/>
              <a:gd name="T90" fmla="*/ 2147483647 w 2474"/>
              <a:gd name="T91" fmla="*/ 2147483647 h 7777"/>
              <a:gd name="T92" fmla="*/ 2147483647 w 2474"/>
              <a:gd name="T93" fmla="*/ 2147483647 h 7777"/>
              <a:gd name="T94" fmla="*/ 2147483647 w 2474"/>
              <a:gd name="T95" fmla="*/ 2147483647 h 7777"/>
              <a:gd name="T96" fmla="*/ 2147483647 w 2474"/>
              <a:gd name="T97" fmla="*/ 2147483647 h 7777"/>
              <a:gd name="T98" fmla="*/ 2147483647 w 2474"/>
              <a:gd name="T99" fmla="*/ 2147483647 h 7777"/>
              <a:gd name="T100" fmla="*/ 2147483647 w 2474"/>
              <a:gd name="T101" fmla="*/ 2147483647 h 7777"/>
              <a:gd name="T102" fmla="*/ 2147483647 w 2474"/>
              <a:gd name="T103" fmla="*/ 2147483647 h 7777"/>
              <a:gd name="T104" fmla="*/ 2147483647 w 2474"/>
              <a:gd name="T105" fmla="*/ 2147483647 h 7777"/>
              <a:gd name="T106" fmla="*/ 2147483647 w 2474"/>
              <a:gd name="T107" fmla="*/ 2147483647 h 7777"/>
              <a:gd name="T108" fmla="*/ 2147483647 w 2474"/>
              <a:gd name="T109" fmla="*/ 2147483647 h 7777"/>
              <a:gd name="T110" fmla="*/ 2147483647 w 2474"/>
              <a:gd name="T111" fmla="*/ 2147483647 h 7777"/>
              <a:gd name="T112" fmla="*/ 2147483647 w 2474"/>
              <a:gd name="T113" fmla="*/ 2147483647 h 7777"/>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2474"/>
              <a:gd name="T172" fmla="*/ 0 h 7777"/>
              <a:gd name="T173" fmla="*/ 2474 w 2474"/>
              <a:gd name="T174" fmla="*/ 7777 h 7777"/>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2474" h="7777">
                <a:moveTo>
                  <a:pt x="0" y="0"/>
                </a:moveTo>
                <a:lnTo>
                  <a:pt x="0" y="0"/>
                </a:lnTo>
                <a:lnTo>
                  <a:pt x="0" y="77"/>
                </a:lnTo>
                <a:lnTo>
                  <a:pt x="120" y="77"/>
                </a:lnTo>
                <a:lnTo>
                  <a:pt x="120" y="155"/>
                </a:lnTo>
                <a:lnTo>
                  <a:pt x="251" y="155"/>
                </a:lnTo>
                <a:lnTo>
                  <a:pt x="251" y="233"/>
                </a:lnTo>
                <a:lnTo>
                  <a:pt x="334" y="233"/>
                </a:lnTo>
                <a:lnTo>
                  <a:pt x="334" y="311"/>
                </a:lnTo>
                <a:lnTo>
                  <a:pt x="396" y="311"/>
                </a:lnTo>
                <a:lnTo>
                  <a:pt x="396" y="388"/>
                </a:lnTo>
                <a:lnTo>
                  <a:pt x="447" y="388"/>
                </a:lnTo>
                <a:lnTo>
                  <a:pt x="447" y="466"/>
                </a:lnTo>
                <a:lnTo>
                  <a:pt x="491" y="466"/>
                </a:lnTo>
                <a:lnTo>
                  <a:pt x="491" y="544"/>
                </a:lnTo>
                <a:lnTo>
                  <a:pt x="528" y="544"/>
                </a:lnTo>
                <a:lnTo>
                  <a:pt x="528" y="622"/>
                </a:lnTo>
                <a:lnTo>
                  <a:pt x="562" y="622"/>
                </a:lnTo>
                <a:lnTo>
                  <a:pt x="562" y="699"/>
                </a:lnTo>
                <a:lnTo>
                  <a:pt x="593" y="699"/>
                </a:lnTo>
                <a:lnTo>
                  <a:pt x="593" y="777"/>
                </a:lnTo>
                <a:lnTo>
                  <a:pt x="622" y="777"/>
                </a:lnTo>
                <a:lnTo>
                  <a:pt x="622" y="855"/>
                </a:lnTo>
                <a:lnTo>
                  <a:pt x="648" y="855"/>
                </a:lnTo>
                <a:lnTo>
                  <a:pt x="648" y="933"/>
                </a:lnTo>
                <a:lnTo>
                  <a:pt x="673" y="933"/>
                </a:lnTo>
                <a:lnTo>
                  <a:pt x="673" y="1011"/>
                </a:lnTo>
                <a:lnTo>
                  <a:pt x="696" y="1011"/>
                </a:lnTo>
                <a:lnTo>
                  <a:pt x="696" y="1088"/>
                </a:lnTo>
                <a:lnTo>
                  <a:pt x="718" y="1088"/>
                </a:lnTo>
                <a:lnTo>
                  <a:pt x="718" y="1166"/>
                </a:lnTo>
                <a:lnTo>
                  <a:pt x="739" y="1166"/>
                </a:lnTo>
                <a:lnTo>
                  <a:pt x="739" y="1244"/>
                </a:lnTo>
                <a:lnTo>
                  <a:pt x="760" y="1244"/>
                </a:lnTo>
                <a:lnTo>
                  <a:pt x="760" y="1322"/>
                </a:lnTo>
                <a:lnTo>
                  <a:pt x="779" y="1322"/>
                </a:lnTo>
                <a:lnTo>
                  <a:pt x="779" y="1399"/>
                </a:lnTo>
                <a:lnTo>
                  <a:pt x="798" y="1399"/>
                </a:lnTo>
                <a:lnTo>
                  <a:pt x="798" y="1477"/>
                </a:lnTo>
                <a:lnTo>
                  <a:pt x="815" y="1477"/>
                </a:lnTo>
                <a:lnTo>
                  <a:pt x="815" y="1555"/>
                </a:lnTo>
                <a:lnTo>
                  <a:pt x="833" y="1555"/>
                </a:lnTo>
                <a:lnTo>
                  <a:pt x="833" y="1633"/>
                </a:lnTo>
                <a:lnTo>
                  <a:pt x="850" y="1633"/>
                </a:lnTo>
                <a:lnTo>
                  <a:pt x="850" y="1710"/>
                </a:lnTo>
                <a:lnTo>
                  <a:pt x="866" y="1710"/>
                </a:lnTo>
                <a:lnTo>
                  <a:pt x="866" y="1788"/>
                </a:lnTo>
                <a:lnTo>
                  <a:pt x="882" y="1788"/>
                </a:lnTo>
                <a:lnTo>
                  <a:pt x="882" y="1866"/>
                </a:lnTo>
                <a:lnTo>
                  <a:pt x="898" y="1866"/>
                </a:lnTo>
                <a:lnTo>
                  <a:pt x="898" y="1944"/>
                </a:lnTo>
                <a:lnTo>
                  <a:pt x="913" y="1944"/>
                </a:lnTo>
                <a:lnTo>
                  <a:pt x="913" y="2022"/>
                </a:lnTo>
                <a:lnTo>
                  <a:pt x="928" y="2022"/>
                </a:lnTo>
                <a:lnTo>
                  <a:pt x="928" y="2099"/>
                </a:lnTo>
                <a:lnTo>
                  <a:pt x="943" y="2099"/>
                </a:lnTo>
                <a:lnTo>
                  <a:pt x="943" y="2177"/>
                </a:lnTo>
                <a:lnTo>
                  <a:pt x="957" y="2177"/>
                </a:lnTo>
                <a:lnTo>
                  <a:pt x="957" y="2255"/>
                </a:lnTo>
                <a:lnTo>
                  <a:pt x="971" y="2255"/>
                </a:lnTo>
                <a:lnTo>
                  <a:pt x="971" y="2333"/>
                </a:lnTo>
                <a:lnTo>
                  <a:pt x="985" y="2333"/>
                </a:lnTo>
                <a:lnTo>
                  <a:pt x="985" y="2410"/>
                </a:lnTo>
                <a:lnTo>
                  <a:pt x="999" y="2410"/>
                </a:lnTo>
                <a:lnTo>
                  <a:pt x="999" y="2488"/>
                </a:lnTo>
                <a:lnTo>
                  <a:pt x="1012" y="2488"/>
                </a:lnTo>
                <a:lnTo>
                  <a:pt x="1012" y="2566"/>
                </a:lnTo>
                <a:lnTo>
                  <a:pt x="1026" y="2566"/>
                </a:lnTo>
                <a:lnTo>
                  <a:pt x="1026" y="2644"/>
                </a:lnTo>
                <a:lnTo>
                  <a:pt x="1039" y="2644"/>
                </a:lnTo>
                <a:lnTo>
                  <a:pt x="1039" y="2721"/>
                </a:lnTo>
                <a:lnTo>
                  <a:pt x="1052" y="2721"/>
                </a:lnTo>
                <a:lnTo>
                  <a:pt x="1052" y="2799"/>
                </a:lnTo>
                <a:lnTo>
                  <a:pt x="1065" y="2799"/>
                </a:lnTo>
                <a:lnTo>
                  <a:pt x="1065" y="2877"/>
                </a:lnTo>
                <a:lnTo>
                  <a:pt x="1078" y="2877"/>
                </a:lnTo>
                <a:lnTo>
                  <a:pt x="1078" y="2955"/>
                </a:lnTo>
                <a:lnTo>
                  <a:pt x="1090" y="2955"/>
                </a:lnTo>
                <a:lnTo>
                  <a:pt x="1090" y="3033"/>
                </a:lnTo>
                <a:lnTo>
                  <a:pt x="1103" y="3033"/>
                </a:lnTo>
                <a:lnTo>
                  <a:pt x="1103" y="3110"/>
                </a:lnTo>
                <a:lnTo>
                  <a:pt x="1115" y="3110"/>
                </a:lnTo>
                <a:lnTo>
                  <a:pt x="1115" y="3188"/>
                </a:lnTo>
                <a:lnTo>
                  <a:pt x="1128" y="3188"/>
                </a:lnTo>
                <a:lnTo>
                  <a:pt x="1128" y="3266"/>
                </a:lnTo>
                <a:lnTo>
                  <a:pt x="1140" y="3266"/>
                </a:lnTo>
                <a:lnTo>
                  <a:pt x="1140" y="3344"/>
                </a:lnTo>
                <a:lnTo>
                  <a:pt x="1152" y="3344"/>
                </a:lnTo>
                <a:lnTo>
                  <a:pt x="1152" y="3421"/>
                </a:lnTo>
                <a:lnTo>
                  <a:pt x="1165" y="3421"/>
                </a:lnTo>
                <a:lnTo>
                  <a:pt x="1165" y="3499"/>
                </a:lnTo>
                <a:lnTo>
                  <a:pt x="1177" y="3499"/>
                </a:lnTo>
                <a:lnTo>
                  <a:pt x="1177" y="3577"/>
                </a:lnTo>
                <a:lnTo>
                  <a:pt x="1189" y="3577"/>
                </a:lnTo>
                <a:lnTo>
                  <a:pt x="1189" y="3655"/>
                </a:lnTo>
                <a:lnTo>
                  <a:pt x="1201" y="3655"/>
                </a:lnTo>
                <a:lnTo>
                  <a:pt x="1201" y="3732"/>
                </a:lnTo>
                <a:lnTo>
                  <a:pt x="1213" y="3732"/>
                </a:lnTo>
                <a:lnTo>
                  <a:pt x="1213" y="3810"/>
                </a:lnTo>
                <a:lnTo>
                  <a:pt x="1225" y="3810"/>
                </a:lnTo>
                <a:lnTo>
                  <a:pt x="1225" y="3888"/>
                </a:lnTo>
                <a:lnTo>
                  <a:pt x="1237" y="3888"/>
                </a:lnTo>
                <a:lnTo>
                  <a:pt x="1237" y="3966"/>
                </a:lnTo>
                <a:lnTo>
                  <a:pt x="1249" y="3966"/>
                </a:lnTo>
                <a:lnTo>
                  <a:pt x="1249" y="4044"/>
                </a:lnTo>
                <a:lnTo>
                  <a:pt x="1261" y="4044"/>
                </a:lnTo>
                <a:lnTo>
                  <a:pt x="1261" y="4121"/>
                </a:lnTo>
                <a:lnTo>
                  <a:pt x="1273" y="4121"/>
                </a:lnTo>
                <a:lnTo>
                  <a:pt x="1273" y="4199"/>
                </a:lnTo>
                <a:lnTo>
                  <a:pt x="1285" y="4199"/>
                </a:lnTo>
                <a:lnTo>
                  <a:pt x="1285" y="4277"/>
                </a:lnTo>
                <a:lnTo>
                  <a:pt x="1297" y="4277"/>
                </a:lnTo>
                <a:lnTo>
                  <a:pt x="1297" y="4355"/>
                </a:lnTo>
                <a:lnTo>
                  <a:pt x="1309" y="4355"/>
                </a:lnTo>
                <a:lnTo>
                  <a:pt x="1309" y="4432"/>
                </a:lnTo>
                <a:lnTo>
                  <a:pt x="1322" y="4432"/>
                </a:lnTo>
                <a:lnTo>
                  <a:pt x="1322" y="4510"/>
                </a:lnTo>
                <a:lnTo>
                  <a:pt x="1334" y="4510"/>
                </a:lnTo>
                <a:lnTo>
                  <a:pt x="1334" y="4588"/>
                </a:lnTo>
                <a:lnTo>
                  <a:pt x="1346" y="4588"/>
                </a:lnTo>
                <a:lnTo>
                  <a:pt x="1346" y="4666"/>
                </a:lnTo>
                <a:lnTo>
                  <a:pt x="1359" y="4666"/>
                </a:lnTo>
                <a:lnTo>
                  <a:pt x="1359" y="4743"/>
                </a:lnTo>
                <a:lnTo>
                  <a:pt x="1371" y="4743"/>
                </a:lnTo>
                <a:lnTo>
                  <a:pt x="1371" y="4821"/>
                </a:lnTo>
                <a:lnTo>
                  <a:pt x="1384" y="4821"/>
                </a:lnTo>
                <a:lnTo>
                  <a:pt x="1384" y="4899"/>
                </a:lnTo>
                <a:lnTo>
                  <a:pt x="1396" y="4899"/>
                </a:lnTo>
                <a:lnTo>
                  <a:pt x="1396" y="4977"/>
                </a:lnTo>
                <a:lnTo>
                  <a:pt x="1409" y="4977"/>
                </a:lnTo>
                <a:lnTo>
                  <a:pt x="1409" y="5055"/>
                </a:lnTo>
                <a:lnTo>
                  <a:pt x="1422" y="5055"/>
                </a:lnTo>
                <a:lnTo>
                  <a:pt x="1422" y="5132"/>
                </a:lnTo>
                <a:lnTo>
                  <a:pt x="1435" y="5132"/>
                </a:lnTo>
                <a:lnTo>
                  <a:pt x="1435" y="5210"/>
                </a:lnTo>
                <a:lnTo>
                  <a:pt x="1448" y="5210"/>
                </a:lnTo>
                <a:lnTo>
                  <a:pt x="1448" y="5288"/>
                </a:lnTo>
                <a:lnTo>
                  <a:pt x="1462" y="5288"/>
                </a:lnTo>
                <a:lnTo>
                  <a:pt x="1462" y="5366"/>
                </a:lnTo>
                <a:lnTo>
                  <a:pt x="1475" y="5366"/>
                </a:lnTo>
                <a:lnTo>
                  <a:pt x="1475" y="5443"/>
                </a:lnTo>
                <a:lnTo>
                  <a:pt x="1489" y="5443"/>
                </a:lnTo>
                <a:lnTo>
                  <a:pt x="1489" y="5521"/>
                </a:lnTo>
                <a:lnTo>
                  <a:pt x="1503" y="5521"/>
                </a:lnTo>
                <a:lnTo>
                  <a:pt x="1503" y="5599"/>
                </a:lnTo>
                <a:lnTo>
                  <a:pt x="1517" y="5599"/>
                </a:lnTo>
                <a:lnTo>
                  <a:pt x="1517" y="5677"/>
                </a:lnTo>
                <a:lnTo>
                  <a:pt x="1531" y="5677"/>
                </a:lnTo>
                <a:lnTo>
                  <a:pt x="1531" y="5754"/>
                </a:lnTo>
                <a:lnTo>
                  <a:pt x="1546" y="5754"/>
                </a:lnTo>
                <a:lnTo>
                  <a:pt x="1546" y="5832"/>
                </a:lnTo>
                <a:lnTo>
                  <a:pt x="1561" y="5832"/>
                </a:lnTo>
                <a:lnTo>
                  <a:pt x="1561" y="5910"/>
                </a:lnTo>
                <a:lnTo>
                  <a:pt x="1576" y="5910"/>
                </a:lnTo>
                <a:lnTo>
                  <a:pt x="1576" y="5988"/>
                </a:lnTo>
                <a:lnTo>
                  <a:pt x="1592" y="5988"/>
                </a:lnTo>
                <a:lnTo>
                  <a:pt x="1592" y="6066"/>
                </a:lnTo>
                <a:lnTo>
                  <a:pt x="1608" y="6066"/>
                </a:lnTo>
                <a:lnTo>
                  <a:pt x="1608" y="6143"/>
                </a:lnTo>
                <a:lnTo>
                  <a:pt x="1624" y="6143"/>
                </a:lnTo>
                <a:lnTo>
                  <a:pt x="1624" y="6221"/>
                </a:lnTo>
                <a:lnTo>
                  <a:pt x="1641" y="6221"/>
                </a:lnTo>
                <a:lnTo>
                  <a:pt x="1641" y="6299"/>
                </a:lnTo>
                <a:lnTo>
                  <a:pt x="1659" y="6299"/>
                </a:lnTo>
                <a:lnTo>
                  <a:pt x="1659" y="6377"/>
                </a:lnTo>
                <a:lnTo>
                  <a:pt x="1676" y="6377"/>
                </a:lnTo>
                <a:lnTo>
                  <a:pt x="1676" y="6454"/>
                </a:lnTo>
                <a:lnTo>
                  <a:pt x="1695" y="6454"/>
                </a:lnTo>
                <a:lnTo>
                  <a:pt x="1695" y="6532"/>
                </a:lnTo>
                <a:lnTo>
                  <a:pt x="1714" y="6532"/>
                </a:lnTo>
                <a:lnTo>
                  <a:pt x="1714" y="6610"/>
                </a:lnTo>
                <a:lnTo>
                  <a:pt x="1735" y="6610"/>
                </a:lnTo>
                <a:lnTo>
                  <a:pt x="1735" y="6688"/>
                </a:lnTo>
                <a:lnTo>
                  <a:pt x="1756" y="6688"/>
                </a:lnTo>
                <a:lnTo>
                  <a:pt x="1756" y="6765"/>
                </a:lnTo>
                <a:lnTo>
                  <a:pt x="1778" y="6765"/>
                </a:lnTo>
                <a:lnTo>
                  <a:pt x="1778" y="6843"/>
                </a:lnTo>
                <a:lnTo>
                  <a:pt x="1801" y="6843"/>
                </a:lnTo>
                <a:lnTo>
                  <a:pt x="1801" y="6921"/>
                </a:lnTo>
                <a:lnTo>
                  <a:pt x="1826" y="6921"/>
                </a:lnTo>
                <a:lnTo>
                  <a:pt x="1826" y="6999"/>
                </a:lnTo>
                <a:lnTo>
                  <a:pt x="1852" y="6999"/>
                </a:lnTo>
                <a:lnTo>
                  <a:pt x="1852" y="7077"/>
                </a:lnTo>
                <a:lnTo>
                  <a:pt x="1881" y="7077"/>
                </a:lnTo>
                <a:lnTo>
                  <a:pt x="1881" y="7154"/>
                </a:lnTo>
                <a:lnTo>
                  <a:pt x="1912" y="7154"/>
                </a:lnTo>
                <a:lnTo>
                  <a:pt x="1912" y="7232"/>
                </a:lnTo>
                <a:lnTo>
                  <a:pt x="1946" y="7232"/>
                </a:lnTo>
                <a:lnTo>
                  <a:pt x="1946" y="7310"/>
                </a:lnTo>
                <a:lnTo>
                  <a:pt x="1983" y="7310"/>
                </a:lnTo>
                <a:lnTo>
                  <a:pt x="1983" y="7388"/>
                </a:lnTo>
                <a:lnTo>
                  <a:pt x="2027" y="7388"/>
                </a:lnTo>
                <a:lnTo>
                  <a:pt x="2027" y="7465"/>
                </a:lnTo>
                <a:lnTo>
                  <a:pt x="2078" y="7465"/>
                </a:lnTo>
                <a:lnTo>
                  <a:pt x="2078" y="7543"/>
                </a:lnTo>
                <a:lnTo>
                  <a:pt x="2140" y="7543"/>
                </a:lnTo>
                <a:lnTo>
                  <a:pt x="2140" y="7621"/>
                </a:lnTo>
                <a:lnTo>
                  <a:pt x="2223" y="7621"/>
                </a:lnTo>
                <a:lnTo>
                  <a:pt x="2223" y="7699"/>
                </a:lnTo>
                <a:lnTo>
                  <a:pt x="2354" y="7699"/>
                </a:lnTo>
                <a:lnTo>
                  <a:pt x="2354" y="7777"/>
                </a:lnTo>
                <a:lnTo>
                  <a:pt x="2474" y="7777"/>
                </a:lnTo>
                <a:lnTo>
                  <a:pt x="2474" y="7699"/>
                </a:lnTo>
                <a:lnTo>
                  <a:pt x="2354" y="7699"/>
                </a:lnTo>
                <a:lnTo>
                  <a:pt x="2354" y="7621"/>
                </a:lnTo>
                <a:lnTo>
                  <a:pt x="2223" y="7621"/>
                </a:lnTo>
                <a:lnTo>
                  <a:pt x="2223" y="7543"/>
                </a:lnTo>
                <a:lnTo>
                  <a:pt x="2140" y="7543"/>
                </a:lnTo>
                <a:lnTo>
                  <a:pt x="2140" y="7465"/>
                </a:lnTo>
                <a:lnTo>
                  <a:pt x="2078" y="7465"/>
                </a:lnTo>
                <a:lnTo>
                  <a:pt x="2078" y="7388"/>
                </a:lnTo>
                <a:lnTo>
                  <a:pt x="2027" y="7388"/>
                </a:lnTo>
                <a:lnTo>
                  <a:pt x="2027" y="7310"/>
                </a:lnTo>
                <a:lnTo>
                  <a:pt x="1983" y="7310"/>
                </a:lnTo>
                <a:lnTo>
                  <a:pt x="1983" y="7232"/>
                </a:lnTo>
                <a:lnTo>
                  <a:pt x="1946" y="7232"/>
                </a:lnTo>
                <a:lnTo>
                  <a:pt x="1946" y="7154"/>
                </a:lnTo>
                <a:lnTo>
                  <a:pt x="1912" y="7154"/>
                </a:lnTo>
                <a:lnTo>
                  <a:pt x="1912" y="7077"/>
                </a:lnTo>
                <a:lnTo>
                  <a:pt x="1881" y="7077"/>
                </a:lnTo>
                <a:lnTo>
                  <a:pt x="1881" y="6999"/>
                </a:lnTo>
                <a:lnTo>
                  <a:pt x="1852" y="6999"/>
                </a:lnTo>
                <a:lnTo>
                  <a:pt x="1852" y="6921"/>
                </a:lnTo>
                <a:lnTo>
                  <a:pt x="1826" y="6921"/>
                </a:lnTo>
                <a:lnTo>
                  <a:pt x="1826" y="6843"/>
                </a:lnTo>
                <a:lnTo>
                  <a:pt x="1801" y="6843"/>
                </a:lnTo>
                <a:lnTo>
                  <a:pt x="1801" y="6765"/>
                </a:lnTo>
                <a:lnTo>
                  <a:pt x="1778" y="6765"/>
                </a:lnTo>
                <a:lnTo>
                  <a:pt x="1778" y="6688"/>
                </a:lnTo>
                <a:lnTo>
                  <a:pt x="1756" y="6688"/>
                </a:lnTo>
                <a:lnTo>
                  <a:pt x="1756" y="6610"/>
                </a:lnTo>
                <a:lnTo>
                  <a:pt x="1735" y="6610"/>
                </a:lnTo>
                <a:lnTo>
                  <a:pt x="1735" y="6532"/>
                </a:lnTo>
                <a:lnTo>
                  <a:pt x="1714" y="6532"/>
                </a:lnTo>
                <a:lnTo>
                  <a:pt x="1714" y="6454"/>
                </a:lnTo>
                <a:lnTo>
                  <a:pt x="1695" y="6454"/>
                </a:lnTo>
                <a:lnTo>
                  <a:pt x="1695" y="6377"/>
                </a:lnTo>
                <a:lnTo>
                  <a:pt x="1676" y="6377"/>
                </a:lnTo>
                <a:lnTo>
                  <a:pt x="1676" y="6299"/>
                </a:lnTo>
                <a:lnTo>
                  <a:pt x="1659" y="6299"/>
                </a:lnTo>
                <a:lnTo>
                  <a:pt x="1659" y="6221"/>
                </a:lnTo>
                <a:lnTo>
                  <a:pt x="1641" y="6221"/>
                </a:lnTo>
                <a:lnTo>
                  <a:pt x="1641" y="6143"/>
                </a:lnTo>
                <a:lnTo>
                  <a:pt x="1624" y="6143"/>
                </a:lnTo>
                <a:lnTo>
                  <a:pt x="1624" y="6066"/>
                </a:lnTo>
                <a:lnTo>
                  <a:pt x="1608" y="6066"/>
                </a:lnTo>
                <a:lnTo>
                  <a:pt x="1608" y="5988"/>
                </a:lnTo>
                <a:lnTo>
                  <a:pt x="1592" y="5988"/>
                </a:lnTo>
                <a:lnTo>
                  <a:pt x="1592" y="5910"/>
                </a:lnTo>
                <a:lnTo>
                  <a:pt x="1576" y="5910"/>
                </a:lnTo>
                <a:lnTo>
                  <a:pt x="1576" y="5832"/>
                </a:lnTo>
                <a:lnTo>
                  <a:pt x="1561" y="5832"/>
                </a:lnTo>
                <a:lnTo>
                  <a:pt x="1561" y="5754"/>
                </a:lnTo>
                <a:lnTo>
                  <a:pt x="1546" y="5754"/>
                </a:lnTo>
                <a:lnTo>
                  <a:pt x="1546" y="5677"/>
                </a:lnTo>
                <a:lnTo>
                  <a:pt x="1531" y="5677"/>
                </a:lnTo>
                <a:lnTo>
                  <a:pt x="1531" y="5599"/>
                </a:lnTo>
                <a:lnTo>
                  <a:pt x="1517" y="5599"/>
                </a:lnTo>
                <a:lnTo>
                  <a:pt x="1517" y="5521"/>
                </a:lnTo>
                <a:lnTo>
                  <a:pt x="1503" y="5521"/>
                </a:lnTo>
                <a:lnTo>
                  <a:pt x="1503" y="5443"/>
                </a:lnTo>
                <a:lnTo>
                  <a:pt x="1489" y="5443"/>
                </a:lnTo>
                <a:lnTo>
                  <a:pt x="1489" y="5366"/>
                </a:lnTo>
                <a:lnTo>
                  <a:pt x="1475" y="5366"/>
                </a:lnTo>
                <a:lnTo>
                  <a:pt x="1475" y="5288"/>
                </a:lnTo>
                <a:lnTo>
                  <a:pt x="1462" y="5288"/>
                </a:lnTo>
                <a:lnTo>
                  <a:pt x="1462" y="5210"/>
                </a:lnTo>
                <a:lnTo>
                  <a:pt x="1448" y="5210"/>
                </a:lnTo>
                <a:lnTo>
                  <a:pt x="1448" y="5132"/>
                </a:lnTo>
                <a:lnTo>
                  <a:pt x="1435" y="5132"/>
                </a:lnTo>
                <a:lnTo>
                  <a:pt x="1435" y="5055"/>
                </a:lnTo>
                <a:lnTo>
                  <a:pt x="1422" y="5055"/>
                </a:lnTo>
                <a:lnTo>
                  <a:pt x="1422" y="4977"/>
                </a:lnTo>
                <a:lnTo>
                  <a:pt x="1409" y="4977"/>
                </a:lnTo>
                <a:lnTo>
                  <a:pt x="1409" y="4899"/>
                </a:lnTo>
                <a:lnTo>
                  <a:pt x="1396" y="4899"/>
                </a:lnTo>
                <a:lnTo>
                  <a:pt x="1396" y="4821"/>
                </a:lnTo>
                <a:lnTo>
                  <a:pt x="1384" y="4821"/>
                </a:lnTo>
                <a:lnTo>
                  <a:pt x="1384" y="4743"/>
                </a:lnTo>
                <a:lnTo>
                  <a:pt x="1371" y="4743"/>
                </a:lnTo>
                <a:lnTo>
                  <a:pt x="1371" y="4666"/>
                </a:lnTo>
                <a:lnTo>
                  <a:pt x="1359" y="4666"/>
                </a:lnTo>
                <a:lnTo>
                  <a:pt x="1359" y="4588"/>
                </a:lnTo>
                <a:lnTo>
                  <a:pt x="1346" y="4588"/>
                </a:lnTo>
                <a:lnTo>
                  <a:pt x="1346" y="4510"/>
                </a:lnTo>
                <a:lnTo>
                  <a:pt x="1334" y="4510"/>
                </a:lnTo>
                <a:lnTo>
                  <a:pt x="1334" y="4432"/>
                </a:lnTo>
                <a:lnTo>
                  <a:pt x="1322" y="4432"/>
                </a:lnTo>
                <a:lnTo>
                  <a:pt x="1322" y="4355"/>
                </a:lnTo>
                <a:lnTo>
                  <a:pt x="1309" y="4355"/>
                </a:lnTo>
                <a:lnTo>
                  <a:pt x="1309" y="4277"/>
                </a:lnTo>
                <a:lnTo>
                  <a:pt x="1297" y="4277"/>
                </a:lnTo>
                <a:lnTo>
                  <a:pt x="1297" y="4199"/>
                </a:lnTo>
                <a:lnTo>
                  <a:pt x="1285" y="4199"/>
                </a:lnTo>
                <a:lnTo>
                  <a:pt x="1285" y="4121"/>
                </a:lnTo>
                <a:lnTo>
                  <a:pt x="1273" y="4121"/>
                </a:lnTo>
                <a:lnTo>
                  <a:pt x="1273" y="4044"/>
                </a:lnTo>
                <a:lnTo>
                  <a:pt x="1261" y="4044"/>
                </a:lnTo>
                <a:lnTo>
                  <a:pt x="1261" y="3966"/>
                </a:lnTo>
                <a:lnTo>
                  <a:pt x="1249" y="3966"/>
                </a:lnTo>
                <a:lnTo>
                  <a:pt x="1249" y="3888"/>
                </a:lnTo>
                <a:lnTo>
                  <a:pt x="1237" y="3888"/>
                </a:lnTo>
                <a:lnTo>
                  <a:pt x="1237" y="3810"/>
                </a:lnTo>
                <a:lnTo>
                  <a:pt x="1225" y="3810"/>
                </a:lnTo>
                <a:lnTo>
                  <a:pt x="1225" y="3732"/>
                </a:lnTo>
                <a:lnTo>
                  <a:pt x="1213" y="3732"/>
                </a:lnTo>
                <a:lnTo>
                  <a:pt x="1213" y="3655"/>
                </a:lnTo>
                <a:lnTo>
                  <a:pt x="1201" y="3655"/>
                </a:lnTo>
                <a:lnTo>
                  <a:pt x="1201" y="3577"/>
                </a:lnTo>
                <a:lnTo>
                  <a:pt x="1189" y="3577"/>
                </a:lnTo>
                <a:lnTo>
                  <a:pt x="1189" y="3499"/>
                </a:lnTo>
                <a:lnTo>
                  <a:pt x="1177" y="3499"/>
                </a:lnTo>
                <a:lnTo>
                  <a:pt x="1177" y="3421"/>
                </a:lnTo>
                <a:lnTo>
                  <a:pt x="1165" y="3421"/>
                </a:lnTo>
                <a:lnTo>
                  <a:pt x="1165" y="3344"/>
                </a:lnTo>
                <a:lnTo>
                  <a:pt x="1152" y="3344"/>
                </a:lnTo>
                <a:lnTo>
                  <a:pt x="1152" y="3266"/>
                </a:lnTo>
                <a:lnTo>
                  <a:pt x="1140" y="3266"/>
                </a:lnTo>
                <a:lnTo>
                  <a:pt x="1140" y="3188"/>
                </a:lnTo>
                <a:lnTo>
                  <a:pt x="1128" y="3188"/>
                </a:lnTo>
                <a:lnTo>
                  <a:pt x="1128" y="3110"/>
                </a:lnTo>
                <a:lnTo>
                  <a:pt x="1115" y="3110"/>
                </a:lnTo>
                <a:lnTo>
                  <a:pt x="1115" y="3033"/>
                </a:lnTo>
                <a:lnTo>
                  <a:pt x="1103" y="3033"/>
                </a:lnTo>
                <a:lnTo>
                  <a:pt x="1103" y="2955"/>
                </a:lnTo>
                <a:lnTo>
                  <a:pt x="1090" y="2955"/>
                </a:lnTo>
                <a:lnTo>
                  <a:pt x="1090" y="2877"/>
                </a:lnTo>
                <a:lnTo>
                  <a:pt x="1078" y="2877"/>
                </a:lnTo>
                <a:lnTo>
                  <a:pt x="1078" y="2799"/>
                </a:lnTo>
                <a:lnTo>
                  <a:pt x="1065" y="2799"/>
                </a:lnTo>
                <a:lnTo>
                  <a:pt x="1065" y="2721"/>
                </a:lnTo>
                <a:lnTo>
                  <a:pt x="1052" y="2721"/>
                </a:lnTo>
                <a:lnTo>
                  <a:pt x="1052" y="2644"/>
                </a:lnTo>
                <a:lnTo>
                  <a:pt x="1039" y="2644"/>
                </a:lnTo>
                <a:lnTo>
                  <a:pt x="1039" y="2566"/>
                </a:lnTo>
                <a:lnTo>
                  <a:pt x="1026" y="2566"/>
                </a:lnTo>
                <a:lnTo>
                  <a:pt x="1026" y="2488"/>
                </a:lnTo>
                <a:lnTo>
                  <a:pt x="1012" y="2488"/>
                </a:lnTo>
                <a:lnTo>
                  <a:pt x="1012" y="2410"/>
                </a:lnTo>
                <a:lnTo>
                  <a:pt x="999" y="2410"/>
                </a:lnTo>
                <a:lnTo>
                  <a:pt x="999" y="2333"/>
                </a:lnTo>
                <a:lnTo>
                  <a:pt x="985" y="2333"/>
                </a:lnTo>
                <a:lnTo>
                  <a:pt x="985" y="2255"/>
                </a:lnTo>
                <a:lnTo>
                  <a:pt x="971" y="2255"/>
                </a:lnTo>
                <a:lnTo>
                  <a:pt x="971" y="2177"/>
                </a:lnTo>
                <a:lnTo>
                  <a:pt x="957" y="2177"/>
                </a:lnTo>
                <a:lnTo>
                  <a:pt x="957" y="2099"/>
                </a:lnTo>
                <a:lnTo>
                  <a:pt x="943" y="2099"/>
                </a:lnTo>
                <a:lnTo>
                  <a:pt x="943" y="2022"/>
                </a:lnTo>
                <a:lnTo>
                  <a:pt x="928" y="2022"/>
                </a:lnTo>
                <a:lnTo>
                  <a:pt x="928" y="1944"/>
                </a:lnTo>
                <a:lnTo>
                  <a:pt x="913" y="1944"/>
                </a:lnTo>
                <a:lnTo>
                  <a:pt x="913" y="1866"/>
                </a:lnTo>
                <a:lnTo>
                  <a:pt x="898" y="1866"/>
                </a:lnTo>
                <a:lnTo>
                  <a:pt x="898" y="1788"/>
                </a:lnTo>
                <a:lnTo>
                  <a:pt x="882" y="1788"/>
                </a:lnTo>
                <a:lnTo>
                  <a:pt x="882" y="1710"/>
                </a:lnTo>
                <a:lnTo>
                  <a:pt x="866" y="1710"/>
                </a:lnTo>
                <a:lnTo>
                  <a:pt x="866" y="1633"/>
                </a:lnTo>
                <a:lnTo>
                  <a:pt x="850" y="1633"/>
                </a:lnTo>
                <a:lnTo>
                  <a:pt x="850" y="1555"/>
                </a:lnTo>
                <a:lnTo>
                  <a:pt x="833" y="1555"/>
                </a:lnTo>
                <a:lnTo>
                  <a:pt x="833" y="1477"/>
                </a:lnTo>
                <a:lnTo>
                  <a:pt x="815" y="1477"/>
                </a:lnTo>
                <a:lnTo>
                  <a:pt x="815" y="1399"/>
                </a:lnTo>
                <a:lnTo>
                  <a:pt x="798" y="1399"/>
                </a:lnTo>
                <a:lnTo>
                  <a:pt x="798" y="1322"/>
                </a:lnTo>
                <a:lnTo>
                  <a:pt x="779" y="1322"/>
                </a:lnTo>
                <a:lnTo>
                  <a:pt x="779" y="1244"/>
                </a:lnTo>
                <a:lnTo>
                  <a:pt x="760" y="1244"/>
                </a:lnTo>
                <a:lnTo>
                  <a:pt x="760" y="1166"/>
                </a:lnTo>
                <a:lnTo>
                  <a:pt x="739" y="1166"/>
                </a:lnTo>
                <a:lnTo>
                  <a:pt x="739" y="1088"/>
                </a:lnTo>
                <a:lnTo>
                  <a:pt x="718" y="1088"/>
                </a:lnTo>
                <a:lnTo>
                  <a:pt x="718" y="1011"/>
                </a:lnTo>
                <a:lnTo>
                  <a:pt x="696" y="1011"/>
                </a:lnTo>
                <a:lnTo>
                  <a:pt x="696" y="933"/>
                </a:lnTo>
                <a:lnTo>
                  <a:pt x="673" y="933"/>
                </a:lnTo>
                <a:lnTo>
                  <a:pt x="673" y="855"/>
                </a:lnTo>
                <a:lnTo>
                  <a:pt x="648" y="855"/>
                </a:lnTo>
                <a:lnTo>
                  <a:pt x="648" y="777"/>
                </a:lnTo>
                <a:lnTo>
                  <a:pt x="622" y="777"/>
                </a:lnTo>
                <a:lnTo>
                  <a:pt x="622" y="699"/>
                </a:lnTo>
                <a:lnTo>
                  <a:pt x="593" y="699"/>
                </a:lnTo>
                <a:lnTo>
                  <a:pt x="593" y="622"/>
                </a:lnTo>
                <a:lnTo>
                  <a:pt x="562" y="622"/>
                </a:lnTo>
                <a:lnTo>
                  <a:pt x="562" y="544"/>
                </a:lnTo>
                <a:lnTo>
                  <a:pt x="528" y="544"/>
                </a:lnTo>
                <a:lnTo>
                  <a:pt x="528" y="466"/>
                </a:lnTo>
                <a:lnTo>
                  <a:pt x="491" y="466"/>
                </a:lnTo>
                <a:lnTo>
                  <a:pt x="491" y="388"/>
                </a:lnTo>
                <a:lnTo>
                  <a:pt x="447" y="388"/>
                </a:lnTo>
                <a:lnTo>
                  <a:pt x="447" y="311"/>
                </a:lnTo>
                <a:lnTo>
                  <a:pt x="396" y="311"/>
                </a:lnTo>
                <a:lnTo>
                  <a:pt x="396" y="233"/>
                </a:lnTo>
                <a:lnTo>
                  <a:pt x="334" y="233"/>
                </a:lnTo>
                <a:lnTo>
                  <a:pt x="334" y="155"/>
                </a:lnTo>
                <a:lnTo>
                  <a:pt x="251" y="155"/>
                </a:lnTo>
                <a:lnTo>
                  <a:pt x="251" y="77"/>
                </a:lnTo>
                <a:lnTo>
                  <a:pt x="120" y="77"/>
                </a:lnTo>
                <a:lnTo>
                  <a:pt x="120" y="0"/>
                </a:lnTo>
                <a:lnTo>
                  <a:pt x="0" y="0"/>
                </a:lnTo>
              </a:path>
            </a:pathLst>
          </a:custGeom>
          <a:solidFill>
            <a:srgbClr val="0000FF"/>
          </a:solidFill>
          <a:ln w="38100">
            <a:solidFill>
              <a:srgbClr val="0000FF"/>
            </a:solidFill>
            <a:round/>
            <a:headEnd/>
            <a:tailEnd/>
          </a:ln>
        </p:spPr>
        <p:txBody>
          <a:bodyPr/>
          <a:lstStyle/>
          <a:p>
            <a:endParaRPr lang="en-US"/>
          </a:p>
        </p:txBody>
      </p:sp>
      <p:sp>
        <p:nvSpPr>
          <p:cNvPr id="257095" name="Freeform 71"/>
          <p:cNvSpPr>
            <a:spLocks/>
          </p:cNvSpPr>
          <p:nvPr/>
        </p:nvSpPr>
        <p:spPr bwMode="auto">
          <a:xfrm flipV="1">
            <a:off x="3527425" y="2376488"/>
            <a:ext cx="914400" cy="3076575"/>
          </a:xfrm>
          <a:custGeom>
            <a:avLst/>
            <a:gdLst>
              <a:gd name="T0" fmla="*/ 2147483647 w 2474"/>
              <a:gd name="T1" fmla="*/ 2147483647 h 7777"/>
              <a:gd name="T2" fmla="*/ 2147483647 w 2474"/>
              <a:gd name="T3" fmla="*/ 2147483647 h 7777"/>
              <a:gd name="T4" fmla="*/ 2147483647 w 2474"/>
              <a:gd name="T5" fmla="*/ 2147483647 h 7777"/>
              <a:gd name="T6" fmla="*/ 2147483647 w 2474"/>
              <a:gd name="T7" fmla="*/ 2147483647 h 7777"/>
              <a:gd name="T8" fmla="*/ 2147483647 w 2474"/>
              <a:gd name="T9" fmla="*/ 2147483647 h 7777"/>
              <a:gd name="T10" fmla="*/ 2147483647 w 2474"/>
              <a:gd name="T11" fmla="*/ 2147483647 h 7777"/>
              <a:gd name="T12" fmla="*/ 2147483647 w 2474"/>
              <a:gd name="T13" fmla="*/ 2147483647 h 7777"/>
              <a:gd name="T14" fmla="*/ 2147483647 w 2474"/>
              <a:gd name="T15" fmla="*/ 2147483647 h 7777"/>
              <a:gd name="T16" fmla="*/ 2147483647 w 2474"/>
              <a:gd name="T17" fmla="*/ 2147483647 h 7777"/>
              <a:gd name="T18" fmla="*/ 2147483647 w 2474"/>
              <a:gd name="T19" fmla="*/ 2147483647 h 7777"/>
              <a:gd name="T20" fmla="*/ 2147483647 w 2474"/>
              <a:gd name="T21" fmla="*/ 2147483647 h 7777"/>
              <a:gd name="T22" fmla="*/ 2147483647 w 2474"/>
              <a:gd name="T23" fmla="*/ 2147483647 h 7777"/>
              <a:gd name="T24" fmla="*/ 2147483647 w 2474"/>
              <a:gd name="T25" fmla="*/ 2147483647 h 7777"/>
              <a:gd name="T26" fmla="*/ 2147483647 w 2474"/>
              <a:gd name="T27" fmla="*/ 2147483647 h 7777"/>
              <a:gd name="T28" fmla="*/ 2147483647 w 2474"/>
              <a:gd name="T29" fmla="*/ 2147483647 h 7777"/>
              <a:gd name="T30" fmla="*/ 2147483647 w 2474"/>
              <a:gd name="T31" fmla="*/ 2147483647 h 7777"/>
              <a:gd name="T32" fmla="*/ 2147483647 w 2474"/>
              <a:gd name="T33" fmla="*/ 2147483647 h 7777"/>
              <a:gd name="T34" fmla="*/ 2147483647 w 2474"/>
              <a:gd name="T35" fmla="*/ 2147483647 h 7777"/>
              <a:gd name="T36" fmla="*/ 2147483647 w 2474"/>
              <a:gd name="T37" fmla="*/ 2147483647 h 7777"/>
              <a:gd name="T38" fmla="*/ 2147483647 w 2474"/>
              <a:gd name="T39" fmla="*/ 2147483647 h 7777"/>
              <a:gd name="T40" fmla="*/ 2147483647 w 2474"/>
              <a:gd name="T41" fmla="*/ 2147483647 h 7777"/>
              <a:gd name="T42" fmla="*/ 2147483647 w 2474"/>
              <a:gd name="T43" fmla="*/ 2147483647 h 7777"/>
              <a:gd name="T44" fmla="*/ 2147483647 w 2474"/>
              <a:gd name="T45" fmla="*/ 2147483647 h 7777"/>
              <a:gd name="T46" fmla="*/ 2147483647 w 2474"/>
              <a:gd name="T47" fmla="*/ 2147483647 h 7777"/>
              <a:gd name="T48" fmla="*/ 2147483647 w 2474"/>
              <a:gd name="T49" fmla="*/ 2147483647 h 7777"/>
              <a:gd name="T50" fmla="*/ 2147483647 w 2474"/>
              <a:gd name="T51" fmla="*/ 2147483647 h 7777"/>
              <a:gd name="T52" fmla="*/ 2147483647 w 2474"/>
              <a:gd name="T53" fmla="*/ 2147483647 h 7777"/>
              <a:gd name="T54" fmla="*/ 2147483647 w 2474"/>
              <a:gd name="T55" fmla="*/ 2147483647 h 7777"/>
              <a:gd name="T56" fmla="*/ 2147483647 w 2474"/>
              <a:gd name="T57" fmla="*/ 2147483647 h 7777"/>
              <a:gd name="T58" fmla="*/ 2147483647 w 2474"/>
              <a:gd name="T59" fmla="*/ 2147483647 h 7777"/>
              <a:gd name="T60" fmla="*/ 2147483647 w 2474"/>
              <a:gd name="T61" fmla="*/ 2147483647 h 7777"/>
              <a:gd name="T62" fmla="*/ 2147483647 w 2474"/>
              <a:gd name="T63" fmla="*/ 2147483647 h 7777"/>
              <a:gd name="T64" fmla="*/ 2147483647 w 2474"/>
              <a:gd name="T65" fmla="*/ 2147483647 h 7777"/>
              <a:gd name="T66" fmla="*/ 2147483647 w 2474"/>
              <a:gd name="T67" fmla="*/ 2147483647 h 7777"/>
              <a:gd name="T68" fmla="*/ 2147483647 w 2474"/>
              <a:gd name="T69" fmla="*/ 2147483647 h 7777"/>
              <a:gd name="T70" fmla="*/ 2147483647 w 2474"/>
              <a:gd name="T71" fmla="*/ 2147483647 h 7777"/>
              <a:gd name="T72" fmla="*/ 2147483647 w 2474"/>
              <a:gd name="T73" fmla="*/ 2147483647 h 7777"/>
              <a:gd name="T74" fmla="*/ 2147483647 w 2474"/>
              <a:gd name="T75" fmla="*/ 2147483647 h 7777"/>
              <a:gd name="T76" fmla="*/ 2147483647 w 2474"/>
              <a:gd name="T77" fmla="*/ 2147483647 h 7777"/>
              <a:gd name="T78" fmla="*/ 2147483647 w 2474"/>
              <a:gd name="T79" fmla="*/ 2147483647 h 7777"/>
              <a:gd name="T80" fmla="*/ 2147483647 w 2474"/>
              <a:gd name="T81" fmla="*/ 2147483647 h 7777"/>
              <a:gd name="T82" fmla="*/ 2147483647 w 2474"/>
              <a:gd name="T83" fmla="*/ 2147483647 h 7777"/>
              <a:gd name="T84" fmla="*/ 2147483647 w 2474"/>
              <a:gd name="T85" fmla="*/ 2147483647 h 7777"/>
              <a:gd name="T86" fmla="*/ 2147483647 w 2474"/>
              <a:gd name="T87" fmla="*/ 2147483647 h 7777"/>
              <a:gd name="T88" fmla="*/ 2147483647 w 2474"/>
              <a:gd name="T89" fmla="*/ 2147483647 h 7777"/>
              <a:gd name="T90" fmla="*/ 2147483647 w 2474"/>
              <a:gd name="T91" fmla="*/ 2147483647 h 7777"/>
              <a:gd name="T92" fmla="*/ 2147483647 w 2474"/>
              <a:gd name="T93" fmla="*/ 2147483647 h 7777"/>
              <a:gd name="T94" fmla="*/ 2147483647 w 2474"/>
              <a:gd name="T95" fmla="*/ 2147483647 h 7777"/>
              <a:gd name="T96" fmla="*/ 2147483647 w 2474"/>
              <a:gd name="T97" fmla="*/ 2147483647 h 7777"/>
              <a:gd name="T98" fmla="*/ 2147483647 w 2474"/>
              <a:gd name="T99" fmla="*/ 2147483647 h 7777"/>
              <a:gd name="T100" fmla="*/ 2147483647 w 2474"/>
              <a:gd name="T101" fmla="*/ 2147483647 h 7777"/>
              <a:gd name="T102" fmla="*/ 2147483647 w 2474"/>
              <a:gd name="T103" fmla="*/ 2147483647 h 7777"/>
              <a:gd name="T104" fmla="*/ 2147483647 w 2474"/>
              <a:gd name="T105" fmla="*/ 2147483647 h 7777"/>
              <a:gd name="T106" fmla="*/ 2147483647 w 2474"/>
              <a:gd name="T107" fmla="*/ 2147483647 h 7777"/>
              <a:gd name="T108" fmla="*/ 2147483647 w 2474"/>
              <a:gd name="T109" fmla="*/ 2147483647 h 7777"/>
              <a:gd name="T110" fmla="*/ 2147483647 w 2474"/>
              <a:gd name="T111" fmla="*/ 2147483647 h 7777"/>
              <a:gd name="T112" fmla="*/ 2147483647 w 2474"/>
              <a:gd name="T113" fmla="*/ 2147483647 h 7777"/>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2474"/>
              <a:gd name="T172" fmla="*/ 0 h 7777"/>
              <a:gd name="T173" fmla="*/ 2474 w 2474"/>
              <a:gd name="T174" fmla="*/ 7777 h 7777"/>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2474" h="7777">
                <a:moveTo>
                  <a:pt x="0" y="0"/>
                </a:moveTo>
                <a:lnTo>
                  <a:pt x="0" y="0"/>
                </a:lnTo>
                <a:lnTo>
                  <a:pt x="0" y="77"/>
                </a:lnTo>
                <a:lnTo>
                  <a:pt x="120" y="77"/>
                </a:lnTo>
                <a:lnTo>
                  <a:pt x="120" y="155"/>
                </a:lnTo>
                <a:lnTo>
                  <a:pt x="251" y="155"/>
                </a:lnTo>
                <a:lnTo>
                  <a:pt x="251" y="233"/>
                </a:lnTo>
                <a:lnTo>
                  <a:pt x="334" y="233"/>
                </a:lnTo>
                <a:lnTo>
                  <a:pt x="334" y="311"/>
                </a:lnTo>
                <a:lnTo>
                  <a:pt x="396" y="311"/>
                </a:lnTo>
                <a:lnTo>
                  <a:pt x="396" y="388"/>
                </a:lnTo>
                <a:lnTo>
                  <a:pt x="447" y="388"/>
                </a:lnTo>
                <a:lnTo>
                  <a:pt x="447" y="466"/>
                </a:lnTo>
                <a:lnTo>
                  <a:pt x="491" y="466"/>
                </a:lnTo>
                <a:lnTo>
                  <a:pt x="491" y="544"/>
                </a:lnTo>
                <a:lnTo>
                  <a:pt x="528" y="544"/>
                </a:lnTo>
                <a:lnTo>
                  <a:pt x="528" y="622"/>
                </a:lnTo>
                <a:lnTo>
                  <a:pt x="562" y="622"/>
                </a:lnTo>
                <a:lnTo>
                  <a:pt x="562" y="699"/>
                </a:lnTo>
                <a:lnTo>
                  <a:pt x="593" y="699"/>
                </a:lnTo>
                <a:lnTo>
                  <a:pt x="593" y="777"/>
                </a:lnTo>
                <a:lnTo>
                  <a:pt x="622" y="777"/>
                </a:lnTo>
                <a:lnTo>
                  <a:pt x="622" y="855"/>
                </a:lnTo>
                <a:lnTo>
                  <a:pt x="648" y="855"/>
                </a:lnTo>
                <a:lnTo>
                  <a:pt x="648" y="933"/>
                </a:lnTo>
                <a:lnTo>
                  <a:pt x="673" y="933"/>
                </a:lnTo>
                <a:lnTo>
                  <a:pt x="673" y="1011"/>
                </a:lnTo>
                <a:lnTo>
                  <a:pt x="696" y="1011"/>
                </a:lnTo>
                <a:lnTo>
                  <a:pt x="696" y="1088"/>
                </a:lnTo>
                <a:lnTo>
                  <a:pt x="718" y="1088"/>
                </a:lnTo>
                <a:lnTo>
                  <a:pt x="718" y="1166"/>
                </a:lnTo>
                <a:lnTo>
                  <a:pt x="739" y="1166"/>
                </a:lnTo>
                <a:lnTo>
                  <a:pt x="739" y="1244"/>
                </a:lnTo>
                <a:lnTo>
                  <a:pt x="760" y="1244"/>
                </a:lnTo>
                <a:lnTo>
                  <a:pt x="760" y="1322"/>
                </a:lnTo>
                <a:lnTo>
                  <a:pt x="779" y="1322"/>
                </a:lnTo>
                <a:lnTo>
                  <a:pt x="779" y="1399"/>
                </a:lnTo>
                <a:lnTo>
                  <a:pt x="798" y="1399"/>
                </a:lnTo>
                <a:lnTo>
                  <a:pt x="798" y="1477"/>
                </a:lnTo>
                <a:lnTo>
                  <a:pt x="815" y="1477"/>
                </a:lnTo>
                <a:lnTo>
                  <a:pt x="815" y="1555"/>
                </a:lnTo>
                <a:lnTo>
                  <a:pt x="833" y="1555"/>
                </a:lnTo>
                <a:lnTo>
                  <a:pt x="833" y="1633"/>
                </a:lnTo>
                <a:lnTo>
                  <a:pt x="850" y="1633"/>
                </a:lnTo>
                <a:lnTo>
                  <a:pt x="850" y="1710"/>
                </a:lnTo>
                <a:lnTo>
                  <a:pt x="866" y="1710"/>
                </a:lnTo>
                <a:lnTo>
                  <a:pt x="866" y="1788"/>
                </a:lnTo>
                <a:lnTo>
                  <a:pt x="882" y="1788"/>
                </a:lnTo>
                <a:lnTo>
                  <a:pt x="882" y="1866"/>
                </a:lnTo>
                <a:lnTo>
                  <a:pt x="898" y="1866"/>
                </a:lnTo>
                <a:lnTo>
                  <a:pt x="898" y="1944"/>
                </a:lnTo>
                <a:lnTo>
                  <a:pt x="913" y="1944"/>
                </a:lnTo>
                <a:lnTo>
                  <a:pt x="913" y="2022"/>
                </a:lnTo>
                <a:lnTo>
                  <a:pt x="928" y="2022"/>
                </a:lnTo>
                <a:lnTo>
                  <a:pt x="928" y="2099"/>
                </a:lnTo>
                <a:lnTo>
                  <a:pt x="943" y="2099"/>
                </a:lnTo>
                <a:lnTo>
                  <a:pt x="943" y="2177"/>
                </a:lnTo>
                <a:lnTo>
                  <a:pt x="957" y="2177"/>
                </a:lnTo>
                <a:lnTo>
                  <a:pt x="957" y="2255"/>
                </a:lnTo>
                <a:lnTo>
                  <a:pt x="971" y="2255"/>
                </a:lnTo>
                <a:lnTo>
                  <a:pt x="971" y="2333"/>
                </a:lnTo>
                <a:lnTo>
                  <a:pt x="985" y="2333"/>
                </a:lnTo>
                <a:lnTo>
                  <a:pt x="985" y="2410"/>
                </a:lnTo>
                <a:lnTo>
                  <a:pt x="999" y="2410"/>
                </a:lnTo>
                <a:lnTo>
                  <a:pt x="999" y="2488"/>
                </a:lnTo>
                <a:lnTo>
                  <a:pt x="1012" y="2488"/>
                </a:lnTo>
                <a:lnTo>
                  <a:pt x="1012" y="2566"/>
                </a:lnTo>
                <a:lnTo>
                  <a:pt x="1026" y="2566"/>
                </a:lnTo>
                <a:lnTo>
                  <a:pt x="1026" y="2644"/>
                </a:lnTo>
                <a:lnTo>
                  <a:pt x="1039" y="2644"/>
                </a:lnTo>
                <a:lnTo>
                  <a:pt x="1039" y="2721"/>
                </a:lnTo>
                <a:lnTo>
                  <a:pt x="1052" y="2721"/>
                </a:lnTo>
                <a:lnTo>
                  <a:pt x="1052" y="2799"/>
                </a:lnTo>
                <a:lnTo>
                  <a:pt x="1065" y="2799"/>
                </a:lnTo>
                <a:lnTo>
                  <a:pt x="1065" y="2877"/>
                </a:lnTo>
                <a:lnTo>
                  <a:pt x="1078" y="2877"/>
                </a:lnTo>
                <a:lnTo>
                  <a:pt x="1078" y="2955"/>
                </a:lnTo>
                <a:lnTo>
                  <a:pt x="1090" y="2955"/>
                </a:lnTo>
                <a:lnTo>
                  <a:pt x="1090" y="3033"/>
                </a:lnTo>
                <a:lnTo>
                  <a:pt x="1103" y="3033"/>
                </a:lnTo>
                <a:lnTo>
                  <a:pt x="1103" y="3110"/>
                </a:lnTo>
                <a:lnTo>
                  <a:pt x="1115" y="3110"/>
                </a:lnTo>
                <a:lnTo>
                  <a:pt x="1115" y="3188"/>
                </a:lnTo>
                <a:lnTo>
                  <a:pt x="1128" y="3188"/>
                </a:lnTo>
                <a:lnTo>
                  <a:pt x="1128" y="3266"/>
                </a:lnTo>
                <a:lnTo>
                  <a:pt x="1140" y="3266"/>
                </a:lnTo>
                <a:lnTo>
                  <a:pt x="1140" y="3344"/>
                </a:lnTo>
                <a:lnTo>
                  <a:pt x="1152" y="3344"/>
                </a:lnTo>
                <a:lnTo>
                  <a:pt x="1152" y="3421"/>
                </a:lnTo>
                <a:lnTo>
                  <a:pt x="1165" y="3421"/>
                </a:lnTo>
                <a:lnTo>
                  <a:pt x="1165" y="3499"/>
                </a:lnTo>
                <a:lnTo>
                  <a:pt x="1177" y="3499"/>
                </a:lnTo>
                <a:lnTo>
                  <a:pt x="1177" y="3577"/>
                </a:lnTo>
                <a:lnTo>
                  <a:pt x="1189" y="3577"/>
                </a:lnTo>
                <a:lnTo>
                  <a:pt x="1189" y="3655"/>
                </a:lnTo>
                <a:lnTo>
                  <a:pt x="1201" y="3655"/>
                </a:lnTo>
                <a:lnTo>
                  <a:pt x="1201" y="3732"/>
                </a:lnTo>
                <a:lnTo>
                  <a:pt x="1213" y="3732"/>
                </a:lnTo>
                <a:lnTo>
                  <a:pt x="1213" y="3810"/>
                </a:lnTo>
                <a:lnTo>
                  <a:pt x="1225" y="3810"/>
                </a:lnTo>
                <a:lnTo>
                  <a:pt x="1225" y="3888"/>
                </a:lnTo>
                <a:lnTo>
                  <a:pt x="1237" y="3888"/>
                </a:lnTo>
                <a:lnTo>
                  <a:pt x="1237" y="3966"/>
                </a:lnTo>
                <a:lnTo>
                  <a:pt x="1249" y="3966"/>
                </a:lnTo>
                <a:lnTo>
                  <a:pt x="1249" y="4044"/>
                </a:lnTo>
                <a:lnTo>
                  <a:pt x="1261" y="4044"/>
                </a:lnTo>
                <a:lnTo>
                  <a:pt x="1261" y="4121"/>
                </a:lnTo>
                <a:lnTo>
                  <a:pt x="1273" y="4121"/>
                </a:lnTo>
                <a:lnTo>
                  <a:pt x="1273" y="4199"/>
                </a:lnTo>
                <a:lnTo>
                  <a:pt x="1285" y="4199"/>
                </a:lnTo>
                <a:lnTo>
                  <a:pt x="1285" y="4277"/>
                </a:lnTo>
                <a:lnTo>
                  <a:pt x="1297" y="4277"/>
                </a:lnTo>
                <a:lnTo>
                  <a:pt x="1297" y="4355"/>
                </a:lnTo>
                <a:lnTo>
                  <a:pt x="1309" y="4355"/>
                </a:lnTo>
                <a:lnTo>
                  <a:pt x="1309" y="4432"/>
                </a:lnTo>
                <a:lnTo>
                  <a:pt x="1322" y="4432"/>
                </a:lnTo>
                <a:lnTo>
                  <a:pt x="1322" y="4510"/>
                </a:lnTo>
                <a:lnTo>
                  <a:pt x="1334" y="4510"/>
                </a:lnTo>
                <a:lnTo>
                  <a:pt x="1334" y="4588"/>
                </a:lnTo>
                <a:lnTo>
                  <a:pt x="1346" y="4588"/>
                </a:lnTo>
                <a:lnTo>
                  <a:pt x="1346" y="4666"/>
                </a:lnTo>
                <a:lnTo>
                  <a:pt x="1359" y="4666"/>
                </a:lnTo>
                <a:lnTo>
                  <a:pt x="1359" y="4743"/>
                </a:lnTo>
                <a:lnTo>
                  <a:pt x="1371" y="4743"/>
                </a:lnTo>
                <a:lnTo>
                  <a:pt x="1371" y="4821"/>
                </a:lnTo>
                <a:lnTo>
                  <a:pt x="1384" y="4821"/>
                </a:lnTo>
                <a:lnTo>
                  <a:pt x="1384" y="4899"/>
                </a:lnTo>
                <a:lnTo>
                  <a:pt x="1396" y="4899"/>
                </a:lnTo>
                <a:lnTo>
                  <a:pt x="1396" y="4977"/>
                </a:lnTo>
                <a:lnTo>
                  <a:pt x="1409" y="4977"/>
                </a:lnTo>
                <a:lnTo>
                  <a:pt x="1409" y="5055"/>
                </a:lnTo>
                <a:lnTo>
                  <a:pt x="1422" y="5055"/>
                </a:lnTo>
                <a:lnTo>
                  <a:pt x="1422" y="5132"/>
                </a:lnTo>
                <a:lnTo>
                  <a:pt x="1435" y="5132"/>
                </a:lnTo>
                <a:lnTo>
                  <a:pt x="1435" y="5210"/>
                </a:lnTo>
                <a:lnTo>
                  <a:pt x="1448" y="5210"/>
                </a:lnTo>
                <a:lnTo>
                  <a:pt x="1448" y="5288"/>
                </a:lnTo>
                <a:lnTo>
                  <a:pt x="1462" y="5288"/>
                </a:lnTo>
                <a:lnTo>
                  <a:pt x="1462" y="5366"/>
                </a:lnTo>
                <a:lnTo>
                  <a:pt x="1475" y="5366"/>
                </a:lnTo>
                <a:lnTo>
                  <a:pt x="1475" y="5443"/>
                </a:lnTo>
                <a:lnTo>
                  <a:pt x="1489" y="5443"/>
                </a:lnTo>
                <a:lnTo>
                  <a:pt x="1489" y="5521"/>
                </a:lnTo>
                <a:lnTo>
                  <a:pt x="1503" y="5521"/>
                </a:lnTo>
                <a:lnTo>
                  <a:pt x="1503" y="5599"/>
                </a:lnTo>
                <a:lnTo>
                  <a:pt x="1517" y="5599"/>
                </a:lnTo>
                <a:lnTo>
                  <a:pt x="1517" y="5677"/>
                </a:lnTo>
                <a:lnTo>
                  <a:pt x="1531" y="5677"/>
                </a:lnTo>
                <a:lnTo>
                  <a:pt x="1531" y="5754"/>
                </a:lnTo>
                <a:lnTo>
                  <a:pt x="1546" y="5754"/>
                </a:lnTo>
                <a:lnTo>
                  <a:pt x="1546" y="5832"/>
                </a:lnTo>
                <a:lnTo>
                  <a:pt x="1561" y="5832"/>
                </a:lnTo>
                <a:lnTo>
                  <a:pt x="1561" y="5910"/>
                </a:lnTo>
                <a:lnTo>
                  <a:pt x="1576" y="5910"/>
                </a:lnTo>
                <a:lnTo>
                  <a:pt x="1576" y="5988"/>
                </a:lnTo>
                <a:lnTo>
                  <a:pt x="1592" y="5988"/>
                </a:lnTo>
                <a:lnTo>
                  <a:pt x="1592" y="6066"/>
                </a:lnTo>
                <a:lnTo>
                  <a:pt x="1608" y="6066"/>
                </a:lnTo>
                <a:lnTo>
                  <a:pt x="1608" y="6143"/>
                </a:lnTo>
                <a:lnTo>
                  <a:pt x="1624" y="6143"/>
                </a:lnTo>
                <a:lnTo>
                  <a:pt x="1624" y="6221"/>
                </a:lnTo>
                <a:lnTo>
                  <a:pt x="1641" y="6221"/>
                </a:lnTo>
                <a:lnTo>
                  <a:pt x="1641" y="6299"/>
                </a:lnTo>
                <a:lnTo>
                  <a:pt x="1659" y="6299"/>
                </a:lnTo>
                <a:lnTo>
                  <a:pt x="1659" y="6377"/>
                </a:lnTo>
                <a:lnTo>
                  <a:pt x="1676" y="6377"/>
                </a:lnTo>
                <a:lnTo>
                  <a:pt x="1676" y="6454"/>
                </a:lnTo>
                <a:lnTo>
                  <a:pt x="1695" y="6454"/>
                </a:lnTo>
                <a:lnTo>
                  <a:pt x="1695" y="6532"/>
                </a:lnTo>
                <a:lnTo>
                  <a:pt x="1714" y="6532"/>
                </a:lnTo>
                <a:lnTo>
                  <a:pt x="1714" y="6610"/>
                </a:lnTo>
                <a:lnTo>
                  <a:pt x="1735" y="6610"/>
                </a:lnTo>
                <a:lnTo>
                  <a:pt x="1735" y="6688"/>
                </a:lnTo>
                <a:lnTo>
                  <a:pt x="1756" y="6688"/>
                </a:lnTo>
                <a:lnTo>
                  <a:pt x="1756" y="6765"/>
                </a:lnTo>
                <a:lnTo>
                  <a:pt x="1778" y="6765"/>
                </a:lnTo>
                <a:lnTo>
                  <a:pt x="1778" y="6843"/>
                </a:lnTo>
                <a:lnTo>
                  <a:pt x="1801" y="6843"/>
                </a:lnTo>
                <a:lnTo>
                  <a:pt x="1801" y="6921"/>
                </a:lnTo>
                <a:lnTo>
                  <a:pt x="1826" y="6921"/>
                </a:lnTo>
                <a:lnTo>
                  <a:pt x="1826" y="6999"/>
                </a:lnTo>
                <a:lnTo>
                  <a:pt x="1852" y="6999"/>
                </a:lnTo>
                <a:lnTo>
                  <a:pt x="1852" y="7077"/>
                </a:lnTo>
                <a:lnTo>
                  <a:pt x="1881" y="7077"/>
                </a:lnTo>
                <a:lnTo>
                  <a:pt x="1881" y="7154"/>
                </a:lnTo>
                <a:lnTo>
                  <a:pt x="1912" y="7154"/>
                </a:lnTo>
                <a:lnTo>
                  <a:pt x="1912" y="7232"/>
                </a:lnTo>
                <a:lnTo>
                  <a:pt x="1946" y="7232"/>
                </a:lnTo>
                <a:lnTo>
                  <a:pt x="1946" y="7310"/>
                </a:lnTo>
                <a:lnTo>
                  <a:pt x="1983" y="7310"/>
                </a:lnTo>
                <a:lnTo>
                  <a:pt x="1983" y="7388"/>
                </a:lnTo>
                <a:lnTo>
                  <a:pt x="2027" y="7388"/>
                </a:lnTo>
                <a:lnTo>
                  <a:pt x="2027" y="7465"/>
                </a:lnTo>
                <a:lnTo>
                  <a:pt x="2078" y="7465"/>
                </a:lnTo>
                <a:lnTo>
                  <a:pt x="2078" y="7543"/>
                </a:lnTo>
                <a:lnTo>
                  <a:pt x="2140" y="7543"/>
                </a:lnTo>
                <a:lnTo>
                  <a:pt x="2140" y="7621"/>
                </a:lnTo>
                <a:lnTo>
                  <a:pt x="2223" y="7621"/>
                </a:lnTo>
                <a:lnTo>
                  <a:pt x="2223" y="7699"/>
                </a:lnTo>
                <a:lnTo>
                  <a:pt x="2354" y="7699"/>
                </a:lnTo>
                <a:lnTo>
                  <a:pt x="2354" y="7777"/>
                </a:lnTo>
                <a:lnTo>
                  <a:pt x="2474" y="7777"/>
                </a:lnTo>
                <a:lnTo>
                  <a:pt x="2474" y="7699"/>
                </a:lnTo>
                <a:lnTo>
                  <a:pt x="2354" y="7699"/>
                </a:lnTo>
                <a:lnTo>
                  <a:pt x="2354" y="7621"/>
                </a:lnTo>
                <a:lnTo>
                  <a:pt x="2223" y="7621"/>
                </a:lnTo>
                <a:lnTo>
                  <a:pt x="2223" y="7543"/>
                </a:lnTo>
                <a:lnTo>
                  <a:pt x="2140" y="7543"/>
                </a:lnTo>
                <a:lnTo>
                  <a:pt x="2140" y="7465"/>
                </a:lnTo>
                <a:lnTo>
                  <a:pt x="2078" y="7465"/>
                </a:lnTo>
                <a:lnTo>
                  <a:pt x="2078" y="7388"/>
                </a:lnTo>
                <a:lnTo>
                  <a:pt x="2027" y="7388"/>
                </a:lnTo>
                <a:lnTo>
                  <a:pt x="2027" y="7310"/>
                </a:lnTo>
                <a:lnTo>
                  <a:pt x="1983" y="7310"/>
                </a:lnTo>
                <a:lnTo>
                  <a:pt x="1983" y="7232"/>
                </a:lnTo>
                <a:lnTo>
                  <a:pt x="1946" y="7232"/>
                </a:lnTo>
                <a:lnTo>
                  <a:pt x="1946" y="7154"/>
                </a:lnTo>
                <a:lnTo>
                  <a:pt x="1912" y="7154"/>
                </a:lnTo>
                <a:lnTo>
                  <a:pt x="1912" y="7077"/>
                </a:lnTo>
                <a:lnTo>
                  <a:pt x="1881" y="7077"/>
                </a:lnTo>
                <a:lnTo>
                  <a:pt x="1881" y="6999"/>
                </a:lnTo>
                <a:lnTo>
                  <a:pt x="1852" y="6999"/>
                </a:lnTo>
                <a:lnTo>
                  <a:pt x="1852" y="6921"/>
                </a:lnTo>
                <a:lnTo>
                  <a:pt x="1826" y="6921"/>
                </a:lnTo>
                <a:lnTo>
                  <a:pt x="1826" y="6843"/>
                </a:lnTo>
                <a:lnTo>
                  <a:pt x="1801" y="6843"/>
                </a:lnTo>
                <a:lnTo>
                  <a:pt x="1801" y="6765"/>
                </a:lnTo>
                <a:lnTo>
                  <a:pt x="1778" y="6765"/>
                </a:lnTo>
                <a:lnTo>
                  <a:pt x="1778" y="6688"/>
                </a:lnTo>
                <a:lnTo>
                  <a:pt x="1756" y="6688"/>
                </a:lnTo>
                <a:lnTo>
                  <a:pt x="1756" y="6610"/>
                </a:lnTo>
                <a:lnTo>
                  <a:pt x="1735" y="6610"/>
                </a:lnTo>
                <a:lnTo>
                  <a:pt x="1735" y="6532"/>
                </a:lnTo>
                <a:lnTo>
                  <a:pt x="1714" y="6532"/>
                </a:lnTo>
                <a:lnTo>
                  <a:pt x="1714" y="6454"/>
                </a:lnTo>
                <a:lnTo>
                  <a:pt x="1695" y="6454"/>
                </a:lnTo>
                <a:lnTo>
                  <a:pt x="1695" y="6377"/>
                </a:lnTo>
                <a:lnTo>
                  <a:pt x="1676" y="6377"/>
                </a:lnTo>
                <a:lnTo>
                  <a:pt x="1676" y="6299"/>
                </a:lnTo>
                <a:lnTo>
                  <a:pt x="1659" y="6299"/>
                </a:lnTo>
                <a:lnTo>
                  <a:pt x="1659" y="6221"/>
                </a:lnTo>
                <a:lnTo>
                  <a:pt x="1641" y="6221"/>
                </a:lnTo>
                <a:lnTo>
                  <a:pt x="1641" y="6143"/>
                </a:lnTo>
                <a:lnTo>
                  <a:pt x="1624" y="6143"/>
                </a:lnTo>
                <a:lnTo>
                  <a:pt x="1624" y="6066"/>
                </a:lnTo>
                <a:lnTo>
                  <a:pt x="1608" y="6066"/>
                </a:lnTo>
                <a:lnTo>
                  <a:pt x="1608" y="5988"/>
                </a:lnTo>
                <a:lnTo>
                  <a:pt x="1592" y="5988"/>
                </a:lnTo>
                <a:lnTo>
                  <a:pt x="1592" y="5910"/>
                </a:lnTo>
                <a:lnTo>
                  <a:pt x="1576" y="5910"/>
                </a:lnTo>
                <a:lnTo>
                  <a:pt x="1576" y="5832"/>
                </a:lnTo>
                <a:lnTo>
                  <a:pt x="1561" y="5832"/>
                </a:lnTo>
                <a:lnTo>
                  <a:pt x="1561" y="5754"/>
                </a:lnTo>
                <a:lnTo>
                  <a:pt x="1546" y="5754"/>
                </a:lnTo>
                <a:lnTo>
                  <a:pt x="1546" y="5677"/>
                </a:lnTo>
                <a:lnTo>
                  <a:pt x="1531" y="5677"/>
                </a:lnTo>
                <a:lnTo>
                  <a:pt x="1531" y="5599"/>
                </a:lnTo>
                <a:lnTo>
                  <a:pt x="1517" y="5599"/>
                </a:lnTo>
                <a:lnTo>
                  <a:pt x="1517" y="5521"/>
                </a:lnTo>
                <a:lnTo>
                  <a:pt x="1503" y="5521"/>
                </a:lnTo>
                <a:lnTo>
                  <a:pt x="1503" y="5443"/>
                </a:lnTo>
                <a:lnTo>
                  <a:pt x="1489" y="5443"/>
                </a:lnTo>
                <a:lnTo>
                  <a:pt x="1489" y="5366"/>
                </a:lnTo>
                <a:lnTo>
                  <a:pt x="1475" y="5366"/>
                </a:lnTo>
                <a:lnTo>
                  <a:pt x="1475" y="5288"/>
                </a:lnTo>
                <a:lnTo>
                  <a:pt x="1462" y="5288"/>
                </a:lnTo>
                <a:lnTo>
                  <a:pt x="1462" y="5210"/>
                </a:lnTo>
                <a:lnTo>
                  <a:pt x="1448" y="5210"/>
                </a:lnTo>
                <a:lnTo>
                  <a:pt x="1448" y="5132"/>
                </a:lnTo>
                <a:lnTo>
                  <a:pt x="1435" y="5132"/>
                </a:lnTo>
                <a:lnTo>
                  <a:pt x="1435" y="5055"/>
                </a:lnTo>
                <a:lnTo>
                  <a:pt x="1422" y="5055"/>
                </a:lnTo>
                <a:lnTo>
                  <a:pt x="1422" y="4977"/>
                </a:lnTo>
                <a:lnTo>
                  <a:pt x="1409" y="4977"/>
                </a:lnTo>
                <a:lnTo>
                  <a:pt x="1409" y="4899"/>
                </a:lnTo>
                <a:lnTo>
                  <a:pt x="1396" y="4899"/>
                </a:lnTo>
                <a:lnTo>
                  <a:pt x="1396" y="4821"/>
                </a:lnTo>
                <a:lnTo>
                  <a:pt x="1384" y="4821"/>
                </a:lnTo>
                <a:lnTo>
                  <a:pt x="1384" y="4743"/>
                </a:lnTo>
                <a:lnTo>
                  <a:pt x="1371" y="4743"/>
                </a:lnTo>
                <a:lnTo>
                  <a:pt x="1371" y="4666"/>
                </a:lnTo>
                <a:lnTo>
                  <a:pt x="1359" y="4666"/>
                </a:lnTo>
                <a:lnTo>
                  <a:pt x="1359" y="4588"/>
                </a:lnTo>
                <a:lnTo>
                  <a:pt x="1346" y="4588"/>
                </a:lnTo>
                <a:lnTo>
                  <a:pt x="1346" y="4510"/>
                </a:lnTo>
                <a:lnTo>
                  <a:pt x="1334" y="4510"/>
                </a:lnTo>
                <a:lnTo>
                  <a:pt x="1334" y="4432"/>
                </a:lnTo>
                <a:lnTo>
                  <a:pt x="1322" y="4432"/>
                </a:lnTo>
                <a:lnTo>
                  <a:pt x="1322" y="4355"/>
                </a:lnTo>
                <a:lnTo>
                  <a:pt x="1309" y="4355"/>
                </a:lnTo>
                <a:lnTo>
                  <a:pt x="1309" y="4277"/>
                </a:lnTo>
                <a:lnTo>
                  <a:pt x="1297" y="4277"/>
                </a:lnTo>
                <a:lnTo>
                  <a:pt x="1297" y="4199"/>
                </a:lnTo>
                <a:lnTo>
                  <a:pt x="1285" y="4199"/>
                </a:lnTo>
                <a:lnTo>
                  <a:pt x="1285" y="4121"/>
                </a:lnTo>
                <a:lnTo>
                  <a:pt x="1273" y="4121"/>
                </a:lnTo>
                <a:lnTo>
                  <a:pt x="1273" y="4044"/>
                </a:lnTo>
                <a:lnTo>
                  <a:pt x="1261" y="4044"/>
                </a:lnTo>
                <a:lnTo>
                  <a:pt x="1261" y="3966"/>
                </a:lnTo>
                <a:lnTo>
                  <a:pt x="1249" y="3966"/>
                </a:lnTo>
                <a:lnTo>
                  <a:pt x="1249" y="3888"/>
                </a:lnTo>
                <a:lnTo>
                  <a:pt x="1237" y="3888"/>
                </a:lnTo>
                <a:lnTo>
                  <a:pt x="1237" y="3810"/>
                </a:lnTo>
                <a:lnTo>
                  <a:pt x="1225" y="3810"/>
                </a:lnTo>
                <a:lnTo>
                  <a:pt x="1225" y="3732"/>
                </a:lnTo>
                <a:lnTo>
                  <a:pt x="1213" y="3732"/>
                </a:lnTo>
                <a:lnTo>
                  <a:pt x="1213" y="3655"/>
                </a:lnTo>
                <a:lnTo>
                  <a:pt x="1201" y="3655"/>
                </a:lnTo>
                <a:lnTo>
                  <a:pt x="1201" y="3577"/>
                </a:lnTo>
                <a:lnTo>
                  <a:pt x="1189" y="3577"/>
                </a:lnTo>
                <a:lnTo>
                  <a:pt x="1189" y="3499"/>
                </a:lnTo>
                <a:lnTo>
                  <a:pt x="1177" y="3499"/>
                </a:lnTo>
                <a:lnTo>
                  <a:pt x="1177" y="3421"/>
                </a:lnTo>
                <a:lnTo>
                  <a:pt x="1165" y="3421"/>
                </a:lnTo>
                <a:lnTo>
                  <a:pt x="1165" y="3344"/>
                </a:lnTo>
                <a:lnTo>
                  <a:pt x="1152" y="3344"/>
                </a:lnTo>
                <a:lnTo>
                  <a:pt x="1152" y="3266"/>
                </a:lnTo>
                <a:lnTo>
                  <a:pt x="1140" y="3266"/>
                </a:lnTo>
                <a:lnTo>
                  <a:pt x="1140" y="3188"/>
                </a:lnTo>
                <a:lnTo>
                  <a:pt x="1128" y="3188"/>
                </a:lnTo>
                <a:lnTo>
                  <a:pt x="1128" y="3110"/>
                </a:lnTo>
                <a:lnTo>
                  <a:pt x="1115" y="3110"/>
                </a:lnTo>
                <a:lnTo>
                  <a:pt x="1115" y="3033"/>
                </a:lnTo>
                <a:lnTo>
                  <a:pt x="1103" y="3033"/>
                </a:lnTo>
                <a:lnTo>
                  <a:pt x="1103" y="2955"/>
                </a:lnTo>
                <a:lnTo>
                  <a:pt x="1090" y="2955"/>
                </a:lnTo>
                <a:lnTo>
                  <a:pt x="1090" y="2877"/>
                </a:lnTo>
                <a:lnTo>
                  <a:pt x="1078" y="2877"/>
                </a:lnTo>
                <a:lnTo>
                  <a:pt x="1078" y="2799"/>
                </a:lnTo>
                <a:lnTo>
                  <a:pt x="1065" y="2799"/>
                </a:lnTo>
                <a:lnTo>
                  <a:pt x="1065" y="2721"/>
                </a:lnTo>
                <a:lnTo>
                  <a:pt x="1052" y="2721"/>
                </a:lnTo>
                <a:lnTo>
                  <a:pt x="1052" y="2644"/>
                </a:lnTo>
                <a:lnTo>
                  <a:pt x="1039" y="2644"/>
                </a:lnTo>
                <a:lnTo>
                  <a:pt x="1039" y="2566"/>
                </a:lnTo>
                <a:lnTo>
                  <a:pt x="1026" y="2566"/>
                </a:lnTo>
                <a:lnTo>
                  <a:pt x="1026" y="2488"/>
                </a:lnTo>
                <a:lnTo>
                  <a:pt x="1012" y="2488"/>
                </a:lnTo>
                <a:lnTo>
                  <a:pt x="1012" y="2410"/>
                </a:lnTo>
                <a:lnTo>
                  <a:pt x="999" y="2410"/>
                </a:lnTo>
                <a:lnTo>
                  <a:pt x="999" y="2333"/>
                </a:lnTo>
                <a:lnTo>
                  <a:pt x="985" y="2333"/>
                </a:lnTo>
                <a:lnTo>
                  <a:pt x="985" y="2255"/>
                </a:lnTo>
                <a:lnTo>
                  <a:pt x="971" y="2255"/>
                </a:lnTo>
                <a:lnTo>
                  <a:pt x="971" y="2177"/>
                </a:lnTo>
                <a:lnTo>
                  <a:pt x="957" y="2177"/>
                </a:lnTo>
                <a:lnTo>
                  <a:pt x="957" y="2099"/>
                </a:lnTo>
                <a:lnTo>
                  <a:pt x="943" y="2099"/>
                </a:lnTo>
                <a:lnTo>
                  <a:pt x="943" y="2022"/>
                </a:lnTo>
                <a:lnTo>
                  <a:pt x="928" y="2022"/>
                </a:lnTo>
                <a:lnTo>
                  <a:pt x="928" y="1944"/>
                </a:lnTo>
                <a:lnTo>
                  <a:pt x="913" y="1944"/>
                </a:lnTo>
                <a:lnTo>
                  <a:pt x="913" y="1866"/>
                </a:lnTo>
                <a:lnTo>
                  <a:pt x="898" y="1866"/>
                </a:lnTo>
                <a:lnTo>
                  <a:pt x="898" y="1788"/>
                </a:lnTo>
                <a:lnTo>
                  <a:pt x="882" y="1788"/>
                </a:lnTo>
                <a:lnTo>
                  <a:pt x="882" y="1710"/>
                </a:lnTo>
                <a:lnTo>
                  <a:pt x="866" y="1710"/>
                </a:lnTo>
                <a:lnTo>
                  <a:pt x="866" y="1633"/>
                </a:lnTo>
                <a:lnTo>
                  <a:pt x="850" y="1633"/>
                </a:lnTo>
                <a:lnTo>
                  <a:pt x="850" y="1555"/>
                </a:lnTo>
                <a:lnTo>
                  <a:pt x="833" y="1555"/>
                </a:lnTo>
                <a:lnTo>
                  <a:pt x="833" y="1477"/>
                </a:lnTo>
                <a:lnTo>
                  <a:pt x="815" y="1477"/>
                </a:lnTo>
                <a:lnTo>
                  <a:pt x="815" y="1399"/>
                </a:lnTo>
                <a:lnTo>
                  <a:pt x="798" y="1399"/>
                </a:lnTo>
                <a:lnTo>
                  <a:pt x="798" y="1322"/>
                </a:lnTo>
                <a:lnTo>
                  <a:pt x="779" y="1322"/>
                </a:lnTo>
                <a:lnTo>
                  <a:pt x="779" y="1244"/>
                </a:lnTo>
                <a:lnTo>
                  <a:pt x="760" y="1244"/>
                </a:lnTo>
                <a:lnTo>
                  <a:pt x="760" y="1166"/>
                </a:lnTo>
                <a:lnTo>
                  <a:pt x="739" y="1166"/>
                </a:lnTo>
                <a:lnTo>
                  <a:pt x="739" y="1088"/>
                </a:lnTo>
                <a:lnTo>
                  <a:pt x="718" y="1088"/>
                </a:lnTo>
                <a:lnTo>
                  <a:pt x="718" y="1011"/>
                </a:lnTo>
                <a:lnTo>
                  <a:pt x="696" y="1011"/>
                </a:lnTo>
                <a:lnTo>
                  <a:pt x="696" y="933"/>
                </a:lnTo>
                <a:lnTo>
                  <a:pt x="673" y="933"/>
                </a:lnTo>
                <a:lnTo>
                  <a:pt x="673" y="855"/>
                </a:lnTo>
                <a:lnTo>
                  <a:pt x="648" y="855"/>
                </a:lnTo>
                <a:lnTo>
                  <a:pt x="648" y="777"/>
                </a:lnTo>
                <a:lnTo>
                  <a:pt x="622" y="777"/>
                </a:lnTo>
                <a:lnTo>
                  <a:pt x="622" y="699"/>
                </a:lnTo>
                <a:lnTo>
                  <a:pt x="593" y="699"/>
                </a:lnTo>
                <a:lnTo>
                  <a:pt x="593" y="622"/>
                </a:lnTo>
                <a:lnTo>
                  <a:pt x="562" y="622"/>
                </a:lnTo>
                <a:lnTo>
                  <a:pt x="562" y="544"/>
                </a:lnTo>
                <a:lnTo>
                  <a:pt x="528" y="544"/>
                </a:lnTo>
                <a:lnTo>
                  <a:pt x="528" y="466"/>
                </a:lnTo>
                <a:lnTo>
                  <a:pt x="491" y="466"/>
                </a:lnTo>
                <a:lnTo>
                  <a:pt x="491" y="388"/>
                </a:lnTo>
                <a:lnTo>
                  <a:pt x="447" y="388"/>
                </a:lnTo>
                <a:lnTo>
                  <a:pt x="447" y="311"/>
                </a:lnTo>
                <a:lnTo>
                  <a:pt x="396" y="311"/>
                </a:lnTo>
                <a:lnTo>
                  <a:pt x="396" y="233"/>
                </a:lnTo>
                <a:lnTo>
                  <a:pt x="334" y="233"/>
                </a:lnTo>
                <a:lnTo>
                  <a:pt x="334" y="155"/>
                </a:lnTo>
                <a:lnTo>
                  <a:pt x="251" y="155"/>
                </a:lnTo>
                <a:lnTo>
                  <a:pt x="251" y="77"/>
                </a:lnTo>
                <a:lnTo>
                  <a:pt x="120" y="77"/>
                </a:lnTo>
                <a:lnTo>
                  <a:pt x="120" y="0"/>
                </a:lnTo>
                <a:lnTo>
                  <a:pt x="0" y="0"/>
                </a:lnTo>
              </a:path>
            </a:pathLst>
          </a:custGeom>
          <a:solidFill>
            <a:srgbClr val="0000FF"/>
          </a:solidFill>
          <a:ln w="38100">
            <a:solidFill>
              <a:srgbClr val="0000FF"/>
            </a:solidFill>
            <a:round/>
            <a:headEnd/>
            <a:tailEnd/>
          </a:ln>
        </p:spPr>
        <p:txBody>
          <a:bodyPr/>
          <a:lstStyle/>
          <a:p>
            <a:endParaRPr lang="en-US"/>
          </a:p>
        </p:txBody>
      </p:sp>
      <p:sp>
        <p:nvSpPr>
          <p:cNvPr id="257096" name="Freeform 72"/>
          <p:cNvSpPr>
            <a:spLocks/>
          </p:cNvSpPr>
          <p:nvPr/>
        </p:nvSpPr>
        <p:spPr bwMode="auto">
          <a:xfrm flipV="1">
            <a:off x="3679825" y="2376488"/>
            <a:ext cx="762000" cy="3076575"/>
          </a:xfrm>
          <a:custGeom>
            <a:avLst/>
            <a:gdLst>
              <a:gd name="T0" fmla="*/ 2147483647 w 2474"/>
              <a:gd name="T1" fmla="*/ 2147483647 h 7777"/>
              <a:gd name="T2" fmla="*/ 2147483647 w 2474"/>
              <a:gd name="T3" fmla="*/ 2147483647 h 7777"/>
              <a:gd name="T4" fmla="*/ 2147483647 w 2474"/>
              <a:gd name="T5" fmla="*/ 2147483647 h 7777"/>
              <a:gd name="T6" fmla="*/ 2147483647 w 2474"/>
              <a:gd name="T7" fmla="*/ 2147483647 h 7777"/>
              <a:gd name="T8" fmla="*/ 2147483647 w 2474"/>
              <a:gd name="T9" fmla="*/ 2147483647 h 7777"/>
              <a:gd name="T10" fmla="*/ 2147483647 w 2474"/>
              <a:gd name="T11" fmla="*/ 2147483647 h 7777"/>
              <a:gd name="T12" fmla="*/ 2147483647 w 2474"/>
              <a:gd name="T13" fmla="*/ 2147483647 h 7777"/>
              <a:gd name="T14" fmla="*/ 2147483647 w 2474"/>
              <a:gd name="T15" fmla="*/ 2147483647 h 7777"/>
              <a:gd name="T16" fmla="*/ 2147483647 w 2474"/>
              <a:gd name="T17" fmla="*/ 2147483647 h 7777"/>
              <a:gd name="T18" fmla="*/ 2147483647 w 2474"/>
              <a:gd name="T19" fmla="*/ 2147483647 h 7777"/>
              <a:gd name="T20" fmla="*/ 2147483647 w 2474"/>
              <a:gd name="T21" fmla="*/ 2147483647 h 7777"/>
              <a:gd name="T22" fmla="*/ 2147483647 w 2474"/>
              <a:gd name="T23" fmla="*/ 2147483647 h 7777"/>
              <a:gd name="T24" fmla="*/ 2147483647 w 2474"/>
              <a:gd name="T25" fmla="*/ 2147483647 h 7777"/>
              <a:gd name="T26" fmla="*/ 2147483647 w 2474"/>
              <a:gd name="T27" fmla="*/ 2147483647 h 7777"/>
              <a:gd name="T28" fmla="*/ 2147483647 w 2474"/>
              <a:gd name="T29" fmla="*/ 2147483647 h 7777"/>
              <a:gd name="T30" fmla="*/ 2147483647 w 2474"/>
              <a:gd name="T31" fmla="*/ 2147483647 h 7777"/>
              <a:gd name="T32" fmla="*/ 2147483647 w 2474"/>
              <a:gd name="T33" fmla="*/ 2147483647 h 7777"/>
              <a:gd name="T34" fmla="*/ 2147483647 w 2474"/>
              <a:gd name="T35" fmla="*/ 2147483647 h 7777"/>
              <a:gd name="T36" fmla="*/ 2147483647 w 2474"/>
              <a:gd name="T37" fmla="*/ 2147483647 h 7777"/>
              <a:gd name="T38" fmla="*/ 2147483647 w 2474"/>
              <a:gd name="T39" fmla="*/ 2147483647 h 7777"/>
              <a:gd name="T40" fmla="*/ 2147483647 w 2474"/>
              <a:gd name="T41" fmla="*/ 2147483647 h 7777"/>
              <a:gd name="T42" fmla="*/ 2147483647 w 2474"/>
              <a:gd name="T43" fmla="*/ 2147483647 h 7777"/>
              <a:gd name="T44" fmla="*/ 2147483647 w 2474"/>
              <a:gd name="T45" fmla="*/ 2147483647 h 7777"/>
              <a:gd name="T46" fmla="*/ 2147483647 w 2474"/>
              <a:gd name="T47" fmla="*/ 2147483647 h 7777"/>
              <a:gd name="T48" fmla="*/ 2147483647 w 2474"/>
              <a:gd name="T49" fmla="*/ 2147483647 h 7777"/>
              <a:gd name="T50" fmla="*/ 2147483647 w 2474"/>
              <a:gd name="T51" fmla="*/ 2147483647 h 7777"/>
              <a:gd name="T52" fmla="*/ 2147483647 w 2474"/>
              <a:gd name="T53" fmla="*/ 2147483647 h 7777"/>
              <a:gd name="T54" fmla="*/ 2147483647 w 2474"/>
              <a:gd name="T55" fmla="*/ 2147483647 h 7777"/>
              <a:gd name="T56" fmla="*/ 2147483647 w 2474"/>
              <a:gd name="T57" fmla="*/ 2147483647 h 7777"/>
              <a:gd name="T58" fmla="*/ 2147483647 w 2474"/>
              <a:gd name="T59" fmla="*/ 2147483647 h 7777"/>
              <a:gd name="T60" fmla="*/ 2147483647 w 2474"/>
              <a:gd name="T61" fmla="*/ 2147483647 h 7777"/>
              <a:gd name="T62" fmla="*/ 2147483647 w 2474"/>
              <a:gd name="T63" fmla="*/ 2147483647 h 7777"/>
              <a:gd name="T64" fmla="*/ 2147483647 w 2474"/>
              <a:gd name="T65" fmla="*/ 2147483647 h 7777"/>
              <a:gd name="T66" fmla="*/ 2147483647 w 2474"/>
              <a:gd name="T67" fmla="*/ 2147483647 h 7777"/>
              <a:gd name="T68" fmla="*/ 2147483647 w 2474"/>
              <a:gd name="T69" fmla="*/ 2147483647 h 7777"/>
              <a:gd name="T70" fmla="*/ 2147483647 w 2474"/>
              <a:gd name="T71" fmla="*/ 2147483647 h 7777"/>
              <a:gd name="T72" fmla="*/ 2147483647 w 2474"/>
              <a:gd name="T73" fmla="*/ 2147483647 h 7777"/>
              <a:gd name="T74" fmla="*/ 2147483647 w 2474"/>
              <a:gd name="T75" fmla="*/ 2147483647 h 7777"/>
              <a:gd name="T76" fmla="*/ 2147483647 w 2474"/>
              <a:gd name="T77" fmla="*/ 2147483647 h 7777"/>
              <a:gd name="T78" fmla="*/ 2147483647 w 2474"/>
              <a:gd name="T79" fmla="*/ 2147483647 h 7777"/>
              <a:gd name="T80" fmla="*/ 2147483647 w 2474"/>
              <a:gd name="T81" fmla="*/ 2147483647 h 7777"/>
              <a:gd name="T82" fmla="*/ 2147483647 w 2474"/>
              <a:gd name="T83" fmla="*/ 2147483647 h 7777"/>
              <a:gd name="T84" fmla="*/ 2147483647 w 2474"/>
              <a:gd name="T85" fmla="*/ 2147483647 h 7777"/>
              <a:gd name="T86" fmla="*/ 2147483647 w 2474"/>
              <a:gd name="T87" fmla="*/ 2147483647 h 7777"/>
              <a:gd name="T88" fmla="*/ 2147483647 w 2474"/>
              <a:gd name="T89" fmla="*/ 2147483647 h 7777"/>
              <a:gd name="T90" fmla="*/ 2147483647 w 2474"/>
              <a:gd name="T91" fmla="*/ 2147483647 h 7777"/>
              <a:gd name="T92" fmla="*/ 2147483647 w 2474"/>
              <a:gd name="T93" fmla="*/ 2147483647 h 7777"/>
              <a:gd name="T94" fmla="*/ 2147483647 w 2474"/>
              <a:gd name="T95" fmla="*/ 2147483647 h 7777"/>
              <a:gd name="T96" fmla="*/ 2147483647 w 2474"/>
              <a:gd name="T97" fmla="*/ 2147483647 h 7777"/>
              <a:gd name="T98" fmla="*/ 2147483647 w 2474"/>
              <a:gd name="T99" fmla="*/ 2147483647 h 7777"/>
              <a:gd name="T100" fmla="*/ 2147483647 w 2474"/>
              <a:gd name="T101" fmla="*/ 2147483647 h 7777"/>
              <a:gd name="T102" fmla="*/ 2147483647 w 2474"/>
              <a:gd name="T103" fmla="*/ 2147483647 h 7777"/>
              <a:gd name="T104" fmla="*/ 2147483647 w 2474"/>
              <a:gd name="T105" fmla="*/ 2147483647 h 7777"/>
              <a:gd name="T106" fmla="*/ 2147483647 w 2474"/>
              <a:gd name="T107" fmla="*/ 2147483647 h 7777"/>
              <a:gd name="T108" fmla="*/ 2147483647 w 2474"/>
              <a:gd name="T109" fmla="*/ 2147483647 h 7777"/>
              <a:gd name="T110" fmla="*/ 2147483647 w 2474"/>
              <a:gd name="T111" fmla="*/ 2147483647 h 7777"/>
              <a:gd name="T112" fmla="*/ 2147483647 w 2474"/>
              <a:gd name="T113" fmla="*/ 2147483647 h 7777"/>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2474"/>
              <a:gd name="T172" fmla="*/ 0 h 7777"/>
              <a:gd name="T173" fmla="*/ 2474 w 2474"/>
              <a:gd name="T174" fmla="*/ 7777 h 7777"/>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2474" h="7777">
                <a:moveTo>
                  <a:pt x="0" y="0"/>
                </a:moveTo>
                <a:lnTo>
                  <a:pt x="0" y="0"/>
                </a:lnTo>
                <a:lnTo>
                  <a:pt x="0" y="77"/>
                </a:lnTo>
                <a:lnTo>
                  <a:pt x="120" y="77"/>
                </a:lnTo>
                <a:lnTo>
                  <a:pt x="120" y="155"/>
                </a:lnTo>
                <a:lnTo>
                  <a:pt x="251" y="155"/>
                </a:lnTo>
                <a:lnTo>
                  <a:pt x="251" y="233"/>
                </a:lnTo>
                <a:lnTo>
                  <a:pt x="334" y="233"/>
                </a:lnTo>
                <a:lnTo>
                  <a:pt x="334" y="311"/>
                </a:lnTo>
                <a:lnTo>
                  <a:pt x="396" y="311"/>
                </a:lnTo>
                <a:lnTo>
                  <a:pt x="396" y="388"/>
                </a:lnTo>
                <a:lnTo>
                  <a:pt x="447" y="388"/>
                </a:lnTo>
                <a:lnTo>
                  <a:pt x="447" y="466"/>
                </a:lnTo>
                <a:lnTo>
                  <a:pt x="491" y="466"/>
                </a:lnTo>
                <a:lnTo>
                  <a:pt x="491" y="544"/>
                </a:lnTo>
                <a:lnTo>
                  <a:pt x="528" y="544"/>
                </a:lnTo>
                <a:lnTo>
                  <a:pt x="528" y="622"/>
                </a:lnTo>
                <a:lnTo>
                  <a:pt x="562" y="622"/>
                </a:lnTo>
                <a:lnTo>
                  <a:pt x="562" y="699"/>
                </a:lnTo>
                <a:lnTo>
                  <a:pt x="593" y="699"/>
                </a:lnTo>
                <a:lnTo>
                  <a:pt x="593" y="777"/>
                </a:lnTo>
                <a:lnTo>
                  <a:pt x="622" y="777"/>
                </a:lnTo>
                <a:lnTo>
                  <a:pt x="622" y="855"/>
                </a:lnTo>
                <a:lnTo>
                  <a:pt x="648" y="855"/>
                </a:lnTo>
                <a:lnTo>
                  <a:pt x="648" y="933"/>
                </a:lnTo>
                <a:lnTo>
                  <a:pt x="673" y="933"/>
                </a:lnTo>
                <a:lnTo>
                  <a:pt x="673" y="1011"/>
                </a:lnTo>
                <a:lnTo>
                  <a:pt x="696" y="1011"/>
                </a:lnTo>
                <a:lnTo>
                  <a:pt x="696" y="1088"/>
                </a:lnTo>
                <a:lnTo>
                  <a:pt x="718" y="1088"/>
                </a:lnTo>
                <a:lnTo>
                  <a:pt x="718" y="1166"/>
                </a:lnTo>
                <a:lnTo>
                  <a:pt x="739" y="1166"/>
                </a:lnTo>
                <a:lnTo>
                  <a:pt x="739" y="1244"/>
                </a:lnTo>
                <a:lnTo>
                  <a:pt x="760" y="1244"/>
                </a:lnTo>
                <a:lnTo>
                  <a:pt x="760" y="1322"/>
                </a:lnTo>
                <a:lnTo>
                  <a:pt x="779" y="1322"/>
                </a:lnTo>
                <a:lnTo>
                  <a:pt x="779" y="1399"/>
                </a:lnTo>
                <a:lnTo>
                  <a:pt x="798" y="1399"/>
                </a:lnTo>
                <a:lnTo>
                  <a:pt x="798" y="1477"/>
                </a:lnTo>
                <a:lnTo>
                  <a:pt x="815" y="1477"/>
                </a:lnTo>
                <a:lnTo>
                  <a:pt x="815" y="1555"/>
                </a:lnTo>
                <a:lnTo>
                  <a:pt x="833" y="1555"/>
                </a:lnTo>
                <a:lnTo>
                  <a:pt x="833" y="1633"/>
                </a:lnTo>
                <a:lnTo>
                  <a:pt x="850" y="1633"/>
                </a:lnTo>
                <a:lnTo>
                  <a:pt x="850" y="1710"/>
                </a:lnTo>
                <a:lnTo>
                  <a:pt x="866" y="1710"/>
                </a:lnTo>
                <a:lnTo>
                  <a:pt x="866" y="1788"/>
                </a:lnTo>
                <a:lnTo>
                  <a:pt x="882" y="1788"/>
                </a:lnTo>
                <a:lnTo>
                  <a:pt x="882" y="1866"/>
                </a:lnTo>
                <a:lnTo>
                  <a:pt x="898" y="1866"/>
                </a:lnTo>
                <a:lnTo>
                  <a:pt x="898" y="1944"/>
                </a:lnTo>
                <a:lnTo>
                  <a:pt x="913" y="1944"/>
                </a:lnTo>
                <a:lnTo>
                  <a:pt x="913" y="2022"/>
                </a:lnTo>
                <a:lnTo>
                  <a:pt x="928" y="2022"/>
                </a:lnTo>
                <a:lnTo>
                  <a:pt x="928" y="2099"/>
                </a:lnTo>
                <a:lnTo>
                  <a:pt x="943" y="2099"/>
                </a:lnTo>
                <a:lnTo>
                  <a:pt x="943" y="2177"/>
                </a:lnTo>
                <a:lnTo>
                  <a:pt x="957" y="2177"/>
                </a:lnTo>
                <a:lnTo>
                  <a:pt x="957" y="2255"/>
                </a:lnTo>
                <a:lnTo>
                  <a:pt x="971" y="2255"/>
                </a:lnTo>
                <a:lnTo>
                  <a:pt x="971" y="2333"/>
                </a:lnTo>
                <a:lnTo>
                  <a:pt x="985" y="2333"/>
                </a:lnTo>
                <a:lnTo>
                  <a:pt x="985" y="2410"/>
                </a:lnTo>
                <a:lnTo>
                  <a:pt x="999" y="2410"/>
                </a:lnTo>
                <a:lnTo>
                  <a:pt x="999" y="2488"/>
                </a:lnTo>
                <a:lnTo>
                  <a:pt x="1012" y="2488"/>
                </a:lnTo>
                <a:lnTo>
                  <a:pt x="1012" y="2566"/>
                </a:lnTo>
                <a:lnTo>
                  <a:pt x="1026" y="2566"/>
                </a:lnTo>
                <a:lnTo>
                  <a:pt x="1026" y="2644"/>
                </a:lnTo>
                <a:lnTo>
                  <a:pt x="1039" y="2644"/>
                </a:lnTo>
                <a:lnTo>
                  <a:pt x="1039" y="2721"/>
                </a:lnTo>
                <a:lnTo>
                  <a:pt x="1052" y="2721"/>
                </a:lnTo>
                <a:lnTo>
                  <a:pt x="1052" y="2799"/>
                </a:lnTo>
                <a:lnTo>
                  <a:pt x="1065" y="2799"/>
                </a:lnTo>
                <a:lnTo>
                  <a:pt x="1065" y="2877"/>
                </a:lnTo>
                <a:lnTo>
                  <a:pt x="1078" y="2877"/>
                </a:lnTo>
                <a:lnTo>
                  <a:pt x="1078" y="2955"/>
                </a:lnTo>
                <a:lnTo>
                  <a:pt x="1090" y="2955"/>
                </a:lnTo>
                <a:lnTo>
                  <a:pt x="1090" y="3033"/>
                </a:lnTo>
                <a:lnTo>
                  <a:pt x="1103" y="3033"/>
                </a:lnTo>
                <a:lnTo>
                  <a:pt x="1103" y="3110"/>
                </a:lnTo>
                <a:lnTo>
                  <a:pt x="1115" y="3110"/>
                </a:lnTo>
                <a:lnTo>
                  <a:pt x="1115" y="3188"/>
                </a:lnTo>
                <a:lnTo>
                  <a:pt x="1128" y="3188"/>
                </a:lnTo>
                <a:lnTo>
                  <a:pt x="1128" y="3266"/>
                </a:lnTo>
                <a:lnTo>
                  <a:pt x="1140" y="3266"/>
                </a:lnTo>
                <a:lnTo>
                  <a:pt x="1140" y="3344"/>
                </a:lnTo>
                <a:lnTo>
                  <a:pt x="1152" y="3344"/>
                </a:lnTo>
                <a:lnTo>
                  <a:pt x="1152" y="3421"/>
                </a:lnTo>
                <a:lnTo>
                  <a:pt x="1165" y="3421"/>
                </a:lnTo>
                <a:lnTo>
                  <a:pt x="1165" y="3499"/>
                </a:lnTo>
                <a:lnTo>
                  <a:pt x="1177" y="3499"/>
                </a:lnTo>
                <a:lnTo>
                  <a:pt x="1177" y="3577"/>
                </a:lnTo>
                <a:lnTo>
                  <a:pt x="1189" y="3577"/>
                </a:lnTo>
                <a:lnTo>
                  <a:pt x="1189" y="3655"/>
                </a:lnTo>
                <a:lnTo>
                  <a:pt x="1201" y="3655"/>
                </a:lnTo>
                <a:lnTo>
                  <a:pt x="1201" y="3732"/>
                </a:lnTo>
                <a:lnTo>
                  <a:pt x="1213" y="3732"/>
                </a:lnTo>
                <a:lnTo>
                  <a:pt x="1213" y="3810"/>
                </a:lnTo>
                <a:lnTo>
                  <a:pt x="1225" y="3810"/>
                </a:lnTo>
                <a:lnTo>
                  <a:pt x="1225" y="3888"/>
                </a:lnTo>
                <a:lnTo>
                  <a:pt x="1237" y="3888"/>
                </a:lnTo>
                <a:lnTo>
                  <a:pt x="1237" y="3966"/>
                </a:lnTo>
                <a:lnTo>
                  <a:pt x="1249" y="3966"/>
                </a:lnTo>
                <a:lnTo>
                  <a:pt x="1249" y="4044"/>
                </a:lnTo>
                <a:lnTo>
                  <a:pt x="1261" y="4044"/>
                </a:lnTo>
                <a:lnTo>
                  <a:pt x="1261" y="4121"/>
                </a:lnTo>
                <a:lnTo>
                  <a:pt x="1273" y="4121"/>
                </a:lnTo>
                <a:lnTo>
                  <a:pt x="1273" y="4199"/>
                </a:lnTo>
                <a:lnTo>
                  <a:pt x="1285" y="4199"/>
                </a:lnTo>
                <a:lnTo>
                  <a:pt x="1285" y="4277"/>
                </a:lnTo>
                <a:lnTo>
                  <a:pt x="1297" y="4277"/>
                </a:lnTo>
                <a:lnTo>
                  <a:pt x="1297" y="4355"/>
                </a:lnTo>
                <a:lnTo>
                  <a:pt x="1309" y="4355"/>
                </a:lnTo>
                <a:lnTo>
                  <a:pt x="1309" y="4432"/>
                </a:lnTo>
                <a:lnTo>
                  <a:pt x="1322" y="4432"/>
                </a:lnTo>
                <a:lnTo>
                  <a:pt x="1322" y="4510"/>
                </a:lnTo>
                <a:lnTo>
                  <a:pt x="1334" y="4510"/>
                </a:lnTo>
                <a:lnTo>
                  <a:pt x="1334" y="4588"/>
                </a:lnTo>
                <a:lnTo>
                  <a:pt x="1346" y="4588"/>
                </a:lnTo>
                <a:lnTo>
                  <a:pt x="1346" y="4666"/>
                </a:lnTo>
                <a:lnTo>
                  <a:pt x="1359" y="4666"/>
                </a:lnTo>
                <a:lnTo>
                  <a:pt x="1359" y="4743"/>
                </a:lnTo>
                <a:lnTo>
                  <a:pt x="1371" y="4743"/>
                </a:lnTo>
                <a:lnTo>
                  <a:pt x="1371" y="4821"/>
                </a:lnTo>
                <a:lnTo>
                  <a:pt x="1384" y="4821"/>
                </a:lnTo>
                <a:lnTo>
                  <a:pt x="1384" y="4899"/>
                </a:lnTo>
                <a:lnTo>
                  <a:pt x="1396" y="4899"/>
                </a:lnTo>
                <a:lnTo>
                  <a:pt x="1396" y="4977"/>
                </a:lnTo>
                <a:lnTo>
                  <a:pt x="1409" y="4977"/>
                </a:lnTo>
                <a:lnTo>
                  <a:pt x="1409" y="5055"/>
                </a:lnTo>
                <a:lnTo>
                  <a:pt x="1422" y="5055"/>
                </a:lnTo>
                <a:lnTo>
                  <a:pt x="1422" y="5132"/>
                </a:lnTo>
                <a:lnTo>
                  <a:pt x="1435" y="5132"/>
                </a:lnTo>
                <a:lnTo>
                  <a:pt x="1435" y="5210"/>
                </a:lnTo>
                <a:lnTo>
                  <a:pt x="1448" y="5210"/>
                </a:lnTo>
                <a:lnTo>
                  <a:pt x="1448" y="5288"/>
                </a:lnTo>
                <a:lnTo>
                  <a:pt x="1462" y="5288"/>
                </a:lnTo>
                <a:lnTo>
                  <a:pt x="1462" y="5366"/>
                </a:lnTo>
                <a:lnTo>
                  <a:pt x="1475" y="5366"/>
                </a:lnTo>
                <a:lnTo>
                  <a:pt x="1475" y="5443"/>
                </a:lnTo>
                <a:lnTo>
                  <a:pt x="1489" y="5443"/>
                </a:lnTo>
                <a:lnTo>
                  <a:pt x="1489" y="5521"/>
                </a:lnTo>
                <a:lnTo>
                  <a:pt x="1503" y="5521"/>
                </a:lnTo>
                <a:lnTo>
                  <a:pt x="1503" y="5599"/>
                </a:lnTo>
                <a:lnTo>
                  <a:pt x="1517" y="5599"/>
                </a:lnTo>
                <a:lnTo>
                  <a:pt x="1517" y="5677"/>
                </a:lnTo>
                <a:lnTo>
                  <a:pt x="1531" y="5677"/>
                </a:lnTo>
                <a:lnTo>
                  <a:pt x="1531" y="5754"/>
                </a:lnTo>
                <a:lnTo>
                  <a:pt x="1546" y="5754"/>
                </a:lnTo>
                <a:lnTo>
                  <a:pt x="1546" y="5832"/>
                </a:lnTo>
                <a:lnTo>
                  <a:pt x="1561" y="5832"/>
                </a:lnTo>
                <a:lnTo>
                  <a:pt x="1561" y="5910"/>
                </a:lnTo>
                <a:lnTo>
                  <a:pt x="1576" y="5910"/>
                </a:lnTo>
                <a:lnTo>
                  <a:pt x="1576" y="5988"/>
                </a:lnTo>
                <a:lnTo>
                  <a:pt x="1592" y="5988"/>
                </a:lnTo>
                <a:lnTo>
                  <a:pt x="1592" y="6066"/>
                </a:lnTo>
                <a:lnTo>
                  <a:pt x="1608" y="6066"/>
                </a:lnTo>
                <a:lnTo>
                  <a:pt x="1608" y="6143"/>
                </a:lnTo>
                <a:lnTo>
                  <a:pt x="1624" y="6143"/>
                </a:lnTo>
                <a:lnTo>
                  <a:pt x="1624" y="6221"/>
                </a:lnTo>
                <a:lnTo>
                  <a:pt x="1641" y="6221"/>
                </a:lnTo>
                <a:lnTo>
                  <a:pt x="1641" y="6299"/>
                </a:lnTo>
                <a:lnTo>
                  <a:pt x="1659" y="6299"/>
                </a:lnTo>
                <a:lnTo>
                  <a:pt x="1659" y="6377"/>
                </a:lnTo>
                <a:lnTo>
                  <a:pt x="1676" y="6377"/>
                </a:lnTo>
                <a:lnTo>
                  <a:pt x="1676" y="6454"/>
                </a:lnTo>
                <a:lnTo>
                  <a:pt x="1695" y="6454"/>
                </a:lnTo>
                <a:lnTo>
                  <a:pt x="1695" y="6532"/>
                </a:lnTo>
                <a:lnTo>
                  <a:pt x="1714" y="6532"/>
                </a:lnTo>
                <a:lnTo>
                  <a:pt x="1714" y="6610"/>
                </a:lnTo>
                <a:lnTo>
                  <a:pt x="1735" y="6610"/>
                </a:lnTo>
                <a:lnTo>
                  <a:pt x="1735" y="6688"/>
                </a:lnTo>
                <a:lnTo>
                  <a:pt x="1756" y="6688"/>
                </a:lnTo>
                <a:lnTo>
                  <a:pt x="1756" y="6765"/>
                </a:lnTo>
                <a:lnTo>
                  <a:pt x="1778" y="6765"/>
                </a:lnTo>
                <a:lnTo>
                  <a:pt x="1778" y="6843"/>
                </a:lnTo>
                <a:lnTo>
                  <a:pt x="1801" y="6843"/>
                </a:lnTo>
                <a:lnTo>
                  <a:pt x="1801" y="6921"/>
                </a:lnTo>
                <a:lnTo>
                  <a:pt x="1826" y="6921"/>
                </a:lnTo>
                <a:lnTo>
                  <a:pt x="1826" y="6999"/>
                </a:lnTo>
                <a:lnTo>
                  <a:pt x="1852" y="6999"/>
                </a:lnTo>
                <a:lnTo>
                  <a:pt x="1852" y="7077"/>
                </a:lnTo>
                <a:lnTo>
                  <a:pt x="1881" y="7077"/>
                </a:lnTo>
                <a:lnTo>
                  <a:pt x="1881" y="7154"/>
                </a:lnTo>
                <a:lnTo>
                  <a:pt x="1912" y="7154"/>
                </a:lnTo>
                <a:lnTo>
                  <a:pt x="1912" y="7232"/>
                </a:lnTo>
                <a:lnTo>
                  <a:pt x="1946" y="7232"/>
                </a:lnTo>
                <a:lnTo>
                  <a:pt x="1946" y="7310"/>
                </a:lnTo>
                <a:lnTo>
                  <a:pt x="1983" y="7310"/>
                </a:lnTo>
                <a:lnTo>
                  <a:pt x="1983" y="7388"/>
                </a:lnTo>
                <a:lnTo>
                  <a:pt x="2027" y="7388"/>
                </a:lnTo>
                <a:lnTo>
                  <a:pt x="2027" y="7465"/>
                </a:lnTo>
                <a:lnTo>
                  <a:pt x="2078" y="7465"/>
                </a:lnTo>
                <a:lnTo>
                  <a:pt x="2078" y="7543"/>
                </a:lnTo>
                <a:lnTo>
                  <a:pt x="2140" y="7543"/>
                </a:lnTo>
                <a:lnTo>
                  <a:pt x="2140" y="7621"/>
                </a:lnTo>
                <a:lnTo>
                  <a:pt x="2223" y="7621"/>
                </a:lnTo>
                <a:lnTo>
                  <a:pt x="2223" y="7699"/>
                </a:lnTo>
                <a:lnTo>
                  <a:pt x="2354" y="7699"/>
                </a:lnTo>
                <a:lnTo>
                  <a:pt x="2354" y="7777"/>
                </a:lnTo>
                <a:lnTo>
                  <a:pt x="2474" y="7777"/>
                </a:lnTo>
                <a:lnTo>
                  <a:pt x="2474" y="7699"/>
                </a:lnTo>
                <a:lnTo>
                  <a:pt x="2354" y="7699"/>
                </a:lnTo>
                <a:lnTo>
                  <a:pt x="2354" y="7621"/>
                </a:lnTo>
                <a:lnTo>
                  <a:pt x="2223" y="7621"/>
                </a:lnTo>
                <a:lnTo>
                  <a:pt x="2223" y="7543"/>
                </a:lnTo>
                <a:lnTo>
                  <a:pt x="2140" y="7543"/>
                </a:lnTo>
                <a:lnTo>
                  <a:pt x="2140" y="7465"/>
                </a:lnTo>
                <a:lnTo>
                  <a:pt x="2078" y="7465"/>
                </a:lnTo>
                <a:lnTo>
                  <a:pt x="2078" y="7388"/>
                </a:lnTo>
                <a:lnTo>
                  <a:pt x="2027" y="7388"/>
                </a:lnTo>
                <a:lnTo>
                  <a:pt x="2027" y="7310"/>
                </a:lnTo>
                <a:lnTo>
                  <a:pt x="1983" y="7310"/>
                </a:lnTo>
                <a:lnTo>
                  <a:pt x="1983" y="7232"/>
                </a:lnTo>
                <a:lnTo>
                  <a:pt x="1946" y="7232"/>
                </a:lnTo>
                <a:lnTo>
                  <a:pt x="1946" y="7154"/>
                </a:lnTo>
                <a:lnTo>
                  <a:pt x="1912" y="7154"/>
                </a:lnTo>
                <a:lnTo>
                  <a:pt x="1912" y="7077"/>
                </a:lnTo>
                <a:lnTo>
                  <a:pt x="1881" y="7077"/>
                </a:lnTo>
                <a:lnTo>
                  <a:pt x="1881" y="6999"/>
                </a:lnTo>
                <a:lnTo>
                  <a:pt x="1852" y="6999"/>
                </a:lnTo>
                <a:lnTo>
                  <a:pt x="1852" y="6921"/>
                </a:lnTo>
                <a:lnTo>
                  <a:pt x="1826" y="6921"/>
                </a:lnTo>
                <a:lnTo>
                  <a:pt x="1826" y="6843"/>
                </a:lnTo>
                <a:lnTo>
                  <a:pt x="1801" y="6843"/>
                </a:lnTo>
                <a:lnTo>
                  <a:pt x="1801" y="6765"/>
                </a:lnTo>
                <a:lnTo>
                  <a:pt x="1778" y="6765"/>
                </a:lnTo>
                <a:lnTo>
                  <a:pt x="1778" y="6688"/>
                </a:lnTo>
                <a:lnTo>
                  <a:pt x="1756" y="6688"/>
                </a:lnTo>
                <a:lnTo>
                  <a:pt x="1756" y="6610"/>
                </a:lnTo>
                <a:lnTo>
                  <a:pt x="1735" y="6610"/>
                </a:lnTo>
                <a:lnTo>
                  <a:pt x="1735" y="6532"/>
                </a:lnTo>
                <a:lnTo>
                  <a:pt x="1714" y="6532"/>
                </a:lnTo>
                <a:lnTo>
                  <a:pt x="1714" y="6454"/>
                </a:lnTo>
                <a:lnTo>
                  <a:pt x="1695" y="6454"/>
                </a:lnTo>
                <a:lnTo>
                  <a:pt x="1695" y="6377"/>
                </a:lnTo>
                <a:lnTo>
                  <a:pt x="1676" y="6377"/>
                </a:lnTo>
                <a:lnTo>
                  <a:pt x="1676" y="6299"/>
                </a:lnTo>
                <a:lnTo>
                  <a:pt x="1659" y="6299"/>
                </a:lnTo>
                <a:lnTo>
                  <a:pt x="1659" y="6221"/>
                </a:lnTo>
                <a:lnTo>
                  <a:pt x="1641" y="6221"/>
                </a:lnTo>
                <a:lnTo>
                  <a:pt x="1641" y="6143"/>
                </a:lnTo>
                <a:lnTo>
                  <a:pt x="1624" y="6143"/>
                </a:lnTo>
                <a:lnTo>
                  <a:pt x="1624" y="6066"/>
                </a:lnTo>
                <a:lnTo>
                  <a:pt x="1608" y="6066"/>
                </a:lnTo>
                <a:lnTo>
                  <a:pt x="1608" y="5988"/>
                </a:lnTo>
                <a:lnTo>
                  <a:pt x="1592" y="5988"/>
                </a:lnTo>
                <a:lnTo>
                  <a:pt x="1592" y="5910"/>
                </a:lnTo>
                <a:lnTo>
                  <a:pt x="1576" y="5910"/>
                </a:lnTo>
                <a:lnTo>
                  <a:pt x="1576" y="5832"/>
                </a:lnTo>
                <a:lnTo>
                  <a:pt x="1561" y="5832"/>
                </a:lnTo>
                <a:lnTo>
                  <a:pt x="1561" y="5754"/>
                </a:lnTo>
                <a:lnTo>
                  <a:pt x="1546" y="5754"/>
                </a:lnTo>
                <a:lnTo>
                  <a:pt x="1546" y="5677"/>
                </a:lnTo>
                <a:lnTo>
                  <a:pt x="1531" y="5677"/>
                </a:lnTo>
                <a:lnTo>
                  <a:pt x="1531" y="5599"/>
                </a:lnTo>
                <a:lnTo>
                  <a:pt x="1517" y="5599"/>
                </a:lnTo>
                <a:lnTo>
                  <a:pt x="1517" y="5521"/>
                </a:lnTo>
                <a:lnTo>
                  <a:pt x="1503" y="5521"/>
                </a:lnTo>
                <a:lnTo>
                  <a:pt x="1503" y="5443"/>
                </a:lnTo>
                <a:lnTo>
                  <a:pt x="1489" y="5443"/>
                </a:lnTo>
                <a:lnTo>
                  <a:pt x="1489" y="5366"/>
                </a:lnTo>
                <a:lnTo>
                  <a:pt x="1475" y="5366"/>
                </a:lnTo>
                <a:lnTo>
                  <a:pt x="1475" y="5288"/>
                </a:lnTo>
                <a:lnTo>
                  <a:pt x="1462" y="5288"/>
                </a:lnTo>
                <a:lnTo>
                  <a:pt x="1462" y="5210"/>
                </a:lnTo>
                <a:lnTo>
                  <a:pt x="1448" y="5210"/>
                </a:lnTo>
                <a:lnTo>
                  <a:pt x="1448" y="5132"/>
                </a:lnTo>
                <a:lnTo>
                  <a:pt x="1435" y="5132"/>
                </a:lnTo>
                <a:lnTo>
                  <a:pt x="1435" y="5055"/>
                </a:lnTo>
                <a:lnTo>
                  <a:pt x="1422" y="5055"/>
                </a:lnTo>
                <a:lnTo>
                  <a:pt x="1422" y="4977"/>
                </a:lnTo>
                <a:lnTo>
                  <a:pt x="1409" y="4977"/>
                </a:lnTo>
                <a:lnTo>
                  <a:pt x="1409" y="4899"/>
                </a:lnTo>
                <a:lnTo>
                  <a:pt x="1396" y="4899"/>
                </a:lnTo>
                <a:lnTo>
                  <a:pt x="1396" y="4821"/>
                </a:lnTo>
                <a:lnTo>
                  <a:pt x="1384" y="4821"/>
                </a:lnTo>
                <a:lnTo>
                  <a:pt x="1384" y="4743"/>
                </a:lnTo>
                <a:lnTo>
                  <a:pt x="1371" y="4743"/>
                </a:lnTo>
                <a:lnTo>
                  <a:pt x="1371" y="4666"/>
                </a:lnTo>
                <a:lnTo>
                  <a:pt x="1359" y="4666"/>
                </a:lnTo>
                <a:lnTo>
                  <a:pt x="1359" y="4588"/>
                </a:lnTo>
                <a:lnTo>
                  <a:pt x="1346" y="4588"/>
                </a:lnTo>
                <a:lnTo>
                  <a:pt x="1346" y="4510"/>
                </a:lnTo>
                <a:lnTo>
                  <a:pt x="1334" y="4510"/>
                </a:lnTo>
                <a:lnTo>
                  <a:pt x="1334" y="4432"/>
                </a:lnTo>
                <a:lnTo>
                  <a:pt x="1322" y="4432"/>
                </a:lnTo>
                <a:lnTo>
                  <a:pt x="1322" y="4355"/>
                </a:lnTo>
                <a:lnTo>
                  <a:pt x="1309" y="4355"/>
                </a:lnTo>
                <a:lnTo>
                  <a:pt x="1309" y="4277"/>
                </a:lnTo>
                <a:lnTo>
                  <a:pt x="1297" y="4277"/>
                </a:lnTo>
                <a:lnTo>
                  <a:pt x="1297" y="4199"/>
                </a:lnTo>
                <a:lnTo>
                  <a:pt x="1285" y="4199"/>
                </a:lnTo>
                <a:lnTo>
                  <a:pt x="1285" y="4121"/>
                </a:lnTo>
                <a:lnTo>
                  <a:pt x="1273" y="4121"/>
                </a:lnTo>
                <a:lnTo>
                  <a:pt x="1273" y="4044"/>
                </a:lnTo>
                <a:lnTo>
                  <a:pt x="1261" y="4044"/>
                </a:lnTo>
                <a:lnTo>
                  <a:pt x="1261" y="3966"/>
                </a:lnTo>
                <a:lnTo>
                  <a:pt x="1249" y="3966"/>
                </a:lnTo>
                <a:lnTo>
                  <a:pt x="1249" y="3888"/>
                </a:lnTo>
                <a:lnTo>
                  <a:pt x="1237" y="3888"/>
                </a:lnTo>
                <a:lnTo>
                  <a:pt x="1237" y="3810"/>
                </a:lnTo>
                <a:lnTo>
                  <a:pt x="1225" y="3810"/>
                </a:lnTo>
                <a:lnTo>
                  <a:pt x="1225" y="3732"/>
                </a:lnTo>
                <a:lnTo>
                  <a:pt x="1213" y="3732"/>
                </a:lnTo>
                <a:lnTo>
                  <a:pt x="1213" y="3655"/>
                </a:lnTo>
                <a:lnTo>
                  <a:pt x="1201" y="3655"/>
                </a:lnTo>
                <a:lnTo>
                  <a:pt x="1201" y="3577"/>
                </a:lnTo>
                <a:lnTo>
                  <a:pt x="1189" y="3577"/>
                </a:lnTo>
                <a:lnTo>
                  <a:pt x="1189" y="3499"/>
                </a:lnTo>
                <a:lnTo>
                  <a:pt x="1177" y="3499"/>
                </a:lnTo>
                <a:lnTo>
                  <a:pt x="1177" y="3421"/>
                </a:lnTo>
                <a:lnTo>
                  <a:pt x="1165" y="3421"/>
                </a:lnTo>
                <a:lnTo>
                  <a:pt x="1165" y="3344"/>
                </a:lnTo>
                <a:lnTo>
                  <a:pt x="1152" y="3344"/>
                </a:lnTo>
                <a:lnTo>
                  <a:pt x="1152" y="3266"/>
                </a:lnTo>
                <a:lnTo>
                  <a:pt x="1140" y="3266"/>
                </a:lnTo>
                <a:lnTo>
                  <a:pt x="1140" y="3188"/>
                </a:lnTo>
                <a:lnTo>
                  <a:pt x="1128" y="3188"/>
                </a:lnTo>
                <a:lnTo>
                  <a:pt x="1128" y="3110"/>
                </a:lnTo>
                <a:lnTo>
                  <a:pt x="1115" y="3110"/>
                </a:lnTo>
                <a:lnTo>
                  <a:pt x="1115" y="3033"/>
                </a:lnTo>
                <a:lnTo>
                  <a:pt x="1103" y="3033"/>
                </a:lnTo>
                <a:lnTo>
                  <a:pt x="1103" y="2955"/>
                </a:lnTo>
                <a:lnTo>
                  <a:pt x="1090" y="2955"/>
                </a:lnTo>
                <a:lnTo>
                  <a:pt x="1090" y="2877"/>
                </a:lnTo>
                <a:lnTo>
                  <a:pt x="1078" y="2877"/>
                </a:lnTo>
                <a:lnTo>
                  <a:pt x="1078" y="2799"/>
                </a:lnTo>
                <a:lnTo>
                  <a:pt x="1065" y="2799"/>
                </a:lnTo>
                <a:lnTo>
                  <a:pt x="1065" y="2721"/>
                </a:lnTo>
                <a:lnTo>
                  <a:pt x="1052" y="2721"/>
                </a:lnTo>
                <a:lnTo>
                  <a:pt x="1052" y="2644"/>
                </a:lnTo>
                <a:lnTo>
                  <a:pt x="1039" y="2644"/>
                </a:lnTo>
                <a:lnTo>
                  <a:pt x="1039" y="2566"/>
                </a:lnTo>
                <a:lnTo>
                  <a:pt x="1026" y="2566"/>
                </a:lnTo>
                <a:lnTo>
                  <a:pt x="1026" y="2488"/>
                </a:lnTo>
                <a:lnTo>
                  <a:pt x="1012" y="2488"/>
                </a:lnTo>
                <a:lnTo>
                  <a:pt x="1012" y="2410"/>
                </a:lnTo>
                <a:lnTo>
                  <a:pt x="999" y="2410"/>
                </a:lnTo>
                <a:lnTo>
                  <a:pt x="999" y="2333"/>
                </a:lnTo>
                <a:lnTo>
                  <a:pt x="985" y="2333"/>
                </a:lnTo>
                <a:lnTo>
                  <a:pt x="985" y="2255"/>
                </a:lnTo>
                <a:lnTo>
                  <a:pt x="971" y="2255"/>
                </a:lnTo>
                <a:lnTo>
                  <a:pt x="971" y="2177"/>
                </a:lnTo>
                <a:lnTo>
                  <a:pt x="957" y="2177"/>
                </a:lnTo>
                <a:lnTo>
                  <a:pt x="957" y="2099"/>
                </a:lnTo>
                <a:lnTo>
                  <a:pt x="943" y="2099"/>
                </a:lnTo>
                <a:lnTo>
                  <a:pt x="943" y="2022"/>
                </a:lnTo>
                <a:lnTo>
                  <a:pt x="928" y="2022"/>
                </a:lnTo>
                <a:lnTo>
                  <a:pt x="928" y="1944"/>
                </a:lnTo>
                <a:lnTo>
                  <a:pt x="913" y="1944"/>
                </a:lnTo>
                <a:lnTo>
                  <a:pt x="913" y="1866"/>
                </a:lnTo>
                <a:lnTo>
                  <a:pt x="898" y="1866"/>
                </a:lnTo>
                <a:lnTo>
                  <a:pt x="898" y="1788"/>
                </a:lnTo>
                <a:lnTo>
                  <a:pt x="882" y="1788"/>
                </a:lnTo>
                <a:lnTo>
                  <a:pt x="882" y="1710"/>
                </a:lnTo>
                <a:lnTo>
                  <a:pt x="866" y="1710"/>
                </a:lnTo>
                <a:lnTo>
                  <a:pt x="866" y="1633"/>
                </a:lnTo>
                <a:lnTo>
                  <a:pt x="850" y="1633"/>
                </a:lnTo>
                <a:lnTo>
                  <a:pt x="850" y="1555"/>
                </a:lnTo>
                <a:lnTo>
                  <a:pt x="833" y="1555"/>
                </a:lnTo>
                <a:lnTo>
                  <a:pt x="833" y="1477"/>
                </a:lnTo>
                <a:lnTo>
                  <a:pt x="815" y="1477"/>
                </a:lnTo>
                <a:lnTo>
                  <a:pt x="815" y="1399"/>
                </a:lnTo>
                <a:lnTo>
                  <a:pt x="798" y="1399"/>
                </a:lnTo>
                <a:lnTo>
                  <a:pt x="798" y="1322"/>
                </a:lnTo>
                <a:lnTo>
                  <a:pt x="779" y="1322"/>
                </a:lnTo>
                <a:lnTo>
                  <a:pt x="779" y="1244"/>
                </a:lnTo>
                <a:lnTo>
                  <a:pt x="760" y="1244"/>
                </a:lnTo>
                <a:lnTo>
                  <a:pt x="760" y="1166"/>
                </a:lnTo>
                <a:lnTo>
                  <a:pt x="739" y="1166"/>
                </a:lnTo>
                <a:lnTo>
                  <a:pt x="739" y="1088"/>
                </a:lnTo>
                <a:lnTo>
                  <a:pt x="718" y="1088"/>
                </a:lnTo>
                <a:lnTo>
                  <a:pt x="718" y="1011"/>
                </a:lnTo>
                <a:lnTo>
                  <a:pt x="696" y="1011"/>
                </a:lnTo>
                <a:lnTo>
                  <a:pt x="696" y="933"/>
                </a:lnTo>
                <a:lnTo>
                  <a:pt x="673" y="933"/>
                </a:lnTo>
                <a:lnTo>
                  <a:pt x="673" y="855"/>
                </a:lnTo>
                <a:lnTo>
                  <a:pt x="648" y="855"/>
                </a:lnTo>
                <a:lnTo>
                  <a:pt x="648" y="777"/>
                </a:lnTo>
                <a:lnTo>
                  <a:pt x="622" y="777"/>
                </a:lnTo>
                <a:lnTo>
                  <a:pt x="622" y="699"/>
                </a:lnTo>
                <a:lnTo>
                  <a:pt x="593" y="699"/>
                </a:lnTo>
                <a:lnTo>
                  <a:pt x="593" y="622"/>
                </a:lnTo>
                <a:lnTo>
                  <a:pt x="562" y="622"/>
                </a:lnTo>
                <a:lnTo>
                  <a:pt x="562" y="544"/>
                </a:lnTo>
                <a:lnTo>
                  <a:pt x="528" y="544"/>
                </a:lnTo>
                <a:lnTo>
                  <a:pt x="528" y="466"/>
                </a:lnTo>
                <a:lnTo>
                  <a:pt x="491" y="466"/>
                </a:lnTo>
                <a:lnTo>
                  <a:pt x="491" y="388"/>
                </a:lnTo>
                <a:lnTo>
                  <a:pt x="447" y="388"/>
                </a:lnTo>
                <a:lnTo>
                  <a:pt x="447" y="311"/>
                </a:lnTo>
                <a:lnTo>
                  <a:pt x="396" y="311"/>
                </a:lnTo>
                <a:lnTo>
                  <a:pt x="396" y="233"/>
                </a:lnTo>
                <a:lnTo>
                  <a:pt x="334" y="233"/>
                </a:lnTo>
                <a:lnTo>
                  <a:pt x="334" y="155"/>
                </a:lnTo>
                <a:lnTo>
                  <a:pt x="251" y="155"/>
                </a:lnTo>
                <a:lnTo>
                  <a:pt x="251" y="77"/>
                </a:lnTo>
                <a:lnTo>
                  <a:pt x="120" y="77"/>
                </a:lnTo>
                <a:lnTo>
                  <a:pt x="120" y="0"/>
                </a:lnTo>
                <a:lnTo>
                  <a:pt x="0" y="0"/>
                </a:lnTo>
              </a:path>
            </a:pathLst>
          </a:custGeom>
          <a:solidFill>
            <a:srgbClr val="0000FF"/>
          </a:solidFill>
          <a:ln w="38100">
            <a:solidFill>
              <a:srgbClr val="0000FF"/>
            </a:solidFill>
            <a:round/>
            <a:headEnd/>
            <a:tailEnd/>
          </a:ln>
        </p:spPr>
        <p:txBody>
          <a:bodyPr/>
          <a:lstStyle/>
          <a:p>
            <a:endParaRPr lang="en-US"/>
          </a:p>
        </p:txBody>
      </p:sp>
      <p:sp>
        <p:nvSpPr>
          <p:cNvPr id="257097" name="Freeform 73"/>
          <p:cNvSpPr>
            <a:spLocks/>
          </p:cNvSpPr>
          <p:nvPr/>
        </p:nvSpPr>
        <p:spPr bwMode="auto">
          <a:xfrm flipH="1">
            <a:off x="3298825" y="2376488"/>
            <a:ext cx="1295400" cy="3076575"/>
          </a:xfrm>
          <a:custGeom>
            <a:avLst/>
            <a:gdLst>
              <a:gd name="T0" fmla="*/ 2147483647 w 2474"/>
              <a:gd name="T1" fmla="*/ 2147483647 h 7777"/>
              <a:gd name="T2" fmla="*/ 2147483647 w 2474"/>
              <a:gd name="T3" fmla="*/ 2147483647 h 7777"/>
              <a:gd name="T4" fmla="*/ 2147483647 w 2474"/>
              <a:gd name="T5" fmla="*/ 2147483647 h 7777"/>
              <a:gd name="T6" fmla="*/ 2147483647 w 2474"/>
              <a:gd name="T7" fmla="*/ 2147483647 h 7777"/>
              <a:gd name="T8" fmla="*/ 2147483647 w 2474"/>
              <a:gd name="T9" fmla="*/ 2147483647 h 7777"/>
              <a:gd name="T10" fmla="*/ 2147483647 w 2474"/>
              <a:gd name="T11" fmla="*/ 2147483647 h 7777"/>
              <a:gd name="T12" fmla="*/ 2147483647 w 2474"/>
              <a:gd name="T13" fmla="*/ 2147483647 h 7777"/>
              <a:gd name="T14" fmla="*/ 2147483647 w 2474"/>
              <a:gd name="T15" fmla="*/ 2147483647 h 7777"/>
              <a:gd name="T16" fmla="*/ 2147483647 w 2474"/>
              <a:gd name="T17" fmla="*/ 2147483647 h 7777"/>
              <a:gd name="T18" fmla="*/ 2147483647 w 2474"/>
              <a:gd name="T19" fmla="*/ 2147483647 h 7777"/>
              <a:gd name="T20" fmla="*/ 2147483647 w 2474"/>
              <a:gd name="T21" fmla="*/ 2147483647 h 7777"/>
              <a:gd name="T22" fmla="*/ 2147483647 w 2474"/>
              <a:gd name="T23" fmla="*/ 2147483647 h 7777"/>
              <a:gd name="T24" fmla="*/ 2147483647 w 2474"/>
              <a:gd name="T25" fmla="*/ 2147483647 h 7777"/>
              <a:gd name="T26" fmla="*/ 2147483647 w 2474"/>
              <a:gd name="T27" fmla="*/ 2147483647 h 7777"/>
              <a:gd name="T28" fmla="*/ 2147483647 w 2474"/>
              <a:gd name="T29" fmla="*/ 2147483647 h 7777"/>
              <a:gd name="T30" fmla="*/ 2147483647 w 2474"/>
              <a:gd name="T31" fmla="*/ 2147483647 h 7777"/>
              <a:gd name="T32" fmla="*/ 2147483647 w 2474"/>
              <a:gd name="T33" fmla="*/ 2147483647 h 7777"/>
              <a:gd name="T34" fmla="*/ 2147483647 w 2474"/>
              <a:gd name="T35" fmla="*/ 2147483647 h 7777"/>
              <a:gd name="T36" fmla="*/ 2147483647 w 2474"/>
              <a:gd name="T37" fmla="*/ 2147483647 h 7777"/>
              <a:gd name="T38" fmla="*/ 2147483647 w 2474"/>
              <a:gd name="T39" fmla="*/ 2147483647 h 7777"/>
              <a:gd name="T40" fmla="*/ 2147483647 w 2474"/>
              <a:gd name="T41" fmla="*/ 2147483647 h 7777"/>
              <a:gd name="T42" fmla="*/ 2147483647 w 2474"/>
              <a:gd name="T43" fmla="*/ 2147483647 h 7777"/>
              <a:gd name="T44" fmla="*/ 2147483647 w 2474"/>
              <a:gd name="T45" fmla="*/ 2147483647 h 7777"/>
              <a:gd name="T46" fmla="*/ 2147483647 w 2474"/>
              <a:gd name="T47" fmla="*/ 2147483647 h 7777"/>
              <a:gd name="T48" fmla="*/ 2147483647 w 2474"/>
              <a:gd name="T49" fmla="*/ 2147483647 h 7777"/>
              <a:gd name="T50" fmla="*/ 2147483647 w 2474"/>
              <a:gd name="T51" fmla="*/ 2147483647 h 7777"/>
              <a:gd name="T52" fmla="*/ 2147483647 w 2474"/>
              <a:gd name="T53" fmla="*/ 2147483647 h 7777"/>
              <a:gd name="T54" fmla="*/ 2147483647 w 2474"/>
              <a:gd name="T55" fmla="*/ 2147483647 h 7777"/>
              <a:gd name="T56" fmla="*/ 2147483647 w 2474"/>
              <a:gd name="T57" fmla="*/ 2147483647 h 7777"/>
              <a:gd name="T58" fmla="*/ 2147483647 w 2474"/>
              <a:gd name="T59" fmla="*/ 2147483647 h 7777"/>
              <a:gd name="T60" fmla="*/ 2147483647 w 2474"/>
              <a:gd name="T61" fmla="*/ 2147483647 h 7777"/>
              <a:gd name="T62" fmla="*/ 2147483647 w 2474"/>
              <a:gd name="T63" fmla="*/ 2147483647 h 7777"/>
              <a:gd name="T64" fmla="*/ 2147483647 w 2474"/>
              <a:gd name="T65" fmla="*/ 2147483647 h 7777"/>
              <a:gd name="T66" fmla="*/ 2147483647 w 2474"/>
              <a:gd name="T67" fmla="*/ 2147483647 h 7777"/>
              <a:gd name="T68" fmla="*/ 2147483647 w 2474"/>
              <a:gd name="T69" fmla="*/ 2147483647 h 7777"/>
              <a:gd name="T70" fmla="*/ 2147483647 w 2474"/>
              <a:gd name="T71" fmla="*/ 2147483647 h 7777"/>
              <a:gd name="T72" fmla="*/ 2147483647 w 2474"/>
              <a:gd name="T73" fmla="*/ 2147483647 h 7777"/>
              <a:gd name="T74" fmla="*/ 2147483647 w 2474"/>
              <a:gd name="T75" fmla="*/ 2147483647 h 7777"/>
              <a:gd name="T76" fmla="*/ 2147483647 w 2474"/>
              <a:gd name="T77" fmla="*/ 2147483647 h 7777"/>
              <a:gd name="T78" fmla="*/ 2147483647 w 2474"/>
              <a:gd name="T79" fmla="*/ 2147483647 h 7777"/>
              <a:gd name="T80" fmla="*/ 2147483647 w 2474"/>
              <a:gd name="T81" fmla="*/ 2147483647 h 7777"/>
              <a:gd name="T82" fmla="*/ 2147483647 w 2474"/>
              <a:gd name="T83" fmla="*/ 2147483647 h 7777"/>
              <a:gd name="T84" fmla="*/ 2147483647 w 2474"/>
              <a:gd name="T85" fmla="*/ 2147483647 h 7777"/>
              <a:gd name="T86" fmla="*/ 2147483647 w 2474"/>
              <a:gd name="T87" fmla="*/ 2147483647 h 7777"/>
              <a:gd name="T88" fmla="*/ 2147483647 w 2474"/>
              <a:gd name="T89" fmla="*/ 2147483647 h 7777"/>
              <a:gd name="T90" fmla="*/ 2147483647 w 2474"/>
              <a:gd name="T91" fmla="*/ 2147483647 h 7777"/>
              <a:gd name="T92" fmla="*/ 2147483647 w 2474"/>
              <a:gd name="T93" fmla="*/ 2147483647 h 7777"/>
              <a:gd name="T94" fmla="*/ 2147483647 w 2474"/>
              <a:gd name="T95" fmla="*/ 2147483647 h 7777"/>
              <a:gd name="T96" fmla="*/ 2147483647 w 2474"/>
              <a:gd name="T97" fmla="*/ 2147483647 h 7777"/>
              <a:gd name="T98" fmla="*/ 2147483647 w 2474"/>
              <a:gd name="T99" fmla="*/ 2147483647 h 7777"/>
              <a:gd name="T100" fmla="*/ 2147483647 w 2474"/>
              <a:gd name="T101" fmla="*/ 2147483647 h 7777"/>
              <a:gd name="T102" fmla="*/ 2147483647 w 2474"/>
              <a:gd name="T103" fmla="*/ 2147483647 h 7777"/>
              <a:gd name="T104" fmla="*/ 2147483647 w 2474"/>
              <a:gd name="T105" fmla="*/ 2147483647 h 7777"/>
              <a:gd name="T106" fmla="*/ 2147483647 w 2474"/>
              <a:gd name="T107" fmla="*/ 2147483647 h 7777"/>
              <a:gd name="T108" fmla="*/ 2147483647 w 2474"/>
              <a:gd name="T109" fmla="*/ 2147483647 h 7777"/>
              <a:gd name="T110" fmla="*/ 2147483647 w 2474"/>
              <a:gd name="T111" fmla="*/ 2147483647 h 7777"/>
              <a:gd name="T112" fmla="*/ 2147483647 w 2474"/>
              <a:gd name="T113" fmla="*/ 2147483647 h 7777"/>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2474"/>
              <a:gd name="T172" fmla="*/ 0 h 7777"/>
              <a:gd name="T173" fmla="*/ 2474 w 2474"/>
              <a:gd name="T174" fmla="*/ 7777 h 7777"/>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2474" h="7777">
                <a:moveTo>
                  <a:pt x="0" y="0"/>
                </a:moveTo>
                <a:lnTo>
                  <a:pt x="0" y="0"/>
                </a:lnTo>
                <a:lnTo>
                  <a:pt x="0" y="77"/>
                </a:lnTo>
                <a:lnTo>
                  <a:pt x="120" y="77"/>
                </a:lnTo>
                <a:lnTo>
                  <a:pt x="120" y="155"/>
                </a:lnTo>
                <a:lnTo>
                  <a:pt x="251" y="155"/>
                </a:lnTo>
                <a:lnTo>
                  <a:pt x="251" y="233"/>
                </a:lnTo>
                <a:lnTo>
                  <a:pt x="334" y="233"/>
                </a:lnTo>
                <a:lnTo>
                  <a:pt x="334" y="311"/>
                </a:lnTo>
                <a:lnTo>
                  <a:pt x="396" y="311"/>
                </a:lnTo>
                <a:lnTo>
                  <a:pt x="396" y="388"/>
                </a:lnTo>
                <a:lnTo>
                  <a:pt x="447" y="388"/>
                </a:lnTo>
                <a:lnTo>
                  <a:pt x="447" y="466"/>
                </a:lnTo>
                <a:lnTo>
                  <a:pt x="491" y="466"/>
                </a:lnTo>
                <a:lnTo>
                  <a:pt x="491" y="544"/>
                </a:lnTo>
                <a:lnTo>
                  <a:pt x="528" y="544"/>
                </a:lnTo>
                <a:lnTo>
                  <a:pt x="528" y="622"/>
                </a:lnTo>
                <a:lnTo>
                  <a:pt x="562" y="622"/>
                </a:lnTo>
                <a:lnTo>
                  <a:pt x="562" y="699"/>
                </a:lnTo>
                <a:lnTo>
                  <a:pt x="593" y="699"/>
                </a:lnTo>
                <a:lnTo>
                  <a:pt x="593" y="777"/>
                </a:lnTo>
                <a:lnTo>
                  <a:pt x="622" y="777"/>
                </a:lnTo>
                <a:lnTo>
                  <a:pt x="622" y="855"/>
                </a:lnTo>
                <a:lnTo>
                  <a:pt x="648" y="855"/>
                </a:lnTo>
                <a:lnTo>
                  <a:pt x="648" y="933"/>
                </a:lnTo>
                <a:lnTo>
                  <a:pt x="673" y="933"/>
                </a:lnTo>
                <a:lnTo>
                  <a:pt x="673" y="1011"/>
                </a:lnTo>
                <a:lnTo>
                  <a:pt x="696" y="1011"/>
                </a:lnTo>
                <a:lnTo>
                  <a:pt x="696" y="1088"/>
                </a:lnTo>
                <a:lnTo>
                  <a:pt x="718" y="1088"/>
                </a:lnTo>
                <a:lnTo>
                  <a:pt x="718" y="1166"/>
                </a:lnTo>
                <a:lnTo>
                  <a:pt x="739" y="1166"/>
                </a:lnTo>
                <a:lnTo>
                  <a:pt x="739" y="1244"/>
                </a:lnTo>
                <a:lnTo>
                  <a:pt x="760" y="1244"/>
                </a:lnTo>
                <a:lnTo>
                  <a:pt x="760" y="1322"/>
                </a:lnTo>
                <a:lnTo>
                  <a:pt x="779" y="1322"/>
                </a:lnTo>
                <a:lnTo>
                  <a:pt x="779" y="1399"/>
                </a:lnTo>
                <a:lnTo>
                  <a:pt x="798" y="1399"/>
                </a:lnTo>
                <a:lnTo>
                  <a:pt x="798" y="1477"/>
                </a:lnTo>
                <a:lnTo>
                  <a:pt x="815" y="1477"/>
                </a:lnTo>
                <a:lnTo>
                  <a:pt x="815" y="1555"/>
                </a:lnTo>
                <a:lnTo>
                  <a:pt x="833" y="1555"/>
                </a:lnTo>
                <a:lnTo>
                  <a:pt x="833" y="1633"/>
                </a:lnTo>
                <a:lnTo>
                  <a:pt x="850" y="1633"/>
                </a:lnTo>
                <a:lnTo>
                  <a:pt x="850" y="1710"/>
                </a:lnTo>
                <a:lnTo>
                  <a:pt x="866" y="1710"/>
                </a:lnTo>
                <a:lnTo>
                  <a:pt x="866" y="1788"/>
                </a:lnTo>
                <a:lnTo>
                  <a:pt x="882" y="1788"/>
                </a:lnTo>
                <a:lnTo>
                  <a:pt x="882" y="1866"/>
                </a:lnTo>
                <a:lnTo>
                  <a:pt x="898" y="1866"/>
                </a:lnTo>
                <a:lnTo>
                  <a:pt x="898" y="1944"/>
                </a:lnTo>
                <a:lnTo>
                  <a:pt x="913" y="1944"/>
                </a:lnTo>
                <a:lnTo>
                  <a:pt x="913" y="2022"/>
                </a:lnTo>
                <a:lnTo>
                  <a:pt x="928" y="2022"/>
                </a:lnTo>
                <a:lnTo>
                  <a:pt x="928" y="2099"/>
                </a:lnTo>
                <a:lnTo>
                  <a:pt x="943" y="2099"/>
                </a:lnTo>
                <a:lnTo>
                  <a:pt x="943" y="2177"/>
                </a:lnTo>
                <a:lnTo>
                  <a:pt x="957" y="2177"/>
                </a:lnTo>
                <a:lnTo>
                  <a:pt x="957" y="2255"/>
                </a:lnTo>
                <a:lnTo>
                  <a:pt x="971" y="2255"/>
                </a:lnTo>
                <a:lnTo>
                  <a:pt x="971" y="2333"/>
                </a:lnTo>
                <a:lnTo>
                  <a:pt x="985" y="2333"/>
                </a:lnTo>
                <a:lnTo>
                  <a:pt x="985" y="2410"/>
                </a:lnTo>
                <a:lnTo>
                  <a:pt x="999" y="2410"/>
                </a:lnTo>
                <a:lnTo>
                  <a:pt x="999" y="2488"/>
                </a:lnTo>
                <a:lnTo>
                  <a:pt x="1012" y="2488"/>
                </a:lnTo>
                <a:lnTo>
                  <a:pt x="1012" y="2566"/>
                </a:lnTo>
                <a:lnTo>
                  <a:pt x="1026" y="2566"/>
                </a:lnTo>
                <a:lnTo>
                  <a:pt x="1026" y="2644"/>
                </a:lnTo>
                <a:lnTo>
                  <a:pt x="1039" y="2644"/>
                </a:lnTo>
                <a:lnTo>
                  <a:pt x="1039" y="2721"/>
                </a:lnTo>
                <a:lnTo>
                  <a:pt x="1052" y="2721"/>
                </a:lnTo>
                <a:lnTo>
                  <a:pt x="1052" y="2799"/>
                </a:lnTo>
                <a:lnTo>
                  <a:pt x="1065" y="2799"/>
                </a:lnTo>
                <a:lnTo>
                  <a:pt x="1065" y="2877"/>
                </a:lnTo>
                <a:lnTo>
                  <a:pt x="1078" y="2877"/>
                </a:lnTo>
                <a:lnTo>
                  <a:pt x="1078" y="2955"/>
                </a:lnTo>
                <a:lnTo>
                  <a:pt x="1090" y="2955"/>
                </a:lnTo>
                <a:lnTo>
                  <a:pt x="1090" y="3033"/>
                </a:lnTo>
                <a:lnTo>
                  <a:pt x="1103" y="3033"/>
                </a:lnTo>
                <a:lnTo>
                  <a:pt x="1103" y="3110"/>
                </a:lnTo>
                <a:lnTo>
                  <a:pt x="1115" y="3110"/>
                </a:lnTo>
                <a:lnTo>
                  <a:pt x="1115" y="3188"/>
                </a:lnTo>
                <a:lnTo>
                  <a:pt x="1128" y="3188"/>
                </a:lnTo>
                <a:lnTo>
                  <a:pt x="1128" y="3266"/>
                </a:lnTo>
                <a:lnTo>
                  <a:pt x="1140" y="3266"/>
                </a:lnTo>
                <a:lnTo>
                  <a:pt x="1140" y="3344"/>
                </a:lnTo>
                <a:lnTo>
                  <a:pt x="1152" y="3344"/>
                </a:lnTo>
                <a:lnTo>
                  <a:pt x="1152" y="3421"/>
                </a:lnTo>
                <a:lnTo>
                  <a:pt x="1165" y="3421"/>
                </a:lnTo>
                <a:lnTo>
                  <a:pt x="1165" y="3499"/>
                </a:lnTo>
                <a:lnTo>
                  <a:pt x="1177" y="3499"/>
                </a:lnTo>
                <a:lnTo>
                  <a:pt x="1177" y="3577"/>
                </a:lnTo>
                <a:lnTo>
                  <a:pt x="1189" y="3577"/>
                </a:lnTo>
                <a:lnTo>
                  <a:pt x="1189" y="3655"/>
                </a:lnTo>
                <a:lnTo>
                  <a:pt x="1201" y="3655"/>
                </a:lnTo>
                <a:lnTo>
                  <a:pt x="1201" y="3732"/>
                </a:lnTo>
                <a:lnTo>
                  <a:pt x="1213" y="3732"/>
                </a:lnTo>
                <a:lnTo>
                  <a:pt x="1213" y="3810"/>
                </a:lnTo>
                <a:lnTo>
                  <a:pt x="1225" y="3810"/>
                </a:lnTo>
                <a:lnTo>
                  <a:pt x="1225" y="3888"/>
                </a:lnTo>
                <a:lnTo>
                  <a:pt x="1237" y="3888"/>
                </a:lnTo>
                <a:lnTo>
                  <a:pt x="1237" y="3966"/>
                </a:lnTo>
                <a:lnTo>
                  <a:pt x="1249" y="3966"/>
                </a:lnTo>
                <a:lnTo>
                  <a:pt x="1249" y="4044"/>
                </a:lnTo>
                <a:lnTo>
                  <a:pt x="1261" y="4044"/>
                </a:lnTo>
                <a:lnTo>
                  <a:pt x="1261" y="4121"/>
                </a:lnTo>
                <a:lnTo>
                  <a:pt x="1273" y="4121"/>
                </a:lnTo>
                <a:lnTo>
                  <a:pt x="1273" y="4199"/>
                </a:lnTo>
                <a:lnTo>
                  <a:pt x="1285" y="4199"/>
                </a:lnTo>
                <a:lnTo>
                  <a:pt x="1285" y="4277"/>
                </a:lnTo>
                <a:lnTo>
                  <a:pt x="1297" y="4277"/>
                </a:lnTo>
                <a:lnTo>
                  <a:pt x="1297" y="4355"/>
                </a:lnTo>
                <a:lnTo>
                  <a:pt x="1309" y="4355"/>
                </a:lnTo>
                <a:lnTo>
                  <a:pt x="1309" y="4432"/>
                </a:lnTo>
                <a:lnTo>
                  <a:pt x="1322" y="4432"/>
                </a:lnTo>
                <a:lnTo>
                  <a:pt x="1322" y="4510"/>
                </a:lnTo>
                <a:lnTo>
                  <a:pt x="1334" y="4510"/>
                </a:lnTo>
                <a:lnTo>
                  <a:pt x="1334" y="4588"/>
                </a:lnTo>
                <a:lnTo>
                  <a:pt x="1346" y="4588"/>
                </a:lnTo>
                <a:lnTo>
                  <a:pt x="1346" y="4666"/>
                </a:lnTo>
                <a:lnTo>
                  <a:pt x="1359" y="4666"/>
                </a:lnTo>
                <a:lnTo>
                  <a:pt x="1359" y="4743"/>
                </a:lnTo>
                <a:lnTo>
                  <a:pt x="1371" y="4743"/>
                </a:lnTo>
                <a:lnTo>
                  <a:pt x="1371" y="4821"/>
                </a:lnTo>
                <a:lnTo>
                  <a:pt x="1384" y="4821"/>
                </a:lnTo>
                <a:lnTo>
                  <a:pt x="1384" y="4899"/>
                </a:lnTo>
                <a:lnTo>
                  <a:pt x="1396" y="4899"/>
                </a:lnTo>
                <a:lnTo>
                  <a:pt x="1396" y="4977"/>
                </a:lnTo>
                <a:lnTo>
                  <a:pt x="1409" y="4977"/>
                </a:lnTo>
                <a:lnTo>
                  <a:pt x="1409" y="5055"/>
                </a:lnTo>
                <a:lnTo>
                  <a:pt x="1422" y="5055"/>
                </a:lnTo>
                <a:lnTo>
                  <a:pt x="1422" y="5132"/>
                </a:lnTo>
                <a:lnTo>
                  <a:pt x="1435" y="5132"/>
                </a:lnTo>
                <a:lnTo>
                  <a:pt x="1435" y="5210"/>
                </a:lnTo>
                <a:lnTo>
                  <a:pt x="1448" y="5210"/>
                </a:lnTo>
                <a:lnTo>
                  <a:pt x="1448" y="5288"/>
                </a:lnTo>
                <a:lnTo>
                  <a:pt x="1462" y="5288"/>
                </a:lnTo>
                <a:lnTo>
                  <a:pt x="1462" y="5366"/>
                </a:lnTo>
                <a:lnTo>
                  <a:pt x="1475" y="5366"/>
                </a:lnTo>
                <a:lnTo>
                  <a:pt x="1475" y="5443"/>
                </a:lnTo>
                <a:lnTo>
                  <a:pt x="1489" y="5443"/>
                </a:lnTo>
                <a:lnTo>
                  <a:pt x="1489" y="5521"/>
                </a:lnTo>
                <a:lnTo>
                  <a:pt x="1503" y="5521"/>
                </a:lnTo>
                <a:lnTo>
                  <a:pt x="1503" y="5599"/>
                </a:lnTo>
                <a:lnTo>
                  <a:pt x="1517" y="5599"/>
                </a:lnTo>
                <a:lnTo>
                  <a:pt x="1517" y="5677"/>
                </a:lnTo>
                <a:lnTo>
                  <a:pt x="1531" y="5677"/>
                </a:lnTo>
                <a:lnTo>
                  <a:pt x="1531" y="5754"/>
                </a:lnTo>
                <a:lnTo>
                  <a:pt x="1546" y="5754"/>
                </a:lnTo>
                <a:lnTo>
                  <a:pt x="1546" y="5832"/>
                </a:lnTo>
                <a:lnTo>
                  <a:pt x="1561" y="5832"/>
                </a:lnTo>
                <a:lnTo>
                  <a:pt x="1561" y="5910"/>
                </a:lnTo>
                <a:lnTo>
                  <a:pt x="1576" y="5910"/>
                </a:lnTo>
                <a:lnTo>
                  <a:pt x="1576" y="5988"/>
                </a:lnTo>
                <a:lnTo>
                  <a:pt x="1592" y="5988"/>
                </a:lnTo>
                <a:lnTo>
                  <a:pt x="1592" y="6066"/>
                </a:lnTo>
                <a:lnTo>
                  <a:pt x="1608" y="6066"/>
                </a:lnTo>
                <a:lnTo>
                  <a:pt x="1608" y="6143"/>
                </a:lnTo>
                <a:lnTo>
                  <a:pt x="1624" y="6143"/>
                </a:lnTo>
                <a:lnTo>
                  <a:pt x="1624" y="6221"/>
                </a:lnTo>
                <a:lnTo>
                  <a:pt x="1641" y="6221"/>
                </a:lnTo>
                <a:lnTo>
                  <a:pt x="1641" y="6299"/>
                </a:lnTo>
                <a:lnTo>
                  <a:pt x="1659" y="6299"/>
                </a:lnTo>
                <a:lnTo>
                  <a:pt x="1659" y="6377"/>
                </a:lnTo>
                <a:lnTo>
                  <a:pt x="1676" y="6377"/>
                </a:lnTo>
                <a:lnTo>
                  <a:pt x="1676" y="6454"/>
                </a:lnTo>
                <a:lnTo>
                  <a:pt x="1695" y="6454"/>
                </a:lnTo>
                <a:lnTo>
                  <a:pt x="1695" y="6532"/>
                </a:lnTo>
                <a:lnTo>
                  <a:pt x="1714" y="6532"/>
                </a:lnTo>
                <a:lnTo>
                  <a:pt x="1714" y="6610"/>
                </a:lnTo>
                <a:lnTo>
                  <a:pt x="1735" y="6610"/>
                </a:lnTo>
                <a:lnTo>
                  <a:pt x="1735" y="6688"/>
                </a:lnTo>
                <a:lnTo>
                  <a:pt x="1756" y="6688"/>
                </a:lnTo>
                <a:lnTo>
                  <a:pt x="1756" y="6765"/>
                </a:lnTo>
                <a:lnTo>
                  <a:pt x="1778" y="6765"/>
                </a:lnTo>
                <a:lnTo>
                  <a:pt x="1778" y="6843"/>
                </a:lnTo>
                <a:lnTo>
                  <a:pt x="1801" y="6843"/>
                </a:lnTo>
                <a:lnTo>
                  <a:pt x="1801" y="6921"/>
                </a:lnTo>
                <a:lnTo>
                  <a:pt x="1826" y="6921"/>
                </a:lnTo>
                <a:lnTo>
                  <a:pt x="1826" y="6999"/>
                </a:lnTo>
                <a:lnTo>
                  <a:pt x="1852" y="6999"/>
                </a:lnTo>
                <a:lnTo>
                  <a:pt x="1852" y="7077"/>
                </a:lnTo>
                <a:lnTo>
                  <a:pt x="1881" y="7077"/>
                </a:lnTo>
                <a:lnTo>
                  <a:pt x="1881" y="7154"/>
                </a:lnTo>
                <a:lnTo>
                  <a:pt x="1912" y="7154"/>
                </a:lnTo>
                <a:lnTo>
                  <a:pt x="1912" y="7232"/>
                </a:lnTo>
                <a:lnTo>
                  <a:pt x="1946" y="7232"/>
                </a:lnTo>
                <a:lnTo>
                  <a:pt x="1946" y="7310"/>
                </a:lnTo>
                <a:lnTo>
                  <a:pt x="1983" y="7310"/>
                </a:lnTo>
                <a:lnTo>
                  <a:pt x="1983" y="7388"/>
                </a:lnTo>
                <a:lnTo>
                  <a:pt x="2027" y="7388"/>
                </a:lnTo>
                <a:lnTo>
                  <a:pt x="2027" y="7465"/>
                </a:lnTo>
                <a:lnTo>
                  <a:pt x="2078" y="7465"/>
                </a:lnTo>
                <a:lnTo>
                  <a:pt x="2078" y="7543"/>
                </a:lnTo>
                <a:lnTo>
                  <a:pt x="2140" y="7543"/>
                </a:lnTo>
                <a:lnTo>
                  <a:pt x="2140" y="7621"/>
                </a:lnTo>
                <a:lnTo>
                  <a:pt x="2223" y="7621"/>
                </a:lnTo>
                <a:lnTo>
                  <a:pt x="2223" y="7699"/>
                </a:lnTo>
                <a:lnTo>
                  <a:pt x="2354" y="7699"/>
                </a:lnTo>
                <a:lnTo>
                  <a:pt x="2354" y="7777"/>
                </a:lnTo>
                <a:lnTo>
                  <a:pt x="2474" y="7777"/>
                </a:lnTo>
                <a:lnTo>
                  <a:pt x="2474" y="7699"/>
                </a:lnTo>
                <a:lnTo>
                  <a:pt x="2354" y="7699"/>
                </a:lnTo>
                <a:lnTo>
                  <a:pt x="2354" y="7621"/>
                </a:lnTo>
                <a:lnTo>
                  <a:pt x="2223" y="7621"/>
                </a:lnTo>
                <a:lnTo>
                  <a:pt x="2223" y="7543"/>
                </a:lnTo>
                <a:lnTo>
                  <a:pt x="2140" y="7543"/>
                </a:lnTo>
                <a:lnTo>
                  <a:pt x="2140" y="7465"/>
                </a:lnTo>
                <a:lnTo>
                  <a:pt x="2078" y="7465"/>
                </a:lnTo>
                <a:lnTo>
                  <a:pt x="2078" y="7388"/>
                </a:lnTo>
                <a:lnTo>
                  <a:pt x="2027" y="7388"/>
                </a:lnTo>
                <a:lnTo>
                  <a:pt x="2027" y="7310"/>
                </a:lnTo>
                <a:lnTo>
                  <a:pt x="1983" y="7310"/>
                </a:lnTo>
                <a:lnTo>
                  <a:pt x="1983" y="7232"/>
                </a:lnTo>
                <a:lnTo>
                  <a:pt x="1946" y="7232"/>
                </a:lnTo>
                <a:lnTo>
                  <a:pt x="1946" y="7154"/>
                </a:lnTo>
                <a:lnTo>
                  <a:pt x="1912" y="7154"/>
                </a:lnTo>
                <a:lnTo>
                  <a:pt x="1912" y="7077"/>
                </a:lnTo>
                <a:lnTo>
                  <a:pt x="1881" y="7077"/>
                </a:lnTo>
                <a:lnTo>
                  <a:pt x="1881" y="6999"/>
                </a:lnTo>
                <a:lnTo>
                  <a:pt x="1852" y="6999"/>
                </a:lnTo>
                <a:lnTo>
                  <a:pt x="1852" y="6921"/>
                </a:lnTo>
                <a:lnTo>
                  <a:pt x="1826" y="6921"/>
                </a:lnTo>
                <a:lnTo>
                  <a:pt x="1826" y="6843"/>
                </a:lnTo>
                <a:lnTo>
                  <a:pt x="1801" y="6843"/>
                </a:lnTo>
                <a:lnTo>
                  <a:pt x="1801" y="6765"/>
                </a:lnTo>
                <a:lnTo>
                  <a:pt x="1778" y="6765"/>
                </a:lnTo>
                <a:lnTo>
                  <a:pt x="1778" y="6688"/>
                </a:lnTo>
                <a:lnTo>
                  <a:pt x="1756" y="6688"/>
                </a:lnTo>
                <a:lnTo>
                  <a:pt x="1756" y="6610"/>
                </a:lnTo>
                <a:lnTo>
                  <a:pt x="1735" y="6610"/>
                </a:lnTo>
                <a:lnTo>
                  <a:pt x="1735" y="6532"/>
                </a:lnTo>
                <a:lnTo>
                  <a:pt x="1714" y="6532"/>
                </a:lnTo>
                <a:lnTo>
                  <a:pt x="1714" y="6454"/>
                </a:lnTo>
                <a:lnTo>
                  <a:pt x="1695" y="6454"/>
                </a:lnTo>
                <a:lnTo>
                  <a:pt x="1695" y="6377"/>
                </a:lnTo>
                <a:lnTo>
                  <a:pt x="1676" y="6377"/>
                </a:lnTo>
                <a:lnTo>
                  <a:pt x="1676" y="6299"/>
                </a:lnTo>
                <a:lnTo>
                  <a:pt x="1659" y="6299"/>
                </a:lnTo>
                <a:lnTo>
                  <a:pt x="1659" y="6221"/>
                </a:lnTo>
                <a:lnTo>
                  <a:pt x="1641" y="6221"/>
                </a:lnTo>
                <a:lnTo>
                  <a:pt x="1641" y="6143"/>
                </a:lnTo>
                <a:lnTo>
                  <a:pt x="1624" y="6143"/>
                </a:lnTo>
                <a:lnTo>
                  <a:pt x="1624" y="6066"/>
                </a:lnTo>
                <a:lnTo>
                  <a:pt x="1608" y="6066"/>
                </a:lnTo>
                <a:lnTo>
                  <a:pt x="1608" y="5988"/>
                </a:lnTo>
                <a:lnTo>
                  <a:pt x="1592" y="5988"/>
                </a:lnTo>
                <a:lnTo>
                  <a:pt x="1592" y="5910"/>
                </a:lnTo>
                <a:lnTo>
                  <a:pt x="1576" y="5910"/>
                </a:lnTo>
                <a:lnTo>
                  <a:pt x="1576" y="5832"/>
                </a:lnTo>
                <a:lnTo>
                  <a:pt x="1561" y="5832"/>
                </a:lnTo>
                <a:lnTo>
                  <a:pt x="1561" y="5754"/>
                </a:lnTo>
                <a:lnTo>
                  <a:pt x="1546" y="5754"/>
                </a:lnTo>
                <a:lnTo>
                  <a:pt x="1546" y="5677"/>
                </a:lnTo>
                <a:lnTo>
                  <a:pt x="1531" y="5677"/>
                </a:lnTo>
                <a:lnTo>
                  <a:pt x="1531" y="5599"/>
                </a:lnTo>
                <a:lnTo>
                  <a:pt x="1517" y="5599"/>
                </a:lnTo>
                <a:lnTo>
                  <a:pt x="1517" y="5521"/>
                </a:lnTo>
                <a:lnTo>
                  <a:pt x="1503" y="5521"/>
                </a:lnTo>
                <a:lnTo>
                  <a:pt x="1503" y="5443"/>
                </a:lnTo>
                <a:lnTo>
                  <a:pt x="1489" y="5443"/>
                </a:lnTo>
                <a:lnTo>
                  <a:pt x="1489" y="5366"/>
                </a:lnTo>
                <a:lnTo>
                  <a:pt x="1475" y="5366"/>
                </a:lnTo>
                <a:lnTo>
                  <a:pt x="1475" y="5288"/>
                </a:lnTo>
                <a:lnTo>
                  <a:pt x="1462" y="5288"/>
                </a:lnTo>
                <a:lnTo>
                  <a:pt x="1462" y="5210"/>
                </a:lnTo>
                <a:lnTo>
                  <a:pt x="1448" y="5210"/>
                </a:lnTo>
                <a:lnTo>
                  <a:pt x="1448" y="5132"/>
                </a:lnTo>
                <a:lnTo>
                  <a:pt x="1435" y="5132"/>
                </a:lnTo>
                <a:lnTo>
                  <a:pt x="1435" y="5055"/>
                </a:lnTo>
                <a:lnTo>
                  <a:pt x="1422" y="5055"/>
                </a:lnTo>
                <a:lnTo>
                  <a:pt x="1422" y="4977"/>
                </a:lnTo>
                <a:lnTo>
                  <a:pt x="1409" y="4977"/>
                </a:lnTo>
                <a:lnTo>
                  <a:pt x="1409" y="4899"/>
                </a:lnTo>
                <a:lnTo>
                  <a:pt x="1396" y="4899"/>
                </a:lnTo>
                <a:lnTo>
                  <a:pt x="1396" y="4821"/>
                </a:lnTo>
                <a:lnTo>
                  <a:pt x="1384" y="4821"/>
                </a:lnTo>
                <a:lnTo>
                  <a:pt x="1384" y="4743"/>
                </a:lnTo>
                <a:lnTo>
                  <a:pt x="1371" y="4743"/>
                </a:lnTo>
                <a:lnTo>
                  <a:pt x="1371" y="4666"/>
                </a:lnTo>
                <a:lnTo>
                  <a:pt x="1359" y="4666"/>
                </a:lnTo>
                <a:lnTo>
                  <a:pt x="1359" y="4588"/>
                </a:lnTo>
                <a:lnTo>
                  <a:pt x="1346" y="4588"/>
                </a:lnTo>
                <a:lnTo>
                  <a:pt x="1346" y="4510"/>
                </a:lnTo>
                <a:lnTo>
                  <a:pt x="1334" y="4510"/>
                </a:lnTo>
                <a:lnTo>
                  <a:pt x="1334" y="4432"/>
                </a:lnTo>
                <a:lnTo>
                  <a:pt x="1322" y="4432"/>
                </a:lnTo>
                <a:lnTo>
                  <a:pt x="1322" y="4355"/>
                </a:lnTo>
                <a:lnTo>
                  <a:pt x="1309" y="4355"/>
                </a:lnTo>
                <a:lnTo>
                  <a:pt x="1309" y="4277"/>
                </a:lnTo>
                <a:lnTo>
                  <a:pt x="1297" y="4277"/>
                </a:lnTo>
                <a:lnTo>
                  <a:pt x="1297" y="4199"/>
                </a:lnTo>
                <a:lnTo>
                  <a:pt x="1285" y="4199"/>
                </a:lnTo>
                <a:lnTo>
                  <a:pt x="1285" y="4121"/>
                </a:lnTo>
                <a:lnTo>
                  <a:pt x="1273" y="4121"/>
                </a:lnTo>
                <a:lnTo>
                  <a:pt x="1273" y="4044"/>
                </a:lnTo>
                <a:lnTo>
                  <a:pt x="1261" y="4044"/>
                </a:lnTo>
                <a:lnTo>
                  <a:pt x="1261" y="3966"/>
                </a:lnTo>
                <a:lnTo>
                  <a:pt x="1249" y="3966"/>
                </a:lnTo>
                <a:lnTo>
                  <a:pt x="1249" y="3888"/>
                </a:lnTo>
                <a:lnTo>
                  <a:pt x="1237" y="3888"/>
                </a:lnTo>
                <a:lnTo>
                  <a:pt x="1237" y="3810"/>
                </a:lnTo>
                <a:lnTo>
                  <a:pt x="1225" y="3810"/>
                </a:lnTo>
                <a:lnTo>
                  <a:pt x="1225" y="3732"/>
                </a:lnTo>
                <a:lnTo>
                  <a:pt x="1213" y="3732"/>
                </a:lnTo>
                <a:lnTo>
                  <a:pt x="1213" y="3655"/>
                </a:lnTo>
                <a:lnTo>
                  <a:pt x="1201" y="3655"/>
                </a:lnTo>
                <a:lnTo>
                  <a:pt x="1201" y="3577"/>
                </a:lnTo>
                <a:lnTo>
                  <a:pt x="1189" y="3577"/>
                </a:lnTo>
                <a:lnTo>
                  <a:pt x="1189" y="3499"/>
                </a:lnTo>
                <a:lnTo>
                  <a:pt x="1177" y="3499"/>
                </a:lnTo>
                <a:lnTo>
                  <a:pt x="1177" y="3421"/>
                </a:lnTo>
                <a:lnTo>
                  <a:pt x="1165" y="3421"/>
                </a:lnTo>
                <a:lnTo>
                  <a:pt x="1165" y="3344"/>
                </a:lnTo>
                <a:lnTo>
                  <a:pt x="1152" y="3344"/>
                </a:lnTo>
                <a:lnTo>
                  <a:pt x="1152" y="3266"/>
                </a:lnTo>
                <a:lnTo>
                  <a:pt x="1140" y="3266"/>
                </a:lnTo>
                <a:lnTo>
                  <a:pt x="1140" y="3188"/>
                </a:lnTo>
                <a:lnTo>
                  <a:pt x="1128" y="3188"/>
                </a:lnTo>
                <a:lnTo>
                  <a:pt x="1128" y="3110"/>
                </a:lnTo>
                <a:lnTo>
                  <a:pt x="1115" y="3110"/>
                </a:lnTo>
                <a:lnTo>
                  <a:pt x="1115" y="3033"/>
                </a:lnTo>
                <a:lnTo>
                  <a:pt x="1103" y="3033"/>
                </a:lnTo>
                <a:lnTo>
                  <a:pt x="1103" y="2955"/>
                </a:lnTo>
                <a:lnTo>
                  <a:pt x="1090" y="2955"/>
                </a:lnTo>
                <a:lnTo>
                  <a:pt x="1090" y="2877"/>
                </a:lnTo>
                <a:lnTo>
                  <a:pt x="1078" y="2877"/>
                </a:lnTo>
                <a:lnTo>
                  <a:pt x="1078" y="2799"/>
                </a:lnTo>
                <a:lnTo>
                  <a:pt x="1065" y="2799"/>
                </a:lnTo>
                <a:lnTo>
                  <a:pt x="1065" y="2721"/>
                </a:lnTo>
                <a:lnTo>
                  <a:pt x="1052" y="2721"/>
                </a:lnTo>
                <a:lnTo>
                  <a:pt x="1052" y="2644"/>
                </a:lnTo>
                <a:lnTo>
                  <a:pt x="1039" y="2644"/>
                </a:lnTo>
                <a:lnTo>
                  <a:pt x="1039" y="2566"/>
                </a:lnTo>
                <a:lnTo>
                  <a:pt x="1026" y="2566"/>
                </a:lnTo>
                <a:lnTo>
                  <a:pt x="1026" y="2488"/>
                </a:lnTo>
                <a:lnTo>
                  <a:pt x="1012" y="2488"/>
                </a:lnTo>
                <a:lnTo>
                  <a:pt x="1012" y="2410"/>
                </a:lnTo>
                <a:lnTo>
                  <a:pt x="999" y="2410"/>
                </a:lnTo>
                <a:lnTo>
                  <a:pt x="999" y="2333"/>
                </a:lnTo>
                <a:lnTo>
                  <a:pt x="985" y="2333"/>
                </a:lnTo>
                <a:lnTo>
                  <a:pt x="985" y="2255"/>
                </a:lnTo>
                <a:lnTo>
                  <a:pt x="971" y="2255"/>
                </a:lnTo>
                <a:lnTo>
                  <a:pt x="971" y="2177"/>
                </a:lnTo>
                <a:lnTo>
                  <a:pt x="957" y="2177"/>
                </a:lnTo>
                <a:lnTo>
                  <a:pt x="957" y="2099"/>
                </a:lnTo>
                <a:lnTo>
                  <a:pt x="943" y="2099"/>
                </a:lnTo>
                <a:lnTo>
                  <a:pt x="943" y="2022"/>
                </a:lnTo>
                <a:lnTo>
                  <a:pt x="928" y="2022"/>
                </a:lnTo>
                <a:lnTo>
                  <a:pt x="928" y="1944"/>
                </a:lnTo>
                <a:lnTo>
                  <a:pt x="913" y="1944"/>
                </a:lnTo>
                <a:lnTo>
                  <a:pt x="913" y="1866"/>
                </a:lnTo>
                <a:lnTo>
                  <a:pt x="898" y="1866"/>
                </a:lnTo>
                <a:lnTo>
                  <a:pt x="898" y="1788"/>
                </a:lnTo>
                <a:lnTo>
                  <a:pt x="882" y="1788"/>
                </a:lnTo>
                <a:lnTo>
                  <a:pt x="882" y="1710"/>
                </a:lnTo>
                <a:lnTo>
                  <a:pt x="866" y="1710"/>
                </a:lnTo>
                <a:lnTo>
                  <a:pt x="866" y="1633"/>
                </a:lnTo>
                <a:lnTo>
                  <a:pt x="850" y="1633"/>
                </a:lnTo>
                <a:lnTo>
                  <a:pt x="850" y="1555"/>
                </a:lnTo>
                <a:lnTo>
                  <a:pt x="833" y="1555"/>
                </a:lnTo>
                <a:lnTo>
                  <a:pt x="833" y="1477"/>
                </a:lnTo>
                <a:lnTo>
                  <a:pt x="815" y="1477"/>
                </a:lnTo>
                <a:lnTo>
                  <a:pt x="815" y="1399"/>
                </a:lnTo>
                <a:lnTo>
                  <a:pt x="798" y="1399"/>
                </a:lnTo>
                <a:lnTo>
                  <a:pt x="798" y="1322"/>
                </a:lnTo>
                <a:lnTo>
                  <a:pt x="779" y="1322"/>
                </a:lnTo>
                <a:lnTo>
                  <a:pt x="779" y="1244"/>
                </a:lnTo>
                <a:lnTo>
                  <a:pt x="760" y="1244"/>
                </a:lnTo>
                <a:lnTo>
                  <a:pt x="760" y="1166"/>
                </a:lnTo>
                <a:lnTo>
                  <a:pt x="739" y="1166"/>
                </a:lnTo>
                <a:lnTo>
                  <a:pt x="739" y="1088"/>
                </a:lnTo>
                <a:lnTo>
                  <a:pt x="718" y="1088"/>
                </a:lnTo>
                <a:lnTo>
                  <a:pt x="718" y="1011"/>
                </a:lnTo>
                <a:lnTo>
                  <a:pt x="696" y="1011"/>
                </a:lnTo>
                <a:lnTo>
                  <a:pt x="696" y="933"/>
                </a:lnTo>
                <a:lnTo>
                  <a:pt x="673" y="933"/>
                </a:lnTo>
                <a:lnTo>
                  <a:pt x="673" y="855"/>
                </a:lnTo>
                <a:lnTo>
                  <a:pt x="648" y="855"/>
                </a:lnTo>
                <a:lnTo>
                  <a:pt x="648" y="777"/>
                </a:lnTo>
                <a:lnTo>
                  <a:pt x="622" y="777"/>
                </a:lnTo>
                <a:lnTo>
                  <a:pt x="622" y="699"/>
                </a:lnTo>
                <a:lnTo>
                  <a:pt x="593" y="699"/>
                </a:lnTo>
                <a:lnTo>
                  <a:pt x="593" y="622"/>
                </a:lnTo>
                <a:lnTo>
                  <a:pt x="562" y="622"/>
                </a:lnTo>
                <a:lnTo>
                  <a:pt x="562" y="544"/>
                </a:lnTo>
                <a:lnTo>
                  <a:pt x="528" y="544"/>
                </a:lnTo>
                <a:lnTo>
                  <a:pt x="528" y="466"/>
                </a:lnTo>
                <a:lnTo>
                  <a:pt x="491" y="466"/>
                </a:lnTo>
                <a:lnTo>
                  <a:pt x="491" y="388"/>
                </a:lnTo>
                <a:lnTo>
                  <a:pt x="447" y="388"/>
                </a:lnTo>
                <a:lnTo>
                  <a:pt x="447" y="311"/>
                </a:lnTo>
                <a:lnTo>
                  <a:pt x="396" y="311"/>
                </a:lnTo>
                <a:lnTo>
                  <a:pt x="396" y="233"/>
                </a:lnTo>
                <a:lnTo>
                  <a:pt x="334" y="233"/>
                </a:lnTo>
                <a:lnTo>
                  <a:pt x="334" y="155"/>
                </a:lnTo>
                <a:lnTo>
                  <a:pt x="251" y="155"/>
                </a:lnTo>
                <a:lnTo>
                  <a:pt x="251" y="77"/>
                </a:lnTo>
                <a:lnTo>
                  <a:pt x="120" y="77"/>
                </a:lnTo>
                <a:lnTo>
                  <a:pt x="120" y="0"/>
                </a:lnTo>
                <a:lnTo>
                  <a:pt x="0" y="0"/>
                </a:lnTo>
              </a:path>
            </a:pathLst>
          </a:custGeom>
          <a:solidFill>
            <a:srgbClr val="0000FF"/>
          </a:solidFill>
          <a:ln w="38100">
            <a:solidFill>
              <a:srgbClr val="0000FF"/>
            </a:solidFill>
            <a:round/>
            <a:headEnd/>
            <a:tailEnd/>
          </a:ln>
        </p:spPr>
        <p:txBody>
          <a:bodyPr/>
          <a:lstStyle/>
          <a:p>
            <a:endParaRPr lang="en-US"/>
          </a:p>
        </p:txBody>
      </p:sp>
      <p:sp>
        <p:nvSpPr>
          <p:cNvPr id="257098" name="Freeform 74"/>
          <p:cNvSpPr>
            <a:spLocks/>
          </p:cNvSpPr>
          <p:nvPr/>
        </p:nvSpPr>
        <p:spPr bwMode="auto">
          <a:xfrm flipH="1">
            <a:off x="3070225" y="2376488"/>
            <a:ext cx="762000" cy="3076575"/>
          </a:xfrm>
          <a:custGeom>
            <a:avLst/>
            <a:gdLst>
              <a:gd name="T0" fmla="*/ 2147483647 w 2474"/>
              <a:gd name="T1" fmla="*/ 2147483647 h 7777"/>
              <a:gd name="T2" fmla="*/ 2147483647 w 2474"/>
              <a:gd name="T3" fmla="*/ 2147483647 h 7777"/>
              <a:gd name="T4" fmla="*/ 2147483647 w 2474"/>
              <a:gd name="T5" fmla="*/ 2147483647 h 7777"/>
              <a:gd name="T6" fmla="*/ 2147483647 w 2474"/>
              <a:gd name="T7" fmla="*/ 2147483647 h 7777"/>
              <a:gd name="T8" fmla="*/ 2147483647 w 2474"/>
              <a:gd name="T9" fmla="*/ 2147483647 h 7777"/>
              <a:gd name="T10" fmla="*/ 2147483647 w 2474"/>
              <a:gd name="T11" fmla="*/ 2147483647 h 7777"/>
              <a:gd name="T12" fmla="*/ 2147483647 w 2474"/>
              <a:gd name="T13" fmla="*/ 2147483647 h 7777"/>
              <a:gd name="T14" fmla="*/ 2147483647 w 2474"/>
              <a:gd name="T15" fmla="*/ 2147483647 h 7777"/>
              <a:gd name="T16" fmla="*/ 2147483647 w 2474"/>
              <a:gd name="T17" fmla="*/ 2147483647 h 7777"/>
              <a:gd name="T18" fmla="*/ 2147483647 w 2474"/>
              <a:gd name="T19" fmla="*/ 2147483647 h 7777"/>
              <a:gd name="T20" fmla="*/ 2147483647 w 2474"/>
              <a:gd name="T21" fmla="*/ 2147483647 h 7777"/>
              <a:gd name="T22" fmla="*/ 2147483647 w 2474"/>
              <a:gd name="T23" fmla="*/ 2147483647 h 7777"/>
              <a:gd name="T24" fmla="*/ 2147483647 w 2474"/>
              <a:gd name="T25" fmla="*/ 2147483647 h 7777"/>
              <a:gd name="T26" fmla="*/ 2147483647 w 2474"/>
              <a:gd name="T27" fmla="*/ 2147483647 h 7777"/>
              <a:gd name="T28" fmla="*/ 2147483647 w 2474"/>
              <a:gd name="T29" fmla="*/ 2147483647 h 7777"/>
              <a:gd name="T30" fmla="*/ 2147483647 w 2474"/>
              <a:gd name="T31" fmla="*/ 2147483647 h 7777"/>
              <a:gd name="T32" fmla="*/ 2147483647 w 2474"/>
              <a:gd name="T33" fmla="*/ 2147483647 h 7777"/>
              <a:gd name="T34" fmla="*/ 2147483647 w 2474"/>
              <a:gd name="T35" fmla="*/ 2147483647 h 7777"/>
              <a:gd name="T36" fmla="*/ 2147483647 w 2474"/>
              <a:gd name="T37" fmla="*/ 2147483647 h 7777"/>
              <a:gd name="T38" fmla="*/ 2147483647 w 2474"/>
              <a:gd name="T39" fmla="*/ 2147483647 h 7777"/>
              <a:gd name="T40" fmla="*/ 2147483647 w 2474"/>
              <a:gd name="T41" fmla="*/ 2147483647 h 7777"/>
              <a:gd name="T42" fmla="*/ 2147483647 w 2474"/>
              <a:gd name="T43" fmla="*/ 2147483647 h 7777"/>
              <a:gd name="T44" fmla="*/ 2147483647 w 2474"/>
              <a:gd name="T45" fmla="*/ 2147483647 h 7777"/>
              <a:gd name="T46" fmla="*/ 2147483647 w 2474"/>
              <a:gd name="T47" fmla="*/ 2147483647 h 7777"/>
              <a:gd name="T48" fmla="*/ 2147483647 w 2474"/>
              <a:gd name="T49" fmla="*/ 2147483647 h 7777"/>
              <a:gd name="T50" fmla="*/ 2147483647 w 2474"/>
              <a:gd name="T51" fmla="*/ 2147483647 h 7777"/>
              <a:gd name="T52" fmla="*/ 2147483647 w 2474"/>
              <a:gd name="T53" fmla="*/ 2147483647 h 7777"/>
              <a:gd name="T54" fmla="*/ 2147483647 w 2474"/>
              <a:gd name="T55" fmla="*/ 2147483647 h 7777"/>
              <a:gd name="T56" fmla="*/ 2147483647 w 2474"/>
              <a:gd name="T57" fmla="*/ 2147483647 h 7777"/>
              <a:gd name="T58" fmla="*/ 2147483647 w 2474"/>
              <a:gd name="T59" fmla="*/ 2147483647 h 7777"/>
              <a:gd name="T60" fmla="*/ 2147483647 w 2474"/>
              <a:gd name="T61" fmla="*/ 2147483647 h 7777"/>
              <a:gd name="T62" fmla="*/ 2147483647 w 2474"/>
              <a:gd name="T63" fmla="*/ 2147483647 h 7777"/>
              <a:gd name="T64" fmla="*/ 2147483647 w 2474"/>
              <a:gd name="T65" fmla="*/ 2147483647 h 7777"/>
              <a:gd name="T66" fmla="*/ 2147483647 w 2474"/>
              <a:gd name="T67" fmla="*/ 2147483647 h 7777"/>
              <a:gd name="T68" fmla="*/ 2147483647 w 2474"/>
              <a:gd name="T69" fmla="*/ 2147483647 h 7777"/>
              <a:gd name="T70" fmla="*/ 2147483647 w 2474"/>
              <a:gd name="T71" fmla="*/ 2147483647 h 7777"/>
              <a:gd name="T72" fmla="*/ 2147483647 w 2474"/>
              <a:gd name="T73" fmla="*/ 2147483647 h 7777"/>
              <a:gd name="T74" fmla="*/ 2147483647 w 2474"/>
              <a:gd name="T75" fmla="*/ 2147483647 h 7777"/>
              <a:gd name="T76" fmla="*/ 2147483647 w 2474"/>
              <a:gd name="T77" fmla="*/ 2147483647 h 7777"/>
              <a:gd name="T78" fmla="*/ 2147483647 w 2474"/>
              <a:gd name="T79" fmla="*/ 2147483647 h 7777"/>
              <a:gd name="T80" fmla="*/ 2147483647 w 2474"/>
              <a:gd name="T81" fmla="*/ 2147483647 h 7777"/>
              <a:gd name="T82" fmla="*/ 2147483647 w 2474"/>
              <a:gd name="T83" fmla="*/ 2147483647 h 7777"/>
              <a:gd name="T84" fmla="*/ 2147483647 w 2474"/>
              <a:gd name="T85" fmla="*/ 2147483647 h 7777"/>
              <a:gd name="T86" fmla="*/ 2147483647 w 2474"/>
              <a:gd name="T87" fmla="*/ 2147483647 h 7777"/>
              <a:gd name="T88" fmla="*/ 2147483647 w 2474"/>
              <a:gd name="T89" fmla="*/ 2147483647 h 7777"/>
              <a:gd name="T90" fmla="*/ 2147483647 w 2474"/>
              <a:gd name="T91" fmla="*/ 2147483647 h 7777"/>
              <a:gd name="T92" fmla="*/ 2147483647 w 2474"/>
              <a:gd name="T93" fmla="*/ 2147483647 h 7777"/>
              <a:gd name="T94" fmla="*/ 2147483647 w 2474"/>
              <a:gd name="T95" fmla="*/ 2147483647 h 7777"/>
              <a:gd name="T96" fmla="*/ 2147483647 w 2474"/>
              <a:gd name="T97" fmla="*/ 2147483647 h 7777"/>
              <a:gd name="T98" fmla="*/ 2147483647 w 2474"/>
              <a:gd name="T99" fmla="*/ 2147483647 h 7777"/>
              <a:gd name="T100" fmla="*/ 2147483647 w 2474"/>
              <a:gd name="T101" fmla="*/ 2147483647 h 7777"/>
              <a:gd name="T102" fmla="*/ 2147483647 w 2474"/>
              <a:gd name="T103" fmla="*/ 2147483647 h 7777"/>
              <a:gd name="T104" fmla="*/ 2147483647 w 2474"/>
              <a:gd name="T105" fmla="*/ 2147483647 h 7777"/>
              <a:gd name="T106" fmla="*/ 2147483647 w 2474"/>
              <a:gd name="T107" fmla="*/ 2147483647 h 7777"/>
              <a:gd name="T108" fmla="*/ 2147483647 w 2474"/>
              <a:gd name="T109" fmla="*/ 2147483647 h 7777"/>
              <a:gd name="T110" fmla="*/ 2147483647 w 2474"/>
              <a:gd name="T111" fmla="*/ 2147483647 h 7777"/>
              <a:gd name="T112" fmla="*/ 2147483647 w 2474"/>
              <a:gd name="T113" fmla="*/ 2147483647 h 7777"/>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2474"/>
              <a:gd name="T172" fmla="*/ 0 h 7777"/>
              <a:gd name="T173" fmla="*/ 2474 w 2474"/>
              <a:gd name="T174" fmla="*/ 7777 h 7777"/>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2474" h="7777">
                <a:moveTo>
                  <a:pt x="0" y="0"/>
                </a:moveTo>
                <a:lnTo>
                  <a:pt x="0" y="0"/>
                </a:lnTo>
                <a:lnTo>
                  <a:pt x="0" y="77"/>
                </a:lnTo>
                <a:lnTo>
                  <a:pt x="120" y="77"/>
                </a:lnTo>
                <a:lnTo>
                  <a:pt x="120" y="155"/>
                </a:lnTo>
                <a:lnTo>
                  <a:pt x="251" y="155"/>
                </a:lnTo>
                <a:lnTo>
                  <a:pt x="251" y="233"/>
                </a:lnTo>
                <a:lnTo>
                  <a:pt x="334" y="233"/>
                </a:lnTo>
                <a:lnTo>
                  <a:pt x="334" y="311"/>
                </a:lnTo>
                <a:lnTo>
                  <a:pt x="396" y="311"/>
                </a:lnTo>
                <a:lnTo>
                  <a:pt x="396" y="388"/>
                </a:lnTo>
                <a:lnTo>
                  <a:pt x="447" y="388"/>
                </a:lnTo>
                <a:lnTo>
                  <a:pt x="447" y="466"/>
                </a:lnTo>
                <a:lnTo>
                  <a:pt x="491" y="466"/>
                </a:lnTo>
                <a:lnTo>
                  <a:pt x="491" y="544"/>
                </a:lnTo>
                <a:lnTo>
                  <a:pt x="528" y="544"/>
                </a:lnTo>
                <a:lnTo>
                  <a:pt x="528" y="622"/>
                </a:lnTo>
                <a:lnTo>
                  <a:pt x="562" y="622"/>
                </a:lnTo>
                <a:lnTo>
                  <a:pt x="562" y="699"/>
                </a:lnTo>
                <a:lnTo>
                  <a:pt x="593" y="699"/>
                </a:lnTo>
                <a:lnTo>
                  <a:pt x="593" y="777"/>
                </a:lnTo>
                <a:lnTo>
                  <a:pt x="622" y="777"/>
                </a:lnTo>
                <a:lnTo>
                  <a:pt x="622" y="855"/>
                </a:lnTo>
                <a:lnTo>
                  <a:pt x="648" y="855"/>
                </a:lnTo>
                <a:lnTo>
                  <a:pt x="648" y="933"/>
                </a:lnTo>
                <a:lnTo>
                  <a:pt x="673" y="933"/>
                </a:lnTo>
                <a:lnTo>
                  <a:pt x="673" y="1011"/>
                </a:lnTo>
                <a:lnTo>
                  <a:pt x="696" y="1011"/>
                </a:lnTo>
                <a:lnTo>
                  <a:pt x="696" y="1088"/>
                </a:lnTo>
                <a:lnTo>
                  <a:pt x="718" y="1088"/>
                </a:lnTo>
                <a:lnTo>
                  <a:pt x="718" y="1166"/>
                </a:lnTo>
                <a:lnTo>
                  <a:pt x="739" y="1166"/>
                </a:lnTo>
                <a:lnTo>
                  <a:pt x="739" y="1244"/>
                </a:lnTo>
                <a:lnTo>
                  <a:pt x="760" y="1244"/>
                </a:lnTo>
                <a:lnTo>
                  <a:pt x="760" y="1322"/>
                </a:lnTo>
                <a:lnTo>
                  <a:pt x="779" y="1322"/>
                </a:lnTo>
                <a:lnTo>
                  <a:pt x="779" y="1399"/>
                </a:lnTo>
                <a:lnTo>
                  <a:pt x="798" y="1399"/>
                </a:lnTo>
                <a:lnTo>
                  <a:pt x="798" y="1477"/>
                </a:lnTo>
                <a:lnTo>
                  <a:pt x="815" y="1477"/>
                </a:lnTo>
                <a:lnTo>
                  <a:pt x="815" y="1555"/>
                </a:lnTo>
                <a:lnTo>
                  <a:pt x="833" y="1555"/>
                </a:lnTo>
                <a:lnTo>
                  <a:pt x="833" y="1633"/>
                </a:lnTo>
                <a:lnTo>
                  <a:pt x="850" y="1633"/>
                </a:lnTo>
                <a:lnTo>
                  <a:pt x="850" y="1710"/>
                </a:lnTo>
                <a:lnTo>
                  <a:pt x="866" y="1710"/>
                </a:lnTo>
                <a:lnTo>
                  <a:pt x="866" y="1788"/>
                </a:lnTo>
                <a:lnTo>
                  <a:pt x="882" y="1788"/>
                </a:lnTo>
                <a:lnTo>
                  <a:pt x="882" y="1866"/>
                </a:lnTo>
                <a:lnTo>
                  <a:pt x="898" y="1866"/>
                </a:lnTo>
                <a:lnTo>
                  <a:pt x="898" y="1944"/>
                </a:lnTo>
                <a:lnTo>
                  <a:pt x="913" y="1944"/>
                </a:lnTo>
                <a:lnTo>
                  <a:pt x="913" y="2022"/>
                </a:lnTo>
                <a:lnTo>
                  <a:pt x="928" y="2022"/>
                </a:lnTo>
                <a:lnTo>
                  <a:pt x="928" y="2099"/>
                </a:lnTo>
                <a:lnTo>
                  <a:pt x="943" y="2099"/>
                </a:lnTo>
                <a:lnTo>
                  <a:pt x="943" y="2177"/>
                </a:lnTo>
                <a:lnTo>
                  <a:pt x="957" y="2177"/>
                </a:lnTo>
                <a:lnTo>
                  <a:pt x="957" y="2255"/>
                </a:lnTo>
                <a:lnTo>
                  <a:pt x="971" y="2255"/>
                </a:lnTo>
                <a:lnTo>
                  <a:pt x="971" y="2333"/>
                </a:lnTo>
                <a:lnTo>
                  <a:pt x="985" y="2333"/>
                </a:lnTo>
                <a:lnTo>
                  <a:pt x="985" y="2410"/>
                </a:lnTo>
                <a:lnTo>
                  <a:pt x="999" y="2410"/>
                </a:lnTo>
                <a:lnTo>
                  <a:pt x="999" y="2488"/>
                </a:lnTo>
                <a:lnTo>
                  <a:pt x="1012" y="2488"/>
                </a:lnTo>
                <a:lnTo>
                  <a:pt x="1012" y="2566"/>
                </a:lnTo>
                <a:lnTo>
                  <a:pt x="1026" y="2566"/>
                </a:lnTo>
                <a:lnTo>
                  <a:pt x="1026" y="2644"/>
                </a:lnTo>
                <a:lnTo>
                  <a:pt x="1039" y="2644"/>
                </a:lnTo>
                <a:lnTo>
                  <a:pt x="1039" y="2721"/>
                </a:lnTo>
                <a:lnTo>
                  <a:pt x="1052" y="2721"/>
                </a:lnTo>
                <a:lnTo>
                  <a:pt x="1052" y="2799"/>
                </a:lnTo>
                <a:lnTo>
                  <a:pt x="1065" y="2799"/>
                </a:lnTo>
                <a:lnTo>
                  <a:pt x="1065" y="2877"/>
                </a:lnTo>
                <a:lnTo>
                  <a:pt x="1078" y="2877"/>
                </a:lnTo>
                <a:lnTo>
                  <a:pt x="1078" y="2955"/>
                </a:lnTo>
                <a:lnTo>
                  <a:pt x="1090" y="2955"/>
                </a:lnTo>
                <a:lnTo>
                  <a:pt x="1090" y="3033"/>
                </a:lnTo>
                <a:lnTo>
                  <a:pt x="1103" y="3033"/>
                </a:lnTo>
                <a:lnTo>
                  <a:pt x="1103" y="3110"/>
                </a:lnTo>
                <a:lnTo>
                  <a:pt x="1115" y="3110"/>
                </a:lnTo>
                <a:lnTo>
                  <a:pt x="1115" y="3188"/>
                </a:lnTo>
                <a:lnTo>
                  <a:pt x="1128" y="3188"/>
                </a:lnTo>
                <a:lnTo>
                  <a:pt x="1128" y="3266"/>
                </a:lnTo>
                <a:lnTo>
                  <a:pt x="1140" y="3266"/>
                </a:lnTo>
                <a:lnTo>
                  <a:pt x="1140" y="3344"/>
                </a:lnTo>
                <a:lnTo>
                  <a:pt x="1152" y="3344"/>
                </a:lnTo>
                <a:lnTo>
                  <a:pt x="1152" y="3421"/>
                </a:lnTo>
                <a:lnTo>
                  <a:pt x="1165" y="3421"/>
                </a:lnTo>
                <a:lnTo>
                  <a:pt x="1165" y="3499"/>
                </a:lnTo>
                <a:lnTo>
                  <a:pt x="1177" y="3499"/>
                </a:lnTo>
                <a:lnTo>
                  <a:pt x="1177" y="3577"/>
                </a:lnTo>
                <a:lnTo>
                  <a:pt x="1189" y="3577"/>
                </a:lnTo>
                <a:lnTo>
                  <a:pt x="1189" y="3655"/>
                </a:lnTo>
                <a:lnTo>
                  <a:pt x="1201" y="3655"/>
                </a:lnTo>
                <a:lnTo>
                  <a:pt x="1201" y="3732"/>
                </a:lnTo>
                <a:lnTo>
                  <a:pt x="1213" y="3732"/>
                </a:lnTo>
                <a:lnTo>
                  <a:pt x="1213" y="3810"/>
                </a:lnTo>
                <a:lnTo>
                  <a:pt x="1225" y="3810"/>
                </a:lnTo>
                <a:lnTo>
                  <a:pt x="1225" y="3888"/>
                </a:lnTo>
                <a:lnTo>
                  <a:pt x="1237" y="3888"/>
                </a:lnTo>
                <a:lnTo>
                  <a:pt x="1237" y="3966"/>
                </a:lnTo>
                <a:lnTo>
                  <a:pt x="1249" y="3966"/>
                </a:lnTo>
                <a:lnTo>
                  <a:pt x="1249" y="4044"/>
                </a:lnTo>
                <a:lnTo>
                  <a:pt x="1261" y="4044"/>
                </a:lnTo>
                <a:lnTo>
                  <a:pt x="1261" y="4121"/>
                </a:lnTo>
                <a:lnTo>
                  <a:pt x="1273" y="4121"/>
                </a:lnTo>
                <a:lnTo>
                  <a:pt x="1273" y="4199"/>
                </a:lnTo>
                <a:lnTo>
                  <a:pt x="1285" y="4199"/>
                </a:lnTo>
                <a:lnTo>
                  <a:pt x="1285" y="4277"/>
                </a:lnTo>
                <a:lnTo>
                  <a:pt x="1297" y="4277"/>
                </a:lnTo>
                <a:lnTo>
                  <a:pt x="1297" y="4355"/>
                </a:lnTo>
                <a:lnTo>
                  <a:pt x="1309" y="4355"/>
                </a:lnTo>
                <a:lnTo>
                  <a:pt x="1309" y="4432"/>
                </a:lnTo>
                <a:lnTo>
                  <a:pt x="1322" y="4432"/>
                </a:lnTo>
                <a:lnTo>
                  <a:pt x="1322" y="4510"/>
                </a:lnTo>
                <a:lnTo>
                  <a:pt x="1334" y="4510"/>
                </a:lnTo>
                <a:lnTo>
                  <a:pt x="1334" y="4588"/>
                </a:lnTo>
                <a:lnTo>
                  <a:pt x="1346" y="4588"/>
                </a:lnTo>
                <a:lnTo>
                  <a:pt x="1346" y="4666"/>
                </a:lnTo>
                <a:lnTo>
                  <a:pt x="1359" y="4666"/>
                </a:lnTo>
                <a:lnTo>
                  <a:pt x="1359" y="4743"/>
                </a:lnTo>
                <a:lnTo>
                  <a:pt x="1371" y="4743"/>
                </a:lnTo>
                <a:lnTo>
                  <a:pt x="1371" y="4821"/>
                </a:lnTo>
                <a:lnTo>
                  <a:pt x="1384" y="4821"/>
                </a:lnTo>
                <a:lnTo>
                  <a:pt x="1384" y="4899"/>
                </a:lnTo>
                <a:lnTo>
                  <a:pt x="1396" y="4899"/>
                </a:lnTo>
                <a:lnTo>
                  <a:pt x="1396" y="4977"/>
                </a:lnTo>
                <a:lnTo>
                  <a:pt x="1409" y="4977"/>
                </a:lnTo>
                <a:lnTo>
                  <a:pt x="1409" y="5055"/>
                </a:lnTo>
                <a:lnTo>
                  <a:pt x="1422" y="5055"/>
                </a:lnTo>
                <a:lnTo>
                  <a:pt x="1422" y="5132"/>
                </a:lnTo>
                <a:lnTo>
                  <a:pt x="1435" y="5132"/>
                </a:lnTo>
                <a:lnTo>
                  <a:pt x="1435" y="5210"/>
                </a:lnTo>
                <a:lnTo>
                  <a:pt x="1448" y="5210"/>
                </a:lnTo>
                <a:lnTo>
                  <a:pt x="1448" y="5288"/>
                </a:lnTo>
                <a:lnTo>
                  <a:pt x="1462" y="5288"/>
                </a:lnTo>
                <a:lnTo>
                  <a:pt x="1462" y="5366"/>
                </a:lnTo>
                <a:lnTo>
                  <a:pt x="1475" y="5366"/>
                </a:lnTo>
                <a:lnTo>
                  <a:pt x="1475" y="5443"/>
                </a:lnTo>
                <a:lnTo>
                  <a:pt x="1489" y="5443"/>
                </a:lnTo>
                <a:lnTo>
                  <a:pt x="1489" y="5521"/>
                </a:lnTo>
                <a:lnTo>
                  <a:pt x="1503" y="5521"/>
                </a:lnTo>
                <a:lnTo>
                  <a:pt x="1503" y="5599"/>
                </a:lnTo>
                <a:lnTo>
                  <a:pt x="1517" y="5599"/>
                </a:lnTo>
                <a:lnTo>
                  <a:pt x="1517" y="5677"/>
                </a:lnTo>
                <a:lnTo>
                  <a:pt x="1531" y="5677"/>
                </a:lnTo>
                <a:lnTo>
                  <a:pt x="1531" y="5754"/>
                </a:lnTo>
                <a:lnTo>
                  <a:pt x="1546" y="5754"/>
                </a:lnTo>
                <a:lnTo>
                  <a:pt x="1546" y="5832"/>
                </a:lnTo>
                <a:lnTo>
                  <a:pt x="1561" y="5832"/>
                </a:lnTo>
                <a:lnTo>
                  <a:pt x="1561" y="5910"/>
                </a:lnTo>
                <a:lnTo>
                  <a:pt x="1576" y="5910"/>
                </a:lnTo>
                <a:lnTo>
                  <a:pt x="1576" y="5988"/>
                </a:lnTo>
                <a:lnTo>
                  <a:pt x="1592" y="5988"/>
                </a:lnTo>
                <a:lnTo>
                  <a:pt x="1592" y="6066"/>
                </a:lnTo>
                <a:lnTo>
                  <a:pt x="1608" y="6066"/>
                </a:lnTo>
                <a:lnTo>
                  <a:pt x="1608" y="6143"/>
                </a:lnTo>
                <a:lnTo>
                  <a:pt x="1624" y="6143"/>
                </a:lnTo>
                <a:lnTo>
                  <a:pt x="1624" y="6221"/>
                </a:lnTo>
                <a:lnTo>
                  <a:pt x="1641" y="6221"/>
                </a:lnTo>
                <a:lnTo>
                  <a:pt x="1641" y="6299"/>
                </a:lnTo>
                <a:lnTo>
                  <a:pt x="1659" y="6299"/>
                </a:lnTo>
                <a:lnTo>
                  <a:pt x="1659" y="6377"/>
                </a:lnTo>
                <a:lnTo>
                  <a:pt x="1676" y="6377"/>
                </a:lnTo>
                <a:lnTo>
                  <a:pt x="1676" y="6454"/>
                </a:lnTo>
                <a:lnTo>
                  <a:pt x="1695" y="6454"/>
                </a:lnTo>
                <a:lnTo>
                  <a:pt x="1695" y="6532"/>
                </a:lnTo>
                <a:lnTo>
                  <a:pt x="1714" y="6532"/>
                </a:lnTo>
                <a:lnTo>
                  <a:pt x="1714" y="6610"/>
                </a:lnTo>
                <a:lnTo>
                  <a:pt x="1735" y="6610"/>
                </a:lnTo>
                <a:lnTo>
                  <a:pt x="1735" y="6688"/>
                </a:lnTo>
                <a:lnTo>
                  <a:pt x="1756" y="6688"/>
                </a:lnTo>
                <a:lnTo>
                  <a:pt x="1756" y="6765"/>
                </a:lnTo>
                <a:lnTo>
                  <a:pt x="1778" y="6765"/>
                </a:lnTo>
                <a:lnTo>
                  <a:pt x="1778" y="6843"/>
                </a:lnTo>
                <a:lnTo>
                  <a:pt x="1801" y="6843"/>
                </a:lnTo>
                <a:lnTo>
                  <a:pt x="1801" y="6921"/>
                </a:lnTo>
                <a:lnTo>
                  <a:pt x="1826" y="6921"/>
                </a:lnTo>
                <a:lnTo>
                  <a:pt x="1826" y="6999"/>
                </a:lnTo>
                <a:lnTo>
                  <a:pt x="1852" y="6999"/>
                </a:lnTo>
                <a:lnTo>
                  <a:pt x="1852" y="7077"/>
                </a:lnTo>
                <a:lnTo>
                  <a:pt x="1881" y="7077"/>
                </a:lnTo>
                <a:lnTo>
                  <a:pt x="1881" y="7154"/>
                </a:lnTo>
                <a:lnTo>
                  <a:pt x="1912" y="7154"/>
                </a:lnTo>
                <a:lnTo>
                  <a:pt x="1912" y="7232"/>
                </a:lnTo>
                <a:lnTo>
                  <a:pt x="1946" y="7232"/>
                </a:lnTo>
                <a:lnTo>
                  <a:pt x="1946" y="7310"/>
                </a:lnTo>
                <a:lnTo>
                  <a:pt x="1983" y="7310"/>
                </a:lnTo>
                <a:lnTo>
                  <a:pt x="1983" y="7388"/>
                </a:lnTo>
                <a:lnTo>
                  <a:pt x="2027" y="7388"/>
                </a:lnTo>
                <a:lnTo>
                  <a:pt x="2027" y="7465"/>
                </a:lnTo>
                <a:lnTo>
                  <a:pt x="2078" y="7465"/>
                </a:lnTo>
                <a:lnTo>
                  <a:pt x="2078" y="7543"/>
                </a:lnTo>
                <a:lnTo>
                  <a:pt x="2140" y="7543"/>
                </a:lnTo>
                <a:lnTo>
                  <a:pt x="2140" y="7621"/>
                </a:lnTo>
                <a:lnTo>
                  <a:pt x="2223" y="7621"/>
                </a:lnTo>
                <a:lnTo>
                  <a:pt x="2223" y="7699"/>
                </a:lnTo>
                <a:lnTo>
                  <a:pt x="2354" y="7699"/>
                </a:lnTo>
                <a:lnTo>
                  <a:pt x="2354" y="7777"/>
                </a:lnTo>
                <a:lnTo>
                  <a:pt x="2474" y="7777"/>
                </a:lnTo>
                <a:lnTo>
                  <a:pt x="2474" y="7699"/>
                </a:lnTo>
                <a:lnTo>
                  <a:pt x="2354" y="7699"/>
                </a:lnTo>
                <a:lnTo>
                  <a:pt x="2354" y="7621"/>
                </a:lnTo>
                <a:lnTo>
                  <a:pt x="2223" y="7621"/>
                </a:lnTo>
                <a:lnTo>
                  <a:pt x="2223" y="7543"/>
                </a:lnTo>
                <a:lnTo>
                  <a:pt x="2140" y="7543"/>
                </a:lnTo>
                <a:lnTo>
                  <a:pt x="2140" y="7465"/>
                </a:lnTo>
                <a:lnTo>
                  <a:pt x="2078" y="7465"/>
                </a:lnTo>
                <a:lnTo>
                  <a:pt x="2078" y="7388"/>
                </a:lnTo>
                <a:lnTo>
                  <a:pt x="2027" y="7388"/>
                </a:lnTo>
                <a:lnTo>
                  <a:pt x="2027" y="7310"/>
                </a:lnTo>
                <a:lnTo>
                  <a:pt x="1983" y="7310"/>
                </a:lnTo>
                <a:lnTo>
                  <a:pt x="1983" y="7232"/>
                </a:lnTo>
                <a:lnTo>
                  <a:pt x="1946" y="7232"/>
                </a:lnTo>
                <a:lnTo>
                  <a:pt x="1946" y="7154"/>
                </a:lnTo>
                <a:lnTo>
                  <a:pt x="1912" y="7154"/>
                </a:lnTo>
                <a:lnTo>
                  <a:pt x="1912" y="7077"/>
                </a:lnTo>
                <a:lnTo>
                  <a:pt x="1881" y="7077"/>
                </a:lnTo>
                <a:lnTo>
                  <a:pt x="1881" y="6999"/>
                </a:lnTo>
                <a:lnTo>
                  <a:pt x="1852" y="6999"/>
                </a:lnTo>
                <a:lnTo>
                  <a:pt x="1852" y="6921"/>
                </a:lnTo>
                <a:lnTo>
                  <a:pt x="1826" y="6921"/>
                </a:lnTo>
                <a:lnTo>
                  <a:pt x="1826" y="6843"/>
                </a:lnTo>
                <a:lnTo>
                  <a:pt x="1801" y="6843"/>
                </a:lnTo>
                <a:lnTo>
                  <a:pt x="1801" y="6765"/>
                </a:lnTo>
                <a:lnTo>
                  <a:pt x="1778" y="6765"/>
                </a:lnTo>
                <a:lnTo>
                  <a:pt x="1778" y="6688"/>
                </a:lnTo>
                <a:lnTo>
                  <a:pt x="1756" y="6688"/>
                </a:lnTo>
                <a:lnTo>
                  <a:pt x="1756" y="6610"/>
                </a:lnTo>
                <a:lnTo>
                  <a:pt x="1735" y="6610"/>
                </a:lnTo>
                <a:lnTo>
                  <a:pt x="1735" y="6532"/>
                </a:lnTo>
                <a:lnTo>
                  <a:pt x="1714" y="6532"/>
                </a:lnTo>
                <a:lnTo>
                  <a:pt x="1714" y="6454"/>
                </a:lnTo>
                <a:lnTo>
                  <a:pt x="1695" y="6454"/>
                </a:lnTo>
                <a:lnTo>
                  <a:pt x="1695" y="6377"/>
                </a:lnTo>
                <a:lnTo>
                  <a:pt x="1676" y="6377"/>
                </a:lnTo>
                <a:lnTo>
                  <a:pt x="1676" y="6299"/>
                </a:lnTo>
                <a:lnTo>
                  <a:pt x="1659" y="6299"/>
                </a:lnTo>
                <a:lnTo>
                  <a:pt x="1659" y="6221"/>
                </a:lnTo>
                <a:lnTo>
                  <a:pt x="1641" y="6221"/>
                </a:lnTo>
                <a:lnTo>
                  <a:pt x="1641" y="6143"/>
                </a:lnTo>
                <a:lnTo>
                  <a:pt x="1624" y="6143"/>
                </a:lnTo>
                <a:lnTo>
                  <a:pt x="1624" y="6066"/>
                </a:lnTo>
                <a:lnTo>
                  <a:pt x="1608" y="6066"/>
                </a:lnTo>
                <a:lnTo>
                  <a:pt x="1608" y="5988"/>
                </a:lnTo>
                <a:lnTo>
                  <a:pt x="1592" y="5988"/>
                </a:lnTo>
                <a:lnTo>
                  <a:pt x="1592" y="5910"/>
                </a:lnTo>
                <a:lnTo>
                  <a:pt x="1576" y="5910"/>
                </a:lnTo>
                <a:lnTo>
                  <a:pt x="1576" y="5832"/>
                </a:lnTo>
                <a:lnTo>
                  <a:pt x="1561" y="5832"/>
                </a:lnTo>
                <a:lnTo>
                  <a:pt x="1561" y="5754"/>
                </a:lnTo>
                <a:lnTo>
                  <a:pt x="1546" y="5754"/>
                </a:lnTo>
                <a:lnTo>
                  <a:pt x="1546" y="5677"/>
                </a:lnTo>
                <a:lnTo>
                  <a:pt x="1531" y="5677"/>
                </a:lnTo>
                <a:lnTo>
                  <a:pt x="1531" y="5599"/>
                </a:lnTo>
                <a:lnTo>
                  <a:pt x="1517" y="5599"/>
                </a:lnTo>
                <a:lnTo>
                  <a:pt x="1517" y="5521"/>
                </a:lnTo>
                <a:lnTo>
                  <a:pt x="1503" y="5521"/>
                </a:lnTo>
                <a:lnTo>
                  <a:pt x="1503" y="5443"/>
                </a:lnTo>
                <a:lnTo>
                  <a:pt x="1489" y="5443"/>
                </a:lnTo>
                <a:lnTo>
                  <a:pt x="1489" y="5366"/>
                </a:lnTo>
                <a:lnTo>
                  <a:pt x="1475" y="5366"/>
                </a:lnTo>
                <a:lnTo>
                  <a:pt x="1475" y="5288"/>
                </a:lnTo>
                <a:lnTo>
                  <a:pt x="1462" y="5288"/>
                </a:lnTo>
                <a:lnTo>
                  <a:pt x="1462" y="5210"/>
                </a:lnTo>
                <a:lnTo>
                  <a:pt x="1448" y="5210"/>
                </a:lnTo>
                <a:lnTo>
                  <a:pt x="1448" y="5132"/>
                </a:lnTo>
                <a:lnTo>
                  <a:pt x="1435" y="5132"/>
                </a:lnTo>
                <a:lnTo>
                  <a:pt x="1435" y="5055"/>
                </a:lnTo>
                <a:lnTo>
                  <a:pt x="1422" y="5055"/>
                </a:lnTo>
                <a:lnTo>
                  <a:pt x="1422" y="4977"/>
                </a:lnTo>
                <a:lnTo>
                  <a:pt x="1409" y="4977"/>
                </a:lnTo>
                <a:lnTo>
                  <a:pt x="1409" y="4899"/>
                </a:lnTo>
                <a:lnTo>
                  <a:pt x="1396" y="4899"/>
                </a:lnTo>
                <a:lnTo>
                  <a:pt x="1396" y="4821"/>
                </a:lnTo>
                <a:lnTo>
                  <a:pt x="1384" y="4821"/>
                </a:lnTo>
                <a:lnTo>
                  <a:pt x="1384" y="4743"/>
                </a:lnTo>
                <a:lnTo>
                  <a:pt x="1371" y="4743"/>
                </a:lnTo>
                <a:lnTo>
                  <a:pt x="1371" y="4666"/>
                </a:lnTo>
                <a:lnTo>
                  <a:pt x="1359" y="4666"/>
                </a:lnTo>
                <a:lnTo>
                  <a:pt x="1359" y="4588"/>
                </a:lnTo>
                <a:lnTo>
                  <a:pt x="1346" y="4588"/>
                </a:lnTo>
                <a:lnTo>
                  <a:pt x="1346" y="4510"/>
                </a:lnTo>
                <a:lnTo>
                  <a:pt x="1334" y="4510"/>
                </a:lnTo>
                <a:lnTo>
                  <a:pt x="1334" y="4432"/>
                </a:lnTo>
                <a:lnTo>
                  <a:pt x="1322" y="4432"/>
                </a:lnTo>
                <a:lnTo>
                  <a:pt x="1322" y="4355"/>
                </a:lnTo>
                <a:lnTo>
                  <a:pt x="1309" y="4355"/>
                </a:lnTo>
                <a:lnTo>
                  <a:pt x="1309" y="4277"/>
                </a:lnTo>
                <a:lnTo>
                  <a:pt x="1297" y="4277"/>
                </a:lnTo>
                <a:lnTo>
                  <a:pt x="1297" y="4199"/>
                </a:lnTo>
                <a:lnTo>
                  <a:pt x="1285" y="4199"/>
                </a:lnTo>
                <a:lnTo>
                  <a:pt x="1285" y="4121"/>
                </a:lnTo>
                <a:lnTo>
                  <a:pt x="1273" y="4121"/>
                </a:lnTo>
                <a:lnTo>
                  <a:pt x="1273" y="4044"/>
                </a:lnTo>
                <a:lnTo>
                  <a:pt x="1261" y="4044"/>
                </a:lnTo>
                <a:lnTo>
                  <a:pt x="1261" y="3966"/>
                </a:lnTo>
                <a:lnTo>
                  <a:pt x="1249" y="3966"/>
                </a:lnTo>
                <a:lnTo>
                  <a:pt x="1249" y="3888"/>
                </a:lnTo>
                <a:lnTo>
                  <a:pt x="1237" y="3888"/>
                </a:lnTo>
                <a:lnTo>
                  <a:pt x="1237" y="3810"/>
                </a:lnTo>
                <a:lnTo>
                  <a:pt x="1225" y="3810"/>
                </a:lnTo>
                <a:lnTo>
                  <a:pt x="1225" y="3732"/>
                </a:lnTo>
                <a:lnTo>
                  <a:pt x="1213" y="3732"/>
                </a:lnTo>
                <a:lnTo>
                  <a:pt x="1213" y="3655"/>
                </a:lnTo>
                <a:lnTo>
                  <a:pt x="1201" y="3655"/>
                </a:lnTo>
                <a:lnTo>
                  <a:pt x="1201" y="3577"/>
                </a:lnTo>
                <a:lnTo>
                  <a:pt x="1189" y="3577"/>
                </a:lnTo>
                <a:lnTo>
                  <a:pt x="1189" y="3499"/>
                </a:lnTo>
                <a:lnTo>
                  <a:pt x="1177" y="3499"/>
                </a:lnTo>
                <a:lnTo>
                  <a:pt x="1177" y="3421"/>
                </a:lnTo>
                <a:lnTo>
                  <a:pt x="1165" y="3421"/>
                </a:lnTo>
                <a:lnTo>
                  <a:pt x="1165" y="3344"/>
                </a:lnTo>
                <a:lnTo>
                  <a:pt x="1152" y="3344"/>
                </a:lnTo>
                <a:lnTo>
                  <a:pt x="1152" y="3266"/>
                </a:lnTo>
                <a:lnTo>
                  <a:pt x="1140" y="3266"/>
                </a:lnTo>
                <a:lnTo>
                  <a:pt x="1140" y="3188"/>
                </a:lnTo>
                <a:lnTo>
                  <a:pt x="1128" y="3188"/>
                </a:lnTo>
                <a:lnTo>
                  <a:pt x="1128" y="3110"/>
                </a:lnTo>
                <a:lnTo>
                  <a:pt x="1115" y="3110"/>
                </a:lnTo>
                <a:lnTo>
                  <a:pt x="1115" y="3033"/>
                </a:lnTo>
                <a:lnTo>
                  <a:pt x="1103" y="3033"/>
                </a:lnTo>
                <a:lnTo>
                  <a:pt x="1103" y="2955"/>
                </a:lnTo>
                <a:lnTo>
                  <a:pt x="1090" y="2955"/>
                </a:lnTo>
                <a:lnTo>
                  <a:pt x="1090" y="2877"/>
                </a:lnTo>
                <a:lnTo>
                  <a:pt x="1078" y="2877"/>
                </a:lnTo>
                <a:lnTo>
                  <a:pt x="1078" y="2799"/>
                </a:lnTo>
                <a:lnTo>
                  <a:pt x="1065" y="2799"/>
                </a:lnTo>
                <a:lnTo>
                  <a:pt x="1065" y="2721"/>
                </a:lnTo>
                <a:lnTo>
                  <a:pt x="1052" y="2721"/>
                </a:lnTo>
                <a:lnTo>
                  <a:pt x="1052" y="2644"/>
                </a:lnTo>
                <a:lnTo>
                  <a:pt x="1039" y="2644"/>
                </a:lnTo>
                <a:lnTo>
                  <a:pt x="1039" y="2566"/>
                </a:lnTo>
                <a:lnTo>
                  <a:pt x="1026" y="2566"/>
                </a:lnTo>
                <a:lnTo>
                  <a:pt x="1026" y="2488"/>
                </a:lnTo>
                <a:lnTo>
                  <a:pt x="1012" y="2488"/>
                </a:lnTo>
                <a:lnTo>
                  <a:pt x="1012" y="2410"/>
                </a:lnTo>
                <a:lnTo>
                  <a:pt x="999" y="2410"/>
                </a:lnTo>
                <a:lnTo>
                  <a:pt x="999" y="2333"/>
                </a:lnTo>
                <a:lnTo>
                  <a:pt x="985" y="2333"/>
                </a:lnTo>
                <a:lnTo>
                  <a:pt x="985" y="2255"/>
                </a:lnTo>
                <a:lnTo>
                  <a:pt x="971" y="2255"/>
                </a:lnTo>
                <a:lnTo>
                  <a:pt x="971" y="2177"/>
                </a:lnTo>
                <a:lnTo>
                  <a:pt x="957" y="2177"/>
                </a:lnTo>
                <a:lnTo>
                  <a:pt x="957" y="2099"/>
                </a:lnTo>
                <a:lnTo>
                  <a:pt x="943" y="2099"/>
                </a:lnTo>
                <a:lnTo>
                  <a:pt x="943" y="2022"/>
                </a:lnTo>
                <a:lnTo>
                  <a:pt x="928" y="2022"/>
                </a:lnTo>
                <a:lnTo>
                  <a:pt x="928" y="1944"/>
                </a:lnTo>
                <a:lnTo>
                  <a:pt x="913" y="1944"/>
                </a:lnTo>
                <a:lnTo>
                  <a:pt x="913" y="1866"/>
                </a:lnTo>
                <a:lnTo>
                  <a:pt x="898" y="1866"/>
                </a:lnTo>
                <a:lnTo>
                  <a:pt x="898" y="1788"/>
                </a:lnTo>
                <a:lnTo>
                  <a:pt x="882" y="1788"/>
                </a:lnTo>
                <a:lnTo>
                  <a:pt x="882" y="1710"/>
                </a:lnTo>
                <a:lnTo>
                  <a:pt x="866" y="1710"/>
                </a:lnTo>
                <a:lnTo>
                  <a:pt x="866" y="1633"/>
                </a:lnTo>
                <a:lnTo>
                  <a:pt x="850" y="1633"/>
                </a:lnTo>
                <a:lnTo>
                  <a:pt x="850" y="1555"/>
                </a:lnTo>
                <a:lnTo>
                  <a:pt x="833" y="1555"/>
                </a:lnTo>
                <a:lnTo>
                  <a:pt x="833" y="1477"/>
                </a:lnTo>
                <a:lnTo>
                  <a:pt x="815" y="1477"/>
                </a:lnTo>
                <a:lnTo>
                  <a:pt x="815" y="1399"/>
                </a:lnTo>
                <a:lnTo>
                  <a:pt x="798" y="1399"/>
                </a:lnTo>
                <a:lnTo>
                  <a:pt x="798" y="1322"/>
                </a:lnTo>
                <a:lnTo>
                  <a:pt x="779" y="1322"/>
                </a:lnTo>
                <a:lnTo>
                  <a:pt x="779" y="1244"/>
                </a:lnTo>
                <a:lnTo>
                  <a:pt x="760" y="1244"/>
                </a:lnTo>
                <a:lnTo>
                  <a:pt x="760" y="1166"/>
                </a:lnTo>
                <a:lnTo>
                  <a:pt x="739" y="1166"/>
                </a:lnTo>
                <a:lnTo>
                  <a:pt x="739" y="1088"/>
                </a:lnTo>
                <a:lnTo>
                  <a:pt x="718" y="1088"/>
                </a:lnTo>
                <a:lnTo>
                  <a:pt x="718" y="1011"/>
                </a:lnTo>
                <a:lnTo>
                  <a:pt x="696" y="1011"/>
                </a:lnTo>
                <a:lnTo>
                  <a:pt x="696" y="933"/>
                </a:lnTo>
                <a:lnTo>
                  <a:pt x="673" y="933"/>
                </a:lnTo>
                <a:lnTo>
                  <a:pt x="673" y="855"/>
                </a:lnTo>
                <a:lnTo>
                  <a:pt x="648" y="855"/>
                </a:lnTo>
                <a:lnTo>
                  <a:pt x="648" y="777"/>
                </a:lnTo>
                <a:lnTo>
                  <a:pt x="622" y="777"/>
                </a:lnTo>
                <a:lnTo>
                  <a:pt x="622" y="699"/>
                </a:lnTo>
                <a:lnTo>
                  <a:pt x="593" y="699"/>
                </a:lnTo>
                <a:lnTo>
                  <a:pt x="593" y="622"/>
                </a:lnTo>
                <a:lnTo>
                  <a:pt x="562" y="622"/>
                </a:lnTo>
                <a:lnTo>
                  <a:pt x="562" y="544"/>
                </a:lnTo>
                <a:lnTo>
                  <a:pt x="528" y="544"/>
                </a:lnTo>
                <a:lnTo>
                  <a:pt x="528" y="466"/>
                </a:lnTo>
                <a:lnTo>
                  <a:pt x="491" y="466"/>
                </a:lnTo>
                <a:lnTo>
                  <a:pt x="491" y="388"/>
                </a:lnTo>
                <a:lnTo>
                  <a:pt x="447" y="388"/>
                </a:lnTo>
                <a:lnTo>
                  <a:pt x="447" y="311"/>
                </a:lnTo>
                <a:lnTo>
                  <a:pt x="396" y="311"/>
                </a:lnTo>
                <a:lnTo>
                  <a:pt x="396" y="233"/>
                </a:lnTo>
                <a:lnTo>
                  <a:pt x="334" y="233"/>
                </a:lnTo>
                <a:lnTo>
                  <a:pt x="334" y="155"/>
                </a:lnTo>
                <a:lnTo>
                  <a:pt x="251" y="155"/>
                </a:lnTo>
                <a:lnTo>
                  <a:pt x="251" y="77"/>
                </a:lnTo>
                <a:lnTo>
                  <a:pt x="120" y="77"/>
                </a:lnTo>
                <a:lnTo>
                  <a:pt x="120" y="0"/>
                </a:lnTo>
                <a:lnTo>
                  <a:pt x="0" y="0"/>
                </a:lnTo>
              </a:path>
            </a:pathLst>
          </a:custGeom>
          <a:solidFill>
            <a:srgbClr val="0000FF"/>
          </a:solidFill>
          <a:ln w="38100">
            <a:solidFill>
              <a:srgbClr val="0000FF"/>
            </a:solidFill>
            <a:round/>
            <a:headEnd/>
            <a:tailEnd/>
          </a:ln>
        </p:spPr>
        <p:txBody>
          <a:bodyPr/>
          <a:lstStyle/>
          <a:p>
            <a:endParaRPr lang="en-US"/>
          </a:p>
        </p:txBody>
      </p:sp>
      <p:sp>
        <p:nvSpPr>
          <p:cNvPr id="257099" name="Freeform 75"/>
          <p:cNvSpPr>
            <a:spLocks/>
          </p:cNvSpPr>
          <p:nvPr/>
        </p:nvSpPr>
        <p:spPr bwMode="auto">
          <a:xfrm flipH="1">
            <a:off x="3222625" y="2376488"/>
            <a:ext cx="914400" cy="3076575"/>
          </a:xfrm>
          <a:custGeom>
            <a:avLst/>
            <a:gdLst>
              <a:gd name="T0" fmla="*/ 2147483647 w 2474"/>
              <a:gd name="T1" fmla="*/ 2147483647 h 7777"/>
              <a:gd name="T2" fmla="*/ 2147483647 w 2474"/>
              <a:gd name="T3" fmla="*/ 2147483647 h 7777"/>
              <a:gd name="T4" fmla="*/ 2147483647 w 2474"/>
              <a:gd name="T5" fmla="*/ 2147483647 h 7777"/>
              <a:gd name="T6" fmla="*/ 2147483647 w 2474"/>
              <a:gd name="T7" fmla="*/ 2147483647 h 7777"/>
              <a:gd name="T8" fmla="*/ 2147483647 w 2474"/>
              <a:gd name="T9" fmla="*/ 2147483647 h 7777"/>
              <a:gd name="T10" fmla="*/ 2147483647 w 2474"/>
              <a:gd name="T11" fmla="*/ 2147483647 h 7777"/>
              <a:gd name="T12" fmla="*/ 2147483647 w 2474"/>
              <a:gd name="T13" fmla="*/ 2147483647 h 7777"/>
              <a:gd name="T14" fmla="*/ 2147483647 w 2474"/>
              <a:gd name="T15" fmla="*/ 2147483647 h 7777"/>
              <a:gd name="T16" fmla="*/ 2147483647 w 2474"/>
              <a:gd name="T17" fmla="*/ 2147483647 h 7777"/>
              <a:gd name="T18" fmla="*/ 2147483647 w 2474"/>
              <a:gd name="T19" fmla="*/ 2147483647 h 7777"/>
              <a:gd name="T20" fmla="*/ 2147483647 w 2474"/>
              <a:gd name="T21" fmla="*/ 2147483647 h 7777"/>
              <a:gd name="T22" fmla="*/ 2147483647 w 2474"/>
              <a:gd name="T23" fmla="*/ 2147483647 h 7777"/>
              <a:gd name="T24" fmla="*/ 2147483647 w 2474"/>
              <a:gd name="T25" fmla="*/ 2147483647 h 7777"/>
              <a:gd name="T26" fmla="*/ 2147483647 w 2474"/>
              <a:gd name="T27" fmla="*/ 2147483647 h 7777"/>
              <a:gd name="T28" fmla="*/ 2147483647 w 2474"/>
              <a:gd name="T29" fmla="*/ 2147483647 h 7777"/>
              <a:gd name="T30" fmla="*/ 2147483647 w 2474"/>
              <a:gd name="T31" fmla="*/ 2147483647 h 7777"/>
              <a:gd name="T32" fmla="*/ 2147483647 w 2474"/>
              <a:gd name="T33" fmla="*/ 2147483647 h 7777"/>
              <a:gd name="T34" fmla="*/ 2147483647 w 2474"/>
              <a:gd name="T35" fmla="*/ 2147483647 h 7777"/>
              <a:gd name="T36" fmla="*/ 2147483647 w 2474"/>
              <a:gd name="T37" fmla="*/ 2147483647 h 7777"/>
              <a:gd name="T38" fmla="*/ 2147483647 w 2474"/>
              <a:gd name="T39" fmla="*/ 2147483647 h 7777"/>
              <a:gd name="T40" fmla="*/ 2147483647 w 2474"/>
              <a:gd name="T41" fmla="*/ 2147483647 h 7777"/>
              <a:gd name="T42" fmla="*/ 2147483647 w 2474"/>
              <a:gd name="T43" fmla="*/ 2147483647 h 7777"/>
              <a:gd name="T44" fmla="*/ 2147483647 w 2474"/>
              <a:gd name="T45" fmla="*/ 2147483647 h 7777"/>
              <a:gd name="T46" fmla="*/ 2147483647 w 2474"/>
              <a:gd name="T47" fmla="*/ 2147483647 h 7777"/>
              <a:gd name="T48" fmla="*/ 2147483647 w 2474"/>
              <a:gd name="T49" fmla="*/ 2147483647 h 7777"/>
              <a:gd name="T50" fmla="*/ 2147483647 w 2474"/>
              <a:gd name="T51" fmla="*/ 2147483647 h 7777"/>
              <a:gd name="T52" fmla="*/ 2147483647 w 2474"/>
              <a:gd name="T53" fmla="*/ 2147483647 h 7777"/>
              <a:gd name="T54" fmla="*/ 2147483647 w 2474"/>
              <a:gd name="T55" fmla="*/ 2147483647 h 7777"/>
              <a:gd name="T56" fmla="*/ 2147483647 w 2474"/>
              <a:gd name="T57" fmla="*/ 2147483647 h 7777"/>
              <a:gd name="T58" fmla="*/ 2147483647 w 2474"/>
              <a:gd name="T59" fmla="*/ 2147483647 h 7777"/>
              <a:gd name="T60" fmla="*/ 2147483647 w 2474"/>
              <a:gd name="T61" fmla="*/ 2147483647 h 7777"/>
              <a:gd name="T62" fmla="*/ 2147483647 w 2474"/>
              <a:gd name="T63" fmla="*/ 2147483647 h 7777"/>
              <a:gd name="T64" fmla="*/ 2147483647 w 2474"/>
              <a:gd name="T65" fmla="*/ 2147483647 h 7777"/>
              <a:gd name="T66" fmla="*/ 2147483647 w 2474"/>
              <a:gd name="T67" fmla="*/ 2147483647 h 7777"/>
              <a:gd name="T68" fmla="*/ 2147483647 w 2474"/>
              <a:gd name="T69" fmla="*/ 2147483647 h 7777"/>
              <a:gd name="T70" fmla="*/ 2147483647 w 2474"/>
              <a:gd name="T71" fmla="*/ 2147483647 h 7777"/>
              <a:gd name="T72" fmla="*/ 2147483647 w 2474"/>
              <a:gd name="T73" fmla="*/ 2147483647 h 7777"/>
              <a:gd name="T74" fmla="*/ 2147483647 w 2474"/>
              <a:gd name="T75" fmla="*/ 2147483647 h 7777"/>
              <a:gd name="T76" fmla="*/ 2147483647 w 2474"/>
              <a:gd name="T77" fmla="*/ 2147483647 h 7777"/>
              <a:gd name="T78" fmla="*/ 2147483647 w 2474"/>
              <a:gd name="T79" fmla="*/ 2147483647 h 7777"/>
              <a:gd name="T80" fmla="*/ 2147483647 w 2474"/>
              <a:gd name="T81" fmla="*/ 2147483647 h 7777"/>
              <a:gd name="T82" fmla="*/ 2147483647 w 2474"/>
              <a:gd name="T83" fmla="*/ 2147483647 h 7777"/>
              <a:gd name="T84" fmla="*/ 2147483647 w 2474"/>
              <a:gd name="T85" fmla="*/ 2147483647 h 7777"/>
              <a:gd name="T86" fmla="*/ 2147483647 w 2474"/>
              <a:gd name="T87" fmla="*/ 2147483647 h 7777"/>
              <a:gd name="T88" fmla="*/ 2147483647 w 2474"/>
              <a:gd name="T89" fmla="*/ 2147483647 h 7777"/>
              <a:gd name="T90" fmla="*/ 2147483647 w 2474"/>
              <a:gd name="T91" fmla="*/ 2147483647 h 7777"/>
              <a:gd name="T92" fmla="*/ 2147483647 w 2474"/>
              <a:gd name="T93" fmla="*/ 2147483647 h 7777"/>
              <a:gd name="T94" fmla="*/ 2147483647 w 2474"/>
              <a:gd name="T95" fmla="*/ 2147483647 h 7777"/>
              <a:gd name="T96" fmla="*/ 2147483647 w 2474"/>
              <a:gd name="T97" fmla="*/ 2147483647 h 7777"/>
              <a:gd name="T98" fmla="*/ 2147483647 w 2474"/>
              <a:gd name="T99" fmla="*/ 2147483647 h 7777"/>
              <a:gd name="T100" fmla="*/ 2147483647 w 2474"/>
              <a:gd name="T101" fmla="*/ 2147483647 h 7777"/>
              <a:gd name="T102" fmla="*/ 2147483647 w 2474"/>
              <a:gd name="T103" fmla="*/ 2147483647 h 7777"/>
              <a:gd name="T104" fmla="*/ 2147483647 w 2474"/>
              <a:gd name="T105" fmla="*/ 2147483647 h 7777"/>
              <a:gd name="T106" fmla="*/ 2147483647 w 2474"/>
              <a:gd name="T107" fmla="*/ 2147483647 h 7777"/>
              <a:gd name="T108" fmla="*/ 2147483647 w 2474"/>
              <a:gd name="T109" fmla="*/ 2147483647 h 7777"/>
              <a:gd name="T110" fmla="*/ 2147483647 w 2474"/>
              <a:gd name="T111" fmla="*/ 2147483647 h 7777"/>
              <a:gd name="T112" fmla="*/ 2147483647 w 2474"/>
              <a:gd name="T113" fmla="*/ 2147483647 h 7777"/>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2474"/>
              <a:gd name="T172" fmla="*/ 0 h 7777"/>
              <a:gd name="T173" fmla="*/ 2474 w 2474"/>
              <a:gd name="T174" fmla="*/ 7777 h 7777"/>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2474" h="7777">
                <a:moveTo>
                  <a:pt x="0" y="0"/>
                </a:moveTo>
                <a:lnTo>
                  <a:pt x="0" y="0"/>
                </a:lnTo>
                <a:lnTo>
                  <a:pt x="0" y="77"/>
                </a:lnTo>
                <a:lnTo>
                  <a:pt x="120" y="77"/>
                </a:lnTo>
                <a:lnTo>
                  <a:pt x="120" y="155"/>
                </a:lnTo>
                <a:lnTo>
                  <a:pt x="251" y="155"/>
                </a:lnTo>
                <a:lnTo>
                  <a:pt x="251" y="233"/>
                </a:lnTo>
                <a:lnTo>
                  <a:pt x="334" y="233"/>
                </a:lnTo>
                <a:lnTo>
                  <a:pt x="334" y="311"/>
                </a:lnTo>
                <a:lnTo>
                  <a:pt x="396" y="311"/>
                </a:lnTo>
                <a:lnTo>
                  <a:pt x="396" y="388"/>
                </a:lnTo>
                <a:lnTo>
                  <a:pt x="447" y="388"/>
                </a:lnTo>
                <a:lnTo>
                  <a:pt x="447" y="466"/>
                </a:lnTo>
                <a:lnTo>
                  <a:pt x="491" y="466"/>
                </a:lnTo>
                <a:lnTo>
                  <a:pt x="491" y="544"/>
                </a:lnTo>
                <a:lnTo>
                  <a:pt x="528" y="544"/>
                </a:lnTo>
                <a:lnTo>
                  <a:pt x="528" y="622"/>
                </a:lnTo>
                <a:lnTo>
                  <a:pt x="562" y="622"/>
                </a:lnTo>
                <a:lnTo>
                  <a:pt x="562" y="699"/>
                </a:lnTo>
                <a:lnTo>
                  <a:pt x="593" y="699"/>
                </a:lnTo>
                <a:lnTo>
                  <a:pt x="593" y="777"/>
                </a:lnTo>
                <a:lnTo>
                  <a:pt x="622" y="777"/>
                </a:lnTo>
                <a:lnTo>
                  <a:pt x="622" y="855"/>
                </a:lnTo>
                <a:lnTo>
                  <a:pt x="648" y="855"/>
                </a:lnTo>
                <a:lnTo>
                  <a:pt x="648" y="933"/>
                </a:lnTo>
                <a:lnTo>
                  <a:pt x="673" y="933"/>
                </a:lnTo>
                <a:lnTo>
                  <a:pt x="673" y="1011"/>
                </a:lnTo>
                <a:lnTo>
                  <a:pt x="696" y="1011"/>
                </a:lnTo>
                <a:lnTo>
                  <a:pt x="696" y="1088"/>
                </a:lnTo>
                <a:lnTo>
                  <a:pt x="718" y="1088"/>
                </a:lnTo>
                <a:lnTo>
                  <a:pt x="718" y="1166"/>
                </a:lnTo>
                <a:lnTo>
                  <a:pt x="739" y="1166"/>
                </a:lnTo>
                <a:lnTo>
                  <a:pt x="739" y="1244"/>
                </a:lnTo>
                <a:lnTo>
                  <a:pt x="760" y="1244"/>
                </a:lnTo>
                <a:lnTo>
                  <a:pt x="760" y="1322"/>
                </a:lnTo>
                <a:lnTo>
                  <a:pt x="779" y="1322"/>
                </a:lnTo>
                <a:lnTo>
                  <a:pt x="779" y="1399"/>
                </a:lnTo>
                <a:lnTo>
                  <a:pt x="798" y="1399"/>
                </a:lnTo>
                <a:lnTo>
                  <a:pt x="798" y="1477"/>
                </a:lnTo>
                <a:lnTo>
                  <a:pt x="815" y="1477"/>
                </a:lnTo>
                <a:lnTo>
                  <a:pt x="815" y="1555"/>
                </a:lnTo>
                <a:lnTo>
                  <a:pt x="833" y="1555"/>
                </a:lnTo>
                <a:lnTo>
                  <a:pt x="833" y="1633"/>
                </a:lnTo>
                <a:lnTo>
                  <a:pt x="850" y="1633"/>
                </a:lnTo>
                <a:lnTo>
                  <a:pt x="850" y="1710"/>
                </a:lnTo>
                <a:lnTo>
                  <a:pt x="866" y="1710"/>
                </a:lnTo>
                <a:lnTo>
                  <a:pt x="866" y="1788"/>
                </a:lnTo>
                <a:lnTo>
                  <a:pt x="882" y="1788"/>
                </a:lnTo>
                <a:lnTo>
                  <a:pt x="882" y="1866"/>
                </a:lnTo>
                <a:lnTo>
                  <a:pt x="898" y="1866"/>
                </a:lnTo>
                <a:lnTo>
                  <a:pt x="898" y="1944"/>
                </a:lnTo>
                <a:lnTo>
                  <a:pt x="913" y="1944"/>
                </a:lnTo>
                <a:lnTo>
                  <a:pt x="913" y="2022"/>
                </a:lnTo>
                <a:lnTo>
                  <a:pt x="928" y="2022"/>
                </a:lnTo>
                <a:lnTo>
                  <a:pt x="928" y="2099"/>
                </a:lnTo>
                <a:lnTo>
                  <a:pt x="943" y="2099"/>
                </a:lnTo>
                <a:lnTo>
                  <a:pt x="943" y="2177"/>
                </a:lnTo>
                <a:lnTo>
                  <a:pt x="957" y="2177"/>
                </a:lnTo>
                <a:lnTo>
                  <a:pt x="957" y="2255"/>
                </a:lnTo>
                <a:lnTo>
                  <a:pt x="971" y="2255"/>
                </a:lnTo>
                <a:lnTo>
                  <a:pt x="971" y="2333"/>
                </a:lnTo>
                <a:lnTo>
                  <a:pt x="985" y="2333"/>
                </a:lnTo>
                <a:lnTo>
                  <a:pt x="985" y="2410"/>
                </a:lnTo>
                <a:lnTo>
                  <a:pt x="999" y="2410"/>
                </a:lnTo>
                <a:lnTo>
                  <a:pt x="999" y="2488"/>
                </a:lnTo>
                <a:lnTo>
                  <a:pt x="1012" y="2488"/>
                </a:lnTo>
                <a:lnTo>
                  <a:pt x="1012" y="2566"/>
                </a:lnTo>
                <a:lnTo>
                  <a:pt x="1026" y="2566"/>
                </a:lnTo>
                <a:lnTo>
                  <a:pt x="1026" y="2644"/>
                </a:lnTo>
                <a:lnTo>
                  <a:pt x="1039" y="2644"/>
                </a:lnTo>
                <a:lnTo>
                  <a:pt x="1039" y="2721"/>
                </a:lnTo>
                <a:lnTo>
                  <a:pt x="1052" y="2721"/>
                </a:lnTo>
                <a:lnTo>
                  <a:pt x="1052" y="2799"/>
                </a:lnTo>
                <a:lnTo>
                  <a:pt x="1065" y="2799"/>
                </a:lnTo>
                <a:lnTo>
                  <a:pt x="1065" y="2877"/>
                </a:lnTo>
                <a:lnTo>
                  <a:pt x="1078" y="2877"/>
                </a:lnTo>
                <a:lnTo>
                  <a:pt x="1078" y="2955"/>
                </a:lnTo>
                <a:lnTo>
                  <a:pt x="1090" y="2955"/>
                </a:lnTo>
                <a:lnTo>
                  <a:pt x="1090" y="3033"/>
                </a:lnTo>
                <a:lnTo>
                  <a:pt x="1103" y="3033"/>
                </a:lnTo>
                <a:lnTo>
                  <a:pt x="1103" y="3110"/>
                </a:lnTo>
                <a:lnTo>
                  <a:pt x="1115" y="3110"/>
                </a:lnTo>
                <a:lnTo>
                  <a:pt x="1115" y="3188"/>
                </a:lnTo>
                <a:lnTo>
                  <a:pt x="1128" y="3188"/>
                </a:lnTo>
                <a:lnTo>
                  <a:pt x="1128" y="3266"/>
                </a:lnTo>
                <a:lnTo>
                  <a:pt x="1140" y="3266"/>
                </a:lnTo>
                <a:lnTo>
                  <a:pt x="1140" y="3344"/>
                </a:lnTo>
                <a:lnTo>
                  <a:pt x="1152" y="3344"/>
                </a:lnTo>
                <a:lnTo>
                  <a:pt x="1152" y="3421"/>
                </a:lnTo>
                <a:lnTo>
                  <a:pt x="1165" y="3421"/>
                </a:lnTo>
                <a:lnTo>
                  <a:pt x="1165" y="3499"/>
                </a:lnTo>
                <a:lnTo>
                  <a:pt x="1177" y="3499"/>
                </a:lnTo>
                <a:lnTo>
                  <a:pt x="1177" y="3577"/>
                </a:lnTo>
                <a:lnTo>
                  <a:pt x="1189" y="3577"/>
                </a:lnTo>
                <a:lnTo>
                  <a:pt x="1189" y="3655"/>
                </a:lnTo>
                <a:lnTo>
                  <a:pt x="1201" y="3655"/>
                </a:lnTo>
                <a:lnTo>
                  <a:pt x="1201" y="3732"/>
                </a:lnTo>
                <a:lnTo>
                  <a:pt x="1213" y="3732"/>
                </a:lnTo>
                <a:lnTo>
                  <a:pt x="1213" y="3810"/>
                </a:lnTo>
                <a:lnTo>
                  <a:pt x="1225" y="3810"/>
                </a:lnTo>
                <a:lnTo>
                  <a:pt x="1225" y="3888"/>
                </a:lnTo>
                <a:lnTo>
                  <a:pt x="1237" y="3888"/>
                </a:lnTo>
                <a:lnTo>
                  <a:pt x="1237" y="3966"/>
                </a:lnTo>
                <a:lnTo>
                  <a:pt x="1249" y="3966"/>
                </a:lnTo>
                <a:lnTo>
                  <a:pt x="1249" y="4044"/>
                </a:lnTo>
                <a:lnTo>
                  <a:pt x="1261" y="4044"/>
                </a:lnTo>
                <a:lnTo>
                  <a:pt x="1261" y="4121"/>
                </a:lnTo>
                <a:lnTo>
                  <a:pt x="1273" y="4121"/>
                </a:lnTo>
                <a:lnTo>
                  <a:pt x="1273" y="4199"/>
                </a:lnTo>
                <a:lnTo>
                  <a:pt x="1285" y="4199"/>
                </a:lnTo>
                <a:lnTo>
                  <a:pt x="1285" y="4277"/>
                </a:lnTo>
                <a:lnTo>
                  <a:pt x="1297" y="4277"/>
                </a:lnTo>
                <a:lnTo>
                  <a:pt x="1297" y="4355"/>
                </a:lnTo>
                <a:lnTo>
                  <a:pt x="1309" y="4355"/>
                </a:lnTo>
                <a:lnTo>
                  <a:pt x="1309" y="4432"/>
                </a:lnTo>
                <a:lnTo>
                  <a:pt x="1322" y="4432"/>
                </a:lnTo>
                <a:lnTo>
                  <a:pt x="1322" y="4510"/>
                </a:lnTo>
                <a:lnTo>
                  <a:pt x="1334" y="4510"/>
                </a:lnTo>
                <a:lnTo>
                  <a:pt x="1334" y="4588"/>
                </a:lnTo>
                <a:lnTo>
                  <a:pt x="1346" y="4588"/>
                </a:lnTo>
                <a:lnTo>
                  <a:pt x="1346" y="4666"/>
                </a:lnTo>
                <a:lnTo>
                  <a:pt x="1359" y="4666"/>
                </a:lnTo>
                <a:lnTo>
                  <a:pt x="1359" y="4743"/>
                </a:lnTo>
                <a:lnTo>
                  <a:pt x="1371" y="4743"/>
                </a:lnTo>
                <a:lnTo>
                  <a:pt x="1371" y="4821"/>
                </a:lnTo>
                <a:lnTo>
                  <a:pt x="1384" y="4821"/>
                </a:lnTo>
                <a:lnTo>
                  <a:pt x="1384" y="4899"/>
                </a:lnTo>
                <a:lnTo>
                  <a:pt x="1396" y="4899"/>
                </a:lnTo>
                <a:lnTo>
                  <a:pt x="1396" y="4977"/>
                </a:lnTo>
                <a:lnTo>
                  <a:pt x="1409" y="4977"/>
                </a:lnTo>
                <a:lnTo>
                  <a:pt x="1409" y="5055"/>
                </a:lnTo>
                <a:lnTo>
                  <a:pt x="1422" y="5055"/>
                </a:lnTo>
                <a:lnTo>
                  <a:pt x="1422" y="5132"/>
                </a:lnTo>
                <a:lnTo>
                  <a:pt x="1435" y="5132"/>
                </a:lnTo>
                <a:lnTo>
                  <a:pt x="1435" y="5210"/>
                </a:lnTo>
                <a:lnTo>
                  <a:pt x="1448" y="5210"/>
                </a:lnTo>
                <a:lnTo>
                  <a:pt x="1448" y="5288"/>
                </a:lnTo>
                <a:lnTo>
                  <a:pt x="1462" y="5288"/>
                </a:lnTo>
                <a:lnTo>
                  <a:pt x="1462" y="5366"/>
                </a:lnTo>
                <a:lnTo>
                  <a:pt x="1475" y="5366"/>
                </a:lnTo>
                <a:lnTo>
                  <a:pt x="1475" y="5443"/>
                </a:lnTo>
                <a:lnTo>
                  <a:pt x="1489" y="5443"/>
                </a:lnTo>
                <a:lnTo>
                  <a:pt x="1489" y="5521"/>
                </a:lnTo>
                <a:lnTo>
                  <a:pt x="1503" y="5521"/>
                </a:lnTo>
                <a:lnTo>
                  <a:pt x="1503" y="5599"/>
                </a:lnTo>
                <a:lnTo>
                  <a:pt x="1517" y="5599"/>
                </a:lnTo>
                <a:lnTo>
                  <a:pt x="1517" y="5677"/>
                </a:lnTo>
                <a:lnTo>
                  <a:pt x="1531" y="5677"/>
                </a:lnTo>
                <a:lnTo>
                  <a:pt x="1531" y="5754"/>
                </a:lnTo>
                <a:lnTo>
                  <a:pt x="1546" y="5754"/>
                </a:lnTo>
                <a:lnTo>
                  <a:pt x="1546" y="5832"/>
                </a:lnTo>
                <a:lnTo>
                  <a:pt x="1561" y="5832"/>
                </a:lnTo>
                <a:lnTo>
                  <a:pt x="1561" y="5910"/>
                </a:lnTo>
                <a:lnTo>
                  <a:pt x="1576" y="5910"/>
                </a:lnTo>
                <a:lnTo>
                  <a:pt x="1576" y="5988"/>
                </a:lnTo>
                <a:lnTo>
                  <a:pt x="1592" y="5988"/>
                </a:lnTo>
                <a:lnTo>
                  <a:pt x="1592" y="6066"/>
                </a:lnTo>
                <a:lnTo>
                  <a:pt x="1608" y="6066"/>
                </a:lnTo>
                <a:lnTo>
                  <a:pt x="1608" y="6143"/>
                </a:lnTo>
                <a:lnTo>
                  <a:pt x="1624" y="6143"/>
                </a:lnTo>
                <a:lnTo>
                  <a:pt x="1624" y="6221"/>
                </a:lnTo>
                <a:lnTo>
                  <a:pt x="1641" y="6221"/>
                </a:lnTo>
                <a:lnTo>
                  <a:pt x="1641" y="6299"/>
                </a:lnTo>
                <a:lnTo>
                  <a:pt x="1659" y="6299"/>
                </a:lnTo>
                <a:lnTo>
                  <a:pt x="1659" y="6377"/>
                </a:lnTo>
                <a:lnTo>
                  <a:pt x="1676" y="6377"/>
                </a:lnTo>
                <a:lnTo>
                  <a:pt x="1676" y="6454"/>
                </a:lnTo>
                <a:lnTo>
                  <a:pt x="1695" y="6454"/>
                </a:lnTo>
                <a:lnTo>
                  <a:pt x="1695" y="6532"/>
                </a:lnTo>
                <a:lnTo>
                  <a:pt x="1714" y="6532"/>
                </a:lnTo>
                <a:lnTo>
                  <a:pt x="1714" y="6610"/>
                </a:lnTo>
                <a:lnTo>
                  <a:pt x="1735" y="6610"/>
                </a:lnTo>
                <a:lnTo>
                  <a:pt x="1735" y="6688"/>
                </a:lnTo>
                <a:lnTo>
                  <a:pt x="1756" y="6688"/>
                </a:lnTo>
                <a:lnTo>
                  <a:pt x="1756" y="6765"/>
                </a:lnTo>
                <a:lnTo>
                  <a:pt x="1778" y="6765"/>
                </a:lnTo>
                <a:lnTo>
                  <a:pt x="1778" y="6843"/>
                </a:lnTo>
                <a:lnTo>
                  <a:pt x="1801" y="6843"/>
                </a:lnTo>
                <a:lnTo>
                  <a:pt x="1801" y="6921"/>
                </a:lnTo>
                <a:lnTo>
                  <a:pt x="1826" y="6921"/>
                </a:lnTo>
                <a:lnTo>
                  <a:pt x="1826" y="6999"/>
                </a:lnTo>
                <a:lnTo>
                  <a:pt x="1852" y="6999"/>
                </a:lnTo>
                <a:lnTo>
                  <a:pt x="1852" y="7077"/>
                </a:lnTo>
                <a:lnTo>
                  <a:pt x="1881" y="7077"/>
                </a:lnTo>
                <a:lnTo>
                  <a:pt x="1881" y="7154"/>
                </a:lnTo>
                <a:lnTo>
                  <a:pt x="1912" y="7154"/>
                </a:lnTo>
                <a:lnTo>
                  <a:pt x="1912" y="7232"/>
                </a:lnTo>
                <a:lnTo>
                  <a:pt x="1946" y="7232"/>
                </a:lnTo>
                <a:lnTo>
                  <a:pt x="1946" y="7310"/>
                </a:lnTo>
                <a:lnTo>
                  <a:pt x="1983" y="7310"/>
                </a:lnTo>
                <a:lnTo>
                  <a:pt x="1983" y="7388"/>
                </a:lnTo>
                <a:lnTo>
                  <a:pt x="2027" y="7388"/>
                </a:lnTo>
                <a:lnTo>
                  <a:pt x="2027" y="7465"/>
                </a:lnTo>
                <a:lnTo>
                  <a:pt x="2078" y="7465"/>
                </a:lnTo>
                <a:lnTo>
                  <a:pt x="2078" y="7543"/>
                </a:lnTo>
                <a:lnTo>
                  <a:pt x="2140" y="7543"/>
                </a:lnTo>
                <a:lnTo>
                  <a:pt x="2140" y="7621"/>
                </a:lnTo>
                <a:lnTo>
                  <a:pt x="2223" y="7621"/>
                </a:lnTo>
                <a:lnTo>
                  <a:pt x="2223" y="7699"/>
                </a:lnTo>
                <a:lnTo>
                  <a:pt x="2354" y="7699"/>
                </a:lnTo>
                <a:lnTo>
                  <a:pt x="2354" y="7777"/>
                </a:lnTo>
                <a:lnTo>
                  <a:pt x="2474" y="7777"/>
                </a:lnTo>
                <a:lnTo>
                  <a:pt x="2474" y="7699"/>
                </a:lnTo>
                <a:lnTo>
                  <a:pt x="2354" y="7699"/>
                </a:lnTo>
                <a:lnTo>
                  <a:pt x="2354" y="7621"/>
                </a:lnTo>
                <a:lnTo>
                  <a:pt x="2223" y="7621"/>
                </a:lnTo>
                <a:lnTo>
                  <a:pt x="2223" y="7543"/>
                </a:lnTo>
                <a:lnTo>
                  <a:pt x="2140" y="7543"/>
                </a:lnTo>
                <a:lnTo>
                  <a:pt x="2140" y="7465"/>
                </a:lnTo>
                <a:lnTo>
                  <a:pt x="2078" y="7465"/>
                </a:lnTo>
                <a:lnTo>
                  <a:pt x="2078" y="7388"/>
                </a:lnTo>
                <a:lnTo>
                  <a:pt x="2027" y="7388"/>
                </a:lnTo>
                <a:lnTo>
                  <a:pt x="2027" y="7310"/>
                </a:lnTo>
                <a:lnTo>
                  <a:pt x="1983" y="7310"/>
                </a:lnTo>
                <a:lnTo>
                  <a:pt x="1983" y="7232"/>
                </a:lnTo>
                <a:lnTo>
                  <a:pt x="1946" y="7232"/>
                </a:lnTo>
                <a:lnTo>
                  <a:pt x="1946" y="7154"/>
                </a:lnTo>
                <a:lnTo>
                  <a:pt x="1912" y="7154"/>
                </a:lnTo>
                <a:lnTo>
                  <a:pt x="1912" y="7077"/>
                </a:lnTo>
                <a:lnTo>
                  <a:pt x="1881" y="7077"/>
                </a:lnTo>
                <a:lnTo>
                  <a:pt x="1881" y="6999"/>
                </a:lnTo>
                <a:lnTo>
                  <a:pt x="1852" y="6999"/>
                </a:lnTo>
                <a:lnTo>
                  <a:pt x="1852" y="6921"/>
                </a:lnTo>
                <a:lnTo>
                  <a:pt x="1826" y="6921"/>
                </a:lnTo>
                <a:lnTo>
                  <a:pt x="1826" y="6843"/>
                </a:lnTo>
                <a:lnTo>
                  <a:pt x="1801" y="6843"/>
                </a:lnTo>
                <a:lnTo>
                  <a:pt x="1801" y="6765"/>
                </a:lnTo>
                <a:lnTo>
                  <a:pt x="1778" y="6765"/>
                </a:lnTo>
                <a:lnTo>
                  <a:pt x="1778" y="6688"/>
                </a:lnTo>
                <a:lnTo>
                  <a:pt x="1756" y="6688"/>
                </a:lnTo>
                <a:lnTo>
                  <a:pt x="1756" y="6610"/>
                </a:lnTo>
                <a:lnTo>
                  <a:pt x="1735" y="6610"/>
                </a:lnTo>
                <a:lnTo>
                  <a:pt x="1735" y="6532"/>
                </a:lnTo>
                <a:lnTo>
                  <a:pt x="1714" y="6532"/>
                </a:lnTo>
                <a:lnTo>
                  <a:pt x="1714" y="6454"/>
                </a:lnTo>
                <a:lnTo>
                  <a:pt x="1695" y="6454"/>
                </a:lnTo>
                <a:lnTo>
                  <a:pt x="1695" y="6377"/>
                </a:lnTo>
                <a:lnTo>
                  <a:pt x="1676" y="6377"/>
                </a:lnTo>
                <a:lnTo>
                  <a:pt x="1676" y="6299"/>
                </a:lnTo>
                <a:lnTo>
                  <a:pt x="1659" y="6299"/>
                </a:lnTo>
                <a:lnTo>
                  <a:pt x="1659" y="6221"/>
                </a:lnTo>
                <a:lnTo>
                  <a:pt x="1641" y="6221"/>
                </a:lnTo>
                <a:lnTo>
                  <a:pt x="1641" y="6143"/>
                </a:lnTo>
                <a:lnTo>
                  <a:pt x="1624" y="6143"/>
                </a:lnTo>
                <a:lnTo>
                  <a:pt x="1624" y="6066"/>
                </a:lnTo>
                <a:lnTo>
                  <a:pt x="1608" y="6066"/>
                </a:lnTo>
                <a:lnTo>
                  <a:pt x="1608" y="5988"/>
                </a:lnTo>
                <a:lnTo>
                  <a:pt x="1592" y="5988"/>
                </a:lnTo>
                <a:lnTo>
                  <a:pt x="1592" y="5910"/>
                </a:lnTo>
                <a:lnTo>
                  <a:pt x="1576" y="5910"/>
                </a:lnTo>
                <a:lnTo>
                  <a:pt x="1576" y="5832"/>
                </a:lnTo>
                <a:lnTo>
                  <a:pt x="1561" y="5832"/>
                </a:lnTo>
                <a:lnTo>
                  <a:pt x="1561" y="5754"/>
                </a:lnTo>
                <a:lnTo>
                  <a:pt x="1546" y="5754"/>
                </a:lnTo>
                <a:lnTo>
                  <a:pt x="1546" y="5677"/>
                </a:lnTo>
                <a:lnTo>
                  <a:pt x="1531" y="5677"/>
                </a:lnTo>
                <a:lnTo>
                  <a:pt x="1531" y="5599"/>
                </a:lnTo>
                <a:lnTo>
                  <a:pt x="1517" y="5599"/>
                </a:lnTo>
                <a:lnTo>
                  <a:pt x="1517" y="5521"/>
                </a:lnTo>
                <a:lnTo>
                  <a:pt x="1503" y="5521"/>
                </a:lnTo>
                <a:lnTo>
                  <a:pt x="1503" y="5443"/>
                </a:lnTo>
                <a:lnTo>
                  <a:pt x="1489" y="5443"/>
                </a:lnTo>
                <a:lnTo>
                  <a:pt x="1489" y="5366"/>
                </a:lnTo>
                <a:lnTo>
                  <a:pt x="1475" y="5366"/>
                </a:lnTo>
                <a:lnTo>
                  <a:pt x="1475" y="5288"/>
                </a:lnTo>
                <a:lnTo>
                  <a:pt x="1462" y="5288"/>
                </a:lnTo>
                <a:lnTo>
                  <a:pt x="1462" y="5210"/>
                </a:lnTo>
                <a:lnTo>
                  <a:pt x="1448" y="5210"/>
                </a:lnTo>
                <a:lnTo>
                  <a:pt x="1448" y="5132"/>
                </a:lnTo>
                <a:lnTo>
                  <a:pt x="1435" y="5132"/>
                </a:lnTo>
                <a:lnTo>
                  <a:pt x="1435" y="5055"/>
                </a:lnTo>
                <a:lnTo>
                  <a:pt x="1422" y="5055"/>
                </a:lnTo>
                <a:lnTo>
                  <a:pt x="1422" y="4977"/>
                </a:lnTo>
                <a:lnTo>
                  <a:pt x="1409" y="4977"/>
                </a:lnTo>
                <a:lnTo>
                  <a:pt x="1409" y="4899"/>
                </a:lnTo>
                <a:lnTo>
                  <a:pt x="1396" y="4899"/>
                </a:lnTo>
                <a:lnTo>
                  <a:pt x="1396" y="4821"/>
                </a:lnTo>
                <a:lnTo>
                  <a:pt x="1384" y="4821"/>
                </a:lnTo>
                <a:lnTo>
                  <a:pt x="1384" y="4743"/>
                </a:lnTo>
                <a:lnTo>
                  <a:pt x="1371" y="4743"/>
                </a:lnTo>
                <a:lnTo>
                  <a:pt x="1371" y="4666"/>
                </a:lnTo>
                <a:lnTo>
                  <a:pt x="1359" y="4666"/>
                </a:lnTo>
                <a:lnTo>
                  <a:pt x="1359" y="4588"/>
                </a:lnTo>
                <a:lnTo>
                  <a:pt x="1346" y="4588"/>
                </a:lnTo>
                <a:lnTo>
                  <a:pt x="1346" y="4510"/>
                </a:lnTo>
                <a:lnTo>
                  <a:pt x="1334" y="4510"/>
                </a:lnTo>
                <a:lnTo>
                  <a:pt x="1334" y="4432"/>
                </a:lnTo>
                <a:lnTo>
                  <a:pt x="1322" y="4432"/>
                </a:lnTo>
                <a:lnTo>
                  <a:pt x="1322" y="4355"/>
                </a:lnTo>
                <a:lnTo>
                  <a:pt x="1309" y="4355"/>
                </a:lnTo>
                <a:lnTo>
                  <a:pt x="1309" y="4277"/>
                </a:lnTo>
                <a:lnTo>
                  <a:pt x="1297" y="4277"/>
                </a:lnTo>
                <a:lnTo>
                  <a:pt x="1297" y="4199"/>
                </a:lnTo>
                <a:lnTo>
                  <a:pt x="1285" y="4199"/>
                </a:lnTo>
                <a:lnTo>
                  <a:pt x="1285" y="4121"/>
                </a:lnTo>
                <a:lnTo>
                  <a:pt x="1273" y="4121"/>
                </a:lnTo>
                <a:lnTo>
                  <a:pt x="1273" y="4044"/>
                </a:lnTo>
                <a:lnTo>
                  <a:pt x="1261" y="4044"/>
                </a:lnTo>
                <a:lnTo>
                  <a:pt x="1261" y="3966"/>
                </a:lnTo>
                <a:lnTo>
                  <a:pt x="1249" y="3966"/>
                </a:lnTo>
                <a:lnTo>
                  <a:pt x="1249" y="3888"/>
                </a:lnTo>
                <a:lnTo>
                  <a:pt x="1237" y="3888"/>
                </a:lnTo>
                <a:lnTo>
                  <a:pt x="1237" y="3810"/>
                </a:lnTo>
                <a:lnTo>
                  <a:pt x="1225" y="3810"/>
                </a:lnTo>
                <a:lnTo>
                  <a:pt x="1225" y="3732"/>
                </a:lnTo>
                <a:lnTo>
                  <a:pt x="1213" y="3732"/>
                </a:lnTo>
                <a:lnTo>
                  <a:pt x="1213" y="3655"/>
                </a:lnTo>
                <a:lnTo>
                  <a:pt x="1201" y="3655"/>
                </a:lnTo>
                <a:lnTo>
                  <a:pt x="1201" y="3577"/>
                </a:lnTo>
                <a:lnTo>
                  <a:pt x="1189" y="3577"/>
                </a:lnTo>
                <a:lnTo>
                  <a:pt x="1189" y="3499"/>
                </a:lnTo>
                <a:lnTo>
                  <a:pt x="1177" y="3499"/>
                </a:lnTo>
                <a:lnTo>
                  <a:pt x="1177" y="3421"/>
                </a:lnTo>
                <a:lnTo>
                  <a:pt x="1165" y="3421"/>
                </a:lnTo>
                <a:lnTo>
                  <a:pt x="1165" y="3344"/>
                </a:lnTo>
                <a:lnTo>
                  <a:pt x="1152" y="3344"/>
                </a:lnTo>
                <a:lnTo>
                  <a:pt x="1152" y="3266"/>
                </a:lnTo>
                <a:lnTo>
                  <a:pt x="1140" y="3266"/>
                </a:lnTo>
                <a:lnTo>
                  <a:pt x="1140" y="3188"/>
                </a:lnTo>
                <a:lnTo>
                  <a:pt x="1128" y="3188"/>
                </a:lnTo>
                <a:lnTo>
                  <a:pt x="1128" y="3110"/>
                </a:lnTo>
                <a:lnTo>
                  <a:pt x="1115" y="3110"/>
                </a:lnTo>
                <a:lnTo>
                  <a:pt x="1115" y="3033"/>
                </a:lnTo>
                <a:lnTo>
                  <a:pt x="1103" y="3033"/>
                </a:lnTo>
                <a:lnTo>
                  <a:pt x="1103" y="2955"/>
                </a:lnTo>
                <a:lnTo>
                  <a:pt x="1090" y="2955"/>
                </a:lnTo>
                <a:lnTo>
                  <a:pt x="1090" y="2877"/>
                </a:lnTo>
                <a:lnTo>
                  <a:pt x="1078" y="2877"/>
                </a:lnTo>
                <a:lnTo>
                  <a:pt x="1078" y="2799"/>
                </a:lnTo>
                <a:lnTo>
                  <a:pt x="1065" y="2799"/>
                </a:lnTo>
                <a:lnTo>
                  <a:pt x="1065" y="2721"/>
                </a:lnTo>
                <a:lnTo>
                  <a:pt x="1052" y="2721"/>
                </a:lnTo>
                <a:lnTo>
                  <a:pt x="1052" y="2644"/>
                </a:lnTo>
                <a:lnTo>
                  <a:pt x="1039" y="2644"/>
                </a:lnTo>
                <a:lnTo>
                  <a:pt x="1039" y="2566"/>
                </a:lnTo>
                <a:lnTo>
                  <a:pt x="1026" y="2566"/>
                </a:lnTo>
                <a:lnTo>
                  <a:pt x="1026" y="2488"/>
                </a:lnTo>
                <a:lnTo>
                  <a:pt x="1012" y="2488"/>
                </a:lnTo>
                <a:lnTo>
                  <a:pt x="1012" y="2410"/>
                </a:lnTo>
                <a:lnTo>
                  <a:pt x="999" y="2410"/>
                </a:lnTo>
                <a:lnTo>
                  <a:pt x="999" y="2333"/>
                </a:lnTo>
                <a:lnTo>
                  <a:pt x="985" y="2333"/>
                </a:lnTo>
                <a:lnTo>
                  <a:pt x="985" y="2255"/>
                </a:lnTo>
                <a:lnTo>
                  <a:pt x="971" y="2255"/>
                </a:lnTo>
                <a:lnTo>
                  <a:pt x="971" y="2177"/>
                </a:lnTo>
                <a:lnTo>
                  <a:pt x="957" y="2177"/>
                </a:lnTo>
                <a:lnTo>
                  <a:pt x="957" y="2099"/>
                </a:lnTo>
                <a:lnTo>
                  <a:pt x="943" y="2099"/>
                </a:lnTo>
                <a:lnTo>
                  <a:pt x="943" y="2022"/>
                </a:lnTo>
                <a:lnTo>
                  <a:pt x="928" y="2022"/>
                </a:lnTo>
                <a:lnTo>
                  <a:pt x="928" y="1944"/>
                </a:lnTo>
                <a:lnTo>
                  <a:pt x="913" y="1944"/>
                </a:lnTo>
                <a:lnTo>
                  <a:pt x="913" y="1866"/>
                </a:lnTo>
                <a:lnTo>
                  <a:pt x="898" y="1866"/>
                </a:lnTo>
                <a:lnTo>
                  <a:pt x="898" y="1788"/>
                </a:lnTo>
                <a:lnTo>
                  <a:pt x="882" y="1788"/>
                </a:lnTo>
                <a:lnTo>
                  <a:pt x="882" y="1710"/>
                </a:lnTo>
                <a:lnTo>
                  <a:pt x="866" y="1710"/>
                </a:lnTo>
                <a:lnTo>
                  <a:pt x="866" y="1633"/>
                </a:lnTo>
                <a:lnTo>
                  <a:pt x="850" y="1633"/>
                </a:lnTo>
                <a:lnTo>
                  <a:pt x="850" y="1555"/>
                </a:lnTo>
                <a:lnTo>
                  <a:pt x="833" y="1555"/>
                </a:lnTo>
                <a:lnTo>
                  <a:pt x="833" y="1477"/>
                </a:lnTo>
                <a:lnTo>
                  <a:pt x="815" y="1477"/>
                </a:lnTo>
                <a:lnTo>
                  <a:pt x="815" y="1399"/>
                </a:lnTo>
                <a:lnTo>
                  <a:pt x="798" y="1399"/>
                </a:lnTo>
                <a:lnTo>
                  <a:pt x="798" y="1322"/>
                </a:lnTo>
                <a:lnTo>
                  <a:pt x="779" y="1322"/>
                </a:lnTo>
                <a:lnTo>
                  <a:pt x="779" y="1244"/>
                </a:lnTo>
                <a:lnTo>
                  <a:pt x="760" y="1244"/>
                </a:lnTo>
                <a:lnTo>
                  <a:pt x="760" y="1166"/>
                </a:lnTo>
                <a:lnTo>
                  <a:pt x="739" y="1166"/>
                </a:lnTo>
                <a:lnTo>
                  <a:pt x="739" y="1088"/>
                </a:lnTo>
                <a:lnTo>
                  <a:pt x="718" y="1088"/>
                </a:lnTo>
                <a:lnTo>
                  <a:pt x="718" y="1011"/>
                </a:lnTo>
                <a:lnTo>
                  <a:pt x="696" y="1011"/>
                </a:lnTo>
                <a:lnTo>
                  <a:pt x="696" y="933"/>
                </a:lnTo>
                <a:lnTo>
                  <a:pt x="673" y="933"/>
                </a:lnTo>
                <a:lnTo>
                  <a:pt x="673" y="855"/>
                </a:lnTo>
                <a:lnTo>
                  <a:pt x="648" y="855"/>
                </a:lnTo>
                <a:lnTo>
                  <a:pt x="648" y="777"/>
                </a:lnTo>
                <a:lnTo>
                  <a:pt x="622" y="777"/>
                </a:lnTo>
                <a:lnTo>
                  <a:pt x="622" y="699"/>
                </a:lnTo>
                <a:lnTo>
                  <a:pt x="593" y="699"/>
                </a:lnTo>
                <a:lnTo>
                  <a:pt x="593" y="622"/>
                </a:lnTo>
                <a:lnTo>
                  <a:pt x="562" y="622"/>
                </a:lnTo>
                <a:lnTo>
                  <a:pt x="562" y="544"/>
                </a:lnTo>
                <a:lnTo>
                  <a:pt x="528" y="544"/>
                </a:lnTo>
                <a:lnTo>
                  <a:pt x="528" y="466"/>
                </a:lnTo>
                <a:lnTo>
                  <a:pt x="491" y="466"/>
                </a:lnTo>
                <a:lnTo>
                  <a:pt x="491" y="388"/>
                </a:lnTo>
                <a:lnTo>
                  <a:pt x="447" y="388"/>
                </a:lnTo>
                <a:lnTo>
                  <a:pt x="447" y="311"/>
                </a:lnTo>
                <a:lnTo>
                  <a:pt x="396" y="311"/>
                </a:lnTo>
                <a:lnTo>
                  <a:pt x="396" y="233"/>
                </a:lnTo>
                <a:lnTo>
                  <a:pt x="334" y="233"/>
                </a:lnTo>
                <a:lnTo>
                  <a:pt x="334" y="155"/>
                </a:lnTo>
                <a:lnTo>
                  <a:pt x="251" y="155"/>
                </a:lnTo>
                <a:lnTo>
                  <a:pt x="251" y="77"/>
                </a:lnTo>
                <a:lnTo>
                  <a:pt x="120" y="77"/>
                </a:lnTo>
                <a:lnTo>
                  <a:pt x="120" y="0"/>
                </a:lnTo>
                <a:lnTo>
                  <a:pt x="0" y="0"/>
                </a:lnTo>
              </a:path>
            </a:pathLst>
          </a:custGeom>
          <a:solidFill>
            <a:srgbClr val="0000FF"/>
          </a:solidFill>
          <a:ln w="38100">
            <a:solidFill>
              <a:srgbClr val="0000FF"/>
            </a:solidFill>
            <a:round/>
            <a:headEnd/>
            <a:tailEnd/>
          </a:ln>
        </p:spPr>
        <p:txBody>
          <a:bodyPr/>
          <a:lstStyle/>
          <a:p>
            <a:endParaRPr lang="en-US"/>
          </a:p>
        </p:txBody>
      </p:sp>
      <p:sp>
        <p:nvSpPr>
          <p:cNvPr id="257100" name="Freeform 76"/>
          <p:cNvSpPr>
            <a:spLocks/>
          </p:cNvSpPr>
          <p:nvPr/>
        </p:nvSpPr>
        <p:spPr bwMode="auto">
          <a:xfrm flipH="1">
            <a:off x="2994025" y="2376488"/>
            <a:ext cx="1066800" cy="3076575"/>
          </a:xfrm>
          <a:custGeom>
            <a:avLst/>
            <a:gdLst>
              <a:gd name="T0" fmla="*/ 2147483647 w 2474"/>
              <a:gd name="T1" fmla="*/ 2147483647 h 7777"/>
              <a:gd name="T2" fmla="*/ 2147483647 w 2474"/>
              <a:gd name="T3" fmla="*/ 2147483647 h 7777"/>
              <a:gd name="T4" fmla="*/ 2147483647 w 2474"/>
              <a:gd name="T5" fmla="*/ 2147483647 h 7777"/>
              <a:gd name="T6" fmla="*/ 2147483647 w 2474"/>
              <a:gd name="T7" fmla="*/ 2147483647 h 7777"/>
              <a:gd name="T8" fmla="*/ 2147483647 w 2474"/>
              <a:gd name="T9" fmla="*/ 2147483647 h 7777"/>
              <a:gd name="T10" fmla="*/ 2147483647 w 2474"/>
              <a:gd name="T11" fmla="*/ 2147483647 h 7777"/>
              <a:gd name="T12" fmla="*/ 2147483647 w 2474"/>
              <a:gd name="T13" fmla="*/ 2147483647 h 7777"/>
              <a:gd name="T14" fmla="*/ 2147483647 w 2474"/>
              <a:gd name="T15" fmla="*/ 2147483647 h 7777"/>
              <a:gd name="T16" fmla="*/ 2147483647 w 2474"/>
              <a:gd name="T17" fmla="*/ 2147483647 h 7777"/>
              <a:gd name="T18" fmla="*/ 2147483647 w 2474"/>
              <a:gd name="T19" fmla="*/ 2147483647 h 7777"/>
              <a:gd name="T20" fmla="*/ 2147483647 w 2474"/>
              <a:gd name="T21" fmla="*/ 2147483647 h 7777"/>
              <a:gd name="T22" fmla="*/ 2147483647 w 2474"/>
              <a:gd name="T23" fmla="*/ 2147483647 h 7777"/>
              <a:gd name="T24" fmla="*/ 2147483647 w 2474"/>
              <a:gd name="T25" fmla="*/ 2147483647 h 7777"/>
              <a:gd name="T26" fmla="*/ 2147483647 w 2474"/>
              <a:gd name="T27" fmla="*/ 2147483647 h 7777"/>
              <a:gd name="T28" fmla="*/ 2147483647 w 2474"/>
              <a:gd name="T29" fmla="*/ 2147483647 h 7777"/>
              <a:gd name="T30" fmla="*/ 2147483647 w 2474"/>
              <a:gd name="T31" fmla="*/ 2147483647 h 7777"/>
              <a:gd name="T32" fmla="*/ 2147483647 w 2474"/>
              <a:gd name="T33" fmla="*/ 2147483647 h 7777"/>
              <a:gd name="T34" fmla="*/ 2147483647 w 2474"/>
              <a:gd name="T35" fmla="*/ 2147483647 h 7777"/>
              <a:gd name="T36" fmla="*/ 2147483647 w 2474"/>
              <a:gd name="T37" fmla="*/ 2147483647 h 7777"/>
              <a:gd name="T38" fmla="*/ 2147483647 w 2474"/>
              <a:gd name="T39" fmla="*/ 2147483647 h 7777"/>
              <a:gd name="T40" fmla="*/ 2147483647 w 2474"/>
              <a:gd name="T41" fmla="*/ 2147483647 h 7777"/>
              <a:gd name="T42" fmla="*/ 2147483647 w 2474"/>
              <a:gd name="T43" fmla="*/ 2147483647 h 7777"/>
              <a:gd name="T44" fmla="*/ 2147483647 w 2474"/>
              <a:gd name="T45" fmla="*/ 2147483647 h 7777"/>
              <a:gd name="T46" fmla="*/ 2147483647 w 2474"/>
              <a:gd name="T47" fmla="*/ 2147483647 h 7777"/>
              <a:gd name="T48" fmla="*/ 2147483647 w 2474"/>
              <a:gd name="T49" fmla="*/ 2147483647 h 7777"/>
              <a:gd name="T50" fmla="*/ 2147483647 w 2474"/>
              <a:gd name="T51" fmla="*/ 2147483647 h 7777"/>
              <a:gd name="T52" fmla="*/ 2147483647 w 2474"/>
              <a:gd name="T53" fmla="*/ 2147483647 h 7777"/>
              <a:gd name="T54" fmla="*/ 2147483647 w 2474"/>
              <a:gd name="T55" fmla="*/ 2147483647 h 7777"/>
              <a:gd name="T56" fmla="*/ 2147483647 w 2474"/>
              <a:gd name="T57" fmla="*/ 2147483647 h 7777"/>
              <a:gd name="T58" fmla="*/ 2147483647 w 2474"/>
              <a:gd name="T59" fmla="*/ 2147483647 h 7777"/>
              <a:gd name="T60" fmla="*/ 2147483647 w 2474"/>
              <a:gd name="T61" fmla="*/ 2147483647 h 7777"/>
              <a:gd name="T62" fmla="*/ 2147483647 w 2474"/>
              <a:gd name="T63" fmla="*/ 2147483647 h 7777"/>
              <a:gd name="T64" fmla="*/ 2147483647 w 2474"/>
              <a:gd name="T65" fmla="*/ 2147483647 h 7777"/>
              <a:gd name="T66" fmla="*/ 2147483647 w 2474"/>
              <a:gd name="T67" fmla="*/ 2147483647 h 7777"/>
              <a:gd name="T68" fmla="*/ 2147483647 w 2474"/>
              <a:gd name="T69" fmla="*/ 2147483647 h 7777"/>
              <a:gd name="T70" fmla="*/ 2147483647 w 2474"/>
              <a:gd name="T71" fmla="*/ 2147483647 h 7777"/>
              <a:gd name="T72" fmla="*/ 2147483647 w 2474"/>
              <a:gd name="T73" fmla="*/ 2147483647 h 7777"/>
              <a:gd name="T74" fmla="*/ 2147483647 w 2474"/>
              <a:gd name="T75" fmla="*/ 2147483647 h 7777"/>
              <a:gd name="T76" fmla="*/ 2147483647 w 2474"/>
              <a:gd name="T77" fmla="*/ 2147483647 h 7777"/>
              <a:gd name="T78" fmla="*/ 2147483647 w 2474"/>
              <a:gd name="T79" fmla="*/ 2147483647 h 7777"/>
              <a:gd name="T80" fmla="*/ 2147483647 w 2474"/>
              <a:gd name="T81" fmla="*/ 2147483647 h 7777"/>
              <a:gd name="T82" fmla="*/ 2147483647 w 2474"/>
              <a:gd name="T83" fmla="*/ 2147483647 h 7777"/>
              <a:gd name="T84" fmla="*/ 2147483647 w 2474"/>
              <a:gd name="T85" fmla="*/ 2147483647 h 7777"/>
              <a:gd name="T86" fmla="*/ 2147483647 w 2474"/>
              <a:gd name="T87" fmla="*/ 2147483647 h 7777"/>
              <a:gd name="T88" fmla="*/ 2147483647 w 2474"/>
              <a:gd name="T89" fmla="*/ 2147483647 h 7777"/>
              <a:gd name="T90" fmla="*/ 2147483647 w 2474"/>
              <a:gd name="T91" fmla="*/ 2147483647 h 7777"/>
              <a:gd name="T92" fmla="*/ 2147483647 w 2474"/>
              <a:gd name="T93" fmla="*/ 2147483647 h 7777"/>
              <a:gd name="T94" fmla="*/ 2147483647 w 2474"/>
              <a:gd name="T95" fmla="*/ 2147483647 h 7777"/>
              <a:gd name="T96" fmla="*/ 2147483647 w 2474"/>
              <a:gd name="T97" fmla="*/ 2147483647 h 7777"/>
              <a:gd name="T98" fmla="*/ 2147483647 w 2474"/>
              <a:gd name="T99" fmla="*/ 2147483647 h 7777"/>
              <a:gd name="T100" fmla="*/ 2147483647 w 2474"/>
              <a:gd name="T101" fmla="*/ 2147483647 h 7777"/>
              <a:gd name="T102" fmla="*/ 2147483647 w 2474"/>
              <a:gd name="T103" fmla="*/ 2147483647 h 7777"/>
              <a:gd name="T104" fmla="*/ 2147483647 w 2474"/>
              <a:gd name="T105" fmla="*/ 2147483647 h 7777"/>
              <a:gd name="T106" fmla="*/ 2147483647 w 2474"/>
              <a:gd name="T107" fmla="*/ 2147483647 h 7777"/>
              <a:gd name="T108" fmla="*/ 2147483647 w 2474"/>
              <a:gd name="T109" fmla="*/ 2147483647 h 7777"/>
              <a:gd name="T110" fmla="*/ 2147483647 w 2474"/>
              <a:gd name="T111" fmla="*/ 2147483647 h 7777"/>
              <a:gd name="T112" fmla="*/ 2147483647 w 2474"/>
              <a:gd name="T113" fmla="*/ 2147483647 h 7777"/>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2474"/>
              <a:gd name="T172" fmla="*/ 0 h 7777"/>
              <a:gd name="T173" fmla="*/ 2474 w 2474"/>
              <a:gd name="T174" fmla="*/ 7777 h 7777"/>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2474" h="7777">
                <a:moveTo>
                  <a:pt x="0" y="0"/>
                </a:moveTo>
                <a:lnTo>
                  <a:pt x="0" y="0"/>
                </a:lnTo>
                <a:lnTo>
                  <a:pt x="0" y="77"/>
                </a:lnTo>
                <a:lnTo>
                  <a:pt x="120" y="77"/>
                </a:lnTo>
                <a:lnTo>
                  <a:pt x="120" y="155"/>
                </a:lnTo>
                <a:lnTo>
                  <a:pt x="251" y="155"/>
                </a:lnTo>
                <a:lnTo>
                  <a:pt x="251" y="233"/>
                </a:lnTo>
                <a:lnTo>
                  <a:pt x="334" y="233"/>
                </a:lnTo>
                <a:lnTo>
                  <a:pt x="334" y="311"/>
                </a:lnTo>
                <a:lnTo>
                  <a:pt x="396" y="311"/>
                </a:lnTo>
                <a:lnTo>
                  <a:pt x="396" y="388"/>
                </a:lnTo>
                <a:lnTo>
                  <a:pt x="447" y="388"/>
                </a:lnTo>
                <a:lnTo>
                  <a:pt x="447" y="466"/>
                </a:lnTo>
                <a:lnTo>
                  <a:pt x="491" y="466"/>
                </a:lnTo>
                <a:lnTo>
                  <a:pt x="491" y="544"/>
                </a:lnTo>
                <a:lnTo>
                  <a:pt x="528" y="544"/>
                </a:lnTo>
                <a:lnTo>
                  <a:pt x="528" y="622"/>
                </a:lnTo>
                <a:lnTo>
                  <a:pt x="562" y="622"/>
                </a:lnTo>
                <a:lnTo>
                  <a:pt x="562" y="699"/>
                </a:lnTo>
                <a:lnTo>
                  <a:pt x="593" y="699"/>
                </a:lnTo>
                <a:lnTo>
                  <a:pt x="593" y="777"/>
                </a:lnTo>
                <a:lnTo>
                  <a:pt x="622" y="777"/>
                </a:lnTo>
                <a:lnTo>
                  <a:pt x="622" y="855"/>
                </a:lnTo>
                <a:lnTo>
                  <a:pt x="648" y="855"/>
                </a:lnTo>
                <a:lnTo>
                  <a:pt x="648" y="933"/>
                </a:lnTo>
                <a:lnTo>
                  <a:pt x="673" y="933"/>
                </a:lnTo>
                <a:lnTo>
                  <a:pt x="673" y="1011"/>
                </a:lnTo>
                <a:lnTo>
                  <a:pt x="696" y="1011"/>
                </a:lnTo>
                <a:lnTo>
                  <a:pt x="696" y="1088"/>
                </a:lnTo>
                <a:lnTo>
                  <a:pt x="718" y="1088"/>
                </a:lnTo>
                <a:lnTo>
                  <a:pt x="718" y="1166"/>
                </a:lnTo>
                <a:lnTo>
                  <a:pt x="739" y="1166"/>
                </a:lnTo>
                <a:lnTo>
                  <a:pt x="739" y="1244"/>
                </a:lnTo>
                <a:lnTo>
                  <a:pt x="760" y="1244"/>
                </a:lnTo>
                <a:lnTo>
                  <a:pt x="760" y="1322"/>
                </a:lnTo>
                <a:lnTo>
                  <a:pt x="779" y="1322"/>
                </a:lnTo>
                <a:lnTo>
                  <a:pt x="779" y="1399"/>
                </a:lnTo>
                <a:lnTo>
                  <a:pt x="798" y="1399"/>
                </a:lnTo>
                <a:lnTo>
                  <a:pt x="798" y="1477"/>
                </a:lnTo>
                <a:lnTo>
                  <a:pt x="815" y="1477"/>
                </a:lnTo>
                <a:lnTo>
                  <a:pt x="815" y="1555"/>
                </a:lnTo>
                <a:lnTo>
                  <a:pt x="833" y="1555"/>
                </a:lnTo>
                <a:lnTo>
                  <a:pt x="833" y="1633"/>
                </a:lnTo>
                <a:lnTo>
                  <a:pt x="850" y="1633"/>
                </a:lnTo>
                <a:lnTo>
                  <a:pt x="850" y="1710"/>
                </a:lnTo>
                <a:lnTo>
                  <a:pt x="866" y="1710"/>
                </a:lnTo>
                <a:lnTo>
                  <a:pt x="866" y="1788"/>
                </a:lnTo>
                <a:lnTo>
                  <a:pt x="882" y="1788"/>
                </a:lnTo>
                <a:lnTo>
                  <a:pt x="882" y="1866"/>
                </a:lnTo>
                <a:lnTo>
                  <a:pt x="898" y="1866"/>
                </a:lnTo>
                <a:lnTo>
                  <a:pt x="898" y="1944"/>
                </a:lnTo>
                <a:lnTo>
                  <a:pt x="913" y="1944"/>
                </a:lnTo>
                <a:lnTo>
                  <a:pt x="913" y="2022"/>
                </a:lnTo>
                <a:lnTo>
                  <a:pt x="928" y="2022"/>
                </a:lnTo>
                <a:lnTo>
                  <a:pt x="928" y="2099"/>
                </a:lnTo>
                <a:lnTo>
                  <a:pt x="943" y="2099"/>
                </a:lnTo>
                <a:lnTo>
                  <a:pt x="943" y="2177"/>
                </a:lnTo>
                <a:lnTo>
                  <a:pt x="957" y="2177"/>
                </a:lnTo>
                <a:lnTo>
                  <a:pt x="957" y="2255"/>
                </a:lnTo>
                <a:lnTo>
                  <a:pt x="971" y="2255"/>
                </a:lnTo>
                <a:lnTo>
                  <a:pt x="971" y="2333"/>
                </a:lnTo>
                <a:lnTo>
                  <a:pt x="985" y="2333"/>
                </a:lnTo>
                <a:lnTo>
                  <a:pt x="985" y="2410"/>
                </a:lnTo>
                <a:lnTo>
                  <a:pt x="999" y="2410"/>
                </a:lnTo>
                <a:lnTo>
                  <a:pt x="999" y="2488"/>
                </a:lnTo>
                <a:lnTo>
                  <a:pt x="1012" y="2488"/>
                </a:lnTo>
                <a:lnTo>
                  <a:pt x="1012" y="2566"/>
                </a:lnTo>
                <a:lnTo>
                  <a:pt x="1026" y="2566"/>
                </a:lnTo>
                <a:lnTo>
                  <a:pt x="1026" y="2644"/>
                </a:lnTo>
                <a:lnTo>
                  <a:pt x="1039" y="2644"/>
                </a:lnTo>
                <a:lnTo>
                  <a:pt x="1039" y="2721"/>
                </a:lnTo>
                <a:lnTo>
                  <a:pt x="1052" y="2721"/>
                </a:lnTo>
                <a:lnTo>
                  <a:pt x="1052" y="2799"/>
                </a:lnTo>
                <a:lnTo>
                  <a:pt x="1065" y="2799"/>
                </a:lnTo>
                <a:lnTo>
                  <a:pt x="1065" y="2877"/>
                </a:lnTo>
                <a:lnTo>
                  <a:pt x="1078" y="2877"/>
                </a:lnTo>
                <a:lnTo>
                  <a:pt x="1078" y="2955"/>
                </a:lnTo>
                <a:lnTo>
                  <a:pt x="1090" y="2955"/>
                </a:lnTo>
                <a:lnTo>
                  <a:pt x="1090" y="3033"/>
                </a:lnTo>
                <a:lnTo>
                  <a:pt x="1103" y="3033"/>
                </a:lnTo>
                <a:lnTo>
                  <a:pt x="1103" y="3110"/>
                </a:lnTo>
                <a:lnTo>
                  <a:pt x="1115" y="3110"/>
                </a:lnTo>
                <a:lnTo>
                  <a:pt x="1115" y="3188"/>
                </a:lnTo>
                <a:lnTo>
                  <a:pt x="1128" y="3188"/>
                </a:lnTo>
                <a:lnTo>
                  <a:pt x="1128" y="3266"/>
                </a:lnTo>
                <a:lnTo>
                  <a:pt x="1140" y="3266"/>
                </a:lnTo>
                <a:lnTo>
                  <a:pt x="1140" y="3344"/>
                </a:lnTo>
                <a:lnTo>
                  <a:pt x="1152" y="3344"/>
                </a:lnTo>
                <a:lnTo>
                  <a:pt x="1152" y="3421"/>
                </a:lnTo>
                <a:lnTo>
                  <a:pt x="1165" y="3421"/>
                </a:lnTo>
                <a:lnTo>
                  <a:pt x="1165" y="3499"/>
                </a:lnTo>
                <a:lnTo>
                  <a:pt x="1177" y="3499"/>
                </a:lnTo>
                <a:lnTo>
                  <a:pt x="1177" y="3577"/>
                </a:lnTo>
                <a:lnTo>
                  <a:pt x="1189" y="3577"/>
                </a:lnTo>
                <a:lnTo>
                  <a:pt x="1189" y="3655"/>
                </a:lnTo>
                <a:lnTo>
                  <a:pt x="1201" y="3655"/>
                </a:lnTo>
                <a:lnTo>
                  <a:pt x="1201" y="3732"/>
                </a:lnTo>
                <a:lnTo>
                  <a:pt x="1213" y="3732"/>
                </a:lnTo>
                <a:lnTo>
                  <a:pt x="1213" y="3810"/>
                </a:lnTo>
                <a:lnTo>
                  <a:pt x="1225" y="3810"/>
                </a:lnTo>
                <a:lnTo>
                  <a:pt x="1225" y="3888"/>
                </a:lnTo>
                <a:lnTo>
                  <a:pt x="1237" y="3888"/>
                </a:lnTo>
                <a:lnTo>
                  <a:pt x="1237" y="3966"/>
                </a:lnTo>
                <a:lnTo>
                  <a:pt x="1249" y="3966"/>
                </a:lnTo>
                <a:lnTo>
                  <a:pt x="1249" y="4044"/>
                </a:lnTo>
                <a:lnTo>
                  <a:pt x="1261" y="4044"/>
                </a:lnTo>
                <a:lnTo>
                  <a:pt x="1261" y="4121"/>
                </a:lnTo>
                <a:lnTo>
                  <a:pt x="1273" y="4121"/>
                </a:lnTo>
                <a:lnTo>
                  <a:pt x="1273" y="4199"/>
                </a:lnTo>
                <a:lnTo>
                  <a:pt x="1285" y="4199"/>
                </a:lnTo>
                <a:lnTo>
                  <a:pt x="1285" y="4277"/>
                </a:lnTo>
                <a:lnTo>
                  <a:pt x="1297" y="4277"/>
                </a:lnTo>
                <a:lnTo>
                  <a:pt x="1297" y="4355"/>
                </a:lnTo>
                <a:lnTo>
                  <a:pt x="1309" y="4355"/>
                </a:lnTo>
                <a:lnTo>
                  <a:pt x="1309" y="4432"/>
                </a:lnTo>
                <a:lnTo>
                  <a:pt x="1322" y="4432"/>
                </a:lnTo>
                <a:lnTo>
                  <a:pt x="1322" y="4510"/>
                </a:lnTo>
                <a:lnTo>
                  <a:pt x="1334" y="4510"/>
                </a:lnTo>
                <a:lnTo>
                  <a:pt x="1334" y="4588"/>
                </a:lnTo>
                <a:lnTo>
                  <a:pt x="1346" y="4588"/>
                </a:lnTo>
                <a:lnTo>
                  <a:pt x="1346" y="4666"/>
                </a:lnTo>
                <a:lnTo>
                  <a:pt x="1359" y="4666"/>
                </a:lnTo>
                <a:lnTo>
                  <a:pt x="1359" y="4743"/>
                </a:lnTo>
                <a:lnTo>
                  <a:pt x="1371" y="4743"/>
                </a:lnTo>
                <a:lnTo>
                  <a:pt x="1371" y="4821"/>
                </a:lnTo>
                <a:lnTo>
                  <a:pt x="1384" y="4821"/>
                </a:lnTo>
                <a:lnTo>
                  <a:pt x="1384" y="4899"/>
                </a:lnTo>
                <a:lnTo>
                  <a:pt x="1396" y="4899"/>
                </a:lnTo>
                <a:lnTo>
                  <a:pt x="1396" y="4977"/>
                </a:lnTo>
                <a:lnTo>
                  <a:pt x="1409" y="4977"/>
                </a:lnTo>
                <a:lnTo>
                  <a:pt x="1409" y="5055"/>
                </a:lnTo>
                <a:lnTo>
                  <a:pt x="1422" y="5055"/>
                </a:lnTo>
                <a:lnTo>
                  <a:pt x="1422" y="5132"/>
                </a:lnTo>
                <a:lnTo>
                  <a:pt x="1435" y="5132"/>
                </a:lnTo>
                <a:lnTo>
                  <a:pt x="1435" y="5210"/>
                </a:lnTo>
                <a:lnTo>
                  <a:pt x="1448" y="5210"/>
                </a:lnTo>
                <a:lnTo>
                  <a:pt x="1448" y="5288"/>
                </a:lnTo>
                <a:lnTo>
                  <a:pt x="1462" y="5288"/>
                </a:lnTo>
                <a:lnTo>
                  <a:pt x="1462" y="5366"/>
                </a:lnTo>
                <a:lnTo>
                  <a:pt x="1475" y="5366"/>
                </a:lnTo>
                <a:lnTo>
                  <a:pt x="1475" y="5443"/>
                </a:lnTo>
                <a:lnTo>
                  <a:pt x="1489" y="5443"/>
                </a:lnTo>
                <a:lnTo>
                  <a:pt x="1489" y="5521"/>
                </a:lnTo>
                <a:lnTo>
                  <a:pt x="1503" y="5521"/>
                </a:lnTo>
                <a:lnTo>
                  <a:pt x="1503" y="5599"/>
                </a:lnTo>
                <a:lnTo>
                  <a:pt x="1517" y="5599"/>
                </a:lnTo>
                <a:lnTo>
                  <a:pt x="1517" y="5677"/>
                </a:lnTo>
                <a:lnTo>
                  <a:pt x="1531" y="5677"/>
                </a:lnTo>
                <a:lnTo>
                  <a:pt x="1531" y="5754"/>
                </a:lnTo>
                <a:lnTo>
                  <a:pt x="1546" y="5754"/>
                </a:lnTo>
                <a:lnTo>
                  <a:pt x="1546" y="5832"/>
                </a:lnTo>
                <a:lnTo>
                  <a:pt x="1561" y="5832"/>
                </a:lnTo>
                <a:lnTo>
                  <a:pt x="1561" y="5910"/>
                </a:lnTo>
                <a:lnTo>
                  <a:pt x="1576" y="5910"/>
                </a:lnTo>
                <a:lnTo>
                  <a:pt x="1576" y="5988"/>
                </a:lnTo>
                <a:lnTo>
                  <a:pt x="1592" y="5988"/>
                </a:lnTo>
                <a:lnTo>
                  <a:pt x="1592" y="6066"/>
                </a:lnTo>
                <a:lnTo>
                  <a:pt x="1608" y="6066"/>
                </a:lnTo>
                <a:lnTo>
                  <a:pt x="1608" y="6143"/>
                </a:lnTo>
                <a:lnTo>
                  <a:pt x="1624" y="6143"/>
                </a:lnTo>
                <a:lnTo>
                  <a:pt x="1624" y="6221"/>
                </a:lnTo>
                <a:lnTo>
                  <a:pt x="1641" y="6221"/>
                </a:lnTo>
                <a:lnTo>
                  <a:pt x="1641" y="6299"/>
                </a:lnTo>
                <a:lnTo>
                  <a:pt x="1659" y="6299"/>
                </a:lnTo>
                <a:lnTo>
                  <a:pt x="1659" y="6377"/>
                </a:lnTo>
                <a:lnTo>
                  <a:pt x="1676" y="6377"/>
                </a:lnTo>
                <a:lnTo>
                  <a:pt x="1676" y="6454"/>
                </a:lnTo>
                <a:lnTo>
                  <a:pt x="1695" y="6454"/>
                </a:lnTo>
                <a:lnTo>
                  <a:pt x="1695" y="6532"/>
                </a:lnTo>
                <a:lnTo>
                  <a:pt x="1714" y="6532"/>
                </a:lnTo>
                <a:lnTo>
                  <a:pt x="1714" y="6610"/>
                </a:lnTo>
                <a:lnTo>
                  <a:pt x="1735" y="6610"/>
                </a:lnTo>
                <a:lnTo>
                  <a:pt x="1735" y="6688"/>
                </a:lnTo>
                <a:lnTo>
                  <a:pt x="1756" y="6688"/>
                </a:lnTo>
                <a:lnTo>
                  <a:pt x="1756" y="6765"/>
                </a:lnTo>
                <a:lnTo>
                  <a:pt x="1778" y="6765"/>
                </a:lnTo>
                <a:lnTo>
                  <a:pt x="1778" y="6843"/>
                </a:lnTo>
                <a:lnTo>
                  <a:pt x="1801" y="6843"/>
                </a:lnTo>
                <a:lnTo>
                  <a:pt x="1801" y="6921"/>
                </a:lnTo>
                <a:lnTo>
                  <a:pt x="1826" y="6921"/>
                </a:lnTo>
                <a:lnTo>
                  <a:pt x="1826" y="6999"/>
                </a:lnTo>
                <a:lnTo>
                  <a:pt x="1852" y="6999"/>
                </a:lnTo>
                <a:lnTo>
                  <a:pt x="1852" y="7077"/>
                </a:lnTo>
                <a:lnTo>
                  <a:pt x="1881" y="7077"/>
                </a:lnTo>
                <a:lnTo>
                  <a:pt x="1881" y="7154"/>
                </a:lnTo>
                <a:lnTo>
                  <a:pt x="1912" y="7154"/>
                </a:lnTo>
                <a:lnTo>
                  <a:pt x="1912" y="7232"/>
                </a:lnTo>
                <a:lnTo>
                  <a:pt x="1946" y="7232"/>
                </a:lnTo>
                <a:lnTo>
                  <a:pt x="1946" y="7310"/>
                </a:lnTo>
                <a:lnTo>
                  <a:pt x="1983" y="7310"/>
                </a:lnTo>
                <a:lnTo>
                  <a:pt x="1983" y="7388"/>
                </a:lnTo>
                <a:lnTo>
                  <a:pt x="2027" y="7388"/>
                </a:lnTo>
                <a:lnTo>
                  <a:pt x="2027" y="7465"/>
                </a:lnTo>
                <a:lnTo>
                  <a:pt x="2078" y="7465"/>
                </a:lnTo>
                <a:lnTo>
                  <a:pt x="2078" y="7543"/>
                </a:lnTo>
                <a:lnTo>
                  <a:pt x="2140" y="7543"/>
                </a:lnTo>
                <a:lnTo>
                  <a:pt x="2140" y="7621"/>
                </a:lnTo>
                <a:lnTo>
                  <a:pt x="2223" y="7621"/>
                </a:lnTo>
                <a:lnTo>
                  <a:pt x="2223" y="7699"/>
                </a:lnTo>
                <a:lnTo>
                  <a:pt x="2354" y="7699"/>
                </a:lnTo>
                <a:lnTo>
                  <a:pt x="2354" y="7777"/>
                </a:lnTo>
                <a:lnTo>
                  <a:pt x="2474" y="7777"/>
                </a:lnTo>
                <a:lnTo>
                  <a:pt x="2474" y="7699"/>
                </a:lnTo>
                <a:lnTo>
                  <a:pt x="2354" y="7699"/>
                </a:lnTo>
                <a:lnTo>
                  <a:pt x="2354" y="7621"/>
                </a:lnTo>
                <a:lnTo>
                  <a:pt x="2223" y="7621"/>
                </a:lnTo>
                <a:lnTo>
                  <a:pt x="2223" y="7543"/>
                </a:lnTo>
                <a:lnTo>
                  <a:pt x="2140" y="7543"/>
                </a:lnTo>
                <a:lnTo>
                  <a:pt x="2140" y="7465"/>
                </a:lnTo>
                <a:lnTo>
                  <a:pt x="2078" y="7465"/>
                </a:lnTo>
                <a:lnTo>
                  <a:pt x="2078" y="7388"/>
                </a:lnTo>
                <a:lnTo>
                  <a:pt x="2027" y="7388"/>
                </a:lnTo>
                <a:lnTo>
                  <a:pt x="2027" y="7310"/>
                </a:lnTo>
                <a:lnTo>
                  <a:pt x="1983" y="7310"/>
                </a:lnTo>
                <a:lnTo>
                  <a:pt x="1983" y="7232"/>
                </a:lnTo>
                <a:lnTo>
                  <a:pt x="1946" y="7232"/>
                </a:lnTo>
                <a:lnTo>
                  <a:pt x="1946" y="7154"/>
                </a:lnTo>
                <a:lnTo>
                  <a:pt x="1912" y="7154"/>
                </a:lnTo>
                <a:lnTo>
                  <a:pt x="1912" y="7077"/>
                </a:lnTo>
                <a:lnTo>
                  <a:pt x="1881" y="7077"/>
                </a:lnTo>
                <a:lnTo>
                  <a:pt x="1881" y="6999"/>
                </a:lnTo>
                <a:lnTo>
                  <a:pt x="1852" y="6999"/>
                </a:lnTo>
                <a:lnTo>
                  <a:pt x="1852" y="6921"/>
                </a:lnTo>
                <a:lnTo>
                  <a:pt x="1826" y="6921"/>
                </a:lnTo>
                <a:lnTo>
                  <a:pt x="1826" y="6843"/>
                </a:lnTo>
                <a:lnTo>
                  <a:pt x="1801" y="6843"/>
                </a:lnTo>
                <a:lnTo>
                  <a:pt x="1801" y="6765"/>
                </a:lnTo>
                <a:lnTo>
                  <a:pt x="1778" y="6765"/>
                </a:lnTo>
                <a:lnTo>
                  <a:pt x="1778" y="6688"/>
                </a:lnTo>
                <a:lnTo>
                  <a:pt x="1756" y="6688"/>
                </a:lnTo>
                <a:lnTo>
                  <a:pt x="1756" y="6610"/>
                </a:lnTo>
                <a:lnTo>
                  <a:pt x="1735" y="6610"/>
                </a:lnTo>
                <a:lnTo>
                  <a:pt x="1735" y="6532"/>
                </a:lnTo>
                <a:lnTo>
                  <a:pt x="1714" y="6532"/>
                </a:lnTo>
                <a:lnTo>
                  <a:pt x="1714" y="6454"/>
                </a:lnTo>
                <a:lnTo>
                  <a:pt x="1695" y="6454"/>
                </a:lnTo>
                <a:lnTo>
                  <a:pt x="1695" y="6377"/>
                </a:lnTo>
                <a:lnTo>
                  <a:pt x="1676" y="6377"/>
                </a:lnTo>
                <a:lnTo>
                  <a:pt x="1676" y="6299"/>
                </a:lnTo>
                <a:lnTo>
                  <a:pt x="1659" y="6299"/>
                </a:lnTo>
                <a:lnTo>
                  <a:pt x="1659" y="6221"/>
                </a:lnTo>
                <a:lnTo>
                  <a:pt x="1641" y="6221"/>
                </a:lnTo>
                <a:lnTo>
                  <a:pt x="1641" y="6143"/>
                </a:lnTo>
                <a:lnTo>
                  <a:pt x="1624" y="6143"/>
                </a:lnTo>
                <a:lnTo>
                  <a:pt x="1624" y="6066"/>
                </a:lnTo>
                <a:lnTo>
                  <a:pt x="1608" y="6066"/>
                </a:lnTo>
                <a:lnTo>
                  <a:pt x="1608" y="5988"/>
                </a:lnTo>
                <a:lnTo>
                  <a:pt x="1592" y="5988"/>
                </a:lnTo>
                <a:lnTo>
                  <a:pt x="1592" y="5910"/>
                </a:lnTo>
                <a:lnTo>
                  <a:pt x="1576" y="5910"/>
                </a:lnTo>
                <a:lnTo>
                  <a:pt x="1576" y="5832"/>
                </a:lnTo>
                <a:lnTo>
                  <a:pt x="1561" y="5832"/>
                </a:lnTo>
                <a:lnTo>
                  <a:pt x="1561" y="5754"/>
                </a:lnTo>
                <a:lnTo>
                  <a:pt x="1546" y="5754"/>
                </a:lnTo>
                <a:lnTo>
                  <a:pt x="1546" y="5677"/>
                </a:lnTo>
                <a:lnTo>
                  <a:pt x="1531" y="5677"/>
                </a:lnTo>
                <a:lnTo>
                  <a:pt x="1531" y="5599"/>
                </a:lnTo>
                <a:lnTo>
                  <a:pt x="1517" y="5599"/>
                </a:lnTo>
                <a:lnTo>
                  <a:pt x="1517" y="5521"/>
                </a:lnTo>
                <a:lnTo>
                  <a:pt x="1503" y="5521"/>
                </a:lnTo>
                <a:lnTo>
                  <a:pt x="1503" y="5443"/>
                </a:lnTo>
                <a:lnTo>
                  <a:pt x="1489" y="5443"/>
                </a:lnTo>
                <a:lnTo>
                  <a:pt x="1489" y="5366"/>
                </a:lnTo>
                <a:lnTo>
                  <a:pt x="1475" y="5366"/>
                </a:lnTo>
                <a:lnTo>
                  <a:pt x="1475" y="5288"/>
                </a:lnTo>
                <a:lnTo>
                  <a:pt x="1462" y="5288"/>
                </a:lnTo>
                <a:lnTo>
                  <a:pt x="1462" y="5210"/>
                </a:lnTo>
                <a:lnTo>
                  <a:pt x="1448" y="5210"/>
                </a:lnTo>
                <a:lnTo>
                  <a:pt x="1448" y="5132"/>
                </a:lnTo>
                <a:lnTo>
                  <a:pt x="1435" y="5132"/>
                </a:lnTo>
                <a:lnTo>
                  <a:pt x="1435" y="5055"/>
                </a:lnTo>
                <a:lnTo>
                  <a:pt x="1422" y="5055"/>
                </a:lnTo>
                <a:lnTo>
                  <a:pt x="1422" y="4977"/>
                </a:lnTo>
                <a:lnTo>
                  <a:pt x="1409" y="4977"/>
                </a:lnTo>
                <a:lnTo>
                  <a:pt x="1409" y="4899"/>
                </a:lnTo>
                <a:lnTo>
                  <a:pt x="1396" y="4899"/>
                </a:lnTo>
                <a:lnTo>
                  <a:pt x="1396" y="4821"/>
                </a:lnTo>
                <a:lnTo>
                  <a:pt x="1384" y="4821"/>
                </a:lnTo>
                <a:lnTo>
                  <a:pt x="1384" y="4743"/>
                </a:lnTo>
                <a:lnTo>
                  <a:pt x="1371" y="4743"/>
                </a:lnTo>
                <a:lnTo>
                  <a:pt x="1371" y="4666"/>
                </a:lnTo>
                <a:lnTo>
                  <a:pt x="1359" y="4666"/>
                </a:lnTo>
                <a:lnTo>
                  <a:pt x="1359" y="4588"/>
                </a:lnTo>
                <a:lnTo>
                  <a:pt x="1346" y="4588"/>
                </a:lnTo>
                <a:lnTo>
                  <a:pt x="1346" y="4510"/>
                </a:lnTo>
                <a:lnTo>
                  <a:pt x="1334" y="4510"/>
                </a:lnTo>
                <a:lnTo>
                  <a:pt x="1334" y="4432"/>
                </a:lnTo>
                <a:lnTo>
                  <a:pt x="1322" y="4432"/>
                </a:lnTo>
                <a:lnTo>
                  <a:pt x="1322" y="4355"/>
                </a:lnTo>
                <a:lnTo>
                  <a:pt x="1309" y="4355"/>
                </a:lnTo>
                <a:lnTo>
                  <a:pt x="1309" y="4277"/>
                </a:lnTo>
                <a:lnTo>
                  <a:pt x="1297" y="4277"/>
                </a:lnTo>
                <a:lnTo>
                  <a:pt x="1297" y="4199"/>
                </a:lnTo>
                <a:lnTo>
                  <a:pt x="1285" y="4199"/>
                </a:lnTo>
                <a:lnTo>
                  <a:pt x="1285" y="4121"/>
                </a:lnTo>
                <a:lnTo>
                  <a:pt x="1273" y="4121"/>
                </a:lnTo>
                <a:lnTo>
                  <a:pt x="1273" y="4044"/>
                </a:lnTo>
                <a:lnTo>
                  <a:pt x="1261" y="4044"/>
                </a:lnTo>
                <a:lnTo>
                  <a:pt x="1261" y="3966"/>
                </a:lnTo>
                <a:lnTo>
                  <a:pt x="1249" y="3966"/>
                </a:lnTo>
                <a:lnTo>
                  <a:pt x="1249" y="3888"/>
                </a:lnTo>
                <a:lnTo>
                  <a:pt x="1237" y="3888"/>
                </a:lnTo>
                <a:lnTo>
                  <a:pt x="1237" y="3810"/>
                </a:lnTo>
                <a:lnTo>
                  <a:pt x="1225" y="3810"/>
                </a:lnTo>
                <a:lnTo>
                  <a:pt x="1225" y="3732"/>
                </a:lnTo>
                <a:lnTo>
                  <a:pt x="1213" y="3732"/>
                </a:lnTo>
                <a:lnTo>
                  <a:pt x="1213" y="3655"/>
                </a:lnTo>
                <a:lnTo>
                  <a:pt x="1201" y="3655"/>
                </a:lnTo>
                <a:lnTo>
                  <a:pt x="1201" y="3577"/>
                </a:lnTo>
                <a:lnTo>
                  <a:pt x="1189" y="3577"/>
                </a:lnTo>
                <a:lnTo>
                  <a:pt x="1189" y="3499"/>
                </a:lnTo>
                <a:lnTo>
                  <a:pt x="1177" y="3499"/>
                </a:lnTo>
                <a:lnTo>
                  <a:pt x="1177" y="3421"/>
                </a:lnTo>
                <a:lnTo>
                  <a:pt x="1165" y="3421"/>
                </a:lnTo>
                <a:lnTo>
                  <a:pt x="1165" y="3344"/>
                </a:lnTo>
                <a:lnTo>
                  <a:pt x="1152" y="3344"/>
                </a:lnTo>
                <a:lnTo>
                  <a:pt x="1152" y="3266"/>
                </a:lnTo>
                <a:lnTo>
                  <a:pt x="1140" y="3266"/>
                </a:lnTo>
                <a:lnTo>
                  <a:pt x="1140" y="3188"/>
                </a:lnTo>
                <a:lnTo>
                  <a:pt x="1128" y="3188"/>
                </a:lnTo>
                <a:lnTo>
                  <a:pt x="1128" y="3110"/>
                </a:lnTo>
                <a:lnTo>
                  <a:pt x="1115" y="3110"/>
                </a:lnTo>
                <a:lnTo>
                  <a:pt x="1115" y="3033"/>
                </a:lnTo>
                <a:lnTo>
                  <a:pt x="1103" y="3033"/>
                </a:lnTo>
                <a:lnTo>
                  <a:pt x="1103" y="2955"/>
                </a:lnTo>
                <a:lnTo>
                  <a:pt x="1090" y="2955"/>
                </a:lnTo>
                <a:lnTo>
                  <a:pt x="1090" y="2877"/>
                </a:lnTo>
                <a:lnTo>
                  <a:pt x="1078" y="2877"/>
                </a:lnTo>
                <a:lnTo>
                  <a:pt x="1078" y="2799"/>
                </a:lnTo>
                <a:lnTo>
                  <a:pt x="1065" y="2799"/>
                </a:lnTo>
                <a:lnTo>
                  <a:pt x="1065" y="2721"/>
                </a:lnTo>
                <a:lnTo>
                  <a:pt x="1052" y="2721"/>
                </a:lnTo>
                <a:lnTo>
                  <a:pt x="1052" y="2644"/>
                </a:lnTo>
                <a:lnTo>
                  <a:pt x="1039" y="2644"/>
                </a:lnTo>
                <a:lnTo>
                  <a:pt x="1039" y="2566"/>
                </a:lnTo>
                <a:lnTo>
                  <a:pt x="1026" y="2566"/>
                </a:lnTo>
                <a:lnTo>
                  <a:pt x="1026" y="2488"/>
                </a:lnTo>
                <a:lnTo>
                  <a:pt x="1012" y="2488"/>
                </a:lnTo>
                <a:lnTo>
                  <a:pt x="1012" y="2410"/>
                </a:lnTo>
                <a:lnTo>
                  <a:pt x="999" y="2410"/>
                </a:lnTo>
                <a:lnTo>
                  <a:pt x="999" y="2333"/>
                </a:lnTo>
                <a:lnTo>
                  <a:pt x="985" y="2333"/>
                </a:lnTo>
                <a:lnTo>
                  <a:pt x="985" y="2255"/>
                </a:lnTo>
                <a:lnTo>
                  <a:pt x="971" y="2255"/>
                </a:lnTo>
                <a:lnTo>
                  <a:pt x="971" y="2177"/>
                </a:lnTo>
                <a:lnTo>
                  <a:pt x="957" y="2177"/>
                </a:lnTo>
                <a:lnTo>
                  <a:pt x="957" y="2099"/>
                </a:lnTo>
                <a:lnTo>
                  <a:pt x="943" y="2099"/>
                </a:lnTo>
                <a:lnTo>
                  <a:pt x="943" y="2022"/>
                </a:lnTo>
                <a:lnTo>
                  <a:pt x="928" y="2022"/>
                </a:lnTo>
                <a:lnTo>
                  <a:pt x="928" y="1944"/>
                </a:lnTo>
                <a:lnTo>
                  <a:pt x="913" y="1944"/>
                </a:lnTo>
                <a:lnTo>
                  <a:pt x="913" y="1866"/>
                </a:lnTo>
                <a:lnTo>
                  <a:pt x="898" y="1866"/>
                </a:lnTo>
                <a:lnTo>
                  <a:pt x="898" y="1788"/>
                </a:lnTo>
                <a:lnTo>
                  <a:pt x="882" y="1788"/>
                </a:lnTo>
                <a:lnTo>
                  <a:pt x="882" y="1710"/>
                </a:lnTo>
                <a:lnTo>
                  <a:pt x="866" y="1710"/>
                </a:lnTo>
                <a:lnTo>
                  <a:pt x="866" y="1633"/>
                </a:lnTo>
                <a:lnTo>
                  <a:pt x="850" y="1633"/>
                </a:lnTo>
                <a:lnTo>
                  <a:pt x="850" y="1555"/>
                </a:lnTo>
                <a:lnTo>
                  <a:pt x="833" y="1555"/>
                </a:lnTo>
                <a:lnTo>
                  <a:pt x="833" y="1477"/>
                </a:lnTo>
                <a:lnTo>
                  <a:pt x="815" y="1477"/>
                </a:lnTo>
                <a:lnTo>
                  <a:pt x="815" y="1399"/>
                </a:lnTo>
                <a:lnTo>
                  <a:pt x="798" y="1399"/>
                </a:lnTo>
                <a:lnTo>
                  <a:pt x="798" y="1322"/>
                </a:lnTo>
                <a:lnTo>
                  <a:pt x="779" y="1322"/>
                </a:lnTo>
                <a:lnTo>
                  <a:pt x="779" y="1244"/>
                </a:lnTo>
                <a:lnTo>
                  <a:pt x="760" y="1244"/>
                </a:lnTo>
                <a:lnTo>
                  <a:pt x="760" y="1166"/>
                </a:lnTo>
                <a:lnTo>
                  <a:pt x="739" y="1166"/>
                </a:lnTo>
                <a:lnTo>
                  <a:pt x="739" y="1088"/>
                </a:lnTo>
                <a:lnTo>
                  <a:pt x="718" y="1088"/>
                </a:lnTo>
                <a:lnTo>
                  <a:pt x="718" y="1011"/>
                </a:lnTo>
                <a:lnTo>
                  <a:pt x="696" y="1011"/>
                </a:lnTo>
                <a:lnTo>
                  <a:pt x="696" y="933"/>
                </a:lnTo>
                <a:lnTo>
                  <a:pt x="673" y="933"/>
                </a:lnTo>
                <a:lnTo>
                  <a:pt x="673" y="855"/>
                </a:lnTo>
                <a:lnTo>
                  <a:pt x="648" y="855"/>
                </a:lnTo>
                <a:lnTo>
                  <a:pt x="648" y="777"/>
                </a:lnTo>
                <a:lnTo>
                  <a:pt x="622" y="777"/>
                </a:lnTo>
                <a:lnTo>
                  <a:pt x="622" y="699"/>
                </a:lnTo>
                <a:lnTo>
                  <a:pt x="593" y="699"/>
                </a:lnTo>
                <a:lnTo>
                  <a:pt x="593" y="622"/>
                </a:lnTo>
                <a:lnTo>
                  <a:pt x="562" y="622"/>
                </a:lnTo>
                <a:lnTo>
                  <a:pt x="562" y="544"/>
                </a:lnTo>
                <a:lnTo>
                  <a:pt x="528" y="544"/>
                </a:lnTo>
                <a:lnTo>
                  <a:pt x="528" y="466"/>
                </a:lnTo>
                <a:lnTo>
                  <a:pt x="491" y="466"/>
                </a:lnTo>
                <a:lnTo>
                  <a:pt x="491" y="388"/>
                </a:lnTo>
                <a:lnTo>
                  <a:pt x="447" y="388"/>
                </a:lnTo>
                <a:lnTo>
                  <a:pt x="447" y="311"/>
                </a:lnTo>
                <a:lnTo>
                  <a:pt x="396" y="311"/>
                </a:lnTo>
                <a:lnTo>
                  <a:pt x="396" y="233"/>
                </a:lnTo>
                <a:lnTo>
                  <a:pt x="334" y="233"/>
                </a:lnTo>
                <a:lnTo>
                  <a:pt x="334" y="155"/>
                </a:lnTo>
                <a:lnTo>
                  <a:pt x="251" y="155"/>
                </a:lnTo>
                <a:lnTo>
                  <a:pt x="251" y="77"/>
                </a:lnTo>
                <a:lnTo>
                  <a:pt x="120" y="77"/>
                </a:lnTo>
                <a:lnTo>
                  <a:pt x="120" y="0"/>
                </a:lnTo>
                <a:lnTo>
                  <a:pt x="0" y="0"/>
                </a:lnTo>
              </a:path>
            </a:pathLst>
          </a:custGeom>
          <a:solidFill>
            <a:srgbClr val="0000FF"/>
          </a:solidFill>
          <a:ln w="38100">
            <a:solidFill>
              <a:srgbClr val="0000FF"/>
            </a:solidFill>
            <a:round/>
            <a:headEnd/>
            <a:tailEnd/>
          </a:ln>
        </p:spPr>
        <p:txBody>
          <a:bodyPr/>
          <a:lstStyle/>
          <a:p>
            <a:endParaRPr lang="en-US"/>
          </a:p>
        </p:txBody>
      </p:sp>
      <p:sp>
        <p:nvSpPr>
          <p:cNvPr id="257101" name="Freeform 77"/>
          <p:cNvSpPr>
            <a:spLocks/>
          </p:cNvSpPr>
          <p:nvPr/>
        </p:nvSpPr>
        <p:spPr bwMode="auto">
          <a:xfrm flipH="1">
            <a:off x="2994025" y="2376488"/>
            <a:ext cx="914400" cy="3076575"/>
          </a:xfrm>
          <a:custGeom>
            <a:avLst/>
            <a:gdLst>
              <a:gd name="T0" fmla="*/ 2147483647 w 2474"/>
              <a:gd name="T1" fmla="*/ 2147483647 h 7777"/>
              <a:gd name="T2" fmla="*/ 2147483647 w 2474"/>
              <a:gd name="T3" fmla="*/ 2147483647 h 7777"/>
              <a:gd name="T4" fmla="*/ 2147483647 w 2474"/>
              <a:gd name="T5" fmla="*/ 2147483647 h 7777"/>
              <a:gd name="T6" fmla="*/ 2147483647 w 2474"/>
              <a:gd name="T7" fmla="*/ 2147483647 h 7777"/>
              <a:gd name="T8" fmla="*/ 2147483647 w 2474"/>
              <a:gd name="T9" fmla="*/ 2147483647 h 7777"/>
              <a:gd name="T10" fmla="*/ 2147483647 w 2474"/>
              <a:gd name="T11" fmla="*/ 2147483647 h 7777"/>
              <a:gd name="T12" fmla="*/ 2147483647 w 2474"/>
              <a:gd name="T13" fmla="*/ 2147483647 h 7777"/>
              <a:gd name="T14" fmla="*/ 2147483647 w 2474"/>
              <a:gd name="T15" fmla="*/ 2147483647 h 7777"/>
              <a:gd name="T16" fmla="*/ 2147483647 w 2474"/>
              <a:gd name="T17" fmla="*/ 2147483647 h 7777"/>
              <a:gd name="T18" fmla="*/ 2147483647 w 2474"/>
              <a:gd name="T19" fmla="*/ 2147483647 h 7777"/>
              <a:gd name="T20" fmla="*/ 2147483647 w 2474"/>
              <a:gd name="T21" fmla="*/ 2147483647 h 7777"/>
              <a:gd name="T22" fmla="*/ 2147483647 w 2474"/>
              <a:gd name="T23" fmla="*/ 2147483647 h 7777"/>
              <a:gd name="T24" fmla="*/ 2147483647 w 2474"/>
              <a:gd name="T25" fmla="*/ 2147483647 h 7777"/>
              <a:gd name="T26" fmla="*/ 2147483647 w 2474"/>
              <a:gd name="T27" fmla="*/ 2147483647 h 7777"/>
              <a:gd name="T28" fmla="*/ 2147483647 w 2474"/>
              <a:gd name="T29" fmla="*/ 2147483647 h 7777"/>
              <a:gd name="T30" fmla="*/ 2147483647 w 2474"/>
              <a:gd name="T31" fmla="*/ 2147483647 h 7777"/>
              <a:gd name="T32" fmla="*/ 2147483647 w 2474"/>
              <a:gd name="T33" fmla="*/ 2147483647 h 7777"/>
              <a:gd name="T34" fmla="*/ 2147483647 w 2474"/>
              <a:gd name="T35" fmla="*/ 2147483647 h 7777"/>
              <a:gd name="T36" fmla="*/ 2147483647 w 2474"/>
              <a:gd name="T37" fmla="*/ 2147483647 h 7777"/>
              <a:gd name="T38" fmla="*/ 2147483647 w 2474"/>
              <a:gd name="T39" fmla="*/ 2147483647 h 7777"/>
              <a:gd name="T40" fmla="*/ 2147483647 w 2474"/>
              <a:gd name="T41" fmla="*/ 2147483647 h 7777"/>
              <a:gd name="T42" fmla="*/ 2147483647 w 2474"/>
              <a:gd name="T43" fmla="*/ 2147483647 h 7777"/>
              <a:gd name="T44" fmla="*/ 2147483647 w 2474"/>
              <a:gd name="T45" fmla="*/ 2147483647 h 7777"/>
              <a:gd name="T46" fmla="*/ 2147483647 w 2474"/>
              <a:gd name="T47" fmla="*/ 2147483647 h 7777"/>
              <a:gd name="T48" fmla="*/ 2147483647 w 2474"/>
              <a:gd name="T49" fmla="*/ 2147483647 h 7777"/>
              <a:gd name="T50" fmla="*/ 2147483647 w 2474"/>
              <a:gd name="T51" fmla="*/ 2147483647 h 7777"/>
              <a:gd name="T52" fmla="*/ 2147483647 w 2474"/>
              <a:gd name="T53" fmla="*/ 2147483647 h 7777"/>
              <a:gd name="T54" fmla="*/ 2147483647 w 2474"/>
              <a:gd name="T55" fmla="*/ 2147483647 h 7777"/>
              <a:gd name="T56" fmla="*/ 2147483647 w 2474"/>
              <a:gd name="T57" fmla="*/ 2147483647 h 7777"/>
              <a:gd name="T58" fmla="*/ 2147483647 w 2474"/>
              <a:gd name="T59" fmla="*/ 2147483647 h 7777"/>
              <a:gd name="T60" fmla="*/ 2147483647 w 2474"/>
              <a:gd name="T61" fmla="*/ 2147483647 h 7777"/>
              <a:gd name="T62" fmla="*/ 2147483647 w 2474"/>
              <a:gd name="T63" fmla="*/ 2147483647 h 7777"/>
              <a:gd name="T64" fmla="*/ 2147483647 w 2474"/>
              <a:gd name="T65" fmla="*/ 2147483647 h 7777"/>
              <a:gd name="T66" fmla="*/ 2147483647 w 2474"/>
              <a:gd name="T67" fmla="*/ 2147483647 h 7777"/>
              <a:gd name="T68" fmla="*/ 2147483647 w 2474"/>
              <a:gd name="T69" fmla="*/ 2147483647 h 7777"/>
              <a:gd name="T70" fmla="*/ 2147483647 w 2474"/>
              <a:gd name="T71" fmla="*/ 2147483647 h 7777"/>
              <a:gd name="T72" fmla="*/ 2147483647 w 2474"/>
              <a:gd name="T73" fmla="*/ 2147483647 h 7777"/>
              <a:gd name="T74" fmla="*/ 2147483647 w 2474"/>
              <a:gd name="T75" fmla="*/ 2147483647 h 7777"/>
              <a:gd name="T76" fmla="*/ 2147483647 w 2474"/>
              <a:gd name="T77" fmla="*/ 2147483647 h 7777"/>
              <a:gd name="T78" fmla="*/ 2147483647 w 2474"/>
              <a:gd name="T79" fmla="*/ 2147483647 h 7777"/>
              <a:gd name="T80" fmla="*/ 2147483647 w 2474"/>
              <a:gd name="T81" fmla="*/ 2147483647 h 7777"/>
              <a:gd name="T82" fmla="*/ 2147483647 w 2474"/>
              <a:gd name="T83" fmla="*/ 2147483647 h 7777"/>
              <a:gd name="T84" fmla="*/ 2147483647 w 2474"/>
              <a:gd name="T85" fmla="*/ 2147483647 h 7777"/>
              <a:gd name="T86" fmla="*/ 2147483647 w 2474"/>
              <a:gd name="T87" fmla="*/ 2147483647 h 7777"/>
              <a:gd name="T88" fmla="*/ 2147483647 w 2474"/>
              <a:gd name="T89" fmla="*/ 2147483647 h 7777"/>
              <a:gd name="T90" fmla="*/ 2147483647 w 2474"/>
              <a:gd name="T91" fmla="*/ 2147483647 h 7777"/>
              <a:gd name="T92" fmla="*/ 2147483647 w 2474"/>
              <a:gd name="T93" fmla="*/ 2147483647 h 7777"/>
              <a:gd name="T94" fmla="*/ 2147483647 w 2474"/>
              <a:gd name="T95" fmla="*/ 2147483647 h 7777"/>
              <a:gd name="T96" fmla="*/ 2147483647 w 2474"/>
              <a:gd name="T97" fmla="*/ 2147483647 h 7777"/>
              <a:gd name="T98" fmla="*/ 2147483647 w 2474"/>
              <a:gd name="T99" fmla="*/ 2147483647 h 7777"/>
              <a:gd name="T100" fmla="*/ 2147483647 w 2474"/>
              <a:gd name="T101" fmla="*/ 2147483647 h 7777"/>
              <a:gd name="T102" fmla="*/ 2147483647 w 2474"/>
              <a:gd name="T103" fmla="*/ 2147483647 h 7777"/>
              <a:gd name="T104" fmla="*/ 2147483647 w 2474"/>
              <a:gd name="T105" fmla="*/ 2147483647 h 7777"/>
              <a:gd name="T106" fmla="*/ 2147483647 w 2474"/>
              <a:gd name="T107" fmla="*/ 2147483647 h 7777"/>
              <a:gd name="T108" fmla="*/ 2147483647 w 2474"/>
              <a:gd name="T109" fmla="*/ 2147483647 h 7777"/>
              <a:gd name="T110" fmla="*/ 2147483647 w 2474"/>
              <a:gd name="T111" fmla="*/ 2147483647 h 7777"/>
              <a:gd name="T112" fmla="*/ 2147483647 w 2474"/>
              <a:gd name="T113" fmla="*/ 2147483647 h 7777"/>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2474"/>
              <a:gd name="T172" fmla="*/ 0 h 7777"/>
              <a:gd name="T173" fmla="*/ 2474 w 2474"/>
              <a:gd name="T174" fmla="*/ 7777 h 7777"/>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2474" h="7777">
                <a:moveTo>
                  <a:pt x="0" y="0"/>
                </a:moveTo>
                <a:lnTo>
                  <a:pt x="0" y="0"/>
                </a:lnTo>
                <a:lnTo>
                  <a:pt x="0" y="77"/>
                </a:lnTo>
                <a:lnTo>
                  <a:pt x="120" y="77"/>
                </a:lnTo>
                <a:lnTo>
                  <a:pt x="120" y="155"/>
                </a:lnTo>
                <a:lnTo>
                  <a:pt x="251" y="155"/>
                </a:lnTo>
                <a:lnTo>
                  <a:pt x="251" y="233"/>
                </a:lnTo>
                <a:lnTo>
                  <a:pt x="334" y="233"/>
                </a:lnTo>
                <a:lnTo>
                  <a:pt x="334" y="311"/>
                </a:lnTo>
                <a:lnTo>
                  <a:pt x="396" y="311"/>
                </a:lnTo>
                <a:lnTo>
                  <a:pt x="396" y="388"/>
                </a:lnTo>
                <a:lnTo>
                  <a:pt x="447" y="388"/>
                </a:lnTo>
                <a:lnTo>
                  <a:pt x="447" y="466"/>
                </a:lnTo>
                <a:lnTo>
                  <a:pt x="491" y="466"/>
                </a:lnTo>
                <a:lnTo>
                  <a:pt x="491" y="544"/>
                </a:lnTo>
                <a:lnTo>
                  <a:pt x="528" y="544"/>
                </a:lnTo>
                <a:lnTo>
                  <a:pt x="528" y="622"/>
                </a:lnTo>
                <a:lnTo>
                  <a:pt x="562" y="622"/>
                </a:lnTo>
                <a:lnTo>
                  <a:pt x="562" y="699"/>
                </a:lnTo>
                <a:lnTo>
                  <a:pt x="593" y="699"/>
                </a:lnTo>
                <a:lnTo>
                  <a:pt x="593" y="777"/>
                </a:lnTo>
                <a:lnTo>
                  <a:pt x="622" y="777"/>
                </a:lnTo>
                <a:lnTo>
                  <a:pt x="622" y="855"/>
                </a:lnTo>
                <a:lnTo>
                  <a:pt x="648" y="855"/>
                </a:lnTo>
                <a:lnTo>
                  <a:pt x="648" y="933"/>
                </a:lnTo>
                <a:lnTo>
                  <a:pt x="673" y="933"/>
                </a:lnTo>
                <a:lnTo>
                  <a:pt x="673" y="1011"/>
                </a:lnTo>
                <a:lnTo>
                  <a:pt x="696" y="1011"/>
                </a:lnTo>
                <a:lnTo>
                  <a:pt x="696" y="1088"/>
                </a:lnTo>
                <a:lnTo>
                  <a:pt x="718" y="1088"/>
                </a:lnTo>
                <a:lnTo>
                  <a:pt x="718" y="1166"/>
                </a:lnTo>
                <a:lnTo>
                  <a:pt x="739" y="1166"/>
                </a:lnTo>
                <a:lnTo>
                  <a:pt x="739" y="1244"/>
                </a:lnTo>
                <a:lnTo>
                  <a:pt x="760" y="1244"/>
                </a:lnTo>
                <a:lnTo>
                  <a:pt x="760" y="1322"/>
                </a:lnTo>
                <a:lnTo>
                  <a:pt x="779" y="1322"/>
                </a:lnTo>
                <a:lnTo>
                  <a:pt x="779" y="1399"/>
                </a:lnTo>
                <a:lnTo>
                  <a:pt x="798" y="1399"/>
                </a:lnTo>
                <a:lnTo>
                  <a:pt x="798" y="1477"/>
                </a:lnTo>
                <a:lnTo>
                  <a:pt x="815" y="1477"/>
                </a:lnTo>
                <a:lnTo>
                  <a:pt x="815" y="1555"/>
                </a:lnTo>
                <a:lnTo>
                  <a:pt x="833" y="1555"/>
                </a:lnTo>
                <a:lnTo>
                  <a:pt x="833" y="1633"/>
                </a:lnTo>
                <a:lnTo>
                  <a:pt x="850" y="1633"/>
                </a:lnTo>
                <a:lnTo>
                  <a:pt x="850" y="1710"/>
                </a:lnTo>
                <a:lnTo>
                  <a:pt x="866" y="1710"/>
                </a:lnTo>
                <a:lnTo>
                  <a:pt x="866" y="1788"/>
                </a:lnTo>
                <a:lnTo>
                  <a:pt x="882" y="1788"/>
                </a:lnTo>
                <a:lnTo>
                  <a:pt x="882" y="1866"/>
                </a:lnTo>
                <a:lnTo>
                  <a:pt x="898" y="1866"/>
                </a:lnTo>
                <a:lnTo>
                  <a:pt x="898" y="1944"/>
                </a:lnTo>
                <a:lnTo>
                  <a:pt x="913" y="1944"/>
                </a:lnTo>
                <a:lnTo>
                  <a:pt x="913" y="2022"/>
                </a:lnTo>
                <a:lnTo>
                  <a:pt x="928" y="2022"/>
                </a:lnTo>
                <a:lnTo>
                  <a:pt x="928" y="2099"/>
                </a:lnTo>
                <a:lnTo>
                  <a:pt x="943" y="2099"/>
                </a:lnTo>
                <a:lnTo>
                  <a:pt x="943" y="2177"/>
                </a:lnTo>
                <a:lnTo>
                  <a:pt x="957" y="2177"/>
                </a:lnTo>
                <a:lnTo>
                  <a:pt x="957" y="2255"/>
                </a:lnTo>
                <a:lnTo>
                  <a:pt x="971" y="2255"/>
                </a:lnTo>
                <a:lnTo>
                  <a:pt x="971" y="2333"/>
                </a:lnTo>
                <a:lnTo>
                  <a:pt x="985" y="2333"/>
                </a:lnTo>
                <a:lnTo>
                  <a:pt x="985" y="2410"/>
                </a:lnTo>
                <a:lnTo>
                  <a:pt x="999" y="2410"/>
                </a:lnTo>
                <a:lnTo>
                  <a:pt x="999" y="2488"/>
                </a:lnTo>
                <a:lnTo>
                  <a:pt x="1012" y="2488"/>
                </a:lnTo>
                <a:lnTo>
                  <a:pt x="1012" y="2566"/>
                </a:lnTo>
                <a:lnTo>
                  <a:pt x="1026" y="2566"/>
                </a:lnTo>
                <a:lnTo>
                  <a:pt x="1026" y="2644"/>
                </a:lnTo>
                <a:lnTo>
                  <a:pt x="1039" y="2644"/>
                </a:lnTo>
                <a:lnTo>
                  <a:pt x="1039" y="2721"/>
                </a:lnTo>
                <a:lnTo>
                  <a:pt x="1052" y="2721"/>
                </a:lnTo>
                <a:lnTo>
                  <a:pt x="1052" y="2799"/>
                </a:lnTo>
                <a:lnTo>
                  <a:pt x="1065" y="2799"/>
                </a:lnTo>
                <a:lnTo>
                  <a:pt x="1065" y="2877"/>
                </a:lnTo>
                <a:lnTo>
                  <a:pt x="1078" y="2877"/>
                </a:lnTo>
                <a:lnTo>
                  <a:pt x="1078" y="2955"/>
                </a:lnTo>
                <a:lnTo>
                  <a:pt x="1090" y="2955"/>
                </a:lnTo>
                <a:lnTo>
                  <a:pt x="1090" y="3033"/>
                </a:lnTo>
                <a:lnTo>
                  <a:pt x="1103" y="3033"/>
                </a:lnTo>
                <a:lnTo>
                  <a:pt x="1103" y="3110"/>
                </a:lnTo>
                <a:lnTo>
                  <a:pt x="1115" y="3110"/>
                </a:lnTo>
                <a:lnTo>
                  <a:pt x="1115" y="3188"/>
                </a:lnTo>
                <a:lnTo>
                  <a:pt x="1128" y="3188"/>
                </a:lnTo>
                <a:lnTo>
                  <a:pt x="1128" y="3266"/>
                </a:lnTo>
                <a:lnTo>
                  <a:pt x="1140" y="3266"/>
                </a:lnTo>
                <a:lnTo>
                  <a:pt x="1140" y="3344"/>
                </a:lnTo>
                <a:lnTo>
                  <a:pt x="1152" y="3344"/>
                </a:lnTo>
                <a:lnTo>
                  <a:pt x="1152" y="3421"/>
                </a:lnTo>
                <a:lnTo>
                  <a:pt x="1165" y="3421"/>
                </a:lnTo>
                <a:lnTo>
                  <a:pt x="1165" y="3499"/>
                </a:lnTo>
                <a:lnTo>
                  <a:pt x="1177" y="3499"/>
                </a:lnTo>
                <a:lnTo>
                  <a:pt x="1177" y="3577"/>
                </a:lnTo>
                <a:lnTo>
                  <a:pt x="1189" y="3577"/>
                </a:lnTo>
                <a:lnTo>
                  <a:pt x="1189" y="3655"/>
                </a:lnTo>
                <a:lnTo>
                  <a:pt x="1201" y="3655"/>
                </a:lnTo>
                <a:lnTo>
                  <a:pt x="1201" y="3732"/>
                </a:lnTo>
                <a:lnTo>
                  <a:pt x="1213" y="3732"/>
                </a:lnTo>
                <a:lnTo>
                  <a:pt x="1213" y="3810"/>
                </a:lnTo>
                <a:lnTo>
                  <a:pt x="1225" y="3810"/>
                </a:lnTo>
                <a:lnTo>
                  <a:pt x="1225" y="3888"/>
                </a:lnTo>
                <a:lnTo>
                  <a:pt x="1237" y="3888"/>
                </a:lnTo>
                <a:lnTo>
                  <a:pt x="1237" y="3966"/>
                </a:lnTo>
                <a:lnTo>
                  <a:pt x="1249" y="3966"/>
                </a:lnTo>
                <a:lnTo>
                  <a:pt x="1249" y="4044"/>
                </a:lnTo>
                <a:lnTo>
                  <a:pt x="1261" y="4044"/>
                </a:lnTo>
                <a:lnTo>
                  <a:pt x="1261" y="4121"/>
                </a:lnTo>
                <a:lnTo>
                  <a:pt x="1273" y="4121"/>
                </a:lnTo>
                <a:lnTo>
                  <a:pt x="1273" y="4199"/>
                </a:lnTo>
                <a:lnTo>
                  <a:pt x="1285" y="4199"/>
                </a:lnTo>
                <a:lnTo>
                  <a:pt x="1285" y="4277"/>
                </a:lnTo>
                <a:lnTo>
                  <a:pt x="1297" y="4277"/>
                </a:lnTo>
                <a:lnTo>
                  <a:pt x="1297" y="4355"/>
                </a:lnTo>
                <a:lnTo>
                  <a:pt x="1309" y="4355"/>
                </a:lnTo>
                <a:lnTo>
                  <a:pt x="1309" y="4432"/>
                </a:lnTo>
                <a:lnTo>
                  <a:pt x="1322" y="4432"/>
                </a:lnTo>
                <a:lnTo>
                  <a:pt x="1322" y="4510"/>
                </a:lnTo>
                <a:lnTo>
                  <a:pt x="1334" y="4510"/>
                </a:lnTo>
                <a:lnTo>
                  <a:pt x="1334" y="4588"/>
                </a:lnTo>
                <a:lnTo>
                  <a:pt x="1346" y="4588"/>
                </a:lnTo>
                <a:lnTo>
                  <a:pt x="1346" y="4666"/>
                </a:lnTo>
                <a:lnTo>
                  <a:pt x="1359" y="4666"/>
                </a:lnTo>
                <a:lnTo>
                  <a:pt x="1359" y="4743"/>
                </a:lnTo>
                <a:lnTo>
                  <a:pt x="1371" y="4743"/>
                </a:lnTo>
                <a:lnTo>
                  <a:pt x="1371" y="4821"/>
                </a:lnTo>
                <a:lnTo>
                  <a:pt x="1384" y="4821"/>
                </a:lnTo>
                <a:lnTo>
                  <a:pt x="1384" y="4899"/>
                </a:lnTo>
                <a:lnTo>
                  <a:pt x="1396" y="4899"/>
                </a:lnTo>
                <a:lnTo>
                  <a:pt x="1396" y="4977"/>
                </a:lnTo>
                <a:lnTo>
                  <a:pt x="1409" y="4977"/>
                </a:lnTo>
                <a:lnTo>
                  <a:pt x="1409" y="5055"/>
                </a:lnTo>
                <a:lnTo>
                  <a:pt x="1422" y="5055"/>
                </a:lnTo>
                <a:lnTo>
                  <a:pt x="1422" y="5132"/>
                </a:lnTo>
                <a:lnTo>
                  <a:pt x="1435" y="5132"/>
                </a:lnTo>
                <a:lnTo>
                  <a:pt x="1435" y="5210"/>
                </a:lnTo>
                <a:lnTo>
                  <a:pt x="1448" y="5210"/>
                </a:lnTo>
                <a:lnTo>
                  <a:pt x="1448" y="5288"/>
                </a:lnTo>
                <a:lnTo>
                  <a:pt x="1462" y="5288"/>
                </a:lnTo>
                <a:lnTo>
                  <a:pt x="1462" y="5366"/>
                </a:lnTo>
                <a:lnTo>
                  <a:pt x="1475" y="5366"/>
                </a:lnTo>
                <a:lnTo>
                  <a:pt x="1475" y="5443"/>
                </a:lnTo>
                <a:lnTo>
                  <a:pt x="1489" y="5443"/>
                </a:lnTo>
                <a:lnTo>
                  <a:pt x="1489" y="5521"/>
                </a:lnTo>
                <a:lnTo>
                  <a:pt x="1503" y="5521"/>
                </a:lnTo>
                <a:lnTo>
                  <a:pt x="1503" y="5599"/>
                </a:lnTo>
                <a:lnTo>
                  <a:pt x="1517" y="5599"/>
                </a:lnTo>
                <a:lnTo>
                  <a:pt x="1517" y="5677"/>
                </a:lnTo>
                <a:lnTo>
                  <a:pt x="1531" y="5677"/>
                </a:lnTo>
                <a:lnTo>
                  <a:pt x="1531" y="5754"/>
                </a:lnTo>
                <a:lnTo>
                  <a:pt x="1546" y="5754"/>
                </a:lnTo>
                <a:lnTo>
                  <a:pt x="1546" y="5832"/>
                </a:lnTo>
                <a:lnTo>
                  <a:pt x="1561" y="5832"/>
                </a:lnTo>
                <a:lnTo>
                  <a:pt x="1561" y="5910"/>
                </a:lnTo>
                <a:lnTo>
                  <a:pt x="1576" y="5910"/>
                </a:lnTo>
                <a:lnTo>
                  <a:pt x="1576" y="5988"/>
                </a:lnTo>
                <a:lnTo>
                  <a:pt x="1592" y="5988"/>
                </a:lnTo>
                <a:lnTo>
                  <a:pt x="1592" y="6066"/>
                </a:lnTo>
                <a:lnTo>
                  <a:pt x="1608" y="6066"/>
                </a:lnTo>
                <a:lnTo>
                  <a:pt x="1608" y="6143"/>
                </a:lnTo>
                <a:lnTo>
                  <a:pt x="1624" y="6143"/>
                </a:lnTo>
                <a:lnTo>
                  <a:pt x="1624" y="6221"/>
                </a:lnTo>
                <a:lnTo>
                  <a:pt x="1641" y="6221"/>
                </a:lnTo>
                <a:lnTo>
                  <a:pt x="1641" y="6299"/>
                </a:lnTo>
                <a:lnTo>
                  <a:pt x="1659" y="6299"/>
                </a:lnTo>
                <a:lnTo>
                  <a:pt x="1659" y="6377"/>
                </a:lnTo>
                <a:lnTo>
                  <a:pt x="1676" y="6377"/>
                </a:lnTo>
                <a:lnTo>
                  <a:pt x="1676" y="6454"/>
                </a:lnTo>
                <a:lnTo>
                  <a:pt x="1695" y="6454"/>
                </a:lnTo>
                <a:lnTo>
                  <a:pt x="1695" y="6532"/>
                </a:lnTo>
                <a:lnTo>
                  <a:pt x="1714" y="6532"/>
                </a:lnTo>
                <a:lnTo>
                  <a:pt x="1714" y="6610"/>
                </a:lnTo>
                <a:lnTo>
                  <a:pt x="1735" y="6610"/>
                </a:lnTo>
                <a:lnTo>
                  <a:pt x="1735" y="6688"/>
                </a:lnTo>
                <a:lnTo>
                  <a:pt x="1756" y="6688"/>
                </a:lnTo>
                <a:lnTo>
                  <a:pt x="1756" y="6765"/>
                </a:lnTo>
                <a:lnTo>
                  <a:pt x="1778" y="6765"/>
                </a:lnTo>
                <a:lnTo>
                  <a:pt x="1778" y="6843"/>
                </a:lnTo>
                <a:lnTo>
                  <a:pt x="1801" y="6843"/>
                </a:lnTo>
                <a:lnTo>
                  <a:pt x="1801" y="6921"/>
                </a:lnTo>
                <a:lnTo>
                  <a:pt x="1826" y="6921"/>
                </a:lnTo>
                <a:lnTo>
                  <a:pt x="1826" y="6999"/>
                </a:lnTo>
                <a:lnTo>
                  <a:pt x="1852" y="6999"/>
                </a:lnTo>
                <a:lnTo>
                  <a:pt x="1852" y="7077"/>
                </a:lnTo>
                <a:lnTo>
                  <a:pt x="1881" y="7077"/>
                </a:lnTo>
                <a:lnTo>
                  <a:pt x="1881" y="7154"/>
                </a:lnTo>
                <a:lnTo>
                  <a:pt x="1912" y="7154"/>
                </a:lnTo>
                <a:lnTo>
                  <a:pt x="1912" y="7232"/>
                </a:lnTo>
                <a:lnTo>
                  <a:pt x="1946" y="7232"/>
                </a:lnTo>
                <a:lnTo>
                  <a:pt x="1946" y="7310"/>
                </a:lnTo>
                <a:lnTo>
                  <a:pt x="1983" y="7310"/>
                </a:lnTo>
                <a:lnTo>
                  <a:pt x="1983" y="7388"/>
                </a:lnTo>
                <a:lnTo>
                  <a:pt x="2027" y="7388"/>
                </a:lnTo>
                <a:lnTo>
                  <a:pt x="2027" y="7465"/>
                </a:lnTo>
                <a:lnTo>
                  <a:pt x="2078" y="7465"/>
                </a:lnTo>
                <a:lnTo>
                  <a:pt x="2078" y="7543"/>
                </a:lnTo>
                <a:lnTo>
                  <a:pt x="2140" y="7543"/>
                </a:lnTo>
                <a:lnTo>
                  <a:pt x="2140" y="7621"/>
                </a:lnTo>
                <a:lnTo>
                  <a:pt x="2223" y="7621"/>
                </a:lnTo>
                <a:lnTo>
                  <a:pt x="2223" y="7699"/>
                </a:lnTo>
                <a:lnTo>
                  <a:pt x="2354" y="7699"/>
                </a:lnTo>
                <a:lnTo>
                  <a:pt x="2354" y="7777"/>
                </a:lnTo>
                <a:lnTo>
                  <a:pt x="2474" y="7777"/>
                </a:lnTo>
                <a:lnTo>
                  <a:pt x="2474" y="7699"/>
                </a:lnTo>
                <a:lnTo>
                  <a:pt x="2354" y="7699"/>
                </a:lnTo>
                <a:lnTo>
                  <a:pt x="2354" y="7621"/>
                </a:lnTo>
                <a:lnTo>
                  <a:pt x="2223" y="7621"/>
                </a:lnTo>
                <a:lnTo>
                  <a:pt x="2223" y="7543"/>
                </a:lnTo>
                <a:lnTo>
                  <a:pt x="2140" y="7543"/>
                </a:lnTo>
                <a:lnTo>
                  <a:pt x="2140" y="7465"/>
                </a:lnTo>
                <a:lnTo>
                  <a:pt x="2078" y="7465"/>
                </a:lnTo>
                <a:lnTo>
                  <a:pt x="2078" y="7388"/>
                </a:lnTo>
                <a:lnTo>
                  <a:pt x="2027" y="7388"/>
                </a:lnTo>
                <a:lnTo>
                  <a:pt x="2027" y="7310"/>
                </a:lnTo>
                <a:lnTo>
                  <a:pt x="1983" y="7310"/>
                </a:lnTo>
                <a:lnTo>
                  <a:pt x="1983" y="7232"/>
                </a:lnTo>
                <a:lnTo>
                  <a:pt x="1946" y="7232"/>
                </a:lnTo>
                <a:lnTo>
                  <a:pt x="1946" y="7154"/>
                </a:lnTo>
                <a:lnTo>
                  <a:pt x="1912" y="7154"/>
                </a:lnTo>
                <a:lnTo>
                  <a:pt x="1912" y="7077"/>
                </a:lnTo>
                <a:lnTo>
                  <a:pt x="1881" y="7077"/>
                </a:lnTo>
                <a:lnTo>
                  <a:pt x="1881" y="6999"/>
                </a:lnTo>
                <a:lnTo>
                  <a:pt x="1852" y="6999"/>
                </a:lnTo>
                <a:lnTo>
                  <a:pt x="1852" y="6921"/>
                </a:lnTo>
                <a:lnTo>
                  <a:pt x="1826" y="6921"/>
                </a:lnTo>
                <a:lnTo>
                  <a:pt x="1826" y="6843"/>
                </a:lnTo>
                <a:lnTo>
                  <a:pt x="1801" y="6843"/>
                </a:lnTo>
                <a:lnTo>
                  <a:pt x="1801" y="6765"/>
                </a:lnTo>
                <a:lnTo>
                  <a:pt x="1778" y="6765"/>
                </a:lnTo>
                <a:lnTo>
                  <a:pt x="1778" y="6688"/>
                </a:lnTo>
                <a:lnTo>
                  <a:pt x="1756" y="6688"/>
                </a:lnTo>
                <a:lnTo>
                  <a:pt x="1756" y="6610"/>
                </a:lnTo>
                <a:lnTo>
                  <a:pt x="1735" y="6610"/>
                </a:lnTo>
                <a:lnTo>
                  <a:pt x="1735" y="6532"/>
                </a:lnTo>
                <a:lnTo>
                  <a:pt x="1714" y="6532"/>
                </a:lnTo>
                <a:lnTo>
                  <a:pt x="1714" y="6454"/>
                </a:lnTo>
                <a:lnTo>
                  <a:pt x="1695" y="6454"/>
                </a:lnTo>
                <a:lnTo>
                  <a:pt x="1695" y="6377"/>
                </a:lnTo>
                <a:lnTo>
                  <a:pt x="1676" y="6377"/>
                </a:lnTo>
                <a:lnTo>
                  <a:pt x="1676" y="6299"/>
                </a:lnTo>
                <a:lnTo>
                  <a:pt x="1659" y="6299"/>
                </a:lnTo>
                <a:lnTo>
                  <a:pt x="1659" y="6221"/>
                </a:lnTo>
                <a:lnTo>
                  <a:pt x="1641" y="6221"/>
                </a:lnTo>
                <a:lnTo>
                  <a:pt x="1641" y="6143"/>
                </a:lnTo>
                <a:lnTo>
                  <a:pt x="1624" y="6143"/>
                </a:lnTo>
                <a:lnTo>
                  <a:pt x="1624" y="6066"/>
                </a:lnTo>
                <a:lnTo>
                  <a:pt x="1608" y="6066"/>
                </a:lnTo>
                <a:lnTo>
                  <a:pt x="1608" y="5988"/>
                </a:lnTo>
                <a:lnTo>
                  <a:pt x="1592" y="5988"/>
                </a:lnTo>
                <a:lnTo>
                  <a:pt x="1592" y="5910"/>
                </a:lnTo>
                <a:lnTo>
                  <a:pt x="1576" y="5910"/>
                </a:lnTo>
                <a:lnTo>
                  <a:pt x="1576" y="5832"/>
                </a:lnTo>
                <a:lnTo>
                  <a:pt x="1561" y="5832"/>
                </a:lnTo>
                <a:lnTo>
                  <a:pt x="1561" y="5754"/>
                </a:lnTo>
                <a:lnTo>
                  <a:pt x="1546" y="5754"/>
                </a:lnTo>
                <a:lnTo>
                  <a:pt x="1546" y="5677"/>
                </a:lnTo>
                <a:lnTo>
                  <a:pt x="1531" y="5677"/>
                </a:lnTo>
                <a:lnTo>
                  <a:pt x="1531" y="5599"/>
                </a:lnTo>
                <a:lnTo>
                  <a:pt x="1517" y="5599"/>
                </a:lnTo>
                <a:lnTo>
                  <a:pt x="1517" y="5521"/>
                </a:lnTo>
                <a:lnTo>
                  <a:pt x="1503" y="5521"/>
                </a:lnTo>
                <a:lnTo>
                  <a:pt x="1503" y="5443"/>
                </a:lnTo>
                <a:lnTo>
                  <a:pt x="1489" y="5443"/>
                </a:lnTo>
                <a:lnTo>
                  <a:pt x="1489" y="5366"/>
                </a:lnTo>
                <a:lnTo>
                  <a:pt x="1475" y="5366"/>
                </a:lnTo>
                <a:lnTo>
                  <a:pt x="1475" y="5288"/>
                </a:lnTo>
                <a:lnTo>
                  <a:pt x="1462" y="5288"/>
                </a:lnTo>
                <a:lnTo>
                  <a:pt x="1462" y="5210"/>
                </a:lnTo>
                <a:lnTo>
                  <a:pt x="1448" y="5210"/>
                </a:lnTo>
                <a:lnTo>
                  <a:pt x="1448" y="5132"/>
                </a:lnTo>
                <a:lnTo>
                  <a:pt x="1435" y="5132"/>
                </a:lnTo>
                <a:lnTo>
                  <a:pt x="1435" y="5055"/>
                </a:lnTo>
                <a:lnTo>
                  <a:pt x="1422" y="5055"/>
                </a:lnTo>
                <a:lnTo>
                  <a:pt x="1422" y="4977"/>
                </a:lnTo>
                <a:lnTo>
                  <a:pt x="1409" y="4977"/>
                </a:lnTo>
                <a:lnTo>
                  <a:pt x="1409" y="4899"/>
                </a:lnTo>
                <a:lnTo>
                  <a:pt x="1396" y="4899"/>
                </a:lnTo>
                <a:lnTo>
                  <a:pt x="1396" y="4821"/>
                </a:lnTo>
                <a:lnTo>
                  <a:pt x="1384" y="4821"/>
                </a:lnTo>
                <a:lnTo>
                  <a:pt x="1384" y="4743"/>
                </a:lnTo>
                <a:lnTo>
                  <a:pt x="1371" y="4743"/>
                </a:lnTo>
                <a:lnTo>
                  <a:pt x="1371" y="4666"/>
                </a:lnTo>
                <a:lnTo>
                  <a:pt x="1359" y="4666"/>
                </a:lnTo>
                <a:lnTo>
                  <a:pt x="1359" y="4588"/>
                </a:lnTo>
                <a:lnTo>
                  <a:pt x="1346" y="4588"/>
                </a:lnTo>
                <a:lnTo>
                  <a:pt x="1346" y="4510"/>
                </a:lnTo>
                <a:lnTo>
                  <a:pt x="1334" y="4510"/>
                </a:lnTo>
                <a:lnTo>
                  <a:pt x="1334" y="4432"/>
                </a:lnTo>
                <a:lnTo>
                  <a:pt x="1322" y="4432"/>
                </a:lnTo>
                <a:lnTo>
                  <a:pt x="1322" y="4355"/>
                </a:lnTo>
                <a:lnTo>
                  <a:pt x="1309" y="4355"/>
                </a:lnTo>
                <a:lnTo>
                  <a:pt x="1309" y="4277"/>
                </a:lnTo>
                <a:lnTo>
                  <a:pt x="1297" y="4277"/>
                </a:lnTo>
                <a:lnTo>
                  <a:pt x="1297" y="4199"/>
                </a:lnTo>
                <a:lnTo>
                  <a:pt x="1285" y="4199"/>
                </a:lnTo>
                <a:lnTo>
                  <a:pt x="1285" y="4121"/>
                </a:lnTo>
                <a:lnTo>
                  <a:pt x="1273" y="4121"/>
                </a:lnTo>
                <a:lnTo>
                  <a:pt x="1273" y="4044"/>
                </a:lnTo>
                <a:lnTo>
                  <a:pt x="1261" y="4044"/>
                </a:lnTo>
                <a:lnTo>
                  <a:pt x="1261" y="3966"/>
                </a:lnTo>
                <a:lnTo>
                  <a:pt x="1249" y="3966"/>
                </a:lnTo>
                <a:lnTo>
                  <a:pt x="1249" y="3888"/>
                </a:lnTo>
                <a:lnTo>
                  <a:pt x="1237" y="3888"/>
                </a:lnTo>
                <a:lnTo>
                  <a:pt x="1237" y="3810"/>
                </a:lnTo>
                <a:lnTo>
                  <a:pt x="1225" y="3810"/>
                </a:lnTo>
                <a:lnTo>
                  <a:pt x="1225" y="3732"/>
                </a:lnTo>
                <a:lnTo>
                  <a:pt x="1213" y="3732"/>
                </a:lnTo>
                <a:lnTo>
                  <a:pt x="1213" y="3655"/>
                </a:lnTo>
                <a:lnTo>
                  <a:pt x="1201" y="3655"/>
                </a:lnTo>
                <a:lnTo>
                  <a:pt x="1201" y="3577"/>
                </a:lnTo>
                <a:lnTo>
                  <a:pt x="1189" y="3577"/>
                </a:lnTo>
                <a:lnTo>
                  <a:pt x="1189" y="3499"/>
                </a:lnTo>
                <a:lnTo>
                  <a:pt x="1177" y="3499"/>
                </a:lnTo>
                <a:lnTo>
                  <a:pt x="1177" y="3421"/>
                </a:lnTo>
                <a:lnTo>
                  <a:pt x="1165" y="3421"/>
                </a:lnTo>
                <a:lnTo>
                  <a:pt x="1165" y="3344"/>
                </a:lnTo>
                <a:lnTo>
                  <a:pt x="1152" y="3344"/>
                </a:lnTo>
                <a:lnTo>
                  <a:pt x="1152" y="3266"/>
                </a:lnTo>
                <a:lnTo>
                  <a:pt x="1140" y="3266"/>
                </a:lnTo>
                <a:lnTo>
                  <a:pt x="1140" y="3188"/>
                </a:lnTo>
                <a:lnTo>
                  <a:pt x="1128" y="3188"/>
                </a:lnTo>
                <a:lnTo>
                  <a:pt x="1128" y="3110"/>
                </a:lnTo>
                <a:lnTo>
                  <a:pt x="1115" y="3110"/>
                </a:lnTo>
                <a:lnTo>
                  <a:pt x="1115" y="3033"/>
                </a:lnTo>
                <a:lnTo>
                  <a:pt x="1103" y="3033"/>
                </a:lnTo>
                <a:lnTo>
                  <a:pt x="1103" y="2955"/>
                </a:lnTo>
                <a:lnTo>
                  <a:pt x="1090" y="2955"/>
                </a:lnTo>
                <a:lnTo>
                  <a:pt x="1090" y="2877"/>
                </a:lnTo>
                <a:lnTo>
                  <a:pt x="1078" y="2877"/>
                </a:lnTo>
                <a:lnTo>
                  <a:pt x="1078" y="2799"/>
                </a:lnTo>
                <a:lnTo>
                  <a:pt x="1065" y="2799"/>
                </a:lnTo>
                <a:lnTo>
                  <a:pt x="1065" y="2721"/>
                </a:lnTo>
                <a:lnTo>
                  <a:pt x="1052" y="2721"/>
                </a:lnTo>
                <a:lnTo>
                  <a:pt x="1052" y="2644"/>
                </a:lnTo>
                <a:lnTo>
                  <a:pt x="1039" y="2644"/>
                </a:lnTo>
                <a:lnTo>
                  <a:pt x="1039" y="2566"/>
                </a:lnTo>
                <a:lnTo>
                  <a:pt x="1026" y="2566"/>
                </a:lnTo>
                <a:lnTo>
                  <a:pt x="1026" y="2488"/>
                </a:lnTo>
                <a:lnTo>
                  <a:pt x="1012" y="2488"/>
                </a:lnTo>
                <a:lnTo>
                  <a:pt x="1012" y="2410"/>
                </a:lnTo>
                <a:lnTo>
                  <a:pt x="999" y="2410"/>
                </a:lnTo>
                <a:lnTo>
                  <a:pt x="999" y="2333"/>
                </a:lnTo>
                <a:lnTo>
                  <a:pt x="985" y="2333"/>
                </a:lnTo>
                <a:lnTo>
                  <a:pt x="985" y="2255"/>
                </a:lnTo>
                <a:lnTo>
                  <a:pt x="971" y="2255"/>
                </a:lnTo>
                <a:lnTo>
                  <a:pt x="971" y="2177"/>
                </a:lnTo>
                <a:lnTo>
                  <a:pt x="957" y="2177"/>
                </a:lnTo>
                <a:lnTo>
                  <a:pt x="957" y="2099"/>
                </a:lnTo>
                <a:lnTo>
                  <a:pt x="943" y="2099"/>
                </a:lnTo>
                <a:lnTo>
                  <a:pt x="943" y="2022"/>
                </a:lnTo>
                <a:lnTo>
                  <a:pt x="928" y="2022"/>
                </a:lnTo>
                <a:lnTo>
                  <a:pt x="928" y="1944"/>
                </a:lnTo>
                <a:lnTo>
                  <a:pt x="913" y="1944"/>
                </a:lnTo>
                <a:lnTo>
                  <a:pt x="913" y="1866"/>
                </a:lnTo>
                <a:lnTo>
                  <a:pt x="898" y="1866"/>
                </a:lnTo>
                <a:lnTo>
                  <a:pt x="898" y="1788"/>
                </a:lnTo>
                <a:lnTo>
                  <a:pt x="882" y="1788"/>
                </a:lnTo>
                <a:lnTo>
                  <a:pt x="882" y="1710"/>
                </a:lnTo>
                <a:lnTo>
                  <a:pt x="866" y="1710"/>
                </a:lnTo>
                <a:lnTo>
                  <a:pt x="866" y="1633"/>
                </a:lnTo>
                <a:lnTo>
                  <a:pt x="850" y="1633"/>
                </a:lnTo>
                <a:lnTo>
                  <a:pt x="850" y="1555"/>
                </a:lnTo>
                <a:lnTo>
                  <a:pt x="833" y="1555"/>
                </a:lnTo>
                <a:lnTo>
                  <a:pt x="833" y="1477"/>
                </a:lnTo>
                <a:lnTo>
                  <a:pt x="815" y="1477"/>
                </a:lnTo>
                <a:lnTo>
                  <a:pt x="815" y="1399"/>
                </a:lnTo>
                <a:lnTo>
                  <a:pt x="798" y="1399"/>
                </a:lnTo>
                <a:lnTo>
                  <a:pt x="798" y="1322"/>
                </a:lnTo>
                <a:lnTo>
                  <a:pt x="779" y="1322"/>
                </a:lnTo>
                <a:lnTo>
                  <a:pt x="779" y="1244"/>
                </a:lnTo>
                <a:lnTo>
                  <a:pt x="760" y="1244"/>
                </a:lnTo>
                <a:lnTo>
                  <a:pt x="760" y="1166"/>
                </a:lnTo>
                <a:lnTo>
                  <a:pt x="739" y="1166"/>
                </a:lnTo>
                <a:lnTo>
                  <a:pt x="739" y="1088"/>
                </a:lnTo>
                <a:lnTo>
                  <a:pt x="718" y="1088"/>
                </a:lnTo>
                <a:lnTo>
                  <a:pt x="718" y="1011"/>
                </a:lnTo>
                <a:lnTo>
                  <a:pt x="696" y="1011"/>
                </a:lnTo>
                <a:lnTo>
                  <a:pt x="696" y="933"/>
                </a:lnTo>
                <a:lnTo>
                  <a:pt x="673" y="933"/>
                </a:lnTo>
                <a:lnTo>
                  <a:pt x="673" y="855"/>
                </a:lnTo>
                <a:lnTo>
                  <a:pt x="648" y="855"/>
                </a:lnTo>
                <a:lnTo>
                  <a:pt x="648" y="777"/>
                </a:lnTo>
                <a:lnTo>
                  <a:pt x="622" y="777"/>
                </a:lnTo>
                <a:lnTo>
                  <a:pt x="622" y="699"/>
                </a:lnTo>
                <a:lnTo>
                  <a:pt x="593" y="699"/>
                </a:lnTo>
                <a:lnTo>
                  <a:pt x="593" y="622"/>
                </a:lnTo>
                <a:lnTo>
                  <a:pt x="562" y="622"/>
                </a:lnTo>
                <a:lnTo>
                  <a:pt x="562" y="544"/>
                </a:lnTo>
                <a:lnTo>
                  <a:pt x="528" y="544"/>
                </a:lnTo>
                <a:lnTo>
                  <a:pt x="528" y="466"/>
                </a:lnTo>
                <a:lnTo>
                  <a:pt x="491" y="466"/>
                </a:lnTo>
                <a:lnTo>
                  <a:pt x="491" y="388"/>
                </a:lnTo>
                <a:lnTo>
                  <a:pt x="447" y="388"/>
                </a:lnTo>
                <a:lnTo>
                  <a:pt x="447" y="311"/>
                </a:lnTo>
                <a:lnTo>
                  <a:pt x="396" y="311"/>
                </a:lnTo>
                <a:lnTo>
                  <a:pt x="396" y="233"/>
                </a:lnTo>
                <a:lnTo>
                  <a:pt x="334" y="233"/>
                </a:lnTo>
                <a:lnTo>
                  <a:pt x="334" y="155"/>
                </a:lnTo>
                <a:lnTo>
                  <a:pt x="251" y="155"/>
                </a:lnTo>
                <a:lnTo>
                  <a:pt x="251" y="77"/>
                </a:lnTo>
                <a:lnTo>
                  <a:pt x="120" y="77"/>
                </a:lnTo>
                <a:lnTo>
                  <a:pt x="120" y="0"/>
                </a:lnTo>
                <a:lnTo>
                  <a:pt x="0" y="0"/>
                </a:lnTo>
              </a:path>
            </a:pathLst>
          </a:custGeom>
          <a:solidFill>
            <a:srgbClr val="0000FF"/>
          </a:solidFill>
          <a:ln w="38100">
            <a:solidFill>
              <a:srgbClr val="0000FF"/>
            </a:solidFill>
            <a:round/>
            <a:headEnd/>
            <a:tailEnd/>
          </a:ln>
        </p:spPr>
        <p:txBody>
          <a:bodyPr/>
          <a:lstStyle/>
          <a:p>
            <a:endParaRPr lang="en-US"/>
          </a:p>
        </p:txBody>
      </p:sp>
      <p:sp>
        <p:nvSpPr>
          <p:cNvPr id="257102" name="Freeform 78"/>
          <p:cNvSpPr>
            <a:spLocks/>
          </p:cNvSpPr>
          <p:nvPr/>
        </p:nvSpPr>
        <p:spPr bwMode="auto">
          <a:xfrm flipH="1">
            <a:off x="3298825" y="2376488"/>
            <a:ext cx="914400" cy="3076575"/>
          </a:xfrm>
          <a:custGeom>
            <a:avLst/>
            <a:gdLst>
              <a:gd name="T0" fmla="*/ 2147483647 w 2474"/>
              <a:gd name="T1" fmla="*/ 2147483647 h 7777"/>
              <a:gd name="T2" fmla="*/ 2147483647 w 2474"/>
              <a:gd name="T3" fmla="*/ 2147483647 h 7777"/>
              <a:gd name="T4" fmla="*/ 2147483647 w 2474"/>
              <a:gd name="T5" fmla="*/ 2147483647 h 7777"/>
              <a:gd name="T6" fmla="*/ 2147483647 w 2474"/>
              <a:gd name="T7" fmla="*/ 2147483647 h 7777"/>
              <a:gd name="T8" fmla="*/ 2147483647 w 2474"/>
              <a:gd name="T9" fmla="*/ 2147483647 h 7777"/>
              <a:gd name="T10" fmla="*/ 2147483647 w 2474"/>
              <a:gd name="T11" fmla="*/ 2147483647 h 7777"/>
              <a:gd name="T12" fmla="*/ 2147483647 w 2474"/>
              <a:gd name="T13" fmla="*/ 2147483647 h 7777"/>
              <a:gd name="T14" fmla="*/ 2147483647 w 2474"/>
              <a:gd name="T15" fmla="*/ 2147483647 h 7777"/>
              <a:gd name="T16" fmla="*/ 2147483647 w 2474"/>
              <a:gd name="T17" fmla="*/ 2147483647 h 7777"/>
              <a:gd name="T18" fmla="*/ 2147483647 w 2474"/>
              <a:gd name="T19" fmla="*/ 2147483647 h 7777"/>
              <a:gd name="T20" fmla="*/ 2147483647 w 2474"/>
              <a:gd name="T21" fmla="*/ 2147483647 h 7777"/>
              <a:gd name="T22" fmla="*/ 2147483647 w 2474"/>
              <a:gd name="T23" fmla="*/ 2147483647 h 7777"/>
              <a:gd name="T24" fmla="*/ 2147483647 w 2474"/>
              <a:gd name="T25" fmla="*/ 2147483647 h 7777"/>
              <a:gd name="T26" fmla="*/ 2147483647 w 2474"/>
              <a:gd name="T27" fmla="*/ 2147483647 h 7777"/>
              <a:gd name="T28" fmla="*/ 2147483647 w 2474"/>
              <a:gd name="T29" fmla="*/ 2147483647 h 7777"/>
              <a:gd name="T30" fmla="*/ 2147483647 w 2474"/>
              <a:gd name="T31" fmla="*/ 2147483647 h 7777"/>
              <a:gd name="T32" fmla="*/ 2147483647 w 2474"/>
              <a:gd name="T33" fmla="*/ 2147483647 h 7777"/>
              <a:gd name="T34" fmla="*/ 2147483647 w 2474"/>
              <a:gd name="T35" fmla="*/ 2147483647 h 7777"/>
              <a:gd name="T36" fmla="*/ 2147483647 w 2474"/>
              <a:gd name="T37" fmla="*/ 2147483647 h 7777"/>
              <a:gd name="T38" fmla="*/ 2147483647 w 2474"/>
              <a:gd name="T39" fmla="*/ 2147483647 h 7777"/>
              <a:gd name="T40" fmla="*/ 2147483647 w 2474"/>
              <a:gd name="T41" fmla="*/ 2147483647 h 7777"/>
              <a:gd name="T42" fmla="*/ 2147483647 w 2474"/>
              <a:gd name="T43" fmla="*/ 2147483647 h 7777"/>
              <a:gd name="T44" fmla="*/ 2147483647 w 2474"/>
              <a:gd name="T45" fmla="*/ 2147483647 h 7777"/>
              <a:gd name="T46" fmla="*/ 2147483647 w 2474"/>
              <a:gd name="T47" fmla="*/ 2147483647 h 7777"/>
              <a:gd name="T48" fmla="*/ 2147483647 w 2474"/>
              <a:gd name="T49" fmla="*/ 2147483647 h 7777"/>
              <a:gd name="T50" fmla="*/ 2147483647 w 2474"/>
              <a:gd name="T51" fmla="*/ 2147483647 h 7777"/>
              <a:gd name="T52" fmla="*/ 2147483647 w 2474"/>
              <a:gd name="T53" fmla="*/ 2147483647 h 7777"/>
              <a:gd name="T54" fmla="*/ 2147483647 w 2474"/>
              <a:gd name="T55" fmla="*/ 2147483647 h 7777"/>
              <a:gd name="T56" fmla="*/ 2147483647 w 2474"/>
              <a:gd name="T57" fmla="*/ 2147483647 h 7777"/>
              <a:gd name="T58" fmla="*/ 2147483647 w 2474"/>
              <a:gd name="T59" fmla="*/ 2147483647 h 7777"/>
              <a:gd name="T60" fmla="*/ 2147483647 w 2474"/>
              <a:gd name="T61" fmla="*/ 2147483647 h 7777"/>
              <a:gd name="T62" fmla="*/ 2147483647 w 2474"/>
              <a:gd name="T63" fmla="*/ 2147483647 h 7777"/>
              <a:gd name="T64" fmla="*/ 2147483647 w 2474"/>
              <a:gd name="T65" fmla="*/ 2147483647 h 7777"/>
              <a:gd name="T66" fmla="*/ 2147483647 w 2474"/>
              <a:gd name="T67" fmla="*/ 2147483647 h 7777"/>
              <a:gd name="T68" fmla="*/ 2147483647 w 2474"/>
              <a:gd name="T69" fmla="*/ 2147483647 h 7777"/>
              <a:gd name="T70" fmla="*/ 2147483647 w 2474"/>
              <a:gd name="T71" fmla="*/ 2147483647 h 7777"/>
              <a:gd name="T72" fmla="*/ 2147483647 w 2474"/>
              <a:gd name="T73" fmla="*/ 2147483647 h 7777"/>
              <a:gd name="T74" fmla="*/ 2147483647 w 2474"/>
              <a:gd name="T75" fmla="*/ 2147483647 h 7777"/>
              <a:gd name="T76" fmla="*/ 2147483647 w 2474"/>
              <a:gd name="T77" fmla="*/ 2147483647 h 7777"/>
              <a:gd name="T78" fmla="*/ 2147483647 w 2474"/>
              <a:gd name="T79" fmla="*/ 2147483647 h 7777"/>
              <a:gd name="T80" fmla="*/ 2147483647 w 2474"/>
              <a:gd name="T81" fmla="*/ 2147483647 h 7777"/>
              <a:gd name="T82" fmla="*/ 2147483647 w 2474"/>
              <a:gd name="T83" fmla="*/ 2147483647 h 7777"/>
              <a:gd name="T84" fmla="*/ 2147483647 w 2474"/>
              <a:gd name="T85" fmla="*/ 2147483647 h 7777"/>
              <a:gd name="T86" fmla="*/ 2147483647 w 2474"/>
              <a:gd name="T87" fmla="*/ 2147483647 h 7777"/>
              <a:gd name="T88" fmla="*/ 2147483647 w 2474"/>
              <a:gd name="T89" fmla="*/ 2147483647 h 7777"/>
              <a:gd name="T90" fmla="*/ 2147483647 w 2474"/>
              <a:gd name="T91" fmla="*/ 2147483647 h 7777"/>
              <a:gd name="T92" fmla="*/ 2147483647 w 2474"/>
              <a:gd name="T93" fmla="*/ 2147483647 h 7777"/>
              <a:gd name="T94" fmla="*/ 2147483647 w 2474"/>
              <a:gd name="T95" fmla="*/ 2147483647 h 7777"/>
              <a:gd name="T96" fmla="*/ 2147483647 w 2474"/>
              <a:gd name="T97" fmla="*/ 2147483647 h 7777"/>
              <a:gd name="T98" fmla="*/ 2147483647 w 2474"/>
              <a:gd name="T99" fmla="*/ 2147483647 h 7777"/>
              <a:gd name="T100" fmla="*/ 2147483647 w 2474"/>
              <a:gd name="T101" fmla="*/ 2147483647 h 7777"/>
              <a:gd name="T102" fmla="*/ 2147483647 w 2474"/>
              <a:gd name="T103" fmla="*/ 2147483647 h 7777"/>
              <a:gd name="T104" fmla="*/ 2147483647 w 2474"/>
              <a:gd name="T105" fmla="*/ 2147483647 h 7777"/>
              <a:gd name="T106" fmla="*/ 2147483647 w 2474"/>
              <a:gd name="T107" fmla="*/ 2147483647 h 7777"/>
              <a:gd name="T108" fmla="*/ 2147483647 w 2474"/>
              <a:gd name="T109" fmla="*/ 2147483647 h 7777"/>
              <a:gd name="T110" fmla="*/ 2147483647 w 2474"/>
              <a:gd name="T111" fmla="*/ 2147483647 h 7777"/>
              <a:gd name="T112" fmla="*/ 2147483647 w 2474"/>
              <a:gd name="T113" fmla="*/ 2147483647 h 7777"/>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2474"/>
              <a:gd name="T172" fmla="*/ 0 h 7777"/>
              <a:gd name="T173" fmla="*/ 2474 w 2474"/>
              <a:gd name="T174" fmla="*/ 7777 h 7777"/>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2474" h="7777">
                <a:moveTo>
                  <a:pt x="0" y="0"/>
                </a:moveTo>
                <a:lnTo>
                  <a:pt x="0" y="0"/>
                </a:lnTo>
                <a:lnTo>
                  <a:pt x="0" y="77"/>
                </a:lnTo>
                <a:lnTo>
                  <a:pt x="120" y="77"/>
                </a:lnTo>
                <a:lnTo>
                  <a:pt x="120" y="155"/>
                </a:lnTo>
                <a:lnTo>
                  <a:pt x="251" y="155"/>
                </a:lnTo>
                <a:lnTo>
                  <a:pt x="251" y="233"/>
                </a:lnTo>
                <a:lnTo>
                  <a:pt x="334" y="233"/>
                </a:lnTo>
                <a:lnTo>
                  <a:pt x="334" y="311"/>
                </a:lnTo>
                <a:lnTo>
                  <a:pt x="396" y="311"/>
                </a:lnTo>
                <a:lnTo>
                  <a:pt x="396" y="388"/>
                </a:lnTo>
                <a:lnTo>
                  <a:pt x="447" y="388"/>
                </a:lnTo>
                <a:lnTo>
                  <a:pt x="447" y="466"/>
                </a:lnTo>
                <a:lnTo>
                  <a:pt x="491" y="466"/>
                </a:lnTo>
                <a:lnTo>
                  <a:pt x="491" y="544"/>
                </a:lnTo>
                <a:lnTo>
                  <a:pt x="528" y="544"/>
                </a:lnTo>
                <a:lnTo>
                  <a:pt x="528" y="622"/>
                </a:lnTo>
                <a:lnTo>
                  <a:pt x="562" y="622"/>
                </a:lnTo>
                <a:lnTo>
                  <a:pt x="562" y="699"/>
                </a:lnTo>
                <a:lnTo>
                  <a:pt x="593" y="699"/>
                </a:lnTo>
                <a:lnTo>
                  <a:pt x="593" y="777"/>
                </a:lnTo>
                <a:lnTo>
                  <a:pt x="622" y="777"/>
                </a:lnTo>
                <a:lnTo>
                  <a:pt x="622" y="855"/>
                </a:lnTo>
                <a:lnTo>
                  <a:pt x="648" y="855"/>
                </a:lnTo>
                <a:lnTo>
                  <a:pt x="648" y="933"/>
                </a:lnTo>
                <a:lnTo>
                  <a:pt x="673" y="933"/>
                </a:lnTo>
                <a:lnTo>
                  <a:pt x="673" y="1011"/>
                </a:lnTo>
                <a:lnTo>
                  <a:pt x="696" y="1011"/>
                </a:lnTo>
                <a:lnTo>
                  <a:pt x="696" y="1088"/>
                </a:lnTo>
                <a:lnTo>
                  <a:pt x="718" y="1088"/>
                </a:lnTo>
                <a:lnTo>
                  <a:pt x="718" y="1166"/>
                </a:lnTo>
                <a:lnTo>
                  <a:pt x="739" y="1166"/>
                </a:lnTo>
                <a:lnTo>
                  <a:pt x="739" y="1244"/>
                </a:lnTo>
                <a:lnTo>
                  <a:pt x="760" y="1244"/>
                </a:lnTo>
                <a:lnTo>
                  <a:pt x="760" y="1322"/>
                </a:lnTo>
                <a:lnTo>
                  <a:pt x="779" y="1322"/>
                </a:lnTo>
                <a:lnTo>
                  <a:pt x="779" y="1399"/>
                </a:lnTo>
                <a:lnTo>
                  <a:pt x="798" y="1399"/>
                </a:lnTo>
                <a:lnTo>
                  <a:pt x="798" y="1477"/>
                </a:lnTo>
                <a:lnTo>
                  <a:pt x="815" y="1477"/>
                </a:lnTo>
                <a:lnTo>
                  <a:pt x="815" y="1555"/>
                </a:lnTo>
                <a:lnTo>
                  <a:pt x="833" y="1555"/>
                </a:lnTo>
                <a:lnTo>
                  <a:pt x="833" y="1633"/>
                </a:lnTo>
                <a:lnTo>
                  <a:pt x="850" y="1633"/>
                </a:lnTo>
                <a:lnTo>
                  <a:pt x="850" y="1710"/>
                </a:lnTo>
                <a:lnTo>
                  <a:pt x="866" y="1710"/>
                </a:lnTo>
                <a:lnTo>
                  <a:pt x="866" y="1788"/>
                </a:lnTo>
                <a:lnTo>
                  <a:pt x="882" y="1788"/>
                </a:lnTo>
                <a:lnTo>
                  <a:pt x="882" y="1866"/>
                </a:lnTo>
                <a:lnTo>
                  <a:pt x="898" y="1866"/>
                </a:lnTo>
                <a:lnTo>
                  <a:pt x="898" y="1944"/>
                </a:lnTo>
                <a:lnTo>
                  <a:pt x="913" y="1944"/>
                </a:lnTo>
                <a:lnTo>
                  <a:pt x="913" y="2022"/>
                </a:lnTo>
                <a:lnTo>
                  <a:pt x="928" y="2022"/>
                </a:lnTo>
                <a:lnTo>
                  <a:pt x="928" y="2099"/>
                </a:lnTo>
                <a:lnTo>
                  <a:pt x="943" y="2099"/>
                </a:lnTo>
                <a:lnTo>
                  <a:pt x="943" y="2177"/>
                </a:lnTo>
                <a:lnTo>
                  <a:pt x="957" y="2177"/>
                </a:lnTo>
                <a:lnTo>
                  <a:pt x="957" y="2255"/>
                </a:lnTo>
                <a:lnTo>
                  <a:pt x="971" y="2255"/>
                </a:lnTo>
                <a:lnTo>
                  <a:pt x="971" y="2333"/>
                </a:lnTo>
                <a:lnTo>
                  <a:pt x="985" y="2333"/>
                </a:lnTo>
                <a:lnTo>
                  <a:pt x="985" y="2410"/>
                </a:lnTo>
                <a:lnTo>
                  <a:pt x="999" y="2410"/>
                </a:lnTo>
                <a:lnTo>
                  <a:pt x="999" y="2488"/>
                </a:lnTo>
                <a:lnTo>
                  <a:pt x="1012" y="2488"/>
                </a:lnTo>
                <a:lnTo>
                  <a:pt x="1012" y="2566"/>
                </a:lnTo>
                <a:lnTo>
                  <a:pt x="1026" y="2566"/>
                </a:lnTo>
                <a:lnTo>
                  <a:pt x="1026" y="2644"/>
                </a:lnTo>
                <a:lnTo>
                  <a:pt x="1039" y="2644"/>
                </a:lnTo>
                <a:lnTo>
                  <a:pt x="1039" y="2721"/>
                </a:lnTo>
                <a:lnTo>
                  <a:pt x="1052" y="2721"/>
                </a:lnTo>
                <a:lnTo>
                  <a:pt x="1052" y="2799"/>
                </a:lnTo>
                <a:lnTo>
                  <a:pt x="1065" y="2799"/>
                </a:lnTo>
                <a:lnTo>
                  <a:pt x="1065" y="2877"/>
                </a:lnTo>
                <a:lnTo>
                  <a:pt x="1078" y="2877"/>
                </a:lnTo>
                <a:lnTo>
                  <a:pt x="1078" y="2955"/>
                </a:lnTo>
                <a:lnTo>
                  <a:pt x="1090" y="2955"/>
                </a:lnTo>
                <a:lnTo>
                  <a:pt x="1090" y="3033"/>
                </a:lnTo>
                <a:lnTo>
                  <a:pt x="1103" y="3033"/>
                </a:lnTo>
                <a:lnTo>
                  <a:pt x="1103" y="3110"/>
                </a:lnTo>
                <a:lnTo>
                  <a:pt x="1115" y="3110"/>
                </a:lnTo>
                <a:lnTo>
                  <a:pt x="1115" y="3188"/>
                </a:lnTo>
                <a:lnTo>
                  <a:pt x="1128" y="3188"/>
                </a:lnTo>
                <a:lnTo>
                  <a:pt x="1128" y="3266"/>
                </a:lnTo>
                <a:lnTo>
                  <a:pt x="1140" y="3266"/>
                </a:lnTo>
                <a:lnTo>
                  <a:pt x="1140" y="3344"/>
                </a:lnTo>
                <a:lnTo>
                  <a:pt x="1152" y="3344"/>
                </a:lnTo>
                <a:lnTo>
                  <a:pt x="1152" y="3421"/>
                </a:lnTo>
                <a:lnTo>
                  <a:pt x="1165" y="3421"/>
                </a:lnTo>
                <a:lnTo>
                  <a:pt x="1165" y="3499"/>
                </a:lnTo>
                <a:lnTo>
                  <a:pt x="1177" y="3499"/>
                </a:lnTo>
                <a:lnTo>
                  <a:pt x="1177" y="3577"/>
                </a:lnTo>
                <a:lnTo>
                  <a:pt x="1189" y="3577"/>
                </a:lnTo>
                <a:lnTo>
                  <a:pt x="1189" y="3655"/>
                </a:lnTo>
                <a:lnTo>
                  <a:pt x="1201" y="3655"/>
                </a:lnTo>
                <a:lnTo>
                  <a:pt x="1201" y="3732"/>
                </a:lnTo>
                <a:lnTo>
                  <a:pt x="1213" y="3732"/>
                </a:lnTo>
                <a:lnTo>
                  <a:pt x="1213" y="3810"/>
                </a:lnTo>
                <a:lnTo>
                  <a:pt x="1225" y="3810"/>
                </a:lnTo>
                <a:lnTo>
                  <a:pt x="1225" y="3888"/>
                </a:lnTo>
                <a:lnTo>
                  <a:pt x="1237" y="3888"/>
                </a:lnTo>
                <a:lnTo>
                  <a:pt x="1237" y="3966"/>
                </a:lnTo>
                <a:lnTo>
                  <a:pt x="1249" y="3966"/>
                </a:lnTo>
                <a:lnTo>
                  <a:pt x="1249" y="4044"/>
                </a:lnTo>
                <a:lnTo>
                  <a:pt x="1261" y="4044"/>
                </a:lnTo>
                <a:lnTo>
                  <a:pt x="1261" y="4121"/>
                </a:lnTo>
                <a:lnTo>
                  <a:pt x="1273" y="4121"/>
                </a:lnTo>
                <a:lnTo>
                  <a:pt x="1273" y="4199"/>
                </a:lnTo>
                <a:lnTo>
                  <a:pt x="1285" y="4199"/>
                </a:lnTo>
                <a:lnTo>
                  <a:pt x="1285" y="4277"/>
                </a:lnTo>
                <a:lnTo>
                  <a:pt x="1297" y="4277"/>
                </a:lnTo>
                <a:lnTo>
                  <a:pt x="1297" y="4355"/>
                </a:lnTo>
                <a:lnTo>
                  <a:pt x="1309" y="4355"/>
                </a:lnTo>
                <a:lnTo>
                  <a:pt x="1309" y="4432"/>
                </a:lnTo>
                <a:lnTo>
                  <a:pt x="1322" y="4432"/>
                </a:lnTo>
                <a:lnTo>
                  <a:pt x="1322" y="4510"/>
                </a:lnTo>
                <a:lnTo>
                  <a:pt x="1334" y="4510"/>
                </a:lnTo>
                <a:lnTo>
                  <a:pt x="1334" y="4588"/>
                </a:lnTo>
                <a:lnTo>
                  <a:pt x="1346" y="4588"/>
                </a:lnTo>
                <a:lnTo>
                  <a:pt x="1346" y="4666"/>
                </a:lnTo>
                <a:lnTo>
                  <a:pt x="1359" y="4666"/>
                </a:lnTo>
                <a:lnTo>
                  <a:pt x="1359" y="4743"/>
                </a:lnTo>
                <a:lnTo>
                  <a:pt x="1371" y="4743"/>
                </a:lnTo>
                <a:lnTo>
                  <a:pt x="1371" y="4821"/>
                </a:lnTo>
                <a:lnTo>
                  <a:pt x="1384" y="4821"/>
                </a:lnTo>
                <a:lnTo>
                  <a:pt x="1384" y="4899"/>
                </a:lnTo>
                <a:lnTo>
                  <a:pt x="1396" y="4899"/>
                </a:lnTo>
                <a:lnTo>
                  <a:pt x="1396" y="4977"/>
                </a:lnTo>
                <a:lnTo>
                  <a:pt x="1409" y="4977"/>
                </a:lnTo>
                <a:lnTo>
                  <a:pt x="1409" y="5055"/>
                </a:lnTo>
                <a:lnTo>
                  <a:pt x="1422" y="5055"/>
                </a:lnTo>
                <a:lnTo>
                  <a:pt x="1422" y="5132"/>
                </a:lnTo>
                <a:lnTo>
                  <a:pt x="1435" y="5132"/>
                </a:lnTo>
                <a:lnTo>
                  <a:pt x="1435" y="5210"/>
                </a:lnTo>
                <a:lnTo>
                  <a:pt x="1448" y="5210"/>
                </a:lnTo>
                <a:lnTo>
                  <a:pt x="1448" y="5288"/>
                </a:lnTo>
                <a:lnTo>
                  <a:pt x="1462" y="5288"/>
                </a:lnTo>
                <a:lnTo>
                  <a:pt x="1462" y="5366"/>
                </a:lnTo>
                <a:lnTo>
                  <a:pt x="1475" y="5366"/>
                </a:lnTo>
                <a:lnTo>
                  <a:pt x="1475" y="5443"/>
                </a:lnTo>
                <a:lnTo>
                  <a:pt x="1489" y="5443"/>
                </a:lnTo>
                <a:lnTo>
                  <a:pt x="1489" y="5521"/>
                </a:lnTo>
                <a:lnTo>
                  <a:pt x="1503" y="5521"/>
                </a:lnTo>
                <a:lnTo>
                  <a:pt x="1503" y="5599"/>
                </a:lnTo>
                <a:lnTo>
                  <a:pt x="1517" y="5599"/>
                </a:lnTo>
                <a:lnTo>
                  <a:pt x="1517" y="5677"/>
                </a:lnTo>
                <a:lnTo>
                  <a:pt x="1531" y="5677"/>
                </a:lnTo>
                <a:lnTo>
                  <a:pt x="1531" y="5754"/>
                </a:lnTo>
                <a:lnTo>
                  <a:pt x="1546" y="5754"/>
                </a:lnTo>
                <a:lnTo>
                  <a:pt x="1546" y="5832"/>
                </a:lnTo>
                <a:lnTo>
                  <a:pt x="1561" y="5832"/>
                </a:lnTo>
                <a:lnTo>
                  <a:pt x="1561" y="5910"/>
                </a:lnTo>
                <a:lnTo>
                  <a:pt x="1576" y="5910"/>
                </a:lnTo>
                <a:lnTo>
                  <a:pt x="1576" y="5988"/>
                </a:lnTo>
                <a:lnTo>
                  <a:pt x="1592" y="5988"/>
                </a:lnTo>
                <a:lnTo>
                  <a:pt x="1592" y="6066"/>
                </a:lnTo>
                <a:lnTo>
                  <a:pt x="1608" y="6066"/>
                </a:lnTo>
                <a:lnTo>
                  <a:pt x="1608" y="6143"/>
                </a:lnTo>
                <a:lnTo>
                  <a:pt x="1624" y="6143"/>
                </a:lnTo>
                <a:lnTo>
                  <a:pt x="1624" y="6221"/>
                </a:lnTo>
                <a:lnTo>
                  <a:pt x="1641" y="6221"/>
                </a:lnTo>
                <a:lnTo>
                  <a:pt x="1641" y="6299"/>
                </a:lnTo>
                <a:lnTo>
                  <a:pt x="1659" y="6299"/>
                </a:lnTo>
                <a:lnTo>
                  <a:pt x="1659" y="6377"/>
                </a:lnTo>
                <a:lnTo>
                  <a:pt x="1676" y="6377"/>
                </a:lnTo>
                <a:lnTo>
                  <a:pt x="1676" y="6454"/>
                </a:lnTo>
                <a:lnTo>
                  <a:pt x="1695" y="6454"/>
                </a:lnTo>
                <a:lnTo>
                  <a:pt x="1695" y="6532"/>
                </a:lnTo>
                <a:lnTo>
                  <a:pt x="1714" y="6532"/>
                </a:lnTo>
                <a:lnTo>
                  <a:pt x="1714" y="6610"/>
                </a:lnTo>
                <a:lnTo>
                  <a:pt x="1735" y="6610"/>
                </a:lnTo>
                <a:lnTo>
                  <a:pt x="1735" y="6688"/>
                </a:lnTo>
                <a:lnTo>
                  <a:pt x="1756" y="6688"/>
                </a:lnTo>
                <a:lnTo>
                  <a:pt x="1756" y="6765"/>
                </a:lnTo>
                <a:lnTo>
                  <a:pt x="1778" y="6765"/>
                </a:lnTo>
                <a:lnTo>
                  <a:pt x="1778" y="6843"/>
                </a:lnTo>
                <a:lnTo>
                  <a:pt x="1801" y="6843"/>
                </a:lnTo>
                <a:lnTo>
                  <a:pt x="1801" y="6921"/>
                </a:lnTo>
                <a:lnTo>
                  <a:pt x="1826" y="6921"/>
                </a:lnTo>
                <a:lnTo>
                  <a:pt x="1826" y="6999"/>
                </a:lnTo>
                <a:lnTo>
                  <a:pt x="1852" y="6999"/>
                </a:lnTo>
                <a:lnTo>
                  <a:pt x="1852" y="7077"/>
                </a:lnTo>
                <a:lnTo>
                  <a:pt x="1881" y="7077"/>
                </a:lnTo>
                <a:lnTo>
                  <a:pt x="1881" y="7154"/>
                </a:lnTo>
                <a:lnTo>
                  <a:pt x="1912" y="7154"/>
                </a:lnTo>
                <a:lnTo>
                  <a:pt x="1912" y="7232"/>
                </a:lnTo>
                <a:lnTo>
                  <a:pt x="1946" y="7232"/>
                </a:lnTo>
                <a:lnTo>
                  <a:pt x="1946" y="7310"/>
                </a:lnTo>
                <a:lnTo>
                  <a:pt x="1983" y="7310"/>
                </a:lnTo>
                <a:lnTo>
                  <a:pt x="1983" y="7388"/>
                </a:lnTo>
                <a:lnTo>
                  <a:pt x="2027" y="7388"/>
                </a:lnTo>
                <a:lnTo>
                  <a:pt x="2027" y="7465"/>
                </a:lnTo>
                <a:lnTo>
                  <a:pt x="2078" y="7465"/>
                </a:lnTo>
                <a:lnTo>
                  <a:pt x="2078" y="7543"/>
                </a:lnTo>
                <a:lnTo>
                  <a:pt x="2140" y="7543"/>
                </a:lnTo>
                <a:lnTo>
                  <a:pt x="2140" y="7621"/>
                </a:lnTo>
                <a:lnTo>
                  <a:pt x="2223" y="7621"/>
                </a:lnTo>
                <a:lnTo>
                  <a:pt x="2223" y="7699"/>
                </a:lnTo>
                <a:lnTo>
                  <a:pt x="2354" y="7699"/>
                </a:lnTo>
                <a:lnTo>
                  <a:pt x="2354" y="7777"/>
                </a:lnTo>
                <a:lnTo>
                  <a:pt x="2474" y="7777"/>
                </a:lnTo>
                <a:lnTo>
                  <a:pt x="2474" y="7699"/>
                </a:lnTo>
                <a:lnTo>
                  <a:pt x="2354" y="7699"/>
                </a:lnTo>
                <a:lnTo>
                  <a:pt x="2354" y="7621"/>
                </a:lnTo>
                <a:lnTo>
                  <a:pt x="2223" y="7621"/>
                </a:lnTo>
                <a:lnTo>
                  <a:pt x="2223" y="7543"/>
                </a:lnTo>
                <a:lnTo>
                  <a:pt x="2140" y="7543"/>
                </a:lnTo>
                <a:lnTo>
                  <a:pt x="2140" y="7465"/>
                </a:lnTo>
                <a:lnTo>
                  <a:pt x="2078" y="7465"/>
                </a:lnTo>
                <a:lnTo>
                  <a:pt x="2078" y="7388"/>
                </a:lnTo>
                <a:lnTo>
                  <a:pt x="2027" y="7388"/>
                </a:lnTo>
                <a:lnTo>
                  <a:pt x="2027" y="7310"/>
                </a:lnTo>
                <a:lnTo>
                  <a:pt x="1983" y="7310"/>
                </a:lnTo>
                <a:lnTo>
                  <a:pt x="1983" y="7232"/>
                </a:lnTo>
                <a:lnTo>
                  <a:pt x="1946" y="7232"/>
                </a:lnTo>
                <a:lnTo>
                  <a:pt x="1946" y="7154"/>
                </a:lnTo>
                <a:lnTo>
                  <a:pt x="1912" y="7154"/>
                </a:lnTo>
                <a:lnTo>
                  <a:pt x="1912" y="7077"/>
                </a:lnTo>
                <a:lnTo>
                  <a:pt x="1881" y="7077"/>
                </a:lnTo>
                <a:lnTo>
                  <a:pt x="1881" y="6999"/>
                </a:lnTo>
                <a:lnTo>
                  <a:pt x="1852" y="6999"/>
                </a:lnTo>
                <a:lnTo>
                  <a:pt x="1852" y="6921"/>
                </a:lnTo>
                <a:lnTo>
                  <a:pt x="1826" y="6921"/>
                </a:lnTo>
                <a:lnTo>
                  <a:pt x="1826" y="6843"/>
                </a:lnTo>
                <a:lnTo>
                  <a:pt x="1801" y="6843"/>
                </a:lnTo>
                <a:lnTo>
                  <a:pt x="1801" y="6765"/>
                </a:lnTo>
                <a:lnTo>
                  <a:pt x="1778" y="6765"/>
                </a:lnTo>
                <a:lnTo>
                  <a:pt x="1778" y="6688"/>
                </a:lnTo>
                <a:lnTo>
                  <a:pt x="1756" y="6688"/>
                </a:lnTo>
                <a:lnTo>
                  <a:pt x="1756" y="6610"/>
                </a:lnTo>
                <a:lnTo>
                  <a:pt x="1735" y="6610"/>
                </a:lnTo>
                <a:lnTo>
                  <a:pt x="1735" y="6532"/>
                </a:lnTo>
                <a:lnTo>
                  <a:pt x="1714" y="6532"/>
                </a:lnTo>
                <a:lnTo>
                  <a:pt x="1714" y="6454"/>
                </a:lnTo>
                <a:lnTo>
                  <a:pt x="1695" y="6454"/>
                </a:lnTo>
                <a:lnTo>
                  <a:pt x="1695" y="6377"/>
                </a:lnTo>
                <a:lnTo>
                  <a:pt x="1676" y="6377"/>
                </a:lnTo>
                <a:lnTo>
                  <a:pt x="1676" y="6299"/>
                </a:lnTo>
                <a:lnTo>
                  <a:pt x="1659" y="6299"/>
                </a:lnTo>
                <a:lnTo>
                  <a:pt x="1659" y="6221"/>
                </a:lnTo>
                <a:lnTo>
                  <a:pt x="1641" y="6221"/>
                </a:lnTo>
                <a:lnTo>
                  <a:pt x="1641" y="6143"/>
                </a:lnTo>
                <a:lnTo>
                  <a:pt x="1624" y="6143"/>
                </a:lnTo>
                <a:lnTo>
                  <a:pt x="1624" y="6066"/>
                </a:lnTo>
                <a:lnTo>
                  <a:pt x="1608" y="6066"/>
                </a:lnTo>
                <a:lnTo>
                  <a:pt x="1608" y="5988"/>
                </a:lnTo>
                <a:lnTo>
                  <a:pt x="1592" y="5988"/>
                </a:lnTo>
                <a:lnTo>
                  <a:pt x="1592" y="5910"/>
                </a:lnTo>
                <a:lnTo>
                  <a:pt x="1576" y="5910"/>
                </a:lnTo>
                <a:lnTo>
                  <a:pt x="1576" y="5832"/>
                </a:lnTo>
                <a:lnTo>
                  <a:pt x="1561" y="5832"/>
                </a:lnTo>
                <a:lnTo>
                  <a:pt x="1561" y="5754"/>
                </a:lnTo>
                <a:lnTo>
                  <a:pt x="1546" y="5754"/>
                </a:lnTo>
                <a:lnTo>
                  <a:pt x="1546" y="5677"/>
                </a:lnTo>
                <a:lnTo>
                  <a:pt x="1531" y="5677"/>
                </a:lnTo>
                <a:lnTo>
                  <a:pt x="1531" y="5599"/>
                </a:lnTo>
                <a:lnTo>
                  <a:pt x="1517" y="5599"/>
                </a:lnTo>
                <a:lnTo>
                  <a:pt x="1517" y="5521"/>
                </a:lnTo>
                <a:lnTo>
                  <a:pt x="1503" y="5521"/>
                </a:lnTo>
                <a:lnTo>
                  <a:pt x="1503" y="5443"/>
                </a:lnTo>
                <a:lnTo>
                  <a:pt x="1489" y="5443"/>
                </a:lnTo>
                <a:lnTo>
                  <a:pt x="1489" y="5366"/>
                </a:lnTo>
                <a:lnTo>
                  <a:pt x="1475" y="5366"/>
                </a:lnTo>
                <a:lnTo>
                  <a:pt x="1475" y="5288"/>
                </a:lnTo>
                <a:lnTo>
                  <a:pt x="1462" y="5288"/>
                </a:lnTo>
                <a:lnTo>
                  <a:pt x="1462" y="5210"/>
                </a:lnTo>
                <a:lnTo>
                  <a:pt x="1448" y="5210"/>
                </a:lnTo>
                <a:lnTo>
                  <a:pt x="1448" y="5132"/>
                </a:lnTo>
                <a:lnTo>
                  <a:pt x="1435" y="5132"/>
                </a:lnTo>
                <a:lnTo>
                  <a:pt x="1435" y="5055"/>
                </a:lnTo>
                <a:lnTo>
                  <a:pt x="1422" y="5055"/>
                </a:lnTo>
                <a:lnTo>
                  <a:pt x="1422" y="4977"/>
                </a:lnTo>
                <a:lnTo>
                  <a:pt x="1409" y="4977"/>
                </a:lnTo>
                <a:lnTo>
                  <a:pt x="1409" y="4899"/>
                </a:lnTo>
                <a:lnTo>
                  <a:pt x="1396" y="4899"/>
                </a:lnTo>
                <a:lnTo>
                  <a:pt x="1396" y="4821"/>
                </a:lnTo>
                <a:lnTo>
                  <a:pt x="1384" y="4821"/>
                </a:lnTo>
                <a:lnTo>
                  <a:pt x="1384" y="4743"/>
                </a:lnTo>
                <a:lnTo>
                  <a:pt x="1371" y="4743"/>
                </a:lnTo>
                <a:lnTo>
                  <a:pt x="1371" y="4666"/>
                </a:lnTo>
                <a:lnTo>
                  <a:pt x="1359" y="4666"/>
                </a:lnTo>
                <a:lnTo>
                  <a:pt x="1359" y="4588"/>
                </a:lnTo>
                <a:lnTo>
                  <a:pt x="1346" y="4588"/>
                </a:lnTo>
                <a:lnTo>
                  <a:pt x="1346" y="4510"/>
                </a:lnTo>
                <a:lnTo>
                  <a:pt x="1334" y="4510"/>
                </a:lnTo>
                <a:lnTo>
                  <a:pt x="1334" y="4432"/>
                </a:lnTo>
                <a:lnTo>
                  <a:pt x="1322" y="4432"/>
                </a:lnTo>
                <a:lnTo>
                  <a:pt x="1322" y="4355"/>
                </a:lnTo>
                <a:lnTo>
                  <a:pt x="1309" y="4355"/>
                </a:lnTo>
                <a:lnTo>
                  <a:pt x="1309" y="4277"/>
                </a:lnTo>
                <a:lnTo>
                  <a:pt x="1297" y="4277"/>
                </a:lnTo>
                <a:lnTo>
                  <a:pt x="1297" y="4199"/>
                </a:lnTo>
                <a:lnTo>
                  <a:pt x="1285" y="4199"/>
                </a:lnTo>
                <a:lnTo>
                  <a:pt x="1285" y="4121"/>
                </a:lnTo>
                <a:lnTo>
                  <a:pt x="1273" y="4121"/>
                </a:lnTo>
                <a:lnTo>
                  <a:pt x="1273" y="4044"/>
                </a:lnTo>
                <a:lnTo>
                  <a:pt x="1261" y="4044"/>
                </a:lnTo>
                <a:lnTo>
                  <a:pt x="1261" y="3966"/>
                </a:lnTo>
                <a:lnTo>
                  <a:pt x="1249" y="3966"/>
                </a:lnTo>
                <a:lnTo>
                  <a:pt x="1249" y="3888"/>
                </a:lnTo>
                <a:lnTo>
                  <a:pt x="1237" y="3888"/>
                </a:lnTo>
                <a:lnTo>
                  <a:pt x="1237" y="3810"/>
                </a:lnTo>
                <a:lnTo>
                  <a:pt x="1225" y="3810"/>
                </a:lnTo>
                <a:lnTo>
                  <a:pt x="1225" y="3732"/>
                </a:lnTo>
                <a:lnTo>
                  <a:pt x="1213" y="3732"/>
                </a:lnTo>
                <a:lnTo>
                  <a:pt x="1213" y="3655"/>
                </a:lnTo>
                <a:lnTo>
                  <a:pt x="1201" y="3655"/>
                </a:lnTo>
                <a:lnTo>
                  <a:pt x="1201" y="3577"/>
                </a:lnTo>
                <a:lnTo>
                  <a:pt x="1189" y="3577"/>
                </a:lnTo>
                <a:lnTo>
                  <a:pt x="1189" y="3499"/>
                </a:lnTo>
                <a:lnTo>
                  <a:pt x="1177" y="3499"/>
                </a:lnTo>
                <a:lnTo>
                  <a:pt x="1177" y="3421"/>
                </a:lnTo>
                <a:lnTo>
                  <a:pt x="1165" y="3421"/>
                </a:lnTo>
                <a:lnTo>
                  <a:pt x="1165" y="3344"/>
                </a:lnTo>
                <a:lnTo>
                  <a:pt x="1152" y="3344"/>
                </a:lnTo>
                <a:lnTo>
                  <a:pt x="1152" y="3266"/>
                </a:lnTo>
                <a:lnTo>
                  <a:pt x="1140" y="3266"/>
                </a:lnTo>
                <a:lnTo>
                  <a:pt x="1140" y="3188"/>
                </a:lnTo>
                <a:lnTo>
                  <a:pt x="1128" y="3188"/>
                </a:lnTo>
                <a:lnTo>
                  <a:pt x="1128" y="3110"/>
                </a:lnTo>
                <a:lnTo>
                  <a:pt x="1115" y="3110"/>
                </a:lnTo>
                <a:lnTo>
                  <a:pt x="1115" y="3033"/>
                </a:lnTo>
                <a:lnTo>
                  <a:pt x="1103" y="3033"/>
                </a:lnTo>
                <a:lnTo>
                  <a:pt x="1103" y="2955"/>
                </a:lnTo>
                <a:lnTo>
                  <a:pt x="1090" y="2955"/>
                </a:lnTo>
                <a:lnTo>
                  <a:pt x="1090" y="2877"/>
                </a:lnTo>
                <a:lnTo>
                  <a:pt x="1078" y="2877"/>
                </a:lnTo>
                <a:lnTo>
                  <a:pt x="1078" y="2799"/>
                </a:lnTo>
                <a:lnTo>
                  <a:pt x="1065" y="2799"/>
                </a:lnTo>
                <a:lnTo>
                  <a:pt x="1065" y="2721"/>
                </a:lnTo>
                <a:lnTo>
                  <a:pt x="1052" y="2721"/>
                </a:lnTo>
                <a:lnTo>
                  <a:pt x="1052" y="2644"/>
                </a:lnTo>
                <a:lnTo>
                  <a:pt x="1039" y="2644"/>
                </a:lnTo>
                <a:lnTo>
                  <a:pt x="1039" y="2566"/>
                </a:lnTo>
                <a:lnTo>
                  <a:pt x="1026" y="2566"/>
                </a:lnTo>
                <a:lnTo>
                  <a:pt x="1026" y="2488"/>
                </a:lnTo>
                <a:lnTo>
                  <a:pt x="1012" y="2488"/>
                </a:lnTo>
                <a:lnTo>
                  <a:pt x="1012" y="2410"/>
                </a:lnTo>
                <a:lnTo>
                  <a:pt x="999" y="2410"/>
                </a:lnTo>
                <a:lnTo>
                  <a:pt x="999" y="2333"/>
                </a:lnTo>
                <a:lnTo>
                  <a:pt x="985" y="2333"/>
                </a:lnTo>
                <a:lnTo>
                  <a:pt x="985" y="2255"/>
                </a:lnTo>
                <a:lnTo>
                  <a:pt x="971" y="2255"/>
                </a:lnTo>
                <a:lnTo>
                  <a:pt x="971" y="2177"/>
                </a:lnTo>
                <a:lnTo>
                  <a:pt x="957" y="2177"/>
                </a:lnTo>
                <a:lnTo>
                  <a:pt x="957" y="2099"/>
                </a:lnTo>
                <a:lnTo>
                  <a:pt x="943" y="2099"/>
                </a:lnTo>
                <a:lnTo>
                  <a:pt x="943" y="2022"/>
                </a:lnTo>
                <a:lnTo>
                  <a:pt x="928" y="2022"/>
                </a:lnTo>
                <a:lnTo>
                  <a:pt x="928" y="1944"/>
                </a:lnTo>
                <a:lnTo>
                  <a:pt x="913" y="1944"/>
                </a:lnTo>
                <a:lnTo>
                  <a:pt x="913" y="1866"/>
                </a:lnTo>
                <a:lnTo>
                  <a:pt x="898" y="1866"/>
                </a:lnTo>
                <a:lnTo>
                  <a:pt x="898" y="1788"/>
                </a:lnTo>
                <a:lnTo>
                  <a:pt x="882" y="1788"/>
                </a:lnTo>
                <a:lnTo>
                  <a:pt x="882" y="1710"/>
                </a:lnTo>
                <a:lnTo>
                  <a:pt x="866" y="1710"/>
                </a:lnTo>
                <a:lnTo>
                  <a:pt x="866" y="1633"/>
                </a:lnTo>
                <a:lnTo>
                  <a:pt x="850" y="1633"/>
                </a:lnTo>
                <a:lnTo>
                  <a:pt x="850" y="1555"/>
                </a:lnTo>
                <a:lnTo>
                  <a:pt x="833" y="1555"/>
                </a:lnTo>
                <a:lnTo>
                  <a:pt x="833" y="1477"/>
                </a:lnTo>
                <a:lnTo>
                  <a:pt x="815" y="1477"/>
                </a:lnTo>
                <a:lnTo>
                  <a:pt x="815" y="1399"/>
                </a:lnTo>
                <a:lnTo>
                  <a:pt x="798" y="1399"/>
                </a:lnTo>
                <a:lnTo>
                  <a:pt x="798" y="1322"/>
                </a:lnTo>
                <a:lnTo>
                  <a:pt x="779" y="1322"/>
                </a:lnTo>
                <a:lnTo>
                  <a:pt x="779" y="1244"/>
                </a:lnTo>
                <a:lnTo>
                  <a:pt x="760" y="1244"/>
                </a:lnTo>
                <a:lnTo>
                  <a:pt x="760" y="1166"/>
                </a:lnTo>
                <a:lnTo>
                  <a:pt x="739" y="1166"/>
                </a:lnTo>
                <a:lnTo>
                  <a:pt x="739" y="1088"/>
                </a:lnTo>
                <a:lnTo>
                  <a:pt x="718" y="1088"/>
                </a:lnTo>
                <a:lnTo>
                  <a:pt x="718" y="1011"/>
                </a:lnTo>
                <a:lnTo>
                  <a:pt x="696" y="1011"/>
                </a:lnTo>
                <a:lnTo>
                  <a:pt x="696" y="933"/>
                </a:lnTo>
                <a:lnTo>
                  <a:pt x="673" y="933"/>
                </a:lnTo>
                <a:lnTo>
                  <a:pt x="673" y="855"/>
                </a:lnTo>
                <a:lnTo>
                  <a:pt x="648" y="855"/>
                </a:lnTo>
                <a:lnTo>
                  <a:pt x="648" y="777"/>
                </a:lnTo>
                <a:lnTo>
                  <a:pt x="622" y="777"/>
                </a:lnTo>
                <a:lnTo>
                  <a:pt x="622" y="699"/>
                </a:lnTo>
                <a:lnTo>
                  <a:pt x="593" y="699"/>
                </a:lnTo>
                <a:lnTo>
                  <a:pt x="593" y="622"/>
                </a:lnTo>
                <a:lnTo>
                  <a:pt x="562" y="622"/>
                </a:lnTo>
                <a:lnTo>
                  <a:pt x="562" y="544"/>
                </a:lnTo>
                <a:lnTo>
                  <a:pt x="528" y="544"/>
                </a:lnTo>
                <a:lnTo>
                  <a:pt x="528" y="466"/>
                </a:lnTo>
                <a:lnTo>
                  <a:pt x="491" y="466"/>
                </a:lnTo>
                <a:lnTo>
                  <a:pt x="491" y="388"/>
                </a:lnTo>
                <a:lnTo>
                  <a:pt x="447" y="388"/>
                </a:lnTo>
                <a:lnTo>
                  <a:pt x="447" y="311"/>
                </a:lnTo>
                <a:lnTo>
                  <a:pt x="396" y="311"/>
                </a:lnTo>
                <a:lnTo>
                  <a:pt x="396" y="233"/>
                </a:lnTo>
                <a:lnTo>
                  <a:pt x="334" y="233"/>
                </a:lnTo>
                <a:lnTo>
                  <a:pt x="334" y="155"/>
                </a:lnTo>
                <a:lnTo>
                  <a:pt x="251" y="155"/>
                </a:lnTo>
                <a:lnTo>
                  <a:pt x="251" y="77"/>
                </a:lnTo>
                <a:lnTo>
                  <a:pt x="120" y="77"/>
                </a:lnTo>
                <a:lnTo>
                  <a:pt x="120" y="0"/>
                </a:lnTo>
                <a:lnTo>
                  <a:pt x="0" y="0"/>
                </a:lnTo>
              </a:path>
            </a:pathLst>
          </a:custGeom>
          <a:solidFill>
            <a:srgbClr val="0000FF"/>
          </a:solidFill>
          <a:ln w="38100">
            <a:solidFill>
              <a:srgbClr val="0000FF"/>
            </a:solidFill>
            <a:round/>
            <a:headEnd/>
            <a:tailEnd/>
          </a:ln>
        </p:spPr>
        <p:txBody>
          <a:bodyPr/>
          <a:lstStyle/>
          <a:p>
            <a:endParaRPr lang="en-US"/>
          </a:p>
        </p:txBody>
      </p:sp>
      <p:sp>
        <p:nvSpPr>
          <p:cNvPr id="257103" name="Freeform 79"/>
          <p:cNvSpPr>
            <a:spLocks/>
          </p:cNvSpPr>
          <p:nvPr/>
        </p:nvSpPr>
        <p:spPr bwMode="auto">
          <a:xfrm flipH="1">
            <a:off x="3375025" y="2376488"/>
            <a:ext cx="762000" cy="3076575"/>
          </a:xfrm>
          <a:custGeom>
            <a:avLst/>
            <a:gdLst>
              <a:gd name="T0" fmla="*/ 2147483647 w 2474"/>
              <a:gd name="T1" fmla="*/ 2147483647 h 7777"/>
              <a:gd name="T2" fmla="*/ 2147483647 w 2474"/>
              <a:gd name="T3" fmla="*/ 2147483647 h 7777"/>
              <a:gd name="T4" fmla="*/ 2147483647 w 2474"/>
              <a:gd name="T5" fmla="*/ 2147483647 h 7777"/>
              <a:gd name="T6" fmla="*/ 2147483647 w 2474"/>
              <a:gd name="T7" fmla="*/ 2147483647 h 7777"/>
              <a:gd name="T8" fmla="*/ 2147483647 w 2474"/>
              <a:gd name="T9" fmla="*/ 2147483647 h 7777"/>
              <a:gd name="T10" fmla="*/ 2147483647 w 2474"/>
              <a:gd name="T11" fmla="*/ 2147483647 h 7777"/>
              <a:gd name="T12" fmla="*/ 2147483647 w 2474"/>
              <a:gd name="T13" fmla="*/ 2147483647 h 7777"/>
              <a:gd name="T14" fmla="*/ 2147483647 w 2474"/>
              <a:gd name="T15" fmla="*/ 2147483647 h 7777"/>
              <a:gd name="T16" fmla="*/ 2147483647 w 2474"/>
              <a:gd name="T17" fmla="*/ 2147483647 h 7777"/>
              <a:gd name="T18" fmla="*/ 2147483647 w 2474"/>
              <a:gd name="T19" fmla="*/ 2147483647 h 7777"/>
              <a:gd name="T20" fmla="*/ 2147483647 w 2474"/>
              <a:gd name="T21" fmla="*/ 2147483647 h 7777"/>
              <a:gd name="T22" fmla="*/ 2147483647 w 2474"/>
              <a:gd name="T23" fmla="*/ 2147483647 h 7777"/>
              <a:gd name="T24" fmla="*/ 2147483647 w 2474"/>
              <a:gd name="T25" fmla="*/ 2147483647 h 7777"/>
              <a:gd name="T26" fmla="*/ 2147483647 w 2474"/>
              <a:gd name="T27" fmla="*/ 2147483647 h 7777"/>
              <a:gd name="T28" fmla="*/ 2147483647 w 2474"/>
              <a:gd name="T29" fmla="*/ 2147483647 h 7777"/>
              <a:gd name="T30" fmla="*/ 2147483647 w 2474"/>
              <a:gd name="T31" fmla="*/ 2147483647 h 7777"/>
              <a:gd name="T32" fmla="*/ 2147483647 w 2474"/>
              <a:gd name="T33" fmla="*/ 2147483647 h 7777"/>
              <a:gd name="T34" fmla="*/ 2147483647 w 2474"/>
              <a:gd name="T35" fmla="*/ 2147483647 h 7777"/>
              <a:gd name="T36" fmla="*/ 2147483647 w 2474"/>
              <a:gd name="T37" fmla="*/ 2147483647 h 7777"/>
              <a:gd name="T38" fmla="*/ 2147483647 w 2474"/>
              <a:gd name="T39" fmla="*/ 2147483647 h 7777"/>
              <a:gd name="T40" fmla="*/ 2147483647 w 2474"/>
              <a:gd name="T41" fmla="*/ 2147483647 h 7777"/>
              <a:gd name="T42" fmla="*/ 2147483647 w 2474"/>
              <a:gd name="T43" fmla="*/ 2147483647 h 7777"/>
              <a:gd name="T44" fmla="*/ 2147483647 w 2474"/>
              <a:gd name="T45" fmla="*/ 2147483647 h 7777"/>
              <a:gd name="T46" fmla="*/ 2147483647 w 2474"/>
              <a:gd name="T47" fmla="*/ 2147483647 h 7777"/>
              <a:gd name="T48" fmla="*/ 2147483647 w 2474"/>
              <a:gd name="T49" fmla="*/ 2147483647 h 7777"/>
              <a:gd name="T50" fmla="*/ 2147483647 w 2474"/>
              <a:gd name="T51" fmla="*/ 2147483647 h 7777"/>
              <a:gd name="T52" fmla="*/ 2147483647 w 2474"/>
              <a:gd name="T53" fmla="*/ 2147483647 h 7777"/>
              <a:gd name="T54" fmla="*/ 2147483647 w 2474"/>
              <a:gd name="T55" fmla="*/ 2147483647 h 7777"/>
              <a:gd name="T56" fmla="*/ 2147483647 w 2474"/>
              <a:gd name="T57" fmla="*/ 2147483647 h 7777"/>
              <a:gd name="T58" fmla="*/ 2147483647 w 2474"/>
              <a:gd name="T59" fmla="*/ 2147483647 h 7777"/>
              <a:gd name="T60" fmla="*/ 2147483647 w 2474"/>
              <a:gd name="T61" fmla="*/ 2147483647 h 7777"/>
              <a:gd name="T62" fmla="*/ 2147483647 w 2474"/>
              <a:gd name="T63" fmla="*/ 2147483647 h 7777"/>
              <a:gd name="T64" fmla="*/ 2147483647 w 2474"/>
              <a:gd name="T65" fmla="*/ 2147483647 h 7777"/>
              <a:gd name="T66" fmla="*/ 2147483647 w 2474"/>
              <a:gd name="T67" fmla="*/ 2147483647 h 7777"/>
              <a:gd name="T68" fmla="*/ 2147483647 w 2474"/>
              <a:gd name="T69" fmla="*/ 2147483647 h 7777"/>
              <a:gd name="T70" fmla="*/ 2147483647 w 2474"/>
              <a:gd name="T71" fmla="*/ 2147483647 h 7777"/>
              <a:gd name="T72" fmla="*/ 2147483647 w 2474"/>
              <a:gd name="T73" fmla="*/ 2147483647 h 7777"/>
              <a:gd name="T74" fmla="*/ 2147483647 w 2474"/>
              <a:gd name="T75" fmla="*/ 2147483647 h 7777"/>
              <a:gd name="T76" fmla="*/ 2147483647 w 2474"/>
              <a:gd name="T77" fmla="*/ 2147483647 h 7777"/>
              <a:gd name="T78" fmla="*/ 2147483647 w 2474"/>
              <a:gd name="T79" fmla="*/ 2147483647 h 7777"/>
              <a:gd name="T80" fmla="*/ 2147483647 w 2474"/>
              <a:gd name="T81" fmla="*/ 2147483647 h 7777"/>
              <a:gd name="T82" fmla="*/ 2147483647 w 2474"/>
              <a:gd name="T83" fmla="*/ 2147483647 h 7777"/>
              <a:gd name="T84" fmla="*/ 2147483647 w 2474"/>
              <a:gd name="T85" fmla="*/ 2147483647 h 7777"/>
              <a:gd name="T86" fmla="*/ 2147483647 w 2474"/>
              <a:gd name="T87" fmla="*/ 2147483647 h 7777"/>
              <a:gd name="T88" fmla="*/ 2147483647 w 2474"/>
              <a:gd name="T89" fmla="*/ 2147483647 h 7777"/>
              <a:gd name="T90" fmla="*/ 2147483647 w 2474"/>
              <a:gd name="T91" fmla="*/ 2147483647 h 7777"/>
              <a:gd name="T92" fmla="*/ 2147483647 w 2474"/>
              <a:gd name="T93" fmla="*/ 2147483647 h 7777"/>
              <a:gd name="T94" fmla="*/ 2147483647 w 2474"/>
              <a:gd name="T95" fmla="*/ 2147483647 h 7777"/>
              <a:gd name="T96" fmla="*/ 2147483647 w 2474"/>
              <a:gd name="T97" fmla="*/ 2147483647 h 7777"/>
              <a:gd name="T98" fmla="*/ 2147483647 w 2474"/>
              <a:gd name="T99" fmla="*/ 2147483647 h 7777"/>
              <a:gd name="T100" fmla="*/ 2147483647 w 2474"/>
              <a:gd name="T101" fmla="*/ 2147483647 h 7777"/>
              <a:gd name="T102" fmla="*/ 2147483647 w 2474"/>
              <a:gd name="T103" fmla="*/ 2147483647 h 7777"/>
              <a:gd name="T104" fmla="*/ 2147483647 w 2474"/>
              <a:gd name="T105" fmla="*/ 2147483647 h 7777"/>
              <a:gd name="T106" fmla="*/ 2147483647 w 2474"/>
              <a:gd name="T107" fmla="*/ 2147483647 h 7777"/>
              <a:gd name="T108" fmla="*/ 2147483647 w 2474"/>
              <a:gd name="T109" fmla="*/ 2147483647 h 7777"/>
              <a:gd name="T110" fmla="*/ 2147483647 w 2474"/>
              <a:gd name="T111" fmla="*/ 2147483647 h 7777"/>
              <a:gd name="T112" fmla="*/ 2147483647 w 2474"/>
              <a:gd name="T113" fmla="*/ 2147483647 h 7777"/>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2474"/>
              <a:gd name="T172" fmla="*/ 0 h 7777"/>
              <a:gd name="T173" fmla="*/ 2474 w 2474"/>
              <a:gd name="T174" fmla="*/ 7777 h 7777"/>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2474" h="7777">
                <a:moveTo>
                  <a:pt x="0" y="0"/>
                </a:moveTo>
                <a:lnTo>
                  <a:pt x="0" y="0"/>
                </a:lnTo>
                <a:lnTo>
                  <a:pt x="0" y="77"/>
                </a:lnTo>
                <a:lnTo>
                  <a:pt x="120" y="77"/>
                </a:lnTo>
                <a:lnTo>
                  <a:pt x="120" y="155"/>
                </a:lnTo>
                <a:lnTo>
                  <a:pt x="251" y="155"/>
                </a:lnTo>
                <a:lnTo>
                  <a:pt x="251" y="233"/>
                </a:lnTo>
                <a:lnTo>
                  <a:pt x="334" y="233"/>
                </a:lnTo>
                <a:lnTo>
                  <a:pt x="334" y="311"/>
                </a:lnTo>
                <a:lnTo>
                  <a:pt x="396" y="311"/>
                </a:lnTo>
                <a:lnTo>
                  <a:pt x="396" y="388"/>
                </a:lnTo>
                <a:lnTo>
                  <a:pt x="447" y="388"/>
                </a:lnTo>
                <a:lnTo>
                  <a:pt x="447" y="466"/>
                </a:lnTo>
                <a:lnTo>
                  <a:pt x="491" y="466"/>
                </a:lnTo>
                <a:lnTo>
                  <a:pt x="491" y="544"/>
                </a:lnTo>
                <a:lnTo>
                  <a:pt x="528" y="544"/>
                </a:lnTo>
                <a:lnTo>
                  <a:pt x="528" y="622"/>
                </a:lnTo>
                <a:lnTo>
                  <a:pt x="562" y="622"/>
                </a:lnTo>
                <a:lnTo>
                  <a:pt x="562" y="699"/>
                </a:lnTo>
                <a:lnTo>
                  <a:pt x="593" y="699"/>
                </a:lnTo>
                <a:lnTo>
                  <a:pt x="593" y="777"/>
                </a:lnTo>
                <a:lnTo>
                  <a:pt x="622" y="777"/>
                </a:lnTo>
                <a:lnTo>
                  <a:pt x="622" y="855"/>
                </a:lnTo>
                <a:lnTo>
                  <a:pt x="648" y="855"/>
                </a:lnTo>
                <a:lnTo>
                  <a:pt x="648" y="933"/>
                </a:lnTo>
                <a:lnTo>
                  <a:pt x="673" y="933"/>
                </a:lnTo>
                <a:lnTo>
                  <a:pt x="673" y="1011"/>
                </a:lnTo>
                <a:lnTo>
                  <a:pt x="696" y="1011"/>
                </a:lnTo>
                <a:lnTo>
                  <a:pt x="696" y="1088"/>
                </a:lnTo>
                <a:lnTo>
                  <a:pt x="718" y="1088"/>
                </a:lnTo>
                <a:lnTo>
                  <a:pt x="718" y="1166"/>
                </a:lnTo>
                <a:lnTo>
                  <a:pt x="739" y="1166"/>
                </a:lnTo>
                <a:lnTo>
                  <a:pt x="739" y="1244"/>
                </a:lnTo>
                <a:lnTo>
                  <a:pt x="760" y="1244"/>
                </a:lnTo>
                <a:lnTo>
                  <a:pt x="760" y="1322"/>
                </a:lnTo>
                <a:lnTo>
                  <a:pt x="779" y="1322"/>
                </a:lnTo>
                <a:lnTo>
                  <a:pt x="779" y="1399"/>
                </a:lnTo>
                <a:lnTo>
                  <a:pt x="798" y="1399"/>
                </a:lnTo>
                <a:lnTo>
                  <a:pt x="798" y="1477"/>
                </a:lnTo>
                <a:lnTo>
                  <a:pt x="815" y="1477"/>
                </a:lnTo>
                <a:lnTo>
                  <a:pt x="815" y="1555"/>
                </a:lnTo>
                <a:lnTo>
                  <a:pt x="833" y="1555"/>
                </a:lnTo>
                <a:lnTo>
                  <a:pt x="833" y="1633"/>
                </a:lnTo>
                <a:lnTo>
                  <a:pt x="850" y="1633"/>
                </a:lnTo>
                <a:lnTo>
                  <a:pt x="850" y="1710"/>
                </a:lnTo>
                <a:lnTo>
                  <a:pt x="866" y="1710"/>
                </a:lnTo>
                <a:lnTo>
                  <a:pt x="866" y="1788"/>
                </a:lnTo>
                <a:lnTo>
                  <a:pt x="882" y="1788"/>
                </a:lnTo>
                <a:lnTo>
                  <a:pt x="882" y="1866"/>
                </a:lnTo>
                <a:lnTo>
                  <a:pt x="898" y="1866"/>
                </a:lnTo>
                <a:lnTo>
                  <a:pt x="898" y="1944"/>
                </a:lnTo>
                <a:lnTo>
                  <a:pt x="913" y="1944"/>
                </a:lnTo>
                <a:lnTo>
                  <a:pt x="913" y="2022"/>
                </a:lnTo>
                <a:lnTo>
                  <a:pt x="928" y="2022"/>
                </a:lnTo>
                <a:lnTo>
                  <a:pt x="928" y="2099"/>
                </a:lnTo>
                <a:lnTo>
                  <a:pt x="943" y="2099"/>
                </a:lnTo>
                <a:lnTo>
                  <a:pt x="943" y="2177"/>
                </a:lnTo>
                <a:lnTo>
                  <a:pt x="957" y="2177"/>
                </a:lnTo>
                <a:lnTo>
                  <a:pt x="957" y="2255"/>
                </a:lnTo>
                <a:lnTo>
                  <a:pt x="971" y="2255"/>
                </a:lnTo>
                <a:lnTo>
                  <a:pt x="971" y="2333"/>
                </a:lnTo>
                <a:lnTo>
                  <a:pt x="985" y="2333"/>
                </a:lnTo>
                <a:lnTo>
                  <a:pt x="985" y="2410"/>
                </a:lnTo>
                <a:lnTo>
                  <a:pt x="999" y="2410"/>
                </a:lnTo>
                <a:lnTo>
                  <a:pt x="999" y="2488"/>
                </a:lnTo>
                <a:lnTo>
                  <a:pt x="1012" y="2488"/>
                </a:lnTo>
                <a:lnTo>
                  <a:pt x="1012" y="2566"/>
                </a:lnTo>
                <a:lnTo>
                  <a:pt x="1026" y="2566"/>
                </a:lnTo>
                <a:lnTo>
                  <a:pt x="1026" y="2644"/>
                </a:lnTo>
                <a:lnTo>
                  <a:pt x="1039" y="2644"/>
                </a:lnTo>
                <a:lnTo>
                  <a:pt x="1039" y="2721"/>
                </a:lnTo>
                <a:lnTo>
                  <a:pt x="1052" y="2721"/>
                </a:lnTo>
                <a:lnTo>
                  <a:pt x="1052" y="2799"/>
                </a:lnTo>
                <a:lnTo>
                  <a:pt x="1065" y="2799"/>
                </a:lnTo>
                <a:lnTo>
                  <a:pt x="1065" y="2877"/>
                </a:lnTo>
                <a:lnTo>
                  <a:pt x="1078" y="2877"/>
                </a:lnTo>
                <a:lnTo>
                  <a:pt x="1078" y="2955"/>
                </a:lnTo>
                <a:lnTo>
                  <a:pt x="1090" y="2955"/>
                </a:lnTo>
                <a:lnTo>
                  <a:pt x="1090" y="3033"/>
                </a:lnTo>
                <a:lnTo>
                  <a:pt x="1103" y="3033"/>
                </a:lnTo>
                <a:lnTo>
                  <a:pt x="1103" y="3110"/>
                </a:lnTo>
                <a:lnTo>
                  <a:pt x="1115" y="3110"/>
                </a:lnTo>
                <a:lnTo>
                  <a:pt x="1115" y="3188"/>
                </a:lnTo>
                <a:lnTo>
                  <a:pt x="1128" y="3188"/>
                </a:lnTo>
                <a:lnTo>
                  <a:pt x="1128" y="3266"/>
                </a:lnTo>
                <a:lnTo>
                  <a:pt x="1140" y="3266"/>
                </a:lnTo>
                <a:lnTo>
                  <a:pt x="1140" y="3344"/>
                </a:lnTo>
                <a:lnTo>
                  <a:pt x="1152" y="3344"/>
                </a:lnTo>
                <a:lnTo>
                  <a:pt x="1152" y="3421"/>
                </a:lnTo>
                <a:lnTo>
                  <a:pt x="1165" y="3421"/>
                </a:lnTo>
                <a:lnTo>
                  <a:pt x="1165" y="3499"/>
                </a:lnTo>
                <a:lnTo>
                  <a:pt x="1177" y="3499"/>
                </a:lnTo>
                <a:lnTo>
                  <a:pt x="1177" y="3577"/>
                </a:lnTo>
                <a:lnTo>
                  <a:pt x="1189" y="3577"/>
                </a:lnTo>
                <a:lnTo>
                  <a:pt x="1189" y="3655"/>
                </a:lnTo>
                <a:lnTo>
                  <a:pt x="1201" y="3655"/>
                </a:lnTo>
                <a:lnTo>
                  <a:pt x="1201" y="3732"/>
                </a:lnTo>
                <a:lnTo>
                  <a:pt x="1213" y="3732"/>
                </a:lnTo>
                <a:lnTo>
                  <a:pt x="1213" y="3810"/>
                </a:lnTo>
                <a:lnTo>
                  <a:pt x="1225" y="3810"/>
                </a:lnTo>
                <a:lnTo>
                  <a:pt x="1225" y="3888"/>
                </a:lnTo>
                <a:lnTo>
                  <a:pt x="1237" y="3888"/>
                </a:lnTo>
                <a:lnTo>
                  <a:pt x="1237" y="3966"/>
                </a:lnTo>
                <a:lnTo>
                  <a:pt x="1249" y="3966"/>
                </a:lnTo>
                <a:lnTo>
                  <a:pt x="1249" y="4044"/>
                </a:lnTo>
                <a:lnTo>
                  <a:pt x="1261" y="4044"/>
                </a:lnTo>
                <a:lnTo>
                  <a:pt x="1261" y="4121"/>
                </a:lnTo>
                <a:lnTo>
                  <a:pt x="1273" y="4121"/>
                </a:lnTo>
                <a:lnTo>
                  <a:pt x="1273" y="4199"/>
                </a:lnTo>
                <a:lnTo>
                  <a:pt x="1285" y="4199"/>
                </a:lnTo>
                <a:lnTo>
                  <a:pt x="1285" y="4277"/>
                </a:lnTo>
                <a:lnTo>
                  <a:pt x="1297" y="4277"/>
                </a:lnTo>
                <a:lnTo>
                  <a:pt x="1297" y="4355"/>
                </a:lnTo>
                <a:lnTo>
                  <a:pt x="1309" y="4355"/>
                </a:lnTo>
                <a:lnTo>
                  <a:pt x="1309" y="4432"/>
                </a:lnTo>
                <a:lnTo>
                  <a:pt x="1322" y="4432"/>
                </a:lnTo>
                <a:lnTo>
                  <a:pt x="1322" y="4510"/>
                </a:lnTo>
                <a:lnTo>
                  <a:pt x="1334" y="4510"/>
                </a:lnTo>
                <a:lnTo>
                  <a:pt x="1334" y="4588"/>
                </a:lnTo>
                <a:lnTo>
                  <a:pt x="1346" y="4588"/>
                </a:lnTo>
                <a:lnTo>
                  <a:pt x="1346" y="4666"/>
                </a:lnTo>
                <a:lnTo>
                  <a:pt x="1359" y="4666"/>
                </a:lnTo>
                <a:lnTo>
                  <a:pt x="1359" y="4743"/>
                </a:lnTo>
                <a:lnTo>
                  <a:pt x="1371" y="4743"/>
                </a:lnTo>
                <a:lnTo>
                  <a:pt x="1371" y="4821"/>
                </a:lnTo>
                <a:lnTo>
                  <a:pt x="1384" y="4821"/>
                </a:lnTo>
                <a:lnTo>
                  <a:pt x="1384" y="4899"/>
                </a:lnTo>
                <a:lnTo>
                  <a:pt x="1396" y="4899"/>
                </a:lnTo>
                <a:lnTo>
                  <a:pt x="1396" y="4977"/>
                </a:lnTo>
                <a:lnTo>
                  <a:pt x="1409" y="4977"/>
                </a:lnTo>
                <a:lnTo>
                  <a:pt x="1409" y="5055"/>
                </a:lnTo>
                <a:lnTo>
                  <a:pt x="1422" y="5055"/>
                </a:lnTo>
                <a:lnTo>
                  <a:pt x="1422" y="5132"/>
                </a:lnTo>
                <a:lnTo>
                  <a:pt x="1435" y="5132"/>
                </a:lnTo>
                <a:lnTo>
                  <a:pt x="1435" y="5210"/>
                </a:lnTo>
                <a:lnTo>
                  <a:pt x="1448" y="5210"/>
                </a:lnTo>
                <a:lnTo>
                  <a:pt x="1448" y="5288"/>
                </a:lnTo>
                <a:lnTo>
                  <a:pt x="1462" y="5288"/>
                </a:lnTo>
                <a:lnTo>
                  <a:pt x="1462" y="5366"/>
                </a:lnTo>
                <a:lnTo>
                  <a:pt x="1475" y="5366"/>
                </a:lnTo>
                <a:lnTo>
                  <a:pt x="1475" y="5443"/>
                </a:lnTo>
                <a:lnTo>
                  <a:pt x="1489" y="5443"/>
                </a:lnTo>
                <a:lnTo>
                  <a:pt x="1489" y="5521"/>
                </a:lnTo>
                <a:lnTo>
                  <a:pt x="1503" y="5521"/>
                </a:lnTo>
                <a:lnTo>
                  <a:pt x="1503" y="5599"/>
                </a:lnTo>
                <a:lnTo>
                  <a:pt x="1517" y="5599"/>
                </a:lnTo>
                <a:lnTo>
                  <a:pt x="1517" y="5677"/>
                </a:lnTo>
                <a:lnTo>
                  <a:pt x="1531" y="5677"/>
                </a:lnTo>
                <a:lnTo>
                  <a:pt x="1531" y="5754"/>
                </a:lnTo>
                <a:lnTo>
                  <a:pt x="1546" y="5754"/>
                </a:lnTo>
                <a:lnTo>
                  <a:pt x="1546" y="5832"/>
                </a:lnTo>
                <a:lnTo>
                  <a:pt x="1561" y="5832"/>
                </a:lnTo>
                <a:lnTo>
                  <a:pt x="1561" y="5910"/>
                </a:lnTo>
                <a:lnTo>
                  <a:pt x="1576" y="5910"/>
                </a:lnTo>
                <a:lnTo>
                  <a:pt x="1576" y="5988"/>
                </a:lnTo>
                <a:lnTo>
                  <a:pt x="1592" y="5988"/>
                </a:lnTo>
                <a:lnTo>
                  <a:pt x="1592" y="6066"/>
                </a:lnTo>
                <a:lnTo>
                  <a:pt x="1608" y="6066"/>
                </a:lnTo>
                <a:lnTo>
                  <a:pt x="1608" y="6143"/>
                </a:lnTo>
                <a:lnTo>
                  <a:pt x="1624" y="6143"/>
                </a:lnTo>
                <a:lnTo>
                  <a:pt x="1624" y="6221"/>
                </a:lnTo>
                <a:lnTo>
                  <a:pt x="1641" y="6221"/>
                </a:lnTo>
                <a:lnTo>
                  <a:pt x="1641" y="6299"/>
                </a:lnTo>
                <a:lnTo>
                  <a:pt x="1659" y="6299"/>
                </a:lnTo>
                <a:lnTo>
                  <a:pt x="1659" y="6377"/>
                </a:lnTo>
                <a:lnTo>
                  <a:pt x="1676" y="6377"/>
                </a:lnTo>
                <a:lnTo>
                  <a:pt x="1676" y="6454"/>
                </a:lnTo>
                <a:lnTo>
                  <a:pt x="1695" y="6454"/>
                </a:lnTo>
                <a:lnTo>
                  <a:pt x="1695" y="6532"/>
                </a:lnTo>
                <a:lnTo>
                  <a:pt x="1714" y="6532"/>
                </a:lnTo>
                <a:lnTo>
                  <a:pt x="1714" y="6610"/>
                </a:lnTo>
                <a:lnTo>
                  <a:pt x="1735" y="6610"/>
                </a:lnTo>
                <a:lnTo>
                  <a:pt x="1735" y="6688"/>
                </a:lnTo>
                <a:lnTo>
                  <a:pt x="1756" y="6688"/>
                </a:lnTo>
                <a:lnTo>
                  <a:pt x="1756" y="6765"/>
                </a:lnTo>
                <a:lnTo>
                  <a:pt x="1778" y="6765"/>
                </a:lnTo>
                <a:lnTo>
                  <a:pt x="1778" y="6843"/>
                </a:lnTo>
                <a:lnTo>
                  <a:pt x="1801" y="6843"/>
                </a:lnTo>
                <a:lnTo>
                  <a:pt x="1801" y="6921"/>
                </a:lnTo>
                <a:lnTo>
                  <a:pt x="1826" y="6921"/>
                </a:lnTo>
                <a:lnTo>
                  <a:pt x="1826" y="6999"/>
                </a:lnTo>
                <a:lnTo>
                  <a:pt x="1852" y="6999"/>
                </a:lnTo>
                <a:lnTo>
                  <a:pt x="1852" y="7077"/>
                </a:lnTo>
                <a:lnTo>
                  <a:pt x="1881" y="7077"/>
                </a:lnTo>
                <a:lnTo>
                  <a:pt x="1881" y="7154"/>
                </a:lnTo>
                <a:lnTo>
                  <a:pt x="1912" y="7154"/>
                </a:lnTo>
                <a:lnTo>
                  <a:pt x="1912" y="7232"/>
                </a:lnTo>
                <a:lnTo>
                  <a:pt x="1946" y="7232"/>
                </a:lnTo>
                <a:lnTo>
                  <a:pt x="1946" y="7310"/>
                </a:lnTo>
                <a:lnTo>
                  <a:pt x="1983" y="7310"/>
                </a:lnTo>
                <a:lnTo>
                  <a:pt x="1983" y="7388"/>
                </a:lnTo>
                <a:lnTo>
                  <a:pt x="2027" y="7388"/>
                </a:lnTo>
                <a:lnTo>
                  <a:pt x="2027" y="7465"/>
                </a:lnTo>
                <a:lnTo>
                  <a:pt x="2078" y="7465"/>
                </a:lnTo>
                <a:lnTo>
                  <a:pt x="2078" y="7543"/>
                </a:lnTo>
                <a:lnTo>
                  <a:pt x="2140" y="7543"/>
                </a:lnTo>
                <a:lnTo>
                  <a:pt x="2140" y="7621"/>
                </a:lnTo>
                <a:lnTo>
                  <a:pt x="2223" y="7621"/>
                </a:lnTo>
                <a:lnTo>
                  <a:pt x="2223" y="7699"/>
                </a:lnTo>
                <a:lnTo>
                  <a:pt x="2354" y="7699"/>
                </a:lnTo>
                <a:lnTo>
                  <a:pt x="2354" y="7777"/>
                </a:lnTo>
                <a:lnTo>
                  <a:pt x="2474" y="7777"/>
                </a:lnTo>
                <a:lnTo>
                  <a:pt x="2474" y="7699"/>
                </a:lnTo>
                <a:lnTo>
                  <a:pt x="2354" y="7699"/>
                </a:lnTo>
                <a:lnTo>
                  <a:pt x="2354" y="7621"/>
                </a:lnTo>
                <a:lnTo>
                  <a:pt x="2223" y="7621"/>
                </a:lnTo>
                <a:lnTo>
                  <a:pt x="2223" y="7543"/>
                </a:lnTo>
                <a:lnTo>
                  <a:pt x="2140" y="7543"/>
                </a:lnTo>
                <a:lnTo>
                  <a:pt x="2140" y="7465"/>
                </a:lnTo>
                <a:lnTo>
                  <a:pt x="2078" y="7465"/>
                </a:lnTo>
                <a:lnTo>
                  <a:pt x="2078" y="7388"/>
                </a:lnTo>
                <a:lnTo>
                  <a:pt x="2027" y="7388"/>
                </a:lnTo>
                <a:lnTo>
                  <a:pt x="2027" y="7310"/>
                </a:lnTo>
                <a:lnTo>
                  <a:pt x="1983" y="7310"/>
                </a:lnTo>
                <a:lnTo>
                  <a:pt x="1983" y="7232"/>
                </a:lnTo>
                <a:lnTo>
                  <a:pt x="1946" y="7232"/>
                </a:lnTo>
                <a:lnTo>
                  <a:pt x="1946" y="7154"/>
                </a:lnTo>
                <a:lnTo>
                  <a:pt x="1912" y="7154"/>
                </a:lnTo>
                <a:lnTo>
                  <a:pt x="1912" y="7077"/>
                </a:lnTo>
                <a:lnTo>
                  <a:pt x="1881" y="7077"/>
                </a:lnTo>
                <a:lnTo>
                  <a:pt x="1881" y="6999"/>
                </a:lnTo>
                <a:lnTo>
                  <a:pt x="1852" y="6999"/>
                </a:lnTo>
                <a:lnTo>
                  <a:pt x="1852" y="6921"/>
                </a:lnTo>
                <a:lnTo>
                  <a:pt x="1826" y="6921"/>
                </a:lnTo>
                <a:lnTo>
                  <a:pt x="1826" y="6843"/>
                </a:lnTo>
                <a:lnTo>
                  <a:pt x="1801" y="6843"/>
                </a:lnTo>
                <a:lnTo>
                  <a:pt x="1801" y="6765"/>
                </a:lnTo>
                <a:lnTo>
                  <a:pt x="1778" y="6765"/>
                </a:lnTo>
                <a:lnTo>
                  <a:pt x="1778" y="6688"/>
                </a:lnTo>
                <a:lnTo>
                  <a:pt x="1756" y="6688"/>
                </a:lnTo>
                <a:lnTo>
                  <a:pt x="1756" y="6610"/>
                </a:lnTo>
                <a:lnTo>
                  <a:pt x="1735" y="6610"/>
                </a:lnTo>
                <a:lnTo>
                  <a:pt x="1735" y="6532"/>
                </a:lnTo>
                <a:lnTo>
                  <a:pt x="1714" y="6532"/>
                </a:lnTo>
                <a:lnTo>
                  <a:pt x="1714" y="6454"/>
                </a:lnTo>
                <a:lnTo>
                  <a:pt x="1695" y="6454"/>
                </a:lnTo>
                <a:lnTo>
                  <a:pt x="1695" y="6377"/>
                </a:lnTo>
                <a:lnTo>
                  <a:pt x="1676" y="6377"/>
                </a:lnTo>
                <a:lnTo>
                  <a:pt x="1676" y="6299"/>
                </a:lnTo>
                <a:lnTo>
                  <a:pt x="1659" y="6299"/>
                </a:lnTo>
                <a:lnTo>
                  <a:pt x="1659" y="6221"/>
                </a:lnTo>
                <a:lnTo>
                  <a:pt x="1641" y="6221"/>
                </a:lnTo>
                <a:lnTo>
                  <a:pt x="1641" y="6143"/>
                </a:lnTo>
                <a:lnTo>
                  <a:pt x="1624" y="6143"/>
                </a:lnTo>
                <a:lnTo>
                  <a:pt x="1624" y="6066"/>
                </a:lnTo>
                <a:lnTo>
                  <a:pt x="1608" y="6066"/>
                </a:lnTo>
                <a:lnTo>
                  <a:pt x="1608" y="5988"/>
                </a:lnTo>
                <a:lnTo>
                  <a:pt x="1592" y="5988"/>
                </a:lnTo>
                <a:lnTo>
                  <a:pt x="1592" y="5910"/>
                </a:lnTo>
                <a:lnTo>
                  <a:pt x="1576" y="5910"/>
                </a:lnTo>
                <a:lnTo>
                  <a:pt x="1576" y="5832"/>
                </a:lnTo>
                <a:lnTo>
                  <a:pt x="1561" y="5832"/>
                </a:lnTo>
                <a:lnTo>
                  <a:pt x="1561" y="5754"/>
                </a:lnTo>
                <a:lnTo>
                  <a:pt x="1546" y="5754"/>
                </a:lnTo>
                <a:lnTo>
                  <a:pt x="1546" y="5677"/>
                </a:lnTo>
                <a:lnTo>
                  <a:pt x="1531" y="5677"/>
                </a:lnTo>
                <a:lnTo>
                  <a:pt x="1531" y="5599"/>
                </a:lnTo>
                <a:lnTo>
                  <a:pt x="1517" y="5599"/>
                </a:lnTo>
                <a:lnTo>
                  <a:pt x="1517" y="5521"/>
                </a:lnTo>
                <a:lnTo>
                  <a:pt x="1503" y="5521"/>
                </a:lnTo>
                <a:lnTo>
                  <a:pt x="1503" y="5443"/>
                </a:lnTo>
                <a:lnTo>
                  <a:pt x="1489" y="5443"/>
                </a:lnTo>
                <a:lnTo>
                  <a:pt x="1489" y="5366"/>
                </a:lnTo>
                <a:lnTo>
                  <a:pt x="1475" y="5366"/>
                </a:lnTo>
                <a:lnTo>
                  <a:pt x="1475" y="5288"/>
                </a:lnTo>
                <a:lnTo>
                  <a:pt x="1462" y="5288"/>
                </a:lnTo>
                <a:lnTo>
                  <a:pt x="1462" y="5210"/>
                </a:lnTo>
                <a:lnTo>
                  <a:pt x="1448" y="5210"/>
                </a:lnTo>
                <a:lnTo>
                  <a:pt x="1448" y="5132"/>
                </a:lnTo>
                <a:lnTo>
                  <a:pt x="1435" y="5132"/>
                </a:lnTo>
                <a:lnTo>
                  <a:pt x="1435" y="5055"/>
                </a:lnTo>
                <a:lnTo>
                  <a:pt x="1422" y="5055"/>
                </a:lnTo>
                <a:lnTo>
                  <a:pt x="1422" y="4977"/>
                </a:lnTo>
                <a:lnTo>
                  <a:pt x="1409" y="4977"/>
                </a:lnTo>
                <a:lnTo>
                  <a:pt x="1409" y="4899"/>
                </a:lnTo>
                <a:lnTo>
                  <a:pt x="1396" y="4899"/>
                </a:lnTo>
                <a:lnTo>
                  <a:pt x="1396" y="4821"/>
                </a:lnTo>
                <a:lnTo>
                  <a:pt x="1384" y="4821"/>
                </a:lnTo>
                <a:lnTo>
                  <a:pt x="1384" y="4743"/>
                </a:lnTo>
                <a:lnTo>
                  <a:pt x="1371" y="4743"/>
                </a:lnTo>
                <a:lnTo>
                  <a:pt x="1371" y="4666"/>
                </a:lnTo>
                <a:lnTo>
                  <a:pt x="1359" y="4666"/>
                </a:lnTo>
                <a:lnTo>
                  <a:pt x="1359" y="4588"/>
                </a:lnTo>
                <a:lnTo>
                  <a:pt x="1346" y="4588"/>
                </a:lnTo>
                <a:lnTo>
                  <a:pt x="1346" y="4510"/>
                </a:lnTo>
                <a:lnTo>
                  <a:pt x="1334" y="4510"/>
                </a:lnTo>
                <a:lnTo>
                  <a:pt x="1334" y="4432"/>
                </a:lnTo>
                <a:lnTo>
                  <a:pt x="1322" y="4432"/>
                </a:lnTo>
                <a:lnTo>
                  <a:pt x="1322" y="4355"/>
                </a:lnTo>
                <a:lnTo>
                  <a:pt x="1309" y="4355"/>
                </a:lnTo>
                <a:lnTo>
                  <a:pt x="1309" y="4277"/>
                </a:lnTo>
                <a:lnTo>
                  <a:pt x="1297" y="4277"/>
                </a:lnTo>
                <a:lnTo>
                  <a:pt x="1297" y="4199"/>
                </a:lnTo>
                <a:lnTo>
                  <a:pt x="1285" y="4199"/>
                </a:lnTo>
                <a:lnTo>
                  <a:pt x="1285" y="4121"/>
                </a:lnTo>
                <a:lnTo>
                  <a:pt x="1273" y="4121"/>
                </a:lnTo>
                <a:lnTo>
                  <a:pt x="1273" y="4044"/>
                </a:lnTo>
                <a:lnTo>
                  <a:pt x="1261" y="4044"/>
                </a:lnTo>
                <a:lnTo>
                  <a:pt x="1261" y="3966"/>
                </a:lnTo>
                <a:lnTo>
                  <a:pt x="1249" y="3966"/>
                </a:lnTo>
                <a:lnTo>
                  <a:pt x="1249" y="3888"/>
                </a:lnTo>
                <a:lnTo>
                  <a:pt x="1237" y="3888"/>
                </a:lnTo>
                <a:lnTo>
                  <a:pt x="1237" y="3810"/>
                </a:lnTo>
                <a:lnTo>
                  <a:pt x="1225" y="3810"/>
                </a:lnTo>
                <a:lnTo>
                  <a:pt x="1225" y="3732"/>
                </a:lnTo>
                <a:lnTo>
                  <a:pt x="1213" y="3732"/>
                </a:lnTo>
                <a:lnTo>
                  <a:pt x="1213" y="3655"/>
                </a:lnTo>
                <a:lnTo>
                  <a:pt x="1201" y="3655"/>
                </a:lnTo>
                <a:lnTo>
                  <a:pt x="1201" y="3577"/>
                </a:lnTo>
                <a:lnTo>
                  <a:pt x="1189" y="3577"/>
                </a:lnTo>
                <a:lnTo>
                  <a:pt x="1189" y="3499"/>
                </a:lnTo>
                <a:lnTo>
                  <a:pt x="1177" y="3499"/>
                </a:lnTo>
                <a:lnTo>
                  <a:pt x="1177" y="3421"/>
                </a:lnTo>
                <a:lnTo>
                  <a:pt x="1165" y="3421"/>
                </a:lnTo>
                <a:lnTo>
                  <a:pt x="1165" y="3344"/>
                </a:lnTo>
                <a:lnTo>
                  <a:pt x="1152" y="3344"/>
                </a:lnTo>
                <a:lnTo>
                  <a:pt x="1152" y="3266"/>
                </a:lnTo>
                <a:lnTo>
                  <a:pt x="1140" y="3266"/>
                </a:lnTo>
                <a:lnTo>
                  <a:pt x="1140" y="3188"/>
                </a:lnTo>
                <a:lnTo>
                  <a:pt x="1128" y="3188"/>
                </a:lnTo>
                <a:lnTo>
                  <a:pt x="1128" y="3110"/>
                </a:lnTo>
                <a:lnTo>
                  <a:pt x="1115" y="3110"/>
                </a:lnTo>
                <a:lnTo>
                  <a:pt x="1115" y="3033"/>
                </a:lnTo>
                <a:lnTo>
                  <a:pt x="1103" y="3033"/>
                </a:lnTo>
                <a:lnTo>
                  <a:pt x="1103" y="2955"/>
                </a:lnTo>
                <a:lnTo>
                  <a:pt x="1090" y="2955"/>
                </a:lnTo>
                <a:lnTo>
                  <a:pt x="1090" y="2877"/>
                </a:lnTo>
                <a:lnTo>
                  <a:pt x="1078" y="2877"/>
                </a:lnTo>
                <a:lnTo>
                  <a:pt x="1078" y="2799"/>
                </a:lnTo>
                <a:lnTo>
                  <a:pt x="1065" y="2799"/>
                </a:lnTo>
                <a:lnTo>
                  <a:pt x="1065" y="2721"/>
                </a:lnTo>
                <a:lnTo>
                  <a:pt x="1052" y="2721"/>
                </a:lnTo>
                <a:lnTo>
                  <a:pt x="1052" y="2644"/>
                </a:lnTo>
                <a:lnTo>
                  <a:pt x="1039" y="2644"/>
                </a:lnTo>
                <a:lnTo>
                  <a:pt x="1039" y="2566"/>
                </a:lnTo>
                <a:lnTo>
                  <a:pt x="1026" y="2566"/>
                </a:lnTo>
                <a:lnTo>
                  <a:pt x="1026" y="2488"/>
                </a:lnTo>
                <a:lnTo>
                  <a:pt x="1012" y="2488"/>
                </a:lnTo>
                <a:lnTo>
                  <a:pt x="1012" y="2410"/>
                </a:lnTo>
                <a:lnTo>
                  <a:pt x="999" y="2410"/>
                </a:lnTo>
                <a:lnTo>
                  <a:pt x="999" y="2333"/>
                </a:lnTo>
                <a:lnTo>
                  <a:pt x="985" y="2333"/>
                </a:lnTo>
                <a:lnTo>
                  <a:pt x="985" y="2255"/>
                </a:lnTo>
                <a:lnTo>
                  <a:pt x="971" y="2255"/>
                </a:lnTo>
                <a:lnTo>
                  <a:pt x="971" y="2177"/>
                </a:lnTo>
                <a:lnTo>
                  <a:pt x="957" y="2177"/>
                </a:lnTo>
                <a:lnTo>
                  <a:pt x="957" y="2099"/>
                </a:lnTo>
                <a:lnTo>
                  <a:pt x="943" y="2099"/>
                </a:lnTo>
                <a:lnTo>
                  <a:pt x="943" y="2022"/>
                </a:lnTo>
                <a:lnTo>
                  <a:pt x="928" y="2022"/>
                </a:lnTo>
                <a:lnTo>
                  <a:pt x="928" y="1944"/>
                </a:lnTo>
                <a:lnTo>
                  <a:pt x="913" y="1944"/>
                </a:lnTo>
                <a:lnTo>
                  <a:pt x="913" y="1866"/>
                </a:lnTo>
                <a:lnTo>
                  <a:pt x="898" y="1866"/>
                </a:lnTo>
                <a:lnTo>
                  <a:pt x="898" y="1788"/>
                </a:lnTo>
                <a:lnTo>
                  <a:pt x="882" y="1788"/>
                </a:lnTo>
                <a:lnTo>
                  <a:pt x="882" y="1710"/>
                </a:lnTo>
                <a:lnTo>
                  <a:pt x="866" y="1710"/>
                </a:lnTo>
                <a:lnTo>
                  <a:pt x="866" y="1633"/>
                </a:lnTo>
                <a:lnTo>
                  <a:pt x="850" y="1633"/>
                </a:lnTo>
                <a:lnTo>
                  <a:pt x="850" y="1555"/>
                </a:lnTo>
                <a:lnTo>
                  <a:pt x="833" y="1555"/>
                </a:lnTo>
                <a:lnTo>
                  <a:pt x="833" y="1477"/>
                </a:lnTo>
                <a:lnTo>
                  <a:pt x="815" y="1477"/>
                </a:lnTo>
                <a:lnTo>
                  <a:pt x="815" y="1399"/>
                </a:lnTo>
                <a:lnTo>
                  <a:pt x="798" y="1399"/>
                </a:lnTo>
                <a:lnTo>
                  <a:pt x="798" y="1322"/>
                </a:lnTo>
                <a:lnTo>
                  <a:pt x="779" y="1322"/>
                </a:lnTo>
                <a:lnTo>
                  <a:pt x="779" y="1244"/>
                </a:lnTo>
                <a:lnTo>
                  <a:pt x="760" y="1244"/>
                </a:lnTo>
                <a:lnTo>
                  <a:pt x="760" y="1166"/>
                </a:lnTo>
                <a:lnTo>
                  <a:pt x="739" y="1166"/>
                </a:lnTo>
                <a:lnTo>
                  <a:pt x="739" y="1088"/>
                </a:lnTo>
                <a:lnTo>
                  <a:pt x="718" y="1088"/>
                </a:lnTo>
                <a:lnTo>
                  <a:pt x="718" y="1011"/>
                </a:lnTo>
                <a:lnTo>
                  <a:pt x="696" y="1011"/>
                </a:lnTo>
                <a:lnTo>
                  <a:pt x="696" y="933"/>
                </a:lnTo>
                <a:lnTo>
                  <a:pt x="673" y="933"/>
                </a:lnTo>
                <a:lnTo>
                  <a:pt x="673" y="855"/>
                </a:lnTo>
                <a:lnTo>
                  <a:pt x="648" y="855"/>
                </a:lnTo>
                <a:lnTo>
                  <a:pt x="648" y="777"/>
                </a:lnTo>
                <a:lnTo>
                  <a:pt x="622" y="777"/>
                </a:lnTo>
                <a:lnTo>
                  <a:pt x="622" y="699"/>
                </a:lnTo>
                <a:lnTo>
                  <a:pt x="593" y="699"/>
                </a:lnTo>
                <a:lnTo>
                  <a:pt x="593" y="622"/>
                </a:lnTo>
                <a:lnTo>
                  <a:pt x="562" y="622"/>
                </a:lnTo>
                <a:lnTo>
                  <a:pt x="562" y="544"/>
                </a:lnTo>
                <a:lnTo>
                  <a:pt x="528" y="544"/>
                </a:lnTo>
                <a:lnTo>
                  <a:pt x="528" y="466"/>
                </a:lnTo>
                <a:lnTo>
                  <a:pt x="491" y="466"/>
                </a:lnTo>
                <a:lnTo>
                  <a:pt x="491" y="388"/>
                </a:lnTo>
                <a:lnTo>
                  <a:pt x="447" y="388"/>
                </a:lnTo>
                <a:lnTo>
                  <a:pt x="447" y="311"/>
                </a:lnTo>
                <a:lnTo>
                  <a:pt x="396" y="311"/>
                </a:lnTo>
                <a:lnTo>
                  <a:pt x="396" y="233"/>
                </a:lnTo>
                <a:lnTo>
                  <a:pt x="334" y="233"/>
                </a:lnTo>
                <a:lnTo>
                  <a:pt x="334" y="155"/>
                </a:lnTo>
                <a:lnTo>
                  <a:pt x="251" y="155"/>
                </a:lnTo>
                <a:lnTo>
                  <a:pt x="251" y="77"/>
                </a:lnTo>
                <a:lnTo>
                  <a:pt x="120" y="77"/>
                </a:lnTo>
                <a:lnTo>
                  <a:pt x="120" y="0"/>
                </a:lnTo>
                <a:lnTo>
                  <a:pt x="0" y="0"/>
                </a:lnTo>
              </a:path>
            </a:pathLst>
          </a:custGeom>
          <a:solidFill>
            <a:srgbClr val="0000FF"/>
          </a:solidFill>
          <a:ln w="38100">
            <a:solidFill>
              <a:srgbClr val="0000FF"/>
            </a:solidFill>
            <a:round/>
            <a:headEnd/>
            <a:tailEnd/>
          </a:ln>
        </p:spPr>
        <p:txBody>
          <a:bodyPr/>
          <a:lstStyle/>
          <a:p>
            <a:endParaRPr lang="en-US"/>
          </a:p>
        </p:txBody>
      </p:sp>
      <p:sp>
        <p:nvSpPr>
          <p:cNvPr id="257106" name="Rectangle 82"/>
          <p:cNvSpPr>
            <a:spLocks noChangeArrowheads="1"/>
          </p:cNvSpPr>
          <p:nvPr/>
        </p:nvSpPr>
        <p:spPr bwMode="auto">
          <a:xfrm>
            <a:off x="3505200" y="2814638"/>
            <a:ext cx="2971800" cy="266700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latin typeface="Arial" panose="020B0604020202020204" pitchFamily="34" charset="0"/>
            </a:endParaRPr>
          </a:p>
        </p:txBody>
      </p:sp>
      <p:sp>
        <p:nvSpPr>
          <p:cNvPr id="257105" name="Text Box 81"/>
          <p:cNvSpPr txBox="1">
            <a:spLocks noChangeArrowheads="1"/>
          </p:cNvSpPr>
          <p:nvPr/>
        </p:nvSpPr>
        <p:spPr bwMode="auto">
          <a:xfrm>
            <a:off x="4267200" y="3881438"/>
            <a:ext cx="1749425"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wrap="none">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r>
              <a:rPr lang="en-US" altLang="en-US">
                <a:solidFill>
                  <a:srgbClr val="0000FF"/>
                </a:solidFill>
                <a:latin typeface="Arial" panose="020B0604020202020204" pitchFamily="34" charset="0"/>
              </a:rPr>
              <a:t>Posterior p-box</a:t>
            </a:r>
          </a:p>
        </p:txBody>
      </p:sp>
      <p:sp>
        <p:nvSpPr>
          <p:cNvPr id="257104" name="Freeform 80"/>
          <p:cNvSpPr>
            <a:spLocks/>
          </p:cNvSpPr>
          <p:nvPr/>
        </p:nvSpPr>
        <p:spPr bwMode="auto">
          <a:xfrm>
            <a:off x="2895600" y="2341563"/>
            <a:ext cx="2016125" cy="3140075"/>
          </a:xfrm>
          <a:custGeom>
            <a:avLst/>
            <a:gdLst>
              <a:gd name="T0" fmla="*/ 0 w 1270"/>
              <a:gd name="T1" fmla="*/ 2147483647 h 1978"/>
              <a:gd name="T2" fmla="*/ 2147483647 w 1270"/>
              <a:gd name="T3" fmla="*/ 2147483647 h 1978"/>
              <a:gd name="T4" fmla="*/ 2147483647 w 1270"/>
              <a:gd name="T5" fmla="*/ 2147483647 h 1978"/>
              <a:gd name="T6" fmla="*/ 2147483647 w 1270"/>
              <a:gd name="T7" fmla="*/ 2147483647 h 1978"/>
              <a:gd name="T8" fmla="*/ 2147483647 w 1270"/>
              <a:gd name="T9" fmla="*/ 2147483647 h 1978"/>
              <a:gd name="T10" fmla="*/ 2147483647 w 1270"/>
              <a:gd name="T11" fmla="*/ 2147483647 h 1978"/>
              <a:gd name="T12" fmla="*/ 2147483647 w 1270"/>
              <a:gd name="T13" fmla="*/ 2147483647 h 1978"/>
              <a:gd name="T14" fmla="*/ 2147483647 w 1270"/>
              <a:gd name="T15" fmla="*/ 2147483647 h 1978"/>
              <a:gd name="T16" fmla="*/ 2147483647 w 1270"/>
              <a:gd name="T17" fmla="*/ 2147483647 h 1978"/>
              <a:gd name="T18" fmla="*/ 2147483647 w 1270"/>
              <a:gd name="T19" fmla="*/ 2147483647 h 1978"/>
              <a:gd name="T20" fmla="*/ 2147483647 w 1270"/>
              <a:gd name="T21" fmla="*/ 2147483647 h 1978"/>
              <a:gd name="T22" fmla="*/ 2147483647 w 1270"/>
              <a:gd name="T23" fmla="*/ 2147483647 h 1978"/>
              <a:gd name="T24" fmla="*/ 2147483647 w 1270"/>
              <a:gd name="T25" fmla="*/ 2147483647 h 1978"/>
              <a:gd name="T26" fmla="*/ 2147483647 w 1270"/>
              <a:gd name="T27" fmla="*/ 2147483647 h 1978"/>
              <a:gd name="T28" fmla="*/ 2147483647 w 1270"/>
              <a:gd name="T29" fmla="*/ 2147483647 h 1978"/>
              <a:gd name="T30" fmla="*/ 2147483647 w 1270"/>
              <a:gd name="T31" fmla="*/ 2147483647 h 1978"/>
              <a:gd name="T32" fmla="*/ 2147483647 w 1270"/>
              <a:gd name="T33" fmla="*/ 2147483647 h 1978"/>
              <a:gd name="T34" fmla="*/ 2147483647 w 1270"/>
              <a:gd name="T35" fmla="*/ 2147483647 h 1978"/>
              <a:gd name="T36" fmla="*/ 2147483647 w 1270"/>
              <a:gd name="T37" fmla="*/ 2147483647 h 1978"/>
              <a:gd name="T38" fmla="*/ 2147483647 w 1270"/>
              <a:gd name="T39" fmla="*/ 2147483647 h 1978"/>
              <a:gd name="T40" fmla="*/ 2147483647 w 1270"/>
              <a:gd name="T41" fmla="*/ 2147483647 h 1978"/>
              <a:gd name="T42" fmla="*/ 2147483647 w 1270"/>
              <a:gd name="T43" fmla="*/ 2147483647 h 1978"/>
              <a:gd name="T44" fmla="*/ 2147483647 w 1270"/>
              <a:gd name="T45" fmla="*/ 0 h 1978"/>
              <a:gd name="T46" fmla="*/ 2147483647 w 1270"/>
              <a:gd name="T47" fmla="*/ 0 h 1978"/>
              <a:gd name="T48" fmla="*/ 2147483647 w 1270"/>
              <a:gd name="T49" fmla="*/ 2147483647 h 1978"/>
              <a:gd name="T50" fmla="*/ 2147483647 w 1270"/>
              <a:gd name="T51" fmla="*/ 2147483647 h 1978"/>
              <a:gd name="T52" fmla="*/ 2147483647 w 1270"/>
              <a:gd name="T53" fmla="*/ 2147483647 h 1978"/>
              <a:gd name="T54" fmla="*/ 2147483647 w 1270"/>
              <a:gd name="T55" fmla="*/ 2147483647 h 1978"/>
              <a:gd name="T56" fmla="*/ 2147483647 w 1270"/>
              <a:gd name="T57" fmla="*/ 2147483647 h 1978"/>
              <a:gd name="T58" fmla="*/ 2147483647 w 1270"/>
              <a:gd name="T59" fmla="*/ 2147483647 h 1978"/>
              <a:gd name="T60" fmla="*/ 2147483647 w 1270"/>
              <a:gd name="T61" fmla="*/ 2147483647 h 1978"/>
              <a:gd name="T62" fmla="*/ 2147483647 w 1270"/>
              <a:gd name="T63" fmla="*/ 2147483647 h 1978"/>
              <a:gd name="T64" fmla="*/ 2147483647 w 1270"/>
              <a:gd name="T65" fmla="*/ 2147483647 h 1978"/>
              <a:gd name="T66" fmla="*/ 2147483647 w 1270"/>
              <a:gd name="T67" fmla="*/ 2147483647 h 1978"/>
              <a:gd name="T68" fmla="*/ 2147483647 w 1270"/>
              <a:gd name="T69" fmla="*/ 2147483647 h 1978"/>
              <a:gd name="T70" fmla="*/ 2147483647 w 1270"/>
              <a:gd name="T71" fmla="*/ 2147483647 h 1978"/>
              <a:gd name="T72" fmla="*/ 2147483647 w 1270"/>
              <a:gd name="T73" fmla="*/ 2147483647 h 1978"/>
              <a:gd name="T74" fmla="*/ 2147483647 w 1270"/>
              <a:gd name="T75" fmla="*/ 2147483647 h 1978"/>
              <a:gd name="T76" fmla="*/ 2147483647 w 1270"/>
              <a:gd name="T77" fmla="*/ 2147483647 h 1978"/>
              <a:gd name="T78" fmla="*/ 2147483647 w 1270"/>
              <a:gd name="T79" fmla="*/ 2147483647 h 1978"/>
              <a:gd name="T80" fmla="*/ 2147483647 w 1270"/>
              <a:gd name="T81" fmla="*/ 2147483647 h 1978"/>
              <a:gd name="T82" fmla="*/ 2147483647 w 1270"/>
              <a:gd name="T83" fmla="*/ 2147483647 h 1978"/>
              <a:gd name="T84" fmla="*/ 2147483647 w 1270"/>
              <a:gd name="T85" fmla="*/ 2147483647 h 1978"/>
              <a:gd name="T86" fmla="*/ 2147483647 w 1270"/>
              <a:gd name="T87" fmla="*/ 2147483647 h 1978"/>
              <a:gd name="T88" fmla="*/ 2147483647 w 1270"/>
              <a:gd name="T89" fmla="*/ 2147483647 h 1978"/>
              <a:gd name="T90" fmla="*/ 2147483647 w 1270"/>
              <a:gd name="T91" fmla="*/ 2147483647 h 1978"/>
              <a:gd name="T92" fmla="*/ 2147483647 w 1270"/>
              <a:gd name="T93" fmla="*/ 2147483647 h 1978"/>
              <a:gd name="T94" fmla="*/ 2147483647 w 1270"/>
              <a:gd name="T95" fmla="*/ 2147483647 h 1978"/>
              <a:gd name="T96" fmla="*/ 2147483647 w 1270"/>
              <a:gd name="T97" fmla="*/ 2147483647 h 1978"/>
              <a:gd name="T98" fmla="*/ 2147483647 w 1270"/>
              <a:gd name="T99" fmla="*/ 2147483647 h 1978"/>
              <a:gd name="T100" fmla="*/ 0 w 1270"/>
              <a:gd name="T101" fmla="*/ 2147483647 h 1978"/>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270"/>
              <a:gd name="T154" fmla="*/ 0 h 1978"/>
              <a:gd name="T155" fmla="*/ 1270 w 1270"/>
              <a:gd name="T156" fmla="*/ 1978 h 1978"/>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270" h="1978">
                <a:moveTo>
                  <a:pt x="0" y="1978"/>
                </a:moveTo>
                <a:lnTo>
                  <a:pt x="80" y="1926"/>
                </a:lnTo>
                <a:lnTo>
                  <a:pt x="124" y="1898"/>
                </a:lnTo>
                <a:lnTo>
                  <a:pt x="158" y="1857"/>
                </a:lnTo>
                <a:lnTo>
                  <a:pt x="184" y="1798"/>
                </a:lnTo>
                <a:lnTo>
                  <a:pt x="196" y="1749"/>
                </a:lnTo>
                <a:lnTo>
                  <a:pt x="212" y="1704"/>
                </a:lnTo>
                <a:lnTo>
                  <a:pt x="232" y="1631"/>
                </a:lnTo>
                <a:lnTo>
                  <a:pt x="254" y="1534"/>
                </a:lnTo>
                <a:lnTo>
                  <a:pt x="268" y="1451"/>
                </a:lnTo>
                <a:lnTo>
                  <a:pt x="286" y="1340"/>
                </a:lnTo>
                <a:lnTo>
                  <a:pt x="308" y="1226"/>
                </a:lnTo>
                <a:lnTo>
                  <a:pt x="328" y="1070"/>
                </a:lnTo>
                <a:lnTo>
                  <a:pt x="350" y="900"/>
                </a:lnTo>
                <a:lnTo>
                  <a:pt x="370" y="730"/>
                </a:lnTo>
                <a:lnTo>
                  <a:pt x="390" y="556"/>
                </a:lnTo>
                <a:lnTo>
                  <a:pt x="410" y="432"/>
                </a:lnTo>
                <a:lnTo>
                  <a:pt x="446" y="260"/>
                </a:lnTo>
                <a:lnTo>
                  <a:pt x="473" y="146"/>
                </a:lnTo>
                <a:lnTo>
                  <a:pt x="494" y="73"/>
                </a:lnTo>
                <a:lnTo>
                  <a:pt x="508" y="42"/>
                </a:lnTo>
                <a:lnTo>
                  <a:pt x="524" y="14"/>
                </a:lnTo>
                <a:lnTo>
                  <a:pt x="554" y="0"/>
                </a:lnTo>
                <a:lnTo>
                  <a:pt x="608" y="0"/>
                </a:lnTo>
                <a:lnTo>
                  <a:pt x="1218" y="2"/>
                </a:lnTo>
                <a:lnTo>
                  <a:pt x="1220" y="2"/>
                </a:lnTo>
                <a:lnTo>
                  <a:pt x="1244" y="2"/>
                </a:lnTo>
                <a:lnTo>
                  <a:pt x="1270" y="4"/>
                </a:lnTo>
                <a:lnTo>
                  <a:pt x="1216" y="30"/>
                </a:lnTo>
                <a:lnTo>
                  <a:pt x="1156" y="58"/>
                </a:lnTo>
                <a:lnTo>
                  <a:pt x="1120" y="76"/>
                </a:lnTo>
                <a:lnTo>
                  <a:pt x="1078" y="98"/>
                </a:lnTo>
                <a:lnTo>
                  <a:pt x="1043" y="130"/>
                </a:lnTo>
                <a:lnTo>
                  <a:pt x="1025" y="156"/>
                </a:lnTo>
                <a:lnTo>
                  <a:pt x="1002" y="189"/>
                </a:lnTo>
                <a:lnTo>
                  <a:pt x="983" y="224"/>
                </a:lnTo>
                <a:lnTo>
                  <a:pt x="953" y="276"/>
                </a:lnTo>
                <a:lnTo>
                  <a:pt x="932" y="338"/>
                </a:lnTo>
                <a:lnTo>
                  <a:pt x="898" y="449"/>
                </a:lnTo>
                <a:lnTo>
                  <a:pt x="860" y="598"/>
                </a:lnTo>
                <a:lnTo>
                  <a:pt x="809" y="806"/>
                </a:lnTo>
                <a:lnTo>
                  <a:pt x="766" y="1021"/>
                </a:lnTo>
                <a:lnTo>
                  <a:pt x="725" y="1227"/>
                </a:lnTo>
                <a:lnTo>
                  <a:pt x="692" y="1423"/>
                </a:lnTo>
                <a:lnTo>
                  <a:pt x="668" y="1581"/>
                </a:lnTo>
                <a:lnTo>
                  <a:pt x="632" y="1758"/>
                </a:lnTo>
                <a:lnTo>
                  <a:pt x="605" y="1846"/>
                </a:lnTo>
                <a:lnTo>
                  <a:pt x="569" y="1935"/>
                </a:lnTo>
                <a:lnTo>
                  <a:pt x="539" y="1971"/>
                </a:lnTo>
                <a:lnTo>
                  <a:pt x="500" y="1971"/>
                </a:lnTo>
                <a:lnTo>
                  <a:pt x="0" y="1978"/>
                </a:lnTo>
                <a:close/>
              </a:path>
            </a:pathLst>
          </a:custGeom>
          <a:solidFill>
            <a:srgbClr val="0000FF"/>
          </a:solidFill>
          <a:ln w="9525">
            <a:solidFill>
              <a:srgbClr val="0000FF"/>
            </a:solidFill>
            <a:round/>
            <a:headEnd/>
            <a:tailEnd/>
          </a:ln>
        </p:spPr>
        <p:txBody>
          <a:bodyPr/>
          <a:lstStyle/>
          <a:p>
            <a:endParaRPr lang="en-US"/>
          </a:p>
        </p:txBody>
      </p:sp>
      <p:sp>
        <p:nvSpPr>
          <p:cNvPr id="158760" name="Line 4"/>
          <p:cNvSpPr>
            <a:spLocks noChangeShapeType="1"/>
          </p:cNvSpPr>
          <p:nvPr/>
        </p:nvSpPr>
        <p:spPr bwMode="auto">
          <a:xfrm flipV="1">
            <a:off x="990600" y="5453063"/>
            <a:ext cx="7010400" cy="0"/>
          </a:xfrm>
          <a:prstGeom prst="line">
            <a:avLst/>
          </a:prstGeom>
          <a:noFill/>
          <a:ln w="76200">
            <a:solidFill>
              <a:srgbClr val="C0C0C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7054" name="Text Box 30"/>
          <p:cNvSpPr txBox="1">
            <a:spLocks noChangeArrowheads="1"/>
          </p:cNvSpPr>
          <p:nvPr/>
        </p:nvSpPr>
        <p:spPr bwMode="auto">
          <a:xfrm>
            <a:off x="6761163" y="4464050"/>
            <a:ext cx="16383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r>
              <a:rPr lang="en-US" altLang="en-US">
                <a:solidFill>
                  <a:srgbClr val="FF0000"/>
                </a:solidFill>
                <a:latin typeface="Arial" panose="020B0604020202020204" pitchFamily="34" charset="0"/>
              </a:rPr>
              <a:t>Likelihoods</a:t>
            </a:r>
          </a:p>
        </p:txBody>
      </p:sp>
      <p:sp>
        <p:nvSpPr>
          <p:cNvPr id="257056" name="Freeform 32"/>
          <p:cNvSpPr>
            <a:spLocks/>
          </p:cNvSpPr>
          <p:nvPr/>
        </p:nvSpPr>
        <p:spPr bwMode="auto">
          <a:xfrm>
            <a:off x="4846638" y="5053013"/>
            <a:ext cx="3116262" cy="382587"/>
          </a:xfrm>
          <a:custGeom>
            <a:avLst/>
            <a:gdLst>
              <a:gd name="T0" fmla="*/ 0 w 2823"/>
              <a:gd name="T1" fmla="*/ 2147483647 h 1885"/>
              <a:gd name="T2" fmla="*/ 2147483647 w 2823"/>
              <a:gd name="T3" fmla="*/ 2147483647 h 1885"/>
              <a:gd name="T4" fmla="*/ 2147483647 w 2823"/>
              <a:gd name="T5" fmla="*/ 2147483647 h 1885"/>
              <a:gd name="T6" fmla="*/ 2147483647 w 2823"/>
              <a:gd name="T7" fmla="*/ 2147483647 h 1885"/>
              <a:gd name="T8" fmla="*/ 2147483647 w 2823"/>
              <a:gd name="T9" fmla="*/ 2147483647 h 1885"/>
              <a:gd name="T10" fmla="*/ 2147483647 w 2823"/>
              <a:gd name="T11" fmla="*/ 2147483647 h 1885"/>
              <a:gd name="T12" fmla="*/ 2147483647 w 2823"/>
              <a:gd name="T13" fmla="*/ 2147483647 h 1885"/>
              <a:gd name="T14" fmla="*/ 2147483647 w 2823"/>
              <a:gd name="T15" fmla="*/ 2147483647 h 1885"/>
              <a:gd name="T16" fmla="*/ 2147483647 w 2823"/>
              <a:gd name="T17" fmla="*/ 2147483647 h 1885"/>
              <a:gd name="T18" fmla="*/ 2147483647 w 2823"/>
              <a:gd name="T19" fmla="*/ 2147483647 h 1885"/>
              <a:gd name="T20" fmla="*/ 2147483647 w 2823"/>
              <a:gd name="T21" fmla="*/ 2147483647 h 1885"/>
              <a:gd name="T22" fmla="*/ 2147483647 w 2823"/>
              <a:gd name="T23" fmla="*/ 2147483647 h 1885"/>
              <a:gd name="T24" fmla="*/ 2147483647 w 2823"/>
              <a:gd name="T25" fmla="*/ 2147483647 h 1885"/>
              <a:gd name="T26" fmla="*/ 2147483647 w 2823"/>
              <a:gd name="T27" fmla="*/ 2147483647 h 1885"/>
              <a:gd name="T28" fmla="*/ 2147483647 w 2823"/>
              <a:gd name="T29" fmla="*/ 2147483647 h 1885"/>
              <a:gd name="T30" fmla="*/ 2147483647 w 2823"/>
              <a:gd name="T31" fmla="*/ 2147483647 h 1885"/>
              <a:gd name="T32" fmla="*/ 2147483647 w 2823"/>
              <a:gd name="T33" fmla="*/ 2147483647 h 1885"/>
              <a:gd name="T34" fmla="*/ 2147483647 w 2823"/>
              <a:gd name="T35" fmla="*/ 2147483647 h 1885"/>
              <a:gd name="T36" fmla="*/ 2147483647 w 2823"/>
              <a:gd name="T37" fmla="*/ 2147483647 h 1885"/>
              <a:gd name="T38" fmla="*/ 2147483647 w 2823"/>
              <a:gd name="T39" fmla="*/ 2147483647 h 1885"/>
              <a:gd name="T40" fmla="*/ 2147483647 w 2823"/>
              <a:gd name="T41" fmla="*/ 2147483647 h 1885"/>
              <a:gd name="T42" fmla="*/ 2147483647 w 2823"/>
              <a:gd name="T43" fmla="*/ 2147483647 h 1885"/>
              <a:gd name="T44" fmla="*/ 2147483647 w 2823"/>
              <a:gd name="T45" fmla="*/ 2147483647 h 1885"/>
              <a:gd name="T46" fmla="*/ 2147483647 w 2823"/>
              <a:gd name="T47" fmla="*/ 2147483647 h 1885"/>
              <a:gd name="T48" fmla="*/ 2147483647 w 2823"/>
              <a:gd name="T49" fmla="*/ 2147483647 h 1885"/>
              <a:gd name="T50" fmla="*/ 2147483647 w 2823"/>
              <a:gd name="T51" fmla="*/ 0 h 1885"/>
              <a:gd name="T52" fmla="*/ 2147483647 w 2823"/>
              <a:gd name="T53" fmla="*/ 2147483647 h 1885"/>
              <a:gd name="T54" fmla="*/ 2147483647 w 2823"/>
              <a:gd name="T55" fmla="*/ 2147483647 h 1885"/>
              <a:gd name="T56" fmla="*/ 2147483647 w 2823"/>
              <a:gd name="T57" fmla="*/ 2147483647 h 1885"/>
              <a:gd name="T58" fmla="*/ 2147483647 w 2823"/>
              <a:gd name="T59" fmla="*/ 2147483647 h 1885"/>
              <a:gd name="T60" fmla="*/ 2147483647 w 2823"/>
              <a:gd name="T61" fmla="*/ 2147483647 h 1885"/>
              <a:gd name="T62" fmla="*/ 2147483647 w 2823"/>
              <a:gd name="T63" fmla="*/ 2147483647 h 1885"/>
              <a:gd name="T64" fmla="*/ 2147483647 w 2823"/>
              <a:gd name="T65" fmla="*/ 2147483647 h 1885"/>
              <a:gd name="T66" fmla="*/ 2147483647 w 2823"/>
              <a:gd name="T67" fmla="*/ 2147483647 h 1885"/>
              <a:gd name="T68" fmla="*/ 2147483647 w 2823"/>
              <a:gd name="T69" fmla="*/ 2147483647 h 1885"/>
              <a:gd name="T70" fmla="*/ 2147483647 w 2823"/>
              <a:gd name="T71" fmla="*/ 2147483647 h 1885"/>
              <a:gd name="T72" fmla="*/ 2147483647 w 2823"/>
              <a:gd name="T73" fmla="*/ 2147483647 h 1885"/>
              <a:gd name="T74" fmla="*/ 2147483647 w 2823"/>
              <a:gd name="T75" fmla="*/ 2147483647 h 1885"/>
              <a:gd name="T76" fmla="*/ 2147483647 w 2823"/>
              <a:gd name="T77" fmla="*/ 2147483647 h 1885"/>
              <a:gd name="T78" fmla="*/ 2147483647 w 2823"/>
              <a:gd name="T79" fmla="*/ 2147483647 h 1885"/>
              <a:gd name="T80" fmla="*/ 2147483647 w 2823"/>
              <a:gd name="T81" fmla="*/ 2147483647 h 1885"/>
              <a:gd name="T82" fmla="*/ 2147483647 w 2823"/>
              <a:gd name="T83" fmla="*/ 2147483647 h 1885"/>
              <a:gd name="T84" fmla="*/ 2147483647 w 2823"/>
              <a:gd name="T85" fmla="*/ 2147483647 h 1885"/>
              <a:gd name="T86" fmla="*/ 2147483647 w 2823"/>
              <a:gd name="T87" fmla="*/ 2147483647 h 1885"/>
              <a:gd name="T88" fmla="*/ 2147483647 w 2823"/>
              <a:gd name="T89" fmla="*/ 2147483647 h 1885"/>
              <a:gd name="T90" fmla="*/ 2147483647 w 2823"/>
              <a:gd name="T91" fmla="*/ 2147483647 h 1885"/>
              <a:gd name="T92" fmla="*/ 2147483647 w 2823"/>
              <a:gd name="T93" fmla="*/ 2147483647 h 1885"/>
              <a:gd name="T94" fmla="*/ 2147483647 w 2823"/>
              <a:gd name="T95" fmla="*/ 2147483647 h 1885"/>
              <a:gd name="T96" fmla="*/ 2147483647 w 2823"/>
              <a:gd name="T97" fmla="*/ 2147483647 h 188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823"/>
              <a:gd name="T148" fmla="*/ 0 h 1885"/>
              <a:gd name="T149" fmla="*/ 2823 w 2823"/>
              <a:gd name="T150" fmla="*/ 1885 h 188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823" h="1885">
                <a:moveTo>
                  <a:pt x="0" y="1885"/>
                </a:moveTo>
                <a:lnTo>
                  <a:pt x="60" y="1885"/>
                </a:lnTo>
                <a:lnTo>
                  <a:pt x="118" y="1883"/>
                </a:lnTo>
                <a:lnTo>
                  <a:pt x="176" y="1879"/>
                </a:lnTo>
                <a:lnTo>
                  <a:pt x="236" y="1878"/>
                </a:lnTo>
                <a:lnTo>
                  <a:pt x="295" y="1872"/>
                </a:lnTo>
                <a:lnTo>
                  <a:pt x="355" y="1863"/>
                </a:lnTo>
                <a:lnTo>
                  <a:pt x="413" y="1853"/>
                </a:lnTo>
                <a:lnTo>
                  <a:pt x="471" y="1833"/>
                </a:lnTo>
                <a:lnTo>
                  <a:pt x="529" y="1808"/>
                </a:lnTo>
                <a:lnTo>
                  <a:pt x="587" y="1772"/>
                </a:lnTo>
                <a:lnTo>
                  <a:pt x="647" y="1722"/>
                </a:lnTo>
                <a:lnTo>
                  <a:pt x="705" y="1657"/>
                </a:lnTo>
                <a:lnTo>
                  <a:pt x="764" y="1573"/>
                </a:lnTo>
                <a:lnTo>
                  <a:pt x="824" y="1469"/>
                </a:lnTo>
                <a:lnTo>
                  <a:pt x="882" y="1345"/>
                </a:lnTo>
                <a:lnTo>
                  <a:pt x="942" y="1199"/>
                </a:lnTo>
                <a:lnTo>
                  <a:pt x="1000" y="1038"/>
                </a:lnTo>
                <a:lnTo>
                  <a:pt x="1058" y="863"/>
                </a:lnTo>
                <a:lnTo>
                  <a:pt x="1118" y="683"/>
                </a:lnTo>
                <a:lnTo>
                  <a:pt x="1176" y="506"/>
                </a:lnTo>
                <a:lnTo>
                  <a:pt x="1234" y="341"/>
                </a:lnTo>
                <a:lnTo>
                  <a:pt x="1294" y="201"/>
                </a:lnTo>
                <a:lnTo>
                  <a:pt x="1353" y="91"/>
                </a:lnTo>
                <a:lnTo>
                  <a:pt x="1413" y="23"/>
                </a:lnTo>
                <a:lnTo>
                  <a:pt x="1469" y="0"/>
                </a:lnTo>
                <a:lnTo>
                  <a:pt x="1527" y="23"/>
                </a:lnTo>
                <a:lnTo>
                  <a:pt x="1589" y="91"/>
                </a:lnTo>
                <a:lnTo>
                  <a:pt x="1647" y="201"/>
                </a:lnTo>
                <a:lnTo>
                  <a:pt x="1705" y="341"/>
                </a:lnTo>
                <a:lnTo>
                  <a:pt x="1765" y="506"/>
                </a:lnTo>
                <a:lnTo>
                  <a:pt x="1824" y="683"/>
                </a:lnTo>
                <a:lnTo>
                  <a:pt x="1882" y="863"/>
                </a:lnTo>
                <a:lnTo>
                  <a:pt x="1942" y="1038"/>
                </a:lnTo>
                <a:lnTo>
                  <a:pt x="2000" y="1199"/>
                </a:lnTo>
                <a:lnTo>
                  <a:pt x="2060" y="1345"/>
                </a:lnTo>
                <a:lnTo>
                  <a:pt x="2118" y="1469"/>
                </a:lnTo>
                <a:lnTo>
                  <a:pt x="2176" y="1573"/>
                </a:lnTo>
                <a:lnTo>
                  <a:pt x="2236" y="1657"/>
                </a:lnTo>
                <a:lnTo>
                  <a:pt x="2294" y="1722"/>
                </a:lnTo>
                <a:lnTo>
                  <a:pt x="2353" y="1772"/>
                </a:lnTo>
                <a:lnTo>
                  <a:pt x="2411" y="1808"/>
                </a:lnTo>
                <a:lnTo>
                  <a:pt x="2469" y="1833"/>
                </a:lnTo>
                <a:lnTo>
                  <a:pt x="2529" y="1853"/>
                </a:lnTo>
                <a:lnTo>
                  <a:pt x="2587" y="1863"/>
                </a:lnTo>
                <a:lnTo>
                  <a:pt x="2647" y="1872"/>
                </a:lnTo>
                <a:lnTo>
                  <a:pt x="2705" y="1878"/>
                </a:lnTo>
                <a:lnTo>
                  <a:pt x="2763" y="1879"/>
                </a:lnTo>
                <a:lnTo>
                  <a:pt x="2823" y="1883"/>
                </a:lnTo>
              </a:path>
            </a:pathLst>
          </a:custGeom>
          <a:noFill/>
          <a:ln w="47625">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57057" name="Freeform 33"/>
          <p:cNvSpPr>
            <a:spLocks/>
          </p:cNvSpPr>
          <p:nvPr/>
        </p:nvSpPr>
        <p:spPr bwMode="auto">
          <a:xfrm>
            <a:off x="5468938" y="4903788"/>
            <a:ext cx="2290762" cy="531812"/>
          </a:xfrm>
          <a:custGeom>
            <a:avLst/>
            <a:gdLst>
              <a:gd name="T0" fmla="*/ 0 w 2823"/>
              <a:gd name="T1" fmla="*/ 2147483647 h 1885"/>
              <a:gd name="T2" fmla="*/ 2147483647 w 2823"/>
              <a:gd name="T3" fmla="*/ 2147483647 h 1885"/>
              <a:gd name="T4" fmla="*/ 2147483647 w 2823"/>
              <a:gd name="T5" fmla="*/ 2147483647 h 1885"/>
              <a:gd name="T6" fmla="*/ 2147483647 w 2823"/>
              <a:gd name="T7" fmla="*/ 2147483647 h 1885"/>
              <a:gd name="T8" fmla="*/ 2147483647 w 2823"/>
              <a:gd name="T9" fmla="*/ 2147483647 h 1885"/>
              <a:gd name="T10" fmla="*/ 2147483647 w 2823"/>
              <a:gd name="T11" fmla="*/ 2147483647 h 1885"/>
              <a:gd name="T12" fmla="*/ 2147483647 w 2823"/>
              <a:gd name="T13" fmla="*/ 2147483647 h 1885"/>
              <a:gd name="T14" fmla="*/ 2147483647 w 2823"/>
              <a:gd name="T15" fmla="*/ 2147483647 h 1885"/>
              <a:gd name="T16" fmla="*/ 2147483647 w 2823"/>
              <a:gd name="T17" fmla="*/ 2147483647 h 1885"/>
              <a:gd name="T18" fmla="*/ 2147483647 w 2823"/>
              <a:gd name="T19" fmla="*/ 2147483647 h 1885"/>
              <a:gd name="T20" fmla="*/ 2147483647 w 2823"/>
              <a:gd name="T21" fmla="*/ 2147483647 h 1885"/>
              <a:gd name="T22" fmla="*/ 2147483647 w 2823"/>
              <a:gd name="T23" fmla="*/ 2147483647 h 1885"/>
              <a:gd name="T24" fmla="*/ 2147483647 w 2823"/>
              <a:gd name="T25" fmla="*/ 2147483647 h 1885"/>
              <a:gd name="T26" fmla="*/ 2147483647 w 2823"/>
              <a:gd name="T27" fmla="*/ 2147483647 h 1885"/>
              <a:gd name="T28" fmla="*/ 2147483647 w 2823"/>
              <a:gd name="T29" fmla="*/ 2147483647 h 1885"/>
              <a:gd name="T30" fmla="*/ 2147483647 w 2823"/>
              <a:gd name="T31" fmla="*/ 2147483647 h 1885"/>
              <a:gd name="T32" fmla="*/ 2147483647 w 2823"/>
              <a:gd name="T33" fmla="*/ 2147483647 h 1885"/>
              <a:gd name="T34" fmla="*/ 2147483647 w 2823"/>
              <a:gd name="T35" fmla="*/ 2147483647 h 1885"/>
              <a:gd name="T36" fmla="*/ 2147483647 w 2823"/>
              <a:gd name="T37" fmla="*/ 2147483647 h 1885"/>
              <a:gd name="T38" fmla="*/ 2147483647 w 2823"/>
              <a:gd name="T39" fmla="*/ 2147483647 h 1885"/>
              <a:gd name="T40" fmla="*/ 2147483647 w 2823"/>
              <a:gd name="T41" fmla="*/ 2147483647 h 1885"/>
              <a:gd name="T42" fmla="*/ 2147483647 w 2823"/>
              <a:gd name="T43" fmla="*/ 2147483647 h 1885"/>
              <a:gd name="T44" fmla="*/ 2147483647 w 2823"/>
              <a:gd name="T45" fmla="*/ 2147483647 h 1885"/>
              <a:gd name="T46" fmla="*/ 2147483647 w 2823"/>
              <a:gd name="T47" fmla="*/ 2147483647 h 1885"/>
              <a:gd name="T48" fmla="*/ 2147483647 w 2823"/>
              <a:gd name="T49" fmla="*/ 2147483647 h 1885"/>
              <a:gd name="T50" fmla="*/ 2147483647 w 2823"/>
              <a:gd name="T51" fmla="*/ 0 h 1885"/>
              <a:gd name="T52" fmla="*/ 2147483647 w 2823"/>
              <a:gd name="T53" fmla="*/ 2147483647 h 1885"/>
              <a:gd name="T54" fmla="*/ 2147483647 w 2823"/>
              <a:gd name="T55" fmla="*/ 2147483647 h 1885"/>
              <a:gd name="T56" fmla="*/ 2147483647 w 2823"/>
              <a:gd name="T57" fmla="*/ 2147483647 h 1885"/>
              <a:gd name="T58" fmla="*/ 2147483647 w 2823"/>
              <a:gd name="T59" fmla="*/ 2147483647 h 1885"/>
              <a:gd name="T60" fmla="*/ 2147483647 w 2823"/>
              <a:gd name="T61" fmla="*/ 2147483647 h 1885"/>
              <a:gd name="T62" fmla="*/ 2147483647 w 2823"/>
              <a:gd name="T63" fmla="*/ 2147483647 h 1885"/>
              <a:gd name="T64" fmla="*/ 2147483647 w 2823"/>
              <a:gd name="T65" fmla="*/ 2147483647 h 1885"/>
              <a:gd name="T66" fmla="*/ 2147483647 w 2823"/>
              <a:gd name="T67" fmla="*/ 2147483647 h 1885"/>
              <a:gd name="T68" fmla="*/ 2147483647 w 2823"/>
              <a:gd name="T69" fmla="*/ 2147483647 h 1885"/>
              <a:gd name="T70" fmla="*/ 2147483647 w 2823"/>
              <a:gd name="T71" fmla="*/ 2147483647 h 1885"/>
              <a:gd name="T72" fmla="*/ 2147483647 w 2823"/>
              <a:gd name="T73" fmla="*/ 2147483647 h 1885"/>
              <a:gd name="T74" fmla="*/ 2147483647 w 2823"/>
              <a:gd name="T75" fmla="*/ 2147483647 h 1885"/>
              <a:gd name="T76" fmla="*/ 2147483647 w 2823"/>
              <a:gd name="T77" fmla="*/ 2147483647 h 1885"/>
              <a:gd name="T78" fmla="*/ 2147483647 w 2823"/>
              <a:gd name="T79" fmla="*/ 2147483647 h 1885"/>
              <a:gd name="T80" fmla="*/ 2147483647 w 2823"/>
              <a:gd name="T81" fmla="*/ 2147483647 h 1885"/>
              <a:gd name="T82" fmla="*/ 2147483647 w 2823"/>
              <a:gd name="T83" fmla="*/ 2147483647 h 1885"/>
              <a:gd name="T84" fmla="*/ 2147483647 w 2823"/>
              <a:gd name="T85" fmla="*/ 2147483647 h 1885"/>
              <a:gd name="T86" fmla="*/ 2147483647 w 2823"/>
              <a:gd name="T87" fmla="*/ 2147483647 h 1885"/>
              <a:gd name="T88" fmla="*/ 2147483647 w 2823"/>
              <a:gd name="T89" fmla="*/ 2147483647 h 1885"/>
              <a:gd name="T90" fmla="*/ 2147483647 w 2823"/>
              <a:gd name="T91" fmla="*/ 2147483647 h 1885"/>
              <a:gd name="T92" fmla="*/ 2147483647 w 2823"/>
              <a:gd name="T93" fmla="*/ 2147483647 h 1885"/>
              <a:gd name="T94" fmla="*/ 2147483647 w 2823"/>
              <a:gd name="T95" fmla="*/ 2147483647 h 1885"/>
              <a:gd name="T96" fmla="*/ 2147483647 w 2823"/>
              <a:gd name="T97" fmla="*/ 2147483647 h 188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823"/>
              <a:gd name="T148" fmla="*/ 0 h 1885"/>
              <a:gd name="T149" fmla="*/ 2823 w 2823"/>
              <a:gd name="T150" fmla="*/ 1885 h 188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823" h="1885">
                <a:moveTo>
                  <a:pt x="0" y="1885"/>
                </a:moveTo>
                <a:lnTo>
                  <a:pt x="60" y="1885"/>
                </a:lnTo>
                <a:lnTo>
                  <a:pt x="118" y="1883"/>
                </a:lnTo>
                <a:lnTo>
                  <a:pt x="176" y="1879"/>
                </a:lnTo>
                <a:lnTo>
                  <a:pt x="236" y="1878"/>
                </a:lnTo>
                <a:lnTo>
                  <a:pt x="295" y="1872"/>
                </a:lnTo>
                <a:lnTo>
                  <a:pt x="355" y="1863"/>
                </a:lnTo>
                <a:lnTo>
                  <a:pt x="413" y="1853"/>
                </a:lnTo>
                <a:lnTo>
                  <a:pt x="471" y="1833"/>
                </a:lnTo>
                <a:lnTo>
                  <a:pt x="529" y="1808"/>
                </a:lnTo>
                <a:lnTo>
                  <a:pt x="587" y="1772"/>
                </a:lnTo>
                <a:lnTo>
                  <a:pt x="647" y="1722"/>
                </a:lnTo>
                <a:lnTo>
                  <a:pt x="705" y="1657"/>
                </a:lnTo>
                <a:lnTo>
                  <a:pt x="764" y="1573"/>
                </a:lnTo>
                <a:lnTo>
                  <a:pt x="824" y="1469"/>
                </a:lnTo>
                <a:lnTo>
                  <a:pt x="882" y="1345"/>
                </a:lnTo>
                <a:lnTo>
                  <a:pt x="942" y="1199"/>
                </a:lnTo>
                <a:lnTo>
                  <a:pt x="1000" y="1038"/>
                </a:lnTo>
                <a:lnTo>
                  <a:pt x="1058" y="863"/>
                </a:lnTo>
                <a:lnTo>
                  <a:pt x="1118" y="683"/>
                </a:lnTo>
                <a:lnTo>
                  <a:pt x="1176" y="506"/>
                </a:lnTo>
                <a:lnTo>
                  <a:pt x="1234" y="341"/>
                </a:lnTo>
                <a:lnTo>
                  <a:pt x="1294" y="201"/>
                </a:lnTo>
                <a:lnTo>
                  <a:pt x="1353" y="91"/>
                </a:lnTo>
                <a:lnTo>
                  <a:pt x="1413" y="23"/>
                </a:lnTo>
                <a:lnTo>
                  <a:pt x="1469" y="0"/>
                </a:lnTo>
                <a:lnTo>
                  <a:pt x="1527" y="23"/>
                </a:lnTo>
                <a:lnTo>
                  <a:pt x="1589" y="91"/>
                </a:lnTo>
                <a:lnTo>
                  <a:pt x="1647" y="201"/>
                </a:lnTo>
                <a:lnTo>
                  <a:pt x="1705" y="341"/>
                </a:lnTo>
                <a:lnTo>
                  <a:pt x="1765" y="506"/>
                </a:lnTo>
                <a:lnTo>
                  <a:pt x="1824" y="683"/>
                </a:lnTo>
                <a:lnTo>
                  <a:pt x="1882" y="863"/>
                </a:lnTo>
                <a:lnTo>
                  <a:pt x="1942" y="1038"/>
                </a:lnTo>
                <a:lnTo>
                  <a:pt x="2000" y="1199"/>
                </a:lnTo>
                <a:lnTo>
                  <a:pt x="2060" y="1345"/>
                </a:lnTo>
                <a:lnTo>
                  <a:pt x="2118" y="1469"/>
                </a:lnTo>
                <a:lnTo>
                  <a:pt x="2176" y="1573"/>
                </a:lnTo>
                <a:lnTo>
                  <a:pt x="2236" y="1657"/>
                </a:lnTo>
                <a:lnTo>
                  <a:pt x="2294" y="1722"/>
                </a:lnTo>
                <a:lnTo>
                  <a:pt x="2353" y="1772"/>
                </a:lnTo>
                <a:lnTo>
                  <a:pt x="2411" y="1808"/>
                </a:lnTo>
                <a:lnTo>
                  <a:pt x="2469" y="1833"/>
                </a:lnTo>
                <a:lnTo>
                  <a:pt x="2529" y="1853"/>
                </a:lnTo>
                <a:lnTo>
                  <a:pt x="2587" y="1863"/>
                </a:lnTo>
                <a:lnTo>
                  <a:pt x="2647" y="1872"/>
                </a:lnTo>
                <a:lnTo>
                  <a:pt x="2705" y="1878"/>
                </a:lnTo>
                <a:lnTo>
                  <a:pt x="2763" y="1879"/>
                </a:lnTo>
                <a:lnTo>
                  <a:pt x="2823" y="1883"/>
                </a:lnTo>
              </a:path>
            </a:pathLst>
          </a:custGeom>
          <a:noFill/>
          <a:ln w="47625">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57058" name="Freeform 34"/>
          <p:cNvSpPr>
            <a:spLocks/>
          </p:cNvSpPr>
          <p:nvPr/>
        </p:nvSpPr>
        <p:spPr bwMode="auto">
          <a:xfrm>
            <a:off x="5546725" y="4768850"/>
            <a:ext cx="1870075" cy="666750"/>
          </a:xfrm>
          <a:custGeom>
            <a:avLst/>
            <a:gdLst>
              <a:gd name="T0" fmla="*/ 0 w 2823"/>
              <a:gd name="T1" fmla="*/ 2147483647 h 1885"/>
              <a:gd name="T2" fmla="*/ 2147483647 w 2823"/>
              <a:gd name="T3" fmla="*/ 2147483647 h 1885"/>
              <a:gd name="T4" fmla="*/ 2147483647 w 2823"/>
              <a:gd name="T5" fmla="*/ 2147483647 h 1885"/>
              <a:gd name="T6" fmla="*/ 2147483647 w 2823"/>
              <a:gd name="T7" fmla="*/ 2147483647 h 1885"/>
              <a:gd name="T8" fmla="*/ 2147483647 w 2823"/>
              <a:gd name="T9" fmla="*/ 2147483647 h 1885"/>
              <a:gd name="T10" fmla="*/ 2147483647 w 2823"/>
              <a:gd name="T11" fmla="*/ 2147483647 h 1885"/>
              <a:gd name="T12" fmla="*/ 2147483647 w 2823"/>
              <a:gd name="T13" fmla="*/ 2147483647 h 1885"/>
              <a:gd name="T14" fmla="*/ 2147483647 w 2823"/>
              <a:gd name="T15" fmla="*/ 2147483647 h 1885"/>
              <a:gd name="T16" fmla="*/ 2147483647 w 2823"/>
              <a:gd name="T17" fmla="*/ 2147483647 h 1885"/>
              <a:gd name="T18" fmla="*/ 2147483647 w 2823"/>
              <a:gd name="T19" fmla="*/ 2147483647 h 1885"/>
              <a:gd name="T20" fmla="*/ 2147483647 w 2823"/>
              <a:gd name="T21" fmla="*/ 2147483647 h 1885"/>
              <a:gd name="T22" fmla="*/ 2147483647 w 2823"/>
              <a:gd name="T23" fmla="*/ 2147483647 h 1885"/>
              <a:gd name="T24" fmla="*/ 2147483647 w 2823"/>
              <a:gd name="T25" fmla="*/ 2147483647 h 1885"/>
              <a:gd name="T26" fmla="*/ 2147483647 w 2823"/>
              <a:gd name="T27" fmla="*/ 2147483647 h 1885"/>
              <a:gd name="T28" fmla="*/ 2147483647 w 2823"/>
              <a:gd name="T29" fmla="*/ 2147483647 h 1885"/>
              <a:gd name="T30" fmla="*/ 2147483647 w 2823"/>
              <a:gd name="T31" fmla="*/ 2147483647 h 1885"/>
              <a:gd name="T32" fmla="*/ 2147483647 w 2823"/>
              <a:gd name="T33" fmla="*/ 2147483647 h 1885"/>
              <a:gd name="T34" fmla="*/ 2147483647 w 2823"/>
              <a:gd name="T35" fmla="*/ 2147483647 h 1885"/>
              <a:gd name="T36" fmla="*/ 2147483647 w 2823"/>
              <a:gd name="T37" fmla="*/ 2147483647 h 1885"/>
              <a:gd name="T38" fmla="*/ 2147483647 w 2823"/>
              <a:gd name="T39" fmla="*/ 2147483647 h 1885"/>
              <a:gd name="T40" fmla="*/ 2147483647 w 2823"/>
              <a:gd name="T41" fmla="*/ 2147483647 h 1885"/>
              <a:gd name="T42" fmla="*/ 2147483647 w 2823"/>
              <a:gd name="T43" fmla="*/ 2147483647 h 1885"/>
              <a:gd name="T44" fmla="*/ 2147483647 w 2823"/>
              <a:gd name="T45" fmla="*/ 2147483647 h 1885"/>
              <a:gd name="T46" fmla="*/ 2147483647 w 2823"/>
              <a:gd name="T47" fmla="*/ 2147483647 h 1885"/>
              <a:gd name="T48" fmla="*/ 2147483647 w 2823"/>
              <a:gd name="T49" fmla="*/ 2147483647 h 1885"/>
              <a:gd name="T50" fmla="*/ 2147483647 w 2823"/>
              <a:gd name="T51" fmla="*/ 0 h 1885"/>
              <a:gd name="T52" fmla="*/ 2147483647 w 2823"/>
              <a:gd name="T53" fmla="*/ 2147483647 h 1885"/>
              <a:gd name="T54" fmla="*/ 2147483647 w 2823"/>
              <a:gd name="T55" fmla="*/ 2147483647 h 1885"/>
              <a:gd name="T56" fmla="*/ 2147483647 w 2823"/>
              <a:gd name="T57" fmla="*/ 2147483647 h 1885"/>
              <a:gd name="T58" fmla="*/ 2147483647 w 2823"/>
              <a:gd name="T59" fmla="*/ 2147483647 h 1885"/>
              <a:gd name="T60" fmla="*/ 2147483647 w 2823"/>
              <a:gd name="T61" fmla="*/ 2147483647 h 1885"/>
              <a:gd name="T62" fmla="*/ 2147483647 w 2823"/>
              <a:gd name="T63" fmla="*/ 2147483647 h 1885"/>
              <a:gd name="T64" fmla="*/ 2147483647 w 2823"/>
              <a:gd name="T65" fmla="*/ 2147483647 h 1885"/>
              <a:gd name="T66" fmla="*/ 2147483647 w 2823"/>
              <a:gd name="T67" fmla="*/ 2147483647 h 1885"/>
              <a:gd name="T68" fmla="*/ 2147483647 w 2823"/>
              <a:gd name="T69" fmla="*/ 2147483647 h 1885"/>
              <a:gd name="T70" fmla="*/ 2147483647 w 2823"/>
              <a:gd name="T71" fmla="*/ 2147483647 h 1885"/>
              <a:gd name="T72" fmla="*/ 2147483647 w 2823"/>
              <a:gd name="T73" fmla="*/ 2147483647 h 1885"/>
              <a:gd name="T74" fmla="*/ 2147483647 w 2823"/>
              <a:gd name="T75" fmla="*/ 2147483647 h 1885"/>
              <a:gd name="T76" fmla="*/ 2147483647 w 2823"/>
              <a:gd name="T77" fmla="*/ 2147483647 h 1885"/>
              <a:gd name="T78" fmla="*/ 2147483647 w 2823"/>
              <a:gd name="T79" fmla="*/ 2147483647 h 1885"/>
              <a:gd name="T80" fmla="*/ 2147483647 w 2823"/>
              <a:gd name="T81" fmla="*/ 2147483647 h 1885"/>
              <a:gd name="T82" fmla="*/ 2147483647 w 2823"/>
              <a:gd name="T83" fmla="*/ 2147483647 h 1885"/>
              <a:gd name="T84" fmla="*/ 2147483647 w 2823"/>
              <a:gd name="T85" fmla="*/ 2147483647 h 1885"/>
              <a:gd name="T86" fmla="*/ 2147483647 w 2823"/>
              <a:gd name="T87" fmla="*/ 2147483647 h 1885"/>
              <a:gd name="T88" fmla="*/ 2147483647 w 2823"/>
              <a:gd name="T89" fmla="*/ 2147483647 h 1885"/>
              <a:gd name="T90" fmla="*/ 2147483647 w 2823"/>
              <a:gd name="T91" fmla="*/ 2147483647 h 1885"/>
              <a:gd name="T92" fmla="*/ 2147483647 w 2823"/>
              <a:gd name="T93" fmla="*/ 2147483647 h 1885"/>
              <a:gd name="T94" fmla="*/ 2147483647 w 2823"/>
              <a:gd name="T95" fmla="*/ 2147483647 h 1885"/>
              <a:gd name="T96" fmla="*/ 2147483647 w 2823"/>
              <a:gd name="T97" fmla="*/ 2147483647 h 188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823"/>
              <a:gd name="T148" fmla="*/ 0 h 1885"/>
              <a:gd name="T149" fmla="*/ 2823 w 2823"/>
              <a:gd name="T150" fmla="*/ 1885 h 188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823" h="1885">
                <a:moveTo>
                  <a:pt x="0" y="1885"/>
                </a:moveTo>
                <a:lnTo>
                  <a:pt x="60" y="1885"/>
                </a:lnTo>
                <a:lnTo>
                  <a:pt x="118" y="1883"/>
                </a:lnTo>
                <a:lnTo>
                  <a:pt x="176" y="1879"/>
                </a:lnTo>
                <a:lnTo>
                  <a:pt x="236" y="1878"/>
                </a:lnTo>
                <a:lnTo>
                  <a:pt x="295" y="1872"/>
                </a:lnTo>
                <a:lnTo>
                  <a:pt x="355" y="1863"/>
                </a:lnTo>
                <a:lnTo>
                  <a:pt x="413" y="1853"/>
                </a:lnTo>
                <a:lnTo>
                  <a:pt x="471" y="1833"/>
                </a:lnTo>
                <a:lnTo>
                  <a:pt x="529" y="1808"/>
                </a:lnTo>
                <a:lnTo>
                  <a:pt x="587" y="1772"/>
                </a:lnTo>
                <a:lnTo>
                  <a:pt x="647" y="1722"/>
                </a:lnTo>
                <a:lnTo>
                  <a:pt x="705" y="1657"/>
                </a:lnTo>
                <a:lnTo>
                  <a:pt x="764" y="1573"/>
                </a:lnTo>
                <a:lnTo>
                  <a:pt x="824" y="1469"/>
                </a:lnTo>
                <a:lnTo>
                  <a:pt x="882" y="1345"/>
                </a:lnTo>
                <a:lnTo>
                  <a:pt x="942" y="1199"/>
                </a:lnTo>
                <a:lnTo>
                  <a:pt x="1000" y="1038"/>
                </a:lnTo>
                <a:lnTo>
                  <a:pt x="1058" y="863"/>
                </a:lnTo>
                <a:lnTo>
                  <a:pt x="1118" y="683"/>
                </a:lnTo>
                <a:lnTo>
                  <a:pt x="1176" y="506"/>
                </a:lnTo>
                <a:lnTo>
                  <a:pt x="1234" y="341"/>
                </a:lnTo>
                <a:lnTo>
                  <a:pt x="1294" y="201"/>
                </a:lnTo>
                <a:lnTo>
                  <a:pt x="1353" y="91"/>
                </a:lnTo>
                <a:lnTo>
                  <a:pt x="1413" y="23"/>
                </a:lnTo>
                <a:lnTo>
                  <a:pt x="1469" y="0"/>
                </a:lnTo>
                <a:lnTo>
                  <a:pt x="1527" y="23"/>
                </a:lnTo>
                <a:lnTo>
                  <a:pt x="1589" y="91"/>
                </a:lnTo>
                <a:lnTo>
                  <a:pt x="1647" y="201"/>
                </a:lnTo>
                <a:lnTo>
                  <a:pt x="1705" y="341"/>
                </a:lnTo>
                <a:lnTo>
                  <a:pt x="1765" y="506"/>
                </a:lnTo>
                <a:lnTo>
                  <a:pt x="1824" y="683"/>
                </a:lnTo>
                <a:lnTo>
                  <a:pt x="1882" y="863"/>
                </a:lnTo>
                <a:lnTo>
                  <a:pt x="1942" y="1038"/>
                </a:lnTo>
                <a:lnTo>
                  <a:pt x="2000" y="1199"/>
                </a:lnTo>
                <a:lnTo>
                  <a:pt x="2060" y="1345"/>
                </a:lnTo>
                <a:lnTo>
                  <a:pt x="2118" y="1469"/>
                </a:lnTo>
                <a:lnTo>
                  <a:pt x="2176" y="1573"/>
                </a:lnTo>
                <a:lnTo>
                  <a:pt x="2236" y="1657"/>
                </a:lnTo>
                <a:lnTo>
                  <a:pt x="2294" y="1722"/>
                </a:lnTo>
                <a:lnTo>
                  <a:pt x="2353" y="1772"/>
                </a:lnTo>
                <a:lnTo>
                  <a:pt x="2411" y="1808"/>
                </a:lnTo>
                <a:lnTo>
                  <a:pt x="2469" y="1833"/>
                </a:lnTo>
                <a:lnTo>
                  <a:pt x="2529" y="1853"/>
                </a:lnTo>
                <a:lnTo>
                  <a:pt x="2587" y="1863"/>
                </a:lnTo>
                <a:lnTo>
                  <a:pt x="2647" y="1872"/>
                </a:lnTo>
                <a:lnTo>
                  <a:pt x="2705" y="1878"/>
                </a:lnTo>
                <a:lnTo>
                  <a:pt x="2763" y="1879"/>
                </a:lnTo>
                <a:lnTo>
                  <a:pt x="2823" y="1883"/>
                </a:lnTo>
              </a:path>
            </a:pathLst>
          </a:custGeom>
          <a:noFill/>
          <a:ln w="47625">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57059" name="Freeform 35"/>
          <p:cNvSpPr>
            <a:spLocks/>
          </p:cNvSpPr>
          <p:nvPr/>
        </p:nvSpPr>
        <p:spPr bwMode="auto">
          <a:xfrm>
            <a:off x="5321300" y="4903788"/>
            <a:ext cx="2289175" cy="531812"/>
          </a:xfrm>
          <a:custGeom>
            <a:avLst/>
            <a:gdLst>
              <a:gd name="T0" fmla="*/ 0 w 2823"/>
              <a:gd name="T1" fmla="*/ 2147483647 h 1885"/>
              <a:gd name="T2" fmla="*/ 2147483647 w 2823"/>
              <a:gd name="T3" fmla="*/ 2147483647 h 1885"/>
              <a:gd name="T4" fmla="*/ 2147483647 w 2823"/>
              <a:gd name="T5" fmla="*/ 2147483647 h 1885"/>
              <a:gd name="T6" fmla="*/ 2147483647 w 2823"/>
              <a:gd name="T7" fmla="*/ 2147483647 h 1885"/>
              <a:gd name="T8" fmla="*/ 2147483647 w 2823"/>
              <a:gd name="T9" fmla="*/ 2147483647 h 1885"/>
              <a:gd name="T10" fmla="*/ 2147483647 w 2823"/>
              <a:gd name="T11" fmla="*/ 2147483647 h 1885"/>
              <a:gd name="T12" fmla="*/ 2147483647 w 2823"/>
              <a:gd name="T13" fmla="*/ 2147483647 h 1885"/>
              <a:gd name="T14" fmla="*/ 2147483647 w 2823"/>
              <a:gd name="T15" fmla="*/ 2147483647 h 1885"/>
              <a:gd name="T16" fmla="*/ 2147483647 w 2823"/>
              <a:gd name="T17" fmla="*/ 2147483647 h 1885"/>
              <a:gd name="T18" fmla="*/ 2147483647 w 2823"/>
              <a:gd name="T19" fmla="*/ 2147483647 h 1885"/>
              <a:gd name="T20" fmla="*/ 2147483647 w 2823"/>
              <a:gd name="T21" fmla="*/ 2147483647 h 1885"/>
              <a:gd name="T22" fmla="*/ 2147483647 w 2823"/>
              <a:gd name="T23" fmla="*/ 2147483647 h 1885"/>
              <a:gd name="T24" fmla="*/ 2147483647 w 2823"/>
              <a:gd name="T25" fmla="*/ 2147483647 h 1885"/>
              <a:gd name="T26" fmla="*/ 2147483647 w 2823"/>
              <a:gd name="T27" fmla="*/ 2147483647 h 1885"/>
              <a:gd name="T28" fmla="*/ 2147483647 w 2823"/>
              <a:gd name="T29" fmla="*/ 2147483647 h 1885"/>
              <a:gd name="T30" fmla="*/ 2147483647 w 2823"/>
              <a:gd name="T31" fmla="*/ 2147483647 h 1885"/>
              <a:gd name="T32" fmla="*/ 2147483647 w 2823"/>
              <a:gd name="T33" fmla="*/ 2147483647 h 1885"/>
              <a:gd name="T34" fmla="*/ 2147483647 w 2823"/>
              <a:gd name="T35" fmla="*/ 2147483647 h 1885"/>
              <a:gd name="T36" fmla="*/ 2147483647 w 2823"/>
              <a:gd name="T37" fmla="*/ 2147483647 h 1885"/>
              <a:gd name="T38" fmla="*/ 2147483647 w 2823"/>
              <a:gd name="T39" fmla="*/ 2147483647 h 1885"/>
              <a:gd name="T40" fmla="*/ 2147483647 w 2823"/>
              <a:gd name="T41" fmla="*/ 2147483647 h 1885"/>
              <a:gd name="T42" fmla="*/ 2147483647 w 2823"/>
              <a:gd name="T43" fmla="*/ 2147483647 h 1885"/>
              <a:gd name="T44" fmla="*/ 2147483647 w 2823"/>
              <a:gd name="T45" fmla="*/ 2147483647 h 1885"/>
              <a:gd name="T46" fmla="*/ 2147483647 w 2823"/>
              <a:gd name="T47" fmla="*/ 2147483647 h 1885"/>
              <a:gd name="T48" fmla="*/ 2147483647 w 2823"/>
              <a:gd name="T49" fmla="*/ 2147483647 h 1885"/>
              <a:gd name="T50" fmla="*/ 2147483647 w 2823"/>
              <a:gd name="T51" fmla="*/ 0 h 1885"/>
              <a:gd name="T52" fmla="*/ 2147483647 w 2823"/>
              <a:gd name="T53" fmla="*/ 2147483647 h 1885"/>
              <a:gd name="T54" fmla="*/ 2147483647 w 2823"/>
              <a:gd name="T55" fmla="*/ 2147483647 h 1885"/>
              <a:gd name="T56" fmla="*/ 2147483647 w 2823"/>
              <a:gd name="T57" fmla="*/ 2147483647 h 1885"/>
              <a:gd name="T58" fmla="*/ 2147483647 w 2823"/>
              <a:gd name="T59" fmla="*/ 2147483647 h 1885"/>
              <a:gd name="T60" fmla="*/ 2147483647 w 2823"/>
              <a:gd name="T61" fmla="*/ 2147483647 h 1885"/>
              <a:gd name="T62" fmla="*/ 2147483647 w 2823"/>
              <a:gd name="T63" fmla="*/ 2147483647 h 1885"/>
              <a:gd name="T64" fmla="*/ 2147483647 w 2823"/>
              <a:gd name="T65" fmla="*/ 2147483647 h 1885"/>
              <a:gd name="T66" fmla="*/ 2147483647 w 2823"/>
              <a:gd name="T67" fmla="*/ 2147483647 h 1885"/>
              <a:gd name="T68" fmla="*/ 2147483647 w 2823"/>
              <a:gd name="T69" fmla="*/ 2147483647 h 1885"/>
              <a:gd name="T70" fmla="*/ 2147483647 w 2823"/>
              <a:gd name="T71" fmla="*/ 2147483647 h 1885"/>
              <a:gd name="T72" fmla="*/ 2147483647 w 2823"/>
              <a:gd name="T73" fmla="*/ 2147483647 h 1885"/>
              <a:gd name="T74" fmla="*/ 2147483647 w 2823"/>
              <a:gd name="T75" fmla="*/ 2147483647 h 1885"/>
              <a:gd name="T76" fmla="*/ 2147483647 w 2823"/>
              <a:gd name="T77" fmla="*/ 2147483647 h 1885"/>
              <a:gd name="T78" fmla="*/ 2147483647 w 2823"/>
              <a:gd name="T79" fmla="*/ 2147483647 h 1885"/>
              <a:gd name="T80" fmla="*/ 2147483647 w 2823"/>
              <a:gd name="T81" fmla="*/ 2147483647 h 1885"/>
              <a:gd name="T82" fmla="*/ 2147483647 w 2823"/>
              <a:gd name="T83" fmla="*/ 2147483647 h 1885"/>
              <a:gd name="T84" fmla="*/ 2147483647 w 2823"/>
              <a:gd name="T85" fmla="*/ 2147483647 h 1885"/>
              <a:gd name="T86" fmla="*/ 2147483647 w 2823"/>
              <a:gd name="T87" fmla="*/ 2147483647 h 1885"/>
              <a:gd name="T88" fmla="*/ 2147483647 w 2823"/>
              <a:gd name="T89" fmla="*/ 2147483647 h 1885"/>
              <a:gd name="T90" fmla="*/ 2147483647 w 2823"/>
              <a:gd name="T91" fmla="*/ 2147483647 h 1885"/>
              <a:gd name="T92" fmla="*/ 2147483647 w 2823"/>
              <a:gd name="T93" fmla="*/ 2147483647 h 1885"/>
              <a:gd name="T94" fmla="*/ 2147483647 w 2823"/>
              <a:gd name="T95" fmla="*/ 2147483647 h 1885"/>
              <a:gd name="T96" fmla="*/ 2147483647 w 2823"/>
              <a:gd name="T97" fmla="*/ 2147483647 h 188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823"/>
              <a:gd name="T148" fmla="*/ 0 h 1885"/>
              <a:gd name="T149" fmla="*/ 2823 w 2823"/>
              <a:gd name="T150" fmla="*/ 1885 h 188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823" h="1885">
                <a:moveTo>
                  <a:pt x="0" y="1885"/>
                </a:moveTo>
                <a:lnTo>
                  <a:pt x="60" y="1885"/>
                </a:lnTo>
                <a:lnTo>
                  <a:pt x="118" y="1883"/>
                </a:lnTo>
                <a:lnTo>
                  <a:pt x="176" y="1879"/>
                </a:lnTo>
                <a:lnTo>
                  <a:pt x="236" y="1878"/>
                </a:lnTo>
                <a:lnTo>
                  <a:pt x="295" y="1872"/>
                </a:lnTo>
                <a:lnTo>
                  <a:pt x="355" y="1863"/>
                </a:lnTo>
                <a:lnTo>
                  <a:pt x="413" y="1853"/>
                </a:lnTo>
                <a:lnTo>
                  <a:pt x="471" y="1833"/>
                </a:lnTo>
                <a:lnTo>
                  <a:pt x="529" y="1808"/>
                </a:lnTo>
                <a:lnTo>
                  <a:pt x="587" y="1772"/>
                </a:lnTo>
                <a:lnTo>
                  <a:pt x="647" y="1722"/>
                </a:lnTo>
                <a:lnTo>
                  <a:pt x="705" y="1657"/>
                </a:lnTo>
                <a:lnTo>
                  <a:pt x="764" y="1573"/>
                </a:lnTo>
                <a:lnTo>
                  <a:pt x="824" y="1469"/>
                </a:lnTo>
                <a:lnTo>
                  <a:pt x="882" y="1345"/>
                </a:lnTo>
                <a:lnTo>
                  <a:pt x="942" y="1199"/>
                </a:lnTo>
                <a:lnTo>
                  <a:pt x="1000" y="1038"/>
                </a:lnTo>
                <a:lnTo>
                  <a:pt x="1058" y="863"/>
                </a:lnTo>
                <a:lnTo>
                  <a:pt x="1118" y="683"/>
                </a:lnTo>
                <a:lnTo>
                  <a:pt x="1176" y="506"/>
                </a:lnTo>
                <a:lnTo>
                  <a:pt x="1234" y="341"/>
                </a:lnTo>
                <a:lnTo>
                  <a:pt x="1294" y="201"/>
                </a:lnTo>
                <a:lnTo>
                  <a:pt x="1353" y="91"/>
                </a:lnTo>
                <a:lnTo>
                  <a:pt x="1413" y="23"/>
                </a:lnTo>
                <a:lnTo>
                  <a:pt x="1469" y="0"/>
                </a:lnTo>
                <a:lnTo>
                  <a:pt x="1527" y="23"/>
                </a:lnTo>
                <a:lnTo>
                  <a:pt x="1589" y="91"/>
                </a:lnTo>
                <a:lnTo>
                  <a:pt x="1647" y="201"/>
                </a:lnTo>
                <a:lnTo>
                  <a:pt x="1705" y="341"/>
                </a:lnTo>
                <a:lnTo>
                  <a:pt x="1765" y="506"/>
                </a:lnTo>
                <a:lnTo>
                  <a:pt x="1824" y="683"/>
                </a:lnTo>
                <a:lnTo>
                  <a:pt x="1882" y="863"/>
                </a:lnTo>
                <a:lnTo>
                  <a:pt x="1942" y="1038"/>
                </a:lnTo>
                <a:lnTo>
                  <a:pt x="2000" y="1199"/>
                </a:lnTo>
                <a:lnTo>
                  <a:pt x="2060" y="1345"/>
                </a:lnTo>
                <a:lnTo>
                  <a:pt x="2118" y="1469"/>
                </a:lnTo>
                <a:lnTo>
                  <a:pt x="2176" y="1573"/>
                </a:lnTo>
                <a:lnTo>
                  <a:pt x="2236" y="1657"/>
                </a:lnTo>
                <a:lnTo>
                  <a:pt x="2294" y="1722"/>
                </a:lnTo>
                <a:lnTo>
                  <a:pt x="2353" y="1772"/>
                </a:lnTo>
                <a:lnTo>
                  <a:pt x="2411" y="1808"/>
                </a:lnTo>
                <a:lnTo>
                  <a:pt x="2469" y="1833"/>
                </a:lnTo>
                <a:lnTo>
                  <a:pt x="2529" y="1853"/>
                </a:lnTo>
                <a:lnTo>
                  <a:pt x="2587" y="1863"/>
                </a:lnTo>
                <a:lnTo>
                  <a:pt x="2647" y="1872"/>
                </a:lnTo>
                <a:lnTo>
                  <a:pt x="2705" y="1878"/>
                </a:lnTo>
                <a:lnTo>
                  <a:pt x="2763" y="1879"/>
                </a:lnTo>
                <a:lnTo>
                  <a:pt x="2823" y="1883"/>
                </a:lnTo>
              </a:path>
            </a:pathLst>
          </a:custGeom>
          <a:noFill/>
          <a:ln w="47625">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57060" name="Freeform 36"/>
          <p:cNvSpPr>
            <a:spLocks/>
          </p:cNvSpPr>
          <p:nvPr/>
        </p:nvSpPr>
        <p:spPr bwMode="auto">
          <a:xfrm>
            <a:off x="5197475" y="4903788"/>
            <a:ext cx="2289175" cy="531812"/>
          </a:xfrm>
          <a:custGeom>
            <a:avLst/>
            <a:gdLst>
              <a:gd name="T0" fmla="*/ 0 w 2823"/>
              <a:gd name="T1" fmla="*/ 2147483647 h 1885"/>
              <a:gd name="T2" fmla="*/ 2147483647 w 2823"/>
              <a:gd name="T3" fmla="*/ 2147483647 h 1885"/>
              <a:gd name="T4" fmla="*/ 2147483647 w 2823"/>
              <a:gd name="T5" fmla="*/ 2147483647 h 1885"/>
              <a:gd name="T6" fmla="*/ 2147483647 w 2823"/>
              <a:gd name="T7" fmla="*/ 2147483647 h 1885"/>
              <a:gd name="T8" fmla="*/ 2147483647 w 2823"/>
              <a:gd name="T9" fmla="*/ 2147483647 h 1885"/>
              <a:gd name="T10" fmla="*/ 2147483647 w 2823"/>
              <a:gd name="T11" fmla="*/ 2147483647 h 1885"/>
              <a:gd name="T12" fmla="*/ 2147483647 w 2823"/>
              <a:gd name="T13" fmla="*/ 2147483647 h 1885"/>
              <a:gd name="T14" fmla="*/ 2147483647 w 2823"/>
              <a:gd name="T15" fmla="*/ 2147483647 h 1885"/>
              <a:gd name="T16" fmla="*/ 2147483647 w 2823"/>
              <a:gd name="T17" fmla="*/ 2147483647 h 1885"/>
              <a:gd name="T18" fmla="*/ 2147483647 w 2823"/>
              <a:gd name="T19" fmla="*/ 2147483647 h 1885"/>
              <a:gd name="T20" fmla="*/ 2147483647 w 2823"/>
              <a:gd name="T21" fmla="*/ 2147483647 h 1885"/>
              <a:gd name="T22" fmla="*/ 2147483647 w 2823"/>
              <a:gd name="T23" fmla="*/ 2147483647 h 1885"/>
              <a:gd name="T24" fmla="*/ 2147483647 w 2823"/>
              <a:gd name="T25" fmla="*/ 2147483647 h 1885"/>
              <a:gd name="T26" fmla="*/ 2147483647 w 2823"/>
              <a:gd name="T27" fmla="*/ 2147483647 h 1885"/>
              <a:gd name="T28" fmla="*/ 2147483647 w 2823"/>
              <a:gd name="T29" fmla="*/ 2147483647 h 1885"/>
              <a:gd name="T30" fmla="*/ 2147483647 w 2823"/>
              <a:gd name="T31" fmla="*/ 2147483647 h 1885"/>
              <a:gd name="T32" fmla="*/ 2147483647 w 2823"/>
              <a:gd name="T33" fmla="*/ 2147483647 h 1885"/>
              <a:gd name="T34" fmla="*/ 2147483647 w 2823"/>
              <a:gd name="T35" fmla="*/ 2147483647 h 1885"/>
              <a:gd name="T36" fmla="*/ 2147483647 w 2823"/>
              <a:gd name="T37" fmla="*/ 2147483647 h 1885"/>
              <a:gd name="T38" fmla="*/ 2147483647 w 2823"/>
              <a:gd name="T39" fmla="*/ 2147483647 h 1885"/>
              <a:gd name="T40" fmla="*/ 2147483647 w 2823"/>
              <a:gd name="T41" fmla="*/ 2147483647 h 1885"/>
              <a:gd name="T42" fmla="*/ 2147483647 w 2823"/>
              <a:gd name="T43" fmla="*/ 2147483647 h 1885"/>
              <a:gd name="T44" fmla="*/ 2147483647 w 2823"/>
              <a:gd name="T45" fmla="*/ 2147483647 h 1885"/>
              <a:gd name="T46" fmla="*/ 2147483647 w 2823"/>
              <a:gd name="T47" fmla="*/ 2147483647 h 1885"/>
              <a:gd name="T48" fmla="*/ 2147483647 w 2823"/>
              <a:gd name="T49" fmla="*/ 2147483647 h 1885"/>
              <a:gd name="T50" fmla="*/ 2147483647 w 2823"/>
              <a:gd name="T51" fmla="*/ 0 h 1885"/>
              <a:gd name="T52" fmla="*/ 2147483647 w 2823"/>
              <a:gd name="T53" fmla="*/ 2147483647 h 1885"/>
              <a:gd name="T54" fmla="*/ 2147483647 w 2823"/>
              <a:gd name="T55" fmla="*/ 2147483647 h 1885"/>
              <a:gd name="T56" fmla="*/ 2147483647 w 2823"/>
              <a:gd name="T57" fmla="*/ 2147483647 h 1885"/>
              <a:gd name="T58" fmla="*/ 2147483647 w 2823"/>
              <a:gd name="T59" fmla="*/ 2147483647 h 1885"/>
              <a:gd name="T60" fmla="*/ 2147483647 w 2823"/>
              <a:gd name="T61" fmla="*/ 2147483647 h 1885"/>
              <a:gd name="T62" fmla="*/ 2147483647 w 2823"/>
              <a:gd name="T63" fmla="*/ 2147483647 h 1885"/>
              <a:gd name="T64" fmla="*/ 2147483647 w 2823"/>
              <a:gd name="T65" fmla="*/ 2147483647 h 1885"/>
              <a:gd name="T66" fmla="*/ 2147483647 w 2823"/>
              <a:gd name="T67" fmla="*/ 2147483647 h 1885"/>
              <a:gd name="T68" fmla="*/ 2147483647 w 2823"/>
              <a:gd name="T69" fmla="*/ 2147483647 h 1885"/>
              <a:gd name="T70" fmla="*/ 2147483647 w 2823"/>
              <a:gd name="T71" fmla="*/ 2147483647 h 1885"/>
              <a:gd name="T72" fmla="*/ 2147483647 w 2823"/>
              <a:gd name="T73" fmla="*/ 2147483647 h 1885"/>
              <a:gd name="T74" fmla="*/ 2147483647 w 2823"/>
              <a:gd name="T75" fmla="*/ 2147483647 h 1885"/>
              <a:gd name="T76" fmla="*/ 2147483647 w 2823"/>
              <a:gd name="T77" fmla="*/ 2147483647 h 1885"/>
              <a:gd name="T78" fmla="*/ 2147483647 w 2823"/>
              <a:gd name="T79" fmla="*/ 2147483647 h 1885"/>
              <a:gd name="T80" fmla="*/ 2147483647 w 2823"/>
              <a:gd name="T81" fmla="*/ 2147483647 h 1885"/>
              <a:gd name="T82" fmla="*/ 2147483647 w 2823"/>
              <a:gd name="T83" fmla="*/ 2147483647 h 1885"/>
              <a:gd name="T84" fmla="*/ 2147483647 w 2823"/>
              <a:gd name="T85" fmla="*/ 2147483647 h 1885"/>
              <a:gd name="T86" fmla="*/ 2147483647 w 2823"/>
              <a:gd name="T87" fmla="*/ 2147483647 h 1885"/>
              <a:gd name="T88" fmla="*/ 2147483647 w 2823"/>
              <a:gd name="T89" fmla="*/ 2147483647 h 1885"/>
              <a:gd name="T90" fmla="*/ 2147483647 w 2823"/>
              <a:gd name="T91" fmla="*/ 2147483647 h 1885"/>
              <a:gd name="T92" fmla="*/ 2147483647 w 2823"/>
              <a:gd name="T93" fmla="*/ 2147483647 h 1885"/>
              <a:gd name="T94" fmla="*/ 2147483647 w 2823"/>
              <a:gd name="T95" fmla="*/ 2147483647 h 1885"/>
              <a:gd name="T96" fmla="*/ 2147483647 w 2823"/>
              <a:gd name="T97" fmla="*/ 2147483647 h 188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823"/>
              <a:gd name="T148" fmla="*/ 0 h 1885"/>
              <a:gd name="T149" fmla="*/ 2823 w 2823"/>
              <a:gd name="T150" fmla="*/ 1885 h 188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823" h="1885">
                <a:moveTo>
                  <a:pt x="0" y="1885"/>
                </a:moveTo>
                <a:lnTo>
                  <a:pt x="60" y="1885"/>
                </a:lnTo>
                <a:lnTo>
                  <a:pt x="118" y="1883"/>
                </a:lnTo>
                <a:lnTo>
                  <a:pt x="176" y="1879"/>
                </a:lnTo>
                <a:lnTo>
                  <a:pt x="236" y="1878"/>
                </a:lnTo>
                <a:lnTo>
                  <a:pt x="295" y="1872"/>
                </a:lnTo>
                <a:lnTo>
                  <a:pt x="355" y="1863"/>
                </a:lnTo>
                <a:lnTo>
                  <a:pt x="413" y="1853"/>
                </a:lnTo>
                <a:lnTo>
                  <a:pt x="471" y="1833"/>
                </a:lnTo>
                <a:lnTo>
                  <a:pt x="529" y="1808"/>
                </a:lnTo>
                <a:lnTo>
                  <a:pt x="587" y="1772"/>
                </a:lnTo>
                <a:lnTo>
                  <a:pt x="647" y="1722"/>
                </a:lnTo>
                <a:lnTo>
                  <a:pt x="705" y="1657"/>
                </a:lnTo>
                <a:lnTo>
                  <a:pt x="764" y="1573"/>
                </a:lnTo>
                <a:lnTo>
                  <a:pt x="824" y="1469"/>
                </a:lnTo>
                <a:lnTo>
                  <a:pt x="882" y="1345"/>
                </a:lnTo>
                <a:lnTo>
                  <a:pt x="942" y="1199"/>
                </a:lnTo>
                <a:lnTo>
                  <a:pt x="1000" y="1038"/>
                </a:lnTo>
                <a:lnTo>
                  <a:pt x="1058" y="863"/>
                </a:lnTo>
                <a:lnTo>
                  <a:pt x="1118" y="683"/>
                </a:lnTo>
                <a:lnTo>
                  <a:pt x="1176" y="506"/>
                </a:lnTo>
                <a:lnTo>
                  <a:pt x="1234" y="341"/>
                </a:lnTo>
                <a:lnTo>
                  <a:pt x="1294" y="201"/>
                </a:lnTo>
                <a:lnTo>
                  <a:pt x="1353" y="91"/>
                </a:lnTo>
                <a:lnTo>
                  <a:pt x="1413" y="23"/>
                </a:lnTo>
                <a:lnTo>
                  <a:pt x="1469" y="0"/>
                </a:lnTo>
                <a:lnTo>
                  <a:pt x="1527" y="23"/>
                </a:lnTo>
                <a:lnTo>
                  <a:pt x="1589" y="91"/>
                </a:lnTo>
                <a:lnTo>
                  <a:pt x="1647" y="201"/>
                </a:lnTo>
                <a:lnTo>
                  <a:pt x="1705" y="341"/>
                </a:lnTo>
                <a:lnTo>
                  <a:pt x="1765" y="506"/>
                </a:lnTo>
                <a:lnTo>
                  <a:pt x="1824" y="683"/>
                </a:lnTo>
                <a:lnTo>
                  <a:pt x="1882" y="863"/>
                </a:lnTo>
                <a:lnTo>
                  <a:pt x="1942" y="1038"/>
                </a:lnTo>
                <a:lnTo>
                  <a:pt x="2000" y="1199"/>
                </a:lnTo>
                <a:lnTo>
                  <a:pt x="2060" y="1345"/>
                </a:lnTo>
                <a:lnTo>
                  <a:pt x="2118" y="1469"/>
                </a:lnTo>
                <a:lnTo>
                  <a:pt x="2176" y="1573"/>
                </a:lnTo>
                <a:lnTo>
                  <a:pt x="2236" y="1657"/>
                </a:lnTo>
                <a:lnTo>
                  <a:pt x="2294" y="1722"/>
                </a:lnTo>
                <a:lnTo>
                  <a:pt x="2353" y="1772"/>
                </a:lnTo>
                <a:lnTo>
                  <a:pt x="2411" y="1808"/>
                </a:lnTo>
                <a:lnTo>
                  <a:pt x="2469" y="1833"/>
                </a:lnTo>
                <a:lnTo>
                  <a:pt x="2529" y="1853"/>
                </a:lnTo>
                <a:lnTo>
                  <a:pt x="2587" y="1863"/>
                </a:lnTo>
                <a:lnTo>
                  <a:pt x="2647" y="1872"/>
                </a:lnTo>
                <a:lnTo>
                  <a:pt x="2705" y="1878"/>
                </a:lnTo>
                <a:lnTo>
                  <a:pt x="2763" y="1879"/>
                </a:lnTo>
                <a:lnTo>
                  <a:pt x="2823" y="1883"/>
                </a:lnTo>
              </a:path>
            </a:pathLst>
          </a:custGeom>
          <a:noFill/>
          <a:ln w="47625">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57061" name="Freeform 37"/>
          <p:cNvSpPr>
            <a:spLocks/>
          </p:cNvSpPr>
          <p:nvPr/>
        </p:nvSpPr>
        <p:spPr bwMode="auto">
          <a:xfrm>
            <a:off x="5476875" y="4864100"/>
            <a:ext cx="2173288" cy="571500"/>
          </a:xfrm>
          <a:custGeom>
            <a:avLst/>
            <a:gdLst>
              <a:gd name="T0" fmla="*/ 0 w 2823"/>
              <a:gd name="T1" fmla="*/ 2147483647 h 1885"/>
              <a:gd name="T2" fmla="*/ 2147483647 w 2823"/>
              <a:gd name="T3" fmla="*/ 2147483647 h 1885"/>
              <a:gd name="T4" fmla="*/ 2147483647 w 2823"/>
              <a:gd name="T5" fmla="*/ 2147483647 h 1885"/>
              <a:gd name="T6" fmla="*/ 2147483647 w 2823"/>
              <a:gd name="T7" fmla="*/ 2147483647 h 1885"/>
              <a:gd name="T8" fmla="*/ 2147483647 w 2823"/>
              <a:gd name="T9" fmla="*/ 2147483647 h 1885"/>
              <a:gd name="T10" fmla="*/ 2147483647 w 2823"/>
              <a:gd name="T11" fmla="*/ 2147483647 h 1885"/>
              <a:gd name="T12" fmla="*/ 2147483647 w 2823"/>
              <a:gd name="T13" fmla="*/ 2147483647 h 1885"/>
              <a:gd name="T14" fmla="*/ 2147483647 w 2823"/>
              <a:gd name="T15" fmla="*/ 2147483647 h 1885"/>
              <a:gd name="T16" fmla="*/ 2147483647 w 2823"/>
              <a:gd name="T17" fmla="*/ 2147483647 h 1885"/>
              <a:gd name="T18" fmla="*/ 2147483647 w 2823"/>
              <a:gd name="T19" fmla="*/ 2147483647 h 1885"/>
              <a:gd name="T20" fmla="*/ 2147483647 w 2823"/>
              <a:gd name="T21" fmla="*/ 2147483647 h 1885"/>
              <a:gd name="T22" fmla="*/ 2147483647 w 2823"/>
              <a:gd name="T23" fmla="*/ 2147483647 h 1885"/>
              <a:gd name="T24" fmla="*/ 2147483647 w 2823"/>
              <a:gd name="T25" fmla="*/ 2147483647 h 1885"/>
              <a:gd name="T26" fmla="*/ 2147483647 w 2823"/>
              <a:gd name="T27" fmla="*/ 2147483647 h 1885"/>
              <a:gd name="T28" fmla="*/ 2147483647 w 2823"/>
              <a:gd name="T29" fmla="*/ 2147483647 h 1885"/>
              <a:gd name="T30" fmla="*/ 2147483647 w 2823"/>
              <a:gd name="T31" fmla="*/ 2147483647 h 1885"/>
              <a:gd name="T32" fmla="*/ 2147483647 w 2823"/>
              <a:gd name="T33" fmla="*/ 2147483647 h 1885"/>
              <a:gd name="T34" fmla="*/ 2147483647 w 2823"/>
              <a:gd name="T35" fmla="*/ 2147483647 h 1885"/>
              <a:gd name="T36" fmla="*/ 2147483647 w 2823"/>
              <a:gd name="T37" fmla="*/ 2147483647 h 1885"/>
              <a:gd name="T38" fmla="*/ 2147483647 w 2823"/>
              <a:gd name="T39" fmla="*/ 2147483647 h 1885"/>
              <a:gd name="T40" fmla="*/ 2147483647 w 2823"/>
              <a:gd name="T41" fmla="*/ 2147483647 h 1885"/>
              <a:gd name="T42" fmla="*/ 2147483647 w 2823"/>
              <a:gd name="T43" fmla="*/ 2147483647 h 1885"/>
              <a:gd name="T44" fmla="*/ 2147483647 w 2823"/>
              <a:gd name="T45" fmla="*/ 2147483647 h 1885"/>
              <a:gd name="T46" fmla="*/ 2147483647 w 2823"/>
              <a:gd name="T47" fmla="*/ 2147483647 h 1885"/>
              <a:gd name="T48" fmla="*/ 2147483647 w 2823"/>
              <a:gd name="T49" fmla="*/ 2147483647 h 1885"/>
              <a:gd name="T50" fmla="*/ 2147483647 w 2823"/>
              <a:gd name="T51" fmla="*/ 0 h 1885"/>
              <a:gd name="T52" fmla="*/ 2147483647 w 2823"/>
              <a:gd name="T53" fmla="*/ 2147483647 h 1885"/>
              <a:gd name="T54" fmla="*/ 2147483647 w 2823"/>
              <a:gd name="T55" fmla="*/ 2147483647 h 1885"/>
              <a:gd name="T56" fmla="*/ 2147483647 w 2823"/>
              <a:gd name="T57" fmla="*/ 2147483647 h 1885"/>
              <a:gd name="T58" fmla="*/ 2147483647 w 2823"/>
              <a:gd name="T59" fmla="*/ 2147483647 h 1885"/>
              <a:gd name="T60" fmla="*/ 2147483647 w 2823"/>
              <a:gd name="T61" fmla="*/ 2147483647 h 1885"/>
              <a:gd name="T62" fmla="*/ 2147483647 w 2823"/>
              <a:gd name="T63" fmla="*/ 2147483647 h 1885"/>
              <a:gd name="T64" fmla="*/ 2147483647 w 2823"/>
              <a:gd name="T65" fmla="*/ 2147483647 h 1885"/>
              <a:gd name="T66" fmla="*/ 2147483647 w 2823"/>
              <a:gd name="T67" fmla="*/ 2147483647 h 1885"/>
              <a:gd name="T68" fmla="*/ 2147483647 w 2823"/>
              <a:gd name="T69" fmla="*/ 2147483647 h 1885"/>
              <a:gd name="T70" fmla="*/ 2147483647 w 2823"/>
              <a:gd name="T71" fmla="*/ 2147483647 h 1885"/>
              <a:gd name="T72" fmla="*/ 2147483647 w 2823"/>
              <a:gd name="T73" fmla="*/ 2147483647 h 1885"/>
              <a:gd name="T74" fmla="*/ 2147483647 w 2823"/>
              <a:gd name="T75" fmla="*/ 2147483647 h 1885"/>
              <a:gd name="T76" fmla="*/ 2147483647 w 2823"/>
              <a:gd name="T77" fmla="*/ 2147483647 h 1885"/>
              <a:gd name="T78" fmla="*/ 2147483647 w 2823"/>
              <a:gd name="T79" fmla="*/ 2147483647 h 1885"/>
              <a:gd name="T80" fmla="*/ 2147483647 w 2823"/>
              <a:gd name="T81" fmla="*/ 2147483647 h 1885"/>
              <a:gd name="T82" fmla="*/ 2147483647 w 2823"/>
              <a:gd name="T83" fmla="*/ 2147483647 h 1885"/>
              <a:gd name="T84" fmla="*/ 2147483647 w 2823"/>
              <a:gd name="T85" fmla="*/ 2147483647 h 1885"/>
              <a:gd name="T86" fmla="*/ 2147483647 w 2823"/>
              <a:gd name="T87" fmla="*/ 2147483647 h 1885"/>
              <a:gd name="T88" fmla="*/ 2147483647 w 2823"/>
              <a:gd name="T89" fmla="*/ 2147483647 h 1885"/>
              <a:gd name="T90" fmla="*/ 2147483647 w 2823"/>
              <a:gd name="T91" fmla="*/ 2147483647 h 1885"/>
              <a:gd name="T92" fmla="*/ 2147483647 w 2823"/>
              <a:gd name="T93" fmla="*/ 2147483647 h 1885"/>
              <a:gd name="T94" fmla="*/ 2147483647 w 2823"/>
              <a:gd name="T95" fmla="*/ 2147483647 h 1885"/>
              <a:gd name="T96" fmla="*/ 2147483647 w 2823"/>
              <a:gd name="T97" fmla="*/ 2147483647 h 188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823"/>
              <a:gd name="T148" fmla="*/ 0 h 1885"/>
              <a:gd name="T149" fmla="*/ 2823 w 2823"/>
              <a:gd name="T150" fmla="*/ 1885 h 188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823" h="1885">
                <a:moveTo>
                  <a:pt x="0" y="1885"/>
                </a:moveTo>
                <a:lnTo>
                  <a:pt x="60" y="1885"/>
                </a:lnTo>
                <a:lnTo>
                  <a:pt x="118" y="1883"/>
                </a:lnTo>
                <a:lnTo>
                  <a:pt x="176" y="1879"/>
                </a:lnTo>
                <a:lnTo>
                  <a:pt x="236" y="1878"/>
                </a:lnTo>
                <a:lnTo>
                  <a:pt x="295" y="1872"/>
                </a:lnTo>
                <a:lnTo>
                  <a:pt x="355" y="1863"/>
                </a:lnTo>
                <a:lnTo>
                  <a:pt x="413" y="1853"/>
                </a:lnTo>
                <a:lnTo>
                  <a:pt x="471" y="1833"/>
                </a:lnTo>
                <a:lnTo>
                  <a:pt x="529" y="1808"/>
                </a:lnTo>
                <a:lnTo>
                  <a:pt x="587" y="1772"/>
                </a:lnTo>
                <a:lnTo>
                  <a:pt x="647" y="1722"/>
                </a:lnTo>
                <a:lnTo>
                  <a:pt x="705" y="1657"/>
                </a:lnTo>
                <a:lnTo>
                  <a:pt x="764" y="1573"/>
                </a:lnTo>
                <a:lnTo>
                  <a:pt x="824" y="1469"/>
                </a:lnTo>
                <a:lnTo>
                  <a:pt x="882" y="1345"/>
                </a:lnTo>
                <a:lnTo>
                  <a:pt x="942" y="1199"/>
                </a:lnTo>
                <a:lnTo>
                  <a:pt x="1000" y="1038"/>
                </a:lnTo>
                <a:lnTo>
                  <a:pt x="1058" y="863"/>
                </a:lnTo>
                <a:lnTo>
                  <a:pt x="1118" y="683"/>
                </a:lnTo>
                <a:lnTo>
                  <a:pt x="1176" y="506"/>
                </a:lnTo>
                <a:lnTo>
                  <a:pt x="1234" y="341"/>
                </a:lnTo>
                <a:lnTo>
                  <a:pt x="1294" y="201"/>
                </a:lnTo>
                <a:lnTo>
                  <a:pt x="1353" y="91"/>
                </a:lnTo>
                <a:lnTo>
                  <a:pt x="1413" y="23"/>
                </a:lnTo>
                <a:lnTo>
                  <a:pt x="1469" y="0"/>
                </a:lnTo>
                <a:lnTo>
                  <a:pt x="1527" y="23"/>
                </a:lnTo>
                <a:lnTo>
                  <a:pt x="1589" y="91"/>
                </a:lnTo>
                <a:lnTo>
                  <a:pt x="1647" y="201"/>
                </a:lnTo>
                <a:lnTo>
                  <a:pt x="1705" y="341"/>
                </a:lnTo>
                <a:lnTo>
                  <a:pt x="1765" y="506"/>
                </a:lnTo>
                <a:lnTo>
                  <a:pt x="1824" y="683"/>
                </a:lnTo>
                <a:lnTo>
                  <a:pt x="1882" y="863"/>
                </a:lnTo>
                <a:lnTo>
                  <a:pt x="1942" y="1038"/>
                </a:lnTo>
                <a:lnTo>
                  <a:pt x="2000" y="1199"/>
                </a:lnTo>
                <a:lnTo>
                  <a:pt x="2060" y="1345"/>
                </a:lnTo>
                <a:lnTo>
                  <a:pt x="2118" y="1469"/>
                </a:lnTo>
                <a:lnTo>
                  <a:pt x="2176" y="1573"/>
                </a:lnTo>
                <a:lnTo>
                  <a:pt x="2236" y="1657"/>
                </a:lnTo>
                <a:lnTo>
                  <a:pt x="2294" y="1722"/>
                </a:lnTo>
                <a:lnTo>
                  <a:pt x="2353" y="1772"/>
                </a:lnTo>
                <a:lnTo>
                  <a:pt x="2411" y="1808"/>
                </a:lnTo>
                <a:lnTo>
                  <a:pt x="2469" y="1833"/>
                </a:lnTo>
                <a:lnTo>
                  <a:pt x="2529" y="1853"/>
                </a:lnTo>
                <a:lnTo>
                  <a:pt x="2587" y="1863"/>
                </a:lnTo>
                <a:lnTo>
                  <a:pt x="2647" y="1872"/>
                </a:lnTo>
                <a:lnTo>
                  <a:pt x="2705" y="1878"/>
                </a:lnTo>
                <a:lnTo>
                  <a:pt x="2763" y="1879"/>
                </a:lnTo>
                <a:lnTo>
                  <a:pt x="2823" y="1883"/>
                </a:lnTo>
              </a:path>
            </a:pathLst>
          </a:custGeom>
          <a:noFill/>
          <a:ln w="47625">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57049" name="Freeform 25"/>
          <p:cNvSpPr>
            <a:spLocks/>
          </p:cNvSpPr>
          <p:nvPr/>
        </p:nvSpPr>
        <p:spPr bwMode="auto">
          <a:xfrm>
            <a:off x="1770063" y="4541838"/>
            <a:ext cx="2289175" cy="893762"/>
          </a:xfrm>
          <a:custGeom>
            <a:avLst/>
            <a:gdLst>
              <a:gd name="T0" fmla="*/ 0 w 2823"/>
              <a:gd name="T1" fmla="*/ 2147483647 h 1885"/>
              <a:gd name="T2" fmla="*/ 2147483647 w 2823"/>
              <a:gd name="T3" fmla="*/ 2147483647 h 1885"/>
              <a:gd name="T4" fmla="*/ 2147483647 w 2823"/>
              <a:gd name="T5" fmla="*/ 2147483647 h 1885"/>
              <a:gd name="T6" fmla="*/ 2147483647 w 2823"/>
              <a:gd name="T7" fmla="*/ 2147483647 h 1885"/>
              <a:gd name="T8" fmla="*/ 2147483647 w 2823"/>
              <a:gd name="T9" fmla="*/ 2147483647 h 1885"/>
              <a:gd name="T10" fmla="*/ 2147483647 w 2823"/>
              <a:gd name="T11" fmla="*/ 2147483647 h 1885"/>
              <a:gd name="T12" fmla="*/ 2147483647 w 2823"/>
              <a:gd name="T13" fmla="*/ 2147483647 h 1885"/>
              <a:gd name="T14" fmla="*/ 2147483647 w 2823"/>
              <a:gd name="T15" fmla="*/ 2147483647 h 1885"/>
              <a:gd name="T16" fmla="*/ 2147483647 w 2823"/>
              <a:gd name="T17" fmla="*/ 2147483647 h 1885"/>
              <a:gd name="T18" fmla="*/ 2147483647 w 2823"/>
              <a:gd name="T19" fmla="*/ 2147483647 h 1885"/>
              <a:gd name="T20" fmla="*/ 2147483647 w 2823"/>
              <a:gd name="T21" fmla="*/ 2147483647 h 1885"/>
              <a:gd name="T22" fmla="*/ 2147483647 w 2823"/>
              <a:gd name="T23" fmla="*/ 2147483647 h 1885"/>
              <a:gd name="T24" fmla="*/ 2147483647 w 2823"/>
              <a:gd name="T25" fmla="*/ 2147483647 h 1885"/>
              <a:gd name="T26" fmla="*/ 2147483647 w 2823"/>
              <a:gd name="T27" fmla="*/ 2147483647 h 1885"/>
              <a:gd name="T28" fmla="*/ 2147483647 w 2823"/>
              <a:gd name="T29" fmla="*/ 2147483647 h 1885"/>
              <a:gd name="T30" fmla="*/ 2147483647 w 2823"/>
              <a:gd name="T31" fmla="*/ 2147483647 h 1885"/>
              <a:gd name="T32" fmla="*/ 2147483647 w 2823"/>
              <a:gd name="T33" fmla="*/ 2147483647 h 1885"/>
              <a:gd name="T34" fmla="*/ 2147483647 w 2823"/>
              <a:gd name="T35" fmla="*/ 2147483647 h 1885"/>
              <a:gd name="T36" fmla="*/ 2147483647 w 2823"/>
              <a:gd name="T37" fmla="*/ 2147483647 h 1885"/>
              <a:gd name="T38" fmla="*/ 2147483647 w 2823"/>
              <a:gd name="T39" fmla="*/ 2147483647 h 1885"/>
              <a:gd name="T40" fmla="*/ 2147483647 w 2823"/>
              <a:gd name="T41" fmla="*/ 2147483647 h 1885"/>
              <a:gd name="T42" fmla="*/ 2147483647 w 2823"/>
              <a:gd name="T43" fmla="*/ 2147483647 h 1885"/>
              <a:gd name="T44" fmla="*/ 2147483647 w 2823"/>
              <a:gd name="T45" fmla="*/ 2147483647 h 1885"/>
              <a:gd name="T46" fmla="*/ 2147483647 w 2823"/>
              <a:gd name="T47" fmla="*/ 2147483647 h 1885"/>
              <a:gd name="T48" fmla="*/ 2147483647 w 2823"/>
              <a:gd name="T49" fmla="*/ 2147483647 h 1885"/>
              <a:gd name="T50" fmla="*/ 2147483647 w 2823"/>
              <a:gd name="T51" fmla="*/ 0 h 1885"/>
              <a:gd name="T52" fmla="*/ 2147483647 w 2823"/>
              <a:gd name="T53" fmla="*/ 2147483647 h 1885"/>
              <a:gd name="T54" fmla="*/ 2147483647 w 2823"/>
              <a:gd name="T55" fmla="*/ 2147483647 h 1885"/>
              <a:gd name="T56" fmla="*/ 2147483647 w 2823"/>
              <a:gd name="T57" fmla="*/ 2147483647 h 1885"/>
              <a:gd name="T58" fmla="*/ 2147483647 w 2823"/>
              <a:gd name="T59" fmla="*/ 2147483647 h 1885"/>
              <a:gd name="T60" fmla="*/ 2147483647 w 2823"/>
              <a:gd name="T61" fmla="*/ 2147483647 h 1885"/>
              <a:gd name="T62" fmla="*/ 2147483647 w 2823"/>
              <a:gd name="T63" fmla="*/ 2147483647 h 1885"/>
              <a:gd name="T64" fmla="*/ 2147483647 w 2823"/>
              <a:gd name="T65" fmla="*/ 2147483647 h 1885"/>
              <a:gd name="T66" fmla="*/ 2147483647 w 2823"/>
              <a:gd name="T67" fmla="*/ 2147483647 h 1885"/>
              <a:gd name="T68" fmla="*/ 2147483647 w 2823"/>
              <a:gd name="T69" fmla="*/ 2147483647 h 1885"/>
              <a:gd name="T70" fmla="*/ 2147483647 w 2823"/>
              <a:gd name="T71" fmla="*/ 2147483647 h 1885"/>
              <a:gd name="T72" fmla="*/ 2147483647 w 2823"/>
              <a:gd name="T73" fmla="*/ 2147483647 h 1885"/>
              <a:gd name="T74" fmla="*/ 2147483647 w 2823"/>
              <a:gd name="T75" fmla="*/ 2147483647 h 1885"/>
              <a:gd name="T76" fmla="*/ 2147483647 w 2823"/>
              <a:gd name="T77" fmla="*/ 2147483647 h 1885"/>
              <a:gd name="T78" fmla="*/ 2147483647 w 2823"/>
              <a:gd name="T79" fmla="*/ 2147483647 h 1885"/>
              <a:gd name="T80" fmla="*/ 2147483647 w 2823"/>
              <a:gd name="T81" fmla="*/ 2147483647 h 1885"/>
              <a:gd name="T82" fmla="*/ 2147483647 w 2823"/>
              <a:gd name="T83" fmla="*/ 2147483647 h 1885"/>
              <a:gd name="T84" fmla="*/ 2147483647 w 2823"/>
              <a:gd name="T85" fmla="*/ 2147483647 h 1885"/>
              <a:gd name="T86" fmla="*/ 2147483647 w 2823"/>
              <a:gd name="T87" fmla="*/ 2147483647 h 1885"/>
              <a:gd name="T88" fmla="*/ 2147483647 w 2823"/>
              <a:gd name="T89" fmla="*/ 2147483647 h 1885"/>
              <a:gd name="T90" fmla="*/ 2147483647 w 2823"/>
              <a:gd name="T91" fmla="*/ 2147483647 h 1885"/>
              <a:gd name="T92" fmla="*/ 2147483647 w 2823"/>
              <a:gd name="T93" fmla="*/ 2147483647 h 1885"/>
              <a:gd name="T94" fmla="*/ 2147483647 w 2823"/>
              <a:gd name="T95" fmla="*/ 2147483647 h 1885"/>
              <a:gd name="T96" fmla="*/ 2147483647 w 2823"/>
              <a:gd name="T97" fmla="*/ 2147483647 h 188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823"/>
              <a:gd name="T148" fmla="*/ 0 h 1885"/>
              <a:gd name="T149" fmla="*/ 2823 w 2823"/>
              <a:gd name="T150" fmla="*/ 1885 h 188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823" h="1885">
                <a:moveTo>
                  <a:pt x="0" y="1885"/>
                </a:moveTo>
                <a:lnTo>
                  <a:pt x="60" y="1885"/>
                </a:lnTo>
                <a:lnTo>
                  <a:pt x="118" y="1883"/>
                </a:lnTo>
                <a:lnTo>
                  <a:pt x="176" y="1879"/>
                </a:lnTo>
                <a:lnTo>
                  <a:pt x="236" y="1878"/>
                </a:lnTo>
                <a:lnTo>
                  <a:pt x="295" y="1872"/>
                </a:lnTo>
                <a:lnTo>
                  <a:pt x="355" y="1863"/>
                </a:lnTo>
                <a:lnTo>
                  <a:pt x="413" y="1853"/>
                </a:lnTo>
                <a:lnTo>
                  <a:pt x="471" y="1833"/>
                </a:lnTo>
                <a:lnTo>
                  <a:pt x="529" y="1808"/>
                </a:lnTo>
                <a:lnTo>
                  <a:pt x="587" y="1772"/>
                </a:lnTo>
                <a:lnTo>
                  <a:pt x="647" y="1722"/>
                </a:lnTo>
                <a:lnTo>
                  <a:pt x="705" y="1657"/>
                </a:lnTo>
                <a:lnTo>
                  <a:pt x="764" y="1573"/>
                </a:lnTo>
                <a:lnTo>
                  <a:pt x="824" y="1469"/>
                </a:lnTo>
                <a:lnTo>
                  <a:pt x="882" y="1345"/>
                </a:lnTo>
                <a:lnTo>
                  <a:pt x="942" y="1199"/>
                </a:lnTo>
                <a:lnTo>
                  <a:pt x="1000" y="1038"/>
                </a:lnTo>
                <a:lnTo>
                  <a:pt x="1058" y="863"/>
                </a:lnTo>
                <a:lnTo>
                  <a:pt x="1118" y="683"/>
                </a:lnTo>
                <a:lnTo>
                  <a:pt x="1176" y="506"/>
                </a:lnTo>
                <a:lnTo>
                  <a:pt x="1234" y="341"/>
                </a:lnTo>
                <a:lnTo>
                  <a:pt x="1294" y="201"/>
                </a:lnTo>
                <a:lnTo>
                  <a:pt x="1353" y="91"/>
                </a:lnTo>
                <a:lnTo>
                  <a:pt x="1413" y="23"/>
                </a:lnTo>
                <a:lnTo>
                  <a:pt x="1469" y="0"/>
                </a:lnTo>
                <a:lnTo>
                  <a:pt x="1527" y="23"/>
                </a:lnTo>
                <a:lnTo>
                  <a:pt x="1589" y="91"/>
                </a:lnTo>
                <a:lnTo>
                  <a:pt x="1647" y="201"/>
                </a:lnTo>
                <a:lnTo>
                  <a:pt x="1705" y="341"/>
                </a:lnTo>
                <a:lnTo>
                  <a:pt x="1765" y="506"/>
                </a:lnTo>
                <a:lnTo>
                  <a:pt x="1824" y="683"/>
                </a:lnTo>
                <a:lnTo>
                  <a:pt x="1882" y="863"/>
                </a:lnTo>
                <a:lnTo>
                  <a:pt x="1942" y="1038"/>
                </a:lnTo>
                <a:lnTo>
                  <a:pt x="2000" y="1199"/>
                </a:lnTo>
                <a:lnTo>
                  <a:pt x="2060" y="1345"/>
                </a:lnTo>
                <a:lnTo>
                  <a:pt x="2118" y="1469"/>
                </a:lnTo>
                <a:lnTo>
                  <a:pt x="2176" y="1573"/>
                </a:lnTo>
                <a:lnTo>
                  <a:pt x="2236" y="1657"/>
                </a:lnTo>
                <a:lnTo>
                  <a:pt x="2294" y="1722"/>
                </a:lnTo>
                <a:lnTo>
                  <a:pt x="2353" y="1772"/>
                </a:lnTo>
                <a:lnTo>
                  <a:pt x="2411" y="1808"/>
                </a:lnTo>
                <a:lnTo>
                  <a:pt x="2469" y="1833"/>
                </a:lnTo>
                <a:lnTo>
                  <a:pt x="2529" y="1853"/>
                </a:lnTo>
                <a:lnTo>
                  <a:pt x="2587" y="1863"/>
                </a:lnTo>
                <a:lnTo>
                  <a:pt x="2647" y="1872"/>
                </a:lnTo>
                <a:lnTo>
                  <a:pt x="2705" y="1878"/>
                </a:lnTo>
                <a:lnTo>
                  <a:pt x="2763" y="1879"/>
                </a:lnTo>
                <a:lnTo>
                  <a:pt x="2823" y="1883"/>
                </a:lnTo>
              </a:path>
            </a:pathLst>
          </a:custGeom>
          <a:noFill/>
          <a:ln w="4762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57036" name="Freeform 12"/>
          <p:cNvSpPr>
            <a:spLocks/>
          </p:cNvSpPr>
          <p:nvPr/>
        </p:nvSpPr>
        <p:spPr bwMode="auto">
          <a:xfrm>
            <a:off x="1692275" y="4541838"/>
            <a:ext cx="2289175" cy="893762"/>
          </a:xfrm>
          <a:custGeom>
            <a:avLst/>
            <a:gdLst>
              <a:gd name="T0" fmla="*/ 0 w 2823"/>
              <a:gd name="T1" fmla="*/ 2147483647 h 1885"/>
              <a:gd name="T2" fmla="*/ 2147483647 w 2823"/>
              <a:gd name="T3" fmla="*/ 2147483647 h 1885"/>
              <a:gd name="T4" fmla="*/ 2147483647 w 2823"/>
              <a:gd name="T5" fmla="*/ 2147483647 h 1885"/>
              <a:gd name="T6" fmla="*/ 2147483647 w 2823"/>
              <a:gd name="T7" fmla="*/ 2147483647 h 1885"/>
              <a:gd name="T8" fmla="*/ 2147483647 w 2823"/>
              <a:gd name="T9" fmla="*/ 2147483647 h 1885"/>
              <a:gd name="T10" fmla="*/ 2147483647 w 2823"/>
              <a:gd name="T11" fmla="*/ 2147483647 h 1885"/>
              <a:gd name="T12" fmla="*/ 2147483647 w 2823"/>
              <a:gd name="T13" fmla="*/ 2147483647 h 1885"/>
              <a:gd name="T14" fmla="*/ 2147483647 w 2823"/>
              <a:gd name="T15" fmla="*/ 2147483647 h 1885"/>
              <a:gd name="T16" fmla="*/ 2147483647 w 2823"/>
              <a:gd name="T17" fmla="*/ 2147483647 h 1885"/>
              <a:gd name="T18" fmla="*/ 2147483647 w 2823"/>
              <a:gd name="T19" fmla="*/ 2147483647 h 1885"/>
              <a:gd name="T20" fmla="*/ 2147483647 w 2823"/>
              <a:gd name="T21" fmla="*/ 2147483647 h 1885"/>
              <a:gd name="T22" fmla="*/ 2147483647 w 2823"/>
              <a:gd name="T23" fmla="*/ 2147483647 h 1885"/>
              <a:gd name="T24" fmla="*/ 2147483647 w 2823"/>
              <a:gd name="T25" fmla="*/ 2147483647 h 1885"/>
              <a:gd name="T26" fmla="*/ 2147483647 w 2823"/>
              <a:gd name="T27" fmla="*/ 2147483647 h 1885"/>
              <a:gd name="T28" fmla="*/ 2147483647 w 2823"/>
              <a:gd name="T29" fmla="*/ 2147483647 h 1885"/>
              <a:gd name="T30" fmla="*/ 2147483647 w 2823"/>
              <a:gd name="T31" fmla="*/ 2147483647 h 1885"/>
              <a:gd name="T32" fmla="*/ 2147483647 w 2823"/>
              <a:gd name="T33" fmla="*/ 2147483647 h 1885"/>
              <a:gd name="T34" fmla="*/ 2147483647 w 2823"/>
              <a:gd name="T35" fmla="*/ 2147483647 h 1885"/>
              <a:gd name="T36" fmla="*/ 2147483647 w 2823"/>
              <a:gd name="T37" fmla="*/ 2147483647 h 1885"/>
              <a:gd name="T38" fmla="*/ 2147483647 w 2823"/>
              <a:gd name="T39" fmla="*/ 2147483647 h 1885"/>
              <a:gd name="T40" fmla="*/ 2147483647 w 2823"/>
              <a:gd name="T41" fmla="*/ 2147483647 h 1885"/>
              <a:gd name="T42" fmla="*/ 2147483647 w 2823"/>
              <a:gd name="T43" fmla="*/ 2147483647 h 1885"/>
              <a:gd name="T44" fmla="*/ 2147483647 w 2823"/>
              <a:gd name="T45" fmla="*/ 2147483647 h 1885"/>
              <a:gd name="T46" fmla="*/ 2147483647 w 2823"/>
              <a:gd name="T47" fmla="*/ 2147483647 h 1885"/>
              <a:gd name="T48" fmla="*/ 2147483647 w 2823"/>
              <a:gd name="T49" fmla="*/ 2147483647 h 1885"/>
              <a:gd name="T50" fmla="*/ 2147483647 w 2823"/>
              <a:gd name="T51" fmla="*/ 0 h 1885"/>
              <a:gd name="T52" fmla="*/ 2147483647 w 2823"/>
              <a:gd name="T53" fmla="*/ 2147483647 h 1885"/>
              <a:gd name="T54" fmla="*/ 2147483647 w 2823"/>
              <a:gd name="T55" fmla="*/ 2147483647 h 1885"/>
              <a:gd name="T56" fmla="*/ 2147483647 w 2823"/>
              <a:gd name="T57" fmla="*/ 2147483647 h 1885"/>
              <a:gd name="T58" fmla="*/ 2147483647 w 2823"/>
              <a:gd name="T59" fmla="*/ 2147483647 h 1885"/>
              <a:gd name="T60" fmla="*/ 2147483647 w 2823"/>
              <a:gd name="T61" fmla="*/ 2147483647 h 1885"/>
              <a:gd name="T62" fmla="*/ 2147483647 w 2823"/>
              <a:gd name="T63" fmla="*/ 2147483647 h 1885"/>
              <a:gd name="T64" fmla="*/ 2147483647 w 2823"/>
              <a:gd name="T65" fmla="*/ 2147483647 h 1885"/>
              <a:gd name="T66" fmla="*/ 2147483647 w 2823"/>
              <a:gd name="T67" fmla="*/ 2147483647 h 1885"/>
              <a:gd name="T68" fmla="*/ 2147483647 w 2823"/>
              <a:gd name="T69" fmla="*/ 2147483647 h 1885"/>
              <a:gd name="T70" fmla="*/ 2147483647 w 2823"/>
              <a:gd name="T71" fmla="*/ 2147483647 h 1885"/>
              <a:gd name="T72" fmla="*/ 2147483647 w 2823"/>
              <a:gd name="T73" fmla="*/ 2147483647 h 1885"/>
              <a:gd name="T74" fmla="*/ 2147483647 w 2823"/>
              <a:gd name="T75" fmla="*/ 2147483647 h 1885"/>
              <a:gd name="T76" fmla="*/ 2147483647 w 2823"/>
              <a:gd name="T77" fmla="*/ 2147483647 h 1885"/>
              <a:gd name="T78" fmla="*/ 2147483647 w 2823"/>
              <a:gd name="T79" fmla="*/ 2147483647 h 1885"/>
              <a:gd name="T80" fmla="*/ 2147483647 w 2823"/>
              <a:gd name="T81" fmla="*/ 2147483647 h 1885"/>
              <a:gd name="T82" fmla="*/ 2147483647 w 2823"/>
              <a:gd name="T83" fmla="*/ 2147483647 h 1885"/>
              <a:gd name="T84" fmla="*/ 2147483647 w 2823"/>
              <a:gd name="T85" fmla="*/ 2147483647 h 1885"/>
              <a:gd name="T86" fmla="*/ 2147483647 w 2823"/>
              <a:gd name="T87" fmla="*/ 2147483647 h 1885"/>
              <a:gd name="T88" fmla="*/ 2147483647 w 2823"/>
              <a:gd name="T89" fmla="*/ 2147483647 h 1885"/>
              <a:gd name="T90" fmla="*/ 2147483647 w 2823"/>
              <a:gd name="T91" fmla="*/ 2147483647 h 1885"/>
              <a:gd name="T92" fmla="*/ 2147483647 w 2823"/>
              <a:gd name="T93" fmla="*/ 2147483647 h 1885"/>
              <a:gd name="T94" fmla="*/ 2147483647 w 2823"/>
              <a:gd name="T95" fmla="*/ 2147483647 h 1885"/>
              <a:gd name="T96" fmla="*/ 2147483647 w 2823"/>
              <a:gd name="T97" fmla="*/ 2147483647 h 188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823"/>
              <a:gd name="T148" fmla="*/ 0 h 1885"/>
              <a:gd name="T149" fmla="*/ 2823 w 2823"/>
              <a:gd name="T150" fmla="*/ 1885 h 188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823" h="1885">
                <a:moveTo>
                  <a:pt x="0" y="1885"/>
                </a:moveTo>
                <a:lnTo>
                  <a:pt x="60" y="1885"/>
                </a:lnTo>
                <a:lnTo>
                  <a:pt x="118" y="1883"/>
                </a:lnTo>
                <a:lnTo>
                  <a:pt x="176" y="1879"/>
                </a:lnTo>
                <a:lnTo>
                  <a:pt x="236" y="1878"/>
                </a:lnTo>
                <a:lnTo>
                  <a:pt x="295" y="1872"/>
                </a:lnTo>
                <a:lnTo>
                  <a:pt x="355" y="1863"/>
                </a:lnTo>
                <a:lnTo>
                  <a:pt x="413" y="1853"/>
                </a:lnTo>
                <a:lnTo>
                  <a:pt x="471" y="1833"/>
                </a:lnTo>
                <a:lnTo>
                  <a:pt x="529" y="1808"/>
                </a:lnTo>
                <a:lnTo>
                  <a:pt x="587" y="1772"/>
                </a:lnTo>
                <a:lnTo>
                  <a:pt x="647" y="1722"/>
                </a:lnTo>
                <a:lnTo>
                  <a:pt x="705" y="1657"/>
                </a:lnTo>
                <a:lnTo>
                  <a:pt x="764" y="1573"/>
                </a:lnTo>
                <a:lnTo>
                  <a:pt x="824" y="1469"/>
                </a:lnTo>
                <a:lnTo>
                  <a:pt x="882" y="1345"/>
                </a:lnTo>
                <a:lnTo>
                  <a:pt x="942" y="1199"/>
                </a:lnTo>
                <a:lnTo>
                  <a:pt x="1000" y="1038"/>
                </a:lnTo>
                <a:lnTo>
                  <a:pt x="1058" y="863"/>
                </a:lnTo>
                <a:lnTo>
                  <a:pt x="1118" y="683"/>
                </a:lnTo>
                <a:lnTo>
                  <a:pt x="1176" y="506"/>
                </a:lnTo>
                <a:lnTo>
                  <a:pt x="1234" y="341"/>
                </a:lnTo>
                <a:lnTo>
                  <a:pt x="1294" y="201"/>
                </a:lnTo>
                <a:lnTo>
                  <a:pt x="1353" y="91"/>
                </a:lnTo>
                <a:lnTo>
                  <a:pt x="1413" y="23"/>
                </a:lnTo>
                <a:lnTo>
                  <a:pt x="1469" y="0"/>
                </a:lnTo>
                <a:lnTo>
                  <a:pt x="1527" y="23"/>
                </a:lnTo>
                <a:lnTo>
                  <a:pt x="1589" y="91"/>
                </a:lnTo>
                <a:lnTo>
                  <a:pt x="1647" y="201"/>
                </a:lnTo>
                <a:lnTo>
                  <a:pt x="1705" y="341"/>
                </a:lnTo>
                <a:lnTo>
                  <a:pt x="1765" y="506"/>
                </a:lnTo>
                <a:lnTo>
                  <a:pt x="1824" y="683"/>
                </a:lnTo>
                <a:lnTo>
                  <a:pt x="1882" y="863"/>
                </a:lnTo>
                <a:lnTo>
                  <a:pt x="1942" y="1038"/>
                </a:lnTo>
                <a:lnTo>
                  <a:pt x="2000" y="1199"/>
                </a:lnTo>
                <a:lnTo>
                  <a:pt x="2060" y="1345"/>
                </a:lnTo>
                <a:lnTo>
                  <a:pt x="2118" y="1469"/>
                </a:lnTo>
                <a:lnTo>
                  <a:pt x="2176" y="1573"/>
                </a:lnTo>
                <a:lnTo>
                  <a:pt x="2236" y="1657"/>
                </a:lnTo>
                <a:lnTo>
                  <a:pt x="2294" y="1722"/>
                </a:lnTo>
                <a:lnTo>
                  <a:pt x="2353" y="1772"/>
                </a:lnTo>
                <a:lnTo>
                  <a:pt x="2411" y="1808"/>
                </a:lnTo>
                <a:lnTo>
                  <a:pt x="2469" y="1833"/>
                </a:lnTo>
                <a:lnTo>
                  <a:pt x="2529" y="1853"/>
                </a:lnTo>
                <a:lnTo>
                  <a:pt x="2587" y="1863"/>
                </a:lnTo>
                <a:lnTo>
                  <a:pt x="2647" y="1872"/>
                </a:lnTo>
                <a:lnTo>
                  <a:pt x="2705" y="1878"/>
                </a:lnTo>
                <a:lnTo>
                  <a:pt x="2763" y="1879"/>
                </a:lnTo>
                <a:lnTo>
                  <a:pt x="2823" y="1883"/>
                </a:lnTo>
              </a:path>
            </a:pathLst>
          </a:custGeom>
          <a:noFill/>
          <a:ln w="4762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57037" name="Freeform 13"/>
          <p:cNvSpPr>
            <a:spLocks/>
          </p:cNvSpPr>
          <p:nvPr/>
        </p:nvSpPr>
        <p:spPr bwMode="auto">
          <a:xfrm>
            <a:off x="1770063" y="4313238"/>
            <a:ext cx="1868487" cy="1122362"/>
          </a:xfrm>
          <a:custGeom>
            <a:avLst/>
            <a:gdLst>
              <a:gd name="T0" fmla="*/ 0 w 2823"/>
              <a:gd name="T1" fmla="*/ 2147483647 h 1885"/>
              <a:gd name="T2" fmla="*/ 2147483647 w 2823"/>
              <a:gd name="T3" fmla="*/ 2147483647 h 1885"/>
              <a:gd name="T4" fmla="*/ 2147483647 w 2823"/>
              <a:gd name="T5" fmla="*/ 2147483647 h 1885"/>
              <a:gd name="T6" fmla="*/ 2147483647 w 2823"/>
              <a:gd name="T7" fmla="*/ 2147483647 h 1885"/>
              <a:gd name="T8" fmla="*/ 2147483647 w 2823"/>
              <a:gd name="T9" fmla="*/ 2147483647 h 1885"/>
              <a:gd name="T10" fmla="*/ 2147483647 w 2823"/>
              <a:gd name="T11" fmla="*/ 2147483647 h 1885"/>
              <a:gd name="T12" fmla="*/ 2147483647 w 2823"/>
              <a:gd name="T13" fmla="*/ 2147483647 h 1885"/>
              <a:gd name="T14" fmla="*/ 2147483647 w 2823"/>
              <a:gd name="T15" fmla="*/ 2147483647 h 1885"/>
              <a:gd name="T16" fmla="*/ 2147483647 w 2823"/>
              <a:gd name="T17" fmla="*/ 2147483647 h 1885"/>
              <a:gd name="T18" fmla="*/ 2147483647 w 2823"/>
              <a:gd name="T19" fmla="*/ 2147483647 h 1885"/>
              <a:gd name="T20" fmla="*/ 2147483647 w 2823"/>
              <a:gd name="T21" fmla="*/ 2147483647 h 1885"/>
              <a:gd name="T22" fmla="*/ 2147483647 w 2823"/>
              <a:gd name="T23" fmla="*/ 2147483647 h 1885"/>
              <a:gd name="T24" fmla="*/ 2147483647 w 2823"/>
              <a:gd name="T25" fmla="*/ 2147483647 h 1885"/>
              <a:gd name="T26" fmla="*/ 2147483647 w 2823"/>
              <a:gd name="T27" fmla="*/ 2147483647 h 1885"/>
              <a:gd name="T28" fmla="*/ 2147483647 w 2823"/>
              <a:gd name="T29" fmla="*/ 2147483647 h 1885"/>
              <a:gd name="T30" fmla="*/ 2147483647 w 2823"/>
              <a:gd name="T31" fmla="*/ 2147483647 h 1885"/>
              <a:gd name="T32" fmla="*/ 2147483647 w 2823"/>
              <a:gd name="T33" fmla="*/ 2147483647 h 1885"/>
              <a:gd name="T34" fmla="*/ 2147483647 w 2823"/>
              <a:gd name="T35" fmla="*/ 2147483647 h 1885"/>
              <a:gd name="T36" fmla="*/ 2147483647 w 2823"/>
              <a:gd name="T37" fmla="*/ 2147483647 h 1885"/>
              <a:gd name="T38" fmla="*/ 2147483647 w 2823"/>
              <a:gd name="T39" fmla="*/ 2147483647 h 1885"/>
              <a:gd name="T40" fmla="*/ 2147483647 w 2823"/>
              <a:gd name="T41" fmla="*/ 2147483647 h 1885"/>
              <a:gd name="T42" fmla="*/ 2147483647 w 2823"/>
              <a:gd name="T43" fmla="*/ 2147483647 h 1885"/>
              <a:gd name="T44" fmla="*/ 2147483647 w 2823"/>
              <a:gd name="T45" fmla="*/ 2147483647 h 1885"/>
              <a:gd name="T46" fmla="*/ 2147483647 w 2823"/>
              <a:gd name="T47" fmla="*/ 2147483647 h 1885"/>
              <a:gd name="T48" fmla="*/ 2147483647 w 2823"/>
              <a:gd name="T49" fmla="*/ 2147483647 h 1885"/>
              <a:gd name="T50" fmla="*/ 2147483647 w 2823"/>
              <a:gd name="T51" fmla="*/ 0 h 1885"/>
              <a:gd name="T52" fmla="*/ 2147483647 w 2823"/>
              <a:gd name="T53" fmla="*/ 2147483647 h 1885"/>
              <a:gd name="T54" fmla="*/ 2147483647 w 2823"/>
              <a:gd name="T55" fmla="*/ 2147483647 h 1885"/>
              <a:gd name="T56" fmla="*/ 2147483647 w 2823"/>
              <a:gd name="T57" fmla="*/ 2147483647 h 1885"/>
              <a:gd name="T58" fmla="*/ 2147483647 w 2823"/>
              <a:gd name="T59" fmla="*/ 2147483647 h 1885"/>
              <a:gd name="T60" fmla="*/ 2147483647 w 2823"/>
              <a:gd name="T61" fmla="*/ 2147483647 h 1885"/>
              <a:gd name="T62" fmla="*/ 2147483647 w 2823"/>
              <a:gd name="T63" fmla="*/ 2147483647 h 1885"/>
              <a:gd name="T64" fmla="*/ 2147483647 w 2823"/>
              <a:gd name="T65" fmla="*/ 2147483647 h 1885"/>
              <a:gd name="T66" fmla="*/ 2147483647 w 2823"/>
              <a:gd name="T67" fmla="*/ 2147483647 h 1885"/>
              <a:gd name="T68" fmla="*/ 2147483647 w 2823"/>
              <a:gd name="T69" fmla="*/ 2147483647 h 1885"/>
              <a:gd name="T70" fmla="*/ 2147483647 w 2823"/>
              <a:gd name="T71" fmla="*/ 2147483647 h 1885"/>
              <a:gd name="T72" fmla="*/ 2147483647 w 2823"/>
              <a:gd name="T73" fmla="*/ 2147483647 h 1885"/>
              <a:gd name="T74" fmla="*/ 2147483647 w 2823"/>
              <a:gd name="T75" fmla="*/ 2147483647 h 1885"/>
              <a:gd name="T76" fmla="*/ 2147483647 w 2823"/>
              <a:gd name="T77" fmla="*/ 2147483647 h 1885"/>
              <a:gd name="T78" fmla="*/ 2147483647 w 2823"/>
              <a:gd name="T79" fmla="*/ 2147483647 h 1885"/>
              <a:gd name="T80" fmla="*/ 2147483647 w 2823"/>
              <a:gd name="T81" fmla="*/ 2147483647 h 1885"/>
              <a:gd name="T82" fmla="*/ 2147483647 w 2823"/>
              <a:gd name="T83" fmla="*/ 2147483647 h 1885"/>
              <a:gd name="T84" fmla="*/ 2147483647 w 2823"/>
              <a:gd name="T85" fmla="*/ 2147483647 h 1885"/>
              <a:gd name="T86" fmla="*/ 2147483647 w 2823"/>
              <a:gd name="T87" fmla="*/ 2147483647 h 1885"/>
              <a:gd name="T88" fmla="*/ 2147483647 w 2823"/>
              <a:gd name="T89" fmla="*/ 2147483647 h 1885"/>
              <a:gd name="T90" fmla="*/ 2147483647 w 2823"/>
              <a:gd name="T91" fmla="*/ 2147483647 h 1885"/>
              <a:gd name="T92" fmla="*/ 2147483647 w 2823"/>
              <a:gd name="T93" fmla="*/ 2147483647 h 1885"/>
              <a:gd name="T94" fmla="*/ 2147483647 w 2823"/>
              <a:gd name="T95" fmla="*/ 2147483647 h 1885"/>
              <a:gd name="T96" fmla="*/ 2147483647 w 2823"/>
              <a:gd name="T97" fmla="*/ 2147483647 h 188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823"/>
              <a:gd name="T148" fmla="*/ 0 h 1885"/>
              <a:gd name="T149" fmla="*/ 2823 w 2823"/>
              <a:gd name="T150" fmla="*/ 1885 h 188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823" h="1885">
                <a:moveTo>
                  <a:pt x="0" y="1885"/>
                </a:moveTo>
                <a:lnTo>
                  <a:pt x="60" y="1885"/>
                </a:lnTo>
                <a:lnTo>
                  <a:pt x="118" y="1883"/>
                </a:lnTo>
                <a:lnTo>
                  <a:pt x="176" y="1879"/>
                </a:lnTo>
                <a:lnTo>
                  <a:pt x="236" y="1878"/>
                </a:lnTo>
                <a:lnTo>
                  <a:pt x="295" y="1872"/>
                </a:lnTo>
                <a:lnTo>
                  <a:pt x="355" y="1863"/>
                </a:lnTo>
                <a:lnTo>
                  <a:pt x="413" y="1853"/>
                </a:lnTo>
                <a:lnTo>
                  <a:pt x="471" y="1833"/>
                </a:lnTo>
                <a:lnTo>
                  <a:pt x="529" y="1808"/>
                </a:lnTo>
                <a:lnTo>
                  <a:pt x="587" y="1772"/>
                </a:lnTo>
                <a:lnTo>
                  <a:pt x="647" y="1722"/>
                </a:lnTo>
                <a:lnTo>
                  <a:pt x="705" y="1657"/>
                </a:lnTo>
                <a:lnTo>
                  <a:pt x="764" y="1573"/>
                </a:lnTo>
                <a:lnTo>
                  <a:pt x="824" y="1469"/>
                </a:lnTo>
                <a:lnTo>
                  <a:pt x="882" y="1345"/>
                </a:lnTo>
                <a:lnTo>
                  <a:pt x="942" y="1199"/>
                </a:lnTo>
                <a:lnTo>
                  <a:pt x="1000" y="1038"/>
                </a:lnTo>
                <a:lnTo>
                  <a:pt x="1058" y="863"/>
                </a:lnTo>
                <a:lnTo>
                  <a:pt x="1118" y="683"/>
                </a:lnTo>
                <a:lnTo>
                  <a:pt x="1176" y="506"/>
                </a:lnTo>
                <a:lnTo>
                  <a:pt x="1234" y="341"/>
                </a:lnTo>
                <a:lnTo>
                  <a:pt x="1294" y="201"/>
                </a:lnTo>
                <a:lnTo>
                  <a:pt x="1353" y="91"/>
                </a:lnTo>
                <a:lnTo>
                  <a:pt x="1413" y="23"/>
                </a:lnTo>
                <a:lnTo>
                  <a:pt x="1469" y="0"/>
                </a:lnTo>
                <a:lnTo>
                  <a:pt x="1527" y="23"/>
                </a:lnTo>
                <a:lnTo>
                  <a:pt x="1589" y="91"/>
                </a:lnTo>
                <a:lnTo>
                  <a:pt x="1647" y="201"/>
                </a:lnTo>
                <a:lnTo>
                  <a:pt x="1705" y="341"/>
                </a:lnTo>
                <a:lnTo>
                  <a:pt x="1765" y="506"/>
                </a:lnTo>
                <a:lnTo>
                  <a:pt x="1824" y="683"/>
                </a:lnTo>
                <a:lnTo>
                  <a:pt x="1882" y="863"/>
                </a:lnTo>
                <a:lnTo>
                  <a:pt x="1942" y="1038"/>
                </a:lnTo>
                <a:lnTo>
                  <a:pt x="2000" y="1199"/>
                </a:lnTo>
                <a:lnTo>
                  <a:pt x="2060" y="1345"/>
                </a:lnTo>
                <a:lnTo>
                  <a:pt x="2118" y="1469"/>
                </a:lnTo>
                <a:lnTo>
                  <a:pt x="2176" y="1573"/>
                </a:lnTo>
                <a:lnTo>
                  <a:pt x="2236" y="1657"/>
                </a:lnTo>
                <a:lnTo>
                  <a:pt x="2294" y="1722"/>
                </a:lnTo>
                <a:lnTo>
                  <a:pt x="2353" y="1772"/>
                </a:lnTo>
                <a:lnTo>
                  <a:pt x="2411" y="1808"/>
                </a:lnTo>
                <a:lnTo>
                  <a:pt x="2469" y="1833"/>
                </a:lnTo>
                <a:lnTo>
                  <a:pt x="2529" y="1853"/>
                </a:lnTo>
                <a:lnTo>
                  <a:pt x="2587" y="1863"/>
                </a:lnTo>
                <a:lnTo>
                  <a:pt x="2647" y="1872"/>
                </a:lnTo>
                <a:lnTo>
                  <a:pt x="2705" y="1878"/>
                </a:lnTo>
                <a:lnTo>
                  <a:pt x="2763" y="1879"/>
                </a:lnTo>
                <a:lnTo>
                  <a:pt x="2823" y="1883"/>
                </a:lnTo>
              </a:path>
            </a:pathLst>
          </a:custGeom>
          <a:noFill/>
          <a:ln w="4762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57038" name="Freeform 14"/>
          <p:cNvSpPr>
            <a:spLocks/>
          </p:cNvSpPr>
          <p:nvPr/>
        </p:nvSpPr>
        <p:spPr bwMode="auto">
          <a:xfrm>
            <a:off x="1543050" y="4541838"/>
            <a:ext cx="2290763" cy="893762"/>
          </a:xfrm>
          <a:custGeom>
            <a:avLst/>
            <a:gdLst>
              <a:gd name="T0" fmla="*/ 0 w 2823"/>
              <a:gd name="T1" fmla="*/ 2147483647 h 1885"/>
              <a:gd name="T2" fmla="*/ 2147483647 w 2823"/>
              <a:gd name="T3" fmla="*/ 2147483647 h 1885"/>
              <a:gd name="T4" fmla="*/ 2147483647 w 2823"/>
              <a:gd name="T5" fmla="*/ 2147483647 h 1885"/>
              <a:gd name="T6" fmla="*/ 2147483647 w 2823"/>
              <a:gd name="T7" fmla="*/ 2147483647 h 1885"/>
              <a:gd name="T8" fmla="*/ 2147483647 w 2823"/>
              <a:gd name="T9" fmla="*/ 2147483647 h 1885"/>
              <a:gd name="T10" fmla="*/ 2147483647 w 2823"/>
              <a:gd name="T11" fmla="*/ 2147483647 h 1885"/>
              <a:gd name="T12" fmla="*/ 2147483647 w 2823"/>
              <a:gd name="T13" fmla="*/ 2147483647 h 1885"/>
              <a:gd name="T14" fmla="*/ 2147483647 w 2823"/>
              <a:gd name="T15" fmla="*/ 2147483647 h 1885"/>
              <a:gd name="T16" fmla="*/ 2147483647 w 2823"/>
              <a:gd name="T17" fmla="*/ 2147483647 h 1885"/>
              <a:gd name="T18" fmla="*/ 2147483647 w 2823"/>
              <a:gd name="T19" fmla="*/ 2147483647 h 1885"/>
              <a:gd name="T20" fmla="*/ 2147483647 w 2823"/>
              <a:gd name="T21" fmla="*/ 2147483647 h 1885"/>
              <a:gd name="T22" fmla="*/ 2147483647 w 2823"/>
              <a:gd name="T23" fmla="*/ 2147483647 h 1885"/>
              <a:gd name="T24" fmla="*/ 2147483647 w 2823"/>
              <a:gd name="T25" fmla="*/ 2147483647 h 1885"/>
              <a:gd name="T26" fmla="*/ 2147483647 w 2823"/>
              <a:gd name="T27" fmla="*/ 2147483647 h 1885"/>
              <a:gd name="T28" fmla="*/ 2147483647 w 2823"/>
              <a:gd name="T29" fmla="*/ 2147483647 h 1885"/>
              <a:gd name="T30" fmla="*/ 2147483647 w 2823"/>
              <a:gd name="T31" fmla="*/ 2147483647 h 1885"/>
              <a:gd name="T32" fmla="*/ 2147483647 w 2823"/>
              <a:gd name="T33" fmla="*/ 2147483647 h 1885"/>
              <a:gd name="T34" fmla="*/ 2147483647 w 2823"/>
              <a:gd name="T35" fmla="*/ 2147483647 h 1885"/>
              <a:gd name="T36" fmla="*/ 2147483647 w 2823"/>
              <a:gd name="T37" fmla="*/ 2147483647 h 1885"/>
              <a:gd name="T38" fmla="*/ 2147483647 w 2823"/>
              <a:gd name="T39" fmla="*/ 2147483647 h 1885"/>
              <a:gd name="T40" fmla="*/ 2147483647 w 2823"/>
              <a:gd name="T41" fmla="*/ 2147483647 h 1885"/>
              <a:gd name="T42" fmla="*/ 2147483647 w 2823"/>
              <a:gd name="T43" fmla="*/ 2147483647 h 1885"/>
              <a:gd name="T44" fmla="*/ 2147483647 w 2823"/>
              <a:gd name="T45" fmla="*/ 2147483647 h 1885"/>
              <a:gd name="T46" fmla="*/ 2147483647 w 2823"/>
              <a:gd name="T47" fmla="*/ 2147483647 h 1885"/>
              <a:gd name="T48" fmla="*/ 2147483647 w 2823"/>
              <a:gd name="T49" fmla="*/ 2147483647 h 1885"/>
              <a:gd name="T50" fmla="*/ 2147483647 w 2823"/>
              <a:gd name="T51" fmla="*/ 0 h 1885"/>
              <a:gd name="T52" fmla="*/ 2147483647 w 2823"/>
              <a:gd name="T53" fmla="*/ 2147483647 h 1885"/>
              <a:gd name="T54" fmla="*/ 2147483647 w 2823"/>
              <a:gd name="T55" fmla="*/ 2147483647 h 1885"/>
              <a:gd name="T56" fmla="*/ 2147483647 w 2823"/>
              <a:gd name="T57" fmla="*/ 2147483647 h 1885"/>
              <a:gd name="T58" fmla="*/ 2147483647 w 2823"/>
              <a:gd name="T59" fmla="*/ 2147483647 h 1885"/>
              <a:gd name="T60" fmla="*/ 2147483647 w 2823"/>
              <a:gd name="T61" fmla="*/ 2147483647 h 1885"/>
              <a:gd name="T62" fmla="*/ 2147483647 w 2823"/>
              <a:gd name="T63" fmla="*/ 2147483647 h 1885"/>
              <a:gd name="T64" fmla="*/ 2147483647 w 2823"/>
              <a:gd name="T65" fmla="*/ 2147483647 h 1885"/>
              <a:gd name="T66" fmla="*/ 2147483647 w 2823"/>
              <a:gd name="T67" fmla="*/ 2147483647 h 1885"/>
              <a:gd name="T68" fmla="*/ 2147483647 w 2823"/>
              <a:gd name="T69" fmla="*/ 2147483647 h 1885"/>
              <a:gd name="T70" fmla="*/ 2147483647 w 2823"/>
              <a:gd name="T71" fmla="*/ 2147483647 h 1885"/>
              <a:gd name="T72" fmla="*/ 2147483647 w 2823"/>
              <a:gd name="T73" fmla="*/ 2147483647 h 1885"/>
              <a:gd name="T74" fmla="*/ 2147483647 w 2823"/>
              <a:gd name="T75" fmla="*/ 2147483647 h 1885"/>
              <a:gd name="T76" fmla="*/ 2147483647 w 2823"/>
              <a:gd name="T77" fmla="*/ 2147483647 h 1885"/>
              <a:gd name="T78" fmla="*/ 2147483647 w 2823"/>
              <a:gd name="T79" fmla="*/ 2147483647 h 1885"/>
              <a:gd name="T80" fmla="*/ 2147483647 w 2823"/>
              <a:gd name="T81" fmla="*/ 2147483647 h 1885"/>
              <a:gd name="T82" fmla="*/ 2147483647 w 2823"/>
              <a:gd name="T83" fmla="*/ 2147483647 h 1885"/>
              <a:gd name="T84" fmla="*/ 2147483647 w 2823"/>
              <a:gd name="T85" fmla="*/ 2147483647 h 1885"/>
              <a:gd name="T86" fmla="*/ 2147483647 w 2823"/>
              <a:gd name="T87" fmla="*/ 2147483647 h 1885"/>
              <a:gd name="T88" fmla="*/ 2147483647 w 2823"/>
              <a:gd name="T89" fmla="*/ 2147483647 h 1885"/>
              <a:gd name="T90" fmla="*/ 2147483647 w 2823"/>
              <a:gd name="T91" fmla="*/ 2147483647 h 1885"/>
              <a:gd name="T92" fmla="*/ 2147483647 w 2823"/>
              <a:gd name="T93" fmla="*/ 2147483647 h 1885"/>
              <a:gd name="T94" fmla="*/ 2147483647 w 2823"/>
              <a:gd name="T95" fmla="*/ 2147483647 h 1885"/>
              <a:gd name="T96" fmla="*/ 2147483647 w 2823"/>
              <a:gd name="T97" fmla="*/ 2147483647 h 188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823"/>
              <a:gd name="T148" fmla="*/ 0 h 1885"/>
              <a:gd name="T149" fmla="*/ 2823 w 2823"/>
              <a:gd name="T150" fmla="*/ 1885 h 188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823" h="1885">
                <a:moveTo>
                  <a:pt x="0" y="1885"/>
                </a:moveTo>
                <a:lnTo>
                  <a:pt x="60" y="1885"/>
                </a:lnTo>
                <a:lnTo>
                  <a:pt x="118" y="1883"/>
                </a:lnTo>
                <a:lnTo>
                  <a:pt x="176" y="1879"/>
                </a:lnTo>
                <a:lnTo>
                  <a:pt x="236" y="1878"/>
                </a:lnTo>
                <a:lnTo>
                  <a:pt x="295" y="1872"/>
                </a:lnTo>
                <a:lnTo>
                  <a:pt x="355" y="1863"/>
                </a:lnTo>
                <a:lnTo>
                  <a:pt x="413" y="1853"/>
                </a:lnTo>
                <a:lnTo>
                  <a:pt x="471" y="1833"/>
                </a:lnTo>
                <a:lnTo>
                  <a:pt x="529" y="1808"/>
                </a:lnTo>
                <a:lnTo>
                  <a:pt x="587" y="1772"/>
                </a:lnTo>
                <a:lnTo>
                  <a:pt x="647" y="1722"/>
                </a:lnTo>
                <a:lnTo>
                  <a:pt x="705" y="1657"/>
                </a:lnTo>
                <a:lnTo>
                  <a:pt x="764" y="1573"/>
                </a:lnTo>
                <a:lnTo>
                  <a:pt x="824" y="1469"/>
                </a:lnTo>
                <a:lnTo>
                  <a:pt x="882" y="1345"/>
                </a:lnTo>
                <a:lnTo>
                  <a:pt x="942" y="1199"/>
                </a:lnTo>
                <a:lnTo>
                  <a:pt x="1000" y="1038"/>
                </a:lnTo>
                <a:lnTo>
                  <a:pt x="1058" y="863"/>
                </a:lnTo>
                <a:lnTo>
                  <a:pt x="1118" y="683"/>
                </a:lnTo>
                <a:lnTo>
                  <a:pt x="1176" y="506"/>
                </a:lnTo>
                <a:lnTo>
                  <a:pt x="1234" y="341"/>
                </a:lnTo>
                <a:lnTo>
                  <a:pt x="1294" y="201"/>
                </a:lnTo>
                <a:lnTo>
                  <a:pt x="1353" y="91"/>
                </a:lnTo>
                <a:lnTo>
                  <a:pt x="1413" y="23"/>
                </a:lnTo>
                <a:lnTo>
                  <a:pt x="1469" y="0"/>
                </a:lnTo>
                <a:lnTo>
                  <a:pt x="1527" y="23"/>
                </a:lnTo>
                <a:lnTo>
                  <a:pt x="1589" y="91"/>
                </a:lnTo>
                <a:lnTo>
                  <a:pt x="1647" y="201"/>
                </a:lnTo>
                <a:lnTo>
                  <a:pt x="1705" y="341"/>
                </a:lnTo>
                <a:lnTo>
                  <a:pt x="1765" y="506"/>
                </a:lnTo>
                <a:lnTo>
                  <a:pt x="1824" y="683"/>
                </a:lnTo>
                <a:lnTo>
                  <a:pt x="1882" y="863"/>
                </a:lnTo>
                <a:lnTo>
                  <a:pt x="1942" y="1038"/>
                </a:lnTo>
                <a:lnTo>
                  <a:pt x="2000" y="1199"/>
                </a:lnTo>
                <a:lnTo>
                  <a:pt x="2060" y="1345"/>
                </a:lnTo>
                <a:lnTo>
                  <a:pt x="2118" y="1469"/>
                </a:lnTo>
                <a:lnTo>
                  <a:pt x="2176" y="1573"/>
                </a:lnTo>
                <a:lnTo>
                  <a:pt x="2236" y="1657"/>
                </a:lnTo>
                <a:lnTo>
                  <a:pt x="2294" y="1722"/>
                </a:lnTo>
                <a:lnTo>
                  <a:pt x="2353" y="1772"/>
                </a:lnTo>
                <a:lnTo>
                  <a:pt x="2411" y="1808"/>
                </a:lnTo>
                <a:lnTo>
                  <a:pt x="2469" y="1833"/>
                </a:lnTo>
                <a:lnTo>
                  <a:pt x="2529" y="1853"/>
                </a:lnTo>
                <a:lnTo>
                  <a:pt x="2587" y="1863"/>
                </a:lnTo>
                <a:lnTo>
                  <a:pt x="2647" y="1872"/>
                </a:lnTo>
                <a:lnTo>
                  <a:pt x="2705" y="1878"/>
                </a:lnTo>
                <a:lnTo>
                  <a:pt x="2763" y="1879"/>
                </a:lnTo>
                <a:lnTo>
                  <a:pt x="2823" y="1883"/>
                </a:lnTo>
              </a:path>
            </a:pathLst>
          </a:custGeom>
          <a:noFill/>
          <a:ln w="4762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57039" name="Freeform 15"/>
          <p:cNvSpPr>
            <a:spLocks/>
          </p:cNvSpPr>
          <p:nvPr/>
        </p:nvSpPr>
        <p:spPr bwMode="auto">
          <a:xfrm>
            <a:off x="1419225" y="4541838"/>
            <a:ext cx="2290763" cy="893762"/>
          </a:xfrm>
          <a:custGeom>
            <a:avLst/>
            <a:gdLst>
              <a:gd name="T0" fmla="*/ 0 w 2823"/>
              <a:gd name="T1" fmla="*/ 2147483647 h 1885"/>
              <a:gd name="T2" fmla="*/ 2147483647 w 2823"/>
              <a:gd name="T3" fmla="*/ 2147483647 h 1885"/>
              <a:gd name="T4" fmla="*/ 2147483647 w 2823"/>
              <a:gd name="T5" fmla="*/ 2147483647 h 1885"/>
              <a:gd name="T6" fmla="*/ 2147483647 w 2823"/>
              <a:gd name="T7" fmla="*/ 2147483647 h 1885"/>
              <a:gd name="T8" fmla="*/ 2147483647 w 2823"/>
              <a:gd name="T9" fmla="*/ 2147483647 h 1885"/>
              <a:gd name="T10" fmla="*/ 2147483647 w 2823"/>
              <a:gd name="T11" fmla="*/ 2147483647 h 1885"/>
              <a:gd name="T12" fmla="*/ 2147483647 w 2823"/>
              <a:gd name="T13" fmla="*/ 2147483647 h 1885"/>
              <a:gd name="T14" fmla="*/ 2147483647 w 2823"/>
              <a:gd name="T15" fmla="*/ 2147483647 h 1885"/>
              <a:gd name="T16" fmla="*/ 2147483647 w 2823"/>
              <a:gd name="T17" fmla="*/ 2147483647 h 1885"/>
              <a:gd name="T18" fmla="*/ 2147483647 w 2823"/>
              <a:gd name="T19" fmla="*/ 2147483647 h 1885"/>
              <a:gd name="T20" fmla="*/ 2147483647 w 2823"/>
              <a:gd name="T21" fmla="*/ 2147483647 h 1885"/>
              <a:gd name="T22" fmla="*/ 2147483647 w 2823"/>
              <a:gd name="T23" fmla="*/ 2147483647 h 1885"/>
              <a:gd name="T24" fmla="*/ 2147483647 w 2823"/>
              <a:gd name="T25" fmla="*/ 2147483647 h 1885"/>
              <a:gd name="T26" fmla="*/ 2147483647 w 2823"/>
              <a:gd name="T27" fmla="*/ 2147483647 h 1885"/>
              <a:gd name="T28" fmla="*/ 2147483647 w 2823"/>
              <a:gd name="T29" fmla="*/ 2147483647 h 1885"/>
              <a:gd name="T30" fmla="*/ 2147483647 w 2823"/>
              <a:gd name="T31" fmla="*/ 2147483647 h 1885"/>
              <a:gd name="T32" fmla="*/ 2147483647 w 2823"/>
              <a:gd name="T33" fmla="*/ 2147483647 h 1885"/>
              <a:gd name="T34" fmla="*/ 2147483647 w 2823"/>
              <a:gd name="T35" fmla="*/ 2147483647 h 1885"/>
              <a:gd name="T36" fmla="*/ 2147483647 w 2823"/>
              <a:gd name="T37" fmla="*/ 2147483647 h 1885"/>
              <a:gd name="T38" fmla="*/ 2147483647 w 2823"/>
              <a:gd name="T39" fmla="*/ 2147483647 h 1885"/>
              <a:gd name="T40" fmla="*/ 2147483647 w 2823"/>
              <a:gd name="T41" fmla="*/ 2147483647 h 1885"/>
              <a:gd name="T42" fmla="*/ 2147483647 w 2823"/>
              <a:gd name="T43" fmla="*/ 2147483647 h 1885"/>
              <a:gd name="T44" fmla="*/ 2147483647 w 2823"/>
              <a:gd name="T45" fmla="*/ 2147483647 h 1885"/>
              <a:gd name="T46" fmla="*/ 2147483647 w 2823"/>
              <a:gd name="T47" fmla="*/ 2147483647 h 1885"/>
              <a:gd name="T48" fmla="*/ 2147483647 w 2823"/>
              <a:gd name="T49" fmla="*/ 2147483647 h 1885"/>
              <a:gd name="T50" fmla="*/ 2147483647 w 2823"/>
              <a:gd name="T51" fmla="*/ 0 h 1885"/>
              <a:gd name="T52" fmla="*/ 2147483647 w 2823"/>
              <a:gd name="T53" fmla="*/ 2147483647 h 1885"/>
              <a:gd name="T54" fmla="*/ 2147483647 w 2823"/>
              <a:gd name="T55" fmla="*/ 2147483647 h 1885"/>
              <a:gd name="T56" fmla="*/ 2147483647 w 2823"/>
              <a:gd name="T57" fmla="*/ 2147483647 h 1885"/>
              <a:gd name="T58" fmla="*/ 2147483647 w 2823"/>
              <a:gd name="T59" fmla="*/ 2147483647 h 1885"/>
              <a:gd name="T60" fmla="*/ 2147483647 w 2823"/>
              <a:gd name="T61" fmla="*/ 2147483647 h 1885"/>
              <a:gd name="T62" fmla="*/ 2147483647 w 2823"/>
              <a:gd name="T63" fmla="*/ 2147483647 h 1885"/>
              <a:gd name="T64" fmla="*/ 2147483647 w 2823"/>
              <a:gd name="T65" fmla="*/ 2147483647 h 1885"/>
              <a:gd name="T66" fmla="*/ 2147483647 w 2823"/>
              <a:gd name="T67" fmla="*/ 2147483647 h 1885"/>
              <a:gd name="T68" fmla="*/ 2147483647 w 2823"/>
              <a:gd name="T69" fmla="*/ 2147483647 h 1885"/>
              <a:gd name="T70" fmla="*/ 2147483647 w 2823"/>
              <a:gd name="T71" fmla="*/ 2147483647 h 1885"/>
              <a:gd name="T72" fmla="*/ 2147483647 w 2823"/>
              <a:gd name="T73" fmla="*/ 2147483647 h 1885"/>
              <a:gd name="T74" fmla="*/ 2147483647 w 2823"/>
              <a:gd name="T75" fmla="*/ 2147483647 h 1885"/>
              <a:gd name="T76" fmla="*/ 2147483647 w 2823"/>
              <a:gd name="T77" fmla="*/ 2147483647 h 1885"/>
              <a:gd name="T78" fmla="*/ 2147483647 w 2823"/>
              <a:gd name="T79" fmla="*/ 2147483647 h 1885"/>
              <a:gd name="T80" fmla="*/ 2147483647 w 2823"/>
              <a:gd name="T81" fmla="*/ 2147483647 h 1885"/>
              <a:gd name="T82" fmla="*/ 2147483647 w 2823"/>
              <a:gd name="T83" fmla="*/ 2147483647 h 1885"/>
              <a:gd name="T84" fmla="*/ 2147483647 w 2823"/>
              <a:gd name="T85" fmla="*/ 2147483647 h 1885"/>
              <a:gd name="T86" fmla="*/ 2147483647 w 2823"/>
              <a:gd name="T87" fmla="*/ 2147483647 h 1885"/>
              <a:gd name="T88" fmla="*/ 2147483647 w 2823"/>
              <a:gd name="T89" fmla="*/ 2147483647 h 1885"/>
              <a:gd name="T90" fmla="*/ 2147483647 w 2823"/>
              <a:gd name="T91" fmla="*/ 2147483647 h 1885"/>
              <a:gd name="T92" fmla="*/ 2147483647 w 2823"/>
              <a:gd name="T93" fmla="*/ 2147483647 h 1885"/>
              <a:gd name="T94" fmla="*/ 2147483647 w 2823"/>
              <a:gd name="T95" fmla="*/ 2147483647 h 1885"/>
              <a:gd name="T96" fmla="*/ 2147483647 w 2823"/>
              <a:gd name="T97" fmla="*/ 2147483647 h 188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823"/>
              <a:gd name="T148" fmla="*/ 0 h 1885"/>
              <a:gd name="T149" fmla="*/ 2823 w 2823"/>
              <a:gd name="T150" fmla="*/ 1885 h 188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823" h="1885">
                <a:moveTo>
                  <a:pt x="0" y="1885"/>
                </a:moveTo>
                <a:lnTo>
                  <a:pt x="60" y="1885"/>
                </a:lnTo>
                <a:lnTo>
                  <a:pt x="118" y="1883"/>
                </a:lnTo>
                <a:lnTo>
                  <a:pt x="176" y="1879"/>
                </a:lnTo>
                <a:lnTo>
                  <a:pt x="236" y="1878"/>
                </a:lnTo>
                <a:lnTo>
                  <a:pt x="295" y="1872"/>
                </a:lnTo>
                <a:lnTo>
                  <a:pt x="355" y="1863"/>
                </a:lnTo>
                <a:lnTo>
                  <a:pt x="413" y="1853"/>
                </a:lnTo>
                <a:lnTo>
                  <a:pt x="471" y="1833"/>
                </a:lnTo>
                <a:lnTo>
                  <a:pt x="529" y="1808"/>
                </a:lnTo>
                <a:lnTo>
                  <a:pt x="587" y="1772"/>
                </a:lnTo>
                <a:lnTo>
                  <a:pt x="647" y="1722"/>
                </a:lnTo>
                <a:lnTo>
                  <a:pt x="705" y="1657"/>
                </a:lnTo>
                <a:lnTo>
                  <a:pt x="764" y="1573"/>
                </a:lnTo>
                <a:lnTo>
                  <a:pt x="824" y="1469"/>
                </a:lnTo>
                <a:lnTo>
                  <a:pt x="882" y="1345"/>
                </a:lnTo>
                <a:lnTo>
                  <a:pt x="942" y="1199"/>
                </a:lnTo>
                <a:lnTo>
                  <a:pt x="1000" y="1038"/>
                </a:lnTo>
                <a:lnTo>
                  <a:pt x="1058" y="863"/>
                </a:lnTo>
                <a:lnTo>
                  <a:pt x="1118" y="683"/>
                </a:lnTo>
                <a:lnTo>
                  <a:pt x="1176" y="506"/>
                </a:lnTo>
                <a:lnTo>
                  <a:pt x="1234" y="341"/>
                </a:lnTo>
                <a:lnTo>
                  <a:pt x="1294" y="201"/>
                </a:lnTo>
                <a:lnTo>
                  <a:pt x="1353" y="91"/>
                </a:lnTo>
                <a:lnTo>
                  <a:pt x="1413" y="23"/>
                </a:lnTo>
                <a:lnTo>
                  <a:pt x="1469" y="0"/>
                </a:lnTo>
                <a:lnTo>
                  <a:pt x="1527" y="23"/>
                </a:lnTo>
                <a:lnTo>
                  <a:pt x="1589" y="91"/>
                </a:lnTo>
                <a:lnTo>
                  <a:pt x="1647" y="201"/>
                </a:lnTo>
                <a:lnTo>
                  <a:pt x="1705" y="341"/>
                </a:lnTo>
                <a:lnTo>
                  <a:pt x="1765" y="506"/>
                </a:lnTo>
                <a:lnTo>
                  <a:pt x="1824" y="683"/>
                </a:lnTo>
                <a:lnTo>
                  <a:pt x="1882" y="863"/>
                </a:lnTo>
                <a:lnTo>
                  <a:pt x="1942" y="1038"/>
                </a:lnTo>
                <a:lnTo>
                  <a:pt x="2000" y="1199"/>
                </a:lnTo>
                <a:lnTo>
                  <a:pt x="2060" y="1345"/>
                </a:lnTo>
                <a:lnTo>
                  <a:pt x="2118" y="1469"/>
                </a:lnTo>
                <a:lnTo>
                  <a:pt x="2176" y="1573"/>
                </a:lnTo>
                <a:lnTo>
                  <a:pt x="2236" y="1657"/>
                </a:lnTo>
                <a:lnTo>
                  <a:pt x="2294" y="1722"/>
                </a:lnTo>
                <a:lnTo>
                  <a:pt x="2353" y="1772"/>
                </a:lnTo>
                <a:lnTo>
                  <a:pt x="2411" y="1808"/>
                </a:lnTo>
                <a:lnTo>
                  <a:pt x="2469" y="1833"/>
                </a:lnTo>
                <a:lnTo>
                  <a:pt x="2529" y="1853"/>
                </a:lnTo>
                <a:lnTo>
                  <a:pt x="2587" y="1863"/>
                </a:lnTo>
                <a:lnTo>
                  <a:pt x="2647" y="1872"/>
                </a:lnTo>
                <a:lnTo>
                  <a:pt x="2705" y="1878"/>
                </a:lnTo>
                <a:lnTo>
                  <a:pt x="2763" y="1879"/>
                </a:lnTo>
                <a:lnTo>
                  <a:pt x="2823" y="1883"/>
                </a:lnTo>
              </a:path>
            </a:pathLst>
          </a:custGeom>
          <a:noFill/>
          <a:ln w="4762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57040" name="Freeform 16"/>
          <p:cNvSpPr>
            <a:spLocks/>
          </p:cNvSpPr>
          <p:nvPr/>
        </p:nvSpPr>
        <p:spPr bwMode="auto">
          <a:xfrm>
            <a:off x="1698625" y="4473575"/>
            <a:ext cx="2173288" cy="962025"/>
          </a:xfrm>
          <a:custGeom>
            <a:avLst/>
            <a:gdLst>
              <a:gd name="T0" fmla="*/ 0 w 2823"/>
              <a:gd name="T1" fmla="*/ 2147483647 h 1885"/>
              <a:gd name="T2" fmla="*/ 2147483647 w 2823"/>
              <a:gd name="T3" fmla="*/ 2147483647 h 1885"/>
              <a:gd name="T4" fmla="*/ 2147483647 w 2823"/>
              <a:gd name="T5" fmla="*/ 2147483647 h 1885"/>
              <a:gd name="T6" fmla="*/ 2147483647 w 2823"/>
              <a:gd name="T7" fmla="*/ 2147483647 h 1885"/>
              <a:gd name="T8" fmla="*/ 2147483647 w 2823"/>
              <a:gd name="T9" fmla="*/ 2147483647 h 1885"/>
              <a:gd name="T10" fmla="*/ 2147483647 w 2823"/>
              <a:gd name="T11" fmla="*/ 2147483647 h 1885"/>
              <a:gd name="T12" fmla="*/ 2147483647 w 2823"/>
              <a:gd name="T13" fmla="*/ 2147483647 h 1885"/>
              <a:gd name="T14" fmla="*/ 2147483647 w 2823"/>
              <a:gd name="T15" fmla="*/ 2147483647 h 1885"/>
              <a:gd name="T16" fmla="*/ 2147483647 w 2823"/>
              <a:gd name="T17" fmla="*/ 2147483647 h 1885"/>
              <a:gd name="T18" fmla="*/ 2147483647 w 2823"/>
              <a:gd name="T19" fmla="*/ 2147483647 h 1885"/>
              <a:gd name="T20" fmla="*/ 2147483647 w 2823"/>
              <a:gd name="T21" fmla="*/ 2147483647 h 1885"/>
              <a:gd name="T22" fmla="*/ 2147483647 w 2823"/>
              <a:gd name="T23" fmla="*/ 2147483647 h 1885"/>
              <a:gd name="T24" fmla="*/ 2147483647 w 2823"/>
              <a:gd name="T25" fmla="*/ 2147483647 h 1885"/>
              <a:gd name="T26" fmla="*/ 2147483647 w 2823"/>
              <a:gd name="T27" fmla="*/ 2147483647 h 1885"/>
              <a:gd name="T28" fmla="*/ 2147483647 w 2823"/>
              <a:gd name="T29" fmla="*/ 2147483647 h 1885"/>
              <a:gd name="T30" fmla="*/ 2147483647 w 2823"/>
              <a:gd name="T31" fmla="*/ 2147483647 h 1885"/>
              <a:gd name="T32" fmla="*/ 2147483647 w 2823"/>
              <a:gd name="T33" fmla="*/ 2147483647 h 1885"/>
              <a:gd name="T34" fmla="*/ 2147483647 w 2823"/>
              <a:gd name="T35" fmla="*/ 2147483647 h 1885"/>
              <a:gd name="T36" fmla="*/ 2147483647 w 2823"/>
              <a:gd name="T37" fmla="*/ 2147483647 h 1885"/>
              <a:gd name="T38" fmla="*/ 2147483647 w 2823"/>
              <a:gd name="T39" fmla="*/ 2147483647 h 1885"/>
              <a:gd name="T40" fmla="*/ 2147483647 w 2823"/>
              <a:gd name="T41" fmla="*/ 2147483647 h 1885"/>
              <a:gd name="T42" fmla="*/ 2147483647 w 2823"/>
              <a:gd name="T43" fmla="*/ 2147483647 h 1885"/>
              <a:gd name="T44" fmla="*/ 2147483647 w 2823"/>
              <a:gd name="T45" fmla="*/ 2147483647 h 1885"/>
              <a:gd name="T46" fmla="*/ 2147483647 w 2823"/>
              <a:gd name="T47" fmla="*/ 2147483647 h 1885"/>
              <a:gd name="T48" fmla="*/ 2147483647 w 2823"/>
              <a:gd name="T49" fmla="*/ 2147483647 h 1885"/>
              <a:gd name="T50" fmla="*/ 2147483647 w 2823"/>
              <a:gd name="T51" fmla="*/ 0 h 1885"/>
              <a:gd name="T52" fmla="*/ 2147483647 w 2823"/>
              <a:gd name="T53" fmla="*/ 2147483647 h 1885"/>
              <a:gd name="T54" fmla="*/ 2147483647 w 2823"/>
              <a:gd name="T55" fmla="*/ 2147483647 h 1885"/>
              <a:gd name="T56" fmla="*/ 2147483647 w 2823"/>
              <a:gd name="T57" fmla="*/ 2147483647 h 1885"/>
              <a:gd name="T58" fmla="*/ 2147483647 w 2823"/>
              <a:gd name="T59" fmla="*/ 2147483647 h 1885"/>
              <a:gd name="T60" fmla="*/ 2147483647 w 2823"/>
              <a:gd name="T61" fmla="*/ 2147483647 h 1885"/>
              <a:gd name="T62" fmla="*/ 2147483647 w 2823"/>
              <a:gd name="T63" fmla="*/ 2147483647 h 1885"/>
              <a:gd name="T64" fmla="*/ 2147483647 w 2823"/>
              <a:gd name="T65" fmla="*/ 2147483647 h 1885"/>
              <a:gd name="T66" fmla="*/ 2147483647 w 2823"/>
              <a:gd name="T67" fmla="*/ 2147483647 h 1885"/>
              <a:gd name="T68" fmla="*/ 2147483647 w 2823"/>
              <a:gd name="T69" fmla="*/ 2147483647 h 1885"/>
              <a:gd name="T70" fmla="*/ 2147483647 w 2823"/>
              <a:gd name="T71" fmla="*/ 2147483647 h 1885"/>
              <a:gd name="T72" fmla="*/ 2147483647 w 2823"/>
              <a:gd name="T73" fmla="*/ 2147483647 h 1885"/>
              <a:gd name="T74" fmla="*/ 2147483647 w 2823"/>
              <a:gd name="T75" fmla="*/ 2147483647 h 1885"/>
              <a:gd name="T76" fmla="*/ 2147483647 w 2823"/>
              <a:gd name="T77" fmla="*/ 2147483647 h 1885"/>
              <a:gd name="T78" fmla="*/ 2147483647 w 2823"/>
              <a:gd name="T79" fmla="*/ 2147483647 h 1885"/>
              <a:gd name="T80" fmla="*/ 2147483647 w 2823"/>
              <a:gd name="T81" fmla="*/ 2147483647 h 1885"/>
              <a:gd name="T82" fmla="*/ 2147483647 w 2823"/>
              <a:gd name="T83" fmla="*/ 2147483647 h 1885"/>
              <a:gd name="T84" fmla="*/ 2147483647 w 2823"/>
              <a:gd name="T85" fmla="*/ 2147483647 h 1885"/>
              <a:gd name="T86" fmla="*/ 2147483647 w 2823"/>
              <a:gd name="T87" fmla="*/ 2147483647 h 1885"/>
              <a:gd name="T88" fmla="*/ 2147483647 w 2823"/>
              <a:gd name="T89" fmla="*/ 2147483647 h 1885"/>
              <a:gd name="T90" fmla="*/ 2147483647 w 2823"/>
              <a:gd name="T91" fmla="*/ 2147483647 h 1885"/>
              <a:gd name="T92" fmla="*/ 2147483647 w 2823"/>
              <a:gd name="T93" fmla="*/ 2147483647 h 1885"/>
              <a:gd name="T94" fmla="*/ 2147483647 w 2823"/>
              <a:gd name="T95" fmla="*/ 2147483647 h 1885"/>
              <a:gd name="T96" fmla="*/ 2147483647 w 2823"/>
              <a:gd name="T97" fmla="*/ 2147483647 h 188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823"/>
              <a:gd name="T148" fmla="*/ 0 h 1885"/>
              <a:gd name="T149" fmla="*/ 2823 w 2823"/>
              <a:gd name="T150" fmla="*/ 1885 h 188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823" h="1885">
                <a:moveTo>
                  <a:pt x="0" y="1885"/>
                </a:moveTo>
                <a:lnTo>
                  <a:pt x="60" y="1885"/>
                </a:lnTo>
                <a:lnTo>
                  <a:pt x="118" y="1883"/>
                </a:lnTo>
                <a:lnTo>
                  <a:pt x="176" y="1879"/>
                </a:lnTo>
                <a:lnTo>
                  <a:pt x="236" y="1878"/>
                </a:lnTo>
                <a:lnTo>
                  <a:pt x="295" y="1872"/>
                </a:lnTo>
                <a:lnTo>
                  <a:pt x="355" y="1863"/>
                </a:lnTo>
                <a:lnTo>
                  <a:pt x="413" y="1853"/>
                </a:lnTo>
                <a:lnTo>
                  <a:pt x="471" y="1833"/>
                </a:lnTo>
                <a:lnTo>
                  <a:pt x="529" y="1808"/>
                </a:lnTo>
                <a:lnTo>
                  <a:pt x="587" y="1772"/>
                </a:lnTo>
                <a:lnTo>
                  <a:pt x="647" y="1722"/>
                </a:lnTo>
                <a:lnTo>
                  <a:pt x="705" y="1657"/>
                </a:lnTo>
                <a:lnTo>
                  <a:pt x="764" y="1573"/>
                </a:lnTo>
                <a:lnTo>
                  <a:pt x="824" y="1469"/>
                </a:lnTo>
                <a:lnTo>
                  <a:pt x="882" y="1345"/>
                </a:lnTo>
                <a:lnTo>
                  <a:pt x="942" y="1199"/>
                </a:lnTo>
                <a:lnTo>
                  <a:pt x="1000" y="1038"/>
                </a:lnTo>
                <a:lnTo>
                  <a:pt x="1058" y="863"/>
                </a:lnTo>
                <a:lnTo>
                  <a:pt x="1118" y="683"/>
                </a:lnTo>
                <a:lnTo>
                  <a:pt x="1176" y="506"/>
                </a:lnTo>
                <a:lnTo>
                  <a:pt x="1234" y="341"/>
                </a:lnTo>
                <a:lnTo>
                  <a:pt x="1294" y="201"/>
                </a:lnTo>
                <a:lnTo>
                  <a:pt x="1353" y="91"/>
                </a:lnTo>
                <a:lnTo>
                  <a:pt x="1413" y="23"/>
                </a:lnTo>
                <a:lnTo>
                  <a:pt x="1469" y="0"/>
                </a:lnTo>
                <a:lnTo>
                  <a:pt x="1527" y="23"/>
                </a:lnTo>
                <a:lnTo>
                  <a:pt x="1589" y="91"/>
                </a:lnTo>
                <a:lnTo>
                  <a:pt x="1647" y="201"/>
                </a:lnTo>
                <a:lnTo>
                  <a:pt x="1705" y="341"/>
                </a:lnTo>
                <a:lnTo>
                  <a:pt x="1765" y="506"/>
                </a:lnTo>
                <a:lnTo>
                  <a:pt x="1824" y="683"/>
                </a:lnTo>
                <a:lnTo>
                  <a:pt x="1882" y="863"/>
                </a:lnTo>
                <a:lnTo>
                  <a:pt x="1942" y="1038"/>
                </a:lnTo>
                <a:lnTo>
                  <a:pt x="2000" y="1199"/>
                </a:lnTo>
                <a:lnTo>
                  <a:pt x="2060" y="1345"/>
                </a:lnTo>
                <a:lnTo>
                  <a:pt x="2118" y="1469"/>
                </a:lnTo>
                <a:lnTo>
                  <a:pt x="2176" y="1573"/>
                </a:lnTo>
                <a:lnTo>
                  <a:pt x="2236" y="1657"/>
                </a:lnTo>
                <a:lnTo>
                  <a:pt x="2294" y="1722"/>
                </a:lnTo>
                <a:lnTo>
                  <a:pt x="2353" y="1772"/>
                </a:lnTo>
                <a:lnTo>
                  <a:pt x="2411" y="1808"/>
                </a:lnTo>
                <a:lnTo>
                  <a:pt x="2469" y="1833"/>
                </a:lnTo>
                <a:lnTo>
                  <a:pt x="2529" y="1853"/>
                </a:lnTo>
                <a:lnTo>
                  <a:pt x="2587" y="1863"/>
                </a:lnTo>
                <a:lnTo>
                  <a:pt x="2647" y="1872"/>
                </a:lnTo>
                <a:lnTo>
                  <a:pt x="2705" y="1878"/>
                </a:lnTo>
                <a:lnTo>
                  <a:pt x="2763" y="1879"/>
                </a:lnTo>
                <a:lnTo>
                  <a:pt x="2823" y="1883"/>
                </a:lnTo>
              </a:path>
            </a:pathLst>
          </a:custGeom>
          <a:noFill/>
          <a:ln w="4762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57050" name="Freeform 26"/>
          <p:cNvSpPr>
            <a:spLocks/>
          </p:cNvSpPr>
          <p:nvPr/>
        </p:nvSpPr>
        <p:spPr bwMode="auto">
          <a:xfrm>
            <a:off x="1847850" y="4313238"/>
            <a:ext cx="1868488" cy="1122362"/>
          </a:xfrm>
          <a:custGeom>
            <a:avLst/>
            <a:gdLst>
              <a:gd name="T0" fmla="*/ 0 w 2823"/>
              <a:gd name="T1" fmla="*/ 2147483647 h 1885"/>
              <a:gd name="T2" fmla="*/ 2147483647 w 2823"/>
              <a:gd name="T3" fmla="*/ 2147483647 h 1885"/>
              <a:gd name="T4" fmla="*/ 2147483647 w 2823"/>
              <a:gd name="T5" fmla="*/ 2147483647 h 1885"/>
              <a:gd name="T6" fmla="*/ 2147483647 w 2823"/>
              <a:gd name="T7" fmla="*/ 2147483647 h 1885"/>
              <a:gd name="T8" fmla="*/ 2147483647 w 2823"/>
              <a:gd name="T9" fmla="*/ 2147483647 h 1885"/>
              <a:gd name="T10" fmla="*/ 2147483647 w 2823"/>
              <a:gd name="T11" fmla="*/ 2147483647 h 1885"/>
              <a:gd name="T12" fmla="*/ 2147483647 w 2823"/>
              <a:gd name="T13" fmla="*/ 2147483647 h 1885"/>
              <a:gd name="T14" fmla="*/ 2147483647 w 2823"/>
              <a:gd name="T15" fmla="*/ 2147483647 h 1885"/>
              <a:gd name="T16" fmla="*/ 2147483647 w 2823"/>
              <a:gd name="T17" fmla="*/ 2147483647 h 1885"/>
              <a:gd name="T18" fmla="*/ 2147483647 w 2823"/>
              <a:gd name="T19" fmla="*/ 2147483647 h 1885"/>
              <a:gd name="T20" fmla="*/ 2147483647 w 2823"/>
              <a:gd name="T21" fmla="*/ 2147483647 h 1885"/>
              <a:gd name="T22" fmla="*/ 2147483647 w 2823"/>
              <a:gd name="T23" fmla="*/ 2147483647 h 1885"/>
              <a:gd name="T24" fmla="*/ 2147483647 w 2823"/>
              <a:gd name="T25" fmla="*/ 2147483647 h 1885"/>
              <a:gd name="T26" fmla="*/ 2147483647 w 2823"/>
              <a:gd name="T27" fmla="*/ 2147483647 h 1885"/>
              <a:gd name="T28" fmla="*/ 2147483647 w 2823"/>
              <a:gd name="T29" fmla="*/ 2147483647 h 1885"/>
              <a:gd name="T30" fmla="*/ 2147483647 w 2823"/>
              <a:gd name="T31" fmla="*/ 2147483647 h 1885"/>
              <a:gd name="T32" fmla="*/ 2147483647 w 2823"/>
              <a:gd name="T33" fmla="*/ 2147483647 h 1885"/>
              <a:gd name="T34" fmla="*/ 2147483647 w 2823"/>
              <a:gd name="T35" fmla="*/ 2147483647 h 1885"/>
              <a:gd name="T36" fmla="*/ 2147483647 w 2823"/>
              <a:gd name="T37" fmla="*/ 2147483647 h 1885"/>
              <a:gd name="T38" fmla="*/ 2147483647 w 2823"/>
              <a:gd name="T39" fmla="*/ 2147483647 h 1885"/>
              <a:gd name="T40" fmla="*/ 2147483647 w 2823"/>
              <a:gd name="T41" fmla="*/ 2147483647 h 1885"/>
              <a:gd name="T42" fmla="*/ 2147483647 w 2823"/>
              <a:gd name="T43" fmla="*/ 2147483647 h 1885"/>
              <a:gd name="T44" fmla="*/ 2147483647 w 2823"/>
              <a:gd name="T45" fmla="*/ 2147483647 h 1885"/>
              <a:gd name="T46" fmla="*/ 2147483647 w 2823"/>
              <a:gd name="T47" fmla="*/ 2147483647 h 1885"/>
              <a:gd name="T48" fmla="*/ 2147483647 w 2823"/>
              <a:gd name="T49" fmla="*/ 2147483647 h 1885"/>
              <a:gd name="T50" fmla="*/ 2147483647 w 2823"/>
              <a:gd name="T51" fmla="*/ 0 h 1885"/>
              <a:gd name="T52" fmla="*/ 2147483647 w 2823"/>
              <a:gd name="T53" fmla="*/ 2147483647 h 1885"/>
              <a:gd name="T54" fmla="*/ 2147483647 w 2823"/>
              <a:gd name="T55" fmla="*/ 2147483647 h 1885"/>
              <a:gd name="T56" fmla="*/ 2147483647 w 2823"/>
              <a:gd name="T57" fmla="*/ 2147483647 h 1885"/>
              <a:gd name="T58" fmla="*/ 2147483647 w 2823"/>
              <a:gd name="T59" fmla="*/ 2147483647 h 1885"/>
              <a:gd name="T60" fmla="*/ 2147483647 w 2823"/>
              <a:gd name="T61" fmla="*/ 2147483647 h 1885"/>
              <a:gd name="T62" fmla="*/ 2147483647 w 2823"/>
              <a:gd name="T63" fmla="*/ 2147483647 h 1885"/>
              <a:gd name="T64" fmla="*/ 2147483647 w 2823"/>
              <a:gd name="T65" fmla="*/ 2147483647 h 1885"/>
              <a:gd name="T66" fmla="*/ 2147483647 w 2823"/>
              <a:gd name="T67" fmla="*/ 2147483647 h 1885"/>
              <a:gd name="T68" fmla="*/ 2147483647 w 2823"/>
              <a:gd name="T69" fmla="*/ 2147483647 h 1885"/>
              <a:gd name="T70" fmla="*/ 2147483647 w 2823"/>
              <a:gd name="T71" fmla="*/ 2147483647 h 1885"/>
              <a:gd name="T72" fmla="*/ 2147483647 w 2823"/>
              <a:gd name="T73" fmla="*/ 2147483647 h 1885"/>
              <a:gd name="T74" fmla="*/ 2147483647 w 2823"/>
              <a:gd name="T75" fmla="*/ 2147483647 h 1885"/>
              <a:gd name="T76" fmla="*/ 2147483647 w 2823"/>
              <a:gd name="T77" fmla="*/ 2147483647 h 1885"/>
              <a:gd name="T78" fmla="*/ 2147483647 w 2823"/>
              <a:gd name="T79" fmla="*/ 2147483647 h 1885"/>
              <a:gd name="T80" fmla="*/ 2147483647 w 2823"/>
              <a:gd name="T81" fmla="*/ 2147483647 h 1885"/>
              <a:gd name="T82" fmla="*/ 2147483647 w 2823"/>
              <a:gd name="T83" fmla="*/ 2147483647 h 1885"/>
              <a:gd name="T84" fmla="*/ 2147483647 w 2823"/>
              <a:gd name="T85" fmla="*/ 2147483647 h 1885"/>
              <a:gd name="T86" fmla="*/ 2147483647 w 2823"/>
              <a:gd name="T87" fmla="*/ 2147483647 h 1885"/>
              <a:gd name="T88" fmla="*/ 2147483647 w 2823"/>
              <a:gd name="T89" fmla="*/ 2147483647 h 1885"/>
              <a:gd name="T90" fmla="*/ 2147483647 w 2823"/>
              <a:gd name="T91" fmla="*/ 2147483647 h 1885"/>
              <a:gd name="T92" fmla="*/ 2147483647 w 2823"/>
              <a:gd name="T93" fmla="*/ 2147483647 h 1885"/>
              <a:gd name="T94" fmla="*/ 2147483647 w 2823"/>
              <a:gd name="T95" fmla="*/ 2147483647 h 1885"/>
              <a:gd name="T96" fmla="*/ 2147483647 w 2823"/>
              <a:gd name="T97" fmla="*/ 2147483647 h 188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823"/>
              <a:gd name="T148" fmla="*/ 0 h 1885"/>
              <a:gd name="T149" fmla="*/ 2823 w 2823"/>
              <a:gd name="T150" fmla="*/ 1885 h 188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823" h="1885">
                <a:moveTo>
                  <a:pt x="0" y="1885"/>
                </a:moveTo>
                <a:lnTo>
                  <a:pt x="60" y="1885"/>
                </a:lnTo>
                <a:lnTo>
                  <a:pt x="118" y="1883"/>
                </a:lnTo>
                <a:lnTo>
                  <a:pt x="176" y="1879"/>
                </a:lnTo>
                <a:lnTo>
                  <a:pt x="236" y="1878"/>
                </a:lnTo>
                <a:lnTo>
                  <a:pt x="295" y="1872"/>
                </a:lnTo>
                <a:lnTo>
                  <a:pt x="355" y="1863"/>
                </a:lnTo>
                <a:lnTo>
                  <a:pt x="413" y="1853"/>
                </a:lnTo>
                <a:lnTo>
                  <a:pt x="471" y="1833"/>
                </a:lnTo>
                <a:lnTo>
                  <a:pt x="529" y="1808"/>
                </a:lnTo>
                <a:lnTo>
                  <a:pt x="587" y="1772"/>
                </a:lnTo>
                <a:lnTo>
                  <a:pt x="647" y="1722"/>
                </a:lnTo>
                <a:lnTo>
                  <a:pt x="705" y="1657"/>
                </a:lnTo>
                <a:lnTo>
                  <a:pt x="764" y="1573"/>
                </a:lnTo>
                <a:lnTo>
                  <a:pt x="824" y="1469"/>
                </a:lnTo>
                <a:lnTo>
                  <a:pt x="882" y="1345"/>
                </a:lnTo>
                <a:lnTo>
                  <a:pt x="942" y="1199"/>
                </a:lnTo>
                <a:lnTo>
                  <a:pt x="1000" y="1038"/>
                </a:lnTo>
                <a:lnTo>
                  <a:pt x="1058" y="863"/>
                </a:lnTo>
                <a:lnTo>
                  <a:pt x="1118" y="683"/>
                </a:lnTo>
                <a:lnTo>
                  <a:pt x="1176" y="506"/>
                </a:lnTo>
                <a:lnTo>
                  <a:pt x="1234" y="341"/>
                </a:lnTo>
                <a:lnTo>
                  <a:pt x="1294" y="201"/>
                </a:lnTo>
                <a:lnTo>
                  <a:pt x="1353" y="91"/>
                </a:lnTo>
                <a:lnTo>
                  <a:pt x="1413" y="23"/>
                </a:lnTo>
                <a:lnTo>
                  <a:pt x="1469" y="0"/>
                </a:lnTo>
                <a:lnTo>
                  <a:pt x="1527" y="23"/>
                </a:lnTo>
                <a:lnTo>
                  <a:pt x="1589" y="91"/>
                </a:lnTo>
                <a:lnTo>
                  <a:pt x="1647" y="201"/>
                </a:lnTo>
                <a:lnTo>
                  <a:pt x="1705" y="341"/>
                </a:lnTo>
                <a:lnTo>
                  <a:pt x="1765" y="506"/>
                </a:lnTo>
                <a:lnTo>
                  <a:pt x="1824" y="683"/>
                </a:lnTo>
                <a:lnTo>
                  <a:pt x="1882" y="863"/>
                </a:lnTo>
                <a:lnTo>
                  <a:pt x="1942" y="1038"/>
                </a:lnTo>
                <a:lnTo>
                  <a:pt x="2000" y="1199"/>
                </a:lnTo>
                <a:lnTo>
                  <a:pt x="2060" y="1345"/>
                </a:lnTo>
                <a:lnTo>
                  <a:pt x="2118" y="1469"/>
                </a:lnTo>
                <a:lnTo>
                  <a:pt x="2176" y="1573"/>
                </a:lnTo>
                <a:lnTo>
                  <a:pt x="2236" y="1657"/>
                </a:lnTo>
                <a:lnTo>
                  <a:pt x="2294" y="1722"/>
                </a:lnTo>
                <a:lnTo>
                  <a:pt x="2353" y="1772"/>
                </a:lnTo>
                <a:lnTo>
                  <a:pt x="2411" y="1808"/>
                </a:lnTo>
                <a:lnTo>
                  <a:pt x="2469" y="1833"/>
                </a:lnTo>
                <a:lnTo>
                  <a:pt x="2529" y="1853"/>
                </a:lnTo>
                <a:lnTo>
                  <a:pt x="2587" y="1863"/>
                </a:lnTo>
                <a:lnTo>
                  <a:pt x="2647" y="1872"/>
                </a:lnTo>
                <a:lnTo>
                  <a:pt x="2705" y="1878"/>
                </a:lnTo>
                <a:lnTo>
                  <a:pt x="2763" y="1879"/>
                </a:lnTo>
                <a:lnTo>
                  <a:pt x="2823" y="1883"/>
                </a:lnTo>
              </a:path>
            </a:pathLst>
          </a:custGeom>
          <a:noFill/>
          <a:ln w="4762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57051" name="Freeform 27"/>
          <p:cNvSpPr>
            <a:spLocks/>
          </p:cNvSpPr>
          <p:nvPr/>
        </p:nvSpPr>
        <p:spPr bwMode="auto">
          <a:xfrm>
            <a:off x="1620838" y="4541838"/>
            <a:ext cx="2290762" cy="893762"/>
          </a:xfrm>
          <a:custGeom>
            <a:avLst/>
            <a:gdLst>
              <a:gd name="T0" fmla="*/ 0 w 2823"/>
              <a:gd name="T1" fmla="*/ 2147483647 h 1885"/>
              <a:gd name="T2" fmla="*/ 2147483647 w 2823"/>
              <a:gd name="T3" fmla="*/ 2147483647 h 1885"/>
              <a:gd name="T4" fmla="*/ 2147483647 w 2823"/>
              <a:gd name="T5" fmla="*/ 2147483647 h 1885"/>
              <a:gd name="T6" fmla="*/ 2147483647 w 2823"/>
              <a:gd name="T7" fmla="*/ 2147483647 h 1885"/>
              <a:gd name="T8" fmla="*/ 2147483647 w 2823"/>
              <a:gd name="T9" fmla="*/ 2147483647 h 1885"/>
              <a:gd name="T10" fmla="*/ 2147483647 w 2823"/>
              <a:gd name="T11" fmla="*/ 2147483647 h 1885"/>
              <a:gd name="T12" fmla="*/ 2147483647 w 2823"/>
              <a:gd name="T13" fmla="*/ 2147483647 h 1885"/>
              <a:gd name="T14" fmla="*/ 2147483647 w 2823"/>
              <a:gd name="T15" fmla="*/ 2147483647 h 1885"/>
              <a:gd name="T16" fmla="*/ 2147483647 w 2823"/>
              <a:gd name="T17" fmla="*/ 2147483647 h 1885"/>
              <a:gd name="T18" fmla="*/ 2147483647 w 2823"/>
              <a:gd name="T19" fmla="*/ 2147483647 h 1885"/>
              <a:gd name="T20" fmla="*/ 2147483647 w 2823"/>
              <a:gd name="T21" fmla="*/ 2147483647 h 1885"/>
              <a:gd name="T22" fmla="*/ 2147483647 w 2823"/>
              <a:gd name="T23" fmla="*/ 2147483647 h 1885"/>
              <a:gd name="T24" fmla="*/ 2147483647 w 2823"/>
              <a:gd name="T25" fmla="*/ 2147483647 h 1885"/>
              <a:gd name="T26" fmla="*/ 2147483647 w 2823"/>
              <a:gd name="T27" fmla="*/ 2147483647 h 1885"/>
              <a:gd name="T28" fmla="*/ 2147483647 w 2823"/>
              <a:gd name="T29" fmla="*/ 2147483647 h 1885"/>
              <a:gd name="T30" fmla="*/ 2147483647 w 2823"/>
              <a:gd name="T31" fmla="*/ 2147483647 h 1885"/>
              <a:gd name="T32" fmla="*/ 2147483647 w 2823"/>
              <a:gd name="T33" fmla="*/ 2147483647 h 1885"/>
              <a:gd name="T34" fmla="*/ 2147483647 w 2823"/>
              <a:gd name="T35" fmla="*/ 2147483647 h 1885"/>
              <a:gd name="T36" fmla="*/ 2147483647 w 2823"/>
              <a:gd name="T37" fmla="*/ 2147483647 h 1885"/>
              <a:gd name="T38" fmla="*/ 2147483647 w 2823"/>
              <a:gd name="T39" fmla="*/ 2147483647 h 1885"/>
              <a:gd name="T40" fmla="*/ 2147483647 w 2823"/>
              <a:gd name="T41" fmla="*/ 2147483647 h 1885"/>
              <a:gd name="T42" fmla="*/ 2147483647 w 2823"/>
              <a:gd name="T43" fmla="*/ 2147483647 h 1885"/>
              <a:gd name="T44" fmla="*/ 2147483647 w 2823"/>
              <a:gd name="T45" fmla="*/ 2147483647 h 1885"/>
              <a:gd name="T46" fmla="*/ 2147483647 w 2823"/>
              <a:gd name="T47" fmla="*/ 2147483647 h 1885"/>
              <a:gd name="T48" fmla="*/ 2147483647 w 2823"/>
              <a:gd name="T49" fmla="*/ 2147483647 h 1885"/>
              <a:gd name="T50" fmla="*/ 2147483647 w 2823"/>
              <a:gd name="T51" fmla="*/ 0 h 1885"/>
              <a:gd name="T52" fmla="*/ 2147483647 w 2823"/>
              <a:gd name="T53" fmla="*/ 2147483647 h 1885"/>
              <a:gd name="T54" fmla="*/ 2147483647 w 2823"/>
              <a:gd name="T55" fmla="*/ 2147483647 h 1885"/>
              <a:gd name="T56" fmla="*/ 2147483647 w 2823"/>
              <a:gd name="T57" fmla="*/ 2147483647 h 1885"/>
              <a:gd name="T58" fmla="*/ 2147483647 w 2823"/>
              <a:gd name="T59" fmla="*/ 2147483647 h 1885"/>
              <a:gd name="T60" fmla="*/ 2147483647 w 2823"/>
              <a:gd name="T61" fmla="*/ 2147483647 h 1885"/>
              <a:gd name="T62" fmla="*/ 2147483647 w 2823"/>
              <a:gd name="T63" fmla="*/ 2147483647 h 1885"/>
              <a:gd name="T64" fmla="*/ 2147483647 w 2823"/>
              <a:gd name="T65" fmla="*/ 2147483647 h 1885"/>
              <a:gd name="T66" fmla="*/ 2147483647 w 2823"/>
              <a:gd name="T67" fmla="*/ 2147483647 h 1885"/>
              <a:gd name="T68" fmla="*/ 2147483647 w 2823"/>
              <a:gd name="T69" fmla="*/ 2147483647 h 1885"/>
              <a:gd name="T70" fmla="*/ 2147483647 w 2823"/>
              <a:gd name="T71" fmla="*/ 2147483647 h 1885"/>
              <a:gd name="T72" fmla="*/ 2147483647 w 2823"/>
              <a:gd name="T73" fmla="*/ 2147483647 h 1885"/>
              <a:gd name="T74" fmla="*/ 2147483647 w 2823"/>
              <a:gd name="T75" fmla="*/ 2147483647 h 1885"/>
              <a:gd name="T76" fmla="*/ 2147483647 w 2823"/>
              <a:gd name="T77" fmla="*/ 2147483647 h 1885"/>
              <a:gd name="T78" fmla="*/ 2147483647 w 2823"/>
              <a:gd name="T79" fmla="*/ 2147483647 h 1885"/>
              <a:gd name="T80" fmla="*/ 2147483647 w 2823"/>
              <a:gd name="T81" fmla="*/ 2147483647 h 1885"/>
              <a:gd name="T82" fmla="*/ 2147483647 w 2823"/>
              <a:gd name="T83" fmla="*/ 2147483647 h 1885"/>
              <a:gd name="T84" fmla="*/ 2147483647 w 2823"/>
              <a:gd name="T85" fmla="*/ 2147483647 h 1885"/>
              <a:gd name="T86" fmla="*/ 2147483647 w 2823"/>
              <a:gd name="T87" fmla="*/ 2147483647 h 1885"/>
              <a:gd name="T88" fmla="*/ 2147483647 w 2823"/>
              <a:gd name="T89" fmla="*/ 2147483647 h 1885"/>
              <a:gd name="T90" fmla="*/ 2147483647 w 2823"/>
              <a:gd name="T91" fmla="*/ 2147483647 h 1885"/>
              <a:gd name="T92" fmla="*/ 2147483647 w 2823"/>
              <a:gd name="T93" fmla="*/ 2147483647 h 1885"/>
              <a:gd name="T94" fmla="*/ 2147483647 w 2823"/>
              <a:gd name="T95" fmla="*/ 2147483647 h 1885"/>
              <a:gd name="T96" fmla="*/ 2147483647 w 2823"/>
              <a:gd name="T97" fmla="*/ 2147483647 h 188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823"/>
              <a:gd name="T148" fmla="*/ 0 h 1885"/>
              <a:gd name="T149" fmla="*/ 2823 w 2823"/>
              <a:gd name="T150" fmla="*/ 1885 h 188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823" h="1885">
                <a:moveTo>
                  <a:pt x="0" y="1885"/>
                </a:moveTo>
                <a:lnTo>
                  <a:pt x="60" y="1885"/>
                </a:lnTo>
                <a:lnTo>
                  <a:pt x="118" y="1883"/>
                </a:lnTo>
                <a:lnTo>
                  <a:pt x="176" y="1879"/>
                </a:lnTo>
                <a:lnTo>
                  <a:pt x="236" y="1878"/>
                </a:lnTo>
                <a:lnTo>
                  <a:pt x="295" y="1872"/>
                </a:lnTo>
                <a:lnTo>
                  <a:pt x="355" y="1863"/>
                </a:lnTo>
                <a:lnTo>
                  <a:pt x="413" y="1853"/>
                </a:lnTo>
                <a:lnTo>
                  <a:pt x="471" y="1833"/>
                </a:lnTo>
                <a:lnTo>
                  <a:pt x="529" y="1808"/>
                </a:lnTo>
                <a:lnTo>
                  <a:pt x="587" y="1772"/>
                </a:lnTo>
                <a:lnTo>
                  <a:pt x="647" y="1722"/>
                </a:lnTo>
                <a:lnTo>
                  <a:pt x="705" y="1657"/>
                </a:lnTo>
                <a:lnTo>
                  <a:pt x="764" y="1573"/>
                </a:lnTo>
                <a:lnTo>
                  <a:pt x="824" y="1469"/>
                </a:lnTo>
                <a:lnTo>
                  <a:pt x="882" y="1345"/>
                </a:lnTo>
                <a:lnTo>
                  <a:pt x="942" y="1199"/>
                </a:lnTo>
                <a:lnTo>
                  <a:pt x="1000" y="1038"/>
                </a:lnTo>
                <a:lnTo>
                  <a:pt x="1058" y="863"/>
                </a:lnTo>
                <a:lnTo>
                  <a:pt x="1118" y="683"/>
                </a:lnTo>
                <a:lnTo>
                  <a:pt x="1176" y="506"/>
                </a:lnTo>
                <a:lnTo>
                  <a:pt x="1234" y="341"/>
                </a:lnTo>
                <a:lnTo>
                  <a:pt x="1294" y="201"/>
                </a:lnTo>
                <a:lnTo>
                  <a:pt x="1353" y="91"/>
                </a:lnTo>
                <a:lnTo>
                  <a:pt x="1413" y="23"/>
                </a:lnTo>
                <a:lnTo>
                  <a:pt x="1469" y="0"/>
                </a:lnTo>
                <a:lnTo>
                  <a:pt x="1527" y="23"/>
                </a:lnTo>
                <a:lnTo>
                  <a:pt x="1589" y="91"/>
                </a:lnTo>
                <a:lnTo>
                  <a:pt x="1647" y="201"/>
                </a:lnTo>
                <a:lnTo>
                  <a:pt x="1705" y="341"/>
                </a:lnTo>
                <a:lnTo>
                  <a:pt x="1765" y="506"/>
                </a:lnTo>
                <a:lnTo>
                  <a:pt x="1824" y="683"/>
                </a:lnTo>
                <a:lnTo>
                  <a:pt x="1882" y="863"/>
                </a:lnTo>
                <a:lnTo>
                  <a:pt x="1942" y="1038"/>
                </a:lnTo>
                <a:lnTo>
                  <a:pt x="2000" y="1199"/>
                </a:lnTo>
                <a:lnTo>
                  <a:pt x="2060" y="1345"/>
                </a:lnTo>
                <a:lnTo>
                  <a:pt x="2118" y="1469"/>
                </a:lnTo>
                <a:lnTo>
                  <a:pt x="2176" y="1573"/>
                </a:lnTo>
                <a:lnTo>
                  <a:pt x="2236" y="1657"/>
                </a:lnTo>
                <a:lnTo>
                  <a:pt x="2294" y="1722"/>
                </a:lnTo>
                <a:lnTo>
                  <a:pt x="2353" y="1772"/>
                </a:lnTo>
                <a:lnTo>
                  <a:pt x="2411" y="1808"/>
                </a:lnTo>
                <a:lnTo>
                  <a:pt x="2469" y="1833"/>
                </a:lnTo>
                <a:lnTo>
                  <a:pt x="2529" y="1853"/>
                </a:lnTo>
                <a:lnTo>
                  <a:pt x="2587" y="1863"/>
                </a:lnTo>
                <a:lnTo>
                  <a:pt x="2647" y="1872"/>
                </a:lnTo>
                <a:lnTo>
                  <a:pt x="2705" y="1878"/>
                </a:lnTo>
                <a:lnTo>
                  <a:pt x="2763" y="1879"/>
                </a:lnTo>
                <a:lnTo>
                  <a:pt x="2823" y="1883"/>
                </a:lnTo>
              </a:path>
            </a:pathLst>
          </a:custGeom>
          <a:noFill/>
          <a:ln w="4762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57052" name="Freeform 28"/>
          <p:cNvSpPr>
            <a:spLocks/>
          </p:cNvSpPr>
          <p:nvPr/>
        </p:nvSpPr>
        <p:spPr bwMode="auto">
          <a:xfrm>
            <a:off x="1497013" y="4541838"/>
            <a:ext cx="2290762" cy="893762"/>
          </a:xfrm>
          <a:custGeom>
            <a:avLst/>
            <a:gdLst>
              <a:gd name="T0" fmla="*/ 0 w 2823"/>
              <a:gd name="T1" fmla="*/ 2147483647 h 1885"/>
              <a:gd name="T2" fmla="*/ 2147483647 w 2823"/>
              <a:gd name="T3" fmla="*/ 2147483647 h 1885"/>
              <a:gd name="T4" fmla="*/ 2147483647 w 2823"/>
              <a:gd name="T5" fmla="*/ 2147483647 h 1885"/>
              <a:gd name="T6" fmla="*/ 2147483647 w 2823"/>
              <a:gd name="T7" fmla="*/ 2147483647 h 1885"/>
              <a:gd name="T8" fmla="*/ 2147483647 w 2823"/>
              <a:gd name="T9" fmla="*/ 2147483647 h 1885"/>
              <a:gd name="T10" fmla="*/ 2147483647 w 2823"/>
              <a:gd name="T11" fmla="*/ 2147483647 h 1885"/>
              <a:gd name="T12" fmla="*/ 2147483647 w 2823"/>
              <a:gd name="T13" fmla="*/ 2147483647 h 1885"/>
              <a:gd name="T14" fmla="*/ 2147483647 w 2823"/>
              <a:gd name="T15" fmla="*/ 2147483647 h 1885"/>
              <a:gd name="T16" fmla="*/ 2147483647 w 2823"/>
              <a:gd name="T17" fmla="*/ 2147483647 h 1885"/>
              <a:gd name="T18" fmla="*/ 2147483647 w 2823"/>
              <a:gd name="T19" fmla="*/ 2147483647 h 1885"/>
              <a:gd name="T20" fmla="*/ 2147483647 w 2823"/>
              <a:gd name="T21" fmla="*/ 2147483647 h 1885"/>
              <a:gd name="T22" fmla="*/ 2147483647 w 2823"/>
              <a:gd name="T23" fmla="*/ 2147483647 h 1885"/>
              <a:gd name="T24" fmla="*/ 2147483647 w 2823"/>
              <a:gd name="T25" fmla="*/ 2147483647 h 1885"/>
              <a:gd name="T26" fmla="*/ 2147483647 w 2823"/>
              <a:gd name="T27" fmla="*/ 2147483647 h 1885"/>
              <a:gd name="T28" fmla="*/ 2147483647 w 2823"/>
              <a:gd name="T29" fmla="*/ 2147483647 h 1885"/>
              <a:gd name="T30" fmla="*/ 2147483647 w 2823"/>
              <a:gd name="T31" fmla="*/ 2147483647 h 1885"/>
              <a:gd name="T32" fmla="*/ 2147483647 w 2823"/>
              <a:gd name="T33" fmla="*/ 2147483647 h 1885"/>
              <a:gd name="T34" fmla="*/ 2147483647 w 2823"/>
              <a:gd name="T35" fmla="*/ 2147483647 h 1885"/>
              <a:gd name="T36" fmla="*/ 2147483647 w 2823"/>
              <a:gd name="T37" fmla="*/ 2147483647 h 1885"/>
              <a:gd name="T38" fmla="*/ 2147483647 w 2823"/>
              <a:gd name="T39" fmla="*/ 2147483647 h 1885"/>
              <a:gd name="T40" fmla="*/ 2147483647 w 2823"/>
              <a:gd name="T41" fmla="*/ 2147483647 h 1885"/>
              <a:gd name="T42" fmla="*/ 2147483647 w 2823"/>
              <a:gd name="T43" fmla="*/ 2147483647 h 1885"/>
              <a:gd name="T44" fmla="*/ 2147483647 w 2823"/>
              <a:gd name="T45" fmla="*/ 2147483647 h 1885"/>
              <a:gd name="T46" fmla="*/ 2147483647 w 2823"/>
              <a:gd name="T47" fmla="*/ 2147483647 h 1885"/>
              <a:gd name="T48" fmla="*/ 2147483647 w 2823"/>
              <a:gd name="T49" fmla="*/ 2147483647 h 1885"/>
              <a:gd name="T50" fmla="*/ 2147483647 w 2823"/>
              <a:gd name="T51" fmla="*/ 0 h 1885"/>
              <a:gd name="T52" fmla="*/ 2147483647 w 2823"/>
              <a:gd name="T53" fmla="*/ 2147483647 h 1885"/>
              <a:gd name="T54" fmla="*/ 2147483647 w 2823"/>
              <a:gd name="T55" fmla="*/ 2147483647 h 1885"/>
              <a:gd name="T56" fmla="*/ 2147483647 w 2823"/>
              <a:gd name="T57" fmla="*/ 2147483647 h 1885"/>
              <a:gd name="T58" fmla="*/ 2147483647 w 2823"/>
              <a:gd name="T59" fmla="*/ 2147483647 h 1885"/>
              <a:gd name="T60" fmla="*/ 2147483647 w 2823"/>
              <a:gd name="T61" fmla="*/ 2147483647 h 1885"/>
              <a:gd name="T62" fmla="*/ 2147483647 w 2823"/>
              <a:gd name="T63" fmla="*/ 2147483647 h 1885"/>
              <a:gd name="T64" fmla="*/ 2147483647 w 2823"/>
              <a:gd name="T65" fmla="*/ 2147483647 h 1885"/>
              <a:gd name="T66" fmla="*/ 2147483647 w 2823"/>
              <a:gd name="T67" fmla="*/ 2147483647 h 1885"/>
              <a:gd name="T68" fmla="*/ 2147483647 w 2823"/>
              <a:gd name="T69" fmla="*/ 2147483647 h 1885"/>
              <a:gd name="T70" fmla="*/ 2147483647 w 2823"/>
              <a:gd name="T71" fmla="*/ 2147483647 h 1885"/>
              <a:gd name="T72" fmla="*/ 2147483647 w 2823"/>
              <a:gd name="T73" fmla="*/ 2147483647 h 1885"/>
              <a:gd name="T74" fmla="*/ 2147483647 w 2823"/>
              <a:gd name="T75" fmla="*/ 2147483647 h 1885"/>
              <a:gd name="T76" fmla="*/ 2147483647 w 2823"/>
              <a:gd name="T77" fmla="*/ 2147483647 h 1885"/>
              <a:gd name="T78" fmla="*/ 2147483647 w 2823"/>
              <a:gd name="T79" fmla="*/ 2147483647 h 1885"/>
              <a:gd name="T80" fmla="*/ 2147483647 w 2823"/>
              <a:gd name="T81" fmla="*/ 2147483647 h 1885"/>
              <a:gd name="T82" fmla="*/ 2147483647 w 2823"/>
              <a:gd name="T83" fmla="*/ 2147483647 h 1885"/>
              <a:gd name="T84" fmla="*/ 2147483647 w 2823"/>
              <a:gd name="T85" fmla="*/ 2147483647 h 1885"/>
              <a:gd name="T86" fmla="*/ 2147483647 w 2823"/>
              <a:gd name="T87" fmla="*/ 2147483647 h 1885"/>
              <a:gd name="T88" fmla="*/ 2147483647 w 2823"/>
              <a:gd name="T89" fmla="*/ 2147483647 h 1885"/>
              <a:gd name="T90" fmla="*/ 2147483647 w 2823"/>
              <a:gd name="T91" fmla="*/ 2147483647 h 1885"/>
              <a:gd name="T92" fmla="*/ 2147483647 w 2823"/>
              <a:gd name="T93" fmla="*/ 2147483647 h 1885"/>
              <a:gd name="T94" fmla="*/ 2147483647 w 2823"/>
              <a:gd name="T95" fmla="*/ 2147483647 h 1885"/>
              <a:gd name="T96" fmla="*/ 2147483647 w 2823"/>
              <a:gd name="T97" fmla="*/ 2147483647 h 188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823"/>
              <a:gd name="T148" fmla="*/ 0 h 1885"/>
              <a:gd name="T149" fmla="*/ 2823 w 2823"/>
              <a:gd name="T150" fmla="*/ 1885 h 188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823" h="1885">
                <a:moveTo>
                  <a:pt x="0" y="1885"/>
                </a:moveTo>
                <a:lnTo>
                  <a:pt x="60" y="1885"/>
                </a:lnTo>
                <a:lnTo>
                  <a:pt x="118" y="1883"/>
                </a:lnTo>
                <a:lnTo>
                  <a:pt x="176" y="1879"/>
                </a:lnTo>
                <a:lnTo>
                  <a:pt x="236" y="1878"/>
                </a:lnTo>
                <a:lnTo>
                  <a:pt x="295" y="1872"/>
                </a:lnTo>
                <a:lnTo>
                  <a:pt x="355" y="1863"/>
                </a:lnTo>
                <a:lnTo>
                  <a:pt x="413" y="1853"/>
                </a:lnTo>
                <a:lnTo>
                  <a:pt x="471" y="1833"/>
                </a:lnTo>
                <a:lnTo>
                  <a:pt x="529" y="1808"/>
                </a:lnTo>
                <a:lnTo>
                  <a:pt x="587" y="1772"/>
                </a:lnTo>
                <a:lnTo>
                  <a:pt x="647" y="1722"/>
                </a:lnTo>
                <a:lnTo>
                  <a:pt x="705" y="1657"/>
                </a:lnTo>
                <a:lnTo>
                  <a:pt x="764" y="1573"/>
                </a:lnTo>
                <a:lnTo>
                  <a:pt x="824" y="1469"/>
                </a:lnTo>
                <a:lnTo>
                  <a:pt x="882" y="1345"/>
                </a:lnTo>
                <a:lnTo>
                  <a:pt x="942" y="1199"/>
                </a:lnTo>
                <a:lnTo>
                  <a:pt x="1000" y="1038"/>
                </a:lnTo>
                <a:lnTo>
                  <a:pt x="1058" y="863"/>
                </a:lnTo>
                <a:lnTo>
                  <a:pt x="1118" y="683"/>
                </a:lnTo>
                <a:lnTo>
                  <a:pt x="1176" y="506"/>
                </a:lnTo>
                <a:lnTo>
                  <a:pt x="1234" y="341"/>
                </a:lnTo>
                <a:lnTo>
                  <a:pt x="1294" y="201"/>
                </a:lnTo>
                <a:lnTo>
                  <a:pt x="1353" y="91"/>
                </a:lnTo>
                <a:lnTo>
                  <a:pt x="1413" y="23"/>
                </a:lnTo>
                <a:lnTo>
                  <a:pt x="1469" y="0"/>
                </a:lnTo>
                <a:lnTo>
                  <a:pt x="1527" y="23"/>
                </a:lnTo>
                <a:lnTo>
                  <a:pt x="1589" y="91"/>
                </a:lnTo>
                <a:lnTo>
                  <a:pt x="1647" y="201"/>
                </a:lnTo>
                <a:lnTo>
                  <a:pt x="1705" y="341"/>
                </a:lnTo>
                <a:lnTo>
                  <a:pt x="1765" y="506"/>
                </a:lnTo>
                <a:lnTo>
                  <a:pt x="1824" y="683"/>
                </a:lnTo>
                <a:lnTo>
                  <a:pt x="1882" y="863"/>
                </a:lnTo>
                <a:lnTo>
                  <a:pt x="1942" y="1038"/>
                </a:lnTo>
                <a:lnTo>
                  <a:pt x="2000" y="1199"/>
                </a:lnTo>
                <a:lnTo>
                  <a:pt x="2060" y="1345"/>
                </a:lnTo>
                <a:lnTo>
                  <a:pt x="2118" y="1469"/>
                </a:lnTo>
                <a:lnTo>
                  <a:pt x="2176" y="1573"/>
                </a:lnTo>
                <a:lnTo>
                  <a:pt x="2236" y="1657"/>
                </a:lnTo>
                <a:lnTo>
                  <a:pt x="2294" y="1722"/>
                </a:lnTo>
                <a:lnTo>
                  <a:pt x="2353" y="1772"/>
                </a:lnTo>
                <a:lnTo>
                  <a:pt x="2411" y="1808"/>
                </a:lnTo>
                <a:lnTo>
                  <a:pt x="2469" y="1833"/>
                </a:lnTo>
                <a:lnTo>
                  <a:pt x="2529" y="1853"/>
                </a:lnTo>
                <a:lnTo>
                  <a:pt x="2587" y="1863"/>
                </a:lnTo>
                <a:lnTo>
                  <a:pt x="2647" y="1872"/>
                </a:lnTo>
                <a:lnTo>
                  <a:pt x="2705" y="1878"/>
                </a:lnTo>
                <a:lnTo>
                  <a:pt x="2763" y="1879"/>
                </a:lnTo>
                <a:lnTo>
                  <a:pt x="2823" y="1883"/>
                </a:lnTo>
              </a:path>
            </a:pathLst>
          </a:custGeom>
          <a:noFill/>
          <a:ln w="4762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57089" name="Text Box 65"/>
          <p:cNvSpPr txBox="1">
            <a:spLocks noChangeArrowheads="1"/>
          </p:cNvSpPr>
          <p:nvPr/>
        </p:nvSpPr>
        <p:spPr bwMode="auto">
          <a:xfrm>
            <a:off x="1524000" y="4338638"/>
            <a:ext cx="787400"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r>
              <a:rPr lang="en-US" altLang="en-US">
                <a:latin typeface="Arial" panose="020B0604020202020204" pitchFamily="34" charset="0"/>
              </a:rPr>
              <a:t>Priors</a:t>
            </a:r>
          </a:p>
        </p:txBody>
      </p:sp>
      <p:sp>
        <p:nvSpPr>
          <p:cNvPr id="257053" name="Freeform 29"/>
          <p:cNvSpPr>
            <a:spLocks/>
          </p:cNvSpPr>
          <p:nvPr/>
        </p:nvSpPr>
        <p:spPr bwMode="auto">
          <a:xfrm>
            <a:off x="1776413" y="4473575"/>
            <a:ext cx="2173287" cy="962025"/>
          </a:xfrm>
          <a:custGeom>
            <a:avLst/>
            <a:gdLst>
              <a:gd name="T0" fmla="*/ 0 w 2823"/>
              <a:gd name="T1" fmla="*/ 2147483647 h 1885"/>
              <a:gd name="T2" fmla="*/ 2147483647 w 2823"/>
              <a:gd name="T3" fmla="*/ 2147483647 h 1885"/>
              <a:gd name="T4" fmla="*/ 2147483647 w 2823"/>
              <a:gd name="T5" fmla="*/ 2147483647 h 1885"/>
              <a:gd name="T6" fmla="*/ 2147483647 w 2823"/>
              <a:gd name="T7" fmla="*/ 2147483647 h 1885"/>
              <a:gd name="T8" fmla="*/ 2147483647 w 2823"/>
              <a:gd name="T9" fmla="*/ 2147483647 h 1885"/>
              <a:gd name="T10" fmla="*/ 2147483647 w 2823"/>
              <a:gd name="T11" fmla="*/ 2147483647 h 1885"/>
              <a:gd name="T12" fmla="*/ 2147483647 w 2823"/>
              <a:gd name="T13" fmla="*/ 2147483647 h 1885"/>
              <a:gd name="T14" fmla="*/ 2147483647 w 2823"/>
              <a:gd name="T15" fmla="*/ 2147483647 h 1885"/>
              <a:gd name="T16" fmla="*/ 2147483647 w 2823"/>
              <a:gd name="T17" fmla="*/ 2147483647 h 1885"/>
              <a:gd name="T18" fmla="*/ 2147483647 w 2823"/>
              <a:gd name="T19" fmla="*/ 2147483647 h 1885"/>
              <a:gd name="T20" fmla="*/ 2147483647 w 2823"/>
              <a:gd name="T21" fmla="*/ 2147483647 h 1885"/>
              <a:gd name="T22" fmla="*/ 2147483647 w 2823"/>
              <a:gd name="T23" fmla="*/ 2147483647 h 1885"/>
              <a:gd name="T24" fmla="*/ 2147483647 w 2823"/>
              <a:gd name="T25" fmla="*/ 2147483647 h 1885"/>
              <a:gd name="T26" fmla="*/ 2147483647 w 2823"/>
              <a:gd name="T27" fmla="*/ 2147483647 h 1885"/>
              <a:gd name="T28" fmla="*/ 2147483647 w 2823"/>
              <a:gd name="T29" fmla="*/ 2147483647 h 1885"/>
              <a:gd name="T30" fmla="*/ 2147483647 w 2823"/>
              <a:gd name="T31" fmla="*/ 2147483647 h 1885"/>
              <a:gd name="T32" fmla="*/ 2147483647 w 2823"/>
              <a:gd name="T33" fmla="*/ 2147483647 h 1885"/>
              <a:gd name="T34" fmla="*/ 2147483647 w 2823"/>
              <a:gd name="T35" fmla="*/ 2147483647 h 1885"/>
              <a:gd name="T36" fmla="*/ 2147483647 w 2823"/>
              <a:gd name="T37" fmla="*/ 2147483647 h 1885"/>
              <a:gd name="T38" fmla="*/ 2147483647 w 2823"/>
              <a:gd name="T39" fmla="*/ 2147483647 h 1885"/>
              <a:gd name="T40" fmla="*/ 2147483647 w 2823"/>
              <a:gd name="T41" fmla="*/ 2147483647 h 1885"/>
              <a:gd name="T42" fmla="*/ 2147483647 w 2823"/>
              <a:gd name="T43" fmla="*/ 2147483647 h 1885"/>
              <a:gd name="T44" fmla="*/ 2147483647 w 2823"/>
              <a:gd name="T45" fmla="*/ 2147483647 h 1885"/>
              <a:gd name="T46" fmla="*/ 2147483647 w 2823"/>
              <a:gd name="T47" fmla="*/ 2147483647 h 1885"/>
              <a:gd name="T48" fmla="*/ 2147483647 w 2823"/>
              <a:gd name="T49" fmla="*/ 2147483647 h 1885"/>
              <a:gd name="T50" fmla="*/ 2147483647 w 2823"/>
              <a:gd name="T51" fmla="*/ 0 h 1885"/>
              <a:gd name="T52" fmla="*/ 2147483647 w 2823"/>
              <a:gd name="T53" fmla="*/ 2147483647 h 1885"/>
              <a:gd name="T54" fmla="*/ 2147483647 w 2823"/>
              <a:gd name="T55" fmla="*/ 2147483647 h 1885"/>
              <a:gd name="T56" fmla="*/ 2147483647 w 2823"/>
              <a:gd name="T57" fmla="*/ 2147483647 h 1885"/>
              <a:gd name="T58" fmla="*/ 2147483647 w 2823"/>
              <a:gd name="T59" fmla="*/ 2147483647 h 1885"/>
              <a:gd name="T60" fmla="*/ 2147483647 w 2823"/>
              <a:gd name="T61" fmla="*/ 2147483647 h 1885"/>
              <a:gd name="T62" fmla="*/ 2147483647 w 2823"/>
              <a:gd name="T63" fmla="*/ 2147483647 h 1885"/>
              <a:gd name="T64" fmla="*/ 2147483647 w 2823"/>
              <a:gd name="T65" fmla="*/ 2147483647 h 1885"/>
              <a:gd name="T66" fmla="*/ 2147483647 w 2823"/>
              <a:gd name="T67" fmla="*/ 2147483647 h 1885"/>
              <a:gd name="T68" fmla="*/ 2147483647 w 2823"/>
              <a:gd name="T69" fmla="*/ 2147483647 h 1885"/>
              <a:gd name="T70" fmla="*/ 2147483647 w 2823"/>
              <a:gd name="T71" fmla="*/ 2147483647 h 1885"/>
              <a:gd name="T72" fmla="*/ 2147483647 w 2823"/>
              <a:gd name="T73" fmla="*/ 2147483647 h 1885"/>
              <a:gd name="T74" fmla="*/ 2147483647 w 2823"/>
              <a:gd name="T75" fmla="*/ 2147483647 h 1885"/>
              <a:gd name="T76" fmla="*/ 2147483647 w 2823"/>
              <a:gd name="T77" fmla="*/ 2147483647 h 1885"/>
              <a:gd name="T78" fmla="*/ 2147483647 w 2823"/>
              <a:gd name="T79" fmla="*/ 2147483647 h 1885"/>
              <a:gd name="T80" fmla="*/ 2147483647 w 2823"/>
              <a:gd name="T81" fmla="*/ 2147483647 h 1885"/>
              <a:gd name="T82" fmla="*/ 2147483647 w 2823"/>
              <a:gd name="T83" fmla="*/ 2147483647 h 1885"/>
              <a:gd name="T84" fmla="*/ 2147483647 w 2823"/>
              <a:gd name="T85" fmla="*/ 2147483647 h 1885"/>
              <a:gd name="T86" fmla="*/ 2147483647 w 2823"/>
              <a:gd name="T87" fmla="*/ 2147483647 h 1885"/>
              <a:gd name="T88" fmla="*/ 2147483647 w 2823"/>
              <a:gd name="T89" fmla="*/ 2147483647 h 1885"/>
              <a:gd name="T90" fmla="*/ 2147483647 w 2823"/>
              <a:gd name="T91" fmla="*/ 2147483647 h 1885"/>
              <a:gd name="T92" fmla="*/ 2147483647 w 2823"/>
              <a:gd name="T93" fmla="*/ 2147483647 h 1885"/>
              <a:gd name="T94" fmla="*/ 2147483647 w 2823"/>
              <a:gd name="T95" fmla="*/ 2147483647 h 1885"/>
              <a:gd name="T96" fmla="*/ 2147483647 w 2823"/>
              <a:gd name="T97" fmla="*/ 2147483647 h 188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823"/>
              <a:gd name="T148" fmla="*/ 0 h 1885"/>
              <a:gd name="T149" fmla="*/ 2823 w 2823"/>
              <a:gd name="T150" fmla="*/ 1885 h 188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823" h="1885">
                <a:moveTo>
                  <a:pt x="0" y="1885"/>
                </a:moveTo>
                <a:lnTo>
                  <a:pt x="60" y="1885"/>
                </a:lnTo>
                <a:lnTo>
                  <a:pt x="118" y="1883"/>
                </a:lnTo>
                <a:lnTo>
                  <a:pt x="176" y="1879"/>
                </a:lnTo>
                <a:lnTo>
                  <a:pt x="236" y="1878"/>
                </a:lnTo>
                <a:lnTo>
                  <a:pt x="295" y="1872"/>
                </a:lnTo>
                <a:lnTo>
                  <a:pt x="355" y="1863"/>
                </a:lnTo>
                <a:lnTo>
                  <a:pt x="413" y="1853"/>
                </a:lnTo>
                <a:lnTo>
                  <a:pt x="471" y="1833"/>
                </a:lnTo>
                <a:lnTo>
                  <a:pt x="529" y="1808"/>
                </a:lnTo>
                <a:lnTo>
                  <a:pt x="587" y="1772"/>
                </a:lnTo>
                <a:lnTo>
                  <a:pt x="647" y="1722"/>
                </a:lnTo>
                <a:lnTo>
                  <a:pt x="705" y="1657"/>
                </a:lnTo>
                <a:lnTo>
                  <a:pt x="764" y="1573"/>
                </a:lnTo>
                <a:lnTo>
                  <a:pt x="824" y="1469"/>
                </a:lnTo>
                <a:lnTo>
                  <a:pt x="882" y="1345"/>
                </a:lnTo>
                <a:lnTo>
                  <a:pt x="942" y="1199"/>
                </a:lnTo>
                <a:lnTo>
                  <a:pt x="1000" y="1038"/>
                </a:lnTo>
                <a:lnTo>
                  <a:pt x="1058" y="863"/>
                </a:lnTo>
                <a:lnTo>
                  <a:pt x="1118" y="683"/>
                </a:lnTo>
                <a:lnTo>
                  <a:pt x="1176" y="506"/>
                </a:lnTo>
                <a:lnTo>
                  <a:pt x="1234" y="341"/>
                </a:lnTo>
                <a:lnTo>
                  <a:pt x="1294" y="201"/>
                </a:lnTo>
                <a:lnTo>
                  <a:pt x="1353" y="91"/>
                </a:lnTo>
                <a:lnTo>
                  <a:pt x="1413" y="23"/>
                </a:lnTo>
                <a:lnTo>
                  <a:pt x="1469" y="0"/>
                </a:lnTo>
                <a:lnTo>
                  <a:pt x="1527" y="23"/>
                </a:lnTo>
                <a:lnTo>
                  <a:pt x="1589" y="91"/>
                </a:lnTo>
                <a:lnTo>
                  <a:pt x="1647" y="201"/>
                </a:lnTo>
                <a:lnTo>
                  <a:pt x="1705" y="341"/>
                </a:lnTo>
                <a:lnTo>
                  <a:pt x="1765" y="506"/>
                </a:lnTo>
                <a:lnTo>
                  <a:pt x="1824" y="683"/>
                </a:lnTo>
                <a:lnTo>
                  <a:pt x="1882" y="863"/>
                </a:lnTo>
                <a:lnTo>
                  <a:pt x="1942" y="1038"/>
                </a:lnTo>
                <a:lnTo>
                  <a:pt x="2000" y="1199"/>
                </a:lnTo>
                <a:lnTo>
                  <a:pt x="2060" y="1345"/>
                </a:lnTo>
                <a:lnTo>
                  <a:pt x="2118" y="1469"/>
                </a:lnTo>
                <a:lnTo>
                  <a:pt x="2176" y="1573"/>
                </a:lnTo>
                <a:lnTo>
                  <a:pt x="2236" y="1657"/>
                </a:lnTo>
                <a:lnTo>
                  <a:pt x="2294" y="1722"/>
                </a:lnTo>
                <a:lnTo>
                  <a:pt x="2353" y="1772"/>
                </a:lnTo>
                <a:lnTo>
                  <a:pt x="2411" y="1808"/>
                </a:lnTo>
                <a:lnTo>
                  <a:pt x="2469" y="1833"/>
                </a:lnTo>
                <a:lnTo>
                  <a:pt x="2529" y="1853"/>
                </a:lnTo>
                <a:lnTo>
                  <a:pt x="2587" y="1863"/>
                </a:lnTo>
                <a:lnTo>
                  <a:pt x="2647" y="1872"/>
                </a:lnTo>
                <a:lnTo>
                  <a:pt x="2705" y="1878"/>
                </a:lnTo>
                <a:lnTo>
                  <a:pt x="2763" y="1879"/>
                </a:lnTo>
                <a:lnTo>
                  <a:pt x="2823" y="1883"/>
                </a:lnTo>
              </a:path>
            </a:pathLst>
          </a:custGeom>
          <a:noFill/>
          <a:ln w="4762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par>
                                <p:cTn id="8" presetID="1" presetClass="entr" presetSubtype="0" fill="hold" grpId="0" nodeType="withEffect">
                                  <p:stCondLst>
                                    <p:cond delay="0"/>
                                  </p:stCondLst>
                                  <p:childTnLst>
                                    <p:set>
                                      <p:cBhvr>
                                        <p:cTn id="9" dur="1" fill="hold">
                                          <p:stCondLst>
                                            <p:cond delay="0"/>
                                          </p:stCondLst>
                                        </p:cTn>
                                        <p:tgtEl>
                                          <p:spTgt spid="257055"/>
                                        </p:tgtEl>
                                        <p:attrNameLst>
                                          <p:attrName>style.visibility</p:attrName>
                                        </p:attrNameLst>
                                      </p:cBhvr>
                                      <p:to>
                                        <p:strVal val="visible"/>
                                      </p:to>
                                    </p:set>
                                  </p:childTnLst>
                                </p:cTn>
                              </p:par>
                            </p:childTnLst>
                          </p:cTn>
                        </p:par>
                        <p:par>
                          <p:cTn id="10" fill="hold" nodeType="afterGroup">
                            <p:stCondLst>
                              <p:cond delay="500"/>
                            </p:stCondLst>
                            <p:childTnLst>
                              <p:par>
                                <p:cTn id="11" presetID="10" presetClass="entr" presetSubtype="0" fill="hold" nodeType="afterEffect">
                                  <p:stCondLst>
                                    <p:cond delay="0"/>
                                  </p:stCondLst>
                                  <p:childTnLst>
                                    <p:set>
                                      <p:cBhvr>
                                        <p:cTn id="12" dur="1" fill="hold">
                                          <p:stCondLst>
                                            <p:cond delay="0"/>
                                          </p:stCondLst>
                                        </p:cTn>
                                        <p:tgtEl>
                                          <p:spTgt spid="3"/>
                                        </p:tgtEl>
                                        <p:attrNameLst>
                                          <p:attrName>style.visibility</p:attrName>
                                        </p:attrNameLst>
                                      </p:cBhvr>
                                      <p:to>
                                        <p:strVal val="visible"/>
                                      </p:to>
                                    </p:set>
                                    <p:animEffect transition="in" filter="fade">
                                      <p:cBhvr>
                                        <p:cTn id="13" dur="500"/>
                                        <p:tgtEl>
                                          <p:spTgt spid="3"/>
                                        </p:tgtEl>
                                      </p:cBhvr>
                                    </p:animEffect>
                                  </p:childTnLst>
                                </p:cTn>
                              </p:par>
                            </p:childTnLst>
                          </p:cTn>
                        </p:par>
                        <p:par>
                          <p:cTn id="14" fill="hold" nodeType="afterGroup">
                            <p:stCondLst>
                              <p:cond delay="1000"/>
                            </p:stCondLst>
                            <p:childTnLst>
                              <p:par>
                                <p:cTn id="15" presetID="10" presetClass="entr" presetSubtype="0" fill="hold" nodeType="afterEffect">
                                  <p:stCondLst>
                                    <p:cond delay="0"/>
                                  </p:stCondLst>
                                  <p:childTnLst>
                                    <p:set>
                                      <p:cBhvr>
                                        <p:cTn id="16" dur="1" fill="hold">
                                          <p:stCondLst>
                                            <p:cond delay="0"/>
                                          </p:stCondLst>
                                        </p:cTn>
                                        <p:tgtEl>
                                          <p:spTgt spid="4"/>
                                        </p:tgtEl>
                                        <p:attrNameLst>
                                          <p:attrName>style.visibility</p:attrName>
                                        </p:attrNameLst>
                                      </p:cBhvr>
                                      <p:to>
                                        <p:strVal val="visible"/>
                                      </p:to>
                                    </p:set>
                                    <p:animEffect transition="in" filter="fade">
                                      <p:cBhvr>
                                        <p:cTn id="17" dur="500"/>
                                        <p:tgtEl>
                                          <p:spTgt spid="4"/>
                                        </p:tgtEl>
                                      </p:cBhvr>
                                    </p:animEffect>
                                  </p:childTnLst>
                                </p:cTn>
                              </p:par>
                            </p:childTnLst>
                          </p:cTn>
                        </p:par>
                        <p:par>
                          <p:cTn id="18" fill="hold" nodeType="afterGroup">
                            <p:stCondLst>
                              <p:cond delay="1500"/>
                            </p:stCondLst>
                            <p:childTnLst>
                              <p:par>
                                <p:cTn id="19" presetID="10" presetClass="entr" presetSubtype="0" fill="hold" nodeType="afterEffect">
                                  <p:stCondLst>
                                    <p:cond delay="0"/>
                                  </p:stCondLst>
                                  <p:childTnLst>
                                    <p:set>
                                      <p:cBhvr>
                                        <p:cTn id="20" dur="1" fill="hold">
                                          <p:stCondLst>
                                            <p:cond delay="0"/>
                                          </p:stCondLst>
                                        </p:cTn>
                                        <p:tgtEl>
                                          <p:spTgt spid="5"/>
                                        </p:tgtEl>
                                        <p:attrNameLst>
                                          <p:attrName>style.visibility</p:attrName>
                                        </p:attrNameLst>
                                      </p:cBhvr>
                                      <p:to>
                                        <p:strVal val="visible"/>
                                      </p:to>
                                    </p:set>
                                    <p:animEffect transition="in" filter="fade">
                                      <p:cBhvr>
                                        <p:cTn id="21" dur="500"/>
                                        <p:tgtEl>
                                          <p:spTgt spid="5"/>
                                        </p:tgtEl>
                                      </p:cBhvr>
                                    </p:animEffect>
                                  </p:childTnLst>
                                </p:cTn>
                              </p:par>
                            </p:childTnLst>
                          </p:cTn>
                        </p:par>
                        <p:par>
                          <p:cTn id="22" fill="hold" nodeType="afterGroup">
                            <p:stCondLst>
                              <p:cond delay="2000"/>
                            </p:stCondLst>
                            <p:childTnLst>
                              <p:par>
                                <p:cTn id="23" presetID="10" presetClass="entr" presetSubtype="0" fill="hold" grpId="0" nodeType="afterEffect">
                                  <p:stCondLst>
                                    <p:cond delay="0"/>
                                  </p:stCondLst>
                                  <p:childTnLst>
                                    <p:set>
                                      <p:cBhvr>
                                        <p:cTn id="24" dur="1" fill="hold">
                                          <p:stCondLst>
                                            <p:cond delay="0"/>
                                          </p:stCondLst>
                                        </p:cTn>
                                        <p:tgtEl>
                                          <p:spTgt spid="257083"/>
                                        </p:tgtEl>
                                        <p:attrNameLst>
                                          <p:attrName>style.visibility</p:attrName>
                                        </p:attrNameLst>
                                      </p:cBhvr>
                                      <p:to>
                                        <p:strVal val="visible"/>
                                      </p:to>
                                    </p:set>
                                    <p:animEffect transition="in" filter="fade">
                                      <p:cBhvr>
                                        <p:cTn id="25" dur="500"/>
                                        <p:tgtEl>
                                          <p:spTgt spid="257083"/>
                                        </p:tgtEl>
                                      </p:cBhvr>
                                    </p:animEffect>
                                  </p:childTnLst>
                                </p:cTn>
                              </p:par>
                            </p:childTnLst>
                          </p:cTn>
                        </p:par>
                        <p:par>
                          <p:cTn id="26" fill="hold" nodeType="afterGroup">
                            <p:stCondLst>
                              <p:cond delay="2500"/>
                            </p:stCondLst>
                            <p:childTnLst>
                              <p:par>
                                <p:cTn id="27" presetID="10" presetClass="entr" presetSubtype="0" fill="hold" grpId="0" nodeType="afterEffect">
                                  <p:stCondLst>
                                    <p:cond delay="0"/>
                                  </p:stCondLst>
                                  <p:childTnLst>
                                    <p:set>
                                      <p:cBhvr>
                                        <p:cTn id="28" dur="1" fill="hold">
                                          <p:stCondLst>
                                            <p:cond delay="0"/>
                                          </p:stCondLst>
                                        </p:cTn>
                                        <p:tgtEl>
                                          <p:spTgt spid="257084"/>
                                        </p:tgtEl>
                                        <p:attrNameLst>
                                          <p:attrName>style.visibility</p:attrName>
                                        </p:attrNameLst>
                                      </p:cBhvr>
                                      <p:to>
                                        <p:strVal val="visible"/>
                                      </p:to>
                                    </p:set>
                                    <p:animEffect transition="in" filter="fade">
                                      <p:cBhvr>
                                        <p:cTn id="29" dur="500"/>
                                        <p:tgtEl>
                                          <p:spTgt spid="257084"/>
                                        </p:tgtEl>
                                      </p:cBhvr>
                                    </p:animEffect>
                                  </p:childTnLst>
                                </p:cTn>
                              </p:par>
                            </p:childTnLst>
                          </p:cTn>
                        </p:par>
                        <p:par>
                          <p:cTn id="30" fill="hold" nodeType="afterGroup">
                            <p:stCondLst>
                              <p:cond delay="3000"/>
                            </p:stCondLst>
                            <p:childTnLst>
                              <p:par>
                                <p:cTn id="31" presetID="10" presetClass="entr" presetSubtype="0" fill="hold" grpId="0" nodeType="afterEffect">
                                  <p:stCondLst>
                                    <p:cond delay="0"/>
                                  </p:stCondLst>
                                  <p:childTnLst>
                                    <p:set>
                                      <p:cBhvr>
                                        <p:cTn id="32" dur="1" fill="hold">
                                          <p:stCondLst>
                                            <p:cond delay="0"/>
                                          </p:stCondLst>
                                        </p:cTn>
                                        <p:tgtEl>
                                          <p:spTgt spid="257085"/>
                                        </p:tgtEl>
                                        <p:attrNameLst>
                                          <p:attrName>style.visibility</p:attrName>
                                        </p:attrNameLst>
                                      </p:cBhvr>
                                      <p:to>
                                        <p:strVal val="visible"/>
                                      </p:to>
                                    </p:set>
                                    <p:animEffect transition="in" filter="fade">
                                      <p:cBhvr>
                                        <p:cTn id="33" dur="500"/>
                                        <p:tgtEl>
                                          <p:spTgt spid="257085"/>
                                        </p:tgtEl>
                                      </p:cBhvr>
                                    </p:animEffect>
                                  </p:childTnLst>
                                </p:cTn>
                              </p:par>
                            </p:childTnLst>
                          </p:cTn>
                        </p:par>
                        <p:par>
                          <p:cTn id="34" fill="hold" nodeType="afterGroup">
                            <p:stCondLst>
                              <p:cond delay="3500"/>
                            </p:stCondLst>
                            <p:childTnLst>
                              <p:par>
                                <p:cTn id="35" presetID="10" presetClass="entr" presetSubtype="0" fill="hold" grpId="0" nodeType="afterEffect">
                                  <p:stCondLst>
                                    <p:cond delay="0"/>
                                  </p:stCondLst>
                                  <p:childTnLst>
                                    <p:set>
                                      <p:cBhvr>
                                        <p:cTn id="36" dur="1" fill="hold">
                                          <p:stCondLst>
                                            <p:cond delay="0"/>
                                          </p:stCondLst>
                                        </p:cTn>
                                        <p:tgtEl>
                                          <p:spTgt spid="257086"/>
                                        </p:tgtEl>
                                        <p:attrNameLst>
                                          <p:attrName>style.visibility</p:attrName>
                                        </p:attrNameLst>
                                      </p:cBhvr>
                                      <p:to>
                                        <p:strVal val="visible"/>
                                      </p:to>
                                    </p:set>
                                    <p:animEffect transition="in" filter="fade">
                                      <p:cBhvr>
                                        <p:cTn id="37" dur="500"/>
                                        <p:tgtEl>
                                          <p:spTgt spid="257086"/>
                                        </p:tgtEl>
                                      </p:cBhvr>
                                    </p:animEffect>
                                  </p:childTnLst>
                                </p:cTn>
                              </p:par>
                            </p:childTnLst>
                          </p:cTn>
                        </p:par>
                        <p:par>
                          <p:cTn id="38" fill="hold" nodeType="afterGroup">
                            <p:stCondLst>
                              <p:cond delay="4000"/>
                            </p:stCondLst>
                            <p:childTnLst>
                              <p:par>
                                <p:cTn id="39" presetID="10" presetClass="entr" presetSubtype="0" fill="hold" grpId="0" nodeType="afterEffect">
                                  <p:stCondLst>
                                    <p:cond delay="0"/>
                                  </p:stCondLst>
                                  <p:childTnLst>
                                    <p:set>
                                      <p:cBhvr>
                                        <p:cTn id="40" dur="1" fill="hold">
                                          <p:stCondLst>
                                            <p:cond delay="0"/>
                                          </p:stCondLst>
                                        </p:cTn>
                                        <p:tgtEl>
                                          <p:spTgt spid="257087"/>
                                        </p:tgtEl>
                                        <p:attrNameLst>
                                          <p:attrName>style.visibility</p:attrName>
                                        </p:attrNameLst>
                                      </p:cBhvr>
                                      <p:to>
                                        <p:strVal val="visible"/>
                                      </p:to>
                                    </p:set>
                                    <p:animEffect transition="in" filter="fade">
                                      <p:cBhvr>
                                        <p:cTn id="41" dur="500"/>
                                        <p:tgtEl>
                                          <p:spTgt spid="257087"/>
                                        </p:tgtEl>
                                      </p:cBhvr>
                                    </p:animEffect>
                                  </p:childTnLst>
                                </p:cTn>
                              </p:par>
                            </p:childTnLst>
                          </p:cTn>
                        </p:par>
                        <p:par>
                          <p:cTn id="42" fill="hold" nodeType="afterGroup">
                            <p:stCondLst>
                              <p:cond delay="4500"/>
                            </p:stCondLst>
                            <p:childTnLst>
                              <p:par>
                                <p:cTn id="43" presetID="10" presetClass="entr" presetSubtype="0" fill="hold" grpId="0" nodeType="afterEffect">
                                  <p:stCondLst>
                                    <p:cond delay="0"/>
                                  </p:stCondLst>
                                  <p:childTnLst>
                                    <p:set>
                                      <p:cBhvr>
                                        <p:cTn id="44" dur="1" fill="hold">
                                          <p:stCondLst>
                                            <p:cond delay="0"/>
                                          </p:stCondLst>
                                        </p:cTn>
                                        <p:tgtEl>
                                          <p:spTgt spid="257088"/>
                                        </p:tgtEl>
                                        <p:attrNameLst>
                                          <p:attrName>style.visibility</p:attrName>
                                        </p:attrNameLst>
                                      </p:cBhvr>
                                      <p:to>
                                        <p:strVal val="visible"/>
                                      </p:to>
                                    </p:set>
                                    <p:animEffect transition="in" filter="fade">
                                      <p:cBhvr>
                                        <p:cTn id="45" dur="500"/>
                                        <p:tgtEl>
                                          <p:spTgt spid="257088"/>
                                        </p:tgtEl>
                                      </p:cBhvr>
                                    </p:animEffect>
                                  </p:childTnLst>
                                </p:cTn>
                              </p:par>
                            </p:childTnLst>
                          </p:cTn>
                        </p:par>
                      </p:childTnLst>
                    </p:cTn>
                  </p:par>
                  <p:par>
                    <p:cTn id="46" fill="hold" nodeType="clickPar">
                      <p:stCondLst>
                        <p:cond delay="indefinite"/>
                      </p:stCondLst>
                      <p:childTnLst>
                        <p:par>
                          <p:cTn id="47" fill="hold" nodeType="withGroup">
                            <p:stCondLst>
                              <p:cond delay="0"/>
                            </p:stCondLst>
                            <p:childTnLst>
                              <p:par>
                                <p:cTn id="48" presetID="10" presetClass="exit" presetSubtype="0" fill="hold" grpId="0" nodeType="clickEffect">
                                  <p:stCondLst>
                                    <p:cond delay="0"/>
                                  </p:stCondLst>
                                  <p:childTnLst>
                                    <p:animEffect transition="out" filter="fade">
                                      <p:cBhvr>
                                        <p:cTn id="49" dur="2000"/>
                                        <p:tgtEl>
                                          <p:spTgt spid="257029"/>
                                        </p:tgtEl>
                                      </p:cBhvr>
                                    </p:animEffect>
                                    <p:set>
                                      <p:cBhvr>
                                        <p:cTn id="50" dur="1" fill="hold">
                                          <p:stCondLst>
                                            <p:cond delay="1999"/>
                                          </p:stCondLst>
                                        </p:cTn>
                                        <p:tgtEl>
                                          <p:spTgt spid="257029"/>
                                        </p:tgtEl>
                                        <p:attrNameLst>
                                          <p:attrName>style.visibility</p:attrName>
                                        </p:attrNameLst>
                                      </p:cBhvr>
                                      <p:to>
                                        <p:strVal val="hidden"/>
                                      </p:to>
                                    </p:set>
                                  </p:childTnLst>
                                </p:cTn>
                              </p:par>
                              <p:par>
                                <p:cTn id="51" presetID="10" presetClass="exit" presetSubtype="0" fill="hold" grpId="0" nodeType="withEffect">
                                  <p:stCondLst>
                                    <p:cond delay="0"/>
                                  </p:stCondLst>
                                  <p:childTnLst>
                                    <p:animEffect transition="out" filter="fade">
                                      <p:cBhvr>
                                        <p:cTn id="52" dur="2000"/>
                                        <p:tgtEl>
                                          <p:spTgt spid="257036"/>
                                        </p:tgtEl>
                                      </p:cBhvr>
                                    </p:animEffect>
                                    <p:set>
                                      <p:cBhvr>
                                        <p:cTn id="53" dur="1" fill="hold">
                                          <p:stCondLst>
                                            <p:cond delay="1999"/>
                                          </p:stCondLst>
                                        </p:cTn>
                                        <p:tgtEl>
                                          <p:spTgt spid="257036"/>
                                        </p:tgtEl>
                                        <p:attrNameLst>
                                          <p:attrName>style.visibility</p:attrName>
                                        </p:attrNameLst>
                                      </p:cBhvr>
                                      <p:to>
                                        <p:strVal val="hidden"/>
                                      </p:to>
                                    </p:set>
                                  </p:childTnLst>
                                </p:cTn>
                              </p:par>
                              <p:par>
                                <p:cTn id="54" presetID="10" presetClass="exit" presetSubtype="0" fill="hold" grpId="0" nodeType="withEffect">
                                  <p:stCondLst>
                                    <p:cond delay="0"/>
                                  </p:stCondLst>
                                  <p:childTnLst>
                                    <p:animEffect transition="out" filter="fade">
                                      <p:cBhvr>
                                        <p:cTn id="55" dur="2000"/>
                                        <p:tgtEl>
                                          <p:spTgt spid="257037"/>
                                        </p:tgtEl>
                                      </p:cBhvr>
                                    </p:animEffect>
                                    <p:set>
                                      <p:cBhvr>
                                        <p:cTn id="56" dur="1" fill="hold">
                                          <p:stCondLst>
                                            <p:cond delay="1999"/>
                                          </p:stCondLst>
                                        </p:cTn>
                                        <p:tgtEl>
                                          <p:spTgt spid="257037"/>
                                        </p:tgtEl>
                                        <p:attrNameLst>
                                          <p:attrName>style.visibility</p:attrName>
                                        </p:attrNameLst>
                                      </p:cBhvr>
                                      <p:to>
                                        <p:strVal val="hidden"/>
                                      </p:to>
                                    </p:set>
                                  </p:childTnLst>
                                </p:cTn>
                              </p:par>
                              <p:par>
                                <p:cTn id="57" presetID="10" presetClass="exit" presetSubtype="0" fill="hold" grpId="0" nodeType="withEffect">
                                  <p:stCondLst>
                                    <p:cond delay="0"/>
                                  </p:stCondLst>
                                  <p:childTnLst>
                                    <p:animEffect transition="out" filter="fade">
                                      <p:cBhvr>
                                        <p:cTn id="58" dur="2000"/>
                                        <p:tgtEl>
                                          <p:spTgt spid="257038"/>
                                        </p:tgtEl>
                                      </p:cBhvr>
                                    </p:animEffect>
                                    <p:set>
                                      <p:cBhvr>
                                        <p:cTn id="59" dur="1" fill="hold">
                                          <p:stCondLst>
                                            <p:cond delay="1999"/>
                                          </p:stCondLst>
                                        </p:cTn>
                                        <p:tgtEl>
                                          <p:spTgt spid="257038"/>
                                        </p:tgtEl>
                                        <p:attrNameLst>
                                          <p:attrName>style.visibility</p:attrName>
                                        </p:attrNameLst>
                                      </p:cBhvr>
                                      <p:to>
                                        <p:strVal val="hidden"/>
                                      </p:to>
                                    </p:set>
                                  </p:childTnLst>
                                </p:cTn>
                              </p:par>
                              <p:par>
                                <p:cTn id="60" presetID="10" presetClass="exit" presetSubtype="0" fill="hold" grpId="0" nodeType="withEffect">
                                  <p:stCondLst>
                                    <p:cond delay="0"/>
                                  </p:stCondLst>
                                  <p:childTnLst>
                                    <p:animEffect transition="out" filter="fade">
                                      <p:cBhvr>
                                        <p:cTn id="61" dur="2000"/>
                                        <p:tgtEl>
                                          <p:spTgt spid="257039"/>
                                        </p:tgtEl>
                                      </p:cBhvr>
                                    </p:animEffect>
                                    <p:set>
                                      <p:cBhvr>
                                        <p:cTn id="62" dur="1" fill="hold">
                                          <p:stCondLst>
                                            <p:cond delay="1999"/>
                                          </p:stCondLst>
                                        </p:cTn>
                                        <p:tgtEl>
                                          <p:spTgt spid="257039"/>
                                        </p:tgtEl>
                                        <p:attrNameLst>
                                          <p:attrName>style.visibility</p:attrName>
                                        </p:attrNameLst>
                                      </p:cBhvr>
                                      <p:to>
                                        <p:strVal val="hidden"/>
                                      </p:to>
                                    </p:set>
                                  </p:childTnLst>
                                </p:cTn>
                              </p:par>
                              <p:par>
                                <p:cTn id="63" presetID="10" presetClass="exit" presetSubtype="0" fill="hold" grpId="0" nodeType="withEffect">
                                  <p:stCondLst>
                                    <p:cond delay="0"/>
                                  </p:stCondLst>
                                  <p:childTnLst>
                                    <p:animEffect transition="out" filter="fade">
                                      <p:cBhvr>
                                        <p:cTn id="64" dur="2000"/>
                                        <p:tgtEl>
                                          <p:spTgt spid="257040"/>
                                        </p:tgtEl>
                                      </p:cBhvr>
                                    </p:animEffect>
                                    <p:set>
                                      <p:cBhvr>
                                        <p:cTn id="65" dur="1" fill="hold">
                                          <p:stCondLst>
                                            <p:cond delay="1999"/>
                                          </p:stCondLst>
                                        </p:cTn>
                                        <p:tgtEl>
                                          <p:spTgt spid="257040"/>
                                        </p:tgtEl>
                                        <p:attrNameLst>
                                          <p:attrName>style.visibility</p:attrName>
                                        </p:attrNameLst>
                                      </p:cBhvr>
                                      <p:to>
                                        <p:strVal val="hidden"/>
                                      </p:to>
                                    </p:set>
                                  </p:childTnLst>
                                </p:cTn>
                              </p:par>
                              <p:par>
                                <p:cTn id="66" presetID="10" presetClass="exit" presetSubtype="0" fill="hold" grpId="0" nodeType="withEffect">
                                  <p:stCondLst>
                                    <p:cond delay="0"/>
                                  </p:stCondLst>
                                  <p:childTnLst>
                                    <p:animEffect transition="out" filter="fade">
                                      <p:cBhvr>
                                        <p:cTn id="67" dur="2000"/>
                                        <p:tgtEl>
                                          <p:spTgt spid="257048"/>
                                        </p:tgtEl>
                                      </p:cBhvr>
                                    </p:animEffect>
                                    <p:set>
                                      <p:cBhvr>
                                        <p:cTn id="68" dur="1" fill="hold">
                                          <p:stCondLst>
                                            <p:cond delay="1999"/>
                                          </p:stCondLst>
                                        </p:cTn>
                                        <p:tgtEl>
                                          <p:spTgt spid="257048"/>
                                        </p:tgtEl>
                                        <p:attrNameLst>
                                          <p:attrName>style.visibility</p:attrName>
                                        </p:attrNameLst>
                                      </p:cBhvr>
                                      <p:to>
                                        <p:strVal val="hidden"/>
                                      </p:to>
                                    </p:set>
                                  </p:childTnLst>
                                </p:cTn>
                              </p:par>
                              <p:par>
                                <p:cTn id="69" presetID="10" presetClass="exit" presetSubtype="0" fill="hold" grpId="0" nodeType="withEffect">
                                  <p:stCondLst>
                                    <p:cond delay="0"/>
                                  </p:stCondLst>
                                  <p:childTnLst>
                                    <p:animEffect transition="out" filter="fade">
                                      <p:cBhvr>
                                        <p:cTn id="70" dur="2000"/>
                                        <p:tgtEl>
                                          <p:spTgt spid="257049"/>
                                        </p:tgtEl>
                                      </p:cBhvr>
                                    </p:animEffect>
                                    <p:set>
                                      <p:cBhvr>
                                        <p:cTn id="71" dur="1" fill="hold">
                                          <p:stCondLst>
                                            <p:cond delay="1999"/>
                                          </p:stCondLst>
                                        </p:cTn>
                                        <p:tgtEl>
                                          <p:spTgt spid="257049"/>
                                        </p:tgtEl>
                                        <p:attrNameLst>
                                          <p:attrName>style.visibility</p:attrName>
                                        </p:attrNameLst>
                                      </p:cBhvr>
                                      <p:to>
                                        <p:strVal val="hidden"/>
                                      </p:to>
                                    </p:set>
                                  </p:childTnLst>
                                </p:cTn>
                              </p:par>
                              <p:par>
                                <p:cTn id="72" presetID="10" presetClass="exit" presetSubtype="0" fill="hold" grpId="0" nodeType="withEffect">
                                  <p:stCondLst>
                                    <p:cond delay="0"/>
                                  </p:stCondLst>
                                  <p:childTnLst>
                                    <p:animEffect transition="out" filter="fade">
                                      <p:cBhvr>
                                        <p:cTn id="73" dur="2000"/>
                                        <p:tgtEl>
                                          <p:spTgt spid="257050"/>
                                        </p:tgtEl>
                                      </p:cBhvr>
                                    </p:animEffect>
                                    <p:set>
                                      <p:cBhvr>
                                        <p:cTn id="74" dur="1" fill="hold">
                                          <p:stCondLst>
                                            <p:cond delay="1999"/>
                                          </p:stCondLst>
                                        </p:cTn>
                                        <p:tgtEl>
                                          <p:spTgt spid="257050"/>
                                        </p:tgtEl>
                                        <p:attrNameLst>
                                          <p:attrName>style.visibility</p:attrName>
                                        </p:attrNameLst>
                                      </p:cBhvr>
                                      <p:to>
                                        <p:strVal val="hidden"/>
                                      </p:to>
                                    </p:set>
                                  </p:childTnLst>
                                </p:cTn>
                              </p:par>
                              <p:par>
                                <p:cTn id="75" presetID="10" presetClass="exit" presetSubtype="0" fill="hold" grpId="0" nodeType="withEffect">
                                  <p:stCondLst>
                                    <p:cond delay="0"/>
                                  </p:stCondLst>
                                  <p:childTnLst>
                                    <p:animEffect transition="out" filter="fade">
                                      <p:cBhvr>
                                        <p:cTn id="76" dur="2000"/>
                                        <p:tgtEl>
                                          <p:spTgt spid="257051"/>
                                        </p:tgtEl>
                                      </p:cBhvr>
                                    </p:animEffect>
                                    <p:set>
                                      <p:cBhvr>
                                        <p:cTn id="77" dur="1" fill="hold">
                                          <p:stCondLst>
                                            <p:cond delay="1999"/>
                                          </p:stCondLst>
                                        </p:cTn>
                                        <p:tgtEl>
                                          <p:spTgt spid="257051"/>
                                        </p:tgtEl>
                                        <p:attrNameLst>
                                          <p:attrName>style.visibility</p:attrName>
                                        </p:attrNameLst>
                                      </p:cBhvr>
                                      <p:to>
                                        <p:strVal val="hidden"/>
                                      </p:to>
                                    </p:set>
                                  </p:childTnLst>
                                </p:cTn>
                              </p:par>
                              <p:par>
                                <p:cTn id="78" presetID="10" presetClass="exit" presetSubtype="0" fill="hold" grpId="0" nodeType="withEffect">
                                  <p:stCondLst>
                                    <p:cond delay="0"/>
                                  </p:stCondLst>
                                  <p:childTnLst>
                                    <p:animEffect transition="out" filter="fade">
                                      <p:cBhvr>
                                        <p:cTn id="79" dur="2000"/>
                                        <p:tgtEl>
                                          <p:spTgt spid="257052"/>
                                        </p:tgtEl>
                                      </p:cBhvr>
                                    </p:animEffect>
                                    <p:set>
                                      <p:cBhvr>
                                        <p:cTn id="80" dur="1" fill="hold">
                                          <p:stCondLst>
                                            <p:cond delay="1999"/>
                                          </p:stCondLst>
                                        </p:cTn>
                                        <p:tgtEl>
                                          <p:spTgt spid="257052"/>
                                        </p:tgtEl>
                                        <p:attrNameLst>
                                          <p:attrName>style.visibility</p:attrName>
                                        </p:attrNameLst>
                                      </p:cBhvr>
                                      <p:to>
                                        <p:strVal val="hidden"/>
                                      </p:to>
                                    </p:set>
                                  </p:childTnLst>
                                </p:cTn>
                              </p:par>
                              <p:par>
                                <p:cTn id="81" presetID="10" presetClass="exit" presetSubtype="0" fill="hold" grpId="0" nodeType="withEffect">
                                  <p:stCondLst>
                                    <p:cond delay="0"/>
                                  </p:stCondLst>
                                  <p:childTnLst>
                                    <p:animEffect transition="out" filter="fade">
                                      <p:cBhvr>
                                        <p:cTn id="82" dur="2000"/>
                                        <p:tgtEl>
                                          <p:spTgt spid="257053"/>
                                        </p:tgtEl>
                                      </p:cBhvr>
                                    </p:animEffect>
                                    <p:set>
                                      <p:cBhvr>
                                        <p:cTn id="83" dur="1" fill="hold">
                                          <p:stCondLst>
                                            <p:cond delay="1999"/>
                                          </p:stCondLst>
                                        </p:cTn>
                                        <p:tgtEl>
                                          <p:spTgt spid="257053"/>
                                        </p:tgtEl>
                                        <p:attrNameLst>
                                          <p:attrName>style.visibility</p:attrName>
                                        </p:attrNameLst>
                                      </p:cBhvr>
                                      <p:to>
                                        <p:strVal val="hidden"/>
                                      </p:to>
                                    </p:set>
                                  </p:childTnLst>
                                </p:cTn>
                              </p:par>
                              <p:par>
                                <p:cTn id="84" presetID="10" presetClass="exit" presetSubtype="0" fill="hold" grpId="0" nodeType="withEffect">
                                  <p:stCondLst>
                                    <p:cond delay="0"/>
                                  </p:stCondLst>
                                  <p:childTnLst>
                                    <p:animEffect transition="out" filter="fade">
                                      <p:cBhvr>
                                        <p:cTn id="85" dur="2000"/>
                                        <p:tgtEl>
                                          <p:spTgt spid="257089"/>
                                        </p:tgtEl>
                                      </p:cBhvr>
                                    </p:animEffect>
                                    <p:set>
                                      <p:cBhvr>
                                        <p:cTn id="86" dur="1" fill="hold">
                                          <p:stCondLst>
                                            <p:cond delay="1999"/>
                                          </p:stCondLst>
                                        </p:cTn>
                                        <p:tgtEl>
                                          <p:spTgt spid="257089"/>
                                        </p:tgtEl>
                                        <p:attrNameLst>
                                          <p:attrName>style.visibility</p:attrName>
                                        </p:attrNameLst>
                                      </p:cBhvr>
                                      <p:to>
                                        <p:strVal val="hidden"/>
                                      </p:to>
                                    </p:set>
                                  </p:childTnLst>
                                </p:cTn>
                              </p:par>
                              <p:par>
                                <p:cTn id="87" presetID="10" presetClass="exit" presetSubtype="0" fill="hold" grpId="0" nodeType="withEffect">
                                  <p:stCondLst>
                                    <p:cond delay="0"/>
                                  </p:stCondLst>
                                  <p:childTnLst>
                                    <p:animEffect transition="out" filter="fade">
                                      <p:cBhvr>
                                        <p:cTn id="88" dur="2000"/>
                                        <p:tgtEl>
                                          <p:spTgt spid="257054"/>
                                        </p:tgtEl>
                                      </p:cBhvr>
                                    </p:animEffect>
                                    <p:set>
                                      <p:cBhvr>
                                        <p:cTn id="89" dur="1" fill="hold">
                                          <p:stCondLst>
                                            <p:cond delay="1999"/>
                                          </p:stCondLst>
                                        </p:cTn>
                                        <p:tgtEl>
                                          <p:spTgt spid="257054"/>
                                        </p:tgtEl>
                                        <p:attrNameLst>
                                          <p:attrName>style.visibility</p:attrName>
                                        </p:attrNameLst>
                                      </p:cBhvr>
                                      <p:to>
                                        <p:strVal val="hidden"/>
                                      </p:to>
                                    </p:set>
                                  </p:childTnLst>
                                </p:cTn>
                              </p:par>
                              <p:par>
                                <p:cTn id="90" presetID="10" presetClass="exit" presetSubtype="0" fill="hold" grpId="0" nodeType="withEffect">
                                  <p:stCondLst>
                                    <p:cond delay="0"/>
                                  </p:stCondLst>
                                  <p:childTnLst>
                                    <p:animEffect transition="out" filter="fade">
                                      <p:cBhvr>
                                        <p:cTn id="91" dur="2000"/>
                                        <p:tgtEl>
                                          <p:spTgt spid="257056"/>
                                        </p:tgtEl>
                                      </p:cBhvr>
                                    </p:animEffect>
                                    <p:set>
                                      <p:cBhvr>
                                        <p:cTn id="92" dur="1" fill="hold">
                                          <p:stCondLst>
                                            <p:cond delay="1999"/>
                                          </p:stCondLst>
                                        </p:cTn>
                                        <p:tgtEl>
                                          <p:spTgt spid="257056"/>
                                        </p:tgtEl>
                                        <p:attrNameLst>
                                          <p:attrName>style.visibility</p:attrName>
                                        </p:attrNameLst>
                                      </p:cBhvr>
                                      <p:to>
                                        <p:strVal val="hidden"/>
                                      </p:to>
                                    </p:set>
                                  </p:childTnLst>
                                </p:cTn>
                              </p:par>
                              <p:par>
                                <p:cTn id="93" presetID="10" presetClass="exit" presetSubtype="0" fill="hold" grpId="0" nodeType="withEffect">
                                  <p:stCondLst>
                                    <p:cond delay="0"/>
                                  </p:stCondLst>
                                  <p:childTnLst>
                                    <p:animEffect transition="out" filter="fade">
                                      <p:cBhvr>
                                        <p:cTn id="94" dur="2000"/>
                                        <p:tgtEl>
                                          <p:spTgt spid="257057"/>
                                        </p:tgtEl>
                                      </p:cBhvr>
                                    </p:animEffect>
                                    <p:set>
                                      <p:cBhvr>
                                        <p:cTn id="95" dur="1" fill="hold">
                                          <p:stCondLst>
                                            <p:cond delay="1999"/>
                                          </p:stCondLst>
                                        </p:cTn>
                                        <p:tgtEl>
                                          <p:spTgt spid="257057"/>
                                        </p:tgtEl>
                                        <p:attrNameLst>
                                          <p:attrName>style.visibility</p:attrName>
                                        </p:attrNameLst>
                                      </p:cBhvr>
                                      <p:to>
                                        <p:strVal val="hidden"/>
                                      </p:to>
                                    </p:set>
                                  </p:childTnLst>
                                </p:cTn>
                              </p:par>
                              <p:par>
                                <p:cTn id="96" presetID="10" presetClass="exit" presetSubtype="0" fill="hold" grpId="0" nodeType="withEffect">
                                  <p:stCondLst>
                                    <p:cond delay="0"/>
                                  </p:stCondLst>
                                  <p:childTnLst>
                                    <p:animEffect transition="out" filter="fade">
                                      <p:cBhvr>
                                        <p:cTn id="97" dur="2000"/>
                                        <p:tgtEl>
                                          <p:spTgt spid="257058"/>
                                        </p:tgtEl>
                                      </p:cBhvr>
                                    </p:animEffect>
                                    <p:set>
                                      <p:cBhvr>
                                        <p:cTn id="98" dur="1" fill="hold">
                                          <p:stCondLst>
                                            <p:cond delay="1999"/>
                                          </p:stCondLst>
                                        </p:cTn>
                                        <p:tgtEl>
                                          <p:spTgt spid="257058"/>
                                        </p:tgtEl>
                                        <p:attrNameLst>
                                          <p:attrName>style.visibility</p:attrName>
                                        </p:attrNameLst>
                                      </p:cBhvr>
                                      <p:to>
                                        <p:strVal val="hidden"/>
                                      </p:to>
                                    </p:set>
                                  </p:childTnLst>
                                </p:cTn>
                              </p:par>
                              <p:par>
                                <p:cTn id="99" presetID="10" presetClass="exit" presetSubtype="0" fill="hold" grpId="0" nodeType="withEffect">
                                  <p:stCondLst>
                                    <p:cond delay="0"/>
                                  </p:stCondLst>
                                  <p:childTnLst>
                                    <p:animEffect transition="out" filter="fade">
                                      <p:cBhvr>
                                        <p:cTn id="100" dur="2000"/>
                                        <p:tgtEl>
                                          <p:spTgt spid="257059"/>
                                        </p:tgtEl>
                                      </p:cBhvr>
                                    </p:animEffect>
                                    <p:set>
                                      <p:cBhvr>
                                        <p:cTn id="101" dur="1" fill="hold">
                                          <p:stCondLst>
                                            <p:cond delay="1999"/>
                                          </p:stCondLst>
                                        </p:cTn>
                                        <p:tgtEl>
                                          <p:spTgt spid="257059"/>
                                        </p:tgtEl>
                                        <p:attrNameLst>
                                          <p:attrName>style.visibility</p:attrName>
                                        </p:attrNameLst>
                                      </p:cBhvr>
                                      <p:to>
                                        <p:strVal val="hidden"/>
                                      </p:to>
                                    </p:set>
                                  </p:childTnLst>
                                </p:cTn>
                              </p:par>
                              <p:par>
                                <p:cTn id="102" presetID="10" presetClass="exit" presetSubtype="0" fill="hold" grpId="0" nodeType="withEffect">
                                  <p:stCondLst>
                                    <p:cond delay="0"/>
                                  </p:stCondLst>
                                  <p:childTnLst>
                                    <p:animEffect transition="out" filter="fade">
                                      <p:cBhvr>
                                        <p:cTn id="103" dur="2000"/>
                                        <p:tgtEl>
                                          <p:spTgt spid="257060"/>
                                        </p:tgtEl>
                                      </p:cBhvr>
                                    </p:animEffect>
                                    <p:set>
                                      <p:cBhvr>
                                        <p:cTn id="104" dur="1" fill="hold">
                                          <p:stCondLst>
                                            <p:cond delay="1999"/>
                                          </p:stCondLst>
                                        </p:cTn>
                                        <p:tgtEl>
                                          <p:spTgt spid="257060"/>
                                        </p:tgtEl>
                                        <p:attrNameLst>
                                          <p:attrName>style.visibility</p:attrName>
                                        </p:attrNameLst>
                                      </p:cBhvr>
                                      <p:to>
                                        <p:strVal val="hidden"/>
                                      </p:to>
                                    </p:set>
                                  </p:childTnLst>
                                </p:cTn>
                              </p:par>
                              <p:par>
                                <p:cTn id="105" presetID="10" presetClass="exit" presetSubtype="0" fill="hold" grpId="0" nodeType="withEffect">
                                  <p:stCondLst>
                                    <p:cond delay="0"/>
                                  </p:stCondLst>
                                  <p:childTnLst>
                                    <p:animEffect transition="out" filter="fade">
                                      <p:cBhvr>
                                        <p:cTn id="106" dur="2000"/>
                                        <p:tgtEl>
                                          <p:spTgt spid="257061"/>
                                        </p:tgtEl>
                                      </p:cBhvr>
                                    </p:animEffect>
                                    <p:set>
                                      <p:cBhvr>
                                        <p:cTn id="107" dur="1" fill="hold">
                                          <p:stCondLst>
                                            <p:cond delay="1999"/>
                                          </p:stCondLst>
                                        </p:cTn>
                                        <p:tgtEl>
                                          <p:spTgt spid="257061"/>
                                        </p:tgtEl>
                                        <p:attrNameLst>
                                          <p:attrName>style.visibility</p:attrName>
                                        </p:attrNameLst>
                                      </p:cBhvr>
                                      <p:to>
                                        <p:strVal val="hidden"/>
                                      </p:to>
                                    </p:set>
                                  </p:childTnLst>
                                </p:cTn>
                              </p:par>
                            </p:childTnLst>
                          </p:cTn>
                        </p:par>
                      </p:childTnLst>
                    </p:cTn>
                  </p:par>
                  <p:par>
                    <p:cTn id="108" fill="hold" nodeType="clickPar">
                      <p:stCondLst>
                        <p:cond delay="indefinite"/>
                      </p:stCondLst>
                      <p:childTnLst>
                        <p:par>
                          <p:cTn id="109" fill="hold" nodeType="withGroup">
                            <p:stCondLst>
                              <p:cond delay="0"/>
                            </p:stCondLst>
                            <p:childTnLst>
                              <p:par>
                                <p:cTn id="110" presetID="22" presetClass="entr" presetSubtype="4" fill="hold" grpId="0" nodeType="clickEffect">
                                  <p:stCondLst>
                                    <p:cond delay="0"/>
                                  </p:stCondLst>
                                  <p:childTnLst>
                                    <p:set>
                                      <p:cBhvr>
                                        <p:cTn id="111" dur="1" fill="hold">
                                          <p:stCondLst>
                                            <p:cond delay="0"/>
                                          </p:stCondLst>
                                        </p:cTn>
                                        <p:tgtEl>
                                          <p:spTgt spid="257090"/>
                                        </p:tgtEl>
                                        <p:attrNameLst>
                                          <p:attrName>style.visibility</p:attrName>
                                        </p:attrNameLst>
                                      </p:cBhvr>
                                      <p:to>
                                        <p:strVal val="visible"/>
                                      </p:to>
                                    </p:set>
                                    <p:animEffect transition="in" filter="wipe(down)">
                                      <p:cBhvr>
                                        <p:cTn id="112" dur="500"/>
                                        <p:tgtEl>
                                          <p:spTgt spid="257090"/>
                                        </p:tgtEl>
                                      </p:cBhvr>
                                    </p:animEffect>
                                  </p:childTnLst>
                                </p:cTn>
                              </p:par>
                              <p:par>
                                <p:cTn id="113" presetID="22" presetClass="entr" presetSubtype="4" fill="hold" grpId="0" nodeType="withEffect">
                                  <p:stCondLst>
                                    <p:cond delay="0"/>
                                  </p:stCondLst>
                                  <p:childTnLst>
                                    <p:set>
                                      <p:cBhvr>
                                        <p:cTn id="114" dur="1" fill="hold">
                                          <p:stCondLst>
                                            <p:cond delay="0"/>
                                          </p:stCondLst>
                                        </p:cTn>
                                        <p:tgtEl>
                                          <p:spTgt spid="257091"/>
                                        </p:tgtEl>
                                        <p:attrNameLst>
                                          <p:attrName>style.visibility</p:attrName>
                                        </p:attrNameLst>
                                      </p:cBhvr>
                                      <p:to>
                                        <p:strVal val="visible"/>
                                      </p:to>
                                    </p:set>
                                    <p:animEffect transition="in" filter="wipe(down)">
                                      <p:cBhvr>
                                        <p:cTn id="115" dur="500"/>
                                        <p:tgtEl>
                                          <p:spTgt spid="257091"/>
                                        </p:tgtEl>
                                      </p:cBhvr>
                                    </p:animEffect>
                                  </p:childTnLst>
                                </p:cTn>
                              </p:par>
                              <p:par>
                                <p:cTn id="116" presetID="22" presetClass="entr" presetSubtype="4" fill="hold" grpId="0" nodeType="withEffect">
                                  <p:stCondLst>
                                    <p:cond delay="0"/>
                                  </p:stCondLst>
                                  <p:childTnLst>
                                    <p:set>
                                      <p:cBhvr>
                                        <p:cTn id="117" dur="1" fill="hold">
                                          <p:stCondLst>
                                            <p:cond delay="0"/>
                                          </p:stCondLst>
                                        </p:cTn>
                                        <p:tgtEl>
                                          <p:spTgt spid="257092"/>
                                        </p:tgtEl>
                                        <p:attrNameLst>
                                          <p:attrName>style.visibility</p:attrName>
                                        </p:attrNameLst>
                                      </p:cBhvr>
                                      <p:to>
                                        <p:strVal val="visible"/>
                                      </p:to>
                                    </p:set>
                                    <p:animEffect transition="in" filter="wipe(down)">
                                      <p:cBhvr>
                                        <p:cTn id="118" dur="500"/>
                                        <p:tgtEl>
                                          <p:spTgt spid="257092"/>
                                        </p:tgtEl>
                                      </p:cBhvr>
                                    </p:animEffect>
                                  </p:childTnLst>
                                </p:cTn>
                              </p:par>
                              <p:par>
                                <p:cTn id="119" presetID="22" presetClass="entr" presetSubtype="4" fill="hold" grpId="0" nodeType="withEffect">
                                  <p:stCondLst>
                                    <p:cond delay="0"/>
                                  </p:stCondLst>
                                  <p:childTnLst>
                                    <p:set>
                                      <p:cBhvr>
                                        <p:cTn id="120" dur="1" fill="hold">
                                          <p:stCondLst>
                                            <p:cond delay="0"/>
                                          </p:stCondLst>
                                        </p:cTn>
                                        <p:tgtEl>
                                          <p:spTgt spid="257093"/>
                                        </p:tgtEl>
                                        <p:attrNameLst>
                                          <p:attrName>style.visibility</p:attrName>
                                        </p:attrNameLst>
                                      </p:cBhvr>
                                      <p:to>
                                        <p:strVal val="visible"/>
                                      </p:to>
                                    </p:set>
                                    <p:animEffect transition="in" filter="wipe(down)">
                                      <p:cBhvr>
                                        <p:cTn id="121" dur="500"/>
                                        <p:tgtEl>
                                          <p:spTgt spid="257093"/>
                                        </p:tgtEl>
                                      </p:cBhvr>
                                    </p:animEffect>
                                  </p:childTnLst>
                                </p:cTn>
                              </p:par>
                              <p:par>
                                <p:cTn id="122" presetID="22" presetClass="entr" presetSubtype="4" fill="hold" grpId="0" nodeType="withEffect">
                                  <p:stCondLst>
                                    <p:cond delay="0"/>
                                  </p:stCondLst>
                                  <p:childTnLst>
                                    <p:set>
                                      <p:cBhvr>
                                        <p:cTn id="123" dur="1" fill="hold">
                                          <p:stCondLst>
                                            <p:cond delay="0"/>
                                          </p:stCondLst>
                                        </p:cTn>
                                        <p:tgtEl>
                                          <p:spTgt spid="257094"/>
                                        </p:tgtEl>
                                        <p:attrNameLst>
                                          <p:attrName>style.visibility</p:attrName>
                                        </p:attrNameLst>
                                      </p:cBhvr>
                                      <p:to>
                                        <p:strVal val="visible"/>
                                      </p:to>
                                    </p:set>
                                    <p:animEffect transition="in" filter="wipe(down)">
                                      <p:cBhvr>
                                        <p:cTn id="124" dur="500"/>
                                        <p:tgtEl>
                                          <p:spTgt spid="257094"/>
                                        </p:tgtEl>
                                      </p:cBhvr>
                                    </p:animEffect>
                                  </p:childTnLst>
                                </p:cTn>
                              </p:par>
                              <p:par>
                                <p:cTn id="125" presetID="22" presetClass="entr" presetSubtype="4" fill="hold" grpId="0" nodeType="withEffect">
                                  <p:stCondLst>
                                    <p:cond delay="0"/>
                                  </p:stCondLst>
                                  <p:childTnLst>
                                    <p:set>
                                      <p:cBhvr>
                                        <p:cTn id="126" dur="1" fill="hold">
                                          <p:stCondLst>
                                            <p:cond delay="0"/>
                                          </p:stCondLst>
                                        </p:cTn>
                                        <p:tgtEl>
                                          <p:spTgt spid="257095"/>
                                        </p:tgtEl>
                                        <p:attrNameLst>
                                          <p:attrName>style.visibility</p:attrName>
                                        </p:attrNameLst>
                                      </p:cBhvr>
                                      <p:to>
                                        <p:strVal val="visible"/>
                                      </p:to>
                                    </p:set>
                                    <p:animEffect transition="in" filter="wipe(down)">
                                      <p:cBhvr>
                                        <p:cTn id="127" dur="500"/>
                                        <p:tgtEl>
                                          <p:spTgt spid="257095"/>
                                        </p:tgtEl>
                                      </p:cBhvr>
                                    </p:animEffect>
                                  </p:childTnLst>
                                </p:cTn>
                              </p:par>
                              <p:par>
                                <p:cTn id="128" presetID="22" presetClass="entr" presetSubtype="4" fill="hold" grpId="0" nodeType="withEffect">
                                  <p:stCondLst>
                                    <p:cond delay="0"/>
                                  </p:stCondLst>
                                  <p:childTnLst>
                                    <p:set>
                                      <p:cBhvr>
                                        <p:cTn id="129" dur="1" fill="hold">
                                          <p:stCondLst>
                                            <p:cond delay="0"/>
                                          </p:stCondLst>
                                        </p:cTn>
                                        <p:tgtEl>
                                          <p:spTgt spid="257096"/>
                                        </p:tgtEl>
                                        <p:attrNameLst>
                                          <p:attrName>style.visibility</p:attrName>
                                        </p:attrNameLst>
                                      </p:cBhvr>
                                      <p:to>
                                        <p:strVal val="visible"/>
                                      </p:to>
                                    </p:set>
                                    <p:animEffect transition="in" filter="wipe(down)">
                                      <p:cBhvr>
                                        <p:cTn id="130" dur="500"/>
                                        <p:tgtEl>
                                          <p:spTgt spid="257096"/>
                                        </p:tgtEl>
                                      </p:cBhvr>
                                    </p:animEffect>
                                  </p:childTnLst>
                                </p:cTn>
                              </p:par>
                            </p:childTnLst>
                          </p:cTn>
                        </p:par>
                        <p:par>
                          <p:cTn id="131" fill="hold" nodeType="afterGroup">
                            <p:stCondLst>
                              <p:cond delay="500"/>
                            </p:stCondLst>
                            <p:childTnLst>
                              <p:par>
                                <p:cTn id="132" presetID="10" presetClass="exit" presetSubtype="0" fill="hold" nodeType="afterEffect">
                                  <p:stCondLst>
                                    <p:cond delay="0"/>
                                  </p:stCondLst>
                                  <p:childTnLst>
                                    <p:animEffect transition="out" filter="fade">
                                      <p:cBhvr>
                                        <p:cTn id="133" dur="1000"/>
                                        <p:tgtEl>
                                          <p:spTgt spid="2"/>
                                        </p:tgtEl>
                                      </p:cBhvr>
                                    </p:animEffect>
                                    <p:set>
                                      <p:cBhvr>
                                        <p:cTn id="134" dur="1" fill="hold">
                                          <p:stCondLst>
                                            <p:cond delay="999"/>
                                          </p:stCondLst>
                                        </p:cTn>
                                        <p:tgtEl>
                                          <p:spTgt spid="2"/>
                                        </p:tgtEl>
                                        <p:attrNameLst>
                                          <p:attrName>style.visibility</p:attrName>
                                        </p:attrNameLst>
                                      </p:cBhvr>
                                      <p:to>
                                        <p:strVal val="hidden"/>
                                      </p:to>
                                    </p:set>
                                  </p:childTnLst>
                                </p:cTn>
                              </p:par>
                              <p:par>
                                <p:cTn id="135" presetID="10" presetClass="exit" presetSubtype="0" fill="hold" nodeType="withEffect">
                                  <p:stCondLst>
                                    <p:cond delay="0"/>
                                  </p:stCondLst>
                                  <p:childTnLst>
                                    <p:animEffect transition="out" filter="fade">
                                      <p:cBhvr>
                                        <p:cTn id="136" dur="1000"/>
                                        <p:tgtEl>
                                          <p:spTgt spid="3"/>
                                        </p:tgtEl>
                                      </p:cBhvr>
                                    </p:animEffect>
                                    <p:set>
                                      <p:cBhvr>
                                        <p:cTn id="137" dur="1" fill="hold">
                                          <p:stCondLst>
                                            <p:cond delay="999"/>
                                          </p:stCondLst>
                                        </p:cTn>
                                        <p:tgtEl>
                                          <p:spTgt spid="3"/>
                                        </p:tgtEl>
                                        <p:attrNameLst>
                                          <p:attrName>style.visibility</p:attrName>
                                        </p:attrNameLst>
                                      </p:cBhvr>
                                      <p:to>
                                        <p:strVal val="hidden"/>
                                      </p:to>
                                    </p:set>
                                  </p:childTnLst>
                                </p:cTn>
                              </p:par>
                              <p:par>
                                <p:cTn id="138" presetID="10" presetClass="exit" presetSubtype="0" fill="hold" nodeType="withEffect">
                                  <p:stCondLst>
                                    <p:cond delay="0"/>
                                  </p:stCondLst>
                                  <p:childTnLst>
                                    <p:animEffect transition="out" filter="fade">
                                      <p:cBhvr>
                                        <p:cTn id="139" dur="1000"/>
                                        <p:tgtEl>
                                          <p:spTgt spid="4"/>
                                        </p:tgtEl>
                                      </p:cBhvr>
                                    </p:animEffect>
                                    <p:set>
                                      <p:cBhvr>
                                        <p:cTn id="140" dur="1" fill="hold">
                                          <p:stCondLst>
                                            <p:cond delay="999"/>
                                          </p:stCondLst>
                                        </p:cTn>
                                        <p:tgtEl>
                                          <p:spTgt spid="4"/>
                                        </p:tgtEl>
                                        <p:attrNameLst>
                                          <p:attrName>style.visibility</p:attrName>
                                        </p:attrNameLst>
                                      </p:cBhvr>
                                      <p:to>
                                        <p:strVal val="hidden"/>
                                      </p:to>
                                    </p:set>
                                  </p:childTnLst>
                                </p:cTn>
                              </p:par>
                              <p:par>
                                <p:cTn id="141" presetID="10" presetClass="exit" presetSubtype="0" fill="hold" nodeType="withEffect">
                                  <p:stCondLst>
                                    <p:cond delay="0"/>
                                  </p:stCondLst>
                                  <p:childTnLst>
                                    <p:animEffect transition="out" filter="fade">
                                      <p:cBhvr>
                                        <p:cTn id="142" dur="1000"/>
                                        <p:tgtEl>
                                          <p:spTgt spid="5"/>
                                        </p:tgtEl>
                                      </p:cBhvr>
                                    </p:animEffect>
                                    <p:set>
                                      <p:cBhvr>
                                        <p:cTn id="143" dur="1" fill="hold">
                                          <p:stCondLst>
                                            <p:cond delay="999"/>
                                          </p:stCondLst>
                                        </p:cTn>
                                        <p:tgtEl>
                                          <p:spTgt spid="5"/>
                                        </p:tgtEl>
                                        <p:attrNameLst>
                                          <p:attrName>style.visibility</p:attrName>
                                        </p:attrNameLst>
                                      </p:cBhvr>
                                      <p:to>
                                        <p:strVal val="hidden"/>
                                      </p:to>
                                    </p:set>
                                  </p:childTnLst>
                                </p:cTn>
                              </p:par>
                              <p:par>
                                <p:cTn id="144" presetID="10" presetClass="exit" presetSubtype="0" fill="hold" grpId="1" nodeType="withEffect">
                                  <p:stCondLst>
                                    <p:cond delay="0"/>
                                  </p:stCondLst>
                                  <p:childTnLst>
                                    <p:animEffect transition="out" filter="fade">
                                      <p:cBhvr>
                                        <p:cTn id="145" dur="1000"/>
                                        <p:tgtEl>
                                          <p:spTgt spid="257083"/>
                                        </p:tgtEl>
                                      </p:cBhvr>
                                    </p:animEffect>
                                    <p:set>
                                      <p:cBhvr>
                                        <p:cTn id="146" dur="1" fill="hold">
                                          <p:stCondLst>
                                            <p:cond delay="999"/>
                                          </p:stCondLst>
                                        </p:cTn>
                                        <p:tgtEl>
                                          <p:spTgt spid="257083"/>
                                        </p:tgtEl>
                                        <p:attrNameLst>
                                          <p:attrName>style.visibility</p:attrName>
                                        </p:attrNameLst>
                                      </p:cBhvr>
                                      <p:to>
                                        <p:strVal val="hidden"/>
                                      </p:to>
                                    </p:set>
                                  </p:childTnLst>
                                </p:cTn>
                              </p:par>
                              <p:par>
                                <p:cTn id="147" presetID="10" presetClass="exit" presetSubtype="0" fill="hold" grpId="1" nodeType="withEffect">
                                  <p:stCondLst>
                                    <p:cond delay="0"/>
                                  </p:stCondLst>
                                  <p:childTnLst>
                                    <p:animEffect transition="out" filter="fade">
                                      <p:cBhvr>
                                        <p:cTn id="148" dur="1000"/>
                                        <p:tgtEl>
                                          <p:spTgt spid="257084"/>
                                        </p:tgtEl>
                                      </p:cBhvr>
                                    </p:animEffect>
                                    <p:set>
                                      <p:cBhvr>
                                        <p:cTn id="149" dur="1" fill="hold">
                                          <p:stCondLst>
                                            <p:cond delay="999"/>
                                          </p:stCondLst>
                                        </p:cTn>
                                        <p:tgtEl>
                                          <p:spTgt spid="257084"/>
                                        </p:tgtEl>
                                        <p:attrNameLst>
                                          <p:attrName>style.visibility</p:attrName>
                                        </p:attrNameLst>
                                      </p:cBhvr>
                                      <p:to>
                                        <p:strVal val="hidden"/>
                                      </p:to>
                                    </p:set>
                                  </p:childTnLst>
                                </p:cTn>
                              </p:par>
                              <p:par>
                                <p:cTn id="150" presetID="10" presetClass="exit" presetSubtype="0" fill="hold" grpId="1" nodeType="withEffect">
                                  <p:stCondLst>
                                    <p:cond delay="0"/>
                                  </p:stCondLst>
                                  <p:childTnLst>
                                    <p:animEffect transition="out" filter="fade">
                                      <p:cBhvr>
                                        <p:cTn id="151" dur="1000"/>
                                        <p:tgtEl>
                                          <p:spTgt spid="257085"/>
                                        </p:tgtEl>
                                      </p:cBhvr>
                                    </p:animEffect>
                                    <p:set>
                                      <p:cBhvr>
                                        <p:cTn id="152" dur="1" fill="hold">
                                          <p:stCondLst>
                                            <p:cond delay="999"/>
                                          </p:stCondLst>
                                        </p:cTn>
                                        <p:tgtEl>
                                          <p:spTgt spid="257085"/>
                                        </p:tgtEl>
                                        <p:attrNameLst>
                                          <p:attrName>style.visibility</p:attrName>
                                        </p:attrNameLst>
                                      </p:cBhvr>
                                      <p:to>
                                        <p:strVal val="hidden"/>
                                      </p:to>
                                    </p:set>
                                  </p:childTnLst>
                                </p:cTn>
                              </p:par>
                              <p:par>
                                <p:cTn id="153" presetID="10" presetClass="exit" presetSubtype="0" fill="hold" grpId="1" nodeType="withEffect">
                                  <p:stCondLst>
                                    <p:cond delay="0"/>
                                  </p:stCondLst>
                                  <p:childTnLst>
                                    <p:animEffect transition="out" filter="fade">
                                      <p:cBhvr>
                                        <p:cTn id="154" dur="1000"/>
                                        <p:tgtEl>
                                          <p:spTgt spid="257086"/>
                                        </p:tgtEl>
                                      </p:cBhvr>
                                    </p:animEffect>
                                    <p:set>
                                      <p:cBhvr>
                                        <p:cTn id="155" dur="1" fill="hold">
                                          <p:stCondLst>
                                            <p:cond delay="999"/>
                                          </p:stCondLst>
                                        </p:cTn>
                                        <p:tgtEl>
                                          <p:spTgt spid="257086"/>
                                        </p:tgtEl>
                                        <p:attrNameLst>
                                          <p:attrName>style.visibility</p:attrName>
                                        </p:attrNameLst>
                                      </p:cBhvr>
                                      <p:to>
                                        <p:strVal val="hidden"/>
                                      </p:to>
                                    </p:set>
                                  </p:childTnLst>
                                </p:cTn>
                              </p:par>
                              <p:par>
                                <p:cTn id="156" presetID="10" presetClass="exit" presetSubtype="0" fill="hold" grpId="1" nodeType="withEffect">
                                  <p:stCondLst>
                                    <p:cond delay="0"/>
                                  </p:stCondLst>
                                  <p:childTnLst>
                                    <p:animEffect transition="out" filter="fade">
                                      <p:cBhvr>
                                        <p:cTn id="157" dur="1000"/>
                                        <p:tgtEl>
                                          <p:spTgt spid="257087"/>
                                        </p:tgtEl>
                                      </p:cBhvr>
                                    </p:animEffect>
                                    <p:set>
                                      <p:cBhvr>
                                        <p:cTn id="158" dur="1" fill="hold">
                                          <p:stCondLst>
                                            <p:cond delay="999"/>
                                          </p:stCondLst>
                                        </p:cTn>
                                        <p:tgtEl>
                                          <p:spTgt spid="257087"/>
                                        </p:tgtEl>
                                        <p:attrNameLst>
                                          <p:attrName>style.visibility</p:attrName>
                                        </p:attrNameLst>
                                      </p:cBhvr>
                                      <p:to>
                                        <p:strVal val="hidden"/>
                                      </p:to>
                                    </p:set>
                                  </p:childTnLst>
                                </p:cTn>
                              </p:par>
                              <p:par>
                                <p:cTn id="159" presetID="10" presetClass="exit" presetSubtype="0" fill="hold" grpId="1" nodeType="withEffect">
                                  <p:stCondLst>
                                    <p:cond delay="0"/>
                                  </p:stCondLst>
                                  <p:childTnLst>
                                    <p:animEffect transition="out" filter="fade">
                                      <p:cBhvr>
                                        <p:cTn id="160" dur="1000"/>
                                        <p:tgtEl>
                                          <p:spTgt spid="257088"/>
                                        </p:tgtEl>
                                      </p:cBhvr>
                                    </p:animEffect>
                                    <p:set>
                                      <p:cBhvr>
                                        <p:cTn id="161" dur="1" fill="hold">
                                          <p:stCondLst>
                                            <p:cond delay="999"/>
                                          </p:stCondLst>
                                        </p:cTn>
                                        <p:tgtEl>
                                          <p:spTgt spid="257088"/>
                                        </p:tgtEl>
                                        <p:attrNameLst>
                                          <p:attrName>style.visibility</p:attrName>
                                        </p:attrNameLst>
                                      </p:cBhvr>
                                      <p:to>
                                        <p:strVal val="hidden"/>
                                      </p:to>
                                    </p:set>
                                  </p:childTnLst>
                                </p:cTn>
                              </p:par>
                              <p:par>
                                <p:cTn id="162" presetID="22" presetClass="entr" presetSubtype="4" fill="hold" grpId="0" nodeType="withEffect">
                                  <p:stCondLst>
                                    <p:cond delay="0"/>
                                  </p:stCondLst>
                                  <p:childTnLst>
                                    <p:set>
                                      <p:cBhvr>
                                        <p:cTn id="163" dur="1" fill="hold">
                                          <p:stCondLst>
                                            <p:cond delay="0"/>
                                          </p:stCondLst>
                                        </p:cTn>
                                        <p:tgtEl>
                                          <p:spTgt spid="257097"/>
                                        </p:tgtEl>
                                        <p:attrNameLst>
                                          <p:attrName>style.visibility</p:attrName>
                                        </p:attrNameLst>
                                      </p:cBhvr>
                                      <p:to>
                                        <p:strVal val="visible"/>
                                      </p:to>
                                    </p:set>
                                    <p:animEffect transition="in" filter="wipe(down)">
                                      <p:cBhvr>
                                        <p:cTn id="164" dur="500"/>
                                        <p:tgtEl>
                                          <p:spTgt spid="257097"/>
                                        </p:tgtEl>
                                      </p:cBhvr>
                                    </p:animEffect>
                                  </p:childTnLst>
                                </p:cTn>
                              </p:par>
                              <p:par>
                                <p:cTn id="165" presetID="22" presetClass="entr" presetSubtype="4" fill="hold" grpId="0" nodeType="withEffect">
                                  <p:stCondLst>
                                    <p:cond delay="0"/>
                                  </p:stCondLst>
                                  <p:childTnLst>
                                    <p:set>
                                      <p:cBhvr>
                                        <p:cTn id="166" dur="1" fill="hold">
                                          <p:stCondLst>
                                            <p:cond delay="0"/>
                                          </p:stCondLst>
                                        </p:cTn>
                                        <p:tgtEl>
                                          <p:spTgt spid="257098"/>
                                        </p:tgtEl>
                                        <p:attrNameLst>
                                          <p:attrName>style.visibility</p:attrName>
                                        </p:attrNameLst>
                                      </p:cBhvr>
                                      <p:to>
                                        <p:strVal val="visible"/>
                                      </p:to>
                                    </p:set>
                                    <p:animEffect transition="in" filter="wipe(down)">
                                      <p:cBhvr>
                                        <p:cTn id="167" dur="500"/>
                                        <p:tgtEl>
                                          <p:spTgt spid="257098"/>
                                        </p:tgtEl>
                                      </p:cBhvr>
                                    </p:animEffect>
                                  </p:childTnLst>
                                </p:cTn>
                              </p:par>
                              <p:par>
                                <p:cTn id="168" presetID="22" presetClass="entr" presetSubtype="4" fill="hold" grpId="0" nodeType="withEffect">
                                  <p:stCondLst>
                                    <p:cond delay="0"/>
                                  </p:stCondLst>
                                  <p:childTnLst>
                                    <p:set>
                                      <p:cBhvr>
                                        <p:cTn id="169" dur="1" fill="hold">
                                          <p:stCondLst>
                                            <p:cond delay="0"/>
                                          </p:stCondLst>
                                        </p:cTn>
                                        <p:tgtEl>
                                          <p:spTgt spid="257099"/>
                                        </p:tgtEl>
                                        <p:attrNameLst>
                                          <p:attrName>style.visibility</p:attrName>
                                        </p:attrNameLst>
                                      </p:cBhvr>
                                      <p:to>
                                        <p:strVal val="visible"/>
                                      </p:to>
                                    </p:set>
                                    <p:animEffect transition="in" filter="wipe(down)">
                                      <p:cBhvr>
                                        <p:cTn id="170" dur="500"/>
                                        <p:tgtEl>
                                          <p:spTgt spid="257099"/>
                                        </p:tgtEl>
                                      </p:cBhvr>
                                    </p:animEffect>
                                  </p:childTnLst>
                                </p:cTn>
                              </p:par>
                              <p:par>
                                <p:cTn id="171" presetID="22" presetClass="entr" presetSubtype="4" fill="hold" grpId="0" nodeType="withEffect">
                                  <p:stCondLst>
                                    <p:cond delay="0"/>
                                  </p:stCondLst>
                                  <p:childTnLst>
                                    <p:set>
                                      <p:cBhvr>
                                        <p:cTn id="172" dur="1" fill="hold">
                                          <p:stCondLst>
                                            <p:cond delay="0"/>
                                          </p:stCondLst>
                                        </p:cTn>
                                        <p:tgtEl>
                                          <p:spTgt spid="257100"/>
                                        </p:tgtEl>
                                        <p:attrNameLst>
                                          <p:attrName>style.visibility</p:attrName>
                                        </p:attrNameLst>
                                      </p:cBhvr>
                                      <p:to>
                                        <p:strVal val="visible"/>
                                      </p:to>
                                    </p:set>
                                    <p:animEffect transition="in" filter="wipe(down)">
                                      <p:cBhvr>
                                        <p:cTn id="173" dur="500"/>
                                        <p:tgtEl>
                                          <p:spTgt spid="257100"/>
                                        </p:tgtEl>
                                      </p:cBhvr>
                                    </p:animEffect>
                                  </p:childTnLst>
                                </p:cTn>
                              </p:par>
                              <p:par>
                                <p:cTn id="174" presetID="22" presetClass="entr" presetSubtype="4" fill="hold" grpId="0" nodeType="withEffect">
                                  <p:stCondLst>
                                    <p:cond delay="0"/>
                                  </p:stCondLst>
                                  <p:childTnLst>
                                    <p:set>
                                      <p:cBhvr>
                                        <p:cTn id="175" dur="1" fill="hold">
                                          <p:stCondLst>
                                            <p:cond delay="0"/>
                                          </p:stCondLst>
                                        </p:cTn>
                                        <p:tgtEl>
                                          <p:spTgt spid="257101"/>
                                        </p:tgtEl>
                                        <p:attrNameLst>
                                          <p:attrName>style.visibility</p:attrName>
                                        </p:attrNameLst>
                                      </p:cBhvr>
                                      <p:to>
                                        <p:strVal val="visible"/>
                                      </p:to>
                                    </p:set>
                                    <p:animEffect transition="in" filter="wipe(down)">
                                      <p:cBhvr>
                                        <p:cTn id="176" dur="500"/>
                                        <p:tgtEl>
                                          <p:spTgt spid="257101"/>
                                        </p:tgtEl>
                                      </p:cBhvr>
                                    </p:animEffect>
                                  </p:childTnLst>
                                </p:cTn>
                              </p:par>
                              <p:par>
                                <p:cTn id="177" presetID="22" presetClass="entr" presetSubtype="4" fill="hold" grpId="0" nodeType="withEffect">
                                  <p:stCondLst>
                                    <p:cond delay="0"/>
                                  </p:stCondLst>
                                  <p:childTnLst>
                                    <p:set>
                                      <p:cBhvr>
                                        <p:cTn id="178" dur="1" fill="hold">
                                          <p:stCondLst>
                                            <p:cond delay="0"/>
                                          </p:stCondLst>
                                        </p:cTn>
                                        <p:tgtEl>
                                          <p:spTgt spid="257102"/>
                                        </p:tgtEl>
                                        <p:attrNameLst>
                                          <p:attrName>style.visibility</p:attrName>
                                        </p:attrNameLst>
                                      </p:cBhvr>
                                      <p:to>
                                        <p:strVal val="visible"/>
                                      </p:to>
                                    </p:set>
                                    <p:animEffect transition="in" filter="wipe(down)">
                                      <p:cBhvr>
                                        <p:cTn id="179" dur="500"/>
                                        <p:tgtEl>
                                          <p:spTgt spid="257102"/>
                                        </p:tgtEl>
                                      </p:cBhvr>
                                    </p:animEffect>
                                  </p:childTnLst>
                                </p:cTn>
                              </p:par>
                              <p:par>
                                <p:cTn id="180" presetID="22" presetClass="entr" presetSubtype="4" fill="hold" grpId="0" nodeType="withEffect">
                                  <p:stCondLst>
                                    <p:cond delay="0"/>
                                  </p:stCondLst>
                                  <p:childTnLst>
                                    <p:set>
                                      <p:cBhvr>
                                        <p:cTn id="181" dur="1" fill="hold">
                                          <p:stCondLst>
                                            <p:cond delay="0"/>
                                          </p:stCondLst>
                                        </p:cTn>
                                        <p:tgtEl>
                                          <p:spTgt spid="257103"/>
                                        </p:tgtEl>
                                        <p:attrNameLst>
                                          <p:attrName>style.visibility</p:attrName>
                                        </p:attrNameLst>
                                      </p:cBhvr>
                                      <p:to>
                                        <p:strVal val="visible"/>
                                      </p:to>
                                    </p:set>
                                    <p:animEffect transition="in" filter="wipe(down)">
                                      <p:cBhvr>
                                        <p:cTn id="182" dur="500"/>
                                        <p:tgtEl>
                                          <p:spTgt spid="257103"/>
                                        </p:tgtEl>
                                      </p:cBhvr>
                                    </p:animEffect>
                                  </p:childTnLst>
                                </p:cTn>
                              </p:par>
                            </p:childTnLst>
                          </p:cTn>
                        </p:par>
                      </p:childTnLst>
                    </p:cTn>
                  </p:par>
                  <p:par>
                    <p:cTn id="183" fill="hold" nodeType="clickPar">
                      <p:stCondLst>
                        <p:cond delay="indefinite"/>
                      </p:stCondLst>
                      <p:childTnLst>
                        <p:par>
                          <p:cTn id="184" fill="hold" nodeType="withGroup">
                            <p:stCondLst>
                              <p:cond delay="0"/>
                            </p:stCondLst>
                            <p:childTnLst>
                              <p:par>
                                <p:cTn id="185" presetID="22" presetClass="entr" presetSubtype="4" fill="hold" grpId="0" nodeType="clickEffect">
                                  <p:stCondLst>
                                    <p:cond delay="0"/>
                                  </p:stCondLst>
                                  <p:childTnLst>
                                    <p:set>
                                      <p:cBhvr>
                                        <p:cTn id="186" dur="1" fill="hold">
                                          <p:stCondLst>
                                            <p:cond delay="0"/>
                                          </p:stCondLst>
                                        </p:cTn>
                                        <p:tgtEl>
                                          <p:spTgt spid="257104"/>
                                        </p:tgtEl>
                                        <p:attrNameLst>
                                          <p:attrName>style.visibility</p:attrName>
                                        </p:attrNameLst>
                                      </p:cBhvr>
                                      <p:to>
                                        <p:strVal val="visible"/>
                                      </p:to>
                                    </p:set>
                                    <p:animEffect transition="in" filter="wipe(down)">
                                      <p:cBhvr>
                                        <p:cTn id="187" dur="500"/>
                                        <p:tgtEl>
                                          <p:spTgt spid="257104"/>
                                        </p:tgtEl>
                                      </p:cBhvr>
                                    </p:animEffect>
                                  </p:childTnLst>
                                </p:cTn>
                              </p:par>
                              <p:par>
                                <p:cTn id="188" presetID="1" presetClass="entr" presetSubtype="0" fill="hold" grpId="0" nodeType="withEffect">
                                  <p:stCondLst>
                                    <p:cond delay="0"/>
                                  </p:stCondLst>
                                  <p:childTnLst>
                                    <p:set>
                                      <p:cBhvr>
                                        <p:cTn id="189" dur="1" fill="hold">
                                          <p:stCondLst>
                                            <p:cond delay="0"/>
                                          </p:stCondLst>
                                        </p:cTn>
                                        <p:tgtEl>
                                          <p:spTgt spid="257105"/>
                                        </p:tgtEl>
                                        <p:attrNameLst>
                                          <p:attrName>style.visibility</p:attrName>
                                        </p:attrNameLst>
                                      </p:cBhvr>
                                      <p:to>
                                        <p:strVal val="visible"/>
                                      </p:to>
                                    </p:set>
                                  </p:childTnLst>
                                </p:cTn>
                              </p:par>
                              <p:par>
                                <p:cTn id="190" presetID="10" presetClass="exit" presetSubtype="0" fill="hold" grpId="1" nodeType="withEffect">
                                  <p:stCondLst>
                                    <p:cond delay="0"/>
                                  </p:stCondLst>
                                  <p:childTnLst>
                                    <p:animEffect transition="out" filter="fade">
                                      <p:cBhvr>
                                        <p:cTn id="191" dur="500"/>
                                        <p:tgtEl>
                                          <p:spTgt spid="257055"/>
                                        </p:tgtEl>
                                      </p:cBhvr>
                                    </p:animEffect>
                                    <p:set>
                                      <p:cBhvr>
                                        <p:cTn id="192" dur="1" fill="hold">
                                          <p:stCondLst>
                                            <p:cond delay="499"/>
                                          </p:stCondLst>
                                        </p:cTn>
                                        <p:tgtEl>
                                          <p:spTgt spid="257055"/>
                                        </p:tgtEl>
                                        <p:attrNameLst>
                                          <p:attrName>style.visibility</p:attrName>
                                        </p:attrNameLst>
                                      </p:cBhvr>
                                      <p:to>
                                        <p:strVal val="hidden"/>
                                      </p:to>
                                    </p:set>
                                  </p:childTnLst>
                                </p:cTn>
                              </p:par>
                              <p:par>
                                <p:cTn id="193" presetID="10" presetClass="entr" presetSubtype="0" fill="hold" grpId="1" nodeType="withEffect">
                                  <p:stCondLst>
                                    <p:cond delay="0"/>
                                  </p:stCondLst>
                                  <p:childTnLst>
                                    <p:set>
                                      <p:cBhvr>
                                        <p:cTn id="194" dur="1" fill="hold">
                                          <p:stCondLst>
                                            <p:cond delay="0"/>
                                          </p:stCondLst>
                                        </p:cTn>
                                        <p:tgtEl>
                                          <p:spTgt spid="257105"/>
                                        </p:tgtEl>
                                        <p:attrNameLst>
                                          <p:attrName>style.visibility</p:attrName>
                                        </p:attrNameLst>
                                      </p:cBhvr>
                                      <p:to>
                                        <p:strVal val="visible"/>
                                      </p:to>
                                    </p:set>
                                    <p:animEffect transition="in" filter="fade">
                                      <p:cBhvr>
                                        <p:cTn id="195" dur="500"/>
                                        <p:tgtEl>
                                          <p:spTgt spid="257105"/>
                                        </p:tgtEl>
                                      </p:cBhvr>
                                    </p:animEffect>
                                  </p:childTnLst>
                                </p:cTn>
                              </p:par>
                            </p:childTnLst>
                          </p:cTn>
                        </p:par>
                        <p:par>
                          <p:cTn id="196" fill="hold" nodeType="afterGroup">
                            <p:stCondLst>
                              <p:cond delay="500"/>
                            </p:stCondLst>
                            <p:childTnLst>
                              <p:par>
                                <p:cTn id="197" presetID="1" presetClass="entr" presetSubtype="0" fill="hold" grpId="0" nodeType="afterEffect">
                                  <p:stCondLst>
                                    <p:cond delay="0"/>
                                  </p:stCondLst>
                                  <p:childTnLst>
                                    <p:set>
                                      <p:cBhvr>
                                        <p:cTn id="198" dur="1" fill="hold">
                                          <p:stCondLst>
                                            <p:cond delay="0"/>
                                          </p:stCondLst>
                                        </p:cTn>
                                        <p:tgtEl>
                                          <p:spTgt spid="25710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7029" grpId="0" animBg="1"/>
      <p:bldP spid="257048" grpId="0" animBg="1"/>
      <p:bldP spid="257055" grpId="0"/>
      <p:bldP spid="257055" grpId="1"/>
      <p:bldP spid="257083" grpId="0" animBg="1"/>
      <p:bldP spid="257083" grpId="1" animBg="1"/>
      <p:bldP spid="257084" grpId="0" animBg="1"/>
      <p:bldP spid="257084" grpId="1" animBg="1"/>
      <p:bldP spid="257085" grpId="0" animBg="1"/>
      <p:bldP spid="257085" grpId="1" animBg="1"/>
      <p:bldP spid="257086" grpId="0" animBg="1"/>
      <p:bldP spid="257086" grpId="1" animBg="1"/>
      <p:bldP spid="257087" grpId="0" animBg="1"/>
      <p:bldP spid="257087" grpId="1" animBg="1"/>
      <p:bldP spid="257088" grpId="0" animBg="1"/>
      <p:bldP spid="257088" grpId="1" animBg="1"/>
      <p:bldP spid="257090" grpId="0" animBg="1"/>
      <p:bldP spid="257091" grpId="0" animBg="1"/>
      <p:bldP spid="257092" grpId="0" animBg="1"/>
      <p:bldP spid="257093" grpId="0" animBg="1"/>
      <p:bldP spid="257094" grpId="0" animBg="1"/>
      <p:bldP spid="257095" grpId="0" animBg="1"/>
      <p:bldP spid="257096" grpId="0" animBg="1"/>
      <p:bldP spid="257097" grpId="0" animBg="1"/>
      <p:bldP spid="257098" grpId="0" animBg="1"/>
      <p:bldP spid="257099" grpId="0" animBg="1"/>
      <p:bldP spid="257100" grpId="0" animBg="1"/>
      <p:bldP spid="257101" grpId="0" animBg="1"/>
      <p:bldP spid="257102" grpId="0" animBg="1"/>
      <p:bldP spid="257103" grpId="0" animBg="1"/>
      <p:bldP spid="257106" grpId="0" animBg="1"/>
      <p:bldP spid="257105" grpId="0"/>
      <p:bldP spid="257105" grpId="1"/>
      <p:bldP spid="257104" grpId="0" animBg="1"/>
      <p:bldP spid="257054" grpId="0"/>
      <p:bldP spid="257056" grpId="0" animBg="1"/>
      <p:bldP spid="257057" grpId="0" animBg="1"/>
      <p:bldP spid="257058" grpId="0" animBg="1"/>
      <p:bldP spid="257059" grpId="0" animBg="1"/>
      <p:bldP spid="257060" grpId="0" animBg="1"/>
      <p:bldP spid="257061" grpId="0" animBg="1"/>
      <p:bldP spid="257049" grpId="0" animBg="1"/>
      <p:bldP spid="257036" grpId="0" animBg="1"/>
      <p:bldP spid="257037" grpId="0" animBg="1"/>
      <p:bldP spid="257038" grpId="0" animBg="1"/>
      <p:bldP spid="257039" grpId="0" animBg="1"/>
      <p:bldP spid="257040" grpId="0" animBg="1"/>
      <p:bldP spid="257050" grpId="0" animBg="1"/>
      <p:bldP spid="257051" grpId="0" animBg="1"/>
      <p:bldP spid="257052" grpId="0" animBg="1"/>
      <p:bldP spid="257089" grpId="0"/>
      <p:bldP spid="257053" grpId="0" animBg="1"/>
    </p:bldLst>
  </p:timing>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9746" name="Rectangle 2"/>
          <p:cNvSpPr>
            <a:spLocks noGrp="1" noChangeArrowheads="1"/>
          </p:cNvSpPr>
          <p:nvPr>
            <p:ph type="title" idx="4294967295"/>
          </p:nvPr>
        </p:nvSpPr>
        <p:spPr/>
        <p:txBody>
          <a:bodyPr/>
          <a:lstStyle/>
          <a:p>
            <a:pPr eaLnBrk="1" hangingPunct="1"/>
            <a:r>
              <a:rPr lang="en-US" altLang="en-US"/>
              <a:t>Constraint propagation</a:t>
            </a:r>
          </a:p>
        </p:txBody>
      </p:sp>
      <p:sp>
        <p:nvSpPr>
          <p:cNvPr id="133123" name="Freeform 12"/>
          <p:cNvSpPr>
            <a:spLocks/>
          </p:cNvSpPr>
          <p:nvPr/>
        </p:nvSpPr>
        <p:spPr bwMode="auto">
          <a:xfrm>
            <a:off x="3387725" y="1670050"/>
            <a:ext cx="2601913" cy="990600"/>
          </a:xfrm>
          <a:custGeom>
            <a:avLst/>
            <a:gdLst>
              <a:gd name="T0" fmla="*/ 0 w 1639"/>
              <a:gd name="T1" fmla="*/ 0 h 624"/>
              <a:gd name="T2" fmla="*/ 0 w 1639"/>
              <a:gd name="T3" fmla="*/ 2147483647 h 624"/>
              <a:gd name="T4" fmla="*/ 2147483647 w 1639"/>
              <a:gd name="T5" fmla="*/ 2147483647 h 624"/>
              <a:gd name="T6" fmla="*/ 0 60000 65536"/>
              <a:gd name="T7" fmla="*/ 0 60000 65536"/>
              <a:gd name="T8" fmla="*/ 0 60000 65536"/>
              <a:gd name="T9" fmla="*/ 0 w 1639"/>
              <a:gd name="T10" fmla="*/ 0 h 624"/>
              <a:gd name="T11" fmla="*/ 1639 w 1639"/>
              <a:gd name="T12" fmla="*/ 624 h 624"/>
            </a:gdLst>
            <a:ahLst/>
            <a:cxnLst>
              <a:cxn ang="T6">
                <a:pos x="T0" y="T1"/>
              </a:cxn>
              <a:cxn ang="T7">
                <a:pos x="T2" y="T3"/>
              </a:cxn>
              <a:cxn ang="T8">
                <a:pos x="T4" y="T5"/>
              </a:cxn>
            </a:cxnLst>
            <a:rect l="T9" t="T10" r="T11" b="T12"/>
            <a:pathLst>
              <a:path w="1639" h="624">
                <a:moveTo>
                  <a:pt x="0" y="0"/>
                </a:moveTo>
                <a:lnTo>
                  <a:pt x="0" y="624"/>
                </a:lnTo>
                <a:lnTo>
                  <a:pt x="1639" y="624"/>
                </a:lnTo>
              </a:path>
            </a:pathLst>
          </a:custGeom>
          <a:noFill/>
          <a:ln w="23813">
            <a:solidFill>
              <a:schemeClr val="tx1"/>
            </a:solidFill>
            <a:round/>
            <a:headEnd/>
            <a:tailEnd/>
          </a:ln>
        </p:spPr>
        <p:txBody>
          <a:bodyPr/>
          <a:lstStyle/>
          <a:p>
            <a:pPr algn="ctr">
              <a:defRPr/>
            </a:pPr>
            <a:endParaRPr lang="en-US" sz="2400">
              <a:latin typeface="+mn-lt"/>
            </a:endParaRPr>
          </a:p>
        </p:txBody>
      </p:sp>
      <p:sp>
        <p:nvSpPr>
          <p:cNvPr id="159748" name="Rectangle 13"/>
          <p:cNvSpPr>
            <a:spLocks noChangeArrowheads="1"/>
          </p:cNvSpPr>
          <p:nvPr/>
        </p:nvSpPr>
        <p:spPr bwMode="auto">
          <a:xfrm>
            <a:off x="3871913" y="2644775"/>
            <a:ext cx="3556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ctr" eaLnBrk="1" hangingPunct="1"/>
            <a:r>
              <a:rPr lang="en-US" altLang="en-US">
                <a:latin typeface="Times New Roman" panose="02020603050405020304" pitchFamily="18" charset="0"/>
              </a:rPr>
              <a:t>min</a:t>
            </a:r>
            <a:endParaRPr lang="en-US" altLang="en-US" sz="2400">
              <a:latin typeface="Times New Roman" panose="02020603050405020304" pitchFamily="18" charset="0"/>
            </a:endParaRPr>
          </a:p>
        </p:txBody>
      </p:sp>
      <p:sp>
        <p:nvSpPr>
          <p:cNvPr id="159749" name="Rectangle 14"/>
          <p:cNvSpPr>
            <a:spLocks noChangeArrowheads="1"/>
          </p:cNvSpPr>
          <p:nvPr/>
        </p:nvSpPr>
        <p:spPr bwMode="auto">
          <a:xfrm>
            <a:off x="5491163" y="2644775"/>
            <a:ext cx="3937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ctr" eaLnBrk="1" hangingPunct="1"/>
            <a:r>
              <a:rPr lang="en-US" altLang="en-US">
                <a:latin typeface="Times New Roman" panose="02020603050405020304" pitchFamily="18" charset="0"/>
              </a:rPr>
              <a:t>max</a:t>
            </a:r>
            <a:endParaRPr lang="en-US" altLang="en-US" sz="2400">
              <a:latin typeface="Times New Roman" panose="02020603050405020304" pitchFamily="18" charset="0"/>
            </a:endParaRPr>
          </a:p>
        </p:txBody>
      </p:sp>
      <p:sp>
        <p:nvSpPr>
          <p:cNvPr id="133126" name="Rectangle 15"/>
          <p:cNvSpPr>
            <a:spLocks noChangeArrowheads="1"/>
          </p:cNvSpPr>
          <p:nvPr/>
        </p:nvSpPr>
        <p:spPr bwMode="auto">
          <a:xfrm>
            <a:off x="3219450" y="1600200"/>
            <a:ext cx="115888" cy="369888"/>
          </a:xfrm>
          <a:prstGeom prst="rect">
            <a:avLst/>
          </a:prstGeom>
          <a:noFill/>
          <a:ln w="9525">
            <a:noFill/>
            <a:miter lim="800000"/>
            <a:headEnd/>
            <a:tailEnd/>
          </a:ln>
        </p:spPr>
        <p:txBody>
          <a:bodyPr wrap="none" lIns="0" tIns="0" rIns="0" bIns="0">
            <a:spAutoFit/>
          </a:bodyPr>
          <a:lstStyle/>
          <a:p>
            <a:pPr algn="ctr">
              <a:defRPr/>
            </a:pPr>
            <a:r>
              <a:rPr lang="en-US">
                <a:latin typeface="+mn-lt"/>
              </a:rPr>
              <a:t>1</a:t>
            </a:r>
            <a:endParaRPr lang="en-US" sz="2400">
              <a:latin typeface="+mn-lt"/>
            </a:endParaRPr>
          </a:p>
        </p:txBody>
      </p:sp>
      <p:sp>
        <p:nvSpPr>
          <p:cNvPr id="133127" name="Rectangle 16"/>
          <p:cNvSpPr>
            <a:spLocks noChangeArrowheads="1"/>
          </p:cNvSpPr>
          <p:nvPr/>
        </p:nvSpPr>
        <p:spPr bwMode="auto">
          <a:xfrm>
            <a:off x="3219450" y="2532063"/>
            <a:ext cx="114300" cy="274637"/>
          </a:xfrm>
          <a:prstGeom prst="rect">
            <a:avLst/>
          </a:prstGeom>
          <a:noFill/>
          <a:ln w="9525">
            <a:noFill/>
            <a:miter lim="800000"/>
            <a:headEnd/>
            <a:tailEnd/>
          </a:ln>
        </p:spPr>
        <p:txBody>
          <a:bodyPr wrap="none" lIns="0" tIns="0" rIns="0" bIns="0">
            <a:spAutoFit/>
          </a:bodyPr>
          <a:lstStyle/>
          <a:p>
            <a:pPr algn="ctr">
              <a:defRPr/>
            </a:pPr>
            <a:r>
              <a:rPr lang="en-US">
                <a:latin typeface="+mn-lt"/>
              </a:rPr>
              <a:t>0</a:t>
            </a:r>
            <a:endParaRPr lang="en-US" sz="2400">
              <a:latin typeface="+mn-lt"/>
            </a:endParaRPr>
          </a:p>
        </p:txBody>
      </p:sp>
      <p:sp>
        <p:nvSpPr>
          <p:cNvPr id="159752" name="Rectangle 17"/>
          <p:cNvSpPr>
            <a:spLocks noChangeArrowheads="1"/>
          </p:cNvSpPr>
          <p:nvPr/>
        </p:nvSpPr>
        <p:spPr bwMode="auto">
          <a:xfrm>
            <a:off x="4505325" y="2644775"/>
            <a:ext cx="6731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ctr" eaLnBrk="1" hangingPunct="1"/>
            <a:r>
              <a:rPr lang="en-US" altLang="en-US">
                <a:latin typeface="Times New Roman" panose="02020603050405020304" pitchFamily="18" charset="0"/>
              </a:rPr>
              <a:t>median</a:t>
            </a:r>
            <a:endParaRPr lang="en-US" altLang="en-US" sz="2400">
              <a:latin typeface="Times New Roman" panose="02020603050405020304" pitchFamily="18" charset="0"/>
            </a:endParaRPr>
          </a:p>
        </p:txBody>
      </p:sp>
      <p:sp>
        <p:nvSpPr>
          <p:cNvPr id="133129" name="Rectangle 18"/>
          <p:cNvSpPr>
            <a:spLocks noChangeArrowheads="1"/>
          </p:cNvSpPr>
          <p:nvPr/>
        </p:nvSpPr>
        <p:spPr bwMode="auto">
          <a:xfrm>
            <a:off x="3148013" y="2039938"/>
            <a:ext cx="173037" cy="369887"/>
          </a:xfrm>
          <a:prstGeom prst="rect">
            <a:avLst/>
          </a:prstGeom>
          <a:noFill/>
          <a:ln w="9525">
            <a:noFill/>
            <a:miter lim="800000"/>
            <a:headEnd/>
            <a:tailEnd/>
          </a:ln>
        </p:spPr>
        <p:txBody>
          <a:bodyPr wrap="none" lIns="0" tIns="0" rIns="0" bIns="0">
            <a:spAutoFit/>
          </a:bodyPr>
          <a:lstStyle/>
          <a:p>
            <a:pPr algn="ctr">
              <a:defRPr/>
            </a:pPr>
            <a:r>
              <a:rPr lang="en-US">
                <a:latin typeface="+mn-lt"/>
              </a:rPr>
              <a:t>.5</a:t>
            </a:r>
            <a:endParaRPr lang="en-US" sz="2400">
              <a:latin typeface="+mn-lt"/>
            </a:endParaRPr>
          </a:p>
        </p:txBody>
      </p:sp>
      <p:sp>
        <p:nvSpPr>
          <p:cNvPr id="133130" name="Freeform 19"/>
          <p:cNvSpPr>
            <a:spLocks/>
          </p:cNvSpPr>
          <p:nvPr/>
        </p:nvSpPr>
        <p:spPr bwMode="auto">
          <a:xfrm>
            <a:off x="4048125" y="1730375"/>
            <a:ext cx="1593850" cy="933450"/>
          </a:xfrm>
          <a:custGeom>
            <a:avLst/>
            <a:gdLst>
              <a:gd name="T0" fmla="*/ 2147483647 w 1004"/>
              <a:gd name="T1" fmla="*/ 2147483647 h 588"/>
              <a:gd name="T2" fmla="*/ 2147483647 w 1004"/>
              <a:gd name="T3" fmla="*/ 2147483647 h 588"/>
              <a:gd name="T4" fmla="*/ 2147483647 w 1004"/>
              <a:gd name="T5" fmla="*/ 2147483647 h 588"/>
              <a:gd name="T6" fmla="*/ 2147483647 w 1004"/>
              <a:gd name="T7" fmla="*/ 0 h 588"/>
              <a:gd name="T8" fmla="*/ 2147483647 w 1004"/>
              <a:gd name="T9" fmla="*/ 0 h 588"/>
              <a:gd name="T10" fmla="*/ 2147483647 w 1004"/>
              <a:gd name="T11" fmla="*/ 2147483647 h 588"/>
              <a:gd name="T12" fmla="*/ 0 w 1004"/>
              <a:gd name="T13" fmla="*/ 2147483647 h 588"/>
              <a:gd name="T14" fmla="*/ 2147483647 w 1004"/>
              <a:gd name="T15" fmla="*/ 2147483647 h 588"/>
              <a:gd name="T16" fmla="*/ 2147483647 w 1004"/>
              <a:gd name="T17" fmla="*/ 2147483647 h 58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04"/>
              <a:gd name="T28" fmla="*/ 0 h 588"/>
              <a:gd name="T29" fmla="*/ 1004 w 1004"/>
              <a:gd name="T30" fmla="*/ 588 h 58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04" h="588">
                <a:moveTo>
                  <a:pt x="520" y="588"/>
                </a:moveTo>
                <a:lnTo>
                  <a:pt x="520" y="291"/>
                </a:lnTo>
                <a:lnTo>
                  <a:pt x="1003" y="291"/>
                </a:lnTo>
                <a:lnTo>
                  <a:pt x="1004" y="0"/>
                </a:lnTo>
                <a:lnTo>
                  <a:pt x="522" y="0"/>
                </a:lnTo>
                <a:lnTo>
                  <a:pt x="522" y="291"/>
                </a:lnTo>
                <a:lnTo>
                  <a:pt x="0" y="291"/>
                </a:lnTo>
                <a:lnTo>
                  <a:pt x="1" y="586"/>
                </a:lnTo>
                <a:lnTo>
                  <a:pt x="520" y="588"/>
                </a:lnTo>
                <a:close/>
              </a:path>
            </a:pathLst>
          </a:custGeom>
          <a:solidFill>
            <a:srgbClr val="0066FF"/>
          </a:solidFill>
          <a:ln w="1588">
            <a:solidFill>
              <a:srgbClr val="0066FF"/>
            </a:solidFill>
            <a:round/>
            <a:headEnd/>
            <a:tailEnd/>
          </a:ln>
        </p:spPr>
        <p:txBody>
          <a:bodyPr/>
          <a:lstStyle/>
          <a:p>
            <a:pPr algn="ctr">
              <a:defRPr/>
            </a:pPr>
            <a:endParaRPr lang="en-US" sz="2400">
              <a:latin typeface="+mn-lt"/>
            </a:endParaRPr>
          </a:p>
        </p:txBody>
      </p:sp>
      <p:sp>
        <p:nvSpPr>
          <p:cNvPr id="159755" name="Rectangle 27"/>
          <p:cNvSpPr>
            <a:spLocks noChangeArrowheads="1"/>
          </p:cNvSpPr>
          <p:nvPr/>
        </p:nvSpPr>
        <p:spPr bwMode="auto">
          <a:xfrm>
            <a:off x="6961188" y="2633663"/>
            <a:ext cx="3556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ctr" eaLnBrk="1" hangingPunct="1"/>
            <a:r>
              <a:rPr lang="en-US" altLang="en-US">
                <a:latin typeface="Times New Roman" panose="02020603050405020304" pitchFamily="18" charset="0"/>
              </a:rPr>
              <a:t>min</a:t>
            </a:r>
            <a:endParaRPr lang="en-US" altLang="en-US" sz="2400">
              <a:latin typeface="Times New Roman" panose="02020603050405020304" pitchFamily="18" charset="0"/>
            </a:endParaRPr>
          </a:p>
        </p:txBody>
      </p:sp>
      <p:sp>
        <p:nvSpPr>
          <p:cNvPr id="159756" name="Rectangle 28"/>
          <p:cNvSpPr>
            <a:spLocks noChangeArrowheads="1"/>
          </p:cNvSpPr>
          <p:nvPr/>
        </p:nvSpPr>
        <p:spPr bwMode="auto">
          <a:xfrm>
            <a:off x="8523288" y="2633663"/>
            <a:ext cx="3937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ctr" eaLnBrk="1" hangingPunct="1"/>
            <a:r>
              <a:rPr lang="en-US" altLang="en-US">
                <a:latin typeface="Times New Roman" panose="02020603050405020304" pitchFamily="18" charset="0"/>
              </a:rPr>
              <a:t>max</a:t>
            </a:r>
            <a:endParaRPr lang="en-US" altLang="en-US" sz="2400">
              <a:latin typeface="Times New Roman" panose="02020603050405020304" pitchFamily="18" charset="0"/>
            </a:endParaRPr>
          </a:p>
        </p:txBody>
      </p:sp>
      <p:sp>
        <p:nvSpPr>
          <p:cNvPr id="159757" name="Rectangle 31"/>
          <p:cNvSpPr>
            <a:spLocks noChangeArrowheads="1"/>
          </p:cNvSpPr>
          <p:nvPr/>
        </p:nvSpPr>
        <p:spPr bwMode="auto">
          <a:xfrm>
            <a:off x="7656513" y="2644775"/>
            <a:ext cx="5080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ctr" eaLnBrk="1" hangingPunct="1"/>
            <a:r>
              <a:rPr lang="en-US" altLang="en-US">
                <a:latin typeface="Times New Roman" panose="02020603050405020304" pitchFamily="18" charset="0"/>
              </a:rPr>
              <a:t>mode</a:t>
            </a:r>
            <a:endParaRPr lang="en-US" altLang="en-US" sz="2400">
              <a:latin typeface="Times New Roman" panose="02020603050405020304" pitchFamily="18" charset="0"/>
            </a:endParaRPr>
          </a:p>
        </p:txBody>
      </p:sp>
      <p:sp>
        <p:nvSpPr>
          <p:cNvPr id="133134" name="Freeform 26"/>
          <p:cNvSpPr>
            <a:spLocks/>
          </p:cNvSpPr>
          <p:nvPr/>
        </p:nvSpPr>
        <p:spPr bwMode="auto">
          <a:xfrm>
            <a:off x="6469063" y="1673225"/>
            <a:ext cx="2598737" cy="992188"/>
          </a:xfrm>
          <a:custGeom>
            <a:avLst/>
            <a:gdLst>
              <a:gd name="T0" fmla="*/ 0 w 1637"/>
              <a:gd name="T1" fmla="*/ 0 h 625"/>
              <a:gd name="T2" fmla="*/ 0 w 1637"/>
              <a:gd name="T3" fmla="*/ 2147483647 h 625"/>
              <a:gd name="T4" fmla="*/ 2147483647 w 1637"/>
              <a:gd name="T5" fmla="*/ 2147483647 h 625"/>
              <a:gd name="T6" fmla="*/ 0 60000 65536"/>
              <a:gd name="T7" fmla="*/ 0 60000 65536"/>
              <a:gd name="T8" fmla="*/ 0 60000 65536"/>
              <a:gd name="T9" fmla="*/ 0 w 1637"/>
              <a:gd name="T10" fmla="*/ 0 h 625"/>
              <a:gd name="T11" fmla="*/ 1637 w 1637"/>
              <a:gd name="T12" fmla="*/ 625 h 625"/>
            </a:gdLst>
            <a:ahLst/>
            <a:cxnLst>
              <a:cxn ang="T6">
                <a:pos x="T0" y="T1"/>
              </a:cxn>
              <a:cxn ang="T7">
                <a:pos x="T2" y="T3"/>
              </a:cxn>
              <a:cxn ang="T8">
                <a:pos x="T4" y="T5"/>
              </a:cxn>
            </a:cxnLst>
            <a:rect l="T9" t="T10" r="T11" b="T12"/>
            <a:pathLst>
              <a:path w="1637" h="625">
                <a:moveTo>
                  <a:pt x="0" y="0"/>
                </a:moveTo>
                <a:lnTo>
                  <a:pt x="0" y="625"/>
                </a:lnTo>
                <a:lnTo>
                  <a:pt x="1637" y="625"/>
                </a:lnTo>
              </a:path>
            </a:pathLst>
          </a:custGeom>
          <a:noFill/>
          <a:ln w="23813">
            <a:solidFill>
              <a:schemeClr val="tx1"/>
            </a:solidFill>
            <a:round/>
            <a:headEnd/>
            <a:tailEnd/>
          </a:ln>
        </p:spPr>
        <p:txBody>
          <a:bodyPr/>
          <a:lstStyle/>
          <a:p>
            <a:pPr algn="ctr">
              <a:defRPr/>
            </a:pPr>
            <a:endParaRPr lang="en-US" sz="2400">
              <a:latin typeface="+mn-lt"/>
            </a:endParaRPr>
          </a:p>
        </p:txBody>
      </p:sp>
      <p:sp>
        <p:nvSpPr>
          <p:cNvPr id="133135" name="Rectangle 29"/>
          <p:cNvSpPr>
            <a:spLocks noChangeArrowheads="1"/>
          </p:cNvSpPr>
          <p:nvPr/>
        </p:nvSpPr>
        <p:spPr bwMode="auto">
          <a:xfrm>
            <a:off x="6294438" y="1604963"/>
            <a:ext cx="115887" cy="369887"/>
          </a:xfrm>
          <a:prstGeom prst="rect">
            <a:avLst/>
          </a:prstGeom>
          <a:noFill/>
          <a:ln w="9525">
            <a:noFill/>
            <a:miter lim="800000"/>
            <a:headEnd/>
            <a:tailEnd/>
          </a:ln>
        </p:spPr>
        <p:txBody>
          <a:bodyPr wrap="none" lIns="0" tIns="0" rIns="0" bIns="0">
            <a:spAutoFit/>
          </a:bodyPr>
          <a:lstStyle/>
          <a:p>
            <a:pPr algn="ctr">
              <a:defRPr/>
            </a:pPr>
            <a:r>
              <a:rPr lang="en-US">
                <a:latin typeface="+mn-lt"/>
              </a:rPr>
              <a:t>1</a:t>
            </a:r>
            <a:endParaRPr lang="en-US" sz="2400">
              <a:latin typeface="+mn-lt"/>
            </a:endParaRPr>
          </a:p>
        </p:txBody>
      </p:sp>
      <p:sp>
        <p:nvSpPr>
          <p:cNvPr id="133136" name="Rectangle 30"/>
          <p:cNvSpPr>
            <a:spLocks noChangeArrowheads="1"/>
          </p:cNvSpPr>
          <p:nvPr/>
        </p:nvSpPr>
        <p:spPr bwMode="auto">
          <a:xfrm>
            <a:off x="6294438" y="2536825"/>
            <a:ext cx="114300" cy="274638"/>
          </a:xfrm>
          <a:prstGeom prst="rect">
            <a:avLst/>
          </a:prstGeom>
          <a:noFill/>
          <a:ln w="9525">
            <a:noFill/>
            <a:miter lim="800000"/>
            <a:headEnd/>
            <a:tailEnd/>
          </a:ln>
        </p:spPr>
        <p:txBody>
          <a:bodyPr wrap="none" lIns="0" tIns="0" rIns="0" bIns="0">
            <a:spAutoFit/>
          </a:bodyPr>
          <a:lstStyle/>
          <a:p>
            <a:pPr algn="ctr">
              <a:defRPr/>
            </a:pPr>
            <a:r>
              <a:rPr lang="en-US">
                <a:latin typeface="+mn-lt"/>
              </a:rPr>
              <a:t>0</a:t>
            </a:r>
            <a:endParaRPr lang="en-US" sz="2400">
              <a:latin typeface="+mn-lt"/>
            </a:endParaRPr>
          </a:p>
        </p:txBody>
      </p:sp>
      <p:sp>
        <p:nvSpPr>
          <p:cNvPr id="133137" name="Freeform 32"/>
          <p:cNvSpPr>
            <a:spLocks/>
          </p:cNvSpPr>
          <p:nvPr/>
        </p:nvSpPr>
        <p:spPr bwMode="auto">
          <a:xfrm>
            <a:off x="7124700" y="1733550"/>
            <a:ext cx="1598613" cy="933450"/>
          </a:xfrm>
          <a:custGeom>
            <a:avLst/>
            <a:gdLst>
              <a:gd name="T0" fmla="*/ 2147483647 w 1007"/>
              <a:gd name="T1" fmla="*/ 2147483647 h 588"/>
              <a:gd name="T2" fmla="*/ 2147483647 w 1007"/>
              <a:gd name="T3" fmla="*/ 0 h 588"/>
              <a:gd name="T4" fmla="*/ 2147483647 w 1007"/>
              <a:gd name="T5" fmla="*/ 0 h 588"/>
              <a:gd name="T6" fmla="*/ 2147483647 w 1007"/>
              <a:gd name="T7" fmla="*/ 0 h 588"/>
              <a:gd name="T8" fmla="*/ 0 w 1007"/>
              <a:gd name="T9" fmla="*/ 2147483647 h 588"/>
              <a:gd name="T10" fmla="*/ 2147483647 w 1007"/>
              <a:gd name="T11" fmla="*/ 2147483647 h 588"/>
              <a:gd name="T12" fmla="*/ 0 60000 65536"/>
              <a:gd name="T13" fmla="*/ 0 60000 65536"/>
              <a:gd name="T14" fmla="*/ 0 60000 65536"/>
              <a:gd name="T15" fmla="*/ 0 60000 65536"/>
              <a:gd name="T16" fmla="*/ 0 60000 65536"/>
              <a:gd name="T17" fmla="*/ 0 60000 65536"/>
              <a:gd name="T18" fmla="*/ 0 w 1007"/>
              <a:gd name="T19" fmla="*/ 0 h 588"/>
              <a:gd name="T20" fmla="*/ 1007 w 1007"/>
              <a:gd name="T21" fmla="*/ 588 h 588"/>
            </a:gdLst>
            <a:ahLst/>
            <a:cxnLst>
              <a:cxn ang="T12">
                <a:pos x="T0" y="T1"/>
              </a:cxn>
              <a:cxn ang="T13">
                <a:pos x="T2" y="T3"/>
              </a:cxn>
              <a:cxn ang="T14">
                <a:pos x="T4" y="T5"/>
              </a:cxn>
              <a:cxn ang="T15">
                <a:pos x="T6" y="T7"/>
              </a:cxn>
              <a:cxn ang="T16">
                <a:pos x="T8" y="T9"/>
              </a:cxn>
              <a:cxn ang="T17">
                <a:pos x="T10" y="T11"/>
              </a:cxn>
            </a:cxnLst>
            <a:rect l="T18" t="T19" r="T20" b="T21"/>
            <a:pathLst>
              <a:path w="1007" h="588">
                <a:moveTo>
                  <a:pt x="497" y="583"/>
                </a:moveTo>
                <a:lnTo>
                  <a:pt x="1007" y="0"/>
                </a:lnTo>
                <a:lnTo>
                  <a:pt x="509" y="0"/>
                </a:lnTo>
                <a:lnTo>
                  <a:pt x="508" y="0"/>
                </a:lnTo>
                <a:lnTo>
                  <a:pt x="0" y="588"/>
                </a:lnTo>
                <a:lnTo>
                  <a:pt x="497" y="583"/>
                </a:lnTo>
                <a:close/>
              </a:path>
            </a:pathLst>
          </a:custGeom>
          <a:solidFill>
            <a:srgbClr val="0066FF"/>
          </a:solidFill>
          <a:ln w="1588">
            <a:solidFill>
              <a:srgbClr val="0066FF"/>
            </a:solidFill>
            <a:round/>
            <a:headEnd/>
            <a:tailEnd/>
          </a:ln>
        </p:spPr>
        <p:txBody>
          <a:bodyPr/>
          <a:lstStyle/>
          <a:p>
            <a:pPr algn="ctr">
              <a:defRPr/>
            </a:pPr>
            <a:endParaRPr lang="en-US" sz="2400">
              <a:latin typeface="+mn-lt"/>
            </a:endParaRPr>
          </a:p>
        </p:txBody>
      </p:sp>
      <p:sp>
        <p:nvSpPr>
          <p:cNvPr id="133138" name="Freeform 50"/>
          <p:cNvSpPr>
            <a:spLocks/>
          </p:cNvSpPr>
          <p:nvPr/>
        </p:nvSpPr>
        <p:spPr bwMode="auto">
          <a:xfrm>
            <a:off x="295275" y="3543300"/>
            <a:ext cx="2600325" cy="993775"/>
          </a:xfrm>
          <a:custGeom>
            <a:avLst/>
            <a:gdLst>
              <a:gd name="T0" fmla="*/ 0 w 1638"/>
              <a:gd name="T1" fmla="*/ 0 h 626"/>
              <a:gd name="T2" fmla="*/ 0 w 1638"/>
              <a:gd name="T3" fmla="*/ 2147483647 h 626"/>
              <a:gd name="T4" fmla="*/ 2147483647 w 1638"/>
              <a:gd name="T5" fmla="*/ 2147483647 h 626"/>
              <a:gd name="T6" fmla="*/ 0 60000 65536"/>
              <a:gd name="T7" fmla="*/ 0 60000 65536"/>
              <a:gd name="T8" fmla="*/ 0 60000 65536"/>
              <a:gd name="T9" fmla="*/ 0 w 1638"/>
              <a:gd name="T10" fmla="*/ 0 h 626"/>
              <a:gd name="T11" fmla="*/ 1638 w 1638"/>
              <a:gd name="T12" fmla="*/ 626 h 626"/>
            </a:gdLst>
            <a:ahLst/>
            <a:cxnLst>
              <a:cxn ang="T6">
                <a:pos x="T0" y="T1"/>
              </a:cxn>
              <a:cxn ang="T7">
                <a:pos x="T2" y="T3"/>
              </a:cxn>
              <a:cxn ang="T8">
                <a:pos x="T4" y="T5"/>
              </a:cxn>
            </a:cxnLst>
            <a:rect l="T9" t="T10" r="T11" b="T12"/>
            <a:pathLst>
              <a:path w="1638" h="626">
                <a:moveTo>
                  <a:pt x="0" y="0"/>
                </a:moveTo>
                <a:lnTo>
                  <a:pt x="0" y="626"/>
                </a:lnTo>
                <a:lnTo>
                  <a:pt x="1638" y="626"/>
                </a:lnTo>
              </a:path>
            </a:pathLst>
          </a:custGeom>
          <a:noFill/>
          <a:ln w="23813">
            <a:solidFill>
              <a:schemeClr val="tx1"/>
            </a:solidFill>
            <a:round/>
            <a:headEnd/>
            <a:tailEnd/>
          </a:ln>
        </p:spPr>
        <p:txBody>
          <a:bodyPr/>
          <a:lstStyle/>
          <a:p>
            <a:pPr algn="ctr">
              <a:defRPr/>
            </a:pPr>
            <a:endParaRPr lang="en-US" sz="2400">
              <a:latin typeface="+mn-lt"/>
            </a:endParaRPr>
          </a:p>
        </p:txBody>
      </p:sp>
      <p:sp>
        <p:nvSpPr>
          <p:cNvPr id="159763" name="Rectangle 51"/>
          <p:cNvSpPr>
            <a:spLocks noChangeArrowheads="1"/>
          </p:cNvSpPr>
          <p:nvPr/>
        </p:nvSpPr>
        <p:spPr bwMode="auto">
          <a:xfrm>
            <a:off x="788988" y="4502150"/>
            <a:ext cx="3556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ctr" eaLnBrk="1" hangingPunct="1"/>
            <a:r>
              <a:rPr lang="en-US" altLang="en-US">
                <a:latin typeface="Times New Roman" panose="02020603050405020304" pitchFamily="18" charset="0"/>
              </a:rPr>
              <a:t>min</a:t>
            </a:r>
            <a:endParaRPr lang="en-US" altLang="en-US" sz="2400">
              <a:latin typeface="Times New Roman" panose="02020603050405020304" pitchFamily="18" charset="0"/>
            </a:endParaRPr>
          </a:p>
        </p:txBody>
      </p:sp>
      <p:sp>
        <p:nvSpPr>
          <p:cNvPr id="159764" name="Rectangle 52"/>
          <p:cNvSpPr>
            <a:spLocks noChangeArrowheads="1"/>
          </p:cNvSpPr>
          <p:nvPr/>
        </p:nvSpPr>
        <p:spPr bwMode="auto">
          <a:xfrm>
            <a:off x="2351088" y="4502150"/>
            <a:ext cx="3937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ctr" eaLnBrk="1" hangingPunct="1"/>
            <a:r>
              <a:rPr lang="en-US" altLang="en-US">
                <a:latin typeface="Times New Roman" panose="02020603050405020304" pitchFamily="18" charset="0"/>
              </a:rPr>
              <a:t>max</a:t>
            </a:r>
            <a:endParaRPr lang="en-US" altLang="en-US" sz="2400">
              <a:latin typeface="Times New Roman" panose="02020603050405020304" pitchFamily="18" charset="0"/>
            </a:endParaRPr>
          </a:p>
        </p:txBody>
      </p:sp>
      <p:sp>
        <p:nvSpPr>
          <p:cNvPr id="133141" name="Rectangle 53"/>
          <p:cNvSpPr>
            <a:spLocks noChangeArrowheads="1"/>
          </p:cNvSpPr>
          <p:nvPr/>
        </p:nvSpPr>
        <p:spPr bwMode="auto">
          <a:xfrm>
            <a:off x="122238" y="3473450"/>
            <a:ext cx="114300" cy="274638"/>
          </a:xfrm>
          <a:prstGeom prst="rect">
            <a:avLst/>
          </a:prstGeom>
          <a:noFill/>
          <a:ln w="9525">
            <a:noFill/>
            <a:miter lim="800000"/>
            <a:headEnd/>
            <a:tailEnd/>
          </a:ln>
        </p:spPr>
        <p:txBody>
          <a:bodyPr wrap="none" lIns="0" tIns="0" rIns="0" bIns="0">
            <a:spAutoFit/>
          </a:bodyPr>
          <a:lstStyle/>
          <a:p>
            <a:pPr algn="ctr">
              <a:defRPr/>
            </a:pPr>
            <a:r>
              <a:rPr lang="en-US">
                <a:latin typeface="+mn-lt"/>
              </a:rPr>
              <a:t>1</a:t>
            </a:r>
            <a:endParaRPr lang="en-US" sz="2400">
              <a:latin typeface="+mn-lt"/>
            </a:endParaRPr>
          </a:p>
        </p:txBody>
      </p:sp>
      <p:sp>
        <p:nvSpPr>
          <p:cNvPr id="133142" name="Rectangle 54"/>
          <p:cNvSpPr>
            <a:spLocks noChangeArrowheads="1"/>
          </p:cNvSpPr>
          <p:nvPr/>
        </p:nvSpPr>
        <p:spPr bwMode="auto">
          <a:xfrm>
            <a:off x="122238" y="4406900"/>
            <a:ext cx="114300" cy="274638"/>
          </a:xfrm>
          <a:prstGeom prst="rect">
            <a:avLst/>
          </a:prstGeom>
          <a:noFill/>
          <a:ln w="9525">
            <a:noFill/>
            <a:miter lim="800000"/>
            <a:headEnd/>
            <a:tailEnd/>
          </a:ln>
        </p:spPr>
        <p:txBody>
          <a:bodyPr wrap="none" lIns="0" tIns="0" rIns="0" bIns="0">
            <a:spAutoFit/>
          </a:bodyPr>
          <a:lstStyle/>
          <a:p>
            <a:pPr algn="ctr">
              <a:defRPr/>
            </a:pPr>
            <a:r>
              <a:rPr lang="en-US">
                <a:latin typeface="+mn-lt"/>
              </a:rPr>
              <a:t>0</a:t>
            </a:r>
            <a:endParaRPr lang="en-US" sz="2400">
              <a:latin typeface="+mn-lt"/>
            </a:endParaRPr>
          </a:p>
        </p:txBody>
      </p:sp>
      <p:sp>
        <p:nvSpPr>
          <p:cNvPr id="133143" name="Freeform 55"/>
          <p:cNvSpPr>
            <a:spLocks/>
          </p:cNvSpPr>
          <p:nvPr/>
        </p:nvSpPr>
        <p:spPr bwMode="auto">
          <a:xfrm>
            <a:off x="952500" y="3605213"/>
            <a:ext cx="1597025" cy="931862"/>
          </a:xfrm>
          <a:custGeom>
            <a:avLst/>
            <a:gdLst>
              <a:gd name="T0" fmla="*/ 0 w 1006"/>
              <a:gd name="T1" fmla="*/ 2147483647 h 587"/>
              <a:gd name="T2" fmla="*/ 0 w 1006"/>
              <a:gd name="T3" fmla="*/ 2147483647 h 587"/>
              <a:gd name="T4" fmla="*/ 2147483647 w 1006"/>
              <a:gd name="T5" fmla="*/ 2147483647 h 587"/>
              <a:gd name="T6" fmla="*/ 2147483647 w 1006"/>
              <a:gd name="T7" fmla="*/ 2147483647 h 587"/>
              <a:gd name="T8" fmla="*/ 2147483647 w 1006"/>
              <a:gd name="T9" fmla="*/ 2147483647 h 587"/>
              <a:gd name="T10" fmla="*/ 2147483647 w 1006"/>
              <a:gd name="T11" fmla="*/ 2147483647 h 587"/>
              <a:gd name="T12" fmla="*/ 2147483647 w 1006"/>
              <a:gd name="T13" fmla="*/ 2147483647 h 587"/>
              <a:gd name="T14" fmla="*/ 2147483647 w 1006"/>
              <a:gd name="T15" fmla="*/ 2147483647 h 587"/>
              <a:gd name="T16" fmla="*/ 2147483647 w 1006"/>
              <a:gd name="T17" fmla="*/ 2147483647 h 587"/>
              <a:gd name="T18" fmla="*/ 2147483647 w 1006"/>
              <a:gd name="T19" fmla="*/ 2147483647 h 587"/>
              <a:gd name="T20" fmla="*/ 2147483647 w 1006"/>
              <a:gd name="T21" fmla="*/ 2147483647 h 587"/>
              <a:gd name="T22" fmla="*/ 2147483647 w 1006"/>
              <a:gd name="T23" fmla="*/ 2147483647 h 587"/>
              <a:gd name="T24" fmla="*/ 2147483647 w 1006"/>
              <a:gd name="T25" fmla="*/ 2147483647 h 587"/>
              <a:gd name="T26" fmla="*/ 2147483647 w 1006"/>
              <a:gd name="T27" fmla="*/ 2147483647 h 587"/>
              <a:gd name="T28" fmla="*/ 2147483647 w 1006"/>
              <a:gd name="T29" fmla="*/ 2147483647 h 587"/>
              <a:gd name="T30" fmla="*/ 2147483647 w 1006"/>
              <a:gd name="T31" fmla="*/ 2147483647 h 587"/>
              <a:gd name="T32" fmla="*/ 2147483647 w 1006"/>
              <a:gd name="T33" fmla="*/ 2147483647 h 587"/>
              <a:gd name="T34" fmla="*/ 2147483647 w 1006"/>
              <a:gd name="T35" fmla="*/ 2147483647 h 587"/>
              <a:gd name="T36" fmla="*/ 2147483647 w 1006"/>
              <a:gd name="T37" fmla="*/ 2147483647 h 587"/>
              <a:gd name="T38" fmla="*/ 2147483647 w 1006"/>
              <a:gd name="T39" fmla="*/ 2147483647 h 587"/>
              <a:gd name="T40" fmla="*/ 2147483647 w 1006"/>
              <a:gd name="T41" fmla="*/ 2147483647 h 587"/>
              <a:gd name="T42" fmla="*/ 2147483647 w 1006"/>
              <a:gd name="T43" fmla="*/ 2147483647 h 587"/>
              <a:gd name="T44" fmla="*/ 2147483647 w 1006"/>
              <a:gd name="T45" fmla="*/ 2147483647 h 587"/>
              <a:gd name="T46" fmla="*/ 2147483647 w 1006"/>
              <a:gd name="T47" fmla="*/ 2147483647 h 587"/>
              <a:gd name="T48" fmla="*/ 2147483647 w 1006"/>
              <a:gd name="T49" fmla="*/ 0 h 587"/>
              <a:gd name="T50" fmla="*/ 2147483647 w 1006"/>
              <a:gd name="T51" fmla="*/ 0 h 587"/>
              <a:gd name="T52" fmla="*/ 2147483647 w 1006"/>
              <a:gd name="T53" fmla="*/ 2147483647 h 587"/>
              <a:gd name="T54" fmla="*/ 2147483647 w 1006"/>
              <a:gd name="T55" fmla="*/ 2147483647 h 587"/>
              <a:gd name="T56" fmla="*/ 2147483647 w 1006"/>
              <a:gd name="T57" fmla="*/ 2147483647 h 587"/>
              <a:gd name="T58" fmla="*/ 2147483647 w 1006"/>
              <a:gd name="T59" fmla="*/ 2147483647 h 587"/>
              <a:gd name="T60" fmla="*/ 2147483647 w 1006"/>
              <a:gd name="T61" fmla="*/ 2147483647 h 587"/>
              <a:gd name="T62" fmla="*/ 2147483647 w 1006"/>
              <a:gd name="T63" fmla="*/ 2147483647 h 587"/>
              <a:gd name="T64" fmla="*/ 2147483647 w 1006"/>
              <a:gd name="T65" fmla="*/ 2147483647 h 587"/>
              <a:gd name="T66" fmla="*/ 2147483647 w 1006"/>
              <a:gd name="T67" fmla="*/ 2147483647 h 587"/>
              <a:gd name="T68" fmla="*/ 2147483647 w 1006"/>
              <a:gd name="T69" fmla="*/ 2147483647 h 587"/>
              <a:gd name="T70" fmla="*/ 2147483647 w 1006"/>
              <a:gd name="T71" fmla="*/ 2147483647 h 587"/>
              <a:gd name="T72" fmla="*/ 2147483647 w 1006"/>
              <a:gd name="T73" fmla="*/ 2147483647 h 587"/>
              <a:gd name="T74" fmla="*/ 2147483647 w 1006"/>
              <a:gd name="T75" fmla="*/ 2147483647 h 587"/>
              <a:gd name="T76" fmla="*/ 2147483647 w 1006"/>
              <a:gd name="T77" fmla="*/ 2147483647 h 587"/>
              <a:gd name="T78" fmla="*/ 2147483647 w 1006"/>
              <a:gd name="T79" fmla="*/ 2147483647 h 587"/>
              <a:gd name="T80" fmla="*/ 2147483647 w 1006"/>
              <a:gd name="T81" fmla="*/ 2147483647 h 587"/>
              <a:gd name="T82" fmla="*/ 2147483647 w 1006"/>
              <a:gd name="T83" fmla="*/ 2147483647 h 587"/>
              <a:gd name="T84" fmla="*/ 2147483647 w 1006"/>
              <a:gd name="T85" fmla="*/ 2147483647 h 587"/>
              <a:gd name="T86" fmla="*/ 2147483647 w 1006"/>
              <a:gd name="T87" fmla="*/ 2147483647 h 587"/>
              <a:gd name="T88" fmla="*/ 2147483647 w 1006"/>
              <a:gd name="T89" fmla="*/ 2147483647 h 587"/>
              <a:gd name="T90" fmla="*/ 2147483647 w 1006"/>
              <a:gd name="T91" fmla="*/ 2147483647 h 587"/>
              <a:gd name="T92" fmla="*/ 0 w 1006"/>
              <a:gd name="T93" fmla="*/ 2147483647 h 587"/>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006"/>
              <a:gd name="T142" fmla="*/ 0 h 587"/>
              <a:gd name="T143" fmla="*/ 1006 w 1006"/>
              <a:gd name="T144" fmla="*/ 587 h 587"/>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006" h="587">
                <a:moveTo>
                  <a:pt x="0" y="587"/>
                </a:moveTo>
                <a:lnTo>
                  <a:pt x="0" y="316"/>
                </a:lnTo>
                <a:lnTo>
                  <a:pt x="6" y="315"/>
                </a:lnTo>
                <a:lnTo>
                  <a:pt x="41" y="310"/>
                </a:lnTo>
                <a:lnTo>
                  <a:pt x="75" y="304"/>
                </a:lnTo>
                <a:lnTo>
                  <a:pt x="108" y="297"/>
                </a:lnTo>
                <a:lnTo>
                  <a:pt x="141" y="287"/>
                </a:lnTo>
                <a:lnTo>
                  <a:pt x="173" y="277"/>
                </a:lnTo>
                <a:lnTo>
                  <a:pt x="203" y="266"/>
                </a:lnTo>
                <a:lnTo>
                  <a:pt x="234" y="253"/>
                </a:lnTo>
                <a:lnTo>
                  <a:pt x="262" y="240"/>
                </a:lnTo>
                <a:lnTo>
                  <a:pt x="289" y="225"/>
                </a:lnTo>
                <a:lnTo>
                  <a:pt x="316" y="210"/>
                </a:lnTo>
                <a:lnTo>
                  <a:pt x="342" y="193"/>
                </a:lnTo>
                <a:lnTo>
                  <a:pt x="367" y="175"/>
                </a:lnTo>
                <a:lnTo>
                  <a:pt x="389" y="156"/>
                </a:lnTo>
                <a:lnTo>
                  <a:pt x="411" y="137"/>
                </a:lnTo>
                <a:lnTo>
                  <a:pt x="430" y="117"/>
                </a:lnTo>
                <a:lnTo>
                  <a:pt x="448" y="96"/>
                </a:lnTo>
                <a:lnTo>
                  <a:pt x="464" y="74"/>
                </a:lnTo>
                <a:lnTo>
                  <a:pt x="480" y="53"/>
                </a:lnTo>
                <a:lnTo>
                  <a:pt x="492" y="31"/>
                </a:lnTo>
                <a:lnTo>
                  <a:pt x="503" y="7"/>
                </a:lnTo>
                <a:lnTo>
                  <a:pt x="504" y="1"/>
                </a:lnTo>
                <a:lnTo>
                  <a:pt x="507" y="0"/>
                </a:lnTo>
                <a:lnTo>
                  <a:pt x="1006" y="0"/>
                </a:lnTo>
                <a:lnTo>
                  <a:pt x="1006" y="315"/>
                </a:lnTo>
                <a:lnTo>
                  <a:pt x="1004" y="320"/>
                </a:lnTo>
                <a:lnTo>
                  <a:pt x="964" y="326"/>
                </a:lnTo>
                <a:lnTo>
                  <a:pt x="925" y="332"/>
                </a:lnTo>
                <a:lnTo>
                  <a:pt x="885" y="340"/>
                </a:lnTo>
                <a:lnTo>
                  <a:pt x="847" y="350"/>
                </a:lnTo>
                <a:lnTo>
                  <a:pt x="811" y="361"/>
                </a:lnTo>
                <a:lnTo>
                  <a:pt x="776" y="374"/>
                </a:lnTo>
                <a:lnTo>
                  <a:pt x="741" y="387"/>
                </a:lnTo>
                <a:lnTo>
                  <a:pt x="709" y="403"/>
                </a:lnTo>
                <a:lnTo>
                  <a:pt x="677" y="419"/>
                </a:lnTo>
                <a:lnTo>
                  <a:pt x="649" y="437"/>
                </a:lnTo>
                <a:lnTo>
                  <a:pt x="622" y="455"/>
                </a:lnTo>
                <a:lnTo>
                  <a:pt x="596" y="475"/>
                </a:lnTo>
                <a:lnTo>
                  <a:pt x="575" y="495"/>
                </a:lnTo>
                <a:lnTo>
                  <a:pt x="554" y="516"/>
                </a:lnTo>
                <a:lnTo>
                  <a:pt x="535" y="538"/>
                </a:lnTo>
                <a:lnTo>
                  <a:pt x="521" y="560"/>
                </a:lnTo>
                <a:lnTo>
                  <a:pt x="507" y="584"/>
                </a:lnTo>
                <a:lnTo>
                  <a:pt x="504" y="587"/>
                </a:lnTo>
                <a:lnTo>
                  <a:pt x="0" y="587"/>
                </a:lnTo>
                <a:close/>
              </a:path>
            </a:pathLst>
          </a:custGeom>
          <a:solidFill>
            <a:srgbClr val="0066FF"/>
          </a:solidFill>
          <a:ln w="1588">
            <a:solidFill>
              <a:srgbClr val="0066FF"/>
            </a:solidFill>
            <a:round/>
            <a:headEnd/>
            <a:tailEnd/>
          </a:ln>
        </p:spPr>
        <p:txBody>
          <a:bodyPr/>
          <a:lstStyle/>
          <a:p>
            <a:pPr algn="ctr">
              <a:defRPr/>
            </a:pPr>
            <a:endParaRPr lang="en-US" sz="2400">
              <a:latin typeface="+mn-lt"/>
            </a:endParaRPr>
          </a:p>
        </p:txBody>
      </p:sp>
      <p:sp>
        <p:nvSpPr>
          <p:cNvPr id="159768" name="Rectangle 56"/>
          <p:cNvSpPr>
            <a:spLocks noChangeArrowheads="1"/>
          </p:cNvSpPr>
          <p:nvPr/>
        </p:nvSpPr>
        <p:spPr bwMode="auto">
          <a:xfrm>
            <a:off x="1493838" y="4521200"/>
            <a:ext cx="4953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ctr" eaLnBrk="1" hangingPunct="1"/>
            <a:r>
              <a:rPr lang="en-US" altLang="en-US">
                <a:latin typeface="Times New Roman" panose="02020603050405020304" pitchFamily="18" charset="0"/>
              </a:rPr>
              <a:t>mean</a:t>
            </a:r>
            <a:endParaRPr lang="en-US" altLang="en-US" sz="2400">
              <a:latin typeface="Times New Roman" panose="02020603050405020304" pitchFamily="18" charset="0"/>
            </a:endParaRPr>
          </a:p>
        </p:txBody>
      </p:sp>
      <p:sp>
        <p:nvSpPr>
          <p:cNvPr id="133145" name="Freeform 57"/>
          <p:cNvSpPr>
            <a:spLocks/>
          </p:cNvSpPr>
          <p:nvPr/>
        </p:nvSpPr>
        <p:spPr bwMode="auto">
          <a:xfrm>
            <a:off x="295275" y="5421313"/>
            <a:ext cx="2600325" cy="992187"/>
          </a:xfrm>
          <a:custGeom>
            <a:avLst/>
            <a:gdLst>
              <a:gd name="T0" fmla="*/ 0 w 1638"/>
              <a:gd name="T1" fmla="*/ 0 h 625"/>
              <a:gd name="T2" fmla="*/ 0 w 1638"/>
              <a:gd name="T3" fmla="*/ 2147483647 h 625"/>
              <a:gd name="T4" fmla="*/ 2147483647 w 1638"/>
              <a:gd name="T5" fmla="*/ 2147483647 h 625"/>
              <a:gd name="T6" fmla="*/ 0 60000 65536"/>
              <a:gd name="T7" fmla="*/ 0 60000 65536"/>
              <a:gd name="T8" fmla="*/ 0 60000 65536"/>
              <a:gd name="T9" fmla="*/ 0 w 1638"/>
              <a:gd name="T10" fmla="*/ 0 h 625"/>
              <a:gd name="T11" fmla="*/ 1638 w 1638"/>
              <a:gd name="T12" fmla="*/ 625 h 625"/>
            </a:gdLst>
            <a:ahLst/>
            <a:cxnLst>
              <a:cxn ang="T6">
                <a:pos x="T0" y="T1"/>
              </a:cxn>
              <a:cxn ang="T7">
                <a:pos x="T2" y="T3"/>
              </a:cxn>
              <a:cxn ang="T8">
                <a:pos x="T4" y="T5"/>
              </a:cxn>
            </a:cxnLst>
            <a:rect l="T9" t="T10" r="T11" b="T12"/>
            <a:pathLst>
              <a:path w="1638" h="625">
                <a:moveTo>
                  <a:pt x="0" y="0"/>
                </a:moveTo>
                <a:lnTo>
                  <a:pt x="0" y="625"/>
                </a:lnTo>
                <a:lnTo>
                  <a:pt x="1638" y="625"/>
                </a:lnTo>
              </a:path>
            </a:pathLst>
          </a:custGeom>
          <a:noFill/>
          <a:ln w="23813">
            <a:solidFill>
              <a:schemeClr val="tx1"/>
            </a:solidFill>
            <a:round/>
            <a:headEnd/>
            <a:tailEnd/>
          </a:ln>
        </p:spPr>
        <p:txBody>
          <a:bodyPr/>
          <a:lstStyle/>
          <a:p>
            <a:pPr algn="ctr">
              <a:defRPr/>
            </a:pPr>
            <a:endParaRPr lang="en-US" sz="2400">
              <a:latin typeface="+mn-lt"/>
            </a:endParaRPr>
          </a:p>
        </p:txBody>
      </p:sp>
      <p:sp>
        <p:nvSpPr>
          <p:cNvPr id="159770" name="Rectangle 58"/>
          <p:cNvSpPr>
            <a:spLocks noChangeArrowheads="1"/>
          </p:cNvSpPr>
          <p:nvPr/>
        </p:nvSpPr>
        <p:spPr bwMode="auto">
          <a:xfrm>
            <a:off x="2079625" y="6430963"/>
            <a:ext cx="2032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ctr" eaLnBrk="1" hangingPunct="1"/>
            <a:r>
              <a:rPr lang="en-US" altLang="en-US">
                <a:latin typeface="Times New Roman" panose="02020603050405020304" pitchFamily="18" charset="0"/>
              </a:rPr>
              <a:t>sd</a:t>
            </a:r>
            <a:endParaRPr lang="en-US" altLang="en-US" sz="2400">
              <a:latin typeface="Times New Roman" panose="02020603050405020304" pitchFamily="18" charset="0"/>
            </a:endParaRPr>
          </a:p>
        </p:txBody>
      </p:sp>
      <p:sp>
        <p:nvSpPr>
          <p:cNvPr id="133147" name="Rectangle 59"/>
          <p:cNvSpPr>
            <a:spLocks noChangeArrowheads="1"/>
          </p:cNvSpPr>
          <p:nvPr/>
        </p:nvSpPr>
        <p:spPr bwMode="auto">
          <a:xfrm>
            <a:off x="122238" y="5351463"/>
            <a:ext cx="114300" cy="274637"/>
          </a:xfrm>
          <a:prstGeom prst="rect">
            <a:avLst/>
          </a:prstGeom>
          <a:noFill/>
          <a:ln w="9525">
            <a:noFill/>
            <a:miter lim="800000"/>
            <a:headEnd/>
            <a:tailEnd/>
          </a:ln>
        </p:spPr>
        <p:txBody>
          <a:bodyPr wrap="none" lIns="0" tIns="0" rIns="0" bIns="0">
            <a:spAutoFit/>
          </a:bodyPr>
          <a:lstStyle/>
          <a:p>
            <a:pPr algn="ctr">
              <a:defRPr/>
            </a:pPr>
            <a:r>
              <a:rPr lang="en-US">
                <a:latin typeface="+mn-lt"/>
              </a:rPr>
              <a:t>1</a:t>
            </a:r>
            <a:endParaRPr lang="en-US" sz="2400">
              <a:latin typeface="+mn-lt"/>
            </a:endParaRPr>
          </a:p>
        </p:txBody>
      </p:sp>
      <p:sp>
        <p:nvSpPr>
          <p:cNvPr id="133148" name="Rectangle 60"/>
          <p:cNvSpPr>
            <a:spLocks noChangeArrowheads="1"/>
          </p:cNvSpPr>
          <p:nvPr/>
        </p:nvSpPr>
        <p:spPr bwMode="auto">
          <a:xfrm>
            <a:off x="122238" y="6283325"/>
            <a:ext cx="114300" cy="274638"/>
          </a:xfrm>
          <a:prstGeom prst="rect">
            <a:avLst/>
          </a:prstGeom>
          <a:noFill/>
          <a:ln w="9525">
            <a:noFill/>
            <a:miter lim="800000"/>
            <a:headEnd/>
            <a:tailEnd/>
          </a:ln>
        </p:spPr>
        <p:txBody>
          <a:bodyPr wrap="none" lIns="0" tIns="0" rIns="0" bIns="0">
            <a:spAutoFit/>
          </a:bodyPr>
          <a:lstStyle/>
          <a:p>
            <a:pPr algn="ctr">
              <a:defRPr/>
            </a:pPr>
            <a:r>
              <a:rPr lang="en-US">
                <a:latin typeface="+mn-lt"/>
              </a:rPr>
              <a:t>0</a:t>
            </a:r>
            <a:endParaRPr lang="en-US" sz="2400">
              <a:latin typeface="+mn-lt"/>
            </a:endParaRPr>
          </a:p>
        </p:txBody>
      </p:sp>
      <p:sp>
        <p:nvSpPr>
          <p:cNvPr id="159773" name="Rectangle 61"/>
          <p:cNvSpPr>
            <a:spLocks noChangeArrowheads="1"/>
          </p:cNvSpPr>
          <p:nvPr/>
        </p:nvSpPr>
        <p:spPr bwMode="auto">
          <a:xfrm>
            <a:off x="1273175" y="6413500"/>
            <a:ext cx="55245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ctr" eaLnBrk="1" hangingPunct="1"/>
            <a:r>
              <a:rPr lang="en-US" altLang="en-US">
                <a:latin typeface="Times New Roman" panose="02020603050405020304" pitchFamily="18" charset="0"/>
              </a:rPr>
              <a:t>mean,</a:t>
            </a:r>
            <a:endParaRPr lang="en-US" altLang="en-US" sz="2400">
              <a:latin typeface="Times New Roman" panose="02020603050405020304" pitchFamily="18" charset="0"/>
            </a:endParaRPr>
          </a:p>
        </p:txBody>
      </p:sp>
      <p:sp>
        <p:nvSpPr>
          <p:cNvPr id="133150" name="Freeform 62"/>
          <p:cNvSpPr>
            <a:spLocks/>
          </p:cNvSpPr>
          <p:nvPr/>
        </p:nvSpPr>
        <p:spPr bwMode="auto">
          <a:xfrm>
            <a:off x="315913" y="5402263"/>
            <a:ext cx="2505075" cy="984250"/>
          </a:xfrm>
          <a:custGeom>
            <a:avLst/>
            <a:gdLst>
              <a:gd name="T0" fmla="*/ 2147483647 w 1578"/>
              <a:gd name="T1" fmla="*/ 2147483647 h 620"/>
              <a:gd name="T2" fmla="*/ 2147483647 w 1578"/>
              <a:gd name="T3" fmla="*/ 2147483647 h 620"/>
              <a:gd name="T4" fmla="*/ 2147483647 w 1578"/>
              <a:gd name="T5" fmla="*/ 2147483647 h 620"/>
              <a:gd name="T6" fmla="*/ 2147483647 w 1578"/>
              <a:gd name="T7" fmla="*/ 2147483647 h 620"/>
              <a:gd name="T8" fmla="*/ 2147483647 w 1578"/>
              <a:gd name="T9" fmla="*/ 2147483647 h 620"/>
              <a:gd name="T10" fmla="*/ 2147483647 w 1578"/>
              <a:gd name="T11" fmla="*/ 2147483647 h 620"/>
              <a:gd name="T12" fmla="*/ 2147483647 w 1578"/>
              <a:gd name="T13" fmla="*/ 2147483647 h 620"/>
              <a:gd name="T14" fmla="*/ 2147483647 w 1578"/>
              <a:gd name="T15" fmla="*/ 2147483647 h 620"/>
              <a:gd name="T16" fmla="*/ 2147483647 w 1578"/>
              <a:gd name="T17" fmla="*/ 2147483647 h 620"/>
              <a:gd name="T18" fmla="*/ 2147483647 w 1578"/>
              <a:gd name="T19" fmla="*/ 2147483647 h 620"/>
              <a:gd name="T20" fmla="*/ 2147483647 w 1578"/>
              <a:gd name="T21" fmla="*/ 2147483647 h 620"/>
              <a:gd name="T22" fmla="*/ 2147483647 w 1578"/>
              <a:gd name="T23" fmla="*/ 2147483647 h 620"/>
              <a:gd name="T24" fmla="*/ 2147483647 w 1578"/>
              <a:gd name="T25" fmla="*/ 2147483647 h 620"/>
              <a:gd name="T26" fmla="*/ 2147483647 w 1578"/>
              <a:gd name="T27" fmla="*/ 2147483647 h 620"/>
              <a:gd name="T28" fmla="*/ 2147483647 w 1578"/>
              <a:gd name="T29" fmla="*/ 2147483647 h 620"/>
              <a:gd name="T30" fmla="*/ 2147483647 w 1578"/>
              <a:gd name="T31" fmla="*/ 2147483647 h 620"/>
              <a:gd name="T32" fmla="*/ 2147483647 w 1578"/>
              <a:gd name="T33" fmla="*/ 2147483647 h 620"/>
              <a:gd name="T34" fmla="*/ 2147483647 w 1578"/>
              <a:gd name="T35" fmla="*/ 2147483647 h 620"/>
              <a:gd name="T36" fmla="*/ 2147483647 w 1578"/>
              <a:gd name="T37" fmla="*/ 2147483647 h 620"/>
              <a:gd name="T38" fmla="*/ 2147483647 w 1578"/>
              <a:gd name="T39" fmla="*/ 2147483647 h 620"/>
              <a:gd name="T40" fmla="*/ 2147483647 w 1578"/>
              <a:gd name="T41" fmla="*/ 2147483647 h 620"/>
              <a:gd name="T42" fmla="*/ 2147483647 w 1578"/>
              <a:gd name="T43" fmla="*/ 2147483647 h 620"/>
              <a:gd name="T44" fmla="*/ 2147483647 w 1578"/>
              <a:gd name="T45" fmla="*/ 2147483647 h 620"/>
              <a:gd name="T46" fmla="*/ 2147483647 w 1578"/>
              <a:gd name="T47" fmla="*/ 2147483647 h 620"/>
              <a:gd name="T48" fmla="*/ 2147483647 w 1578"/>
              <a:gd name="T49" fmla="*/ 2147483647 h 620"/>
              <a:gd name="T50" fmla="*/ 2147483647 w 1578"/>
              <a:gd name="T51" fmla="*/ 2147483647 h 620"/>
              <a:gd name="T52" fmla="*/ 2147483647 w 1578"/>
              <a:gd name="T53" fmla="*/ 2147483647 h 620"/>
              <a:gd name="T54" fmla="*/ 2147483647 w 1578"/>
              <a:gd name="T55" fmla="*/ 2147483647 h 620"/>
              <a:gd name="T56" fmla="*/ 2147483647 w 1578"/>
              <a:gd name="T57" fmla="*/ 2147483647 h 620"/>
              <a:gd name="T58" fmla="*/ 2147483647 w 1578"/>
              <a:gd name="T59" fmla="*/ 2147483647 h 620"/>
              <a:gd name="T60" fmla="*/ 2147483647 w 1578"/>
              <a:gd name="T61" fmla="*/ 2147483647 h 620"/>
              <a:gd name="T62" fmla="*/ 2147483647 w 1578"/>
              <a:gd name="T63" fmla="*/ 2147483647 h 620"/>
              <a:gd name="T64" fmla="*/ 2147483647 w 1578"/>
              <a:gd name="T65" fmla="*/ 2147483647 h 620"/>
              <a:gd name="T66" fmla="*/ 2147483647 w 1578"/>
              <a:gd name="T67" fmla="*/ 2147483647 h 620"/>
              <a:gd name="T68" fmla="*/ 2147483647 w 1578"/>
              <a:gd name="T69" fmla="*/ 2147483647 h 620"/>
              <a:gd name="T70" fmla="*/ 2147483647 w 1578"/>
              <a:gd name="T71" fmla="*/ 2147483647 h 620"/>
              <a:gd name="T72" fmla="*/ 2147483647 w 1578"/>
              <a:gd name="T73" fmla="*/ 2147483647 h 620"/>
              <a:gd name="T74" fmla="*/ 2147483647 w 1578"/>
              <a:gd name="T75" fmla="*/ 2147483647 h 620"/>
              <a:gd name="T76" fmla="*/ 2147483647 w 1578"/>
              <a:gd name="T77" fmla="*/ 2147483647 h 620"/>
              <a:gd name="T78" fmla="*/ 2147483647 w 1578"/>
              <a:gd name="T79" fmla="*/ 2147483647 h 620"/>
              <a:gd name="T80" fmla="*/ 2147483647 w 1578"/>
              <a:gd name="T81" fmla="*/ 2147483647 h 620"/>
              <a:gd name="T82" fmla="*/ 2147483647 w 1578"/>
              <a:gd name="T83" fmla="*/ 2147483647 h 620"/>
              <a:gd name="T84" fmla="*/ 2147483647 w 1578"/>
              <a:gd name="T85" fmla="*/ 2147483647 h 620"/>
              <a:gd name="T86" fmla="*/ 2147483647 w 1578"/>
              <a:gd name="T87" fmla="*/ 2147483647 h 620"/>
              <a:gd name="T88" fmla="*/ 2147483647 w 1578"/>
              <a:gd name="T89" fmla="*/ 2147483647 h 620"/>
              <a:gd name="T90" fmla="*/ 2147483647 w 1578"/>
              <a:gd name="T91" fmla="*/ 2147483647 h 620"/>
              <a:gd name="T92" fmla="*/ 2147483647 w 1578"/>
              <a:gd name="T93" fmla="*/ 2147483647 h 620"/>
              <a:gd name="T94" fmla="*/ 2147483647 w 1578"/>
              <a:gd name="T95" fmla="*/ 2147483647 h 620"/>
              <a:gd name="T96" fmla="*/ 2147483647 w 1578"/>
              <a:gd name="T97" fmla="*/ 2147483647 h 620"/>
              <a:gd name="T98" fmla="*/ 2147483647 w 1578"/>
              <a:gd name="T99" fmla="*/ 2147483647 h 620"/>
              <a:gd name="T100" fmla="*/ 2147483647 w 1578"/>
              <a:gd name="T101" fmla="*/ 2147483647 h 620"/>
              <a:gd name="T102" fmla="*/ 2147483647 w 1578"/>
              <a:gd name="T103" fmla="*/ 2147483647 h 620"/>
              <a:gd name="T104" fmla="*/ 2147483647 w 1578"/>
              <a:gd name="T105" fmla="*/ 2147483647 h 620"/>
              <a:gd name="T106" fmla="*/ 2147483647 w 1578"/>
              <a:gd name="T107" fmla="*/ 2147483647 h 620"/>
              <a:gd name="T108" fmla="*/ 2147483647 w 1578"/>
              <a:gd name="T109" fmla="*/ 2147483647 h 620"/>
              <a:gd name="T110" fmla="*/ 2147483647 w 1578"/>
              <a:gd name="T111" fmla="*/ 2147483647 h 62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578"/>
              <a:gd name="T169" fmla="*/ 0 h 620"/>
              <a:gd name="T170" fmla="*/ 1578 w 1578"/>
              <a:gd name="T171" fmla="*/ 620 h 62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578" h="620">
                <a:moveTo>
                  <a:pt x="0" y="614"/>
                </a:moveTo>
                <a:lnTo>
                  <a:pt x="0" y="620"/>
                </a:lnTo>
                <a:lnTo>
                  <a:pt x="791" y="620"/>
                </a:lnTo>
                <a:lnTo>
                  <a:pt x="791" y="614"/>
                </a:lnTo>
                <a:lnTo>
                  <a:pt x="797" y="614"/>
                </a:lnTo>
                <a:lnTo>
                  <a:pt x="797" y="608"/>
                </a:lnTo>
                <a:lnTo>
                  <a:pt x="797" y="601"/>
                </a:lnTo>
                <a:lnTo>
                  <a:pt x="797" y="596"/>
                </a:lnTo>
                <a:lnTo>
                  <a:pt x="802" y="596"/>
                </a:lnTo>
                <a:lnTo>
                  <a:pt x="802" y="590"/>
                </a:lnTo>
                <a:lnTo>
                  <a:pt x="802" y="583"/>
                </a:lnTo>
                <a:lnTo>
                  <a:pt x="802" y="577"/>
                </a:lnTo>
                <a:lnTo>
                  <a:pt x="802" y="571"/>
                </a:lnTo>
                <a:lnTo>
                  <a:pt x="808" y="571"/>
                </a:lnTo>
                <a:lnTo>
                  <a:pt x="808" y="565"/>
                </a:lnTo>
                <a:lnTo>
                  <a:pt x="808" y="559"/>
                </a:lnTo>
                <a:lnTo>
                  <a:pt x="808" y="552"/>
                </a:lnTo>
                <a:lnTo>
                  <a:pt x="808" y="546"/>
                </a:lnTo>
                <a:lnTo>
                  <a:pt x="808" y="540"/>
                </a:lnTo>
                <a:lnTo>
                  <a:pt x="813" y="540"/>
                </a:lnTo>
                <a:lnTo>
                  <a:pt x="813" y="534"/>
                </a:lnTo>
                <a:lnTo>
                  <a:pt x="813" y="528"/>
                </a:lnTo>
                <a:lnTo>
                  <a:pt x="813" y="521"/>
                </a:lnTo>
                <a:lnTo>
                  <a:pt x="813" y="514"/>
                </a:lnTo>
                <a:lnTo>
                  <a:pt x="813" y="509"/>
                </a:lnTo>
                <a:lnTo>
                  <a:pt x="813" y="503"/>
                </a:lnTo>
                <a:lnTo>
                  <a:pt x="819" y="503"/>
                </a:lnTo>
                <a:lnTo>
                  <a:pt x="819" y="497"/>
                </a:lnTo>
                <a:lnTo>
                  <a:pt x="819" y="490"/>
                </a:lnTo>
                <a:lnTo>
                  <a:pt x="819" y="484"/>
                </a:lnTo>
                <a:lnTo>
                  <a:pt x="819" y="478"/>
                </a:lnTo>
                <a:lnTo>
                  <a:pt x="819" y="472"/>
                </a:lnTo>
                <a:lnTo>
                  <a:pt x="819" y="465"/>
                </a:lnTo>
                <a:lnTo>
                  <a:pt x="823" y="465"/>
                </a:lnTo>
                <a:lnTo>
                  <a:pt x="823" y="458"/>
                </a:lnTo>
                <a:lnTo>
                  <a:pt x="823" y="453"/>
                </a:lnTo>
                <a:lnTo>
                  <a:pt x="823" y="447"/>
                </a:lnTo>
                <a:lnTo>
                  <a:pt x="823" y="441"/>
                </a:lnTo>
                <a:lnTo>
                  <a:pt x="823" y="434"/>
                </a:lnTo>
                <a:lnTo>
                  <a:pt x="823" y="429"/>
                </a:lnTo>
                <a:lnTo>
                  <a:pt x="829" y="429"/>
                </a:lnTo>
                <a:lnTo>
                  <a:pt x="829" y="422"/>
                </a:lnTo>
                <a:lnTo>
                  <a:pt x="829" y="415"/>
                </a:lnTo>
                <a:lnTo>
                  <a:pt x="829" y="409"/>
                </a:lnTo>
                <a:lnTo>
                  <a:pt x="829" y="404"/>
                </a:lnTo>
                <a:lnTo>
                  <a:pt x="829" y="398"/>
                </a:lnTo>
                <a:lnTo>
                  <a:pt x="829" y="391"/>
                </a:lnTo>
                <a:lnTo>
                  <a:pt x="834" y="391"/>
                </a:lnTo>
                <a:lnTo>
                  <a:pt x="834" y="385"/>
                </a:lnTo>
                <a:lnTo>
                  <a:pt x="834" y="378"/>
                </a:lnTo>
                <a:lnTo>
                  <a:pt x="834" y="373"/>
                </a:lnTo>
                <a:lnTo>
                  <a:pt x="834" y="366"/>
                </a:lnTo>
                <a:lnTo>
                  <a:pt x="834" y="359"/>
                </a:lnTo>
                <a:lnTo>
                  <a:pt x="840" y="359"/>
                </a:lnTo>
                <a:lnTo>
                  <a:pt x="840" y="353"/>
                </a:lnTo>
                <a:lnTo>
                  <a:pt x="840" y="348"/>
                </a:lnTo>
                <a:lnTo>
                  <a:pt x="840" y="342"/>
                </a:lnTo>
                <a:lnTo>
                  <a:pt x="840" y="335"/>
                </a:lnTo>
                <a:lnTo>
                  <a:pt x="840" y="328"/>
                </a:lnTo>
                <a:lnTo>
                  <a:pt x="840" y="322"/>
                </a:lnTo>
                <a:lnTo>
                  <a:pt x="845" y="322"/>
                </a:lnTo>
                <a:lnTo>
                  <a:pt x="845" y="316"/>
                </a:lnTo>
                <a:lnTo>
                  <a:pt x="845" y="310"/>
                </a:lnTo>
                <a:lnTo>
                  <a:pt x="845" y="304"/>
                </a:lnTo>
                <a:lnTo>
                  <a:pt x="845" y="298"/>
                </a:lnTo>
                <a:lnTo>
                  <a:pt x="849" y="298"/>
                </a:lnTo>
                <a:lnTo>
                  <a:pt x="849" y="292"/>
                </a:lnTo>
                <a:lnTo>
                  <a:pt x="849" y="286"/>
                </a:lnTo>
                <a:lnTo>
                  <a:pt x="849" y="279"/>
                </a:lnTo>
                <a:lnTo>
                  <a:pt x="849" y="273"/>
                </a:lnTo>
                <a:lnTo>
                  <a:pt x="849" y="266"/>
                </a:lnTo>
                <a:lnTo>
                  <a:pt x="855" y="266"/>
                </a:lnTo>
                <a:lnTo>
                  <a:pt x="855" y="261"/>
                </a:lnTo>
                <a:lnTo>
                  <a:pt x="855" y="255"/>
                </a:lnTo>
                <a:lnTo>
                  <a:pt x="855" y="248"/>
                </a:lnTo>
                <a:lnTo>
                  <a:pt x="860" y="248"/>
                </a:lnTo>
                <a:lnTo>
                  <a:pt x="860" y="241"/>
                </a:lnTo>
                <a:lnTo>
                  <a:pt x="860" y="236"/>
                </a:lnTo>
                <a:lnTo>
                  <a:pt x="860" y="230"/>
                </a:lnTo>
                <a:lnTo>
                  <a:pt x="860" y="223"/>
                </a:lnTo>
                <a:lnTo>
                  <a:pt x="866" y="223"/>
                </a:lnTo>
                <a:lnTo>
                  <a:pt x="866" y="217"/>
                </a:lnTo>
                <a:lnTo>
                  <a:pt x="866" y="210"/>
                </a:lnTo>
                <a:lnTo>
                  <a:pt x="866" y="205"/>
                </a:lnTo>
                <a:lnTo>
                  <a:pt x="871" y="205"/>
                </a:lnTo>
                <a:lnTo>
                  <a:pt x="871" y="199"/>
                </a:lnTo>
                <a:lnTo>
                  <a:pt x="871" y="193"/>
                </a:lnTo>
                <a:lnTo>
                  <a:pt x="871" y="185"/>
                </a:lnTo>
                <a:lnTo>
                  <a:pt x="876" y="185"/>
                </a:lnTo>
                <a:lnTo>
                  <a:pt x="876" y="180"/>
                </a:lnTo>
                <a:lnTo>
                  <a:pt x="876" y="174"/>
                </a:lnTo>
                <a:lnTo>
                  <a:pt x="881" y="174"/>
                </a:lnTo>
                <a:lnTo>
                  <a:pt x="881" y="167"/>
                </a:lnTo>
                <a:lnTo>
                  <a:pt x="881" y="161"/>
                </a:lnTo>
                <a:lnTo>
                  <a:pt x="887" y="161"/>
                </a:lnTo>
                <a:lnTo>
                  <a:pt x="887" y="154"/>
                </a:lnTo>
                <a:lnTo>
                  <a:pt x="887" y="149"/>
                </a:lnTo>
                <a:lnTo>
                  <a:pt x="892" y="149"/>
                </a:lnTo>
                <a:lnTo>
                  <a:pt x="892" y="143"/>
                </a:lnTo>
                <a:lnTo>
                  <a:pt x="892" y="137"/>
                </a:lnTo>
                <a:lnTo>
                  <a:pt x="898" y="137"/>
                </a:lnTo>
                <a:lnTo>
                  <a:pt x="898" y="129"/>
                </a:lnTo>
                <a:lnTo>
                  <a:pt x="898" y="125"/>
                </a:lnTo>
                <a:lnTo>
                  <a:pt x="903" y="125"/>
                </a:lnTo>
                <a:lnTo>
                  <a:pt x="903" y="118"/>
                </a:lnTo>
                <a:lnTo>
                  <a:pt x="909" y="118"/>
                </a:lnTo>
                <a:lnTo>
                  <a:pt x="909" y="111"/>
                </a:lnTo>
                <a:lnTo>
                  <a:pt x="914" y="111"/>
                </a:lnTo>
                <a:lnTo>
                  <a:pt x="914" y="105"/>
                </a:lnTo>
                <a:lnTo>
                  <a:pt x="918" y="105"/>
                </a:lnTo>
                <a:lnTo>
                  <a:pt x="918" y="98"/>
                </a:lnTo>
                <a:lnTo>
                  <a:pt x="924" y="98"/>
                </a:lnTo>
                <a:lnTo>
                  <a:pt x="924" y="94"/>
                </a:lnTo>
                <a:lnTo>
                  <a:pt x="929" y="94"/>
                </a:lnTo>
                <a:lnTo>
                  <a:pt x="929" y="87"/>
                </a:lnTo>
                <a:lnTo>
                  <a:pt x="935" y="87"/>
                </a:lnTo>
                <a:lnTo>
                  <a:pt x="935" y="80"/>
                </a:lnTo>
                <a:lnTo>
                  <a:pt x="940" y="80"/>
                </a:lnTo>
                <a:lnTo>
                  <a:pt x="940" y="74"/>
                </a:lnTo>
                <a:lnTo>
                  <a:pt x="944" y="74"/>
                </a:lnTo>
                <a:lnTo>
                  <a:pt x="944" y="68"/>
                </a:lnTo>
                <a:lnTo>
                  <a:pt x="955" y="68"/>
                </a:lnTo>
                <a:lnTo>
                  <a:pt x="955" y="62"/>
                </a:lnTo>
                <a:lnTo>
                  <a:pt x="966" y="62"/>
                </a:lnTo>
                <a:lnTo>
                  <a:pt x="966" y="55"/>
                </a:lnTo>
                <a:lnTo>
                  <a:pt x="977" y="55"/>
                </a:lnTo>
                <a:lnTo>
                  <a:pt x="977" y="49"/>
                </a:lnTo>
                <a:lnTo>
                  <a:pt x="993" y="49"/>
                </a:lnTo>
                <a:lnTo>
                  <a:pt x="993" y="43"/>
                </a:lnTo>
                <a:lnTo>
                  <a:pt x="1008" y="43"/>
                </a:lnTo>
                <a:lnTo>
                  <a:pt x="1008" y="38"/>
                </a:lnTo>
                <a:lnTo>
                  <a:pt x="1034" y="38"/>
                </a:lnTo>
                <a:lnTo>
                  <a:pt x="1034" y="31"/>
                </a:lnTo>
                <a:lnTo>
                  <a:pt x="1062" y="31"/>
                </a:lnTo>
                <a:lnTo>
                  <a:pt x="1062" y="24"/>
                </a:lnTo>
                <a:lnTo>
                  <a:pt x="1108" y="24"/>
                </a:lnTo>
                <a:lnTo>
                  <a:pt x="1108" y="18"/>
                </a:lnTo>
                <a:lnTo>
                  <a:pt x="1183" y="18"/>
                </a:lnTo>
                <a:lnTo>
                  <a:pt x="1183" y="12"/>
                </a:lnTo>
                <a:lnTo>
                  <a:pt x="1346" y="12"/>
                </a:lnTo>
                <a:lnTo>
                  <a:pt x="1346" y="7"/>
                </a:lnTo>
                <a:lnTo>
                  <a:pt x="1578" y="7"/>
                </a:lnTo>
                <a:lnTo>
                  <a:pt x="1578" y="0"/>
                </a:lnTo>
                <a:lnTo>
                  <a:pt x="782" y="0"/>
                </a:lnTo>
                <a:lnTo>
                  <a:pt x="782" y="7"/>
                </a:lnTo>
                <a:lnTo>
                  <a:pt x="782" y="12"/>
                </a:lnTo>
                <a:lnTo>
                  <a:pt x="776" y="12"/>
                </a:lnTo>
                <a:lnTo>
                  <a:pt x="776" y="18"/>
                </a:lnTo>
                <a:lnTo>
                  <a:pt x="776" y="24"/>
                </a:lnTo>
                <a:lnTo>
                  <a:pt x="776" y="31"/>
                </a:lnTo>
                <a:lnTo>
                  <a:pt x="776" y="38"/>
                </a:lnTo>
                <a:lnTo>
                  <a:pt x="771" y="38"/>
                </a:lnTo>
                <a:lnTo>
                  <a:pt x="771" y="43"/>
                </a:lnTo>
                <a:lnTo>
                  <a:pt x="771" y="49"/>
                </a:lnTo>
                <a:lnTo>
                  <a:pt x="771" y="55"/>
                </a:lnTo>
                <a:lnTo>
                  <a:pt x="771" y="62"/>
                </a:lnTo>
                <a:lnTo>
                  <a:pt x="771" y="68"/>
                </a:lnTo>
                <a:lnTo>
                  <a:pt x="765" y="68"/>
                </a:lnTo>
                <a:lnTo>
                  <a:pt x="765" y="74"/>
                </a:lnTo>
                <a:lnTo>
                  <a:pt x="765" y="80"/>
                </a:lnTo>
                <a:lnTo>
                  <a:pt x="765" y="87"/>
                </a:lnTo>
                <a:lnTo>
                  <a:pt x="765" y="94"/>
                </a:lnTo>
                <a:lnTo>
                  <a:pt x="765" y="98"/>
                </a:lnTo>
                <a:lnTo>
                  <a:pt x="760" y="98"/>
                </a:lnTo>
                <a:lnTo>
                  <a:pt x="760" y="105"/>
                </a:lnTo>
                <a:lnTo>
                  <a:pt x="760" y="111"/>
                </a:lnTo>
                <a:lnTo>
                  <a:pt x="760" y="118"/>
                </a:lnTo>
                <a:lnTo>
                  <a:pt x="760" y="125"/>
                </a:lnTo>
                <a:lnTo>
                  <a:pt x="760" y="129"/>
                </a:lnTo>
                <a:lnTo>
                  <a:pt x="760" y="137"/>
                </a:lnTo>
                <a:lnTo>
                  <a:pt x="756" y="137"/>
                </a:lnTo>
                <a:lnTo>
                  <a:pt x="756" y="143"/>
                </a:lnTo>
                <a:lnTo>
                  <a:pt x="756" y="149"/>
                </a:lnTo>
                <a:lnTo>
                  <a:pt x="756" y="154"/>
                </a:lnTo>
                <a:lnTo>
                  <a:pt x="756" y="161"/>
                </a:lnTo>
                <a:lnTo>
                  <a:pt x="756" y="167"/>
                </a:lnTo>
                <a:lnTo>
                  <a:pt x="756" y="174"/>
                </a:lnTo>
                <a:lnTo>
                  <a:pt x="756" y="180"/>
                </a:lnTo>
                <a:lnTo>
                  <a:pt x="749" y="180"/>
                </a:lnTo>
                <a:lnTo>
                  <a:pt x="749" y="185"/>
                </a:lnTo>
                <a:lnTo>
                  <a:pt x="749" y="193"/>
                </a:lnTo>
                <a:lnTo>
                  <a:pt x="749" y="199"/>
                </a:lnTo>
                <a:lnTo>
                  <a:pt x="749" y="205"/>
                </a:lnTo>
                <a:lnTo>
                  <a:pt x="749" y="210"/>
                </a:lnTo>
                <a:lnTo>
                  <a:pt x="749" y="217"/>
                </a:lnTo>
                <a:lnTo>
                  <a:pt x="745" y="217"/>
                </a:lnTo>
                <a:lnTo>
                  <a:pt x="745" y="223"/>
                </a:lnTo>
                <a:lnTo>
                  <a:pt x="745" y="230"/>
                </a:lnTo>
                <a:lnTo>
                  <a:pt x="745" y="236"/>
                </a:lnTo>
                <a:lnTo>
                  <a:pt x="745" y="241"/>
                </a:lnTo>
                <a:lnTo>
                  <a:pt x="745" y="248"/>
                </a:lnTo>
                <a:lnTo>
                  <a:pt x="738" y="248"/>
                </a:lnTo>
                <a:lnTo>
                  <a:pt x="738" y="255"/>
                </a:lnTo>
                <a:lnTo>
                  <a:pt x="738" y="261"/>
                </a:lnTo>
                <a:lnTo>
                  <a:pt x="738" y="266"/>
                </a:lnTo>
                <a:lnTo>
                  <a:pt x="738" y="273"/>
                </a:lnTo>
                <a:lnTo>
                  <a:pt x="738" y="279"/>
                </a:lnTo>
                <a:lnTo>
                  <a:pt x="735" y="279"/>
                </a:lnTo>
                <a:lnTo>
                  <a:pt x="735" y="286"/>
                </a:lnTo>
                <a:lnTo>
                  <a:pt x="735" y="292"/>
                </a:lnTo>
                <a:lnTo>
                  <a:pt x="735" y="298"/>
                </a:lnTo>
                <a:lnTo>
                  <a:pt x="735" y="304"/>
                </a:lnTo>
                <a:lnTo>
                  <a:pt x="735" y="310"/>
                </a:lnTo>
                <a:lnTo>
                  <a:pt x="729" y="310"/>
                </a:lnTo>
                <a:lnTo>
                  <a:pt x="729" y="316"/>
                </a:lnTo>
                <a:lnTo>
                  <a:pt x="729" y="322"/>
                </a:lnTo>
                <a:lnTo>
                  <a:pt x="729" y="328"/>
                </a:lnTo>
                <a:lnTo>
                  <a:pt x="729" y="335"/>
                </a:lnTo>
                <a:lnTo>
                  <a:pt x="729" y="342"/>
                </a:lnTo>
                <a:lnTo>
                  <a:pt x="724" y="342"/>
                </a:lnTo>
                <a:lnTo>
                  <a:pt x="724" y="348"/>
                </a:lnTo>
                <a:lnTo>
                  <a:pt x="724" y="353"/>
                </a:lnTo>
                <a:lnTo>
                  <a:pt x="724" y="359"/>
                </a:lnTo>
                <a:lnTo>
                  <a:pt x="724" y="366"/>
                </a:lnTo>
                <a:lnTo>
                  <a:pt x="718" y="366"/>
                </a:lnTo>
                <a:lnTo>
                  <a:pt x="718" y="373"/>
                </a:lnTo>
                <a:lnTo>
                  <a:pt x="718" y="378"/>
                </a:lnTo>
                <a:lnTo>
                  <a:pt x="718" y="385"/>
                </a:lnTo>
                <a:lnTo>
                  <a:pt x="713" y="385"/>
                </a:lnTo>
                <a:lnTo>
                  <a:pt x="713" y="391"/>
                </a:lnTo>
                <a:lnTo>
                  <a:pt x="713" y="398"/>
                </a:lnTo>
                <a:lnTo>
                  <a:pt x="713" y="404"/>
                </a:lnTo>
                <a:lnTo>
                  <a:pt x="708" y="404"/>
                </a:lnTo>
                <a:lnTo>
                  <a:pt x="708" y="409"/>
                </a:lnTo>
                <a:lnTo>
                  <a:pt x="708" y="415"/>
                </a:lnTo>
                <a:lnTo>
                  <a:pt x="708" y="422"/>
                </a:lnTo>
                <a:lnTo>
                  <a:pt x="702" y="422"/>
                </a:lnTo>
                <a:lnTo>
                  <a:pt x="702" y="429"/>
                </a:lnTo>
                <a:lnTo>
                  <a:pt x="702" y="434"/>
                </a:lnTo>
                <a:lnTo>
                  <a:pt x="702" y="441"/>
                </a:lnTo>
                <a:lnTo>
                  <a:pt x="697" y="441"/>
                </a:lnTo>
                <a:lnTo>
                  <a:pt x="697" y="447"/>
                </a:lnTo>
                <a:lnTo>
                  <a:pt x="697" y="453"/>
                </a:lnTo>
                <a:lnTo>
                  <a:pt x="692" y="453"/>
                </a:lnTo>
                <a:lnTo>
                  <a:pt x="692" y="458"/>
                </a:lnTo>
                <a:lnTo>
                  <a:pt x="692" y="465"/>
                </a:lnTo>
                <a:lnTo>
                  <a:pt x="686" y="465"/>
                </a:lnTo>
                <a:lnTo>
                  <a:pt x="686" y="472"/>
                </a:lnTo>
                <a:lnTo>
                  <a:pt x="686" y="478"/>
                </a:lnTo>
                <a:lnTo>
                  <a:pt x="681" y="478"/>
                </a:lnTo>
                <a:lnTo>
                  <a:pt x="681" y="484"/>
                </a:lnTo>
                <a:lnTo>
                  <a:pt x="681" y="490"/>
                </a:lnTo>
                <a:lnTo>
                  <a:pt x="675" y="490"/>
                </a:lnTo>
                <a:lnTo>
                  <a:pt x="675" y="497"/>
                </a:lnTo>
                <a:lnTo>
                  <a:pt x="670" y="497"/>
                </a:lnTo>
                <a:lnTo>
                  <a:pt x="670" y="503"/>
                </a:lnTo>
                <a:lnTo>
                  <a:pt x="670" y="509"/>
                </a:lnTo>
                <a:lnTo>
                  <a:pt x="664" y="509"/>
                </a:lnTo>
                <a:lnTo>
                  <a:pt x="664" y="514"/>
                </a:lnTo>
                <a:lnTo>
                  <a:pt x="660" y="514"/>
                </a:lnTo>
                <a:lnTo>
                  <a:pt x="660" y="521"/>
                </a:lnTo>
                <a:lnTo>
                  <a:pt x="655" y="521"/>
                </a:lnTo>
                <a:lnTo>
                  <a:pt x="655" y="528"/>
                </a:lnTo>
                <a:lnTo>
                  <a:pt x="649" y="528"/>
                </a:lnTo>
                <a:lnTo>
                  <a:pt x="649" y="534"/>
                </a:lnTo>
                <a:lnTo>
                  <a:pt x="644" y="534"/>
                </a:lnTo>
                <a:lnTo>
                  <a:pt x="644" y="540"/>
                </a:lnTo>
                <a:lnTo>
                  <a:pt x="638" y="540"/>
                </a:lnTo>
                <a:lnTo>
                  <a:pt x="638" y="546"/>
                </a:lnTo>
                <a:lnTo>
                  <a:pt x="628" y="546"/>
                </a:lnTo>
                <a:lnTo>
                  <a:pt x="628" y="552"/>
                </a:lnTo>
                <a:lnTo>
                  <a:pt x="618" y="552"/>
                </a:lnTo>
                <a:lnTo>
                  <a:pt x="618" y="559"/>
                </a:lnTo>
                <a:lnTo>
                  <a:pt x="612" y="559"/>
                </a:lnTo>
                <a:lnTo>
                  <a:pt x="612" y="565"/>
                </a:lnTo>
                <a:lnTo>
                  <a:pt x="597" y="565"/>
                </a:lnTo>
                <a:lnTo>
                  <a:pt x="597" y="571"/>
                </a:lnTo>
                <a:lnTo>
                  <a:pt x="586" y="571"/>
                </a:lnTo>
                <a:lnTo>
                  <a:pt x="586" y="577"/>
                </a:lnTo>
                <a:lnTo>
                  <a:pt x="565" y="577"/>
                </a:lnTo>
                <a:lnTo>
                  <a:pt x="565" y="583"/>
                </a:lnTo>
                <a:lnTo>
                  <a:pt x="544" y="583"/>
                </a:lnTo>
                <a:lnTo>
                  <a:pt x="544" y="590"/>
                </a:lnTo>
                <a:lnTo>
                  <a:pt x="511" y="590"/>
                </a:lnTo>
                <a:lnTo>
                  <a:pt x="511" y="596"/>
                </a:lnTo>
                <a:lnTo>
                  <a:pt x="470" y="596"/>
                </a:lnTo>
                <a:lnTo>
                  <a:pt x="470" y="601"/>
                </a:lnTo>
                <a:lnTo>
                  <a:pt x="395" y="601"/>
                </a:lnTo>
                <a:lnTo>
                  <a:pt x="395" y="608"/>
                </a:lnTo>
                <a:lnTo>
                  <a:pt x="233" y="608"/>
                </a:lnTo>
                <a:lnTo>
                  <a:pt x="233" y="614"/>
                </a:lnTo>
                <a:lnTo>
                  <a:pt x="0" y="614"/>
                </a:lnTo>
                <a:lnTo>
                  <a:pt x="0" y="620"/>
                </a:lnTo>
                <a:lnTo>
                  <a:pt x="0" y="614"/>
                </a:lnTo>
                <a:close/>
              </a:path>
            </a:pathLst>
          </a:custGeom>
          <a:solidFill>
            <a:srgbClr val="0066FF"/>
          </a:solidFill>
          <a:ln w="57150">
            <a:solidFill>
              <a:srgbClr val="0066FF"/>
            </a:solidFill>
            <a:round/>
            <a:headEnd/>
            <a:tailEnd/>
          </a:ln>
        </p:spPr>
        <p:txBody>
          <a:bodyPr/>
          <a:lstStyle/>
          <a:p>
            <a:pPr algn="ctr">
              <a:defRPr/>
            </a:pPr>
            <a:endParaRPr lang="en-US" sz="2400">
              <a:latin typeface="+mn-lt"/>
            </a:endParaRPr>
          </a:p>
        </p:txBody>
      </p:sp>
      <p:sp>
        <p:nvSpPr>
          <p:cNvPr id="133151" name="Freeform 227"/>
          <p:cNvSpPr>
            <a:spLocks/>
          </p:cNvSpPr>
          <p:nvPr/>
        </p:nvSpPr>
        <p:spPr bwMode="auto">
          <a:xfrm>
            <a:off x="3357563" y="3556000"/>
            <a:ext cx="2600325" cy="993775"/>
          </a:xfrm>
          <a:custGeom>
            <a:avLst/>
            <a:gdLst>
              <a:gd name="T0" fmla="*/ 0 w 1638"/>
              <a:gd name="T1" fmla="*/ 0 h 626"/>
              <a:gd name="T2" fmla="*/ 0 w 1638"/>
              <a:gd name="T3" fmla="*/ 2147483647 h 626"/>
              <a:gd name="T4" fmla="*/ 2147483647 w 1638"/>
              <a:gd name="T5" fmla="*/ 2147483647 h 626"/>
              <a:gd name="T6" fmla="*/ 0 60000 65536"/>
              <a:gd name="T7" fmla="*/ 0 60000 65536"/>
              <a:gd name="T8" fmla="*/ 0 60000 65536"/>
              <a:gd name="T9" fmla="*/ 0 w 1638"/>
              <a:gd name="T10" fmla="*/ 0 h 626"/>
              <a:gd name="T11" fmla="*/ 1638 w 1638"/>
              <a:gd name="T12" fmla="*/ 626 h 626"/>
            </a:gdLst>
            <a:ahLst/>
            <a:cxnLst>
              <a:cxn ang="T6">
                <a:pos x="T0" y="T1"/>
              </a:cxn>
              <a:cxn ang="T7">
                <a:pos x="T2" y="T3"/>
              </a:cxn>
              <a:cxn ang="T8">
                <a:pos x="T4" y="T5"/>
              </a:cxn>
            </a:cxnLst>
            <a:rect l="T9" t="T10" r="T11" b="T12"/>
            <a:pathLst>
              <a:path w="1638" h="626">
                <a:moveTo>
                  <a:pt x="0" y="0"/>
                </a:moveTo>
                <a:lnTo>
                  <a:pt x="0" y="626"/>
                </a:lnTo>
                <a:lnTo>
                  <a:pt x="1638" y="626"/>
                </a:lnTo>
              </a:path>
            </a:pathLst>
          </a:custGeom>
          <a:noFill/>
          <a:ln w="23813">
            <a:solidFill>
              <a:schemeClr val="tx1"/>
            </a:solidFill>
            <a:round/>
            <a:headEnd/>
            <a:tailEnd/>
          </a:ln>
        </p:spPr>
        <p:txBody>
          <a:bodyPr/>
          <a:lstStyle/>
          <a:p>
            <a:pPr algn="ctr">
              <a:defRPr/>
            </a:pPr>
            <a:endParaRPr lang="en-US" sz="2400">
              <a:latin typeface="+mn-lt"/>
            </a:endParaRPr>
          </a:p>
        </p:txBody>
      </p:sp>
      <p:sp>
        <p:nvSpPr>
          <p:cNvPr id="133152" name="Rectangle 228"/>
          <p:cNvSpPr>
            <a:spLocks noChangeArrowheads="1"/>
          </p:cNvSpPr>
          <p:nvPr/>
        </p:nvSpPr>
        <p:spPr bwMode="auto">
          <a:xfrm>
            <a:off x="3184525" y="3492500"/>
            <a:ext cx="114300" cy="274638"/>
          </a:xfrm>
          <a:prstGeom prst="rect">
            <a:avLst/>
          </a:prstGeom>
          <a:noFill/>
          <a:ln w="9525">
            <a:noFill/>
            <a:miter lim="800000"/>
            <a:headEnd/>
            <a:tailEnd/>
          </a:ln>
        </p:spPr>
        <p:txBody>
          <a:bodyPr wrap="none" lIns="0" tIns="0" rIns="0" bIns="0">
            <a:spAutoFit/>
          </a:bodyPr>
          <a:lstStyle/>
          <a:p>
            <a:pPr algn="ctr">
              <a:defRPr/>
            </a:pPr>
            <a:r>
              <a:rPr lang="en-US">
                <a:latin typeface="+mn-lt"/>
              </a:rPr>
              <a:t>1</a:t>
            </a:r>
            <a:endParaRPr lang="en-US" sz="2400">
              <a:latin typeface="+mn-lt"/>
            </a:endParaRPr>
          </a:p>
        </p:txBody>
      </p:sp>
      <p:sp>
        <p:nvSpPr>
          <p:cNvPr id="133153" name="Rectangle 229"/>
          <p:cNvSpPr>
            <a:spLocks noChangeArrowheads="1"/>
          </p:cNvSpPr>
          <p:nvPr/>
        </p:nvSpPr>
        <p:spPr bwMode="auto">
          <a:xfrm>
            <a:off x="3184525" y="4500563"/>
            <a:ext cx="114300" cy="274637"/>
          </a:xfrm>
          <a:prstGeom prst="rect">
            <a:avLst/>
          </a:prstGeom>
          <a:noFill/>
          <a:ln w="9525">
            <a:noFill/>
            <a:miter lim="800000"/>
            <a:headEnd/>
            <a:tailEnd/>
          </a:ln>
        </p:spPr>
        <p:txBody>
          <a:bodyPr wrap="none" lIns="0" tIns="0" rIns="0" bIns="0">
            <a:spAutoFit/>
          </a:bodyPr>
          <a:lstStyle/>
          <a:p>
            <a:pPr algn="ctr">
              <a:defRPr/>
            </a:pPr>
            <a:r>
              <a:rPr lang="en-US">
                <a:latin typeface="+mn-lt"/>
              </a:rPr>
              <a:t>0</a:t>
            </a:r>
            <a:endParaRPr lang="en-US" sz="2400">
              <a:latin typeface="+mn-lt"/>
            </a:endParaRPr>
          </a:p>
        </p:txBody>
      </p:sp>
      <p:sp>
        <p:nvSpPr>
          <p:cNvPr id="133154" name="Freeform 232"/>
          <p:cNvSpPr>
            <a:spLocks/>
          </p:cNvSpPr>
          <p:nvPr/>
        </p:nvSpPr>
        <p:spPr bwMode="auto">
          <a:xfrm flipV="1">
            <a:off x="3519488" y="3597275"/>
            <a:ext cx="2255837" cy="952500"/>
          </a:xfrm>
          <a:custGeom>
            <a:avLst/>
            <a:gdLst>
              <a:gd name="T0" fmla="*/ 2147483647 w 3394"/>
              <a:gd name="T1" fmla="*/ 224137450 h 7777"/>
              <a:gd name="T2" fmla="*/ 2147483647 w 3394"/>
              <a:gd name="T3" fmla="*/ 674257397 h 7777"/>
              <a:gd name="T4" fmla="*/ 2147483647 w 3394"/>
              <a:gd name="T5" fmla="*/ 1124377896 h 7777"/>
              <a:gd name="T6" fmla="*/ 2147483647 w 3394"/>
              <a:gd name="T7" fmla="*/ 1350345083 h 7777"/>
              <a:gd name="T8" fmla="*/ 2147483647 w 3394"/>
              <a:gd name="T9" fmla="*/ 1800464847 h 7777"/>
              <a:gd name="T10" fmla="*/ 2147483647 w 3394"/>
              <a:gd name="T11" fmla="*/ 2024602725 h 7777"/>
              <a:gd name="T12" fmla="*/ 2147483647 w 3394"/>
              <a:gd name="T13" fmla="*/ 2147483647 h 7777"/>
              <a:gd name="T14" fmla="*/ 2147483647 w 3394"/>
              <a:gd name="T15" fmla="*/ 2147483647 h 7777"/>
              <a:gd name="T16" fmla="*/ 2147483647 w 3394"/>
              <a:gd name="T17" fmla="*/ 2147483647 h 7777"/>
              <a:gd name="T18" fmla="*/ 2147483647 w 3394"/>
              <a:gd name="T19" fmla="*/ 2147483647 h 7777"/>
              <a:gd name="T20" fmla="*/ 2147483647 w 3394"/>
              <a:gd name="T21" fmla="*/ 2147483647 h 7777"/>
              <a:gd name="T22" fmla="*/ 2147483647 w 3394"/>
              <a:gd name="T23" fmla="*/ 2147483647 h 7777"/>
              <a:gd name="T24" fmla="*/ 2147483647 w 3394"/>
              <a:gd name="T25" fmla="*/ 2147483647 h 7777"/>
              <a:gd name="T26" fmla="*/ 2147483647 w 3394"/>
              <a:gd name="T27" fmla="*/ 2147483647 h 7777"/>
              <a:gd name="T28" fmla="*/ 2147483647 w 3394"/>
              <a:gd name="T29" fmla="*/ 2147483647 h 7777"/>
              <a:gd name="T30" fmla="*/ 2147483647 w 3394"/>
              <a:gd name="T31" fmla="*/ 2147483647 h 7777"/>
              <a:gd name="T32" fmla="*/ 2147483647 w 3394"/>
              <a:gd name="T33" fmla="*/ 2147483647 h 7777"/>
              <a:gd name="T34" fmla="*/ 2147483647 w 3394"/>
              <a:gd name="T35" fmla="*/ 2147483647 h 7777"/>
              <a:gd name="T36" fmla="*/ 2147483647 w 3394"/>
              <a:gd name="T37" fmla="*/ 2147483647 h 7777"/>
              <a:gd name="T38" fmla="*/ 2147483647 w 3394"/>
              <a:gd name="T39" fmla="*/ 2147483647 h 7777"/>
              <a:gd name="T40" fmla="*/ 2147483647 w 3394"/>
              <a:gd name="T41" fmla="*/ 2147483647 h 7777"/>
              <a:gd name="T42" fmla="*/ 2147483647 w 3394"/>
              <a:gd name="T43" fmla="*/ 2147483647 h 7777"/>
              <a:gd name="T44" fmla="*/ 2147483647 w 3394"/>
              <a:gd name="T45" fmla="*/ 2147483647 h 7777"/>
              <a:gd name="T46" fmla="*/ 2147483647 w 3394"/>
              <a:gd name="T47" fmla="*/ 2147483647 h 7777"/>
              <a:gd name="T48" fmla="*/ 2147483647 w 3394"/>
              <a:gd name="T49" fmla="*/ 2147483647 h 7777"/>
              <a:gd name="T50" fmla="*/ 2147483647 w 3394"/>
              <a:gd name="T51" fmla="*/ 2147483647 h 7777"/>
              <a:gd name="T52" fmla="*/ 2147483647 w 3394"/>
              <a:gd name="T53" fmla="*/ 2147483647 h 7777"/>
              <a:gd name="T54" fmla="*/ 2147483647 w 3394"/>
              <a:gd name="T55" fmla="*/ 2147483647 h 7777"/>
              <a:gd name="T56" fmla="*/ 2147483647 w 3394"/>
              <a:gd name="T57" fmla="*/ 2147483647 h 7777"/>
              <a:gd name="T58" fmla="*/ 2147483647 w 3394"/>
              <a:gd name="T59" fmla="*/ 2147483647 h 7777"/>
              <a:gd name="T60" fmla="*/ 2147483647 w 3394"/>
              <a:gd name="T61" fmla="*/ 2147483647 h 7777"/>
              <a:gd name="T62" fmla="*/ 2147483647 w 3394"/>
              <a:gd name="T63" fmla="*/ 2147483647 h 7777"/>
              <a:gd name="T64" fmla="*/ 2147483647 w 3394"/>
              <a:gd name="T65" fmla="*/ 2147483647 h 7777"/>
              <a:gd name="T66" fmla="*/ 2147483647 w 3394"/>
              <a:gd name="T67" fmla="*/ 2147483647 h 7777"/>
              <a:gd name="T68" fmla="*/ 2147483647 w 3394"/>
              <a:gd name="T69" fmla="*/ 2147483647 h 7777"/>
              <a:gd name="T70" fmla="*/ 2147483647 w 3394"/>
              <a:gd name="T71" fmla="*/ 2147483647 h 7777"/>
              <a:gd name="T72" fmla="*/ 2147483647 w 3394"/>
              <a:gd name="T73" fmla="*/ 2147483647 h 7777"/>
              <a:gd name="T74" fmla="*/ 2147483647 w 3394"/>
              <a:gd name="T75" fmla="*/ 2147483647 h 7777"/>
              <a:gd name="T76" fmla="*/ 2147483647 w 3394"/>
              <a:gd name="T77" fmla="*/ 2147483647 h 7777"/>
              <a:gd name="T78" fmla="*/ 2147483647 w 3394"/>
              <a:gd name="T79" fmla="*/ 2147483647 h 7777"/>
              <a:gd name="T80" fmla="*/ 2147483647 w 3394"/>
              <a:gd name="T81" fmla="*/ 2147483647 h 7777"/>
              <a:gd name="T82" fmla="*/ 2147483647 w 3394"/>
              <a:gd name="T83" fmla="*/ 2147483647 h 7777"/>
              <a:gd name="T84" fmla="*/ 2147483647 w 3394"/>
              <a:gd name="T85" fmla="*/ 2147483647 h 7777"/>
              <a:gd name="T86" fmla="*/ 2147483647 w 3394"/>
              <a:gd name="T87" fmla="*/ 2147483647 h 7777"/>
              <a:gd name="T88" fmla="*/ 2147483647 w 3394"/>
              <a:gd name="T89" fmla="*/ 2147483647 h 7777"/>
              <a:gd name="T90" fmla="*/ 2147483647 w 3394"/>
              <a:gd name="T91" fmla="*/ 2147483647 h 7777"/>
              <a:gd name="T92" fmla="*/ 2147483647 w 3394"/>
              <a:gd name="T93" fmla="*/ 2147483647 h 7777"/>
              <a:gd name="T94" fmla="*/ 2147483647 w 3394"/>
              <a:gd name="T95" fmla="*/ 2147483647 h 7777"/>
              <a:gd name="T96" fmla="*/ 2147483647 w 3394"/>
              <a:gd name="T97" fmla="*/ 2147483647 h 7777"/>
              <a:gd name="T98" fmla="*/ 2147483647 w 3394"/>
              <a:gd name="T99" fmla="*/ 2147483647 h 7777"/>
              <a:gd name="T100" fmla="*/ 2147483647 w 3394"/>
              <a:gd name="T101" fmla="*/ 2147483647 h 7777"/>
              <a:gd name="T102" fmla="*/ 2147483647 w 3394"/>
              <a:gd name="T103" fmla="*/ 2024602725 h 7777"/>
              <a:gd name="T104" fmla="*/ 2147483647 w 3394"/>
              <a:gd name="T105" fmla="*/ 1574481982 h 7777"/>
              <a:gd name="T106" fmla="*/ 2147483647 w 3394"/>
              <a:gd name="T107" fmla="*/ 1350345083 h 7777"/>
              <a:gd name="T108" fmla="*/ 2147483647 w 3394"/>
              <a:gd name="T109" fmla="*/ 900239772 h 7777"/>
              <a:gd name="T110" fmla="*/ 2147483647 w 3394"/>
              <a:gd name="T111" fmla="*/ 450119886 h 7777"/>
              <a:gd name="T112" fmla="*/ 2147483647 w 3394"/>
              <a:gd name="T113" fmla="*/ 0 h 7777"/>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3394"/>
              <a:gd name="T172" fmla="*/ 0 h 7777"/>
              <a:gd name="T173" fmla="*/ 3394 w 3394"/>
              <a:gd name="T174" fmla="*/ 7777 h 7777"/>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3394" h="7777">
                <a:moveTo>
                  <a:pt x="0" y="0"/>
                </a:moveTo>
                <a:lnTo>
                  <a:pt x="0" y="0"/>
                </a:lnTo>
                <a:lnTo>
                  <a:pt x="0" y="77"/>
                </a:lnTo>
                <a:lnTo>
                  <a:pt x="16" y="77"/>
                </a:lnTo>
                <a:lnTo>
                  <a:pt x="16" y="155"/>
                </a:lnTo>
                <a:lnTo>
                  <a:pt x="50" y="155"/>
                </a:lnTo>
                <a:lnTo>
                  <a:pt x="50" y="233"/>
                </a:lnTo>
                <a:lnTo>
                  <a:pt x="84" y="233"/>
                </a:lnTo>
                <a:lnTo>
                  <a:pt x="84" y="311"/>
                </a:lnTo>
                <a:lnTo>
                  <a:pt x="118" y="311"/>
                </a:lnTo>
                <a:lnTo>
                  <a:pt x="118" y="388"/>
                </a:lnTo>
                <a:lnTo>
                  <a:pt x="152" y="388"/>
                </a:lnTo>
                <a:lnTo>
                  <a:pt x="152" y="466"/>
                </a:lnTo>
                <a:lnTo>
                  <a:pt x="186" y="466"/>
                </a:lnTo>
                <a:lnTo>
                  <a:pt x="186" y="544"/>
                </a:lnTo>
                <a:lnTo>
                  <a:pt x="220" y="544"/>
                </a:lnTo>
                <a:lnTo>
                  <a:pt x="220" y="622"/>
                </a:lnTo>
                <a:lnTo>
                  <a:pt x="254" y="622"/>
                </a:lnTo>
                <a:lnTo>
                  <a:pt x="254" y="699"/>
                </a:lnTo>
                <a:lnTo>
                  <a:pt x="282" y="699"/>
                </a:lnTo>
                <a:lnTo>
                  <a:pt x="282" y="777"/>
                </a:lnTo>
                <a:lnTo>
                  <a:pt x="305" y="777"/>
                </a:lnTo>
                <a:lnTo>
                  <a:pt x="305" y="855"/>
                </a:lnTo>
                <a:lnTo>
                  <a:pt x="339" y="855"/>
                </a:lnTo>
                <a:lnTo>
                  <a:pt x="339" y="933"/>
                </a:lnTo>
                <a:lnTo>
                  <a:pt x="373" y="933"/>
                </a:lnTo>
                <a:lnTo>
                  <a:pt x="373" y="1011"/>
                </a:lnTo>
                <a:lnTo>
                  <a:pt x="405" y="1011"/>
                </a:lnTo>
                <a:lnTo>
                  <a:pt x="405" y="1088"/>
                </a:lnTo>
                <a:lnTo>
                  <a:pt x="424" y="1088"/>
                </a:lnTo>
                <a:lnTo>
                  <a:pt x="424" y="1166"/>
                </a:lnTo>
                <a:lnTo>
                  <a:pt x="458" y="1166"/>
                </a:lnTo>
                <a:lnTo>
                  <a:pt x="458" y="1244"/>
                </a:lnTo>
                <a:lnTo>
                  <a:pt x="492" y="1244"/>
                </a:lnTo>
                <a:lnTo>
                  <a:pt x="492" y="1322"/>
                </a:lnTo>
                <a:lnTo>
                  <a:pt x="509" y="1322"/>
                </a:lnTo>
                <a:lnTo>
                  <a:pt x="509" y="1399"/>
                </a:lnTo>
                <a:lnTo>
                  <a:pt x="543" y="1399"/>
                </a:lnTo>
                <a:lnTo>
                  <a:pt x="543" y="1477"/>
                </a:lnTo>
                <a:lnTo>
                  <a:pt x="565" y="1477"/>
                </a:lnTo>
                <a:lnTo>
                  <a:pt x="565" y="1555"/>
                </a:lnTo>
                <a:lnTo>
                  <a:pt x="594" y="1555"/>
                </a:lnTo>
                <a:lnTo>
                  <a:pt x="594" y="1633"/>
                </a:lnTo>
                <a:lnTo>
                  <a:pt x="627" y="1633"/>
                </a:lnTo>
                <a:lnTo>
                  <a:pt x="627" y="1710"/>
                </a:lnTo>
                <a:lnTo>
                  <a:pt x="645" y="1710"/>
                </a:lnTo>
                <a:lnTo>
                  <a:pt x="645" y="1788"/>
                </a:lnTo>
                <a:lnTo>
                  <a:pt x="678" y="1788"/>
                </a:lnTo>
                <a:lnTo>
                  <a:pt x="678" y="1866"/>
                </a:lnTo>
                <a:lnTo>
                  <a:pt x="695" y="1866"/>
                </a:lnTo>
                <a:lnTo>
                  <a:pt x="695" y="1944"/>
                </a:lnTo>
                <a:lnTo>
                  <a:pt x="726" y="1944"/>
                </a:lnTo>
                <a:lnTo>
                  <a:pt x="726" y="2022"/>
                </a:lnTo>
                <a:lnTo>
                  <a:pt x="746" y="2022"/>
                </a:lnTo>
                <a:lnTo>
                  <a:pt x="746" y="2099"/>
                </a:lnTo>
                <a:lnTo>
                  <a:pt x="769" y="2099"/>
                </a:lnTo>
                <a:lnTo>
                  <a:pt x="769" y="2177"/>
                </a:lnTo>
                <a:lnTo>
                  <a:pt x="797" y="2177"/>
                </a:lnTo>
                <a:lnTo>
                  <a:pt x="797" y="2255"/>
                </a:lnTo>
                <a:lnTo>
                  <a:pt x="814" y="2255"/>
                </a:lnTo>
                <a:lnTo>
                  <a:pt x="814" y="2333"/>
                </a:lnTo>
                <a:lnTo>
                  <a:pt x="844" y="2333"/>
                </a:lnTo>
                <a:lnTo>
                  <a:pt x="844" y="2410"/>
                </a:lnTo>
                <a:lnTo>
                  <a:pt x="865" y="2410"/>
                </a:lnTo>
                <a:lnTo>
                  <a:pt x="865" y="2488"/>
                </a:lnTo>
                <a:lnTo>
                  <a:pt x="882" y="2488"/>
                </a:lnTo>
                <a:lnTo>
                  <a:pt x="882" y="2566"/>
                </a:lnTo>
                <a:lnTo>
                  <a:pt x="910" y="2566"/>
                </a:lnTo>
                <a:lnTo>
                  <a:pt x="910" y="2644"/>
                </a:lnTo>
                <a:lnTo>
                  <a:pt x="933" y="2644"/>
                </a:lnTo>
                <a:lnTo>
                  <a:pt x="933" y="2721"/>
                </a:lnTo>
                <a:lnTo>
                  <a:pt x="950" y="2721"/>
                </a:lnTo>
                <a:lnTo>
                  <a:pt x="950" y="2799"/>
                </a:lnTo>
                <a:lnTo>
                  <a:pt x="967" y="2799"/>
                </a:lnTo>
                <a:lnTo>
                  <a:pt x="967" y="2877"/>
                </a:lnTo>
                <a:lnTo>
                  <a:pt x="992" y="2877"/>
                </a:lnTo>
                <a:lnTo>
                  <a:pt x="992" y="2955"/>
                </a:lnTo>
                <a:lnTo>
                  <a:pt x="1018" y="2955"/>
                </a:lnTo>
                <a:lnTo>
                  <a:pt x="1018" y="3033"/>
                </a:lnTo>
                <a:lnTo>
                  <a:pt x="1035" y="3033"/>
                </a:lnTo>
                <a:lnTo>
                  <a:pt x="1035" y="3110"/>
                </a:lnTo>
                <a:lnTo>
                  <a:pt x="1052" y="3110"/>
                </a:lnTo>
                <a:lnTo>
                  <a:pt x="1052" y="3188"/>
                </a:lnTo>
                <a:lnTo>
                  <a:pt x="1069" y="3188"/>
                </a:lnTo>
                <a:lnTo>
                  <a:pt x="1069" y="3266"/>
                </a:lnTo>
                <a:lnTo>
                  <a:pt x="1086" y="3266"/>
                </a:lnTo>
                <a:lnTo>
                  <a:pt x="1086" y="3344"/>
                </a:lnTo>
                <a:lnTo>
                  <a:pt x="1104" y="3344"/>
                </a:lnTo>
                <a:lnTo>
                  <a:pt x="1104" y="3421"/>
                </a:lnTo>
                <a:lnTo>
                  <a:pt x="1124" y="3421"/>
                </a:lnTo>
                <a:lnTo>
                  <a:pt x="1124" y="3499"/>
                </a:lnTo>
                <a:lnTo>
                  <a:pt x="1142" y="3499"/>
                </a:lnTo>
                <a:lnTo>
                  <a:pt x="1142" y="3577"/>
                </a:lnTo>
                <a:lnTo>
                  <a:pt x="1162" y="3577"/>
                </a:lnTo>
                <a:lnTo>
                  <a:pt x="1162" y="3655"/>
                </a:lnTo>
                <a:lnTo>
                  <a:pt x="1178" y="3655"/>
                </a:lnTo>
                <a:lnTo>
                  <a:pt x="1178" y="3732"/>
                </a:lnTo>
                <a:lnTo>
                  <a:pt x="1195" y="3732"/>
                </a:lnTo>
                <a:lnTo>
                  <a:pt x="1195" y="3810"/>
                </a:lnTo>
                <a:lnTo>
                  <a:pt x="1210" y="3810"/>
                </a:lnTo>
                <a:lnTo>
                  <a:pt x="1210" y="3888"/>
                </a:lnTo>
                <a:lnTo>
                  <a:pt x="1226" y="3888"/>
                </a:lnTo>
                <a:lnTo>
                  <a:pt x="1226" y="3966"/>
                </a:lnTo>
                <a:lnTo>
                  <a:pt x="1241" y="3966"/>
                </a:lnTo>
                <a:lnTo>
                  <a:pt x="1241" y="4044"/>
                </a:lnTo>
                <a:lnTo>
                  <a:pt x="1256" y="4044"/>
                </a:lnTo>
                <a:lnTo>
                  <a:pt x="1256" y="4121"/>
                </a:lnTo>
                <a:lnTo>
                  <a:pt x="1273" y="4121"/>
                </a:lnTo>
                <a:lnTo>
                  <a:pt x="1273" y="4199"/>
                </a:lnTo>
                <a:lnTo>
                  <a:pt x="1290" y="4199"/>
                </a:lnTo>
                <a:lnTo>
                  <a:pt x="1290" y="4277"/>
                </a:lnTo>
                <a:lnTo>
                  <a:pt x="1307" y="4277"/>
                </a:lnTo>
                <a:lnTo>
                  <a:pt x="1307" y="4355"/>
                </a:lnTo>
                <a:lnTo>
                  <a:pt x="1321" y="4355"/>
                </a:lnTo>
                <a:lnTo>
                  <a:pt x="1321" y="4432"/>
                </a:lnTo>
                <a:lnTo>
                  <a:pt x="1333" y="4432"/>
                </a:lnTo>
                <a:lnTo>
                  <a:pt x="1333" y="4510"/>
                </a:lnTo>
                <a:lnTo>
                  <a:pt x="1345" y="4510"/>
                </a:lnTo>
                <a:lnTo>
                  <a:pt x="1345" y="4588"/>
                </a:lnTo>
                <a:lnTo>
                  <a:pt x="1357" y="4588"/>
                </a:lnTo>
                <a:lnTo>
                  <a:pt x="1357" y="4666"/>
                </a:lnTo>
                <a:lnTo>
                  <a:pt x="1374" y="4666"/>
                </a:lnTo>
                <a:lnTo>
                  <a:pt x="1374" y="4743"/>
                </a:lnTo>
                <a:lnTo>
                  <a:pt x="1387" y="4743"/>
                </a:lnTo>
                <a:lnTo>
                  <a:pt x="1387" y="4821"/>
                </a:lnTo>
                <a:lnTo>
                  <a:pt x="1397" y="4821"/>
                </a:lnTo>
                <a:lnTo>
                  <a:pt x="1397" y="4899"/>
                </a:lnTo>
                <a:lnTo>
                  <a:pt x="1408" y="4899"/>
                </a:lnTo>
                <a:lnTo>
                  <a:pt x="1408" y="4977"/>
                </a:lnTo>
                <a:lnTo>
                  <a:pt x="1425" y="4977"/>
                </a:lnTo>
                <a:lnTo>
                  <a:pt x="1425" y="5055"/>
                </a:lnTo>
                <a:lnTo>
                  <a:pt x="1434" y="5055"/>
                </a:lnTo>
                <a:lnTo>
                  <a:pt x="1434" y="5132"/>
                </a:lnTo>
                <a:lnTo>
                  <a:pt x="1443" y="5132"/>
                </a:lnTo>
                <a:lnTo>
                  <a:pt x="1443" y="5210"/>
                </a:lnTo>
                <a:lnTo>
                  <a:pt x="1459" y="5210"/>
                </a:lnTo>
                <a:lnTo>
                  <a:pt x="1459" y="5288"/>
                </a:lnTo>
                <a:lnTo>
                  <a:pt x="1468" y="5288"/>
                </a:lnTo>
                <a:lnTo>
                  <a:pt x="1468" y="5366"/>
                </a:lnTo>
                <a:lnTo>
                  <a:pt x="1476" y="5366"/>
                </a:lnTo>
                <a:lnTo>
                  <a:pt x="1476" y="5443"/>
                </a:lnTo>
                <a:lnTo>
                  <a:pt x="1491" y="5443"/>
                </a:lnTo>
                <a:lnTo>
                  <a:pt x="1491" y="5521"/>
                </a:lnTo>
                <a:lnTo>
                  <a:pt x="1498" y="5521"/>
                </a:lnTo>
                <a:lnTo>
                  <a:pt x="1498" y="5599"/>
                </a:lnTo>
                <a:lnTo>
                  <a:pt x="1510" y="5599"/>
                </a:lnTo>
                <a:lnTo>
                  <a:pt x="1510" y="5677"/>
                </a:lnTo>
                <a:lnTo>
                  <a:pt x="1519" y="5677"/>
                </a:lnTo>
                <a:lnTo>
                  <a:pt x="1519" y="5754"/>
                </a:lnTo>
                <a:lnTo>
                  <a:pt x="1527" y="5754"/>
                </a:lnTo>
                <a:lnTo>
                  <a:pt x="1527" y="5832"/>
                </a:lnTo>
                <a:lnTo>
                  <a:pt x="1539" y="5832"/>
                </a:lnTo>
                <a:lnTo>
                  <a:pt x="1539" y="5910"/>
                </a:lnTo>
                <a:lnTo>
                  <a:pt x="1544" y="5910"/>
                </a:lnTo>
                <a:lnTo>
                  <a:pt x="1544" y="5988"/>
                </a:lnTo>
                <a:lnTo>
                  <a:pt x="1557" y="5988"/>
                </a:lnTo>
                <a:lnTo>
                  <a:pt x="1557" y="6066"/>
                </a:lnTo>
                <a:lnTo>
                  <a:pt x="1562" y="6066"/>
                </a:lnTo>
                <a:lnTo>
                  <a:pt x="1562" y="6143"/>
                </a:lnTo>
                <a:lnTo>
                  <a:pt x="1573" y="6143"/>
                </a:lnTo>
                <a:lnTo>
                  <a:pt x="1573" y="6221"/>
                </a:lnTo>
                <a:lnTo>
                  <a:pt x="1578" y="6221"/>
                </a:lnTo>
                <a:lnTo>
                  <a:pt x="1578" y="6299"/>
                </a:lnTo>
                <a:lnTo>
                  <a:pt x="1589" y="6299"/>
                </a:lnTo>
                <a:lnTo>
                  <a:pt x="1589" y="6377"/>
                </a:lnTo>
                <a:lnTo>
                  <a:pt x="1595" y="6377"/>
                </a:lnTo>
                <a:lnTo>
                  <a:pt x="1595" y="6454"/>
                </a:lnTo>
                <a:lnTo>
                  <a:pt x="1603" y="6454"/>
                </a:lnTo>
                <a:lnTo>
                  <a:pt x="1603" y="6532"/>
                </a:lnTo>
                <a:lnTo>
                  <a:pt x="1612" y="6532"/>
                </a:lnTo>
                <a:lnTo>
                  <a:pt x="1612" y="6610"/>
                </a:lnTo>
                <a:lnTo>
                  <a:pt x="1617" y="6610"/>
                </a:lnTo>
                <a:lnTo>
                  <a:pt x="1617" y="6688"/>
                </a:lnTo>
                <a:lnTo>
                  <a:pt x="1625" y="6688"/>
                </a:lnTo>
                <a:lnTo>
                  <a:pt x="1625" y="6765"/>
                </a:lnTo>
                <a:lnTo>
                  <a:pt x="1629" y="6765"/>
                </a:lnTo>
                <a:lnTo>
                  <a:pt x="1629" y="6843"/>
                </a:lnTo>
                <a:lnTo>
                  <a:pt x="1637" y="6843"/>
                </a:lnTo>
                <a:lnTo>
                  <a:pt x="1637" y="6921"/>
                </a:lnTo>
                <a:lnTo>
                  <a:pt x="1645" y="6921"/>
                </a:lnTo>
                <a:lnTo>
                  <a:pt x="1645" y="6999"/>
                </a:lnTo>
                <a:lnTo>
                  <a:pt x="1648" y="6999"/>
                </a:lnTo>
                <a:lnTo>
                  <a:pt x="1648" y="7077"/>
                </a:lnTo>
                <a:lnTo>
                  <a:pt x="1655" y="7077"/>
                </a:lnTo>
                <a:lnTo>
                  <a:pt x="1655" y="7154"/>
                </a:lnTo>
                <a:lnTo>
                  <a:pt x="1662" y="7154"/>
                </a:lnTo>
                <a:lnTo>
                  <a:pt x="1662" y="7232"/>
                </a:lnTo>
                <a:lnTo>
                  <a:pt x="1665" y="7232"/>
                </a:lnTo>
                <a:lnTo>
                  <a:pt x="1665" y="7310"/>
                </a:lnTo>
                <a:lnTo>
                  <a:pt x="1670" y="7310"/>
                </a:lnTo>
                <a:lnTo>
                  <a:pt x="1670" y="7388"/>
                </a:lnTo>
                <a:lnTo>
                  <a:pt x="1676" y="7388"/>
                </a:lnTo>
                <a:lnTo>
                  <a:pt x="1676" y="7465"/>
                </a:lnTo>
                <a:lnTo>
                  <a:pt x="1680" y="7465"/>
                </a:lnTo>
                <a:lnTo>
                  <a:pt x="1680" y="7543"/>
                </a:lnTo>
                <a:lnTo>
                  <a:pt x="1683" y="7543"/>
                </a:lnTo>
                <a:lnTo>
                  <a:pt x="1683" y="7621"/>
                </a:lnTo>
                <a:lnTo>
                  <a:pt x="1687" y="7621"/>
                </a:lnTo>
                <a:lnTo>
                  <a:pt x="1687" y="7699"/>
                </a:lnTo>
                <a:lnTo>
                  <a:pt x="1692" y="7699"/>
                </a:lnTo>
                <a:lnTo>
                  <a:pt x="1692" y="7777"/>
                </a:lnTo>
                <a:lnTo>
                  <a:pt x="3394" y="7777"/>
                </a:lnTo>
                <a:lnTo>
                  <a:pt x="3394" y="7699"/>
                </a:lnTo>
                <a:lnTo>
                  <a:pt x="3378" y="7699"/>
                </a:lnTo>
                <a:lnTo>
                  <a:pt x="3378" y="7621"/>
                </a:lnTo>
                <a:lnTo>
                  <a:pt x="3344" y="7621"/>
                </a:lnTo>
                <a:lnTo>
                  <a:pt x="3344" y="7543"/>
                </a:lnTo>
                <a:lnTo>
                  <a:pt x="3310" y="7543"/>
                </a:lnTo>
                <a:lnTo>
                  <a:pt x="3310" y="7465"/>
                </a:lnTo>
                <a:lnTo>
                  <a:pt x="3276" y="7465"/>
                </a:lnTo>
                <a:lnTo>
                  <a:pt x="3276" y="7388"/>
                </a:lnTo>
                <a:lnTo>
                  <a:pt x="3242" y="7388"/>
                </a:lnTo>
                <a:lnTo>
                  <a:pt x="3242" y="7310"/>
                </a:lnTo>
                <a:lnTo>
                  <a:pt x="3208" y="7310"/>
                </a:lnTo>
                <a:lnTo>
                  <a:pt x="3208" y="7232"/>
                </a:lnTo>
                <a:lnTo>
                  <a:pt x="3174" y="7232"/>
                </a:lnTo>
                <a:lnTo>
                  <a:pt x="3174" y="7154"/>
                </a:lnTo>
                <a:lnTo>
                  <a:pt x="3140" y="7154"/>
                </a:lnTo>
                <a:lnTo>
                  <a:pt x="3140" y="7077"/>
                </a:lnTo>
                <a:lnTo>
                  <a:pt x="3112" y="7077"/>
                </a:lnTo>
                <a:lnTo>
                  <a:pt x="3112" y="6999"/>
                </a:lnTo>
                <a:lnTo>
                  <a:pt x="3089" y="6999"/>
                </a:lnTo>
                <a:lnTo>
                  <a:pt x="3089" y="6921"/>
                </a:lnTo>
                <a:lnTo>
                  <a:pt x="3055" y="6921"/>
                </a:lnTo>
                <a:lnTo>
                  <a:pt x="3055" y="6843"/>
                </a:lnTo>
                <a:lnTo>
                  <a:pt x="3021" y="6843"/>
                </a:lnTo>
                <a:lnTo>
                  <a:pt x="3021" y="6765"/>
                </a:lnTo>
                <a:lnTo>
                  <a:pt x="2989" y="6765"/>
                </a:lnTo>
                <a:lnTo>
                  <a:pt x="2989" y="6688"/>
                </a:lnTo>
                <a:lnTo>
                  <a:pt x="2970" y="6688"/>
                </a:lnTo>
                <a:lnTo>
                  <a:pt x="2970" y="6610"/>
                </a:lnTo>
                <a:lnTo>
                  <a:pt x="2936" y="6610"/>
                </a:lnTo>
                <a:lnTo>
                  <a:pt x="2936" y="6532"/>
                </a:lnTo>
                <a:lnTo>
                  <a:pt x="2902" y="6532"/>
                </a:lnTo>
                <a:lnTo>
                  <a:pt x="2902" y="6454"/>
                </a:lnTo>
                <a:lnTo>
                  <a:pt x="2885" y="6454"/>
                </a:lnTo>
                <a:lnTo>
                  <a:pt x="2885" y="6377"/>
                </a:lnTo>
                <a:lnTo>
                  <a:pt x="2851" y="6377"/>
                </a:lnTo>
                <a:lnTo>
                  <a:pt x="2851" y="6299"/>
                </a:lnTo>
                <a:lnTo>
                  <a:pt x="2829" y="6299"/>
                </a:lnTo>
                <a:lnTo>
                  <a:pt x="2829" y="6221"/>
                </a:lnTo>
                <a:lnTo>
                  <a:pt x="2800" y="6221"/>
                </a:lnTo>
                <a:lnTo>
                  <a:pt x="2800" y="6143"/>
                </a:lnTo>
                <a:lnTo>
                  <a:pt x="2767" y="6143"/>
                </a:lnTo>
                <a:lnTo>
                  <a:pt x="2767" y="6066"/>
                </a:lnTo>
                <a:lnTo>
                  <a:pt x="2749" y="6066"/>
                </a:lnTo>
                <a:lnTo>
                  <a:pt x="2749" y="5988"/>
                </a:lnTo>
                <a:lnTo>
                  <a:pt x="2715" y="5988"/>
                </a:lnTo>
                <a:lnTo>
                  <a:pt x="2715" y="5910"/>
                </a:lnTo>
                <a:lnTo>
                  <a:pt x="2699" y="5910"/>
                </a:lnTo>
                <a:lnTo>
                  <a:pt x="2699" y="5832"/>
                </a:lnTo>
                <a:lnTo>
                  <a:pt x="2668" y="5832"/>
                </a:lnTo>
                <a:lnTo>
                  <a:pt x="2668" y="5754"/>
                </a:lnTo>
                <a:lnTo>
                  <a:pt x="2648" y="5754"/>
                </a:lnTo>
                <a:lnTo>
                  <a:pt x="2648" y="5677"/>
                </a:lnTo>
                <a:lnTo>
                  <a:pt x="2625" y="5677"/>
                </a:lnTo>
                <a:lnTo>
                  <a:pt x="2625" y="5599"/>
                </a:lnTo>
                <a:lnTo>
                  <a:pt x="2597" y="5599"/>
                </a:lnTo>
                <a:lnTo>
                  <a:pt x="2597" y="5521"/>
                </a:lnTo>
                <a:lnTo>
                  <a:pt x="2580" y="5521"/>
                </a:lnTo>
                <a:lnTo>
                  <a:pt x="2580" y="5443"/>
                </a:lnTo>
                <a:lnTo>
                  <a:pt x="2550" y="5443"/>
                </a:lnTo>
                <a:lnTo>
                  <a:pt x="2550" y="5366"/>
                </a:lnTo>
                <a:lnTo>
                  <a:pt x="2529" y="5366"/>
                </a:lnTo>
                <a:lnTo>
                  <a:pt x="2529" y="5288"/>
                </a:lnTo>
                <a:lnTo>
                  <a:pt x="2512" y="5288"/>
                </a:lnTo>
                <a:lnTo>
                  <a:pt x="2512" y="5210"/>
                </a:lnTo>
                <a:lnTo>
                  <a:pt x="2484" y="5210"/>
                </a:lnTo>
                <a:lnTo>
                  <a:pt x="2484" y="5132"/>
                </a:lnTo>
                <a:lnTo>
                  <a:pt x="2461" y="5132"/>
                </a:lnTo>
                <a:lnTo>
                  <a:pt x="2461" y="5055"/>
                </a:lnTo>
                <a:lnTo>
                  <a:pt x="2444" y="5055"/>
                </a:lnTo>
                <a:lnTo>
                  <a:pt x="2444" y="4977"/>
                </a:lnTo>
                <a:lnTo>
                  <a:pt x="2427" y="4977"/>
                </a:lnTo>
                <a:lnTo>
                  <a:pt x="2427" y="4899"/>
                </a:lnTo>
                <a:lnTo>
                  <a:pt x="2402" y="4899"/>
                </a:lnTo>
                <a:lnTo>
                  <a:pt x="2402" y="4821"/>
                </a:lnTo>
                <a:lnTo>
                  <a:pt x="2376" y="4821"/>
                </a:lnTo>
                <a:lnTo>
                  <a:pt x="2376" y="4743"/>
                </a:lnTo>
                <a:lnTo>
                  <a:pt x="2359" y="4743"/>
                </a:lnTo>
                <a:lnTo>
                  <a:pt x="2359" y="4666"/>
                </a:lnTo>
                <a:lnTo>
                  <a:pt x="2342" y="4666"/>
                </a:lnTo>
                <a:lnTo>
                  <a:pt x="2342" y="4588"/>
                </a:lnTo>
                <a:lnTo>
                  <a:pt x="2325" y="4588"/>
                </a:lnTo>
                <a:lnTo>
                  <a:pt x="2325" y="4510"/>
                </a:lnTo>
                <a:lnTo>
                  <a:pt x="2308" y="4510"/>
                </a:lnTo>
                <a:lnTo>
                  <a:pt x="2308" y="4432"/>
                </a:lnTo>
                <a:lnTo>
                  <a:pt x="2290" y="4432"/>
                </a:lnTo>
                <a:lnTo>
                  <a:pt x="2290" y="4355"/>
                </a:lnTo>
                <a:lnTo>
                  <a:pt x="2270" y="4355"/>
                </a:lnTo>
                <a:lnTo>
                  <a:pt x="2270" y="4277"/>
                </a:lnTo>
                <a:lnTo>
                  <a:pt x="2252" y="4277"/>
                </a:lnTo>
                <a:lnTo>
                  <a:pt x="2252" y="4199"/>
                </a:lnTo>
                <a:lnTo>
                  <a:pt x="2232" y="4199"/>
                </a:lnTo>
                <a:lnTo>
                  <a:pt x="2232" y="4121"/>
                </a:lnTo>
                <a:lnTo>
                  <a:pt x="2216" y="4121"/>
                </a:lnTo>
                <a:lnTo>
                  <a:pt x="2216" y="4044"/>
                </a:lnTo>
                <a:lnTo>
                  <a:pt x="2199" y="4044"/>
                </a:lnTo>
                <a:lnTo>
                  <a:pt x="2199" y="3966"/>
                </a:lnTo>
                <a:lnTo>
                  <a:pt x="2184" y="3966"/>
                </a:lnTo>
                <a:lnTo>
                  <a:pt x="2184" y="3888"/>
                </a:lnTo>
                <a:lnTo>
                  <a:pt x="2168" y="3888"/>
                </a:lnTo>
                <a:lnTo>
                  <a:pt x="2168" y="3810"/>
                </a:lnTo>
                <a:lnTo>
                  <a:pt x="2153" y="3810"/>
                </a:lnTo>
                <a:lnTo>
                  <a:pt x="2153" y="3732"/>
                </a:lnTo>
                <a:lnTo>
                  <a:pt x="2138" y="3732"/>
                </a:lnTo>
                <a:lnTo>
                  <a:pt x="2138" y="3655"/>
                </a:lnTo>
                <a:lnTo>
                  <a:pt x="2121" y="3655"/>
                </a:lnTo>
                <a:lnTo>
                  <a:pt x="2121" y="3577"/>
                </a:lnTo>
                <a:lnTo>
                  <a:pt x="2104" y="3577"/>
                </a:lnTo>
                <a:lnTo>
                  <a:pt x="2104" y="3499"/>
                </a:lnTo>
                <a:lnTo>
                  <a:pt x="2087" y="3499"/>
                </a:lnTo>
                <a:lnTo>
                  <a:pt x="2087" y="3421"/>
                </a:lnTo>
                <a:lnTo>
                  <a:pt x="2073" y="3421"/>
                </a:lnTo>
                <a:lnTo>
                  <a:pt x="2073" y="3344"/>
                </a:lnTo>
                <a:lnTo>
                  <a:pt x="2061" y="3344"/>
                </a:lnTo>
                <a:lnTo>
                  <a:pt x="2061" y="3266"/>
                </a:lnTo>
                <a:lnTo>
                  <a:pt x="2049" y="3266"/>
                </a:lnTo>
                <a:lnTo>
                  <a:pt x="2049" y="3188"/>
                </a:lnTo>
                <a:lnTo>
                  <a:pt x="2036" y="3188"/>
                </a:lnTo>
                <a:lnTo>
                  <a:pt x="2036" y="3110"/>
                </a:lnTo>
                <a:lnTo>
                  <a:pt x="2020" y="3110"/>
                </a:lnTo>
                <a:lnTo>
                  <a:pt x="2020" y="3033"/>
                </a:lnTo>
                <a:lnTo>
                  <a:pt x="2007" y="3033"/>
                </a:lnTo>
                <a:lnTo>
                  <a:pt x="2007" y="2955"/>
                </a:lnTo>
                <a:lnTo>
                  <a:pt x="1997" y="2955"/>
                </a:lnTo>
                <a:lnTo>
                  <a:pt x="1997" y="2877"/>
                </a:lnTo>
                <a:lnTo>
                  <a:pt x="1986" y="2877"/>
                </a:lnTo>
                <a:lnTo>
                  <a:pt x="1986" y="2799"/>
                </a:lnTo>
                <a:lnTo>
                  <a:pt x="1969" y="2799"/>
                </a:lnTo>
                <a:lnTo>
                  <a:pt x="1969" y="2721"/>
                </a:lnTo>
                <a:lnTo>
                  <a:pt x="1960" y="2721"/>
                </a:lnTo>
                <a:lnTo>
                  <a:pt x="1960" y="2644"/>
                </a:lnTo>
                <a:lnTo>
                  <a:pt x="1951" y="2644"/>
                </a:lnTo>
                <a:lnTo>
                  <a:pt x="1951" y="2566"/>
                </a:lnTo>
                <a:lnTo>
                  <a:pt x="1935" y="2566"/>
                </a:lnTo>
                <a:lnTo>
                  <a:pt x="1935" y="2488"/>
                </a:lnTo>
                <a:lnTo>
                  <a:pt x="1926" y="2488"/>
                </a:lnTo>
                <a:lnTo>
                  <a:pt x="1926" y="2410"/>
                </a:lnTo>
                <a:lnTo>
                  <a:pt x="1918" y="2410"/>
                </a:lnTo>
                <a:lnTo>
                  <a:pt x="1918" y="2333"/>
                </a:lnTo>
                <a:lnTo>
                  <a:pt x="1903" y="2333"/>
                </a:lnTo>
                <a:lnTo>
                  <a:pt x="1903" y="2255"/>
                </a:lnTo>
                <a:lnTo>
                  <a:pt x="1896" y="2255"/>
                </a:lnTo>
                <a:lnTo>
                  <a:pt x="1896" y="2177"/>
                </a:lnTo>
                <a:lnTo>
                  <a:pt x="1884" y="2177"/>
                </a:lnTo>
                <a:lnTo>
                  <a:pt x="1884" y="2099"/>
                </a:lnTo>
                <a:lnTo>
                  <a:pt x="1875" y="2099"/>
                </a:lnTo>
                <a:lnTo>
                  <a:pt x="1875" y="2022"/>
                </a:lnTo>
                <a:lnTo>
                  <a:pt x="1867" y="2022"/>
                </a:lnTo>
                <a:lnTo>
                  <a:pt x="1867" y="1944"/>
                </a:lnTo>
                <a:lnTo>
                  <a:pt x="1855" y="1944"/>
                </a:lnTo>
                <a:lnTo>
                  <a:pt x="1855" y="1866"/>
                </a:lnTo>
                <a:lnTo>
                  <a:pt x="1850" y="1866"/>
                </a:lnTo>
                <a:lnTo>
                  <a:pt x="1850" y="1788"/>
                </a:lnTo>
                <a:lnTo>
                  <a:pt x="1837" y="1788"/>
                </a:lnTo>
                <a:lnTo>
                  <a:pt x="1837" y="1710"/>
                </a:lnTo>
                <a:lnTo>
                  <a:pt x="1832" y="1710"/>
                </a:lnTo>
                <a:lnTo>
                  <a:pt x="1832" y="1633"/>
                </a:lnTo>
                <a:lnTo>
                  <a:pt x="1821" y="1633"/>
                </a:lnTo>
                <a:lnTo>
                  <a:pt x="1821" y="1555"/>
                </a:lnTo>
                <a:lnTo>
                  <a:pt x="1816" y="1555"/>
                </a:lnTo>
                <a:lnTo>
                  <a:pt x="1816" y="1477"/>
                </a:lnTo>
                <a:lnTo>
                  <a:pt x="1805" y="1477"/>
                </a:lnTo>
                <a:lnTo>
                  <a:pt x="1805" y="1399"/>
                </a:lnTo>
                <a:lnTo>
                  <a:pt x="1799" y="1399"/>
                </a:lnTo>
                <a:lnTo>
                  <a:pt x="1799" y="1322"/>
                </a:lnTo>
                <a:lnTo>
                  <a:pt x="1791" y="1322"/>
                </a:lnTo>
                <a:lnTo>
                  <a:pt x="1791" y="1244"/>
                </a:lnTo>
                <a:lnTo>
                  <a:pt x="1782" y="1244"/>
                </a:lnTo>
                <a:lnTo>
                  <a:pt x="1782" y="1166"/>
                </a:lnTo>
                <a:lnTo>
                  <a:pt x="1777" y="1166"/>
                </a:lnTo>
                <a:lnTo>
                  <a:pt x="1777" y="1088"/>
                </a:lnTo>
                <a:lnTo>
                  <a:pt x="1769" y="1088"/>
                </a:lnTo>
                <a:lnTo>
                  <a:pt x="1769" y="1011"/>
                </a:lnTo>
                <a:lnTo>
                  <a:pt x="1765" y="1011"/>
                </a:lnTo>
                <a:lnTo>
                  <a:pt x="1765" y="933"/>
                </a:lnTo>
                <a:lnTo>
                  <a:pt x="1757" y="933"/>
                </a:lnTo>
                <a:lnTo>
                  <a:pt x="1757" y="855"/>
                </a:lnTo>
                <a:lnTo>
                  <a:pt x="1749" y="855"/>
                </a:lnTo>
                <a:lnTo>
                  <a:pt x="1749" y="777"/>
                </a:lnTo>
                <a:lnTo>
                  <a:pt x="1746" y="777"/>
                </a:lnTo>
                <a:lnTo>
                  <a:pt x="1746" y="699"/>
                </a:lnTo>
                <a:lnTo>
                  <a:pt x="1739" y="699"/>
                </a:lnTo>
                <a:lnTo>
                  <a:pt x="1739" y="622"/>
                </a:lnTo>
                <a:lnTo>
                  <a:pt x="1732" y="622"/>
                </a:lnTo>
                <a:lnTo>
                  <a:pt x="1732" y="544"/>
                </a:lnTo>
                <a:lnTo>
                  <a:pt x="1729" y="544"/>
                </a:lnTo>
                <a:lnTo>
                  <a:pt x="1729" y="466"/>
                </a:lnTo>
                <a:lnTo>
                  <a:pt x="1724" y="466"/>
                </a:lnTo>
                <a:lnTo>
                  <a:pt x="1724" y="388"/>
                </a:lnTo>
                <a:lnTo>
                  <a:pt x="1718" y="388"/>
                </a:lnTo>
                <a:lnTo>
                  <a:pt x="1718" y="311"/>
                </a:lnTo>
                <a:lnTo>
                  <a:pt x="1714" y="311"/>
                </a:lnTo>
                <a:lnTo>
                  <a:pt x="1714" y="233"/>
                </a:lnTo>
                <a:lnTo>
                  <a:pt x="1711" y="233"/>
                </a:lnTo>
                <a:lnTo>
                  <a:pt x="1711" y="155"/>
                </a:lnTo>
                <a:lnTo>
                  <a:pt x="1707" y="155"/>
                </a:lnTo>
                <a:lnTo>
                  <a:pt x="1707" y="77"/>
                </a:lnTo>
                <a:lnTo>
                  <a:pt x="1702" y="77"/>
                </a:lnTo>
                <a:lnTo>
                  <a:pt x="1702" y="0"/>
                </a:lnTo>
                <a:lnTo>
                  <a:pt x="0" y="0"/>
                </a:lnTo>
              </a:path>
            </a:pathLst>
          </a:custGeom>
          <a:solidFill>
            <a:srgbClr val="0066FF"/>
          </a:solidFill>
          <a:ln w="15875">
            <a:solidFill>
              <a:srgbClr val="0066FF"/>
            </a:solidFill>
            <a:round/>
            <a:headEnd/>
            <a:tailEnd/>
          </a:ln>
        </p:spPr>
        <p:txBody>
          <a:bodyPr rot="10800000"/>
          <a:lstStyle/>
          <a:p>
            <a:pPr algn="ctr">
              <a:defRPr/>
            </a:pPr>
            <a:endParaRPr lang="en-US" sz="2400">
              <a:latin typeface="+mn-lt"/>
            </a:endParaRPr>
          </a:p>
        </p:txBody>
      </p:sp>
      <p:sp>
        <p:nvSpPr>
          <p:cNvPr id="159779" name="Rectangle 293"/>
          <p:cNvSpPr>
            <a:spLocks noChangeArrowheads="1"/>
          </p:cNvSpPr>
          <p:nvPr/>
        </p:nvSpPr>
        <p:spPr bwMode="auto">
          <a:xfrm>
            <a:off x="3344863" y="4521200"/>
            <a:ext cx="3556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ctr" eaLnBrk="1" hangingPunct="1"/>
            <a:r>
              <a:rPr lang="en-US" altLang="en-US">
                <a:latin typeface="Times New Roman" panose="02020603050405020304" pitchFamily="18" charset="0"/>
              </a:rPr>
              <a:t>min</a:t>
            </a:r>
            <a:endParaRPr lang="en-US" altLang="en-US" sz="2400">
              <a:latin typeface="Times New Roman" panose="02020603050405020304" pitchFamily="18" charset="0"/>
            </a:endParaRPr>
          </a:p>
        </p:txBody>
      </p:sp>
      <p:sp>
        <p:nvSpPr>
          <p:cNvPr id="159780" name="Rectangle 294"/>
          <p:cNvSpPr>
            <a:spLocks noChangeArrowheads="1"/>
          </p:cNvSpPr>
          <p:nvPr/>
        </p:nvSpPr>
        <p:spPr bwMode="auto">
          <a:xfrm>
            <a:off x="5567363" y="4521200"/>
            <a:ext cx="3937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ctr" eaLnBrk="1" hangingPunct="1"/>
            <a:r>
              <a:rPr lang="en-US" altLang="en-US">
                <a:latin typeface="Times New Roman" panose="02020603050405020304" pitchFamily="18" charset="0"/>
              </a:rPr>
              <a:t>max</a:t>
            </a:r>
            <a:endParaRPr lang="en-US" altLang="en-US" sz="2400">
              <a:latin typeface="Times New Roman" panose="02020603050405020304" pitchFamily="18" charset="0"/>
            </a:endParaRPr>
          </a:p>
        </p:txBody>
      </p:sp>
      <p:sp>
        <p:nvSpPr>
          <p:cNvPr id="159781" name="Rectangle 295"/>
          <p:cNvSpPr>
            <a:spLocks noChangeArrowheads="1"/>
          </p:cNvSpPr>
          <p:nvPr/>
        </p:nvSpPr>
        <p:spPr bwMode="auto">
          <a:xfrm>
            <a:off x="4021138" y="4521200"/>
            <a:ext cx="1131887"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ctr" eaLnBrk="1" hangingPunct="1"/>
            <a:r>
              <a:rPr lang="en-US" altLang="en-US">
                <a:latin typeface="Times New Roman" panose="02020603050405020304" pitchFamily="18" charset="0"/>
              </a:rPr>
              <a:t>mean=mode</a:t>
            </a:r>
            <a:endParaRPr lang="en-US" altLang="en-US" sz="2400">
              <a:latin typeface="Times New Roman" panose="02020603050405020304" pitchFamily="18" charset="0"/>
            </a:endParaRPr>
          </a:p>
        </p:txBody>
      </p:sp>
      <p:sp>
        <p:nvSpPr>
          <p:cNvPr id="133158" name="Freeform 237"/>
          <p:cNvSpPr>
            <a:spLocks/>
          </p:cNvSpPr>
          <p:nvPr/>
        </p:nvSpPr>
        <p:spPr bwMode="auto">
          <a:xfrm flipV="1">
            <a:off x="3543300" y="5478463"/>
            <a:ext cx="2362200" cy="952500"/>
          </a:xfrm>
          <a:custGeom>
            <a:avLst/>
            <a:gdLst>
              <a:gd name="T0" fmla="*/ 2147483647 w 4526"/>
              <a:gd name="T1" fmla="*/ 224137450 h 7777"/>
              <a:gd name="T2" fmla="*/ 2147483647 w 4526"/>
              <a:gd name="T3" fmla="*/ 674257397 h 7777"/>
              <a:gd name="T4" fmla="*/ 2147483647 w 4526"/>
              <a:gd name="T5" fmla="*/ 1124377896 h 7777"/>
              <a:gd name="T6" fmla="*/ 2147483647 w 4526"/>
              <a:gd name="T7" fmla="*/ 1350345083 h 7777"/>
              <a:gd name="T8" fmla="*/ 2147483647 w 4526"/>
              <a:gd name="T9" fmla="*/ 1800464847 h 7777"/>
              <a:gd name="T10" fmla="*/ 2147483647 w 4526"/>
              <a:gd name="T11" fmla="*/ 2024602725 h 7777"/>
              <a:gd name="T12" fmla="*/ 2147483647 w 4526"/>
              <a:gd name="T13" fmla="*/ 2147483647 h 7777"/>
              <a:gd name="T14" fmla="*/ 2147483647 w 4526"/>
              <a:gd name="T15" fmla="*/ 2147483647 h 7777"/>
              <a:gd name="T16" fmla="*/ 2147483647 w 4526"/>
              <a:gd name="T17" fmla="*/ 2147483647 h 7777"/>
              <a:gd name="T18" fmla="*/ 2147483647 w 4526"/>
              <a:gd name="T19" fmla="*/ 2147483647 h 7777"/>
              <a:gd name="T20" fmla="*/ 2147483647 w 4526"/>
              <a:gd name="T21" fmla="*/ 2147483647 h 7777"/>
              <a:gd name="T22" fmla="*/ 2147483647 w 4526"/>
              <a:gd name="T23" fmla="*/ 2147483647 h 7777"/>
              <a:gd name="T24" fmla="*/ 2147483647 w 4526"/>
              <a:gd name="T25" fmla="*/ 2147483647 h 7777"/>
              <a:gd name="T26" fmla="*/ 2147483647 w 4526"/>
              <a:gd name="T27" fmla="*/ 2147483647 h 7777"/>
              <a:gd name="T28" fmla="*/ 2147483647 w 4526"/>
              <a:gd name="T29" fmla="*/ 2147483647 h 7777"/>
              <a:gd name="T30" fmla="*/ 2147483647 w 4526"/>
              <a:gd name="T31" fmla="*/ 2147483647 h 7777"/>
              <a:gd name="T32" fmla="*/ 2147483647 w 4526"/>
              <a:gd name="T33" fmla="*/ 2147483647 h 7777"/>
              <a:gd name="T34" fmla="*/ 2147483647 w 4526"/>
              <a:gd name="T35" fmla="*/ 2147483647 h 7777"/>
              <a:gd name="T36" fmla="*/ 2147483647 w 4526"/>
              <a:gd name="T37" fmla="*/ 2147483647 h 7777"/>
              <a:gd name="T38" fmla="*/ 2147483647 w 4526"/>
              <a:gd name="T39" fmla="*/ 2147483647 h 7777"/>
              <a:gd name="T40" fmla="*/ 2147483647 w 4526"/>
              <a:gd name="T41" fmla="*/ 2147483647 h 7777"/>
              <a:gd name="T42" fmla="*/ 2147483647 w 4526"/>
              <a:gd name="T43" fmla="*/ 2147483647 h 7777"/>
              <a:gd name="T44" fmla="*/ 2147483647 w 4526"/>
              <a:gd name="T45" fmla="*/ 2147483647 h 7777"/>
              <a:gd name="T46" fmla="*/ 2147483647 w 4526"/>
              <a:gd name="T47" fmla="*/ 2147483647 h 7777"/>
              <a:gd name="T48" fmla="*/ 2147483647 w 4526"/>
              <a:gd name="T49" fmla="*/ 2147483647 h 7777"/>
              <a:gd name="T50" fmla="*/ 2147483647 w 4526"/>
              <a:gd name="T51" fmla="*/ 2147483647 h 7777"/>
              <a:gd name="T52" fmla="*/ 2147483647 w 4526"/>
              <a:gd name="T53" fmla="*/ 2147483647 h 7777"/>
              <a:gd name="T54" fmla="*/ 2147483647 w 4526"/>
              <a:gd name="T55" fmla="*/ 2147483647 h 7777"/>
              <a:gd name="T56" fmla="*/ 2147483647 w 4526"/>
              <a:gd name="T57" fmla="*/ 2147483647 h 7777"/>
              <a:gd name="T58" fmla="*/ 2147483647 w 4526"/>
              <a:gd name="T59" fmla="*/ 2147483647 h 7777"/>
              <a:gd name="T60" fmla="*/ 2147483647 w 4526"/>
              <a:gd name="T61" fmla="*/ 2147483647 h 7777"/>
              <a:gd name="T62" fmla="*/ 2147483647 w 4526"/>
              <a:gd name="T63" fmla="*/ 2147483647 h 7777"/>
              <a:gd name="T64" fmla="*/ 2147483647 w 4526"/>
              <a:gd name="T65" fmla="*/ 2147483647 h 7777"/>
              <a:gd name="T66" fmla="*/ 2147483647 w 4526"/>
              <a:gd name="T67" fmla="*/ 2147483647 h 7777"/>
              <a:gd name="T68" fmla="*/ 2147483647 w 4526"/>
              <a:gd name="T69" fmla="*/ 2147483647 h 7777"/>
              <a:gd name="T70" fmla="*/ 2147483647 w 4526"/>
              <a:gd name="T71" fmla="*/ 2147483647 h 7777"/>
              <a:gd name="T72" fmla="*/ 2147483647 w 4526"/>
              <a:gd name="T73" fmla="*/ 2147483647 h 7777"/>
              <a:gd name="T74" fmla="*/ 2147483647 w 4526"/>
              <a:gd name="T75" fmla="*/ 2147483647 h 7777"/>
              <a:gd name="T76" fmla="*/ 2147483647 w 4526"/>
              <a:gd name="T77" fmla="*/ 2147483647 h 7777"/>
              <a:gd name="T78" fmla="*/ 2147483647 w 4526"/>
              <a:gd name="T79" fmla="*/ 2147483647 h 7777"/>
              <a:gd name="T80" fmla="*/ 2147483647 w 4526"/>
              <a:gd name="T81" fmla="*/ 2147483647 h 7777"/>
              <a:gd name="T82" fmla="*/ 2147483647 w 4526"/>
              <a:gd name="T83" fmla="*/ 2147483647 h 7777"/>
              <a:gd name="T84" fmla="*/ 2147483647 w 4526"/>
              <a:gd name="T85" fmla="*/ 2147483647 h 7777"/>
              <a:gd name="T86" fmla="*/ 2147483647 w 4526"/>
              <a:gd name="T87" fmla="*/ 2147483647 h 7777"/>
              <a:gd name="T88" fmla="*/ 2147483647 w 4526"/>
              <a:gd name="T89" fmla="*/ 2147483647 h 7777"/>
              <a:gd name="T90" fmla="*/ 2147483647 w 4526"/>
              <a:gd name="T91" fmla="*/ 2147483647 h 7777"/>
              <a:gd name="T92" fmla="*/ 2147483647 w 4526"/>
              <a:gd name="T93" fmla="*/ 2147483647 h 7777"/>
              <a:gd name="T94" fmla="*/ 2147483647 w 4526"/>
              <a:gd name="T95" fmla="*/ 2147483647 h 7777"/>
              <a:gd name="T96" fmla="*/ 2147483647 w 4526"/>
              <a:gd name="T97" fmla="*/ 2147483647 h 7777"/>
              <a:gd name="T98" fmla="*/ 2147483647 w 4526"/>
              <a:gd name="T99" fmla="*/ 2147483647 h 7777"/>
              <a:gd name="T100" fmla="*/ 2147483647 w 4526"/>
              <a:gd name="T101" fmla="*/ 2147483647 h 7777"/>
              <a:gd name="T102" fmla="*/ 2147483647 w 4526"/>
              <a:gd name="T103" fmla="*/ 2024602725 h 7777"/>
              <a:gd name="T104" fmla="*/ 2147483647 w 4526"/>
              <a:gd name="T105" fmla="*/ 1574481982 h 7777"/>
              <a:gd name="T106" fmla="*/ 2147483647 w 4526"/>
              <a:gd name="T107" fmla="*/ 1350345083 h 7777"/>
              <a:gd name="T108" fmla="*/ 2147483647 w 4526"/>
              <a:gd name="T109" fmla="*/ 900239772 h 7777"/>
              <a:gd name="T110" fmla="*/ 2147483647 w 4526"/>
              <a:gd name="T111" fmla="*/ 450119886 h 7777"/>
              <a:gd name="T112" fmla="*/ 2147483647 w 4526"/>
              <a:gd name="T113" fmla="*/ 0 h 7777"/>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4526"/>
              <a:gd name="T172" fmla="*/ 0 h 7777"/>
              <a:gd name="T173" fmla="*/ 4526 w 4526"/>
              <a:gd name="T174" fmla="*/ 7777 h 7777"/>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4526" h="7777">
                <a:moveTo>
                  <a:pt x="0" y="0"/>
                </a:moveTo>
                <a:lnTo>
                  <a:pt x="0" y="0"/>
                </a:lnTo>
                <a:lnTo>
                  <a:pt x="0" y="77"/>
                </a:lnTo>
                <a:lnTo>
                  <a:pt x="663" y="77"/>
                </a:lnTo>
                <a:lnTo>
                  <a:pt x="663" y="155"/>
                </a:lnTo>
                <a:lnTo>
                  <a:pt x="1132" y="155"/>
                </a:lnTo>
                <a:lnTo>
                  <a:pt x="1132" y="233"/>
                </a:lnTo>
                <a:lnTo>
                  <a:pt x="1339" y="233"/>
                </a:lnTo>
                <a:lnTo>
                  <a:pt x="1339" y="311"/>
                </a:lnTo>
                <a:lnTo>
                  <a:pt x="1463" y="311"/>
                </a:lnTo>
                <a:lnTo>
                  <a:pt x="1463" y="388"/>
                </a:lnTo>
                <a:lnTo>
                  <a:pt x="1547" y="388"/>
                </a:lnTo>
                <a:lnTo>
                  <a:pt x="1547" y="466"/>
                </a:lnTo>
                <a:lnTo>
                  <a:pt x="1610" y="466"/>
                </a:lnTo>
                <a:lnTo>
                  <a:pt x="1610" y="544"/>
                </a:lnTo>
                <a:lnTo>
                  <a:pt x="1658" y="544"/>
                </a:lnTo>
                <a:lnTo>
                  <a:pt x="1658" y="622"/>
                </a:lnTo>
                <a:lnTo>
                  <a:pt x="1697" y="622"/>
                </a:lnTo>
                <a:lnTo>
                  <a:pt x="1697" y="699"/>
                </a:lnTo>
                <a:lnTo>
                  <a:pt x="1730" y="699"/>
                </a:lnTo>
                <a:lnTo>
                  <a:pt x="1730" y="777"/>
                </a:lnTo>
                <a:lnTo>
                  <a:pt x="1757" y="777"/>
                </a:lnTo>
                <a:lnTo>
                  <a:pt x="1757" y="855"/>
                </a:lnTo>
                <a:lnTo>
                  <a:pt x="1781" y="855"/>
                </a:lnTo>
                <a:lnTo>
                  <a:pt x="1781" y="933"/>
                </a:lnTo>
                <a:lnTo>
                  <a:pt x="1801" y="933"/>
                </a:lnTo>
                <a:lnTo>
                  <a:pt x="1801" y="1011"/>
                </a:lnTo>
                <a:lnTo>
                  <a:pt x="1819" y="1011"/>
                </a:lnTo>
                <a:lnTo>
                  <a:pt x="1819" y="1088"/>
                </a:lnTo>
                <a:lnTo>
                  <a:pt x="1835" y="1088"/>
                </a:lnTo>
                <a:lnTo>
                  <a:pt x="1835" y="1166"/>
                </a:lnTo>
                <a:lnTo>
                  <a:pt x="1850" y="1166"/>
                </a:lnTo>
                <a:lnTo>
                  <a:pt x="1850" y="1244"/>
                </a:lnTo>
                <a:lnTo>
                  <a:pt x="1863" y="1244"/>
                </a:lnTo>
                <a:lnTo>
                  <a:pt x="1863" y="1322"/>
                </a:lnTo>
                <a:lnTo>
                  <a:pt x="1875" y="1322"/>
                </a:lnTo>
                <a:lnTo>
                  <a:pt x="1875" y="1399"/>
                </a:lnTo>
                <a:lnTo>
                  <a:pt x="1886" y="1399"/>
                </a:lnTo>
                <a:lnTo>
                  <a:pt x="1886" y="1477"/>
                </a:lnTo>
                <a:lnTo>
                  <a:pt x="1896" y="1477"/>
                </a:lnTo>
                <a:lnTo>
                  <a:pt x="1896" y="1555"/>
                </a:lnTo>
                <a:lnTo>
                  <a:pt x="1905" y="1555"/>
                </a:lnTo>
                <a:lnTo>
                  <a:pt x="1905" y="1633"/>
                </a:lnTo>
                <a:lnTo>
                  <a:pt x="1914" y="1633"/>
                </a:lnTo>
                <a:lnTo>
                  <a:pt x="1914" y="1710"/>
                </a:lnTo>
                <a:lnTo>
                  <a:pt x="1922" y="1710"/>
                </a:lnTo>
                <a:lnTo>
                  <a:pt x="1922" y="1788"/>
                </a:lnTo>
                <a:lnTo>
                  <a:pt x="1929" y="1788"/>
                </a:lnTo>
                <a:lnTo>
                  <a:pt x="1929" y="1866"/>
                </a:lnTo>
                <a:lnTo>
                  <a:pt x="1936" y="1866"/>
                </a:lnTo>
                <a:lnTo>
                  <a:pt x="1936" y="1944"/>
                </a:lnTo>
                <a:lnTo>
                  <a:pt x="1943" y="1944"/>
                </a:lnTo>
                <a:lnTo>
                  <a:pt x="1943" y="2022"/>
                </a:lnTo>
                <a:lnTo>
                  <a:pt x="1949" y="2022"/>
                </a:lnTo>
                <a:lnTo>
                  <a:pt x="1949" y="2099"/>
                </a:lnTo>
                <a:lnTo>
                  <a:pt x="1955" y="2099"/>
                </a:lnTo>
                <a:lnTo>
                  <a:pt x="1955" y="2177"/>
                </a:lnTo>
                <a:lnTo>
                  <a:pt x="1961" y="2177"/>
                </a:lnTo>
                <a:lnTo>
                  <a:pt x="1961" y="2255"/>
                </a:lnTo>
                <a:lnTo>
                  <a:pt x="1966" y="2255"/>
                </a:lnTo>
                <a:lnTo>
                  <a:pt x="1966" y="2333"/>
                </a:lnTo>
                <a:lnTo>
                  <a:pt x="1971" y="2333"/>
                </a:lnTo>
                <a:lnTo>
                  <a:pt x="1971" y="2410"/>
                </a:lnTo>
                <a:lnTo>
                  <a:pt x="1976" y="2410"/>
                </a:lnTo>
                <a:lnTo>
                  <a:pt x="1976" y="2488"/>
                </a:lnTo>
                <a:lnTo>
                  <a:pt x="1980" y="2488"/>
                </a:lnTo>
                <a:lnTo>
                  <a:pt x="1980" y="2566"/>
                </a:lnTo>
                <a:lnTo>
                  <a:pt x="1985" y="2566"/>
                </a:lnTo>
                <a:lnTo>
                  <a:pt x="1985" y="2644"/>
                </a:lnTo>
                <a:lnTo>
                  <a:pt x="1989" y="2644"/>
                </a:lnTo>
                <a:lnTo>
                  <a:pt x="1989" y="2721"/>
                </a:lnTo>
                <a:lnTo>
                  <a:pt x="1993" y="2721"/>
                </a:lnTo>
                <a:lnTo>
                  <a:pt x="1993" y="2799"/>
                </a:lnTo>
                <a:lnTo>
                  <a:pt x="1996" y="2799"/>
                </a:lnTo>
                <a:lnTo>
                  <a:pt x="1996" y="2877"/>
                </a:lnTo>
                <a:lnTo>
                  <a:pt x="2000" y="2877"/>
                </a:lnTo>
                <a:lnTo>
                  <a:pt x="2000" y="2955"/>
                </a:lnTo>
                <a:lnTo>
                  <a:pt x="2004" y="2955"/>
                </a:lnTo>
                <a:lnTo>
                  <a:pt x="2004" y="3033"/>
                </a:lnTo>
                <a:lnTo>
                  <a:pt x="2007" y="3033"/>
                </a:lnTo>
                <a:lnTo>
                  <a:pt x="2007" y="3110"/>
                </a:lnTo>
                <a:lnTo>
                  <a:pt x="2010" y="3110"/>
                </a:lnTo>
                <a:lnTo>
                  <a:pt x="2010" y="3188"/>
                </a:lnTo>
                <a:lnTo>
                  <a:pt x="2013" y="3188"/>
                </a:lnTo>
                <a:lnTo>
                  <a:pt x="2013" y="3266"/>
                </a:lnTo>
                <a:lnTo>
                  <a:pt x="2016" y="3266"/>
                </a:lnTo>
                <a:lnTo>
                  <a:pt x="2016" y="3344"/>
                </a:lnTo>
                <a:lnTo>
                  <a:pt x="2019" y="3344"/>
                </a:lnTo>
                <a:lnTo>
                  <a:pt x="2019" y="3421"/>
                </a:lnTo>
                <a:lnTo>
                  <a:pt x="2022" y="3421"/>
                </a:lnTo>
                <a:lnTo>
                  <a:pt x="2022" y="3499"/>
                </a:lnTo>
                <a:lnTo>
                  <a:pt x="2025" y="3499"/>
                </a:lnTo>
                <a:lnTo>
                  <a:pt x="2025" y="3577"/>
                </a:lnTo>
                <a:lnTo>
                  <a:pt x="2027" y="3577"/>
                </a:lnTo>
                <a:lnTo>
                  <a:pt x="2027" y="3655"/>
                </a:lnTo>
                <a:lnTo>
                  <a:pt x="2030" y="3655"/>
                </a:lnTo>
                <a:lnTo>
                  <a:pt x="2030" y="3732"/>
                </a:lnTo>
                <a:lnTo>
                  <a:pt x="2032" y="3732"/>
                </a:lnTo>
                <a:lnTo>
                  <a:pt x="2032" y="3810"/>
                </a:lnTo>
                <a:lnTo>
                  <a:pt x="2035" y="3810"/>
                </a:lnTo>
                <a:lnTo>
                  <a:pt x="2035" y="3888"/>
                </a:lnTo>
                <a:lnTo>
                  <a:pt x="2037" y="3888"/>
                </a:lnTo>
                <a:lnTo>
                  <a:pt x="2037" y="3966"/>
                </a:lnTo>
                <a:lnTo>
                  <a:pt x="2263" y="3966"/>
                </a:lnTo>
                <a:lnTo>
                  <a:pt x="2263" y="4044"/>
                </a:lnTo>
                <a:lnTo>
                  <a:pt x="2263" y="4121"/>
                </a:lnTo>
                <a:lnTo>
                  <a:pt x="2263" y="4199"/>
                </a:lnTo>
                <a:lnTo>
                  <a:pt x="2263" y="4277"/>
                </a:lnTo>
                <a:lnTo>
                  <a:pt x="2263" y="4355"/>
                </a:lnTo>
                <a:lnTo>
                  <a:pt x="2263" y="4432"/>
                </a:lnTo>
                <a:lnTo>
                  <a:pt x="2263" y="4510"/>
                </a:lnTo>
                <a:lnTo>
                  <a:pt x="2263" y="4588"/>
                </a:lnTo>
                <a:lnTo>
                  <a:pt x="2263" y="4666"/>
                </a:lnTo>
                <a:lnTo>
                  <a:pt x="2263" y="4743"/>
                </a:lnTo>
                <a:lnTo>
                  <a:pt x="2263" y="4821"/>
                </a:lnTo>
                <a:lnTo>
                  <a:pt x="2263" y="4899"/>
                </a:lnTo>
                <a:lnTo>
                  <a:pt x="2263" y="4977"/>
                </a:lnTo>
                <a:lnTo>
                  <a:pt x="2263" y="5055"/>
                </a:lnTo>
                <a:lnTo>
                  <a:pt x="2263" y="5132"/>
                </a:lnTo>
                <a:lnTo>
                  <a:pt x="2263" y="5210"/>
                </a:lnTo>
                <a:lnTo>
                  <a:pt x="2263" y="5288"/>
                </a:lnTo>
                <a:lnTo>
                  <a:pt x="2263" y="5366"/>
                </a:lnTo>
                <a:lnTo>
                  <a:pt x="2263" y="5443"/>
                </a:lnTo>
                <a:lnTo>
                  <a:pt x="2263" y="5521"/>
                </a:lnTo>
                <a:lnTo>
                  <a:pt x="2263" y="5599"/>
                </a:lnTo>
                <a:lnTo>
                  <a:pt x="2263" y="5677"/>
                </a:lnTo>
                <a:lnTo>
                  <a:pt x="2263" y="5754"/>
                </a:lnTo>
                <a:lnTo>
                  <a:pt x="2263" y="5832"/>
                </a:lnTo>
                <a:lnTo>
                  <a:pt x="2263" y="5910"/>
                </a:lnTo>
                <a:lnTo>
                  <a:pt x="2263" y="5988"/>
                </a:lnTo>
                <a:lnTo>
                  <a:pt x="2263" y="6066"/>
                </a:lnTo>
                <a:lnTo>
                  <a:pt x="2263" y="6143"/>
                </a:lnTo>
                <a:lnTo>
                  <a:pt x="2263" y="6221"/>
                </a:lnTo>
                <a:lnTo>
                  <a:pt x="2263" y="6299"/>
                </a:lnTo>
                <a:lnTo>
                  <a:pt x="2263" y="6377"/>
                </a:lnTo>
                <a:lnTo>
                  <a:pt x="2263" y="6454"/>
                </a:lnTo>
                <a:lnTo>
                  <a:pt x="2263" y="6532"/>
                </a:lnTo>
                <a:lnTo>
                  <a:pt x="2263" y="6610"/>
                </a:lnTo>
                <a:lnTo>
                  <a:pt x="2263" y="6688"/>
                </a:lnTo>
                <a:lnTo>
                  <a:pt x="2263" y="6765"/>
                </a:lnTo>
                <a:lnTo>
                  <a:pt x="2263" y="6843"/>
                </a:lnTo>
                <a:lnTo>
                  <a:pt x="2263" y="6921"/>
                </a:lnTo>
                <a:lnTo>
                  <a:pt x="2263" y="6999"/>
                </a:lnTo>
                <a:lnTo>
                  <a:pt x="2263" y="7077"/>
                </a:lnTo>
                <a:lnTo>
                  <a:pt x="2263" y="7154"/>
                </a:lnTo>
                <a:lnTo>
                  <a:pt x="2263" y="7232"/>
                </a:lnTo>
                <a:lnTo>
                  <a:pt x="2263" y="7310"/>
                </a:lnTo>
                <a:lnTo>
                  <a:pt x="2263" y="7388"/>
                </a:lnTo>
                <a:lnTo>
                  <a:pt x="2263" y="7465"/>
                </a:lnTo>
                <a:lnTo>
                  <a:pt x="2263" y="7543"/>
                </a:lnTo>
                <a:lnTo>
                  <a:pt x="2263" y="7621"/>
                </a:lnTo>
                <a:lnTo>
                  <a:pt x="2263" y="7699"/>
                </a:lnTo>
                <a:lnTo>
                  <a:pt x="2263" y="7777"/>
                </a:lnTo>
                <a:lnTo>
                  <a:pt x="4526" y="7777"/>
                </a:lnTo>
                <a:lnTo>
                  <a:pt x="4526" y="7699"/>
                </a:lnTo>
                <a:lnTo>
                  <a:pt x="3864" y="7699"/>
                </a:lnTo>
                <a:lnTo>
                  <a:pt x="3864" y="7621"/>
                </a:lnTo>
                <a:lnTo>
                  <a:pt x="3395" y="7621"/>
                </a:lnTo>
                <a:lnTo>
                  <a:pt x="3395" y="7543"/>
                </a:lnTo>
                <a:lnTo>
                  <a:pt x="3187" y="7543"/>
                </a:lnTo>
                <a:lnTo>
                  <a:pt x="3187" y="7465"/>
                </a:lnTo>
                <a:lnTo>
                  <a:pt x="3063" y="7465"/>
                </a:lnTo>
                <a:lnTo>
                  <a:pt x="3063" y="7388"/>
                </a:lnTo>
                <a:lnTo>
                  <a:pt x="2979" y="7388"/>
                </a:lnTo>
                <a:lnTo>
                  <a:pt x="2979" y="7310"/>
                </a:lnTo>
                <a:lnTo>
                  <a:pt x="2917" y="7310"/>
                </a:lnTo>
                <a:lnTo>
                  <a:pt x="2917" y="7232"/>
                </a:lnTo>
                <a:lnTo>
                  <a:pt x="2868" y="7232"/>
                </a:lnTo>
                <a:lnTo>
                  <a:pt x="2868" y="7154"/>
                </a:lnTo>
                <a:lnTo>
                  <a:pt x="2829" y="7154"/>
                </a:lnTo>
                <a:lnTo>
                  <a:pt x="2829" y="7077"/>
                </a:lnTo>
                <a:lnTo>
                  <a:pt x="2797" y="7077"/>
                </a:lnTo>
                <a:lnTo>
                  <a:pt x="2797" y="6999"/>
                </a:lnTo>
                <a:lnTo>
                  <a:pt x="2769" y="6999"/>
                </a:lnTo>
                <a:lnTo>
                  <a:pt x="2769" y="6921"/>
                </a:lnTo>
                <a:lnTo>
                  <a:pt x="2746" y="6921"/>
                </a:lnTo>
                <a:lnTo>
                  <a:pt x="2746" y="6843"/>
                </a:lnTo>
                <a:lnTo>
                  <a:pt x="2725" y="6843"/>
                </a:lnTo>
                <a:lnTo>
                  <a:pt x="2725" y="6765"/>
                </a:lnTo>
                <a:lnTo>
                  <a:pt x="2707" y="6765"/>
                </a:lnTo>
                <a:lnTo>
                  <a:pt x="2707" y="6688"/>
                </a:lnTo>
                <a:lnTo>
                  <a:pt x="2691" y="6688"/>
                </a:lnTo>
                <a:lnTo>
                  <a:pt x="2691" y="6610"/>
                </a:lnTo>
                <a:lnTo>
                  <a:pt x="2676" y="6610"/>
                </a:lnTo>
                <a:lnTo>
                  <a:pt x="2676" y="6532"/>
                </a:lnTo>
                <a:lnTo>
                  <a:pt x="2663" y="6532"/>
                </a:lnTo>
                <a:lnTo>
                  <a:pt x="2663" y="6454"/>
                </a:lnTo>
                <a:lnTo>
                  <a:pt x="2651" y="6454"/>
                </a:lnTo>
                <a:lnTo>
                  <a:pt x="2651" y="6377"/>
                </a:lnTo>
                <a:lnTo>
                  <a:pt x="2640" y="6377"/>
                </a:lnTo>
                <a:lnTo>
                  <a:pt x="2640" y="6299"/>
                </a:lnTo>
                <a:lnTo>
                  <a:pt x="2630" y="6299"/>
                </a:lnTo>
                <a:lnTo>
                  <a:pt x="2630" y="6221"/>
                </a:lnTo>
                <a:lnTo>
                  <a:pt x="2621" y="6221"/>
                </a:lnTo>
                <a:lnTo>
                  <a:pt x="2621" y="6143"/>
                </a:lnTo>
                <a:lnTo>
                  <a:pt x="2612" y="6143"/>
                </a:lnTo>
                <a:lnTo>
                  <a:pt x="2612" y="6066"/>
                </a:lnTo>
                <a:lnTo>
                  <a:pt x="2604" y="6066"/>
                </a:lnTo>
                <a:lnTo>
                  <a:pt x="2604" y="5988"/>
                </a:lnTo>
                <a:lnTo>
                  <a:pt x="2597" y="5988"/>
                </a:lnTo>
                <a:lnTo>
                  <a:pt x="2597" y="5910"/>
                </a:lnTo>
                <a:lnTo>
                  <a:pt x="2590" y="5910"/>
                </a:lnTo>
                <a:lnTo>
                  <a:pt x="2590" y="5832"/>
                </a:lnTo>
                <a:lnTo>
                  <a:pt x="2583" y="5832"/>
                </a:lnTo>
                <a:lnTo>
                  <a:pt x="2583" y="5754"/>
                </a:lnTo>
                <a:lnTo>
                  <a:pt x="2577" y="5754"/>
                </a:lnTo>
                <a:lnTo>
                  <a:pt x="2577" y="5677"/>
                </a:lnTo>
                <a:lnTo>
                  <a:pt x="2571" y="5677"/>
                </a:lnTo>
                <a:lnTo>
                  <a:pt x="2571" y="5599"/>
                </a:lnTo>
                <a:lnTo>
                  <a:pt x="2566" y="5599"/>
                </a:lnTo>
                <a:lnTo>
                  <a:pt x="2566" y="5521"/>
                </a:lnTo>
                <a:lnTo>
                  <a:pt x="2560" y="5521"/>
                </a:lnTo>
                <a:lnTo>
                  <a:pt x="2560" y="5443"/>
                </a:lnTo>
                <a:lnTo>
                  <a:pt x="2555" y="5443"/>
                </a:lnTo>
                <a:lnTo>
                  <a:pt x="2555" y="5366"/>
                </a:lnTo>
                <a:lnTo>
                  <a:pt x="2551" y="5366"/>
                </a:lnTo>
                <a:lnTo>
                  <a:pt x="2551" y="5288"/>
                </a:lnTo>
                <a:lnTo>
                  <a:pt x="2546" y="5288"/>
                </a:lnTo>
                <a:lnTo>
                  <a:pt x="2546" y="5210"/>
                </a:lnTo>
                <a:lnTo>
                  <a:pt x="2542" y="5210"/>
                </a:lnTo>
                <a:lnTo>
                  <a:pt x="2542" y="5132"/>
                </a:lnTo>
                <a:lnTo>
                  <a:pt x="2538" y="5132"/>
                </a:lnTo>
                <a:lnTo>
                  <a:pt x="2538" y="5055"/>
                </a:lnTo>
                <a:lnTo>
                  <a:pt x="2534" y="5055"/>
                </a:lnTo>
                <a:lnTo>
                  <a:pt x="2534" y="4977"/>
                </a:lnTo>
                <a:lnTo>
                  <a:pt x="2530" y="4977"/>
                </a:lnTo>
                <a:lnTo>
                  <a:pt x="2530" y="4899"/>
                </a:lnTo>
                <a:lnTo>
                  <a:pt x="2526" y="4899"/>
                </a:lnTo>
                <a:lnTo>
                  <a:pt x="2526" y="4821"/>
                </a:lnTo>
                <a:lnTo>
                  <a:pt x="2523" y="4821"/>
                </a:lnTo>
                <a:lnTo>
                  <a:pt x="2523" y="4743"/>
                </a:lnTo>
                <a:lnTo>
                  <a:pt x="2519" y="4743"/>
                </a:lnTo>
                <a:lnTo>
                  <a:pt x="2519" y="4666"/>
                </a:lnTo>
                <a:lnTo>
                  <a:pt x="2516" y="4666"/>
                </a:lnTo>
                <a:lnTo>
                  <a:pt x="2516" y="4588"/>
                </a:lnTo>
                <a:lnTo>
                  <a:pt x="2513" y="4588"/>
                </a:lnTo>
                <a:lnTo>
                  <a:pt x="2513" y="4510"/>
                </a:lnTo>
                <a:lnTo>
                  <a:pt x="2510" y="4510"/>
                </a:lnTo>
                <a:lnTo>
                  <a:pt x="2510" y="4432"/>
                </a:lnTo>
                <a:lnTo>
                  <a:pt x="2507" y="4432"/>
                </a:lnTo>
                <a:lnTo>
                  <a:pt x="2507" y="4355"/>
                </a:lnTo>
                <a:lnTo>
                  <a:pt x="2504" y="4355"/>
                </a:lnTo>
                <a:lnTo>
                  <a:pt x="2504" y="4277"/>
                </a:lnTo>
                <a:lnTo>
                  <a:pt x="2502" y="4277"/>
                </a:lnTo>
                <a:lnTo>
                  <a:pt x="2502" y="4199"/>
                </a:lnTo>
                <a:lnTo>
                  <a:pt x="2499" y="4199"/>
                </a:lnTo>
                <a:lnTo>
                  <a:pt x="2499" y="4121"/>
                </a:lnTo>
                <a:lnTo>
                  <a:pt x="2497" y="4121"/>
                </a:lnTo>
                <a:lnTo>
                  <a:pt x="2497" y="4044"/>
                </a:lnTo>
                <a:lnTo>
                  <a:pt x="2494" y="4044"/>
                </a:lnTo>
                <a:lnTo>
                  <a:pt x="2494" y="3966"/>
                </a:lnTo>
                <a:lnTo>
                  <a:pt x="2492" y="3966"/>
                </a:lnTo>
                <a:lnTo>
                  <a:pt x="2492" y="3888"/>
                </a:lnTo>
                <a:lnTo>
                  <a:pt x="2263" y="3888"/>
                </a:lnTo>
                <a:lnTo>
                  <a:pt x="2263" y="3810"/>
                </a:lnTo>
                <a:lnTo>
                  <a:pt x="2263" y="3732"/>
                </a:lnTo>
                <a:lnTo>
                  <a:pt x="2263" y="3655"/>
                </a:lnTo>
                <a:lnTo>
                  <a:pt x="2263" y="3577"/>
                </a:lnTo>
                <a:lnTo>
                  <a:pt x="2263" y="3499"/>
                </a:lnTo>
                <a:lnTo>
                  <a:pt x="2263" y="3421"/>
                </a:lnTo>
                <a:lnTo>
                  <a:pt x="2263" y="3344"/>
                </a:lnTo>
                <a:lnTo>
                  <a:pt x="2263" y="3266"/>
                </a:lnTo>
                <a:lnTo>
                  <a:pt x="2263" y="3188"/>
                </a:lnTo>
                <a:lnTo>
                  <a:pt x="2263" y="3110"/>
                </a:lnTo>
                <a:lnTo>
                  <a:pt x="2263" y="3033"/>
                </a:lnTo>
                <a:lnTo>
                  <a:pt x="2263" y="2955"/>
                </a:lnTo>
                <a:lnTo>
                  <a:pt x="2263" y="2877"/>
                </a:lnTo>
                <a:lnTo>
                  <a:pt x="2263" y="2799"/>
                </a:lnTo>
                <a:lnTo>
                  <a:pt x="2263" y="2721"/>
                </a:lnTo>
                <a:lnTo>
                  <a:pt x="2263" y="2644"/>
                </a:lnTo>
                <a:lnTo>
                  <a:pt x="2263" y="2566"/>
                </a:lnTo>
                <a:lnTo>
                  <a:pt x="2263" y="2488"/>
                </a:lnTo>
                <a:lnTo>
                  <a:pt x="2263" y="2410"/>
                </a:lnTo>
                <a:lnTo>
                  <a:pt x="2263" y="2333"/>
                </a:lnTo>
                <a:lnTo>
                  <a:pt x="2263" y="2255"/>
                </a:lnTo>
                <a:lnTo>
                  <a:pt x="2263" y="2177"/>
                </a:lnTo>
                <a:lnTo>
                  <a:pt x="2263" y="2099"/>
                </a:lnTo>
                <a:lnTo>
                  <a:pt x="2263" y="2022"/>
                </a:lnTo>
                <a:lnTo>
                  <a:pt x="2263" y="1944"/>
                </a:lnTo>
                <a:lnTo>
                  <a:pt x="2263" y="1866"/>
                </a:lnTo>
                <a:lnTo>
                  <a:pt x="2263" y="1788"/>
                </a:lnTo>
                <a:lnTo>
                  <a:pt x="2263" y="1710"/>
                </a:lnTo>
                <a:lnTo>
                  <a:pt x="2263" y="1633"/>
                </a:lnTo>
                <a:lnTo>
                  <a:pt x="2263" y="1555"/>
                </a:lnTo>
                <a:lnTo>
                  <a:pt x="2263" y="1477"/>
                </a:lnTo>
                <a:lnTo>
                  <a:pt x="2263" y="1399"/>
                </a:lnTo>
                <a:lnTo>
                  <a:pt x="2263" y="1322"/>
                </a:lnTo>
                <a:lnTo>
                  <a:pt x="2263" y="1244"/>
                </a:lnTo>
                <a:lnTo>
                  <a:pt x="2263" y="1166"/>
                </a:lnTo>
                <a:lnTo>
                  <a:pt x="2263" y="1088"/>
                </a:lnTo>
                <a:lnTo>
                  <a:pt x="2263" y="1011"/>
                </a:lnTo>
                <a:lnTo>
                  <a:pt x="2263" y="933"/>
                </a:lnTo>
                <a:lnTo>
                  <a:pt x="2263" y="855"/>
                </a:lnTo>
                <a:lnTo>
                  <a:pt x="2263" y="777"/>
                </a:lnTo>
                <a:lnTo>
                  <a:pt x="2263" y="699"/>
                </a:lnTo>
                <a:lnTo>
                  <a:pt x="2263" y="622"/>
                </a:lnTo>
                <a:lnTo>
                  <a:pt x="2263" y="544"/>
                </a:lnTo>
                <a:lnTo>
                  <a:pt x="2263" y="466"/>
                </a:lnTo>
                <a:lnTo>
                  <a:pt x="2263" y="388"/>
                </a:lnTo>
                <a:lnTo>
                  <a:pt x="2263" y="311"/>
                </a:lnTo>
                <a:lnTo>
                  <a:pt x="2263" y="233"/>
                </a:lnTo>
                <a:lnTo>
                  <a:pt x="2263" y="155"/>
                </a:lnTo>
                <a:lnTo>
                  <a:pt x="2263" y="77"/>
                </a:lnTo>
                <a:lnTo>
                  <a:pt x="2263" y="0"/>
                </a:lnTo>
                <a:lnTo>
                  <a:pt x="0" y="0"/>
                </a:lnTo>
              </a:path>
            </a:pathLst>
          </a:custGeom>
          <a:solidFill>
            <a:srgbClr val="0066FF"/>
          </a:solidFill>
          <a:ln w="15875">
            <a:solidFill>
              <a:srgbClr val="0066FF"/>
            </a:solidFill>
            <a:round/>
            <a:headEnd/>
            <a:tailEnd/>
          </a:ln>
        </p:spPr>
        <p:txBody>
          <a:bodyPr rot="10800000"/>
          <a:lstStyle/>
          <a:p>
            <a:pPr algn="ctr">
              <a:defRPr/>
            </a:pPr>
            <a:endParaRPr lang="en-US" sz="2400">
              <a:latin typeface="+mn-lt"/>
            </a:endParaRPr>
          </a:p>
        </p:txBody>
      </p:sp>
      <p:sp>
        <p:nvSpPr>
          <p:cNvPr id="133159" name="Freeform 302"/>
          <p:cNvSpPr>
            <a:spLocks/>
          </p:cNvSpPr>
          <p:nvPr/>
        </p:nvSpPr>
        <p:spPr bwMode="auto">
          <a:xfrm>
            <a:off x="3381375" y="5438775"/>
            <a:ext cx="2600325" cy="992188"/>
          </a:xfrm>
          <a:custGeom>
            <a:avLst/>
            <a:gdLst>
              <a:gd name="T0" fmla="*/ 0 w 1638"/>
              <a:gd name="T1" fmla="*/ 0 h 625"/>
              <a:gd name="T2" fmla="*/ 0 w 1638"/>
              <a:gd name="T3" fmla="*/ 2147483647 h 625"/>
              <a:gd name="T4" fmla="*/ 2147483647 w 1638"/>
              <a:gd name="T5" fmla="*/ 2147483647 h 625"/>
              <a:gd name="T6" fmla="*/ 0 60000 65536"/>
              <a:gd name="T7" fmla="*/ 0 60000 65536"/>
              <a:gd name="T8" fmla="*/ 0 60000 65536"/>
              <a:gd name="T9" fmla="*/ 0 w 1638"/>
              <a:gd name="T10" fmla="*/ 0 h 625"/>
              <a:gd name="T11" fmla="*/ 1638 w 1638"/>
              <a:gd name="T12" fmla="*/ 625 h 625"/>
            </a:gdLst>
            <a:ahLst/>
            <a:cxnLst>
              <a:cxn ang="T6">
                <a:pos x="T0" y="T1"/>
              </a:cxn>
              <a:cxn ang="T7">
                <a:pos x="T2" y="T3"/>
              </a:cxn>
              <a:cxn ang="T8">
                <a:pos x="T4" y="T5"/>
              </a:cxn>
            </a:cxnLst>
            <a:rect l="T9" t="T10" r="T11" b="T12"/>
            <a:pathLst>
              <a:path w="1638" h="625">
                <a:moveTo>
                  <a:pt x="0" y="0"/>
                </a:moveTo>
                <a:lnTo>
                  <a:pt x="0" y="625"/>
                </a:lnTo>
                <a:lnTo>
                  <a:pt x="1638" y="625"/>
                </a:lnTo>
              </a:path>
            </a:pathLst>
          </a:custGeom>
          <a:noFill/>
          <a:ln w="23813">
            <a:solidFill>
              <a:schemeClr val="tx1"/>
            </a:solidFill>
            <a:round/>
            <a:headEnd/>
            <a:tailEnd/>
          </a:ln>
        </p:spPr>
        <p:txBody>
          <a:bodyPr/>
          <a:lstStyle/>
          <a:p>
            <a:pPr algn="ctr">
              <a:defRPr/>
            </a:pPr>
            <a:endParaRPr lang="en-US" sz="2400">
              <a:latin typeface="+mn-lt"/>
            </a:endParaRPr>
          </a:p>
        </p:txBody>
      </p:sp>
      <p:sp>
        <p:nvSpPr>
          <p:cNvPr id="133160" name="Rectangle 304"/>
          <p:cNvSpPr>
            <a:spLocks noChangeArrowheads="1"/>
          </p:cNvSpPr>
          <p:nvPr/>
        </p:nvSpPr>
        <p:spPr bwMode="auto">
          <a:xfrm>
            <a:off x="3208338" y="5368925"/>
            <a:ext cx="114300" cy="274638"/>
          </a:xfrm>
          <a:prstGeom prst="rect">
            <a:avLst/>
          </a:prstGeom>
          <a:noFill/>
          <a:ln w="9525">
            <a:noFill/>
            <a:miter lim="800000"/>
            <a:headEnd/>
            <a:tailEnd/>
          </a:ln>
        </p:spPr>
        <p:txBody>
          <a:bodyPr wrap="none" lIns="0" tIns="0" rIns="0" bIns="0">
            <a:spAutoFit/>
          </a:bodyPr>
          <a:lstStyle/>
          <a:p>
            <a:pPr algn="ctr">
              <a:defRPr/>
            </a:pPr>
            <a:r>
              <a:rPr lang="en-US">
                <a:latin typeface="+mn-lt"/>
              </a:rPr>
              <a:t>1</a:t>
            </a:r>
            <a:endParaRPr lang="en-US" sz="2400">
              <a:latin typeface="+mn-lt"/>
            </a:endParaRPr>
          </a:p>
        </p:txBody>
      </p:sp>
      <p:sp>
        <p:nvSpPr>
          <p:cNvPr id="133161" name="Rectangle 305"/>
          <p:cNvSpPr>
            <a:spLocks noChangeArrowheads="1"/>
          </p:cNvSpPr>
          <p:nvPr/>
        </p:nvSpPr>
        <p:spPr bwMode="auto">
          <a:xfrm>
            <a:off x="3208338" y="6300788"/>
            <a:ext cx="114300" cy="274637"/>
          </a:xfrm>
          <a:prstGeom prst="rect">
            <a:avLst/>
          </a:prstGeom>
          <a:noFill/>
          <a:ln w="9525">
            <a:noFill/>
            <a:miter lim="800000"/>
            <a:headEnd/>
            <a:tailEnd/>
          </a:ln>
        </p:spPr>
        <p:txBody>
          <a:bodyPr wrap="none" lIns="0" tIns="0" rIns="0" bIns="0">
            <a:spAutoFit/>
          </a:bodyPr>
          <a:lstStyle/>
          <a:p>
            <a:pPr algn="ctr">
              <a:defRPr/>
            </a:pPr>
            <a:r>
              <a:rPr lang="en-US">
                <a:latin typeface="+mn-lt"/>
              </a:rPr>
              <a:t>0</a:t>
            </a:r>
            <a:endParaRPr lang="en-US" sz="2400">
              <a:latin typeface="+mn-lt"/>
            </a:endParaRPr>
          </a:p>
        </p:txBody>
      </p:sp>
      <p:sp>
        <p:nvSpPr>
          <p:cNvPr id="159786" name="Rectangle 306"/>
          <p:cNvSpPr>
            <a:spLocks noChangeArrowheads="1"/>
          </p:cNvSpPr>
          <p:nvPr/>
        </p:nvSpPr>
        <p:spPr bwMode="auto">
          <a:xfrm>
            <a:off x="3640138" y="6430963"/>
            <a:ext cx="18923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ctr" eaLnBrk="1" hangingPunct="1"/>
            <a:r>
              <a:rPr lang="en-US" altLang="en-US">
                <a:latin typeface="Times New Roman" panose="02020603050405020304" pitchFamily="18" charset="0"/>
              </a:rPr>
              <a:t>symmetric, mean, sd</a:t>
            </a:r>
            <a:endParaRPr lang="en-US" altLang="en-US" sz="2400">
              <a:latin typeface="Times New Roman" panose="02020603050405020304" pitchFamily="18" charset="0"/>
            </a:endParaRPr>
          </a:p>
        </p:txBody>
      </p:sp>
      <p:sp>
        <p:nvSpPr>
          <p:cNvPr id="133163" name="Freeform 33"/>
          <p:cNvSpPr>
            <a:spLocks/>
          </p:cNvSpPr>
          <p:nvPr/>
        </p:nvSpPr>
        <p:spPr bwMode="auto">
          <a:xfrm>
            <a:off x="6467475" y="3613150"/>
            <a:ext cx="2600325" cy="993775"/>
          </a:xfrm>
          <a:custGeom>
            <a:avLst/>
            <a:gdLst>
              <a:gd name="T0" fmla="*/ 0 w 1638"/>
              <a:gd name="T1" fmla="*/ 0 h 626"/>
              <a:gd name="T2" fmla="*/ 0 w 1638"/>
              <a:gd name="T3" fmla="*/ 2147483647 h 626"/>
              <a:gd name="T4" fmla="*/ 2147483647 w 1638"/>
              <a:gd name="T5" fmla="*/ 2147483647 h 626"/>
              <a:gd name="T6" fmla="*/ 0 60000 65536"/>
              <a:gd name="T7" fmla="*/ 0 60000 65536"/>
              <a:gd name="T8" fmla="*/ 0 60000 65536"/>
              <a:gd name="T9" fmla="*/ 0 w 1638"/>
              <a:gd name="T10" fmla="*/ 0 h 626"/>
              <a:gd name="T11" fmla="*/ 1638 w 1638"/>
              <a:gd name="T12" fmla="*/ 626 h 626"/>
            </a:gdLst>
            <a:ahLst/>
            <a:cxnLst>
              <a:cxn ang="T6">
                <a:pos x="T0" y="T1"/>
              </a:cxn>
              <a:cxn ang="T7">
                <a:pos x="T2" y="T3"/>
              </a:cxn>
              <a:cxn ang="T8">
                <a:pos x="T4" y="T5"/>
              </a:cxn>
            </a:cxnLst>
            <a:rect l="T9" t="T10" r="T11" b="T12"/>
            <a:pathLst>
              <a:path w="1638" h="626">
                <a:moveTo>
                  <a:pt x="0" y="0"/>
                </a:moveTo>
                <a:lnTo>
                  <a:pt x="0" y="626"/>
                </a:lnTo>
                <a:lnTo>
                  <a:pt x="1638" y="626"/>
                </a:lnTo>
              </a:path>
            </a:pathLst>
          </a:custGeom>
          <a:noFill/>
          <a:ln w="23813">
            <a:solidFill>
              <a:schemeClr val="tx1"/>
            </a:solidFill>
            <a:round/>
            <a:headEnd/>
            <a:tailEnd/>
          </a:ln>
        </p:spPr>
        <p:txBody>
          <a:bodyPr/>
          <a:lstStyle/>
          <a:p>
            <a:pPr algn="ctr">
              <a:defRPr/>
            </a:pPr>
            <a:endParaRPr lang="en-US" sz="2400">
              <a:latin typeface="+mn-lt"/>
            </a:endParaRPr>
          </a:p>
        </p:txBody>
      </p:sp>
      <p:sp>
        <p:nvSpPr>
          <p:cNvPr id="133164" name="Rectangle 34"/>
          <p:cNvSpPr>
            <a:spLocks noChangeArrowheads="1"/>
          </p:cNvSpPr>
          <p:nvPr/>
        </p:nvSpPr>
        <p:spPr bwMode="auto">
          <a:xfrm>
            <a:off x="6294438" y="3549650"/>
            <a:ext cx="114300" cy="274638"/>
          </a:xfrm>
          <a:prstGeom prst="rect">
            <a:avLst/>
          </a:prstGeom>
          <a:noFill/>
          <a:ln w="9525">
            <a:noFill/>
            <a:miter lim="800000"/>
            <a:headEnd/>
            <a:tailEnd/>
          </a:ln>
        </p:spPr>
        <p:txBody>
          <a:bodyPr wrap="none" lIns="0" tIns="0" rIns="0" bIns="0">
            <a:spAutoFit/>
          </a:bodyPr>
          <a:lstStyle/>
          <a:p>
            <a:pPr algn="ctr">
              <a:defRPr/>
            </a:pPr>
            <a:r>
              <a:rPr lang="en-US">
                <a:latin typeface="+mn-lt"/>
              </a:rPr>
              <a:t>1</a:t>
            </a:r>
            <a:endParaRPr lang="en-US" sz="2400">
              <a:latin typeface="+mn-lt"/>
            </a:endParaRPr>
          </a:p>
        </p:txBody>
      </p:sp>
      <p:sp>
        <p:nvSpPr>
          <p:cNvPr id="133165" name="Rectangle 35"/>
          <p:cNvSpPr>
            <a:spLocks noChangeArrowheads="1"/>
          </p:cNvSpPr>
          <p:nvPr/>
        </p:nvSpPr>
        <p:spPr bwMode="auto">
          <a:xfrm>
            <a:off x="6294438" y="4481513"/>
            <a:ext cx="114300" cy="274637"/>
          </a:xfrm>
          <a:prstGeom prst="rect">
            <a:avLst/>
          </a:prstGeom>
          <a:noFill/>
          <a:ln w="9525">
            <a:noFill/>
            <a:miter lim="800000"/>
            <a:headEnd/>
            <a:tailEnd/>
          </a:ln>
        </p:spPr>
        <p:txBody>
          <a:bodyPr wrap="none" lIns="0" tIns="0" rIns="0" bIns="0">
            <a:spAutoFit/>
          </a:bodyPr>
          <a:lstStyle/>
          <a:p>
            <a:pPr algn="ctr">
              <a:defRPr/>
            </a:pPr>
            <a:r>
              <a:rPr lang="en-US">
                <a:latin typeface="+mn-lt"/>
              </a:rPr>
              <a:t>0</a:t>
            </a:r>
            <a:endParaRPr lang="en-US" sz="2400">
              <a:latin typeface="+mn-lt"/>
            </a:endParaRPr>
          </a:p>
        </p:txBody>
      </p:sp>
      <p:sp>
        <p:nvSpPr>
          <p:cNvPr id="133166" name="Freeform 112"/>
          <p:cNvSpPr>
            <a:spLocks/>
          </p:cNvSpPr>
          <p:nvPr/>
        </p:nvSpPr>
        <p:spPr bwMode="auto">
          <a:xfrm flipV="1">
            <a:off x="6629400" y="3654425"/>
            <a:ext cx="2362200" cy="952500"/>
          </a:xfrm>
          <a:custGeom>
            <a:avLst/>
            <a:gdLst>
              <a:gd name="T0" fmla="*/ 2147483647 w 3394"/>
              <a:gd name="T1" fmla="*/ 224137450 h 7777"/>
              <a:gd name="T2" fmla="*/ 2147483647 w 3394"/>
              <a:gd name="T3" fmla="*/ 674257397 h 7777"/>
              <a:gd name="T4" fmla="*/ 2147483647 w 3394"/>
              <a:gd name="T5" fmla="*/ 1124377896 h 7777"/>
              <a:gd name="T6" fmla="*/ 2147483647 w 3394"/>
              <a:gd name="T7" fmla="*/ 1350345083 h 7777"/>
              <a:gd name="T8" fmla="*/ 2147483647 w 3394"/>
              <a:gd name="T9" fmla="*/ 1800464847 h 7777"/>
              <a:gd name="T10" fmla="*/ 2147483647 w 3394"/>
              <a:gd name="T11" fmla="*/ 2024602725 h 7777"/>
              <a:gd name="T12" fmla="*/ 2147483647 w 3394"/>
              <a:gd name="T13" fmla="*/ 2147483647 h 7777"/>
              <a:gd name="T14" fmla="*/ 2147483647 w 3394"/>
              <a:gd name="T15" fmla="*/ 2147483647 h 7777"/>
              <a:gd name="T16" fmla="*/ 2147483647 w 3394"/>
              <a:gd name="T17" fmla="*/ 2147483647 h 7777"/>
              <a:gd name="T18" fmla="*/ 2147483647 w 3394"/>
              <a:gd name="T19" fmla="*/ 2147483647 h 7777"/>
              <a:gd name="T20" fmla="*/ 2147483647 w 3394"/>
              <a:gd name="T21" fmla="*/ 2147483647 h 7777"/>
              <a:gd name="T22" fmla="*/ 2147483647 w 3394"/>
              <a:gd name="T23" fmla="*/ 2147483647 h 7777"/>
              <a:gd name="T24" fmla="*/ 2147483647 w 3394"/>
              <a:gd name="T25" fmla="*/ 2147483647 h 7777"/>
              <a:gd name="T26" fmla="*/ 2147483647 w 3394"/>
              <a:gd name="T27" fmla="*/ 2147483647 h 7777"/>
              <a:gd name="T28" fmla="*/ 2147483647 w 3394"/>
              <a:gd name="T29" fmla="*/ 2147483647 h 7777"/>
              <a:gd name="T30" fmla="*/ 2147483647 w 3394"/>
              <a:gd name="T31" fmla="*/ 2147483647 h 7777"/>
              <a:gd name="T32" fmla="*/ 2147483647 w 3394"/>
              <a:gd name="T33" fmla="*/ 2147483647 h 7777"/>
              <a:gd name="T34" fmla="*/ 2147483647 w 3394"/>
              <a:gd name="T35" fmla="*/ 2147483647 h 7777"/>
              <a:gd name="T36" fmla="*/ 2147483647 w 3394"/>
              <a:gd name="T37" fmla="*/ 2147483647 h 7777"/>
              <a:gd name="T38" fmla="*/ 2147483647 w 3394"/>
              <a:gd name="T39" fmla="*/ 2147483647 h 7777"/>
              <a:gd name="T40" fmla="*/ 2147483647 w 3394"/>
              <a:gd name="T41" fmla="*/ 2147483647 h 7777"/>
              <a:gd name="T42" fmla="*/ 2147483647 w 3394"/>
              <a:gd name="T43" fmla="*/ 2147483647 h 7777"/>
              <a:gd name="T44" fmla="*/ 2147483647 w 3394"/>
              <a:gd name="T45" fmla="*/ 2147483647 h 7777"/>
              <a:gd name="T46" fmla="*/ 2147483647 w 3394"/>
              <a:gd name="T47" fmla="*/ 2147483647 h 7777"/>
              <a:gd name="T48" fmla="*/ 2147483647 w 3394"/>
              <a:gd name="T49" fmla="*/ 2147483647 h 7777"/>
              <a:gd name="T50" fmla="*/ 2147483647 w 3394"/>
              <a:gd name="T51" fmla="*/ 2147483647 h 7777"/>
              <a:gd name="T52" fmla="*/ 2147483647 w 3394"/>
              <a:gd name="T53" fmla="*/ 2147483647 h 7777"/>
              <a:gd name="T54" fmla="*/ 2147483647 w 3394"/>
              <a:gd name="T55" fmla="*/ 2147483647 h 7777"/>
              <a:gd name="T56" fmla="*/ 2147483647 w 3394"/>
              <a:gd name="T57" fmla="*/ 2147483647 h 7777"/>
              <a:gd name="T58" fmla="*/ 2147483647 w 3394"/>
              <a:gd name="T59" fmla="*/ 2147483647 h 7777"/>
              <a:gd name="T60" fmla="*/ 2147483647 w 3394"/>
              <a:gd name="T61" fmla="*/ 2147483647 h 7777"/>
              <a:gd name="T62" fmla="*/ 2147483647 w 3394"/>
              <a:gd name="T63" fmla="*/ 2147483647 h 7777"/>
              <a:gd name="T64" fmla="*/ 2147483647 w 3394"/>
              <a:gd name="T65" fmla="*/ 2147483647 h 7777"/>
              <a:gd name="T66" fmla="*/ 2147483647 w 3394"/>
              <a:gd name="T67" fmla="*/ 2147483647 h 7777"/>
              <a:gd name="T68" fmla="*/ 2147483647 w 3394"/>
              <a:gd name="T69" fmla="*/ 2147483647 h 7777"/>
              <a:gd name="T70" fmla="*/ 2147483647 w 3394"/>
              <a:gd name="T71" fmla="*/ 2147483647 h 7777"/>
              <a:gd name="T72" fmla="*/ 2147483647 w 3394"/>
              <a:gd name="T73" fmla="*/ 2147483647 h 7777"/>
              <a:gd name="T74" fmla="*/ 2147483647 w 3394"/>
              <a:gd name="T75" fmla="*/ 2147483647 h 7777"/>
              <a:gd name="T76" fmla="*/ 2147483647 w 3394"/>
              <a:gd name="T77" fmla="*/ 2147483647 h 7777"/>
              <a:gd name="T78" fmla="*/ 2147483647 w 3394"/>
              <a:gd name="T79" fmla="*/ 2147483647 h 7777"/>
              <a:gd name="T80" fmla="*/ 2147483647 w 3394"/>
              <a:gd name="T81" fmla="*/ 2147483647 h 7777"/>
              <a:gd name="T82" fmla="*/ 2147483647 w 3394"/>
              <a:gd name="T83" fmla="*/ 2147483647 h 7777"/>
              <a:gd name="T84" fmla="*/ 2147483647 w 3394"/>
              <a:gd name="T85" fmla="*/ 2147483647 h 7777"/>
              <a:gd name="T86" fmla="*/ 2147483647 w 3394"/>
              <a:gd name="T87" fmla="*/ 2147483647 h 7777"/>
              <a:gd name="T88" fmla="*/ 2147483647 w 3394"/>
              <a:gd name="T89" fmla="*/ 2147483647 h 7777"/>
              <a:gd name="T90" fmla="*/ 2147483647 w 3394"/>
              <a:gd name="T91" fmla="*/ 2147483647 h 7777"/>
              <a:gd name="T92" fmla="*/ 2147483647 w 3394"/>
              <a:gd name="T93" fmla="*/ 2147483647 h 7777"/>
              <a:gd name="T94" fmla="*/ 2147483647 w 3394"/>
              <a:gd name="T95" fmla="*/ 2147483647 h 7777"/>
              <a:gd name="T96" fmla="*/ 2147483647 w 3394"/>
              <a:gd name="T97" fmla="*/ 2147483647 h 7777"/>
              <a:gd name="T98" fmla="*/ 2147483647 w 3394"/>
              <a:gd name="T99" fmla="*/ 2147483647 h 7777"/>
              <a:gd name="T100" fmla="*/ 2147483647 w 3394"/>
              <a:gd name="T101" fmla="*/ 2147483647 h 7777"/>
              <a:gd name="T102" fmla="*/ 2147483647 w 3394"/>
              <a:gd name="T103" fmla="*/ 2024602725 h 7777"/>
              <a:gd name="T104" fmla="*/ 2147483647 w 3394"/>
              <a:gd name="T105" fmla="*/ 1574481982 h 7777"/>
              <a:gd name="T106" fmla="*/ 2147483647 w 3394"/>
              <a:gd name="T107" fmla="*/ 1350345083 h 7777"/>
              <a:gd name="T108" fmla="*/ 2147483647 w 3394"/>
              <a:gd name="T109" fmla="*/ 900239772 h 7777"/>
              <a:gd name="T110" fmla="*/ 2147483647 w 3394"/>
              <a:gd name="T111" fmla="*/ 450119886 h 7777"/>
              <a:gd name="T112" fmla="*/ 2147483647 w 3394"/>
              <a:gd name="T113" fmla="*/ 0 h 7777"/>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3394"/>
              <a:gd name="T172" fmla="*/ 0 h 7777"/>
              <a:gd name="T173" fmla="*/ 3394 w 3394"/>
              <a:gd name="T174" fmla="*/ 7777 h 7777"/>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3394" h="7777">
                <a:moveTo>
                  <a:pt x="0" y="0"/>
                </a:moveTo>
                <a:lnTo>
                  <a:pt x="0" y="0"/>
                </a:lnTo>
                <a:lnTo>
                  <a:pt x="0" y="77"/>
                </a:lnTo>
                <a:lnTo>
                  <a:pt x="33" y="77"/>
                </a:lnTo>
                <a:lnTo>
                  <a:pt x="33" y="155"/>
                </a:lnTo>
                <a:lnTo>
                  <a:pt x="67" y="155"/>
                </a:lnTo>
                <a:lnTo>
                  <a:pt x="67" y="233"/>
                </a:lnTo>
                <a:lnTo>
                  <a:pt x="101" y="233"/>
                </a:lnTo>
                <a:lnTo>
                  <a:pt x="101" y="311"/>
                </a:lnTo>
                <a:lnTo>
                  <a:pt x="135" y="311"/>
                </a:lnTo>
                <a:lnTo>
                  <a:pt x="135" y="388"/>
                </a:lnTo>
                <a:lnTo>
                  <a:pt x="169" y="388"/>
                </a:lnTo>
                <a:lnTo>
                  <a:pt x="169" y="466"/>
                </a:lnTo>
                <a:lnTo>
                  <a:pt x="203" y="466"/>
                </a:lnTo>
                <a:lnTo>
                  <a:pt x="203" y="544"/>
                </a:lnTo>
                <a:lnTo>
                  <a:pt x="237" y="544"/>
                </a:lnTo>
                <a:lnTo>
                  <a:pt x="237" y="622"/>
                </a:lnTo>
                <a:lnTo>
                  <a:pt x="271" y="622"/>
                </a:lnTo>
                <a:lnTo>
                  <a:pt x="271" y="699"/>
                </a:lnTo>
                <a:lnTo>
                  <a:pt x="305" y="699"/>
                </a:lnTo>
                <a:lnTo>
                  <a:pt x="305" y="777"/>
                </a:lnTo>
                <a:lnTo>
                  <a:pt x="339" y="777"/>
                </a:lnTo>
                <a:lnTo>
                  <a:pt x="339" y="855"/>
                </a:lnTo>
                <a:lnTo>
                  <a:pt x="373" y="855"/>
                </a:lnTo>
                <a:lnTo>
                  <a:pt x="373" y="933"/>
                </a:lnTo>
                <a:lnTo>
                  <a:pt x="407" y="933"/>
                </a:lnTo>
                <a:lnTo>
                  <a:pt x="407" y="1011"/>
                </a:lnTo>
                <a:lnTo>
                  <a:pt x="441" y="1011"/>
                </a:lnTo>
                <a:lnTo>
                  <a:pt x="441" y="1088"/>
                </a:lnTo>
                <a:lnTo>
                  <a:pt x="475" y="1088"/>
                </a:lnTo>
                <a:lnTo>
                  <a:pt x="475" y="1166"/>
                </a:lnTo>
                <a:lnTo>
                  <a:pt x="509" y="1166"/>
                </a:lnTo>
                <a:lnTo>
                  <a:pt x="509" y="1244"/>
                </a:lnTo>
                <a:lnTo>
                  <a:pt x="543" y="1244"/>
                </a:lnTo>
                <a:lnTo>
                  <a:pt x="543" y="1322"/>
                </a:lnTo>
                <a:lnTo>
                  <a:pt x="577" y="1322"/>
                </a:lnTo>
                <a:lnTo>
                  <a:pt x="577" y="1399"/>
                </a:lnTo>
                <a:lnTo>
                  <a:pt x="611" y="1399"/>
                </a:lnTo>
                <a:lnTo>
                  <a:pt x="611" y="1477"/>
                </a:lnTo>
                <a:lnTo>
                  <a:pt x="645" y="1477"/>
                </a:lnTo>
                <a:lnTo>
                  <a:pt x="645" y="1555"/>
                </a:lnTo>
                <a:lnTo>
                  <a:pt x="679" y="1555"/>
                </a:lnTo>
                <a:lnTo>
                  <a:pt x="679" y="1633"/>
                </a:lnTo>
                <a:lnTo>
                  <a:pt x="712" y="1633"/>
                </a:lnTo>
                <a:lnTo>
                  <a:pt x="712" y="1710"/>
                </a:lnTo>
                <a:lnTo>
                  <a:pt x="746" y="1710"/>
                </a:lnTo>
                <a:lnTo>
                  <a:pt x="746" y="1788"/>
                </a:lnTo>
                <a:lnTo>
                  <a:pt x="780" y="1788"/>
                </a:lnTo>
                <a:lnTo>
                  <a:pt x="780" y="1866"/>
                </a:lnTo>
                <a:lnTo>
                  <a:pt x="814" y="1866"/>
                </a:lnTo>
                <a:lnTo>
                  <a:pt x="814" y="1944"/>
                </a:lnTo>
                <a:lnTo>
                  <a:pt x="848" y="1944"/>
                </a:lnTo>
                <a:lnTo>
                  <a:pt x="848" y="2022"/>
                </a:lnTo>
                <a:lnTo>
                  <a:pt x="882" y="2022"/>
                </a:lnTo>
                <a:lnTo>
                  <a:pt x="882" y="2099"/>
                </a:lnTo>
                <a:lnTo>
                  <a:pt x="916" y="2099"/>
                </a:lnTo>
                <a:lnTo>
                  <a:pt x="916" y="2177"/>
                </a:lnTo>
                <a:lnTo>
                  <a:pt x="950" y="2177"/>
                </a:lnTo>
                <a:lnTo>
                  <a:pt x="950" y="2255"/>
                </a:lnTo>
                <a:lnTo>
                  <a:pt x="984" y="2255"/>
                </a:lnTo>
                <a:lnTo>
                  <a:pt x="984" y="2333"/>
                </a:lnTo>
                <a:lnTo>
                  <a:pt x="1018" y="2333"/>
                </a:lnTo>
                <a:lnTo>
                  <a:pt x="1018" y="2410"/>
                </a:lnTo>
                <a:lnTo>
                  <a:pt x="1052" y="2410"/>
                </a:lnTo>
                <a:lnTo>
                  <a:pt x="1052" y="2488"/>
                </a:lnTo>
                <a:lnTo>
                  <a:pt x="1086" y="2488"/>
                </a:lnTo>
                <a:lnTo>
                  <a:pt x="1086" y="2566"/>
                </a:lnTo>
                <a:lnTo>
                  <a:pt x="1120" y="2566"/>
                </a:lnTo>
                <a:lnTo>
                  <a:pt x="1120" y="2644"/>
                </a:lnTo>
                <a:lnTo>
                  <a:pt x="1154" y="2644"/>
                </a:lnTo>
                <a:lnTo>
                  <a:pt x="1154" y="2721"/>
                </a:lnTo>
                <a:lnTo>
                  <a:pt x="1188" y="2721"/>
                </a:lnTo>
                <a:lnTo>
                  <a:pt x="1188" y="2799"/>
                </a:lnTo>
                <a:lnTo>
                  <a:pt x="1222" y="2799"/>
                </a:lnTo>
                <a:lnTo>
                  <a:pt x="1222" y="2877"/>
                </a:lnTo>
                <a:lnTo>
                  <a:pt x="1256" y="2877"/>
                </a:lnTo>
                <a:lnTo>
                  <a:pt x="1256" y="2955"/>
                </a:lnTo>
                <a:lnTo>
                  <a:pt x="1290" y="2955"/>
                </a:lnTo>
                <a:lnTo>
                  <a:pt x="1290" y="3033"/>
                </a:lnTo>
                <a:lnTo>
                  <a:pt x="1324" y="3033"/>
                </a:lnTo>
                <a:lnTo>
                  <a:pt x="1324" y="3110"/>
                </a:lnTo>
                <a:lnTo>
                  <a:pt x="1357" y="3110"/>
                </a:lnTo>
                <a:lnTo>
                  <a:pt x="1357" y="3188"/>
                </a:lnTo>
                <a:lnTo>
                  <a:pt x="1391" y="3188"/>
                </a:lnTo>
                <a:lnTo>
                  <a:pt x="1391" y="3266"/>
                </a:lnTo>
                <a:lnTo>
                  <a:pt x="1425" y="3266"/>
                </a:lnTo>
                <a:lnTo>
                  <a:pt x="1425" y="3344"/>
                </a:lnTo>
                <a:lnTo>
                  <a:pt x="1459" y="3344"/>
                </a:lnTo>
                <a:lnTo>
                  <a:pt x="1459" y="3421"/>
                </a:lnTo>
                <a:lnTo>
                  <a:pt x="1493" y="3421"/>
                </a:lnTo>
                <a:lnTo>
                  <a:pt x="1493" y="3499"/>
                </a:lnTo>
                <a:lnTo>
                  <a:pt x="1527" y="3499"/>
                </a:lnTo>
                <a:lnTo>
                  <a:pt x="1527" y="3577"/>
                </a:lnTo>
                <a:lnTo>
                  <a:pt x="1561" y="3577"/>
                </a:lnTo>
                <a:lnTo>
                  <a:pt x="1561" y="3655"/>
                </a:lnTo>
                <a:lnTo>
                  <a:pt x="1595" y="3655"/>
                </a:lnTo>
                <a:lnTo>
                  <a:pt x="1595" y="3732"/>
                </a:lnTo>
                <a:lnTo>
                  <a:pt x="1629" y="3732"/>
                </a:lnTo>
                <a:lnTo>
                  <a:pt x="1629" y="3810"/>
                </a:lnTo>
                <a:lnTo>
                  <a:pt x="1663" y="3810"/>
                </a:lnTo>
                <a:lnTo>
                  <a:pt x="1663" y="3888"/>
                </a:lnTo>
                <a:lnTo>
                  <a:pt x="1697" y="3888"/>
                </a:lnTo>
                <a:lnTo>
                  <a:pt x="1697" y="3966"/>
                </a:lnTo>
                <a:lnTo>
                  <a:pt x="1697" y="4044"/>
                </a:lnTo>
                <a:lnTo>
                  <a:pt x="1697" y="4121"/>
                </a:lnTo>
                <a:lnTo>
                  <a:pt x="1697" y="4199"/>
                </a:lnTo>
                <a:lnTo>
                  <a:pt x="1697" y="4277"/>
                </a:lnTo>
                <a:lnTo>
                  <a:pt x="1697" y="4355"/>
                </a:lnTo>
                <a:lnTo>
                  <a:pt x="1697" y="4432"/>
                </a:lnTo>
                <a:lnTo>
                  <a:pt x="1697" y="4510"/>
                </a:lnTo>
                <a:lnTo>
                  <a:pt x="1697" y="4588"/>
                </a:lnTo>
                <a:lnTo>
                  <a:pt x="1697" y="4666"/>
                </a:lnTo>
                <a:lnTo>
                  <a:pt x="1697" y="4743"/>
                </a:lnTo>
                <a:lnTo>
                  <a:pt x="1697" y="4821"/>
                </a:lnTo>
                <a:lnTo>
                  <a:pt x="1697" y="4899"/>
                </a:lnTo>
                <a:lnTo>
                  <a:pt x="1697" y="4977"/>
                </a:lnTo>
                <a:lnTo>
                  <a:pt x="1697" y="5055"/>
                </a:lnTo>
                <a:lnTo>
                  <a:pt x="1697" y="5132"/>
                </a:lnTo>
                <a:lnTo>
                  <a:pt x="1697" y="5210"/>
                </a:lnTo>
                <a:lnTo>
                  <a:pt x="1697" y="5288"/>
                </a:lnTo>
                <a:lnTo>
                  <a:pt x="1697" y="5366"/>
                </a:lnTo>
                <a:lnTo>
                  <a:pt x="1697" y="5443"/>
                </a:lnTo>
                <a:lnTo>
                  <a:pt x="1697" y="5521"/>
                </a:lnTo>
                <a:lnTo>
                  <a:pt x="1697" y="5599"/>
                </a:lnTo>
                <a:lnTo>
                  <a:pt x="1697" y="5677"/>
                </a:lnTo>
                <a:lnTo>
                  <a:pt x="1697" y="5754"/>
                </a:lnTo>
                <a:lnTo>
                  <a:pt x="1697" y="5832"/>
                </a:lnTo>
                <a:lnTo>
                  <a:pt x="1697" y="5910"/>
                </a:lnTo>
                <a:lnTo>
                  <a:pt x="1697" y="5988"/>
                </a:lnTo>
                <a:lnTo>
                  <a:pt x="1697" y="6066"/>
                </a:lnTo>
                <a:lnTo>
                  <a:pt x="1697" y="6143"/>
                </a:lnTo>
                <a:lnTo>
                  <a:pt x="1697" y="6221"/>
                </a:lnTo>
                <a:lnTo>
                  <a:pt x="1697" y="6299"/>
                </a:lnTo>
                <a:lnTo>
                  <a:pt x="1697" y="6377"/>
                </a:lnTo>
                <a:lnTo>
                  <a:pt x="1697" y="6454"/>
                </a:lnTo>
                <a:lnTo>
                  <a:pt x="1697" y="6532"/>
                </a:lnTo>
                <a:lnTo>
                  <a:pt x="1697" y="6610"/>
                </a:lnTo>
                <a:lnTo>
                  <a:pt x="1697" y="6688"/>
                </a:lnTo>
                <a:lnTo>
                  <a:pt x="1697" y="6765"/>
                </a:lnTo>
                <a:lnTo>
                  <a:pt x="1697" y="6843"/>
                </a:lnTo>
                <a:lnTo>
                  <a:pt x="1697" y="6921"/>
                </a:lnTo>
                <a:lnTo>
                  <a:pt x="1697" y="6999"/>
                </a:lnTo>
                <a:lnTo>
                  <a:pt x="1697" y="7077"/>
                </a:lnTo>
                <a:lnTo>
                  <a:pt x="1697" y="7154"/>
                </a:lnTo>
                <a:lnTo>
                  <a:pt x="1697" y="7232"/>
                </a:lnTo>
                <a:lnTo>
                  <a:pt x="1697" y="7310"/>
                </a:lnTo>
                <a:lnTo>
                  <a:pt x="1697" y="7388"/>
                </a:lnTo>
                <a:lnTo>
                  <a:pt x="1697" y="7465"/>
                </a:lnTo>
                <a:lnTo>
                  <a:pt x="1697" y="7543"/>
                </a:lnTo>
                <a:lnTo>
                  <a:pt x="1697" y="7621"/>
                </a:lnTo>
                <a:lnTo>
                  <a:pt x="1697" y="7699"/>
                </a:lnTo>
                <a:lnTo>
                  <a:pt x="1697" y="7777"/>
                </a:lnTo>
                <a:lnTo>
                  <a:pt x="3394" y="7777"/>
                </a:lnTo>
                <a:lnTo>
                  <a:pt x="3394" y="7699"/>
                </a:lnTo>
                <a:lnTo>
                  <a:pt x="3361" y="7699"/>
                </a:lnTo>
                <a:lnTo>
                  <a:pt x="3361" y="7621"/>
                </a:lnTo>
                <a:lnTo>
                  <a:pt x="3327" y="7621"/>
                </a:lnTo>
                <a:lnTo>
                  <a:pt x="3327" y="7543"/>
                </a:lnTo>
                <a:lnTo>
                  <a:pt x="3293" y="7543"/>
                </a:lnTo>
                <a:lnTo>
                  <a:pt x="3293" y="7465"/>
                </a:lnTo>
                <a:lnTo>
                  <a:pt x="3259" y="7465"/>
                </a:lnTo>
                <a:lnTo>
                  <a:pt x="3259" y="7388"/>
                </a:lnTo>
                <a:lnTo>
                  <a:pt x="3225" y="7388"/>
                </a:lnTo>
                <a:lnTo>
                  <a:pt x="3225" y="7310"/>
                </a:lnTo>
                <a:lnTo>
                  <a:pt x="3191" y="7310"/>
                </a:lnTo>
                <a:lnTo>
                  <a:pt x="3191" y="7232"/>
                </a:lnTo>
                <a:lnTo>
                  <a:pt x="3157" y="7232"/>
                </a:lnTo>
                <a:lnTo>
                  <a:pt x="3157" y="7154"/>
                </a:lnTo>
                <a:lnTo>
                  <a:pt x="3123" y="7154"/>
                </a:lnTo>
                <a:lnTo>
                  <a:pt x="3123" y="7077"/>
                </a:lnTo>
                <a:lnTo>
                  <a:pt x="3089" y="7077"/>
                </a:lnTo>
                <a:lnTo>
                  <a:pt x="3089" y="6999"/>
                </a:lnTo>
                <a:lnTo>
                  <a:pt x="3055" y="6999"/>
                </a:lnTo>
                <a:lnTo>
                  <a:pt x="3055" y="6921"/>
                </a:lnTo>
                <a:lnTo>
                  <a:pt x="3021" y="6921"/>
                </a:lnTo>
                <a:lnTo>
                  <a:pt x="3021" y="6843"/>
                </a:lnTo>
                <a:lnTo>
                  <a:pt x="2987" y="6843"/>
                </a:lnTo>
                <a:lnTo>
                  <a:pt x="2987" y="6765"/>
                </a:lnTo>
                <a:lnTo>
                  <a:pt x="2953" y="6765"/>
                </a:lnTo>
                <a:lnTo>
                  <a:pt x="2953" y="6688"/>
                </a:lnTo>
                <a:lnTo>
                  <a:pt x="2919" y="6688"/>
                </a:lnTo>
                <a:lnTo>
                  <a:pt x="2919" y="6610"/>
                </a:lnTo>
                <a:lnTo>
                  <a:pt x="2885" y="6610"/>
                </a:lnTo>
                <a:lnTo>
                  <a:pt x="2885" y="6532"/>
                </a:lnTo>
                <a:lnTo>
                  <a:pt x="2851" y="6532"/>
                </a:lnTo>
                <a:lnTo>
                  <a:pt x="2851" y="6454"/>
                </a:lnTo>
                <a:lnTo>
                  <a:pt x="2817" y="6454"/>
                </a:lnTo>
                <a:lnTo>
                  <a:pt x="2817" y="6377"/>
                </a:lnTo>
                <a:lnTo>
                  <a:pt x="2783" y="6377"/>
                </a:lnTo>
                <a:lnTo>
                  <a:pt x="2783" y="6299"/>
                </a:lnTo>
                <a:lnTo>
                  <a:pt x="2749" y="6299"/>
                </a:lnTo>
                <a:lnTo>
                  <a:pt x="2749" y="6221"/>
                </a:lnTo>
                <a:lnTo>
                  <a:pt x="2715" y="6221"/>
                </a:lnTo>
                <a:lnTo>
                  <a:pt x="2715" y="6143"/>
                </a:lnTo>
                <a:lnTo>
                  <a:pt x="2682" y="6143"/>
                </a:lnTo>
                <a:lnTo>
                  <a:pt x="2682" y="6066"/>
                </a:lnTo>
                <a:lnTo>
                  <a:pt x="2648" y="6066"/>
                </a:lnTo>
                <a:lnTo>
                  <a:pt x="2648" y="5988"/>
                </a:lnTo>
                <a:lnTo>
                  <a:pt x="2614" y="5988"/>
                </a:lnTo>
                <a:lnTo>
                  <a:pt x="2614" y="5910"/>
                </a:lnTo>
                <a:lnTo>
                  <a:pt x="2580" y="5910"/>
                </a:lnTo>
                <a:lnTo>
                  <a:pt x="2580" y="5832"/>
                </a:lnTo>
                <a:lnTo>
                  <a:pt x="2546" y="5832"/>
                </a:lnTo>
                <a:lnTo>
                  <a:pt x="2546" y="5754"/>
                </a:lnTo>
                <a:lnTo>
                  <a:pt x="2512" y="5754"/>
                </a:lnTo>
                <a:lnTo>
                  <a:pt x="2512" y="5677"/>
                </a:lnTo>
                <a:lnTo>
                  <a:pt x="2478" y="5677"/>
                </a:lnTo>
                <a:lnTo>
                  <a:pt x="2478" y="5599"/>
                </a:lnTo>
                <a:lnTo>
                  <a:pt x="2444" y="5599"/>
                </a:lnTo>
                <a:lnTo>
                  <a:pt x="2444" y="5521"/>
                </a:lnTo>
                <a:lnTo>
                  <a:pt x="2410" y="5521"/>
                </a:lnTo>
                <a:lnTo>
                  <a:pt x="2410" y="5443"/>
                </a:lnTo>
                <a:lnTo>
                  <a:pt x="2376" y="5443"/>
                </a:lnTo>
                <a:lnTo>
                  <a:pt x="2376" y="5366"/>
                </a:lnTo>
                <a:lnTo>
                  <a:pt x="2342" y="5366"/>
                </a:lnTo>
                <a:lnTo>
                  <a:pt x="2342" y="5288"/>
                </a:lnTo>
                <a:lnTo>
                  <a:pt x="2308" y="5288"/>
                </a:lnTo>
                <a:lnTo>
                  <a:pt x="2308" y="5210"/>
                </a:lnTo>
                <a:lnTo>
                  <a:pt x="2274" y="5210"/>
                </a:lnTo>
                <a:lnTo>
                  <a:pt x="2274" y="5132"/>
                </a:lnTo>
                <a:lnTo>
                  <a:pt x="2240" y="5132"/>
                </a:lnTo>
                <a:lnTo>
                  <a:pt x="2240" y="5055"/>
                </a:lnTo>
                <a:lnTo>
                  <a:pt x="2206" y="5055"/>
                </a:lnTo>
                <a:lnTo>
                  <a:pt x="2206" y="4977"/>
                </a:lnTo>
                <a:lnTo>
                  <a:pt x="2172" y="4977"/>
                </a:lnTo>
                <a:lnTo>
                  <a:pt x="2172" y="4899"/>
                </a:lnTo>
                <a:lnTo>
                  <a:pt x="2138" y="4899"/>
                </a:lnTo>
                <a:lnTo>
                  <a:pt x="2138" y="4821"/>
                </a:lnTo>
                <a:lnTo>
                  <a:pt x="2104" y="4821"/>
                </a:lnTo>
                <a:lnTo>
                  <a:pt x="2104" y="4743"/>
                </a:lnTo>
                <a:lnTo>
                  <a:pt x="2070" y="4743"/>
                </a:lnTo>
                <a:lnTo>
                  <a:pt x="2070" y="4666"/>
                </a:lnTo>
                <a:lnTo>
                  <a:pt x="2036" y="4666"/>
                </a:lnTo>
                <a:lnTo>
                  <a:pt x="2036" y="4588"/>
                </a:lnTo>
                <a:lnTo>
                  <a:pt x="2003" y="4588"/>
                </a:lnTo>
                <a:lnTo>
                  <a:pt x="2003" y="4510"/>
                </a:lnTo>
                <a:lnTo>
                  <a:pt x="1969" y="4510"/>
                </a:lnTo>
                <a:lnTo>
                  <a:pt x="1969" y="4432"/>
                </a:lnTo>
                <a:lnTo>
                  <a:pt x="1935" y="4432"/>
                </a:lnTo>
                <a:lnTo>
                  <a:pt x="1935" y="4355"/>
                </a:lnTo>
                <a:lnTo>
                  <a:pt x="1901" y="4355"/>
                </a:lnTo>
                <a:lnTo>
                  <a:pt x="1901" y="4277"/>
                </a:lnTo>
                <a:lnTo>
                  <a:pt x="1867" y="4277"/>
                </a:lnTo>
                <a:lnTo>
                  <a:pt x="1867" y="4199"/>
                </a:lnTo>
                <a:lnTo>
                  <a:pt x="1833" y="4199"/>
                </a:lnTo>
                <a:lnTo>
                  <a:pt x="1833" y="4121"/>
                </a:lnTo>
                <a:lnTo>
                  <a:pt x="1799" y="4121"/>
                </a:lnTo>
                <a:lnTo>
                  <a:pt x="1799" y="4044"/>
                </a:lnTo>
                <a:lnTo>
                  <a:pt x="1765" y="4044"/>
                </a:lnTo>
                <a:lnTo>
                  <a:pt x="1765" y="3966"/>
                </a:lnTo>
                <a:lnTo>
                  <a:pt x="1731" y="3966"/>
                </a:lnTo>
                <a:lnTo>
                  <a:pt x="1731" y="3888"/>
                </a:lnTo>
                <a:lnTo>
                  <a:pt x="1697" y="3888"/>
                </a:lnTo>
                <a:lnTo>
                  <a:pt x="1697" y="3810"/>
                </a:lnTo>
                <a:lnTo>
                  <a:pt x="1697" y="3732"/>
                </a:lnTo>
                <a:lnTo>
                  <a:pt x="1697" y="3655"/>
                </a:lnTo>
                <a:lnTo>
                  <a:pt x="1697" y="3577"/>
                </a:lnTo>
                <a:lnTo>
                  <a:pt x="1697" y="3499"/>
                </a:lnTo>
                <a:lnTo>
                  <a:pt x="1697" y="3421"/>
                </a:lnTo>
                <a:lnTo>
                  <a:pt x="1697" y="3344"/>
                </a:lnTo>
                <a:lnTo>
                  <a:pt x="1697" y="3266"/>
                </a:lnTo>
                <a:lnTo>
                  <a:pt x="1697" y="3188"/>
                </a:lnTo>
                <a:lnTo>
                  <a:pt x="1697" y="3110"/>
                </a:lnTo>
                <a:lnTo>
                  <a:pt x="1697" y="3033"/>
                </a:lnTo>
                <a:lnTo>
                  <a:pt x="1697" y="2955"/>
                </a:lnTo>
                <a:lnTo>
                  <a:pt x="1697" y="2877"/>
                </a:lnTo>
                <a:lnTo>
                  <a:pt x="1697" y="2799"/>
                </a:lnTo>
                <a:lnTo>
                  <a:pt x="1697" y="2721"/>
                </a:lnTo>
                <a:lnTo>
                  <a:pt x="1697" y="2644"/>
                </a:lnTo>
                <a:lnTo>
                  <a:pt x="1697" y="2566"/>
                </a:lnTo>
                <a:lnTo>
                  <a:pt x="1697" y="2488"/>
                </a:lnTo>
                <a:lnTo>
                  <a:pt x="1697" y="2410"/>
                </a:lnTo>
                <a:lnTo>
                  <a:pt x="1697" y="2333"/>
                </a:lnTo>
                <a:lnTo>
                  <a:pt x="1697" y="2255"/>
                </a:lnTo>
                <a:lnTo>
                  <a:pt x="1697" y="2177"/>
                </a:lnTo>
                <a:lnTo>
                  <a:pt x="1697" y="2099"/>
                </a:lnTo>
                <a:lnTo>
                  <a:pt x="1697" y="2022"/>
                </a:lnTo>
                <a:lnTo>
                  <a:pt x="1697" y="1944"/>
                </a:lnTo>
                <a:lnTo>
                  <a:pt x="1697" y="1866"/>
                </a:lnTo>
                <a:lnTo>
                  <a:pt x="1697" y="1788"/>
                </a:lnTo>
                <a:lnTo>
                  <a:pt x="1697" y="1710"/>
                </a:lnTo>
                <a:lnTo>
                  <a:pt x="1697" y="1633"/>
                </a:lnTo>
                <a:lnTo>
                  <a:pt x="1697" y="1555"/>
                </a:lnTo>
                <a:lnTo>
                  <a:pt x="1697" y="1477"/>
                </a:lnTo>
                <a:lnTo>
                  <a:pt x="1697" y="1399"/>
                </a:lnTo>
                <a:lnTo>
                  <a:pt x="1697" y="1322"/>
                </a:lnTo>
                <a:lnTo>
                  <a:pt x="1697" y="1244"/>
                </a:lnTo>
                <a:lnTo>
                  <a:pt x="1697" y="1166"/>
                </a:lnTo>
                <a:lnTo>
                  <a:pt x="1697" y="1088"/>
                </a:lnTo>
                <a:lnTo>
                  <a:pt x="1697" y="1011"/>
                </a:lnTo>
                <a:lnTo>
                  <a:pt x="1697" y="933"/>
                </a:lnTo>
                <a:lnTo>
                  <a:pt x="1697" y="855"/>
                </a:lnTo>
                <a:lnTo>
                  <a:pt x="1697" y="777"/>
                </a:lnTo>
                <a:lnTo>
                  <a:pt x="1697" y="699"/>
                </a:lnTo>
                <a:lnTo>
                  <a:pt x="1697" y="622"/>
                </a:lnTo>
                <a:lnTo>
                  <a:pt x="1697" y="544"/>
                </a:lnTo>
                <a:lnTo>
                  <a:pt x="1697" y="466"/>
                </a:lnTo>
                <a:lnTo>
                  <a:pt x="1697" y="388"/>
                </a:lnTo>
                <a:lnTo>
                  <a:pt x="1697" y="311"/>
                </a:lnTo>
                <a:lnTo>
                  <a:pt x="1697" y="233"/>
                </a:lnTo>
                <a:lnTo>
                  <a:pt x="1697" y="155"/>
                </a:lnTo>
                <a:lnTo>
                  <a:pt x="1697" y="77"/>
                </a:lnTo>
                <a:lnTo>
                  <a:pt x="1697" y="0"/>
                </a:lnTo>
                <a:lnTo>
                  <a:pt x="0" y="0"/>
                </a:lnTo>
              </a:path>
            </a:pathLst>
          </a:custGeom>
          <a:solidFill>
            <a:srgbClr val="0066FF"/>
          </a:solidFill>
          <a:ln w="15875">
            <a:solidFill>
              <a:srgbClr val="0066FF"/>
            </a:solidFill>
            <a:round/>
            <a:headEnd/>
            <a:tailEnd/>
          </a:ln>
        </p:spPr>
        <p:txBody>
          <a:bodyPr rot="10800000"/>
          <a:lstStyle/>
          <a:p>
            <a:pPr algn="ctr">
              <a:defRPr/>
            </a:pPr>
            <a:endParaRPr lang="en-US" sz="2400">
              <a:latin typeface="+mn-lt"/>
            </a:endParaRPr>
          </a:p>
        </p:txBody>
      </p:sp>
      <p:sp>
        <p:nvSpPr>
          <p:cNvPr id="159791" name="Rectangle 309"/>
          <p:cNvSpPr>
            <a:spLocks noChangeArrowheads="1"/>
          </p:cNvSpPr>
          <p:nvPr/>
        </p:nvSpPr>
        <p:spPr bwMode="auto">
          <a:xfrm>
            <a:off x="6408738" y="4625975"/>
            <a:ext cx="3556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ctr" eaLnBrk="1" hangingPunct="1"/>
            <a:r>
              <a:rPr lang="en-US" altLang="en-US">
                <a:latin typeface="Times New Roman" panose="02020603050405020304" pitchFamily="18" charset="0"/>
              </a:rPr>
              <a:t>min</a:t>
            </a:r>
            <a:endParaRPr lang="en-US" altLang="en-US" sz="2400">
              <a:latin typeface="Times New Roman" panose="02020603050405020304" pitchFamily="18" charset="0"/>
            </a:endParaRPr>
          </a:p>
        </p:txBody>
      </p:sp>
      <p:sp>
        <p:nvSpPr>
          <p:cNvPr id="159792" name="Rectangle 310"/>
          <p:cNvSpPr>
            <a:spLocks noChangeArrowheads="1"/>
          </p:cNvSpPr>
          <p:nvPr/>
        </p:nvSpPr>
        <p:spPr bwMode="auto">
          <a:xfrm>
            <a:off x="8707438" y="4625975"/>
            <a:ext cx="3937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ctr" eaLnBrk="1" hangingPunct="1"/>
            <a:r>
              <a:rPr lang="en-US" altLang="en-US">
                <a:latin typeface="Times New Roman" panose="02020603050405020304" pitchFamily="18" charset="0"/>
              </a:rPr>
              <a:t>max</a:t>
            </a:r>
            <a:endParaRPr lang="en-US" altLang="en-US" sz="2400">
              <a:latin typeface="Times New Roman" panose="02020603050405020304" pitchFamily="18" charset="0"/>
            </a:endParaRPr>
          </a:p>
        </p:txBody>
      </p:sp>
      <p:sp>
        <p:nvSpPr>
          <p:cNvPr id="159793" name="Rectangle 311"/>
          <p:cNvSpPr>
            <a:spLocks noChangeArrowheads="1"/>
          </p:cNvSpPr>
          <p:nvPr/>
        </p:nvSpPr>
        <p:spPr bwMode="auto">
          <a:xfrm>
            <a:off x="6997700" y="4625975"/>
            <a:ext cx="1309688"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ctr" eaLnBrk="1" hangingPunct="1"/>
            <a:r>
              <a:rPr lang="en-US" altLang="en-US">
                <a:latin typeface="Times New Roman" panose="02020603050405020304" pitchFamily="18" charset="0"/>
              </a:rPr>
              <a:t>median=mode</a:t>
            </a:r>
            <a:endParaRPr lang="en-US" altLang="en-US" sz="2400">
              <a:latin typeface="Times New Roman" panose="02020603050405020304" pitchFamily="18" charset="0"/>
            </a:endParaRPr>
          </a:p>
        </p:txBody>
      </p:sp>
      <p:sp>
        <p:nvSpPr>
          <p:cNvPr id="133170" name="Freeform 233"/>
          <p:cNvSpPr>
            <a:spLocks/>
          </p:cNvSpPr>
          <p:nvPr/>
        </p:nvSpPr>
        <p:spPr bwMode="auto">
          <a:xfrm>
            <a:off x="6467475" y="5449888"/>
            <a:ext cx="2600325" cy="993775"/>
          </a:xfrm>
          <a:custGeom>
            <a:avLst/>
            <a:gdLst>
              <a:gd name="T0" fmla="*/ 0 w 1638"/>
              <a:gd name="T1" fmla="*/ 0 h 626"/>
              <a:gd name="T2" fmla="*/ 0 w 1638"/>
              <a:gd name="T3" fmla="*/ 2147483647 h 626"/>
              <a:gd name="T4" fmla="*/ 2147483647 w 1638"/>
              <a:gd name="T5" fmla="*/ 2147483647 h 626"/>
              <a:gd name="T6" fmla="*/ 0 60000 65536"/>
              <a:gd name="T7" fmla="*/ 0 60000 65536"/>
              <a:gd name="T8" fmla="*/ 0 60000 65536"/>
              <a:gd name="T9" fmla="*/ 0 w 1638"/>
              <a:gd name="T10" fmla="*/ 0 h 626"/>
              <a:gd name="T11" fmla="*/ 1638 w 1638"/>
              <a:gd name="T12" fmla="*/ 626 h 626"/>
            </a:gdLst>
            <a:ahLst/>
            <a:cxnLst>
              <a:cxn ang="T6">
                <a:pos x="T0" y="T1"/>
              </a:cxn>
              <a:cxn ang="T7">
                <a:pos x="T2" y="T3"/>
              </a:cxn>
              <a:cxn ang="T8">
                <a:pos x="T4" y="T5"/>
              </a:cxn>
            </a:cxnLst>
            <a:rect l="T9" t="T10" r="T11" b="T12"/>
            <a:pathLst>
              <a:path w="1638" h="626">
                <a:moveTo>
                  <a:pt x="0" y="0"/>
                </a:moveTo>
                <a:lnTo>
                  <a:pt x="0" y="626"/>
                </a:lnTo>
                <a:lnTo>
                  <a:pt x="1638" y="626"/>
                </a:lnTo>
              </a:path>
            </a:pathLst>
          </a:custGeom>
          <a:noFill/>
          <a:ln w="23813">
            <a:solidFill>
              <a:schemeClr val="tx1"/>
            </a:solidFill>
            <a:round/>
            <a:headEnd/>
            <a:tailEnd/>
          </a:ln>
        </p:spPr>
        <p:txBody>
          <a:bodyPr/>
          <a:lstStyle/>
          <a:p>
            <a:pPr algn="ctr">
              <a:defRPr/>
            </a:pPr>
            <a:endParaRPr lang="en-US" sz="2400">
              <a:latin typeface="+mn-lt"/>
            </a:endParaRPr>
          </a:p>
        </p:txBody>
      </p:sp>
      <p:sp>
        <p:nvSpPr>
          <p:cNvPr id="133171" name="Rectangle 234"/>
          <p:cNvSpPr>
            <a:spLocks noChangeArrowheads="1"/>
          </p:cNvSpPr>
          <p:nvPr/>
        </p:nvSpPr>
        <p:spPr bwMode="auto">
          <a:xfrm>
            <a:off x="6294438" y="5386388"/>
            <a:ext cx="114300" cy="274637"/>
          </a:xfrm>
          <a:prstGeom prst="rect">
            <a:avLst/>
          </a:prstGeom>
          <a:noFill/>
          <a:ln w="9525">
            <a:noFill/>
            <a:miter lim="800000"/>
            <a:headEnd/>
            <a:tailEnd/>
          </a:ln>
        </p:spPr>
        <p:txBody>
          <a:bodyPr wrap="none" lIns="0" tIns="0" rIns="0" bIns="0">
            <a:spAutoFit/>
          </a:bodyPr>
          <a:lstStyle/>
          <a:p>
            <a:pPr algn="ctr">
              <a:defRPr/>
            </a:pPr>
            <a:r>
              <a:rPr lang="en-US">
                <a:latin typeface="+mn-lt"/>
              </a:rPr>
              <a:t>1</a:t>
            </a:r>
            <a:endParaRPr lang="en-US" sz="2400">
              <a:latin typeface="+mn-lt"/>
            </a:endParaRPr>
          </a:p>
        </p:txBody>
      </p:sp>
      <p:sp>
        <p:nvSpPr>
          <p:cNvPr id="133172" name="Rectangle 235"/>
          <p:cNvSpPr>
            <a:spLocks noChangeArrowheads="1"/>
          </p:cNvSpPr>
          <p:nvPr/>
        </p:nvSpPr>
        <p:spPr bwMode="auto">
          <a:xfrm>
            <a:off x="6294438" y="6318250"/>
            <a:ext cx="114300" cy="274638"/>
          </a:xfrm>
          <a:prstGeom prst="rect">
            <a:avLst/>
          </a:prstGeom>
          <a:noFill/>
          <a:ln w="9525">
            <a:noFill/>
            <a:miter lim="800000"/>
            <a:headEnd/>
            <a:tailEnd/>
          </a:ln>
        </p:spPr>
        <p:txBody>
          <a:bodyPr wrap="none" lIns="0" tIns="0" rIns="0" bIns="0">
            <a:spAutoFit/>
          </a:bodyPr>
          <a:lstStyle/>
          <a:p>
            <a:pPr algn="ctr">
              <a:defRPr/>
            </a:pPr>
            <a:r>
              <a:rPr lang="en-US">
                <a:latin typeface="+mn-lt"/>
              </a:rPr>
              <a:t>0</a:t>
            </a:r>
            <a:endParaRPr lang="en-US" sz="2400">
              <a:latin typeface="+mn-lt"/>
            </a:endParaRPr>
          </a:p>
        </p:txBody>
      </p:sp>
      <p:sp>
        <p:nvSpPr>
          <p:cNvPr id="133173" name="Freeform 291"/>
          <p:cNvSpPr>
            <a:spLocks/>
          </p:cNvSpPr>
          <p:nvPr/>
        </p:nvSpPr>
        <p:spPr bwMode="auto">
          <a:xfrm flipV="1">
            <a:off x="6624638" y="5522913"/>
            <a:ext cx="2260600" cy="927100"/>
          </a:xfrm>
          <a:custGeom>
            <a:avLst/>
            <a:gdLst>
              <a:gd name="T0" fmla="*/ 0 w 3394"/>
              <a:gd name="T1" fmla="*/ 201599257 h 7777"/>
              <a:gd name="T2" fmla="*/ 0 w 3394"/>
              <a:gd name="T3" fmla="*/ 606488712 h 7777"/>
              <a:gd name="T4" fmla="*/ 0 w 3394"/>
              <a:gd name="T5" fmla="*/ 808087909 h 7777"/>
              <a:gd name="T6" fmla="*/ 0 w 3394"/>
              <a:gd name="T7" fmla="*/ 1211300848 h 7777"/>
              <a:gd name="T8" fmla="*/ 0 w 3394"/>
              <a:gd name="T9" fmla="*/ 1412900045 h 7777"/>
              <a:gd name="T10" fmla="*/ 0 w 3394"/>
              <a:gd name="T11" fmla="*/ 1817789321 h 7777"/>
              <a:gd name="T12" fmla="*/ 0 w 3394"/>
              <a:gd name="T13" fmla="*/ 2147483647 h 7777"/>
              <a:gd name="T14" fmla="*/ 2147483647 w 3394"/>
              <a:gd name="T15" fmla="*/ 2147483647 h 7777"/>
              <a:gd name="T16" fmla="*/ 2147483647 w 3394"/>
              <a:gd name="T17" fmla="*/ 2147483647 h 7777"/>
              <a:gd name="T18" fmla="*/ 2147483647 w 3394"/>
              <a:gd name="T19" fmla="*/ 2147483647 h 7777"/>
              <a:gd name="T20" fmla="*/ 2147483647 w 3394"/>
              <a:gd name="T21" fmla="*/ 2147483647 h 7777"/>
              <a:gd name="T22" fmla="*/ 2147483647 w 3394"/>
              <a:gd name="T23" fmla="*/ 2147483647 h 7777"/>
              <a:gd name="T24" fmla="*/ 2147483647 w 3394"/>
              <a:gd name="T25" fmla="*/ 2147483647 h 7777"/>
              <a:gd name="T26" fmla="*/ 2147483647 w 3394"/>
              <a:gd name="T27" fmla="*/ 2147483647 h 7777"/>
              <a:gd name="T28" fmla="*/ 2147483647 w 3394"/>
              <a:gd name="T29" fmla="*/ 2147483647 h 7777"/>
              <a:gd name="T30" fmla="*/ 2147483647 w 3394"/>
              <a:gd name="T31" fmla="*/ 2147483647 h 7777"/>
              <a:gd name="T32" fmla="*/ 2147483647 w 3394"/>
              <a:gd name="T33" fmla="*/ 2147483647 h 7777"/>
              <a:gd name="T34" fmla="*/ 2147483647 w 3394"/>
              <a:gd name="T35" fmla="*/ 2147483647 h 7777"/>
              <a:gd name="T36" fmla="*/ 2147483647 w 3394"/>
              <a:gd name="T37" fmla="*/ 2147483647 h 7777"/>
              <a:gd name="T38" fmla="*/ 2147483647 w 3394"/>
              <a:gd name="T39" fmla="*/ 2147483647 h 7777"/>
              <a:gd name="T40" fmla="*/ 2147483647 w 3394"/>
              <a:gd name="T41" fmla="*/ 2147483647 h 7777"/>
              <a:gd name="T42" fmla="*/ 2147483647 w 3394"/>
              <a:gd name="T43" fmla="*/ 2147483647 h 7777"/>
              <a:gd name="T44" fmla="*/ 2147483647 w 3394"/>
              <a:gd name="T45" fmla="*/ 2147483647 h 7777"/>
              <a:gd name="T46" fmla="*/ 2147483647 w 3394"/>
              <a:gd name="T47" fmla="*/ 2147483647 h 7777"/>
              <a:gd name="T48" fmla="*/ 2147483647 w 3394"/>
              <a:gd name="T49" fmla="*/ 2147483647 h 7777"/>
              <a:gd name="T50" fmla="*/ 2147483647 w 3394"/>
              <a:gd name="T51" fmla="*/ 2147483647 h 7777"/>
              <a:gd name="T52" fmla="*/ 2147483647 w 3394"/>
              <a:gd name="T53" fmla="*/ 2147483647 h 7777"/>
              <a:gd name="T54" fmla="*/ 2147483647 w 3394"/>
              <a:gd name="T55" fmla="*/ 2147483647 h 7777"/>
              <a:gd name="T56" fmla="*/ 2147483647 w 3394"/>
              <a:gd name="T57" fmla="*/ 2147483647 h 7777"/>
              <a:gd name="T58" fmla="*/ 2147483647 w 3394"/>
              <a:gd name="T59" fmla="*/ 2147483647 h 7777"/>
              <a:gd name="T60" fmla="*/ 2147483647 w 3394"/>
              <a:gd name="T61" fmla="*/ 2147483647 h 7777"/>
              <a:gd name="T62" fmla="*/ 2147483647 w 3394"/>
              <a:gd name="T63" fmla="*/ 2147483647 h 7777"/>
              <a:gd name="T64" fmla="*/ 2147483647 w 3394"/>
              <a:gd name="T65" fmla="*/ 2147483647 h 7777"/>
              <a:gd name="T66" fmla="*/ 2147483647 w 3394"/>
              <a:gd name="T67" fmla="*/ 2147483647 h 7777"/>
              <a:gd name="T68" fmla="*/ 2147483647 w 3394"/>
              <a:gd name="T69" fmla="*/ 2147483647 h 7777"/>
              <a:gd name="T70" fmla="*/ 2147483647 w 3394"/>
              <a:gd name="T71" fmla="*/ 2147483647 h 7777"/>
              <a:gd name="T72" fmla="*/ 2147483647 w 3394"/>
              <a:gd name="T73" fmla="*/ 2147483647 h 7777"/>
              <a:gd name="T74" fmla="*/ 2147483647 w 3394"/>
              <a:gd name="T75" fmla="*/ 2147483647 h 7777"/>
              <a:gd name="T76" fmla="*/ 2147483647 w 3394"/>
              <a:gd name="T77" fmla="*/ 2147483647 h 7777"/>
              <a:gd name="T78" fmla="*/ 2147483647 w 3394"/>
              <a:gd name="T79" fmla="*/ 2147483647 h 7777"/>
              <a:gd name="T80" fmla="*/ 2147483647 w 3394"/>
              <a:gd name="T81" fmla="*/ 2147483647 h 7777"/>
              <a:gd name="T82" fmla="*/ 2147483647 w 3394"/>
              <a:gd name="T83" fmla="*/ 2147483647 h 7777"/>
              <a:gd name="T84" fmla="*/ 2147483647 w 3394"/>
              <a:gd name="T85" fmla="*/ 2147483647 h 7777"/>
              <a:gd name="T86" fmla="*/ 2147483647 w 3394"/>
              <a:gd name="T87" fmla="*/ 2147483647 h 7777"/>
              <a:gd name="T88" fmla="*/ 2147483647 w 3394"/>
              <a:gd name="T89" fmla="*/ 2147483647 h 7777"/>
              <a:gd name="T90" fmla="*/ 2147483647 w 3394"/>
              <a:gd name="T91" fmla="*/ 2147483647 h 7777"/>
              <a:gd name="T92" fmla="*/ 2147483647 w 3394"/>
              <a:gd name="T93" fmla="*/ 2147483647 h 7777"/>
              <a:gd name="T94" fmla="*/ 2147483647 w 3394"/>
              <a:gd name="T95" fmla="*/ 2147483647 h 7777"/>
              <a:gd name="T96" fmla="*/ 2147483647 w 3394"/>
              <a:gd name="T97" fmla="*/ 2147483647 h 7777"/>
              <a:gd name="T98" fmla="*/ 2147483647 w 3394"/>
              <a:gd name="T99" fmla="*/ 2147483647 h 7777"/>
              <a:gd name="T100" fmla="*/ 2147483647 w 3394"/>
              <a:gd name="T101" fmla="*/ 2019388042 h 7777"/>
              <a:gd name="T102" fmla="*/ 2147483647 w 3394"/>
              <a:gd name="T103" fmla="*/ 1616190124 h 7777"/>
              <a:gd name="T104" fmla="*/ 2147483647 w 3394"/>
              <a:gd name="T105" fmla="*/ 1412900045 h 7777"/>
              <a:gd name="T106" fmla="*/ 2147483647 w 3394"/>
              <a:gd name="T107" fmla="*/ 1009687345 h 7777"/>
              <a:gd name="T108" fmla="*/ 2147483647 w 3394"/>
              <a:gd name="T109" fmla="*/ 808087909 h 7777"/>
              <a:gd name="T110" fmla="*/ 2147483647 w 3394"/>
              <a:gd name="T111" fmla="*/ 403198514 h 7777"/>
              <a:gd name="T112" fmla="*/ 2147483647 w 3394"/>
              <a:gd name="T113" fmla="*/ 0 h 7777"/>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3394"/>
              <a:gd name="T172" fmla="*/ 0 h 7777"/>
              <a:gd name="T173" fmla="*/ 3394 w 3394"/>
              <a:gd name="T174" fmla="*/ 7777 h 7777"/>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3394" h="7777">
                <a:moveTo>
                  <a:pt x="0" y="0"/>
                </a:moveTo>
                <a:lnTo>
                  <a:pt x="0" y="0"/>
                </a:lnTo>
                <a:lnTo>
                  <a:pt x="0" y="77"/>
                </a:lnTo>
                <a:lnTo>
                  <a:pt x="0" y="155"/>
                </a:lnTo>
                <a:lnTo>
                  <a:pt x="0" y="233"/>
                </a:lnTo>
                <a:lnTo>
                  <a:pt x="0" y="311"/>
                </a:lnTo>
                <a:lnTo>
                  <a:pt x="0" y="388"/>
                </a:lnTo>
                <a:lnTo>
                  <a:pt x="0" y="466"/>
                </a:lnTo>
                <a:lnTo>
                  <a:pt x="0" y="544"/>
                </a:lnTo>
                <a:lnTo>
                  <a:pt x="0" y="622"/>
                </a:lnTo>
                <a:lnTo>
                  <a:pt x="0" y="699"/>
                </a:lnTo>
                <a:lnTo>
                  <a:pt x="0" y="777"/>
                </a:lnTo>
                <a:lnTo>
                  <a:pt x="0" y="855"/>
                </a:lnTo>
                <a:lnTo>
                  <a:pt x="0" y="933"/>
                </a:lnTo>
                <a:lnTo>
                  <a:pt x="0" y="1011"/>
                </a:lnTo>
                <a:lnTo>
                  <a:pt x="0" y="1088"/>
                </a:lnTo>
                <a:lnTo>
                  <a:pt x="0" y="1166"/>
                </a:lnTo>
                <a:lnTo>
                  <a:pt x="0" y="1244"/>
                </a:lnTo>
                <a:lnTo>
                  <a:pt x="0" y="1322"/>
                </a:lnTo>
                <a:lnTo>
                  <a:pt x="0" y="1399"/>
                </a:lnTo>
                <a:lnTo>
                  <a:pt x="0" y="1477"/>
                </a:lnTo>
                <a:lnTo>
                  <a:pt x="0" y="1555"/>
                </a:lnTo>
                <a:lnTo>
                  <a:pt x="0" y="1633"/>
                </a:lnTo>
                <a:lnTo>
                  <a:pt x="0" y="1710"/>
                </a:lnTo>
                <a:lnTo>
                  <a:pt x="0" y="1788"/>
                </a:lnTo>
                <a:lnTo>
                  <a:pt x="0" y="1866"/>
                </a:lnTo>
                <a:lnTo>
                  <a:pt x="0" y="1944"/>
                </a:lnTo>
                <a:lnTo>
                  <a:pt x="0" y="2022"/>
                </a:lnTo>
                <a:lnTo>
                  <a:pt x="0" y="2099"/>
                </a:lnTo>
                <a:lnTo>
                  <a:pt x="22" y="2099"/>
                </a:lnTo>
                <a:lnTo>
                  <a:pt x="22" y="2177"/>
                </a:lnTo>
                <a:lnTo>
                  <a:pt x="64" y="2177"/>
                </a:lnTo>
                <a:lnTo>
                  <a:pt x="64" y="2255"/>
                </a:lnTo>
                <a:lnTo>
                  <a:pt x="103" y="2255"/>
                </a:lnTo>
                <a:lnTo>
                  <a:pt x="103" y="2333"/>
                </a:lnTo>
                <a:lnTo>
                  <a:pt x="141" y="2333"/>
                </a:lnTo>
                <a:lnTo>
                  <a:pt x="141" y="2410"/>
                </a:lnTo>
                <a:lnTo>
                  <a:pt x="177" y="2410"/>
                </a:lnTo>
                <a:lnTo>
                  <a:pt x="177" y="2488"/>
                </a:lnTo>
                <a:lnTo>
                  <a:pt x="212" y="2488"/>
                </a:lnTo>
                <a:lnTo>
                  <a:pt x="212" y="2566"/>
                </a:lnTo>
                <a:lnTo>
                  <a:pt x="246" y="2566"/>
                </a:lnTo>
                <a:lnTo>
                  <a:pt x="246" y="2644"/>
                </a:lnTo>
                <a:lnTo>
                  <a:pt x="278" y="2644"/>
                </a:lnTo>
                <a:lnTo>
                  <a:pt x="278" y="2721"/>
                </a:lnTo>
                <a:lnTo>
                  <a:pt x="309" y="2721"/>
                </a:lnTo>
                <a:lnTo>
                  <a:pt x="309" y="2799"/>
                </a:lnTo>
                <a:lnTo>
                  <a:pt x="339" y="2799"/>
                </a:lnTo>
                <a:lnTo>
                  <a:pt x="339" y="2877"/>
                </a:lnTo>
                <a:lnTo>
                  <a:pt x="368" y="2877"/>
                </a:lnTo>
                <a:lnTo>
                  <a:pt x="368" y="2955"/>
                </a:lnTo>
                <a:lnTo>
                  <a:pt x="396" y="2955"/>
                </a:lnTo>
                <a:lnTo>
                  <a:pt x="396" y="3033"/>
                </a:lnTo>
                <a:lnTo>
                  <a:pt x="423" y="3033"/>
                </a:lnTo>
                <a:lnTo>
                  <a:pt x="423" y="3110"/>
                </a:lnTo>
                <a:lnTo>
                  <a:pt x="450" y="3110"/>
                </a:lnTo>
                <a:lnTo>
                  <a:pt x="450" y="3188"/>
                </a:lnTo>
                <a:lnTo>
                  <a:pt x="475" y="3188"/>
                </a:lnTo>
                <a:lnTo>
                  <a:pt x="475" y="3266"/>
                </a:lnTo>
                <a:lnTo>
                  <a:pt x="500" y="3266"/>
                </a:lnTo>
                <a:lnTo>
                  <a:pt x="500" y="3344"/>
                </a:lnTo>
                <a:lnTo>
                  <a:pt x="524" y="3344"/>
                </a:lnTo>
                <a:lnTo>
                  <a:pt x="524" y="3421"/>
                </a:lnTo>
                <a:lnTo>
                  <a:pt x="548" y="3421"/>
                </a:lnTo>
                <a:lnTo>
                  <a:pt x="548" y="3499"/>
                </a:lnTo>
                <a:lnTo>
                  <a:pt x="571" y="3499"/>
                </a:lnTo>
                <a:lnTo>
                  <a:pt x="571" y="3577"/>
                </a:lnTo>
                <a:lnTo>
                  <a:pt x="593" y="3577"/>
                </a:lnTo>
                <a:lnTo>
                  <a:pt x="593" y="3655"/>
                </a:lnTo>
                <a:lnTo>
                  <a:pt x="615" y="3655"/>
                </a:lnTo>
                <a:lnTo>
                  <a:pt x="615" y="3732"/>
                </a:lnTo>
                <a:lnTo>
                  <a:pt x="637" y="3732"/>
                </a:lnTo>
                <a:lnTo>
                  <a:pt x="637" y="3810"/>
                </a:lnTo>
                <a:lnTo>
                  <a:pt x="658" y="3810"/>
                </a:lnTo>
                <a:lnTo>
                  <a:pt x="658" y="3888"/>
                </a:lnTo>
                <a:lnTo>
                  <a:pt x="679" y="3888"/>
                </a:lnTo>
                <a:lnTo>
                  <a:pt x="679" y="3966"/>
                </a:lnTo>
                <a:lnTo>
                  <a:pt x="699" y="3966"/>
                </a:lnTo>
                <a:lnTo>
                  <a:pt x="699" y="4044"/>
                </a:lnTo>
                <a:lnTo>
                  <a:pt x="718" y="4044"/>
                </a:lnTo>
                <a:lnTo>
                  <a:pt x="718" y="4121"/>
                </a:lnTo>
                <a:lnTo>
                  <a:pt x="738" y="4121"/>
                </a:lnTo>
                <a:lnTo>
                  <a:pt x="738" y="4199"/>
                </a:lnTo>
                <a:lnTo>
                  <a:pt x="757" y="4199"/>
                </a:lnTo>
                <a:lnTo>
                  <a:pt x="757" y="4277"/>
                </a:lnTo>
                <a:lnTo>
                  <a:pt x="776" y="4277"/>
                </a:lnTo>
                <a:lnTo>
                  <a:pt x="776" y="4355"/>
                </a:lnTo>
                <a:lnTo>
                  <a:pt x="794" y="4355"/>
                </a:lnTo>
                <a:lnTo>
                  <a:pt x="794" y="4432"/>
                </a:lnTo>
                <a:lnTo>
                  <a:pt x="812" y="4432"/>
                </a:lnTo>
                <a:lnTo>
                  <a:pt x="812" y="4510"/>
                </a:lnTo>
                <a:lnTo>
                  <a:pt x="830" y="4510"/>
                </a:lnTo>
                <a:lnTo>
                  <a:pt x="830" y="4588"/>
                </a:lnTo>
                <a:lnTo>
                  <a:pt x="848" y="4588"/>
                </a:lnTo>
                <a:lnTo>
                  <a:pt x="848" y="4666"/>
                </a:lnTo>
                <a:lnTo>
                  <a:pt x="865" y="4666"/>
                </a:lnTo>
                <a:lnTo>
                  <a:pt x="865" y="4743"/>
                </a:lnTo>
                <a:lnTo>
                  <a:pt x="883" y="4743"/>
                </a:lnTo>
                <a:lnTo>
                  <a:pt x="883" y="4821"/>
                </a:lnTo>
                <a:lnTo>
                  <a:pt x="900" y="4821"/>
                </a:lnTo>
                <a:lnTo>
                  <a:pt x="900" y="4899"/>
                </a:lnTo>
                <a:lnTo>
                  <a:pt x="916" y="4899"/>
                </a:lnTo>
                <a:lnTo>
                  <a:pt x="916" y="4977"/>
                </a:lnTo>
                <a:lnTo>
                  <a:pt x="933" y="4977"/>
                </a:lnTo>
                <a:lnTo>
                  <a:pt x="933" y="5055"/>
                </a:lnTo>
                <a:lnTo>
                  <a:pt x="950" y="5055"/>
                </a:lnTo>
                <a:lnTo>
                  <a:pt x="950" y="5132"/>
                </a:lnTo>
                <a:lnTo>
                  <a:pt x="966" y="5132"/>
                </a:lnTo>
                <a:lnTo>
                  <a:pt x="966" y="5210"/>
                </a:lnTo>
                <a:lnTo>
                  <a:pt x="982" y="5210"/>
                </a:lnTo>
                <a:lnTo>
                  <a:pt x="982" y="5288"/>
                </a:lnTo>
                <a:lnTo>
                  <a:pt x="998" y="5288"/>
                </a:lnTo>
                <a:lnTo>
                  <a:pt x="998" y="5366"/>
                </a:lnTo>
                <a:lnTo>
                  <a:pt x="1014" y="5366"/>
                </a:lnTo>
                <a:lnTo>
                  <a:pt x="1014" y="5443"/>
                </a:lnTo>
                <a:lnTo>
                  <a:pt x="1030" y="5443"/>
                </a:lnTo>
                <a:lnTo>
                  <a:pt x="1030" y="5521"/>
                </a:lnTo>
                <a:lnTo>
                  <a:pt x="1046" y="5521"/>
                </a:lnTo>
                <a:lnTo>
                  <a:pt x="1046" y="5599"/>
                </a:lnTo>
                <a:lnTo>
                  <a:pt x="1062" y="5599"/>
                </a:lnTo>
                <a:lnTo>
                  <a:pt x="1062" y="5677"/>
                </a:lnTo>
                <a:lnTo>
                  <a:pt x="1078" y="5677"/>
                </a:lnTo>
                <a:lnTo>
                  <a:pt x="1078" y="5754"/>
                </a:lnTo>
                <a:lnTo>
                  <a:pt x="1131" y="5754"/>
                </a:lnTo>
                <a:lnTo>
                  <a:pt x="1131" y="5832"/>
                </a:lnTo>
                <a:lnTo>
                  <a:pt x="1222" y="5832"/>
                </a:lnTo>
                <a:lnTo>
                  <a:pt x="1222" y="5910"/>
                </a:lnTo>
                <a:lnTo>
                  <a:pt x="1305" y="5910"/>
                </a:lnTo>
                <a:lnTo>
                  <a:pt x="1305" y="5988"/>
                </a:lnTo>
                <a:lnTo>
                  <a:pt x="1383" y="5988"/>
                </a:lnTo>
                <a:lnTo>
                  <a:pt x="1383" y="6066"/>
                </a:lnTo>
                <a:lnTo>
                  <a:pt x="1454" y="6066"/>
                </a:lnTo>
                <a:lnTo>
                  <a:pt x="1454" y="6143"/>
                </a:lnTo>
                <a:lnTo>
                  <a:pt x="1521" y="6143"/>
                </a:lnTo>
                <a:lnTo>
                  <a:pt x="1521" y="6221"/>
                </a:lnTo>
                <a:lnTo>
                  <a:pt x="1584" y="6221"/>
                </a:lnTo>
                <a:lnTo>
                  <a:pt x="1584" y="6299"/>
                </a:lnTo>
                <a:lnTo>
                  <a:pt x="1642" y="6299"/>
                </a:lnTo>
                <a:lnTo>
                  <a:pt x="1642" y="6377"/>
                </a:lnTo>
                <a:lnTo>
                  <a:pt x="1697" y="6377"/>
                </a:lnTo>
                <a:lnTo>
                  <a:pt x="1697" y="6454"/>
                </a:lnTo>
                <a:lnTo>
                  <a:pt x="1748" y="6454"/>
                </a:lnTo>
                <a:lnTo>
                  <a:pt x="1748" y="6532"/>
                </a:lnTo>
                <a:lnTo>
                  <a:pt x="1797" y="6532"/>
                </a:lnTo>
                <a:lnTo>
                  <a:pt x="1797" y="6610"/>
                </a:lnTo>
                <a:lnTo>
                  <a:pt x="1842" y="6610"/>
                </a:lnTo>
                <a:lnTo>
                  <a:pt x="1842" y="6688"/>
                </a:lnTo>
                <a:lnTo>
                  <a:pt x="1886" y="6688"/>
                </a:lnTo>
                <a:lnTo>
                  <a:pt x="1886" y="6765"/>
                </a:lnTo>
                <a:lnTo>
                  <a:pt x="1926" y="6765"/>
                </a:lnTo>
                <a:lnTo>
                  <a:pt x="1926" y="6843"/>
                </a:lnTo>
                <a:lnTo>
                  <a:pt x="1965" y="6843"/>
                </a:lnTo>
                <a:lnTo>
                  <a:pt x="1965" y="6921"/>
                </a:lnTo>
                <a:lnTo>
                  <a:pt x="2002" y="6921"/>
                </a:lnTo>
                <a:lnTo>
                  <a:pt x="2002" y="6999"/>
                </a:lnTo>
                <a:lnTo>
                  <a:pt x="2036" y="6999"/>
                </a:lnTo>
                <a:lnTo>
                  <a:pt x="2036" y="7077"/>
                </a:lnTo>
                <a:lnTo>
                  <a:pt x="2070" y="7077"/>
                </a:lnTo>
                <a:lnTo>
                  <a:pt x="2070" y="7154"/>
                </a:lnTo>
                <a:lnTo>
                  <a:pt x="2101" y="7154"/>
                </a:lnTo>
                <a:lnTo>
                  <a:pt x="2101" y="7232"/>
                </a:lnTo>
                <a:lnTo>
                  <a:pt x="2131" y="7232"/>
                </a:lnTo>
                <a:lnTo>
                  <a:pt x="2131" y="7310"/>
                </a:lnTo>
                <a:lnTo>
                  <a:pt x="2160" y="7310"/>
                </a:lnTo>
                <a:lnTo>
                  <a:pt x="2160" y="7388"/>
                </a:lnTo>
                <a:lnTo>
                  <a:pt x="2187" y="7388"/>
                </a:lnTo>
                <a:lnTo>
                  <a:pt x="2187" y="7465"/>
                </a:lnTo>
                <a:lnTo>
                  <a:pt x="2214" y="7465"/>
                </a:lnTo>
                <a:lnTo>
                  <a:pt x="2214" y="7543"/>
                </a:lnTo>
                <a:lnTo>
                  <a:pt x="2239" y="7543"/>
                </a:lnTo>
                <a:lnTo>
                  <a:pt x="2239" y="7621"/>
                </a:lnTo>
                <a:lnTo>
                  <a:pt x="2263" y="7621"/>
                </a:lnTo>
                <a:lnTo>
                  <a:pt x="2263" y="7699"/>
                </a:lnTo>
                <a:lnTo>
                  <a:pt x="2286" y="7699"/>
                </a:lnTo>
                <a:lnTo>
                  <a:pt x="2286" y="7777"/>
                </a:lnTo>
                <a:lnTo>
                  <a:pt x="3394" y="7777"/>
                </a:lnTo>
                <a:lnTo>
                  <a:pt x="3394" y="7699"/>
                </a:lnTo>
                <a:lnTo>
                  <a:pt x="3394" y="7621"/>
                </a:lnTo>
                <a:lnTo>
                  <a:pt x="3394" y="7543"/>
                </a:lnTo>
                <a:lnTo>
                  <a:pt x="3394" y="7465"/>
                </a:lnTo>
                <a:lnTo>
                  <a:pt x="3394" y="7388"/>
                </a:lnTo>
                <a:lnTo>
                  <a:pt x="3394" y="7310"/>
                </a:lnTo>
                <a:lnTo>
                  <a:pt x="3394" y="7232"/>
                </a:lnTo>
                <a:lnTo>
                  <a:pt x="3394" y="7154"/>
                </a:lnTo>
                <a:lnTo>
                  <a:pt x="3394" y="7077"/>
                </a:lnTo>
                <a:lnTo>
                  <a:pt x="3394" y="6999"/>
                </a:lnTo>
                <a:lnTo>
                  <a:pt x="3394" y="6921"/>
                </a:lnTo>
                <a:lnTo>
                  <a:pt x="3394" y="6843"/>
                </a:lnTo>
                <a:lnTo>
                  <a:pt x="3394" y="6765"/>
                </a:lnTo>
                <a:lnTo>
                  <a:pt x="3394" y="6688"/>
                </a:lnTo>
                <a:lnTo>
                  <a:pt x="3394" y="6610"/>
                </a:lnTo>
                <a:lnTo>
                  <a:pt x="3394" y="6532"/>
                </a:lnTo>
                <a:lnTo>
                  <a:pt x="3394" y="6454"/>
                </a:lnTo>
                <a:lnTo>
                  <a:pt x="3394" y="6377"/>
                </a:lnTo>
                <a:lnTo>
                  <a:pt x="3394" y="6299"/>
                </a:lnTo>
                <a:lnTo>
                  <a:pt x="3394" y="6221"/>
                </a:lnTo>
                <a:lnTo>
                  <a:pt x="3394" y="6143"/>
                </a:lnTo>
                <a:lnTo>
                  <a:pt x="3394" y="6066"/>
                </a:lnTo>
                <a:lnTo>
                  <a:pt x="3394" y="5988"/>
                </a:lnTo>
                <a:lnTo>
                  <a:pt x="3394" y="5910"/>
                </a:lnTo>
                <a:lnTo>
                  <a:pt x="3394" y="5832"/>
                </a:lnTo>
                <a:lnTo>
                  <a:pt x="3394" y="5754"/>
                </a:lnTo>
                <a:lnTo>
                  <a:pt x="3394" y="5677"/>
                </a:lnTo>
                <a:lnTo>
                  <a:pt x="3372" y="5677"/>
                </a:lnTo>
                <a:lnTo>
                  <a:pt x="3372" y="5599"/>
                </a:lnTo>
                <a:lnTo>
                  <a:pt x="3330" y="5599"/>
                </a:lnTo>
                <a:lnTo>
                  <a:pt x="3330" y="5521"/>
                </a:lnTo>
                <a:lnTo>
                  <a:pt x="3291" y="5521"/>
                </a:lnTo>
                <a:lnTo>
                  <a:pt x="3291" y="5443"/>
                </a:lnTo>
                <a:lnTo>
                  <a:pt x="3253" y="5443"/>
                </a:lnTo>
                <a:lnTo>
                  <a:pt x="3253" y="5366"/>
                </a:lnTo>
                <a:lnTo>
                  <a:pt x="3217" y="5366"/>
                </a:lnTo>
                <a:lnTo>
                  <a:pt x="3217" y="5288"/>
                </a:lnTo>
                <a:lnTo>
                  <a:pt x="3182" y="5288"/>
                </a:lnTo>
                <a:lnTo>
                  <a:pt x="3182" y="5210"/>
                </a:lnTo>
                <a:lnTo>
                  <a:pt x="3148" y="5210"/>
                </a:lnTo>
                <a:lnTo>
                  <a:pt x="3148" y="5132"/>
                </a:lnTo>
                <a:lnTo>
                  <a:pt x="3116" y="5132"/>
                </a:lnTo>
                <a:lnTo>
                  <a:pt x="3116" y="5055"/>
                </a:lnTo>
                <a:lnTo>
                  <a:pt x="3085" y="5055"/>
                </a:lnTo>
                <a:lnTo>
                  <a:pt x="3085" y="4977"/>
                </a:lnTo>
                <a:lnTo>
                  <a:pt x="3055" y="4977"/>
                </a:lnTo>
                <a:lnTo>
                  <a:pt x="3055" y="4899"/>
                </a:lnTo>
                <a:lnTo>
                  <a:pt x="3026" y="4899"/>
                </a:lnTo>
                <a:lnTo>
                  <a:pt x="3026" y="4821"/>
                </a:lnTo>
                <a:lnTo>
                  <a:pt x="2998" y="4821"/>
                </a:lnTo>
                <a:lnTo>
                  <a:pt x="2998" y="4743"/>
                </a:lnTo>
                <a:lnTo>
                  <a:pt x="2971" y="4743"/>
                </a:lnTo>
                <a:lnTo>
                  <a:pt x="2971" y="4666"/>
                </a:lnTo>
                <a:lnTo>
                  <a:pt x="2944" y="4666"/>
                </a:lnTo>
                <a:lnTo>
                  <a:pt x="2944" y="4588"/>
                </a:lnTo>
                <a:lnTo>
                  <a:pt x="2919" y="4588"/>
                </a:lnTo>
                <a:lnTo>
                  <a:pt x="2919" y="4510"/>
                </a:lnTo>
                <a:lnTo>
                  <a:pt x="2894" y="4510"/>
                </a:lnTo>
                <a:lnTo>
                  <a:pt x="2894" y="4432"/>
                </a:lnTo>
                <a:lnTo>
                  <a:pt x="2870" y="4432"/>
                </a:lnTo>
                <a:lnTo>
                  <a:pt x="2870" y="4355"/>
                </a:lnTo>
                <a:lnTo>
                  <a:pt x="2846" y="4355"/>
                </a:lnTo>
                <a:lnTo>
                  <a:pt x="2846" y="4277"/>
                </a:lnTo>
                <a:lnTo>
                  <a:pt x="2823" y="4277"/>
                </a:lnTo>
                <a:lnTo>
                  <a:pt x="2823" y="4199"/>
                </a:lnTo>
                <a:lnTo>
                  <a:pt x="2801" y="4199"/>
                </a:lnTo>
                <a:lnTo>
                  <a:pt x="2801" y="4121"/>
                </a:lnTo>
                <a:lnTo>
                  <a:pt x="2779" y="4121"/>
                </a:lnTo>
                <a:lnTo>
                  <a:pt x="2779" y="4044"/>
                </a:lnTo>
                <a:lnTo>
                  <a:pt x="2757" y="4044"/>
                </a:lnTo>
                <a:lnTo>
                  <a:pt x="2757" y="3966"/>
                </a:lnTo>
                <a:lnTo>
                  <a:pt x="2736" y="3966"/>
                </a:lnTo>
                <a:lnTo>
                  <a:pt x="2736" y="3888"/>
                </a:lnTo>
                <a:lnTo>
                  <a:pt x="2715" y="3888"/>
                </a:lnTo>
                <a:lnTo>
                  <a:pt x="2715" y="3810"/>
                </a:lnTo>
                <a:lnTo>
                  <a:pt x="2695" y="3810"/>
                </a:lnTo>
                <a:lnTo>
                  <a:pt x="2695" y="3732"/>
                </a:lnTo>
                <a:lnTo>
                  <a:pt x="2676" y="3732"/>
                </a:lnTo>
                <a:lnTo>
                  <a:pt x="2676" y="3655"/>
                </a:lnTo>
                <a:lnTo>
                  <a:pt x="2656" y="3655"/>
                </a:lnTo>
                <a:lnTo>
                  <a:pt x="2656" y="3577"/>
                </a:lnTo>
                <a:lnTo>
                  <a:pt x="2637" y="3577"/>
                </a:lnTo>
                <a:lnTo>
                  <a:pt x="2637" y="3499"/>
                </a:lnTo>
                <a:lnTo>
                  <a:pt x="2618" y="3499"/>
                </a:lnTo>
                <a:lnTo>
                  <a:pt x="2618" y="3421"/>
                </a:lnTo>
                <a:lnTo>
                  <a:pt x="2600" y="3421"/>
                </a:lnTo>
                <a:lnTo>
                  <a:pt x="2600" y="3344"/>
                </a:lnTo>
                <a:lnTo>
                  <a:pt x="2582" y="3344"/>
                </a:lnTo>
                <a:lnTo>
                  <a:pt x="2582" y="3266"/>
                </a:lnTo>
                <a:lnTo>
                  <a:pt x="2564" y="3266"/>
                </a:lnTo>
                <a:lnTo>
                  <a:pt x="2564" y="3188"/>
                </a:lnTo>
                <a:lnTo>
                  <a:pt x="2546" y="3188"/>
                </a:lnTo>
                <a:lnTo>
                  <a:pt x="2546" y="3110"/>
                </a:lnTo>
                <a:lnTo>
                  <a:pt x="2529" y="3110"/>
                </a:lnTo>
                <a:lnTo>
                  <a:pt x="2529" y="3033"/>
                </a:lnTo>
                <a:lnTo>
                  <a:pt x="2511" y="3033"/>
                </a:lnTo>
                <a:lnTo>
                  <a:pt x="2511" y="2955"/>
                </a:lnTo>
                <a:lnTo>
                  <a:pt x="2494" y="2955"/>
                </a:lnTo>
                <a:lnTo>
                  <a:pt x="2494" y="2877"/>
                </a:lnTo>
                <a:lnTo>
                  <a:pt x="2478" y="2877"/>
                </a:lnTo>
                <a:lnTo>
                  <a:pt x="2478" y="2799"/>
                </a:lnTo>
                <a:lnTo>
                  <a:pt x="2461" y="2799"/>
                </a:lnTo>
                <a:lnTo>
                  <a:pt x="2461" y="2721"/>
                </a:lnTo>
                <a:lnTo>
                  <a:pt x="2444" y="2721"/>
                </a:lnTo>
                <a:lnTo>
                  <a:pt x="2444" y="2644"/>
                </a:lnTo>
                <a:lnTo>
                  <a:pt x="2428" y="2644"/>
                </a:lnTo>
                <a:lnTo>
                  <a:pt x="2428" y="2566"/>
                </a:lnTo>
                <a:lnTo>
                  <a:pt x="2412" y="2566"/>
                </a:lnTo>
                <a:lnTo>
                  <a:pt x="2412" y="2488"/>
                </a:lnTo>
                <a:lnTo>
                  <a:pt x="2396" y="2488"/>
                </a:lnTo>
                <a:lnTo>
                  <a:pt x="2396" y="2410"/>
                </a:lnTo>
                <a:lnTo>
                  <a:pt x="2380" y="2410"/>
                </a:lnTo>
                <a:lnTo>
                  <a:pt x="2380" y="2333"/>
                </a:lnTo>
                <a:lnTo>
                  <a:pt x="2364" y="2333"/>
                </a:lnTo>
                <a:lnTo>
                  <a:pt x="2364" y="2255"/>
                </a:lnTo>
                <a:lnTo>
                  <a:pt x="2348" y="2255"/>
                </a:lnTo>
                <a:lnTo>
                  <a:pt x="2348" y="2177"/>
                </a:lnTo>
                <a:lnTo>
                  <a:pt x="2332" y="2177"/>
                </a:lnTo>
                <a:lnTo>
                  <a:pt x="2332" y="2099"/>
                </a:lnTo>
                <a:lnTo>
                  <a:pt x="2316" y="2099"/>
                </a:lnTo>
                <a:lnTo>
                  <a:pt x="2316" y="2022"/>
                </a:lnTo>
                <a:lnTo>
                  <a:pt x="2263" y="2022"/>
                </a:lnTo>
                <a:lnTo>
                  <a:pt x="2263" y="1944"/>
                </a:lnTo>
                <a:lnTo>
                  <a:pt x="2172" y="1944"/>
                </a:lnTo>
                <a:lnTo>
                  <a:pt x="2172" y="1866"/>
                </a:lnTo>
                <a:lnTo>
                  <a:pt x="2089" y="1866"/>
                </a:lnTo>
                <a:lnTo>
                  <a:pt x="2089" y="1788"/>
                </a:lnTo>
                <a:lnTo>
                  <a:pt x="2011" y="1788"/>
                </a:lnTo>
                <a:lnTo>
                  <a:pt x="2011" y="1710"/>
                </a:lnTo>
                <a:lnTo>
                  <a:pt x="1940" y="1710"/>
                </a:lnTo>
                <a:lnTo>
                  <a:pt x="1940" y="1633"/>
                </a:lnTo>
                <a:lnTo>
                  <a:pt x="1873" y="1633"/>
                </a:lnTo>
                <a:lnTo>
                  <a:pt x="1873" y="1555"/>
                </a:lnTo>
                <a:lnTo>
                  <a:pt x="1810" y="1555"/>
                </a:lnTo>
                <a:lnTo>
                  <a:pt x="1810" y="1477"/>
                </a:lnTo>
                <a:lnTo>
                  <a:pt x="1752" y="1477"/>
                </a:lnTo>
                <a:lnTo>
                  <a:pt x="1752" y="1399"/>
                </a:lnTo>
                <a:lnTo>
                  <a:pt x="1697" y="1399"/>
                </a:lnTo>
                <a:lnTo>
                  <a:pt x="1697" y="1322"/>
                </a:lnTo>
                <a:lnTo>
                  <a:pt x="1646" y="1322"/>
                </a:lnTo>
                <a:lnTo>
                  <a:pt x="1646" y="1244"/>
                </a:lnTo>
                <a:lnTo>
                  <a:pt x="1597" y="1244"/>
                </a:lnTo>
                <a:lnTo>
                  <a:pt x="1597" y="1166"/>
                </a:lnTo>
                <a:lnTo>
                  <a:pt x="1551" y="1166"/>
                </a:lnTo>
                <a:lnTo>
                  <a:pt x="1551" y="1088"/>
                </a:lnTo>
                <a:lnTo>
                  <a:pt x="1508" y="1088"/>
                </a:lnTo>
                <a:lnTo>
                  <a:pt x="1508" y="1011"/>
                </a:lnTo>
                <a:lnTo>
                  <a:pt x="1468" y="1011"/>
                </a:lnTo>
                <a:lnTo>
                  <a:pt x="1468" y="933"/>
                </a:lnTo>
                <a:lnTo>
                  <a:pt x="1429" y="933"/>
                </a:lnTo>
                <a:lnTo>
                  <a:pt x="1429" y="855"/>
                </a:lnTo>
                <a:lnTo>
                  <a:pt x="1392" y="855"/>
                </a:lnTo>
                <a:lnTo>
                  <a:pt x="1392" y="777"/>
                </a:lnTo>
                <a:lnTo>
                  <a:pt x="1357" y="777"/>
                </a:lnTo>
                <a:lnTo>
                  <a:pt x="1357" y="699"/>
                </a:lnTo>
                <a:lnTo>
                  <a:pt x="1324" y="699"/>
                </a:lnTo>
                <a:lnTo>
                  <a:pt x="1324" y="622"/>
                </a:lnTo>
                <a:lnTo>
                  <a:pt x="1293" y="622"/>
                </a:lnTo>
                <a:lnTo>
                  <a:pt x="1293" y="544"/>
                </a:lnTo>
                <a:lnTo>
                  <a:pt x="1263" y="544"/>
                </a:lnTo>
                <a:lnTo>
                  <a:pt x="1263" y="466"/>
                </a:lnTo>
                <a:lnTo>
                  <a:pt x="1234" y="466"/>
                </a:lnTo>
                <a:lnTo>
                  <a:pt x="1234" y="388"/>
                </a:lnTo>
                <a:lnTo>
                  <a:pt x="1207" y="388"/>
                </a:lnTo>
                <a:lnTo>
                  <a:pt x="1207" y="311"/>
                </a:lnTo>
                <a:lnTo>
                  <a:pt x="1180" y="311"/>
                </a:lnTo>
                <a:lnTo>
                  <a:pt x="1180" y="233"/>
                </a:lnTo>
                <a:lnTo>
                  <a:pt x="1155" y="233"/>
                </a:lnTo>
                <a:lnTo>
                  <a:pt x="1155" y="155"/>
                </a:lnTo>
                <a:lnTo>
                  <a:pt x="1131" y="155"/>
                </a:lnTo>
                <a:lnTo>
                  <a:pt x="1131" y="77"/>
                </a:lnTo>
                <a:lnTo>
                  <a:pt x="1108" y="77"/>
                </a:lnTo>
                <a:lnTo>
                  <a:pt x="1108" y="0"/>
                </a:lnTo>
                <a:lnTo>
                  <a:pt x="0" y="0"/>
                </a:lnTo>
              </a:path>
            </a:pathLst>
          </a:custGeom>
          <a:solidFill>
            <a:srgbClr val="0066FF"/>
          </a:solidFill>
          <a:ln w="15875">
            <a:solidFill>
              <a:srgbClr val="0066FF"/>
            </a:solidFill>
            <a:round/>
            <a:headEnd/>
            <a:tailEnd/>
          </a:ln>
        </p:spPr>
        <p:txBody>
          <a:bodyPr rot="10800000"/>
          <a:lstStyle/>
          <a:p>
            <a:pPr algn="ctr">
              <a:defRPr/>
            </a:pPr>
            <a:endParaRPr lang="en-US" sz="2400">
              <a:latin typeface="+mn-lt"/>
            </a:endParaRPr>
          </a:p>
        </p:txBody>
      </p:sp>
      <p:sp>
        <p:nvSpPr>
          <p:cNvPr id="159798" name="Rectangle 313"/>
          <p:cNvSpPr>
            <a:spLocks noChangeArrowheads="1"/>
          </p:cNvSpPr>
          <p:nvPr/>
        </p:nvSpPr>
        <p:spPr bwMode="auto">
          <a:xfrm>
            <a:off x="6454775" y="6430963"/>
            <a:ext cx="3556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ctr" eaLnBrk="1" hangingPunct="1"/>
            <a:r>
              <a:rPr lang="en-US" altLang="en-US">
                <a:latin typeface="Times New Roman" panose="02020603050405020304" pitchFamily="18" charset="0"/>
              </a:rPr>
              <a:t>min</a:t>
            </a:r>
            <a:endParaRPr lang="en-US" altLang="en-US" sz="2400">
              <a:latin typeface="Times New Roman" panose="02020603050405020304" pitchFamily="18" charset="0"/>
            </a:endParaRPr>
          </a:p>
        </p:txBody>
      </p:sp>
      <p:sp>
        <p:nvSpPr>
          <p:cNvPr id="159799" name="Rectangle 314"/>
          <p:cNvSpPr>
            <a:spLocks noChangeArrowheads="1"/>
          </p:cNvSpPr>
          <p:nvPr/>
        </p:nvSpPr>
        <p:spPr bwMode="auto">
          <a:xfrm>
            <a:off x="8677275" y="6430963"/>
            <a:ext cx="3937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ctr" eaLnBrk="1" hangingPunct="1"/>
            <a:r>
              <a:rPr lang="en-US" altLang="en-US">
                <a:latin typeface="Times New Roman" panose="02020603050405020304" pitchFamily="18" charset="0"/>
              </a:rPr>
              <a:t>max</a:t>
            </a:r>
            <a:endParaRPr lang="en-US" altLang="en-US" sz="2400">
              <a:latin typeface="Times New Roman" panose="02020603050405020304" pitchFamily="18" charset="0"/>
            </a:endParaRPr>
          </a:p>
        </p:txBody>
      </p:sp>
      <p:sp>
        <p:nvSpPr>
          <p:cNvPr id="159800" name="Rectangle 315"/>
          <p:cNvSpPr>
            <a:spLocks noChangeArrowheads="1"/>
          </p:cNvSpPr>
          <p:nvPr/>
        </p:nvSpPr>
        <p:spPr bwMode="auto">
          <a:xfrm>
            <a:off x="7291388" y="6430963"/>
            <a:ext cx="8128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ctr" eaLnBrk="1" hangingPunct="1"/>
            <a:r>
              <a:rPr lang="en-US" altLang="en-US">
                <a:latin typeface="Times New Roman" panose="02020603050405020304" pitchFamily="18" charset="0"/>
              </a:rPr>
              <a:t>mean, sd</a:t>
            </a:r>
            <a:endParaRPr lang="en-US" altLang="en-US" sz="2400">
              <a:latin typeface="Times New Roman" panose="02020603050405020304" pitchFamily="18" charset="0"/>
            </a:endParaRPr>
          </a:p>
        </p:txBody>
      </p:sp>
      <p:sp>
        <p:nvSpPr>
          <p:cNvPr id="133177" name="Freeform 20"/>
          <p:cNvSpPr>
            <a:spLocks/>
          </p:cNvSpPr>
          <p:nvPr/>
        </p:nvSpPr>
        <p:spPr bwMode="auto">
          <a:xfrm>
            <a:off x="295275" y="1693863"/>
            <a:ext cx="2597150" cy="992187"/>
          </a:xfrm>
          <a:custGeom>
            <a:avLst/>
            <a:gdLst>
              <a:gd name="T0" fmla="*/ 0 w 1636"/>
              <a:gd name="T1" fmla="*/ 0 h 625"/>
              <a:gd name="T2" fmla="*/ 0 w 1636"/>
              <a:gd name="T3" fmla="*/ 2147483647 h 625"/>
              <a:gd name="T4" fmla="*/ 2147483647 w 1636"/>
              <a:gd name="T5" fmla="*/ 2147483647 h 625"/>
              <a:gd name="T6" fmla="*/ 0 60000 65536"/>
              <a:gd name="T7" fmla="*/ 0 60000 65536"/>
              <a:gd name="T8" fmla="*/ 0 60000 65536"/>
              <a:gd name="T9" fmla="*/ 0 w 1636"/>
              <a:gd name="T10" fmla="*/ 0 h 625"/>
              <a:gd name="T11" fmla="*/ 1636 w 1636"/>
              <a:gd name="T12" fmla="*/ 625 h 625"/>
            </a:gdLst>
            <a:ahLst/>
            <a:cxnLst>
              <a:cxn ang="T6">
                <a:pos x="T0" y="T1"/>
              </a:cxn>
              <a:cxn ang="T7">
                <a:pos x="T2" y="T3"/>
              </a:cxn>
              <a:cxn ang="T8">
                <a:pos x="T4" y="T5"/>
              </a:cxn>
            </a:cxnLst>
            <a:rect l="T9" t="T10" r="T11" b="T12"/>
            <a:pathLst>
              <a:path w="1636" h="625">
                <a:moveTo>
                  <a:pt x="0" y="0"/>
                </a:moveTo>
                <a:lnTo>
                  <a:pt x="0" y="625"/>
                </a:lnTo>
                <a:lnTo>
                  <a:pt x="1636" y="625"/>
                </a:lnTo>
              </a:path>
            </a:pathLst>
          </a:custGeom>
          <a:noFill/>
          <a:ln w="23813">
            <a:solidFill>
              <a:schemeClr val="tx1"/>
            </a:solidFill>
            <a:round/>
            <a:headEnd/>
            <a:tailEnd/>
          </a:ln>
        </p:spPr>
        <p:txBody>
          <a:bodyPr/>
          <a:lstStyle/>
          <a:p>
            <a:pPr algn="ctr">
              <a:defRPr/>
            </a:pPr>
            <a:endParaRPr lang="en-US" sz="2400">
              <a:latin typeface="+mn-lt"/>
            </a:endParaRPr>
          </a:p>
        </p:txBody>
      </p:sp>
      <p:sp>
        <p:nvSpPr>
          <p:cNvPr id="159802" name="Rectangle 21"/>
          <p:cNvSpPr>
            <a:spLocks noChangeArrowheads="1"/>
          </p:cNvSpPr>
          <p:nvPr/>
        </p:nvSpPr>
        <p:spPr bwMode="auto">
          <a:xfrm>
            <a:off x="787400" y="2644775"/>
            <a:ext cx="3556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ctr" eaLnBrk="1" hangingPunct="1"/>
            <a:r>
              <a:rPr lang="en-US" altLang="en-US">
                <a:latin typeface="Times New Roman" panose="02020603050405020304" pitchFamily="18" charset="0"/>
              </a:rPr>
              <a:t>min</a:t>
            </a:r>
            <a:endParaRPr lang="en-US" altLang="en-US" sz="2400">
              <a:latin typeface="Times New Roman" panose="02020603050405020304" pitchFamily="18" charset="0"/>
            </a:endParaRPr>
          </a:p>
        </p:txBody>
      </p:sp>
      <p:sp>
        <p:nvSpPr>
          <p:cNvPr id="159803" name="Rectangle 22"/>
          <p:cNvSpPr>
            <a:spLocks noChangeArrowheads="1"/>
          </p:cNvSpPr>
          <p:nvPr/>
        </p:nvSpPr>
        <p:spPr bwMode="auto">
          <a:xfrm>
            <a:off x="2324100" y="2644775"/>
            <a:ext cx="3937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ctr" eaLnBrk="1" hangingPunct="1"/>
            <a:r>
              <a:rPr lang="en-US" altLang="en-US">
                <a:latin typeface="Times New Roman" panose="02020603050405020304" pitchFamily="18" charset="0"/>
              </a:rPr>
              <a:t>max</a:t>
            </a:r>
            <a:endParaRPr lang="en-US" altLang="en-US" sz="2400">
              <a:latin typeface="Times New Roman" panose="02020603050405020304" pitchFamily="18" charset="0"/>
            </a:endParaRPr>
          </a:p>
        </p:txBody>
      </p:sp>
      <p:sp>
        <p:nvSpPr>
          <p:cNvPr id="133180" name="Rectangle 23"/>
          <p:cNvSpPr>
            <a:spLocks noChangeArrowheads="1"/>
          </p:cNvSpPr>
          <p:nvPr/>
        </p:nvSpPr>
        <p:spPr bwMode="auto">
          <a:xfrm>
            <a:off x="122238" y="1624013"/>
            <a:ext cx="115887" cy="369887"/>
          </a:xfrm>
          <a:prstGeom prst="rect">
            <a:avLst/>
          </a:prstGeom>
          <a:noFill/>
          <a:ln w="9525">
            <a:noFill/>
            <a:miter lim="800000"/>
            <a:headEnd/>
            <a:tailEnd/>
          </a:ln>
        </p:spPr>
        <p:txBody>
          <a:bodyPr wrap="none" lIns="0" tIns="0" rIns="0" bIns="0">
            <a:spAutoFit/>
          </a:bodyPr>
          <a:lstStyle/>
          <a:p>
            <a:pPr algn="ctr">
              <a:defRPr/>
            </a:pPr>
            <a:r>
              <a:rPr lang="en-US">
                <a:latin typeface="+mn-lt"/>
              </a:rPr>
              <a:t>1</a:t>
            </a:r>
            <a:endParaRPr lang="en-US" sz="2400">
              <a:latin typeface="+mn-lt"/>
            </a:endParaRPr>
          </a:p>
        </p:txBody>
      </p:sp>
      <p:sp>
        <p:nvSpPr>
          <p:cNvPr id="133181" name="Rectangle 24"/>
          <p:cNvSpPr>
            <a:spLocks noChangeArrowheads="1"/>
          </p:cNvSpPr>
          <p:nvPr/>
        </p:nvSpPr>
        <p:spPr bwMode="auto">
          <a:xfrm>
            <a:off x="122238" y="2555875"/>
            <a:ext cx="114300" cy="274638"/>
          </a:xfrm>
          <a:prstGeom prst="rect">
            <a:avLst/>
          </a:prstGeom>
          <a:noFill/>
          <a:ln w="9525">
            <a:noFill/>
            <a:miter lim="800000"/>
            <a:headEnd/>
            <a:tailEnd/>
          </a:ln>
        </p:spPr>
        <p:txBody>
          <a:bodyPr wrap="none" lIns="0" tIns="0" rIns="0" bIns="0">
            <a:spAutoFit/>
          </a:bodyPr>
          <a:lstStyle/>
          <a:p>
            <a:pPr algn="ctr">
              <a:defRPr/>
            </a:pPr>
            <a:r>
              <a:rPr lang="en-US">
                <a:latin typeface="+mn-lt"/>
              </a:rPr>
              <a:t>0</a:t>
            </a:r>
            <a:endParaRPr lang="en-US" sz="2400">
              <a:latin typeface="+mn-lt"/>
            </a:endParaRPr>
          </a:p>
        </p:txBody>
      </p:sp>
      <p:sp>
        <p:nvSpPr>
          <p:cNvPr id="133182" name="Rectangle 25"/>
          <p:cNvSpPr>
            <a:spLocks noChangeArrowheads="1"/>
          </p:cNvSpPr>
          <p:nvPr/>
        </p:nvSpPr>
        <p:spPr bwMode="auto">
          <a:xfrm>
            <a:off x="954088" y="1755775"/>
            <a:ext cx="1593850" cy="930275"/>
          </a:xfrm>
          <a:prstGeom prst="rect">
            <a:avLst/>
          </a:prstGeom>
          <a:solidFill>
            <a:srgbClr val="0066FF"/>
          </a:solidFill>
          <a:ln w="1588">
            <a:solidFill>
              <a:srgbClr val="0066FF"/>
            </a:solidFill>
            <a:miter lim="800000"/>
            <a:headEnd/>
            <a:tailEnd/>
          </a:ln>
        </p:spPr>
        <p:txBody>
          <a:bodyPr/>
          <a:lstStyle/>
          <a:p>
            <a:pPr algn="ctr">
              <a:defRPr/>
            </a:pPr>
            <a:endParaRPr lang="en-US" sz="2400">
              <a:latin typeface="+mn-lt"/>
            </a:endParaRPr>
          </a:p>
        </p:txBody>
      </p:sp>
      <p:sp>
        <p:nvSpPr>
          <p:cNvPr id="133183" name="Rectangle 328"/>
          <p:cNvSpPr>
            <a:spLocks noChangeArrowheads="1"/>
          </p:cNvSpPr>
          <p:nvPr/>
        </p:nvSpPr>
        <p:spPr bwMode="auto">
          <a:xfrm rot="16200000">
            <a:off x="-86519" y="2064544"/>
            <a:ext cx="447675" cy="277813"/>
          </a:xfrm>
          <a:prstGeom prst="rect">
            <a:avLst/>
          </a:prstGeom>
          <a:noFill/>
          <a:ln w="9525">
            <a:noFill/>
            <a:miter lim="800000"/>
            <a:headEnd/>
            <a:tailEnd/>
          </a:ln>
        </p:spPr>
        <p:txBody>
          <a:bodyPr wrap="none" lIns="0" tIns="0" rIns="0" bIns="0">
            <a:spAutoFit/>
          </a:bodyPr>
          <a:lstStyle/>
          <a:p>
            <a:pPr>
              <a:defRPr/>
            </a:pPr>
            <a:r>
              <a:rPr lang="en-US">
                <a:latin typeface="+mn-lt"/>
              </a:rPr>
              <a:t>CDF</a:t>
            </a:r>
          </a:p>
        </p:txBody>
      </p:sp>
    </p:spTree>
  </p:cSld>
  <p:clrMapOvr>
    <a:masterClrMapping/>
  </p:clrMapOvr>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0770" name="Rectangle 2"/>
          <p:cNvSpPr>
            <a:spLocks noChangeArrowheads="1"/>
          </p:cNvSpPr>
          <p:nvPr/>
        </p:nvSpPr>
        <p:spPr bwMode="auto">
          <a:xfrm>
            <a:off x="1317625" y="2692400"/>
            <a:ext cx="8890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1400">
                <a:latin typeface="MS Sans Serif" charset="0"/>
              </a:rPr>
              <a:t>2</a:t>
            </a:r>
            <a:endParaRPr lang="en-US" altLang="en-US" sz="1400">
              <a:latin typeface="Times New Roman" panose="02020603050405020304" pitchFamily="18" charset="0"/>
            </a:endParaRPr>
          </a:p>
        </p:txBody>
      </p:sp>
      <p:sp>
        <p:nvSpPr>
          <p:cNvPr id="160771" name="Rectangle 3"/>
          <p:cNvSpPr>
            <a:spLocks noChangeArrowheads="1"/>
          </p:cNvSpPr>
          <p:nvPr/>
        </p:nvSpPr>
        <p:spPr bwMode="auto">
          <a:xfrm>
            <a:off x="1676400" y="2692400"/>
            <a:ext cx="8890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1400">
                <a:latin typeface="MS Sans Serif" charset="0"/>
              </a:rPr>
              <a:t>4</a:t>
            </a:r>
            <a:endParaRPr lang="en-US" altLang="en-US" sz="1400">
              <a:latin typeface="Times New Roman" panose="02020603050405020304" pitchFamily="18" charset="0"/>
            </a:endParaRPr>
          </a:p>
        </p:txBody>
      </p:sp>
      <p:sp>
        <p:nvSpPr>
          <p:cNvPr id="160772" name="Rectangle 4"/>
          <p:cNvSpPr>
            <a:spLocks noChangeArrowheads="1"/>
          </p:cNvSpPr>
          <p:nvPr/>
        </p:nvSpPr>
        <p:spPr bwMode="auto">
          <a:xfrm>
            <a:off x="2035175" y="2692400"/>
            <a:ext cx="8890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1400">
                <a:latin typeface="MS Sans Serif" charset="0"/>
              </a:rPr>
              <a:t>6</a:t>
            </a:r>
            <a:endParaRPr lang="en-US" altLang="en-US" sz="1400">
              <a:latin typeface="Times New Roman" panose="02020603050405020304" pitchFamily="18" charset="0"/>
            </a:endParaRPr>
          </a:p>
        </p:txBody>
      </p:sp>
      <p:sp>
        <p:nvSpPr>
          <p:cNvPr id="160773" name="Rectangle 5"/>
          <p:cNvSpPr>
            <a:spLocks noChangeArrowheads="1"/>
          </p:cNvSpPr>
          <p:nvPr/>
        </p:nvSpPr>
        <p:spPr bwMode="auto">
          <a:xfrm>
            <a:off x="2393950" y="2692400"/>
            <a:ext cx="8890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1400">
                <a:latin typeface="MS Sans Serif" charset="0"/>
              </a:rPr>
              <a:t>8</a:t>
            </a:r>
            <a:endParaRPr lang="en-US" altLang="en-US" sz="1400">
              <a:latin typeface="Times New Roman" panose="02020603050405020304" pitchFamily="18" charset="0"/>
            </a:endParaRPr>
          </a:p>
        </p:txBody>
      </p:sp>
      <p:sp>
        <p:nvSpPr>
          <p:cNvPr id="160774" name="Rectangle 6"/>
          <p:cNvSpPr>
            <a:spLocks noChangeArrowheads="1"/>
          </p:cNvSpPr>
          <p:nvPr/>
        </p:nvSpPr>
        <p:spPr bwMode="auto">
          <a:xfrm>
            <a:off x="2724150" y="2692400"/>
            <a:ext cx="17780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1400">
                <a:latin typeface="MS Sans Serif" charset="0"/>
              </a:rPr>
              <a:t>10</a:t>
            </a:r>
            <a:endParaRPr lang="en-US" altLang="en-US" sz="1400">
              <a:latin typeface="Times New Roman" panose="02020603050405020304" pitchFamily="18" charset="0"/>
            </a:endParaRPr>
          </a:p>
        </p:txBody>
      </p:sp>
      <p:sp>
        <p:nvSpPr>
          <p:cNvPr id="160775" name="Rectangle 7"/>
          <p:cNvSpPr>
            <a:spLocks noChangeArrowheads="1"/>
          </p:cNvSpPr>
          <p:nvPr/>
        </p:nvSpPr>
        <p:spPr bwMode="auto">
          <a:xfrm>
            <a:off x="1173163" y="2528888"/>
            <a:ext cx="8890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1400">
                <a:latin typeface="MS Sans Serif" charset="0"/>
              </a:rPr>
              <a:t>0</a:t>
            </a:r>
            <a:endParaRPr lang="en-US" altLang="en-US" sz="1400">
              <a:latin typeface="Times New Roman" panose="02020603050405020304" pitchFamily="18" charset="0"/>
            </a:endParaRPr>
          </a:p>
        </p:txBody>
      </p:sp>
      <p:sp>
        <p:nvSpPr>
          <p:cNvPr id="160776" name="Rectangle 8"/>
          <p:cNvSpPr>
            <a:spLocks noChangeArrowheads="1"/>
          </p:cNvSpPr>
          <p:nvPr/>
        </p:nvSpPr>
        <p:spPr bwMode="auto">
          <a:xfrm>
            <a:off x="1173163" y="1039813"/>
            <a:ext cx="8890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1400">
                <a:latin typeface="MS Sans Serif" charset="0"/>
              </a:rPr>
              <a:t>1</a:t>
            </a:r>
            <a:endParaRPr lang="en-US" altLang="en-US" sz="1400">
              <a:latin typeface="Times New Roman" panose="02020603050405020304" pitchFamily="18" charset="0"/>
            </a:endParaRPr>
          </a:p>
        </p:txBody>
      </p:sp>
      <p:sp>
        <p:nvSpPr>
          <p:cNvPr id="160777" name="Freeform 9"/>
          <p:cNvSpPr>
            <a:spLocks/>
          </p:cNvSpPr>
          <p:nvPr/>
        </p:nvSpPr>
        <p:spPr bwMode="auto">
          <a:xfrm flipV="1">
            <a:off x="1550988" y="1131888"/>
            <a:ext cx="1255712" cy="1489075"/>
          </a:xfrm>
          <a:custGeom>
            <a:avLst/>
            <a:gdLst>
              <a:gd name="T0" fmla="*/ 2147483647 w 5281"/>
              <a:gd name="T1" fmla="*/ 2147483647 h 7777"/>
              <a:gd name="T2" fmla="*/ 2147483647 w 5281"/>
              <a:gd name="T3" fmla="*/ 2147483647 h 7777"/>
              <a:gd name="T4" fmla="*/ 2147483647 w 5281"/>
              <a:gd name="T5" fmla="*/ 2147483647 h 7777"/>
              <a:gd name="T6" fmla="*/ 2147483647 w 5281"/>
              <a:gd name="T7" fmla="*/ 2147483647 h 7777"/>
              <a:gd name="T8" fmla="*/ 2147483647 w 5281"/>
              <a:gd name="T9" fmla="*/ 2147483647 h 7777"/>
              <a:gd name="T10" fmla="*/ 2147483647 w 5281"/>
              <a:gd name="T11" fmla="*/ 2147483647 h 7777"/>
              <a:gd name="T12" fmla="*/ 2147483647 w 5281"/>
              <a:gd name="T13" fmla="*/ 2147483647 h 7777"/>
              <a:gd name="T14" fmla="*/ 2147483647 w 5281"/>
              <a:gd name="T15" fmla="*/ 2147483647 h 7777"/>
              <a:gd name="T16" fmla="*/ 2147483647 w 5281"/>
              <a:gd name="T17" fmla="*/ 2147483647 h 7777"/>
              <a:gd name="T18" fmla="*/ 2147483647 w 5281"/>
              <a:gd name="T19" fmla="*/ 2147483647 h 7777"/>
              <a:gd name="T20" fmla="*/ 2147483647 w 5281"/>
              <a:gd name="T21" fmla="*/ 2147483647 h 7777"/>
              <a:gd name="T22" fmla="*/ 2147483647 w 5281"/>
              <a:gd name="T23" fmla="*/ 2147483647 h 7777"/>
              <a:gd name="T24" fmla="*/ 2147483647 w 5281"/>
              <a:gd name="T25" fmla="*/ 2147483647 h 7777"/>
              <a:gd name="T26" fmla="*/ 2147483647 w 5281"/>
              <a:gd name="T27" fmla="*/ 2147483647 h 7777"/>
              <a:gd name="T28" fmla="*/ 2147483647 w 5281"/>
              <a:gd name="T29" fmla="*/ 2147483647 h 7777"/>
              <a:gd name="T30" fmla="*/ 2147483647 w 5281"/>
              <a:gd name="T31" fmla="*/ 2147483647 h 7777"/>
              <a:gd name="T32" fmla="*/ 2147483647 w 5281"/>
              <a:gd name="T33" fmla="*/ 2147483647 h 7777"/>
              <a:gd name="T34" fmla="*/ 2147483647 w 5281"/>
              <a:gd name="T35" fmla="*/ 2147483647 h 7777"/>
              <a:gd name="T36" fmla="*/ 2147483647 w 5281"/>
              <a:gd name="T37" fmla="*/ 2147483647 h 7777"/>
              <a:gd name="T38" fmla="*/ 2147483647 w 5281"/>
              <a:gd name="T39" fmla="*/ 2147483647 h 7777"/>
              <a:gd name="T40" fmla="*/ 2147483647 w 5281"/>
              <a:gd name="T41" fmla="*/ 2147483647 h 7777"/>
              <a:gd name="T42" fmla="*/ 2147483647 w 5281"/>
              <a:gd name="T43" fmla="*/ 2147483647 h 7777"/>
              <a:gd name="T44" fmla="*/ 2147483647 w 5281"/>
              <a:gd name="T45" fmla="*/ 2147483647 h 7777"/>
              <a:gd name="T46" fmla="*/ 2147483647 w 5281"/>
              <a:gd name="T47" fmla="*/ 2147483647 h 7777"/>
              <a:gd name="T48" fmla="*/ 2147483647 w 5281"/>
              <a:gd name="T49" fmla="*/ 2147483647 h 7777"/>
              <a:gd name="T50" fmla="*/ 2147483647 w 5281"/>
              <a:gd name="T51" fmla="*/ 2147483647 h 7777"/>
              <a:gd name="T52" fmla="*/ 2147483647 w 5281"/>
              <a:gd name="T53" fmla="*/ 2147483647 h 7777"/>
              <a:gd name="T54" fmla="*/ 2147483647 w 5281"/>
              <a:gd name="T55" fmla="*/ 2147483647 h 7777"/>
              <a:gd name="T56" fmla="*/ 2147483647 w 5281"/>
              <a:gd name="T57" fmla="*/ 2147483647 h 7777"/>
              <a:gd name="T58" fmla="*/ 2147483647 w 5281"/>
              <a:gd name="T59" fmla="*/ 2147483647 h 7777"/>
              <a:gd name="T60" fmla="*/ 2147483647 w 5281"/>
              <a:gd name="T61" fmla="*/ 2147483647 h 7777"/>
              <a:gd name="T62" fmla="*/ 2147483647 w 5281"/>
              <a:gd name="T63" fmla="*/ 2147483647 h 7777"/>
              <a:gd name="T64" fmla="*/ 2147483647 w 5281"/>
              <a:gd name="T65" fmla="*/ 2147483647 h 7777"/>
              <a:gd name="T66" fmla="*/ 2147483647 w 5281"/>
              <a:gd name="T67" fmla="*/ 2147483647 h 7777"/>
              <a:gd name="T68" fmla="*/ 2147483647 w 5281"/>
              <a:gd name="T69" fmla="*/ 2147483647 h 7777"/>
              <a:gd name="T70" fmla="*/ 2147483647 w 5281"/>
              <a:gd name="T71" fmla="*/ 2147483647 h 7777"/>
              <a:gd name="T72" fmla="*/ 2147483647 w 5281"/>
              <a:gd name="T73" fmla="*/ 2147483647 h 7777"/>
              <a:gd name="T74" fmla="*/ 2147483647 w 5281"/>
              <a:gd name="T75" fmla="*/ 2147483647 h 7777"/>
              <a:gd name="T76" fmla="*/ 2147483647 w 5281"/>
              <a:gd name="T77" fmla="*/ 2147483647 h 7777"/>
              <a:gd name="T78" fmla="*/ 2147483647 w 5281"/>
              <a:gd name="T79" fmla="*/ 2147483647 h 7777"/>
              <a:gd name="T80" fmla="*/ 2147483647 w 5281"/>
              <a:gd name="T81" fmla="*/ 2147483647 h 7777"/>
              <a:gd name="T82" fmla="*/ 2147483647 w 5281"/>
              <a:gd name="T83" fmla="*/ 2147483647 h 7777"/>
              <a:gd name="T84" fmla="*/ 2147483647 w 5281"/>
              <a:gd name="T85" fmla="*/ 2147483647 h 7777"/>
              <a:gd name="T86" fmla="*/ 2147483647 w 5281"/>
              <a:gd name="T87" fmla="*/ 2147483647 h 7777"/>
              <a:gd name="T88" fmla="*/ 2147483647 w 5281"/>
              <a:gd name="T89" fmla="*/ 2147483647 h 7777"/>
              <a:gd name="T90" fmla="*/ 2147483647 w 5281"/>
              <a:gd name="T91" fmla="*/ 2147483647 h 7777"/>
              <a:gd name="T92" fmla="*/ 2147483647 w 5281"/>
              <a:gd name="T93" fmla="*/ 2147483647 h 7777"/>
              <a:gd name="T94" fmla="*/ 2147483647 w 5281"/>
              <a:gd name="T95" fmla="*/ 2147483647 h 7777"/>
              <a:gd name="T96" fmla="*/ 2147483647 w 5281"/>
              <a:gd name="T97" fmla="*/ 2147483647 h 7777"/>
              <a:gd name="T98" fmla="*/ 2147483647 w 5281"/>
              <a:gd name="T99" fmla="*/ 2147483647 h 7777"/>
              <a:gd name="T100" fmla="*/ 2147483647 w 5281"/>
              <a:gd name="T101" fmla="*/ 2147483647 h 7777"/>
              <a:gd name="T102" fmla="*/ 2147483647 w 5281"/>
              <a:gd name="T103" fmla="*/ 2147483647 h 7777"/>
              <a:gd name="T104" fmla="*/ 2147483647 w 5281"/>
              <a:gd name="T105" fmla="*/ 2147483647 h 7777"/>
              <a:gd name="T106" fmla="*/ 2147483647 w 5281"/>
              <a:gd name="T107" fmla="*/ 2147483647 h 7777"/>
              <a:gd name="T108" fmla="*/ 2147483647 w 5281"/>
              <a:gd name="T109" fmla="*/ 2147483647 h 7777"/>
              <a:gd name="T110" fmla="*/ 2147483647 w 5281"/>
              <a:gd name="T111" fmla="*/ 2147483647 h 7777"/>
              <a:gd name="T112" fmla="*/ 2147483647 w 5281"/>
              <a:gd name="T113" fmla="*/ 2147483647 h 7777"/>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5281"/>
              <a:gd name="T172" fmla="*/ 0 h 7777"/>
              <a:gd name="T173" fmla="*/ 5281 w 5281"/>
              <a:gd name="T174" fmla="*/ 7777 h 7777"/>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5281" h="7777">
                <a:moveTo>
                  <a:pt x="0" y="0"/>
                </a:moveTo>
                <a:lnTo>
                  <a:pt x="0" y="0"/>
                </a:lnTo>
                <a:lnTo>
                  <a:pt x="0" y="77"/>
                </a:lnTo>
                <a:lnTo>
                  <a:pt x="53" y="77"/>
                </a:lnTo>
                <a:lnTo>
                  <a:pt x="53" y="155"/>
                </a:lnTo>
                <a:lnTo>
                  <a:pt x="106" y="155"/>
                </a:lnTo>
                <a:lnTo>
                  <a:pt x="106" y="233"/>
                </a:lnTo>
                <a:lnTo>
                  <a:pt x="158" y="233"/>
                </a:lnTo>
                <a:lnTo>
                  <a:pt x="158" y="311"/>
                </a:lnTo>
                <a:lnTo>
                  <a:pt x="211" y="311"/>
                </a:lnTo>
                <a:lnTo>
                  <a:pt x="211" y="388"/>
                </a:lnTo>
                <a:lnTo>
                  <a:pt x="264" y="388"/>
                </a:lnTo>
                <a:lnTo>
                  <a:pt x="264" y="466"/>
                </a:lnTo>
                <a:lnTo>
                  <a:pt x="317" y="466"/>
                </a:lnTo>
                <a:lnTo>
                  <a:pt x="317" y="544"/>
                </a:lnTo>
                <a:lnTo>
                  <a:pt x="370" y="544"/>
                </a:lnTo>
                <a:lnTo>
                  <a:pt x="370" y="622"/>
                </a:lnTo>
                <a:lnTo>
                  <a:pt x="422" y="622"/>
                </a:lnTo>
                <a:lnTo>
                  <a:pt x="422" y="699"/>
                </a:lnTo>
                <a:lnTo>
                  <a:pt x="475" y="699"/>
                </a:lnTo>
                <a:lnTo>
                  <a:pt x="475" y="777"/>
                </a:lnTo>
                <a:lnTo>
                  <a:pt x="528" y="777"/>
                </a:lnTo>
                <a:lnTo>
                  <a:pt x="528" y="855"/>
                </a:lnTo>
                <a:lnTo>
                  <a:pt x="581" y="855"/>
                </a:lnTo>
                <a:lnTo>
                  <a:pt x="581" y="933"/>
                </a:lnTo>
                <a:lnTo>
                  <a:pt x="634" y="933"/>
                </a:lnTo>
                <a:lnTo>
                  <a:pt x="634" y="1011"/>
                </a:lnTo>
                <a:lnTo>
                  <a:pt x="686" y="1011"/>
                </a:lnTo>
                <a:lnTo>
                  <a:pt x="686" y="1088"/>
                </a:lnTo>
                <a:lnTo>
                  <a:pt x="739" y="1088"/>
                </a:lnTo>
                <a:lnTo>
                  <a:pt x="739" y="1166"/>
                </a:lnTo>
                <a:lnTo>
                  <a:pt x="792" y="1166"/>
                </a:lnTo>
                <a:lnTo>
                  <a:pt x="792" y="1244"/>
                </a:lnTo>
                <a:lnTo>
                  <a:pt x="845" y="1244"/>
                </a:lnTo>
                <a:lnTo>
                  <a:pt x="845" y="1322"/>
                </a:lnTo>
                <a:lnTo>
                  <a:pt x="898" y="1322"/>
                </a:lnTo>
                <a:lnTo>
                  <a:pt x="898" y="1399"/>
                </a:lnTo>
                <a:lnTo>
                  <a:pt x="951" y="1399"/>
                </a:lnTo>
                <a:lnTo>
                  <a:pt x="951" y="1477"/>
                </a:lnTo>
                <a:lnTo>
                  <a:pt x="1003" y="1477"/>
                </a:lnTo>
                <a:lnTo>
                  <a:pt x="1003" y="1555"/>
                </a:lnTo>
                <a:lnTo>
                  <a:pt x="1056" y="1555"/>
                </a:lnTo>
                <a:lnTo>
                  <a:pt x="1056" y="1633"/>
                </a:lnTo>
                <a:lnTo>
                  <a:pt x="1109" y="1633"/>
                </a:lnTo>
                <a:lnTo>
                  <a:pt x="1109" y="1710"/>
                </a:lnTo>
                <a:lnTo>
                  <a:pt x="1162" y="1710"/>
                </a:lnTo>
                <a:lnTo>
                  <a:pt x="1162" y="1788"/>
                </a:lnTo>
                <a:lnTo>
                  <a:pt x="1215" y="1788"/>
                </a:lnTo>
                <a:lnTo>
                  <a:pt x="1215" y="1866"/>
                </a:lnTo>
                <a:lnTo>
                  <a:pt x="1267" y="1866"/>
                </a:lnTo>
                <a:lnTo>
                  <a:pt x="1267" y="1944"/>
                </a:lnTo>
                <a:lnTo>
                  <a:pt x="1320" y="1944"/>
                </a:lnTo>
                <a:lnTo>
                  <a:pt x="1320" y="2022"/>
                </a:lnTo>
                <a:lnTo>
                  <a:pt x="1373" y="2022"/>
                </a:lnTo>
                <a:lnTo>
                  <a:pt x="1373" y="2099"/>
                </a:lnTo>
                <a:lnTo>
                  <a:pt x="1426" y="2099"/>
                </a:lnTo>
                <a:lnTo>
                  <a:pt x="1426" y="2177"/>
                </a:lnTo>
                <a:lnTo>
                  <a:pt x="1479" y="2177"/>
                </a:lnTo>
                <a:lnTo>
                  <a:pt x="1479" y="2255"/>
                </a:lnTo>
                <a:lnTo>
                  <a:pt x="1531" y="2255"/>
                </a:lnTo>
                <a:lnTo>
                  <a:pt x="1531" y="2333"/>
                </a:lnTo>
                <a:lnTo>
                  <a:pt x="1584" y="2333"/>
                </a:lnTo>
                <a:lnTo>
                  <a:pt x="1584" y="2410"/>
                </a:lnTo>
                <a:lnTo>
                  <a:pt x="1637" y="2410"/>
                </a:lnTo>
                <a:lnTo>
                  <a:pt x="1637" y="2488"/>
                </a:lnTo>
                <a:lnTo>
                  <a:pt x="1690" y="2488"/>
                </a:lnTo>
                <a:lnTo>
                  <a:pt x="1690" y="2566"/>
                </a:lnTo>
                <a:lnTo>
                  <a:pt x="1743" y="2566"/>
                </a:lnTo>
                <a:lnTo>
                  <a:pt x="1743" y="2644"/>
                </a:lnTo>
                <a:lnTo>
                  <a:pt x="1796" y="2644"/>
                </a:lnTo>
                <a:lnTo>
                  <a:pt x="1796" y="2721"/>
                </a:lnTo>
                <a:lnTo>
                  <a:pt x="1848" y="2721"/>
                </a:lnTo>
                <a:lnTo>
                  <a:pt x="1848" y="2799"/>
                </a:lnTo>
                <a:lnTo>
                  <a:pt x="1901" y="2799"/>
                </a:lnTo>
                <a:lnTo>
                  <a:pt x="1901" y="2877"/>
                </a:lnTo>
                <a:lnTo>
                  <a:pt x="1954" y="2877"/>
                </a:lnTo>
                <a:lnTo>
                  <a:pt x="1954" y="2955"/>
                </a:lnTo>
                <a:lnTo>
                  <a:pt x="2007" y="2955"/>
                </a:lnTo>
                <a:lnTo>
                  <a:pt x="2007" y="3033"/>
                </a:lnTo>
                <a:lnTo>
                  <a:pt x="2060" y="3033"/>
                </a:lnTo>
                <a:lnTo>
                  <a:pt x="2060" y="3110"/>
                </a:lnTo>
                <a:lnTo>
                  <a:pt x="2112" y="3110"/>
                </a:lnTo>
                <a:lnTo>
                  <a:pt x="2112" y="3188"/>
                </a:lnTo>
                <a:lnTo>
                  <a:pt x="2165" y="3188"/>
                </a:lnTo>
                <a:lnTo>
                  <a:pt x="2165" y="3266"/>
                </a:lnTo>
                <a:lnTo>
                  <a:pt x="2218" y="3266"/>
                </a:lnTo>
                <a:lnTo>
                  <a:pt x="2218" y="3344"/>
                </a:lnTo>
                <a:lnTo>
                  <a:pt x="2271" y="3344"/>
                </a:lnTo>
                <a:lnTo>
                  <a:pt x="2271" y="3421"/>
                </a:lnTo>
                <a:lnTo>
                  <a:pt x="2324" y="3421"/>
                </a:lnTo>
                <a:lnTo>
                  <a:pt x="2324" y="3499"/>
                </a:lnTo>
                <a:lnTo>
                  <a:pt x="2376" y="3499"/>
                </a:lnTo>
                <a:lnTo>
                  <a:pt x="2376" y="3577"/>
                </a:lnTo>
                <a:lnTo>
                  <a:pt x="2429" y="3577"/>
                </a:lnTo>
                <a:lnTo>
                  <a:pt x="2429" y="3655"/>
                </a:lnTo>
                <a:lnTo>
                  <a:pt x="2482" y="3655"/>
                </a:lnTo>
                <a:lnTo>
                  <a:pt x="2482" y="3732"/>
                </a:lnTo>
                <a:lnTo>
                  <a:pt x="2535" y="3732"/>
                </a:lnTo>
                <a:lnTo>
                  <a:pt x="2535" y="3810"/>
                </a:lnTo>
                <a:lnTo>
                  <a:pt x="2588" y="3810"/>
                </a:lnTo>
                <a:lnTo>
                  <a:pt x="2588" y="3888"/>
                </a:lnTo>
                <a:lnTo>
                  <a:pt x="2641" y="3888"/>
                </a:lnTo>
                <a:lnTo>
                  <a:pt x="2641" y="3966"/>
                </a:lnTo>
                <a:lnTo>
                  <a:pt x="2693" y="3966"/>
                </a:lnTo>
                <a:lnTo>
                  <a:pt x="2693" y="4044"/>
                </a:lnTo>
                <a:lnTo>
                  <a:pt x="2746" y="4044"/>
                </a:lnTo>
                <a:lnTo>
                  <a:pt x="2746" y="4121"/>
                </a:lnTo>
                <a:lnTo>
                  <a:pt x="2799" y="4121"/>
                </a:lnTo>
                <a:lnTo>
                  <a:pt x="2799" y="4199"/>
                </a:lnTo>
                <a:lnTo>
                  <a:pt x="2852" y="4199"/>
                </a:lnTo>
                <a:lnTo>
                  <a:pt x="2852" y="4277"/>
                </a:lnTo>
                <a:lnTo>
                  <a:pt x="2905" y="4277"/>
                </a:lnTo>
                <a:lnTo>
                  <a:pt x="2905" y="4355"/>
                </a:lnTo>
                <a:lnTo>
                  <a:pt x="2957" y="4355"/>
                </a:lnTo>
                <a:lnTo>
                  <a:pt x="2957" y="4432"/>
                </a:lnTo>
                <a:lnTo>
                  <a:pt x="3010" y="4432"/>
                </a:lnTo>
                <a:lnTo>
                  <a:pt x="3010" y="4510"/>
                </a:lnTo>
                <a:lnTo>
                  <a:pt x="3063" y="4510"/>
                </a:lnTo>
                <a:lnTo>
                  <a:pt x="3063" y="4588"/>
                </a:lnTo>
                <a:lnTo>
                  <a:pt x="3116" y="4588"/>
                </a:lnTo>
                <a:lnTo>
                  <a:pt x="3116" y="4666"/>
                </a:lnTo>
                <a:lnTo>
                  <a:pt x="3169" y="4666"/>
                </a:lnTo>
                <a:lnTo>
                  <a:pt x="3169" y="4743"/>
                </a:lnTo>
                <a:lnTo>
                  <a:pt x="3221" y="4743"/>
                </a:lnTo>
                <a:lnTo>
                  <a:pt x="3221" y="4821"/>
                </a:lnTo>
                <a:lnTo>
                  <a:pt x="3274" y="4821"/>
                </a:lnTo>
                <a:lnTo>
                  <a:pt x="3274" y="4899"/>
                </a:lnTo>
                <a:lnTo>
                  <a:pt x="3327" y="4899"/>
                </a:lnTo>
                <a:lnTo>
                  <a:pt x="3327" y="4977"/>
                </a:lnTo>
                <a:lnTo>
                  <a:pt x="3380" y="4977"/>
                </a:lnTo>
                <a:lnTo>
                  <a:pt x="3380" y="5055"/>
                </a:lnTo>
                <a:lnTo>
                  <a:pt x="3433" y="5055"/>
                </a:lnTo>
                <a:lnTo>
                  <a:pt x="3433" y="5132"/>
                </a:lnTo>
                <a:lnTo>
                  <a:pt x="3485" y="5132"/>
                </a:lnTo>
                <a:lnTo>
                  <a:pt x="3485" y="5210"/>
                </a:lnTo>
                <a:lnTo>
                  <a:pt x="3538" y="5210"/>
                </a:lnTo>
                <a:lnTo>
                  <a:pt x="3538" y="5288"/>
                </a:lnTo>
                <a:lnTo>
                  <a:pt x="3591" y="5288"/>
                </a:lnTo>
                <a:lnTo>
                  <a:pt x="3591" y="5366"/>
                </a:lnTo>
                <a:lnTo>
                  <a:pt x="3644" y="5366"/>
                </a:lnTo>
                <a:lnTo>
                  <a:pt x="3644" y="5443"/>
                </a:lnTo>
                <a:lnTo>
                  <a:pt x="3697" y="5443"/>
                </a:lnTo>
                <a:lnTo>
                  <a:pt x="3697" y="5521"/>
                </a:lnTo>
                <a:lnTo>
                  <a:pt x="3750" y="5521"/>
                </a:lnTo>
                <a:lnTo>
                  <a:pt x="3750" y="5599"/>
                </a:lnTo>
                <a:lnTo>
                  <a:pt x="3802" y="5599"/>
                </a:lnTo>
                <a:lnTo>
                  <a:pt x="3802" y="5677"/>
                </a:lnTo>
                <a:lnTo>
                  <a:pt x="3855" y="5677"/>
                </a:lnTo>
                <a:lnTo>
                  <a:pt x="3855" y="5754"/>
                </a:lnTo>
                <a:lnTo>
                  <a:pt x="3908" y="5754"/>
                </a:lnTo>
                <a:lnTo>
                  <a:pt x="3908" y="5832"/>
                </a:lnTo>
                <a:lnTo>
                  <a:pt x="3961" y="5832"/>
                </a:lnTo>
                <a:lnTo>
                  <a:pt x="3961" y="5910"/>
                </a:lnTo>
                <a:lnTo>
                  <a:pt x="4014" y="5910"/>
                </a:lnTo>
                <a:lnTo>
                  <a:pt x="4014" y="5988"/>
                </a:lnTo>
                <a:lnTo>
                  <a:pt x="4066" y="5988"/>
                </a:lnTo>
                <a:lnTo>
                  <a:pt x="4066" y="6066"/>
                </a:lnTo>
                <a:lnTo>
                  <a:pt x="4119" y="6066"/>
                </a:lnTo>
                <a:lnTo>
                  <a:pt x="4119" y="6143"/>
                </a:lnTo>
                <a:lnTo>
                  <a:pt x="4172" y="6143"/>
                </a:lnTo>
                <a:lnTo>
                  <a:pt x="4172" y="6221"/>
                </a:lnTo>
                <a:lnTo>
                  <a:pt x="4225" y="6221"/>
                </a:lnTo>
                <a:lnTo>
                  <a:pt x="4225" y="6299"/>
                </a:lnTo>
                <a:lnTo>
                  <a:pt x="4278" y="6299"/>
                </a:lnTo>
                <a:lnTo>
                  <a:pt x="4278" y="6377"/>
                </a:lnTo>
                <a:lnTo>
                  <a:pt x="4330" y="6377"/>
                </a:lnTo>
                <a:lnTo>
                  <a:pt x="4330" y="6454"/>
                </a:lnTo>
                <a:lnTo>
                  <a:pt x="4383" y="6454"/>
                </a:lnTo>
                <a:lnTo>
                  <a:pt x="4383" y="6532"/>
                </a:lnTo>
                <a:lnTo>
                  <a:pt x="4436" y="6532"/>
                </a:lnTo>
                <a:lnTo>
                  <a:pt x="4436" y="6610"/>
                </a:lnTo>
                <a:lnTo>
                  <a:pt x="4489" y="6610"/>
                </a:lnTo>
                <a:lnTo>
                  <a:pt x="4489" y="6688"/>
                </a:lnTo>
                <a:lnTo>
                  <a:pt x="4542" y="6688"/>
                </a:lnTo>
                <a:lnTo>
                  <a:pt x="4542" y="6765"/>
                </a:lnTo>
                <a:lnTo>
                  <a:pt x="4595" y="6765"/>
                </a:lnTo>
                <a:lnTo>
                  <a:pt x="4595" y="6843"/>
                </a:lnTo>
                <a:lnTo>
                  <a:pt x="4647" y="6843"/>
                </a:lnTo>
                <a:lnTo>
                  <a:pt x="4647" y="6921"/>
                </a:lnTo>
                <a:lnTo>
                  <a:pt x="4700" y="6921"/>
                </a:lnTo>
                <a:lnTo>
                  <a:pt x="4700" y="6999"/>
                </a:lnTo>
                <a:lnTo>
                  <a:pt x="4753" y="6999"/>
                </a:lnTo>
                <a:lnTo>
                  <a:pt x="4753" y="7077"/>
                </a:lnTo>
                <a:lnTo>
                  <a:pt x="4806" y="7077"/>
                </a:lnTo>
                <a:lnTo>
                  <a:pt x="4806" y="7154"/>
                </a:lnTo>
                <a:lnTo>
                  <a:pt x="4859" y="7154"/>
                </a:lnTo>
                <a:lnTo>
                  <a:pt x="4859" y="7232"/>
                </a:lnTo>
                <a:lnTo>
                  <a:pt x="4911" y="7232"/>
                </a:lnTo>
                <a:lnTo>
                  <a:pt x="4911" y="7310"/>
                </a:lnTo>
                <a:lnTo>
                  <a:pt x="4964" y="7310"/>
                </a:lnTo>
                <a:lnTo>
                  <a:pt x="4964" y="7388"/>
                </a:lnTo>
                <a:lnTo>
                  <a:pt x="5017" y="7388"/>
                </a:lnTo>
                <a:lnTo>
                  <a:pt x="5017" y="7465"/>
                </a:lnTo>
                <a:lnTo>
                  <a:pt x="5070" y="7465"/>
                </a:lnTo>
                <a:lnTo>
                  <a:pt x="5070" y="7543"/>
                </a:lnTo>
                <a:lnTo>
                  <a:pt x="5123" y="7543"/>
                </a:lnTo>
                <a:lnTo>
                  <a:pt x="5123" y="7621"/>
                </a:lnTo>
                <a:lnTo>
                  <a:pt x="5175" y="7621"/>
                </a:lnTo>
                <a:lnTo>
                  <a:pt x="5175" y="7699"/>
                </a:lnTo>
                <a:lnTo>
                  <a:pt x="5228" y="7699"/>
                </a:lnTo>
                <a:lnTo>
                  <a:pt x="5228" y="7777"/>
                </a:lnTo>
                <a:lnTo>
                  <a:pt x="5281" y="7777"/>
                </a:lnTo>
                <a:lnTo>
                  <a:pt x="5281" y="7699"/>
                </a:lnTo>
                <a:lnTo>
                  <a:pt x="5228" y="7699"/>
                </a:lnTo>
                <a:lnTo>
                  <a:pt x="5228" y="7621"/>
                </a:lnTo>
                <a:lnTo>
                  <a:pt x="5175" y="7621"/>
                </a:lnTo>
                <a:lnTo>
                  <a:pt x="5175" y="7543"/>
                </a:lnTo>
                <a:lnTo>
                  <a:pt x="5123" y="7543"/>
                </a:lnTo>
                <a:lnTo>
                  <a:pt x="5123" y="7465"/>
                </a:lnTo>
                <a:lnTo>
                  <a:pt x="5070" y="7465"/>
                </a:lnTo>
                <a:lnTo>
                  <a:pt x="5070" y="7388"/>
                </a:lnTo>
                <a:lnTo>
                  <a:pt x="5017" y="7388"/>
                </a:lnTo>
                <a:lnTo>
                  <a:pt x="5017" y="7310"/>
                </a:lnTo>
                <a:lnTo>
                  <a:pt x="4964" y="7310"/>
                </a:lnTo>
                <a:lnTo>
                  <a:pt x="4964" y="7232"/>
                </a:lnTo>
                <a:lnTo>
                  <a:pt x="4911" y="7232"/>
                </a:lnTo>
                <a:lnTo>
                  <a:pt x="4911" y="7154"/>
                </a:lnTo>
                <a:lnTo>
                  <a:pt x="4859" y="7154"/>
                </a:lnTo>
                <a:lnTo>
                  <a:pt x="4859" y="7077"/>
                </a:lnTo>
                <a:lnTo>
                  <a:pt x="4806" y="7077"/>
                </a:lnTo>
                <a:lnTo>
                  <a:pt x="4806" y="6999"/>
                </a:lnTo>
                <a:lnTo>
                  <a:pt x="4753" y="6999"/>
                </a:lnTo>
                <a:lnTo>
                  <a:pt x="4753" y="6921"/>
                </a:lnTo>
                <a:lnTo>
                  <a:pt x="4700" y="6921"/>
                </a:lnTo>
                <a:lnTo>
                  <a:pt x="4700" y="6843"/>
                </a:lnTo>
                <a:lnTo>
                  <a:pt x="4647" y="6843"/>
                </a:lnTo>
                <a:lnTo>
                  <a:pt x="4647" y="6765"/>
                </a:lnTo>
                <a:lnTo>
                  <a:pt x="4595" y="6765"/>
                </a:lnTo>
                <a:lnTo>
                  <a:pt x="4595" y="6688"/>
                </a:lnTo>
                <a:lnTo>
                  <a:pt x="4542" y="6688"/>
                </a:lnTo>
                <a:lnTo>
                  <a:pt x="4542" y="6610"/>
                </a:lnTo>
                <a:lnTo>
                  <a:pt x="4489" y="6610"/>
                </a:lnTo>
                <a:lnTo>
                  <a:pt x="4489" y="6532"/>
                </a:lnTo>
                <a:lnTo>
                  <a:pt x="4436" y="6532"/>
                </a:lnTo>
                <a:lnTo>
                  <a:pt x="4436" y="6454"/>
                </a:lnTo>
                <a:lnTo>
                  <a:pt x="4383" y="6454"/>
                </a:lnTo>
                <a:lnTo>
                  <a:pt x="4383" y="6377"/>
                </a:lnTo>
                <a:lnTo>
                  <a:pt x="4330" y="6377"/>
                </a:lnTo>
                <a:lnTo>
                  <a:pt x="4330" y="6299"/>
                </a:lnTo>
                <a:lnTo>
                  <a:pt x="4278" y="6299"/>
                </a:lnTo>
                <a:lnTo>
                  <a:pt x="4278" y="6221"/>
                </a:lnTo>
                <a:lnTo>
                  <a:pt x="4225" y="6221"/>
                </a:lnTo>
                <a:lnTo>
                  <a:pt x="4225" y="6143"/>
                </a:lnTo>
                <a:lnTo>
                  <a:pt x="4172" y="6143"/>
                </a:lnTo>
                <a:lnTo>
                  <a:pt x="4172" y="6066"/>
                </a:lnTo>
                <a:lnTo>
                  <a:pt x="4119" y="6066"/>
                </a:lnTo>
                <a:lnTo>
                  <a:pt x="4119" y="5988"/>
                </a:lnTo>
                <a:lnTo>
                  <a:pt x="4066" y="5988"/>
                </a:lnTo>
                <a:lnTo>
                  <a:pt x="4066" y="5910"/>
                </a:lnTo>
                <a:lnTo>
                  <a:pt x="4014" y="5910"/>
                </a:lnTo>
                <a:lnTo>
                  <a:pt x="4014" y="5832"/>
                </a:lnTo>
                <a:lnTo>
                  <a:pt x="3961" y="5832"/>
                </a:lnTo>
                <a:lnTo>
                  <a:pt x="3961" y="5754"/>
                </a:lnTo>
                <a:lnTo>
                  <a:pt x="3908" y="5754"/>
                </a:lnTo>
                <a:lnTo>
                  <a:pt x="3908" y="5677"/>
                </a:lnTo>
                <a:lnTo>
                  <a:pt x="3855" y="5677"/>
                </a:lnTo>
                <a:lnTo>
                  <a:pt x="3855" y="5599"/>
                </a:lnTo>
                <a:lnTo>
                  <a:pt x="3802" y="5599"/>
                </a:lnTo>
                <a:lnTo>
                  <a:pt x="3802" y="5521"/>
                </a:lnTo>
                <a:lnTo>
                  <a:pt x="3750" y="5521"/>
                </a:lnTo>
                <a:lnTo>
                  <a:pt x="3750" y="5443"/>
                </a:lnTo>
                <a:lnTo>
                  <a:pt x="3697" y="5443"/>
                </a:lnTo>
                <a:lnTo>
                  <a:pt x="3697" y="5366"/>
                </a:lnTo>
                <a:lnTo>
                  <a:pt x="3644" y="5366"/>
                </a:lnTo>
                <a:lnTo>
                  <a:pt x="3644" y="5288"/>
                </a:lnTo>
                <a:lnTo>
                  <a:pt x="3591" y="5288"/>
                </a:lnTo>
                <a:lnTo>
                  <a:pt x="3591" y="5210"/>
                </a:lnTo>
                <a:lnTo>
                  <a:pt x="3538" y="5210"/>
                </a:lnTo>
                <a:lnTo>
                  <a:pt x="3538" y="5132"/>
                </a:lnTo>
                <a:lnTo>
                  <a:pt x="3485" y="5132"/>
                </a:lnTo>
                <a:lnTo>
                  <a:pt x="3485" y="5055"/>
                </a:lnTo>
                <a:lnTo>
                  <a:pt x="3433" y="5055"/>
                </a:lnTo>
                <a:lnTo>
                  <a:pt x="3433" y="4977"/>
                </a:lnTo>
                <a:lnTo>
                  <a:pt x="3380" y="4977"/>
                </a:lnTo>
                <a:lnTo>
                  <a:pt x="3380" y="4899"/>
                </a:lnTo>
                <a:lnTo>
                  <a:pt x="3327" y="4899"/>
                </a:lnTo>
                <a:lnTo>
                  <a:pt x="3327" y="4821"/>
                </a:lnTo>
                <a:lnTo>
                  <a:pt x="3274" y="4821"/>
                </a:lnTo>
                <a:lnTo>
                  <a:pt x="3274" y="4743"/>
                </a:lnTo>
                <a:lnTo>
                  <a:pt x="3221" y="4743"/>
                </a:lnTo>
                <a:lnTo>
                  <a:pt x="3221" y="4666"/>
                </a:lnTo>
                <a:lnTo>
                  <a:pt x="3169" y="4666"/>
                </a:lnTo>
                <a:lnTo>
                  <a:pt x="3169" y="4588"/>
                </a:lnTo>
                <a:lnTo>
                  <a:pt x="3116" y="4588"/>
                </a:lnTo>
                <a:lnTo>
                  <a:pt x="3116" y="4510"/>
                </a:lnTo>
                <a:lnTo>
                  <a:pt x="3063" y="4510"/>
                </a:lnTo>
                <a:lnTo>
                  <a:pt x="3063" y="4432"/>
                </a:lnTo>
                <a:lnTo>
                  <a:pt x="3010" y="4432"/>
                </a:lnTo>
                <a:lnTo>
                  <a:pt x="3010" y="4355"/>
                </a:lnTo>
                <a:lnTo>
                  <a:pt x="2957" y="4355"/>
                </a:lnTo>
                <a:lnTo>
                  <a:pt x="2957" y="4277"/>
                </a:lnTo>
                <a:lnTo>
                  <a:pt x="2905" y="4277"/>
                </a:lnTo>
                <a:lnTo>
                  <a:pt x="2905" y="4199"/>
                </a:lnTo>
                <a:lnTo>
                  <a:pt x="2852" y="4199"/>
                </a:lnTo>
                <a:lnTo>
                  <a:pt x="2852" y="4121"/>
                </a:lnTo>
                <a:lnTo>
                  <a:pt x="2799" y="4121"/>
                </a:lnTo>
                <a:lnTo>
                  <a:pt x="2799" y="4044"/>
                </a:lnTo>
                <a:lnTo>
                  <a:pt x="2746" y="4044"/>
                </a:lnTo>
                <a:lnTo>
                  <a:pt x="2746" y="3966"/>
                </a:lnTo>
                <a:lnTo>
                  <a:pt x="2693" y="3966"/>
                </a:lnTo>
                <a:lnTo>
                  <a:pt x="2693" y="3888"/>
                </a:lnTo>
                <a:lnTo>
                  <a:pt x="2641" y="3888"/>
                </a:lnTo>
                <a:lnTo>
                  <a:pt x="2641" y="3810"/>
                </a:lnTo>
                <a:lnTo>
                  <a:pt x="2588" y="3810"/>
                </a:lnTo>
                <a:lnTo>
                  <a:pt x="2588" y="3732"/>
                </a:lnTo>
                <a:lnTo>
                  <a:pt x="2535" y="3732"/>
                </a:lnTo>
                <a:lnTo>
                  <a:pt x="2535" y="3655"/>
                </a:lnTo>
                <a:lnTo>
                  <a:pt x="2482" y="3655"/>
                </a:lnTo>
                <a:lnTo>
                  <a:pt x="2482" y="3577"/>
                </a:lnTo>
                <a:lnTo>
                  <a:pt x="2429" y="3577"/>
                </a:lnTo>
                <a:lnTo>
                  <a:pt x="2429" y="3499"/>
                </a:lnTo>
                <a:lnTo>
                  <a:pt x="2376" y="3499"/>
                </a:lnTo>
                <a:lnTo>
                  <a:pt x="2376" y="3421"/>
                </a:lnTo>
                <a:lnTo>
                  <a:pt x="2324" y="3421"/>
                </a:lnTo>
                <a:lnTo>
                  <a:pt x="2324" y="3344"/>
                </a:lnTo>
                <a:lnTo>
                  <a:pt x="2271" y="3344"/>
                </a:lnTo>
                <a:lnTo>
                  <a:pt x="2271" y="3266"/>
                </a:lnTo>
                <a:lnTo>
                  <a:pt x="2218" y="3266"/>
                </a:lnTo>
                <a:lnTo>
                  <a:pt x="2218" y="3188"/>
                </a:lnTo>
                <a:lnTo>
                  <a:pt x="2165" y="3188"/>
                </a:lnTo>
                <a:lnTo>
                  <a:pt x="2165" y="3110"/>
                </a:lnTo>
                <a:lnTo>
                  <a:pt x="2112" y="3110"/>
                </a:lnTo>
                <a:lnTo>
                  <a:pt x="2112" y="3033"/>
                </a:lnTo>
                <a:lnTo>
                  <a:pt x="2060" y="3033"/>
                </a:lnTo>
                <a:lnTo>
                  <a:pt x="2060" y="2955"/>
                </a:lnTo>
                <a:lnTo>
                  <a:pt x="2007" y="2955"/>
                </a:lnTo>
                <a:lnTo>
                  <a:pt x="2007" y="2877"/>
                </a:lnTo>
                <a:lnTo>
                  <a:pt x="1954" y="2877"/>
                </a:lnTo>
                <a:lnTo>
                  <a:pt x="1954" y="2799"/>
                </a:lnTo>
                <a:lnTo>
                  <a:pt x="1901" y="2799"/>
                </a:lnTo>
                <a:lnTo>
                  <a:pt x="1901" y="2721"/>
                </a:lnTo>
                <a:lnTo>
                  <a:pt x="1848" y="2721"/>
                </a:lnTo>
                <a:lnTo>
                  <a:pt x="1848" y="2644"/>
                </a:lnTo>
                <a:lnTo>
                  <a:pt x="1796" y="2644"/>
                </a:lnTo>
                <a:lnTo>
                  <a:pt x="1796" y="2566"/>
                </a:lnTo>
                <a:lnTo>
                  <a:pt x="1743" y="2566"/>
                </a:lnTo>
                <a:lnTo>
                  <a:pt x="1743" y="2488"/>
                </a:lnTo>
                <a:lnTo>
                  <a:pt x="1690" y="2488"/>
                </a:lnTo>
                <a:lnTo>
                  <a:pt x="1690" y="2410"/>
                </a:lnTo>
                <a:lnTo>
                  <a:pt x="1637" y="2410"/>
                </a:lnTo>
                <a:lnTo>
                  <a:pt x="1637" y="2333"/>
                </a:lnTo>
                <a:lnTo>
                  <a:pt x="1584" y="2333"/>
                </a:lnTo>
                <a:lnTo>
                  <a:pt x="1584" y="2255"/>
                </a:lnTo>
                <a:lnTo>
                  <a:pt x="1531" y="2255"/>
                </a:lnTo>
                <a:lnTo>
                  <a:pt x="1531" y="2177"/>
                </a:lnTo>
                <a:lnTo>
                  <a:pt x="1479" y="2177"/>
                </a:lnTo>
                <a:lnTo>
                  <a:pt x="1479" y="2099"/>
                </a:lnTo>
                <a:lnTo>
                  <a:pt x="1426" y="2099"/>
                </a:lnTo>
                <a:lnTo>
                  <a:pt x="1426" y="2022"/>
                </a:lnTo>
                <a:lnTo>
                  <a:pt x="1373" y="2022"/>
                </a:lnTo>
                <a:lnTo>
                  <a:pt x="1373" y="1944"/>
                </a:lnTo>
                <a:lnTo>
                  <a:pt x="1320" y="1944"/>
                </a:lnTo>
                <a:lnTo>
                  <a:pt x="1320" y="1866"/>
                </a:lnTo>
                <a:lnTo>
                  <a:pt x="1267" y="1866"/>
                </a:lnTo>
                <a:lnTo>
                  <a:pt x="1267" y="1788"/>
                </a:lnTo>
                <a:lnTo>
                  <a:pt x="1215" y="1788"/>
                </a:lnTo>
                <a:lnTo>
                  <a:pt x="1215" y="1710"/>
                </a:lnTo>
                <a:lnTo>
                  <a:pt x="1162" y="1710"/>
                </a:lnTo>
                <a:lnTo>
                  <a:pt x="1162" y="1633"/>
                </a:lnTo>
                <a:lnTo>
                  <a:pt x="1109" y="1633"/>
                </a:lnTo>
                <a:lnTo>
                  <a:pt x="1109" y="1555"/>
                </a:lnTo>
                <a:lnTo>
                  <a:pt x="1056" y="1555"/>
                </a:lnTo>
                <a:lnTo>
                  <a:pt x="1056" y="1477"/>
                </a:lnTo>
                <a:lnTo>
                  <a:pt x="1003" y="1477"/>
                </a:lnTo>
                <a:lnTo>
                  <a:pt x="1003" y="1399"/>
                </a:lnTo>
                <a:lnTo>
                  <a:pt x="951" y="1399"/>
                </a:lnTo>
                <a:lnTo>
                  <a:pt x="951" y="1322"/>
                </a:lnTo>
                <a:lnTo>
                  <a:pt x="898" y="1322"/>
                </a:lnTo>
                <a:lnTo>
                  <a:pt x="898" y="1244"/>
                </a:lnTo>
                <a:lnTo>
                  <a:pt x="845" y="1244"/>
                </a:lnTo>
                <a:lnTo>
                  <a:pt x="845" y="1166"/>
                </a:lnTo>
                <a:lnTo>
                  <a:pt x="792" y="1166"/>
                </a:lnTo>
                <a:lnTo>
                  <a:pt x="792" y="1088"/>
                </a:lnTo>
                <a:lnTo>
                  <a:pt x="739" y="1088"/>
                </a:lnTo>
                <a:lnTo>
                  <a:pt x="739" y="1011"/>
                </a:lnTo>
                <a:lnTo>
                  <a:pt x="686" y="1011"/>
                </a:lnTo>
                <a:lnTo>
                  <a:pt x="686" y="933"/>
                </a:lnTo>
                <a:lnTo>
                  <a:pt x="634" y="933"/>
                </a:lnTo>
                <a:lnTo>
                  <a:pt x="634" y="855"/>
                </a:lnTo>
                <a:lnTo>
                  <a:pt x="581" y="855"/>
                </a:lnTo>
                <a:lnTo>
                  <a:pt x="581" y="777"/>
                </a:lnTo>
                <a:lnTo>
                  <a:pt x="528" y="777"/>
                </a:lnTo>
                <a:lnTo>
                  <a:pt x="528" y="699"/>
                </a:lnTo>
                <a:lnTo>
                  <a:pt x="475" y="699"/>
                </a:lnTo>
                <a:lnTo>
                  <a:pt x="475" y="622"/>
                </a:lnTo>
                <a:lnTo>
                  <a:pt x="422" y="622"/>
                </a:lnTo>
                <a:lnTo>
                  <a:pt x="422" y="544"/>
                </a:lnTo>
                <a:lnTo>
                  <a:pt x="370" y="544"/>
                </a:lnTo>
                <a:lnTo>
                  <a:pt x="370" y="466"/>
                </a:lnTo>
                <a:lnTo>
                  <a:pt x="317" y="466"/>
                </a:lnTo>
                <a:lnTo>
                  <a:pt x="317" y="388"/>
                </a:lnTo>
                <a:lnTo>
                  <a:pt x="264" y="388"/>
                </a:lnTo>
                <a:lnTo>
                  <a:pt x="264" y="311"/>
                </a:lnTo>
                <a:lnTo>
                  <a:pt x="211" y="311"/>
                </a:lnTo>
                <a:lnTo>
                  <a:pt x="211" y="233"/>
                </a:lnTo>
                <a:lnTo>
                  <a:pt x="158" y="233"/>
                </a:lnTo>
                <a:lnTo>
                  <a:pt x="158" y="155"/>
                </a:lnTo>
                <a:lnTo>
                  <a:pt x="106" y="155"/>
                </a:lnTo>
                <a:lnTo>
                  <a:pt x="106" y="77"/>
                </a:lnTo>
                <a:lnTo>
                  <a:pt x="53" y="77"/>
                </a:lnTo>
                <a:lnTo>
                  <a:pt x="53" y="0"/>
                </a:lnTo>
                <a:lnTo>
                  <a:pt x="0" y="0"/>
                </a:lnTo>
              </a:path>
            </a:pathLst>
          </a:custGeom>
          <a:noFill/>
          <a:ln w="28575">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0778" name="Freeform 10"/>
          <p:cNvSpPr>
            <a:spLocks/>
          </p:cNvSpPr>
          <p:nvPr/>
        </p:nvSpPr>
        <p:spPr bwMode="auto">
          <a:xfrm flipV="1">
            <a:off x="1550988" y="1131888"/>
            <a:ext cx="1255712" cy="1489075"/>
          </a:xfrm>
          <a:custGeom>
            <a:avLst/>
            <a:gdLst>
              <a:gd name="T0" fmla="*/ 0 w 5281"/>
              <a:gd name="T1" fmla="*/ 2147483647 h 7777"/>
              <a:gd name="T2" fmla="*/ 0 w 5281"/>
              <a:gd name="T3" fmla="*/ 2147483647 h 7777"/>
              <a:gd name="T4" fmla="*/ 0 w 5281"/>
              <a:gd name="T5" fmla="*/ 2147483647 h 7777"/>
              <a:gd name="T6" fmla="*/ 0 w 5281"/>
              <a:gd name="T7" fmla="*/ 2147483647 h 7777"/>
              <a:gd name="T8" fmla="*/ 0 w 5281"/>
              <a:gd name="T9" fmla="*/ 2147483647 h 7777"/>
              <a:gd name="T10" fmla="*/ 0 w 5281"/>
              <a:gd name="T11" fmla="*/ 2147483647 h 7777"/>
              <a:gd name="T12" fmla="*/ 0 w 5281"/>
              <a:gd name="T13" fmla="*/ 2147483647 h 7777"/>
              <a:gd name="T14" fmla="*/ 0 w 5281"/>
              <a:gd name="T15" fmla="*/ 2147483647 h 7777"/>
              <a:gd name="T16" fmla="*/ 0 w 5281"/>
              <a:gd name="T17" fmla="*/ 2147483647 h 7777"/>
              <a:gd name="T18" fmla="*/ 0 w 5281"/>
              <a:gd name="T19" fmla="*/ 2147483647 h 7777"/>
              <a:gd name="T20" fmla="*/ 0 w 5281"/>
              <a:gd name="T21" fmla="*/ 2147483647 h 7777"/>
              <a:gd name="T22" fmla="*/ 0 w 5281"/>
              <a:gd name="T23" fmla="*/ 2147483647 h 7777"/>
              <a:gd name="T24" fmla="*/ 0 w 5281"/>
              <a:gd name="T25" fmla="*/ 2147483647 h 7777"/>
              <a:gd name="T26" fmla="*/ 0 w 5281"/>
              <a:gd name="T27" fmla="*/ 2147483647 h 7777"/>
              <a:gd name="T28" fmla="*/ 0 w 5281"/>
              <a:gd name="T29" fmla="*/ 2147483647 h 7777"/>
              <a:gd name="T30" fmla="*/ 0 w 5281"/>
              <a:gd name="T31" fmla="*/ 2147483647 h 7777"/>
              <a:gd name="T32" fmla="*/ 0 w 5281"/>
              <a:gd name="T33" fmla="*/ 2147483647 h 7777"/>
              <a:gd name="T34" fmla="*/ 0 w 5281"/>
              <a:gd name="T35" fmla="*/ 2147483647 h 7777"/>
              <a:gd name="T36" fmla="*/ 0 w 5281"/>
              <a:gd name="T37" fmla="*/ 2147483647 h 7777"/>
              <a:gd name="T38" fmla="*/ 0 w 5281"/>
              <a:gd name="T39" fmla="*/ 2147483647 h 7777"/>
              <a:gd name="T40" fmla="*/ 0 w 5281"/>
              <a:gd name="T41" fmla="*/ 2147483647 h 7777"/>
              <a:gd name="T42" fmla="*/ 0 w 5281"/>
              <a:gd name="T43" fmla="*/ 2147483647 h 7777"/>
              <a:gd name="T44" fmla="*/ 0 w 5281"/>
              <a:gd name="T45" fmla="*/ 2147483647 h 7777"/>
              <a:gd name="T46" fmla="*/ 0 w 5281"/>
              <a:gd name="T47" fmla="*/ 2147483647 h 7777"/>
              <a:gd name="T48" fmla="*/ 0 w 5281"/>
              <a:gd name="T49" fmla="*/ 2147483647 h 7777"/>
              <a:gd name="T50" fmla="*/ 0 w 5281"/>
              <a:gd name="T51" fmla="*/ 2147483647 h 7777"/>
              <a:gd name="T52" fmla="*/ 0 w 5281"/>
              <a:gd name="T53" fmla="*/ 2147483647 h 7777"/>
              <a:gd name="T54" fmla="*/ 0 w 5281"/>
              <a:gd name="T55" fmla="*/ 2147483647 h 7777"/>
              <a:gd name="T56" fmla="*/ 2147483647 w 5281"/>
              <a:gd name="T57" fmla="*/ 2147483647 h 7777"/>
              <a:gd name="T58" fmla="*/ 2147483647 w 5281"/>
              <a:gd name="T59" fmla="*/ 2147483647 h 7777"/>
              <a:gd name="T60" fmla="*/ 2147483647 w 5281"/>
              <a:gd name="T61" fmla="*/ 2147483647 h 7777"/>
              <a:gd name="T62" fmla="*/ 2147483647 w 5281"/>
              <a:gd name="T63" fmla="*/ 2147483647 h 7777"/>
              <a:gd name="T64" fmla="*/ 2147483647 w 5281"/>
              <a:gd name="T65" fmla="*/ 2147483647 h 7777"/>
              <a:gd name="T66" fmla="*/ 2147483647 w 5281"/>
              <a:gd name="T67" fmla="*/ 2147483647 h 7777"/>
              <a:gd name="T68" fmla="*/ 2147483647 w 5281"/>
              <a:gd name="T69" fmla="*/ 2147483647 h 7777"/>
              <a:gd name="T70" fmla="*/ 2147483647 w 5281"/>
              <a:gd name="T71" fmla="*/ 2147483647 h 7777"/>
              <a:gd name="T72" fmla="*/ 2147483647 w 5281"/>
              <a:gd name="T73" fmla="*/ 2147483647 h 7777"/>
              <a:gd name="T74" fmla="*/ 2147483647 w 5281"/>
              <a:gd name="T75" fmla="*/ 2147483647 h 7777"/>
              <a:gd name="T76" fmla="*/ 2147483647 w 5281"/>
              <a:gd name="T77" fmla="*/ 2147483647 h 7777"/>
              <a:gd name="T78" fmla="*/ 2147483647 w 5281"/>
              <a:gd name="T79" fmla="*/ 2147483647 h 7777"/>
              <a:gd name="T80" fmla="*/ 2147483647 w 5281"/>
              <a:gd name="T81" fmla="*/ 2147483647 h 7777"/>
              <a:gd name="T82" fmla="*/ 2147483647 w 5281"/>
              <a:gd name="T83" fmla="*/ 2147483647 h 7777"/>
              <a:gd name="T84" fmla="*/ 2147483647 w 5281"/>
              <a:gd name="T85" fmla="*/ 2147483647 h 7777"/>
              <a:gd name="T86" fmla="*/ 2147483647 w 5281"/>
              <a:gd name="T87" fmla="*/ 2147483647 h 7777"/>
              <a:gd name="T88" fmla="*/ 2147483647 w 5281"/>
              <a:gd name="T89" fmla="*/ 2147483647 h 7777"/>
              <a:gd name="T90" fmla="*/ 2147483647 w 5281"/>
              <a:gd name="T91" fmla="*/ 2147483647 h 7777"/>
              <a:gd name="T92" fmla="*/ 2147483647 w 5281"/>
              <a:gd name="T93" fmla="*/ 2147483647 h 7777"/>
              <a:gd name="T94" fmla="*/ 2147483647 w 5281"/>
              <a:gd name="T95" fmla="*/ 2147483647 h 7777"/>
              <a:gd name="T96" fmla="*/ 2147483647 w 5281"/>
              <a:gd name="T97" fmla="*/ 2147483647 h 7777"/>
              <a:gd name="T98" fmla="*/ 2147483647 w 5281"/>
              <a:gd name="T99" fmla="*/ 2147483647 h 7777"/>
              <a:gd name="T100" fmla="*/ 2147483647 w 5281"/>
              <a:gd name="T101" fmla="*/ 2147483647 h 7777"/>
              <a:gd name="T102" fmla="*/ 2147483647 w 5281"/>
              <a:gd name="T103" fmla="*/ 2147483647 h 7777"/>
              <a:gd name="T104" fmla="*/ 2147483647 w 5281"/>
              <a:gd name="T105" fmla="*/ 2147483647 h 7777"/>
              <a:gd name="T106" fmla="*/ 2147483647 w 5281"/>
              <a:gd name="T107" fmla="*/ 2147483647 h 7777"/>
              <a:gd name="T108" fmla="*/ 2147483647 w 5281"/>
              <a:gd name="T109" fmla="*/ 2147483647 h 7777"/>
              <a:gd name="T110" fmla="*/ 2147483647 w 5281"/>
              <a:gd name="T111" fmla="*/ 2147483647 h 7777"/>
              <a:gd name="T112" fmla="*/ 2147483647 w 5281"/>
              <a:gd name="T113" fmla="*/ 2147483647 h 7777"/>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5281"/>
              <a:gd name="T172" fmla="*/ 0 h 7777"/>
              <a:gd name="T173" fmla="*/ 5281 w 5281"/>
              <a:gd name="T174" fmla="*/ 7777 h 7777"/>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5281" h="7777">
                <a:moveTo>
                  <a:pt x="0" y="0"/>
                </a:moveTo>
                <a:lnTo>
                  <a:pt x="0" y="0"/>
                </a:lnTo>
                <a:lnTo>
                  <a:pt x="0" y="77"/>
                </a:lnTo>
                <a:lnTo>
                  <a:pt x="0" y="155"/>
                </a:lnTo>
                <a:lnTo>
                  <a:pt x="0" y="233"/>
                </a:lnTo>
                <a:lnTo>
                  <a:pt x="0" y="311"/>
                </a:lnTo>
                <a:lnTo>
                  <a:pt x="0" y="388"/>
                </a:lnTo>
                <a:lnTo>
                  <a:pt x="0" y="466"/>
                </a:lnTo>
                <a:lnTo>
                  <a:pt x="0" y="544"/>
                </a:lnTo>
                <a:lnTo>
                  <a:pt x="0" y="622"/>
                </a:lnTo>
                <a:lnTo>
                  <a:pt x="0" y="699"/>
                </a:lnTo>
                <a:lnTo>
                  <a:pt x="0" y="777"/>
                </a:lnTo>
                <a:lnTo>
                  <a:pt x="0" y="855"/>
                </a:lnTo>
                <a:lnTo>
                  <a:pt x="0" y="933"/>
                </a:lnTo>
                <a:lnTo>
                  <a:pt x="0" y="1011"/>
                </a:lnTo>
                <a:lnTo>
                  <a:pt x="0" y="1088"/>
                </a:lnTo>
                <a:lnTo>
                  <a:pt x="0" y="1166"/>
                </a:lnTo>
                <a:lnTo>
                  <a:pt x="0" y="1244"/>
                </a:lnTo>
                <a:lnTo>
                  <a:pt x="0" y="1322"/>
                </a:lnTo>
                <a:lnTo>
                  <a:pt x="0" y="1399"/>
                </a:lnTo>
                <a:lnTo>
                  <a:pt x="0" y="1477"/>
                </a:lnTo>
                <a:lnTo>
                  <a:pt x="0" y="1555"/>
                </a:lnTo>
                <a:lnTo>
                  <a:pt x="0" y="1633"/>
                </a:lnTo>
                <a:lnTo>
                  <a:pt x="0" y="1710"/>
                </a:lnTo>
                <a:lnTo>
                  <a:pt x="0" y="1788"/>
                </a:lnTo>
                <a:lnTo>
                  <a:pt x="0" y="1866"/>
                </a:lnTo>
                <a:lnTo>
                  <a:pt x="0" y="1944"/>
                </a:lnTo>
                <a:lnTo>
                  <a:pt x="0" y="2022"/>
                </a:lnTo>
                <a:lnTo>
                  <a:pt x="0" y="2099"/>
                </a:lnTo>
                <a:lnTo>
                  <a:pt x="0" y="2177"/>
                </a:lnTo>
                <a:lnTo>
                  <a:pt x="0" y="2255"/>
                </a:lnTo>
                <a:lnTo>
                  <a:pt x="0" y="2333"/>
                </a:lnTo>
                <a:lnTo>
                  <a:pt x="0" y="2410"/>
                </a:lnTo>
                <a:lnTo>
                  <a:pt x="0" y="2488"/>
                </a:lnTo>
                <a:lnTo>
                  <a:pt x="0" y="2566"/>
                </a:lnTo>
                <a:lnTo>
                  <a:pt x="0" y="2644"/>
                </a:lnTo>
                <a:lnTo>
                  <a:pt x="0" y="2721"/>
                </a:lnTo>
                <a:lnTo>
                  <a:pt x="0" y="2799"/>
                </a:lnTo>
                <a:lnTo>
                  <a:pt x="0" y="2877"/>
                </a:lnTo>
                <a:lnTo>
                  <a:pt x="0" y="2955"/>
                </a:lnTo>
                <a:lnTo>
                  <a:pt x="0" y="3033"/>
                </a:lnTo>
                <a:lnTo>
                  <a:pt x="0" y="3110"/>
                </a:lnTo>
                <a:lnTo>
                  <a:pt x="0" y="3188"/>
                </a:lnTo>
                <a:lnTo>
                  <a:pt x="0" y="3266"/>
                </a:lnTo>
                <a:lnTo>
                  <a:pt x="0" y="3344"/>
                </a:lnTo>
                <a:lnTo>
                  <a:pt x="0" y="3421"/>
                </a:lnTo>
                <a:lnTo>
                  <a:pt x="0" y="3499"/>
                </a:lnTo>
                <a:lnTo>
                  <a:pt x="0" y="3577"/>
                </a:lnTo>
                <a:lnTo>
                  <a:pt x="0" y="3655"/>
                </a:lnTo>
                <a:lnTo>
                  <a:pt x="0" y="3732"/>
                </a:lnTo>
                <a:lnTo>
                  <a:pt x="0" y="3810"/>
                </a:lnTo>
                <a:lnTo>
                  <a:pt x="0" y="3888"/>
                </a:lnTo>
                <a:lnTo>
                  <a:pt x="0" y="3966"/>
                </a:lnTo>
                <a:lnTo>
                  <a:pt x="0" y="4044"/>
                </a:lnTo>
                <a:lnTo>
                  <a:pt x="0" y="4121"/>
                </a:lnTo>
                <a:lnTo>
                  <a:pt x="0" y="4199"/>
                </a:lnTo>
                <a:lnTo>
                  <a:pt x="0" y="4277"/>
                </a:lnTo>
                <a:lnTo>
                  <a:pt x="0" y="4355"/>
                </a:lnTo>
                <a:lnTo>
                  <a:pt x="0" y="4432"/>
                </a:lnTo>
                <a:lnTo>
                  <a:pt x="0" y="4510"/>
                </a:lnTo>
                <a:lnTo>
                  <a:pt x="0" y="4588"/>
                </a:lnTo>
                <a:lnTo>
                  <a:pt x="0" y="4666"/>
                </a:lnTo>
                <a:lnTo>
                  <a:pt x="0" y="4743"/>
                </a:lnTo>
                <a:lnTo>
                  <a:pt x="0" y="4821"/>
                </a:lnTo>
                <a:lnTo>
                  <a:pt x="0" y="4899"/>
                </a:lnTo>
                <a:lnTo>
                  <a:pt x="0" y="4977"/>
                </a:lnTo>
                <a:lnTo>
                  <a:pt x="0" y="5055"/>
                </a:lnTo>
                <a:lnTo>
                  <a:pt x="0" y="5132"/>
                </a:lnTo>
                <a:lnTo>
                  <a:pt x="0" y="5210"/>
                </a:lnTo>
                <a:lnTo>
                  <a:pt x="0" y="5288"/>
                </a:lnTo>
                <a:lnTo>
                  <a:pt x="0" y="5366"/>
                </a:lnTo>
                <a:lnTo>
                  <a:pt x="0" y="5443"/>
                </a:lnTo>
                <a:lnTo>
                  <a:pt x="0" y="5521"/>
                </a:lnTo>
                <a:lnTo>
                  <a:pt x="0" y="5599"/>
                </a:lnTo>
                <a:lnTo>
                  <a:pt x="0" y="5677"/>
                </a:lnTo>
                <a:lnTo>
                  <a:pt x="0" y="5754"/>
                </a:lnTo>
                <a:lnTo>
                  <a:pt x="0" y="5832"/>
                </a:lnTo>
                <a:lnTo>
                  <a:pt x="0" y="5910"/>
                </a:lnTo>
                <a:lnTo>
                  <a:pt x="0" y="5988"/>
                </a:lnTo>
                <a:lnTo>
                  <a:pt x="0" y="6066"/>
                </a:lnTo>
                <a:lnTo>
                  <a:pt x="0" y="6143"/>
                </a:lnTo>
                <a:lnTo>
                  <a:pt x="0" y="6221"/>
                </a:lnTo>
                <a:lnTo>
                  <a:pt x="0" y="6299"/>
                </a:lnTo>
                <a:lnTo>
                  <a:pt x="0" y="6377"/>
                </a:lnTo>
                <a:lnTo>
                  <a:pt x="0" y="6454"/>
                </a:lnTo>
                <a:lnTo>
                  <a:pt x="0" y="6532"/>
                </a:lnTo>
                <a:lnTo>
                  <a:pt x="0" y="6610"/>
                </a:lnTo>
                <a:lnTo>
                  <a:pt x="0" y="6688"/>
                </a:lnTo>
                <a:lnTo>
                  <a:pt x="0" y="6765"/>
                </a:lnTo>
                <a:lnTo>
                  <a:pt x="0" y="6843"/>
                </a:lnTo>
                <a:lnTo>
                  <a:pt x="0" y="6921"/>
                </a:lnTo>
                <a:lnTo>
                  <a:pt x="0" y="6999"/>
                </a:lnTo>
                <a:lnTo>
                  <a:pt x="0" y="7077"/>
                </a:lnTo>
                <a:lnTo>
                  <a:pt x="0" y="7154"/>
                </a:lnTo>
                <a:lnTo>
                  <a:pt x="0" y="7232"/>
                </a:lnTo>
                <a:lnTo>
                  <a:pt x="0" y="7310"/>
                </a:lnTo>
                <a:lnTo>
                  <a:pt x="0" y="7388"/>
                </a:lnTo>
                <a:lnTo>
                  <a:pt x="0" y="7465"/>
                </a:lnTo>
                <a:lnTo>
                  <a:pt x="0" y="7543"/>
                </a:lnTo>
                <a:lnTo>
                  <a:pt x="0" y="7621"/>
                </a:lnTo>
                <a:lnTo>
                  <a:pt x="0" y="7699"/>
                </a:lnTo>
                <a:lnTo>
                  <a:pt x="0" y="7777"/>
                </a:lnTo>
                <a:lnTo>
                  <a:pt x="5281" y="7777"/>
                </a:lnTo>
                <a:lnTo>
                  <a:pt x="5281" y="7699"/>
                </a:lnTo>
                <a:lnTo>
                  <a:pt x="5281" y="7621"/>
                </a:lnTo>
                <a:lnTo>
                  <a:pt x="5281" y="7543"/>
                </a:lnTo>
                <a:lnTo>
                  <a:pt x="5281" y="7465"/>
                </a:lnTo>
                <a:lnTo>
                  <a:pt x="5281" y="7388"/>
                </a:lnTo>
                <a:lnTo>
                  <a:pt x="5281" y="7310"/>
                </a:lnTo>
                <a:lnTo>
                  <a:pt x="5281" y="7232"/>
                </a:lnTo>
                <a:lnTo>
                  <a:pt x="5281" y="7154"/>
                </a:lnTo>
                <a:lnTo>
                  <a:pt x="5281" y="7077"/>
                </a:lnTo>
                <a:lnTo>
                  <a:pt x="5281" y="6999"/>
                </a:lnTo>
                <a:lnTo>
                  <a:pt x="5281" y="6921"/>
                </a:lnTo>
                <a:lnTo>
                  <a:pt x="5281" y="6843"/>
                </a:lnTo>
                <a:lnTo>
                  <a:pt x="5281" y="6765"/>
                </a:lnTo>
                <a:lnTo>
                  <a:pt x="5281" y="6688"/>
                </a:lnTo>
                <a:lnTo>
                  <a:pt x="5281" y="6610"/>
                </a:lnTo>
                <a:lnTo>
                  <a:pt x="5281" y="6532"/>
                </a:lnTo>
                <a:lnTo>
                  <a:pt x="5281" y="6454"/>
                </a:lnTo>
                <a:lnTo>
                  <a:pt x="5281" y="6377"/>
                </a:lnTo>
                <a:lnTo>
                  <a:pt x="5281" y="6299"/>
                </a:lnTo>
                <a:lnTo>
                  <a:pt x="5281" y="6221"/>
                </a:lnTo>
                <a:lnTo>
                  <a:pt x="5281" y="6143"/>
                </a:lnTo>
                <a:lnTo>
                  <a:pt x="5281" y="6066"/>
                </a:lnTo>
                <a:lnTo>
                  <a:pt x="5281" y="5988"/>
                </a:lnTo>
                <a:lnTo>
                  <a:pt x="5281" y="5910"/>
                </a:lnTo>
                <a:lnTo>
                  <a:pt x="5281" y="5832"/>
                </a:lnTo>
                <a:lnTo>
                  <a:pt x="5281" y="5754"/>
                </a:lnTo>
                <a:lnTo>
                  <a:pt x="5281" y="5677"/>
                </a:lnTo>
                <a:lnTo>
                  <a:pt x="5281" y="5599"/>
                </a:lnTo>
                <a:lnTo>
                  <a:pt x="5281" y="5521"/>
                </a:lnTo>
                <a:lnTo>
                  <a:pt x="5281" y="5443"/>
                </a:lnTo>
                <a:lnTo>
                  <a:pt x="5281" y="5366"/>
                </a:lnTo>
                <a:lnTo>
                  <a:pt x="5281" y="5288"/>
                </a:lnTo>
                <a:lnTo>
                  <a:pt x="5281" y="5210"/>
                </a:lnTo>
                <a:lnTo>
                  <a:pt x="5281" y="5132"/>
                </a:lnTo>
                <a:lnTo>
                  <a:pt x="5281" y="5055"/>
                </a:lnTo>
                <a:lnTo>
                  <a:pt x="5281" y="4977"/>
                </a:lnTo>
                <a:lnTo>
                  <a:pt x="5281" y="4899"/>
                </a:lnTo>
                <a:lnTo>
                  <a:pt x="5281" y="4821"/>
                </a:lnTo>
                <a:lnTo>
                  <a:pt x="5281" y="4743"/>
                </a:lnTo>
                <a:lnTo>
                  <a:pt x="5281" y="4666"/>
                </a:lnTo>
                <a:lnTo>
                  <a:pt x="5281" y="4588"/>
                </a:lnTo>
                <a:lnTo>
                  <a:pt x="5281" y="4510"/>
                </a:lnTo>
                <a:lnTo>
                  <a:pt x="5281" y="4432"/>
                </a:lnTo>
                <a:lnTo>
                  <a:pt x="5281" y="4355"/>
                </a:lnTo>
                <a:lnTo>
                  <a:pt x="5281" y="4277"/>
                </a:lnTo>
                <a:lnTo>
                  <a:pt x="5281" y="4199"/>
                </a:lnTo>
                <a:lnTo>
                  <a:pt x="5281" y="4121"/>
                </a:lnTo>
                <a:lnTo>
                  <a:pt x="5281" y="4044"/>
                </a:lnTo>
                <a:lnTo>
                  <a:pt x="5281" y="3966"/>
                </a:lnTo>
                <a:lnTo>
                  <a:pt x="5281" y="3888"/>
                </a:lnTo>
                <a:lnTo>
                  <a:pt x="5281" y="3810"/>
                </a:lnTo>
                <a:lnTo>
                  <a:pt x="5281" y="3732"/>
                </a:lnTo>
                <a:lnTo>
                  <a:pt x="5281" y="3655"/>
                </a:lnTo>
                <a:lnTo>
                  <a:pt x="5281" y="3577"/>
                </a:lnTo>
                <a:lnTo>
                  <a:pt x="5281" y="3499"/>
                </a:lnTo>
                <a:lnTo>
                  <a:pt x="5281" y="3421"/>
                </a:lnTo>
                <a:lnTo>
                  <a:pt x="5281" y="3344"/>
                </a:lnTo>
                <a:lnTo>
                  <a:pt x="5281" y="3266"/>
                </a:lnTo>
                <a:lnTo>
                  <a:pt x="5281" y="3188"/>
                </a:lnTo>
                <a:lnTo>
                  <a:pt x="5281" y="3110"/>
                </a:lnTo>
                <a:lnTo>
                  <a:pt x="5281" y="3033"/>
                </a:lnTo>
                <a:lnTo>
                  <a:pt x="5281" y="2955"/>
                </a:lnTo>
                <a:lnTo>
                  <a:pt x="5281" y="2877"/>
                </a:lnTo>
                <a:lnTo>
                  <a:pt x="5281" y="2799"/>
                </a:lnTo>
                <a:lnTo>
                  <a:pt x="5281" y="2721"/>
                </a:lnTo>
                <a:lnTo>
                  <a:pt x="5281" y="2644"/>
                </a:lnTo>
                <a:lnTo>
                  <a:pt x="5281" y="2566"/>
                </a:lnTo>
                <a:lnTo>
                  <a:pt x="5281" y="2488"/>
                </a:lnTo>
                <a:lnTo>
                  <a:pt x="5281" y="2410"/>
                </a:lnTo>
                <a:lnTo>
                  <a:pt x="5281" y="2333"/>
                </a:lnTo>
                <a:lnTo>
                  <a:pt x="5281" y="2255"/>
                </a:lnTo>
                <a:lnTo>
                  <a:pt x="5281" y="2177"/>
                </a:lnTo>
                <a:lnTo>
                  <a:pt x="5281" y="2099"/>
                </a:lnTo>
                <a:lnTo>
                  <a:pt x="5281" y="2022"/>
                </a:lnTo>
                <a:lnTo>
                  <a:pt x="5281" y="1944"/>
                </a:lnTo>
                <a:lnTo>
                  <a:pt x="5281" y="1866"/>
                </a:lnTo>
                <a:lnTo>
                  <a:pt x="5281" y="1788"/>
                </a:lnTo>
                <a:lnTo>
                  <a:pt x="5281" y="1710"/>
                </a:lnTo>
                <a:lnTo>
                  <a:pt x="5281" y="1633"/>
                </a:lnTo>
                <a:lnTo>
                  <a:pt x="5281" y="1555"/>
                </a:lnTo>
                <a:lnTo>
                  <a:pt x="5281" y="1477"/>
                </a:lnTo>
                <a:lnTo>
                  <a:pt x="5281" y="1399"/>
                </a:lnTo>
                <a:lnTo>
                  <a:pt x="5281" y="1322"/>
                </a:lnTo>
                <a:lnTo>
                  <a:pt x="5281" y="1244"/>
                </a:lnTo>
                <a:lnTo>
                  <a:pt x="5281" y="1166"/>
                </a:lnTo>
                <a:lnTo>
                  <a:pt x="5281" y="1088"/>
                </a:lnTo>
                <a:lnTo>
                  <a:pt x="5281" y="1011"/>
                </a:lnTo>
                <a:lnTo>
                  <a:pt x="5281" y="933"/>
                </a:lnTo>
                <a:lnTo>
                  <a:pt x="5281" y="855"/>
                </a:lnTo>
                <a:lnTo>
                  <a:pt x="5281" y="777"/>
                </a:lnTo>
                <a:lnTo>
                  <a:pt x="5281" y="699"/>
                </a:lnTo>
                <a:lnTo>
                  <a:pt x="5281" y="622"/>
                </a:lnTo>
                <a:lnTo>
                  <a:pt x="5281" y="544"/>
                </a:lnTo>
                <a:lnTo>
                  <a:pt x="5281" y="466"/>
                </a:lnTo>
                <a:lnTo>
                  <a:pt x="5281" y="388"/>
                </a:lnTo>
                <a:lnTo>
                  <a:pt x="5281" y="311"/>
                </a:lnTo>
                <a:lnTo>
                  <a:pt x="5281" y="233"/>
                </a:lnTo>
                <a:lnTo>
                  <a:pt x="5281" y="155"/>
                </a:lnTo>
                <a:lnTo>
                  <a:pt x="5281" y="77"/>
                </a:lnTo>
                <a:lnTo>
                  <a:pt x="5281" y="0"/>
                </a:lnTo>
                <a:lnTo>
                  <a:pt x="0" y="0"/>
                </a:lnTo>
              </a:path>
            </a:pathLst>
          </a:custGeom>
          <a:noFill/>
          <a:ln w="28575">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0779" name="Rectangle 11"/>
          <p:cNvSpPr>
            <a:spLocks noChangeArrowheads="1"/>
          </p:cNvSpPr>
          <p:nvPr/>
        </p:nvSpPr>
        <p:spPr bwMode="auto">
          <a:xfrm>
            <a:off x="3635375" y="2692400"/>
            <a:ext cx="236538"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1400">
                <a:latin typeface="MS Sans Serif" charset="0"/>
              </a:rPr>
              <a:t>-10</a:t>
            </a:r>
            <a:endParaRPr lang="en-US" altLang="en-US" sz="1400">
              <a:latin typeface="Times New Roman" panose="02020603050405020304" pitchFamily="18" charset="0"/>
            </a:endParaRPr>
          </a:p>
        </p:txBody>
      </p:sp>
      <p:sp>
        <p:nvSpPr>
          <p:cNvPr id="160780" name="Rectangle 12"/>
          <p:cNvSpPr>
            <a:spLocks noChangeArrowheads="1"/>
          </p:cNvSpPr>
          <p:nvPr/>
        </p:nvSpPr>
        <p:spPr bwMode="auto">
          <a:xfrm>
            <a:off x="4217988" y="2692400"/>
            <a:ext cx="8890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1400">
                <a:latin typeface="MS Sans Serif" charset="0"/>
              </a:rPr>
              <a:t>0</a:t>
            </a:r>
            <a:endParaRPr lang="en-US" altLang="en-US" sz="1400">
              <a:latin typeface="Times New Roman" panose="02020603050405020304" pitchFamily="18" charset="0"/>
            </a:endParaRPr>
          </a:p>
        </p:txBody>
      </p:sp>
      <p:sp>
        <p:nvSpPr>
          <p:cNvPr id="160781" name="Rectangle 13"/>
          <p:cNvSpPr>
            <a:spLocks noChangeArrowheads="1"/>
          </p:cNvSpPr>
          <p:nvPr/>
        </p:nvSpPr>
        <p:spPr bwMode="auto">
          <a:xfrm>
            <a:off x="4727575" y="2692400"/>
            <a:ext cx="17780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1400">
                <a:latin typeface="MS Sans Serif" charset="0"/>
              </a:rPr>
              <a:t>10</a:t>
            </a:r>
            <a:endParaRPr lang="en-US" altLang="en-US" sz="1400">
              <a:latin typeface="Times New Roman" panose="02020603050405020304" pitchFamily="18" charset="0"/>
            </a:endParaRPr>
          </a:p>
        </p:txBody>
      </p:sp>
      <p:sp>
        <p:nvSpPr>
          <p:cNvPr id="160782" name="Rectangle 14"/>
          <p:cNvSpPr>
            <a:spLocks noChangeArrowheads="1"/>
          </p:cNvSpPr>
          <p:nvPr/>
        </p:nvSpPr>
        <p:spPr bwMode="auto">
          <a:xfrm>
            <a:off x="5265738" y="2692400"/>
            <a:ext cx="17780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1400">
                <a:latin typeface="MS Sans Serif" charset="0"/>
              </a:rPr>
              <a:t>20</a:t>
            </a:r>
            <a:endParaRPr lang="en-US" altLang="en-US" sz="1400">
              <a:latin typeface="Times New Roman" panose="02020603050405020304" pitchFamily="18" charset="0"/>
            </a:endParaRPr>
          </a:p>
        </p:txBody>
      </p:sp>
      <p:sp>
        <p:nvSpPr>
          <p:cNvPr id="160783" name="Rectangle 15"/>
          <p:cNvSpPr>
            <a:spLocks noChangeArrowheads="1"/>
          </p:cNvSpPr>
          <p:nvPr/>
        </p:nvSpPr>
        <p:spPr bwMode="auto">
          <a:xfrm>
            <a:off x="3535363" y="2528888"/>
            <a:ext cx="8890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1400">
                <a:latin typeface="MS Sans Serif" charset="0"/>
              </a:rPr>
              <a:t>0</a:t>
            </a:r>
            <a:endParaRPr lang="en-US" altLang="en-US" sz="1400">
              <a:latin typeface="Times New Roman" panose="02020603050405020304" pitchFamily="18" charset="0"/>
            </a:endParaRPr>
          </a:p>
        </p:txBody>
      </p:sp>
      <p:sp>
        <p:nvSpPr>
          <p:cNvPr id="160784" name="Rectangle 16"/>
          <p:cNvSpPr>
            <a:spLocks noChangeArrowheads="1"/>
          </p:cNvSpPr>
          <p:nvPr/>
        </p:nvSpPr>
        <p:spPr bwMode="auto">
          <a:xfrm>
            <a:off x="3535363" y="1039813"/>
            <a:ext cx="8890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1400">
                <a:latin typeface="MS Sans Serif" charset="0"/>
              </a:rPr>
              <a:t>1</a:t>
            </a:r>
            <a:endParaRPr lang="en-US" altLang="en-US" sz="1400">
              <a:latin typeface="Times New Roman" panose="02020603050405020304" pitchFamily="18" charset="0"/>
            </a:endParaRPr>
          </a:p>
        </p:txBody>
      </p:sp>
      <p:sp>
        <p:nvSpPr>
          <p:cNvPr id="160785" name="Freeform 17"/>
          <p:cNvSpPr>
            <a:spLocks/>
          </p:cNvSpPr>
          <p:nvPr/>
        </p:nvSpPr>
        <p:spPr bwMode="auto">
          <a:xfrm flipV="1">
            <a:off x="4402138" y="1131888"/>
            <a:ext cx="277812" cy="1489075"/>
          </a:xfrm>
          <a:custGeom>
            <a:avLst/>
            <a:gdLst>
              <a:gd name="T0" fmla="*/ 2147483647 w 1165"/>
              <a:gd name="T1" fmla="*/ 2147483647 h 7777"/>
              <a:gd name="T2" fmla="*/ 2147483647 w 1165"/>
              <a:gd name="T3" fmla="*/ 2147483647 h 7777"/>
              <a:gd name="T4" fmla="*/ 2147483647 w 1165"/>
              <a:gd name="T5" fmla="*/ 2147483647 h 7777"/>
              <a:gd name="T6" fmla="*/ 2147483647 w 1165"/>
              <a:gd name="T7" fmla="*/ 2147483647 h 7777"/>
              <a:gd name="T8" fmla="*/ 2147483647 w 1165"/>
              <a:gd name="T9" fmla="*/ 2147483647 h 7777"/>
              <a:gd name="T10" fmla="*/ 2147483647 w 1165"/>
              <a:gd name="T11" fmla="*/ 2147483647 h 7777"/>
              <a:gd name="T12" fmla="*/ 2147483647 w 1165"/>
              <a:gd name="T13" fmla="*/ 2147483647 h 7777"/>
              <a:gd name="T14" fmla="*/ 2147483647 w 1165"/>
              <a:gd name="T15" fmla="*/ 2147483647 h 7777"/>
              <a:gd name="T16" fmla="*/ 2147483647 w 1165"/>
              <a:gd name="T17" fmla="*/ 2147483647 h 7777"/>
              <a:gd name="T18" fmla="*/ 2147483647 w 1165"/>
              <a:gd name="T19" fmla="*/ 2147483647 h 7777"/>
              <a:gd name="T20" fmla="*/ 2147483647 w 1165"/>
              <a:gd name="T21" fmla="*/ 2147483647 h 7777"/>
              <a:gd name="T22" fmla="*/ 2147483647 w 1165"/>
              <a:gd name="T23" fmla="*/ 2147483647 h 7777"/>
              <a:gd name="T24" fmla="*/ 2147483647 w 1165"/>
              <a:gd name="T25" fmla="*/ 2147483647 h 7777"/>
              <a:gd name="T26" fmla="*/ 2147483647 w 1165"/>
              <a:gd name="T27" fmla="*/ 2147483647 h 7777"/>
              <a:gd name="T28" fmla="*/ 2147483647 w 1165"/>
              <a:gd name="T29" fmla="*/ 2147483647 h 7777"/>
              <a:gd name="T30" fmla="*/ 2147483647 w 1165"/>
              <a:gd name="T31" fmla="*/ 2147483647 h 7777"/>
              <a:gd name="T32" fmla="*/ 2147483647 w 1165"/>
              <a:gd name="T33" fmla="*/ 2147483647 h 7777"/>
              <a:gd name="T34" fmla="*/ 2147483647 w 1165"/>
              <a:gd name="T35" fmla="*/ 2147483647 h 7777"/>
              <a:gd name="T36" fmla="*/ 2147483647 w 1165"/>
              <a:gd name="T37" fmla="*/ 2147483647 h 7777"/>
              <a:gd name="T38" fmla="*/ 2147483647 w 1165"/>
              <a:gd name="T39" fmla="*/ 2147483647 h 7777"/>
              <a:gd name="T40" fmla="*/ 2147483647 w 1165"/>
              <a:gd name="T41" fmla="*/ 2147483647 h 7777"/>
              <a:gd name="T42" fmla="*/ 2147483647 w 1165"/>
              <a:gd name="T43" fmla="*/ 2147483647 h 7777"/>
              <a:gd name="T44" fmla="*/ 2147483647 w 1165"/>
              <a:gd name="T45" fmla="*/ 2147483647 h 7777"/>
              <a:gd name="T46" fmla="*/ 2147483647 w 1165"/>
              <a:gd name="T47" fmla="*/ 2147483647 h 7777"/>
              <a:gd name="T48" fmla="*/ 2147483647 w 1165"/>
              <a:gd name="T49" fmla="*/ 2147483647 h 7777"/>
              <a:gd name="T50" fmla="*/ 2147483647 w 1165"/>
              <a:gd name="T51" fmla="*/ 2147483647 h 7777"/>
              <a:gd name="T52" fmla="*/ 2147483647 w 1165"/>
              <a:gd name="T53" fmla="*/ 2147483647 h 7777"/>
              <a:gd name="T54" fmla="*/ 2147483647 w 1165"/>
              <a:gd name="T55" fmla="*/ 2147483647 h 7777"/>
              <a:gd name="T56" fmla="*/ 2147483647 w 1165"/>
              <a:gd name="T57" fmla="*/ 2147483647 h 7777"/>
              <a:gd name="T58" fmla="*/ 2147483647 w 1165"/>
              <a:gd name="T59" fmla="*/ 2147483647 h 7777"/>
              <a:gd name="T60" fmla="*/ 2147483647 w 1165"/>
              <a:gd name="T61" fmla="*/ 2147483647 h 7777"/>
              <a:gd name="T62" fmla="*/ 2147483647 w 1165"/>
              <a:gd name="T63" fmla="*/ 2147483647 h 7777"/>
              <a:gd name="T64" fmla="*/ 2147483647 w 1165"/>
              <a:gd name="T65" fmla="*/ 2147483647 h 7777"/>
              <a:gd name="T66" fmla="*/ 2147483647 w 1165"/>
              <a:gd name="T67" fmla="*/ 2147483647 h 7777"/>
              <a:gd name="T68" fmla="*/ 2147483647 w 1165"/>
              <a:gd name="T69" fmla="*/ 2147483647 h 7777"/>
              <a:gd name="T70" fmla="*/ 2147483647 w 1165"/>
              <a:gd name="T71" fmla="*/ 2147483647 h 7777"/>
              <a:gd name="T72" fmla="*/ 2147483647 w 1165"/>
              <a:gd name="T73" fmla="*/ 2147483647 h 7777"/>
              <a:gd name="T74" fmla="*/ 2147483647 w 1165"/>
              <a:gd name="T75" fmla="*/ 2147483647 h 7777"/>
              <a:gd name="T76" fmla="*/ 2147483647 w 1165"/>
              <a:gd name="T77" fmla="*/ 2147483647 h 7777"/>
              <a:gd name="T78" fmla="*/ 2147483647 w 1165"/>
              <a:gd name="T79" fmla="*/ 2147483647 h 7777"/>
              <a:gd name="T80" fmla="*/ 2147483647 w 1165"/>
              <a:gd name="T81" fmla="*/ 2147483647 h 7777"/>
              <a:gd name="T82" fmla="*/ 2147483647 w 1165"/>
              <a:gd name="T83" fmla="*/ 2147483647 h 7777"/>
              <a:gd name="T84" fmla="*/ 2147483647 w 1165"/>
              <a:gd name="T85" fmla="*/ 2147483647 h 7777"/>
              <a:gd name="T86" fmla="*/ 2147483647 w 1165"/>
              <a:gd name="T87" fmla="*/ 2147483647 h 7777"/>
              <a:gd name="T88" fmla="*/ 2147483647 w 1165"/>
              <a:gd name="T89" fmla="*/ 2147483647 h 7777"/>
              <a:gd name="T90" fmla="*/ 2147483647 w 1165"/>
              <a:gd name="T91" fmla="*/ 2147483647 h 7777"/>
              <a:gd name="T92" fmla="*/ 2147483647 w 1165"/>
              <a:gd name="T93" fmla="*/ 2147483647 h 7777"/>
              <a:gd name="T94" fmla="*/ 2147483647 w 1165"/>
              <a:gd name="T95" fmla="*/ 2147483647 h 7777"/>
              <a:gd name="T96" fmla="*/ 2147483647 w 1165"/>
              <a:gd name="T97" fmla="*/ 2147483647 h 7777"/>
              <a:gd name="T98" fmla="*/ 2147483647 w 1165"/>
              <a:gd name="T99" fmla="*/ 2147483647 h 7777"/>
              <a:gd name="T100" fmla="*/ 2147483647 w 1165"/>
              <a:gd name="T101" fmla="*/ 2147483647 h 7777"/>
              <a:gd name="T102" fmla="*/ 2147483647 w 1165"/>
              <a:gd name="T103" fmla="*/ 2147483647 h 7777"/>
              <a:gd name="T104" fmla="*/ 2147483647 w 1165"/>
              <a:gd name="T105" fmla="*/ 2147483647 h 7777"/>
              <a:gd name="T106" fmla="*/ 2147483647 w 1165"/>
              <a:gd name="T107" fmla="*/ 2147483647 h 7777"/>
              <a:gd name="T108" fmla="*/ 2147483647 w 1165"/>
              <a:gd name="T109" fmla="*/ 2147483647 h 7777"/>
              <a:gd name="T110" fmla="*/ 2147483647 w 1165"/>
              <a:gd name="T111" fmla="*/ 2147483647 h 7777"/>
              <a:gd name="T112" fmla="*/ 2147483647 w 1165"/>
              <a:gd name="T113" fmla="*/ 2147483647 h 7777"/>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165"/>
              <a:gd name="T172" fmla="*/ 0 h 7777"/>
              <a:gd name="T173" fmla="*/ 1165 w 1165"/>
              <a:gd name="T174" fmla="*/ 7777 h 7777"/>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165" h="7777">
                <a:moveTo>
                  <a:pt x="0" y="0"/>
                </a:moveTo>
                <a:lnTo>
                  <a:pt x="0" y="0"/>
                </a:lnTo>
                <a:lnTo>
                  <a:pt x="0" y="77"/>
                </a:lnTo>
                <a:lnTo>
                  <a:pt x="56" y="77"/>
                </a:lnTo>
                <a:lnTo>
                  <a:pt x="56" y="155"/>
                </a:lnTo>
                <a:lnTo>
                  <a:pt x="118" y="155"/>
                </a:lnTo>
                <a:lnTo>
                  <a:pt x="118" y="233"/>
                </a:lnTo>
                <a:lnTo>
                  <a:pt x="157" y="233"/>
                </a:lnTo>
                <a:lnTo>
                  <a:pt x="157" y="311"/>
                </a:lnTo>
                <a:lnTo>
                  <a:pt x="186" y="311"/>
                </a:lnTo>
                <a:lnTo>
                  <a:pt x="186" y="388"/>
                </a:lnTo>
                <a:lnTo>
                  <a:pt x="210" y="388"/>
                </a:lnTo>
                <a:lnTo>
                  <a:pt x="210" y="466"/>
                </a:lnTo>
                <a:lnTo>
                  <a:pt x="231" y="466"/>
                </a:lnTo>
                <a:lnTo>
                  <a:pt x="231" y="544"/>
                </a:lnTo>
                <a:lnTo>
                  <a:pt x="248" y="544"/>
                </a:lnTo>
                <a:lnTo>
                  <a:pt x="248" y="622"/>
                </a:lnTo>
                <a:lnTo>
                  <a:pt x="264" y="622"/>
                </a:lnTo>
                <a:lnTo>
                  <a:pt x="264" y="699"/>
                </a:lnTo>
                <a:lnTo>
                  <a:pt x="279" y="699"/>
                </a:lnTo>
                <a:lnTo>
                  <a:pt x="279" y="777"/>
                </a:lnTo>
                <a:lnTo>
                  <a:pt x="292" y="777"/>
                </a:lnTo>
                <a:lnTo>
                  <a:pt x="292" y="855"/>
                </a:lnTo>
                <a:lnTo>
                  <a:pt x="305" y="855"/>
                </a:lnTo>
                <a:lnTo>
                  <a:pt x="305" y="933"/>
                </a:lnTo>
                <a:lnTo>
                  <a:pt x="317" y="933"/>
                </a:lnTo>
                <a:lnTo>
                  <a:pt x="317" y="1011"/>
                </a:lnTo>
                <a:lnTo>
                  <a:pt x="328" y="1011"/>
                </a:lnTo>
                <a:lnTo>
                  <a:pt x="328" y="1088"/>
                </a:lnTo>
                <a:lnTo>
                  <a:pt x="338" y="1088"/>
                </a:lnTo>
                <a:lnTo>
                  <a:pt x="338" y="1166"/>
                </a:lnTo>
                <a:lnTo>
                  <a:pt x="348" y="1166"/>
                </a:lnTo>
                <a:lnTo>
                  <a:pt x="348" y="1244"/>
                </a:lnTo>
                <a:lnTo>
                  <a:pt x="357" y="1244"/>
                </a:lnTo>
                <a:lnTo>
                  <a:pt x="357" y="1322"/>
                </a:lnTo>
                <a:lnTo>
                  <a:pt x="367" y="1322"/>
                </a:lnTo>
                <a:lnTo>
                  <a:pt x="367" y="1399"/>
                </a:lnTo>
                <a:lnTo>
                  <a:pt x="375" y="1399"/>
                </a:lnTo>
                <a:lnTo>
                  <a:pt x="375" y="1477"/>
                </a:lnTo>
                <a:lnTo>
                  <a:pt x="384" y="1477"/>
                </a:lnTo>
                <a:lnTo>
                  <a:pt x="384" y="1555"/>
                </a:lnTo>
                <a:lnTo>
                  <a:pt x="392" y="1555"/>
                </a:lnTo>
                <a:lnTo>
                  <a:pt x="392" y="1633"/>
                </a:lnTo>
                <a:lnTo>
                  <a:pt x="400" y="1633"/>
                </a:lnTo>
                <a:lnTo>
                  <a:pt x="400" y="1710"/>
                </a:lnTo>
                <a:lnTo>
                  <a:pt x="408" y="1710"/>
                </a:lnTo>
                <a:lnTo>
                  <a:pt x="408" y="1788"/>
                </a:lnTo>
                <a:lnTo>
                  <a:pt x="415" y="1788"/>
                </a:lnTo>
                <a:lnTo>
                  <a:pt x="415" y="1866"/>
                </a:lnTo>
                <a:lnTo>
                  <a:pt x="423" y="1866"/>
                </a:lnTo>
                <a:lnTo>
                  <a:pt x="423" y="1944"/>
                </a:lnTo>
                <a:lnTo>
                  <a:pt x="430" y="1944"/>
                </a:lnTo>
                <a:lnTo>
                  <a:pt x="430" y="2022"/>
                </a:lnTo>
                <a:lnTo>
                  <a:pt x="437" y="2022"/>
                </a:lnTo>
                <a:lnTo>
                  <a:pt x="437" y="2099"/>
                </a:lnTo>
                <a:lnTo>
                  <a:pt x="444" y="2099"/>
                </a:lnTo>
                <a:lnTo>
                  <a:pt x="444" y="2177"/>
                </a:lnTo>
                <a:lnTo>
                  <a:pt x="451" y="2177"/>
                </a:lnTo>
                <a:lnTo>
                  <a:pt x="451" y="2255"/>
                </a:lnTo>
                <a:lnTo>
                  <a:pt x="457" y="2255"/>
                </a:lnTo>
                <a:lnTo>
                  <a:pt x="457" y="2333"/>
                </a:lnTo>
                <a:lnTo>
                  <a:pt x="464" y="2333"/>
                </a:lnTo>
                <a:lnTo>
                  <a:pt x="464" y="2410"/>
                </a:lnTo>
                <a:lnTo>
                  <a:pt x="470" y="2410"/>
                </a:lnTo>
                <a:lnTo>
                  <a:pt x="470" y="2488"/>
                </a:lnTo>
                <a:lnTo>
                  <a:pt x="477" y="2488"/>
                </a:lnTo>
                <a:lnTo>
                  <a:pt x="477" y="2566"/>
                </a:lnTo>
                <a:lnTo>
                  <a:pt x="483" y="2566"/>
                </a:lnTo>
                <a:lnTo>
                  <a:pt x="483" y="2644"/>
                </a:lnTo>
                <a:lnTo>
                  <a:pt x="489" y="2644"/>
                </a:lnTo>
                <a:lnTo>
                  <a:pt x="489" y="2721"/>
                </a:lnTo>
                <a:lnTo>
                  <a:pt x="495" y="2721"/>
                </a:lnTo>
                <a:lnTo>
                  <a:pt x="495" y="2799"/>
                </a:lnTo>
                <a:lnTo>
                  <a:pt x="501" y="2799"/>
                </a:lnTo>
                <a:lnTo>
                  <a:pt x="501" y="2877"/>
                </a:lnTo>
                <a:lnTo>
                  <a:pt x="507" y="2877"/>
                </a:lnTo>
                <a:lnTo>
                  <a:pt x="507" y="2955"/>
                </a:lnTo>
                <a:lnTo>
                  <a:pt x="513" y="2955"/>
                </a:lnTo>
                <a:lnTo>
                  <a:pt x="513" y="3033"/>
                </a:lnTo>
                <a:lnTo>
                  <a:pt x="519" y="3033"/>
                </a:lnTo>
                <a:lnTo>
                  <a:pt x="519" y="3110"/>
                </a:lnTo>
                <a:lnTo>
                  <a:pt x="525" y="3110"/>
                </a:lnTo>
                <a:lnTo>
                  <a:pt x="525" y="3188"/>
                </a:lnTo>
                <a:lnTo>
                  <a:pt x="531" y="3188"/>
                </a:lnTo>
                <a:lnTo>
                  <a:pt x="531" y="3266"/>
                </a:lnTo>
                <a:lnTo>
                  <a:pt x="537" y="3266"/>
                </a:lnTo>
                <a:lnTo>
                  <a:pt x="537" y="3344"/>
                </a:lnTo>
                <a:lnTo>
                  <a:pt x="543" y="3344"/>
                </a:lnTo>
                <a:lnTo>
                  <a:pt x="543" y="3421"/>
                </a:lnTo>
                <a:lnTo>
                  <a:pt x="548" y="3421"/>
                </a:lnTo>
                <a:lnTo>
                  <a:pt x="548" y="3499"/>
                </a:lnTo>
                <a:lnTo>
                  <a:pt x="554" y="3499"/>
                </a:lnTo>
                <a:lnTo>
                  <a:pt x="554" y="3577"/>
                </a:lnTo>
                <a:lnTo>
                  <a:pt x="560" y="3577"/>
                </a:lnTo>
                <a:lnTo>
                  <a:pt x="560" y="3655"/>
                </a:lnTo>
                <a:lnTo>
                  <a:pt x="565" y="3655"/>
                </a:lnTo>
                <a:lnTo>
                  <a:pt x="565" y="3732"/>
                </a:lnTo>
                <a:lnTo>
                  <a:pt x="571" y="3732"/>
                </a:lnTo>
                <a:lnTo>
                  <a:pt x="571" y="3810"/>
                </a:lnTo>
                <a:lnTo>
                  <a:pt x="577" y="3810"/>
                </a:lnTo>
                <a:lnTo>
                  <a:pt x="577" y="3888"/>
                </a:lnTo>
                <a:lnTo>
                  <a:pt x="583" y="3888"/>
                </a:lnTo>
                <a:lnTo>
                  <a:pt x="583" y="3966"/>
                </a:lnTo>
                <a:lnTo>
                  <a:pt x="588" y="3966"/>
                </a:lnTo>
                <a:lnTo>
                  <a:pt x="588" y="4044"/>
                </a:lnTo>
                <a:lnTo>
                  <a:pt x="594" y="4044"/>
                </a:lnTo>
                <a:lnTo>
                  <a:pt x="594" y="4121"/>
                </a:lnTo>
                <a:lnTo>
                  <a:pt x="600" y="4121"/>
                </a:lnTo>
                <a:lnTo>
                  <a:pt x="600" y="4199"/>
                </a:lnTo>
                <a:lnTo>
                  <a:pt x="605" y="4199"/>
                </a:lnTo>
                <a:lnTo>
                  <a:pt x="605" y="4277"/>
                </a:lnTo>
                <a:lnTo>
                  <a:pt x="611" y="4277"/>
                </a:lnTo>
                <a:lnTo>
                  <a:pt x="611" y="4355"/>
                </a:lnTo>
                <a:lnTo>
                  <a:pt x="617" y="4355"/>
                </a:lnTo>
                <a:lnTo>
                  <a:pt x="617" y="4432"/>
                </a:lnTo>
                <a:lnTo>
                  <a:pt x="622" y="4432"/>
                </a:lnTo>
                <a:lnTo>
                  <a:pt x="622" y="4510"/>
                </a:lnTo>
                <a:lnTo>
                  <a:pt x="628" y="4510"/>
                </a:lnTo>
                <a:lnTo>
                  <a:pt x="628" y="4588"/>
                </a:lnTo>
                <a:lnTo>
                  <a:pt x="634" y="4588"/>
                </a:lnTo>
                <a:lnTo>
                  <a:pt x="634" y="4666"/>
                </a:lnTo>
                <a:lnTo>
                  <a:pt x="640" y="4666"/>
                </a:lnTo>
                <a:lnTo>
                  <a:pt x="640" y="4743"/>
                </a:lnTo>
                <a:lnTo>
                  <a:pt x="646" y="4743"/>
                </a:lnTo>
                <a:lnTo>
                  <a:pt x="646" y="4821"/>
                </a:lnTo>
                <a:lnTo>
                  <a:pt x="652" y="4821"/>
                </a:lnTo>
                <a:lnTo>
                  <a:pt x="652" y="4899"/>
                </a:lnTo>
                <a:lnTo>
                  <a:pt x="658" y="4899"/>
                </a:lnTo>
                <a:lnTo>
                  <a:pt x="658" y="4977"/>
                </a:lnTo>
                <a:lnTo>
                  <a:pt x="664" y="4977"/>
                </a:lnTo>
                <a:lnTo>
                  <a:pt x="664" y="5055"/>
                </a:lnTo>
                <a:lnTo>
                  <a:pt x="670" y="5055"/>
                </a:lnTo>
                <a:lnTo>
                  <a:pt x="670" y="5132"/>
                </a:lnTo>
                <a:lnTo>
                  <a:pt x="676" y="5132"/>
                </a:lnTo>
                <a:lnTo>
                  <a:pt x="676" y="5210"/>
                </a:lnTo>
                <a:lnTo>
                  <a:pt x="682" y="5210"/>
                </a:lnTo>
                <a:lnTo>
                  <a:pt x="682" y="5288"/>
                </a:lnTo>
                <a:lnTo>
                  <a:pt x="688" y="5288"/>
                </a:lnTo>
                <a:lnTo>
                  <a:pt x="688" y="5366"/>
                </a:lnTo>
                <a:lnTo>
                  <a:pt x="695" y="5366"/>
                </a:lnTo>
                <a:lnTo>
                  <a:pt x="695" y="5443"/>
                </a:lnTo>
                <a:lnTo>
                  <a:pt x="701" y="5443"/>
                </a:lnTo>
                <a:lnTo>
                  <a:pt x="701" y="5521"/>
                </a:lnTo>
                <a:lnTo>
                  <a:pt x="708" y="5521"/>
                </a:lnTo>
                <a:lnTo>
                  <a:pt x="708" y="5599"/>
                </a:lnTo>
                <a:lnTo>
                  <a:pt x="714" y="5599"/>
                </a:lnTo>
                <a:lnTo>
                  <a:pt x="714" y="5677"/>
                </a:lnTo>
                <a:lnTo>
                  <a:pt x="721" y="5677"/>
                </a:lnTo>
                <a:lnTo>
                  <a:pt x="721" y="5754"/>
                </a:lnTo>
                <a:lnTo>
                  <a:pt x="728" y="5754"/>
                </a:lnTo>
                <a:lnTo>
                  <a:pt x="728" y="5832"/>
                </a:lnTo>
                <a:lnTo>
                  <a:pt x="735" y="5832"/>
                </a:lnTo>
                <a:lnTo>
                  <a:pt x="735" y="5910"/>
                </a:lnTo>
                <a:lnTo>
                  <a:pt x="742" y="5910"/>
                </a:lnTo>
                <a:lnTo>
                  <a:pt x="742" y="5988"/>
                </a:lnTo>
                <a:lnTo>
                  <a:pt x="750" y="5988"/>
                </a:lnTo>
                <a:lnTo>
                  <a:pt x="750" y="6066"/>
                </a:lnTo>
                <a:lnTo>
                  <a:pt x="757" y="6066"/>
                </a:lnTo>
                <a:lnTo>
                  <a:pt x="757" y="6143"/>
                </a:lnTo>
                <a:lnTo>
                  <a:pt x="765" y="6143"/>
                </a:lnTo>
                <a:lnTo>
                  <a:pt x="765" y="6221"/>
                </a:lnTo>
                <a:lnTo>
                  <a:pt x="773" y="6221"/>
                </a:lnTo>
                <a:lnTo>
                  <a:pt x="773" y="6299"/>
                </a:lnTo>
                <a:lnTo>
                  <a:pt x="781" y="6299"/>
                </a:lnTo>
                <a:lnTo>
                  <a:pt x="781" y="6377"/>
                </a:lnTo>
                <a:lnTo>
                  <a:pt x="790" y="6377"/>
                </a:lnTo>
                <a:lnTo>
                  <a:pt x="790" y="6454"/>
                </a:lnTo>
                <a:lnTo>
                  <a:pt x="798" y="6454"/>
                </a:lnTo>
                <a:lnTo>
                  <a:pt x="798" y="6532"/>
                </a:lnTo>
                <a:lnTo>
                  <a:pt x="808" y="6532"/>
                </a:lnTo>
                <a:lnTo>
                  <a:pt x="808" y="6610"/>
                </a:lnTo>
                <a:lnTo>
                  <a:pt x="817" y="6610"/>
                </a:lnTo>
                <a:lnTo>
                  <a:pt x="817" y="6688"/>
                </a:lnTo>
                <a:lnTo>
                  <a:pt x="827" y="6688"/>
                </a:lnTo>
                <a:lnTo>
                  <a:pt x="827" y="6765"/>
                </a:lnTo>
                <a:lnTo>
                  <a:pt x="837" y="6765"/>
                </a:lnTo>
                <a:lnTo>
                  <a:pt x="837" y="6843"/>
                </a:lnTo>
                <a:lnTo>
                  <a:pt x="848" y="6843"/>
                </a:lnTo>
                <a:lnTo>
                  <a:pt x="848" y="6921"/>
                </a:lnTo>
                <a:lnTo>
                  <a:pt x="860" y="6921"/>
                </a:lnTo>
                <a:lnTo>
                  <a:pt x="860" y="6999"/>
                </a:lnTo>
                <a:lnTo>
                  <a:pt x="873" y="6999"/>
                </a:lnTo>
                <a:lnTo>
                  <a:pt x="873" y="7077"/>
                </a:lnTo>
                <a:lnTo>
                  <a:pt x="886" y="7077"/>
                </a:lnTo>
                <a:lnTo>
                  <a:pt x="886" y="7154"/>
                </a:lnTo>
                <a:lnTo>
                  <a:pt x="901" y="7154"/>
                </a:lnTo>
                <a:lnTo>
                  <a:pt x="901" y="7232"/>
                </a:lnTo>
                <a:lnTo>
                  <a:pt x="917" y="7232"/>
                </a:lnTo>
                <a:lnTo>
                  <a:pt x="917" y="7310"/>
                </a:lnTo>
                <a:lnTo>
                  <a:pt x="934" y="7310"/>
                </a:lnTo>
                <a:lnTo>
                  <a:pt x="934" y="7388"/>
                </a:lnTo>
                <a:lnTo>
                  <a:pt x="955" y="7388"/>
                </a:lnTo>
                <a:lnTo>
                  <a:pt x="955" y="7465"/>
                </a:lnTo>
                <a:lnTo>
                  <a:pt x="979" y="7465"/>
                </a:lnTo>
                <a:lnTo>
                  <a:pt x="979" y="7543"/>
                </a:lnTo>
                <a:lnTo>
                  <a:pt x="1008" y="7543"/>
                </a:lnTo>
                <a:lnTo>
                  <a:pt x="1008" y="7621"/>
                </a:lnTo>
                <a:lnTo>
                  <a:pt x="1047" y="7621"/>
                </a:lnTo>
                <a:lnTo>
                  <a:pt x="1047" y="7699"/>
                </a:lnTo>
                <a:lnTo>
                  <a:pt x="1109" y="7699"/>
                </a:lnTo>
                <a:lnTo>
                  <a:pt x="1109" y="7777"/>
                </a:lnTo>
                <a:lnTo>
                  <a:pt x="1165" y="7777"/>
                </a:lnTo>
                <a:lnTo>
                  <a:pt x="1165" y="7699"/>
                </a:lnTo>
                <a:lnTo>
                  <a:pt x="1109" y="7699"/>
                </a:lnTo>
                <a:lnTo>
                  <a:pt x="1109" y="7621"/>
                </a:lnTo>
                <a:lnTo>
                  <a:pt x="1047" y="7621"/>
                </a:lnTo>
                <a:lnTo>
                  <a:pt x="1047" y="7543"/>
                </a:lnTo>
                <a:lnTo>
                  <a:pt x="1008" y="7543"/>
                </a:lnTo>
                <a:lnTo>
                  <a:pt x="1008" y="7465"/>
                </a:lnTo>
                <a:lnTo>
                  <a:pt x="979" y="7465"/>
                </a:lnTo>
                <a:lnTo>
                  <a:pt x="979" y="7388"/>
                </a:lnTo>
                <a:lnTo>
                  <a:pt x="955" y="7388"/>
                </a:lnTo>
                <a:lnTo>
                  <a:pt x="955" y="7310"/>
                </a:lnTo>
                <a:lnTo>
                  <a:pt x="934" y="7310"/>
                </a:lnTo>
                <a:lnTo>
                  <a:pt x="934" y="7232"/>
                </a:lnTo>
                <a:lnTo>
                  <a:pt x="917" y="7232"/>
                </a:lnTo>
                <a:lnTo>
                  <a:pt x="917" y="7154"/>
                </a:lnTo>
                <a:lnTo>
                  <a:pt x="901" y="7154"/>
                </a:lnTo>
                <a:lnTo>
                  <a:pt x="901" y="7077"/>
                </a:lnTo>
                <a:lnTo>
                  <a:pt x="886" y="7077"/>
                </a:lnTo>
                <a:lnTo>
                  <a:pt x="886" y="6999"/>
                </a:lnTo>
                <a:lnTo>
                  <a:pt x="873" y="6999"/>
                </a:lnTo>
                <a:lnTo>
                  <a:pt x="873" y="6921"/>
                </a:lnTo>
                <a:lnTo>
                  <a:pt x="860" y="6921"/>
                </a:lnTo>
                <a:lnTo>
                  <a:pt x="860" y="6843"/>
                </a:lnTo>
                <a:lnTo>
                  <a:pt x="848" y="6843"/>
                </a:lnTo>
                <a:lnTo>
                  <a:pt x="848" y="6765"/>
                </a:lnTo>
                <a:lnTo>
                  <a:pt x="837" y="6765"/>
                </a:lnTo>
                <a:lnTo>
                  <a:pt x="837" y="6688"/>
                </a:lnTo>
                <a:lnTo>
                  <a:pt x="827" y="6688"/>
                </a:lnTo>
                <a:lnTo>
                  <a:pt x="827" y="6610"/>
                </a:lnTo>
                <a:lnTo>
                  <a:pt x="817" y="6610"/>
                </a:lnTo>
                <a:lnTo>
                  <a:pt x="817" y="6532"/>
                </a:lnTo>
                <a:lnTo>
                  <a:pt x="808" y="6532"/>
                </a:lnTo>
                <a:lnTo>
                  <a:pt x="808" y="6454"/>
                </a:lnTo>
                <a:lnTo>
                  <a:pt x="798" y="6454"/>
                </a:lnTo>
                <a:lnTo>
                  <a:pt x="798" y="6377"/>
                </a:lnTo>
                <a:lnTo>
                  <a:pt x="790" y="6377"/>
                </a:lnTo>
                <a:lnTo>
                  <a:pt x="790" y="6299"/>
                </a:lnTo>
                <a:lnTo>
                  <a:pt x="781" y="6299"/>
                </a:lnTo>
                <a:lnTo>
                  <a:pt x="781" y="6221"/>
                </a:lnTo>
                <a:lnTo>
                  <a:pt x="773" y="6221"/>
                </a:lnTo>
                <a:lnTo>
                  <a:pt x="773" y="6143"/>
                </a:lnTo>
                <a:lnTo>
                  <a:pt x="765" y="6143"/>
                </a:lnTo>
                <a:lnTo>
                  <a:pt x="765" y="6066"/>
                </a:lnTo>
                <a:lnTo>
                  <a:pt x="757" y="6066"/>
                </a:lnTo>
                <a:lnTo>
                  <a:pt x="757" y="5988"/>
                </a:lnTo>
                <a:lnTo>
                  <a:pt x="750" y="5988"/>
                </a:lnTo>
                <a:lnTo>
                  <a:pt x="750" y="5910"/>
                </a:lnTo>
                <a:lnTo>
                  <a:pt x="742" y="5910"/>
                </a:lnTo>
                <a:lnTo>
                  <a:pt x="742" y="5832"/>
                </a:lnTo>
                <a:lnTo>
                  <a:pt x="735" y="5832"/>
                </a:lnTo>
                <a:lnTo>
                  <a:pt x="735" y="5754"/>
                </a:lnTo>
                <a:lnTo>
                  <a:pt x="728" y="5754"/>
                </a:lnTo>
                <a:lnTo>
                  <a:pt x="728" y="5677"/>
                </a:lnTo>
                <a:lnTo>
                  <a:pt x="721" y="5677"/>
                </a:lnTo>
                <a:lnTo>
                  <a:pt x="721" y="5599"/>
                </a:lnTo>
                <a:lnTo>
                  <a:pt x="714" y="5599"/>
                </a:lnTo>
                <a:lnTo>
                  <a:pt x="714" y="5521"/>
                </a:lnTo>
                <a:lnTo>
                  <a:pt x="708" y="5521"/>
                </a:lnTo>
                <a:lnTo>
                  <a:pt x="708" y="5443"/>
                </a:lnTo>
                <a:lnTo>
                  <a:pt x="701" y="5443"/>
                </a:lnTo>
                <a:lnTo>
                  <a:pt x="701" y="5366"/>
                </a:lnTo>
                <a:lnTo>
                  <a:pt x="695" y="5366"/>
                </a:lnTo>
                <a:lnTo>
                  <a:pt x="695" y="5288"/>
                </a:lnTo>
                <a:lnTo>
                  <a:pt x="688" y="5288"/>
                </a:lnTo>
                <a:lnTo>
                  <a:pt x="688" y="5210"/>
                </a:lnTo>
                <a:lnTo>
                  <a:pt x="682" y="5210"/>
                </a:lnTo>
                <a:lnTo>
                  <a:pt x="682" y="5132"/>
                </a:lnTo>
                <a:lnTo>
                  <a:pt x="676" y="5132"/>
                </a:lnTo>
                <a:lnTo>
                  <a:pt x="676" y="5055"/>
                </a:lnTo>
                <a:lnTo>
                  <a:pt x="670" y="5055"/>
                </a:lnTo>
                <a:lnTo>
                  <a:pt x="670" y="4977"/>
                </a:lnTo>
                <a:lnTo>
                  <a:pt x="664" y="4977"/>
                </a:lnTo>
                <a:lnTo>
                  <a:pt x="664" y="4899"/>
                </a:lnTo>
                <a:lnTo>
                  <a:pt x="658" y="4899"/>
                </a:lnTo>
                <a:lnTo>
                  <a:pt x="658" y="4821"/>
                </a:lnTo>
                <a:lnTo>
                  <a:pt x="652" y="4821"/>
                </a:lnTo>
                <a:lnTo>
                  <a:pt x="652" y="4743"/>
                </a:lnTo>
                <a:lnTo>
                  <a:pt x="646" y="4743"/>
                </a:lnTo>
                <a:lnTo>
                  <a:pt x="646" y="4666"/>
                </a:lnTo>
                <a:lnTo>
                  <a:pt x="640" y="4666"/>
                </a:lnTo>
                <a:lnTo>
                  <a:pt x="640" y="4588"/>
                </a:lnTo>
                <a:lnTo>
                  <a:pt x="634" y="4588"/>
                </a:lnTo>
                <a:lnTo>
                  <a:pt x="634" y="4510"/>
                </a:lnTo>
                <a:lnTo>
                  <a:pt x="628" y="4510"/>
                </a:lnTo>
                <a:lnTo>
                  <a:pt x="628" y="4432"/>
                </a:lnTo>
                <a:lnTo>
                  <a:pt x="622" y="4432"/>
                </a:lnTo>
                <a:lnTo>
                  <a:pt x="622" y="4355"/>
                </a:lnTo>
                <a:lnTo>
                  <a:pt x="617" y="4355"/>
                </a:lnTo>
                <a:lnTo>
                  <a:pt x="617" y="4277"/>
                </a:lnTo>
                <a:lnTo>
                  <a:pt x="611" y="4277"/>
                </a:lnTo>
                <a:lnTo>
                  <a:pt x="611" y="4199"/>
                </a:lnTo>
                <a:lnTo>
                  <a:pt x="605" y="4199"/>
                </a:lnTo>
                <a:lnTo>
                  <a:pt x="605" y="4121"/>
                </a:lnTo>
                <a:lnTo>
                  <a:pt x="600" y="4121"/>
                </a:lnTo>
                <a:lnTo>
                  <a:pt x="600" y="4044"/>
                </a:lnTo>
                <a:lnTo>
                  <a:pt x="594" y="4044"/>
                </a:lnTo>
                <a:lnTo>
                  <a:pt x="594" y="3966"/>
                </a:lnTo>
                <a:lnTo>
                  <a:pt x="588" y="3966"/>
                </a:lnTo>
                <a:lnTo>
                  <a:pt x="588" y="3888"/>
                </a:lnTo>
                <a:lnTo>
                  <a:pt x="583" y="3888"/>
                </a:lnTo>
                <a:lnTo>
                  <a:pt x="583" y="3810"/>
                </a:lnTo>
                <a:lnTo>
                  <a:pt x="577" y="3810"/>
                </a:lnTo>
                <a:lnTo>
                  <a:pt x="577" y="3732"/>
                </a:lnTo>
                <a:lnTo>
                  <a:pt x="571" y="3732"/>
                </a:lnTo>
                <a:lnTo>
                  <a:pt x="571" y="3655"/>
                </a:lnTo>
                <a:lnTo>
                  <a:pt x="565" y="3655"/>
                </a:lnTo>
                <a:lnTo>
                  <a:pt x="565" y="3577"/>
                </a:lnTo>
                <a:lnTo>
                  <a:pt x="560" y="3577"/>
                </a:lnTo>
                <a:lnTo>
                  <a:pt x="560" y="3499"/>
                </a:lnTo>
                <a:lnTo>
                  <a:pt x="554" y="3499"/>
                </a:lnTo>
                <a:lnTo>
                  <a:pt x="554" y="3421"/>
                </a:lnTo>
                <a:lnTo>
                  <a:pt x="548" y="3421"/>
                </a:lnTo>
                <a:lnTo>
                  <a:pt x="548" y="3344"/>
                </a:lnTo>
                <a:lnTo>
                  <a:pt x="543" y="3344"/>
                </a:lnTo>
                <a:lnTo>
                  <a:pt x="543" y="3266"/>
                </a:lnTo>
                <a:lnTo>
                  <a:pt x="537" y="3266"/>
                </a:lnTo>
                <a:lnTo>
                  <a:pt x="537" y="3188"/>
                </a:lnTo>
                <a:lnTo>
                  <a:pt x="531" y="3188"/>
                </a:lnTo>
                <a:lnTo>
                  <a:pt x="531" y="3110"/>
                </a:lnTo>
                <a:lnTo>
                  <a:pt x="525" y="3110"/>
                </a:lnTo>
                <a:lnTo>
                  <a:pt x="525" y="3033"/>
                </a:lnTo>
                <a:lnTo>
                  <a:pt x="519" y="3033"/>
                </a:lnTo>
                <a:lnTo>
                  <a:pt x="519" y="2955"/>
                </a:lnTo>
                <a:lnTo>
                  <a:pt x="513" y="2955"/>
                </a:lnTo>
                <a:lnTo>
                  <a:pt x="513" y="2877"/>
                </a:lnTo>
                <a:lnTo>
                  <a:pt x="507" y="2877"/>
                </a:lnTo>
                <a:lnTo>
                  <a:pt x="507" y="2799"/>
                </a:lnTo>
                <a:lnTo>
                  <a:pt x="501" y="2799"/>
                </a:lnTo>
                <a:lnTo>
                  <a:pt x="501" y="2721"/>
                </a:lnTo>
                <a:lnTo>
                  <a:pt x="495" y="2721"/>
                </a:lnTo>
                <a:lnTo>
                  <a:pt x="495" y="2644"/>
                </a:lnTo>
                <a:lnTo>
                  <a:pt x="489" y="2644"/>
                </a:lnTo>
                <a:lnTo>
                  <a:pt x="489" y="2566"/>
                </a:lnTo>
                <a:lnTo>
                  <a:pt x="483" y="2566"/>
                </a:lnTo>
                <a:lnTo>
                  <a:pt x="483" y="2488"/>
                </a:lnTo>
                <a:lnTo>
                  <a:pt x="477" y="2488"/>
                </a:lnTo>
                <a:lnTo>
                  <a:pt x="477" y="2410"/>
                </a:lnTo>
                <a:lnTo>
                  <a:pt x="470" y="2410"/>
                </a:lnTo>
                <a:lnTo>
                  <a:pt x="470" y="2333"/>
                </a:lnTo>
                <a:lnTo>
                  <a:pt x="464" y="2333"/>
                </a:lnTo>
                <a:lnTo>
                  <a:pt x="464" y="2255"/>
                </a:lnTo>
                <a:lnTo>
                  <a:pt x="457" y="2255"/>
                </a:lnTo>
                <a:lnTo>
                  <a:pt x="457" y="2177"/>
                </a:lnTo>
                <a:lnTo>
                  <a:pt x="451" y="2177"/>
                </a:lnTo>
                <a:lnTo>
                  <a:pt x="451" y="2099"/>
                </a:lnTo>
                <a:lnTo>
                  <a:pt x="444" y="2099"/>
                </a:lnTo>
                <a:lnTo>
                  <a:pt x="444" y="2022"/>
                </a:lnTo>
                <a:lnTo>
                  <a:pt x="437" y="2022"/>
                </a:lnTo>
                <a:lnTo>
                  <a:pt x="437" y="1944"/>
                </a:lnTo>
                <a:lnTo>
                  <a:pt x="430" y="1944"/>
                </a:lnTo>
                <a:lnTo>
                  <a:pt x="430" y="1866"/>
                </a:lnTo>
                <a:lnTo>
                  <a:pt x="423" y="1866"/>
                </a:lnTo>
                <a:lnTo>
                  <a:pt x="423" y="1788"/>
                </a:lnTo>
                <a:lnTo>
                  <a:pt x="415" y="1788"/>
                </a:lnTo>
                <a:lnTo>
                  <a:pt x="415" y="1710"/>
                </a:lnTo>
                <a:lnTo>
                  <a:pt x="408" y="1710"/>
                </a:lnTo>
                <a:lnTo>
                  <a:pt x="408" y="1633"/>
                </a:lnTo>
                <a:lnTo>
                  <a:pt x="400" y="1633"/>
                </a:lnTo>
                <a:lnTo>
                  <a:pt x="400" y="1555"/>
                </a:lnTo>
                <a:lnTo>
                  <a:pt x="392" y="1555"/>
                </a:lnTo>
                <a:lnTo>
                  <a:pt x="392" y="1477"/>
                </a:lnTo>
                <a:lnTo>
                  <a:pt x="384" y="1477"/>
                </a:lnTo>
                <a:lnTo>
                  <a:pt x="384" y="1399"/>
                </a:lnTo>
                <a:lnTo>
                  <a:pt x="375" y="1399"/>
                </a:lnTo>
                <a:lnTo>
                  <a:pt x="375" y="1322"/>
                </a:lnTo>
                <a:lnTo>
                  <a:pt x="367" y="1322"/>
                </a:lnTo>
                <a:lnTo>
                  <a:pt x="367" y="1244"/>
                </a:lnTo>
                <a:lnTo>
                  <a:pt x="357" y="1244"/>
                </a:lnTo>
                <a:lnTo>
                  <a:pt x="357" y="1166"/>
                </a:lnTo>
                <a:lnTo>
                  <a:pt x="348" y="1166"/>
                </a:lnTo>
                <a:lnTo>
                  <a:pt x="348" y="1088"/>
                </a:lnTo>
                <a:lnTo>
                  <a:pt x="338" y="1088"/>
                </a:lnTo>
                <a:lnTo>
                  <a:pt x="338" y="1011"/>
                </a:lnTo>
                <a:lnTo>
                  <a:pt x="328" y="1011"/>
                </a:lnTo>
                <a:lnTo>
                  <a:pt x="328" y="933"/>
                </a:lnTo>
                <a:lnTo>
                  <a:pt x="317" y="933"/>
                </a:lnTo>
                <a:lnTo>
                  <a:pt x="317" y="855"/>
                </a:lnTo>
                <a:lnTo>
                  <a:pt x="305" y="855"/>
                </a:lnTo>
                <a:lnTo>
                  <a:pt x="305" y="777"/>
                </a:lnTo>
                <a:lnTo>
                  <a:pt x="292" y="777"/>
                </a:lnTo>
                <a:lnTo>
                  <a:pt x="292" y="699"/>
                </a:lnTo>
                <a:lnTo>
                  <a:pt x="279" y="699"/>
                </a:lnTo>
                <a:lnTo>
                  <a:pt x="279" y="622"/>
                </a:lnTo>
                <a:lnTo>
                  <a:pt x="264" y="622"/>
                </a:lnTo>
                <a:lnTo>
                  <a:pt x="264" y="544"/>
                </a:lnTo>
                <a:lnTo>
                  <a:pt x="248" y="544"/>
                </a:lnTo>
                <a:lnTo>
                  <a:pt x="248" y="466"/>
                </a:lnTo>
                <a:lnTo>
                  <a:pt x="231" y="466"/>
                </a:lnTo>
                <a:lnTo>
                  <a:pt x="231" y="388"/>
                </a:lnTo>
                <a:lnTo>
                  <a:pt x="210" y="388"/>
                </a:lnTo>
                <a:lnTo>
                  <a:pt x="210" y="311"/>
                </a:lnTo>
                <a:lnTo>
                  <a:pt x="186" y="311"/>
                </a:lnTo>
                <a:lnTo>
                  <a:pt x="186" y="233"/>
                </a:lnTo>
                <a:lnTo>
                  <a:pt x="157" y="233"/>
                </a:lnTo>
                <a:lnTo>
                  <a:pt x="157" y="155"/>
                </a:lnTo>
                <a:lnTo>
                  <a:pt x="118" y="155"/>
                </a:lnTo>
                <a:lnTo>
                  <a:pt x="118" y="77"/>
                </a:lnTo>
                <a:lnTo>
                  <a:pt x="56" y="77"/>
                </a:lnTo>
                <a:lnTo>
                  <a:pt x="56" y="0"/>
                </a:lnTo>
                <a:lnTo>
                  <a:pt x="0" y="0"/>
                </a:lnTo>
              </a:path>
            </a:pathLst>
          </a:custGeom>
          <a:noFill/>
          <a:ln w="28575">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0786" name="Freeform 18"/>
          <p:cNvSpPr>
            <a:spLocks/>
          </p:cNvSpPr>
          <p:nvPr/>
        </p:nvSpPr>
        <p:spPr bwMode="auto">
          <a:xfrm flipV="1">
            <a:off x="3783013" y="1131888"/>
            <a:ext cx="1516062" cy="1489075"/>
          </a:xfrm>
          <a:custGeom>
            <a:avLst/>
            <a:gdLst>
              <a:gd name="T0" fmla="*/ 2147483647 w 6385"/>
              <a:gd name="T1" fmla="*/ 2147483647 h 7777"/>
              <a:gd name="T2" fmla="*/ 2147483647 w 6385"/>
              <a:gd name="T3" fmla="*/ 2147483647 h 7777"/>
              <a:gd name="T4" fmla="*/ 2147483647 w 6385"/>
              <a:gd name="T5" fmla="*/ 2147483647 h 7777"/>
              <a:gd name="T6" fmla="*/ 2147483647 w 6385"/>
              <a:gd name="T7" fmla="*/ 2147483647 h 7777"/>
              <a:gd name="T8" fmla="*/ 2147483647 w 6385"/>
              <a:gd name="T9" fmla="*/ 2147483647 h 7777"/>
              <a:gd name="T10" fmla="*/ 2147483647 w 6385"/>
              <a:gd name="T11" fmla="*/ 2147483647 h 7777"/>
              <a:gd name="T12" fmla="*/ 2147483647 w 6385"/>
              <a:gd name="T13" fmla="*/ 2147483647 h 7777"/>
              <a:gd name="T14" fmla="*/ 2147483647 w 6385"/>
              <a:gd name="T15" fmla="*/ 2147483647 h 7777"/>
              <a:gd name="T16" fmla="*/ 2147483647 w 6385"/>
              <a:gd name="T17" fmla="*/ 2147483647 h 7777"/>
              <a:gd name="T18" fmla="*/ 2147483647 w 6385"/>
              <a:gd name="T19" fmla="*/ 2147483647 h 7777"/>
              <a:gd name="T20" fmla="*/ 2147483647 w 6385"/>
              <a:gd name="T21" fmla="*/ 2147483647 h 7777"/>
              <a:gd name="T22" fmla="*/ 2147483647 w 6385"/>
              <a:gd name="T23" fmla="*/ 2147483647 h 7777"/>
              <a:gd name="T24" fmla="*/ 2147483647 w 6385"/>
              <a:gd name="T25" fmla="*/ 2147483647 h 7777"/>
              <a:gd name="T26" fmla="*/ 2147483647 w 6385"/>
              <a:gd name="T27" fmla="*/ 2147483647 h 7777"/>
              <a:gd name="T28" fmla="*/ 2147483647 w 6385"/>
              <a:gd name="T29" fmla="*/ 2147483647 h 7777"/>
              <a:gd name="T30" fmla="*/ 2147483647 w 6385"/>
              <a:gd name="T31" fmla="*/ 2147483647 h 7777"/>
              <a:gd name="T32" fmla="*/ 2147483647 w 6385"/>
              <a:gd name="T33" fmla="*/ 2147483647 h 7777"/>
              <a:gd name="T34" fmla="*/ 2147483647 w 6385"/>
              <a:gd name="T35" fmla="*/ 2147483647 h 7777"/>
              <a:gd name="T36" fmla="*/ 2147483647 w 6385"/>
              <a:gd name="T37" fmla="*/ 2147483647 h 7777"/>
              <a:gd name="T38" fmla="*/ 2147483647 w 6385"/>
              <a:gd name="T39" fmla="*/ 2147483647 h 7777"/>
              <a:gd name="T40" fmla="*/ 2147483647 w 6385"/>
              <a:gd name="T41" fmla="*/ 2147483647 h 7777"/>
              <a:gd name="T42" fmla="*/ 2147483647 w 6385"/>
              <a:gd name="T43" fmla="*/ 2147483647 h 7777"/>
              <a:gd name="T44" fmla="*/ 2147483647 w 6385"/>
              <a:gd name="T45" fmla="*/ 2147483647 h 7777"/>
              <a:gd name="T46" fmla="*/ 2147483647 w 6385"/>
              <a:gd name="T47" fmla="*/ 2147483647 h 7777"/>
              <a:gd name="T48" fmla="*/ 2147483647 w 6385"/>
              <a:gd name="T49" fmla="*/ 2147483647 h 7777"/>
              <a:gd name="T50" fmla="*/ 2147483647 w 6385"/>
              <a:gd name="T51" fmla="*/ 2147483647 h 7777"/>
              <a:gd name="T52" fmla="*/ 2147483647 w 6385"/>
              <a:gd name="T53" fmla="*/ 2147483647 h 7777"/>
              <a:gd name="T54" fmla="*/ 2147483647 w 6385"/>
              <a:gd name="T55" fmla="*/ 2147483647 h 7777"/>
              <a:gd name="T56" fmla="*/ 2147483647 w 6385"/>
              <a:gd name="T57" fmla="*/ 2147483647 h 7777"/>
              <a:gd name="T58" fmla="*/ 2147483647 w 6385"/>
              <a:gd name="T59" fmla="*/ 2147483647 h 7777"/>
              <a:gd name="T60" fmla="*/ 2147483647 w 6385"/>
              <a:gd name="T61" fmla="*/ 2147483647 h 7777"/>
              <a:gd name="T62" fmla="*/ 2147483647 w 6385"/>
              <a:gd name="T63" fmla="*/ 2147483647 h 7777"/>
              <a:gd name="T64" fmla="*/ 2147483647 w 6385"/>
              <a:gd name="T65" fmla="*/ 2147483647 h 7777"/>
              <a:gd name="T66" fmla="*/ 2147483647 w 6385"/>
              <a:gd name="T67" fmla="*/ 2147483647 h 7777"/>
              <a:gd name="T68" fmla="*/ 2147483647 w 6385"/>
              <a:gd name="T69" fmla="*/ 2147483647 h 7777"/>
              <a:gd name="T70" fmla="*/ 2147483647 w 6385"/>
              <a:gd name="T71" fmla="*/ 2147483647 h 7777"/>
              <a:gd name="T72" fmla="*/ 2147483647 w 6385"/>
              <a:gd name="T73" fmla="*/ 2147483647 h 7777"/>
              <a:gd name="T74" fmla="*/ 2147483647 w 6385"/>
              <a:gd name="T75" fmla="*/ 2147483647 h 7777"/>
              <a:gd name="T76" fmla="*/ 2147483647 w 6385"/>
              <a:gd name="T77" fmla="*/ 2147483647 h 7777"/>
              <a:gd name="T78" fmla="*/ 2147483647 w 6385"/>
              <a:gd name="T79" fmla="*/ 2147483647 h 7777"/>
              <a:gd name="T80" fmla="*/ 2147483647 w 6385"/>
              <a:gd name="T81" fmla="*/ 2147483647 h 7777"/>
              <a:gd name="T82" fmla="*/ 2147483647 w 6385"/>
              <a:gd name="T83" fmla="*/ 2147483647 h 7777"/>
              <a:gd name="T84" fmla="*/ 2147483647 w 6385"/>
              <a:gd name="T85" fmla="*/ 2147483647 h 7777"/>
              <a:gd name="T86" fmla="*/ 2147483647 w 6385"/>
              <a:gd name="T87" fmla="*/ 2147483647 h 7777"/>
              <a:gd name="T88" fmla="*/ 2147483647 w 6385"/>
              <a:gd name="T89" fmla="*/ 2147483647 h 7777"/>
              <a:gd name="T90" fmla="*/ 2147483647 w 6385"/>
              <a:gd name="T91" fmla="*/ 2147483647 h 7777"/>
              <a:gd name="T92" fmla="*/ 2147483647 w 6385"/>
              <a:gd name="T93" fmla="*/ 2147483647 h 7777"/>
              <a:gd name="T94" fmla="*/ 2147483647 w 6385"/>
              <a:gd name="T95" fmla="*/ 2147483647 h 7777"/>
              <a:gd name="T96" fmla="*/ 2147483647 w 6385"/>
              <a:gd name="T97" fmla="*/ 2147483647 h 7777"/>
              <a:gd name="T98" fmla="*/ 2147483647 w 6385"/>
              <a:gd name="T99" fmla="*/ 2147483647 h 7777"/>
              <a:gd name="T100" fmla="*/ 2147483647 w 6385"/>
              <a:gd name="T101" fmla="*/ 2147483647 h 7777"/>
              <a:gd name="T102" fmla="*/ 2147483647 w 6385"/>
              <a:gd name="T103" fmla="*/ 2147483647 h 7777"/>
              <a:gd name="T104" fmla="*/ 2147483647 w 6385"/>
              <a:gd name="T105" fmla="*/ 2147483647 h 7777"/>
              <a:gd name="T106" fmla="*/ 2147483647 w 6385"/>
              <a:gd name="T107" fmla="*/ 2147483647 h 7777"/>
              <a:gd name="T108" fmla="*/ 2147483647 w 6385"/>
              <a:gd name="T109" fmla="*/ 2147483647 h 7777"/>
              <a:gd name="T110" fmla="*/ 2147483647 w 6385"/>
              <a:gd name="T111" fmla="*/ 2147483647 h 7777"/>
              <a:gd name="T112" fmla="*/ 2147483647 w 6385"/>
              <a:gd name="T113" fmla="*/ 2147483647 h 7777"/>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6385"/>
              <a:gd name="T172" fmla="*/ 0 h 7777"/>
              <a:gd name="T173" fmla="*/ 6385 w 6385"/>
              <a:gd name="T174" fmla="*/ 7777 h 7777"/>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6385" h="7777">
                <a:moveTo>
                  <a:pt x="0" y="0"/>
                </a:moveTo>
                <a:lnTo>
                  <a:pt x="0" y="0"/>
                </a:lnTo>
                <a:lnTo>
                  <a:pt x="0" y="77"/>
                </a:lnTo>
                <a:lnTo>
                  <a:pt x="941" y="77"/>
                </a:lnTo>
                <a:lnTo>
                  <a:pt x="941" y="155"/>
                </a:lnTo>
                <a:lnTo>
                  <a:pt x="1608" y="155"/>
                </a:lnTo>
                <a:lnTo>
                  <a:pt x="1608" y="233"/>
                </a:lnTo>
                <a:lnTo>
                  <a:pt x="1906" y="233"/>
                </a:lnTo>
                <a:lnTo>
                  <a:pt x="1906" y="311"/>
                </a:lnTo>
                <a:lnTo>
                  <a:pt x="2084" y="311"/>
                </a:lnTo>
                <a:lnTo>
                  <a:pt x="2084" y="388"/>
                </a:lnTo>
                <a:lnTo>
                  <a:pt x="2206" y="388"/>
                </a:lnTo>
                <a:lnTo>
                  <a:pt x="2206" y="466"/>
                </a:lnTo>
                <a:lnTo>
                  <a:pt x="2297" y="466"/>
                </a:lnTo>
                <a:lnTo>
                  <a:pt x="2297" y="544"/>
                </a:lnTo>
                <a:lnTo>
                  <a:pt x="2368" y="544"/>
                </a:lnTo>
                <a:lnTo>
                  <a:pt x="2368" y="622"/>
                </a:lnTo>
                <a:lnTo>
                  <a:pt x="2425" y="622"/>
                </a:lnTo>
                <a:lnTo>
                  <a:pt x="2425" y="699"/>
                </a:lnTo>
                <a:lnTo>
                  <a:pt x="2473" y="699"/>
                </a:lnTo>
                <a:lnTo>
                  <a:pt x="2473" y="777"/>
                </a:lnTo>
                <a:lnTo>
                  <a:pt x="2514" y="777"/>
                </a:lnTo>
                <a:lnTo>
                  <a:pt x="2514" y="855"/>
                </a:lnTo>
                <a:lnTo>
                  <a:pt x="2549" y="855"/>
                </a:lnTo>
                <a:lnTo>
                  <a:pt x="2549" y="933"/>
                </a:lnTo>
                <a:lnTo>
                  <a:pt x="2580" y="933"/>
                </a:lnTo>
                <a:lnTo>
                  <a:pt x="2580" y="1011"/>
                </a:lnTo>
                <a:lnTo>
                  <a:pt x="2607" y="1011"/>
                </a:lnTo>
                <a:lnTo>
                  <a:pt x="2607" y="1088"/>
                </a:lnTo>
                <a:lnTo>
                  <a:pt x="2632" y="1088"/>
                </a:lnTo>
                <a:lnTo>
                  <a:pt x="2632" y="1166"/>
                </a:lnTo>
                <a:lnTo>
                  <a:pt x="2654" y="1166"/>
                </a:lnTo>
                <a:lnTo>
                  <a:pt x="2654" y="1244"/>
                </a:lnTo>
                <a:lnTo>
                  <a:pt x="2674" y="1244"/>
                </a:lnTo>
                <a:lnTo>
                  <a:pt x="2674" y="1322"/>
                </a:lnTo>
                <a:lnTo>
                  <a:pt x="2692" y="1322"/>
                </a:lnTo>
                <a:lnTo>
                  <a:pt x="2692" y="1399"/>
                </a:lnTo>
                <a:lnTo>
                  <a:pt x="2709" y="1399"/>
                </a:lnTo>
                <a:lnTo>
                  <a:pt x="2709" y="1477"/>
                </a:lnTo>
                <a:lnTo>
                  <a:pt x="2725" y="1477"/>
                </a:lnTo>
                <a:lnTo>
                  <a:pt x="2725" y="1555"/>
                </a:lnTo>
                <a:lnTo>
                  <a:pt x="2740" y="1555"/>
                </a:lnTo>
                <a:lnTo>
                  <a:pt x="2740" y="1633"/>
                </a:lnTo>
                <a:lnTo>
                  <a:pt x="2754" y="1633"/>
                </a:lnTo>
                <a:lnTo>
                  <a:pt x="2754" y="1710"/>
                </a:lnTo>
                <a:lnTo>
                  <a:pt x="2766" y="1710"/>
                </a:lnTo>
                <a:lnTo>
                  <a:pt x="2766" y="1788"/>
                </a:lnTo>
                <a:lnTo>
                  <a:pt x="2778" y="1788"/>
                </a:lnTo>
                <a:lnTo>
                  <a:pt x="2778" y="1866"/>
                </a:lnTo>
                <a:lnTo>
                  <a:pt x="2790" y="1866"/>
                </a:lnTo>
                <a:lnTo>
                  <a:pt x="2790" y="1944"/>
                </a:lnTo>
                <a:lnTo>
                  <a:pt x="2800" y="1944"/>
                </a:lnTo>
                <a:lnTo>
                  <a:pt x="2800" y="2022"/>
                </a:lnTo>
                <a:lnTo>
                  <a:pt x="2811" y="2022"/>
                </a:lnTo>
                <a:lnTo>
                  <a:pt x="2811" y="2099"/>
                </a:lnTo>
                <a:lnTo>
                  <a:pt x="2820" y="2099"/>
                </a:lnTo>
                <a:lnTo>
                  <a:pt x="2820" y="2177"/>
                </a:lnTo>
                <a:lnTo>
                  <a:pt x="2830" y="2177"/>
                </a:lnTo>
                <a:lnTo>
                  <a:pt x="2830" y="2255"/>
                </a:lnTo>
                <a:lnTo>
                  <a:pt x="2838" y="2255"/>
                </a:lnTo>
                <a:lnTo>
                  <a:pt x="2838" y="2333"/>
                </a:lnTo>
                <a:lnTo>
                  <a:pt x="2847" y="2333"/>
                </a:lnTo>
                <a:lnTo>
                  <a:pt x="2847" y="2410"/>
                </a:lnTo>
                <a:lnTo>
                  <a:pt x="2855" y="2410"/>
                </a:lnTo>
                <a:lnTo>
                  <a:pt x="2855" y="2488"/>
                </a:lnTo>
                <a:lnTo>
                  <a:pt x="2863" y="2488"/>
                </a:lnTo>
                <a:lnTo>
                  <a:pt x="2863" y="2566"/>
                </a:lnTo>
                <a:lnTo>
                  <a:pt x="2870" y="2566"/>
                </a:lnTo>
                <a:lnTo>
                  <a:pt x="2870" y="2644"/>
                </a:lnTo>
                <a:lnTo>
                  <a:pt x="2877" y="2644"/>
                </a:lnTo>
                <a:lnTo>
                  <a:pt x="2877" y="2721"/>
                </a:lnTo>
                <a:lnTo>
                  <a:pt x="2884" y="2721"/>
                </a:lnTo>
                <a:lnTo>
                  <a:pt x="2884" y="2799"/>
                </a:lnTo>
                <a:lnTo>
                  <a:pt x="2891" y="2799"/>
                </a:lnTo>
                <a:lnTo>
                  <a:pt x="2891" y="2877"/>
                </a:lnTo>
                <a:lnTo>
                  <a:pt x="2897" y="2877"/>
                </a:lnTo>
                <a:lnTo>
                  <a:pt x="2897" y="2955"/>
                </a:lnTo>
                <a:lnTo>
                  <a:pt x="2903" y="2955"/>
                </a:lnTo>
                <a:lnTo>
                  <a:pt x="2903" y="3033"/>
                </a:lnTo>
                <a:lnTo>
                  <a:pt x="2909" y="3033"/>
                </a:lnTo>
                <a:lnTo>
                  <a:pt x="2909" y="3110"/>
                </a:lnTo>
                <a:lnTo>
                  <a:pt x="2915" y="3110"/>
                </a:lnTo>
                <a:lnTo>
                  <a:pt x="2915" y="3188"/>
                </a:lnTo>
                <a:lnTo>
                  <a:pt x="2921" y="3188"/>
                </a:lnTo>
                <a:lnTo>
                  <a:pt x="2921" y="3266"/>
                </a:lnTo>
                <a:lnTo>
                  <a:pt x="2927" y="3266"/>
                </a:lnTo>
                <a:lnTo>
                  <a:pt x="2927" y="3344"/>
                </a:lnTo>
                <a:lnTo>
                  <a:pt x="2932" y="3344"/>
                </a:lnTo>
                <a:lnTo>
                  <a:pt x="2932" y="3421"/>
                </a:lnTo>
                <a:lnTo>
                  <a:pt x="2937" y="3421"/>
                </a:lnTo>
                <a:lnTo>
                  <a:pt x="2937" y="3499"/>
                </a:lnTo>
                <a:lnTo>
                  <a:pt x="2942" y="3499"/>
                </a:lnTo>
                <a:lnTo>
                  <a:pt x="2942" y="3577"/>
                </a:lnTo>
                <a:lnTo>
                  <a:pt x="2947" y="3577"/>
                </a:lnTo>
                <a:lnTo>
                  <a:pt x="2947" y="3655"/>
                </a:lnTo>
                <a:lnTo>
                  <a:pt x="2952" y="3655"/>
                </a:lnTo>
                <a:lnTo>
                  <a:pt x="2952" y="3732"/>
                </a:lnTo>
                <a:lnTo>
                  <a:pt x="2957" y="3732"/>
                </a:lnTo>
                <a:lnTo>
                  <a:pt x="2957" y="3810"/>
                </a:lnTo>
                <a:lnTo>
                  <a:pt x="2962" y="3810"/>
                </a:lnTo>
                <a:lnTo>
                  <a:pt x="2962" y="3888"/>
                </a:lnTo>
                <a:lnTo>
                  <a:pt x="2966" y="3888"/>
                </a:lnTo>
                <a:lnTo>
                  <a:pt x="2966" y="3966"/>
                </a:lnTo>
                <a:lnTo>
                  <a:pt x="2971" y="3966"/>
                </a:lnTo>
                <a:lnTo>
                  <a:pt x="2971" y="4044"/>
                </a:lnTo>
                <a:lnTo>
                  <a:pt x="2975" y="4044"/>
                </a:lnTo>
                <a:lnTo>
                  <a:pt x="2975" y="4121"/>
                </a:lnTo>
                <a:lnTo>
                  <a:pt x="2979" y="4121"/>
                </a:lnTo>
                <a:lnTo>
                  <a:pt x="2979" y="4199"/>
                </a:lnTo>
                <a:lnTo>
                  <a:pt x="2984" y="4199"/>
                </a:lnTo>
                <a:lnTo>
                  <a:pt x="2984" y="4277"/>
                </a:lnTo>
                <a:lnTo>
                  <a:pt x="2988" y="4277"/>
                </a:lnTo>
                <a:lnTo>
                  <a:pt x="2988" y="4355"/>
                </a:lnTo>
                <a:lnTo>
                  <a:pt x="2992" y="4355"/>
                </a:lnTo>
                <a:lnTo>
                  <a:pt x="2992" y="4432"/>
                </a:lnTo>
                <a:lnTo>
                  <a:pt x="2996" y="4432"/>
                </a:lnTo>
                <a:lnTo>
                  <a:pt x="2996" y="4510"/>
                </a:lnTo>
                <a:lnTo>
                  <a:pt x="3000" y="4510"/>
                </a:lnTo>
                <a:lnTo>
                  <a:pt x="3000" y="4588"/>
                </a:lnTo>
                <a:lnTo>
                  <a:pt x="3004" y="4588"/>
                </a:lnTo>
                <a:lnTo>
                  <a:pt x="3004" y="4666"/>
                </a:lnTo>
                <a:lnTo>
                  <a:pt x="3008" y="4666"/>
                </a:lnTo>
                <a:lnTo>
                  <a:pt x="3008" y="4743"/>
                </a:lnTo>
                <a:lnTo>
                  <a:pt x="3012" y="4743"/>
                </a:lnTo>
                <a:lnTo>
                  <a:pt x="3012" y="4821"/>
                </a:lnTo>
                <a:lnTo>
                  <a:pt x="3015" y="4821"/>
                </a:lnTo>
                <a:lnTo>
                  <a:pt x="3015" y="4899"/>
                </a:lnTo>
                <a:lnTo>
                  <a:pt x="3019" y="4899"/>
                </a:lnTo>
                <a:lnTo>
                  <a:pt x="3019" y="4977"/>
                </a:lnTo>
                <a:lnTo>
                  <a:pt x="3023" y="4977"/>
                </a:lnTo>
                <a:lnTo>
                  <a:pt x="3023" y="5055"/>
                </a:lnTo>
                <a:lnTo>
                  <a:pt x="3026" y="5055"/>
                </a:lnTo>
                <a:lnTo>
                  <a:pt x="3026" y="5132"/>
                </a:lnTo>
                <a:lnTo>
                  <a:pt x="3030" y="5132"/>
                </a:lnTo>
                <a:lnTo>
                  <a:pt x="3030" y="5210"/>
                </a:lnTo>
                <a:lnTo>
                  <a:pt x="3034" y="5210"/>
                </a:lnTo>
                <a:lnTo>
                  <a:pt x="3034" y="5288"/>
                </a:lnTo>
                <a:lnTo>
                  <a:pt x="3037" y="5288"/>
                </a:lnTo>
                <a:lnTo>
                  <a:pt x="3037" y="5366"/>
                </a:lnTo>
                <a:lnTo>
                  <a:pt x="3041" y="5366"/>
                </a:lnTo>
                <a:lnTo>
                  <a:pt x="3041" y="5443"/>
                </a:lnTo>
                <a:lnTo>
                  <a:pt x="3044" y="5443"/>
                </a:lnTo>
                <a:lnTo>
                  <a:pt x="3044" y="5521"/>
                </a:lnTo>
                <a:lnTo>
                  <a:pt x="3048" y="5521"/>
                </a:lnTo>
                <a:lnTo>
                  <a:pt x="3048" y="5599"/>
                </a:lnTo>
                <a:lnTo>
                  <a:pt x="3051" y="5599"/>
                </a:lnTo>
                <a:lnTo>
                  <a:pt x="3051" y="5677"/>
                </a:lnTo>
                <a:lnTo>
                  <a:pt x="3055" y="5677"/>
                </a:lnTo>
                <a:lnTo>
                  <a:pt x="3055" y="5754"/>
                </a:lnTo>
                <a:lnTo>
                  <a:pt x="3058" y="5754"/>
                </a:lnTo>
                <a:lnTo>
                  <a:pt x="3058" y="5832"/>
                </a:lnTo>
                <a:lnTo>
                  <a:pt x="3062" y="5832"/>
                </a:lnTo>
                <a:lnTo>
                  <a:pt x="3062" y="5910"/>
                </a:lnTo>
                <a:lnTo>
                  <a:pt x="3065" y="5910"/>
                </a:lnTo>
                <a:lnTo>
                  <a:pt x="3065" y="5988"/>
                </a:lnTo>
                <a:lnTo>
                  <a:pt x="3069" y="5988"/>
                </a:lnTo>
                <a:lnTo>
                  <a:pt x="3069" y="6066"/>
                </a:lnTo>
                <a:lnTo>
                  <a:pt x="3072" y="6066"/>
                </a:lnTo>
                <a:lnTo>
                  <a:pt x="3072" y="6143"/>
                </a:lnTo>
                <a:lnTo>
                  <a:pt x="3076" y="6143"/>
                </a:lnTo>
                <a:lnTo>
                  <a:pt x="3076" y="6221"/>
                </a:lnTo>
                <a:lnTo>
                  <a:pt x="3079" y="6221"/>
                </a:lnTo>
                <a:lnTo>
                  <a:pt x="3079" y="6299"/>
                </a:lnTo>
                <a:lnTo>
                  <a:pt x="3083" y="6299"/>
                </a:lnTo>
                <a:lnTo>
                  <a:pt x="3083" y="6377"/>
                </a:lnTo>
                <a:lnTo>
                  <a:pt x="3086" y="6377"/>
                </a:lnTo>
                <a:lnTo>
                  <a:pt x="3086" y="6454"/>
                </a:lnTo>
                <a:lnTo>
                  <a:pt x="3090" y="6454"/>
                </a:lnTo>
                <a:lnTo>
                  <a:pt x="3090" y="6532"/>
                </a:lnTo>
                <a:lnTo>
                  <a:pt x="3094" y="6532"/>
                </a:lnTo>
                <a:lnTo>
                  <a:pt x="3094" y="6610"/>
                </a:lnTo>
                <a:lnTo>
                  <a:pt x="3097" y="6610"/>
                </a:lnTo>
                <a:lnTo>
                  <a:pt x="3097" y="6688"/>
                </a:lnTo>
                <a:lnTo>
                  <a:pt x="3101" y="6688"/>
                </a:lnTo>
                <a:lnTo>
                  <a:pt x="3101" y="6765"/>
                </a:lnTo>
                <a:lnTo>
                  <a:pt x="3105" y="6765"/>
                </a:lnTo>
                <a:lnTo>
                  <a:pt x="3105" y="6843"/>
                </a:lnTo>
                <a:lnTo>
                  <a:pt x="3109" y="6843"/>
                </a:lnTo>
                <a:lnTo>
                  <a:pt x="3109" y="6921"/>
                </a:lnTo>
                <a:lnTo>
                  <a:pt x="3113" y="6921"/>
                </a:lnTo>
                <a:lnTo>
                  <a:pt x="3113" y="6999"/>
                </a:lnTo>
                <a:lnTo>
                  <a:pt x="3117" y="6999"/>
                </a:lnTo>
                <a:lnTo>
                  <a:pt x="3117" y="7077"/>
                </a:lnTo>
                <a:lnTo>
                  <a:pt x="3121" y="7077"/>
                </a:lnTo>
                <a:lnTo>
                  <a:pt x="3121" y="7154"/>
                </a:lnTo>
                <a:lnTo>
                  <a:pt x="3126" y="7154"/>
                </a:lnTo>
                <a:lnTo>
                  <a:pt x="3126" y="7232"/>
                </a:lnTo>
                <a:lnTo>
                  <a:pt x="3130" y="7232"/>
                </a:lnTo>
                <a:lnTo>
                  <a:pt x="3130" y="7310"/>
                </a:lnTo>
                <a:lnTo>
                  <a:pt x="3135" y="7310"/>
                </a:lnTo>
                <a:lnTo>
                  <a:pt x="3135" y="7388"/>
                </a:lnTo>
                <a:lnTo>
                  <a:pt x="3141" y="7388"/>
                </a:lnTo>
                <a:lnTo>
                  <a:pt x="3141" y="7465"/>
                </a:lnTo>
                <a:lnTo>
                  <a:pt x="3146" y="7465"/>
                </a:lnTo>
                <a:lnTo>
                  <a:pt x="3146" y="7543"/>
                </a:lnTo>
                <a:lnTo>
                  <a:pt x="3153" y="7543"/>
                </a:lnTo>
                <a:lnTo>
                  <a:pt x="3153" y="7621"/>
                </a:lnTo>
                <a:lnTo>
                  <a:pt x="3160" y="7621"/>
                </a:lnTo>
                <a:lnTo>
                  <a:pt x="3160" y="7699"/>
                </a:lnTo>
                <a:lnTo>
                  <a:pt x="3170" y="7699"/>
                </a:lnTo>
                <a:lnTo>
                  <a:pt x="3170" y="7777"/>
                </a:lnTo>
                <a:lnTo>
                  <a:pt x="6385" y="7777"/>
                </a:lnTo>
                <a:lnTo>
                  <a:pt x="6385" y="7699"/>
                </a:lnTo>
                <a:lnTo>
                  <a:pt x="5444" y="7699"/>
                </a:lnTo>
                <a:lnTo>
                  <a:pt x="5444" y="7621"/>
                </a:lnTo>
                <a:lnTo>
                  <a:pt x="4777" y="7621"/>
                </a:lnTo>
                <a:lnTo>
                  <a:pt x="4777" y="7543"/>
                </a:lnTo>
                <a:lnTo>
                  <a:pt x="4479" y="7543"/>
                </a:lnTo>
                <a:lnTo>
                  <a:pt x="4479" y="7465"/>
                </a:lnTo>
                <a:lnTo>
                  <a:pt x="4301" y="7465"/>
                </a:lnTo>
                <a:lnTo>
                  <a:pt x="4301" y="7388"/>
                </a:lnTo>
                <a:lnTo>
                  <a:pt x="4179" y="7388"/>
                </a:lnTo>
                <a:lnTo>
                  <a:pt x="4179" y="7310"/>
                </a:lnTo>
                <a:lnTo>
                  <a:pt x="4088" y="7310"/>
                </a:lnTo>
                <a:lnTo>
                  <a:pt x="4088" y="7232"/>
                </a:lnTo>
                <a:lnTo>
                  <a:pt x="4017" y="7232"/>
                </a:lnTo>
                <a:lnTo>
                  <a:pt x="4017" y="7154"/>
                </a:lnTo>
                <a:lnTo>
                  <a:pt x="3960" y="7154"/>
                </a:lnTo>
                <a:lnTo>
                  <a:pt x="3960" y="7077"/>
                </a:lnTo>
                <a:lnTo>
                  <a:pt x="3912" y="7077"/>
                </a:lnTo>
                <a:lnTo>
                  <a:pt x="3912" y="6999"/>
                </a:lnTo>
                <a:lnTo>
                  <a:pt x="3872" y="6999"/>
                </a:lnTo>
                <a:lnTo>
                  <a:pt x="3872" y="6921"/>
                </a:lnTo>
                <a:lnTo>
                  <a:pt x="3836" y="6921"/>
                </a:lnTo>
                <a:lnTo>
                  <a:pt x="3836" y="6843"/>
                </a:lnTo>
                <a:lnTo>
                  <a:pt x="3805" y="6843"/>
                </a:lnTo>
                <a:lnTo>
                  <a:pt x="3805" y="6765"/>
                </a:lnTo>
                <a:lnTo>
                  <a:pt x="3778" y="6765"/>
                </a:lnTo>
                <a:lnTo>
                  <a:pt x="3778" y="6688"/>
                </a:lnTo>
                <a:lnTo>
                  <a:pt x="3753" y="6688"/>
                </a:lnTo>
                <a:lnTo>
                  <a:pt x="3753" y="6610"/>
                </a:lnTo>
                <a:lnTo>
                  <a:pt x="3731" y="6610"/>
                </a:lnTo>
                <a:lnTo>
                  <a:pt x="3731" y="6532"/>
                </a:lnTo>
                <a:lnTo>
                  <a:pt x="3711" y="6532"/>
                </a:lnTo>
                <a:lnTo>
                  <a:pt x="3711" y="6454"/>
                </a:lnTo>
                <a:lnTo>
                  <a:pt x="3693" y="6454"/>
                </a:lnTo>
                <a:lnTo>
                  <a:pt x="3693" y="6377"/>
                </a:lnTo>
                <a:lnTo>
                  <a:pt x="3676" y="6377"/>
                </a:lnTo>
                <a:lnTo>
                  <a:pt x="3676" y="6299"/>
                </a:lnTo>
                <a:lnTo>
                  <a:pt x="3660" y="6299"/>
                </a:lnTo>
                <a:lnTo>
                  <a:pt x="3660" y="6221"/>
                </a:lnTo>
                <a:lnTo>
                  <a:pt x="3645" y="6221"/>
                </a:lnTo>
                <a:lnTo>
                  <a:pt x="3645" y="6143"/>
                </a:lnTo>
                <a:lnTo>
                  <a:pt x="3631" y="6143"/>
                </a:lnTo>
                <a:lnTo>
                  <a:pt x="3631" y="6066"/>
                </a:lnTo>
                <a:lnTo>
                  <a:pt x="3619" y="6066"/>
                </a:lnTo>
                <a:lnTo>
                  <a:pt x="3619" y="5988"/>
                </a:lnTo>
                <a:lnTo>
                  <a:pt x="3607" y="5988"/>
                </a:lnTo>
                <a:lnTo>
                  <a:pt x="3607" y="5910"/>
                </a:lnTo>
                <a:lnTo>
                  <a:pt x="3595" y="5910"/>
                </a:lnTo>
                <a:lnTo>
                  <a:pt x="3595" y="5832"/>
                </a:lnTo>
                <a:lnTo>
                  <a:pt x="3585" y="5832"/>
                </a:lnTo>
                <a:lnTo>
                  <a:pt x="3585" y="5754"/>
                </a:lnTo>
                <a:lnTo>
                  <a:pt x="3574" y="5754"/>
                </a:lnTo>
                <a:lnTo>
                  <a:pt x="3574" y="5677"/>
                </a:lnTo>
                <a:lnTo>
                  <a:pt x="3565" y="5677"/>
                </a:lnTo>
                <a:lnTo>
                  <a:pt x="3565" y="5599"/>
                </a:lnTo>
                <a:lnTo>
                  <a:pt x="3555" y="5599"/>
                </a:lnTo>
                <a:lnTo>
                  <a:pt x="3555" y="5521"/>
                </a:lnTo>
                <a:lnTo>
                  <a:pt x="3547" y="5521"/>
                </a:lnTo>
                <a:lnTo>
                  <a:pt x="3547" y="5443"/>
                </a:lnTo>
                <a:lnTo>
                  <a:pt x="3538" y="5443"/>
                </a:lnTo>
                <a:lnTo>
                  <a:pt x="3538" y="5366"/>
                </a:lnTo>
                <a:lnTo>
                  <a:pt x="3530" y="5366"/>
                </a:lnTo>
                <a:lnTo>
                  <a:pt x="3530" y="5288"/>
                </a:lnTo>
                <a:lnTo>
                  <a:pt x="3522" y="5288"/>
                </a:lnTo>
                <a:lnTo>
                  <a:pt x="3522" y="5210"/>
                </a:lnTo>
                <a:lnTo>
                  <a:pt x="3515" y="5210"/>
                </a:lnTo>
                <a:lnTo>
                  <a:pt x="3515" y="5132"/>
                </a:lnTo>
                <a:lnTo>
                  <a:pt x="3508" y="5132"/>
                </a:lnTo>
                <a:lnTo>
                  <a:pt x="3508" y="5055"/>
                </a:lnTo>
                <a:lnTo>
                  <a:pt x="3501" y="5055"/>
                </a:lnTo>
                <a:lnTo>
                  <a:pt x="3501" y="4977"/>
                </a:lnTo>
                <a:lnTo>
                  <a:pt x="3494" y="4977"/>
                </a:lnTo>
                <a:lnTo>
                  <a:pt x="3494" y="4899"/>
                </a:lnTo>
                <a:lnTo>
                  <a:pt x="3488" y="4899"/>
                </a:lnTo>
                <a:lnTo>
                  <a:pt x="3488" y="4821"/>
                </a:lnTo>
                <a:lnTo>
                  <a:pt x="3482" y="4821"/>
                </a:lnTo>
                <a:lnTo>
                  <a:pt x="3482" y="4743"/>
                </a:lnTo>
                <a:lnTo>
                  <a:pt x="3476" y="4743"/>
                </a:lnTo>
                <a:lnTo>
                  <a:pt x="3476" y="4666"/>
                </a:lnTo>
                <a:lnTo>
                  <a:pt x="3470" y="4666"/>
                </a:lnTo>
                <a:lnTo>
                  <a:pt x="3470" y="4588"/>
                </a:lnTo>
                <a:lnTo>
                  <a:pt x="3464" y="4588"/>
                </a:lnTo>
                <a:lnTo>
                  <a:pt x="3464" y="4510"/>
                </a:lnTo>
                <a:lnTo>
                  <a:pt x="3458" y="4510"/>
                </a:lnTo>
                <a:lnTo>
                  <a:pt x="3458" y="4432"/>
                </a:lnTo>
                <a:lnTo>
                  <a:pt x="3453" y="4432"/>
                </a:lnTo>
                <a:lnTo>
                  <a:pt x="3453" y="4355"/>
                </a:lnTo>
                <a:lnTo>
                  <a:pt x="3448" y="4355"/>
                </a:lnTo>
                <a:lnTo>
                  <a:pt x="3448" y="4277"/>
                </a:lnTo>
                <a:lnTo>
                  <a:pt x="3443" y="4277"/>
                </a:lnTo>
                <a:lnTo>
                  <a:pt x="3443" y="4199"/>
                </a:lnTo>
                <a:lnTo>
                  <a:pt x="3438" y="4199"/>
                </a:lnTo>
                <a:lnTo>
                  <a:pt x="3438" y="4121"/>
                </a:lnTo>
                <a:lnTo>
                  <a:pt x="3433" y="4121"/>
                </a:lnTo>
                <a:lnTo>
                  <a:pt x="3433" y="4044"/>
                </a:lnTo>
                <a:lnTo>
                  <a:pt x="3428" y="4044"/>
                </a:lnTo>
                <a:lnTo>
                  <a:pt x="3428" y="3966"/>
                </a:lnTo>
                <a:lnTo>
                  <a:pt x="3423" y="3966"/>
                </a:lnTo>
                <a:lnTo>
                  <a:pt x="3423" y="3888"/>
                </a:lnTo>
                <a:lnTo>
                  <a:pt x="3419" y="3888"/>
                </a:lnTo>
                <a:lnTo>
                  <a:pt x="3419" y="3810"/>
                </a:lnTo>
                <a:lnTo>
                  <a:pt x="3414" y="3810"/>
                </a:lnTo>
                <a:lnTo>
                  <a:pt x="3414" y="3732"/>
                </a:lnTo>
                <a:lnTo>
                  <a:pt x="3410" y="3732"/>
                </a:lnTo>
                <a:lnTo>
                  <a:pt x="3410" y="3655"/>
                </a:lnTo>
                <a:lnTo>
                  <a:pt x="3406" y="3655"/>
                </a:lnTo>
                <a:lnTo>
                  <a:pt x="3406" y="3577"/>
                </a:lnTo>
                <a:lnTo>
                  <a:pt x="3401" y="3577"/>
                </a:lnTo>
                <a:lnTo>
                  <a:pt x="3401" y="3499"/>
                </a:lnTo>
                <a:lnTo>
                  <a:pt x="3397" y="3499"/>
                </a:lnTo>
                <a:lnTo>
                  <a:pt x="3397" y="3421"/>
                </a:lnTo>
                <a:lnTo>
                  <a:pt x="3393" y="3421"/>
                </a:lnTo>
                <a:lnTo>
                  <a:pt x="3393" y="3344"/>
                </a:lnTo>
                <a:lnTo>
                  <a:pt x="3389" y="3344"/>
                </a:lnTo>
                <a:lnTo>
                  <a:pt x="3389" y="3266"/>
                </a:lnTo>
                <a:lnTo>
                  <a:pt x="3385" y="3266"/>
                </a:lnTo>
                <a:lnTo>
                  <a:pt x="3385" y="3188"/>
                </a:lnTo>
                <a:lnTo>
                  <a:pt x="3381" y="3188"/>
                </a:lnTo>
                <a:lnTo>
                  <a:pt x="3381" y="3110"/>
                </a:lnTo>
                <a:lnTo>
                  <a:pt x="3377" y="3110"/>
                </a:lnTo>
                <a:lnTo>
                  <a:pt x="3377" y="3033"/>
                </a:lnTo>
                <a:lnTo>
                  <a:pt x="3373" y="3033"/>
                </a:lnTo>
                <a:lnTo>
                  <a:pt x="3373" y="2955"/>
                </a:lnTo>
                <a:lnTo>
                  <a:pt x="3370" y="2955"/>
                </a:lnTo>
                <a:lnTo>
                  <a:pt x="3370" y="2877"/>
                </a:lnTo>
                <a:lnTo>
                  <a:pt x="3366" y="2877"/>
                </a:lnTo>
                <a:lnTo>
                  <a:pt x="3366" y="2799"/>
                </a:lnTo>
                <a:lnTo>
                  <a:pt x="3362" y="2799"/>
                </a:lnTo>
                <a:lnTo>
                  <a:pt x="3362" y="2721"/>
                </a:lnTo>
                <a:lnTo>
                  <a:pt x="3359" y="2721"/>
                </a:lnTo>
                <a:lnTo>
                  <a:pt x="3359" y="2644"/>
                </a:lnTo>
                <a:lnTo>
                  <a:pt x="3355" y="2644"/>
                </a:lnTo>
                <a:lnTo>
                  <a:pt x="3355" y="2566"/>
                </a:lnTo>
                <a:lnTo>
                  <a:pt x="3351" y="2566"/>
                </a:lnTo>
                <a:lnTo>
                  <a:pt x="3351" y="2488"/>
                </a:lnTo>
                <a:lnTo>
                  <a:pt x="3348" y="2488"/>
                </a:lnTo>
                <a:lnTo>
                  <a:pt x="3348" y="2410"/>
                </a:lnTo>
                <a:lnTo>
                  <a:pt x="3344" y="2410"/>
                </a:lnTo>
                <a:lnTo>
                  <a:pt x="3344" y="2333"/>
                </a:lnTo>
                <a:lnTo>
                  <a:pt x="3341" y="2333"/>
                </a:lnTo>
                <a:lnTo>
                  <a:pt x="3341" y="2255"/>
                </a:lnTo>
                <a:lnTo>
                  <a:pt x="3337" y="2255"/>
                </a:lnTo>
                <a:lnTo>
                  <a:pt x="3337" y="2177"/>
                </a:lnTo>
                <a:lnTo>
                  <a:pt x="3334" y="2177"/>
                </a:lnTo>
                <a:lnTo>
                  <a:pt x="3334" y="2099"/>
                </a:lnTo>
                <a:lnTo>
                  <a:pt x="3330" y="2099"/>
                </a:lnTo>
                <a:lnTo>
                  <a:pt x="3330" y="2022"/>
                </a:lnTo>
                <a:lnTo>
                  <a:pt x="3327" y="2022"/>
                </a:lnTo>
                <a:lnTo>
                  <a:pt x="3327" y="1944"/>
                </a:lnTo>
                <a:lnTo>
                  <a:pt x="3323" y="1944"/>
                </a:lnTo>
                <a:lnTo>
                  <a:pt x="3323" y="1866"/>
                </a:lnTo>
                <a:lnTo>
                  <a:pt x="3320" y="1866"/>
                </a:lnTo>
                <a:lnTo>
                  <a:pt x="3320" y="1788"/>
                </a:lnTo>
                <a:lnTo>
                  <a:pt x="3316" y="1788"/>
                </a:lnTo>
                <a:lnTo>
                  <a:pt x="3316" y="1710"/>
                </a:lnTo>
                <a:lnTo>
                  <a:pt x="3313" y="1710"/>
                </a:lnTo>
                <a:lnTo>
                  <a:pt x="3313" y="1633"/>
                </a:lnTo>
                <a:lnTo>
                  <a:pt x="3309" y="1633"/>
                </a:lnTo>
                <a:lnTo>
                  <a:pt x="3309" y="1555"/>
                </a:lnTo>
                <a:lnTo>
                  <a:pt x="3306" y="1555"/>
                </a:lnTo>
                <a:lnTo>
                  <a:pt x="3306" y="1477"/>
                </a:lnTo>
                <a:lnTo>
                  <a:pt x="3302" y="1477"/>
                </a:lnTo>
                <a:lnTo>
                  <a:pt x="3302" y="1399"/>
                </a:lnTo>
                <a:lnTo>
                  <a:pt x="3299" y="1399"/>
                </a:lnTo>
                <a:lnTo>
                  <a:pt x="3299" y="1322"/>
                </a:lnTo>
                <a:lnTo>
                  <a:pt x="3295" y="1322"/>
                </a:lnTo>
                <a:lnTo>
                  <a:pt x="3295" y="1244"/>
                </a:lnTo>
                <a:lnTo>
                  <a:pt x="3291" y="1244"/>
                </a:lnTo>
                <a:lnTo>
                  <a:pt x="3291" y="1166"/>
                </a:lnTo>
                <a:lnTo>
                  <a:pt x="3288" y="1166"/>
                </a:lnTo>
                <a:lnTo>
                  <a:pt x="3288" y="1088"/>
                </a:lnTo>
                <a:lnTo>
                  <a:pt x="3284" y="1088"/>
                </a:lnTo>
                <a:lnTo>
                  <a:pt x="3284" y="1011"/>
                </a:lnTo>
                <a:lnTo>
                  <a:pt x="3280" y="1011"/>
                </a:lnTo>
                <a:lnTo>
                  <a:pt x="3280" y="933"/>
                </a:lnTo>
                <a:lnTo>
                  <a:pt x="3276" y="933"/>
                </a:lnTo>
                <a:lnTo>
                  <a:pt x="3276" y="855"/>
                </a:lnTo>
                <a:lnTo>
                  <a:pt x="3272" y="855"/>
                </a:lnTo>
                <a:lnTo>
                  <a:pt x="3272" y="777"/>
                </a:lnTo>
                <a:lnTo>
                  <a:pt x="3268" y="777"/>
                </a:lnTo>
                <a:lnTo>
                  <a:pt x="3268" y="699"/>
                </a:lnTo>
                <a:lnTo>
                  <a:pt x="3264" y="699"/>
                </a:lnTo>
                <a:lnTo>
                  <a:pt x="3264" y="622"/>
                </a:lnTo>
                <a:lnTo>
                  <a:pt x="3259" y="622"/>
                </a:lnTo>
                <a:lnTo>
                  <a:pt x="3259" y="544"/>
                </a:lnTo>
                <a:lnTo>
                  <a:pt x="3255" y="544"/>
                </a:lnTo>
                <a:lnTo>
                  <a:pt x="3255" y="466"/>
                </a:lnTo>
                <a:lnTo>
                  <a:pt x="3250" y="466"/>
                </a:lnTo>
                <a:lnTo>
                  <a:pt x="3250" y="388"/>
                </a:lnTo>
                <a:lnTo>
                  <a:pt x="3244" y="388"/>
                </a:lnTo>
                <a:lnTo>
                  <a:pt x="3244" y="311"/>
                </a:lnTo>
                <a:lnTo>
                  <a:pt x="3239" y="311"/>
                </a:lnTo>
                <a:lnTo>
                  <a:pt x="3239" y="233"/>
                </a:lnTo>
                <a:lnTo>
                  <a:pt x="3232" y="233"/>
                </a:lnTo>
                <a:lnTo>
                  <a:pt x="3232" y="155"/>
                </a:lnTo>
                <a:lnTo>
                  <a:pt x="3225" y="155"/>
                </a:lnTo>
                <a:lnTo>
                  <a:pt x="3225" y="77"/>
                </a:lnTo>
                <a:lnTo>
                  <a:pt x="3215" y="77"/>
                </a:lnTo>
                <a:lnTo>
                  <a:pt x="3215" y="0"/>
                </a:lnTo>
                <a:lnTo>
                  <a:pt x="0" y="0"/>
                </a:lnTo>
              </a:path>
            </a:pathLst>
          </a:custGeom>
          <a:noFill/>
          <a:ln w="28575">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0787" name="Rectangle 19"/>
          <p:cNvSpPr>
            <a:spLocks noChangeArrowheads="1"/>
          </p:cNvSpPr>
          <p:nvPr/>
        </p:nvSpPr>
        <p:spPr bwMode="auto">
          <a:xfrm>
            <a:off x="6042025" y="2692400"/>
            <a:ext cx="8890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1400">
                <a:latin typeface="MS Sans Serif" charset="0"/>
              </a:rPr>
              <a:t>0</a:t>
            </a:r>
            <a:endParaRPr lang="en-US" altLang="en-US" sz="1400">
              <a:latin typeface="Times New Roman" panose="02020603050405020304" pitchFamily="18" charset="0"/>
            </a:endParaRPr>
          </a:p>
        </p:txBody>
      </p:sp>
      <p:sp>
        <p:nvSpPr>
          <p:cNvPr id="160788" name="Rectangle 20"/>
          <p:cNvSpPr>
            <a:spLocks noChangeArrowheads="1"/>
          </p:cNvSpPr>
          <p:nvPr/>
        </p:nvSpPr>
        <p:spPr bwMode="auto">
          <a:xfrm>
            <a:off x="6337300" y="2692400"/>
            <a:ext cx="17780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1400">
                <a:latin typeface="MS Sans Serif" charset="0"/>
              </a:rPr>
              <a:t>10</a:t>
            </a:r>
            <a:endParaRPr lang="en-US" altLang="en-US" sz="1400">
              <a:latin typeface="Times New Roman" panose="02020603050405020304" pitchFamily="18" charset="0"/>
            </a:endParaRPr>
          </a:p>
        </p:txBody>
      </p:sp>
      <p:sp>
        <p:nvSpPr>
          <p:cNvPr id="160789" name="Rectangle 21"/>
          <p:cNvSpPr>
            <a:spLocks noChangeArrowheads="1"/>
          </p:cNvSpPr>
          <p:nvPr/>
        </p:nvSpPr>
        <p:spPr bwMode="auto">
          <a:xfrm>
            <a:off x="6659563" y="2692400"/>
            <a:ext cx="17780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1400">
                <a:latin typeface="MS Sans Serif" charset="0"/>
              </a:rPr>
              <a:t>20</a:t>
            </a:r>
            <a:endParaRPr lang="en-US" altLang="en-US" sz="1400">
              <a:latin typeface="Times New Roman" panose="02020603050405020304" pitchFamily="18" charset="0"/>
            </a:endParaRPr>
          </a:p>
        </p:txBody>
      </p:sp>
      <p:sp>
        <p:nvSpPr>
          <p:cNvPr id="160790" name="Rectangle 22"/>
          <p:cNvSpPr>
            <a:spLocks noChangeArrowheads="1"/>
          </p:cNvSpPr>
          <p:nvPr/>
        </p:nvSpPr>
        <p:spPr bwMode="auto">
          <a:xfrm>
            <a:off x="6981825" y="2692400"/>
            <a:ext cx="17780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1400">
                <a:latin typeface="MS Sans Serif" charset="0"/>
              </a:rPr>
              <a:t>30</a:t>
            </a:r>
            <a:endParaRPr lang="en-US" altLang="en-US" sz="1400">
              <a:latin typeface="Times New Roman" panose="02020603050405020304" pitchFamily="18" charset="0"/>
            </a:endParaRPr>
          </a:p>
        </p:txBody>
      </p:sp>
      <p:sp>
        <p:nvSpPr>
          <p:cNvPr id="160791" name="Rectangle 23"/>
          <p:cNvSpPr>
            <a:spLocks noChangeArrowheads="1"/>
          </p:cNvSpPr>
          <p:nvPr/>
        </p:nvSpPr>
        <p:spPr bwMode="auto">
          <a:xfrm>
            <a:off x="7304088" y="2692400"/>
            <a:ext cx="17780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1400">
                <a:latin typeface="MS Sans Serif" charset="0"/>
              </a:rPr>
              <a:t>40</a:t>
            </a:r>
            <a:endParaRPr lang="en-US" altLang="en-US" sz="1400">
              <a:latin typeface="Times New Roman" panose="02020603050405020304" pitchFamily="18" charset="0"/>
            </a:endParaRPr>
          </a:p>
        </p:txBody>
      </p:sp>
      <p:sp>
        <p:nvSpPr>
          <p:cNvPr id="160792" name="Rectangle 24"/>
          <p:cNvSpPr>
            <a:spLocks noChangeArrowheads="1"/>
          </p:cNvSpPr>
          <p:nvPr/>
        </p:nvSpPr>
        <p:spPr bwMode="auto">
          <a:xfrm>
            <a:off x="7627938" y="2692400"/>
            <a:ext cx="17780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1400">
                <a:latin typeface="MS Sans Serif" charset="0"/>
              </a:rPr>
              <a:t>50</a:t>
            </a:r>
            <a:endParaRPr lang="en-US" altLang="en-US" sz="1400">
              <a:latin typeface="Times New Roman" panose="02020603050405020304" pitchFamily="18" charset="0"/>
            </a:endParaRPr>
          </a:p>
        </p:txBody>
      </p:sp>
      <p:sp>
        <p:nvSpPr>
          <p:cNvPr id="160793" name="Rectangle 25"/>
          <p:cNvSpPr>
            <a:spLocks noChangeArrowheads="1"/>
          </p:cNvSpPr>
          <p:nvPr/>
        </p:nvSpPr>
        <p:spPr bwMode="auto">
          <a:xfrm>
            <a:off x="5897563" y="2528888"/>
            <a:ext cx="8890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1400">
                <a:latin typeface="MS Sans Serif" charset="0"/>
              </a:rPr>
              <a:t>0</a:t>
            </a:r>
            <a:endParaRPr lang="en-US" altLang="en-US" sz="1400">
              <a:latin typeface="Times New Roman" panose="02020603050405020304" pitchFamily="18" charset="0"/>
            </a:endParaRPr>
          </a:p>
        </p:txBody>
      </p:sp>
      <p:sp>
        <p:nvSpPr>
          <p:cNvPr id="160794" name="Rectangle 26"/>
          <p:cNvSpPr>
            <a:spLocks noChangeArrowheads="1"/>
          </p:cNvSpPr>
          <p:nvPr/>
        </p:nvSpPr>
        <p:spPr bwMode="auto">
          <a:xfrm>
            <a:off x="5897563" y="1039813"/>
            <a:ext cx="8890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1400">
                <a:latin typeface="MS Sans Serif" charset="0"/>
              </a:rPr>
              <a:t>1</a:t>
            </a:r>
            <a:endParaRPr lang="en-US" altLang="en-US" sz="1400">
              <a:latin typeface="Times New Roman" panose="02020603050405020304" pitchFamily="18" charset="0"/>
            </a:endParaRPr>
          </a:p>
        </p:txBody>
      </p:sp>
      <p:sp>
        <p:nvSpPr>
          <p:cNvPr id="160795" name="Freeform 28"/>
          <p:cNvSpPr>
            <a:spLocks/>
          </p:cNvSpPr>
          <p:nvPr/>
        </p:nvSpPr>
        <p:spPr bwMode="auto">
          <a:xfrm flipV="1">
            <a:off x="6096000" y="1131888"/>
            <a:ext cx="1581150" cy="1489075"/>
          </a:xfrm>
          <a:custGeom>
            <a:avLst/>
            <a:gdLst>
              <a:gd name="T0" fmla="*/ 0 w 6654"/>
              <a:gd name="T1" fmla="*/ 2147483647 h 7777"/>
              <a:gd name="T2" fmla="*/ 0 w 6654"/>
              <a:gd name="T3" fmla="*/ 2147483647 h 7777"/>
              <a:gd name="T4" fmla="*/ 0 w 6654"/>
              <a:gd name="T5" fmla="*/ 2147483647 h 7777"/>
              <a:gd name="T6" fmla="*/ 0 w 6654"/>
              <a:gd name="T7" fmla="*/ 2147483647 h 7777"/>
              <a:gd name="T8" fmla="*/ 0 w 6654"/>
              <a:gd name="T9" fmla="*/ 2147483647 h 7777"/>
              <a:gd name="T10" fmla="*/ 0 w 6654"/>
              <a:gd name="T11" fmla="*/ 2147483647 h 7777"/>
              <a:gd name="T12" fmla="*/ 0 w 6654"/>
              <a:gd name="T13" fmla="*/ 2147483647 h 7777"/>
              <a:gd name="T14" fmla="*/ 0 w 6654"/>
              <a:gd name="T15" fmla="*/ 2147483647 h 7777"/>
              <a:gd name="T16" fmla="*/ 0 w 6654"/>
              <a:gd name="T17" fmla="*/ 2147483647 h 7777"/>
              <a:gd name="T18" fmla="*/ 0 w 6654"/>
              <a:gd name="T19" fmla="*/ 2147483647 h 7777"/>
              <a:gd name="T20" fmla="*/ 0 w 6654"/>
              <a:gd name="T21" fmla="*/ 2147483647 h 7777"/>
              <a:gd name="T22" fmla="*/ 0 w 6654"/>
              <a:gd name="T23" fmla="*/ 2147483647 h 7777"/>
              <a:gd name="T24" fmla="*/ 0 w 6654"/>
              <a:gd name="T25" fmla="*/ 2147483647 h 7777"/>
              <a:gd name="T26" fmla="*/ 0 w 6654"/>
              <a:gd name="T27" fmla="*/ 2147483647 h 7777"/>
              <a:gd name="T28" fmla="*/ 0 w 6654"/>
              <a:gd name="T29" fmla="*/ 2147483647 h 7777"/>
              <a:gd name="T30" fmla="*/ 0 w 6654"/>
              <a:gd name="T31" fmla="*/ 2147483647 h 7777"/>
              <a:gd name="T32" fmla="*/ 0 w 6654"/>
              <a:gd name="T33" fmla="*/ 2147483647 h 7777"/>
              <a:gd name="T34" fmla="*/ 0 w 6654"/>
              <a:gd name="T35" fmla="*/ 2147483647 h 7777"/>
              <a:gd name="T36" fmla="*/ 0 w 6654"/>
              <a:gd name="T37" fmla="*/ 2147483647 h 7777"/>
              <a:gd name="T38" fmla="*/ 0 w 6654"/>
              <a:gd name="T39" fmla="*/ 2147483647 h 7777"/>
              <a:gd name="T40" fmla="*/ 0 w 6654"/>
              <a:gd name="T41" fmla="*/ 2147483647 h 7777"/>
              <a:gd name="T42" fmla="*/ 2147483647 w 6654"/>
              <a:gd name="T43" fmla="*/ 2147483647 h 7777"/>
              <a:gd name="T44" fmla="*/ 2147483647 w 6654"/>
              <a:gd name="T45" fmla="*/ 2147483647 h 7777"/>
              <a:gd name="T46" fmla="*/ 2147483647 w 6654"/>
              <a:gd name="T47" fmla="*/ 2147483647 h 7777"/>
              <a:gd name="T48" fmla="*/ 2147483647 w 6654"/>
              <a:gd name="T49" fmla="*/ 2147483647 h 7777"/>
              <a:gd name="T50" fmla="*/ 2147483647 w 6654"/>
              <a:gd name="T51" fmla="*/ 2147483647 h 7777"/>
              <a:gd name="T52" fmla="*/ 2147483647 w 6654"/>
              <a:gd name="T53" fmla="*/ 2147483647 h 7777"/>
              <a:gd name="T54" fmla="*/ 2147483647 w 6654"/>
              <a:gd name="T55" fmla="*/ 2147483647 h 7777"/>
              <a:gd name="T56" fmla="*/ 2147483647 w 6654"/>
              <a:gd name="T57" fmla="*/ 2147483647 h 7777"/>
              <a:gd name="T58" fmla="*/ 2147483647 w 6654"/>
              <a:gd name="T59" fmla="*/ 2147483647 h 7777"/>
              <a:gd name="T60" fmla="*/ 2147483647 w 6654"/>
              <a:gd name="T61" fmla="*/ 2147483647 h 7777"/>
              <a:gd name="T62" fmla="*/ 2147483647 w 6654"/>
              <a:gd name="T63" fmla="*/ 2147483647 h 7777"/>
              <a:gd name="T64" fmla="*/ 2147483647 w 6654"/>
              <a:gd name="T65" fmla="*/ 2147483647 h 7777"/>
              <a:gd name="T66" fmla="*/ 2147483647 w 6654"/>
              <a:gd name="T67" fmla="*/ 2147483647 h 7777"/>
              <a:gd name="T68" fmla="*/ 2147483647 w 6654"/>
              <a:gd name="T69" fmla="*/ 2147483647 h 7777"/>
              <a:gd name="T70" fmla="*/ 2147483647 w 6654"/>
              <a:gd name="T71" fmla="*/ 2147483647 h 7777"/>
              <a:gd name="T72" fmla="*/ 2147483647 w 6654"/>
              <a:gd name="T73" fmla="*/ 2147483647 h 7777"/>
              <a:gd name="T74" fmla="*/ 2147483647 w 6654"/>
              <a:gd name="T75" fmla="*/ 2147483647 h 7777"/>
              <a:gd name="T76" fmla="*/ 2147483647 w 6654"/>
              <a:gd name="T77" fmla="*/ 2147483647 h 7777"/>
              <a:gd name="T78" fmla="*/ 2147483647 w 6654"/>
              <a:gd name="T79" fmla="*/ 2147483647 h 7777"/>
              <a:gd name="T80" fmla="*/ 2147483647 w 6654"/>
              <a:gd name="T81" fmla="*/ 2147483647 h 7777"/>
              <a:gd name="T82" fmla="*/ 2147483647 w 6654"/>
              <a:gd name="T83" fmla="*/ 2147483647 h 7777"/>
              <a:gd name="T84" fmla="*/ 2147483647 w 6654"/>
              <a:gd name="T85" fmla="*/ 2147483647 h 7777"/>
              <a:gd name="T86" fmla="*/ 2147483647 w 6654"/>
              <a:gd name="T87" fmla="*/ 2147483647 h 7777"/>
              <a:gd name="T88" fmla="*/ 2147483647 w 6654"/>
              <a:gd name="T89" fmla="*/ 2147483647 h 7777"/>
              <a:gd name="T90" fmla="*/ 2147483647 w 6654"/>
              <a:gd name="T91" fmla="*/ 2147483647 h 7777"/>
              <a:gd name="T92" fmla="*/ 2147483647 w 6654"/>
              <a:gd name="T93" fmla="*/ 2147483647 h 7777"/>
              <a:gd name="T94" fmla="*/ 2147483647 w 6654"/>
              <a:gd name="T95" fmla="*/ 2147483647 h 7777"/>
              <a:gd name="T96" fmla="*/ 2147483647 w 6654"/>
              <a:gd name="T97" fmla="*/ 2147483647 h 7777"/>
              <a:gd name="T98" fmla="*/ 2147483647 w 6654"/>
              <a:gd name="T99" fmla="*/ 2147483647 h 7777"/>
              <a:gd name="T100" fmla="*/ 2147483647 w 6654"/>
              <a:gd name="T101" fmla="*/ 2147483647 h 7777"/>
              <a:gd name="T102" fmla="*/ 2147483647 w 6654"/>
              <a:gd name="T103" fmla="*/ 2147483647 h 7777"/>
              <a:gd name="T104" fmla="*/ 2147483647 w 6654"/>
              <a:gd name="T105" fmla="*/ 2147483647 h 7777"/>
              <a:gd name="T106" fmla="*/ 2147483647 w 6654"/>
              <a:gd name="T107" fmla="*/ 2147483647 h 7777"/>
              <a:gd name="T108" fmla="*/ 2147483647 w 6654"/>
              <a:gd name="T109" fmla="*/ 2147483647 h 7777"/>
              <a:gd name="T110" fmla="*/ 2147483647 w 6654"/>
              <a:gd name="T111" fmla="*/ 2147483647 h 7777"/>
              <a:gd name="T112" fmla="*/ 2147483647 w 6654"/>
              <a:gd name="T113" fmla="*/ 2147483647 h 7777"/>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6654"/>
              <a:gd name="T172" fmla="*/ 0 h 7777"/>
              <a:gd name="T173" fmla="*/ 6654 w 6654"/>
              <a:gd name="T174" fmla="*/ 7777 h 7777"/>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6654" h="7777">
                <a:moveTo>
                  <a:pt x="0" y="0"/>
                </a:moveTo>
                <a:lnTo>
                  <a:pt x="0" y="0"/>
                </a:lnTo>
                <a:lnTo>
                  <a:pt x="0" y="77"/>
                </a:lnTo>
                <a:lnTo>
                  <a:pt x="0" y="155"/>
                </a:lnTo>
                <a:lnTo>
                  <a:pt x="0" y="233"/>
                </a:lnTo>
                <a:lnTo>
                  <a:pt x="0" y="311"/>
                </a:lnTo>
                <a:lnTo>
                  <a:pt x="0" y="388"/>
                </a:lnTo>
                <a:lnTo>
                  <a:pt x="0" y="466"/>
                </a:lnTo>
                <a:lnTo>
                  <a:pt x="0" y="544"/>
                </a:lnTo>
                <a:lnTo>
                  <a:pt x="0" y="622"/>
                </a:lnTo>
                <a:lnTo>
                  <a:pt x="0" y="699"/>
                </a:lnTo>
                <a:lnTo>
                  <a:pt x="0" y="777"/>
                </a:lnTo>
                <a:lnTo>
                  <a:pt x="0" y="855"/>
                </a:lnTo>
                <a:lnTo>
                  <a:pt x="0" y="933"/>
                </a:lnTo>
                <a:lnTo>
                  <a:pt x="0" y="1011"/>
                </a:lnTo>
                <a:lnTo>
                  <a:pt x="0" y="1088"/>
                </a:lnTo>
                <a:lnTo>
                  <a:pt x="0" y="1166"/>
                </a:lnTo>
                <a:lnTo>
                  <a:pt x="0" y="1244"/>
                </a:lnTo>
                <a:lnTo>
                  <a:pt x="0" y="1322"/>
                </a:lnTo>
                <a:lnTo>
                  <a:pt x="0" y="1399"/>
                </a:lnTo>
                <a:lnTo>
                  <a:pt x="0" y="1477"/>
                </a:lnTo>
                <a:lnTo>
                  <a:pt x="0" y="1555"/>
                </a:lnTo>
                <a:lnTo>
                  <a:pt x="0" y="1633"/>
                </a:lnTo>
                <a:lnTo>
                  <a:pt x="0" y="1710"/>
                </a:lnTo>
                <a:lnTo>
                  <a:pt x="0" y="1788"/>
                </a:lnTo>
                <a:lnTo>
                  <a:pt x="0" y="1866"/>
                </a:lnTo>
                <a:lnTo>
                  <a:pt x="0" y="1944"/>
                </a:lnTo>
                <a:lnTo>
                  <a:pt x="0" y="2022"/>
                </a:lnTo>
                <a:lnTo>
                  <a:pt x="0" y="2099"/>
                </a:lnTo>
                <a:lnTo>
                  <a:pt x="0" y="2177"/>
                </a:lnTo>
                <a:lnTo>
                  <a:pt x="0" y="2255"/>
                </a:lnTo>
                <a:lnTo>
                  <a:pt x="0" y="2333"/>
                </a:lnTo>
                <a:lnTo>
                  <a:pt x="0" y="2410"/>
                </a:lnTo>
                <a:lnTo>
                  <a:pt x="0" y="2488"/>
                </a:lnTo>
                <a:lnTo>
                  <a:pt x="0" y="2566"/>
                </a:lnTo>
                <a:lnTo>
                  <a:pt x="0" y="2644"/>
                </a:lnTo>
                <a:lnTo>
                  <a:pt x="0" y="2721"/>
                </a:lnTo>
                <a:lnTo>
                  <a:pt x="0" y="2799"/>
                </a:lnTo>
                <a:lnTo>
                  <a:pt x="0" y="2877"/>
                </a:lnTo>
                <a:lnTo>
                  <a:pt x="0" y="2955"/>
                </a:lnTo>
                <a:lnTo>
                  <a:pt x="0" y="3033"/>
                </a:lnTo>
                <a:lnTo>
                  <a:pt x="0" y="3110"/>
                </a:lnTo>
                <a:lnTo>
                  <a:pt x="0" y="3188"/>
                </a:lnTo>
                <a:lnTo>
                  <a:pt x="0" y="3266"/>
                </a:lnTo>
                <a:lnTo>
                  <a:pt x="0" y="3344"/>
                </a:lnTo>
                <a:lnTo>
                  <a:pt x="0" y="3421"/>
                </a:lnTo>
                <a:lnTo>
                  <a:pt x="0" y="3499"/>
                </a:lnTo>
                <a:lnTo>
                  <a:pt x="0" y="3577"/>
                </a:lnTo>
                <a:lnTo>
                  <a:pt x="0" y="3655"/>
                </a:lnTo>
                <a:lnTo>
                  <a:pt x="0" y="3732"/>
                </a:lnTo>
                <a:lnTo>
                  <a:pt x="0" y="3810"/>
                </a:lnTo>
                <a:lnTo>
                  <a:pt x="0" y="3888"/>
                </a:lnTo>
                <a:lnTo>
                  <a:pt x="0" y="3966"/>
                </a:lnTo>
                <a:lnTo>
                  <a:pt x="0" y="4044"/>
                </a:lnTo>
                <a:lnTo>
                  <a:pt x="0" y="4121"/>
                </a:lnTo>
                <a:lnTo>
                  <a:pt x="0" y="4199"/>
                </a:lnTo>
                <a:lnTo>
                  <a:pt x="0" y="4277"/>
                </a:lnTo>
                <a:lnTo>
                  <a:pt x="0" y="4355"/>
                </a:lnTo>
                <a:lnTo>
                  <a:pt x="0" y="4432"/>
                </a:lnTo>
                <a:lnTo>
                  <a:pt x="0" y="4510"/>
                </a:lnTo>
                <a:lnTo>
                  <a:pt x="0" y="4588"/>
                </a:lnTo>
                <a:lnTo>
                  <a:pt x="0" y="4666"/>
                </a:lnTo>
                <a:lnTo>
                  <a:pt x="0" y="4743"/>
                </a:lnTo>
                <a:lnTo>
                  <a:pt x="0" y="4821"/>
                </a:lnTo>
                <a:lnTo>
                  <a:pt x="0" y="4899"/>
                </a:lnTo>
                <a:lnTo>
                  <a:pt x="0" y="4977"/>
                </a:lnTo>
                <a:lnTo>
                  <a:pt x="0" y="5055"/>
                </a:lnTo>
                <a:lnTo>
                  <a:pt x="0" y="5132"/>
                </a:lnTo>
                <a:lnTo>
                  <a:pt x="0" y="5210"/>
                </a:lnTo>
                <a:lnTo>
                  <a:pt x="0" y="5288"/>
                </a:lnTo>
                <a:lnTo>
                  <a:pt x="0" y="5366"/>
                </a:lnTo>
                <a:lnTo>
                  <a:pt x="0" y="5443"/>
                </a:lnTo>
                <a:lnTo>
                  <a:pt x="0" y="5521"/>
                </a:lnTo>
                <a:lnTo>
                  <a:pt x="0" y="5599"/>
                </a:lnTo>
                <a:lnTo>
                  <a:pt x="0" y="5677"/>
                </a:lnTo>
                <a:lnTo>
                  <a:pt x="0" y="5754"/>
                </a:lnTo>
                <a:lnTo>
                  <a:pt x="0" y="5832"/>
                </a:lnTo>
                <a:lnTo>
                  <a:pt x="0" y="5910"/>
                </a:lnTo>
                <a:lnTo>
                  <a:pt x="814" y="5910"/>
                </a:lnTo>
                <a:lnTo>
                  <a:pt x="814" y="5988"/>
                </a:lnTo>
                <a:lnTo>
                  <a:pt x="814" y="6066"/>
                </a:lnTo>
                <a:lnTo>
                  <a:pt x="814" y="6143"/>
                </a:lnTo>
                <a:lnTo>
                  <a:pt x="814" y="6221"/>
                </a:lnTo>
                <a:lnTo>
                  <a:pt x="814" y="6299"/>
                </a:lnTo>
                <a:lnTo>
                  <a:pt x="814" y="6377"/>
                </a:lnTo>
                <a:lnTo>
                  <a:pt x="814" y="6454"/>
                </a:lnTo>
                <a:lnTo>
                  <a:pt x="814" y="6532"/>
                </a:lnTo>
                <a:lnTo>
                  <a:pt x="814" y="6610"/>
                </a:lnTo>
                <a:lnTo>
                  <a:pt x="814" y="6688"/>
                </a:lnTo>
                <a:lnTo>
                  <a:pt x="814" y="6765"/>
                </a:lnTo>
                <a:lnTo>
                  <a:pt x="814" y="6843"/>
                </a:lnTo>
                <a:lnTo>
                  <a:pt x="814" y="6921"/>
                </a:lnTo>
                <a:lnTo>
                  <a:pt x="814" y="6999"/>
                </a:lnTo>
                <a:lnTo>
                  <a:pt x="814" y="7077"/>
                </a:lnTo>
                <a:lnTo>
                  <a:pt x="814" y="7154"/>
                </a:lnTo>
                <a:lnTo>
                  <a:pt x="814" y="7232"/>
                </a:lnTo>
                <a:lnTo>
                  <a:pt x="814" y="7310"/>
                </a:lnTo>
                <a:lnTo>
                  <a:pt x="814" y="7388"/>
                </a:lnTo>
                <a:lnTo>
                  <a:pt x="814" y="7465"/>
                </a:lnTo>
                <a:lnTo>
                  <a:pt x="814" y="7543"/>
                </a:lnTo>
                <a:lnTo>
                  <a:pt x="814" y="7621"/>
                </a:lnTo>
                <a:lnTo>
                  <a:pt x="814" y="7699"/>
                </a:lnTo>
                <a:lnTo>
                  <a:pt x="814" y="7777"/>
                </a:lnTo>
                <a:lnTo>
                  <a:pt x="6654" y="7777"/>
                </a:lnTo>
                <a:lnTo>
                  <a:pt x="6654" y="7699"/>
                </a:lnTo>
                <a:lnTo>
                  <a:pt x="6654" y="7621"/>
                </a:lnTo>
                <a:lnTo>
                  <a:pt x="6654" y="7543"/>
                </a:lnTo>
                <a:lnTo>
                  <a:pt x="6654" y="7465"/>
                </a:lnTo>
                <a:lnTo>
                  <a:pt x="6654" y="7388"/>
                </a:lnTo>
                <a:lnTo>
                  <a:pt x="6654" y="7310"/>
                </a:lnTo>
                <a:lnTo>
                  <a:pt x="6654" y="7232"/>
                </a:lnTo>
                <a:lnTo>
                  <a:pt x="6654" y="7154"/>
                </a:lnTo>
                <a:lnTo>
                  <a:pt x="6654" y="7077"/>
                </a:lnTo>
                <a:lnTo>
                  <a:pt x="6654" y="6999"/>
                </a:lnTo>
                <a:lnTo>
                  <a:pt x="6654" y="6921"/>
                </a:lnTo>
                <a:lnTo>
                  <a:pt x="6654" y="6843"/>
                </a:lnTo>
                <a:lnTo>
                  <a:pt x="6654" y="6765"/>
                </a:lnTo>
                <a:lnTo>
                  <a:pt x="6654" y="6688"/>
                </a:lnTo>
                <a:lnTo>
                  <a:pt x="6654" y="6610"/>
                </a:lnTo>
                <a:lnTo>
                  <a:pt x="6654" y="6532"/>
                </a:lnTo>
                <a:lnTo>
                  <a:pt x="6654" y="6454"/>
                </a:lnTo>
                <a:lnTo>
                  <a:pt x="6654" y="6377"/>
                </a:lnTo>
                <a:lnTo>
                  <a:pt x="6654" y="6299"/>
                </a:lnTo>
                <a:lnTo>
                  <a:pt x="6654" y="6221"/>
                </a:lnTo>
                <a:lnTo>
                  <a:pt x="6654" y="6143"/>
                </a:lnTo>
                <a:lnTo>
                  <a:pt x="6654" y="6066"/>
                </a:lnTo>
                <a:lnTo>
                  <a:pt x="6654" y="5988"/>
                </a:lnTo>
                <a:lnTo>
                  <a:pt x="6654" y="5910"/>
                </a:lnTo>
                <a:lnTo>
                  <a:pt x="6654" y="5832"/>
                </a:lnTo>
                <a:lnTo>
                  <a:pt x="814" y="5832"/>
                </a:lnTo>
                <a:lnTo>
                  <a:pt x="814" y="5754"/>
                </a:lnTo>
                <a:lnTo>
                  <a:pt x="814" y="5677"/>
                </a:lnTo>
                <a:lnTo>
                  <a:pt x="814" y="5599"/>
                </a:lnTo>
                <a:lnTo>
                  <a:pt x="814" y="5521"/>
                </a:lnTo>
                <a:lnTo>
                  <a:pt x="814" y="5443"/>
                </a:lnTo>
                <a:lnTo>
                  <a:pt x="814" y="5366"/>
                </a:lnTo>
                <a:lnTo>
                  <a:pt x="814" y="5288"/>
                </a:lnTo>
                <a:lnTo>
                  <a:pt x="814" y="5210"/>
                </a:lnTo>
                <a:lnTo>
                  <a:pt x="814" y="5132"/>
                </a:lnTo>
                <a:lnTo>
                  <a:pt x="814" y="5055"/>
                </a:lnTo>
                <a:lnTo>
                  <a:pt x="814" y="4977"/>
                </a:lnTo>
                <a:lnTo>
                  <a:pt x="814" y="4899"/>
                </a:lnTo>
                <a:lnTo>
                  <a:pt x="814" y="4821"/>
                </a:lnTo>
                <a:lnTo>
                  <a:pt x="814" y="4743"/>
                </a:lnTo>
                <a:lnTo>
                  <a:pt x="814" y="4666"/>
                </a:lnTo>
                <a:lnTo>
                  <a:pt x="814" y="4588"/>
                </a:lnTo>
                <a:lnTo>
                  <a:pt x="814" y="4510"/>
                </a:lnTo>
                <a:lnTo>
                  <a:pt x="814" y="4432"/>
                </a:lnTo>
                <a:lnTo>
                  <a:pt x="814" y="4355"/>
                </a:lnTo>
                <a:lnTo>
                  <a:pt x="814" y="4277"/>
                </a:lnTo>
                <a:lnTo>
                  <a:pt x="814" y="4199"/>
                </a:lnTo>
                <a:lnTo>
                  <a:pt x="814" y="4121"/>
                </a:lnTo>
                <a:lnTo>
                  <a:pt x="814" y="4044"/>
                </a:lnTo>
                <a:lnTo>
                  <a:pt x="814" y="3966"/>
                </a:lnTo>
                <a:lnTo>
                  <a:pt x="814" y="3888"/>
                </a:lnTo>
                <a:lnTo>
                  <a:pt x="814" y="3810"/>
                </a:lnTo>
                <a:lnTo>
                  <a:pt x="814" y="3732"/>
                </a:lnTo>
                <a:lnTo>
                  <a:pt x="814" y="3655"/>
                </a:lnTo>
                <a:lnTo>
                  <a:pt x="814" y="3577"/>
                </a:lnTo>
                <a:lnTo>
                  <a:pt x="814" y="3499"/>
                </a:lnTo>
                <a:lnTo>
                  <a:pt x="814" y="3421"/>
                </a:lnTo>
                <a:lnTo>
                  <a:pt x="814" y="3344"/>
                </a:lnTo>
                <a:lnTo>
                  <a:pt x="814" y="3266"/>
                </a:lnTo>
                <a:lnTo>
                  <a:pt x="814" y="3188"/>
                </a:lnTo>
                <a:lnTo>
                  <a:pt x="814" y="3110"/>
                </a:lnTo>
                <a:lnTo>
                  <a:pt x="814" y="3033"/>
                </a:lnTo>
                <a:lnTo>
                  <a:pt x="814" y="2955"/>
                </a:lnTo>
                <a:lnTo>
                  <a:pt x="814" y="2877"/>
                </a:lnTo>
                <a:lnTo>
                  <a:pt x="814" y="2799"/>
                </a:lnTo>
                <a:lnTo>
                  <a:pt x="814" y="2721"/>
                </a:lnTo>
                <a:lnTo>
                  <a:pt x="814" y="2644"/>
                </a:lnTo>
                <a:lnTo>
                  <a:pt x="814" y="2566"/>
                </a:lnTo>
                <a:lnTo>
                  <a:pt x="814" y="2488"/>
                </a:lnTo>
                <a:lnTo>
                  <a:pt x="814" y="2410"/>
                </a:lnTo>
                <a:lnTo>
                  <a:pt x="814" y="2333"/>
                </a:lnTo>
                <a:lnTo>
                  <a:pt x="814" y="2255"/>
                </a:lnTo>
                <a:lnTo>
                  <a:pt x="814" y="2177"/>
                </a:lnTo>
                <a:lnTo>
                  <a:pt x="814" y="2099"/>
                </a:lnTo>
                <a:lnTo>
                  <a:pt x="814" y="2022"/>
                </a:lnTo>
                <a:lnTo>
                  <a:pt x="814" y="1944"/>
                </a:lnTo>
                <a:lnTo>
                  <a:pt x="814" y="1866"/>
                </a:lnTo>
                <a:lnTo>
                  <a:pt x="814" y="1788"/>
                </a:lnTo>
                <a:lnTo>
                  <a:pt x="814" y="1710"/>
                </a:lnTo>
                <a:lnTo>
                  <a:pt x="814" y="1633"/>
                </a:lnTo>
                <a:lnTo>
                  <a:pt x="814" y="1555"/>
                </a:lnTo>
                <a:lnTo>
                  <a:pt x="814" y="1477"/>
                </a:lnTo>
                <a:lnTo>
                  <a:pt x="814" y="1399"/>
                </a:lnTo>
                <a:lnTo>
                  <a:pt x="814" y="1322"/>
                </a:lnTo>
                <a:lnTo>
                  <a:pt x="814" y="1244"/>
                </a:lnTo>
                <a:lnTo>
                  <a:pt x="814" y="1166"/>
                </a:lnTo>
                <a:lnTo>
                  <a:pt x="814" y="1088"/>
                </a:lnTo>
                <a:lnTo>
                  <a:pt x="814" y="1011"/>
                </a:lnTo>
                <a:lnTo>
                  <a:pt x="814" y="933"/>
                </a:lnTo>
                <a:lnTo>
                  <a:pt x="814" y="855"/>
                </a:lnTo>
                <a:lnTo>
                  <a:pt x="814" y="777"/>
                </a:lnTo>
                <a:lnTo>
                  <a:pt x="814" y="699"/>
                </a:lnTo>
                <a:lnTo>
                  <a:pt x="814" y="622"/>
                </a:lnTo>
                <a:lnTo>
                  <a:pt x="814" y="544"/>
                </a:lnTo>
                <a:lnTo>
                  <a:pt x="814" y="466"/>
                </a:lnTo>
                <a:lnTo>
                  <a:pt x="814" y="388"/>
                </a:lnTo>
                <a:lnTo>
                  <a:pt x="814" y="311"/>
                </a:lnTo>
                <a:lnTo>
                  <a:pt x="814" y="233"/>
                </a:lnTo>
                <a:lnTo>
                  <a:pt x="814" y="155"/>
                </a:lnTo>
                <a:lnTo>
                  <a:pt x="814" y="77"/>
                </a:lnTo>
                <a:lnTo>
                  <a:pt x="814" y="0"/>
                </a:lnTo>
                <a:lnTo>
                  <a:pt x="0" y="0"/>
                </a:lnTo>
              </a:path>
            </a:pathLst>
          </a:custGeom>
          <a:noFill/>
          <a:ln w="28575">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0796" name="Rectangle 29"/>
          <p:cNvSpPr>
            <a:spLocks noChangeArrowheads="1"/>
          </p:cNvSpPr>
          <p:nvPr/>
        </p:nvSpPr>
        <p:spPr bwMode="auto">
          <a:xfrm>
            <a:off x="1317625" y="4559300"/>
            <a:ext cx="8890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1400">
                <a:latin typeface="MS Sans Serif" charset="0"/>
              </a:rPr>
              <a:t>2</a:t>
            </a:r>
            <a:endParaRPr lang="en-US" altLang="en-US" sz="1400">
              <a:latin typeface="Times New Roman" panose="02020603050405020304" pitchFamily="18" charset="0"/>
            </a:endParaRPr>
          </a:p>
        </p:txBody>
      </p:sp>
      <p:sp>
        <p:nvSpPr>
          <p:cNvPr id="160797" name="Rectangle 30"/>
          <p:cNvSpPr>
            <a:spLocks noChangeArrowheads="1"/>
          </p:cNvSpPr>
          <p:nvPr/>
        </p:nvSpPr>
        <p:spPr bwMode="auto">
          <a:xfrm>
            <a:off x="1676400" y="4559300"/>
            <a:ext cx="8890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1400">
                <a:latin typeface="MS Sans Serif" charset="0"/>
              </a:rPr>
              <a:t>4</a:t>
            </a:r>
            <a:endParaRPr lang="en-US" altLang="en-US" sz="1400">
              <a:latin typeface="Times New Roman" panose="02020603050405020304" pitchFamily="18" charset="0"/>
            </a:endParaRPr>
          </a:p>
        </p:txBody>
      </p:sp>
      <p:sp>
        <p:nvSpPr>
          <p:cNvPr id="160798" name="Rectangle 31"/>
          <p:cNvSpPr>
            <a:spLocks noChangeArrowheads="1"/>
          </p:cNvSpPr>
          <p:nvPr/>
        </p:nvSpPr>
        <p:spPr bwMode="auto">
          <a:xfrm>
            <a:off x="2035175" y="4559300"/>
            <a:ext cx="8890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1400">
                <a:latin typeface="MS Sans Serif" charset="0"/>
              </a:rPr>
              <a:t>6</a:t>
            </a:r>
            <a:endParaRPr lang="en-US" altLang="en-US" sz="1400">
              <a:latin typeface="Times New Roman" panose="02020603050405020304" pitchFamily="18" charset="0"/>
            </a:endParaRPr>
          </a:p>
        </p:txBody>
      </p:sp>
      <p:sp>
        <p:nvSpPr>
          <p:cNvPr id="160799" name="Rectangle 32"/>
          <p:cNvSpPr>
            <a:spLocks noChangeArrowheads="1"/>
          </p:cNvSpPr>
          <p:nvPr/>
        </p:nvSpPr>
        <p:spPr bwMode="auto">
          <a:xfrm>
            <a:off x="2393950" y="4559300"/>
            <a:ext cx="8890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1400">
                <a:latin typeface="MS Sans Serif" charset="0"/>
              </a:rPr>
              <a:t>8</a:t>
            </a:r>
            <a:endParaRPr lang="en-US" altLang="en-US" sz="1400">
              <a:latin typeface="Times New Roman" panose="02020603050405020304" pitchFamily="18" charset="0"/>
            </a:endParaRPr>
          </a:p>
        </p:txBody>
      </p:sp>
      <p:sp>
        <p:nvSpPr>
          <p:cNvPr id="160800" name="Rectangle 33"/>
          <p:cNvSpPr>
            <a:spLocks noChangeArrowheads="1"/>
          </p:cNvSpPr>
          <p:nvPr/>
        </p:nvSpPr>
        <p:spPr bwMode="auto">
          <a:xfrm>
            <a:off x="2724150" y="4559300"/>
            <a:ext cx="17780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1400">
                <a:latin typeface="MS Sans Serif" charset="0"/>
              </a:rPr>
              <a:t>10</a:t>
            </a:r>
            <a:endParaRPr lang="en-US" altLang="en-US" sz="1400">
              <a:latin typeface="Times New Roman" panose="02020603050405020304" pitchFamily="18" charset="0"/>
            </a:endParaRPr>
          </a:p>
        </p:txBody>
      </p:sp>
      <p:sp>
        <p:nvSpPr>
          <p:cNvPr id="160801" name="Rectangle 34"/>
          <p:cNvSpPr>
            <a:spLocks noChangeArrowheads="1"/>
          </p:cNvSpPr>
          <p:nvPr/>
        </p:nvSpPr>
        <p:spPr bwMode="auto">
          <a:xfrm>
            <a:off x="1173163" y="4395788"/>
            <a:ext cx="8890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1400">
                <a:latin typeface="MS Sans Serif" charset="0"/>
              </a:rPr>
              <a:t>0</a:t>
            </a:r>
            <a:endParaRPr lang="en-US" altLang="en-US" sz="1400">
              <a:latin typeface="Times New Roman" panose="02020603050405020304" pitchFamily="18" charset="0"/>
            </a:endParaRPr>
          </a:p>
        </p:txBody>
      </p:sp>
      <p:sp>
        <p:nvSpPr>
          <p:cNvPr id="160802" name="Rectangle 35"/>
          <p:cNvSpPr>
            <a:spLocks noChangeArrowheads="1"/>
          </p:cNvSpPr>
          <p:nvPr/>
        </p:nvSpPr>
        <p:spPr bwMode="auto">
          <a:xfrm>
            <a:off x="1173163" y="2906713"/>
            <a:ext cx="8890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1400">
                <a:latin typeface="MS Sans Serif" charset="0"/>
              </a:rPr>
              <a:t>1</a:t>
            </a:r>
            <a:endParaRPr lang="en-US" altLang="en-US" sz="1400">
              <a:latin typeface="Times New Roman" panose="02020603050405020304" pitchFamily="18" charset="0"/>
            </a:endParaRPr>
          </a:p>
        </p:txBody>
      </p:sp>
      <p:sp>
        <p:nvSpPr>
          <p:cNvPr id="160803" name="Freeform 36"/>
          <p:cNvSpPr>
            <a:spLocks/>
          </p:cNvSpPr>
          <p:nvPr/>
        </p:nvSpPr>
        <p:spPr bwMode="auto">
          <a:xfrm flipV="1">
            <a:off x="1550988" y="2998788"/>
            <a:ext cx="1255712" cy="1489075"/>
          </a:xfrm>
          <a:custGeom>
            <a:avLst/>
            <a:gdLst>
              <a:gd name="T0" fmla="*/ 0 w 5281"/>
              <a:gd name="T1" fmla="*/ 2147483647 h 7777"/>
              <a:gd name="T2" fmla="*/ 0 w 5281"/>
              <a:gd name="T3" fmla="*/ 2147483647 h 7777"/>
              <a:gd name="T4" fmla="*/ 0 w 5281"/>
              <a:gd name="T5" fmla="*/ 2147483647 h 7777"/>
              <a:gd name="T6" fmla="*/ 2147483647 w 5281"/>
              <a:gd name="T7" fmla="*/ 2147483647 h 7777"/>
              <a:gd name="T8" fmla="*/ 2147483647 w 5281"/>
              <a:gd name="T9" fmla="*/ 2147483647 h 7777"/>
              <a:gd name="T10" fmla="*/ 2147483647 w 5281"/>
              <a:gd name="T11" fmla="*/ 2147483647 h 7777"/>
              <a:gd name="T12" fmla="*/ 2147483647 w 5281"/>
              <a:gd name="T13" fmla="*/ 2147483647 h 7777"/>
              <a:gd name="T14" fmla="*/ 2147483647 w 5281"/>
              <a:gd name="T15" fmla="*/ 2147483647 h 7777"/>
              <a:gd name="T16" fmla="*/ 2147483647 w 5281"/>
              <a:gd name="T17" fmla="*/ 2147483647 h 7777"/>
              <a:gd name="T18" fmla="*/ 2147483647 w 5281"/>
              <a:gd name="T19" fmla="*/ 2147483647 h 7777"/>
              <a:gd name="T20" fmla="*/ 2147483647 w 5281"/>
              <a:gd name="T21" fmla="*/ 2147483647 h 7777"/>
              <a:gd name="T22" fmla="*/ 2147483647 w 5281"/>
              <a:gd name="T23" fmla="*/ 2147483647 h 7777"/>
              <a:gd name="T24" fmla="*/ 2147483647 w 5281"/>
              <a:gd name="T25" fmla="*/ 2147483647 h 7777"/>
              <a:gd name="T26" fmla="*/ 2147483647 w 5281"/>
              <a:gd name="T27" fmla="*/ 2147483647 h 7777"/>
              <a:gd name="T28" fmla="*/ 2147483647 w 5281"/>
              <a:gd name="T29" fmla="*/ 2147483647 h 7777"/>
              <a:gd name="T30" fmla="*/ 2147483647 w 5281"/>
              <a:gd name="T31" fmla="*/ 2147483647 h 7777"/>
              <a:gd name="T32" fmla="*/ 2147483647 w 5281"/>
              <a:gd name="T33" fmla="*/ 2147483647 h 7777"/>
              <a:gd name="T34" fmla="*/ 2147483647 w 5281"/>
              <a:gd name="T35" fmla="*/ 2147483647 h 7777"/>
              <a:gd name="T36" fmla="*/ 2147483647 w 5281"/>
              <a:gd name="T37" fmla="*/ 2147483647 h 7777"/>
              <a:gd name="T38" fmla="*/ 2147483647 w 5281"/>
              <a:gd name="T39" fmla="*/ 2147483647 h 7777"/>
              <a:gd name="T40" fmla="*/ 2147483647 w 5281"/>
              <a:gd name="T41" fmla="*/ 2147483647 h 7777"/>
              <a:gd name="T42" fmla="*/ 2147483647 w 5281"/>
              <a:gd name="T43" fmla="*/ 2147483647 h 7777"/>
              <a:gd name="T44" fmla="*/ 2147483647 w 5281"/>
              <a:gd name="T45" fmla="*/ 2147483647 h 7777"/>
              <a:gd name="T46" fmla="*/ 2147483647 w 5281"/>
              <a:gd name="T47" fmla="*/ 2147483647 h 7777"/>
              <a:gd name="T48" fmla="*/ 2147483647 w 5281"/>
              <a:gd name="T49" fmla="*/ 2147483647 h 7777"/>
              <a:gd name="T50" fmla="*/ 2147483647 w 5281"/>
              <a:gd name="T51" fmla="*/ 2147483647 h 7777"/>
              <a:gd name="T52" fmla="*/ 2147483647 w 5281"/>
              <a:gd name="T53" fmla="*/ 2147483647 h 7777"/>
              <a:gd name="T54" fmla="*/ 2147483647 w 5281"/>
              <a:gd name="T55" fmla="*/ 2147483647 h 7777"/>
              <a:gd name="T56" fmla="*/ 2147483647 w 5281"/>
              <a:gd name="T57" fmla="*/ 2147483647 h 7777"/>
              <a:gd name="T58" fmla="*/ 2147483647 w 5281"/>
              <a:gd name="T59" fmla="*/ 2147483647 h 7777"/>
              <a:gd name="T60" fmla="*/ 2147483647 w 5281"/>
              <a:gd name="T61" fmla="*/ 2147483647 h 7777"/>
              <a:gd name="T62" fmla="*/ 2147483647 w 5281"/>
              <a:gd name="T63" fmla="*/ 2147483647 h 7777"/>
              <a:gd name="T64" fmla="*/ 2147483647 w 5281"/>
              <a:gd name="T65" fmla="*/ 2147483647 h 7777"/>
              <a:gd name="T66" fmla="*/ 2147483647 w 5281"/>
              <a:gd name="T67" fmla="*/ 2147483647 h 7777"/>
              <a:gd name="T68" fmla="*/ 2147483647 w 5281"/>
              <a:gd name="T69" fmla="*/ 2147483647 h 7777"/>
              <a:gd name="T70" fmla="*/ 2147483647 w 5281"/>
              <a:gd name="T71" fmla="*/ 2147483647 h 7777"/>
              <a:gd name="T72" fmla="*/ 2147483647 w 5281"/>
              <a:gd name="T73" fmla="*/ 2147483647 h 7777"/>
              <a:gd name="T74" fmla="*/ 2147483647 w 5281"/>
              <a:gd name="T75" fmla="*/ 2147483647 h 7777"/>
              <a:gd name="T76" fmla="*/ 2147483647 w 5281"/>
              <a:gd name="T77" fmla="*/ 2147483647 h 7777"/>
              <a:gd name="T78" fmla="*/ 2147483647 w 5281"/>
              <a:gd name="T79" fmla="*/ 2147483647 h 7777"/>
              <a:gd name="T80" fmla="*/ 2147483647 w 5281"/>
              <a:gd name="T81" fmla="*/ 2147483647 h 7777"/>
              <a:gd name="T82" fmla="*/ 2147483647 w 5281"/>
              <a:gd name="T83" fmla="*/ 2147483647 h 7777"/>
              <a:gd name="T84" fmla="*/ 2147483647 w 5281"/>
              <a:gd name="T85" fmla="*/ 2147483647 h 7777"/>
              <a:gd name="T86" fmla="*/ 2147483647 w 5281"/>
              <a:gd name="T87" fmla="*/ 2147483647 h 7777"/>
              <a:gd name="T88" fmla="*/ 2147483647 w 5281"/>
              <a:gd name="T89" fmla="*/ 2147483647 h 7777"/>
              <a:gd name="T90" fmla="*/ 2147483647 w 5281"/>
              <a:gd name="T91" fmla="*/ 2147483647 h 7777"/>
              <a:gd name="T92" fmla="*/ 2147483647 w 5281"/>
              <a:gd name="T93" fmla="*/ 2147483647 h 7777"/>
              <a:gd name="T94" fmla="*/ 2147483647 w 5281"/>
              <a:gd name="T95" fmla="*/ 2147483647 h 7777"/>
              <a:gd name="T96" fmla="*/ 2147483647 w 5281"/>
              <a:gd name="T97" fmla="*/ 2147483647 h 7777"/>
              <a:gd name="T98" fmla="*/ 2147483647 w 5281"/>
              <a:gd name="T99" fmla="*/ 2147483647 h 7777"/>
              <a:gd name="T100" fmla="*/ 2147483647 w 5281"/>
              <a:gd name="T101" fmla="*/ 2147483647 h 7777"/>
              <a:gd name="T102" fmla="*/ 2147483647 w 5281"/>
              <a:gd name="T103" fmla="*/ 2147483647 h 7777"/>
              <a:gd name="T104" fmla="*/ 2147483647 w 5281"/>
              <a:gd name="T105" fmla="*/ 2147483647 h 7777"/>
              <a:gd name="T106" fmla="*/ 0 w 5281"/>
              <a:gd name="T107" fmla="*/ 2147483647 h 7777"/>
              <a:gd name="T108" fmla="*/ 0 w 5281"/>
              <a:gd name="T109" fmla="*/ 2147483647 h 7777"/>
              <a:gd name="T110" fmla="*/ 0 w 5281"/>
              <a:gd name="T111" fmla="*/ 2147483647 h 7777"/>
              <a:gd name="T112" fmla="*/ 0 w 5281"/>
              <a:gd name="T113" fmla="*/ 2147483647 h 7777"/>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5281"/>
              <a:gd name="T172" fmla="*/ 0 h 7777"/>
              <a:gd name="T173" fmla="*/ 5281 w 5281"/>
              <a:gd name="T174" fmla="*/ 7777 h 7777"/>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5281" h="7777">
                <a:moveTo>
                  <a:pt x="0" y="0"/>
                </a:moveTo>
                <a:lnTo>
                  <a:pt x="0" y="0"/>
                </a:lnTo>
                <a:lnTo>
                  <a:pt x="0" y="77"/>
                </a:lnTo>
                <a:lnTo>
                  <a:pt x="0" y="155"/>
                </a:lnTo>
                <a:lnTo>
                  <a:pt x="0" y="233"/>
                </a:lnTo>
                <a:lnTo>
                  <a:pt x="0" y="311"/>
                </a:lnTo>
                <a:lnTo>
                  <a:pt x="0" y="388"/>
                </a:lnTo>
                <a:lnTo>
                  <a:pt x="0" y="466"/>
                </a:lnTo>
                <a:lnTo>
                  <a:pt x="0" y="544"/>
                </a:lnTo>
                <a:lnTo>
                  <a:pt x="0" y="622"/>
                </a:lnTo>
                <a:lnTo>
                  <a:pt x="0" y="699"/>
                </a:lnTo>
                <a:lnTo>
                  <a:pt x="0" y="777"/>
                </a:lnTo>
                <a:lnTo>
                  <a:pt x="0" y="855"/>
                </a:lnTo>
                <a:lnTo>
                  <a:pt x="0" y="933"/>
                </a:lnTo>
                <a:lnTo>
                  <a:pt x="0" y="1011"/>
                </a:lnTo>
                <a:lnTo>
                  <a:pt x="754" y="1011"/>
                </a:lnTo>
                <a:lnTo>
                  <a:pt x="754" y="1088"/>
                </a:lnTo>
                <a:lnTo>
                  <a:pt x="754" y="1166"/>
                </a:lnTo>
                <a:lnTo>
                  <a:pt x="754" y="1244"/>
                </a:lnTo>
                <a:lnTo>
                  <a:pt x="754" y="1322"/>
                </a:lnTo>
                <a:lnTo>
                  <a:pt x="754" y="1399"/>
                </a:lnTo>
                <a:lnTo>
                  <a:pt x="754" y="1477"/>
                </a:lnTo>
                <a:lnTo>
                  <a:pt x="754" y="1555"/>
                </a:lnTo>
                <a:lnTo>
                  <a:pt x="754" y="1633"/>
                </a:lnTo>
                <a:lnTo>
                  <a:pt x="754" y="1710"/>
                </a:lnTo>
                <a:lnTo>
                  <a:pt x="754" y="1788"/>
                </a:lnTo>
                <a:lnTo>
                  <a:pt x="754" y="1866"/>
                </a:lnTo>
                <a:lnTo>
                  <a:pt x="754" y="1944"/>
                </a:lnTo>
                <a:lnTo>
                  <a:pt x="1509" y="1944"/>
                </a:lnTo>
                <a:lnTo>
                  <a:pt x="1509" y="2022"/>
                </a:lnTo>
                <a:lnTo>
                  <a:pt x="1509" y="2099"/>
                </a:lnTo>
                <a:lnTo>
                  <a:pt x="1509" y="2177"/>
                </a:lnTo>
                <a:lnTo>
                  <a:pt x="1509" y="2255"/>
                </a:lnTo>
                <a:lnTo>
                  <a:pt x="1509" y="2333"/>
                </a:lnTo>
                <a:lnTo>
                  <a:pt x="1509" y="2410"/>
                </a:lnTo>
                <a:lnTo>
                  <a:pt x="1509" y="2488"/>
                </a:lnTo>
                <a:lnTo>
                  <a:pt x="1509" y="2566"/>
                </a:lnTo>
                <a:lnTo>
                  <a:pt x="1509" y="2644"/>
                </a:lnTo>
                <a:lnTo>
                  <a:pt x="1509" y="2721"/>
                </a:lnTo>
                <a:lnTo>
                  <a:pt x="1509" y="2799"/>
                </a:lnTo>
                <a:lnTo>
                  <a:pt x="1509" y="2877"/>
                </a:lnTo>
                <a:lnTo>
                  <a:pt x="1509" y="2955"/>
                </a:lnTo>
                <a:lnTo>
                  <a:pt x="2263" y="2955"/>
                </a:lnTo>
                <a:lnTo>
                  <a:pt x="2263" y="3033"/>
                </a:lnTo>
                <a:lnTo>
                  <a:pt x="2263" y="3110"/>
                </a:lnTo>
                <a:lnTo>
                  <a:pt x="2263" y="3188"/>
                </a:lnTo>
                <a:lnTo>
                  <a:pt x="2263" y="3266"/>
                </a:lnTo>
                <a:lnTo>
                  <a:pt x="2263" y="3344"/>
                </a:lnTo>
                <a:lnTo>
                  <a:pt x="2263" y="3421"/>
                </a:lnTo>
                <a:lnTo>
                  <a:pt x="2263" y="3499"/>
                </a:lnTo>
                <a:lnTo>
                  <a:pt x="2263" y="3577"/>
                </a:lnTo>
                <a:lnTo>
                  <a:pt x="2263" y="3655"/>
                </a:lnTo>
                <a:lnTo>
                  <a:pt x="2263" y="3732"/>
                </a:lnTo>
                <a:lnTo>
                  <a:pt x="2263" y="3810"/>
                </a:lnTo>
                <a:lnTo>
                  <a:pt x="2263" y="3888"/>
                </a:lnTo>
                <a:lnTo>
                  <a:pt x="3018" y="3888"/>
                </a:lnTo>
                <a:lnTo>
                  <a:pt x="3018" y="3966"/>
                </a:lnTo>
                <a:lnTo>
                  <a:pt x="3018" y="4044"/>
                </a:lnTo>
                <a:lnTo>
                  <a:pt x="3018" y="4121"/>
                </a:lnTo>
                <a:lnTo>
                  <a:pt x="3018" y="4199"/>
                </a:lnTo>
                <a:lnTo>
                  <a:pt x="3018" y="4277"/>
                </a:lnTo>
                <a:lnTo>
                  <a:pt x="3018" y="4355"/>
                </a:lnTo>
                <a:lnTo>
                  <a:pt x="3018" y="4432"/>
                </a:lnTo>
                <a:lnTo>
                  <a:pt x="3018" y="4510"/>
                </a:lnTo>
                <a:lnTo>
                  <a:pt x="3018" y="4588"/>
                </a:lnTo>
                <a:lnTo>
                  <a:pt x="3018" y="4666"/>
                </a:lnTo>
                <a:lnTo>
                  <a:pt x="3018" y="4743"/>
                </a:lnTo>
                <a:lnTo>
                  <a:pt x="3018" y="4821"/>
                </a:lnTo>
                <a:lnTo>
                  <a:pt x="3018" y="4899"/>
                </a:lnTo>
                <a:lnTo>
                  <a:pt x="3772" y="4899"/>
                </a:lnTo>
                <a:lnTo>
                  <a:pt x="3772" y="4977"/>
                </a:lnTo>
                <a:lnTo>
                  <a:pt x="3772" y="5055"/>
                </a:lnTo>
                <a:lnTo>
                  <a:pt x="3772" y="5132"/>
                </a:lnTo>
                <a:lnTo>
                  <a:pt x="3772" y="5210"/>
                </a:lnTo>
                <a:lnTo>
                  <a:pt x="3772" y="5288"/>
                </a:lnTo>
                <a:lnTo>
                  <a:pt x="3772" y="5366"/>
                </a:lnTo>
                <a:lnTo>
                  <a:pt x="3772" y="5443"/>
                </a:lnTo>
                <a:lnTo>
                  <a:pt x="3772" y="5521"/>
                </a:lnTo>
                <a:lnTo>
                  <a:pt x="3772" y="5599"/>
                </a:lnTo>
                <a:lnTo>
                  <a:pt x="3772" y="5677"/>
                </a:lnTo>
                <a:lnTo>
                  <a:pt x="3772" y="5754"/>
                </a:lnTo>
                <a:lnTo>
                  <a:pt x="3772" y="5832"/>
                </a:lnTo>
                <a:lnTo>
                  <a:pt x="4527" y="5832"/>
                </a:lnTo>
                <a:lnTo>
                  <a:pt x="4527" y="5910"/>
                </a:lnTo>
                <a:lnTo>
                  <a:pt x="4527" y="5988"/>
                </a:lnTo>
                <a:lnTo>
                  <a:pt x="4527" y="6066"/>
                </a:lnTo>
                <a:lnTo>
                  <a:pt x="4527" y="6143"/>
                </a:lnTo>
                <a:lnTo>
                  <a:pt x="4527" y="6221"/>
                </a:lnTo>
                <a:lnTo>
                  <a:pt x="4527" y="6299"/>
                </a:lnTo>
                <a:lnTo>
                  <a:pt x="4527" y="6377"/>
                </a:lnTo>
                <a:lnTo>
                  <a:pt x="4527" y="6454"/>
                </a:lnTo>
                <a:lnTo>
                  <a:pt x="4527" y="6532"/>
                </a:lnTo>
                <a:lnTo>
                  <a:pt x="4527" y="6610"/>
                </a:lnTo>
                <a:lnTo>
                  <a:pt x="4527" y="6688"/>
                </a:lnTo>
                <a:lnTo>
                  <a:pt x="4527" y="6765"/>
                </a:lnTo>
                <a:lnTo>
                  <a:pt x="4527" y="6843"/>
                </a:lnTo>
                <a:lnTo>
                  <a:pt x="5281" y="6843"/>
                </a:lnTo>
                <a:lnTo>
                  <a:pt x="5281" y="6921"/>
                </a:lnTo>
                <a:lnTo>
                  <a:pt x="5281" y="6999"/>
                </a:lnTo>
                <a:lnTo>
                  <a:pt x="5281" y="7077"/>
                </a:lnTo>
                <a:lnTo>
                  <a:pt x="5281" y="7154"/>
                </a:lnTo>
                <a:lnTo>
                  <a:pt x="5281" y="7232"/>
                </a:lnTo>
                <a:lnTo>
                  <a:pt x="5281" y="7310"/>
                </a:lnTo>
                <a:lnTo>
                  <a:pt x="5281" y="7388"/>
                </a:lnTo>
                <a:lnTo>
                  <a:pt x="5281" y="7465"/>
                </a:lnTo>
                <a:lnTo>
                  <a:pt x="5281" y="7543"/>
                </a:lnTo>
                <a:lnTo>
                  <a:pt x="5281" y="7621"/>
                </a:lnTo>
                <a:lnTo>
                  <a:pt x="5281" y="7699"/>
                </a:lnTo>
                <a:lnTo>
                  <a:pt x="5281" y="7777"/>
                </a:lnTo>
                <a:lnTo>
                  <a:pt x="5281" y="7699"/>
                </a:lnTo>
                <a:lnTo>
                  <a:pt x="5281" y="7621"/>
                </a:lnTo>
                <a:lnTo>
                  <a:pt x="5281" y="7543"/>
                </a:lnTo>
                <a:lnTo>
                  <a:pt x="5281" y="7465"/>
                </a:lnTo>
                <a:lnTo>
                  <a:pt x="5281" y="7388"/>
                </a:lnTo>
                <a:lnTo>
                  <a:pt x="5281" y="7310"/>
                </a:lnTo>
                <a:lnTo>
                  <a:pt x="5281" y="7232"/>
                </a:lnTo>
                <a:lnTo>
                  <a:pt x="5281" y="7154"/>
                </a:lnTo>
                <a:lnTo>
                  <a:pt x="5281" y="7077"/>
                </a:lnTo>
                <a:lnTo>
                  <a:pt x="5281" y="6999"/>
                </a:lnTo>
                <a:lnTo>
                  <a:pt x="5281" y="6921"/>
                </a:lnTo>
                <a:lnTo>
                  <a:pt x="5281" y="6843"/>
                </a:lnTo>
                <a:lnTo>
                  <a:pt x="5281" y="6765"/>
                </a:lnTo>
                <a:lnTo>
                  <a:pt x="4527" y="6765"/>
                </a:lnTo>
                <a:lnTo>
                  <a:pt x="4527" y="6688"/>
                </a:lnTo>
                <a:lnTo>
                  <a:pt x="4527" y="6610"/>
                </a:lnTo>
                <a:lnTo>
                  <a:pt x="4527" y="6532"/>
                </a:lnTo>
                <a:lnTo>
                  <a:pt x="4527" y="6454"/>
                </a:lnTo>
                <a:lnTo>
                  <a:pt x="4527" y="6377"/>
                </a:lnTo>
                <a:lnTo>
                  <a:pt x="4527" y="6299"/>
                </a:lnTo>
                <a:lnTo>
                  <a:pt x="4527" y="6221"/>
                </a:lnTo>
                <a:lnTo>
                  <a:pt x="4527" y="6143"/>
                </a:lnTo>
                <a:lnTo>
                  <a:pt x="4527" y="6066"/>
                </a:lnTo>
                <a:lnTo>
                  <a:pt x="4527" y="5988"/>
                </a:lnTo>
                <a:lnTo>
                  <a:pt x="4527" y="5910"/>
                </a:lnTo>
                <a:lnTo>
                  <a:pt x="4527" y="5832"/>
                </a:lnTo>
                <a:lnTo>
                  <a:pt x="4527" y="5754"/>
                </a:lnTo>
                <a:lnTo>
                  <a:pt x="3772" y="5754"/>
                </a:lnTo>
                <a:lnTo>
                  <a:pt x="3772" y="5677"/>
                </a:lnTo>
                <a:lnTo>
                  <a:pt x="3772" y="5599"/>
                </a:lnTo>
                <a:lnTo>
                  <a:pt x="3772" y="5521"/>
                </a:lnTo>
                <a:lnTo>
                  <a:pt x="3772" y="5443"/>
                </a:lnTo>
                <a:lnTo>
                  <a:pt x="3772" y="5366"/>
                </a:lnTo>
                <a:lnTo>
                  <a:pt x="3772" y="5288"/>
                </a:lnTo>
                <a:lnTo>
                  <a:pt x="3772" y="5210"/>
                </a:lnTo>
                <a:lnTo>
                  <a:pt x="3772" y="5132"/>
                </a:lnTo>
                <a:lnTo>
                  <a:pt x="3772" y="5055"/>
                </a:lnTo>
                <a:lnTo>
                  <a:pt x="3772" y="4977"/>
                </a:lnTo>
                <a:lnTo>
                  <a:pt x="3772" y="4899"/>
                </a:lnTo>
                <a:lnTo>
                  <a:pt x="3772" y="4821"/>
                </a:lnTo>
                <a:lnTo>
                  <a:pt x="3018" y="4821"/>
                </a:lnTo>
                <a:lnTo>
                  <a:pt x="3018" y="4743"/>
                </a:lnTo>
                <a:lnTo>
                  <a:pt x="3018" y="4666"/>
                </a:lnTo>
                <a:lnTo>
                  <a:pt x="3018" y="4588"/>
                </a:lnTo>
                <a:lnTo>
                  <a:pt x="3018" y="4510"/>
                </a:lnTo>
                <a:lnTo>
                  <a:pt x="3018" y="4432"/>
                </a:lnTo>
                <a:lnTo>
                  <a:pt x="3018" y="4355"/>
                </a:lnTo>
                <a:lnTo>
                  <a:pt x="3018" y="4277"/>
                </a:lnTo>
                <a:lnTo>
                  <a:pt x="3018" y="4199"/>
                </a:lnTo>
                <a:lnTo>
                  <a:pt x="3018" y="4121"/>
                </a:lnTo>
                <a:lnTo>
                  <a:pt x="3018" y="4044"/>
                </a:lnTo>
                <a:lnTo>
                  <a:pt x="3018" y="3966"/>
                </a:lnTo>
                <a:lnTo>
                  <a:pt x="3018" y="3888"/>
                </a:lnTo>
                <a:lnTo>
                  <a:pt x="3018" y="3810"/>
                </a:lnTo>
                <a:lnTo>
                  <a:pt x="2263" y="3810"/>
                </a:lnTo>
                <a:lnTo>
                  <a:pt x="2263" y="3732"/>
                </a:lnTo>
                <a:lnTo>
                  <a:pt x="2263" y="3655"/>
                </a:lnTo>
                <a:lnTo>
                  <a:pt x="2263" y="3577"/>
                </a:lnTo>
                <a:lnTo>
                  <a:pt x="2263" y="3499"/>
                </a:lnTo>
                <a:lnTo>
                  <a:pt x="2263" y="3421"/>
                </a:lnTo>
                <a:lnTo>
                  <a:pt x="2263" y="3344"/>
                </a:lnTo>
                <a:lnTo>
                  <a:pt x="2263" y="3266"/>
                </a:lnTo>
                <a:lnTo>
                  <a:pt x="2263" y="3188"/>
                </a:lnTo>
                <a:lnTo>
                  <a:pt x="2263" y="3110"/>
                </a:lnTo>
                <a:lnTo>
                  <a:pt x="2263" y="3033"/>
                </a:lnTo>
                <a:lnTo>
                  <a:pt x="2263" y="2955"/>
                </a:lnTo>
                <a:lnTo>
                  <a:pt x="2263" y="2877"/>
                </a:lnTo>
                <a:lnTo>
                  <a:pt x="1509" y="2877"/>
                </a:lnTo>
                <a:lnTo>
                  <a:pt x="1509" y="2799"/>
                </a:lnTo>
                <a:lnTo>
                  <a:pt x="1509" y="2721"/>
                </a:lnTo>
                <a:lnTo>
                  <a:pt x="1509" y="2644"/>
                </a:lnTo>
                <a:lnTo>
                  <a:pt x="1509" y="2566"/>
                </a:lnTo>
                <a:lnTo>
                  <a:pt x="1509" y="2488"/>
                </a:lnTo>
                <a:lnTo>
                  <a:pt x="1509" y="2410"/>
                </a:lnTo>
                <a:lnTo>
                  <a:pt x="1509" y="2333"/>
                </a:lnTo>
                <a:lnTo>
                  <a:pt x="1509" y="2255"/>
                </a:lnTo>
                <a:lnTo>
                  <a:pt x="1509" y="2177"/>
                </a:lnTo>
                <a:lnTo>
                  <a:pt x="1509" y="2099"/>
                </a:lnTo>
                <a:lnTo>
                  <a:pt x="1509" y="2022"/>
                </a:lnTo>
                <a:lnTo>
                  <a:pt x="1509" y="1944"/>
                </a:lnTo>
                <a:lnTo>
                  <a:pt x="1509" y="1866"/>
                </a:lnTo>
                <a:lnTo>
                  <a:pt x="754" y="1866"/>
                </a:lnTo>
                <a:lnTo>
                  <a:pt x="754" y="1788"/>
                </a:lnTo>
                <a:lnTo>
                  <a:pt x="754" y="1710"/>
                </a:lnTo>
                <a:lnTo>
                  <a:pt x="754" y="1633"/>
                </a:lnTo>
                <a:lnTo>
                  <a:pt x="754" y="1555"/>
                </a:lnTo>
                <a:lnTo>
                  <a:pt x="754" y="1477"/>
                </a:lnTo>
                <a:lnTo>
                  <a:pt x="754" y="1399"/>
                </a:lnTo>
                <a:lnTo>
                  <a:pt x="754" y="1322"/>
                </a:lnTo>
                <a:lnTo>
                  <a:pt x="754" y="1244"/>
                </a:lnTo>
                <a:lnTo>
                  <a:pt x="754" y="1166"/>
                </a:lnTo>
                <a:lnTo>
                  <a:pt x="754" y="1088"/>
                </a:lnTo>
                <a:lnTo>
                  <a:pt x="754" y="1011"/>
                </a:lnTo>
                <a:lnTo>
                  <a:pt x="754" y="933"/>
                </a:lnTo>
                <a:lnTo>
                  <a:pt x="0" y="933"/>
                </a:lnTo>
                <a:lnTo>
                  <a:pt x="0" y="855"/>
                </a:lnTo>
                <a:lnTo>
                  <a:pt x="0" y="777"/>
                </a:lnTo>
                <a:lnTo>
                  <a:pt x="0" y="699"/>
                </a:lnTo>
                <a:lnTo>
                  <a:pt x="0" y="622"/>
                </a:lnTo>
                <a:lnTo>
                  <a:pt x="0" y="544"/>
                </a:lnTo>
                <a:lnTo>
                  <a:pt x="0" y="466"/>
                </a:lnTo>
                <a:lnTo>
                  <a:pt x="0" y="388"/>
                </a:lnTo>
                <a:lnTo>
                  <a:pt x="0" y="311"/>
                </a:lnTo>
                <a:lnTo>
                  <a:pt x="0" y="233"/>
                </a:lnTo>
                <a:lnTo>
                  <a:pt x="0" y="155"/>
                </a:lnTo>
                <a:lnTo>
                  <a:pt x="0" y="77"/>
                </a:lnTo>
                <a:lnTo>
                  <a:pt x="0" y="0"/>
                </a:lnTo>
              </a:path>
            </a:pathLst>
          </a:custGeom>
          <a:noFill/>
          <a:ln w="28575">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0804" name="Freeform 37"/>
          <p:cNvSpPr>
            <a:spLocks/>
          </p:cNvSpPr>
          <p:nvPr/>
        </p:nvSpPr>
        <p:spPr bwMode="auto">
          <a:xfrm flipV="1">
            <a:off x="1550988" y="2998788"/>
            <a:ext cx="1255712" cy="1489075"/>
          </a:xfrm>
          <a:custGeom>
            <a:avLst/>
            <a:gdLst>
              <a:gd name="T0" fmla="*/ 0 w 5281"/>
              <a:gd name="T1" fmla="*/ 2147483647 h 7777"/>
              <a:gd name="T2" fmla="*/ 0 w 5281"/>
              <a:gd name="T3" fmla="*/ 2147483647 h 7777"/>
              <a:gd name="T4" fmla="*/ 0 w 5281"/>
              <a:gd name="T5" fmla="*/ 2147483647 h 7777"/>
              <a:gd name="T6" fmla="*/ 0 w 5281"/>
              <a:gd name="T7" fmla="*/ 2147483647 h 7777"/>
              <a:gd name="T8" fmla="*/ 0 w 5281"/>
              <a:gd name="T9" fmla="*/ 2147483647 h 7777"/>
              <a:gd name="T10" fmla="*/ 0 w 5281"/>
              <a:gd name="T11" fmla="*/ 2147483647 h 7777"/>
              <a:gd name="T12" fmla="*/ 0 w 5281"/>
              <a:gd name="T13" fmla="*/ 2147483647 h 7777"/>
              <a:gd name="T14" fmla="*/ 0 w 5281"/>
              <a:gd name="T15" fmla="*/ 2147483647 h 7777"/>
              <a:gd name="T16" fmla="*/ 0 w 5281"/>
              <a:gd name="T17" fmla="*/ 2147483647 h 7777"/>
              <a:gd name="T18" fmla="*/ 0 w 5281"/>
              <a:gd name="T19" fmla="*/ 2147483647 h 7777"/>
              <a:gd name="T20" fmla="*/ 0 w 5281"/>
              <a:gd name="T21" fmla="*/ 2147483647 h 7777"/>
              <a:gd name="T22" fmla="*/ 0 w 5281"/>
              <a:gd name="T23" fmla="*/ 2147483647 h 7777"/>
              <a:gd name="T24" fmla="*/ 0 w 5281"/>
              <a:gd name="T25" fmla="*/ 2147483647 h 7777"/>
              <a:gd name="T26" fmla="*/ 0 w 5281"/>
              <a:gd name="T27" fmla="*/ 2147483647 h 7777"/>
              <a:gd name="T28" fmla="*/ 0 w 5281"/>
              <a:gd name="T29" fmla="*/ 2147483647 h 7777"/>
              <a:gd name="T30" fmla="*/ 0 w 5281"/>
              <a:gd name="T31" fmla="*/ 2147483647 h 7777"/>
              <a:gd name="T32" fmla="*/ 0 w 5281"/>
              <a:gd name="T33" fmla="*/ 2147483647 h 7777"/>
              <a:gd name="T34" fmla="*/ 0 w 5281"/>
              <a:gd name="T35" fmla="*/ 2147483647 h 7777"/>
              <a:gd name="T36" fmla="*/ 0 w 5281"/>
              <a:gd name="T37" fmla="*/ 2147483647 h 7777"/>
              <a:gd name="T38" fmla="*/ 0 w 5281"/>
              <a:gd name="T39" fmla="*/ 2147483647 h 7777"/>
              <a:gd name="T40" fmla="*/ 0 w 5281"/>
              <a:gd name="T41" fmla="*/ 2147483647 h 7777"/>
              <a:gd name="T42" fmla="*/ 0 w 5281"/>
              <a:gd name="T43" fmla="*/ 2147483647 h 7777"/>
              <a:gd name="T44" fmla="*/ 0 w 5281"/>
              <a:gd name="T45" fmla="*/ 2147483647 h 7777"/>
              <a:gd name="T46" fmla="*/ 0 w 5281"/>
              <a:gd name="T47" fmla="*/ 2147483647 h 7777"/>
              <a:gd name="T48" fmla="*/ 0 w 5281"/>
              <a:gd name="T49" fmla="*/ 2147483647 h 7777"/>
              <a:gd name="T50" fmla="*/ 0 w 5281"/>
              <a:gd name="T51" fmla="*/ 2147483647 h 7777"/>
              <a:gd name="T52" fmla="*/ 0 w 5281"/>
              <a:gd name="T53" fmla="*/ 2147483647 h 7777"/>
              <a:gd name="T54" fmla="*/ 0 w 5281"/>
              <a:gd name="T55" fmla="*/ 2147483647 h 7777"/>
              <a:gd name="T56" fmla="*/ 2147483647 w 5281"/>
              <a:gd name="T57" fmla="*/ 2147483647 h 7777"/>
              <a:gd name="T58" fmla="*/ 2147483647 w 5281"/>
              <a:gd name="T59" fmla="*/ 2147483647 h 7777"/>
              <a:gd name="T60" fmla="*/ 2147483647 w 5281"/>
              <a:gd name="T61" fmla="*/ 2147483647 h 7777"/>
              <a:gd name="T62" fmla="*/ 2147483647 w 5281"/>
              <a:gd name="T63" fmla="*/ 2147483647 h 7777"/>
              <a:gd name="T64" fmla="*/ 2147483647 w 5281"/>
              <a:gd name="T65" fmla="*/ 2147483647 h 7777"/>
              <a:gd name="T66" fmla="*/ 2147483647 w 5281"/>
              <a:gd name="T67" fmla="*/ 2147483647 h 7777"/>
              <a:gd name="T68" fmla="*/ 2147483647 w 5281"/>
              <a:gd name="T69" fmla="*/ 2147483647 h 7777"/>
              <a:gd name="T70" fmla="*/ 2147483647 w 5281"/>
              <a:gd name="T71" fmla="*/ 2147483647 h 7777"/>
              <a:gd name="T72" fmla="*/ 2147483647 w 5281"/>
              <a:gd name="T73" fmla="*/ 2147483647 h 7777"/>
              <a:gd name="T74" fmla="*/ 2147483647 w 5281"/>
              <a:gd name="T75" fmla="*/ 2147483647 h 7777"/>
              <a:gd name="T76" fmla="*/ 2147483647 w 5281"/>
              <a:gd name="T77" fmla="*/ 2147483647 h 7777"/>
              <a:gd name="T78" fmla="*/ 2147483647 w 5281"/>
              <a:gd name="T79" fmla="*/ 2147483647 h 7777"/>
              <a:gd name="T80" fmla="*/ 2147483647 w 5281"/>
              <a:gd name="T81" fmla="*/ 2147483647 h 7777"/>
              <a:gd name="T82" fmla="*/ 2147483647 w 5281"/>
              <a:gd name="T83" fmla="*/ 2147483647 h 7777"/>
              <a:gd name="T84" fmla="*/ 2147483647 w 5281"/>
              <a:gd name="T85" fmla="*/ 2147483647 h 7777"/>
              <a:gd name="T86" fmla="*/ 2147483647 w 5281"/>
              <a:gd name="T87" fmla="*/ 2147483647 h 7777"/>
              <a:gd name="T88" fmla="*/ 2147483647 w 5281"/>
              <a:gd name="T89" fmla="*/ 2147483647 h 7777"/>
              <a:gd name="T90" fmla="*/ 2147483647 w 5281"/>
              <a:gd name="T91" fmla="*/ 2147483647 h 7777"/>
              <a:gd name="T92" fmla="*/ 2147483647 w 5281"/>
              <a:gd name="T93" fmla="*/ 2147483647 h 7777"/>
              <a:gd name="T94" fmla="*/ 2147483647 w 5281"/>
              <a:gd name="T95" fmla="*/ 2147483647 h 7777"/>
              <a:gd name="T96" fmla="*/ 2147483647 w 5281"/>
              <a:gd name="T97" fmla="*/ 2147483647 h 7777"/>
              <a:gd name="T98" fmla="*/ 2147483647 w 5281"/>
              <a:gd name="T99" fmla="*/ 2147483647 h 7777"/>
              <a:gd name="T100" fmla="*/ 2147483647 w 5281"/>
              <a:gd name="T101" fmla="*/ 2147483647 h 7777"/>
              <a:gd name="T102" fmla="*/ 2147483647 w 5281"/>
              <a:gd name="T103" fmla="*/ 2147483647 h 7777"/>
              <a:gd name="T104" fmla="*/ 2147483647 w 5281"/>
              <a:gd name="T105" fmla="*/ 2147483647 h 7777"/>
              <a:gd name="T106" fmla="*/ 2147483647 w 5281"/>
              <a:gd name="T107" fmla="*/ 2147483647 h 7777"/>
              <a:gd name="T108" fmla="*/ 2147483647 w 5281"/>
              <a:gd name="T109" fmla="*/ 2147483647 h 7777"/>
              <a:gd name="T110" fmla="*/ 2147483647 w 5281"/>
              <a:gd name="T111" fmla="*/ 2147483647 h 7777"/>
              <a:gd name="T112" fmla="*/ 2147483647 w 5281"/>
              <a:gd name="T113" fmla="*/ 2147483647 h 7777"/>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5281"/>
              <a:gd name="T172" fmla="*/ 0 h 7777"/>
              <a:gd name="T173" fmla="*/ 5281 w 5281"/>
              <a:gd name="T174" fmla="*/ 7777 h 7777"/>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5281" h="7777">
                <a:moveTo>
                  <a:pt x="0" y="0"/>
                </a:moveTo>
                <a:lnTo>
                  <a:pt x="0" y="0"/>
                </a:lnTo>
                <a:lnTo>
                  <a:pt x="0" y="77"/>
                </a:lnTo>
                <a:lnTo>
                  <a:pt x="0" y="155"/>
                </a:lnTo>
                <a:lnTo>
                  <a:pt x="0" y="233"/>
                </a:lnTo>
                <a:lnTo>
                  <a:pt x="0" y="311"/>
                </a:lnTo>
                <a:lnTo>
                  <a:pt x="0" y="388"/>
                </a:lnTo>
                <a:lnTo>
                  <a:pt x="0" y="466"/>
                </a:lnTo>
                <a:lnTo>
                  <a:pt x="0" y="544"/>
                </a:lnTo>
                <a:lnTo>
                  <a:pt x="0" y="622"/>
                </a:lnTo>
                <a:lnTo>
                  <a:pt x="0" y="699"/>
                </a:lnTo>
                <a:lnTo>
                  <a:pt x="0" y="777"/>
                </a:lnTo>
                <a:lnTo>
                  <a:pt x="0" y="855"/>
                </a:lnTo>
                <a:lnTo>
                  <a:pt x="0" y="933"/>
                </a:lnTo>
                <a:lnTo>
                  <a:pt x="0" y="1011"/>
                </a:lnTo>
                <a:lnTo>
                  <a:pt x="0" y="1088"/>
                </a:lnTo>
                <a:lnTo>
                  <a:pt x="0" y="1166"/>
                </a:lnTo>
                <a:lnTo>
                  <a:pt x="0" y="1244"/>
                </a:lnTo>
                <a:lnTo>
                  <a:pt x="0" y="1322"/>
                </a:lnTo>
                <a:lnTo>
                  <a:pt x="0" y="1399"/>
                </a:lnTo>
                <a:lnTo>
                  <a:pt x="0" y="1477"/>
                </a:lnTo>
                <a:lnTo>
                  <a:pt x="0" y="1555"/>
                </a:lnTo>
                <a:lnTo>
                  <a:pt x="0" y="1633"/>
                </a:lnTo>
                <a:lnTo>
                  <a:pt x="0" y="1710"/>
                </a:lnTo>
                <a:lnTo>
                  <a:pt x="0" y="1788"/>
                </a:lnTo>
                <a:lnTo>
                  <a:pt x="0" y="1866"/>
                </a:lnTo>
                <a:lnTo>
                  <a:pt x="0" y="1944"/>
                </a:lnTo>
                <a:lnTo>
                  <a:pt x="0" y="2022"/>
                </a:lnTo>
                <a:lnTo>
                  <a:pt x="0" y="2099"/>
                </a:lnTo>
                <a:lnTo>
                  <a:pt x="0" y="2177"/>
                </a:lnTo>
                <a:lnTo>
                  <a:pt x="0" y="2255"/>
                </a:lnTo>
                <a:lnTo>
                  <a:pt x="0" y="2333"/>
                </a:lnTo>
                <a:lnTo>
                  <a:pt x="0" y="2410"/>
                </a:lnTo>
                <a:lnTo>
                  <a:pt x="0" y="2488"/>
                </a:lnTo>
                <a:lnTo>
                  <a:pt x="0" y="2566"/>
                </a:lnTo>
                <a:lnTo>
                  <a:pt x="0" y="2644"/>
                </a:lnTo>
                <a:lnTo>
                  <a:pt x="0" y="2721"/>
                </a:lnTo>
                <a:lnTo>
                  <a:pt x="0" y="2799"/>
                </a:lnTo>
                <a:lnTo>
                  <a:pt x="0" y="2877"/>
                </a:lnTo>
                <a:lnTo>
                  <a:pt x="0" y="2955"/>
                </a:lnTo>
                <a:lnTo>
                  <a:pt x="0" y="3033"/>
                </a:lnTo>
                <a:lnTo>
                  <a:pt x="0" y="3110"/>
                </a:lnTo>
                <a:lnTo>
                  <a:pt x="0" y="3188"/>
                </a:lnTo>
                <a:lnTo>
                  <a:pt x="0" y="3266"/>
                </a:lnTo>
                <a:lnTo>
                  <a:pt x="0" y="3344"/>
                </a:lnTo>
                <a:lnTo>
                  <a:pt x="0" y="3421"/>
                </a:lnTo>
                <a:lnTo>
                  <a:pt x="0" y="3499"/>
                </a:lnTo>
                <a:lnTo>
                  <a:pt x="0" y="3577"/>
                </a:lnTo>
                <a:lnTo>
                  <a:pt x="0" y="3655"/>
                </a:lnTo>
                <a:lnTo>
                  <a:pt x="0" y="3732"/>
                </a:lnTo>
                <a:lnTo>
                  <a:pt x="0" y="3810"/>
                </a:lnTo>
                <a:lnTo>
                  <a:pt x="0" y="3888"/>
                </a:lnTo>
                <a:lnTo>
                  <a:pt x="0" y="3966"/>
                </a:lnTo>
                <a:lnTo>
                  <a:pt x="0" y="4044"/>
                </a:lnTo>
                <a:lnTo>
                  <a:pt x="0" y="4121"/>
                </a:lnTo>
                <a:lnTo>
                  <a:pt x="0" y="4199"/>
                </a:lnTo>
                <a:lnTo>
                  <a:pt x="0" y="4277"/>
                </a:lnTo>
                <a:lnTo>
                  <a:pt x="0" y="4355"/>
                </a:lnTo>
                <a:lnTo>
                  <a:pt x="0" y="4432"/>
                </a:lnTo>
                <a:lnTo>
                  <a:pt x="0" y="4510"/>
                </a:lnTo>
                <a:lnTo>
                  <a:pt x="0" y="4588"/>
                </a:lnTo>
                <a:lnTo>
                  <a:pt x="0" y="4666"/>
                </a:lnTo>
                <a:lnTo>
                  <a:pt x="0" y="4743"/>
                </a:lnTo>
                <a:lnTo>
                  <a:pt x="0" y="4821"/>
                </a:lnTo>
                <a:lnTo>
                  <a:pt x="0" y="4899"/>
                </a:lnTo>
                <a:lnTo>
                  <a:pt x="0" y="4977"/>
                </a:lnTo>
                <a:lnTo>
                  <a:pt x="0" y="5055"/>
                </a:lnTo>
                <a:lnTo>
                  <a:pt x="0" y="5132"/>
                </a:lnTo>
                <a:lnTo>
                  <a:pt x="0" y="5210"/>
                </a:lnTo>
                <a:lnTo>
                  <a:pt x="0" y="5288"/>
                </a:lnTo>
                <a:lnTo>
                  <a:pt x="0" y="5366"/>
                </a:lnTo>
                <a:lnTo>
                  <a:pt x="0" y="5443"/>
                </a:lnTo>
                <a:lnTo>
                  <a:pt x="0" y="5521"/>
                </a:lnTo>
                <a:lnTo>
                  <a:pt x="0" y="5599"/>
                </a:lnTo>
                <a:lnTo>
                  <a:pt x="0" y="5677"/>
                </a:lnTo>
                <a:lnTo>
                  <a:pt x="0" y="5754"/>
                </a:lnTo>
                <a:lnTo>
                  <a:pt x="0" y="5832"/>
                </a:lnTo>
                <a:lnTo>
                  <a:pt x="0" y="5910"/>
                </a:lnTo>
                <a:lnTo>
                  <a:pt x="0" y="5988"/>
                </a:lnTo>
                <a:lnTo>
                  <a:pt x="0" y="6066"/>
                </a:lnTo>
                <a:lnTo>
                  <a:pt x="0" y="6143"/>
                </a:lnTo>
                <a:lnTo>
                  <a:pt x="0" y="6221"/>
                </a:lnTo>
                <a:lnTo>
                  <a:pt x="0" y="6299"/>
                </a:lnTo>
                <a:lnTo>
                  <a:pt x="0" y="6377"/>
                </a:lnTo>
                <a:lnTo>
                  <a:pt x="0" y="6454"/>
                </a:lnTo>
                <a:lnTo>
                  <a:pt x="0" y="6532"/>
                </a:lnTo>
                <a:lnTo>
                  <a:pt x="0" y="6610"/>
                </a:lnTo>
                <a:lnTo>
                  <a:pt x="0" y="6688"/>
                </a:lnTo>
                <a:lnTo>
                  <a:pt x="0" y="6765"/>
                </a:lnTo>
                <a:lnTo>
                  <a:pt x="0" y="6843"/>
                </a:lnTo>
                <a:lnTo>
                  <a:pt x="0" y="6921"/>
                </a:lnTo>
                <a:lnTo>
                  <a:pt x="0" y="6999"/>
                </a:lnTo>
                <a:lnTo>
                  <a:pt x="0" y="7077"/>
                </a:lnTo>
                <a:lnTo>
                  <a:pt x="0" y="7154"/>
                </a:lnTo>
                <a:lnTo>
                  <a:pt x="0" y="7232"/>
                </a:lnTo>
                <a:lnTo>
                  <a:pt x="0" y="7310"/>
                </a:lnTo>
                <a:lnTo>
                  <a:pt x="0" y="7388"/>
                </a:lnTo>
                <a:lnTo>
                  <a:pt x="0" y="7465"/>
                </a:lnTo>
                <a:lnTo>
                  <a:pt x="0" y="7543"/>
                </a:lnTo>
                <a:lnTo>
                  <a:pt x="0" y="7621"/>
                </a:lnTo>
                <a:lnTo>
                  <a:pt x="0" y="7699"/>
                </a:lnTo>
                <a:lnTo>
                  <a:pt x="0" y="7777"/>
                </a:lnTo>
                <a:lnTo>
                  <a:pt x="5281" y="7777"/>
                </a:lnTo>
                <a:lnTo>
                  <a:pt x="5281" y="7699"/>
                </a:lnTo>
                <a:lnTo>
                  <a:pt x="5281" y="7621"/>
                </a:lnTo>
                <a:lnTo>
                  <a:pt x="5281" y="7543"/>
                </a:lnTo>
                <a:lnTo>
                  <a:pt x="5281" y="7465"/>
                </a:lnTo>
                <a:lnTo>
                  <a:pt x="5281" y="7388"/>
                </a:lnTo>
                <a:lnTo>
                  <a:pt x="5281" y="7310"/>
                </a:lnTo>
                <a:lnTo>
                  <a:pt x="5281" y="7232"/>
                </a:lnTo>
                <a:lnTo>
                  <a:pt x="5281" y="7154"/>
                </a:lnTo>
                <a:lnTo>
                  <a:pt x="5281" y="7077"/>
                </a:lnTo>
                <a:lnTo>
                  <a:pt x="5281" y="6999"/>
                </a:lnTo>
                <a:lnTo>
                  <a:pt x="5281" y="6921"/>
                </a:lnTo>
                <a:lnTo>
                  <a:pt x="5281" y="6843"/>
                </a:lnTo>
                <a:lnTo>
                  <a:pt x="5281" y="6765"/>
                </a:lnTo>
                <a:lnTo>
                  <a:pt x="5281" y="6688"/>
                </a:lnTo>
                <a:lnTo>
                  <a:pt x="5281" y="6610"/>
                </a:lnTo>
                <a:lnTo>
                  <a:pt x="5281" y="6532"/>
                </a:lnTo>
                <a:lnTo>
                  <a:pt x="5281" y="6454"/>
                </a:lnTo>
                <a:lnTo>
                  <a:pt x="5281" y="6377"/>
                </a:lnTo>
                <a:lnTo>
                  <a:pt x="5281" y="6299"/>
                </a:lnTo>
                <a:lnTo>
                  <a:pt x="5281" y="6221"/>
                </a:lnTo>
                <a:lnTo>
                  <a:pt x="5281" y="6143"/>
                </a:lnTo>
                <a:lnTo>
                  <a:pt x="5281" y="6066"/>
                </a:lnTo>
                <a:lnTo>
                  <a:pt x="5281" y="5988"/>
                </a:lnTo>
                <a:lnTo>
                  <a:pt x="5281" y="5910"/>
                </a:lnTo>
                <a:lnTo>
                  <a:pt x="5281" y="5832"/>
                </a:lnTo>
                <a:lnTo>
                  <a:pt x="5281" y="5754"/>
                </a:lnTo>
                <a:lnTo>
                  <a:pt x="5281" y="5677"/>
                </a:lnTo>
                <a:lnTo>
                  <a:pt x="5281" y="5599"/>
                </a:lnTo>
                <a:lnTo>
                  <a:pt x="5281" y="5521"/>
                </a:lnTo>
                <a:lnTo>
                  <a:pt x="5281" y="5443"/>
                </a:lnTo>
                <a:lnTo>
                  <a:pt x="5281" y="5366"/>
                </a:lnTo>
                <a:lnTo>
                  <a:pt x="5281" y="5288"/>
                </a:lnTo>
                <a:lnTo>
                  <a:pt x="5281" y="5210"/>
                </a:lnTo>
                <a:lnTo>
                  <a:pt x="5281" y="5132"/>
                </a:lnTo>
                <a:lnTo>
                  <a:pt x="5281" y="5055"/>
                </a:lnTo>
                <a:lnTo>
                  <a:pt x="5281" y="4977"/>
                </a:lnTo>
                <a:lnTo>
                  <a:pt x="5281" y="4899"/>
                </a:lnTo>
                <a:lnTo>
                  <a:pt x="5281" y="4821"/>
                </a:lnTo>
                <a:lnTo>
                  <a:pt x="5281" y="4743"/>
                </a:lnTo>
                <a:lnTo>
                  <a:pt x="5281" y="4666"/>
                </a:lnTo>
                <a:lnTo>
                  <a:pt x="5281" y="4588"/>
                </a:lnTo>
                <a:lnTo>
                  <a:pt x="5281" y="4510"/>
                </a:lnTo>
                <a:lnTo>
                  <a:pt x="5281" y="4432"/>
                </a:lnTo>
                <a:lnTo>
                  <a:pt x="5281" y="4355"/>
                </a:lnTo>
                <a:lnTo>
                  <a:pt x="5281" y="4277"/>
                </a:lnTo>
                <a:lnTo>
                  <a:pt x="5281" y="4199"/>
                </a:lnTo>
                <a:lnTo>
                  <a:pt x="5281" y="4121"/>
                </a:lnTo>
                <a:lnTo>
                  <a:pt x="5281" y="4044"/>
                </a:lnTo>
                <a:lnTo>
                  <a:pt x="5281" y="3966"/>
                </a:lnTo>
                <a:lnTo>
                  <a:pt x="5281" y="3888"/>
                </a:lnTo>
                <a:lnTo>
                  <a:pt x="5281" y="3810"/>
                </a:lnTo>
                <a:lnTo>
                  <a:pt x="5281" y="3732"/>
                </a:lnTo>
                <a:lnTo>
                  <a:pt x="5281" y="3655"/>
                </a:lnTo>
                <a:lnTo>
                  <a:pt x="5281" y="3577"/>
                </a:lnTo>
                <a:lnTo>
                  <a:pt x="5281" y="3499"/>
                </a:lnTo>
                <a:lnTo>
                  <a:pt x="5281" y="3421"/>
                </a:lnTo>
                <a:lnTo>
                  <a:pt x="5281" y="3344"/>
                </a:lnTo>
                <a:lnTo>
                  <a:pt x="5281" y="3266"/>
                </a:lnTo>
                <a:lnTo>
                  <a:pt x="5281" y="3188"/>
                </a:lnTo>
                <a:lnTo>
                  <a:pt x="5281" y="3110"/>
                </a:lnTo>
                <a:lnTo>
                  <a:pt x="5281" y="3033"/>
                </a:lnTo>
                <a:lnTo>
                  <a:pt x="5281" y="2955"/>
                </a:lnTo>
                <a:lnTo>
                  <a:pt x="5281" y="2877"/>
                </a:lnTo>
                <a:lnTo>
                  <a:pt x="5281" y="2799"/>
                </a:lnTo>
                <a:lnTo>
                  <a:pt x="5281" y="2721"/>
                </a:lnTo>
                <a:lnTo>
                  <a:pt x="5281" y="2644"/>
                </a:lnTo>
                <a:lnTo>
                  <a:pt x="5281" y="2566"/>
                </a:lnTo>
                <a:lnTo>
                  <a:pt x="5281" y="2488"/>
                </a:lnTo>
                <a:lnTo>
                  <a:pt x="5281" y="2410"/>
                </a:lnTo>
                <a:lnTo>
                  <a:pt x="5281" y="2333"/>
                </a:lnTo>
                <a:lnTo>
                  <a:pt x="5281" y="2255"/>
                </a:lnTo>
                <a:lnTo>
                  <a:pt x="5281" y="2177"/>
                </a:lnTo>
                <a:lnTo>
                  <a:pt x="5281" y="2099"/>
                </a:lnTo>
                <a:lnTo>
                  <a:pt x="5281" y="2022"/>
                </a:lnTo>
                <a:lnTo>
                  <a:pt x="5281" y="1944"/>
                </a:lnTo>
                <a:lnTo>
                  <a:pt x="5281" y="1866"/>
                </a:lnTo>
                <a:lnTo>
                  <a:pt x="5281" y="1788"/>
                </a:lnTo>
                <a:lnTo>
                  <a:pt x="5281" y="1710"/>
                </a:lnTo>
                <a:lnTo>
                  <a:pt x="5281" y="1633"/>
                </a:lnTo>
                <a:lnTo>
                  <a:pt x="5281" y="1555"/>
                </a:lnTo>
                <a:lnTo>
                  <a:pt x="5281" y="1477"/>
                </a:lnTo>
                <a:lnTo>
                  <a:pt x="5281" y="1399"/>
                </a:lnTo>
                <a:lnTo>
                  <a:pt x="5281" y="1322"/>
                </a:lnTo>
                <a:lnTo>
                  <a:pt x="5281" y="1244"/>
                </a:lnTo>
                <a:lnTo>
                  <a:pt x="5281" y="1166"/>
                </a:lnTo>
                <a:lnTo>
                  <a:pt x="5281" y="1088"/>
                </a:lnTo>
                <a:lnTo>
                  <a:pt x="5281" y="1011"/>
                </a:lnTo>
                <a:lnTo>
                  <a:pt x="5281" y="933"/>
                </a:lnTo>
                <a:lnTo>
                  <a:pt x="5281" y="855"/>
                </a:lnTo>
                <a:lnTo>
                  <a:pt x="5281" y="777"/>
                </a:lnTo>
                <a:lnTo>
                  <a:pt x="5281" y="699"/>
                </a:lnTo>
                <a:lnTo>
                  <a:pt x="5281" y="622"/>
                </a:lnTo>
                <a:lnTo>
                  <a:pt x="5281" y="544"/>
                </a:lnTo>
                <a:lnTo>
                  <a:pt x="5281" y="466"/>
                </a:lnTo>
                <a:lnTo>
                  <a:pt x="5281" y="388"/>
                </a:lnTo>
                <a:lnTo>
                  <a:pt x="5281" y="311"/>
                </a:lnTo>
                <a:lnTo>
                  <a:pt x="5281" y="233"/>
                </a:lnTo>
                <a:lnTo>
                  <a:pt x="5281" y="155"/>
                </a:lnTo>
                <a:lnTo>
                  <a:pt x="5281" y="77"/>
                </a:lnTo>
                <a:lnTo>
                  <a:pt x="5281" y="0"/>
                </a:lnTo>
                <a:lnTo>
                  <a:pt x="0" y="0"/>
                </a:lnTo>
              </a:path>
            </a:pathLst>
          </a:custGeom>
          <a:noFill/>
          <a:ln w="28575">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0805" name="Rectangle 38"/>
          <p:cNvSpPr>
            <a:spLocks noChangeArrowheads="1"/>
          </p:cNvSpPr>
          <p:nvPr/>
        </p:nvSpPr>
        <p:spPr bwMode="auto">
          <a:xfrm>
            <a:off x="3679825" y="4559300"/>
            <a:ext cx="8890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1400">
                <a:latin typeface="MS Sans Serif" charset="0"/>
              </a:rPr>
              <a:t>2</a:t>
            </a:r>
            <a:endParaRPr lang="en-US" altLang="en-US" sz="1400">
              <a:latin typeface="Times New Roman" panose="02020603050405020304" pitchFamily="18" charset="0"/>
            </a:endParaRPr>
          </a:p>
        </p:txBody>
      </p:sp>
      <p:sp>
        <p:nvSpPr>
          <p:cNvPr id="160806" name="Rectangle 39"/>
          <p:cNvSpPr>
            <a:spLocks noChangeArrowheads="1"/>
          </p:cNvSpPr>
          <p:nvPr/>
        </p:nvSpPr>
        <p:spPr bwMode="auto">
          <a:xfrm>
            <a:off x="4038600" y="4559300"/>
            <a:ext cx="8890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1400">
                <a:latin typeface="MS Sans Serif" charset="0"/>
              </a:rPr>
              <a:t>4</a:t>
            </a:r>
            <a:endParaRPr lang="en-US" altLang="en-US" sz="1400">
              <a:latin typeface="Times New Roman" panose="02020603050405020304" pitchFamily="18" charset="0"/>
            </a:endParaRPr>
          </a:p>
        </p:txBody>
      </p:sp>
      <p:sp>
        <p:nvSpPr>
          <p:cNvPr id="160807" name="Rectangle 40"/>
          <p:cNvSpPr>
            <a:spLocks noChangeArrowheads="1"/>
          </p:cNvSpPr>
          <p:nvPr/>
        </p:nvSpPr>
        <p:spPr bwMode="auto">
          <a:xfrm>
            <a:off x="4397375" y="4559300"/>
            <a:ext cx="8890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1400">
                <a:latin typeface="MS Sans Serif" charset="0"/>
              </a:rPr>
              <a:t>6</a:t>
            </a:r>
            <a:endParaRPr lang="en-US" altLang="en-US" sz="1400">
              <a:latin typeface="Times New Roman" panose="02020603050405020304" pitchFamily="18" charset="0"/>
            </a:endParaRPr>
          </a:p>
        </p:txBody>
      </p:sp>
      <p:sp>
        <p:nvSpPr>
          <p:cNvPr id="160808" name="Rectangle 41"/>
          <p:cNvSpPr>
            <a:spLocks noChangeArrowheads="1"/>
          </p:cNvSpPr>
          <p:nvPr/>
        </p:nvSpPr>
        <p:spPr bwMode="auto">
          <a:xfrm>
            <a:off x="4756150" y="4559300"/>
            <a:ext cx="8890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1400">
                <a:latin typeface="MS Sans Serif" charset="0"/>
              </a:rPr>
              <a:t>8</a:t>
            </a:r>
            <a:endParaRPr lang="en-US" altLang="en-US" sz="1400">
              <a:latin typeface="Times New Roman" panose="02020603050405020304" pitchFamily="18" charset="0"/>
            </a:endParaRPr>
          </a:p>
        </p:txBody>
      </p:sp>
      <p:sp>
        <p:nvSpPr>
          <p:cNvPr id="160809" name="Rectangle 42"/>
          <p:cNvSpPr>
            <a:spLocks noChangeArrowheads="1"/>
          </p:cNvSpPr>
          <p:nvPr/>
        </p:nvSpPr>
        <p:spPr bwMode="auto">
          <a:xfrm>
            <a:off x="5086350" y="4559300"/>
            <a:ext cx="17780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1400">
                <a:latin typeface="MS Sans Serif" charset="0"/>
              </a:rPr>
              <a:t>10</a:t>
            </a:r>
            <a:endParaRPr lang="en-US" altLang="en-US" sz="1400">
              <a:latin typeface="Times New Roman" panose="02020603050405020304" pitchFamily="18" charset="0"/>
            </a:endParaRPr>
          </a:p>
        </p:txBody>
      </p:sp>
      <p:sp>
        <p:nvSpPr>
          <p:cNvPr id="160810" name="Rectangle 43"/>
          <p:cNvSpPr>
            <a:spLocks noChangeArrowheads="1"/>
          </p:cNvSpPr>
          <p:nvPr/>
        </p:nvSpPr>
        <p:spPr bwMode="auto">
          <a:xfrm>
            <a:off x="3535363" y="4395788"/>
            <a:ext cx="8890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1400">
                <a:latin typeface="MS Sans Serif" charset="0"/>
              </a:rPr>
              <a:t>0</a:t>
            </a:r>
            <a:endParaRPr lang="en-US" altLang="en-US" sz="1400">
              <a:latin typeface="Times New Roman" panose="02020603050405020304" pitchFamily="18" charset="0"/>
            </a:endParaRPr>
          </a:p>
        </p:txBody>
      </p:sp>
      <p:sp>
        <p:nvSpPr>
          <p:cNvPr id="160811" name="Rectangle 44"/>
          <p:cNvSpPr>
            <a:spLocks noChangeArrowheads="1"/>
          </p:cNvSpPr>
          <p:nvPr/>
        </p:nvSpPr>
        <p:spPr bwMode="auto">
          <a:xfrm>
            <a:off x="3535363" y="2906713"/>
            <a:ext cx="8890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1400">
                <a:latin typeface="MS Sans Serif" charset="0"/>
              </a:rPr>
              <a:t>1</a:t>
            </a:r>
            <a:endParaRPr lang="en-US" altLang="en-US" sz="1400">
              <a:latin typeface="Times New Roman" panose="02020603050405020304" pitchFamily="18" charset="0"/>
            </a:endParaRPr>
          </a:p>
        </p:txBody>
      </p:sp>
      <p:sp>
        <p:nvSpPr>
          <p:cNvPr id="160812" name="Freeform 45"/>
          <p:cNvSpPr>
            <a:spLocks/>
          </p:cNvSpPr>
          <p:nvPr/>
        </p:nvSpPr>
        <p:spPr bwMode="auto">
          <a:xfrm flipV="1">
            <a:off x="3913188" y="2998788"/>
            <a:ext cx="1255712" cy="1489075"/>
          </a:xfrm>
          <a:custGeom>
            <a:avLst/>
            <a:gdLst>
              <a:gd name="T0" fmla="*/ 2147483647 w 5281"/>
              <a:gd name="T1" fmla="*/ 2147483647 h 7777"/>
              <a:gd name="T2" fmla="*/ 2147483647 w 5281"/>
              <a:gd name="T3" fmla="*/ 2147483647 h 7777"/>
              <a:gd name="T4" fmla="*/ 2147483647 w 5281"/>
              <a:gd name="T5" fmla="*/ 2147483647 h 7777"/>
              <a:gd name="T6" fmla="*/ 2147483647 w 5281"/>
              <a:gd name="T7" fmla="*/ 2147483647 h 7777"/>
              <a:gd name="T8" fmla="*/ 2147483647 w 5281"/>
              <a:gd name="T9" fmla="*/ 2147483647 h 7777"/>
              <a:gd name="T10" fmla="*/ 2147483647 w 5281"/>
              <a:gd name="T11" fmla="*/ 2147483647 h 7777"/>
              <a:gd name="T12" fmla="*/ 2147483647 w 5281"/>
              <a:gd name="T13" fmla="*/ 2147483647 h 7777"/>
              <a:gd name="T14" fmla="*/ 2147483647 w 5281"/>
              <a:gd name="T15" fmla="*/ 2147483647 h 7777"/>
              <a:gd name="T16" fmla="*/ 2147483647 w 5281"/>
              <a:gd name="T17" fmla="*/ 2147483647 h 7777"/>
              <a:gd name="T18" fmla="*/ 2147483647 w 5281"/>
              <a:gd name="T19" fmla="*/ 2147483647 h 7777"/>
              <a:gd name="T20" fmla="*/ 2147483647 w 5281"/>
              <a:gd name="T21" fmla="*/ 2147483647 h 7777"/>
              <a:gd name="T22" fmla="*/ 2147483647 w 5281"/>
              <a:gd name="T23" fmla="*/ 2147483647 h 7777"/>
              <a:gd name="T24" fmla="*/ 2147483647 w 5281"/>
              <a:gd name="T25" fmla="*/ 2147483647 h 7777"/>
              <a:gd name="T26" fmla="*/ 2147483647 w 5281"/>
              <a:gd name="T27" fmla="*/ 2147483647 h 7777"/>
              <a:gd name="T28" fmla="*/ 2147483647 w 5281"/>
              <a:gd name="T29" fmla="*/ 2147483647 h 7777"/>
              <a:gd name="T30" fmla="*/ 2147483647 w 5281"/>
              <a:gd name="T31" fmla="*/ 2147483647 h 7777"/>
              <a:gd name="T32" fmla="*/ 2147483647 w 5281"/>
              <a:gd name="T33" fmla="*/ 2147483647 h 7777"/>
              <a:gd name="T34" fmla="*/ 2147483647 w 5281"/>
              <a:gd name="T35" fmla="*/ 2147483647 h 7777"/>
              <a:gd name="T36" fmla="*/ 2147483647 w 5281"/>
              <a:gd name="T37" fmla="*/ 2147483647 h 7777"/>
              <a:gd name="T38" fmla="*/ 2147483647 w 5281"/>
              <a:gd name="T39" fmla="*/ 2147483647 h 7777"/>
              <a:gd name="T40" fmla="*/ 2147483647 w 5281"/>
              <a:gd name="T41" fmla="*/ 2147483647 h 7777"/>
              <a:gd name="T42" fmla="*/ 2147483647 w 5281"/>
              <a:gd name="T43" fmla="*/ 2147483647 h 7777"/>
              <a:gd name="T44" fmla="*/ 2147483647 w 5281"/>
              <a:gd name="T45" fmla="*/ 2147483647 h 7777"/>
              <a:gd name="T46" fmla="*/ 2147483647 w 5281"/>
              <a:gd name="T47" fmla="*/ 2147483647 h 7777"/>
              <a:gd name="T48" fmla="*/ 2147483647 w 5281"/>
              <a:gd name="T49" fmla="*/ 2147483647 h 7777"/>
              <a:gd name="T50" fmla="*/ 2147483647 w 5281"/>
              <a:gd name="T51" fmla="*/ 2147483647 h 7777"/>
              <a:gd name="T52" fmla="*/ 2147483647 w 5281"/>
              <a:gd name="T53" fmla="*/ 2147483647 h 7777"/>
              <a:gd name="T54" fmla="*/ 2147483647 w 5281"/>
              <a:gd name="T55" fmla="*/ 2147483647 h 7777"/>
              <a:gd name="T56" fmla="*/ 2147483647 w 5281"/>
              <a:gd name="T57" fmla="*/ 2147483647 h 7777"/>
              <a:gd name="T58" fmla="*/ 2147483647 w 5281"/>
              <a:gd name="T59" fmla="*/ 2147483647 h 7777"/>
              <a:gd name="T60" fmla="*/ 2147483647 w 5281"/>
              <a:gd name="T61" fmla="*/ 2147483647 h 7777"/>
              <a:gd name="T62" fmla="*/ 2147483647 w 5281"/>
              <a:gd name="T63" fmla="*/ 2147483647 h 7777"/>
              <a:gd name="T64" fmla="*/ 2147483647 w 5281"/>
              <a:gd name="T65" fmla="*/ 2147483647 h 7777"/>
              <a:gd name="T66" fmla="*/ 2147483647 w 5281"/>
              <a:gd name="T67" fmla="*/ 2147483647 h 7777"/>
              <a:gd name="T68" fmla="*/ 2147483647 w 5281"/>
              <a:gd name="T69" fmla="*/ 2147483647 h 7777"/>
              <a:gd name="T70" fmla="*/ 2147483647 w 5281"/>
              <a:gd name="T71" fmla="*/ 2147483647 h 7777"/>
              <a:gd name="T72" fmla="*/ 2147483647 w 5281"/>
              <a:gd name="T73" fmla="*/ 2147483647 h 7777"/>
              <a:gd name="T74" fmla="*/ 2147483647 w 5281"/>
              <a:gd name="T75" fmla="*/ 2147483647 h 7777"/>
              <a:gd name="T76" fmla="*/ 2147483647 w 5281"/>
              <a:gd name="T77" fmla="*/ 2147483647 h 7777"/>
              <a:gd name="T78" fmla="*/ 2147483647 w 5281"/>
              <a:gd name="T79" fmla="*/ 2147483647 h 7777"/>
              <a:gd name="T80" fmla="*/ 2147483647 w 5281"/>
              <a:gd name="T81" fmla="*/ 2147483647 h 7777"/>
              <a:gd name="T82" fmla="*/ 2147483647 w 5281"/>
              <a:gd name="T83" fmla="*/ 2147483647 h 7777"/>
              <a:gd name="T84" fmla="*/ 2147483647 w 5281"/>
              <a:gd name="T85" fmla="*/ 2147483647 h 7777"/>
              <a:gd name="T86" fmla="*/ 2147483647 w 5281"/>
              <a:gd name="T87" fmla="*/ 2147483647 h 7777"/>
              <a:gd name="T88" fmla="*/ 2147483647 w 5281"/>
              <a:gd name="T89" fmla="*/ 2147483647 h 7777"/>
              <a:gd name="T90" fmla="*/ 2147483647 w 5281"/>
              <a:gd name="T91" fmla="*/ 2147483647 h 7777"/>
              <a:gd name="T92" fmla="*/ 2147483647 w 5281"/>
              <a:gd name="T93" fmla="*/ 2147483647 h 7777"/>
              <a:gd name="T94" fmla="*/ 2147483647 w 5281"/>
              <a:gd name="T95" fmla="*/ 2147483647 h 7777"/>
              <a:gd name="T96" fmla="*/ 2147483647 w 5281"/>
              <a:gd name="T97" fmla="*/ 2147483647 h 7777"/>
              <a:gd name="T98" fmla="*/ 2147483647 w 5281"/>
              <a:gd name="T99" fmla="*/ 2147483647 h 7777"/>
              <a:gd name="T100" fmla="*/ 2147483647 w 5281"/>
              <a:gd name="T101" fmla="*/ 2147483647 h 7777"/>
              <a:gd name="T102" fmla="*/ 2147483647 w 5281"/>
              <a:gd name="T103" fmla="*/ 2147483647 h 7777"/>
              <a:gd name="T104" fmla="*/ 2147483647 w 5281"/>
              <a:gd name="T105" fmla="*/ 2147483647 h 7777"/>
              <a:gd name="T106" fmla="*/ 2147483647 w 5281"/>
              <a:gd name="T107" fmla="*/ 2147483647 h 7777"/>
              <a:gd name="T108" fmla="*/ 2147483647 w 5281"/>
              <a:gd name="T109" fmla="*/ 2147483647 h 7777"/>
              <a:gd name="T110" fmla="*/ 2147483647 w 5281"/>
              <a:gd name="T111" fmla="*/ 2147483647 h 7777"/>
              <a:gd name="T112" fmla="*/ 2147483647 w 5281"/>
              <a:gd name="T113" fmla="*/ 2147483647 h 7777"/>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5281"/>
              <a:gd name="T172" fmla="*/ 0 h 7777"/>
              <a:gd name="T173" fmla="*/ 5281 w 5281"/>
              <a:gd name="T174" fmla="*/ 7777 h 7777"/>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5281" h="7777">
                <a:moveTo>
                  <a:pt x="0" y="0"/>
                </a:moveTo>
                <a:lnTo>
                  <a:pt x="0" y="0"/>
                </a:lnTo>
                <a:lnTo>
                  <a:pt x="0" y="77"/>
                </a:lnTo>
                <a:lnTo>
                  <a:pt x="10" y="77"/>
                </a:lnTo>
                <a:lnTo>
                  <a:pt x="10" y="155"/>
                </a:lnTo>
                <a:lnTo>
                  <a:pt x="24" y="155"/>
                </a:lnTo>
                <a:lnTo>
                  <a:pt x="24" y="233"/>
                </a:lnTo>
                <a:lnTo>
                  <a:pt x="38" y="233"/>
                </a:lnTo>
                <a:lnTo>
                  <a:pt x="38" y="311"/>
                </a:lnTo>
                <a:lnTo>
                  <a:pt x="54" y="311"/>
                </a:lnTo>
                <a:lnTo>
                  <a:pt x="54" y="388"/>
                </a:lnTo>
                <a:lnTo>
                  <a:pt x="70" y="388"/>
                </a:lnTo>
                <a:lnTo>
                  <a:pt x="70" y="466"/>
                </a:lnTo>
                <a:lnTo>
                  <a:pt x="87" y="466"/>
                </a:lnTo>
                <a:lnTo>
                  <a:pt x="87" y="544"/>
                </a:lnTo>
                <a:lnTo>
                  <a:pt x="105" y="544"/>
                </a:lnTo>
                <a:lnTo>
                  <a:pt x="105" y="622"/>
                </a:lnTo>
                <a:lnTo>
                  <a:pt x="123" y="622"/>
                </a:lnTo>
                <a:lnTo>
                  <a:pt x="123" y="699"/>
                </a:lnTo>
                <a:lnTo>
                  <a:pt x="142" y="699"/>
                </a:lnTo>
                <a:lnTo>
                  <a:pt x="142" y="777"/>
                </a:lnTo>
                <a:lnTo>
                  <a:pt x="162" y="777"/>
                </a:lnTo>
                <a:lnTo>
                  <a:pt x="162" y="855"/>
                </a:lnTo>
                <a:lnTo>
                  <a:pt x="181" y="855"/>
                </a:lnTo>
                <a:lnTo>
                  <a:pt x="181" y="933"/>
                </a:lnTo>
                <a:lnTo>
                  <a:pt x="201" y="933"/>
                </a:lnTo>
                <a:lnTo>
                  <a:pt x="201" y="1011"/>
                </a:lnTo>
                <a:lnTo>
                  <a:pt x="222" y="1011"/>
                </a:lnTo>
                <a:lnTo>
                  <a:pt x="222" y="1088"/>
                </a:lnTo>
                <a:lnTo>
                  <a:pt x="243" y="1088"/>
                </a:lnTo>
                <a:lnTo>
                  <a:pt x="243" y="1166"/>
                </a:lnTo>
                <a:lnTo>
                  <a:pt x="264" y="1166"/>
                </a:lnTo>
                <a:lnTo>
                  <a:pt x="264" y="1244"/>
                </a:lnTo>
                <a:lnTo>
                  <a:pt x="286" y="1244"/>
                </a:lnTo>
                <a:lnTo>
                  <a:pt x="286" y="1322"/>
                </a:lnTo>
                <a:lnTo>
                  <a:pt x="308" y="1322"/>
                </a:lnTo>
                <a:lnTo>
                  <a:pt x="308" y="1399"/>
                </a:lnTo>
                <a:lnTo>
                  <a:pt x="330" y="1399"/>
                </a:lnTo>
                <a:lnTo>
                  <a:pt x="330" y="1477"/>
                </a:lnTo>
                <a:lnTo>
                  <a:pt x="353" y="1477"/>
                </a:lnTo>
                <a:lnTo>
                  <a:pt x="353" y="1555"/>
                </a:lnTo>
                <a:lnTo>
                  <a:pt x="376" y="1555"/>
                </a:lnTo>
                <a:lnTo>
                  <a:pt x="376" y="1633"/>
                </a:lnTo>
                <a:lnTo>
                  <a:pt x="400" y="1633"/>
                </a:lnTo>
                <a:lnTo>
                  <a:pt x="400" y="1710"/>
                </a:lnTo>
                <a:lnTo>
                  <a:pt x="423" y="1710"/>
                </a:lnTo>
                <a:lnTo>
                  <a:pt x="423" y="1788"/>
                </a:lnTo>
                <a:lnTo>
                  <a:pt x="447" y="1788"/>
                </a:lnTo>
                <a:lnTo>
                  <a:pt x="447" y="1866"/>
                </a:lnTo>
                <a:lnTo>
                  <a:pt x="472" y="1866"/>
                </a:lnTo>
                <a:lnTo>
                  <a:pt x="472" y="1944"/>
                </a:lnTo>
                <a:lnTo>
                  <a:pt x="497" y="1944"/>
                </a:lnTo>
                <a:lnTo>
                  <a:pt x="497" y="2022"/>
                </a:lnTo>
                <a:lnTo>
                  <a:pt x="522" y="2022"/>
                </a:lnTo>
                <a:lnTo>
                  <a:pt x="522" y="2099"/>
                </a:lnTo>
                <a:lnTo>
                  <a:pt x="547" y="2099"/>
                </a:lnTo>
                <a:lnTo>
                  <a:pt x="547" y="2177"/>
                </a:lnTo>
                <a:lnTo>
                  <a:pt x="573" y="2177"/>
                </a:lnTo>
                <a:lnTo>
                  <a:pt x="573" y="2255"/>
                </a:lnTo>
                <a:lnTo>
                  <a:pt x="599" y="2255"/>
                </a:lnTo>
                <a:lnTo>
                  <a:pt x="599" y="2333"/>
                </a:lnTo>
                <a:lnTo>
                  <a:pt x="626" y="2333"/>
                </a:lnTo>
                <a:lnTo>
                  <a:pt x="626" y="2410"/>
                </a:lnTo>
                <a:lnTo>
                  <a:pt x="653" y="2410"/>
                </a:lnTo>
                <a:lnTo>
                  <a:pt x="653" y="2488"/>
                </a:lnTo>
                <a:lnTo>
                  <a:pt x="680" y="2488"/>
                </a:lnTo>
                <a:lnTo>
                  <a:pt x="680" y="2566"/>
                </a:lnTo>
                <a:lnTo>
                  <a:pt x="708" y="2566"/>
                </a:lnTo>
                <a:lnTo>
                  <a:pt x="708" y="2644"/>
                </a:lnTo>
                <a:lnTo>
                  <a:pt x="736" y="2644"/>
                </a:lnTo>
                <a:lnTo>
                  <a:pt x="736" y="2721"/>
                </a:lnTo>
                <a:lnTo>
                  <a:pt x="764" y="2721"/>
                </a:lnTo>
                <a:lnTo>
                  <a:pt x="764" y="2799"/>
                </a:lnTo>
                <a:lnTo>
                  <a:pt x="793" y="2799"/>
                </a:lnTo>
                <a:lnTo>
                  <a:pt x="793" y="2877"/>
                </a:lnTo>
                <a:lnTo>
                  <a:pt x="822" y="2877"/>
                </a:lnTo>
                <a:lnTo>
                  <a:pt x="822" y="2955"/>
                </a:lnTo>
                <a:lnTo>
                  <a:pt x="851" y="2955"/>
                </a:lnTo>
                <a:lnTo>
                  <a:pt x="851" y="3033"/>
                </a:lnTo>
                <a:lnTo>
                  <a:pt x="881" y="3033"/>
                </a:lnTo>
                <a:lnTo>
                  <a:pt x="881" y="3110"/>
                </a:lnTo>
                <a:lnTo>
                  <a:pt x="911" y="3110"/>
                </a:lnTo>
                <a:lnTo>
                  <a:pt x="911" y="3188"/>
                </a:lnTo>
                <a:lnTo>
                  <a:pt x="941" y="3188"/>
                </a:lnTo>
                <a:lnTo>
                  <a:pt x="941" y="3266"/>
                </a:lnTo>
                <a:lnTo>
                  <a:pt x="972" y="3266"/>
                </a:lnTo>
                <a:lnTo>
                  <a:pt x="972" y="3344"/>
                </a:lnTo>
                <a:lnTo>
                  <a:pt x="1004" y="3344"/>
                </a:lnTo>
                <a:lnTo>
                  <a:pt x="1004" y="3421"/>
                </a:lnTo>
                <a:lnTo>
                  <a:pt x="1035" y="3421"/>
                </a:lnTo>
                <a:lnTo>
                  <a:pt x="1035" y="3499"/>
                </a:lnTo>
                <a:lnTo>
                  <a:pt x="1068" y="3499"/>
                </a:lnTo>
                <a:lnTo>
                  <a:pt x="1068" y="3577"/>
                </a:lnTo>
                <a:lnTo>
                  <a:pt x="1100" y="3577"/>
                </a:lnTo>
                <a:lnTo>
                  <a:pt x="1100" y="3655"/>
                </a:lnTo>
                <a:lnTo>
                  <a:pt x="1133" y="3655"/>
                </a:lnTo>
                <a:lnTo>
                  <a:pt x="1133" y="3732"/>
                </a:lnTo>
                <a:lnTo>
                  <a:pt x="1167" y="3732"/>
                </a:lnTo>
                <a:lnTo>
                  <a:pt x="1167" y="3810"/>
                </a:lnTo>
                <a:lnTo>
                  <a:pt x="1201" y="3810"/>
                </a:lnTo>
                <a:lnTo>
                  <a:pt x="1201" y="3888"/>
                </a:lnTo>
                <a:lnTo>
                  <a:pt x="1235" y="3888"/>
                </a:lnTo>
                <a:lnTo>
                  <a:pt x="1235" y="3966"/>
                </a:lnTo>
                <a:lnTo>
                  <a:pt x="1270" y="3966"/>
                </a:lnTo>
                <a:lnTo>
                  <a:pt x="1270" y="4044"/>
                </a:lnTo>
                <a:lnTo>
                  <a:pt x="1306" y="4044"/>
                </a:lnTo>
                <a:lnTo>
                  <a:pt x="1306" y="4121"/>
                </a:lnTo>
                <a:lnTo>
                  <a:pt x="1341" y="4121"/>
                </a:lnTo>
                <a:lnTo>
                  <a:pt x="1341" y="4199"/>
                </a:lnTo>
                <a:lnTo>
                  <a:pt x="1378" y="4199"/>
                </a:lnTo>
                <a:lnTo>
                  <a:pt x="1378" y="4277"/>
                </a:lnTo>
                <a:lnTo>
                  <a:pt x="1415" y="4277"/>
                </a:lnTo>
                <a:lnTo>
                  <a:pt x="1415" y="4355"/>
                </a:lnTo>
                <a:lnTo>
                  <a:pt x="1452" y="4355"/>
                </a:lnTo>
                <a:lnTo>
                  <a:pt x="1452" y="4432"/>
                </a:lnTo>
                <a:lnTo>
                  <a:pt x="1490" y="4432"/>
                </a:lnTo>
                <a:lnTo>
                  <a:pt x="1490" y="4510"/>
                </a:lnTo>
                <a:lnTo>
                  <a:pt x="1529" y="4510"/>
                </a:lnTo>
                <a:lnTo>
                  <a:pt x="1529" y="4588"/>
                </a:lnTo>
                <a:lnTo>
                  <a:pt x="1568" y="4588"/>
                </a:lnTo>
                <a:lnTo>
                  <a:pt x="1568" y="4666"/>
                </a:lnTo>
                <a:lnTo>
                  <a:pt x="1608" y="4666"/>
                </a:lnTo>
                <a:lnTo>
                  <a:pt x="1608" y="4743"/>
                </a:lnTo>
                <a:lnTo>
                  <a:pt x="1649" y="4743"/>
                </a:lnTo>
                <a:lnTo>
                  <a:pt x="1649" y="4821"/>
                </a:lnTo>
                <a:lnTo>
                  <a:pt x="1690" y="4821"/>
                </a:lnTo>
                <a:lnTo>
                  <a:pt x="1690" y="4899"/>
                </a:lnTo>
                <a:lnTo>
                  <a:pt x="1732" y="4899"/>
                </a:lnTo>
                <a:lnTo>
                  <a:pt x="1732" y="4977"/>
                </a:lnTo>
                <a:lnTo>
                  <a:pt x="1775" y="4977"/>
                </a:lnTo>
                <a:lnTo>
                  <a:pt x="1775" y="5055"/>
                </a:lnTo>
                <a:lnTo>
                  <a:pt x="1818" y="5055"/>
                </a:lnTo>
                <a:lnTo>
                  <a:pt x="1818" y="5132"/>
                </a:lnTo>
                <a:lnTo>
                  <a:pt x="1862" y="5132"/>
                </a:lnTo>
                <a:lnTo>
                  <a:pt x="1862" y="5210"/>
                </a:lnTo>
                <a:lnTo>
                  <a:pt x="1907" y="5210"/>
                </a:lnTo>
                <a:lnTo>
                  <a:pt x="1907" y="5288"/>
                </a:lnTo>
                <a:lnTo>
                  <a:pt x="1953" y="5288"/>
                </a:lnTo>
                <a:lnTo>
                  <a:pt x="1953" y="5366"/>
                </a:lnTo>
                <a:lnTo>
                  <a:pt x="2000" y="5366"/>
                </a:lnTo>
                <a:lnTo>
                  <a:pt x="2000" y="5443"/>
                </a:lnTo>
                <a:lnTo>
                  <a:pt x="2047" y="5443"/>
                </a:lnTo>
                <a:lnTo>
                  <a:pt x="2047" y="5521"/>
                </a:lnTo>
                <a:lnTo>
                  <a:pt x="2096" y="5521"/>
                </a:lnTo>
                <a:lnTo>
                  <a:pt x="2096" y="5599"/>
                </a:lnTo>
                <a:lnTo>
                  <a:pt x="2145" y="5599"/>
                </a:lnTo>
                <a:lnTo>
                  <a:pt x="2145" y="5677"/>
                </a:lnTo>
                <a:lnTo>
                  <a:pt x="2196" y="5677"/>
                </a:lnTo>
                <a:lnTo>
                  <a:pt x="2196" y="5754"/>
                </a:lnTo>
                <a:lnTo>
                  <a:pt x="2248" y="5754"/>
                </a:lnTo>
                <a:lnTo>
                  <a:pt x="2248" y="5832"/>
                </a:lnTo>
                <a:lnTo>
                  <a:pt x="2301" y="5832"/>
                </a:lnTo>
                <a:lnTo>
                  <a:pt x="2301" y="5910"/>
                </a:lnTo>
                <a:lnTo>
                  <a:pt x="2355" y="5910"/>
                </a:lnTo>
                <a:lnTo>
                  <a:pt x="2355" y="5988"/>
                </a:lnTo>
                <a:lnTo>
                  <a:pt x="2411" y="5988"/>
                </a:lnTo>
                <a:lnTo>
                  <a:pt x="2411" y="6066"/>
                </a:lnTo>
                <a:lnTo>
                  <a:pt x="2468" y="6066"/>
                </a:lnTo>
                <a:lnTo>
                  <a:pt x="2468" y="6143"/>
                </a:lnTo>
                <a:lnTo>
                  <a:pt x="2527" y="6143"/>
                </a:lnTo>
                <a:lnTo>
                  <a:pt x="2527" y="6221"/>
                </a:lnTo>
                <a:lnTo>
                  <a:pt x="2587" y="6221"/>
                </a:lnTo>
                <a:lnTo>
                  <a:pt x="2587" y="6299"/>
                </a:lnTo>
                <a:lnTo>
                  <a:pt x="2649" y="6299"/>
                </a:lnTo>
                <a:lnTo>
                  <a:pt x="2649" y="6377"/>
                </a:lnTo>
                <a:lnTo>
                  <a:pt x="2713" y="6377"/>
                </a:lnTo>
                <a:lnTo>
                  <a:pt x="2713" y="6454"/>
                </a:lnTo>
                <a:lnTo>
                  <a:pt x="2779" y="6454"/>
                </a:lnTo>
                <a:lnTo>
                  <a:pt x="2779" y="6532"/>
                </a:lnTo>
                <a:lnTo>
                  <a:pt x="2847" y="6532"/>
                </a:lnTo>
                <a:lnTo>
                  <a:pt x="2847" y="6610"/>
                </a:lnTo>
                <a:lnTo>
                  <a:pt x="2918" y="6610"/>
                </a:lnTo>
                <a:lnTo>
                  <a:pt x="2918" y="6688"/>
                </a:lnTo>
                <a:lnTo>
                  <a:pt x="2991" y="6688"/>
                </a:lnTo>
                <a:lnTo>
                  <a:pt x="2991" y="6765"/>
                </a:lnTo>
                <a:lnTo>
                  <a:pt x="3068" y="6765"/>
                </a:lnTo>
                <a:lnTo>
                  <a:pt x="3068" y="6843"/>
                </a:lnTo>
                <a:lnTo>
                  <a:pt x="3148" y="6843"/>
                </a:lnTo>
                <a:lnTo>
                  <a:pt x="3148" y="6921"/>
                </a:lnTo>
                <a:lnTo>
                  <a:pt x="3231" y="6921"/>
                </a:lnTo>
                <a:lnTo>
                  <a:pt x="3231" y="6999"/>
                </a:lnTo>
                <a:lnTo>
                  <a:pt x="3320" y="6999"/>
                </a:lnTo>
                <a:lnTo>
                  <a:pt x="3320" y="7077"/>
                </a:lnTo>
                <a:lnTo>
                  <a:pt x="3413" y="7077"/>
                </a:lnTo>
                <a:lnTo>
                  <a:pt x="3413" y="7154"/>
                </a:lnTo>
                <a:lnTo>
                  <a:pt x="3512" y="7154"/>
                </a:lnTo>
                <a:lnTo>
                  <a:pt x="3512" y="7232"/>
                </a:lnTo>
                <a:lnTo>
                  <a:pt x="3618" y="7232"/>
                </a:lnTo>
                <a:lnTo>
                  <a:pt x="3618" y="7310"/>
                </a:lnTo>
                <a:lnTo>
                  <a:pt x="3733" y="7310"/>
                </a:lnTo>
                <a:lnTo>
                  <a:pt x="3733" y="7388"/>
                </a:lnTo>
                <a:lnTo>
                  <a:pt x="3858" y="7388"/>
                </a:lnTo>
                <a:lnTo>
                  <a:pt x="3858" y="7465"/>
                </a:lnTo>
                <a:lnTo>
                  <a:pt x="3999" y="7465"/>
                </a:lnTo>
                <a:lnTo>
                  <a:pt x="3999" y="7543"/>
                </a:lnTo>
                <a:lnTo>
                  <a:pt x="4160" y="7543"/>
                </a:lnTo>
                <a:lnTo>
                  <a:pt x="4160" y="7621"/>
                </a:lnTo>
                <a:lnTo>
                  <a:pt x="4354" y="7621"/>
                </a:lnTo>
                <a:lnTo>
                  <a:pt x="4354" y="7699"/>
                </a:lnTo>
                <a:lnTo>
                  <a:pt x="4611" y="7699"/>
                </a:lnTo>
                <a:lnTo>
                  <a:pt x="4611" y="7777"/>
                </a:lnTo>
                <a:lnTo>
                  <a:pt x="5281" y="7777"/>
                </a:lnTo>
                <a:lnTo>
                  <a:pt x="5281" y="7699"/>
                </a:lnTo>
                <a:lnTo>
                  <a:pt x="4611" y="7699"/>
                </a:lnTo>
                <a:lnTo>
                  <a:pt x="4611" y="7621"/>
                </a:lnTo>
                <a:lnTo>
                  <a:pt x="4354" y="7621"/>
                </a:lnTo>
                <a:lnTo>
                  <a:pt x="4354" y="7543"/>
                </a:lnTo>
                <a:lnTo>
                  <a:pt x="4160" y="7543"/>
                </a:lnTo>
                <a:lnTo>
                  <a:pt x="4160" y="7465"/>
                </a:lnTo>
                <a:lnTo>
                  <a:pt x="3999" y="7465"/>
                </a:lnTo>
                <a:lnTo>
                  <a:pt x="3999" y="7388"/>
                </a:lnTo>
                <a:lnTo>
                  <a:pt x="3858" y="7388"/>
                </a:lnTo>
                <a:lnTo>
                  <a:pt x="3858" y="7310"/>
                </a:lnTo>
                <a:lnTo>
                  <a:pt x="3733" y="7310"/>
                </a:lnTo>
                <a:lnTo>
                  <a:pt x="3733" y="7232"/>
                </a:lnTo>
                <a:lnTo>
                  <a:pt x="3618" y="7232"/>
                </a:lnTo>
                <a:lnTo>
                  <a:pt x="3618" y="7154"/>
                </a:lnTo>
                <a:lnTo>
                  <a:pt x="3512" y="7154"/>
                </a:lnTo>
                <a:lnTo>
                  <a:pt x="3512" y="7077"/>
                </a:lnTo>
                <a:lnTo>
                  <a:pt x="3413" y="7077"/>
                </a:lnTo>
                <a:lnTo>
                  <a:pt x="3413" y="6999"/>
                </a:lnTo>
                <a:lnTo>
                  <a:pt x="3320" y="6999"/>
                </a:lnTo>
                <a:lnTo>
                  <a:pt x="3320" y="6921"/>
                </a:lnTo>
                <a:lnTo>
                  <a:pt x="3231" y="6921"/>
                </a:lnTo>
                <a:lnTo>
                  <a:pt x="3231" y="6843"/>
                </a:lnTo>
                <a:lnTo>
                  <a:pt x="3148" y="6843"/>
                </a:lnTo>
                <a:lnTo>
                  <a:pt x="3148" y="6765"/>
                </a:lnTo>
                <a:lnTo>
                  <a:pt x="3068" y="6765"/>
                </a:lnTo>
                <a:lnTo>
                  <a:pt x="3068" y="6688"/>
                </a:lnTo>
                <a:lnTo>
                  <a:pt x="2991" y="6688"/>
                </a:lnTo>
                <a:lnTo>
                  <a:pt x="2991" y="6610"/>
                </a:lnTo>
                <a:lnTo>
                  <a:pt x="2918" y="6610"/>
                </a:lnTo>
                <a:lnTo>
                  <a:pt x="2918" y="6532"/>
                </a:lnTo>
                <a:lnTo>
                  <a:pt x="2847" y="6532"/>
                </a:lnTo>
                <a:lnTo>
                  <a:pt x="2847" y="6454"/>
                </a:lnTo>
                <a:lnTo>
                  <a:pt x="2779" y="6454"/>
                </a:lnTo>
                <a:lnTo>
                  <a:pt x="2779" y="6377"/>
                </a:lnTo>
                <a:lnTo>
                  <a:pt x="2713" y="6377"/>
                </a:lnTo>
                <a:lnTo>
                  <a:pt x="2713" y="6299"/>
                </a:lnTo>
                <a:lnTo>
                  <a:pt x="2649" y="6299"/>
                </a:lnTo>
                <a:lnTo>
                  <a:pt x="2649" y="6221"/>
                </a:lnTo>
                <a:lnTo>
                  <a:pt x="2587" y="6221"/>
                </a:lnTo>
                <a:lnTo>
                  <a:pt x="2587" y="6143"/>
                </a:lnTo>
                <a:lnTo>
                  <a:pt x="2527" y="6143"/>
                </a:lnTo>
                <a:lnTo>
                  <a:pt x="2527" y="6066"/>
                </a:lnTo>
                <a:lnTo>
                  <a:pt x="2468" y="6066"/>
                </a:lnTo>
                <a:lnTo>
                  <a:pt x="2468" y="5988"/>
                </a:lnTo>
                <a:lnTo>
                  <a:pt x="2411" y="5988"/>
                </a:lnTo>
                <a:lnTo>
                  <a:pt x="2411" y="5910"/>
                </a:lnTo>
                <a:lnTo>
                  <a:pt x="2355" y="5910"/>
                </a:lnTo>
                <a:lnTo>
                  <a:pt x="2355" y="5832"/>
                </a:lnTo>
                <a:lnTo>
                  <a:pt x="2301" y="5832"/>
                </a:lnTo>
                <a:lnTo>
                  <a:pt x="2301" y="5754"/>
                </a:lnTo>
                <a:lnTo>
                  <a:pt x="2248" y="5754"/>
                </a:lnTo>
                <a:lnTo>
                  <a:pt x="2248" y="5677"/>
                </a:lnTo>
                <a:lnTo>
                  <a:pt x="2196" y="5677"/>
                </a:lnTo>
                <a:lnTo>
                  <a:pt x="2196" y="5599"/>
                </a:lnTo>
                <a:lnTo>
                  <a:pt x="2145" y="5599"/>
                </a:lnTo>
                <a:lnTo>
                  <a:pt x="2145" y="5521"/>
                </a:lnTo>
                <a:lnTo>
                  <a:pt x="2096" y="5521"/>
                </a:lnTo>
                <a:lnTo>
                  <a:pt x="2096" y="5443"/>
                </a:lnTo>
                <a:lnTo>
                  <a:pt x="2047" y="5443"/>
                </a:lnTo>
                <a:lnTo>
                  <a:pt x="2047" y="5366"/>
                </a:lnTo>
                <a:lnTo>
                  <a:pt x="2000" y="5366"/>
                </a:lnTo>
                <a:lnTo>
                  <a:pt x="2000" y="5288"/>
                </a:lnTo>
                <a:lnTo>
                  <a:pt x="1953" y="5288"/>
                </a:lnTo>
                <a:lnTo>
                  <a:pt x="1953" y="5210"/>
                </a:lnTo>
                <a:lnTo>
                  <a:pt x="1907" y="5210"/>
                </a:lnTo>
                <a:lnTo>
                  <a:pt x="1907" y="5132"/>
                </a:lnTo>
                <a:lnTo>
                  <a:pt x="1862" y="5132"/>
                </a:lnTo>
                <a:lnTo>
                  <a:pt x="1862" y="5055"/>
                </a:lnTo>
                <a:lnTo>
                  <a:pt x="1818" y="5055"/>
                </a:lnTo>
                <a:lnTo>
                  <a:pt x="1818" y="4977"/>
                </a:lnTo>
                <a:lnTo>
                  <a:pt x="1775" y="4977"/>
                </a:lnTo>
                <a:lnTo>
                  <a:pt x="1775" y="4899"/>
                </a:lnTo>
                <a:lnTo>
                  <a:pt x="1732" y="4899"/>
                </a:lnTo>
                <a:lnTo>
                  <a:pt x="1732" y="4821"/>
                </a:lnTo>
                <a:lnTo>
                  <a:pt x="1690" y="4821"/>
                </a:lnTo>
                <a:lnTo>
                  <a:pt x="1690" y="4743"/>
                </a:lnTo>
                <a:lnTo>
                  <a:pt x="1649" y="4743"/>
                </a:lnTo>
                <a:lnTo>
                  <a:pt x="1649" y="4666"/>
                </a:lnTo>
                <a:lnTo>
                  <a:pt x="1608" y="4666"/>
                </a:lnTo>
                <a:lnTo>
                  <a:pt x="1608" y="4588"/>
                </a:lnTo>
                <a:lnTo>
                  <a:pt x="1568" y="4588"/>
                </a:lnTo>
                <a:lnTo>
                  <a:pt x="1568" y="4510"/>
                </a:lnTo>
                <a:lnTo>
                  <a:pt x="1529" y="4510"/>
                </a:lnTo>
                <a:lnTo>
                  <a:pt x="1529" y="4432"/>
                </a:lnTo>
                <a:lnTo>
                  <a:pt x="1490" y="4432"/>
                </a:lnTo>
                <a:lnTo>
                  <a:pt x="1490" y="4355"/>
                </a:lnTo>
                <a:lnTo>
                  <a:pt x="1452" y="4355"/>
                </a:lnTo>
                <a:lnTo>
                  <a:pt x="1452" y="4277"/>
                </a:lnTo>
                <a:lnTo>
                  <a:pt x="1415" y="4277"/>
                </a:lnTo>
                <a:lnTo>
                  <a:pt x="1415" y="4199"/>
                </a:lnTo>
                <a:lnTo>
                  <a:pt x="1378" y="4199"/>
                </a:lnTo>
                <a:lnTo>
                  <a:pt x="1378" y="4121"/>
                </a:lnTo>
                <a:lnTo>
                  <a:pt x="1341" y="4121"/>
                </a:lnTo>
                <a:lnTo>
                  <a:pt x="1341" y="4044"/>
                </a:lnTo>
                <a:lnTo>
                  <a:pt x="1306" y="4044"/>
                </a:lnTo>
                <a:lnTo>
                  <a:pt x="1306" y="3966"/>
                </a:lnTo>
                <a:lnTo>
                  <a:pt x="1270" y="3966"/>
                </a:lnTo>
                <a:lnTo>
                  <a:pt x="1270" y="3888"/>
                </a:lnTo>
                <a:lnTo>
                  <a:pt x="1235" y="3888"/>
                </a:lnTo>
                <a:lnTo>
                  <a:pt x="1235" y="3810"/>
                </a:lnTo>
                <a:lnTo>
                  <a:pt x="1201" y="3810"/>
                </a:lnTo>
                <a:lnTo>
                  <a:pt x="1201" y="3732"/>
                </a:lnTo>
                <a:lnTo>
                  <a:pt x="1167" y="3732"/>
                </a:lnTo>
                <a:lnTo>
                  <a:pt x="1167" y="3655"/>
                </a:lnTo>
                <a:lnTo>
                  <a:pt x="1133" y="3655"/>
                </a:lnTo>
                <a:lnTo>
                  <a:pt x="1133" y="3577"/>
                </a:lnTo>
                <a:lnTo>
                  <a:pt x="1100" y="3577"/>
                </a:lnTo>
                <a:lnTo>
                  <a:pt x="1100" y="3499"/>
                </a:lnTo>
                <a:lnTo>
                  <a:pt x="1068" y="3499"/>
                </a:lnTo>
                <a:lnTo>
                  <a:pt x="1068" y="3421"/>
                </a:lnTo>
                <a:lnTo>
                  <a:pt x="1035" y="3421"/>
                </a:lnTo>
                <a:lnTo>
                  <a:pt x="1035" y="3344"/>
                </a:lnTo>
                <a:lnTo>
                  <a:pt x="1004" y="3344"/>
                </a:lnTo>
                <a:lnTo>
                  <a:pt x="1004" y="3266"/>
                </a:lnTo>
                <a:lnTo>
                  <a:pt x="972" y="3266"/>
                </a:lnTo>
                <a:lnTo>
                  <a:pt x="972" y="3188"/>
                </a:lnTo>
                <a:lnTo>
                  <a:pt x="941" y="3188"/>
                </a:lnTo>
                <a:lnTo>
                  <a:pt x="941" y="3110"/>
                </a:lnTo>
                <a:lnTo>
                  <a:pt x="911" y="3110"/>
                </a:lnTo>
                <a:lnTo>
                  <a:pt x="911" y="3033"/>
                </a:lnTo>
                <a:lnTo>
                  <a:pt x="881" y="3033"/>
                </a:lnTo>
                <a:lnTo>
                  <a:pt x="881" y="2955"/>
                </a:lnTo>
                <a:lnTo>
                  <a:pt x="851" y="2955"/>
                </a:lnTo>
                <a:lnTo>
                  <a:pt x="851" y="2877"/>
                </a:lnTo>
                <a:lnTo>
                  <a:pt x="822" y="2877"/>
                </a:lnTo>
                <a:lnTo>
                  <a:pt x="822" y="2799"/>
                </a:lnTo>
                <a:lnTo>
                  <a:pt x="793" y="2799"/>
                </a:lnTo>
                <a:lnTo>
                  <a:pt x="793" y="2721"/>
                </a:lnTo>
                <a:lnTo>
                  <a:pt x="764" y="2721"/>
                </a:lnTo>
                <a:lnTo>
                  <a:pt x="764" y="2644"/>
                </a:lnTo>
                <a:lnTo>
                  <a:pt x="736" y="2644"/>
                </a:lnTo>
                <a:lnTo>
                  <a:pt x="736" y="2566"/>
                </a:lnTo>
                <a:lnTo>
                  <a:pt x="708" y="2566"/>
                </a:lnTo>
                <a:lnTo>
                  <a:pt x="708" y="2488"/>
                </a:lnTo>
                <a:lnTo>
                  <a:pt x="680" y="2488"/>
                </a:lnTo>
                <a:lnTo>
                  <a:pt x="680" y="2410"/>
                </a:lnTo>
                <a:lnTo>
                  <a:pt x="653" y="2410"/>
                </a:lnTo>
                <a:lnTo>
                  <a:pt x="653" y="2333"/>
                </a:lnTo>
                <a:lnTo>
                  <a:pt x="626" y="2333"/>
                </a:lnTo>
                <a:lnTo>
                  <a:pt x="626" y="2255"/>
                </a:lnTo>
                <a:lnTo>
                  <a:pt x="599" y="2255"/>
                </a:lnTo>
                <a:lnTo>
                  <a:pt x="599" y="2177"/>
                </a:lnTo>
                <a:lnTo>
                  <a:pt x="573" y="2177"/>
                </a:lnTo>
                <a:lnTo>
                  <a:pt x="573" y="2099"/>
                </a:lnTo>
                <a:lnTo>
                  <a:pt x="547" y="2099"/>
                </a:lnTo>
                <a:lnTo>
                  <a:pt x="547" y="2022"/>
                </a:lnTo>
                <a:lnTo>
                  <a:pt x="522" y="2022"/>
                </a:lnTo>
                <a:lnTo>
                  <a:pt x="522" y="1944"/>
                </a:lnTo>
                <a:lnTo>
                  <a:pt x="497" y="1944"/>
                </a:lnTo>
                <a:lnTo>
                  <a:pt x="497" y="1866"/>
                </a:lnTo>
                <a:lnTo>
                  <a:pt x="472" y="1866"/>
                </a:lnTo>
                <a:lnTo>
                  <a:pt x="472" y="1788"/>
                </a:lnTo>
                <a:lnTo>
                  <a:pt x="447" y="1788"/>
                </a:lnTo>
                <a:lnTo>
                  <a:pt x="447" y="1710"/>
                </a:lnTo>
                <a:lnTo>
                  <a:pt x="423" y="1710"/>
                </a:lnTo>
                <a:lnTo>
                  <a:pt x="423" y="1633"/>
                </a:lnTo>
                <a:lnTo>
                  <a:pt x="400" y="1633"/>
                </a:lnTo>
                <a:lnTo>
                  <a:pt x="400" y="1555"/>
                </a:lnTo>
                <a:lnTo>
                  <a:pt x="376" y="1555"/>
                </a:lnTo>
                <a:lnTo>
                  <a:pt x="376" y="1477"/>
                </a:lnTo>
                <a:lnTo>
                  <a:pt x="353" y="1477"/>
                </a:lnTo>
                <a:lnTo>
                  <a:pt x="353" y="1399"/>
                </a:lnTo>
                <a:lnTo>
                  <a:pt x="330" y="1399"/>
                </a:lnTo>
                <a:lnTo>
                  <a:pt x="330" y="1322"/>
                </a:lnTo>
                <a:lnTo>
                  <a:pt x="308" y="1322"/>
                </a:lnTo>
                <a:lnTo>
                  <a:pt x="308" y="1244"/>
                </a:lnTo>
                <a:lnTo>
                  <a:pt x="286" y="1244"/>
                </a:lnTo>
                <a:lnTo>
                  <a:pt x="286" y="1166"/>
                </a:lnTo>
                <a:lnTo>
                  <a:pt x="264" y="1166"/>
                </a:lnTo>
                <a:lnTo>
                  <a:pt x="264" y="1088"/>
                </a:lnTo>
                <a:lnTo>
                  <a:pt x="243" y="1088"/>
                </a:lnTo>
                <a:lnTo>
                  <a:pt x="243" y="1011"/>
                </a:lnTo>
                <a:lnTo>
                  <a:pt x="222" y="1011"/>
                </a:lnTo>
                <a:lnTo>
                  <a:pt x="222" y="933"/>
                </a:lnTo>
                <a:lnTo>
                  <a:pt x="201" y="933"/>
                </a:lnTo>
                <a:lnTo>
                  <a:pt x="201" y="855"/>
                </a:lnTo>
                <a:lnTo>
                  <a:pt x="181" y="855"/>
                </a:lnTo>
                <a:lnTo>
                  <a:pt x="181" y="777"/>
                </a:lnTo>
                <a:lnTo>
                  <a:pt x="162" y="777"/>
                </a:lnTo>
                <a:lnTo>
                  <a:pt x="162" y="699"/>
                </a:lnTo>
                <a:lnTo>
                  <a:pt x="142" y="699"/>
                </a:lnTo>
                <a:lnTo>
                  <a:pt x="142" y="622"/>
                </a:lnTo>
                <a:lnTo>
                  <a:pt x="123" y="622"/>
                </a:lnTo>
                <a:lnTo>
                  <a:pt x="123" y="544"/>
                </a:lnTo>
                <a:lnTo>
                  <a:pt x="105" y="544"/>
                </a:lnTo>
                <a:lnTo>
                  <a:pt x="105" y="466"/>
                </a:lnTo>
                <a:lnTo>
                  <a:pt x="87" y="466"/>
                </a:lnTo>
                <a:lnTo>
                  <a:pt x="87" y="388"/>
                </a:lnTo>
                <a:lnTo>
                  <a:pt x="70" y="388"/>
                </a:lnTo>
                <a:lnTo>
                  <a:pt x="70" y="311"/>
                </a:lnTo>
                <a:lnTo>
                  <a:pt x="54" y="311"/>
                </a:lnTo>
                <a:lnTo>
                  <a:pt x="54" y="233"/>
                </a:lnTo>
                <a:lnTo>
                  <a:pt x="38" y="233"/>
                </a:lnTo>
                <a:lnTo>
                  <a:pt x="38" y="155"/>
                </a:lnTo>
                <a:lnTo>
                  <a:pt x="24" y="155"/>
                </a:lnTo>
                <a:lnTo>
                  <a:pt x="24" y="77"/>
                </a:lnTo>
                <a:lnTo>
                  <a:pt x="10" y="77"/>
                </a:lnTo>
                <a:lnTo>
                  <a:pt x="10" y="0"/>
                </a:lnTo>
                <a:lnTo>
                  <a:pt x="0" y="0"/>
                </a:lnTo>
              </a:path>
            </a:pathLst>
          </a:custGeom>
          <a:noFill/>
          <a:ln w="28575">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0813" name="Freeform 46"/>
          <p:cNvSpPr>
            <a:spLocks/>
          </p:cNvSpPr>
          <p:nvPr/>
        </p:nvSpPr>
        <p:spPr bwMode="auto">
          <a:xfrm flipV="1">
            <a:off x="3913188" y="2998788"/>
            <a:ext cx="1255712" cy="1489075"/>
          </a:xfrm>
          <a:custGeom>
            <a:avLst/>
            <a:gdLst>
              <a:gd name="T0" fmla="*/ 0 w 5281"/>
              <a:gd name="T1" fmla="*/ 2147483647 h 7777"/>
              <a:gd name="T2" fmla="*/ 0 w 5281"/>
              <a:gd name="T3" fmla="*/ 2147483647 h 7777"/>
              <a:gd name="T4" fmla="*/ 0 w 5281"/>
              <a:gd name="T5" fmla="*/ 2147483647 h 7777"/>
              <a:gd name="T6" fmla="*/ 0 w 5281"/>
              <a:gd name="T7" fmla="*/ 2147483647 h 7777"/>
              <a:gd name="T8" fmla="*/ 0 w 5281"/>
              <a:gd name="T9" fmla="*/ 2147483647 h 7777"/>
              <a:gd name="T10" fmla="*/ 0 w 5281"/>
              <a:gd name="T11" fmla="*/ 2147483647 h 7777"/>
              <a:gd name="T12" fmla="*/ 0 w 5281"/>
              <a:gd name="T13" fmla="*/ 2147483647 h 7777"/>
              <a:gd name="T14" fmla="*/ 0 w 5281"/>
              <a:gd name="T15" fmla="*/ 2147483647 h 7777"/>
              <a:gd name="T16" fmla="*/ 0 w 5281"/>
              <a:gd name="T17" fmla="*/ 2147483647 h 7777"/>
              <a:gd name="T18" fmla="*/ 0 w 5281"/>
              <a:gd name="T19" fmla="*/ 2147483647 h 7777"/>
              <a:gd name="T20" fmla="*/ 0 w 5281"/>
              <a:gd name="T21" fmla="*/ 2147483647 h 7777"/>
              <a:gd name="T22" fmla="*/ 0 w 5281"/>
              <a:gd name="T23" fmla="*/ 2147483647 h 7777"/>
              <a:gd name="T24" fmla="*/ 0 w 5281"/>
              <a:gd name="T25" fmla="*/ 2147483647 h 7777"/>
              <a:gd name="T26" fmla="*/ 0 w 5281"/>
              <a:gd name="T27" fmla="*/ 2147483647 h 7777"/>
              <a:gd name="T28" fmla="*/ 0 w 5281"/>
              <a:gd name="T29" fmla="*/ 2147483647 h 7777"/>
              <a:gd name="T30" fmla="*/ 0 w 5281"/>
              <a:gd name="T31" fmla="*/ 2147483647 h 7777"/>
              <a:gd name="T32" fmla="*/ 0 w 5281"/>
              <a:gd name="T33" fmla="*/ 2147483647 h 7777"/>
              <a:gd name="T34" fmla="*/ 0 w 5281"/>
              <a:gd name="T35" fmla="*/ 2147483647 h 7777"/>
              <a:gd name="T36" fmla="*/ 0 w 5281"/>
              <a:gd name="T37" fmla="*/ 2147483647 h 7777"/>
              <a:gd name="T38" fmla="*/ 0 w 5281"/>
              <a:gd name="T39" fmla="*/ 2147483647 h 7777"/>
              <a:gd name="T40" fmla="*/ 2147483647 w 5281"/>
              <a:gd name="T41" fmla="*/ 2147483647 h 7777"/>
              <a:gd name="T42" fmla="*/ 2147483647 w 5281"/>
              <a:gd name="T43" fmla="*/ 2147483647 h 7777"/>
              <a:gd name="T44" fmla="*/ 2147483647 w 5281"/>
              <a:gd name="T45" fmla="*/ 2147483647 h 7777"/>
              <a:gd name="T46" fmla="*/ 2147483647 w 5281"/>
              <a:gd name="T47" fmla="*/ 2147483647 h 7777"/>
              <a:gd name="T48" fmla="*/ 2147483647 w 5281"/>
              <a:gd name="T49" fmla="*/ 2147483647 h 7777"/>
              <a:gd name="T50" fmla="*/ 2147483647 w 5281"/>
              <a:gd name="T51" fmla="*/ 2147483647 h 7777"/>
              <a:gd name="T52" fmla="*/ 2147483647 w 5281"/>
              <a:gd name="T53" fmla="*/ 2147483647 h 7777"/>
              <a:gd name="T54" fmla="*/ 2147483647 w 5281"/>
              <a:gd name="T55" fmla="*/ 2147483647 h 7777"/>
              <a:gd name="T56" fmla="*/ 2147483647 w 5281"/>
              <a:gd name="T57" fmla="*/ 2147483647 h 7777"/>
              <a:gd name="T58" fmla="*/ 2147483647 w 5281"/>
              <a:gd name="T59" fmla="*/ 2147483647 h 7777"/>
              <a:gd name="T60" fmla="*/ 2147483647 w 5281"/>
              <a:gd name="T61" fmla="*/ 2147483647 h 7777"/>
              <a:gd name="T62" fmla="*/ 2147483647 w 5281"/>
              <a:gd name="T63" fmla="*/ 2147483647 h 7777"/>
              <a:gd name="T64" fmla="*/ 2147483647 w 5281"/>
              <a:gd name="T65" fmla="*/ 2147483647 h 7777"/>
              <a:gd name="T66" fmla="*/ 2147483647 w 5281"/>
              <a:gd name="T67" fmla="*/ 2147483647 h 7777"/>
              <a:gd name="T68" fmla="*/ 2147483647 w 5281"/>
              <a:gd name="T69" fmla="*/ 2147483647 h 7777"/>
              <a:gd name="T70" fmla="*/ 2147483647 w 5281"/>
              <a:gd name="T71" fmla="*/ 2147483647 h 7777"/>
              <a:gd name="T72" fmla="*/ 2147483647 w 5281"/>
              <a:gd name="T73" fmla="*/ 2147483647 h 7777"/>
              <a:gd name="T74" fmla="*/ 2147483647 w 5281"/>
              <a:gd name="T75" fmla="*/ 2147483647 h 7777"/>
              <a:gd name="T76" fmla="*/ 2147483647 w 5281"/>
              <a:gd name="T77" fmla="*/ 2147483647 h 7777"/>
              <a:gd name="T78" fmla="*/ 2147483647 w 5281"/>
              <a:gd name="T79" fmla="*/ 2147483647 h 7777"/>
              <a:gd name="T80" fmla="*/ 2147483647 w 5281"/>
              <a:gd name="T81" fmla="*/ 2147483647 h 7777"/>
              <a:gd name="T82" fmla="*/ 2147483647 w 5281"/>
              <a:gd name="T83" fmla="*/ 2147483647 h 7777"/>
              <a:gd name="T84" fmla="*/ 2147483647 w 5281"/>
              <a:gd name="T85" fmla="*/ 2147483647 h 7777"/>
              <a:gd name="T86" fmla="*/ 2147483647 w 5281"/>
              <a:gd name="T87" fmla="*/ 2147483647 h 7777"/>
              <a:gd name="T88" fmla="*/ 2147483647 w 5281"/>
              <a:gd name="T89" fmla="*/ 2147483647 h 7777"/>
              <a:gd name="T90" fmla="*/ 2147483647 w 5281"/>
              <a:gd name="T91" fmla="*/ 2147483647 h 7777"/>
              <a:gd name="T92" fmla="*/ 2147483647 w 5281"/>
              <a:gd name="T93" fmla="*/ 2147483647 h 7777"/>
              <a:gd name="T94" fmla="*/ 2147483647 w 5281"/>
              <a:gd name="T95" fmla="*/ 2147483647 h 7777"/>
              <a:gd name="T96" fmla="*/ 2147483647 w 5281"/>
              <a:gd name="T97" fmla="*/ 2147483647 h 7777"/>
              <a:gd name="T98" fmla="*/ 2147483647 w 5281"/>
              <a:gd name="T99" fmla="*/ 2147483647 h 7777"/>
              <a:gd name="T100" fmla="*/ 2147483647 w 5281"/>
              <a:gd name="T101" fmla="*/ 2147483647 h 7777"/>
              <a:gd name="T102" fmla="*/ 2147483647 w 5281"/>
              <a:gd name="T103" fmla="*/ 2147483647 h 7777"/>
              <a:gd name="T104" fmla="*/ 2147483647 w 5281"/>
              <a:gd name="T105" fmla="*/ 2147483647 h 7777"/>
              <a:gd name="T106" fmla="*/ 2147483647 w 5281"/>
              <a:gd name="T107" fmla="*/ 2147483647 h 7777"/>
              <a:gd name="T108" fmla="*/ 2147483647 w 5281"/>
              <a:gd name="T109" fmla="*/ 2147483647 h 7777"/>
              <a:gd name="T110" fmla="*/ 2147483647 w 5281"/>
              <a:gd name="T111" fmla="*/ 2147483647 h 7777"/>
              <a:gd name="T112" fmla="*/ 2147483647 w 5281"/>
              <a:gd name="T113" fmla="*/ 2147483647 h 7777"/>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5281"/>
              <a:gd name="T172" fmla="*/ 0 h 7777"/>
              <a:gd name="T173" fmla="*/ 5281 w 5281"/>
              <a:gd name="T174" fmla="*/ 7777 h 7777"/>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5281" h="7777">
                <a:moveTo>
                  <a:pt x="0" y="0"/>
                </a:moveTo>
                <a:lnTo>
                  <a:pt x="0" y="0"/>
                </a:lnTo>
                <a:lnTo>
                  <a:pt x="0" y="77"/>
                </a:lnTo>
                <a:lnTo>
                  <a:pt x="0" y="155"/>
                </a:lnTo>
                <a:lnTo>
                  <a:pt x="0" y="233"/>
                </a:lnTo>
                <a:lnTo>
                  <a:pt x="0" y="311"/>
                </a:lnTo>
                <a:lnTo>
                  <a:pt x="0" y="388"/>
                </a:lnTo>
                <a:lnTo>
                  <a:pt x="0" y="466"/>
                </a:lnTo>
                <a:lnTo>
                  <a:pt x="0" y="544"/>
                </a:lnTo>
                <a:lnTo>
                  <a:pt x="0" y="622"/>
                </a:lnTo>
                <a:lnTo>
                  <a:pt x="0" y="699"/>
                </a:lnTo>
                <a:lnTo>
                  <a:pt x="0" y="777"/>
                </a:lnTo>
                <a:lnTo>
                  <a:pt x="0" y="855"/>
                </a:lnTo>
                <a:lnTo>
                  <a:pt x="0" y="933"/>
                </a:lnTo>
                <a:lnTo>
                  <a:pt x="0" y="1011"/>
                </a:lnTo>
                <a:lnTo>
                  <a:pt x="0" y="1088"/>
                </a:lnTo>
                <a:lnTo>
                  <a:pt x="0" y="1166"/>
                </a:lnTo>
                <a:lnTo>
                  <a:pt x="0" y="1244"/>
                </a:lnTo>
                <a:lnTo>
                  <a:pt x="0" y="1322"/>
                </a:lnTo>
                <a:lnTo>
                  <a:pt x="0" y="1399"/>
                </a:lnTo>
                <a:lnTo>
                  <a:pt x="0" y="1477"/>
                </a:lnTo>
                <a:lnTo>
                  <a:pt x="0" y="1555"/>
                </a:lnTo>
                <a:lnTo>
                  <a:pt x="0" y="1633"/>
                </a:lnTo>
                <a:lnTo>
                  <a:pt x="0" y="1710"/>
                </a:lnTo>
                <a:lnTo>
                  <a:pt x="0" y="1788"/>
                </a:lnTo>
                <a:lnTo>
                  <a:pt x="0" y="1866"/>
                </a:lnTo>
                <a:lnTo>
                  <a:pt x="0" y="1944"/>
                </a:lnTo>
                <a:lnTo>
                  <a:pt x="0" y="2022"/>
                </a:lnTo>
                <a:lnTo>
                  <a:pt x="0" y="2099"/>
                </a:lnTo>
                <a:lnTo>
                  <a:pt x="0" y="2177"/>
                </a:lnTo>
                <a:lnTo>
                  <a:pt x="0" y="2255"/>
                </a:lnTo>
                <a:lnTo>
                  <a:pt x="0" y="2333"/>
                </a:lnTo>
                <a:lnTo>
                  <a:pt x="0" y="2410"/>
                </a:lnTo>
                <a:lnTo>
                  <a:pt x="0" y="2488"/>
                </a:lnTo>
                <a:lnTo>
                  <a:pt x="0" y="2566"/>
                </a:lnTo>
                <a:lnTo>
                  <a:pt x="0" y="2644"/>
                </a:lnTo>
                <a:lnTo>
                  <a:pt x="0" y="2721"/>
                </a:lnTo>
                <a:lnTo>
                  <a:pt x="0" y="2799"/>
                </a:lnTo>
                <a:lnTo>
                  <a:pt x="0" y="2877"/>
                </a:lnTo>
                <a:lnTo>
                  <a:pt x="0" y="2955"/>
                </a:lnTo>
                <a:lnTo>
                  <a:pt x="0" y="3033"/>
                </a:lnTo>
                <a:lnTo>
                  <a:pt x="0" y="3110"/>
                </a:lnTo>
                <a:lnTo>
                  <a:pt x="0" y="3188"/>
                </a:lnTo>
                <a:lnTo>
                  <a:pt x="0" y="3266"/>
                </a:lnTo>
                <a:lnTo>
                  <a:pt x="0" y="3344"/>
                </a:lnTo>
                <a:lnTo>
                  <a:pt x="0" y="3421"/>
                </a:lnTo>
                <a:lnTo>
                  <a:pt x="0" y="3499"/>
                </a:lnTo>
                <a:lnTo>
                  <a:pt x="0" y="3577"/>
                </a:lnTo>
                <a:lnTo>
                  <a:pt x="0" y="3655"/>
                </a:lnTo>
                <a:lnTo>
                  <a:pt x="0" y="3732"/>
                </a:lnTo>
                <a:lnTo>
                  <a:pt x="0" y="3810"/>
                </a:lnTo>
                <a:lnTo>
                  <a:pt x="0" y="3888"/>
                </a:lnTo>
                <a:lnTo>
                  <a:pt x="0" y="3966"/>
                </a:lnTo>
                <a:lnTo>
                  <a:pt x="0" y="4044"/>
                </a:lnTo>
                <a:lnTo>
                  <a:pt x="0" y="4121"/>
                </a:lnTo>
                <a:lnTo>
                  <a:pt x="0" y="4199"/>
                </a:lnTo>
                <a:lnTo>
                  <a:pt x="0" y="4277"/>
                </a:lnTo>
                <a:lnTo>
                  <a:pt x="0" y="4355"/>
                </a:lnTo>
                <a:lnTo>
                  <a:pt x="0" y="4432"/>
                </a:lnTo>
                <a:lnTo>
                  <a:pt x="0" y="4510"/>
                </a:lnTo>
                <a:lnTo>
                  <a:pt x="0" y="4588"/>
                </a:lnTo>
                <a:lnTo>
                  <a:pt x="0" y="4666"/>
                </a:lnTo>
                <a:lnTo>
                  <a:pt x="0" y="4743"/>
                </a:lnTo>
                <a:lnTo>
                  <a:pt x="0" y="4821"/>
                </a:lnTo>
                <a:lnTo>
                  <a:pt x="0" y="4899"/>
                </a:lnTo>
                <a:lnTo>
                  <a:pt x="0" y="4977"/>
                </a:lnTo>
                <a:lnTo>
                  <a:pt x="0" y="5055"/>
                </a:lnTo>
                <a:lnTo>
                  <a:pt x="0" y="5132"/>
                </a:lnTo>
                <a:lnTo>
                  <a:pt x="0" y="5210"/>
                </a:lnTo>
                <a:lnTo>
                  <a:pt x="0" y="5288"/>
                </a:lnTo>
                <a:lnTo>
                  <a:pt x="0" y="5366"/>
                </a:lnTo>
                <a:lnTo>
                  <a:pt x="0" y="5443"/>
                </a:lnTo>
                <a:lnTo>
                  <a:pt x="0" y="5521"/>
                </a:lnTo>
                <a:lnTo>
                  <a:pt x="0" y="5599"/>
                </a:lnTo>
                <a:lnTo>
                  <a:pt x="42" y="5599"/>
                </a:lnTo>
                <a:lnTo>
                  <a:pt x="42" y="5677"/>
                </a:lnTo>
                <a:lnTo>
                  <a:pt x="114" y="5677"/>
                </a:lnTo>
                <a:lnTo>
                  <a:pt x="114" y="5754"/>
                </a:lnTo>
                <a:lnTo>
                  <a:pt x="183" y="5754"/>
                </a:lnTo>
                <a:lnTo>
                  <a:pt x="183" y="5832"/>
                </a:lnTo>
                <a:lnTo>
                  <a:pt x="251" y="5832"/>
                </a:lnTo>
                <a:lnTo>
                  <a:pt x="251" y="5910"/>
                </a:lnTo>
                <a:lnTo>
                  <a:pt x="318" y="5910"/>
                </a:lnTo>
                <a:lnTo>
                  <a:pt x="318" y="5988"/>
                </a:lnTo>
                <a:lnTo>
                  <a:pt x="382" y="5988"/>
                </a:lnTo>
                <a:lnTo>
                  <a:pt x="382" y="6066"/>
                </a:lnTo>
                <a:lnTo>
                  <a:pt x="445" y="6066"/>
                </a:lnTo>
                <a:lnTo>
                  <a:pt x="445" y="6143"/>
                </a:lnTo>
                <a:lnTo>
                  <a:pt x="506" y="6143"/>
                </a:lnTo>
                <a:lnTo>
                  <a:pt x="506" y="6221"/>
                </a:lnTo>
                <a:lnTo>
                  <a:pt x="566" y="6221"/>
                </a:lnTo>
                <a:lnTo>
                  <a:pt x="566" y="6299"/>
                </a:lnTo>
                <a:lnTo>
                  <a:pt x="624" y="6299"/>
                </a:lnTo>
                <a:lnTo>
                  <a:pt x="624" y="6377"/>
                </a:lnTo>
                <a:lnTo>
                  <a:pt x="681" y="6377"/>
                </a:lnTo>
                <a:lnTo>
                  <a:pt x="681" y="6454"/>
                </a:lnTo>
                <a:lnTo>
                  <a:pt x="736" y="6454"/>
                </a:lnTo>
                <a:lnTo>
                  <a:pt x="736" y="6532"/>
                </a:lnTo>
                <a:lnTo>
                  <a:pt x="790" y="6532"/>
                </a:lnTo>
                <a:lnTo>
                  <a:pt x="790" y="6610"/>
                </a:lnTo>
                <a:lnTo>
                  <a:pt x="843" y="6610"/>
                </a:lnTo>
                <a:lnTo>
                  <a:pt x="843" y="6688"/>
                </a:lnTo>
                <a:lnTo>
                  <a:pt x="895" y="6688"/>
                </a:lnTo>
                <a:lnTo>
                  <a:pt x="895" y="6765"/>
                </a:lnTo>
                <a:lnTo>
                  <a:pt x="945" y="6765"/>
                </a:lnTo>
                <a:lnTo>
                  <a:pt x="945" y="6843"/>
                </a:lnTo>
                <a:lnTo>
                  <a:pt x="994" y="6843"/>
                </a:lnTo>
                <a:lnTo>
                  <a:pt x="994" y="6921"/>
                </a:lnTo>
                <a:lnTo>
                  <a:pt x="1043" y="6921"/>
                </a:lnTo>
                <a:lnTo>
                  <a:pt x="1043" y="6999"/>
                </a:lnTo>
                <a:lnTo>
                  <a:pt x="1090" y="6999"/>
                </a:lnTo>
                <a:lnTo>
                  <a:pt x="1090" y="7077"/>
                </a:lnTo>
                <a:lnTo>
                  <a:pt x="1136" y="7077"/>
                </a:lnTo>
                <a:lnTo>
                  <a:pt x="1136" y="7154"/>
                </a:lnTo>
                <a:lnTo>
                  <a:pt x="1181" y="7154"/>
                </a:lnTo>
                <a:lnTo>
                  <a:pt x="1181" y="7232"/>
                </a:lnTo>
                <a:lnTo>
                  <a:pt x="1225" y="7232"/>
                </a:lnTo>
                <a:lnTo>
                  <a:pt x="1225" y="7310"/>
                </a:lnTo>
                <a:lnTo>
                  <a:pt x="1268" y="7310"/>
                </a:lnTo>
                <a:lnTo>
                  <a:pt x="1268" y="7388"/>
                </a:lnTo>
                <a:lnTo>
                  <a:pt x="1310" y="7388"/>
                </a:lnTo>
                <a:lnTo>
                  <a:pt x="1310" y="7465"/>
                </a:lnTo>
                <a:lnTo>
                  <a:pt x="1352" y="7465"/>
                </a:lnTo>
                <a:lnTo>
                  <a:pt x="1352" y="7543"/>
                </a:lnTo>
                <a:lnTo>
                  <a:pt x="1392" y="7543"/>
                </a:lnTo>
                <a:lnTo>
                  <a:pt x="1392" y="7621"/>
                </a:lnTo>
                <a:lnTo>
                  <a:pt x="1432" y="7621"/>
                </a:lnTo>
                <a:lnTo>
                  <a:pt x="1432" y="7699"/>
                </a:lnTo>
                <a:lnTo>
                  <a:pt x="1471" y="7699"/>
                </a:lnTo>
                <a:lnTo>
                  <a:pt x="1471" y="7777"/>
                </a:lnTo>
                <a:lnTo>
                  <a:pt x="5281" y="7777"/>
                </a:lnTo>
                <a:lnTo>
                  <a:pt x="5281" y="7699"/>
                </a:lnTo>
                <a:lnTo>
                  <a:pt x="5281" y="7621"/>
                </a:lnTo>
                <a:lnTo>
                  <a:pt x="5281" y="7543"/>
                </a:lnTo>
                <a:lnTo>
                  <a:pt x="5281" y="7465"/>
                </a:lnTo>
                <a:lnTo>
                  <a:pt x="5281" y="7388"/>
                </a:lnTo>
                <a:lnTo>
                  <a:pt x="5281" y="7310"/>
                </a:lnTo>
                <a:lnTo>
                  <a:pt x="5281" y="7232"/>
                </a:lnTo>
                <a:lnTo>
                  <a:pt x="5281" y="7154"/>
                </a:lnTo>
                <a:lnTo>
                  <a:pt x="5281" y="7077"/>
                </a:lnTo>
                <a:lnTo>
                  <a:pt x="5281" y="6999"/>
                </a:lnTo>
                <a:lnTo>
                  <a:pt x="5281" y="6921"/>
                </a:lnTo>
                <a:lnTo>
                  <a:pt x="5281" y="6843"/>
                </a:lnTo>
                <a:lnTo>
                  <a:pt x="5281" y="6765"/>
                </a:lnTo>
                <a:lnTo>
                  <a:pt x="5281" y="6688"/>
                </a:lnTo>
                <a:lnTo>
                  <a:pt x="5281" y="6610"/>
                </a:lnTo>
                <a:lnTo>
                  <a:pt x="5281" y="6532"/>
                </a:lnTo>
                <a:lnTo>
                  <a:pt x="5281" y="6454"/>
                </a:lnTo>
                <a:lnTo>
                  <a:pt x="5281" y="6377"/>
                </a:lnTo>
                <a:lnTo>
                  <a:pt x="5281" y="6299"/>
                </a:lnTo>
                <a:lnTo>
                  <a:pt x="5281" y="6221"/>
                </a:lnTo>
                <a:lnTo>
                  <a:pt x="5281" y="6143"/>
                </a:lnTo>
                <a:lnTo>
                  <a:pt x="5281" y="6066"/>
                </a:lnTo>
                <a:lnTo>
                  <a:pt x="5281" y="5988"/>
                </a:lnTo>
                <a:lnTo>
                  <a:pt x="5281" y="5910"/>
                </a:lnTo>
                <a:lnTo>
                  <a:pt x="5281" y="5832"/>
                </a:lnTo>
                <a:lnTo>
                  <a:pt x="5281" y="5754"/>
                </a:lnTo>
                <a:lnTo>
                  <a:pt x="5281" y="5677"/>
                </a:lnTo>
                <a:lnTo>
                  <a:pt x="5281" y="5599"/>
                </a:lnTo>
                <a:lnTo>
                  <a:pt x="5281" y="5521"/>
                </a:lnTo>
                <a:lnTo>
                  <a:pt x="5203" y="5521"/>
                </a:lnTo>
                <a:lnTo>
                  <a:pt x="5203" y="5443"/>
                </a:lnTo>
                <a:lnTo>
                  <a:pt x="5030" y="5443"/>
                </a:lnTo>
                <a:lnTo>
                  <a:pt x="5030" y="5366"/>
                </a:lnTo>
                <a:lnTo>
                  <a:pt x="4867" y="5366"/>
                </a:lnTo>
                <a:lnTo>
                  <a:pt x="4867" y="5288"/>
                </a:lnTo>
                <a:lnTo>
                  <a:pt x="4715" y="5288"/>
                </a:lnTo>
                <a:lnTo>
                  <a:pt x="4715" y="5210"/>
                </a:lnTo>
                <a:lnTo>
                  <a:pt x="4572" y="5210"/>
                </a:lnTo>
                <a:lnTo>
                  <a:pt x="4572" y="5132"/>
                </a:lnTo>
                <a:lnTo>
                  <a:pt x="4438" y="5132"/>
                </a:lnTo>
                <a:lnTo>
                  <a:pt x="4438" y="5055"/>
                </a:lnTo>
                <a:lnTo>
                  <a:pt x="4311" y="5055"/>
                </a:lnTo>
                <a:lnTo>
                  <a:pt x="4311" y="4977"/>
                </a:lnTo>
                <a:lnTo>
                  <a:pt x="4191" y="4977"/>
                </a:lnTo>
                <a:lnTo>
                  <a:pt x="4191" y="4899"/>
                </a:lnTo>
                <a:lnTo>
                  <a:pt x="4078" y="4899"/>
                </a:lnTo>
                <a:lnTo>
                  <a:pt x="4078" y="4821"/>
                </a:lnTo>
                <a:lnTo>
                  <a:pt x="3971" y="4821"/>
                </a:lnTo>
                <a:lnTo>
                  <a:pt x="3971" y="4743"/>
                </a:lnTo>
                <a:lnTo>
                  <a:pt x="3869" y="4743"/>
                </a:lnTo>
                <a:lnTo>
                  <a:pt x="3869" y="4666"/>
                </a:lnTo>
                <a:lnTo>
                  <a:pt x="3772" y="4666"/>
                </a:lnTo>
                <a:lnTo>
                  <a:pt x="3772" y="4588"/>
                </a:lnTo>
                <a:lnTo>
                  <a:pt x="3680" y="4588"/>
                </a:lnTo>
                <a:lnTo>
                  <a:pt x="3680" y="4510"/>
                </a:lnTo>
                <a:lnTo>
                  <a:pt x="3593" y="4510"/>
                </a:lnTo>
                <a:lnTo>
                  <a:pt x="3593" y="4432"/>
                </a:lnTo>
                <a:lnTo>
                  <a:pt x="3509" y="4432"/>
                </a:lnTo>
                <a:lnTo>
                  <a:pt x="3509" y="4355"/>
                </a:lnTo>
                <a:lnTo>
                  <a:pt x="3429" y="4355"/>
                </a:lnTo>
                <a:lnTo>
                  <a:pt x="3429" y="4277"/>
                </a:lnTo>
                <a:lnTo>
                  <a:pt x="3353" y="4277"/>
                </a:lnTo>
                <a:lnTo>
                  <a:pt x="3353" y="4199"/>
                </a:lnTo>
                <a:lnTo>
                  <a:pt x="3280" y="4199"/>
                </a:lnTo>
                <a:lnTo>
                  <a:pt x="3280" y="4121"/>
                </a:lnTo>
                <a:lnTo>
                  <a:pt x="3210" y="4121"/>
                </a:lnTo>
                <a:lnTo>
                  <a:pt x="3210" y="4044"/>
                </a:lnTo>
                <a:lnTo>
                  <a:pt x="3143" y="4044"/>
                </a:lnTo>
                <a:lnTo>
                  <a:pt x="3143" y="3966"/>
                </a:lnTo>
                <a:lnTo>
                  <a:pt x="3079" y="3966"/>
                </a:lnTo>
                <a:lnTo>
                  <a:pt x="3079" y="3888"/>
                </a:lnTo>
                <a:lnTo>
                  <a:pt x="3018" y="3888"/>
                </a:lnTo>
                <a:lnTo>
                  <a:pt x="3018" y="3810"/>
                </a:lnTo>
                <a:lnTo>
                  <a:pt x="2959" y="3810"/>
                </a:lnTo>
                <a:lnTo>
                  <a:pt x="2959" y="3732"/>
                </a:lnTo>
                <a:lnTo>
                  <a:pt x="2902" y="3732"/>
                </a:lnTo>
                <a:lnTo>
                  <a:pt x="2902" y="3655"/>
                </a:lnTo>
                <a:lnTo>
                  <a:pt x="2847" y="3655"/>
                </a:lnTo>
                <a:lnTo>
                  <a:pt x="2847" y="3577"/>
                </a:lnTo>
                <a:lnTo>
                  <a:pt x="2794" y="3577"/>
                </a:lnTo>
                <a:lnTo>
                  <a:pt x="2794" y="3499"/>
                </a:lnTo>
                <a:lnTo>
                  <a:pt x="2743" y="3499"/>
                </a:lnTo>
                <a:lnTo>
                  <a:pt x="2743" y="3421"/>
                </a:lnTo>
                <a:lnTo>
                  <a:pt x="2694" y="3421"/>
                </a:lnTo>
                <a:lnTo>
                  <a:pt x="2694" y="3344"/>
                </a:lnTo>
                <a:lnTo>
                  <a:pt x="2647" y="3344"/>
                </a:lnTo>
                <a:lnTo>
                  <a:pt x="2647" y="3266"/>
                </a:lnTo>
                <a:lnTo>
                  <a:pt x="2601" y="3266"/>
                </a:lnTo>
                <a:lnTo>
                  <a:pt x="2601" y="3188"/>
                </a:lnTo>
                <a:lnTo>
                  <a:pt x="2557" y="3188"/>
                </a:lnTo>
                <a:lnTo>
                  <a:pt x="2557" y="3110"/>
                </a:lnTo>
                <a:lnTo>
                  <a:pt x="2515" y="3110"/>
                </a:lnTo>
                <a:lnTo>
                  <a:pt x="2515" y="3033"/>
                </a:lnTo>
                <a:lnTo>
                  <a:pt x="2474" y="3033"/>
                </a:lnTo>
                <a:lnTo>
                  <a:pt x="2474" y="2955"/>
                </a:lnTo>
                <a:lnTo>
                  <a:pt x="2434" y="2955"/>
                </a:lnTo>
                <a:lnTo>
                  <a:pt x="2434" y="2877"/>
                </a:lnTo>
                <a:lnTo>
                  <a:pt x="2395" y="2877"/>
                </a:lnTo>
                <a:lnTo>
                  <a:pt x="2395" y="2799"/>
                </a:lnTo>
                <a:lnTo>
                  <a:pt x="2358" y="2799"/>
                </a:lnTo>
                <a:lnTo>
                  <a:pt x="2358" y="2721"/>
                </a:lnTo>
                <a:lnTo>
                  <a:pt x="2321" y="2721"/>
                </a:lnTo>
                <a:lnTo>
                  <a:pt x="2321" y="2644"/>
                </a:lnTo>
                <a:lnTo>
                  <a:pt x="2286" y="2644"/>
                </a:lnTo>
                <a:lnTo>
                  <a:pt x="2286" y="2566"/>
                </a:lnTo>
                <a:lnTo>
                  <a:pt x="2252" y="2566"/>
                </a:lnTo>
                <a:lnTo>
                  <a:pt x="2252" y="2488"/>
                </a:lnTo>
                <a:lnTo>
                  <a:pt x="2219" y="2488"/>
                </a:lnTo>
                <a:lnTo>
                  <a:pt x="2219" y="2410"/>
                </a:lnTo>
                <a:lnTo>
                  <a:pt x="2187" y="2410"/>
                </a:lnTo>
                <a:lnTo>
                  <a:pt x="2187" y="2333"/>
                </a:lnTo>
                <a:lnTo>
                  <a:pt x="2155" y="2333"/>
                </a:lnTo>
                <a:lnTo>
                  <a:pt x="2155" y="2255"/>
                </a:lnTo>
                <a:lnTo>
                  <a:pt x="2125" y="2255"/>
                </a:lnTo>
                <a:lnTo>
                  <a:pt x="2125" y="2177"/>
                </a:lnTo>
                <a:lnTo>
                  <a:pt x="2096" y="2177"/>
                </a:lnTo>
                <a:lnTo>
                  <a:pt x="2096" y="2099"/>
                </a:lnTo>
                <a:lnTo>
                  <a:pt x="2067" y="2099"/>
                </a:lnTo>
                <a:lnTo>
                  <a:pt x="2067" y="2022"/>
                </a:lnTo>
                <a:lnTo>
                  <a:pt x="2039" y="2022"/>
                </a:lnTo>
                <a:lnTo>
                  <a:pt x="2039" y="1944"/>
                </a:lnTo>
                <a:lnTo>
                  <a:pt x="2012" y="1944"/>
                </a:lnTo>
                <a:lnTo>
                  <a:pt x="2012" y="1866"/>
                </a:lnTo>
                <a:lnTo>
                  <a:pt x="1985" y="1866"/>
                </a:lnTo>
                <a:lnTo>
                  <a:pt x="1985" y="1788"/>
                </a:lnTo>
                <a:lnTo>
                  <a:pt x="1960" y="1788"/>
                </a:lnTo>
                <a:lnTo>
                  <a:pt x="1960" y="1710"/>
                </a:lnTo>
                <a:lnTo>
                  <a:pt x="1934" y="1710"/>
                </a:lnTo>
                <a:lnTo>
                  <a:pt x="1934" y="1633"/>
                </a:lnTo>
                <a:lnTo>
                  <a:pt x="1910" y="1633"/>
                </a:lnTo>
                <a:lnTo>
                  <a:pt x="1910" y="1555"/>
                </a:lnTo>
                <a:lnTo>
                  <a:pt x="1886" y="1555"/>
                </a:lnTo>
                <a:lnTo>
                  <a:pt x="1886" y="1477"/>
                </a:lnTo>
                <a:lnTo>
                  <a:pt x="1863" y="1477"/>
                </a:lnTo>
                <a:lnTo>
                  <a:pt x="1863" y="1399"/>
                </a:lnTo>
                <a:lnTo>
                  <a:pt x="1840" y="1399"/>
                </a:lnTo>
                <a:lnTo>
                  <a:pt x="1840" y="1322"/>
                </a:lnTo>
                <a:lnTo>
                  <a:pt x="1818" y="1322"/>
                </a:lnTo>
                <a:lnTo>
                  <a:pt x="1818" y="1244"/>
                </a:lnTo>
                <a:lnTo>
                  <a:pt x="1796" y="1244"/>
                </a:lnTo>
                <a:lnTo>
                  <a:pt x="1796" y="1166"/>
                </a:lnTo>
                <a:lnTo>
                  <a:pt x="1775" y="1166"/>
                </a:lnTo>
                <a:lnTo>
                  <a:pt x="1775" y="1088"/>
                </a:lnTo>
                <a:lnTo>
                  <a:pt x="1754" y="1088"/>
                </a:lnTo>
                <a:lnTo>
                  <a:pt x="1754" y="1011"/>
                </a:lnTo>
                <a:lnTo>
                  <a:pt x="1734" y="1011"/>
                </a:lnTo>
                <a:lnTo>
                  <a:pt x="1734" y="933"/>
                </a:lnTo>
                <a:lnTo>
                  <a:pt x="1715" y="933"/>
                </a:lnTo>
                <a:lnTo>
                  <a:pt x="1715" y="855"/>
                </a:lnTo>
                <a:lnTo>
                  <a:pt x="1695" y="855"/>
                </a:lnTo>
                <a:lnTo>
                  <a:pt x="1695" y="777"/>
                </a:lnTo>
                <a:lnTo>
                  <a:pt x="1676" y="777"/>
                </a:lnTo>
                <a:lnTo>
                  <a:pt x="1676" y="699"/>
                </a:lnTo>
                <a:lnTo>
                  <a:pt x="1658" y="699"/>
                </a:lnTo>
                <a:lnTo>
                  <a:pt x="1658" y="622"/>
                </a:lnTo>
                <a:lnTo>
                  <a:pt x="1640" y="622"/>
                </a:lnTo>
                <a:lnTo>
                  <a:pt x="1640" y="544"/>
                </a:lnTo>
                <a:lnTo>
                  <a:pt x="1622" y="544"/>
                </a:lnTo>
                <a:lnTo>
                  <a:pt x="1622" y="466"/>
                </a:lnTo>
                <a:lnTo>
                  <a:pt x="1605" y="466"/>
                </a:lnTo>
                <a:lnTo>
                  <a:pt x="1605" y="388"/>
                </a:lnTo>
                <a:lnTo>
                  <a:pt x="1588" y="388"/>
                </a:lnTo>
                <a:lnTo>
                  <a:pt x="1588" y="311"/>
                </a:lnTo>
                <a:lnTo>
                  <a:pt x="1572" y="311"/>
                </a:lnTo>
                <a:lnTo>
                  <a:pt x="1572" y="233"/>
                </a:lnTo>
                <a:lnTo>
                  <a:pt x="1555" y="233"/>
                </a:lnTo>
                <a:lnTo>
                  <a:pt x="1555" y="155"/>
                </a:lnTo>
                <a:lnTo>
                  <a:pt x="1540" y="155"/>
                </a:lnTo>
                <a:lnTo>
                  <a:pt x="1540" y="77"/>
                </a:lnTo>
                <a:lnTo>
                  <a:pt x="1524" y="77"/>
                </a:lnTo>
                <a:lnTo>
                  <a:pt x="1524" y="0"/>
                </a:lnTo>
                <a:lnTo>
                  <a:pt x="0" y="0"/>
                </a:lnTo>
              </a:path>
            </a:pathLst>
          </a:custGeom>
          <a:noFill/>
          <a:ln w="28575">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0814" name="Rectangle 47"/>
          <p:cNvSpPr>
            <a:spLocks noChangeArrowheads="1"/>
          </p:cNvSpPr>
          <p:nvPr/>
        </p:nvSpPr>
        <p:spPr bwMode="auto">
          <a:xfrm>
            <a:off x="6042025" y="4559300"/>
            <a:ext cx="8890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1400">
                <a:latin typeface="MS Sans Serif" charset="0"/>
              </a:rPr>
              <a:t>2</a:t>
            </a:r>
            <a:endParaRPr lang="en-US" altLang="en-US" sz="1400">
              <a:latin typeface="Times New Roman" panose="02020603050405020304" pitchFamily="18" charset="0"/>
            </a:endParaRPr>
          </a:p>
        </p:txBody>
      </p:sp>
      <p:sp>
        <p:nvSpPr>
          <p:cNvPr id="160815" name="Rectangle 48"/>
          <p:cNvSpPr>
            <a:spLocks noChangeArrowheads="1"/>
          </p:cNvSpPr>
          <p:nvPr/>
        </p:nvSpPr>
        <p:spPr bwMode="auto">
          <a:xfrm>
            <a:off x="6400800" y="4559300"/>
            <a:ext cx="8890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1400">
                <a:latin typeface="MS Sans Serif" charset="0"/>
              </a:rPr>
              <a:t>4</a:t>
            </a:r>
            <a:endParaRPr lang="en-US" altLang="en-US" sz="1400">
              <a:latin typeface="Times New Roman" panose="02020603050405020304" pitchFamily="18" charset="0"/>
            </a:endParaRPr>
          </a:p>
        </p:txBody>
      </p:sp>
      <p:sp>
        <p:nvSpPr>
          <p:cNvPr id="160816" name="Rectangle 49"/>
          <p:cNvSpPr>
            <a:spLocks noChangeArrowheads="1"/>
          </p:cNvSpPr>
          <p:nvPr/>
        </p:nvSpPr>
        <p:spPr bwMode="auto">
          <a:xfrm>
            <a:off x="6759575" y="4559300"/>
            <a:ext cx="8890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1400">
                <a:latin typeface="MS Sans Serif" charset="0"/>
              </a:rPr>
              <a:t>6</a:t>
            </a:r>
            <a:endParaRPr lang="en-US" altLang="en-US" sz="1400">
              <a:latin typeface="Times New Roman" panose="02020603050405020304" pitchFamily="18" charset="0"/>
            </a:endParaRPr>
          </a:p>
        </p:txBody>
      </p:sp>
      <p:sp>
        <p:nvSpPr>
          <p:cNvPr id="160817" name="Rectangle 50"/>
          <p:cNvSpPr>
            <a:spLocks noChangeArrowheads="1"/>
          </p:cNvSpPr>
          <p:nvPr/>
        </p:nvSpPr>
        <p:spPr bwMode="auto">
          <a:xfrm>
            <a:off x="7118350" y="4559300"/>
            <a:ext cx="8890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1400">
                <a:latin typeface="MS Sans Serif" charset="0"/>
              </a:rPr>
              <a:t>8</a:t>
            </a:r>
            <a:endParaRPr lang="en-US" altLang="en-US" sz="1400">
              <a:latin typeface="Times New Roman" panose="02020603050405020304" pitchFamily="18" charset="0"/>
            </a:endParaRPr>
          </a:p>
        </p:txBody>
      </p:sp>
      <p:sp>
        <p:nvSpPr>
          <p:cNvPr id="160818" name="Rectangle 51"/>
          <p:cNvSpPr>
            <a:spLocks noChangeArrowheads="1"/>
          </p:cNvSpPr>
          <p:nvPr/>
        </p:nvSpPr>
        <p:spPr bwMode="auto">
          <a:xfrm>
            <a:off x="7448550" y="4559300"/>
            <a:ext cx="17780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1400">
                <a:latin typeface="MS Sans Serif" charset="0"/>
              </a:rPr>
              <a:t>10</a:t>
            </a:r>
            <a:endParaRPr lang="en-US" altLang="en-US" sz="1400">
              <a:latin typeface="Times New Roman" panose="02020603050405020304" pitchFamily="18" charset="0"/>
            </a:endParaRPr>
          </a:p>
        </p:txBody>
      </p:sp>
      <p:sp>
        <p:nvSpPr>
          <p:cNvPr id="160819" name="Rectangle 52"/>
          <p:cNvSpPr>
            <a:spLocks noChangeArrowheads="1"/>
          </p:cNvSpPr>
          <p:nvPr/>
        </p:nvSpPr>
        <p:spPr bwMode="auto">
          <a:xfrm>
            <a:off x="5897563" y="4395788"/>
            <a:ext cx="8890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1400">
                <a:latin typeface="MS Sans Serif" charset="0"/>
              </a:rPr>
              <a:t>0</a:t>
            </a:r>
            <a:endParaRPr lang="en-US" altLang="en-US" sz="1400">
              <a:latin typeface="Times New Roman" panose="02020603050405020304" pitchFamily="18" charset="0"/>
            </a:endParaRPr>
          </a:p>
        </p:txBody>
      </p:sp>
      <p:sp>
        <p:nvSpPr>
          <p:cNvPr id="160820" name="Rectangle 53"/>
          <p:cNvSpPr>
            <a:spLocks noChangeArrowheads="1"/>
          </p:cNvSpPr>
          <p:nvPr/>
        </p:nvSpPr>
        <p:spPr bwMode="auto">
          <a:xfrm>
            <a:off x="5897563" y="2906713"/>
            <a:ext cx="8890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1400">
                <a:latin typeface="MS Sans Serif" charset="0"/>
              </a:rPr>
              <a:t>1</a:t>
            </a:r>
            <a:endParaRPr lang="en-US" altLang="en-US" sz="1400">
              <a:latin typeface="Times New Roman" panose="02020603050405020304" pitchFamily="18" charset="0"/>
            </a:endParaRPr>
          </a:p>
        </p:txBody>
      </p:sp>
      <p:sp>
        <p:nvSpPr>
          <p:cNvPr id="160821" name="Freeform 54"/>
          <p:cNvSpPr>
            <a:spLocks/>
          </p:cNvSpPr>
          <p:nvPr/>
        </p:nvSpPr>
        <p:spPr bwMode="auto">
          <a:xfrm flipV="1">
            <a:off x="6275388" y="2998788"/>
            <a:ext cx="1255712" cy="1489075"/>
          </a:xfrm>
          <a:custGeom>
            <a:avLst/>
            <a:gdLst>
              <a:gd name="T0" fmla="*/ 0 w 5281"/>
              <a:gd name="T1" fmla="*/ 2147483647 h 7777"/>
              <a:gd name="T2" fmla="*/ 0 w 5281"/>
              <a:gd name="T3" fmla="*/ 2147483647 h 7777"/>
              <a:gd name="T4" fmla="*/ 2147483647 w 5281"/>
              <a:gd name="T5" fmla="*/ 2147483647 h 7777"/>
              <a:gd name="T6" fmla="*/ 2147483647 w 5281"/>
              <a:gd name="T7" fmla="*/ 2147483647 h 7777"/>
              <a:gd name="T8" fmla="*/ 2147483647 w 5281"/>
              <a:gd name="T9" fmla="*/ 2147483647 h 7777"/>
              <a:gd name="T10" fmla="*/ 2147483647 w 5281"/>
              <a:gd name="T11" fmla="*/ 2147483647 h 7777"/>
              <a:gd name="T12" fmla="*/ 2147483647 w 5281"/>
              <a:gd name="T13" fmla="*/ 2147483647 h 7777"/>
              <a:gd name="T14" fmla="*/ 2147483647 w 5281"/>
              <a:gd name="T15" fmla="*/ 2147483647 h 7777"/>
              <a:gd name="T16" fmla="*/ 2147483647 w 5281"/>
              <a:gd name="T17" fmla="*/ 2147483647 h 7777"/>
              <a:gd name="T18" fmla="*/ 2147483647 w 5281"/>
              <a:gd name="T19" fmla="*/ 2147483647 h 7777"/>
              <a:gd name="T20" fmla="*/ 2147483647 w 5281"/>
              <a:gd name="T21" fmla="*/ 2147483647 h 7777"/>
              <a:gd name="T22" fmla="*/ 2147483647 w 5281"/>
              <a:gd name="T23" fmla="*/ 2147483647 h 7777"/>
              <a:gd name="T24" fmla="*/ 2147483647 w 5281"/>
              <a:gd name="T25" fmla="*/ 2147483647 h 7777"/>
              <a:gd name="T26" fmla="*/ 2147483647 w 5281"/>
              <a:gd name="T27" fmla="*/ 2147483647 h 7777"/>
              <a:gd name="T28" fmla="*/ 2147483647 w 5281"/>
              <a:gd name="T29" fmla="*/ 2147483647 h 7777"/>
              <a:gd name="T30" fmla="*/ 2147483647 w 5281"/>
              <a:gd name="T31" fmla="*/ 2147483647 h 7777"/>
              <a:gd name="T32" fmla="*/ 2147483647 w 5281"/>
              <a:gd name="T33" fmla="*/ 2147483647 h 7777"/>
              <a:gd name="T34" fmla="*/ 2147483647 w 5281"/>
              <a:gd name="T35" fmla="*/ 2147483647 h 7777"/>
              <a:gd name="T36" fmla="*/ 2147483647 w 5281"/>
              <a:gd name="T37" fmla="*/ 2147483647 h 7777"/>
              <a:gd name="T38" fmla="*/ 2147483647 w 5281"/>
              <a:gd name="T39" fmla="*/ 2147483647 h 7777"/>
              <a:gd name="T40" fmla="*/ 2147483647 w 5281"/>
              <a:gd name="T41" fmla="*/ 2147483647 h 7777"/>
              <a:gd name="T42" fmla="*/ 2147483647 w 5281"/>
              <a:gd name="T43" fmla="*/ 2147483647 h 7777"/>
              <a:gd name="T44" fmla="*/ 2147483647 w 5281"/>
              <a:gd name="T45" fmla="*/ 2147483647 h 7777"/>
              <a:gd name="T46" fmla="*/ 2147483647 w 5281"/>
              <a:gd name="T47" fmla="*/ 2147483647 h 7777"/>
              <a:gd name="T48" fmla="*/ 2147483647 w 5281"/>
              <a:gd name="T49" fmla="*/ 2147483647 h 7777"/>
              <a:gd name="T50" fmla="*/ 2147483647 w 5281"/>
              <a:gd name="T51" fmla="*/ 2147483647 h 7777"/>
              <a:gd name="T52" fmla="*/ 2147483647 w 5281"/>
              <a:gd name="T53" fmla="*/ 2147483647 h 7777"/>
              <a:gd name="T54" fmla="*/ 2147483647 w 5281"/>
              <a:gd name="T55" fmla="*/ 2147483647 h 7777"/>
              <a:gd name="T56" fmla="*/ 2147483647 w 5281"/>
              <a:gd name="T57" fmla="*/ 2147483647 h 7777"/>
              <a:gd name="T58" fmla="*/ 2147483647 w 5281"/>
              <a:gd name="T59" fmla="*/ 2147483647 h 7777"/>
              <a:gd name="T60" fmla="*/ 2147483647 w 5281"/>
              <a:gd name="T61" fmla="*/ 2147483647 h 7777"/>
              <a:gd name="T62" fmla="*/ 2147483647 w 5281"/>
              <a:gd name="T63" fmla="*/ 2147483647 h 7777"/>
              <a:gd name="T64" fmla="*/ 2147483647 w 5281"/>
              <a:gd name="T65" fmla="*/ 2147483647 h 7777"/>
              <a:gd name="T66" fmla="*/ 2147483647 w 5281"/>
              <a:gd name="T67" fmla="*/ 2147483647 h 7777"/>
              <a:gd name="T68" fmla="*/ 2147483647 w 5281"/>
              <a:gd name="T69" fmla="*/ 2147483647 h 7777"/>
              <a:gd name="T70" fmla="*/ 2147483647 w 5281"/>
              <a:gd name="T71" fmla="*/ 2147483647 h 7777"/>
              <a:gd name="T72" fmla="*/ 2147483647 w 5281"/>
              <a:gd name="T73" fmla="*/ 2147483647 h 7777"/>
              <a:gd name="T74" fmla="*/ 2147483647 w 5281"/>
              <a:gd name="T75" fmla="*/ 2147483647 h 7777"/>
              <a:gd name="T76" fmla="*/ 2147483647 w 5281"/>
              <a:gd name="T77" fmla="*/ 2147483647 h 7777"/>
              <a:gd name="T78" fmla="*/ 2147483647 w 5281"/>
              <a:gd name="T79" fmla="*/ 2147483647 h 7777"/>
              <a:gd name="T80" fmla="*/ 2147483647 w 5281"/>
              <a:gd name="T81" fmla="*/ 2147483647 h 7777"/>
              <a:gd name="T82" fmla="*/ 2147483647 w 5281"/>
              <a:gd name="T83" fmla="*/ 2147483647 h 7777"/>
              <a:gd name="T84" fmla="*/ 2147483647 w 5281"/>
              <a:gd name="T85" fmla="*/ 2147483647 h 7777"/>
              <a:gd name="T86" fmla="*/ 2147483647 w 5281"/>
              <a:gd name="T87" fmla="*/ 2147483647 h 7777"/>
              <a:gd name="T88" fmla="*/ 2147483647 w 5281"/>
              <a:gd name="T89" fmla="*/ 2147483647 h 7777"/>
              <a:gd name="T90" fmla="*/ 2147483647 w 5281"/>
              <a:gd name="T91" fmla="*/ 2147483647 h 7777"/>
              <a:gd name="T92" fmla="*/ 2147483647 w 5281"/>
              <a:gd name="T93" fmla="*/ 2147483647 h 7777"/>
              <a:gd name="T94" fmla="*/ 2147483647 w 5281"/>
              <a:gd name="T95" fmla="*/ 2147483647 h 7777"/>
              <a:gd name="T96" fmla="*/ 2147483647 w 5281"/>
              <a:gd name="T97" fmla="*/ 2147483647 h 7777"/>
              <a:gd name="T98" fmla="*/ 2147483647 w 5281"/>
              <a:gd name="T99" fmla="*/ 2147483647 h 7777"/>
              <a:gd name="T100" fmla="*/ 2147483647 w 5281"/>
              <a:gd name="T101" fmla="*/ 2147483647 h 7777"/>
              <a:gd name="T102" fmla="*/ 2147483647 w 5281"/>
              <a:gd name="T103" fmla="*/ 2147483647 h 7777"/>
              <a:gd name="T104" fmla="*/ 2147483647 w 5281"/>
              <a:gd name="T105" fmla="*/ 2147483647 h 7777"/>
              <a:gd name="T106" fmla="*/ 2147483647 w 5281"/>
              <a:gd name="T107" fmla="*/ 2147483647 h 7777"/>
              <a:gd name="T108" fmla="*/ 2147483647 w 5281"/>
              <a:gd name="T109" fmla="*/ 2147483647 h 7777"/>
              <a:gd name="T110" fmla="*/ 0 w 5281"/>
              <a:gd name="T111" fmla="*/ 2147483647 h 7777"/>
              <a:gd name="T112" fmla="*/ 0 w 5281"/>
              <a:gd name="T113" fmla="*/ 2147483647 h 7777"/>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5281"/>
              <a:gd name="T172" fmla="*/ 0 h 7777"/>
              <a:gd name="T173" fmla="*/ 5281 w 5281"/>
              <a:gd name="T174" fmla="*/ 7777 h 7777"/>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5281" h="7777">
                <a:moveTo>
                  <a:pt x="0" y="0"/>
                </a:moveTo>
                <a:lnTo>
                  <a:pt x="0" y="0"/>
                </a:lnTo>
                <a:lnTo>
                  <a:pt x="0" y="77"/>
                </a:lnTo>
                <a:lnTo>
                  <a:pt x="0" y="155"/>
                </a:lnTo>
                <a:lnTo>
                  <a:pt x="0" y="233"/>
                </a:lnTo>
                <a:lnTo>
                  <a:pt x="0" y="311"/>
                </a:lnTo>
                <a:lnTo>
                  <a:pt x="0" y="388"/>
                </a:lnTo>
                <a:lnTo>
                  <a:pt x="0" y="466"/>
                </a:lnTo>
                <a:lnTo>
                  <a:pt x="0" y="544"/>
                </a:lnTo>
                <a:lnTo>
                  <a:pt x="0" y="622"/>
                </a:lnTo>
                <a:lnTo>
                  <a:pt x="185" y="622"/>
                </a:lnTo>
                <a:lnTo>
                  <a:pt x="185" y="699"/>
                </a:lnTo>
                <a:lnTo>
                  <a:pt x="185" y="777"/>
                </a:lnTo>
                <a:lnTo>
                  <a:pt x="405" y="777"/>
                </a:lnTo>
                <a:lnTo>
                  <a:pt x="405" y="855"/>
                </a:lnTo>
                <a:lnTo>
                  <a:pt x="405" y="933"/>
                </a:lnTo>
                <a:lnTo>
                  <a:pt x="624" y="933"/>
                </a:lnTo>
                <a:lnTo>
                  <a:pt x="624" y="1011"/>
                </a:lnTo>
                <a:lnTo>
                  <a:pt x="624" y="1088"/>
                </a:lnTo>
                <a:lnTo>
                  <a:pt x="852" y="1088"/>
                </a:lnTo>
                <a:lnTo>
                  <a:pt x="852" y="1166"/>
                </a:lnTo>
                <a:lnTo>
                  <a:pt x="852" y="1244"/>
                </a:lnTo>
                <a:lnTo>
                  <a:pt x="1083" y="1244"/>
                </a:lnTo>
                <a:lnTo>
                  <a:pt x="1083" y="1322"/>
                </a:lnTo>
                <a:lnTo>
                  <a:pt x="1083" y="1399"/>
                </a:lnTo>
                <a:lnTo>
                  <a:pt x="1314" y="1399"/>
                </a:lnTo>
                <a:lnTo>
                  <a:pt x="1314" y="1477"/>
                </a:lnTo>
                <a:lnTo>
                  <a:pt x="1314" y="1555"/>
                </a:lnTo>
                <a:lnTo>
                  <a:pt x="1410" y="1555"/>
                </a:lnTo>
                <a:lnTo>
                  <a:pt x="1410" y="1633"/>
                </a:lnTo>
                <a:lnTo>
                  <a:pt x="1410" y="1710"/>
                </a:lnTo>
                <a:lnTo>
                  <a:pt x="1414" y="1710"/>
                </a:lnTo>
                <a:lnTo>
                  <a:pt x="1414" y="1788"/>
                </a:lnTo>
                <a:lnTo>
                  <a:pt x="1414" y="1866"/>
                </a:lnTo>
                <a:lnTo>
                  <a:pt x="1418" y="1866"/>
                </a:lnTo>
                <a:lnTo>
                  <a:pt x="1418" y="1944"/>
                </a:lnTo>
                <a:lnTo>
                  <a:pt x="1418" y="2022"/>
                </a:lnTo>
                <a:lnTo>
                  <a:pt x="1507" y="2022"/>
                </a:lnTo>
                <a:lnTo>
                  <a:pt x="1507" y="2099"/>
                </a:lnTo>
                <a:lnTo>
                  <a:pt x="1507" y="2177"/>
                </a:lnTo>
                <a:lnTo>
                  <a:pt x="1690" y="2177"/>
                </a:lnTo>
                <a:lnTo>
                  <a:pt x="1690" y="2255"/>
                </a:lnTo>
                <a:lnTo>
                  <a:pt x="1690" y="2333"/>
                </a:lnTo>
                <a:lnTo>
                  <a:pt x="1874" y="2333"/>
                </a:lnTo>
                <a:lnTo>
                  <a:pt x="1874" y="2410"/>
                </a:lnTo>
                <a:lnTo>
                  <a:pt x="1874" y="2488"/>
                </a:lnTo>
                <a:lnTo>
                  <a:pt x="2031" y="2488"/>
                </a:lnTo>
                <a:lnTo>
                  <a:pt x="2031" y="2566"/>
                </a:lnTo>
                <a:lnTo>
                  <a:pt x="2031" y="2644"/>
                </a:lnTo>
                <a:lnTo>
                  <a:pt x="2137" y="2644"/>
                </a:lnTo>
                <a:lnTo>
                  <a:pt x="2137" y="2721"/>
                </a:lnTo>
                <a:lnTo>
                  <a:pt x="2137" y="2799"/>
                </a:lnTo>
                <a:lnTo>
                  <a:pt x="2243" y="2799"/>
                </a:lnTo>
                <a:lnTo>
                  <a:pt x="2243" y="2877"/>
                </a:lnTo>
                <a:lnTo>
                  <a:pt x="2243" y="2955"/>
                </a:lnTo>
                <a:lnTo>
                  <a:pt x="2327" y="2955"/>
                </a:lnTo>
                <a:lnTo>
                  <a:pt x="2327" y="3033"/>
                </a:lnTo>
                <a:lnTo>
                  <a:pt x="2327" y="3110"/>
                </a:lnTo>
                <a:lnTo>
                  <a:pt x="2333" y="3110"/>
                </a:lnTo>
                <a:lnTo>
                  <a:pt x="2333" y="3188"/>
                </a:lnTo>
                <a:lnTo>
                  <a:pt x="2333" y="3266"/>
                </a:lnTo>
                <a:lnTo>
                  <a:pt x="2340" y="3266"/>
                </a:lnTo>
                <a:lnTo>
                  <a:pt x="2340" y="3344"/>
                </a:lnTo>
                <a:lnTo>
                  <a:pt x="2340" y="3421"/>
                </a:lnTo>
                <a:lnTo>
                  <a:pt x="2355" y="3421"/>
                </a:lnTo>
                <a:lnTo>
                  <a:pt x="2355" y="3499"/>
                </a:lnTo>
                <a:lnTo>
                  <a:pt x="2355" y="3577"/>
                </a:lnTo>
                <a:lnTo>
                  <a:pt x="2453" y="3577"/>
                </a:lnTo>
                <a:lnTo>
                  <a:pt x="2453" y="3655"/>
                </a:lnTo>
                <a:lnTo>
                  <a:pt x="2453" y="3732"/>
                </a:lnTo>
                <a:lnTo>
                  <a:pt x="2550" y="3732"/>
                </a:lnTo>
                <a:lnTo>
                  <a:pt x="2550" y="3810"/>
                </a:lnTo>
                <a:lnTo>
                  <a:pt x="2550" y="3888"/>
                </a:lnTo>
                <a:lnTo>
                  <a:pt x="2648" y="3888"/>
                </a:lnTo>
                <a:lnTo>
                  <a:pt x="2648" y="3966"/>
                </a:lnTo>
                <a:lnTo>
                  <a:pt x="2648" y="4044"/>
                </a:lnTo>
                <a:lnTo>
                  <a:pt x="2729" y="4044"/>
                </a:lnTo>
                <a:lnTo>
                  <a:pt x="2729" y="4121"/>
                </a:lnTo>
                <a:lnTo>
                  <a:pt x="2729" y="4199"/>
                </a:lnTo>
                <a:lnTo>
                  <a:pt x="2810" y="4199"/>
                </a:lnTo>
                <a:lnTo>
                  <a:pt x="2810" y="4277"/>
                </a:lnTo>
                <a:lnTo>
                  <a:pt x="2810" y="4355"/>
                </a:lnTo>
                <a:lnTo>
                  <a:pt x="2890" y="4355"/>
                </a:lnTo>
                <a:lnTo>
                  <a:pt x="2890" y="4432"/>
                </a:lnTo>
                <a:lnTo>
                  <a:pt x="2890" y="4510"/>
                </a:lnTo>
                <a:lnTo>
                  <a:pt x="2958" y="4510"/>
                </a:lnTo>
                <a:lnTo>
                  <a:pt x="2958" y="4588"/>
                </a:lnTo>
                <a:lnTo>
                  <a:pt x="2958" y="4666"/>
                </a:lnTo>
                <a:lnTo>
                  <a:pt x="3024" y="4666"/>
                </a:lnTo>
                <a:lnTo>
                  <a:pt x="3024" y="4743"/>
                </a:lnTo>
                <a:lnTo>
                  <a:pt x="3024" y="4821"/>
                </a:lnTo>
                <a:lnTo>
                  <a:pt x="3089" y="4821"/>
                </a:lnTo>
                <a:lnTo>
                  <a:pt x="3089" y="4899"/>
                </a:lnTo>
                <a:lnTo>
                  <a:pt x="3089" y="4977"/>
                </a:lnTo>
                <a:lnTo>
                  <a:pt x="3147" y="4977"/>
                </a:lnTo>
                <a:lnTo>
                  <a:pt x="3147" y="5055"/>
                </a:lnTo>
                <a:lnTo>
                  <a:pt x="3147" y="5132"/>
                </a:lnTo>
                <a:lnTo>
                  <a:pt x="3201" y="5132"/>
                </a:lnTo>
                <a:lnTo>
                  <a:pt x="3201" y="5210"/>
                </a:lnTo>
                <a:lnTo>
                  <a:pt x="3201" y="5288"/>
                </a:lnTo>
                <a:lnTo>
                  <a:pt x="3255" y="5288"/>
                </a:lnTo>
                <a:lnTo>
                  <a:pt x="3255" y="5366"/>
                </a:lnTo>
                <a:lnTo>
                  <a:pt x="3255" y="5443"/>
                </a:lnTo>
                <a:lnTo>
                  <a:pt x="3386" y="5443"/>
                </a:lnTo>
                <a:lnTo>
                  <a:pt x="3386" y="5521"/>
                </a:lnTo>
                <a:lnTo>
                  <a:pt x="3386" y="5599"/>
                </a:lnTo>
                <a:lnTo>
                  <a:pt x="3569" y="5599"/>
                </a:lnTo>
                <a:lnTo>
                  <a:pt x="3569" y="5677"/>
                </a:lnTo>
                <a:lnTo>
                  <a:pt x="3569" y="5754"/>
                </a:lnTo>
                <a:lnTo>
                  <a:pt x="3753" y="5754"/>
                </a:lnTo>
                <a:lnTo>
                  <a:pt x="3753" y="5832"/>
                </a:lnTo>
                <a:lnTo>
                  <a:pt x="3753" y="5910"/>
                </a:lnTo>
                <a:lnTo>
                  <a:pt x="3920" y="5910"/>
                </a:lnTo>
                <a:lnTo>
                  <a:pt x="3920" y="5988"/>
                </a:lnTo>
                <a:lnTo>
                  <a:pt x="3920" y="6066"/>
                </a:lnTo>
                <a:lnTo>
                  <a:pt x="4069" y="6066"/>
                </a:lnTo>
                <a:lnTo>
                  <a:pt x="4069" y="6143"/>
                </a:lnTo>
                <a:lnTo>
                  <a:pt x="4069" y="6221"/>
                </a:lnTo>
                <a:lnTo>
                  <a:pt x="4218" y="6221"/>
                </a:lnTo>
                <a:lnTo>
                  <a:pt x="4218" y="6299"/>
                </a:lnTo>
                <a:lnTo>
                  <a:pt x="4218" y="6377"/>
                </a:lnTo>
                <a:lnTo>
                  <a:pt x="4335" y="6377"/>
                </a:lnTo>
                <a:lnTo>
                  <a:pt x="4335" y="6454"/>
                </a:lnTo>
                <a:lnTo>
                  <a:pt x="4335" y="6532"/>
                </a:lnTo>
                <a:lnTo>
                  <a:pt x="4390" y="6532"/>
                </a:lnTo>
                <a:lnTo>
                  <a:pt x="4390" y="6610"/>
                </a:lnTo>
                <a:lnTo>
                  <a:pt x="4390" y="6688"/>
                </a:lnTo>
                <a:lnTo>
                  <a:pt x="4445" y="6688"/>
                </a:lnTo>
                <a:lnTo>
                  <a:pt x="4445" y="6765"/>
                </a:lnTo>
                <a:lnTo>
                  <a:pt x="4445" y="6843"/>
                </a:lnTo>
                <a:lnTo>
                  <a:pt x="4544" y="6843"/>
                </a:lnTo>
                <a:lnTo>
                  <a:pt x="4544" y="6921"/>
                </a:lnTo>
                <a:lnTo>
                  <a:pt x="4544" y="6999"/>
                </a:lnTo>
                <a:lnTo>
                  <a:pt x="4797" y="6999"/>
                </a:lnTo>
                <a:lnTo>
                  <a:pt x="4797" y="7077"/>
                </a:lnTo>
                <a:lnTo>
                  <a:pt x="4797" y="7154"/>
                </a:lnTo>
                <a:lnTo>
                  <a:pt x="5051" y="7154"/>
                </a:lnTo>
                <a:lnTo>
                  <a:pt x="5051" y="7232"/>
                </a:lnTo>
                <a:lnTo>
                  <a:pt x="5051" y="7310"/>
                </a:lnTo>
                <a:lnTo>
                  <a:pt x="5281" y="7310"/>
                </a:lnTo>
                <a:lnTo>
                  <a:pt x="5281" y="7388"/>
                </a:lnTo>
                <a:lnTo>
                  <a:pt x="5281" y="7465"/>
                </a:lnTo>
                <a:lnTo>
                  <a:pt x="5281" y="7543"/>
                </a:lnTo>
                <a:lnTo>
                  <a:pt x="5281" y="7621"/>
                </a:lnTo>
                <a:lnTo>
                  <a:pt x="5281" y="7699"/>
                </a:lnTo>
                <a:lnTo>
                  <a:pt x="5281" y="7777"/>
                </a:lnTo>
                <a:lnTo>
                  <a:pt x="5281" y="7699"/>
                </a:lnTo>
                <a:lnTo>
                  <a:pt x="5281" y="7621"/>
                </a:lnTo>
                <a:lnTo>
                  <a:pt x="5281" y="7543"/>
                </a:lnTo>
                <a:lnTo>
                  <a:pt x="5281" y="7465"/>
                </a:lnTo>
                <a:lnTo>
                  <a:pt x="5281" y="7388"/>
                </a:lnTo>
                <a:lnTo>
                  <a:pt x="5281" y="7310"/>
                </a:lnTo>
                <a:lnTo>
                  <a:pt x="5281" y="7232"/>
                </a:lnTo>
                <a:lnTo>
                  <a:pt x="5186" y="7232"/>
                </a:lnTo>
                <a:lnTo>
                  <a:pt x="5186" y="7154"/>
                </a:lnTo>
                <a:lnTo>
                  <a:pt x="5059" y="7154"/>
                </a:lnTo>
                <a:lnTo>
                  <a:pt x="5059" y="7077"/>
                </a:lnTo>
                <a:lnTo>
                  <a:pt x="4932" y="7077"/>
                </a:lnTo>
                <a:lnTo>
                  <a:pt x="4932" y="6999"/>
                </a:lnTo>
                <a:lnTo>
                  <a:pt x="4805" y="6999"/>
                </a:lnTo>
                <a:lnTo>
                  <a:pt x="4805" y="6921"/>
                </a:lnTo>
                <a:lnTo>
                  <a:pt x="4678" y="6921"/>
                </a:lnTo>
                <a:lnTo>
                  <a:pt x="4678" y="6843"/>
                </a:lnTo>
                <a:lnTo>
                  <a:pt x="4552" y="6843"/>
                </a:lnTo>
                <a:lnTo>
                  <a:pt x="4552" y="6765"/>
                </a:lnTo>
                <a:lnTo>
                  <a:pt x="4474" y="6765"/>
                </a:lnTo>
                <a:lnTo>
                  <a:pt x="4474" y="6688"/>
                </a:lnTo>
                <a:lnTo>
                  <a:pt x="4447" y="6688"/>
                </a:lnTo>
                <a:lnTo>
                  <a:pt x="4447" y="6610"/>
                </a:lnTo>
                <a:lnTo>
                  <a:pt x="4419" y="6610"/>
                </a:lnTo>
                <a:lnTo>
                  <a:pt x="4419" y="6532"/>
                </a:lnTo>
                <a:lnTo>
                  <a:pt x="4392" y="6532"/>
                </a:lnTo>
                <a:lnTo>
                  <a:pt x="4392" y="6454"/>
                </a:lnTo>
                <a:lnTo>
                  <a:pt x="4364" y="6454"/>
                </a:lnTo>
                <a:lnTo>
                  <a:pt x="4364" y="6377"/>
                </a:lnTo>
                <a:lnTo>
                  <a:pt x="4337" y="6377"/>
                </a:lnTo>
                <a:lnTo>
                  <a:pt x="4337" y="6299"/>
                </a:lnTo>
                <a:lnTo>
                  <a:pt x="4298" y="6299"/>
                </a:lnTo>
                <a:lnTo>
                  <a:pt x="4298" y="6221"/>
                </a:lnTo>
                <a:lnTo>
                  <a:pt x="4223" y="6221"/>
                </a:lnTo>
                <a:lnTo>
                  <a:pt x="4223" y="6143"/>
                </a:lnTo>
                <a:lnTo>
                  <a:pt x="4149" y="6143"/>
                </a:lnTo>
                <a:lnTo>
                  <a:pt x="4149" y="6066"/>
                </a:lnTo>
                <a:lnTo>
                  <a:pt x="4074" y="6066"/>
                </a:lnTo>
                <a:lnTo>
                  <a:pt x="4074" y="5988"/>
                </a:lnTo>
                <a:lnTo>
                  <a:pt x="4000" y="5988"/>
                </a:lnTo>
                <a:lnTo>
                  <a:pt x="4000" y="5910"/>
                </a:lnTo>
                <a:lnTo>
                  <a:pt x="3925" y="5910"/>
                </a:lnTo>
                <a:lnTo>
                  <a:pt x="3925" y="5832"/>
                </a:lnTo>
                <a:lnTo>
                  <a:pt x="3851" y="5832"/>
                </a:lnTo>
                <a:lnTo>
                  <a:pt x="3851" y="5754"/>
                </a:lnTo>
                <a:lnTo>
                  <a:pt x="3759" y="5754"/>
                </a:lnTo>
                <a:lnTo>
                  <a:pt x="3759" y="5677"/>
                </a:lnTo>
                <a:lnTo>
                  <a:pt x="3667" y="5677"/>
                </a:lnTo>
                <a:lnTo>
                  <a:pt x="3667" y="5599"/>
                </a:lnTo>
                <a:lnTo>
                  <a:pt x="3575" y="5599"/>
                </a:lnTo>
                <a:lnTo>
                  <a:pt x="3575" y="5521"/>
                </a:lnTo>
                <a:lnTo>
                  <a:pt x="3483" y="5521"/>
                </a:lnTo>
                <a:lnTo>
                  <a:pt x="3483" y="5443"/>
                </a:lnTo>
                <a:lnTo>
                  <a:pt x="3392" y="5443"/>
                </a:lnTo>
                <a:lnTo>
                  <a:pt x="3392" y="5366"/>
                </a:lnTo>
                <a:lnTo>
                  <a:pt x="3300" y="5366"/>
                </a:lnTo>
                <a:lnTo>
                  <a:pt x="3300" y="5288"/>
                </a:lnTo>
                <a:lnTo>
                  <a:pt x="3257" y="5288"/>
                </a:lnTo>
                <a:lnTo>
                  <a:pt x="3257" y="5210"/>
                </a:lnTo>
                <a:lnTo>
                  <a:pt x="3230" y="5210"/>
                </a:lnTo>
                <a:lnTo>
                  <a:pt x="3230" y="5132"/>
                </a:lnTo>
                <a:lnTo>
                  <a:pt x="3202" y="5132"/>
                </a:lnTo>
                <a:lnTo>
                  <a:pt x="3202" y="5055"/>
                </a:lnTo>
                <a:lnTo>
                  <a:pt x="3175" y="5055"/>
                </a:lnTo>
                <a:lnTo>
                  <a:pt x="3175" y="4977"/>
                </a:lnTo>
                <a:lnTo>
                  <a:pt x="3148" y="4977"/>
                </a:lnTo>
                <a:lnTo>
                  <a:pt x="3148" y="4899"/>
                </a:lnTo>
                <a:lnTo>
                  <a:pt x="3121" y="4899"/>
                </a:lnTo>
                <a:lnTo>
                  <a:pt x="3121" y="4821"/>
                </a:lnTo>
                <a:lnTo>
                  <a:pt x="3091" y="4821"/>
                </a:lnTo>
                <a:lnTo>
                  <a:pt x="3091" y="4743"/>
                </a:lnTo>
                <a:lnTo>
                  <a:pt x="3059" y="4743"/>
                </a:lnTo>
                <a:lnTo>
                  <a:pt x="3059" y="4666"/>
                </a:lnTo>
                <a:lnTo>
                  <a:pt x="3026" y="4666"/>
                </a:lnTo>
                <a:lnTo>
                  <a:pt x="3026" y="4588"/>
                </a:lnTo>
                <a:lnTo>
                  <a:pt x="2993" y="4588"/>
                </a:lnTo>
                <a:lnTo>
                  <a:pt x="2993" y="4510"/>
                </a:lnTo>
                <a:lnTo>
                  <a:pt x="2960" y="4510"/>
                </a:lnTo>
                <a:lnTo>
                  <a:pt x="2960" y="4432"/>
                </a:lnTo>
                <a:lnTo>
                  <a:pt x="2927" y="4432"/>
                </a:lnTo>
                <a:lnTo>
                  <a:pt x="2927" y="4355"/>
                </a:lnTo>
                <a:lnTo>
                  <a:pt x="2893" y="4355"/>
                </a:lnTo>
                <a:lnTo>
                  <a:pt x="2893" y="4277"/>
                </a:lnTo>
                <a:lnTo>
                  <a:pt x="2852" y="4277"/>
                </a:lnTo>
                <a:lnTo>
                  <a:pt x="2852" y="4199"/>
                </a:lnTo>
                <a:lnTo>
                  <a:pt x="2812" y="4199"/>
                </a:lnTo>
                <a:lnTo>
                  <a:pt x="2812" y="4121"/>
                </a:lnTo>
                <a:lnTo>
                  <a:pt x="2772" y="4121"/>
                </a:lnTo>
                <a:lnTo>
                  <a:pt x="2772" y="4044"/>
                </a:lnTo>
                <a:lnTo>
                  <a:pt x="2732" y="4044"/>
                </a:lnTo>
                <a:lnTo>
                  <a:pt x="2732" y="3966"/>
                </a:lnTo>
                <a:lnTo>
                  <a:pt x="2691" y="3966"/>
                </a:lnTo>
                <a:lnTo>
                  <a:pt x="2691" y="3888"/>
                </a:lnTo>
                <a:lnTo>
                  <a:pt x="2651" y="3888"/>
                </a:lnTo>
                <a:lnTo>
                  <a:pt x="2651" y="3810"/>
                </a:lnTo>
                <a:lnTo>
                  <a:pt x="2602" y="3810"/>
                </a:lnTo>
                <a:lnTo>
                  <a:pt x="2602" y="3732"/>
                </a:lnTo>
                <a:lnTo>
                  <a:pt x="2553" y="3732"/>
                </a:lnTo>
                <a:lnTo>
                  <a:pt x="2553" y="3655"/>
                </a:lnTo>
                <a:lnTo>
                  <a:pt x="2505" y="3655"/>
                </a:lnTo>
                <a:lnTo>
                  <a:pt x="2505" y="3577"/>
                </a:lnTo>
                <a:lnTo>
                  <a:pt x="2456" y="3577"/>
                </a:lnTo>
                <a:lnTo>
                  <a:pt x="2456" y="3499"/>
                </a:lnTo>
                <a:lnTo>
                  <a:pt x="2407" y="3499"/>
                </a:lnTo>
                <a:lnTo>
                  <a:pt x="2407" y="3421"/>
                </a:lnTo>
                <a:lnTo>
                  <a:pt x="2358" y="3421"/>
                </a:lnTo>
                <a:lnTo>
                  <a:pt x="2358" y="3344"/>
                </a:lnTo>
                <a:lnTo>
                  <a:pt x="2343" y="3344"/>
                </a:lnTo>
                <a:lnTo>
                  <a:pt x="2343" y="3266"/>
                </a:lnTo>
                <a:lnTo>
                  <a:pt x="2340" y="3266"/>
                </a:lnTo>
                <a:lnTo>
                  <a:pt x="2340" y="3188"/>
                </a:lnTo>
                <a:lnTo>
                  <a:pt x="2337" y="3188"/>
                </a:lnTo>
                <a:lnTo>
                  <a:pt x="2337" y="3110"/>
                </a:lnTo>
                <a:lnTo>
                  <a:pt x="2334" y="3110"/>
                </a:lnTo>
                <a:lnTo>
                  <a:pt x="2334" y="3033"/>
                </a:lnTo>
                <a:lnTo>
                  <a:pt x="2330" y="3033"/>
                </a:lnTo>
                <a:lnTo>
                  <a:pt x="2330" y="2955"/>
                </a:lnTo>
                <a:lnTo>
                  <a:pt x="2327" y="2955"/>
                </a:lnTo>
                <a:lnTo>
                  <a:pt x="2327" y="2877"/>
                </a:lnTo>
                <a:lnTo>
                  <a:pt x="2299" y="2877"/>
                </a:lnTo>
                <a:lnTo>
                  <a:pt x="2299" y="2799"/>
                </a:lnTo>
                <a:lnTo>
                  <a:pt x="2246" y="2799"/>
                </a:lnTo>
                <a:lnTo>
                  <a:pt x="2246" y="2721"/>
                </a:lnTo>
                <a:lnTo>
                  <a:pt x="2193" y="2721"/>
                </a:lnTo>
                <a:lnTo>
                  <a:pt x="2193" y="2644"/>
                </a:lnTo>
                <a:lnTo>
                  <a:pt x="2140" y="2644"/>
                </a:lnTo>
                <a:lnTo>
                  <a:pt x="2140" y="2566"/>
                </a:lnTo>
                <a:lnTo>
                  <a:pt x="2087" y="2566"/>
                </a:lnTo>
                <a:lnTo>
                  <a:pt x="2087" y="2488"/>
                </a:lnTo>
                <a:lnTo>
                  <a:pt x="2035" y="2488"/>
                </a:lnTo>
                <a:lnTo>
                  <a:pt x="2035" y="2410"/>
                </a:lnTo>
                <a:lnTo>
                  <a:pt x="1972" y="2410"/>
                </a:lnTo>
                <a:lnTo>
                  <a:pt x="1972" y="2333"/>
                </a:lnTo>
                <a:lnTo>
                  <a:pt x="1880" y="2333"/>
                </a:lnTo>
                <a:lnTo>
                  <a:pt x="1880" y="2255"/>
                </a:lnTo>
                <a:lnTo>
                  <a:pt x="1788" y="2255"/>
                </a:lnTo>
                <a:lnTo>
                  <a:pt x="1788" y="2177"/>
                </a:lnTo>
                <a:lnTo>
                  <a:pt x="1696" y="2177"/>
                </a:lnTo>
                <a:lnTo>
                  <a:pt x="1696" y="2099"/>
                </a:lnTo>
                <a:lnTo>
                  <a:pt x="1604" y="2099"/>
                </a:lnTo>
                <a:lnTo>
                  <a:pt x="1604" y="2022"/>
                </a:lnTo>
                <a:lnTo>
                  <a:pt x="1512" y="2022"/>
                </a:lnTo>
                <a:lnTo>
                  <a:pt x="1512" y="1944"/>
                </a:lnTo>
                <a:lnTo>
                  <a:pt x="1420" y="1944"/>
                </a:lnTo>
                <a:lnTo>
                  <a:pt x="1420" y="1866"/>
                </a:lnTo>
                <a:lnTo>
                  <a:pt x="1418" y="1866"/>
                </a:lnTo>
                <a:lnTo>
                  <a:pt x="1418" y="1788"/>
                </a:lnTo>
                <a:lnTo>
                  <a:pt x="1416" y="1788"/>
                </a:lnTo>
                <a:lnTo>
                  <a:pt x="1416" y="1710"/>
                </a:lnTo>
                <a:lnTo>
                  <a:pt x="1414" y="1710"/>
                </a:lnTo>
                <a:lnTo>
                  <a:pt x="1414" y="1633"/>
                </a:lnTo>
                <a:lnTo>
                  <a:pt x="1412" y="1633"/>
                </a:lnTo>
                <a:lnTo>
                  <a:pt x="1412" y="1555"/>
                </a:lnTo>
                <a:lnTo>
                  <a:pt x="1410" y="1555"/>
                </a:lnTo>
                <a:lnTo>
                  <a:pt x="1410" y="1477"/>
                </a:lnTo>
                <a:lnTo>
                  <a:pt x="1408" y="1477"/>
                </a:lnTo>
                <a:lnTo>
                  <a:pt x="1408" y="1399"/>
                </a:lnTo>
                <a:lnTo>
                  <a:pt x="1321" y="1399"/>
                </a:lnTo>
                <a:lnTo>
                  <a:pt x="1321" y="1322"/>
                </a:lnTo>
                <a:lnTo>
                  <a:pt x="1205" y="1322"/>
                </a:lnTo>
                <a:lnTo>
                  <a:pt x="1205" y="1244"/>
                </a:lnTo>
                <a:lnTo>
                  <a:pt x="1090" y="1244"/>
                </a:lnTo>
                <a:lnTo>
                  <a:pt x="1090" y="1166"/>
                </a:lnTo>
                <a:lnTo>
                  <a:pt x="974" y="1166"/>
                </a:lnTo>
                <a:lnTo>
                  <a:pt x="974" y="1088"/>
                </a:lnTo>
                <a:lnTo>
                  <a:pt x="859" y="1088"/>
                </a:lnTo>
                <a:lnTo>
                  <a:pt x="859" y="1011"/>
                </a:lnTo>
                <a:lnTo>
                  <a:pt x="743" y="1011"/>
                </a:lnTo>
                <a:lnTo>
                  <a:pt x="743" y="933"/>
                </a:lnTo>
                <a:lnTo>
                  <a:pt x="631" y="933"/>
                </a:lnTo>
                <a:lnTo>
                  <a:pt x="631" y="855"/>
                </a:lnTo>
                <a:lnTo>
                  <a:pt x="521" y="855"/>
                </a:lnTo>
                <a:lnTo>
                  <a:pt x="521" y="777"/>
                </a:lnTo>
                <a:lnTo>
                  <a:pt x="411" y="777"/>
                </a:lnTo>
                <a:lnTo>
                  <a:pt x="411" y="699"/>
                </a:lnTo>
                <a:lnTo>
                  <a:pt x="302" y="699"/>
                </a:lnTo>
                <a:lnTo>
                  <a:pt x="302" y="622"/>
                </a:lnTo>
                <a:lnTo>
                  <a:pt x="192" y="622"/>
                </a:lnTo>
                <a:lnTo>
                  <a:pt x="192" y="544"/>
                </a:lnTo>
                <a:lnTo>
                  <a:pt x="82" y="544"/>
                </a:lnTo>
                <a:lnTo>
                  <a:pt x="82" y="466"/>
                </a:lnTo>
                <a:lnTo>
                  <a:pt x="0" y="466"/>
                </a:lnTo>
                <a:lnTo>
                  <a:pt x="0" y="388"/>
                </a:lnTo>
                <a:lnTo>
                  <a:pt x="0" y="311"/>
                </a:lnTo>
                <a:lnTo>
                  <a:pt x="0" y="233"/>
                </a:lnTo>
                <a:lnTo>
                  <a:pt x="0" y="155"/>
                </a:lnTo>
                <a:lnTo>
                  <a:pt x="0" y="77"/>
                </a:lnTo>
                <a:lnTo>
                  <a:pt x="0" y="0"/>
                </a:lnTo>
              </a:path>
            </a:pathLst>
          </a:custGeom>
          <a:noFill/>
          <a:ln w="28575">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0822" name="Freeform 55"/>
          <p:cNvSpPr>
            <a:spLocks/>
          </p:cNvSpPr>
          <p:nvPr/>
        </p:nvSpPr>
        <p:spPr bwMode="auto">
          <a:xfrm flipV="1">
            <a:off x="6275388" y="2998788"/>
            <a:ext cx="1255712" cy="1489075"/>
          </a:xfrm>
          <a:custGeom>
            <a:avLst/>
            <a:gdLst>
              <a:gd name="T0" fmla="*/ 0 w 5281"/>
              <a:gd name="T1" fmla="*/ 2147483647 h 7777"/>
              <a:gd name="T2" fmla="*/ 0 w 5281"/>
              <a:gd name="T3" fmla="*/ 2147483647 h 7777"/>
              <a:gd name="T4" fmla="*/ 0 w 5281"/>
              <a:gd name="T5" fmla="*/ 2147483647 h 7777"/>
              <a:gd name="T6" fmla="*/ 0 w 5281"/>
              <a:gd name="T7" fmla="*/ 2147483647 h 7777"/>
              <a:gd name="T8" fmla="*/ 0 w 5281"/>
              <a:gd name="T9" fmla="*/ 2147483647 h 7777"/>
              <a:gd name="T10" fmla="*/ 0 w 5281"/>
              <a:gd name="T11" fmla="*/ 2147483647 h 7777"/>
              <a:gd name="T12" fmla="*/ 0 w 5281"/>
              <a:gd name="T13" fmla="*/ 2147483647 h 7777"/>
              <a:gd name="T14" fmla="*/ 0 w 5281"/>
              <a:gd name="T15" fmla="*/ 2147483647 h 7777"/>
              <a:gd name="T16" fmla="*/ 0 w 5281"/>
              <a:gd name="T17" fmla="*/ 2147483647 h 7777"/>
              <a:gd name="T18" fmla="*/ 2147483647 w 5281"/>
              <a:gd name="T19" fmla="*/ 2147483647 h 7777"/>
              <a:gd name="T20" fmla="*/ 2147483647 w 5281"/>
              <a:gd name="T21" fmla="*/ 2147483647 h 7777"/>
              <a:gd name="T22" fmla="*/ 2147483647 w 5281"/>
              <a:gd name="T23" fmla="*/ 2147483647 h 7777"/>
              <a:gd name="T24" fmla="*/ 2147483647 w 5281"/>
              <a:gd name="T25" fmla="*/ 2147483647 h 7777"/>
              <a:gd name="T26" fmla="*/ 2147483647 w 5281"/>
              <a:gd name="T27" fmla="*/ 2147483647 h 7777"/>
              <a:gd name="T28" fmla="*/ 2147483647 w 5281"/>
              <a:gd name="T29" fmla="*/ 2147483647 h 7777"/>
              <a:gd name="T30" fmla="*/ 2147483647 w 5281"/>
              <a:gd name="T31" fmla="*/ 2147483647 h 7777"/>
              <a:gd name="T32" fmla="*/ 2147483647 w 5281"/>
              <a:gd name="T33" fmla="*/ 2147483647 h 7777"/>
              <a:gd name="T34" fmla="*/ 2147483647 w 5281"/>
              <a:gd name="T35" fmla="*/ 2147483647 h 7777"/>
              <a:gd name="T36" fmla="*/ 2147483647 w 5281"/>
              <a:gd name="T37" fmla="*/ 2147483647 h 7777"/>
              <a:gd name="T38" fmla="*/ 2147483647 w 5281"/>
              <a:gd name="T39" fmla="*/ 2147483647 h 7777"/>
              <a:gd name="T40" fmla="*/ 2147483647 w 5281"/>
              <a:gd name="T41" fmla="*/ 2147483647 h 7777"/>
              <a:gd name="T42" fmla="*/ 2147483647 w 5281"/>
              <a:gd name="T43" fmla="*/ 2147483647 h 7777"/>
              <a:gd name="T44" fmla="*/ 2147483647 w 5281"/>
              <a:gd name="T45" fmla="*/ 2147483647 h 7777"/>
              <a:gd name="T46" fmla="*/ 2147483647 w 5281"/>
              <a:gd name="T47" fmla="*/ 2147483647 h 7777"/>
              <a:gd name="T48" fmla="*/ 2147483647 w 5281"/>
              <a:gd name="T49" fmla="*/ 2147483647 h 7777"/>
              <a:gd name="T50" fmla="*/ 2147483647 w 5281"/>
              <a:gd name="T51" fmla="*/ 2147483647 h 7777"/>
              <a:gd name="T52" fmla="*/ 2147483647 w 5281"/>
              <a:gd name="T53" fmla="*/ 2147483647 h 7777"/>
              <a:gd name="T54" fmla="*/ 2147483647 w 5281"/>
              <a:gd name="T55" fmla="*/ 2147483647 h 7777"/>
              <a:gd name="T56" fmla="*/ 2147483647 w 5281"/>
              <a:gd name="T57" fmla="*/ 2147483647 h 7777"/>
              <a:gd name="T58" fmla="*/ 2147483647 w 5281"/>
              <a:gd name="T59" fmla="*/ 2147483647 h 7777"/>
              <a:gd name="T60" fmla="*/ 2147483647 w 5281"/>
              <a:gd name="T61" fmla="*/ 2147483647 h 7777"/>
              <a:gd name="T62" fmla="*/ 2147483647 w 5281"/>
              <a:gd name="T63" fmla="*/ 2147483647 h 7777"/>
              <a:gd name="T64" fmla="*/ 2147483647 w 5281"/>
              <a:gd name="T65" fmla="*/ 2147483647 h 7777"/>
              <a:gd name="T66" fmla="*/ 2147483647 w 5281"/>
              <a:gd name="T67" fmla="*/ 2147483647 h 7777"/>
              <a:gd name="T68" fmla="*/ 2147483647 w 5281"/>
              <a:gd name="T69" fmla="*/ 2147483647 h 7777"/>
              <a:gd name="T70" fmla="*/ 2147483647 w 5281"/>
              <a:gd name="T71" fmla="*/ 2147483647 h 7777"/>
              <a:gd name="T72" fmla="*/ 2147483647 w 5281"/>
              <a:gd name="T73" fmla="*/ 2147483647 h 7777"/>
              <a:gd name="T74" fmla="*/ 2147483647 w 5281"/>
              <a:gd name="T75" fmla="*/ 2147483647 h 7777"/>
              <a:gd name="T76" fmla="*/ 2147483647 w 5281"/>
              <a:gd name="T77" fmla="*/ 2147483647 h 7777"/>
              <a:gd name="T78" fmla="*/ 2147483647 w 5281"/>
              <a:gd name="T79" fmla="*/ 2147483647 h 7777"/>
              <a:gd name="T80" fmla="*/ 2147483647 w 5281"/>
              <a:gd name="T81" fmla="*/ 2147483647 h 7777"/>
              <a:gd name="T82" fmla="*/ 2147483647 w 5281"/>
              <a:gd name="T83" fmla="*/ 2147483647 h 7777"/>
              <a:gd name="T84" fmla="*/ 2147483647 w 5281"/>
              <a:gd name="T85" fmla="*/ 2147483647 h 7777"/>
              <a:gd name="T86" fmla="*/ 2147483647 w 5281"/>
              <a:gd name="T87" fmla="*/ 2147483647 h 7777"/>
              <a:gd name="T88" fmla="*/ 2147483647 w 5281"/>
              <a:gd name="T89" fmla="*/ 2147483647 h 7777"/>
              <a:gd name="T90" fmla="*/ 2147483647 w 5281"/>
              <a:gd name="T91" fmla="*/ 2147483647 h 7777"/>
              <a:gd name="T92" fmla="*/ 2147483647 w 5281"/>
              <a:gd name="T93" fmla="*/ 2147483647 h 7777"/>
              <a:gd name="T94" fmla="*/ 2147483647 w 5281"/>
              <a:gd name="T95" fmla="*/ 2147483647 h 7777"/>
              <a:gd name="T96" fmla="*/ 2147483647 w 5281"/>
              <a:gd name="T97" fmla="*/ 2147483647 h 7777"/>
              <a:gd name="T98" fmla="*/ 2147483647 w 5281"/>
              <a:gd name="T99" fmla="*/ 2147483647 h 7777"/>
              <a:gd name="T100" fmla="*/ 2147483647 w 5281"/>
              <a:gd name="T101" fmla="*/ 2147483647 h 7777"/>
              <a:gd name="T102" fmla="*/ 2147483647 w 5281"/>
              <a:gd name="T103" fmla="*/ 2147483647 h 7777"/>
              <a:gd name="T104" fmla="*/ 2147483647 w 5281"/>
              <a:gd name="T105" fmla="*/ 2147483647 h 7777"/>
              <a:gd name="T106" fmla="*/ 2147483647 w 5281"/>
              <a:gd name="T107" fmla="*/ 2147483647 h 7777"/>
              <a:gd name="T108" fmla="*/ 2147483647 w 5281"/>
              <a:gd name="T109" fmla="*/ 2147483647 h 7777"/>
              <a:gd name="T110" fmla="*/ 2147483647 w 5281"/>
              <a:gd name="T111" fmla="*/ 2147483647 h 7777"/>
              <a:gd name="T112" fmla="*/ 2147483647 w 5281"/>
              <a:gd name="T113" fmla="*/ 2147483647 h 7777"/>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5281"/>
              <a:gd name="T172" fmla="*/ 0 h 7777"/>
              <a:gd name="T173" fmla="*/ 5281 w 5281"/>
              <a:gd name="T174" fmla="*/ 7777 h 7777"/>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5281" h="7777">
                <a:moveTo>
                  <a:pt x="0" y="0"/>
                </a:moveTo>
                <a:lnTo>
                  <a:pt x="0" y="0"/>
                </a:lnTo>
                <a:lnTo>
                  <a:pt x="0" y="77"/>
                </a:lnTo>
                <a:lnTo>
                  <a:pt x="0" y="155"/>
                </a:lnTo>
                <a:lnTo>
                  <a:pt x="0" y="233"/>
                </a:lnTo>
                <a:lnTo>
                  <a:pt x="0" y="311"/>
                </a:lnTo>
                <a:lnTo>
                  <a:pt x="0" y="388"/>
                </a:lnTo>
                <a:lnTo>
                  <a:pt x="0" y="466"/>
                </a:lnTo>
                <a:lnTo>
                  <a:pt x="0" y="544"/>
                </a:lnTo>
                <a:lnTo>
                  <a:pt x="0" y="622"/>
                </a:lnTo>
                <a:lnTo>
                  <a:pt x="0" y="699"/>
                </a:lnTo>
                <a:lnTo>
                  <a:pt x="0" y="777"/>
                </a:lnTo>
                <a:lnTo>
                  <a:pt x="0" y="855"/>
                </a:lnTo>
                <a:lnTo>
                  <a:pt x="0" y="933"/>
                </a:lnTo>
                <a:lnTo>
                  <a:pt x="0" y="1011"/>
                </a:lnTo>
                <a:lnTo>
                  <a:pt x="0" y="1088"/>
                </a:lnTo>
                <a:lnTo>
                  <a:pt x="0" y="1166"/>
                </a:lnTo>
                <a:lnTo>
                  <a:pt x="0" y="1244"/>
                </a:lnTo>
                <a:lnTo>
                  <a:pt x="0" y="1322"/>
                </a:lnTo>
                <a:lnTo>
                  <a:pt x="0" y="1399"/>
                </a:lnTo>
                <a:lnTo>
                  <a:pt x="0" y="1477"/>
                </a:lnTo>
                <a:lnTo>
                  <a:pt x="0" y="1555"/>
                </a:lnTo>
                <a:lnTo>
                  <a:pt x="0" y="1633"/>
                </a:lnTo>
                <a:lnTo>
                  <a:pt x="0" y="1710"/>
                </a:lnTo>
                <a:lnTo>
                  <a:pt x="0" y="1788"/>
                </a:lnTo>
                <a:lnTo>
                  <a:pt x="0" y="1866"/>
                </a:lnTo>
                <a:lnTo>
                  <a:pt x="0" y="1944"/>
                </a:lnTo>
                <a:lnTo>
                  <a:pt x="0" y="2022"/>
                </a:lnTo>
                <a:lnTo>
                  <a:pt x="0" y="2099"/>
                </a:lnTo>
                <a:lnTo>
                  <a:pt x="0" y="2177"/>
                </a:lnTo>
                <a:lnTo>
                  <a:pt x="0" y="2255"/>
                </a:lnTo>
                <a:lnTo>
                  <a:pt x="0" y="2333"/>
                </a:lnTo>
                <a:lnTo>
                  <a:pt x="0" y="2410"/>
                </a:lnTo>
                <a:lnTo>
                  <a:pt x="0" y="2488"/>
                </a:lnTo>
                <a:lnTo>
                  <a:pt x="0" y="2566"/>
                </a:lnTo>
                <a:lnTo>
                  <a:pt x="0" y="2644"/>
                </a:lnTo>
                <a:lnTo>
                  <a:pt x="526" y="2644"/>
                </a:lnTo>
                <a:lnTo>
                  <a:pt x="526" y="2721"/>
                </a:lnTo>
                <a:lnTo>
                  <a:pt x="526" y="2799"/>
                </a:lnTo>
                <a:lnTo>
                  <a:pt x="526" y="2877"/>
                </a:lnTo>
                <a:lnTo>
                  <a:pt x="526" y="2955"/>
                </a:lnTo>
                <a:lnTo>
                  <a:pt x="526" y="3033"/>
                </a:lnTo>
                <a:lnTo>
                  <a:pt x="526" y="3110"/>
                </a:lnTo>
                <a:lnTo>
                  <a:pt x="526" y="3188"/>
                </a:lnTo>
                <a:lnTo>
                  <a:pt x="1075" y="3188"/>
                </a:lnTo>
                <a:lnTo>
                  <a:pt x="1075" y="3266"/>
                </a:lnTo>
                <a:lnTo>
                  <a:pt x="1075" y="3344"/>
                </a:lnTo>
                <a:lnTo>
                  <a:pt x="1075" y="3421"/>
                </a:lnTo>
                <a:lnTo>
                  <a:pt x="1075" y="3499"/>
                </a:lnTo>
                <a:lnTo>
                  <a:pt x="1075" y="3577"/>
                </a:lnTo>
                <a:lnTo>
                  <a:pt x="1075" y="3655"/>
                </a:lnTo>
                <a:lnTo>
                  <a:pt x="1654" y="3655"/>
                </a:lnTo>
                <a:lnTo>
                  <a:pt x="1654" y="3732"/>
                </a:lnTo>
                <a:lnTo>
                  <a:pt x="1654" y="3810"/>
                </a:lnTo>
                <a:lnTo>
                  <a:pt x="1654" y="3888"/>
                </a:lnTo>
                <a:lnTo>
                  <a:pt x="1654" y="3966"/>
                </a:lnTo>
                <a:lnTo>
                  <a:pt x="1654" y="4044"/>
                </a:lnTo>
                <a:lnTo>
                  <a:pt x="1654" y="4121"/>
                </a:lnTo>
                <a:lnTo>
                  <a:pt x="1654" y="4199"/>
                </a:lnTo>
                <a:lnTo>
                  <a:pt x="1664" y="4199"/>
                </a:lnTo>
                <a:lnTo>
                  <a:pt x="1664" y="4277"/>
                </a:lnTo>
                <a:lnTo>
                  <a:pt x="1664" y="4355"/>
                </a:lnTo>
                <a:lnTo>
                  <a:pt x="1664" y="4432"/>
                </a:lnTo>
                <a:lnTo>
                  <a:pt x="1664" y="4510"/>
                </a:lnTo>
                <a:lnTo>
                  <a:pt x="1664" y="4588"/>
                </a:lnTo>
                <a:lnTo>
                  <a:pt x="1664" y="4666"/>
                </a:lnTo>
                <a:lnTo>
                  <a:pt x="2121" y="4666"/>
                </a:lnTo>
                <a:lnTo>
                  <a:pt x="2121" y="4743"/>
                </a:lnTo>
                <a:lnTo>
                  <a:pt x="2121" y="4821"/>
                </a:lnTo>
                <a:lnTo>
                  <a:pt x="2121" y="4899"/>
                </a:lnTo>
                <a:lnTo>
                  <a:pt x="2121" y="4977"/>
                </a:lnTo>
                <a:lnTo>
                  <a:pt x="2121" y="5055"/>
                </a:lnTo>
                <a:lnTo>
                  <a:pt x="2121" y="5132"/>
                </a:lnTo>
                <a:lnTo>
                  <a:pt x="2121" y="5210"/>
                </a:lnTo>
                <a:lnTo>
                  <a:pt x="2388" y="5210"/>
                </a:lnTo>
                <a:lnTo>
                  <a:pt x="2388" y="5288"/>
                </a:lnTo>
                <a:lnTo>
                  <a:pt x="2388" y="5366"/>
                </a:lnTo>
                <a:lnTo>
                  <a:pt x="2388" y="5443"/>
                </a:lnTo>
                <a:lnTo>
                  <a:pt x="2388" y="5521"/>
                </a:lnTo>
                <a:lnTo>
                  <a:pt x="2388" y="5599"/>
                </a:lnTo>
                <a:lnTo>
                  <a:pt x="2388" y="5677"/>
                </a:lnTo>
                <a:lnTo>
                  <a:pt x="2388" y="5754"/>
                </a:lnTo>
                <a:lnTo>
                  <a:pt x="2404" y="5754"/>
                </a:lnTo>
                <a:lnTo>
                  <a:pt x="2404" y="5832"/>
                </a:lnTo>
                <a:lnTo>
                  <a:pt x="2404" y="5910"/>
                </a:lnTo>
                <a:lnTo>
                  <a:pt x="2404" y="5988"/>
                </a:lnTo>
                <a:lnTo>
                  <a:pt x="2404" y="6066"/>
                </a:lnTo>
                <a:lnTo>
                  <a:pt x="2404" y="6143"/>
                </a:lnTo>
                <a:lnTo>
                  <a:pt x="2404" y="6221"/>
                </a:lnTo>
                <a:lnTo>
                  <a:pt x="2647" y="6221"/>
                </a:lnTo>
                <a:lnTo>
                  <a:pt x="2647" y="6299"/>
                </a:lnTo>
                <a:lnTo>
                  <a:pt x="2647" y="6377"/>
                </a:lnTo>
                <a:lnTo>
                  <a:pt x="2647" y="6454"/>
                </a:lnTo>
                <a:lnTo>
                  <a:pt x="2647" y="6532"/>
                </a:lnTo>
                <a:lnTo>
                  <a:pt x="2647" y="6610"/>
                </a:lnTo>
                <a:lnTo>
                  <a:pt x="2647" y="6688"/>
                </a:lnTo>
                <a:lnTo>
                  <a:pt x="2647" y="6765"/>
                </a:lnTo>
                <a:lnTo>
                  <a:pt x="2848" y="6765"/>
                </a:lnTo>
                <a:lnTo>
                  <a:pt x="2848" y="6843"/>
                </a:lnTo>
                <a:lnTo>
                  <a:pt x="2848" y="6921"/>
                </a:lnTo>
                <a:lnTo>
                  <a:pt x="2848" y="6999"/>
                </a:lnTo>
                <a:lnTo>
                  <a:pt x="2848" y="7077"/>
                </a:lnTo>
                <a:lnTo>
                  <a:pt x="2848" y="7154"/>
                </a:lnTo>
                <a:lnTo>
                  <a:pt x="2848" y="7232"/>
                </a:lnTo>
                <a:lnTo>
                  <a:pt x="3014" y="7232"/>
                </a:lnTo>
                <a:lnTo>
                  <a:pt x="3014" y="7310"/>
                </a:lnTo>
                <a:lnTo>
                  <a:pt x="3014" y="7388"/>
                </a:lnTo>
                <a:lnTo>
                  <a:pt x="3014" y="7465"/>
                </a:lnTo>
                <a:lnTo>
                  <a:pt x="3014" y="7543"/>
                </a:lnTo>
                <a:lnTo>
                  <a:pt x="3014" y="7621"/>
                </a:lnTo>
                <a:lnTo>
                  <a:pt x="3014" y="7699"/>
                </a:lnTo>
                <a:lnTo>
                  <a:pt x="3014" y="7777"/>
                </a:lnTo>
                <a:lnTo>
                  <a:pt x="5281" y="7777"/>
                </a:lnTo>
                <a:lnTo>
                  <a:pt x="5281" y="7699"/>
                </a:lnTo>
                <a:lnTo>
                  <a:pt x="5281" y="7621"/>
                </a:lnTo>
                <a:lnTo>
                  <a:pt x="5281" y="7543"/>
                </a:lnTo>
                <a:lnTo>
                  <a:pt x="5281" y="7465"/>
                </a:lnTo>
                <a:lnTo>
                  <a:pt x="5281" y="7388"/>
                </a:lnTo>
                <a:lnTo>
                  <a:pt x="5281" y="7310"/>
                </a:lnTo>
                <a:lnTo>
                  <a:pt x="5281" y="7232"/>
                </a:lnTo>
                <a:lnTo>
                  <a:pt x="5281" y="7154"/>
                </a:lnTo>
                <a:lnTo>
                  <a:pt x="5281" y="7077"/>
                </a:lnTo>
                <a:lnTo>
                  <a:pt x="5281" y="6999"/>
                </a:lnTo>
                <a:lnTo>
                  <a:pt x="5281" y="6921"/>
                </a:lnTo>
                <a:lnTo>
                  <a:pt x="5281" y="6843"/>
                </a:lnTo>
                <a:lnTo>
                  <a:pt x="5281" y="6765"/>
                </a:lnTo>
                <a:lnTo>
                  <a:pt x="5281" y="6688"/>
                </a:lnTo>
                <a:lnTo>
                  <a:pt x="5281" y="6610"/>
                </a:lnTo>
                <a:lnTo>
                  <a:pt x="5281" y="6532"/>
                </a:lnTo>
                <a:lnTo>
                  <a:pt x="5281" y="6454"/>
                </a:lnTo>
                <a:lnTo>
                  <a:pt x="5281" y="6377"/>
                </a:lnTo>
                <a:lnTo>
                  <a:pt x="5281" y="6299"/>
                </a:lnTo>
                <a:lnTo>
                  <a:pt x="5281" y="6221"/>
                </a:lnTo>
                <a:lnTo>
                  <a:pt x="5281" y="6143"/>
                </a:lnTo>
                <a:lnTo>
                  <a:pt x="5281" y="6066"/>
                </a:lnTo>
                <a:lnTo>
                  <a:pt x="5281" y="5988"/>
                </a:lnTo>
                <a:lnTo>
                  <a:pt x="5281" y="5910"/>
                </a:lnTo>
                <a:lnTo>
                  <a:pt x="5281" y="5832"/>
                </a:lnTo>
                <a:lnTo>
                  <a:pt x="5281" y="5754"/>
                </a:lnTo>
                <a:lnTo>
                  <a:pt x="5281" y="5677"/>
                </a:lnTo>
                <a:lnTo>
                  <a:pt x="5281" y="5599"/>
                </a:lnTo>
                <a:lnTo>
                  <a:pt x="5281" y="5521"/>
                </a:lnTo>
                <a:lnTo>
                  <a:pt x="5281" y="5443"/>
                </a:lnTo>
                <a:lnTo>
                  <a:pt x="5281" y="5366"/>
                </a:lnTo>
                <a:lnTo>
                  <a:pt x="5281" y="5288"/>
                </a:lnTo>
                <a:lnTo>
                  <a:pt x="5281" y="5210"/>
                </a:lnTo>
                <a:lnTo>
                  <a:pt x="5281" y="5132"/>
                </a:lnTo>
                <a:lnTo>
                  <a:pt x="5281" y="5055"/>
                </a:lnTo>
                <a:lnTo>
                  <a:pt x="4755" y="5055"/>
                </a:lnTo>
                <a:lnTo>
                  <a:pt x="4755" y="4977"/>
                </a:lnTo>
                <a:lnTo>
                  <a:pt x="4755" y="4899"/>
                </a:lnTo>
                <a:lnTo>
                  <a:pt x="4755" y="4821"/>
                </a:lnTo>
                <a:lnTo>
                  <a:pt x="4755" y="4743"/>
                </a:lnTo>
                <a:lnTo>
                  <a:pt x="4755" y="4666"/>
                </a:lnTo>
                <a:lnTo>
                  <a:pt x="4755" y="4588"/>
                </a:lnTo>
                <a:lnTo>
                  <a:pt x="4755" y="4510"/>
                </a:lnTo>
                <a:lnTo>
                  <a:pt x="4121" y="4510"/>
                </a:lnTo>
                <a:lnTo>
                  <a:pt x="4121" y="4432"/>
                </a:lnTo>
                <a:lnTo>
                  <a:pt x="4121" y="4355"/>
                </a:lnTo>
                <a:lnTo>
                  <a:pt x="4121" y="4277"/>
                </a:lnTo>
                <a:lnTo>
                  <a:pt x="4121" y="4199"/>
                </a:lnTo>
                <a:lnTo>
                  <a:pt x="4121" y="4121"/>
                </a:lnTo>
                <a:lnTo>
                  <a:pt x="4121" y="4044"/>
                </a:lnTo>
                <a:lnTo>
                  <a:pt x="3981" y="4044"/>
                </a:lnTo>
                <a:lnTo>
                  <a:pt x="3981" y="3966"/>
                </a:lnTo>
                <a:lnTo>
                  <a:pt x="3981" y="3888"/>
                </a:lnTo>
                <a:lnTo>
                  <a:pt x="3981" y="3810"/>
                </a:lnTo>
                <a:lnTo>
                  <a:pt x="3981" y="3732"/>
                </a:lnTo>
                <a:lnTo>
                  <a:pt x="3981" y="3655"/>
                </a:lnTo>
                <a:lnTo>
                  <a:pt x="3981" y="3577"/>
                </a:lnTo>
                <a:lnTo>
                  <a:pt x="3981" y="3499"/>
                </a:lnTo>
                <a:lnTo>
                  <a:pt x="3609" y="3499"/>
                </a:lnTo>
                <a:lnTo>
                  <a:pt x="3609" y="3421"/>
                </a:lnTo>
                <a:lnTo>
                  <a:pt x="3609" y="3344"/>
                </a:lnTo>
                <a:lnTo>
                  <a:pt x="3609" y="3266"/>
                </a:lnTo>
                <a:lnTo>
                  <a:pt x="3609" y="3188"/>
                </a:lnTo>
                <a:lnTo>
                  <a:pt x="3609" y="3110"/>
                </a:lnTo>
                <a:lnTo>
                  <a:pt x="3609" y="3033"/>
                </a:lnTo>
                <a:lnTo>
                  <a:pt x="3152" y="3033"/>
                </a:lnTo>
                <a:lnTo>
                  <a:pt x="3152" y="2955"/>
                </a:lnTo>
                <a:lnTo>
                  <a:pt x="3152" y="2877"/>
                </a:lnTo>
                <a:lnTo>
                  <a:pt x="3152" y="2799"/>
                </a:lnTo>
                <a:lnTo>
                  <a:pt x="3152" y="2721"/>
                </a:lnTo>
                <a:lnTo>
                  <a:pt x="3152" y="2644"/>
                </a:lnTo>
                <a:lnTo>
                  <a:pt x="3152" y="2566"/>
                </a:lnTo>
                <a:lnTo>
                  <a:pt x="3152" y="2488"/>
                </a:lnTo>
                <a:lnTo>
                  <a:pt x="3017" y="2488"/>
                </a:lnTo>
                <a:lnTo>
                  <a:pt x="3017" y="2410"/>
                </a:lnTo>
                <a:lnTo>
                  <a:pt x="3017" y="2333"/>
                </a:lnTo>
                <a:lnTo>
                  <a:pt x="3017" y="2255"/>
                </a:lnTo>
                <a:lnTo>
                  <a:pt x="3017" y="2177"/>
                </a:lnTo>
                <a:lnTo>
                  <a:pt x="3017" y="2099"/>
                </a:lnTo>
                <a:lnTo>
                  <a:pt x="3017" y="2022"/>
                </a:lnTo>
                <a:lnTo>
                  <a:pt x="3017" y="1944"/>
                </a:lnTo>
                <a:lnTo>
                  <a:pt x="2851" y="1944"/>
                </a:lnTo>
                <a:lnTo>
                  <a:pt x="2851" y="1866"/>
                </a:lnTo>
                <a:lnTo>
                  <a:pt x="2851" y="1788"/>
                </a:lnTo>
                <a:lnTo>
                  <a:pt x="2851" y="1710"/>
                </a:lnTo>
                <a:lnTo>
                  <a:pt x="2851" y="1633"/>
                </a:lnTo>
                <a:lnTo>
                  <a:pt x="2851" y="1555"/>
                </a:lnTo>
                <a:lnTo>
                  <a:pt x="2851" y="1477"/>
                </a:lnTo>
                <a:lnTo>
                  <a:pt x="2650" y="1477"/>
                </a:lnTo>
                <a:lnTo>
                  <a:pt x="2650" y="1399"/>
                </a:lnTo>
                <a:lnTo>
                  <a:pt x="2650" y="1322"/>
                </a:lnTo>
                <a:lnTo>
                  <a:pt x="2650" y="1244"/>
                </a:lnTo>
                <a:lnTo>
                  <a:pt x="2650" y="1166"/>
                </a:lnTo>
                <a:lnTo>
                  <a:pt x="2650" y="1088"/>
                </a:lnTo>
                <a:lnTo>
                  <a:pt x="2650" y="1011"/>
                </a:lnTo>
                <a:lnTo>
                  <a:pt x="2650" y="933"/>
                </a:lnTo>
                <a:lnTo>
                  <a:pt x="2407" y="933"/>
                </a:lnTo>
                <a:lnTo>
                  <a:pt x="2407" y="855"/>
                </a:lnTo>
                <a:lnTo>
                  <a:pt x="2407" y="777"/>
                </a:lnTo>
                <a:lnTo>
                  <a:pt x="2407" y="699"/>
                </a:lnTo>
                <a:lnTo>
                  <a:pt x="2407" y="622"/>
                </a:lnTo>
                <a:lnTo>
                  <a:pt x="2407" y="544"/>
                </a:lnTo>
                <a:lnTo>
                  <a:pt x="2407" y="466"/>
                </a:lnTo>
                <a:lnTo>
                  <a:pt x="2391" y="466"/>
                </a:lnTo>
                <a:lnTo>
                  <a:pt x="2391" y="388"/>
                </a:lnTo>
                <a:lnTo>
                  <a:pt x="2391" y="311"/>
                </a:lnTo>
                <a:lnTo>
                  <a:pt x="2391" y="233"/>
                </a:lnTo>
                <a:lnTo>
                  <a:pt x="2391" y="155"/>
                </a:lnTo>
                <a:lnTo>
                  <a:pt x="2391" y="77"/>
                </a:lnTo>
                <a:lnTo>
                  <a:pt x="2391" y="0"/>
                </a:lnTo>
                <a:lnTo>
                  <a:pt x="0" y="0"/>
                </a:lnTo>
              </a:path>
            </a:pathLst>
          </a:custGeom>
          <a:noFill/>
          <a:ln w="28575">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0823" name="Rectangle 56"/>
          <p:cNvSpPr>
            <a:spLocks noChangeArrowheads="1"/>
          </p:cNvSpPr>
          <p:nvPr/>
        </p:nvSpPr>
        <p:spPr bwMode="auto">
          <a:xfrm>
            <a:off x="1317625" y="6426200"/>
            <a:ext cx="8890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1400">
                <a:latin typeface="MS Sans Serif" charset="0"/>
              </a:rPr>
              <a:t>0</a:t>
            </a:r>
            <a:endParaRPr lang="en-US" altLang="en-US" sz="1400">
              <a:latin typeface="Times New Roman" panose="02020603050405020304" pitchFamily="18" charset="0"/>
            </a:endParaRPr>
          </a:p>
        </p:txBody>
      </p:sp>
      <p:sp>
        <p:nvSpPr>
          <p:cNvPr id="160824" name="Rectangle 57"/>
          <p:cNvSpPr>
            <a:spLocks noChangeArrowheads="1"/>
          </p:cNvSpPr>
          <p:nvPr/>
        </p:nvSpPr>
        <p:spPr bwMode="auto">
          <a:xfrm>
            <a:off x="1612900" y="6426200"/>
            <a:ext cx="17780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1400">
                <a:latin typeface="MS Sans Serif" charset="0"/>
              </a:rPr>
              <a:t>10</a:t>
            </a:r>
            <a:endParaRPr lang="en-US" altLang="en-US" sz="1400">
              <a:latin typeface="Times New Roman" panose="02020603050405020304" pitchFamily="18" charset="0"/>
            </a:endParaRPr>
          </a:p>
        </p:txBody>
      </p:sp>
      <p:sp>
        <p:nvSpPr>
          <p:cNvPr id="160825" name="Rectangle 58"/>
          <p:cNvSpPr>
            <a:spLocks noChangeArrowheads="1"/>
          </p:cNvSpPr>
          <p:nvPr/>
        </p:nvSpPr>
        <p:spPr bwMode="auto">
          <a:xfrm>
            <a:off x="1935163" y="6426200"/>
            <a:ext cx="17780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1400">
                <a:latin typeface="MS Sans Serif" charset="0"/>
              </a:rPr>
              <a:t>20</a:t>
            </a:r>
            <a:endParaRPr lang="en-US" altLang="en-US" sz="1400">
              <a:latin typeface="Times New Roman" panose="02020603050405020304" pitchFamily="18" charset="0"/>
            </a:endParaRPr>
          </a:p>
        </p:txBody>
      </p:sp>
      <p:sp>
        <p:nvSpPr>
          <p:cNvPr id="160826" name="Rectangle 59"/>
          <p:cNvSpPr>
            <a:spLocks noChangeArrowheads="1"/>
          </p:cNvSpPr>
          <p:nvPr/>
        </p:nvSpPr>
        <p:spPr bwMode="auto">
          <a:xfrm>
            <a:off x="2257425" y="6426200"/>
            <a:ext cx="17780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1400">
                <a:latin typeface="MS Sans Serif" charset="0"/>
              </a:rPr>
              <a:t>30</a:t>
            </a:r>
            <a:endParaRPr lang="en-US" altLang="en-US" sz="1400">
              <a:latin typeface="Times New Roman" panose="02020603050405020304" pitchFamily="18" charset="0"/>
            </a:endParaRPr>
          </a:p>
        </p:txBody>
      </p:sp>
      <p:sp>
        <p:nvSpPr>
          <p:cNvPr id="160827" name="Rectangle 60"/>
          <p:cNvSpPr>
            <a:spLocks noChangeArrowheads="1"/>
          </p:cNvSpPr>
          <p:nvPr/>
        </p:nvSpPr>
        <p:spPr bwMode="auto">
          <a:xfrm>
            <a:off x="2579688" y="6426200"/>
            <a:ext cx="17780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1400">
                <a:latin typeface="MS Sans Serif" charset="0"/>
              </a:rPr>
              <a:t>40</a:t>
            </a:r>
            <a:endParaRPr lang="en-US" altLang="en-US" sz="1400">
              <a:latin typeface="Times New Roman" panose="02020603050405020304" pitchFamily="18" charset="0"/>
            </a:endParaRPr>
          </a:p>
        </p:txBody>
      </p:sp>
      <p:sp>
        <p:nvSpPr>
          <p:cNvPr id="160828" name="Rectangle 61"/>
          <p:cNvSpPr>
            <a:spLocks noChangeArrowheads="1"/>
          </p:cNvSpPr>
          <p:nvPr/>
        </p:nvSpPr>
        <p:spPr bwMode="auto">
          <a:xfrm>
            <a:off x="2903538" y="6426200"/>
            <a:ext cx="17780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1400">
                <a:latin typeface="MS Sans Serif" charset="0"/>
              </a:rPr>
              <a:t>50</a:t>
            </a:r>
            <a:endParaRPr lang="en-US" altLang="en-US" sz="1400">
              <a:latin typeface="Times New Roman" panose="02020603050405020304" pitchFamily="18" charset="0"/>
            </a:endParaRPr>
          </a:p>
        </p:txBody>
      </p:sp>
      <p:sp>
        <p:nvSpPr>
          <p:cNvPr id="160829" name="Rectangle 62"/>
          <p:cNvSpPr>
            <a:spLocks noChangeArrowheads="1"/>
          </p:cNvSpPr>
          <p:nvPr/>
        </p:nvSpPr>
        <p:spPr bwMode="auto">
          <a:xfrm>
            <a:off x="1173163" y="6264275"/>
            <a:ext cx="8890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1400">
                <a:latin typeface="MS Sans Serif" charset="0"/>
              </a:rPr>
              <a:t>0</a:t>
            </a:r>
            <a:endParaRPr lang="en-US" altLang="en-US" sz="1400">
              <a:latin typeface="Times New Roman" panose="02020603050405020304" pitchFamily="18" charset="0"/>
            </a:endParaRPr>
          </a:p>
        </p:txBody>
      </p:sp>
      <p:sp>
        <p:nvSpPr>
          <p:cNvPr id="160830" name="Rectangle 63"/>
          <p:cNvSpPr>
            <a:spLocks noChangeArrowheads="1"/>
          </p:cNvSpPr>
          <p:nvPr/>
        </p:nvSpPr>
        <p:spPr bwMode="auto">
          <a:xfrm>
            <a:off x="1173163" y="4775200"/>
            <a:ext cx="8890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1400">
                <a:latin typeface="MS Sans Serif" charset="0"/>
              </a:rPr>
              <a:t>1</a:t>
            </a:r>
            <a:endParaRPr lang="en-US" altLang="en-US" sz="1400">
              <a:latin typeface="Times New Roman" panose="02020603050405020304" pitchFamily="18" charset="0"/>
            </a:endParaRPr>
          </a:p>
        </p:txBody>
      </p:sp>
      <p:sp>
        <p:nvSpPr>
          <p:cNvPr id="160831" name="Freeform 64"/>
          <p:cNvSpPr>
            <a:spLocks/>
          </p:cNvSpPr>
          <p:nvPr/>
        </p:nvSpPr>
        <p:spPr bwMode="auto">
          <a:xfrm flipV="1">
            <a:off x="1468438" y="4865688"/>
            <a:ext cx="342900" cy="1489075"/>
          </a:xfrm>
          <a:custGeom>
            <a:avLst/>
            <a:gdLst>
              <a:gd name="T0" fmla="*/ 2147483647 w 1439"/>
              <a:gd name="T1" fmla="*/ 2147483647 h 7777"/>
              <a:gd name="T2" fmla="*/ 2147483647 w 1439"/>
              <a:gd name="T3" fmla="*/ 2147483647 h 7777"/>
              <a:gd name="T4" fmla="*/ 2147483647 w 1439"/>
              <a:gd name="T5" fmla="*/ 2147483647 h 7777"/>
              <a:gd name="T6" fmla="*/ 2147483647 w 1439"/>
              <a:gd name="T7" fmla="*/ 2147483647 h 7777"/>
              <a:gd name="T8" fmla="*/ 2147483647 w 1439"/>
              <a:gd name="T9" fmla="*/ 2147483647 h 7777"/>
              <a:gd name="T10" fmla="*/ 2147483647 w 1439"/>
              <a:gd name="T11" fmla="*/ 2147483647 h 7777"/>
              <a:gd name="T12" fmla="*/ 2147483647 w 1439"/>
              <a:gd name="T13" fmla="*/ 2147483647 h 7777"/>
              <a:gd name="T14" fmla="*/ 2147483647 w 1439"/>
              <a:gd name="T15" fmla="*/ 2147483647 h 7777"/>
              <a:gd name="T16" fmla="*/ 2147483647 w 1439"/>
              <a:gd name="T17" fmla="*/ 2147483647 h 7777"/>
              <a:gd name="T18" fmla="*/ 2147483647 w 1439"/>
              <a:gd name="T19" fmla="*/ 2147483647 h 7777"/>
              <a:gd name="T20" fmla="*/ 2147483647 w 1439"/>
              <a:gd name="T21" fmla="*/ 2147483647 h 7777"/>
              <a:gd name="T22" fmla="*/ 2147483647 w 1439"/>
              <a:gd name="T23" fmla="*/ 2147483647 h 7777"/>
              <a:gd name="T24" fmla="*/ 2147483647 w 1439"/>
              <a:gd name="T25" fmla="*/ 2147483647 h 7777"/>
              <a:gd name="T26" fmla="*/ 2147483647 w 1439"/>
              <a:gd name="T27" fmla="*/ 2147483647 h 7777"/>
              <a:gd name="T28" fmla="*/ 2147483647 w 1439"/>
              <a:gd name="T29" fmla="*/ 2147483647 h 7777"/>
              <a:gd name="T30" fmla="*/ 2147483647 w 1439"/>
              <a:gd name="T31" fmla="*/ 2147483647 h 7777"/>
              <a:gd name="T32" fmla="*/ 2147483647 w 1439"/>
              <a:gd name="T33" fmla="*/ 2147483647 h 7777"/>
              <a:gd name="T34" fmla="*/ 2147483647 w 1439"/>
              <a:gd name="T35" fmla="*/ 2147483647 h 7777"/>
              <a:gd name="T36" fmla="*/ 2147483647 w 1439"/>
              <a:gd name="T37" fmla="*/ 2147483647 h 7777"/>
              <a:gd name="T38" fmla="*/ 2147483647 w 1439"/>
              <a:gd name="T39" fmla="*/ 2147483647 h 7777"/>
              <a:gd name="T40" fmla="*/ 2147483647 w 1439"/>
              <a:gd name="T41" fmla="*/ 2147483647 h 7777"/>
              <a:gd name="T42" fmla="*/ 2147483647 w 1439"/>
              <a:gd name="T43" fmla="*/ 2147483647 h 7777"/>
              <a:gd name="T44" fmla="*/ 2147483647 w 1439"/>
              <a:gd name="T45" fmla="*/ 2147483647 h 7777"/>
              <a:gd name="T46" fmla="*/ 2147483647 w 1439"/>
              <a:gd name="T47" fmla="*/ 2147483647 h 7777"/>
              <a:gd name="T48" fmla="*/ 2147483647 w 1439"/>
              <a:gd name="T49" fmla="*/ 2147483647 h 7777"/>
              <a:gd name="T50" fmla="*/ 2147483647 w 1439"/>
              <a:gd name="T51" fmla="*/ 2147483647 h 7777"/>
              <a:gd name="T52" fmla="*/ 2147483647 w 1439"/>
              <a:gd name="T53" fmla="*/ 2147483647 h 7777"/>
              <a:gd name="T54" fmla="*/ 2147483647 w 1439"/>
              <a:gd name="T55" fmla="*/ 2147483647 h 7777"/>
              <a:gd name="T56" fmla="*/ 2147483647 w 1439"/>
              <a:gd name="T57" fmla="*/ 2147483647 h 7777"/>
              <a:gd name="T58" fmla="*/ 2147483647 w 1439"/>
              <a:gd name="T59" fmla="*/ 2147483647 h 7777"/>
              <a:gd name="T60" fmla="*/ 2147483647 w 1439"/>
              <a:gd name="T61" fmla="*/ 2147483647 h 7777"/>
              <a:gd name="T62" fmla="*/ 2147483647 w 1439"/>
              <a:gd name="T63" fmla="*/ 2147483647 h 7777"/>
              <a:gd name="T64" fmla="*/ 2147483647 w 1439"/>
              <a:gd name="T65" fmla="*/ 2147483647 h 7777"/>
              <a:gd name="T66" fmla="*/ 2147483647 w 1439"/>
              <a:gd name="T67" fmla="*/ 2147483647 h 7777"/>
              <a:gd name="T68" fmla="*/ 2147483647 w 1439"/>
              <a:gd name="T69" fmla="*/ 2147483647 h 7777"/>
              <a:gd name="T70" fmla="*/ 2147483647 w 1439"/>
              <a:gd name="T71" fmla="*/ 2147483647 h 7777"/>
              <a:gd name="T72" fmla="*/ 2147483647 w 1439"/>
              <a:gd name="T73" fmla="*/ 2147483647 h 7777"/>
              <a:gd name="T74" fmla="*/ 2147483647 w 1439"/>
              <a:gd name="T75" fmla="*/ 2147483647 h 7777"/>
              <a:gd name="T76" fmla="*/ 2147483647 w 1439"/>
              <a:gd name="T77" fmla="*/ 2147483647 h 7777"/>
              <a:gd name="T78" fmla="*/ 2147483647 w 1439"/>
              <a:gd name="T79" fmla="*/ 2147483647 h 7777"/>
              <a:gd name="T80" fmla="*/ 2147483647 w 1439"/>
              <a:gd name="T81" fmla="*/ 2147483647 h 7777"/>
              <a:gd name="T82" fmla="*/ 2147483647 w 1439"/>
              <a:gd name="T83" fmla="*/ 2147483647 h 7777"/>
              <a:gd name="T84" fmla="*/ 2147483647 w 1439"/>
              <a:gd name="T85" fmla="*/ 2147483647 h 7777"/>
              <a:gd name="T86" fmla="*/ 2147483647 w 1439"/>
              <a:gd name="T87" fmla="*/ 2147483647 h 7777"/>
              <a:gd name="T88" fmla="*/ 2147483647 w 1439"/>
              <a:gd name="T89" fmla="*/ 2147483647 h 7777"/>
              <a:gd name="T90" fmla="*/ 2147483647 w 1439"/>
              <a:gd name="T91" fmla="*/ 2147483647 h 7777"/>
              <a:gd name="T92" fmla="*/ 2147483647 w 1439"/>
              <a:gd name="T93" fmla="*/ 2147483647 h 7777"/>
              <a:gd name="T94" fmla="*/ 2147483647 w 1439"/>
              <a:gd name="T95" fmla="*/ 2147483647 h 7777"/>
              <a:gd name="T96" fmla="*/ 2147483647 w 1439"/>
              <a:gd name="T97" fmla="*/ 2147483647 h 7777"/>
              <a:gd name="T98" fmla="*/ 2147483647 w 1439"/>
              <a:gd name="T99" fmla="*/ 2147483647 h 7777"/>
              <a:gd name="T100" fmla="*/ 2147483647 w 1439"/>
              <a:gd name="T101" fmla="*/ 2147483647 h 7777"/>
              <a:gd name="T102" fmla="*/ 2147483647 w 1439"/>
              <a:gd name="T103" fmla="*/ 2147483647 h 7777"/>
              <a:gd name="T104" fmla="*/ 2147483647 w 1439"/>
              <a:gd name="T105" fmla="*/ 2147483647 h 7777"/>
              <a:gd name="T106" fmla="*/ 2147483647 w 1439"/>
              <a:gd name="T107" fmla="*/ 2147483647 h 7777"/>
              <a:gd name="T108" fmla="*/ 2147483647 w 1439"/>
              <a:gd name="T109" fmla="*/ 2147483647 h 7777"/>
              <a:gd name="T110" fmla="*/ 2147483647 w 1439"/>
              <a:gd name="T111" fmla="*/ 2147483647 h 7777"/>
              <a:gd name="T112" fmla="*/ 2147483647 w 1439"/>
              <a:gd name="T113" fmla="*/ 2147483647 h 7777"/>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439"/>
              <a:gd name="T172" fmla="*/ 0 h 7777"/>
              <a:gd name="T173" fmla="*/ 1439 w 1439"/>
              <a:gd name="T174" fmla="*/ 7777 h 7777"/>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439" h="7777">
                <a:moveTo>
                  <a:pt x="0" y="0"/>
                </a:moveTo>
                <a:lnTo>
                  <a:pt x="0" y="0"/>
                </a:lnTo>
                <a:lnTo>
                  <a:pt x="0" y="77"/>
                </a:lnTo>
                <a:lnTo>
                  <a:pt x="3" y="77"/>
                </a:lnTo>
                <a:lnTo>
                  <a:pt x="3" y="155"/>
                </a:lnTo>
                <a:lnTo>
                  <a:pt x="5" y="155"/>
                </a:lnTo>
                <a:lnTo>
                  <a:pt x="5" y="233"/>
                </a:lnTo>
                <a:lnTo>
                  <a:pt x="8" y="233"/>
                </a:lnTo>
                <a:lnTo>
                  <a:pt x="8" y="311"/>
                </a:lnTo>
                <a:lnTo>
                  <a:pt x="11" y="311"/>
                </a:lnTo>
                <a:lnTo>
                  <a:pt x="11" y="388"/>
                </a:lnTo>
                <a:lnTo>
                  <a:pt x="14" y="388"/>
                </a:lnTo>
                <a:lnTo>
                  <a:pt x="14" y="466"/>
                </a:lnTo>
                <a:lnTo>
                  <a:pt x="17" y="466"/>
                </a:lnTo>
                <a:lnTo>
                  <a:pt x="17" y="544"/>
                </a:lnTo>
                <a:lnTo>
                  <a:pt x="20" y="544"/>
                </a:lnTo>
                <a:lnTo>
                  <a:pt x="20" y="622"/>
                </a:lnTo>
                <a:lnTo>
                  <a:pt x="23" y="622"/>
                </a:lnTo>
                <a:lnTo>
                  <a:pt x="23" y="699"/>
                </a:lnTo>
                <a:lnTo>
                  <a:pt x="26" y="699"/>
                </a:lnTo>
                <a:lnTo>
                  <a:pt x="26" y="777"/>
                </a:lnTo>
                <a:lnTo>
                  <a:pt x="29" y="777"/>
                </a:lnTo>
                <a:lnTo>
                  <a:pt x="29" y="855"/>
                </a:lnTo>
                <a:lnTo>
                  <a:pt x="32" y="855"/>
                </a:lnTo>
                <a:lnTo>
                  <a:pt x="32" y="933"/>
                </a:lnTo>
                <a:lnTo>
                  <a:pt x="35" y="933"/>
                </a:lnTo>
                <a:lnTo>
                  <a:pt x="35" y="1011"/>
                </a:lnTo>
                <a:lnTo>
                  <a:pt x="38" y="1011"/>
                </a:lnTo>
                <a:lnTo>
                  <a:pt x="38" y="1088"/>
                </a:lnTo>
                <a:lnTo>
                  <a:pt x="41" y="1088"/>
                </a:lnTo>
                <a:lnTo>
                  <a:pt x="41" y="1166"/>
                </a:lnTo>
                <a:lnTo>
                  <a:pt x="44" y="1166"/>
                </a:lnTo>
                <a:lnTo>
                  <a:pt x="44" y="1244"/>
                </a:lnTo>
                <a:lnTo>
                  <a:pt x="47" y="1244"/>
                </a:lnTo>
                <a:lnTo>
                  <a:pt x="47" y="1322"/>
                </a:lnTo>
                <a:lnTo>
                  <a:pt x="51" y="1322"/>
                </a:lnTo>
                <a:lnTo>
                  <a:pt x="51" y="1399"/>
                </a:lnTo>
                <a:lnTo>
                  <a:pt x="54" y="1399"/>
                </a:lnTo>
                <a:lnTo>
                  <a:pt x="54" y="1477"/>
                </a:lnTo>
                <a:lnTo>
                  <a:pt x="57" y="1477"/>
                </a:lnTo>
                <a:lnTo>
                  <a:pt x="57" y="1555"/>
                </a:lnTo>
                <a:lnTo>
                  <a:pt x="61" y="1555"/>
                </a:lnTo>
                <a:lnTo>
                  <a:pt x="61" y="1633"/>
                </a:lnTo>
                <a:lnTo>
                  <a:pt x="64" y="1633"/>
                </a:lnTo>
                <a:lnTo>
                  <a:pt x="64" y="1710"/>
                </a:lnTo>
                <a:lnTo>
                  <a:pt x="67" y="1710"/>
                </a:lnTo>
                <a:lnTo>
                  <a:pt x="67" y="1788"/>
                </a:lnTo>
                <a:lnTo>
                  <a:pt x="71" y="1788"/>
                </a:lnTo>
                <a:lnTo>
                  <a:pt x="71" y="1866"/>
                </a:lnTo>
                <a:lnTo>
                  <a:pt x="74" y="1866"/>
                </a:lnTo>
                <a:lnTo>
                  <a:pt x="74" y="1944"/>
                </a:lnTo>
                <a:lnTo>
                  <a:pt x="78" y="1944"/>
                </a:lnTo>
                <a:lnTo>
                  <a:pt x="78" y="2022"/>
                </a:lnTo>
                <a:lnTo>
                  <a:pt x="82" y="2022"/>
                </a:lnTo>
                <a:lnTo>
                  <a:pt x="82" y="2099"/>
                </a:lnTo>
                <a:lnTo>
                  <a:pt x="85" y="2099"/>
                </a:lnTo>
                <a:lnTo>
                  <a:pt x="85" y="2177"/>
                </a:lnTo>
                <a:lnTo>
                  <a:pt x="89" y="2177"/>
                </a:lnTo>
                <a:lnTo>
                  <a:pt x="89" y="2255"/>
                </a:lnTo>
                <a:lnTo>
                  <a:pt x="93" y="2255"/>
                </a:lnTo>
                <a:lnTo>
                  <a:pt x="93" y="2333"/>
                </a:lnTo>
                <a:lnTo>
                  <a:pt x="97" y="2333"/>
                </a:lnTo>
                <a:lnTo>
                  <a:pt x="97" y="2410"/>
                </a:lnTo>
                <a:lnTo>
                  <a:pt x="101" y="2410"/>
                </a:lnTo>
                <a:lnTo>
                  <a:pt x="101" y="2488"/>
                </a:lnTo>
                <a:lnTo>
                  <a:pt x="105" y="2488"/>
                </a:lnTo>
                <a:lnTo>
                  <a:pt x="105" y="2566"/>
                </a:lnTo>
                <a:lnTo>
                  <a:pt x="109" y="2566"/>
                </a:lnTo>
                <a:lnTo>
                  <a:pt x="109" y="2644"/>
                </a:lnTo>
                <a:lnTo>
                  <a:pt x="113" y="2644"/>
                </a:lnTo>
                <a:lnTo>
                  <a:pt x="113" y="2721"/>
                </a:lnTo>
                <a:lnTo>
                  <a:pt x="117" y="2721"/>
                </a:lnTo>
                <a:lnTo>
                  <a:pt x="117" y="2799"/>
                </a:lnTo>
                <a:lnTo>
                  <a:pt x="121" y="2799"/>
                </a:lnTo>
                <a:lnTo>
                  <a:pt x="121" y="2877"/>
                </a:lnTo>
                <a:lnTo>
                  <a:pt x="125" y="2877"/>
                </a:lnTo>
                <a:lnTo>
                  <a:pt x="125" y="2955"/>
                </a:lnTo>
                <a:lnTo>
                  <a:pt x="130" y="2955"/>
                </a:lnTo>
                <a:lnTo>
                  <a:pt x="130" y="3033"/>
                </a:lnTo>
                <a:lnTo>
                  <a:pt x="134" y="3033"/>
                </a:lnTo>
                <a:lnTo>
                  <a:pt x="134" y="3110"/>
                </a:lnTo>
                <a:lnTo>
                  <a:pt x="139" y="3110"/>
                </a:lnTo>
                <a:lnTo>
                  <a:pt x="139" y="3188"/>
                </a:lnTo>
                <a:lnTo>
                  <a:pt x="143" y="3188"/>
                </a:lnTo>
                <a:lnTo>
                  <a:pt x="143" y="3266"/>
                </a:lnTo>
                <a:lnTo>
                  <a:pt x="148" y="3266"/>
                </a:lnTo>
                <a:lnTo>
                  <a:pt x="148" y="3344"/>
                </a:lnTo>
                <a:lnTo>
                  <a:pt x="153" y="3344"/>
                </a:lnTo>
                <a:lnTo>
                  <a:pt x="153" y="3421"/>
                </a:lnTo>
                <a:lnTo>
                  <a:pt x="157" y="3421"/>
                </a:lnTo>
                <a:lnTo>
                  <a:pt x="157" y="3499"/>
                </a:lnTo>
                <a:lnTo>
                  <a:pt x="162" y="3499"/>
                </a:lnTo>
                <a:lnTo>
                  <a:pt x="162" y="3577"/>
                </a:lnTo>
                <a:lnTo>
                  <a:pt x="167" y="3577"/>
                </a:lnTo>
                <a:lnTo>
                  <a:pt x="167" y="3655"/>
                </a:lnTo>
                <a:lnTo>
                  <a:pt x="172" y="3655"/>
                </a:lnTo>
                <a:lnTo>
                  <a:pt x="172" y="3732"/>
                </a:lnTo>
                <a:lnTo>
                  <a:pt x="178" y="3732"/>
                </a:lnTo>
                <a:lnTo>
                  <a:pt x="178" y="3810"/>
                </a:lnTo>
                <a:lnTo>
                  <a:pt x="183" y="3810"/>
                </a:lnTo>
                <a:lnTo>
                  <a:pt x="183" y="3888"/>
                </a:lnTo>
                <a:lnTo>
                  <a:pt x="188" y="3888"/>
                </a:lnTo>
                <a:lnTo>
                  <a:pt x="188" y="3966"/>
                </a:lnTo>
                <a:lnTo>
                  <a:pt x="194" y="3966"/>
                </a:lnTo>
                <a:lnTo>
                  <a:pt x="194" y="4044"/>
                </a:lnTo>
                <a:lnTo>
                  <a:pt x="199" y="4044"/>
                </a:lnTo>
                <a:lnTo>
                  <a:pt x="199" y="4121"/>
                </a:lnTo>
                <a:lnTo>
                  <a:pt x="205" y="4121"/>
                </a:lnTo>
                <a:lnTo>
                  <a:pt x="205" y="4199"/>
                </a:lnTo>
                <a:lnTo>
                  <a:pt x="211" y="4199"/>
                </a:lnTo>
                <a:lnTo>
                  <a:pt x="211" y="4277"/>
                </a:lnTo>
                <a:lnTo>
                  <a:pt x="217" y="4277"/>
                </a:lnTo>
                <a:lnTo>
                  <a:pt x="217" y="4355"/>
                </a:lnTo>
                <a:lnTo>
                  <a:pt x="223" y="4355"/>
                </a:lnTo>
                <a:lnTo>
                  <a:pt x="223" y="4432"/>
                </a:lnTo>
                <a:lnTo>
                  <a:pt x="229" y="4432"/>
                </a:lnTo>
                <a:lnTo>
                  <a:pt x="229" y="4510"/>
                </a:lnTo>
                <a:lnTo>
                  <a:pt x="236" y="4510"/>
                </a:lnTo>
                <a:lnTo>
                  <a:pt x="236" y="4588"/>
                </a:lnTo>
                <a:lnTo>
                  <a:pt x="242" y="4588"/>
                </a:lnTo>
                <a:lnTo>
                  <a:pt x="242" y="4666"/>
                </a:lnTo>
                <a:lnTo>
                  <a:pt x="249" y="4666"/>
                </a:lnTo>
                <a:lnTo>
                  <a:pt x="249" y="4743"/>
                </a:lnTo>
                <a:lnTo>
                  <a:pt x="256" y="4743"/>
                </a:lnTo>
                <a:lnTo>
                  <a:pt x="256" y="4821"/>
                </a:lnTo>
                <a:lnTo>
                  <a:pt x="263" y="4821"/>
                </a:lnTo>
                <a:lnTo>
                  <a:pt x="263" y="4899"/>
                </a:lnTo>
                <a:lnTo>
                  <a:pt x="270" y="4899"/>
                </a:lnTo>
                <a:lnTo>
                  <a:pt x="270" y="4977"/>
                </a:lnTo>
                <a:lnTo>
                  <a:pt x="277" y="4977"/>
                </a:lnTo>
                <a:lnTo>
                  <a:pt x="277" y="5055"/>
                </a:lnTo>
                <a:lnTo>
                  <a:pt x="285" y="5055"/>
                </a:lnTo>
                <a:lnTo>
                  <a:pt x="285" y="5132"/>
                </a:lnTo>
                <a:lnTo>
                  <a:pt x="293" y="5132"/>
                </a:lnTo>
                <a:lnTo>
                  <a:pt x="293" y="5210"/>
                </a:lnTo>
                <a:lnTo>
                  <a:pt x="301" y="5210"/>
                </a:lnTo>
                <a:lnTo>
                  <a:pt x="301" y="5288"/>
                </a:lnTo>
                <a:lnTo>
                  <a:pt x="309" y="5288"/>
                </a:lnTo>
                <a:lnTo>
                  <a:pt x="309" y="5366"/>
                </a:lnTo>
                <a:lnTo>
                  <a:pt x="318" y="5366"/>
                </a:lnTo>
                <a:lnTo>
                  <a:pt x="318" y="5443"/>
                </a:lnTo>
                <a:lnTo>
                  <a:pt x="327" y="5443"/>
                </a:lnTo>
                <a:lnTo>
                  <a:pt x="327" y="5521"/>
                </a:lnTo>
                <a:lnTo>
                  <a:pt x="336" y="5521"/>
                </a:lnTo>
                <a:lnTo>
                  <a:pt x="336" y="5599"/>
                </a:lnTo>
                <a:lnTo>
                  <a:pt x="346" y="5599"/>
                </a:lnTo>
                <a:lnTo>
                  <a:pt x="346" y="5677"/>
                </a:lnTo>
                <a:lnTo>
                  <a:pt x="356" y="5677"/>
                </a:lnTo>
                <a:lnTo>
                  <a:pt x="356" y="5754"/>
                </a:lnTo>
                <a:lnTo>
                  <a:pt x="366" y="5754"/>
                </a:lnTo>
                <a:lnTo>
                  <a:pt x="366" y="5832"/>
                </a:lnTo>
                <a:lnTo>
                  <a:pt x="376" y="5832"/>
                </a:lnTo>
                <a:lnTo>
                  <a:pt x="376" y="5910"/>
                </a:lnTo>
                <a:lnTo>
                  <a:pt x="388" y="5910"/>
                </a:lnTo>
                <a:lnTo>
                  <a:pt x="388" y="5988"/>
                </a:lnTo>
                <a:lnTo>
                  <a:pt x="399" y="5988"/>
                </a:lnTo>
                <a:lnTo>
                  <a:pt x="399" y="6066"/>
                </a:lnTo>
                <a:lnTo>
                  <a:pt x="411" y="6066"/>
                </a:lnTo>
                <a:lnTo>
                  <a:pt x="411" y="6143"/>
                </a:lnTo>
                <a:lnTo>
                  <a:pt x="424" y="6143"/>
                </a:lnTo>
                <a:lnTo>
                  <a:pt x="424" y="6221"/>
                </a:lnTo>
                <a:lnTo>
                  <a:pt x="437" y="6221"/>
                </a:lnTo>
                <a:lnTo>
                  <a:pt x="437" y="6299"/>
                </a:lnTo>
                <a:lnTo>
                  <a:pt x="451" y="6299"/>
                </a:lnTo>
                <a:lnTo>
                  <a:pt x="451" y="6377"/>
                </a:lnTo>
                <a:lnTo>
                  <a:pt x="466" y="6377"/>
                </a:lnTo>
                <a:lnTo>
                  <a:pt x="466" y="6454"/>
                </a:lnTo>
                <a:lnTo>
                  <a:pt x="481" y="6454"/>
                </a:lnTo>
                <a:lnTo>
                  <a:pt x="481" y="6532"/>
                </a:lnTo>
                <a:lnTo>
                  <a:pt x="498" y="6532"/>
                </a:lnTo>
                <a:lnTo>
                  <a:pt x="498" y="6610"/>
                </a:lnTo>
                <a:lnTo>
                  <a:pt x="515" y="6610"/>
                </a:lnTo>
                <a:lnTo>
                  <a:pt x="515" y="6688"/>
                </a:lnTo>
                <a:lnTo>
                  <a:pt x="534" y="6688"/>
                </a:lnTo>
                <a:lnTo>
                  <a:pt x="534" y="6765"/>
                </a:lnTo>
                <a:lnTo>
                  <a:pt x="554" y="6765"/>
                </a:lnTo>
                <a:lnTo>
                  <a:pt x="554" y="6843"/>
                </a:lnTo>
                <a:lnTo>
                  <a:pt x="576" y="6843"/>
                </a:lnTo>
                <a:lnTo>
                  <a:pt x="576" y="6921"/>
                </a:lnTo>
                <a:lnTo>
                  <a:pt x="599" y="6921"/>
                </a:lnTo>
                <a:lnTo>
                  <a:pt x="599" y="6999"/>
                </a:lnTo>
                <a:lnTo>
                  <a:pt x="625" y="6999"/>
                </a:lnTo>
                <a:lnTo>
                  <a:pt x="625" y="7077"/>
                </a:lnTo>
                <a:lnTo>
                  <a:pt x="654" y="7077"/>
                </a:lnTo>
                <a:lnTo>
                  <a:pt x="654" y="7154"/>
                </a:lnTo>
                <a:lnTo>
                  <a:pt x="686" y="7154"/>
                </a:lnTo>
                <a:lnTo>
                  <a:pt x="686" y="7232"/>
                </a:lnTo>
                <a:lnTo>
                  <a:pt x="722" y="7232"/>
                </a:lnTo>
                <a:lnTo>
                  <a:pt x="722" y="7310"/>
                </a:lnTo>
                <a:lnTo>
                  <a:pt x="764" y="7310"/>
                </a:lnTo>
                <a:lnTo>
                  <a:pt x="764" y="7388"/>
                </a:lnTo>
                <a:lnTo>
                  <a:pt x="814" y="7388"/>
                </a:lnTo>
                <a:lnTo>
                  <a:pt x="814" y="7465"/>
                </a:lnTo>
                <a:lnTo>
                  <a:pt x="874" y="7465"/>
                </a:lnTo>
                <a:lnTo>
                  <a:pt x="874" y="7543"/>
                </a:lnTo>
                <a:lnTo>
                  <a:pt x="952" y="7543"/>
                </a:lnTo>
                <a:lnTo>
                  <a:pt x="952" y="7621"/>
                </a:lnTo>
                <a:lnTo>
                  <a:pt x="1062" y="7621"/>
                </a:lnTo>
                <a:lnTo>
                  <a:pt x="1062" y="7699"/>
                </a:lnTo>
                <a:lnTo>
                  <a:pt x="1251" y="7699"/>
                </a:lnTo>
                <a:lnTo>
                  <a:pt x="1251" y="7777"/>
                </a:lnTo>
                <a:lnTo>
                  <a:pt x="1439" y="7777"/>
                </a:lnTo>
                <a:lnTo>
                  <a:pt x="1439" y="7699"/>
                </a:lnTo>
                <a:lnTo>
                  <a:pt x="1251" y="7699"/>
                </a:lnTo>
                <a:lnTo>
                  <a:pt x="1251" y="7621"/>
                </a:lnTo>
                <a:lnTo>
                  <a:pt x="1062" y="7621"/>
                </a:lnTo>
                <a:lnTo>
                  <a:pt x="1062" y="7543"/>
                </a:lnTo>
                <a:lnTo>
                  <a:pt x="952" y="7543"/>
                </a:lnTo>
                <a:lnTo>
                  <a:pt x="952" y="7465"/>
                </a:lnTo>
                <a:lnTo>
                  <a:pt x="874" y="7465"/>
                </a:lnTo>
                <a:lnTo>
                  <a:pt x="874" y="7388"/>
                </a:lnTo>
                <a:lnTo>
                  <a:pt x="814" y="7388"/>
                </a:lnTo>
                <a:lnTo>
                  <a:pt x="814" y="7310"/>
                </a:lnTo>
                <a:lnTo>
                  <a:pt x="764" y="7310"/>
                </a:lnTo>
                <a:lnTo>
                  <a:pt x="764" y="7232"/>
                </a:lnTo>
                <a:lnTo>
                  <a:pt x="722" y="7232"/>
                </a:lnTo>
                <a:lnTo>
                  <a:pt x="722" y="7154"/>
                </a:lnTo>
                <a:lnTo>
                  <a:pt x="686" y="7154"/>
                </a:lnTo>
                <a:lnTo>
                  <a:pt x="686" y="7077"/>
                </a:lnTo>
                <a:lnTo>
                  <a:pt x="654" y="7077"/>
                </a:lnTo>
                <a:lnTo>
                  <a:pt x="654" y="6999"/>
                </a:lnTo>
                <a:lnTo>
                  <a:pt x="625" y="6999"/>
                </a:lnTo>
                <a:lnTo>
                  <a:pt x="625" y="6921"/>
                </a:lnTo>
                <a:lnTo>
                  <a:pt x="599" y="6921"/>
                </a:lnTo>
                <a:lnTo>
                  <a:pt x="599" y="6843"/>
                </a:lnTo>
                <a:lnTo>
                  <a:pt x="576" y="6843"/>
                </a:lnTo>
                <a:lnTo>
                  <a:pt x="576" y="6765"/>
                </a:lnTo>
                <a:lnTo>
                  <a:pt x="554" y="6765"/>
                </a:lnTo>
                <a:lnTo>
                  <a:pt x="554" y="6688"/>
                </a:lnTo>
                <a:lnTo>
                  <a:pt x="534" y="6688"/>
                </a:lnTo>
                <a:lnTo>
                  <a:pt x="534" y="6610"/>
                </a:lnTo>
                <a:lnTo>
                  <a:pt x="515" y="6610"/>
                </a:lnTo>
                <a:lnTo>
                  <a:pt x="515" y="6532"/>
                </a:lnTo>
                <a:lnTo>
                  <a:pt x="498" y="6532"/>
                </a:lnTo>
                <a:lnTo>
                  <a:pt x="498" y="6454"/>
                </a:lnTo>
                <a:lnTo>
                  <a:pt x="481" y="6454"/>
                </a:lnTo>
                <a:lnTo>
                  <a:pt x="481" y="6377"/>
                </a:lnTo>
                <a:lnTo>
                  <a:pt x="466" y="6377"/>
                </a:lnTo>
                <a:lnTo>
                  <a:pt x="466" y="6299"/>
                </a:lnTo>
                <a:lnTo>
                  <a:pt x="451" y="6299"/>
                </a:lnTo>
                <a:lnTo>
                  <a:pt x="451" y="6221"/>
                </a:lnTo>
                <a:lnTo>
                  <a:pt x="437" y="6221"/>
                </a:lnTo>
                <a:lnTo>
                  <a:pt x="437" y="6143"/>
                </a:lnTo>
                <a:lnTo>
                  <a:pt x="424" y="6143"/>
                </a:lnTo>
                <a:lnTo>
                  <a:pt x="424" y="6066"/>
                </a:lnTo>
                <a:lnTo>
                  <a:pt x="411" y="6066"/>
                </a:lnTo>
                <a:lnTo>
                  <a:pt x="411" y="5988"/>
                </a:lnTo>
                <a:lnTo>
                  <a:pt x="399" y="5988"/>
                </a:lnTo>
                <a:lnTo>
                  <a:pt x="399" y="5910"/>
                </a:lnTo>
                <a:lnTo>
                  <a:pt x="388" y="5910"/>
                </a:lnTo>
                <a:lnTo>
                  <a:pt x="388" y="5832"/>
                </a:lnTo>
                <a:lnTo>
                  <a:pt x="376" y="5832"/>
                </a:lnTo>
                <a:lnTo>
                  <a:pt x="376" y="5754"/>
                </a:lnTo>
                <a:lnTo>
                  <a:pt x="366" y="5754"/>
                </a:lnTo>
                <a:lnTo>
                  <a:pt x="366" y="5677"/>
                </a:lnTo>
                <a:lnTo>
                  <a:pt x="356" y="5677"/>
                </a:lnTo>
                <a:lnTo>
                  <a:pt x="356" y="5599"/>
                </a:lnTo>
                <a:lnTo>
                  <a:pt x="346" y="5599"/>
                </a:lnTo>
                <a:lnTo>
                  <a:pt x="346" y="5521"/>
                </a:lnTo>
                <a:lnTo>
                  <a:pt x="336" y="5521"/>
                </a:lnTo>
                <a:lnTo>
                  <a:pt x="336" y="5443"/>
                </a:lnTo>
                <a:lnTo>
                  <a:pt x="327" y="5443"/>
                </a:lnTo>
                <a:lnTo>
                  <a:pt x="327" y="5366"/>
                </a:lnTo>
                <a:lnTo>
                  <a:pt x="318" y="5366"/>
                </a:lnTo>
                <a:lnTo>
                  <a:pt x="318" y="5288"/>
                </a:lnTo>
                <a:lnTo>
                  <a:pt x="309" y="5288"/>
                </a:lnTo>
                <a:lnTo>
                  <a:pt x="309" y="5210"/>
                </a:lnTo>
                <a:lnTo>
                  <a:pt x="301" y="5210"/>
                </a:lnTo>
                <a:lnTo>
                  <a:pt x="301" y="5132"/>
                </a:lnTo>
                <a:lnTo>
                  <a:pt x="293" y="5132"/>
                </a:lnTo>
                <a:lnTo>
                  <a:pt x="293" y="5055"/>
                </a:lnTo>
                <a:lnTo>
                  <a:pt x="285" y="5055"/>
                </a:lnTo>
                <a:lnTo>
                  <a:pt x="285" y="4977"/>
                </a:lnTo>
                <a:lnTo>
                  <a:pt x="277" y="4977"/>
                </a:lnTo>
                <a:lnTo>
                  <a:pt x="277" y="4899"/>
                </a:lnTo>
                <a:lnTo>
                  <a:pt x="270" y="4899"/>
                </a:lnTo>
                <a:lnTo>
                  <a:pt x="270" y="4821"/>
                </a:lnTo>
                <a:lnTo>
                  <a:pt x="263" y="4821"/>
                </a:lnTo>
                <a:lnTo>
                  <a:pt x="263" y="4743"/>
                </a:lnTo>
                <a:lnTo>
                  <a:pt x="256" y="4743"/>
                </a:lnTo>
                <a:lnTo>
                  <a:pt x="256" y="4666"/>
                </a:lnTo>
                <a:lnTo>
                  <a:pt x="249" y="4666"/>
                </a:lnTo>
                <a:lnTo>
                  <a:pt x="249" y="4588"/>
                </a:lnTo>
                <a:lnTo>
                  <a:pt x="242" y="4588"/>
                </a:lnTo>
                <a:lnTo>
                  <a:pt x="242" y="4510"/>
                </a:lnTo>
                <a:lnTo>
                  <a:pt x="236" y="4510"/>
                </a:lnTo>
                <a:lnTo>
                  <a:pt x="236" y="4432"/>
                </a:lnTo>
                <a:lnTo>
                  <a:pt x="229" y="4432"/>
                </a:lnTo>
                <a:lnTo>
                  <a:pt x="229" y="4355"/>
                </a:lnTo>
                <a:lnTo>
                  <a:pt x="223" y="4355"/>
                </a:lnTo>
                <a:lnTo>
                  <a:pt x="223" y="4277"/>
                </a:lnTo>
                <a:lnTo>
                  <a:pt x="217" y="4277"/>
                </a:lnTo>
                <a:lnTo>
                  <a:pt x="217" y="4199"/>
                </a:lnTo>
                <a:lnTo>
                  <a:pt x="211" y="4199"/>
                </a:lnTo>
                <a:lnTo>
                  <a:pt x="211" y="4121"/>
                </a:lnTo>
                <a:lnTo>
                  <a:pt x="205" y="4121"/>
                </a:lnTo>
                <a:lnTo>
                  <a:pt x="205" y="4044"/>
                </a:lnTo>
                <a:lnTo>
                  <a:pt x="199" y="4044"/>
                </a:lnTo>
                <a:lnTo>
                  <a:pt x="199" y="3966"/>
                </a:lnTo>
                <a:lnTo>
                  <a:pt x="194" y="3966"/>
                </a:lnTo>
                <a:lnTo>
                  <a:pt x="194" y="3888"/>
                </a:lnTo>
                <a:lnTo>
                  <a:pt x="188" y="3888"/>
                </a:lnTo>
                <a:lnTo>
                  <a:pt x="188" y="3810"/>
                </a:lnTo>
                <a:lnTo>
                  <a:pt x="183" y="3810"/>
                </a:lnTo>
                <a:lnTo>
                  <a:pt x="183" y="3732"/>
                </a:lnTo>
                <a:lnTo>
                  <a:pt x="178" y="3732"/>
                </a:lnTo>
                <a:lnTo>
                  <a:pt x="178" y="3655"/>
                </a:lnTo>
                <a:lnTo>
                  <a:pt x="172" y="3655"/>
                </a:lnTo>
                <a:lnTo>
                  <a:pt x="172" y="3577"/>
                </a:lnTo>
                <a:lnTo>
                  <a:pt x="167" y="3577"/>
                </a:lnTo>
                <a:lnTo>
                  <a:pt x="167" y="3499"/>
                </a:lnTo>
                <a:lnTo>
                  <a:pt x="162" y="3499"/>
                </a:lnTo>
                <a:lnTo>
                  <a:pt x="162" y="3421"/>
                </a:lnTo>
                <a:lnTo>
                  <a:pt x="157" y="3421"/>
                </a:lnTo>
                <a:lnTo>
                  <a:pt x="157" y="3344"/>
                </a:lnTo>
                <a:lnTo>
                  <a:pt x="153" y="3344"/>
                </a:lnTo>
                <a:lnTo>
                  <a:pt x="153" y="3266"/>
                </a:lnTo>
                <a:lnTo>
                  <a:pt x="148" y="3266"/>
                </a:lnTo>
                <a:lnTo>
                  <a:pt x="148" y="3188"/>
                </a:lnTo>
                <a:lnTo>
                  <a:pt x="143" y="3188"/>
                </a:lnTo>
                <a:lnTo>
                  <a:pt x="143" y="3110"/>
                </a:lnTo>
                <a:lnTo>
                  <a:pt x="139" y="3110"/>
                </a:lnTo>
                <a:lnTo>
                  <a:pt x="139" y="3033"/>
                </a:lnTo>
                <a:lnTo>
                  <a:pt x="134" y="3033"/>
                </a:lnTo>
                <a:lnTo>
                  <a:pt x="134" y="2955"/>
                </a:lnTo>
                <a:lnTo>
                  <a:pt x="130" y="2955"/>
                </a:lnTo>
                <a:lnTo>
                  <a:pt x="130" y="2877"/>
                </a:lnTo>
                <a:lnTo>
                  <a:pt x="125" y="2877"/>
                </a:lnTo>
                <a:lnTo>
                  <a:pt x="125" y="2799"/>
                </a:lnTo>
                <a:lnTo>
                  <a:pt x="121" y="2799"/>
                </a:lnTo>
                <a:lnTo>
                  <a:pt x="121" y="2721"/>
                </a:lnTo>
                <a:lnTo>
                  <a:pt x="117" y="2721"/>
                </a:lnTo>
                <a:lnTo>
                  <a:pt x="117" y="2644"/>
                </a:lnTo>
                <a:lnTo>
                  <a:pt x="113" y="2644"/>
                </a:lnTo>
                <a:lnTo>
                  <a:pt x="113" y="2566"/>
                </a:lnTo>
                <a:lnTo>
                  <a:pt x="109" y="2566"/>
                </a:lnTo>
                <a:lnTo>
                  <a:pt x="109" y="2488"/>
                </a:lnTo>
                <a:lnTo>
                  <a:pt x="105" y="2488"/>
                </a:lnTo>
                <a:lnTo>
                  <a:pt x="105" y="2410"/>
                </a:lnTo>
                <a:lnTo>
                  <a:pt x="101" y="2410"/>
                </a:lnTo>
                <a:lnTo>
                  <a:pt x="101" y="2333"/>
                </a:lnTo>
                <a:lnTo>
                  <a:pt x="97" y="2333"/>
                </a:lnTo>
                <a:lnTo>
                  <a:pt x="97" y="2255"/>
                </a:lnTo>
                <a:lnTo>
                  <a:pt x="93" y="2255"/>
                </a:lnTo>
                <a:lnTo>
                  <a:pt x="93" y="2177"/>
                </a:lnTo>
                <a:lnTo>
                  <a:pt x="89" y="2177"/>
                </a:lnTo>
                <a:lnTo>
                  <a:pt x="89" y="2099"/>
                </a:lnTo>
                <a:lnTo>
                  <a:pt x="85" y="2099"/>
                </a:lnTo>
                <a:lnTo>
                  <a:pt x="85" y="2022"/>
                </a:lnTo>
                <a:lnTo>
                  <a:pt x="82" y="2022"/>
                </a:lnTo>
                <a:lnTo>
                  <a:pt x="82" y="1944"/>
                </a:lnTo>
                <a:lnTo>
                  <a:pt x="78" y="1944"/>
                </a:lnTo>
                <a:lnTo>
                  <a:pt x="78" y="1866"/>
                </a:lnTo>
                <a:lnTo>
                  <a:pt x="74" y="1866"/>
                </a:lnTo>
                <a:lnTo>
                  <a:pt x="74" y="1788"/>
                </a:lnTo>
                <a:lnTo>
                  <a:pt x="71" y="1788"/>
                </a:lnTo>
                <a:lnTo>
                  <a:pt x="71" y="1710"/>
                </a:lnTo>
                <a:lnTo>
                  <a:pt x="67" y="1710"/>
                </a:lnTo>
                <a:lnTo>
                  <a:pt x="67" y="1633"/>
                </a:lnTo>
                <a:lnTo>
                  <a:pt x="64" y="1633"/>
                </a:lnTo>
                <a:lnTo>
                  <a:pt x="64" y="1555"/>
                </a:lnTo>
                <a:lnTo>
                  <a:pt x="61" y="1555"/>
                </a:lnTo>
                <a:lnTo>
                  <a:pt x="61" y="1477"/>
                </a:lnTo>
                <a:lnTo>
                  <a:pt x="57" y="1477"/>
                </a:lnTo>
                <a:lnTo>
                  <a:pt x="57" y="1399"/>
                </a:lnTo>
                <a:lnTo>
                  <a:pt x="54" y="1399"/>
                </a:lnTo>
                <a:lnTo>
                  <a:pt x="54" y="1322"/>
                </a:lnTo>
                <a:lnTo>
                  <a:pt x="51" y="1322"/>
                </a:lnTo>
                <a:lnTo>
                  <a:pt x="51" y="1244"/>
                </a:lnTo>
                <a:lnTo>
                  <a:pt x="47" y="1244"/>
                </a:lnTo>
                <a:lnTo>
                  <a:pt x="47" y="1166"/>
                </a:lnTo>
                <a:lnTo>
                  <a:pt x="44" y="1166"/>
                </a:lnTo>
                <a:lnTo>
                  <a:pt x="44" y="1088"/>
                </a:lnTo>
                <a:lnTo>
                  <a:pt x="41" y="1088"/>
                </a:lnTo>
                <a:lnTo>
                  <a:pt x="41" y="1011"/>
                </a:lnTo>
                <a:lnTo>
                  <a:pt x="38" y="1011"/>
                </a:lnTo>
                <a:lnTo>
                  <a:pt x="38" y="933"/>
                </a:lnTo>
                <a:lnTo>
                  <a:pt x="35" y="933"/>
                </a:lnTo>
                <a:lnTo>
                  <a:pt x="35" y="855"/>
                </a:lnTo>
                <a:lnTo>
                  <a:pt x="32" y="855"/>
                </a:lnTo>
                <a:lnTo>
                  <a:pt x="32" y="777"/>
                </a:lnTo>
                <a:lnTo>
                  <a:pt x="29" y="777"/>
                </a:lnTo>
                <a:lnTo>
                  <a:pt x="29" y="699"/>
                </a:lnTo>
                <a:lnTo>
                  <a:pt x="26" y="699"/>
                </a:lnTo>
                <a:lnTo>
                  <a:pt x="26" y="622"/>
                </a:lnTo>
                <a:lnTo>
                  <a:pt x="23" y="622"/>
                </a:lnTo>
                <a:lnTo>
                  <a:pt x="23" y="544"/>
                </a:lnTo>
                <a:lnTo>
                  <a:pt x="20" y="544"/>
                </a:lnTo>
                <a:lnTo>
                  <a:pt x="20" y="466"/>
                </a:lnTo>
                <a:lnTo>
                  <a:pt x="17" y="466"/>
                </a:lnTo>
                <a:lnTo>
                  <a:pt x="17" y="388"/>
                </a:lnTo>
                <a:lnTo>
                  <a:pt x="14" y="388"/>
                </a:lnTo>
                <a:lnTo>
                  <a:pt x="14" y="311"/>
                </a:lnTo>
                <a:lnTo>
                  <a:pt x="11" y="311"/>
                </a:lnTo>
                <a:lnTo>
                  <a:pt x="11" y="233"/>
                </a:lnTo>
                <a:lnTo>
                  <a:pt x="8" y="233"/>
                </a:lnTo>
                <a:lnTo>
                  <a:pt x="8" y="155"/>
                </a:lnTo>
                <a:lnTo>
                  <a:pt x="5" y="155"/>
                </a:lnTo>
                <a:lnTo>
                  <a:pt x="5" y="77"/>
                </a:lnTo>
                <a:lnTo>
                  <a:pt x="3" y="77"/>
                </a:lnTo>
                <a:lnTo>
                  <a:pt x="3" y="0"/>
                </a:lnTo>
                <a:lnTo>
                  <a:pt x="0" y="0"/>
                </a:lnTo>
              </a:path>
            </a:pathLst>
          </a:custGeom>
          <a:noFill/>
          <a:ln w="28575">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0832" name="Freeform 65"/>
          <p:cNvSpPr>
            <a:spLocks/>
          </p:cNvSpPr>
          <p:nvPr/>
        </p:nvSpPr>
        <p:spPr bwMode="auto">
          <a:xfrm flipV="1">
            <a:off x="1468438" y="4865688"/>
            <a:ext cx="1497012" cy="1489075"/>
          </a:xfrm>
          <a:custGeom>
            <a:avLst/>
            <a:gdLst>
              <a:gd name="T0" fmla="*/ 0 w 6298"/>
              <a:gd name="T1" fmla="*/ 2147483647 h 7777"/>
              <a:gd name="T2" fmla="*/ 0 w 6298"/>
              <a:gd name="T3" fmla="*/ 2147483647 h 7777"/>
              <a:gd name="T4" fmla="*/ 0 w 6298"/>
              <a:gd name="T5" fmla="*/ 2147483647 h 7777"/>
              <a:gd name="T6" fmla="*/ 0 w 6298"/>
              <a:gd name="T7" fmla="*/ 2147483647 h 7777"/>
              <a:gd name="T8" fmla="*/ 0 w 6298"/>
              <a:gd name="T9" fmla="*/ 2147483647 h 7777"/>
              <a:gd name="T10" fmla="*/ 0 w 6298"/>
              <a:gd name="T11" fmla="*/ 2147483647 h 7777"/>
              <a:gd name="T12" fmla="*/ 0 w 6298"/>
              <a:gd name="T13" fmla="*/ 2147483647 h 7777"/>
              <a:gd name="T14" fmla="*/ 0 w 6298"/>
              <a:gd name="T15" fmla="*/ 2147483647 h 7777"/>
              <a:gd name="T16" fmla="*/ 0 w 6298"/>
              <a:gd name="T17" fmla="*/ 2147483647 h 7777"/>
              <a:gd name="T18" fmla="*/ 0 w 6298"/>
              <a:gd name="T19" fmla="*/ 2147483647 h 7777"/>
              <a:gd name="T20" fmla="*/ 0 w 6298"/>
              <a:gd name="T21" fmla="*/ 2147483647 h 7777"/>
              <a:gd name="T22" fmla="*/ 0 w 6298"/>
              <a:gd name="T23" fmla="*/ 2147483647 h 7777"/>
              <a:gd name="T24" fmla="*/ 0 w 6298"/>
              <a:gd name="T25" fmla="*/ 2147483647 h 7777"/>
              <a:gd name="T26" fmla="*/ 0 w 6298"/>
              <a:gd name="T27" fmla="*/ 2147483647 h 7777"/>
              <a:gd name="T28" fmla="*/ 0 w 6298"/>
              <a:gd name="T29" fmla="*/ 2147483647 h 7777"/>
              <a:gd name="T30" fmla="*/ 0 w 6298"/>
              <a:gd name="T31" fmla="*/ 2147483647 h 7777"/>
              <a:gd name="T32" fmla="*/ 0 w 6298"/>
              <a:gd name="T33" fmla="*/ 2147483647 h 7777"/>
              <a:gd name="T34" fmla="*/ 0 w 6298"/>
              <a:gd name="T35" fmla="*/ 2147483647 h 7777"/>
              <a:gd name="T36" fmla="*/ 0 w 6298"/>
              <a:gd name="T37" fmla="*/ 2147483647 h 7777"/>
              <a:gd name="T38" fmla="*/ 0 w 6298"/>
              <a:gd name="T39" fmla="*/ 2147483647 h 7777"/>
              <a:gd name="T40" fmla="*/ 0 w 6298"/>
              <a:gd name="T41" fmla="*/ 2147483647 h 7777"/>
              <a:gd name="T42" fmla="*/ 0 w 6298"/>
              <a:gd name="T43" fmla="*/ 2147483647 h 7777"/>
              <a:gd name="T44" fmla="*/ 0 w 6298"/>
              <a:gd name="T45" fmla="*/ 2147483647 h 7777"/>
              <a:gd name="T46" fmla="*/ 0 w 6298"/>
              <a:gd name="T47" fmla="*/ 2147483647 h 7777"/>
              <a:gd name="T48" fmla="*/ 0 w 6298"/>
              <a:gd name="T49" fmla="*/ 2147483647 h 7777"/>
              <a:gd name="T50" fmla="*/ 0 w 6298"/>
              <a:gd name="T51" fmla="*/ 2147483647 h 7777"/>
              <a:gd name="T52" fmla="*/ 0 w 6298"/>
              <a:gd name="T53" fmla="*/ 2147483647 h 7777"/>
              <a:gd name="T54" fmla="*/ 0 w 6298"/>
              <a:gd name="T55" fmla="*/ 2147483647 h 7777"/>
              <a:gd name="T56" fmla="*/ 2147483647 w 6298"/>
              <a:gd name="T57" fmla="*/ 2147483647 h 7777"/>
              <a:gd name="T58" fmla="*/ 2147483647 w 6298"/>
              <a:gd name="T59" fmla="*/ 2147483647 h 7777"/>
              <a:gd name="T60" fmla="*/ 2147483647 w 6298"/>
              <a:gd name="T61" fmla="*/ 2147483647 h 7777"/>
              <a:gd name="T62" fmla="*/ 2147483647 w 6298"/>
              <a:gd name="T63" fmla="*/ 2147483647 h 7777"/>
              <a:gd name="T64" fmla="*/ 2147483647 w 6298"/>
              <a:gd name="T65" fmla="*/ 2147483647 h 7777"/>
              <a:gd name="T66" fmla="*/ 2147483647 w 6298"/>
              <a:gd name="T67" fmla="*/ 2147483647 h 7777"/>
              <a:gd name="T68" fmla="*/ 2147483647 w 6298"/>
              <a:gd name="T69" fmla="*/ 2147483647 h 7777"/>
              <a:gd name="T70" fmla="*/ 2147483647 w 6298"/>
              <a:gd name="T71" fmla="*/ 2147483647 h 7777"/>
              <a:gd name="T72" fmla="*/ 2147483647 w 6298"/>
              <a:gd name="T73" fmla="*/ 2147483647 h 7777"/>
              <a:gd name="T74" fmla="*/ 2147483647 w 6298"/>
              <a:gd name="T75" fmla="*/ 2147483647 h 7777"/>
              <a:gd name="T76" fmla="*/ 2147483647 w 6298"/>
              <a:gd name="T77" fmla="*/ 2147483647 h 7777"/>
              <a:gd name="T78" fmla="*/ 2147483647 w 6298"/>
              <a:gd name="T79" fmla="*/ 2147483647 h 7777"/>
              <a:gd name="T80" fmla="*/ 2147483647 w 6298"/>
              <a:gd name="T81" fmla="*/ 2147483647 h 7777"/>
              <a:gd name="T82" fmla="*/ 2147483647 w 6298"/>
              <a:gd name="T83" fmla="*/ 2147483647 h 7777"/>
              <a:gd name="T84" fmla="*/ 2147483647 w 6298"/>
              <a:gd name="T85" fmla="*/ 2147483647 h 7777"/>
              <a:gd name="T86" fmla="*/ 2147483647 w 6298"/>
              <a:gd name="T87" fmla="*/ 2147483647 h 7777"/>
              <a:gd name="T88" fmla="*/ 2147483647 w 6298"/>
              <a:gd name="T89" fmla="*/ 2147483647 h 7777"/>
              <a:gd name="T90" fmla="*/ 2147483647 w 6298"/>
              <a:gd name="T91" fmla="*/ 2147483647 h 7777"/>
              <a:gd name="T92" fmla="*/ 2147483647 w 6298"/>
              <a:gd name="T93" fmla="*/ 2147483647 h 7777"/>
              <a:gd name="T94" fmla="*/ 2147483647 w 6298"/>
              <a:gd name="T95" fmla="*/ 2147483647 h 7777"/>
              <a:gd name="T96" fmla="*/ 2147483647 w 6298"/>
              <a:gd name="T97" fmla="*/ 2147483647 h 7777"/>
              <a:gd name="T98" fmla="*/ 2147483647 w 6298"/>
              <a:gd name="T99" fmla="*/ 2147483647 h 7777"/>
              <a:gd name="T100" fmla="*/ 2147483647 w 6298"/>
              <a:gd name="T101" fmla="*/ 2147483647 h 7777"/>
              <a:gd name="T102" fmla="*/ 2147483647 w 6298"/>
              <a:gd name="T103" fmla="*/ 2147483647 h 7777"/>
              <a:gd name="T104" fmla="*/ 2147483647 w 6298"/>
              <a:gd name="T105" fmla="*/ 2147483647 h 7777"/>
              <a:gd name="T106" fmla="*/ 2147483647 w 6298"/>
              <a:gd name="T107" fmla="*/ 2147483647 h 7777"/>
              <a:gd name="T108" fmla="*/ 2147483647 w 6298"/>
              <a:gd name="T109" fmla="*/ 2147483647 h 7777"/>
              <a:gd name="T110" fmla="*/ 2147483647 w 6298"/>
              <a:gd name="T111" fmla="*/ 2147483647 h 7777"/>
              <a:gd name="T112" fmla="*/ 2147483647 w 6298"/>
              <a:gd name="T113" fmla="*/ 2147483647 h 7777"/>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6298"/>
              <a:gd name="T172" fmla="*/ 0 h 7777"/>
              <a:gd name="T173" fmla="*/ 6298 w 6298"/>
              <a:gd name="T174" fmla="*/ 7777 h 7777"/>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6298" h="7777">
                <a:moveTo>
                  <a:pt x="0" y="0"/>
                </a:moveTo>
                <a:lnTo>
                  <a:pt x="0" y="0"/>
                </a:lnTo>
                <a:lnTo>
                  <a:pt x="0" y="77"/>
                </a:lnTo>
                <a:lnTo>
                  <a:pt x="0" y="155"/>
                </a:lnTo>
                <a:lnTo>
                  <a:pt x="0" y="233"/>
                </a:lnTo>
                <a:lnTo>
                  <a:pt x="0" y="311"/>
                </a:lnTo>
                <a:lnTo>
                  <a:pt x="0" y="388"/>
                </a:lnTo>
                <a:lnTo>
                  <a:pt x="0" y="466"/>
                </a:lnTo>
                <a:lnTo>
                  <a:pt x="0" y="544"/>
                </a:lnTo>
                <a:lnTo>
                  <a:pt x="0" y="622"/>
                </a:lnTo>
                <a:lnTo>
                  <a:pt x="0" y="699"/>
                </a:lnTo>
                <a:lnTo>
                  <a:pt x="0" y="777"/>
                </a:lnTo>
                <a:lnTo>
                  <a:pt x="0" y="855"/>
                </a:lnTo>
                <a:lnTo>
                  <a:pt x="0" y="933"/>
                </a:lnTo>
                <a:lnTo>
                  <a:pt x="0" y="1011"/>
                </a:lnTo>
                <a:lnTo>
                  <a:pt x="0" y="1088"/>
                </a:lnTo>
                <a:lnTo>
                  <a:pt x="0" y="1166"/>
                </a:lnTo>
                <a:lnTo>
                  <a:pt x="0" y="1244"/>
                </a:lnTo>
                <a:lnTo>
                  <a:pt x="0" y="1322"/>
                </a:lnTo>
                <a:lnTo>
                  <a:pt x="0" y="1399"/>
                </a:lnTo>
                <a:lnTo>
                  <a:pt x="0" y="1477"/>
                </a:lnTo>
                <a:lnTo>
                  <a:pt x="0" y="1555"/>
                </a:lnTo>
                <a:lnTo>
                  <a:pt x="0" y="1633"/>
                </a:lnTo>
                <a:lnTo>
                  <a:pt x="0" y="1710"/>
                </a:lnTo>
                <a:lnTo>
                  <a:pt x="0" y="1788"/>
                </a:lnTo>
                <a:lnTo>
                  <a:pt x="0" y="1866"/>
                </a:lnTo>
                <a:lnTo>
                  <a:pt x="0" y="1944"/>
                </a:lnTo>
                <a:lnTo>
                  <a:pt x="0" y="2022"/>
                </a:lnTo>
                <a:lnTo>
                  <a:pt x="0" y="2099"/>
                </a:lnTo>
                <a:lnTo>
                  <a:pt x="0" y="2177"/>
                </a:lnTo>
                <a:lnTo>
                  <a:pt x="0" y="2255"/>
                </a:lnTo>
                <a:lnTo>
                  <a:pt x="0" y="2333"/>
                </a:lnTo>
                <a:lnTo>
                  <a:pt x="0" y="2410"/>
                </a:lnTo>
                <a:lnTo>
                  <a:pt x="0" y="2488"/>
                </a:lnTo>
                <a:lnTo>
                  <a:pt x="0" y="2566"/>
                </a:lnTo>
                <a:lnTo>
                  <a:pt x="0" y="2644"/>
                </a:lnTo>
                <a:lnTo>
                  <a:pt x="0" y="2721"/>
                </a:lnTo>
                <a:lnTo>
                  <a:pt x="0" y="2799"/>
                </a:lnTo>
                <a:lnTo>
                  <a:pt x="0" y="2877"/>
                </a:lnTo>
                <a:lnTo>
                  <a:pt x="0" y="2955"/>
                </a:lnTo>
                <a:lnTo>
                  <a:pt x="0" y="3033"/>
                </a:lnTo>
                <a:lnTo>
                  <a:pt x="0" y="3110"/>
                </a:lnTo>
                <a:lnTo>
                  <a:pt x="0" y="3188"/>
                </a:lnTo>
                <a:lnTo>
                  <a:pt x="0" y="3266"/>
                </a:lnTo>
                <a:lnTo>
                  <a:pt x="0" y="3344"/>
                </a:lnTo>
                <a:lnTo>
                  <a:pt x="0" y="3421"/>
                </a:lnTo>
                <a:lnTo>
                  <a:pt x="0" y="3499"/>
                </a:lnTo>
                <a:lnTo>
                  <a:pt x="0" y="3577"/>
                </a:lnTo>
                <a:lnTo>
                  <a:pt x="0" y="3655"/>
                </a:lnTo>
                <a:lnTo>
                  <a:pt x="0" y="3732"/>
                </a:lnTo>
                <a:lnTo>
                  <a:pt x="0" y="3810"/>
                </a:lnTo>
                <a:lnTo>
                  <a:pt x="0" y="3888"/>
                </a:lnTo>
                <a:lnTo>
                  <a:pt x="0" y="3966"/>
                </a:lnTo>
                <a:lnTo>
                  <a:pt x="0" y="4044"/>
                </a:lnTo>
                <a:lnTo>
                  <a:pt x="0" y="4121"/>
                </a:lnTo>
                <a:lnTo>
                  <a:pt x="0" y="4199"/>
                </a:lnTo>
                <a:lnTo>
                  <a:pt x="0" y="4277"/>
                </a:lnTo>
                <a:lnTo>
                  <a:pt x="0" y="4355"/>
                </a:lnTo>
                <a:lnTo>
                  <a:pt x="0" y="4432"/>
                </a:lnTo>
                <a:lnTo>
                  <a:pt x="0" y="4510"/>
                </a:lnTo>
                <a:lnTo>
                  <a:pt x="0" y="4588"/>
                </a:lnTo>
                <a:lnTo>
                  <a:pt x="0" y="4666"/>
                </a:lnTo>
                <a:lnTo>
                  <a:pt x="0" y="4743"/>
                </a:lnTo>
                <a:lnTo>
                  <a:pt x="0" y="4821"/>
                </a:lnTo>
                <a:lnTo>
                  <a:pt x="0" y="4899"/>
                </a:lnTo>
                <a:lnTo>
                  <a:pt x="0" y="4977"/>
                </a:lnTo>
                <a:lnTo>
                  <a:pt x="0" y="5055"/>
                </a:lnTo>
                <a:lnTo>
                  <a:pt x="0" y="5132"/>
                </a:lnTo>
                <a:lnTo>
                  <a:pt x="0" y="5210"/>
                </a:lnTo>
                <a:lnTo>
                  <a:pt x="0" y="5288"/>
                </a:lnTo>
                <a:lnTo>
                  <a:pt x="0" y="5366"/>
                </a:lnTo>
                <a:lnTo>
                  <a:pt x="0" y="5443"/>
                </a:lnTo>
                <a:lnTo>
                  <a:pt x="0" y="5521"/>
                </a:lnTo>
                <a:lnTo>
                  <a:pt x="0" y="5599"/>
                </a:lnTo>
                <a:lnTo>
                  <a:pt x="0" y="5677"/>
                </a:lnTo>
                <a:lnTo>
                  <a:pt x="0" y="5754"/>
                </a:lnTo>
                <a:lnTo>
                  <a:pt x="0" y="5832"/>
                </a:lnTo>
                <a:lnTo>
                  <a:pt x="0" y="5910"/>
                </a:lnTo>
                <a:lnTo>
                  <a:pt x="0" y="5988"/>
                </a:lnTo>
                <a:lnTo>
                  <a:pt x="0" y="6066"/>
                </a:lnTo>
                <a:lnTo>
                  <a:pt x="0" y="6143"/>
                </a:lnTo>
                <a:lnTo>
                  <a:pt x="0" y="6221"/>
                </a:lnTo>
                <a:lnTo>
                  <a:pt x="0" y="6299"/>
                </a:lnTo>
                <a:lnTo>
                  <a:pt x="0" y="6377"/>
                </a:lnTo>
                <a:lnTo>
                  <a:pt x="0" y="6454"/>
                </a:lnTo>
                <a:lnTo>
                  <a:pt x="0" y="6532"/>
                </a:lnTo>
                <a:lnTo>
                  <a:pt x="0" y="6610"/>
                </a:lnTo>
                <a:lnTo>
                  <a:pt x="0" y="6688"/>
                </a:lnTo>
                <a:lnTo>
                  <a:pt x="0" y="6765"/>
                </a:lnTo>
                <a:lnTo>
                  <a:pt x="0" y="6843"/>
                </a:lnTo>
                <a:lnTo>
                  <a:pt x="0" y="6921"/>
                </a:lnTo>
                <a:lnTo>
                  <a:pt x="0" y="6999"/>
                </a:lnTo>
                <a:lnTo>
                  <a:pt x="0" y="7077"/>
                </a:lnTo>
                <a:lnTo>
                  <a:pt x="0" y="7154"/>
                </a:lnTo>
                <a:lnTo>
                  <a:pt x="0" y="7232"/>
                </a:lnTo>
                <a:lnTo>
                  <a:pt x="0" y="7310"/>
                </a:lnTo>
                <a:lnTo>
                  <a:pt x="0" y="7388"/>
                </a:lnTo>
                <a:lnTo>
                  <a:pt x="0" y="7465"/>
                </a:lnTo>
                <a:lnTo>
                  <a:pt x="0" y="7543"/>
                </a:lnTo>
                <a:lnTo>
                  <a:pt x="0" y="7621"/>
                </a:lnTo>
                <a:lnTo>
                  <a:pt x="0" y="7699"/>
                </a:lnTo>
                <a:lnTo>
                  <a:pt x="0" y="7777"/>
                </a:lnTo>
                <a:lnTo>
                  <a:pt x="6298" y="7777"/>
                </a:lnTo>
                <a:lnTo>
                  <a:pt x="6298" y="7699"/>
                </a:lnTo>
                <a:lnTo>
                  <a:pt x="6298" y="7621"/>
                </a:lnTo>
                <a:lnTo>
                  <a:pt x="6298" y="7543"/>
                </a:lnTo>
                <a:lnTo>
                  <a:pt x="6298" y="7465"/>
                </a:lnTo>
                <a:lnTo>
                  <a:pt x="6298" y="7388"/>
                </a:lnTo>
                <a:lnTo>
                  <a:pt x="5432" y="7388"/>
                </a:lnTo>
                <a:lnTo>
                  <a:pt x="5432" y="7310"/>
                </a:lnTo>
                <a:lnTo>
                  <a:pt x="4527" y="7310"/>
                </a:lnTo>
                <a:lnTo>
                  <a:pt x="4527" y="7232"/>
                </a:lnTo>
                <a:lnTo>
                  <a:pt x="3880" y="7232"/>
                </a:lnTo>
                <a:lnTo>
                  <a:pt x="3880" y="7154"/>
                </a:lnTo>
                <a:lnTo>
                  <a:pt x="3395" y="7154"/>
                </a:lnTo>
                <a:lnTo>
                  <a:pt x="3395" y="7077"/>
                </a:lnTo>
                <a:lnTo>
                  <a:pt x="3018" y="7077"/>
                </a:lnTo>
                <a:lnTo>
                  <a:pt x="3018" y="6999"/>
                </a:lnTo>
                <a:lnTo>
                  <a:pt x="2716" y="6999"/>
                </a:lnTo>
                <a:lnTo>
                  <a:pt x="2716" y="6921"/>
                </a:lnTo>
                <a:lnTo>
                  <a:pt x="2469" y="6921"/>
                </a:lnTo>
                <a:lnTo>
                  <a:pt x="2469" y="6843"/>
                </a:lnTo>
                <a:lnTo>
                  <a:pt x="2263" y="6843"/>
                </a:lnTo>
                <a:lnTo>
                  <a:pt x="2263" y="6765"/>
                </a:lnTo>
                <a:lnTo>
                  <a:pt x="2089" y="6765"/>
                </a:lnTo>
                <a:lnTo>
                  <a:pt x="2089" y="6688"/>
                </a:lnTo>
                <a:lnTo>
                  <a:pt x="1940" y="6688"/>
                </a:lnTo>
                <a:lnTo>
                  <a:pt x="1940" y="6610"/>
                </a:lnTo>
                <a:lnTo>
                  <a:pt x="1811" y="6610"/>
                </a:lnTo>
                <a:lnTo>
                  <a:pt x="1811" y="6532"/>
                </a:lnTo>
                <a:lnTo>
                  <a:pt x="1697" y="6532"/>
                </a:lnTo>
                <a:lnTo>
                  <a:pt x="1697" y="6454"/>
                </a:lnTo>
                <a:lnTo>
                  <a:pt x="1598" y="6454"/>
                </a:lnTo>
                <a:lnTo>
                  <a:pt x="1598" y="6377"/>
                </a:lnTo>
                <a:lnTo>
                  <a:pt x="1509" y="6377"/>
                </a:lnTo>
                <a:lnTo>
                  <a:pt x="1509" y="6299"/>
                </a:lnTo>
                <a:lnTo>
                  <a:pt x="1429" y="6299"/>
                </a:lnTo>
                <a:lnTo>
                  <a:pt x="1429" y="6221"/>
                </a:lnTo>
                <a:lnTo>
                  <a:pt x="1358" y="6221"/>
                </a:lnTo>
                <a:lnTo>
                  <a:pt x="1358" y="6143"/>
                </a:lnTo>
                <a:lnTo>
                  <a:pt x="1293" y="6143"/>
                </a:lnTo>
                <a:lnTo>
                  <a:pt x="1293" y="6066"/>
                </a:lnTo>
                <a:lnTo>
                  <a:pt x="1234" y="6066"/>
                </a:lnTo>
                <a:lnTo>
                  <a:pt x="1234" y="5988"/>
                </a:lnTo>
                <a:lnTo>
                  <a:pt x="1181" y="5988"/>
                </a:lnTo>
                <a:lnTo>
                  <a:pt x="1181" y="5910"/>
                </a:lnTo>
                <a:lnTo>
                  <a:pt x="1132" y="5910"/>
                </a:lnTo>
                <a:lnTo>
                  <a:pt x="1132" y="5832"/>
                </a:lnTo>
                <a:lnTo>
                  <a:pt x="1086" y="5832"/>
                </a:lnTo>
                <a:lnTo>
                  <a:pt x="1086" y="5754"/>
                </a:lnTo>
                <a:lnTo>
                  <a:pt x="1045" y="5754"/>
                </a:lnTo>
                <a:lnTo>
                  <a:pt x="1045" y="5677"/>
                </a:lnTo>
                <a:lnTo>
                  <a:pt x="1006" y="5677"/>
                </a:lnTo>
                <a:lnTo>
                  <a:pt x="1006" y="5599"/>
                </a:lnTo>
                <a:lnTo>
                  <a:pt x="970" y="5599"/>
                </a:lnTo>
                <a:lnTo>
                  <a:pt x="970" y="5521"/>
                </a:lnTo>
                <a:lnTo>
                  <a:pt x="936" y="5521"/>
                </a:lnTo>
                <a:lnTo>
                  <a:pt x="936" y="5443"/>
                </a:lnTo>
                <a:lnTo>
                  <a:pt x="905" y="5443"/>
                </a:lnTo>
                <a:lnTo>
                  <a:pt x="905" y="5366"/>
                </a:lnTo>
                <a:lnTo>
                  <a:pt x="876" y="5366"/>
                </a:lnTo>
                <a:lnTo>
                  <a:pt x="876" y="5288"/>
                </a:lnTo>
                <a:lnTo>
                  <a:pt x="849" y="5288"/>
                </a:lnTo>
                <a:lnTo>
                  <a:pt x="849" y="5210"/>
                </a:lnTo>
                <a:lnTo>
                  <a:pt x="823" y="5210"/>
                </a:lnTo>
                <a:lnTo>
                  <a:pt x="823" y="5132"/>
                </a:lnTo>
                <a:lnTo>
                  <a:pt x="799" y="5132"/>
                </a:lnTo>
                <a:lnTo>
                  <a:pt x="799" y="5055"/>
                </a:lnTo>
                <a:lnTo>
                  <a:pt x="776" y="5055"/>
                </a:lnTo>
                <a:lnTo>
                  <a:pt x="776" y="4977"/>
                </a:lnTo>
                <a:lnTo>
                  <a:pt x="754" y="4977"/>
                </a:lnTo>
                <a:lnTo>
                  <a:pt x="754" y="4899"/>
                </a:lnTo>
                <a:lnTo>
                  <a:pt x="734" y="4899"/>
                </a:lnTo>
                <a:lnTo>
                  <a:pt x="734" y="4821"/>
                </a:lnTo>
                <a:lnTo>
                  <a:pt x="715" y="4821"/>
                </a:lnTo>
                <a:lnTo>
                  <a:pt x="715" y="4743"/>
                </a:lnTo>
                <a:lnTo>
                  <a:pt x="696" y="4743"/>
                </a:lnTo>
                <a:lnTo>
                  <a:pt x="696" y="4666"/>
                </a:lnTo>
                <a:lnTo>
                  <a:pt x="679" y="4666"/>
                </a:lnTo>
                <a:lnTo>
                  <a:pt x="679" y="4588"/>
                </a:lnTo>
                <a:lnTo>
                  <a:pt x="662" y="4588"/>
                </a:lnTo>
                <a:lnTo>
                  <a:pt x="662" y="4510"/>
                </a:lnTo>
                <a:lnTo>
                  <a:pt x="647" y="4510"/>
                </a:lnTo>
                <a:lnTo>
                  <a:pt x="647" y="4432"/>
                </a:lnTo>
                <a:lnTo>
                  <a:pt x="632" y="4432"/>
                </a:lnTo>
                <a:lnTo>
                  <a:pt x="632" y="4355"/>
                </a:lnTo>
                <a:lnTo>
                  <a:pt x="617" y="4355"/>
                </a:lnTo>
                <a:lnTo>
                  <a:pt x="617" y="4277"/>
                </a:lnTo>
                <a:lnTo>
                  <a:pt x="603" y="4277"/>
                </a:lnTo>
                <a:lnTo>
                  <a:pt x="603" y="4199"/>
                </a:lnTo>
                <a:lnTo>
                  <a:pt x="590" y="4199"/>
                </a:lnTo>
                <a:lnTo>
                  <a:pt x="590" y="4121"/>
                </a:lnTo>
                <a:lnTo>
                  <a:pt x="578" y="4121"/>
                </a:lnTo>
                <a:lnTo>
                  <a:pt x="578" y="4044"/>
                </a:lnTo>
                <a:lnTo>
                  <a:pt x="566" y="4044"/>
                </a:lnTo>
                <a:lnTo>
                  <a:pt x="566" y="3966"/>
                </a:lnTo>
                <a:lnTo>
                  <a:pt x="554" y="3966"/>
                </a:lnTo>
                <a:lnTo>
                  <a:pt x="554" y="3888"/>
                </a:lnTo>
                <a:lnTo>
                  <a:pt x="543" y="3888"/>
                </a:lnTo>
                <a:lnTo>
                  <a:pt x="543" y="3810"/>
                </a:lnTo>
                <a:lnTo>
                  <a:pt x="532" y="3810"/>
                </a:lnTo>
                <a:lnTo>
                  <a:pt x="532" y="3732"/>
                </a:lnTo>
                <a:lnTo>
                  <a:pt x="522" y="3732"/>
                </a:lnTo>
                <a:lnTo>
                  <a:pt x="522" y="3655"/>
                </a:lnTo>
                <a:lnTo>
                  <a:pt x="512" y="3655"/>
                </a:lnTo>
                <a:lnTo>
                  <a:pt x="512" y="3577"/>
                </a:lnTo>
                <a:lnTo>
                  <a:pt x="503" y="3577"/>
                </a:lnTo>
                <a:lnTo>
                  <a:pt x="503" y="3499"/>
                </a:lnTo>
                <a:lnTo>
                  <a:pt x="494" y="3499"/>
                </a:lnTo>
                <a:lnTo>
                  <a:pt x="494" y="3421"/>
                </a:lnTo>
                <a:lnTo>
                  <a:pt x="485" y="3421"/>
                </a:lnTo>
                <a:lnTo>
                  <a:pt x="485" y="3344"/>
                </a:lnTo>
                <a:lnTo>
                  <a:pt x="476" y="3344"/>
                </a:lnTo>
                <a:lnTo>
                  <a:pt x="476" y="3266"/>
                </a:lnTo>
                <a:lnTo>
                  <a:pt x="468" y="3266"/>
                </a:lnTo>
                <a:lnTo>
                  <a:pt x="468" y="3188"/>
                </a:lnTo>
                <a:lnTo>
                  <a:pt x="460" y="3188"/>
                </a:lnTo>
                <a:lnTo>
                  <a:pt x="460" y="3110"/>
                </a:lnTo>
                <a:lnTo>
                  <a:pt x="453" y="3110"/>
                </a:lnTo>
                <a:lnTo>
                  <a:pt x="453" y="3033"/>
                </a:lnTo>
                <a:lnTo>
                  <a:pt x="445" y="3033"/>
                </a:lnTo>
                <a:lnTo>
                  <a:pt x="445" y="2955"/>
                </a:lnTo>
                <a:lnTo>
                  <a:pt x="438" y="2955"/>
                </a:lnTo>
                <a:lnTo>
                  <a:pt x="438" y="2877"/>
                </a:lnTo>
                <a:lnTo>
                  <a:pt x="431" y="2877"/>
                </a:lnTo>
                <a:lnTo>
                  <a:pt x="431" y="2799"/>
                </a:lnTo>
                <a:lnTo>
                  <a:pt x="424" y="2799"/>
                </a:lnTo>
                <a:lnTo>
                  <a:pt x="424" y="2721"/>
                </a:lnTo>
                <a:lnTo>
                  <a:pt x="418" y="2721"/>
                </a:lnTo>
                <a:lnTo>
                  <a:pt x="418" y="2644"/>
                </a:lnTo>
                <a:lnTo>
                  <a:pt x="411" y="2644"/>
                </a:lnTo>
                <a:lnTo>
                  <a:pt x="411" y="2566"/>
                </a:lnTo>
                <a:lnTo>
                  <a:pt x="405" y="2566"/>
                </a:lnTo>
                <a:lnTo>
                  <a:pt x="405" y="2488"/>
                </a:lnTo>
                <a:lnTo>
                  <a:pt x="399" y="2488"/>
                </a:lnTo>
                <a:lnTo>
                  <a:pt x="399" y="2410"/>
                </a:lnTo>
                <a:lnTo>
                  <a:pt x="394" y="2410"/>
                </a:lnTo>
                <a:lnTo>
                  <a:pt x="394" y="2333"/>
                </a:lnTo>
                <a:lnTo>
                  <a:pt x="388" y="2333"/>
                </a:lnTo>
                <a:lnTo>
                  <a:pt x="388" y="2255"/>
                </a:lnTo>
                <a:lnTo>
                  <a:pt x="382" y="2255"/>
                </a:lnTo>
                <a:lnTo>
                  <a:pt x="382" y="2177"/>
                </a:lnTo>
                <a:lnTo>
                  <a:pt x="377" y="2177"/>
                </a:lnTo>
                <a:lnTo>
                  <a:pt x="377" y="2099"/>
                </a:lnTo>
                <a:lnTo>
                  <a:pt x="372" y="2099"/>
                </a:lnTo>
                <a:lnTo>
                  <a:pt x="372" y="2022"/>
                </a:lnTo>
                <a:lnTo>
                  <a:pt x="367" y="2022"/>
                </a:lnTo>
                <a:lnTo>
                  <a:pt x="367" y="1944"/>
                </a:lnTo>
                <a:lnTo>
                  <a:pt x="362" y="1944"/>
                </a:lnTo>
                <a:lnTo>
                  <a:pt x="362" y="1866"/>
                </a:lnTo>
                <a:lnTo>
                  <a:pt x="357" y="1866"/>
                </a:lnTo>
                <a:lnTo>
                  <a:pt x="357" y="1788"/>
                </a:lnTo>
                <a:lnTo>
                  <a:pt x="353" y="1788"/>
                </a:lnTo>
                <a:lnTo>
                  <a:pt x="353" y="1710"/>
                </a:lnTo>
                <a:lnTo>
                  <a:pt x="348" y="1710"/>
                </a:lnTo>
                <a:lnTo>
                  <a:pt x="348" y="1633"/>
                </a:lnTo>
                <a:lnTo>
                  <a:pt x="344" y="1633"/>
                </a:lnTo>
                <a:lnTo>
                  <a:pt x="344" y="1555"/>
                </a:lnTo>
                <a:lnTo>
                  <a:pt x="339" y="1555"/>
                </a:lnTo>
                <a:lnTo>
                  <a:pt x="339" y="1477"/>
                </a:lnTo>
                <a:lnTo>
                  <a:pt x="335" y="1477"/>
                </a:lnTo>
                <a:lnTo>
                  <a:pt x="335" y="1399"/>
                </a:lnTo>
                <a:lnTo>
                  <a:pt x="331" y="1399"/>
                </a:lnTo>
                <a:lnTo>
                  <a:pt x="331" y="1322"/>
                </a:lnTo>
                <a:lnTo>
                  <a:pt x="327" y="1322"/>
                </a:lnTo>
                <a:lnTo>
                  <a:pt x="327" y="1244"/>
                </a:lnTo>
                <a:lnTo>
                  <a:pt x="323" y="1244"/>
                </a:lnTo>
                <a:lnTo>
                  <a:pt x="323" y="1166"/>
                </a:lnTo>
                <a:lnTo>
                  <a:pt x="319" y="1166"/>
                </a:lnTo>
                <a:lnTo>
                  <a:pt x="319" y="1088"/>
                </a:lnTo>
                <a:lnTo>
                  <a:pt x="316" y="1088"/>
                </a:lnTo>
                <a:lnTo>
                  <a:pt x="316" y="1011"/>
                </a:lnTo>
                <a:lnTo>
                  <a:pt x="312" y="1011"/>
                </a:lnTo>
                <a:lnTo>
                  <a:pt x="312" y="933"/>
                </a:lnTo>
                <a:lnTo>
                  <a:pt x="309" y="933"/>
                </a:lnTo>
                <a:lnTo>
                  <a:pt x="309" y="855"/>
                </a:lnTo>
                <a:lnTo>
                  <a:pt x="305" y="855"/>
                </a:lnTo>
                <a:lnTo>
                  <a:pt x="305" y="777"/>
                </a:lnTo>
                <a:lnTo>
                  <a:pt x="302" y="777"/>
                </a:lnTo>
                <a:lnTo>
                  <a:pt x="302" y="699"/>
                </a:lnTo>
                <a:lnTo>
                  <a:pt x="298" y="699"/>
                </a:lnTo>
                <a:lnTo>
                  <a:pt x="298" y="622"/>
                </a:lnTo>
                <a:lnTo>
                  <a:pt x="295" y="622"/>
                </a:lnTo>
                <a:lnTo>
                  <a:pt x="295" y="544"/>
                </a:lnTo>
                <a:lnTo>
                  <a:pt x="292" y="544"/>
                </a:lnTo>
                <a:lnTo>
                  <a:pt x="292" y="466"/>
                </a:lnTo>
                <a:lnTo>
                  <a:pt x="289" y="466"/>
                </a:lnTo>
                <a:lnTo>
                  <a:pt x="289" y="388"/>
                </a:lnTo>
                <a:lnTo>
                  <a:pt x="286" y="388"/>
                </a:lnTo>
                <a:lnTo>
                  <a:pt x="286" y="311"/>
                </a:lnTo>
                <a:lnTo>
                  <a:pt x="283" y="311"/>
                </a:lnTo>
                <a:lnTo>
                  <a:pt x="283" y="233"/>
                </a:lnTo>
                <a:lnTo>
                  <a:pt x="280" y="233"/>
                </a:lnTo>
                <a:lnTo>
                  <a:pt x="280" y="155"/>
                </a:lnTo>
                <a:lnTo>
                  <a:pt x="277" y="155"/>
                </a:lnTo>
                <a:lnTo>
                  <a:pt x="277" y="77"/>
                </a:lnTo>
                <a:lnTo>
                  <a:pt x="274" y="77"/>
                </a:lnTo>
                <a:lnTo>
                  <a:pt x="274" y="0"/>
                </a:lnTo>
                <a:lnTo>
                  <a:pt x="0" y="0"/>
                </a:lnTo>
              </a:path>
            </a:pathLst>
          </a:custGeom>
          <a:noFill/>
          <a:ln w="28575">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0833" name="Rectangle 66"/>
          <p:cNvSpPr>
            <a:spLocks noChangeArrowheads="1"/>
          </p:cNvSpPr>
          <p:nvPr/>
        </p:nvSpPr>
        <p:spPr bwMode="auto">
          <a:xfrm>
            <a:off x="3679825" y="6426200"/>
            <a:ext cx="8890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1400">
                <a:latin typeface="MS Sans Serif" charset="0"/>
              </a:rPr>
              <a:t>2</a:t>
            </a:r>
            <a:endParaRPr lang="en-US" altLang="en-US" sz="1400">
              <a:latin typeface="Times New Roman" panose="02020603050405020304" pitchFamily="18" charset="0"/>
            </a:endParaRPr>
          </a:p>
        </p:txBody>
      </p:sp>
      <p:sp>
        <p:nvSpPr>
          <p:cNvPr id="160834" name="Rectangle 67"/>
          <p:cNvSpPr>
            <a:spLocks noChangeArrowheads="1"/>
          </p:cNvSpPr>
          <p:nvPr/>
        </p:nvSpPr>
        <p:spPr bwMode="auto">
          <a:xfrm>
            <a:off x="4038600" y="6426200"/>
            <a:ext cx="8890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1400">
                <a:latin typeface="MS Sans Serif" charset="0"/>
              </a:rPr>
              <a:t>4</a:t>
            </a:r>
            <a:endParaRPr lang="en-US" altLang="en-US" sz="1400">
              <a:latin typeface="Times New Roman" panose="02020603050405020304" pitchFamily="18" charset="0"/>
            </a:endParaRPr>
          </a:p>
        </p:txBody>
      </p:sp>
      <p:sp>
        <p:nvSpPr>
          <p:cNvPr id="160835" name="Rectangle 68"/>
          <p:cNvSpPr>
            <a:spLocks noChangeArrowheads="1"/>
          </p:cNvSpPr>
          <p:nvPr/>
        </p:nvSpPr>
        <p:spPr bwMode="auto">
          <a:xfrm>
            <a:off x="4397375" y="6426200"/>
            <a:ext cx="8890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1400">
                <a:latin typeface="MS Sans Serif" charset="0"/>
              </a:rPr>
              <a:t>6</a:t>
            </a:r>
            <a:endParaRPr lang="en-US" altLang="en-US" sz="1400">
              <a:latin typeface="Times New Roman" panose="02020603050405020304" pitchFamily="18" charset="0"/>
            </a:endParaRPr>
          </a:p>
        </p:txBody>
      </p:sp>
      <p:sp>
        <p:nvSpPr>
          <p:cNvPr id="160836" name="Rectangle 69"/>
          <p:cNvSpPr>
            <a:spLocks noChangeArrowheads="1"/>
          </p:cNvSpPr>
          <p:nvPr/>
        </p:nvSpPr>
        <p:spPr bwMode="auto">
          <a:xfrm>
            <a:off x="4756150" y="6426200"/>
            <a:ext cx="8890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1400">
                <a:latin typeface="MS Sans Serif" charset="0"/>
              </a:rPr>
              <a:t>8</a:t>
            </a:r>
            <a:endParaRPr lang="en-US" altLang="en-US" sz="1400">
              <a:latin typeface="Times New Roman" panose="02020603050405020304" pitchFamily="18" charset="0"/>
            </a:endParaRPr>
          </a:p>
        </p:txBody>
      </p:sp>
      <p:sp>
        <p:nvSpPr>
          <p:cNvPr id="160837" name="Rectangle 70"/>
          <p:cNvSpPr>
            <a:spLocks noChangeArrowheads="1"/>
          </p:cNvSpPr>
          <p:nvPr/>
        </p:nvSpPr>
        <p:spPr bwMode="auto">
          <a:xfrm>
            <a:off x="5086350" y="6426200"/>
            <a:ext cx="17780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1400">
                <a:latin typeface="MS Sans Serif" charset="0"/>
              </a:rPr>
              <a:t>10</a:t>
            </a:r>
            <a:endParaRPr lang="en-US" altLang="en-US" sz="1400">
              <a:latin typeface="Times New Roman" panose="02020603050405020304" pitchFamily="18" charset="0"/>
            </a:endParaRPr>
          </a:p>
        </p:txBody>
      </p:sp>
      <p:sp>
        <p:nvSpPr>
          <p:cNvPr id="160838" name="Rectangle 71"/>
          <p:cNvSpPr>
            <a:spLocks noChangeArrowheads="1"/>
          </p:cNvSpPr>
          <p:nvPr/>
        </p:nvSpPr>
        <p:spPr bwMode="auto">
          <a:xfrm>
            <a:off x="3535363" y="6264275"/>
            <a:ext cx="8890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1400">
                <a:latin typeface="MS Sans Serif" charset="0"/>
              </a:rPr>
              <a:t>0</a:t>
            </a:r>
            <a:endParaRPr lang="en-US" altLang="en-US" sz="1400">
              <a:latin typeface="Times New Roman" panose="02020603050405020304" pitchFamily="18" charset="0"/>
            </a:endParaRPr>
          </a:p>
        </p:txBody>
      </p:sp>
      <p:sp>
        <p:nvSpPr>
          <p:cNvPr id="160839" name="Rectangle 72"/>
          <p:cNvSpPr>
            <a:spLocks noChangeArrowheads="1"/>
          </p:cNvSpPr>
          <p:nvPr/>
        </p:nvSpPr>
        <p:spPr bwMode="auto">
          <a:xfrm>
            <a:off x="3535363" y="4775200"/>
            <a:ext cx="8890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1400">
                <a:latin typeface="MS Sans Serif" charset="0"/>
              </a:rPr>
              <a:t>1</a:t>
            </a:r>
            <a:endParaRPr lang="en-US" altLang="en-US" sz="1400">
              <a:latin typeface="Times New Roman" panose="02020603050405020304" pitchFamily="18" charset="0"/>
            </a:endParaRPr>
          </a:p>
        </p:txBody>
      </p:sp>
      <p:sp>
        <p:nvSpPr>
          <p:cNvPr id="160840" name="Freeform 73"/>
          <p:cNvSpPr>
            <a:spLocks/>
          </p:cNvSpPr>
          <p:nvPr/>
        </p:nvSpPr>
        <p:spPr bwMode="auto">
          <a:xfrm flipV="1">
            <a:off x="3913188" y="4865688"/>
            <a:ext cx="1255712" cy="1489075"/>
          </a:xfrm>
          <a:custGeom>
            <a:avLst/>
            <a:gdLst>
              <a:gd name="T0" fmla="*/ 2147483647 w 5281"/>
              <a:gd name="T1" fmla="*/ 2147483647 h 7777"/>
              <a:gd name="T2" fmla="*/ 2147483647 w 5281"/>
              <a:gd name="T3" fmla="*/ 2147483647 h 7777"/>
              <a:gd name="T4" fmla="*/ 2147483647 w 5281"/>
              <a:gd name="T5" fmla="*/ 2147483647 h 7777"/>
              <a:gd name="T6" fmla="*/ 2147483647 w 5281"/>
              <a:gd name="T7" fmla="*/ 2147483647 h 7777"/>
              <a:gd name="T8" fmla="*/ 2147483647 w 5281"/>
              <a:gd name="T9" fmla="*/ 2147483647 h 7777"/>
              <a:gd name="T10" fmla="*/ 2147483647 w 5281"/>
              <a:gd name="T11" fmla="*/ 2147483647 h 7777"/>
              <a:gd name="T12" fmla="*/ 2147483647 w 5281"/>
              <a:gd name="T13" fmla="*/ 2147483647 h 7777"/>
              <a:gd name="T14" fmla="*/ 2147483647 w 5281"/>
              <a:gd name="T15" fmla="*/ 2147483647 h 7777"/>
              <a:gd name="T16" fmla="*/ 2147483647 w 5281"/>
              <a:gd name="T17" fmla="*/ 2147483647 h 7777"/>
              <a:gd name="T18" fmla="*/ 2147483647 w 5281"/>
              <a:gd name="T19" fmla="*/ 2147483647 h 7777"/>
              <a:gd name="T20" fmla="*/ 2147483647 w 5281"/>
              <a:gd name="T21" fmla="*/ 2147483647 h 7777"/>
              <a:gd name="T22" fmla="*/ 2147483647 w 5281"/>
              <a:gd name="T23" fmla="*/ 2147483647 h 7777"/>
              <a:gd name="T24" fmla="*/ 2147483647 w 5281"/>
              <a:gd name="T25" fmla="*/ 2147483647 h 7777"/>
              <a:gd name="T26" fmla="*/ 2147483647 w 5281"/>
              <a:gd name="T27" fmla="*/ 2147483647 h 7777"/>
              <a:gd name="T28" fmla="*/ 2147483647 w 5281"/>
              <a:gd name="T29" fmla="*/ 2147483647 h 7777"/>
              <a:gd name="T30" fmla="*/ 2147483647 w 5281"/>
              <a:gd name="T31" fmla="*/ 2147483647 h 7777"/>
              <a:gd name="T32" fmla="*/ 2147483647 w 5281"/>
              <a:gd name="T33" fmla="*/ 2147483647 h 7777"/>
              <a:gd name="T34" fmla="*/ 2147483647 w 5281"/>
              <a:gd name="T35" fmla="*/ 2147483647 h 7777"/>
              <a:gd name="T36" fmla="*/ 2147483647 w 5281"/>
              <a:gd name="T37" fmla="*/ 2147483647 h 7777"/>
              <a:gd name="T38" fmla="*/ 2147483647 w 5281"/>
              <a:gd name="T39" fmla="*/ 2147483647 h 7777"/>
              <a:gd name="T40" fmla="*/ 2147483647 w 5281"/>
              <a:gd name="T41" fmla="*/ 2147483647 h 7777"/>
              <a:gd name="T42" fmla="*/ 2147483647 w 5281"/>
              <a:gd name="T43" fmla="*/ 2147483647 h 7777"/>
              <a:gd name="T44" fmla="*/ 2147483647 w 5281"/>
              <a:gd name="T45" fmla="*/ 2147483647 h 7777"/>
              <a:gd name="T46" fmla="*/ 2147483647 w 5281"/>
              <a:gd name="T47" fmla="*/ 2147483647 h 7777"/>
              <a:gd name="T48" fmla="*/ 2147483647 w 5281"/>
              <a:gd name="T49" fmla="*/ 2147483647 h 7777"/>
              <a:gd name="T50" fmla="*/ 2147483647 w 5281"/>
              <a:gd name="T51" fmla="*/ 2147483647 h 7777"/>
              <a:gd name="T52" fmla="*/ 2147483647 w 5281"/>
              <a:gd name="T53" fmla="*/ 2147483647 h 7777"/>
              <a:gd name="T54" fmla="*/ 2147483647 w 5281"/>
              <a:gd name="T55" fmla="*/ 2147483647 h 7777"/>
              <a:gd name="T56" fmla="*/ 2147483647 w 5281"/>
              <a:gd name="T57" fmla="*/ 2147483647 h 7777"/>
              <a:gd name="T58" fmla="*/ 2147483647 w 5281"/>
              <a:gd name="T59" fmla="*/ 2147483647 h 7777"/>
              <a:gd name="T60" fmla="*/ 2147483647 w 5281"/>
              <a:gd name="T61" fmla="*/ 2147483647 h 7777"/>
              <a:gd name="T62" fmla="*/ 2147483647 w 5281"/>
              <a:gd name="T63" fmla="*/ 2147483647 h 7777"/>
              <a:gd name="T64" fmla="*/ 2147483647 w 5281"/>
              <a:gd name="T65" fmla="*/ 2147483647 h 7777"/>
              <a:gd name="T66" fmla="*/ 2147483647 w 5281"/>
              <a:gd name="T67" fmla="*/ 2147483647 h 7777"/>
              <a:gd name="T68" fmla="*/ 2147483647 w 5281"/>
              <a:gd name="T69" fmla="*/ 2147483647 h 7777"/>
              <a:gd name="T70" fmla="*/ 2147483647 w 5281"/>
              <a:gd name="T71" fmla="*/ 2147483647 h 7777"/>
              <a:gd name="T72" fmla="*/ 2147483647 w 5281"/>
              <a:gd name="T73" fmla="*/ 2147483647 h 7777"/>
              <a:gd name="T74" fmla="*/ 2147483647 w 5281"/>
              <a:gd name="T75" fmla="*/ 2147483647 h 7777"/>
              <a:gd name="T76" fmla="*/ 2147483647 w 5281"/>
              <a:gd name="T77" fmla="*/ 2147483647 h 7777"/>
              <a:gd name="T78" fmla="*/ 2147483647 w 5281"/>
              <a:gd name="T79" fmla="*/ 2147483647 h 7777"/>
              <a:gd name="T80" fmla="*/ 2147483647 w 5281"/>
              <a:gd name="T81" fmla="*/ 2147483647 h 7777"/>
              <a:gd name="T82" fmla="*/ 2147483647 w 5281"/>
              <a:gd name="T83" fmla="*/ 2147483647 h 7777"/>
              <a:gd name="T84" fmla="*/ 2147483647 w 5281"/>
              <a:gd name="T85" fmla="*/ 2147483647 h 7777"/>
              <a:gd name="T86" fmla="*/ 2147483647 w 5281"/>
              <a:gd name="T87" fmla="*/ 2147483647 h 7777"/>
              <a:gd name="T88" fmla="*/ 2147483647 w 5281"/>
              <a:gd name="T89" fmla="*/ 2147483647 h 7777"/>
              <a:gd name="T90" fmla="*/ 2147483647 w 5281"/>
              <a:gd name="T91" fmla="*/ 2147483647 h 7777"/>
              <a:gd name="T92" fmla="*/ 2147483647 w 5281"/>
              <a:gd name="T93" fmla="*/ 2147483647 h 7777"/>
              <a:gd name="T94" fmla="*/ 2147483647 w 5281"/>
              <a:gd name="T95" fmla="*/ 2147483647 h 7777"/>
              <a:gd name="T96" fmla="*/ 2147483647 w 5281"/>
              <a:gd name="T97" fmla="*/ 2147483647 h 7777"/>
              <a:gd name="T98" fmla="*/ 2147483647 w 5281"/>
              <a:gd name="T99" fmla="*/ 2147483647 h 7777"/>
              <a:gd name="T100" fmla="*/ 2147483647 w 5281"/>
              <a:gd name="T101" fmla="*/ 2147483647 h 7777"/>
              <a:gd name="T102" fmla="*/ 2147483647 w 5281"/>
              <a:gd name="T103" fmla="*/ 2147483647 h 7777"/>
              <a:gd name="T104" fmla="*/ 2147483647 w 5281"/>
              <a:gd name="T105" fmla="*/ 2147483647 h 7777"/>
              <a:gd name="T106" fmla="*/ 2147483647 w 5281"/>
              <a:gd name="T107" fmla="*/ 2147483647 h 7777"/>
              <a:gd name="T108" fmla="*/ 2147483647 w 5281"/>
              <a:gd name="T109" fmla="*/ 2147483647 h 7777"/>
              <a:gd name="T110" fmla="*/ 2147483647 w 5281"/>
              <a:gd name="T111" fmla="*/ 2147483647 h 7777"/>
              <a:gd name="T112" fmla="*/ 2147483647 w 5281"/>
              <a:gd name="T113" fmla="*/ 2147483647 h 7777"/>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5281"/>
              <a:gd name="T172" fmla="*/ 0 h 7777"/>
              <a:gd name="T173" fmla="*/ 5281 w 5281"/>
              <a:gd name="T174" fmla="*/ 7777 h 7777"/>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5281" h="7777">
                <a:moveTo>
                  <a:pt x="0" y="0"/>
                </a:moveTo>
                <a:lnTo>
                  <a:pt x="0" y="0"/>
                </a:lnTo>
                <a:lnTo>
                  <a:pt x="0" y="77"/>
                </a:lnTo>
                <a:lnTo>
                  <a:pt x="215" y="77"/>
                </a:lnTo>
                <a:lnTo>
                  <a:pt x="215" y="155"/>
                </a:lnTo>
                <a:lnTo>
                  <a:pt x="287" y="155"/>
                </a:lnTo>
                <a:lnTo>
                  <a:pt x="287" y="233"/>
                </a:lnTo>
                <a:lnTo>
                  <a:pt x="342" y="233"/>
                </a:lnTo>
                <a:lnTo>
                  <a:pt x="342" y="311"/>
                </a:lnTo>
                <a:lnTo>
                  <a:pt x="388" y="311"/>
                </a:lnTo>
                <a:lnTo>
                  <a:pt x="388" y="388"/>
                </a:lnTo>
                <a:lnTo>
                  <a:pt x="428" y="388"/>
                </a:lnTo>
                <a:lnTo>
                  <a:pt x="428" y="466"/>
                </a:lnTo>
                <a:lnTo>
                  <a:pt x="464" y="466"/>
                </a:lnTo>
                <a:lnTo>
                  <a:pt x="464" y="544"/>
                </a:lnTo>
                <a:lnTo>
                  <a:pt x="498" y="544"/>
                </a:lnTo>
                <a:lnTo>
                  <a:pt x="498" y="622"/>
                </a:lnTo>
                <a:lnTo>
                  <a:pt x="529" y="622"/>
                </a:lnTo>
                <a:lnTo>
                  <a:pt x="529" y="699"/>
                </a:lnTo>
                <a:lnTo>
                  <a:pt x="559" y="699"/>
                </a:lnTo>
                <a:lnTo>
                  <a:pt x="559" y="777"/>
                </a:lnTo>
                <a:lnTo>
                  <a:pt x="588" y="777"/>
                </a:lnTo>
                <a:lnTo>
                  <a:pt x="588" y="855"/>
                </a:lnTo>
                <a:lnTo>
                  <a:pt x="615" y="855"/>
                </a:lnTo>
                <a:lnTo>
                  <a:pt x="615" y="933"/>
                </a:lnTo>
                <a:lnTo>
                  <a:pt x="641" y="933"/>
                </a:lnTo>
                <a:lnTo>
                  <a:pt x="641" y="1011"/>
                </a:lnTo>
                <a:lnTo>
                  <a:pt x="666" y="1011"/>
                </a:lnTo>
                <a:lnTo>
                  <a:pt x="666" y="1088"/>
                </a:lnTo>
                <a:lnTo>
                  <a:pt x="691" y="1088"/>
                </a:lnTo>
                <a:lnTo>
                  <a:pt x="691" y="1166"/>
                </a:lnTo>
                <a:lnTo>
                  <a:pt x="715" y="1166"/>
                </a:lnTo>
                <a:lnTo>
                  <a:pt x="715" y="1244"/>
                </a:lnTo>
                <a:lnTo>
                  <a:pt x="738" y="1244"/>
                </a:lnTo>
                <a:lnTo>
                  <a:pt x="738" y="1322"/>
                </a:lnTo>
                <a:lnTo>
                  <a:pt x="761" y="1322"/>
                </a:lnTo>
                <a:lnTo>
                  <a:pt x="761" y="1399"/>
                </a:lnTo>
                <a:lnTo>
                  <a:pt x="784" y="1399"/>
                </a:lnTo>
                <a:lnTo>
                  <a:pt x="784" y="1477"/>
                </a:lnTo>
                <a:lnTo>
                  <a:pt x="806" y="1477"/>
                </a:lnTo>
                <a:lnTo>
                  <a:pt x="806" y="1555"/>
                </a:lnTo>
                <a:lnTo>
                  <a:pt x="828" y="1555"/>
                </a:lnTo>
                <a:lnTo>
                  <a:pt x="828" y="1633"/>
                </a:lnTo>
                <a:lnTo>
                  <a:pt x="849" y="1633"/>
                </a:lnTo>
                <a:lnTo>
                  <a:pt x="849" y="1710"/>
                </a:lnTo>
                <a:lnTo>
                  <a:pt x="870" y="1710"/>
                </a:lnTo>
                <a:lnTo>
                  <a:pt x="870" y="1788"/>
                </a:lnTo>
                <a:lnTo>
                  <a:pt x="891" y="1788"/>
                </a:lnTo>
                <a:lnTo>
                  <a:pt x="891" y="1866"/>
                </a:lnTo>
                <a:lnTo>
                  <a:pt x="912" y="1866"/>
                </a:lnTo>
                <a:lnTo>
                  <a:pt x="912" y="1944"/>
                </a:lnTo>
                <a:lnTo>
                  <a:pt x="932" y="1944"/>
                </a:lnTo>
                <a:lnTo>
                  <a:pt x="932" y="2022"/>
                </a:lnTo>
                <a:lnTo>
                  <a:pt x="952" y="2022"/>
                </a:lnTo>
                <a:lnTo>
                  <a:pt x="952" y="2099"/>
                </a:lnTo>
                <a:lnTo>
                  <a:pt x="972" y="2099"/>
                </a:lnTo>
                <a:lnTo>
                  <a:pt x="972" y="2177"/>
                </a:lnTo>
                <a:lnTo>
                  <a:pt x="992" y="2177"/>
                </a:lnTo>
                <a:lnTo>
                  <a:pt x="992" y="2255"/>
                </a:lnTo>
                <a:lnTo>
                  <a:pt x="1012" y="2255"/>
                </a:lnTo>
                <a:lnTo>
                  <a:pt x="1012" y="2333"/>
                </a:lnTo>
                <a:lnTo>
                  <a:pt x="1032" y="2333"/>
                </a:lnTo>
                <a:lnTo>
                  <a:pt x="1032" y="2410"/>
                </a:lnTo>
                <a:lnTo>
                  <a:pt x="1052" y="2410"/>
                </a:lnTo>
                <a:lnTo>
                  <a:pt x="1052" y="2488"/>
                </a:lnTo>
                <a:lnTo>
                  <a:pt x="1071" y="2488"/>
                </a:lnTo>
                <a:lnTo>
                  <a:pt x="1071" y="2566"/>
                </a:lnTo>
                <a:lnTo>
                  <a:pt x="1091" y="2566"/>
                </a:lnTo>
                <a:lnTo>
                  <a:pt x="1091" y="2644"/>
                </a:lnTo>
                <a:lnTo>
                  <a:pt x="1110" y="2644"/>
                </a:lnTo>
                <a:lnTo>
                  <a:pt x="1110" y="2721"/>
                </a:lnTo>
                <a:lnTo>
                  <a:pt x="1129" y="2721"/>
                </a:lnTo>
                <a:lnTo>
                  <a:pt x="1129" y="2799"/>
                </a:lnTo>
                <a:lnTo>
                  <a:pt x="1149" y="2799"/>
                </a:lnTo>
                <a:lnTo>
                  <a:pt x="1149" y="2877"/>
                </a:lnTo>
                <a:lnTo>
                  <a:pt x="1168" y="2877"/>
                </a:lnTo>
                <a:lnTo>
                  <a:pt x="1168" y="2955"/>
                </a:lnTo>
                <a:lnTo>
                  <a:pt x="1187" y="2955"/>
                </a:lnTo>
                <a:lnTo>
                  <a:pt x="1187" y="3033"/>
                </a:lnTo>
                <a:lnTo>
                  <a:pt x="1207" y="3033"/>
                </a:lnTo>
                <a:lnTo>
                  <a:pt x="1207" y="3110"/>
                </a:lnTo>
                <a:lnTo>
                  <a:pt x="1226" y="3110"/>
                </a:lnTo>
                <a:lnTo>
                  <a:pt x="1226" y="3188"/>
                </a:lnTo>
                <a:lnTo>
                  <a:pt x="1245" y="3188"/>
                </a:lnTo>
                <a:lnTo>
                  <a:pt x="1245" y="3266"/>
                </a:lnTo>
                <a:lnTo>
                  <a:pt x="1265" y="3266"/>
                </a:lnTo>
                <a:lnTo>
                  <a:pt x="1265" y="3344"/>
                </a:lnTo>
                <a:lnTo>
                  <a:pt x="1284" y="3344"/>
                </a:lnTo>
                <a:lnTo>
                  <a:pt x="1284" y="3421"/>
                </a:lnTo>
                <a:lnTo>
                  <a:pt x="1304" y="3421"/>
                </a:lnTo>
                <a:lnTo>
                  <a:pt x="1304" y="3499"/>
                </a:lnTo>
                <a:lnTo>
                  <a:pt x="1323" y="3499"/>
                </a:lnTo>
                <a:lnTo>
                  <a:pt x="1323" y="3577"/>
                </a:lnTo>
                <a:lnTo>
                  <a:pt x="1343" y="3577"/>
                </a:lnTo>
                <a:lnTo>
                  <a:pt x="1343" y="3655"/>
                </a:lnTo>
                <a:lnTo>
                  <a:pt x="1363" y="3655"/>
                </a:lnTo>
                <a:lnTo>
                  <a:pt x="1363" y="3732"/>
                </a:lnTo>
                <a:lnTo>
                  <a:pt x="1382" y="3732"/>
                </a:lnTo>
                <a:lnTo>
                  <a:pt x="1382" y="3810"/>
                </a:lnTo>
                <a:lnTo>
                  <a:pt x="1402" y="3810"/>
                </a:lnTo>
                <a:lnTo>
                  <a:pt x="1402" y="3888"/>
                </a:lnTo>
                <a:lnTo>
                  <a:pt x="1422" y="3888"/>
                </a:lnTo>
                <a:lnTo>
                  <a:pt x="1422" y="3966"/>
                </a:lnTo>
                <a:lnTo>
                  <a:pt x="1442" y="3966"/>
                </a:lnTo>
                <a:lnTo>
                  <a:pt x="1442" y="4044"/>
                </a:lnTo>
                <a:lnTo>
                  <a:pt x="1463" y="4044"/>
                </a:lnTo>
                <a:lnTo>
                  <a:pt x="1463" y="4121"/>
                </a:lnTo>
                <a:lnTo>
                  <a:pt x="1483" y="4121"/>
                </a:lnTo>
                <a:lnTo>
                  <a:pt x="1483" y="4199"/>
                </a:lnTo>
                <a:lnTo>
                  <a:pt x="1503" y="4199"/>
                </a:lnTo>
                <a:lnTo>
                  <a:pt x="1503" y="4277"/>
                </a:lnTo>
                <a:lnTo>
                  <a:pt x="1524" y="4277"/>
                </a:lnTo>
                <a:lnTo>
                  <a:pt x="1524" y="4355"/>
                </a:lnTo>
                <a:lnTo>
                  <a:pt x="1545" y="4355"/>
                </a:lnTo>
                <a:lnTo>
                  <a:pt x="1545" y="4432"/>
                </a:lnTo>
                <a:lnTo>
                  <a:pt x="1566" y="4432"/>
                </a:lnTo>
                <a:lnTo>
                  <a:pt x="1566" y="4510"/>
                </a:lnTo>
                <a:lnTo>
                  <a:pt x="1587" y="4510"/>
                </a:lnTo>
                <a:lnTo>
                  <a:pt x="1587" y="4588"/>
                </a:lnTo>
                <a:lnTo>
                  <a:pt x="1609" y="4588"/>
                </a:lnTo>
                <a:lnTo>
                  <a:pt x="1609" y="4666"/>
                </a:lnTo>
                <a:lnTo>
                  <a:pt x="1631" y="4666"/>
                </a:lnTo>
                <a:lnTo>
                  <a:pt x="1631" y="4743"/>
                </a:lnTo>
                <a:lnTo>
                  <a:pt x="1653" y="4743"/>
                </a:lnTo>
                <a:lnTo>
                  <a:pt x="1653" y="4821"/>
                </a:lnTo>
                <a:lnTo>
                  <a:pt x="1675" y="4821"/>
                </a:lnTo>
                <a:lnTo>
                  <a:pt x="1675" y="4899"/>
                </a:lnTo>
                <a:lnTo>
                  <a:pt x="1697" y="4899"/>
                </a:lnTo>
                <a:lnTo>
                  <a:pt x="1697" y="4977"/>
                </a:lnTo>
                <a:lnTo>
                  <a:pt x="1720" y="4977"/>
                </a:lnTo>
                <a:lnTo>
                  <a:pt x="1720" y="5055"/>
                </a:lnTo>
                <a:lnTo>
                  <a:pt x="1743" y="5055"/>
                </a:lnTo>
                <a:lnTo>
                  <a:pt x="1743" y="5132"/>
                </a:lnTo>
                <a:lnTo>
                  <a:pt x="1767" y="5132"/>
                </a:lnTo>
                <a:lnTo>
                  <a:pt x="1767" y="5210"/>
                </a:lnTo>
                <a:lnTo>
                  <a:pt x="1791" y="5210"/>
                </a:lnTo>
                <a:lnTo>
                  <a:pt x="1791" y="5288"/>
                </a:lnTo>
                <a:lnTo>
                  <a:pt x="1815" y="5288"/>
                </a:lnTo>
                <a:lnTo>
                  <a:pt x="1815" y="5366"/>
                </a:lnTo>
                <a:lnTo>
                  <a:pt x="1840" y="5366"/>
                </a:lnTo>
                <a:lnTo>
                  <a:pt x="1840" y="5443"/>
                </a:lnTo>
                <a:lnTo>
                  <a:pt x="1865" y="5443"/>
                </a:lnTo>
                <a:lnTo>
                  <a:pt x="1865" y="5521"/>
                </a:lnTo>
                <a:lnTo>
                  <a:pt x="1890" y="5521"/>
                </a:lnTo>
                <a:lnTo>
                  <a:pt x="1890" y="5599"/>
                </a:lnTo>
                <a:lnTo>
                  <a:pt x="1917" y="5599"/>
                </a:lnTo>
                <a:lnTo>
                  <a:pt x="1917" y="5677"/>
                </a:lnTo>
                <a:lnTo>
                  <a:pt x="1943" y="5677"/>
                </a:lnTo>
                <a:lnTo>
                  <a:pt x="1943" y="5754"/>
                </a:lnTo>
                <a:lnTo>
                  <a:pt x="1971" y="5754"/>
                </a:lnTo>
                <a:lnTo>
                  <a:pt x="1971" y="5832"/>
                </a:lnTo>
                <a:lnTo>
                  <a:pt x="1999" y="5832"/>
                </a:lnTo>
                <a:lnTo>
                  <a:pt x="1999" y="5910"/>
                </a:lnTo>
                <a:lnTo>
                  <a:pt x="2027" y="5910"/>
                </a:lnTo>
                <a:lnTo>
                  <a:pt x="2027" y="5988"/>
                </a:lnTo>
                <a:lnTo>
                  <a:pt x="2056" y="5988"/>
                </a:lnTo>
                <a:lnTo>
                  <a:pt x="2056" y="6066"/>
                </a:lnTo>
                <a:lnTo>
                  <a:pt x="2087" y="6066"/>
                </a:lnTo>
                <a:lnTo>
                  <a:pt x="2087" y="6143"/>
                </a:lnTo>
                <a:lnTo>
                  <a:pt x="2118" y="6143"/>
                </a:lnTo>
                <a:lnTo>
                  <a:pt x="2118" y="6221"/>
                </a:lnTo>
                <a:lnTo>
                  <a:pt x="2150" y="6221"/>
                </a:lnTo>
                <a:lnTo>
                  <a:pt x="2150" y="6299"/>
                </a:lnTo>
                <a:lnTo>
                  <a:pt x="2183" y="6299"/>
                </a:lnTo>
                <a:lnTo>
                  <a:pt x="2183" y="6377"/>
                </a:lnTo>
                <a:lnTo>
                  <a:pt x="2217" y="6377"/>
                </a:lnTo>
                <a:lnTo>
                  <a:pt x="2217" y="6454"/>
                </a:lnTo>
                <a:lnTo>
                  <a:pt x="2253" y="6454"/>
                </a:lnTo>
                <a:lnTo>
                  <a:pt x="2253" y="6532"/>
                </a:lnTo>
                <a:lnTo>
                  <a:pt x="2290" y="6532"/>
                </a:lnTo>
                <a:lnTo>
                  <a:pt x="2290" y="6610"/>
                </a:lnTo>
                <a:lnTo>
                  <a:pt x="2328" y="6610"/>
                </a:lnTo>
                <a:lnTo>
                  <a:pt x="2328" y="6688"/>
                </a:lnTo>
                <a:lnTo>
                  <a:pt x="2369" y="6688"/>
                </a:lnTo>
                <a:lnTo>
                  <a:pt x="2369" y="6765"/>
                </a:lnTo>
                <a:lnTo>
                  <a:pt x="2411" y="6765"/>
                </a:lnTo>
                <a:lnTo>
                  <a:pt x="2411" y="6843"/>
                </a:lnTo>
                <a:lnTo>
                  <a:pt x="2456" y="6843"/>
                </a:lnTo>
                <a:lnTo>
                  <a:pt x="2456" y="6921"/>
                </a:lnTo>
                <a:lnTo>
                  <a:pt x="2504" y="6921"/>
                </a:lnTo>
                <a:lnTo>
                  <a:pt x="2504" y="6999"/>
                </a:lnTo>
                <a:lnTo>
                  <a:pt x="2555" y="6999"/>
                </a:lnTo>
                <a:lnTo>
                  <a:pt x="2555" y="7077"/>
                </a:lnTo>
                <a:lnTo>
                  <a:pt x="2609" y="7077"/>
                </a:lnTo>
                <a:lnTo>
                  <a:pt x="2609" y="7154"/>
                </a:lnTo>
                <a:lnTo>
                  <a:pt x="2669" y="7154"/>
                </a:lnTo>
                <a:lnTo>
                  <a:pt x="2669" y="7232"/>
                </a:lnTo>
                <a:lnTo>
                  <a:pt x="2734" y="7232"/>
                </a:lnTo>
                <a:lnTo>
                  <a:pt x="2734" y="7310"/>
                </a:lnTo>
                <a:lnTo>
                  <a:pt x="2806" y="7310"/>
                </a:lnTo>
                <a:lnTo>
                  <a:pt x="2806" y="7388"/>
                </a:lnTo>
                <a:lnTo>
                  <a:pt x="2888" y="7388"/>
                </a:lnTo>
                <a:lnTo>
                  <a:pt x="2888" y="7465"/>
                </a:lnTo>
                <a:lnTo>
                  <a:pt x="2984" y="7465"/>
                </a:lnTo>
                <a:lnTo>
                  <a:pt x="2984" y="7543"/>
                </a:lnTo>
                <a:lnTo>
                  <a:pt x="3101" y="7543"/>
                </a:lnTo>
                <a:lnTo>
                  <a:pt x="3101" y="7621"/>
                </a:lnTo>
                <a:lnTo>
                  <a:pt x="3253" y="7621"/>
                </a:lnTo>
                <a:lnTo>
                  <a:pt x="3253" y="7699"/>
                </a:lnTo>
                <a:lnTo>
                  <a:pt x="3484" y="7699"/>
                </a:lnTo>
                <a:lnTo>
                  <a:pt x="3484" y="7777"/>
                </a:lnTo>
                <a:lnTo>
                  <a:pt x="5281" y="7777"/>
                </a:lnTo>
                <a:lnTo>
                  <a:pt x="5281" y="7699"/>
                </a:lnTo>
                <a:lnTo>
                  <a:pt x="3484" y="7699"/>
                </a:lnTo>
                <a:lnTo>
                  <a:pt x="3484" y="7621"/>
                </a:lnTo>
                <a:lnTo>
                  <a:pt x="3253" y="7621"/>
                </a:lnTo>
                <a:lnTo>
                  <a:pt x="3253" y="7543"/>
                </a:lnTo>
                <a:lnTo>
                  <a:pt x="3101" y="7543"/>
                </a:lnTo>
                <a:lnTo>
                  <a:pt x="3101" y="7465"/>
                </a:lnTo>
                <a:lnTo>
                  <a:pt x="2984" y="7465"/>
                </a:lnTo>
                <a:lnTo>
                  <a:pt x="2984" y="7388"/>
                </a:lnTo>
                <a:lnTo>
                  <a:pt x="2888" y="7388"/>
                </a:lnTo>
                <a:lnTo>
                  <a:pt x="2888" y="7310"/>
                </a:lnTo>
                <a:lnTo>
                  <a:pt x="2806" y="7310"/>
                </a:lnTo>
                <a:lnTo>
                  <a:pt x="2806" y="7232"/>
                </a:lnTo>
                <a:lnTo>
                  <a:pt x="2734" y="7232"/>
                </a:lnTo>
                <a:lnTo>
                  <a:pt x="2734" y="7154"/>
                </a:lnTo>
                <a:lnTo>
                  <a:pt x="2669" y="7154"/>
                </a:lnTo>
                <a:lnTo>
                  <a:pt x="2669" y="7077"/>
                </a:lnTo>
                <a:lnTo>
                  <a:pt x="2609" y="7077"/>
                </a:lnTo>
                <a:lnTo>
                  <a:pt x="2609" y="6999"/>
                </a:lnTo>
                <a:lnTo>
                  <a:pt x="2555" y="6999"/>
                </a:lnTo>
                <a:lnTo>
                  <a:pt x="2555" y="6921"/>
                </a:lnTo>
                <a:lnTo>
                  <a:pt x="2504" y="6921"/>
                </a:lnTo>
                <a:lnTo>
                  <a:pt x="2504" y="6843"/>
                </a:lnTo>
                <a:lnTo>
                  <a:pt x="2456" y="6843"/>
                </a:lnTo>
                <a:lnTo>
                  <a:pt x="2456" y="6765"/>
                </a:lnTo>
                <a:lnTo>
                  <a:pt x="2411" y="6765"/>
                </a:lnTo>
                <a:lnTo>
                  <a:pt x="2411" y="6688"/>
                </a:lnTo>
                <a:lnTo>
                  <a:pt x="2369" y="6688"/>
                </a:lnTo>
                <a:lnTo>
                  <a:pt x="2369" y="6610"/>
                </a:lnTo>
                <a:lnTo>
                  <a:pt x="2328" y="6610"/>
                </a:lnTo>
                <a:lnTo>
                  <a:pt x="2328" y="6532"/>
                </a:lnTo>
                <a:lnTo>
                  <a:pt x="2290" y="6532"/>
                </a:lnTo>
                <a:lnTo>
                  <a:pt x="2290" y="6454"/>
                </a:lnTo>
                <a:lnTo>
                  <a:pt x="2253" y="6454"/>
                </a:lnTo>
                <a:lnTo>
                  <a:pt x="2253" y="6377"/>
                </a:lnTo>
                <a:lnTo>
                  <a:pt x="2217" y="6377"/>
                </a:lnTo>
                <a:lnTo>
                  <a:pt x="2217" y="6299"/>
                </a:lnTo>
                <a:lnTo>
                  <a:pt x="2183" y="6299"/>
                </a:lnTo>
                <a:lnTo>
                  <a:pt x="2183" y="6221"/>
                </a:lnTo>
                <a:lnTo>
                  <a:pt x="2150" y="6221"/>
                </a:lnTo>
                <a:lnTo>
                  <a:pt x="2150" y="6143"/>
                </a:lnTo>
                <a:lnTo>
                  <a:pt x="2118" y="6143"/>
                </a:lnTo>
                <a:lnTo>
                  <a:pt x="2118" y="6066"/>
                </a:lnTo>
                <a:lnTo>
                  <a:pt x="2087" y="6066"/>
                </a:lnTo>
                <a:lnTo>
                  <a:pt x="2087" y="5988"/>
                </a:lnTo>
                <a:lnTo>
                  <a:pt x="2056" y="5988"/>
                </a:lnTo>
                <a:lnTo>
                  <a:pt x="2056" y="5910"/>
                </a:lnTo>
                <a:lnTo>
                  <a:pt x="2027" y="5910"/>
                </a:lnTo>
                <a:lnTo>
                  <a:pt x="2027" y="5832"/>
                </a:lnTo>
                <a:lnTo>
                  <a:pt x="1999" y="5832"/>
                </a:lnTo>
                <a:lnTo>
                  <a:pt x="1999" y="5754"/>
                </a:lnTo>
                <a:lnTo>
                  <a:pt x="1971" y="5754"/>
                </a:lnTo>
                <a:lnTo>
                  <a:pt x="1971" y="5677"/>
                </a:lnTo>
                <a:lnTo>
                  <a:pt x="1943" y="5677"/>
                </a:lnTo>
                <a:lnTo>
                  <a:pt x="1943" y="5599"/>
                </a:lnTo>
                <a:lnTo>
                  <a:pt x="1917" y="5599"/>
                </a:lnTo>
                <a:lnTo>
                  <a:pt x="1917" y="5521"/>
                </a:lnTo>
                <a:lnTo>
                  <a:pt x="1890" y="5521"/>
                </a:lnTo>
                <a:lnTo>
                  <a:pt x="1890" y="5443"/>
                </a:lnTo>
                <a:lnTo>
                  <a:pt x="1865" y="5443"/>
                </a:lnTo>
                <a:lnTo>
                  <a:pt x="1865" y="5366"/>
                </a:lnTo>
                <a:lnTo>
                  <a:pt x="1840" y="5366"/>
                </a:lnTo>
                <a:lnTo>
                  <a:pt x="1840" y="5288"/>
                </a:lnTo>
                <a:lnTo>
                  <a:pt x="1815" y="5288"/>
                </a:lnTo>
                <a:lnTo>
                  <a:pt x="1815" y="5210"/>
                </a:lnTo>
                <a:lnTo>
                  <a:pt x="1791" y="5210"/>
                </a:lnTo>
                <a:lnTo>
                  <a:pt x="1791" y="5132"/>
                </a:lnTo>
                <a:lnTo>
                  <a:pt x="1767" y="5132"/>
                </a:lnTo>
                <a:lnTo>
                  <a:pt x="1767" y="5055"/>
                </a:lnTo>
                <a:lnTo>
                  <a:pt x="1743" y="5055"/>
                </a:lnTo>
                <a:lnTo>
                  <a:pt x="1743" y="4977"/>
                </a:lnTo>
                <a:lnTo>
                  <a:pt x="1720" y="4977"/>
                </a:lnTo>
                <a:lnTo>
                  <a:pt x="1720" y="4899"/>
                </a:lnTo>
                <a:lnTo>
                  <a:pt x="1697" y="4899"/>
                </a:lnTo>
                <a:lnTo>
                  <a:pt x="1697" y="4821"/>
                </a:lnTo>
                <a:lnTo>
                  <a:pt x="1675" y="4821"/>
                </a:lnTo>
                <a:lnTo>
                  <a:pt x="1675" y="4743"/>
                </a:lnTo>
                <a:lnTo>
                  <a:pt x="1653" y="4743"/>
                </a:lnTo>
                <a:lnTo>
                  <a:pt x="1653" y="4666"/>
                </a:lnTo>
                <a:lnTo>
                  <a:pt x="1631" y="4666"/>
                </a:lnTo>
                <a:lnTo>
                  <a:pt x="1631" y="4588"/>
                </a:lnTo>
                <a:lnTo>
                  <a:pt x="1609" y="4588"/>
                </a:lnTo>
                <a:lnTo>
                  <a:pt x="1609" y="4510"/>
                </a:lnTo>
                <a:lnTo>
                  <a:pt x="1587" y="4510"/>
                </a:lnTo>
                <a:lnTo>
                  <a:pt x="1587" y="4432"/>
                </a:lnTo>
                <a:lnTo>
                  <a:pt x="1566" y="4432"/>
                </a:lnTo>
                <a:lnTo>
                  <a:pt x="1566" y="4355"/>
                </a:lnTo>
                <a:lnTo>
                  <a:pt x="1545" y="4355"/>
                </a:lnTo>
                <a:lnTo>
                  <a:pt x="1545" y="4277"/>
                </a:lnTo>
                <a:lnTo>
                  <a:pt x="1524" y="4277"/>
                </a:lnTo>
                <a:lnTo>
                  <a:pt x="1524" y="4199"/>
                </a:lnTo>
                <a:lnTo>
                  <a:pt x="1503" y="4199"/>
                </a:lnTo>
                <a:lnTo>
                  <a:pt x="1503" y="4121"/>
                </a:lnTo>
                <a:lnTo>
                  <a:pt x="1483" y="4121"/>
                </a:lnTo>
                <a:lnTo>
                  <a:pt x="1483" y="4044"/>
                </a:lnTo>
                <a:lnTo>
                  <a:pt x="1463" y="4044"/>
                </a:lnTo>
                <a:lnTo>
                  <a:pt x="1463" y="3966"/>
                </a:lnTo>
                <a:lnTo>
                  <a:pt x="1442" y="3966"/>
                </a:lnTo>
                <a:lnTo>
                  <a:pt x="1442" y="3888"/>
                </a:lnTo>
                <a:lnTo>
                  <a:pt x="1422" y="3888"/>
                </a:lnTo>
                <a:lnTo>
                  <a:pt x="1422" y="3810"/>
                </a:lnTo>
                <a:lnTo>
                  <a:pt x="1402" y="3810"/>
                </a:lnTo>
                <a:lnTo>
                  <a:pt x="1402" y="3732"/>
                </a:lnTo>
                <a:lnTo>
                  <a:pt x="1382" y="3732"/>
                </a:lnTo>
                <a:lnTo>
                  <a:pt x="1382" y="3655"/>
                </a:lnTo>
                <a:lnTo>
                  <a:pt x="1363" y="3655"/>
                </a:lnTo>
                <a:lnTo>
                  <a:pt x="1363" y="3577"/>
                </a:lnTo>
                <a:lnTo>
                  <a:pt x="1343" y="3577"/>
                </a:lnTo>
                <a:lnTo>
                  <a:pt x="1343" y="3499"/>
                </a:lnTo>
                <a:lnTo>
                  <a:pt x="1323" y="3499"/>
                </a:lnTo>
                <a:lnTo>
                  <a:pt x="1323" y="3421"/>
                </a:lnTo>
                <a:lnTo>
                  <a:pt x="1304" y="3421"/>
                </a:lnTo>
                <a:lnTo>
                  <a:pt x="1304" y="3344"/>
                </a:lnTo>
                <a:lnTo>
                  <a:pt x="1284" y="3344"/>
                </a:lnTo>
                <a:lnTo>
                  <a:pt x="1284" y="3266"/>
                </a:lnTo>
                <a:lnTo>
                  <a:pt x="1265" y="3266"/>
                </a:lnTo>
                <a:lnTo>
                  <a:pt x="1265" y="3188"/>
                </a:lnTo>
                <a:lnTo>
                  <a:pt x="1245" y="3188"/>
                </a:lnTo>
                <a:lnTo>
                  <a:pt x="1245" y="3110"/>
                </a:lnTo>
                <a:lnTo>
                  <a:pt x="1226" y="3110"/>
                </a:lnTo>
                <a:lnTo>
                  <a:pt x="1226" y="3033"/>
                </a:lnTo>
                <a:lnTo>
                  <a:pt x="1207" y="3033"/>
                </a:lnTo>
                <a:lnTo>
                  <a:pt x="1207" y="2955"/>
                </a:lnTo>
                <a:lnTo>
                  <a:pt x="1187" y="2955"/>
                </a:lnTo>
                <a:lnTo>
                  <a:pt x="1187" y="2877"/>
                </a:lnTo>
                <a:lnTo>
                  <a:pt x="1168" y="2877"/>
                </a:lnTo>
                <a:lnTo>
                  <a:pt x="1168" y="2799"/>
                </a:lnTo>
                <a:lnTo>
                  <a:pt x="1149" y="2799"/>
                </a:lnTo>
                <a:lnTo>
                  <a:pt x="1149" y="2721"/>
                </a:lnTo>
                <a:lnTo>
                  <a:pt x="1129" y="2721"/>
                </a:lnTo>
                <a:lnTo>
                  <a:pt x="1129" y="2644"/>
                </a:lnTo>
                <a:lnTo>
                  <a:pt x="1110" y="2644"/>
                </a:lnTo>
                <a:lnTo>
                  <a:pt x="1110" y="2566"/>
                </a:lnTo>
                <a:lnTo>
                  <a:pt x="1091" y="2566"/>
                </a:lnTo>
                <a:lnTo>
                  <a:pt x="1091" y="2488"/>
                </a:lnTo>
                <a:lnTo>
                  <a:pt x="1071" y="2488"/>
                </a:lnTo>
                <a:lnTo>
                  <a:pt x="1071" y="2410"/>
                </a:lnTo>
                <a:lnTo>
                  <a:pt x="1052" y="2410"/>
                </a:lnTo>
                <a:lnTo>
                  <a:pt x="1052" y="2333"/>
                </a:lnTo>
                <a:lnTo>
                  <a:pt x="1032" y="2333"/>
                </a:lnTo>
                <a:lnTo>
                  <a:pt x="1032" y="2255"/>
                </a:lnTo>
                <a:lnTo>
                  <a:pt x="1012" y="2255"/>
                </a:lnTo>
                <a:lnTo>
                  <a:pt x="1012" y="2177"/>
                </a:lnTo>
                <a:lnTo>
                  <a:pt x="992" y="2177"/>
                </a:lnTo>
                <a:lnTo>
                  <a:pt x="992" y="2099"/>
                </a:lnTo>
                <a:lnTo>
                  <a:pt x="972" y="2099"/>
                </a:lnTo>
                <a:lnTo>
                  <a:pt x="972" y="2022"/>
                </a:lnTo>
                <a:lnTo>
                  <a:pt x="952" y="2022"/>
                </a:lnTo>
                <a:lnTo>
                  <a:pt x="952" y="1944"/>
                </a:lnTo>
                <a:lnTo>
                  <a:pt x="932" y="1944"/>
                </a:lnTo>
                <a:lnTo>
                  <a:pt x="932" y="1866"/>
                </a:lnTo>
                <a:lnTo>
                  <a:pt x="912" y="1866"/>
                </a:lnTo>
                <a:lnTo>
                  <a:pt x="912" y="1788"/>
                </a:lnTo>
                <a:lnTo>
                  <a:pt x="891" y="1788"/>
                </a:lnTo>
                <a:lnTo>
                  <a:pt x="891" y="1710"/>
                </a:lnTo>
                <a:lnTo>
                  <a:pt x="870" y="1710"/>
                </a:lnTo>
                <a:lnTo>
                  <a:pt x="870" y="1633"/>
                </a:lnTo>
                <a:lnTo>
                  <a:pt x="849" y="1633"/>
                </a:lnTo>
                <a:lnTo>
                  <a:pt x="849" y="1555"/>
                </a:lnTo>
                <a:lnTo>
                  <a:pt x="828" y="1555"/>
                </a:lnTo>
                <a:lnTo>
                  <a:pt x="828" y="1477"/>
                </a:lnTo>
                <a:lnTo>
                  <a:pt x="806" y="1477"/>
                </a:lnTo>
                <a:lnTo>
                  <a:pt x="806" y="1399"/>
                </a:lnTo>
                <a:lnTo>
                  <a:pt x="784" y="1399"/>
                </a:lnTo>
                <a:lnTo>
                  <a:pt x="784" y="1322"/>
                </a:lnTo>
                <a:lnTo>
                  <a:pt x="761" y="1322"/>
                </a:lnTo>
                <a:lnTo>
                  <a:pt x="761" y="1244"/>
                </a:lnTo>
                <a:lnTo>
                  <a:pt x="738" y="1244"/>
                </a:lnTo>
                <a:lnTo>
                  <a:pt x="738" y="1166"/>
                </a:lnTo>
                <a:lnTo>
                  <a:pt x="715" y="1166"/>
                </a:lnTo>
                <a:lnTo>
                  <a:pt x="715" y="1088"/>
                </a:lnTo>
                <a:lnTo>
                  <a:pt x="691" y="1088"/>
                </a:lnTo>
                <a:lnTo>
                  <a:pt x="691" y="1011"/>
                </a:lnTo>
                <a:lnTo>
                  <a:pt x="666" y="1011"/>
                </a:lnTo>
                <a:lnTo>
                  <a:pt x="666" y="933"/>
                </a:lnTo>
                <a:lnTo>
                  <a:pt x="641" y="933"/>
                </a:lnTo>
                <a:lnTo>
                  <a:pt x="641" y="855"/>
                </a:lnTo>
                <a:lnTo>
                  <a:pt x="615" y="855"/>
                </a:lnTo>
                <a:lnTo>
                  <a:pt x="615" y="777"/>
                </a:lnTo>
                <a:lnTo>
                  <a:pt x="588" y="777"/>
                </a:lnTo>
                <a:lnTo>
                  <a:pt x="588" y="699"/>
                </a:lnTo>
                <a:lnTo>
                  <a:pt x="559" y="699"/>
                </a:lnTo>
                <a:lnTo>
                  <a:pt x="559" y="622"/>
                </a:lnTo>
                <a:lnTo>
                  <a:pt x="529" y="622"/>
                </a:lnTo>
                <a:lnTo>
                  <a:pt x="529" y="544"/>
                </a:lnTo>
                <a:lnTo>
                  <a:pt x="498" y="544"/>
                </a:lnTo>
                <a:lnTo>
                  <a:pt x="498" y="466"/>
                </a:lnTo>
                <a:lnTo>
                  <a:pt x="464" y="466"/>
                </a:lnTo>
                <a:lnTo>
                  <a:pt x="464" y="388"/>
                </a:lnTo>
                <a:lnTo>
                  <a:pt x="428" y="388"/>
                </a:lnTo>
                <a:lnTo>
                  <a:pt x="428" y="311"/>
                </a:lnTo>
                <a:lnTo>
                  <a:pt x="388" y="311"/>
                </a:lnTo>
                <a:lnTo>
                  <a:pt x="388" y="233"/>
                </a:lnTo>
                <a:lnTo>
                  <a:pt x="342" y="233"/>
                </a:lnTo>
                <a:lnTo>
                  <a:pt x="342" y="155"/>
                </a:lnTo>
                <a:lnTo>
                  <a:pt x="287" y="155"/>
                </a:lnTo>
                <a:lnTo>
                  <a:pt x="287" y="77"/>
                </a:lnTo>
                <a:lnTo>
                  <a:pt x="215" y="77"/>
                </a:lnTo>
                <a:lnTo>
                  <a:pt x="215" y="0"/>
                </a:lnTo>
                <a:lnTo>
                  <a:pt x="0" y="0"/>
                </a:lnTo>
              </a:path>
            </a:pathLst>
          </a:custGeom>
          <a:noFill/>
          <a:ln w="28575">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0841" name="Freeform 74"/>
          <p:cNvSpPr>
            <a:spLocks/>
          </p:cNvSpPr>
          <p:nvPr/>
        </p:nvSpPr>
        <p:spPr bwMode="auto">
          <a:xfrm flipV="1">
            <a:off x="3913188" y="4865688"/>
            <a:ext cx="1255712" cy="1489075"/>
          </a:xfrm>
          <a:custGeom>
            <a:avLst/>
            <a:gdLst>
              <a:gd name="T0" fmla="*/ 0 w 5281"/>
              <a:gd name="T1" fmla="*/ 2147483647 h 7777"/>
              <a:gd name="T2" fmla="*/ 0 w 5281"/>
              <a:gd name="T3" fmla="*/ 2147483647 h 7777"/>
              <a:gd name="T4" fmla="*/ 0 w 5281"/>
              <a:gd name="T5" fmla="*/ 2147483647 h 7777"/>
              <a:gd name="T6" fmla="*/ 0 w 5281"/>
              <a:gd name="T7" fmla="*/ 2147483647 h 7777"/>
              <a:gd name="T8" fmla="*/ 0 w 5281"/>
              <a:gd name="T9" fmla="*/ 2147483647 h 7777"/>
              <a:gd name="T10" fmla="*/ 0 w 5281"/>
              <a:gd name="T11" fmla="*/ 2147483647 h 7777"/>
              <a:gd name="T12" fmla="*/ 2147483647 w 5281"/>
              <a:gd name="T13" fmla="*/ 2147483647 h 7777"/>
              <a:gd name="T14" fmla="*/ 2147483647 w 5281"/>
              <a:gd name="T15" fmla="*/ 2147483647 h 7777"/>
              <a:gd name="T16" fmla="*/ 2147483647 w 5281"/>
              <a:gd name="T17" fmla="*/ 2147483647 h 7777"/>
              <a:gd name="T18" fmla="*/ 2147483647 w 5281"/>
              <a:gd name="T19" fmla="*/ 2147483647 h 7777"/>
              <a:gd name="T20" fmla="*/ 2147483647 w 5281"/>
              <a:gd name="T21" fmla="*/ 2147483647 h 7777"/>
              <a:gd name="T22" fmla="*/ 2147483647 w 5281"/>
              <a:gd name="T23" fmla="*/ 2147483647 h 7777"/>
              <a:gd name="T24" fmla="*/ 2147483647 w 5281"/>
              <a:gd name="T25" fmla="*/ 2147483647 h 7777"/>
              <a:gd name="T26" fmla="*/ 2147483647 w 5281"/>
              <a:gd name="T27" fmla="*/ 2147483647 h 7777"/>
              <a:gd name="T28" fmla="*/ 2147483647 w 5281"/>
              <a:gd name="T29" fmla="*/ 2147483647 h 7777"/>
              <a:gd name="T30" fmla="*/ 2147483647 w 5281"/>
              <a:gd name="T31" fmla="*/ 2147483647 h 7777"/>
              <a:gd name="T32" fmla="*/ 2147483647 w 5281"/>
              <a:gd name="T33" fmla="*/ 2147483647 h 7777"/>
              <a:gd name="T34" fmla="*/ 2147483647 w 5281"/>
              <a:gd name="T35" fmla="*/ 2147483647 h 7777"/>
              <a:gd name="T36" fmla="*/ 2147483647 w 5281"/>
              <a:gd name="T37" fmla="*/ 2147483647 h 7777"/>
              <a:gd name="T38" fmla="*/ 2147483647 w 5281"/>
              <a:gd name="T39" fmla="*/ 2147483647 h 7777"/>
              <a:gd name="T40" fmla="*/ 2147483647 w 5281"/>
              <a:gd name="T41" fmla="*/ 2147483647 h 7777"/>
              <a:gd name="T42" fmla="*/ 2147483647 w 5281"/>
              <a:gd name="T43" fmla="*/ 2147483647 h 7777"/>
              <a:gd name="T44" fmla="*/ 2147483647 w 5281"/>
              <a:gd name="T45" fmla="*/ 2147483647 h 7777"/>
              <a:gd name="T46" fmla="*/ 2147483647 w 5281"/>
              <a:gd name="T47" fmla="*/ 2147483647 h 7777"/>
              <a:gd name="T48" fmla="*/ 2147483647 w 5281"/>
              <a:gd name="T49" fmla="*/ 2147483647 h 7777"/>
              <a:gd name="T50" fmla="*/ 2147483647 w 5281"/>
              <a:gd name="T51" fmla="*/ 2147483647 h 7777"/>
              <a:gd name="T52" fmla="*/ 2147483647 w 5281"/>
              <a:gd name="T53" fmla="*/ 2147483647 h 7777"/>
              <a:gd name="T54" fmla="*/ 2147483647 w 5281"/>
              <a:gd name="T55" fmla="*/ 2147483647 h 7777"/>
              <a:gd name="T56" fmla="*/ 2147483647 w 5281"/>
              <a:gd name="T57" fmla="*/ 2147483647 h 7777"/>
              <a:gd name="T58" fmla="*/ 2147483647 w 5281"/>
              <a:gd name="T59" fmla="*/ 2147483647 h 7777"/>
              <a:gd name="T60" fmla="*/ 2147483647 w 5281"/>
              <a:gd name="T61" fmla="*/ 2147483647 h 7777"/>
              <a:gd name="T62" fmla="*/ 2147483647 w 5281"/>
              <a:gd name="T63" fmla="*/ 2147483647 h 7777"/>
              <a:gd name="T64" fmla="*/ 2147483647 w 5281"/>
              <a:gd name="T65" fmla="*/ 2147483647 h 7777"/>
              <a:gd name="T66" fmla="*/ 2147483647 w 5281"/>
              <a:gd name="T67" fmla="*/ 2147483647 h 7777"/>
              <a:gd name="T68" fmla="*/ 2147483647 w 5281"/>
              <a:gd name="T69" fmla="*/ 2147483647 h 7777"/>
              <a:gd name="T70" fmla="*/ 2147483647 w 5281"/>
              <a:gd name="T71" fmla="*/ 2147483647 h 7777"/>
              <a:gd name="T72" fmla="*/ 2147483647 w 5281"/>
              <a:gd name="T73" fmla="*/ 2147483647 h 7777"/>
              <a:gd name="T74" fmla="*/ 2147483647 w 5281"/>
              <a:gd name="T75" fmla="*/ 2147483647 h 7777"/>
              <a:gd name="T76" fmla="*/ 2147483647 w 5281"/>
              <a:gd name="T77" fmla="*/ 2147483647 h 7777"/>
              <a:gd name="T78" fmla="*/ 2147483647 w 5281"/>
              <a:gd name="T79" fmla="*/ 2147483647 h 7777"/>
              <a:gd name="T80" fmla="*/ 2147483647 w 5281"/>
              <a:gd name="T81" fmla="*/ 2147483647 h 7777"/>
              <a:gd name="T82" fmla="*/ 2147483647 w 5281"/>
              <a:gd name="T83" fmla="*/ 2147483647 h 7777"/>
              <a:gd name="T84" fmla="*/ 2147483647 w 5281"/>
              <a:gd name="T85" fmla="*/ 2147483647 h 7777"/>
              <a:gd name="T86" fmla="*/ 2147483647 w 5281"/>
              <a:gd name="T87" fmla="*/ 2147483647 h 7777"/>
              <a:gd name="T88" fmla="*/ 2147483647 w 5281"/>
              <a:gd name="T89" fmla="*/ 2147483647 h 7777"/>
              <a:gd name="T90" fmla="*/ 2147483647 w 5281"/>
              <a:gd name="T91" fmla="*/ 2147483647 h 7777"/>
              <a:gd name="T92" fmla="*/ 2147483647 w 5281"/>
              <a:gd name="T93" fmla="*/ 2147483647 h 7777"/>
              <a:gd name="T94" fmla="*/ 2147483647 w 5281"/>
              <a:gd name="T95" fmla="*/ 2147483647 h 7777"/>
              <a:gd name="T96" fmla="*/ 2147483647 w 5281"/>
              <a:gd name="T97" fmla="*/ 2147483647 h 7777"/>
              <a:gd name="T98" fmla="*/ 2147483647 w 5281"/>
              <a:gd name="T99" fmla="*/ 2147483647 h 7777"/>
              <a:gd name="T100" fmla="*/ 2147483647 w 5281"/>
              <a:gd name="T101" fmla="*/ 2147483647 h 7777"/>
              <a:gd name="T102" fmla="*/ 2147483647 w 5281"/>
              <a:gd name="T103" fmla="*/ 2147483647 h 7777"/>
              <a:gd name="T104" fmla="*/ 2147483647 w 5281"/>
              <a:gd name="T105" fmla="*/ 2147483647 h 7777"/>
              <a:gd name="T106" fmla="*/ 2147483647 w 5281"/>
              <a:gd name="T107" fmla="*/ 2147483647 h 7777"/>
              <a:gd name="T108" fmla="*/ 2147483647 w 5281"/>
              <a:gd name="T109" fmla="*/ 2147483647 h 7777"/>
              <a:gd name="T110" fmla="*/ 2147483647 w 5281"/>
              <a:gd name="T111" fmla="*/ 2147483647 h 7777"/>
              <a:gd name="T112" fmla="*/ 2147483647 w 5281"/>
              <a:gd name="T113" fmla="*/ 2147483647 h 7777"/>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5281"/>
              <a:gd name="T172" fmla="*/ 0 h 7777"/>
              <a:gd name="T173" fmla="*/ 5281 w 5281"/>
              <a:gd name="T174" fmla="*/ 7777 h 7777"/>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5281" h="7777">
                <a:moveTo>
                  <a:pt x="0" y="0"/>
                </a:moveTo>
                <a:lnTo>
                  <a:pt x="0" y="0"/>
                </a:lnTo>
                <a:lnTo>
                  <a:pt x="0" y="77"/>
                </a:lnTo>
                <a:lnTo>
                  <a:pt x="0" y="155"/>
                </a:lnTo>
                <a:lnTo>
                  <a:pt x="0" y="233"/>
                </a:lnTo>
                <a:lnTo>
                  <a:pt x="0" y="311"/>
                </a:lnTo>
                <a:lnTo>
                  <a:pt x="0" y="388"/>
                </a:lnTo>
                <a:lnTo>
                  <a:pt x="0" y="466"/>
                </a:lnTo>
                <a:lnTo>
                  <a:pt x="0" y="544"/>
                </a:lnTo>
                <a:lnTo>
                  <a:pt x="0" y="622"/>
                </a:lnTo>
                <a:lnTo>
                  <a:pt x="0" y="699"/>
                </a:lnTo>
                <a:lnTo>
                  <a:pt x="0" y="777"/>
                </a:lnTo>
                <a:lnTo>
                  <a:pt x="0" y="855"/>
                </a:lnTo>
                <a:lnTo>
                  <a:pt x="0" y="933"/>
                </a:lnTo>
                <a:lnTo>
                  <a:pt x="0" y="1011"/>
                </a:lnTo>
                <a:lnTo>
                  <a:pt x="0" y="1088"/>
                </a:lnTo>
                <a:lnTo>
                  <a:pt x="0" y="1166"/>
                </a:lnTo>
                <a:lnTo>
                  <a:pt x="0" y="1244"/>
                </a:lnTo>
                <a:lnTo>
                  <a:pt x="0" y="1322"/>
                </a:lnTo>
                <a:lnTo>
                  <a:pt x="0" y="1399"/>
                </a:lnTo>
                <a:lnTo>
                  <a:pt x="0" y="1477"/>
                </a:lnTo>
                <a:lnTo>
                  <a:pt x="0" y="1555"/>
                </a:lnTo>
                <a:lnTo>
                  <a:pt x="0" y="1633"/>
                </a:lnTo>
                <a:lnTo>
                  <a:pt x="46" y="1633"/>
                </a:lnTo>
                <a:lnTo>
                  <a:pt x="46" y="1710"/>
                </a:lnTo>
                <a:lnTo>
                  <a:pt x="88" y="1710"/>
                </a:lnTo>
                <a:lnTo>
                  <a:pt x="88" y="1788"/>
                </a:lnTo>
                <a:lnTo>
                  <a:pt x="128" y="1788"/>
                </a:lnTo>
                <a:lnTo>
                  <a:pt x="128" y="1866"/>
                </a:lnTo>
                <a:lnTo>
                  <a:pt x="166" y="1866"/>
                </a:lnTo>
                <a:lnTo>
                  <a:pt x="166" y="1944"/>
                </a:lnTo>
                <a:lnTo>
                  <a:pt x="202" y="1944"/>
                </a:lnTo>
                <a:lnTo>
                  <a:pt x="202" y="2022"/>
                </a:lnTo>
                <a:lnTo>
                  <a:pt x="236" y="2022"/>
                </a:lnTo>
                <a:lnTo>
                  <a:pt x="236" y="2099"/>
                </a:lnTo>
                <a:lnTo>
                  <a:pt x="268" y="2099"/>
                </a:lnTo>
                <a:lnTo>
                  <a:pt x="268" y="2177"/>
                </a:lnTo>
                <a:lnTo>
                  <a:pt x="299" y="2177"/>
                </a:lnTo>
                <a:lnTo>
                  <a:pt x="299" y="2255"/>
                </a:lnTo>
                <a:lnTo>
                  <a:pt x="328" y="2255"/>
                </a:lnTo>
                <a:lnTo>
                  <a:pt x="328" y="2333"/>
                </a:lnTo>
                <a:lnTo>
                  <a:pt x="356" y="2333"/>
                </a:lnTo>
                <a:lnTo>
                  <a:pt x="356" y="2410"/>
                </a:lnTo>
                <a:lnTo>
                  <a:pt x="383" y="2410"/>
                </a:lnTo>
                <a:lnTo>
                  <a:pt x="383" y="2488"/>
                </a:lnTo>
                <a:lnTo>
                  <a:pt x="409" y="2488"/>
                </a:lnTo>
                <a:lnTo>
                  <a:pt x="409" y="2566"/>
                </a:lnTo>
                <a:lnTo>
                  <a:pt x="434" y="2566"/>
                </a:lnTo>
                <a:lnTo>
                  <a:pt x="434" y="2644"/>
                </a:lnTo>
                <a:lnTo>
                  <a:pt x="458" y="2644"/>
                </a:lnTo>
                <a:lnTo>
                  <a:pt x="458" y="2721"/>
                </a:lnTo>
                <a:lnTo>
                  <a:pt x="481" y="2721"/>
                </a:lnTo>
                <a:lnTo>
                  <a:pt x="481" y="2799"/>
                </a:lnTo>
                <a:lnTo>
                  <a:pt x="503" y="2799"/>
                </a:lnTo>
                <a:lnTo>
                  <a:pt x="503" y="2877"/>
                </a:lnTo>
                <a:lnTo>
                  <a:pt x="524" y="2877"/>
                </a:lnTo>
                <a:lnTo>
                  <a:pt x="524" y="2955"/>
                </a:lnTo>
                <a:lnTo>
                  <a:pt x="545" y="2955"/>
                </a:lnTo>
                <a:lnTo>
                  <a:pt x="545" y="3033"/>
                </a:lnTo>
                <a:lnTo>
                  <a:pt x="565" y="3033"/>
                </a:lnTo>
                <a:lnTo>
                  <a:pt x="565" y="3110"/>
                </a:lnTo>
                <a:lnTo>
                  <a:pt x="585" y="3110"/>
                </a:lnTo>
                <a:lnTo>
                  <a:pt x="585" y="3188"/>
                </a:lnTo>
                <a:lnTo>
                  <a:pt x="604" y="3188"/>
                </a:lnTo>
                <a:lnTo>
                  <a:pt x="604" y="3266"/>
                </a:lnTo>
                <a:lnTo>
                  <a:pt x="622" y="3266"/>
                </a:lnTo>
                <a:lnTo>
                  <a:pt x="622" y="3344"/>
                </a:lnTo>
                <a:lnTo>
                  <a:pt x="640" y="3344"/>
                </a:lnTo>
                <a:lnTo>
                  <a:pt x="640" y="3421"/>
                </a:lnTo>
                <a:lnTo>
                  <a:pt x="658" y="3421"/>
                </a:lnTo>
                <a:lnTo>
                  <a:pt x="658" y="3499"/>
                </a:lnTo>
                <a:lnTo>
                  <a:pt x="675" y="3499"/>
                </a:lnTo>
                <a:lnTo>
                  <a:pt x="675" y="3577"/>
                </a:lnTo>
                <a:lnTo>
                  <a:pt x="691" y="3577"/>
                </a:lnTo>
                <a:lnTo>
                  <a:pt x="691" y="3655"/>
                </a:lnTo>
                <a:lnTo>
                  <a:pt x="708" y="3655"/>
                </a:lnTo>
                <a:lnTo>
                  <a:pt x="708" y="3732"/>
                </a:lnTo>
                <a:lnTo>
                  <a:pt x="724" y="3732"/>
                </a:lnTo>
                <a:lnTo>
                  <a:pt x="724" y="3810"/>
                </a:lnTo>
                <a:lnTo>
                  <a:pt x="739" y="3810"/>
                </a:lnTo>
                <a:lnTo>
                  <a:pt x="739" y="3888"/>
                </a:lnTo>
                <a:lnTo>
                  <a:pt x="754" y="3888"/>
                </a:lnTo>
                <a:lnTo>
                  <a:pt x="754" y="3966"/>
                </a:lnTo>
                <a:lnTo>
                  <a:pt x="769" y="3966"/>
                </a:lnTo>
                <a:lnTo>
                  <a:pt x="769" y="4044"/>
                </a:lnTo>
                <a:lnTo>
                  <a:pt x="784" y="4044"/>
                </a:lnTo>
                <a:lnTo>
                  <a:pt x="784" y="4121"/>
                </a:lnTo>
                <a:lnTo>
                  <a:pt x="798" y="4121"/>
                </a:lnTo>
                <a:lnTo>
                  <a:pt x="798" y="4199"/>
                </a:lnTo>
                <a:lnTo>
                  <a:pt x="813" y="4199"/>
                </a:lnTo>
                <a:lnTo>
                  <a:pt x="813" y="4277"/>
                </a:lnTo>
                <a:lnTo>
                  <a:pt x="826" y="4277"/>
                </a:lnTo>
                <a:lnTo>
                  <a:pt x="826" y="4355"/>
                </a:lnTo>
                <a:lnTo>
                  <a:pt x="840" y="4355"/>
                </a:lnTo>
                <a:lnTo>
                  <a:pt x="840" y="4432"/>
                </a:lnTo>
                <a:lnTo>
                  <a:pt x="854" y="4432"/>
                </a:lnTo>
                <a:lnTo>
                  <a:pt x="854" y="4510"/>
                </a:lnTo>
                <a:lnTo>
                  <a:pt x="867" y="4510"/>
                </a:lnTo>
                <a:lnTo>
                  <a:pt x="867" y="4588"/>
                </a:lnTo>
                <a:lnTo>
                  <a:pt x="880" y="4588"/>
                </a:lnTo>
                <a:lnTo>
                  <a:pt x="880" y="4666"/>
                </a:lnTo>
                <a:lnTo>
                  <a:pt x="893" y="4666"/>
                </a:lnTo>
                <a:lnTo>
                  <a:pt x="893" y="4743"/>
                </a:lnTo>
                <a:lnTo>
                  <a:pt x="906" y="4743"/>
                </a:lnTo>
                <a:lnTo>
                  <a:pt x="906" y="4821"/>
                </a:lnTo>
                <a:lnTo>
                  <a:pt x="918" y="4821"/>
                </a:lnTo>
                <a:lnTo>
                  <a:pt x="918" y="4899"/>
                </a:lnTo>
                <a:lnTo>
                  <a:pt x="931" y="4899"/>
                </a:lnTo>
                <a:lnTo>
                  <a:pt x="931" y="4977"/>
                </a:lnTo>
                <a:lnTo>
                  <a:pt x="943" y="4977"/>
                </a:lnTo>
                <a:lnTo>
                  <a:pt x="943" y="5055"/>
                </a:lnTo>
                <a:lnTo>
                  <a:pt x="955" y="5055"/>
                </a:lnTo>
                <a:lnTo>
                  <a:pt x="955" y="5132"/>
                </a:lnTo>
                <a:lnTo>
                  <a:pt x="967" y="5132"/>
                </a:lnTo>
                <a:lnTo>
                  <a:pt x="967" y="5210"/>
                </a:lnTo>
                <a:lnTo>
                  <a:pt x="979" y="5210"/>
                </a:lnTo>
                <a:lnTo>
                  <a:pt x="979" y="5288"/>
                </a:lnTo>
                <a:lnTo>
                  <a:pt x="991" y="5288"/>
                </a:lnTo>
                <a:lnTo>
                  <a:pt x="991" y="5366"/>
                </a:lnTo>
                <a:lnTo>
                  <a:pt x="1003" y="5366"/>
                </a:lnTo>
                <a:lnTo>
                  <a:pt x="1003" y="5443"/>
                </a:lnTo>
                <a:lnTo>
                  <a:pt x="1015" y="5443"/>
                </a:lnTo>
                <a:lnTo>
                  <a:pt x="1015" y="5521"/>
                </a:lnTo>
                <a:lnTo>
                  <a:pt x="1027" y="5521"/>
                </a:lnTo>
                <a:lnTo>
                  <a:pt x="1027" y="5599"/>
                </a:lnTo>
                <a:lnTo>
                  <a:pt x="1038" y="5599"/>
                </a:lnTo>
                <a:lnTo>
                  <a:pt x="1038" y="5677"/>
                </a:lnTo>
                <a:lnTo>
                  <a:pt x="1050" y="5677"/>
                </a:lnTo>
                <a:lnTo>
                  <a:pt x="1050" y="5754"/>
                </a:lnTo>
                <a:lnTo>
                  <a:pt x="1062" y="5754"/>
                </a:lnTo>
                <a:lnTo>
                  <a:pt x="1062" y="5832"/>
                </a:lnTo>
                <a:lnTo>
                  <a:pt x="1073" y="5832"/>
                </a:lnTo>
                <a:lnTo>
                  <a:pt x="1073" y="5910"/>
                </a:lnTo>
                <a:lnTo>
                  <a:pt x="1085" y="5910"/>
                </a:lnTo>
                <a:lnTo>
                  <a:pt x="1085" y="5988"/>
                </a:lnTo>
                <a:lnTo>
                  <a:pt x="1097" y="5988"/>
                </a:lnTo>
                <a:lnTo>
                  <a:pt x="1097" y="6066"/>
                </a:lnTo>
                <a:lnTo>
                  <a:pt x="1108" y="6066"/>
                </a:lnTo>
                <a:lnTo>
                  <a:pt x="1108" y="6143"/>
                </a:lnTo>
                <a:lnTo>
                  <a:pt x="1120" y="6143"/>
                </a:lnTo>
                <a:lnTo>
                  <a:pt x="1120" y="6221"/>
                </a:lnTo>
                <a:lnTo>
                  <a:pt x="1132" y="6221"/>
                </a:lnTo>
                <a:lnTo>
                  <a:pt x="1132" y="6299"/>
                </a:lnTo>
                <a:lnTo>
                  <a:pt x="1143" y="6299"/>
                </a:lnTo>
                <a:lnTo>
                  <a:pt x="1143" y="6377"/>
                </a:lnTo>
                <a:lnTo>
                  <a:pt x="1155" y="6377"/>
                </a:lnTo>
                <a:lnTo>
                  <a:pt x="1155" y="6454"/>
                </a:lnTo>
                <a:lnTo>
                  <a:pt x="1167" y="6454"/>
                </a:lnTo>
                <a:lnTo>
                  <a:pt x="1167" y="6532"/>
                </a:lnTo>
                <a:lnTo>
                  <a:pt x="1180" y="6532"/>
                </a:lnTo>
                <a:lnTo>
                  <a:pt x="1180" y="6610"/>
                </a:lnTo>
                <a:lnTo>
                  <a:pt x="1192" y="6610"/>
                </a:lnTo>
                <a:lnTo>
                  <a:pt x="1192" y="6688"/>
                </a:lnTo>
                <a:lnTo>
                  <a:pt x="1204" y="6688"/>
                </a:lnTo>
                <a:lnTo>
                  <a:pt x="1204" y="6765"/>
                </a:lnTo>
                <a:lnTo>
                  <a:pt x="1217" y="6765"/>
                </a:lnTo>
                <a:lnTo>
                  <a:pt x="1217" y="6843"/>
                </a:lnTo>
                <a:lnTo>
                  <a:pt x="1230" y="6843"/>
                </a:lnTo>
                <a:lnTo>
                  <a:pt x="1230" y="6921"/>
                </a:lnTo>
                <a:lnTo>
                  <a:pt x="1244" y="6921"/>
                </a:lnTo>
                <a:lnTo>
                  <a:pt x="1244" y="6999"/>
                </a:lnTo>
                <a:lnTo>
                  <a:pt x="1257" y="6999"/>
                </a:lnTo>
                <a:lnTo>
                  <a:pt x="1257" y="7077"/>
                </a:lnTo>
                <a:lnTo>
                  <a:pt x="1272" y="7077"/>
                </a:lnTo>
                <a:lnTo>
                  <a:pt x="1272" y="7154"/>
                </a:lnTo>
                <a:lnTo>
                  <a:pt x="1286" y="7154"/>
                </a:lnTo>
                <a:lnTo>
                  <a:pt x="1286" y="7232"/>
                </a:lnTo>
                <a:lnTo>
                  <a:pt x="1302" y="7232"/>
                </a:lnTo>
                <a:lnTo>
                  <a:pt x="1302" y="7310"/>
                </a:lnTo>
                <a:lnTo>
                  <a:pt x="1318" y="7310"/>
                </a:lnTo>
                <a:lnTo>
                  <a:pt x="1318" y="7388"/>
                </a:lnTo>
                <a:lnTo>
                  <a:pt x="1336" y="7388"/>
                </a:lnTo>
                <a:lnTo>
                  <a:pt x="1336" y="7465"/>
                </a:lnTo>
                <a:lnTo>
                  <a:pt x="1355" y="7465"/>
                </a:lnTo>
                <a:lnTo>
                  <a:pt x="1355" y="7543"/>
                </a:lnTo>
                <a:lnTo>
                  <a:pt x="1488" y="7543"/>
                </a:lnTo>
                <a:lnTo>
                  <a:pt x="1488" y="7621"/>
                </a:lnTo>
                <a:lnTo>
                  <a:pt x="1631" y="7621"/>
                </a:lnTo>
                <a:lnTo>
                  <a:pt x="1631" y="7699"/>
                </a:lnTo>
                <a:lnTo>
                  <a:pt x="1763" y="7699"/>
                </a:lnTo>
                <a:lnTo>
                  <a:pt x="1763" y="7777"/>
                </a:lnTo>
                <a:lnTo>
                  <a:pt x="5281" y="7777"/>
                </a:lnTo>
                <a:lnTo>
                  <a:pt x="5281" y="7699"/>
                </a:lnTo>
                <a:lnTo>
                  <a:pt x="5281" y="7621"/>
                </a:lnTo>
                <a:lnTo>
                  <a:pt x="5281" y="7543"/>
                </a:lnTo>
                <a:lnTo>
                  <a:pt x="5281" y="7465"/>
                </a:lnTo>
                <a:lnTo>
                  <a:pt x="5205" y="7465"/>
                </a:lnTo>
                <a:lnTo>
                  <a:pt x="5205" y="7388"/>
                </a:lnTo>
                <a:lnTo>
                  <a:pt x="4797" y="7388"/>
                </a:lnTo>
                <a:lnTo>
                  <a:pt x="4797" y="7310"/>
                </a:lnTo>
                <a:lnTo>
                  <a:pt x="4495" y="7310"/>
                </a:lnTo>
                <a:lnTo>
                  <a:pt x="4495" y="7232"/>
                </a:lnTo>
                <a:lnTo>
                  <a:pt x="4259" y="7232"/>
                </a:lnTo>
                <a:lnTo>
                  <a:pt x="4259" y="7154"/>
                </a:lnTo>
                <a:lnTo>
                  <a:pt x="4067" y="7154"/>
                </a:lnTo>
                <a:lnTo>
                  <a:pt x="4067" y="7077"/>
                </a:lnTo>
                <a:lnTo>
                  <a:pt x="3908" y="7077"/>
                </a:lnTo>
                <a:lnTo>
                  <a:pt x="3908" y="6999"/>
                </a:lnTo>
                <a:lnTo>
                  <a:pt x="3772" y="6999"/>
                </a:lnTo>
                <a:lnTo>
                  <a:pt x="3772" y="6921"/>
                </a:lnTo>
                <a:lnTo>
                  <a:pt x="3655" y="6921"/>
                </a:lnTo>
                <a:lnTo>
                  <a:pt x="3655" y="6843"/>
                </a:lnTo>
                <a:lnTo>
                  <a:pt x="3552" y="6843"/>
                </a:lnTo>
                <a:lnTo>
                  <a:pt x="3552" y="6765"/>
                </a:lnTo>
                <a:lnTo>
                  <a:pt x="3461" y="6765"/>
                </a:lnTo>
                <a:lnTo>
                  <a:pt x="3461" y="6688"/>
                </a:lnTo>
                <a:lnTo>
                  <a:pt x="3379" y="6688"/>
                </a:lnTo>
                <a:lnTo>
                  <a:pt x="3379" y="6610"/>
                </a:lnTo>
                <a:lnTo>
                  <a:pt x="3305" y="6610"/>
                </a:lnTo>
                <a:lnTo>
                  <a:pt x="3305" y="6532"/>
                </a:lnTo>
                <a:lnTo>
                  <a:pt x="3237" y="6532"/>
                </a:lnTo>
                <a:lnTo>
                  <a:pt x="3237" y="6454"/>
                </a:lnTo>
                <a:lnTo>
                  <a:pt x="3176" y="6454"/>
                </a:lnTo>
                <a:lnTo>
                  <a:pt x="3176" y="6377"/>
                </a:lnTo>
                <a:lnTo>
                  <a:pt x="3119" y="6377"/>
                </a:lnTo>
                <a:lnTo>
                  <a:pt x="3119" y="6299"/>
                </a:lnTo>
                <a:lnTo>
                  <a:pt x="3067" y="6299"/>
                </a:lnTo>
                <a:lnTo>
                  <a:pt x="3067" y="6221"/>
                </a:lnTo>
                <a:lnTo>
                  <a:pt x="3018" y="6221"/>
                </a:lnTo>
                <a:lnTo>
                  <a:pt x="3018" y="6143"/>
                </a:lnTo>
                <a:lnTo>
                  <a:pt x="2972" y="6143"/>
                </a:lnTo>
                <a:lnTo>
                  <a:pt x="2972" y="6066"/>
                </a:lnTo>
                <a:lnTo>
                  <a:pt x="2929" y="6066"/>
                </a:lnTo>
                <a:lnTo>
                  <a:pt x="2929" y="5988"/>
                </a:lnTo>
                <a:lnTo>
                  <a:pt x="2889" y="5988"/>
                </a:lnTo>
                <a:lnTo>
                  <a:pt x="2889" y="5910"/>
                </a:lnTo>
                <a:lnTo>
                  <a:pt x="2851" y="5910"/>
                </a:lnTo>
                <a:lnTo>
                  <a:pt x="2851" y="5832"/>
                </a:lnTo>
                <a:lnTo>
                  <a:pt x="2816" y="5832"/>
                </a:lnTo>
                <a:lnTo>
                  <a:pt x="2816" y="5754"/>
                </a:lnTo>
                <a:lnTo>
                  <a:pt x="2782" y="5754"/>
                </a:lnTo>
                <a:lnTo>
                  <a:pt x="2782" y="5677"/>
                </a:lnTo>
                <a:lnTo>
                  <a:pt x="2749" y="5677"/>
                </a:lnTo>
                <a:lnTo>
                  <a:pt x="2749" y="5599"/>
                </a:lnTo>
                <a:lnTo>
                  <a:pt x="2719" y="5599"/>
                </a:lnTo>
                <a:lnTo>
                  <a:pt x="2719" y="5521"/>
                </a:lnTo>
                <a:lnTo>
                  <a:pt x="2689" y="5521"/>
                </a:lnTo>
                <a:lnTo>
                  <a:pt x="2689" y="5443"/>
                </a:lnTo>
                <a:lnTo>
                  <a:pt x="2661" y="5443"/>
                </a:lnTo>
                <a:lnTo>
                  <a:pt x="2661" y="5366"/>
                </a:lnTo>
                <a:lnTo>
                  <a:pt x="2634" y="5366"/>
                </a:lnTo>
                <a:lnTo>
                  <a:pt x="2634" y="5288"/>
                </a:lnTo>
                <a:lnTo>
                  <a:pt x="2609" y="5288"/>
                </a:lnTo>
                <a:lnTo>
                  <a:pt x="2609" y="5210"/>
                </a:lnTo>
                <a:lnTo>
                  <a:pt x="2584" y="5210"/>
                </a:lnTo>
                <a:lnTo>
                  <a:pt x="2584" y="5132"/>
                </a:lnTo>
                <a:lnTo>
                  <a:pt x="2560" y="5132"/>
                </a:lnTo>
                <a:lnTo>
                  <a:pt x="2560" y="5055"/>
                </a:lnTo>
                <a:lnTo>
                  <a:pt x="2537" y="5055"/>
                </a:lnTo>
                <a:lnTo>
                  <a:pt x="2537" y="4977"/>
                </a:lnTo>
                <a:lnTo>
                  <a:pt x="2515" y="4977"/>
                </a:lnTo>
                <a:lnTo>
                  <a:pt x="2515" y="4899"/>
                </a:lnTo>
                <a:lnTo>
                  <a:pt x="2493" y="4899"/>
                </a:lnTo>
                <a:lnTo>
                  <a:pt x="2493" y="4821"/>
                </a:lnTo>
                <a:lnTo>
                  <a:pt x="2473" y="4821"/>
                </a:lnTo>
                <a:lnTo>
                  <a:pt x="2473" y="4743"/>
                </a:lnTo>
                <a:lnTo>
                  <a:pt x="2452" y="4743"/>
                </a:lnTo>
                <a:lnTo>
                  <a:pt x="2452" y="4666"/>
                </a:lnTo>
                <a:lnTo>
                  <a:pt x="2433" y="4666"/>
                </a:lnTo>
                <a:lnTo>
                  <a:pt x="2433" y="4588"/>
                </a:lnTo>
                <a:lnTo>
                  <a:pt x="2414" y="4588"/>
                </a:lnTo>
                <a:lnTo>
                  <a:pt x="2414" y="4510"/>
                </a:lnTo>
                <a:lnTo>
                  <a:pt x="2395" y="4510"/>
                </a:lnTo>
                <a:lnTo>
                  <a:pt x="2395" y="4432"/>
                </a:lnTo>
                <a:lnTo>
                  <a:pt x="2377" y="4432"/>
                </a:lnTo>
                <a:lnTo>
                  <a:pt x="2377" y="4355"/>
                </a:lnTo>
                <a:lnTo>
                  <a:pt x="2360" y="4355"/>
                </a:lnTo>
                <a:lnTo>
                  <a:pt x="2360" y="4277"/>
                </a:lnTo>
                <a:lnTo>
                  <a:pt x="2343" y="4277"/>
                </a:lnTo>
                <a:lnTo>
                  <a:pt x="2343" y="4199"/>
                </a:lnTo>
                <a:lnTo>
                  <a:pt x="2326" y="4199"/>
                </a:lnTo>
                <a:lnTo>
                  <a:pt x="2326" y="4121"/>
                </a:lnTo>
                <a:lnTo>
                  <a:pt x="2310" y="4121"/>
                </a:lnTo>
                <a:lnTo>
                  <a:pt x="2310" y="4044"/>
                </a:lnTo>
                <a:lnTo>
                  <a:pt x="2294" y="4044"/>
                </a:lnTo>
                <a:lnTo>
                  <a:pt x="2294" y="3966"/>
                </a:lnTo>
                <a:lnTo>
                  <a:pt x="2279" y="3966"/>
                </a:lnTo>
                <a:lnTo>
                  <a:pt x="2279" y="3888"/>
                </a:lnTo>
                <a:lnTo>
                  <a:pt x="2263" y="3888"/>
                </a:lnTo>
                <a:lnTo>
                  <a:pt x="2263" y="3810"/>
                </a:lnTo>
                <a:lnTo>
                  <a:pt x="2248" y="3810"/>
                </a:lnTo>
                <a:lnTo>
                  <a:pt x="2248" y="3732"/>
                </a:lnTo>
                <a:lnTo>
                  <a:pt x="2234" y="3732"/>
                </a:lnTo>
                <a:lnTo>
                  <a:pt x="2234" y="3655"/>
                </a:lnTo>
                <a:lnTo>
                  <a:pt x="2219" y="3655"/>
                </a:lnTo>
                <a:lnTo>
                  <a:pt x="2219" y="3577"/>
                </a:lnTo>
                <a:lnTo>
                  <a:pt x="2205" y="3577"/>
                </a:lnTo>
                <a:lnTo>
                  <a:pt x="2205" y="3499"/>
                </a:lnTo>
                <a:lnTo>
                  <a:pt x="2191" y="3499"/>
                </a:lnTo>
                <a:lnTo>
                  <a:pt x="2191" y="3421"/>
                </a:lnTo>
                <a:lnTo>
                  <a:pt x="2178" y="3421"/>
                </a:lnTo>
                <a:lnTo>
                  <a:pt x="2178" y="3344"/>
                </a:lnTo>
                <a:lnTo>
                  <a:pt x="2164" y="3344"/>
                </a:lnTo>
                <a:lnTo>
                  <a:pt x="2164" y="3266"/>
                </a:lnTo>
                <a:lnTo>
                  <a:pt x="2151" y="3266"/>
                </a:lnTo>
                <a:lnTo>
                  <a:pt x="2151" y="3188"/>
                </a:lnTo>
                <a:lnTo>
                  <a:pt x="2138" y="3188"/>
                </a:lnTo>
                <a:lnTo>
                  <a:pt x="2138" y="3110"/>
                </a:lnTo>
                <a:lnTo>
                  <a:pt x="2125" y="3110"/>
                </a:lnTo>
                <a:lnTo>
                  <a:pt x="2125" y="3033"/>
                </a:lnTo>
                <a:lnTo>
                  <a:pt x="2112" y="3033"/>
                </a:lnTo>
                <a:lnTo>
                  <a:pt x="2112" y="2955"/>
                </a:lnTo>
                <a:lnTo>
                  <a:pt x="2099" y="2955"/>
                </a:lnTo>
                <a:lnTo>
                  <a:pt x="2099" y="2877"/>
                </a:lnTo>
                <a:lnTo>
                  <a:pt x="2087" y="2877"/>
                </a:lnTo>
                <a:lnTo>
                  <a:pt x="2087" y="2799"/>
                </a:lnTo>
                <a:lnTo>
                  <a:pt x="2075" y="2799"/>
                </a:lnTo>
                <a:lnTo>
                  <a:pt x="2075" y="2721"/>
                </a:lnTo>
                <a:lnTo>
                  <a:pt x="2062" y="2721"/>
                </a:lnTo>
                <a:lnTo>
                  <a:pt x="2062" y="2644"/>
                </a:lnTo>
                <a:lnTo>
                  <a:pt x="2050" y="2644"/>
                </a:lnTo>
                <a:lnTo>
                  <a:pt x="2050" y="2566"/>
                </a:lnTo>
                <a:lnTo>
                  <a:pt x="2038" y="2566"/>
                </a:lnTo>
                <a:lnTo>
                  <a:pt x="2038" y="2488"/>
                </a:lnTo>
                <a:lnTo>
                  <a:pt x="2026" y="2488"/>
                </a:lnTo>
                <a:lnTo>
                  <a:pt x="2026" y="2410"/>
                </a:lnTo>
                <a:lnTo>
                  <a:pt x="2015" y="2410"/>
                </a:lnTo>
                <a:lnTo>
                  <a:pt x="2015" y="2333"/>
                </a:lnTo>
                <a:lnTo>
                  <a:pt x="2003" y="2333"/>
                </a:lnTo>
                <a:lnTo>
                  <a:pt x="2003" y="2255"/>
                </a:lnTo>
                <a:lnTo>
                  <a:pt x="1991" y="2255"/>
                </a:lnTo>
                <a:lnTo>
                  <a:pt x="1991" y="2177"/>
                </a:lnTo>
                <a:lnTo>
                  <a:pt x="1979" y="2177"/>
                </a:lnTo>
                <a:lnTo>
                  <a:pt x="1979" y="2099"/>
                </a:lnTo>
                <a:lnTo>
                  <a:pt x="1968" y="2099"/>
                </a:lnTo>
                <a:lnTo>
                  <a:pt x="1968" y="2022"/>
                </a:lnTo>
                <a:lnTo>
                  <a:pt x="1956" y="2022"/>
                </a:lnTo>
                <a:lnTo>
                  <a:pt x="1956" y="1944"/>
                </a:lnTo>
                <a:lnTo>
                  <a:pt x="1944" y="1944"/>
                </a:lnTo>
                <a:lnTo>
                  <a:pt x="1944" y="1866"/>
                </a:lnTo>
                <a:lnTo>
                  <a:pt x="1933" y="1866"/>
                </a:lnTo>
                <a:lnTo>
                  <a:pt x="1933" y="1788"/>
                </a:lnTo>
                <a:lnTo>
                  <a:pt x="1921" y="1788"/>
                </a:lnTo>
                <a:lnTo>
                  <a:pt x="1921" y="1710"/>
                </a:lnTo>
                <a:lnTo>
                  <a:pt x="1910" y="1710"/>
                </a:lnTo>
                <a:lnTo>
                  <a:pt x="1910" y="1633"/>
                </a:lnTo>
                <a:lnTo>
                  <a:pt x="1898" y="1633"/>
                </a:lnTo>
                <a:lnTo>
                  <a:pt x="1898" y="1555"/>
                </a:lnTo>
                <a:lnTo>
                  <a:pt x="1886" y="1555"/>
                </a:lnTo>
                <a:lnTo>
                  <a:pt x="1886" y="1477"/>
                </a:lnTo>
                <a:lnTo>
                  <a:pt x="1850" y="1477"/>
                </a:lnTo>
                <a:lnTo>
                  <a:pt x="1850" y="1399"/>
                </a:lnTo>
                <a:lnTo>
                  <a:pt x="1815" y="1399"/>
                </a:lnTo>
                <a:lnTo>
                  <a:pt x="1815" y="1322"/>
                </a:lnTo>
                <a:lnTo>
                  <a:pt x="1782" y="1322"/>
                </a:lnTo>
                <a:lnTo>
                  <a:pt x="1782" y="1244"/>
                </a:lnTo>
                <a:lnTo>
                  <a:pt x="1750" y="1244"/>
                </a:lnTo>
                <a:lnTo>
                  <a:pt x="1750" y="1166"/>
                </a:lnTo>
                <a:lnTo>
                  <a:pt x="1719" y="1166"/>
                </a:lnTo>
                <a:lnTo>
                  <a:pt x="1719" y="1088"/>
                </a:lnTo>
                <a:lnTo>
                  <a:pt x="1689" y="1088"/>
                </a:lnTo>
                <a:lnTo>
                  <a:pt x="1689" y="1011"/>
                </a:lnTo>
                <a:lnTo>
                  <a:pt x="1660" y="1011"/>
                </a:lnTo>
                <a:lnTo>
                  <a:pt x="1660" y="933"/>
                </a:lnTo>
                <a:lnTo>
                  <a:pt x="1632" y="933"/>
                </a:lnTo>
                <a:lnTo>
                  <a:pt x="1632" y="855"/>
                </a:lnTo>
                <a:lnTo>
                  <a:pt x="1605" y="855"/>
                </a:lnTo>
                <a:lnTo>
                  <a:pt x="1605" y="777"/>
                </a:lnTo>
                <a:lnTo>
                  <a:pt x="1579" y="777"/>
                </a:lnTo>
                <a:lnTo>
                  <a:pt x="1579" y="699"/>
                </a:lnTo>
                <a:lnTo>
                  <a:pt x="1554" y="699"/>
                </a:lnTo>
                <a:lnTo>
                  <a:pt x="1554" y="622"/>
                </a:lnTo>
                <a:lnTo>
                  <a:pt x="1529" y="622"/>
                </a:lnTo>
                <a:lnTo>
                  <a:pt x="1529" y="544"/>
                </a:lnTo>
                <a:lnTo>
                  <a:pt x="1505" y="544"/>
                </a:lnTo>
                <a:lnTo>
                  <a:pt x="1505" y="466"/>
                </a:lnTo>
                <a:lnTo>
                  <a:pt x="1482" y="466"/>
                </a:lnTo>
                <a:lnTo>
                  <a:pt x="1482" y="388"/>
                </a:lnTo>
                <a:lnTo>
                  <a:pt x="1460" y="388"/>
                </a:lnTo>
                <a:lnTo>
                  <a:pt x="1460" y="311"/>
                </a:lnTo>
                <a:lnTo>
                  <a:pt x="1439" y="311"/>
                </a:lnTo>
                <a:lnTo>
                  <a:pt x="1439" y="233"/>
                </a:lnTo>
                <a:lnTo>
                  <a:pt x="1417" y="233"/>
                </a:lnTo>
                <a:lnTo>
                  <a:pt x="1417" y="155"/>
                </a:lnTo>
                <a:lnTo>
                  <a:pt x="1397" y="155"/>
                </a:lnTo>
                <a:lnTo>
                  <a:pt x="1397" y="77"/>
                </a:lnTo>
                <a:lnTo>
                  <a:pt x="1377" y="77"/>
                </a:lnTo>
                <a:lnTo>
                  <a:pt x="1377" y="0"/>
                </a:lnTo>
                <a:lnTo>
                  <a:pt x="0" y="0"/>
                </a:lnTo>
              </a:path>
            </a:pathLst>
          </a:custGeom>
          <a:noFill/>
          <a:ln w="28575">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0842" name="Rectangle 75"/>
          <p:cNvSpPr>
            <a:spLocks noChangeArrowheads="1"/>
          </p:cNvSpPr>
          <p:nvPr/>
        </p:nvSpPr>
        <p:spPr bwMode="auto">
          <a:xfrm>
            <a:off x="6042025" y="6426200"/>
            <a:ext cx="8890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1400">
                <a:latin typeface="MS Sans Serif" charset="0"/>
              </a:rPr>
              <a:t>2</a:t>
            </a:r>
            <a:endParaRPr lang="en-US" altLang="en-US" sz="1400">
              <a:latin typeface="Times New Roman" panose="02020603050405020304" pitchFamily="18" charset="0"/>
            </a:endParaRPr>
          </a:p>
        </p:txBody>
      </p:sp>
      <p:sp>
        <p:nvSpPr>
          <p:cNvPr id="160843" name="Rectangle 76"/>
          <p:cNvSpPr>
            <a:spLocks noChangeArrowheads="1"/>
          </p:cNvSpPr>
          <p:nvPr/>
        </p:nvSpPr>
        <p:spPr bwMode="auto">
          <a:xfrm>
            <a:off x="6400800" y="6426200"/>
            <a:ext cx="8890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1400">
                <a:latin typeface="MS Sans Serif" charset="0"/>
              </a:rPr>
              <a:t>4</a:t>
            </a:r>
            <a:endParaRPr lang="en-US" altLang="en-US" sz="1400">
              <a:latin typeface="Times New Roman" panose="02020603050405020304" pitchFamily="18" charset="0"/>
            </a:endParaRPr>
          </a:p>
        </p:txBody>
      </p:sp>
      <p:sp>
        <p:nvSpPr>
          <p:cNvPr id="160844" name="Rectangle 77"/>
          <p:cNvSpPr>
            <a:spLocks noChangeArrowheads="1"/>
          </p:cNvSpPr>
          <p:nvPr/>
        </p:nvSpPr>
        <p:spPr bwMode="auto">
          <a:xfrm>
            <a:off x="6759575" y="6426200"/>
            <a:ext cx="8890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1400">
                <a:latin typeface="MS Sans Serif" charset="0"/>
              </a:rPr>
              <a:t>6</a:t>
            </a:r>
            <a:endParaRPr lang="en-US" altLang="en-US" sz="1400">
              <a:latin typeface="Times New Roman" panose="02020603050405020304" pitchFamily="18" charset="0"/>
            </a:endParaRPr>
          </a:p>
        </p:txBody>
      </p:sp>
      <p:sp>
        <p:nvSpPr>
          <p:cNvPr id="160845" name="Rectangle 78"/>
          <p:cNvSpPr>
            <a:spLocks noChangeArrowheads="1"/>
          </p:cNvSpPr>
          <p:nvPr/>
        </p:nvSpPr>
        <p:spPr bwMode="auto">
          <a:xfrm>
            <a:off x="7118350" y="6426200"/>
            <a:ext cx="8890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1400">
                <a:latin typeface="MS Sans Serif" charset="0"/>
              </a:rPr>
              <a:t>8</a:t>
            </a:r>
            <a:endParaRPr lang="en-US" altLang="en-US" sz="1400">
              <a:latin typeface="Times New Roman" panose="02020603050405020304" pitchFamily="18" charset="0"/>
            </a:endParaRPr>
          </a:p>
        </p:txBody>
      </p:sp>
      <p:sp>
        <p:nvSpPr>
          <p:cNvPr id="160846" name="Rectangle 79"/>
          <p:cNvSpPr>
            <a:spLocks noChangeArrowheads="1"/>
          </p:cNvSpPr>
          <p:nvPr/>
        </p:nvSpPr>
        <p:spPr bwMode="auto">
          <a:xfrm>
            <a:off x="7448550" y="6426200"/>
            <a:ext cx="17780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1400">
                <a:latin typeface="MS Sans Serif" charset="0"/>
              </a:rPr>
              <a:t>10</a:t>
            </a:r>
            <a:endParaRPr lang="en-US" altLang="en-US" sz="1400">
              <a:latin typeface="Times New Roman" panose="02020603050405020304" pitchFamily="18" charset="0"/>
            </a:endParaRPr>
          </a:p>
        </p:txBody>
      </p:sp>
      <p:sp>
        <p:nvSpPr>
          <p:cNvPr id="160847" name="Rectangle 80"/>
          <p:cNvSpPr>
            <a:spLocks noChangeArrowheads="1"/>
          </p:cNvSpPr>
          <p:nvPr/>
        </p:nvSpPr>
        <p:spPr bwMode="auto">
          <a:xfrm>
            <a:off x="5897563" y="6264275"/>
            <a:ext cx="8890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1400">
                <a:latin typeface="MS Sans Serif" charset="0"/>
              </a:rPr>
              <a:t>0</a:t>
            </a:r>
            <a:endParaRPr lang="en-US" altLang="en-US" sz="1400">
              <a:latin typeface="Times New Roman" panose="02020603050405020304" pitchFamily="18" charset="0"/>
            </a:endParaRPr>
          </a:p>
        </p:txBody>
      </p:sp>
      <p:grpSp>
        <p:nvGrpSpPr>
          <p:cNvPr id="160848" name="Group 81"/>
          <p:cNvGrpSpPr>
            <a:grpSpLocks/>
          </p:cNvGrpSpPr>
          <p:nvPr/>
        </p:nvGrpSpPr>
        <p:grpSpPr bwMode="auto">
          <a:xfrm>
            <a:off x="1295400" y="1131888"/>
            <a:ext cx="6416675" cy="5294312"/>
            <a:chOff x="816" y="713"/>
            <a:chExt cx="4042" cy="3335"/>
          </a:xfrm>
        </p:grpSpPr>
        <p:sp>
          <p:nvSpPr>
            <p:cNvPr id="160863" name="Line 82"/>
            <p:cNvSpPr>
              <a:spLocks noChangeShapeType="1"/>
            </p:cNvSpPr>
            <p:nvPr/>
          </p:nvSpPr>
          <p:spPr bwMode="auto">
            <a:xfrm>
              <a:off x="864" y="1651"/>
              <a:ext cx="1017"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0864" name="Line 83"/>
            <p:cNvSpPr>
              <a:spLocks noChangeShapeType="1"/>
            </p:cNvSpPr>
            <p:nvPr/>
          </p:nvSpPr>
          <p:spPr bwMode="auto">
            <a:xfrm>
              <a:off x="864" y="1651"/>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0865" name="Line 84"/>
            <p:cNvSpPr>
              <a:spLocks noChangeShapeType="1"/>
            </p:cNvSpPr>
            <p:nvPr/>
          </p:nvSpPr>
          <p:spPr bwMode="auto">
            <a:xfrm>
              <a:off x="864" y="1651"/>
              <a:ext cx="1" cy="4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0866" name="Line 85"/>
            <p:cNvSpPr>
              <a:spLocks noChangeShapeType="1"/>
            </p:cNvSpPr>
            <p:nvPr/>
          </p:nvSpPr>
          <p:spPr bwMode="auto">
            <a:xfrm>
              <a:off x="875" y="1651"/>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0867" name="Line 86"/>
            <p:cNvSpPr>
              <a:spLocks noChangeShapeType="1"/>
            </p:cNvSpPr>
            <p:nvPr/>
          </p:nvSpPr>
          <p:spPr bwMode="auto">
            <a:xfrm>
              <a:off x="887" y="1651"/>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0868" name="Line 87"/>
            <p:cNvSpPr>
              <a:spLocks noChangeShapeType="1"/>
            </p:cNvSpPr>
            <p:nvPr/>
          </p:nvSpPr>
          <p:spPr bwMode="auto">
            <a:xfrm>
              <a:off x="898" y="1651"/>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0869" name="Line 88"/>
            <p:cNvSpPr>
              <a:spLocks noChangeShapeType="1"/>
            </p:cNvSpPr>
            <p:nvPr/>
          </p:nvSpPr>
          <p:spPr bwMode="auto">
            <a:xfrm>
              <a:off x="909" y="1651"/>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0870" name="Line 89"/>
            <p:cNvSpPr>
              <a:spLocks noChangeShapeType="1"/>
            </p:cNvSpPr>
            <p:nvPr/>
          </p:nvSpPr>
          <p:spPr bwMode="auto">
            <a:xfrm>
              <a:off x="921" y="1651"/>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0871" name="Line 90"/>
            <p:cNvSpPr>
              <a:spLocks noChangeShapeType="1"/>
            </p:cNvSpPr>
            <p:nvPr/>
          </p:nvSpPr>
          <p:spPr bwMode="auto">
            <a:xfrm>
              <a:off x="932" y="1651"/>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0872" name="Line 91"/>
            <p:cNvSpPr>
              <a:spLocks noChangeShapeType="1"/>
            </p:cNvSpPr>
            <p:nvPr/>
          </p:nvSpPr>
          <p:spPr bwMode="auto">
            <a:xfrm>
              <a:off x="943" y="1651"/>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0873" name="Line 92"/>
            <p:cNvSpPr>
              <a:spLocks noChangeShapeType="1"/>
            </p:cNvSpPr>
            <p:nvPr/>
          </p:nvSpPr>
          <p:spPr bwMode="auto">
            <a:xfrm>
              <a:off x="955" y="1651"/>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0874" name="Line 93"/>
            <p:cNvSpPr>
              <a:spLocks noChangeShapeType="1"/>
            </p:cNvSpPr>
            <p:nvPr/>
          </p:nvSpPr>
          <p:spPr bwMode="auto">
            <a:xfrm>
              <a:off x="966" y="1651"/>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0875" name="Line 94"/>
            <p:cNvSpPr>
              <a:spLocks noChangeShapeType="1"/>
            </p:cNvSpPr>
            <p:nvPr/>
          </p:nvSpPr>
          <p:spPr bwMode="auto">
            <a:xfrm>
              <a:off x="977" y="1651"/>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0876" name="Line 95"/>
            <p:cNvSpPr>
              <a:spLocks noChangeShapeType="1"/>
            </p:cNvSpPr>
            <p:nvPr/>
          </p:nvSpPr>
          <p:spPr bwMode="auto">
            <a:xfrm>
              <a:off x="988" y="1651"/>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0877" name="Line 96"/>
            <p:cNvSpPr>
              <a:spLocks noChangeShapeType="1"/>
            </p:cNvSpPr>
            <p:nvPr/>
          </p:nvSpPr>
          <p:spPr bwMode="auto">
            <a:xfrm>
              <a:off x="1000" y="1651"/>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0878" name="Line 97"/>
            <p:cNvSpPr>
              <a:spLocks noChangeShapeType="1"/>
            </p:cNvSpPr>
            <p:nvPr/>
          </p:nvSpPr>
          <p:spPr bwMode="auto">
            <a:xfrm>
              <a:off x="1011" y="1651"/>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0879" name="Line 98"/>
            <p:cNvSpPr>
              <a:spLocks noChangeShapeType="1"/>
            </p:cNvSpPr>
            <p:nvPr/>
          </p:nvSpPr>
          <p:spPr bwMode="auto">
            <a:xfrm>
              <a:off x="1022" y="1651"/>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0880" name="Line 99"/>
            <p:cNvSpPr>
              <a:spLocks noChangeShapeType="1"/>
            </p:cNvSpPr>
            <p:nvPr/>
          </p:nvSpPr>
          <p:spPr bwMode="auto">
            <a:xfrm>
              <a:off x="1034" y="1651"/>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0881" name="Line 100"/>
            <p:cNvSpPr>
              <a:spLocks noChangeShapeType="1"/>
            </p:cNvSpPr>
            <p:nvPr/>
          </p:nvSpPr>
          <p:spPr bwMode="auto">
            <a:xfrm>
              <a:off x="1045" y="1651"/>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0882" name="Line 101"/>
            <p:cNvSpPr>
              <a:spLocks noChangeShapeType="1"/>
            </p:cNvSpPr>
            <p:nvPr/>
          </p:nvSpPr>
          <p:spPr bwMode="auto">
            <a:xfrm>
              <a:off x="1056" y="1651"/>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0883" name="Line 102"/>
            <p:cNvSpPr>
              <a:spLocks noChangeShapeType="1"/>
            </p:cNvSpPr>
            <p:nvPr/>
          </p:nvSpPr>
          <p:spPr bwMode="auto">
            <a:xfrm>
              <a:off x="1067" y="1651"/>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0884" name="Line 103"/>
            <p:cNvSpPr>
              <a:spLocks noChangeShapeType="1"/>
            </p:cNvSpPr>
            <p:nvPr/>
          </p:nvSpPr>
          <p:spPr bwMode="auto">
            <a:xfrm>
              <a:off x="1079" y="1651"/>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0885" name="Line 104"/>
            <p:cNvSpPr>
              <a:spLocks noChangeShapeType="1"/>
            </p:cNvSpPr>
            <p:nvPr/>
          </p:nvSpPr>
          <p:spPr bwMode="auto">
            <a:xfrm>
              <a:off x="1090" y="1651"/>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0886" name="Line 105"/>
            <p:cNvSpPr>
              <a:spLocks noChangeShapeType="1"/>
            </p:cNvSpPr>
            <p:nvPr/>
          </p:nvSpPr>
          <p:spPr bwMode="auto">
            <a:xfrm>
              <a:off x="1090" y="1651"/>
              <a:ext cx="1" cy="4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0887" name="Line 106"/>
            <p:cNvSpPr>
              <a:spLocks noChangeShapeType="1"/>
            </p:cNvSpPr>
            <p:nvPr/>
          </p:nvSpPr>
          <p:spPr bwMode="auto">
            <a:xfrm>
              <a:off x="1101" y="1651"/>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0888" name="Line 107"/>
            <p:cNvSpPr>
              <a:spLocks noChangeShapeType="1"/>
            </p:cNvSpPr>
            <p:nvPr/>
          </p:nvSpPr>
          <p:spPr bwMode="auto">
            <a:xfrm>
              <a:off x="1113" y="1651"/>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0889" name="Line 108"/>
            <p:cNvSpPr>
              <a:spLocks noChangeShapeType="1"/>
            </p:cNvSpPr>
            <p:nvPr/>
          </p:nvSpPr>
          <p:spPr bwMode="auto">
            <a:xfrm>
              <a:off x="1124" y="1651"/>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0890" name="Line 109"/>
            <p:cNvSpPr>
              <a:spLocks noChangeShapeType="1"/>
            </p:cNvSpPr>
            <p:nvPr/>
          </p:nvSpPr>
          <p:spPr bwMode="auto">
            <a:xfrm>
              <a:off x="1135" y="1651"/>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0891" name="Line 110"/>
            <p:cNvSpPr>
              <a:spLocks noChangeShapeType="1"/>
            </p:cNvSpPr>
            <p:nvPr/>
          </p:nvSpPr>
          <p:spPr bwMode="auto">
            <a:xfrm>
              <a:off x="1147" y="1651"/>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0892" name="Line 111"/>
            <p:cNvSpPr>
              <a:spLocks noChangeShapeType="1"/>
            </p:cNvSpPr>
            <p:nvPr/>
          </p:nvSpPr>
          <p:spPr bwMode="auto">
            <a:xfrm>
              <a:off x="1158" y="1651"/>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0893" name="Line 112"/>
            <p:cNvSpPr>
              <a:spLocks noChangeShapeType="1"/>
            </p:cNvSpPr>
            <p:nvPr/>
          </p:nvSpPr>
          <p:spPr bwMode="auto">
            <a:xfrm>
              <a:off x="1169" y="1651"/>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0894" name="Line 113"/>
            <p:cNvSpPr>
              <a:spLocks noChangeShapeType="1"/>
            </p:cNvSpPr>
            <p:nvPr/>
          </p:nvSpPr>
          <p:spPr bwMode="auto">
            <a:xfrm>
              <a:off x="1180" y="1651"/>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0895" name="Line 114"/>
            <p:cNvSpPr>
              <a:spLocks noChangeShapeType="1"/>
            </p:cNvSpPr>
            <p:nvPr/>
          </p:nvSpPr>
          <p:spPr bwMode="auto">
            <a:xfrm>
              <a:off x="1192" y="1651"/>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0896" name="Line 115"/>
            <p:cNvSpPr>
              <a:spLocks noChangeShapeType="1"/>
            </p:cNvSpPr>
            <p:nvPr/>
          </p:nvSpPr>
          <p:spPr bwMode="auto">
            <a:xfrm>
              <a:off x="1203" y="1651"/>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0897" name="Line 116"/>
            <p:cNvSpPr>
              <a:spLocks noChangeShapeType="1"/>
            </p:cNvSpPr>
            <p:nvPr/>
          </p:nvSpPr>
          <p:spPr bwMode="auto">
            <a:xfrm>
              <a:off x="1214" y="1651"/>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0898" name="Line 117"/>
            <p:cNvSpPr>
              <a:spLocks noChangeShapeType="1"/>
            </p:cNvSpPr>
            <p:nvPr/>
          </p:nvSpPr>
          <p:spPr bwMode="auto">
            <a:xfrm>
              <a:off x="1226" y="1651"/>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0899" name="Line 118"/>
            <p:cNvSpPr>
              <a:spLocks noChangeShapeType="1"/>
            </p:cNvSpPr>
            <p:nvPr/>
          </p:nvSpPr>
          <p:spPr bwMode="auto">
            <a:xfrm>
              <a:off x="1237" y="1651"/>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0900" name="Line 119"/>
            <p:cNvSpPr>
              <a:spLocks noChangeShapeType="1"/>
            </p:cNvSpPr>
            <p:nvPr/>
          </p:nvSpPr>
          <p:spPr bwMode="auto">
            <a:xfrm>
              <a:off x="1248" y="1651"/>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0901" name="Line 120"/>
            <p:cNvSpPr>
              <a:spLocks noChangeShapeType="1"/>
            </p:cNvSpPr>
            <p:nvPr/>
          </p:nvSpPr>
          <p:spPr bwMode="auto">
            <a:xfrm>
              <a:off x="1259" y="1651"/>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0902" name="Line 121"/>
            <p:cNvSpPr>
              <a:spLocks noChangeShapeType="1"/>
            </p:cNvSpPr>
            <p:nvPr/>
          </p:nvSpPr>
          <p:spPr bwMode="auto">
            <a:xfrm>
              <a:off x="1271" y="1651"/>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0903" name="Line 122"/>
            <p:cNvSpPr>
              <a:spLocks noChangeShapeType="1"/>
            </p:cNvSpPr>
            <p:nvPr/>
          </p:nvSpPr>
          <p:spPr bwMode="auto">
            <a:xfrm>
              <a:off x="1282" y="1651"/>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0904" name="Line 123"/>
            <p:cNvSpPr>
              <a:spLocks noChangeShapeType="1"/>
            </p:cNvSpPr>
            <p:nvPr/>
          </p:nvSpPr>
          <p:spPr bwMode="auto">
            <a:xfrm>
              <a:off x="1293" y="1651"/>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0905" name="Line 124"/>
            <p:cNvSpPr>
              <a:spLocks noChangeShapeType="1"/>
            </p:cNvSpPr>
            <p:nvPr/>
          </p:nvSpPr>
          <p:spPr bwMode="auto">
            <a:xfrm>
              <a:off x="1305" y="1651"/>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0906" name="Line 125"/>
            <p:cNvSpPr>
              <a:spLocks noChangeShapeType="1"/>
            </p:cNvSpPr>
            <p:nvPr/>
          </p:nvSpPr>
          <p:spPr bwMode="auto">
            <a:xfrm>
              <a:off x="1316" y="1651"/>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0907" name="Line 126"/>
            <p:cNvSpPr>
              <a:spLocks noChangeShapeType="1"/>
            </p:cNvSpPr>
            <p:nvPr/>
          </p:nvSpPr>
          <p:spPr bwMode="auto">
            <a:xfrm>
              <a:off x="1316" y="1651"/>
              <a:ext cx="1" cy="4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0908" name="Line 127"/>
            <p:cNvSpPr>
              <a:spLocks noChangeShapeType="1"/>
            </p:cNvSpPr>
            <p:nvPr/>
          </p:nvSpPr>
          <p:spPr bwMode="auto">
            <a:xfrm>
              <a:off x="1327" y="1651"/>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0909" name="Line 128"/>
            <p:cNvSpPr>
              <a:spLocks noChangeShapeType="1"/>
            </p:cNvSpPr>
            <p:nvPr/>
          </p:nvSpPr>
          <p:spPr bwMode="auto">
            <a:xfrm>
              <a:off x="1339" y="1651"/>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0910" name="Line 129"/>
            <p:cNvSpPr>
              <a:spLocks noChangeShapeType="1"/>
            </p:cNvSpPr>
            <p:nvPr/>
          </p:nvSpPr>
          <p:spPr bwMode="auto">
            <a:xfrm>
              <a:off x="1350" y="1651"/>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0911" name="Line 130"/>
            <p:cNvSpPr>
              <a:spLocks noChangeShapeType="1"/>
            </p:cNvSpPr>
            <p:nvPr/>
          </p:nvSpPr>
          <p:spPr bwMode="auto">
            <a:xfrm>
              <a:off x="1361" y="1651"/>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0912" name="Line 131"/>
            <p:cNvSpPr>
              <a:spLocks noChangeShapeType="1"/>
            </p:cNvSpPr>
            <p:nvPr/>
          </p:nvSpPr>
          <p:spPr bwMode="auto">
            <a:xfrm>
              <a:off x="1372" y="1651"/>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0913" name="Line 132"/>
            <p:cNvSpPr>
              <a:spLocks noChangeShapeType="1"/>
            </p:cNvSpPr>
            <p:nvPr/>
          </p:nvSpPr>
          <p:spPr bwMode="auto">
            <a:xfrm>
              <a:off x="1384" y="1651"/>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0914" name="Line 133"/>
            <p:cNvSpPr>
              <a:spLocks noChangeShapeType="1"/>
            </p:cNvSpPr>
            <p:nvPr/>
          </p:nvSpPr>
          <p:spPr bwMode="auto">
            <a:xfrm>
              <a:off x="1395" y="1651"/>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0915" name="Line 134"/>
            <p:cNvSpPr>
              <a:spLocks noChangeShapeType="1"/>
            </p:cNvSpPr>
            <p:nvPr/>
          </p:nvSpPr>
          <p:spPr bwMode="auto">
            <a:xfrm>
              <a:off x="1406" y="1651"/>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0916" name="Line 135"/>
            <p:cNvSpPr>
              <a:spLocks noChangeShapeType="1"/>
            </p:cNvSpPr>
            <p:nvPr/>
          </p:nvSpPr>
          <p:spPr bwMode="auto">
            <a:xfrm>
              <a:off x="1418" y="1651"/>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0917" name="Line 136"/>
            <p:cNvSpPr>
              <a:spLocks noChangeShapeType="1"/>
            </p:cNvSpPr>
            <p:nvPr/>
          </p:nvSpPr>
          <p:spPr bwMode="auto">
            <a:xfrm>
              <a:off x="1429" y="1651"/>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0918" name="Line 137"/>
            <p:cNvSpPr>
              <a:spLocks noChangeShapeType="1"/>
            </p:cNvSpPr>
            <p:nvPr/>
          </p:nvSpPr>
          <p:spPr bwMode="auto">
            <a:xfrm>
              <a:off x="1440" y="1651"/>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0919" name="Line 138"/>
            <p:cNvSpPr>
              <a:spLocks noChangeShapeType="1"/>
            </p:cNvSpPr>
            <p:nvPr/>
          </p:nvSpPr>
          <p:spPr bwMode="auto">
            <a:xfrm>
              <a:off x="1452" y="1651"/>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0920" name="Line 139"/>
            <p:cNvSpPr>
              <a:spLocks noChangeShapeType="1"/>
            </p:cNvSpPr>
            <p:nvPr/>
          </p:nvSpPr>
          <p:spPr bwMode="auto">
            <a:xfrm>
              <a:off x="1463" y="1651"/>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0921" name="Line 140"/>
            <p:cNvSpPr>
              <a:spLocks noChangeShapeType="1"/>
            </p:cNvSpPr>
            <p:nvPr/>
          </p:nvSpPr>
          <p:spPr bwMode="auto">
            <a:xfrm>
              <a:off x="1474" y="1651"/>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0922" name="Line 141"/>
            <p:cNvSpPr>
              <a:spLocks noChangeShapeType="1"/>
            </p:cNvSpPr>
            <p:nvPr/>
          </p:nvSpPr>
          <p:spPr bwMode="auto">
            <a:xfrm>
              <a:off x="1485" y="1651"/>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0923" name="Line 142"/>
            <p:cNvSpPr>
              <a:spLocks noChangeShapeType="1"/>
            </p:cNvSpPr>
            <p:nvPr/>
          </p:nvSpPr>
          <p:spPr bwMode="auto">
            <a:xfrm>
              <a:off x="1497" y="1651"/>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0924" name="Line 143"/>
            <p:cNvSpPr>
              <a:spLocks noChangeShapeType="1"/>
            </p:cNvSpPr>
            <p:nvPr/>
          </p:nvSpPr>
          <p:spPr bwMode="auto">
            <a:xfrm>
              <a:off x="1508" y="1651"/>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0925" name="Line 144"/>
            <p:cNvSpPr>
              <a:spLocks noChangeShapeType="1"/>
            </p:cNvSpPr>
            <p:nvPr/>
          </p:nvSpPr>
          <p:spPr bwMode="auto">
            <a:xfrm>
              <a:off x="1519" y="1651"/>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0926" name="Line 145"/>
            <p:cNvSpPr>
              <a:spLocks noChangeShapeType="1"/>
            </p:cNvSpPr>
            <p:nvPr/>
          </p:nvSpPr>
          <p:spPr bwMode="auto">
            <a:xfrm>
              <a:off x="1531" y="1651"/>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0927" name="Line 146"/>
            <p:cNvSpPr>
              <a:spLocks noChangeShapeType="1"/>
            </p:cNvSpPr>
            <p:nvPr/>
          </p:nvSpPr>
          <p:spPr bwMode="auto">
            <a:xfrm>
              <a:off x="1542" y="1651"/>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0928" name="Line 147"/>
            <p:cNvSpPr>
              <a:spLocks noChangeShapeType="1"/>
            </p:cNvSpPr>
            <p:nvPr/>
          </p:nvSpPr>
          <p:spPr bwMode="auto">
            <a:xfrm>
              <a:off x="1542" y="1651"/>
              <a:ext cx="1" cy="4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0929" name="Line 148"/>
            <p:cNvSpPr>
              <a:spLocks noChangeShapeType="1"/>
            </p:cNvSpPr>
            <p:nvPr/>
          </p:nvSpPr>
          <p:spPr bwMode="auto">
            <a:xfrm>
              <a:off x="1553" y="1651"/>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0930" name="Line 149"/>
            <p:cNvSpPr>
              <a:spLocks noChangeShapeType="1"/>
            </p:cNvSpPr>
            <p:nvPr/>
          </p:nvSpPr>
          <p:spPr bwMode="auto">
            <a:xfrm>
              <a:off x="1564" y="1651"/>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0931" name="Line 150"/>
            <p:cNvSpPr>
              <a:spLocks noChangeShapeType="1"/>
            </p:cNvSpPr>
            <p:nvPr/>
          </p:nvSpPr>
          <p:spPr bwMode="auto">
            <a:xfrm>
              <a:off x="1576" y="1651"/>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0932" name="Line 151"/>
            <p:cNvSpPr>
              <a:spLocks noChangeShapeType="1"/>
            </p:cNvSpPr>
            <p:nvPr/>
          </p:nvSpPr>
          <p:spPr bwMode="auto">
            <a:xfrm>
              <a:off x="1587" y="1651"/>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0933" name="Line 152"/>
            <p:cNvSpPr>
              <a:spLocks noChangeShapeType="1"/>
            </p:cNvSpPr>
            <p:nvPr/>
          </p:nvSpPr>
          <p:spPr bwMode="auto">
            <a:xfrm>
              <a:off x="1598" y="1651"/>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0934" name="Line 153"/>
            <p:cNvSpPr>
              <a:spLocks noChangeShapeType="1"/>
            </p:cNvSpPr>
            <p:nvPr/>
          </p:nvSpPr>
          <p:spPr bwMode="auto">
            <a:xfrm>
              <a:off x="1610" y="1651"/>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0935" name="Line 154"/>
            <p:cNvSpPr>
              <a:spLocks noChangeShapeType="1"/>
            </p:cNvSpPr>
            <p:nvPr/>
          </p:nvSpPr>
          <p:spPr bwMode="auto">
            <a:xfrm>
              <a:off x="1621" y="1651"/>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0936" name="Line 155"/>
            <p:cNvSpPr>
              <a:spLocks noChangeShapeType="1"/>
            </p:cNvSpPr>
            <p:nvPr/>
          </p:nvSpPr>
          <p:spPr bwMode="auto">
            <a:xfrm>
              <a:off x="1632" y="1651"/>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0937" name="Line 156"/>
            <p:cNvSpPr>
              <a:spLocks noChangeShapeType="1"/>
            </p:cNvSpPr>
            <p:nvPr/>
          </p:nvSpPr>
          <p:spPr bwMode="auto">
            <a:xfrm>
              <a:off x="1643" y="1651"/>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0938" name="Line 157"/>
            <p:cNvSpPr>
              <a:spLocks noChangeShapeType="1"/>
            </p:cNvSpPr>
            <p:nvPr/>
          </p:nvSpPr>
          <p:spPr bwMode="auto">
            <a:xfrm>
              <a:off x="1655" y="1651"/>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0939" name="Line 158"/>
            <p:cNvSpPr>
              <a:spLocks noChangeShapeType="1"/>
            </p:cNvSpPr>
            <p:nvPr/>
          </p:nvSpPr>
          <p:spPr bwMode="auto">
            <a:xfrm>
              <a:off x="1666" y="1651"/>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0940" name="Line 159"/>
            <p:cNvSpPr>
              <a:spLocks noChangeShapeType="1"/>
            </p:cNvSpPr>
            <p:nvPr/>
          </p:nvSpPr>
          <p:spPr bwMode="auto">
            <a:xfrm>
              <a:off x="1677" y="1651"/>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0941" name="Line 160"/>
            <p:cNvSpPr>
              <a:spLocks noChangeShapeType="1"/>
            </p:cNvSpPr>
            <p:nvPr/>
          </p:nvSpPr>
          <p:spPr bwMode="auto">
            <a:xfrm>
              <a:off x="1689" y="1651"/>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0942" name="Line 161"/>
            <p:cNvSpPr>
              <a:spLocks noChangeShapeType="1"/>
            </p:cNvSpPr>
            <p:nvPr/>
          </p:nvSpPr>
          <p:spPr bwMode="auto">
            <a:xfrm>
              <a:off x="1700" y="1651"/>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0943" name="Line 162"/>
            <p:cNvSpPr>
              <a:spLocks noChangeShapeType="1"/>
            </p:cNvSpPr>
            <p:nvPr/>
          </p:nvSpPr>
          <p:spPr bwMode="auto">
            <a:xfrm>
              <a:off x="1711" y="1651"/>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0944" name="Line 163"/>
            <p:cNvSpPr>
              <a:spLocks noChangeShapeType="1"/>
            </p:cNvSpPr>
            <p:nvPr/>
          </p:nvSpPr>
          <p:spPr bwMode="auto">
            <a:xfrm>
              <a:off x="1722" y="1651"/>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0945" name="Line 164"/>
            <p:cNvSpPr>
              <a:spLocks noChangeShapeType="1"/>
            </p:cNvSpPr>
            <p:nvPr/>
          </p:nvSpPr>
          <p:spPr bwMode="auto">
            <a:xfrm>
              <a:off x="1734" y="1651"/>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0946" name="Line 165"/>
            <p:cNvSpPr>
              <a:spLocks noChangeShapeType="1"/>
            </p:cNvSpPr>
            <p:nvPr/>
          </p:nvSpPr>
          <p:spPr bwMode="auto">
            <a:xfrm>
              <a:off x="1745" y="1651"/>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0947" name="Line 166"/>
            <p:cNvSpPr>
              <a:spLocks noChangeShapeType="1"/>
            </p:cNvSpPr>
            <p:nvPr/>
          </p:nvSpPr>
          <p:spPr bwMode="auto">
            <a:xfrm>
              <a:off x="1756" y="1651"/>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0948" name="Line 167"/>
            <p:cNvSpPr>
              <a:spLocks noChangeShapeType="1"/>
            </p:cNvSpPr>
            <p:nvPr/>
          </p:nvSpPr>
          <p:spPr bwMode="auto">
            <a:xfrm>
              <a:off x="1768" y="1651"/>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0949" name="Line 168"/>
            <p:cNvSpPr>
              <a:spLocks noChangeShapeType="1"/>
            </p:cNvSpPr>
            <p:nvPr/>
          </p:nvSpPr>
          <p:spPr bwMode="auto">
            <a:xfrm>
              <a:off x="1768" y="1651"/>
              <a:ext cx="1" cy="4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0950" name="Line 169"/>
            <p:cNvSpPr>
              <a:spLocks noChangeShapeType="1"/>
            </p:cNvSpPr>
            <p:nvPr/>
          </p:nvSpPr>
          <p:spPr bwMode="auto">
            <a:xfrm>
              <a:off x="1779" y="1651"/>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0951" name="Line 170"/>
            <p:cNvSpPr>
              <a:spLocks noChangeShapeType="1"/>
            </p:cNvSpPr>
            <p:nvPr/>
          </p:nvSpPr>
          <p:spPr bwMode="auto">
            <a:xfrm>
              <a:off x="1790" y="1651"/>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0952" name="Line 171"/>
            <p:cNvSpPr>
              <a:spLocks noChangeShapeType="1"/>
            </p:cNvSpPr>
            <p:nvPr/>
          </p:nvSpPr>
          <p:spPr bwMode="auto">
            <a:xfrm>
              <a:off x="1802" y="1651"/>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0953" name="Line 172"/>
            <p:cNvSpPr>
              <a:spLocks noChangeShapeType="1"/>
            </p:cNvSpPr>
            <p:nvPr/>
          </p:nvSpPr>
          <p:spPr bwMode="auto">
            <a:xfrm>
              <a:off x="1813" y="1651"/>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0954" name="Line 173"/>
            <p:cNvSpPr>
              <a:spLocks noChangeShapeType="1"/>
            </p:cNvSpPr>
            <p:nvPr/>
          </p:nvSpPr>
          <p:spPr bwMode="auto">
            <a:xfrm>
              <a:off x="1824" y="1651"/>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0955" name="Line 174"/>
            <p:cNvSpPr>
              <a:spLocks noChangeShapeType="1"/>
            </p:cNvSpPr>
            <p:nvPr/>
          </p:nvSpPr>
          <p:spPr bwMode="auto">
            <a:xfrm>
              <a:off x="1836" y="1651"/>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0956" name="Line 175"/>
            <p:cNvSpPr>
              <a:spLocks noChangeShapeType="1"/>
            </p:cNvSpPr>
            <p:nvPr/>
          </p:nvSpPr>
          <p:spPr bwMode="auto">
            <a:xfrm>
              <a:off x="1847" y="1651"/>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0957" name="Line 176"/>
            <p:cNvSpPr>
              <a:spLocks noChangeShapeType="1"/>
            </p:cNvSpPr>
            <p:nvPr/>
          </p:nvSpPr>
          <p:spPr bwMode="auto">
            <a:xfrm>
              <a:off x="1858" y="1651"/>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0958" name="Line 177"/>
            <p:cNvSpPr>
              <a:spLocks noChangeShapeType="1"/>
            </p:cNvSpPr>
            <p:nvPr/>
          </p:nvSpPr>
          <p:spPr bwMode="auto">
            <a:xfrm>
              <a:off x="1869" y="1651"/>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0959" name="Line 178"/>
            <p:cNvSpPr>
              <a:spLocks noChangeShapeType="1"/>
            </p:cNvSpPr>
            <p:nvPr/>
          </p:nvSpPr>
          <p:spPr bwMode="auto">
            <a:xfrm>
              <a:off x="1881" y="1651"/>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0960" name="Line 179"/>
            <p:cNvSpPr>
              <a:spLocks noChangeShapeType="1"/>
            </p:cNvSpPr>
            <p:nvPr/>
          </p:nvSpPr>
          <p:spPr bwMode="auto">
            <a:xfrm flipV="1">
              <a:off x="864" y="713"/>
              <a:ext cx="1" cy="938"/>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0961" name="Line 180"/>
            <p:cNvSpPr>
              <a:spLocks noChangeShapeType="1"/>
            </p:cNvSpPr>
            <p:nvPr/>
          </p:nvSpPr>
          <p:spPr bwMode="auto">
            <a:xfrm flipH="1">
              <a:off x="826" y="1651"/>
              <a:ext cx="38"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0962" name="Line 181"/>
            <p:cNvSpPr>
              <a:spLocks noChangeShapeType="1"/>
            </p:cNvSpPr>
            <p:nvPr/>
          </p:nvSpPr>
          <p:spPr bwMode="auto">
            <a:xfrm flipH="1">
              <a:off x="816" y="1651"/>
              <a:ext cx="48"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0963" name="Line 182"/>
            <p:cNvSpPr>
              <a:spLocks noChangeShapeType="1"/>
            </p:cNvSpPr>
            <p:nvPr/>
          </p:nvSpPr>
          <p:spPr bwMode="auto">
            <a:xfrm flipH="1">
              <a:off x="826" y="1558"/>
              <a:ext cx="38"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0964" name="Line 183"/>
            <p:cNvSpPr>
              <a:spLocks noChangeShapeType="1"/>
            </p:cNvSpPr>
            <p:nvPr/>
          </p:nvSpPr>
          <p:spPr bwMode="auto">
            <a:xfrm flipH="1">
              <a:off x="826" y="1464"/>
              <a:ext cx="38"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0965" name="Line 184"/>
            <p:cNvSpPr>
              <a:spLocks noChangeShapeType="1"/>
            </p:cNvSpPr>
            <p:nvPr/>
          </p:nvSpPr>
          <p:spPr bwMode="auto">
            <a:xfrm flipH="1">
              <a:off x="826" y="1370"/>
              <a:ext cx="38"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0966" name="Line 185"/>
            <p:cNvSpPr>
              <a:spLocks noChangeShapeType="1"/>
            </p:cNvSpPr>
            <p:nvPr/>
          </p:nvSpPr>
          <p:spPr bwMode="auto">
            <a:xfrm flipH="1">
              <a:off x="826" y="1276"/>
              <a:ext cx="38"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0967" name="Line 186"/>
            <p:cNvSpPr>
              <a:spLocks noChangeShapeType="1"/>
            </p:cNvSpPr>
            <p:nvPr/>
          </p:nvSpPr>
          <p:spPr bwMode="auto">
            <a:xfrm flipH="1">
              <a:off x="826" y="1182"/>
              <a:ext cx="38"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0968" name="Line 187"/>
            <p:cNvSpPr>
              <a:spLocks noChangeShapeType="1"/>
            </p:cNvSpPr>
            <p:nvPr/>
          </p:nvSpPr>
          <p:spPr bwMode="auto">
            <a:xfrm flipH="1">
              <a:off x="816" y="1182"/>
              <a:ext cx="48"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0969" name="Line 188"/>
            <p:cNvSpPr>
              <a:spLocks noChangeShapeType="1"/>
            </p:cNvSpPr>
            <p:nvPr/>
          </p:nvSpPr>
          <p:spPr bwMode="auto">
            <a:xfrm flipH="1">
              <a:off x="826" y="1089"/>
              <a:ext cx="38"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0970" name="Line 189"/>
            <p:cNvSpPr>
              <a:spLocks noChangeShapeType="1"/>
            </p:cNvSpPr>
            <p:nvPr/>
          </p:nvSpPr>
          <p:spPr bwMode="auto">
            <a:xfrm flipH="1">
              <a:off x="826" y="995"/>
              <a:ext cx="38"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0971" name="Line 190"/>
            <p:cNvSpPr>
              <a:spLocks noChangeShapeType="1"/>
            </p:cNvSpPr>
            <p:nvPr/>
          </p:nvSpPr>
          <p:spPr bwMode="auto">
            <a:xfrm flipH="1">
              <a:off x="826" y="901"/>
              <a:ext cx="38"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0972" name="Line 191"/>
            <p:cNvSpPr>
              <a:spLocks noChangeShapeType="1"/>
            </p:cNvSpPr>
            <p:nvPr/>
          </p:nvSpPr>
          <p:spPr bwMode="auto">
            <a:xfrm flipH="1">
              <a:off x="826" y="807"/>
              <a:ext cx="38"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0973" name="Line 192"/>
            <p:cNvSpPr>
              <a:spLocks noChangeShapeType="1"/>
            </p:cNvSpPr>
            <p:nvPr/>
          </p:nvSpPr>
          <p:spPr bwMode="auto">
            <a:xfrm flipH="1">
              <a:off x="826" y="713"/>
              <a:ext cx="38"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0974" name="Line 193"/>
            <p:cNvSpPr>
              <a:spLocks noChangeShapeType="1"/>
            </p:cNvSpPr>
            <p:nvPr/>
          </p:nvSpPr>
          <p:spPr bwMode="auto">
            <a:xfrm flipH="1">
              <a:off x="816" y="713"/>
              <a:ext cx="48"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0975" name="Line 194"/>
            <p:cNvSpPr>
              <a:spLocks noChangeShapeType="1"/>
            </p:cNvSpPr>
            <p:nvPr/>
          </p:nvSpPr>
          <p:spPr bwMode="auto">
            <a:xfrm>
              <a:off x="2352" y="1651"/>
              <a:ext cx="1017"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0976" name="Line 195"/>
            <p:cNvSpPr>
              <a:spLocks noChangeShapeType="1"/>
            </p:cNvSpPr>
            <p:nvPr/>
          </p:nvSpPr>
          <p:spPr bwMode="auto">
            <a:xfrm>
              <a:off x="2352" y="1651"/>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0977" name="Line 196"/>
            <p:cNvSpPr>
              <a:spLocks noChangeShapeType="1"/>
            </p:cNvSpPr>
            <p:nvPr/>
          </p:nvSpPr>
          <p:spPr bwMode="auto">
            <a:xfrm>
              <a:off x="2352" y="1651"/>
              <a:ext cx="1" cy="4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0978" name="Line 197"/>
            <p:cNvSpPr>
              <a:spLocks noChangeShapeType="1"/>
            </p:cNvSpPr>
            <p:nvPr/>
          </p:nvSpPr>
          <p:spPr bwMode="auto">
            <a:xfrm>
              <a:off x="2386" y="1651"/>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0979" name="Line 198"/>
            <p:cNvSpPr>
              <a:spLocks noChangeShapeType="1"/>
            </p:cNvSpPr>
            <p:nvPr/>
          </p:nvSpPr>
          <p:spPr bwMode="auto">
            <a:xfrm>
              <a:off x="2420" y="1651"/>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0980" name="Line 199"/>
            <p:cNvSpPr>
              <a:spLocks noChangeShapeType="1"/>
            </p:cNvSpPr>
            <p:nvPr/>
          </p:nvSpPr>
          <p:spPr bwMode="auto">
            <a:xfrm>
              <a:off x="2454" y="1651"/>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0981" name="Line 200"/>
            <p:cNvSpPr>
              <a:spLocks noChangeShapeType="1"/>
            </p:cNvSpPr>
            <p:nvPr/>
          </p:nvSpPr>
          <p:spPr bwMode="auto">
            <a:xfrm>
              <a:off x="2488" y="1651"/>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0982" name="Line 201"/>
            <p:cNvSpPr>
              <a:spLocks noChangeShapeType="1"/>
            </p:cNvSpPr>
            <p:nvPr/>
          </p:nvSpPr>
          <p:spPr bwMode="auto">
            <a:xfrm>
              <a:off x="2522" y="1651"/>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0983" name="Line 202"/>
            <p:cNvSpPr>
              <a:spLocks noChangeShapeType="1"/>
            </p:cNvSpPr>
            <p:nvPr/>
          </p:nvSpPr>
          <p:spPr bwMode="auto">
            <a:xfrm>
              <a:off x="2556" y="1651"/>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0984" name="Line 203"/>
            <p:cNvSpPr>
              <a:spLocks noChangeShapeType="1"/>
            </p:cNvSpPr>
            <p:nvPr/>
          </p:nvSpPr>
          <p:spPr bwMode="auto">
            <a:xfrm>
              <a:off x="2589" y="1651"/>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0985" name="Line 204"/>
            <p:cNvSpPr>
              <a:spLocks noChangeShapeType="1"/>
            </p:cNvSpPr>
            <p:nvPr/>
          </p:nvSpPr>
          <p:spPr bwMode="auto">
            <a:xfrm>
              <a:off x="2623" y="1651"/>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0986" name="Line 205"/>
            <p:cNvSpPr>
              <a:spLocks noChangeShapeType="1"/>
            </p:cNvSpPr>
            <p:nvPr/>
          </p:nvSpPr>
          <p:spPr bwMode="auto">
            <a:xfrm>
              <a:off x="2657" y="1651"/>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0987" name="Line 206"/>
            <p:cNvSpPr>
              <a:spLocks noChangeShapeType="1"/>
            </p:cNvSpPr>
            <p:nvPr/>
          </p:nvSpPr>
          <p:spPr bwMode="auto">
            <a:xfrm>
              <a:off x="2691" y="1651"/>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0988" name="Line 207"/>
            <p:cNvSpPr>
              <a:spLocks noChangeShapeType="1"/>
            </p:cNvSpPr>
            <p:nvPr/>
          </p:nvSpPr>
          <p:spPr bwMode="auto">
            <a:xfrm>
              <a:off x="2691" y="1651"/>
              <a:ext cx="1" cy="4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0989" name="Line 208"/>
            <p:cNvSpPr>
              <a:spLocks noChangeShapeType="1"/>
            </p:cNvSpPr>
            <p:nvPr/>
          </p:nvSpPr>
          <p:spPr bwMode="auto">
            <a:xfrm>
              <a:off x="2725" y="1651"/>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0990" name="Line 209"/>
            <p:cNvSpPr>
              <a:spLocks noChangeShapeType="1"/>
            </p:cNvSpPr>
            <p:nvPr/>
          </p:nvSpPr>
          <p:spPr bwMode="auto">
            <a:xfrm>
              <a:off x="2759" y="1651"/>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0991" name="Line 210"/>
            <p:cNvSpPr>
              <a:spLocks noChangeShapeType="1"/>
            </p:cNvSpPr>
            <p:nvPr/>
          </p:nvSpPr>
          <p:spPr bwMode="auto">
            <a:xfrm>
              <a:off x="2793" y="1651"/>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0992" name="Line 211"/>
            <p:cNvSpPr>
              <a:spLocks noChangeShapeType="1"/>
            </p:cNvSpPr>
            <p:nvPr/>
          </p:nvSpPr>
          <p:spPr bwMode="auto">
            <a:xfrm>
              <a:off x="2827" y="1651"/>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0993" name="Line 212"/>
            <p:cNvSpPr>
              <a:spLocks noChangeShapeType="1"/>
            </p:cNvSpPr>
            <p:nvPr/>
          </p:nvSpPr>
          <p:spPr bwMode="auto">
            <a:xfrm>
              <a:off x="2861" y="1651"/>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0994" name="Line 213"/>
            <p:cNvSpPr>
              <a:spLocks noChangeShapeType="1"/>
            </p:cNvSpPr>
            <p:nvPr/>
          </p:nvSpPr>
          <p:spPr bwMode="auto">
            <a:xfrm>
              <a:off x="2894" y="1651"/>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0995" name="Line 214"/>
            <p:cNvSpPr>
              <a:spLocks noChangeShapeType="1"/>
            </p:cNvSpPr>
            <p:nvPr/>
          </p:nvSpPr>
          <p:spPr bwMode="auto">
            <a:xfrm>
              <a:off x="2928" y="1651"/>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0996" name="Line 215"/>
            <p:cNvSpPr>
              <a:spLocks noChangeShapeType="1"/>
            </p:cNvSpPr>
            <p:nvPr/>
          </p:nvSpPr>
          <p:spPr bwMode="auto">
            <a:xfrm>
              <a:off x="2962" y="1651"/>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0997" name="Line 216"/>
            <p:cNvSpPr>
              <a:spLocks noChangeShapeType="1"/>
            </p:cNvSpPr>
            <p:nvPr/>
          </p:nvSpPr>
          <p:spPr bwMode="auto">
            <a:xfrm>
              <a:off x="2996" y="1651"/>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0998" name="Line 217"/>
            <p:cNvSpPr>
              <a:spLocks noChangeShapeType="1"/>
            </p:cNvSpPr>
            <p:nvPr/>
          </p:nvSpPr>
          <p:spPr bwMode="auto">
            <a:xfrm>
              <a:off x="3030" y="1651"/>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0999" name="Line 218"/>
            <p:cNvSpPr>
              <a:spLocks noChangeShapeType="1"/>
            </p:cNvSpPr>
            <p:nvPr/>
          </p:nvSpPr>
          <p:spPr bwMode="auto">
            <a:xfrm>
              <a:off x="3030" y="1651"/>
              <a:ext cx="1" cy="4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000" name="Line 219"/>
            <p:cNvSpPr>
              <a:spLocks noChangeShapeType="1"/>
            </p:cNvSpPr>
            <p:nvPr/>
          </p:nvSpPr>
          <p:spPr bwMode="auto">
            <a:xfrm>
              <a:off x="3064" y="1651"/>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001" name="Line 220"/>
            <p:cNvSpPr>
              <a:spLocks noChangeShapeType="1"/>
            </p:cNvSpPr>
            <p:nvPr/>
          </p:nvSpPr>
          <p:spPr bwMode="auto">
            <a:xfrm>
              <a:off x="3098" y="1651"/>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002" name="Line 221"/>
            <p:cNvSpPr>
              <a:spLocks noChangeShapeType="1"/>
            </p:cNvSpPr>
            <p:nvPr/>
          </p:nvSpPr>
          <p:spPr bwMode="auto">
            <a:xfrm>
              <a:off x="3131" y="1651"/>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003" name="Line 222"/>
            <p:cNvSpPr>
              <a:spLocks noChangeShapeType="1"/>
            </p:cNvSpPr>
            <p:nvPr/>
          </p:nvSpPr>
          <p:spPr bwMode="auto">
            <a:xfrm>
              <a:off x="3165" y="1651"/>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004" name="Line 223"/>
            <p:cNvSpPr>
              <a:spLocks noChangeShapeType="1"/>
            </p:cNvSpPr>
            <p:nvPr/>
          </p:nvSpPr>
          <p:spPr bwMode="auto">
            <a:xfrm>
              <a:off x="3199" y="1651"/>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005" name="Line 224"/>
            <p:cNvSpPr>
              <a:spLocks noChangeShapeType="1"/>
            </p:cNvSpPr>
            <p:nvPr/>
          </p:nvSpPr>
          <p:spPr bwMode="auto">
            <a:xfrm>
              <a:off x="3233" y="1651"/>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006" name="Line 225"/>
            <p:cNvSpPr>
              <a:spLocks noChangeShapeType="1"/>
            </p:cNvSpPr>
            <p:nvPr/>
          </p:nvSpPr>
          <p:spPr bwMode="auto">
            <a:xfrm>
              <a:off x="3267" y="1651"/>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007" name="Line 226"/>
            <p:cNvSpPr>
              <a:spLocks noChangeShapeType="1"/>
            </p:cNvSpPr>
            <p:nvPr/>
          </p:nvSpPr>
          <p:spPr bwMode="auto">
            <a:xfrm>
              <a:off x="3301" y="1651"/>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008" name="Line 227"/>
            <p:cNvSpPr>
              <a:spLocks noChangeShapeType="1"/>
            </p:cNvSpPr>
            <p:nvPr/>
          </p:nvSpPr>
          <p:spPr bwMode="auto">
            <a:xfrm>
              <a:off x="3335" y="1651"/>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009" name="Line 228"/>
            <p:cNvSpPr>
              <a:spLocks noChangeShapeType="1"/>
            </p:cNvSpPr>
            <p:nvPr/>
          </p:nvSpPr>
          <p:spPr bwMode="auto">
            <a:xfrm>
              <a:off x="3369" y="1651"/>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010" name="Line 229"/>
            <p:cNvSpPr>
              <a:spLocks noChangeShapeType="1"/>
            </p:cNvSpPr>
            <p:nvPr/>
          </p:nvSpPr>
          <p:spPr bwMode="auto">
            <a:xfrm>
              <a:off x="3369" y="1651"/>
              <a:ext cx="1" cy="4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011" name="Line 230"/>
            <p:cNvSpPr>
              <a:spLocks noChangeShapeType="1"/>
            </p:cNvSpPr>
            <p:nvPr/>
          </p:nvSpPr>
          <p:spPr bwMode="auto">
            <a:xfrm flipV="1">
              <a:off x="2352" y="713"/>
              <a:ext cx="1" cy="938"/>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012" name="Line 231"/>
            <p:cNvSpPr>
              <a:spLocks noChangeShapeType="1"/>
            </p:cNvSpPr>
            <p:nvPr/>
          </p:nvSpPr>
          <p:spPr bwMode="auto">
            <a:xfrm flipH="1">
              <a:off x="2314" y="1651"/>
              <a:ext cx="38"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013" name="Line 232"/>
            <p:cNvSpPr>
              <a:spLocks noChangeShapeType="1"/>
            </p:cNvSpPr>
            <p:nvPr/>
          </p:nvSpPr>
          <p:spPr bwMode="auto">
            <a:xfrm flipH="1">
              <a:off x="2304" y="1651"/>
              <a:ext cx="48"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014" name="Line 233"/>
            <p:cNvSpPr>
              <a:spLocks noChangeShapeType="1"/>
            </p:cNvSpPr>
            <p:nvPr/>
          </p:nvSpPr>
          <p:spPr bwMode="auto">
            <a:xfrm flipH="1">
              <a:off x="2314" y="1558"/>
              <a:ext cx="38"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015" name="Line 234"/>
            <p:cNvSpPr>
              <a:spLocks noChangeShapeType="1"/>
            </p:cNvSpPr>
            <p:nvPr/>
          </p:nvSpPr>
          <p:spPr bwMode="auto">
            <a:xfrm flipH="1">
              <a:off x="2314" y="1464"/>
              <a:ext cx="38"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016" name="Line 235"/>
            <p:cNvSpPr>
              <a:spLocks noChangeShapeType="1"/>
            </p:cNvSpPr>
            <p:nvPr/>
          </p:nvSpPr>
          <p:spPr bwMode="auto">
            <a:xfrm flipH="1">
              <a:off x="2314" y="1370"/>
              <a:ext cx="38"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017" name="Line 236"/>
            <p:cNvSpPr>
              <a:spLocks noChangeShapeType="1"/>
            </p:cNvSpPr>
            <p:nvPr/>
          </p:nvSpPr>
          <p:spPr bwMode="auto">
            <a:xfrm flipH="1">
              <a:off x="2314" y="1276"/>
              <a:ext cx="38"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018" name="Line 237"/>
            <p:cNvSpPr>
              <a:spLocks noChangeShapeType="1"/>
            </p:cNvSpPr>
            <p:nvPr/>
          </p:nvSpPr>
          <p:spPr bwMode="auto">
            <a:xfrm flipH="1">
              <a:off x="2314" y="1182"/>
              <a:ext cx="38"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019" name="Line 238"/>
            <p:cNvSpPr>
              <a:spLocks noChangeShapeType="1"/>
            </p:cNvSpPr>
            <p:nvPr/>
          </p:nvSpPr>
          <p:spPr bwMode="auto">
            <a:xfrm flipH="1">
              <a:off x="2304" y="1182"/>
              <a:ext cx="48"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020" name="Line 239"/>
            <p:cNvSpPr>
              <a:spLocks noChangeShapeType="1"/>
            </p:cNvSpPr>
            <p:nvPr/>
          </p:nvSpPr>
          <p:spPr bwMode="auto">
            <a:xfrm flipH="1">
              <a:off x="2314" y="1089"/>
              <a:ext cx="38"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021" name="Line 240"/>
            <p:cNvSpPr>
              <a:spLocks noChangeShapeType="1"/>
            </p:cNvSpPr>
            <p:nvPr/>
          </p:nvSpPr>
          <p:spPr bwMode="auto">
            <a:xfrm flipH="1">
              <a:off x="2314" y="995"/>
              <a:ext cx="38"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022" name="Line 241"/>
            <p:cNvSpPr>
              <a:spLocks noChangeShapeType="1"/>
            </p:cNvSpPr>
            <p:nvPr/>
          </p:nvSpPr>
          <p:spPr bwMode="auto">
            <a:xfrm flipH="1">
              <a:off x="2314" y="901"/>
              <a:ext cx="38"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023" name="Line 242"/>
            <p:cNvSpPr>
              <a:spLocks noChangeShapeType="1"/>
            </p:cNvSpPr>
            <p:nvPr/>
          </p:nvSpPr>
          <p:spPr bwMode="auto">
            <a:xfrm flipH="1">
              <a:off x="2314" y="807"/>
              <a:ext cx="38"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024" name="Line 243"/>
            <p:cNvSpPr>
              <a:spLocks noChangeShapeType="1"/>
            </p:cNvSpPr>
            <p:nvPr/>
          </p:nvSpPr>
          <p:spPr bwMode="auto">
            <a:xfrm flipH="1">
              <a:off x="2314" y="713"/>
              <a:ext cx="38"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025" name="Line 244"/>
            <p:cNvSpPr>
              <a:spLocks noChangeShapeType="1"/>
            </p:cNvSpPr>
            <p:nvPr/>
          </p:nvSpPr>
          <p:spPr bwMode="auto">
            <a:xfrm flipH="1">
              <a:off x="2304" y="713"/>
              <a:ext cx="48"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026" name="Line 245"/>
            <p:cNvSpPr>
              <a:spLocks noChangeShapeType="1"/>
            </p:cNvSpPr>
            <p:nvPr/>
          </p:nvSpPr>
          <p:spPr bwMode="auto">
            <a:xfrm>
              <a:off x="3840" y="1651"/>
              <a:ext cx="1017"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027" name="Line 246"/>
            <p:cNvSpPr>
              <a:spLocks noChangeShapeType="1"/>
            </p:cNvSpPr>
            <p:nvPr/>
          </p:nvSpPr>
          <p:spPr bwMode="auto">
            <a:xfrm>
              <a:off x="3840" y="1651"/>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028" name="Line 247"/>
            <p:cNvSpPr>
              <a:spLocks noChangeShapeType="1"/>
            </p:cNvSpPr>
            <p:nvPr/>
          </p:nvSpPr>
          <p:spPr bwMode="auto">
            <a:xfrm>
              <a:off x="3840" y="1651"/>
              <a:ext cx="1" cy="4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029" name="Line 248"/>
            <p:cNvSpPr>
              <a:spLocks noChangeShapeType="1"/>
            </p:cNvSpPr>
            <p:nvPr/>
          </p:nvSpPr>
          <p:spPr bwMode="auto">
            <a:xfrm>
              <a:off x="3860" y="1651"/>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030" name="Line 249"/>
            <p:cNvSpPr>
              <a:spLocks noChangeShapeType="1"/>
            </p:cNvSpPr>
            <p:nvPr/>
          </p:nvSpPr>
          <p:spPr bwMode="auto">
            <a:xfrm>
              <a:off x="3881" y="1651"/>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031" name="Line 250"/>
            <p:cNvSpPr>
              <a:spLocks noChangeShapeType="1"/>
            </p:cNvSpPr>
            <p:nvPr/>
          </p:nvSpPr>
          <p:spPr bwMode="auto">
            <a:xfrm>
              <a:off x="3901" y="1651"/>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032" name="Line 251"/>
            <p:cNvSpPr>
              <a:spLocks noChangeShapeType="1"/>
            </p:cNvSpPr>
            <p:nvPr/>
          </p:nvSpPr>
          <p:spPr bwMode="auto">
            <a:xfrm>
              <a:off x="3922" y="1651"/>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033" name="Line 252"/>
            <p:cNvSpPr>
              <a:spLocks noChangeShapeType="1"/>
            </p:cNvSpPr>
            <p:nvPr/>
          </p:nvSpPr>
          <p:spPr bwMode="auto">
            <a:xfrm>
              <a:off x="3942" y="1651"/>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034" name="Line 253"/>
            <p:cNvSpPr>
              <a:spLocks noChangeShapeType="1"/>
            </p:cNvSpPr>
            <p:nvPr/>
          </p:nvSpPr>
          <p:spPr bwMode="auto">
            <a:xfrm>
              <a:off x="3962" y="1651"/>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035" name="Line 254"/>
            <p:cNvSpPr>
              <a:spLocks noChangeShapeType="1"/>
            </p:cNvSpPr>
            <p:nvPr/>
          </p:nvSpPr>
          <p:spPr bwMode="auto">
            <a:xfrm>
              <a:off x="3982" y="1651"/>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036" name="Line 255"/>
            <p:cNvSpPr>
              <a:spLocks noChangeShapeType="1"/>
            </p:cNvSpPr>
            <p:nvPr/>
          </p:nvSpPr>
          <p:spPr bwMode="auto">
            <a:xfrm>
              <a:off x="4003" y="1651"/>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037" name="Line 256"/>
            <p:cNvSpPr>
              <a:spLocks noChangeShapeType="1"/>
            </p:cNvSpPr>
            <p:nvPr/>
          </p:nvSpPr>
          <p:spPr bwMode="auto">
            <a:xfrm>
              <a:off x="4023" y="1651"/>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038" name="Line 257"/>
            <p:cNvSpPr>
              <a:spLocks noChangeShapeType="1"/>
            </p:cNvSpPr>
            <p:nvPr/>
          </p:nvSpPr>
          <p:spPr bwMode="auto">
            <a:xfrm>
              <a:off x="4044" y="1651"/>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039" name="Line 258"/>
            <p:cNvSpPr>
              <a:spLocks noChangeShapeType="1"/>
            </p:cNvSpPr>
            <p:nvPr/>
          </p:nvSpPr>
          <p:spPr bwMode="auto">
            <a:xfrm>
              <a:off x="4044" y="1651"/>
              <a:ext cx="1" cy="4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040" name="Line 259"/>
            <p:cNvSpPr>
              <a:spLocks noChangeShapeType="1"/>
            </p:cNvSpPr>
            <p:nvPr/>
          </p:nvSpPr>
          <p:spPr bwMode="auto">
            <a:xfrm>
              <a:off x="4064" y="1651"/>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041" name="Line 260"/>
            <p:cNvSpPr>
              <a:spLocks noChangeShapeType="1"/>
            </p:cNvSpPr>
            <p:nvPr/>
          </p:nvSpPr>
          <p:spPr bwMode="auto">
            <a:xfrm>
              <a:off x="4084" y="1651"/>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042" name="Line 261"/>
            <p:cNvSpPr>
              <a:spLocks noChangeShapeType="1"/>
            </p:cNvSpPr>
            <p:nvPr/>
          </p:nvSpPr>
          <p:spPr bwMode="auto">
            <a:xfrm>
              <a:off x="4104" y="1651"/>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043" name="Line 262"/>
            <p:cNvSpPr>
              <a:spLocks noChangeShapeType="1"/>
            </p:cNvSpPr>
            <p:nvPr/>
          </p:nvSpPr>
          <p:spPr bwMode="auto">
            <a:xfrm>
              <a:off x="4125" y="1651"/>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044" name="Line 263"/>
            <p:cNvSpPr>
              <a:spLocks noChangeShapeType="1"/>
            </p:cNvSpPr>
            <p:nvPr/>
          </p:nvSpPr>
          <p:spPr bwMode="auto">
            <a:xfrm>
              <a:off x="4145" y="1651"/>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045" name="Line 264"/>
            <p:cNvSpPr>
              <a:spLocks noChangeShapeType="1"/>
            </p:cNvSpPr>
            <p:nvPr/>
          </p:nvSpPr>
          <p:spPr bwMode="auto">
            <a:xfrm>
              <a:off x="4165" y="1651"/>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046" name="Line 265"/>
            <p:cNvSpPr>
              <a:spLocks noChangeShapeType="1"/>
            </p:cNvSpPr>
            <p:nvPr/>
          </p:nvSpPr>
          <p:spPr bwMode="auto">
            <a:xfrm>
              <a:off x="4186" y="1651"/>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047" name="Line 266"/>
            <p:cNvSpPr>
              <a:spLocks noChangeShapeType="1"/>
            </p:cNvSpPr>
            <p:nvPr/>
          </p:nvSpPr>
          <p:spPr bwMode="auto">
            <a:xfrm>
              <a:off x="4206" y="1651"/>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048" name="Line 267"/>
            <p:cNvSpPr>
              <a:spLocks noChangeShapeType="1"/>
            </p:cNvSpPr>
            <p:nvPr/>
          </p:nvSpPr>
          <p:spPr bwMode="auto">
            <a:xfrm>
              <a:off x="4226" y="1651"/>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049" name="Line 268"/>
            <p:cNvSpPr>
              <a:spLocks noChangeShapeType="1"/>
            </p:cNvSpPr>
            <p:nvPr/>
          </p:nvSpPr>
          <p:spPr bwMode="auto">
            <a:xfrm>
              <a:off x="4247" y="1651"/>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050" name="Line 269"/>
            <p:cNvSpPr>
              <a:spLocks noChangeShapeType="1"/>
            </p:cNvSpPr>
            <p:nvPr/>
          </p:nvSpPr>
          <p:spPr bwMode="auto">
            <a:xfrm>
              <a:off x="4247" y="1651"/>
              <a:ext cx="1" cy="4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051" name="Line 270"/>
            <p:cNvSpPr>
              <a:spLocks noChangeShapeType="1"/>
            </p:cNvSpPr>
            <p:nvPr/>
          </p:nvSpPr>
          <p:spPr bwMode="auto">
            <a:xfrm>
              <a:off x="4267" y="1651"/>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052" name="Line 271"/>
            <p:cNvSpPr>
              <a:spLocks noChangeShapeType="1"/>
            </p:cNvSpPr>
            <p:nvPr/>
          </p:nvSpPr>
          <p:spPr bwMode="auto">
            <a:xfrm>
              <a:off x="4287" y="1651"/>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053" name="Line 272"/>
            <p:cNvSpPr>
              <a:spLocks noChangeShapeType="1"/>
            </p:cNvSpPr>
            <p:nvPr/>
          </p:nvSpPr>
          <p:spPr bwMode="auto">
            <a:xfrm>
              <a:off x="4308" y="1651"/>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054" name="Line 273"/>
            <p:cNvSpPr>
              <a:spLocks noChangeShapeType="1"/>
            </p:cNvSpPr>
            <p:nvPr/>
          </p:nvSpPr>
          <p:spPr bwMode="auto">
            <a:xfrm>
              <a:off x="4328" y="1651"/>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055" name="Line 274"/>
            <p:cNvSpPr>
              <a:spLocks noChangeShapeType="1"/>
            </p:cNvSpPr>
            <p:nvPr/>
          </p:nvSpPr>
          <p:spPr bwMode="auto">
            <a:xfrm>
              <a:off x="4349" y="1651"/>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056" name="Line 275"/>
            <p:cNvSpPr>
              <a:spLocks noChangeShapeType="1"/>
            </p:cNvSpPr>
            <p:nvPr/>
          </p:nvSpPr>
          <p:spPr bwMode="auto">
            <a:xfrm>
              <a:off x="4369" y="1651"/>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057" name="Line 276"/>
            <p:cNvSpPr>
              <a:spLocks noChangeShapeType="1"/>
            </p:cNvSpPr>
            <p:nvPr/>
          </p:nvSpPr>
          <p:spPr bwMode="auto">
            <a:xfrm>
              <a:off x="4389" y="1651"/>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058" name="Line 277"/>
            <p:cNvSpPr>
              <a:spLocks noChangeShapeType="1"/>
            </p:cNvSpPr>
            <p:nvPr/>
          </p:nvSpPr>
          <p:spPr bwMode="auto">
            <a:xfrm>
              <a:off x="4409" y="1651"/>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059" name="Line 278"/>
            <p:cNvSpPr>
              <a:spLocks noChangeShapeType="1"/>
            </p:cNvSpPr>
            <p:nvPr/>
          </p:nvSpPr>
          <p:spPr bwMode="auto">
            <a:xfrm>
              <a:off x="4430" y="1651"/>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060" name="Line 279"/>
            <p:cNvSpPr>
              <a:spLocks noChangeShapeType="1"/>
            </p:cNvSpPr>
            <p:nvPr/>
          </p:nvSpPr>
          <p:spPr bwMode="auto">
            <a:xfrm>
              <a:off x="4450" y="1651"/>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061" name="Line 280"/>
            <p:cNvSpPr>
              <a:spLocks noChangeShapeType="1"/>
            </p:cNvSpPr>
            <p:nvPr/>
          </p:nvSpPr>
          <p:spPr bwMode="auto">
            <a:xfrm>
              <a:off x="4450" y="1651"/>
              <a:ext cx="1" cy="4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062" name="Line 281"/>
            <p:cNvSpPr>
              <a:spLocks noChangeShapeType="1"/>
            </p:cNvSpPr>
            <p:nvPr/>
          </p:nvSpPr>
          <p:spPr bwMode="auto">
            <a:xfrm>
              <a:off x="4470" y="1651"/>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063" name="Line 282"/>
            <p:cNvSpPr>
              <a:spLocks noChangeShapeType="1"/>
            </p:cNvSpPr>
            <p:nvPr/>
          </p:nvSpPr>
          <p:spPr bwMode="auto">
            <a:xfrm>
              <a:off x="4491" y="1651"/>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064" name="Line 283"/>
            <p:cNvSpPr>
              <a:spLocks noChangeShapeType="1"/>
            </p:cNvSpPr>
            <p:nvPr/>
          </p:nvSpPr>
          <p:spPr bwMode="auto">
            <a:xfrm>
              <a:off x="4511" y="1651"/>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065" name="Line 284"/>
            <p:cNvSpPr>
              <a:spLocks noChangeShapeType="1"/>
            </p:cNvSpPr>
            <p:nvPr/>
          </p:nvSpPr>
          <p:spPr bwMode="auto">
            <a:xfrm>
              <a:off x="4531" y="1651"/>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066" name="Line 285"/>
            <p:cNvSpPr>
              <a:spLocks noChangeShapeType="1"/>
            </p:cNvSpPr>
            <p:nvPr/>
          </p:nvSpPr>
          <p:spPr bwMode="auto">
            <a:xfrm>
              <a:off x="4552" y="1651"/>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067" name="Line 286"/>
            <p:cNvSpPr>
              <a:spLocks noChangeShapeType="1"/>
            </p:cNvSpPr>
            <p:nvPr/>
          </p:nvSpPr>
          <p:spPr bwMode="auto">
            <a:xfrm>
              <a:off x="4572" y="1651"/>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068" name="Line 287"/>
            <p:cNvSpPr>
              <a:spLocks noChangeShapeType="1"/>
            </p:cNvSpPr>
            <p:nvPr/>
          </p:nvSpPr>
          <p:spPr bwMode="auto">
            <a:xfrm>
              <a:off x="4592" y="1651"/>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069" name="Line 288"/>
            <p:cNvSpPr>
              <a:spLocks noChangeShapeType="1"/>
            </p:cNvSpPr>
            <p:nvPr/>
          </p:nvSpPr>
          <p:spPr bwMode="auto">
            <a:xfrm>
              <a:off x="4613" y="1651"/>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070" name="Line 289"/>
            <p:cNvSpPr>
              <a:spLocks noChangeShapeType="1"/>
            </p:cNvSpPr>
            <p:nvPr/>
          </p:nvSpPr>
          <p:spPr bwMode="auto">
            <a:xfrm>
              <a:off x="4633" y="1651"/>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071" name="Line 290"/>
            <p:cNvSpPr>
              <a:spLocks noChangeShapeType="1"/>
            </p:cNvSpPr>
            <p:nvPr/>
          </p:nvSpPr>
          <p:spPr bwMode="auto">
            <a:xfrm>
              <a:off x="4653" y="1651"/>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072" name="Line 291"/>
            <p:cNvSpPr>
              <a:spLocks noChangeShapeType="1"/>
            </p:cNvSpPr>
            <p:nvPr/>
          </p:nvSpPr>
          <p:spPr bwMode="auto">
            <a:xfrm>
              <a:off x="4653" y="1651"/>
              <a:ext cx="1" cy="4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073" name="Line 292"/>
            <p:cNvSpPr>
              <a:spLocks noChangeShapeType="1"/>
            </p:cNvSpPr>
            <p:nvPr/>
          </p:nvSpPr>
          <p:spPr bwMode="auto">
            <a:xfrm>
              <a:off x="4674" y="1651"/>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074" name="Line 293"/>
            <p:cNvSpPr>
              <a:spLocks noChangeShapeType="1"/>
            </p:cNvSpPr>
            <p:nvPr/>
          </p:nvSpPr>
          <p:spPr bwMode="auto">
            <a:xfrm>
              <a:off x="4694" y="1651"/>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075" name="Line 294"/>
            <p:cNvSpPr>
              <a:spLocks noChangeShapeType="1"/>
            </p:cNvSpPr>
            <p:nvPr/>
          </p:nvSpPr>
          <p:spPr bwMode="auto">
            <a:xfrm>
              <a:off x="4714" y="1651"/>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076" name="Line 295"/>
            <p:cNvSpPr>
              <a:spLocks noChangeShapeType="1"/>
            </p:cNvSpPr>
            <p:nvPr/>
          </p:nvSpPr>
          <p:spPr bwMode="auto">
            <a:xfrm>
              <a:off x="4735" y="1651"/>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077" name="Line 296"/>
            <p:cNvSpPr>
              <a:spLocks noChangeShapeType="1"/>
            </p:cNvSpPr>
            <p:nvPr/>
          </p:nvSpPr>
          <p:spPr bwMode="auto">
            <a:xfrm>
              <a:off x="4755" y="1651"/>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078" name="Line 297"/>
            <p:cNvSpPr>
              <a:spLocks noChangeShapeType="1"/>
            </p:cNvSpPr>
            <p:nvPr/>
          </p:nvSpPr>
          <p:spPr bwMode="auto">
            <a:xfrm>
              <a:off x="4775" y="1651"/>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079" name="Line 298"/>
            <p:cNvSpPr>
              <a:spLocks noChangeShapeType="1"/>
            </p:cNvSpPr>
            <p:nvPr/>
          </p:nvSpPr>
          <p:spPr bwMode="auto">
            <a:xfrm>
              <a:off x="4796" y="1651"/>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080" name="Line 299"/>
            <p:cNvSpPr>
              <a:spLocks noChangeShapeType="1"/>
            </p:cNvSpPr>
            <p:nvPr/>
          </p:nvSpPr>
          <p:spPr bwMode="auto">
            <a:xfrm>
              <a:off x="4816" y="1651"/>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081" name="Line 300"/>
            <p:cNvSpPr>
              <a:spLocks noChangeShapeType="1"/>
            </p:cNvSpPr>
            <p:nvPr/>
          </p:nvSpPr>
          <p:spPr bwMode="auto">
            <a:xfrm>
              <a:off x="4836" y="1651"/>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082" name="Line 301"/>
            <p:cNvSpPr>
              <a:spLocks noChangeShapeType="1"/>
            </p:cNvSpPr>
            <p:nvPr/>
          </p:nvSpPr>
          <p:spPr bwMode="auto">
            <a:xfrm>
              <a:off x="4857" y="1651"/>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083" name="Line 302"/>
            <p:cNvSpPr>
              <a:spLocks noChangeShapeType="1"/>
            </p:cNvSpPr>
            <p:nvPr/>
          </p:nvSpPr>
          <p:spPr bwMode="auto">
            <a:xfrm>
              <a:off x="4857" y="1651"/>
              <a:ext cx="1" cy="4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084" name="Line 303"/>
            <p:cNvSpPr>
              <a:spLocks noChangeShapeType="1"/>
            </p:cNvSpPr>
            <p:nvPr/>
          </p:nvSpPr>
          <p:spPr bwMode="auto">
            <a:xfrm flipV="1">
              <a:off x="3840" y="713"/>
              <a:ext cx="1" cy="938"/>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085" name="Line 304"/>
            <p:cNvSpPr>
              <a:spLocks noChangeShapeType="1"/>
            </p:cNvSpPr>
            <p:nvPr/>
          </p:nvSpPr>
          <p:spPr bwMode="auto">
            <a:xfrm flipH="1">
              <a:off x="3802" y="1651"/>
              <a:ext cx="38"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086" name="Line 305"/>
            <p:cNvSpPr>
              <a:spLocks noChangeShapeType="1"/>
            </p:cNvSpPr>
            <p:nvPr/>
          </p:nvSpPr>
          <p:spPr bwMode="auto">
            <a:xfrm flipH="1">
              <a:off x="3792" y="1651"/>
              <a:ext cx="48"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087" name="Line 306"/>
            <p:cNvSpPr>
              <a:spLocks noChangeShapeType="1"/>
            </p:cNvSpPr>
            <p:nvPr/>
          </p:nvSpPr>
          <p:spPr bwMode="auto">
            <a:xfrm flipH="1">
              <a:off x="3802" y="1558"/>
              <a:ext cx="38"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088" name="Line 307"/>
            <p:cNvSpPr>
              <a:spLocks noChangeShapeType="1"/>
            </p:cNvSpPr>
            <p:nvPr/>
          </p:nvSpPr>
          <p:spPr bwMode="auto">
            <a:xfrm flipH="1">
              <a:off x="3802" y="1464"/>
              <a:ext cx="38"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089" name="Line 308"/>
            <p:cNvSpPr>
              <a:spLocks noChangeShapeType="1"/>
            </p:cNvSpPr>
            <p:nvPr/>
          </p:nvSpPr>
          <p:spPr bwMode="auto">
            <a:xfrm flipH="1">
              <a:off x="3802" y="1370"/>
              <a:ext cx="38"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090" name="Line 309"/>
            <p:cNvSpPr>
              <a:spLocks noChangeShapeType="1"/>
            </p:cNvSpPr>
            <p:nvPr/>
          </p:nvSpPr>
          <p:spPr bwMode="auto">
            <a:xfrm flipH="1">
              <a:off x="3802" y="1276"/>
              <a:ext cx="38"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091" name="Line 310"/>
            <p:cNvSpPr>
              <a:spLocks noChangeShapeType="1"/>
            </p:cNvSpPr>
            <p:nvPr/>
          </p:nvSpPr>
          <p:spPr bwMode="auto">
            <a:xfrm flipH="1">
              <a:off x="3802" y="1182"/>
              <a:ext cx="38"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092" name="Line 311"/>
            <p:cNvSpPr>
              <a:spLocks noChangeShapeType="1"/>
            </p:cNvSpPr>
            <p:nvPr/>
          </p:nvSpPr>
          <p:spPr bwMode="auto">
            <a:xfrm flipH="1">
              <a:off x="3792" y="1182"/>
              <a:ext cx="48"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093" name="Line 312"/>
            <p:cNvSpPr>
              <a:spLocks noChangeShapeType="1"/>
            </p:cNvSpPr>
            <p:nvPr/>
          </p:nvSpPr>
          <p:spPr bwMode="auto">
            <a:xfrm flipH="1">
              <a:off x="3802" y="1089"/>
              <a:ext cx="38"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094" name="Line 313"/>
            <p:cNvSpPr>
              <a:spLocks noChangeShapeType="1"/>
            </p:cNvSpPr>
            <p:nvPr/>
          </p:nvSpPr>
          <p:spPr bwMode="auto">
            <a:xfrm flipH="1">
              <a:off x="3802" y="995"/>
              <a:ext cx="38"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095" name="Line 314"/>
            <p:cNvSpPr>
              <a:spLocks noChangeShapeType="1"/>
            </p:cNvSpPr>
            <p:nvPr/>
          </p:nvSpPr>
          <p:spPr bwMode="auto">
            <a:xfrm flipH="1">
              <a:off x="3802" y="901"/>
              <a:ext cx="38"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096" name="Line 315"/>
            <p:cNvSpPr>
              <a:spLocks noChangeShapeType="1"/>
            </p:cNvSpPr>
            <p:nvPr/>
          </p:nvSpPr>
          <p:spPr bwMode="auto">
            <a:xfrm flipH="1">
              <a:off x="3802" y="807"/>
              <a:ext cx="38"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097" name="Line 316"/>
            <p:cNvSpPr>
              <a:spLocks noChangeShapeType="1"/>
            </p:cNvSpPr>
            <p:nvPr/>
          </p:nvSpPr>
          <p:spPr bwMode="auto">
            <a:xfrm flipH="1">
              <a:off x="3802" y="713"/>
              <a:ext cx="38"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098" name="Line 317"/>
            <p:cNvSpPr>
              <a:spLocks noChangeShapeType="1"/>
            </p:cNvSpPr>
            <p:nvPr/>
          </p:nvSpPr>
          <p:spPr bwMode="auto">
            <a:xfrm flipH="1">
              <a:off x="3792" y="713"/>
              <a:ext cx="48"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099" name="Line 318"/>
            <p:cNvSpPr>
              <a:spLocks noChangeShapeType="1"/>
            </p:cNvSpPr>
            <p:nvPr/>
          </p:nvSpPr>
          <p:spPr bwMode="auto">
            <a:xfrm>
              <a:off x="864" y="2827"/>
              <a:ext cx="1017"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100" name="Line 319"/>
            <p:cNvSpPr>
              <a:spLocks noChangeShapeType="1"/>
            </p:cNvSpPr>
            <p:nvPr/>
          </p:nvSpPr>
          <p:spPr bwMode="auto">
            <a:xfrm>
              <a:off x="864"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101" name="Line 320"/>
            <p:cNvSpPr>
              <a:spLocks noChangeShapeType="1"/>
            </p:cNvSpPr>
            <p:nvPr/>
          </p:nvSpPr>
          <p:spPr bwMode="auto">
            <a:xfrm>
              <a:off x="864" y="2827"/>
              <a:ext cx="1" cy="4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102" name="Line 321"/>
            <p:cNvSpPr>
              <a:spLocks noChangeShapeType="1"/>
            </p:cNvSpPr>
            <p:nvPr/>
          </p:nvSpPr>
          <p:spPr bwMode="auto">
            <a:xfrm>
              <a:off x="875"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103" name="Line 322"/>
            <p:cNvSpPr>
              <a:spLocks noChangeShapeType="1"/>
            </p:cNvSpPr>
            <p:nvPr/>
          </p:nvSpPr>
          <p:spPr bwMode="auto">
            <a:xfrm>
              <a:off x="887"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104" name="Line 323"/>
            <p:cNvSpPr>
              <a:spLocks noChangeShapeType="1"/>
            </p:cNvSpPr>
            <p:nvPr/>
          </p:nvSpPr>
          <p:spPr bwMode="auto">
            <a:xfrm>
              <a:off x="898"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105" name="Line 324"/>
            <p:cNvSpPr>
              <a:spLocks noChangeShapeType="1"/>
            </p:cNvSpPr>
            <p:nvPr/>
          </p:nvSpPr>
          <p:spPr bwMode="auto">
            <a:xfrm>
              <a:off x="909"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106" name="Line 325"/>
            <p:cNvSpPr>
              <a:spLocks noChangeShapeType="1"/>
            </p:cNvSpPr>
            <p:nvPr/>
          </p:nvSpPr>
          <p:spPr bwMode="auto">
            <a:xfrm>
              <a:off x="921"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107" name="Line 326"/>
            <p:cNvSpPr>
              <a:spLocks noChangeShapeType="1"/>
            </p:cNvSpPr>
            <p:nvPr/>
          </p:nvSpPr>
          <p:spPr bwMode="auto">
            <a:xfrm>
              <a:off x="932"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108" name="Line 327"/>
            <p:cNvSpPr>
              <a:spLocks noChangeShapeType="1"/>
            </p:cNvSpPr>
            <p:nvPr/>
          </p:nvSpPr>
          <p:spPr bwMode="auto">
            <a:xfrm>
              <a:off x="943"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109" name="Line 328"/>
            <p:cNvSpPr>
              <a:spLocks noChangeShapeType="1"/>
            </p:cNvSpPr>
            <p:nvPr/>
          </p:nvSpPr>
          <p:spPr bwMode="auto">
            <a:xfrm>
              <a:off x="955"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110" name="Line 329"/>
            <p:cNvSpPr>
              <a:spLocks noChangeShapeType="1"/>
            </p:cNvSpPr>
            <p:nvPr/>
          </p:nvSpPr>
          <p:spPr bwMode="auto">
            <a:xfrm>
              <a:off x="966"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111" name="Line 330"/>
            <p:cNvSpPr>
              <a:spLocks noChangeShapeType="1"/>
            </p:cNvSpPr>
            <p:nvPr/>
          </p:nvSpPr>
          <p:spPr bwMode="auto">
            <a:xfrm>
              <a:off x="977"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112" name="Line 331"/>
            <p:cNvSpPr>
              <a:spLocks noChangeShapeType="1"/>
            </p:cNvSpPr>
            <p:nvPr/>
          </p:nvSpPr>
          <p:spPr bwMode="auto">
            <a:xfrm>
              <a:off x="988"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113" name="Line 332"/>
            <p:cNvSpPr>
              <a:spLocks noChangeShapeType="1"/>
            </p:cNvSpPr>
            <p:nvPr/>
          </p:nvSpPr>
          <p:spPr bwMode="auto">
            <a:xfrm>
              <a:off x="1000"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114" name="Line 333"/>
            <p:cNvSpPr>
              <a:spLocks noChangeShapeType="1"/>
            </p:cNvSpPr>
            <p:nvPr/>
          </p:nvSpPr>
          <p:spPr bwMode="auto">
            <a:xfrm>
              <a:off x="1011"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115" name="Line 334"/>
            <p:cNvSpPr>
              <a:spLocks noChangeShapeType="1"/>
            </p:cNvSpPr>
            <p:nvPr/>
          </p:nvSpPr>
          <p:spPr bwMode="auto">
            <a:xfrm>
              <a:off x="1022"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116" name="Line 335"/>
            <p:cNvSpPr>
              <a:spLocks noChangeShapeType="1"/>
            </p:cNvSpPr>
            <p:nvPr/>
          </p:nvSpPr>
          <p:spPr bwMode="auto">
            <a:xfrm>
              <a:off x="1034"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117" name="Line 336"/>
            <p:cNvSpPr>
              <a:spLocks noChangeShapeType="1"/>
            </p:cNvSpPr>
            <p:nvPr/>
          </p:nvSpPr>
          <p:spPr bwMode="auto">
            <a:xfrm>
              <a:off x="1045"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118" name="Line 337"/>
            <p:cNvSpPr>
              <a:spLocks noChangeShapeType="1"/>
            </p:cNvSpPr>
            <p:nvPr/>
          </p:nvSpPr>
          <p:spPr bwMode="auto">
            <a:xfrm>
              <a:off x="1056"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119" name="Line 338"/>
            <p:cNvSpPr>
              <a:spLocks noChangeShapeType="1"/>
            </p:cNvSpPr>
            <p:nvPr/>
          </p:nvSpPr>
          <p:spPr bwMode="auto">
            <a:xfrm>
              <a:off x="1067"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120" name="Line 339"/>
            <p:cNvSpPr>
              <a:spLocks noChangeShapeType="1"/>
            </p:cNvSpPr>
            <p:nvPr/>
          </p:nvSpPr>
          <p:spPr bwMode="auto">
            <a:xfrm>
              <a:off x="1079"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121" name="Line 340"/>
            <p:cNvSpPr>
              <a:spLocks noChangeShapeType="1"/>
            </p:cNvSpPr>
            <p:nvPr/>
          </p:nvSpPr>
          <p:spPr bwMode="auto">
            <a:xfrm>
              <a:off x="1090"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122" name="Line 341"/>
            <p:cNvSpPr>
              <a:spLocks noChangeShapeType="1"/>
            </p:cNvSpPr>
            <p:nvPr/>
          </p:nvSpPr>
          <p:spPr bwMode="auto">
            <a:xfrm>
              <a:off x="1090" y="2827"/>
              <a:ext cx="1" cy="4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123" name="Line 342"/>
            <p:cNvSpPr>
              <a:spLocks noChangeShapeType="1"/>
            </p:cNvSpPr>
            <p:nvPr/>
          </p:nvSpPr>
          <p:spPr bwMode="auto">
            <a:xfrm>
              <a:off x="1101"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124" name="Line 343"/>
            <p:cNvSpPr>
              <a:spLocks noChangeShapeType="1"/>
            </p:cNvSpPr>
            <p:nvPr/>
          </p:nvSpPr>
          <p:spPr bwMode="auto">
            <a:xfrm>
              <a:off x="1113"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125" name="Line 344"/>
            <p:cNvSpPr>
              <a:spLocks noChangeShapeType="1"/>
            </p:cNvSpPr>
            <p:nvPr/>
          </p:nvSpPr>
          <p:spPr bwMode="auto">
            <a:xfrm>
              <a:off x="1124"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126" name="Line 345"/>
            <p:cNvSpPr>
              <a:spLocks noChangeShapeType="1"/>
            </p:cNvSpPr>
            <p:nvPr/>
          </p:nvSpPr>
          <p:spPr bwMode="auto">
            <a:xfrm>
              <a:off x="1135"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127" name="Line 346"/>
            <p:cNvSpPr>
              <a:spLocks noChangeShapeType="1"/>
            </p:cNvSpPr>
            <p:nvPr/>
          </p:nvSpPr>
          <p:spPr bwMode="auto">
            <a:xfrm>
              <a:off x="1147"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128" name="Line 347"/>
            <p:cNvSpPr>
              <a:spLocks noChangeShapeType="1"/>
            </p:cNvSpPr>
            <p:nvPr/>
          </p:nvSpPr>
          <p:spPr bwMode="auto">
            <a:xfrm>
              <a:off x="1158"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129" name="Line 348"/>
            <p:cNvSpPr>
              <a:spLocks noChangeShapeType="1"/>
            </p:cNvSpPr>
            <p:nvPr/>
          </p:nvSpPr>
          <p:spPr bwMode="auto">
            <a:xfrm>
              <a:off x="1169"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130" name="Line 349"/>
            <p:cNvSpPr>
              <a:spLocks noChangeShapeType="1"/>
            </p:cNvSpPr>
            <p:nvPr/>
          </p:nvSpPr>
          <p:spPr bwMode="auto">
            <a:xfrm>
              <a:off x="1180"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131" name="Line 350"/>
            <p:cNvSpPr>
              <a:spLocks noChangeShapeType="1"/>
            </p:cNvSpPr>
            <p:nvPr/>
          </p:nvSpPr>
          <p:spPr bwMode="auto">
            <a:xfrm>
              <a:off x="1192"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132" name="Line 351"/>
            <p:cNvSpPr>
              <a:spLocks noChangeShapeType="1"/>
            </p:cNvSpPr>
            <p:nvPr/>
          </p:nvSpPr>
          <p:spPr bwMode="auto">
            <a:xfrm>
              <a:off x="1203"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133" name="Line 352"/>
            <p:cNvSpPr>
              <a:spLocks noChangeShapeType="1"/>
            </p:cNvSpPr>
            <p:nvPr/>
          </p:nvSpPr>
          <p:spPr bwMode="auto">
            <a:xfrm>
              <a:off x="1214"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134" name="Line 353"/>
            <p:cNvSpPr>
              <a:spLocks noChangeShapeType="1"/>
            </p:cNvSpPr>
            <p:nvPr/>
          </p:nvSpPr>
          <p:spPr bwMode="auto">
            <a:xfrm>
              <a:off x="1226"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135" name="Line 354"/>
            <p:cNvSpPr>
              <a:spLocks noChangeShapeType="1"/>
            </p:cNvSpPr>
            <p:nvPr/>
          </p:nvSpPr>
          <p:spPr bwMode="auto">
            <a:xfrm>
              <a:off x="1237"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136" name="Line 355"/>
            <p:cNvSpPr>
              <a:spLocks noChangeShapeType="1"/>
            </p:cNvSpPr>
            <p:nvPr/>
          </p:nvSpPr>
          <p:spPr bwMode="auto">
            <a:xfrm>
              <a:off x="1248"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137" name="Line 356"/>
            <p:cNvSpPr>
              <a:spLocks noChangeShapeType="1"/>
            </p:cNvSpPr>
            <p:nvPr/>
          </p:nvSpPr>
          <p:spPr bwMode="auto">
            <a:xfrm>
              <a:off x="1259"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138" name="Line 357"/>
            <p:cNvSpPr>
              <a:spLocks noChangeShapeType="1"/>
            </p:cNvSpPr>
            <p:nvPr/>
          </p:nvSpPr>
          <p:spPr bwMode="auto">
            <a:xfrm>
              <a:off x="1271"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139" name="Line 358"/>
            <p:cNvSpPr>
              <a:spLocks noChangeShapeType="1"/>
            </p:cNvSpPr>
            <p:nvPr/>
          </p:nvSpPr>
          <p:spPr bwMode="auto">
            <a:xfrm>
              <a:off x="1282"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140" name="Line 359"/>
            <p:cNvSpPr>
              <a:spLocks noChangeShapeType="1"/>
            </p:cNvSpPr>
            <p:nvPr/>
          </p:nvSpPr>
          <p:spPr bwMode="auto">
            <a:xfrm>
              <a:off x="1293"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141" name="Line 360"/>
            <p:cNvSpPr>
              <a:spLocks noChangeShapeType="1"/>
            </p:cNvSpPr>
            <p:nvPr/>
          </p:nvSpPr>
          <p:spPr bwMode="auto">
            <a:xfrm>
              <a:off x="1305"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142" name="Line 361"/>
            <p:cNvSpPr>
              <a:spLocks noChangeShapeType="1"/>
            </p:cNvSpPr>
            <p:nvPr/>
          </p:nvSpPr>
          <p:spPr bwMode="auto">
            <a:xfrm>
              <a:off x="1316"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143" name="Line 362"/>
            <p:cNvSpPr>
              <a:spLocks noChangeShapeType="1"/>
            </p:cNvSpPr>
            <p:nvPr/>
          </p:nvSpPr>
          <p:spPr bwMode="auto">
            <a:xfrm>
              <a:off x="1316" y="2827"/>
              <a:ext cx="1" cy="4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144" name="Line 363"/>
            <p:cNvSpPr>
              <a:spLocks noChangeShapeType="1"/>
            </p:cNvSpPr>
            <p:nvPr/>
          </p:nvSpPr>
          <p:spPr bwMode="auto">
            <a:xfrm>
              <a:off x="1327"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145" name="Line 364"/>
            <p:cNvSpPr>
              <a:spLocks noChangeShapeType="1"/>
            </p:cNvSpPr>
            <p:nvPr/>
          </p:nvSpPr>
          <p:spPr bwMode="auto">
            <a:xfrm>
              <a:off x="1339"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146" name="Line 365"/>
            <p:cNvSpPr>
              <a:spLocks noChangeShapeType="1"/>
            </p:cNvSpPr>
            <p:nvPr/>
          </p:nvSpPr>
          <p:spPr bwMode="auto">
            <a:xfrm>
              <a:off x="1350"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147" name="Line 366"/>
            <p:cNvSpPr>
              <a:spLocks noChangeShapeType="1"/>
            </p:cNvSpPr>
            <p:nvPr/>
          </p:nvSpPr>
          <p:spPr bwMode="auto">
            <a:xfrm>
              <a:off x="1361"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148" name="Line 367"/>
            <p:cNvSpPr>
              <a:spLocks noChangeShapeType="1"/>
            </p:cNvSpPr>
            <p:nvPr/>
          </p:nvSpPr>
          <p:spPr bwMode="auto">
            <a:xfrm>
              <a:off x="1372"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149" name="Line 368"/>
            <p:cNvSpPr>
              <a:spLocks noChangeShapeType="1"/>
            </p:cNvSpPr>
            <p:nvPr/>
          </p:nvSpPr>
          <p:spPr bwMode="auto">
            <a:xfrm>
              <a:off x="1384"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150" name="Line 369"/>
            <p:cNvSpPr>
              <a:spLocks noChangeShapeType="1"/>
            </p:cNvSpPr>
            <p:nvPr/>
          </p:nvSpPr>
          <p:spPr bwMode="auto">
            <a:xfrm>
              <a:off x="1395"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151" name="Line 370"/>
            <p:cNvSpPr>
              <a:spLocks noChangeShapeType="1"/>
            </p:cNvSpPr>
            <p:nvPr/>
          </p:nvSpPr>
          <p:spPr bwMode="auto">
            <a:xfrm>
              <a:off x="1406"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152" name="Line 371"/>
            <p:cNvSpPr>
              <a:spLocks noChangeShapeType="1"/>
            </p:cNvSpPr>
            <p:nvPr/>
          </p:nvSpPr>
          <p:spPr bwMode="auto">
            <a:xfrm>
              <a:off x="1418"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153" name="Line 372"/>
            <p:cNvSpPr>
              <a:spLocks noChangeShapeType="1"/>
            </p:cNvSpPr>
            <p:nvPr/>
          </p:nvSpPr>
          <p:spPr bwMode="auto">
            <a:xfrm>
              <a:off x="1429"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154" name="Line 373"/>
            <p:cNvSpPr>
              <a:spLocks noChangeShapeType="1"/>
            </p:cNvSpPr>
            <p:nvPr/>
          </p:nvSpPr>
          <p:spPr bwMode="auto">
            <a:xfrm>
              <a:off x="1440"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155" name="Line 374"/>
            <p:cNvSpPr>
              <a:spLocks noChangeShapeType="1"/>
            </p:cNvSpPr>
            <p:nvPr/>
          </p:nvSpPr>
          <p:spPr bwMode="auto">
            <a:xfrm>
              <a:off x="1452"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156" name="Line 375"/>
            <p:cNvSpPr>
              <a:spLocks noChangeShapeType="1"/>
            </p:cNvSpPr>
            <p:nvPr/>
          </p:nvSpPr>
          <p:spPr bwMode="auto">
            <a:xfrm>
              <a:off x="1463"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157" name="Line 376"/>
            <p:cNvSpPr>
              <a:spLocks noChangeShapeType="1"/>
            </p:cNvSpPr>
            <p:nvPr/>
          </p:nvSpPr>
          <p:spPr bwMode="auto">
            <a:xfrm>
              <a:off x="1474"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158" name="Line 377"/>
            <p:cNvSpPr>
              <a:spLocks noChangeShapeType="1"/>
            </p:cNvSpPr>
            <p:nvPr/>
          </p:nvSpPr>
          <p:spPr bwMode="auto">
            <a:xfrm>
              <a:off x="1485"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159" name="Line 378"/>
            <p:cNvSpPr>
              <a:spLocks noChangeShapeType="1"/>
            </p:cNvSpPr>
            <p:nvPr/>
          </p:nvSpPr>
          <p:spPr bwMode="auto">
            <a:xfrm>
              <a:off x="1497"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160" name="Line 379"/>
            <p:cNvSpPr>
              <a:spLocks noChangeShapeType="1"/>
            </p:cNvSpPr>
            <p:nvPr/>
          </p:nvSpPr>
          <p:spPr bwMode="auto">
            <a:xfrm>
              <a:off x="1508"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161" name="Line 380"/>
            <p:cNvSpPr>
              <a:spLocks noChangeShapeType="1"/>
            </p:cNvSpPr>
            <p:nvPr/>
          </p:nvSpPr>
          <p:spPr bwMode="auto">
            <a:xfrm>
              <a:off x="1519"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162" name="Line 381"/>
            <p:cNvSpPr>
              <a:spLocks noChangeShapeType="1"/>
            </p:cNvSpPr>
            <p:nvPr/>
          </p:nvSpPr>
          <p:spPr bwMode="auto">
            <a:xfrm>
              <a:off x="1531"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163" name="Line 382"/>
            <p:cNvSpPr>
              <a:spLocks noChangeShapeType="1"/>
            </p:cNvSpPr>
            <p:nvPr/>
          </p:nvSpPr>
          <p:spPr bwMode="auto">
            <a:xfrm>
              <a:off x="1542"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164" name="Line 383"/>
            <p:cNvSpPr>
              <a:spLocks noChangeShapeType="1"/>
            </p:cNvSpPr>
            <p:nvPr/>
          </p:nvSpPr>
          <p:spPr bwMode="auto">
            <a:xfrm>
              <a:off x="1542" y="2827"/>
              <a:ext cx="1" cy="4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165" name="Line 384"/>
            <p:cNvSpPr>
              <a:spLocks noChangeShapeType="1"/>
            </p:cNvSpPr>
            <p:nvPr/>
          </p:nvSpPr>
          <p:spPr bwMode="auto">
            <a:xfrm>
              <a:off x="1553"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166" name="Line 385"/>
            <p:cNvSpPr>
              <a:spLocks noChangeShapeType="1"/>
            </p:cNvSpPr>
            <p:nvPr/>
          </p:nvSpPr>
          <p:spPr bwMode="auto">
            <a:xfrm>
              <a:off x="1564"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167" name="Line 386"/>
            <p:cNvSpPr>
              <a:spLocks noChangeShapeType="1"/>
            </p:cNvSpPr>
            <p:nvPr/>
          </p:nvSpPr>
          <p:spPr bwMode="auto">
            <a:xfrm>
              <a:off x="1576"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168" name="Line 387"/>
            <p:cNvSpPr>
              <a:spLocks noChangeShapeType="1"/>
            </p:cNvSpPr>
            <p:nvPr/>
          </p:nvSpPr>
          <p:spPr bwMode="auto">
            <a:xfrm>
              <a:off x="1587"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169" name="Line 388"/>
            <p:cNvSpPr>
              <a:spLocks noChangeShapeType="1"/>
            </p:cNvSpPr>
            <p:nvPr/>
          </p:nvSpPr>
          <p:spPr bwMode="auto">
            <a:xfrm>
              <a:off x="1598"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170" name="Line 389"/>
            <p:cNvSpPr>
              <a:spLocks noChangeShapeType="1"/>
            </p:cNvSpPr>
            <p:nvPr/>
          </p:nvSpPr>
          <p:spPr bwMode="auto">
            <a:xfrm>
              <a:off x="1610"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171" name="Line 390"/>
            <p:cNvSpPr>
              <a:spLocks noChangeShapeType="1"/>
            </p:cNvSpPr>
            <p:nvPr/>
          </p:nvSpPr>
          <p:spPr bwMode="auto">
            <a:xfrm>
              <a:off x="1621"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172" name="Line 391"/>
            <p:cNvSpPr>
              <a:spLocks noChangeShapeType="1"/>
            </p:cNvSpPr>
            <p:nvPr/>
          </p:nvSpPr>
          <p:spPr bwMode="auto">
            <a:xfrm>
              <a:off x="1632"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173" name="Line 392"/>
            <p:cNvSpPr>
              <a:spLocks noChangeShapeType="1"/>
            </p:cNvSpPr>
            <p:nvPr/>
          </p:nvSpPr>
          <p:spPr bwMode="auto">
            <a:xfrm>
              <a:off x="1643"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174" name="Line 393"/>
            <p:cNvSpPr>
              <a:spLocks noChangeShapeType="1"/>
            </p:cNvSpPr>
            <p:nvPr/>
          </p:nvSpPr>
          <p:spPr bwMode="auto">
            <a:xfrm>
              <a:off x="1655"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175" name="Line 394"/>
            <p:cNvSpPr>
              <a:spLocks noChangeShapeType="1"/>
            </p:cNvSpPr>
            <p:nvPr/>
          </p:nvSpPr>
          <p:spPr bwMode="auto">
            <a:xfrm>
              <a:off x="1666"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176" name="Line 395"/>
            <p:cNvSpPr>
              <a:spLocks noChangeShapeType="1"/>
            </p:cNvSpPr>
            <p:nvPr/>
          </p:nvSpPr>
          <p:spPr bwMode="auto">
            <a:xfrm>
              <a:off x="1677"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177" name="Line 396"/>
            <p:cNvSpPr>
              <a:spLocks noChangeShapeType="1"/>
            </p:cNvSpPr>
            <p:nvPr/>
          </p:nvSpPr>
          <p:spPr bwMode="auto">
            <a:xfrm>
              <a:off x="1689"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178" name="Line 397"/>
            <p:cNvSpPr>
              <a:spLocks noChangeShapeType="1"/>
            </p:cNvSpPr>
            <p:nvPr/>
          </p:nvSpPr>
          <p:spPr bwMode="auto">
            <a:xfrm>
              <a:off x="1700"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179" name="Line 398"/>
            <p:cNvSpPr>
              <a:spLocks noChangeShapeType="1"/>
            </p:cNvSpPr>
            <p:nvPr/>
          </p:nvSpPr>
          <p:spPr bwMode="auto">
            <a:xfrm>
              <a:off x="1711"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180" name="Line 399"/>
            <p:cNvSpPr>
              <a:spLocks noChangeShapeType="1"/>
            </p:cNvSpPr>
            <p:nvPr/>
          </p:nvSpPr>
          <p:spPr bwMode="auto">
            <a:xfrm>
              <a:off x="1722"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181" name="Line 400"/>
            <p:cNvSpPr>
              <a:spLocks noChangeShapeType="1"/>
            </p:cNvSpPr>
            <p:nvPr/>
          </p:nvSpPr>
          <p:spPr bwMode="auto">
            <a:xfrm>
              <a:off x="1734"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182" name="Line 401"/>
            <p:cNvSpPr>
              <a:spLocks noChangeShapeType="1"/>
            </p:cNvSpPr>
            <p:nvPr/>
          </p:nvSpPr>
          <p:spPr bwMode="auto">
            <a:xfrm>
              <a:off x="1745"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183" name="Line 402"/>
            <p:cNvSpPr>
              <a:spLocks noChangeShapeType="1"/>
            </p:cNvSpPr>
            <p:nvPr/>
          </p:nvSpPr>
          <p:spPr bwMode="auto">
            <a:xfrm>
              <a:off x="1756"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184" name="Line 403"/>
            <p:cNvSpPr>
              <a:spLocks noChangeShapeType="1"/>
            </p:cNvSpPr>
            <p:nvPr/>
          </p:nvSpPr>
          <p:spPr bwMode="auto">
            <a:xfrm>
              <a:off x="1768"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185" name="Line 404"/>
            <p:cNvSpPr>
              <a:spLocks noChangeShapeType="1"/>
            </p:cNvSpPr>
            <p:nvPr/>
          </p:nvSpPr>
          <p:spPr bwMode="auto">
            <a:xfrm>
              <a:off x="1768" y="2827"/>
              <a:ext cx="1" cy="4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186" name="Line 405"/>
            <p:cNvSpPr>
              <a:spLocks noChangeShapeType="1"/>
            </p:cNvSpPr>
            <p:nvPr/>
          </p:nvSpPr>
          <p:spPr bwMode="auto">
            <a:xfrm>
              <a:off x="1779"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187" name="Line 406"/>
            <p:cNvSpPr>
              <a:spLocks noChangeShapeType="1"/>
            </p:cNvSpPr>
            <p:nvPr/>
          </p:nvSpPr>
          <p:spPr bwMode="auto">
            <a:xfrm>
              <a:off x="1790"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188" name="Line 407"/>
            <p:cNvSpPr>
              <a:spLocks noChangeShapeType="1"/>
            </p:cNvSpPr>
            <p:nvPr/>
          </p:nvSpPr>
          <p:spPr bwMode="auto">
            <a:xfrm>
              <a:off x="1802"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189" name="Line 408"/>
            <p:cNvSpPr>
              <a:spLocks noChangeShapeType="1"/>
            </p:cNvSpPr>
            <p:nvPr/>
          </p:nvSpPr>
          <p:spPr bwMode="auto">
            <a:xfrm>
              <a:off x="1813"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190" name="Line 409"/>
            <p:cNvSpPr>
              <a:spLocks noChangeShapeType="1"/>
            </p:cNvSpPr>
            <p:nvPr/>
          </p:nvSpPr>
          <p:spPr bwMode="auto">
            <a:xfrm>
              <a:off x="1824"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191" name="Line 410"/>
            <p:cNvSpPr>
              <a:spLocks noChangeShapeType="1"/>
            </p:cNvSpPr>
            <p:nvPr/>
          </p:nvSpPr>
          <p:spPr bwMode="auto">
            <a:xfrm>
              <a:off x="1836"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192" name="Line 411"/>
            <p:cNvSpPr>
              <a:spLocks noChangeShapeType="1"/>
            </p:cNvSpPr>
            <p:nvPr/>
          </p:nvSpPr>
          <p:spPr bwMode="auto">
            <a:xfrm>
              <a:off x="1847"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193" name="Line 412"/>
            <p:cNvSpPr>
              <a:spLocks noChangeShapeType="1"/>
            </p:cNvSpPr>
            <p:nvPr/>
          </p:nvSpPr>
          <p:spPr bwMode="auto">
            <a:xfrm>
              <a:off x="1858"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194" name="Line 413"/>
            <p:cNvSpPr>
              <a:spLocks noChangeShapeType="1"/>
            </p:cNvSpPr>
            <p:nvPr/>
          </p:nvSpPr>
          <p:spPr bwMode="auto">
            <a:xfrm>
              <a:off x="1869"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195" name="Line 414"/>
            <p:cNvSpPr>
              <a:spLocks noChangeShapeType="1"/>
            </p:cNvSpPr>
            <p:nvPr/>
          </p:nvSpPr>
          <p:spPr bwMode="auto">
            <a:xfrm>
              <a:off x="1881"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196" name="Line 415"/>
            <p:cNvSpPr>
              <a:spLocks noChangeShapeType="1"/>
            </p:cNvSpPr>
            <p:nvPr/>
          </p:nvSpPr>
          <p:spPr bwMode="auto">
            <a:xfrm flipV="1">
              <a:off x="864" y="1889"/>
              <a:ext cx="1" cy="938"/>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197" name="Line 416"/>
            <p:cNvSpPr>
              <a:spLocks noChangeShapeType="1"/>
            </p:cNvSpPr>
            <p:nvPr/>
          </p:nvSpPr>
          <p:spPr bwMode="auto">
            <a:xfrm flipH="1">
              <a:off x="826" y="2827"/>
              <a:ext cx="38"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198" name="Line 417"/>
            <p:cNvSpPr>
              <a:spLocks noChangeShapeType="1"/>
            </p:cNvSpPr>
            <p:nvPr/>
          </p:nvSpPr>
          <p:spPr bwMode="auto">
            <a:xfrm flipH="1">
              <a:off x="816" y="2827"/>
              <a:ext cx="48"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199" name="Line 418"/>
            <p:cNvSpPr>
              <a:spLocks noChangeShapeType="1"/>
            </p:cNvSpPr>
            <p:nvPr/>
          </p:nvSpPr>
          <p:spPr bwMode="auto">
            <a:xfrm flipH="1">
              <a:off x="826" y="2734"/>
              <a:ext cx="38"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200" name="Line 419"/>
            <p:cNvSpPr>
              <a:spLocks noChangeShapeType="1"/>
            </p:cNvSpPr>
            <p:nvPr/>
          </p:nvSpPr>
          <p:spPr bwMode="auto">
            <a:xfrm flipH="1">
              <a:off x="826" y="2640"/>
              <a:ext cx="38"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201" name="Line 420"/>
            <p:cNvSpPr>
              <a:spLocks noChangeShapeType="1"/>
            </p:cNvSpPr>
            <p:nvPr/>
          </p:nvSpPr>
          <p:spPr bwMode="auto">
            <a:xfrm flipH="1">
              <a:off x="826" y="2546"/>
              <a:ext cx="38"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202" name="Line 421"/>
            <p:cNvSpPr>
              <a:spLocks noChangeShapeType="1"/>
            </p:cNvSpPr>
            <p:nvPr/>
          </p:nvSpPr>
          <p:spPr bwMode="auto">
            <a:xfrm flipH="1">
              <a:off x="826" y="2452"/>
              <a:ext cx="38"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203" name="Line 422"/>
            <p:cNvSpPr>
              <a:spLocks noChangeShapeType="1"/>
            </p:cNvSpPr>
            <p:nvPr/>
          </p:nvSpPr>
          <p:spPr bwMode="auto">
            <a:xfrm flipH="1">
              <a:off x="826" y="2358"/>
              <a:ext cx="38"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204" name="Line 423"/>
            <p:cNvSpPr>
              <a:spLocks noChangeShapeType="1"/>
            </p:cNvSpPr>
            <p:nvPr/>
          </p:nvSpPr>
          <p:spPr bwMode="auto">
            <a:xfrm flipH="1">
              <a:off x="816" y="2358"/>
              <a:ext cx="48"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205" name="Line 424"/>
            <p:cNvSpPr>
              <a:spLocks noChangeShapeType="1"/>
            </p:cNvSpPr>
            <p:nvPr/>
          </p:nvSpPr>
          <p:spPr bwMode="auto">
            <a:xfrm flipH="1">
              <a:off x="826" y="2265"/>
              <a:ext cx="38"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206" name="Line 425"/>
            <p:cNvSpPr>
              <a:spLocks noChangeShapeType="1"/>
            </p:cNvSpPr>
            <p:nvPr/>
          </p:nvSpPr>
          <p:spPr bwMode="auto">
            <a:xfrm flipH="1">
              <a:off x="826" y="2171"/>
              <a:ext cx="38"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207" name="Line 426"/>
            <p:cNvSpPr>
              <a:spLocks noChangeShapeType="1"/>
            </p:cNvSpPr>
            <p:nvPr/>
          </p:nvSpPr>
          <p:spPr bwMode="auto">
            <a:xfrm flipH="1">
              <a:off x="826" y="2077"/>
              <a:ext cx="38"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208" name="Line 427"/>
            <p:cNvSpPr>
              <a:spLocks noChangeShapeType="1"/>
            </p:cNvSpPr>
            <p:nvPr/>
          </p:nvSpPr>
          <p:spPr bwMode="auto">
            <a:xfrm flipH="1">
              <a:off x="826" y="1983"/>
              <a:ext cx="38"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209" name="Line 428"/>
            <p:cNvSpPr>
              <a:spLocks noChangeShapeType="1"/>
            </p:cNvSpPr>
            <p:nvPr/>
          </p:nvSpPr>
          <p:spPr bwMode="auto">
            <a:xfrm flipH="1">
              <a:off x="826" y="1889"/>
              <a:ext cx="38"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210" name="Line 429"/>
            <p:cNvSpPr>
              <a:spLocks noChangeShapeType="1"/>
            </p:cNvSpPr>
            <p:nvPr/>
          </p:nvSpPr>
          <p:spPr bwMode="auto">
            <a:xfrm flipH="1">
              <a:off x="816" y="1889"/>
              <a:ext cx="48"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211" name="Line 430"/>
            <p:cNvSpPr>
              <a:spLocks noChangeShapeType="1"/>
            </p:cNvSpPr>
            <p:nvPr/>
          </p:nvSpPr>
          <p:spPr bwMode="auto">
            <a:xfrm>
              <a:off x="2352" y="2827"/>
              <a:ext cx="1017"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212" name="Line 431"/>
            <p:cNvSpPr>
              <a:spLocks noChangeShapeType="1"/>
            </p:cNvSpPr>
            <p:nvPr/>
          </p:nvSpPr>
          <p:spPr bwMode="auto">
            <a:xfrm>
              <a:off x="2352"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213" name="Line 432"/>
            <p:cNvSpPr>
              <a:spLocks noChangeShapeType="1"/>
            </p:cNvSpPr>
            <p:nvPr/>
          </p:nvSpPr>
          <p:spPr bwMode="auto">
            <a:xfrm>
              <a:off x="2352" y="2827"/>
              <a:ext cx="1" cy="4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214" name="Line 433"/>
            <p:cNvSpPr>
              <a:spLocks noChangeShapeType="1"/>
            </p:cNvSpPr>
            <p:nvPr/>
          </p:nvSpPr>
          <p:spPr bwMode="auto">
            <a:xfrm>
              <a:off x="2363"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215" name="Line 434"/>
            <p:cNvSpPr>
              <a:spLocks noChangeShapeType="1"/>
            </p:cNvSpPr>
            <p:nvPr/>
          </p:nvSpPr>
          <p:spPr bwMode="auto">
            <a:xfrm>
              <a:off x="2375"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216" name="Line 435"/>
            <p:cNvSpPr>
              <a:spLocks noChangeShapeType="1"/>
            </p:cNvSpPr>
            <p:nvPr/>
          </p:nvSpPr>
          <p:spPr bwMode="auto">
            <a:xfrm>
              <a:off x="2386"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217" name="Line 436"/>
            <p:cNvSpPr>
              <a:spLocks noChangeShapeType="1"/>
            </p:cNvSpPr>
            <p:nvPr/>
          </p:nvSpPr>
          <p:spPr bwMode="auto">
            <a:xfrm>
              <a:off x="2397"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218" name="Line 437"/>
            <p:cNvSpPr>
              <a:spLocks noChangeShapeType="1"/>
            </p:cNvSpPr>
            <p:nvPr/>
          </p:nvSpPr>
          <p:spPr bwMode="auto">
            <a:xfrm>
              <a:off x="2409"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219" name="Line 438"/>
            <p:cNvSpPr>
              <a:spLocks noChangeShapeType="1"/>
            </p:cNvSpPr>
            <p:nvPr/>
          </p:nvSpPr>
          <p:spPr bwMode="auto">
            <a:xfrm>
              <a:off x="2420"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220" name="Line 439"/>
            <p:cNvSpPr>
              <a:spLocks noChangeShapeType="1"/>
            </p:cNvSpPr>
            <p:nvPr/>
          </p:nvSpPr>
          <p:spPr bwMode="auto">
            <a:xfrm>
              <a:off x="2431"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221" name="Line 440"/>
            <p:cNvSpPr>
              <a:spLocks noChangeShapeType="1"/>
            </p:cNvSpPr>
            <p:nvPr/>
          </p:nvSpPr>
          <p:spPr bwMode="auto">
            <a:xfrm>
              <a:off x="2443"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222" name="Line 441"/>
            <p:cNvSpPr>
              <a:spLocks noChangeShapeType="1"/>
            </p:cNvSpPr>
            <p:nvPr/>
          </p:nvSpPr>
          <p:spPr bwMode="auto">
            <a:xfrm>
              <a:off x="2454"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223" name="Line 442"/>
            <p:cNvSpPr>
              <a:spLocks noChangeShapeType="1"/>
            </p:cNvSpPr>
            <p:nvPr/>
          </p:nvSpPr>
          <p:spPr bwMode="auto">
            <a:xfrm>
              <a:off x="2465"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224" name="Line 443"/>
            <p:cNvSpPr>
              <a:spLocks noChangeShapeType="1"/>
            </p:cNvSpPr>
            <p:nvPr/>
          </p:nvSpPr>
          <p:spPr bwMode="auto">
            <a:xfrm>
              <a:off x="2476"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225" name="Line 444"/>
            <p:cNvSpPr>
              <a:spLocks noChangeShapeType="1"/>
            </p:cNvSpPr>
            <p:nvPr/>
          </p:nvSpPr>
          <p:spPr bwMode="auto">
            <a:xfrm>
              <a:off x="2488"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226" name="Line 445"/>
            <p:cNvSpPr>
              <a:spLocks noChangeShapeType="1"/>
            </p:cNvSpPr>
            <p:nvPr/>
          </p:nvSpPr>
          <p:spPr bwMode="auto">
            <a:xfrm>
              <a:off x="2499"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227" name="Line 446"/>
            <p:cNvSpPr>
              <a:spLocks noChangeShapeType="1"/>
            </p:cNvSpPr>
            <p:nvPr/>
          </p:nvSpPr>
          <p:spPr bwMode="auto">
            <a:xfrm>
              <a:off x="2510"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228" name="Line 447"/>
            <p:cNvSpPr>
              <a:spLocks noChangeShapeType="1"/>
            </p:cNvSpPr>
            <p:nvPr/>
          </p:nvSpPr>
          <p:spPr bwMode="auto">
            <a:xfrm>
              <a:off x="2522"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229" name="Line 448"/>
            <p:cNvSpPr>
              <a:spLocks noChangeShapeType="1"/>
            </p:cNvSpPr>
            <p:nvPr/>
          </p:nvSpPr>
          <p:spPr bwMode="auto">
            <a:xfrm>
              <a:off x="2533"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230" name="Line 449"/>
            <p:cNvSpPr>
              <a:spLocks noChangeShapeType="1"/>
            </p:cNvSpPr>
            <p:nvPr/>
          </p:nvSpPr>
          <p:spPr bwMode="auto">
            <a:xfrm>
              <a:off x="2544"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231" name="Line 450"/>
            <p:cNvSpPr>
              <a:spLocks noChangeShapeType="1"/>
            </p:cNvSpPr>
            <p:nvPr/>
          </p:nvSpPr>
          <p:spPr bwMode="auto">
            <a:xfrm>
              <a:off x="2555"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232" name="Line 451"/>
            <p:cNvSpPr>
              <a:spLocks noChangeShapeType="1"/>
            </p:cNvSpPr>
            <p:nvPr/>
          </p:nvSpPr>
          <p:spPr bwMode="auto">
            <a:xfrm>
              <a:off x="2567"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233" name="Line 452"/>
            <p:cNvSpPr>
              <a:spLocks noChangeShapeType="1"/>
            </p:cNvSpPr>
            <p:nvPr/>
          </p:nvSpPr>
          <p:spPr bwMode="auto">
            <a:xfrm>
              <a:off x="2578"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234" name="Line 453"/>
            <p:cNvSpPr>
              <a:spLocks noChangeShapeType="1"/>
            </p:cNvSpPr>
            <p:nvPr/>
          </p:nvSpPr>
          <p:spPr bwMode="auto">
            <a:xfrm>
              <a:off x="2578" y="2827"/>
              <a:ext cx="1" cy="4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235" name="Line 454"/>
            <p:cNvSpPr>
              <a:spLocks noChangeShapeType="1"/>
            </p:cNvSpPr>
            <p:nvPr/>
          </p:nvSpPr>
          <p:spPr bwMode="auto">
            <a:xfrm>
              <a:off x="2589"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236" name="Line 455"/>
            <p:cNvSpPr>
              <a:spLocks noChangeShapeType="1"/>
            </p:cNvSpPr>
            <p:nvPr/>
          </p:nvSpPr>
          <p:spPr bwMode="auto">
            <a:xfrm>
              <a:off x="2601"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237" name="Line 456"/>
            <p:cNvSpPr>
              <a:spLocks noChangeShapeType="1"/>
            </p:cNvSpPr>
            <p:nvPr/>
          </p:nvSpPr>
          <p:spPr bwMode="auto">
            <a:xfrm>
              <a:off x="2612"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238" name="Line 457"/>
            <p:cNvSpPr>
              <a:spLocks noChangeShapeType="1"/>
            </p:cNvSpPr>
            <p:nvPr/>
          </p:nvSpPr>
          <p:spPr bwMode="auto">
            <a:xfrm>
              <a:off x="2623"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239" name="Line 458"/>
            <p:cNvSpPr>
              <a:spLocks noChangeShapeType="1"/>
            </p:cNvSpPr>
            <p:nvPr/>
          </p:nvSpPr>
          <p:spPr bwMode="auto">
            <a:xfrm>
              <a:off x="2635"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240" name="Line 459"/>
            <p:cNvSpPr>
              <a:spLocks noChangeShapeType="1"/>
            </p:cNvSpPr>
            <p:nvPr/>
          </p:nvSpPr>
          <p:spPr bwMode="auto">
            <a:xfrm>
              <a:off x="2646"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241" name="Line 460"/>
            <p:cNvSpPr>
              <a:spLocks noChangeShapeType="1"/>
            </p:cNvSpPr>
            <p:nvPr/>
          </p:nvSpPr>
          <p:spPr bwMode="auto">
            <a:xfrm>
              <a:off x="2657"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242" name="Line 461"/>
            <p:cNvSpPr>
              <a:spLocks noChangeShapeType="1"/>
            </p:cNvSpPr>
            <p:nvPr/>
          </p:nvSpPr>
          <p:spPr bwMode="auto">
            <a:xfrm>
              <a:off x="2668"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243" name="Line 462"/>
            <p:cNvSpPr>
              <a:spLocks noChangeShapeType="1"/>
            </p:cNvSpPr>
            <p:nvPr/>
          </p:nvSpPr>
          <p:spPr bwMode="auto">
            <a:xfrm>
              <a:off x="2680"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244" name="Line 463"/>
            <p:cNvSpPr>
              <a:spLocks noChangeShapeType="1"/>
            </p:cNvSpPr>
            <p:nvPr/>
          </p:nvSpPr>
          <p:spPr bwMode="auto">
            <a:xfrm>
              <a:off x="2691"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245" name="Line 464"/>
            <p:cNvSpPr>
              <a:spLocks noChangeShapeType="1"/>
            </p:cNvSpPr>
            <p:nvPr/>
          </p:nvSpPr>
          <p:spPr bwMode="auto">
            <a:xfrm>
              <a:off x="2702"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246" name="Line 465"/>
            <p:cNvSpPr>
              <a:spLocks noChangeShapeType="1"/>
            </p:cNvSpPr>
            <p:nvPr/>
          </p:nvSpPr>
          <p:spPr bwMode="auto">
            <a:xfrm>
              <a:off x="2714"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247" name="Line 466"/>
            <p:cNvSpPr>
              <a:spLocks noChangeShapeType="1"/>
            </p:cNvSpPr>
            <p:nvPr/>
          </p:nvSpPr>
          <p:spPr bwMode="auto">
            <a:xfrm>
              <a:off x="2725"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248" name="Line 467"/>
            <p:cNvSpPr>
              <a:spLocks noChangeShapeType="1"/>
            </p:cNvSpPr>
            <p:nvPr/>
          </p:nvSpPr>
          <p:spPr bwMode="auto">
            <a:xfrm>
              <a:off x="2736"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249" name="Line 468"/>
            <p:cNvSpPr>
              <a:spLocks noChangeShapeType="1"/>
            </p:cNvSpPr>
            <p:nvPr/>
          </p:nvSpPr>
          <p:spPr bwMode="auto">
            <a:xfrm>
              <a:off x="2747"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250" name="Line 469"/>
            <p:cNvSpPr>
              <a:spLocks noChangeShapeType="1"/>
            </p:cNvSpPr>
            <p:nvPr/>
          </p:nvSpPr>
          <p:spPr bwMode="auto">
            <a:xfrm>
              <a:off x="2759"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251" name="Line 470"/>
            <p:cNvSpPr>
              <a:spLocks noChangeShapeType="1"/>
            </p:cNvSpPr>
            <p:nvPr/>
          </p:nvSpPr>
          <p:spPr bwMode="auto">
            <a:xfrm>
              <a:off x="2770"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252" name="Line 471"/>
            <p:cNvSpPr>
              <a:spLocks noChangeShapeType="1"/>
            </p:cNvSpPr>
            <p:nvPr/>
          </p:nvSpPr>
          <p:spPr bwMode="auto">
            <a:xfrm>
              <a:off x="2781"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253" name="Line 472"/>
            <p:cNvSpPr>
              <a:spLocks noChangeShapeType="1"/>
            </p:cNvSpPr>
            <p:nvPr/>
          </p:nvSpPr>
          <p:spPr bwMode="auto">
            <a:xfrm>
              <a:off x="2793"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254" name="Line 473"/>
            <p:cNvSpPr>
              <a:spLocks noChangeShapeType="1"/>
            </p:cNvSpPr>
            <p:nvPr/>
          </p:nvSpPr>
          <p:spPr bwMode="auto">
            <a:xfrm>
              <a:off x="2804"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255" name="Line 474"/>
            <p:cNvSpPr>
              <a:spLocks noChangeShapeType="1"/>
            </p:cNvSpPr>
            <p:nvPr/>
          </p:nvSpPr>
          <p:spPr bwMode="auto">
            <a:xfrm>
              <a:off x="2804" y="2827"/>
              <a:ext cx="1" cy="4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256" name="Line 475"/>
            <p:cNvSpPr>
              <a:spLocks noChangeShapeType="1"/>
            </p:cNvSpPr>
            <p:nvPr/>
          </p:nvSpPr>
          <p:spPr bwMode="auto">
            <a:xfrm>
              <a:off x="2815"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257" name="Line 476"/>
            <p:cNvSpPr>
              <a:spLocks noChangeShapeType="1"/>
            </p:cNvSpPr>
            <p:nvPr/>
          </p:nvSpPr>
          <p:spPr bwMode="auto">
            <a:xfrm>
              <a:off x="2827"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258" name="Line 477"/>
            <p:cNvSpPr>
              <a:spLocks noChangeShapeType="1"/>
            </p:cNvSpPr>
            <p:nvPr/>
          </p:nvSpPr>
          <p:spPr bwMode="auto">
            <a:xfrm>
              <a:off x="2838"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259" name="Line 478"/>
            <p:cNvSpPr>
              <a:spLocks noChangeShapeType="1"/>
            </p:cNvSpPr>
            <p:nvPr/>
          </p:nvSpPr>
          <p:spPr bwMode="auto">
            <a:xfrm>
              <a:off x="2849"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260" name="Line 479"/>
            <p:cNvSpPr>
              <a:spLocks noChangeShapeType="1"/>
            </p:cNvSpPr>
            <p:nvPr/>
          </p:nvSpPr>
          <p:spPr bwMode="auto">
            <a:xfrm>
              <a:off x="2860"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261" name="Line 480"/>
            <p:cNvSpPr>
              <a:spLocks noChangeShapeType="1"/>
            </p:cNvSpPr>
            <p:nvPr/>
          </p:nvSpPr>
          <p:spPr bwMode="auto">
            <a:xfrm>
              <a:off x="2872"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262" name="Line 481"/>
            <p:cNvSpPr>
              <a:spLocks noChangeShapeType="1"/>
            </p:cNvSpPr>
            <p:nvPr/>
          </p:nvSpPr>
          <p:spPr bwMode="auto">
            <a:xfrm>
              <a:off x="2883"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263" name="Line 482"/>
            <p:cNvSpPr>
              <a:spLocks noChangeShapeType="1"/>
            </p:cNvSpPr>
            <p:nvPr/>
          </p:nvSpPr>
          <p:spPr bwMode="auto">
            <a:xfrm>
              <a:off x="2894"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264" name="Line 483"/>
            <p:cNvSpPr>
              <a:spLocks noChangeShapeType="1"/>
            </p:cNvSpPr>
            <p:nvPr/>
          </p:nvSpPr>
          <p:spPr bwMode="auto">
            <a:xfrm>
              <a:off x="2906"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265" name="Line 484"/>
            <p:cNvSpPr>
              <a:spLocks noChangeShapeType="1"/>
            </p:cNvSpPr>
            <p:nvPr/>
          </p:nvSpPr>
          <p:spPr bwMode="auto">
            <a:xfrm>
              <a:off x="2917"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266" name="Line 485"/>
            <p:cNvSpPr>
              <a:spLocks noChangeShapeType="1"/>
            </p:cNvSpPr>
            <p:nvPr/>
          </p:nvSpPr>
          <p:spPr bwMode="auto">
            <a:xfrm>
              <a:off x="2928"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267" name="Line 486"/>
            <p:cNvSpPr>
              <a:spLocks noChangeShapeType="1"/>
            </p:cNvSpPr>
            <p:nvPr/>
          </p:nvSpPr>
          <p:spPr bwMode="auto">
            <a:xfrm>
              <a:off x="2940"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268" name="Line 487"/>
            <p:cNvSpPr>
              <a:spLocks noChangeShapeType="1"/>
            </p:cNvSpPr>
            <p:nvPr/>
          </p:nvSpPr>
          <p:spPr bwMode="auto">
            <a:xfrm>
              <a:off x="2951"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269" name="Line 488"/>
            <p:cNvSpPr>
              <a:spLocks noChangeShapeType="1"/>
            </p:cNvSpPr>
            <p:nvPr/>
          </p:nvSpPr>
          <p:spPr bwMode="auto">
            <a:xfrm>
              <a:off x="2962"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270" name="Line 489"/>
            <p:cNvSpPr>
              <a:spLocks noChangeShapeType="1"/>
            </p:cNvSpPr>
            <p:nvPr/>
          </p:nvSpPr>
          <p:spPr bwMode="auto">
            <a:xfrm>
              <a:off x="2973"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271" name="Line 490"/>
            <p:cNvSpPr>
              <a:spLocks noChangeShapeType="1"/>
            </p:cNvSpPr>
            <p:nvPr/>
          </p:nvSpPr>
          <p:spPr bwMode="auto">
            <a:xfrm>
              <a:off x="2985"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272" name="Line 491"/>
            <p:cNvSpPr>
              <a:spLocks noChangeShapeType="1"/>
            </p:cNvSpPr>
            <p:nvPr/>
          </p:nvSpPr>
          <p:spPr bwMode="auto">
            <a:xfrm>
              <a:off x="2996"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273" name="Line 492"/>
            <p:cNvSpPr>
              <a:spLocks noChangeShapeType="1"/>
            </p:cNvSpPr>
            <p:nvPr/>
          </p:nvSpPr>
          <p:spPr bwMode="auto">
            <a:xfrm>
              <a:off x="3007"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274" name="Line 493"/>
            <p:cNvSpPr>
              <a:spLocks noChangeShapeType="1"/>
            </p:cNvSpPr>
            <p:nvPr/>
          </p:nvSpPr>
          <p:spPr bwMode="auto">
            <a:xfrm>
              <a:off x="3019"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275" name="Line 494"/>
            <p:cNvSpPr>
              <a:spLocks noChangeShapeType="1"/>
            </p:cNvSpPr>
            <p:nvPr/>
          </p:nvSpPr>
          <p:spPr bwMode="auto">
            <a:xfrm>
              <a:off x="3030"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276" name="Line 495"/>
            <p:cNvSpPr>
              <a:spLocks noChangeShapeType="1"/>
            </p:cNvSpPr>
            <p:nvPr/>
          </p:nvSpPr>
          <p:spPr bwMode="auto">
            <a:xfrm>
              <a:off x="3030" y="2827"/>
              <a:ext cx="1" cy="4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277" name="Line 496"/>
            <p:cNvSpPr>
              <a:spLocks noChangeShapeType="1"/>
            </p:cNvSpPr>
            <p:nvPr/>
          </p:nvSpPr>
          <p:spPr bwMode="auto">
            <a:xfrm>
              <a:off x="3041"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278" name="Line 497"/>
            <p:cNvSpPr>
              <a:spLocks noChangeShapeType="1"/>
            </p:cNvSpPr>
            <p:nvPr/>
          </p:nvSpPr>
          <p:spPr bwMode="auto">
            <a:xfrm>
              <a:off x="3052"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279" name="Line 498"/>
            <p:cNvSpPr>
              <a:spLocks noChangeShapeType="1"/>
            </p:cNvSpPr>
            <p:nvPr/>
          </p:nvSpPr>
          <p:spPr bwMode="auto">
            <a:xfrm>
              <a:off x="3064"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280" name="Line 499"/>
            <p:cNvSpPr>
              <a:spLocks noChangeShapeType="1"/>
            </p:cNvSpPr>
            <p:nvPr/>
          </p:nvSpPr>
          <p:spPr bwMode="auto">
            <a:xfrm>
              <a:off x="3075"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281" name="Line 500"/>
            <p:cNvSpPr>
              <a:spLocks noChangeShapeType="1"/>
            </p:cNvSpPr>
            <p:nvPr/>
          </p:nvSpPr>
          <p:spPr bwMode="auto">
            <a:xfrm>
              <a:off x="3086"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282" name="Line 501"/>
            <p:cNvSpPr>
              <a:spLocks noChangeShapeType="1"/>
            </p:cNvSpPr>
            <p:nvPr/>
          </p:nvSpPr>
          <p:spPr bwMode="auto">
            <a:xfrm>
              <a:off x="3098"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283" name="Line 502"/>
            <p:cNvSpPr>
              <a:spLocks noChangeShapeType="1"/>
            </p:cNvSpPr>
            <p:nvPr/>
          </p:nvSpPr>
          <p:spPr bwMode="auto">
            <a:xfrm>
              <a:off x="3109"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284" name="Line 503"/>
            <p:cNvSpPr>
              <a:spLocks noChangeShapeType="1"/>
            </p:cNvSpPr>
            <p:nvPr/>
          </p:nvSpPr>
          <p:spPr bwMode="auto">
            <a:xfrm>
              <a:off x="3120"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285" name="Line 504"/>
            <p:cNvSpPr>
              <a:spLocks noChangeShapeType="1"/>
            </p:cNvSpPr>
            <p:nvPr/>
          </p:nvSpPr>
          <p:spPr bwMode="auto">
            <a:xfrm>
              <a:off x="3131"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286" name="Line 505"/>
            <p:cNvSpPr>
              <a:spLocks noChangeShapeType="1"/>
            </p:cNvSpPr>
            <p:nvPr/>
          </p:nvSpPr>
          <p:spPr bwMode="auto">
            <a:xfrm>
              <a:off x="3143"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287" name="Line 506"/>
            <p:cNvSpPr>
              <a:spLocks noChangeShapeType="1"/>
            </p:cNvSpPr>
            <p:nvPr/>
          </p:nvSpPr>
          <p:spPr bwMode="auto">
            <a:xfrm>
              <a:off x="3154"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288" name="Line 507"/>
            <p:cNvSpPr>
              <a:spLocks noChangeShapeType="1"/>
            </p:cNvSpPr>
            <p:nvPr/>
          </p:nvSpPr>
          <p:spPr bwMode="auto">
            <a:xfrm>
              <a:off x="3165"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289" name="Line 508"/>
            <p:cNvSpPr>
              <a:spLocks noChangeShapeType="1"/>
            </p:cNvSpPr>
            <p:nvPr/>
          </p:nvSpPr>
          <p:spPr bwMode="auto">
            <a:xfrm>
              <a:off x="3177"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290" name="Line 509"/>
            <p:cNvSpPr>
              <a:spLocks noChangeShapeType="1"/>
            </p:cNvSpPr>
            <p:nvPr/>
          </p:nvSpPr>
          <p:spPr bwMode="auto">
            <a:xfrm>
              <a:off x="3188"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291" name="Line 510"/>
            <p:cNvSpPr>
              <a:spLocks noChangeShapeType="1"/>
            </p:cNvSpPr>
            <p:nvPr/>
          </p:nvSpPr>
          <p:spPr bwMode="auto">
            <a:xfrm>
              <a:off x="3199"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292" name="Line 511"/>
            <p:cNvSpPr>
              <a:spLocks noChangeShapeType="1"/>
            </p:cNvSpPr>
            <p:nvPr/>
          </p:nvSpPr>
          <p:spPr bwMode="auto">
            <a:xfrm>
              <a:off x="3210"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293" name="Line 512"/>
            <p:cNvSpPr>
              <a:spLocks noChangeShapeType="1"/>
            </p:cNvSpPr>
            <p:nvPr/>
          </p:nvSpPr>
          <p:spPr bwMode="auto">
            <a:xfrm>
              <a:off x="3222"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294" name="Line 513"/>
            <p:cNvSpPr>
              <a:spLocks noChangeShapeType="1"/>
            </p:cNvSpPr>
            <p:nvPr/>
          </p:nvSpPr>
          <p:spPr bwMode="auto">
            <a:xfrm>
              <a:off x="3233"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295" name="Line 514"/>
            <p:cNvSpPr>
              <a:spLocks noChangeShapeType="1"/>
            </p:cNvSpPr>
            <p:nvPr/>
          </p:nvSpPr>
          <p:spPr bwMode="auto">
            <a:xfrm>
              <a:off x="3244"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296" name="Line 515"/>
            <p:cNvSpPr>
              <a:spLocks noChangeShapeType="1"/>
            </p:cNvSpPr>
            <p:nvPr/>
          </p:nvSpPr>
          <p:spPr bwMode="auto">
            <a:xfrm>
              <a:off x="3256"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297" name="Line 516"/>
            <p:cNvSpPr>
              <a:spLocks noChangeShapeType="1"/>
            </p:cNvSpPr>
            <p:nvPr/>
          </p:nvSpPr>
          <p:spPr bwMode="auto">
            <a:xfrm>
              <a:off x="3256" y="2827"/>
              <a:ext cx="1" cy="4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298" name="Line 517"/>
            <p:cNvSpPr>
              <a:spLocks noChangeShapeType="1"/>
            </p:cNvSpPr>
            <p:nvPr/>
          </p:nvSpPr>
          <p:spPr bwMode="auto">
            <a:xfrm>
              <a:off x="3267"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299" name="Line 518"/>
            <p:cNvSpPr>
              <a:spLocks noChangeShapeType="1"/>
            </p:cNvSpPr>
            <p:nvPr/>
          </p:nvSpPr>
          <p:spPr bwMode="auto">
            <a:xfrm>
              <a:off x="3278"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300" name="Line 519"/>
            <p:cNvSpPr>
              <a:spLocks noChangeShapeType="1"/>
            </p:cNvSpPr>
            <p:nvPr/>
          </p:nvSpPr>
          <p:spPr bwMode="auto">
            <a:xfrm>
              <a:off x="3290"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301" name="Line 520"/>
            <p:cNvSpPr>
              <a:spLocks noChangeShapeType="1"/>
            </p:cNvSpPr>
            <p:nvPr/>
          </p:nvSpPr>
          <p:spPr bwMode="auto">
            <a:xfrm>
              <a:off x="3301"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302" name="Line 521"/>
            <p:cNvSpPr>
              <a:spLocks noChangeShapeType="1"/>
            </p:cNvSpPr>
            <p:nvPr/>
          </p:nvSpPr>
          <p:spPr bwMode="auto">
            <a:xfrm>
              <a:off x="3312"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303" name="Line 522"/>
            <p:cNvSpPr>
              <a:spLocks noChangeShapeType="1"/>
            </p:cNvSpPr>
            <p:nvPr/>
          </p:nvSpPr>
          <p:spPr bwMode="auto">
            <a:xfrm>
              <a:off x="3324"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304" name="Line 523"/>
            <p:cNvSpPr>
              <a:spLocks noChangeShapeType="1"/>
            </p:cNvSpPr>
            <p:nvPr/>
          </p:nvSpPr>
          <p:spPr bwMode="auto">
            <a:xfrm>
              <a:off x="3335"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305" name="Line 524"/>
            <p:cNvSpPr>
              <a:spLocks noChangeShapeType="1"/>
            </p:cNvSpPr>
            <p:nvPr/>
          </p:nvSpPr>
          <p:spPr bwMode="auto">
            <a:xfrm>
              <a:off x="3346"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306" name="Line 525"/>
            <p:cNvSpPr>
              <a:spLocks noChangeShapeType="1"/>
            </p:cNvSpPr>
            <p:nvPr/>
          </p:nvSpPr>
          <p:spPr bwMode="auto">
            <a:xfrm>
              <a:off x="3357"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307" name="Line 526"/>
            <p:cNvSpPr>
              <a:spLocks noChangeShapeType="1"/>
            </p:cNvSpPr>
            <p:nvPr/>
          </p:nvSpPr>
          <p:spPr bwMode="auto">
            <a:xfrm>
              <a:off x="3369"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308" name="Line 527"/>
            <p:cNvSpPr>
              <a:spLocks noChangeShapeType="1"/>
            </p:cNvSpPr>
            <p:nvPr/>
          </p:nvSpPr>
          <p:spPr bwMode="auto">
            <a:xfrm flipV="1">
              <a:off x="2352" y="1889"/>
              <a:ext cx="1" cy="938"/>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309" name="Line 528"/>
            <p:cNvSpPr>
              <a:spLocks noChangeShapeType="1"/>
            </p:cNvSpPr>
            <p:nvPr/>
          </p:nvSpPr>
          <p:spPr bwMode="auto">
            <a:xfrm flipH="1">
              <a:off x="2314" y="2827"/>
              <a:ext cx="38"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310" name="Line 529"/>
            <p:cNvSpPr>
              <a:spLocks noChangeShapeType="1"/>
            </p:cNvSpPr>
            <p:nvPr/>
          </p:nvSpPr>
          <p:spPr bwMode="auto">
            <a:xfrm flipH="1">
              <a:off x="2304" y="2827"/>
              <a:ext cx="48"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311" name="Line 530"/>
            <p:cNvSpPr>
              <a:spLocks noChangeShapeType="1"/>
            </p:cNvSpPr>
            <p:nvPr/>
          </p:nvSpPr>
          <p:spPr bwMode="auto">
            <a:xfrm flipH="1">
              <a:off x="2314" y="2734"/>
              <a:ext cx="38"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312" name="Line 531"/>
            <p:cNvSpPr>
              <a:spLocks noChangeShapeType="1"/>
            </p:cNvSpPr>
            <p:nvPr/>
          </p:nvSpPr>
          <p:spPr bwMode="auto">
            <a:xfrm flipH="1">
              <a:off x="2314" y="2640"/>
              <a:ext cx="38"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313" name="Line 532"/>
            <p:cNvSpPr>
              <a:spLocks noChangeShapeType="1"/>
            </p:cNvSpPr>
            <p:nvPr/>
          </p:nvSpPr>
          <p:spPr bwMode="auto">
            <a:xfrm flipH="1">
              <a:off x="2314" y="2546"/>
              <a:ext cx="38"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314" name="Line 533"/>
            <p:cNvSpPr>
              <a:spLocks noChangeShapeType="1"/>
            </p:cNvSpPr>
            <p:nvPr/>
          </p:nvSpPr>
          <p:spPr bwMode="auto">
            <a:xfrm flipH="1">
              <a:off x="2314" y="2452"/>
              <a:ext cx="38"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315" name="Line 534"/>
            <p:cNvSpPr>
              <a:spLocks noChangeShapeType="1"/>
            </p:cNvSpPr>
            <p:nvPr/>
          </p:nvSpPr>
          <p:spPr bwMode="auto">
            <a:xfrm flipH="1">
              <a:off x="2314" y="2358"/>
              <a:ext cx="38"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316" name="Line 535"/>
            <p:cNvSpPr>
              <a:spLocks noChangeShapeType="1"/>
            </p:cNvSpPr>
            <p:nvPr/>
          </p:nvSpPr>
          <p:spPr bwMode="auto">
            <a:xfrm flipH="1">
              <a:off x="2304" y="2358"/>
              <a:ext cx="48"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317" name="Line 536"/>
            <p:cNvSpPr>
              <a:spLocks noChangeShapeType="1"/>
            </p:cNvSpPr>
            <p:nvPr/>
          </p:nvSpPr>
          <p:spPr bwMode="auto">
            <a:xfrm flipH="1">
              <a:off x="2314" y="2265"/>
              <a:ext cx="38"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318" name="Line 537"/>
            <p:cNvSpPr>
              <a:spLocks noChangeShapeType="1"/>
            </p:cNvSpPr>
            <p:nvPr/>
          </p:nvSpPr>
          <p:spPr bwMode="auto">
            <a:xfrm flipH="1">
              <a:off x="2314" y="2171"/>
              <a:ext cx="38"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319" name="Line 538"/>
            <p:cNvSpPr>
              <a:spLocks noChangeShapeType="1"/>
            </p:cNvSpPr>
            <p:nvPr/>
          </p:nvSpPr>
          <p:spPr bwMode="auto">
            <a:xfrm flipH="1">
              <a:off x="2314" y="2077"/>
              <a:ext cx="38"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320" name="Line 539"/>
            <p:cNvSpPr>
              <a:spLocks noChangeShapeType="1"/>
            </p:cNvSpPr>
            <p:nvPr/>
          </p:nvSpPr>
          <p:spPr bwMode="auto">
            <a:xfrm flipH="1">
              <a:off x="2314" y="1983"/>
              <a:ext cx="38"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321" name="Line 540"/>
            <p:cNvSpPr>
              <a:spLocks noChangeShapeType="1"/>
            </p:cNvSpPr>
            <p:nvPr/>
          </p:nvSpPr>
          <p:spPr bwMode="auto">
            <a:xfrm flipH="1">
              <a:off x="2314" y="1889"/>
              <a:ext cx="38"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322" name="Line 541"/>
            <p:cNvSpPr>
              <a:spLocks noChangeShapeType="1"/>
            </p:cNvSpPr>
            <p:nvPr/>
          </p:nvSpPr>
          <p:spPr bwMode="auto">
            <a:xfrm flipH="1">
              <a:off x="2304" y="1889"/>
              <a:ext cx="48"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323" name="Line 542"/>
            <p:cNvSpPr>
              <a:spLocks noChangeShapeType="1"/>
            </p:cNvSpPr>
            <p:nvPr/>
          </p:nvSpPr>
          <p:spPr bwMode="auto">
            <a:xfrm>
              <a:off x="3840" y="2827"/>
              <a:ext cx="1017"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324" name="Line 543"/>
            <p:cNvSpPr>
              <a:spLocks noChangeShapeType="1"/>
            </p:cNvSpPr>
            <p:nvPr/>
          </p:nvSpPr>
          <p:spPr bwMode="auto">
            <a:xfrm>
              <a:off x="3840"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325" name="Line 544"/>
            <p:cNvSpPr>
              <a:spLocks noChangeShapeType="1"/>
            </p:cNvSpPr>
            <p:nvPr/>
          </p:nvSpPr>
          <p:spPr bwMode="auto">
            <a:xfrm>
              <a:off x="3840" y="2827"/>
              <a:ext cx="1" cy="4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326" name="Line 545"/>
            <p:cNvSpPr>
              <a:spLocks noChangeShapeType="1"/>
            </p:cNvSpPr>
            <p:nvPr/>
          </p:nvSpPr>
          <p:spPr bwMode="auto">
            <a:xfrm>
              <a:off x="3851"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327" name="Line 546"/>
            <p:cNvSpPr>
              <a:spLocks noChangeShapeType="1"/>
            </p:cNvSpPr>
            <p:nvPr/>
          </p:nvSpPr>
          <p:spPr bwMode="auto">
            <a:xfrm>
              <a:off x="3863"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328" name="Line 547"/>
            <p:cNvSpPr>
              <a:spLocks noChangeShapeType="1"/>
            </p:cNvSpPr>
            <p:nvPr/>
          </p:nvSpPr>
          <p:spPr bwMode="auto">
            <a:xfrm>
              <a:off x="3874"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329" name="Line 548"/>
            <p:cNvSpPr>
              <a:spLocks noChangeShapeType="1"/>
            </p:cNvSpPr>
            <p:nvPr/>
          </p:nvSpPr>
          <p:spPr bwMode="auto">
            <a:xfrm>
              <a:off x="3885"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330" name="Line 549"/>
            <p:cNvSpPr>
              <a:spLocks noChangeShapeType="1"/>
            </p:cNvSpPr>
            <p:nvPr/>
          </p:nvSpPr>
          <p:spPr bwMode="auto">
            <a:xfrm>
              <a:off x="3897"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331" name="Line 550"/>
            <p:cNvSpPr>
              <a:spLocks noChangeShapeType="1"/>
            </p:cNvSpPr>
            <p:nvPr/>
          </p:nvSpPr>
          <p:spPr bwMode="auto">
            <a:xfrm>
              <a:off x="3908"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332" name="Line 551"/>
            <p:cNvSpPr>
              <a:spLocks noChangeShapeType="1"/>
            </p:cNvSpPr>
            <p:nvPr/>
          </p:nvSpPr>
          <p:spPr bwMode="auto">
            <a:xfrm>
              <a:off x="3919"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333" name="Line 552"/>
            <p:cNvSpPr>
              <a:spLocks noChangeShapeType="1"/>
            </p:cNvSpPr>
            <p:nvPr/>
          </p:nvSpPr>
          <p:spPr bwMode="auto">
            <a:xfrm>
              <a:off x="3931"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334" name="Line 553"/>
            <p:cNvSpPr>
              <a:spLocks noChangeShapeType="1"/>
            </p:cNvSpPr>
            <p:nvPr/>
          </p:nvSpPr>
          <p:spPr bwMode="auto">
            <a:xfrm>
              <a:off x="3942"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335" name="Line 554"/>
            <p:cNvSpPr>
              <a:spLocks noChangeShapeType="1"/>
            </p:cNvSpPr>
            <p:nvPr/>
          </p:nvSpPr>
          <p:spPr bwMode="auto">
            <a:xfrm>
              <a:off x="3953"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336" name="Line 555"/>
            <p:cNvSpPr>
              <a:spLocks noChangeShapeType="1"/>
            </p:cNvSpPr>
            <p:nvPr/>
          </p:nvSpPr>
          <p:spPr bwMode="auto">
            <a:xfrm>
              <a:off x="3964"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337" name="Line 556"/>
            <p:cNvSpPr>
              <a:spLocks noChangeShapeType="1"/>
            </p:cNvSpPr>
            <p:nvPr/>
          </p:nvSpPr>
          <p:spPr bwMode="auto">
            <a:xfrm>
              <a:off x="3976"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338" name="Line 557"/>
            <p:cNvSpPr>
              <a:spLocks noChangeShapeType="1"/>
            </p:cNvSpPr>
            <p:nvPr/>
          </p:nvSpPr>
          <p:spPr bwMode="auto">
            <a:xfrm>
              <a:off x="3987"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339" name="Line 558"/>
            <p:cNvSpPr>
              <a:spLocks noChangeShapeType="1"/>
            </p:cNvSpPr>
            <p:nvPr/>
          </p:nvSpPr>
          <p:spPr bwMode="auto">
            <a:xfrm>
              <a:off x="3998"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340" name="Line 559"/>
            <p:cNvSpPr>
              <a:spLocks noChangeShapeType="1"/>
            </p:cNvSpPr>
            <p:nvPr/>
          </p:nvSpPr>
          <p:spPr bwMode="auto">
            <a:xfrm>
              <a:off x="4010"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341" name="Line 560"/>
            <p:cNvSpPr>
              <a:spLocks noChangeShapeType="1"/>
            </p:cNvSpPr>
            <p:nvPr/>
          </p:nvSpPr>
          <p:spPr bwMode="auto">
            <a:xfrm>
              <a:off x="4021"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342" name="Line 561"/>
            <p:cNvSpPr>
              <a:spLocks noChangeShapeType="1"/>
            </p:cNvSpPr>
            <p:nvPr/>
          </p:nvSpPr>
          <p:spPr bwMode="auto">
            <a:xfrm>
              <a:off x="4032"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343" name="Line 562"/>
            <p:cNvSpPr>
              <a:spLocks noChangeShapeType="1"/>
            </p:cNvSpPr>
            <p:nvPr/>
          </p:nvSpPr>
          <p:spPr bwMode="auto">
            <a:xfrm>
              <a:off x="4043"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344" name="Line 563"/>
            <p:cNvSpPr>
              <a:spLocks noChangeShapeType="1"/>
            </p:cNvSpPr>
            <p:nvPr/>
          </p:nvSpPr>
          <p:spPr bwMode="auto">
            <a:xfrm>
              <a:off x="4055"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345" name="Line 564"/>
            <p:cNvSpPr>
              <a:spLocks noChangeShapeType="1"/>
            </p:cNvSpPr>
            <p:nvPr/>
          </p:nvSpPr>
          <p:spPr bwMode="auto">
            <a:xfrm>
              <a:off x="4066"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346" name="Line 565"/>
            <p:cNvSpPr>
              <a:spLocks noChangeShapeType="1"/>
            </p:cNvSpPr>
            <p:nvPr/>
          </p:nvSpPr>
          <p:spPr bwMode="auto">
            <a:xfrm>
              <a:off x="4066" y="2827"/>
              <a:ext cx="1" cy="4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347" name="Line 566"/>
            <p:cNvSpPr>
              <a:spLocks noChangeShapeType="1"/>
            </p:cNvSpPr>
            <p:nvPr/>
          </p:nvSpPr>
          <p:spPr bwMode="auto">
            <a:xfrm>
              <a:off x="4077"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348" name="Line 567"/>
            <p:cNvSpPr>
              <a:spLocks noChangeShapeType="1"/>
            </p:cNvSpPr>
            <p:nvPr/>
          </p:nvSpPr>
          <p:spPr bwMode="auto">
            <a:xfrm>
              <a:off x="4089"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349" name="Line 568"/>
            <p:cNvSpPr>
              <a:spLocks noChangeShapeType="1"/>
            </p:cNvSpPr>
            <p:nvPr/>
          </p:nvSpPr>
          <p:spPr bwMode="auto">
            <a:xfrm>
              <a:off x="4100"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350" name="Line 569"/>
            <p:cNvSpPr>
              <a:spLocks noChangeShapeType="1"/>
            </p:cNvSpPr>
            <p:nvPr/>
          </p:nvSpPr>
          <p:spPr bwMode="auto">
            <a:xfrm>
              <a:off x="4111"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351" name="Line 570"/>
            <p:cNvSpPr>
              <a:spLocks noChangeShapeType="1"/>
            </p:cNvSpPr>
            <p:nvPr/>
          </p:nvSpPr>
          <p:spPr bwMode="auto">
            <a:xfrm>
              <a:off x="4123"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352" name="Line 571"/>
            <p:cNvSpPr>
              <a:spLocks noChangeShapeType="1"/>
            </p:cNvSpPr>
            <p:nvPr/>
          </p:nvSpPr>
          <p:spPr bwMode="auto">
            <a:xfrm>
              <a:off x="4134"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353" name="Line 572"/>
            <p:cNvSpPr>
              <a:spLocks noChangeShapeType="1"/>
            </p:cNvSpPr>
            <p:nvPr/>
          </p:nvSpPr>
          <p:spPr bwMode="auto">
            <a:xfrm>
              <a:off x="4145"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354" name="Line 573"/>
            <p:cNvSpPr>
              <a:spLocks noChangeShapeType="1"/>
            </p:cNvSpPr>
            <p:nvPr/>
          </p:nvSpPr>
          <p:spPr bwMode="auto">
            <a:xfrm>
              <a:off x="4156"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355" name="Line 574"/>
            <p:cNvSpPr>
              <a:spLocks noChangeShapeType="1"/>
            </p:cNvSpPr>
            <p:nvPr/>
          </p:nvSpPr>
          <p:spPr bwMode="auto">
            <a:xfrm>
              <a:off x="4168"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356" name="Line 575"/>
            <p:cNvSpPr>
              <a:spLocks noChangeShapeType="1"/>
            </p:cNvSpPr>
            <p:nvPr/>
          </p:nvSpPr>
          <p:spPr bwMode="auto">
            <a:xfrm>
              <a:off x="4179"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357" name="Line 576"/>
            <p:cNvSpPr>
              <a:spLocks noChangeShapeType="1"/>
            </p:cNvSpPr>
            <p:nvPr/>
          </p:nvSpPr>
          <p:spPr bwMode="auto">
            <a:xfrm>
              <a:off x="4190"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358" name="Line 577"/>
            <p:cNvSpPr>
              <a:spLocks noChangeShapeType="1"/>
            </p:cNvSpPr>
            <p:nvPr/>
          </p:nvSpPr>
          <p:spPr bwMode="auto">
            <a:xfrm>
              <a:off x="4202"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359" name="Line 578"/>
            <p:cNvSpPr>
              <a:spLocks noChangeShapeType="1"/>
            </p:cNvSpPr>
            <p:nvPr/>
          </p:nvSpPr>
          <p:spPr bwMode="auto">
            <a:xfrm>
              <a:off x="4213"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360" name="Line 579"/>
            <p:cNvSpPr>
              <a:spLocks noChangeShapeType="1"/>
            </p:cNvSpPr>
            <p:nvPr/>
          </p:nvSpPr>
          <p:spPr bwMode="auto">
            <a:xfrm>
              <a:off x="4224"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361" name="Line 580"/>
            <p:cNvSpPr>
              <a:spLocks noChangeShapeType="1"/>
            </p:cNvSpPr>
            <p:nvPr/>
          </p:nvSpPr>
          <p:spPr bwMode="auto">
            <a:xfrm>
              <a:off x="4235"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362" name="Line 581"/>
            <p:cNvSpPr>
              <a:spLocks noChangeShapeType="1"/>
            </p:cNvSpPr>
            <p:nvPr/>
          </p:nvSpPr>
          <p:spPr bwMode="auto">
            <a:xfrm>
              <a:off x="4247"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363" name="Line 582"/>
            <p:cNvSpPr>
              <a:spLocks noChangeShapeType="1"/>
            </p:cNvSpPr>
            <p:nvPr/>
          </p:nvSpPr>
          <p:spPr bwMode="auto">
            <a:xfrm>
              <a:off x="4258"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364" name="Line 583"/>
            <p:cNvSpPr>
              <a:spLocks noChangeShapeType="1"/>
            </p:cNvSpPr>
            <p:nvPr/>
          </p:nvSpPr>
          <p:spPr bwMode="auto">
            <a:xfrm>
              <a:off x="4269"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365" name="Line 584"/>
            <p:cNvSpPr>
              <a:spLocks noChangeShapeType="1"/>
            </p:cNvSpPr>
            <p:nvPr/>
          </p:nvSpPr>
          <p:spPr bwMode="auto">
            <a:xfrm>
              <a:off x="4281"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366" name="Line 585"/>
            <p:cNvSpPr>
              <a:spLocks noChangeShapeType="1"/>
            </p:cNvSpPr>
            <p:nvPr/>
          </p:nvSpPr>
          <p:spPr bwMode="auto">
            <a:xfrm>
              <a:off x="4292"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367" name="Line 586"/>
            <p:cNvSpPr>
              <a:spLocks noChangeShapeType="1"/>
            </p:cNvSpPr>
            <p:nvPr/>
          </p:nvSpPr>
          <p:spPr bwMode="auto">
            <a:xfrm>
              <a:off x="4292" y="2827"/>
              <a:ext cx="1" cy="4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368" name="Line 587"/>
            <p:cNvSpPr>
              <a:spLocks noChangeShapeType="1"/>
            </p:cNvSpPr>
            <p:nvPr/>
          </p:nvSpPr>
          <p:spPr bwMode="auto">
            <a:xfrm>
              <a:off x="4303"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369" name="Line 588"/>
            <p:cNvSpPr>
              <a:spLocks noChangeShapeType="1"/>
            </p:cNvSpPr>
            <p:nvPr/>
          </p:nvSpPr>
          <p:spPr bwMode="auto">
            <a:xfrm>
              <a:off x="4315"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370" name="Line 589"/>
            <p:cNvSpPr>
              <a:spLocks noChangeShapeType="1"/>
            </p:cNvSpPr>
            <p:nvPr/>
          </p:nvSpPr>
          <p:spPr bwMode="auto">
            <a:xfrm>
              <a:off x="4326"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371" name="Line 590"/>
            <p:cNvSpPr>
              <a:spLocks noChangeShapeType="1"/>
            </p:cNvSpPr>
            <p:nvPr/>
          </p:nvSpPr>
          <p:spPr bwMode="auto">
            <a:xfrm>
              <a:off x="4337"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372" name="Line 591"/>
            <p:cNvSpPr>
              <a:spLocks noChangeShapeType="1"/>
            </p:cNvSpPr>
            <p:nvPr/>
          </p:nvSpPr>
          <p:spPr bwMode="auto">
            <a:xfrm>
              <a:off x="4348"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373" name="Line 592"/>
            <p:cNvSpPr>
              <a:spLocks noChangeShapeType="1"/>
            </p:cNvSpPr>
            <p:nvPr/>
          </p:nvSpPr>
          <p:spPr bwMode="auto">
            <a:xfrm>
              <a:off x="4360"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374" name="Line 593"/>
            <p:cNvSpPr>
              <a:spLocks noChangeShapeType="1"/>
            </p:cNvSpPr>
            <p:nvPr/>
          </p:nvSpPr>
          <p:spPr bwMode="auto">
            <a:xfrm>
              <a:off x="4371"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375" name="Line 594"/>
            <p:cNvSpPr>
              <a:spLocks noChangeShapeType="1"/>
            </p:cNvSpPr>
            <p:nvPr/>
          </p:nvSpPr>
          <p:spPr bwMode="auto">
            <a:xfrm>
              <a:off x="4382"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376" name="Line 595"/>
            <p:cNvSpPr>
              <a:spLocks noChangeShapeType="1"/>
            </p:cNvSpPr>
            <p:nvPr/>
          </p:nvSpPr>
          <p:spPr bwMode="auto">
            <a:xfrm>
              <a:off x="4394"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377" name="Line 596"/>
            <p:cNvSpPr>
              <a:spLocks noChangeShapeType="1"/>
            </p:cNvSpPr>
            <p:nvPr/>
          </p:nvSpPr>
          <p:spPr bwMode="auto">
            <a:xfrm>
              <a:off x="4405"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378" name="Line 597"/>
            <p:cNvSpPr>
              <a:spLocks noChangeShapeType="1"/>
            </p:cNvSpPr>
            <p:nvPr/>
          </p:nvSpPr>
          <p:spPr bwMode="auto">
            <a:xfrm>
              <a:off x="4416"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379" name="Line 598"/>
            <p:cNvSpPr>
              <a:spLocks noChangeShapeType="1"/>
            </p:cNvSpPr>
            <p:nvPr/>
          </p:nvSpPr>
          <p:spPr bwMode="auto">
            <a:xfrm>
              <a:off x="4428"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380" name="Line 599"/>
            <p:cNvSpPr>
              <a:spLocks noChangeShapeType="1"/>
            </p:cNvSpPr>
            <p:nvPr/>
          </p:nvSpPr>
          <p:spPr bwMode="auto">
            <a:xfrm>
              <a:off x="4439"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381" name="Line 600"/>
            <p:cNvSpPr>
              <a:spLocks noChangeShapeType="1"/>
            </p:cNvSpPr>
            <p:nvPr/>
          </p:nvSpPr>
          <p:spPr bwMode="auto">
            <a:xfrm>
              <a:off x="4450"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382" name="Line 601"/>
            <p:cNvSpPr>
              <a:spLocks noChangeShapeType="1"/>
            </p:cNvSpPr>
            <p:nvPr/>
          </p:nvSpPr>
          <p:spPr bwMode="auto">
            <a:xfrm>
              <a:off x="4461"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383" name="Line 602"/>
            <p:cNvSpPr>
              <a:spLocks noChangeShapeType="1"/>
            </p:cNvSpPr>
            <p:nvPr/>
          </p:nvSpPr>
          <p:spPr bwMode="auto">
            <a:xfrm>
              <a:off x="4473"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384" name="Line 603"/>
            <p:cNvSpPr>
              <a:spLocks noChangeShapeType="1"/>
            </p:cNvSpPr>
            <p:nvPr/>
          </p:nvSpPr>
          <p:spPr bwMode="auto">
            <a:xfrm>
              <a:off x="4484"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385" name="Line 604"/>
            <p:cNvSpPr>
              <a:spLocks noChangeShapeType="1"/>
            </p:cNvSpPr>
            <p:nvPr/>
          </p:nvSpPr>
          <p:spPr bwMode="auto">
            <a:xfrm>
              <a:off x="4495"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386" name="Line 605"/>
            <p:cNvSpPr>
              <a:spLocks noChangeShapeType="1"/>
            </p:cNvSpPr>
            <p:nvPr/>
          </p:nvSpPr>
          <p:spPr bwMode="auto">
            <a:xfrm>
              <a:off x="4507"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387" name="Line 606"/>
            <p:cNvSpPr>
              <a:spLocks noChangeShapeType="1"/>
            </p:cNvSpPr>
            <p:nvPr/>
          </p:nvSpPr>
          <p:spPr bwMode="auto">
            <a:xfrm>
              <a:off x="4518"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388" name="Line 607"/>
            <p:cNvSpPr>
              <a:spLocks noChangeShapeType="1"/>
            </p:cNvSpPr>
            <p:nvPr/>
          </p:nvSpPr>
          <p:spPr bwMode="auto">
            <a:xfrm>
              <a:off x="4518" y="2827"/>
              <a:ext cx="1" cy="4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389" name="Line 608"/>
            <p:cNvSpPr>
              <a:spLocks noChangeShapeType="1"/>
            </p:cNvSpPr>
            <p:nvPr/>
          </p:nvSpPr>
          <p:spPr bwMode="auto">
            <a:xfrm>
              <a:off x="4529"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390" name="Line 609"/>
            <p:cNvSpPr>
              <a:spLocks noChangeShapeType="1"/>
            </p:cNvSpPr>
            <p:nvPr/>
          </p:nvSpPr>
          <p:spPr bwMode="auto">
            <a:xfrm>
              <a:off x="4540"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391" name="Line 610"/>
            <p:cNvSpPr>
              <a:spLocks noChangeShapeType="1"/>
            </p:cNvSpPr>
            <p:nvPr/>
          </p:nvSpPr>
          <p:spPr bwMode="auto">
            <a:xfrm>
              <a:off x="4552"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392" name="Line 611"/>
            <p:cNvSpPr>
              <a:spLocks noChangeShapeType="1"/>
            </p:cNvSpPr>
            <p:nvPr/>
          </p:nvSpPr>
          <p:spPr bwMode="auto">
            <a:xfrm>
              <a:off x="4563"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393" name="Line 612"/>
            <p:cNvSpPr>
              <a:spLocks noChangeShapeType="1"/>
            </p:cNvSpPr>
            <p:nvPr/>
          </p:nvSpPr>
          <p:spPr bwMode="auto">
            <a:xfrm>
              <a:off x="4574"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394" name="Line 613"/>
            <p:cNvSpPr>
              <a:spLocks noChangeShapeType="1"/>
            </p:cNvSpPr>
            <p:nvPr/>
          </p:nvSpPr>
          <p:spPr bwMode="auto">
            <a:xfrm>
              <a:off x="4586"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395" name="Line 614"/>
            <p:cNvSpPr>
              <a:spLocks noChangeShapeType="1"/>
            </p:cNvSpPr>
            <p:nvPr/>
          </p:nvSpPr>
          <p:spPr bwMode="auto">
            <a:xfrm>
              <a:off x="4597"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396" name="Line 615"/>
            <p:cNvSpPr>
              <a:spLocks noChangeShapeType="1"/>
            </p:cNvSpPr>
            <p:nvPr/>
          </p:nvSpPr>
          <p:spPr bwMode="auto">
            <a:xfrm>
              <a:off x="4608"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397" name="Line 616"/>
            <p:cNvSpPr>
              <a:spLocks noChangeShapeType="1"/>
            </p:cNvSpPr>
            <p:nvPr/>
          </p:nvSpPr>
          <p:spPr bwMode="auto">
            <a:xfrm>
              <a:off x="4619"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398" name="Line 617"/>
            <p:cNvSpPr>
              <a:spLocks noChangeShapeType="1"/>
            </p:cNvSpPr>
            <p:nvPr/>
          </p:nvSpPr>
          <p:spPr bwMode="auto">
            <a:xfrm>
              <a:off x="4631"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399" name="Line 618"/>
            <p:cNvSpPr>
              <a:spLocks noChangeShapeType="1"/>
            </p:cNvSpPr>
            <p:nvPr/>
          </p:nvSpPr>
          <p:spPr bwMode="auto">
            <a:xfrm>
              <a:off x="4642"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400" name="Line 619"/>
            <p:cNvSpPr>
              <a:spLocks noChangeShapeType="1"/>
            </p:cNvSpPr>
            <p:nvPr/>
          </p:nvSpPr>
          <p:spPr bwMode="auto">
            <a:xfrm>
              <a:off x="4653"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401" name="Line 620"/>
            <p:cNvSpPr>
              <a:spLocks noChangeShapeType="1"/>
            </p:cNvSpPr>
            <p:nvPr/>
          </p:nvSpPr>
          <p:spPr bwMode="auto">
            <a:xfrm>
              <a:off x="4665"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402" name="Line 621"/>
            <p:cNvSpPr>
              <a:spLocks noChangeShapeType="1"/>
            </p:cNvSpPr>
            <p:nvPr/>
          </p:nvSpPr>
          <p:spPr bwMode="auto">
            <a:xfrm>
              <a:off x="4676"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403" name="Line 622"/>
            <p:cNvSpPr>
              <a:spLocks noChangeShapeType="1"/>
            </p:cNvSpPr>
            <p:nvPr/>
          </p:nvSpPr>
          <p:spPr bwMode="auto">
            <a:xfrm>
              <a:off x="4687"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404" name="Line 623"/>
            <p:cNvSpPr>
              <a:spLocks noChangeShapeType="1"/>
            </p:cNvSpPr>
            <p:nvPr/>
          </p:nvSpPr>
          <p:spPr bwMode="auto">
            <a:xfrm>
              <a:off x="4698"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405" name="Line 624"/>
            <p:cNvSpPr>
              <a:spLocks noChangeShapeType="1"/>
            </p:cNvSpPr>
            <p:nvPr/>
          </p:nvSpPr>
          <p:spPr bwMode="auto">
            <a:xfrm>
              <a:off x="4710"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406" name="Line 625"/>
            <p:cNvSpPr>
              <a:spLocks noChangeShapeType="1"/>
            </p:cNvSpPr>
            <p:nvPr/>
          </p:nvSpPr>
          <p:spPr bwMode="auto">
            <a:xfrm>
              <a:off x="4721"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407" name="Line 626"/>
            <p:cNvSpPr>
              <a:spLocks noChangeShapeType="1"/>
            </p:cNvSpPr>
            <p:nvPr/>
          </p:nvSpPr>
          <p:spPr bwMode="auto">
            <a:xfrm>
              <a:off x="4732"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408" name="Line 627"/>
            <p:cNvSpPr>
              <a:spLocks noChangeShapeType="1"/>
            </p:cNvSpPr>
            <p:nvPr/>
          </p:nvSpPr>
          <p:spPr bwMode="auto">
            <a:xfrm>
              <a:off x="4744"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409" name="Line 628"/>
            <p:cNvSpPr>
              <a:spLocks noChangeShapeType="1"/>
            </p:cNvSpPr>
            <p:nvPr/>
          </p:nvSpPr>
          <p:spPr bwMode="auto">
            <a:xfrm>
              <a:off x="4744" y="2827"/>
              <a:ext cx="1" cy="4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410" name="Line 629"/>
            <p:cNvSpPr>
              <a:spLocks noChangeShapeType="1"/>
            </p:cNvSpPr>
            <p:nvPr/>
          </p:nvSpPr>
          <p:spPr bwMode="auto">
            <a:xfrm>
              <a:off x="4755"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411" name="Line 630"/>
            <p:cNvSpPr>
              <a:spLocks noChangeShapeType="1"/>
            </p:cNvSpPr>
            <p:nvPr/>
          </p:nvSpPr>
          <p:spPr bwMode="auto">
            <a:xfrm>
              <a:off x="4766"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412" name="Line 631"/>
            <p:cNvSpPr>
              <a:spLocks noChangeShapeType="1"/>
            </p:cNvSpPr>
            <p:nvPr/>
          </p:nvSpPr>
          <p:spPr bwMode="auto">
            <a:xfrm>
              <a:off x="4778"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413" name="Line 632"/>
            <p:cNvSpPr>
              <a:spLocks noChangeShapeType="1"/>
            </p:cNvSpPr>
            <p:nvPr/>
          </p:nvSpPr>
          <p:spPr bwMode="auto">
            <a:xfrm>
              <a:off x="4789"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414" name="Line 633"/>
            <p:cNvSpPr>
              <a:spLocks noChangeShapeType="1"/>
            </p:cNvSpPr>
            <p:nvPr/>
          </p:nvSpPr>
          <p:spPr bwMode="auto">
            <a:xfrm>
              <a:off x="4800"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415" name="Line 634"/>
            <p:cNvSpPr>
              <a:spLocks noChangeShapeType="1"/>
            </p:cNvSpPr>
            <p:nvPr/>
          </p:nvSpPr>
          <p:spPr bwMode="auto">
            <a:xfrm>
              <a:off x="4812"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416" name="Line 635"/>
            <p:cNvSpPr>
              <a:spLocks noChangeShapeType="1"/>
            </p:cNvSpPr>
            <p:nvPr/>
          </p:nvSpPr>
          <p:spPr bwMode="auto">
            <a:xfrm>
              <a:off x="4823"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417" name="Line 636"/>
            <p:cNvSpPr>
              <a:spLocks noChangeShapeType="1"/>
            </p:cNvSpPr>
            <p:nvPr/>
          </p:nvSpPr>
          <p:spPr bwMode="auto">
            <a:xfrm>
              <a:off x="4834"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418" name="Line 637"/>
            <p:cNvSpPr>
              <a:spLocks noChangeShapeType="1"/>
            </p:cNvSpPr>
            <p:nvPr/>
          </p:nvSpPr>
          <p:spPr bwMode="auto">
            <a:xfrm>
              <a:off x="4845"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419" name="Line 638"/>
            <p:cNvSpPr>
              <a:spLocks noChangeShapeType="1"/>
            </p:cNvSpPr>
            <p:nvPr/>
          </p:nvSpPr>
          <p:spPr bwMode="auto">
            <a:xfrm>
              <a:off x="4857"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420" name="Line 639"/>
            <p:cNvSpPr>
              <a:spLocks noChangeShapeType="1"/>
            </p:cNvSpPr>
            <p:nvPr/>
          </p:nvSpPr>
          <p:spPr bwMode="auto">
            <a:xfrm flipV="1">
              <a:off x="3840" y="1889"/>
              <a:ext cx="1" cy="938"/>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421" name="Line 640"/>
            <p:cNvSpPr>
              <a:spLocks noChangeShapeType="1"/>
            </p:cNvSpPr>
            <p:nvPr/>
          </p:nvSpPr>
          <p:spPr bwMode="auto">
            <a:xfrm flipH="1">
              <a:off x="3802" y="2827"/>
              <a:ext cx="38"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422" name="Line 641"/>
            <p:cNvSpPr>
              <a:spLocks noChangeShapeType="1"/>
            </p:cNvSpPr>
            <p:nvPr/>
          </p:nvSpPr>
          <p:spPr bwMode="auto">
            <a:xfrm flipH="1">
              <a:off x="3792" y="2827"/>
              <a:ext cx="48"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423" name="Line 642"/>
            <p:cNvSpPr>
              <a:spLocks noChangeShapeType="1"/>
            </p:cNvSpPr>
            <p:nvPr/>
          </p:nvSpPr>
          <p:spPr bwMode="auto">
            <a:xfrm flipH="1">
              <a:off x="3802" y="2734"/>
              <a:ext cx="38"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424" name="Line 643"/>
            <p:cNvSpPr>
              <a:spLocks noChangeShapeType="1"/>
            </p:cNvSpPr>
            <p:nvPr/>
          </p:nvSpPr>
          <p:spPr bwMode="auto">
            <a:xfrm flipH="1">
              <a:off x="3802" y="2640"/>
              <a:ext cx="38"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425" name="Line 644"/>
            <p:cNvSpPr>
              <a:spLocks noChangeShapeType="1"/>
            </p:cNvSpPr>
            <p:nvPr/>
          </p:nvSpPr>
          <p:spPr bwMode="auto">
            <a:xfrm flipH="1">
              <a:off x="3802" y="2546"/>
              <a:ext cx="38"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426" name="Line 645"/>
            <p:cNvSpPr>
              <a:spLocks noChangeShapeType="1"/>
            </p:cNvSpPr>
            <p:nvPr/>
          </p:nvSpPr>
          <p:spPr bwMode="auto">
            <a:xfrm flipH="1">
              <a:off x="3802" y="2452"/>
              <a:ext cx="38"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427" name="Line 646"/>
            <p:cNvSpPr>
              <a:spLocks noChangeShapeType="1"/>
            </p:cNvSpPr>
            <p:nvPr/>
          </p:nvSpPr>
          <p:spPr bwMode="auto">
            <a:xfrm flipH="1">
              <a:off x="3802" y="2358"/>
              <a:ext cx="38"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428" name="Line 647"/>
            <p:cNvSpPr>
              <a:spLocks noChangeShapeType="1"/>
            </p:cNvSpPr>
            <p:nvPr/>
          </p:nvSpPr>
          <p:spPr bwMode="auto">
            <a:xfrm flipH="1">
              <a:off x="3792" y="2358"/>
              <a:ext cx="48"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429" name="Line 648"/>
            <p:cNvSpPr>
              <a:spLocks noChangeShapeType="1"/>
            </p:cNvSpPr>
            <p:nvPr/>
          </p:nvSpPr>
          <p:spPr bwMode="auto">
            <a:xfrm flipH="1">
              <a:off x="3802" y="2265"/>
              <a:ext cx="38"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430" name="Line 649"/>
            <p:cNvSpPr>
              <a:spLocks noChangeShapeType="1"/>
            </p:cNvSpPr>
            <p:nvPr/>
          </p:nvSpPr>
          <p:spPr bwMode="auto">
            <a:xfrm flipH="1">
              <a:off x="3802" y="2171"/>
              <a:ext cx="38"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431" name="Line 650"/>
            <p:cNvSpPr>
              <a:spLocks noChangeShapeType="1"/>
            </p:cNvSpPr>
            <p:nvPr/>
          </p:nvSpPr>
          <p:spPr bwMode="auto">
            <a:xfrm flipH="1">
              <a:off x="3802" y="2077"/>
              <a:ext cx="38"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432" name="Line 651"/>
            <p:cNvSpPr>
              <a:spLocks noChangeShapeType="1"/>
            </p:cNvSpPr>
            <p:nvPr/>
          </p:nvSpPr>
          <p:spPr bwMode="auto">
            <a:xfrm flipH="1">
              <a:off x="3802" y="1983"/>
              <a:ext cx="38"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433" name="Line 652"/>
            <p:cNvSpPr>
              <a:spLocks noChangeShapeType="1"/>
            </p:cNvSpPr>
            <p:nvPr/>
          </p:nvSpPr>
          <p:spPr bwMode="auto">
            <a:xfrm flipH="1">
              <a:off x="3802" y="1889"/>
              <a:ext cx="38"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434" name="Line 653"/>
            <p:cNvSpPr>
              <a:spLocks noChangeShapeType="1"/>
            </p:cNvSpPr>
            <p:nvPr/>
          </p:nvSpPr>
          <p:spPr bwMode="auto">
            <a:xfrm flipH="1">
              <a:off x="3792" y="1889"/>
              <a:ext cx="48"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435" name="Line 654"/>
            <p:cNvSpPr>
              <a:spLocks noChangeShapeType="1"/>
            </p:cNvSpPr>
            <p:nvPr/>
          </p:nvSpPr>
          <p:spPr bwMode="auto">
            <a:xfrm>
              <a:off x="864" y="4003"/>
              <a:ext cx="1017"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436" name="Line 655"/>
            <p:cNvSpPr>
              <a:spLocks noChangeShapeType="1"/>
            </p:cNvSpPr>
            <p:nvPr/>
          </p:nvSpPr>
          <p:spPr bwMode="auto">
            <a:xfrm>
              <a:off x="864" y="4003"/>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437" name="Line 656"/>
            <p:cNvSpPr>
              <a:spLocks noChangeShapeType="1"/>
            </p:cNvSpPr>
            <p:nvPr/>
          </p:nvSpPr>
          <p:spPr bwMode="auto">
            <a:xfrm>
              <a:off x="864" y="4003"/>
              <a:ext cx="1" cy="4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438" name="Line 657"/>
            <p:cNvSpPr>
              <a:spLocks noChangeShapeType="1"/>
            </p:cNvSpPr>
            <p:nvPr/>
          </p:nvSpPr>
          <p:spPr bwMode="auto">
            <a:xfrm>
              <a:off x="884" y="4003"/>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439" name="Line 658"/>
            <p:cNvSpPr>
              <a:spLocks noChangeShapeType="1"/>
            </p:cNvSpPr>
            <p:nvPr/>
          </p:nvSpPr>
          <p:spPr bwMode="auto">
            <a:xfrm>
              <a:off x="905" y="4003"/>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440" name="Line 659"/>
            <p:cNvSpPr>
              <a:spLocks noChangeShapeType="1"/>
            </p:cNvSpPr>
            <p:nvPr/>
          </p:nvSpPr>
          <p:spPr bwMode="auto">
            <a:xfrm>
              <a:off x="925" y="4003"/>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441" name="Line 660"/>
            <p:cNvSpPr>
              <a:spLocks noChangeShapeType="1"/>
            </p:cNvSpPr>
            <p:nvPr/>
          </p:nvSpPr>
          <p:spPr bwMode="auto">
            <a:xfrm>
              <a:off x="946" y="4003"/>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442" name="Line 661"/>
            <p:cNvSpPr>
              <a:spLocks noChangeShapeType="1"/>
            </p:cNvSpPr>
            <p:nvPr/>
          </p:nvSpPr>
          <p:spPr bwMode="auto">
            <a:xfrm>
              <a:off x="966" y="4003"/>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443" name="Line 662"/>
            <p:cNvSpPr>
              <a:spLocks noChangeShapeType="1"/>
            </p:cNvSpPr>
            <p:nvPr/>
          </p:nvSpPr>
          <p:spPr bwMode="auto">
            <a:xfrm>
              <a:off x="986" y="4003"/>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444" name="Line 663"/>
            <p:cNvSpPr>
              <a:spLocks noChangeShapeType="1"/>
            </p:cNvSpPr>
            <p:nvPr/>
          </p:nvSpPr>
          <p:spPr bwMode="auto">
            <a:xfrm>
              <a:off x="1006" y="4003"/>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445" name="Line 664"/>
            <p:cNvSpPr>
              <a:spLocks noChangeShapeType="1"/>
            </p:cNvSpPr>
            <p:nvPr/>
          </p:nvSpPr>
          <p:spPr bwMode="auto">
            <a:xfrm>
              <a:off x="1027" y="4003"/>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446" name="Line 665"/>
            <p:cNvSpPr>
              <a:spLocks noChangeShapeType="1"/>
            </p:cNvSpPr>
            <p:nvPr/>
          </p:nvSpPr>
          <p:spPr bwMode="auto">
            <a:xfrm>
              <a:off x="1047" y="4003"/>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447" name="Line 666"/>
            <p:cNvSpPr>
              <a:spLocks noChangeShapeType="1"/>
            </p:cNvSpPr>
            <p:nvPr/>
          </p:nvSpPr>
          <p:spPr bwMode="auto">
            <a:xfrm>
              <a:off x="1068" y="4003"/>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448" name="Line 667"/>
            <p:cNvSpPr>
              <a:spLocks noChangeShapeType="1"/>
            </p:cNvSpPr>
            <p:nvPr/>
          </p:nvSpPr>
          <p:spPr bwMode="auto">
            <a:xfrm>
              <a:off x="1068" y="4003"/>
              <a:ext cx="1" cy="4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449" name="Line 668"/>
            <p:cNvSpPr>
              <a:spLocks noChangeShapeType="1"/>
            </p:cNvSpPr>
            <p:nvPr/>
          </p:nvSpPr>
          <p:spPr bwMode="auto">
            <a:xfrm>
              <a:off x="1088" y="4003"/>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450" name="Line 669"/>
            <p:cNvSpPr>
              <a:spLocks noChangeShapeType="1"/>
            </p:cNvSpPr>
            <p:nvPr/>
          </p:nvSpPr>
          <p:spPr bwMode="auto">
            <a:xfrm>
              <a:off x="1108" y="4003"/>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451" name="Line 670"/>
            <p:cNvSpPr>
              <a:spLocks noChangeShapeType="1"/>
            </p:cNvSpPr>
            <p:nvPr/>
          </p:nvSpPr>
          <p:spPr bwMode="auto">
            <a:xfrm>
              <a:off x="1128" y="4003"/>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452" name="Line 671"/>
            <p:cNvSpPr>
              <a:spLocks noChangeShapeType="1"/>
            </p:cNvSpPr>
            <p:nvPr/>
          </p:nvSpPr>
          <p:spPr bwMode="auto">
            <a:xfrm>
              <a:off x="1149" y="4003"/>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453" name="Line 672"/>
            <p:cNvSpPr>
              <a:spLocks noChangeShapeType="1"/>
            </p:cNvSpPr>
            <p:nvPr/>
          </p:nvSpPr>
          <p:spPr bwMode="auto">
            <a:xfrm>
              <a:off x="1169" y="4003"/>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454" name="Line 673"/>
            <p:cNvSpPr>
              <a:spLocks noChangeShapeType="1"/>
            </p:cNvSpPr>
            <p:nvPr/>
          </p:nvSpPr>
          <p:spPr bwMode="auto">
            <a:xfrm>
              <a:off x="1189" y="4003"/>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455" name="Line 674"/>
            <p:cNvSpPr>
              <a:spLocks noChangeShapeType="1"/>
            </p:cNvSpPr>
            <p:nvPr/>
          </p:nvSpPr>
          <p:spPr bwMode="auto">
            <a:xfrm>
              <a:off x="1210" y="4003"/>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456" name="Line 675"/>
            <p:cNvSpPr>
              <a:spLocks noChangeShapeType="1"/>
            </p:cNvSpPr>
            <p:nvPr/>
          </p:nvSpPr>
          <p:spPr bwMode="auto">
            <a:xfrm>
              <a:off x="1230" y="4003"/>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457" name="Line 676"/>
            <p:cNvSpPr>
              <a:spLocks noChangeShapeType="1"/>
            </p:cNvSpPr>
            <p:nvPr/>
          </p:nvSpPr>
          <p:spPr bwMode="auto">
            <a:xfrm>
              <a:off x="1250" y="4003"/>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458" name="Line 677"/>
            <p:cNvSpPr>
              <a:spLocks noChangeShapeType="1"/>
            </p:cNvSpPr>
            <p:nvPr/>
          </p:nvSpPr>
          <p:spPr bwMode="auto">
            <a:xfrm>
              <a:off x="1271" y="4003"/>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459" name="Line 678"/>
            <p:cNvSpPr>
              <a:spLocks noChangeShapeType="1"/>
            </p:cNvSpPr>
            <p:nvPr/>
          </p:nvSpPr>
          <p:spPr bwMode="auto">
            <a:xfrm>
              <a:off x="1271" y="4003"/>
              <a:ext cx="1" cy="4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460" name="Line 679"/>
            <p:cNvSpPr>
              <a:spLocks noChangeShapeType="1"/>
            </p:cNvSpPr>
            <p:nvPr/>
          </p:nvSpPr>
          <p:spPr bwMode="auto">
            <a:xfrm>
              <a:off x="1291" y="4003"/>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461" name="Line 680"/>
            <p:cNvSpPr>
              <a:spLocks noChangeShapeType="1"/>
            </p:cNvSpPr>
            <p:nvPr/>
          </p:nvSpPr>
          <p:spPr bwMode="auto">
            <a:xfrm>
              <a:off x="1311" y="4003"/>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462" name="Line 681"/>
            <p:cNvSpPr>
              <a:spLocks noChangeShapeType="1"/>
            </p:cNvSpPr>
            <p:nvPr/>
          </p:nvSpPr>
          <p:spPr bwMode="auto">
            <a:xfrm>
              <a:off x="1332" y="4003"/>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463" name="Line 682"/>
            <p:cNvSpPr>
              <a:spLocks noChangeShapeType="1"/>
            </p:cNvSpPr>
            <p:nvPr/>
          </p:nvSpPr>
          <p:spPr bwMode="auto">
            <a:xfrm>
              <a:off x="1352" y="4003"/>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464" name="Line 683"/>
            <p:cNvSpPr>
              <a:spLocks noChangeShapeType="1"/>
            </p:cNvSpPr>
            <p:nvPr/>
          </p:nvSpPr>
          <p:spPr bwMode="auto">
            <a:xfrm>
              <a:off x="1373" y="4003"/>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465" name="Line 684"/>
            <p:cNvSpPr>
              <a:spLocks noChangeShapeType="1"/>
            </p:cNvSpPr>
            <p:nvPr/>
          </p:nvSpPr>
          <p:spPr bwMode="auto">
            <a:xfrm>
              <a:off x="1393" y="4003"/>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466" name="Line 685"/>
            <p:cNvSpPr>
              <a:spLocks noChangeShapeType="1"/>
            </p:cNvSpPr>
            <p:nvPr/>
          </p:nvSpPr>
          <p:spPr bwMode="auto">
            <a:xfrm>
              <a:off x="1413" y="4003"/>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467" name="Line 686"/>
            <p:cNvSpPr>
              <a:spLocks noChangeShapeType="1"/>
            </p:cNvSpPr>
            <p:nvPr/>
          </p:nvSpPr>
          <p:spPr bwMode="auto">
            <a:xfrm>
              <a:off x="1433" y="4003"/>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468" name="Line 687"/>
            <p:cNvSpPr>
              <a:spLocks noChangeShapeType="1"/>
            </p:cNvSpPr>
            <p:nvPr/>
          </p:nvSpPr>
          <p:spPr bwMode="auto">
            <a:xfrm>
              <a:off x="1454" y="4003"/>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469" name="Line 688"/>
            <p:cNvSpPr>
              <a:spLocks noChangeShapeType="1"/>
            </p:cNvSpPr>
            <p:nvPr/>
          </p:nvSpPr>
          <p:spPr bwMode="auto">
            <a:xfrm>
              <a:off x="1474" y="4003"/>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470" name="Line 689"/>
            <p:cNvSpPr>
              <a:spLocks noChangeShapeType="1"/>
            </p:cNvSpPr>
            <p:nvPr/>
          </p:nvSpPr>
          <p:spPr bwMode="auto">
            <a:xfrm>
              <a:off x="1474" y="4003"/>
              <a:ext cx="1" cy="4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471" name="Line 690"/>
            <p:cNvSpPr>
              <a:spLocks noChangeShapeType="1"/>
            </p:cNvSpPr>
            <p:nvPr/>
          </p:nvSpPr>
          <p:spPr bwMode="auto">
            <a:xfrm>
              <a:off x="1494" y="4003"/>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472" name="Line 691"/>
            <p:cNvSpPr>
              <a:spLocks noChangeShapeType="1"/>
            </p:cNvSpPr>
            <p:nvPr/>
          </p:nvSpPr>
          <p:spPr bwMode="auto">
            <a:xfrm>
              <a:off x="1515" y="4003"/>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473" name="Line 692"/>
            <p:cNvSpPr>
              <a:spLocks noChangeShapeType="1"/>
            </p:cNvSpPr>
            <p:nvPr/>
          </p:nvSpPr>
          <p:spPr bwMode="auto">
            <a:xfrm>
              <a:off x="1535" y="4003"/>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474" name="Line 693"/>
            <p:cNvSpPr>
              <a:spLocks noChangeShapeType="1"/>
            </p:cNvSpPr>
            <p:nvPr/>
          </p:nvSpPr>
          <p:spPr bwMode="auto">
            <a:xfrm>
              <a:off x="1555" y="4003"/>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475" name="Line 694"/>
            <p:cNvSpPr>
              <a:spLocks noChangeShapeType="1"/>
            </p:cNvSpPr>
            <p:nvPr/>
          </p:nvSpPr>
          <p:spPr bwMode="auto">
            <a:xfrm>
              <a:off x="1576" y="4003"/>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476" name="Line 695"/>
            <p:cNvSpPr>
              <a:spLocks noChangeShapeType="1"/>
            </p:cNvSpPr>
            <p:nvPr/>
          </p:nvSpPr>
          <p:spPr bwMode="auto">
            <a:xfrm>
              <a:off x="1596" y="4003"/>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477" name="Line 696"/>
            <p:cNvSpPr>
              <a:spLocks noChangeShapeType="1"/>
            </p:cNvSpPr>
            <p:nvPr/>
          </p:nvSpPr>
          <p:spPr bwMode="auto">
            <a:xfrm>
              <a:off x="1616" y="4003"/>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478" name="Line 697"/>
            <p:cNvSpPr>
              <a:spLocks noChangeShapeType="1"/>
            </p:cNvSpPr>
            <p:nvPr/>
          </p:nvSpPr>
          <p:spPr bwMode="auto">
            <a:xfrm>
              <a:off x="1637" y="4003"/>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479" name="Line 698"/>
            <p:cNvSpPr>
              <a:spLocks noChangeShapeType="1"/>
            </p:cNvSpPr>
            <p:nvPr/>
          </p:nvSpPr>
          <p:spPr bwMode="auto">
            <a:xfrm>
              <a:off x="1657" y="4003"/>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480" name="Line 699"/>
            <p:cNvSpPr>
              <a:spLocks noChangeShapeType="1"/>
            </p:cNvSpPr>
            <p:nvPr/>
          </p:nvSpPr>
          <p:spPr bwMode="auto">
            <a:xfrm>
              <a:off x="1677" y="4003"/>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481" name="Line 700"/>
            <p:cNvSpPr>
              <a:spLocks noChangeShapeType="1"/>
            </p:cNvSpPr>
            <p:nvPr/>
          </p:nvSpPr>
          <p:spPr bwMode="auto">
            <a:xfrm>
              <a:off x="1677" y="4003"/>
              <a:ext cx="1" cy="4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482" name="Line 701"/>
            <p:cNvSpPr>
              <a:spLocks noChangeShapeType="1"/>
            </p:cNvSpPr>
            <p:nvPr/>
          </p:nvSpPr>
          <p:spPr bwMode="auto">
            <a:xfrm>
              <a:off x="1698" y="4003"/>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483" name="Line 702"/>
            <p:cNvSpPr>
              <a:spLocks noChangeShapeType="1"/>
            </p:cNvSpPr>
            <p:nvPr/>
          </p:nvSpPr>
          <p:spPr bwMode="auto">
            <a:xfrm>
              <a:off x="1718" y="4003"/>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484" name="Line 703"/>
            <p:cNvSpPr>
              <a:spLocks noChangeShapeType="1"/>
            </p:cNvSpPr>
            <p:nvPr/>
          </p:nvSpPr>
          <p:spPr bwMode="auto">
            <a:xfrm>
              <a:off x="1738" y="4003"/>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485" name="Line 704"/>
            <p:cNvSpPr>
              <a:spLocks noChangeShapeType="1"/>
            </p:cNvSpPr>
            <p:nvPr/>
          </p:nvSpPr>
          <p:spPr bwMode="auto">
            <a:xfrm>
              <a:off x="1759" y="4003"/>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486" name="Line 705"/>
            <p:cNvSpPr>
              <a:spLocks noChangeShapeType="1"/>
            </p:cNvSpPr>
            <p:nvPr/>
          </p:nvSpPr>
          <p:spPr bwMode="auto">
            <a:xfrm>
              <a:off x="1779" y="4003"/>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487" name="Line 706"/>
            <p:cNvSpPr>
              <a:spLocks noChangeShapeType="1"/>
            </p:cNvSpPr>
            <p:nvPr/>
          </p:nvSpPr>
          <p:spPr bwMode="auto">
            <a:xfrm>
              <a:off x="1799" y="4003"/>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488" name="Line 707"/>
            <p:cNvSpPr>
              <a:spLocks noChangeShapeType="1"/>
            </p:cNvSpPr>
            <p:nvPr/>
          </p:nvSpPr>
          <p:spPr bwMode="auto">
            <a:xfrm>
              <a:off x="1820" y="4003"/>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489" name="Line 708"/>
            <p:cNvSpPr>
              <a:spLocks noChangeShapeType="1"/>
            </p:cNvSpPr>
            <p:nvPr/>
          </p:nvSpPr>
          <p:spPr bwMode="auto">
            <a:xfrm>
              <a:off x="1840" y="4003"/>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490" name="Line 709"/>
            <p:cNvSpPr>
              <a:spLocks noChangeShapeType="1"/>
            </p:cNvSpPr>
            <p:nvPr/>
          </p:nvSpPr>
          <p:spPr bwMode="auto">
            <a:xfrm>
              <a:off x="1860" y="4003"/>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491" name="Line 710"/>
            <p:cNvSpPr>
              <a:spLocks noChangeShapeType="1"/>
            </p:cNvSpPr>
            <p:nvPr/>
          </p:nvSpPr>
          <p:spPr bwMode="auto">
            <a:xfrm>
              <a:off x="1881" y="4003"/>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492" name="Line 711"/>
            <p:cNvSpPr>
              <a:spLocks noChangeShapeType="1"/>
            </p:cNvSpPr>
            <p:nvPr/>
          </p:nvSpPr>
          <p:spPr bwMode="auto">
            <a:xfrm>
              <a:off x="1881" y="4003"/>
              <a:ext cx="1" cy="4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493" name="Line 712"/>
            <p:cNvSpPr>
              <a:spLocks noChangeShapeType="1"/>
            </p:cNvSpPr>
            <p:nvPr/>
          </p:nvSpPr>
          <p:spPr bwMode="auto">
            <a:xfrm flipV="1">
              <a:off x="864" y="3065"/>
              <a:ext cx="1" cy="938"/>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494" name="Line 713"/>
            <p:cNvSpPr>
              <a:spLocks noChangeShapeType="1"/>
            </p:cNvSpPr>
            <p:nvPr/>
          </p:nvSpPr>
          <p:spPr bwMode="auto">
            <a:xfrm flipH="1">
              <a:off x="826" y="4003"/>
              <a:ext cx="38"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495" name="Line 714"/>
            <p:cNvSpPr>
              <a:spLocks noChangeShapeType="1"/>
            </p:cNvSpPr>
            <p:nvPr/>
          </p:nvSpPr>
          <p:spPr bwMode="auto">
            <a:xfrm flipH="1">
              <a:off x="816" y="4003"/>
              <a:ext cx="48"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496" name="Line 715"/>
            <p:cNvSpPr>
              <a:spLocks noChangeShapeType="1"/>
            </p:cNvSpPr>
            <p:nvPr/>
          </p:nvSpPr>
          <p:spPr bwMode="auto">
            <a:xfrm flipH="1">
              <a:off x="826" y="3910"/>
              <a:ext cx="38"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497" name="Line 716"/>
            <p:cNvSpPr>
              <a:spLocks noChangeShapeType="1"/>
            </p:cNvSpPr>
            <p:nvPr/>
          </p:nvSpPr>
          <p:spPr bwMode="auto">
            <a:xfrm flipH="1">
              <a:off x="826" y="3816"/>
              <a:ext cx="38"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498" name="Line 717"/>
            <p:cNvSpPr>
              <a:spLocks noChangeShapeType="1"/>
            </p:cNvSpPr>
            <p:nvPr/>
          </p:nvSpPr>
          <p:spPr bwMode="auto">
            <a:xfrm flipH="1">
              <a:off x="826" y="3722"/>
              <a:ext cx="38"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499" name="Line 718"/>
            <p:cNvSpPr>
              <a:spLocks noChangeShapeType="1"/>
            </p:cNvSpPr>
            <p:nvPr/>
          </p:nvSpPr>
          <p:spPr bwMode="auto">
            <a:xfrm flipH="1">
              <a:off x="826" y="3628"/>
              <a:ext cx="38"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500" name="Line 719"/>
            <p:cNvSpPr>
              <a:spLocks noChangeShapeType="1"/>
            </p:cNvSpPr>
            <p:nvPr/>
          </p:nvSpPr>
          <p:spPr bwMode="auto">
            <a:xfrm flipH="1">
              <a:off x="826" y="3534"/>
              <a:ext cx="38"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501" name="Line 720"/>
            <p:cNvSpPr>
              <a:spLocks noChangeShapeType="1"/>
            </p:cNvSpPr>
            <p:nvPr/>
          </p:nvSpPr>
          <p:spPr bwMode="auto">
            <a:xfrm flipH="1">
              <a:off x="816" y="3534"/>
              <a:ext cx="48"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502" name="Line 721"/>
            <p:cNvSpPr>
              <a:spLocks noChangeShapeType="1"/>
            </p:cNvSpPr>
            <p:nvPr/>
          </p:nvSpPr>
          <p:spPr bwMode="auto">
            <a:xfrm flipH="1">
              <a:off x="826" y="3441"/>
              <a:ext cx="38"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503" name="Line 722"/>
            <p:cNvSpPr>
              <a:spLocks noChangeShapeType="1"/>
            </p:cNvSpPr>
            <p:nvPr/>
          </p:nvSpPr>
          <p:spPr bwMode="auto">
            <a:xfrm flipH="1">
              <a:off x="826" y="3347"/>
              <a:ext cx="38"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504" name="Line 723"/>
            <p:cNvSpPr>
              <a:spLocks noChangeShapeType="1"/>
            </p:cNvSpPr>
            <p:nvPr/>
          </p:nvSpPr>
          <p:spPr bwMode="auto">
            <a:xfrm flipH="1">
              <a:off x="826" y="3253"/>
              <a:ext cx="38"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505" name="Line 724"/>
            <p:cNvSpPr>
              <a:spLocks noChangeShapeType="1"/>
            </p:cNvSpPr>
            <p:nvPr/>
          </p:nvSpPr>
          <p:spPr bwMode="auto">
            <a:xfrm flipH="1">
              <a:off x="826" y="3159"/>
              <a:ext cx="38"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506" name="Line 725"/>
            <p:cNvSpPr>
              <a:spLocks noChangeShapeType="1"/>
            </p:cNvSpPr>
            <p:nvPr/>
          </p:nvSpPr>
          <p:spPr bwMode="auto">
            <a:xfrm flipH="1">
              <a:off x="826" y="3065"/>
              <a:ext cx="38"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507" name="Line 726"/>
            <p:cNvSpPr>
              <a:spLocks noChangeShapeType="1"/>
            </p:cNvSpPr>
            <p:nvPr/>
          </p:nvSpPr>
          <p:spPr bwMode="auto">
            <a:xfrm flipH="1">
              <a:off x="816" y="3065"/>
              <a:ext cx="48"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508" name="Line 727"/>
            <p:cNvSpPr>
              <a:spLocks noChangeShapeType="1"/>
            </p:cNvSpPr>
            <p:nvPr/>
          </p:nvSpPr>
          <p:spPr bwMode="auto">
            <a:xfrm>
              <a:off x="2352" y="4003"/>
              <a:ext cx="1017"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509" name="Line 728"/>
            <p:cNvSpPr>
              <a:spLocks noChangeShapeType="1"/>
            </p:cNvSpPr>
            <p:nvPr/>
          </p:nvSpPr>
          <p:spPr bwMode="auto">
            <a:xfrm>
              <a:off x="2352" y="4003"/>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510" name="Line 729"/>
            <p:cNvSpPr>
              <a:spLocks noChangeShapeType="1"/>
            </p:cNvSpPr>
            <p:nvPr/>
          </p:nvSpPr>
          <p:spPr bwMode="auto">
            <a:xfrm>
              <a:off x="2352" y="4003"/>
              <a:ext cx="1" cy="4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511" name="Line 730"/>
            <p:cNvSpPr>
              <a:spLocks noChangeShapeType="1"/>
            </p:cNvSpPr>
            <p:nvPr/>
          </p:nvSpPr>
          <p:spPr bwMode="auto">
            <a:xfrm>
              <a:off x="2363" y="4003"/>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512" name="Line 731"/>
            <p:cNvSpPr>
              <a:spLocks noChangeShapeType="1"/>
            </p:cNvSpPr>
            <p:nvPr/>
          </p:nvSpPr>
          <p:spPr bwMode="auto">
            <a:xfrm>
              <a:off x="2375" y="4003"/>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513" name="Line 732"/>
            <p:cNvSpPr>
              <a:spLocks noChangeShapeType="1"/>
            </p:cNvSpPr>
            <p:nvPr/>
          </p:nvSpPr>
          <p:spPr bwMode="auto">
            <a:xfrm>
              <a:off x="2386" y="4003"/>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514" name="Line 733"/>
            <p:cNvSpPr>
              <a:spLocks noChangeShapeType="1"/>
            </p:cNvSpPr>
            <p:nvPr/>
          </p:nvSpPr>
          <p:spPr bwMode="auto">
            <a:xfrm>
              <a:off x="2397" y="4003"/>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515" name="Line 734"/>
            <p:cNvSpPr>
              <a:spLocks noChangeShapeType="1"/>
            </p:cNvSpPr>
            <p:nvPr/>
          </p:nvSpPr>
          <p:spPr bwMode="auto">
            <a:xfrm>
              <a:off x="2409" y="4003"/>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516" name="Line 735"/>
            <p:cNvSpPr>
              <a:spLocks noChangeShapeType="1"/>
            </p:cNvSpPr>
            <p:nvPr/>
          </p:nvSpPr>
          <p:spPr bwMode="auto">
            <a:xfrm>
              <a:off x="2420" y="4003"/>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517" name="Line 736"/>
            <p:cNvSpPr>
              <a:spLocks noChangeShapeType="1"/>
            </p:cNvSpPr>
            <p:nvPr/>
          </p:nvSpPr>
          <p:spPr bwMode="auto">
            <a:xfrm>
              <a:off x="2431" y="4003"/>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518" name="Line 737"/>
            <p:cNvSpPr>
              <a:spLocks noChangeShapeType="1"/>
            </p:cNvSpPr>
            <p:nvPr/>
          </p:nvSpPr>
          <p:spPr bwMode="auto">
            <a:xfrm>
              <a:off x="2443" y="4003"/>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519" name="Line 738"/>
            <p:cNvSpPr>
              <a:spLocks noChangeShapeType="1"/>
            </p:cNvSpPr>
            <p:nvPr/>
          </p:nvSpPr>
          <p:spPr bwMode="auto">
            <a:xfrm>
              <a:off x="2454" y="4003"/>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520" name="Line 739"/>
            <p:cNvSpPr>
              <a:spLocks noChangeShapeType="1"/>
            </p:cNvSpPr>
            <p:nvPr/>
          </p:nvSpPr>
          <p:spPr bwMode="auto">
            <a:xfrm>
              <a:off x="2465" y="4003"/>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521" name="Line 740"/>
            <p:cNvSpPr>
              <a:spLocks noChangeShapeType="1"/>
            </p:cNvSpPr>
            <p:nvPr/>
          </p:nvSpPr>
          <p:spPr bwMode="auto">
            <a:xfrm>
              <a:off x="2476" y="4003"/>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522" name="Line 741"/>
            <p:cNvSpPr>
              <a:spLocks noChangeShapeType="1"/>
            </p:cNvSpPr>
            <p:nvPr/>
          </p:nvSpPr>
          <p:spPr bwMode="auto">
            <a:xfrm>
              <a:off x="2488" y="4003"/>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523" name="Line 742"/>
            <p:cNvSpPr>
              <a:spLocks noChangeShapeType="1"/>
            </p:cNvSpPr>
            <p:nvPr/>
          </p:nvSpPr>
          <p:spPr bwMode="auto">
            <a:xfrm>
              <a:off x="2499" y="4003"/>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524" name="Line 743"/>
            <p:cNvSpPr>
              <a:spLocks noChangeShapeType="1"/>
            </p:cNvSpPr>
            <p:nvPr/>
          </p:nvSpPr>
          <p:spPr bwMode="auto">
            <a:xfrm>
              <a:off x="2510" y="4003"/>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525" name="Line 744"/>
            <p:cNvSpPr>
              <a:spLocks noChangeShapeType="1"/>
            </p:cNvSpPr>
            <p:nvPr/>
          </p:nvSpPr>
          <p:spPr bwMode="auto">
            <a:xfrm>
              <a:off x="2522" y="4003"/>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526" name="Line 745"/>
            <p:cNvSpPr>
              <a:spLocks noChangeShapeType="1"/>
            </p:cNvSpPr>
            <p:nvPr/>
          </p:nvSpPr>
          <p:spPr bwMode="auto">
            <a:xfrm>
              <a:off x="2533" y="4003"/>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527" name="Line 746"/>
            <p:cNvSpPr>
              <a:spLocks noChangeShapeType="1"/>
            </p:cNvSpPr>
            <p:nvPr/>
          </p:nvSpPr>
          <p:spPr bwMode="auto">
            <a:xfrm>
              <a:off x="2544" y="4003"/>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528" name="Line 747"/>
            <p:cNvSpPr>
              <a:spLocks noChangeShapeType="1"/>
            </p:cNvSpPr>
            <p:nvPr/>
          </p:nvSpPr>
          <p:spPr bwMode="auto">
            <a:xfrm>
              <a:off x="2555" y="4003"/>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529" name="Line 748"/>
            <p:cNvSpPr>
              <a:spLocks noChangeShapeType="1"/>
            </p:cNvSpPr>
            <p:nvPr/>
          </p:nvSpPr>
          <p:spPr bwMode="auto">
            <a:xfrm>
              <a:off x="2567" y="4003"/>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530" name="Line 749"/>
            <p:cNvSpPr>
              <a:spLocks noChangeShapeType="1"/>
            </p:cNvSpPr>
            <p:nvPr/>
          </p:nvSpPr>
          <p:spPr bwMode="auto">
            <a:xfrm>
              <a:off x="2578" y="4003"/>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531" name="Line 750"/>
            <p:cNvSpPr>
              <a:spLocks noChangeShapeType="1"/>
            </p:cNvSpPr>
            <p:nvPr/>
          </p:nvSpPr>
          <p:spPr bwMode="auto">
            <a:xfrm>
              <a:off x="2578" y="4003"/>
              <a:ext cx="1" cy="4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532" name="Line 751"/>
            <p:cNvSpPr>
              <a:spLocks noChangeShapeType="1"/>
            </p:cNvSpPr>
            <p:nvPr/>
          </p:nvSpPr>
          <p:spPr bwMode="auto">
            <a:xfrm>
              <a:off x="2589" y="4003"/>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533" name="Line 752"/>
            <p:cNvSpPr>
              <a:spLocks noChangeShapeType="1"/>
            </p:cNvSpPr>
            <p:nvPr/>
          </p:nvSpPr>
          <p:spPr bwMode="auto">
            <a:xfrm>
              <a:off x="2601" y="4003"/>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534" name="Line 753"/>
            <p:cNvSpPr>
              <a:spLocks noChangeShapeType="1"/>
            </p:cNvSpPr>
            <p:nvPr/>
          </p:nvSpPr>
          <p:spPr bwMode="auto">
            <a:xfrm>
              <a:off x="2612" y="4003"/>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535" name="Line 754"/>
            <p:cNvSpPr>
              <a:spLocks noChangeShapeType="1"/>
            </p:cNvSpPr>
            <p:nvPr/>
          </p:nvSpPr>
          <p:spPr bwMode="auto">
            <a:xfrm>
              <a:off x="2623" y="4003"/>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536" name="Line 755"/>
            <p:cNvSpPr>
              <a:spLocks noChangeShapeType="1"/>
            </p:cNvSpPr>
            <p:nvPr/>
          </p:nvSpPr>
          <p:spPr bwMode="auto">
            <a:xfrm>
              <a:off x="2635" y="4003"/>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537" name="Line 756"/>
            <p:cNvSpPr>
              <a:spLocks noChangeShapeType="1"/>
            </p:cNvSpPr>
            <p:nvPr/>
          </p:nvSpPr>
          <p:spPr bwMode="auto">
            <a:xfrm>
              <a:off x="2646" y="4003"/>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538" name="Line 757"/>
            <p:cNvSpPr>
              <a:spLocks noChangeShapeType="1"/>
            </p:cNvSpPr>
            <p:nvPr/>
          </p:nvSpPr>
          <p:spPr bwMode="auto">
            <a:xfrm>
              <a:off x="2657" y="4003"/>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539" name="Line 758"/>
            <p:cNvSpPr>
              <a:spLocks noChangeShapeType="1"/>
            </p:cNvSpPr>
            <p:nvPr/>
          </p:nvSpPr>
          <p:spPr bwMode="auto">
            <a:xfrm>
              <a:off x="2668" y="4003"/>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540" name="Line 759"/>
            <p:cNvSpPr>
              <a:spLocks noChangeShapeType="1"/>
            </p:cNvSpPr>
            <p:nvPr/>
          </p:nvSpPr>
          <p:spPr bwMode="auto">
            <a:xfrm>
              <a:off x="2680" y="4003"/>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541" name="Line 760"/>
            <p:cNvSpPr>
              <a:spLocks noChangeShapeType="1"/>
            </p:cNvSpPr>
            <p:nvPr/>
          </p:nvSpPr>
          <p:spPr bwMode="auto">
            <a:xfrm>
              <a:off x="2691" y="4003"/>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542" name="Line 761"/>
            <p:cNvSpPr>
              <a:spLocks noChangeShapeType="1"/>
            </p:cNvSpPr>
            <p:nvPr/>
          </p:nvSpPr>
          <p:spPr bwMode="auto">
            <a:xfrm>
              <a:off x="2702" y="4003"/>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543" name="Line 762"/>
            <p:cNvSpPr>
              <a:spLocks noChangeShapeType="1"/>
            </p:cNvSpPr>
            <p:nvPr/>
          </p:nvSpPr>
          <p:spPr bwMode="auto">
            <a:xfrm>
              <a:off x="2714" y="4003"/>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544" name="Line 763"/>
            <p:cNvSpPr>
              <a:spLocks noChangeShapeType="1"/>
            </p:cNvSpPr>
            <p:nvPr/>
          </p:nvSpPr>
          <p:spPr bwMode="auto">
            <a:xfrm>
              <a:off x="2725" y="4003"/>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545" name="Line 764"/>
            <p:cNvSpPr>
              <a:spLocks noChangeShapeType="1"/>
            </p:cNvSpPr>
            <p:nvPr/>
          </p:nvSpPr>
          <p:spPr bwMode="auto">
            <a:xfrm>
              <a:off x="2736" y="4003"/>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546" name="Line 765"/>
            <p:cNvSpPr>
              <a:spLocks noChangeShapeType="1"/>
            </p:cNvSpPr>
            <p:nvPr/>
          </p:nvSpPr>
          <p:spPr bwMode="auto">
            <a:xfrm>
              <a:off x="2747" y="4003"/>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547" name="Line 766"/>
            <p:cNvSpPr>
              <a:spLocks noChangeShapeType="1"/>
            </p:cNvSpPr>
            <p:nvPr/>
          </p:nvSpPr>
          <p:spPr bwMode="auto">
            <a:xfrm>
              <a:off x="2759" y="4003"/>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548" name="Line 767"/>
            <p:cNvSpPr>
              <a:spLocks noChangeShapeType="1"/>
            </p:cNvSpPr>
            <p:nvPr/>
          </p:nvSpPr>
          <p:spPr bwMode="auto">
            <a:xfrm>
              <a:off x="2770" y="4003"/>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549" name="Line 768"/>
            <p:cNvSpPr>
              <a:spLocks noChangeShapeType="1"/>
            </p:cNvSpPr>
            <p:nvPr/>
          </p:nvSpPr>
          <p:spPr bwMode="auto">
            <a:xfrm>
              <a:off x="2781" y="4003"/>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550" name="Line 769"/>
            <p:cNvSpPr>
              <a:spLocks noChangeShapeType="1"/>
            </p:cNvSpPr>
            <p:nvPr/>
          </p:nvSpPr>
          <p:spPr bwMode="auto">
            <a:xfrm>
              <a:off x="2793" y="4003"/>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551" name="Line 770"/>
            <p:cNvSpPr>
              <a:spLocks noChangeShapeType="1"/>
            </p:cNvSpPr>
            <p:nvPr/>
          </p:nvSpPr>
          <p:spPr bwMode="auto">
            <a:xfrm>
              <a:off x="2804" y="4003"/>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552" name="Line 771"/>
            <p:cNvSpPr>
              <a:spLocks noChangeShapeType="1"/>
            </p:cNvSpPr>
            <p:nvPr/>
          </p:nvSpPr>
          <p:spPr bwMode="auto">
            <a:xfrm>
              <a:off x="2804" y="4003"/>
              <a:ext cx="1" cy="4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553" name="Line 772"/>
            <p:cNvSpPr>
              <a:spLocks noChangeShapeType="1"/>
            </p:cNvSpPr>
            <p:nvPr/>
          </p:nvSpPr>
          <p:spPr bwMode="auto">
            <a:xfrm>
              <a:off x="2815" y="4003"/>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554" name="Line 773"/>
            <p:cNvSpPr>
              <a:spLocks noChangeShapeType="1"/>
            </p:cNvSpPr>
            <p:nvPr/>
          </p:nvSpPr>
          <p:spPr bwMode="auto">
            <a:xfrm>
              <a:off x="2827" y="4003"/>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555" name="Line 774"/>
            <p:cNvSpPr>
              <a:spLocks noChangeShapeType="1"/>
            </p:cNvSpPr>
            <p:nvPr/>
          </p:nvSpPr>
          <p:spPr bwMode="auto">
            <a:xfrm>
              <a:off x="2838" y="4003"/>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556" name="Line 775"/>
            <p:cNvSpPr>
              <a:spLocks noChangeShapeType="1"/>
            </p:cNvSpPr>
            <p:nvPr/>
          </p:nvSpPr>
          <p:spPr bwMode="auto">
            <a:xfrm>
              <a:off x="2849" y="4003"/>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557" name="Line 776"/>
            <p:cNvSpPr>
              <a:spLocks noChangeShapeType="1"/>
            </p:cNvSpPr>
            <p:nvPr/>
          </p:nvSpPr>
          <p:spPr bwMode="auto">
            <a:xfrm>
              <a:off x="2860" y="4003"/>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558" name="Line 777"/>
            <p:cNvSpPr>
              <a:spLocks noChangeShapeType="1"/>
            </p:cNvSpPr>
            <p:nvPr/>
          </p:nvSpPr>
          <p:spPr bwMode="auto">
            <a:xfrm>
              <a:off x="2872" y="4003"/>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559" name="Line 778"/>
            <p:cNvSpPr>
              <a:spLocks noChangeShapeType="1"/>
            </p:cNvSpPr>
            <p:nvPr/>
          </p:nvSpPr>
          <p:spPr bwMode="auto">
            <a:xfrm>
              <a:off x="2883" y="4003"/>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560" name="Line 779"/>
            <p:cNvSpPr>
              <a:spLocks noChangeShapeType="1"/>
            </p:cNvSpPr>
            <p:nvPr/>
          </p:nvSpPr>
          <p:spPr bwMode="auto">
            <a:xfrm>
              <a:off x="2894" y="4003"/>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561" name="Line 780"/>
            <p:cNvSpPr>
              <a:spLocks noChangeShapeType="1"/>
            </p:cNvSpPr>
            <p:nvPr/>
          </p:nvSpPr>
          <p:spPr bwMode="auto">
            <a:xfrm>
              <a:off x="2906" y="4003"/>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562" name="Line 781"/>
            <p:cNvSpPr>
              <a:spLocks noChangeShapeType="1"/>
            </p:cNvSpPr>
            <p:nvPr/>
          </p:nvSpPr>
          <p:spPr bwMode="auto">
            <a:xfrm>
              <a:off x="2917" y="4003"/>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563" name="Line 782"/>
            <p:cNvSpPr>
              <a:spLocks noChangeShapeType="1"/>
            </p:cNvSpPr>
            <p:nvPr/>
          </p:nvSpPr>
          <p:spPr bwMode="auto">
            <a:xfrm>
              <a:off x="2928" y="4003"/>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564" name="Line 783"/>
            <p:cNvSpPr>
              <a:spLocks noChangeShapeType="1"/>
            </p:cNvSpPr>
            <p:nvPr/>
          </p:nvSpPr>
          <p:spPr bwMode="auto">
            <a:xfrm>
              <a:off x="2940" y="4003"/>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565" name="Line 784"/>
            <p:cNvSpPr>
              <a:spLocks noChangeShapeType="1"/>
            </p:cNvSpPr>
            <p:nvPr/>
          </p:nvSpPr>
          <p:spPr bwMode="auto">
            <a:xfrm>
              <a:off x="2951" y="4003"/>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566" name="Line 785"/>
            <p:cNvSpPr>
              <a:spLocks noChangeShapeType="1"/>
            </p:cNvSpPr>
            <p:nvPr/>
          </p:nvSpPr>
          <p:spPr bwMode="auto">
            <a:xfrm>
              <a:off x="2962" y="4003"/>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567" name="Line 786"/>
            <p:cNvSpPr>
              <a:spLocks noChangeShapeType="1"/>
            </p:cNvSpPr>
            <p:nvPr/>
          </p:nvSpPr>
          <p:spPr bwMode="auto">
            <a:xfrm>
              <a:off x="2973" y="4003"/>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568" name="Line 787"/>
            <p:cNvSpPr>
              <a:spLocks noChangeShapeType="1"/>
            </p:cNvSpPr>
            <p:nvPr/>
          </p:nvSpPr>
          <p:spPr bwMode="auto">
            <a:xfrm>
              <a:off x="2985" y="4003"/>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569" name="Line 788"/>
            <p:cNvSpPr>
              <a:spLocks noChangeShapeType="1"/>
            </p:cNvSpPr>
            <p:nvPr/>
          </p:nvSpPr>
          <p:spPr bwMode="auto">
            <a:xfrm>
              <a:off x="2996" y="4003"/>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570" name="Line 789"/>
            <p:cNvSpPr>
              <a:spLocks noChangeShapeType="1"/>
            </p:cNvSpPr>
            <p:nvPr/>
          </p:nvSpPr>
          <p:spPr bwMode="auto">
            <a:xfrm>
              <a:off x="3007" y="4003"/>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571" name="Line 790"/>
            <p:cNvSpPr>
              <a:spLocks noChangeShapeType="1"/>
            </p:cNvSpPr>
            <p:nvPr/>
          </p:nvSpPr>
          <p:spPr bwMode="auto">
            <a:xfrm>
              <a:off x="3019" y="4003"/>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572" name="Line 791"/>
            <p:cNvSpPr>
              <a:spLocks noChangeShapeType="1"/>
            </p:cNvSpPr>
            <p:nvPr/>
          </p:nvSpPr>
          <p:spPr bwMode="auto">
            <a:xfrm>
              <a:off x="3030" y="4003"/>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573" name="Line 792"/>
            <p:cNvSpPr>
              <a:spLocks noChangeShapeType="1"/>
            </p:cNvSpPr>
            <p:nvPr/>
          </p:nvSpPr>
          <p:spPr bwMode="auto">
            <a:xfrm>
              <a:off x="3030" y="4003"/>
              <a:ext cx="1" cy="4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574" name="Line 793"/>
            <p:cNvSpPr>
              <a:spLocks noChangeShapeType="1"/>
            </p:cNvSpPr>
            <p:nvPr/>
          </p:nvSpPr>
          <p:spPr bwMode="auto">
            <a:xfrm>
              <a:off x="3041" y="4003"/>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575" name="Line 794"/>
            <p:cNvSpPr>
              <a:spLocks noChangeShapeType="1"/>
            </p:cNvSpPr>
            <p:nvPr/>
          </p:nvSpPr>
          <p:spPr bwMode="auto">
            <a:xfrm>
              <a:off x="3052" y="4003"/>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576" name="Line 795"/>
            <p:cNvSpPr>
              <a:spLocks noChangeShapeType="1"/>
            </p:cNvSpPr>
            <p:nvPr/>
          </p:nvSpPr>
          <p:spPr bwMode="auto">
            <a:xfrm>
              <a:off x="3064" y="4003"/>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577" name="Line 796"/>
            <p:cNvSpPr>
              <a:spLocks noChangeShapeType="1"/>
            </p:cNvSpPr>
            <p:nvPr/>
          </p:nvSpPr>
          <p:spPr bwMode="auto">
            <a:xfrm>
              <a:off x="3075" y="4003"/>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578" name="Line 797"/>
            <p:cNvSpPr>
              <a:spLocks noChangeShapeType="1"/>
            </p:cNvSpPr>
            <p:nvPr/>
          </p:nvSpPr>
          <p:spPr bwMode="auto">
            <a:xfrm>
              <a:off x="3086" y="4003"/>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579" name="Line 798"/>
            <p:cNvSpPr>
              <a:spLocks noChangeShapeType="1"/>
            </p:cNvSpPr>
            <p:nvPr/>
          </p:nvSpPr>
          <p:spPr bwMode="auto">
            <a:xfrm>
              <a:off x="3098" y="4003"/>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580" name="Line 799"/>
            <p:cNvSpPr>
              <a:spLocks noChangeShapeType="1"/>
            </p:cNvSpPr>
            <p:nvPr/>
          </p:nvSpPr>
          <p:spPr bwMode="auto">
            <a:xfrm>
              <a:off x="3109" y="4003"/>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581" name="Line 800"/>
            <p:cNvSpPr>
              <a:spLocks noChangeShapeType="1"/>
            </p:cNvSpPr>
            <p:nvPr/>
          </p:nvSpPr>
          <p:spPr bwMode="auto">
            <a:xfrm>
              <a:off x="3120" y="4003"/>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582" name="Line 801"/>
            <p:cNvSpPr>
              <a:spLocks noChangeShapeType="1"/>
            </p:cNvSpPr>
            <p:nvPr/>
          </p:nvSpPr>
          <p:spPr bwMode="auto">
            <a:xfrm>
              <a:off x="3131" y="4003"/>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583" name="Line 802"/>
            <p:cNvSpPr>
              <a:spLocks noChangeShapeType="1"/>
            </p:cNvSpPr>
            <p:nvPr/>
          </p:nvSpPr>
          <p:spPr bwMode="auto">
            <a:xfrm>
              <a:off x="3143" y="4003"/>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584" name="Line 803"/>
            <p:cNvSpPr>
              <a:spLocks noChangeShapeType="1"/>
            </p:cNvSpPr>
            <p:nvPr/>
          </p:nvSpPr>
          <p:spPr bwMode="auto">
            <a:xfrm>
              <a:off x="3154" y="4003"/>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585" name="Line 804"/>
            <p:cNvSpPr>
              <a:spLocks noChangeShapeType="1"/>
            </p:cNvSpPr>
            <p:nvPr/>
          </p:nvSpPr>
          <p:spPr bwMode="auto">
            <a:xfrm>
              <a:off x="3165" y="4003"/>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586" name="Line 805"/>
            <p:cNvSpPr>
              <a:spLocks noChangeShapeType="1"/>
            </p:cNvSpPr>
            <p:nvPr/>
          </p:nvSpPr>
          <p:spPr bwMode="auto">
            <a:xfrm>
              <a:off x="3177" y="4003"/>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587" name="Line 806"/>
            <p:cNvSpPr>
              <a:spLocks noChangeShapeType="1"/>
            </p:cNvSpPr>
            <p:nvPr/>
          </p:nvSpPr>
          <p:spPr bwMode="auto">
            <a:xfrm>
              <a:off x="3188" y="4003"/>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588" name="Line 807"/>
            <p:cNvSpPr>
              <a:spLocks noChangeShapeType="1"/>
            </p:cNvSpPr>
            <p:nvPr/>
          </p:nvSpPr>
          <p:spPr bwMode="auto">
            <a:xfrm>
              <a:off x="3199" y="4003"/>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589" name="Line 808"/>
            <p:cNvSpPr>
              <a:spLocks noChangeShapeType="1"/>
            </p:cNvSpPr>
            <p:nvPr/>
          </p:nvSpPr>
          <p:spPr bwMode="auto">
            <a:xfrm>
              <a:off x="3210" y="4003"/>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590" name="Line 809"/>
            <p:cNvSpPr>
              <a:spLocks noChangeShapeType="1"/>
            </p:cNvSpPr>
            <p:nvPr/>
          </p:nvSpPr>
          <p:spPr bwMode="auto">
            <a:xfrm>
              <a:off x="3222" y="4003"/>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591" name="Line 810"/>
            <p:cNvSpPr>
              <a:spLocks noChangeShapeType="1"/>
            </p:cNvSpPr>
            <p:nvPr/>
          </p:nvSpPr>
          <p:spPr bwMode="auto">
            <a:xfrm>
              <a:off x="3233" y="4003"/>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592" name="Line 811"/>
            <p:cNvSpPr>
              <a:spLocks noChangeShapeType="1"/>
            </p:cNvSpPr>
            <p:nvPr/>
          </p:nvSpPr>
          <p:spPr bwMode="auto">
            <a:xfrm>
              <a:off x="3244" y="4003"/>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593" name="Line 812"/>
            <p:cNvSpPr>
              <a:spLocks noChangeShapeType="1"/>
            </p:cNvSpPr>
            <p:nvPr/>
          </p:nvSpPr>
          <p:spPr bwMode="auto">
            <a:xfrm>
              <a:off x="3256" y="4003"/>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594" name="Line 813"/>
            <p:cNvSpPr>
              <a:spLocks noChangeShapeType="1"/>
            </p:cNvSpPr>
            <p:nvPr/>
          </p:nvSpPr>
          <p:spPr bwMode="auto">
            <a:xfrm>
              <a:off x="3256" y="4003"/>
              <a:ext cx="1" cy="4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595" name="Line 814"/>
            <p:cNvSpPr>
              <a:spLocks noChangeShapeType="1"/>
            </p:cNvSpPr>
            <p:nvPr/>
          </p:nvSpPr>
          <p:spPr bwMode="auto">
            <a:xfrm>
              <a:off x="3267" y="4003"/>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596" name="Line 815"/>
            <p:cNvSpPr>
              <a:spLocks noChangeShapeType="1"/>
            </p:cNvSpPr>
            <p:nvPr/>
          </p:nvSpPr>
          <p:spPr bwMode="auto">
            <a:xfrm>
              <a:off x="3278" y="4003"/>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597" name="Line 816"/>
            <p:cNvSpPr>
              <a:spLocks noChangeShapeType="1"/>
            </p:cNvSpPr>
            <p:nvPr/>
          </p:nvSpPr>
          <p:spPr bwMode="auto">
            <a:xfrm>
              <a:off x="3290" y="4003"/>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598" name="Line 817"/>
            <p:cNvSpPr>
              <a:spLocks noChangeShapeType="1"/>
            </p:cNvSpPr>
            <p:nvPr/>
          </p:nvSpPr>
          <p:spPr bwMode="auto">
            <a:xfrm>
              <a:off x="3301" y="4003"/>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599" name="Line 818"/>
            <p:cNvSpPr>
              <a:spLocks noChangeShapeType="1"/>
            </p:cNvSpPr>
            <p:nvPr/>
          </p:nvSpPr>
          <p:spPr bwMode="auto">
            <a:xfrm>
              <a:off x="3312" y="4003"/>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600" name="Line 819"/>
            <p:cNvSpPr>
              <a:spLocks noChangeShapeType="1"/>
            </p:cNvSpPr>
            <p:nvPr/>
          </p:nvSpPr>
          <p:spPr bwMode="auto">
            <a:xfrm>
              <a:off x="3324" y="4003"/>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601" name="Line 820"/>
            <p:cNvSpPr>
              <a:spLocks noChangeShapeType="1"/>
            </p:cNvSpPr>
            <p:nvPr/>
          </p:nvSpPr>
          <p:spPr bwMode="auto">
            <a:xfrm>
              <a:off x="3335" y="4003"/>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602" name="Line 821"/>
            <p:cNvSpPr>
              <a:spLocks noChangeShapeType="1"/>
            </p:cNvSpPr>
            <p:nvPr/>
          </p:nvSpPr>
          <p:spPr bwMode="auto">
            <a:xfrm>
              <a:off x="3346" y="4003"/>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603" name="Line 822"/>
            <p:cNvSpPr>
              <a:spLocks noChangeShapeType="1"/>
            </p:cNvSpPr>
            <p:nvPr/>
          </p:nvSpPr>
          <p:spPr bwMode="auto">
            <a:xfrm>
              <a:off x="3357" y="4003"/>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604" name="Line 823"/>
            <p:cNvSpPr>
              <a:spLocks noChangeShapeType="1"/>
            </p:cNvSpPr>
            <p:nvPr/>
          </p:nvSpPr>
          <p:spPr bwMode="auto">
            <a:xfrm>
              <a:off x="3369" y="4003"/>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605" name="Line 824"/>
            <p:cNvSpPr>
              <a:spLocks noChangeShapeType="1"/>
            </p:cNvSpPr>
            <p:nvPr/>
          </p:nvSpPr>
          <p:spPr bwMode="auto">
            <a:xfrm flipV="1">
              <a:off x="2352" y="3065"/>
              <a:ext cx="1" cy="938"/>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606" name="Line 825"/>
            <p:cNvSpPr>
              <a:spLocks noChangeShapeType="1"/>
            </p:cNvSpPr>
            <p:nvPr/>
          </p:nvSpPr>
          <p:spPr bwMode="auto">
            <a:xfrm flipH="1">
              <a:off x="2314" y="4003"/>
              <a:ext cx="38"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607" name="Line 826"/>
            <p:cNvSpPr>
              <a:spLocks noChangeShapeType="1"/>
            </p:cNvSpPr>
            <p:nvPr/>
          </p:nvSpPr>
          <p:spPr bwMode="auto">
            <a:xfrm flipH="1">
              <a:off x="2304" y="4003"/>
              <a:ext cx="48"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608" name="Line 827"/>
            <p:cNvSpPr>
              <a:spLocks noChangeShapeType="1"/>
            </p:cNvSpPr>
            <p:nvPr/>
          </p:nvSpPr>
          <p:spPr bwMode="auto">
            <a:xfrm flipH="1">
              <a:off x="2314" y="3910"/>
              <a:ext cx="38"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609" name="Line 828"/>
            <p:cNvSpPr>
              <a:spLocks noChangeShapeType="1"/>
            </p:cNvSpPr>
            <p:nvPr/>
          </p:nvSpPr>
          <p:spPr bwMode="auto">
            <a:xfrm flipH="1">
              <a:off x="2314" y="3816"/>
              <a:ext cx="38"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610" name="Line 829"/>
            <p:cNvSpPr>
              <a:spLocks noChangeShapeType="1"/>
            </p:cNvSpPr>
            <p:nvPr/>
          </p:nvSpPr>
          <p:spPr bwMode="auto">
            <a:xfrm flipH="1">
              <a:off x="2314" y="3722"/>
              <a:ext cx="38"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611" name="Line 830"/>
            <p:cNvSpPr>
              <a:spLocks noChangeShapeType="1"/>
            </p:cNvSpPr>
            <p:nvPr/>
          </p:nvSpPr>
          <p:spPr bwMode="auto">
            <a:xfrm flipH="1">
              <a:off x="2314" y="3628"/>
              <a:ext cx="38"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612" name="Line 831"/>
            <p:cNvSpPr>
              <a:spLocks noChangeShapeType="1"/>
            </p:cNvSpPr>
            <p:nvPr/>
          </p:nvSpPr>
          <p:spPr bwMode="auto">
            <a:xfrm flipH="1">
              <a:off x="2314" y="3534"/>
              <a:ext cx="38"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613" name="Line 832"/>
            <p:cNvSpPr>
              <a:spLocks noChangeShapeType="1"/>
            </p:cNvSpPr>
            <p:nvPr/>
          </p:nvSpPr>
          <p:spPr bwMode="auto">
            <a:xfrm flipH="1">
              <a:off x="2304" y="3534"/>
              <a:ext cx="48"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614" name="Line 833"/>
            <p:cNvSpPr>
              <a:spLocks noChangeShapeType="1"/>
            </p:cNvSpPr>
            <p:nvPr/>
          </p:nvSpPr>
          <p:spPr bwMode="auto">
            <a:xfrm flipH="1">
              <a:off x="2314" y="3441"/>
              <a:ext cx="38"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615" name="Line 834"/>
            <p:cNvSpPr>
              <a:spLocks noChangeShapeType="1"/>
            </p:cNvSpPr>
            <p:nvPr/>
          </p:nvSpPr>
          <p:spPr bwMode="auto">
            <a:xfrm flipH="1">
              <a:off x="2314" y="3347"/>
              <a:ext cx="38"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616" name="Line 835"/>
            <p:cNvSpPr>
              <a:spLocks noChangeShapeType="1"/>
            </p:cNvSpPr>
            <p:nvPr/>
          </p:nvSpPr>
          <p:spPr bwMode="auto">
            <a:xfrm flipH="1">
              <a:off x="2314" y="3253"/>
              <a:ext cx="38"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617" name="Line 836"/>
            <p:cNvSpPr>
              <a:spLocks noChangeShapeType="1"/>
            </p:cNvSpPr>
            <p:nvPr/>
          </p:nvSpPr>
          <p:spPr bwMode="auto">
            <a:xfrm flipH="1">
              <a:off x="2314" y="3159"/>
              <a:ext cx="38"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618" name="Line 837"/>
            <p:cNvSpPr>
              <a:spLocks noChangeShapeType="1"/>
            </p:cNvSpPr>
            <p:nvPr/>
          </p:nvSpPr>
          <p:spPr bwMode="auto">
            <a:xfrm flipH="1">
              <a:off x="2314" y="3065"/>
              <a:ext cx="38"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619" name="Line 838"/>
            <p:cNvSpPr>
              <a:spLocks noChangeShapeType="1"/>
            </p:cNvSpPr>
            <p:nvPr/>
          </p:nvSpPr>
          <p:spPr bwMode="auto">
            <a:xfrm flipH="1">
              <a:off x="2304" y="3065"/>
              <a:ext cx="48"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620" name="Line 839"/>
            <p:cNvSpPr>
              <a:spLocks noChangeShapeType="1"/>
            </p:cNvSpPr>
            <p:nvPr/>
          </p:nvSpPr>
          <p:spPr bwMode="auto">
            <a:xfrm>
              <a:off x="3840" y="4003"/>
              <a:ext cx="1017"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621" name="Line 840"/>
            <p:cNvSpPr>
              <a:spLocks noChangeShapeType="1"/>
            </p:cNvSpPr>
            <p:nvPr/>
          </p:nvSpPr>
          <p:spPr bwMode="auto">
            <a:xfrm>
              <a:off x="3840" y="4003"/>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622" name="Line 841"/>
            <p:cNvSpPr>
              <a:spLocks noChangeShapeType="1"/>
            </p:cNvSpPr>
            <p:nvPr/>
          </p:nvSpPr>
          <p:spPr bwMode="auto">
            <a:xfrm>
              <a:off x="3840" y="4003"/>
              <a:ext cx="1" cy="4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623" name="Line 842"/>
            <p:cNvSpPr>
              <a:spLocks noChangeShapeType="1"/>
            </p:cNvSpPr>
            <p:nvPr/>
          </p:nvSpPr>
          <p:spPr bwMode="auto">
            <a:xfrm>
              <a:off x="3851" y="4003"/>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624" name="Line 843"/>
            <p:cNvSpPr>
              <a:spLocks noChangeShapeType="1"/>
            </p:cNvSpPr>
            <p:nvPr/>
          </p:nvSpPr>
          <p:spPr bwMode="auto">
            <a:xfrm>
              <a:off x="3863" y="4003"/>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625" name="Line 844"/>
            <p:cNvSpPr>
              <a:spLocks noChangeShapeType="1"/>
            </p:cNvSpPr>
            <p:nvPr/>
          </p:nvSpPr>
          <p:spPr bwMode="auto">
            <a:xfrm>
              <a:off x="3874" y="4003"/>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626" name="Line 845"/>
            <p:cNvSpPr>
              <a:spLocks noChangeShapeType="1"/>
            </p:cNvSpPr>
            <p:nvPr/>
          </p:nvSpPr>
          <p:spPr bwMode="auto">
            <a:xfrm>
              <a:off x="3885" y="4003"/>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627" name="Line 846"/>
            <p:cNvSpPr>
              <a:spLocks noChangeShapeType="1"/>
            </p:cNvSpPr>
            <p:nvPr/>
          </p:nvSpPr>
          <p:spPr bwMode="auto">
            <a:xfrm>
              <a:off x="3897" y="4003"/>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628" name="Line 847"/>
            <p:cNvSpPr>
              <a:spLocks noChangeShapeType="1"/>
            </p:cNvSpPr>
            <p:nvPr/>
          </p:nvSpPr>
          <p:spPr bwMode="auto">
            <a:xfrm>
              <a:off x="3908" y="4003"/>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629" name="Line 848"/>
            <p:cNvSpPr>
              <a:spLocks noChangeShapeType="1"/>
            </p:cNvSpPr>
            <p:nvPr/>
          </p:nvSpPr>
          <p:spPr bwMode="auto">
            <a:xfrm>
              <a:off x="3919" y="4003"/>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630" name="Line 849"/>
            <p:cNvSpPr>
              <a:spLocks noChangeShapeType="1"/>
            </p:cNvSpPr>
            <p:nvPr/>
          </p:nvSpPr>
          <p:spPr bwMode="auto">
            <a:xfrm>
              <a:off x="3931" y="4003"/>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631" name="Line 850"/>
            <p:cNvSpPr>
              <a:spLocks noChangeShapeType="1"/>
            </p:cNvSpPr>
            <p:nvPr/>
          </p:nvSpPr>
          <p:spPr bwMode="auto">
            <a:xfrm>
              <a:off x="3942" y="4003"/>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632" name="Line 851"/>
            <p:cNvSpPr>
              <a:spLocks noChangeShapeType="1"/>
            </p:cNvSpPr>
            <p:nvPr/>
          </p:nvSpPr>
          <p:spPr bwMode="auto">
            <a:xfrm>
              <a:off x="3953" y="4003"/>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633" name="Line 852"/>
            <p:cNvSpPr>
              <a:spLocks noChangeShapeType="1"/>
            </p:cNvSpPr>
            <p:nvPr/>
          </p:nvSpPr>
          <p:spPr bwMode="auto">
            <a:xfrm>
              <a:off x="3964" y="4003"/>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634" name="Line 853"/>
            <p:cNvSpPr>
              <a:spLocks noChangeShapeType="1"/>
            </p:cNvSpPr>
            <p:nvPr/>
          </p:nvSpPr>
          <p:spPr bwMode="auto">
            <a:xfrm>
              <a:off x="3976" y="4003"/>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635" name="Line 854"/>
            <p:cNvSpPr>
              <a:spLocks noChangeShapeType="1"/>
            </p:cNvSpPr>
            <p:nvPr/>
          </p:nvSpPr>
          <p:spPr bwMode="auto">
            <a:xfrm>
              <a:off x="3987" y="4003"/>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636" name="Line 855"/>
            <p:cNvSpPr>
              <a:spLocks noChangeShapeType="1"/>
            </p:cNvSpPr>
            <p:nvPr/>
          </p:nvSpPr>
          <p:spPr bwMode="auto">
            <a:xfrm>
              <a:off x="3998" y="4003"/>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637" name="Line 856"/>
            <p:cNvSpPr>
              <a:spLocks noChangeShapeType="1"/>
            </p:cNvSpPr>
            <p:nvPr/>
          </p:nvSpPr>
          <p:spPr bwMode="auto">
            <a:xfrm>
              <a:off x="4010" y="4003"/>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638" name="Line 857"/>
            <p:cNvSpPr>
              <a:spLocks noChangeShapeType="1"/>
            </p:cNvSpPr>
            <p:nvPr/>
          </p:nvSpPr>
          <p:spPr bwMode="auto">
            <a:xfrm>
              <a:off x="4021" y="4003"/>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639" name="Line 858"/>
            <p:cNvSpPr>
              <a:spLocks noChangeShapeType="1"/>
            </p:cNvSpPr>
            <p:nvPr/>
          </p:nvSpPr>
          <p:spPr bwMode="auto">
            <a:xfrm>
              <a:off x="4032" y="4003"/>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640" name="Line 859"/>
            <p:cNvSpPr>
              <a:spLocks noChangeShapeType="1"/>
            </p:cNvSpPr>
            <p:nvPr/>
          </p:nvSpPr>
          <p:spPr bwMode="auto">
            <a:xfrm>
              <a:off x="4043" y="4003"/>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641" name="Line 860"/>
            <p:cNvSpPr>
              <a:spLocks noChangeShapeType="1"/>
            </p:cNvSpPr>
            <p:nvPr/>
          </p:nvSpPr>
          <p:spPr bwMode="auto">
            <a:xfrm>
              <a:off x="4055" y="4003"/>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642" name="Line 861"/>
            <p:cNvSpPr>
              <a:spLocks noChangeShapeType="1"/>
            </p:cNvSpPr>
            <p:nvPr/>
          </p:nvSpPr>
          <p:spPr bwMode="auto">
            <a:xfrm>
              <a:off x="4066" y="4003"/>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643" name="Line 862"/>
            <p:cNvSpPr>
              <a:spLocks noChangeShapeType="1"/>
            </p:cNvSpPr>
            <p:nvPr/>
          </p:nvSpPr>
          <p:spPr bwMode="auto">
            <a:xfrm>
              <a:off x="4066" y="4003"/>
              <a:ext cx="1" cy="4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644" name="Line 863"/>
            <p:cNvSpPr>
              <a:spLocks noChangeShapeType="1"/>
            </p:cNvSpPr>
            <p:nvPr/>
          </p:nvSpPr>
          <p:spPr bwMode="auto">
            <a:xfrm>
              <a:off x="4077" y="4003"/>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645" name="Line 864"/>
            <p:cNvSpPr>
              <a:spLocks noChangeShapeType="1"/>
            </p:cNvSpPr>
            <p:nvPr/>
          </p:nvSpPr>
          <p:spPr bwMode="auto">
            <a:xfrm>
              <a:off x="4089" y="4003"/>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646" name="Line 865"/>
            <p:cNvSpPr>
              <a:spLocks noChangeShapeType="1"/>
            </p:cNvSpPr>
            <p:nvPr/>
          </p:nvSpPr>
          <p:spPr bwMode="auto">
            <a:xfrm>
              <a:off x="4100" y="4003"/>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647" name="Line 866"/>
            <p:cNvSpPr>
              <a:spLocks noChangeShapeType="1"/>
            </p:cNvSpPr>
            <p:nvPr/>
          </p:nvSpPr>
          <p:spPr bwMode="auto">
            <a:xfrm>
              <a:off x="4111" y="4003"/>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648" name="Line 867"/>
            <p:cNvSpPr>
              <a:spLocks noChangeShapeType="1"/>
            </p:cNvSpPr>
            <p:nvPr/>
          </p:nvSpPr>
          <p:spPr bwMode="auto">
            <a:xfrm>
              <a:off x="4123" y="4003"/>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649" name="Line 868"/>
            <p:cNvSpPr>
              <a:spLocks noChangeShapeType="1"/>
            </p:cNvSpPr>
            <p:nvPr/>
          </p:nvSpPr>
          <p:spPr bwMode="auto">
            <a:xfrm>
              <a:off x="4134" y="4003"/>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650" name="Line 869"/>
            <p:cNvSpPr>
              <a:spLocks noChangeShapeType="1"/>
            </p:cNvSpPr>
            <p:nvPr/>
          </p:nvSpPr>
          <p:spPr bwMode="auto">
            <a:xfrm>
              <a:off x="4145" y="4003"/>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651" name="Line 870"/>
            <p:cNvSpPr>
              <a:spLocks noChangeShapeType="1"/>
            </p:cNvSpPr>
            <p:nvPr/>
          </p:nvSpPr>
          <p:spPr bwMode="auto">
            <a:xfrm>
              <a:off x="4156" y="4003"/>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652" name="Line 871"/>
            <p:cNvSpPr>
              <a:spLocks noChangeShapeType="1"/>
            </p:cNvSpPr>
            <p:nvPr/>
          </p:nvSpPr>
          <p:spPr bwMode="auto">
            <a:xfrm>
              <a:off x="4168" y="4003"/>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653" name="Line 872"/>
            <p:cNvSpPr>
              <a:spLocks noChangeShapeType="1"/>
            </p:cNvSpPr>
            <p:nvPr/>
          </p:nvSpPr>
          <p:spPr bwMode="auto">
            <a:xfrm>
              <a:off x="4179" y="4003"/>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654" name="Line 873"/>
            <p:cNvSpPr>
              <a:spLocks noChangeShapeType="1"/>
            </p:cNvSpPr>
            <p:nvPr/>
          </p:nvSpPr>
          <p:spPr bwMode="auto">
            <a:xfrm>
              <a:off x="4190" y="4003"/>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655" name="Line 874"/>
            <p:cNvSpPr>
              <a:spLocks noChangeShapeType="1"/>
            </p:cNvSpPr>
            <p:nvPr/>
          </p:nvSpPr>
          <p:spPr bwMode="auto">
            <a:xfrm>
              <a:off x="4202" y="4003"/>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656" name="Line 875"/>
            <p:cNvSpPr>
              <a:spLocks noChangeShapeType="1"/>
            </p:cNvSpPr>
            <p:nvPr/>
          </p:nvSpPr>
          <p:spPr bwMode="auto">
            <a:xfrm>
              <a:off x="4213" y="4003"/>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657" name="Line 876"/>
            <p:cNvSpPr>
              <a:spLocks noChangeShapeType="1"/>
            </p:cNvSpPr>
            <p:nvPr/>
          </p:nvSpPr>
          <p:spPr bwMode="auto">
            <a:xfrm>
              <a:off x="4224" y="4003"/>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658" name="Line 877"/>
            <p:cNvSpPr>
              <a:spLocks noChangeShapeType="1"/>
            </p:cNvSpPr>
            <p:nvPr/>
          </p:nvSpPr>
          <p:spPr bwMode="auto">
            <a:xfrm>
              <a:off x="4235" y="4003"/>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659" name="Line 878"/>
            <p:cNvSpPr>
              <a:spLocks noChangeShapeType="1"/>
            </p:cNvSpPr>
            <p:nvPr/>
          </p:nvSpPr>
          <p:spPr bwMode="auto">
            <a:xfrm>
              <a:off x="4247" y="4003"/>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660" name="Line 879"/>
            <p:cNvSpPr>
              <a:spLocks noChangeShapeType="1"/>
            </p:cNvSpPr>
            <p:nvPr/>
          </p:nvSpPr>
          <p:spPr bwMode="auto">
            <a:xfrm>
              <a:off x="4258" y="4003"/>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661" name="Line 880"/>
            <p:cNvSpPr>
              <a:spLocks noChangeShapeType="1"/>
            </p:cNvSpPr>
            <p:nvPr/>
          </p:nvSpPr>
          <p:spPr bwMode="auto">
            <a:xfrm>
              <a:off x="4269" y="4003"/>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662" name="Line 881"/>
            <p:cNvSpPr>
              <a:spLocks noChangeShapeType="1"/>
            </p:cNvSpPr>
            <p:nvPr/>
          </p:nvSpPr>
          <p:spPr bwMode="auto">
            <a:xfrm>
              <a:off x="4281" y="4003"/>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663" name="Line 882"/>
            <p:cNvSpPr>
              <a:spLocks noChangeShapeType="1"/>
            </p:cNvSpPr>
            <p:nvPr/>
          </p:nvSpPr>
          <p:spPr bwMode="auto">
            <a:xfrm>
              <a:off x="4292" y="4003"/>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664" name="Line 883"/>
            <p:cNvSpPr>
              <a:spLocks noChangeShapeType="1"/>
            </p:cNvSpPr>
            <p:nvPr/>
          </p:nvSpPr>
          <p:spPr bwMode="auto">
            <a:xfrm>
              <a:off x="4292" y="4003"/>
              <a:ext cx="1" cy="4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665" name="Line 884"/>
            <p:cNvSpPr>
              <a:spLocks noChangeShapeType="1"/>
            </p:cNvSpPr>
            <p:nvPr/>
          </p:nvSpPr>
          <p:spPr bwMode="auto">
            <a:xfrm>
              <a:off x="4303" y="4003"/>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666" name="Line 885"/>
            <p:cNvSpPr>
              <a:spLocks noChangeShapeType="1"/>
            </p:cNvSpPr>
            <p:nvPr/>
          </p:nvSpPr>
          <p:spPr bwMode="auto">
            <a:xfrm>
              <a:off x="4315" y="4003"/>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667" name="Line 886"/>
            <p:cNvSpPr>
              <a:spLocks noChangeShapeType="1"/>
            </p:cNvSpPr>
            <p:nvPr/>
          </p:nvSpPr>
          <p:spPr bwMode="auto">
            <a:xfrm>
              <a:off x="4326" y="4003"/>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668" name="Line 887"/>
            <p:cNvSpPr>
              <a:spLocks noChangeShapeType="1"/>
            </p:cNvSpPr>
            <p:nvPr/>
          </p:nvSpPr>
          <p:spPr bwMode="auto">
            <a:xfrm>
              <a:off x="4337" y="4003"/>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669" name="Line 888"/>
            <p:cNvSpPr>
              <a:spLocks noChangeShapeType="1"/>
            </p:cNvSpPr>
            <p:nvPr/>
          </p:nvSpPr>
          <p:spPr bwMode="auto">
            <a:xfrm>
              <a:off x="4348" y="4003"/>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670" name="Line 889"/>
            <p:cNvSpPr>
              <a:spLocks noChangeShapeType="1"/>
            </p:cNvSpPr>
            <p:nvPr/>
          </p:nvSpPr>
          <p:spPr bwMode="auto">
            <a:xfrm>
              <a:off x="4360" y="4003"/>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671" name="Line 890"/>
            <p:cNvSpPr>
              <a:spLocks noChangeShapeType="1"/>
            </p:cNvSpPr>
            <p:nvPr/>
          </p:nvSpPr>
          <p:spPr bwMode="auto">
            <a:xfrm>
              <a:off x="4371" y="4003"/>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672" name="Line 891"/>
            <p:cNvSpPr>
              <a:spLocks noChangeShapeType="1"/>
            </p:cNvSpPr>
            <p:nvPr/>
          </p:nvSpPr>
          <p:spPr bwMode="auto">
            <a:xfrm>
              <a:off x="4382" y="4003"/>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673" name="Line 892"/>
            <p:cNvSpPr>
              <a:spLocks noChangeShapeType="1"/>
            </p:cNvSpPr>
            <p:nvPr/>
          </p:nvSpPr>
          <p:spPr bwMode="auto">
            <a:xfrm>
              <a:off x="4394" y="4003"/>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674" name="Line 893"/>
            <p:cNvSpPr>
              <a:spLocks noChangeShapeType="1"/>
            </p:cNvSpPr>
            <p:nvPr/>
          </p:nvSpPr>
          <p:spPr bwMode="auto">
            <a:xfrm>
              <a:off x="4405" y="4003"/>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675" name="Line 894"/>
            <p:cNvSpPr>
              <a:spLocks noChangeShapeType="1"/>
            </p:cNvSpPr>
            <p:nvPr/>
          </p:nvSpPr>
          <p:spPr bwMode="auto">
            <a:xfrm>
              <a:off x="4416" y="4003"/>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676" name="Line 895"/>
            <p:cNvSpPr>
              <a:spLocks noChangeShapeType="1"/>
            </p:cNvSpPr>
            <p:nvPr/>
          </p:nvSpPr>
          <p:spPr bwMode="auto">
            <a:xfrm>
              <a:off x="4428" y="4003"/>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677" name="Line 896"/>
            <p:cNvSpPr>
              <a:spLocks noChangeShapeType="1"/>
            </p:cNvSpPr>
            <p:nvPr/>
          </p:nvSpPr>
          <p:spPr bwMode="auto">
            <a:xfrm>
              <a:off x="4439" y="4003"/>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678" name="Line 897"/>
            <p:cNvSpPr>
              <a:spLocks noChangeShapeType="1"/>
            </p:cNvSpPr>
            <p:nvPr/>
          </p:nvSpPr>
          <p:spPr bwMode="auto">
            <a:xfrm>
              <a:off x="4450" y="4003"/>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679" name="Line 898"/>
            <p:cNvSpPr>
              <a:spLocks noChangeShapeType="1"/>
            </p:cNvSpPr>
            <p:nvPr/>
          </p:nvSpPr>
          <p:spPr bwMode="auto">
            <a:xfrm>
              <a:off x="4461" y="4003"/>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680" name="Line 899"/>
            <p:cNvSpPr>
              <a:spLocks noChangeShapeType="1"/>
            </p:cNvSpPr>
            <p:nvPr/>
          </p:nvSpPr>
          <p:spPr bwMode="auto">
            <a:xfrm>
              <a:off x="4473" y="4003"/>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681" name="Line 900"/>
            <p:cNvSpPr>
              <a:spLocks noChangeShapeType="1"/>
            </p:cNvSpPr>
            <p:nvPr/>
          </p:nvSpPr>
          <p:spPr bwMode="auto">
            <a:xfrm>
              <a:off x="4484" y="4003"/>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682" name="Line 901"/>
            <p:cNvSpPr>
              <a:spLocks noChangeShapeType="1"/>
            </p:cNvSpPr>
            <p:nvPr/>
          </p:nvSpPr>
          <p:spPr bwMode="auto">
            <a:xfrm>
              <a:off x="4495" y="4003"/>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683" name="Line 902"/>
            <p:cNvSpPr>
              <a:spLocks noChangeShapeType="1"/>
            </p:cNvSpPr>
            <p:nvPr/>
          </p:nvSpPr>
          <p:spPr bwMode="auto">
            <a:xfrm>
              <a:off x="4507" y="4003"/>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684" name="Line 903"/>
            <p:cNvSpPr>
              <a:spLocks noChangeShapeType="1"/>
            </p:cNvSpPr>
            <p:nvPr/>
          </p:nvSpPr>
          <p:spPr bwMode="auto">
            <a:xfrm>
              <a:off x="4518" y="4003"/>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685" name="Line 904"/>
            <p:cNvSpPr>
              <a:spLocks noChangeShapeType="1"/>
            </p:cNvSpPr>
            <p:nvPr/>
          </p:nvSpPr>
          <p:spPr bwMode="auto">
            <a:xfrm>
              <a:off x="4518" y="4003"/>
              <a:ext cx="1" cy="4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686" name="Line 905"/>
            <p:cNvSpPr>
              <a:spLocks noChangeShapeType="1"/>
            </p:cNvSpPr>
            <p:nvPr/>
          </p:nvSpPr>
          <p:spPr bwMode="auto">
            <a:xfrm>
              <a:off x="4529" y="4003"/>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687" name="Line 906"/>
            <p:cNvSpPr>
              <a:spLocks noChangeShapeType="1"/>
            </p:cNvSpPr>
            <p:nvPr/>
          </p:nvSpPr>
          <p:spPr bwMode="auto">
            <a:xfrm>
              <a:off x="4540" y="4003"/>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688" name="Line 907"/>
            <p:cNvSpPr>
              <a:spLocks noChangeShapeType="1"/>
            </p:cNvSpPr>
            <p:nvPr/>
          </p:nvSpPr>
          <p:spPr bwMode="auto">
            <a:xfrm>
              <a:off x="4552" y="4003"/>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689" name="Line 908"/>
            <p:cNvSpPr>
              <a:spLocks noChangeShapeType="1"/>
            </p:cNvSpPr>
            <p:nvPr/>
          </p:nvSpPr>
          <p:spPr bwMode="auto">
            <a:xfrm>
              <a:off x="4563" y="4003"/>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690" name="Line 909"/>
            <p:cNvSpPr>
              <a:spLocks noChangeShapeType="1"/>
            </p:cNvSpPr>
            <p:nvPr/>
          </p:nvSpPr>
          <p:spPr bwMode="auto">
            <a:xfrm>
              <a:off x="4574" y="4003"/>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691" name="Line 910"/>
            <p:cNvSpPr>
              <a:spLocks noChangeShapeType="1"/>
            </p:cNvSpPr>
            <p:nvPr/>
          </p:nvSpPr>
          <p:spPr bwMode="auto">
            <a:xfrm>
              <a:off x="4586" y="4003"/>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692" name="Line 911"/>
            <p:cNvSpPr>
              <a:spLocks noChangeShapeType="1"/>
            </p:cNvSpPr>
            <p:nvPr/>
          </p:nvSpPr>
          <p:spPr bwMode="auto">
            <a:xfrm>
              <a:off x="4597" y="4003"/>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693" name="Line 912"/>
            <p:cNvSpPr>
              <a:spLocks noChangeShapeType="1"/>
            </p:cNvSpPr>
            <p:nvPr/>
          </p:nvSpPr>
          <p:spPr bwMode="auto">
            <a:xfrm>
              <a:off x="4608" y="4003"/>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694" name="Line 913"/>
            <p:cNvSpPr>
              <a:spLocks noChangeShapeType="1"/>
            </p:cNvSpPr>
            <p:nvPr/>
          </p:nvSpPr>
          <p:spPr bwMode="auto">
            <a:xfrm>
              <a:off x="4619" y="4003"/>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695" name="Line 914"/>
            <p:cNvSpPr>
              <a:spLocks noChangeShapeType="1"/>
            </p:cNvSpPr>
            <p:nvPr/>
          </p:nvSpPr>
          <p:spPr bwMode="auto">
            <a:xfrm>
              <a:off x="4631" y="4003"/>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696" name="Line 915"/>
            <p:cNvSpPr>
              <a:spLocks noChangeShapeType="1"/>
            </p:cNvSpPr>
            <p:nvPr/>
          </p:nvSpPr>
          <p:spPr bwMode="auto">
            <a:xfrm>
              <a:off x="4642" y="4003"/>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697" name="Line 916"/>
            <p:cNvSpPr>
              <a:spLocks noChangeShapeType="1"/>
            </p:cNvSpPr>
            <p:nvPr/>
          </p:nvSpPr>
          <p:spPr bwMode="auto">
            <a:xfrm>
              <a:off x="4653" y="4003"/>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698" name="Line 917"/>
            <p:cNvSpPr>
              <a:spLocks noChangeShapeType="1"/>
            </p:cNvSpPr>
            <p:nvPr/>
          </p:nvSpPr>
          <p:spPr bwMode="auto">
            <a:xfrm>
              <a:off x="4665" y="4003"/>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699" name="Line 918"/>
            <p:cNvSpPr>
              <a:spLocks noChangeShapeType="1"/>
            </p:cNvSpPr>
            <p:nvPr/>
          </p:nvSpPr>
          <p:spPr bwMode="auto">
            <a:xfrm>
              <a:off x="4676" y="4003"/>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700" name="Line 919"/>
            <p:cNvSpPr>
              <a:spLocks noChangeShapeType="1"/>
            </p:cNvSpPr>
            <p:nvPr/>
          </p:nvSpPr>
          <p:spPr bwMode="auto">
            <a:xfrm>
              <a:off x="4687" y="4003"/>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701" name="Line 920"/>
            <p:cNvSpPr>
              <a:spLocks noChangeShapeType="1"/>
            </p:cNvSpPr>
            <p:nvPr/>
          </p:nvSpPr>
          <p:spPr bwMode="auto">
            <a:xfrm>
              <a:off x="4698" y="4003"/>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702" name="Line 921"/>
            <p:cNvSpPr>
              <a:spLocks noChangeShapeType="1"/>
            </p:cNvSpPr>
            <p:nvPr/>
          </p:nvSpPr>
          <p:spPr bwMode="auto">
            <a:xfrm>
              <a:off x="4710" y="4003"/>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703" name="Line 922"/>
            <p:cNvSpPr>
              <a:spLocks noChangeShapeType="1"/>
            </p:cNvSpPr>
            <p:nvPr/>
          </p:nvSpPr>
          <p:spPr bwMode="auto">
            <a:xfrm>
              <a:off x="4721" y="4003"/>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704" name="Line 923"/>
            <p:cNvSpPr>
              <a:spLocks noChangeShapeType="1"/>
            </p:cNvSpPr>
            <p:nvPr/>
          </p:nvSpPr>
          <p:spPr bwMode="auto">
            <a:xfrm>
              <a:off x="4732" y="4003"/>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705" name="Line 924"/>
            <p:cNvSpPr>
              <a:spLocks noChangeShapeType="1"/>
            </p:cNvSpPr>
            <p:nvPr/>
          </p:nvSpPr>
          <p:spPr bwMode="auto">
            <a:xfrm>
              <a:off x="4744" y="4003"/>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706" name="Line 925"/>
            <p:cNvSpPr>
              <a:spLocks noChangeShapeType="1"/>
            </p:cNvSpPr>
            <p:nvPr/>
          </p:nvSpPr>
          <p:spPr bwMode="auto">
            <a:xfrm>
              <a:off x="4744" y="4003"/>
              <a:ext cx="1" cy="4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707" name="Line 926"/>
            <p:cNvSpPr>
              <a:spLocks noChangeShapeType="1"/>
            </p:cNvSpPr>
            <p:nvPr/>
          </p:nvSpPr>
          <p:spPr bwMode="auto">
            <a:xfrm>
              <a:off x="4755" y="4003"/>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708" name="Line 927"/>
            <p:cNvSpPr>
              <a:spLocks noChangeShapeType="1"/>
            </p:cNvSpPr>
            <p:nvPr/>
          </p:nvSpPr>
          <p:spPr bwMode="auto">
            <a:xfrm>
              <a:off x="4766" y="4003"/>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709" name="Line 928"/>
            <p:cNvSpPr>
              <a:spLocks noChangeShapeType="1"/>
            </p:cNvSpPr>
            <p:nvPr/>
          </p:nvSpPr>
          <p:spPr bwMode="auto">
            <a:xfrm>
              <a:off x="4778" y="4003"/>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710" name="Line 929"/>
            <p:cNvSpPr>
              <a:spLocks noChangeShapeType="1"/>
            </p:cNvSpPr>
            <p:nvPr/>
          </p:nvSpPr>
          <p:spPr bwMode="auto">
            <a:xfrm>
              <a:off x="4789" y="4003"/>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711" name="Line 930"/>
            <p:cNvSpPr>
              <a:spLocks noChangeShapeType="1"/>
            </p:cNvSpPr>
            <p:nvPr/>
          </p:nvSpPr>
          <p:spPr bwMode="auto">
            <a:xfrm>
              <a:off x="4800" y="4003"/>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712" name="Line 931"/>
            <p:cNvSpPr>
              <a:spLocks noChangeShapeType="1"/>
            </p:cNvSpPr>
            <p:nvPr/>
          </p:nvSpPr>
          <p:spPr bwMode="auto">
            <a:xfrm>
              <a:off x="4812" y="4003"/>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713" name="Line 932"/>
            <p:cNvSpPr>
              <a:spLocks noChangeShapeType="1"/>
            </p:cNvSpPr>
            <p:nvPr/>
          </p:nvSpPr>
          <p:spPr bwMode="auto">
            <a:xfrm>
              <a:off x="4823" y="4003"/>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714" name="Line 933"/>
            <p:cNvSpPr>
              <a:spLocks noChangeShapeType="1"/>
            </p:cNvSpPr>
            <p:nvPr/>
          </p:nvSpPr>
          <p:spPr bwMode="auto">
            <a:xfrm>
              <a:off x="4834" y="4003"/>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715" name="Line 934"/>
            <p:cNvSpPr>
              <a:spLocks noChangeShapeType="1"/>
            </p:cNvSpPr>
            <p:nvPr/>
          </p:nvSpPr>
          <p:spPr bwMode="auto">
            <a:xfrm>
              <a:off x="4845" y="4003"/>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716" name="Line 935"/>
            <p:cNvSpPr>
              <a:spLocks noChangeShapeType="1"/>
            </p:cNvSpPr>
            <p:nvPr/>
          </p:nvSpPr>
          <p:spPr bwMode="auto">
            <a:xfrm>
              <a:off x="4857" y="4003"/>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717" name="Line 936"/>
            <p:cNvSpPr>
              <a:spLocks noChangeShapeType="1"/>
            </p:cNvSpPr>
            <p:nvPr/>
          </p:nvSpPr>
          <p:spPr bwMode="auto">
            <a:xfrm flipV="1">
              <a:off x="3840" y="3065"/>
              <a:ext cx="1" cy="938"/>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718" name="Line 937"/>
            <p:cNvSpPr>
              <a:spLocks noChangeShapeType="1"/>
            </p:cNvSpPr>
            <p:nvPr/>
          </p:nvSpPr>
          <p:spPr bwMode="auto">
            <a:xfrm flipH="1">
              <a:off x="3802" y="4003"/>
              <a:ext cx="38"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719" name="Line 938"/>
            <p:cNvSpPr>
              <a:spLocks noChangeShapeType="1"/>
            </p:cNvSpPr>
            <p:nvPr/>
          </p:nvSpPr>
          <p:spPr bwMode="auto">
            <a:xfrm flipH="1">
              <a:off x="3792" y="4003"/>
              <a:ext cx="48"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720" name="Line 939"/>
            <p:cNvSpPr>
              <a:spLocks noChangeShapeType="1"/>
            </p:cNvSpPr>
            <p:nvPr/>
          </p:nvSpPr>
          <p:spPr bwMode="auto">
            <a:xfrm flipH="1">
              <a:off x="3802" y="3910"/>
              <a:ext cx="38"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721" name="Line 940"/>
            <p:cNvSpPr>
              <a:spLocks noChangeShapeType="1"/>
            </p:cNvSpPr>
            <p:nvPr/>
          </p:nvSpPr>
          <p:spPr bwMode="auto">
            <a:xfrm flipH="1">
              <a:off x="3802" y="3816"/>
              <a:ext cx="38"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722" name="Line 941"/>
            <p:cNvSpPr>
              <a:spLocks noChangeShapeType="1"/>
            </p:cNvSpPr>
            <p:nvPr/>
          </p:nvSpPr>
          <p:spPr bwMode="auto">
            <a:xfrm flipH="1">
              <a:off x="3802" y="3722"/>
              <a:ext cx="38"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723" name="Line 942"/>
            <p:cNvSpPr>
              <a:spLocks noChangeShapeType="1"/>
            </p:cNvSpPr>
            <p:nvPr/>
          </p:nvSpPr>
          <p:spPr bwMode="auto">
            <a:xfrm flipH="1">
              <a:off x="3802" y="3628"/>
              <a:ext cx="38"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724" name="Line 943"/>
            <p:cNvSpPr>
              <a:spLocks noChangeShapeType="1"/>
            </p:cNvSpPr>
            <p:nvPr/>
          </p:nvSpPr>
          <p:spPr bwMode="auto">
            <a:xfrm flipH="1">
              <a:off x="3802" y="3534"/>
              <a:ext cx="38"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725" name="Line 944"/>
            <p:cNvSpPr>
              <a:spLocks noChangeShapeType="1"/>
            </p:cNvSpPr>
            <p:nvPr/>
          </p:nvSpPr>
          <p:spPr bwMode="auto">
            <a:xfrm flipH="1">
              <a:off x="3792" y="3534"/>
              <a:ext cx="48"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726" name="Line 945"/>
            <p:cNvSpPr>
              <a:spLocks noChangeShapeType="1"/>
            </p:cNvSpPr>
            <p:nvPr/>
          </p:nvSpPr>
          <p:spPr bwMode="auto">
            <a:xfrm flipH="1">
              <a:off x="3802" y="3441"/>
              <a:ext cx="38"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727" name="Line 946"/>
            <p:cNvSpPr>
              <a:spLocks noChangeShapeType="1"/>
            </p:cNvSpPr>
            <p:nvPr/>
          </p:nvSpPr>
          <p:spPr bwMode="auto">
            <a:xfrm flipH="1">
              <a:off x="3802" y="3347"/>
              <a:ext cx="38"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728" name="Line 947"/>
            <p:cNvSpPr>
              <a:spLocks noChangeShapeType="1"/>
            </p:cNvSpPr>
            <p:nvPr/>
          </p:nvSpPr>
          <p:spPr bwMode="auto">
            <a:xfrm flipH="1">
              <a:off x="3802" y="3253"/>
              <a:ext cx="38"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729" name="Line 948"/>
            <p:cNvSpPr>
              <a:spLocks noChangeShapeType="1"/>
            </p:cNvSpPr>
            <p:nvPr/>
          </p:nvSpPr>
          <p:spPr bwMode="auto">
            <a:xfrm flipH="1">
              <a:off x="3802" y="3159"/>
              <a:ext cx="38"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730" name="Line 949"/>
            <p:cNvSpPr>
              <a:spLocks noChangeShapeType="1"/>
            </p:cNvSpPr>
            <p:nvPr/>
          </p:nvSpPr>
          <p:spPr bwMode="auto">
            <a:xfrm flipH="1">
              <a:off x="3802" y="3065"/>
              <a:ext cx="38"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731" name="Line 950"/>
            <p:cNvSpPr>
              <a:spLocks noChangeShapeType="1"/>
            </p:cNvSpPr>
            <p:nvPr/>
          </p:nvSpPr>
          <p:spPr bwMode="auto">
            <a:xfrm flipH="1">
              <a:off x="3792" y="3065"/>
              <a:ext cx="48"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sp>
        <p:nvSpPr>
          <p:cNvPr id="160849" name="Rectangle 951"/>
          <p:cNvSpPr>
            <a:spLocks noChangeArrowheads="1"/>
          </p:cNvSpPr>
          <p:nvPr/>
        </p:nvSpPr>
        <p:spPr bwMode="auto">
          <a:xfrm>
            <a:off x="5897563" y="4775200"/>
            <a:ext cx="8890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1400">
                <a:latin typeface="MS Sans Serif" charset="0"/>
              </a:rPr>
              <a:t>1</a:t>
            </a:r>
            <a:endParaRPr lang="en-US" altLang="en-US" sz="1400">
              <a:latin typeface="Times New Roman" panose="02020603050405020304" pitchFamily="18" charset="0"/>
            </a:endParaRPr>
          </a:p>
        </p:txBody>
      </p:sp>
      <p:sp>
        <p:nvSpPr>
          <p:cNvPr id="160850" name="Freeform 952"/>
          <p:cNvSpPr>
            <a:spLocks/>
          </p:cNvSpPr>
          <p:nvPr/>
        </p:nvSpPr>
        <p:spPr bwMode="auto">
          <a:xfrm flipV="1">
            <a:off x="6172200" y="4865688"/>
            <a:ext cx="1358900" cy="1489075"/>
          </a:xfrm>
          <a:custGeom>
            <a:avLst/>
            <a:gdLst>
              <a:gd name="T0" fmla="*/ 2147483647 w 5719"/>
              <a:gd name="T1" fmla="*/ 2147483647 h 7777"/>
              <a:gd name="T2" fmla="*/ 2147483647 w 5719"/>
              <a:gd name="T3" fmla="*/ 2147483647 h 7777"/>
              <a:gd name="T4" fmla="*/ 2147483647 w 5719"/>
              <a:gd name="T5" fmla="*/ 2147483647 h 7777"/>
              <a:gd name="T6" fmla="*/ 2147483647 w 5719"/>
              <a:gd name="T7" fmla="*/ 2147483647 h 7777"/>
              <a:gd name="T8" fmla="*/ 2147483647 w 5719"/>
              <a:gd name="T9" fmla="*/ 2147483647 h 7777"/>
              <a:gd name="T10" fmla="*/ 2147483647 w 5719"/>
              <a:gd name="T11" fmla="*/ 2147483647 h 7777"/>
              <a:gd name="T12" fmla="*/ 2147483647 w 5719"/>
              <a:gd name="T13" fmla="*/ 2147483647 h 7777"/>
              <a:gd name="T14" fmla="*/ 2147483647 w 5719"/>
              <a:gd name="T15" fmla="*/ 2147483647 h 7777"/>
              <a:gd name="T16" fmla="*/ 2147483647 w 5719"/>
              <a:gd name="T17" fmla="*/ 2147483647 h 7777"/>
              <a:gd name="T18" fmla="*/ 2147483647 w 5719"/>
              <a:gd name="T19" fmla="*/ 2147483647 h 7777"/>
              <a:gd name="T20" fmla="*/ 2147483647 w 5719"/>
              <a:gd name="T21" fmla="*/ 2147483647 h 7777"/>
              <a:gd name="T22" fmla="*/ 2147483647 w 5719"/>
              <a:gd name="T23" fmla="*/ 2147483647 h 7777"/>
              <a:gd name="T24" fmla="*/ 2147483647 w 5719"/>
              <a:gd name="T25" fmla="*/ 2147483647 h 7777"/>
              <a:gd name="T26" fmla="*/ 2147483647 w 5719"/>
              <a:gd name="T27" fmla="*/ 2147483647 h 7777"/>
              <a:gd name="T28" fmla="*/ 2147483647 w 5719"/>
              <a:gd name="T29" fmla="*/ 2147483647 h 7777"/>
              <a:gd name="T30" fmla="*/ 2147483647 w 5719"/>
              <a:gd name="T31" fmla="*/ 2147483647 h 7777"/>
              <a:gd name="T32" fmla="*/ 2147483647 w 5719"/>
              <a:gd name="T33" fmla="*/ 2147483647 h 7777"/>
              <a:gd name="T34" fmla="*/ 2147483647 w 5719"/>
              <a:gd name="T35" fmla="*/ 2147483647 h 7777"/>
              <a:gd name="T36" fmla="*/ 2147483647 w 5719"/>
              <a:gd name="T37" fmla="*/ 2147483647 h 7777"/>
              <a:gd name="T38" fmla="*/ 2147483647 w 5719"/>
              <a:gd name="T39" fmla="*/ 2147483647 h 7777"/>
              <a:gd name="T40" fmla="*/ 2147483647 w 5719"/>
              <a:gd name="T41" fmla="*/ 2147483647 h 7777"/>
              <a:gd name="T42" fmla="*/ 2147483647 w 5719"/>
              <a:gd name="T43" fmla="*/ 2147483647 h 7777"/>
              <a:gd name="T44" fmla="*/ 2147483647 w 5719"/>
              <a:gd name="T45" fmla="*/ 2147483647 h 7777"/>
              <a:gd name="T46" fmla="*/ 2147483647 w 5719"/>
              <a:gd name="T47" fmla="*/ 2147483647 h 7777"/>
              <a:gd name="T48" fmla="*/ 2147483647 w 5719"/>
              <a:gd name="T49" fmla="*/ 2147483647 h 7777"/>
              <a:gd name="T50" fmla="*/ 2147483647 w 5719"/>
              <a:gd name="T51" fmla="*/ 2147483647 h 7777"/>
              <a:gd name="T52" fmla="*/ 2147483647 w 5719"/>
              <a:gd name="T53" fmla="*/ 2147483647 h 7777"/>
              <a:gd name="T54" fmla="*/ 2147483647 w 5719"/>
              <a:gd name="T55" fmla="*/ 2147483647 h 7777"/>
              <a:gd name="T56" fmla="*/ 2147483647 w 5719"/>
              <a:gd name="T57" fmla="*/ 2147483647 h 7777"/>
              <a:gd name="T58" fmla="*/ 2147483647 w 5719"/>
              <a:gd name="T59" fmla="*/ 2147483647 h 7777"/>
              <a:gd name="T60" fmla="*/ 2147483647 w 5719"/>
              <a:gd name="T61" fmla="*/ 2147483647 h 7777"/>
              <a:gd name="T62" fmla="*/ 2147483647 w 5719"/>
              <a:gd name="T63" fmla="*/ 2147483647 h 7777"/>
              <a:gd name="T64" fmla="*/ 2147483647 w 5719"/>
              <a:gd name="T65" fmla="*/ 2147483647 h 7777"/>
              <a:gd name="T66" fmla="*/ 2147483647 w 5719"/>
              <a:gd name="T67" fmla="*/ 2147483647 h 7777"/>
              <a:gd name="T68" fmla="*/ 2147483647 w 5719"/>
              <a:gd name="T69" fmla="*/ 2147483647 h 7777"/>
              <a:gd name="T70" fmla="*/ 2147483647 w 5719"/>
              <a:gd name="T71" fmla="*/ 2147483647 h 7777"/>
              <a:gd name="T72" fmla="*/ 2147483647 w 5719"/>
              <a:gd name="T73" fmla="*/ 2147483647 h 7777"/>
              <a:gd name="T74" fmla="*/ 2147483647 w 5719"/>
              <a:gd name="T75" fmla="*/ 2147483647 h 7777"/>
              <a:gd name="T76" fmla="*/ 2147483647 w 5719"/>
              <a:gd name="T77" fmla="*/ 2147483647 h 7777"/>
              <a:gd name="T78" fmla="*/ 2147483647 w 5719"/>
              <a:gd name="T79" fmla="*/ 2147483647 h 7777"/>
              <a:gd name="T80" fmla="*/ 2147483647 w 5719"/>
              <a:gd name="T81" fmla="*/ 2147483647 h 7777"/>
              <a:gd name="T82" fmla="*/ 2147483647 w 5719"/>
              <a:gd name="T83" fmla="*/ 2147483647 h 7777"/>
              <a:gd name="T84" fmla="*/ 2147483647 w 5719"/>
              <a:gd name="T85" fmla="*/ 2147483647 h 7777"/>
              <a:gd name="T86" fmla="*/ 2147483647 w 5719"/>
              <a:gd name="T87" fmla="*/ 2147483647 h 7777"/>
              <a:gd name="T88" fmla="*/ 2147483647 w 5719"/>
              <a:gd name="T89" fmla="*/ 2147483647 h 7777"/>
              <a:gd name="T90" fmla="*/ 2147483647 w 5719"/>
              <a:gd name="T91" fmla="*/ 2147483647 h 7777"/>
              <a:gd name="T92" fmla="*/ 2147483647 w 5719"/>
              <a:gd name="T93" fmla="*/ 2147483647 h 7777"/>
              <a:gd name="T94" fmla="*/ 2147483647 w 5719"/>
              <a:gd name="T95" fmla="*/ 2147483647 h 7777"/>
              <a:gd name="T96" fmla="*/ 2147483647 w 5719"/>
              <a:gd name="T97" fmla="*/ 2147483647 h 7777"/>
              <a:gd name="T98" fmla="*/ 2147483647 w 5719"/>
              <a:gd name="T99" fmla="*/ 2147483647 h 7777"/>
              <a:gd name="T100" fmla="*/ 2147483647 w 5719"/>
              <a:gd name="T101" fmla="*/ 2147483647 h 7777"/>
              <a:gd name="T102" fmla="*/ 2147483647 w 5719"/>
              <a:gd name="T103" fmla="*/ 2147483647 h 7777"/>
              <a:gd name="T104" fmla="*/ 2147483647 w 5719"/>
              <a:gd name="T105" fmla="*/ 2147483647 h 7777"/>
              <a:gd name="T106" fmla="*/ 2147483647 w 5719"/>
              <a:gd name="T107" fmla="*/ 2147483647 h 7777"/>
              <a:gd name="T108" fmla="*/ 2147483647 w 5719"/>
              <a:gd name="T109" fmla="*/ 2147483647 h 7777"/>
              <a:gd name="T110" fmla="*/ 2147483647 w 5719"/>
              <a:gd name="T111" fmla="*/ 2147483647 h 7777"/>
              <a:gd name="T112" fmla="*/ 2147483647 w 5719"/>
              <a:gd name="T113" fmla="*/ 2147483647 h 7777"/>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5719"/>
              <a:gd name="T172" fmla="*/ 0 h 7777"/>
              <a:gd name="T173" fmla="*/ 5719 w 5719"/>
              <a:gd name="T174" fmla="*/ 7777 h 7777"/>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5719" h="7777">
                <a:moveTo>
                  <a:pt x="0" y="0"/>
                </a:moveTo>
                <a:lnTo>
                  <a:pt x="0" y="0"/>
                </a:lnTo>
                <a:lnTo>
                  <a:pt x="0" y="77"/>
                </a:lnTo>
                <a:lnTo>
                  <a:pt x="189" y="77"/>
                </a:lnTo>
                <a:lnTo>
                  <a:pt x="189" y="155"/>
                </a:lnTo>
                <a:lnTo>
                  <a:pt x="400" y="155"/>
                </a:lnTo>
                <a:lnTo>
                  <a:pt x="400" y="233"/>
                </a:lnTo>
                <a:lnTo>
                  <a:pt x="528" y="233"/>
                </a:lnTo>
                <a:lnTo>
                  <a:pt x="528" y="311"/>
                </a:lnTo>
                <a:lnTo>
                  <a:pt x="627" y="311"/>
                </a:lnTo>
                <a:lnTo>
                  <a:pt x="627" y="388"/>
                </a:lnTo>
                <a:lnTo>
                  <a:pt x="702" y="388"/>
                </a:lnTo>
                <a:lnTo>
                  <a:pt x="702" y="466"/>
                </a:lnTo>
                <a:lnTo>
                  <a:pt x="777" y="466"/>
                </a:lnTo>
                <a:lnTo>
                  <a:pt x="777" y="544"/>
                </a:lnTo>
                <a:lnTo>
                  <a:pt x="830" y="544"/>
                </a:lnTo>
                <a:lnTo>
                  <a:pt x="830" y="622"/>
                </a:lnTo>
                <a:lnTo>
                  <a:pt x="883" y="622"/>
                </a:lnTo>
                <a:lnTo>
                  <a:pt x="883" y="699"/>
                </a:lnTo>
                <a:lnTo>
                  <a:pt x="936" y="699"/>
                </a:lnTo>
                <a:lnTo>
                  <a:pt x="936" y="777"/>
                </a:lnTo>
                <a:lnTo>
                  <a:pt x="981" y="777"/>
                </a:lnTo>
                <a:lnTo>
                  <a:pt x="981" y="855"/>
                </a:lnTo>
                <a:lnTo>
                  <a:pt x="1019" y="855"/>
                </a:lnTo>
                <a:lnTo>
                  <a:pt x="1019" y="933"/>
                </a:lnTo>
                <a:lnTo>
                  <a:pt x="1064" y="933"/>
                </a:lnTo>
                <a:lnTo>
                  <a:pt x="1064" y="1011"/>
                </a:lnTo>
                <a:lnTo>
                  <a:pt x="1094" y="1011"/>
                </a:lnTo>
                <a:lnTo>
                  <a:pt x="1094" y="1088"/>
                </a:lnTo>
                <a:lnTo>
                  <a:pt x="1132" y="1088"/>
                </a:lnTo>
                <a:lnTo>
                  <a:pt x="1132" y="1166"/>
                </a:lnTo>
                <a:lnTo>
                  <a:pt x="1192" y="1166"/>
                </a:lnTo>
                <a:lnTo>
                  <a:pt x="1192" y="1244"/>
                </a:lnTo>
                <a:lnTo>
                  <a:pt x="1225" y="1244"/>
                </a:lnTo>
                <a:lnTo>
                  <a:pt x="1225" y="1322"/>
                </a:lnTo>
                <a:lnTo>
                  <a:pt x="1257" y="1322"/>
                </a:lnTo>
                <a:lnTo>
                  <a:pt x="1257" y="1399"/>
                </a:lnTo>
                <a:lnTo>
                  <a:pt x="1289" y="1399"/>
                </a:lnTo>
                <a:lnTo>
                  <a:pt x="1289" y="1477"/>
                </a:lnTo>
                <a:lnTo>
                  <a:pt x="1322" y="1477"/>
                </a:lnTo>
                <a:lnTo>
                  <a:pt x="1322" y="1555"/>
                </a:lnTo>
                <a:lnTo>
                  <a:pt x="1354" y="1555"/>
                </a:lnTo>
                <a:lnTo>
                  <a:pt x="1354" y="1633"/>
                </a:lnTo>
                <a:lnTo>
                  <a:pt x="1386" y="1633"/>
                </a:lnTo>
                <a:lnTo>
                  <a:pt x="1386" y="1710"/>
                </a:lnTo>
                <a:lnTo>
                  <a:pt x="1419" y="1710"/>
                </a:lnTo>
                <a:lnTo>
                  <a:pt x="1419" y="1788"/>
                </a:lnTo>
                <a:lnTo>
                  <a:pt x="1451" y="1788"/>
                </a:lnTo>
                <a:lnTo>
                  <a:pt x="1451" y="1866"/>
                </a:lnTo>
                <a:lnTo>
                  <a:pt x="1483" y="1866"/>
                </a:lnTo>
                <a:lnTo>
                  <a:pt x="1483" y="1944"/>
                </a:lnTo>
                <a:lnTo>
                  <a:pt x="1516" y="1944"/>
                </a:lnTo>
                <a:lnTo>
                  <a:pt x="1516" y="2022"/>
                </a:lnTo>
                <a:lnTo>
                  <a:pt x="1548" y="2022"/>
                </a:lnTo>
                <a:lnTo>
                  <a:pt x="1548" y="2099"/>
                </a:lnTo>
                <a:lnTo>
                  <a:pt x="1580" y="2099"/>
                </a:lnTo>
                <a:lnTo>
                  <a:pt x="1580" y="2177"/>
                </a:lnTo>
                <a:lnTo>
                  <a:pt x="1613" y="2177"/>
                </a:lnTo>
                <a:lnTo>
                  <a:pt x="1613" y="2255"/>
                </a:lnTo>
                <a:lnTo>
                  <a:pt x="1645" y="2255"/>
                </a:lnTo>
                <a:lnTo>
                  <a:pt x="1645" y="2333"/>
                </a:lnTo>
                <a:lnTo>
                  <a:pt x="1677" y="2333"/>
                </a:lnTo>
                <a:lnTo>
                  <a:pt x="1677" y="2410"/>
                </a:lnTo>
                <a:lnTo>
                  <a:pt x="1710" y="2410"/>
                </a:lnTo>
                <a:lnTo>
                  <a:pt x="1710" y="2488"/>
                </a:lnTo>
                <a:lnTo>
                  <a:pt x="1742" y="2488"/>
                </a:lnTo>
                <a:lnTo>
                  <a:pt x="1742" y="2566"/>
                </a:lnTo>
                <a:lnTo>
                  <a:pt x="1774" y="2566"/>
                </a:lnTo>
                <a:lnTo>
                  <a:pt x="1774" y="2644"/>
                </a:lnTo>
                <a:lnTo>
                  <a:pt x="1807" y="2644"/>
                </a:lnTo>
                <a:lnTo>
                  <a:pt x="1807" y="2721"/>
                </a:lnTo>
                <a:lnTo>
                  <a:pt x="1839" y="2721"/>
                </a:lnTo>
                <a:lnTo>
                  <a:pt x="1839" y="2799"/>
                </a:lnTo>
                <a:lnTo>
                  <a:pt x="1871" y="2799"/>
                </a:lnTo>
                <a:lnTo>
                  <a:pt x="1871" y="2877"/>
                </a:lnTo>
                <a:lnTo>
                  <a:pt x="1904" y="2877"/>
                </a:lnTo>
                <a:lnTo>
                  <a:pt x="1904" y="2955"/>
                </a:lnTo>
                <a:lnTo>
                  <a:pt x="1936" y="2955"/>
                </a:lnTo>
                <a:lnTo>
                  <a:pt x="1936" y="3033"/>
                </a:lnTo>
                <a:lnTo>
                  <a:pt x="1968" y="3033"/>
                </a:lnTo>
                <a:lnTo>
                  <a:pt x="1968" y="3110"/>
                </a:lnTo>
                <a:lnTo>
                  <a:pt x="2001" y="3110"/>
                </a:lnTo>
                <a:lnTo>
                  <a:pt x="2001" y="3188"/>
                </a:lnTo>
                <a:lnTo>
                  <a:pt x="2033" y="3188"/>
                </a:lnTo>
                <a:lnTo>
                  <a:pt x="2033" y="3266"/>
                </a:lnTo>
                <a:lnTo>
                  <a:pt x="2065" y="3266"/>
                </a:lnTo>
                <a:lnTo>
                  <a:pt x="2065" y="3344"/>
                </a:lnTo>
                <a:lnTo>
                  <a:pt x="2098" y="3344"/>
                </a:lnTo>
                <a:lnTo>
                  <a:pt x="2098" y="3421"/>
                </a:lnTo>
                <a:lnTo>
                  <a:pt x="2130" y="3421"/>
                </a:lnTo>
                <a:lnTo>
                  <a:pt x="2130" y="3499"/>
                </a:lnTo>
                <a:lnTo>
                  <a:pt x="2162" y="3499"/>
                </a:lnTo>
                <a:lnTo>
                  <a:pt x="2162" y="3577"/>
                </a:lnTo>
                <a:lnTo>
                  <a:pt x="2195" y="3577"/>
                </a:lnTo>
                <a:lnTo>
                  <a:pt x="2195" y="3655"/>
                </a:lnTo>
                <a:lnTo>
                  <a:pt x="2227" y="3655"/>
                </a:lnTo>
                <a:lnTo>
                  <a:pt x="2227" y="3732"/>
                </a:lnTo>
                <a:lnTo>
                  <a:pt x="2259" y="3732"/>
                </a:lnTo>
                <a:lnTo>
                  <a:pt x="2259" y="3810"/>
                </a:lnTo>
                <a:lnTo>
                  <a:pt x="2292" y="3810"/>
                </a:lnTo>
                <a:lnTo>
                  <a:pt x="2292" y="3888"/>
                </a:lnTo>
                <a:lnTo>
                  <a:pt x="2324" y="3888"/>
                </a:lnTo>
                <a:lnTo>
                  <a:pt x="2324" y="3966"/>
                </a:lnTo>
                <a:lnTo>
                  <a:pt x="2356" y="3966"/>
                </a:lnTo>
                <a:lnTo>
                  <a:pt x="2356" y="4044"/>
                </a:lnTo>
                <a:lnTo>
                  <a:pt x="2389" y="4044"/>
                </a:lnTo>
                <a:lnTo>
                  <a:pt x="2389" y="4121"/>
                </a:lnTo>
                <a:lnTo>
                  <a:pt x="2421" y="4121"/>
                </a:lnTo>
                <a:lnTo>
                  <a:pt x="2421" y="4199"/>
                </a:lnTo>
                <a:lnTo>
                  <a:pt x="2453" y="4199"/>
                </a:lnTo>
                <a:lnTo>
                  <a:pt x="2453" y="4277"/>
                </a:lnTo>
                <a:lnTo>
                  <a:pt x="2486" y="4277"/>
                </a:lnTo>
                <a:lnTo>
                  <a:pt x="2486" y="4355"/>
                </a:lnTo>
                <a:lnTo>
                  <a:pt x="2518" y="4355"/>
                </a:lnTo>
                <a:lnTo>
                  <a:pt x="2518" y="4432"/>
                </a:lnTo>
                <a:lnTo>
                  <a:pt x="2550" y="4432"/>
                </a:lnTo>
                <a:lnTo>
                  <a:pt x="2550" y="4510"/>
                </a:lnTo>
                <a:lnTo>
                  <a:pt x="2583" y="4510"/>
                </a:lnTo>
                <a:lnTo>
                  <a:pt x="2583" y="4588"/>
                </a:lnTo>
                <a:lnTo>
                  <a:pt x="2615" y="4588"/>
                </a:lnTo>
                <a:lnTo>
                  <a:pt x="2615" y="4666"/>
                </a:lnTo>
                <a:lnTo>
                  <a:pt x="2647" y="4666"/>
                </a:lnTo>
                <a:lnTo>
                  <a:pt x="2647" y="4743"/>
                </a:lnTo>
                <a:lnTo>
                  <a:pt x="2680" y="4743"/>
                </a:lnTo>
                <a:lnTo>
                  <a:pt x="2680" y="4821"/>
                </a:lnTo>
                <a:lnTo>
                  <a:pt x="2712" y="4821"/>
                </a:lnTo>
                <a:lnTo>
                  <a:pt x="2712" y="4899"/>
                </a:lnTo>
                <a:lnTo>
                  <a:pt x="2744" y="4899"/>
                </a:lnTo>
                <a:lnTo>
                  <a:pt x="2744" y="4977"/>
                </a:lnTo>
                <a:lnTo>
                  <a:pt x="2777" y="4977"/>
                </a:lnTo>
                <a:lnTo>
                  <a:pt x="2777" y="5055"/>
                </a:lnTo>
                <a:lnTo>
                  <a:pt x="2809" y="5055"/>
                </a:lnTo>
                <a:lnTo>
                  <a:pt x="2809" y="5132"/>
                </a:lnTo>
                <a:lnTo>
                  <a:pt x="2841" y="5132"/>
                </a:lnTo>
                <a:lnTo>
                  <a:pt x="2841" y="5210"/>
                </a:lnTo>
                <a:lnTo>
                  <a:pt x="2874" y="5210"/>
                </a:lnTo>
                <a:lnTo>
                  <a:pt x="2874" y="5288"/>
                </a:lnTo>
                <a:lnTo>
                  <a:pt x="2906" y="5288"/>
                </a:lnTo>
                <a:lnTo>
                  <a:pt x="2906" y="5366"/>
                </a:lnTo>
                <a:lnTo>
                  <a:pt x="2938" y="5366"/>
                </a:lnTo>
                <a:lnTo>
                  <a:pt x="2938" y="5443"/>
                </a:lnTo>
                <a:lnTo>
                  <a:pt x="2971" y="5443"/>
                </a:lnTo>
                <a:lnTo>
                  <a:pt x="2971" y="5521"/>
                </a:lnTo>
                <a:lnTo>
                  <a:pt x="3003" y="5521"/>
                </a:lnTo>
                <a:lnTo>
                  <a:pt x="3003" y="5599"/>
                </a:lnTo>
                <a:lnTo>
                  <a:pt x="3035" y="5599"/>
                </a:lnTo>
                <a:lnTo>
                  <a:pt x="3035" y="5677"/>
                </a:lnTo>
                <a:lnTo>
                  <a:pt x="3068" y="5677"/>
                </a:lnTo>
                <a:lnTo>
                  <a:pt x="3068" y="5754"/>
                </a:lnTo>
                <a:lnTo>
                  <a:pt x="3100" y="5754"/>
                </a:lnTo>
                <a:lnTo>
                  <a:pt x="3100" y="5832"/>
                </a:lnTo>
                <a:lnTo>
                  <a:pt x="3132" y="5832"/>
                </a:lnTo>
                <a:lnTo>
                  <a:pt x="3132" y="5910"/>
                </a:lnTo>
                <a:lnTo>
                  <a:pt x="3165" y="5910"/>
                </a:lnTo>
                <a:lnTo>
                  <a:pt x="3165" y="5988"/>
                </a:lnTo>
                <a:lnTo>
                  <a:pt x="3197" y="5988"/>
                </a:lnTo>
                <a:lnTo>
                  <a:pt x="3197" y="6066"/>
                </a:lnTo>
                <a:lnTo>
                  <a:pt x="3229" y="6066"/>
                </a:lnTo>
                <a:lnTo>
                  <a:pt x="3229" y="6143"/>
                </a:lnTo>
                <a:lnTo>
                  <a:pt x="3262" y="6143"/>
                </a:lnTo>
                <a:lnTo>
                  <a:pt x="3262" y="6221"/>
                </a:lnTo>
                <a:lnTo>
                  <a:pt x="3294" y="6221"/>
                </a:lnTo>
                <a:lnTo>
                  <a:pt x="3294" y="6299"/>
                </a:lnTo>
                <a:lnTo>
                  <a:pt x="3326" y="6299"/>
                </a:lnTo>
                <a:lnTo>
                  <a:pt x="3326" y="6377"/>
                </a:lnTo>
                <a:lnTo>
                  <a:pt x="3359" y="6377"/>
                </a:lnTo>
                <a:lnTo>
                  <a:pt x="3359" y="6454"/>
                </a:lnTo>
                <a:lnTo>
                  <a:pt x="3391" y="6454"/>
                </a:lnTo>
                <a:lnTo>
                  <a:pt x="3391" y="6532"/>
                </a:lnTo>
                <a:lnTo>
                  <a:pt x="3423" y="6532"/>
                </a:lnTo>
                <a:lnTo>
                  <a:pt x="3423" y="6610"/>
                </a:lnTo>
                <a:lnTo>
                  <a:pt x="3456" y="6610"/>
                </a:lnTo>
                <a:lnTo>
                  <a:pt x="3456" y="6688"/>
                </a:lnTo>
                <a:lnTo>
                  <a:pt x="3607" y="6688"/>
                </a:lnTo>
                <a:lnTo>
                  <a:pt x="3607" y="6765"/>
                </a:lnTo>
                <a:lnTo>
                  <a:pt x="3757" y="6765"/>
                </a:lnTo>
                <a:lnTo>
                  <a:pt x="3757" y="6843"/>
                </a:lnTo>
                <a:lnTo>
                  <a:pt x="3908" y="6843"/>
                </a:lnTo>
                <a:lnTo>
                  <a:pt x="3908" y="6921"/>
                </a:lnTo>
                <a:lnTo>
                  <a:pt x="4059" y="6921"/>
                </a:lnTo>
                <a:lnTo>
                  <a:pt x="4059" y="6999"/>
                </a:lnTo>
                <a:lnTo>
                  <a:pt x="4210" y="6999"/>
                </a:lnTo>
                <a:lnTo>
                  <a:pt x="4210" y="7077"/>
                </a:lnTo>
                <a:lnTo>
                  <a:pt x="4361" y="7077"/>
                </a:lnTo>
                <a:lnTo>
                  <a:pt x="4361" y="7154"/>
                </a:lnTo>
                <a:lnTo>
                  <a:pt x="4512" y="7154"/>
                </a:lnTo>
                <a:lnTo>
                  <a:pt x="4512" y="7232"/>
                </a:lnTo>
                <a:lnTo>
                  <a:pt x="4663" y="7232"/>
                </a:lnTo>
                <a:lnTo>
                  <a:pt x="4663" y="7310"/>
                </a:lnTo>
                <a:lnTo>
                  <a:pt x="4814" y="7310"/>
                </a:lnTo>
                <a:lnTo>
                  <a:pt x="4814" y="7388"/>
                </a:lnTo>
                <a:lnTo>
                  <a:pt x="4965" y="7388"/>
                </a:lnTo>
                <a:lnTo>
                  <a:pt x="4965" y="7465"/>
                </a:lnTo>
                <a:lnTo>
                  <a:pt x="5115" y="7465"/>
                </a:lnTo>
                <a:lnTo>
                  <a:pt x="5115" y="7543"/>
                </a:lnTo>
                <a:lnTo>
                  <a:pt x="5266" y="7543"/>
                </a:lnTo>
                <a:lnTo>
                  <a:pt x="5266" y="7621"/>
                </a:lnTo>
                <a:lnTo>
                  <a:pt x="5417" y="7621"/>
                </a:lnTo>
                <a:lnTo>
                  <a:pt x="5417" y="7699"/>
                </a:lnTo>
                <a:lnTo>
                  <a:pt x="5568" y="7699"/>
                </a:lnTo>
                <a:lnTo>
                  <a:pt x="5568" y="7777"/>
                </a:lnTo>
                <a:lnTo>
                  <a:pt x="5719" y="7777"/>
                </a:lnTo>
                <a:lnTo>
                  <a:pt x="5719" y="7699"/>
                </a:lnTo>
                <a:lnTo>
                  <a:pt x="5568" y="7699"/>
                </a:lnTo>
                <a:lnTo>
                  <a:pt x="5568" y="7621"/>
                </a:lnTo>
                <a:lnTo>
                  <a:pt x="5417" y="7621"/>
                </a:lnTo>
                <a:lnTo>
                  <a:pt x="5417" y="7543"/>
                </a:lnTo>
                <a:lnTo>
                  <a:pt x="5266" y="7543"/>
                </a:lnTo>
                <a:lnTo>
                  <a:pt x="5266" y="7465"/>
                </a:lnTo>
                <a:lnTo>
                  <a:pt x="5115" y="7465"/>
                </a:lnTo>
                <a:lnTo>
                  <a:pt x="5115" y="7388"/>
                </a:lnTo>
                <a:lnTo>
                  <a:pt x="4965" y="7388"/>
                </a:lnTo>
                <a:lnTo>
                  <a:pt x="4965" y="7310"/>
                </a:lnTo>
                <a:lnTo>
                  <a:pt x="4814" y="7310"/>
                </a:lnTo>
                <a:lnTo>
                  <a:pt x="4814" y="7232"/>
                </a:lnTo>
                <a:lnTo>
                  <a:pt x="4663" y="7232"/>
                </a:lnTo>
                <a:lnTo>
                  <a:pt x="4663" y="7154"/>
                </a:lnTo>
                <a:lnTo>
                  <a:pt x="4512" y="7154"/>
                </a:lnTo>
                <a:lnTo>
                  <a:pt x="4512" y="7077"/>
                </a:lnTo>
                <a:lnTo>
                  <a:pt x="4361" y="7077"/>
                </a:lnTo>
                <a:lnTo>
                  <a:pt x="4361" y="6999"/>
                </a:lnTo>
                <a:lnTo>
                  <a:pt x="4210" y="6999"/>
                </a:lnTo>
                <a:lnTo>
                  <a:pt x="4210" y="6921"/>
                </a:lnTo>
                <a:lnTo>
                  <a:pt x="4059" y="6921"/>
                </a:lnTo>
                <a:lnTo>
                  <a:pt x="4059" y="6843"/>
                </a:lnTo>
                <a:lnTo>
                  <a:pt x="3908" y="6843"/>
                </a:lnTo>
                <a:lnTo>
                  <a:pt x="3908" y="6765"/>
                </a:lnTo>
                <a:lnTo>
                  <a:pt x="3757" y="6765"/>
                </a:lnTo>
                <a:lnTo>
                  <a:pt x="3757" y="6688"/>
                </a:lnTo>
                <a:lnTo>
                  <a:pt x="3607" y="6688"/>
                </a:lnTo>
                <a:lnTo>
                  <a:pt x="3607" y="6610"/>
                </a:lnTo>
                <a:lnTo>
                  <a:pt x="3456" y="6610"/>
                </a:lnTo>
                <a:lnTo>
                  <a:pt x="3456" y="6532"/>
                </a:lnTo>
                <a:lnTo>
                  <a:pt x="3423" y="6532"/>
                </a:lnTo>
                <a:lnTo>
                  <a:pt x="3423" y="6454"/>
                </a:lnTo>
                <a:lnTo>
                  <a:pt x="3391" y="6454"/>
                </a:lnTo>
                <a:lnTo>
                  <a:pt x="3391" y="6377"/>
                </a:lnTo>
                <a:lnTo>
                  <a:pt x="3359" y="6377"/>
                </a:lnTo>
                <a:lnTo>
                  <a:pt x="3359" y="6299"/>
                </a:lnTo>
                <a:lnTo>
                  <a:pt x="3326" y="6299"/>
                </a:lnTo>
                <a:lnTo>
                  <a:pt x="3326" y="6221"/>
                </a:lnTo>
                <a:lnTo>
                  <a:pt x="3294" y="6221"/>
                </a:lnTo>
                <a:lnTo>
                  <a:pt x="3294" y="6143"/>
                </a:lnTo>
                <a:lnTo>
                  <a:pt x="3262" y="6143"/>
                </a:lnTo>
                <a:lnTo>
                  <a:pt x="3262" y="6066"/>
                </a:lnTo>
                <a:lnTo>
                  <a:pt x="3229" y="6066"/>
                </a:lnTo>
                <a:lnTo>
                  <a:pt x="3229" y="5988"/>
                </a:lnTo>
                <a:lnTo>
                  <a:pt x="3197" y="5988"/>
                </a:lnTo>
                <a:lnTo>
                  <a:pt x="3197" y="5910"/>
                </a:lnTo>
                <a:lnTo>
                  <a:pt x="3165" y="5910"/>
                </a:lnTo>
                <a:lnTo>
                  <a:pt x="3165" y="5832"/>
                </a:lnTo>
                <a:lnTo>
                  <a:pt x="3132" y="5832"/>
                </a:lnTo>
                <a:lnTo>
                  <a:pt x="3132" y="5754"/>
                </a:lnTo>
                <a:lnTo>
                  <a:pt x="3100" y="5754"/>
                </a:lnTo>
                <a:lnTo>
                  <a:pt x="3100" y="5677"/>
                </a:lnTo>
                <a:lnTo>
                  <a:pt x="3068" y="5677"/>
                </a:lnTo>
                <a:lnTo>
                  <a:pt x="3068" y="5599"/>
                </a:lnTo>
                <a:lnTo>
                  <a:pt x="3035" y="5599"/>
                </a:lnTo>
                <a:lnTo>
                  <a:pt x="3035" y="5521"/>
                </a:lnTo>
                <a:lnTo>
                  <a:pt x="3003" y="5521"/>
                </a:lnTo>
                <a:lnTo>
                  <a:pt x="3003" y="5443"/>
                </a:lnTo>
                <a:lnTo>
                  <a:pt x="2971" y="5443"/>
                </a:lnTo>
                <a:lnTo>
                  <a:pt x="2971" y="5366"/>
                </a:lnTo>
                <a:lnTo>
                  <a:pt x="2938" y="5366"/>
                </a:lnTo>
                <a:lnTo>
                  <a:pt x="2938" y="5288"/>
                </a:lnTo>
                <a:lnTo>
                  <a:pt x="2906" y="5288"/>
                </a:lnTo>
                <a:lnTo>
                  <a:pt x="2906" y="5210"/>
                </a:lnTo>
                <a:lnTo>
                  <a:pt x="2874" y="5210"/>
                </a:lnTo>
                <a:lnTo>
                  <a:pt x="2874" y="5132"/>
                </a:lnTo>
                <a:lnTo>
                  <a:pt x="2841" y="5132"/>
                </a:lnTo>
                <a:lnTo>
                  <a:pt x="2841" y="5055"/>
                </a:lnTo>
                <a:lnTo>
                  <a:pt x="2809" y="5055"/>
                </a:lnTo>
                <a:lnTo>
                  <a:pt x="2809" y="4977"/>
                </a:lnTo>
                <a:lnTo>
                  <a:pt x="2777" y="4977"/>
                </a:lnTo>
                <a:lnTo>
                  <a:pt x="2777" y="4899"/>
                </a:lnTo>
                <a:lnTo>
                  <a:pt x="2744" y="4899"/>
                </a:lnTo>
                <a:lnTo>
                  <a:pt x="2744" y="4821"/>
                </a:lnTo>
                <a:lnTo>
                  <a:pt x="2712" y="4821"/>
                </a:lnTo>
                <a:lnTo>
                  <a:pt x="2712" y="4743"/>
                </a:lnTo>
                <a:lnTo>
                  <a:pt x="2680" y="4743"/>
                </a:lnTo>
                <a:lnTo>
                  <a:pt x="2680" y="4666"/>
                </a:lnTo>
                <a:lnTo>
                  <a:pt x="2647" y="4666"/>
                </a:lnTo>
                <a:lnTo>
                  <a:pt x="2647" y="4588"/>
                </a:lnTo>
                <a:lnTo>
                  <a:pt x="2615" y="4588"/>
                </a:lnTo>
                <a:lnTo>
                  <a:pt x="2615" y="4510"/>
                </a:lnTo>
                <a:lnTo>
                  <a:pt x="2583" y="4510"/>
                </a:lnTo>
                <a:lnTo>
                  <a:pt x="2583" y="4432"/>
                </a:lnTo>
                <a:lnTo>
                  <a:pt x="2550" y="4432"/>
                </a:lnTo>
                <a:lnTo>
                  <a:pt x="2550" y="4355"/>
                </a:lnTo>
                <a:lnTo>
                  <a:pt x="2518" y="4355"/>
                </a:lnTo>
                <a:lnTo>
                  <a:pt x="2518" y="4277"/>
                </a:lnTo>
                <a:lnTo>
                  <a:pt x="2486" y="4277"/>
                </a:lnTo>
                <a:lnTo>
                  <a:pt x="2486" y="4199"/>
                </a:lnTo>
                <a:lnTo>
                  <a:pt x="2453" y="4199"/>
                </a:lnTo>
                <a:lnTo>
                  <a:pt x="2453" y="4121"/>
                </a:lnTo>
                <a:lnTo>
                  <a:pt x="2421" y="4121"/>
                </a:lnTo>
                <a:lnTo>
                  <a:pt x="2421" y="4044"/>
                </a:lnTo>
                <a:lnTo>
                  <a:pt x="2389" y="4044"/>
                </a:lnTo>
                <a:lnTo>
                  <a:pt x="2389" y="3966"/>
                </a:lnTo>
                <a:lnTo>
                  <a:pt x="2356" y="3966"/>
                </a:lnTo>
                <a:lnTo>
                  <a:pt x="2356" y="3888"/>
                </a:lnTo>
                <a:lnTo>
                  <a:pt x="2324" y="3888"/>
                </a:lnTo>
                <a:lnTo>
                  <a:pt x="2324" y="3810"/>
                </a:lnTo>
                <a:lnTo>
                  <a:pt x="2292" y="3810"/>
                </a:lnTo>
                <a:lnTo>
                  <a:pt x="2292" y="3732"/>
                </a:lnTo>
                <a:lnTo>
                  <a:pt x="2259" y="3732"/>
                </a:lnTo>
                <a:lnTo>
                  <a:pt x="2259" y="3655"/>
                </a:lnTo>
                <a:lnTo>
                  <a:pt x="2227" y="3655"/>
                </a:lnTo>
                <a:lnTo>
                  <a:pt x="2227" y="3577"/>
                </a:lnTo>
                <a:lnTo>
                  <a:pt x="2195" y="3577"/>
                </a:lnTo>
                <a:lnTo>
                  <a:pt x="2195" y="3499"/>
                </a:lnTo>
                <a:lnTo>
                  <a:pt x="2162" y="3499"/>
                </a:lnTo>
                <a:lnTo>
                  <a:pt x="2162" y="3421"/>
                </a:lnTo>
                <a:lnTo>
                  <a:pt x="2130" y="3421"/>
                </a:lnTo>
                <a:lnTo>
                  <a:pt x="2130" y="3344"/>
                </a:lnTo>
                <a:lnTo>
                  <a:pt x="2098" y="3344"/>
                </a:lnTo>
                <a:lnTo>
                  <a:pt x="2098" y="3266"/>
                </a:lnTo>
                <a:lnTo>
                  <a:pt x="2065" y="3266"/>
                </a:lnTo>
                <a:lnTo>
                  <a:pt x="2065" y="3188"/>
                </a:lnTo>
                <a:lnTo>
                  <a:pt x="2033" y="3188"/>
                </a:lnTo>
                <a:lnTo>
                  <a:pt x="2033" y="3110"/>
                </a:lnTo>
                <a:lnTo>
                  <a:pt x="2001" y="3110"/>
                </a:lnTo>
                <a:lnTo>
                  <a:pt x="2001" y="3033"/>
                </a:lnTo>
                <a:lnTo>
                  <a:pt x="1968" y="3033"/>
                </a:lnTo>
                <a:lnTo>
                  <a:pt x="1968" y="2955"/>
                </a:lnTo>
                <a:lnTo>
                  <a:pt x="1936" y="2955"/>
                </a:lnTo>
                <a:lnTo>
                  <a:pt x="1936" y="2877"/>
                </a:lnTo>
                <a:lnTo>
                  <a:pt x="1904" y="2877"/>
                </a:lnTo>
                <a:lnTo>
                  <a:pt x="1904" y="2799"/>
                </a:lnTo>
                <a:lnTo>
                  <a:pt x="1871" y="2799"/>
                </a:lnTo>
                <a:lnTo>
                  <a:pt x="1871" y="2721"/>
                </a:lnTo>
                <a:lnTo>
                  <a:pt x="1839" y="2721"/>
                </a:lnTo>
                <a:lnTo>
                  <a:pt x="1839" y="2644"/>
                </a:lnTo>
                <a:lnTo>
                  <a:pt x="1807" y="2644"/>
                </a:lnTo>
                <a:lnTo>
                  <a:pt x="1807" y="2566"/>
                </a:lnTo>
                <a:lnTo>
                  <a:pt x="1774" y="2566"/>
                </a:lnTo>
                <a:lnTo>
                  <a:pt x="1774" y="2488"/>
                </a:lnTo>
                <a:lnTo>
                  <a:pt x="1742" y="2488"/>
                </a:lnTo>
                <a:lnTo>
                  <a:pt x="1742" y="2410"/>
                </a:lnTo>
                <a:lnTo>
                  <a:pt x="1710" y="2410"/>
                </a:lnTo>
                <a:lnTo>
                  <a:pt x="1710" y="2333"/>
                </a:lnTo>
                <a:lnTo>
                  <a:pt x="1677" y="2333"/>
                </a:lnTo>
                <a:lnTo>
                  <a:pt x="1677" y="2255"/>
                </a:lnTo>
                <a:lnTo>
                  <a:pt x="1645" y="2255"/>
                </a:lnTo>
                <a:lnTo>
                  <a:pt x="1645" y="2177"/>
                </a:lnTo>
                <a:lnTo>
                  <a:pt x="1613" y="2177"/>
                </a:lnTo>
                <a:lnTo>
                  <a:pt x="1613" y="2099"/>
                </a:lnTo>
                <a:lnTo>
                  <a:pt x="1580" y="2099"/>
                </a:lnTo>
                <a:lnTo>
                  <a:pt x="1580" y="2022"/>
                </a:lnTo>
                <a:lnTo>
                  <a:pt x="1548" y="2022"/>
                </a:lnTo>
                <a:lnTo>
                  <a:pt x="1548" y="1944"/>
                </a:lnTo>
                <a:lnTo>
                  <a:pt x="1516" y="1944"/>
                </a:lnTo>
                <a:lnTo>
                  <a:pt x="1516" y="1866"/>
                </a:lnTo>
                <a:lnTo>
                  <a:pt x="1483" y="1866"/>
                </a:lnTo>
                <a:lnTo>
                  <a:pt x="1483" y="1788"/>
                </a:lnTo>
                <a:lnTo>
                  <a:pt x="1451" y="1788"/>
                </a:lnTo>
                <a:lnTo>
                  <a:pt x="1451" y="1710"/>
                </a:lnTo>
                <a:lnTo>
                  <a:pt x="1419" y="1710"/>
                </a:lnTo>
                <a:lnTo>
                  <a:pt x="1419" y="1633"/>
                </a:lnTo>
                <a:lnTo>
                  <a:pt x="1386" y="1633"/>
                </a:lnTo>
                <a:lnTo>
                  <a:pt x="1386" y="1555"/>
                </a:lnTo>
                <a:lnTo>
                  <a:pt x="1354" y="1555"/>
                </a:lnTo>
                <a:lnTo>
                  <a:pt x="1354" y="1477"/>
                </a:lnTo>
                <a:lnTo>
                  <a:pt x="1322" y="1477"/>
                </a:lnTo>
                <a:lnTo>
                  <a:pt x="1322" y="1399"/>
                </a:lnTo>
                <a:lnTo>
                  <a:pt x="1289" y="1399"/>
                </a:lnTo>
                <a:lnTo>
                  <a:pt x="1289" y="1322"/>
                </a:lnTo>
                <a:lnTo>
                  <a:pt x="1257" y="1322"/>
                </a:lnTo>
                <a:lnTo>
                  <a:pt x="1257" y="1244"/>
                </a:lnTo>
                <a:lnTo>
                  <a:pt x="1225" y="1244"/>
                </a:lnTo>
                <a:lnTo>
                  <a:pt x="1225" y="1166"/>
                </a:lnTo>
                <a:lnTo>
                  <a:pt x="1192" y="1166"/>
                </a:lnTo>
                <a:lnTo>
                  <a:pt x="1192" y="1088"/>
                </a:lnTo>
                <a:lnTo>
                  <a:pt x="1132" y="1088"/>
                </a:lnTo>
                <a:lnTo>
                  <a:pt x="1132" y="1011"/>
                </a:lnTo>
                <a:lnTo>
                  <a:pt x="1094" y="1011"/>
                </a:lnTo>
                <a:lnTo>
                  <a:pt x="1094" y="933"/>
                </a:lnTo>
                <a:lnTo>
                  <a:pt x="1064" y="933"/>
                </a:lnTo>
                <a:lnTo>
                  <a:pt x="1064" y="855"/>
                </a:lnTo>
                <a:lnTo>
                  <a:pt x="1019" y="855"/>
                </a:lnTo>
                <a:lnTo>
                  <a:pt x="1019" y="777"/>
                </a:lnTo>
                <a:lnTo>
                  <a:pt x="981" y="777"/>
                </a:lnTo>
                <a:lnTo>
                  <a:pt x="981" y="699"/>
                </a:lnTo>
                <a:lnTo>
                  <a:pt x="936" y="699"/>
                </a:lnTo>
                <a:lnTo>
                  <a:pt x="936" y="622"/>
                </a:lnTo>
                <a:lnTo>
                  <a:pt x="883" y="622"/>
                </a:lnTo>
                <a:lnTo>
                  <a:pt x="883" y="544"/>
                </a:lnTo>
                <a:lnTo>
                  <a:pt x="830" y="544"/>
                </a:lnTo>
                <a:lnTo>
                  <a:pt x="830" y="466"/>
                </a:lnTo>
                <a:lnTo>
                  <a:pt x="777" y="466"/>
                </a:lnTo>
                <a:lnTo>
                  <a:pt x="777" y="388"/>
                </a:lnTo>
                <a:lnTo>
                  <a:pt x="702" y="388"/>
                </a:lnTo>
                <a:lnTo>
                  <a:pt x="702" y="311"/>
                </a:lnTo>
                <a:lnTo>
                  <a:pt x="627" y="311"/>
                </a:lnTo>
                <a:lnTo>
                  <a:pt x="627" y="233"/>
                </a:lnTo>
                <a:lnTo>
                  <a:pt x="528" y="233"/>
                </a:lnTo>
                <a:lnTo>
                  <a:pt x="528" y="155"/>
                </a:lnTo>
                <a:lnTo>
                  <a:pt x="400" y="155"/>
                </a:lnTo>
                <a:lnTo>
                  <a:pt x="400" y="77"/>
                </a:lnTo>
                <a:lnTo>
                  <a:pt x="189" y="77"/>
                </a:lnTo>
                <a:lnTo>
                  <a:pt x="189" y="0"/>
                </a:lnTo>
                <a:lnTo>
                  <a:pt x="0" y="0"/>
                </a:lnTo>
              </a:path>
            </a:pathLst>
          </a:custGeom>
          <a:noFill/>
          <a:ln w="28575">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0851" name="Freeform 953"/>
          <p:cNvSpPr>
            <a:spLocks/>
          </p:cNvSpPr>
          <p:nvPr/>
        </p:nvSpPr>
        <p:spPr bwMode="auto">
          <a:xfrm flipV="1">
            <a:off x="6172200" y="4865688"/>
            <a:ext cx="1358900" cy="1489075"/>
          </a:xfrm>
          <a:custGeom>
            <a:avLst/>
            <a:gdLst>
              <a:gd name="T0" fmla="*/ 2147483647 w 5715"/>
              <a:gd name="T1" fmla="*/ 2147483647 h 7777"/>
              <a:gd name="T2" fmla="*/ 2147483647 w 5715"/>
              <a:gd name="T3" fmla="*/ 2147483647 h 7777"/>
              <a:gd name="T4" fmla="*/ 2147483647 w 5715"/>
              <a:gd name="T5" fmla="*/ 2147483647 h 7777"/>
              <a:gd name="T6" fmla="*/ 2147483647 w 5715"/>
              <a:gd name="T7" fmla="*/ 2147483647 h 7777"/>
              <a:gd name="T8" fmla="*/ 2147483647 w 5715"/>
              <a:gd name="T9" fmla="*/ 2147483647 h 7777"/>
              <a:gd name="T10" fmla="*/ 2147483647 w 5715"/>
              <a:gd name="T11" fmla="*/ 2147483647 h 7777"/>
              <a:gd name="T12" fmla="*/ 2147483647 w 5715"/>
              <a:gd name="T13" fmla="*/ 2147483647 h 7777"/>
              <a:gd name="T14" fmla="*/ 2147483647 w 5715"/>
              <a:gd name="T15" fmla="*/ 2147483647 h 7777"/>
              <a:gd name="T16" fmla="*/ 2147483647 w 5715"/>
              <a:gd name="T17" fmla="*/ 2147483647 h 7777"/>
              <a:gd name="T18" fmla="*/ 2147483647 w 5715"/>
              <a:gd name="T19" fmla="*/ 2147483647 h 7777"/>
              <a:gd name="T20" fmla="*/ 2147483647 w 5715"/>
              <a:gd name="T21" fmla="*/ 2147483647 h 7777"/>
              <a:gd name="T22" fmla="*/ 2147483647 w 5715"/>
              <a:gd name="T23" fmla="*/ 2147483647 h 7777"/>
              <a:gd name="T24" fmla="*/ 2147483647 w 5715"/>
              <a:gd name="T25" fmla="*/ 2147483647 h 7777"/>
              <a:gd name="T26" fmla="*/ 2147483647 w 5715"/>
              <a:gd name="T27" fmla="*/ 2147483647 h 7777"/>
              <a:gd name="T28" fmla="*/ 2147483647 w 5715"/>
              <a:gd name="T29" fmla="*/ 2147483647 h 7777"/>
              <a:gd name="T30" fmla="*/ 2147483647 w 5715"/>
              <a:gd name="T31" fmla="*/ 2147483647 h 7777"/>
              <a:gd name="T32" fmla="*/ 2147483647 w 5715"/>
              <a:gd name="T33" fmla="*/ 2147483647 h 7777"/>
              <a:gd name="T34" fmla="*/ 2147483647 w 5715"/>
              <a:gd name="T35" fmla="*/ 2147483647 h 7777"/>
              <a:gd name="T36" fmla="*/ 2147483647 w 5715"/>
              <a:gd name="T37" fmla="*/ 2147483647 h 7777"/>
              <a:gd name="T38" fmla="*/ 2147483647 w 5715"/>
              <a:gd name="T39" fmla="*/ 2147483647 h 7777"/>
              <a:gd name="T40" fmla="*/ 2147483647 w 5715"/>
              <a:gd name="T41" fmla="*/ 2147483647 h 7777"/>
              <a:gd name="T42" fmla="*/ 2147483647 w 5715"/>
              <a:gd name="T43" fmla="*/ 2147483647 h 7777"/>
              <a:gd name="T44" fmla="*/ 2147483647 w 5715"/>
              <a:gd name="T45" fmla="*/ 2147483647 h 7777"/>
              <a:gd name="T46" fmla="*/ 2147483647 w 5715"/>
              <a:gd name="T47" fmla="*/ 2147483647 h 7777"/>
              <a:gd name="T48" fmla="*/ 2147483647 w 5715"/>
              <a:gd name="T49" fmla="*/ 2147483647 h 7777"/>
              <a:gd name="T50" fmla="*/ 2147483647 w 5715"/>
              <a:gd name="T51" fmla="*/ 2147483647 h 7777"/>
              <a:gd name="T52" fmla="*/ 2147483647 w 5715"/>
              <a:gd name="T53" fmla="*/ 2147483647 h 7777"/>
              <a:gd name="T54" fmla="*/ 2147483647 w 5715"/>
              <a:gd name="T55" fmla="*/ 2147483647 h 7777"/>
              <a:gd name="T56" fmla="*/ 2147483647 w 5715"/>
              <a:gd name="T57" fmla="*/ 2147483647 h 7777"/>
              <a:gd name="T58" fmla="*/ 2147483647 w 5715"/>
              <a:gd name="T59" fmla="*/ 2147483647 h 7777"/>
              <a:gd name="T60" fmla="*/ 2147483647 w 5715"/>
              <a:gd name="T61" fmla="*/ 2147483647 h 7777"/>
              <a:gd name="T62" fmla="*/ 2147483647 w 5715"/>
              <a:gd name="T63" fmla="*/ 2147483647 h 7777"/>
              <a:gd name="T64" fmla="*/ 2147483647 w 5715"/>
              <a:gd name="T65" fmla="*/ 2147483647 h 7777"/>
              <a:gd name="T66" fmla="*/ 2147483647 w 5715"/>
              <a:gd name="T67" fmla="*/ 2147483647 h 7777"/>
              <a:gd name="T68" fmla="*/ 2147483647 w 5715"/>
              <a:gd name="T69" fmla="*/ 2147483647 h 7777"/>
              <a:gd name="T70" fmla="*/ 2147483647 w 5715"/>
              <a:gd name="T71" fmla="*/ 2147483647 h 7777"/>
              <a:gd name="T72" fmla="*/ 2147483647 w 5715"/>
              <a:gd name="T73" fmla="*/ 2147483647 h 7777"/>
              <a:gd name="T74" fmla="*/ 2147483647 w 5715"/>
              <a:gd name="T75" fmla="*/ 2147483647 h 7777"/>
              <a:gd name="T76" fmla="*/ 2147483647 w 5715"/>
              <a:gd name="T77" fmla="*/ 2147483647 h 7777"/>
              <a:gd name="T78" fmla="*/ 2147483647 w 5715"/>
              <a:gd name="T79" fmla="*/ 2147483647 h 7777"/>
              <a:gd name="T80" fmla="*/ 2147483647 w 5715"/>
              <a:gd name="T81" fmla="*/ 2147483647 h 7777"/>
              <a:gd name="T82" fmla="*/ 2147483647 w 5715"/>
              <a:gd name="T83" fmla="*/ 2147483647 h 7777"/>
              <a:gd name="T84" fmla="*/ 2147483647 w 5715"/>
              <a:gd name="T85" fmla="*/ 2147483647 h 7777"/>
              <a:gd name="T86" fmla="*/ 2147483647 w 5715"/>
              <a:gd name="T87" fmla="*/ 2147483647 h 7777"/>
              <a:gd name="T88" fmla="*/ 2147483647 w 5715"/>
              <a:gd name="T89" fmla="*/ 2147483647 h 7777"/>
              <a:gd name="T90" fmla="*/ 2147483647 w 5715"/>
              <a:gd name="T91" fmla="*/ 2147483647 h 7777"/>
              <a:gd name="T92" fmla="*/ 2147483647 w 5715"/>
              <a:gd name="T93" fmla="*/ 2147483647 h 7777"/>
              <a:gd name="T94" fmla="*/ 2147483647 w 5715"/>
              <a:gd name="T95" fmla="*/ 2147483647 h 7777"/>
              <a:gd name="T96" fmla="*/ 2147483647 w 5715"/>
              <a:gd name="T97" fmla="*/ 2147483647 h 7777"/>
              <a:gd name="T98" fmla="*/ 2147483647 w 5715"/>
              <a:gd name="T99" fmla="*/ 2147483647 h 7777"/>
              <a:gd name="T100" fmla="*/ 2147483647 w 5715"/>
              <a:gd name="T101" fmla="*/ 2147483647 h 7777"/>
              <a:gd name="T102" fmla="*/ 2147483647 w 5715"/>
              <a:gd name="T103" fmla="*/ 2147483647 h 7777"/>
              <a:gd name="T104" fmla="*/ 2147483647 w 5715"/>
              <a:gd name="T105" fmla="*/ 2147483647 h 7777"/>
              <a:gd name="T106" fmla="*/ 2147483647 w 5715"/>
              <a:gd name="T107" fmla="*/ 2147483647 h 7777"/>
              <a:gd name="T108" fmla="*/ 2147483647 w 5715"/>
              <a:gd name="T109" fmla="*/ 2147483647 h 7777"/>
              <a:gd name="T110" fmla="*/ 2147483647 w 5715"/>
              <a:gd name="T111" fmla="*/ 2147483647 h 7777"/>
              <a:gd name="T112" fmla="*/ 2147483647 w 5715"/>
              <a:gd name="T113" fmla="*/ 2147483647 h 7777"/>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5715"/>
              <a:gd name="T172" fmla="*/ 0 h 7777"/>
              <a:gd name="T173" fmla="*/ 5715 w 5715"/>
              <a:gd name="T174" fmla="*/ 7777 h 7777"/>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5715" h="7777">
                <a:moveTo>
                  <a:pt x="0" y="0"/>
                </a:moveTo>
                <a:lnTo>
                  <a:pt x="0" y="0"/>
                </a:lnTo>
                <a:lnTo>
                  <a:pt x="0" y="77"/>
                </a:lnTo>
                <a:lnTo>
                  <a:pt x="188" y="77"/>
                </a:lnTo>
                <a:lnTo>
                  <a:pt x="188" y="155"/>
                </a:lnTo>
                <a:lnTo>
                  <a:pt x="393" y="155"/>
                </a:lnTo>
                <a:lnTo>
                  <a:pt x="393" y="233"/>
                </a:lnTo>
                <a:lnTo>
                  <a:pt x="524" y="233"/>
                </a:lnTo>
                <a:lnTo>
                  <a:pt x="524" y="311"/>
                </a:lnTo>
                <a:lnTo>
                  <a:pt x="622" y="311"/>
                </a:lnTo>
                <a:lnTo>
                  <a:pt x="622" y="388"/>
                </a:lnTo>
                <a:lnTo>
                  <a:pt x="702" y="388"/>
                </a:lnTo>
                <a:lnTo>
                  <a:pt x="702" y="466"/>
                </a:lnTo>
                <a:lnTo>
                  <a:pt x="770" y="466"/>
                </a:lnTo>
                <a:lnTo>
                  <a:pt x="770" y="544"/>
                </a:lnTo>
                <a:lnTo>
                  <a:pt x="829" y="544"/>
                </a:lnTo>
                <a:lnTo>
                  <a:pt x="829" y="622"/>
                </a:lnTo>
                <a:lnTo>
                  <a:pt x="883" y="622"/>
                </a:lnTo>
                <a:lnTo>
                  <a:pt x="883" y="699"/>
                </a:lnTo>
                <a:lnTo>
                  <a:pt x="931" y="699"/>
                </a:lnTo>
                <a:lnTo>
                  <a:pt x="931" y="777"/>
                </a:lnTo>
                <a:lnTo>
                  <a:pt x="976" y="777"/>
                </a:lnTo>
                <a:lnTo>
                  <a:pt x="976" y="855"/>
                </a:lnTo>
                <a:lnTo>
                  <a:pt x="1017" y="855"/>
                </a:lnTo>
                <a:lnTo>
                  <a:pt x="1017" y="933"/>
                </a:lnTo>
                <a:lnTo>
                  <a:pt x="1056" y="933"/>
                </a:lnTo>
                <a:lnTo>
                  <a:pt x="1056" y="1011"/>
                </a:lnTo>
                <a:lnTo>
                  <a:pt x="1093" y="1011"/>
                </a:lnTo>
                <a:lnTo>
                  <a:pt x="1093" y="1088"/>
                </a:lnTo>
                <a:lnTo>
                  <a:pt x="1128" y="1088"/>
                </a:lnTo>
                <a:lnTo>
                  <a:pt x="1128" y="1166"/>
                </a:lnTo>
                <a:lnTo>
                  <a:pt x="1161" y="1166"/>
                </a:lnTo>
                <a:lnTo>
                  <a:pt x="1161" y="1244"/>
                </a:lnTo>
                <a:lnTo>
                  <a:pt x="1193" y="1244"/>
                </a:lnTo>
                <a:lnTo>
                  <a:pt x="1193" y="1322"/>
                </a:lnTo>
                <a:lnTo>
                  <a:pt x="1223" y="1322"/>
                </a:lnTo>
                <a:lnTo>
                  <a:pt x="1223" y="1399"/>
                </a:lnTo>
                <a:lnTo>
                  <a:pt x="1252" y="1399"/>
                </a:lnTo>
                <a:lnTo>
                  <a:pt x="1252" y="1477"/>
                </a:lnTo>
                <a:lnTo>
                  <a:pt x="1281" y="1477"/>
                </a:lnTo>
                <a:lnTo>
                  <a:pt x="1281" y="1555"/>
                </a:lnTo>
                <a:lnTo>
                  <a:pt x="1308" y="1555"/>
                </a:lnTo>
                <a:lnTo>
                  <a:pt x="1308" y="1633"/>
                </a:lnTo>
                <a:lnTo>
                  <a:pt x="1334" y="1633"/>
                </a:lnTo>
                <a:lnTo>
                  <a:pt x="1334" y="1710"/>
                </a:lnTo>
                <a:lnTo>
                  <a:pt x="1360" y="1710"/>
                </a:lnTo>
                <a:lnTo>
                  <a:pt x="1360" y="1788"/>
                </a:lnTo>
                <a:lnTo>
                  <a:pt x="1385" y="1788"/>
                </a:lnTo>
                <a:lnTo>
                  <a:pt x="1385" y="1866"/>
                </a:lnTo>
                <a:lnTo>
                  <a:pt x="1410" y="1866"/>
                </a:lnTo>
                <a:lnTo>
                  <a:pt x="1410" y="1944"/>
                </a:lnTo>
                <a:lnTo>
                  <a:pt x="1434" y="1944"/>
                </a:lnTo>
                <a:lnTo>
                  <a:pt x="1434" y="2022"/>
                </a:lnTo>
                <a:lnTo>
                  <a:pt x="1457" y="2022"/>
                </a:lnTo>
                <a:lnTo>
                  <a:pt x="1457" y="2099"/>
                </a:lnTo>
                <a:lnTo>
                  <a:pt x="1480" y="2099"/>
                </a:lnTo>
                <a:lnTo>
                  <a:pt x="1480" y="2177"/>
                </a:lnTo>
                <a:lnTo>
                  <a:pt x="1503" y="2177"/>
                </a:lnTo>
                <a:lnTo>
                  <a:pt x="1503" y="2255"/>
                </a:lnTo>
                <a:lnTo>
                  <a:pt x="1525" y="2255"/>
                </a:lnTo>
                <a:lnTo>
                  <a:pt x="1525" y="2333"/>
                </a:lnTo>
                <a:lnTo>
                  <a:pt x="1547" y="2333"/>
                </a:lnTo>
                <a:lnTo>
                  <a:pt x="1547" y="2410"/>
                </a:lnTo>
                <a:lnTo>
                  <a:pt x="1569" y="2410"/>
                </a:lnTo>
                <a:lnTo>
                  <a:pt x="1569" y="2488"/>
                </a:lnTo>
                <a:lnTo>
                  <a:pt x="1590" y="2488"/>
                </a:lnTo>
                <a:lnTo>
                  <a:pt x="1590" y="2566"/>
                </a:lnTo>
                <a:lnTo>
                  <a:pt x="1611" y="2566"/>
                </a:lnTo>
                <a:lnTo>
                  <a:pt x="1611" y="2644"/>
                </a:lnTo>
                <a:lnTo>
                  <a:pt x="1632" y="2644"/>
                </a:lnTo>
                <a:lnTo>
                  <a:pt x="1632" y="2721"/>
                </a:lnTo>
                <a:lnTo>
                  <a:pt x="1652" y="2721"/>
                </a:lnTo>
                <a:lnTo>
                  <a:pt x="1652" y="2799"/>
                </a:lnTo>
                <a:lnTo>
                  <a:pt x="1672" y="2799"/>
                </a:lnTo>
                <a:lnTo>
                  <a:pt x="1672" y="2877"/>
                </a:lnTo>
                <a:lnTo>
                  <a:pt x="1692" y="2877"/>
                </a:lnTo>
                <a:lnTo>
                  <a:pt x="1692" y="2955"/>
                </a:lnTo>
                <a:lnTo>
                  <a:pt x="1712" y="2955"/>
                </a:lnTo>
                <a:lnTo>
                  <a:pt x="1712" y="3033"/>
                </a:lnTo>
                <a:lnTo>
                  <a:pt x="1732" y="3033"/>
                </a:lnTo>
                <a:lnTo>
                  <a:pt x="1732" y="3110"/>
                </a:lnTo>
                <a:lnTo>
                  <a:pt x="1752" y="3110"/>
                </a:lnTo>
                <a:lnTo>
                  <a:pt x="1752" y="3188"/>
                </a:lnTo>
                <a:lnTo>
                  <a:pt x="1771" y="3188"/>
                </a:lnTo>
                <a:lnTo>
                  <a:pt x="1771" y="3266"/>
                </a:lnTo>
                <a:lnTo>
                  <a:pt x="1791" y="3266"/>
                </a:lnTo>
                <a:lnTo>
                  <a:pt x="1791" y="3344"/>
                </a:lnTo>
                <a:lnTo>
                  <a:pt x="1810" y="3344"/>
                </a:lnTo>
                <a:lnTo>
                  <a:pt x="1810" y="3421"/>
                </a:lnTo>
                <a:lnTo>
                  <a:pt x="1829" y="3421"/>
                </a:lnTo>
                <a:lnTo>
                  <a:pt x="1829" y="3499"/>
                </a:lnTo>
                <a:lnTo>
                  <a:pt x="1848" y="3499"/>
                </a:lnTo>
                <a:lnTo>
                  <a:pt x="1848" y="3577"/>
                </a:lnTo>
                <a:lnTo>
                  <a:pt x="1867" y="3577"/>
                </a:lnTo>
                <a:lnTo>
                  <a:pt x="1867" y="3655"/>
                </a:lnTo>
                <a:lnTo>
                  <a:pt x="1886" y="3655"/>
                </a:lnTo>
                <a:lnTo>
                  <a:pt x="1886" y="3732"/>
                </a:lnTo>
                <a:lnTo>
                  <a:pt x="1905" y="3732"/>
                </a:lnTo>
                <a:lnTo>
                  <a:pt x="1905" y="3810"/>
                </a:lnTo>
                <a:lnTo>
                  <a:pt x="1924" y="3810"/>
                </a:lnTo>
                <a:lnTo>
                  <a:pt x="1924" y="3888"/>
                </a:lnTo>
                <a:lnTo>
                  <a:pt x="1943" y="3888"/>
                </a:lnTo>
                <a:lnTo>
                  <a:pt x="1943" y="3966"/>
                </a:lnTo>
                <a:lnTo>
                  <a:pt x="1962" y="3966"/>
                </a:lnTo>
                <a:lnTo>
                  <a:pt x="1962" y="4044"/>
                </a:lnTo>
                <a:lnTo>
                  <a:pt x="1981" y="4044"/>
                </a:lnTo>
                <a:lnTo>
                  <a:pt x="1981" y="4121"/>
                </a:lnTo>
                <a:lnTo>
                  <a:pt x="2000" y="4121"/>
                </a:lnTo>
                <a:lnTo>
                  <a:pt x="2000" y="4199"/>
                </a:lnTo>
                <a:lnTo>
                  <a:pt x="2019" y="4199"/>
                </a:lnTo>
                <a:lnTo>
                  <a:pt x="2019" y="4277"/>
                </a:lnTo>
                <a:lnTo>
                  <a:pt x="2038" y="4277"/>
                </a:lnTo>
                <a:lnTo>
                  <a:pt x="2038" y="4355"/>
                </a:lnTo>
                <a:lnTo>
                  <a:pt x="2057" y="4355"/>
                </a:lnTo>
                <a:lnTo>
                  <a:pt x="2057" y="4432"/>
                </a:lnTo>
                <a:lnTo>
                  <a:pt x="2076" y="4432"/>
                </a:lnTo>
                <a:lnTo>
                  <a:pt x="2076" y="4510"/>
                </a:lnTo>
                <a:lnTo>
                  <a:pt x="2095" y="4510"/>
                </a:lnTo>
                <a:lnTo>
                  <a:pt x="2095" y="4588"/>
                </a:lnTo>
                <a:lnTo>
                  <a:pt x="2115" y="4588"/>
                </a:lnTo>
                <a:lnTo>
                  <a:pt x="2115" y="4666"/>
                </a:lnTo>
                <a:lnTo>
                  <a:pt x="2134" y="4666"/>
                </a:lnTo>
                <a:lnTo>
                  <a:pt x="2134" y="4743"/>
                </a:lnTo>
                <a:lnTo>
                  <a:pt x="2154" y="4743"/>
                </a:lnTo>
                <a:lnTo>
                  <a:pt x="2154" y="4821"/>
                </a:lnTo>
                <a:lnTo>
                  <a:pt x="2173" y="4821"/>
                </a:lnTo>
                <a:lnTo>
                  <a:pt x="2173" y="4899"/>
                </a:lnTo>
                <a:lnTo>
                  <a:pt x="2193" y="4899"/>
                </a:lnTo>
                <a:lnTo>
                  <a:pt x="2193" y="4977"/>
                </a:lnTo>
                <a:lnTo>
                  <a:pt x="2213" y="4977"/>
                </a:lnTo>
                <a:lnTo>
                  <a:pt x="2213" y="5055"/>
                </a:lnTo>
                <a:lnTo>
                  <a:pt x="2234" y="5055"/>
                </a:lnTo>
                <a:lnTo>
                  <a:pt x="2234" y="5132"/>
                </a:lnTo>
                <a:lnTo>
                  <a:pt x="2254" y="5132"/>
                </a:lnTo>
                <a:lnTo>
                  <a:pt x="2254" y="5210"/>
                </a:lnTo>
                <a:lnTo>
                  <a:pt x="2275" y="5210"/>
                </a:lnTo>
                <a:lnTo>
                  <a:pt x="2275" y="5288"/>
                </a:lnTo>
                <a:lnTo>
                  <a:pt x="2296" y="5288"/>
                </a:lnTo>
                <a:lnTo>
                  <a:pt x="2296" y="5366"/>
                </a:lnTo>
                <a:lnTo>
                  <a:pt x="2317" y="5366"/>
                </a:lnTo>
                <a:lnTo>
                  <a:pt x="2317" y="5443"/>
                </a:lnTo>
                <a:lnTo>
                  <a:pt x="2338" y="5443"/>
                </a:lnTo>
                <a:lnTo>
                  <a:pt x="2338" y="5521"/>
                </a:lnTo>
                <a:lnTo>
                  <a:pt x="2360" y="5521"/>
                </a:lnTo>
                <a:lnTo>
                  <a:pt x="2360" y="5599"/>
                </a:lnTo>
                <a:lnTo>
                  <a:pt x="2383" y="5599"/>
                </a:lnTo>
                <a:lnTo>
                  <a:pt x="2383" y="5677"/>
                </a:lnTo>
                <a:lnTo>
                  <a:pt x="2405" y="5677"/>
                </a:lnTo>
                <a:lnTo>
                  <a:pt x="2405" y="5754"/>
                </a:lnTo>
                <a:lnTo>
                  <a:pt x="2428" y="5754"/>
                </a:lnTo>
                <a:lnTo>
                  <a:pt x="2428" y="5832"/>
                </a:lnTo>
                <a:lnTo>
                  <a:pt x="2452" y="5832"/>
                </a:lnTo>
                <a:lnTo>
                  <a:pt x="2452" y="5910"/>
                </a:lnTo>
                <a:lnTo>
                  <a:pt x="2476" y="5910"/>
                </a:lnTo>
                <a:lnTo>
                  <a:pt x="2476" y="5988"/>
                </a:lnTo>
                <a:lnTo>
                  <a:pt x="2500" y="5988"/>
                </a:lnTo>
                <a:lnTo>
                  <a:pt x="2500" y="6066"/>
                </a:lnTo>
                <a:lnTo>
                  <a:pt x="2525" y="6066"/>
                </a:lnTo>
                <a:lnTo>
                  <a:pt x="2525" y="6143"/>
                </a:lnTo>
                <a:lnTo>
                  <a:pt x="2551" y="6143"/>
                </a:lnTo>
                <a:lnTo>
                  <a:pt x="2551" y="6221"/>
                </a:lnTo>
                <a:lnTo>
                  <a:pt x="2578" y="6221"/>
                </a:lnTo>
                <a:lnTo>
                  <a:pt x="2578" y="6299"/>
                </a:lnTo>
                <a:lnTo>
                  <a:pt x="2605" y="6299"/>
                </a:lnTo>
                <a:lnTo>
                  <a:pt x="2605" y="6377"/>
                </a:lnTo>
                <a:lnTo>
                  <a:pt x="2633" y="6377"/>
                </a:lnTo>
                <a:lnTo>
                  <a:pt x="2633" y="6454"/>
                </a:lnTo>
                <a:lnTo>
                  <a:pt x="2663" y="6454"/>
                </a:lnTo>
                <a:lnTo>
                  <a:pt x="2663" y="6532"/>
                </a:lnTo>
                <a:lnTo>
                  <a:pt x="2693" y="6532"/>
                </a:lnTo>
                <a:lnTo>
                  <a:pt x="2693" y="6610"/>
                </a:lnTo>
                <a:lnTo>
                  <a:pt x="2725" y="6610"/>
                </a:lnTo>
                <a:lnTo>
                  <a:pt x="2725" y="6688"/>
                </a:lnTo>
                <a:lnTo>
                  <a:pt x="2758" y="6688"/>
                </a:lnTo>
                <a:lnTo>
                  <a:pt x="2758" y="6765"/>
                </a:lnTo>
                <a:lnTo>
                  <a:pt x="2793" y="6765"/>
                </a:lnTo>
                <a:lnTo>
                  <a:pt x="2793" y="6843"/>
                </a:lnTo>
                <a:lnTo>
                  <a:pt x="2829" y="6843"/>
                </a:lnTo>
                <a:lnTo>
                  <a:pt x="2829" y="6921"/>
                </a:lnTo>
                <a:lnTo>
                  <a:pt x="2868" y="6921"/>
                </a:lnTo>
                <a:lnTo>
                  <a:pt x="2868" y="6999"/>
                </a:lnTo>
                <a:lnTo>
                  <a:pt x="2910" y="6999"/>
                </a:lnTo>
                <a:lnTo>
                  <a:pt x="2910" y="7077"/>
                </a:lnTo>
                <a:lnTo>
                  <a:pt x="2954" y="7077"/>
                </a:lnTo>
                <a:lnTo>
                  <a:pt x="2954" y="7154"/>
                </a:lnTo>
                <a:lnTo>
                  <a:pt x="3003" y="7154"/>
                </a:lnTo>
                <a:lnTo>
                  <a:pt x="3003" y="7232"/>
                </a:lnTo>
                <a:lnTo>
                  <a:pt x="3056" y="7232"/>
                </a:lnTo>
                <a:lnTo>
                  <a:pt x="3056" y="7310"/>
                </a:lnTo>
                <a:lnTo>
                  <a:pt x="3116" y="7310"/>
                </a:lnTo>
                <a:lnTo>
                  <a:pt x="3116" y="7388"/>
                </a:lnTo>
                <a:lnTo>
                  <a:pt x="3184" y="7388"/>
                </a:lnTo>
                <a:lnTo>
                  <a:pt x="3184" y="7465"/>
                </a:lnTo>
                <a:lnTo>
                  <a:pt x="3264" y="7465"/>
                </a:lnTo>
                <a:lnTo>
                  <a:pt x="3264" y="7543"/>
                </a:lnTo>
                <a:lnTo>
                  <a:pt x="3362" y="7543"/>
                </a:lnTo>
                <a:lnTo>
                  <a:pt x="3362" y="7621"/>
                </a:lnTo>
                <a:lnTo>
                  <a:pt x="3492" y="7621"/>
                </a:lnTo>
                <a:lnTo>
                  <a:pt x="3492" y="7699"/>
                </a:lnTo>
                <a:lnTo>
                  <a:pt x="3698" y="7699"/>
                </a:lnTo>
                <a:lnTo>
                  <a:pt x="3698" y="7777"/>
                </a:lnTo>
                <a:lnTo>
                  <a:pt x="5715" y="7777"/>
                </a:lnTo>
                <a:lnTo>
                  <a:pt x="5715" y="7699"/>
                </a:lnTo>
                <a:lnTo>
                  <a:pt x="5715" y="7621"/>
                </a:lnTo>
                <a:lnTo>
                  <a:pt x="5715" y="7543"/>
                </a:lnTo>
                <a:lnTo>
                  <a:pt x="5715" y="7465"/>
                </a:lnTo>
                <a:lnTo>
                  <a:pt x="5715" y="7388"/>
                </a:lnTo>
                <a:lnTo>
                  <a:pt x="5715" y="7310"/>
                </a:lnTo>
                <a:lnTo>
                  <a:pt x="4961" y="7310"/>
                </a:lnTo>
                <a:lnTo>
                  <a:pt x="4961" y="7232"/>
                </a:lnTo>
                <a:lnTo>
                  <a:pt x="4961" y="7154"/>
                </a:lnTo>
                <a:lnTo>
                  <a:pt x="4961" y="7077"/>
                </a:lnTo>
                <a:lnTo>
                  <a:pt x="4961" y="6999"/>
                </a:lnTo>
                <a:lnTo>
                  <a:pt x="4961" y="6921"/>
                </a:lnTo>
                <a:lnTo>
                  <a:pt x="4961" y="6843"/>
                </a:lnTo>
                <a:lnTo>
                  <a:pt x="4961" y="6765"/>
                </a:lnTo>
                <a:lnTo>
                  <a:pt x="4961" y="6688"/>
                </a:lnTo>
                <a:lnTo>
                  <a:pt x="4961" y="6610"/>
                </a:lnTo>
                <a:lnTo>
                  <a:pt x="3452" y="6610"/>
                </a:lnTo>
                <a:lnTo>
                  <a:pt x="3452" y="6532"/>
                </a:lnTo>
                <a:lnTo>
                  <a:pt x="3452" y="6454"/>
                </a:lnTo>
                <a:lnTo>
                  <a:pt x="3452" y="6377"/>
                </a:lnTo>
                <a:lnTo>
                  <a:pt x="3452" y="6299"/>
                </a:lnTo>
                <a:lnTo>
                  <a:pt x="3452" y="6221"/>
                </a:lnTo>
                <a:lnTo>
                  <a:pt x="3452" y="6143"/>
                </a:lnTo>
                <a:lnTo>
                  <a:pt x="3452" y="6066"/>
                </a:lnTo>
                <a:lnTo>
                  <a:pt x="3452" y="5988"/>
                </a:lnTo>
                <a:lnTo>
                  <a:pt x="3452" y="5910"/>
                </a:lnTo>
                <a:lnTo>
                  <a:pt x="3452" y="5832"/>
                </a:lnTo>
                <a:lnTo>
                  <a:pt x="3452" y="5754"/>
                </a:lnTo>
                <a:lnTo>
                  <a:pt x="3452" y="5677"/>
                </a:lnTo>
                <a:lnTo>
                  <a:pt x="3452" y="5599"/>
                </a:lnTo>
                <a:lnTo>
                  <a:pt x="3452" y="5521"/>
                </a:lnTo>
                <a:lnTo>
                  <a:pt x="3452" y="5443"/>
                </a:lnTo>
                <a:lnTo>
                  <a:pt x="3452" y="5366"/>
                </a:lnTo>
                <a:lnTo>
                  <a:pt x="3452" y="5288"/>
                </a:lnTo>
                <a:lnTo>
                  <a:pt x="3452" y="5210"/>
                </a:lnTo>
                <a:lnTo>
                  <a:pt x="3452" y="5132"/>
                </a:lnTo>
                <a:lnTo>
                  <a:pt x="3452" y="5055"/>
                </a:lnTo>
                <a:lnTo>
                  <a:pt x="3452" y="4977"/>
                </a:lnTo>
                <a:lnTo>
                  <a:pt x="3452" y="4899"/>
                </a:lnTo>
                <a:lnTo>
                  <a:pt x="3452" y="4821"/>
                </a:lnTo>
                <a:lnTo>
                  <a:pt x="3452" y="4743"/>
                </a:lnTo>
                <a:lnTo>
                  <a:pt x="3452" y="4666"/>
                </a:lnTo>
                <a:lnTo>
                  <a:pt x="3452" y="4588"/>
                </a:lnTo>
                <a:lnTo>
                  <a:pt x="3452" y="4510"/>
                </a:lnTo>
                <a:lnTo>
                  <a:pt x="3452" y="4432"/>
                </a:lnTo>
                <a:lnTo>
                  <a:pt x="3452" y="4355"/>
                </a:lnTo>
                <a:lnTo>
                  <a:pt x="3452" y="4277"/>
                </a:lnTo>
                <a:lnTo>
                  <a:pt x="3452" y="4199"/>
                </a:lnTo>
                <a:lnTo>
                  <a:pt x="3452" y="4121"/>
                </a:lnTo>
                <a:lnTo>
                  <a:pt x="3452" y="4044"/>
                </a:lnTo>
                <a:lnTo>
                  <a:pt x="3452" y="3966"/>
                </a:lnTo>
                <a:lnTo>
                  <a:pt x="3452" y="3888"/>
                </a:lnTo>
                <a:lnTo>
                  <a:pt x="3452" y="3810"/>
                </a:lnTo>
                <a:lnTo>
                  <a:pt x="3452" y="3732"/>
                </a:lnTo>
                <a:lnTo>
                  <a:pt x="3452" y="3655"/>
                </a:lnTo>
                <a:lnTo>
                  <a:pt x="3452" y="3577"/>
                </a:lnTo>
                <a:lnTo>
                  <a:pt x="3452" y="3499"/>
                </a:lnTo>
                <a:lnTo>
                  <a:pt x="3452" y="3421"/>
                </a:lnTo>
                <a:lnTo>
                  <a:pt x="3452" y="3344"/>
                </a:lnTo>
                <a:lnTo>
                  <a:pt x="3452" y="3266"/>
                </a:lnTo>
                <a:lnTo>
                  <a:pt x="3452" y="3188"/>
                </a:lnTo>
                <a:lnTo>
                  <a:pt x="3452" y="3110"/>
                </a:lnTo>
                <a:lnTo>
                  <a:pt x="3452" y="3033"/>
                </a:lnTo>
                <a:lnTo>
                  <a:pt x="3452" y="2955"/>
                </a:lnTo>
                <a:lnTo>
                  <a:pt x="3452" y="2877"/>
                </a:lnTo>
                <a:lnTo>
                  <a:pt x="3452" y="2799"/>
                </a:lnTo>
                <a:lnTo>
                  <a:pt x="3452" y="2721"/>
                </a:lnTo>
                <a:lnTo>
                  <a:pt x="3452" y="2644"/>
                </a:lnTo>
                <a:lnTo>
                  <a:pt x="3452" y="2566"/>
                </a:lnTo>
                <a:lnTo>
                  <a:pt x="3452" y="2488"/>
                </a:lnTo>
                <a:lnTo>
                  <a:pt x="3452" y="2410"/>
                </a:lnTo>
                <a:lnTo>
                  <a:pt x="3452" y="2333"/>
                </a:lnTo>
                <a:lnTo>
                  <a:pt x="3452" y="2255"/>
                </a:lnTo>
                <a:lnTo>
                  <a:pt x="3452" y="2177"/>
                </a:lnTo>
                <a:lnTo>
                  <a:pt x="3452" y="2099"/>
                </a:lnTo>
                <a:lnTo>
                  <a:pt x="3452" y="2022"/>
                </a:lnTo>
                <a:lnTo>
                  <a:pt x="3452" y="1944"/>
                </a:lnTo>
                <a:lnTo>
                  <a:pt x="3452" y="1866"/>
                </a:lnTo>
                <a:lnTo>
                  <a:pt x="2697" y="1866"/>
                </a:lnTo>
                <a:lnTo>
                  <a:pt x="2697" y="1788"/>
                </a:lnTo>
                <a:lnTo>
                  <a:pt x="2697" y="1710"/>
                </a:lnTo>
                <a:lnTo>
                  <a:pt x="2697" y="1633"/>
                </a:lnTo>
                <a:lnTo>
                  <a:pt x="2697" y="1555"/>
                </a:lnTo>
                <a:lnTo>
                  <a:pt x="2697" y="1477"/>
                </a:lnTo>
                <a:lnTo>
                  <a:pt x="2697" y="1399"/>
                </a:lnTo>
                <a:lnTo>
                  <a:pt x="2697" y="1322"/>
                </a:lnTo>
                <a:lnTo>
                  <a:pt x="2697" y="1244"/>
                </a:lnTo>
                <a:lnTo>
                  <a:pt x="2697" y="1166"/>
                </a:lnTo>
                <a:lnTo>
                  <a:pt x="2697" y="1088"/>
                </a:lnTo>
                <a:lnTo>
                  <a:pt x="2697" y="1011"/>
                </a:lnTo>
                <a:lnTo>
                  <a:pt x="2697" y="933"/>
                </a:lnTo>
                <a:lnTo>
                  <a:pt x="2697" y="855"/>
                </a:lnTo>
                <a:lnTo>
                  <a:pt x="2697" y="777"/>
                </a:lnTo>
                <a:lnTo>
                  <a:pt x="1943" y="777"/>
                </a:lnTo>
                <a:lnTo>
                  <a:pt x="1943" y="699"/>
                </a:lnTo>
                <a:lnTo>
                  <a:pt x="1943" y="622"/>
                </a:lnTo>
                <a:lnTo>
                  <a:pt x="1943" y="544"/>
                </a:lnTo>
                <a:lnTo>
                  <a:pt x="1943" y="466"/>
                </a:lnTo>
                <a:lnTo>
                  <a:pt x="1943" y="388"/>
                </a:lnTo>
                <a:lnTo>
                  <a:pt x="1943" y="311"/>
                </a:lnTo>
                <a:lnTo>
                  <a:pt x="1943" y="233"/>
                </a:lnTo>
                <a:lnTo>
                  <a:pt x="1943" y="155"/>
                </a:lnTo>
                <a:lnTo>
                  <a:pt x="1943" y="77"/>
                </a:lnTo>
                <a:lnTo>
                  <a:pt x="1943" y="0"/>
                </a:lnTo>
                <a:lnTo>
                  <a:pt x="0" y="0"/>
                </a:lnTo>
              </a:path>
            </a:pathLst>
          </a:custGeom>
          <a:noFill/>
          <a:ln w="28575">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0852" name="Text Box 954"/>
          <p:cNvSpPr txBox="1">
            <a:spLocks noChangeArrowheads="1"/>
          </p:cNvSpPr>
          <p:nvPr/>
        </p:nvSpPr>
        <p:spPr bwMode="auto">
          <a:xfrm>
            <a:off x="1905000" y="3965575"/>
            <a:ext cx="1200150" cy="530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lnSpc>
                <a:spcPct val="80000"/>
              </a:lnSpc>
            </a:pPr>
            <a:r>
              <a:rPr lang="en-US" altLang="en-US">
                <a:latin typeface="Times New Roman" panose="02020603050405020304" pitchFamily="18" charset="0"/>
              </a:rPr>
              <a:t>integral, min,max</a:t>
            </a:r>
          </a:p>
        </p:txBody>
      </p:sp>
      <p:sp>
        <p:nvSpPr>
          <p:cNvPr id="160853" name="Text Box 955"/>
          <p:cNvSpPr txBox="1">
            <a:spLocks noChangeArrowheads="1"/>
          </p:cNvSpPr>
          <p:nvPr/>
        </p:nvSpPr>
        <p:spPr bwMode="auto">
          <a:xfrm>
            <a:off x="4648200" y="2092325"/>
            <a:ext cx="914400" cy="530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lnSpc>
                <a:spcPct val="80000"/>
              </a:lnSpc>
            </a:pPr>
            <a:r>
              <a:rPr lang="en-US" altLang="en-US">
                <a:latin typeface="Times New Roman" panose="02020603050405020304" pitchFamily="18" charset="0"/>
              </a:rPr>
              <a:t>mean, std</a:t>
            </a:r>
          </a:p>
        </p:txBody>
      </p:sp>
      <p:sp>
        <p:nvSpPr>
          <p:cNvPr id="160854" name="Text Box 956"/>
          <p:cNvSpPr txBox="1">
            <a:spLocks noChangeArrowheads="1"/>
          </p:cNvSpPr>
          <p:nvPr/>
        </p:nvSpPr>
        <p:spPr bwMode="auto">
          <a:xfrm>
            <a:off x="6629400" y="2092325"/>
            <a:ext cx="1143000" cy="530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lnSpc>
                <a:spcPct val="80000"/>
              </a:lnSpc>
            </a:pPr>
            <a:r>
              <a:rPr lang="en-US" altLang="en-US">
                <a:latin typeface="Times New Roman" panose="02020603050405020304" pitchFamily="18" charset="0"/>
              </a:rPr>
              <a:t>range, quantile</a:t>
            </a:r>
          </a:p>
        </p:txBody>
      </p:sp>
      <p:sp>
        <p:nvSpPr>
          <p:cNvPr id="160855" name="Text Box 957"/>
          <p:cNvSpPr txBox="1">
            <a:spLocks noChangeArrowheads="1"/>
          </p:cNvSpPr>
          <p:nvPr/>
        </p:nvSpPr>
        <p:spPr bwMode="auto">
          <a:xfrm>
            <a:off x="1828800" y="2255838"/>
            <a:ext cx="990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a:latin typeface="Times New Roman" panose="02020603050405020304" pitchFamily="18" charset="0"/>
              </a:rPr>
              <a:t>min,max</a:t>
            </a:r>
          </a:p>
        </p:txBody>
      </p:sp>
      <p:sp>
        <p:nvSpPr>
          <p:cNvPr id="160856" name="Text Box 958"/>
          <p:cNvSpPr txBox="1">
            <a:spLocks noChangeArrowheads="1"/>
          </p:cNvSpPr>
          <p:nvPr/>
        </p:nvSpPr>
        <p:spPr bwMode="auto">
          <a:xfrm>
            <a:off x="4648200" y="3746500"/>
            <a:ext cx="1066800" cy="749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lnSpc>
                <a:spcPct val="80000"/>
              </a:lnSpc>
            </a:pPr>
            <a:r>
              <a:rPr lang="en-US" altLang="en-US">
                <a:latin typeface="Times New Roman" panose="02020603050405020304" pitchFamily="18" charset="0"/>
              </a:rPr>
              <a:t>min,</a:t>
            </a:r>
          </a:p>
          <a:p>
            <a:pPr eaLnBrk="1" hangingPunct="1">
              <a:lnSpc>
                <a:spcPct val="80000"/>
              </a:lnSpc>
            </a:pPr>
            <a:r>
              <a:rPr lang="en-US" altLang="en-US">
                <a:latin typeface="Times New Roman" panose="02020603050405020304" pitchFamily="18" charset="0"/>
              </a:rPr>
              <a:t>max, mean</a:t>
            </a:r>
          </a:p>
        </p:txBody>
      </p:sp>
      <p:sp>
        <p:nvSpPr>
          <p:cNvPr id="160857" name="Text Box 959"/>
          <p:cNvSpPr txBox="1">
            <a:spLocks noChangeArrowheads="1"/>
          </p:cNvSpPr>
          <p:nvPr/>
        </p:nvSpPr>
        <p:spPr bwMode="auto">
          <a:xfrm>
            <a:off x="2057400" y="5826125"/>
            <a:ext cx="990600" cy="530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lnSpc>
                <a:spcPct val="80000"/>
              </a:lnSpc>
            </a:pPr>
            <a:r>
              <a:rPr lang="en-US" altLang="en-US">
                <a:latin typeface="Times New Roman" panose="02020603050405020304" pitchFamily="18" charset="0"/>
              </a:rPr>
              <a:t>min, mean</a:t>
            </a:r>
          </a:p>
        </p:txBody>
      </p:sp>
      <p:sp>
        <p:nvSpPr>
          <p:cNvPr id="160858" name="Text Box 960"/>
          <p:cNvSpPr txBox="1">
            <a:spLocks noChangeArrowheads="1"/>
          </p:cNvSpPr>
          <p:nvPr/>
        </p:nvSpPr>
        <p:spPr bwMode="auto">
          <a:xfrm>
            <a:off x="457200" y="482600"/>
            <a:ext cx="8286750"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2800">
                <a:solidFill>
                  <a:schemeClr val="tx2"/>
                </a:solidFill>
                <a:latin typeface="Times New Roman" panose="02020603050405020304" pitchFamily="18" charset="0"/>
              </a:rPr>
              <a:t>Comparing</a:t>
            </a:r>
            <a:r>
              <a:rPr lang="en-US" altLang="en-US" sz="2800">
                <a:latin typeface="Times New Roman" panose="02020603050405020304" pitchFamily="18" charset="0"/>
              </a:rPr>
              <a:t> </a:t>
            </a:r>
            <a:r>
              <a:rPr lang="en-US" altLang="en-US" sz="2800">
                <a:solidFill>
                  <a:srgbClr val="0066FF"/>
                </a:solidFill>
                <a:latin typeface="Times New Roman" panose="02020603050405020304" pitchFamily="18" charset="0"/>
              </a:rPr>
              <a:t>p-boxes</a:t>
            </a:r>
            <a:r>
              <a:rPr lang="en-US" altLang="en-US" sz="2800">
                <a:latin typeface="Times New Roman" panose="02020603050405020304" pitchFamily="18" charset="0"/>
              </a:rPr>
              <a:t> </a:t>
            </a:r>
            <a:r>
              <a:rPr lang="en-US" altLang="en-US" sz="2800">
                <a:solidFill>
                  <a:schemeClr val="tx2"/>
                </a:solidFill>
                <a:latin typeface="Times New Roman" panose="02020603050405020304" pitchFamily="18" charset="0"/>
              </a:rPr>
              <a:t>with</a:t>
            </a:r>
            <a:r>
              <a:rPr lang="en-US" altLang="en-US" sz="2800">
                <a:latin typeface="Times New Roman" panose="02020603050405020304" pitchFamily="18" charset="0"/>
              </a:rPr>
              <a:t> </a:t>
            </a:r>
            <a:r>
              <a:rPr lang="en-US" altLang="en-US" sz="2800">
                <a:solidFill>
                  <a:srgbClr val="FF0000"/>
                </a:solidFill>
                <a:latin typeface="Times New Roman" panose="02020603050405020304" pitchFamily="18" charset="0"/>
              </a:rPr>
              <a:t>maximum entropy</a:t>
            </a:r>
            <a:r>
              <a:rPr lang="en-US" altLang="en-US" sz="2800">
                <a:latin typeface="Times New Roman" panose="02020603050405020304" pitchFamily="18" charset="0"/>
              </a:rPr>
              <a:t> </a:t>
            </a:r>
            <a:r>
              <a:rPr lang="en-US" altLang="en-US" sz="2800">
                <a:solidFill>
                  <a:schemeClr val="tx2"/>
                </a:solidFill>
                <a:latin typeface="Times New Roman" panose="02020603050405020304" pitchFamily="18" charset="0"/>
              </a:rPr>
              <a:t>distributions</a:t>
            </a:r>
          </a:p>
        </p:txBody>
      </p:sp>
      <p:sp>
        <p:nvSpPr>
          <p:cNvPr id="160859" name="Text Box 961"/>
          <p:cNvSpPr txBox="1">
            <a:spLocks noChangeArrowheads="1"/>
          </p:cNvSpPr>
          <p:nvPr/>
        </p:nvSpPr>
        <p:spPr bwMode="auto">
          <a:xfrm>
            <a:off x="7086600" y="3746500"/>
            <a:ext cx="914400" cy="749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lnSpc>
                <a:spcPct val="80000"/>
              </a:lnSpc>
            </a:pPr>
            <a:r>
              <a:rPr lang="en-US" altLang="en-US">
                <a:latin typeface="Times New Roman" panose="02020603050405020304" pitchFamily="18" charset="0"/>
              </a:rPr>
              <a:t>sample data, range</a:t>
            </a:r>
          </a:p>
        </p:txBody>
      </p:sp>
      <p:sp>
        <p:nvSpPr>
          <p:cNvPr id="160860" name="Text Box 962"/>
          <p:cNvSpPr txBox="1">
            <a:spLocks noChangeArrowheads="1"/>
          </p:cNvSpPr>
          <p:nvPr/>
        </p:nvSpPr>
        <p:spPr bwMode="auto">
          <a:xfrm>
            <a:off x="4419600" y="5826125"/>
            <a:ext cx="1143000" cy="530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lnSpc>
                <a:spcPct val="80000"/>
              </a:lnSpc>
            </a:pPr>
            <a:r>
              <a:rPr lang="en-US" altLang="en-US">
                <a:latin typeface="Times New Roman" panose="02020603050405020304" pitchFamily="18" charset="0"/>
              </a:rPr>
              <a:t>min,max, mean,std</a:t>
            </a:r>
          </a:p>
        </p:txBody>
      </p:sp>
      <p:sp>
        <p:nvSpPr>
          <p:cNvPr id="160861" name="Text Box 963"/>
          <p:cNvSpPr txBox="1">
            <a:spLocks noChangeArrowheads="1"/>
          </p:cNvSpPr>
          <p:nvPr/>
        </p:nvSpPr>
        <p:spPr bwMode="auto">
          <a:xfrm>
            <a:off x="7010400" y="5989638"/>
            <a:ext cx="7175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a:latin typeface="Times New Roman" panose="02020603050405020304" pitchFamily="18" charset="0"/>
              </a:rPr>
              <a:t>p-box</a:t>
            </a:r>
          </a:p>
        </p:txBody>
      </p:sp>
      <p:sp>
        <p:nvSpPr>
          <p:cNvPr id="160862" name="Freeform 965"/>
          <p:cNvSpPr>
            <a:spLocks/>
          </p:cNvSpPr>
          <p:nvPr/>
        </p:nvSpPr>
        <p:spPr bwMode="auto">
          <a:xfrm>
            <a:off x="6105525" y="1139825"/>
            <a:ext cx="1571625" cy="1501775"/>
          </a:xfrm>
          <a:custGeom>
            <a:avLst/>
            <a:gdLst>
              <a:gd name="T0" fmla="*/ 0 w 990"/>
              <a:gd name="T1" fmla="*/ 2147483647 h 946"/>
              <a:gd name="T2" fmla="*/ 2147483647 w 990"/>
              <a:gd name="T3" fmla="*/ 2147483647 h 946"/>
              <a:gd name="T4" fmla="*/ 2147483647 w 990"/>
              <a:gd name="T5" fmla="*/ 0 h 946"/>
              <a:gd name="T6" fmla="*/ 0 60000 65536"/>
              <a:gd name="T7" fmla="*/ 0 60000 65536"/>
              <a:gd name="T8" fmla="*/ 0 60000 65536"/>
              <a:gd name="T9" fmla="*/ 0 w 990"/>
              <a:gd name="T10" fmla="*/ 0 h 946"/>
              <a:gd name="T11" fmla="*/ 990 w 990"/>
              <a:gd name="T12" fmla="*/ 946 h 946"/>
            </a:gdLst>
            <a:ahLst/>
            <a:cxnLst>
              <a:cxn ang="T6">
                <a:pos x="T0" y="T1"/>
              </a:cxn>
              <a:cxn ang="T7">
                <a:pos x="T2" y="T3"/>
              </a:cxn>
              <a:cxn ang="T8">
                <a:pos x="T4" y="T5"/>
              </a:cxn>
            </a:cxnLst>
            <a:rect l="T9" t="T10" r="T11" b="T12"/>
            <a:pathLst>
              <a:path w="990" h="946">
                <a:moveTo>
                  <a:pt x="0" y="946"/>
                </a:moveTo>
                <a:lnTo>
                  <a:pt x="114" y="222"/>
                </a:lnTo>
                <a:lnTo>
                  <a:pt x="990" y="0"/>
                </a:lnTo>
              </a:path>
            </a:pathLst>
          </a:custGeom>
          <a:noFill/>
          <a:ln w="3810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Tree>
  </p:cSld>
  <p:clrMapOvr>
    <a:masterClrMapping/>
  </p:clrMapOvr>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1794" name="Rectangle 2"/>
          <p:cNvSpPr>
            <a:spLocks noGrp="1" noChangeArrowheads="1"/>
          </p:cNvSpPr>
          <p:nvPr>
            <p:ph type="title" idx="4294967295"/>
          </p:nvPr>
        </p:nvSpPr>
        <p:spPr/>
        <p:txBody>
          <a:bodyPr/>
          <a:lstStyle/>
          <a:p>
            <a:pPr eaLnBrk="1" hangingPunct="1"/>
            <a:r>
              <a:rPr lang="en-US" altLang="en-US"/>
              <a:t>Maximum entropy’s problem</a:t>
            </a:r>
          </a:p>
        </p:txBody>
      </p:sp>
      <p:sp>
        <p:nvSpPr>
          <p:cNvPr id="161795" name="Rectangle 3"/>
          <p:cNvSpPr>
            <a:spLocks noGrp="1" noChangeArrowheads="1"/>
          </p:cNvSpPr>
          <p:nvPr>
            <p:ph type="body" idx="4294967295"/>
          </p:nvPr>
        </p:nvSpPr>
        <p:spPr>
          <a:xfrm>
            <a:off x="685800" y="2133600"/>
            <a:ext cx="7924800" cy="4114800"/>
          </a:xfrm>
        </p:spPr>
        <p:txBody>
          <a:bodyPr/>
          <a:lstStyle/>
          <a:p>
            <a:pPr eaLnBrk="1" hangingPunct="1">
              <a:lnSpc>
                <a:spcPct val="90000"/>
              </a:lnSpc>
            </a:pPr>
            <a:r>
              <a:rPr lang="en-US" altLang="en-US" dirty="0"/>
              <a:t>Depends on the choice of scale</a:t>
            </a:r>
          </a:p>
          <a:p>
            <a:pPr lvl="4" eaLnBrk="1" hangingPunct="1">
              <a:lnSpc>
                <a:spcPct val="90000"/>
              </a:lnSpc>
            </a:pPr>
            <a:endParaRPr lang="en-US" altLang="en-US" dirty="0"/>
          </a:p>
          <a:p>
            <a:pPr eaLnBrk="1" hangingPunct="1">
              <a:lnSpc>
                <a:spcPct val="90000"/>
              </a:lnSpc>
            </a:pPr>
            <a:r>
              <a:rPr lang="en-US" altLang="en-US" dirty="0"/>
              <a:t>A solution in terms of degradation rate is incompatible with one based on half life even though the information is equivalent</a:t>
            </a:r>
          </a:p>
          <a:p>
            <a:pPr lvl="4" eaLnBrk="1" hangingPunct="1">
              <a:lnSpc>
                <a:spcPct val="90000"/>
              </a:lnSpc>
            </a:pPr>
            <a:endParaRPr lang="en-US" altLang="en-US" dirty="0"/>
          </a:p>
          <a:p>
            <a:pPr eaLnBrk="1" hangingPunct="1">
              <a:lnSpc>
                <a:spcPct val="90000"/>
              </a:lnSpc>
            </a:pPr>
            <a:r>
              <a:rPr lang="en-US" altLang="en-US" dirty="0">
                <a:solidFill>
                  <a:srgbClr val="009900"/>
                </a:solidFill>
              </a:rPr>
              <a:t>P-boxes are the </a:t>
            </a:r>
            <a:r>
              <a:rPr lang="en-US" altLang="en-US" i="1" dirty="0">
                <a:solidFill>
                  <a:srgbClr val="009900"/>
                </a:solidFill>
              </a:rPr>
              <a:t>same</a:t>
            </a:r>
            <a:r>
              <a:rPr lang="en-US" altLang="en-US" dirty="0">
                <a:solidFill>
                  <a:srgbClr val="009900"/>
                </a:solidFill>
              </a:rPr>
              <a:t> whichever scale is used</a:t>
            </a:r>
          </a:p>
        </p:txBody>
      </p:sp>
      <p:sp>
        <p:nvSpPr>
          <p:cNvPr id="161796" name="TextBox 3"/>
          <p:cNvSpPr txBox="1">
            <a:spLocks noChangeArrowheads="1"/>
          </p:cNvSpPr>
          <p:nvPr/>
        </p:nvSpPr>
        <p:spPr bwMode="auto">
          <a:xfrm>
            <a:off x="1066800" y="5410200"/>
            <a:ext cx="8001000" cy="1006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2000">
                <a:solidFill>
                  <a:srgbClr val="D2D2F4"/>
                </a:solidFill>
                <a:latin typeface="Arial" panose="020B0604020202020204" pitchFamily="34" charset="0"/>
              </a:rPr>
              <a:t>Warner North interprets Ed Jaynes as saying that “two states of information that are judged to be equivalent should lead to the same probability assignments”.  Maxent doesn’t do this!  But PBA does.</a:t>
            </a:r>
          </a:p>
        </p:txBody>
      </p:sp>
    </p:spTree>
  </p:cSld>
  <p:clrMapOvr>
    <a:masterClrMapping/>
  </p:clrMapOvr>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8" name="Title 1"/>
          <p:cNvSpPr>
            <a:spLocks noGrp="1"/>
          </p:cNvSpPr>
          <p:nvPr>
            <p:ph type="title" idx="4294967295"/>
          </p:nvPr>
        </p:nvSpPr>
        <p:spPr>
          <a:xfrm>
            <a:off x="0" y="609600"/>
            <a:ext cx="9144000" cy="1143000"/>
          </a:xfrm>
        </p:spPr>
        <p:txBody>
          <a:bodyPr/>
          <a:lstStyle/>
          <a:p>
            <a:r>
              <a:rPr lang="en-US" altLang="en-US"/>
              <a:t>Sparse data yield shallow likelihoods</a:t>
            </a:r>
          </a:p>
        </p:txBody>
      </p:sp>
      <p:grpSp>
        <p:nvGrpSpPr>
          <p:cNvPr id="2" name="Group 147"/>
          <p:cNvGrpSpPr>
            <a:grpSpLocks/>
          </p:cNvGrpSpPr>
          <p:nvPr/>
        </p:nvGrpSpPr>
        <p:grpSpPr bwMode="auto">
          <a:xfrm flipV="1">
            <a:off x="838200" y="3332163"/>
            <a:ext cx="7532688" cy="2125662"/>
            <a:chOff x="1130506" y="2050811"/>
            <a:chExt cx="7350154" cy="2078303"/>
          </a:xfrm>
        </p:grpSpPr>
        <p:sp>
          <p:nvSpPr>
            <p:cNvPr id="162850" name="Freeform 242"/>
            <p:cNvSpPr>
              <a:spLocks/>
            </p:cNvSpPr>
            <p:nvPr/>
          </p:nvSpPr>
          <p:spPr bwMode="auto">
            <a:xfrm flipV="1">
              <a:off x="1130506" y="2050811"/>
              <a:ext cx="458140" cy="406554"/>
            </a:xfrm>
            <a:custGeom>
              <a:avLst/>
              <a:gdLst>
                <a:gd name="T0" fmla="*/ 2147483647 w 261"/>
                <a:gd name="T1" fmla="*/ 2147483647 h 709"/>
                <a:gd name="T2" fmla="*/ 2147483647 w 261"/>
                <a:gd name="T3" fmla="*/ 2147483647 h 709"/>
                <a:gd name="T4" fmla="*/ 2147483647 w 261"/>
                <a:gd name="T5" fmla="*/ 2147483647 h 709"/>
                <a:gd name="T6" fmla="*/ 2147483647 w 261"/>
                <a:gd name="T7" fmla="*/ 2147483647 h 709"/>
                <a:gd name="T8" fmla="*/ 2147483647 w 261"/>
                <a:gd name="T9" fmla="*/ 2147483647 h 709"/>
                <a:gd name="T10" fmla="*/ 2147483647 w 261"/>
                <a:gd name="T11" fmla="*/ 2147483647 h 709"/>
                <a:gd name="T12" fmla="*/ 2147483647 w 261"/>
                <a:gd name="T13" fmla="*/ 2147483647 h 709"/>
                <a:gd name="T14" fmla="*/ 0 60000 65536"/>
                <a:gd name="T15" fmla="*/ 0 60000 65536"/>
                <a:gd name="T16" fmla="*/ 0 60000 65536"/>
                <a:gd name="T17" fmla="*/ 0 60000 65536"/>
                <a:gd name="T18" fmla="*/ 0 60000 65536"/>
                <a:gd name="T19" fmla="*/ 0 60000 65536"/>
                <a:gd name="T20" fmla="*/ 0 60000 65536"/>
                <a:gd name="T21" fmla="*/ 0 w 261"/>
                <a:gd name="T22" fmla="*/ 0 h 709"/>
                <a:gd name="T23" fmla="*/ 261 w 261"/>
                <a:gd name="T24" fmla="*/ 709 h 70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61" h="709">
                  <a:moveTo>
                    <a:pt x="4" y="675"/>
                  </a:moveTo>
                  <a:lnTo>
                    <a:pt x="212" y="19"/>
                  </a:lnTo>
                  <a:cubicBezTo>
                    <a:pt x="216" y="7"/>
                    <a:pt x="229" y="0"/>
                    <a:pt x="242" y="4"/>
                  </a:cubicBezTo>
                  <a:cubicBezTo>
                    <a:pt x="254" y="8"/>
                    <a:pt x="261" y="21"/>
                    <a:pt x="257" y="34"/>
                  </a:cubicBezTo>
                  <a:lnTo>
                    <a:pt x="49" y="690"/>
                  </a:lnTo>
                  <a:cubicBezTo>
                    <a:pt x="45" y="702"/>
                    <a:pt x="32" y="709"/>
                    <a:pt x="19" y="705"/>
                  </a:cubicBezTo>
                  <a:cubicBezTo>
                    <a:pt x="7" y="701"/>
                    <a:pt x="0" y="688"/>
                    <a:pt x="4" y="675"/>
                  </a:cubicBezTo>
                  <a:close/>
                </a:path>
              </a:pathLst>
            </a:custGeom>
            <a:solidFill>
              <a:schemeClr val="tx1"/>
            </a:solidFill>
            <a:ln w="57150">
              <a:solidFill>
                <a:schemeClr val="tx1"/>
              </a:solidFill>
              <a:bevel/>
              <a:headEnd/>
              <a:tailEnd/>
            </a:ln>
          </p:spPr>
          <p:txBody>
            <a:bodyPr/>
            <a:lstStyle/>
            <a:p>
              <a:endParaRPr lang="en-US"/>
            </a:p>
          </p:txBody>
        </p:sp>
        <p:sp>
          <p:nvSpPr>
            <p:cNvPr id="162851" name="Freeform 243"/>
            <p:cNvSpPr>
              <a:spLocks/>
            </p:cNvSpPr>
            <p:nvPr/>
          </p:nvSpPr>
          <p:spPr bwMode="auto">
            <a:xfrm flipV="1">
              <a:off x="1489050" y="2428094"/>
              <a:ext cx="458140" cy="478108"/>
            </a:xfrm>
            <a:custGeom>
              <a:avLst/>
              <a:gdLst>
                <a:gd name="T0" fmla="*/ 2147483647 w 261"/>
                <a:gd name="T1" fmla="*/ 2147483647 h 837"/>
                <a:gd name="T2" fmla="*/ 2147483647 w 261"/>
                <a:gd name="T3" fmla="*/ 2147483647 h 837"/>
                <a:gd name="T4" fmla="*/ 2147483647 w 261"/>
                <a:gd name="T5" fmla="*/ 2147483647 h 837"/>
                <a:gd name="T6" fmla="*/ 2147483647 w 261"/>
                <a:gd name="T7" fmla="*/ 2147483647 h 837"/>
                <a:gd name="T8" fmla="*/ 2147483647 w 261"/>
                <a:gd name="T9" fmla="*/ 2147483647 h 837"/>
                <a:gd name="T10" fmla="*/ 2147483647 w 261"/>
                <a:gd name="T11" fmla="*/ 2147483647 h 837"/>
                <a:gd name="T12" fmla="*/ 2147483647 w 261"/>
                <a:gd name="T13" fmla="*/ 2147483647 h 837"/>
                <a:gd name="T14" fmla="*/ 0 60000 65536"/>
                <a:gd name="T15" fmla="*/ 0 60000 65536"/>
                <a:gd name="T16" fmla="*/ 0 60000 65536"/>
                <a:gd name="T17" fmla="*/ 0 60000 65536"/>
                <a:gd name="T18" fmla="*/ 0 60000 65536"/>
                <a:gd name="T19" fmla="*/ 0 60000 65536"/>
                <a:gd name="T20" fmla="*/ 0 60000 65536"/>
                <a:gd name="T21" fmla="*/ 0 w 261"/>
                <a:gd name="T22" fmla="*/ 0 h 837"/>
                <a:gd name="T23" fmla="*/ 261 w 261"/>
                <a:gd name="T24" fmla="*/ 837 h 83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61" h="837">
                  <a:moveTo>
                    <a:pt x="3" y="804"/>
                  </a:moveTo>
                  <a:lnTo>
                    <a:pt x="211" y="20"/>
                  </a:lnTo>
                  <a:cubicBezTo>
                    <a:pt x="215" y="8"/>
                    <a:pt x="228" y="0"/>
                    <a:pt x="241" y="3"/>
                  </a:cubicBezTo>
                  <a:cubicBezTo>
                    <a:pt x="253" y="7"/>
                    <a:pt x="261" y="20"/>
                    <a:pt x="258" y="33"/>
                  </a:cubicBezTo>
                  <a:lnTo>
                    <a:pt x="50" y="817"/>
                  </a:lnTo>
                  <a:cubicBezTo>
                    <a:pt x="46" y="829"/>
                    <a:pt x="33" y="837"/>
                    <a:pt x="20" y="834"/>
                  </a:cubicBezTo>
                  <a:cubicBezTo>
                    <a:pt x="8" y="830"/>
                    <a:pt x="0" y="817"/>
                    <a:pt x="3" y="804"/>
                  </a:cubicBezTo>
                  <a:close/>
                </a:path>
              </a:pathLst>
            </a:custGeom>
            <a:solidFill>
              <a:schemeClr val="tx1"/>
            </a:solidFill>
            <a:ln w="57150">
              <a:solidFill>
                <a:schemeClr val="tx1"/>
              </a:solidFill>
              <a:bevel/>
              <a:headEnd/>
              <a:tailEnd/>
            </a:ln>
          </p:spPr>
          <p:txBody>
            <a:bodyPr/>
            <a:lstStyle/>
            <a:p>
              <a:endParaRPr lang="en-US"/>
            </a:p>
          </p:txBody>
        </p:sp>
        <p:sp>
          <p:nvSpPr>
            <p:cNvPr id="162852" name="Freeform 244"/>
            <p:cNvSpPr>
              <a:spLocks/>
            </p:cNvSpPr>
            <p:nvPr/>
          </p:nvSpPr>
          <p:spPr bwMode="auto">
            <a:xfrm flipV="1">
              <a:off x="1857549" y="2873676"/>
              <a:ext cx="458140" cy="452088"/>
            </a:xfrm>
            <a:custGeom>
              <a:avLst/>
              <a:gdLst>
                <a:gd name="T0" fmla="*/ 2147483647 w 261"/>
                <a:gd name="T1" fmla="*/ 2147483647 h 789"/>
                <a:gd name="T2" fmla="*/ 2147483647 w 261"/>
                <a:gd name="T3" fmla="*/ 2147483647 h 789"/>
                <a:gd name="T4" fmla="*/ 2147483647 w 261"/>
                <a:gd name="T5" fmla="*/ 2147483647 h 789"/>
                <a:gd name="T6" fmla="*/ 2147483647 w 261"/>
                <a:gd name="T7" fmla="*/ 2147483647 h 789"/>
                <a:gd name="T8" fmla="*/ 2147483647 w 261"/>
                <a:gd name="T9" fmla="*/ 2147483647 h 789"/>
                <a:gd name="T10" fmla="*/ 2147483647 w 261"/>
                <a:gd name="T11" fmla="*/ 2147483647 h 789"/>
                <a:gd name="T12" fmla="*/ 2147483647 w 261"/>
                <a:gd name="T13" fmla="*/ 2147483647 h 789"/>
                <a:gd name="T14" fmla="*/ 0 60000 65536"/>
                <a:gd name="T15" fmla="*/ 0 60000 65536"/>
                <a:gd name="T16" fmla="*/ 0 60000 65536"/>
                <a:gd name="T17" fmla="*/ 0 60000 65536"/>
                <a:gd name="T18" fmla="*/ 0 60000 65536"/>
                <a:gd name="T19" fmla="*/ 0 60000 65536"/>
                <a:gd name="T20" fmla="*/ 0 60000 65536"/>
                <a:gd name="T21" fmla="*/ 0 w 261"/>
                <a:gd name="T22" fmla="*/ 0 h 789"/>
                <a:gd name="T23" fmla="*/ 261 w 261"/>
                <a:gd name="T24" fmla="*/ 789 h 78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61" h="789">
                  <a:moveTo>
                    <a:pt x="3" y="756"/>
                  </a:moveTo>
                  <a:lnTo>
                    <a:pt x="211" y="20"/>
                  </a:lnTo>
                  <a:cubicBezTo>
                    <a:pt x="215" y="7"/>
                    <a:pt x="228" y="0"/>
                    <a:pt x="241" y="3"/>
                  </a:cubicBezTo>
                  <a:cubicBezTo>
                    <a:pt x="254" y="7"/>
                    <a:pt x="261" y="20"/>
                    <a:pt x="258" y="33"/>
                  </a:cubicBezTo>
                  <a:lnTo>
                    <a:pt x="50" y="769"/>
                  </a:lnTo>
                  <a:cubicBezTo>
                    <a:pt x="46" y="782"/>
                    <a:pt x="33" y="789"/>
                    <a:pt x="20" y="786"/>
                  </a:cubicBezTo>
                  <a:cubicBezTo>
                    <a:pt x="7" y="782"/>
                    <a:pt x="0" y="769"/>
                    <a:pt x="3" y="756"/>
                  </a:cubicBezTo>
                  <a:close/>
                </a:path>
              </a:pathLst>
            </a:custGeom>
            <a:solidFill>
              <a:schemeClr val="tx1"/>
            </a:solidFill>
            <a:ln w="57150">
              <a:solidFill>
                <a:schemeClr val="tx1"/>
              </a:solidFill>
              <a:bevel/>
              <a:headEnd/>
              <a:tailEnd/>
            </a:ln>
          </p:spPr>
          <p:txBody>
            <a:bodyPr/>
            <a:lstStyle/>
            <a:p>
              <a:endParaRPr lang="en-US"/>
            </a:p>
          </p:txBody>
        </p:sp>
        <p:sp>
          <p:nvSpPr>
            <p:cNvPr id="162853" name="Freeform 245"/>
            <p:cNvSpPr>
              <a:spLocks/>
            </p:cNvSpPr>
            <p:nvPr/>
          </p:nvSpPr>
          <p:spPr bwMode="auto">
            <a:xfrm flipV="1">
              <a:off x="2216096" y="3296492"/>
              <a:ext cx="468104" cy="341505"/>
            </a:xfrm>
            <a:custGeom>
              <a:avLst/>
              <a:gdLst>
                <a:gd name="T0" fmla="*/ 2147483647 w 263"/>
                <a:gd name="T1" fmla="*/ 2147483647 h 599"/>
                <a:gd name="T2" fmla="*/ 2147483647 w 263"/>
                <a:gd name="T3" fmla="*/ 2147483647 h 599"/>
                <a:gd name="T4" fmla="*/ 2147483647 w 263"/>
                <a:gd name="T5" fmla="*/ 2147483647 h 599"/>
                <a:gd name="T6" fmla="*/ 2147483647 w 263"/>
                <a:gd name="T7" fmla="*/ 2147483647 h 599"/>
                <a:gd name="T8" fmla="*/ 2147483647 w 263"/>
                <a:gd name="T9" fmla="*/ 2147483647 h 599"/>
                <a:gd name="T10" fmla="*/ 2147483647 w 263"/>
                <a:gd name="T11" fmla="*/ 2147483647 h 599"/>
                <a:gd name="T12" fmla="*/ 2147483647 w 263"/>
                <a:gd name="T13" fmla="*/ 2147483647 h 599"/>
                <a:gd name="T14" fmla="*/ 0 60000 65536"/>
                <a:gd name="T15" fmla="*/ 0 60000 65536"/>
                <a:gd name="T16" fmla="*/ 0 60000 65536"/>
                <a:gd name="T17" fmla="*/ 0 60000 65536"/>
                <a:gd name="T18" fmla="*/ 0 60000 65536"/>
                <a:gd name="T19" fmla="*/ 0 60000 65536"/>
                <a:gd name="T20" fmla="*/ 0 60000 65536"/>
                <a:gd name="T21" fmla="*/ 0 w 263"/>
                <a:gd name="T22" fmla="*/ 0 h 599"/>
                <a:gd name="T23" fmla="*/ 263 w 263"/>
                <a:gd name="T24" fmla="*/ 599 h 59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63" h="599">
                  <a:moveTo>
                    <a:pt x="5" y="563"/>
                  </a:moveTo>
                  <a:lnTo>
                    <a:pt x="213" y="19"/>
                  </a:lnTo>
                  <a:cubicBezTo>
                    <a:pt x="218" y="7"/>
                    <a:pt x="232" y="0"/>
                    <a:pt x="244" y="5"/>
                  </a:cubicBezTo>
                  <a:cubicBezTo>
                    <a:pt x="256" y="10"/>
                    <a:pt x="263" y="24"/>
                    <a:pt x="258" y="36"/>
                  </a:cubicBezTo>
                  <a:lnTo>
                    <a:pt x="50" y="580"/>
                  </a:lnTo>
                  <a:cubicBezTo>
                    <a:pt x="45" y="592"/>
                    <a:pt x="31" y="599"/>
                    <a:pt x="19" y="594"/>
                  </a:cubicBezTo>
                  <a:cubicBezTo>
                    <a:pt x="7" y="589"/>
                    <a:pt x="0" y="575"/>
                    <a:pt x="5" y="563"/>
                  </a:cubicBezTo>
                  <a:close/>
                </a:path>
              </a:pathLst>
            </a:custGeom>
            <a:solidFill>
              <a:schemeClr val="tx1"/>
            </a:solidFill>
            <a:ln w="57150">
              <a:solidFill>
                <a:schemeClr val="tx1"/>
              </a:solidFill>
              <a:bevel/>
              <a:headEnd/>
              <a:tailEnd/>
            </a:ln>
          </p:spPr>
          <p:txBody>
            <a:bodyPr/>
            <a:lstStyle/>
            <a:p>
              <a:endParaRPr lang="en-US"/>
            </a:p>
          </p:txBody>
        </p:sp>
        <p:sp>
          <p:nvSpPr>
            <p:cNvPr id="162854" name="Freeform 246"/>
            <p:cNvSpPr>
              <a:spLocks/>
            </p:cNvSpPr>
            <p:nvPr/>
          </p:nvSpPr>
          <p:spPr bwMode="auto">
            <a:xfrm flipV="1">
              <a:off x="2584601" y="3605471"/>
              <a:ext cx="458140" cy="243933"/>
            </a:xfrm>
            <a:custGeom>
              <a:avLst/>
              <a:gdLst>
                <a:gd name="T0" fmla="*/ 2147483647 w 263"/>
                <a:gd name="T1" fmla="*/ 2147483647 h 423"/>
                <a:gd name="T2" fmla="*/ 2147483647 w 263"/>
                <a:gd name="T3" fmla="*/ 2147483647 h 423"/>
                <a:gd name="T4" fmla="*/ 2147483647 w 263"/>
                <a:gd name="T5" fmla="*/ 2147483647 h 423"/>
                <a:gd name="T6" fmla="*/ 2147483647 w 263"/>
                <a:gd name="T7" fmla="*/ 2147483647 h 423"/>
                <a:gd name="T8" fmla="*/ 2147483647 w 263"/>
                <a:gd name="T9" fmla="*/ 2147483647 h 423"/>
                <a:gd name="T10" fmla="*/ 2147483647 w 263"/>
                <a:gd name="T11" fmla="*/ 2147483647 h 423"/>
                <a:gd name="T12" fmla="*/ 2147483647 w 263"/>
                <a:gd name="T13" fmla="*/ 2147483647 h 423"/>
                <a:gd name="T14" fmla="*/ 0 60000 65536"/>
                <a:gd name="T15" fmla="*/ 0 60000 65536"/>
                <a:gd name="T16" fmla="*/ 0 60000 65536"/>
                <a:gd name="T17" fmla="*/ 0 60000 65536"/>
                <a:gd name="T18" fmla="*/ 0 60000 65536"/>
                <a:gd name="T19" fmla="*/ 0 60000 65536"/>
                <a:gd name="T20" fmla="*/ 0 60000 65536"/>
                <a:gd name="T21" fmla="*/ 0 w 263"/>
                <a:gd name="T22" fmla="*/ 0 h 423"/>
                <a:gd name="T23" fmla="*/ 263 w 263"/>
                <a:gd name="T24" fmla="*/ 423 h 42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63" h="423">
                  <a:moveTo>
                    <a:pt x="7" y="384"/>
                  </a:moveTo>
                  <a:lnTo>
                    <a:pt x="215" y="16"/>
                  </a:lnTo>
                  <a:cubicBezTo>
                    <a:pt x="221" y="4"/>
                    <a:pt x="236" y="0"/>
                    <a:pt x="247" y="7"/>
                  </a:cubicBezTo>
                  <a:cubicBezTo>
                    <a:pt x="259" y="13"/>
                    <a:pt x="263" y="28"/>
                    <a:pt x="256" y="39"/>
                  </a:cubicBezTo>
                  <a:lnTo>
                    <a:pt x="48" y="407"/>
                  </a:lnTo>
                  <a:cubicBezTo>
                    <a:pt x="42" y="419"/>
                    <a:pt x="27" y="423"/>
                    <a:pt x="16" y="416"/>
                  </a:cubicBezTo>
                  <a:cubicBezTo>
                    <a:pt x="4" y="410"/>
                    <a:pt x="0" y="395"/>
                    <a:pt x="7" y="384"/>
                  </a:cubicBezTo>
                  <a:close/>
                </a:path>
              </a:pathLst>
            </a:custGeom>
            <a:solidFill>
              <a:schemeClr val="tx1"/>
            </a:solidFill>
            <a:ln w="57150">
              <a:solidFill>
                <a:schemeClr val="tx1"/>
              </a:solidFill>
              <a:bevel/>
              <a:headEnd/>
              <a:tailEnd/>
            </a:ln>
          </p:spPr>
          <p:txBody>
            <a:bodyPr/>
            <a:lstStyle/>
            <a:p>
              <a:endParaRPr lang="en-US"/>
            </a:p>
          </p:txBody>
        </p:sp>
        <p:sp>
          <p:nvSpPr>
            <p:cNvPr id="162855" name="Freeform 247"/>
            <p:cNvSpPr>
              <a:spLocks/>
            </p:cNvSpPr>
            <p:nvPr/>
          </p:nvSpPr>
          <p:spPr bwMode="auto">
            <a:xfrm flipV="1">
              <a:off x="2953102" y="3816879"/>
              <a:ext cx="448182" cy="159369"/>
            </a:xfrm>
            <a:custGeom>
              <a:avLst/>
              <a:gdLst>
                <a:gd name="T0" fmla="*/ 2147483647 w 261"/>
                <a:gd name="T1" fmla="*/ 2147483647 h 277"/>
                <a:gd name="T2" fmla="*/ 2147483647 w 261"/>
                <a:gd name="T3" fmla="*/ 2147483647 h 277"/>
                <a:gd name="T4" fmla="*/ 2147483647 w 261"/>
                <a:gd name="T5" fmla="*/ 2147483647 h 277"/>
                <a:gd name="T6" fmla="*/ 2147483647 w 261"/>
                <a:gd name="T7" fmla="*/ 2147483647 h 277"/>
                <a:gd name="T8" fmla="*/ 2147483647 w 261"/>
                <a:gd name="T9" fmla="*/ 2147483647 h 277"/>
                <a:gd name="T10" fmla="*/ 2147483647 w 261"/>
                <a:gd name="T11" fmla="*/ 2147483647 h 277"/>
                <a:gd name="T12" fmla="*/ 2147483647 w 261"/>
                <a:gd name="T13" fmla="*/ 2147483647 h 277"/>
                <a:gd name="T14" fmla="*/ 0 60000 65536"/>
                <a:gd name="T15" fmla="*/ 0 60000 65536"/>
                <a:gd name="T16" fmla="*/ 0 60000 65536"/>
                <a:gd name="T17" fmla="*/ 0 60000 65536"/>
                <a:gd name="T18" fmla="*/ 0 60000 65536"/>
                <a:gd name="T19" fmla="*/ 0 60000 65536"/>
                <a:gd name="T20" fmla="*/ 0 60000 65536"/>
                <a:gd name="T21" fmla="*/ 0 w 261"/>
                <a:gd name="T22" fmla="*/ 0 h 277"/>
                <a:gd name="T23" fmla="*/ 261 w 261"/>
                <a:gd name="T24" fmla="*/ 277 h 27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61" h="277">
                  <a:moveTo>
                    <a:pt x="9" y="234"/>
                  </a:moveTo>
                  <a:lnTo>
                    <a:pt x="217" y="10"/>
                  </a:lnTo>
                  <a:cubicBezTo>
                    <a:pt x="226" y="0"/>
                    <a:pt x="241" y="0"/>
                    <a:pt x="251" y="9"/>
                  </a:cubicBezTo>
                  <a:cubicBezTo>
                    <a:pt x="261" y="18"/>
                    <a:pt x="261" y="33"/>
                    <a:pt x="252" y="43"/>
                  </a:cubicBezTo>
                  <a:lnTo>
                    <a:pt x="44" y="267"/>
                  </a:lnTo>
                  <a:cubicBezTo>
                    <a:pt x="35" y="277"/>
                    <a:pt x="20" y="277"/>
                    <a:pt x="10" y="268"/>
                  </a:cubicBezTo>
                  <a:cubicBezTo>
                    <a:pt x="0" y="259"/>
                    <a:pt x="0" y="244"/>
                    <a:pt x="9" y="234"/>
                  </a:cubicBezTo>
                  <a:close/>
                </a:path>
              </a:pathLst>
            </a:custGeom>
            <a:solidFill>
              <a:schemeClr val="tx1"/>
            </a:solidFill>
            <a:ln w="57150">
              <a:solidFill>
                <a:schemeClr val="tx1"/>
              </a:solidFill>
              <a:bevel/>
              <a:headEnd/>
              <a:tailEnd/>
            </a:ln>
          </p:spPr>
          <p:txBody>
            <a:bodyPr/>
            <a:lstStyle/>
            <a:p>
              <a:endParaRPr lang="en-US"/>
            </a:p>
          </p:txBody>
        </p:sp>
        <p:sp>
          <p:nvSpPr>
            <p:cNvPr id="162856" name="Freeform 248"/>
            <p:cNvSpPr>
              <a:spLocks/>
            </p:cNvSpPr>
            <p:nvPr/>
          </p:nvSpPr>
          <p:spPr bwMode="auto">
            <a:xfrm flipV="1">
              <a:off x="3311646" y="3943725"/>
              <a:ext cx="458140" cy="104078"/>
            </a:xfrm>
            <a:custGeom>
              <a:avLst/>
              <a:gdLst>
                <a:gd name="T0" fmla="*/ 2147483647 w 263"/>
                <a:gd name="T1" fmla="*/ 2147483647 h 183"/>
                <a:gd name="T2" fmla="*/ 2147483647 w 263"/>
                <a:gd name="T3" fmla="*/ 2147483647 h 183"/>
                <a:gd name="T4" fmla="*/ 2147483647 w 263"/>
                <a:gd name="T5" fmla="*/ 2147483647 h 183"/>
                <a:gd name="T6" fmla="*/ 2147483647 w 263"/>
                <a:gd name="T7" fmla="*/ 2147483647 h 183"/>
                <a:gd name="T8" fmla="*/ 2147483647 w 263"/>
                <a:gd name="T9" fmla="*/ 2147483647 h 183"/>
                <a:gd name="T10" fmla="*/ 2147483647 w 263"/>
                <a:gd name="T11" fmla="*/ 2147483647 h 183"/>
                <a:gd name="T12" fmla="*/ 2147483647 w 263"/>
                <a:gd name="T13" fmla="*/ 2147483647 h 183"/>
                <a:gd name="T14" fmla="*/ 0 60000 65536"/>
                <a:gd name="T15" fmla="*/ 0 60000 65536"/>
                <a:gd name="T16" fmla="*/ 0 60000 65536"/>
                <a:gd name="T17" fmla="*/ 0 60000 65536"/>
                <a:gd name="T18" fmla="*/ 0 60000 65536"/>
                <a:gd name="T19" fmla="*/ 0 60000 65536"/>
                <a:gd name="T20" fmla="*/ 0 60000 65536"/>
                <a:gd name="T21" fmla="*/ 0 w 263"/>
                <a:gd name="T22" fmla="*/ 0 h 183"/>
                <a:gd name="T23" fmla="*/ 263 w 263"/>
                <a:gd name="T24" fmla="*/ 183 h 18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63" h="183">
                  <a:moveTo>
                    <a:pt x="15" y="135"/>
                  </a:moveTo>
                  <a:lnTo>
                    <a:pt x="223" y="7"/>
                  </a:lnTo>
                  <a:cubicBezTo>
                    <a:pt x="234" y="0"/>
                    <a:pt x="249" y="4"/>
                    <a:pt x="256" y="15"/>
                  </a:cubicBezTo>
                  <a:cubicBezTo>
                    <a:pt x="263" y="26"/>
                    <a:pt x="259" y="41"/>
                    <a:pt x="248" y="48"/>
                  </a:cubicBezTo>
                  <a:lnTo>
                    <a:pt x="40" y="176"/>
                  </a:lnTo>
                  <a:cubicBezTo>
                    <a:pt x="29" y="183"/>
                    <a:pt x="14" y="179"/>
                    <a:pt x="7" y="168"/>
                  </a:cubicBezTo>
                  <a:cubicBezTo>
                    <a:pt x="0" y="157"/>
                    <a:pt x="4" y="142"/>
                    <a:pt x="15" y="135"/>
                  </a:cubicBezTo>
                  <a:close/>
                </a:path>
              </a:pathLst>
            </a:custGeom>
            <a:solidFill>
              <a:schemeClr val="tx1"/>
            </a:solidFill>
            <a:ln w="57150">
              <a:solidFill>
                <a:schemeClr val="tx1"/>
              </a:solidFill>
              <a:bevel/>
              <a:headEnd/>
              <a:tailEnd/>
            </a:ln>
          </p:spPr>
          <p:txBody>
            <a:bodyPr/>
            <a:lstStyle/>
            <a:p>
              <a:endParaRPr lang="en-US"/>
            </a:p>
          </p:txBody>
        </p:sp>
        <p:sp>
          <p:nvSpPr>
            <p:cNvPr id="162857" name="Freeform 249"/>
            <p:cNvSpPr>
              <a:spLocks/>
            </p:cNvSpPr>
            <p:nvPr/>
          </p:nvSpPr>
          <p:spPr bwMode="auto">
            <a:xfrm flipV="1">
              <a:off x="3680154" y="4018531"/>
              <a:ext cx="458140" cy="74806"/>
            </a:xfrm>
            <a:custGeom>
              <a:avLst/>
              <a:gdLst>
                <a:gd name="T0" fmla="*/ 2147483647 w 263"/>
                <a:gd name="T1" fmla="*/ 2147483647 h 135"/>
                <a:gd name="T2" fmla="*/ 2147483647 w 263"/>
                <a:gd name="T3" fmla="*/ 2147483647 h 135"/>
                <a:gd name="T4" fmla="*/ 2147483647 w 263"/>
                <a:gd name="T5" fmla="*/ 2147483647 h 135"/>
                <a:gd name="T6" fmla="*/ 2147483647 w 263"/>
                <a:gd name="T7" fmla="*/ 2147483647 h 135"/>
                <a:gd name="T8" fmla="*/ 2147483647 w 263"/>
                <a:gd name="T9" fmla="*/ 2147483647 h 135"/>
                <a:gd name="T10" fmla="*/ 2147483647 w 263"/>
                <a:gd name="T11" fmla="*/ 2147483647 h 135"/>
                <a:gd name="T12" fmla="*/ 2147483647 w 263"/>
                <a:gd name="T13" fmla="*/ 2147483647 h 135"/>
                <a:gd name="T14" fmla="*/ 0 60000 65536"/>
                <a:gd name="T15" fmla="*/ 0 60000 65536"/>
                <a:gd name="T16" fmla="*/ 0 60000 65536"/>
                <a:gd name="T17" fmla="*/ 0 60000 65536"/>
                <a:gd name="T18" fmla="*/ 0 60000 65536"/>
                <a:gd name="T19" fmla="*/ 0 60000 65536"/>
                <a:gd name="T20" fmla="*/ 0 60000 65536"/>
                <a:gd name="T21" fmla="*/ 0 w 263"/>
                <a:gd name="T22" fmla="*/ 0 h 135"/>
                <a:gd name="T23" fmla="*/ 263 w 263"/>
                <a:gd name="T24" fmla="*/ 135 h 13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63" h="135">
                  <a:moveTo>
                    <a:pt x="19" y="85"/>
                  </a:moveTo>
                  <a:lnTo>
                    <a:pt x="227" y="5"/>
                  </a:lnTo>
                  <a:cubicBezTo>
                    <a:pt x="239" y="0"/>
                    <a:pt x="253" y="6"/>
                    <a:pt x="258" y="19"/>
                  </a:cubicBezTo>
                  <a:cubicBezTo>
                    <a:pt x="263" y="31"/>
                    <a:pt x="256" y="45"/>
                    <a:pt x="244" y="50"/>
                  </a:cubicBezTo>
                  <a:lnTo>
                    <a:pt x="36" y="130"/>
                  </a:lnTo>
                  <a:cubicBezTo>
                    <a:pt x="24" y="135"/>
                    <a:pt x="10" y="128"/>
                    <a:pt x="5" y="116"/>
                  </a:cubicBezTo>
                  <a:cubicBezTo>
                    <a:pt x="0" y="104"/>
                    <a:pt x="6" y="90"/>
                    <a:pt x="19" y="85"/>
                  </a:cubicBezTo>
                  <a:close/>
                </a:path>
              </a:pathLst>
            </a:custGeom>
            <a:solidFill>
              <a:schemeClr val="tx1"/>
            </a:solidFill>
            <a:ln w="57150">
              <a:solidFill>
                <a:schemeClr val="tx1"/>
              </a:solidFill>
              <a:bevel/>
              <a:headEnd/>
              <a:tailEnd/>
            </a:ln>
          </p:spPr>
          <p:txBody>
            <a:bodyPr/>
            <a:lstStyle/>
            <a:p>
              <a:endParaRPr lang="en-US"/>
            </a:p>
          </p:txBody>
        </p:sp>
        <p:sp>
          <p:nvSpPr>
            <p:cNvPr id="162858" name="Freeform 250"/>
            <p:cNvSpPr>
              <a:spLocks/>
            </p:cNvSpPr>
            <p:nvPr/>
          </p:nvSpPr>
          <p:spPr bwMode="auto">
            <a:xfrm flipV="1">
              <a:off x="4038695" y="4064066"/>
              <a:ext cx="458140" cy="58543"/>
            </a:xfrm>
            <a:custGeom>
              <a:avLst/>
              <a:gdLst>
                <a:gd name="T0" fmla="*/ 2147483647 w 261"/>
                <a:gd name="T1" fmla="*/ 2147483647 h 101"/>
                <a:gd name="T2" fmla="*/ 2147483647 w 261"/>
                <a:gd name="T3" fmla="*/ 2147483647 h 101"/>
                <a:gd name="T4" fmla="*/ 2147483647 w 261"/>
                <a:gd name="T5" fmla="*/ 2147483647 h 101"/>
                <a:gd name="T6" fmla="*/ 2147483647 w 261"/>
                <a:gd name="T7" fmla="*/ 2147483647 h 101"/>
                <a:gd name="T8" fmla="*/ 2147483647 w 261"/>
                <a:gd name="T9" fmla="*/ 2147483647 h 101"/>
                <a:gd name="T10" fmla="*/ 2147483647 w 261"/>
                <a:gd name="T11" fmla="*/ 2147483647 h 101"/>
                <a:gd name="T12" fmla="*/ 2147483647 w 261"/>
                <a:gd name="T13" fmla="*/ 2147483647 h 101"/>
                <a:gd name="T14" fmla="*/ 0 60000 65536"/>
                <a:gd name="T15" fmla="*/ 0 60000 65536"/>
                <a:gd name="T16" fmla="*/ 0 60000 65536"/>
                <a:gd name="T17" fmla="*/ 0 60000 65536"/>
                <a:gd name="T18" fmla="*/ 0 60000 65536"/>
                <a:gd name="T19" fmla="*/ 0 60000 65536"/>
                <a:gd name="T20" fmla="*/ 0 60000 65536"/>
                <a:gd name="T21" fmla="*/ 0 w 261"/>
                <a:gd name="T22" fmla="*/ 0 h 101"/>
                <a:gd name="T23" fmla="*/ 261 w 261"/>
                <a:gd name="T24" fmla="*/ 101 h 10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61" h="101">
                  <a:moveTo>
                    <a:pt x="21" y="51"/>
                  </a:moveTo>
                  <a:lnTo>
                    <a:pt x="229" y="3"/>
                  </a:lnTo>
                  <a:cubicBezTo>
                    <a:pt x="242" y="0"/>
                    <a:pt x="255" y="8"/>
                    <a:pt x="258" y="21"/>
                  </a:cubicBezTo>
                  <a:cubicBezTo>
                    <a:pt x="261" y="34"/>
                    <a:pt x="253" y="47"/>
                    <a:pt x="240" y="50"/>
                  </a:cubicBezTo>
                  <a:lnTo>
                    <a:pt x="32" y="98"/>
                  </a:lnTo>
                  <a:cubicBezTo>
                    <a:pt x="19" y="101"/>
                    <a:pt x="6" y="93"/>
                    <a:pt x="3" y="80"/>
                  </a:cubicBezTo>
                  <a:cubicBezTo>
                    <a:pt x="0" y="67"/>
                    <a:pt x="8" y="54"/>
                    <a:pt x="21" y="51"/>
                  </a:cubicBezTo>
                  <a:close/>
                </a:path>
              </a:pathLst>
            </a:custGeom>
            <a:solidFill>
              <a:schemeClr val="tx1"/>
            </a:solidFill>
            <a:ln w="57150">
              <a:solidFill>
                <a:schemeClr val="tx1"/>
              </a:solidFill>
              <a:bevel/>
              <a:headEnd/>
              <a:tailEnd/>
            </a:ln>
          </p:spPr>
          <p:txBody>
            <a:bodyPr/>
            <a:lstStyle/>
            <a:p>
              <a:endParaRPr lang="en-US"/>
            </a:p>
          </p:txBody>
        </p:sp>
        <p:sp>
          <p:nvSpPr>
            <p:cNvPr id="162859" name="Freeform 251"/>
            <p:cNvSpPr>
              <a:spLocks/>
            </p:cNvSpPr>
            <p:nvPr/>
          </p:nvSpPr>
          <p:spPr bwMode="auto">
            <a:xfrm flipV="1">
              <a:off x="4407197" y="4093337"/>
              <a:ext cx="428264" cy="35777"/>
            </a:xfrm>
            <a:custGeom>
              <a:avLst/>
              <a:gdLst>
                <a:gd name="T0" fmla="*/ 2147483647 w 242"/>
                <a:gd name="T1" fmla="*/ 2147483647 h 66"/>
                <a:gd name="T2" fmla="*/ 2147483647 w 242"/>
                <a:gd name="T3" fmla="*/ 2147483647 h 66"/>
                <a:gd name="T4" fmla="*/ 2147483647 w 242"/>
                <a:gd name="T5" fmla="*/ 2147483647 h 66"/>
                <a:gd name="T6" fmla="*/ 2147483647 w 242"/>
                <a:gd name="T7" fmla="*/ 2147483647 h 66"/>
                <a:gd name="T8" fmla="*/ 2147483647 w 242"/>
                <a:gd name="T9" fmla="*/ 2147483647 h 66"/>
                <a:gd name="T10" fmla="*/ 2147483647 w 242"/>
                <a:gd name="T11" fmla="*/ 2147483647 h 66"/>
                <a:gd name="T12" fmla="*/ 2147483647 w 242"/>
                <a:gd name="T13" fmla="*/ 2147483647 h 66"/>
                <a:gd name="T14" fmla="*/ 0 60000 65536"/>
                <a:gd name="T15" fmla="*/ 0 60000 65536"/>
                <a:gd name="T16" fmla="*/ 0 60000 65536"/>
                <a:gd name="T17" fmla="*/ 0 60000 65536"/>
                <a:gd name="T18" fmla="*/ 0 60000 65536"/>
                <a:gd name="T19" fmla="*/ 0 60000 65536"/>
                <a:gd name="T20" fmla="*/ 0 60000 65536"/>
                <a:gd name="T21" fmla="*/ 0 w 242"/>
                <a:gd name="T22" fmla="*/ 0 h 66"/>
                <a:gd name="T23" fmla="*/ 242 w 242"/>
                <a:gd name="T24" fmla="*/ 66 h 6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42" h="66">
                  <a:moveTo>
                    <a:pt x="23" y="18"/>
                  </a:moveTo>
                  <a:lnTo>
                    <a:pt x="215" y="2"/>
                  </a:lnTo>
                  <a:cubicBezTo>
                    <a:pt x="229" y="0"/>
                    <a:pt x="240" y="10"/>
                    <a:pt x="241" y="23"/>
                  </a:cubicBezTo>
                  <a:cubicBezTo>
                    <a:pt x="242" y="37"/>
                    <a:pt x="233" y="48"/>
                    <a:pt x="219" y="49"/>
                  </a:cubicBezTo>
                  <a:lnTo>
                    <a:pt x="27" y="65"/>
                  </a:lnTo>
                  <a:cubicBezTo>
                    <a:pt x="14" y="66"/>
                    <a:pt x="3" y="57"/>
                    <a:pt x="2" y="43"/>
                  </a:cubicBezTo>
                  <a:cubicBezTo>
                    <a:pt x="0" y="30"/>
                    <a:pt x="10" y="19"/>
                    <a:pt x="23" y="18"/>
                  </a:cubicBezTo>
                  <a:close/>
                </a:path>
              </a:pathLst>
            </a:custGeom>
            <a:solidFill>
              <a:schemeClr val="tx1"/>
            </a:solidFill>
            <a:ln w="57150">
              <a:solidFill>
                <a:schemeClr val="tx1"/>
              </a:solidFill>
              <a:bevel/>
              <a:headEnd/>
              <a:tailEnd/>
            </a:ln>
          </p:spPr>
          <p:txBody>
            <a:bodyPr/>
            <a:lstStyle/>
            <a:p>
              <a:endParaRPr lang="en-US"/>
            </a:p>
          </p:txBody>
        </p:sp>
        <p:sp>
          <p:nvSpPr>
            <p:cNvPr id="162860" name="Freeform 252"/>
            <p:cNvSpPr>
              <a:spLocks/>
            </p:cNvSpPr>
            <p:nvPr/>
          </p:nvSpPr>
          <p:spPr bwMode="auto">
            <a:xfrm flipV="1">
              <a:off x="4745820" y="4093337"/>
              <a:ext cx="448182" cy="35777"/>
            </a:xfrm>
            <a:custGeom>
              <a:avLst/>
              <a:gdLst>
                <a:gd name="T0" fmla="*/ 2147483647 w 257"/>
                <a:gd name="T1" fmla="*/ 2147483647 h 65"/>
                <a:gd name="T2" fmla="*/ 2147483647 w 257"/>
                <a:gd name="T3" fmla="*/ 2147483647 h 65"/>
                <a:gd name="T4" fmla="*/ 2147483647 w 257"/>
                <a:gd name="T5" fmla="*/ 2147483647 h 65"/>
                <a:gd name="T6" fmla="*/ 2147483647 w 257"/>
                <a:gd name="T7" fmla="*/ 2147483647 h 65"/>
                <a:gd name="T8" fmla="*/ 2147483647 w 257"/>
                <a:gd name="T9" fmla="*/ 2147483647 h 65"/>
                <a:gd name="T10" fmla="*/ 2147483647 w 257"/>
                <a:gd name="T11" fmla="*/ 2147483647 h 65"/>
                <a:gd name="T12" fmla="*/ 2147483647 w 257"/>
                <a:gd name="T13" fmla="*/ 2147483647 h 65"/>
                <a:gd name="T14" fmla="*/ 0 60000 65536"/>
                <a:gd name="T15" fmla="*/ 0 60000 65536"/>
                <a:gd name="T16" fmla="*/ 0 60000 65536"/>
                <a:gd name="T17" fmla="*/ 0 60000 65536"/>
                <a:gd name="T18" fmla="*/ 0 60000 65536"/>
                <a:gd name="T19" fmla="*/ 0 60000 65536"/>
                <a:gd name="T20" fmla="*/ 0 60000 65536"/>
                <a:gd name="T21" fmla="*/ 0 w 257"/>
                <a:gd name="T22" fmla="*/ 0 h 65"/>
                <a:gd name="T23" fmla="*/ 257 w 257"/>
                <a:gd name="T24" fmla="*/ 65 h 6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57" h="65">
                  <a:moveTo>
                    <a:pt x="26" y="1"/>
                  </a:moveTo>
                  <a:lnTo>
                    <a:pt x="234" y="17"/>
                  </a:lnTo>
                  <a:cubicBezTo>
                    <a:pt x="248" y="18"/>
                    <a:pt x="257" y="29"/>
                    <a:pt x="256" y="42"/>
                  </a:cubicBezTo>
                  <a:cubicBezTo>
                    <a:pt x="255" y="56"/>
                    <a:pt x="244" y="65"/>
                    <a:pt x="231" y="64"/>
                  </a:cubicBezTo>
                  <a:lnTo>
                    <a:pt x="23" y="48"/>
                  </a:lnTo>
                  <a:cubicBezTo>
                    <a:pt x="9" y="47"/>
                    <a:pt x="0" y="36"/>
                    <a:pt x="1" y="23"/>
                  </a:cubicBezTo>
                  <a:cubicBezTo>
                    <a:pt x="2" y="9"/>
                    <a:pt x="13" y="0"/>
                    <a:pt x="26" y="1"/>
                  </a:cubicBezTo>
                  <a:close/>
                </a:path>
              </a:pathLst>
            </a:custGeom>
            <a:solidFill>
              <a:schemeClr val="tx1"/>
            </a:solidFill>
            <a:ln w="57150">
              <a:solidFill>
                <a:schemeClr val="tx1"/>
              </a:solidFill>
              <a:bevel/>
              <a:headEnd/>
              <a:tailEnd/>
            </a:ln>
          </p:spPr>
          <p:txBody>
            <a:bodyPr/>
            <a:lstStyle/>
            <a:p>
              <a:endParaRPr lang="en-US"/>
            </a:p>
          </p:txBody>
        </p:sp>
        <p:sp>
          <p:nvSpPr>
            <p:cNvPr id="162861" name="Freeform 253"/>
            <p:cNvSpPr>
              <a:spLocks/>
            </p:cNvSpPr>
            <p:nvPr/>
          </p:nvSpPr>
          <p:spPr bwMode="auto">
            <a:xfrm flipV="1">
              <a:off x="5104367" y="4073823"/>
              <a:ext cx="458140" cy="48786"/>
            </a:xfrm>
            <a:custGeom>
              <a:avLst/>
              <a:gdLst>
                <a:gd name="T0" fmla="*/ 2147483647 w 259"/>
                <a:gd name="T1" fmla="*/ 2147483647 h 83"/>
                <a:gd name="T2" fmla="*/ 2147483647 w 259"/>
                <a:gd name="T3" fmla="*/ 2147483647 h 83"/>
                <a:gd name="T4" fmla="*/ 2147483647 w 259"/>
                <a:gd name="T5" fmla="*/ 2147483647 h 83"/>
                <a:gd name="T6" fmla="*/ 2147483647 w 259"/>
                <a:gd name="T7" fmla="*/ 2147483647 h 83"/>
                <a:gd name="T8" fmla="*/ 2147483647 w 259"/>
                <a:gd name="T9" fmla="*/ 2147483647 h 83"/>
                <a:gd name="T10" fmla="*/ 2147483647 w 259"/>
                <a:gd name="T11" fmla="*/ 2147483647 h 83"/>
                <a:gd name="T12" fmla="*/ 2147483647 w 259"/>
                <a:gd name="T13" fmla="*/ 2147483647 h 83"/>
                <a:gd name="T14" fmla="*/ 0 60000 65536"/>
                <a:gd name="T15" fmla="*/ 0 60000 65536"/>
                <a:gd name="T16" fmla="*/ 0 60000 65536"/>
                <a:gd name="T17" fmla="*/ 0 60000 65536"/>
                <a:gd name="T18" fmla="*/ 0 60000 65536"/>
                <a:gd name="T19" fmla="*/ 0 60000 65536"/>
                <a:gd name="T20" fmla="*/ 0 60000 65536"/>
                <a:gd name="T21" fmla="*/ 0 w 259"/>
                <a:gd name="T22" fmla="*/ 0 h 83"/>
                <a:gd name="T23" fmla="*/ 259 w 259"/>
                <a:gd name="T24" fmla="*/ 83 h 8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59" h="83">
                  <a:moveTo>
                    <a:pt x="29" y="2"/>
                  </a:moveTo>
                  <a:lnTo>
                    <a:pt x="237" y="34"/>
                  </a:lnTo>
                  <a:cubicBezTo>
                    <a:pt x="250" y="36"/>
                    <a:pt x="259" y="48"/>
                    <a:pt x="257" y="61"/>
                  </a:cubicBezTo>
                  <a:cubicBezTo>
                    <a:pt x="255" y="74"/>
                    <a:pt x="243" y="83"/>
                    <a:pt x="230" y="81"/>
                  </a:cubicBezTo>
                  <a:lnTo>
                    <a:pt x="22" y="49"/>
                  </a:lnTo>
                  <a:cubicBezTo>
                    <a:pt x="9" y="47"/>
                    <a:pt x="0" y="35"/>
                    <a:pt x="2" y="22"/>
                  </a:cubicBezTo>
                  <a:cubicBezTo>
                    <a:pt x="4" y="9"/>
                    <a:pt x="16" y="0"/>
                    <a:pt x="29" y="2"/>
                  </a:cubicBezTo>
                  <a:close/>
                </a:path>
              </a:pathLst>
            </a:custGeom>
            <a:solidFill>
              <a:schemeClr val="tx1"/>
            </a:solidFill>
            <a:ln w="57150">
              <a:solidFill>
                <a:schemeClr val="tx1"/>
              </a:solidFill>
              <a:bevel/>
              <a:headEnd/>
              <a:tailEnd/>
            </a:ln>
          </p:spPr>
          <p:txBody>
            <a:bodyPr/>
            <a:lstStyle/>
            <a:p>
              <a:endParaRPr lang="en-US"/>
            </a:p>
          </p:txBody>
        </p:sp>
        <p:sp>
          <p:nvSpPr>
            <p:cNvPr id="162862" name="Freeform 254"/>
            <p:cNvSpPr>
              <a:spLocks/>
            </p:cNvSpPr>
            <p:nvPr/>
          </p:nvSpPr>
          <p:spPr bwMode="auto">
            <a:xfrm flipV="1">
              <a:off x="5472871" y="4028288"/>
              <a:ext cx="458140" cy="74806"/>
            </a:xfrm>
            <a:custGeom>
              <a:avLst/>
              <a:gdLst>
                <a:gd name="T0" fmla="*/ 2147483647 w 263"/>
                <a:gd name="T1" fmla="*/ 2147483647 h 135"/>
                <a:gd name="T2" fmla="*/ 2147483647 w 263"/>
                <a:gd name="T3" fmla="*/ 2147483647 h 135"/>
                <a:gd name="T4" fmla="*/ 2147483647 w 263"/>
                <a:gd name="T5" fmla="*/ 2147483647 h 135"/>
                <a:gd name="T6" fmla="*/ 2147483647 w 263"/>
                <a:gd name="T7" fmla="*/ 2147483647 h 135"/>
                <a:gd name="T8" fmla="*/ 2147483647 w 263"/>
                <a:gd name="T9" fmla="*/ 2147483647 h 135"/>
                <a:gd name="T10" fmla="*/ 2147483647 w 263"/>
                <a:gd name="T11" fmla="*/ 2147483647 h 135"/>
                <a:gd name="T12" fmla="*/ 2147483647 w 263"/>
                <a:gd name="T13" fmla="*/ 2147483647 h 135"/>
                <a:gd name="T14" fmla="*/ 0 60000 65536"/>
                <a:gd name="T15" fmla="*/ 0 60000 65536"/>
                <a:gd name="T16" fmla="*/ 0 60000 65536"/>
                <a:gd name="T17" fmla="*/ 0 60000 65536"/>
                <a:gd name="T18" fmla="*/ 0 60000 65536"/>
                <a:gd name="T19" fmla="*/ 0 60000 65536"/>
                <a:gd name="T20" fmla="*/ 0 60000 65536"/>
                <a:gd name="T21" fmla="*/ 0 w 263"/>
                <a:gd name="T22" fmla="*/ 0 h 135"/>
                <a:gd name="T23" fmla="*/ 263 w 263"/>
                <a:gd name="T24" fmla="*/ 135 h 13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63" h="135">
                  <a:moveTo>
                    <a:pt x="36" y="5"/>
                  </a:moveTo>
                  <a:lnTo>
                    <a:pt x="244" y="85"/>
                  </a:lnTo>
                  <a:cubicBezTo>
                    <a:pt x="256" y="90"/>
                    <a:pt x="263" y="104"/>
                    <a:pt x="258" y="116"/>
                  </a:cubicBezTo>
                  <a:cubicBezTo>
                    <a:pt x="253" y="128"/>
                    <a:pt x="239" y="135"/>
                    <a:pt x="227" y="130"/>
                  </a:cubicBezTo>
                  <a:lnTo>
                    <a:pt x="19" y="50"/>
                  </a:lnTo>
                  <a:cubicBezTo>
                    <a:pt x="6" y="45"/>
                    <a:pt x="0" y="31"/>
                    <a:pt x="5" y="19"/>
                  </a:cubicBezTo>
                  <a:cubicBezTo>
                    <a:pt x="10" y="6"/>
                    <a:pt x="24" y="0"/>
                    <a:pt x="36" y="5"/>
                  </a:cubicBezTo>
                  <a:close/>
                </a:path>
              </a:pathLst>
            </a:custGeom>
            <a:solidFill>
              <a:schemeClr val="tx1"/>
            </a:solidFill>
            <a:ln w="57150">
              <a:solidFill>
                <a:schemeClr val="tx1"/>
              </a:solidFill>
              <a:bevel/>
              <a:headEnd/>
              <a:tailEnd/>
            </a:ln>
          </p:spPr>
          <p:txBody>
            <a:bodyPr/>
            <a:lstStyle/>
            <a:p>
              <a:endParaRPr lang="en-US"/>
            </a:p>
          </p:txBody>
        </p:sp>
        <p:sp>
          <p:nvSpPr>
            <p:cNvPr id="162863" name="Freeform 255"/>
            <p:cNvSpPr>
              <a:spLocks/>
            </p:cNvSpPr>
            <p:nvPr/>
          </p:nvSpPr>
          <p:spPr bwMode="auto">
            <a:xfrm flipV="1">
              <a:off x="5831415" y="3953482"/>
              <a:ext cx="458140" cy="104078"/>
            </a:xfrm>
            <a:custGeom>
              <a:avLst/>
              <a:gdLst>
                <a:gd name="T0" fmla="*/ 2147483647 w 263"/>
                <a:gd name="T1" fmla="*/ 2147483647 h 183"/>
                <a:gd name="T2" fmla="*/ 2147483647 w 263"/>
                <a:gd name="T3" fmla="*/ 2147483647 h 183"/>
                <a:gd name="T4" fmla="*/ 2147483647 w 263"/>
                <a:gd name="T5" fmla="*/ 2147483647 h 183"/>
                <a:gd name="T6" fmla="*/ 2147483647 w 263"/>
                <a:gd name="T7" fmla="*/ 2147483647 h 183"/>
                <a:gd name="T8" fmla="*/ 2147483647 w 263"/>
                <a:gd name="T9" fmla="*/ 2147483647 h 183"/>
                <a:gd name="T10" fmla="*/ 2147483647 w 263"/>
                <a:gd name="T11" fmla="*/ 2147483647 h 183"/>
                <a:gd name="T12" fmla="*/ 2147483647 w 263"/>
                <a:gd name="T13" fmla="*/ 2147483647 h 183"/>
                <a:gd name="T14" fmla="*/ 0 60000 65536"/>
                <a:gd name="T15" fmla="*/ 0 60000 65536"/>
                <a:gd name="T16" fmla="*/ 0 60000 65536"/>
                <a:gd name="T17" fmla="*/ 0 60000 65536"/>
                <a:gd name="T18" fmla="*/ 0 60000 65536"/>
                <a:gd name="T19" fmla="*/ 0 60000 65536"/>
                <a:gd name="T20" fmla="*/ 0 60000 65536"/>
                <a:gd name="T21" fmla="*/ 0 w 263"/>
                <a:gd name="T22" fmla="*/ 0 h 183"/>
                <a:gd name="T23" fmla="*/ 263 w 263"/>
                <a:gd name="T24" fmla="*/ 183 h 18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63" h="183">
                  <a:moveTo>
                    <a:pt x="40" y="7"/>
                  </a:moveTo>
                  <a:lnTo>
                    <a:pt x="248" y="135"/>
                  </a:lnTo>
                  <a:cubicBezTo>
                    <a:pt x="259" y="142"/>
                    <a:pt x="263" y="157"/>
                    <a:pt x="256" y="168"/>
                  </a:cubicBezTo>
                  <a:cubicBezTo>
                    <a:pt x="249" y="179"/>
                    <a:pt x="234" y="183"/>
                    <a:pt x="223" y="176"/>
                  </a:cubicBezTo>
                  <a:lnTo>
                    <a:pt x="15" y="48"/>
                  </a:lnTo>
                  <a:cubicBezTo>
                    <a:pt x="4" y="41"/>
                    <a:pt x="0" y="26"/>
                    <a:pt x="7" y="15"/>
                  </a:cubicBezTo>
                  <a:cubicBezTo>
                    <a:pt x="14" y="4"/>
                    <a:pt x="29" y="0"/>
                    <a:pt x="40" y="7"/>
                  </a:cubicBezTo>
                  <a:close/>
                </a:path>
              </a:pathLst>
            </a:custGeom>
            <a:solidFill>
              <a:schemeClr val="tx1"/>
            </a:solidFill>
            <a:ln w="57150">
              <a:solidFill>
                <a:schemeClr val="tx1"/>
              </a:solidFill>
              <a:bevel/>
              <a:headEnd/>
              <a:tailEnd/>
            </a:ln>
          </p:spPr>
          <p:txBody>
            <a:bodyPr/>
            <a:lstStyle/>
            <a:p>
              <a:endParaRPr lang="en-US"/>
            </a:p>
          </p:txBody>
        </p:sp>
        <p:sp>
          <p:nvSpPr>
            <p:cNvPr id="162864" name="Freeform 256"/>
            <p:cNvSpPr>
              <a:spLocks/>
            </p:cNvSpPr>
            <p:nvPr/>
          </p:nvSpPr>
          <p:spPr bwMode="auto">
            <a:xfrm flipV="1">
              <a:off x="6199914" y="3836396"/>
              <a:ext cx="458140" cy="149612"/>
            </a:xfrm>
            <a:custGeom>
              <a:avLst/>
              <a:gdLst>
                <a:gd name="T0" fmla="*/ 2147483647 w 261"/>
                <a:gd name="T1" fmla="*/ 2147483647 h 261"/>
                <a:gd name="T2" fmla="*/ 2147483647 w 261"/>
                <a:gd name="T3" fmla="*/ 2147483647 h 261"/>
                <a:gd name="T4" fmla="*/ 2147483647 w 261"/>
                <a:gd name="T5" fmla="*/ 2147483647 h 261"/>
                <a:gd name="T6" fmla="*/ 2147483647 w 261"/>
                <a:gd name="T7" fmla="*/ 2147483647 h 261"/>
                <a:gd name="T8" fmla="*/ 2147483647 w 261"/>
                <a:gd name="T9" fmla="*/ 2147483647 h 261"/>
                <a:gd name="T10" fmla="*/ 2147483647 w 261"/>
                <a:gd name="T11" fmla="*/ 2147483647 h 261"/>
                <a:gd name="T12" fmla="*/ 2147483647 w 261"/>
                <a:gd name="T13" fmla="*/ 2147483647 h 261"/>
                <a:gd name="T14" fmla="*/ 0 60000 65536"/>
                <a:gd name="T15" fmla="*/ 0 60000 65536"/>
                <a:gd name="T16" fmla="*/ 0 60000 65536"/>
                <a:gd name="T17" fmla="*/ 0 60000 65536"/>
                <a:gd name="T18" fmla="*/ 0 60000 65536"/>
                <a:gd name="T19" fmla="*/ 0 60000 65536"/>
                <a:gd name="T20" fmla="*/ 0 60000 65536"/>
                <a:gd name="T21" fmla="*/ 0 w 261"/>
                <a:gd name="T22" fmla="*/ 0 h 261"/>
                <a:gd name="T23" fmla="*/ 261 w 261"/>
                <a:gd name="T24" fmla="*/ 261 h 26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61" h="261">
                  <a:moveTo>
                    <a:pt x="43" y="9"/>
                  </a:moveTo>
                  <a:lnTo>
                    <a:pt x="251" y="217"/>
                  </a:lnTo>
                  <a:cubicBezTo>
                    <a:pt x="261" y="227"/>
                    <a:pt x="261" y="242"/>
                    <a:pt x="251" y="251"/>
                  </a:cubicBezTo>
                  <a:cubicBezTo>
                    <a:pt x="242" y="261"/>
                    <a:pt x="227" y="261"/>
                    <a:pt x="217" y="251"/>
                  </a:cubicBezTo>
                  <a:lnTo>
                    <a:pt x="9" y="43"/>
                  </a:lnTo>
                  <a:cubicBezTo>
                    <a:pt x="0" y="34"/>
                    <a:pt x="0" y="19"/>
                    <a:pt x="9" y="9"/>
                  </a:cubicBezTo>
                  <a:cubicBezTo>
                    <a:pt x="19" y="0"/>
                    <a:pt x="34" y="0"/>
                    <a:pt x="43" y="9"/>
                  </a:cubicBezTo>
                  <a:close/>
                </a:path>
              </a:pathLst>
            </a:custGeom>
            <a:solidFill>
              <a:schemeClr val="tx1"/>
            </a:solidFill>
            <a:ln w="57150">
              <a:solidFill>
                <a:schemeClr val="tx1"/>
              </a:solidFill>
              <a:bevel/>
              <a:headEnd/>
              <a:tailEnd/>
            </a:ln>
          </p:spPr>
          <p:txBody>
            <a:bodyPr/>
            <a:lstStyle/>
            <a:p>
              <a:endParaRPr lang="en-US"/>
            </a:p>
          </p:txBody>
        </p:sp>
        <p:sp>
          <p:nvSpPr>
            <p:cNvPr id="162865" name="Freeform 257"/>
            <p:cNvSpPr>
              <a:spLocks/>
            </p:cNvSpPr>
            <p:nvPr/>
          </p:nvSpPr>
          <p:spPr bwMode="auto">
            <a:xfrm flipV="1">
              <a:off x="6558461" y="3641249"/>
              <a:ext cx="458140" cy="224418"/>
            </a:xfrm>
            <a:custGeom>
              <a:avLst/>
              <a:gdLst>
                <a:gd name="T0" fmla="*/ 2147483647 w 263"/>
                <a:gd name="T1" fmla="*/ 2147483647 h 391"/>
                <a:gd name="T2" fmla="*/ 2147483647 w 263"/>
                <a:gd name="T3" fmla="*/ 2147483647 h 391"/>
                <a:gd name="T4" fmla="*/ 2147483647 w 263"/>
                <a:gd name="T5" fmla="*/ 2147483647 h 391"/>
                <a:gd name="T6" fmla="*/ 2147483647 w 263"/>
                <a:gd name="T7" fmla="*/ 2147483647 h 391"/>
                <a:gd name="T8" fmla="*/ 2147483647 w 263"/>
                <a:gd name="T9" fmla="*/ 2147483647 h 391"/>
                <a:gd name="T10" fmla="*/ 2147483647 w 263"/>
                <a:gd name="T11" fmla="*/ 2147483647 h 391"/>
                <a:gd name="T12" fmla="*/ 2147483647 w 263"/>
                <a:gd name="T13" fmla="*/ 2147483647 h 391"/>
                <a:gd name="T14" fmla="*/ 0 60000 65536"/>
                <a:gd name="T15" fmla="*/ 0 60000 65536"/>
                <a:gd name="T16" fmla="*/ 0 60000 65536"/>
                <a:gd name="T17" fmla="*/ 0 60000 65536"/>
                <a:gd name="T18" fmla="*/ 0 60000 65536"/>
                <a:gd name="T19" fmla="*/ 0 60000 65536"/>
                <a:gd name="T20" fmla="*/ 0 60000 65536"/>
                <a:gd name="T21" fmla="*/ 0 w 263"/>
                <a:gd name="T22" fmla="*/ 0 h 391"/>
                <a:gd name="T23" fmla="*/ 263 w 263"/>
                <a:gd name="T24" fmla="*/ 391 h 39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63" h="391">
                  <a:moveTo>
                    <a:pt x="48" y="15"/>
                  </a:moveTo>
                  <a:lnTo>
                    <a:pt x="256" y="351"/>
                  </a:lnTo>
                  <a:cubicBezTo>
                    <a:pt x="263" y="362"/>
                    <a:pt x="259" y="377"/>
                    <a:pt x="248" y="384"/>
                  </a:cubicBezTo>
                  <a:cubicBezTo>
                    <a:pt x="237" y="391"/>
                    <a:pt x="222" y="387"/>
                    <a:pt x="215" y="376"/>
                  </a:cubicBezTo>
                  <a:lnTo>
                    <a:pt x="7" y="40"/>
                  </a:lnTo>
                  <a:cubicBezTo>
                    <a:pt x="0" y="29"/>
                    <a:pt x="4" y="14"/>
                    <a:pt x="15" y="7"/>
                  </a:cubicBezTo>
                  <a:cubicBezTo>
                    <a:pt x="26" y="0"/>
                    <a:pt x="41" y="4"/>
                    <a:pt x="48" y="15"/>
                  </a:cubicBezTo>
                  <a:close/>
                </a:path>
              </a:pathLst>
            </a:custGeom>
            <a:solidFill>
              <a:schemeClr val="tx1"/>
            </a:solidFill>
            <a:ln w="57150">
              <a:solidFill>
                <a:schemeClr val="tx1"/>
              </a:solidFill>
              <a:bevel/>
              <a:headEnd/>
              <a:tailEnd/>
            </a:ln>
          </p:spPr>
          <p:txBody>
            <a:bodyPr/>
            <a:lstStyle/>
            <a:p>
              <a:endParaRPr lang="en-US"/>
            </a:p>
          </p:txBody>
        </p:sp>
        <p:sp>
          <p:nvSpPr>
            <p:cNvPr id="162866" name="Freeform 258"/>
            <p:cNvSpPr>
              <a:spLocks/>
            </p:cNvSpPr>
            <p:nvPr/>
          </p:nvSpPr>
          <p:spPr bwMode="auto">
            <a:xfrm flipV="1">
              <a:off x="6926966" y="3342027"/>
              <a:ext cx="458140" cy="331748"/>
            </a:xfrm>
            <a:custGeom>
              <a:avLst/>
              <a:gdLst>
                <a:gd name="T0" fmla="*/ 2147483647 w 263"/>
                <a:gd name="T1" fmla="*/ 2147483647 h 583"/>
                <a:gd name="T2" fmla="*/ 2147483647 w 263"/>
                <a:gd name="T3" fmla="*/ 2147483647 h 583"/>
                <a:gd name="T4" fmla="*/ 2147483647 w 263"/>
                <a:gd name="T5" fmla="*/ 2147483647 h 583"/>
                <a:gd name="T6" fmla="*/ 2147483647 w 263"/>
                <a:gd name="T7" fmla="*/ 2147483647 h 583"/>
                <a:gd name="T8" fmla="*/ 2147483647 w 263"/>
                <a:gd name="T9" fmla="*/ 2147483647 h 583"/>
                <a:gd name="T10" fmla="*/ 2147483647 w 263"/>
                <a:gd name="T11" fmla="*/ 2147483647 h 583"/>
                <a:gd name="T12" fmla="*/ 2147483647 w 263"/>
                <a:gd name="T13" fmla="*/ 2147483647 h 583"/>
                <a:gd name="T14" fmla="*/ 0 60000 65536"/>
                <a:gd name="T15" fmla="*/ 0 60000 65536"/>
                <a:gd name="T16" fmla="*/ 0 60000 65536"/>
                <a:gd name="T17" fmla="*/ 0 60000 65536"/>
                <a:gd name="T18" fmla="*/ 0 60000 65536"/>
                <a:gd name="T19" fmla="*/ 0 60000 65536"/>
                <a:gd name="T20" fmla="*/ 0 60000 65536"/>
                <a:gd name="T21" fmla="*/ 0 w 263"/>
                <a:gd name="T22" fmla="*/ 0 h 583"/>
                <a:gd name="T23" fmla="*/ 263 w 263"/>
                <a:gd name="T24" fmla="*/ 583 h 58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63" h="583">
                  <a:moveTo>
                    <a:pt x="50" y="19"/>
                  </a:moveTo>
                  <a:lnTo>
                    <a:pt x="258" y="547"/>
                  </a:lnTo>
                  <a:cubicBezTo>
                    <a:pt x="263" y="559"/>
                    <a:pt x="257" y="573"/>
                    <a:pt x="244" y="578"/>
                  </a:cubicBezTo>
                  <a:cubicBezTo>
                    <a:pt x="232" y="583"/>
                    <a:pt x="218" y="577"/>
                    <a:pt x="213" y="564"/>
                  </a:cubicBezTo>
                  <a:lnTo>
                    <a:pt x="5" y="36"/>
                  </a:lnTo>
                  <a:cubicBezTo>
                    <a:pt x="0" y="24"/>
                    <a:pt x="6" y="10"/>
                    <a:pt x="19" y="5"/>
                  </a:cubicBezTo>
                  <a:cubicBezTo>
                    <a:pt x="31" y="0"/>
                    <a:pt x="45" y="6"/>
                    <a:pt x="50" y="19"/>
                  </a:cubicBezTo>
                  <a:close/>
                </a:path>
              </a:pathLst>
            </a:custGeom>
            <a:solidFill>
              <a:schemeClr val="tx1"/>
            </a:solidFill>
            <a:ln w="57150">
              <a:solidFill>
                <a:schemeClr val="tx1"/>
              </a:solidFill>
              <a:bevel/>
              <a:headEnd/>
              <a:tailEnd/>
            </a:ln>
          </p:spPr>
          <p:txBody>
            <a:bodyPr/>
            <a:lstStyle/>
            <a:p>
              <a:endParaRPr lang="en-US"/>
            </a:p>
          </p:txBody>
        </p:sp>
        <p:sp>
          <p:nvSpPr>
            <p:cNvPr id="162867" name="Freeform 259"/>
            <p:cNvSpPr>
              <a:spLocks/>
            </p:cNvSpPr>
            <p:nvPr/>
          </p:nvSpPr>
          <p:spPr bwMode="auto">
            <a:xfrm flipV="1">
              <a:off x="7295468" y="2938725"/>
              <a:ext cx="448182" cy="432574"/>
            </a:xfrm>
            <a:custGeom>
              <a:avLst/>
              <a:gdLst>
                <a:gd name="T0" fmla="*/ 2147483647 w 261"/>
                <a:gd name="T1" fmla="*/ 2147483647 h 757"/>
                <a:gd name="T2" fmla="*/ 2147483647 w 261"/>
                <a:gd name="T3" fmla="*/ 2147483647 h 757"/>
                <a:gd name="T4" fmla="*/ 2147483647 w 261"/>
                <a:gd name="T5" fmla="*/ 2147483647 h 757"/>
                <a:gd name="T6" fmla="*/ 2147483647 w 261"/>
                <a:gd name="T7" fmla="*/ 2147483647 h 757"/>
                <a:gd name="T8" fmla="*/ 2147483647 w 261"/>
                <a:gd name="T9" fmla="*/ 2147483647 h 757"/>
                <a:gd name="T10" fmla="*/ 2147483647 w 261"/>
                <a:gd name="T11" fmla="*/ 2147483647 h 757"/>
                <a:gd name="T12" fmla="*/ 2147483647 w 261"/>
                <a:gd name="T13" fmla="*/ 2147483647 h 757"/>
                <a:gd name="T14" fmla="*/ 0 60000 65536"/>
                <a:gd name="T15" fmla="*/ 0 60000 65536"/>
                <a:gd name="T16" fmla="*/ 0 60000 65536"/>
                <a:gd name="T17" fmla="*/ 0 60000 65536"/>
                <a:gd name="T18" fmla="*/ 0 60000 65536"/>
                <a:gd name="T19" fmla="*/ 0 60000 65536"/>
                <a:gd name="T20" fmla="*/ 0 60000 65536"/>
                <a:gd name="T21" fmla="*/ 0 w 261"/>
                <a:gd name="T22" fmla="*/ 0 h 757"/>
                <a:gd name="T23" fmla="*/ 261 w 261"/>
                <a:gd name="T24" fmla="*/ 757 h 75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61" h="757">
                  <a:moveTo>
                    <a:pt x="49" y="20"/>
                  </a:moveTo>
                  <a:lnTo>
                    <a:pt x="257" y="724"/>
                  </a:lnTo>
                  <a:cubicBezTo>
                    <a:pt x="261" y="736"/>
                    <a:pt x="254" y="750"/>
                    <a:pt x="241" y="753"/>
                  </a:cubicBezTo>
                  <a:cubicBezTo>
                    <a:pt x="229" y="757"/>
                    <a:pt x="215" y="750"/>
                    <a:pt x="211" y="737"/>
                  </a:cubicBezTo>
                  <a:lnTo>
                    <a:pt x="3" y="33"/>
                  </a:lnTo>
                  <a:cubicBezTo>
                    <a:pt x="0" y="21"/>
                    <a:pt x="7" y="7"/>
                    <a:pt x="20" y="3"/>
                  </a:cubicBezTo>
                  <a:cubicBezTo>
                    <a:pt x="32" y="0"/>
                    <a:pt x="46" y="7"/>
                    <a:pt x="49" y="20"/>
                  </a:cubicBezTo>
                  <a:close/>
                </a:path>
              </a:pathLst>
            </a:custGeom>
            <a:solidFill>
              <a:schemeClr val="tx1"/>
            </a:solidFill>
            <a:ln w="57150">
              <a:solidFill>
                <a:schemeClr val="tx1"/>
              </a:solidFill>
              <a:bevel/>
              <a:headEnd/>
              <a:tailEnd/>
            </a:ln>
          </p:spPr>
          <p:txBody>
            <a:bodyPr/>
            <a:lstStyle/>
            <a:p>
              <a:endParaRPr lang="en-US"/>
            </a:p>
          </p:txBody>
        </p:sp>
        <p:sp>
          <p:nvSpPr>
            <p:cNvPr id="162868" name="Freeform 260"/>
            <p:cNvSpPr>
              <a:spLocks/>
            </p:cNvSpPr>
            <p:nvPr/>
          </p:nvSpPr>
          <p:spPr bwMode="auto">
            <a:xfrm flipV="1">
              <a:off x="7654009" y="2480130"/>
              <a:ext cx="458140" cy="487866"/>
            </a:xfrm>
            <a:custGeom>
              <a:avLst/>
              <a:gdLst>
                <a:gd name="T0" fmla="*/ 2147483647 w 261"/>
                <a:gd name="T1" fmla="*/ 2147483647 h 853"/>
                <a:gd name="T2" fmla="*/ 2147483647 w 261"/>
                <a:gd name="T3" fmla="*/ 2147483647 h 853"/>
                <a:gd name="T4" fmla="*/ 2147483647 w 261"/>
                <a:gd name="T5" fmla="*/ 2147483647 h 853"/>
                <a:gd name="T6" fmla="*/ 2147483647 w 261"/>
                <a:gd name="T7" fmla="*/ 2147483647 h 853"/>
                <a:gd name="T8" fmla="*/ 2147483647 w 261"/>
                <a:gd name="T9" fmla="*/ 2147483647 h 853"/>
                <a:gd name="T10" fmla="*/ 2147483647 w 261"/>
                <a:gd name="T11" fmla="*/ 2147483647 h 853"/>
                <a:gd name="T12" fmla="*/ 2147483647 w 261"/>
                <a:gd name="T13" fmla="*/ 2147483647 h 853"/>
                <a:gd name="T14" fmla="*/ 0 60000 65536"/>
                <a:gd name="T15" fmla="*/ 0 60000 65536"/>
                <a:gd name="T16" fmla="*/ 0 60000 65536"/>
                <a:gd name="T17" fmla="*/ 0 60000 65536"/>
                <a:gd name="T18" fmla="*/ 0 60000 65536"/>
                <a:gd name="T19" fmla="*/ 0 60000 65536"/>
                <a:gd name="T20" fmla="*/ 0 60000 65536"/>
                <a:gd name="T21" fmla="*/ 0 w 261"/>
                <a:gd name="T22" fmla="*/ 0 h 853"/>
                <a:gd name="T23" fmla="*/ 261 w 261"/>
                <a:gd name="T24" fmla="*/ 853 h 85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61" h="853">
                  <a:moveTo>
                    <a:pt x="50" y="20"/>
                  </a:moveTo>
                  <a:lnTo>
                    <a:pt x="258" y="820"/>
                  </a:lnTo>
                  <a:cubicBezTo>
                    <a:pt x="261" y="833"/>
                    <a:pt x="253" y="846"/>
                    <a:pt x="241" y="850"/>
                  </a:cubicBezTo>
                  <a:cubicBezTo>
                    <a:pt x="228" y="853"/>
                    <a:pt x="215" y="845"/>
                    <a:pt x="211" y="833"/>
                  </a:cubicBezTo>
                  <a:lnTo>
                    <a:pt x="3" y="33"/>
                  </a:lnTo>
                  <a:cubicBezTo>
                    <a:pt x="0" y="20"/>
                    <a:pt x="8" y="7"/>
                    <a:pt x="20" y="3"/>
                  </a:cubicBezTo>
                  <a:cubicBezTo>
                    <a:pt x="33" y="0"/>
                    <a:pt x="46" y="8"/>
                    <a:pt x="50" y="20"/>
                  </a:cubicBezTo>
                  <a:close/>
                </a:path>
              </a:pathLst>
            </a:custGeom>
            <a:solidFill>
              <a:schemeClr val="tx1"/>
            </a:solidFill>
            <a:ln w="57150">
              <a:solidFill>
                <a:schemeClr val="tx1"/>
              </a:solidFill>
              <a:bevel/>
              <a:headEnd/>
              <a:tailEnd/>
            </a:ln>
          </p:spPr>
          <p:txBody>
            <a:bodyPr/>
            <a:lstStyle/>
            <a:p>
              <a:endParaRPr lang="en-US"/>
            </a:p>
          </p:txBody>
        </p:sp>
        <p:sp>
          <p:nvSpPr>
            <p:cNvPr id="162869" name="Freeform 261"/>
            <p:cNvSpPr>
              <a:spLocks/>
            </p:cNvSpPr>
            <p:nvPr/>
          </p:nvSpPr>
          <p:spPr bwMode="auto">
            <a:xfrm flipV="1">
              <a:off x="8022520" y="2096346"/>
              <a:ext cx="458140" cy="416311"/>
            </a:xfrm>
            <a:custGeom>
              <a:avLst/>
              <a:gdLst>
                <a:gd name="T0" fmla="*/ 2147483647 w 261"/>
                <a:gd name="T1" fmla="*/ 2147483647 h 725"/>
                <a:gd name="T2" fmla="*/ 2147483647 w 261"/>
                <a:gd name="T3" fmla="*/ 2147483647 h 725"/>
                <a:gd name="T4" fmla="*/ 2147483647 w 261"/>
                <a:gd name="T5" fmla="*/ 2147483647 h 725"/>
                <a:gd name="T6" fmla="*/ 2147483647 w 261"/>
                <a:gd name="T7" fmla="*/ 2147483647 h 725"/>
                <a:gd name="T8" fmla="*/ 2147483647 w 261"/>
                <a:gd name="T9" fmla="*/ 2147483647 h 725"/>
                <a:gd name="T10" fmla="*/ 2147483647 w 261"/>
                <a:gd name="T11" fmla="*/ 2147483647 h 725"/>
                <a:gd name="T12" fmla="*/ 2147483647 w 261"/>
                <a:gd name="T13" fmla="*/ 2147483647 h 725"/>
                <a:gd name="T14" fmla="*/ 0 60000 65536"/>
                <a:gd name="T15" fmla="*/ 0 60000 65536"/>
                <a:gd name="T16" fmla="*/ 0 60000 65536"/>
                <a:gd name="T17" fmla="*/ 0 60000 65536"/>
                <a:gd name="T18" fmla="*/ 0 60000 65536"/>
                <a:gd name="T19" fmla="*/ 0 60000 65536"/>
                <a:gd name="T20" fmla="*/ 0 60000 65536"/>
                <a:gd name="T21" fmla="*/ 0 w 261"/>
                <a:gd name="T22" fmla="*/ 0 h 725"/>
                <a:gd name="T23" fmla="*/ 261 w 261"/>
                <a:gd name="T24" fmla="*/ 725 h 72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61" h="725">
                  <a:moveTo>
                    <a:pt x="49" y="19"/>
                  </a:moveTo>
                  <a:lnTo>
                    <a:pt x="257" y="691"/>
                  </a:lnTo>
                  <a:cubicBezTo>
                    <a:pt x="261" y="704"/>
                    <a:pt x="254" y="717"/>
                    <a:pt x="242" y="721"/>
                  </a:cubicBezTo>
                  <a:cubicBezTo>
                    <a:pt x="229" y="725"/>
                    <a:pt x="215" y="718"/>
                    <a:pt x="212" y="706"/>
                  </a:cubicBezTo>
                  <a:lnTo>
                    <a:pt x="4" y="34"/>
                  </a:lnTo>
                  <a:cubicBezTo>
                    <a:pt x="0" y="21"/>
                    <a:pt x="7" y="7"/>
                    <a:pt x="19" y="4"/>
                  </a:cubicBezTo>
                  <a:cubicBezTo>
                    <a:pt x="32" y="0"/>
                    <a:pt x="45" y="7"/>
                    <a:pt x="49" y="19"/>
                  </a:cubicBezTo>
                  <a:close/>
                </a:path>
              </a:pathLst>
            </a:custGeom>
            <a:solidFill>
              <a:schemeClr val="tx1"/>
            </a:solidFill>
            <a:ln w="57150">
              <a:solidFill>
                <a:schemeClr val="tx1"/>
              </a:solidFill>
              <a:bevel/>
              <a:headEnd/>
              <a:tailEnd/>
            </a:ln>
          </p:spPr>
          <p:txBody>
            <a:bodyPr/>
            <a:lstStyle/>
            <a:p>
              <a:endParaRPr lang="en-US"/>
            </a:p>
          </p:txBody>
        </p:sp>
      </p:grpSp>
      <p:grpSp>
        <p:nvGrpSpPr>
          <p:cNvPr id="3" name="Group 124"/>
          <p:cNvGrpSpPr>
            <a:grpSpLocks/>
          </p:cNvGrpSpPr>
          <p:nvPr/>
        </p:nvGrpSpPr>
        <p:grpSpPr bwMode="auto">
          <a:xfrm>
            <a:off x="4132263" y="3324225"/>
            <a:ext cx="762000" cy="2085975"/>
            <a:chOff x="2807551" y="1823143"/>
            <a:chExt cx="2722189" cy="2305973"/>
          </a:xfrm>
        </p:grpSpPr>
        <p:sp>
          <p:nvSpPr>
            <p:cNvPr id="162828" name="Freeform 241"/>
            <p:cNvSpPr>
              <a:spLocks/>
            </p:cNvSpPr>
            <p:nvPr/>
          </p:nvSpPr>
          <p:spPr bwMode="auto">
            <a:xfrm>
              <a:off x="2807551" y="3868923"/>
              <a:ext cx="154403" cy="260193"/>
            </a:xfrm>
            <a:custGeom>
              <a:avLst/>
              <a:gdLst>
                <a:gd name="T0" fmla="*/ 2147483647 w 263"/>
                <a:gd name="T1" fmla="*/ 2147483647 h 455"/>
                <a:gd name="T2" fmla="*/ 2147483647 w 263"/>
                <a:gd name="T3" fmla="*/ 2147483647 h 455"/>
                <a:gd name="T4" fmla="*/ 2147483647 w 263"/>
                <a:gd name="T5" fmla="*/ 2147483647 h 455"/>
                <a:gd name="T6" fmla="*/ 2147483647 w 263"/>
                <a:gd name="T7" fmla="*/ 2147483647 h 455"/>
                <a:gd name="T8" fmla="*/ 2147483647 w 263"/>
                <a:gd name="T9" fmla="*/ 2147483647 h 455"/>
                <a:gd name="T10" fmla="*/ 2147483647 w 263"/>
                <a:gd name="T11" fmla="*/ 2147483647 h 455"/>
                <a:gd name="T12" fmla="*/ 2147483647 w 263"/>
                <a:gd name="T13" fmla="*/ 2147483647 h 455"/>
                <a:gd name="T14" fmla="*/ 0 60000 65536"/>
                <a:gd name="T15" fmla="*/ 0 60000 65536"/>
                <a:gd name="T16" fmla="*/ 0 60000 65536"/>
                <a:gd name="T17" fmla="*/ 0 60000 65536"/>
                <a:gd name="T18" fmla="*/ 0 60000 65536"/>
                <a:gd name="T19" fmla="*/ 0 60000 65536"/>
                <a:gd name="T20" fmla="*/ 0 60000 65536"/>
                <a:gd name="T21" fmla="*/ 0 w 263"/>
                <a:gd name="T22" fmla="*/ 0 h 455"/>
                <a:gd name="T23" fmla="*/ 263 w 263"/>
                <a:gd name="T24" fmla="*/ 455 h 45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63" h="455">
                  <a:moveTo>
                    <a:pt x="6" y="416"/>
                  </a:moveTo>
                  <a:lnTo>
                    <a:pt x="214" y="16"/>
                  </a:lnTo>
                  <a:cubicBezTo>
                    <a:pt x="220" y="5"/>
                    <a:pt x="235" y="0"/>
                    <a:pt x="247" y="6"/>
                  </a:cubicBezTo>
                  <a:cubicBezTo>
                    <a:pt x="258" y="12"/>
                    <a:pt x="263" y="27"/>
                    <a:pt x="257" y="39"/>
                  </a:cubicBezTo>
                  <a:lnTo>
                    <a:pt x="49" y="439"/>
                  </a:lnTo>
                  <a:cubicBezTo>
                    <a:pt x="43" y="450"/>
                    <a:pt x="28" y="455"/>
                    <a:pt x="16" y="449"/>
                  </a:cubicBezTo>
                  <a:cubicBezTo>
                    <a:pt x="5" y="443"/>
                    <a:pt x="0" y="428"/>
                    <a:pt x="6" y="416"/>
                  </a:cubicBezTo>
                  <a:close/>
                </a:path>
              </a:pathLst>
            </a:custGeom>
            <a:solidFill>
              <a:schemeClr val="tx1"/>
            </a:solidFill>
            <a:ln w="76200">
              <a:solidFill>
                <a:schemeClr val="tx1"/>
              </a:solidFill>
              <a:bevel/>
              <a:headEnd/>
              <a:tailEnd/>
            </a:ln>
          </p:spPr>
          <p:txBody>
            <a:bodyPr/>
            <a:lstStyle/>
            <a:p>
              <a:endParaRPr lang="en-US"/>
            </a:p>
          </p:txBody>
        </p:sp>
        <p:sp>
          <p:nvSpPr>
            <p:cNvPr id="162829" name="Freeform 242"/>
            <p:cNvSpPr>
              <a:spLocks/>
            </p:cNvSpPr>
            <p:nvPr/>
          </p:nvSpPr>
          <p:spPr bwMode="auto">
            <a:xfrm>
              <a:off x="2931745" y="3494892"/>
              <a:ext cx="154403" cy="406554"/>
            </a:xfrm>
            <a:custGeom>
              <a:avLst/>
              <a:gdLst>
                <a:gd name="T0" fmla="*/ 2147483647 w 261"/>
                <a:gd name="T1" fmla="*/ 2147483647 h 709"/>
                <a:gd name="T2" fmla="*/ 2147483647 w 261"/>
                <a:gd name="T3" fmla="*/ 2147483647 h 709"/>
                <a:gd name="T4" fmla="*/ 2147483647 w 261"/>
                <a:gd name="T5" fmla="*/ 2147483647 h 709"/>
                <a:gd name="T6" fmla="*/ 2147483647 w 261"/>
                <a:gd name="T7" fmla="*/ 2147483647 h 709"/>
                <a:gd name="T8" fmla="*/ 2147483647 w 261"/>
                <a:gd name="T9" fmla="*/ 2147483647 h 709"/>
                <a:gd name="T10" fmla="*/ 2147483647 w 261"/>
                <a:gd name="T11" fmla="*/ 2147483647 h 709"/>
                <a:gd name="T12" fmla="*/ 2147483647 w 261"/>
                <a:gd name="T13" fmla="*/ 2147483647 h 709"/>
                <a:gd name="T14" fmla="*/ 0 60000 65536"/>
                <a:gd name="T15" fmla="*/ 0 60000 65536"/>
                <a:gd name="T16" fmla="*/ 0 60000 65536"/>
                <a:gd name="T17" fmla="*/ 0 60000 65536"/>
                <a:gd name="T18" fmla="*/ 0 60000 65536"/>
                <a:gd name="T19" fmla="*/ 0 60000 65536"/>
                <a:gd name="T20" fmla="*/ 0 60000 65536"/>
                <a:gd name="T21" fmla="*/ 0 w 261"/>
                <a:gd name="T22" fmla="*/ 0 h 709"/>
                <a:gd name="T23" fmla="*/ 261 w 261"/>
                <a:gd name="T24" fmla="*/ 709 h 70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61" h="709">
                  <a:moveTo>
                    <a:pt x="4" y="675"/>
                  </a:moveTo>
                  <a:lnTo>
                    <a:pt x="212" y="19"/>
                  </a:lnTo>
                  <a:cubicBezTo>
                    <a:pt x="216" y="7"/>
                    <a:pt x="229" y="0"/>
                    <a:pt x="242" y="4"/>
                  </a:cubicBezTo>
                  <a:cubicBezTo>
                    <a:pt x="254" y="8"/>
                    <a:pt x="261" y="21"/>
                    <a:pt x="257" y="34"/>
                  </a:cubicBezTo>
                  <a:lnTo>
                    <a:pt x="49" y="690"/>
                  </a:lnTo>
                  <a:cubicBezTo>
                    <a:pt x="45" y="702"/>
                    <a:pt x="32" y="709"/>
                    <a:pt x="19" y="705"/>
                  </a:cubicBezTo>
                  <a:cubicBezTo>
                    <a:pt x="7" y="701"/>
                    <a:pt x="0" y="688"/>
                    <a:pt x="4" y="675"/>
                  </a:cubicBezTo>
                  <a:close/>
                </a:path>
              </a:pathLst>
            </a:custGeom>
            <a:solidFill>
              <a:schemeClr val="tx1"/>
            </a:solidFill>
            <a:ln w="76200">
              <a:solidFill>
                <a:schemeClr val="tx1"/>
              </a:solidFill>
              <a:bevel/>
              <a:headEnd/>
              <a:tailEnd/>
            </a:ln>
          </p:spPr>
          <p:txBody>
            <a:bodyPr/>
            <a:lstStyle/>
            <a:p>
              <a:endParaRPr lang="en-US"/>
            </a:p>
          </p:txBody>
        </p:sp>
        <p:sp>
          <p:nvSpPr>
            <p:cNvPr id="162830" name="Freeform 243"/>
            <p:cNvSpPr>
              <a:spLocks/>
            </p:cNvSpPr>
            <p:nvPr/>
          </p:nvSpPr>
          <p:spPr bwMode="auto">
            <a:xfrm>
              <a:off x="3052582" y="3046055"/>
              <a:ext cx="154403" cy="478108"/>
            </a:xfrm>
            <a:custGeom>
              <a:avLst/>
              <a:gdLst>
                <a:gd name="T0" fmla="*/ 2147483647 w 261"/>
                <a:gd name="T1" fmla="*/ 2147483647 h 837"/>
                <a:gd name="T2" fmla="*/ 2147483647 w 261"/>
                <a:gd name="T3" fmla="*/ 2147483647 h 837"/>
                <a:gd name="T4" fmla="*/ 2147483647 w 261"/>
                <a:gd name="T5" fmla="*/ 2147483647 h 837"/>
                <a:gd name="T6" fmla="*/ 2147483647 w 261"/>
                <a:gd name="T7" fmla="*/ 2147483647 h 837"/>
                <a:gd name="T8" fmla="*/ 2147483647 w 261"/>
                <a:gd name="T9" fmla="*/ 2147483647 h 837"/>
                <a:gd name="T10" fmla="*/ 2147483647 w 261"/>
                <a:gd name="T11" fmla="*/ 2147483647 h 837"/>
                <a:gd name="T12" fmla="*/ 2147483647 w 261"/>
                <a:gd name="T13" fmla="*/ 2147483647 h 837"/>
                <a:gd name="T14" fmla="*/ 0 60000 65536"/>
                <a:gd name="T15" fmla="*/ 0 60000 65536"/>
                <a:gd name="T16" fmla="*/ 0 60000 65536"/>
                <a:gd name="T17" fmla="*/ 0 60000 65536"/>
                <a:gd name="T18" fmla="*/ 0 60000 65536"/>
                <a:gd name="T19" fmla="*/ 0 60000 65536"/>
                <a:gd name="T20" fmla="*/ 0 60000 65536"/>
                <a:gd name="T21" fmla="*/ 0 w 261"/>
                <a:gd name="T22" fmla="*/ 0 h 837"/>
                <a:gd name="T23" fmla="*/ 261 w 261"/>
                <a:gd name="T24" fmla="*/ 837 h 83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61" h="837">
                  <a:moveTo>
                    <a:pt x="3" y="804"/>
                  </a:moveTo>
                  <a:lnTo>
                    <a:pt x="211" y="20"/>
                  </a:lnTo>
                  <a:cubicBezTo>
                    <a:pt x="215" y="8"/>
                    <a:pt x="228" y="0"/>
                    <a:pt x="241" y="3"/>
                  </a:cubicBezTo>
                  <a:cubicBezTo>
                    <a:pt x="253" y="7"/>
                    <a:pt x="261" y="20"/>
                    <a:pt x="258" y="33"/>
                  </a:cubicBezTo>
                  <a:lnTo>
                    <a:pt x="50" y="817"/>
                  </a:lnTo>
                  <a:cubicBezTo>
                    <a:pt x="46" y="829"/>
                    <a:pt x="33" y="837"/>
                    <a:pt x="20" y="834"/>
                  </a:cubicBezTo>
                  <a:cubicBezTo>
                    <a:pt x="8" y="830"/>
                    <a:pt x="0" y="817"/>
                    <a:pt x="3" y="804"/>
                  </a:cubicBezTo>
                  <a:close/>
                </a:path>
              </a:pathLst>
            </a:custGeom>
            <a:solidFill>
              <a:schemeClr val="tx1"/>
            </a:solidFill>
            <a:ln w="76200">
              <a:solidFill>
                <a:schemeClr val="tx1"/>
              </a:solidFill>
              <a:bevel/>
              <a:headEnd/>
              <a:tailEnd/>
            </a:ln>
          </p:spPr>
          <p:txBody>
            <a:bodyPr/>
            <a:lstStyle/>
            <a:p>
              <a:endParaRPr lang="en-US"/>
            </a:p>
          </p:txBody>
        </p:sp>
        <p:sp>
          <p:nvSpPr>
            <p:cNvPr id="162831" name="Freeform 244"/>
            <p:cNvSpPr>
              <a:spLocks/>
            </p:cNvSpPr>
            <p:nvPr/>
          </p:nvSpPr>
          <p:spPr bwMode="auto">
            <a:xfrm>
              <a:off x="3176774" y="2626493"/>
              <a:ext cx="154403" cy="452088"/>
            </a:xfrm>
            <a:custGeom>
              <a:avLst/>
              <a:gdLst>
                <a:gd name="T0" fmla="*/ 2147483647 w 261"/>
                <a:gd name="T1" fmla="*/ 2147483647 h 789"/>
                <a:gd name="T2" fmla="*/ 2147483647 w 261"/>
                <a:gd name="T3" fmla="*/ 2147483647 h 789"/>
                <a:gd name="T4" fmla="*/ 2147483647 w 261"/>
                <a:gd name="T5" fmla="*/ 2147483647 h 789"/>
                <a:gd name="T6" fmla="*/ 2147483647 w 261"/>
                <a:gd name="T7" fmla="*/ 2147483647 h 789"/>
                <a:gd name="T8" fmla="*/ 2147483647 w 261"/>
                <a:gd name="T9" fmla="*/ 2147483647 h 789"/>
                <a:gd name="T10" fmla="*/ 2147483647 w 261"/>
                <a:gd name="T11" fmla="*/ 2147483647 h 789"/>
                <a:gd name="T12" fmla="*/ 2147483647 w 261"/>
                <a:gd name="T13" fmla="*/ 2147483647 h 789"/>
                <a:gd name="T14" fmla="*/ 0 60000 65536"/>
                <a:gd name="T15" fmla="*/ 0 60000 65536"/>
                <a:gd name="T16" fmla="*/ 0 60000 65536"/>
                <a:gd name="T17" fmla="*/ 0 60000 65536"/>
                <a:gd name="T18" fmla="*/ 0 60000 65536"/>
                <a:gd name="T19" fmla="*/ 0 60000 65536"/>
                <a:gd name="T20" fmla="*/ 0 60000 65536"/>
                <a:gd name="T21" fmla="*/ 0 w 261"/>
                <a:gd name="T22" fmla="*/ 0 h 789"/>
                <a:gd name="T23" fmla="*/ 261 w 261"/>
                <a:gd name="T24" fmla="*/ 789 h 78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61" h="789">
                  <a:moveTo>
                    <a:pt x="3" y="756"/>
                  </a:moveTo>
                  <a:lnTo>
                    <a:pt x="211" y="20"/>
                  </a:lnTo>
                  <a:cubicBezTo>
                    <a:pt x="215" y="7"/>
                    <a:pt x="228" y="0"/>
                    <a:pt x="241" y="3"/>
                  </a:cubicBezTo>
                  <a:cubicBezTo>
                    <a:pt x="254" y="7"/>
                    <a:pt x="261" y="20"/>
                    <a:pt x="258" y="33"/>
                  </a:cubicBezTo>
                  <a:lnTo>
                    <a:pt x="50" y="769"/>
                  </a:lnTo>
                  <a:cubicBezTo>
                    <a:pt x="46" y="782"/>
                    <a:pt x="33" y="789"/>
                    <a:pt x="20" y="786"/>
                  </a:cubicBezTo>
                  <a:cubicBezTo>
                    <a:pt x="7" y="782"/>
                    <a:pt x="0" y="769"/>
                    <a:pt x="3" y="756"/>
                  </a:cubicBezTo>
                  <a:close/>
                </a:path>
              </a:pathLst>
            </a:custGeom>
            <a:solidFill>
              <a:schemeClr val="tx1"/>
            </a:solidFill>
            <a:ln w="76200">
              <a:solidFill>
                <a:schemeClr val="tx1"/>
              </a:solidFill>
              <a:bevel/>
              <a:headEnd/>
              <a:tailEnd/>
            </a:ln>
          </p:spPr>
          <p:txBody>
            <a:bodyPr/>
            <a:lstStyle/>
            <a:p>
              <a:endParaRPr lang="en-US"/>
            </a:p>
          </p:txBody>
        </p:sp>
        <p:sp>
          <p:nvSpPr>
            <p:cNvPr id="162832" name="Freeform 245"/>
            <p:cNvSpPr>
              <a:spLocks/>
            </p:cNvSpPr>
            <p:nvPr/>
          </p:nvSpPr>
          <p:spPr bwMode="auto">
            <a:xfrm>
              <a:off x="3297612" y="2314260"/>
              <a:ext cx="157761" cy="341505"/>
            </a:xfrm>
            <a:custGeom>
              <a:avLst/>
              <a:gdLst>
                <a:gd name="T0" fmla="*/ 2147483647 w 263"/>
                <a:gd name="T1" fmla="*/ 2147483647 h 599"/>
                <a:gd name="T2" fmla="*/ 2147483647 w 263"/>
                <a:gd name="T3" fmla="*/ 2147483647 h 599"/>
                <a:gd name="T4" fmla="*/ 2147483647 w 263"/>
                <a:gd name="T5" fmla="*/ 2147483647 h 599"/>
                <a:gd name="T6" fmla="*/ 2147483647 w 263"/>
                <a:gd name="T7" fmla="*/ 2147483647 h 599"/>
                <a:gd name="T8" fmla="*/ 2147483647 w 263"/>
                <a:gd name="T9" fmla="*/ 2147483647 h 599"/>
                <a:gd name="T10" fmla="*/ 2147483647 w 263"/>
                <a:gd name="T11" fmla="*/ 2147483647 h 599"/>
                <a:gd name="T12" fmla="*/ 2147483647 w 263"/>
                <a:gd name="T13" fmla="*/ 2147483647 h 599"/>
                <a:gd name="T14" fmla="*/ 0 60000 65536"/>
                <a:gd name="T15" fmla="*/ 0 60000 65536"/>
                <a:gd name="T16" fmla="*/ 0 60000 65536"/>
                <a:gd name="T17" fmla="*/ 0 60000 65536"/>
                <a:gd name="T18" fmla="*/ 0 60000 65536"/>
                <a:gd name="T19" fmla="*/ 0 60000 65536"/>
                <a:gd name="T20" fmla="*/ 0 60000 65536"/>
                <a:gd name="T21" fmla="*/ 0 w 263"/>
                <a:gd name="T22" fmla="*/ 0 h 599"/>
                <a:gd name="T23" fmla="*/ 263 w 263"/>
                <a:gd name="T24" fmla="*/ 599 h 59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63" h="599">
                  <a:moveTo>
                    <a:pt x="5" y="563"/>
                  </a:moveTo>
                  <a:lnTo>
                    <a:pt x="213" y="19"/>
                  </a:lnTo>
                  <a:cubicBezTo>
                    <a:pt x="218" y="7"/>
                    <a:pt x="232" y="0"/>
                    <a:pt x="244" y="5"/>
                  </a:cubicBezTo>
                  <a:cubicBezTo>
                    <a:pt x="256" y="10"/>
                    <a:pt x="263" y="24"/>
                    <a:pt x="258" y="36"/>
                  </a:cubicBezTo>
                  <a:lnTo>
                    <a:pt x="50" y="580"/>
                  </a:lnTo>
                  <a:cubicBezTo>
                    <a:pt x="45" y="592"/>
                    <a:pt x="31" y="599"/>
                    <a:pt x="19" y="594"/>
                  </a:cubicBezTo>
                  <a:cubicBezTo>
                    <a:pt x="7" y="589"/>
                    <a:pt x="0" y="575"/>
                    <a:pt x="5" y="563"/>
                  </a:cubicBezTo>
                  <a:close/>
                </a:path>
              </a:pathLst>
            </a:custGeom>
            <a:solidFill>
              <a:schemeClr val="tx1"/>
            </a:solidFill>
            <a:ln w="76200">
              <a:solidFill>
                <a:schemeClr val="tx1"/>
              </a:solidFill>
              <a:bevel/>
              <a:headEnd/>
              <a:tailEnd/>
            </a:ln>
          </p:spPr>
          <p:txBody>
            <a:bodyPr/>
            <a:lstStyle/>
            <a:p>
              <a:endParaRPr lang="en-US"/>
            </a:p>
          </p:txBody>
        </p:sp>
        <p:sp>
          <p:nvSpPr>
            <p:cNvPr id="162833" name="Freeform 246"/>
            <p:cNvSpPr>
              <a:spLocks/>
            </p:cNvSpPr>
            <p:nvPr/>
          </p:nvSpPr>
          <p:spPr bwMode="auto">
            <a:xfrm>
              <a:off x="3421806" y="2102853"/>
              <a:ext cx="154403" cy="243933"/>
            </a:xfrm>
            <a:custGeom>
              <a:avLst/>
              <a:gdLst>
                <a:gd name="T0" fmla="*/ 2147483647 w 263"/>
                <a:gd name="T1" fmla="*/ 2147483647 h 423"/>
                <a:gd name="T2" fmla="*/ 2147483647 w 263"/>
                <a:gd name="T3" fmla="*/ 2147483647 h 423"/>
                <a:gd name="T4" fmla="*/ 2147483647 w 263"/>
                <a:gd name="T5" fmla="*/ 2147483647 h 423"/>
                <a:gd name="T6" fmla="*/ 2147483647 w 263"/>
                <a:gd name="T7" fmla="*/ 2147483647 h 423"/>
                <a:gd name="T8" fmla="*/ 2147483647 w 263"/>
                <a:gd name="T9" fmla="*/ 2147483647 h 423"/>
                <a:gd name="T10" fmla="*/ 2147483647 w 263"/>
                <a:gd name="T11" fmla="*/ 2147483647 h 423"/>
                <a:gd name="T12" fmla="*/ 2147483647 w 263"/>
                <a:gd name="T13" fmla="*/ 2147483647 h 423"/>
                <a:gd name="T14" fmla="*/ 0 60000 65536"/>
                <a:gd name="T15" fmla="*/ 0 60000 65536"/>
                <a:gd name="T16" fmla="*/ 0 60000 65536"/>
                <a:gd name="T17" fmla="*/ 0 60000 65536"/>
                <a:gd name="T18" fmla="*/ 0 60000 65536"/>
                <a:gd name="T19" fmla="*/ 0 60000 65536"/>
                <a:gd name="T20" fmla="*/ 0 60000 65536"/>
                <a:gd name="T21" fmla="*/ 0 w 263"/>
                <a:gd name="T22" fmla="*/ 0 h 423"/>
                <a:gd name="T23" fmla="*/ 263 w 263"/>
                <a:gd name="T24" fmla="*/ 423 h 42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63" h="423">
                  <a:moveTo>
                    <a:pt x="7" y="384"/>
                  </a:moveTo>
                  <a:lnTo>
                    <a:pt x="215" y="16"/>
                  </a:lnTo>
                  <a:cubicBezTo>
                    <a:pt x="221" y="4"/>
                    <a:pt x="236" y="0"/>
                    <a:pt x="247" y="7"/>
                  </a:cubicBezTo>
                  <a:cubicBezTo>
                    <a:pt x="259" y="13"/>
                    <a:pt x="263" y="28"/>
                    <a:pt x="256" y="39"/>
                  </a:cubicBezTo>
                  <a:lnTo>
                    <a:pt x="48" y="407"/>
                  </a:lnTo>
                  <a:cubicBezTo>
                    <a:pt x="42" y="419"/>
                    <a:pt x="27" y="423"/>
                    <a:pt x="16" y="416"/>
                  </a:cubicBezTo>
                  <a:cubicBezTo>
                    <a:pt x="4" y="410"/>
                    <a:pt x="0" y="395"/>
                    <a:pt x="7" y="384"/>
                  </a:cubicBezTo>
                  <a:close/>
                </a:path>
              </a:pathLst>
            </a:custGeom>
            <a:solidFill>
              <a:schemeClr val="tx1"/>
            </a:solidFill>
            <a:ln w="76200">
              <a:solidFill>
                <a:schemeClr val="tx1"/>
              </a:solidFill>
              <a:bevel/>
              <a:headEnd/>
              <a:tailEnd/>
            </a:ln>
          </p:spPr>
          <p:txBody>
            <a:bodyPr/>
            <a:lstStyle/>
            <a:p>
              <a:endParaRPr lang="en-US"/>
            </a:p>
          </p:txBody>
        </p:sp>
        <p:sp>
          <p:nvSpPr>
            <p:cNvPr id="162834" name="Freeform 247"/>
            <p:cNvSpPr>
              <a:spLocks/>
            </p:cNvSpPr>
            <p:nvPr/>
          </p:nvSpPr>
          <p:spPr bwMode="auto">
            <a:xfrm>
              <a:off x="3545999" y="1976009"/>
              <a:ext cx="151047" cy="159369"/>
            </a:xfrm>
            <a:custGeom>
              <a:avLst/>
              <a:gdLst>
                <a:gd name="T0" fmla="*/ 2147483647 w 261"/>
                <a:gd name="T1" fmla="*/ 2147483647 h 277"/>
                <a:gd name="T2" fmla="*/ 2147483647 w 261"/>
                <a:gd name="T3" fmla="*/ 2147483647 h 277"/>
                <a:gd name="T4" fmla="*/ 2147483647 w 261"/>
                <a:gd name="T5" fmla="*/ 2147483647 h 277"/>
                <a:gd name="T6" fmla="*/ 2147483647 w 261"/>
                <a:gd name="T7" fmla="*/ 2147483647 h 277"/>
                <a:gd name="T8" fmla="*/ 2147483647 w 261"/>
                <a:gd name="T9" fmla="*/ 2147483647 h 277"/>
                <a:gd name="T10" fmla="*/ 2147483647 w 261"/>
                <a:gd name="T11" fmla="*/ 2147483647 h 277"/>
                <a:gd name="T12" fmla="*/ 2147483647 w 261"/>
                <a:gd name="T13" fmla="*/ 2147483647 h 277"/>
                <a:gd name="T14" fmla="*/ 0 60000 65536"/>
                <a:gd name="T15" fmla="*/ 0 60000 65536"/>
                <a:gd name="T16" fmla="*/ 0 60000 65536"/>
                <a:gd name="T17" fmla="*/ 0 60000 65536"/>
                <a:gd name="T18" fmla="*/ 0 60000 65536"/>
                <a:gd name="T19" fmla="*/ 0 60000 65536"/>
                <a:gd name="T20" fmla="*/ 0 60000 65536"/>
                <a:gd name="T21" fmla="*/ 0 w 261"/>
                <a:gd name="T22" fmla="*/ 0 h 277"/>
                <a:gd name="T23" fmla="*/ 261 w 261"/>
                <a:gd name="T24" fmla="*/ 277 h 27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61" h="277">
                  <a:moveTo>
                    <a:pt x="9" y="234"/>
                  </a:moveTo>
                  <a:lnTo>
                    <a:pt x="217" y="10"/>
                  </a:lnTo>
                  <a:cubicBezTo>
                    <a:pt x="226" y="0"/>
                    <a:pt x="241" y="0"/>
                    <a:pt x="251" y="9"/>
                  </a:cubicBezTo>
                  <a:cubicBezTo>
                    <a:pt x="261" y="18"/>
                    <a:pt x="261" y="33"/>
                    <a:pt x="252" y="43"/>
                  </a:cubicBezTo>
                  <a:lnTo>
                    <a:pt x="44" y="267"/>
                  </a:lnTo>
                  <a:cubicBezTo>
                    <a:pt x="35" y="277"/>
                    <a:pt x="20" y="277"/>
                    <a:pt x="10" y="268"/>
                  </a:cubicBezTo>
                  <a:cubicBezTo>
                    <a:pt x="0" y="259"/>
                    <a:pt x="0" y="244"/>
                    <a:pt x="9" y="234"/>
                  </a:cubicBezTo>
                  <a:close/>
                </a:path>
              </a:pathLst>
            </a:custGeom>
            <a:solidFill>
              <a:schemeClr val="tx1"/>
            </a:solidFill>
            <a:ln w="76200">
              <a:solidFill>
                <a:schemeClr val="tx1"/>
              </a:solidFill>
              <a:bevel/>
              <a:headEnd/>
              <a:tailEnd/>
            </a:ln>
          </p:spPr>
          <p:txBody>
            <a:bodyPr/>
            <a:lstStyle/>
            <a:p>
              <a:endParaRPr lang="en-US"/>
            </a:p>
          </p:txBody>
        </p:sp>
        <p:sp>
          <p:nvSpPr>
            <p:cNvPr id="162835" name="Freeform 248"/>
            <p:cNvSpPr>
              <a:spLocks/>
            </p:cNvSpPr>
            <p:nvPr/>
          </p:nvSpPr>
          <p:spPr bwMode="auto">
            <a:xfrm>
              <a:off x="3666836" y="1904454"/>
              <a:ext cx="154403" cy="104078"/>
            </a:xfrm>
            <a:custGeom>
              <a:avLst/>
              <a:gdLst>
                <a:gd name="T0" fmla="*/ 2147483647 w 263"/>
                <a:gd name="T1" fmla="*/ 2147483647 h 183"/>
                <a:gd name="T2" fmla="*/ 2147483647 w 263"/>
                <a:gd name="T3" fmla="*/ 2147483647 h 183"/>
                <a:gd name="T4" fmla="*/ 2147483647 w 263"/>
                <a:gd name="T5" fmla="*/ 2147483647 h 183"/>
                <a:gd name="T6" fmla="*/ 2147483647 w 263"/>
                <a:gd name="T7" fmla="*/ 2147483647 h 183"/>
                <a:gd name="T8" fmla="*/ 2147483647 w 263"/>
                <a:gd name="T9" fmla="*/ 2147483647 h 183"/>
                <a:gd name="T10" fmla="*/ 2147483647 w 263"/>
                <a:gd name="T11" fmla="*/ 2147483647 h 183"/>
                <a:gd name="T12" fmla="*/ 2147483647 w 263"/>
                <a:gd name="T13" fmla="*/ 2147483647 h 183"/>
                <a:gd name="T14" fmla="*/ 0 60000 65536"/>
                <a:gd name="T15" fmla="*/ 0 60000 65536"/>
                <a:gd name="T16" fmla="*/ 0 60000 65536"/>
                <a:gd name="T17" fmla="*/ 0 60000 65536"/>
                <a:gd name="T18" fmla="*/ 0 60000 65536"/>
                <a:gd name="T19" fmla="*/ 0 60000 65536"/>
                <a:gd name="T20" fmla="*/ 0 60000 65536"/>
                <a:gd name="T21" fmla="*/ 0 w 263"/>
                <a:gd name="T22" fmla="*/ 0 h 183"/>
                <a:gd name="T23" fmla="*/ 263 w 263"/>
                <a:gd name="T24" fmla="*/ 183 h 18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63" h="183">
                  <a:moveTo>
                    <a:pt x="15" y="135"/>
                  </a:moveTo>
                  <a:lnTo>
                    <a:pt x="223" y="7"/>
                  </a:lnTo>
                  <a:cubicBezTo>
                    <a:pt x="234" y="0"/>
                    <a:pt x="249" y="4"/>
                    <a:pt x="256" y="15"/>
                  </a:cubicBezTo>
                  <a:cubicBezTo>
                    <a:pt x="263" y="26"/>
                    <a:pt x="259" y="41"/>
                    <a:pt x="248" y="48"/>
                  </a:cubicBezTo>
                  <a:lnTo>
                    <a:pt x="40" y="176"/>
                  </a:lnTo>
                  <a:cubicBezTo>
                    <a:pt x="29" y="183"/>
                    <a:pt x="14" y="179"/>
                    <a:pt x="7" y="168"/>
                  </a:cubicBezTo>
                  <a:cubicBezTo>
                    <a:pt x="0" y="157"/>
                    <a:pt x="4" y="142"/>
                    <a:pt x="15" y="135"/>
                  </a:cubicBezTo>
                  <a:close/>
                </a:path>
              </a:pathLst>
            </a:custGeom>
            <a:solidFill>
              <a:schemeClr val="tx1"/>
            </a:solidFill>
            <a:ln w="76200">
              <a:solidFill>
                <a:schemeClr val="tx1"/>
              </a:solidFill>
              <a:bevel/>
              <a:headEnd/>
              <a:tailEnd/>
            </a:ln>
          </p:spPr>
          <p:txBody>
            <a:bodyPr/>
            <a:lstStyle/>
            <a:p>
              <a:endParaRPr lang="en-US"/>
            </a:p>
          </p:txBody>
        </p:sp>
        <p:sp>
          <p:nvSpPr>
            <p:cNvPr id="162836" name="Freeform 249"/>
            <p:cNvSpPr>
              <a:spLocks/>
            </p:cNvSpPr>
            <p:nvPr/>
          </p:nvSpPr>
          <p:spPr bwMode="auto">
            <a:xfrm>
              <a:off x="3791031" y="1858920"/>
              <a:ext cx="154403" cy="74806"/>
            </a:xfrm>
            <a:custGeom>
              <a:avLst/>
              <a:gdLst>
                <a:gd name="T0" fmla="*/ 2147483647 w 263"/>
                <a:gd name="T1" fmla="*/ 2147483647 h 135"/>
                <a:gd name="T2" fmla="*/ 2147483647 w 263"/>
                <a:gd name="T3" fmla="*/ 2147483647 h 135"/>
                <a:gd name="T4" fmla="*/ 2147483647 w 263"/>
                <a:gd name="T5" fmla="*/ 2147483647 h 135"/>
                <a:gd name="T6" fmla="*/ 2147483647 w 263"/>
                <a:gd name="T7" fmla="*/ 2147483647 h 135"/>
                <a:gd name="T8" fmla="*/ 2147483647 w 263"/>
                <a:gd name="T9" fmla="*/ 2147483647 h 135"/>
                <a:gd name="T10" fmla="*/ 2147483647 w 263"/>
                <a:gd name="T11" fmla="*/ 2147483647 h 135"/>
                <a:gd name="T12" fmla="*/ 2147483647 w 263"/>
                <a:gd name="T13" fmla="*/ 2147483647 h 135"/>
                <a:gd name="T14" fmla="*/ 0 60000 65536"/>
                <a:gd name="T15" fmla="*/ 0 60000 65536"/>
                <a:gd name="T16" fmla="*/ 0 60000 65536"/>
                <a:gd name="T17" fmla="*/ 0 60000 65536"/>
                <a:gd name="T18" fmla="*/ 0 60000 65536"/>
                <a:gd name="T19" fmla="*/ 0 60000 65536"/>
                <a:gd name="T20" fmla="*/ 0 60000 65536"/>
                <a:gd name="T21" fmla="*/ 0 w 263"/>
                <a:gd name="T22" fmla="*/ 0 h 135"/>
                <a:gd name="T23" fmla="*/ 263 w 263"/>
                <a:gd name="T24" fmla="*/ 135 h 13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63" h="135">
                  <a:moveTo>
                    <a:pt x="19" y="85"/>
                  </a:moveTo>
                  <a:lnTo>
                    <a:pt x="227" y="5"/>
                  </a:lnTo>
                  <a:cubicBezTo>
                    <a:pt x="239" y="0"/>
                    <a:pt x="253" y="6"/>
                    <a:pt x="258" y="19"/>
                  </a:cubicBezTo>
                  <a:cubicBezTo>
                    <a:pt x="263" y="31"/>
                    <a:pt x="256" y="45"/>
                    <a:pt x="244" y="50"/>
                  </a:cubicBezTo>
                  <a:lnTo>
                    <a:pt x="36" y="130"/>
                  </a:lnTo>
                  <a:cubicBezTo>
                    <a:pt x="24" y="135"/>
                    <a:pt x="10" y="128"/>
                    <a:pt x="5" y="116"/>
                  </a:cubicBezTo>
                  <a:cubicBezTo>
                    <a:pt x="0" y="104"/>
                    <a:pt x="6" y="90"/>
                    <a:pt x="19" y="85"/>
                  </a:cubicBezTo>
                  <a:close/>
                </a:path>
              </a:pathLst>
            </a:custGeom>
            <a:solidFill>
              <a:schemeClr val="tx1"/>
            </a:solidFill>
            <a:ln w="76200">
              <a:solidFill>
                <a:schemeClr val="tx1"/>
              </a:solidFill>
              <a:bevel/>
              <a:headEnd/>
              <a:tailEnd/>
            </a:ln>
          </p:spPr>
          <p:txBody>
            <a:bodyPr/>
            <a:lstStyle/>
            <a:p>
              <a:endParaRPr lang="en-US"/>
            </a:p>
          </p:txBody>
        </p:sp>
        <p:sp>
          <p:nvSpPr>
            <p:cNvPr id="162837" name="Freeform 250"/>
            <p:cNvSpPr>
              <a:spLocks/>
            </p:cNvSpPr>
            <p:nvPr/>
          </p:nvSpPr>
          <p:spPr bwMode="auto">
            <a:xfrm>
              <a:off x="3911867" y="1829648"/>
              <a:ext cx="154403" cy="58543"/>
            </a:xfrm>
            <a:custGeom>
              <a:avLst/>
              <a:gdLst>
                <a:gd name="T0" fmla="*/ 2147483647 w 261"/>
                <a:gd name="T1" fmla="*/ 2147483647 h 101"/>
                <a:gd name="T2" fmla="*/ 2147483647 w 261"/>
                <a:gd name="T3" fmla="*/ 2147483647 h 101"/>
                <a:gd name="T4" fmla="*/ 2147483647 w 261"/>
                <a:gd name="T5" fmla="*/ 2147483647 h 101"/>
                <a:gd name="T6" fmla="*/ 2147483647 w 261"/>
                <a:gd name="T7" fmla="*/ 2147483647 h 101"/>
                <a:gd name="T8" fmla="*/ 2147483647 w 261"/>
                <a:gd name="T9" fmla="*/ 2147483647 h 101"/>
                <a:gd name="T10" fmla="*/ 2147483647 w 261"/>
                <a:gd name="T11" fmla="*/ 2147483647 h 101"/>
                <a:gd name="T12" fmla="*/ 2147483647 w 261"/>
                <a:gd name="T13" fmla="*/ 2147483647 h 101"/>
                <a:gd name="T14" fmla="*/ 0 60000 65536"/>
                <a:gd name="T15" fmla="*/ 0 60000 65536"/>
                <a:gd name="T16" fmla="*/ 0 60000 65536"/>
                <a:gd name="T17" fmla="*/ 0 60000 65536"/>
                <a:gd name="T18" fmla="*/ 0 60000 65536"/>
                <a:gd name="T19" fmla="*/ 0 60000 65536"/>
                <a:gd name="T20" fmla="*/ 0 60000 65536"/>
                <a:gd name="T21" fmla="*/ 0 w 261"/>
                <a:gd name="T22" fmla="*/ 0 h 101"/>
                <a:gd name="T23" fmla="*/ 261 w 261"/>
                <a:gd name="T24" fmla="*/ 101 h 10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61" h="101">
                  <a:moveTo>
                    <a:pt x="21" y="51"/>
                  </a:moveTo>
                  <a:lnTo>
                    <a:pt x="229" y="3"/>
                  </a:lnTo>
                  <a:cubicBezTo>
                    <a:pt x="242" y="0"/>
                    <a:pt x="255" y="8"/>
                    <a:pt x="258" y="21"/>
                  </a:cubicBezTo>
                  <a:cubicBezTo>
                    <a:pt x="261" y="34"/>
                    <a:pt x="253" y="47"/>
                    <a:pt x="240" y="50"/>
                  </a:cubicBezTo>
                  <a:lnTo>
                    <a:pt x="32" y="98"/>
                  </a:lnTo>
                  <a:cubicBezTo>
                    <a:pt x="19" y="101"/>
                    <a:pt x="6" y="93"/>
                    <a:pt x="3" y="80"/>
                  </a:cubicBezTo>
                  <a:cubicBezTo>
                    <a:pt x="0" y="67"/>
                    <a:pt x="8" y="54"/>
                    <a:pt x="21" y="51"/>
                  </a:cubicBezTo>
                  <a:close/>
                </a:path>
              </a:pathLst>
            </a:custGeom>
            <a:solidFill>
              <a:schemeClr val="tx1"/>
            </a:solidFill>
            <a:ln w="76200">
              <a:solidFill>
                <a:schemeClr val="tx1"/>
              </a:solidFill>
              <a:bevel/>
              <a:headEnd/>
              <a:tailEnd/>
            </a:ln>
          </p:spPr>
          <p:txBody>
            <a:bodyPr/>
            <a:lstStyle/>
            <a:p>
              <a:endParaRPr lang="en-US"/>
            </a:p>
          </p:txBody>
        </p:sp>
        <p:sp>
          <p:nvSpPr>
            <p:cNvPr id="162838" name="Freeform 251"/>
            <p:cNvSpPr>
              <a:spLocks/>
            </p:cNvSpPr>
            <p:nvPr/>
          </p:nvSpPr>
          <p:spPr bwMode="auto">
            <a:xfrm>
              <a:off x="4036060" y="1823143"/>
              <a:ext cx="144334" cy="35777"/>
            </a:xfrm>
            <a:custGeom>
              <a:avLst/>
              <a:gdLst>
                <a:gd name="T0" fmla="*/ 2147483647 w 242"/>
                <a:gd name="T1" fmla="*/ 2147483647 h 66"/>
                <a:gd name="T2" fmla="*/ 2147483647 w 242"/>
                <a:gd name="T3" fmla="*/ 2147483647 h 66"/>
                <a:gd name="T4" fmla="*/ 2147483647 w 242"/>
                <a:gd name="T5" fmla="*/ 2147483647 h 66"/>
                <a:gd name="T6" fmla="*/ 2147483647 w 242"/>
                <a:gd name="T7" fmla="*/ 2147483647 h 66"/>
                <a:gd name="T8" fmla="*/ 2147483647 w 242"/>
                <a:gd name="T9" fmla="*/ 2147483647 h 66"/>
                <a:gd name="T10" fmla="*/ 2147483647 w 242"/>
                <a:gd name="T11" fmla="*/ 2147483647 h 66"/>
                <a:gd name="T12" fmla="*/ 2147483647 w 242"/>
                <a:gd name="T13" fmla="*/ 2147483647 h 66"/>
                <a:gd name="T14" fmla="*/ 0 60000 65536"/>
                <a:gd name="T15" fmla="*/ 0 60000 65536"/>
                <a:gd name="T16" fmla="*/ 0 60000 65536"/>
                <a:gd name="T17" fmla="*/ 0 60000 65536"/>
                <a:gd name="T18" fmla="*/ 0 60000 65536"/>
                <a:gd name="T19" fmla="*/ 0 60000 65536"/>
                <a:gd name="T20" fmla="*/ 0 60000 65536"/>
                <a:gd name="T21" fmla="*/ 0 w 242"/>
                <a:gd name="T22" fmla="*/ 0 h 66"/>
                <a:gd name="T23" fmla="*/ 242 w 242"/>
                <a:gd name="T24" fmla="*/ 66 h 6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42" h="66">
                  <a:moveTo>
                    <a:pt x="23" y="18"/>
                  </a:moveTo>
                  <a:lnTo>
                    <a:pt x="215" y="2"/>
                  </a:lnTo>
                  <a:cubicBezTo>
                    <a:pt x="229" y="0"/>
                    <a:pt x="240" y="10"/>
                    <a:pt x="241" y="23"/>
                  </a:cubicBezTo>
                  <a:cubicBezTo>
                    <a:pt x="242" y="37"/>
                    <a:pt x="233" y="48"/>
                    <a:pt x="219" y="49"/>
                  </a:cubicBezTo>
                  <a:lnTo>
                    <a:pt x="27" y="65"/>
                  </a:lnTo>
                  <a:cubicBezTo>
                    <a:pt x="14" y="66"/>
                    <a:pt x="3" y="57"/>
                    <a:pt x="2" y="43"/>
                  </a:cubicBezTo>
                  <a:cubicBezTo>
                    <a:pt x="0" y="30"/>
                    <a:pt x="10" y="19"/>
                    <a:pt x="23" y="18"/>
                  </a:cubicBezTo>
                  <a:close/>
                </a:path>
              </a:pathLst>
            </a:custGeom>
            <a:solidFill>
              <a:schemeClr val="tx1"/>
            </a:solidFill>
            <a:ln w="76200">
              <a:solidFill>
                <a:schemeClr val="tx1"/>
              </a:solidFill>
              <a:bevel/>
              <a:headEnd/>
              <a:tailEnd/>
            </a:ln>
          </p:spPr>
          <p:txBody>
            <a:bodyPr/>
            <a:lstStyle/>
            <a:p>
              <a:endParaRPr lang="en-US"/>
            </a:p>
          </p:txBody>
        </p:sp>
        <p:sp>
          <p:nvSpPr>
            <p:cNvPr id="162839" name="Freeform 252"/>
            <p:cNvSpPr>
              <a:spLocks/>
            </p:cNvSpPr>
            <p:nvPr/>
          </p:nvSpPr>
          <p:spPr bwMode="auto">
            <a:xfrm>
              <a:off x="4150183" y="1823143"/>
              <a:ext cx="151047" cy="35777"/>
            </a:xfrm>
            <a:custGeom>
              <a:avLst/>
              <a:gdLst>
                <a:gd name="T0" fmla="*/ 2147483647 w 257"/>
                <a:gd name="T1" fmla="*/ 2147483647 h 65"/>
                <a:gd name="T2" fmla="*/ 2147483647 w 257"/>
                <a:gd name="T3" fmla="*/ 2147483647 h 65"/>
                <a:gd name="T4" fmla="*/ 2147483647 w 257"/>
                <a:gd name="T5" fmla="*/ 2147483647 h 65"/>
                <a:gd name="T6" fmla="*/ 2147483647 w 257"/>
                <a:gd name="T7" fmla="*/ 2147483647 h 65"/>
                <a:gd name="T8" fmla="*/ 2147483647 w 257"/>
                <a:gd name="T9" fmla="*/ 2147483647 h 65"/>
                <a:gd name="T10" fmla="*/ 2147483647 w 257"/>
                <a:gd name="T11" fmla="*/ 2147483647 h 65"/>
                <a:gd name="T12" fmla="*/ 2147483647 w 257"/>
                <a:gd name="T13" fmla="*/ 2147483647 h 65"/>
                <a:gd name="T14" fmla="*/ 0 60000 65536"/>
                <a:gd name="T15" fmla="*/ 0 60000 65536"/>
                <a:gd name="T16" fmla="*/ 0 60000 65536"/>
                <a:gd name="T17" fmla="*/ 0 60000 65536"/>
                <a:gd name="T18" fmla="*/ 0 60000 65536"/>
                <a:gd name="T19" fmla="*/ 0 60000 65536"/>
                <a:gd name="T20" fmla="*/ 0 60000 65536"/>
                <a:gd name="T21" fmla="*/ 0 w 257"/>
                <a:gd name="T22" fmla="*/ 0 h 65"/>
                <a:gd name="T23" fmla="*/ 257 w 257"/>
                <a:gd name="T24" fmla="*/ 65 h 6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57" h="65">
                  <a:moveTo>
                    <a:pt x="26" y="1"/>
                  </a:moveTo>
                  <a:lnTo>
                    <a:pt x="234" y="17"/>
                  </a:lnTo>
                  <a:cubicBezTo>
                    <a:pt x="248" y="18"/>
                    <a:pt x="257" y="29"/>
                    <a:pt x="256" y="42"/>
                  </a:cubicBezTo>
                  <a:cubicBezTo>
                    <a:pt x="255" y="56"/>
                    <a:pt x="244" y="65"/>
                    <a:pt x="231" y="64"/>
                  </a:cubicBezTo>
                  <a:lnTo>
                    <a:pt x="23" y="48"/>
                  </a:lnTo>
                  <a:cubicBezTo>
                    <a:pt x="9" y="47"/>
                    <a:pt x="0" y="36"/>
                    <a:pt x="1" y="23"/>
                  </a:cubicBezTo>
                  <a:cubicBezTo>
                    <a:pt x="2" y="9"/>
                    <a:pt x="13" y="0"/>
                    <a:pt x="26" y="1"/>
                  </a:cubicBezTo>
                  <a:close/>
                </a:path>
              </a:pathLst>
            </a:custGeom>
            <a:solidFill>
              <a:schemeClr val="tx1"/>
            </a:solidFill>
            <a:ln w="76200">
              <a:solidFill>
                <a:schemeClr val="tx1"/>
              </a:solidFill>
              <a:bevel/>
              <a:headEnd/>
              <a:tailEnd/>
            </a:ln>
          </p:spPr>
          <p:txBody>
            <a:bodyPr/>
            <a:lstStyle/>
            <a:p>
              <a:endParaRPr lang="en-US"/>
            </a:p>
          </p:txBody>
        </p:sp>
        <p:sp>
          <p:nvSpPr>
            <p:cNvPr id="162840" name="Freeform 253"/>
            <p:cNvSpPr>
              <a:spLocks/>
            </p:cNvSpPr>
            <p:nvPr/>
          </p:nvSpPr>
          <p:spPr bwMode="auto">
            <a:xfrm>
              <a:off x="4271021" y="1829648"/>
              <a:ext cx="154403" cy="48786"/>
            </a:xfrm>
            <a:custGeom>
              <a:avLst/>
              <a:gdLst>
                <a:gd name="T0" fmla="*/ 2147483647 w 259"/>
                <a:gd name="T1" fmla="*/ 2147483647 h 83"/>
                <a:gd name="T2" fmla="*/ 2147483647 w 259"/>
                <a:gd name="T3" fmla="*/ 2147483647 h 83"/>
                <a:gd name="T4" fmla="*/ 2147483647 w 259"/>
                <a:gd name="T5" fmla="*/ 2147483647 h 83"/>
                <a:gd name="T6" fmla="*/ 2147483647 w 259"/>
                <a:gd name="T7" fmla="*/ 2147483647 h 83"/>
                <a:gd name="T8" fmla="*/ 2147483647 w 259"/>
                <a:gd name="T9" fmla="*/ 2147483647 h 83"/>
                <a:gd name="T10" fmla="*/ 2147483647 w 259"/>
                <a:gd name="T11" fmla="*/ 2147483647 h 83"/>
                <a:gd name="T12" fmla="*/ 2147483647 w 259"/>
                <a:gd name="T13" fmla="*/ 2147483647 h 83"/>
                <a:gd name="T14" fmla="*/ 0 60000 65536"/>
                <a:gd name="T15" fmla="*/ 0 60000 65536"/>
                <a:gd name="T16" fmla="*/ 0 60000 65536"/>
                <a:gd name="T17" fmla="*/ 0 60000 65536"/>
                <a:gd name="T18" fmla="*/ 0 60000 65536"/>
                <a:gd name="T19" fmla="*/ 0 60000 65536"/>
                <a:gd name="T20" fmla="*/ 0 60000 65536"/>
                <a:gd name="T21" fmla="*/ 0 w 259"/>
                <a:gd name="T22" fmla="*/ 0 h 83"/>
                <a:gd name="T23" fmla="*/ 259 w 259"/>
                <a:gd name="T24" fmla="*/ 83 h 8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59" h="83">
                  <a:moveTo>
                    <a:pt x="29" y="2"/>
                  </a:moveTo>
                  <a:lnTo>
                    <a:pt x="237" y="34"/>
                  </a:lnTo>
                  <a:cubicBezTo>
                    <a:pt x="250" y="36"/>
                    <a:pt x="259" y="48"/>
                    <a:pt x="257" y="61"/>
                  </a:cubicBezTo>
                  <a:cubicBezTo>
                    <a:pt x="255" y="74"/>
                    <a:pt x="243" y="83"/>
                    <a:pt x="230" y="81"/>
                  </a:cubicBezTo>
                  <a:lnTo>
                    <a:pt x="22" y="49"/>
                  </a:lnTo>
                  <a:cubicBezTo>
                    <a:pt x="9" y="47"/>
                    <a:pt x="0" y="35"/>
                    <a:pt x="2" y="22"/>
                  </a:cubicBezTo>
                  <a:cubicBezTo>
                    <a:pt x="4" y="9"/>
                    <a:pt x="16" y="0"/>
                    <a:pt x="29" y="2"/>
                  </a:cubicBezTo>
                  <a:close/>
                </a:path>
              </a:pathLst>
            </a:custGeom>
            <a:solidFill>
              <a:schemeClr val="tx1"/>
            </a:solidFill>
            <a:ln w="76200">
              <a:solidFill>
                <a:schemeClr val="tx1"/>
              </a:solidFill>
              <a:bevel/>
              <a:headEnd/>
              <a:tailEnd/>
            </a:ln>
          </p:spPr>
          <p:txBody>
            <a:bodyPr/>
            <a:lstStyle/>
            <a:p>
              <a:endParaRPr lang="en-US"/>
            </a:p>
          </p:txBody>
        </p:sp>
        <p:sp>
          <p:nvSpPr>
            <p:cNvPr id="162841" name="Freeform 254"/>
            <p:cNvSpPr>
              <a:spLocks/>
            </p:cNvSpPr>
            <p:nvPr/>
          </p:nvSpPr>
          <p:spPr bwMode="auto">
            <a:xfrm>
              <a:off x="4395215" y="1849163"/>
              <a:ext cx="154403" cy="74806"/>
            </a:xfrm>
            <a:custGeom>
              <a:avLst/>
              <a:gdLst>
                <a:gd name="T0" fmla="*/ 2147483647 w 263"/>
                <a:gd name="T1" fmla="*/ 2147483647 h 135"/>
                <a:gd name="T2" fmla="*/ 2147483647 w 263"/>
                <a:gd name="T3" fmla="*/ 2147483647 h 135"/>
                <a:gd name="T4" fmla="*/ 2147483647 w 263"/>
                <a:gd name="T5" fmla="*/ 2147483647 h 135"/>
                <a:gd name="T6" fmla="*/ 2147483647 w 263"/>
                <a:gd name="T7" fmla="*/ 2147483647 h 135"/>
                <a:gd name="T8" fmla="*/ 2147483647 w 263"/>
                <a:gd name="T9" fmla="*/ 2147483647 h 135"/>
                <a:gd name="T10" fmla="*/ 2147483647 w 263"/>
                <a:gd name="T11" fmla="*/ 2147483647 h 135"/>
                <a:gd name="T12" fmla="*/ 2147483647 w 263"/>
                <a:gd name="T13" fmla="*/ 2147483647 h 135"/>
                <a:gd name="T14" fmla="*/ 0 60000 65536"/>
                <a:gd name="T15" fmla="*/ 0 60000 65536"/>
                <a:gd name="T16" fmla="*/ 0 60000 65536"/>
                <a:gd name="T17" fmla="*/ 0 60000 65536"/>
                <a:gd name="T18" fmla="*/ 0 60000 65536"/>
                <a:gd name="T19" fmla="*/ 0 60000 65536"/>
                <a:gd name="T20" fmla="*/ 0 60000 65536"/>
                <a:gd name="T21" fmla="*/ 0 w 263"/>
                <a:gd name="T22" fmla="*/ 0 h 135"/>
                <a:gd name="T23" fmla="*/ 263 w 263"/>
                <a:gd name="T24" fmla="*/ 135 h 13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63" h="135">
                  <a:moveTo>
                    <a:pt x="36" y="5"/>
                  </a:moveTo>
                  <a:lnTo>
                    <a:pt x="244" y="85"/>
                  </a:lnTo>
                  <a:cubicBezTo>
                    <a:pt x="256" y="90"/>
                    <a:pt x="263" y="104"/>
                    <a:pt x="258" y="116"/>
                  </a:cubicBezTo>
                  <a:cubicBezTo>
                    <a:pt x="253" y="128"/>
                    <a:pt x="239" y="135"/>
                    <a:pt x="227" y="130"/>
                  </a:cubicBezTo>
                  <a:lnTo>
                    <a:pt x="19" y="50"/>
                  </a:lnTo>
                  <a:cubicBezTo>
                    <a:pt x="6" y="45"/>
                    <a:pt x="0" y="31"/>
                    <a:pt x="5" y="19"/>
                  </a:cubicBezTo>
                  <a:cubicBezTo>
                    <a:pt x="10" y="6"/>
                    <a:pt x="24" y="0"/>
                    <a:pt x="36" y="5"/>
                  </a:cubicBezTo>
                  <a:close/>
                </a:path>
              </a:pathLst>
            </a:custGeom>
            <a:solidFill>
              <a:schemeClr val="tx1"/>
            </a:solidFill>
            <a:ln w="76200">
              <a:solidFill>
                <a:schemeClr val="tx1"/>
              </a:solidFill>
              <a:bevel/>
              <a:headEnd/>
              <a:tailEnd/>
            </a:ln>
          </p:spPr>
          <p:txBody>
            <a:bodyPr/>
            <a:lstStyle/>
            <a:p>
              <a:endParaRPr lang="en-US"/>
            </a:p>
          </p:txBody>
        </p:sp>
        <p:sp>
          <p:nvSpPr>
            <p:cNvPr id="162842" name="Freeform 255"/>
            <p:cNvSpPr>
              <a:spLocks/>
            </p:cNvSpPr>
            <p:nvPr/>
          </p:nvSpPr>
          <p:spPr bwMode="auto">
            <a:xfrm>
              <a:off x="4516052" y="1894697"/>
              <a:ext cx="154403" cy="104078"/>
            </a:xfrm>
            <a:custGeom>
              <a:avLst/>
              <a:gdLst>
                <a:gd name="T0" fmla="*/ 2147483647 w 263"/>
                <a:gd name="T1" fmla="*/ 2147483647 h 183"/>
                <a:gd name="T2" fmla="*/ 2147483647 w 263"/>
                <a:gd name="T3" fmla="*/ 2147483647 h 183"/>
                <a:gd name="T4" fmla="*/ 2147483647 w 263"/>
                <a:gd name="T5" fmla="*/ 2147483647 h 183"/>
                <a:gd name="T6" fmla="*/ 2147483647 w 263"/>
                <a:gd name="T7" fmla="*/ 2147483647 h 183"/>
                <a:gd name="T8" fmla="*/ 2147483647 w 263"/>
                <a:gd name="T9" fmla="*/ 2147483647 h 183"/>
                <a:gd name="T10" fmla="*/ 2147483647 w 263"/>
                <a:gd name="T11" fmla="*/ 2147483647 h 183"/>
                <a:gd name="T12" fmla="*/ 2147483647 w 263"/>
                <a:gd name="T13" fmla="*/ 2147483647 h 183"/>
                <a:gd name="T14" fmla="*/ 0 60000 65536"/>
                <a:gd name="T15" fmla="*/ 0 60000 65536"/>
                <a:gd name="T16" fmla="*/ 0 60000 65536"/>
                <a:gd name="T17" fmla="*/ 0 60000 65536"/>
                <a:gd name="T18" fmla="*/ 0 60000 65536"/>
                <a:gd name="T19" fmla="*/ 0 60000 65536"/>
                <a:gd name="T20" fmla="*/ 0 60000 65536"/>
                <a:gd name="T21" fmla="*/ 0 w 263"/>
                <a:gd name="T22" fmla="*/ 0 h 183"/>
                <a:gd name="T23" fmla="*/ 263 w 263"/>
                <a:gd name="T24" fmla="*/ 183 h 18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63" h="183">
                  <a:moveTo>
                    <a:pt x="40" y="7"/>
                  </a:moveTo>
                  <a:lnTo>
                    <a:pt x="248" y="135"/>
                  </a:lnTo>
                  <a:cubicBezTo>
                    <a:pt x="259" y="142"/>
                    <a:pt x="263" y="157"/>
                    <a:pt x="256" y="168"/>
                  </a:cubicBezTo>
                  <a:cubicBezTo>
                    <a:pt x="249" y="179"/>
                    <a:pt x="234" y="183"/>
                    <a:pt x="223" y="176"/>
                  </a:cubicBezTo>
                  <a:lnTo>
                    <a:pt x="15" y="48"/>
                  </a:lnTo>
                  <a:cubicBezTo>
                    <a:pt x="4" y="41"/>
                    <a:pt x="0" y="26"/>
                    <a:pt x="7" y="15"/>
                  </a:cubicBezTo>
                  <a:cubicBezTo>
                    <a:pt x="14" y="4"/>
                    <a:pt x="29" y="0"/>
                    <a:pt x="40" y="7"/>
                  </a:cubicBezTo>
                  <a:close/>
                </a:path>
              </a:pathLst>
            </a:custGeom>
            <a:solidFill>
              <a:schemeClr val="tx1"/>
            </a:solidFill>
            <a:ln w="76200">
              <a:solidFill>
                <a:schemeClr val="tx1"/>
              </a:solidFill>
              <a:bevel/>
              <a:headEnd/>
              <a:tailEnd/>
            </a:ln>
          </p:spPr>
          <p:txBody>
            <a:bodyPr/>
            <a:lstStyle/>
            <a:p>
              <a:endParaRPr lang="en-US"/>
            </a:p>
          </p:txBody>
        </p:sp>
        <p:sp>
          <p:nvSpPr>
            <p:cNvPr id="162843" name="Freeform 256"/>
            <p:cNvSpPr>
              <a:spLocks/>
            </p:cNvSpPr>
            <p:nvPr/>
          </p:nvSpPr>
          <p:spPr bwMode="auto">
            <a:xfrm>
              <a:off x="4640244" y="1966249"/>
              <a:ext cx="154403" cy="149612"/>
            </a:xfrm>
            <a:custGeom>
              <a:avLst/>
              <a:gdLst>
                <a:gd name="T0" fmla="*/ 2147483647 w 261"/>
                <a:gd name="T1" fmla="*/ 2147483647 h 261"/>
                <a:gd name="T2" fmla="*/ 2147483647 w 261"/>
                <a:gd name="T3" fmla="*/ 2147483647 h 261"/>
                <a:gd name="T4" fmla="*/ 2147483647 w 261"/>
                <a:gd name="T5" fmla="*/ 2147483647 h 261"/>
                <a:gd name="T6" fmla="*/ 2147483647 w 261"/>
                <a:gd name="T7" fmla="*/ 2147483647 h 261"/>
                <a:gd name="T8" fmla="*/ 2147483647 w 261"/>
                <a:gd name="T9" fmla="*/ 2147483647 h 261"/>
                <a:gd name="T10" fmla="*/ 2147483647 w 261"/>
                <a:gd name="T11" fmla="*/ 2147483647 h 261"/>
                <a:gd name="T12" fmla="*/ 2147483647 w 261"/>
                <a:gd name="T13" fmla="*/ 2147483647 h 261"/>
                <a:gd name="T14" fmla="*/ 0 60000 65536"/>
                <a:gd name="T15" fmla="*/ 0 60000 65536"/>
                <a:gd name="T16" fmla="*/ 0 60000 65536"/>
                <a:gd name="T17" fmla="*/ 0 60000 65536"/>
                <a:gd name="T18" fmla="*/ 0 60000 65536"/>
                <a:gd name="T19" fmla="*/ 0 60000 65536"/>
                <a:gd name="T20" fmla="*/ 0 60000 65536"/>
                <a:gd name="T21" fmla="*/ 0 w 261"/>
                <a:gd name="T22" fmla="*/ 0 h 261"/>
                <a:gd name="T23" fmla="*/ 261 w 261"/>
                <a:gd name="T24" fmla="*/ 261 h 26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61" h="261">
                  <a:moveTo>
                    <a:pt x="43" y="9"/>
                  </a:moveTo>
                  <a:lnTo>
                    <a:pt x="251" y="217"/>
                  </a:lnTo>
                  <a:cubicBezTo>
                    <a:pt x="261" y="227"/>
                    <a:pt x="261" y="242"/>
                    <a:pt x="251" y="251"/>
                  </a:cubicBezTo>
                  <a:cubicBezTo>
                    <a:pt x="242" y="261"/>
                    <a:pt x="227" y="261"/>
                    <a:pt x="217" y="251"/>
                  </a:cubicBezTo>
                  <a:lnTo>
                    <a:pt x="9" y="43"/>
                  </a:lnTo>
                  <a:cubicBezTo>
                    <a:pt x="0" y="34"/>
                    <a:pt x="0" y="19"/>
                    <a:pt x="9" y="9"/>
                  </a:cubicBezTo>
                  <a:cubicBezTo>
                    <a:pt x="19" y="0"/>
                    <a:pt x="34" y="0"/>
                    <a:pt x="43" y="9"/>
                  </a:cubicBezTo>
                  <a:close/>
                </a:path>
              </a:pathLst>
            </a:custGeom>
            <a:solidFill>
              <a:schemeClr val="tx1"/>
            </a:solidFill>
            <a:ln w="76200">
              <a:solidFill>
                <a:schemeClr val="tx1"/>
              </a:solidFill>
              <a:bevel/>
              <a:headEnd/>
              <a:tailEnd/>
            </a:ln>
          </p:spPr>
          <p:txBody>
            <a:bodyPr/>
            <a:lstStyle/>
            <a:p>
              <a:endParaRPr lang="en-US"/>
            </a:p>
          </p:txBody>
        </p:sp>
        <p:sp>
          <p:nvSpPr>
            <p:cNvPr id="162844" name="Freeform 257"/>
            <p:cNvSpPr>
              <a:spLocks/>
            </p:cNvSpPr>
            <p:nvPr/>
          </p:nvSpPr>
          <p:spPr bwMode="auto">
            <a:xfrm>
              <a:off x="4761082" y="2086590"/>
              <a:ext cx="154403" cy="224418"/>
            </a:xfrm>
            <a:custGeom>
              <a:avLst/>
              <a:gdLst>
                <a:gd name="T0" fmla="*/ 2147483647 w 263"/>
                <a:gd name="T1" fmla="*/ 2147483647 h 391"/>
                <a:gd name="T2" fmla="*/ 2147483647 w 263"/>
                <a:gd name="T3" fmla="*/ 2147483647 h 391"/>
                <a:gd name="T4" fmla="*/ 2147483647 w 263"/>
                <a:gd name="T5" fmla="*/ 2147483647 h 391"/>
                <a:gd name="T6" fmla="*/ 2147483647 w 263"/>
                <a:gd name="T7" fmla="*/ 2147483647 h 391"/>
                <a:gd name="T8" fmla="*/ 2147483647 w 263"/>
                <a:gd name="T9" fmla="*/ 2147483647 h 391"/>
                <a:gd name="T10" fmla="*/ 2147483647 w 263"/>
                <a:gd name="T11" fmla="*/ 2147483647 h 391"/>
                <a:gd name="T12" fmla="*/ 2147483647 w 263"/>
                <a:gd name="T13" fmla="*/ 2147483647 h 391"/>
                <a:gd name="T14" fmla="*/ 0 60000 65536"/>
                <a:gd name="T15" fmla="*/ 0 60000 65536"/>
                <a:gd name="T16" fmla="*/ 0 60000 65536"/>
                <a:gd name="T17" fmla="*/ 0 60000 65536"/>
                <a:gd name="T18" fmla="*/ 0 60000 65536"/>
                <a:gd name="T19" fmla="*/ 0 60000 65536"/>
                <a:gd name="T20" fmla="*/ 0 60000 65536"/>
                <a:gd name="T21" fmla="*/ 0 w 263"/>
                <a:gd name="T22" fmla="*/ 0 h 391"/>
                <a:gd name="T23" fmla="*/ 263 w 263"/>
                <a:gd name="T24" fmla="*/ 391 h 39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63" h="391">
                  <a:moveTo>
                    <a:pt x="48" y="15"/>
                  </a:moveTo>
                  <a:lnTo>
                    <a:pt x="256" y="351"/>
                  </a:lnTo>
                  <a:cubicBezTo>
                    <a:pt x="263" y="362"/>
                    <a:pt x="259" y="377"/>
                    <a:pt x="248" y="384"/>
                  </a:cubicBezTo>
                  <a:cubicBezTo>
                    <a:pt x="237" y="391"/>
                    <a:pt x="222" y="387"/>
                    <a:pt x="215" y="376"/>
                  </a:cubicBezTo>
                  <a:lnTo>
                    <a:pt x="7" y="40"/>
                  </a:lnTo>
                  <a:cubicBezTo>
                    <a:pt x="0" y="29"/>
                    <a:pt x="4" y="14"/>
                    <a:pt x="15" y="7"/>
                  </a:cubicBezTo>
                  <a:cubicBezTo>
                    <a:pt x="26" y="0"/>
                    <a:pt x="41" y="4"/>
                    <a:pt x="48" y="15"/>
                  </a:cubicBezTo>
                  <a:close/>
                </a:path>
              </a:pathLst>
            </a:custGeom>
            <a:solidFill>
              <a:schemeClr val="tx1"/>
            </a:solidFill>
            <a:ln w="76200">
              <a:solidFill>
                <a:schemeClr val="tx1"/>
              </a:solidFill>
              <a:bevel/>
              <a:headEnd/>
              <a:tailEnd/>
            </a:ln>
          </p:spPr>
          <p:txBody>
            <a:bodyPr/>
            <a:lstStyle/>
            <a:p>
              <a:endParaRPr lang="en-US"/>
            </a:p>
          </p:txBody>
        </p:sp>
        <p:sp>
          <p:nvSpPr>
            <p:cNvPr id="162845" name="Freeform 258"/>
            <p:cNvSpPr>
              <a:spLocks/>
            </p:cNvSpPr>
            <p:nvPr/>
          </p:nvSpPr>
          <p:spPr bwMode="auto">
            <a:xfrm>
              <a:off x="4885276" y="2278482"/>
              <a:ext cx="154403" cy="331748"/>
            </a:xfrm>
            <a:custGeom>
              <a:avLst/>
              <a:gdLst>
                <a:gd name="T0" fmla="*/ 2147483647 w 263"/>
                <a:gd name="T1" fmla="*/ 2147483647 h 583"/>
                <a:gd name="T2" fmla="*/ 2147483647 w 263"/>
                <a:gd name="T3" fmla="*/ 2147483647 h 583"/>
                <a:gd name="T4" fmla="*/ 2147483647 w 263"/>
                <a:gd name="T5" fmla="*/ 2147483647 h 583"/>
                <a:gd name="T6" fmla="*/ 2147483647 w 263"/>
                <a:gd name="T7" fmla="*/ 2147483647 h 583"/>
                <a:gd name="T8" fmla="*/ 2147483647 w 263"/>
                <a:gd name="T9" fmla="*/ 2147483647 h 583"/>
                <a:gd name="T10" fmla="*/ 2147483647 w 263"/>
                <a:gd name="T11" fmla="*/ 2147483647 h 583"/>
                <a:gd name="T12" fmla="*/ 2147483647 w 263"/>
                <a:gd name="T13" fmla="*/ 2147483647 h 583"/>
                <a:gd name="T14" fmla="*/ 0 60000 65536"/>
                <a:gd name="T15" fmla="*/ 0 60000 65536"/>
                <a:gd name="T16" fmla="*/ 0 60000 65536"/>
                <a:gd name="T17" fmla="*/ 0 60000 65536"/>
                <a:gd name="T18" fmla="*/ 0 60000 65536"/>
                <a:gd name="T19" fmla="*/ 0 60000 65536"/>
                <a:gd name="T20" fmla="*/ 0 60000 65536"/>
                <a:gd name="T21" fmla="*/ 0 w 263"/>
                <a:gd name="T22" fmla="*/ 0 h 583"/>
                <a:gd name="T23" fmla="*/ 263 w 263"/>
                <a:gd name="T24" fmla="*/ 583 h 58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63" h="583">
                  <a:moveTo>
                    <a:pt x="50" y="19"/>
                  </a:moveTo>
                  <a:lnTo>
                    <a:pt x="258" y="547"/>
                  </a:lnTo>
                  <a:cubicBezTo>
                    <a:pt x="263" y="559"/>
                    <a:pt x="257" y="573"/>
                    <a:pt x="244" y="578"/>
                  </a:cubicBezTo>
                  <a:cubicBezTo>
                    <a:pt x="232" y="583"/>
                    <a:pt x="218" y="577"/>
                    <a:pt x="213" y="564"/>
                  </a:cubicBezTo>
                  <a:lnTo>
                    <a:pt x="5" y="36"/>
                  </a:lnTo>
                  <a:cubicBezTo>
                    <a:pt x="0" y="24"/>
                    <a:pt x="6" y="10"/>
                    <a:pt x="19" y="5"/>
                  </a:cubicBezTo>
                  <a:cubicBezTo>
                    <a:pt x="31" y="0"/>
                    <a:pt x="45" y="6"/>
                    <a:pt x="50" y="19"/>
                  </a:cubicBezTo>
                  <a:close/>
                </a:path>
              </a:pathLst>
            </a:custGeom>
            <a:solidFill>
              <a:schemeClr val="tx1"/>
            </a:solidFill>
            <a:ln w="76200">
              <a:solidFill>
                <a:schemeClr val="tx1"/>
              </a:solidFill>
              <a:bevel/>
              <a:headEnd/>
              <a:tailEnd/>
            </a:ln>
          </p:spPr>
          <p:txBody>
            <a:bodyPr/>
            <a:lstStyle/>
            <a:p>
              <a:endParaRPr lang="en-US"/>
            </a:p>
          </p:txBody>
        </p:sp>
        <p:sp>
          <p:nvSpPr>
            <p:cNvPr id="162846" name="Freeform 259"/>
            <p:cNvSpPr>
              <a:spLocks/>
            </p:cNvSpPr>
            <p:nvPr/>
          </p:nvSpPr>
          <p:spPr bwMode="auto">
            <a:xfrm>
              <a:off x="5009469" y="2580958"/>
              <a:ext cx="151047" cy="432574"/>
            </a:xfrm>
            <a:custGeom>
              <a:avLst/>
              <a:gdLst>
                <a:gd name="T0" fmla="*/ 2147483647 w 261"/>
                <a:gd name="T1" fmla="*/ 2147483647 h 757"/>
                <a:gd name="T2" fmla="*/ 2147483647 w 261"/>
                <a:gd name="T3" fmla="*/ 2147483647 h 757"/>
                <a:gd name="T4" fmla="*/ 2147483647 w 261"/>
                <a:gd name="T5" fmla="*/ 2147483647 h 757"/>
                <a:gd name="T6" fmla="*/ 2147483647 w 261"/>
                <a:gd name="T7" fmla="*/ 2147483647 h 757"/>
                <a:gd name="T8" fmla="*/ 2147483647 w 261"/>
                <a:gd name="T9" fmla="*/ 2147483647 h 757"/>
                <a:gd name="T10" fmla="*/ 2147483647 w 261"/>
                <a:gd name="T11" fmla="*/ 2147483647 h 757"/>
                <a:gd name="T12" fmla="*/ 2147483647 w 261"/>
                <a:gd name="T13" fmla="*/ 2147483647 h 757"/>
                <a:gd name="T14" fmla="*/ 0 60000 65536"/>
                <a:gd name="T15" fmla="*/ 0 60000 65536"/>
                <a:gd name="T16" fmla="*/ 0 60000 65536"/>
                <a:gd name="T17" fmla="*/ 0 60000 65536"/>
                <a:gd name="T18" fmla="*/ 0 60000 65536"/>
                <a:gd name="T19" fmla="*/ 0 60000 65536"/>
                <a:gd name="T20" fmla="*/ 0 60000 65536"/>
                <a:gd name="T21" fmla="*/ 0 w 261"/>
                <a:gd name="T22" fmla="*/ 0 h 757"/>
                <a:gd name="T23" fmla="*/ 261 w 261"/>
                <a:gd name="T24" fmla="*/ 757 h 75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61" h="757">
                  <a:moveTo>
                    <a:pt x="49" y="20"/>
                  </a:moveTo>
                  <a:lnTo>
                    <a:pt x="257" y="724"/>
                  </a:lnTo>
                  <a:cubicBezTo>
                    <a:pt x="261" y="736"/>
                    <a:pt x="254" y="750"/>
                    <a:pt x="241" y="753"/>
                  </a:cubicBezTo>
                  <a:cubicBezTo>
                    <a:pt x="229" y="757"/>
                    <a:pt x="215" y="750"/>
                    <a:pt x="211" y="737"/>
                  </a:cubicBezTo>
                  <a:lnTo>
                    <a:pt x="3" y="33"/>
                  </a:lnTo>
                  <a:cubicBezTo>
                    <a:pt x="0" y="21"/>
                    <a:pt x="7" y="7"/>
                    <a:pt x="20" y="3"/>
                  </a:cubicBezTo>
                  <a:cubicBezTo>
                    <a:pt x="32" y="0"/>
                    <a:pt x="46" y="7"/>
                    <a:pt x="49" y="20"/>
                  </a:cubicBezTo>
                  <a:close/>
                </a:path>
              </a:pathLst>
            </a:custGeom>
            <a:solidFill>
              <a:schemeClr val="tx1"/>
            </a:solidFill>
            <a:ln w="76200">
              <a:solidFill>
                <a:schemeClr val="tx1"/>
              </a:solidFill>
              <a:bevel/>
              <a:headEnd/>
              <a:tailEnd/>
            </a:ln>
          </p:spPr>
          <p:txBody>
            <a:bodyPr/>
            <a:lstStyle/>
            <a:p>
              <a:endParaRPr lang="en-US"/>
            </a:p>
          </p:txBody>
        </p:sp>
        <p:sp>
          <p:nvSpPr>
            <p:cNvPr id="162847" name="Freeform 260"/>
            <p:cNvSpPr>
              <a:spLocks/>
            </p:cNvSpPr>
            <p:nvPr/>
          </p:nvSpPr>
          <p:spPr bwMode="auto">
            <a:xfrm>
              <a:off x="5130305" y="2984261"/>
              <a:ext cx="154403" cy="487866"/>
            </a:xfrm>
            <a:custGeom>
              <a:avLst/>
              <a:gdLst>
                <a:gd name="T0" fmla="*/ 2147483647 w 261"/>
                <a:gd name="T1" fmla="*/ 2147483647 h 853"/>
                <a:gd name="T2" fmla="*/ 2147483647 w 261"/>
                <a:gd name="T3" fmla="*/ 2147483647 h 853"/>
                <a:gd name="T4" fmla="*/ 2147483647 w 261"/>
                <a:gd name="T5" fmla="*/ 2147483647 h 853"/>
                <a:gd name="T6" fmla="*/ 2147483647 w 261"/>
                <a:gd name="T7" fmla="*/ 2147483647 h 853"/>
                <a:gd name="T8" fmla="*/ 2147483647 w 261"/>
                <a:gd name="T9" fmla="*/ 2147483647 h 853"/>
                <a:gd name="T10" fmla="*/ 2147483647 w 261"/>
                <a:gd name="T11" fmla="*/ 2147483647 h 853"/>
                <a:gd name="T12" fmla="*/ 2147483647 w 261"/>
                <a:gd name="T13" fmla="*/ 2147483647 h 853"/>
                <a:gd name="T14" fmla="*/ 0 60000 65536"/>
                <a:gd name="T15" fmla="*/ 0 60000 65536"/>
                <a:gd name="T16" fmla="*/ 0 60000 65536"/>
                <a:gd name="T17" fmla="*/ 0 60000 65536"/>
                <a:gd name="T18" fmla="*/ 0 60000 65536"/>
                <a:gd name="T19" fmla="*/ 0 60000 65536"/>
                <a:gd name="T20" fmla="*/ 0 60000 65536"/>
                <a:gd name="T21" fmla="*/ 0 w 261"/>
                <a:gd name="T22" fmla="*/ 0 h 853"/>
                <a:gd name="T23" fmla="*/ 261 w 261"/>
                <a:gd name="T24" fmla="*/ 853 h 85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61" h="853">
                  <a:moveTo>
                    <a:pt x="50" y="20"/>
                  </a:moveTo>
                  <a:lnTo>
                    <a:pt x="258" y="820"/>
                  </a:lnTo>
                  <a:cubicBezTo>
                    <a:pt x="261" y="833"/>
                    <a:pt x="253" y="846"/>
                    <a:pt x="241" y="850"/>
                  </a:cubicBezTo>
                  <a:cubicBezTo>
                    <a:pt x="228" y="853"/>
                    <a:pt x="215" y="845"/>
                    <a:pt x="211" y="833"/>
                  </a:cubicBezTo>
                  <a:lnTo>
                    <a:pt x="3" y="33"/>
                  </a:lnTo>
                  <a:cubicBezTo>
                    <a:pt x="0" y="20"/>
                    <a:pt x="8" y="7"/>
                    <a:pt x="20" y="3"/>
                  </a:cubicBezTo>
                  <a:cubicBezTo>
                    <a:pt x="33" y="0"/>
                    <a:pt x="46" y="8"/>
                    <a:pt x="50" y="20"/>
                  </a:cubicBezTo>
                  <a:close/>
                </a:path>
              </a:pathLst>
            </a:custGeom>
            <a:solidFill>
              <a:schemeClr val="tx1"/>
            </a:solidFill>
            <a:ln w="76200">
              <a:solidFill>
                <a:schemeClr val="tx1"/>
              </a:solidFill>
              <a:bevel/>
              <a:headEnd/>
              <a:tailEnd/>
            </a:ln>
          </p:spPr>
          <p:txBody>
            <a:bodyPr/>
            <a:lstStyle/>
            <a:p>
              <a:endParaRPr lang="en-US"/>
            </a:p>
          </p:txBody>
        </p:sp>
        <p:sp>
          <p:nvSpPr>
            <p:cNvPr id="162848" name="Freeform 261"/>
            <p:cNvSpPr>
              <a:spLocks/>
            </p:cNvSpPr>
            <p:nvPr/>
          </p:nvSpPr>
          <p:spPr bwMode="auto">
            <a:xfrm>
              <a:off x="5254501" y="3439600"/>
              <a:ext cx="154403" cy="416311"/>
            </a:xfrm>
            <a:custGeom>
              <a:avLst/>
              <a:gdLst>
                <a:gd name="T0" fmla="*/ 2147483647 w 261"/>
                <a:gd name="T1" fmla="*/ 2147483647 h 725"/>
                <a:gd name="T2" fmla="*/ 2147483647 w 261"/>
                <a:gd name="T3" fmla="*/ 2147483647 h 725"/>
                <a:gd name="T4" fmla="*/ 2147483647 w 261"/>
                <a:gd name="T5" fmla="*/ 2147483647 h 725"/>
                <a:gd name="T6" fmla="*/ 2147483647 w 261"/>
                <a:gd name="T7" fmla="*/ 2147483647 h 725"/>
                <a:gd name="T8" fmla="*/ 2147483647 w 261"/>
                <a:gd name="T9" fmla="*/ 2147483647 h 725"/>
                <a:gd name="T10" fmla="*/ 2147483647 w 261"/>
                <a:gd name="T11" fmla="*/ 2147483647 h 725"/>
                <a:gd name="T12" fmla="*/ 2147483647 w 261"/>
                <a:gd name="T13" fmla="*/ 2147483647 h 725"/>
                <a:gd name="T14" fmla="*/ 0 60000 65536"/>
                <a:gd name="T15" fmla="*/ 0 60000 65536"/>
                <a:gd name="T16" fmla="*/ 0 60000 65536"/>
                <a:gd name="T17" fmla="*/ 0 60000 65536"/>
                <a:gd name="T18" fmla="*/ 0 60000 65536"/>
                <a:gd name="T19" fmla="*/ 0 60000 65536"/>
                <a:gd name="T20" fmla="*/ 0 60000 65536"/>
                <a:gd name="T21" fmla="*/ 0 w 261"/>
                <a:gd name="T22" fmla="*/ 0 h 725"/>
                <a:gd name="T23" fmla="*/ 261 w 261"/>
                <a:gd name="T24" fmla="*/ 725 h 72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61" h="725">
                  <a:moveTo>
                    <a:pt x="49" y="19"/>
                  </a:moveTo>
                  <a:lnTo>
                    <a:pt x="257" y="691"/>
                  </a:lnTo>
                  <a:cubicBezTo>
                    <a:pt x="261" y="704"/>
                    <a:pt x="254" y="717"/>
                    <a:pt x="242" y="721"/>
                  </a:cubicBezTo>
                  <a:cubicBezTo>
                    <a:pt x="229" y="725"/>
                    <a:pt x="215" y="718"/>
                    <a:pt x="212" y="706"/>
                  </a:cubicBezTo>
                  <a:lnTo>
                    <a:pt x="4" y="34"/>
                  </a:lnTo>
                  <a:cubicBezTo>
                    <a:pt x="0" y="21"/>
                    <a:pt x="7" y="7"/>
                    <a:pt x="19" y="4"/>
                  </a:cubicBezTo>
                  <a:cubicBezTo>
                    <a:pt x="32" y="0"/>
                    <a:pt x="45" y="7"/>
                    <a:pt x="49" y="19"/>
                  </a:cubicBezTo>
                  <a:close/>
                </a:path>
              </a:pathLst>
            </a:custGeom>
            <a:solidFill>
              <a:schemeClr val="tx1"/>
            </a:solidFill>
            <a:ln w="76200">
              <a:solidFill>
                <a:schemeClr val="tx1"/>
              </a:solidFill>
              <a:bevel/>
              <a:headEnd/>
              <a:tailEnd/>
            </a:ln>
          </p:spPr>
          <p:txBody>
            <a:bodyPr/>
            <a:lstStyle/>
            <a:p>
              <a:endParaRPr lang="en-US"/>
            </a:p>
          </p:txBody>
        </p:sp>
        <p:sp>
          <p:nvSpPr>
            <p:cNvPr id="162849" name="Freeform 262"/>
            <p:cNvSpPr>
              <a:spLocks/>
            </p:cNvSpPr>
            <p:nvPr/>
          </p:nvSpPr>
          <p:spPr bwMode="auto">
            <a:xfrm>
              <a:off x="5375337" y="3823388"/>
              <a:ext cx="154403" cy="279710"/>
            </a:xfrm>
            <a:custGeom>
              <a:avLst/>
              <a:gdLst>
                <a:gd name="T0" fmla="*/ 2147483647 w 263"/>
                <a:gd name="T1" fmla="*/ 2147483647 h 487"/>
                <a:gd name="T2" fmla="*/ 2147483647 w 263"/>
                <a:gd name="T3" fmla="*/ 2147483647 h 487"/>
                <a:gd name="T4" fmla="*/ 2147483647 w 263"/>
                <a:gd name="T5" fmla="*/ 2147483647 h 487"/>
                <a:gd name="T6" fmla="*/ 2147483647 w 263"/>
                <a:gd name="T7" fmla="*/ 2147483647 h 487"/>
                <a:gd name="T8" fmla="*/ 2147483647 w 263"/>
                <a:gd name="T9" fmla="*/ 2147483647 h 487"/>
                <a:gd name="T10" fmla="*/ 2147483647 w 263"/>
                <a:gd name="T11" fmla="*/ 2147483647 h 487"/>
                <a:gd name="T12" fmla="*/ 2147483647 w 263"/>
                <a:gd name="T13" fmla="*/ 2147483647 h 487"/>
                <a:gd name="T14" fmla="*/ 0 60000 65536"/>
                <a:gd name="T15" fmla="*/ 0 60000 65536"/>
                <a:gd name="T16" fmla="*/ 0 60000 65536"/>
                <a:gd name="T17" fmla="*/ 0 60000 65536"/>
                <a:gd name="T18" fmla="*/ 0 60000 65536"/>
                <a:gd name="T19" fmla="*/ 0 60000 65536"/>
                <a:gd name="T20" fmla="*/ 0 60000 65536"/>
                <a:gd name="T21" fmla="*/ 0 w 263"/>
                <a:gd name="T22" fmla="*/ 0 h 487"/>
                <a:gd name="T23" fmla="*/ 263 w 263"/>
                <a:gd name="T24" fmla="*/ 487 h 48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63" h="487">
                  <a:moveTo>
                    <a:pt x="49" y="17"/>
                  </a:moveTo>
                  <a:lnTo>
                    <a:pt x="257" y="449"/>
                  </a:lnTo>
                  <a:cubicBezTo>
                    <a:pt x="263" y="461"/>
                    <a:pt x="258" y="475"/>
                    <a:pt x="246" y="481"/>
                  </a:cubicBezTo>
                  <a:cubicBezTo>
                    <a:pt x="234" y="487"/>
                    <a:pt x="220" y="482"/>
                    <a:pt x="214" y="470"/>
                  </a:cubicBezTo>
                  <a:lnTo>
                    <a:pt x="6" y="38"/>
                  </a:lnTo>
                  <a:cubicBezTo>
                    <a:pt x="0" y="26"/>
                    <a:pt x="5" y="12"/>
                    <a:pt x="17" y="6"/>
                  </a:cubicBezTo>
                  <a:cubicBezTo>
                    <a:pt x="29" y="0"/>
                    <a:pt x="43" y="5"/>
                    <a:pt x="49" y="17"/>
                  </a:cubicBezTo>
                  <a:close/>
                </a:path>
              </a:pathLst>
            </a:custGeom>
            <a:solidFill>
              <a:schemeClr val="tx1"/>
            </a:solidFill>
            <a:ln w="76200">
              <a:solidFill>
                <a:schemeClr val="tx1"/>
              </a:solidFill>
              <a:bevel/>
              <a:headEnd/>
              <a:tailEnd/>
            </a:ln>
          </p:spPr>
          <p:txBody>
            <a:bodyPr/>
            <a:lstStyle/>
            <a:p>
              <a:endParaRPr lang="en-US"/>
            </a:p>
          </p:txBody>
        </p:sp>
      </p:grpSp>
      <p:grpSp>
        <p:nvGrpSpPr>
          <p:cNvPr id="162821" name="Group 156"/>
          <p:cNvGrpSpPr>
            <a:grpSpLocks/>
          </p:cNvGrpSpPr>
          <p:nvPr/>
        </p:nvGrpSpPr>
        <p:grpSpPr bwMode="auto">
          <a:xfrm>
            <a:off x="836613" y="2235200"/>
            <a:ext cx="7697787" cy="3200400"/>
            <a:chOff x="837406" y="1829594"/>
            <a:chExt cx="7696994" cy="2439194"/>
          </a:xfrm>
        </p:grpSpPr>
        <p:cxnSp>
          <p:nvCxnSpPr>
            <p:cNvPr id="152" name="Straight Connector 151"/>
            <p:cNvCxnSpPr/>
            <p:nvPr/>
          </p:nvCxnSpPr>
          <p:spPr>
            <a:xfrm>
              <a:off x="838993" y="4267578"/>
              <a:ext cx="7695407" cy="1210"/>
            </a:xfrm>
            <a:prstGeom prst="line">
              <a:avLst/>
            </a:prstGeom>
            <a:ln>
              <a:solidFill>
                <a:schemeClr val="tx1"/>
              </a:solidFill>
              <a:tailEnd type="arrow" w="lg" len="lg"/>
            </a:ln>
          </p:spPr>
          <p:style>
            <a:lnRef idx="1">
              <a:schemeClr val="accent1"/>
            </a:lnRef>
            <a:fillRef idx="0">
              <a:schemeClr val="accent1"/>
            </a:fillRef>
            <a:effectRef idx="0">
              <a:schemeClr val="accent1"/>
            </a:effectRef>
            <a:fontRef idx="minor">
              <a:schemeClr val="tx1"/>
            </a:fontRef>
          </p:style>
        </p:cxnSp>
        <p:cxnSp>
          <p:nvCxnSpPr>
            <p:cNvPr id="154" name="Straight Arrow Connector 153"/>
            <p:cNvCxnSpPr/>
            <p:nvPr/>
          </p:nvCxnSpPr>
          <p:spPr>
            <a:xfrm rot="5400000" flipH="1" flipV="1">
              <a:off x="-380793" y="3047793"/>
              <a:ext cx="2437984" cy="1587"/>
            </a:xfrm>
            <a:prstGeom prst="straightConnector1">
              <a:avLst/>
            </a:prstGeom>
            <a:ln>
              <a:solidFill>
                <a:schemeClr val="tx1"/>
              </a:solidFill>
              <a:tailEnd type="arrow" w="lg" len="lg"/>
            </a:ln>
          </p:spPr>
          <p:style>
            <a:lnRef idx="1">
              <a:schemeClr val="accent1"/>
            </a:lnRef>
            <a:fillRef idx="0">
              <a:schemeClr val="accent1"/>
            </a:fillRef>
            <a:effectRef idx="0">
              <a:schemeClr val="accent1"/>
            </a:effectRef>
            <a:fontRef idx="minor">
              <a:schemeClr val="tx1"/>
            </a:fontRef>
          </p:style>
        </p:cxnSp>
      </p:grpSp>
      <p:sp>
        <p:nvSpPr>
          <p:cNvPr id="162822" name="TextBox 157"/>
          <p:cNvSpPr txBox="1">
            <a:spLocks noChangeArrowheads="1"/>
          </p:cNvSpPr>
          <p:nvPr/>
        </p:nvSpPr>
        <p:spPr bwMode="auto">
          <a:xfrm>
            <a:off x="381000" y="2159000"/>
            <a:ext cx="434975"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3200">
                <a:latin typeface="Times New Roman" panose="02020603050405020304" pitchFamily="18" charset="0"/>
                <a:cs typeface="Times New Roman" panose="02020603050405020304" pitchFamily="18" charset="0"/>
                <a:sym typeface="Symbol" panose="05050102010706020507" pitchFamily="18" charset="2"/>
              </a:rPr>
              <a:t>L</a:t>
            </a:r>
            <a:endParaRPr lang="en-US" altLang="en-US" sz="3200">
              <a:latin typeface="Times New Roman" panose="02020603050405020304" pitchFamily="18" charset="0"/>
              <a:cs typeface="Times New Roman" panose="02020603050405020304" pitchFamily="18" charset="0"/>
            </a:endParaRPr>
          </a:p>
        </p:txBody>
      </p:sp>
      <p:sp>
        <p:nvSpPr>
          <p:cNvPr id="162823" name="TextBox 158"/>
          <p:cNvSpPr txBox="1">
            <a:spLocks noChangeArrowheads="1"/>
          </p:cNvSpPr>
          <p:nvPr/>
        </p:nvSpPr>
        <p:spPr bwMode="auto">
          <a:xfrm>
            <a:off x="7785100" y="5435600"/>
            <a:ext cx="398463"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3200">
                <a:latin typeface="Arial" panose="020B0604020202020204" pitchFamily="34" charset="0"/>
                <a:sym typeface="Symbol" panose="05050102010706020507" pitchFamily="18" charset="2"/>
              </a:rPr>
              <a:t></a:t>
            </a:r>
            <a:endParaRPr lang="en-US" altLang="en-US" sz="3200">
              <a:latin typeface="Arial" panose="020B0604020202020204" pitchFamily="34" charset="0"/>
            </a:endParaRPr>
          </a:p>
        </p:txBody>
      </p:sp>
      <p:cxnSp>
        <p:nvCxnSpPr>
          <p:cNvPr id="163" name="Straight Arrow Connector 162"/>
          <p:cNvCxnSpPr/>
          <p:nvPr/>
        </p:nvCxnSpPr>
        <p:spPr>
          <a:xfrm rot="5400000" flipH="1" flipV="1">
            <a:off x="4318794" y="5676106"/>
            <a:ext cx="381000" cy="1588"/>
          </a:xfrm>
          <a:prstGeom prst="straightConnector1">
            <a:avLst/>
          </a:prstGeom>
          <a:ln w="38100">
            <a:solidFill>
              <a:srgbClr val="FF0000"/>
            </a:solidFill>
            <a:tailEnd type="arrow"/>
          </a:ln>
        </p:spPr>
        <p:style>
          <a:lnRef idx="1">
            <a:schemeClr val="accent1"/>
          </a:lnRef>
          <a:fillRef idx="0">
            <a:schemeClr val="accent1"/>
          </a:fillRef>
          <a:effectRef idx="0">
            <a:schemeClr val="accent1"/>
          </a:effectRef>
          <a:fontRef idx="minor">
            <a:schemeClr val="tx1"/>
          </a:fontRef>
        </p:style>
      </p:cxnSp>
      <p:sp>
        <p:nvSpPr>
          <p:cNvPr id="164" name="Left Brace 163"/>
          <p:cNvSpPr/>
          <p:nvPr/>
        </p:nvSpPr>
        <p:spPr>
          <a:xfrm rot="16200000">
            <a:off x="4435475" y="4483100"/>
            <a:ext cx="152400" cy="2057400"/>
          </a:xfrm>
          <a:prstGeom prst="leftBrace">
            <a:avLst>
              <a:gd name="adj1" fmla="val 88333"/>
              <a:gd name="adj2" fmla="val 50000"/>
            </a:avLst>
          </a:prstGeom>
          <a:ln w="57150">
            <a:solidFill>
              <a:srgbClr val="FF0000"/>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1000"/>
                                        <p:tgtEl>
                                          <p:spTgt spid="3"/>
                                        </p:tgtEl>
                                      </p:cBhvr>
                                    </p:animEffect>
                                  </p:childTnLst>
                                  <p:subTnLst>
                                    <p:animClr clrSpc="rgb" dir="cw">
                                      <p:cBhvr override="childStyle">
                                        <p:cTn dur="1" fill="hold" display="0" masterRel="nextClick" afterEffect="1"/>
                                        <p:tgtEl>
                                          <p:spTgt spid="3"/>
                                        </p:tgtEl>
                                        <p:attrNameLst>
                                          <p:attrName>ppt_c</p:attrName>
                                        </p:attrNameLst>
                                      </p:cBhvr>
                                      <p:to>
                                        <a:schemeClr val="accent2"/>
                                      </p:to>
                                    </p:animClr>
                                  </p:subTnLst>
                                </p:cTn>
                              </p:par>
                            </p:childTnLst>
                          </p:cTn>
                        </p:par>
                        <p:par>
                          <p:cTn id="8" fill="hold" nodeType="afterGroup">
                            <p:stCondLst>
                              <p:cond delay="1000"/>
                            </p:stCondLst>
                            <p:childTnLst>
                              <p:par>
                                <p:cTn id="9" presetID="1" presetClass="entr" presetSubtype="0" fill="hold" nodeType="afterEffect">
                                  <p:stCondLst>
                                    <p:cond delay="500"/>
                                  </p:stCondLst>
                                  <p:childTnLst>
                                    <p:set>
                                      <p:cBhvr>
                                        <p:cTn id="10" dur="1" fill="hold">
                                          <p:stCondLst>
                                            <p:cond delay="0"/>
                                          </p:stCondLst>
                                        </p:cTn>
                                        <p:tgtEl>
                                          <p:spTgt spid="163"/>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0" presetClass="entr" presetSubtype="0" fill="hold" nodeType="clickEffect">
                                  <p:stCondLst>
                                    <p:cond delay="0"/>
                                  </p:stCondLst>
                                  <p:childTnLst>
                                    <p:set>
                                      <p:cBhvr>
                                        <p:cTn id="14" dur="1" fill="hold">
                                          <p:stCondLst>
                                            <p:cond delay="0"/>
                                          </p:stCondLst>
                                        </p:cTn>
                                        <p:tgtEl>
                                          <p:spTgt spid="2"/>
                                        </p:tgtEl>
                                        <p:attrNameLst>
                                          <p:attrName>style.visibility</p:attrName>
                                        </p:attrNameLst>
                                      </p:cBhvr>
                                      <p:to>
                                        <p:strVal val="visible"/>
                                      </p:to>
                                    </p:set>
                                    <p:animEffect transition="in" filter="fade">
                                      <p:cBhvr>
                                        <p:cTn id="15" dur="1000"/>
                                        <p:tgtEl>
                                          <p:spTgt spid="2"/>
                                        </p:tgtEl>
                                      </p:cBhvr>
                                    </p:animEffect>
                                  </p:childTnLst>
                                </p:cTn>
                              </p:par>
                            </p:childTnLst>
                          </p:cTn>
                        </p:par>
                      </p:childTnLst>
                    </p:cTn>
                  </p:par>
                  <p:par>
                    <p:cTn id="16" fill="hold" nodeType="clickPar">
                      <p:stCondLst>
                        <p:cond delay="indefinite"/>
                      </p:stCondLst>
                      <p:childTnLst>
                        <p:par>
                          <p:cTn id="17" fill="hold" nodeType="withGroup">
                            <p:stCondLst>
                              <p:cond delay="0"/>
                            </p:stCondLst>
                            <p:childTnLst>
                              <p:par>
                                <p:cTn id="18" presetID="10" presetClass="exit" presetSubtype="0" fill="hold" nodeType="clickEffect">
                                  <p:stCondLst>
                                    <p:cond delay="0"/>
                                  </p:stCondLst>
                                  <p:childTnLst>
                                    <p:animEffect transition="out" filter="fade">
                                      <p:cBhvr>
                                        <p:cTn id="19" dur="5000"/>
                                        <p:tgtEl>
                                          <p:spTgt spid="3"/>
                                        </p:tgtEl>
                                      </p:cBhvr>
                                    </p:animEffect>
                                    <p:set>
                                      <p:cBhvr>
                                        <p:cTn id="20" dur="1" fill="hold">
                                          <p:stCondLst>
                                            <p:cond delay="4999"/>
                                          </p:stCondLst>
                                        </p:cTn>
                                        <p:tgtEl>
                                          <p:spTgt spid="3"/>
                                        </p:tgtEl>
                                        <p:attrNameLst>
                                          <p:attrName>style.visibility</p:attrName>
                                        </p:attrNameLst>
                                      </p:cBhvr>
                                      <p:to>
                                        <p:strVal val="hidden"/>
                                      </p:to>
                                    </p:set>
                                  </p:childTnLst>
                                </p:cTn>
                              </p:par>
                            </p:childTnLst>
                          </p:cTn>
                        </p:par>
                        <p:par>
                          <p:cTn id="21" fill="hold" nodeType="afterGroup">
                            <p:stCondLst>
                              <p:cond delay="5000"/>
                            </p:stCondLst>
                            <p:childTnLst>
                              <p:par>
                                <p:cTn id="22" presetID="10" presetClass="exit" presetSubtype="0" fill="hold" nodeType="afterEffect">
                                  <p:stCondLst>
                                    <p:cond delay="0"/>
                                  </p:stCondLst>
                                  <p:childTnLst>
                                    <p:animEffect transition="out" filter="fade">
                                      <p:cBhvr>
                                        <p:cTn id="23" dur="2000"/>
                                        <p:tgtEl>
                                          <p:spTgt spid="163"/>
                                        </p:tgtEl>
                                      </p:cBhvr>
                                    </p:animEffect>
                                    <p:set>
                                      <p:cBhvr>
                                        <p:cTn id="24" dur="1" fill="hold">
                                          <p:stCondLst>
                                            <p:cond delay="1999"/>
                                          </p:stCondLst>
                                        </p:cTn>
                                        <p:tgtEl>
                                          <p:spTgt spid="163"/>
                                        </p:tgtEl>
                                        <p:attrNameLst>
                                          <p:attrName>style.visibility</p:attrName>
                                        </p:attrNameLst>
                                      </p:cBhvr>
                                      <p:to>
                                        <p:strVal val="hidden"/>
                                      </p:to>
                                    </p:set>
                                  </p:childTnLst>
                                </p:cTn>
                              </p:par>
                            </p:childTnLst>
                          </p:cTn>
                        </p:par>
                      </p:childTnLst>
                    </p:cTn>
                  </p:par>
                  <p:par>
                    <p:cTn id="25" fill="hold" nodeType="clickPar">
                      <p:stCondLst>
                        <p:cond delay="indefinite"/>
                      </p:stCondLst>
                      <p:childTnLst>
                        <p:par>
                          <p:cTn id="26" fill="hold" nodeType="withGroup">
                            <p:stCondLst>
                              <p:cond delay="0"/>
                            </p:stCondLst>
                            <p:childTnLst>
                              <p:par>
                                <p:cTn id="27" presetID="1" presetClass="entr" presetSubtype="0" fill="hold" grpId="0" nodeType="clickEffect">
                                  <p:stCondLst>
                                    <p:cond delay="0"/>
                                  </p:stCondLst>
                                  <p:childTnLst>
                                    <p:set>
                                      <p:cBhvr>
                                        <p:cTn id="28" dur="1" fill="hold">
                                          <p:stCondLst>
                                            <p:cond delay="0"/>
                                          </p:stCondLst>
                                        </p:cTn>
                                        <p:tgtEl>
                                          <p:spTgt spid="16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4" grpId="0" animBg="1"/>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6178" name="Rectangle 2"/>
          <p:cNvSpPr>
            <a:spLocks noGrp="1" noChangeArrowheads="1"/>
          </p:cNvSpPr>
          <p:nvPr>
            <p:ph type="title"/>
          </p:nvPr>
        </p:nvSpPr>
        <p:spPr/>
        <p:txBody>
          <a:bodyPr/>
          <a:lstStyle/>
          <a:p>
            <a:pPr eaLnBrk="1" hangingPunct="1">
              <a:defRPr/>
            </a:pPr>
            <a:r>
              <a:rPr lang="en-US"/>
              <a:t>What’s needed</a:t>
            </a:r>
          </a:p>
        </p:txBody>
      </p:sp>
      <p:sp>
        <p:nvSpPr>
          <p:cNvPr id="28675" name="Rectangle 3"/>
          <p:cNvSpPr>
            <a:spLocks noGrp="1" noChangeArrowheads="1"/>
          </p:cNvSpPr>
          <p:nvPr>
            <p:ph type="body" idx="1"/>
          </p:nvPr>
        </p:nvSpPr>
        <p:spPr>
          <a:xfrm>
            <a:off x="685800" y="2286000"/>
            <a:ext cx="8077200" cy="4114800"/>
          </a:xfrm>
        </p:spPr>
        <p:txBody>
          <a:bodyPr/>
          <a:lstStyle/>
          <a:p>
            <a:pPr eaLnBrk="1" hangingPunct="1">
              <a:buFontTx/>
              <a:buNone/>
            </a:pPr>
            <a:r>
              <a:rPr lang="en-US" altLang="en-US"/>
              <a:t>An assessment should tell us </a:t>
            </a:r>
          </a:p>
          <a:p>
            <a:pPr eaLnBrk="1" hangingPunct="1"/>
            <a:endParaRPr lang="en-US" altLang="en-US"/>
          </a:p>
          <a:p>
            <a:pPr eaLnBrk="1" hangingPunct="1"/>
            <a:r>
              <a:rPr lang="en-US" altLang="en-US"/>
              <a:t>How likely the various consequences are</a:t>
            </a:r>
          </a:p>
          <a:p>
            <a:pPr eaLnBrk="1" hangingPunct="1"/>
            <a:endParaRPr lang="en-US" altLang="en-US"/>
          </a:p>
          <a:p>
            <a:pPr eaLnBrk="1" hangingPunct="1"/>
            <a:r>
              <a:rPr lang="en-US" altLang="en-US"/>
              <a:t>How reliable the conclusions are</a:t>
            </a:r>
          </a:p>
        </p:txBody>
      </p:sp>
    </p:spTree>
    <p:extLst>
      <p:ext uri="{BB962C8B-B14F-4D97-AF65-F5344CB8AC3E}">
        <p14:creationId xmlns:p14="http://schemas.microsoft.com/office/powerpoint/2010/main" val="4271433672"/>
      </p:ext>
    </p:extLst>
  </p:cSld>
  <p:clrMapOvr>
    <a:masterClrMapping/>
  </p:clrMapOvr>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42" name="Rectangle 4"/>
          <p:cNvSpPr>
            <a:spLocks noGrp="1" noChangeArrowheads="1"/>
          </p:cNvSpPr>
          <p:nvPr>
            <p:ph type="title"/>
          </p:nvPr>
        </p:nvSpPr>
        <p:spPr>
          <a:xfrm>
            <a:off x="0" y="457200"/>
            <a:ext cx="9144000" cy="1143000"/>
          </a:xfrm>
        </p:spPr>
        <p:txBody>
          <a:bodyPr/>
          <a:lstStyle/>
          <a:p>
            <a:r>
              <a:rPr lang="en-US" altLang="en-US"/>
              <a:t>Treelining likelihood makes a p-box</a:t>
            </a:r>
          </a:p>
        </p:txBody>
      </p:sp>
      <p:grpSp>
        <p:nvGrpSpPr>
          <p:cNvPr id="163843" name="Group 147"/>
          <p:cNvGrpSpPr>
            <a:grpSpLocks/>
          </p:cNvGrpSpPr>
          <p:nvPr/>
        </p:nvGrpSpPr>
        <p:grpSpPr bwMode="auto">
          <a:xfrm flipV="1">
            <a:off x="990600" y="3717925"/>
            <a:ext cx="7532688" cy="2125663"/>
            <a:chOff x="1130506" y="2050811"/>
            <a:chExt cx="7350154" cy="2078303"/>
          </a:xfrm>
        </p:grpSpPr>
        <p:sp>
          <p:nvSpPr>
            <p:cNvPr id="163855" name="Freeform 242"/>
            <p:cNvSpPr>
              <a:spLocks/>
            </p:cNvSpPr>
            <p:nvPr/>
          </p:nvSpPr>
          <p:spPr bwMode="auto">
            <a:xfrm flipV="1">
              <a:off x="1130506" y="2050811"/>
              <a:ext cx="458140" cy="406554"/>
            </a:xfrm>
            <a:custGeom>
              <a:avLst/>
              <a:gdLst>
                <a:gd name="T0" fmla="*/ 2147483647 w 261"/>
                <a:gd name="T1" fmla="*/ 2147483647 h 709"/>
                <a:gd name="T2" fmla="*/ 2147483647 w 261"/>
                <a:gd name="T3" fmla="*/ 2147483647 h 709"/>
                <a:gd name="T4" fmla="*/ 2147483647 w 261"/>
                <a:gd name="T5" fmla="*/ 2147483647 h 709"/>
                <a:gd name="T6" fmla="*/ 2147483647 w 261"/>
                <a:gd name="T7" fmla="*/ 2147483647 h 709"/>
                <a:gd name="T8" fmla="*/ 2147483647 w 261"/>
                <a:gd name="T9" fmla="*/ 2147483647 h 709"/>
                <a:gd name="T10" fmla="*/ 2147483647 w 261"/>
                <a:gd name="T11" fmla="*/ 2147483647 h 709"/>
                <a:gd name="T12" fmla="*/ 2147483647 w 261"/>
                <a:gd name="T13" fmla="*/ 2147483647 h 709"/>
                <a:gd name="T14" fmla="*/ 0 60000 65536"/>
                <a:gd name="T15" fmla="*/ 0 60000 65536"/>
                <a:gd name="T16" fmla="*/ 0 60000 65536"/>
                <a:gd name="T17" fmla="*/ 0 60000 65536"/>
                <a:gd name="T18" fmla="*/ 0 60000 65536"/>
                <a:gd name="T19" fmla="*/ 0 60000 65536"/>
                <a:gd name="T20" fmla="*/ 0 60000 65536"/>
                <a:gd name="T21" fmla="*/ 0 w 261"/>
                <a:gd name="T22" fmla="*/ 0 h 709"/>
                <a:gd name="T23" fmla="*/ 261 w 261"/>
                <a:gd name="T24" fmla="*/ 709 h 70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61" h="709">
                  <a:moveTo>
                    <a:pt x="4" y="675"/>
                  </a:moveTo>
                  <a:lnTo>
                    <a:pt x="212" y="19"/>
                  </a:lnTo>
                  <a:cubicBezTo>
                    <a:pt x="216" y="7"/>
                    <a:pt x="229" y="0"/>
                    <a:pt x="242" y="4"/>
                  </a:cubicBezTo>
                  <a:cubicBezTo>
                    <a:pt x="254" y="8"/>
                    <a:pt x="261" y="21"/>
                    <a:pt x="257" y="34"/>
                  </a:cubicBezTo>
                  <a:lnTo>
                    <a:pt x="49" y="690"/>
                  </a:lnTo>
                  <a:cubicBezTo>
                    <a:pt x="45" y="702"/>
                    <a:pt x="32" y="709"/>
                    <a:pt x="19" y="705"/>
                  </a:cubicBezTo>
                  <a:cubicBezTo>
                    <a:pt x="7" y="701"/>
                    <a:pt x="0" y="688"/>
                    <a:pt x="4" y="675"/>
                  </a:cubicBezTo>
                  <a:close/>
                </a:path>
              </a:pathLst>
            </a:custGeom>
            <a:solidFill>
              <a:schemeClr val="tx1"/>
            </a:solidFill>
            <a:ln w="57150">
              <a:solidFill>
                <a:schemeClr val="tx1"/>
              </a:solidFill>
              <a:bevel/>
              <a:headEnd/>
              <a:tailEnd/>
            </a:ln>
          </p:spPr>
          <p:txBody>
            <a:bodyPr/>
            <a:lstStyle/>
            <a:p>
              <a:endParaRPr lang="en-US"/>
            </a:p>
          </p:txBody>
        </p:sp>
        <p:sp>
          <p:nvSpPr>
            <p:cNvPr id="163856" name="Freeform 243"/>
            <p:cNvSpPr>
              <a:spLocks/>
            </p:cNvSpPr>
            <p:nvPr/>
          </p:nvSpPr>
          <p:spPr bwMode="auto">
            <a:xfrm flipV="1">
              <a:off x="1489050" y="2428094"/>
              <a:ext cx="458140" cy="478108"/>
            </a:xfrm>
            <a:custGeom>
              <a:avLst/>
              <a:gdLst>
                <a:gd name="T0" fmla="*/ 2147483647 w 261"/>
                <a:gd name="T1" fmla="*/ 2147483647 h 837"/>
                <a:gd name="T2" fmla="*/ 2147483647 w 261"/>
                <a:gd name="T3" fmla="*/ 2147483647 h 837"/>
                <a:gd name="T4" fmla="*/ 2147483647 w 261"/>
                <a:gd name="T5" fmla="*/ 2147483647 h 837"/>
                <a:gd name="T6" fmla="*/ 2147483647 w 261"/>
                <a:gd name="T7" fmla="*/ 2147483647 h 837"/>
                <a:gd name="T8" fmla="*/ 2147483647 w 261"/>
                <a:gd name="T9" fmla="*/ 2147483647 h 837"/>
                <a:gd name="T10" fmla="*/ 2147483647 w 261"/>
                <a:gd name="T11" fmla="*/ 2147483647 h 837"/>
                <a:gd name="T12" fmla="*/ 2147483647 w 261"/>
                <a:gd name="T13" fmla="*/ 2147483647 h 837"/>
                <a:gd name="T14" fmla="*/ 0 60000 65536"/>
                <a:gd name="T15" fmla="*/ 0 60000 65536"/>
                <a:gd name="T16" fmla="*/ 0 60000 65536"/>
                <a:gd name="T17" fmla="*/ 0 60000 65536"/>
                <a:gd name="T18" fmla="*/ 0 60000 65536"/>
                <a:gd name="T19" fmla="*/ 0 60000 65536"/>
                <a:gd name="T20" fmla="*/ 0 60000 65536"/>
                <a:gd name="T21" fmla="*/ 0 w 261"/>
                <a:gd name="T22" fmla="*/ 0 h 837"/>
                <a:gd name="T23" fmla="*/ 261 w 261"/>
                <a:gd name="T24" fmla="*/ 837 h 83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61" h="837">
                  <a:moveTo>
                    <a:pt x="3" y="804"/>
                  </a:moveTo>
                  <a:lnTo>
                    <a:pt x="211" y="20"/>
                  </a:lnTo>
                  <a:cubicBezTo>
                    <a:pt x="215" y="8"/>
                    <a:pt x="228" y="0"/>
                    <a:pt x="241" y="3"/>
                  </a:cubicBezTo>
                  <a:cubicBezTo>
                    <a:pt x="253" y="7"/>
                    <a:pt x="261" y="20"/>
                    <a:pt x="258" y="33"/>
                  </a:cubicBezTo>
                  <a:lnTo>
                    <a:pt x="50" y="817"/>
                  </a:lnTo>
                  <a:cubicBezTo>
                    <a:pt x="46" y="829"/>
                    <a:pt x="33" y="837"/>
                    <a:pt x="20" y="834"/>
                  </a:cubicBezTo>
                  <a:cubicBezTo>
                    <a:pt x="8" y="830"/>
                    <a:pt x="0" y="817"/>
                    <a:pt x="3" y="804"/>
                  </a:cubicBezTo>
                  <a:close/>
                </a:path>
              </a:pathLst>
            </a:custGeom>
            <a:solidFill>
              <a:schemeClr val="tx1"/>
            </a:solidFill>
            <a:ln w="57150">
              <a:solidFill>
                <a:schemeClr val="tx1"/>
              </a:solidFill>
              <a:bevel/>
              <a:headEnd/>
              <a:tailEnd/>
            </a:ln>
          </p:spPr>
          <p:txBody>
            <a:bodyPr/>
            <a:lstStyle/>
            <a:p>
              <a:endParaRPr lang="en-US"/>
            </a:p>
          </p:txBody>
        </p:sp>
        <p:sp>
          <p:nvSpPr>
            <p:cNvPr id="163857" name="Freeform 244"/>
            <p:cNvSpPr>
              <a:spLocks/>
            </p:cNvSpPr>
            <p:nvPr/>
          </p:nvSpPr>
          <p:spPr bwMode="auto">
            <a:xfrm flipV="1">
              <a:off x="1857549" y="2873676"/>
              <a:ext cx="458140" cy="452088"/>
            </a:xfrm>
            <a:custGeom>
              <a:avLst/>
              <a:gdLst>
                <a:gd name="T0" fmla="*/ 2147483647 w 261"/>
                <a:gd name="T1" fmla="*/ 2147483647 h 789"/>
                <a:gd name="T2" fmla="*/ 2147483647 w 261"/>
                <a:gd name="T3" fmla="*/ 2147483647 h 789"/>
                <a:gd name="T4" fmla="*/ 2147483647 w 261"/>
                <a:gd name="T5" fmla="*/ 2147483647 h 789"/>
                <a:gd name="T6" fmla="*/ 2147483647 w 261"/>
                <a:gd name="T7" fmla="*/ 2147483647 h 789"/>
                <a:gd name="T8" fmla="*/ 2147483647 w 261"/>
                <a:gd name="T9" fmla="*/ 2147483647 h 789"/>
                <a:gd name="T10" fmla="*/ 2147483647 w 261"/>
                <a:gd name="T11" fmla="*/ 2147483647 h 789"/>
                <a:gd name="T12" fmla="*/ 2147483647 w 261"/>
                <a:gd name="T13" fmla="*/ 2147483647 h 789"/>
                <a:gd name="T14" fmla="*/ 0 60000 65536"/>
                <a:gd name="T15" fmla="*/ 0 60000 65536"/>
                <a:gd name="T16" fmla="*/ 0 60000 65536"/>
                <a:gd name="T17" fmla="*/ 0 60000 65536"/>
                <a:gd name="T18" fmla="*/ 0 60000 65536"/>
                <a:gd name="T19" fmla="*/ 0 60000 65536"/>
                <a:gd name="T20" fmla="*/ 0 60000 65536"/>
                <a:gd name="T21" fmla="*/ 0 w 261"/>
                <a:gd name="T22" fmla="*/ 0 h 789"/>
                <a:gd name="T23" fmla="*/ 261 w 261"/>
                <a:gd name="T24" fmla="*/ 789 h 78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61" h="789">
                  <a:moveTo>
                    <a:pt x="3" y="756"/>
                  </a:moveTo>
                  <a:lnTo>
                    <a:pt x="211" y="20"/>
                  </a:lnTo>
                  <a:cubicBezTo>
                    <a:pt x="215" y="7"/>
                    <a:pt x="228" y="0"/>
                    <a:pt x="241" y="3"/>
                  </a:cubicBezTo>
                  <a:cubicBezTo>
                    <a:pt x="254" y="7"/>
                    <a:pt x="261" y="20"/>
                    <a:pt x="258" y="33"/>
                  </a:cubicBezTo>
                  <a:lnTo>
                    <a:pt x="50" y="769"/>
                  </a:lnTo>
                  <a:cubicBezTo>
                    <a:pt x="46" y="782"/>
                    <a:pt x="33" y="789"/>
                    <a:pt x="20" y="786"/>
                  </a:cubicBezTo>
                  <a:cubicBezTo>
                    <a:pt x="7" y="782"/>
                    <a:pt x="0" y="769"/>
                    <a:pt x="3" y="756"/>
                  </a:cubicBezTo>
                  <a:close/>
                </a:path>
              </a:pathLst>
            </a:custGeom>
            <a:solidFill>
              <a:schemeClr val="tx1"/>
            </a:solidFill>
            <a:ln w="57150">
              <a:solidFill>
                <a:schemeClr val="tx1"/>
              </a:solidFill>
              <a:bevel/>
              <a:headEnd/>
              <a:tailEnd/>
            </a:ln>
          </p:spPr>
          <p:txBody>
            <a:bodyPr/>
            <a:lstStyle/>
            <a:p>
              <a:endParaRPr lang="en-US"/>
            </a:p>
          </p:txBody>
        </p:sp>
        <p:sp>
          <p:nvSpPr>
            <p:cNvPr id="163858" name="Freeform 245"/>
            <p:cNvSpPr>
              <a:spLocks/>
            </p:cNvSpPr>
            <p:nvPr/>
          </p:nvSpPr>
          <p:spPr bwMode="auto">
            <a:xfrm flipV="1">
              <a:off x="2216096" y="3296492"/>
              <a:ext cx="468104" cy="341505"/>
            </a:xfrm>
            <a:custGeom>
              <a:avLst/>
              <a:gdLst>
                <a:gd name="T0" fmla="*/ 2147483647 w 263"/>
                <a:gd name="T1" fmla="*/ 2147483647 h 599"/>
                <a:gd name="T2" fmla="*/ 2147483647 w 263"/>
                <a:gd name="T3" fmla="*/ 2147483647 h 599"/>
                <a:gd name="T4" fmla="*/ 2147483647 w 263"/>
                <a:gd name="T5" fmla="*/ 2147483647 h 599"/>
                <a:gd name="T6" fmla="*/ 2147483647 w 263"/>
                <a:gd name="T7" fmla="*/ 2147483647 h 599"/>
                <a:gd name="T8" fmla="*/ 2147483647 w 263"/>
                <a:gd name="T9" fmla="*/ 2147483647 h 599"/>
                <a:gd name="T10" fmla="*/ 2147483647 w 263"/>
                <a:gd name="T11" fmla="*/ 2147483647 h 599"/>
                <a:gd name="T12" fmla="*/ 2147483647 w 263"/>
                <a:gd name="T13" fmla="*/ 2147483647 h 599"/>
                <a:gd name="T14" fmla="*/ 0 60000 65536"/>
                <a:gd name="T15" fmla="*/ 0 60000 65536"/>
                <a:gd name="T16" fmla="*/ 0 60000 65536"/>
                <a:gd name="T17" fmla="*/ 0 60000 65536"/>
                <a:gd name="T18" fmla="*/ 0 60000 65536"/>
                <a:gd name="T19" fmla="*/ 0 60000 65536"/>
                <a:gd name="T20" fmla="*/ 0 60000 65536"/>
                <a:gd name="T21" fmla="*/ 0 w 263"/>
                <a:gd name="T22" fmla="*/ 0 h 599"/>
                <a:gd name="T23" fmla="*/ 263 w 263"/>
                <a:gd name="T24" fmla="*/ 599 h 59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63" h="599">
                  <a:moveTo>
                    <a:pt x="5" y="563"/>
                  </a:moveTo>
                  <a:lnTo>
                    <a:pt x="213" y="19"/>
                  </a:lnTo>
                  <a:cubicBezTo>
                    <a:pt x="218" y="7"/>
                    <a:pt x="232" y="0"/>
                    <a:pt x="244" y="5"/>
                  </a:cubicBezTo>
                  <a:cubicBezTo>
                    <a:pt x="256" y="10"/>
                    <a:pt x="263" y="24"/>
                    <a:pt x="258" y="36"/>
                  </a:cubicBezTo>
                  <a:lnTo>
                    <a:pt x="50" y="580"/>
                  </a:lnTo>
                  <a:cubicBezTo>
                    <a:pt x="45" y="592"/>
                    <a:pt x="31" y="599"/>
                    <a:pt x="19" y="594"/>
                  </a:cubicBezTo>
                  <a:cubicBezTo>
                    <a:pt x="7" y="589"/>
                    <a:pt x="0" y="575"/>
                    <a:pt x="5" y="563"/>
                  </a:cubicBezTo>
                  <a:close/>
                </a:path>
              </a:pathLst>
            </a:custGeom>
            <a:solidFill>
              <a:schemeClr val="tx1"/>
            </a:solidFill>
            <a:ln w="57150">
              <a:solidFill>
                <a:schemeClr val="tx1"/>
              </a:solidFill>
              <a:bevel/>
              <a:headEnd/>
              <a:tailEnd/>
            </a:ln>
          </p:spPr>
          <p:txBody>
            <a:bodyPr/>
            <a:lstStyle/>
            <a:p>
              <a:endParaRPr lang="en-US"/>
            </a:p>
          </p:txBody>
        </p:sp>
        <p:sp>
          <p:nvSpPr>
            <p:cNvPr id="163859" name="Freeform 246"/>
            <p:cNvSpPr>
              <a:spLocks/>
            </p:cNvSpPr>
            <p:nvPr/>
          </p:nvSpPr>
          <p:spPr bwMode="auto">
            <a:xfrm flipV="1">
              <a:off x="2584601" y="3605471"/>
              <a:ext cx="458140" cy="243933"/>
            </a:xfrm>
            <a:custGeom>
              <a:avLst/>
              <a:gdLst>
                <a:gd name="T0" fmla="*/ 2147483647 w 263"/>
                <a:gd name="T1" fmla="*/ 2147483647 h 423"/>
                <a:gd name="T2" fmla="*/ 2147483647 w 263"/>
                <a:gd name="T3" fmla="*/ 2147483647 h 423"/>
                <a:gd name="T4" fmla="*/ 2147483647 w 263"/>
                <a:gd name="T5" fmla="*/ 2147483647 h 423"/>
                <a:gd name="T6" fmla="*/ 2147483647 w 263"/>
                <a:gd name="T7" fmla="*/ 2147483647 h 423"/>
                <a:gd name="T8" fmla="*/ 2147483647 w 263"/>
                <a:gd name="T9" fmla="*/ 2147483647 h 423"/>
                <a:gd name="T10" fmla="*/ 2147483647 w 263"/>
                <a:gd name="T11" fmla="*/ 2147483647 h 423"/>
                <a:gd name="T12" fmla="*/ 2147483647 w 263"/>
                <a:gd name="T13" fmla="*/ 2147483647 h 423"/>
                <a:gd name="T14" fmla="*/ 0 60000 65536"/>
                <a:gd name="T15" fmla="*/ 0 60000 65536"/>
                <a:gd name="T16" fmla="*/ 0 60000 65536"/>
                <a:gd name="T17" fmla="*/ 0 60000 65536"/>
                <a:gd name="T18" fmla="*/ 0 60000 65536"/>
                <a:gd name="T19" fmla="*/ 0 60000 65536"/>
                <a:gd name="T20" fmla="*/ 0 60000 65536"/>
                <a:gd name="T21" fmla="*/ 0 w 263"/>
                <a:gd name="T22" fmla="*/ 0 h 423"/>
                <a:gd name="T23" fmla="*/ 263 w 263"/>
                <a:gd name="T24" fmla="*/ 423 h 42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63" h="423">
                  <a:moveTo>
                    <a:pt x="7" y="384"/>
                  </a:moveTo>
                  <a:lnTo>
                    <a:pt x="215" y="16"/>
                  </a:lnTo>
                  <a:cubicBezTo>
                    <a:pt x="221" y="4"/>
                    <a:pt x="236" y="0"/>
                    <a:pt x="247" y="7"/>
                  </a:cubicBezTo>
                  <a:cubicBezTo>
                    <a:pt x="259" y="13"/>
                    <a:pt x="263" y="28"/>
                    <a:pt x="256" y="39"/>
                  </a:cubicBezTo>
                  <a:lnTo>
                    <a:pt x="48" y="407"/>
                  </a:lnTo>
                  <a:cubicBezTo>
                    <a:pt x="42" y="419"/>
                    <a:pt x="27" y="423"/>
                    <a:pt x="16" y="416"/>
                  </a:cubicBezTo>
                  <a:cubicBezTo>
                    <a:pt x="4" y="410"/>
                    <a:pt x="0" y="395"/>
                    <a:pt x="7" y="384"/>
                  </a:cubicBezTo>
                  <a:close/>
                </a:path>
              </a:pathLst>
            </a:custGeom>
            <a:solidFill>
              <a:schemeClr val="tx1"/>
            </a:solidFill>
            <a:ln w="57150">
              <a:solidFill>
                <a:schemeClr val="tx1"/>
              </a:solidFill>
              <a:bevel/>
              <a:headEnd/>
              <a:tailEnd/>
            </a:ln>
          </p:spPr>
          <p:txBody>
            <a:bodyPr/>
            <a:lstStyle/>
            <a:p>
              <a:endParaRPr lang="en-US"/>
            </a:p>
          </p:txBody>
        </p:sp>
        <p:sp>
          <p:nvSpPr>
            <p:cNvPr id="163860" name="Freeform 247"/>
            <p:cNvSpPr>
              <a:spLocks/>
            </p:cNvSpPr>
            <p:nvPr/>
          </p:nvSpPr>
          <p:spPr bwMode="auto">
            <a:xfrm flipV="1">
              <a:off x="2953102" y="3816879"/>
              <a:ext cx="448182" cy="159369"/>
            </a:xfrm>
            <a:custGeom>
              <a:avLst/>
              <a:gdLst>
                <a:gd name="T0" fmla="*/ 2147483647 w 261"/>
                <a:gd name="T1" fmla="*/ 2147483647 h 277"/>
                <a:gd name="T2" fmla="*/ 2147483647 w 261"/>
                <a:gd name="T3" fmla="*/ 2147483647 h 277"/>
                <a:gd name="T4" fmla="*/ 2147483647 w 261"/>
                <a:gd name="T5" fmla="*/ 2147483647 h 277"/>
                <a:gd name="T6" fmla="*/ 2147483647 w 261"/>
                <a:gd name="T7" fmla="*/ 2147483647 h 277"/>
                <a:gd name="T8" fmla="*/ 2147483647 w 261"/>
                <a:gd name="T9" fmla="*/ 2147483647 h 277"/>
                <a:gd name="T10" fmla="*/ 2147483647 w 261"/>
                <a:gd name="T11" fmla="*/ 2147483647 h 277"/>
                <a:gd name="T12" fmla="*/ 2147483647 w 261"/>
                <a:gd name="T13" fmla="*/ 2147483647 h 277"/>
                <a:gd name="T14" fmla="*/ 0 60000 65536"/>
                <a:gd name="T15" fmla="*/ 0 60000 65536"/>
                <a:gd name="T16" fmla="*/ 0 60000 65536"/>
                <a:gd name="T17" fmla="*/ 0 60000 65536"/>
                <a:gd name="T18" fmla="*/ 0 60000 65536"/>
                <a:gd name="T19" fmla="*/ 0 60000 65536"/>
                <a:gd name="T20" fmla="*/ 0 60000 65536"/>
                <a:gd name="T21" fmla="*/ 0 w 261"/>
                <a:gd name="T22" fmla="*/ 0 h 277"/>
                <a:gd name="T23" fmla="*/ 261 w 261"/>
                <a:gd name="T24" fmla="*/ 277 h 27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61" h="277">
                  <a:moveTo>
                    <a:pt x="9" y="234"/>
                  </a:moveTo>
                  <a:lnTo>
                    <a:pt x="217" y="10"/>
                  </a:lnTo>
                  <a:cubicBezTo>
                    <a:pt x="226" y="0"/>
                    <a:pt x="241" y="0"/>
                    <a:pt x="251" y="9"/>
                  </a:cubicBezTo>
                  <a:cubicBezTo>
                    <a:pt x="261" y="18"/>
                    <a:pt x="261" y="33"/>
                    <a:pt x="252" y="43"/>
                  </a:cubicBezTo>
                  <a:lnTo>
                    <a:pt x="44" y="267"/>
                  </a:lnTo>
                  <a:cubicBezTo>
                    <a:pt x="35" y="277"/>
                    <a:pt x="20" y="277"/>
                    <a:pt x="10" y="268"/>
                  </a:cubicBezTo>
                  <a:cubicBezTo>
                    <a:pt x="0" y="259"/>
                    <a:pt x="0" y="244"/>
                    <a:pt x="9" y="234"/>
                  </a:cubicBezTo>
                  <a:close/>
                </a:path>
              </a:pathLst>
            </a:custGeom>
            <a:solidFill>
              <a:schemeClr val="tx1"/>
            </a:solidFill>
            <a:ln w="57150">
              <a:solidFill>
                <a:schemeClr val="tx1"/>
              </a:solidFill>
              <a:bevel/>
              <a:headEnd/>
              <a:tailEnd/>
            </a:ln>
          </p:spPr>
          <p:txBody>
            <a:bodyPr/>
            <a:lstStyle/>
            <a:p>
              <a:endParaRPr lang="en-US"/>
            </a:p>
          </p:txBody>
        </p:sp>
        <p:sp>
          <p:nvSpPr>
            <p:cNvPr id="163861" name="Freeform 248"/>
            <p:cNvSpPr>
              <a:spLocks/>
            </p:cNvSpPr>
            <p:nvPr/>
          </p:nvSpPr>
          <p:spPr bwMode="auto">
            <a:xfrm flipV="1">
              <a:off x="3311646" y="3943725"/>
              <a:ext cx="458140" cy="104078"/>
            </a:xfrm>
            <a:custGeom>
              <a:avLst/>
              <a:gdLst>
                <a:gd name="T0" fmla="*/ 2147483647 w 263"/>
                <a:gd name="T1" fmla="*/ 2147483647 h 183"/>
                <a:gd name="T2" fmla="*/ 2147483647 w 263"/>
                <a:gd name="T3" fmla="*/ 2147483647 h 183"/>
                <a:gd name="T4" fmla="*/ 2147483647 w 263"/>
                <a:gd name="T5" fmla="*/ 2147483647 h 183"/>
                <a:gd name="T6" fmla="*/ 2147483647 w 263"/>
                <a:gd name="T7" fmla="*/ 2147483647 h 183"/>
                <a:gd name="T8" fmla="*/ 2147483647 w 263"/>
                <a:gd name="T9" fmla="*/ 2147483647 h 183"/>
                <a:gd name="T10" fmla="*/ 2147483647 w 263"/>
                <a:gd name="T11" fmla="*/ 2147483647 h 183"/>
                <a:gd name="T12" fmla="*/ 2147483647 w 263"/>
                <a:gd name="T13" fmla="*/ 2147483647 h 183"/>
                <a:gd name="T14" fmla="*/ 0 60000 65536"/>
                <a:gd name="T15" fmla="*/ 0 60000 65536"/>
                <a:gd name="T16" fmla="*/ 0 60000 65536"/>
                <a:gd name="T17" fmla="*/ 0 60000 65536"/>
                <a:gd name="T18" fmla="*/ 0 60000 65536"/>
                <a:gd name="T19" fmla="*/ 0 60000 65536"/>
                <a:gd name="T20" fmla="*/ 0 60000 65536"/>
                <a:gd name="T21" fmla="*/ 0 w 263"/>
                <a:gd name="T22" fmla="*/ 0 h 183"/>
                <a:gd name="T23" fmla="*/ 263 w 263"/>
                <a:gd name="T24" fmla="*/ 183 h 18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63" h="183">
                  <a:moveTo>
                    <a:pt x="15" y="135"/>
                  </a:moveTo>
                  <a:lnTo>
                    <a:pt x="223" y="7"/>
                  </a:lnTo>
                  <a:cubicBezTo>
                    <a:pt x="234" y="0"/>
                    <a:pt x="249" y="4"/>
                    <a:pt x="256" y="15"/>
                  </a:cubicBezTo>
                  <a:cubicBezTo>
                    <a:pt x="263" y="26"/>
                    <a:pt x="259" y="41"/>
                    <a:pt x="248" y="48"/>
                  </a:cubicBezTo>
                  <a:lnTo>
                    <a:pt x="40" y="176"/>
                  </a:lnTo>
                  <a:cubicBezTo>
                    <a:pt x="29" y="183"/>
                    <a:pt x="14" y="179"/>
                    <a:pt x="7" y="168"/>
                  </a:cubicBezTo>
                  <a:cubicBezTo>
                    <a:pt x="0" y="157"/>
                    <a:pt x="4" y="142"/>
                    <a:pt x="15" y="135"/>
                  </a:cubicBezTo>
                  <a:close/>
                </a:path>
              </a:pathLst>
            </a:custGeom>
            <a:solidFill>
              <a:schemeClr val="tx1"/>
            </a:solidFill>
            <a:ln w="57150">
              <a:solidFill>
                <a:schemeClr val="tx1"/>
              </a:solidFill>
              <a:bevel/>
              <a:headEnd/>
              <a:tailEnd/>
            </a:ln>
          </p:spPr>
          <p:txBody>
            <a:bodyPr/>
            <a:lstStyle/>
            <a:p>
              <a:endParaRPr lang="en-US"/>
            </a:p>
          </p:txBody>
        </p:sp>
        <p:sp>
          <p:nvSpPr>
            <p:cNvPr id="163862" name="Freeform 249"/>
            <p:cNvSpPr>
              <a:spLocks/>
            </p:cNvSpPr>
            <p:nvPr/>
          </p:nvSpPr>
          <p:spPr bwMode="auto">
            <a:xfrm flipV="1">
              <a:off x="3680154" y="4018531"/>
              <a:ext cx="458140" cy="74806"/>
            </a:xfrm>
            <a:custGeom>
              <a:avLst/>
              <a:gdLst>
                <a:gd name="T0" fmla="*/ 2147483647 w 263"/>
                <a:gd name="T1" fmla="*/ 2147483647 h 135"/>
                <a:gd name="T2" fmla="*/ 2147483647 w 263"/>
                <a:gd name="T3" fmla="*/ 2147483647 h 135"/>
                <a:gd name="T4" fmla="*/ 2147483647 w 263"/>
                <a:gd name="T5" fmla="*/ 2147483647 h 135"/>
                <a:gd name="T6" fmla="*/ 2147483647 w 263"/>
                <a:gd name="T7" fmla="*/ 2147483647 h 135"/>
                <a:gd name="T8" fmla="*/ 2147483647 w 263"/>
                <a:gd name="T9" fmla="*/ 2147483647 h 135"/>
                <a:gd name="T10" fmla="*/ 2147483647 w 263"/>
                <a:gd name="T11" fmla="*/ 2147483647 h 135"/>
                <a:gd name="T12" fmla="*/ 2147483647 w 263"/>
                <a:gd name="T13" fmla="*/ 2147483647 h 135"/>
                <a:gd name="T14" fmla="*/ 0 60000 65536"/>
                <a:gd name="T15" fmla="*/ 0 60000 65536"/>
                <a:gd name="T16" fmla="*/ 0 60000 65536"/>
                <a:gd name="T17" fmla="*/ 0 60000 65536"/>
                <a:gd name="T18" fmla="*/ 0 60000 65536"/>
                <a:gd name="T19" fmla="*/ 0 60000 65536"/>
                <a:gd name="T20" fmla="*/ 0 60000 65536"/>
                <a:gd name="T21" fmla="*/ 0 w 263"/>
                <a:gd name="T22" fmla="*/ 0 h 135"/>
                <a:gd name="T23" fmla="*/ 263 w 263"/>
                <a:gd name="T24" fmla="*/ 135 h 13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63" h="135">
                  <a:moveTo>
                    <a:pt x="19" y="85"/>
                  </a:moveTo>
                  <a:lnTo>
                    <a:pt x="227" y="5"/>
                  </a:lnTo>
                  <a:cubicBezTo>
                    <a:pt x="239" y="0"/>
                    <a:pt x="253" y="6"/>
                    <a:pt x="258" y="19"/>
                  </a:cubicBezTo>
                  <a:cubicBezTo>
                    <a:pt x="263" y="31"/>
                    <a:pt x="256" y="45"/>
                    <a:pt x="244" y="50"/>
                  </a:cubicBezTo>
                  <a:lnTo>
                    <a:pt x="36" y="130"/>
                  </a:lnTo>
                  <a:cubicBezTo>
                    <a:pt x="24" y="135"/>
                    <a:pt x="10" y="128"/>
                    <a:pt x="5" y="116"/>
                  </a:cubicBezTo>
                  <a:cubicBezTo>
                    <a:pt x="0" y="104"/>
                    <a:pt x="6" y="90"/>
                    <a:pt x="19" y="85"/>
                  </a:cubicBezTo>
                  <a:close/>
                </a:path>
              </a:pathLst>
            </a:custGeom>
            <a:solidFill>
              <a:schemeClr val="tx1"/>
            </a:solidFill>
            <a:ln w="57150">
              <a:solidFill>
                <a:schemeClr val="tx1"/>
              </a:solidFill>
              <a:bevel/>
              <a:headEnd/>
              <a:tailEnd/>
            </a:ln>
          </p:spPr>
          <p:txBody>
            <a:bodyPr/>
            <a:lstStyle/>
            <a:p>
              <a:endParaRPr lang="en-US"/>
            </a:p>
          </p:txBody>
        </p:sp>
        <p:sp>
          <p:nvSpPr>
            <p:cNvPr id="163863" name="Freeform 250"/>
            <p:cNvSpPr>
              <a:spLocks/>
            </p:cNvSpPr>
            <p:nvPr/>
          </p:nvSpPr>
          <p:spPr bwMode="auto">
            <a:xfrm flipV="1">
              <a:off x="4038695" y="4064066"/>
              <a:ext cx="458140" cy="58543"/>
            </a:xfrm>
            <a:custGeom>
              <a:avLst/>
              <a:gdLst>
                <a:gd name="T0" fmla="*/ 2147483647 w 261"/>
                <a:gd name="T1" fmla="*/ 2147483647 h 101"/>
                <a:gd name="T2" fmla="*/ 2147483647 w 261"/>
                <a:gd name="T3" fmla="*/ 2147483647 h 101"/>
                <a:gd name="T4" fmla="*/ 2147483647 w 261"/>
                <a:gd name="T5" fmla="*/ 2147483647 h 101"/>
                <a:gd name="T6" fmla="*/ 2147483647 w 261"/>
                <a:gd name="T7" fmla="*/ 2147483647 h 101"/>
                <a:gd name="T8" fmla="*/ 2147483647 w 261"/>
                <a:gd name="T9" fmla="*/ 2147483647 h 101"/>
                <a:gd name="T10" fmla="*/ 2147483647 w 261"/>
                <a:gd name="T11" fmla="*/ 2147483647 h 101"/>
                <a:gd name="T12" fmla="*/ 2147483647 w 261"/>
                <a:gd name="T13" fmla="*/ 2147483647 h 101"/>
                <a:gd name="T14" fmla="*/ 0 60000 65536"/>
                <a:gd name="T15" fmla="*/ 0 60000 65536"/>
                <a:gd name="T16" fmla="*/ 0 60000 65536"/>
                <a:gd name="T17" fmla="*/ 0 60000 65536"/>
                <a:gd name="T18" fmla="*/ 0 60000 65536"/>
                <a:gd name="T19" fmla="*/ 0 60000 65536"/>
                <a:gd name="T20" fmla="*/ 0 60000 65536"/>
                <a:gd name="T21" fmla="*/ 0 w 261"/>
                <a:gd name="T22" fmla="*/ 0 h 101"/>
                <a:gd name="T23" fmla="*/ 261 w 261"/>
                <a:gd name="T24" fmla="*/ 101 h 10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61" h="101">
                  <a:moveTo>
                    <a:pt x="21" y="51"/>
                  </a:moveTo>
                  <a:lnTo>
                    <a:pt x="229" y="3"/>
                  </a:lnTo>
                  <a:cubicBezTo>
                    <a:pt x="242" y="0"/>
                    <a:pt x="255" y="8"/>
                    <a:pt x="258" y="21"/>
                  </a:cubicBezTo>
                  <a:cubicBezTo>
                    <a:pt x="261" y="34"/>
                    <a:pt x="253" y="47"/>
                    <a:pt x="240" y="50"/>
                  </a:cubicBezTo>
                  <a:lnTo>
                    <a:pt x="32" y="98"/>
                  </a:lnTo>
                  <a:cubicBezTo>
                    <a:pt x="19" y="101"/>
                    <a:pt x="6" y="93"/>
                    <a:pt x="3" y="80"/>
                  </a:cubicBezTo>
                  <a:cubicBezTo>
                    <a:pt x="0" y="67"/>
                    <a:pt x="8" y="54"/>
                    <a:pt x="21" y="51"/>
                  </a:cubicBezTo>
                  <a:close/>
                </a:path>
              </a:pathLst>
            </a:custGeom>
            <a:solidFill>
              <a:schemeClr val="tx1"/>
            </a:solidFill>
            <a:ln w="57150">
              <a:solidFill>
                <a:schemeClr val="tx1"/>
              </a:solidFill>
              <a:bevel/>
              <a:headEnd/>
              <a:tailEnd/>
            </a:ln>
          </p:spPr>
          <p:txBody>
            <a:bodyPr/>
            <a:lstStyle/>
            <a:p>
              <a:endParaRPr lang="en-US"/>
            </a:p>
          </p:txBody>
        </p:sp>
        <p:sp>
          <p:nvSpPr>
            <p:cNvPr id="163864" name="Freeform 251"/>
            <p:cNvSpPr>
              <a:spLocks/>
            </p:cNvSpPr>
            <p:nvPr/>
          </p:nvSpPr>
          <p:spPr bwMode="auto">
            <a:xfrm flipV="1">
              <a:off x="4407197" y="4093337"/>
              <a:ext cx="428264" cy="35777"/>
            </a:xfrm>
            <a:custGeom>
              <a:avLst/>
              <a:gdLst>
                <a:gd name="T0" fmla="*/ 2147483647 w 242"/>
                <a:gd name="T1" fmla="*/ 2147483647 h 66"/>
                <a:gd name="T2" fmla="*/ 2147483647 w 242"/>
                <a:gd name="T3" fmla="*/ 2147483647 h 66"/>
                <a:gd name="T4" fmla="*/ 2147483647 w 242"/>
                <a:gd name="T5" fmla="*/ 2147483647 h 66"/>
                <a:gd name="T6" fmla="*/ 2147483647 w 242"/>
                <a:gd name="T7" fmla="*/ 2147483647 h 66"/>
                <a:gd name="T8" fmla="*/ 2147483647 w 242"/>
                <a:gd name="T9" fmla="*/ 2147483647 h 66"/>
                <a:gd name="T10" fmla="*/ 2147483647 w 242"/>
                <a:gd name="T11" fmla="*/ 2147483647 h 66"/>
                <a:gd name="T12" fmla="*/ 2147483647 w 242"/>
                <a:gd name="T13" fmla="*/ 2147483647 h 66"/>
                <a:gd name="T14" fmla="*/ 0 60000 65536"/>
                <a:gd name="T15" fmla="*/ 0 60000 65536"/>
                <a:gd name="T16" fmla="*/ 0 60000 65536"/>
                <a:gd name="T17" fmla="*/ 0 60000 65536"/>
                <a:gd name="T18" fmla="*/ 0 60000 65536"/>
                <a:gd name="T19" fmla="*/ 0 60000 65536"/>
                <a:gd name="T20" fmla="*/ 0 60000 65536"/>
                <a:gd name="T21" fmla="*/ 0 w 242"/>
                <a:gd name="T22" fmla="*/ 0 h 66"/>
                <a:gd name="T23" fmla="*/ 242 w 242"/>
                <a:gd name="T24" fmla="*/ 66 h 6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42" h="66">
                  <a:moveTo>
                    <a:pt x="23" y="18"/>
                  </a:moveTo>
                  <a:lnTo>
                    <a:pt x="215" y="2"/>
                  </a:lnTo>
                  <a:cubicBezTo>
                    <a:pt x="229" y="0"/>
                    <a:pt x="240" y="10"/>
                    <a:pt x="241" y="23"/>
                  </a:cubicBezTo>
                  <a:cubicBezTo>
                    <a:pt x="242" y="37"/>
                    <a:pt x="233" y="48"/>
                    <a:pt x="219" y="49"/>
                  </a:cubicBezTo>
                  <a:lnTo>
                    <a:pt x="27" y="65"/>
                  </a:lnTo>
                  <a:cubicBezTo>
                    <a:pt x="14" y="66"/>
                    <a:pt x="3" y="57"/>
                    <a:pt x="2" y="43"/>
                  </a:cubicBezTo>
                  <a:cubicBezTo>
                    <a:pt x="0" y="30"/>
                    <a:pt x="10" y="19"/>
                    <a:pt x="23" y="18"/>
                  </a:cubicBezTo>
                  <a:close/>
                </a:path>
              </a:pathLst>
            </a:custGeom>
            <a:solidFill>
              <a:schemeClr val="tx1"/>
            </a:solidFill>
            <a:ln w="57150">
              <a:solidFill>
                <a:schemeClr val="tx1"/>
              </a:solidFill>
              <a:bevel/>
              <a:headEnd/>
              <a:tailEnd/>
            </a:ln>
          </p:spPr>
          <p:txBody>
            <a:bodyPr/>
            <a:lstStyle/>
            <a:p>
              <a:endParaRPr lang="en-US"/>
            </a:p>
          </p:txBody>
        </p:sp>
        <p:sp>
          <p:nvSpPr>
            <p:cNvPr id="163865" name="Freeform 252"/>
            <p:cNvSpPr>
              <a:spLocks/>
            </p:cNvSpPr>
            <p:nvPr/>
          </p:nvSpPr>
          <p:spPr bwMode="auto">
            <a:xfrm flipV="1">
              <a:off x="4745820" y="4093337"/>
              <a:ext cx="448182" cy="35777"/>
            </a:xfrm>
            <a:custGeom>
              <a:avLst/>
              <a:gdLst>
                <a:gd name="T0" fmla="*/ 2147483647 w 257"/>
                <a:gd name="T1" fmla="*/ 2147483647 h 65"/>
                <a:gd name="T2" fmla="*/ 2147483647 w 257"/>
                <a:gd name="T3" fmla="*/ 2147483647 h 65"/>
                <a:gd name="T4" fmla="*/ 2147483647 w 257"/>
                <a:gd name="T5" fmla="*/ 2147483647 h 65"/>
                <a:gd name="T6" fmla="*/ 2147483647 w 257"/>
                <a:gd name="T7" fmla="*/ 2147483647 h 65"/>
                <a:gd name="T8" fmla="*/ 2147483647 w 257"/>
                <a:gd name="T9" fmla="*/ 2147483647 h 65"/>
                <a:gd name="T10" fmla="*/ 2147483647 w 257"/>
                <a:gd name="T11" fmla="*/ 2147483647 h 65"/>
                <a:gd name="T12" fmla="*/ 2147483647 w 257"/>
                <a:gd name="T13" fmla="*/ 2147483647 h 65"/>
                <a:gd name="T14" fmla="*/ 0 60000 65536"/>
                <a:gd name="T15" fmla="*/ 0 60000 65536"/>
                <a:gd name="T16" fmla="*/ 0 60000 65536"/>
                <a:gd name="T17" fmla="*/ 0 60000 65536"/>
                <a:gd name="T18" fmla="*/ 0 60000 65536"/>
                <a:gd name="T19" fmla="*/ 0 60000 65536"/>
                <a:gd name="T20" fmla="*/ 0 60000 65536"/>
                <a:gd name="T21" fmla="*/ 0 w 257"/>
                <a:gd name="T22" fmla="*/ 0 h 65"/>
                <a:gd name="T23" fmla="*/ 257 w 257"/>
                <a:gd name="T24" fmla="*/ 65 h 6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57" h="65">
                  <a:moveTo>
                    <a:pt x="26" y="1"/>
                  </a:moveTo>
                  <a:lnTo>
                    <a:pt x="234" y="17"/>
                  </a:lnTo>
                  <a:cubicBezTo>
                    <a:pt x="248" y="18"/>
                    <a:pt x="257" y="29"/>
                    <a:pt x="256" y="42"/>
                  </a:cubicBezTo>
                  <a:cubicBezTo>
                    <a:pt x="255" y="56"/>
                    <a:pt x="244" y="65"/>
                    <a:pt x="231" y="64"/>
                  </a:cubicBezTo>
                  <a:lnTo>
                    <a:pt x="23" y="48"/>
                  </a:lnTo>
                  <a:cubicBezTo>
                    <a:pt x="9" y="47"/>
                    <a:pt x="0" y="36"/>
                    <a:pt x="1" y="23"/>
                  </a:cubicBezTo>
                  <a:cubicBezTo>
                    <a:pt x="2" y="9"/>
                    <a:pt x="13" y="0"/>
                    <a:pt x="26" y="1"/>
                  </a:cubicBezTo>
                  <a:close/>
                </a:path>
              </a:pathLst>
            </a:custGeom>
            <a:solidFill>
              <a:schemeClr val="tx1"/>
            </a:solidFill>
            <a:ln w="57150">
              <a:solidFill>
                <a:schemeClr val="tx1"/>
              </a:solidFill>
              <a:bevel/>
              <a:headEnd/>
              <a:tailEnd/>
            </a:ln>
          </p:spPr>
          <p:txBody>
            <a:bodyPr/>
            <a:lstStyle/>
            <a:p>
              <a:endParaRPr lang="en-US"/>
            </a:p>
          </p:txBody>
        </p:sp>
        <p:sp>
          <p:nvSpPr>
            <p:cNvPr id="163866" name="Freeform 253"/>
            <p:cNvSpPr>
              <a:spLocks/>
            </p:cNvSpPr>
            <p:nvPr/>
          </p:nvSpPr>
          <p:spPr bwMode="auto">
            <a:xfrm flipV="1">
              <a:off x="5104367" y="4073823"/>
              <a:ext cx="458140" cy="48786"/>
            </a:xfrm>
            <a:custGeom>
              <a:avLst/>
              <a:gdLst>
                <a:gd name="T0" fmla="*/ 2147483647 w 259"/>
                <a:gd name="T1" fmla="*/ 2147483647 h 83"/>
                <a:gd name="T2" fmla="*/ 2147483647 w 259"/>
                <a:gd name="T3" fmla="*/ 2147483647 h 83"/>
                <a:gd name="T4" fmla="*/ 2147483647 w 259"/>
                <a:gd name="T5" fmla="*/ 2147483647 h 83"/>
                <a:gd name="T6" fmla="*/ 2147483647 w 259"/>
                <a:gd name="T7" fmla="*/ 2147483647 h 83"/>
                <a:gd name="T8" fmla="*/ 2147483647 w 259"/>
                <a:gd name="T9" fmla="*/ 2147483647 h 83"/>
                <a:gd name="T10" fmla="*/ 2147483647 w 259"/>
                <a:gd name="T11" fmla="*/ 2147483647 h 83"/>
                <a:gd name="T12" fmla="*/ 2147483647 w 259"/>
                <a:gd name="T13" fmla="*/ 2147483647 h 83"/>
                <a:gd name="T14" fmla="*/ 0 60000 65536"/>
                <a:gd name="T15" fmla="*/ 0 60000 65536"/>
                <a:gd name="T16" fmla="*/ 0 60000 65536"/>
                <a:gd name="T17" fmla="*/ 0 60000 65536"/>
                <a:gd name="T18" fmla="*/ 0 60000 65536"/>
                <a:gd name="T19" fmla="*/ 0 60000 65536"/>
                <a:gd name="T20" fmla="*/ 0 60000 65536"/>
                <a:gd name="T21" fmla="*/ 0 w 259"/>
                <a:gd name="T22" fmla="*/ 0 h 83"/>
                <a:gd name="T23" fmla="*/ 259 w 259"/>
                <a:gd name="T24" fmla="*/ 83 h 8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59" h="83">
                  <a:moveTo>
                    <a:pt x="29" y="2"/>
                  </a:moveTo>
                  <a:lnTo>
                    <a:pt x="237" y="34"/>
                  </a:lnTo>
                  <a:cubicBezTo>
                    <a:pt x="250" y="36"/>
                    <a:pt x="259" y="48"/>
                    <a:pt x="257" y="61"/>
                  </a:cubicBezTo>
                  <a:cubicBezTo>
                    <a:pt x="255" y="74"/>
                    <a:pt x="243" y="83"/>
                    <a:pt x="230" y="81"/>
                  </a:cubicBezTo>
                  <a:lnTo>
                    <a:pt x="22" y="49"/>
                  </a:lnTo>
                  <a:cubicBezTo>
                    <a:pt x="9" y="47"/>
                    <a:pt x="0" y="35"/>
                    <a:pt x="2" y="22"/>
                  </a:cubicBezTo>
                  <a:cubicBezTo>
                    <a:pt x="4" y="9"/>
                    <a:pt x="16" y="0"/>
                    <a:pt x="29" y="2"/>
                  </a:cubicBezTo>
                  <a:close/>
                </a:path>
              </a:pathLst>
            </a:custGeom>
            <a:solidFill>
              <a:schemeClr val="tx1"/>
            </a:solidFill>
            <a:ln w="57150">
              <a:solidFill>
                <a:schemeClr val="tx1"/>
              </a:solidFill>
              <a:bevel/>
              <a:headEnd/>
              <a:tailEnd/>
            </a:ln>
          </p:spPr>
          <p:txBody>
            <a:bodyPr/>
            <a:lstStyle/>
            <a:p>
              <a:endParaRPr lang="en-US"/>
            </a:p>
          </p:txBody>
        </p:sp>
        <p:sp>
          <p:nvSpPr>
            <p:cNvPr id="163867" name="Freeform 254"/>
            <p:cNvSpPr>
              <a:spLocks/>
            </p:cNvSpPr>
            <p:nvPr/>
          </p:nvSpPr>
          <p:spPr bwMode="auto">
            <a:xfrm flipV="1">
              <a:off x="5472871" y="4028288"/>
              <a:ext cx="458140" cy="74806"/>
            </a:xfrm>
            <a:custGeom>
              <a:avLst/>
              <a:gdLst>
                <a:gd name="T0" fmla="*/ 2147483647 w 263"/>
                <a:gd name="T1" fmla="*/ 2147483647 h 135"/>
                <a:gd name="T2" fmla="*/ 2147483647 w 263"/>
                <a:gd name="T3" fmla="*/ 2147483647 h 135"/>
                <a:gd name="T4" fmla="*/ 2147483647 w 263"/>
                <a:gd name="T5" fmla="*/ 2147483647 h 135"/>
                <a:gd name="T6" fmla="*/ 2147483647 w 263"/>
                <a:gd name="T7" fmla="*/ 2147483647 h 135"/>
                <a:gd name="T8" fmla="*/ 2147483647 w 263"/>
                <a:gd name="T9" fmla="*/ 2147483647 h 135"/>
                <a:gd name="T10" fmla="*/ 2147483647 w 263"/>
                <a:gd name="T11" fmla="*/ 2147483647 h 135"/>
                <a:gd name="T12" fmla="*/ 2147483647 w 263"/>
                <a:gd name="T13" fmla="*/ 2147483647 h 135"/>
                <a:gd name="T14" fmla="*/ 0 60000 65536"/>
                <a:gd name="T15" fmla="*/ 0 60000 65536"/>
                <a:gd name="T16" fmla="*/ 0 60000 65536"/>
                <a:gd name="T17" fmla="*/ 0 60000 65536"/>
                <a:gd name="T18" fmla="*/ 0 60000 65536"/>
                <a:gd name="T19" fmla="*/ 0 60000 65536"/>
                <a:gd name="T20" fmla="*/ 0 60000 65536"/>
                <a:gd name="T21" fmla="*/ 0 w 263"/>
                <a:gd name="T22" fmla="*/ 0 h 135"/>
                <a:gd name="T23" fmla="*/ 263 w 263"/>
                <a:gd name="T24" fmla="*/ 135 h 13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63" h="135">
                  <a:moveTo>
                    <a:pt x="36" y="5"/>
                  </a:moveTo>
                  <a:lnTo>
                    <a:pt x="244" y="85"/>
                  </a:lnTo>
                  <a:cubicBezTo>
                    <a:pt x="256" y="90"/>
                    <a:pt x="263" y="104"/>
                    <a:pt x="258" y="116"/>
                  </a:cubicBezTo>
                  <a:cubicBezTo>
                    <a:pt x="253" y="128"/>
                    <a:pt x="239" y="135"/>
                    <a:pt x="227" y="130"/>
                  </a:cubicBezTo>
                  <a:lnTo>
                    <a:pt x="19" y="50"/>
                  </a:lnTo>
                  <a:cubicBezTo>
                    <a:pt x="6" y="45"/>
                    <a:pt x="0" y="31"/>
                    <a:pt x="5" y="19"/>
                  </a:cubicBezTo>
                  <a:cubicBezTo>
                    <a:pt x="10" y="6"/>
                    <a:pt x="24" y="0"/>
                    <a:pt x="36" y="5"/>
                  </a:cubicBezTo>
                  <a:close/>
                </a:path>
              </a:pathLst>
            </a:custGeom>
            <a:solidFill>
              <a:schemeClr val="tx1"/>
            </a:solidFill>
            <a:ln w="57150">
              <a:solidFill>
                <a:schemeClr val="tx1"/>
              </a:solidFill>
              <a:bevel/>
              <a:headEnd/>
              <a:tailEnd/>
            </a:ln>
          </p:spPr>
          <p:txBody>
            <a:bodyPr/>
            <a:lstStyle/>
            <a:p>
              <a:endParaRPr lang="en-US"/>
            </a:p>
          </p:txBody>
        </p:sp>
        <p:sp>
          <p:nvSpPr>
            <p:cNvPr id="163868" name="Freeform 255"/>
            <p:cNvSpPr>
              <a:spLocks/>
            </p:cNvSpPr>
            <p:nvPr/>
          </p:nvSpPr>
          <p:spPr bwMode="auto">
            <a:xfrm flipV="1">
              <a:off x="5831415" y="3953482"/>
              <a:ext cx="458140" cy="104078"/>
            </a:xfrm>
            <a:custGeom>
              <a:avLst/>
              <a:gdLst>
                <a:gd name="T0" fmla="*/ 2147483647 w 263"/>
                <a:gd name="T1" fmla="*/ 2147483647 h 183"/>
                <a:gd name="T2" fmla="*/ 2147483647 w 263"/>
                <a:gd name="T3" fmla="*/ 2147483647 h 183"/>
                <a:gd name="T4" fmla="*/ 2147483647 w 263"/>
                <a:gd name="T5" fmla="*/ 2147483647 h 183"/>
                <a:gd name="T6" fmla="*/ 2147483647 w 263"/>
                <a:gd name="T7" fmla="*/ 2147483647 h 183"/>
                <a:gd name="T8" fmla="*/ 2147483647 w 263"/>
                <a:gd name="T9" fmla="*/ 2147483647 h 183"/>
                <a:gd name="T10" fmla="*/ 2147483647 w 263"/>
                <a:gd name="T11" fmla="*/ 2147483647 h 183"/>
                <a:gd name="T12" fmla="*/ 2147483647 w 263"/>
                <a:gd name="T13" fmla="*/ 2147483647 h 183"/>
                <a:gd name="T14" fmla="*/ 0 60000 65536"/>
                <a:gd name="T15" fmla="*/ 0 60000 65536"/>
                <a:gd name="T16" fmla="*/ 0 60000 65536"/>
                <a:gd name="T17" fmla="*/ 0 60000 65536"/>
                <a:gd name="T18" fmla="*/ 0 60000 65536"/>
                <a:gd name="T19" fmla="*/ 0 60000 65536"/>
                <a:gd name="T20" fmla="*/ 0 60000 65536"/>
                <a:gd name="T21" fmla="*/ 0 w 263"/>
                <a:gd name="T22" fmla="*/ 0 h 183"/>
                <a:gd name="T23" fmla="*/ 263 w 263"/>
                <a:gd name="T24" fmla="*/ 183 h 18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63" h="183">
                  <a:moveTo>
                    <a:pt x="40" y="7"/>
                  </a:moveTo>
                  <a:lnTo>
                    <a:pt x="248" y="135"/>
                  </a:lnTo>
                  <a:cubicBezTo>
                    <a:pt x="259" y="142"/>
                    <a:pt x="263" y="157"/>
                    <a:pt x="256" y="168"/>
                  </a:cubicBezTo>
                  <a:cubicBezTo>
                    <a:pt x="249" y="179"/>
                    <a:pt x="234" y="183"/>
                    <a:pt x="223" y="176"/>
                  </a:cubicBezTo>
                  <a:lnTo>
                    <a:pt x="15" y="48"/>
                  </a:lnTo>
                  <a:cubicBezTo>
                    <a:pt x="4" y="41"/>
                    <a:pt x="0" y="26"/>
                    <a:pt x="7" y="15"/>
                  </a:cubicBezTo>
                  <a:cubicBezTo>
                    <a:pt x="14" y="4"/>
                    <a:pt x="29" y="0"/>
                    <a:pt x="40" y="7"/>
                  </a:cubicBezTo>
                  <a:close/>
                </a:path>
              </a:pathLst>
            </a:custGeom>
            <a:solidFill>
              <a:schemeClr val="tx1"/>
            </a:solidFill>
            <a:ln w="57150">
              <a:solidFill>
                <a:schemeClr val="tx1"/>
              </a:solidFill>
              <a:bevel/>
              <a:headEnd/>
              <a:tailEnd/>
            </a:ln>
          </p:spPr>
          <p:txBody>
            <a:bodyPr/>
            <a:lstStyle/>
            <a:p>
              <a:endParaRPr lang="en-US"/>
            </a:p>
          </p:txBody>
        </p:sp>
        <p:sp>
          <p:nvSpPr>
            <p:cNvPr id="163869" name="Freeform 256"/>
            <p:cNvSpPr>
              <a:spLocks/>
            </p:cNvSpPr>
            <p:nvPr/>
          </p:nvSpPr>
          <p:spPr bwMode="auto">
            <a:xfrm flipV="1">
              <a:off x="6199914" y="3836396"/>
              <a:ext cx="458140" cy="149612"/>
            </a:xfrm>
            <a:custGeom>
              <a:avLst/>
              <a:gdLst>
                <a:gd name="T0" fmla="*/ 2147483647 w 261"/>
                <a:gd name="T1" fmla="*/ 2147483647 h 261"/>
                <a:gd name="T2" fmla="*/ 2147483647 w 261"/>
                <a:gd name="T3" fmla="*/ 2147483647 h 261"/>
                <a:gd name="T4" fmla="*/ 2147483647 w 261"/>
                <a:gd name="T5" fmla="*/ 2147483647 h 261"/>
                <a:gd name="T6" fmla="*/ 2147483647 w 261"/>
                <a:gd name="T7" fmla="*/ 2147483647 h 261"/>
                <a:gd name="T8" fmla="*/ 2147483647 w 261"/>
                <a:gd name="T9" fmla="*/ 2147483647 h 261"/>
                <a:gd name="T10" fmla="*/ 2147483647 w 261"/>
                <a:gd name="T11" fmla="*/ 2147483647 h 261"/>
                <a:gd name="T12" fmla="*/ 2147483647 w 261"/>
                <a:gd name="T13" fmla="*/ 2147483647 h 261"/>
                <a:gd name="T14" fmla="*/ 0 60000 65536"/>
                <a:gd name="T15" fmla="*/ 0 60000 65536"/>
                <a:gd name="T16" fmla="*/ 0 60000 65536"/>
                <a:gd name="T17" fmla="*/ 0 60000 65536"/>
                <a:gd name="T18" fmla="*/ 0 60000 65536"/>
                <a:gd name="T19" fmla="*/ 0 60000 65536"/>
                <a:gd name="T20" fmla="*/ 0 60000 65536"/>
                <a:gd name="T21" fmla="*/ 0 w 261"/>
                <a:gd name="T22" fmla="*/ 0 h 261"/>
                <a:gd name="T23" fmla="*/ 261 w 261"/>
                <a:gd name="T24" fmla="*/ 261 h 26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61" h="261">
                  <a:moveTo>
                    <a:pt x="43" y="9"/>
                  </a:moveTo>
                  <a:lnTo>
                    <a:pt x="251" y="217"/>
                  </a:lnTo>
                  <a:cubicBezTo>
                    <a:pt x="261" y="227"/>
                    <a:pt x="261" y="242"/>
                    <a:pt x="251" y="251"/>
                  </a:cubicBezTo>
                  <a:cubicBezTo>
                    <a:pt x="242" y="261"/>
                    <a:pt x="227" y="261"/>
                    <a:pt x="217" y="251"/>
                  </a:cubicBezTo>
                  <a:lnTo>
                    <a:pt x="9" y="43"/>
                  </a:lnTo>
                  <a:cubicBezTo>
                    <a:pt x="0" y="34"/>
                    <a:pt x="0" y="19"/>
                    <a:pt x="9" y="9"/>
                  </a:cubicBezTo>
                  <a:cubicBezTo>
                    <a:pt x="19" y="0"/>
                    <a:pt x="34" y="0"/>
                    <a:pt x="43" y="9"/>
                  </a:cubicBezTo>
                  <a:close/>
                </a:path>
              </a:pathLst>
            </a:custGeom>
            <a:solidFill>
              <a:schemeClr val="tx1"/>
            </a:solidFill>
            <a:ln w="57150">
              <a:solidFill>
                <a:schemeClr val="tx1"/>
              </a:solidFill>
              <a:bevel/>
              <a:headEnd/>
              <a:tailEnd/>
            </a:ln>
          </p:spPr>
          <p:txBody>
            <a:bodyPr/>
            <a:lstStyle/>
            <a:p>
              <a:endParaRPr lang="en-US"/>
            </a:p>
          </p:txBody>
        </p:sp>
        <p:sp>
          <p:nvSpPr>
            <p:cNvPr id="163870" name="Freeform 257"/>
            <p:cNvSpPr>
              <a:spLocks/>
            </p:cNvSpPr>
            <p:nvPr/>
          </p:nvSpPr>
          <p:spPr bwMode="auto">
            <a:xfrm flipV="1">
              <a:off x="6558461" y="3641249"/>
              <a:ext cx="458140" cy="224418"/>
            </a:xfrm>
            <a:custGeom>
              <a:avLst/>
              <a:gdLst>
                <a:gd name="T0" fmla="*/ 2147483647 w 263"/>
                <a:gd name="T1" fmla="*/ 2147483647 h 391"/>
                <a:gd name="T2" fmla="*/ 2147483647 w 263"/>
                <a:gd name="T3" fmla="*/ 2147483647 h 391"/>
                <a:gd name="T4" fmla="*/ 2147483647 w 263"/>
                <a:gd name="T5" fmla="*/ 2147483647 h 391"/>
                <a:gd name="T6" fmla="*/ 2147483647 w 263"/>
                <a:gd name="T7" fmla="*/ 2147483647 h 391"/>
                <a:gd name="T8" fmla="*/ 2147483647 w 263"/>
                <a:gd name="T9" fmla="*/ 2147483647 h 391"/>
                <a:gd name="T10" fmla="*/ 2147483647 w 263"/>
                <a:gd name="T11" fmla="*/ 2147483647 h 391"/>
                <a:gd name="T12" fmla="*/ 2147483647 w 263"/>
                <a:gd name="T13" fmla="*/ 2147483647 h 391"/>
                <a:gd name="T14" fmla="*/ 0 60000 65536"/>
                <a:gd name="T15" fmla="*/ 0 60000 65536"/>
                <a:gd name="T16" fmla="*/ 0 60000 65536"/>
                <a:gd name="T17" fmla="*/ 0 60000 65536"/>
                <a:gd name="T18" fmla="*/ 0 60000 65536"/>
                <a:gd name="T19" fmla="*/ 0 60000 65536"/>
                <a:gd name="T20" fmla="*/ 0 60000 65536"/>
                <a:gd name="T21" fmla="*/ 0 w 263"/>
                <a:gd name="T22" fmla="*/ 0 h 391"/>
                <a:gd name="T23" fmla="*/ 263 w 263"/>
                <a:gd name="T24" fmla="*/ 391 h 39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63" h="391">
                  <a:moveTo>
                    <a:pt x="48" y="15"/>
                  </a:moveTo>
                  <a:lnTo>
                    <a:pt x="256" y="351"/>
                  </a:lnTo>
                  <a:cubicBezTo>
                    <a:pt x="263" y="362"/>
                    <a:pt x="259" y="377"/>
                    <a:pt x="248" y="384"/>
                  </a:cubicBezTo>
                  <a:cubicBezTo>
                    <a:pt x="237" y="391"/>
                    <a:pt x="222" y="387"/>
                    <a:pt x="215" y="376"/>
                  </a:cubicBezTo>
                  <a:lnTo>
                    <a:pt x="7" y="40"/>
                  </a:lnTo>
                  <a:cubicBezTo>
                    <a:pt x="0" y="29"/>
                    <a:pt x="4" y="14"/>
                    <a:pt x="15" y="7"/>
                  </a:cubicBezTo>
                  <a:cubicBezTo>
                    <a:pt x="26" y="0"/>
                    <a:pt x="41" y="4"/>
                    <a:pt x="48" y="15"/>
                  </a:cubicBezTo>
                  <a:close/>
                </a:path>
              </a:pathLst>
            </a:custGeom>
            <a:solidFill>
              <a:schemeClr val="tx1"/>
            </a:solidFill>
            <a:ln w="57150">
              <a:solidFill>
                <a:schemeClr val="tx1"/>
              </a:solidFill>
              <a:bevel/>
              <a:headEnd/>
              <a:tailEnd/>
            </a:ln>
          </p:spPr>
          <p:txBody>
            <a:bodyPr/>
            <a:lstStyle/>
            <a:p>
              <a:endParaRPr lang="en-US"/>
            </a:p>
          </p:txBody>
        </p:sp>
        <p:sp>
          <p:nvSpPr>
            <p:cNvPr id="163871" name="Freeform 258"/>
            <p:cNvSpPr>
              <a:spLocks/>
            </p:cNvSpPr>
            <p:nvPr/>
          </p:nvSpPr>
          <p:spPr bwMode="auto">
            <a:xfrm flipV="1">
              <a:off x="6926966" y="3342027"/>
              <a:ext cx="458140" cy="331748"/>
            </a:xfrm>
            <a:custGeom>
              <a:avLst/>
              <a:gdLst>
                <a:gd name="T0" fmla="*/ 2147483647 w 263"/>
                <a:gd name="T1" fmla="*/ 2147483647 h 583"/>
                <a:gd name="T2" fmla="*/ 2147483647 w 263"/>
                <a:gd name="T3" fmla="*/ 2147483647 h 583"/>
                <a:gd name="T4" fmla="*/ 2147483647 w 263"/>
                <a:gd name="T5" fmla="*/ 2147483647 h 583"/>
                <a:gd name="T6" fmla="*/ 2147483647 w 263"/>
                <a:gd name="T7" fmla="*/ 2147483647 h 583"/>
                <a:gd name="T8" fmla="*/ 2147483647 w 263"/>
                <a:gd name="T9" fmla="*/ 2147483647 h 583"/>
                <a:gd name="T10" fmla="*/ 2147483647 w 263"/>
                <a:gd name="T11" fmla="*/ 2147483647 h 583"/>
                <a:gd name="T12" fmla="*/ 2147483647 w 263"/>
                <a:gd name="T13" fmla="*/ 2147483647 h 583"/>
                <a:gd name="T14" fmla="*/ 0 60000 65536"/>
                <a:gd name="T15" fmla="*/ 0 60000 65536"/>
                <a:gd name="T16" fmla="*/ 0 60000 65536"/>
                <a:gd name="T17" fmla="*/ 0 60000 65536"/>
                <a:gd name="T18" fmla="*/ 0 60000 65536"/>
                <a:gd name="T19" fmla="*/ 0 60000 65536"/>
                <a:gd name="T20" fmla="*/ 0 60000 65536"/>
                <a:gd name="T21" fmla="*/ 0 w 263"/>
                <a:gd name="T22" fmla="*/ 0 h 583"/>
                <a:gd name="T23" fmla="*/ 263 w 263"/>
                <a:gd name="T24" fmla="*/ 583 h 58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63" h="583">
                  <a:moveTo>
                    <a:pt x="50" y="19"/>
                  </a:moveTo>
                  <a:lnTo>
                    <a:pt x="258" y="547"/>
                  </a:lnTo>
                  <a:cubicBezTo>
                    <a:pt x="263" y="559"/>
                    <a:pt x="257" y="573"/>
                    <a:pt x="244" y="578"/>
                  </a:cubicBezTo>
                  <a:cubicBezTo>
                    <a:pt x="232" y="583"/>
                    <a:pt x="218" y="577"/>
                    <a:pt x="213" y="564"/>
                  </a:cubicBezTo>
                  <a:lnTo>
                    <a:pt x="5" y="36"/>
                  </a:lnTo>
                  <a:cubicBezTo>
                    <a:pt x="0" y="24"/>
                    <a:pt x="6" y="10"/>
                    <a:pt x="19" y="5"/>
                  </a:cubicBezTo>
                  <a:cubicBezTo>
                    <a:pt x="31" y="0"/>
                    <a:pt x="45" y="6"/>
                    <a:pt x="50" y="19"/>
                  </a:cubicBezTo>
                  <a:close/>
                </a:path>
              </a:pathLst>
            </a:custGeom>
            <a:solidFill>
              <a:schemeClr val="tx1"/>
            </a:solidFill>
            <a:ln w="57150">
              <a:solidFill>
                <a:schemeClr val="tx1"/>
              </a:solidFill>
              <a:bevel/>
              <a:headEnd/>
              <a:tailEnd/>
            </a:ln>
          </p:spPr>
          <p:txBody>
            <a:bodyPr/>
            <a:lstStyle/>
            <a:p>
              <a:endParaRPr lang="en-US"/>
            </a:p>
          </p:txBody>
        </p:sp>
        <p:sp>
          <p:nvSpPr>
            <p:cNvPr id="163872" name="Freeform 259"/>
            <p:cNvSpPr>
              <a:spLocks/>
            </p:cNvSpPr>
            <p:nvPr/>
          </p:nvSpPr>
          <p:spPr bwMode="auto">
            <a:xfrm flipV="1">
              <a:off x="7295468" y="2938725"/>
              <a:ext cx="448182" cy="432574"/>
            </a:xfrm>
            <a:custGeom>
              <a:avLst/>
              <a:gdLst>
                <a:gd name="T0" fmla="*/ 2147483647 w 261"/>
                <a:gd name="T1" fmla="*/ 2147483647 h 757"/>
                <a:gd name="T2" fmla="*/ 2147483647 w 261"/>
                <a:gd name="T3" fmla="*/ 2147483647 h 757"/>
                <a:gd name="T4" fmla="*/ 2147483647 w 261"/>
                <a:gd name="T5" fmla="*/ 2147483647 h 757"/>
                <a:gd name="T6" fmla="*/ 2147483647 w 261"/>
                <a:gd name="T7" fmla="*/ 2147483647 h 757"/>
                <a:gd name="T8" fmla="*/ 2147483647 w 261"/>
                <a:gd name="T9" fmla="*/ 2147483647 h 757"/>
                <a:gd name="T10" fmla="*/ 2147483647 w 261"/>
                <a:gd name="T11" fmla="*/ 2147483647 h 757"/>
                <a:gd name="T12" fmla="*/ 2147483647 w 261"/>
                <a:gd name="T13" fmla="*/ 2147483647 h 757"/>
                <a:gd name="T14" fmla="*/ 0 60000 65536"/>
                <a:gd name="T15" fmla="*/ 0 60000 65536"/>
                <a:gd name="T16" fmla="*/ 0 60000 65536"/>
                <a:gd name="T17" fmla="*/ 0 60000 65536"/>
                <a:gd name="T18" fmla="*/ 0 60000 65536"/>
                <a:gd name="T19" fmla="*/ 0 60000 65536"/>
                <a:gd name="T20" fmla="*/ 0 60000 65536"/>
                <a:gd name="T21" fmla="*/ 0 w 261"/>
                <a:gd name="T22" fmla="*/ 0 h 757"/>
                <a:gd name="T23" fmla="*/ 261 w 261"/>
                <a:gd name="T24" fmla="*/ 757 h 75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61" h="757">
                  <a:moveTo>
                    <a:pt x="49" y="20"/>
                  </a:moveTo>
                  <a:lnTo>
                    <a:pt x="257" y="724"/>
                  </a:lnTo>
                  <a:cubicBezTo>
                    <a:pt x="261" y="736"/>
                    <a:pt x="254" y="750"/>
                    <a:pt x="241" y="753"/>
                  </a:cubicBezTo>
                  <a:cubicBezTo>
                    <a:pt x="229" y="757"/>
                    <a:pt x="215" y="750"/>
                    <a:pt x="211" y="737"/>
                  </a:cubicBezTo>
                  <a:lnTo>
                    <a:pt x="3" y="33"/>
                  </a:lnTo>
                  <a:cubicBezTo>
                    <a:pt x="0" y="21"/>
                    <a:pt x="7" y="7"/>
                    <a:pt x="20" y="3"/>
                  </a:cubicBezTo>
                  <a:cubicBezTo>
                    <a:pt x="32" y="0"/>
                    <a:pt x="46" y="7"/>
                    <a:pt x="49" y="20"/>
                  </a:cubicBezTo>
                  <a:close/>
                </a:path>
              </a:pathLst>
            </a:custGeom>
            <a:solidFill>
              <a:schemeClr val="tx1"/>
            </a:solidFill>
            <a:ln w="57150">
              <a:solidFill>
                <a:schemeClr val="tx1"/>
              </a:solidFill>
              <a:bevel/>
              <a:headEnd/>
              <a:tailEnd/>
            </a:ln>
          </p:spPr>
          <p:txBody>
            <a:bodyPr/>
            <a:lstStyle/>
            <a:p>
              <a:endParaRPr lang="en-US"/>
            </a:p>
          </p:txBody>
        </p:sp>
        <p:sp>
          <p:nvSpPr>
            <p:cNvPr id="163873" name="Freeform 260"/>
            <p:cNvSpPr>
              <a:spLocks/>
            </p:cNvSpPr>
            <p:nvPr/>
          </p:nvSpPr>
          <p:spPr bwMode="auto">
            <a:xfrm flipV="1">
              <a:off x="7654009" y="2480130"/>
              <a:ext cx="458140" cy="487866"/>
            </a:xfrm>
            <a:custGeom>
              <a:avLst/>
              <a:gdLst>
                <a:gd name="T0" fmla="*/ 2147483647 w 261"/>
                <a:gd name="T1" fmla="*/ 2147483647 h 853"/>
                <a:gd name="T2" fmla="*/ 2147483647 w 261"/>
                <a:gd name="T3" fmla="*/ 2147483647 h 853"/>
                <a:gd name="T4" fmla="*/ 2147483647 w 261"/>
                <a:gd name="T5" fmla="*/ 2147483647 h 853"/>
                <a:gd name="T6" fmla="*/ 2147483647 w 261"/>
                <a:gd name="T7" fmla="*/ 2147483647 h 853"/>
                <a:gd name="T8" fmla="*/ 2147483647 w 261"/>
                <a:gd name="T9" fmla="*/ 2147483647 h 853"/>
                <a:gd name="T10" fmla="*/ 2147483647 w 261"/>
                <a:gd name="T11" fmla="*/ 2147483647 h 853"/>
                <a:gd name="T12" fmla="*/ 2147483647 w 261"/>
                <a:gd name="T13" fmla="*/ 2147483647 h 853"/>
                <a:gd name="T14" fmla="*/ 0 60000 65536"/>
                <a:gd name="T15" fmla="*/ 0 60000 65536"/>
                <a:gd name="T16" fmla="*/ 0 60000 65536"/>
                <a:gd name="T17" fmla="*/ 0 60000 65536"/>
                <a:gd name="T18" fmla="*/ 0 60000 65536"/>
                <a:gd name="T19" fmla="*/ 0 60000 65536"/>
                <a:gd name="T20" fmla="*/ 0 60000 65536"/>
                <a:gd name="T21" fmla="*/ 0 w 261"/>
                <a:gd name="T22" fmla="*/ 0 h 853"/>
                <a:gd name="T23" fmla="*/ 261 w 261"/>
                <a:gd name="T24" fmla="*/ 853 h 85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61" h="853">
                  <a:moveTo>
                    <a:pt x="50" y="20"/>
                  </a:moveTo>
                  <a:lnTo>
                    <a:pt x="258" y="820"/>
                  </a:lnTo>
                  <a:cubicBezTo>
                    <a:pt x="261" y="833"/>
                    <a:pt x="253" y="846"/>
                    <a:pt x="241" y="850"/>
                  </a:cubicBezTo>
                  <a:cubicBezTo>
                    <a:pt x="228" y="853"/>
                    <a:pt x="215" y="845"/>
                    <a:pt x="211" y="833"/>
                  </a:cubicBezTo>
                  <a:lnTo>
                    <a:pt x="3" y="33"/>
                  </a:lnTo>
                  <a:cubicBezTo>
                    <a:pt x="0" y="20"/>
                    <a:pt x="8" y="7"/>
                    <a:pt x="20" y="3"/>
                  </a:cubicBezTo>
                  <a:cubicBezTo>
                    <a:pt x="33" y="0"/>
                    <a:pt x="46" y="8"/>
                    <a:pt x="50" y="20"/>
                  </a:cubicBezTo>
                  <a:close/>
                </a:path>
              </a:pathLst>
            </a:custGeom>
            <a:solidFill>
              <a:schemeClr val="tx1"/>
            </a:solidFill>
            <a:ln w="57150">
              <a:solidFill>
                <a:schemeClr val="tx1"/>
              </a:solidFill>
              <a:bevel/>
              <a:headEnd/>
              <a:tailEnd/>
            </a:ln>
          </p:spPr>
          <p:txBody>
            <a:bodyPr/>
            <a:lstStyle/>
            <a:p>
              <a:endParaRPr lang="en-US"/>
            </a:p>
          </p:txBody>
        </p:sp>
        <p:sp>
          <p:nvSpPr>
            <p:cNvPr id="163874" name="Freeform 261"/>
            <p:cNvSpPr>
              <a:spLocks/>
            </p:cNvSpPr>
            <p:nvPr/>
          </p:nvSpPr>
          <p:spPr bwMode="auto">
            <a:xfrm flipV="1">
              <a:off x="8022520" y="2096346"/>
              <a:ext cx="458140" cy="416311"/>
            </a:xfrm>
            <a:custGeom>
              <a:avLst/>
              <a:gdLst>
                <a:gd name="T0" fmla="*/ 2147483647 w 261"/>
                <a:gd name="T1" fmla="*/ 2147483647 h 725"/>
                <a:gd name="T2" fmla="*/ 2147483647 w 261"/>
                <a:gd name="T3" fmla="*/ 2147483647 h 725"/>
                <a:gd name="T4" fmla="*/ 2147483647 w 261"/>
                <a:gd name="T5" fmla="*/ 2147483647 h 725"/>
                <a:gd name="T6" fmla="*/ 2147483647 w 261"/>
                <a:gd name="T7" fmla="*/ 2147483647 h 725"/>
                <a:gd name="T8" fmla="*/ 2147483647 w 261"/>
                <a:gd name="T9" fmla="*/ 2147483647 h 725"/>
                <a:gd name="T10" fmla="*/ 2147483647 w 261"/>
                <a:gd name="T11" fmla="*/ 2147483647 h 725"/>
                <a:gd name="T12" fmla="*/ 2147483647 w 261"/>
                <a:gd name="T13" fmla="*/ 2147483647 h 725"/>
                <a:gd name="T14" fmla="*/ 0 60000 65536"/>
                <a:gd name="T15" fmla="*/ 0 60000 65536"/>
                <a:gd name="T16" fmla="*/ 0 60000 65536"/>
                <a:gd name="T17" fmla="*/ 0 60000 65536"/>
                <a:gd name="T18" fmla="*/ 0 60000 65536"/>
                <a:gd name="T19" fmla="*/ 0 60000 65536"/>
                <a:gd name="T20" fmla="*/ 0 60000 65536"/>
                <a:gd name="T21" fmla="*/ 0 w 261"/>
                <a:gd name="T22" fmla="*/ 0 h 725"/>
                <a:gd name="T23" fmla="*/ 261 w 261"/>
                <a:gd name="T24" fmla="*/ 725 h 72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61" h="725">
                  <a:moveTo>
                    <a:pt x="49" y="19"/>
                  </a:moveTo>
                  <a:lnTo>
                    <a:pt x="257" y="691"/>
                  </a:lnTo>
                  <a:cubicBezTo>
                    <a:pt x="261" y="704"/>
                    <a:pt x="254" y="717"/>
                    <a:pt x="242" y="721"/>
                  </a:cubicBezTo>
                  <a:cubicBezTo>
                    <a:pt x="229" y="725"/>
                    <a:pt x="215" y="718"/>
                    <a:pt x="212" y="706"/>
                  </a:cubicBezTo>
                  <a:lnTo>
                    <a:pt x="4" y="34"/>
                  </a:lnTo>
                  <a:cubicBezTo>
                    <a:pt x="0" y="21"/>
                    <a:pt x="7" y="7"/>
                    <a:pt x="19" y="4"/>
                  </a:cubicBezTo>
                  <a:cubicBezTo>
                    <a:pt x="32" y="0"/>
                    <a:pt x="45" y="7"/>
                    <a:pt x="49" y="19"/>
                  </a:cubicBezTo>
                  <a:close/>
                </a:path>
              </a:pathLst>
            </a:custGeom>
            <a:solidFill>
              <a:schemeClr val="tx1"/>
            </a:solidFill>
            <a:ln w="57150">
              <a:solidFill>
                <a:schemeClr val="tx1"/>
              </a:solidFill>
              <a:bevel/>
              <a:headEnd/>
              <a:tailEnd/>
            </a:ln>
          </p:spPr>
          <p:txBody>
            <a:bodyPr/>
            <a:lstStyle/>
            <a:p>
              <a:endParaRPr lang="en-US"/>
            </a:p>
          </p:txBody>
        </p:sp>
      </p:grpSp>
      <p:grpSp>
        <p:nvGrpSpPr>
          <p:cNvPr id="163844" name="Group 156"/>
          <p:cNvGrpSpPr>
            <a:grpSpLocks/>
          </p:cNvGrpSpPr>
          <p:nvPr/>
        </p:nvGrpSpPr>
        <p:grpSpPr bwMode="auto">
          <a:xfrm>
            <a:off x="989013" y="2620963"/>
            <a:ext cx="7697787" cy="3200400"/>
            <a:chOff x="837406" y="1829594"/>
            <a:chExt cx="7696994" cy="2439194"/>
          </a:xfrm>
        </p:grpSpPr>
        <p:cxnSp>
          <p:nvCxnSpPr>
            <p:cNvPr id="152" name="Straight Connector 151"/>
            <p:cNvCxnSpPr/>
            <p:nvPr/>
          </p:nvCxnSpPr>
          <p:spPr>
            <a:xfrm>
              <a:off x="838993" y="4267578"/>
              <a:ext cx="7695407" cy="1210"/>
            </a:xfrm>
            <a:prstGeom prst="line">
              <a:avLst/>
            </a:prstGeom>
            <a:ln>
              <a:solidFill>
                <a:schemeClr val="tx1"/>
              </a:solidFill>
              <a:tailEnd type="arrow" w="lg" len="lg"/>
            </a:ln>
          </p:spPr>
          <p:style>
            <a:lnRef idx="1">
              <a:schemeClr val="accent1"/>
            </a:lnRef>
            <a:fillRef idx="0">
              <a:schemeClr val="accent1"/>
            </a:fillRef>
            <a:effectRef idx="0">
              <a:schemeClr val="accent1"/>
            </a:effectRef>
            <a:fontRef idx="minor">
              <a:schemeClr val="tx1"/>
            </a:fontRef>
          </p:style>
        </p:cxnSp>
        <p:cxnSp>
          <p:nvCxnSpPr>
            <p:cNvPr id="154" name="Straight Arrow Connector 153"/>
            <p:cNvCxnSpPr/>
            <p:nvPr/>
          </p:nvCxnSpPr>
          <p:spPr>
            <a:xfrm rot="5400000" flipH="1" flipV="1">
              <a:off x="-380792" y="3047792"/>
              <a:ext cx="2437984" cy="1587"/>
            </a:xfrm>
            <a:prstGeom prst="straightConnector1">
              <a:avLst/>
            </a:prstGeom>
            <a:ln>
              <a:solidFill>
                <a:schemeClr val="tx1"/>
              </a:solidFill>
              <a:tailEnd type="arrow" w="lg" len="lg"/>
            </a:ln>
          </p:spPr>
          <p:style>
            <a:lnRef idx="1">
              <a:schemeClr val="accent1"/>
            </a:lnRef>
            <a:fillRef idx="0">
              <a:schemeClr val="accent1"/>
            </a:fillRef>
            <a:effectRef idx="0">
              <a:schemeClr val="accent1"/>
            </a:effectRef>
            <a:fontRef idx="minor">
              <a:schemeClr val="tx1"/>
            </a:fontRef>
          </p:style>
        </p:cxnSp>
      </p:grpSp>
      <p:sp>
        <p:nvSpPr>
          <p:cNvPr id="163845" name="TextBox 157"/>
          <p:cNvSpPr txBox="1">
            <a:spLocks noChangeArrowheads="1"/>
          </p:cNvSpPr>
          <p:nvPr/>
        </p:nvSpPr>
        <p:spPr bwMode="auto">
          <a:xfrm>
            <a:off x="533400" y="2544763"/>
            <a:ext cx="431800"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3200">
                <a:latin typeface="Times New Roman" panose="02020603050405020304" pitchFamily="18" charset="0"/>
                <a:cs typeface="Times New Roman" panose="02020603050405020304" pitchFamily="18" charset="0"/>
                <a:sym typeface="Symbol" panose="05050102010706020507" pitchFamily="18" charset="2"/>
              </a:rPr>
              <a:t>L</a:t>
            </a:r>
            <a:endParaRPr lang="en-US" altLang="en-US" sz="3200">
              <a:latin typeface="Times New Roman" panose="02020603050405020304" pitchFamily="18" charset="0"/>
              <a:cs typeface="Times New Roman" panose="02020603050405020304" pitchFamily="18" charset="0"/>
            </a:endParaRPr>
          </a:p>
        </p:txBody>
      </p:sp>
      <p:sp>
        <p:nvSpPr>
          <p:cNvPr id="163846" name="TextBox 158"/>
          <p:cNvSpPr txBox="1">
            <a:spLocks noChangeArrowheads="1"/>
          </p:cNvSpPr>
          <p:nvPr/>
        </p:nvSpPr>
        <p:spPr bwMode="auto">
          <a:xfrm>
            <a:off x="7937500" y="5821363"/>
            <a:ext cx="395288"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3200">
                <a:latin typeface="Arial" panose="020B0604020202020204" pitchFamily="34" charset="0"/>
                <a:sym typeface="Symbol" panose="05050102010706020507" pitchFamily="18" charset="2"/>
              </a:rPr>
              <a:t></a:t>
            </a:r>
            <a:endParaRPr lang="en-US" altLang="en-US" sz="3200">
              <a:latin typeface="Arial" panose="020B0604020202020204" pitchFamily="34" charset="0"/>
            </a:endParaRPr>
          </a:p>
        </p:txBody>
      </p:sp>
      <p:sp>
        <p:nvSpPr>
          <p:cNvPr id="164" name="Left Brace 163"/>
          <p:cNvSpPr>
            <a:spLocks/>
          </p:cNvSpPr>
          <p:nvPr/>
        </p:nvSpPr>
        <p:spPr bwMode="auto">
          <a:xfrm rot="-5400000">
            <a:off x="4686300" y="3776663"/>
            <a:ext cx="152400" cy="4343400"/>
          </a:xfrm>
          <a:prstGeom prst="leftBrace">
            <a:avLst>
              <a:gd name="adj1" fmla="val 186437"/>
              <a:gd name="adj2" fmla="val 50000"/>
            </a:avLst>
          </a:prstGeom>
          <a:noFill/>
          <a:ln w="57150" algn="ctr">
            <a:solidFill>
              <a:srgbClr val="FF0000"/>
            </a:solidFill>
            <a:round/>
            <a:headEnd/>
            <a:tailEnd/>
          </a:ln>
        </p:spPr>
        <p:txBody>
          <a:bodyPr vert="eaVert" anchor="ctr"/>
          <a:lstStyle/>
          <a:p>
            <a:pPr algn="ctr">
              <a:defRPr/>
            </a:pPr>
            <a:endParaRPr lang="en-US">
              <a:latin typeface="+mn-lt"/>
            </a:endParaRPr>
          </a:p>
        </p:txBody>
      </p:sp>
      <p:sp>
        <p:nvSpPr>
          <p:cNvPr id="735288" name="Line 56"/>
          <p:cNvSpPr>
            <a:spLocks noChangeShapeType="1"/>
          </p:cNvSpPr>
          <p:nvPr/>
        </p:nvSpPr>
        <p:spPr bwMode="auto">
          <a:xfrm>
            <a:off x="990600" y="4195763"/>
            <a:ext cx="7391400" cy="0"/>
          </a:xfrm>
          <a:prstGeom prst="line">
            <a:avLst/>
          </a:prstGeom>
          <a:noFill/>
          <a:ln w="38100" cap="rnd">
            <a:solidFill>
              <a:schemeClr val="tx1"/>
            </a:solidFill>
            <a:prstDash val="sysDot"/>
            <a:round/>
            <a:headEnd/>
            <a:tailEnd/>
          </a:ln>
          <a:extLst>
            <a:ext uri="{909E8E84-426E-40DD-AFC4-6F175D3DCCD1}">
              <a14:hiddenFill xmlns:a14="http://schemas.microsoft.com/office/drawing/2010/main">
                <a:noFill/>
              </a14:hiddenFill>
            </a:ext>
          </a:extLst>
        </p:spPr>
        <p:txBody>
          <a:bodyPr/>
          <a:lstStyle/>
          <a:p>
            <a:endParaRPr lang="en-US"/>
          </a:p>
        </p:txBody>
      </p:sp>
      <p:sp>
        <p:nvSpPr>
          <p:cNvPr id="163849" name="Text Box 57"/>
          <p:cNvSpPr txBox="1">
            <a:spLocks noChangeArrowheads="1"/>
          </p:cNvSpPr>
          <p:nvPr/>
        </p:nvSpPr>
        <p:spPr bwMode="auto">
          <a:xfrm>
            <a:off x="1828800" y="2057400"/>
            <a:ext cx="6934200" cy="1187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2400">
                <a:latin typeface="Arial" panose="020B0604020202020204" pitchFamily="34" charset="0"/>
              </a:rPr>
              <a:t>The p-box encloses all distributions whose parameters </a:t>
            </a:r>
            <a:r>
              <a:rPr lang="en-US" altLang="en-US" sz="2400">
                <a:latin typeface="Arial" panose="020B0604020202020204" pitchFamily="34" charset="0"/>
                <a:sym typeface="Symbol" panose="05050102010706020507" pitchFamily="18" charset="2"/>
              </a:rPr>
              <a:t> are above some threshold likelihood (not merely maximally likely).</a:t>
            </a:r>
          </a:p>
        </p:txBody>
      </p:sp>
      <p:grpSp>
        <p:nvGrpSpPr>
          <p:cNvPr id="4" name="Group 60"/>
          <p:cNvGrpSpPr>
            <a:grpSpLocks/>
          </p:cNvGrpSpPr>
          <p:nvPr/>
        </p:nvGrpSpPr>
        <p:grpSpPr bwMode="auto">
          <a:xfrm>
            <a:off x="2552700" y="4195763"/>
            <a:ext cx="4381500" cy="1600200"/>
            <a:chOff x="1608" y="2496"/>
            <a:chExt cx="2760" cy="1008"/>
          </a:xfrm>
        </p:grpSpPr>
        <p:sp>
          <p:nvSpPr>
            <p:cNvPr id="163851" name="Line 58"/>
            <p:cNvSpPr>
              <a:spLocks noChangeShapeType="1"/>
            </p:cNvSpPr>
            <p:nvPr/>
          </p:nvSpPr>
          <p:spPr bwMode="auto">
            <a:xfrm flipV="1">
              <a:off x="1608" y="2496"/>
              <a:ext cx="0" cy="1008"/>
            </a:xfrm>
            <a:prstGeom prst="line">
              <a:avLst/>
            </a:prstGeom>
            <a:noFill/>
            <a:ln w="38100" cap="rnd">
              <a:solidFill>
                <a:schemeClr val="tx1"/>
              </a:solidFill>
              <a:prstDash val="sysDot"/>
              <a:round/>
              <a:headEnd/>
              <a:tailEnd/>
            </a:ln>
            <a:extLst>
              <a:ext uri="{909E8E84-426E-40DD-AFC4-6F175D3DCCD1}">
                <a14:hiddenFill xmlns:a14="http://schemas.microsoft.com/office/drawing/2010/main">
                  <a:noFill/>
                </a14:hiddenFill>
              </a:ext>
            </a:extLst>
          </p:spPr>
          <p:txBody>
            <a:bodyPr/>
            <a:lstStyle/>
            <a:p>
              <a:endParaRPr lang="en-US"/>
            </a:p>
          </p:txBody>
        </p:sp>
        <p:sp>
          <p:nvSpPr>
            <p:cNvPr id="163852" name="Line 59"/>
            <p:cNvSpPr>
              <a:spLocks noChangeShapeType="1"/>
            </p:cNvSpPr>
            <p:nvPr/>
          </p:nvSpPr>
          <p:spPr bwMode="auto">
            <a:xfrm flipV="1">
              <a:off x="4368" y="2496"/>
              <a:ext cx="0" cy="1008"/>
            </a:xfrm>
            <a:prstGeom prst="line">
              <a:avLst/>
            </a:prstGeom>
            <a:noFill/>
            <a:ln w="38100" cap="rnd">
              <a:solidFill>
                <a:schemeClr val="tx1"/>
              </a:solidFill>
              <a:prstDash val="sysDot"/>
              <a:round/>
              <a:headEnd/>
              <a:tailEnd/>
            </a:ln>
            <a:extLst>
              <a:ext uri="{909E8E84-426E-40DD-AFC4-6F175D3DCCD1}">
                <a14:hiddenFill xmlns:a14="http://schemas.microsoft.com/office/drawing/2010/main">
                  <a:noFill/>
                </a14:hiddenFill>
              </a:ext>
            </a:extLst>
          </p:spPr>
          <p:txBody>
            <a:bodyPr/>
            <a:lstStyle/>
            <a:p>
              <a:endParaRPr lang="en-US"/>
            </a:p>
          </p:txBody>
        </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735288"/>
                                        </p:tgtEl>
                                        <p:attrNameLst>
                                          <p:attrName>style.visibility</p:attrName>
                                        </p:attrNameLst>
                                      </p:cBhvr>
                                      <p:to>
                                        <p:strVal val="visible"/>
                                      </p:to>
                                    </p:set>
                                    <p:animEffect transition="in" filter="wipe(left)">
                                      <p:cBhvr>
                                        <p:cTn id="7" dur="500"/>
                                        <p:tgtEl>
                                          <p:spTgt spid="735288"/>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2" presetClass="entr" presetSubtype="1" fill="hold" nodeType="click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wipe(up)">
                                      <p:cBhvr>
                                        <p:cTn id="12" dur="500"/>
                                        <p:tgtEl>
                                          <p:spTgt spid="4"/>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16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4" grpId="0" animBg="1"/>
      <p:bldP spid="735288" grpId="0" animBg="1"/>
    </p:bldLst>
  </p:timing>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4866" name="Title 1"/>
          <p:cNvSpPr>
            <a:spLocks noGrp="1"/>
          </p:cNvSpPr>
          <p:nvPr>
            <p:ph type="title" idx="4294967295"/>
          </p:nvPr>
        </p:nvSpPr>
        <p:spPr/>
        <p:txBody>
          <a:bodyPr/>
          <a:lstStyle/>
          <a:p>
            <a:r>
              <a:rPr lang="en-US" altLang="en-US"/>
              <a:t>Sources of incertitude in data</a:t>
            </a:r>
          </a:p>
        </p:txBody>
      </p:sp>
      <p:sp>
        <p:nvSpPr>
          <p:cNvPr id="3" name="Content Placeholder 2"/>
          <p:cNvSpPr>
            <a:spLocks noGrp="1"/>
          </p:cNvSpPr>
          <p:nvPr>
            <p:ph idx="4294967295"/>
          </p:nvPr>
        </p:nvSpPr>
        <p:spPr>
          <a:xfrm>
            <a:off x="685800" y="1981200"/>
            <a:ext cx="8229600" cy="4114800"/>
          </a:xfrm>
        </p:spPr>
        <p:txBody>
          <a:bodyPr/>
          <a:lstStyle/>
          <a:p>
            <a:pPr marL="347663" indent="-347663">
              <a:lnSpc>
                <a:spcPct val="80000"/>
              </a:lnSpc>
              <a:defRPr/>
            </a:pPr>
            <a:r>
              <a:rPr lang="en-US" sz="3600" dirty="0"/>
              <a:t>Periodic observations</a:t>
            </a:r>
          </a:p>
          <a:p>
            <a:pPr marL="747713" lvl="1">
              <a:lnSpc>
                <a:spcPct val="80000"/>
              </a:lnSpc>
              <a:buFontTx/>
              <a:buNone/>
              <a:defRPr/>
            </a:pPr>
            <a:r>
              <a:rPr lang="en-US" sz="1200" dirty="0">
                <a:solidFill>
                  <a:schemeClr val="accent6">
                    <a:lumMod val="20000"/>
                    <a:lumOff val="80000"/>
                  </a:schemeClr>
                </a:solidFill>
              </a:rPr>
              <a:t>When did the fish in my aquarium die during the night?</a:t>
            </a:r>
          </a:p>
          <a:p>
            <a:pPr marL="747713" lvl="1">
              <a:lnSpc>
                <a:spcPct val="80000"/>
              </a:lnSpc>
              <a:buFontTx/>
              <a:buNone/>
              <a:defRPr/>
            </a:pPr>
            <a:endParaRPr lang="en-US" sz="400" dirty="0">
              <a:solidFill>
                <a:srgbClr val="3333FF"/>
              </a:solidFill>
            </a:endParaRPr>
          </a:p>
          <a:p>
            <a:pPr marL="347663" indent="-347663">
              <a:lnSpc>
                <a:spcPct val="80000"/>
              </a:lnSpc>
              <a:defRPr/>
            </a:pPr>
            <a:r>
              <a:rPr lang="en-US" sz="3600" dirty="0"/>
              <a:t>Plus-or-minus measurement uncertainties</a:t>
            </a:r>
          </a:p>
          <a:p>
            <a:pPr marL="747713" lvl="1">
              <a:lnSpc>
                <a:spcPct val="80000"/>
              </a:lnSpc>
              <a:buFontTx/>
              <a:buNone/>
              <a:defRPr/>
            </a:pPr>
            <a:r>
              <a:rPr lang="en-US" sz="1200" dirty="0">
                <a:solidFill>
                  <a:schemeClr val="accent6">
                    <a:lumMod val="20000"/>
                    <a:lumOff val="80000"/>
                  </a:schemeClr>
                </a:solidFill>
              </a:rPr>
              <a:t>Coarse measurements, measurements from digital readouts</a:t>
            </a:r>
          </a:p>
          <a:p>
            <a:pPr marL="747713" lvl="1">
              <a:lnSpc>
                <a:spcPct val="80000"/>
              </a:lnSpc>
              <a:buFontTx/>
              <a:buNone/>
              <a:defRPr/>
            </a:pPr>
            <a:endParaRPr lang="en-US" sz="400" dirty="0">
              <a:solidFill>
                <a:schemeClr val="folHlink"/>
              </a:solidFill>
            </a:endParaRPr>
          </a:p>
          <a:p>
            <a:pPr marL="347663" indent="-347663">
              <a:lnSpc>
                <a:spcPct val="80000"/>
              </a:lnSpc>
              <a:defRPr/>
            </a:pPr>
            <a:r>
              <a:rPr lang="en-US" sz="3600" dirty="0"/>
              <a:t>Non-detects and data censoring</a:t>
            </a:r>
          </a:p>
          <a:p>
            <a:pPr marL="747713" lvl="1">
              <a:lnSpc>
                <a:spcPct val="80000"/>
              </a:lnSpc>
              <a:buFontTx/>
              <a:buNone/>
              <a:defRPr/>
            </a:pPr>
            <a:r>
              <a:rPr lang="en-US" sz="1200" dirty="0">
                <a:solidFill>
                  <a:schemeClr val="accent6">
                    <a:lumMod val="20000"/>
                    <a:lumOff val="80000"/>
                  </a:schemeClr>
                </a:solidFill>
              </a:rPr>
              <a:t>Chemical detection limits, studies prematurely terminated</a:t>
            </a:r>
          </a:p>
          <a:p>
            <a:pPr marL="747713" lvl="1">
              <a:lnSpc>
                <a:spcPct val="80000"/>
              </a:lnSpc>
              <a:buFontTx/>
              <a:buNone/>
              <a:defRPr/>
            </a:pPr>
            <a:endParaRPr lang="en-US" sz="400" dirty="0">
              <a:solidFill>
                <a:srgbClr val="3333FF"/>
              </a:solidFill>
            </a:endParaRPr>
          </a:p>
          <a:p>
            <a:pPr marL="347663" indent="-347663">
              <a:lnSpc>
                <a:spcPct val="80000"/>
              </a:lnSpc>
              <a:defRPr/>
            </a:pPr>
            <a:r>
              <a:rPr lang="en-US" sz="3600" dirty="0"/>
              <a:t>Privacy requirements</a:t>
            </a:r>
          </a:p>
          <a:p>
            <a:pPr marL="747713" lvl="1">
              <a:lnSpc>
                <a:spcPct val="80000"/>
              </a:lnSpc>
              <a:buFontTx/>
              <a:buNone/>
              <a:defRPr/>
            </a:pPr>
            <a:r>
              <a:rPr lang="en-US" sz="1200" dirty="0">
                <a:solidFill>
                  <a:schemeClr val="accent6">
                    <a:lumMod val="20000"/>
                    <a:lumOff val="80000"/>
                  </a:schemeClr>
                </a:solidFill>
              </a:rPr>
              <a:t>Epidemiological or medical information, census data</a:t>
            </a:r>
          </a:p>
          <a:p>
            <a:pPr marL="747713" lvl="1">
              <a:lnSpc>
                <a:spcPct val="80000"/>
              </a:lnSpc>
              <a:buFontTx/>
              <a:buNone/>
              <a:defRPr/>
            </a:pPr>
            <a:endParaRPr lang="en-US" sz="400" dirty="0">
              <a:solidFill>
                <a:srgbClr val="3333FF"/>
              </a:solidFill>
            </a:endParaRPr>
          </a:p>
          <a:p>
            <a:pPr marL="347663" indent="-347663">
              <a:lnSpc>
                <a:spcPct val="80000"/>
              </a:lnSpc>
              <a:defRPr/>
            </a:pPr>
            <a:r>
              <a:rPr lang="en-US" sz="3600" dirty="0"/>
              <a:t>Theoretical constraints</a:t>
            </a:r>
          </a:p>
          <a:p>
            <a:pPr marL="747713" lvl="1">
              <a:lnSpc>
                <a:spcPct val="80000"/>
              </a:lnSpc>
              <a:buFontTx/>
              <a:buNone/>
              <a:defRPr/>
            </a:pPr>
            <a:r>
              <a:rPr lang="en-US" sz="1200" dirty="0">
                <a:solidFill>
                  <a:schemeClr val="accent6">
                    <a:lumMod val="20000"/>
                    <a:lumOff val="80000"/>
                  </a:schemeClr>
                </a:solidFill>
              </a:rPr>
              <a:t>Concentrations, </a:t>
            </a:r>
            <a:r>
              <a:rPr lang="en-US" sz="1200" dirty="0" err="1">
                <a:solidFill>
                  <a:schemeClr val="accent6">
                    <a:lumMod val="20000"/>
                    <a:lumOff val="80000"/>
                  </a:schemeClr>
                </a:solidFill>
              </a:rPr>
              <a:t>solubilities</a:t>
            </a:r>
            <a:r>
              <a:rPr lang="en-US" sz="1200" dirty="0">
                <a:solidFill>
                  <a:schemeClr val="accent6">
                    <a:lumMod val="20000"/>
                    <a:lumOff val="80000"/>
                  </a:schemeClr>
                </a:solidFill>
              </a:rPr>
              <a:t>, probabilities, survival rates</a:t>
            </a:r>
          </a:p>
          <a:p>
            <a:pPr marL="747713" lvl="1">
              <a:lnSpc>
                <a:spcPct val="80000"/>
              </a:lnSpc>
              <a:buFontTx/>
              <a:buNone/>
              <a:defRPr/>
            </a:pPr>
            <a:endParaRPr lang="en-US" sz="400" dirty="0">
              <a:solidFill>
                <a:srgbClr val="3333FF"/>
              </a:solidFill>
            </a:endParaRPr>
          </a:p>
          <a:p>
            <a:pPr marL="347663" indent="-347663">
              <a:lnSpc>
                <a:spcPct val="80000"/>
              </a:lnSpc>
              <a:defRPr/>
            </a:pPr>
            <a:r>
              <a:rPr lang="en-US" sz="3600" dirty="0"/>
              <a:t>Bounding studies </a:t>
            </a:r>
          </a:p>
          <a:p>
            <a:pPr marL="747713" lvl="1">
              <a:lnSpc>
                <a:spcPct val="80000"/>
              </a:lnSpc>
              <a:buFontTx/>
              <a:buNone/>
              <a:defRPr/>
            </a:pPr>
            <a:r>
              <a:rPr lang="en-US" sz="1200" dirty="0">
                <a:solidFill>
                  <a:schemeClr val="accent6">
                    <a:lumMod val="20000"/>
                    <a:lumOff val="80000"/>
                  </a:schemeClr>
                </a:solidFill>
              </a:rPr>
              <a:t>Presumed or hypothetical limits in what-if calculations</a:t>
            </a:r>
          </a:p>
        </p:txBody>
      </p:sp>
    </p:spTree>
  </p:cSld>
  <p:clrMapOvr>
    <a:masterClrMapping/>
  </p:clrMapOvr>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5890" name="Title 1"/>
          <p:cNvSpPr>
            <a:spLocks noGrp="1"/>
          </p:cNvSpPr>
          <p:nvPr>
            <p:ph type="title" idx="4294967295"/>
          </p:nvPr>
        </p:nvSpPr>
        <p:spPr>
          <a:xfrm>
            <a:off x="685800" y="381000"/>
            <a:ext cx="7772400" cy="1143000"/>
          </a:xfrm>
        </p:spPr>
        <p:txBody>
          <a:bodyPr/>
          <a:lstStyle/>
          <a:p>
            <a:r>
              <a:rPr lang="en-US" altLang="en-US"/>
              <a:t>Imprecise sample data</a:t>
            </a:r>
          </a:p>
        </p:txBody>
      </p:sp>
      <p:sp>
        <p:nvSpPr>
          <p:cNvPr id="165891" name="Content Placeholder 3"/>
          <p:cNvSpPr>
            <a:spLocks noGrp="1"/>
          </p:cNvSpPr>
          <p:nvPr>
            <p:ph idx="4294967295"/>
          </p:nvPr>
        </p:nvSpPr>
        <p:spPr>
          <a:xfrm>
            <a:off x="2265363" y="1524000"/>
            <a:ext cx="4521200" cy="5133975"/>
          </a:xfrm>
        </p:spPr>
        <p:txBody>
          <a:bodyPr wrap="none">
            <a:spAutoFit/>
          </a:bodyPr>
          <a:lstStyle/>
          <a:p>
            <a:pPr algn="r">
              <a:buFontTx/>
              <a:buNone/>
            </a:pPr>
            <a:r>
              <a:rPr lang="en-US" altLang="en-US" sz="2800" b="1">
                <a:solidFill>
                  <a:srgbClr val="FF0000"/>
                </a:solidFill>
              </a:rPr>
              <a:t>Skinny data</a:t>
            </a:r>
            <a:r>
              <a:rPr lang="en-US" altLang="en-US" sz="2800" b="1"/>
              <a:t>  	</a:t>
            </a:r>
            <a:r>
              <a:rPr lang="en-US" altLang="en-US" sz="2800" b="1">
                <a:solidFill>
                  <a:srgbClr val="0000CC"/>
                </a:solidFill>
              </a:rPr>
              <a:t>Puffy data</a:t>
            </a:r>
          </a:p>
          <a:p>
            <a:pPr algn="r">
              <a:buFontTx/>
              <a:buNone/>
            </a:pPr>
            <a:r>
              <a:rPr lang="en-US" altLang="en-US" sz="2800">
                <a:solidFill>
                  <a:srgbClr val="FF0000"/>
                </a:solidFill>
              </a:rPr>
              <a:t>[1.00, 2.00]</a:t>
            </a:r>
            <a:r>
              <a:rPr lang="en-US" altLang="en-US" sz="2800"/>
              <a:t>	 	</a:t>
            </a:r>
            <a:r>
              <a:rPr lang="en-US" altLang="en-US" sz="2800">
                <a:solidFill>
                  <a:srgbClr val="0000CC"/>
                </a:solidFill>
              </a:rPr>
              <a:t>[3.5, 6.4]</a:t>
            </a:r>
          </a:p>
          <a:p>
            <a:pPr algn="r">
              <a:buFontTx/>
              <a:buNone/>
            </a:pPr>
            <a:r>
              <a:rPr lang="en-US" altLang="en-US" sz="2800">
                <a:solidFill>
                  <a:srgbClr val="FF0000"/>
                </a:solidFill>
              </a:rPr>
              <a:t>[2.68, 2.98]</a:t>
            </a:r>
            <a:r>
              <a:rPr lang="en-US" altLang="en-US" sz="2800"/>
              <a:t>	 	</a:t>
            </a:r>
            <a:r>
              <a:rPr lang="en-US" altLang="en-US" sz="2800">
                <a:solidFill>
                  <a:srgbClr val="0000CC"/>
                </a:solidFill>
              </a:rPr>
              <a:t>[6.9, 8.8]</a:t>
            </a:r>
          </a:p>
          <a:p>
            <a:pPr algn="r">
              <a:buFontTx/>
              <a:buNone/>
            </a:pPr>
            <a:r>
              <a:rPr lang="en-US" altLang="en-US" sz="2800">
                <a:solidFill>
                  <a:srgbClr val="FF0000"/>
                </a:solidFill>
              </a:rPr>
              <a:t>[7.52, 7.67]	</a:t>
            </a:r>
            <a:r>
              <a:rPr lang="en-US" altLang="en-US" sz="2800"/>
              <a:t> 	</a:t>
            </a:r>
            <a:r>
              <a:rPr lang="en-US" altLang="en-US" sz="2800">
                <a:solidFill>
                  <a:srgbClr val="0000CC"/>
                </a:solidFill>
              </a:rPr>
              <a:t>[6.1, 8.4]</a:t>
            </a:r>
          </a:p>
          <a:p>
            <a:pPr algn="r">
              <a:buFontTx/>
              <a:buNone/>
            </a:pPr>
            <a:r>
              <a:rPr lang="en-US" altLang="en-US" sz="2800">
                <a:solidFill>
                  <a:srgbClr val="FF0000"/>
                </a:solidFill>
              </a:rPr>
              <a:t>[7.73, 8.35]	</a:t>
            </a:r>
            <a:r>
              <a:rPr lang="en-US" altLang="en-US" sz="2800"/>
              <a:t> 	</a:t>
            </a:r>
            <a:r>
              <a:rPr lang="en-US" altLang="en-US" sz="2800">
                <a:solidFill>
                  <a:srgbClr val="0000CC"/>
                </a:solidFill>
              </a:rPr>
              <a:t>[2.8, 6.7]</a:t>
            </a:r>
          </a:p>
          <a:p>
            <a:pPr algn="r">
              <a:buFontTx/>
              <a:buNone/>
            </a:pPr>
            <a:r>
              <a:rPr lang="en-US" altLang="en-US" sz="2800">
                <a:solidFill>
                  <a:srgbClr val="FF0000"/>
                </a:solidFill>
              </a:rPr>
              <a:t>[9.44, 9.99]	</a:t>
            </a:r>
            <a:r>
              <a:rPr lang="en-US" altLang="en-US" sz="2800"/>
              <a:t> 	</a:t>
            </a:r>
            <a:r>
              <a:rPr lang="en-US" altLang="en-US" sz="2800">
                <a:solidFill>
                  <a:srgbClr val="0000CC"/>
                </a:solidFill>
              </a:rPr>
              <a:t>[3.5, 9.7]</a:t>
            </a:r>
          </a:p>
          <a:p>
            <a:pPr algn="r">
              <a:buFontTx/>
              <a:buNone/>
            </a:pPr>
            <a:r>
              <a:rPr lang="en-US" altLang="en-US" sz="2800">
                <a:solidFill>
                  <a:srgbClr val="FF0000"/>
                </a:solidFill>
              </a:rPr>
              <a:t>[3.66, 4.58]	</a:t>
            </a:r>
            <a:r>
              <a:rPr lang="en-US" altLang="en-US" sz="2800"/>
              <a:t> 	</a:t>
            </a:r>
            <a:r>
              <a:rPr lang="en-US" altLang="en-US" sz="2800">
                <a:solidFill>
                  <a:srgbClr val="0000CC"/>
                </a:solidFill>
              </a:rPr>
              <a:t>[6.5, 9.9]</a:t>
            </a:r>
          </a:p>
          <a:p>
            <a:pPr algn="r">
              <a:buFontTx/>
              <a:buNone/>
            </a:pPr>
            <a:r>
              <a:rPr lang="en-US" altLang="en-US" sz="2800">
                <a:solidFill>
                  <a:srgbClr val="0000CC"/>
                </a:solidFill>
              </a:rPr>
              <a:t>[0.15, 3.8]</a:t>
            </a:r>
          </a:p>
          <a:p>
            <a:pPr algn="r">
              <a:buFontTx/>
              <a:buNone/>
            </a:pPr>
            <a:r>
              <a:rPr lang="en-US" altLang="en-US" sz="2800">
                <a:solidFill>
                  <a:srgbClr val="0000CC"/>
                </a:solidFill>
              </a:rPr>
              <a:t>[4.5, 4.9]</a:t>
            </a:r>
          </a:p>
          <a:p>
            <a:pPr algn="r">
              <a:buFontTx/>
              <a:buNone/>
            </a:pPr>
            <a:r>
              <a:rPr lang="en-US" altLang="en-US" sz="2800">
                <a:solidFill>
                  <a:srgbClr val="0000CC"/>
                </a:solidFill>
              </a:rPr>
              <a:t>[7.1, 7.9]</a:t>
            </a:r>
          </a:p>
        </p:txBody>
      </p:sp>
      <p:sp>
        <p:nvSpPr>
          <p:cNvPr id="165892" name="Text Box 4"/>
          <p:cNvSpPr txBox="1">
            <a:spLocks noChangeArrowheads="1"/>
          </p:cNvSpPr>
          <p:nvPr/>
        </p:nvSpPr>
        <p:spPr bwMode="auto">
          <a:xfrm>
            <a:off x="9144000" y="228600"/>
            <a:ext cx="8261350" cy="201406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a:latin typeface="Arial" panose="020B0604020202020204" pitchFamily="34" charset="0"/>
              </a:rPr>
              <a:t>a.1=[1.00, 2.00]	 	; b.1=[3.5, 6.4]</a:t>
            </a:r>
          </a:p>
          <a:p>
            <a:pPr eaLnBrk="1" hangingPunct="1"/>
            <a:r>
              <a:rPr lang="en-US" altLang="en-US">
                <a:latin typeface="Arial" panose="020B0604020202020204" pitchFamily="34" charset="0"/>
              </a:rPr>
              <a:t>a.2=[2.68, 2.98]	 	; b.2=[6.9, 8.8]</a:t>
            </a:r>
          </a:p>
          <a:p>
            <a:pPr eaLnBrk="1" hangingPunct="1"/>
            <a:r>
              <a:rPr lang="en-US" altLang="en-US">
                <a:latin typeface="Arial" panose="020B0604020202020204" pitchFamily="34" charset="0"/>
              </a:rPr>
              <a:t>a.3=[7.52, 7.67]	 	; b.3=[6.1, 8.4]</a:t>
            </a:r>
          </a:p>
          <a:p>
            <a:pPr eaLnBrk="1" hangingPunct="1"/>
            <a:r>
              <a:rPr lang="en-US" altLang="en-US">
                <a:latin typeface="Arial" panose="020B0604020202020204" pitchFamily="34" charset="0"/>
              </a:rPr>
              <a:t>a.4=[7.73, 8.35]	 	; b.4=[2.8, 6.7]</a:t>
            </a:r>
          </a:p>
          <a:p>
            <a:pPr eaLnBrk="1" hangingPunct="1"/>
            <a:r>
              <a:rPr lang="en-US" altLang="en-US">
                <a:latin typeface="Arial" panose="020B0604020202020204" pitchFamily="34" charset="0"/>
              </a:rPr>
              <a:t>a.5=[9.44, 9.99]	 	; b.5=[3.5, 9.7]</a:t>
            </a:r>
          </a:p>
          <a:p>
            <a:pPr eaLnBrk="1" hangingPunct="1"/>
            <a:r>
              <a:rPr lang="en-US" altLang="en-US">
                <a:latin typeface="Arial" panose="020B0604020202020204" pitchFamily="34" charset="0"/>
              </a:rPr>
              <a:t>a.6=[3.66, 4.58]	 	; b.6=[6.5, 9.9]</a:t>
            </a:r>
          </a:p>
          <a:p>
            <a:pPr eaLnBrk="1" hangingPunct="1"/>
            <a:r>
              <a:rPr lang="en-US" altLang="en-US">
                <a:latin typeface="Arial" panose="020B0604020202020204" pitchFamily="34" charset="0"/>
              </a:rPr>
              <a:t>; b.7=[0.15, 3.8]</a:t>
            </a:r>
          </a:p>
          <a:p>
            <a:pPr eaLnBrk="1" hangingPunct="1"/>
            <a:r>
              <a:rPr lang="en-US" altLang="en-US">
                <a:latin typeface="Arial" panose="020B0604020202020204" pitchFamily="34" charset="0"/>
              </a:rPr>
              <a:t>; b.8=[4.5, 4.9]</a:t>
            </a:r>
          </a:p>
          <a:p>
            <a:pPr eaLnBrk="1" hangingPunct="1"/>
            <a:r>
              <a:rPr lang="en-US" altLang="en-US">
                <a:latin typeface="Arial" panose="020B0604020202020204" pitchFamily="34" charset="0"/>
              </a:rPr>
              <a:t>; b.9=[7.1, 7.9]</a:t>
            </a:r>
          </a:p>
          <a:p>
            <a:pPr eaLnBrk="1" hangingPunct="1"/>
            <a:endParaRPr lang="en-US" altLang="en-US">
              <a:latin typeface="Arial" panose="020B0604020202020204" pitchFamily="34" charset="0"/>
            </a:endParaRPr>
          </a:p>
          <a:p>
            <a:pPr eaLnBrk="1" hangingPunct="1"/>
            <a:r>
              <a:rPr lang="en-US" altLang="en-US">
                <a:latin typeface="Arial" panose="020B0604020202020204" pitchFamily="34" charset="0"/>
              </a:rPr>
              <a:t>for i = 1 to 6 do u.i = U(left(a.i), right(a.i))</a:t>
            </a:r>
          </a:p>
          <a:p>
            <a:pPr eaLnBrk="1" hangingPunct="1"/>
            <a:r>
              <a:rPr lang="en-US" altLang="en-US">
                <a:latin typeface="Arial" panose="020B0604020202020204" pitchFamily="34" charset="0"/>
              </a:rPr>
              <a:t>s = v = 0</a:t>
            </a:r>
          </a:p>
          <a:p>
            <a:pPr eaLnBrk="1" hangingPunct="1"/>
            <a:r>
              <a:rPr lang="en-US" altLang="en-US">
                <a:latin typeface="Arial" panose="020B0604020202020204" pitchFamily="34" charset="0"/>
              </a:rPr>
              <a:t>for i = 1 to 6 do s = s + mean(u.i)</a:t>
            </a:r>
          </a:p>
          <a:p>
            <a:pPr eaLnBrk="1" hangingPunct="1"/>
            <a:endParaRPr lang="en-US" altLang="en-US" b="1">
              <a:latin typeface="Arial" panose="020B0604020202020204" pitchFamily="34" charset="0"/>
            </a:endParaRPr>
          </a:p>
          <a:p>
            <a:pPr eaLnBrk="1" hangingPunct="1"/>
            <a:endParaRPr lang="en-US" altLang="en-US">
              <a:latin typeface="Arial" panose="020B0604020202020204" pitchFamily="34" charset="0"/>
            </a:endParaRPr>
          </a:p>
          <a:p>
            <a:pPr eaLnBrk="1" hangingPunct="1"/>
            <a:endParaRPr lang="en-US" altLang="en-US">
              <a:latin typeface="Arial" panose="020B0604020202020204" pitchFamily="34" charset="0"/>
            </a:endParaRPr>
          </a:p>
          <a:p>
            <a:pPr eaLnBrk="1" hangingPunct="1"/>
            <a:r>
              <a:rPr lang="en-US" altLang="en-US">
                <a:latin typeface="Arial" panose="020B0604020202020204" pitchFamily="34" charset="0"/>
              </a:rPr>
              <a:t>s/6</a:t>
            </a:r>
            <a:endParaRPr lang="en-US" altLang="en-US" b="1">
              <a:latin typeface="Arial" panose="020B0604020202020204" pitchFamily="34" charset="0"/>
            </a:endParaRPr>
          </a:p>
          <a:p>
            <a:pPr eaLnBrk="1" hangingPunct="1"/>
            <a:r>
              <a:rPr lang="en-US" altLang="en-US">
                <a:latin typeface="Arial" panose="020B0604020202020204" pitchFamily="34" charset="0"/>
              </a:rPr>
              <a:t>1/</a:t>
            </a:r>
            <a:r>
              <a:rPr lang="en-US" altLang="en-US" b="1">
                <a:latin typeface="Arial" panose="020B0604020202020204" pitchFamily="34" charset="0"/>
              </a:rPr>
              <a:t>    [ 0.2744342, 0.2753733] </a:t>
            </a:r>
            <a:endParaRPr lang="en-US" altLang="en-US">
              <a:latin typeface="Arial" panose="020B0604020202020204" pitchFamily="34" charset="0"/>
            </a:endParaRPr>
          </a:p>
          <a:p>
            <a:pPr eaLnBrk="1" hangingPunct="1"/>
            <a:r>
              <a:rPr lang="en-US" altLang="en-US" b="1">
                <a:latin typeface="Arial" panose="020B0604020202020204" pitchFamily="34" charset="0"/>
              </a:rPr>
              <a:t>    [ 3.631434, 3.643861] </a:t>
            </a:r>
            <a:endParaRPr lang="en-US" altLang="en-US">
              <a:latin typeface="Arial" panose="020B0604020202020204" pitchFamily="34" charset="0"/>
            </a:endParaRPr>
          </a:p>
          <a:p>
            <a:pPr eaLnBrk="1" hangingPunct="1"/>
            <a:endParaRPr lang="en-US" altLang="en-US">
              <a:latin typeface="Arial" panose="020B0604020202020204" pitchFamily="34" charset="0"/>
            </a:endParaRPr>
          </a:p>
          <a:p>
            <a:pPr eaLnBrk="1" hangingPunct="1"/>
            <a:endParaRPr lang="en-US" altLang="en-US">
              <a:latin typeface="Arial" panose="020B0604020202020204" pitchFamily="34" charset="0"/>
            </a:endParaRPr>
          </a:p>
          <a:p>
            <a:pPr eaLnBrk="1" hangingPunct="1"/>
            <a:r>
              <a:rPr lang="en-US" altLang="en-US" b="1">
                <a:latin typeface="Arial" panose="020B0604020202020204" pitchFamily="34" charset="0"/>
              </a:rPr>
              <a:t>    40.9768 </a:t>
            </a:r>
            <a:endParaRPr lang="en-US" altLang="en-US">
              <a:latin typeface="Arial" panose="020B0604020202020204" pitchFamily="34" charset="0"/>
            </a:endParaRPr>
          </a:p>
          <a:p>
            <a:pPr eaLnBrk="1" hangingPunct="1"/>
            <a:r>
              <a:rPr lang="en-US" altLang="en-US">
                <a:latin typeface="Arial" panose="020B0604020202020204" pitchFamily="34" charset="0"/>
              </a:rPr>
              <a:t>ma=mix(1,u.1, 1,u.2, 1,u.3, 1,u.4, 1,u.5, 1,u.6) </a:t>
            </a:r>
          </a:p>
          <a:p>
            <a:pPr eaLnBrk="1" hangingPunct="1"/>
            <a:r>
              <a:rPr lang="en-US" altLang="en-US">
                <a:latin typeface="Arial" panose="020B0604020202020204" pitchFamily="34" charset="0"/>
              </a:rPr>
              <a:t>na = N(s/6,sqrt(8.95899))</a:t>
            </a:r>
          </a:p>
          <a:p>
            <a:pPr eaLnBrk="1" hangingPunct="1"/>
            <a:endParaRPr lang="en-US" altLang="en-US">
              <a:latin typeface="Arial" panose="020B0604020202020204" pitchFamily="34" charset="0"/>
            </a:endParaRPr>
          </a:p>
          <a:p>
            <a:pPr eaLnBrk="1" hangingPunct="1"/>
            <a:r>
              <a:rPr lang="en-US" altLang="en-US">
                <a:latin typeface="Arial" panose="020B0604020202020204" pitchFamily="34" charset="0"/>
              </a:rPr>
              <a:t>for i = 1 to 9 do u.i = U(left(b.i), right(b.i))</a:t>
            </a:r>
          </a:p>
          <a:p>
            <a:pPr eaLnBrk="1" hangingPunct="1"/>
            <a:r>
              <a:rPr lang="en-US" altLang="en-US">
                <a:latin typeface="Arial" panose="020B0604020202020204" pitchFamily="34" charset="0"/>
              </a:rPr>
              <a:t>s = v = 0</a:t>
            </a:r>
          </a:p>
          <a:p>
            <a:pPr eaLnBrk="1" hangingPunct="1"/>
            <a:r>
              <a:rPr lang="en-US" altLang="en-US">
                <a:latin typeface="Arial" panose="020B0604020202020204" pitchFamily="34" charset="0"/>
              </a:rPr>
              <a:t>for i = 1 to 9 do s = s + mean(u.i)</a:t>
            </a:r>
          </a:p>
          <a:p>
            <a:pPr eaLnBrk="1" hangingPunct="1"/>
            <a:r>
              <a:rPr lang="en-US" altLang="en-US">
                <a:latin typeface="Arial" panose="020B0604020202020204" pitchFamily="34" charset="0"/>
              </a:rPr>
              <a:t>for i = 1 to 9 do v = v +(var(u.i) + mean(u.i))^2 </a:t>
            </a:r>
          </a:p>
          <a:p>
            <a:pPr eaLnBrk="1" hangingPunct="1"/>
            <a:r>
              <a:rPr lang="en-US" altLang="en-US">
                <a:latin typeface="Arial" panose="020B0604020202020204" pitchFamily="34" charset="0"/>
              </a:rPr>
              <a:t>s/9</a:t>
            </a:r>
          </a:p>
          <a:p>
            <a:pPr eaLnBrk="1" hangingPunct="1"/>
            <a:r>
              <a:rPr lang="en-US" altLang="en-US" b="1">
                <a:latin typeface="Arial" panose="020B0604020202020204" pitchFamily="34" charset="0"/>
              </a:rPr>
              <a:t>    5.975 </a:t>
            </a:r>
          </a:p>
          <a:p>
            <a:pPr eaLnBrk="1" hangingPunct="1"/>
            <a:r>
              <a:rPr lang="en-US" altLang="en-US">
                <a:latin typeface="Arial" panose="020B0604020202020204" pitchFamily="34" charset="0"/>
              </a:rPr>
              <a:t>v/9</a:t>
            </a:r>
          </a:p>
          <a:p>
            <a:pPr eaLnBrk="1" hangingPunct="1"/>
            <a:r>
              <a:rPr lang="en-US" altLang="en-US" b="1">
                <a:latin typeface="Arial" panose="020B0604020202020204" pitchFamily="34" charset="0"/>
              </a:rPr>
              <a:t>    51.39846 </a:t>
            </a:r>
          </a:p>
          <a:p>
            <a:pPr eaLnBrk="1" hangingPunct="1"/>
            <a:r>
              <a:rPr lang="en-US" altLang="en-US">
                <a:latin typeface="Arial" panose="020B0604020202020204" pitchFamily="34" charset="0"/>
              </a:rPr>
              <a:t>mb=mix(1,u.1, 1,u.2, 1,u.3, 1,u.4, 1,u.5, 1,u.6, 1,u.7, 1,u.8, 1,u.9) </a:t>
            </a:r>
          </a:p>
          <a:p>
            <a:pPr eaLnBrk="1" hangingPunct="1"/>
            <a:r>
              <a:rPr lang="en-US" altLang="en-US">
                <a:latin typeface="Arial" panose="020B0604020202020204" pitchFamily="34" charset="0"/>
              </a:rPr>
              <a:t>nb = N(s/9,sqrt(4.55984))</a:t>
            </a:r>
          </a:p>
          <a:p>
            <a:pPr eaLnBrk="1" hangingPunct="1"/>
            <a:endParaRPr lang="en-US" altLang="en-US" b="1">
              <a:latin typeface="Arial" panose="020B0604020202020204" pitchFamily="34" charset="0"/>
            </a:endParaRPr>
          </a:p>
          <a:p>
            <a:pPr eaLnBrk="1" hangingPunct="1"/>
            <a:r>
              <a:rPr lang="en-US" altLang="en-US">
                <a:latin typeface="Arial" panose="020B0604020202020204" pitchFamily="34" charset="0"/>
              </a:rPr>
              <a:t>clear; show ma, mb</a:t>
            </a:r>
          </a:p>
          <a:p>
            <a:pPr eaLnBrk="1" hangingPunct="1"/>
            <a:r>
              <a:rPr lang="en-US" altLang="en-US">
                <a:latin typeface="Arial" panose="020B0604020202020204" pitchFamily="34" charset="0"/>
              </a:rPr>
              <a:t>clear; show na, nb</a:t>
            </a:r>
          </a:p>
          <a:p>
            <a:pPr eaLnBrk="1" hangingPunct="1"/>
            <a:endParaRPr lang="en-US" altLang="en-US">
              <a:latin typeface="Arial" panose="020B0604020202020204" pitchFamily="34" charset="0"/>
            </a:endParaRPr>
          </a:p>
          <a:p>
            <a:pPr eaLnBrk="1" hangingPunct="1"/>
            <a:endParaRPr lang="en-US" altLang="en-US">
              <a:latin typeface="Arial" panose="020B0604020202020204" pitchFamily="34" charset="0"/>
            </a:endParaRPr>
          </a:p>
          <a:p>
            <a:pPr eaLnBrk="1" hangingPunct="1"/>
            <a:endParaRPr lang="en-US" altLang="en-US">
              <a:latin typeface="Arial" panose="020B0604020202020204" pitchFamily="34" charset="0"/>
            </a:endParaRPr>
          </a:p>
          <a:p>
            <a:pPr eaLnBrk="1" hangingPunct="1"/>
            <a:endParaRPr lang="en-US" altLang="en-US">
              <a:latin typeface="Arial" panose="020B0604020202020204" pitchFamily="34" charset="0"/>
            </a:endParaRPr>
          </a:p>
          <a:p>
            <a:pPr eaLnBrk="1" hangingPunct="1"/>
            <a:r>
              <a:rPr lang="en-US" altLang="en-US">
                <a:latin typeface="Arial" panose="020B0604020202020204" pitchFamily="34" charset="0"/>
              </a:rPr>
              <a:t>Skinny = exponential(5.593)</a:t>
            </a:r>
          </a:p>
          <a:p>
            <a:pPr eaLnBrk="1" hangingPunct="1"/>
            <a:r>
              <a:rPr lang="en-US" altLang="en-US">
                <a:latin typeface="Arial" panose="020B0604020202020204" pitchFamily="34" charset="0"/>
              </a:rPr>
              <a:t>Puffy = exponential(5.82)</a:t>
            </a:r>
          </a:p>
          <a:p>
            <a:pPr eaLnBrk="1" hangingPunct="1"/>
            <a:endParaRPr lang="en-US" altLang="en-US">
              <a:latin typeface="Arial" panose="020B0604020202020204" pitchFamily="34" charset="0"/>
            </a:endParaRPr>
          </a:p>
          <a:p>
            <a:pPr eaLnBrk="1" hangingPunct="1"/>
            <a:r>
              <a:rPr lang="en-US" altLang="en-US">
                <a:latin typeface="Arial" panose="020B0604020202020204" pitchFamily="34" charset="0"/>
              </a:rPr>
              <a:t>clear; show Skinny in blue; show Puffy in red</a:t>
            </a:r>
          </a:p>
          <a:p>
            <a:pPr eaLnBrk="1" hangingPunct="1"/>
            <a:endParaRPr lang="en-US" altLang="en-US">
              <a:latin typeface="Arial" panose="020B0604020202020204" pitchFamily="34" charset="0"/>
            </a:endParaRPr>
          </a:p>
          <a:p>
            <a:pPr eaLnBrk="1" hangingPunct="1"/>
            <a:r>
              <a:rPr lang="en-US" altLang="en-US">
                <a:latin typeface="Arial" panose="020B0604020202020204" pitchFamily="34" charset="0"/>
              </a:rPr>
              <a:t>ia=mix(1,a.1, 1,a.2, 1,a.3, 1,a.4, 1,a.5, 1,a.6) </a:t>
            </a:r>
          </a:p>
          <a:p>
            <a:pPr eaLnBrk="1" hangingPunct="1"/>
            <a:r>
              <a:rPr lang="en-US" altLang="en-US">
                <a:latin typeface="Arial" panose="020B0604020202020204" pitchFamily="34" charset="0"/>
              </a:rPr>
              <a:t>ib=mix(1,b.1, 1,b.2, 1,b.3, 1,b.4, 1,b.5, 1,b.6, 1,b.7, 1,b.8, 1,b.9) </a:t>
            </a:r>
          </a:p>
          <a:p>
            <a:pPr eaLnBrk="1" hangingPunct="1"/>
            <a:r>
              <a:rPr lang="en-US" altLang="en-US">
                <a:latin typeface="Arial" panose="020B0604020202020204" pitchFamily="34" charset="0"/>
              </a:rPr>
              <a:t>m = spanning(ma |*| mb)</a:t>
            </a:r>
          </a:p>
          <a:p>
            <a:pPr eaLnBrk="1" hangingPunct="1"/>
            <a:r>
              <a:rPr lang="en-US" altLang="en-US">
                <a:latin typeface="Arial" panose="020B0604020202020204" pitchFamily="34" charset="0"/>
              </a:rPr>
              <a:t>i = ia |*| ib</a:t>
            </a:r>
          </a:p>
          <a:p>
            <a:pPr eaLnBrk="1" hangingPunct="1"/>
            <a:r>
              <a:rPr lang="en-US" altLang="en-US">
                <a:latin typeface="Arial" panose="020B0604020202020204" pitchFamily="34" charset="0"/>
              </a:rPr>
              <a:t>clear; show m; show i</a:t>
            </a:r>
          </a:p>
          <a:p>
            <a:pPr eaLnBrk="1" hangingPunct="1"/>
            <a:r>
              <a:rPr lang="en-US" altLang="en-US" b="1">
                <a:latin typeface="Arial" panose="020B0604020202020204" pitchFamily="34" charset="0"/>
              </a:rPr>
              <a:t>    ~(range=[0.15,98.901],  mean=[24.3,43.8],  var=[189,1029]) </a:t>
            </a:r>
          </a:p>
          <a:p>
            <a:pPr eaLnBrk="1" hangingPunct="1"/>
            <a:r>
              <a:rPr lang="en-US" altLang="en-US">
                <a:latin typeface="Arial" panose="020B0604020202020204" pitchFamily="34" charset="0"/>
              </a:rPr>
              <a:t>e = Skinny |*| Puffy</a:t>
            </a:r>
          </a:p>
          <a:p>
            <a:pPr eaLnBrk="1" hangingPunct="1"/>
            <a:r>
              <a:rPr lang="en-US" altLang="en-US" b="1">
                <a:latin typeface="Arial" panose="020B0604020202020204" pitchFamily="34" charset="0"/>
              </a:rPr>
              <a:t>    ~(range=[0,913.784],  mean=32.5513,  var=[3178.7535827,3178.7535828]) </a:t>
            </a:r>
          </a:p>
          <a:p>
            <a:pPr eaLnBrk="1" hangingPunct="1"/>
            <a:r>
              <a:rPr lang="en-US" altLang="en-US">
                <a:latin typeface="Arial" panose="020B0604020202020204" pitchFamily="34" charset="0"/>
              </a:rPr>
              <a:t>clear; show i,e</a:t>
            </a:r>
          </a:p>
          <a:p>
            <a:pPr eaLnBrk="1" hangingPunct="1"/>
            <a:endParaRPr lang="en-US" altLang="en-US">
              <a:latin typeface="Arial" panose="020B0604020202020204" pitchFamily="34" charset="0"/>
            </a:endParaRPr>
          </a:p>
          <a:p>
            <a:pPr eaLnBrk="1" hangingPunct="1"/>
            <a:r>
              <a:rPr lang="en-US" altLang="en-US" b="1">
                <a:latin typeface="Arial" panose="020B0604020202020204" pitchFamily="34" charset="0"/>
              </a:rPr>
              <a:t>Syntax Problem</a:t>
            </a:r>
          </a:p>
          <a:p>
            <a:pPr eaLnBrk="1" hangingPunct="1"/>
            <a:r>
              <a:rPr lang="en-US" altLang="en-US">
                <a:latin typeface="Arial" panose="020B0604020202020204" pitchFamily="34" charset="0"/>
              </a:rPr>
              <a:t>1/1.443</a:t>
            </a:r>
          </a:p>
          <a:p>
            <a:pPr eaLnBrk="1" hangingPunct="1"/>
            <a:r>
              <a:rPr lang="en-US" altLang="en-US" b="1">
                <a:latin typeface="Arial" panose="020B0604020202020204" pitchFamily="34" charset="0"/>
              </a:rPr>
              <a:t>    0.6930007 </a:t>
            </a:r>
          </a:p>
          <a:p>
            <a:pPr eaLnBrk="1" hangingPunct="1"/>
            <a:endParaRPr lang="en-US" altLang="en-US" b="1">
              <a:latin typeface="Arial" panose="020B0604020202020204" pitchFamily="34" charset="0"/>
            </a:endParaRPr>
          </a:p>
          <a:p>
            <a:pPr eaLnBrk="1" hangingPunct="1"/>
            <a:endParaRPr lang="en-US" altLang="en-US">
              <a:latin typeface="Arial" panose="020B0604020202020204" pitchFamily="34" charset="0"/>
            </a:endParaRPr>
          </a:p>
          <a:p>
            <a:pPr eaLnBrk="1" hangingPunct="1"/>
            <a:r>
              <a:rPr lang="en-US" altLang="en-US">
                <a:latin typeface="Arial" panose="020B0604020202020204" pitchFamily="34" charset="0"/>
              </a:rPr>
              <a:t>s = exponential([5.4,5.7])</a:t>
            </a:r>
          </a:p>
          <a:p>
            <a:pPr eaLnBrk="1" hangingPunct="1"/>
            <a:r>
              <a:rPr lang="en-US" altLang="en-US">
                <a:latin typeface="Arial" panose="020B0604020202020204" pitchFamily="34" charset="0"/>
              </a:rPr>
              <a:t>p = exponential([4.5,7.2])</a:t>
            </a:r>
          </a:p>
          <a:p>
            <a:pPr eaLnBrk="1" hangingPunct="1"/>
            <a:r>
              <a:rPr lang="en-US" altLang="en-US">
                <a:latin typeface="Arial" panose="020B0604020202020204" pitchFamily="34" charset="0"/>
              </a:rPr>
              <a:t>d = s |*| p</a:t>
            </a:r>
          </a:p>
          <a:p>
            <a:pPr eaLnBrk="1" hangingPunct="1"/>
            <a:endParaRPr lang="en-US" altLang="en-US" b="1">
              <a:latin typeface="Arial" panose="020B0604020202020204" pitchFamily="34" charset="0"/>
            </a:endParaRPr>
          </a:p>
          <a:p>
            <a:pPr eaLnBrk="1" hangingPunct="1"/>
            <a:r>
              <a:rPr lang="en-US" altLang="en-US">
                <a:latin typeface="Arial" panose="020B0604020202020204" pitchFamily="34" charset="0"/>
              </a:rPr>
              <a:t>clear; show e; show d</a:t>
            </a:r>
          </a:p>
          <a:p>
            <a:pPr eaLnBrk="1" hangingPunct="1"/>
            <a:r>
              <a:rPr lang="en-US" altLang="en-US">
                <a:latin typeface="Arial" panose="020B0604020202020204" pitchFamily="34" charset="0"/>
              </a:rPr>
              <a:t>e = max(0.1, min(e,200))</a:t>
            </a:r>
          </a:p>
          <a:p>
            <a:pPr eaLnBrk="1" hangingPunct="1"/>
            <a:r>
              <a:rPr lang="en-US" altLang="en-US">
                <a:latin typeface="Arial" panose="020B0604020202020204" pitchFamily="34" charset="0"/>
              </a:rPr>
              <a:t>d = max(0.1,min(d,200))</a:t>
            </a:r>
          </a:p>
          <a:p>
            <a:pPr eaLnBrk="1" hangingPunct="1"/>
            <a:r>
              <a:rPr lang="en-US" altLang="en-US">
                <a:latin typeface="Arial" panose="020B0604020202020204" pitchFamily="34" charset="0"/>
              </a:rPr>
              <a:t>clear; show e,d</a:t>
            </a:r>
          </a:p>
          <a:p>
            <a:pPr eaLnBrk="1" hangingPunct="1"/>
            <a:endParaRPr lang="en-US" altLang="en-US">
              <a:latin typeface="Arial" panose="020B0604020202020204" pitchFamily="34" charset="0"/>
            </a:endParaRPr>
          </a:p>
          <a:p>
            <a:pPr eaLnBrk="1" hangingPunct="1"/>
            <a:endParaRPr lang="en-US" altLang="en-US">
              <a:latin typeface="Arial" panose="020B0604020202020204" pitchFamily="34" charset="0"/>
            </a:endParaRPr>
          </a:p>
          <a:p>
            <a:pPr eaLnBrk="1" hangingPunct="1"/>
            <a:endParaRPr lang="en-US" altLang="en-US">
              <a:latin typeface="Arial" panose="020B0604020202020204" pitchFamily="34" charset="0"/>
            </a:endParaRPr>
          </a:p>
        </p:txBody>
      </p:sp>
    </p:spTree>
  </p:cSld>
  <p:clrMapOvr>
    <a:masterClrMapping/>
  </p:clrMapOvr>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6914" name="AutoShape 112"/>
          <p:cNvSpPr>
            <a:spLocks noChangeAspect="1" noChangeArrowheads="1" noTextEdit="1"/>
          </p:cNvSpPr>
          <p:nvPr/>
        </p:nvSpPr>
        <p:spPr bwMode="auto">
          <a:xfrm>
            <a:off x="280988" y="1804988"/>
            <a:ext cx="4275137" cy="4062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166915" name="Rectangle 114"/>
          <p:cNvSpPr>
            <a:spLocks noChangeArrowheads="1"/>
          </p:cNvSpPr>
          <p:nvPr/>
        </p:nvSpPr>
        <p:spPr bwMode="auto">
          <a:xfrm>
            <a:off x="323850" y="1811338"/>
            <a:ext cx="4075113" cy="3198812"/>
          </a:xfrm>
          <a:prstGeom prst="rect">
            <a:avLst/>
          </a:prstGeom>
          <a:noFill/>
          <a:ln w="15875" cap="rnd">
            <a:solidFill>
              <a:srgbClr val="808080"/>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ctr" eaLnBrk="1" hangingPunct="1"/>
            <a:endParaRPr lang="en-US" altLang="en-US">
              <a:latin typeface="Arial" panose="020B0604020202020204" pitchFamily="34" charset="0"/>
            </a:endParaRPr>
          </a:p>
        </p:txBody>
      </p:sp>
      <p:sp>
        <p:nvSpPr>
          <p:cNvPr id="166916" name="Line 115"/>
          <p:cNvSpPr>
            <a:spLocks noChangeShapeType="1"/>
          </p:cNvSpPr>
          <p:nvPr/>
        </p:nvSpPr>
        <p:spPr bwMode="auto">
          <a:xfrm>
            <a:off x="323850" y="5010150"/>
            <a:ext cx="4075113" cy="1588"/>
          </a:xfrm>
          <a:prstGeom prst="line">
            <a:avLst/>
          </a:prstGeom>
          <a:noFill/>
          <a:ln w="317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6917" name="Line 116"/>
          <p:cNvSpPr>
            <a:spLocks noChangeShapeType="1"/>
          </p:cNvSpPr>
          <p:nvPr/>
        </p:nvSpPr>
        <p:spPr bwMode="auto">
          <a:xfrm flipV="1">
            <a:off x="323850" y="5010150"/>
            <a:ext cx="1588" cy="55563"/>
          </a:xfrm>
          <a:prstGeom prst="line">
            <a:avLst/>
          </a:prstGeom>
          <a:noFill/>
          <a:ln w="317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6918" name="Line 117"/>
          <p:cNvSpPr>
            <a:spLocks noChangeShapeType="1"/>
          </p:cNvSpPr>
          <p:nvPr/>
        </p:nvSpPr>
        <p:spPr bwMode="auto">
          <a:xfrm flipV="1">
            <a:off x="1141413" y="5010150"/>
            <a:ext cx="1587" cy="55563"/>
          </a:xfrm>
          <a:prstGeom prst="line">
            <a:avLst/>
          </a:prstGeom>
          <a:noFill/>
          <a:ln w="317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6919" name="Line 118"/>
          <p:cNvSpPr>
            <a:spLocks noChangeShapeType="1"/>
          </p:cNvSpPr>
          <p:nvPr/>
        </p:nvSpPr>
        <p:spPr bwMode="auto">
          <a:xfrm flipV="1">
            <a:off x="1958975" y="5010150"/>
            <a:ext cx="1588" cy="55563"/>
          </a:xfrm>
          <a:prstGeom prst="line">
            <a:avLst/>
          </a:prstGeom>
          <a:noFill/>
          <a:ln w="317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6920" name="Line 119"/>
          <p:cNvSpPr>
            <a:spLocks noChangeShapeType="1"/>
          </p:cNvSpPr>
          <p:nvPr/>
        </p:nvSpPr>
        <p:spPr bwMode="auto">
          <a:xfrm flipV="1">
            <a:off x="2762250" y="5010150"/>
            <a:ext cx="1588" cy="55563"/>
          </a:xfrm>
          <a:prstGeom prst="line">
            <a:avLst/>
          </a:prstGeom>
          <a:noFill/>
          <a:ln w="317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6921" name="Line 120"/>
          <p:cNvSpPr>
            <a:spLocks noChangeShapeType="1"/>
          </p:cNvSpPr>
          <p:nvPr/>
        </p:nvSpPr>
        <p:spPr bwMode="auto">
          <a:xfrm flipV="1">
            <a:off x="3581400" y="5010150"/>
            <a:ext cx="1588" cy="55563"/>
          </a:xfrm>
          <a:prstGeom prst="line">
            <a:avLst/>
          </a:prstGeom>
          <a:noFill/>
          <a:ln w="317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6922" name="Line 121"/>
          <p:cNvSpPr>
            <a:spLocks noChangeShapeType="1"/>
          </p:cNvSpPr>
          <p:nvPr/>
        </p:nvSpPr>
        <p:spPr bwMode="auto">
          <a:xfrm flipV="1">
            <a:off x="4398963" y="5010150"/>
            <a:ext cx="1587" cy="55563"/>
          </a:xfrm>
          <a:prstGeom prst="line">
            <a:avLst/>
          </a:prstGeom>
          <a:noFill/>
          <a:ln w="317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6923" name="Line 122"/>
          <p:cNvSpPr>
            <a:spLocks noChangeShapeType="1"/>
          </p:cNvSpPr>
          <p:nvPr/>
        </p:nvSpPr>
        <p:spPr bwMode="auto">
          <a:xfrm>
            <a:off x="4168775" y="4090988"/>
            <a:ext cx="230188" cy="1587"/>
          </a:xfrm>
          <a:prstGeom prst="line">
            <a:avLst/>
          </a:prstGeom>
          <a:noFill/>
          <a:ln w="76200">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6924" name="Line 123"/>
          <p:cNvSpPr>
            <a:spLocks noChangeShapeType="1"/>
          </p:cNvSpPr>
          <p:nvPr/>
        </p:nvSpPr>
        <p:spPr bwMode="auto">
          <a:xfrm>
            <a:off x="1816100" y="4549775"/>
            <a:ext cx="373063" cy="1588"/>
          </a:xfrm>
          <a:prstGeom prst="line">
            <a:avLst/>
          </a:prstGeom>
          <a:noFill/>
          <a:ln w="76200">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6925" name="Rectangle 124"/>
          <p:cNvSpPr>
            <a:spLocks noChangeArrowheads="1"/>
          </p:cNvSpPr>
          <p:nvPr/>
        </p:nvSpPr>
        <p:spPr bwMode="auto">
          <a:xfrm>
            <a:off x="228600" y="5029200"/>
            <a:ext cx="177800" cy="427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2800">
                <a:solidFill>
                  <a:srgbClr val="000000"/>
                </a:solidFill>
                <a:latin typeface="Times New Roman" panose="02020603050405020304" pitchFamily="18" charset="0"/>
              </a:rPr>
              <a:t>0</a:t>
            </a:r>
            <a:endParaRPr lang="en-US" altLang="en-US" sz="2800">
              <a:latin typeface="Times New Roman" panose="02020603050405020304" pitchFamily="18" charset="0"/>
            </a:endParaRPr>
          </a:p>
        </p:txBody>
      </p:sp>
      <p:sp>
        <p:nvSpPr>
          <p:cNvPr id="166926" name="Rectangle 125"/>
          <p:cNvSpPr>
            <a:spLocks noChangeArrowheads="1"/>
          </p:cNvSpPr>
          <p:nvPr/>
        </p:nvSpPr>
        <p:spPr bwMode="auto">
          <a:xfrm>
            <a:off x="1047750" y="5029200"/>
            <a:ext cx="177800" cy="427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2800">
                <a:solidFill>
                  <a:srgbClr val="000000"/>
                </a:solidFill>
                <a:latin typeface="Times New Roman" panose="02020603050405020304" pitchFamily="18" charset="0"/>
              </a:rPr>
              <a:t>2</a:t>
            </a:r>
            <a:endParaRPr lang="en-US" altLang="en-US" sz="2800">
              <a:latin typeface="Times New Roman" panose="02020603050405020304" pitchFamily="18" charset="0"/>
            </a:endParaRPr>
          </a:p>
        </p:txBody>
      </p:sp>
      <p:sp>
        <p:nvSpPr>
          <p:cNvPr id="166927" name="Rectangle 126"/>
          <p:cNvSpPr>
            <a:spLocks noChangeArrowheads="1"/>
          </p:cNvSpPr>
          <p:nvPr/>
        </p:nvSpPr>
        <p:spPr bwMode="auto">
          <a:xfrm>
            <a:off x="1863725" y="5029200"/>
            <a:ext cx="177800" cy="427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2800">
                <a:solidFill>
                  <a:srgbClr val="000000"/>
                </a:solidFill>
                <a:latin typeface="Times New Roman" panose="02020603050405020304" pitchFamily="18" charset="0"/>
              </a:rPr>
              <a:t>4</a:t>
            </a:r>
            <a:endParaRPr lang="en-US" altLang="en-US" sz="2800">
              <a:latin typeface="Times New Roman" panose="02020603050405020304" pitchFamily="18" charset="0"/>
            </a:endParaRPr>
          </a:p>
        </p:txBody>
      </p:sp>
      <p:sp>
        <p:nvSpPr>
          <p:cNvPr id="166928" name="Rectangle 127"/>
          <p:cNvSpPr>
            <a:spLocks noChangeArrowheads="1"/>
          </p:cNvSpPr>
          <p:nvPr/>
        </p:nvSpPr>
        <p:spPr bwMode="auto">
          <a:xfrm>
            <a:off x="2667000" y="5029200"/>
            <a:ext cx="177800" cy="427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2800">
                <a:solidFill>
                  <a:srgbClr val="000000"/>
                </a:solidFill>
                <a:latin typeface="Times New Roman" panose="02020603050405020304" pitchFamily="18" charset="0"/>
              </a:rPr>
              <a:t>6</a:t>
            </a:r>
            <a:endParaRPr lang="en-US" altLang="en-US" sz="2800">
              <a:latin typeface="Times New Roman" panose="02020603050405020304" pitchFamily="18" charset="0"/>
            </a:endParaRPr>
          </a:p>
        </p:txBody>
      </p:sp>
      <p:sp>
        <p:nvSpPr>
          <p:cNvPr id="166929" name="Rectangle 128"/>
          <p:cNvSpPr>
            <a:spLocks noChangeArrowheads="1"/>
          </p:cNvSpPr>
          <p:nvPr/>
        </p:nvSpPr>
        <p:spPr bwMode="auto">
          <a:xfrm>
            <a:off x="3486150" y="5029200"/>
            <a:ext cx="177800" cy="427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2800">
                <a:solidFill>
                  <a:srgbClr val="000000"/>
                </a:solidFill>
                <a:latin typeface="Times New Roman" panose="02020603050405020304" pitchFamily="18" charset="0"/>
              </a:rPr>
              <a:t>8</a:t>
            </a:r>
            <a:endParaRPr lang="en-US" altLang="en-US" sz="2800">
              <a:latin typeface="Times New Roman" panose="02020603050405020304" pitchFamily="18" charset="0"/>
            </a:endParaRPr>
          </a:p>
        </p:txBody>
      </p:sp>
      <p:sp>
        <p:nvSpPr>
          <p:cNvPr id="166930" name="Rectangle 129"/>
          <p:cNvSpPr>
            <a:spLocks noChangeArrowheads="1"/>
          </p:cNvSpPr>
          <p:nvPr/>
        </p:nvSpPr>
        <p:spPr bwMode="auto">
          <a:xfrm>
            <a:off x="4246563" y="5029200"/>
            <a:ext cx="355600" cy="427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2800">
                <a:solidFill>
                  <a:srgbClr val="000000"/>
                </a:solidFill>
                <a:latin typeface="Times New Roman" panose="02020603050405020304" pitchFamily="18" charset="0"/>
              </a:rPr>
              <a:t>10</a:t>
            </a:r>
            <a:endParaRPr lang="en-US" altLang="en-US" sz="2800">
              <a:latin typeface="Times New Roman" panose="02020603050405020304" pitchFamily="18" charset="0"/>
            </a:endParaRPr>
          </a:p>
        </p:txBody>
      </p:sp>
      <p:sp>
        <p:nvSpPr>
          <p:cNvPr id="166931" name="Rectangle 130"/>
          <p:cNvSpPr>
            <a:spLocks noChangeArrowheads="1"/>
          </p:cNvSpPr>
          <p:nvPr/>
        </p:nvSpPr>
        <p:spPr bwMode="auto">
          <a:xfrm>
            <a:off x="2274888" y="5448300"/>
            <a:ext cx="201612"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2600" i="1">
                <a:solidFill>
                  <a:srgbClr val="000000"/>
                </a:solidFill>
                <a:latin typeface="Times New Roman" panose="02020603050405020304" pitchFamily="18" charset="0"/>
              </a:rPr>
              <a:t>X</a:t>
            </a:r>
            <a:endParaRPr lang="en-US" altLang="en-US">
              <a:latin typeface="Arial" panose="020B0604020202020204" pitchFamily="34" charset="0"/>
            </a:endParaRPr>
          </a:p>
        </p:txBody>
      </p:sp>
      <p:sp>
        <p:nvSpPr>
          <p:cNvPr id="166932" name="Line 131"/>
          <p:cNvSpPr>
            <a:spLocks noChangeShapeType="1"/>
          </p:cNvSpPr>
          <p:nvPr/>
        </p:nvSpPr>
        <p:spPr bwMode="auto">
          <a:xfrm>
            <a:off x="692150" y="2270125"/>
            <a:ext cx="215900" cy="1588"/>
          </a:xfrm>
          <a:prstGeom prst="line">
            <a:avLst/>
          </a:prstGeom>
          <a:noFill/>
          <a:ln w="76200">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6933" name="Line 132"/>
          <p:cNvSpPr>
            <a:spLocks noChangeShapeType="1"/>
          </p:cNvSpPr>
          <p:nvPr/>
        </p:nvSpPr>
        <p:spPr bwMode="auto">
          <a:xfrm>
            <a:off x="1381125" y="2730500"/>
            <a:ext cx="128588" cy="1588"/>
          </a:xfrm>
          <a:prstGeom prst="line">
            <a:avLst/>
          </a:prstGeom>
          <a:noFill/>
          <a:ln w="76200">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6934" name="Line 133"/>
          <p:cNvSpPr>
            <a:spLocks noChangeShapeType="1"/>
          </p:cNvSpPr>
          <p:nvPr/>
        </p:nvSpPr>
        <p:spPr bwMode="auto">
          <a:xfrm>
            <a:off x="3362325" y="3189288"/>
            <a:ext cx="58738" cy="1587"/>
          </a:xfrm>
          <a:prstGeom prst="line">
            <a:avLst/>
          </a:prstGeom>
          <a:noFill/>
          <a:ln w="76200">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6935" name="Line 134"/>
          <p:cNvSpPr>
            <a:spLocks noChangeShapeType="1"/>
          </p:cNvSpPr>
          <p:nvPr/>
        </p:nvSpPr>
        <p:spPr bwMode="auto">
          <a:xfrm>
            <a:off x="3448050" y="3632200"/>
            <a:ext cx="244475" cy="1588"/>
          </a:xfrm>
          <a:prstGeom prst="line">
            <a:avLst/>
          </a:prstGeom>
          <a:noFill/>
          <a:ln w="76200">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6936" name="Rectangle 135"/>
          <p:cNvSpPr>
            <a:spLocks noChangeArrowheads="1"/>
          </p:cNvSpPr>
          <p:nvPr/>
        </p:nvSpPr>
        <p:spPr bwMode="auto">
          <a:xfrm>
            <a:off x="323850" y="1811338"/>
            <a:ext cx="4075113" cy="3198812"/>
          </a:xfrm>
          <a:prstGeom prst="rect">
            <a:avLst/>
          </a:prstGeom>
          <a:noFill/>
          <a:ln w="15875" cap="rnd">
            <a:solidFill>
              <a:srgbClr val="808080"/>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ctr" eaLnBrk="1" hangingPunct="1"/>
            <a:endParaRPr lang="en-US" altLang="en-US">
              <a:latin typeface="Arial" panose="020B0604020202020204" pitchFamily="34" charset="0"/>
            </a:endParaRPr>
          </a:p>
        </p:txBody>
      </p:sp>
      <p:sp>
        <p:nvSpPr>
          <p:cNvPr id="166937" name="Line 136"/>
          <p:cNvSpPr>
            <a:spLocks noChangeShapeType="1"/>
          </p:cNvSpPr>
          <p:nvPr/>
        </p:nvSpPr>
        <p:spPr bwMode="auto">
          <a:xfrm>
            <a:off x="323850" y="5010150"/>
            <a:ext cx="4075113" cy="1588"/>
          </a:xfrm>
          <a:prstGeom prst="line">
            <a:avLst/>
          </a:prstGeom>
          <a:noFill/>
          <a:ln w="317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6938" name="Line 137"/>
          <p:cNvSpPr>
            <a:spLocks noChangeShapeType="1"/>
          </p:cNvSpPr>
          <p:nvPr/>
        </p:nvSpPr>
        <p:spPr bwMode="auto">
          <a:xfrm flipV="1">
            <a:off x="323850" y="5010150"/>
            <a:ext cx="1588" cy="55563"/>
          </a:xfrm>
          <a:prstGeom prst="line">
            <a:avLst/>
          </a:prstGeom>
          <a:noFill/>
          <a:ln w="317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6939" name="Line 138"/>
          <p:cNvSpPr>
            <a:spLocks noChangeShapeType="1"/>
          </p:cNvSpPr>
          <p:nvPr/>
        </p:nvSpPr>
        <p:spPr bwMode="auto">
          <a:xfrm flipV="1">
            <a:off x="1141413" y="5010150"/>
            <a:ext cx="1587" cy="55563"/>
          </a:xfrm>
          <a:prstGeom prst="line">
            <a:avLst/>
          </a:prstGeom>
          <a:noFill/>
          <a:ln w="317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6940" name="Line 139"/>
          <p:cNvSpPr>
            <a:spLocks noChangeShapeType="1"/>
          </p:cNvSpPr>
          <p:nvPr/>
        </p:nvSpPr>
        <p:spPr bwMode="auto">
          <a:xfrm flipV="1">
            <a:off x="1958975" y="5010150"/>
            <a:ext cx="1588" cy="55563"/>
          </a:xfrm>
          <a:prstGeom prst="line">
            <a:avLst/>
          </a:prstGeom>
          <a:noFill/>
          <a:ln w="317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6941" name="Line 140"/>
          <p:cNvSpPr>
            <a:spLocks noChangeShapeType="1"/>
          </p:cNvSpPr>
          <p:nvPr/>
        </p:nvSpPr>
        <p:spPr bwMode="auto">
          <a:xfrm flipV="1">
            <a:off x="2762250" y="5010150"/>
            <a:ext cx="1588" cy="55563"/>
          </a:xfrm>
          <a:prstGeom prst="line">
            <a:avLst/>
          </a:prstGeom>
          <a:noFill/>
          <a:ln w="317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6942" name="Line 141"/>
          <p:cNvSpPr>
            <a:spLocks noChangeShapeType="1"/>
          </p:cNvSpPr>
          <p:nvPr/>
        </p:nvSpPr>
        <p:spPr bwMode="auto">
          <a:xfrm flipV="1">
            <a:off x="3581400" y="5010150"/>
            <a:ext cx="1588" cy="55563"/>
          </a:xfrm>
          <a:prstGeom prst="line">
            <a:avLst/>
          </a:prstGeom>
          <a:noFill/>
          <a:ln w="317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6943" name="Line 142"/>
          <p:cNvSpPr>
            <a:spLocks noChangeShapeType="1"/>
          </p:cNvSpPr>
          <p:nvPr/>
        </p:nvSpPr>
        <p:spPr bwMode="auto">
          <a:xfrm flipV="1">
            <a:off x="4398963" y="5010150"/>
            <a:ext cx="1587" cy="55563"/>
          </a:xfrm>
          <a:prstGeom prst="line">
            <a:avLst/>
          </a:prstGeom>
          <a:noFill/>
          <a:ln w="317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6944" name="Line 143"/>
          <p:cNvSpPr>
            <a:spLocks noChangeShapeType="1"/>
          </p:cNvSpPr>
          <p:nvPr/>
        </p:nvSpPr>
        <p:spPr bwMode="auto">
          <a:xfrm>
            <a:off x="4168775" y="4090988"/>
            <a:ext cx="230188" cy="1587"/>
          </a:xfrm>
          <a:prstGeom prst="line">
            <a:avLst/>
          </a:prstGeom>
          <a:noFill/>
          <a:ln w="76200">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6945" name="Line 144"/>
          <p:cNvSpPr>
            <a:spLocks noChangeShapeType="1"/>
          </p:cNvSpPr>
          <p:nvPr/>
        </p:nvSpPr>
        <p:spPr bwMode="auto">
          <a:xfrm>
            <a:off x="1816100" y="4549775"/>
            <a:ext cx="373063" cy="1588"/>
          </a:xfrm>
          <a:prstGeom prst="line">
            <a:avLst/>
          </a:prstGeom>
          <a:noFill/>
          <a:ln w="76200">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6946" name="Rectangle 145"/>
          <p:cNvSpPr>
            <a:spLocks noChangeArrowheads="1"/>
          </p:cNvSpPr>
          <p:nvPr/>
        </p:nvSpPr>
        <p:spPr bwMode="auto">
          <a:xfrm>
            <a:off x="228600" y="5029200"/>
            <a:ext cx="177800" cy="427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2800">
                <a:solidFill>
                  <a:srgbClr val="000000"/>
                </a:solidFill>
                <a:latin typeface="Times New Roman" panose="02020603050405020304" pitchFamily="18" charset="0"/>
              </a:rPr>
              <a:t>0</a:t>
            </a:r>
            <a:endParaRPr lang="en-US" altLang="en-US" sz="2800">
              <a:latin typeface="Times New Roman" panose="02020603050405020304" pitchFamily="18" charset="0"/>
            </a:endParaRPr>
          </a:p>
        </p:txBody>
      </p:sp>
      <p:sp>
        <p:nvSpPr>
          <p:cNvPr id="166947" name="Rectangle 146"/>
          <p:cNvSpPr>
            <a:spLocks noChangeArrowheads="1"/>
          </p:cNvSpPr>
          <p:nvPr/>
        </p:nvSpPr>
        <p:spPr bwMode="auto">
          <a:xfrm>
            <a:off x="1047750" y="5029200"/>
            <a:ext cx="177800" cy="427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2800">
                <a:solidFill>
                  <a:srgbClr val="000000"/>
                </a:solidFill>
                <a:latin typeface="Times New Roman" panose="02020603050405020304" pitchFamily="18" charset="0"/>
              </a:rPr>
              <a:t>2</a:t>
            </a:r>
            <a:endParaRPr lang="en-US" altLang="en-US" sz="2800">
              <a:latin typeface="Times New Roman" panose="02020603050405020304" pitchFamily="18" charset="0"/>
            </a:endParaRPr>
          </a:p>
        </p:txBody>
      </p:sp>
      <p:sp>
        <p:nvSpPr>
          <p:cNvPr id="166948" name="Rectangle 147"/>
          <p:cNvSpPr>
            <a:spLocks noChangeArrowheads="1"/>
          </p:cNvSpPr>
          <p:nvPr/>
        </p:nvSpPr>
        <p:spPr bwMode="auto">
          <a:xfrm>
            <a:off x="1863725" y="5029200"/>
            <a:ext cx="177800" cy="427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2800">
                <a:solidFill>
                  <a:srgbClr val="000000"/>
                </a:solidFill>
                <a:latin typeface="Times New Roman" panose="02020603050405020304" pitchFamily="18" charset="0"/>
              </a:rPr>
              <a:t>4</a:t>
            </a:r>
            <a:endParaRPr lang="en-US" altLang="en-US" sz="2800">
              <a:latin typeface="Times New Roman" panose="02020603050405020304" pitchFamily="18" charset="0"/>
            </a:endParaRPr>
          </a:p>
        </p:txBody>
      </p:sp>
      <p:sp>
        <p:nvSpPr>
          <p:cNvPr id="166949" name="Rectangle 148"/>
          <p:cNvSpPr>
            <a:spLocks noChangeArrowheads="1"/>
          </p:cNvSpPr>
          <p:nvPr/>
        </p:nvSpPr>
        <p:spPr bwMode="auto">
          <a:xfrm>
            <a:off x="2667000" y="5029200"/>
            <a:ext cx="177800" cy="427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2800">
                <a:solidFill>
                  <a:srgbClr val="000000"/>
                </a:solidFill>
                <a:latin typeface="Times New Roman" panose="02020603050405020304" pitchFamily="18" charset="0"/>
              </a:rPr>
              <a:t>6</a:t>
            </a:r>
            <a:endParaRPr lang="en-US" altLang="en-US" sz="2800">
              <a:latin typeface="Times New Roman" panose="02020603050405020304" pitchFamily="18" charset="0"/>
            </a:endParaRPr>
          </a:p>
        </p:txBody>
      </p:sp>
      <p:sp>
        <p:nvSpPr>
          <p:cNvPr id="166950" name="Rectangle 149"/>
          <p:cNvSpPr>
            <a:spLocks noChangeArrowheads="1"/>
          </p:cNvSpPr>
          <p:nvPr/>
        </p:nvSpPr>
        <p:spPr bwMode="auto">
          <a:xfrm>
            <a:off x="3486150" y="5029200"/>
            <a:ext cx="177800" cy="427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2800">
                <a:solidFill>
                  <a:srgbClr val="000000"/>
                </a:solidFill>
                <a:latin typeface="Times New Roman" panose="02020603050405020304" pitchFamily="18" charset="0"/>
              </a:rPr>
              <a:t>8</a:t>
            </a:r>
            <a:endParaRPr lang="en-US" altLang="en-US" sz="2800">
              <a:latin typeface="Times New Roman" panose="02020603050405020304" pitchFamily="18" charset="0"/>
            </a:endParaRPr>
          </a:p>
        </p:txBody>
      </p:sp>
      <p:sp>
        <p:nvSpPr>
          <p:cNvPr id="166951" name="Rectangle 150"/>
          <p:cNvSpPr>
            <a:spLocks noChangeArrowheads="1"/>
          </p:cNvSpPr>
          <p:nvPr/>
        </p:nvSpPr>
        <p:spPr bwMode="auto">
          <a:xfrm>
            <a:off x="4246563" y="5029200"/>
            <a:ext cx="355600" cy="427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2800">
                <a:solidFill>
                  <a:srgbClr val="000000"/>
                </a:solidFill>
                <a:latin typeface="Times New Roman" panose="02020603050405020304" pitchFamily="18" charset="0"/>
              </a:rPr>
              <a:t>10</a:t>
            </a:r>
            <a:endParaRPr lang="en-US" altLang="en-US" sz="2800">
              <a:latin typeface="Times New Roman" panose="02020603050405020304" pitchFamily="18" charset="0"/>
            </a:endParaRPr>
          </a:p>
        </p:txBody>
      </p:sp>
      <p:sp>
        <p:nvSpPr>
          <p:cNvPr id="166952" name="Rectangle 151"/>
          <p:cNvSpPr>
            <a:spLocks noChangeArrowheads="1"/>
          </p:cNvSpPr>
          <p:nvPr/>
        </p:nvSpPr>
        <p:spPr bwMode="auto">
          <a:xfrm>
            <a:off x="2274888" y="5448300"/>
            <a:ext cx="201612"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2600" i="1">
                <a:solidFill>
                  <a:srgbClr val="000000"/>
                </a:solidFill>
                <a:latin typeface="Times New Roman" panose="02020603050405020304" pitchFamily="18" charset="0"/>
              </a:rPr>
              <a:t>X</a:t>
            </a:r>
            <a:endParaRPr lang="en-US" altLang="en-US">
              <a:latin typeface="Arial" panose="020B0604020202020204" pitchFamily="34" charset="0"/>
            </a:endParaRPr>
          </a:p>
        </p:txBody>
      </p:sp>
      <p:sp>
        <p:nvSpPr>
          <p:cNvPr id="166953" name="Line 153"/>
          <p:cNvSpPr>
            <a:spLocks noChangeShapeType="1"/>
          </p:cNvSpPr>
          <p:nvPr/>
        </p:nvSpPr>
        <p:spPr bwMode="auto">
          <a:xfrm>
            <a:off x="1381125" y="2730500"/>
            <a:ext cx="128588" cy="1588"/>
          </a:xfrm>
          <a:prstGeom prst="line">
            <a:avLst/>
          </a:prstGeom>
          <a:noFill/>
          <a:ln w="76200">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6954" name="Line 154"/>
          <p:cNvSpPr>
            <a:spLocks noChangeShapeType="1"/>
          </p:cNvSpPr>
          <p:nvPr/>
        </p:nvSpPr>
        <p:spPr bwMode="auto">
          <a:xfrm>
            <a:off x="3362325" y="3189288"/>
            <a:ext cx="58738" cy="1587"/>
          </a:xfrm>
          <a:prstGeom prst="line">
            <a:avLst/>
          </a:prstGeom>
          <a:noFill/>
          <a:ln w="76200">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6955" name="Line 155"/>
          <p:cNvSpPr>
            <a:spLocks noChangeShapeType="1"/>
          </p:cNvSpPr>
          <p:nvPr/>
        </p:nvSpPr>
        <p:spPr bwMode="auto">
          <a:xfrm>
            <a:off x="3448050" y="3632200"/>
            <a:ext cx="244475" cy="1588"/>
          </a:xfrm>
          <a:prstGeom prst="line">
            <a:avLst/>
          </a:prstGeom>
          <a:noFill/>
          <a:ln w="76200">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6956" name="AutoShape 156"/>
          <p:cNvSpPr>
            <a:spLocks noChangeAspect="1" noChangeArrowheads="1" noTextEdit="1"/>
          </p:cNvSpPr>
          <p:nvPr/>
        </p:nvSpPr>
        <p:spPr bwMode="auto">
          <a:xfrm>
            <a:off x="4502150" y="1604963"/>
            <a:ext cx="4770438" cy="4238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166957" name="Rectangle 158"/>
          <p:cNvSpPr>
            <a:spLocks noChangeArrowheads="1"/>
          </p:cNvSpPr>
          <p:nvPr/>
        </p:nvSpPr>
        <p:spPr bwMode="auto">
          <a:xfrm>
            <a:off x="4846638" y="1819275"/>
            <a:ext cx="4070350" cy="3190875"/>
          </a:xfrm>
          <a:prstGeom prst="rect">
            <a:avLst/>
          </a:prstGeom>
          <a:noFill/>
          <a:ln w="14288" cap="rnd">
            <a:solidFill>
              <a:srgbClr val="808080"/>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ctr" eaLnBrk="1" hangingPunct="1"/>
            <a:endParaRPr lang="en-US" altLang="en-US">
              <a:latin typeface="Arial" panose="020B0604020202020204" pitchFamily="34" charset="0"/>
            </a:endParaRPr>
          </a:p>
        </p:txBody>
      </p:sp>
      <p:sp>
        <p:nvSpPr>
          <p:cNvPr id="166958" name="Line 159"/>
          <p:cNvSpPr>
            <a:spLocks noChangeShapeType="1"/>
          </p:cNvSpPr>
          <p:nvPr/>
        </p:nvSpPr>
        <p:spPr bwMode="auto">
          <a:xfrm>
            <a:off x="4846638" y="5010150"/>
            <a:ext cx="4070350" cy="1588"/>
          </a:xfrm>
          <a:prstGeom prst="line">
            <a:avLst/>
          </a:prstGeom>
          <a:noFill/>
          <a:ln w="317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6959" name="Line 160"/>
          <p:cNvSpPr>
            <a:spLocks noChangeShapeType="1"/>
          </p:cNvSpPr>
          <p:nvPr/>
        </p:nvSpPr>
        <p:spPr bwMode="auto">
          <a:xfrm flipV="1">
            <a:off x="4846638" y="5010150"/>
            <a:ext cx="1587" cy="57150"/>
          </a:xfrm>
          <a:prstGeom prst="line">
            <a:avLst/>
          </a:prstGeom>
          <a:noFill/>
          <a:ln w="317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6960" name="Line 161"/>
          <p:cNvSpPr>
            <a:spLocks noChangeShapeType="1"/>
          </p:cNvSpPr>
          <p:nvPr/>
        </p:nvSpPr>
        <p:spPr bwMode="auto">
          <a:xfrm flipV="1">
            <a:off x="5665788" y="5010150"/>
            <a:ext cx="1587" cy="57150"/>
          </a:xfrm>
          <a:prstGeom prst="line">
            <a:avLst/>
          </a:prstGeom>
          <a:noFill/>
          <a:ln w="317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6961" name="Line 162"/>
          <p:cNvSpPr>
            <a:spLocks noChangeShapeType="1"/>
          </p:cNvSpPr>
          <p:nvPr/>
        </p:nvSpPr>
        <p:spPr bwMode="auto">
          <a:xfrm flipV="1">
            <a:off x="6472238" y="5010150"/>
            <a:ext cx="1587" cy="57150"/>
          </a:xfrm>
          <a:prstGeom prst="line">
            <a:avLst/>
          </a:prstGeom>
          <a:noFill/>
          <a:ln w="317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6962" name="Line 163"/>
          <p:cNvSpPr>
            <a:spLocks noChangeShapeType="1"/>
          </p:cNvSpPr>
          <p:nvPr/>
        </p:nvSpPr>
        <p:spPr bwMode="auto">
          <a:xfrm flipV="1">
            <a:off x="7291388" y="5010150"/>
            <a:ext cx="1587" cy="57150"/>
          </a:xfrm>
          <a:prstGeom prst="line">
            <a:avLst/>
          </a:prstGeom>
          <a:noFill/>
          <a:ln w="317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6963" name="Line 164"/>
          <p:cNvSpPr>
            <a:spLocks noChangeShapeType="1"/>
          </p:cNvSpPr>
          <p:nvPr/>
        </p:nvSpPr>
        <p:spPr bwMode="auto">
          <a:xfrm flipV="1">
            <a:off x="8096250" y="5010150"/>
            <a:ext cx="1588" cy="57150"/>
          </a:xfrm>
          <a:prstGeom prst="line">
            <a:avLst/>
          </a:prstGeom>
          <a:noFill/>
          <a:ln w="317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6964" name="Line 165"/>
          <p:cNvSpPr>
            <a:spLocks noChangeShapeType="1"/>
          </p:cNvSpPr>
          <p:nvPr/>
        </p:nvSpPr>
        <p:spPr bwMode="auto">
          <a:xfrm flipV="1">
            <a:off x="8916988" y="5010150"/>
            <a:ext cx="1587" cy="57150"/>
          </a:xfrm>
          <a:prstGeom prst="line">
            <a:avLst/>
          </a:prstGeom>
          <a:noFill/>
          <a:ln w="317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6965" name="Line 166"/>
          <p:cNvSpPr>
            <a:spLocks noChangeShapeType="1"/>
          </p:cNvSpPr>
          <p:nvPr/>
        </p:nvSpPr>
        <p:spPr bwMode="auto">
          <a:xfrm>
            <a:off x="6269038" y="2135188"/>
            <a:ext cx="1179512" cy="1587"/>
          </a:xfrm>
          <a:prstGeom prst="line">
            <a:avLst/>
          </a:prstGeom>
          <a:noFill/>
          <a:ln w="76200">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6966" name="Line 167"/>
          <p:cNvSpPr>
            <a:spLocks noChangeShapeType="1"/>
          </p:cNvSpPr>
          <p:nvPr/>
        </p:nvSpPr>
        <p:spPr bwMode="auto">
          <a:xfrm>
            <a:off x="7650163" y="2451100"/>
            <a:ext cx="776287" cy="1588"/>
          </a:xfrm>
          <a:prstGeom prst="line">
            <a:avLst/>
          </a:prstGeom>
          <a:noFill/>
          <a:ln w="76200">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6967" name="Line 168"/>
          <p:cNvSpPr>
            <a:spLocks noChangeShapeType="1"/>
          </p:cNvSpPr>
          <p:nvPr/>
        </p:nvSpPr>
        <p:spPr bwMode="auto">
          <a:xfrm>
            <a:off x="7334250" y="2782888"/>
            <a:ext cx="933450" cy="1587"/>
          </a:xfrm>
          <a:prstGeom prst="line">
            <a:avLst/>
          </a:prstGeom>
          <a:noFill/>
          <a:ln w="76200">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6968" name="Line 169"/>
          <p:cNvSpPr>
            <a:spLocks noChangeShapeType="1"/>
          </p:cNvSpPr>
          <p:nvPr/>
        </p:nvSpPr>
        <p:spPr bwMode="auto">
          <a:xfrm>
            <a:off x="5981700" y="3098800"/>
            <a:ext cx="1597025" cy="1588"/>
          </a:xfrm>
          <a:prstGeom prst="line">
            <a:avLst/>
          </a:prstGeom>
          <a:noFill/>
          <a:ln w="76200">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6969" name="Line 170"/>
          <p:cNvSpPr>
            <a:spLocks noChangeShapeType="1"/>
          </p:cNvSpPr>
          <p:nvPr/>
        </p:nvSpPr>
        <p:spPr bwMode="auto">
          <a:xfrm>
            <a:off x="6269038" y="3414713"/>
            <a:ext cx="2532062" cy="1587"/>
          </a:xfrm>
          <a:prstGeom prst="line">
            <a:avLst/>
          </a:prstGeom>
          <a:noFill/>
          <a:ln w="76200">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6970" name="Line 171"/>
          <p:cNvSpPr>
            <a:spLocks noChangeShapeType="1"/>
          </p:cNvSpPr>
          <p:nvPr/>
        </p:nvSpPr>
        <p:spPr bwMode="auto">
          <a:xfrm>
            <a:off x="7493000" y="3730625"/>
            <a:ext cx="1379538" cy="1588"/>
          </a:xfrm>
          <a:prstGeom prst="line">
            <a:avLst/>
          </a:prstGeom>
          <a:noFill/>
          <a:ln w="76200">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6971" name="Line 172"/>
          <p:cNvSpPr>
            <a:spLocks noChangeShapeType="1"/>
          </p:cNvSpPr>
          <p:nvPr/>
        </p:nvSpPr>
        <p:spPr bwMode="auto">
          <a:xfrm>
            <a:off x="4903788" y="4046538"/>
            <a:ext cx="1495425" cy="1587"/>
          </a:xfrm>
          <a:prstGeom prst="line">
            <a:avLst/>
          </a:prstGeom>
          <a:noFill/>
          <a:ln w="76200">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6972" name="Line 173"/>
          <p:cNvSpPr>
            <a:spLocks noChangeShapeType="1"/>
          </p:cNvSpPr>
          <p:nvPr/>
        </p:nvSpPr>
        <p:spPr bwMode="auto">
          <a:xfrm>
            <a:off x="6672263" y="4378325"/>
            <a:ext cx="173037" cy="1588"/>
          </a:xfrm>
          <a:prstGeom prst="line">
            <a:avLst/>
          </a:prstGeom>
          <a:noFill/>
          <a:ln w="76200">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6973" name="Line 174"/>
          <p:cNvSpPr>
            <a:spLocks noChangeShapeType="1"/>
          </p:cNvSpPr>
          <p:nvPr/>
        </p:nvSpPr>
        <p:spPr bwMode="auto">
          <a:xfrm>
            <a:off x="7735888" y="4694238"/>
            <a:ext cx="331787" cy="1587"/>
          </a:xfrm>
          <a:prstGeom prst="line">
            <a:avLst/>
          </a:prstGeom>
          <a:noFill/>
          <a:ln w="76200">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6974" name="Rectangle 175"/>
          <p:cNvSpPr>
            <a:spLocks noChangeArrowheads="1"/>
          </p:cNvSpPr>
          <p:nvPr/>
        </p:nvSpPr>
        <p:spPr bwMode="auto">
          <a:xfrm>
            <a:off x="4749800" y="5029200"/>
            <a:ext cx="177800" cy="427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2800">
                <a:solidFill>
                  <a:srgbClr val="000000"/>
                </a:solidFill>
                <a:latin typeface="Times New Roman" panose="02020603050405020304" pitchFamily="18" charset="0"/>
              </a:rPr>
              <a:t>0</a:t>
            </a:r>
            <a:endParaRPr lang="en-US" altLang="en-US" sz="2800">
              <a:latin typeface="Times New Roman" panose="02020603050405020304" pitchFamily="18" charset="0"/>
            </a:endParaRPr>
          </a:p>
        </p:txBody>
      </p:sp>
      <p:sp>
        <p:nvSpPr>
          <p:cNvPr id="166975" name="Rectangle 176"/>
          <p:cNvSpPr>
            <a:spLocks noChangeArrowheads="1"/>
          </p:cNvSpPr>
          <p:nvPr/>
        </p:nvSpPr>
        <p:spPr bwMode="auto">
          <a:xfrm>
            <a:off x="5570538" y="5029200"/>
            <a:ext cx="177800" cy="427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2800">
                <a:solidFill>
                  <a:srgbClr val="000000"/>
                </a:solidFill>
                <a:latin typeface="Times New Roman" panose="02020603050405020304" pitchFamily="18" charset="0"/>
              </a:rPr>
              <a:t>2</a:t>
            </a:r>
            <a:endParaRPr lang="en-US" altLang="en-US" sz="2800">
              <a:latin typeface="Times New Roman" panose="02020603050405020304" pitchFamily="18" charset="0"/>
            </a:endParaRPr>
          </a:p>
        </p:txBody>
      </p:sp>
      <p:sp>
        <p:nvSpPr>
          <p:cNvPr id="166976" name="Rectangle 177"/>
          <p:cNvSpPr>
            <a:spLocks noChangeArrowheads="1"/>
          </p:cNvSpPr>
          <p:nvPr/>
        </p:nvSpPr>
        <p:spPr bwMode="auto">
          <a:xfrm>
            <a:off x="6376988" y="5029200"/>
            <a:ext cx="177800" cy="427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2800">
                <a:solidFill>
                  <a:srgbClr val="000000"/>
                </a:solidFill>
                <a:latin typeface="Times New Roman" panose="02020603050405020304" pitchFamily="18" charset="0"/>
              </a:rPr>
              <a:t>4</a:t>
            </a:r>
            <a:endParaRPr lang="en-US" altLang="en-US" sz="2800">
              <a:latin typeface="Times New Roman" panose="02020603050405020304" pitchFamily="18" charset="0"/>
            </a:endParaRPr>
          </a:p>
        </p:txBody>
      </p:sp>
      <p:sp>
        <p:nvSpPr>
          <p:cNvPr id="166977" name="Rectangle 178"/>
          <p:cNvSpPr>
            <a:spLocks noChangeArrowheads="1"/>
          </p:cNvSpPr>
          <p:nvPr/>
        </p:nvSpPr>
        <p:spPr bwMode="auto">
          <a:xfrm>
            <a:off x="7196138" y="5029200"/>
            <a:ext cx="177800" cy="427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2800">
                <a:solidFill>
                  <a:srgbClr val="000000"/>
                </a:solidFill>
                <a:latin typeface="Times New Roman" panose="02020603050405020304" pitchFamily="18" charset="0"/>
              </a:rPr>
              <a:t>6</a:t>
            </a:r>
            <a:endParaRPr lang="en-US" altLang="en-US" sz="2800">
              <a:latin typeface="Times New Roman" panose="02020603050405020304" pitchFamily="18" charset="0"/>
            </a:endParaRPr>
          </a:p>
        </p:txBody>
      </p:sp>
      <p:sp>
        <p:nvSpPr>
          <p:cNvPr id="166978" name="Rectangle 179"/>
          <p:cNvSpPr>
            <a:spLocks noChangeArrowheads="1"/>
          </p:cNvSpPr>
          <p:nvPr/>
        </p:nvSpPr>
        <p:spPr bwMode="auto">
          <a:xfrm>
            <a:off x="8002588" y="5029200"/>
            <a:ext cx="177800" cy="427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2800">
                <a:solidFill>
                  <a:srgbClr val="000000"/>
                </a:solidFill>
                <a:latin typeface="Times New Roman" panose="02020603050405020304" pitchFamily="18" charset="0"/>
              </a:rPr>
              <a:t>8</a:t>
            </a:r>
            <a:endParaRPr lang="en-US" altLang="en-US" sz="2800">
              <a:latin typeface="Times New Roman" panose="02020603050405020304" pitchFamily="18" charset="0"/>
            </a:endParaRPr>
          </a:p>
        </p:txBody>
      </p:sp>
      <p:sp>
        <p:nvSpPr>
          <p:cNvPr id="166979" name="Rectangle 180"/>
          <p:cNvSpPr>
            <a:spLocks noChangeArrowheads="1"/>
          </p:cNvSpPr>
          <p:nvPr/>
        </p:nvSpPr>
        <p:spPr bwMode="auto">
          <a:xfrm>
            <a:off x="8764588" y="5029200"/>
            <a:ext cx="355600" cy="427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2800">
                <a:solidFill>
                  <a:srgbClr val="000000"/>
                </a:solidFill>
                <a:latin typeface="Times New Roman" panose="02020603050405020304" pitchFamily="18" charset="0"/>
              </a:rPr>
              <a:t>10</a:t>
            </a:r>
            <a:endParaRPr lang="en-US" altLang="en-US" sz="2800">
              <a:latin typeface="Times New Roman" panose="02020603050405020304" pitchFamily="18" charset="0"/>
            </a:endParaRPr>
          </a:p>
        </p:txBody>
      </p:sp>
      <p:sp>
        <p:nvSpPr>
          <p:cNvPr id="166980" name="Rectangle 181"/>
          <p:cNvSpPr>
            <a:spLocks noChangeArrowheads="1"/>
          </p:cNvSpPr>
          <p:nvPr/>
        </p:nvSpPr>
        <p:spPr bwMode="auto">
          <a:xfrm>
            <a:off x="6789738" y="5424488"/>
            <a:ext cx="201612"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2600" i="1">
                <a:solidFill>
                  <a:srgbClr val="000000"/>
                </a:solidFill>
                <a:latin typeface="Times New Roman" panose="02020603050405020304" pitchFamily="18" charset="0"/>
              </a:rPr>
              <a:t>X</a:t>
            </a:r>
            <a:endParaRPr lang="en-US" altLang="en-US">
              <a:latin typeface="Arial" panose="020B0604020202020204" pitchFamily="34" charset="0"/>
            </a:endParaRPr>
          </a:p>
        </p:txBody>
      </p:sp>
      <p:sp>
        <p:nvSpPr>
          <p:cNvPr id="166981" name="Rectangle 182"/>
          <p:cNvSpPr>
            <a:spLocks noChangeArrowheads="1"/>
          </p:cNvSpPr>
          <p:nvPr/>
        </p:nvSpPr>
        <p:spPr bwMode="auto">
          <a:xfrm>
            <a:off x="4846638" y="1819275"/>
            <a:ext cx="4070350" cy="3190875"/>
          </a:xfrm>
          <a:prstGeom prst="rect">
            <a:avLst/>
          </a:prstGeom>
          <a:noFill/>
          <a:ln w="14288" cap="rnd">
            <a:solidFill>
              <a:srgbClr val="808080"/>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ctr" eaLnBrk="1" hangingPunct="1"/>
            <a:endParaRPr lang="en-US" altLang="en-US">
              <a:latin typeface="Arial" panose="020B0604020202020204" pitchFamily="34" charset="0"/>
            </a:endParaRPr>
          </a:p>
        </p:txBody>
      </p:sp>
      <p:sp>
        <p:nvSpPr>
          <p:cNvPr id="166982" name="Line 183"/>
          <p:cNvSpPr>
            <a:spLocks noChangeShapeType="1"/>
          </p:cNvSpPr>
          <p:nvPr/>
        </p:nvSpPr>
        <p:spPr bwMode="auto">
          <a:xfrm>
            <a:off x="4846638" y="5010150"/>
            <a:ext cx="4070350" cy="1588"/>
          </a:xfrm>
          <a:prstGeom prst="line">
            <a:avLst/>
          </a:prstGeom>
          <a:noFill/>
          <a:ln w="317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6983" name="Line 184"/>
          <p:cNvSpPr>
            <a:spLocks noChangeShapeType="1"/>
          </p:cNvSpPr>
          <p:nvPr/>
        </p:nvSpPr>
        <p:spPr bwMode="auto">
          <a:xfrm flipV="1">
            <a:off x="4846638" y="5010150"/>
            <a:ext cx="1587" cy="57150"/>
          </a:xfrm>
          <a:prstGeom prst="line">
            <a:avLst/>
          </a:prstGeom>
          <a:noFill/>
          <a:ln w="317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6984" name="Line 185"/>
          <p:cNvSpPr>
            <a:spLocks noChangeShapeType="1"/>
          </p:cNvSpPr>
          <p:nvPr/>
        </p:nvSpPr>
        <p:spPr bwMode="auto">
          <a:xfrm flipV="1">
            <a:off x="5665788" y="5010150"/>
            <a:ext cx="1587" cy="57150"/>
          </a:xfrm>
          <a:prstGeom prst="line">
            <a:avLst/>
          </a:prstGeom>
          <a:noFill/>
          <a:ln w="317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6985" name="Line 186"/>
          <p:cNvSpPr>
            <a:spLocks noChangeShapeType="1"/>
          </p:cNvSpPr>
          <p:nvPr/>
        </p:nvSpPr>
        <p:spPr bwMode="auto">
          <a:xfrm flipV="1">
            <a:off x="6472238" y="5010150"/>
            <a:ext cx="1587" cy="57150"/>
          </a:xfrm>
          <a:prstGeom prst="line">
            <a:avLst/>
          </a:prstGeom>
          <a:noFill/>
          <a:ln w="317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6986" name="Line 187"/>
          <p:cNvSpPr>
            <a:spLocks noChangeShapeType="1"/>
          </p:cNvSpPr>
          <p:nvPr/>
        </p:nvSpPr>
        <p:spPr bwMode="auto">
          <a:xfrm flipV="1">
            <a:off x="7291388" y="5010150"/>
            <a:ext cx="1587" cy="57150"/>
          </a:xfrm>
          <a:prstGeom prst="line">
            <a:avLst/>
          </a:prstGeom>
          <a:noFill/>
          <a:ln w="317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6987" name="Line 188"/>
          <p:cNvSpPr>
            <a:spLocks noChangeShapeType="1"/>
          </p:cNvSpPr>
          <p:nvPr/>
        </p:nvSpPr>
        <p:spPr bwMode="auto">
          <a:xfrm flipV="1">
            <a:off x="8096250" y="5010150"/>
            <a:ext cx="1588" cy="57150"/>
          </a:xfrm>
          <a:prstGeom prst="line">
            <a:avLst/>
          </a:prstGeom>
          <a:noFill/>
          <a:ln w="317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6988" name="Line 189"/>
          <p:cNvSpPr>
            <a:spLocks noChangeShapeType="1"/>
          </p:cNvSpPr>
          <p:nvPr/>
        </p:nvSpPr>
        <p:spPr bwMode="auto">
          <a:xfrm flipV="1">
            <a:off x="8916988" y="5010150"/>
            <a:ext cx="1587" cy="57150"/>
          </a:xfrm>
          <a:prstGeom prst="line">
            <a:avLst/>
          </a:prstGeom>
          <a:noFill/>
          <a:ln w="317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6989" name="Line 190"/>
          <p:cNvSpPr>
            <a:spLocks noChangeShapeType="1"/>
          </p:cNvSpPr>
          <p:nvPr/>
        </p:nvSpPr>
        <p:spPr bwMode="auto">
          <a:xfrm>
            <a:off x="6269038" y="2135188"/>
            <a:ext cx="1179512" cy="1587"/>
          </a:xfrm>
          <a:prstGeom prst="line">
            <a:avLst/>
          </a:prstGeom>
          <a:noFill/>
          <a:ln w="76200">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6990" name="Line 191"/>
          <p:cNvSpPr>
            <a:spLocks noChangeShapeType="1"/>
          </p:cNvSpPr>
          <p:nvPr/>
        </p:nvSpPr>
        <p:spPr bwMode="auto">
          <a:xfrm>
            <a:off x="7650163" y="2451100"/>
            <a:ext cx="776287" cy="1588"/>
          </a:xfrm>
          <a:prstGeom prst="line">
            <a:avLst/>
          </a:prstGeom>
          <a:noFill/>
          <a:ln w="76200">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6991" name="Line 192"/>
          <p:cNvSpPr>
            <a:spLocks noChangeShapeType="1"/>
          </p:cNvSpPr>
          <p:nvPr/>
        </p:nvSpPr>
        <p:spPr bwMode="auto">
          <a:xfrm>
            <a:off x="7334250" y="2782888"/>
            <a:ext cx="933450" cy="1587"/>
          </a:xfrm>
          <a:prstGeom prst="line">
            <a:avLst/>
          </a:prstGeom>
          <a:noFill/>
          <a:ln w="76200">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6992" name="Line 193"/>
          <p:cNvSpPr>
            <a:spLocks noChangeShapeType="1"/>
          </p:cNvSpPr>
          <p:nvPr/>
        </p:nvSpPr>
        <p:spPr bwMode="auto">
          <a:xfrm>
            <a:off x="5981700" y="3098800"/>
            <a:ext cx="1597025" cy="1588"/>
          </a:xfrm>
          <a:prstGeom prst="line">
            <a:avLst/>
          </a:prstGeom>
          <a:noFill/>
          <a:ln w="76200">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6993" name="Line 194"/>
          <p:cNvSpPr>
            <a:spLocks noChangeShapeType="1"/>
          </p:cNvSpPr>
          <p:nvPr/>
        </p:nvSpPr>
        <p:spPr bwMode="auto">
          <a:xfrm>
            <a:off x="6269038" y="3414713"/>
            <a:ext cx="2532062" cy="1587"/>
          </a:xfrm>
          <a:prstGeom prst="line">
            <a:avLst/>
          </a:prstGeom>
          <a:noFill/>
          <a:ln w="76200">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6994" name="Line 195"/>
          <p:cNvSpPr>
            <a:spLocks noChangeShapeType="1"/>
          </p:cNvSpPr>
          <p:nvPr/>
        </p:nvSpPr>
        <p:spPr bwMode="auto">
          <a:xfrm>
            <a:off x="7493000" y="3730625"/>
            <a:ext cx="1379538" cy="1588"/>
          </a:xfrm>
          <a:prstGeom prst="line">
            <a:avLst/>
          </a:prstGeom>
          <a:noFill/>
          <a:ln w="76200">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6995" name="Line 196"/>
          <p:cNvSpPr>
            <a:spLocks noChangeShapeType="1"/>
          </p:cNvSpPr>
          <p:nvPr/>
        </p:nvSpPr>
        <p:spPr bwMode="auto">
          <a:xfrm>
            <a:off x="4903788" y="4046538"/>
            <a:ext cx="1495425" cy="1587"/>
          </a:xfrm>
          <a:prstGeom prst="line">
            <a:avLst/>
          </a:prstGeom>
          <a:noFill/>
          <a:ln w="76200">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6996" name="Line 197"/>
          <p:cNvSpPr>
            <a:spLocks noChangeShapeType="1"/>
          </p:cNvSpPr>
          <p:nvPr/>
        </p:nvSpPr>
        <p:spPr bwMode="auto">
          <a:xfrm>
            <a:off x="6672263" y="4378325"/>
            <a:ext cx="173037" cy="1588"/>
          </a:xfrm>
          <a:prstGeom prst="line">
            <a:avLst/>
          </a:prstGeom>
          <a:noFill/>
          <a:ln w="76200">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6997" name="Line 198"/>
          <p:cNvSpPr>
            <a:spLocks noChangeShapeType="1"/>
          </p:cNvSpPr>
          <p:nvPr/>
        </p:nvSpPr>
        <p:spPr bwMode="auto">
          <a:xfrm>
            <a:off x="7735888" y="4694238"/>
            <a:ext cx="331787" cy="1587"/>
          </a:xfrm>
          <a:prstGeom prst="line">
            <a:avLst/>
          </a:prstGeom>
          <a:noFill/>
          <a:ln w="76200">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6998" name="Rectangle 199"/>
          <p:cNvSpPr>
            <a:spLocks noChangeArrowheads="1"/>
          </p:cNvSpPr>
          <p:nvPr/>
        </p:nvSpPr>
        <p:spPr bwMode="auto">
          <a:xfrm>
            <a:off x="4749800" y="5029200"/>
            <a:ext cx="177800" cy="427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2800">
                <a:solidFill>
                  <a:srgbClr val="000000"/>
                </a:solidFill>
                <a:latin typeface="Times New Roman" panose="02020603050405020304" pitchFamily="18" charset="0"/>
              </a:rPr>
              <a:t>0</a:t>
            </a:r>
            <a:endParaRPr lang="en-US" altLang="en-US" sz="2800">
              <a:latin typeface="Times New Roman" panose="02020603050405020304" pitchFamily="18" charset="0"/>
            </a:endParaRPr>
          </a:p>
        </p:txBody>
      </p:sp>
      <p:sp>
        <p:nvSpPr>
          <p:cNvPr id="166999" name="Rectangle 200"/>
          <p:cNvSpPr>
            <a:spLocks noChangeArrowheads="1"/>
          </p:cNvSpPr>
          <p:nvPr/>
        </p:nvSpPr>
        <p:spPr bwMode="auto">
          <a:xfrm>
            <a:off x="5570538" y="5029200"/>
            <a:ext cx="177800" cy="427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2800">
                <a:solidFill>
                  <a:srgbClr val="000000"/>
                </a:solidFill>
                <a:latin typeface="Times New Roman" panose="02020603050405020304" pitchFamily="18" charset="0"/>
              </a:rPr>
              <a:t>2</a:t>
            </a:r>
            <a:endParaRPr lang="en-US" altLang="en-US" sz="2800">
              <a:latin typeface="Times New Roman" panose="02020603050405020304" pitchFamily="18" charset="0"/>
            </a:endParaRPr>
          </a:p>
        </p:txBody>
      </p:sp>
      <p:sp>
        <p:nvSpPr>
          <p:cNvPr id="167000" name="Rectangle 201"/>
          <p:cNvSpPr>
            <a:spLocks noChangeArrowheads="1"/>
          </p:cNvSpPr>
          <p:nvPr/>
        </p:nvSpPr>
        <p:spPr bwMode="auto">
          <a:xfrm>
            <a:off x="6376988" y="5029200"/>
            <a:ext cx="177800" cy="427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2800">
                <a:solidFill>
                  <a:srgbClr val="000000"/>
                </a:solidFill>
                <a:latin typeface="Times New Roman" panose="02020603050405020304" pitchFamily="18" charset="0"/>
              </a:rPr>
              <a:t>4</a:t>
            </a:r>
            <a:endParaRPr lang="en-US" altLang="en-US" sz="2800">
              <a:latin typeface="Times New Roman" panose="02020603050405020304" pitchFamily="18" charset="0"/>
            </a:endParaRPr>
          </a:p>
        </p:txBody>
      </p:sp>
      <p:sp>
        <p:nvSpPr>
          <p:cNvPr id="167001" name="Rectangle 202"/>
          <p:cNvSpPr>
            <a:spLocks noChangeArrowheads="1"/>
          </p:cNvSpPr>
          <p:nvPr/>
        </p:nvSpPr>
        <p:spPr bwMode="auto">
          <a:xfrm>
            <a:off x="7196138" y="5029200"/>
            <a:ext cx="177800" cy="427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2800">
                <a:solidFill>
                  <a:srgbClr val="000000"/>
                </a:solidFill>
                <a:latin typeface="Times New Roman" panose="02020603050405020304" pitchFamily="18" charset="0"/>
              </a:rPr>
              <a:t>6</a:t>
            </a:r>
            <a:endParaRPr lang="en-US" altLang="en-US" sz="2800">
              <a:latin typeface="Times New Roman" panose="02020603050405020304" pitchFamily="18" charset="0"/>
            </a:endParaRPr>
          </a:p>
        </p:txBody>
      </p:sp>
      <p:sp>
        <p:nvSpPr>
          <p:cNvPr id="167002" name="Rectangle 203"/>
          <p:cNvSpPr>
            <a:spLocks noChangeArrowheads="1"/>
          </p:cNvSpPr>
          <p:nvPr/>
        </p:nvSpPr>
        <p:spPr bwMode="auto">
          <a:xfrm>
            <a:off x="8002588" y="5029200"/>
            <a:ext cx="177800" cy="427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2800">
                <a:solidFill>
                  <a:srgbClr val="000000"/>
                </a:solidFill>
                <a:latin typeface="Times New Roman" panose="02020603050405020304" pitchFamily="18" charset="0"/>
              </a:rPr>
              <a:t>8</a:t>
            </a:r>
            <a:endParaRPr lang="en-US" altLang="en-US" sz="2800">
              <a:latin typeface="Times New Roman" panose="02020603050405020304" pitchFamily="18" charset="0"/>
            </a:endParaRPr>
          </a:p>
        </p:txBody>
      </p:sp>
      <p:sp>
        <p:nvSpPr>
          <p:cNvPr id="167003" name="Rectangle 204"/>
          <p:cNvSpPr>
            <a:spLocks noChangeArrowheads="1"/>
          </p:cNvSpPr>
          <p:nvPr/>
        </p:nvSpPr>
        <p:spPr bwMode="auto">
          <a:xfrm>
            <a:off x="8764588" y="5029200"/>
            <a:ext cx="355600" cy="427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2800">
                <a:solidFill>
                  <a:srgbClr val="000000"/>
                </a:solidFill>
                <a:latin typeface="Times New Roman" panose="02020603050405020304" pitchFamily="18" charset="0"/>
              </a:rPr>
              <a:t>10</a:t>
            </a:r>
            <a:endParaRPr lang="en-US" altLang="en-US" sz="2800">
              <a:latin typeface="Times New Roman" panose="02020603050405020304" pitchFamily="18" charset="0"/>
            </a:endParaRPr>
          </a:p>
        </p:txBody>
      </p:sp>
      <p:sp>
        <p:nvSpPr>
          <p:cNvPr id="167004" name="Rectangle 205"/>
          <p:cNvSpPr>
            <a:spLocks noChangeArrowheads="1"/>
          </p:cNvSpPr>
          <p:nvPr/>
        </p:nvSpPr>
        <p:spPr bwMode="auto">
          <a:xfrm>
            <a:off x="6789738" y="5424488"/>
            <a:ext cx="201612"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2600" i="1">
                <a:solidFill>
                  <a:srgbClr val="000000"/>
                </a:solidFill>
                <a:latin typeface="Times New Roman" panose="02020603050405020304" pitchFamily="18" charset="0"/>
              </a:rPr>
              <a:t>X</a:t>
            </a:r>
            <a:endParaRPr lang="en-US" altLang="en-US">
              <a:latin typeface="Arial" panose="020B0604020202020204" pitchFamily="34" charset="0"/>
            </a:endParaRPr>
          </a:p>
        </p:txBody>
      </p:sp>
      <p:sp>
        <p:nvSpPr>
          <p:cNvPr id="167005" name="Rectangle 206"/>
          <p:cNvSpPr>
            <a:spLocks noChangeArrowheads="1"/>
          </p:cNvSpPr>
          <p:nvPr/>
        </p:nvSpPr>
        <p:spPr bwMode="auto">
          <a:xfrm>
            <a:off x="357188" y="1295400"/>
            <a:ext cx="1150937" cy="487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3200">
                <a:solidFill>
                  <a:srgbClr val="FF0000"/>
                </a:solidFill>
                <a:latin typeface="Times New Roman" panose="02020603050405020304" pitchFamily="18" charset="0"/>
              </a:rPr>
              <a:t>Skinny</a:t>
            </a:r>
            <a:endParaRPr lang="en-US" altLang="en-US" sz="3200">
              <a:solidFill>
                <a:srgbClr val="FF0000"/>
              </a:solidFill>
              <a:latin typeface="Arial" panose="020B0604020202020204" pitchFamily="34" charset="0"/>
            </a:endParaRPr>
          </a:p>
        </p:txBody>
      </p:sp>
      <p:sp>
        <p:nvSpPr>
          <p:cNvPr id="167006" name="Rectangle 207"/>
          <p:cNvSpPr>
            <a:spLocks noChangeArrowheads="1"/>
          </p:cNvSpPr>
          <p:nvPr/>
        </p:nvSpPr>
        <p:spPr bwMode="auto">
          <a:xfrm>
            <a:off x="4881563" y="1295400"/>
            <a:ext cx="901700" cy="487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3200">
                <a:solidFill>
                  <a:srgbClr val="0000CC"/>
                </a:solidFill>
                <a:latin typeface="Times New Roman" panose="02020603050405020304" pitchFamily="18" charset="0"/>
              </a:rPr>
              <a:t>Puffy</a:t>
            </a:r>
            <a:endParaRPr lang="en-US" altLang="en-US" sz="3200">
              <a:solidFill>
                <a:srgbClr val="0000CC"/>
              </a:solidFill>
              <a:latin typeface="Arial" panose="020B0604020202020204" pitchFamily="34" charset="0"/>
            </a:endParaRPr>
          </a:p>
        </p:txBody>
      </p:sp>
      <p:sp>
        <p:nvSpPr>
          <p:cNvPr id="167007" name="Line 152"/>
          <p:cNvSpPr>
            <a:spLocks noChangeShapeType="1"/>
          </p:cNvSpPr>
          <p:nvPr/>
        </p:nvSpPr>
        <p:spPr bwMode="auto">
          <a:xfrm>
            <a:off x="757238" y="2270125"/>
            <a:ext cx="385762" cy="1588"/>
          </a:xfrm>
          <a:prstGeom prst="line">
            <a:avLst/>
          </a:prstGeom>
          <a:noFill/>
          <a:ln w="76200">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7008" name="TextBox 100"/>
          <p:cNvSpPr txBox="1">
            <a:spLocks noChangeArrowheads="1"/>
          </p:cNvSpPr>
          <p:nvPr/>
        </p:nvSpPr>
        <p:spPr bwMode="auto">
          <a:xfrm>
            <a:off x="9124950" y="685800"/>
            <a:ext cx="3041650" cy="2838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r" eaLnBrk="1" hangingPunct="1"/>
            <a:r>
              <a:rPr lang="en-US" altLang="en-US" dirty="0">
                <a:latin typeface="Arial" panose="020B0604020202020204" pitchFamily="34" charset="0"/>
              </a:rPr>
              <a:t>Skinny data 	Puffy data</a:t>
            </a:r>
          </a:p>
          <a:p>
            <a:pPr algn="r" eaLnBrk="1" hangingPunct="1"/>
            <a:r>
              <a:rPr lang="en-US" altLang="en-US" dirty="0">
                <a:latin typeface="Arial" panose="020B0604020202020204" pitchFamily="34" charset="0"/>
              </a:rPr>
              <a:t>[1.00, 2.00]	 [3.5, 6.4]</a:t>
            </a:r>
          </a:p>
          <a:p>
            <a:pPr algn="r" eaLnBrk="1" hangingPunct="1"/>
            <a:r>
              <a:rPr lang="en-US" altLang="en-US" dirty="0">
                <a:latin typeface="Arial" panose="020B0604020202020204" pitchFamily="34" charset="0"/>
              </a:rPr>
              <a:t>[2.68, 2.98]	 [6.9, 8.8]</a:t>
            </a:r>
          </a:p>
          <a:p>
            <a:pPr algn="r" eaLnBrk="1" hangingPunct="1"/>
            <a:r>
              <a:rPr lang="en-US" altLang="en-US" dirty="0">
                <a:latin typeface="Arial" panose="020B0604020202020204" pitchFamily="34" charset="0"/>
              </a:rPr>
              <a:t>[7.52, 7.67]	 [6.1, 8.4]</a:t>
            </a:r>
          </a:p>
          <a:p>
            <a:pPr algn="r" eaLnBrk="1" hangingPunct="1"/>
            <a:r>
              <a:rPr lang="en-US" altLang="en-US" dirty="0">
                <a:latin typeface="Arial" panose="020B0604020202020204" pitchFamily="34" charset="0"/>
              </a:rPr>
              <a:t>[7.73, 8.35]	 [2.8, 6.7]</a:t>
            </a:r>
          </a:p>
          <a:p>
            <a:pPr algn="r" eaLnBrk="1" hangingPunct="1"/>
            <a:r>
              <a:rPr lang="en-US" altLang="en-US" dirty="0">
                <a:latin typeface="Arial" panose="020B0604020202020204" pitchFamily="34" charset="0"/>
              </a:rPr>
              <a:t>[9.44, 9.99]	 [3.5, 9.7]</a:t>
            </a:r>
          </a:p>
          <a:p>
            <a:pPr algn="r" eaLnBrk="1" hangingPunct="1"/>
            <a:r>
              <a:rPr lang="en-US" altLang="en-US" dirty="0">
                <a:latin typeface="Arial" panose="020B0604020202020204" pitchFamily="34" charset="0"/>
              </a:rPr>
              <a:t>[3.66, 4.58]	 [6.5, 9.9]</a:t>
            </a:r>
          </a:p>
          <a:p>
            <a:pPr algn="r" eaLnBrk="1" hangingPunct="1"/>
            <a:r>
              <a:rPr lang="en-US" altLang="en-US" dirty="0">
                <a:latin typeface="Arial" panose="020B0604020202020204" pitchFamily="34" charset="0"/>
              </a:rPr>
              <a:t>[0.15, 3.8]</a:t>
            </a:r>
          </a:p>
          <a:p>
            <a:pPr algn="r" eaLnBrk="1" hangingPunct="1"/>
            <a:r>
              <a:rPr lang="en-US" altLang="en-US" dirty="0">
                <a:latin typeface="Arial" panose="020B0604020202020204" pitchFamily="34" charset="0"/>
              </a:rPr>
              <a:t>[4.5, 4.9]</a:t>
            </a:r>
          </a:p>
          <a:p>
            <a:pPr algn="r" eaLnBrk="1" hangingPunct="1"/>
            <a:r>
              <a:rPr lang="en-US" altLang="en-US" dirty="0">
                <a:latin typeface="Arial" panose="020B0604020202020204" pitchFamily="34" charset="0"/>
              </a:rPr>
              <a:t>[7.1, 7.9]</a:t>
            </a:r>
          </a:p>
        </p:txBody>
      </p:sp>
    </p:spTree>
  </p:cSld>
  <p:clrMapOvr>
    <a:masterClrMapping/>
  </p:clrMapOvr>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7938" name="Rectangle 8"/>
          <p:cNvSpPr>
            <a:spLocks noGrp="1" noChangeArrowheads="1"/>
          </p:cNvSpPr>
          <p:nvPr>
            <p:ph type="title" idx="4294967295"/>
          </p:nvPr>
        </p:nvSpPr>
        <p:spPr>
          <a:xfrm>
            <a:off x="0" y="609600"/>
            <a:ext cx="9144000" cy="1143000"/>
          </a:xfrm>
        </p:spPr>
        <p:txBody>
          <a:bodyPr/>
          <a:lstStyle/>
          <a:p>
            <a:pPr eaLnBrk="1" hangingPunct="1"/>
            <a:r>
              <a:rPr lang="en-US" altLang="en-US"/>
              <a:t>Empirical distribution of intervals</a:t>
            </a:r>
          </a:p>
        </p:txBody>
      </p:sp>
      <p:sp>
        <p:nvSpPr>
          <p:cNvPr id="167939" name="Content Placeholder 3"/>
          <p:cNvSpPr>
            <a:spLocks noGrp="1"/>
          </p:cNvSpPr>
          <p:nvPr>
            <p:ph idx="4294967295"/>
          </p:nvPr>
        </p:nvSpPr>
        <p:spPr>
          <a:xfrm>
            <a:off x="457200" y="5267325"/>
            <a:ext cx="8534400" cy="1295400"/>
          </a:xfrm>
        </p:spPr>
        <p:txBody>
          <a:bodyPr/>
          <a:lstStyle/>
          <a:p>
            <a:r>
              <a:rPr lang="en-US" altLang="en-US"/>
              <a:t>Each side is cumulation of respective endpoints</a:t>
            </a:r>
          </a:p>
          <a:p>
            <a:r>
              <a:rPr lang="en-US" altLang="en-US"/>
              <a:t>Represents both uncertainty and variability</a:t>
            </a:r>
          </a:p>
        </p:txBody>
      </p:sp>
      <p:sp>
        <p:nvSpPr>
          <p:cNvPr id="167940" name="AutoShape 4"/>
          <p:cNvSpPr>
            <a:spLocks noChangeAspect="1" noChangeArrowheads="1" noTextEdit="1"/>
          </p:cNvSpPr>
          <p:nvPr/>
        </p:nvSpPr>
        <p:spPr bwMode="auto">
          <a:xfrm>
            <a:off x="76200" y="1743075"/>
            <a:ext cx="9144000" cy="3590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167941" name="Rectangle 5"/>
          <p:cNvSpPr>
            <a:spLocks noChangeArrowheads="1"/>
          </p:cNvSpPr>
          <p:nvPr/>
        </p:nvSpPr>
        <p:spPr bwMode="auto">
          <a:xfrm>
            <a:off x="1468438" y="4535488"/>
            <a:ext cx="158750" cy="381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ctr" eaLnBrk="1" hangingPunct="1"/>
            <a:r>
              <a:rPr lang="en-US" altLang="en-US" sz="2500">
                <a:solidFill>
                  <a:srgbClr val="000000"/>
                </a:solidFill>
                <a:latin typeface="Times New Roman" panose="02020603050405020304" pitchFamily="18" charset="0"/>
              </a:rPr>
              <a:t>2</a:t>
            </a:r>
            <a:endParaRPr lang="en-US" altLang="en-US">
              <a:latin typeface="Arial" panose="020B0604020202020204" pitchFamily="34" charset="0"/>
            </a:endParaRPr>
          </a:p>
        </p:txBody>
      </p:sp>
      <p:sp>
        <p:nvSpPr>
          <p:cNvPr id="167942" name="Rectangle 6"/>
          <p:cNvSpPr>
            <a:spLocks noChangeArrowheads="1"/>
          </p:cNvSpPr>
          <p:nvPr/>
        </p:nvSpPr>
        <p:spPr bwMode="auto">
          <a:xfrm>
            <a:off x="2109788" y="4535488"/>
            <a:ext cx="158750" cy="381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ctr" eaLnBrk="1" hangingPunct="1"/>
            <a:r>
              <a:rPr lang="en-US" altLang="en-US" sz="2500">
                <a:solidFill>
                  <a:srgbClr val="000000"/>
                </a:solidFill>
                <a:latin typeface="Times New Roman" panose="02020603050405020304" pitchFamily="18" charset="0"/>
              </a:rPr>
              <a:t>4</a:t>
            </a:r>
            <a:endParaRPr lang="en-US" altLang="en-US">
              <a:latin typeface="Arial" panose="020B0604020202020204" pitchFamily="34" charset="0"/>
            </a:endParaRPr>
          </a:p>
        </p:txBody>
      </p:sp>
      <p:sp>
        <p:nvSpPr>
          <p:cNvPr id="167943" name="Rectangle 7"/>
          <p:cNvSpPr>
            <a:spLocks noChangeArrowheads="1"/>
          </p:cNvSpPr>
          <p:nvPr/>
        </p:nvSpPr>
        <p:spPr bwMode="auto">
          <a:xfrm>
            <a:off x="2779713" y="4535488"/>
            <a:ext cx="158750" cy="381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ctr" eaLnBrk="1" hangingPunct="1"/>
            <a:r>
              <a:rPr lang="en-US" altLang="en-US" sz="2500">
                <a:solidFill>
                  <a:srgbClr val="000000"/>
                </a:solidFill>
                <a:latin typeface="Times New Roman" panose="02020603050405020304" pitchFamily="18" charset="0"/>
              </a:rPr>
              <a:t>6</a:t>
            </a:r>
            <a:endParaRPr lang="en-US" altLang="en-US">
              <a:latin typeface="Arial" panose="020B0604020202020204" pitchFamily="34" charset="0"/>
            </a:endParaRPr>
          </a:p>
        </p:txBody>
      </p:sp>
      <p:sp>
        <p:nvSpPr>
          <p:cNvPr id="167944" name="Rectangle 8"/>
          <p:cNvSpPr>
            <a:spLocks noChangeArrowheads="1"/>
          </p:cNvSpPr>
          <p:nvPr/>
        </p:nvSpPr>
        <p:spPr bwMode="auto">
          <a:xfrm>
            <a:off x="3463925" y="4535488"/>
            <a:ext cx="158750" cy="381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ctr" eaLnBrk="1" hangingPunct="1"/>
            <a:r>
              <a:rPr lang="en-US" altLang="en-US" sz="2500">
                <a:solidFill>
                  <a:srgbClr val="000000"/>
                </a:solidFill>
                <a:latin typeface="Times New Roman" panose="02020603050405020304" pitchFamily="18" charset="0"/>
              </a:rPr>
              <a:t>8</a:t>
            </a:r>
            <a:endParaRPr lang="en-US" altLang="en-US">
              <a:latin typeface="Arial" panose="020B0604020202020204" pitchFamily="34" charset="0"/>
            </a:endParaRPr>
          </a:p>
        </p:txBody>
      </p:sp>
      <p:sp>
        <p:nvSpPr>
          <p:cNvPr id="167945" name="Rectangle 9"/>
          <p:cNvSpPr>
            <a:spLocks noChangeArrowheads="1"/>
          </p:cNvSpPr>
          <p:nvPr/>
        </p:nvSpPr>
        <p:spPr bwMode="auto">
          <a:xfrm rot="-5400000">
            <a:off x="-946943" y="2974181"/>
            <a:ext cx="2487612"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ctr" eaLnBrk="1" hangingPunct="1"/>
            <a:r>
              <a:rPr lang="en-US" altLang="en-US" sz="2100">
                <a:solidFill>
                  <a:srgbClr val="000000"/>
                </a:solidFill>
                <a:latin typeface="Times New Roman" panose="02020603050405020304" pitchFamily="18" charset="0"/>
              </a:rPr>
              <a:t>Cumulative probability</a:t>
            </a:r>
            <a:endParaRPr lang="en-US" altLang="en-US">
              <a:latin typeface="Arial" panose="020B0604020202020204" pitchFamily="34" charset="0"/>
            </a:endParaRPr>
          </a:p>
        </p:txBody>
      </p:sp>
      <p:sp>
        <p:nvSpPr>
          <p:cNvPr id="167946" name="Rectangle 10"/>
          <p:cNvSpPr>
            <a:spLocks noChangeArrowheads="1"/>
          </p:cNvSpPr>
          <p:nvPr/>
        </p:nvSpPr>
        <p:spPr bwMode="auto">
          <a:xfrm>
            <a:off x="2516188" y="4819650"/>
            <a:ext cx="193675" cy="381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ctr" eaLnBrk="1" hangingPunct="1"/>
            <a:r>
              <a:rPr lang="en-US" altLang="en-US" sz="2500" i="1">
                <a:solidFill>
                  <a:srgbClr val="000000"/>
                </a:solidFill>
                <a:latin typeface="Times New Roman" panose="02020603050405020304" pitchFamily="18" charset="0"/>
              </a:rPr>
              <a:t>X</a:t>
            </a:r>
            <a:endParaRPr lang="en-US" altLang="en-US">
              <a:latin typeface="Arial" panose="020B0604020202020204" pitchFamily="34" charset="0"/>
            </a:endParaRPr>
          </a:p>
        </p:txBody>
      </p:sp>
      <p:sp>
        <p:nvSpPr>
          <p:cNvPr id="167947" name="Rectangle 11"/>
          <p:cNvSpPr>
            <a:spLocks noChangeArrowheads="1"/>
          </p:cNvSpPr>
          <p:nvPr/>
        </p:nvSpPr>
        <p:spPr bwMode="auto">
          <a:xfrm>
            <a:off x="6838950" y="4819650"/>
            <a:ext cx="193675" cy="381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ctr" eaLnBrk="1" hangingPunct="1"/>
            <a:r>
              <a:rPr lang="en-US" altLang="en-US" sz="2500" i="1">
                <a:solidFill>
                  <a:srgbClr val="000000"/>
                </a:solidFill>
                <a:latin typeface="Times New Roman" panose="02020603050405020304" pitchFamily="18" charset="0"/>
              </a:rPr>
              <a:t>X</a:t>
            </a:r>
            <a:endParaRPr lang="en-US" altLang="en-US">
              <a:latin typeface="Arial" panose="020B0604020202020204" pitchFamily="34" charset="0"/>
            </a:endParaRPr>
          </a:p>
        </p:txBody>
      </p:sp>
      <p:sp>
        <p:nvSpPr>
          <p:cNvPr id="167948" name="Rectangle 12"/>
          <p:cNvSpPr>
            <a:spLocks noChangeArrowheads="1"/>
          </p:cNvSpPr>
          <p:nvPr/>
        </p:nvSpPr>
        <p:spPr bwMode="auto">
          <a:xfrm>
            <a:off x="1495425" y="2263775"/>
            <a:ext cx="900113" cy="381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ctr" eaLnBrk="1" hangingPunct="1"/>
            <a:r>
              <a:rPr lang="en-US" altLang="en-US" sz="2500">
                <a:solidFill>
                  <a:srgbClr val="000000"/>
                </a:solidFill>
                <a:latin typeface="Times New Roman" panose="02020603050405020304" pitchFamily="18" charset="0"/>
              </a:rPr>
              <a:t>Skinny</a:t>
            </a:r>
            <a:endParaRPr lang="en-US" altLang="en-US">
              <a:latin typeface="Arial" panose="020B0604020202020204" pitchFamily="34" charset="0"/>
            </a:endParaRPr>
          </a:p>
        </p:txBody>
      </p:sp>
      <p:sp>
        <p:nvSpPr>
          <p:cNvPr id="167949" name="Rectangle 13"/>
          <p:cNvSpPr>
            <a:spLocks noChangeArrowheads="1"/>
          </p:cNvSpPr>
          <p:nvPr/>
        </p:nvSpPr>
        <p:spPr bwMode="auto">
          <a:xfrm>
            <a:off x="5816600" y="2263775"/>
            <a:ext cx="706438" cy="381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ctr" eaLnBrk="1" hangingPunct="1"/>
            <a:r>
              <a:rPr lang="en-US" altLang="en-US" sz="2500">
                <a:solidFill>
                  <a:srgbClr val="000000"/>
                </a:solidFill>
                <a:latin typeface="Times New Roman" panose="02020603050405020304" pitchFamily="18" charset="0"/>
              </a:rPr>
              <a:t>Puffy</a:t>
            </a:r>
            <a:endParaRPr lang="en-US" altLang="en-US">
              <a:latin typeface="Arial" panose="020B0604020202020204" pitchFamily="34" charset="0"/>
            </a:endParaRPr>
          </a:p>
        </p:txBody>
      </p:sp>
      <p:sp>
        <p:nvSpPr>
          <p:cNvPr id="167950" name="Line 14"/>
          <p:cNvSpPr>
            <a:spLocks noChangeShapeType="1"/>
          </p:cNvSpPr>
          <p:nvPr/>
        </p:nvSpPr>
        <p:spPr bwMode="auto">
          <a:xfrm>
            <a:off x="866775" y="4413250"/>
            <a:ext cx="3325813" cy="1588"/>
          </a:xfrm>
          <a:prstGeom prst="line">
            <a:avLst/>
          </a:prstGeom>
          <a:noFill/>
          <a:ln w="317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7951" name="Line 15"/>
          <p:cNvSpPr>
            <a:spLocks noChangeShapeType="1"/>
          </p:cNvSpPr>
          <p:nvPr/>
        </p:nvSpPr>
        <p:spPr bwMode="auto">
          <a:xfrm>
            <a:off x="866775" y="4413250"/>
            <a:ext cx="1588" cy="73025"/>
          </a:xfrm>
          <a:prstGeom prst="line">
            <a:avLst/>
          </a:prstGeom>
          <a:noFill/>
          <a:ln w="317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7952" name="Line 16"/>
          <p:cNvSpPr>
            <a:spLocks noChangeShapeType="1"/>
          </p:cNvSpPr>
          <p:nvPr/>
        </p:nvSpPr>
        <p:spPr bwMode="auto">
          <a:xfrm>
            <a:off x="866775" y="4413250"/>
            <a:ext cx="1588" cy="122238"/>
          </a:xfrm>
          <a:prstGeom prst="line">
            <a:avLst/>
          </a:prstGeom>
          <a:noFill/>
          <a:ln w="317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7953" name="Rectangle 17"/>
          <p:cNvSpPr>
            <a:spLocks noChangeArrowheads="1"/>
          </p:cNvSpPr>
          <p:nvPr/>
        </p:nvSpPr>
        <p:spPr bwMode="auto">
          <a:xfrm>
            <a:off x="800100" y="4535488"/>
            <a:ext cx="158750" cy="381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ctr" eaLnBrk="1" hangingPunct="1"/>
            <a:r>
              <a:rPr lang="en-US" altLang="en-US" sz="2500">
                <a:solidFill>
                  <a:srgbClr val="000000"/>
                </a:solidFill>
                <a:latin typeface="Times New Roman" panose="02020603050405020304" pitchFamily="18" charset="0"/>
              </a:rPr>
              <a:t>0</a:t>
            </a:r>
            <a:endParaRPr lang="en-US" altLang="en-US">
              <a:latin typeface="Arial" panose="020B0604020202020204" pitchFamily="34" charset="0"/>
            </a:endParaRPr>
          </a:p>
        </p:txBody>
      </p:sp>
      <p:sp>
        <p:nvSpPr>
          <p:cNvPr id="167954" name="Line 18"/>
          <p:cNvSpPr>
            <a:spLocks noChangeShapeType="1"/>
          </p:cNvSpPr>
          <p:nvPr/>
        </p:nvSpPr>
        <p:spPr bwMode="auto">
          <a:xfrm>
            <a:off x="1198563" y="4413250"/>
            <a:ext cx="1587" cy="73025"/>
          </a:xfrm>
          <a:prstGeom prst="line">
            <a:avLst/>
          </a:prstGeom>
          <a:noFill/>
          <a:ln w="317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7955" name="Line 19"/>
          <p:cNvSpPr>
            <a:spLocks noChangeShapeType="1"/>
          </p:cNvSpPr>
          <p:nvPr/>
        </p:nvSpPr>
        <p:spPr bwMode="auto">
          <a:xfrm>
            <a:off x="1530350" y="4413250"/>
            <a:ext cx="1588" cy="73025"/>
          </a:xfrm>
          <a:prstGeom prst="line">
            <a:avLst/>
          </a:prstGeom>
          <a:noFill/>
          <a:ln w="317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7956" name="Line 20"/>
          <p:cNvSpPr>
            <a:spLocks noChangeShapeType="1"/>
          </p:cNvSpPr>
          <p:nvPr/>
        </p:nvSpPr>
        <p:spPr bwMode="auto">
          <a:xfrm>
            <a:off x="1863725" y="4413250"/>
            <a:ext cx="1588" cy="73025"/>
          </a:xfrm>
          <a:prstGeom prst="line">
            <a:avLst/>
          </a:prstGeom>
          <a:noFill/>
          <a:ln w="317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7957" name="Line 21"/>
          <p:cNvSpPr>
            <a:spLocks noChangeShapeType="1"/>
          </p:cNvSpPr>
          <p:nvPr/>
        </p:nvSpPr>
        <p:spPr bwMode="auto">
          <a:xfrm>
            <a:off x="2197100" y="4413250"/>
            <a:ext cx="1588" cy="73025"/>
          </a:xfrm>
          <a:prstGeom prst="line">
            <a:avLst/>
          </a:prstGeom>
          <a:noFill/>
          <a:ln w="317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7958" name="Line 22"/>
          <p:cNvSpPr>
            <a:spLocks noChangeShapeType="1"/>
          </p:cNvSpPr>
          <p:nvPr/>
        </p:nvSpPr>
        <p:spPr bwMode="auto">
          <a:xfrm>
            <a:off x="2528888" y="4413250"/>
            <a:ext cx="1587" cy="73025"/>
          </a:xfrm>
          <a:prstGeom prst="line">
            <a:avLst/>
          </a:prstGeom>
          <a:noFill/>
          <a:ln w="317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7959" name="Line 23"/>
          <p:cNvSpPr>
            <a:spLocks noChangeShapeType="1"/>
          </p:cNvSpPr>
          <p:nvPr/>
        </p:nvSpPr>
        <p:spPr bwMode="auto">
          <a:xfrm>
            <a:off x="2862263" y="4413250"/>
            <a:ext cx="1587" cy="73025"/>
          </a:xfrm>
          <a:prstGeom prst="line">
            <a:avLst/>
          </a:prstGeom>
          <a:noFill/>
          <a:ln w="317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7960" name="Line 24"/>
          <p:cNvSpPr>
            <a:spLocks noChangeShapeType="1"/>
          </p:cNvSpPr>
          <p:nvPr/>
        </p:nvSpPr>
        <p:spPr bwMode="auto">
          <a:xfrm>
            <a:off x="3195638" y="4413250"/>
            <a:ext cx="1587" cy="73025"/>
          </a:xfrm>
          <a:prstGeom prst="line">
            <a:avLst/>
          </a:prstGeom>
          <a:noFill/>
          <a:ln w="317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7961" name="Line 25"/>
          <p:cNvSpPr>
            <a:spLocks noChangeShapeType="1"/>
          </p:cNvSpPr>
          <p:nvPr/>
        </p:nvSpPr>
        <p:spPr bwMode="auto">
          <a:xfrm>
            <a:off x="3527425" y="4413250"/>
            <a:ext cx="1588" cy="73025"/>
          </a:xfrm>
          <a:prstGeom prst="line">
            <a:avLst/>
          </a:prstGeom>
          <a:noFill/>
          <a:ln w="317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7962" name="Line 26"/>
          <p:cNvSpPr>
            <a:spLocks noChangeShapeType="1"/>
          </p:cNvSpPr>
          <p:nvPr/>
        </p:nvSpPr>
        <p:spPr bwMode="auto">
          <a:xfrm>
            <a:off x="3860800" y="4413250"/>
            <a:ext cx="1588" cy="73025"/>
          </a:xfrm>
          <a:prstGeom prst="line">
            <a:avLst/>
          </a:prstGeom>
          <a:noFill/>
          <a:ln w="317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7963" name="Line 27"/>
          <p:cNvSpPr>
            <a:spLocks noChangeShapeType="1"/>
          </p:cNvSpPr>
          <p:nvPr/>
        </p:nvSpPr>
        <p:spPr bwMode="auto">
          <a:xfrm>
            <a:off x="4192588" y="4413250"/>
            <a:ext cx="1587" cy="73025"/>
          </a:xfrm>
          <a:prstGeom prst="line">
            <a:avLst/>
          </a:prstGeom>
          <a:noFill/>
          <a:ln w="317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7964" name="Line 28"/>
          <p:cNvSpPr>
            <a:spLocks noChangeShapeType="1"/>
          </p:cNvSpPr>
          <p:nvPr/>
        </p:nvSpPr>
        <p:spPr bwMode="auto">
          <a:xfrm>
            <a:off x="4192588" y="4413250"/>
            <a:ext cx="1587" cy="122238"/>
          </a:xfrm>
          <a:prstGeom prst="line">
            <a:avLst/>
          </a:prstGeom>
          <a:noFill/>
          <a:ln w="317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7965" name="Rectangle 29"/>
          <p:cNvSpPr>
            <a:spLocks noChangeArrowheads="1"/>
          </p:cNvSpPr>
          <p:nvPr/>
        </p:nvSpPr>
        <p:spPr bwMode="auto">
          <a:xfrm>
            <a:off x="3998913" y="4535488"/>
            <a:ext cx="317500" cy="381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ctr" eaLnBrk="1" hangingPunct="1"/>
            <a:r>
              <a:rPr lang="en-US" altLang="en-US" sz="2500">
                <a:solidFill>
                  <a:srgbClr val="000000"/>
                </a:solidFill>
                <a:latin typeface="Times New Roman" panose="02020603050405020304" pitchFamily="18" charset="0"/>
              </a:rPr>
              <a:t>10</a:t>
            </a:r>
            <a:endParaRPr lang="en-US" altLang="en-US">
              <a:latin typeface="Arial" panose="020B0604020202020204" pitchFamily="34" charset="0"/>
            </a:endParaRPr>
          </a:p>
        </p:txBody>
      </p:sp>
      <p:sp>
        <p:nvSpPr>
          <p:cNvPr id="167966" name="Line 30"/>
          <p:cNvSpPr>
            <a:spLocks noChangeShapeType="1"/>
          </p:cNvSpPr>
          <p:nvPr/>
        </p:nvSpPr>
        <p:spPr bwMode="auto">
          <a:xfrm flipV="1">
            <a:off x="866775" y="1841500"/>
            <a:ext cx="1588" cy="2571750"/>
          </a:xfrm>
          <a:prstGeom prst="line">
            <a:avLst/>
          </a:prstGeom>
          <a:noFill/>
          <a:ln w="317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7967" name="Line 31"/>
          <p:cNvSpPr>
            <a:spLocks noChangeShapeType="1"/>
          </p:cNvSpPr>
          <p:nvPr/>
        </p:nvSpPr>
        <p:spPr bwMode="auto">
          <a:xfrm flipH="1">
            <a:off x="739775" y="4413250"/>
            <a:ext cx="127000" cy="1588"/>
          </a:xfrm>
          <a:prstGeom prst="line">
            <a:avLst/>
          </a:prstGeom>
          <a:noFill/>
          <a:ln w="317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7968" name="Line 32"/>
          <p:cNvSpPr>
            <a:spLocks noChangeShapeType="1"/>
          </p:cNvSpPr>
          <p:nvPr/>
        </p:nvSpPr>
        <p:spPr bwMode="auto">
          <a:xfrm flipH="1">
            <a:off x="708025" y="4413250"/>
            <a:ext cx="158750" cy="1588"/>
          </a:xfrm>
          <a:prstGeom prst="line">
            <a:avLst/>
          </a:prstGeom>
          <a:noFill/>
          <a:ln w="317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7969" name="Rectangle 33"/>
          <p:cNvSpPr>
            <a:spLocks noChangeArrowheads="1"/>
          </p:cNvSpPr>
          <p:nvPr/>
        </p:nvSpPr>
        <p:spPr bwMode="auto">
          <a:xfrm>
            <a:off x="523875" y="4237038"/>
            <a:ext cx="158750" cy="381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ctr" eaLnBrk="1" hangingPunct="1"/>
            <a:r>
              <a:rPr lang="en-US" altLang="en-US" sz="2500">
                <a:solidFill>
                  <a:srgbClr val="000000"/>
                </a:solidFill>
                <a:latin typeface="Times New Roman" panose="02020603050405020304" pitchFamily="18" charset="0"/>
              </a:rPr>
              <a:t>0</a:t>
            </a:r>
            <a:endParaRPr lang="en-US" altLang="en-US">
              <a:latin typeface="Arial" panose="020B0604020202020204" pitchFamily="34" charset="0"/>
            </a:endParaRPr>
          </a:p>
        </p:txBody>
      </p:sp>
      <p:sp>
        <p:nvSpPr>
          <p:cNvPr id="167970" name="Line 34"/>
          <p:cNvSpPr>
            <a:spLocks noChangeShapeType="1"/>
          </p:cNvSpPr>
          <p:nvPr/>
        </p:nvSpPr>
        <p:spPr bwMode="auto">
          <a:xfrm flipH="1">
            <a:off x="739775" y="4156075"/>
            <a:ext cx="127000" cy="1588"/>
          </a:xfrm>
          <a:prstGeom prst="line">
            <a:avLst/>
          </a:prstGeom>
          <a:noFill/>
          <a:ln w="317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7971" name="Line 35"/>
          <p:cNvSpPr>
            <a:spLocks noChangeShapeType="1"/>
          </p:cNvSpPr>
          <p:nvPr/>
        </p:nvSpPr>
        <p:spPr bwMode="auto">
          <a:xfrm flipH="1">
            <a:off x="739775" y="3898900"/>
            <a:ext cx="127000" cy="1588"/>
          </a:xfrm>
          <a:prstGeom prst="line">
            <a:avLst/>
          </a:prstGeom>
          <a:noFill/>
          <a:ln w="317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7972" name="Line 36"/>
          <p:cNvSpPr>
            <a:spLocks noChangeShapeType="1"/>
          </p:cNvSpPr>
          <p:nvPr/>
        </p:nvSpPr>
        <p:spPr bwMode="auto">
          <a:xfrm flipH="1">
            <a:off x="739775" y="3641725"/>
            <a:ext cx="127000" cy="1588"/>
          </a:xfrm>
          <a:prstGeom prst="line">
            <a:avLst/>
          </a:prstGeom>
          <a:noFill/>
          <a:ln w="317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7973" name="Line 37"/>
          <p:cNvSpPr>
            <a:spLocks noChangeShapeType="1"/>
          </p:cNvSpPr>
          <p:nvPr/>
        </p:nvSpPr>
        <p:spPr bwMode="auto">
          <a:xfrm flipH="1">
            <a:off x="739775" y="3384550"/>
            <a:ext cx="127000" cy="1588"/>
          </a:xfrm>
          <a:prstGeom prst="line">
            <a:avLst/>
          </a:prstGeom>
          <a:noFill/>
          <a:ln w="317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7974" name="Line 38"/>
          <p:cNvSpPr>
            <a:spLocks noChangeShapeType="1"/>
          </p:cNvSpPr>
          <p:nvPr/>
        </p:nvSpPr>
        <p:spPr bwMode="auto">
          <a:xfrm flipH="1">
            <a:off x="739775" y="3127375"/>
            <a:ext cx="127000" cy="1588"/>
          </a:xfrm>
          <a:prstGeom prst="line">
            <a:avLst/>
          </a:prstGeom>
          <a:noFill/>
          <a:ln w="317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7975" name="Line 39"/>
          <p:cNvSpPr>
            <a:spLocks noChangeShapeType="1"/>
          </p:cNvSpPr>
          <p:nvPr/>
        </p:nvSpPr>
        <p:spPr bwMode="auto">
          <a:xfrm flipH="1">
            <a:off x="708025" y="3127375"/>
            <a:ext cx="158750" cy="1588"/>
          </a:xfrm>
          <a:prstGeom prst="line">
            <a:avLst/>
          </a:prstGeom>
          <a:noFill/>
          <a:ln w="317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7976" name="Line 40"/>
          <p:cNvSpPr>
            <a:spLocks noChangeShapeType="1"/>
          </p:cNvSpPr>
          <p:nvPr/>
        </p:nvSpPr>
        <p:spPr bwMode="auto">
          <a:xfrm flipH="1">
            <a:off x="739775" y="2871788"/>
            <a:ext cx="127000" cy="1587"/>
          </a:xfrm>
          <a:prstGeom prst="line">
            <a:avLst/>
          </a:prstGeom>
          <a:noFill/>
          <a:ln w="317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7977" name="Line 41"/>
          <p:cNvSpPr>
            <a:spLocks noChangeShapeType="1"/>
          </p:cNvSpPr>
          <p:nvPr/>
        </p:nvSpPr>
        <p:spPr bwMode="auto">
          <a:xfrm flipH="1">
            <a:off x="739775" y="2614613"/>
            <a:ext cx="127000" cy="1587"/>
          </a:xfrm>
          <a:prstGeom prst="line">
            <a:avLst/>
          </a:prstGeom>
          <a:noFill/>
          <a:ln w="317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7978" name="Line 42"/>
          <p:cNvSpPr>
            <a:spLocks noChangeShapeType="1"/>
          </p:cNvSpPr>
          <p:nvPr/>
        </p:nvSpPr>
        <p:spPr bwMode="auto">
          <a:xfrm flipH="1">
            <a:off x="739775" y="2357438"/>
            <a:ext cx="127000" cy="1587"/>
          </a:xfrm>
          <a:prstGeom prst="line">
            <a:avLst/>
          </a:prstGeom>
          <a:noFill/>
          <a:ln w="317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7979" name="Line 43"/>
          <p:cNvSpPr>
            <a:spLocks noChangeShapeType="1"/>
          </p:cNvSpPr>
          <p:nvPr/>
        </p:nvSpPr>
        <p:spPr bwMode="auto">
          <a:xfrm flipH="1">
            <a:off x="739775" y="2098675"/>
            <a:ext cx="127000" cy="1588"/>
          </a:xfrm>
          <a:prstGeom prst="line">
            <a:avLst/>
          </a:prstGeom>
          <a:noFill/>
          <a:ln w="317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7980" name="Line 44"/>
          <p:cNvSpPr>
            <a:spLocks noChangeShapeType="1"/>
          </p:cNvSpPr>
          <p:nvPr/>
        </p:nvSpPr>
        <p:spPr bwMode="auto">
          <a:xfrm flipH="1">
            <a:off x="739775" y="1843088"/>
            <a:ext cx="127000" cy="1587"/>
          </a:xfrm>
          <a:prstGeom prst="line">
            <a:avLst/>
          </a:prstGeom>
          <a:noFill/>
          <a:ln w="317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7981" name="Line 45"/>
          <p:cNvSpPr>
            <a:spLocks noChangeShapeType="1"/>
          </p:cNvSpPr>
          <p:nvPr/>
        </p:nvSpPr>
        <p:spPr bwMode="auto">
          <a:xfrm flipH="1">
            <a:off x="708025" y="1843088"/>
            <a:ext cx="158750" cy="1587"/>
          </a:xfrm>
          <a:prstGeom prst="line">
            <a:avLst/>
          </a:prstGeom>
          <a:noFill/>
          <a:ln w="317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7982" name="Rectangle 46"/>
          <p:cNvSpPr>
            <a:spLocks noChangeArrowheads="1"/>
          </p:cNvSpPr>
          <p:nvPr/>
        </p:nvSpPr>
        <p:spPr bwMode="auto">
          <a:xfrm>
            <a:off x="523875" y="1666875"/>
            <a:ext cx="158750" cy="381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ctr" eaLnBrk="1" hangingPunct="1"/>
            <a:r>
              <a:rPr lang="en-US" altLang="en-US" sz="2500">
                <a:solidFill>
                  <a:srgbClr val="000000"/>
                </a:solidFill>
                <a:latin typeface="Times New Roman" panose="02020603050405020304" pitchFamily="18" charset="0"/>
              </a:rPr>
              <a:t>1</a:t>
            </a:r>
            <a:endParaRPr lang="en-US" altLang="en-US">
              <a:latin typeface="Arial" panose="020B0604020202020204" pitchFamily="34" charset="0"/>
            </a:endParaRPr>
          </a:p>
        </p:txBody>
      </p:sp>
      <p:sp>
        <p:nvSpPr>
          <p:cNvPr id="167983" name="Freeform 47"/>
          <p:cNvSpPr>
            <a:spLocks/>
          </p:cNvSpPr>
          <p:nvPr/>
        </p:nvSpPr>
        <p:spPr bwMode="auto">
          <a:xfrm>
            <a:off x="1198563" y="1841500"/>
            <a:ext cx="2990850" cy="2571750"/>
          </a:xfrm>
          <a:custGeom>
            <a:avLst/>
            <a:gdLst>
              <a:gd name="T0" fmla="*/ 0 w 1884"/>
              <a:gd name="T1" fmla="*/ 2147483647 h 1620"/>
              <a:gd name="T2" fmla="*/ 0 w 1884"/>
              <a:gd name="T3" fmla="*/ 2147483647 h 1620"/>
              <a:gd name="T4" fmla="*/ 0 w 1884"/>
              <a:gd name="T5" fmla="*/ 2147483647 h 1620"/>
              <a:gd name="T6" fmla="*/ 0 w 1884"/>
              <a:gd name="T7" fmla="*/ 2147483647 h 1620"/>
              <a:gd name="T8" fmla="*/ 0 w 1884"/>
              <a:gd name="T9" fmla="*/ 2147483647 h 1620"/>
              <a:gd name="T10" fmla="*/ 2147483647 w 1884"/>
              <a:gd name="T11" fmla="*/ 2147483647 h 1620"/>
              <a:gd name="T12" fmla="*/ 2147483647 w 1884"/>
              <a:gd name="T13" fmla="*/ 2147483647 h 1620"/>
              <a:gd name="T14" fmla="*/ 2147483647 w 1884"/>
              <a:gd name="T15" fmla="*/ 2147483647 h 1620"/>
              <a:gd name="T16" fmla="*/ 2147483647 w 1884"/>
              <a:gd name="T17" fmla="*/ 2147483647 h 1620"/>
              <a:gd name="T18" fmla="*/ 2147483647 w 1884"/>
              <a:gd name="T19" fmla="*/ 2147483647 h 1620"/>
              <a:gd name="T20" fmla="*/ 2147483647 w 1884"/>
              <a:gd name="T21" fmla="*/ 2147483647 h 1620"/>
              <a:gd name="T22" fmla="*/ 2147483647 w 1884"/>
              <a:gd name="T23" fmla="*/ 2147483647 h 1620"/>
              <a:gd name="T24" fmla="*/ 2147483647 w 1884"/>
              <a:gd name="T25" fmla="*/ 2147483647 h 1620"/>
              <a:gd name="T26" fmla="*/ 2147483647 w 1884"/>
              <a:gd name="T27" fmla="*/ 2147483647 h 1620"/>
              <a:gd name="T28" fmla="*/ 2147483647 w 1884"/>
              <a:gd name="T29" fmla="*/ 2147483647 h 1620"/>
              <a:gd name="T30" fmla="*/ 2147483647 w 1884"/>
              <a:gd name="T31" fmla="*/ 2147483647 h 1620"/>
              <a:gd name="T32" fmla="*/ 2147483647 w 1884"/>
              <a:gd name="T33" fmla="*/ 2147483647 h 1620"/>
              <a:gd name="T34" fmla="*/ 2147483647 w 1884"/>
              <a:gd name="T35" fmla="*/ 2147483647 h 1620"/>
              <a:gd name="T36" fmla="*/ 2147483647 w 1884"/>
              <a:gd name="T37" fmla="*/ 2147483647 h 1620"/>
              <a:gd name="T38" fmla="*/ 2147483647 w 1884"/>
              <a:gd name="T39" fmla="*/ 2147483647 h 1620"/>
              <a:gd name="T40" fmla="*/ 2147483647 w 1884"/>
              <a:gd name="T41" fmla="*/ 2147483647 h 1620"/>
              <a:gd name="T42" fmla="*/ 2147483647 w 1884"/>
              <a:gd name="T43" fmla="*/ 2147483647 h 1620"/>
              <a:gd name="T44" fmla="*/ 2147483647 w 1884"/>
              <a:gd name="T45" fmla="*/ 2147483647 h 1620"/>
              <a:gd name="T46" fmla="*/ 2147483647 w 1884"/>
              <a:gd name="T47" fmla="*/ 2147483647 h 1620"/>
              <a:gd name="T48" fmla="*/ 2147483647 w 1884"/>
              <a:gd name="T49" fmla="*/ 2147483647 h 1620"/>
              <a:gd name="T50" fmla="*/ 2147483647 w 1884"/>
              <a:gd name="T51" fmla="*/ 2147483647 h 1620"/>
              <a:gd name="T52" fmla="*/ 2147483647 w 1884"/>
              <a:gd name="T53" fmla="*/ 0 h 1620"/>
              <a:gd name="T54" fmla="*/ 2147483647 w 1884"/>
              <a:gd name="T55" fmla="*/ 2147483647 h 1620"/>
              <a:gd name="T56" fmla="*/ 2147483647 w 1884"/>
              <a:gd name="T57" fmla="*/ 2147483647 h 1620"/>
              <a:gd name="T58" fmla="*/ 2147483647 w 1884"/>
              <a:gd name="T59" fmla="*/ 2147483647 h 1620"/>
              <a:gd name="T60" fmla="*/ 2147483647 w 1884"/>
              <a:gd name="T61" fmla="*/ 2147483647 h 1620"/>
              <a:gd name="T62" fmla="*/ 2147483647 w 1884"/>
              <a:gd name="T63" fmla="*/ 2147483647 h 1620"/>
              <a:gd name="T64" fmla="*/ 2147483647 w 1884"/>
              <a:gd name="T65" fmla="*/ 2147483647 h 1620"/>
              <a:gd name="T66" fmla="*/ 2147483647 w 1884"/>
              <a:gd name="T67" fmla="*/ 2147483647 h 1620"/>
              <a:gd name="T68" fmla="*/ 2147483647 w 1884"/>
              <a:gd name="T69" fmla="*/ 2147483647 h 1620"/>
              <a:gd name="T70" fmla="*/ 2147483647 w 1884"/>
              <a:gd name="T71" fmla="*/ 2147483647 h 1620"/>
              <a:gd name="T72" fmla="*/ 2147483647 w 1884"/>
              <a:gd name="T73" fmla="*/ 2147483647 h 1620"/>
              <a:gd name="T74" fmla="*/ 2147483647 w 1884"/>
              <a:gd name="T75" fmla="*/ 2147483647 h 1620"/>
              <a:gd name="T76" fmla="*/ 2147483647 w 1884"/>
              <a:gd name="T77" fmla="*/ 2147483647 h 1620"/>
              <a:gd name="T78" fmla="*/ 2147483647 w 1884"/>
              <a:gd name="T79" fmla="*/ 2147483647 h 1620"/>
              <a:gd name="T80" fmla="*/ 2147483647 w 1884"/>
              <a:gd name="T81" fmla="*/ 2147483647 h 1620"/>
              <a:gd name="T82" fmla="*/ 2147483647 w 1884"/>
              <a:gd name="T83" fmla="*/ 2147483647 h 1620"/>
              <a:gd name="T84" fmla="*/ 2147483647 w 1884"/>
              <a:gd name="T85" fmla="*/ 2147483647 h 1620"/>
              <a:gd name="T86" fmla="*/ 2147483647 w 1884"/>
              <a:gd name="T87" fmla="*/ 2147483647 h 1620"/>
              <a:gd name="T88" fmla="*/ 2147483647 w 1884"/>
              <a:gd name="T89" fmla="*/ 2147483647 h 1620"/>
              <a:gd name="T90" fmla="*/ 2147483647 w 1884"/>
              <a:gd name="T91" fmla="*/ 2147483647 h 1620"/>
              <a:gd name="T92" fmla="*/ 2147483647 w 1884"/>
              <a:gd name="T93" fmla="*/ 2147483647 h 1620"/>
              <a:gd name="T94" fmla="*/ 2147483647 w 1884"/>
              <a:gd name="T95" fmla="*/ 2147483647 h 1620"/>
              <a:gd name="T96" fmla="*/ 2147483647 w 1884"/>
              <a:gd name="T97" fmla="*/ 2147483647 h 1620"/>
              <a:gd name="T98" fmla="*/ 2147483647 w 1884"/>
              <a:gd name="T99" fmla="*/ 2147483647 h 1620"/>
              <a:gd name="T100" fmla="*/ 2147483647 w 1884"/>
              <a:gd name="T101" fmla="*/ 2147483647 h 1620"/>
              <a:gd name="T102" fmla="*/ 2147483647 w 1884"/>
              <a:gd name="T103" fmla="*/ 2147483647 h 1620"/>
              <a:gd name="T104" fmla="*/ 2147483647 w 1884"/>
              <a:gd name="T105" fmla="*/ 2147483647 h 162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884"/>
              <a:gd name="T160" fmla="*/ 0 h 1620"/>
              <a:gd name="T161" fmla="*/ 1884 w 1884"/>
              <a:gd name="T162" fmla="*/ 1620 h 1620"/>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884" h="1620">
                <a:moveTo>
                  <a:pt x="0" y="1620"/>
                </a:moveTo>
                <a:lnTo>
                  <a:pt x="0" y="1620"/>
                </a:lnTo>
                <a:lnTo>
                  <a:pt x="0" y="1603"/>
                </a:lnTo>
                <a:lnTo>
                  <a:pt x="0" y="1588"/>
                </a:lnTo>
                <a:lnTo>
                  <a:pt x="0" y="1571"/>
                </a:lnTo>
                <a:lnTo>
                  <a:pt x="0" y="1554"/>
                </a:lnTo>
                <a:lnTo>
                  <a:pt x="0" y="1539"/>
                </a:lnTo>
                <a:lnTo>
                  <a:pt x="0" y="1522"/>
                </a:lnTo>
                <a:lnTo>
                  <a:pt x="0" y="1506"/>
                </a:lnTo>
                <a:lnTo>
                  <a:pt x="0" y="1490"/>
                </a:lnTo>
                <a:lnTo>
                  <a:pt x="0" y="1474"/>
                </a:lnTo>
                <a:lnTo>
                  <a:pt x="0" y="1457"/>
                </a:lnTo>
                <a:lnTo>
                  <a:pt x="0" y="1442"/>
                </a:lnTo>
                <a:lnTo>
                  <a:pt x="0" y="1425"/>
                </a:lnTo>
                <a:lnTo>
                  <a:pt x="0" y="1409"/>
                </a:lnTo>
                <a:lnTo>
                  <a:pt x="0" y="1393"/>
                </a:lnTo>
                <a:lnTo>
                  <a:pt x="0" y="1377"/>
                </a:lnTo>
                <a:lnTo>
                  <a:pt x="0" y="1360"/>
                </a:lnTo>
                <a:lnTo>
                  <a:pt x="0" y="1344"/>
                </a:lnTo>
                <a:lnTo>
                  <a:pt x="0" y="1346"/>
                </a:lnTo>
                <a:lnTo>
                  <a:pt x="349" y="1346"/>
                </a:lnTo>
                <a:lnTo>
                  <a:pt x="352" y="1312"/>
                </a:lnTo>
                <a:lnTo>
                  <a:pt x="352" y="1295"/>
                </a:lnTo>
                <a:lnTo>
                  <a:pt x="352" y="1280"/>
                </a:lnTo>
                <a:lnTo>
                  <a:pt x="352" y="1263"/>
                </a:lnTo>
                <a:lnTo>
                  <a:pt x="352" y="1248"/>
                </a:lnTo>
                <a:lnTo>
                  <a:pt x="352" y="1231"/>
                </a:lnTo>
                <a:lnTo>
                  <a:pt x="352" y="1215"/>
                </a:lnTo>
                <a:lnTo>
                  <a:pt x="352" y="1198"/>
                </a:lnTo>
                <a:lnTo>
                  <a:pt x="352" y="1183"/>
                </a:lnTo>
                <a:lnTo>
                  <a:pt x="352" y="1166"/>
                </a:lnTo>
                <a:lnTo>
                  <a:pt x="352" y="1150"/>
                </a:lnTo>
                <a:lnTo>
                  <a:pt x="352" y="1134"/>
                </a:lnTo>
                <a:lnTo>
                  <a:pt x="352" y="1118"/>
                </a:lnTo>
                <a:lnTo>
                  <a:pt x="352" y="1101"/>
                </a:lnTo>
                <a:lnTo>
                  <a:pt x="352" y="1086"/>
                </a:lnTo>
                <a:lnTo>
                  <a:pt x="351" y="1077"/>
                </a:lnTo>
                <a:lnTo>
                  <a:pt x="555" y="1077"/>
                </a:lnTo>
                <a:lnTo>
                  <a:pt x="558" y="1053"/>
                </a:lnTo>
                <a:lnTo>
                  <a:pt x="558" y="1037"/>
                </a:lnTo>
                <a:lnTo>
                  <a:pt x="558" y="1021"/>
                </a:lnTo>
                <a:lnTo>
                  <a:pt x="558" y="1004"/>
                </a:lnTo>
                <a:lnTo>
                  <a:pt x="558" y="988"/>
                </a:lnTo>
                <a:lnTo>
                  <a:pt x="558" y="972"/>
                </a:lnTo>
                <a:lnTo>
                  <a:pt x="558" y="956"/>
                </a:lnTo>
                <a:lnTo>
                  <a:pt x="558" y="940"/>
                </a:lnTo>
                <a:lnTo>
                  <a:pt x="558" y="923"/>
                </a:lnTo>
                <a:lnTo>
                  <a:pt x="558" y="907"/>
                </a:lnTo>
                <a:lnTo>
                  <a:pt x="558" y="891"/>
                </a:lnTo>
                <a:lnTo>
                  <a:pt x="558" y="875"/>
                </a:lnTo>
                <a:lnTo>
                  <a:pt x="558" y="858"/>
                </a:lnTo>
                <a:lnTo>
                  <a:pt x="558" y="843"/>
                </a:lnTo>
                <a:lnTo>
                  <a:pt x="558" y="826"/>
                </a:lnTo>
                <a:lnTo>
                  <a:pt x="558" y="810"/>
                </a:lnTo>
                <a:lnTo>
                  <a:pt x="557" y="809"/>
                </a:lnTo>
                <a:lnTo>
                  <a:pt x="557" y="811"/>
                </a:lnTo>
                <a:lnTo>
                  <a:pt x="557" y="809"/>
                </a:lnTo>
                <a:lnTo>
                  <a:pt x="1367" y="807"/>
                </a:lnTo>
                <a:lnTo>
                  <a:pt x="1366" y="761"/>
                </a:lnTo>
                <a:lnTo>
                  <a:pt x="1366" y="745"/>
                </a:lnTo>
                <a:lnTo>
                  <a:pt x="1366" y="729"/>
                </a:lnTo>
                <a:lnTo>
                  <a:pt x="1366" y="713"/>
                </a:lnTo>
                <a:lnTo>
                  <a:pt x="1366" y="696"/>
                </a:lnTo>
                <a:lnTo>
                  <a:pt x="1366" y="681"/>
                </a:lnTo>
                <a:lnTo>
                  <a:pt x="1366" y="664"/>
                </a:lnTo>
                <a:lnTo>
                  <a:pt x="1366" y="648"/>
                </a:lnTo>
                <a:lnTo>
                  <a:pt x="1366" y="632"/>
                </a:lnTo>
                <a:lnTo>
                  <a:pt x="1366" y="616"/>
                </a:lnTo>
                <a:lnTo>
                  <a:pt x="1366" y="599"/>
                </a:lnTo>
                <a:lnTo>
                  <a:pt x="1366" y="584"/>
                </a:lnTo>
                <a:lnTo>
                  <a:pt x="1366" y="567"/>
                </a:lnTo>
                <a:lnTo>
                  <a:pt x="1366" y="551"/>
                </a:lnTo>
                <a:lnTo>
                  <a:pt x="1366" y="535"/>
                </a:lnTo>
                <a:lnTo>
                  <a:pt x="1365" y="534"/>
                </a:lnTo>
                <a:lnTo>
                  <a:pt x="1409" y="534"/>
                </a:lnTo>
                <a:lnTo>
                  <a:pt x="1411" y="502"/>
                </a:lnTo>
                <a:lnTo>
                  <a:pt x="1411" y="487"/>
                </a:lnTo>
                <a:lnTo>
                  <a:pt x="1411" y="470"/>
                </a:lnTo>
                <a:lnTo>
                  <a:pt x="1411" y="454"/>
                </a:lnTo>
                <a:lnTo>
                  <a:pt x="1411" y="437"/>
                </a:lnTo>
                <a:lnTo>
                  <a:pt x="1411" y="422"/>
                </a:lnTo>
                <a:lnTo>
                  <a:pt x="1411" y="405"/>
                </a:lnTo>
                <a:lnTo>
                  <a:pt x="1411" y="389"/>
                </a:lnTo>
                <a:lnTo>
                  <a:pt x="1411" y="373"/>
                </a:lnTo>
                <a:lnTo>
                  <a:pt x="1411" y="357"/>
                </a:lnTo>
                <a:lnTo>
                  <a:pt x="1411" y="340"/>
                </a:lnTo>
                <a:lnTo>
                  <a:pt x="1411" y="325"/>
                </a:lnTo>
                <a:lnTo>
                  <a:pt x="1411" y="308"/>
                </a:lnTo>
                <a:lnTo>
                  <a:pt x="1411" y="291"/>
                </a:lnTo>
                <a:lnTo>
                  <a:pt x="1411" y="276"/>
                </a:lnTo>
                <a:lnTo>
                  <a:pt x="1411" y="268"/>
                </a:lnTo>
                <a:lnTo>
                  <a:pt x="1765" y="268"/>
                </a:lnTo>
                <a:lnTo>
                  <a:pt x="1768" y="243"/>
                </a:lnTo>
                <a:lnTo>
                  <a:pt x="1768" y="227"/>
                </a:lnTo>
                <a:lnTo>
                  <a:pt x="1768" y="211"/>
                </a:lnTo>
                <a:lnTo>
                  <a:pt x="1768" y="194"/>
                </a:lnTo>
                <a:lnTo>
                  <a:pt x="1768" y="179"/>
                </a:lnTo>
                <a:lnTo>
                  <a:pt x="1768" y="162"/>
                </a:lnTo>
                <a:lnTo>
                  <a:pt x="1768" y="146"/>
                </a:lnTo>
                <a:lnTo>
                  <a:pt x="1768" y="130"/>
                </a:lnTo>
                <a:lnTo>
                  <a:pt x="1768" y="114"/>
                </a:lnTo>
                <a:lnTo>
                  <a:pt x="1768" y="97"/>
                </a:lnTo>
                <a:lnTo>
                  <a:pt x="1768" y="81"/>
                </a:lnTo>
                <a:lnTo>
                  <a:pt x="1768" y="65"/>
                </a:lnTo>
                <a:lnTo>
                  <a:pt x="1768" y="49"/>
                </a:lnTo>
                <a:lnTo>
                  <a:pt x="1768" y="32"/>
                </a:lnTo>
                <a:lnTo>
                  <a:pt x="1768" y="17"/>
                </a:lnTo>
                <a:lnTo>
                  <a:pt x="1768" y="0"/>
                </a:lnTo>
                <a:lnTo>
                  <a:pt x="1884" y="0"/>
                </a:lnTo>
                <a:lnTo>
                  <a:pt x="1884" y="17"/>
                </a:lnTo>
                <a:lnTo>
                  <a:pt x="1884" y="32"/>
                </a:lnTo>
                <a:lnTo>
                  <a:pt x="1884" y="49"/>
                </a:lnTo>
                <a:lnTo>
                  <a:pt x="1884" y="65"/>
                </a:lnTo>
                <a:lnTo>
                  <a:pt x="1884" y="81"/>
                </a:lnTo>
                <a:lnTo>
                  <a:pt x="1884" y="97"/>
                </a:lnTo>
                <a:lnTo>
                  <a:pt x="1884" y="114"/>
                </a:lnTo>
                <a:lnTo>
                  <a:pt x="1884" y="130"/>
                </a:lnTo>
                <a:lnTo>
                  <a:pt x="1884" y="146"/>
                </a:lnTo>
                <a:lnTo>
                  <a:pt x="1884" y="162"/>
                </a:lnTo>
                <a:lnTo>
                  <a:pt x="1884" y="179"/>
                </a:lnTo>
                <a:lnTo>
                  <a:pt x="1884" y="194"/>
                </a:lnTo>
                <a:lnTo>
                  <a:pt x="1884" y="211"/>
                </a:lnTo>
                <a:lnTo>
                  <a:pt x="1884" y="227"/>
                </a:lnTo>
                <a:lnTo>
                  <a:pt x="1884" y="243"/>
                </a:lnTo>
                <a:lnTo>
                  <a:pt x="1884" y="259"/>
                </a:lnTo>
                <a:lnTo>
                  <a:pt x="1883" y="272"/>
                </a:lnTo>
                <a:lnTo>
                  <a:pt x="1539" y="272"/>
                </a:lnTo>
                <a:lnTo>
                  <a:pt x="1541" y="291"/>
                </a:lnTo>
                <a:lnTo>
                  <a:pt x="1541" y="308"/>
                </a:lnTo>
                <a:lnTo>
                  <a:pt x="1541" y="325"/>
                </a:lnTo>
                <a:lnTo>
                  <a:pt x="1541" y="340"/>
                </a:lnTo>
                <a:lnTo>
                  <a:pt x="1541" y="357"/>
                </a:lnTo>
                <a:lnTo>
                  <a:pt x="1541" y="373"/>
                </a:lnTo>
                <a:lnTo>
                  <a:pt x="1541" y="389"/>
                </a:lnTo>
                <a:lnTo>
                  <a:pt x="1541" y="405"/>
                </a:lnTo>
                <a:lnTo>
                  <a:pt x="1541" y="422"/>
                </a:lnTo>
                <a:lnTo>
                  <a:pt x="1541" y="437"/>
                </a:lnTo>
                <a:lnTo>
                  <a:pt x="1541" y="454"/>
                </a:lnTo>
                <a:lnTo>
                  <a:pt x="1541" y="470"/>
                </a:lnTo>
                <a:lnTo>
                  <a:pt x="1541" y="487"/>
                </a:lnTo>
                <a:lnTo>
                  <a:pt x="1541" y="502"/>
                </a:lnTo>
                <a:lnTo>
                  <a:pt x="1541" y="519"/>
                </a:lnTo>
                <a:lnTo>
                  <a:pt x="1541" y="535"/>
                </a:lnTo>
                <a:lnTo>
                  <a:pt x="1539" y="538"/>
                </a:lnTo>
                <a:lnTo>
                  <a:pt x="1396" y="538"/>
                </a:lnTo>
                <a:lnTo>
                  <a:pt x="1397" y="567"/>
                </a:lnTo>
                <a:lnTo>
                  <a:pt x="1397" y="584"/>
                </a:lnTo>
                <a:lnTo>
                  <a:pt x="1397" y="599"/>
                </a:lnTo>
                <a:lnTo>
                  <a:pt x="1397" y="616"/>
                </a:lnTo>
                <a:lnTo>
                  <a:pt x="1397" y="632"/>
                </a:lnTo>
                <a:lnTo>
                  <a:pt x="1397" y="648"/>
                </a:lnTo>
                <a:lnTo>
                  <a:pt x="1397" y="664"/>
                </a:lnTo>
                <a:lnTo>
                  <a:pt x="1397" y="681"/>
                </a:lnTo>
                <a:lnTo>
                  <a:pt x="1397" y="696"/>
                </a:lnTo>
                <a:lnTo>
                  <a:pt x="1397" y="713"/>
                </a:lnTo>
                <a:lnTo>
                  <a:pt x="1397" y="729"/>
                </a:lnTo>
                <a:lnTo>
                  <a:pt x="1397" y="745"/>
                </a:lnTo>
                <a:lnTo>
                  <a:pt x="1397" y="761"/>
                </a:lnTo>
                <a:lnTo>
                  <a:pt x="1397" y="778"/>
                </a:lnTo>
                <a:lnTo>
                  <a:pt x="1397" y="793"/>
                </a:lnTo>
                <a:lnTo>
                  <a:pt x="1397" y="810"/>
                </a:lnTo>
                <a:lnTo>
                  <a:pt x="750" y="810"/>
                </a:lnTo>
                <a:lnTo>
                  <a:pt x="750" y="826"/>
                </a:lnTo>
                <a:lnTo>
                  <a:pt x="750" y="843"/>
                </a:lnTo>
                <a:lnTo>
                  <a:pt x="750" y="858"/>
                </a:lnTo>
                <a:lnTo>
                  <a:pt x="750" y="875"/>
                </a:lnTo>
                <a:lnTo>
                  <a:pt x="750" y="891"/>
                </a:lnTo>
                <a:lnTo>
                  <a:pt x="750" y="907"/>
                </a:lnTo>
                <a:lnTo>
                  <a:pt x="750" y="923"/>
                </a:lnTo>
                <a:lnTo>
                  <a:pt x="750" y="940"/>
                </a:lnTo>
                <a:lnTo>
                  <a:pt x="750" y="956"/>
                </a:lnTo>
                <a:lnTo>
                  <a:pt x="750" y="972"/>
                </a:lnTo>
                <a:lnTo>
                  <a:pt x="750" y="988"/>
                </a:lnTo>
                <a:lnTo>
                  <a:pt x="750" y="1004"/>
                </a:lnTo>
                <a:lnTo>
                  <a:pt x="750" y="1021"/>
                </a:lnTo>
                <a:lnTo>
                  <a:pt x="750" y="1037"/>
                </a:lnTo>
                <a:lnTo>
                  <a:pt x="750" y="1053"/>
                </a:lnTo>
                <a:lnTo>
                  <a:pt x="750" y="1069"/>
                </a:lnTo>
                <a:lnTo>
                  <a:pt x="747" y="1079"/>
                </a:lnTo>
                <a:lnTo>
                  <a:pt x="415" y="1081"/>
                </a:lnTo>
                <a:lnTo>
                  <a:pt x="415" y="1101"/>
                </a:lnTo>
                <a:lnTo>
                  <a:pt x="415" y="1118"/>
                </a:lnTo>
                <a:lnTo>
                  <a:pt x="415" y="1134"/>
                </a:lnTo>
                <a:lnTo>
                  <a:pt x="415" y="1150"/>
                </a:lnTo>
                <a:lnTo>
                  <a:pt x="415" y="1166"/>
                </a:lnTo>
                <a:lnTo>
                  <a:pt x="415" y="1183"/>
                </a:lnTo>
                <a:lnTo>
                  <a:pt x="415" y="1198"/>
                </a:lnTo>
                <a:lnTo>
                  <a:pt x="415" y="1215"/>
                </a:lnTo>
                <a:lnTo>
                  <a:pt x="415" y="1231"/>
                </a:lnTo>
                <a:lnTo>
                  <a:pt x="415" y="1248"/>
                </a:lnTo>
                <a:lnTo>
                  <a:pt x="415" y="1263"/>
                </a:lnTo>
                <a:lnTo>
                  <a:pt x="415" y="1280"/>
                </a:lnTo>
                <a:lnTo>
                  <a:pt x="415" y="1295"/>
                </a:lnTo>
                <a:lnTo>
                  <a:pt x="415" y="1312"/>
                </a:lnTo>
                <a:lnTo>
                  <a:pt x="415" y="1328"/>
                </a:lnTo>
                <a:lnTo>
                  <a:pt x="415" y="1344"/>
                </a:lnTo>
                <a:lnTo>
                  <a:pt x="415" y="1346"/>
                </a:lnTo>
                <a:lnTo>
                  <a:pt x="109" y="1348"/>
                </a:lnTo>
                <a:lnTo>
                  <a:pt x="109" y="1377"/>
                </a:lnTo>
                <a:lnTo>
                  <a:pt x="109" y="1393"/>
                </a:lnTo>
                <a:lnTo>
                  <a:pt x="109" y="1409"/>
                </a:lnTo>
                <a:lnTo>
                  <a:pt x="109" y="1425"/>
                </a:lnTo>
                <a:lnTo>
                  <a:pt x="109" y="1442"/>
                </a:lnTo>
                <a:lnTo>
                  <a:pt x="109" y="1457"/>
                </a:lnTo>
                <a:lnTo>
                  <a:pt x="109" y="1474"/>
                </a:lnTo>
                <a:lnTo>
                  <a:pt x="109" y="1490"/>
                </a:lnTo>
                <a:lnTo>
                  <a:pt x="109" y="1506"/>
                </a:lnTo>
                <a:lnTo>
                  <a:pt x="109" y="1522"/>
                </a:lnTo>
                <a:lnTo>
                  <a:pt x="109" y="1539"/>
                </a:lnTo>
                <a:lnTo>
                  <a:pt x="109" y="1554"/>
                </a:lnTo>
                <a:lnTo>
                  <a:pt x="109" y="1571"/>
                </a:lnTo>
                <a:lnTo>
                  <a:pt x="109" y="1588"/>
                </a:lnTo>
                <a:lnTo>
                  <a:pt x="109" y="1603"/>
                </a:lnTo>
                <a:lnTo>
                  <a:pt x="109" y="1620"/>
                </a:lnTo>
                <a:lnTo>
                  <a:pt x="0" y="1620"/>
                </a:lnTo>
              </a:path>
            </a:pathLst>
          </a:custGeom>
          <a:noFill/>
          <a:ln w="30163">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7984" name="Line 48"/>
          <p:cNvSpPr>
            <a:spLocks noChangeShapeType="1"/>
          </p:cNvSpPr>
          <p:nvPr/>
        </p:nvSpPr>
        <p:spPr bwMode="auto">
          <a:xfrm>
            <a:off x="5157788" y="4413250"/>
            <a:ext cx="3327400" cy="1588"/>
          </a:xfrm>
          <a:prstGeom prst="line">
            <a:avLst/>
          </a:prstGeom>
          <a:noFill/>
          <a:ln w="317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7985" name="Line 49"/>
          <p:cNvSpPr>
            <a:spLocks noChangeShapeType="1"/>
          </p:cNvSpPr>
          <p:nvPr/>
        </p:nvSpPr>
        <p:spPr bwMode="auto">
          <a:xfrm>
            <a:off x="5157788" y="4413250"/>
            <a:ext cx="1587" cy="73025"/>
          </a:xfrm>
          <a:prstGeom prst="line">
            <a:avLst/>
          </a:prstGeom>
          <a:noFill/>
          <a:ln w="317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7986" name="Line 50"/>
          <p:cNvSpPr>
            <a:spLocks noChangeShapeType="1"/>
          </p:cNvSpPr>
          <p:nvPr/>
        </p:nvSpPr>
        <p:spPr bwMode="auto">
          <a:xfrm>
            <a:off x="5157788" y="4413250"/>
            <a:ext cx="1587" cy="122238"/>
          </a:xfrm>
          <a:prstGeom prst="line">
            <a:avLst/>
          </a:prstGeom>
          <a:noFill/>
          <a:ln w="317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7987" name="Line 51"/>
          <p:cNvSpPr>
            <a:spLocks noChangeShapeType="1"/>
          </p:cNvSpPr>
          <p:nvPr/>
        </p:nvSpPr>
        <p:spPr bwMode="auto">
          <a:xfrm>
            <a:off x="5491163" y="4413250"/>
            <a:ext cx="1587" cy="73025"/>
          </a:xfrm>
          <a:prstGeom prst="line">
            <a:avLst/>
          </a:prstGeom>
          <a:noFill/>
          <a:ln w="317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7988" name="Line 52"/>
          <p:cNvSpPr>
            <a:spLocks noChangeShapeType="1"/>
          </p:cNvSpPr>
          <p:nvPr/>
        </p:nvSpPr>
        <p:spPr bwMode="auto">
          <a:xfrm>
            <a:off x="5822950" y="4413250"/>
            <a:ext cx="1588" cy="73025"/>
          </a:xfrm>
          <a:prstGeom prst="line">
            <a:avLst/>
          </a:prstGeom>
          <a:noFill/>
          <a:ln w="317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7989" name="Line 53"/>
          <p:cNvSpPr>
            <a:spLocks noChangeShapeType="1"/>
          </p:cNvSpPr>
          <p:nvPr/>
        </p:nvSpPr>
        <p:spPr bwMode="auto">
          <a:xfrm>
            <a:off x="6154738" y="4413250"/>
            <a:ext cx="1587" cy="73025"/>
          </a:xfrm>
          <a:prstGeom prst="line">
            <a:avLst/>
          </a:prstGeom>
          <a:noFill/>
          <a:ln w="317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7990" name="Line 54"/>
          <p:cNvSpPr>
            <a:spLocks noChangeShapeType="1"/>
          </p:cNvSpPr>
          <p:nvPr/>
        </p:nvSpPr>
        <p:spPr bwMode="auto">
          <a:xfrm>
            <a:off x="6489700" y="4413250"/>
            <a:ext cx="1588" cy="73025"/>
          </a:xfrm>
          <a:prstGeom prst="line">
            <a:avLst/>
          </a:prstGeom>
          <a:noFill/>
          <a:ln w="317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7991" name="Line 55"/>
          <p:cNvSpPr>
            <a:spLocks noChangeShapeType="1"/>
          </p:cNvSpPr>
          <p:nvPr/>
        </p:nvSpPr>
        <p:spPr bwMode="auto">
          <a:xfrm>
            <a:off x="6821488" y="4413250"/>
            <a:ext cx="1587" cy="73025"/>
          </a:xfrm>
          <a:prstGeom prst="line">
            <a:avLst/>
          </a:prstGeom>
          <a:noFill/>
          <a:ln w="317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7992" name="Line 56"/>
          <p:cNvSpPr>
            <a:spLocks noChangeShapeType="1"/>
          </p:cNvSpPr>
          <p:nvPr/>
        </p:nvSpPr>
        <p:spPr bwMode="auto">
          <a:xfrm>
            <a:off x="7153275" y="4413250"/>
            <a:ext cx="1588" cy="73025"/>
          </a:xfrm>
          <a:prstGeom prst="line">
            <a:avLst/>
          </a:prstGeom>
          <a:noFill/>
          <a:ln w="317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7993" name="Line 57"/>
          <p:cNvSpPr>
            <a:spLocks noChangeShapeType="1"/>
          </p:cNvSpPr>
          <p:nvPr/>
        </p:nvSpPr>
        <p:spPr bwMode="auto">
          <a:xfrm>
            <a:off x="7488238" y="4413250"/>
            <a:ext cx="1587" cy="73025"/>
          </a:xfrm>
          <a:prstGeom prst="line">
            <a:avLst/>
          </a:prstGeom>
          <a:noFill/>
          <a:ln w="317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7994" name="Line 58"/>
          <p:cNvSpPr>
            <a:spLocks noChangeShapeType="1"/>
          </p:cNvSpPr>
          <p:nvPr/>
        </p:nvSpPr>
        <p:spPr bwMode="auto">
          <a:xfrm>
            <a:off x="7820025" y="4413250"/>
            <a:ext cx="1588" cy="73025"/>
          </a:xfrm>
          <a:prstGeom prst="line">
            <a:avLst/>
          </a:prstGeom>
          <a:noFill/>
          <a:ln w="317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7995" name="Line 59"/>
          <p:cNvSpPr>
            <a:spLocks noChangeShapeType="1"/>
          </p:cNvSpPr>
          <p:nvPr/>
        </p:nvSpPr>
        <p:spPr bwMode="auto">
          <a:xfrm>
            <a:off x="8151813" y="4413250"/>
            <a:ext cx="1587" cy="73025"/>
          </a:xfrm>
          <a:prstGeom prst="line">
            <a:avLst/>
          </a:prstGeom>
          <a:noFill/>
          <a:ln w="317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7996" name="Line 60"/>
          <p:cNvSpPr>
            <a:spLocks noChangeShapeType="1"/>
          </p:cNvSpPr>
          <p:nvPr/>
        </p:nvSpPr>
        <p:spPr bwMode="auto">
          <a:xfrm>
            <a:off x="8485188" y="4413250"/>
            <a:ext cx="1587" cy="73025"/>
          </a:xfrm>
          <a:prstGeom prst="line">
            <a:avLst/>
          </a:prstGeom>
          <a:noFill/>
          <a:ln w="317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7997" name="Line 61"/>
          <p:cNvSpPr>
            <a:spLocks noChangeShapeType="1"/>
          </p:cNvSpPr>
          <p:nvPr/>
        </p:nvSpPr>
        <p:spPr bwMode="auto">
          <a:xfrm>
            <a:off x="8485188" y="4413250"/>
            <a:ext cx="1587" cy="122238"/>
          </a:xfrm>
          <a:prstGeom prst="line">
            <a:avLst/>
          </a:prstGeom>
          <a:noFill/>
          <a:ln w="317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7998" name="Line 62"/>
          <p:cNvSpPr>
            <a:spLocks noChangeShapeType="1"/>
          </p:cNvSpPr>
          <p:nvPr/>
        </p:nvSpPr>
        <p:spPr bwMode="auto">
          <a:xfrm flipV="1">
            <a:off x="5157788" y="1841500"/>
            <a:ext cx="1587" cy="2571750"/>
          </a:xfrm>
          <a:prstGeom prst="line">
            <a:avLst/>
          </a:prstGeom>
          <a:noFill/>
          <a:ln w="317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7999" name="Line 63"/>
          <p:cNvSpPr>
            <a:spLocks noChangeShapeType="1"/>
          </p:cNvSpPr>
          <p:nvPr/>
        </p:nvSpPr>
        <p:spPr bwMode="auto">
          <a:xfrm flipH="1">
            <a:off x="5032375" y="4413250"/>
            <a:ext cx="125413" cy="1588"/>
          </a:xfrm>
          <a:prstGeom prst="line">
            <a:avLst/>
          </a:prstGeom>
          <a:noFill/>
          <a:ln w="317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8000" name="Line 64"/>
          <p:cNvSpPr>
            <a:spLocks noChangeShapeType="1"/>
          </p:cNvSpPr>
          <p:nvPr/>
        </p:nvSpPr>
        <p:spPr bwMode="auto">
          <a:xfrm flipH="1">
            <a:off x="4999038" y="4413250"/>
            <a:ext cx="158750" cy="1588"/>
          </a:xfrm>
          <a:prstGeom prst="line">
            <a:avLst/>
          </a:prstGeom>
          <a:noFill/>
          <a:ln w="317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8001" name="Line 65"/>
          <p:cNvSpPr>
            <a:spLocks noChangeShapeType="1"/>
          </p:cNvSpPr>
          <p:nvPr/>
        </p:nvSpPr>
        <p:spPr bwMode="auto">
          <a:xfrm flipH="1">
            <a:off x="5032375" y="4156075"/>
            <a:ext cx="125413" cy="1588"/>
          </a:xfrm>
          <a:prstGeom prst="line">
            <a:avLst/>
          </a:prstGeom>
          <a:noFill/>
          <a:ln w="317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8002" name="Line 66"/>
          <p:cNvSpPr>
            <a:spLocks noChangeShapeType="1"/>
          </p:cNvSpPr>
          <p:nvPr/>
        </p:nvSpPr>
        <p:spPr bwMode="auto">
          <a:xfrm flipH="1">
            <a:off x="5032375" y="3898900"/>
            <a:ext cx="125413" cy="1588"/>
          </a:xfrm>
          <a:prstGeom prst="line">
            <a:avLst/>
          </a:prstGeom>
          <a:noFill/>
          <a:ln w="317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8003" name="Line 67"/>
          <p:cNvSpPr>
            <a:spLocks noChangeShapeType="1"/>
          </p:cNvSpPr>
          <p:nvPr/>
        </p:nvSpPr>
        <p:spPr bwMode="auto">
          <a:xfrm flipH="1">
            <a:off x="5032375" y="3641725"/>
            <a:ext cx="125413" cy="1588"/>
          </a:xfrm>
          <a:prstGeom prst="line">
            <a:avLst/>
          </a:prstGeom>
          <a:noFill/>
          <a:ln w="317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8004" name="Line 68"/>
          <p:cNvSpPr>
            <a:spLocks noChangeShapeType="1"/>
          </p:cNvSpPr>
          <p:nvPr/>
        </p:nvSpPr>
        <p:spPr bwMode="auto">
          <a:xfrm flipH="1">
            <a:off x="5032375" y="3384550"/>
            <a:ext cx="125413" cy="1588"/>
          </a:xfrm>
          <a:prstGeom prst="line">
            <a:avLst/>
          </a:prstGeom>
          <a:noFill/>
          <a:ln w="317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8005" name="Line 69"/>
          <p:cNvSpPr>
            <a:spLocks noChangeShapeType="1"/>
          </p:cNvSpPr>
          <p:nvPr/>
        </p:nvSpPr>
        <p:spPr bwMode="auto">
          <a:xfrm flipH="1">
            <a:off x="5032375" y="3127375"/>
            <a:ext cx="125413" cy="1588"/>
          </a:xfrm>
          <a:prstGeom prst="line">
            <a:avLst/>
          </a:prstGeom>
          <a:noFill/>
          <a:ln w="317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8006" name="Line 70"/>
          <p:cNvSpPr>
            <a:spLocks noChangeShapeType="1"/>
          </p:cNvSpPr>
          <p:nvPr/>
        </p:nvSpPr>
        <p:spPr bwMode="auto">
          <a:xfrm flipH="1">
            <a:off x="4999038" y="3127375"/>
            <a:ext cx="158750" cy="1588"/>
          </a:xfrm>
          <a:prstGeom prst="line">
            <a:avLst/>
          </a:prstGeom>
          <a:noFill/>
          <a:ln w="317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8007" name="Line 71"/>
          <p:cNvSpPr>
            <a:spLocks noChangeShapeType="1"/>
          </p:cNvSpPr>
          <p:nvPr/>
        </p:nvSpPr>
        <p:spPr bwMode="auto">
          <a:xfrm flipH="1">
            <a:off x="5032375" y="2871788"/>
            <a:ext cx="125413" cy="1587"/>
          </a:xfrm>
          <a:prstGeom prst="line">
            <a:avLst/>
          </a:prstGeom>
          <a:noFill/>
          <a:ln w="317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8008" name="Line 72"/>
          <p:cNvSpPr>
            <a:spLocks noChangeShapeType="1"/>
          </p:cNvSpPr>
          <p:nvPr/>
        </p:nvSpPr>
        <p:spPr bwMode="auto">
          <a:xfrm flipH="1">
            <a:off x="5032375" y="2614613"/>
            <a:ext cx="125413" cy="1587"/>
          </a:xfrm>
          <a:prstGeom prst="line">
            <a:avLst/>
          </a:prstGeom>
          <a:noFill/>
          <a:ln w="317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8009" name="Line 73"/>
          <p:cNvSpPr>
            <a:spLocks noChangeShapeType="1"/>
          </p:cNvSpPr>
          <p:nvPr/>
        </p:nvSpPr>
        <p:spPr bwMode="auto">
          <a:xfrm flipH="1">
            <a:off x="5032375" y="2357438"/>
            <a:ext cx="125413" cy="1587"/>
          </a:xfrm>
          <a:prstGeom prst="line">
            <a:avLst/>
          </a:prstGeom>
          <a:noFill/>
          <a:ln w="317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8010" name="Line 74"/>
          <p:cNvSpPr>
            <a:spLocks noChangeShapeType="1"/>
          </p:cNvSpPr>
          <p:nvPr/>
        </p:nvSpPr>
        <p:spPr bwMode="auto">
          <a:xfrm flipH="1">
            <a:off x="5032375" y="2098675"/>
            <a:ext cx="125413" cy="1588"/>
          </a:xfrm>
          <a:prstGeom prst="line">
            <a:avLst/>
          </a:prstGeom>
          <a:noFill/>
          <a:ln w="317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8011" name="Line 75"/>
          <p:cNvSpPr>
            <a:spLocks noChangeShapeType="1"/>
          </p:cNvSpPr>
          <p:nvPr/>
        </p:nvSpPr>
        <p:spPr bwMode="auto">
          <a:xfrm flipH="1">
            <a:off x="5032375" y="1843088"/>
            <a:ext cx="125413" cy="1587"/>
          </a:xfrm>
          <a:prstGeom prst="line">
            <a:avLst/>
          </a:prstGeom>
          <a:noFill/>
          <a:ln w="317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8012" name="Line 76"/>
          <p:cNvSpPr>
            <a:spLocks noChangeShapeType="1"/>
          </p:cNvSpPr>
          <p:nvPr/>
        </p:nvSpPr>
        <p:spPr bwMode="auto">
          <a:xfrm flipH="1">
            <a:off x="4999038" y="1843088"/>
            <a:ext cx="158750" cy="1587"/>
          </a:xfrm>
          <a:prstGeom prst="line">
            <a:avLst/>
          </a:prstGeom>
          <a:noFill/>
          <a:ln w="317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8013" name="Freeform 77"/>
          <p:cNvSpPr>
            <a:spLocks/>
          </p:cNvSpPr>
          <p:nvPr/>
        </p:nvSpPr>
        <p:spPr bwMode="auto">
          <a:xfrm>
            <a:off x="5207000" y="1841500"/>
            <a:ext cx="3244850" cy="2571750"/>
          </a:xfrm>
          <a:custGeom>
            <a:avLst/>
            <a:gdLst>
              <a:gd name="T0" fmla="*/ 0 w 2044"/>
              <a:gd name="T1" fmla="*/ 2147483647 h 1620"/>
              <a:gd name="T2" fmla="*/ 0 w 2044"/>
              <a:gd name="T3" fmla="*/ 2147483647 h 1620"/>
              <a:gd name="T4" fmla="*/ 0 w 2044"/>
              <a:gd name="T5" fmla="*/ 2147483647 h 1620"/>
              <a:gd name="T6" fmla="*/ 2147483647 w 2044"/>
              <a:gd name="T7" fmla="*/ 2147483647 h 1620"/>
              <a:gd name="T8" fmla="*/ 2147483647 w 2044"/>
              <a:gd name="T9" fmla="*/ 2147483647 h 1620"/>
              <a:gd name="T10" fmla="*/ 2147483647 w 2044"/>
              <a:gd name="T11" fmla="*/ 2147483647 h 1620"/>
              <a:gd name="T12" fmla="*/ 2147483647 w 2044"/>
              <a:gd name="T13" fmla="*/ 2147483647 h 1620"/>
              <a:gd name="T14" fmla="*/ 2147483647 w 2044"/>
              <a:gd name="T15" fmla="*/ 2147483647 h 1620"/>
              <a:gd name="T16" fmla="*/ 2147483647 w 2044"/>
              <a:gd name="T17" fmla="*/ 2147483647 h 1620"/>
              <a:gd name="T18" fmla="*/ 2147483647 w 2044"/>
              <a:gd name="T19" fmla="*/ 2147483647 h 1620"/>
              <a:gd name="T20" fmla="*/ 2147483647 w 2044"/>
              <a:gd name="T21" fmla="*/ 2147483647 h 1620"/>
              <a:gd name="T22" fmla="*/ 2147483647 w 2044"/>
              <a:gd name="T23" fmla="*/ 2147483647 h 1620"/>
              <a:gd name="T24" fmla="*/ 2147483647 w 2044"/>
              <a:gd name="T25" fmla="*/ 2147483647 h 1620"/>
              <a:gd name="T26" fmla="*/ 2147483647 w 2044"/>
              <a:gd name="T27" fmla="*/ 2147483647 h 1620"/>
              <a:gd name="T28" fmla="*/ 2147483647 w 2044"/>
              <a:gd name="T29" fmla="*/ 2147483647 h 1620"/>
              <a:gd name="T30" fmla="*/ 2147483647 w 2044"/>
              <a:gd name="T31" fmla="*/ 2147483647 h 1620"/>
              <a:gd name="T32" fmla="*/ 2147483647 w 2044"/>
              <a:gd name="T33" fmla="*/ 2147483647 h 1620"/>
              <a:gd name="T34" fmla="*/ 2147483647 w 2044"/>
              <a:gd name="T35" fmla="*/ 2147483647 h 1620"/>
              <a:gd name="T36" fmla="*/ 2147483647 w 2044"/>
              <a:gd name="T37" fmla="*/ 2147483647 h 1620"/>
              <a:gd name="T38" fmla="*/ 2147483647 w 2044"/>
              <a:gd name="T39" fmla="*/ 2147483647 h 1620"/>
              <a:gd name="T40" fmla="*/ 2147483647 w 2044"/>
              <a:gd name="T41" fmla="*/ 2147483647 h 1620"/>
              <a:gd name="T42" fmla="*/ 2147483647 w 2044"/>
              <a:gd name="T43" fmla="*/ 2147483647 h 1620"/>
              <a:gd name="T44" fmla="*/ 2147483647 w 2044"/>
              <a:gd name="T45" fmla="*/ 2147483647 h 1620"/>
              <a:gd name="T46" fmla="*/ 2147483647 w 2044"/>
              <a:gd name="T47" fmla="*/ 2147483647 h 1620"/>
              <a:gd name="T48" fmla="*/ 2147483647 w 2044"/>
              <a:gd name="T49" fmla="*/ 2147483647 h 1620"/>
              <a:gd name="T50" fmla="*/ 2147483647 w 2044"/>
              <a:gd name="T51" fmla="*/ 2147483647 h 1620"/>
              <a:gd name="T52" fmla="*/ 2147483647 w 2044"/>
              <a:gd name="T53" fmla="*/ 2147483647 h 1620"/>
              <a:gd name="T54" fmla="*/ 2147483647 w 2044"/>
              <a:gd name="T55" fmla="*/ 2147483647 h 1620"/>
              <a:gd name="T56" fmla="*/ 2147483647 w 2044"/>
              <a:gd name="T57" fmla="*/ 2147483647 h 1620"/>
              <a:gd name="T58" fmla="*/ 2147483647 w 2044"/>
              <a:gd name="T59" fmla="*/ 2147483647 h 1620"/>
              <a:gd name="T60" fmla="*/ 2147483647 w 2044"/>
              <a:gd name="T61" fmla="*/ 2147483647 h 1620"/>
              <a:gd name="T62" fmla="*/ 2147483647 w 2044"/>
              <a:gd name="T63" fmla="*/ 2147483647 h 1620"/>
              <a:gd name="T64" fmla="*/ 2147483647 w 2044"/>
              <a:gd name="T65" fmla="*/ 2147483647 h 1620"/>
              <a:gd name="T66" fmla="*/ 2147483647 w 2044"/>
              <a:gd name="T67" fmla="*/ 2147483647 h 1620"/>
              <a:gd name="T68" fmla="*/ 2147483647 w 2044"/>
              <a:gd name="T69" fmla="*/ 2147483647 h 1620"/>
              <a:gd name="T70" fmla="*/ 2147483647 w 2044"/>
              <a:gd name="T71" fmla="*/ 2147483647 h 1620"/>
              <a:gd name="T72" fmla="*/ 2147483647 w 2044"/>
              <a:gd name="T73" fmla="*/ 2147483647 h 1620"/>
              <a:gd name="T74" fmla="*/ 2147483647 w 2044"/>
              <a:gd name="T75" fmla="*/ 2147483647 h 1620"/>
              <a:gd name="T76" fmla="*/ 2147483647 w 2044"/>
              <a:gd name="T77" fmla="*/ 2147483647 h 1620"/>
              <a:gd name="T78" fmla="*/ 2147483647 w 2044"/>
              <a:gd name="T79" fmla="*/ 2147483647 h 1620"/>
              <a:gd name="T80" fmla="*/ 2147483647 w 2044"/>
              <a:gd name="T81" fmla="*/ 2147483647 h 1620"/>
              <a:gd name="T82" fmla="*/ 2147483647 w 2044"/>
              <a:gd name="T83" fmla="*/ 2147483647 h 1620"/>
              <a:gd name="T84" fmla="*/ 2147483647 w 2044"/>
              <a:gd name="T85" fmla="*/ 2147483647 h 1620"/>
              <a:gd name="T86" fmla="*/ 2147483647 w 2044"/>
              <a:gd name="T87" fmla="*/ 2147483647 h 1620"/>
              <a:gd name="T88" fmla="*/ 2147483647 w 2044"/>
              <a:gd name="T89" fmla="*/ 2147483647 h 1620"/>
              <a:gd name="T90" fmla="*/ 2147483647 w 2044"/>
              <a:gd name="T91" fmla="*/ 2147483647 h 1620"/>
              <a:gd name="T92" fmla="*/ 2147483647 w 2044"/>
              <a:gd name="T93" fmla="*/ 2147483647 h 1620"/>
              <a:gd name="T94" fmla="*/ 2147483647 w 2044"/>
              <a:gd name="T95" fmla="*/ 2147483647 h 1620"/>
              <a:gd name="T96" fmla="*/ 2147483647 w 2044"/>
              <a:gd name="T97" fmla="*/ 2147483647 h 1620"/>
              <a:gd name="T98" fmla="*/ 2147483647 w 2044"/>
              <a:gd name="T99" fmla="*/ 2147483647 h 1620"/>
              <a:gd name="T100" fmla="*/ 2147483647 w 2044"/>
              <a:gd name="T101" fmla="*/ 2147483647 h 1620"/>
              <a:gd name="T102" fmla="*/ 2147483647 w 2044"/>
              <a:gd name="T103" fmla="*/ 2147483647 h 1620"/>
              <a:gd name="T104" fmla="*/ 2147483647 w 2044"/>
              <a:gd name="T105" fmla="*/ 2147483647 h 1620"/>
              <a:gd name="T106" fmla="*/ 2147483647 w 2044"/>
              <a:gd name="T107" fmla="*/ 2147483647 h 162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2044"/>
              <a:gd name="T163" fmla="*/ 0 h 1620"/>
              <a:gd name="T164" fmla="*/ 2044 w 2044"/>
              <a:gd name="T165" fmla="*/ 1620 h 1620"/>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2044" h="1620">
                <a:moveTo>
                  <a:pt x="0" y="1620"/>
                </a:moveTo>
                <a:lnTo>
                  <a:pt x="0" y="1620"/>
                </a:lnTo>
                <a:lnTo>
                  <a:pt x="0" y="1604"/>
                </a:lnTo>
                <a:lnTo>
                  <a:pt x="0" y="1587"/>
                </a:lnTo>
                <a:lnTo>
                  <a:pt x="0" y="1571"/>
                </a:lnTo>
                <a:lnTo>
                  <a:pt x="0" y="1555"/>
                </a:lnTo>
                <a:lnTo>
                  <a:pt x="0" y="1539"/>
                </a:lnTo>
                <a:lnTo>
                  <a:pt x="0" y="1523"/>
                </a:lnTo>
                <a:lnTo>
                  <a:pt x="0" y="1506"/>
                </a:lnTo>
                <a:lnTo>
                  <a:pt x="0" y="1490"/>
                </a:lnTo>
                <a:lnTo>
                  <a:pt x="0" y="1474"/>
                </a:lnTo>
                <a:lnTo>
                  <a:pt x="0" y="1458"/>
                </a:lnTo>
                <a:lnTo>
                  <a:pt x="0" y="1442"/>
                </a:lnTo>
                <a:lnTo>
                  <a:pt x="0" y="1425"/>
                </a:lnTo>
                <a:lnTo>
                  <a:pt x="556" y="1425"/>
                </a:lnTo>
                <a:lnTo>
                  <a:pt x="556" y="1409"/>
                </a:lnTo>
                <a:lnTo>
                  <a:pt x="556" y="1393"/>
                </a:lnTo>
                <a:lnTo>
                  <a:pt x="556" y="1377"/>
                </a:lnTo>
                <a:lnTo>
                  <a:pt x="556" y="1361"/>
                </a:lnTo>
                <a:lnTo>
                  <a:pt x="556" y="1344"/>
                </a:lnTo>
                <a:lnTo>
                  <a:pt x="556" y="1328"/>
                </a:lnTo>
                <a:lnTo>
                  <a:pt x="556" y="1312"/>
                </a:lnTo>
                <a:lnTo>
                  <a:pt x="556" y="1296"/>
                </a:lnTo>
                <a:lnTo>
                  <a:pt x="556" y="1280"/>
                </a:lnTo>
                <a:lnTo>
                  <a:pt x="556" y="1264"/>
                </a:lnTo>
                <a:lnTo>
                  <a:pt x="556" y="1247"/>
                </a:lnTo>
                <a:lnTo>
                  <a:pt x="556" y="1231"/>
                </a:lnTo>
                <a:lnTo>
                  <a:pt x="703" y="1231"/>
                </a:lnTo>
                <a:lnTo>
                  <a:pt x="703" y="1215"/>
                </a:lnTo>
                <a:lnTo>
                  <a:pt x="703" y="1199"/>
                </a:lnTo>
                <a:lnTo>
                  <a:pt x="703" y="1182"/>
                </a:lnTo>
                <a:lnTo>
                  <a:pt x="703" y="1166"/>
                </a:lnTo>
                <a:lnTo>
                  <a:pt x="703" y="1150"/>
                </a:lnTo>
                <a:lnTo>
                  <a:pt x="703" y="1134"/>
                </a:lnTo>
                <a:lnTo>
                  <a:pt x="703" y="1118"/>
                </a:lnTo>
                <a:lnTo>
                  <a:pt x="703" y="1102"/>
                </a:lnTo>
                <a:lnTo>
                  <a:pt x="703" y="1085"/>
                </a:lnTo>
                <a:lnTo>
                  <a:pt x="703" y="1069"/>
                </a:lnTo>
                <a:lnTo>
                  <a:pt x="703" y="1053"/>
                </a:lnTo>
                <a:lnTo>
                  <a:pt x="703" y="1037"/>
                </a:lnTo>
                <a:lnTo>
                  <a:pt x="703" y="1021"/>
                </a:lnTo>
                <a:lnTo>
                  <a:pt x="703" y="1004"/>
                </a:lnTo>
                <a:lnTo>
                  <a:pt x="703" y="988"/>
                </a:lnTo>
                <a:lnTo>
                  <a:pt x="703" y="972"/>
                </a:lnTo>
                <a:lnTo>
                  <a:pt x="703" y="956"/>
                </a:lnTo>
                <a:lnTo>
                  <a:pt x="703" y="940"/>
                </a:lnTo>
                <a:lnTo>
                  <a:pt x="703" y="923"/>
                </a:lnTo>
                <a:lnTo>
                  <a:pt x="703" y="907"/>
                </a:lnTo>
                <a:lnTo>
                  <a:pt x="703" y="891"/>
                </a:lnTo>
                <a:lnTo>
                  <a:pt x="703" y="875"/>
                </a:lnTo>
                <a:lnTo>
                  <a:pt x="912" y="875"/>
                </a:lnTo>
                <a:lnTo>
                  <a:pt x="912" y="859"/>
                </a:lnTo>
                <a:lnTo>
                  <a:pt x="912" y="843"/>
                </a:lnTo>
                <a:lnTo>
                  <a:pt x="912" y="826"/>
                </a:lnTo>
                <a:lnTo>
                  <a:pt x="912" y="810"/>
                </a:lnTo>
                <a:lnTo>
                  <a:pt x="912" y="794"/>
                </a:lnTo>
                <a:lnTo>
                  <a:pt x="912" y="778"/>
                </a:lnTo>
                <a:lnTo>
                  <a:pt x="912" y="762"/>
                </a:lnTo>
                <a:lnTo>
                  <a:pt x="912" y="745"/>
                </a:lnTo>
                <a:lnTo>
                  <a:pt x="912" y="729"/>
                </a:lnTo>
                <a:lnTo>
                  <a:pt x="912" y="713"/>
                </a:lnTo>
                <a:lnTo>
                  <a:pt x="1247" y="713"/>
                </a:lnTo>
                <a:lnTo>
                  <a:pt x="1247" y="697"/>
                </a:lnTo>
                <a:lnTo>
                  <a:pt x="1247" y="681"/>
                </a:lnTo>
                <a:lnTo>
                  <a:pt x="1247" y="664"/>
                </a:lnTo>
                <a:lnTo>
                  <a:pt x="1247" y="648"/>
                </a:lnTo>
                <a:lnTo>
                  <a:pt x="1247" y="632"/>
                </a:lnTo>
                <a:lnTo>
                  <a:pt x="1247" y="616"/>
                </a:lnTo>
                <a:lnTo>
                  <a:pt x="1247" y="600"/>
                </a:lnTo>
                <a:lnTo>
                  <a:pt x="1247" y="583"/>
                </a:lnTo>
                <a:lnTo>
                  <a:pt x="1247" y="567"/>
                </a:lnTo>
                <a:lnTo>
                  <a:pt x="1247" y="551"/>
                </a:lnTo>
                <a:lnTo>
                  <a:pt x="1247" y="535"/>
                </a:lnTo>
                <a:lnTo>
                  <a:pt x="1247" y="519"/>
                </a:lnTo>
                <a:lnTo>
                  <a:pt x="1331" y="519"/>
                </a:lnTo>
                <a:lnTo>
                  <a:pt x="1331" y="502"/>
                </a:lnTo>
                <a:lnTo>
                  <a:pt x="1331" y="486"/>
                </a:lnTo>
                <a:lnTo>
                  <a:pt x="1331" y="470"/>
                </a:lnTo>
                <a:lnTo>
                  <a:pt x="1331" y="454"/>
                </a:lnTo>
                <a:lnTo>
                  <a:pt x="1331" y="438"/>
                </a:lnTo>
                <a:lnTo>
                  <a:pt x="1331" y="422"/>
                </a:lnTo>
                <a:lnTo>
                  <a:pt x="1331" y="405"/>
                </a:lnTo>
                <a:lnTo>
                  <a:pt x="1331" y="389"/>
                </a:lnTo>
                <a:lnTo>
                  <a:pt x="1331" y="373"/>
                </a:lnTo>
                <a:lnTo>
                  <a:pt x="1331" y="357"/>
                </a:lnTo>
                <a:lnTo>
                  <a:pt x="1416" y="357"/>
                </a:lnTo>
                <a:lnTo>
                  <a:pt x="1416" y="341"/>
                </a:lnTo>
                <a:lnTo>
                  <a:pt x="1416" y="324"/>
                </a:lnTo>
                <a:lnTo>
                  <a:pt x="1416" y="308"/>
                </a:lnTo>
                <a:lnTo>
                  <a:pt x="1416" y="292"/>
                </a:lnTo>
                <a:lnTo>
                  <a:pt x="1416" y="276"/>
                </a:lnTo>
                <a:lnTo>
                  <a:pt x="1416" y="260"/>
                </a:lnTo>
                <a:lnTo>
                  <a:pt x="1416" y="243"/>
                </a:lnTo>
                <a:lnTo>
                  <a:pt x="1416" y="227"/>
                </a:lnTo>
                <a:lnTo>
                  <a:pt x="1416" y="211"/>
                </a:lnTo>
                <a:lnTo>
                  <a:pt x="1416" y="195"/>
                </a:lnTo>
                <a:lnTo>
                  <a:pt x="1416" y="179"/>
                </a:lnTo>
                <a:lnTo>
                  <a:pt x="1416" y="162"/>
                </a:lnTo>
                <a:lnTo>
                  <a:pt x="1457" y="162"/>
                </a:lnTo>
                <a:lnTo>
                  <a:pt x="1457" y="146"/>
                </a:lnTo>
                <a:lnTo>
                  <a:pt x="1457" y="130"/>
                </a:lnTo>
                <a:lnTo>
                  <a:pt x="1457" y="114"/>
                </a:lnTo>
                <a:lnTo>
                  <a:pt x="1457" y="98"/>
                </a:lnTo>
                <a:lnTo>
                  <a:pt x="1457" y="81"/>
                </a:lnTo>
                <a:lnTo>
                  <a:pt x="1457" y="65"/>
                </a:lnTo>
                <a:lnTo>
                  <a:pt x="1457" y="49"/>
                </a:lnTo>
                <a:lnTo>
                  <a:pt x="1457" y="33"/>
                </a:lnTo>
                <a:lnTo>
                  <a:pt x="1457" y="17"/>
                </a:lnTo>
                <a:lnTo>
                  <a:pt x="1457" y="0"/>
                </a:lnTo>
                <a:lnTo>
                  <a:pt x="2044" y="0"/>
                </a:lnTo>
                <a:lnTo>
                  <a:pt x="2044" y="17"/>
                </a:lnTo>
                <a:lnTo>
                  <a:pt x="2044" y="33"/>
                </a:lnTo>
                <a:lnTo>
                  <a:pt x="2044" y="49"/>
                </a:lnTo>
                <a:lnTo>
                  <a:pt x="2044" y="65"/>
                </a:lnTo>
                <a:lnTo>
                  <a:pt x="2044" y="81"/>
                </a:lnTo>
                <a:lnTo>
                  <a:pt x="2044" y="98"/>
                </a:lnTo>
                <a:lnTo>
                  <a:pt x="2044" y="114"/>
                </a:lnTo>
                <a:lnTo>
                  <a:pt x="2044" y="130"/>
                </a:lnTo>
                <a:lnTo>
                  <a:pt x="2044" y="146"/>
                </a:lnTo>
                <a:lnTo>
                  <a:pt x="2044" y="162"/>
                </a:lnTo>
                <a:lnTo>
                  <a:pt x="2044" y="179"/>
                </a:lnTo>
                <a:lnTo>
                  <a:pt x="2044" y="195"/>
                </a:lnTo>
                <a:lnTo>
                  <a:pt x="2002" y="195"/>
                </a:lnTo>
                <a:lnTo>
                  <a:pt x="2002" y="211"/>
                </a:lnTo>
                <a:lnTo>
                  <a:pt x="2002" y="227"/>
                </a:lnTo>
                <a:lnTo>
                  <a:pt x="2002" y="243"/>
                </a:lnTo>
                <a:lnTo>
                  <a:pt x="2002" y="260"/>
                </a:lnTo>
                <a:lnTo>
                  <a:pt x="2002" y="276"/>
                </a:lnTo>
                <a:lnTo>
                  <a:pt x="2002" y="292"/>
                </a:lnTo>
                <a:lnTo>
                  <a:pt x="2002" y="308"/>
                </a:lnTo>
                <a:lnTo>
                  <a:pt x="2002" y="324"/>
                </a:lnTo>
                <a:lnTo>
                  <a:pt x="2002" y="341"/>
                </a:lnTo>
                <a:lnTo>
                  <a:pt x="2002" y="357"/>
                </a:lnTo>
                <a:lnTo>
                  <a:pt x="2002" y="373"/>
                </a:lnTo>
                <a:lnTo>
                  <a:pt x="1814" y="373"/>
                </a:lnTo>
                <a:lnTo>
                  <a:pt x="1814" y="389"/>
                </a:lnTo>
                <a:lnTo>
                  <a:pt x="1814" y="405"/>
                </a:lnTo>
                <a:lnTo>
                  <a:pt x="1814" y="422"/>
                </a:lnTo>
                <a:lnTo>
                  <a:pt x="1814" y="438"/>
                </a:lnTo>
                <a:lnTo>
                  <a:pt x="1814" y="454"/>
                </a:lnTo>
                <a:lnTo>
                  <a:pt x="1814" y="470"/>
                </a:lnTo>
                <a:lnTo>
                  <a:pt x="1814" y="486"/>
                </a:lnTo>
                <a:lnTo>
                  <a:pt x="1814" y="502"/>
                </a:lnTo>
                <a:lnTo>
                  <a:pt x="1814" y="519"/>
                </a:lnTo>
                <a:lnTo>
                  <a:pt x="1814" y="535"/>
                </a:lnTo>
                <a:lnTo>
                  <a:pt x="1814" y="551"/>
                </a:lnTo>
                <a:lnTo>
                  <a:pt x="1730" y="551"/>
                </a:lnTo>
                <a:lnTo>
                  <a:pt x="1730" y="567"/>
                </a:lnTo>
                <a:lnTo>
                  <a:pt x="1730" y="583"/>
                </a:lnTo>
                <a:lnTo>
                  <a:pt x="1730" y="600"/>
                </a:lnTo>
                <a:lnTo>
                  <a:pt x="1730" y="616"/>
                </a:lnTo>
                <a:lnTo>
                  <a:pt x="1730" y="632"/>
                </a:lnTo>
                <a:lnTo>
                  <a:pt x="1730" y="648"/>
                </a:lnTo>
                <a:lnTo>
                  <a:pt x="1730" y="664"/>
                </a:lnTo>
                <a:lnTo>
                  <a:pt x="1730" y="681"/>
                </a:lnTo>
                <a:lnTo>
                  <a:pt x="1730" y="697"/>
                </a:lnTo>
                <a:lnTo>
                  <a:pt x="1730" y="713"/>
                </a:lnTo>
                <a:lnTo>
                  <a:pt x="1730" y="729"/>
                </a:lnTo>
                <a:lnTo>
                  <a:pt x="1625" y="729"/>
                </a:lnTo>
                <a:lnTo>
                  <a:pt x="1625" y="745"/>
                </a:lnTo>
                <a:lnTo>
                  <a:pt x="1625" y="762"/>
                </a:lnTo>
                <a:lnTo>
                  <a:pt x="1625" y="778"/>
                </a:lnTo>
                <a:lnTo>
                  <a:pt x="1625" y="794"/>
                </a:lnTo>
                <a:lnTo>
                  <a:pt x="1625" y="810"/>
                </a:lnTo>
                <a:lnTo>
                  <a:pt x="1625" y="826"/>
                </a:lnTo>
                <a:lnTo>
                  <a:pt x="1625" y="843"/>
                </a:lnTo>
                <a:lnTo>
                  <a:pt x="1625" y="859"/>
                </a:lnTo>
                <a:lnTo>
                  <a:pt x="1625" y="875"/>
                </a:lnTo>
                <a:lnTo>
                  <a:pt x="1625" y="891"/>
                </a:lnTo>
                <a:lnTo>
                  <a:pt x="1625" y="907"/>
                </a:lnTo>
                <a:lnTo>
                  <a:pt x="1373" y="907"/>
                </a:lnTo>
                <a:lnTo>
                  <a:pt x="1373" y="923"/>
                </a:lnTo>
                <a:lnTo>
                  <a:pt x="1373" y="940"/>
                </a:lnTo>
                <a:lnTo>
                  <a:pt x="1373" y="956"/>
                </a:lnTo>
                <a:lnTo>
                  <a:pt x="1373" y="972"/>
                </a:lnTo>
                <a:lnTo>
                  <a:pt x="1373" y="988"/>
                </a:lnTo>
                <a:lnTo>
                  <a:pt x="1373" y="1004"/>
                </a:lnTo>
                <a:lnTo>
                  <a:pt x="1373" y="1021"/>
                </a:lnTo>
                <a:lnTo>
                  <a:pt x="1373" y="1037"/>
                </a:lnTo>
                <a:lnTo>
                  <a:pt x="1373" y="1053"/>
                </a:lnTo>
                <a:lnTo>
                  <a:pt x="1373" y="1069"/>
                </a:lnTo>
                <a:lnTo>
                  <a:pt x="1373" y="1085"/>
                </a:lnTo>
                <a:lnTo>
                  <a:pt x="1311" y="1085"/>
                </a:lnTo>
                <a:lnTo>
                  <a:pt x="1311" y="1102"/>
                </a:lnTo>
                <a:lnTo>
                  <a:pt x="1311" y="1118"/>
                </a:lnTo>
                <a:lnTo>
                  <a:pt x="1311" y="1134"/>
                </a:lnTo>
                <a:lnTo>
                  <a:pt x="1311" y="1150"/>
                </a:lnTo>
                <a:lnTo>
                  <a:pt x="1311" y="1166"/>
                </a:lnTo>
                <a:lnTo>
                  <a:pt x="1311" y="1182"/>
                </a:lnTo>
                <a:lnTo>
                  <a:pt x="1311" y="1199"/>
                </a:lnTo>
                <a:lnTo>
                  <a:pt x="1311" y="1215"/>
                </a:lnTo>
                <a:lnTo>
                  <a:pt x="1311" y="1231"/>
                </a:lnTo>
                <a:lnTo>
                  <a:pt x="1311" y="1247"/>
                </a:lnTo>
                <a:lnTo>
                  <a:pt x="1311" y="1264"/>
                </a:lnTo>
                <a:lnTo>
                  <a:pt x="996" y="1264"/>
                </a:lnTo>
                <a:lnTo>
                  <a:pt x="996" y="1280"/>
                </a:lnTo>
                <a:lnTo>
                  <a:pt x="996" y="1296"/>
                </a:lnTo>
                <a:lnTo>
                  <a:pt x="996" y="1312"/>
                </a:lnTo>
                <a:lnTo>
                  <a:pt x="996" y="1328"/>
                </a:lnTo>
                <a:lnTo>
                  <a:pt x="996" y="1344"/>
                </a:lnTo>
                <a:lnTo>
                  <a:pt x="996" y="1361"/>
                </a:lnTo>
                <a:lnTo>
                  <a:pt x="996" y="1377"/>
                </a:lnTo>
                <a:lnTo>
                  <a:pt x="996" y="1393"/>
                </a:lnTo>
                <a:lnTo>
                  <a:pt x="996" y="1409"/>
                </a:lnTo>
                <a:lnTo>
                  <a:pt x="996" y="1425"/>
                </a:lnTo>
                <a:lnTo>
                  <a:pt x="996" y="1442"/>
                </a:lnTo>
                <a:lnTo>
                  <a:pt x="766" y="1442"/>
                </a:lnTo>
                <a:lnTo>
                  <a:pt x="766" y="1458"/>
                </a:lnTo>
                <a:lnTo>
                  <a:pt x="766" y="1474"/>
                </a:lnTo>
                <a:lnTo>
                  <a:pt x="766" y="1490"/>
                </a:lnTo>
                <a:lnTo>
                  <a:pt x="766" y="1506"/>
                </a:lnTo>
                <a:lnTo>
                  <a:pt x="766" y="1523"/>
                </a:lnTo>
                <a:lnTo>
                  <a:pt x="766" y="1539"/>
                </a:lnTo>
                <a:lnTo>
                  <a:pt x="766" y="1555"/>
                </a:lnTo>
                <a:lnTo>
                  <a:pt x="766" y="1571"/>
                </a:lnTo>
                <a:lnTo>
                  <a:pt x="766" y="1587"/>
                </a:lnTo>
                <a:lnTo>
                  <a:pt x="766" y="1604"/>
                </a:lnTo>
                <a:lnTo>
                  <a:pt x="766" y="1620"/>
                </a:lnTo>
                <a:lnTo>
                  <a:pt x="0" y="1620"/>
                </a:lnTo>
              </a:path>
            </a:pathLst>
          </a:custGeom>
          <a:noFill/>
          <a:ln w="30163">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8014" name="Rectangle 78"/>
          <p:cNvSpPr>
            <a:spLocks noChangeArrowheads="1"/>
          </p:cNvSpPr>
          <p:nvPr/>
        </p:nvSpPr>
        <p:spPr bwMode="auto">
          <a:xfrm>
            <a:off x="5757863" y="4535488"/>
            <a:ext cx="158750" cy="381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ctr" eaLnBrk="1" hangingPunct="1"/>
            <a:r>
              <a:rPr lang="en-US" altLang="en-US" sz="2500">
                <a:solidFill>
                  <a:srgbClr val="000000"/>
                </a:solidFill>
                <a:latin typeface="Times New Roman" panose="02020603050405020304" pitchFamily="18" charset="0"/>
              </a:rPr>
              <a:t>2</a:t>
            </a:r>
            <a:endParaRPr lang="en-US" altLang="en-US">
              <a:latin typeface="Arial" panose="020B0604020202020204" pitchFamily="34" charset="0"/>
            </a:endParaRPr>
          </a:p>
        </p:txBody>
      </p:sp>
      <p:sp>
        <p:nvSpPr>
          <p:cNvPr id="168015" name="Rectangle 79"/>
          <p:cNvSpPr>
            <a:spLocks noChangeArrowheads="1"/>
          </p:cNvSpPr>
          <p:nvPr/>
        </p:nvSpPr>
        <p:spPr bwMode="auto">
          <a:xfrm>
            <a:off x="6402388" y="4535488"/>
            <a:ext cx="158750" cy="381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ctr" eaLnBrk="1" hangingPunct="1"/>
            <a:r>
              <a:rPr lang="en-US" altLang="en-US" sz="2500">
                <a:solidFill>
                  <a:srgbClr val="000000"/>
                </a:solidFill>
                <a:latin typeface="Times New Roman" panose="02020603050405020304" pitchFamily="18" charset="0"/>
              </a:rPr>
              <a:t>4</a:t>
            </a:r>
            <a:endParaRPr lang="en-US" altLang="en-US">
              <a:latin typeface="Arial" panose="020B0604020202020204" pitchFamily="34" charset="0"/>
            </a:endParaRPr>
          </a:p>
        </p:txBody>
      </p:sp>
      <p:sp>
        <p:nvSpPr>
          <p:cNvPr id="168016" name="Rectangle 80"/>
          <p:cNvSpPr>
            <a:spLocks noChangeArrowheads="1"/>
          </p:cNvSpPr>
          <p:nvPr/>
        </p:nvSpPr>
        <p:spPr bwMode="auto">
          <a:xfrm>
            <a:off x="7072313" y="4535488"/>
            <a:ext cx="158750" cy="381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ctr" eaLnBrk="1" hangingPunct="1"/>
            <a:r>
              <a:rPr lang="en-US" altLang="en-US" sz="2500">
                <a:solidFill>
                  <a:srgbClr val="000000"/>
                </a:solidFill>
                <a:latin typeface="Times New Roman" panose="02020603050405020304" pitchFamily="18" charset="0"/>
              </a:rPr>
              <a:t>6</a:t>
            </a:r>
            <a:endParaRPr lang="en-US" altLang="en-US">
              <a:latin typeface="Arial" panose="020B0604020202020204" pitchFamily="34" charset="0"/>
            </a:endParaRPr>
          </a:p>
        </p:txBody>
      </p:sp>
      <p:sp>
        <p:nvSpPr>
          <p:cNvPr id="168017" name="Rectangle 81"/>
          <p:cNvSpPr>
            <a:spLocks noChangeArrowheads="1"/>
          </p:cNvSpPr>
          <p:nvPr/>
        </p:nvSpPr>
        <p:spPr bwMode="auto">
          <a:xfrm>
            <a:off x="7756525" y="4535488"/>
            <a:ext cx="158750" cy="381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ctr" eaLnBrk="1" hangingPunct="1"/>
            <a:r>
              <a:rPr lang="en-US" altLang="en-US" sz="2500">
                <a:solidFill>
                  <a:srgbClr val="000000"/>
                </a:solidFill>
                <a:latin typeface="Times New Roman" panose="02020603050405020304" pitchFamily="18" charset="0"/>
              </a:rPr>
              <a:t>8</a:t>
            </a:r>
            <a:endParaRPr lang="en-US" altLang="en-US">
              <a:latin typeface="Arial" panose="020B0604020202020204" pitchFamily="34" charset="0"/>
            </a:endParaRPr>
          </a:p>
        </p:txBody>
      </p:sp>
      <p:sp>
        <p:nvSpPr>
          <p:cNvPr id="168018" name="Rectangle 82"/>
          <p:cNvSpPr>
            <a:spLocks noChangeArrowheads="1"/>
          </p:cNvSpPr>
          <p:nvPr/>
        </p:nvSpPr>
        <p:spPr bwMode="auto">
          <a:xfrm>
            <a:off x="5092700" y="4535488"/>
            <a:ext cx="158750" cy="381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ctr" eaLnBrk="1" hangingPunct="1"/>
            <a:r>
              <a:rPr lang="en-US" altLang="en-US" sz="2500">
                <a:solidFill>
                  <a:srgbClr val="000000"/>
                </a:solidFill>
                <a:latin typeface="Times New Roman" panose="02020603050405020304" pitchFamily="18" charset="0"/>
              </a:rPr>
              <a:t>0</a:t>
            </a:r>
            <a:endParaRPr lang="en-US" altLang="en-US">
              <a:latin typeface="Arial" panose="020B0604020202020204" pitchFamily="34" charset="0"/>
            </a:endParaRPr>
          </a:p>
        </p:txBody>
      </p:sp>
      <p:sp>
        <p:nvSpPr>
          <p:cNvPr id="168019" name="Rectangle 83"/>
          <p:cNvSpPr>
            <a:spLocks noChangeArrowheads="1"/>
          </p:cNvSpPr>
          <p:nvPr/>
        </p:nvSpPr>
        <p:spPr bwMode="auto">
          <a:xfrm>
            <a:off x="8293100" y="4535488"/>
            <a:ext cx="317500" cy="381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ctr" eaLnBrk="1" hangingPunct="1"/>
            <a:r>
              <a:rPr lang="en-US" altLang="en-US" sz="2500">
                <a:solidFill>
                  <a:srgbClr val="000000"/>
                </a:solidFill>
                <a:latin typeface="Times New Roman" panose="02020603050405020304" pitchFamily="18" charset="0"/>
              </a:rPr>
              <a:t>10</a:t>
            </a:r>
            <a:endParaRPr lang="en-US" altLang="en-US">
              <a:latin typeface="Arial" panose="020B0604020202020204" pitchFamily="34" charset="0"/>
            </a:endParaRPr>
          </a:p>
        </p:txBody>
      </p:sp>
      <p:sp>
        <p:nvSpPr>
          <p:cNvPr id="168020" name="Rectangle 84"/>
          <p:cNvSpPr>
            <a:spLocks noChangeArrowheads="1"/>
          </p:cNvSpPr>
          <p:nvPr/>
        </p:nvSpPr>
        <p:spPr bwMode="auto">
          <a:xfrm rot="-5400000">
            <a:off x="-946943" y="2974181"/>
            <a:ext cx="2487612"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ctr" eaLnBrk="1" hangingPunct="1"/>
            <a:r>
              <a:rPr lang="en-US" altLang="en-US" sz="2100">
                <a:solidFill>
                  <a:srgbClr val="000000"/>
                </a:solidFill>
                <a:latin typeface="Times New Roman" panose="02020603050405020304" pitchFamily="18" charset="0"/>
              </a:rPr>
              <a:t>Cumulative probability</a:t>
            </a:r>
            <a:endParaRPr lang="en-US" altLang="en-US">
              <a:latin typeface="Arial" panose="020B0604020202020204" pitchFamily="34" charset="0"/>
            </a:endParaRPr>
          </a:p>
        </p:txBody>
      </p:sp>
      <p:sp>
        <p:nvSpPr>
          <p:cNvPr id="168021" name="Rectangle 85"/>
          <p:cNvSpPr>
            <a:spLocks noChangeArrowheads="1"/>
          </p:cNvSpPr>
          <p:nvPr/>
        </p:nvSpPr>
        <p:spPr bwMode="auto">
          <a:xfrm>
            <a:off x="2516188" y="4819650"/>
            <a:ext cx="193675" cy="381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ctr" eaLnBrk="1" hangingPunct="1"/>
            <a:r>
              <a:rPr lang="en-US" altLang="en-US" sz="2500" i="1">
                <a:solidFill>
                  <a:srgbClr val="000000"/>
                </a:solidFill>
                <a:latin typeface="Times New Roman" panose="02020603050405020304" pitchFamily="18" charset="0"/>
              </a:rPr>
              <a:t>X</a:t>
            </a:r>
            <a:endParaRPr lang="en-US" altLang="en-US">
              <a:latin typeface="Arial" panose="020B0604020202020204" pitchFamily="34" charset="0"/>
            </a:endParaRPr>
          </a:p>
        </p:txBody>
      </p:sp>
      <p:sp>
        <p:nvSpPr>
          <p:cNvPr id="168022" name="Rectangle 86"/>
          <p:cNvSpPr>
            <a:spLocks noChangeArrowheads="1"/>
          </p:cNvSpPr>
          <p:nvPr/>
        </p:nvSpPr>
        <p:spPr bwMode="auto">
          <a:xfrm>
            <a:off x="6838950" y="4819650"/>
            <a:ext cx="193675" cy="381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ctr" eaLnBrk="1" hangingPunct="1"/>
            <a:r>
              <a:rPr lang="en-US" altLang="en-US" sz="2500" i="1">
                <a:solidFill>
                  <a:srgbClr val="000000"/>
                </a:solidFill>
                <a:latin typeface="Times New Roman" panose="02020603050405020304" pitchFamily="18" charset="0"/>
              </a:rPr>
              <a:t>X</a:t>
            </a:r>
            <a:endParaRPr lang="en-US" altLang="en-US">
              <a:latin typeface="Arial" panose="020B0604020202020204" pitchFamily="34" charset="0"/>
            </a:endParaRPr>
          </a:p>
        </p:txBody>
      </p:sp>
      <p:sp>
        <p:nvSpPr>
          <p:cNvPr id="168023" name="Rectangle 87"/>
          <p:cNvSpPr>
            <a:spLocks noChangeArrowheads="1"/>
          </p:cNvSpPr>
          <p:nvPr/>
        </p:nvSpPr>
        <p:spPr bwMode="auto">
          <a:xfrm>
            <a:off x="1495425" y="2263775"/>
            <a:ext cx="900113" cy="381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ctr" eaLnBrk="1" hangingPunct="1"/>
            <a:r>
              <a:rPr lang="en-US" altLang="en-US" sz="2500">
                <a:solidFill>
                  <a:srgbClr val="FF0000"/>
                </a:solidFill>
                <a:latin typeface="Times New Roman" panose="02020603050405020304" pitchFamily="18" charset="0"/>
              </a:rPr>
              <a:t>Skinny</a:t>
            </a:r>
            <a:endParaRPr lang="en-US" altLang="en-US">
              <a:solidFill>
                <a:srgbClr val="FF0000"/>
              </a:solidFill>
              <a:latin typeface="Arial" panose="020B0604020202020204" pitchFamily="34" charset="0"/>
            </a:endParaRPr>
          </a:p>
        </p:txBody>
      </p:sp>
      <p:sp>
        <p:nvSpPr>
          <p:cNvPr id="168024" name="Rectangle 88"/>
          <p:cNvSpPr>
            <a:spLocks noChangeArrowheads="1"/>
          </p:cNvSpPr>
          <p:nvPr/>
        </p:nvSpPr>
        <p:spPr bwMode="auto">
          <a:xfrm>
            <a:off x="5816600" y="2263775"/>
            <a:ext cx="706438" cy="381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ctr" eaLnBrk="1" hangingPunct="1"/>
            <a:r>
              <a:rPr lang="en-US" altLang="en-US" sz="2500">
                <a:solidFill>
                  <a:srgbClr val="0000CC"/>
                </a:solidFill>
                <a:latin typeface="Times New Roman" panose="02020603050405020304" pitchFamily="18" charset="0"/>
              </a:rPr>
              <a:t>Puffy</a:t>
            </a:r>
            <a:endParaRPr lang="en-US" altLang="en-US">
              <a:solidFill>
                <a:srgbClr val="0000CC"/>
              </a:solidFill>
              <a:latin typeface="Arial" panose="020B0604020202020204" pitchFamily="34" charset="0"/>
            </a:endParaRPr>
          </a:p>
        </p:txBody>
      </p:sp>
      <p:sp>
        <p:nvSpPr>
          <p:cNvPr id="168025" name="Line 89"/>
          <p:cNvSpPr>
            <a:spLocks noChangeShapeType="1"/>
          </p:cNvSpPr>
          <p:nvPr/>
        </p:nvSpPr>
        <p:spPr bwMode="auto">
          <a:xfrm>
            <a:off x="866775" y="4413250"/>
            <a:ext cx="3325813" cy="1588"/>
          </a:xfrm>
          <a:prstGeom prst="line">
            <a:avLst/>
          </a:prstGeom>
          <a:noFill/>
          <a:ln w="317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8026" name="Line 90"/>
          <p:cNvSpPr>
            <a:spLocks noChangeShapeType="1"/>
          </p:cNvSpPr>
          <p:nvPr/>
        </p:nvSpPr>
        <p:spPr bwMode="auto">
          <a:xfrm>
            <a:off x="866775" y="4413250"/>
            <a:ext cx="1588" cy="73025"/>
          </a:xfrm>
          <a:prstGeom prst="line">
            <a:avLst/>
          </a:prstGeom>
          <a:noFill/>
          <a:ln w="317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8027" name="Line 91"/>
          <p:cNvSpPr>
            <a:spLocks noChangeShapeType="1"/>
          </p:cNvSpPr>
          <p:nvPr/>
        </p:nvSpPr>
        <p:spPr bwMode="auto">
          <a:xfrm>
            <a:off x="866775" y="4413250"/>
            <a:ext cx="1588" cy="122238"/>
          </a:xfrm>
          <a:prstGeom prst="line">
            <a:avLst/>
          </a:prstGeom>
          <a:noFill/>
          <a:ln w="317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8028" name="Line 92"/>
          <p:cNvSpPr>
            <a:spLocks noChangeShapeType="1"/>
          </p:cNvSpPr>
          <p:nvPr/>
        </p:nvSpPr>
        <p:spPr bwMode="auto">
          <a:xfrm>
            <a:off x="1198563" y="4413250"/>
            <a:ext cx="1587" cy="73025"/>
          </a:xfrm>
          <a:prstGeom prst="line">
            <a:avLst/>
          </a:prstGeom>
          <a:noFill/>
          <a:ln w="317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8029" name="Line 93"/>
          <p:cNvSpPr>
            <a:spLocks noChangeShapeType="1"/>
          </p:cNvSpPr>
          <p:nvPr/>
        </p:nvSpPr>
        <p:spPr bwMode="auto">
          <a:xfrm>
            <a:off x="1530350" y="4413250"/>
            <a:ext cx="1588" cy="73025"/>
          </a:xfrm>
          <a:prstGeom prst="line">
            <a:avLst/>
          </a:prstGeom>
          <a:noFill/>
          <a:ln w="317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8030" name="Line 94"/>
          <p:cNvSpPr>
            <a:spLocks noChangeShapeType="1"/>
          </p:cNvSpPr>
          <p:nvPr/>
        </p:nvSpPr>
        <p:spPr bwMode="auto">
          <a:xfrm>
            <a:off x="1863725" y="4413250"/>
            <a:ext cx="1588" cy="73025"/>
          </a:xfrm>
          <a:prstGeom prst="line">
            <a:avLst/>
          </a:prstGeom>
          <a:noFill/>
          <a:ln w="317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8031" name="Line 95"/>
          <p:cNvSpPr>
            <a:spLocks noChangeShapeType="1"/>
          </p:cNvSpPr>
          <p:nvPr/>
        </p:nvSpPr>
        <p:spPr bwMode="auto">
          <a:xfrm>
            <a:off x="2197100" y="4413250"/>
            <a:ext cx="1588" cy="73025"/>
          </a:xfrm>
          <a:prstGeom prst="line">
            <a:avLst/>
          </a:prstGeom>
          <a:noFill/>
          <a:ln w="317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8032" name="Line 96"/>
          <p:cNvSpPr>
            <a:spLocks noChangeShapeType="1"/>
          </p:cNvSpPr>
          <p:nvPr/>
        </p:nvSpPr>
        <p:spPr bwMode="auto">
          <a:xfrm>
            <a:off x="2528888" y="4413250"/>
            <a:ext cx="1587" cy="73025"/>
          </a:xfrm>
          <a:prstGeom prst="line">
            <a:avLst/>
          </a:prstGeom>
          <a:noFill/>
          <a:ln w="317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8033" name="Line 97"/>
          <p:cNvSpPr>
            <a:spLocks noChangeShapeType="1"/>
          </p:cNvSpPr>
          <p:nvPr/>
        </p:nvSpPr>
        <p:spPr bwMode="auto">
          <a:xfrm>
            <a:off x="2862263" y="4413250"/>
            <a:ext cx="1587" cy="73025"/>
          </a:xfrm>
          <a:prstGeom prst="line">
            <a:avLst/>
          </a:prstGeom>
          <a:noFill/>
          <a:ln w="317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8034" name="Line 98"/>
          <p:cNvSpPr>
            <a:spLocks noChangeShapeType="1"/>
          </p:cNvSpPr>
          <p:nvPr/>
        </p:nvSpPr>
        <p:spPr bwMode="auto">
          <a:xfrm>
            <a:off x="3195638" y="4413250"/>
            <a:ext cx="1587" cy="73025"/>
          </a:xfrm>
          <a:prstGeom prst="line">
            <a:avLst/>
          </a:prstGeom>
          <a:noFill/>
          <a:ln w="317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8035" name="Line 99"/>
          <p:cNvSpPr>
            <a:spLocks noChangeShapeType="1"/>
          </p:cNvSpPr>
          <p:nvPr/>
        </p:nvSpPr>
        <p:spPr bwMode="auto">
          <a:xfrm>
            <a:off x="3527425" y="4413250"/>
            <a:ext cx="1588" cy="73025"/>
          </a:xfrm>
          <a:prstGeom prst="line">
            <a:avLst/>
          </a:prstGeom>
          <a:noFill/>
          <a:ln w="317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8036" name="Line 100"/>
          <p:cNvSpPr>
            <a:spLocks noChangeShapeType="1"/>
          </p:cNvSpPr>
          <p:nvPr/>
        </p:nvSpPr>
        <p:spPr bwMode="auto">
          <a:xfrm>
            <a:off x="3860800" y="4413250"/>
            <a:ext cx="1588" cy="73025"/>
          </a:xfrm>
          <a:prstGeom prst="line">
            <a:avLst/>
          </a:prstGeom>
          <a:noFill/>
          <a:ln w="317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8037" name="Line 101"/>
          <p:cNvSpPr>
            <a:spLocks noChangeShapeType="1"/>
          </p:cNvSpPr>
          <p:nvPr/>
        </p:nvSpPr>
        <p:spPr bwMode="auto">
          <a:xfrm>
            <a:off x="4192588" y="4413250"/>
            <a:ext cx="1587" cy="73025"/>
          </a:xfrm>
          <a:prstGeom prst="line">
            <a:avLst/>
          </a:prstGeom>
          <a:noFill/>
          <a:ln w="317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8038" name="Line 102"/>
          <p:cNvSpPr>
            <a:spLocks noChangeShapeType="1"/>
          </p:cNvSpPr>
          <p:nvPr/>
        </p:nvSpPr>
        <p:spPr bwMode="auto">
          <a:xfrm>
            <a:off x="4192588" y="4413250"/>
            <a:ext cx="1587" cy="122238"/>
          </a:xfrm>
          <a:prstGeom prst="line">
            <a:avLst/>
          </a:prstGeom>
          <a:noFill/>
          <a:ln w="317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8039" name="Line 103"/>
          <p:cNvSpPr>
            <a:spLocks noChangeShapeType="1"/>
          </p:cNvSpPr>
          <p:nvPr/>
        </p:nvSpPr>
        <p:spPr bwMode="auto">
          <a:xfrm flipV="1">
            <a:off x="866775" y="1841500"/>
            <a:ext cx="1588" cy="2571750"/>
          </a:xfrm>
          <a:prstGeom prst="line">
            <a:avLst/>
          </a:prstGeom>
          <a:noFill/>
          <a:ln w="317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8040" name="Line 104"/>
          <p:cNvSpPr>
            <a:spLocks noChangeShapeType="1"/>
          </p:cNvSpPr>
          <p:nvPr/>
        </p:nvSpPr>
        <p:spPr bwMode="auto">
          <a:xfrm flipH="1">
            <a:off x="739775" y="4413250"/>
            <a:ext cx="127000" cy="1588"/>
          </a:xfrm>
          <a:prstGeom prst="line">
            <a:avLst/>
          </a:prstGeom>
          <a:noFill/>
          <a:ln w="317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8041" name="Line 105"/>
          <p:cNvSpPr>
            <a:spLocks noChangeShapeType="1"/>
          </p:cNvSpPr>
          <p:nvPr/>
        </p:nvSpPr>
        <p:spPr bwMode="auto">
          <a:xfrm flipH="1">
            <a:off x="708025" y="4413250"/>
            <a:ext cx="158750" cy="1588"/>
          </a:xfrm>
          <a:prstGeom prst="line">
            <a:avLst/>
          </a:prstGeom>
          <a:noFill/>
          <a:ln w="317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8042" name="Line 106"/>
          <p:cNvSpPr>
            <a:spLocks noChangeShapeType="1"/>
          </p:cNvSpPr>
          <p:nvPr/>
        </p:nvSpPr>
        <p:spPr bwMode="auto">
          <a:xfrm flipH="1">
            <a:off x="739775" y="4156075"/>
            <a:ext cx="127000" cy="1588"/>
          </a:xfrm>
          <a:prstGeom prst="line">
            <a:avLst/>
          </a:prstGeom>
          <a:noFill/>
          <a:ln w="317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8043" name="Line 107"/>
          <p:cNvSpPr>
            <a:spLocks noChangeShapeType="1"/>
          </p:cNvSpPr>
          <p:nvPr/>
        </p:nvSpPr>
        <p:spPr bwMode="auto">
          <a:xfrm flipH="1">
            <a:off x="739775" y="3898900"/>
            <a:ext cx="127000" cy="1588"/>
          </a:xfrm>
          <a:prstGeom prst="line">
            <a:avLst/>
          </a:prstGeom>
          <a:noFill/>
          <a:ln w="317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8044" name="Line 108"/>
          <p:cNvSpPr>
            <a:spLocks noChangeShapeType="1"/>
          </p:cNvSpPr>
          <p:nvPr/>
        </p:nvSpPr>
        <p:spPr bwMode="auto">
          <a:xfrm flipH="1">
            <a:off x="739775" y="3641725"/>
            <a:ext cx="127000" cy="1588"/>
          </a:xfrm>
          <a:prstGeom prst="line">
            <a:avLst/>
          </a:prstGeom>
          <a:noFill/>
          <a:ln w="317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8045" name="Line 109"/>
          <p:cNvSpPr>
            <a:spLocks noChangeShapeType="1"/>
          </p:cNvSpPr>
          <p:nvPr/>
        </p:nvSpPr>
        <p:spPr bwMode="auto">
          <a:xfrm flipH="1">
            <a:off x="739775" y="3384550"/>
            <a:ext cx="127000" cy="1588"/>
          </a:xfrm>
          <a:prstGeom prst="line">
            <a:avLst/>
          </a:prstGeom>
          <a:noFill/>
          <a:ln w="317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8046" name="Line 110"/>
          <p:cNvSpPr>
            <a:spLocks noChangeShapeType="1"/>
          </p:cNvSpPr>
          <p:nvPr/>
        </p:nvSpPr>
        <p:spPr bwMode="auto">
          <a:xfrm flipH="1">
            <a:off x="739775" y="3127375"/>
            <a:ext cx="127000" cy="1588"/>
          </a:xfrm>
          <a:prstGeom prst="line">
            <a:avLst/>
          </a:prstGeom>
          <a:noFill/>
          <a:ln w="317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8047" name="Line 111"/>
          <p:cNvSpPr>
            <a:spLocks noChangeShapeType="1"/>
          </p:cNvSpPr>
          <p:nvPr/>
        </p:nvSpPr>
        <p:spPr bwMode="auto">
          <a:xfrm flipH="1">
            <a:off x="708025" y="3127375"/>
            <a:ext cx="158750" cy="1588"/>
          </a:xfrm>
          <a:prstGeom prst="line">
            <a:avLst/>
          </a:prstGeom>
          <a:noFill/>
          <a:ln w="317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8048" name="Line 112"/>
          <p:cNvSpPr>
            <a:spLocks noChangeShapeType="1"/>
          </p:cNvSpPr>
          <p:nvPr/>
        </p:nvSpPr>
        <p:spPr bwMode="auto">
          <a:xfrm flipH="1">
            <a:off x="739775" y="2871788"/>
            <a:ext cx="127000" cy="1587"/>
          </a:xfrm>
          <a:prstGeom prst="line">
            <a:avLst/>
          </a:prstGeom>
          <a:noFill/>
          <a:ln w="317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8049" name="Line 113"/>
          <p:cNvSpPr>
            <a:spLocks noChangeShapeType="1"/>
          </p:cNvSpPr>
          <p:nvPr/>
        </p:nvSpPr>
        <p:spPr bwMode="auto">
          <a:xfrm flipH="1">
            <a:off x="739775" y="2614613"/>
            <a:ext cx="127000" cy="1587"/>
          </a:xfrm>
          <a:prstGeom prst="line">
            <a:avLst/>
          </a:prstGeom>
          <a:noFill/>
          <a:ln w="317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8050" name="Line 114"/>
          <p:cNvSpPr>
            <a:spLocks noChangeShapeType="1"/>
          </p:cNvSpPr>
          <p:nvPr/>
        </p:nvSpPr>
        <p:spPr bwMode="auto">
          <a:xfrm flipH="1">
            <a:off x="739775" y="2357438"/>
            <a:ext cx="127000" cy="1587"/>
          </a:xfrm>
          <a:prstGeom prst="line">
            <a:avLst/>
          </a:prstGeom>
          <a:noFill/>
          <a:ln w="317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8051" name="Line 115"/>
          <p:cNvSpPr>
            <a:spLocks noChangeShapeType="1"/>
          </p:cNvSpPr>
          <p:nvPr/>
        </p:nvSpPr>
        <p:spPr bwMode="auto">
          <a:xfrm flipH="1">
            <a:off x="739775" y="2098675"/>
            <a:ext cx="127000" cy="1588"/>
          </a:xfrm>
          <a:prstGeom prst="line">
            <a:avLst/>
          </a:prstGeom>
          <a:noFill/>
          <a:ln w="317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8052" name="Line 116"/>
          <p:cNvSpPr>
            <a:spLocks noChangeShapeType="1"/>
          </p:cNvSpPr>
          <p:nvPr/>
        </p:nvSpPr>
        <p:spPr bwMode="auto">
          <a:xfrm flipH="1">
            <a:off x="739775" y="1843088"/>
            <a:ext cx="127000" cy="1587"/>
          </a:xfrm>
          <a:prstGeom prst="line">
            <a:avLst/>
          </a:prstGeom>
          <a:noFill/>
          <a:ln w="317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8053" name="Line 117"/>
          <p:cNvSpPr>
            <a:spLocks noChangeShapeType="1"/>
          </p:cNvSpPr>
          <p:nvPr/>
        </p:nvSpPr>
        <p:spPr bwMode="auto">
          <a:xfrm flipH="1">
            <a:off x="708025" y="1843088"/>
            <a:ext cx="158750" cy="1587"/>
          </a:xfrm>
          <a:prstGeom prst="line">
            <a:avLst/>
          </a:prstGeom>
          <a:noFill/>
          <a:ln w="317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8054" name="Freeform 118"/>
          <p:cNvSpPr>
            <a:spLocks/>
          </p:cNvSpPr>
          <p:nvPr/>
        </p:nvSpPr>
        <p:spPr bwMode="auto">
          <a:xfrm>
            <a:off x="1198563" y="1841500"/>
            <a:ext cx="2990850" cy="2571750"/>
          </a:xfrm>
          <a:custGeom>
            <a:avLst/>
            <a:gdLst>
              <a:gd name="T0" fmla="*/ 0 w 1884"/>
              <a:gd name="T1" fmla="*/ 2147483647 h 1620"/>
              <a:gd name="T2" fmla="*/ 0 w 1884"/>
              <a:gd name="T3" fmla="*/ 2147483647 h 1620"/>
              <a:gd name="T4" fmla="*/ 0 w 1884"/>
              <a:gd name="T5" fmla="*/ 2147483647 h 1620"/>
              <a:gd name="T6" fmla="*/ 0 w 1884"/>
              <a:gd name="T7" fmla="*/ 2147483647 h 1620"/>
              <a:gd name="T8" fmla="*/ 0 w 1884"/>
              <a:gd name="T9" fmla="*/ 2147483647 h 1620"/>
              <a:gd name="T10" fmla="*/ 2147483647 w 1884"/>
              <a:gd name="T11" fmla="*/ 2147483647 h 1620"/>
              <a:gd name="T12" fmla="*/ 2147483647 w 1884"/>
              <a:gd name="T13" fmla="*/ 2147483647 h 1620"/>
              <a:gd name="T14" fmla="*/ 2147483647 w 1884"/>
              <a:gd name="T15" fmla="*/ 2147483647 h 1620"/>
              <a:gd name="T16" fmla="*/ 2147483647 w 1884"/>
              <a:gd name="T17" fmla="*/ 2147483647 h 1620"/>
              <a:gd name="T18" fmla="*/ 2147483647 w 1884"/>
              <a:gd name="T19" fmla="*/ 2147483647 h 1620"/>
              <a:gd name="T20" fmla="*/ 2147483647 w 1884"/>
              <a:gd name="T21" fmla="*/ 2147483647 h 1620"/>
              <a:gd name="T22" fmla="*/ 2147483647 w 1884"/>
              <a:gd name="T23" fmla="*/ 2147483647 h 1620"/>
              <a:gd name="T24" fmla="*/ 2147483647 w 1884"/>
              <a:gd name="T25" fmla="*/ 2147483647 h 1620"/>
              <a:gd name="T26" fmla="*/ 2147483647 w 1884"/>
              <a:gd name="T27" fmla="*/ 2147483647 h 1620"/>
              <a:gd name="T28" fmla="*/ 2147483647 w 1884"/>
              <a:gd name="T29" fmla="*/ 2147483647 h 1620"/>
              <a:gd name="T30" fmla="*/ 2147483647 w 1884"/>
              <a:gd name="T31" fmla="*/ 2147483647 h 1620"/>
              <a:gd name="T32" fmla="*/ 2147483647 w 1884"/>
              <a:gd name="T33" fmla="*/ 2147483647 h 1620"/>
              <a:gd name="T34" fmla="*/ 2147483647 w 1884"/>
              <a:gd name="T35" fmla="*/ 2147483647 h 1620"/>
              <a:gd name="T36" fmla="*/ 2147483647 w 1884"/>
              <a:gd name="T37" fmla="*/ 2147483647 h 1620"/>
              <a:gd name="T38" fmla="*/ 2147483647 w 1884"/>
              <a:gd name="T39" fmla="*/ 2147483647 h 1620"/>
              <a:gd name="T40" fmla="*/ 2147483647 w 1884"/>
              <a:gd name="T41" fmla="*/ 2147483647 h 1620"/>
              <a:gd name="T42" fmla="*/ 2147483647 w 1884"/>
              <a:gd name="T43" fmla="*/ 2147483647 h 1620"/>
              <a:gd name="T44" fmla="*/ 2147483647 w 1884"/>
              <a:gd name="T45" fmla="*/ 2147483647 h 1620"/>
              <a:gd name="T46" fmla="*/ 2147483647 w 1884"/>
              <a:gd name="T47" fmla="*/ 2147483647 h 1620"/>
              <a:gd name="T48" fmla="*/ 2147483647 w 1884"/>
              <a:gd name="T49" fmla="*/ 2147483647 h 1620"/>
              <a:gd name="T50" fmla="*/ 2147483647 w 1884"/>
              <a:gd name="T51" fmla="*/ 2147483647 h 1620"/>
              <a:gd name="T52" fmla="*/ 2147483647 w 1884"/>
              <a:gd name="T53" fmla="*/ 0 h 1620"/>
              <a:gd name="T54" fmla="*/ 2147483647 w 1884"/>
              <a:gd name="T55" fmla="*/ 2147483647 h 1620"/>
              <a:gd name="T56" fmla="*/ 2147483647 w 1884"/>
              <a:gd name="T57" fmla="*/ 2147483647 h 1620"/>
              <a:gd name="T58" fmla="*/ 2147483647 w 1884"/>
              <a:gd name="T59" fmla="*/ 2147483647 h 1620"/>
              <a:gd name="T60" fmla="*/ 2147483647 w 1884"/>
              <a:gd name="T61" fmla="*/ 2147483647 h 1620"/>
              <a:gd name="T62" fmla="*/ 2147483647 w 1884"/>
              <a:gd name="T63" fmla="*/ 2147483647 h 1620"/>
              <a:gd name="T64" fmla="*/ 2147483647 w 1884"/>
              <a:gd name="T65" fmla="*/ 2147483647 h 1620"/>
              <a:gd name="T66" fmla="*/ 2147483647 w 1884"/>
              <a:gd name="T67" fmla="*/ 2147483647 h 1620"/>
              <a:gd name="T68" fmla="*/ 2147483647 w 1884"/>
              <a:gd name="T69" fmla="*/ 2147483647 h 1620"/>
              <a:gd name="T70" fmla="*/ 2147483647 w 1884"/>
              <a:gd name="T71" fmla="*/ 2147483647 h 1620"/>
              <a:gd name="T72" fmla="*/ 2147483647 w 1884"/>
              <a:gd name="T73" fmla="*/ 2147483647 h 1620"/>
              <a:gd name="T74" fmla="*/ 2147483647 w 1884"/>
              <a:gd name="T75" fmla="*/ 2147483647 h 1620"/>
              <a:gd name="T76" fmla="*/ 2147483647 w 1884"/>
              <a:gd name="T77" fmla="*/ 2147483647 h 1620"/>
              <a:gd name="T78" fmla="*/ 2147483647 w 1884"/>
              <a:gd name="T79" fmla="*/ 2147483647 h 1620"/>
              <a:gd name="T80" fmla="*/ 2147483647 w 1884"/>
              <a:gd name="T81" fmla="*/ 2147483647 h 1620"/>
              <a:gd name="T82" fmla="*/ 2147483647 w 1884"/>
              <a:gd name="T83" fmla="*/ 2147483647 h 1620"/>
              <a:gd name="T84" fmla="*/ 2147483647 w 1884"/>
              <a:gd name="T85" fmla="*/ 2147483647 h 1620"/>
              <a:gd name="T86" fmla="*/ 2147483647 w 1884"/>
              <a:gd name="T87" fmla="*/ 2147483647 h 1620"/>
              <a:gd name="T88" fmla="*/ 2147483647 w 1884"/>
              <a:gd name="T89" fmla="*/ 2147483647 h 1620"/>
              <a:gd name="T90" fmla="*/ 2147483647 w 1884"/>
              <a:gd name="T91" fmla="*/ 2147483647 h 1620"/>
              <a:gd name="T92" fmla="*/ 2147483647 w 1884"/>
              <a:gd name="T93" fmla="*/ 2147483647 h 1620"/>
              <a:gd name="T94" fmla="*/ 2147483647 w 1884"/>
              <a:gd name="T95" fmla="*/ 2147483647 h 1620"/>
              <a:gd name="T96" fmla="*/ 2147483647 w 1884"/>
              <a:gd name="T97" fmla="*/ 2147483647 h 1620"/>
              <a:gd name="T98" fmla="*/ 2147483647 w 1884"/>
              <a:gd name="T99" fmla="*/ 2147483647 h 1620"/>
              <a:gd name="T100" fmla="*/ 2147483647 w 1884"/>
              <a:gd name="T101" fmla="*/ 2147483647 h 1620"/>
              <a:gd name="T102" fmla="*/ 2147483647 w 1884"/>
              <a:gd name="T103" fmla="*/ 2147483647 h 1620"/>
              <a:gd name="T104" fmla="*/ 2147483647 w 1884"/>
              <a:gd name="T105" fmla="*/ 2147483647 h 162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884"/>
              <a:gd name="T160" fmla="*/ 0 h 1620"/>
              <a:gd name="T161" fmla="*/ 1884 w 1884"/>
              <a:gd name="T162" fmla="*/ 1620 h 1620"/>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884" h="1620">
                <a:moveTo>
                  <a:pt x="0" y="1620"/>
                </a:moveTo>
                <a:lnTo>
                  <a:pt x="0" y="1620"/>
                </a:lnTo>
                <a:lnTo>
                  <a:pt x="0" y="1603"/>
                </a:lnTo>
                <a:lnTo>
                  <a:pt x="0" y="1588"/>
                </a:lnTo>
                <a:lnTo>
                  <a:pt x="0" y="1571"/>
                </a:lnTo>
                <a:lnTo>
                  <a:pt x="0" y="1554"/>
                </a:lnTo>
                <a:lnTo>
                  <a:pt x="0" y="1539"/>
                </a:lnTo>
                <a:lnTo>
                  <a:pt x="0" y="1522"/>
                </a:lnTo>
                <a:lnTo>
                  <a:pt x="0" y="1506"/>
                </a:lnTo>
                <a:lnTo>
                  <a:pt x="0" y="1490"/>
                </a:lnTo>
                <a:lnTo>
                  <a:pt x="0" y="1474"/>
                </a:lnTo>
                <a:lnTo>
                  <a:pt x="0" y="1457"/>
                </a:lnTo>
                <a:lnTo>
                  <a:pt x="0" y="1442"/>
                </a:lnTo>
                <a:lnTo>
                  <a:pt x="0" y="1425"/>
                </a:lnTo>
                <a:lnTo>
                  <a:pt x="0" y="1409"/>
                </a:lnTo>
                <a:lnTo>
                  <a:pt x="0" y="1393"/>
                </a:lnTo>
                <a:lnTo>
                  <a:pt x="0" y="1377"/>
                </a:lnTo>
                <a:lnTo>
                  <a:pt x="0" y="1360"/>
                </a:lnTo>
                <a:lnTo>
                  <a:pt x="0" y="1344"/>
                </a:lnTo>
                <a:lnTo>
                  <a:pt x="0" y="1346"/>
                </a:lnTo>
                <a:lnTo>
                  <a:pt x="349" y="1346"/>
                </a:lnTo>
                <a:lnTo>
                  <a:pt x="352" y="1312"/>
                </a:lnTo>
                <a:lnTo>
                  <a:pt x="352" y="1295"/>
                </a:lnTo>
                <a:lnTo>
                  <a:pt x="352" y="1280"/>
                </a:lnTo>
                <a:lnTo>
                  <a:pt x="352" y="1263"/>
                </a:lnTo>
                <a:lnTo>
                  <a:pt x="352" y="1248"/>
                </a:lnTo>
                <a:lnTo>
                  <a:pt x="352" y="1231"/>
                </a:lnTo>
                <a:lnTo>
                  <a:pt x="352" y="1215"/>
                </a:lnTo>
                <a:lnTo>
                  <a:pt x="352" y="1198"/>
                </a:lnTo>
                <a:lnTo>
                  <a:pt x="352" y="1183"/>
                </a:lnTo>
                <a:lnTo>
                  <a:pt x="352" y="1166"/>
                </a:lnTo>
                <a:lnTo>
                  <a:pt x="352" y="1150"/>
                </a:lnTo>
                <a:lnTo>
                  <a:pt x="352" y="1134"/>
                </a:lnTo>
                <a:lnTo>
                  <a:pt x="352" y="1118"/>
                </a:lnTo>
                <a:lnTo>
                  <a:pt x="352" y="1101"/>
                </a:lnTo>
                <a:lnTo>
                  <a:pt x="352" y="1086"/>
                </a:lnTo>
                <a:lnTo>
                  <a:pt x="351" y="1077"/>
                </a:lnTo>
                <a:lnTo>
                  <a:pt x="555" y="1077"/>
                </a:lnTo>
                <a:lnTo>
                  <a:pt x="558" y="1053"/>
                </a:lnTo>
                <a:lnTo>
                  <a:pt x="558" y="1037"/>
                </a:lnTo>
                <a:lnTo>
                  <a:pt x="558" y="1021"/>
                </a:lnTo>
                <a:lnTo>
                  <a:pt x="558" y="1004"/>
                </a:lnTo>
                <a:lnTo>
                  <a:pt x="558" y="988"/>
                </a:lnTo>
                <a:lnTo>
                  <a:pt x="558" y="972"/>
                </a:lnTo>
                <a:lnTo>
                  <a:pt x="558" y="956"/>
                </a:lnTo>
                <a:lnTo>
                  <a:pt x="558" y="940"/>
                </a:lnTo>
                <a:lnTo>
                  <a:pt x="558" y="923"/>
                </a:lnTo>
                <a:lnTo>
                  <a:pt x="558" y="907"/>
                </a:lnTo>
                <a:lnTo>
                  <a:pt x="558" y="891"/>
                </a:lnTo>
                <a:lnTo>
                  <a:pt x="558" y="875"/>
                </a:lnTo>
                <a:lnTo>
                  <a:pt x="558" y="858"/>
                </a:lnTo>
                <a:lnTo>
                  <a:pt x="558" y="843"/>
                </a:lnTo>
                <a:lnTo>
                  <a:pt x="558" y="826"/>
                </a:lnTo>
                <a:lnTo>
                  <a:pt x="558" y="810"/>
                </a:lnTo>
                <a:lnTo>
                  <a:pt x="557" y="809"/>
                </a:lnTo>
                <a:lnTo>
                  <a:pt x="557" y="811"/>
                </a:lnTo>
                <a:lnTo>
                  <a:pt x="557" y="809"/>
                </a:lnTo>
                <a:lnTo>
                  <a:pt x="1367" y="807"/>
                </a:lnTo>
                <a:lnTo>
                  <a:pt x="1366" y="761"/>
                </a:lnTo>
                <a:lnTo>
                  <a:pt x="1366" y="745"/>
                </a:lnTo>
                <a:lnTo>
                  <a:pt x="1366" y="729"/>
                </a:lnTo>
                <a:lnTo>
                  <a:pt x="1366" y="713"/>
                </a:lnTo>
                <a:lnTo>
                  <a:pt x="1366" y="696"/>
                </a:lnTo>
                <a:lnTo>
                  <a:pt x="1366" y="681"/>
                </a:lnTo>
                <a:lnTo>
                  <a:pt x="1366" y="664"/>
                </a:lnTo>
                <a:lnTo>
                  <a:pt x="1366" y="648"/>
                </a:lnTo>
                <a:lnTo>
                  <a:pt x="1366" y="632"/>
                </a:lnTo>
                <a:lnTo>
                  <a:pt x="1366" y="616"/>
                </a:lnTo>
                <a:lnTo>
                  <a:pt x="1366" y="599"/>
                </a:lnTo>
                <a:lnTo>
                  <a:pt x="1366" y="584"/>
                </a:lnTo>
                <a:lnTo>
                  <a:pt x="1366" y="567"/>
                </a:lnTo>
                <a:lnTo>
                  <a:pt x="1366" y="551"/>
                </a:lnTo>
                <a:lnTo>
                  <a:pt x="1366" y="535"/>
                </a:lnTo>
                <a:lnTo>
                  <a:pt x="1365" y="534"/>
                </a:lnTo>
                <a:lnTo>
                  <a:pt x="1409" y="534"/>
                </a:lnTo>
                <a:lnTo>
                  <a:pt x="1411" y="502"/>
                </a:lnTo>
                <a:lnTo>
                  <a:pt x="1411" y="487"/>
                </a:lnTo>
                <a:lnTo>
                  <a:pt x="1411" y="470"/>
                </a:lnTo>
                <a:lnTo>
                  <a:pt x="1411" y="454"/>
                </a:lnTo>
                <a:lnTo>
                  <a:pt x="1411" y="437"/>
                </a:lnTo>
                <a:lnTo>
                  <a:pt x="1411" y="422"/>
                </a:lnTo>
                <a:lnTo>
                  <a:pt x="1411" y="405"/>
                </a:lnTo>
                <a:lnTo>
                  <a:pt x="1411" y="389"/>
                </a:lnTo>
                <a:lnTo>
                  <a:pt x="1411" y="373"/>
                </a:lnTo>
                <a:lnTo>
                  <a:pt x="1411" y="357"/>
                </a:lnTo>
                <a:lnTo>
                  <a:pt x="1411" y="340"/>
                </a:lnTo>
                <a:lnTo>
                  <a:pt x="1411" y="325"/>
                </a:lnTo>
                <a:lnTo>
                  <a:pt x="1411" y="308"/>
                </a:lnTo>
                <a:lnTo>
                  <a:pt x="1411" y="291"/>
                </a:lnTo>
                <a:lnTo>
                  <a:pt x="1411" y="276"/>
                </a:lnTo>
                <a:lnTo>
                  <a:pt x="1411" y="268"/>
                </a:lnTo>
                <a:lnTo>
                  <a:pt x="1765" y="268"/>
                </a:lnTo>
                <a:lnTo>
                  <a:pt x="1768" y="243"/>
                </a:lnTo>
                <a:lnTo>
                  <a:pt x="1768" y="227"/>
                </a:lnTo>
                <a:lnTo>
                  <a:pt x="1768" y="211"/>
                </a:lnTo>
                <a:lnTo>
                  <a:pt x="1768" y="194"/>
                </a:lnTo>
                <a:lnTo>
                  <a:pt x="1768" y="179"/>
                </a:lnTo>
                <a:lnTo>
                  <a:pt x="1768" y="162"/>
                </a:lnTo>
                <a:lnTo>
                  <a:pt x="1768" y="146"/>
                </a:lnTo>
                <a:lnTo>
                  <a:pt x="1768" y="130"/>
                </a:lnTo>
                <a:lnTo>
                  <a:pt x="1768" y="114"/>
                </a:lnTo>
                <a:lnTo>
                  <a:pt x="1768" y="97"/>
                </a:lnTo>
                <a:lnTo>
                  <a:pt x="1768" y="81"/>
                </a:lnTo>
                <a:lnTo>
                  <a:pt x="1768" y="65"/>
                </a:lnTo>
                <a:lnTo>
                  <a:pt x="1768" y="49"/>
                </a:lnTo>
                <a:lnTo>
                  <a:pt x="1768" y="32"/>
                </a:lnTo>
                <a:lnTo>
                  <a:pt x="1768" y="17"/>
                </a:lnTo>
                <a:lnTo>
                  <a:pt x="1768" y="0"/>
                </a:lnTo>
                <a:lnTo>
                  <a:pt x="1884" y="0"/>
                </a:lnTo>
                <a:lnTo>
                  <a:pt x="1884" y="17"/>
                </a:lnTo>
                <a:lnTo>
                  <a:pt x="1884" y="32"/>
                </a:lnTo>
                <a:lnTo>
                  <a:pt x="1884" y="49"/>
                </a:lnTo>
                <a:lnTo>
                  <a:pt x="1884" y="65"/>
                </a:lnTo>
                <a:lnTo>
                  <a:pt x="1884" y="81"/>
                </a:lnTo>
                <a:lnTo>
                  <a:pt x="1884" y="97"/>
                </a:lnTo>
                <a:lnTo>
                  <a:pt x="1884" y="114"/>
                </a:lnTo>
                <a:lnTo>
                  <a:pt x="1884" y="130"/>
                </a:lnTo>
                <a:lnTo>
                  <a:pt x="1884" y="146"/>
                </a:lnTo>
                <a:lnTo>
                  <a:pt x="1884" y="162"/>
                </a:lnTo>
                <a:lnTo>
                  <a:pt x="1884" y="179"/>
                </a:lnTo>
                <a:lnTo>
                  <a:pt x="1884" y="194"/>
                </a:lnTo>
                <a:lnTo>
                  <a:pt x="1884" y="211"/>
                </a:lnTo>
                <a:lnTo>
                  <a:pt x="1884" y="227"/>
                </a:lnTo>
                <a:lnTo>
                  <a:pt x="1884" y="243"/>
                </a:lnTo>
                <a:lnTo>
                  <a:pt x="1884" y="259"/>
                </a:lnTo>
                <a:lnTo>
                  <a:pt x="1883" y="272"/>
                </a:lnTo>
                <a:lnTo>
                  <a:pt x="1539" y="272"/>
                </a:lnTo>
                <a:lnTo>
                  <a:pt x="1541" y="291"/>
                </a:lnTo>
                <a:lnTo>
                  <a:pt x="1541" y="308"/>
                </a:lnTo>
                <a:lnTo>
                  <a:pt x="1541" y="325"/>
                </a:lnTo>
                <a:lnTo>
                  <a:pt x="1541" y="340"/>
                </a:lnTo>
                <a:lnTo>
                  <a:pt x="1541" y="357"/>
                </a:lnTo>
                <a:lnTo>
                  <a:pt x="1541" y="373"/>
                </a:lnTo>
                <a:lnTo>
                  <a:pt x="1541" y="389"/>
                </a:lnTo>
                <a:lnTo>
                  <a:pt x="1541" y="405"/>
                </a:lnTo>
                <a:lnTo>
                  <a:pt x="1541" y="422"/>
                </a:lnTo>
                <a:lnTo>
                  <a:pt x="1541" y="437"/>
                </a:lnTo>
                <a:lnTo>
                  <a:pt x="1541" y="454"/>
                </a:lnTo>
                <a:lnTo>
                  <a:pt x="1541" y="470"/>
                </a:lnTo>
                <a:lnTo>
                  <a:pt x="1541" y="487"/>
                </a:lnTo>
                <a:lnTo>
                  <a:pt x="1541" y="502"/>
                </a:lnTo>
                <a:lnTo>
                  <a:pt x="1541" y="519"/>
                </a:lnTo>
                <a:lnTo>
                  <a:pt x="1541" y="535"/>
                </a:lnTo>
                <a:lnTo>
                  <a:pt x="1539" y="538"/>
                </a:lnTo>
                <a:lnTo>
                  <a:pt x="1396" y="538"/>
                </a:lnTo>
                <a:lnTo>
                  <a:pt x="1397" y="567"/>
                </a:lnTo>
                <a:lnTo>
                  <a:pt x="1397" y="584"/>
                </a:lnTo>
                <a:lnTo>
                  <a:pt x="1397" y="599"/>
                </a:lnTo>
                <a:lnTo>
                  <a:pt x="1397" y="616"/>
                </a:lnTo>
                <a:lnTo>
                  <a:pt x="1397" y="632"/>
                </a:lnTo>
                <a:lnTo>
                  <a:pt x="1397" y="648"/>
                </a:lnTo>
                <a:lnTo>
                  <a:pt x="1397" y="664"/>
                </a:lnTo>
                <a:lnTo>
                  <a:pt x="1397" y="681"/>
                </a:lnTo>
                <a:lnTo>
                  <a:pt x="1397" y="696"/>
                </a:lnTo>
                <a:lnTo>
                  <a:pt x="1397" y="713"/>
                </a:lnTo>
                <a:lnTo>
                  <a:pt x="1397" y="729"/>
                </a:lnTo>
                <a:lnTo>
                  <a:pt x="1397" y="745"/>
                </a:lnTo>
                <a:lnTo>
                  <a:pt x="1397" y="761"/>
                </a:lnTo>
                <a:lnTo>
                  <a:pt x="1397" y="778"/>
                </a:lnTo>
                <a:lnTo>
                  <a:pt x="1397" y="793"/>
                </a:lnTo>
                <a:lnTo>
                  <a:pt x="1397" y="810"/>
                </a:lnTo>
                <a:lnTo>
                  <a:pt x="750" y="810"/>
                </a:lnTo>
                <a:lnTo>
                  <a:pt x="750" y="826"/>
                </a:lnTo>
                <a:lnTo>
                  <a:pt x="750" y="843"/>
                </a:lnTo>
                <a:lnTo>
                  <a:pt x="750" y="858"/>
                </a:lnTo>
                <a:lnTo>
                  <a:pt x="750" y="875"/>
                </a:lnTo>
                <a:lnTo>
                  <a:pt x="750" y="891"/>
                </a:lnTo>
                <a:lnTo>
                  <a:pt x="750" y="907"/>
                </a:lnTo>
                <a:lnTo>
                  <a:pt x="750" y="923"/>
                </a:lnTo>
                <a:lnTo>
                  <a:pt x="750" y="940"/>
                </a:lnTo>
                <a:lnTo>
                  <a:pt x="750" y="956"/>
                </a:lnTo>
                <a:lnTo>
                  <a:pt x="750" y="972"/>
                </a:lnTo>
                <a:lnTo>
                  <a:pt x="750" y="988"/>
                </a:lnTo>
                <a:lnTo>
                  <a:pt x="750" y="1004"/>
                </a:lnTo>
                <a:lnTo>
                  <a:pt x="750" y="1021"/>
                </a:lnTo>
                <a:lnTo>
                  <a:pt x="750" y="1037"/>
                </a:lnTo>
                <a:lnTo>
                  <a:pt x="750" y="1053"/>
                </a:lnTo>
                <a:lnTo>
                  <a:pt x="750" y="1069"/>
                </a:lnTo>
                <a:lnTo>
                  <a:pt x="747" y="1079"/>
                </a:lnTo>
                <a:lnTo>
                  <a:pt x="415" y="1081"/>
                </a:lnTo>
                <a:lnTo>
                  <a:pt x="415" y="1101"/>
                </a:lnTo>
                <a:lnTo>
                  <a:pt x="415" y="1118"/>
                </a:lnTo>
                <a:lnTo>
                  <a:pt x="415" y="1134"/>
                </a:lnTo>
                <a:lnTo>
                  <a:pt x="415" y="1150"/>
                </a:lnTo>
                <a:lnTo>
                  <a:pt x="415" y="1166"/>
                </a:lnTo>
                <a:lnTo>
                  <a:pt x="415" y="1183"/>
                </a:lnTo>
                <a:lnTo>
                  <a:pt x="415" y="1198"/>
                </a:lnTo>
                <a:lnTo>
                  <a:pt x="415" y="1215"/>
                </a:lnTo>
                <a:lnTo>
                  <a:pt x="415" y="1231"/>
                </a:lnTo>
                <a:lnTo>
                  <a:pt x="415" y="1248"/>
                </a:lnTo>
                <a:lnTo>
                  <a:pt x="415" y="1263"/>
                </a:lnTo>
                <a:lnTo>
                  <a:pt x="415" y="1280"/>
                </a:lnTo>
                <a:lnTo>
                  <a:pt x="415" y="1295"/>
                </a:lnTo>
                <a:lnTo>
                  <a:pt x="415" y="1312"/>
                </a:lnTo>
                <a:lnTo>
                  <a:pt x="415" y="1328"/>
                </a:lnTo>
                <a:lnTo>
                  <a:pt x="415" y="1344"/>
                </a:lnTo>
                <a:lnTo>
                  <a:pt x="415" y="1346"/>
                </a:lnTo>
                <a:lnTo>
                  <a:pt x="109" y="1348"/>
                </a:lnTo>
                <a:lnTo>
                  <a:pt x="109" y="1377"/>
                </a:lnTo>
                <a:lnTo>
                  <a:pt x="109" y="1393"/>
                </a:lnTo>
                <a:lnTo>
                  <a:pt x="109" y="1409"/>
                </a:lnTo>
                <a:lnTo>
                  <a:pt x="109" y="1425"/>
                </a:lnTo>
                <a:lnTo>
                  <a:pt x="109" y="1442"/>
                </a:lnTo>
                <a:lnTo>
                  <a:pt x="109" y="1457"/>
                </a:lnTo>
                <a:lnTo>
                  <a:pt x="109" y="1474"/>
                </a:lnTo>
                <a:lnTo>
                  <a:pt x="109" y="1490"/>
                </a:lnTo>
                <a:lnTo>
                  <a:pt x="109" y="1506"/>
                </a:lnTo>
                <a:lnTo>
                  <a:pt x="109" y="1522"/>
                </a:lnTo>
                <a:lnTo>
                  <a:pt x="109" y="1539"/>
                </a:lnTo>
                <a:lnTo>
                  <a:pt x="109" y="1554"/>
                </a:lnTo>
                <a:lnTo>
                  <a:pt x="109" y="1571"/>
                </a:lnTo>
                <a:lnTo>
                  <a:pt x="109" y="1588"/>
                </a:lnTo>
                <a:lnTo>
                  <a:pt x="109" y="1603"/>
                </a:lnTo>
                <a:lnTo>
                  <a:pt x="109" y="1620"/>
                </a:lnTo>
                <a:lnTo>
                  <a:pt x="0" y="1620"/>
                </a:lnTo>
              </a:path>
            </a:pathLst>
          </a:custGeom>
          <a:noFill/>
          <a:ln w="30163">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8055" name="Line 119"/>
          <p:cNvSpPr>
            <a:spLocks noChangeShapeType="1"/>
          </p:cNvSpPr>
          <p:nvPr/>
        </p:nvSpPr>
        <p:spPr bwMode="auto">
          <a:xfrm>
            <a:off x="5157788" y="4413250"/>
            <a:ext cx="3327400" cy="1588"/>
          </a:xfrm>
          <a:prstGeom prst="line">
            <a:avLst/>
          </a:prstGeom>
          <a:noFill/>
          <a:ln w="317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8056" name="Line 120"/>
          <p:cNvSpPr>
            <a:spLocks noChangeShapeType="1"/>
          </p:cNvSpPr>
          <p:nvPr/>
        </p:nvSpPr>
        <p:spPr bwMode="auto">
          <a:xfrm>
            <a:off x="5157788" y="4413250"/>
            <a:ext cx="1587" cy="73025"/>
          </a:xfrm>
          <a:prstGeom prst="line">
            <a:avLst/>
          </a:prstGeom>
          <a:noFill/>
          <a:ln w="317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8057" name="Line 121"/>
          <p:cNvSpPr>
            <a:spLocks noChangeShapeType="1"/>
          </p:cNvSpPr>
          <p:nvPr/>
        </p:nvSpPr>
        <p:spPr bwMode="auto">
          <a:xfrm>
            <a:off x="5157788" y="4413250"/>
            <a:ext cx="1587" cy="122238"/>
          </a:xfrm>
          <a:prstGeom prst="line">
            <a:avLst/>
          </a:prstGeom>
          <a:noFill/>
          <a:ln w="317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8058" name="Line 122"/>
          <p:cNvSpPr>
            <a:spLocks noChangeShapeType="1"/>
          </p:cNvSpPr>
          <p:nvPr/>
        </p:nvSpPr>
        <p:spPr bwMode="auto">
          <a:xfrm>
            <a:off x="5491163" y="4413250"/>
            <a:ext cx="1587" cy="73025"/>
          </a:xfrm>
          <a:prstGeom prst="line">
            <a:avLst/>
          </a:prstGeom>
          <a:noFill/>
          <a:ln w="317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8059" name="Line 123"/>
          <p:cNvSpPr>
            <a:spLocks noChangeShapeType="1"/>
          </p:cNvSpPr>
          <p:nvPr/>
        </p:nvSpPr>
        <p:spPr bwMode="auto">
          <a:xfrm>
            <a:off x="5822950" y="4413250"/>
            <a:ext cx="1588" cy="73025"/>
          </a:xfrm>
          <a:prstGeom prst="line">
            <a:avLst/>
          </a:prstGeom>
          <a:noFill/>
          <a:ln w="317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8060" name="Line 124"/>
          <p:cNvSpPr>
            <a:spLocks noChangeShapeType="1"/>
          </p:cNvSpPr>
          <p:nvPr/>
        </p:nvSpPr>
        <p:spPr bwMode="auto">
          <a:xfrm>
            <a:off x="6154738" y="4413250"/>
            <a:ext cx="1587" cy="73025"/>
          </a:xfrm>
          <a:prstGeom prst="line">
            <a:avLst/>
          </a:prstGeom>
          <a:noFill/>
          <a:ln w="317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8061" name="Line 125"/>
          <p:cNvSpPr>
            <a:spLocks noChangeShapeType="1"/>
          </p:cNvSpPr>
          <p:nvPr/>
        </p:nvSpPr>
        <p:spPr bwMode="auto">
          <a:xfrm>
            <a:off x="6489700" y="4413250"/>
            <a:ext cx="1588" cy="73025"/>
          </a:xfrm>
          <a:prstGeom prst="line">
            <a:avLst/>
          </a:prstGeom>
          <a:noFill/>
          <a:ln w="317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8062" name="Line 126"/>
          <p:cNvSpPr>
            <a:spLocks noChangeShapeType="1"/>
          </p:cNvSpPr>
          <p:nvPr/>
        </p:nvSpPr>
        <p:spPr bwMode="auto">
          <a:xfrm>
            <a:off x="6821488" y="4413250"/>
            <a:ext cx="1587" cy="73025"/>
          </a:xfrm>
          <a:prstGeom prst="line">
            <a:avLst/>
          </a:prstGeom>
          <a:noFill/>
          <a:ln w="317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8063" name="Line 127"/>
          <p:cNvSpPr>
            <a:spLocks noChangeShapeType="1"/>
          </p:cNvSpPr>
          <p:nvPr/>
        </p:nvSpPr>
        <p:spPr bwMode="auto">
          <a:xfrm>
            <a:off x="7153275" y="4413250"/>
            <a:ext cx="1588" cy="73025"/>
          </a:xfrm>
          <a:prstGeom prst="line">
            <a:avLst/>
          </a:prstGeom>
          <a:noFill/>
          <a:ln w="317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8064" name="Line 128"/>
          <p:cNvSpPr>
            <a:spLocks noChangeShapeType="1"/>
          </p:cNvSpPr>
          <p:nvPr/>
        </p:nvSpPr>
        <p:spPr bwMode="auto">
          <a:xfrm>
            <a:off x="7488238" y="4413250"/>
            <a:ext cx="1587" cy="73025"/>
          </a:xfrm>
          <a:prstGeom prst="line">
            <a:avLst/>
          </a:prstGeom>
          <a:noFill/>
          <a:ln w="317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8065" name="Line 129"/>
          <p:cNvSpPr>
            <a:spLocks noChangeShapeType="1"/>
          </p:cNvSpPr>
          <p:nvPr/>
        </p:nvSpPr>
        <p:spPr bwMode="auto">
          <a:xfrm>
            <a:off x="7820025" y="4413250"/>
            <a:ext cx="1588" cy="73025"/>
          </a:xfrm>
          <a:prstGeom prst="line">
            <a:avLst/>
          </a:prstGeom>
          <a:noFill/>
          <a:ln w="317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8066" name="Line 130"/>
          <p:cNvSpPr>
            <a:spLocks noChangeShapeType="1"/>
          </p:cNvSpPr>
          <p:nvPr/>
        </p:nvSpPr>
        <p:spPr bwMode="auto">
          <a:xfrm>
            <a:off x="8151813" y="4413250"/>
            <a:ext cx="1587" cy="73025"/>
          </a:xfrm>
          <a:prstGeom prst="line">
            <a:avLst/>
          </a:prstGeom>
          <a:noFill/>
          <a:ln w="317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8067" name="Line 131"/>
          <p:cNvSpPr>
            <a:spLocks noChangeShapeType="1"/>
          </p:cNvSpPr>
          <p:nvPr/>
        </p:nvSpPr>
        <p:spPr bwMode="auto">
          <a:xfrm>
            <a:off x="8485188" y="4413250"/>
            <a:ext cx="1587" cy="73025"/>
          </a:xfrm>
          <a:prstGeom prst="line">
            <a:avLst/>
          </a:prstGeom>
          <a:noFill/>
          <a:ln w="317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8068" name="Line 132"/>
          <p:cNvSpPr>
            <a:spLocks noChangeShapeType="1"/>
          </p:cNvSpPr>
          <p:nvPr/>
        </p:nvSpPr>
        <p:spPr bwMode="auto">
          <a:xfrm>
            <a:off x="8485188" y="4413250"/>
            <a:ext cx="1587" cy="122238"/>
          </a:xfrm>
          <a:prstGeom prst="line">
            <a:avLst/>
          </a:prstGeom>
          <a:noFill/>
          <a:ln w="317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8069" name="Line 133"/>
          <p:cNvSpPr>
            <a:spLocks noChangeShapeType="1"/>
          </p:cNvSpPr>
          <p:nvPr/>
        </p:nvSpPr>
        <p:spPr bwMode="auto">
          <a:xfrm flipV="1">
            <a:off x="5157788" y="1841500"/>
            <a:ext cx="1587" cy="2571750"/>
          </a:xfrm>
          <a:prstGeom prst="line">
            <a:avLst/>
          </a:prstGeom>
          <a:noFill/>
          <a:ln w="317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8070" name="Line 134"/>
          <p:cNvSpPr>
            <a:spLocks noChangeShapeType="1"/>
          </p:cNvSpPr>
          <p:nvPr/>
        </p:nvSpPr>
        <p:spPr bwMode="auto">
          <a:xfrm flipH="1">
            <a:off x="5032375" y="4413250"/>
            <a:ext cx="125413" cy="1588"/>
          </a:xfrm>
          <a:prstGeom prst="line">
            <a:avLst/>
          </a:prstGeom>
          <a:noFill/>
          <a:ln w="317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8071" name="Line 135"/>
          <p:cNvSpPr>
            <a:spLocks noChangeShapeType="1"/>
          </p:cNvSpPr>
          <p:nvPr/>
        </p:nvSpPr>
        <p:spPr bwMode="auto">
          <a:xfrm flipH="1">
            <a:off x="4999038" y="4413250"/>
            <a:ext cx="158750" cy="1588"/>
          </a:xfrm>
          <a:prstGeom prst="line">
            <a:avLst/>
          </a:prstGeom>
          <a:noFill/>
          <a:ln w="317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8072" name="Line 136"/>
          <p:cNvSpPr>
            <a:spLocks noChangeShapeType="1"/>
          </p:cNvSpPr>
          <p:nvPr/>
        </p:nvSpPr>
        <p:spPr bwMode="auto">
          <a:xfrm flipH="1">
            <a:off x="5032375" y="4156075"/>
            <a:ext cx="125413" cy="1588"/>
          </a:xfrm>
          <a:prstGeom prst="line">
            <a:avLst/>
          </a:prstGeom>
          <a:noFill/>
          <a:ln w="317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8073" name="Line 137"/>
          <p:cNvSpPr>
            <a:spLocks noChangeShapeType="1"/>
          </p:cNvSpPr>
          <p:nvPr/>
        </p:nvSpPr>
        <p:spPr bwMode="auto">
          <a:xfrm flipH="1">
            <a:off x="5032375" y="3898900"/>
            <a:ext cx="125413" cy="1588"/>
          </a:xfrm>
          <a:prstGeom prst="line">
            <a:avLst/>
          </a:prstGeom>
          <a:noFill/>
          <a:ln w="317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8074" name="Line 138"/>
          <p:cNvSpPr>
            <a:spLocks noChangeShapeType="1"/>
          </p:cNvSpPr>
          <p:nvPr/>
        </p:nvSpPr>
        <p:spPr bwMode="auto">
          <a:xfrm flipH="1">
            <a:off x="5032375" y="3641725"/>
            <a:ext cx="125413" cy="1588"/>
          </a:xfrm>
          <a:prstGeom prst="line">
            <a:avLst/>
          </a:prstGeom>
          <a:noFill/>
          <a:ln w="317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8075" name="Line 139"/>
          <p:cNvSpPr>
            <a:spLocks noChangeShapeType="1"/>
          </p:cNvSpPr>
          <p:nvPr/>
        </p:nvSpPr>
        <p:spPr bwMode="auto">
          <a:xfrm flipH="1">
            <a:off x="5032375" y="3384550"/>
            <a:ext cx="125413" cy="1588"/>
          </a:xfrm>
          <a:prstGeom prst="line">
            <a:avLst/>
          </a:prstGeom>
          <a:noFill/>
          <a:ln w="317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8076" name="Line 140"/>
          <p:cNvSpPr>
            <a:spLocks noChangeShapeType="1"/>
          </p:cNvSpPr>
          <p:nvPr/>
        </p:nvSpPr>
        <p:spPr bwMode="auto">
          <a:xfrm flipH="1">
            <a:off x="5032375" y="3127375"/>
            <a:ext cx="125413" cy="1588"/>
          </a:xfrm>
          <a:prstGeom prst="line">
            <a:avLst/>
          </a:prstGeom>
          <a:noFill/>
          <a:ln w="317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8077" name="Line 141"/>
          <p:cNvSpPr>
            <a:spLocks noChangeShapeType="1"/>
          </p:cNvSpPr>
          <p:nvPr/>
        </p:nvSpPr>
        <p:spPr bwMode="auto">
          <a:xfrm flipH="1">
            <a:off x="4999038" y="3127375"/>
            <a:ext cx="158750" cy="1588"/>
          </a:xfrm>
          <a:prstGeom prst="line">
            <a:avLst/>
          </a:prstGeom>
          <a:noFill/>
          <a:ln w="317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8078" name="Line 142"/>
          <p:cNvSpPr>
            <a:spLocks noChangeShapeType="1"/>
          </p:cNvSpPr>
          <p:nvPr/>
        </p:nvSpPr>
        <p:spPr bwMode="auto">
          <a:xfrm flipH="1">
            <a:off x="5032375" y="2871788"/>
            <a:ext cx="125413" cy="1587"/>
          </a:xfrm>
          <a:prstGeom prst="line">
            <a:avLst/>
          </a:prstGeom>
          <a:noFill/>
          <a:ln w="317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8079" name="Line 143"/>
          <p:cNvSpPr>
            <a:spLocks noChangeShapeType="1"/>
          </p:cNvSpPr>
          <p:nvPr/>
        </p:nvSpPr>
        <p:spPr bwMode="auto">
          <a:xfrm flipH="1">
            <a:off x="5032375" y="2614613"/>
            <a:ext cx="125413" cy="1587"/>
          </a:xfrm>
          <a:prstGeom prst="line">
            <a:avLst/>
          </a:prstGeom>
          <a:noFill/>
          <a:ln w="317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8080" name="Line 144"/>
          <p:cNvSpPr>
            <a:spLocks noChangeShapeType="1"/>
          </p:cNvSpPr>
          <p:nvPr/>
        </p:nvSpPr>
        <p:spPr bwMode="auto">
          <a:xfrm flipH="1">
            <a:off x="5032375" y="2357438"/>
            <a:ext cx="125413" cy="1587"/>
          </a:xfrm>
          <a:prstGeom prst="line">
            <a:avLst/>
          </a:prstGeom>
          <a:noFill/>
          <a:ln w="317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8081" name="Line 145"/>
          <p:cNvSpPr>
            <a:spLocks noChangeShapeType="1"/>
          </p:cNvSpPr>
          <p:nvPr/>
        </p:nvSpPr>
        <p:spPr bwMode="auto">
          <a:xfrm flipH="1">
            <a:off x="5032375" y="2098675"/>
            <a:ext cx="125413" cy="1588"/>
          </a:xfrm>
          <a:prstGeom prst="line">
            <a:avLst/>
          </a:prstGeom>
          <a:noFill/>
          <a:ln w="317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8082" name="Line 146"/>
          <p:cNvSpPr>
            <a:spLocks noChangeShapeType="1"/>
          </p:cNvSpPr>
          <p:nvPr/>
        </p:nvSpPr>
        <p:spPr bwMode="auto">
          <a:xfrm flipH="1">
            <a:off x="5032375" y="1843088"/>
            <a:ext cx="125413" cy="1587"/>
          </a:xfrm>
          <a:prstGeom prst="line">
            <a:avLst/>
          </a:prstGeom>
          <a:noFill/>
          <a:ln w="317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8083" name="Line 147"/>
          <p:cNvSpPr>
            <a:spLocks noChangeShapeType="1"/>
          </p:cNvSpPr>
          <p:nvPr/>
        </p:nvSpPr>
        <p:spPr bwMode="auto">
          <a:xfrm flipH="1">
            <a:off x="4999038" y="1843088"/>
            <a:ext cx="158750" cy="1587"/>
          </a:xfrm>
          <a:prstGeom prst="line">
            <a:avLst/>
          </a:prstGeom>
          <a:noFill/>
          <a:ln w="317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8084" name="Freeform 148"/>
          <p:cNvSpPr>
            <a:spLocks/>
          </p:cNvSpPr>
          <p:nvPr/>
        </p:nvSpPr>
        <p:spPr bwMode="auto">
          <a:xfrm>
            <a:off x="5207000" y="1841500"/>
            <a:ext cx="3244850" cy="2571750"/>
          </a:xfrm>
          <a:custGeom>
            <a:avLst/>
            <a:gdLst>
              <a:gd name="T0" fmla="*/ 0 w 2044"/>
              <a:gd name="T1" fmla="*/ 2147483647 h 1620"/>
              <a:gd name="T2" fmla="*/ 0 w 2044"/>
              <a:gd name="T3" fmla="*/ 2147483647 h 1620"/>
              <a:gd name="T4" fmla="*/ 0 w 2044"/>
              <a:gd name="T5" fmla="*/ 2147483647 h 1620"/>
              <a:gd name="T6" fmla="*/ 2147483647 w 2044"/>
              <a:gd name="T7" fmla="*/ 2147483647 h 1620"/>
              <a:gd name="T8" fmla="*/ 2147483647 w 2044"/>
              <a:gd name="T9" fmla="*/ 2147483647 h 1620"/>
              <a:gd name="T10" fmla="*/ 2147483647 w 2044"/>
              <a:gd name="T11" fmla="*/ 2147483647 h 1620"/>
              <a:gd name="T12" fmla="*/ 2147483647 w 2044"/>
              <a:gd name="T13" fmla="*/ 2147483647 h 1620"/>
              <a:gd name="T14" fmla="*/ 2147483647 w 2044"/>
              <a:gd name="T15" fmla="*/ 2147483647 h 1620"/>
              <a:gd name="T16" fmla="*/ 2147483647 w 2044"/>
              <a:gd name="T17" fmla="*/ 2147483647 h 1620"/>
              <a:gd name="T18" fmla="*/ 2147483647 w 2044"/>
              <a:gd name="T19" fmla="*/ 2147483647 h 1620"/>
              <a:gd name="T20" fmla="*/ 2147483647 w 2044"/>
              <a:gd name="T21" fmla="*/ 2147483647 h 1620"/>
              <a:gd name="T22" fmla="*/ 2147483647 w 2044"/>
              <a:gd name="T23" fmla="*/ 2147483647 h 1620"/>
              <a:gd name="T24" fmla="*/ 2147483647 w 2044"/>
              <a:gd name="T25" fmla="*/ 2147483647 h 1620"/>
              <a:gd name="T26" fmla="*/ 2147483647 w 2044"/>
              <a:gd name="T27" fmla="*/ 2147483647 h 1620"/>
              <a:gd name="T28" fmla="*/ 2147483647 w 2044"/>
              <a:gd name="T29" fmla="*/ 2147483647 h 1620"/>
              <a:gd name="T30" fmla="*/ 2147483647 w 2044"/>
              <a:gd name="T31" fmla="*/ 2147483647 h 1620"/>
              <a:gd name="T32" fmla="*/ 2147483647 w 2044"/>
              <a:gd name="T33" fmla="*/ 2147483647 h 1620"/>
              <a:gd name="T34" fmla="*/ 2147483647 w 2044"/>
              <a:gd name="T35" fmla="*/ 2147483647 h 1620"/>
              <a:gd name="T36" fmla="*/ 2147483647 w 2044"/>
              <a:gd name="T37" fmla="*/ 2147483647 h 1620"/>
              <a:gd name="T38" fmla="*/ 2147483647 w 2044"/>
              <a:gd name="T39" fmla="*/ 2147483647 h 1620"/>
              <a:gd name="T40" fmla="*/ 2147483647 w 2044"/>
              <a:gd name="T41" fmla="*/ 2147483647 h 1620"/>
              <a:gd name="T42" fmla="*/ 2147483647 w 2044"/>
              <a:gd name="T43" fmla="*/ 2147483647 h 1620"/>
              <a:gd name="T44" fmla="*/ 2147483647 w 2044"/>
              <a:gd name="T45" fmla="*/ 2147483647 h 1620"/>
              <a:gd name="T46" fmla="*/ 2147483647 w 2044"/>
              <a:gd name="T47" fmla="*/ 2147483647 h 1620"/>
              <a:gd name="T48" fmla="*/ 2147483647 w 2044"/>
              <a:gd name="T49" fmla="*/ 2147483647 h 1620"/>
              <a:gd name="T50" fmla="*/ 2147483647 w 2044"/>
              <a:gd name="T51" fmla="*/ 2147483647 h 1620"/>
              <a:gd name="T52" fmla="*/ 2147483647 w 2044"/>
              <a:gd name="T53" fmla="*/ 2147483647 h 1620"/>
              <a:gd name="T54" fmla="*/ 2147483647 w 2044"/>
              <a:gd name="T55" fmla="*/ 2147483647 h 1620"/>
              <a:gd name="T56" fmla="*/ 2147483647 w 2044"/>
              <a:gd name="T57" fmla="*/ 2147483647 h 1620"/>
              <a:gd name="T58" fmla="*/ 2147483647 w 2044"/>
              <a:gd name="T59" fmla="*/ 2147483647 h 1620"/>
              <a:gd name="T60" fmla="*/ 2147483647 w 2044"/>
              <a:gd name="T61" fmla="*/ 2147483647 h 1620"/>
              <a:gd name="T62" fmla="*/ 2147483647 w 2044"/>
              <a:gd name="T63" fmla="*/ 2147483647 h 1620"/>
              <a:gd name="T64" fmla="*/ 2147483647 w 2044"/>
              <a:gd name="T65" fmla="*/ 2147483647 h 1620"/>
              <a:gd name="T66" fmla="*/ 2147483647 w 2044"/>
              <a:gd name="T67" fmla="*/ 2147483647 h 1620"/>
              <a:gd name="T68" fmla="*/ 2147483647 w 2044"/>
              <a:gd name="T69" fmla="*/ 2147483647 h 1620"/>
              <a:gd name="T70" fmla="*/ 2147483647 w 2044"/>
              <a:gd name="T71" fmla="*/ 2147483647 h 1620"/>
              <a:gd name="T72" fmla="*/ 2147483647 w 2044"/>
              <a:gd name="T73" fmla="*/ 2147483647 h 1620"/>
              <a:gd name="T74" fmla="*/ 2147483647 w 2044"/>
              <a:gd name="T75" fmla="*/ 2147483647 h 1620"/>
              <a:gd name="T76" fmla="*/ 2147483647 w 2044"/>
              <a:gd name="T77" fmla="*/ 2147483647 h 1620"/>
              <a:gd name="T78" fmla="*/ 2147483647 w 2044"/>
              <a:gd name="T79" fmla="*/ 2147483647 h 1620"/>
              <a:gd name="T80" fmla="*/ 2147483647 w 2044"/>
              <a:gd name="T81" fmla="*/ 2147483647 h 1620"/>
              <a:gd name="T82" fmla="*/ 2147483647 w 2044"/>
              <a:gd name="T83" fmla="*/ 2147483647 h 1620"/>
              <a:gd name="T84" fmla="*/ 2147483647 w 2044"/>
              <a:gd name="T85" fmla="*/ 2147483647 h 1620"/>
              <a:gd name="T86" fmla="*/ 2147483647 w 2044"/>
              <a:gd name="T87" fmla="*/ 2147483647 h 1620"/>
              <a:gd name="T88" fmla="*/ 2147483647 w 2044"/>
              <a:gd name="T89" fmla="*/ 2147483647 h 1620"/>
              <a:gd name="T90" fmla="*/ 2147483647 w 2044"/>
              <a:gd name="T91" fmla="*/ 2147483647 h 1620"/>
              <a:gd name="T92" fmla="*/ 2147483647 w 2044"/>
              <a:gd name="T93" fmla="*/ 2147483647 h 1620"/>
              <a:gd name="T94" fmla="*/ 2147483647 w 2044"/>
              <a:gd name="T95" fmla="*/ 2147483647 h 1620"/>
              <a:gd name="T96" fmla="*/ 2147483647 w 2044"/>
              <a:gd name="T97" fmla="*/ 2147483647 h 1620"/>
              <a:gd name="T98" fmla="*/ 2147483647 w 2044"/>
              <a:gd name="T99" fmla="*/ 2147483647 h 1620"/>
              <a:gd name="T100" fmla="*/ 2147483647 w 2044"/>
              <a:gd name="T101" fmla="*/ 2147483647 h 1620"/>
              <a:gd name="T102" fmla="*/ 2147483647 w 2044"/>
              <a:gd name="T103" fmla="*/ 2147483647 h 1620"/>
              <a:gd name="T104" fmla="*/ 2147483647 w 2044"/>
              <a:gd name="T105" fmla="*/ 2147483647 h 1620"/>
              <a:gd name="T106" fmla="*/ 2147483647 w 2044"/>
              <a:gd name="T107" fmla="*/ 2147483647 h 162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2044"/>
              <a:gd name="T163" fmla="*/ 0 h 1620"/>
              <a:gd name="T164" fmla="*/ 2044 w 2044"/>
              <a:gd name="T165" fmla="*/ 1620 h 1620"/>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2044" h="1620">
                <a:moveTo>
                  <a:pt x="0" y="1620"/>
                </a:moveTo>
                <a:lnTo>
                  <a:pt x="0" y="1620"/>
                </a:lnTo>
                <a:lnTo>
                  <a:pt x="0" y="1604"/>
                </a:lnTo>
                <a:lnTo>
                  <a:pt x="0" y="1587"/>
                </a:lnTo>
                <a:lnTo>
                  <a:pt x="0" y="1571"/>
                </a:lnTo>
                <a:lnTo>
                  <a:pt x="0" y="1555"/>
                </a:lnTo>
                <a:lnTo>
                  <a:pt x="0" y="1539"/>
                </a:lnTo>
                <a:lnTo>
                  <a:pt x="0" y="1523"/>
                </a:lnTo>
                <a:lnTo>
                  <a:pt x="0" y="1506"/>
                </a:lnTo>
                <a:lnTo>
                  <a:pt x="0" y="1490"/>
                </a:lnTo>
                <a:lnTo>
                  <a:pt x="0" y="1474"/>
                </a:lnTo>
                <a:lnTo>
                  <a:pt x="0" y="1458"/>
                </a:lnTo>
                <a:lnTo>
                  <a:pt x="0" y="1442"/>
                </a:lnTo>
                <a:lnTo>
                  <a:pt x="0" y="1425"/>
                </a:lnTo>
                <a:lnTo>
                  <a:pt x="556" y="1425"/>
                </a:lnTo>
                <a:lnTo>
                  <a:pt x="556" y="1409"/>
                </a:lnTo>
                <a:lnTo>
                  <a:pt x="556" y="1393"/>
                </a:lnTo>
                <a:lnTo>
                  <a:pt x="556" y="1377"/>
                </a:lnTo>
                <a:lnTo>
                  <a:pt x="556" y="1361"/>
                </a:lnTo>
                <a:lnTo>
                  <a:pt x="556" y="1344"/>
                </a:lnTo>
                <a:lnTo>
                  <a:pt x="556" y="1328"/>
                </a:lnTo>
                <a:lnTo>
                  <a:pt x="556" y="1312"/>
                </a:lnTo>
                <a:lnTo>
                  <a:pt x="556" y="1296"/>
                </a:lnTo>
                <a:lnTo>
                  <a:pt x="556" y="1280"/>
                </a:lnTo>
                <a:lnTo>
                  <a:pt x="556" y="1264"/>
                </a:lnTo>
                <a:lnTo>
                  <a:pt x="556" y="1247"/>
                </a:lnTo>
                <a:lnTo>
                  <a:pt x="556" y="1231"/>
                </a:lnTo>
                <a:lnTo>
                  <a:pt x="703" y="1231"/>
                </a:lnTo>
                <a:lnTo>
                  <a:pt x="703" y="1215"/>
                </a:lnTo>
                <a:lnTo>
                  <a:pt x="703" y="1199"/>
                </a:lnTo>
                <a:lnTo>
                  <a:pt x="703" y="1182"/>
                </a:lnTo>
                <a:lnTo>
                  <a:pt x="703" y="1166"/>
                </a:lnTo>
                <a:lnTo>
                  <a:pt x="703" y="1150"/>
                </a:lnTo>
                <a:lnTo>
                  <a:pt x="703" y="1134"/>
                </a:lnTo>
                <a:lnTo>
                  <a:pt x="703" y="1118"/>
                </a:lnTo>
                <a:lnTo>
                  <a:pt x="703" y="1102"/>
                </a:lnTo>
                <a:lnTo>
                  <a:pt x="703" y="1085"/>
                </a:lnTo>
                <a:lnTo>
                  <a:pt x="703" y="1069"/>
                </a:lnTo>
                <a:lnTo>
                  <a:pt x="703" y="1053"/>
                </a:lnTo>
                <a:lnTo>
                  <a:pt x="703" y="1037"/>
                </a:lnTo>
                <a:lnTo>
                  <a:pt x="703" y="1021"/>
                </a:lnTo>
                <a:lnTo>
                  <a:pt x="703" y="1004"/>
                </a:lnTo>
                <a:lnTo>
                  <a:pt x="703" y="988"/>
                </a:lnTo>
                <a:lnTo>
                  <a:pt x="703" y="972"/>
                </a:lnTo>
                <a:lnTo>
                  <a:pt x="703" y="956"/>
                </a:lnTo>
                <a:lnTo>
                  <a:pt x="703" y="940"/>
                </a:lnTo>
                <a:lnTo>
                  <a:pt x="703" y="923"/>
                </a:lnTo>
                <a:lnTo>
                  <a:pt x="703" y="907"/>
                </a:lnTo>
                <a:lnTo>
                  <a:pt x="703" y="891"/>
                </a:lnTo>
                <a:lnTo>
                  <a:pt x="703" y="875"/>
                </a:lnTo>
                <a:lnTo>
                  <a:pt x="912" y="875"/>
                </a:lnTo>
                <a:lnTo>
                  <a:pt x="912" y="859"/>
                </a:lnTo>
                <a:lnTo>
                  <a:pt x="912" y="843"/>
                </a:lnTo>
                <a:lnTo>
                  <a:pt x="912" y="826"/>
                </a:lnTo>
                <a:lnTo>
                  <a:pt x="912" y="810"/>
                </a:lnTo>
                <a:lnTo>
                  <a:pt x="912" y="794"/>
                </a:lnTo>
                <a:lnTo>
                  <a:pt x="912" y="778"/>
                </a:lnTo>
                <a:lnTo>
                  <a:pt x="912" y="762"/>
                </a:lnTo>
                <a:lnTo>
                  <a:pt x="912" y="745"/>
                </a:lnTo>
                <a:lnTo>
                  <a:pt x="912" y="729"/>
                </a:lnTo>
                <a:lnTo>
                  <a:pt x="912" y="713"/>
                </a:lnTo>
                <a:lnTo>
                  <a:pt x="1247" y="713"/>
                </a:lnTo>
                <a:lnTo>
                  <a:pt x="1247" y="697"/>
                </a:lnTo>
                <a:lnTo>
                  <a:pt x="1247" y="681"/>
                </a:lnTo>
                <a:lnTo>
                  <a:pt x="1247" y="664"/>
                </a:lnTo>
                <a:lnTo>
                  <a:pt x="1247" y="648"/>
                </a:lnTo>
                <a:lnTo>
                  <a:pt x="1247" y="632"/>
                </a:lnTo>
                <a:lnTo>
                  <a:pt x="1247" y="616"/>
                </a:lnTo>
                <a:lnTo>
                  <a:pt x="1247" y="600"/>
                </a:lnTo>
                <a:lnTo>
                  <a:pt x="1247" y="583"/>
                </a:lnTo>
                <a:lnTo>
                  <a:pt x="1247" y="567"/>
                </a:lnTo>
                <a:lnTo>
                  <a:pt x="1247" y="551"/>
                </a:lnTo>
                <a:lnTo>
                  <a:pt x="1247" y="535"/>
                </a:lnTo>
                <a:lnTo>
                  <a:pt x="1247" y="519"/>
                </a:lnTo>
                <a:lnTo>
                  <a:pt x="1331" y="519"/>
                </a:lnTo>
                <a:lnTo>
                  <a:pt x="1331" y="502"/>
                </a:lnTo>
                <a:lnTo>
                  <a:pt x="1331" y="486"/>
                </a:lnTo>
                <a:lnTo>
                  <a:pt x="1331" y="470"/>
                </a:lnTo>
                <a:lnTo>
                  <a:pt x="1331" y="454"/>
                </a:lnTo>
                <a:lnTo>
                  <a:pt x="1331" y="438"/>
                </a:lnTo>
                <a:lnTo>
                  <a:pt x="1331" y="422"/>
                </a:lnTo>
                <a:lnTo>
                  <a:pt x="1331" y="405"/>
                </a:lnTo>
                <a:lnTo>
                  <a:pt x="1331" y="389"/>
                </a:lnTo>
                <a:lnTo>
                  <a:pt x="1331" y="373"/>
                </a:lnTo>
                <a:lnTo>
                  <a:pt x="1331" y="357"/>
                </a:lnTo>
                <a:lnTo>
                  <a:pt x="1416" y="357"/>
                </a:lnTo>
                <a:lnTo>
                  <a:pt x="1416" y="341"/>
                </a:lnTo>
                <a:lnTo>
                  <a:pt x="1416" y="324"/>
                </a:lnTo>
                <a:lnTo>
                  <a:pt x="1416" y="308"/>
                </a:lnTo>
                <a:lnTo>
                  <a:pt x="1416" y="292"/>
                </a:lnTo>
                <a:lnTo>
                  <a:pt x="1416" y="276"/>
                </a:lnTo>
                <a:lnTo>
                  <a:pt x="1416" y="260"/>
                </a:lnTo>
                <a:lnTo>
                  <a:pt x="1416" y="243"/>
                </a:lnTo>
                <a:lnTo>
                  <a:pt x="1416" y="227"/>
                </a:lnTo>
                <a:lnTo>
                  <a:pt x="1416" y="211"/>
                </a:lnTo>
                <a:lnTo>
                  <a:pt x="1416" y="195"/>
                </a:lnTo>
                <a:lnTo>
                  <a:pt x="1416" y="179"/>
                </a:lnTo>
                <a:lnTo>
                  <a:pt x="1416" y="162"/>
                </a:lnTo>
                <a:lnTo>
                  <a:pt x="1457" y="162"/>
                </a:lnTo>
                <a:lnTo>
                  <a:pt x="1457" y="146"/>
                </a:lnTo>
                <a:lnTo>
                  <a:pt x="1457" y="130"/>
                </a:lnTo>
                <a:lnTo>
                  <a:pt x="1457" y="114"/>
                </a:lnTo>
                <a:lnTo>
                  <a:pt x="1457" y="98"/>
                </a:lnTo>
                <a:lnTo>
                  <a:pt x="1457" y="81"/>
                </a:lnTo>
                <a:lnTo>
                  <a:pt x="1457" y="65"/>
                </a:lnTo>
                <a:lnTo>
                  <a:pt x="1457" y="49"/>
                </a:lnTo>
                <a:lnTo>
                  <a:pt x="1457" y="33"/>
                </a:lnTo>
                <a:lnTo>
                  <a:pt x="1457" y="17"/>
                </a:lnTo>
                <a:lnTo>
                  <a:pt x="1457" y="0"/>
                </a:lnTo>
                <a:lnTo>
                  <a:pt x="2044" y="0"/>
                </a:lnTo>
                <a:lnTo>
                  <a:pt x="2044" y="17"/>
                </a:lnTo>
                <a:lnTo>
                  <a:pt x="2044" y="33"/>
                </a:lnTo>
                <a:lnTo>
                  <a:pt x="2044" y="49"/>
                </a:lnTo>
                <a:lnTo>
                  <a:pt x="2044" y="65"/>
                </a:lnTo>
                <a:lnTo>
                  <a:pt x="2044" y="81"/>
                </a:lnTo>
                <a:lnTo>
                  <a:pt x="2044" y="98"/>
                </a:lnTo>
                <a:lnTo>
                  <a:pt x="2044" y="114"/>
                </a:lnTo>
                <a:lnTo>
                  <a:pt x="2044" y="130"/>
                </a:lnTo>
                <a:lnTo>
                  <a:pt x="2044" y="146"/>
                </a:lnTo>
                <a:lnTo>
                  <a:pt x="2044" y="162"/>
                </a:lnTo>
                <a:lnTo>
                  <a:pt x="2044" y="179"/>
                </a:lnTo>
                <a:lnTo>
                  <a:pt x="2044" y="195"/>
                </a:lnTo>
                <a:lnTo>
                  <a:pt x="2002" y="195"/>
                </a:lnTo>
                <a:lnTo>
                  <a:pt x="2002" y="211"/>
                </a:lnTo>
                <a:lnTo>
                  <a:pt x="2002" y="227"/>
                </a:lnTo>
                <a:lnTo>
                  <a:pt x="2002" y="243"/>
                </a:lnTo>
                <a:lnTo>
                  <a:pt x="2002" y="260"/>
                </a:lnTo>
                <a:lnTo>
                  <a:pt x="2002" y="276"/>
                </a:lnTo>
                <a:lnTo>
                  <a:pt x="2002" y="292"/>
                </a:lnTo>
                <a:lnTo>
                  <a:pt x="2002" y="308"/>
                </a:lnTo>
                <a:lnTo>
                  <a:pt x="2002" y="324"/>
                </a:lnTo>
                <a:lnTo>
                  <a:pt x="2002" y="341"/>
                </a:lnTo>
                <a:lnTo>
                  <a:pt x="2002" y="357"/>
                </a:lnTo>
                <a:lnTo>
                  <a:pt x="2002" y="373"/>
                </a:lnTo>
                <a:lnTo>
                  <a:pt x="1814" y="373"/>
                </a:lnTo>
                <a:lnTo>
                  <a:pt x="1814" y="389"/>
                </a:lnTo>
                <a:lnTo>
                  <a:pt x="1814" y="405"/>
                </a:lnTo>
                <a:lnTo>
                  <a:pt x="1814" y="422"/>
                </a:lnTo>
                <a:lnTo>
                  <a:pt x="1814" y="438"/>
                </a:lnTo>
                <a:lnTo>
                  <a:pt x="1814" y="454"/>
                </a:lnTo>
                <a:lnTo>
                  <a:pt x="1814" y="470"/>
                </a:lnTo>
                <a:lnTo>
                  <a:pt x="1814" y="486"/>
                </a:lnTo>
                <a:lnTo>
                  <a:pt x="1814" y="502"/>
                </a:lnTo>
                <a:lnTo>
                  <a:pt x="1814" y="519"/>
                </a:lnTo>
                <a:lnTo>
                  <a:pt x="1814" y="535"/>
                </a:lnTo>
                <a:lnTo>
                  <a:pt x="1814" y="551"/>
                </a:lnTo>
                <a:lnTo>
                  <a:pt x="1730" y="551"/>
                </a:lnTo>
                <a:lnTo>
                  <a:pt x="1730" y="567"/>
                </a:lnTo>
                <a:lnTo>
                  <a:pt x="1730" y="583"/>
                </a:lnTo>
                <a:lnTo>
                  <a:pt x="1730" y="600"/>
                </a:lnTo>
                <a:lnTo>
                  <a:pt x="1730" y="616"/>
                </a:lnTo>
                <a:lnTo>
                  <a:pt x="1730" y="632"/>
                </a:lnTo>
                <a:lnTo>
                  <a:pt x="1730" y="648"/>
                </a:lnTo>
                <a:lnTo>
                  <a:pt x="1730" y="664"/>
                </a:lnTo>
                <a:lnTo>
                  <a:pt x="1730" y="681"/>
                </a:lnTo>
                <a:lnTo>
                  <a:pt x="1730" y="697"/>
                </a:lnTo>
                <a:lnTo>
                  <a:pt x="1730" y="713"/>
                </a:lnTo>
                <a:lnTo>
                  <a:pt x="1730" y="729"/>
                </a:lnTo>
                <a:lnTo>
                  <a:pt x="1625" y="729"/>
                </a:lnTo>
                <a:lnTo>
                  <a:pt x="1625" y="745"/>
                </a:lnTo>
                <a:lnTo>
                  <a:pt x="1625" y="762"/>
                </a:lnTo>
                <a:lnTo>
                  <a:pt x="1625" y="778"/>
                </a:lnTo>
                <a:lnTo>
                  <a:pt x="1625" y="794"/>
                </a:lnTo>
                <a:lnTo>
                  <a:pt x="1625" y="810"/>
                </a:lnTo>
                <a:lnTo>
                  <a:pt x="1625" y="826"/>
                </a:lnTo>
                <a:lnTo>
                  <a:pt x="1625" y="843"/>
                </a:lnTo>
                <a:lnTo>
                  <a:pt x="1625" y="859"/>
                </a:lnTo>
                <a:lnTo>
                  <a:pt x="1625" y="875"/>
                </a:lnTo>
                <a:lnTo>
                  <a:pt x="1625" y="891"/>
                </a:lnTo>
                <a:lnTo>
                  <a:pt x="1625" y="907"/>
                </a:lnTo>
                <a:lnTo>
                  <a:pt x="1373" y="907"/>
                </a:lnTo>
                <a:lnTo>
                  <a:pt x="1373" y="923"/>
                </a:lnTo>
                <a:lnTo>
                  <a:pt x="1373" y="940"/>
                </a:lnTo>
                <a:lnTo>
                  <a:pt x="1373" y="956"/>
                </a:lnTo>
                <a:lnTo>
                  <a:pt x="1373" y="972"/>
                </a:lnTo>
                <a:lnTo>
                  <a:pt x="1373" y="988"/>
                </a:lnTo>
                <a:lnTo>
                  <a:pt x="1373" y="1004"/>
                </a:lnTo>
                <a:lnTo>
                  <a:pt x="1373" y="1021"/>
                </a:lnTo>
                <a:lnTo>
                  <a:pt x="1373" y="1037"/>
                </a:lnTo>
                <a:lnTo>
                  <a:pt x="1373" y="1053"/>
                </a:lnTo>
                <a:lnTo>
                  <a:pt x="1373" y="1069"/>
                </a:lnTo>
                <a:lnTo>
                  <a:pt x="1373" y="1085"/>
                </a:lnTo>
                <a:lnTo>
                  <a:pt x="1311" y="1085"/>
                </a:lnTo>
                <a:lnTo>
                  <a:pt x="1311" y="1102"/>
                </a:lnTo>
                <a:lnTo>
                  <a:pt x="1311" y="1118"/>
                </a:lnTo>
                <a:lnTo>
                  <a:pt x="1311" y="1134"/>
                </a:lnTo>
                <a:lnTo>
                  <a:pt x="1311" y="1150"/>
                </a:lnTo>
                <a:lnTo>
                  <a:pt x="1311" y="1166"/>
                </a:lnTo>
                <a:lnTo>
                  <a:pt x="1311" y="1182"/>
                </a:lnTo>
                <a:lnTo>
                  <a:pt x="1311" y="1199"/>
                </a:lnTo>
                <a:lnTo>
                  <a:pt x="1311" y="1215"/>
                </a:lnTo>
                <a:lnTo>
                  <a:pt x="1311" y="1231"/>
                </a:lnTo>
                <a:lnTo>
                  <a:pt x="1311" y="1247"/>
                </a:lnTo>
                <a:lnTo>
                  <a:pt x="1311" y="1264"/>
                </a:lnTo>
                <a:lnTo>
                  <a:pt x="996" y="1264"/>
                </a:lnTo>
                <a:lnTo>
                  <a:pt x="996" y="1280"/>
                </a:lnTo>
                <a:lnTo>
                  <a:pt x="996" y="1296"/>
                </a:lnTo>
                <a:lnTo>
                  <a:pt x="996" y="1312"/>
                </a:lnTo>
                <a:lnTo>
                  <a:pt x="996" y="1328"/>
                </a:lnTo>
                <a:lnTo>
                  <a:pt x="996" y="1344"/>
                </a:lnTo>
                <a:lnTo>
                  <a:pt x="996" y="1361"/>
                </a:lnTo>
                <a:lnTo>
                  <a:pt x="996" y="1377"/>
                </a:lnTo>
                <a:lnTo>
                  <a:pt x="996" y="1393"/>
                </a:lnTo>
                <a:lnTo>
                  <a:pt x="996" y="1409"/>
                </a:lnTo>
                <a:lnTo>
                  <a:pt x="996" y="1425"/>
                </a:lnTo>
                <a:lnTo>
                  <a:pt x="996" y="1442"/>
                </a:lnTo>
                <a:lnTo>
                  <a:pt x="766" y="1442"/>
                </a:lnTo>
                <a:lnTo>
                  <a:pt x="766" y="1458"/>
                </a:lnTo>
                <a:lnTo>
                  <a:pt x="766" y="1474"/>
                </a:lnTo>
                <a:lnTo>
                  <a:pt x="766" y="1490"/>
                </a:lnTo>
                <a:lnTo>
                  <a:pt x="766" y="1506"/>
                </a:lnTo>
                <a:lnTo>
                  <a:pt x="766" y="1523"/>
                </a:lnTo>
                <a:lnTo>
                  <a:pt x="766" y="1539"/>
                </a:lnTo>
                <a:lnTo>
                  <a:pt x="766" y="1555"/>
                </a:lnTo>
                <a:lnTo>
                  <a:pt x="766" y="1571"/>
                </a:lnTo>
                <a:lnTo>
                  <a:pt x="766" y="1587"/>
                </a:lnTo>
                <a:lnTo>
                  <a:pt x="766" y="1604"/>
                </a:lnTo>
                <a:lnTo>
                  <a:pt x="766" y="1620"/>
                </a:lnTo>
                <a:lnTo>
                  <a:pt x="0" y="1620"/>
                </a:lnTo>
              </a:path>
            </a:pathLst>
          </a:custGeom>
          <a:noFill/>
          <a:ln w="30163">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Tree>
  </p:cSld>
  <p:clrMapOvr>
    <a:masterClrMapping/>
  </p:clrMapOvr>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8962" name="Rectangle 2"/>
          <p:cNvSpPr>
            <a:spLocks noGrp="1" noChangeArrowheads="1"/>
          </p:cNvSpPr>
          <p:nvPr>
            <p:ph type="title"/>
          </p:nvPr>
        </p:nvSpPr>
        <p:spPr/>
        <p:txBody>
          <a:bodyPr/>
          <a:lstStyle/>
          <a:p>
            <a:r>
              <a:rPr lang="en-US" altLang="en-US"/>
              <a:t>Uncertainty about the EDF</a:t>
            </a:r>
          </a:p>
        </p:txBody>
      </p:sp>
      <p:sp>
        <p:nvSpPr>
          <p:cNvPr id="666627" name="Freeform 3"/>
          <p:cNvSpPr>
            <a:spLocks/>
          </p:cNvSpPr>
          <p:nvPr/>
        </p:nvSpPr>
        <p:spPr bwMode="auto">
          <a:xfrm>
            <a:off x="1641475" y="1963738"/>
            <a:ext cx="6477000" cy="3243262"/>
          </a:xfrm>
          <a:custGeom>
            <a:avLst/>
            <a:gdLst>
              <a:gd name="T0" fmla="*/ 0 w 383"/>
              <a:gd name="T1" fmla="*/ 2147483647 h 101"/>
              <a:gd name="T2" fmla="*/ 2147483647 w 383"/>
              <a:gd name="T3" fmla="*/ 2147483647 h 101"/>
              <a:gd name="T4" fmla="*/ 2147483647 w 383"/>
              <a:gd name="T5" fmla="*/ 2147483647 h 101"/>
              <a:gd name="T6" fmla="*/ 2147483647 w 383"/>
              <a:gd name="T7" fmla="*/ 2147483647 h 101"/>
              <a:gd name="T8" fmla="*/ 2147483647 w 383"/>
              <a:gd name="T9" fmla="*/ 2147483647 h 101"/>
              <a:gd name="T10" fmla="*/ 2147483647 w 383"/>
              <a:gd name="T11" fmla="*/ 2147483647 h 101"/>
              <a:gd name="T12" fmla="*/ 2147483647 w 383"/>
              <a:gd name="T13" fmla="*/ 2147483647 h 101"/>
              <a:gd name="T14" fmla="*/ 2147483647 w 383"/>
              <a:gd name="T15" fmla="*/ 2147483647 h 101"/>
              <a:gd name="T16" fmla="*/ 2147483647 w 383"/>
              <a:gd name="T17" fmla="*/ 2147483647 h 101"/>
              <a:gd name="T18" fmla="*/ 2147483647 w 383"/>
              <a:gd name="T19" fmla="*/ 2147483647 h 101"/>
              <a:gd name="T20" fmla="*/ 2147483647 w 383"/>
              <a:gd name="T21" fmla="*/ 2147483647 h 101"/>
              <a:gd name="T22" fmla="*/ 2147483647 w 383"/>
              <a:gd name="T23" fmla="*/ 2147483647 h 101"/>
              <a:gd name="T24" fmla="*/ 2147483647 w 383"/>
              <a:gd name="T25" fmla="*/ 2147483647 h 101"/>
              <a:gd name="T26" fmla="*/ 2147483647 w 383"/>
              <a:gd name="T27" fmla="*/ 2147483647 h 101"/>
              <a:gd name="T28" fmla="*/ 2147483647 w 383"/>
              <a:gd name="T29" fmla="*/ 2147483647 h 101"/>
              <a:gd name="T30" fmla="*/ 2147483647 w 383"/>
              <a:gd name="T31" fmla="*/ 2147483647 h 101"/>
              <a:gd name="T32" fmla="*/ 2147483647 w 383"/>
              <a:gd name="T33" fmla="*/ 2147483647 h 101"/>
              <a:gd name="T34" fmla="*/ 2147483647 w 383"/>
              <a:gd name="T35" fmla="*/ 2147483647 h 101"/>
              <a:gd name="T36" fmla="*/ 2147483647 w 383"/>
              <a:gd name="T37" fmla="*/ 0 h 101"/>
              <a:gd name="T38" fmla="*/ 2147483647 w 383"/>
              <a:gd name="T39" fmla="*/ 0 h 10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383"/>
              <a:gd name="T61" fmla="*/ 0 h 101"/>
              <a:gd name="T62" fmla="*/ 383 w 383"/>
              <a:gd name="T63" fmla="*/ 101 h 101"/>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383" h="101">
                <a:moveTo>
                  <a:pt x="0" y="101"/>
                </a:moveTo>
                <a:lnTo>
                  <a:pt x="66" y="101"/>
                </a:lnTo>
                <a:lnTo>
                  <a:pt x="66" y="90"/>
                </a:lnTo>
                <a:lnTo>
                  <a:pt x="140" y="90"/>
                </a:lnTo>
                <a:lnTo>
                  <a:pt x="140" y="79"/>
                </a:lnTo>
                <a:lnTo>
                  <a:pt x="143" y="79"/>
                </a:lnTo>
                <a:lnTo>
                  <a:pt x="143" y="68"/>
                </a:lnTo>
                <a:lnTo>
                  <a:pt x="179" y="68"/>
                </a:lnTo>
                <a:lnTo>
                  <a:pt x="179" y="56"/>
                </a:lnTo>
                <a:lnTo>
                  <a:pt x="237" y="56"/>
                </a:lnTo>
                <a:lnTo>
                  <a:pt x="237" y="45"/>
                </a:lnTo>
                <a:lnTo>
                  <a:pt x="266" y="45"/>
                </a:lnTo>
                <a:lnTo>
                  <a:pt x="266" y="34"/>
                </a:lnTo>
                <a:lnTo>
                  <a:pt x="275" y="34"/>
                </a:lnTo>
                <a:lnTo>
                  <a:pt x="275" y="23"/>
                </a:lnTo>
                <a:lnTo>
                  <a:pt x="285" y="23"/>
                </a:lnTo>
                <a:lnTo>
                  <a:pt x="285" y="12"/>
                </a:lnTo>
                <a:lnTo>
                  <a:pt x="292" y="12"/>
                </a:lnTo>
                <a:lnTo>
                  <a:pt x="292" y="0"/>
                </a:lnTo>
                <a:lnTo>
                  <a:pt x="383" y="0"/>
                </a:lnTo>
              </a:path>
            </a:pathLst>
          </a:custGeom>
          <a:noFill/>
          <a:ln w="381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66628" name="Freeform 4"/>
          <p:cNvSpPr>
            <a:spLocks/>
          </p:cNvSpPr>
          <p:nvPr/>
        </p:nvSpPr>
        <p:spPr bwMode="auto">
          <a:xfrm>
            <a:off x="1641475" y="1963738"/>
            <a:ext cx="6477000" cy="3243262"/>
          </a:xfrm>
          <a:custGeom>
            <a:avLst/>
            <a:gdLst>
              <a:gd name="T0" fmla="*/ 0 w 383"/>
              <a:gd name="T1" fmla="*/ 2147483647 h 101"/>
              <a:gd name="T2" fmla="*/ 2147483647 w 383"/>
              <a:gd name="T3" fmla="*/ 2147483647 h 101"/>
              <a:gd name="T4" fmla="*/ 2147483647 w 383"/>
              <a:gd name="T5" fmla="*/ 2147483647 h 101"/>
              <a:gd name="T6" fmla="*/ 2147483647 w 383"/>
              <a:gd name="T7" fmla="*/ 2147483647 h 101"/>
              <a:gd name="T8" fmla="*/ 2147483647 w 383"/>
              <a:gd name="T9" fmla="*/ 2147483647 h 101"/>
              <a:gd name="T10" fmla="*/ 2147483647 w 383"/>
              <a:gd name="T11" fmla="*/ 2147483647 h 101"/>
              <a:gd name="T12" fmla="*/ 2147483647 w 383"/>
              <a:gd name="T13" fmla="*/ 2147483647 h 101"/>
              <a:gd name="T14" fmla="*/ 2147483647 w 383"/>
              <a:gd name="T15" fmla="*/ 2147483647 h 101"/>
              <a:gd name="T16" fmla="*/ 2147483647 w 383"/>
              <a:gd name="T17" fmla="*/ 2147483647 h 101"/>
              <a:gd name="T18" fmla="*/ 2147483647 w 383"/>
              <a:gd name="T19" fmla="*/ 2147483647 h 101"/>
              <a:gd name="T20" fmla="*/ 2147483647 w 383"/>
              <a:gd name="T21" fmla="*/ 2147483647 h 101"/>
              <a:gd name="T22" fmla="*/ 2147483647 w 383"/>
              <a:gd name="T23" fmla="*/ 2147483647 h 101"/>
              <a:gd name="T24" fmla="*/ 2147483647 w 383"/>
              <a:gd name="T25" fmla="*/ 2147483647 h 101"/>
              <a:gd name="T26" fmla="*/ 2147483647 w 383"/>
              <a:gd name="T27" fmla="*/ 2147483647 h 101"/>
              <a:gd name="T28" fmla="*/ 2147483647 w 383"/>
              <a:gd name="T29" fmla="*/ 2147483647 h 101"/>
              <a:gd name="T30" fmla="*/ 2147483647 w 383"/>
              <a:gd name="T31" fmla="*/ 2147483647 h 101"/>
              <a:gd name="T32" fmla="*/ 2147483647 w 383"/>
              <a:gd name="T33" fmla="*/ 2147483647 h 101"/>
              <a:gd name="T34" fmla="*/ 2147483647 w 383"/>
              <a:gd name="T35" fmla="*/ 2147483647 h 101"/>
              <a:gd name="T36" fmla="*/ 2147483647 w 383"/>
              <a:gd name="T37" fmla="*/ 0 h 101"/>
              <a:gd name="T38" fmla="*/ 2147483647 w 383"/>
              <a:gd name="T39" fmla="*/ 0 h 10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383"/>
              <a:gd name="T61" fmla="*/ 0 h 101"/>
              <a:gd name="T62" fmla="*/ 383 w 383"/>
              <a:gd name="T63" fmla="*/ 101 h 101"/>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383" h="101">
                <a:moveTo>
                  <a:pt x="0" y="101"/>
                </a:moveTo>
                <a:lnTo>
                  <a:pt x="87" y="101"/>
                </a:lnTo>
                <a:lnTo>
                  <a:pt x="87" y="90"/>
                </a:lnTo>
                <a:lnTo>
                  <a:pt x="180" y="90"/>
                </a:lnTo>
                <a:lnTo>
                  <a:pt x="180" y="79"/>
                </a:lnTo>
                <a:lnTo>
                  <a:pt x="184" y="79"/>
                </a:lnTo>
                <a:lnTo>
                  <a:pt x="184" y="68"/>
                </a:lnTo>
                <a:lnTo>
                  <a:pt x="187" y="68"/>
                </a:lnTo>
                <a:lnTo>
                  <a:pt x="187" y="56"/>
                </a:lnTo>
                <a:lnTo>
                  <a:pt x="211" y="56"/>
                </a:lnTo>
                <a:lnTo>
                  <a:pt x="211" y="45"/>
                </a:lnTo>
                <a:lnTo>
                  <a:pt x="287" y="45"/>
                </a:lnTo>
                <a:lnTo>
                  <a:pt x="287" y="34"/>
                </a:lnTo>
                <a:lnTo>
                  <a:pt x="293" y="34"/>
                </a:lnTo>
                <a:lnTo>
                  <a:pt x="293" y="23"/>
                </a:lnTo>
                <a:lnTo>
                  <a:pt x="294" y="23"/>
                </a:lnTo>
                <a:lnTo>
                  <a:pt x="294" y="12"/>
                </a:lnTo>
                <a:lnTo>
                  <a:pt x="313" y="12"/>
                </a:lnTo>
                <a:lnTo>
                  <a:pt x="313" y="0"/>
                </a:lnTo>
                <a:lnTo>
                  <a:pt x="383" y="0"/>
                </a:lnTo>
              </a:path>
            </a:pathLst>
          </a:custGeom>
          <a:noFill/>
          <a:ln w="381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66629" name="Freeform 5"/>
          <p:cNvSpPr>
            <a:spLocks/>
          </p:cNvSpPr>
          <p:nvPr/>
        </p:nvSpPr>
        <p:spPr bwMode="auto">
          <a:xfrm>
            <a:off x="1641475" y="1963738"/>
            <a:ext cx="6477000" cy="3243262"/>
          </a:xfrm>
          <a:custGeom>
            <a:avLst/>
            <a:gdLst>
              <a:gd name="T0" fmla="*/ 0 w 383"/>
              <a:gd name="T1" fmla="*/ 2147483647 h 101"/>
              <a:gd name="T2" fmla="*/ 2147483647 w 383"/>
              <a:gd name="T3" fmla="*/ 2147483647 h 101"/>
              <a:gd name="T4" fmla="*/ 2147483647 w 383"/>
              <a:gd name="T5" fmla="*/ 2147483647 h 101"/>
              <a:gd name="T6" fmla="*/ 2147483647 w 383"/>
              <a:gd name="T7" fmla="*/ 2147483647 h 101"/>
              <a:gd name="T8" fmla="*/ 2147483647 w 383"/>
              <a:gd name="T9" fmla="*/ 2147483647 h 101"/>
              <a:gd name="T10" fmla="*/ 2147483647 w 383"/>
              <a:gd name="T11" fmla="*/ 2147483647 h 101"/>
              <a:gd name="T12" fmla="*/ 2147483647 w 383"/>
              <a:gd name="T13" fmla="*/ 2147483647 h 101"/>
              <a:gd name="T14" fmla="*/ 2147483647 w 383"/>
              <a:gd name="T15" fmla="*/ 2147483647 h 101"/>
              <a:gd name="T16" fmla="*/ 2147483647 w 383"/>
              <a:gd name="T17" fmla="*/ 2147483647 h 101"/>
              <a:gd name="T18" fmla="*/ 2147483647 w 383"/>
              <a:gd name="T19" fmla="*/ 2147483647 h 101"/>
              <a:gd name="T20" fmla="*/ 2147483647 w 383"/>
              <a:gd name="T21" fmla="*/ 2147483647 h 101"/>
              <a:gd name="T22" fmla="*/ 2147483647 w 383"/>
              <a:gd name="T23" fmla="*/ 2147483647 h 101"/>
              <a:gd name="T24" fmla="*/ 2147483647 w 383"/>
              <a:gd name="T25" fmla="*/ 2147483647 h 101"/>
              <a:gd name="T26" fmla="*/ 2147483647 w 383"/>
              <a:gd name="T27" fmla="*/ 2147483647 h 101"/>
              <a:gd name="T28" fmla="*/ 2147483647 w 383"/>
              <a:gd name="T29" fmla="*/ 2147483647 h 101"/>
              <a:gd name="T30" fmla="*/ 2147483647 w 383"/>
              <a:gd name="T31" fmla="*/ 2147483647 h 101"/>
              <a:gd name="T32" fmla="*/ 2147483647 w 383"/>
              <a:gd name="T33" fmla="*/ 2147483647 h 101"/>
              <a:gd name="T34" fmla="*/ 2147483647 w 383"/>
              <a:gd name="T35" fmla="*/ 2147483647 h 101"/>
              <a:gd name="T36" fmla="*/ 2147483647 w 383"/>
              <a:gd name="T37" fmla="*/ 0 h 101"/>
              <a:gd name="T38" fmla="*/ 2147483647 w 383"/>
              <a:gd name="T39" fmla="*/ 0 h 10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383"/>
              <a:gd name="T61" fmla="*/ 0 h 101"/>
              <a:gd name="T62" fmla="*/ 383 w 383"/>
              <a:gd name="T63" fmla="*/ 101 h 101"/>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383" h="101">
                <a:moveTo>
                  <a:pt x="0" y="101"/>
                </a:moveTo>
                <a:lnTo>
                  <a:pt x="45" y="101"/>
                </a:lnTo>
                <a:lnTo>
                  <a:pt x="45" y="90"/>
                </a:lnTo>
                <a:lnTo>
                  <a:pt x="180" y="90"/>
                </a:lnTo>
                <a:lnTo>
                  <a:pt x="180" y="79"/>
                </a:lnTo>
                <a:lnTo>
                  <a:pt x="188" y="79"/>
                </a:lnTo>
                <a:lnTo>
                  <a:pt x="188" y="68"/>
                </a:lnTo>
                <a:lnTo>
                  <a:pt x="223" y="68"/>
                </a:lnTo>
                <a:lnTo>
                  <a:pt x="223" y="56"/>
                </a:lnTo>
                <a:lnTo>
                  <a:pt x="238" y="56"/>
                </a:lnTo>
                <a:lnTo>
                  <a:pt x="238" y="45"/>
                </a:lnTo>
                <a:lnTo>
                  <a:pt x="275" y="45"/>
                </a:lnTo>
                <a:lnTo>
                  <a:pt x="275" y="34"/>
                </a:lnTo>
                <a:lnTo>
                  <a:pt x="292" y="34"/>
                </a:lnTo>
                <a:lnTo>
                  <a:pt x="292" y="23"/>
                </a:lnTo>
                <a:lnTo>
                  <a:pt x="295" y="23"/>
                </a:lnTo>
                <a:lnTo>
                  <a:pt x="295" y="12"/>
                </a:lnTo>
                <a:lnTo>
                  <a:pt x="330" y="12"/>
                </a:lnTo>
                <a:lnTo>
                  <a:pt x="330" y="0"/>
                </a:lnTo>
                <a:lnTo>
                  <a:pt x="383" y="0"/>
                </a:lnTo>
              </a:path>
            </a:pathLst>
          </a:custGeom>
          <a:noFill/>
          <a:ln w="381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66630" name="Freeform 6"/>
          <p:cNvSpPr>
            <a:spLocks/>
          </p:cNvSpPr>
          <p:nvPr/>
        </p:nvSpPr>
        <p:spPr bwMode="auto">
          <a:xfrm>
            <a:off x="1641475" y="1963738"/>
            <a:ext cx="6477000" cy="3243262"/>
          </a:xfrm>
          <a:custGeom>
            <a:avLst/>
            <a:gdLst>
              <a:gd name="T0" fmla="*/ 0 w 383"/>
              <a:gd name="T1" fmla="*/ 2147483647 h 101"/>
              <a:gd name="T2" fmla="*/ 2147483647 w 383"/>
              <a:gd name="T3" fmla="*/ 2147483647 h 101"/>
              <a:gd name="T4" fmla="*/ 2147483647 w 383"/>
              <a:gd name="T5" fmla="*/ 2147483647 h 101"/>
              <a:gd name="T6" fmla="*/ 2147483647 w 383"/>
              <a:gd name="T7" fmla="*/ 2147483647 h 101"/>
              <a:gd name="T8" fmla="*/ 2147483647 w 383"/>
              <a:gd name="T9" fmla="*/ 2147483647 h 101"/>
              <a:gd name="T10" fmla="*/ 2147483647 w 383"/>
              <a:gd name="T11" fmla="*/ 2147483647 h 101"/>
              <a:gd name="T12" fmla="*/ 2147483647 w 383"/>
              <a:gd name="T13" fmla="*/ 2147483647 h 101"/>
              <a:gd name="T14" fmla="*/ 2147483647 w 383"/>
              <a:gd name="T15" fmla="*/ 2147483647 h 101"/>
              <a:gd name="T16" fmla="*/ 2147483647 w 383"/>
              <a:gd name="T17" fmla="*/ 2147483647 h 101"/>
              <a:gd name="T18" fmla="*/ 2147483647 w 383"/>
              <a:gd name="T19" fmla="*/ 2147483647 h 101"/>
              <a:gd name="T20" fmla="*/ 2147483647 w 383"/>
              <a:gd name="T21" fmla="*/ 2147483647 h 101"/>
              <a:gd name="T22" fmla="*/ 2147483647 w 383"/>
              <a:gd name="T23" fmla="*/ 2147483647 h 101"/>
              <a:gd name="T24" fmla="*/ 2147483647 w 383"/>
              <a:gd name="T25" fmla="*/ 2147483647 h 101"/>
              <a:gd name="T26" fmla="*/ 2147483647 w 383"/>
              <a:gd name="T27" fmla="*/ 2147483647 h 101"/>
              <a:gd name="T28" fmla="*/ 2147483647 w 383"/>
              <a:gd name="T29" fmla="*/ 2147483647 h 101"/>
              <a:gd name="T30" fmla="*/ 2147483647 w 383"/>
              <a:gd name="T31" fmla="*/ 2147483647 h 101"/>
              <a:gd name="T32" fmla="*/ 2147483647 w 383"/>
              <a:gd name="T33" fmla="*/ 2147483647 h 101"/>
              <a:gd name="T34" fmla="*/ 2147483647 w 383"/>
              <a:gd name="T35" fmla="*/ 2147483647 h 101"/>
              <a:gd name="T36" fmla="*/ 2147483647 w 383"/>
              <a:gd name="T37" fmla="*/ 0 h 101"/>
              <a:gd name="T38" fmla="*/ 2147483647 w 383"/>
              <a:gd name="T39" fmla="*/ 0 h 10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383"/>
              <a:gd name="T61" fmla="*/ 0 h 101"/>
              <a:gd name="T62" fmla="*/ 383 w 383"/>
              <a:gd name="T63" fmla="*/ 101 h 101"/>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383" h="101">
                <a:moveTo>
                  <a:pt x="0" y="101"/>
                </a:moveTo>
                <a:lnTo>
                  <a:pt x="126" y="101"/>
                </a:lnTo>
                <a:lnTo>
                  <a:pt x="126" y="90"/>
                </a:lnTo>
                <a:lnTo>
                  <a:pt x="158" y="90"/>
                </a:lnTo>
                <a:lnTo>
                  <a:pt x="158" y="79"/>
                </a:lnTo>
                <a:lnTo>
                  <a:pt x="176" y="79"/>
                </a:lnTo>
                <a:lnTo>
                  <a:pt x="176" y="68"/>
                </a:lnTo>
                <a:lnTo>
                  <a:pt x="185" y="68"/>
                </a:lnTo>
                <a:lnTo>
                  <a:pt x="185" y="56"/>
                </a:lnTo>
                <a:lnTo>
                  <a:pt x="238" y="56"/>
                </a:lnTo>
                <a:lnTo>
                  <a:pt x="238" y="45"/>
                </a:lnTo>
                <a:lnTo>
                  <a:pt x="273" y="45"/>
                </a:lnTo>
                <a:lnTo>
                  <a:pt x="273" y="34"/>
                </a:lnTo>
                <a:lnTo>
                  <a:pt x="282" y="34"/>
                </a:lnTo>
                <a:lnTo>
                  <a:pt x="282" y="23"/>
                </a:lnTo>
                <a:lnTo>
                  <a:pt x="325" y="23"/>
                </a:lnTo>
                <a:lnTo>
                  <a:pt x="325" y="12"/>
                </a:lnTo>
                <a:lnTo>
                  <a:pt x="367" y="12"/>
                </a:lnTo>
                <a:lnTo>
                  <a:pt x="367" y="0"/>
                </a:lnTo>
                <a:lnTo>
                  <a:pt x="383" y="0"/>
                </a:lnTo>
              </a:path>
            </a:pathLst>
          </a:custGeom>
          <a:noFill/>
          <a:ln w="381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66631" name="Freeform 7"/>
          <p:cNvSpPr>
            <a:spLocks/>
          </p:cNvSpPr>
          <p:nvPr/>
        </p:nvSpPr>
        <p:spPr bwMode="auto">
          <a:xfrm>
            <a:off x="1641475" y="1963738"/>
            <a:ext cx="6477000" cy="3243262"/>
          </a:xfrm>
          <a:custGeom>
            <a:avLst/>
            <a:gdLst>
              <a:gd name="T0" fmla="*/ 0 w 383"/>
              <a:gd name="T1" fmla="*/ 2147483647 h 101"/>
              <a:gd name="T2" fmla="*/ 2147483647 w 383"/>
              <a:gd name="T3" fmla="*/ 2147483647 h 101"/>
              <a:gd name="T4" fmla="*/ 2147483647 w 383"/>
              <a:gd name="T5" fmla="*/ 2147483647 h 101"/>
              <a:gd name="T6" fmla="*/ 2147483647 w 383"/>
              <a:gd name="T7" fmla="*/ 2147483647 h 101"/>
              <a:gd name="T8" fmla="*/ 2147483647 w 383"/>
              <a:gd name="T9" fmla="*/ 2147483647 h 101"/>
              <a:gd name="T10" fmla="*/ 2147483647 w 383"/>
              <a:gd name="T11" fmla="*/ 2147483647 h 101"/>
              <a:gd name="T12" fmla="*/ 2147483647 w 383"/>
              <a:gd name="T13" fmla="*/ 2147483647 h 101"/>
              <a:gd name="T14" fmla="*/ 2147483647 w 383"/>
              <a:gd name="T15" fmla="*/ 2147483647 h 101"/>
              <a:gd name="T16" fmla="*/ 2147483647 w 383"/>
              <a:gd name="T17" fmla="*/ 2147483647 h 101"/>
              <a:gd name="T18" fmla="*/ 2147483647 w 383"/>
              <a:gd name="T19" fmla="*/ 2147483647 h 101"/>
              <a:gd name="T20" fmla="*/ 2147483647 w 383"/>
              <a:gd name="T21" fmla="*/ 2147483647 h 101"/>
              <a:gd name="T22" fmla="*/ 2147483647 w 383"/>
              <a:gd name="T23" fmla="*/ 2147483647 h 101"/>
              <a:gd name="T24" fmla="*/ 2147483647 w 383"/>
              <a:gd name="T25" fmla="*/ 2147483647 h 101"/>
              <a:gd name="T26" fmla="*/ 2147483647 w 383"/>
              <a:gd name="T27" fmla="*/ 2147483647 h 101"/>
              <a:gd name="T28" fmla="*/ 2147483647 w 383"/>
              <a:gd name="T29" fmla="*/ 2147483647 h 101"/>
              <a:gd name="T30" fmla="*/ 2147483647 w 383"/>
              <a:gd name="T31" fmla="*/ 2147483647 h 101"/>
              <a:gd name="T32" fmla="*/ 2147483647 w 383"/>
              <a:gd name="T33" fmla="*/ 2147483647 h 101"/>
              <a:gd name="T34" fmla="*/ 2147483647 w 383"/>
              <a:gd name="T35" fmla="*/ 2147483647 h 101"/>
              <a:gd name="T36" fmla="*/ 2147483647 w 383"/>
              <a:gd name="T37" fmla="*/ 0 h 101"/>
              <a:gd name="T38" fmla="*/ 2147483647 w 383"/>
              <a:gd name="T39" fmla="*/ 0 h 10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383"/>
              <a:gd name="T61" fmla="*/ 0 h 101"/>
              <a:gd name="T62" fmla="*/ 383 w 383"/>
              <a:gd name="T63" fmla="*/ 101 h 101"/>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383" h="101">
                <a:moveTo>
                  <a:pt x="0" y="101"/>
                </a:moveTo>
                <a:lnTo>
                  <a:pt x="143" y="101"/>
                </a:lnTo>
                <a:lnTo>
                  <a:pt x="143" y="90"/>
                </a:lnTo>
                <a:lnTo>
                  <a:pt x="176" y="90"/>
                </a:lnTo>
                <a:lnTo>
                  <a:pt x="176" y="79"/>
                </a:lnTo>
                <a:lnTo>
                  <a:pt x="186" y="79"/>
                </a:lnTo>
                <a:lnTo>
                  <a:pt x="186" y="68"/>
                </a:lnTo>
                <a:lnTo>
                  <a:pt x="215" y="68"/>
                </a:lnTo>
                <a:lnTo>
                  <a:pt x="215" y="56"/>
                </a:lnTo>
                <a:lnTo>
                  <a:pt x="222" y="56"/>
                </a:lnTo>
                <a:lnTo>
                  <a:pt x="222" y="45"/>
                </a:lnTo>
                <a:lnTo>
                  <a:pt x="274" y="45"/>
                </a:lnTo>
                <a:lnTo>
                  <a:pt x="274" y="34"/>
                </a:lnTo>
                <a:lnTo>
                  <a:pt x="295" y="34"/>
                </a:lnTo>
                <a:lnTo>
                  <a:pt x="295" y="23"/>
                </a:lnTo>
                <a:lnTo>
                  <a:pt x="301" y="23"/>
                </a:lnTo>
                <a:lnTo>
                  <a:pt x="301" y="12"/>
                </a:lnTo>
                <a:lnTo>
                  <a:pt x="336" y="12"/>
                </a:lnTo>
                <a:lnTo>
                  <a:pt x="336" y="0"/>
                </a:lnTo>
                <a:lnTo>
                  <a:pt x="383" y="0"/>
                </a:lnTo>
              </a:path>
            </a:pathLst>
          </a:custGeom>
          <a:noFill/>
          <a:ln w="381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66632" name="Freeform 8"/>
          <p:cNvSpPr>
            <a:spLocks/>
          </p:cNvSpPr>
          <p:nvPr/>
        </p:nvSpPr>
        <p:spPr bwMode="auto">
          <a:xfrm>
            <a:off x="1641475" y="1963738"/>
            <a:ext cx="6477000" cy="3243262"/>
          </a:xfrm>
          <a:custGeom>
            <a:avLst/>
            <a:gdLst>
              <a:gd name="T0" fmla="*/ 0 w 383"/>
              <a:gd name="T1" fmla="*/ 2147483647 h 101"/>
              <a:gd name="T2" fmla="*/ 2147483647 w 383"/>
              <a:gd name="T3" fmla="*/ 2147483647 h 101"/>
              <a:gd name="T4" fmla="*/ 2147483647 w 383"/>
              <a:gd name="T5" fmla="*/ 2147483647 h 101"/>
              <a:gd name="T6" fmla="*/ 2147483647 w 383"/>
              <a:gd name="T7" fmla="*/ 2147483647 h 101"/>
              <a:gd name="T8" fmla="*/ 2147483647 w 383"/>
              <a:gd name="T9" fmla="*/ 2147483647 h 101"/>
              <a:gd name="T10" fmla="*/ 2147483647 w 383"/>
              <a:gd name="T11" fmla="*/ 2147483647 h 101"/>
              <a:gd name="T12" fmla="*/ 2147483647 w 383"/>
              <a:gd name="T13" fmla="*/ 2147483647 h 101"/>
              <a:gd name="T14" fmla="*/ 2147483647 w 383"/>
              <a:gd name="T15" fmla="*/ 2147483647 h 101"/>
              <a:gd name="T16" fmla="*/ 2147483647 w 383"/>
              <a:gd name="T17" fmla="*/ 2147483647 h 101"/>
              <a:gd name="T18" fmla="*/ 2147483647 w 383"/>
              <a:gd name="T19" fmla="*/ 2147483647 h 101"/>
              <a:gd name="T20" fmla="*/ 2147483647 w 383"/>
              <a:gd name="T21" fmla="*/ 2147483647 h 101"/>
              <a:gd name="T22" fmla="*/ 2147483647 w 383"/>
              <a:gd name="T23" fmla="*/ 2147483647 h 101"/>
              <a:gd name="T24" fmla="*/ 2147483647 w 383"/>
              <a:gd name="T25" fmla="*/ 2147483647 h 101"/>
              <a:gd name="T26" fmla="*/ 2147483647 w 383"/>
              <a:gd name="T27" fmla="*/ 2147483647 h 101"/>
              <a:gd name="T28" fmla="*/ 2147483647 w 383"/>
              <a:gd name="T29" fmla="*/ 2147483647 h 101"/>
              <a:gd name="T30" fmla="*/ 2147483647 w 383"/>
              <a:gd name="T31" fmla="*/ 2147483647 h 101"/>
              <a:gd name="T32" fmla="*/ 2147483647 w 383"/>
              <a:gd name="T33" fmla="*/ 2147483647 h 101"/>
              <a:gd name="T34" fmla="*/ 2147483647 w 383"/>
              <a:gd name="T35" fmla="*/ 2147483647 h 101"/>
              <a:gd name="T36" fmla="*/ 2147483647 w 383"/>
              <a:gd name="T37" fmla="*/ 0 h 101"/>
              <a:gd name="T38" fmla="*/ 2147483647 w 383"/>
              <a:gd name="T39" fmla="*/ 0 h 10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383"/>
              <a:gd name="T61" fmla="*/ 0 h 101"/>
              <a:gd name="T62" fmla="*/ 383 w 383"/>
              <a:gd name="T63" fmla="*/ 101 h 101"/>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383" h="101">
                <a:moveTo>
                  <a:pt x="0" y="101"/>
                </a:moveTo>
                <a:lnTo>
                  <a:pt x="7" y="101"/>
                </a:lnTo>
                <a:lnTo>
                  <a:pt x="7" y="90"/>
                </a:lnTo>
                <a:lnTo>
                  <a:pt x="177" y="90"/>
                </a:lnTo>
                <a:lnTo>
                  <a:pt x="177" y="79"/>
                </a:lnTo>
                <a:lnTo>
                  <a:pt x="182" y="79"/>
                </a:lnTo>
                <a:lnTo>
                  <a:pt x="182" y="68"/>
                </a:lnTo>
                <a:lnTo>
                  <a:pt x="199" y="68"/>
                </a:lnTo>
                <a:lnTo>
                  <a:pt x="199" y="56"/>
                </a:lnTo>
                <a:lnTo>
                  <a:pt x="256" y="56"/>
                </a:lnTo>
                <a:lnTo>
                  <a:pt x="256" y="45"/>
                </a:lnTo>
                <a:lnTo>
                  <a:pt x="266" y="45"/>
                </a:lnTo>
                <a:lnTo>
                  <a:pt x="266" y="34"/>
                </a:lnTo>
                <a:lnTo>
                  <a:pt x="270" y="34"/>
                </a:lnTo>
                <a:lnTo>
                  <a:pt x="270" y="23"/>
                </a:lnTo>
                <a:lnTo>
                  <a:pt x="297" y="23"/>
                </a:lnTo>
                <a:lnTo>
                  <a:pt x="297" y="12"/>
                </a:lnTo>
                <a:lnTo>
                  <a:pt x="320" y="12"/>
                </a:lnTo>
                <a:lnTo>
                  <a:pt x="320" y="0"/>
                </a:lnTo>
                <a:lnTo>
                  <a:pt x="383" y="0"/>
                </a:lnTo>
              </a:path>
            </a:pathLst>
          </a:custGeom>
          <a:noFill/>
          <a:ln w="381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66633" name="Freeform 9"/>
          <p:cNvSpPr>
            <a:spLocks/>
          </p:cNvSpPr>
          <p:nvPr/>
        </p:nvSpPr>
        <p:spPr bwMode="auto">
          <a:xfrm>
            <a:off x="1641475" y="1963738"/>
            <a:ext cx="6477000" cy="3243262"/>
          </a:xfrm>
          <a:custGeom>
            <a:avLst/>
            <a:gdLst>
              <a:gd name="T0" fmla="*/ 0 w 383"/>
              <a:gd name="T1" fmla="*/ 2147483647 h 101"/>
              <a:gd name="T2" fmla="*/ 2147483647 w 383"/>
              <a:gd name="T3" fmla="*/ 2147483647 h 101"/>
              <a:gd name="T4" fmla="*/ 2147483647 w 383"/>
              <a:gd name="T5" fmla="*/ 2147483647 h 101"/>
              <a:gd name="T6" fmla="*/ 2147483647 w 383"/>
              <a:gd name="T7" fmla="*/ 2147483647 h 101"/>
              <a:gd name="T8" fmla="*/ 2147483647 w 383"/>
              <a:gd name="T9" fmla="*/ 2147483647 h 101"/>
              <a:gd name="T10" fmla="*/ 2147483647 w 383"/>
              <a:gd name="T11" fmla="*/ 2147483647 h 101"/>
              <a:gd name="T12" fmla="*/ 2147483647 w 383"/>
              <a:gd name="T13" fmla="*/ 2147483647 h 101"/>
              <a:gd name="T14" fmla="*/ 2147483647 w 383"/>
              <a:gd name="T15" fmla="*/ 2147483647 h 101"/>
              <a:gd name="T16" fmla="*/ 2147483647 w 383"/>
              <a:gd name="T17" fmla="*/ 2147483647 h 101"/>
              <a:gd name="T18" fmla="*/ 2147483647 w 383"/>
              <a:gd name="T19" fmla="*/ 2147483647 h 101"/>
              <a:gd name="T20" fmla="*/ 2147483647 w 383"/>
              <a:gd name="T21" fmla="*/ 2147483647 h 101"/>
              <a:gd name="T22" fmla="*/ 2147483647 w 383"/>
              <a:gd name="T23" fmla="*/ 2147483647 h 101"/>
              <a:gd name="T24" fmla="*/ 2147483647 w 383"/>
              <a:gd name="T25" fmla="*/ 2147483647 h 101"/>
              <a:gd name="T26" fmla="*/ 2147483647 w 383"/>
              <a:gd name="T27" fmla="*/ 2147483647 h 101"/>
              <a:gd name="T28" fmla="*/ 2147483647 w 383"/>
              <a:gd name="T29" fmla="*/ 2147483647 h 101"/>
              <a:gd name="T30" fmla="*/ 2147483647 w 383"/>
              <a:gd name="T31" fmla="*/ 2147483647 h 101"/>
              <a:gd name="T32" fmla="*/ 2147483647 w 383"/>
              <a:gd name="T33" fmla="*/ 2147483647 h 101"/>
              <a:gd name="T34" fmla="*/ 2147483647 w 383"/>
              <a:gd name="T35" fmla="*/ 2147483647 h 101"/>
              <a:gd name="T36" fmla="*/ 2147483647 w 383"/>
              <a:gd name="T37" fmla="*/ 0 h 101"/>
              <a:gd name="T38" fmla="*/ 2147483647 w 383"/>
              <a:gd name="T39" fmla="*/ 0 h 10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383"/>
              <a:gd name="T61" fmla="*/ 0 h 101"/>
              <a:gd name="T62" fmla="*/ 383 w 383"/>
              <a:gd name="T63" fmla="*/ 101 h 101"/>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383" h="101">
                <a:moveTo>
                  <a:pt x="0" y="101"/>
                </a:moveTo>
                <a:lnTo>
                  <a:pt x="48" y="101"/>
                </a:lnTo>
                <a:lnTo>
                  <a:pt x="48" y="90"/>
                </a:lnTo>
                <a:lnTo>
                  <a:pt x="154" y="90"/>
                </a:lnTo>
                <a:lnTo>
                  <a:pt x="154" y="79"/>
                </a:lnTo>
                <a:lnTo>
                  <a:pt x="172" y="79"/>
                </a:lnTo>
                <a:lnTo>
                  <a:pt x="172" y="68"/>
                </a:lnTo>
                <a:lnTo>
                  <a:pt x="180" y="68"/>
                </a:lnTo>
                <a:lnTo>
                  <a:pt x="180" y="56"/>
                </a:lnTo>
                <a:lnTo>
                  <a:pt x="194" y="56"/>
                </a:lnTo>
                <a:lnTo>
                  <a:pt x="194" y="45"/>
                </a:lnTo>
                <a:lnTo>
                  <a:pt x="274" y="45"/>
                </a:lnTo>
                <a:lnTo>
                  <a:pt x="274" y="34"/>
                </a:lnTo>
                <a:lnTo>
                  <a:pt x="275" y="34"/>
                </a:lnTo>
                <a:lnTo>
                  <a:pt x="275" y="23"/>
                </a:lnTo>
                <a:lnTo>
                  <a:pt x="316" y="23"/>
                </a:lnTo>
                <a:lnTo>
                  <a:pt x="316" y="12"/>
                </a:lnTo>
                <a:lnTo>
                  <a:pt x="359" y="12"/>
                </a:lnTo>
                <a:lnTo>
                  <a:pt x="359" y="0"/>
                </a:lnTo>
                <a:lnTo>
                  <a:pt x="383" y="0"/>
                </a:lnTo>
              </a:path>
            </a:pathLst>
          </a:custGeom>
          <a:noFill/>
          <a:ln w="381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8970" name="Rectangle 10"/>
          <p:cNvSpPr>
            <a:spLocks noChangeArrowheads="1"/>
          </p:cNvSpPr>
          <p:nvPr/>
        </p:nvSpPr>
        <p:spPr bwMode="auto">
          <a:xfrm>
            <a:off x="1649413" y="1960563"/>
            <a:ext cx="6499225" cy="3241675"/>
          </a:xfrm>
          <a:prstGeom prst="rect">
            <a:avLst/>
          </a:prstGeom>
          <a:noFill/>
          <a:ln w="158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latin typeface="Arial" panose="020B0604020202020204" pitchFamily="34" charset="0"/>
            </a:endParaRPr>
          </a:p>
        </p:txBody>
      </p:sp>
      <p:sp>
        <p:nvSpPr>
          <p:cNvPr id="168971" name="Line 11"/>
          <p:cNvSpPr>
            <a:spLocks noChangeShapeType="1"/>
          </p:cNvSpPr>
          <p:nvPr/>
        </p:nvSpPr>
        <p:spPr bwMode="auto">
          <a:xfrm>
            <a:off x="1649413" y="1960563"/>
            <a:ext cx="1587" cy="324167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8972" name="Line 12"/>
          <p:cNvSpPr>
            <a:spLocks noChangeShapeType="1"/>
          </p:cNvSpPr>
          <p:nvPr/>
        </p:nvSpPr>
        <p:spPr bwMode="auto">
          <a:xfrm>
            <a:off x="1589088" y="5202238"/>
            <a:ext cx="60325" cy="158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8973" name="Line 13"/>
          <p:cNvSpPr>
            <a:spLocks noChangeShapeType="1"/>
          </p:cNvSpPr>
          <p:nvPr/>
        </p:nvSpPr>
        <p:spPr bwMode="auto">
          <a:xfrm>
            <a:off x="1589088" y="4552950"/>
            <a:ext cx="60325" cy="1588"/>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8974" name="Line 14"/>
          <p:cNvSpPr>
            <a:spLocks noChangeShapeType="1"/>
          </p:cNvSpPr>
          <p:nvPr/>
        </p:nvSpPr>
        <p:spPr bwMode="auto">
          <a:xfrm>
            <a:off x="1589088" y="3905250"/>
            <a:ext cx="60325" cy="1588"/>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8975" name="Line 15"/>
          <p:cNvSpPr>
            <a:spLocks noChangeShapeType="1"/>
          </p:cNvSpPr>
          <p:nvPr/>
        </p:nvSpPr>
        <p:spPr bwMode="auto">
          <a:xfrm>
            <a:off x="1589088" y="3257550"/>
            <a:ext cx="60325" cy="1588"/>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8976" name="Line 16"/>
          <p:cNvSpPr>
            <a:spLocks noChangeShapeType="1"/>
          </p:cNvSpPr>
          <p:nvPr/>
        </p:nvSpPr>
        <p:spPr bwMode="auto">
          <a:xfrm>
            <a:off x="1589088" y="2608263"/>
            <a:ext cx="60325" cy="158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8977" name="Line 17"/>
          <p:cNvSpPr>
            <a:spLocks noChangeShapeType="1"/>
          </p:cNvSpPr>
          <p:nvPr/>
        </p:nvSpPr>
        <p:spPr bwMode="auto">
          <a:xfrm>
            <a:off x="1589088" y="1960563"/>
            <a:ext cx="60325" cy="158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8978" name="Line 18"/>
          <p:cNvSpPr>
            <a:spLocks noChangeShapeType="1"/>
          </p:cNvSpPr>
          <p:nvPr/>
        </p:nvSpPr>
        <p:spPr bwMode="auto">
          <a:xfrm>
            <a:off x="1649413" y="5202238"/>
            <a:ext cx="6499225" cy="158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8979" name="Line 19"/>
          <p:cNvSpPr>
            <a:spLocks noChangeShapeType="1"/>
          </p:cNvSpPr>
          <p:nvPr/>
        </p:nvSpPr>
        <p:spPr bwMode="auto">
          <a:xfrm flipV="1">
            <a:off x="1649413" y="5202238"/>
            <a:ext cx="1587" cy="6032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8980" name="Line 20"/>
          <p:cNvSpPr>
            <a:spLocks noChangeShapeType="1"/>
          </p:cNvSpPr>
          <p:nvPr/>
        </p:nvSpPr>
        <p:spPr bwMode="auto">
          <a:xfrm flipV="1">
            <a:off x="2946400" y="5202238"/>
            <a:ext cx="1588" cy="6032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8981" name="Line 21"/>
          <p:cNvSpPr>
            <a:spLocks noChangeShapeType="1"/>
          </p:cNvSpPr>
          <p:nvPr/>
        </p:nvSpPr>
        <p:spPr bwMode="auto">
          <a:xfrm flipV="1">
            <a:off x="4243388" y="5202238"/>
            <a:ext cx="1587" cy="6032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8982" name="Line 22"/>
          <p:cNvSpPr>
            <a:spLocks noChangeShapeType="1"/>
          </p:cNvSpPr>
          <p:nvPr/>
        </p:nvSpPr>
        <p:spPr bwMode="auto">
          <a:xfrm flipV="1">
            <a:off x="5554663" y="5202238"/>
            <a:ext cx="1587" cy="6032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8983" name="Line 23"/>
          <p:cNvSpPr>
            <a:spLocks noChangeShapeType="1"/>
          </p:cNvSpPr>
          <p:nvPr/>
        </p:nvSpPr>
        <p:spPr bwMode="auto">
          <a:xfrm flipV="1">
            <a:off x="6851650" y="5202238"/>
            <a:ext cx="1588" cy="6032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8984" name="Line 24"/>
          <p:cNvSpPr>
            <a:spLocks noChangeShapeType="1"/>
          </p:cNvSpPr>
          <p:nvPr/>
        </p:nvSpPr>
        <p:spPr bwMode="auto">
          <a:xfrm flipV="1">
            <a:off x="8148638" y="5202238"/>
            <a:ext cx="1587" cy="6032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8985" name="Rectangle 25"/>
          <p:cNvSpPr>
            <a:spLocks noChangeArrowheads="1"/>
          </p:cNvSpPr>
          <p:nvPr/>
        </p:nvSpPr>
        <p:spPr bwMode="auto">
          <a:xfrm>
            <a:off x="1336675" y="4994275"/>
            <a:ext cx="1524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2400">
                <a:latin typeface="Times New Roman" panose="02020603050405020304" pitchFamily="18" charset="0"/>
              </a:rPr>
              <a:t>0</a:t>
            </a:r>
          </a:p>
        </p:txBody>
      </p:sp>
      <p:sp>
        <p:nvSpPr>
          <p:cNvPr id="168986" name="Rectangle 26"/>
          <p:cNvSpPr>
            <a:spLocks noChangeArrowheads="1"/>
          </p:cNvSpPr>
          <p:nvPr/>
        </p:nvSpPr>
        <p:spPr bwMode="auto">
          <a:xfrm>
            <a:off x="1336675" y="1752600"/>
            <a:ext cx="1524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2400">
                <a:latin typeface="Times New Roman" panose="02020603050405020304" pitchFamily="18" charset="0"/>
              </a:rPr>
              <a:t>1</a:t>
            </a:r>
          </a:p>
        </p:txBody>
      </p:sp>
      <p:sp>
        <p:nvSpPr>
          <p:cNvPr id="168987" name="Rectangle 27"/>
          <p:cNvSpPr>
            <a:spLocks noChangeArrowheads="1"/>
          </p:cNvSpPr>
          <p:nvPr/>
        </p:nvSpPr>
        <p:spPr bwMode="auto">
          <a:xfrm>
            <a:off x="1565275" y="5283200"/>
            <a:ext cx="1524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2400">
                <a:latin typeface="Times New Roman" panose="02020603050405020304" pitchFamily="18" charset="0"/>
              </a:rPr>
              <a:t>0</a:t>
            </a:r>
          </a:p>
        </p:txBody>
      </p:sp>
      <p:sp>
        <p:nvSpPr>
          <p:cNvPr id="168988" name="Rectangle 28"/>
          <p:cNvSpPr>
            <a:spLocks noChangeArrowheads="1"/>
          </p:cNvSpPr>
          <p:nvPr/>
        </p:nvSpPr>
        <p:spPr bwMode="auto">
          <a:xfrm>
            <a:off x="2862263" y="5283200"/>
            <a:ext cx="1524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2400">
                <a:latin typeface="Times New Roman" panose="02020603050405020304" pitchFamily="18" charset="0"/>
              </a:rPr>
              <a:t>2</a:t>
            </a:r>
          </a:p>
        </p:txBody>
      </p:sp>
      <p:sp>
        <p:nvSpPr>
          <p:cNvPr id="168989" name="Rectangle 29"/>
          <p:cNvSpPr>
            <a:spLocks noChangeArrowheads="1"/>
          </p:cNvSpPr>
          <p:nvPr/>
        </p:nvSpPr>
        <p:spPr bwMode="auto">
          <a:xfrm>
            <a:off x="4159250" y="5283200"/>
            <a:ext cx="1524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2400">
                <a:latin typeface="Times New Roman" panose="02020603050405020304" pitchFamily="18" charset="0"/>
              </a:rPr>
              <a:t>4</a:t>
            </a:r>
          </a:p>
        </p:txBody>
      </p:sp>
      <p:sp>
        <p:nvSpPr>
          <p:cNvPr id="168990" name="Rectangle 30"/>
          <p:cNvSpPr>
            <a:spLocks noChangeArrowheads="1"/>
          </p:cNvSpPr>
          <p:nvPr/>
        </p:nvSpPr>
        <p:spPr bwMode="auto">
          <a:xfrm>
            <a:off x="5470525" y="5283200"/>
            <a:ext cx="1524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2400">
                <a:latin typeface="Times New Roman" panose="02020603050405020304" pitchFamily="18" charset="0"/>
              </a:rPr>
              <a:t>6</a:t>
            </a:r>
          </a:p>
        </p:txBody>
      </p:sp>
      <p:sp>
        <p:nvSpPr>
          <p:cNvPr id="168991" name="Rectangle 31"/>
          <p:cNvSpPr>
            <a:spLocks noChangeArrowheads="1"/>
          </p:cNvSpPr>
          <p:nvPr/>
        </p:nvSpPr>
        <p:spPr bwMode="auto">
          <a:xfrm>
            <a:off x="6767513" y="5283200"/>
            <a:ext cx="1524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2400">
                <a:latin typeface="Times New Roman" panose="02020603050405020304" pitchFamily="18" charset="0"/>
              </a:rPr>
              <a:t>8</a:t>
            </a:r>
          </a:p>
        </p:txBody>
      </p:sp>
      <p:sp>
        <p:nvSpPr>
          <p:cNvPr id="168992" name="Rectangle 32"/>
          <p:cNvSpPr>
            <a:spLocks noChangeArrowheads="1"/>
          </p:cNvSpPr>
          <p:nvPr/>
        </p:nvSpPr>
        <p:spPr bwMode="auto">
          <a:xfrm>
            <a:off x="8001000" y="5283200"/>
            <a:ext cx="3048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2400">
                <a:latin typeface="Times New Roman" panose="02020603050405020304" pitchFamily="18" charset="0"/>
              </a:rPr>
              <a:t>10</a:t>
            </a:r>
          </a:p>
        </p:txBody>
      </p:sp>
      <p:sp>
        <p:nvSpPr>
          <p:cNvPr id="168993" name="Text Box 33"/>
          <p:cNvSpPr txBox="1">
            <a:spLocks noChangeArrowheads="1"/>
          </p:cNvSpPr>
          <p:nvPr/>
        </p:nvSpPr>
        <p:spPr bwMode="auto">
          <a:xfrm rot="-5400000">
            <a:off x="-551657" y="3361532"/>
            <a:ext cx="301466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2400">
                <a:latin typeface="Times New Roman" panose="02020603050405020304" pitchFamily="18" charset="0"/>
              </a:rPr>
              <a:t>Cumulative probability</a:t>
            </a:r>
          </a:p>
        </p:txBody>
      </p:sp>
      <p:sp>
        <p:nvSpPr>
          <p:cNvPr id="168994" name="Freeform 34"/>
          <p:cNvSpPr>
            <a:spLocks/>
          </p:cNvSpPr>
          <p:nvPr/>
        </p:nvSpPr>
        <p:spPr bwMode="auto">
          <a:xfrm>
            <a:off x="1708150" y="1963738"/>
            <a:ext cx="6383338" cy="3243262"/>
          </a:xfrm>
          <a:custGeom>
            <a:avLst/>
            <a:gdLst>
              <a:gd name="T0" fmla="*/ 0 w 2014"/>
              <a:gd name="T1" fmla="*/ 2147483647 h 1593"/>
              <a:gd name="T2" fmla="*/ 0 w 2014"/>
              <a:gd name="T3" fmla="*/ 2147483647 h 1593"/>
              <a:gd name="T4" fmla="*/ 0 w 2014"/>
              <a:gd name="T5" fmla="*/ 2147483647 h 1593"/>
              <a:gd name="T6" fmla="*/ 2147483647 w 2014"/>
              <a:gd name="T7" fmla="*/ 2147483647 h 1593"/>
              <a:gd name="T8" fmla="*/ 2147483647 w 2014"/>
              <a:gd name="T9" fmla="*/ 2147483647 h 1593"/>
              <a:gd name="T10" fmla="*/ 2147483647 w 2014"/>
              <a:gd name="T11" fmla="*/ 2147483647 h 1593"/>
              <a:gd name="T12" fmla="*/ 2147483647 w 2014"/>
              <a:gd name="T13" fmla="*/ 2147483647 h 1593"/>
              <a:gd name="T14" fmla="*/ 2147483647 w 2014"/>
              <a:gd name="T15" fmla="*/ 2147483647 h 1593"/>
              <a:gd name="T16" fmla="*/ 2147483647 w 2014"/>
              <a:gd name="T17" fmla="*/ 2147483647 h 1593"/>
              <a:gd name="T18" fmla="*/ 2147483647 w 2014"/>
              <a:gd name="T19" fmla="*/ 2147483647 h 1593"/>
              <a:gd name="T20" fmla="*/ 2147483647 w 2014"/>
              <a:gd name="T21" fmla="*/ 2147483647 h 1593"/>
              <a:gd name="T22" fmla="*/ 2147483647 w 2014"/>
              <a:gd name="T23" fmla="*/ 2147483647 h 1593"/>
              <a:gd name="T24" fmla="*/ 2147483647 w 2014"/>
              <a:gd name="T25" fmla="*/ 2147483647 h 1593"/>
              <a:gd name="T26" fmla="*/ 2147483647 w 2014"/>
              <a:gd name="T27" fmla="*/ 2147483647 h 1593"/>
              <a:gd name="T28" fmla="*/ 2147483647 w 2014"/>
              <a:gd name="T29" fmla="*/ 2147483647 h 1593"/>
              <a:gd name="T30" fmla="*/ 2147483647 w 2014"/>
              <a:gd name="T31" fmla="*/ 2147483647 h 1593"/>
              <a:gd name="T32" fmla="*/ 2147483647 w 2014"/>
              <a:gd name="T33" fmla="*/ 2147483647 h 1593"/>
              <a:gd name="T34" fmla="*/ 2147483647 w 2014"/>
              <a:gd name="T35" fmla="*/ 2147483647 h 1593"/>
              <a:gd name="T36" fmla="*/ 2147483647 w 2014"/>
              <a:gd name="T37" fmla="*/ 2147483647 h 1593"/>
              <a:gd name="T38" fmla="*/ 2147483647 w 2014"/>
              <a:gd name="T39" fmla="*/ 2147483647 h 1593"/>
              <a:gd name="T40" fmla="*/ 2147483647 w 2014"/>
              <a:gd name="T41" fmla="*/ 2147483647 h 1593"/>
              <a:gd name="T42" fmla="*/ 2147483647 w 2014"/>
              <a:gd name="T43" fmla="*/ 2147483647 h 1593"/>
              <a:gd name="T44" fmla="*/ 2147483647 w 2014"/>
              <a:gd name="T45" fmla="*/ 2147483647 h 1593"/>
              <a:gd name="T46" fmla="*/ 2147483647 w 2014"/>
              <a:gd name="T47" fmla="*/ 2147483647 h 1593"/>
              <a:gd name="T48" fmla="*/ 2147483647 w 2014"/>
              <a:gd name="T49" fmla="*/ 2147483647 h 1593"/>
              <a:gd name="T50" fmla="*/ 2147483647 w 2014"/>
              <a:gd name="T51" fmla="*/ 2147483647 h 1593"/>
              <a:gd name="T52" fmla="*/ 2147483647 w 2014"/>
              <a:gd name="T53" fmla="*/ 2147483647 h 1593"/>
              <a:gd name="T54" fmla="*/ 2147483647 w 2014"/>
              <a:gd name="T55" fmla="*/ 2147483647 h 1593"/>
              <a:gd name="T56" fmla="*/ 2147483647 w 2014"/>
              <a:gd name="T57" fmla="*/ 2147483647 h 1593"/>
              <a:gd name="T58" fmla="*/ 2147483647 w 2014"/>
              <a:gd name="T59" fmla="*/ 2147483647 h 1593"/>
              <a:gd name="T60" fmla="*/ 2147483647 w 2014"/>
              <a:gd name="T61" fmla="*/ 2147483647 h 1593"/>
              <a:gd name="T62" fmla="*/ 2147483647 w 2014"/>
              <a:gd name="T63" fmla="*/ 2147483647 h 1593"/>
              <a:gd name="T64" fmla="*/ 2147483647 w 2014"/>
              <a:gd name="T65" fmla="*/ 2147483647 h 1593"/>
              <a:gd name="T66" fmla="*/ 2147483647 w 2014"/>
              <a:gd name="T67" fmla="*/ 2147483647 h 1593"/>
              <a:gd name="T68" fmla="*/ 2147483647 w 2014"/>
              <a:gd name="T69" fmla="*/ 2147483647 h 1593"/>
              <a:gd name="T70" fmla="*/ 2147483647 w 2014"/>
              <a:gd name="T71" fmla="*/ 2147483647 h 1593"/>
              <a:gd name="T72" fmla="*/ 2147483647 w 2014"/>
              <a:gd name="T73" fmla="*/ 2147483647 h 1593"/>
              <a:gd name="T74" fmla="*/ 2147483647 w 2014"/>
              <a:gd name="T75" fmla="*/ 2147483647 h 1593"/>
              <a:gd name="T76" fmla="*/ 2147483647 w 2014"/>
              <a:gd name="T77" fmla="*/ 2147483647 h 1593"/>
              <a:gd name="T78" fmla="*/ 2147483647 w 2014"/>
              <a:gd name="T79" fmla="*/ 2147483647 h 1593"/>
              <a:gd name="T80" fmla="*/ 2147483647 w 2014"/>
              <a:gd name="T81" fmla="*/ 2147483647 h 1593"/>
              <a:gd name="T82" fmla="*/ 2147483647 w 2014"/>
              <a:gd name="T83" fmla="*/ 2147483647 h 1593"/>
              <a:gd name="T84" fmla="*/ 2147483647 w 2014"/>
              <a:gd name="T85" fmla="*/ 2147483647 h 1593"/>
              <a:gd name="T86" fmla="*/ 2147483647 w 2014"/>
              <a:gd name="T87" fmla="*/ 2147483647 h 1593"/>
              <a:gd name="T88" fmla="*/ 2147483647 w 2014"/>
              <a:gd name="T89" fmla="*/ 2147483647 h 1593"/>
              <a:gd name="T90" fmla="*/ 2147483647 w 2014"/>
              <a:gd name="T91" fmla="*/ 2147483647 h 1593"/>
              <a:gd name="T92" fmla="*/ 2147483647 w 2014"/>
              <a:gd name="T93" fmla="*/ 2147483647 h 1593"/>
              <a:gd name="T94" fmla="*/ 2147483647 w 2014"/>
              <a:gd name="T95" fmla="*/ 2147483647 h 1593"/>
              <a:gd name="T96" fmla="*/ 2147483647 w 2014"/>
              <a:gd name="T97" fmla="*/ 2147483647 h 1593"/>
              <a:gd name="T98" fmla="*/ 2147483647 w 2014"/>
              <a:gd name="T99" fmla="*/ 2147483647 h 1593"/>
              <a:gd name="T100" fmla="*/ 2147483647 w 2014"/>
              <a:gd name="T101" fmla="*/ 2147483647 h 1593"/>
              <a:gd name="T102" fmla="*/ 2147483647 w 2014"/>
              <a:gd name="T103" fmla="*/ 2147483647 h 1593"/>
              <a:gd name="T104" fmla="*/ 2147483647 w 2014"/>
              <a:gd name="T105" fmla="*/ 2147483647 h 1593"/>
              <a:gd name="T106" fmla="*/ 2147483647 w 2014"/>
              <a:gd name="T107" fmla="*/ 2147483647 h 159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2014"/>
              <a:gd name="T163" fmla="*/ 0 h 1593"/>
              <a:gd name="T164" fmla="*/ 2014 w 2014"/>
              <a:gd name="T165" fmla="*/ 1593 h 159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2014" h="1593">
                <a:moveTo>
                  <a:pt x="0" y="1593"/>
                </a:moveTo>
                <a:lnTo>
                  <a:pt x="0" y="1593"/>
                </a:lnTo>
                <a:lnTo>
                  <a:pt x="0" y="1577"/>
                </a:lnTo>
                <a:lnTo>
                  <a:pt x="0" y="1561"/>
                </a:lnTo>
                <a:lnTo>
                  <a:pt x="0" y="1546"/>
                </a:lnTo>
                <a:lnTo>
                  <a:pt x="0" y="1529"/>
                </a:lnTo>
                <a:lnTo>
                  <a:pt x="0" y="1514"/>
                </a:lnTo>
                <a:lnTo>
                  <a:pt x="0" y="1498"/>
                </a:lnTo>
                <a:lnTo>
                  <a:pt x="0" y="1482"/>
                </a:lnTo>
                <a:lnTo>
                  <a:pt x="0" y="1466"/>
                </a:lnTo>
                <a:lnTo>
                  <a:pt x="0" y="1450"/>
                </a:lnTo>
                <a:lnTo>
                  <a:pt x="0" y="1434"/>
                </a:lnTo>
                <a:lnTo>
                  <a:pt x="0" y="1418"/>
                </a:lnTo>
                <a:lnTo>
                  <a:pt x="0" y="1402"/>
                </a:lnTo>
                <a:lnTo>
                  <a:pt x="548" y="1402"/>
                </a:lnTo>
                <a:lnTo>
                  <a:pt x="548" y="1386"/>
                </a:lnTo>
                <a:lnTo>
                  <a:pt x="548" y="1370"/>
                </a:lnTo>
                <a:lnTo>
                  <a:pt x="548" y="1354"/>
                </a:lnTo>
                <a:lnTo>
                  <a:pt x="548" y="1338"/>
                </a:lnTo>
                <a:lnTo>
                  <a:pt x="548" y="1322"/>
                </a:lnTo>
                <a:lnTo>
                  <a:pt x="548" y="1307"/>
                </a:lnTo>
                <a:lnTo>
                  <a:pt x="548" y="1291"/>
                </a:lnTo>
                <a:lnTo>
                  <a:pt x="548" y="1275"/>
                </a:lnTo>
                <a:lnTo>
                  <a:pt x="548" y="1259"/>
                </a:lnTo>
                <a:lnTo>
                  <a:pt x="548" y="1243"/>
                </a:lnTo>
                <a:lnTo>
                  <a:pt x="548" y="1227"/>
                </a:lnTo>
                <a:lnTo>
                  <a:pt x="548" y="1211"/>
                </a:lnTo>
                <a:lnTo>
                  <a:pt x="692" y="1211"/>
                </a:lnTo>
                <a:lnTo>
                  <a:pt x="692" y="1195"/>
                </a:lnTo>
                <a:lnTo>
                  <a:pt x="692" y="1179"/>
                </a:lnTo>
                <a:lnTo>
                  <a:pt x="692" y="1163"/>
                </a:lnTo>
                <a:lnTo>
                  <a:pt x="692" y="1147"/>
                </a:lnTo>
                <a:lnTo>
                  <a:pt x="692" y="1131"/>
                </a:lnTo>
                <a:lnTo>
                  <a:pt x="692" y="1115"/>
                </a:lnTo>
                <a:lnTo>
                  <a:pt x="692" y="1100"/>
                </a:lnTo>
                <a:lnTo>
                  <a:pt x="692" y="1084"/>
                </a:lnTo>
                <a:lnTo>
                  <a:pt x="692" y="1068"/>
                </a:lnTo>
                <a:lnTo>
                  <a:pt x="692" y="1052"/>
                </a:lnTo>
                <a:lnTo>
                  <a:pt x="692" y="1036"/>
                </a:lnTo>
                <a:lnTo>
                  <a:pt x="692" y="1020"/>
                </a:lnTo>
                <a:lnTo>
                  <a:pt x="692" y="1004"/>
                </a:lnTo>
                <a:lnTo>
                  <a:pt x="692" y="988"/>
                </a:lnTo>
                <a:lnTo>
                  <a:pt x="692" y="972"/>
                </a:lnTo>
                <a:lnTo>
                  <a:pt x="692" y="956"/>
                </a:lnTo>
                <a:lnTo>
                  <a:pt x="692" y="940"/>
                </a:lnTo>
                <a:lnTo>
                  <a:pt x="692" y="924"/>
                </a:lnTo>
                <a:lnTo>
                  <a:pt x="692" y="908"/>
                </a:lnTo>
                <a:lnTo>
                  <a:pt x="692" y="893"/>
                </a:lnTo>
                <a:lnTo>
                  <a:pt x="692" y="876"/>
                </a:lnTo>
                <a:lnTo>
                  <a:pt x="692" y="860"/>
                </a:lnTo>
                <a:lnTo>
                  <a:pt x="899" y="860"/>
                </a:lnTo>
                <a:lnTo>
                  <a:pt x="899" y="845"/>
                </a:lnTo>
                <a:lnTo>
                  <a:pt x="899" y="829"/>
                </a:lnTo>
                <a:lnTo>
                  <a:pt x="899" y="813"/>
                </a:lnTo>
                <a:lnTo>
                  <a:pt x="899" y="797"/>
                </a:lnTo>
                <a:lnTo>
                  <a:pt x="899" y="781"/>
                </a:lnTo>
                <a:lnTo>
                  <a:pt x="899" y="765"/>
                </a:lnTo>
                <a:lnTo>
                  <a:pt x="899" y="749"/>
                </a:lnTo>
                <a:lnTo>
                  <a:pt x="899" y="733"/>
                </a:lnTo>
                <a:lnTo>
                  <a:pt x="899" y="717"/>
                </a:lnTo>
                <a:lnTo>
                  <a:pt x="899" y="701"/>
                </a:lnTo>
                <a:lnTo>
                  <a:pt x="1229" y="701"/>
                </a:lnTo>
                <a:lnTo>
                  <a:pt x="1229" y="686"/>
                </a:lnTo>
                <a:lnTo>
                  <a:pt x="1229" y="669"/>
                </a:lnTo>
                <a:lnTo>
                  <a:pt x="1229" y="653"/>
                </a:lnTo>
                <a:lnTo>
                  <a:pt x="1229" y="638"/>
                </a:lnTo>
                <a:lnTo>
                  <a:pt x="1229" y="622"/>
                </a:lnTo>
                <a:lnTo>
                  <a:pt x="1229" y="606"/>
                </a:lnTo>
                <a:lnTo>
                  <a:pt x="1229" y="590"/>
                </a:lnTo>
                <a:lnTo>
                  <a:pt x="1229" y="574"/>
                </a:lnTo>
                <a:lnTo>
                  <a:pt x="1229" y="558"/>
                </a:lnTo>
                <a:lnTo>
                  <a:pt x="1229" y="542"/>
                </a:lnTo>
                <a:lnTo>
                  <a:pt x="1229" y="526"/>
                </a:lnTo>
                <a:lnTo>
                  <a:pt x="1229" y="510"/>
                </a:lnTo>
                <a:lnTo>
                  <a:pt x="1312" y="510"/>
                </a:lnTo>
                <a:lnTo>
                  <a:pt x="1312" y="494"/>
                </a:lnTo>
                <a:lnTo>
                  <a:pt x="1312" y="478"/>
                </a:lnTo>
                <a:lnTo>
                  <a:pt x="1312" y="462"/>
                </a:lnTo>
                <a:lnTo>
                  <a:pt x="1312" y="446"/>
                </a:lnTo>
                <a:lnTo>
                  <a:pt x="1312" y="430"/>
                </a:lnTo>
                <a:lnTo>
                  <a:pt x="1312" y="415"/>
                </a:lnTo>
                <a:lnTo>
                  <a:pt x="1312" y="399"/>
                </a:lnTo>
                <a:lnTo>
                  <a:pt x="1312" y="383"/>
                </a:lnTo>
                <a:lnTo>
                  <a:pt x="1312" y="367"/>
                </a:lnTo>
                <a:lnTo>
                  <a:pt x="1312" y="351"/>
                </a:lnTo>
                <a:lnTo>
                  <a:pt x="1395" y="351"/>
                </a:lnTo>
                <a:lnTo>
                  <a:pt x="1395" y="335"/>
                </a:lnTo>
                <a:lnTo>
                  <a:pt x="1395" y="319"/>
                </a:lnTo>
                <a:lnTo>
                  <a:pt x="1395" y="303"/>
                </a:lnTo>
                <a:lnTo>
                  <a:pt x="1395" y="287"/>
                </a:lnTo>
                <a:lnTo>
                  <a:pt x="1395" y="271"/>
                </a:lnTo>
                <a:lnTo>
                  <a:pt x="1395" y="255"/>
                </a:lnTo>
                <a:lnTo>
                  <a:pt x="1395" y="239"/>
                </a:lnTo>
                <a:lnTo>
                  <a:pt x="1395" y="223"/>
                </a:lnTo>
                <a:lnTo>
                  <a:pt x="1395" y="208"/>
                </a:lnTo>
                <a:lnTo>
                  <a:pt x="1395" y="192"/>
                </a:lnTo>
                <a:lnTo>
                  <a:pt x="1395" y="176"/>
                </a:lnTo>
                <a:lnTo>
                  <a:pt x="1395" y="160"/>
                </a:lnTo>
                <a:lnTo>
                  <a:pt x="1436" y="160"/>
                </a:lnTo>
                <a:lnTo>
                  <a:pt x="1436" y="144"/>
                </a:lnTo>
                <a:lnTo>
                  <a:pt x="1436" y="128"/>
                </a:lnTo>
                <a:lnTo>
                  <a:pt x="1436" y="112"/>
                </a:lnTo>
                <a:lnTo>
                  <a:pt x="1436" y="96"/>
                </a:lnTo>
                <a:lnTo>
                  <a:pt x="1436" y="80"/>
                </a:lnTo>
                <a:lnTo>
                  <a:pt x="1436" y="64"/>
                </a:lnTo>
                <a:lnTo>
                  <a:pt x="1436" y="48"/>
                </a:lnTo>
                <a:lnTo>
                  <a:pt x="1436" y="32"/>
                </a:lnTo>
                <a:lnTo>
                  <a:pt x="1436" y="16"/>
                </a:lnTo>
                <a:lnTo>
                  <a:pt x="1436" y="0"/>
                </a:lnTo>
                <a:lnTo>
                  <a:pt x="2014" y="0"/>
                </a:lnTo>
                <a:lnTo>
                  <a:pt x="2014" y="16"/>
                </a:lnTo>
                <a:lnTo>
                  <a:pt x="2014" y="32"/>
                </a:lnTo>
                <a:lnTo>
                  <a:pt x="2014" y="48"/>
                </a:lnTo>
                <a:lnTo>
                  <a:pt x="2014" y="64"/>
                </a:lnTo>
                <a:lnTo>
                  <a:pt x="2014" y="80"/>
                </a:lnTo>
                <a:lnTo>
                  <a:pt x="2014" y="96"/>
                </a:lnTo>
                <a:lnTo>
                  <a:pt x="2014" y="112"/>
                </a:lnTo>
                <a:lnTo>
                  <a:pt x="2014" y="128"/>
                </a:lnTo>
                <a:lnTo>
                  <a:pt x="2014" y="144"/>
                </a:lnTo>
                <a:lnTo>
                  <a:pt x="2014" y="160"/>
                </a:lnTo>
                <a:lnTo>
                  <a:pt x="2014" y="176"/>
                </a:lnTo>
                <a:lnTo>
                  <a:pt x="2014" y="192"/>
                </a:lnTo>
                <a:lnTo>
                  <a:pt x="1973" y="192"/>
                </a:lnTo>
                <a:lnTo>
                  <a:pt x="1973" y="208"/>
                </a:lnTo>
                <a:lnTo>
                  <a:pt x="1973" y="223"/>
                </a:lnTo>
                <a:lnTo>
                  <a:pt x="1973" y="239"/>
                </a:lnTo>
                <a:lnTo>
                  <a:pt x="1973" y="255"/>
                </a:lnTo>
                <a:lnTo>
                  <a:pt x="1973" y="271"/>
                </a:lnTo>
                <a:lnTo>
                  <a:pt x="1973" y="287"/>
                </a:lnTo>
                <a:lnTo>
                  <a:pt x="1973" y="303"/>
                </a:lnTo>
                <a:lnTo>
                  <a:pt x="1973" y="319"/>
                </a:lnTo>
                <a:lnTo>
                  <a:pt x="1973" y="335"/>
                </a:lnTo>
                <a:lnTo>
                  <a:pt x="1973" y="351"/>
                </a:lnTo>
                <a:lnTo>
                  <a:pt x="1973" y="367"/>
                </a:lnTo>
                <a:lnTo>
                  <a:pt x="1787" y="367"/>
                </a:lnTo>
                <a:lnTo>
                  <a:pt x="1787" y="383"/>
                </a:lnTo>
                <a:lnTo>
                  <a:pt x="1787" y="399"/>
                </a:lnTo>
                <a:lnTo>
                  <a:pt x="1787" y="415"/>
                </a:lnTo>
                <a:lnTo>
                  <a:pt x="1787" y="430"/>
                </a:lnTo>
                <a:lnTo>
                  <a:pt x="1787" y="446"/>
                </a:lnTo>
                <a:lnTo>
                  <a:pt x="1787" y="462"/>
                </a:lnTo>
                <a:lnTo>
                  <a:pt x="1787" y="478"/>
                </a:lnTo>
                <a:lnTo>
                  <a:pt x="1787" y="494"/>
                </a:lnTo>
                <a:lnTo>
                  <a:pt x="1787" y="510"/>
                </a:lnTo>
                <a:lnTo>
                  <a:pt x="1787" y="526"/>
                </a:lnTo>
                <a:lnTo>
                  <a:pt x="1787" y="542"/>
                </a:lnTo>
                <a:lnTo>
                  <a:pt x="1704" y="542"/>
                </a:lnTo>
                <a:lnTo>
                  <a:pt x="1704" y="558"/>
                </a:lnTo>
                <a:lnTo>
                  <a:pt x="1704" y="574"/>
                </a:lnTo>
                <a:lnTo>
                  <a:pt x="1704" y="590"/>
                </a:lnTo>
                <a:lnTo>
                  <a:pt x="1704" y="606"/>
                </a:lnTo>
                <a:lnTo>
                  <a:pt x="1704" y="622"/>
                </a:lnTo>
                <a:lnTo>
                  <a:pt x="1704" y="638"/>
                </a:lnTo>
                <a:lnTo>
                  <a:pt x="1704" y="653"/>
                </a:lnTo>
                <a:lnTo>
                  <a:pt x="1704" y="669"/>
                </a:lnTo>
                <a:lnTo>
                  <a:pt x="1704" y="686"/>
                </a:lnTo>
                <a:lnTo>
                  <a:pt x="1704" y="701"/>
                </a:lnTo>
                <a:lnTo>
                  <a:pt x="1704" y="717"/>
                </a:lnTo>
                <a:lnTo>
                  <a:pt x="1601" y="717"/>
                </a:lnTo>
                <a:lnTo>
                  <a:pt x="1601" y="733"/>
                </a:lnTo>
                <a:lnTo>
                  <a:pt x="1601" y="749"/>
                </a:lnTo>
                <a:lnTo>
                  <a:pt x="1601" y="765"/>
                </a:lnTo>
                <a:lnTo>
                  <a:pt x="1601" y="781"/>
                </a:lnTo>
                <a:lnTo>
                  <a:pt x="1601" y="797"/>
                </a:lnTo>
                <a:lnTo>
                  <a:pt x="1601" y="813"/>
                </a:lnTo>
                <a:lnTo>
                  <a:pt x="1601" y="829"/>
                </a:lnTo>
                <a:lnTo>
                  <a:pt x="1601" y="845"/>
                </a:lnTo>
                <a:lnTo>
                  <a:pt x="1601" y="860"/>
                </a:lnTo>
                <a:lnTo>
                  <a:pt x="1601" y="876"/>
                </a:lnTo>
                <a:lnTo>
                  <a:pt x="1601" y="893"/>
                </a:lnTo>
                <a:lnTo>
                  <a:pt x="1353" y="893"/>
                </a:lnTo>
                <a:lnTo>
                  <a:pt x="1353" y="908"/>
                </a:lnTo>
                <a:lnTo>
                  <a:pt x="1353" y="924"/>
                </a:lnTo>
                <a:lnTo>
                  <a:pt x="1353" y="940"/>
                </a:lnTo>
                <a:lnTo>
                  <a:pt x="1353" y="956"/>
                </a:lnTo>
                <a:lnTo>
                  <a:pt x="1353" y="972"/>
                </a:lnTo>
                <a:lnTo>
                  <a:pt x="1353" y="988"/>
                </a:lnTo>
                <a:lnTo>
                  <a:pt x="1353" y="1004"/>
                </a:lnTo>
                <a:lnTo>
                  <a:pt x="1353" y="1020"/>
                </a:lnTo>
                <a:lnTo>
                  <a:pt x="1353" y="1036"/>
                </a:lnTo>
                <a:lnTo>
                  <a:pt x="1353" y="1052"/>
                </a:lnTo>
                <a:lnTo>
                  <a:pt x="1353" y="1068"/>
                </a:lnTo>
                <a:lnTo>
                  <a:pt x="1291" y="1068"/>
                </a:lnTo>
                <a:lnTo>
                  <a:pt x="1291" y="1084"/>
                </a:lnTo>
                <a:lnTo>
                  <a:pt x="1291" y="1100"/>
                </a:lnTo>
                <a:lnTo>
                  <a:pt x="1291" y="1115"/>
                </a:lnTo>
                <a:lnTo>
                  <a:pt x="1291" y="1131"/>
                </a:lnTo>
                <a:lnTo>
                  <a:pt x="1291" y="1147"/>
                </a:lnTo>
                <a:lnTo>
                  <a:pt x="1291" y="1163"/>
                </a:lnTo>
                <a:lnTo>
                  <a:pt x="1291" y="1179"/>
                </a:lnTo>
                <a:lnTo>
                  <a:pt x="1291" y="1195"/>
                </a:lnTo>
                <a:lnTo>
                  <a:pt x="1291" y="1211"/>
                </a:lnTo>
                <a:lnTo>
                  <a:pt x="1291" y="1227"/>
                </a:lnTo>
                <a:lnTo>
                  <a:pt x="1291" y="1243"/>
                </a:lnTo>
                <a:lnTo>
                  <a:pt x="982" y="1243"/>
                </a:lnTo>
                <a:lnTo>
                  <a:pt x="982" y="1259"/>
                </a:lnTo>
                <a:lnTo>
                  <a:pt x="982" y="1275"/>
                </a:lnTo>
                <a:lnTo>
                  <a:pt x="982" y="1291"/>
                </a:lnTo>
                <a:lnTo>
                  <a:pt x="982" y="1307"/>
                </a:lnTo>
                <a:lnTo>
                  <a:pt x="982" y="1322"/>
                </a:lnTo>
                <a:lnTo>
                  <a:pt x="982" y="1338"/>
                </a:lnTo>
                <a:lnTo>
                  <a:pt x="982" y="1354"/>
                </a:lnTo>
                <a:lnTo>
                  <a:pt x="982" y="1370"/>
                </a:lnTo>
                <a:lnTo>
                  <a:pt x="982" y="1386"/>
                </a:lnTo>
                <a:lnTo>
                  <a:pt x="982" y="1402"/>
                </a:lnTo>
                <a:lnTo>
                  <a:pt x="982" y="1418"/>
                </a:lnTo>
                <a:lnTo>
                  <a:pt x="754" y="1418"/>
                </a:lnTo>
                <a:lnTo>
                  <a:pt x="754" y="1434"/>
                </a:lnTo>
                <a:lnTo>
                  <a:pt x="754" y="1450"/>
                </a:lnTo>
                <a:lnTo>
                  <a:pt x="754" y="1466"/>
                </a:lnTo>
                <a:lnTo>
                  <a:pt x="754" y="1482"/>
                </a:lnTo>
                <a:lnTo>
                  <a:pt x="754" y="1498"/>
                </a:lnTo>
                <a:lnTo>
                  <a:pt x="754" y="1514"/>
                </a:lnTo>
                <a:lnTo>
                  <a:pt x="754" y="1529"/>
                </a:lnTo>
                <a:lnTo>
                  <a:pt x="754" y="1546"/>
                </a:lnTo>
                <a:lnTo>
                  <a:pt x="754" y="1561"/>
                </a:lnTo>
                <a:lnTo>
                  <a:pt x="754" y="1577"/>
                </a:lnTo>
                <a:lnTo>
                  <a:pt x="754" y="1593"/>
                </a:lnTo>
                <a:lnTo>
                  <a:pt x="0" y="1593"/>
                </a:lnTo>
              </a:path>
            </a:pathLst>
          </a:custGeom>
          <a:noFill/>
          <a:ln w="57150">
            <a:solidFill>
              <a:srgbClr val="0000CC"/>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8995" name="Text Box 35"/>
          <p:cNvSpPr txBox="1">
            <a:spLocks noChangeArrowheads="1"/>
          </p:cNvSpPr>
          <p:nvPr/>
        </p:nvSpPr>
        <p:spPr bwMode="auto">
          <a:xfrm>
            <a:off x="2235200" y="2254250"/>
            <a:ext cx="1085850"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3200">
                <a:solidFill>
                  <a:srgbClr val="0000CC"/>
                </a:solidFill>
                <a:latin typeface="Times New Roman" panose="02020603050405020304" pitchFamily="18" charset="0"/>
              </a:rPr>
              <a:t>Puffy</a:t>
            </a:r>
          </a:p>
        </p:txBody>
      </p:sp>
      <p:sp>
        <p:nvSpPr>
          <p:cNvPr id="168996" name="Text Box 36"/>
          <p:cNvSpPr txBox="1">
            <a:spLocks noChangeArrowheads="1"/>
          </p:cNvSpPr>
          <p:nvPr/>
        </p:nvSpPr>
        <p:spPr bwMode="auto">
          <a:xfrm>
            <a:off x="4800600" y="5468938"/>
            <a:ext cx="431800"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3200" i="1">
                <a:latin typeface="Times New Roman" panose="02020603050405020304" pitchFamily="18" charset="0"/>
              </a:rPr>
              <a:t>X</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66627"/>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xit" presetSubtype="0" fill="hold" grpId="1" nodeType="clickEffect">
                                  <p:stCondLst>
                                    <p:cond delay="0"/>
                                  </p:stCondLst>
                                  <p:childTnLst>
                                    <p:set>
                                      <p:cBhvr>
                                        <p:cTn id="10" dur="1" fill="hold">
                                          <p:stCondLst>
                                            <p:cond delay="0"/>
                                          </p:stCondLst>
                                        </p:cTn>
                                        <p:tgtEl>
                                          <p:spTgt spid="666627"/>
                                        </p:tgtEl>
                                        <p:attrNameLst>
                                          <p:attrName>style.visibility</p:attrName>
                                        </p:attrNameLst>
                                      </p:cBhvr>
                                      <p:to>
                                        <p:strVal val="hidden"/>
                                      </p:to>
                                    </p:set>
                                  </p:childTnLst>
                                </p:cTn>
                              </p:par>
                              <p:par>
                                <p:cTn id="11" presetID="1" presetClass="entr" presetSubtype="0" fill="hold" grpId="0" nodeType="withEffect">
                                  <p:stCondLst>
                                    <p:cond delay="0"/>
                                  </p:stCondLst>
                                  <p:childTnLst>
                                    <p:set>
                                      <p:cBhvr>
                                        <p:cTn id="12" dur="1" fill="hold">
                                          <p:stCondLst>
                                            <p:cond delay="0"/>
                                          </p:stCondLst>
                                        </p:cTn>
                                        <p:tgtEl>
                                          <p:spTgt spid="666628"/>
                                        </p:tgtEl>
                                        <p:attrNameLst>
                                          <p:attrName>style.visibility</p:attrName>
                                        </p:attrNameLst>
                                      </p:cBhvr>
                                      <p:to>
                                        <p:strVal val="visible"/>
                                      </p:to>
                                    </p:set>
                                  </p:childTnLst>
                                </p:cTn>
                              </p:par>
                            </p:childTnLst>
                          </p:cTn>
                        </p:par>
                      </p:childTnLst>
                    </p:cTn>
                  </p:par>
                  <p:par>
                    <p:cTn id="13" fill="hold" nodeType="clickPar">
                      <p:stCondLst>
                        <p:cond delay="indefinite"/>
                      </p:stCondLst>
                      <p:childTnLst>
                        <p:par>
                          <p:cTn id="14" fill="hold" nodeType="withGroup">
                            <p:stCondLst>
                              <p:cond delay="0"/>
                            </p:stCondLst>
                            <p:childTnLst>
                              <p:par>
                                <p:cTn id="15" presetID="1" presetClass="exit" presetSubtype="0" fill="hold" grpId="1" nodeType="clickEffect">
                                  <p:stCondLst>
                                    <p:cond delay="0"/>
                                  </p:stCondLst>
                                  <p:childTnLst>
                                    <p:set>
                                      <p:cBhvr>
                                        <p:cTn id="16" dur="1" fill="hold">
                                          <p:stCondLst>
                                            <p:cond delay="0"/>
                                          </p:stCondLst>
                                        </p:cTn>
                                        <p:tgtEl>
                                          <p:spTgt spid="666628"/>
                                        </p:tgtEl>
                                        <p:attrNameLst>
                                          <p:attrName>style.visibility</p:attrName>
                                        </p:attrNameLst>
                                      </p:cBhvr>
                                      <p:to>
                                        <p:strVal val="hidden"/>
                                      </p:to>
                                    </p:set>
                                  </p:childTnLst>
                                </p:cTn>
                              </p:par>
                              <p:par>
                                <p:cTn id="17" presetID="1" presetClass="entr" presetSubtype="0" fill="hold" grpId="0" nodeType="withEffect">
                                  <p:stCondLst>
                                    <p:cond delay="0"/>
                                  </p:stCondLst>
                                  <p:childTnLst>
                                    <p:set>
                                      <p:cBhvr>
                                        <p:cTn id="18" dur="1" fill="hold">
                                          <p:stCondLst>
                                            <p:cond delay="0"/>
                                          </p:stCondLst>
                                        </p:cTn>
                                        <p:tgtEl>
                                          <p:spTgt spid="666629"/>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xit" presetSubtype="0" fill="hold" grpId="1" nodeType="clickEffect">
                                  <p:stCondLst>
                                    <p:cond delay="0"/>
                                  </p:stCondLst>
                                  <p:childTnLst>
                                    <p:set>
                                      <p:cBhvr>
                                        <p:cTn id="22" dur="1" fill="hold">
                                          <p:stCondLst>
                                            <p:cond delay="0"/>
                                          </p:stCondLst>
                                        </p:cTn>
                                        <p:tgtEl>
                                          <p:spTgt spid="666629"/>
                                        </p:tgtEl>
                                        <p:attrNameLst>
                                          <p:attrName>style.visibility</p:attrName>
                                        </p:attrNameLst>
                                      </p:cBhvr>
                                      <p:to>
                                        <p:strVal val="hidden"/>
                                      </p:to>
                                    </p:set>
                                  </p:childTnLst>
                                </p:cTn>
                              </p:par>
                              <p:par>
                                <p:cTn id="23" presetID="1" presetClass="entr" presetSubtype="0" fill="hold" grpId="0" nodeType="withEffect">
                                  <p:stCondLst>
                                    <p:cond delay="0"/>
                                  </p:stCondLst>
                                  <p:childTnLst>
                                    <p:set>
                                      <p:cBhvr>
                                        <p:cTn id="24" dur="1" fill="hold">
                                          <p:stCondLst>
                                            <p:cond delay="0"/>
                                          </p:stCondLst>
                                        </p:cTn>
                                        <p:tgtEl>
                                          <p:spTgt spid="666630"/>
                                        </p:tgtEl>
                                        <p:attrNameLst>
                                          <p:attrName>style.visibility</p:attrName>
                                        </p:attrNameLst>
                                      </p:cBhvr>
                                      <p:to>
                                        <p:strVal val="visible"/>
                                      </p:to>
                                    </p:set>
                                  </p:childTnLst>
                                </p:cTn>
                              </p:par>
                            </p:childTnLst>
                          </p:cTn>
                        </p:par>
                      </p:childTnLst>
                    </p:cTn>
                  </p:par>
                  <p:par>
                    <p:cTn id="25" fill="hold" nodeType="clickPar">
                      <p:stCondLst>
                        <p:cond delay="indefinite"/>
                      </p:stCondLst>
                      <p:childTnLst>
                        <p:par>
                          <p:cTn id="26" fill="hold" nodeType="withGroup">
                            <p:stCondLst>
                              <p:cond delay="0"/>
                            </p:stCondLst>
                            <p:childTnLst>
                              <p:par>
                                <p:cTn id="27" presetID="1" presetClass="exit" presetSubtype="0" fill="hold" grpId="1" nodeType="clickEffect">
                                  <p:stCondLst>
                                    <p:cond delay="0"/>
                                  </p:stCondLst>
                                  <p:childTnLst>
                                    <p:set>
                                      <p:cBhvr>
                                        <p:cTn id="28" dur="1" fill="hold">
                                          <p:stCondLst>
                                            <p:cond delay="0"/>
                                          </p:stCondLst>
                                        </p:cTn>
                                        <p:tgtEl>
                                          <p:spTgt spid="666630"/>
                                        </p:tgtEl>
                                        <p:attrNameLst>
                                          <p:attrName>style.visibility</p:attrName>
                                        </p:attrNameLst>
                                      </p:cBhvr>
                                      <p:to>
                                        <p:strVal val="hidden"/>
                                      </p:to>
                                    </p:set>
                                  </p:childTnLst>
                                </p:cTn>
                              </p:par>
                              <p:par>
                                <p:cTn id="29" presetID="1" presetClass="entr" presetSubtype="0" fill="hold" grpId="0" nodeType="withEffect">
                                  <p:stCondLst>
                                    <p:cond delay="0"/>
                                  </p:stCondLst>
                                  <p:childTnLst>
                                    <p:set>
                                      <p:cBhvr>
                                        <p:cTn id="30" dur="1" fill="hold">
                                          <p:stCondLst>
                                            <p:cond delay="0"/>
                                          </p:stCondLst>
                                        </p:cTn>
                                        <p:tgtEl>
                                          <p:spTgt spid="666631"/>
                                        </p:tgtEl>
                                        <p:attrNameLst>
                                          <p:attrName>style.visibility</p:attrName>
                                        </p:attrNameLst>
                                      </p:cBhvr>
                                      <p:to>
                                        <p:strVal val="visible"/>
                                      </p:to>
                                    </p:set>
                                  </p:childTnLst>
                                </p:cTn>
                              </p:par>
                            </p:childTnLst>
                          </p:cTn>
                        </p:par>
                      </p:childTnLst>
                    </p:cTn>
                  </p:par>
                  <p:par>
                    <p:cTn id="31" fill="hold" nodeType="clickPar">
                      <p:stCondLst>
                        <p:cond delay="indefinite"/>
                      </p:stCondLst>
                      <p:childTnLst>
                        <p:par>
                          <p:cTn id="32" fill="hold" nodeType="withGroup">
                            <p:stCondLst>
                              <p:cond delay="0"/>
                            </p:stCondLst>
                            <p:childTnLst>
                              <p:par>
                                <p:cTn id="33" presetID="1" presetClass="exit" presetSubtype="0" fill="hold" grpId="1" nodeType="clickEffect">
                                  <p:stCondLst>
                                    <p:cond delay="0"/>
                                  </p:stCondLst>
                                  <p:childTnLst>
                                    <p:set>
                                      <p:cBhvr>
                                        <p:cTn id="34" dur="1" fill="hold">
                                          <p:stCondLst>
                                            <p:cond delay="0"/>
                                          </p:stCondLst>
                                        </p:cTn>
                                        <p:tgtEl>
                                          <p:spTgt spid="666631"/>
                                        </p:tgtEl>
                                        <p:attrNameLst>
                                          <p:attrName>style.visibility</p:attrName>
                                        </p:attrNameLst>
                                      </p:cBhvr>
                                      <p:to>
                                        <p:strVal val="hidden"/>
                                      </p:to>
                                    </p:set>
                                  </p:childTnLst>
                                </p:cTn>
                              </p:par>
                              <p:par>
                                <p:cTn id="35" presetID="1" presetClass="entr" presetSubtype="0" fill="hold" grpId="0" nodeType="withEffect">
                                  <p:stCondLst>
                                    <p:cond delay="0"/>
                                  </p:stCondLst>
                                  <p:childTnLst>
                                    <p:set>
                                      <p:cBhvr>
                                        <p:cTn id="36" dur="1" fill="hold">
                                          <p:stCondLst>
                                            <p:cond delay="0"/>
                                          </p:stCondLst>
                                        </p:cTn>
                                        <p:tgtEl>
                                          <p:spTgt spid="666632"/>
                                        </p:tgtEl>
                                        <p:attrNameLst>
                                          <p:attrName>style.visibility</p:attrName>
                                        </p:attrNameLst>
                                      </p:cBhvr>
                                      <p:to>
                                        <p:strVal val="visible"/>
                                      </p:to>
                                    </p:set>
                                  </p:childTnLst>
                                </p:cTn>
                              </p:par>
                            </p:childTnLst>
                          </p:cTn>
                        </p:par>
                      </p:childTnLst>
                    </p:cTn>
                  </p:par>
                  <p:par>
                    <p:cTn id="37" fill="hold" nodeType="clickPar">
                      <p:stCondLst>
                        <p:cond delay="indefinite"/>
                      </p:stCondLst>
                      <p:childTnLst>
                        <p:par>
                          <p:cTn id="38" fill="hold" nodeType="withGroup">
                            <p:stCondLst>
                              <p:cond delay="0"/>
                            </p:stCondLst>
                            <p:childTnLst>
                              <p:par>
                                <p:cTn id="39" presetID="1" presetClass="exit" presetSubtype="0" fill="hold" grpId="1" nodeType="clickEffect">
                                  <p:stCondLst>
                                    <p:cond delay="0"/>
                                  </p:stCondLst>
                                  <p:childTnLst>
                                    <p:set>
                                      <p:cBhvr>
                                        <p:cTn id="40" dur="1" fill="hold">
                                          <p:stCondLst>
                                            <p:cond delay="0"/>
                                          </p:stCondLst>
                                        </p:cTn>
                                        <p:tgtEl>
                                          <p:spTgt spid="666632"/>
                                        </p:tgtEl>
                                        <p:attrNameLst>
                                          <p:attrName>style.visibility</p:attrName>
                                        </p:attrNameLst>
                                      </p:cBhvr>
                                      <p:to>
                                        <p:strVal val="hidden"/>
                                      </p:to>
                                    </p:set>
                                  </p:childTnLst>
                                </p:cTn>
                              </p:par>
                              <p:par>
                                <p:cTn id="41" presetID="1" presetClass="entr" presetSubtype="0" fill="hold" grpId="0" nodeType="withEffect">
                                  <p:stCondLst>
                                    <p:cond delay="0"/>
                                  </p:stCondLst>
                                  <p:childTnLst>
                                    <p:set>
                                      <p:cBhvr>
                                        <p:cTn id="42" dur="1" fill="hold">
                                          <p:stCondLst>
                                            <p:cond delay="0"/>
                                          </p:stCondLst>
                                        </p:cTn>
                                        <p:tgtEl>
                                          <p:spTgt spid="666633"/>
                                        </p:tgtEl>
                                        <p:attrNameLst>
                                          <p:attrName>style.visibility</p:attrName>
                                        </p:attrNameLst>
                                      </p:cBhvr>
                                      <p:to>
                                        <p:strVal val="visible"/>
                                      </p:to>
                                    </p:set>
                                  </p:childTnLst>
                                </p:cTn>
                              </p:par>
                            </p:childTnLst>
                          </p:cTn>
                        </p:par>
                      </p:childTnLst>
                    </p:cTn>
                  </p:par>
                  <p:par>
                    <p:cTn id="43" fill="hold" nodeType="clickPar">
                      <p:stCondLst>
                        <p:cond delay="indefinite"/>
                      </p:stCondLst>
                      <p:childTnLst>
                        <p:par>
                          <p:cTn id="44" fill="hold" nodeType="withGroup">
                            <p:stCondLst>
                              <p:cond delay="0"/>
                            </p:stCondLst>
                            <p:childTnLst>
                              <p:par>
                                <p:cTn id="45" presetID="1" presetClass="exit" presetSubtype="0" fill="hold" grpId="1" nodeType="clickEffect">
                                  <p:stCondLst>
                                    <p:cond delay="0"/>
                                  </p:stCondLst>
                                  <p:childTnLst>
                                    <p:set>
                                      <p:cBhvr>
                                        <p:cTn id="46" dur="1" fill="hold">
                                          <p:stCondLst>
                                            <p:cond delay="0"/>
                                          </p:stCondLst>
                                        </p:cTn>
                                        <p:tgtEl>
                                          <p:spTgt spid="666633"/>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66627" grpId="0" animBg="1"/>
      <p:bldP spid="666627" grpId="1" animBg="1"/>
      <p:bldP spid="666628" grpId="0" animBg="1"/>
      <p:bldP spid="666628" grpId="1" animBg="1"/>
      <p:bldP spid="666629" grpId="0" animBg="1"/>
      <p:bldP spid="666629" grpId="1" animBg="1"/>
      <p:bldP spid="666630" grpId="0" animBg="1"/>
      <p:bldP spid="666630" grpId="1" animBg="1"/>
      <p:bldP spid="666631" grpId="0" animBg="1"/>
      <p:bldP spid="666631" grpId="1" animBg="1"/>
      <p:bldP spid="666632" grpId="0" animBg="1"/>
      <p:bldP spid="666632" grpId="1" animBg="1"/>
      <p:bldP spid="666633" grpId="0" animBg="1"/>
      <p:bldP spid="666633" grpId="1" animBg="1"/>
    </p:bldLst>
  </p:timing>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9986" name="Rectangle 2"/>
          <p:cNvSpPr>
            <a:spLocks noGrp="1" noChangeArrowheads="1"/>
          </p:cNvSpPr>
          <p:nvPr>
            <p:ph type="title"/>
          </p:nvPr>
        </p:nvSpPr>
        <p:spPr/>
        <p:txBody>
          <a:bodyPr/>
          <a:lstStyle/>
          <a:p>
            <a:r>
              <a:rPr lang="en-US" altLang="en-US"/>
              <a:t>Fitted to normals</a:t>
            </a:r>
          </a:p>
        </p:txBody>
      </p:sp>
      <p:sp>
        <p:nvSpPr>
          <p:cNvPr id="169987" name="Freeform 3"/>
          <p:cNvSpPr>
            <a:spLocks/>
          </p:cNvSpPr>
          <p:nvPr/>
        </p:nvSpPr>
        <p:spPr bwMode="auto">
          <a:xfrm>
            <a:off x="2316163" y="2173288"/>
            <a:ext cx="969962" cy="2862262"/>
          </a:xfrm>
          <a:custGeom>
            <a:avLst/>
            <a:gdLst>
              <a:gd name="T0" fmla="*/ 0 w 1683"/>
              <a:gd name="T1" fmla="*/ 2147483647 h 1444"/>
              <a:gd name="T2" fmla="*/ 0 w 1683"/>
              <a:gd name="T3" fmla="*/ 2147483647 h 1444"/>
              <a:gd name="T4" fmla="*/ 0 w 1683"/>
              <a:gd name="T5" fmla="*/ 2147483647 h 1444"/>
              <a:gd name="T6" fmla="*/ 0 w 1683"/>
              <a:gd name="T7" fmla="*/ 2147483647 h 1444"/>
              <a:gd name="T8" fmla="*/ 0 w 1683"/>
              <a:gd name="T9" fmla="*/ 2147483647 h 1444"/>
              <a:gd name="T10" fmla="*/ 2147483647 w 1683"/>
              <a:gd name="T11" fmla="*/ 2147483647 h 1444"/>
              <a:gd name="T12" fmla="*/ 2147483647 w 1683"/>
              <a:gd name="T13" fmla="*/ 2147483647 h 1444"/>
              <a:gd name="T14" fmla="*/ 2147483647 w 1683"/>
              <a:gd name="T15" fmla="*/ 2147483647 h 1444"/>
              <a:gd name="T16" fmla="*/ 2147483647 w 1683"/>
              <a:gd name="T17" fmla="*/ 2147483647 h 1444"/>
              <a:gd name="T18" fmla="*/ 2147483647 w 1683"/>
              <a:gd name="T19" fmla="*/ 2147483647 h 1444"/>
              <a:gd name="T20" fmla="*/ 2147483647 w 1683"/>
              <a:gd name="T21" fmla="*/ 2147483647 h 1444"/>
              <a:gd name="T22" fmla="*/ 2147483647 w 1683"/>
              <a:gd name="T23" fmla="*/ 2147483647 h 1444"/>
              <a:gd name="T24" fmla="*/ 2147483647 w 1683"/>
              <a:gd name="T25" fmla="*/ 2147483647 h 1444"/>
              <a:gd name="T26" fmla="*/ 2147483647 w 1683"/>
              <a:gd name="T27" fmla="*/ 2147483647 h 1444"/>
              <a:gd name="T28" fmla="*/ 2147483647 w 1683"/>
              <a:gd name="T29" fmla="*/ 2147483647 h 1444"/>
              <a:gd name="T30" fmla="*/ 2147483647 w 1683"/>
              <a:gd name="T31" fmla="*/ 2147483647 h 1444"/>
              <a:gd name="T32" fmla="*/ 2147483647 w 1683"/>
              <a:gd name="T33" fmla="*/ 2147483647 h 1444"/>
              <a:gd name="T34" fmla="*/ 2147483647 w 1683"/>
              <a:gd name="T35" fmla="*/ 2147483647 h 1444"/>
              <a:gd name="T36" fmla="*/ 2147483647 w 1683"/>
              <a:gd name="T37" fmla="*/ 2147483647 h 1444"/>
              <a:gd name="T38" fmla="*/ 2147483647 w 1683"/>
              <a:gd name="T39" fmla="*/ 2147483647 h 1444"/>
              <a:gd name="T40" fmla="*/ 2147483647 w 1683"/>
              <a:gd name="T41" fmla="*/ 2147483647 h 1444"/>
              <a:gd name="T42" fmla="*/ 2147483647 w 1683"/>
              <a:gd name="T43" fmla="*/ 2147483647 h 1444"/>
              <a:gd name="T44" fmla="*/ 2147483647 w 1683"/>
              <a:gd name="T45" fmla="*/ 2147483647 h 1444"/>
              <a:gd name="T46" fmla="*/ 2147483647 w 1683"/>
              <a:gd name="T47" fmla="*/ 2147483647 h 1444"/>
              <a:gd name="T48" fmla="*/ 2147483647 w 1683"/>
              <a:gd name="T49" fmla="*/ 2147483647 h 1444"/>
              <a:gd name="T50" fmla="*/ 2147483647 w 1683"/>
              <a:gd name="T51" fmla="*/ 2147483647 h 1444"/>
              <a:gd name="T52" fmla="*/ 2147483647 w 1683"/>
              <a:gd name="T53" fmla="*/ 0 h 1444"/>
              <a:gd name="T54" fmla="*/ 2147483647 w 1683"/>
              <a:gd name="T55" fmla="*/ 2147483647 h 1444"/>
              <a:gd name="T56" fmla="*/ 2147483647 w 1683"/>
              <a:gd name="T57" fmla="*/ 2147483647 h 1444"/>
              <a:gd name="T58" fmla="*/ 2147483647 w 1683"/>
              <a:gd name="T59" fmla="*/ 2147483647 h 1444"/>
              <a:gd name="T60" fmla="*/ 2147483647 w 1683"/>
              <a:gd name="T61" fmla="*/ 2147483647 h 1444"/>
              <a:gd name="T62" fmla="*/ 2147483647 w 1683"/>
              <a:gd name="T63" fmla="*/ 2147483647 h 1444"/>
              <a:gd name="T64" fmla="*/ 2147483647 w 1683"/>
              <a:gd name="T65" fmla="*/ 2147483647 h 1444"/>
              <a:gd name="T66" fmla="*/ 2147483647 w 1683"/>
              <a:gd name="T67" fmla="*/ 2147483647 h 1444"/>
              <a:gd name="T68" fmla="*/ 2147483647 w 1683"/>
              <a:gd name="T69" fmla="*/ 2147483647 h 1444"/>
              <a:gd name="T70" fmla="*/ 2147483647 w 1683"/>
              <a:gd name="T71" fmla="*/ 2147483647 h 1444"/>
              <a:gd name="T72" fmla="*/ 2147483647 w 1683"/>
              <a:gd name="T73" fmla="*/ 2147483647 h 1444"/>
              <a:gd name="T74" fmla="*/ 2147483647 w 1683"/>
              <a:gd name="T75" fmla="*/ 2147483647 h 1444"/>
              <a:gd name="T76" fmla="*/ 2147483647 w 1683"/>
              <a:gd name="T77" fmla="*/ 2147483647 h 1444"/>
              <a:gd name="T78" fmla="*/ 2147483647 w 1683"/>
              <a:gd name="T79" fmla="*/ 2147483647 h 1444"/>
              <a:gd name="T80" fmla="*/ 2147483647 w 1683"/>
              <a:gd name="T81" fmla="*/ 2147483647 h 1444"/>
              <a:gd name="T82" fmla="*/ 2147483647 w 1683"/>
              <a:gd name="T83" fmla="*/ 2147483647 h 1444"/>
              <a:gd name="T84" fmla="*/ 2147483647 w 1683"/>
              <a:gd name="T85" fmla="*/ 2147483647 h 1444"/>
              <a:gd name="T86" fmla="*/ 2147483647 w 1683"/>
              <a:gd name="T87" fmla="*/ 2147483647 h 1444"/>
              <a:gd name="T88" fmla="*/ 2147483647 w 1683"/>
              <a:gd name="T89" fmla="*/ 2147483647 h 1444"/>
              <a:gd name="T90" fmla="*/ 2147483647 w 1683"/>
              <a:gd name="T91" fmla="*/ 2147483647 h 1444"/>
              <a:gd name="T92" fmla="*/ 2147483647 w 1683"/>
              <a:gd name="T93" fmla="*/ 2147483647 h 1444"/>
              <a:gd name="T94" fmla="*/ 2147483647 w 1683"/>
              <a:gd name="T95" fmla="*/ 2147483647 h 1444"/>
              <a:gd name="T96" fmla="*/ 2147483647 w 1683"/>
              <a:gd name="T97" fmla="*/ 2147483647 h 1444"/>
              <a:gd name="T98" fmla="*/ 2147483647 w 1683"/>
              <a:gd name="T99" fmla="*/ 2147483647 h 1444"/>
              <a:gd name="T100" fmla="*/ 2147483647 w 1683"/>
              <a:gd name="T101" fmla="*/ 2147483647 h 1444"/>
              <a:gd name="T102" fmla="*/ 2147483647 w 1683"/>
              <a:gd name="T103" fmla="*/ 2147483647 h 1444"/>
              <a:gd name="T104" fmla="*/ 2147483647 w 1683"/>
              <a:gd name="T105" fmla="*/ 2147483647 h 1444"/>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683"/>
              <a:gd name="T160" fmla="*/ 0 h 1444"/>
              <a:gd name="T161" fmla="*/ 1683 w 1683"/>
              <a:gd name="T162" fmla="*/ 1444 h 1444"/>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683" h="1444">
                <a:moveTo>
                  <a:pt x="0" y="1444"/>
                </a:moveTo>
                <a:lnTo>
                  <a:pt x="0" y="1444"/>
                </a:lnTo>
                <a:lnTo>
                  <a:pt x="0" y="1429"/>
                </a:lnTo>
                <a:lnTo>
                  <a:pt x="0" y="1415"/>
                </a:lnTo>
                <a:lnTo>
                  <a:pt x="0" y="1401"/>
                </a:lnTo>
                <a:lnTo>
                  <a:pt x="0" y="1386"/>
                </a:lnTo>
                <a:lnTo>
                  <a:pt x="0" y="1372"/>
                </a:lnTo>
                <a:lnTo>
                  <a:pt x="0" y="1357"/>
                </a:lnTo>
                <a:lnTo>
                  <a:pt x="0" y="1343"/>
                </a:lnTo>
                <a:lnTo>
                  <a:pt x="0" y="1329"/>
                </a:lnTo>
                <a:lnTo>
                  <a:pt x="0" y="1314"/>
                </a:lnTo>
                <a:lnTo>
                  <a:pt x="0" y="1299"/>
                </a:lnTo>
                <a:lnTo>
                  <a:pt x="0" y="1286"/>
                </a:lnTo>
                <a:lnTo>
                  <a:pt x="0" y="1271"/>
                </a:lnTo>
                <a:lnTo>
                  <a:pt x="0" y="1256"/>
                </a:lnTo>
                <a:lnTo>
                  <a:pt x="0" y="1242"/>
                </a:lnTo>
                <a:lnTo>
                  <a:pt x="0" y="1228"/>
                </a:lnTo>
                <a:lnTo>
                  <a:pt x="0" y="1213"/>
                </a:lnTo>
                <a:lnTo>
                  <a:pt x="0" y="1198"/>
                </a:lnTo>
                <a:lnTo>
                  <a:pt x="0" y="1200"/>
                </a:lnTo>
                <a:lnTo>
                  <a:pt x="312" y="1200"/>
                </a:lnTo>
                <a:lnTo>
                  <a:pt x="314" y="1170"/>
                </a:lnTo>
                <a:lnTo>
                  <a:pt x="314" y="1155"/>
                </a:lnTo>
                <a:lnTo>
                  <a:pt x="314" y="1141"/>
                </a:lnTo>
                <a:lnTo>
                  <a:pt x="314" y="1126"/>
                </a:lnTo>
                <a:lnTo>
                  <a:pt x="314" y="1112"/>
                </a:lnTo>
                <a:lnTo>
                  <a:pt x="314" y="1098"/>
                </a:lnTo>
                <a:lnTo>
                  <a:pt x="314" y="1083"/>
                </a:lnTo>
                <a:lnTo>
                  <a:pt x="314" y="1068"/>
                </a:lnTo>
                <a:lnTo>
                  <a:pt x="314" y="1054"/>
                </a:lnTo>
                <a:lnTo>
                  <a:pt x="314" y="1040"/>
                </a:lnTo>
                <a:lnTo>
                  <a:pt x="314" y="1025"/>
                </a:lnTo>
                <a:lnTo>
                  <a:pt x="314" y="1011"/>
                </a:lnTo>
                <a:lnTo>
                  <a:pt x="314" y="996"/>
                </a:lnTo>
                <a:lnTo>
                  <a:pt x="314" y="982"/>
                </a:lnTo>
                <a:lnTo>
                  <a:pt x="314" y="968"/>
                </a:lnTo>
                <a:lnTo>
                  <a:pt x="313" y="960"/>
                </a:lnTo>
                <a:lnTo>
                  <a:pt x="496" y="960"/>
                </a:lnTo>
                <a:lnTo>
                  <a:pt x="499" y="938"/>
                </a:lnTo>
                <a:lnTo>
                  <a:pt x="499" y="924"/>
                </a:lnTo>
                <a:lnTo>
                  <a:pt x="499" y="910"/>
                </a:lnTo>
                <a:lnTo>
                  <a:pt x="499" y="895"/>
                </a:lnTo>
                <a:lnTo>
                  <a:pt x="499" y="880"/>
                </a:lnTo>
                <a:lnTo>
                  <a:pt x="499" y="866"/>
                </a:lnTo>
                <a:lnTo>
                  <a:pt x="499" y="852"/>
                </a:lnTo>
                <a:lnTo>
                  <a:pt x="499" y="838"/>
                </a:lnTo>
                <a:lnTo>
                  <a:pt x="499" y="823"/>
                </a:lnTo>
                <a:lnTo>
                  <a:pt x="499" y="808"/>
                </a:lnTo>
                <a:lnTo>
                  <a:pt x="499" y="795"/>
                </a:lnTo>
                <a:lnTo>
                  <a:pt x="499" y="780"/>
                </a:lnTo>
                <a:lnTo>
                  <a:pt x="499" y="765"/>
                </a:lnTo>
                <a:lnTo>
                  <a:pt x="499" y="751"/>
                </a:lnTo>
                <a:lnTo>
                  <a:pt x="499" y="737"/>
                </a:lnTo>
                <a:lnTo>
                  <a:pt x="499" y="722"/>
                </a:lnTo>
                <a:lnTo>
                  <a:pt x="498" y="721"/>
                </a:lnTo>
                <a:lnTo>
                  <a:pt x="498" y="723"/>
                </a:lnTo>
                <a:lnTo>
                  <a:pt x="498" y="721"/>
                </a:lnTo>
                <a:lnTo>
                  <a:pt x="1222" y="719"/>
                </a:lnTo>
                <a:lnTo>
                  <a:pt x="1221" y="679"/>
                </a:lnTo>
                <a:lnTo>
                  <a:pt x="1221" y="664"/>
                </a:lnTo>
                <a:lnTo>
                  <a:pt x="1221" y="650"/>
                </a:lnTo>
                <a:lnTo>
                  <a:pt x="1221" y="635"/>
                </a:lnTo>
                <a:lnTo>
                  <a:pt x="1221" y="621"/>
                </a:lnTo>
                <a:lnTo>
                  <a:pt x="1221" y="607"/>
                </a:lnTo>
                <a:lnTo>
                  <a:pt x="1221" y="592"/>
                </a:lnTo>
                <a:lnTo>
                  <a:pt x="1221" y="577"/>
                </a:lnTo>
                <a:lnTo>
                  <a:pt x="1221" y="563"/>
                </a:lnTo>
                <a:lnTo>
                  <a:pt x="1221" y="549"/>
                </a:lnTo>
                <a:lnTo>
                  <a:pt x="1221" y="534"/>
                </a:lnTo>
                <a:lnTo>
                  <a:pt x="1221" y="520"/>
                </a:lnTo>
                <a:lnTo>
                  <a:pt x="1221" y="505"/>
                </a:lnTo>
                <a:lnTo>
                  <a:pt x="1221" y="491"/>
                </a:lnTo>
                <a:lnTo>
                  <a:pt x="1221" y="477"/>
                </a:lnTo>
                <a:lnTo>
                  <a:pt x="1220" y="476"/>
                </a:lnTo>
                <a:lnTo>
                  <a:pt x="1259" y="476"/>
                </a:lnTo>
                <a:lnTo>
                  <a:pt x="1260" y="447"/>
                </a:lnTo>
                <a:lnTo>
                  <a:pt x="1260" y="434"/>
                </a:lnTo>
                <a:lnTo>
                  <a:pt x="1260" y="419"/>
                </a:lnTo>
                <a:lnTo>
                  <a:pt x="1260" y="404"/>
                </a:lnTo>
                <a:lnTo>
                  <a:pt x="1260" y="389"/>
                </a:lnTo>
                <a:lnTo>
                  <a:pt x="1260" y="375"/>
                </a:lnTo>
                <a:lnTo>
                  <a:pt x="1260" y="361"/>
                </a:lnTo>
                <a:lnTo>
                  <a:pt x="1260" y="346"/>
                </a:lnTo>
                <a:lnTo>
                  <a:pt x="1260" y="332"/>
                </a:lnTo>
                <a:lnTo>
                  <a:pt x="1260" y="317"/>
                </a:lnTo>
                <a:lnTo>
                  <a:pt x="1260" y="303"/>
                </a:lnTo>
                <a:lnTo>
                  <a:pt x="1260" y="289"/>
                </a:lnTo>
                <a:lnTo>
                  <a:pt x="1260" y="274"/>
                </a:lnTo>
                <a:lnTo>
                  <a:pt x="1260" y="259"/>
                </a:lnTo>
                <a:lnTo>
                  <a:pt x="1260" y="246"/>
                </a:lnTo>
                <a:lnTo>
                  <a:pt x="1260" y="238"/>
                </a:lnTo>
                <a:lnTo>
                  <a:pt x="1577" y="238"/>
                </a:lnTo>
                <a:lnTo>
                  <a:pt x="1580" y="216"/>
                </a:lnTo>
                <a:lnTo>
                  <a:pt x="1580" y="202"/>
                </a:lnTo>
                <a:lnTo>
                  <a:pt x="1580" y="188"/>
                </a:lnTo>
                <a:lnTo>
                  <a:pt x="1580" y="173"/>
                </a:lnTo>
                <a:lnTo>
                  <a:pt x="1580" y="159"/>
                </a:lnTo>
                <a:lnTo>
                  <a:pt x="1580" y="144"/>
                </a:lnTo>
                <a:lnTo>
                  <a:pt x="1580" y="130"/>
                </a:lnTo>
                <a:lnTo>
                  <a:pt x="1580" y="116"/>
                </a:lnTo>
                <a:lnTo>
                  <a:pt x="1580" y="101"/>
                </a:lnTo>
                <a:lnTo>
                  <a:pt x="1580" y="86"/>
                </a:lnTo>
                <a:lnTo>
                  <a:pt x="1580" y="72"/>
                </a:lnTo>
                <a:lnTo>
                  <a:pt x="1580" y="58"/>
                </a:lnTo>
                <a:lnTo>
                  <a:pt x="1580" y="43"/>
                </a:lnTo>
                <a:lnTo>
                  <a:pt x="1580" y="28"/>
                </a:lnTo>
                <a:lnTo>
                  <a:pt x="1580" y="14"/>
                </a:lnTo>
                <a:lnTo>
                  <a:pt x="1580" y="0"/>
                </a:lnTo>
                <a:lnTo>
                  <a:pt x="1683" y="0"/>
                </a:lnTo>
                <a:lnTo>
                  <a:pt x="1683" y="14"/>
                </a:lnTo>
                <a:lnTo>
                  <a:pt x="1683" y="28"/>
                </a:lnTo>
                <a:lnTo>
                  <a:pt x="1683" y="43"/>
                </a:lnTo>
                <a:lnTo>
                  <a:pt x="1683" y="58"/>
                </a:lnTo>
                <a:lnTo>
                  <a:pt x="1683" y="72"/>
                </a:lnTo>
                <a:lnTo>
                  <a:pt x="1683" y="86"/>
                </a:lnTo>
                <a:lnTo>
                  <a:pt x="1683" y="101"/>
                </a:lnTo>
                <a:lnTo>
                  <a:pt x="1683" y="116"/>
                </a:lnTo>
                <a:lnTo>
                  <a:pt x="1683" y="130"/>
                </a:lnTo>
                <a:lnTo>
                  <a:pt x="1683" y="144"/>
                </a:lnTo>
                <a:lnTo>
                  <a:pt x="1683" y="159"/>
                </a:lnTo>
                <a:lnTo>
                  <a:pt x="1683" y="173"/>
                </a:lnTo>
                <a:lnTo>
                  <a:pt x="1683" y="188"/>
                </a:lnTo>
                <a:lnTo>
                  <a:pt x="1683" y="202"/>
                </a:lnTo>
                <a:lnTo>
                  <a:pt x="1683" y="216"/>
                </a:lnTo>
                <a:lnTo>
                  <a:pt x="1683" y="231"/>
                </a:lnTo>
                <a:lnTo>
                  <a:pt x="1682" y="242"/>
                </a:lnTo>
                <a:lnTo>
                  <a:pt x="1375" y="242"/>
                </a:lnTo>
                <a:lnTo>
                  <a:pt x="1377" y="259"/>
                </a:lnTo>
                <a:lnTo>
                  <a:pt x="1377" y="274"/>
                </a:lnTo>
                <a:lnTo>
                  <a:pt x="1377" y="289"/>
                </a:lnTo>
                <a:lnTo>
                  <a:pt x="1377" y="303"/>
                </a:lnTo>
                <a:lnTo>
                  <a:pt x="1377" y="317"/>
                </a:lnTo>
                <a:lnTo>
                  <a:pt x="1377" y="332"/>
                </a:lnTo>
                <a:lnTo>
                  <a:pt x="1377" y="346"/>
                </a:lnTo>
                <a:lnTo>
                  <a:pt x="1377" y="361"/>
                </a:lnTo>
                <a:lnTo>
                  <a:pt x="1377" y="375"/>
                </a:lnTo>
                <a:lnTo>
                  <a:pt x="1377" y="389"/>
                </a:lnTo>
                <a:lnTo>
                  <a:pt x="1377" y="404"/>
                </a:lnTo>
                <a:lnTo>
                  <a:pt x="1377" y="419"/>
                </a:lnTo>
                <a:lnTo>
                  <a:pt x="1377" y="434"/>
                </a:lnTo>
                <a:lnTo>
                  <a:pt x="1377" y="447"/>
                </a:lnTo>
                <a:lnTo>
                  <a:pt x="1377" y="462"/>
                </a:lnTo>
                <a:lnTo>
                  <a:pt x="1377" y="477"/>
                </a:lnTo>
                <a:lnTo>
                  <a:pt x="1375" y="480"/>
                </a:lnTo>
                <a:lnTo>
                  <a:pt x="1248" y="480"/>
                </a:lnTo>
                <a:lnTo>
                  <a:pt x="1248" y="505"/>
                </a:lnTo>
                <a:lnTo>
                  <a:pt x="1248" y="520"/>
                </a:lnTo>
                <a:lnTo>
                  <a:pt x="1248" y="534"/>
                </a:lnTo>
                <a:lnTo>
                  <a:pt x="1248" y="549"/>
                </a:lnTo>
                <a:lnTo>
                  <a:pt x="1248" y="563"/>
                </a:lnTo>
                <a:lnTo>
                  <a:pt x="1248" y="577"/>
                </a:lnTo>
                <a:lnTo>
                  <a:pt x="1248" y="592"/>
                </a:lnTo>
                <a:lnTo>
                  <a:pt x="1248" y="607"/>
                </a:lnTo>
                <a:lnTo>
                  <a:pt x="1248" y="621"/>
                </a:lnTo>
                <a:lnTo>
                  <a:pt x="1248" y="635"/>
                </a:lnTo>
                <a:lnTo>
                  <a:pt x="1248" y="650"/>
                </a:lnTo>
                <a:lnTo>
                  <a:pt x="1248" y="664"/>
                </a:lnTo>
                <a:lnTo>
                  <a:pt x="1248" y="679"/>
                </a:lnTo>
                <a:lnTo>
                  <a:pt x="1248" y="693"/>
                </a:lnTo>
                <a:lnTo>
                  <a:pt x="1248" y="707"/>
                </a:lnTo>
                <a:lnTo>
                  <a:pt x="1248" y="722"/>
                </a:lnTo>
                <a:lnTo>
                  <a:pt x="670" y="722"/>
                </a:lnTo>
                <a:lnTo>
                  <a:pt x="670" y="737"/>
                </a:lnTo>
                <a:lnTo>
                  <a:pt x="670" y="751"/>
                </a:lnTo>
                <a:lnTo>
                  <a:pt x="670" y="765"/>
                </a:lnTo>
                <a:lnTo>
                  <a:pt x="670" y="780"/>
                </a:lnTo>
                <a:lnTo>
                  <a:pt x="670" y="795"/>
                </a:lnTo>
                <a:lnTo>
                  <a:pt x="670" y="808"/>
                </a:lnTo>
                <a:lnTo>
                  <a:pt x="670" y="823"/>
                </a:lnTo>
                <a:lnTo>
                  <a:pt x="670" y="838"/>
                </a:lnTo>
                <a:lnTo>
                  <a:pt x="670" y="852"/>
                </a:lnTo>
                <a:lnTo>
                  <a:pt x="670" y="866"/>
                </a:lnTo>
                <a:lnTo>
                  <a:pt x="670" y="880"/>
                </a:lnTo>
                <a:lnTo>
                  <a:pt x="670" y="895"/>
                </a:lnTo>
                <a:lnTo>
                  <a:pt x="670" y="910"/>
                </a:lnTo>
                <a:lnTo>
                  <a:pt x="670" y="924"/>
                </a:lnTo>
                <a:lnTo>
                  <a:pt x="670" y="938"/>
                </a:lnTo>
                <a:lnTo>
                  <a:pt x="670" y="953"/>
                </a:lnTo>
                <a:lnTo>
                  <a:pt x="667" y="962"/>
                </a:lnTo>
                <a:lnTo>
                  <a:pt x="370" y="964"/>
                </a:lnTo>
                <a:lnTo>
                  <a:pt x="370" y="982"/>
                </a:lnTo>
                <a:lnTo>
                  <a:pt x="370" y="996"/>
                </a:lnTo>
                <a:lnTo>
                  <a:pt x="370" y="1011"/>
                </a:lnTo>
                <a:lnTo>
                  <a:pt x="370" y="1025"/>
                </a:lnTo>
                <a:lnTo>
                  <a:pt x="370" y="1040"/>
                </a:lnTo>
                <a:lnTo>
                  <a:pt x="370" y="1054"/>
                </a:lnTo>
                <a:lnTo>
                  <a:pt x="370" y="1068"/>
                </a:lnTo>
                <a:lnTo>
                  <a:pt x="370" y="1083"/>
                </a:lnTo>
                <a:lnTo>
                  <a:pt x="370" y="1098"/>
                </a:lnTo>
                <a:lnTo>
                  <a:pt x="370" y="1112"/>
                </a:lnTo>
                <a:lnTo>
                  <a:pt x="370" y="1126"/>
                </a:lnTo>
                <a:lnTo>
                  <a:pt x="370" y="1141"/>
                </a:lnTo>
                <a:lnTo>
                  <a:pt x="370" y="1155"/>
                </a:lnTo>
                <a:lnTo>
                  <a:pt x="370" y="1170"/>
                </a:lnTo>
                <a:lnTo>
                  <a:pt x="370" y="1184"/>
                </a:lnTo>
                <a:lnTo>
                  <a:pt x="370" y="1198"/>
                </a:lnTo>
                <a:lnTo>
                  <a:pt x="370" y="1200"/>
                </a:lnTo>
                <a:lnTo>
                  <a:pt x="98" y="1202"/>
                </a:lnTo>
                <a:lnTo>
                  <a:pt x="98" y="1228"/>
                </a:lnTo>
                <a:lnTo>
                  <a:pt x="98" y="1242"/>
                </a:lnTo>
                <a:lnTo>
                  <a:pt x="98" y="1256"/>
                </a:lnTo>
                <a:lnTo>
                  <a:pt x="98" y="1271"/>
                </a:lnTo>
                <a:lnTo>
                  <a:pt x="98" y="1286"/>
                </a:lnTo>
                <a:lnTo>
                  <a:pt x="98" y="1299"/>
                </a:lnTo>
                <a:lnTo>
                  <a:pt x="98" y="1314"/>
                </a:lnTo>
                <a:lnTo>
                  <a:pt x="98" y="1329"/>
                </a:lnTo>
                <a:lnTo>
                  <a:pt x="98" y="1343"/>
                </a:lnTo>
                <a:lnTo>
                  <a:pt x="98" y="1357"/>
                </a:lnTo>
                <a:lnTo>
                  <a:pt x="98" y="1372"/>
                </a:lnTo>
                <a:lnTo>
                  <a:pt x="98" y="1386"/>
                </a:lnTo>
                <a:lnTo>
                  <a:pt x="98" y="1401"/>
                </a:lnTo>
                <a:lnTo>
                  <a:pt x="98" y="1415"/>
                </a:lnTo>
                <a:lnTo>
                  <a:pt x="98" y="1429"/>
                </a:lnTo>
                <a:lnTo>
                  <a:pt x="98" y="1444"/>
                </a:lnTo>
                <a:lnTo>
                  <a:pt x="0" y="1444"/>
                </a:lnTo>
              </a:path>
            </a:pathLst>
          </a:custGeom>
          <a:noFill/>
          <a:ln w="27051">
            <a:solidFill>
              <a:srgbClr val="B3B3B3"/>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9988" name="Freeform 4"/>
          <p:cNvSpPr>
            <a:spLocks/>
          </p:cNvSpPr>
          <p:nvPr/>
        </p:nvSpPr>
        <p:spPr bwMode="auto">
          <a:xfrm>
            <a:off x="6459538" y="2176463"/>
            <a:ext cx="1058862" cy="2865437"/>
          </a:xfrm>
          <a:custGeom>
            <a:avLst/>
            <a:gdLst>
              <a:gd name="T0" fmla="*/ 0 w 1826"/>
              <a:gd name="T1" fmla="*/ 2147483647 h 1444"/>
              <a:gd name="T2" fmla="*/ 0 w 1826"/>
              <a:gd name="T3" fmla="*/ 2147483647 h 1444"/>
              <a:gd name="T4" fmla="*/ 0 w 1826"/>
              <a:gd name="T5" fmla="*/ 2147483647 h 1444"/>
              <a:gd name="T6" fmla="*/ 2147483647 w 1826"/>
              <a:gd name="T7" fmla="*/ 2147483647 h 1444"/>
              <a:gd name="T8" fmla="*/ 2147483647 w 1826"/>
              <a:gd name="T9" fmla="*/ 2147483647 h 1444"/>
              <a:gd name="T10" fmla="*/ 2147483647 w 1826"/>
              <a:gd name="T11" fmla="*/ 2147483647 h 1444"/>
              <a:gd name="T12" fmla="*/ 2147483647 w 1826"/>
              <a:gd name="T13" fmla="*/ 2147483647 h 1444"/>
              <a:gd name="T14" fmla="*/ 2147483647 w 1826"/>
              <a:gd name="T15" fmla="*/ 2147483647 h 1444"/>
              <a:gd name="T16" fmla="*/ 2147483647 w 1826"/>
              <a:gd name="T17" fmla="*/ 2147483647 h 1444"/>
              <a:gd name="T18" fmla="*/ 2147483647 w 1826"/>
              <a:gd name="T19" fmla="*/ 2147483647 h 1444"/>
              <a:gd name="T20" fmla="*/ 2147483647 w 1826"/>
              <a:gd name="T21" fmla="*/ 2147483647 h 1444"/>
              <a:gd name="T22" fmla="*/ 2147483647 w 1826"/>
              <a:gd name="T23" fmla="*/ 2147483647 h 1444"/>
              <a:gd name="T24" fmla="*/ 2147483647 w 1826"/>
              <a:gd name="T25" fmla="*/ 2147483647 h 1444"/>
              <a:gd name="T26" fmla="*/ 2147483647 w 1826"/>
              <a:gd name="T27" fmla="*/ 2147483647 h 1444"/>
              <a:gd name="T28" fmla="*/ 2147483647 w 1826"/>
              <a:gd name="T29" fmla="*/ 2147483647 h 1444"/>
              <a:gd name="T30" fmla="*/ 2147483647 w 1826"/>
              <a:gd name="T31" fmla="*/ 2147483647 h 1444"/>
              <a:gd name="T32" fmla="*/ 2147483647 w 1826"/>
              <a:gd name="T33" fmla="*/ 2147483647 h 1444"/>
              <a:gd name="T34" fmla="*/ 2147483647 w 1826"/>
              <a:gd name="T35" fmla="*/ 2147483647 h 1444"/>
              <a:gd name="T36" fmla="*/ 2147483647 w 1826"/>
              <a:gd name="T37" fmla="*/ 2147483647 h 1444"/>
              <a:gd name="T38" fmla="*/ 2147483647 w 1826"/>
              <a:gd name="T39" fmla="*/ 2147483647 h 1444"/>
              <a:gd name="T40" fmla="*/ 2147483647 w 1826"/>
              <a:gd name="T41" fmla="*/ 2147483647 h 1444"/>
              <a:gd name="T42" fmla="*/ 2147483647 w 1826"/>
              <a:gd name="T43" fmla="*/ 2147483647 h 1444"/>
              <a:gd name="T44" fmla="*/ 2147483647 w 1826"/>
              <a:gd name="T45" fmla="*/ 2147483647 h 1444"/>
              <a:gd name="T46" fmla="*/ 2147483647 w 1826"/>
              <a:gd name="T47" fmla="*/ 2147483647 h 1444"/>
              <a:gd name="T48" fmla="*/ 2147483647 w 1826"/>
              <a:gd name="T49" fmla="*/ 2147483647 h 1444"/>
              <a:gd name="T50" fmla="*/ 2147483647 w 1826"/>
              <a:gd name="T51" fmla="*/ 2147483647 h 1444"/>
              <a:gd name="T52" fmla="*/ 2147483647 w 1826"/>
              <a:gd name="T53" fmla="*/ 2147483647 h 1444"/>
              <a:gd name="T54" fmla="*/ 2147483647 w 1826"/>
              <a:gd name="T55" fmla="*/ 2147483647 h 1444"/>
              <a:gd name="T56" fmla="*/ 2147483647 w 1826"/>
              <a:gd name="T57" fmla="*/ 2147483647 h 1444"/>
              <a:gd name="T58" fmla="*/ 2147483647 w 1826"/>
              <a:gd name="T59" fmla="*/ 2147483647 h 1444"/>
              <a:gd name="T60" fmla="*/ 2147483647 w 1826"/>
              <a:gd name="T61" fmla="*/ 2147483647 h 1444"/>
              <a:gd name="T62" fmla="*/ 2147483647 w 1826"/>
              <a:gd name="T63" fmla="*/ 2147483647 h 1444"/>
              <a:gd name="T64" fmla="*/ 2147483647 w 1826"/>
              <a:gd name="T65" fmla="*/ 2147483647 h 1444"/>
              <a:gd name="T66" fmla="*/ 2147483647 w 1826"/>
              <a:gd name="T67" fmla="*/ 2147483647 h 1444"/>
              <a:gd name="T68" fmla="*/ 2147483647 w 1826"/>
              <a:gd name="T69" fmla="*/ 2147483647 h 1444"/>
              <a:gd name="T70" fmla="*/ 2147483647 w 1826"/>
              <a:gd name="T71" fmla="*/ 2147483647 h 1444"/>
              <a:gd name="T72" fmla="*/ 2147483647 w 1826"/>
              <a:gd name="T73" fmla="*/ 2147483647 h 1444"/>
              <a:gd name="T74" fmla="*/ 2147483647 w 1826"/>
              <a:gd name="T75" fmla="*/ 2147483647 h 1444"/>
              <a:gd name="T76" fmla="*/ 2147483647 w 1826"/>
              <a:gd name="T77" fmla="*/ 2147483647 h 1444"/>
              <a:gd name="T78" fmla="*/ 2147483647 w 1826"/>
              <a:gd name="T79" fmla="*/ 2147483647 h 1444"/>
              <a:gd name="T80" fmla="*/ 2147483647 w 1826"/>
              <a:gd name="T81" fmla="*/ 2147483647 h 1444"/>
              <a:gd name="T82" fmla="*/ 2147483647 w 1826"/>
              <a:gd name="T83" fmla="*/ 2147483647 h 1444"/>
              <a:gd name="T84" fmla="*/ 2147483647 w 1826"/>
              <a:gd name="T85" fmla="*/ 2147483647 h 1444"/>
              <a:gd name="T86" fmla="*/ 2147483647 w 1826"/>
              <a:gd name="T87" fmla="*/ 2147483647 h 1444"/>
              <a:gd name="T88" fmla="*/ 2147483647 w 1826"/>
              <a:gd name="T89" fmla="*/ 2147483647 h 1444"/>
              <a:gd name="T90" fmla="*/ 2147483647 w 1826"/>
              <a:gd name="T91" fmla="*/ 2147483647 h 1444"/>
              <a:gd name="T92" fmla="*/ 2147483647 w 1826"/>
              <a:gd name="T93" fmla="*/ 2147483647 h 1444"/>
              <a:gd name="T94" fmla="*/ 2147483647 w 1826"/>
              <a:gd name="T95" fmla="*/ 2147483647 h 1444"/>
              <a:gd name="T96" fmla="*/ 2147483647 w 1826"/>
              <a:gd name="T97" fmla="*/ 2147483647 h 1444"/>
              <a:gd name="T98" fmla="*/ 2147483647 w 1826"/>
              <a:gd name="T99" fmla="*/ 2147483647 h 1444"/>
              <a:gd name="T100" fmla="*/ 2147483647 w 1826"/>
              <a:gd name="T101" fmla="*/ 2147483647 h 1444"/>
              <a:gd name="T102" fmla="*/ 2147483647 w 1826"/>
              <a:gd name="T103" fmla="*/ 2147483647 h 1444"/>
              <a:gd name="T104" fmla="*/ 2147483647 w 1826"/>
              <a:gd name="T105" fmla="*/ 2147483647 h 1444"/>
              <a:gd name="T106" fmla="*/ 2147483647 w 1826"/>
              <a:gd name="T107" fmla="*/ 2147483647 h 1444"/>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826"/>
              <a:gd name="T163" fmla="*/ 0 h 1444"/>
              <a:gd name="T164" fmla="*/ 1826 w 1826"/>
              <a:gd name="T165" fmla="*/ 1444 h 1444"/>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826" h="1444">
                <a:moveTo>
                  <a:pt x="0" y="1444"/>
                </a:moveTo>
                <a:lnTo>
                  <a:pt x="0" y="1444"/>
                </a:lnTo>
                <a:lnTo>
                  <a:pt x="0" y="1430"/>
                </a:lnTo>
                <a:lnTo>
                  <a:pt x="0" y="1415"/>
                </a:lnTo>
                <a:lnTo>
                  <a:pt x="0" y="1401"/>
                </a:lnTo>
                <a:lnTo>
                  <a:pt x="0" y="1386"/>
                </a:lnTo>
                <a:lnTo>
                  <a:pt x="0" y="1372"/>
                </a:lnTo>
                <a:lnTo>
                  <a:pt x="0" y="1358"/>
                </a:lnTo>
                <a:lnTo>
                  <a:pt x="0" y="1343"/>
                </a:lnTo>
                <a:lnTo>
                  <a:pt x="0" y="1329"/>
                </a:lnTo>
                <a:lnTo>
                  <a:pt x="0" y="1314"/>
                </a:lnTo>
                <a:lnTo>
                  <a:pt x="0" y="1300"/>
                </a:lnTo>
                <a:lnTo>
                  <a:pt x="0" y="1285"/>
                </a:lnTo>
                <a:lnTo>
                  <a:pt x="0" y="1271"/>
                </a:lnTo>
                <a:lnTo>
                  <a:pt x="497" y="1271"/>
                </a:lnTo>
                <a:lnTo>
                  <a:pt x="497" y="1256"/>
                </a:lnTo>
                <a:lnTo>
                  <a:pt x="497" y="1242"/>
                </a:lnTo>
                <a:lnTo>
                  <a:pt x="497" y="1228"/>
                </a:lnTo>
                <a:lnTo>
                  <a:pt x="497" y="1213"/>
                </a:lnTo>
                <a:lnTo>
                  <a:pt x="497" y="1199"/>
                </a:lnTo>
                <a:lnTo>
                  <a:pt x="497" y="1184"/>
                </a:lnTo>
                <a:lnTo>
                  <a:pt x="497" y="1170"/>
                </a:lnTo>
                <a:lnTo>
                  <a:pt x="497" y="1155"/>
                </a:lnTo>
                <a:lnTo>
                  <a:pt x="497" y="1141"/>
                </a:lnTo>
                <a:lnTo>
                  <a:pt x="497" y="1127"/>
                </a:lnTo>
                <a:lnTo>
                  <a:pt x="497" y="1112"/>
                </a:lnTo>
                <a:lnTo>
                  <a:pt x="497" y="1097"/>
                </a:lnTo>
                <a:lnTo>
                  <a:pt x="628" y="1097"/>
                </a:lnTo>
                <a:lnTo>
                  <a:pt x="628" y="1083"/>
                </a:lnTo>
                <a:lnTo>
                  <a:pt x="628" y="1069"/>
                </a:lnTo>
                <a:lnTo>
                  <a:pt x="628" y="1054"/>
                </a:lnTo>
                <a:lnTo>
                  <a:pt x="628" y="1040"/>
                </a:lnTo>
                <a:lnTo>
                  <a:pt x="628" y="1025"/>
                </a:lnTo>
                <a:lnTo>
                  <a:pt x="628" y="1011"/>
                </a:lnTo>
                <a:lnTo>
                  <a:pt x="628" y="997"/>
                </a:lnTo>
                <a:lnTo>
                  <a:pt x="628" y="982"/>
                </a:lnTo>
                <a:lnTo>
                  <a:pt x="628" y="968"/>
                </a:lnTo>
                <a:lnTo>
                  <a:pt x="628" y="953"/>
                </a:lnTo>
                <a:lnTo>
                  <a:pt x="628" y="939"/>
                </a:lnTo>
                <a:lnTo>
                  <a:pt x="628" y="924"/>
                </a:lnTo>
                <a:lnTo>
                  <a:pt x="628" y="910"/>
                </a:lnTo>
                <a:lnTo>
                  <a:pt x="628" y="895"/>
                </a:lnTo>
                <a:lnTo>
                  <a:pt x="628" y="881"/>
                </a:lnTo>
                <a:lnTo>
                  <a:pt x="628" y="866"/>
                </a:lnTo>
                <a:lnTo>
                  <a:pt x="628" y="852"/>
                </a:lnTo>
                <a:lnTo>
                  <a:pt x="628" y="838"/>
                </a:lnTo>
                <a:lnTo>
                  <a:pt x="628" y="823"/>
                </a:lnTo>
                <a:lnTo>
                  <a:pt x="628" y="809"/>
                </a:lnTo>
                <a:lnTo>
                  <a:pt x="628" y="794"/>
                </a:lnTo>
                <a:lnTo>
                  <a:pt x="628" y="780"/>
                </a:lnTo>
                <a:lnTo>
                  <a:pt x="815" y="780"/>
                </a:lnTo>
                <a:lnTo>
                  <a:pt x="815" y="765"/>
                </a:lnTo>
                <a:lnTo>
                  <a:pt x="815" y="751"/>
                </a:lnTo>
                <a:lnTo>
                  <a:pt x="815" y="737"/>
                </a:lnTo>
                <a:lnTo>
                  <a:pt x="815" y="722"/>
                </a:lnTo>
                <a:lnTo>
                  <a:pt x="815" y="707"/>
                </a:lnTo>
                <a:lnTo>
                  <a:pt x="815" y="693"/>
                </a:lnTo>
                <a:lnTo>
                  <a:pt x="815" y="679"/>
                </a:lnTo>
                <a:lnTo>
                  <a:pt x="815" y="664"/>
                </a:lnTo>
                <a:lnTo>
                  <a:pt x="815" y="650"/>
                </a:lnTo>
                <a:lnTo>
                  <a:pt x="815" y="635"/>
                </a:lnTo>
                <a:lnTo>
                  <a:pt x="1115" y="635"/>
                </a:lnTo>
                <a:lnTo>
                  <a:pt x="1115" y="621"/>
                </a:lnTo>
                <a:lnTo>
                  <a:pt x="1115" y="607"/>
                </a:lnTo>
                <a:lnTo>
                  <a:pt x="1115" y="592"/>
                </a:lnTo>
                <a:lnTo>
                  <a:pt x="1115" y="578"/>
                </a:lnTo>
                <a:lnTo>
                  <a:pt x="1115" y="563"/>
                </a:lnTo>
                <a:lnTo>
                  <a:pt x="1115" y="549"/>
                </a:lnTo>
                <a:lnTo>
                  <a:pt x="1115" y="534"/>
                </a:lnTo>
                <a:lnTo>
                  <a:pt x="1115" y="520"/>
                </a:lnTo>
                <a:lnTo>
                  <a:pt x="1115" y="505"/>
                </a:lnTo>
                <a:lnTo>
                  <a:pt x="1115" y="491"/>
                </a:lnTo>
                <a:lnTo>
                  <a:pt x="1115" y="476"/>
                </a:lnTo>
                <a:lnTo>
                  <a:pt x="1115" y="462"/>
                </a:lnTo>
                <a:lnTo>
                  <a:pt x="1190" y="462"/>
                </a:lnTo>
                <a:lnTo>
                  <a:pt x="1190" y="448"/>
                </a:lnTo>
                <a:lnTo>
                  <a:pt x="1190" y="433"/>
                </a:lnTo>
                <a:lnTo>
                  <a:pt x="1190" y="419"/>
                </a:lnTo>
                <a:lnTo>
                  <a:pt x="1190" y="404"/>
                </a:lnTo>
                <a:lnTo>
                  <a:pt x="1190" y="390"/>
                </a:lnTo>
                <a:lnTo>
                  <a:pt x="1190" y="375"/>
                </a:lnTo>
                <a:lnTo>
                  <a:pt x="1190" y="361"/>
                </a:lnTo>
                <a:lnTo>
                  <a:pt x="1190" y="347"/>
                </a:lnTo>
                <a:lnTo>
                  <a:pt x="1190" y="332"/>
                </a:lnTo>
                <a:lnTo>
                  <a:pt x="1190" y="317"/>
                </a:lnTo>
                <a:lnTo>
                  <a:pt x="1265" y="317"/>
                </a:lnTo>
                <a:lnTo>
                  <a:pt x="1265" y="303"/>
                </a:lnTo>
                <a:lnTo>
                  <a:pt x="1265" y="289"/>
                </a:lnTo>
                <a:lnTo>
                  <a:pt x="1265" y="274"/>
                </a:lnTo>
                <a:lnTo>
                  <a:pt x="1265" y="260"/>
                </a:lnTo>
                <a:lnTo>
                  <a:pt x="1265" y="245"/>
                </a:lnTo>
                <a:lnTo>
                  <a:pt x="1265" y="231"/>
                </a:lnTo>
                <a:lnTo>
                  <a:pt x="1265" y="217"/>
                </a:lnTo>
                <a:lnTo>
                  <a:pt x="1265" y="202"/>
                </a:lnTo>
                <a:lnTo>
                  <a:pt x="1265" y="188"/>
                </a:lnTo>
                <a:lnTo>
                  <a:pt x="1265" y="173"/>
                </a:lnTo>
                <a:lnTo>
                  <a:pt x="1265" y="159"/>
                </a:lnTo>
                <a:lnTo>
                  <a:pt x="1265" y="144"/>
                </a:lnTo>
                <a:lnTo>
                  <a:pt x="1302" y="144"/>
                </a:lnTo>
                <a:lnTo>
                  <a:pt x="1302" y="130"/>
                </a:lnTo>
                <a:lnTo>
                  <a:pt x="1302" y="116"/>
                </a:lnTo>
                <a:lnTo>
                  <a:pt x="1302" y="101"/>
                </a:lnTo>
                <a:lnTo>
                  <a:pt x="1302" y="86"/>
                </a:lnTo>
                <a:lnTo>
                  <a:pt x="1302" y="72"/>
                </a:lnTo>
                <a:lnTo>
                  <a:pt x="1302" y="58"/>
                </a:lnTo>
                <a:lnTo>
                  <a:pt x="1302" y="43"/>
                </a:lnTo>
                <a:lnTo>
                  <a:pt x="1302" y="29"/>
                </a:lnTo>
                <a:lnTo>
                  <a:pt x="1302" y="14"/>
                </a:lnTo>
                <a:lnTo>
                  <a:pt x="1302" y="0"/>
                </a:lnTo>
                <a:lnTo>
                  <a:pt x="1826" y="0"/>
                </a:lnTo>
                <a:lnTo>
                  <a:pt x="1826" y="14"/>
                </a:lnTo>
                <a:lnTo>
                  <a:pt x="1826" y="29"/>
                </a:lnTo>
                <a:lnTo>
                  <a:pt x="1826" y="43"/>
                </a:lnTo>
                <a:lnTo>
                  <a:pt x="1826" y="58"/>
                </a:lnTo>
                <a:lnTo>
                  <a:pt x="1826" y="72"/>
                </a:lnTo>
                <a:lnTo>
                  <a:pt x="1826" y="86"/>
                </a:lnTo>
                <a:lnTo>
                  <a:pt x="1826" y="101"/>
                </a:lnTo>
                <a:lnTo>
                  <a:pt x="1826" y="116"/>
                </a:lnTo>
                <a:lnTo>
                  <a:pt x="1826" y="130"/>
                </a:lnTo>
                <a:lnTo>
                  <a:pt x="1826" y="144"/>
                </a:lnTo>
                <a:lnTo>
                  <a:pt x="1826" y="159"/>
                </a:lnTo>
                <a:lnTo>
                  <a:pt x="1826" y="173"/>
                </a:lnTo>
                <a:lnTo>
                  <a:pt x="1789" y="173"/>
                </a:lnTo>
                <a:lnTo>
                  <a:pt x="1789" y="188"/>
                </a:lnTo>
                <a:lnTo>
                  <a:pt x="1789" y="202"/>
                </a:lnTo>
                <a:lnTo>
                  <a:pt x="1789" y="217"/>
                </a:lnTo>
                <a:lnTo>
                  <a:pt x="1789" y="231"/>
                </a:lnTo>
                <a:lnTo>
                  <a:pt x="1789" y="245"/>
                </a:lnTo>
                <a:lnTo>
                  <a:pt x="1789" y="260"/>
                </a:lnTo>
                <a:lnTo>
                  <a:pt x="1789" y="274"/>
                </a:lnTo>
                <a:lnTo>
                  <a:pt x="1789" y="289"/>
                </a:lnTo>
                <a:lnTo>
                  <a:pt x="1789" y="303"/>
                </a:lnTo>
                <a:lnTo>
                  <a:pt x="1789" y="317"/>
                </a:lnTo>
                <a:lnTo>
                  <a:pt x="1789" y="332"/>
                </a:lnTo>
                <a:lnTo>
                  <a:pt x="1620" y="332"/>
                </a:lnTo>
                <a:lnTo>
                  <a:pt x="1620" y="347"/>
                </a:lnTo>
                <a:lnTo>
                  <a:pt x="1620" y="361"/>
                </a:lnTo>
                <a:lnTo>
                  <a:pt x="1620" y="375"/>
                </a:lnTo>
                <a:lnTo>
                  <a:pt x="1620" y="390"/>
                </a:lnTo>
                <a:lnTo>
                  <a:pt x="1620" y="404"/>
                </a:lnTo>
                <a:lnTo>
                  <a:pt x="1620" y="419"/>
                </a:lnTo>
                <a:lnTo>
                  <a:pt x="1620" y="433"/>
                </a:lnTo>
                <a:lnTo>
                  <a:pt x="1620" y="448"/>
                </a:lnTo>
                <a:lnTo>
                  <a:pt x="1620" y="462"/>
                </a:lnTo>
                <a:lnTo>
                  <a:pt x="1620" y="476"/>
                </a:lnTo>
                <a:lnTo>
                  <a:pt x="1620" y="491"/>
                </a:lnTo>
                <a:lnTo>
                  <a:pt x="1545" y="491"/>
                </a:lnTo>
                <a:lnTo>
                  <a:pt x="1545" y="505"/>
                </a:lnTo>
                <a:lnTo>
                  <a:pt x="1545" y="520"/>
                </a:lnTo>
                <a:lnTo>
                  <a:pt x="1545" y="534"/>
                </a:lnTo>
                <a:lnTo>
                  <a:pt x="1545" y="549"/>
                </a:lnTo>
                <a:lnTo>
                  <a:pt x="1545" y="563"/>
                </a:lnTo>
                <a:lnTo>
                  <a:pt x="1545" y="578"/>
                </a:lnTo>
                <a:lnTo>
                  <a:pt x="1545" y="592"/>
                </a:lnTo>
                <a:lnTo>
                  <a:pt x="1545" y="607"/>
                </a:lnTo>
                <a:lnTo>
                  <a:pt x="1545" y="621"/>
                </a:lnTo>
                <a:lnTo>
                  <a:pt x="1545" y="635"/>
                </a:lnTo>
                <a:lnTo>
                  <a:pt x="1545" y="650"/>
                </a:lnTo>
                <a:lnTo>
                  <a:pt x="1452" y="650"/>
                </a:lnTo>
                <a:lnTo>
                  <a:pt x="1452" y="664"/>
                </a:lnTo>
                <a:lnTo>
                  <a:pt x="1452" y="679"/>
                </a:lnTo>
                <a:lnTo>
                  <a:pt x="1452" y="693"/>
                </a:lnTo>
                <a:lnTo>
                  <a:pt x="1452" y="707"/>
                </a:lnTo>
                <a:lnTo>
                  <a:pt x="1452" y="722"/>
                </a:lnTo>
                <a:lnTo>
                  <a:pt x="1452" y="737"/>
                </a:lnTo>
                <a:lnTo>
                  <a:pt x="1452" y="751"/>
                </a:lnTo>
                <a:lnTo>
                  <a:pt x="1452" y="765"/>
                </a:lnTo>
                <a:lnTo>
                  <a:pt x="1452" y="780"/>
                </a:lnTo>
                <a:lnTo>
                  <a:pt x="1452" y="794"/>
                </a:lnTo>
                <a:lnTo>
                  <a:pt x="1452" y="809"/>
                </a:lnTo>
                <a:lnTo>
                  <a:pt x="1227" y="809"/>
                </a:lnTo>
                <a:lnTo>
                  <a:pt x="1227" y="823"/>
                </a:lnTo>
                <a:lnTo>
                  <a:pt x="1227" y="838"/>
                </a:lnTo>
                <a:lnTo>
                  <a:pt x="1227" y="852"/>
                </a:lnTo>
                <a:lnTo>
                  <a:pt x="1227" y="866"/>
                </a:lnTo>
                <a:lnTo>
                  <a:pt x="1227" y="881"/>
                </a:lnTo>
                <a:lnTo>
                  <a:pt x="1227" y="895"/>
                </a:lnTo>
                <a:lnTo>
                  <a:pt x="1227" y="910"/>
                </a:lnTo>
                <a:lnTo>
                  <a:pt x="1227" y="924"/>
                </a:lnTo>
                <a:lnTo>
                  <a:pt x="1227" y="939"/>
                </a:lnTo>
                <a:lnTo>
                  <a:pt x="1227" y="953"/>
                </a:lnTo>
                <a:lnTo>
                  <a:pt x="1227" y="968"/>
                </a:lnTo>
                <a:lnTo>
                  <a:pt x="1171" y="968"/>
                </a:lnTo>
                <a:lnTo>
                  <a:pt x="1171" y="982"/>
                </a:lnTo>
                <a:lnTo>
                  <a:pt x="1171" y="997"/>
                </a:lnTo>
                <a:lnTo>
                  <a:pt x="1171" y="1011"/>
                </a:lnTo>
                <a:lnTo>
                  <a:pt x="1171" y="1025"/>
                </a:lnTo>
                <a:lnTo>
                  <a:pt x="1171" y="1040"/>
                </a:lnTo>
                <a:lnTo>
                  <a:pt x="1171" y="1054"/>
                </a:lnTo>
                <a:lnTo>
                  <a:pt x="1171" y="1069"/>
                </a:lnTo>
                <a:lnTo>
                  <a:pt x="1171" y="1083"/>
                </a:lnTo>
                <a:lnTo>
                  <a:pt x="1171" y="1097"/>
                </a:lnTo>
                <a:lnTo>
                  <a:pt x="1171" y="1112"/>
                </a:lnTo>
                <a:lnTo>
                  <a:pt x="1171" y="1127"/>
                </a:lnTo>
                <a:lnTo>
                  <a:pt x="890" y="1127"/>
                </a:lnTo>
                <a:lnTo>
                  <a:pt x="890" y="1141"/>
                </a:lnTo>
                <a:lnTo>
                  <a:pt x="890" y="1155"/>
                </a:lnTo>
                <a:lnTo>
                  <a:pt x="890" y="1170"/>
                </a:lnTo>
                <a:lnTo>
                  <a:pt x="890" y="1184"/>
                </a:lnTo>
                <a:lnTo>
                  <a:pt x="890" y="1199"/>
                </a:lnTo>
                <a:lnTo>
                  <a:pt x="890" y="1213"/>
                </a:lnTo>
                <a:lnTo>
                  <a:pt x="890" y="1228"/>
                </a:lnTo>
                <a:lnTo>
                  <a:pt x="890" y="1242"/>
                </a:lnTo>
                <a:lnTo>
                  <a:pt x="890" y="1256"/>
                </a:lnTo>
                <a:lnTo>
                  <a:pt x="890" y="1271"/>
                </a:lnTo>
                <a:lnTo>
                  <a:pt x="890" y="1285"/>
                </a:lnTo>
                <a:lnTo>
                  <a:pt x="684" y="1285"/>
                </a:lnTo>
                <a:lnTo>
                  <a:pt x="684" y="1300"/>
                </a:lnTo>
                <a:lnTo>
                  <a:pt x="684" y="1314"/>
                </a:lnTo>
                <a:lnTo>
                  <a:pt x="684" y="1329"/>
                </a:lnTo>
                <a:lnTo>
                  <a:pt x="684" y="1343"/>
                </a:lnTo>
                <a:lnTo>
                  <a:pt x="684" y="1358"/>
                </a:lnTo>
                <a:lnTo>
                  <a:pt x="684" y="1372"/>
                </a:lnTo>
                <a:lnTo>
                  <a:pt x="684" y="1386"/>
                </a:lnTo>
                <a:lnTo>
                  <a:pt x="684" y="1401"/>
                </a:lnTo>
                <a:lnTo>
                  <a:pt x="684" y="1415"/>
                </a:lnTo>
                <a:lnTo>
                  <a:pt x="684" y="1430"/>
                </a:lnTo>
                <a:lnTo>
                  <a:pt x="684" y="1444"/>
                </a:lnTo>
                <a:lnTo>
                  <a:pt x="0" y="1444"/>
                </a:lnTo>
              </a:path>
            </a:pathLst>
          </a:custGeom>
          <a:noFill/>
          <a:ln w="27051">
            <a:solidFill>
              <a:srgbClr val="B3B3B3"/>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9989" name="Line 5"/>
          <p:cNvSpPr>
            <a:spLocks noChangeShapeType="1"/>
          </p:cNvSpPr>
          <p:nvPr/>
        </p:nvSpPr>
        <p:spPr bwMode="auto">
          <a:xfrm>
            <a:off x="1143000" y="5051425"/>
            <a:ext cx="3225800"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9990" name="Line 6"/>
          <p:cNvSpPr>
            <a:spLocks noChangeShapeType="1"/>
          </p:cNvSpPr>
          <p:nvPr/>
        </p:nvSpPr>
        <p:spPr bwMode="auto">
          <a:xfrm>
            <a:off x="1143000" y="5051425"/>
            <a:ext cx="1588" cy="8255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9991" name="Line 7"/>
          <p:cNvSpPr>
            <a:spLocks noChangeShapeType="1"/>
          </p:cNvSpPr>
          <p:nvPr/>
        </p:nvSpPr>
        <p:spPr bwMode="auto">
          <a:xfrm>
            <a:off x="1143000" y="5051425"/>
            <a:ext cx="1588" cy="13652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9992" name="Line 8"/>
          <p:cNvSpPr>
            <a:spLocks noChangeShapeType="1"/>
          </p:cNvSpPr>
          <p:nvPr/>
        </p:nvSpPr>
        <p:spPr bwMode="auto">
          <a:xfrm>
            <a:off x="1249363" y="5051425"/>
            <a:ext cx="1587" cy="8255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9993" name="Line 9"/>
          <p:cNvSpPr>
            <a:spLocks noChangeShapeType="1"/>
          </p:cNvSpPr>
          <p:nvPr/>
        </p:nvSpPr>
        <p:spPr bwMode="auto">
          <a:xfrm>
            <a:off x="1357313" y="5051425"/>
            <a:ext cx="1587" cy="8255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9994" name="Line 10"/>
          <p:cNvSpPr>
            <a:spLocks noChangeShapeType="1"/>
          </p:cNvSpPr>
          <p:nvPr/>
        </p:nvSpPr>
        <p:spPr bwMode="auto">
          <a:xfrm>
            <a:off x="1465263" y="5051425"/>
            <a:ext cx="1587" cy="8255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9995" name="Line 11"/>
          <p:cNvSpPr>
            <a:spLocks noChangeShapeType="1"/>
          </p:cNvSpPr>
          <p:nvPr/>
        </p:nvSpPr>
        <p:spPr bwMode="auto">
          <a:xfrm>
            <a:off x="1571625" y="5051425"/>
            <a:ext cx="1588" cy="8255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9996" name="Line 12"/>
          <p:cNvSpPr>
            <a:spLocks noChangeShapeType="1"/>
          </p:cNvSpPr>
          <p:nvPr/>
        </p:nvSpPr>
        <p:spPr bwMode="auto">
          <a:xfrm>
            <a:off x="1679575" y="5051425"/>
            <a:ext cx="1588" cy="8255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9997" name="Line 13"/>
          <p:cNvSpPr>
            <a:spLocks noChangeShapeType="1"/>
          </p:cNvSpPr>
          <p:nvPr/>
        </p:nvSpPr>
        <p:spPr bwMode="auto">
          <a:xfrm>
            <a:off x="1787525" y="5051425"/>
            <a:ext cx="1588" cy="8255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9998" name="Line 14"/>
          <p:cNvSpPr>
            <a:spLocks noChangeShapeType="1"/>
          </p:cNvSpPr>
          <p:nvPr/>
        </p:nvSpPr>
        <p:spPr bwMode="auto">
          <a:xfrm>
            <a:off x="1895475" y="5051425"/>
            <a:ext cx="1588" cy="8255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9999" name="Line 15"/>
          <p:cNvSpPr>
            <a:spLocks noChangeShapeType="1"/>
          </p:cNvSpPr>
          <p:nvPr/>
        </p:nvSpPr>
        <p:spPr bwMode="auto">
          <a:xfrm>
            <a:off x="2001838" y="5051425"/>
            <a:ext cx="1587" cy="8255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0000" name="Line 16"/>
          <p:cNvSpPr>
            <a:spLocks noChangeShapeType="1"/>
          </p:cNvSpPr>
          <p:nvPr/>
        </p:nvSpPr>
        <p:spPr bwMode="auto">
          <a:xfrm>
            <a:off x="2109788" y="5051425"/>
            <a:ext cx="1587" cy="8255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0001" name="Line 17"/>
          <p:cNvSpPr>
            <a:spLocks noChangeShapeType="1"/>
          </p:cNvSpPr>
          <p:nvPr/>
        </p:nvSpPr>
        <p:spPr bwMode="auto">
          <a:xfrm>
            <a:off x="2217738" y="5051425"/>
            <a:ext cx="1587" cy="8255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0002" name="Line 18"/>
          <p:cNvSpPr>
            <a:spLocks noChangeShapeType="1"/>
          </p:cNvSpPr>
          <p:nvPr/>
        </p:nvSpPr>
        <p:spPr bwMode="auto">
          <a:xfrm>
            <a:off x="2217738" y="5051425"/>
            <a:ext cx="1587" cy="13652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0003" name="Rectangle 19"/>
          <p:cNvSpPr>
            <a:spLocks noChangeArrowheads="1"/>
          </p:cNvSpPr>
          <p:nvPr/>
        </p:nvSpPr>
        <p:spPr bwMode="auto">
          <a:xfrm>
            <a:off x="2144713" y="5187950"/>
            <a:ext cx="1524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2400">
                <a:solidFill>
                  <a:srgbClr val="000000"/>
                </a:solidFill>
                <a:latin typeface="Times New Roman" panose="02020603050405020304" pitchFamily="18" charset="0"/>
              </a:rPr>
              <a:t>0</a:t>
            </a:r>
            <a:endParaRPr lang="en-US" altLang="en-US">
              <a:latin typeface="Times New Roman" panose="02020603050405020304" pitchFamily="18" charset="0"/>
            </a:endParaRPr>
          </a:p>
        </p:txBody>
      </p:sp>
      <p:sp>
        <p:nvSpPr>
          <p:cNvPr id="170004" name="Line 20"/>
          <p:cNvSpPr>
            <a:spLocks noChangeShapeType="1"/>
          </p:cNvSpPr>
          <p:nvPr/>
        </p:nvSpPr>
        <p:spPr bwMode="auto">
          <a:xfrm>
            <a:off x="2325688" y="5051425"/>
            <a:ext cx="1587" cy="8255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0005" name="Line 21"/>
          <p:cNvSpPr>
            <a:spLocks noChangeShapeType="1"/>
          </p:cNvSpPr>
          <p:nvPr/>
        </p:nvSpPr>
        <p:spPr bwMode="auto">
          <a:xfrm>
            <a:off x="2433638" y="5051425"/>
            <a:ext cx="1587" cy="8255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0006" name="Line 22"/>
          <p:cNvSpPr>
            <a:spLocks noChangeShapeType="1"/>
          </p:cNvSpPr>
          <p:nvPr/>
        </p:nvSpPr>
        <p:spPr bwMode="auto">
          <a:xfrm>
            <a:off x="2540000" y="5051425"/>
            <a:ext cx="1588" cy="8255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0007" name="Line 23"/>
          <p:cNvSpPr>
            <a:spLocks noChangeShapeType="1"/>
          </p:cNvSpPr>
          <p:nvPr/>
        </p:nvSpPr>
        <p:spPr bwMode="auto">
          <a:xfrm>
            <a:off x="2647950" y="5051425"/>
            <a:ext cx="1588" cy="8255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0008" name="Line 24"/>
          <p:cNvSpPr>
            <a:spLocks noChangeShapeType="1"/>
          </p:cNvSpPr>
          <p:nvPr/>
        </p:nvSpPr>
        <p:spPr bwMode="auto">
          <a:xfrm>
            <a:off x="2755900" y="5051425"/>
            <a:ext cx="1588" cy="8255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0009" name="Line 25"/>
          <p:cNvSpPr>
            <a:spLocks noChangeShapeType="1"/>
          </p:cNvSpPr>
          <p:nvPr/>
        </p:nvSpPr>
        <p:spPr bwMode="auto">
          <a:xfrm>
            <a:off x="2863850" y="5051425"/>
            <a:ext cx="1588" cy="8255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0010" name="Line 26"/>
          <p:cNvSpPr>
            <a:spLocks noChangeShapeType="1"/>
          </p:cNvSpPr>
          <p:nvPr/>
        </p:nvSpPr>
        <p:spPr bwMode="auto">
          <a:xfrm>
            <a:off x="2970213" y="5051425"/>
            <a:ext cx="1587" cy="8255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0011" name="Line 27"/>
          <p:cNvSpPr>
            <a:spLocks noChangeShapeType="1"/>
          </p:cNvSpPr>
          <p:nvPr/>
        </p:nvSpPr>
        <p:spPr bwMode="auto">
          <a:xfrm>
            <a:off x="3078163" y="5051425"/>
            <a:ext cx="1587" cy="8255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0012" name="Line 28"/>
          <p:cNvSpPr>
            <a:spLocks noChangeShapeType="1"/>
          </p:cNvSpPr>
          <p:nvPr/>
        </p:nvSpPr>
        <p:spPr bwMode="auto">
          <a:xfrm>
            <a:off x="3186113" y="5051425"/>
            <a:ext cx="1587" cy="8255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0013" name="Line 29"/>
          <p:cNvSpPr>
            <a:spLocks noChangeShapeType="1"/>
          </p:cNvSpPr>
          <p:nvPr/>
        </p:nvSpPr>
        <p:spPr bwMode="auto">
          <a:xfrm>
            <a:off x="3294063" y="5051425"/>
            <a:ext cx="1587" cy="8255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0014" name="Line 30"/>
          <p:cNvSpPr>
            <a:spLocks noChangeShapeType="1"/>
          </p:cNvSpPr>
          <p:nvPr/>
        </p:nvSpPr>
        <p:spPr bwMode="auto">
          <a:xfrm>
            <a:off x="3294063" y="5051425"/>
            <a:ext cx="1587" cy="13652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0015" name="Rectangle 31"/>
          <p:cNvSpPr>
            <a:spLocks noChangeArrowheads="1"/>
          </p:cNvSpPr>
          <p:nvPr/>
        </p:nvSpPr>
        <p:spPr bwMode="auto">
          <a:xfrm>
            <a:off x="3144838" y="5187950"/>
            <a:ext cx="3048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2400">
                <a:solidFill>
                  <a:srgbClr val="000000"/>
                </a:solidFill>
                <a:latin typeface="Times New Roman" panose="02020603050405020304" pitchFamily="18" charset="0"/>
              </a:rPr>
              <a:t>10</a:t>
            </a:r>
            <a:endParaRPr lang="en-US" altLang="en-US">
              <a:latin typeface="Times New Roman" panose="02020603050405020304" pitchFamily="18" charset="0"/>
            </a:endParaRPr>
          </a:p>
        </p:txBody>
      </p:sp>
      <p:sp>
        <p:nvSpPr>
          <p:cNvPr id="170016" name="Line 32"/>
          <p:cNvSpPr>
            <a:spLocks noChangeShapeType="1"/>
          </p:cNvSpPr>
          <p:nvPr/>
        </p:nvSpPr>
        <p:spPr bwMode="auto">
          <a:xfrm>
            <a:off x="3402013" y="5051425"/>
            <a:ext cx="1587" cy="8255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0017" name="Line 33"/>
          <p:cNvSpPr>
            <a:spLocks noChangeShapeType="1"/>
          </p:cNvSpPr>
          <p:nvPr/>
        </p:nvSpPr>
        <p:spPr bwMode="auto">
          <a:xfrm>
            <a:off x="3508375" y="5051425"/>
            <a:ext cx="1588" cy="8255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0018" name="Line 34"/>
          <p:cNvSpPr>
            <a:spLocks noChangeShapeType="1"/>
          </p:cNvSpPr>
          <p:nvPr/>
        </p:nvSpPr>
        <p:spPr bwMode="auto">
          <a:xfrm>
            <a:off x="3616325" y="5051425"/>
            <a:ext cx="1588" cy="8255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0019" name="Line 35"/>
          <p:cNvSpPr>
            <a:spLocks noChangeShapeType="1"/>
          </p:cNvSpPr>
          <p:nvPr/>
        </p:nvSpPr>
        <p:spPr bwMode="auto">
          <a:xfrm>
            <a:off x="3724275" y="5051425"/>
            <a:ext cx="1588" cy="8255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0020" name="Line 36"/>
          <p:cNvSpPr>
            <a:spLocks noChangeShapeType="1"/>
          </p:cNvSpPr>
          <p:nvPr/>
        </p:nvSpPr>
        <p:spPr bwMode="auto">
          <a:xfrm>
            <a:off x="3832225" y="5051425"/>
            <a:ext cx="1588" cy="8255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0021" name="Line 37"/>
          <p:cNvSpPr>
            <a:spLocks noChangeShapeType="1"/>
          </p:cNvSpPr>
          <p:nvPr/>
        </p:nvSpPr>
        <p:spPr bwMode="auto">
          <a:xfrm>
            <a:off x="3938588" y="5051425"/>
            <a:ext cx="1587" cy="8255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0022" name="Line 38"/>
          <p:cNvSpPr>
            <a:spLocks noChangeShapeType="1"/>
          </p:cNvSpPr>
          <p:nvPr/>
        </p:nvSpPr>
        <p:spPr bwMode="auto">
          <a:xfrm>
            <a:off x="4046538" y="5051425"/>
            <a:ext cx="1587" cy="8255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0023" name="Line 39"/>
          <p:cNvSpPr>
            <a:spLocks noChangeShapeType="1"/>
          </p:cNvSpPr>
          <p:nvPr/>
        </p:nvSpPr>
        <p:spPr bwMode="auto">
          <a:xfrm>
            <a:off x="4154488" y="5051425"/>
            <a:ext cx="1587" cy="8255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0024" name="Line 40"/>
          <p:cNvSpPr>
            <a:spLocks noChangeShapeType="1"/>
          </p:cNvSpPr>
          <p:nvPr/>
        </p:nvSpPr>
        <p:spPr bwMode="auto">
          <a:xfrm>
            <a:off x="4260850" y="5051425"/>
            <a:ext cx="1588" cy="8255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0025" name="Line 41"/>
          <p:cNvSpPr>
            <a:spLocks noChangeShapeType="1"/>
          </p:cNvSpPr>
          <p:nvPr/>
        </p:nvSpPr>
        <p:spPr bwMode="auto">
          <a:xfrm>
            <a:off x="4368800" y="5051425"/>
            <a:ext cx="1588" cy="8255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0026" name="Line 42"/>
          <p:cNvSpPr>
            <a:spLocks noChangeShapeType="1"/>
          </p:cNvSpPr>
          <p:nvPr/>
        </p:nvSpPr>
        <p:spPr bwMode="auto">
          <a:xfrm>
            <a:off x="4368800" y="5051425"/>
            <a:ext cx="1588" cy="13652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0027" name="Rectangle 43"/>
          <p:cNvSpPr>
            <a:spLocks noChangeArrowheads="1"/>
          </p:cNvSpPr>
          <p:nvPr/>
        </p:nvSpPr>
        <p:spPr bwMode="auto">
          <a:xfrm>
            <a:off x="4219575" y="5187950"/>
            <a:ext cx="3048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2400">
                <a:solidFill>
                  <a:srgbClr val="000000"/>
                </a:solidFill>
                <a:latin typeface="Times New Roman" panose="02020603050405020304" pitchFamily="18" charset="0"/>
              </a:rPr>
              <a:t>20</a:t>
            </a:r>
            <a:endParaRPr lang="en-US" altLang="en-US">
              <a:latin typeface="Times New Roman" panose="02020603050405020304" pitchFamily="18" charset="0"/>
            </a:endParaRPr>
          </a:p>
        </p:txBody>
      </p:sp>
      <p:sp>
        <p:nvSpPr>
          <p:cNvPr id="170028" name="Line 44"/>
          <p:cNvSpPr>
            <a:spLocks noChangeShapeType="1"/>
          </p:cNvSpPr>
          <p:nvPr/>
        </p:nvSpPr>
        <p:spPr bwMode="auto">
          <a:xfrm flipV="1">
            <a:off x="1143000" y="2184400"/>
            <a:ext cx="1588" cy="286702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0029" name="Line 45"/>
          <p:cNvSpPr>
            <a:spLocks noChangeShapeType="1"/>
          </p:cNvSpPr>
          <p:nvPr/>
        </p:nvSpPr>
        <p:spPr bwMode="auto">
          <a:xfrm flipH="1">
            <a:off x="1020763" y="5051425"/>
            <a:ext cx="122237"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0030" name="Line 46"/>
          <p:cNvSpPr>
            <a:spLocks noChangeShapeType="1"/>
          </p:cNvSpPr>
          <p:nvPr/>
        </p:nvSpPr>
        <p:spPr bwMode="auto">
          <a:xfrm flipH="1">
            <a:off x="989013" y="5051425"/>
            <a:ext cx="153987"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0031" name="Rectangle 47"/>
          <p:cNvSpPr>
            <a:spLocks noChangeArrowheads="1"/>
          </p:cNvSpPr>
          <p:nvPr/>
        </p:nvSpPr>
        <p:spPr bwMode="auto">
          <a:xfrm>
            <a:off x="838200" y="4848225"/>
            <a:ext cx="1524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2400">
                <a:solidFill>
                  <a:srgbClr val="000000"/>
                </a:solidFill>
                <a:latin typeface="Times New Roman" panose="02020603050405020304" pitchFamily="18" charset="0"/>
              </a:rPr>
              <a:t>0</a:t>
            </a:r>
            <a:endParaRPr lang="en-US" altLang="en-US">
              <a:latin typeface="Times New Roman" panose="02020603050405020304" pitchFamily="18" charset="0"/>
            </a:endParaRPr>
          </a:p>
        </p:txBody>
      </p:sp>
      <p:sp>
        <p:nvSpPr>
          <p:cNvPr id="170032" name="Line 48"/>
          <p:cNvSpPr>
            <a:spLocks noChangeShapeType="1"/>
          </p:cNvSpPr>
          <p:nvPr/>
        </p:nvSpPr>
        <p:spPr bwMode="auto">
          <a:xfrm flipH="1">
            <a:off x="1020763" y="4765675"/>
            <a:ext cx="122237"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0033" name="Line 49"/>
          <p:cNvSpPr>
            <a:spLocks noChangeShapeType="1"/>
          </p:cNvSpPr>
          <p:nvPr/>
        </p:nvSpPr>
        <p:spPr bwMode="auto">
          <a:xfrm flipH="1">
            <a:off x="1020763" y="4478338"/>
            <a:ext cx="122237" cy="1587"/>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0034" name="Line 50"/>
          <p:cNvSpPr>
            <a:spLocks noChangeShapeType="1"/>
          </p:cNvSpPr>
          <p:nvPr/>
        </p:nvSpPr>
        <p:spPr bwMode="auto">
          <a:xfrm flipH="1">
            <a:off x="1020763" y="4191000"/>
            <a:ext cx="122237"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0035" name="Line 51"/>
          <p:cNvSpPr>
            <a:spLocks noChangeShapeType="1"/>
          </p:cNvSpPr>
          <p:nvPr/>
        </p:nvSpPr>
        <p:spPr bwMode="auto">
          <a:xfrm flipH="1">
            <a:off x="1020763" y="3905250"/>
            <a:ext cx="122237"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0036" name="Line 52"/>
          <p:cNvSpPr>
            <a:spLocks noChangeShapeType="1"/>
          </p:cNvSpPr>
          <p:nvPr/>
        </p:nvSpPr>
        <p:spPr bwMode="auto">
          <a:xfrm flipH="1">
            <a:off x="1020763" y="3617913"/>
            <a:ext cx="122237" cy="1587"/>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0037" name="Line 53"/>
          <p:cNvSpPr>
            <a:spLocks noChangeShapeType="1"/>
          </p:cNvSpPr>
          <p:nvPr/>
        </p:nvSpPr>
        <p:spPr bwMode="auto">
          <a:xfrm flipH="1">
            <a:off x="989013" y="3617913"/>
            <a:ext cx="153987" cy="1587"/>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0038" name="Line 54"/>
          <p:cNvSpPr>
            <a:spLocks noChangeShapeType="1"/>
          </p:cNvSpPr>
          <p:nvPr/>
        </p:nvSpPr>
        <p:spPr bwMode="auto">
          <a:xfrm flipH="1">
            <a:off x="1020763" y="3330575"/>
            <a:ext cx="122237"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0039" name="Line 55"/>
          <p:cNvSpPr>
            <a:spLocks noChangeShapeType="1"/>
          </p:cNvSpPr>
          <p:nvPr/>
        </p:nvSpPr>
        <p:spPr bwMode="auto">
          <a:xfrm flipH="1">
            <a:off x="1020763" y="3044825"/>
            <a:ext cx="122237"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0040" name="Line 56"/>
          <p:cNvSpPr>
            <a:spLocks noChangeShapeType="1"/>
          </p:cNvSpPr>
          <p:nvPr/>
        </p:nvSpPr>
        <p:spPr bwMode="auto">
          <a:xfrm flipH="1">
            <a:off x="1020763" y="2759075"/>
            <a:ext cx="122237"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0041" name="Line 57"/>
          <p:cNvSpPr>
            <a:spLocks noChangeShapeType="1"/>
          </p:cNvSpPr>
          <p:nvPr/>
        </p:nvSpPr>
        <p:spPr bwMode="auto">
          <a:xfrm flipH="1">
            <a:off x="1020763" y="2471738"/>
            <a:ext cx="122237" cy="1587"/>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0042" name="Line 58"/>
          <p:cNvSpPr>
            <a:spLocks noChangeShapeType="1"/>
          </p:cNvSpPr>
          <p:nvPr/>
        </p:nvSpPr>
        <p:spPr bwMode="auto">
          <a:xfrm flipH="1">
            <a:off x="1020763" y="2184400"/>
            <a:ext cx="122237"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0043" name="Line 59"/>
          <p:cNvSpPr>
            <a:spLocks noChangeShapeType="1"/>
          </p:cNvSpPr>
          <p:nvPr/>
        </p:nvSpPr>
        <p:spPr bwMode="auto">
          <a:xfrm flipH="1">
            <a:off x="989013" y="2184400"/>
            <a:ext cx="153987"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0044" name="Rectangle 60"/>
          <p:cNvSpPr>
            <a:spLocks noChangeArrowheads="1"/>
          </p:cNvSpPr>
          <p:nvPr/>
        </p:nvSpPr>
        <p:spPr bwMode="auto">
          <a:xfrm>
            <a:off x="838200" y="1981200"/>
            <a:ext cx="1524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2400">
                <a:solidFill>
                  <a:srgbClr val="000000"/>
                </a:solidFill>
                <a:latin typeface="Times New Roman" panose="02020603050405020304" pitchFamily="18" charset="0"/>
              </a:rPr>
              <a:t>1</a:t>
            </a:r>
            <a:endParaRPr lang="en-US" altLang="en-US">
              <a:latin typeface="Times New Roman" panose="02020603050405020304" pitchFamily="18" charset="0"/>
            </a:endParaRPr>
          </a:p>
        </p:txBody>
      </p:sp>
      <p:sp>
        <p:nvSpPr>
          <p:cNvPr id="170045" name="Freeform 61"/>
          <p:cNvSpPr>
            <a:spLocks/>
          </p:cNvSpPr>
          <p:nvPr/>
        </p:nvSpPr>
        <p:spPr bwMode="auto">
          <a:xfrm flipV="1">
            <a:off x="1819275" y="2184400"/>
            <a:ext cx="1992313" cy="2867025"/>
          </a:xfrm>
          <a:custGeom>
            <a:avLst/>
            <a:gdLst>
              <a:gd name="T0" fmla="*/ 2147483647 w 4190"/>
              <a:gd name="T1" fmla="*/ 2147483647 h 7777"/>
              <a:gd name="T2" fmla="*/ 2147483647 w 4190"/>
              <a:gd name="T3" fmla="*/ 2147483647 h 7777"/>
              <a:gd name="T4" fmla="*/ 2147483647 w 4190"/>
              <a:gd name="T5" fmla="*/ 2147483647 h 7777"/>
              <a:gd name="T6" fmla="*/ 2147483647 w 4190"/>
              <a:gd name="T7" fmla="*/ 2147483647 h 7777"/>
              <a:gd name="T8" fmla="*/ 2147483647 w 4190"/>
              <a:gd name="T9" fmla="*/ 2147483647 h 7777"/>
              <a:gd name="T10" fmla="*/ 2147483647 w 4190"/>
              <a:gd name="T11" fmla="*/ 2147483647 h 7777"/>
              <a:gd name="T12" fmla="*/ 2147483647 w 4190"/>
              <a:gd name="T13" fmla="*/ 2147483647 h 7777"/>
              <a:gd name="T14" fmla="*/ 2147483647 w 4190"/>
              <a:gd name="T15" fmla="*/ 2147483647 h 7777"/>
              <a:gd name="T16" fmla="*/ 2147483647 w 4190"/>
              <a:gd name="T17" fmla="*/ 2147483647 h 7777"/>
              <a:gd name="T18" fmla="*/ 2147483647 w 4190"/>
              <a:gd name="T19" fmla="*/ 2147483647 h 7777"/>
              <a:gd name="T20" fmla="*/ 2147483647 w 4190"/>
              <a:gd name="T21" fmla="*/ 2147483647 h 7777"/>
              <a:gd name="T22" fmla="*/ 2147483647 w 4190"/>
              <a:gd name="T23" fmla="*/ 2147483647 h 7777"/>
              <a:gd name="T24" fmla="*/ 2147483647 w 4190"/>
              <a:gd name="T25" fmla="*/ 2147483647 h 7777"/>
              <a:gd name="T26" fmla="*/ 2147483647 w 4190"/>
              <a:gd name="T27" fmla="*/ 2147483647 h 7777"/>
              <a:gd name="T28" fmla="*/ 2147483647 w 4190"/>
              <a:gd name="T29" fmla="*/ 2147483647 h 7777"/>
              <a:gd name="T30" fmla="*/ 2147483647 w 4190"/>
              <a:gd name="T31" fmla="*/ 2147483647 h 7777"/>
              <a:gd name="T32" fmla="*/ 2147483647 w 4190"/>
              <a:gd name="T33" fmla="*/ 2147483647 h 7777"/>
              <a:gd name="T34" fmla="*/ 2147483647 w 4190"/>
              <a:gd name="T35" fmla="*/ 2147483647 h 7777"/>
              <a:gd name="T36" fmla="*/ 2147483647 w 4190"/>
              <a:gd name="T37" fmla="*/ 2147483647 h 7777"/>
              <a:gd name="T38" fmla="*/ 2147483647 w 4190"/>
              <a:gd name="T39" fmla="*/ 2147483647 h 7777"/>
              <a:gd name="T40" fmla="*/ 2147483647 w 4190"/>
              <a:gd name="T41" fmla="*/ 2147483647 h 7777"/>
              <a:gd name="T42" fmla="*/ 2147483647 w 4190"/>
              <a:gd name="T43" fmla="*/ 2147483647 h 7777"/>
              <a:gd name="T44" fmla="*/ 2147483647 w 4190"/>
              <a:gd name="T45" fmla="*/ 2147483647 h 7777"/>
              <a:gd name="T46" fmla="*/ 2147483647 w 4190"/>
              <a:gd name="T47" fmla="*/ 2147483647 h 7777"/>
              <a:gd name="T48" fmla="*/ 2147483647 w 4190"/>
              <a:gd name="T49" fmla="*/ 2147483647 h 7777"/>
              <a:gd name="T50" fmla="*/ 2147483647 w 4190"/>
              <a:gd name="T51" fmla="*/ 2147483647 h 7777"/>
              <a:gd name="T52" fmla="*/ 2147483647 w 4190"/>
              <a:gd name="T53" fmla="*/ 2147483647 h 7777"/>
              <a:gd name="T54" fmla="*/ 2147483647 w 4190"/>
              <a:gd name="T55" fmla="*/ 2147483647 h 7777"/>
              <a:gd name="T56" fmla="*/ 2147483647 w 4190"/>
              <a:gd name="T57" fmla="*/ 2147483647 h 7777"/>
              <a:gd name="T58" fmla="*/ 2147483647 w 4190"/>
              <a:gd name="T59" fmla="*/ 2147483647 h 7777"/>
              <a:gd name="T60" fmla="*/ 2147483647 w 4190"/>
              <a:gd name="T61" fmla="*/ 2147483647 h 7777"/>
              <a:gd name="T62" fmla="*/ 2147483647 w 4190"/>
              <a:gd name="T63" fmla="*/ 2147483647 h 7777"/>
              <a:gd name="T64" fmla="*/ 2147483647 w 4190"/>
              <a:gd name="T65" fmla="*/ 2147483647 h 7777"/>
              <a:gd name="T66" fmla="*/ 2147483647 w 4190"/>
              <a:gd name="T67" fmla="*/ 2147483647 h 7777"/>
              <a:gd name="T68" fmla="*/ 2147483647 w 4190"/>
              <a:gd name="T69" fmla="*/ 2147483647 h 7777"/>
              <a:gd name="T70" fmla="*/ 2147483647 w 4190"/>
              <a:gd name="T71" fmla="*/ 2147483647 h 7777"/>
              <a:gd name="T72" fmla="*/ 2147483647 w 4190"/>
              <a:gd name="T73" fmla="*/ 2147483647 h 7777"/>
              <a:gd name="T74" fmla="*/ 2147483647 w 4190"/>
              <a:gd name="T75" fmla="*/ 2147483647 h 7777"/>
              <a:gd name="T76" fmla="*/ 2147483647 w 4190"/>
              <a:gd name="T77" fmla="*/ 2147483647 h 7777"/>
              <a:gd name="T78" fmla="*/ 2147483647 w 4190"/>
              <a:gd name="T79" fmla="*/ 2147483647 h 7777"/>
              <a:gd name="T80" fmla="*/ 2147483647 w 4190"/>
              <a:gd name="T81" fmla="*/ 2147483647 h 7777"/>
              <a:gd name="T82" fmla="*/ 2147483647 w 4190"/>
              <a:gd name="T83" fmla="*/ 2147483647 h 7777"/>
              <a:gd name="T84" fmla="*/ 2147483647 w 4190"/>
              <a:gd name="T85" fmla="*/ 2147483647 h 7777"/>
              <a:gd name="T86" fmla="*/ 2147483647 w 4190"/>
              <a:gd name="T87" fmla="*/ 2147483647 h 7777"/>
              <a:gd name="T88" fmla="*/ 2147483647 w 4190"/>
              <a:gd name="T89" fmla="*/ 2147483647 h 7777"/>
              <a:gd name="T90" fmla="*/ 2147483647 w 4190"/>
              <a:gd name="T91" fmla="*/ 2147483647 h 7777"/>
              <a:gd name="T92" fmla="*/ 2147483647 w 4190"/>
              <a:gd name="T93" fmla="*/ 2147483647 h 7777"/>
              <a:gd name="T94" fmla="*/ 2147483647 w 4190"/>
              <a:gd name="T95" fmla="*/ 2147483647 h 7777"/>
              <a:gd name="T96" fmla="*/ 2147483647 w 4190"/>
              <a:gd name="T97" fmla="*/ 2147483647 h 7777"/>
              <a:gd name="T98" fmla="*/ 2147483647 w 4190"/>
              <a:gd name="T99" fmla="*/ 2147483647 h 7777"/>
              <a:gd name="T100" fmla="*/ 2147483647 w 4190"/>
              <a:gd name="T101" fmla="*/ 2147483647 h 7777"/>
              <a:gd name="T102" fmla="*/ 2147483647 w 4190"/>
              <a:gd name="T103" fmla="*/ 2147483647 h 7777"/>
              <a:gd name="T104" fmla="*/ 2147483647 w 4190"/>
              <a:gd name="T105" fmla="*/ 2147483647 h 7777"/>
              <a:gd name="T106" fmla="*/ 2147483647 w 4190"/>
              <a:gd name="T107" fmla="*/ 2147483647 h 7777"/>
              <a:gd name="T108" fmla="*/ 2147483647 w 4190"/>
              <a:gd name="T109" fmla="*/ 2147483647 h 7777"/>
              <a:gd name="T110" fmla="*/ 2147483647 w 4190"/>
              <a:gd name="T111" fmla="*/ 2147483647 h 7777"/>
              <a:gd name="T112" fmla="*/ 2147483647 w 4190"/>
              <a:gd name="T113" fmla="*/ 2147483647 h 7777"/>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4190"/>
              <a:gd name="T172" fmla="*/ 0 h 7777"/>
              <a:gd name="T173" fmla="*/ 4190 w 4190"/>
              <a:gd name="T174" fmla="*/ 7777 h 7777"/>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4190" h="7777">
                <a:moveTo>
                  <a:pt x="0" y="0"/>
                </a:moveTo>
                <a:lnTo>
                  <a:pt x="0" y="0"/>
                </a:lnTo>
                <a:lnTo>
                  <a:pt x="0" y="77"/>
                </a:lnTo>
                <a:lnTo>
                  <a:pt x="203" y="77"/>
                </a:lnTo>
                <a:lnTo>
                  <a:pt x="203" y="155"/>
                </a:lnTo>
                <a:lnTo>
                  <a:pt x="425" y="155"/>
                </a:lnTo>
                <a:lnTo>
                  <a:pt x="425" y="233"/>
                </a:lnTo>
                <a:lnTo>
                  <a:pt x="565" y="233"/>
                </a:lnTo>
                <a:lnTo>
                  <a:pt x="565" y="311"/>
                </a:lnTo>
                <a:lnTo>
                  <a:pt x="671" y="311"/>
                </a:lnTo>
                <a:lnTo>
                  <a:pt x="671" y="388"/>
                </a:lnTo>
                <a:lnTo>
                  <a:pt x="757" y="388"/>
                </a:lnTo>
                <a:lnTo>
                  <a:pt x="757" y="466"/>
                </a:lnTo>
                <a:lnTo>
                  <a:pt x="830" y="466"/>
                </a:lnTo>
                <a:lnTo>
                  <a:pt x="830" y="544"/>
                </a:lnTo>
                <a:lnTo>
                  <a:pt x="895" y="544"/>
                </a:lnTo>
                <a:lnTo>
                  <a:pt x="895" y="622"/>
                </a:lnTo>
                <a:lnTo>
                  <a:pt x="952" y="622"/>
                </a:lnTo>
                <a:lnTo>
                  <a:pt x="952" y="699"/>
                </a:lnTo>
                <a:lnTo>
                  <a:pt x="1004" y="699"/>
                </a:lnTo>
                <a:lnTo>
                  <a:pt x="1004" y="777"/>
                </a:lnTo>
                <a:lnTo>
                  <a:pt x="1053" y="777"/>
                </a:lnTo>
                <a:lnTo>
                  <a:pt x="1053" y="855"/>
                </a:lnTo>
                <a:lnTo>
                  <a:pt x="1097" y="855"/>
                </a:lnTo>
                <a:lnTo>
                  <a:pt x="1097" y="933"/>
                </a:lnTo>
                <a:lnTo>
                  <a:pt x="1139" y="933"/>
                </a:lnTo>
                <a:lnTo>
                  <a:pt x="1139" y="1011"/>
                </a:lnTo>
                <a:lnTo>
                  <a:pt x="1179" y="1011"/>
                </a:lnTo>
                <a:lnTo>
                  <a:pt x="1179" y="1088"/>
                </a:lnTo>
                <a:lnTo>
                  <a:pt x="1216" y="1088"/>
                </a:lnTo>
                <a:lnTo>
                  <a:pt x="1216" y="1166"/>
                </a:lnTo>
                <a:lnTo>
                  <a:pt x="1252" y="1166"/>
                </a:lnTo>
                <a:lnTo>
                  <a:pt x="1252" y="1244"/>
                </a:lnTo>
                <a:lnTo>
                  <a:pt x="1286" y="1244"/>
                </a:lnTo>
                <a:lnTo>
                  <a:pt x="1286" y="1322"/>
                </a:lnTo>
                <a:lnTo>
                  <a:pt x="1319" y="1322"/>
                </a:lnTo>
                <a:lnTo>
                  <a:pt x="1319" y="1399"/>
                </a:lnTo>
                <a:lnTo>
                  <a:pt x="1350" y="1399"/>
                </a:lnTo>
                <a:lnTo>
                  <a:pt x="1350" y="1477"/>
                </a:lnTo>
                <a:lnTo>
                  <a:pt x="1380" y="1477"/>
                </a:lnTo>
                <a:lnTo>
                  <a:pt x="1380" y="1555"/>
                </a:lnTo>
                <a:lnTo>
                  <a:pt x="1408" y="1555"/>
                </a:lnTo>
                <a:lnTo>
                  <a:pt x="1408" y="1633"/>
                </a:lnTo>
                <a:lnTo>
                  <a:pt x="1434" y="1633"/>
                </a:lnTo>
                <a:lnTo>
                  <a:pt x="1434" y="1710"/>
                </a:lnTo>
                <a:lnTo>
                  <a:pt x="1460" y="1710"/>
                </a:lnTo>
                <a:lnTo>
                  <a:pt x="1460" y="1788"/>
                </a:lnTo>
                <a:lnTo>
                  <a:pt x="1485" y="1788"/>
                </a:lnTo>
                <a:lnTo>
                  <a:pt x="1485" y="1866"/>
                </a:lnTo>
                <a:lnTo>
                  <a:pt x="1510" y="1866"/>
                </a:lnTo>
                <a:lnTo>
                  <a:pt x="1510" y="1944"/>
                </a:lnTo>
                <a:lnTo>
                  <a:pt x="1534" y="1944"/>
                </a:lnTo>
                <a:lnTo>
                  <a:pt x="1534" y="2022"/>
                </a:lnTo>
                <a:lnTo>
                  <a:pt x="1558" y="2022"/>
                </a:lnTo>
                <a:lnTo>
                  <a:pt x="1558" y="2099"/>
                </a:lnTo>
                <a:lnTo>
                  <a:pt x="1581" y="2099"/>
                </a:lnTo>
                <a:lnTo>
                  <a:pt x="1581" y="2177"/>
                </a:lnTo>
                <a:lnTo>
                  <a:pt x="1604" y="2177"/>
                </a:lnTo>
                <a:lnTo>
                  <a:pt x="1604" y="2255"/>
                </a:lnTo>
                <a:lnTo>
                  <a:pt x="1626" y="2255"/>
                </a:lnTo>
                <a:lnTo>
                  <a:pt x="1626" y="2333"/>
                </a:lnTo>
                <a:lnTo>
                  <a:pt x="1648" y="2333"/>
                </a:lnTo>
                <a:lnTo>
                  <a:pt x="1648" y="2410"/>
                </a:lnTo>
                <a:lnTo>
                  <a:pt x="1669" y="2410"/>
                </a:lnTo>
                <a:lnTo>
                  <a:pt x="1669" y="2488"/>
                </a:lnTo>
                <a:lnTo>
                  <a:pt x="1691" y="2488"/>
                </a:lnTo>
                <a:lnTo>
                  <a:pt x="1691" y="2566"/>
                </a:lnTo>
                <a:lnTo>
                  <a:pt x="1712" y="2566"/>
                </a:lnTo>
                <a:lnTo>
                  <a:pt x="1712" y="2644"/>
                </a:lnTo>
                <a:lnTo>
                  <a:pt x="1733" y="2644"/>
                </a:lnTo>
                <a:lnTo>
                  <a:pt x="1733" y="2721"/>
                </a:lnTo>
                <a:lnTo>
                  <a:pt x="1753" y="2721"/>
                </a:lnTo>
                <a:lnTo>
                  <a:pt x="1753" y="2799"/>
                </a:lnTo>
                <a:lnTo>
                  <a:pt x="1774" y="2799"/>
                </a:lnTo>
                <a:lnTo>
                  <a:pt x="1774" y="2877"/>
                </a:lnTo>
                <a:lnTo>
                  <a:pt x="1794" y="2877"/>
                </a:lnTo>
                <a:lnTo>
                  <a:pt x="1794" y="2955"/>
                </a:lnTo>
                <a:lnTo>
                  <a:pt x="1814" y="2955"/>
                </a:lnTo>
                <a:lnTo>
                  <a:pt x="1814" y="3033"/>
                </a:lnTo>
                <a:lnTo>
                  <a:pt x="1833" y="3033"/>
                </a:lnTo>
                <a:lnTo>
                  <a:pt x="1833" y="3110"/>
                </a:lnTo>
                <a:lnTo>
                  <a:pt x="1853" y="3110"/>
                </a:lnTo>
                <a:lnTo>
                  <a:pt x="1853" y="3188"/>
                </a:lnTo>
                <a:lnTo>
                  <a:pt x="1873" y="3188"/>
                </a:lnTo>
                <a:lnTo>
                  <a:pt x="1873" y="3266"/>
                </a:lnTo>
                <a:lnTo>
                  <a:pt x="1892" y="3266"/>
                </a:lnTo>
                <a:lnTo>
                  <a:pt x="1892" y="3344"/>
                </a:lnTo>
                <a:lnTo>
                  <a:pt x="1911" y="3344"/>
                </a:lnTo>
                <a:lnTo>
                  <a:pt x="1911" y="3421"/>
                </a:lnTo>
                <a:lnTo>
                  <a:pt x="1931" y="3421"/>
                </a:lnTo>
                <a:lnTo>
                  <a:pt x="1931" y="3499"/>
                </a:lnTo>
                <a:lnTo>
                  <a:pt x="1950" y="3499"/>
                </a:lnTo>
                <a:lnTo>
                  <a:pt x="1950" y="3577"/>
                </a:lnTo>
                <a:lnTo>
                  <a:pt x="1969" y="3577"/>
                </a:lnTo>
                <a:lnTo>
                  <a:pt x="1969" y="3655"/>
                </a:lnTo>
                <a:lnTo>
                  <a:pt x="1988" y="3655"/>
                </a:lnTo>
                <a:lnTo>
                  <a:pt x="1988" y="3732"/>
                </a:lnTo>
                <a:lnTo>
                  <a:pt x="2007" y="3732"/>
                </a:lnTo>
                <a:lnTo>
                  <a:pt x="2007" y="3810"/>
                </a:lnTo>
                <a:lnTo>
                  <a:pt x="2026" y="3810"/>
                </a:lnTo>
                <a:lnTo>
                  <a:pt x="2026" y="3888"/>
                </a:lnTo>
                <a:lnTo>
                  <a:pt x="2045" y="3888"/>
                </a:lnTo>
                <a:lnTo>
                  <a:pt x="2045" y="3966"/>
                </a:lnTo>
                <a:lnTo>
                  <a:pt x="2064" y="3966"/>
                </a:lnTo>
                <a:lnTo>
                  <a:pt x="2064" y="4044"/>
                </a:lnTo>
                <a:lnTo>
                  <a:pt x="2083" y="4044"/>
                </a:lnTo>
                <a:lnTo>
                  <a:pt x="2083" y="4121"/>
                </a:lnTo>
                <a:lnTo>
                  <a:pt x="2102" y="4121"/>
                </a:lnTo>
                <a:lnTo>
                  <a:pt x="2102" y="4199"/>
                </a:lnTo>
                <a:lnTo>
                  <a:pt x="2121" y="4199"/>
                </a:lnTo>
                <a:lnTo>
                  <a:pt x="2121" y="4277"/>
                </a:lnTo>
                <a:lnTo>
                  <a:pt x="2140" y="4277"/>
                </a:lnTo>
                <a:lnTo>
                  <a:pt x="2140" y="4355"/>
                </a:lnTo>
                <a:lnTo>
                  <a:pt x="2159" y="4355"/>
                </a:lnTo>
                <a:lnTo>
                  <a:pt x="2159" y="4432"/>
                </a:lnTo>
                <a:lnTo>
                  <a:pt x="2179" y="4432"/>
                </a:lnTo>
                <a:lnTo>
                  <a:pt x="2179" y="4510"/>
                </a:lnTo>
                <a:lnTo>
                  <a:pt x="2198" y="4510"/>
                </a:lnTo>
                <a:lnTo>
                  <a:pt x="2198" y="4588"/>
                </a:lnTo>
                <a:lnTo>
                  <a:pt x="2217" y="4588"/>
                </a:lnTo>
                <a:lnTo>
                  <a:pt x="2217" y="4666"/>
                </a:lnTo>
                <a:lnTo>
                  <a:pt x="2237" y="4666"/>
                </a:lnTo>
                <a:lnTo>
                  <a:pt x="2237" y="4743"/>
                </a:lnTo>
                <a:lnTo>
                  <a:pt x="2257" y="4743"/>
                </a:lnTo>
                <a:lnTo>
                  <a:pt x="2257" y="4821"/>
                </a:lnTo>
                <a:lnTo>
                  <a:pt x="2276" y="4821"/>
                </a:lnTo>
                <a:lnTo>
                  <a:pt x="2276" y="4899"/>
                </a:lnTo>
                <a:lnTo>
                  <a:pt x="2296" y="4899"/>
                </a:lnTo>
                <a:lnTo>
                  <a:pt x="2296" y="4977"/>
                </a:lnTo>
                <a:lnTo>
                  <a:pt x="2317" y="4977"/>
                </a:lnTo>
                <a:lnTo>
                  <a:pt x="2317" y="5055"/>
                </a:lnTo>
                <a:lnTo>
                  <a:pt x="2337" y="5055"/>
                </a:lnTo>
                <a:lnTo>
                  <a:pt x="2337" y="5132"/>
                </a:lnTo>
                <a:lnTo>
                  <a:pt x="2358" y="5132"/>
                </a:lnTo>
                <a:lnTo>
                  <a:pt x="2358" y="5210"/>
                </a:lnTo>
                <a:lnTo>
                  <a:pt x="2378" y="5210"/>
                </a:lnTo>
                <a:lnTo>
                  <a:pt x="2378" y="5288"/>
                </a:lnTo>
                <a:lnTo>
                  <a:pt x="2399" y="5288"/>
                </a:lnTo>
                <a:lnTo>
                  <a:pt x="2399" y="5366"/>
                </a:lnTo>
                <a:lnTo>
                  <a:pt x="2421" y="5366"/>
                </a:lnTo>
                <a:lnTo>
                  <a:pt x="2421" y="5443"/>
                </a:lnTo>
                <a:lnTo>
                  <a:pt x="2442" y="5443"/>
                </a:lnTo>
                <a:lnTo>
                  <a:pt x="2442" y="5521"/>
                </a:lnTo>
                <a:lnTo>
                  <a:pt x="2464" y="5521"/>
                </a:lnTo>
                <a:lnTo>
                  <a:pt x="2464" y="5599"/>
                </a:lnTo>
                <a:lnTo>
                  <a:pt x="2487" y="5599"/>
                </a:lnTo>
                <a:lnTo>
                  <a:pt x="2487" y="5677"/>
                </a:lnTo>
                <a:lnTo>
                  <a:pt x="2509" y="5677"/>
                </a:lnTo>
                <a:lnTo>
                  <a:pt x="2509" y="5754"/>
                </a:lnTo>
                <a:lnTo>
                  <a:pt x="2532" y="5754"/>
                </a:lnTo>
                <a:lnTo>
                  <a:pt x="2532" y="5832"/>
                </a:lnTo>
                <a:lnTo>
                  <a:pt x="2556" y="5832"/>
                </a:lnTo>
                <a:lnTo>
                  <a:pt x="2556" y="5910"/>
                </a:lnTo>
                <a:lnTo>
                  <a:pt x="2580" y="5910"/>
                </a:lnTo>
                <a:lnTo>
                  <a:pt x="2580" y="5988"/>
                </a:lnTo>
                <a:lnTo>
                  <a:pt x="2605" y="5988"/>
                </a:lnTo>
                <a:lnTo>
                  <a:pt x="2605" y="6066"/>
                </a:lnTo>
                <a:lnTo>
                  <a:pt x="2630" y="6066"/>
                </a:lnTo>
                <a:lnTo>
                  <a:pt x="2630" y="6143"/>
                </a:lnTo>
                <a:lnTo>
                  <a:pt x="2656" y="6143"/>
                </a:lnTo>
                <a:lnTo>
                  <a:pt x="2656" y="6221"/>
                </a:lnTo>
                <a:lnTo>
                  <a:pt x="2683" y="6221"/>
                </a:lnTo>
                <a:lnTo>
                  <a:pt x="2683" y="6299"/>
                </a:lnTo>
                <a:lnTo>
                  <a:pt x="2710" y="6299"/>
                </a:lnTo>
                <a:lnTo>
                  <a:pt x="2710" y="6377"/>
                </a:lnTo>
                <a:lnTo>
                  <a:pt x="2738" y="6377"/>
                </a:lnTo>
                <a:lnTo>
                  <a:pt x="2738" y="6454"/>
                </a:lnTo>
                <a:lnTo>
                  <a:pt x="2768" y="6454"/>
                </a:lnTo>
                <a:lnTo>
                  <a:pt x="2768" y="6532"/>
                </a:lnTo>
                <a:lnTo>
                  <a:pt x="2798" y="6532"/>
                </a:lnTo>
                <a:lnTo>
                  <a:pt x="2798" y="6610"/>
                </a:lnTo>
                <a:lnTo>
                  <a:pt x="2830" y="6610"/>
                </a:lnTo>
                <a:lnTo>
                  <a:pt x="2830" y="6688"/>
                </a:lnTo>
                <a:lnTo>
                  <a:pt x="2863" y="6688"/>
                </a:lnTo>
                <a:lnTo>
                  <a:pt x="2863" y="6765"/>
                </a:lnTo>
                <a:lnTo>
                  <a:pt x="2897" y="6765"/>
                </a:lnTo>
                <a:lnTo>
                  <a:pt x="2897" y="6843"/>
                </a:lnTo>
                <a:lnTo>
                  <a:pt x="2931" y="6843"/>
                </a:lnTo>
                <a:lnTo>
                  <a:pt x="2931" y="6921"/>
                </a:lnTo>
                <a:lnTo>
                  <a:pt x="2966" y="6921"/>
                </a:lnTo>
                <a:lnTo>
                  <a:pt x="2966" y="6999"/>
                </a:lnTo>
                <a:lnTo>
                  <a:pt x="3005" y="6999"/>
                </a:lnTo>
                <a:lnTo>
                  <a:pt x="3005" y="7077"/>
                </a:lnTo>
                <a:lnTo>
                  <a:pt x="3046" y="7077"/>
                </a:lnTo>
                <a:lnTo>
                  <a:pt x="3046" y="7154"/>
                </a:lnTo>
                <a:lnTo>
                  <a:pt x="3091" y="7154"/>
                </a:lnTo>
                <a:lnTo>
                  <a:pt x="3091" y="7232"/>
                </a:lnTo>
                <a:lnTo>
                  <a:pt x="3140" y="7232"/>
                </a:lnTo>
                <a:lnTo>
                  <a:pt x="3140" y="7310"/>
                </a:lnTo>
                <a:lnTo>
                  <a:pt x="3196" y="7310"/>
                </a:lnTo>
                <a:lnTo>
                  <a:pt x="3196" y="7388"/>
                </a:lnTo>
                <a:lnTo>
                  <a:pt x="3258" y="7388"/>
                </a:lnTo>
                <a:lnTo>
                  <a:pt x="3258" y="7465"/>
                </a:lnTo>
                <a:lnTo>
                  <a:pt x="3332" y="7465"/>
                </a:lnTo>
                <a:lnTo>
                  <a:pt x="3332" y="7543"/>
                </a:lnTo>
                <a:lnTo>
                  <a:pt x="3423" y="7543"/>
                </a:lnTo>
                <a:lnTo>
                  <a:pt x="3423" y="7621"/>
                </a:lnTo>
                <a:lnTo>
                  <a:pt x="3544" y="7621"/>
                </a:lnTo>
                <a:lnTo>
                  <a:pt x="3544" y="7699"/>
                </a:lnTo>
                <a:lnTo>
                  <a:pt x="3734" y="7699"/>
                </a:lnTo>
                <a:lnTo>
                  <a:pt x="3734" y="7777"/>
                </a:lnTo>
                <a:lnTo>
                  <a:pt x="4190" y="7777"/>
                </a:lnTo>
                <a:lnTo>
                  <a:pt x="4190" y="7699"/>
                </a:lnTo>
                <a:lnTo>
                  <a:pt x="3987" y="7699"/>
                </a:lnTo>
                <a:lnTo>
                  <a:pt x="3987" y="7621"/>
                </a:lnTo>
                <a:lnTo>
                  <a:pt x="3765" y="7621"/>
                </a:lnTo>
                <a:lnTo>
                  <a:pt x="3765" y="7543"/>
                </a:lnTo>
                <a:lnTo>
                  <a:pt x="3624" y="7543"/>
                </a:lnTo>
                <a:lnTo>
                  <a:pt x="3624" y="7465"/>
                </a:lnTo>
                <a:lnTo>
                  <a:pt x="3519" y="7465"/>
                </a:lnTo>
                <a:lnTo>
                  <a:pt x="3519" y="7388"/>
                </a:lnTo>
                <a:lnTo>
                  <a:pt x="3433" y="7388"/>
                </a:lnTo>
                <a:lnTo>
                  <a:pt x="3433" y="7310"/>
                </a:lnTo>
                <a:lnTo>
                  <a:pt x="3359" y="7310"/>
                </a:lnTo>
                <a:lnTo>
                  <a:pt x="3359" y="7232"/>
                </a:lnTo>
                <a:lnTo>
                  <a:pt x="3295" y="7232"/>
                </a:lnTo>
                <a:lnTo>
                  <a:pt x="3295" y="7154"/>
                </a:lnTo>
                <a:lnTo>
                  <a:pt x="3238" y="7154"/>
                </a:lnTo>
                <a:lnTo>
                  <a:pt x="3238" y="7077"/>
                </a:lnTo>
                <a:lnTo>
                  <a:pt x="3185" y="7077"/>
                </a:lnTo>
                <a:lnTo>
                  <a:pt x="3185" y="6999"/>
                </a:lnTo>
                <a:lnTo>
                  <a:pt x="3137" y="6999"/>
                </a:lnTo>
                <a:lnTo>
                  <a:pt x="3137" y="6921"/>
                </a:lnTo>
                <a:lnTo>
                  <a:pt x="3092" y="6921"/>
                </a:lnTo>
                <a:lnTo>
                  <a:pt x="3092" y="6843"/>
                </a:lnTo>
                <a:lnTo>
                  <a:pt x="3050" y="6843"/>
                </a:lnTo>
                <a:lnTo>
                  <a:pt x="3050" y="6765"/>
                </a:lnTo>
                <a:lnTo>
                  <a:pt x="3011" y="6765"/>
                </a:lnTo>
                <a:lnTo>
                  <a:pt x="3011" y="6688"/>
                </a:lnTo>
                <a:lnTo>
                  <a:pt x="2974" y="6688"/>
                </a:lnTo>
                <a:lnTo>
                  <a:pt x="2974" y="6610"/>
                </a:lnTo>
                <a:lnTo>
                  <a:pt x="2941" y="6610"/>
                </a:lnTo>
                <a:lnTo>
                  <a:pt x="2941" y="6532"/>
                </a:lnTo>
                <a:lnTo>
                  <a:pt x="2909" y="6532"/>
                </a:lnTo>
                <a:lnTo>
                  <a:pt x="2909" y="6454"/>
                </a:lnTo>
                <a:lnTo>
                  <a:pt x="2879" y="6454"/>
                </a:lnTo>
                <a:lnTo>
                  <a:pt x="2879" y="6377"/>
                </a:lnTo>
                <a:lnTo>
                  <a:pt x="2850" y="6377"/>
                </a:lnTo>
                <a:lnTo>
                  <a:pt x="2850" y="6299"/>
                </a:lnTo>
                <a:lnTo>
                  <a:pt x="2821" y="6299"/>
                </a:lnTo>
                <a:lnTo>
                  <a:pt x="2821" y="6221"/>
                </a:lnTo>
                <a:lnTo>
                  <a:pt x="2794" y="6221"/>
                </a:lnTo>
                <a:lnTo>
                  <a:pt x="2794" y="6143"/>
                </a:lnTo>
                <a:lnTo>
                  <a:pt x="2768" y="6143"/>
                </a:lnTo>
                <a:lnTo>
                  <a:pt x="2768" y="6066"/>
                </a:lnTo>
                <a:lnTo>
                  <a:pt x="2742" y="6066"/>
                </a:lnTo>
                <a:lnTo>
                  <a:pt x="2742" y="5988"/>
                </a:lnTo>
                <a:lnTo>
                  <a:pt x="2717" y="5988"/>
                </a:lnTo>
                <a:lnTo>
                  <a:pt x="2717" y="5910"/>
                </a:lnTo>
                <a:lnTo>
                  <a:pt x="2692" y="5910"/>
                </a:lnTo>
                <a:lnTo>
                  <a:pt x="2692" y="5832"/>
                </a:lnTo>
                <a:lnTo>
                  <a:pt x="2668" y="5832"/>
                </a:lnTo>
                <a:lnTo>
                  <a:pt x="2668" y="5754"/>
                </a:lnTo>
                <a:lnTo>
                  <a:pt x="2645" y="5754"/>
                </a:lnTo>
                <a:lnTo>
                  <a:pt x="2645" y="5677"/>
                </a:lnTo>
                <a:lnTo>
                  <a:pt x="2622" y="5677"/>
                </a:lnTo>
                <a:lnTo>
                  <a:pt x="2622" y="5599"/>
                </a:lnTo>
                <a:lnTo>
                  <a:pt x="2599" y="5599"/>
                </a:lnTo>
                <a:lnTo>
                  <a:pt x="2599" y="5521"/>
                </a:lnTo>
                <a:lnTo>
                  <a:pt x="2577" y="5521"/>
                </a:lnTo>
                <a:lnTo>
                  <a:pt x="2577" y="5443"/>
                </a:lnTo>
                <a:lnTo>
                  <a:pt x="2555" y="5443"/>
                </a:lnTo>
                <a:lnTo>
                  <a:pt x="2555" y="5366"/>
                </a:lnTo>
                <a:lnTo>
                  <a:pt x="2534" y="5366"/>
                </a:lnTo>
                <a:lnTo>
                  <a:pt x="2534" y="5288"/>
                </a:lnTo>
                <a:lnTo>
                  <a:pt x="2513" y="5288"/>
                </a:lnTo>
                <a:lnTo>
                  <a:pt x="2513" y="5210"/>
                </a:lnTo>
                <a:lnTo>
                  <a:pt x="2492" y="5210"/>
                </a:lnTo>
                <a:lnTo>
                  <a:pt x="2492" y="5132"/>
                </a:lnTo>
                <a:lnTo>
                  <a:pt x="2471" y="5132"/>
                </a:lnTo>
                <a:lnTo>
                  <a:pt x="2471" y="5055"/>
                </a:lnTo>
                <a:lnTo>
                  <a:pt x="2451" y="5055"/>
                </a:lnTo>
                <a:lnTo>
                  <a:pt x="2451" y="4977"/>
                </a:lnTo>
                <a:lnTo>
                  <a:pt x="2430" y="4977"/>
                </a:lnTo>
                <a:lnTo>
                  <a:pt x="2430" y="4899"/>
                </a:lnTo>
                <a:lnTo>
                  <a:pt x="2410" y="4899"/>
                </a:lnTo>
                <a:lnTo>
                  <a:pt x="2410" y="4821"/>
                </a:lnTo>
                <a:lnTo>
                  <a:pt x="2390" y="4821"/>
                </a:lnTo>
                <a:lnTo>
                  <a:pt x="2390" y="4743"/>
                </a:lnTo>
                <a:lnTo>
                  <a:pt x="2371" y="4743"/>
                </a:lnTo>
                <a:lnTo>
                  <a:pt x="2371" y="4666"/>
                </a:lnTo>
                <a:lnTo>
                  <a:pt x="2351" y="4666"/>
                </a:lnTo>
                <a:lnTo>
                  <a:pt x="2351" y="4588"/>
                </a:lnTo>
                <a:lnTo>
                  <a:pt x="2332" y="4588"/>
                </a:lnTo>
                <a:lnTo>
                  <a:pt x="2332" y="4510"/>
                </a:lnTo>
                <a:lnTo>
                  <a:pt x="2312" y="4510"/>
                </a:lnTo>
                <a:lnTo>
                  <a:pt x="2312" y="4432"/>
                </a:lnTo>
                <a:lnTo>
                  <a:pt x="2293" y="4432"/>
                </a:lnTo>
                <a:lnTo>
                  <a:pt x="2293" y="4355"/>
                </a:lnTo>
                <a:lnTo>
                  <a:pt x="2274" y="4355"/>
                </a:lnTo>
                <a:lnTo>
                  <a:pt x="2274" y="4277"/>
                </a:lnTo>
                <a:lnTo>
                  <a:pt x="2255" y="4277"/>
                </a:lnTo>
                <a:lnTo>
                  <a:pt x="2255" y="4199"/>
                </a:lnTo>
                <a:lnTo>
                  <a:pt x="2236" y="4199"/>
                </a:lnTo>
                <a:lnTo>
                  <a:pt x="2236" y="4121"/>
                </a:lnTo>
                <a:lnTo>
                  <a:pt x="2217" y="4121"/>
                </a:lnTo>
                <a:lnTo>
                  <a:pt x="2217" y="4044"/>
                </a:lnTo>
                <a:lnTo>
                  <a:pt x="2198" y="4044"/>
                </a:lnTo>
                <a:lnTo>
                  <a:pt x="2198" y="3966"/>
                </a:lnTo>
                <a:lnTo>
                  <a:pt x="2179" y="3966"/>
                </a:lnTo>
                <a:lnTo>
                  <a:pt x="2179" y="3888"/>
                </a:lnTo>
                <a:lnTo>
                  <a:pt x="2161" y="3888"/>
                </a:lnTo>
                <a:lnTo>
                  <a:pt x="2161" y="3810"/>
                </a:lnTo>
                <a:lnTo>
                  <a:pt x="2142" y="3810"/>
                </a:lnTo>
                <a:lnTo>
                  <a:pt x="2142" y="3732"/>
                </a:lnTo>
                <a:lnTo>
                  <a:pt x="2123" y="3732"/>
                </a:lnTo>
                <a:lnTo>
                  <a:pt x="2123" y="3655"/>
                </a:lnTo>
                <a:lnTo>
                  <a:pt x="2104" y="3655"/>
                </a:lnTo>
                <a:lnTo>
                  <a:pt x="2104" y="3577"/>
                </a:lnTo>
                <a:lnTo>
                  <a:pt x="2085" y="3577"/>
                </a:lnTo>
                <a:lnTo>
                  <a:pt x="2085" y="3499"/>
                </a:lnTo>
                <a:lnTo>
                  <a:pt x="2066" y="3499"/>
                </a:lnTo>
                <a:lnTo>
                  <a:pt x="2066" y="3421"/>
                </a:lnTo>
                <a:lnTo>
                  <a:pt x="2047" y="3421"/>
                </a:lnTo>
                <a:lnTo>
                  <a:pt x="2047" y="3344"/>
                </a:lnTo>
                <a:lnTo>
                  <a:pt x="2028" y="3344"/>
                </a:lnTo>
                <a:lnTo>
                  <a:pt x="2028" y="3266"/>
                </a:lnTo>
                <a:lnTo>
                  <a:pt x="2009" y="3266"/>
                </a:lnTo>
                <a:lnTo>
                  <a:pt x="2009" y="3188"/>
                </a:lnTo>
                <a:lnTo>
                  <a:pt x="1989" y="3188"/>
                </a:lnTo>
                <a:lnTo>
                  <a:pt x="1989" y="3110"/>
                </a:lnTo>
                <a:lnTo>
                  <a:pt x="1970" y="3110"/>
                </a:lnTo>
                <a:lnTo>
                  <a:pt x="1970" y="3033"/>
                </a:lnTo>
                <a:lnTo>
                  <a:pt x="1950" y="3033"/>
                </a:lnTo>
                <a:lnTo>
                  <a:pt x="1950" y="2955"/>
                </a:lnTo>
                <a:lnTo>
                  <a:pt x="1931" y="2955"/>
                </a:lnTo>
                <a:lnTo>
                  <a:pt x="1931" y="2877"/>
                </a:lnTo>
                <a:lnTo>
                  <a:pt x="1911" y="2877"/>
                </a:lnTo>
                <a:lnTo>
                  <a:pt x="1911" y="2799"/>
                </a:lnTo>
                <a:lnTo>
                  <a:pt x="1891" y="2799"/>
                </a:lnTo>
                <a:lnTo>
                  <a:pt x="1891" y="2721"/>
                </a:lnTo>
                <a:lnTo>
                  <a:pt x="1870" y="2721"/>
                </a:lnTo>
                <a:lnTo>
                  <a:pt x="1870" y="2644"/>
                </a:lnTo>
                <a:lnTo>
                  <a:pt x="1850" y="2644"/>
                </a:lnTo>
                <a:lnTo>
                  <a:pt x="1850" y="2566"/>
                </a:lnTo>
                <a:lnTo>
                  <a:pt x="1829" y="2566"/>
                </a:lnTo>
                <a:lnTo>
                  <a:pt x="1829" y="2488"/>
                </a:lnTo>
                <a:lnTo>
                  <a:pt x="1808" y="2488"/>
                </a:lnTo>
                <a:lnTo>
                  <a:pt x="1808" y="2410"/>
                </a:lnTo>
                <a:lnTo>
                  <a:pt x="1787" y="2410"/>
                </a:lnTo>
                <a:lnTo>
                  <a:pt x="1787" y="2333"/>
                </a:lnTo>
                <a:lnTo>
                  <a:pt x="1766" y="2333"/>
                </a:lnTo>
                <a:lnTo>
                  <a:pt x="1766" y="2255"/>
                </a:lnTo>
                <a:lnTo>
                  <a:pt x="1744" y="2255"/>
                </a:lnTo>
                <a:lnTo>
                  <a:pt x="1744" y="2177"/>
                </a:lnTo>
                <a:lnTo>
                  <a:pt x="1722" y="2177"/>
                </a:lnTo>
                <a:lnTo>
                  <a:pt x="1722" y="2099"/>
                </a:lnTo>
                <a:lnTo>
                  <a:pt x="1699" y="2099"/>
                </a:lnTo>
                <a:lnTo>
                  <a:pt x="1699" y="2022"/>
                </a:lnTo>
                <a:lnTo>
                  <a:pt x="1676" y="2022"/>
                </a:lnTo>
                <a:lnTo>
                  <a:pt x="1676" y="1944"/>
                </a:lnTo>
                <a:lnTo>
                  <a:pt x="1653" y="1944"/>
                </a:lnTo>
                <a:lnTo>
                  <a:pt x="1653" y="1866"/>
                </a:lnTo>
                <a:lnTo>
                  <a:pt x="1629" y="1866"/>
                </a:lnTo>
                <a:lnTo>
                  <a:pt x="1629" y="1788"/>
                </a:lnTo>
                <a:lnTo>
                  <a:pt x="1604" y="1788"/>
                </a:lnTo>
                <a:lnTo>
                  <a:pt x="1604" y="1710"/>
                </a:lnTo>
                <a:lnTo>
                  <a:pt x="1579" y="1710"/>
                </a:lnTo>
                <a:lnTo>
                  <a:pt x="1579" y="1633"/>
                </a:lnTo>
                <a:lnTo>
                  <a:pt x="1554" y="1633"/>
                </a:lnTo>
                <a:lnTo>
                  <a:pt x="1554" y="1555"/>
                </a:lnTo>
                <a:lnTo>
                  <a:pt x="1527" y="1555"/>
                </a:lnTo>
                <a:lnTo>
                  <a:pt x="1527" y="1477"/>
                </a:lnTo>
                <a:lnTo>
                  <a:pt x="1500" y="1477"/>
                </a:lnTo>
                <a:lnTo>
                  <a:pt x="1500" y="1399"/>
                </a:lnTo>
                <a:lnTo>
                  <a:pt x="1472" y="1399"/>
                </a:lnTo>
                <a:lnTo>
                  <a:pt x="1472" y="1322"/>
                </a:lnTo>
                <a:lnTo>
                  <a:pt x="1445" y="1322"/>
                </a:lnTo>
                <a:lnTo>
                  <a:pt x="1445" y="1244"/>
                </a:lnTo>
                <a:lnTo>
                  <a:pt x="1417" y="1244"/>
                </a:lnTo>
                <a:lnTo>
                  <a:pt x="1417" y="1166"/>
                </a:lnTo>
                <a:lnTo>
                  <a:pt x="1388" y="1166"/>
                </a:lnTo>
                <a:lnTo>
                  <a:pt x="1388" y="1088"/>
                </a:lnTo>
                <a:lnTo>
                  <a:pt x="1357" y="1088"/>
                </a:lnTo>
                <a:lnTo>
                  <a:pt x="1357" y="1011"/>
                </a:lnTo>
                <a:lnTo>
                  <a:pt x="1325" y="1011"/>
                </a:lnTo>
                <a:lnTo>
                  <a:pt x="1325" y="933"/>
                </a:lnTo>
                <a:lnTo>
                  <a:pt x="1291" y="933"/>
                </a:lnTo>
                <a:lnTo>
                  <a:pt x="1291" y="855"/>
                </a:lnTo>
                <a:lnTo>
                  <a:pt x="1255" y="855"/>
                </a:lnTo>
                <a:lnTo>
                  <a:pt x="1255" y="777"/>
                </a:lnTo>
                <a:lnTo>
                  <a:pt x="1217" y="777"/>
                </a:lnTo>
                <a:lnTo>
                  <a:pt x="1217" y="699"/>
                </a:lnTo>
                <a:lnTo>
                  <a:pt x="1175" y="699"/>
                </a:lnTo>
                <a:lnTo>
                  <a:pt x="1175" y="622"/>
                </a:lnTo>
                <a:lnTo>
                  <a:pt x="1130" y="622"/>
                </a:lnTo>
                <a:lnTo>
                  <a:pt x="1130" y="544"/>
                </a:lnTo>
                <a:lnTo>
                  <a:pt x="1081" y="544"/>
                </a:lnTo>
                <a:lnTo>
                  <a:pt x="1081" y="466"/>
                </a:lnTo>
                <a:lnTo>
                  <a:pt x="1026" y="466"/>
                </a:lnTo>
                <a:lnTo>
                  <a:pt x="1026" y="388"/>
                </a:lnTo>
                <a:lnTo>
                  <a:pt x="963" y="388"/>
                </a:lnTo>
                <a:lnTo>
                  <a:pt x="963" y="311"/>
                </a:lnTo>
                <a:lnTo>
                  <a:pt x="889" y="311"/>
                </a:lnTo>
                <a:lnTo>
                  <a:pt x="889" y="233"/>
                </a:lnTo>
                <a:lnTo>
                  <a:pt x="798" y="233"/>
                </a:lnTo>
                <a:lnTo>
                  <a:pt x="798" y="155"/>
                </a:lnTo>
                <a:lnTo>
                  <a:pt x="678" y="155"/>
                </a:lnTo>
                <a:lnTo>
                  <a:pt x="678" y="77"/>
                </a:lnTo>
                <a:lnTo>
                  <a:pt x="488" y="77"/>
                </a:lnTo>
                <a:lnTo>
                  <a:pt x="488" y="0"/>
                </a:lnTo>
                <a:lnTo>
                  <a:pt x="0" y="0"/>
                </a:lnTo>
              </a:path>
            </a:pathLst>
          </a:custGeom>
          <a:noFill/>
          <a:ln w="3810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0046" name="Line 62"/>
          <p:cNvSpPr>
            <a:spLocks noChangeShapeType="1"/>
          </p:cNvSpPr>
          <p:nvPr/>
        </p:nvSpPr>
        <p:spPr bwMode="auto">
          <a:xfrm>
            <a:off x="5381625" y="5051425"/>
            <a:ext cx="3225800"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0047" name="Line 63"/>
          <p:cNvSpPr>
            <a:spLocks noChangeShapeType="1"/>
          </p:cNvSpPr>
          <p:nvPr/>
        </p:nvSpPr>
        <p:spPr bwMode="auto">
          <a:xfrm>
            <a:off x="5381625" y="5051425"/>
            <a:ext cx="1588" cy="8255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0048" name="Line 64"/>
          <p:cNvSpPr>
            <a:spLocks noChangeShapeType="1"/>
          </p:cNvSpPr>
          <p:nvPr/>
        </p:nvSpPr>
        <p:spPr bwMode="auto">
          <a:xfrm>
            <a:off x="5381625" y="5051425"/>
            <a:ext cx="1588" cy="13652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0049" name="Line 65"/>
          <p:cNvSpPr>
            <a:spLocks noChangeShapeType="1"/>
          </p:cNvSpPr>
          <p:nvPr/>
        </p:nvSpPr>
        <p:spPr bwMode="auto">
          <a:xfrm>
            <a:off x="5487988" y="5051425"/>
            <a:ext cx="1587" cy="8255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0050" name="Line 66"/>
          <p:cNvSpPr>
            <a:spLocks noChangeShapeType="1"/>
          </p:cNvSpPr>
          <p:nvPr/>
        </p:nvSpPr>
        <p:spPr bwMode="auto">
          <a:xfrm>
            <a:off x="5595938" y="5051425"/>
            <a:ext cx="1587" cy="8255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0051" name="Line 67"/>
          <p:cNvSpPr>
            <a:spLocks noChangeShapeType="1"/>
          </p:cNvSpPr>
          <p:nvPr/>
        </p:nvSpPr>
        <p:spPr bwMode="auto">
          <a:xfrm>
            <a:off x="5703888" y="5051425"/>
            <a:ext cx="1587" cy="8255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0052" name="Line 68"/>
          <p:cNvSpPr>
            <a:spLocks noChangeShapeType="1"/>
          </p:cNvSpPr>
          <p:nvPr/>
        </p:nvSpPr>
        <p:spPr bwMode="auto">
          <a:xfrm>
            <a:off x="5810250" y="5051425"/>
            <a:ext cx="1588" cy="8255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0053" name="Line 69"/>
          <p:cNvSpPr>
            <a:spLocks noChangeShapeType="1"/>
          </p:cNvSpPr>
          <p:nvPr/>
        </p:nvSpPr>
        <p:spPr bwMode="auto">
          <a:xfrm>
            <a:off x="5918200" y="5051425"/>
            <a:ext cx="1588" cy="8255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0054" name="Line 70"/>
          <p:cNvSpPr>
            <a:spLocks noChangeShapeType="1"/>
          </p:cNvSpPr>
          <p:nvPr/>
        </p:nvSpPr>
        <p:spPr bwMode="auto">
          <a:xfrm>
            <a:off x="6026150" y="5051425"/>
            <a:ext cx="1588" cy="8255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0055" name="Line 71"/>
          <p:cNvSpPr>
            <a:spLocks noChangeShapeType="1"/>
          </p:cNvSpPr>
          <p:nvPr/>
        </p:nvSpPr>
        <p:spPr bwMode="auto">
          <a:xfrm>
            <a:off x="6134100" y="5051425"/>
            <a:ext cx="1588" cy="8255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0056" name="Line 72"/>
          <p:cNvSpPr>
            <a:spLocks noChangeShapeType="1"/>
          </p:cNvSpPr>
          <p:nvPr/>
        </p:nvSpPr>
        <p:spPr bwMode="auto">
          <a:xfrm>
            <a:off x="6240463" y="5051425"/>
            <a:ext cx="1587" cy="8255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0057" name="Line 73"/>
          <p:cNvSpPr>
            <a:spLocks noChangeShapeType="1"/>
          </p:cNvSpPr>
          <p:nvPr/>
        </p:nvSpPr>
        <p:spPr bwMode="auto">
          <a:xfrm>
            <a:off x="6348413" y="5051425"/>
            <a:ext cx="1587" cy="8255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0058" name="Line 74"/>
          <p:cNvSpPr>
            <a:spLocks noChangeShapeType="1"/>
          </p:cNvSpPr>
          <p:nvPr/>
        </p:nvSpPr>
        <p:spPr bwMode="auto">
          <a:xfrm>
            <a:off x="6456363" y="5051425"/>
            <a:ext cx="1587" cy="8255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0059" name="Line 75"/>
          <p:cNvSpPr>
            <a:spLocks noChangeShapeType="1"/>
          </p:cNvSpPr>
          <p:nvPr/>
        </p:nvSpPr>
        <p:spPr bwMode="auto">
          <a:xfrm>
            <a:off x="6456363" y="5051425"/>
            <a:ext cx="1587" cy="13652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0060" name="Rectangle 76"/>
          <p:cNvSpPr>
            <a:spLocks noChangeArrowheads="1"/>
          </p:cNvSpPr>
          <p:nvPr/>
        </p:nvSpPr>
        <p:spPr bwMode="auto">
          <a:xfrm>
            <a:off x="6383338" y="5187950"/>
            <a:ext cx="1524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2400">
                <a:solidFill>
                  <a:srgbClr val="000000"/>
                </a:solidFill>
                <a:latin typeface="Times New Roman" panose="02020603050405020304" pitchFamily="18" charset="0"/>
              </a:rPr>
              <a:t>0</a:t>
            </a:r>
            <a:endParaRPr lang="en-US" altLang="en-US">
              <a:latin typeface="Times New Roman" panose="02020603050405020304" pitchFamily="18" charset="0"/>
            </a:endParaRPr>
          </a:p>
        </p:txBody>
      </p:sp>
      <p:sp>
        <p:nvSpPr>
          <p:cNvPr id="170061" name="Line 77"/>
          <p:cNvSpPr>
            <a:spLocks noChangeShapeType="1"/>
          </p:cNvSpPr>
          <p:nvPr/>
        </p:nvSpPr>
        <p:spPr bwMode="auto">
          <a:xfrm>
            <a:off x="6564313" y="5051425"/>
            <a:ext cx="1587" cy="8255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0062" name="Line 78"/>
          <p:cNvSpPr>
            <a:spLocks noChangeShapeType="1"/>
          </p:cNvSpPr>
          <p:nvPr/>
        </p:nvSpPr>
        <p:spPr bwMode="auto">
          <a:xfrm>
            <a:off x="6672263" y="5051425"/>
            <a:ext cx="1587" cy="8255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0063" name="Line 79"/>
          <p:cNvSpPr>
            <a:spLocks noChangeShapeType="1"/>
          </p:cNvSpPr>
          <p:nvPr/>
        </p:nvSpPr>
        <p:spPr bwMode="auto">
          <a:xfrm>
            <a:off x="6778625" y="5051425"/>
            <a:ext cx="1588" cy="8255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0064" name="Line 80"/>
          <p:cNvSpPr>
            <a:spLocks noChangeShapeType="1"/>
          </p:cNvSpPr>
          <p:nvPr/>
        </p:nvSpPr>
        <p:spPr bwMode="auto">
          <a:xfrm>
            <a:off x="6886575" y="5051425"/>
            <a:ext cx="1588" cy="8255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0065" name="Line 81"/>
          <p:cNvSpPr>
            <a:spLocks noChangeShapeType="1"/>
          </p:cNvSpPr>
          <p:nvPr/>
        </p:nvSpPr>
        <p:spPr bwMode="auto">
          <a:xfrm>
            <a:off x="6994525" y="5051425"/>
            <a:ext cx="1588" cy="8255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0066" name="Line 82"/>
          <p:cNvSpPr>
            <a:spLocks noChangeShapeType="1"/>
          </p:cNvSpPr>
          <p:nvPr/>
        </p:nvSpPr>
        <p:spPr bwMode="auto">
          <a:xfrm>
            <a:off x="7102475" y="5051425"/>
            <a:ext cx="1588" cy="8255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0067" name="Line 83"/>
          <p:cNvSpPr>
            <a:spLocks noChangeShapeType="1"/>
          </p:cNvSpPr>
          <p:nvPr/>
        </p:nvSpPr>
        <p:spPr bwMode="auto">
          <a:xfrm>
            <a:off x="7208838" y="5051425"/>
            <a:ext cx="1587" cy="8255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0068" name="Line 84"/>
          <p:cNvSpPr>
            <a:spLocks noChangeShapeType="1"/>
          </p:cNvSpPr>
          <p:nvPr/>
        </p:nvSpPr>
        <p:spPr bwMode="auto">
          <a:xfrm>
            <a:off x="7316788" y="5051425"/>
            <a:ext cx="1587" cy="8255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0069" name="Line 85"/>
          <p:cNvSpPr>
            <a:spLocks noChangeShapeType="1"/>
          </p:cNvSpPr>
          <p:nvPr/>
        </p:nvSpPr>
        <p:spPr bwMode="auto">
          <a:xfrm>
            <a:off x="7424738" y="5051425"/>
            <a:ext cx="1587" cy="8255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0070" name="Line 86"/>
          <p:cNvSpPr>
            <a:spLocks noChangeShapeType="1"/>
          </p:cNvSpPr>
          <p:nvPr/>
        </p:nvSpPr>
        <p:spPr bwMode="auto">
          <a:xfrm>
            <a:off x="7532688" y="5051425"/>
            <a:ext cx="1587" cy="8255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0071" name="Line 87"/>
          <p:cNvSpPr>
            <a:spLocks noChangeShapeType="1"/>
          </p:cNvSpPr>
          <p:nvPr/>
        </p:nvSpPr>
        <p:spPr bwMode="auto">
          <a:xfrm>
            <a:off x="7532688" y="5051425"/>
            <a:ext cx="1587" cy="13652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0072" name="Rectangle 88"/>
          <p:cNvSpPr>
            <a:spLocks noChangeArrowheads="1"/>
          </p:cNvSpPr>
          <p:nvPr/>
        </p:nvSpPr>
        <p:spPr bwMode="auto">
          <a:xfrm>
            <a:off x="7383463" y="5187950"/>
            <a:ext cx="3048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2400">
                <a:solidFill>
                  <a:srgbClr val="000000"/>
                </a:solidFill>
                <a:latin typeface="Times New Roman" panose="02020603050405020304" pitchFamily="18" charset="0"/>
              </a:rPr>
              <a:t>10</a:t>
            </a:r>
            <a:endParaRPr lang="en-US" altLang="en-US">
              <a:latin typeface="Times New Roman" panose="02020603050405020304" pitchFamily="18" charset="0"/>
            </a:endParaRPr>
          </a:p>
        </p:txBody>
      </p:sp>
      <p:sp>
        <p:nvSpPr>
          <p:cNvPr id="170073" name="Line 89"/>
          <p:cNvSpPr>
            <a:spLocks noChangeShapeType="1"/>
          </p:cNvSpPr>
          <p:nvPr/>
        </p:nvSpPr>
        <p:spPr bwMode="auto">
          <a:xfrm>
            <a:off x="7640638" y="5051425"/>
            <a:ext cx="1587" cy="8255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0074" name="Line 90"/>
          <p:cNvSpPr>
            <a:spLocks noChangeShapeType="1"/>
          </p:cNvSpPr>
          <p:nvPr/>
        </p:nvSpPr>
        <p:spPr bwMode="auto">
          <a:xfrm>
            <a:off x="7747000" y="5051425"/>
            <a:ext cx="1588" cy="8255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0075" name="Line 91"/>
          <p:cNvSpPr>
            <a:spLocks noChangeShapeType="1"/>
          </p:cNvSpPr>
          <p:nvPr/>
        </p:nvSpPr>
        <p:spPr bwMode="auto">
          <a:xfrm>
            <a:off x="7854950" y="5051425"/>
            <a:ext cx="1588" cy="8255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0076" name="Line 92"/>
          <p:cNvSpPr>
            <a:spLocks noChangeShapeType="1"/>
          </p:cNvSpPr>
          <p:nvPr/>
        </p:nvSpPr>
        <p:spPr bwMode="auto">
          <a:xfrm>
            <a:off x="7962900" y="5051425"/>
            <a:ext cx="1588" cy="8255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0077" name="Line 93"/>
          <p:cNvSpPr>
            <a:spLocks noChangeShapeType="1"/>
          </p:cNvSpPr>
          <p:nvPr/>
        </p:nvSpPr>
        <p:spPr bwMode="auto">
          <a:xfrm>
            <a:off x="8070850" y="5051425"/>
            <a:ext cx="1588" cy="8255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0078" name="Line 94"/>
          <p:cNvSpPr>
            <a:spLocks noChangeShapeType="1"/>
          </p:cNvSpPr>
          <p:nvPr/>
        </p:nvSpPr>
        <p:spPr bwMode="auto">
          <a:xfrm>
            <a:off x="8177213" y="5051425"/>
            <a:ext cx="1587" cy="8255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0079" name="Line 95"/>
          <p:cNvSpPr>
            <a:spLocks noChangeShapeType="1"/>
          </p:cNvSpPr>
          <p:nvPr/>
        </p:nvSpPr>
        <p:spPr bwMode="auto">
          <a:xfrm>
            <a:off x="8285163" y="5051425"/>
            <a:ext cx="1587" cy="8255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0080" name="Line 96"/>
          <p:cNvSpPr>
            <a:spLocks noChangeShapeType="1"/>
          </p:cNvSpPr>
          <p:nvPr/>
        </p:nvSpPr>
        <p:spPr bwMode="auto">
          <a:xfrm>
            <a:off x="8393113" y="5051425"/>
            <a:ext cx="1587" cy="8255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0081" name="Line 97"/>
          <p:cNvSpPr>
            <a:spLocks noChangeShapeType="1"/>
          </p:cNvSpPr>
          <p:nvPr/>
        </p:nvSpPr>
        <p:spPr bwMode="auto">
          <a:xfrm>
            <a:off x="8499475" y="5051425"/>
            <a:ext cx="1588" cy="8255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0082" name="Line 98"/>
          <p:cNvSpPr>
            <a:spLocks noChangeShapeType="1"/>
          </p:cNvSpPr>
          <p:nvPr/>
        </p:nvSpPr>
        <p:spPr bwMode="auto">
          <a:xfrm>
            <a:off x="8607425" y="5051425"/>
            <a:ext cx="1588" cy="8255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0083" name="Line 99"/>
          <p:cNvSpPr>
            <a:spLocks noChangeShapeType="1"/>
          </p:cNvSpPr>
          <p:nvPr/>
        </p:nvSpPr>
        <p:spPr bwMode="auto">
          <a:xfrm>
            <a:off x="8607425" y="5051425"/>
            <a:ext cx="1588" cy="13652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0084" name="Rectangle 100"/>
          <p:cNvSpPr>
            <a:spLocks noChangeArrowheads="1"/>
          </p:cNvSpPr>
          <p:nvPr/>
        </p:nvSpPr>
        <p:spPr bwMode="auto">
          <a:xfrm>
            <a:off x="8458200" y="5187950"/>
            <a:ext cx="3048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2400">
                <a:solidFill>
                  <a:srgbClr val="000000"/>
                </a:solidFill>
                <a:latin typeface="Times New Roman" panose="02020603050405020304" pitchFamily="18" charset="0"/>
              </a:rPr>
              <a:t>20</a:t>
            </a:r>
            <a:endParaRPr lang="en-US" altLang="en-US">
              <a:latin typeface="Times New Roman" panose="02020603050405020304" pitchFamily="18" charset="0"/>
            </a:endParaRPr>
          </a:p>
        </p:txBody>
      </p:sp>
      <p:sp>
        <p:nvSpPr>
          <p:cNvPr id="170085" name="Line 101"/>
          <p:cNvSpPr>
            <a:spLocks noChangeShapeType="1"/>
          </p:cNvSpPr>
          <p:nvPr/>
        </p:nvSpPr>
        <p:spPr bwMode="auto">
          <a:xfrm flipV="1">
            <a:off x="5381625" y="2184400"/>
            <a:ext cx="1588" cy="286702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0086" name="Line 102"/>
          <p:cNvSpPr>
            <a:spLocks noChangeShapeType="1"/>
          </p:cNvSpPr>
          <p:nvPr/>
        </p:nvSpPr>
        <p:spPr bwMode="auto">
          <a:xfrm flipH="1">
            <a:off x="5259388" y="5051425"/>
            <a:ext cx="122237"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0087" name="Line 103"/>
          <p:cNvSpPr>
            <a:spLocks noChangeShapeType="1"/>
          </p:cNvSpPr>
          <p:nvPr/>
        </p:nvSpPr>
        <p:spPr bwMode="auto">
          <a:xfrm flipH="1">
            <a:off x="5227638" y="5051425"/>
            <a:ext cx="153987"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0088" name="Line 104"/>
          <p:cNvSpPr>
            <a:spLocks noChangeShapeType="1"/>
          </p:cNvSpPr>
          <p:nvPr/>
        </p:nvSpPr>
        <p:spPr bwMode="auto">
          <a:xfrm flipH="1">
            <a:off x="5259388" y="4765675"/>
            <a:ext cx="122237"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0089" name="Line 105"/>
          <p:cNvSpPr>
            <a:spLocks noChangeShapeType="1"/>
          </p:cNvSpPr>
          <p:nvPr/>
        </p:nvSpPr>
        <p:spPr bwMode="auto">
          <a:xfrm flipH="1">
            <a:off x="5259388" y="4478338"/>
            <a:ext cx="122237" cy="1587"/>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0090" name="Line 106"/>
          <p:cNvSpPr>
            <a:spLocks noChangeShapeType="1"/>
          </p:cNvSpPr>
          <p:nvPr/>
        </p:nvSpPr>
        <p:spPr bwMode="auto">
          <a:xfrm flipH="1">
            <a:off x="5259388" y="4191000"/>
            <a:ext cx="122237"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0091" name="Line 107"/>
          <p:cNvSpPr>
            <a:spLocks noChangeShapeType="1"/>
          </p:cNvSpPr>
          <p:nvPr/>
        </p:nvSpPr>
        <p:spPr bwMode="auto">
          <a:xfrm flipH="1">
            <a:off x="5259388" y="3905250"/>
            <a:ext cx="122237"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0092" name="Line 108"/>
          <p:cNvSpPr>
            <a:spLocks noChangeShapeType="1"/>
          </p:cNvSpPr>
          <p:nvPr/>
        </p:nvSpPr>
        <p:spPr bwMode="auto">
          <a:xfrm flipH="1">
            <a:off x="5259388" y="3617913"/>
            <a:ext cx="122237" cy="1587"/>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0093" name="Line 109"/>
          <p:cNvSpPr>
            <a:spLocks noChangeShapeType="1"/>
          </p:cNvSpPr>
          <p:nvPr/>
        </p:nvSpPr>
        <p:spPr bwMode="auto">
          <a:xfrm flipH="1">
            <a:off x="5227638" y="3617913"/>
            <a:ext cx="153987" cy="1587"/>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0094" name="Line 110"/>
          <p:cNvSpPr>
            <a:spLocks noChangeShapeType="1"/>
          </p:cNvSpPr>
          <p:nvPr/>
        </p:nvSpPr>
        <p:spPr bwMode="auto">
          <a:xfrm flipH="1">
            <a:off x="5259388" y="3330575"/>
            <a:ext cx="122237"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0095" name="Line 111"/>
          <p:cNvSpPr>
            <a:spLocks noChangeShapeType="1"/>
          </p:cNvSpPr>
          <p:nvPr/>
        </p:nvSpPr>
        <p:spPr bwMode="auto">
          <a:xfrm flipH="1">
            <a:off x="5259388" y="3044825"/>
            <a:ext cx="122237"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0096" name="Line 112"/>
          <p:cNvSpPr>
            <a:spLocks noChangeShapeType="1"/>
          </p:cNvSpPr>
          <p:nvPr/>
        </p:nvSpPr>
        <p:spPr bwMode="auto">
          <a:xfrm flipH="1">
            <a:off x="5259388" y="2759075"/>
            <a:ext cx="122237"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0097" name="Line 113"/>
          <p:cNvSpPr>
            <a:spLocks noChangeShapeType="1"/>
          </p:cNvSpPr>
          <p:nvPr/>
        </p:nvSpPr>
        <p:spPr bwMode="auto">
          <a:xfrm flipH="1">
            <a:off x="5259388" y="2471738"/>
            <a:ext cx="122237" cy="1587"/>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0098" name="Line 114"/>
          <p:cNvSpPr>
            <a:spLocks noChangeShapeType="1"/>
          </p:cNvSpPr>
          <p:nvPr/>
        </p:nvSpPr>
        <p:spPr bwMode="auto">
          <a:xfrm flipH="1">
            <a:off x="5259388" y="2184400"/>
            <a:ext cx="122237"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0099" name="Line 115"/>
          <p:cNvSpPr>
            <a:spLocks noChangeShapeType="1"/>
          </p:cNvSpPr>
          <p:nvPr/>
        </p:nvSpPr>
        <p:spPr bwMode="auto">
          <a:xfrm flipH="1">
            <a:off x="5227638" y="2184400"/>
            <a:ext cx="153987"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0100" name="Freeform 116"/>
          <p:cNvSpPr>
            <a:spLocks/>
          </p:cNvSpPr>
          <p:nvPr/>
        </p:nvSpPr>
        <p:spPr bwMode="auto">
          <a:xfrm flipV="1">
            <a:off x="6148388" y="2184400"/>
            <a:ext cx="1946275" cy="2867025"/>
          </a:xfrm>
          <a:custGeom>
            <a:avLst/>
            <a:gdLst>
              <a:gd name="T0" fmla="*/ 2147483647 w 4097"/>
              <a:gd name="T1" fmla="*/ 2147483647 h 7777"/>
              <a:gd name="T2" fmla="*/ 2147483647 w 4097"/>
              <a:gd name="T3" fmla="*/ 2147483647 h 7777"/>
              <a:gd name="T4" fmla="*/ 2147483647 w 4097"/>
              <a:gd name="T5" fmla="*/ 2147483647 h 7777"/>
              <a:gd name="T6" fmla="*/ 2147483647 w 4097"/>
              <a:gd name="T7" fmla="*/ 2147483647 h 7777"/>
              <a:gd name="T8" fmla="*/ 2147483647 w 4097"/>
              <a:gd name="T9" fmla="*/ 2147483647 h 7777"/>
              <a:gd name="T10" fmla="*/ 2147483647 w 4097"/>
              <a:gd name="T11" fmla="*/ 2147483647 h 7777"/>
              <a:gd name="T12" fmla="*/ 2147483647 w 4097"/>
              <a:gd name="T13" fmla="*/ 2147483647 h 7777"/>
              <a:gd name="T14" fmla="*/ 2147483647 w 4097"/>
              <a:gd name="T15" fmla="*/ 2147483647 h 7777"/>
              <a:gd name="T16" fmla="*/ 2147483647 w 4097"/>
              <a:gd name="T17" fmla="*/ 2147483647 h 7777"/>
              <a:gd name="T18" fmla="*/ 2147483647 w 4097"/>
              <a:gd name="T19" fmla="*/ 2147483647 h 7777"/>
              <a:gd name="T20" fmla="*/ 2147483647 w 4097"/>
              <a:gd name="T21" fmla="*/ 2147483647 h 7777"/>
              <a:gd name="T22" fmla="*/ 2147483647 w 4097"/>
              <a:gd name="T23" fmla="*/ 2147483647 h 7777"/>
              <a:gd name="T24" fmla="*/ 2147483647 w 4097"/>
              <a:gd name="T25" fmla="*/ 2147483647 h 7777"/>
              <a:gd name="T26" fmla="*/ 2147483647 w 4097"/>
              <a:gd name="T27" fmla="*/ 2147483647 h 7777"/>
              <a:gd name="T28" fmla="*/ 2147483647 w 4097"/>
              <a:gd name="T29" fmla="*/ 2147483647 h 7777"/>
              <a:gd name="T30" fmla="*/ 2147483647 w 4097"/>
              <a:gd name="T31" fmla="*/ 2147483647 h 7777"/>
              <a:gd name="T32" fmla="*/ 2147483647 w 4097"/>
              <a:gd name="T33" fmla="*/ 2147483647 h 7777"/>
              <a:gd name="T34" fmla="*/ 2147483647 w 4097"/>
              <a:gd name="T35" fmla="*/ 2147483647 h 7777"/>
              <a:gd name="T36" fmla="*/ 2147483647 w 4097"/>
              <a:gd name="T37" fmla="*/ 2147483647 h 7777"/>
              <a:gd name="T38" fmla="*/ 2147483647 w 4097"/>
              <a:gd name="T39" fmla="*/ 2147483647 h 7777"/>
              <a:gd name="T40" fmla="*/ 2147483647 w 4097"/>
              <a:gd name="T41" fmla="*/ 2147483647 h 7777"/>
              <a:gd name="T42" fmla="*/ 2147483647 w 4097"/>
              <a:gd name="T43" fmla="*/ 2147483647 h 7777"/>
              <a:gd name="T44" fmla="*/ 2147483647 w 4097"/>
              <a:gd name="T45" fmla="*/ 2147483647 h 7777"/>
              <a:gd name="T46" fmla="*/ 2147483647 w 4097"/>
              <a:gd name="T47" fmla="*/ 2147483647 h 7777"/>
              <a:gd name="T48" fmla="*/ 2147483647 w 4097"/>
              <a:gd name="T49" fmla="*/ 2147483647 h 7777"/>
              <a:gd name="T50" fmla="*/ 2147483647 w 4097"/>
              <a:gd name="T51" fmla="*/ 2147483647 h 7777"/>
              <a:gd name="T52" fmla="*/ 2147483647 w 4097"/>
              <a:gd name="T53" fmla="*/ 2147483647 h 7777"/>
              <a:gd name="T54" fmla="*/ 2147483647 w 4097"/>
              <a:gd name="T55" fmla="*/ 2147483647 h 7777"/>
              <a:gd name="T56" fmla="*/ 2147483647 w 4097"/>
              <a:gd name="T57" fmla="*/ 2147483647 h 7777"/>
              <a:gd name="T58" fmla="*/ 2147483647 w 4097"/>
              <a:gd name="T59" fmla="*/ 2147483647 h 7777"/>
              <a:gd name="T60" fmla="*/ 2147483647 w 4097"/>
              <a:gd name="T61" fmla="*/ 2147483647 h 7777"/>
              <a:gd name="T62" fmla="*/ 2147483647 w 4097"/>
              <a:gd name="T63" fmla="*/ 2147483647 h 7777"/>
              <a:gd name="T64" fmla="*/ 2147483647 w 4097"/>
              <a:gd name="T65" fmla="*/ 2147483647 h 7777"/>
              <a:gd name="T66" fmla="*/ 2147483647 w 4097"/>
              <a:gd name="T67" fmla="*/ 2147483647 h 7777"/>
              <a:gd name="T68" fmla="*/ 2147483647 w 4097"/>
              <a:gd name="T69" fmla="*/ 2147483647 h 7777"/>
              <a:gd name="T70" fmla="*/ 2147483647 w 4097"/>
              <a:gd name="T71" fmla="*/ 2147483647 h 7777"/>
              <a:gd name="T72" fmla="*/ 2147483647 w 4097"/>
              <a:gd name="T73" fmla="*/ 2147483647 h 7777"/>
              <a:gd name="T74" fmla="*/ 2147483647 w 4097"/>
              <a:gd name="T75" fmla="*/ 2147483647 h 7777"/>
              <a:gd name="T76" fmla="*/ 2147483647 w 4097"/>
              <a:gd name="T77" fmla="*/ 2147483647 h 7777"/>
              <a:gd name="T78" fmla="*/ 2147483647 w 4097"/>
              <a:gd name="T79" fmla="*/ 2147483647 h 7777"/>
              <a:gd name="T80" fmla="*/ 2147483647 w 4097"/>
              <a:gd name="T81" fmla="*/ 2147483647 h 7777"/>
              <a:gd name="T82" fmla="*/ 2147483647 w 4097"/>
              <a:gd name="T83" fmla="*/ 2147483647 h 7777"/>
              <a:gd name="T84" fmla="*/ 2147483647 w 4097"/>
              <a:gd name="T85" fmla="*/ 2147483647 h 7777"/>
              <a:gd name="T86" fmla="*/ 2147483647 w 4097"/>
              <a:gd name="T87" fmla="*/ 2147483647 h 7777"/>
              <a:gd name="T88" fmla="*/ 2147483647 w 4097"/>
              <a:gd name="T89" fmla="*/ 2147483647 h 7777"/>
              <a:gd name="T90" fmla="*/ 2147483647 w 4097"/>
              <a:gd name="T91" fmla="*/ 2147483647 h 7777"/>
              <a:gd name="T92" fmla="*/ 2147483647 w 4097"/>
              <a:gd name="T93" fmla="*/ 2147483647 h 7777"/>
              <a:gd name="T94" fmla="*/ 2147483647 w 4097"/>
              <a:gd name="T95" fmla="*/ 2147483647 h 7777"/>
              <a:gd name="T96" fmla="*/ 2147483647 w 4097"/>
              <a:gd name="T97" fmla="*/ 2147483647 h 7777"/>
              <a:gd name="T98" fmla="*/ 2147483647 w 4097"/>
              <a:gd name="T99" fmla="*/ 2147483647 h 7777"/>
              <a:gd name="T100" fmla="*/ 2147483647 w 4097"/>
              <a:gd name="T101" fmla="*/ 2147483647 h 7777"/>
              <a:gd name="T102" fmla="*/ 2147483647 w 4097"/>
              <a:gd name="T103" fmla="*/ 2147483647 h 7777"/>
              <a:gd name="T104" fmla="*/ 2147483647 w 4097"/>
              <a:gd name="T105" fmla="*/ 2147483647 h 7777"/>
              <a:gd name="T106" fmla="*/ 2147483647 w 4097"/>
              <a:gd name="T107" fmla="*/ 2147483647 h 7777"/>
              <a:gd name="T108" fmla="*/ 2147483647 w 4097"/>
              <a:gd name="T109" fmla="*/ 2147483647 h 7777"/>
              <a:gd name="T110" fmla="*/ 2147483647 w 4097"/>
              <a:gd name="T111" fmla="*/ 2147483647 h 7777"/>
              <a:gd name="T112" fmla="*/ 2147483647 w 4097"/>
              <a:gd name="T113" fmla="*/ 2147483647 h 7777"/>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4097"/>
              <a:gd name="T172" fmla="*/ 0 h 7777"/>
              <a:gd name="T173" fmla="*/ 4097 w 4097"/>
              <a:gd name="T174" fmla="*/ 7777 h 7777"/>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4097" h="7777">
                <a:moveTo>
                  <a:pt x="0" y="0"/>
                </a:moveTo>
                <a:lnTo>
                  <a:pt x="0" y="0"/>
                </a:lnTo>
                <a:lnTo>
                  <a:pt x="0" y="77"/>
                </a:lnTo>
                <a:lnTo>
                  <a:pt x="198" y="77"/>
                </a:lnTo>
                <a:lnTo>
                  <a:pt x="198" y="155"/>
                </a:lnTo>
                <a:lnTo>
                  <a:pt x="415" y="155"/>
                </a:lnTo>
                <a:lnTo>
                  <a:pt x="415" y="233"/>
                </a:lnTo>
                <a:lnTo>
                  <a:pt x="553" y="233"/>
                </a:lnTo>
                <a:lnTo>
                  <a:pt x="553" y="311"/>
                </a:lnTo>
                <a:lnTo>
                  <a:pt x="656" y="311"/>
                </a:lnTo>
                <a:lnTo>
                  <a:pt x="656" y="388"/>
                </a:lnTo>
                <a:lnTo>
                  <a:pt x="740" y="388"/>
                </a:lnTo>
                <a:lnTo>
                  <a:pt x="740" y="466"/>
                </a:lnTo>
                <a:lnTo>
                  <a:pt x="812" y="466"/>
                </a:lnTo>
                <a:lnTo>
                  <a:pt x="812" y="544"/>
                </a:lnTo>
                <a:lnTo>
                  <a:pt x="875" y="544"/>
                </a:lnTo>
                <a:lnTo>
                  <a:pt x="875" y="622"/>
                </a:lnTo>
                <a:lnTo>
                  <a:pt x="931" y="622"/>
                </a:lnTo>
                <a:lnTo>
                  <a:pt x="931" y="699"/>
                </a:lnTo>
                <a:lnTo>
                  <a:pt x="979" y="699"/>
                </a:lnTo>
                <a:lnTo>
                  <a:pt x="979" y="777"/>
                </a:lnTo>
                <a:lnTo>
                  <a:pt x="1010" y="777"/>
                </a:lnTo>
                <a:lnTo>
                  <a:pt x="1010" y="855"/>
                </a:lnTo>
                <a:lnTo>
                  <a:pt x="1039" y="855"/>
                </a:lnTo>
                <a:lnTo>
                  <a:pt x="1039" y="933"/>
                </a:lnTo>
                <a:lnTo>
                  <a:pt x="1066" y="933"/>
                </a:lnTo>
                <a:lnTo>
                  <a:pt x="1066" y="1011"/>
                </a:lnTo>
                <a:lnTo>
                  <a:pt x="1091" y="1011"/>
                </a:lnTo>
                <a:lnTo>
                  <a:pt x="1091" y="1088"/>
                </a:lnTo>
                <a:lnTo>
                  <a:pt x="1115" y="1088"/>
                </a:lnTo>
                <a:lnTo>
                  <a:pt x="1115" y="1166"/>
                </a:lnTo>
                <a:lnTo>
                  <a:pt x="1138" y="1166"/>
                </a:lnTo>
                <a:lnTo>
                  <a:pt x="1138" y="1244"/>
                </a:lnTo>
                <a:lnTo>
                  <a:pt x="1160" y="1244"/>
                </a:lnTo>
                <a:lnTo>
                  <a:pt x="1160" y="1322"/>
                </a:lnTo>
                <a:lnTo>
                  <a:pt x="1181" y="1322"/>
                </a:lnTo>
                <a:lnTo>
                  <a:pt x="1181" y="1399"/>
                </a:lnTo>
                <a:lnTo>
                  <a:pt x="1202" y="1399"/>
                </a:lnTo>
                <a:lnTo>
                  <a:pt x="1202" y="1477"/>
                </a:lnTo>
                <a:lnTo>
                  <a:pt x="1221" y="1477"/>
                </a:lnTo>
                <a:lnTo>
                  <a:pt x="1221" y="1555"/>
                </a:lnTo>
                <a:lnTo>
                  <a:pt x="1240" y="1555"/>
                </a:lnTo>
                <a:lnTo>
                  <a:pt x="1240" y="1633"/>
                </a:lnTo>
                <a:lnTo>
                  <a:pt x="1259" y="1633"/>
                </a:lnTo>
                <a:lnTo>
                  <a:pt x="1259" y="1710"/>
                </a:lnTo>
                <a:lnTo>
                  <a:pt x="1277" y="1710"/>
                </a:lnTo>
                <a:lnTo>
                  <a:pt x="1277" y="1788"/>
                </a:lnTo>
                <a:lnTo>
                  <a:pt x="1294" y="1788"/>
                </a:lnTo>
                <a:lnTo>
                  <a:pt x="1294" y="1866"/>
                </a:lnTo>
                <a:lnTo>
                  <a:pt x="1311" y="1866"/>
                </a:lnTo>
                <a:lnTo>
                  <a:pt x="1311" y="1944"/>
                </a:lnTo>
                <a:lnTo>
                  <a:pt x="1328" y="1944"/>
                </a:lnTo>
                <a:lnTo>
                  <a:pt x="1328" y="2022"/>
                </a:lnTo>
                <a:lnTo>
                  <a:pt x="1344" y="2022"/>
                </a:lnTo>
                <a:lnTo>
                  <a:pt x="1344" y="2099"/>
                </a:lnTo>
                <a:lnTo>
                  <a:pt x="1360" y="2099"/>
                </a:lnTo>
                <a:lnTo>
                  <a:pt x="1360" y="2177"/>
                </a:lnTo>
                <a:lnTo>
                  <a:pt x="1376" y="2177"/>
                </a:lnTo>
                <a:lnTo>
                  <a:pt x="1376" y="2255"/>
                </a:lnTo>
                <a:lnTo>
                  <a:pt x="1391" y="2255"/>
                </a:lnTo>
                <a:lnTo>
                  <a:pt x="1391" y="2333"/>
                </a:lnTo>
                <a:lnTo>
                  <a:pt x="1406" y="2333"/>
                </a:lnTo>
                <a:lnTo>
                  <a:pt x="1406" y="2410"/>
                </a:lnTo>
                <a:lnTo>
                  <a:pt x="1421" y="2410"/>
                </a:lnTo>
                <a:lnTo>
                  <a:pt x="1421" y="2488"/>
                </a:lnTo>
                <a:lnTo>
                  <a:pt x="1436" y="2488"/>
                </a:lnTo>
                <a:lnTo>
                  <a:pt x="1436" y="2566"/>
                </a:lnTo>
                <a:lnTo>
                  <a:pt x="1451" y="2566"/>
                </a:lnTo>
                <a:lnTo>
                  <a:pt x="1451" y="2644"/>
                </a:lnTo>
                <a:lnTo>
                  <a:pt x="1465" y="2644"/>
                </a:lnTo>
                <a:lnTo>
                  <a:pt x="1465" y="2721"/>
                </a:lnTo>
                <a:lnTo>
                  <a:pt x="1479" y="2721"/>
                </a:lnTo>
                <a:lnTo>
                  <a:pt x="1479" y="2799"/>
                </a:lnTo>
                <a:lnTo>
                  <a:pt x="1493" y="2799"/>
                </a:lnTo>
                <a:lnTo>
                  <a:pt x="1493" y="2877"/>
                </a:lnTo>
                <a:lnTo>
                  <a:pt x="1507" y="2877"/>
                </a:lnTo>
                <a:lnTo>
                  <a:pt x="1507" y="2955"/>
                </a:lnTo>
                <a:lnTo>
                  <a:pt x="1521" y="2955"/>
                </a:lnTo>
                <a:lnTo>
                  <a:pt x="1521" y="3033"/>
                </a:lnTo>
                <a:lnTo>
                  <a:pt x="1535" y="3033"/>
                </a:lnTo>
                <a:lnTo>
                  <a:pt x="1535" y="3110"/>
                </a:lnTo>
                <a:lnTo>
                  <a:pt x="1548" y="3110"/>
                </a:lnTo>
                <a:lnTo>
                  <a:pt x="1548" y="3188"/>
                </a:lnTo>
                <a:lnTo>
                  <a:pt x="1562" y="3188"/>
                </a:lnTo>
                <a:lnTo>
                  <a:pt x="1562" y="3266"/>
                </a:lnTo>
                <a:lnTo>
                  <a:pt x="1575" y="3266"/>
                </a:lnTo>
                <a:lnTo>
                  <a:pt x="1575" y="3344"/>
                </a:lnTo>
                <a:lnTo>
                  <a:pt x="1589" y="3344"/>
                </a:lnTo>
                <a:lnTo>
                  <a:pt x="1589" y="3421"/>
                </a:lnTo>
                <a:lnTo>
                  <a:pt x="1602" y="3421"/>
                </a:lnTo>
                <a:lnTo>
                  <a:pt x="1602" y="3499"/>
                </a:lnTo>
                <a:lnTo>
                  <a:pt x="1615" y="3499"/>
                </a:lnTo>
                <a:lnTo>
                  <a:pt x="1615" y="3577"/>
                </a:lnTo>
                <a:lnTo>
                  <a:pt x="1629" y="3577"/>
                </a:lnTo>
                <a:lnTo>
                  <a:pt x="1629" y="3655"/>
                </a:lnTo>
                <a:lnTo>
                  <a:pt x="1642" y="3655"/>
                </a:lnTo>
                <a:lnTo>
                  <a:pt x="1642" y="3732"/>
                </a:lnTo>
                <a:lnTo>
                  <a:pt x="1655" y="3732"/>
                </a:lnTo>
                <a:lnTo>
                  <a:pt x="1655" y="3810"/>
                </a:lnTo>
                <a:lnTo>
                  <a:pt x="1668" y="3810"/>
                </a:lnTo>
                <a:lnTo>
                  <a:pt x="1668" y="3888"/>
                </a:lnTo>
                <a:lnTo>
                  <a:pt x="1681" y="3888"/>
                </a:lnTo>
                <a:lnTo>
                  <a:pt x="1681" y="3966"/>
                </a:lnTo>
                <a:lnTo>
                  <a:pt x="1694" y="3966"/>
                </a:lnTo>
                <a:lnTo>
                  <a:pt x="1694" y="4044"/>
                </a:lnTo>
                <a:lnTo>
                  <a:pt x="1707" y="4044"/>
                </a:lnTo>
                <a:lnTo>
                  <a:pt x="1707" y="4121"/>
                </a:lnTo>
                <a:lnTo>
                  <a:pt x="1721" y="4121"/>
                </a:lnTo>
                <a:lnTo>
                  <a:pt x="1721" y="4199"/>
                </a:lnTo>
                <a:lnTo>
                  <a:pt x="1734" y="4199"/>
                </a:lnTo>
                <a:lnTo>
                  <a:pt x="1734" y="4277"/>
                </a:lnTo>
                <a:lnTo>
                  <a:pt x="1747" y="4277"/>
                </a:lnTo>
                <a:lnTo>
                  <a:pt x="1747" y="4355"/>
                </a:lnTo>
                <a:lnTo>
                  <a:pt x="1760" y="4355"/>
                </a:lnTo>
                <a:lnTo>
                  <a:pt x="1760" y="4432"/>
                </a:lnTo>
                <a:lnTo>
                  <a:pt x="1774" y="4432"/>
                </a:lnTo>
                <a:lnTo>
                  <a:pt x="1774" y="4510"/>
                </a:lnTo>
                <a:lnTo>
                  <a:pt x="1787" y="4510"/>
                </a:lnTo>
                <a:lnTo>
                  <a:pt x="1787" y="4588"/>
                </a:lnTo>
                <a:lnTo>
                  <a:pt x="1800" y="4588"/>
                </a:lnTo>
                <a:lnTo>
                  <a:pt x="1800" y="4666"/>
                </a:lnTo>
                <a:lnTo>
                  <a:pt x="1814" y="4666"/>
                </a:lnTo>
                <a:lnTo>
                  <a:pt x="1814" y="4743"/>
                </a:lnTo>
                <a:lnTo>
                  <a:pt x="1827" y="4743"/>
                </a:lnTo>
                <a:lnTo>
                  <a:pt x="1827" y="4821"/>
                </a:lnTo>
                <a:lnTo>
                  <a:pt x="1841" y="4821"/>
                </a:lnTo>
                <a:lnTo>
                  <a:pt x="1841" y="4899"/>
                </a:lnTo>
                <a:lnTo>
                  <a:pt x="1855" y="4899"/>
                </a:lnTo>
                <a:lnTo>
                  <a:pt x="1855" y="4977"/>
                </a:lnTo>
                <a:lnTo>
                  <a:pt x="1869" y="4977"/>
                </a:lnTo>
                <a:lnTo>
                  <a:pt x="1869" y="5055"/>
                </a:lnTo>
                <a:lnTo>
                  <a:pt x="1883" y="5055"/>
                </a:lnTo>
                <a:lnTo>
                  <a:pt x="1883" y="5132"/>
                </a:lnTo>
                <a:lnTo>
                  <a:pt x="1897" y="5132"/>
                </a:lnTo>
                <a:lnTo>
                  <a:pt x="1897" y="5210"/>
                </a:lnTo>
                <a:lnTo>
                  <a:pt x="1912" y="5210"/>
                </a:lnTo>
                <a:lnTo>
                  <a:pt x="1912" y="5288"/>
                </a:lnTo>
                <a:lnTo>
                  <a:pt x="1926" y="5288"/>
                </a:lnTo>
                <a:lnTo>
                  <a:pt x="1926" y="5366"/>
                </a:lnTo>
                <a:lnTo>
                  <a:pt x="1941" y="5366"/>
                </a:lnTo>
                <a:lnTo>
                  <a:pt x="1941" y="5443"/>
                </a:lnTo>
                <a:lnTo>
                  <a:pt x="1956" y="5443"/>
                </a:lnTo>
                <a:lnTo>
                  <a:pt x="1956" y="5521"/>
                </a:lnTo>
                <a:lnTo>
                  <a:pt x="1971" y="5521"/>
                </a:lnTo>
                <a:lnTo>
                  <a:pt x="1971" y="5599"/>
                </a:lnTo>
                <a:lnTo>
                  <a:pt x="1986" y="5599"/>
                </a:lnTo>
                <a:lnTo>
                  <a:pt x="1986" y="5677"/>
                </a:lnTo>
                <a:lnTo>
                  <a:pt x="2002" y="5677"/>
                </a:lnTo>
                <a:lnTo>
                  <a:pt x="2002" y="5754"/>
                </a:lnTo>
                <a:lnTo>
                  <a:pt x="2018" y="5754"/>
                </a:lnTo>
                <a:lnTo>
                  <a:pt x="2018" y="5832"/>
                </a:lnTo>
                <a:lnTo>
                  <a:pt x="2035" y="5832"/>
                </a:lnTo>
                <a:lnTo>
                  <a:pt x="2035" y="5910"/>
                </a:lnTo>
                <a:lnTo>
                  <a:pt x="2051" y="5910"/>
                </a:lnTo>
                <a:lnTo>
                  <a:pt x="2051" y="5988"/>
                </a:lnTo>
                <a:lnTo>
                  <a:pt x="2068" y="5988"/>
                </a:lnTo>
                <a:lnTo>
                  <a:pt x="2068" y="6066"/>
                </a:lnTo>
                <a:lnTo>
                  <a:pt x="2086" y="6066"/>
                </a:lnTo>
                <a:lnTo>
                  <a:pt x="2086" y="6143"/>
                </a:lnTo>
                <a:lnTo>
                  <a:pt x="2104" y="6143"/>
                </a:lnTo>
                <a:lnTo>
                  <a:pt x="2104" y="6221"/>
                </a:lnTo>
                <a:lnTo>
                  <a:pt x="2122" y="6221"/>
                </a:lnTo>
                <a:lnTo>
                  <a:pt x="2122" y="6299"/>
                </a:lnTo>
                <a:lnTo>
                  <a:pt x="2141" y="6299"/>
                </a:lnTo>
                <a:lnTo>
                  <a:pt x="2141" y="6377"/>
                </a:lnTo>
                <a:lnTo>
                  <a:pt x="2161" y="6377"/>
                </a:lnTo>
                <a:lnTo>
                  <a:pt x="2161" y="6454"/>
                </a:lnTo>
                <a:lnTo>
                  <a:pt x="2181" y="6454"/>
                </a:lnTo>
                <a:lnTo>
                  <a:pt x="2181" y="6532"/>
                </a:lnTo>
                <a:lnTo>
                  <a:pt x="2202" y="6532"/>
                </a:lnTo>
                <a:lnTo>
                  <a:pt x="2202" y="6610"/>
                </a:lnTo>
                <a:lnTo>
                  <a:pt x="2219" y="6610"/>
                </a:lnTo>
                <a:lnTo>
                  <a:pt x="2219" y="6688"/>
                </a:lnTo>
                <a:lnTo>
                  <a:pt x="2229" y="6688"/>
                </a:lnTo>
                <a:lnTo>
                  <a:pt x="2229" y="6765"/>
                </a:lnTo>
                <a:lnTo>
                  <a:pt x="2239" y="6765"/>
                </a:lnTo>
                <a:lnTo>
                  <a:pt x="2239" y="6843"/>
                </a:lnTo>
                <a:lnTo>
                  <a:pt x="2250" y="6843"/>
                </a:lnTo>
                <a:lnTo>
                  <a:pt x="2250" y="6921"/>
                </a:lnTo>
                <a:lnTo>
                  <a:pt x="2262" y="6921"/>
                </a:lnTo>
                <a:lnTo>
                  <a:pt x="2262" y="6999"/>
                </a:lnTo>
                <a:lnTo>
                  <a:pt x="2275" y="6999"/>
                </a:lnTo>
                <a:lnTo>
                  <a:pt x="2275" y="7077"/>
                </a:lnTo>
                <a:lnTo>
                  <a:pt x="2289" y="7077"/>
                </a:lnTo>
                <a:lnTo>
                  <a:pt x="2289" y="7154"/>
                </a:lnTo>
                <a:lnTo>
                  <a:pt x="2303" y="7154"/>
                </a:lnTo>
                <a:lnTo>
                  <a:pt x="2303" y="7232"/>
                </a:lnTo>
                <a:lnTo>
                  <a:pt x="2320" y="7232"/>
                </a:lnTo>
                <a:lnTo>
                  <a:pt x="2320" y="7310"/>
                </a:lnTo>
                <a:lnTo>
                  <a:pt x="2338" y="7310"/>
                </a:lnTo>
                <a:lnTo>
                  <a:pt x="2338" y="7388"/>
                </a:lnTo>
                <a:lnTo>
                  <a:pt x="2358" y="7388"/>
                </a:lnTo>
                <a:lnTo>
                  <a:pt x="2358" y="7465"/>
                </a:lnTo>
                <a:lnTo>
                  <a:pt x="2383" y="7465"/>
                </a:lnTo>
                <a:lnTo>
                  <a:pt x="2383" y="7543"/>
                </a:lnTo>
                <a:lnTo>
                  <a:pt x="2413" y="7543"/>
                </a:lnTo>
                <a:lnTo>
                  <a:pt x="2413" y="7621"/>
                </a:lnTo>
                <a:lnTo>
                  <a:pt x="2452" y="7621"/>
                </a:lnTo>
                <a:lnTo>
                  <a:pt x="2452" y="7699"/>
                </a:lnTo>
                <a:lnTo>
                  <a:pt x="2515" y="7699"/>
                </a:lnTo>
                <a:lnTo>
                  <a:pt x="2515" y="7777"/>
                </a:lnTo>
                <a:lnTo>
                  <a:pt x="4097" y="7777"/>
                </a:lnTo>
                <a:lnTo>
                  <a:pt x="4097" y="7699"/>
                </a:lnTo>
                <a:lnTo>
                  <a:pt x="3898" y="7699"/>
                </a:lnTo>
                <a:lnTo>
                  <a:pt x="3898" y="7621"/>
                </a:lnTo>
                <a:lnTo>
                  <a:pt x="3682" y="7621"/>
                </a:lnTo>
                <a:lnTo>
                  <a:pt x="3682" y="7543"/>
                </a:lnTo>
                <a:lnTo>
                  <a:pt x="3544" y="7543"/>
                </a:lnTo>
                <a:lnTo>
                  <a:pt x="3544" y="7465"/>
                </a:lnTo>
                <a:lnTo>
                  <a:pt x="3441" y="7465"/>
                </a:lnTo>
                <a:lnTo>
                  <a:pt x="3441" y="7388"/>
                </a:lnTo>
                <a:lnTo>
                  <a:pt x="3356" y="7388"/>
                </a:lnTo>
                <a:lnTo>
                  <a:pt x="3356" y="7310"/>
                </a:lnTo>
                <a:lnTo>
                  <a:pt x="3285" y="7310"/>
                </a:lnTo>
                <a:lnTo>
                  <a:pt x="3285" y="7232"/>
                </a:lnTo>
                <a:lnTo>
                  <a:pt x="3222" y="7232"/>
                </a:lnTo>
                <a:lnTo>
                  <a:pt x="3222" y="7154"/>
                </a:lnTo>
                <a:lnTo>
                  <a:pt x="3166" y="7154"/>
                </a:lnTo>
                <a:lnTo>
                  <a:pt x="3166" y="7077"/>
                </a:lnTo>
                <a:lnTo>
                  <a:pt x="3115" y="7077"/>
                </a:lnTo>
                <a:lnTo>
                  <a:pt x="3115" y="6999"/>
                </a:lnTo>
                <a:lnTo>
                  <a:pt x="3068" y="6999"/>
                </a:lnTo>
                <a:lnTo>
                  <a:pt x="3068" y="6921"/>
                </a:lnTo>
                <a:lnTo>
                  <a:pt x="3024" y="6921"/>
                </a:lnTo>
                <a:lnTo>
                  <a:pt x="3024" y="6843"/>
                </a:lnTo>
                <a:lnTo>
                  <a:pt x="2983" y="6843"/>
                </a:lnTo>
                <a:lnTo>
                  <a:pt x="2983" y="6765"/>
                </a:lnTo>
                <a:lnTo>
                  <a:pt x="2944" y="6765"/>
                </a:lnTo>
                <a:lnTo>
                  <a:pt x="2944" y="6688"/>
                </a:lnTo>
                <a:lnTo>
                  <a:pt x="2907" y="6688"/>
                </a:lnTo>
                <a:lnTo>
                  <a:pt x="2907" y="6610"/>
                </a:lnTo>
                <a:lnTo>
                  <a:pt x="2873" y="6610"/>
                </a:lnTo>
                <a:lnTo>
                  <a:pt x="2873" y="6532"/>
                </a:lnTo>
                <a:lnTo>
                  <a:pt x="2839" y="6532"/>
                </a:lnTo>
                <a:lnTo>
                  <a:pt x="2839" y="6454"/>
                </a:lnTo>
                <a:lnTo>
                  <a:pt x="2807" y="6454"/>
                </a:lnTo>
                <a:lnTo>
                  <a:pt x="2807" y="6377"/>
                </a:lnTo>
                <a:lnTo>
                  <a:pt x="2776" y="6377"/>
                </a:lnTo>
                <a:lnTo>
                  <a:pt x="2776" y="6299"/>
                </a:lnTo>
                <a:lnTo>
                  <a:pt x="2746" y="6299"/>
                </a:lnTo>
                <a:lnTo>
                  <a:pt x="2746" y="6221"/>
                </a:lnTo>
                <a:lnTo>
                  <a:pt x="2722" y="6221"/>
                </a:lnTo>
                <a:lnTo>
                  <a:pt x="2722" y="6143"/>
                </a:lnTo>
                <a:lnTo>
                  <a:pt x="2705" y="6143"/>
                </a:lnTo>
                <a:lnTo>
                  <a:pt x="2705" y="6066"/>
                </a:lnTo>
                <a:lnTo>
                  <a:pt x="2689" y="6066"/>
                </a:lnTo>
                <a:lnTo>
                  <a:pt x="2689" y="5988"/>
                </a:lnTo>
                <a:lnTo>
                  <a:pt x="2673" y="5988"/>
                </a:lnTo>
                <a:lnTo>
                  <a:pt x="2673" y="5910"/>
                </a:lnTo>
                <a:lnTo>
                  <a:pt x="2658" y="5910"/>
                </a:lnTo>
                <a:lnTo>
                  <a:pt x="2658" y="5832"/>
                </a:lnTo>
                <a:lnTo>
                  <a:pt x="2643" y="5832"/>
                </a:lnTo>
                <a:lnTo>
                  <a:pt x="2643" y="5754"/>
                </a:lnTo>
                <a:lnTo>
                  <a:pt x="2628" y="5754"/>
                </a:lnTo>
                <a:lnTo>
                  <a:pt x="2628" y="5677"/>
                </a:lnTo>
                <a:lnTo>
                  <a:pt x="2613" y="5677"/>
                </a:lnTo>
                <a:lnTo>
                  <a:pt x="2613" y="5599"/>
                </a:lnTo>
                <a:lnTo>
                  <a:pt x="2599" y="5599"/>
                </a:lnTo>
                <a:lnTo>
                  <a:pt x="2599" y="5521"/>
                </a:lnTo>
                <a:lnTo>
                  <a:pt x="2585" y="5521"/>
                </a:lnTo>
                <a:lnTo>
                  <a:pt x="2585" y="5443"/>
                </a:lnTo>
                <a:lnTo>
                  <a:pt x="2571" y="5443"/>
                </a:lnTo>
                <a:lnTo>
                  <a:pt x="2571" y="5366"/>
                </a:lnTo>
                <a:lnTo>
                  <a:pt x="2557" y="5366"/>
                </a:lnTo>
                <a:lnTo>
                  <a:pt x="2557" y="5288"/>
                </a:lnTo>
                <a:lnTo>
                  <a:pt x="2544" y="5288"/>
                </a:lnTo>
                <a:lnTo>
                  <a:pt x="2544" y="5210"/>
                </a:lnTo>
                <a:lnTo>
                  <a:pt x="2531" y="5210"/>
                </a:lnTo>
                <a:lnTo>
                  <a:pt x="2531" y="5132"/>
                </a:lnTo>
                <a:lnTo>
                  <a:pt x="2518" y="5132"/>
                </a:lnTo>
                <a:lnTo>
                  <a:pt x="2518" y="5055"/>
                </a:lnTo>
                <a:lnTo>
                  <a:pt x="2505" y="5055"/>
                </a:lnTo>
                <a:lnTo>
                  <a:pt x="2505" y="4977"/>
                </a:lnTo>
                <a:lnTo>
                  <a:pt x="2492" y="4977"/>
                </a:lnTo>
                <a:lnTo>
                  <a:pt x="2492" y="4899"/>
                </a:lnTo>
                <a:lnTo>
                  <a:pt x="2479" y="4899"/>
                </a:lnTo>
                <a:lnTo>
                  <a:pt x="2479" y="4821"/>
                </a:lnTo>
                <a:lnTo>
                  <a:pt x="2467" y="4821"/>
                </a:lnTo>
                <a:lnTo>
                  <a:pt x="2467" y="4743"/>
                </a:lnTo>
                <a:lnTo>
                  <a:pt x="2454" y="4743"/>
                </a:lnTo>
                <a:lnTo>
                  <a:pt x="2454" y="4666"/>
                </a:lnTo>
                <a:lnTo>
                  <a:pt x="2442" y="4666"/>
                </a:lnTo>
                <a:lnTo>
                  <a:pt x="2442" y="4588"/>
                </a:lnTo>
                <a:lnTo>
                  <a:pt x="2430" y="4588"/>
                </a:lnTo>
                <a:lnTo>
                  <a:pt x="2430" y="4510"/>
                </a:lnTo>
                <a:lnTo>
                  <a:pt x="2417" y="4510"/>
                </a:lnTo>
                <a:lnTo>
                  <a:pt x="2417" y="4432"/>
                </a:lnTo>
                <a:lnTo>
                  <a:pt x="2405" y="4432"/>
                </a:lnTo>
                <a:lnTo>
                  <a:pt x="2405" y="4355"/>
                </a:lnTo>
                <a:lnTo>
                  <a:pt x="2393" y="4355"/>
                </a:lnTo>
                <a:lnTo>
                  <a:pt x="2393" y="4277"/>
                </a:lnTo>
                <a:lnTo>
                  <a:pt x="2381" y="4277"/>
                </a:lnTo>
                <a:lnTo>
                  <a:pt x="2381" y="4199"/>
                </a:lnTo>
                <a:lnTo>
                  <a:pt x="2369" y="4199"/>
                </a:lnTo>
                <a:lnTo>
                  <a:pt x="2369" y="4121"/>
                </a:lnTo>
                <a:lnTo>
                  <a:pt x="2357" y="4121"/>
                </a:lnTo>
                <a:lnTo>
                  <a:pt x="2357" y="4044"/>
                </a:lnTo>
                <a:lnTo>
                  <a:pt x="2345" y="4044"/>
                </a:lnTo>
                <a:lnTo>
                  <a:pt x="2345" y="3966"/>
                </a:lnTo>
                <a:lnTo>
                  <a:pt x="2333" y="3966"/>
                </a:lnTo>
                <a:lnTo>
                  <a:pt x="2333" y="3888"/>
                </a:lnTo>
                <a:lnTo>
                  <a:pt x="2321" y="3888"/>
                </a:lnTo>
                <a:lnTo>
                  <a:pt x="2321" y="3810"/>
                </a:lnTo>
                <a:lnTo>
                  <a:pt x="2309" y="3810"/>
                </a:lnTo>
                <a:lnTo>
                  <a:pt x="2309" y="3732"/>
                </a:lnTo>
                <a:lnTo>
                  <a:pt x="2297" y="3732"/>
                </a:lnTo>
                <a:lnTo>
                  <a:pt x="2297" y="3655"/>
                </a:lnTo>
                <a:lnTo>
                  <a:pt x="2285" y="3655"/>
                </a:lnTo>
                <a:lnTo>
                  <a:pt x="2285" y="3577"/>
                </a:lnTo>
                <a:lnTo>
                  <a:pt x="2273" y="3577"/>
                </a:lnTo>
                <a:lnTo>
                  <a:pt x="2273" y="3499"/>
                </a:lnTo>
                <a:lnTo>
                  <a:pt x="2261" y="3499"/>
                </a:lnTo>
                <a:lnTo>
                  <a:pt x="2261" y="3421"/>
                </a:lnTo>
                <a:lnTo>
                  <a:pt x="2249" y="3421"/>
                </a:lnTo>
                <a:lnTo>
                  <a:pt x="2249" y="3344"/>
                </a:lnTo>
                <a:lnTo>
                  <a:pt x="2237" y="3344"/>
                </a:lnTo>
                <a:lnTo>
                  <a:pt x="2237" y="3266"/>
                </a:lnTo>
                <a:lnTo>
                  <a:pt x="2225" y="3266"/>
                </a:lnTo>
                <a:lnTo>
                  <a:pt x="2225" y="3188"/>
                </a:lnTo>
                <a:lnTo>
                  <a:pt x="2213" y="3188"/>
                </a:lnTo>
                <a:lnTo>
                  <a:pt x="2213" y="3110"/>
                </a:lnTo>
                <a:lnTo>
                  <a:pt x="2200" y="3110"/>
                </a:lnTo>
                <a:lnTo>
                  <a:pt x="2200" y="3033"/>
                </a:lnTo>
                <a:lnTo>
                  <a:pt x="2188" y="3033"/>
                </a:lnTo>
                <a:lnTo>
                  <a:pt x="2188" y="2955"/>
                </a:lnTo>
                <a:lnTo>
                  <a:pt x="2176" y="2955"/>
                </a:lnTo>
                <a:lnTo>
                  <a:pt x="2176" y="2877"/>
                </a:lnTo>
                <a:lnTo>
                  <a:pt x="2163" y="2877"/>
                </a:lnTo>
                <a:lnTo>
                  <a:pt x="2163" y="2799"/>
                </a:lnTo>
                <a:lnTo>
                  <a:pt x="2150" y="2799"/>
                </a:lnTo>
                <a:lnTo>
                  <a:pt x="2150" y="2721"/>
                </a:lnTo>
                <a:lnTo>
                  <a:pt x="2138" y="2721"/>
                </a:lnTo>
                <a:lnTo>
                  <a:pt x="2138" y="2644"/>
                </a:lnTo>
                <a:lnTo>
                  <a:pt x="2125" y="2644"/>
                </a:lnTo>
                <a:lnTo>
                  <a:pt x="2125" y="2566"/>
                </a:lnTo>
                <a:lnTo>
                  <a:pt x="2112" y="2566"/>
                </a:lnTo>
                <a:lnTo>
                  <a:pt x="2112" y="2488"/>
                </a:lnTo>
                <a:lnTo>
                  <a:pt x="2098" y="2488"/>
                </a:lnTo>
                <a:lnTo>
                  <a:pt x="2098" y="2410"/>
                </a:lnTo>
                <a:lnTo>
                  <a:pt x="2085" y="2410"/>
                </a:lnTo>
                <a:lnTo>
                  <a:pt x="2085" y="2333"/>
                </a:lnTo>
                <a:lnTo>
                  <a:pt x="2071" y="2333"/>
                </a:lnTo>
                <a:lnTo>
                  <a:pt x="2071" y="2255"/>
                </a:lnTo>
                <a:lnTo>
                  <a:pt x="2058" y="2255"/>
                </a:lnTo>
                <a:lnTo>
                  <a:pt x="2058" y="2177"/>
                </a:lnTo>
                <a:lnTo>
                  <a:pt x="2043" y="2177"/>
                </a:lnTo>
                <a:lnTo>
                  <a:pt x="2043" y="2099"/>
                </a:lnTo>
                <a:lnTo>
                  <a:pt x="2029" y="2099"/>
                </a:lnTo>
                <a:lnTo>
                  <a:pt x="2029" y="2022"/>
                </a:lnTo>
                <a:lnTo>
                  <a:pt x="2015" y="2022"/>
                </a:lnTo>
                <a:lnTo>
                  <a:pt x="2015" y="1944"/>
                </a:lnTo>
                <a:lnTo>
                  <a:pt x="2000" y="1944"/>
                </a:lnTo>
                <a:lnTo>
                  <a:pt x="2000" y="1866"/>
                </a:lnTo>
                <a:lnTo>
                  <a:pt x="1985" y="1866"/>
                </a:lnTo>
                <a:lnTo>
                  <a:pt x="1985" y="1788"/>
                </a:lnTo>
                <a:lnTo>
                  <a:pt x="1969" y="1788"/>
                </a:lnTo>
                <a:lnTo>
                  <a:pt x="1969" y="1710"/>
                </a:lnTo>
                <a:lnTo>
                  <a:pt x="1953" y="1710"/>
                </a:lnTo>
                <a:lnTo>
                  <a:pt x="1953" y="1633"/>
                </a:lnTo>
                <a:lnTo>
                  <a:pt x="1937" y="1633"/>
                </a:lnTo>
                <a:lnTo>
                  <a:pt x="1937" y="1555"/>
                </a:lnTo>
                <a:lnTo>
                  <a:pt x="1920" y="1555"/>
                </a:lnTo>
                <a:lnTo>
                  <a:pt x="1920" y="1477"/>
                </a:lnTo>
                <a:lnTo>
                  <a:pt x="1903" y="1477"/>
                </a:lnTo>
                <a:lnTo>
                  <a:pt x="1903" y="1399"/>
                </a:lnTo>
                <a:lnTo>
                  <a:pt x="1885" y="1399"/>
                </a:lnTo>
                <a:lnTo>
                  <a:pt x="1885" y="1322"/>
                </a:lnTo>
                <a:lnTo>
                  <a:pt x="1867" y="1322"/>
                </a:lnTo>
                <a:lnTo>
                  <a:pt x="1867" y="1244"/>
                </a:lnTo>
                <a:lnTo>
                  <a:pt x="1847" y="1244"/>
                </a:lnTo>
                <a:lnTo>
                  <a:pt x="1847" y="1166"/>
                </a:lnTo>
                <a:lnTo>
                  <a:pt x="1827" y="1166"/>
                </a:lnTo>
                <a:lnTo>
                  <a:pt x="1827" y="1088"/>
                </a:lnTo>
                <a:lnTo>
                  <a:pt x="1806" y="1088"/>
                </a:lnTo>
                <a:lnTo>
                  <a:pt x="1806" y="1011"/>
                </a:lnTo>
                <a:lnTo>
                  <a:pt x="1785" y="1011"/>
                </a:lnTo>
                <a:lnTo>
                  <a:pt x="1785" y="933"/>
                </a:lnTo>
                <a:lnTo>
                  <a:pt x="1761" y="933"/>
                </a:lnTo>
                <a:lnTo>
                  <a:pt x="1761" y="855"/>
                </a:lnTo>
                <a:lnTo>
                  <a:pt x="1737" y="855"/>
                </a:lnTo>
                <a:lnTo>
                  <a:pt x="1737" y="777"/>
                </a:lnTo>
                <a:lnTo>
                  <a:pt x="1711" y="777"/>
                </a:lnTo>
                <a:lnTo>
                  <a:pt x="1711" y="699"/>
                </a:lnTo>
                <a:lnTo>
                  <a:pt x="1682" y="699"/>
                </a:lnTo>
                <a:lnTo>
                  <a:pt x="1682" y="622"/>
                </a:lnTo>
                <a:lnTo>
                  <a:pt x="1658" y="622"/>
                </a:lnTo>
                <a:lnTo>
                  <a:pt x="1658" y="544"/>
                </a:lnTo>
                <a:lnTo>
                  <a:pt x="1641" y="544"/>
                </a:lnTo>
                <a:lnTo>
                  <a:pt x="1641" y="466"/>
                </a:lnTo>
                <a:lnTo>
                  <a:pt x="1623" y="466"/>
                </a:lnTo>
                <a:lnTo>
                  <a:pt x="1623" y="388"/>
                </a:lnTo>
                <a:lnTo>
                  <a:pt x="1602" y="388"/>
                </a:lnTo>
                <a:lnTo>
                  <a:pt x="1602" y="311"/>
                </a:lnTo>
                <a:lnTo>
                  <a:pt x="1578" y="311"/>
                </a:lnTo>
                <a:lnTo>
                  <a:pt x="1578" y="233"/>
                </a:lnTo>
                <a:lnTo>
                  <a:pt x="1548" y="233"/>
                </a:lnTo>
                <a:lnTo>
                  <a:pt x="1548" y="155"/>
                </a:lnTo>
                <a:lnTo>
                  <a:pt x="1508" y="155"/>
                </a:lnTo>
                <a:lnTo>
                  <a:pt x="1508" y="77"/>
                </a:lnTo>
                <a:lnTo>
                  <a:pt x="1446" y="77"/>
                </a:lnTo>
                <a:lnTo>
                  <a:pt x="1446" y="0"/>
                </a:lnTo>
                <a:lnTo>
                  <a:pt x="0" y="0"/>
                </a:lnTo>
              </a:path>
            </a:pathLst>
          </a:custGeom>
          <a:noFill/>
          <a:ln w="38100">
            <a:solidFill>
              <a:srgbClr val="0000CC"/>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0101" name="Line 117"/>
          <p:cNvSpPr>
            <a:spLocks noChangeShapeType="1"/>
          </p:cNvSpPr>
          <p:nvPr/>
        </p:nvSpPr>
        <p:spPr bwMode="auto">
          <a:xfrm>
            <a:off x="7980363" y="2184400"/>
            <a:ext cx="646112" cy="1588"/>
          </a:xfrm>
          <a:prstGeom prst="line">
            <a:avLst/>
          </a:prstGeom>
          <a:noFill/>
          <a:ln w="38100">
            <a:solidFill>
              <a:srgbClr val="0000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0102" name="Line 118"/>
          <p:cNvSpPr>
            <a:spLocks noChangeShapeType="1"/>
          </p:cNvSpPr>
          <p:nvPr/>
        </p:nvSpPr>
        <p:spPr bwMode="auto">
          <a:xfrm>
            <a:off x="3740150" y="2185988"/>
            <a:ext cx="646113" cy="1587"/>
          </a:xfrm>
          <a:prstGeom prst="line">
            <a:avLst/>
          </a:prstGeom>
          <a:noFill/>
          <a:ln w="38100">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0103" name="Rectangle 119"/>
          <p:cNvSpPr>
            <a:spLocks noChangeArrowheads="1"/>
          </p:cNvSpPr>
          <p:nvPr/>
        </p:nvSpPr>
        <p:spPr bwMode="auto">
          <a:xfrm rot="-5400000">
            <a:off x="-751681" y="3418681"/>
            <a:ext cx="2600325" cy="334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2200">
                <a:solidFill>
                  <a:srgbClr val="000000"/>
                </a:solidFill>
                <a:latin typeface="Times New Roman" panose="02020603050405020304" pitchFamily="18" charset="0"/>
              </a:rPr>
              <a:t>Cumulative probability</a:t>
            </a:r>
            <a:endParaRPr lang="en-US" altLang="en-US" sz="2200">
              <a:latin typeface="Arial" panose="020B0604020202020204" pitchFamily="34" charset="0"/>
            </a:endParaRPr>
          </a:p>
        </p:txBody>
      </p:sp>
      <p:sp>
        <p:nvSpPr>
          <p:cNvPr id="170104" name="Rectangle 120"/>
          <p:cNvSpPr>
            <a:spLocks noChangeArrowheads="1"/>
          </p:cNvSpPr>
          <p:nvPr/>
        </p:nvSpPr>
        <p:spPr bwMode="auto">
          <a:xfrm>
            <a:off x="1674813" y="2835275"/>
            <a:ext cx="8636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2400">
                <a:solidFill>
                  <a:srgbClr val="FF0000"/>
                </a:solidFill>
                <a:latin typeface="Times New Roman" panose="02020603050405020304" pitchFamily="18" charset="0"/>
              </a:rPr>
              <a:t>Skinny</a:t>
            </a:r>
            <a:endParaRPr lang="en-US" altLang="en-US">
              <a:solidFill>
                <a:srgbClr val="FF0000"/>
              </a:solidFill>
              <a:latin typeface="Arial" panose="020B0604020202020204" pitchFamily="34" charset="0"/>
            </a:endParaRPr>
          </a:p>
        </p:txBody>
      </p:sp>
      <p:sp>
        <p:nvSpPr>
          <p:cNvPr id="170105" name="Rectangle 121"/>
          <p:cNvSpPr>
            <a:spLocks noChangeArrowheads="1"/>
          </p:cNvSpPr>
          <p:nvPr/>
        </p:nvSpPr>
        <p:spPr bwMode="auto">
          <a:xfrm>
            <a:off x="5932488" y="2835275"/>
            <a:ext cx="677862"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2400">
                <a:solidFill>
                  <a:srgbClr val="0000CC"/>
                </a:solidFill>
                <a:latin typeface="Times New Roman" panose="02020603050405020304" pitchFamily="18" charset="0"/>
              </a:rPr>
              <a:t>Puffy</a:t>
            </a:r>
            <a:endParaRPr lang="en-US" altLang="en-US">
              <a:solidFill>
                <a:srgbClr val="0000CC"/>
              </a:solidFill>
              <a:latin typeface="Arial" panose="020B0604020202020204" pitchFamily="34" charset="0"/>
            </a:endParaRPr>
          </a:p>
        </p:txBody>
      </p:sp>
      <p:sp>
        <p:nvSpPr>
          <p:cNvPr id="170106" name="Text Box 122"/>
          <p:cNvSpPr txBox="1">
            <a:spLocks noChangeArrowheads="1"/>
          </p:cNvSpPr>
          <p:nvPr/>
        </p:nvSpPr>
        <p:spPr bwMode="auto">
          <a:xfrm>
            <a:off x="2601913" y="5334000"/>
            <a:ext cx="3698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2400" i="1">
                <a:latin typeface="Times New Roman" panose="02020603050405020304" pitchFamily="18" charset="0"/>
              </a:rPr>
              <a:t>X</a:t>
            </a:r>
          </a:p>
        </p:txBody>
      </p:sp>
      <p:sp>
        <p:nvSpPr>
          <p:cNvPr id="170107" name="Text Box 123"/>
          <p:cNvSpPr txBox="1">
            <a:spLocks noChangeArrowheads="1"/>
          </p:cNvSpPr>
          <p:nvPr/>
        </p:nvSpPr>
        <p:spPr bwMode="auto">
          <a:xfrm>
            <a:off x="6869113" y="5334000"/>
            <a:ext cx="3698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2400" i="1">
                <a:latin typeface="Times New Roman" panose="02020603050405020304" pitchFamily="18" charset="0"/>
              </a:rPr>
              <a:t>X</a:t>
            </a:r>
          </a:p>
        </p:txBody>
      </p:sp>
      <p:sp>
        <p:nvSpPr>
          <p:cNvPr id="170108" name="Line 124"/>
          <p:cNvSpPr>
            <a:spLocks noChangeShapeType="1"/>
          </p:cNvSpPr>
          <p:nvPr/>
        </p:nvSpPr>
        <p:spPr bwMode="auto">
          <a:xfrm>
            <a:off x="1165225" y="5051425"/>
            <a:ext cx="646113" cy="1588"/>
          </a:xfrm>
          <a:prstGeom prst="line">
            <a:avLst/>
          </a:prstGeom>
          <a:noFill/>
          <a:ln w="38100">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0109" name="Line 125"/>
          <p:cNvSpPr>
            <a:spLocks noChangeShapeType="1"/>
          </p:cNvSpPr>
          <p:nvPr/>
        </p:nvSpPr>
        <p:spPr bwMode="auto">
          <a:xfrm>
            <a:off x="5492750" y="5043488"/>
            <a:ext cx="646113" cy="1587"/>
          </a:xfrm>
          <a:prstGeom prst="line">
            <a:avLst/>
          </a:prstGeom>
          <a:noFill/>
          <a:ln w="38100">
            <a:solidFill>
              <a:srgbClr val="0000CC"/>
            </a:solidFill>
            <a:round/>
            <a:headEnd/>
            <a:tailEnd/>
          </a:ln>
          <a:extLst>
            <a:ext uri="{909E8E84-426E-40DD-AFC4-6F175D3DCCD1}">
              <a14:hiddenFill xmlns:a14="http://schemas.microsoft.com/office/drawing/2010/main">
                <a:noFill/>
              </a14:hiddenFill>
            </a:ext>
          </a:extLst>
        </p:spPr>
        <p:txBody>
          <a:bodyPr/>
          <a:lstStyle/>
          <a:p>
            <a:endParaRPr lang="en-US"/>
          </a:p>
        </p:txBody>
      </p:sp>
    </p:spTree>
  </p:cSld>
  <p:clrMapOvr>
    <a:masterClrMapping/>
  </p:clrMapOvr>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1010" name="Rectangle 2"/>
          <p:cNvSpPr>
            <a:spLocks noGrp="1" noChangeArrowheads="1"/>
          </p:cNvSpPr>
          <p:nvPr>
            <p:ph type="title"/>
          </p:nvPr>
        </p:nvSpPr>
        <p:spPr/>
        <p:txBody>
          <a:bodyPr/>
          <a:lstStyle/>
          <a:p>
            <a:r>
              <a:rPr lang="en-US" altLang="en-US"/>
              <a:t>Distributional uncertainty</a:t>
            </a:r>
          </a:p>
        </p:txBody>
      </p:sp>
      <p:sp>
        <p:nvSpPr>
          <p:cNvPr id="171011" name="Rectangle 3"/>
          <p:cNvSpPr>
            <a:spLocks noGrp="1" noChangeArrowheads="1"/>
          </p:cNvSpPr>
          <p:nvPr>
            <p:ph type="body" idx="1"/>
          </p:nvPr>
        </p:nvSpPr>
        <p:spPr>
          <a:xfrm>
            <a:off x="609600" y="1905000"/>
            <a:ext cx="8318500" cy="4876800"/>
          </a:xfrm>
        </p:spPr>
        <p:txBody>
          <a:bodyPr/>
          <a:lstStyle/>
          <a:p>
            <a:r>
              <a:rPr lang="en-US" altLang="en-US"/>
              <a:t>Can we trust the raw data or any distribution fitted to them?</a:t>
            </a:r>
          </a:p>
          <a:p>
            <a:pPr lvl="4"/>
            <a:endParaRPr lang="en-US" altLang="en-US" sz="1400"/>
          </a:p>
          <a:p>
            <a:r>
              <a:rPr lang="en-US" altLang="en-US"/>
              <a:t>Should account for </a:t>
            </a:r>
            <a:r>
              <a:rPr lang="en-US" altLang="en-US" i="1"/>
              <a:t>sampling uncertainty</a:t>
            </a:r>
            <a:r>
              <a:rPr lang="en-US" altLang="en-US"/>
              <a:t> about a probability distribution given sampled values</a:t>
            </a:r>
          </a:p>
          <a:p>
            <a:pPr lvl="4"/>
            <a:endParaRPr lang="en-US" altLang="en-US" sz="1400"/>
          </a:p>
          <a:p>
            <a:r>
              <a:rPr lang="en-US" altLang="en-US"/>
              <a:t>Kolmogorov-Smirnov confidence procedure </a:t>
            </a:r>
          </a:p>
          <a:p>
            <a:pPr lvl="1"/>
            <a:r>
              <a:rPr lang="en-US" altLang="en-US">
                <a:solidFill>
                  <a:srgbClr val="009900"/>
                </a:solidFill>
              </a:rPr>
              <a:t>95% (or whatever) confidence for distribution</a:t>
            </a:r>
          </a:p>
          <a:p>
            <a:pPr lvl="1"/>
            <a:r>
              <a:rPr lang="en-US" altLang="en-US">
                <a:solidFill>
                  <a:srgbClr val="009900"/>
                </a:solidFill>
              </a:rPr>
              <a:t>Assumes continuous distribution</a:t>
            </a:r>
          </a:p>
          <a:p>
            <a:pPr lvl="1"/>
            <a:r>
              <a:rPr lang="en-US" altLang="en-US">
                <a:solidFill>
                  <a:srgbClr val="009900"/>
                </a:solidFill>
              </a:rPr>
              <a:t>Random samples, which come from random inputs</a:t>
            </a:r>
            <a:endParaRPr lang="en-US" altLang="en-US" sz="1800">
              <a:solidFill>
                <a:srgbClr val="009900"/>
              </a:solidFill>
            </a:endParaRPr>
          </a:p>
          <a:p>
            <a:pPr lvl="4"/>
            <a:endParaRPr lang="en-US" altLang="en-US" sz="1400"/>
          </a:p>
        </p:txBody>
      </p:sp>
    </p:spTree>
  </p:cSld>
  <p:clrMapOvr>
    <a:masterClrMapping/>
  </p:clrMapOvr>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useBgFill="1">
        <p:nvSpPr>
          <p:cNvPr id="141314" name="Rectangle 2"/>
          <p:cNvSpPr>
            <a:spLocks noChangeArrowheads="1"/>
          </p:cNvSpPr>
          <p:nvPr/>
        </p:nvSpPr>
        <p:spPr bwMode="auto">
          <a:xfrm>
            <a:off x="838200" y="5346700"/>
            <a:ext cx="781050" cy="596900"/>
          </a:xfrm>
          <a:prstGeom prst="rect">
            <a:avLst/>
          </a:prstGeom>
          <a:ln w="9525">
            <a:noFill/>
            <a:miter lim="800000"/>
            <a:headEnd/>
            <a:tailEnd/>
          </a:ln>
        </p:spPr>
        <p:txBody>
          <a:bodyPr wrap="none" anchor="ctr"/>
          <a:lstStyle/>
          <a:p>
            <a:pPr>
              <a:defRPr/>
            </a:pPr>
            <a:endParaRPr lang="en-US">
              <a:latin typeface="+mn-lt"/>
            </a:endParaRPr>
          </a:p>
        </p:txBody>
      </p:sp>
      <p:sp>
        <p:nvSpPr>
          <p:cNvPr id="172035" name="Rectangle 3"/>
          <p:cNvSpPr>
            <a:spLocks noGrp="1" noChangeArrowheads="1"/>
          </p:cNvSpPr>
          <p:nvPr>
            <p:ph type="title"/>
          </p:nvPr>
        </p:nvSpPr>
        <p:spPr/>
        <p:txBody>
          <a:bodyPr/>
          <a:lstStyle/>
          <a:p>
            <a:r>
              <a:rPr lang="en-US" altLang="en-US"/>
              <a:t>Distributional confidence limits</a:t>
            </a:r>
          </a:p>
        </p:txBody>
      </p:sp>
      <p:sp>
        <p:nvSpPr>
          <p:cNvPr id="141317" name="Line 5"/>
          <p:cNvSpPr>
            <a:spLocks noChangeShapeType="1"/>
          </p:cNvSpPr>
          <p:nvPr/>
        </p:nvSpPr>
        <p:spPr bwMode="auto">
          <a:xfrm>
            <a:off x="2354263" y="5667375"/>
            <a:ext cx="1587" cy="85725"/>
          </a:xfrm>
          <a:prstGeom prst="line">
            <a:avLst/>
          </a:prstGeom>
          <a:noFill/>
          <a:ln w="9525">
            <a:solidFill>
              <a:schemeClr val="tx1"/>
            </a:solidFill>
            <a:round/>
            <a:headEnd/>
            <a:tailEnd/>
          </a:ln>
        </p:spPr>
        <p:txBody>
          <a:bodyPr/>
          <a:lstStyle/>
          <a:p>
            <a:pPr>
              <a:defRPr/>
            </a:pPr>
            <a:endParaRPr lang="en-US">
              <a:latin typeface="+mn-lt"/>
            </a:endParaRPr>
          </a:p>
        </p:txBody>
      </p:sp>
      <p:sp>
        <p:nvSpPr>
          <p:cNvPr id="141318" name="Line 6"/>
          <p:cNvSpPr>
            <a:spLocks noChangeShapeType="1"/>
          </p:cNvSpPr>
          <p:nvPr/>
        </p:nvSpPr>
        <p:spPr bwMode="auto">
          <a:xfrm>
            <a:off x="3703638" y="5667375"/>
            <a:ext cx="3175" cy="85725"/>
          </a:xfrm>
          <a:prstGeom prst="line">
            <a:avLst/>
          </a:prstGeom>
          <a:noFill/>
          <a:ln w="9525">
            <a:solidFill>
              <a:schemeClr val="tx1"/>
            </a:solidFill>
            <a:round/>
            <a:headEnd/>
            <a:tailEnd/>
          </a:ln>
        </p:spPr>
        <p:txBody>
          <a:bodyPr/>
          <a:lstStyle/>
          <a:p>
            <a:pPr>
              <a:defRPr/>
            </a:pPr>
            <a:endParaRPr lang="en-US">
              <a:latin typeface="+mn-lt"/>
            </a:endParaRPr>
          </a:p>
        </p:txBody>
      </p:sp>
      <p:sp>
        <p:nvSpPr>
          <p:cNvPr id="141319" name="Line 7"/>
          <p:cNvSpPr>
            <a:spLocks noChangeShapeType="1"/>
          </p:cNvSpPr>
          <p:nvPr/>
        </p:nvSpPr>
        <p:spPr bwMode="auto">
          <a:xfrm>
            <a:off x="5054600" y="5667375"/>
            <a:ext cx="3175" cy="85725"/>
          </a:xfrm>
          <a:prstGeom prst="line">
            <a:avLst/>
          </a:prstGeom>
          <a:noFill/>
          <a:ln w="9525">
            <a:solidFill>
              <a:schemeClr val="tx1"/>
            </a:solidFill>
            <a:round/>
            <a:headEnd/>
            <a:tailEnd/>
          </a:ln>
        </p:spPr>
        <p:txBody>
          <a:bodyPr/>
          <a:lstStyle/>
          <a:p>
            <a:pPr>
              <a:defRPr/>
            </a:pPr>
            <a:endParaRPr lang="en-US">
              <a:latin typeface="+mn-lt"/>
            </a:endParaRPr>
          </a:p>
        </p:txBody>
      </p:sp>
      <p:sp>
        <p:nvSpPr>
          <p:cNvPr id="141320" name="Line 8"/>
          <p:cNvSpPr>
            <a:spLocks noChangeShapeType="1"/>
          </p:cNvSpPr>
          <p:nvPr/>
        </p:nvSpPr>
        <p:spPr bwMode="auto">
          <a:xfrm>
            <a:off x="6391275" y="5667375"/>
            <a:ext cx="3175" cy="85725"/>
          </a:xfrm>
          <a:prstGeom prst="line">
            <a:avLst/>
          </a:prstGeom>
          <a:noFill/>
          <a:ln w="9525">
            <a:solidFill>
              <a:schemeClr val="tx1"/>
            </a:solidFill>
            <a:round/>
            <a:headEnd/>
            <a:tailEnd/>
          </a:ln>
        </p:spPr>
        <p:txBody>
          <a:bodyPr/>
          <a:lstStyle/>
          <a:p>
            <a:pPr>
              <a:defRPr/>
            </a:pPr>
            <a:endParaRPr lang="en-US">
              <a:latin typeface="+mn-lt"/>
            </a:endParaRPr>
          </a:p>
        </p:txBody>
      </p:sp>
      <p:sp>
        <p:nvSpPr>
          <p:cNvPr id="141321" name="Line 9"/>
          <p:cNvSpPr>
            <a:spLocks noChangeShapeType="1"/>
          </p:cNvSpPr>
          <p:nvPr/>
        </p:nvSpPr>
        <p:spPr bwMode="auto">
          <a:xfrm>
            <a:off x="7742238" y="5667375"/>
            <a:ext cx="3175" cy="85725"/>
          </a:xfrm>
          <a:prstGeom prst="line">
            <a:avLst/>
          </a:prstGeom>
          <a:noFill/>
          <a:ln w="9525">
            <a:solidFill>
              <a:schemeClr val="tx1"/>
            </a:solidFill>
            <a:round/>
            <a:headEnd/>
            <a:tailEnd/>
          </a:ln>
        </p:spPr>
        <p:txBody>
          <a:bodyPr/>
          <a:lstStyle/>
          <a:p>
            <a:pPr>
              <a:defRPr/>
            </a:pPr>
            <a:endParaRPr lang="en-US">
              <a:latin typeface="+mn-lt"/>
            </a:endParaRPr>
          </a:p>
        </p:txBody>
      </p:sp>
      <p:sp>
        <p:nvSpPr>
          <p:cNvPr id="141322" name="Rectangle 10"/>
          <p:cNvSpPr>
            <a:spLocks noChangeArrowheads="1"/>
          </p:cNvSpPr>
          <p:nvPr/>
        </p:nvSpPr>
        <p:spPr bwMode="auto">
          <a:xfrm>
            <a:off x="2101850" y="5791200"/>
            <a:ext cx="461963" cy="369888"/>
          </a:xfrm>
          <a:prstGeom prst="rect">
            <a:avLst/>
          </a:prstGeom>
          <a:noFill/>
          <a:ln w="9525">
            <a:noFill/>
            <a:miter lim="800000"/>
            <a:headEnd/>
            <a:tailEnd/>
          </a:ln>
        </p:spPr>
        <p:txBody>
          <a:bodyPr wrap="none" lIns="0" tIns="0" rIns="0" bIns="0">
            <a:spAutoFit/>
          </a:bodyPr>
          <a:lstStyle/>
          <a:p>
            <a:pPr>
              <a:defRPr/>
            </a:pPr>
            <a:r>
              <a:rPr lang="en-US" sz="2400">
                <a:latin typeface="+mn-lt"/>
              </a:rPr>
              <a:t>300</a:t>
            </a:r>
          </a:p>
        </p:txBody>
      </p:sp>
      <p:sp>
        <p:nvSpPr>
          <p:cNvPr id="141323" name="Rectangle 11"/>
          <p:cNvSpPr>
            <a:spLocks noChangeArrowheads="1"/>
          </p:cNvSpPr>
          <p:nvPr/>
        </p:nvSpPr>
        <p:spPr bwMode="auto">
          <a:xfrm>
            <a:off x="3452813" y="5791200"/>
            <a:ext cx="461962" cy="369888"/>
          </a:xfrm>
          <a:prstGeom prst="rect">
            <a:avLst/>
          </a:prstGeom>
          <a:noFill/>
          <a:ln w="9525">
            <a:noFill/>
            <a:miter lim="800000"/>
            <a:headEnd/>
            <a:tailEnd/>
          </a:ln>
        </p:spPr>
        <p:txBody>
          <a:bodyPr wrap="none" lIns="0" tIns="0" rIns="0" bIns="0">
            <a:spAutoFit/>
          </a:bodyPr>
          <a:lstStyle/>
          <a:p>
            <a:pPr>
              <a:defRPr/>
            </a:pPr>
            <a:r>
              <a:rPr lang="en-US" sz="2400">
                <a:latin typeface="+mn-lt"/>
              </a:rPr>
              <a:t>350</a:t>
            </a:r>
          </a:p>
        </p:txBody>
      </p:sp>
      <p:sp>
        <p:nvSpPr>
          <p:cNvPr id="141324" name="Rectangle 12"/>
          <p:cNvSpPr>
            <a:spLocks noChangeArrowheads="1"/>
          </p:cNvSpPr>
          <p:nvPr/>
        </p:nvSpPr>
        <p:spPr bwMode="auto">
          <a:xfrm>
            <a:off x="4803775" y="5791200"/>
            <a:ext cx="461963" cy="369888"/>
          </a:xfrm>
          <a:prstGeom prst="rect">
            <a:avLst/>
          </a:prstGeom>
          <a:noFill/>
          <a:ln w="9525">
            <a:noFill/>
            <a:miter lim="800000"/>
            <a:headEnd/>
            <a:tailEnd/>
          </a:ln>
        </p:spPr>
        <p:txBody>
          <a:bodyPr wrap="none" lIns="0" tIns="0" rIns="0" bIns="0">
            <a:spAutoFit/>
          </a:bodyPr>
          <a:lstStyle/>
          <a:p>
            <a:pPr>
              <a:defRPr/>
            </a:pPr>
            <a:r>
              <a:rPr lang="en-US" sz="2400">
                <a:latin typeface="+mn-lt"/>
              </a:rPr>
              <a:t>400</a:t>
            </a:r>
          </a:p>
        </p:txBody>
      </p:sp>
      <p:sp>
        <p:nvSpPr>
          <p:cNvPr id="141325" name="Rectangle 13"/>
          <p:cNvSpPr>
            <a:spLocks noChangeArrowheads="1"/>
          </p:cNvSpPr>
          <p:nvPr/>
        </p:nvSpPr>
        <p:spPr bwMode="auto">
          <a:xfrm>
            <a:off x="6140450" y="5791200"/>
            <a:ext cx="461963" cy="369888"/>
          </a:xfrm>
          <a:prstGeom prst="rect">
            <a:avLst/>
          </a:prstGeom>
          <a:noFill/>
          <a:ln w="9525">
            <a:noFill/>
            <a:miter lim="800000"/>
            <a:headEnd/>
            <a:tailEnd/>
          </a:ln>
        </p:spPr>
        <p:txBody>
          <a:bodyPr wrap="none" lIns="0" tIns="0" rIns="0" bIns="0">
            <a:spAutoFit/>
          </a:bodyPr>
          <a:lstStyle/>
          <a:p>
            <a:pPr>
              <a:defRPr/>
            </a:pPr>
            <a:r>
              <a:rPr lang="en-US" sz="2400">
                <a:latin typeface="+mn-lt"/>
              </a:rPr>
              <a:t>450</a:t>
            </a:r>
          </a:p>
        </p:txBody>
      </p:sp>
      <p:sp>
        <p:nvSpPr>
          <p:cNvPr id="141326" name="Rectangle 14"/>
          <p:cNvSpPr>
            <a:spLocks noChangeArrowheads="1"/>
          </p:cNvSpPr>
          <p:nvPr/>
        </p:nvSpPr>
        <p:spPr bwMode="auto">
          <a:xfrm>
            <a:off x="7491413" y="5791200"/>
            <a:ext cx="461962" cy="369888"/>
          </a:xfrm>
          <a:prstGeom prst="rect">
            <a:avLst/>
          </a:prstGeom>
          <a:noFill/>
          <a:ln w="9525">
            <a:noFill/>
            <a:miter lim="800000"/>
            <a:headEnd/>
            <a:tailEnd/>
          </a:ln>
        </p:spPr>
        <p:txBody>
          <a:bodyPr wrap="none" lIns="0" tIns="0" rIns="0" bIns="0">
            <a:spAutoFit/>
          </a:bodyPr>
          <a:lstStyle/>
          <a:p>
            <a:pPr>
              <a:defRPr/>
            </a:pPr>
            <a:r>
              <a:rPr lang="en-US" sz="2400">
                <a:latin typeface="+mn-lt"/>
              </a:rPr>
              <a:t>500</a:t>
            </a:r>
          </a:p>
        </p:txBody>
      </p:sp>
      <p:sp>
        <p:nvSpPr>
          <p:cNvPr id="141327" name="Line 15"/>
          <p:cNvSpPr>
            <a:spLocks noChangeShapeType="1"/>
          </p:cNvSpPr>
          <p:nvPr/>
        </p:nvSpPr>
        <p:spPr bwMode="auto">
          <a:xfrm flipV="1">
            <a:off x="1627188" y="2209800"/>
            <a:ext cx="3175" cy="3467100"/>
          </a:xfrm>
          <a:prstGeom prst="line">
            <a:avLst/>
          </a:prstGeom>
          <a:noFill/>
          <a:ln w="9525">
            <a:solidFill>
              <a:schemeClr val="tx1"/>
            </a:solidFill>
            <a:round/>
            <a:headEnd/>
            <a:tailEnd/>
          </a:ln>
        </p:spPr>
        <p:txBody>
          <a:bodyPr/>
          <a:lstStyle/>
          <a:p>
            <a:pPr>
              <a:defRPr/>
            </a:pPr>
            <a:endParaRPr lang="en-US">
              <a:latin typeface="+mn-lt"/>
            </a:endParaRPr>
          </a:p>
        </p:txBody>
      </p:sp>
      <p:sp>
        <p:nvSpPr>
          <p:cNvPr id="141328" name="Line 16"/>
          <p:cNvSpPr>
            <a:spLocks noChangeShapeType="1"/>
          </p:cNvSpPr>
          <p:nvPr/>
        </p:nvSpPr>
        <p:spPr bwMode="auto">
          <a:xfrm flipH="1">
            <a:off x="1497013" y="5676900"/>
            <a:ext cx="130175" cy="1588"/>
          </a:xfrm>
          <a:prstGeom prst="line">
            <a:avLst/>
          </a:prstGeom>
          <a:noFill/>
          <a:ln w="9525">
            <a:solidFill>
              <a:schemeClr val="tx1"/>
            </a:solidFill>
            <a:round/>
            <a:headEnd/>
            <a:tailEnd/>
          </a:ln>
        </p:spPr>
        <p:txBody>
          <a:bodyPr/>
          <a:lstStyle/>
          <a:p>
            <a:pPr>
              <a:defRPr/>
            </a:pPr>
            <a:endParaRPr lang="en-US">
              <a:latin typeface="+mn-lt"/>
            </a:endParaRPr>
          </a:p>
        </p:txBody>
      </p:sp>
      <p:sp>
        <p:nvSpPr>
          <p:cNvPr id="141329" name="Line 17"/>
          <p:cNvSpPr>
            <a:spLocks noChangeShapeType="1"/>
          </p:cNvSpPr>
          <p:nvPr/>
        </p:nvSpPr>
        <p:spPr bwMode="auto">
          <a:xfrm flipH="1">
            <a:off x="1497013" y="4981575"/>
            <a:ext cx="130175" cy="1588"/>
          </a:xfrm>
          <a:prstGeom prst="line">
            <a:avLst/>
          </a:prstGeom>
          <a:noFill/>
          <a:ln w="9525">
            <a:solidFill>
              <a:schemeClr val="tx1"/>
            </a:solidFill>
            <a:round/>
            <a:headEnd/>
            <a:tailEnd/>
          </a:ln>
        </p:spPr>
        <p:txBody>
          <a:bodyPr/>
          <a:lstStyle/>
          <a:p>
            <a:pPr>
              <a:defRPr/>
            </a:pPr>
            <a:endParaRPr lang="en-US">
              <a:latin typeface="+mn-lt"/>
            </a:endParaRPr>
          </a:p>
        </p:txBody>
      </p:sp>
      <p:sp>
        <p:nvSpPr>
          <p:cNvPr id="141330" name="Line 18"/>
          <p:cNvSpPr>
            <a:spLocks noChangeShapeType="1"/>
          </p:cNvSpPr>
          <p:nvPr/>
        </p:nvSpPr>
        <p:spPr bwMode="auto">
          <a:xfrm flipH="1">
            <a:off x="1497013" y="4286250"/>
            <a:ext cx="130175" cy="1588"/>
          </a:xfrm>
          <a:prstGeom prst="line">
            <a:avLst/>
          </a:prstGeom>
          <a:noFill/>
          <a:ln w="9525">
            <a:solidFill>
              <a:schemeClr val="tx1"/>
            </a:solidFill>
            <a:round/>
            <a:headEnd/>
            <a:tailEnd/>
          </a:ln>
        </p:spPr>
        <p:txBody>
          <a:bodyPr/>
          <a:lstStyle/>
          <a:p>
            <a:pPr>
              <a:defRPr/>
            </a:pPr>
            <a:endParaRPr lang="en-US">
              <a:latin typeface="+mn-lt"/>
            </a:endParaRPr>
          </a:p>
        </p:txBody>
      </p:sp>
      <p:sp>
        <p:nvSpPr>
          <p:cNvPr id="141331" name="Line 19"/>
          <p:cNvSpPr>
            <a:spLocks noChangeShapeType="1"/>
          </p:cNvSpPr>
          <p:nvPr/>
        </p:nvSpPr>
        <p:spPr bwMode="auto">
          <a:xfrm flipH="1">
            <a:off x="1497013" y="3600450"/>
            <a:ext cx="130175" cy="1588"/>
          </a:xfrm>
          <a:prstGeom prst="line">
            <a:avLst/>
          </a:prstGeom>
          <a:noFill/>
          <a:ln w="9525">
            <a:solidFill>
              <a:schemeClr val="tx1"/>
            </a:solidFill>
            <a:round/>
            <a:headEnd/>
            <a:tailEnd/>
          </a:ln>
        </p:spPr>
        <p:txBody>
          <a:bodyPr/>
          <a:lstStyle/>
          <a:p>
            <a:pPr>
              <a:defRPr/>
            </a:pPr>
            <a:endParaRPr lang="en-US">
              <a:latin typeface="+mn-lt"/>
            </a:endParaRPr>
          </a:p>
        </p:txBody>
      </p:sp>
      <p:sp>
        <p:nvSpPr>
          <p:cNvPr id="141332" name="Line 20"/>
          <p:cNvSpPr>
            <a:spLocks noChangeShapeType="1"/>
          </p:cNvSpPr>
          <p:nvPr/>
        </p:nvSpPr>
        <p:spPr bwMode="auto">
          <a:xfrm flipH="1">
            <a:off x="1497013" y="2905125"/>
            <a:ext cx="130175" cy="1588"/>
          </a:xfrm>
          <a:prstGeom prst="line">
            <a:avLst/>
          </a:prstGeom>
          <a:noFill/>
          <a:ln w="9525">
            <a:solidFill>
              <a:schemeClr val="tx1"/>
            </a:solidFill>
            <a:round/>
            <a:headEnd/>
            <a:tailEnd/>
          </a:ln>
        </p:spPr>
        <p:txBody>
          <a:bodyPr/>
          <a:lstStyle/>
          <a:p>
            <a:pPr>
              <a:defRPr/>
            </a:pPr>
            <a:endParaRPr lang="en-US">
              <a:latin typeface="+mn-lt"/>
            </a:endParaRPr>
          </a:p>
        </p:txBody>
      </p:sp>
      <p:sp>
        <p:nvSpPr>
          <p:cNvPr id="141333" name="Line 21"/>
          <p:cNvSpPr>
            <a:spLocks noChangeShapeType="1"/>
          </p:cNvSpPr>
          <p:nvPr/>
        </p:nvSpPr>
        <p:spPr bwMode="auto">
          <a:xfrm flipH="1">
            <a:off x="1497013" y="2209800"/>
            <a:ext cx="130175" cy="1588"/>
          </a:xfrm>
          <a:prstGeom prst="line">
            <a:avLst/>
          </a:prstGeom>
          <a:noFill/>
          <a:ln w="9525">
            <a:solidFill>
              <a:schemeClr val="tx1"/>
            </a:solidFill>
            <a:round/>
            <a:headEnd/>
            <a:tailEnd/>
          </a:ln>
        </p:spPr>
        <p:txBody>
          <a:bodyPr/>
          <a:lstStyle/>
          <a:p>
            <a:pPr>
              <a:defRPr/>
            </a:pPr>
            <a:endParaRPr lang="en-US">
              <a:latin typeface="+mn-lt"/>
            </a:endParaRPr>
          </a:p>
        </p:txBody>
      </p:sp>
      <p:sp>
        <p:nvSpPr>
          <p:cNvPr id="141334" name="Rectangle 22"/>
          <p:cNvSpPr>
            <a:spLocks noChangeArrowheads="1"/>
          </p:cNvSpPr>
          <p:nvPr/>
        </p:nvSpPr>
        <p:spPr bwMode="auto">
          <a:xfrm>
            <a:off x="1066800" y="5502275"/>
            <a:ext cx="384175" cy="369888"/>
          </a:xfrm>
          <a:prstGeom prst="rect">
            <a:avLst/>
          </a:prstGeom>
          <a:noFill/>
          <a:ln w="9525">
            <a:noFill/>
            <a:miter lim="800000"/>
            <a:headEnd/>
            <a:tailEnd/>
          </a:ln>
        </p:spPr>
        <p:txBody>
          <a:bodyPr wrap="none" lIns="0" tIns="0" rIns="0" bIns="0">
            <a:spAutoFit/>
          </a:bodyPr>
          <a:lstStyle/>
          <a:p>
            <a:pPr>
              <a:defRPr/>
            </a:pPr>
            <a:r>
              <a:rPr lang="en-US" sz="2400">
                <a:latin typeface="+mn-lt"/>
              </a:rPr>
              <a:t>0.0</a:t>
            </a:r>
          </a:p>
        </p:txBody>
      </p:sp>
      <p:sp>
        <p:nvSpPr>
          <p:cNvPr id="141335" name="Rectangle 23"/>
          <p:cNvSpPr>
            <a:spLocks noChangeArrowheads="1"/>
          </p:cNvSpPr>
          <p:nvPr/>
        </p:nvSpPr>
        <p:spPr bwMode="auto">
          <a:xfrm>
            <a:off x="1066800" y="4806950"/>
            <a:ext cx="384175" cy="369888"/>
          </a:xfrm>
          <a:prstGeom prst="rect">
            <a:avLst/>
          </a:prstGeom>
          <a:noFill/>
          <a:ln w="9525">
            <a:noFill/>
            <a:miter lim="800000"/>
            <a:headEnd/>
            <a:tailEnd/>
          </a:ln>
        </p:spPr>
        <p:txBody>
          <a:bodyPr wrap="none" lIns="0" tIns="0" rIns="0" bIns="0">
            <a:spAutoFit/>
          </a:bodyPr>
          <a:lstStyle/>
          <a:p>
            <a:pPr>
              <a:defRPr/>
            </a:pPr>
            <a:r>
              <a:rPr lang="en-US" sz="2400">
                <a:latin typeface="+mn-lt"/>
              </a:rPr>
              <a:t>0.2</a:t>
            </a:r>
          </a:p>
        </p:txBody>
      </p:sp>
      <p:sp>
        <p:nvSpPr>
          <p:cNvPr id="141336" name="Rectangle 24"/>
          <p:cNvSpPr>
            <a:spLocks noChangeArrowheads="1"/>
          </p:cNvSpPr>
          <p:nvPr/>
        </p:nvSpPr>
        <p:spPr bwMode="auto">
          <a:xfrm>
            <a:off x="1066800" y="4108450"/>
            <a:ext cx="384175" cy="369888"/>
          </a:xfrm>
          <a:prstGeom prst="rect">
            <a:avLst/>
          </a:prstGeom>
          <a:noFill/>
          <a:ln w="9525">
            <a:noFill/>
            <a:miter lim="800000"/>
            <a:headEnd/>
            <a:tailEnd/>
          </a:ln>
        </p:spPr>
        <p:txBody>
          <a:bodyPr wrap="none" lIns="0" tIns="0" rIns="0" bIns="0">
            <a:spAutoFit/>
          </a:bodyPr>
          <a:lstStyle/>
          <a:p>
            <a:pPr>
              <a:defRPr/>
            </a:pPr>
            <a:r>
              <a:rPr lang="en-US" sz="2400">
                <a:latin typeface="+mn-lt"/>
              </a:rPr>
              <a:t>0.4</a:t>
            </a:r>
          </a:p>
        </p:txBody>
      </p:sp>
      <p:sp>
        <p:nvSpPr>
          <p:cNvPr id="141337" name="Rectangle 25"/>
          <p:cNvSpPr>
            <a:spLocks noChangeArrowheads="1"/>
          </p:cNvSpPr>
          <p:nvPr/>
        </p:nvSpPr>
        <p:spPr bwMode="auto">
          <a:xfrm>
            <a:off x="1066800" y="3425825"/>
            <a:ext cx="384175" cy="369888"/>
          </a:xfrm>
          <a:prstGeom prst="rect">
            <a:avLst/>
          </a:prstGeom>
          <a:noFill/>
          <a:ln w="9525">
            <a:noFill/>
            <a:miter lim="800000"/>
            <a:headEnd/>
            <a:tailEnd/>
          </a:ln>
        </p:spPr>
        <p:txBody>
          <a:bodyPr wrap="none" lIns="0" tIns="0" rIns="0" bIns="0">
            <a:spAutoFit/>
          </a:bodyPr>
          <a:lstStyle/>
          <a:p>
            <a:pPr>
              <a:defRPr/>
            </a:pPr>
            <a:r>
              <a:rPr lang="en-US" sz="2400">
                <a:latin typeface="+mn-lt"/>
              </a:rPr>
              <a:t>0.6</a:t>
            </a:r>
          </a:p>
        </p:txBody>
      </p:sp>
      <p:sp>
        <p:nvSpPr>
          <p:cNvPr id="141338" name="Rectangle 26"/>
          <p:cNvSpPr>
            <a:spLocks noChangeArrowheads="1"/>
          </p:cNvSpPr>
          <p:nvPr/>
        </p:nvSpPr>
        <p:spPr bwMode="auto">
          <a:xfrm>
            <a:off x="1071563" y="2727325"/>
            <a:ext cx="384175" cy="369888"/>
          </a:xfrm>
          <a:prstGeom prst="rect">
            <a:avLst/>
          </a:prstGeom>
          <a:noFill/>
          <a:ln w="9525">
            <a:noFill/>
            <a:miter lim="800000"/>
            <a:headEnd/>
            <a:tailEnd/>
          </a:ln>
        </p:spPr>
        <p:txBody>
          <a:bodyPr wrap="none" lIns="0" tIns="0" rIns="0" bIns="0">
            <a:spAutoFit/>
          </a:bodyPr>
          <a:lstStyle/>
          <a:p>
            <a:pPr>
              <a:defRPr/>
            </a:pPr>
            <a:r>
              <a:rPr lang="en-US" sz="2400">
                <a:latin typeface="+mn-lt"/>
              </a:rPr>
              <a:t>0.8</a:t>
            </a:r>
          </a:p>
        </p:txBody>
      </p:sp>
      <p:sp>
        <p:nvSpPr>
          <p:cNvPr id="141339" name="Rectangle 27"/>
          <p:cNvSpPr>
            <a:spLocks noChangeArrowheads="1"/>
          </p:cNvSpPr>
          <p:nvPr/>
        </p:nvSpPr>
        <p:spPr bwMode="auto">
          <a:xfrm>
            <a:off x="1071563" y="2027238"/>
            <a:ext cx="384175" cy="369887"/>
          </a:xfrm>
          <a:prstGeom prst="rect">
            <a:avLst/>
          </a:prstGeom>
          <a:noFill/>
          <a:ln w="9525">
            <a:noFill/>
            <a:miter lim="800000"/>
            <a:headEnd/>
            <a:tailEnd/>
          </a:ln>
        </p:spPr>
        <p:txBody>
          <a:bodyPr wrap="none" lIns="0" tIns="0" rIns="0" bIns="0">
            <a:spAutoFit/>
          </a:bodyPr>
          <a:lstStyle/>
          <a:p>
            <a:pPr>
              <a:defRPr/>
            </a:pPr>
            <a:r>
              <a:rPr lang="en-US" sz="2400">
                <a:latin typeface="+mn-lt"/>
              </a:rPr>
              <a:t>1.0</a:t>
            </a:r>
          </a:p>
        </p:txBody>
      </p:sp>
      <p:sp>
        <p:nvSpPr>
          <p:cNvPr id="141341" name="Rectangle 29"/>
          <p:cNvSpPr>
            <a:spLocks noChangeArrowheads="1"/>
          </p:cNvSpPr>
          <p:nvPr/>
        </p:nvSpPr>
        <p:spPr bwMode="auto">
          <a:xfrm rot="16200000">
            <a:off x="-636587" y="3756025"/>
            <a:ext cx="2857500" cy="368300"/>
          </a:xfrm>
          <a:prstGeom prst="rect">
            <a:avLst/>
          </a:prstGeom>
          <a:noFill/>
          <a:ln w="9525">
            <a:noFill/>
            <a:miter lim="800000"/>
            <a:headEnd/>
            <a:tailEnd/>
          </a:ln>
        </p:spPr>
        <p:txBody>
          <a:bodyPr wrap="none" lIns="0" tIns="0" rIns="0" bIns="0">
            <a:spAutoFit/>
          </a:bodyPr>
          <a:lstStyle/>
          <a:p>
            <a:pPr>
              <a:defRPr/>
            </a:pPr>
            <a:r>
              <a:rPr lang="en-US" sz="2400">
                <a:latin typeface="+mn-lt"/>
              </a:rPr>
              <a:t>Cumulative probability</a:t>
            </a:r>
          </a:p>
        </p:txBody>
      </p:sp>
      <p:sp useBgFill="1">
        <p:nvSpPr>
          <p:cNvPr id="141342" name="Rectangle 30"/>
          <p:cNvSpPr>
            <a:spLocks noChangeArrowheads="1"/>
          </p:cNvSpPr>
          <p:nvPr/>
        </p:nvSpPr>
        <p:spPr bwMode="auto">
          <a:xfrm>
            <a:off x="8153400" y="1968500"/>
            <a:ext cx="774700" cy="596900"/>
          </a:xfrm>
          <a:prstGeom prst="rect">
            <a:avLst/>
          </a:prstGeom>
          <a:ln w="9525">
            <a:noFill/>
            <a:miter lim="800000"/>
            <a:headEnd/>
            <a:tailEnd/>
          </a:ln>
        </p:spPr>
        <p:txBody>
          <a:bodyPr wrap="none" anchor="ctr"/>
          <a:lstStyle/>
          <a:p>
            <a:pPr>
              <a:defRPr/>
            </a:pPr>
            <a:endParaRPr lang="en-US">
              <a:latin typeface="+mn-lt"/>
            </a:endParaRPr>
          </a:p>
        </p:txBody>
      </p:sp>
      <p:sp>
        <p:nvSpPr>
          <p:cNvPr id="669727" name="Text Box 31"/>
          <p:cNvSpPr txBox="1">
            <a:spLocks noChangeArrowheads="1"/>
          </p:cNvSpPr>
          <p:nvPr/>
        </p:nvSpPr>
        <p:spPr bwMode="auto">
          <a:xfrm>
            <a:off x="1676400" y="2454275"/>
            <a:ext cx="3962400" cy="830263"/>
          </a:xfrm>
          <a:prstGeom prst="rect">
            <a:avLst/>
          </a:prstGeom>
          <a:noFill/>
          <a:ln w="9525">
            <a:noFill/>
            <a:miter lim="800000"/>
            <a:headEnd/>
            <a:tailEnd/>
          </a:ln>
        </p:spPr>
        <p:txBody>
          <a:bodyPr>
            <a:spAutoFit/>
          </a:bodyPr>
          <a:lstStyle/>
          <a:p>
            <a:pPr>
              <a:defRPr/>
            </a:pPr>
            <a:r>
              <a:rPr lang="en-US" sz="2400" dirty="0" err="1">
                <a:solidFill>
                  <a:srgbClr val="009900"/>
                </a:solidFill>
                <a:latin typeface="+mn-lt"/>
              </a:rPr>
              <a:t>Kolmogorov</a:t>
            </a:r>
            <a:r>
              <a:rPr lang="en-US" sz="2400" dirty="0">
                <a:solidFill>
                  <a:srgbClr val="009900"/>
                </a:solidFill>
                <a:latin typeface="+mn-lt"/>
              </a:rPr>
              <a:t>-Smirnov </a:t>
            </a:r>
          </a:p>
          <a:p>
            <a:pPr>
              <a:defRPr/>
            </a:pPr>
            <a:r>
              <a:rPr lang="en-US" sz="2400" dirty="0">
                <a:solidFill>
                  <a:srgbClr val="009900"/>
                </a:solidFill>
                <a:latin typeface="+mn-lt"/>
              </a:rPr>
              <a:t>95% confidence band</a:t>
            </a:r>
          </a:p>
        </p:txBody>
      </p:sp>
      <p:grpSp>
        <p:nvGrpSpPr>
          <p:cNvPr id="2" name="Group 32"/>
          <p:cNvGrpSpPr>
            <a:grpSpLocks/>
          </p:cNvGrpSpPr>
          <p:nvPr/>
        </p:nvGrpSpPr>
        <p:grpSpPr bwMode="auto">
          <a:xfrm>
            <a:off x="1600200" y="2209800"/>
            <a:ext cx="6534150" cy="3543300"/>
            <a:chOff x="1008" y="1392"/>
            <a:chExt cx="4116" cy="2232"/>
          </a:xfrm>
        </p:grpSpPr>
        <p:sp>
          <p:nvSpPr>
            <p:cNvPr id="141387" name="Freeform 33"/>
            <p:cNvSpPr>
              <a:spLocks/>
            </p:cNvSpPr>
            <p:nvPr/>
          </p:nvSpPr>
          <p:spPr bwMode="auto">
            <a:xfrm>
              <a:off x="2120" y="3576"/>
              <a:ext cx="119" cy="1"/>
            </a:xfrm>
            <a:custGeom>
              <a:avLst/>
              <a:gdLst>
                <a:gd name="T0" fmla="*/ 0 w 13"/>
                <a:gd name="T1" fmla="*/ 0 h 1"/>
                <a:gd name="T2" fmla="*/ 13 w 13"/>
                <a:gd name="T3" fmla="*/ 0 h 1"/>
                <a:gd name="T4" fmla="*/ 13 w 13"/>
                <a:gd name="T5" fmla="*/ 0 h 1"/>
                <a:gd name="T6" fmla="*/ 0 60000 65536"/>
                <a:gd name="T7" fmla="*/ 0 60000 65536"/>
                <a:gd name="T8" fmla="*/ 0 60000 65536"/>
                <a:gd name="T9" fmla="*/ 0 w 13"/>
                <a:gd name="T10" fmla="*/ 0 h 1"/>
                <a:gd name="T11" fmla="*/ 13 w 13"/>
                <a:gd name="T12" fmla="*/ 1 h 1"/>
              </a:gdLst>
              <a:ahLst/>
              <a:cxnLst>
                <a:cxn ang="T6">
                  <a:pos x="T0" y="T1"/>
                </a:cxn>
                <a:cxn ang="T7">
                  <a:pos x="T2" y="T3"/>
                </a:cxn>
                <a:cxn ang="T8">
                  <a:pos x="T4" y="T5"/>
                </a:cxn>
              </a:cxnLst>
              <a:rect l="T9" t="T10" r="T11" b="T12"/>
              <a:pathLst>
                <a:path w="13" h="1">
                  <a:moveTo>
                    <a:pt x="0" y="0"/>
                  </a:moveTo>
                  <a:lnTo>
                    <a:pt x="13" y="0"/>
                  </a:lnTo>
                </a:path>
              </a:pathLst>
            </a:custGeom>
            <a:noFill/>
            <a:ln w="28575">
              <a:solidFill>
                <a:srgbClr val="009900"/>
              </a:solidFill>
              <a:round/>
              <a:headEnd/>
              <a:tailEnd/>
            </a:ln>
          </p:spPr>
          <p:txBody>
            <a:bodyPr/>
            <a:lstStyle/>
            <a:p>
              <a:pPr>
                <a:defRPr/>
              </a:pPr>
              <a:endParaRPr lang="en-US">
                <a:latin typeface="+mn-lt"/>
              </a:endParaRPr>
            </a:p>
          </p:txBody>
        </p:sp>
        <p:sp>
          <p:nvSpPr>
            <p:cNvPr id="141388" name="Freeform 34"/>
            <p:cNvSpPr>
              <a:spLocks/>
            </p:cNvSpPr>
            <p:nvPr/>
          </p:nvSpPr>
          <p:spPr bwMode="auto">
            <a:xfrm>
              <a:off x="2257" y="3576"/>
              <a:ext cx="64" cy="1"/>
            </a:xfrm>
            <a:custGeom>
              <a:avLst/>
              <a:gdLst>
                <a:gd name="T0" fmla="*/ 0 w 7"/>
                <a:gd name="T1" fmla="*/ 0 h 1"/>
                <a:gd name="T2" fmla="*/ 7 w 7"/>
                <a:gd name="T3" fmla="*/ 0 h 1"/>
                <a:gd name="T4" fmla="*/ 7 w 7"/>
                <a:gd name="T5" fmla="*/ 0 h 1"/>
                <a:gd name="T6" fmla="*/ 0 60000 65536"/>
                <a:gd name="T7" fmla="*/ 0 60000 65536"/>
                <a:gd name="T8" fmla="*/ 0 60000 65536"/>
                <a:gd name="T9" fmla="*/ 0 w 7"/>
                <a:gd name="T10" fmla="*/ 0 h 1"/>
                <a:gd name="T11" fmla="*/ 7 w 7"/>
                <a:gd name="T12" fmla="*/ 1 h 1"/>
              </a:gdLst>
              <a:ahLst/>
              <a:cxnLst>
                <a:cxn ang="T6">
                  <a:pos x="T0" y="T1"/>
                </a:cxn>
                <a:cxn ang="T7">
                  <a:pos x="T2" y="T3"/>
                </a:cxn>
                <a:cxn ang="T8">
                  <a:pos x="T4" y="T5"/>
                </a:cxn>
              </a:cxnLst>
              <a:rect l="T9" t="T10" r="T11" b="T12"/>
              <a:pathLst>
                <a:path w="7" h="1">
                  <a:moveTo>
                    <a:pt x="0" y="0"/>
                  </a:moveTo>
                  <a:lnTo>
                    <a:pt x="7" y="0"/>
                  </a:lnTo>
                </a:path>
              </a:pathLst>
            </a:custGeom>
            <a:noFill/>
            <a:ln w="28575">
              <a:solidFill>
                <a:srgbClr val="009900"/>
              </a:solidFill>
              <a:round/>
              <a:headEnd/>
              <a:tailEnd/>
            </a:ln>
          </p:spPr>
          <p:txBody>
            <a:bodyPr/>
            <a:lstStyle/>
            <a:p>
              <a:pPr>
                <a:defRPr/>
              </a:pPr>
              <a:endParaRPr lang="en-US">
                <a:latin typeface="+mn-lt"/>
              </a:endParaRPr>
            </a:p>
          </p:txBody>
        </p:sp>
        <p:sp>
          <p:nvSpPr>
            <p:cNvPr id="141389" name="Freeform 35"/>
            <p:cNvSpPr>
              <a:spLocks/>
            </p:cNvSpPr>
            <p:nvPr/>
          </p:nvSpPr>
          <p:spPr bwMode="auto">
            <a:xfrm>
              <a:off x="2321" y="3576"/>
              <a:ext cx="55" cy="1"/>
            </a:xfrm>
            <a:custGeom>
              <a:avLst/>
              <a:gdLst>
                <a:gd name="T0" fmla="*/ 0 w 6"/>
                <a:gd name="T1" fmla="*/ 0 h 1"/>
                <a:gd name="T2" fmla="*/ 6 w 6"/>
                <a:gd name="T3" fmla="*/ 0 h 1"/>
                <a:gd name="T4" fmla="*/ 6 w 6"/>
                <a:gd name="T5" fmla="*/ 0 h 1"/>
                <a:gd name="T6" fmla="*/ 0 60000 65536"/>
                <a:gd name="T7" fmla="*/ 0 60000 65536"/>
                <a:gd name="T8" fmla="*/ 0 60000 65536"/>
                <a:gd name="T9" fmla="*/ 0 w 6"/>
                <a:gd name="T10" fmla="*/ 0 h 1"/>
                <a:gd name="T11" fmla="*/ 6 w 6"/>
                <a:gd name="T12" fmla="*/ 1 h 1"/>
              </a:gdLst>
              <a:ahLst/>
              <a:cxnLst>
                <a:cxn ang="T6">
                  <a:pos x="T0" y="T1"/>
                </a:cxn>
                <a:cxn ang="T7">
                  <a:pos x="T2" y="T3"/>
                </a:cxn>
                <a:cxn ang="T8">
                  <a:pos x="T4" y="T5"/>
                </a:cxn>
              </a:cxnLst>
              <a:rect l="T9" t="T10" r="T11" b="T12"/>
              <a:pathLst>
                <a:path w="6" h="1">
                  <a:moveTo>
                    <a:pt x="0" y="0"/>
                  </a:moveTo>
                  <a:lnTo>
                    <a:pt x="6" y="0"/>
                  </a:lnTo>
                </a:path>
              </a:pathLst>
            </a:custGeom>
            <a:noFill/>
            <a:ln w="28575">
              <a:solidFill>
                <a:srgbClr val="009900"/>
              </a:solidFill>
              <a:round/>
              <a:headEnd/>
              <a:tailEnd/>
            </a:ln>
          </p:spPr>
          <p:txBody>
            <a:bodyPr/>
            <a:lstStyle/>
            <a:p>
              <a:pPr>
                <a:defRPr/>
              </a:pPr>
              <a:endParaRPr lang="en-US">
                <a:latin typeface="+mn-lt"/>
              </a:endParaRPr>
            </a:p>
          </p:txBody>
        </p:sp>
        <p:sp>
          <p:nvSpPr>
            <p:cNvPr id="141390" name="Freeform 36"/>
            <p:cNvSpPr>
              <a:spLocks/>
            </p:cNvSpPr>
            <p:nvPr/>
          </p:nvSpPr>
          <p:spPr bwMode="auto">
            <a:xfrm>
              <a:off x="2642" y="3522"/>
              <a:ext cx="55" cy="54"/>
            </a:xfrm>
            <a:custGeom>
              <a:avLst/>
              <a:gdLst>
                <a:gd name="T0" fmla="*/ 0 w 6"/>
                <a:gd name="T1" fmla="*/ 9 h 9"/>
                <a:gd name="T2" fmla="*/ 6 w 6"/>
                <a:gd name="T3" fmla="*/ 9 h 9"/>
                <a:gd name="T4" fmla="*/ 6 w 6"/>
                <a:gd name="T5" fmla="*/ 0 h 9"/>
                <a:gd name="T6" fmla="*/ 0 60000 65536"/>
                <a:gd name="T7" fmla="*/ 0 60000 65536"/>
                <a:gd name="T8" fmla="*/ 0 60000 65536"/>
                <a:gd name="T9" fmla="*/ 0 w 6"/>
                <a:gd name="T10" fmla="*/ 0 h 9"/>
                <a:gd name="T11" fmla="*/ 6 w 6"/>
                <a:gd name="T12" fmla="*/ 9 h 9"/>
              </a:gdLst>
              <a:ahLst/>
              <a:cxnLst>
                <a:cxn ang="T6">
                  <a:pos x="T0" y="T1"/>
                </a:cxn>
                <a:cxn ang="T7">
                  <a:pos x="T2" y="T3"/>
                </a:cxn>
                <a:cxn ang="T8">
                  <a:pos x="T4" y="T5"/>
                </a:cxn>
              </a:cxnLst>
              <a:rect l="T9" t="T10" r="T11" b="T12"/>
              <a:pathLst>
                <a:path w="6" h="9">
                  <a:moveTo>
                    <a:pt x="0" y="9"/>
                  </a:moveTo>
                  <a:lnTo>
                    <a:pt x="6" y="9"/>
                  </a:lnTo>
                  <a:lnTo>
                    <a:pt x="6" y="0"/>
                  </a:lnTo>
                </a:path>
              </a:pathLst>
            </a:custGeom>
            <a:noFill/>
            <a:ln w="28575">
              <a:solidFill>
                <a:srgbClr val="009900"/>
              </a:solidFill>
              <a:round/>
              <a:headEnd/>
              <a:tailEnd/>
            </a:ln>
          </p:spPr>
          <p:txBody>
            <a:bodyPr/>
            <a:lstStyle/>
            <a:p>
              <a:pPr>
                <a:defRPr/>
              </a:pPr>
              <a:endParaRPr lang="en-US">
                <a:latin typeface="+mn-lt"/>
              </a:endParaRPr>
            </a:p>
          </p:txBody>
        </p:sp>
        <p:sp>
          <p:nvSpPr>
            <p:cNvPr id="141391" name="Freeform 37"/>
            <p:cNvSpPr>
              <a:spLocks/>
            </p:cNvSpPr>
            <p:nvPr/>
          </p:nvSpPr>
          <p:spPr bwMode="auto">
            <a:xfrm>
              <a:off x="2715" y="3378"/>
              <a:ext cx="46" cy="72"/>
            </a:xfrm>
            <a:custGeom>
              <a:avLst/>
              <a:gdLst>
                <a:gd name="T0" fmla="*/ 0 w 5"/>
                <a:gd name="T1" fmla="*/ 12 h 12"/>
                <a:gd name="T2" fmla="*/ 5 w 5"/>
                <a:gd name="T3" fmla="*/ 12 h 12"/>
                <a:gd name="T4" fmla="*/ 5 w 5"/>
                <a:gd name="T5" fmla="*/ 0 h 12"/>
                <a:gd name="T6" fmla="*/ 0 60000 65536"/>
                <a:gd name="T7" fmla="*/ 0 60000 65536"/>
                <a:gd name="T8" fmla="*/ 0 60000 65536"/>
                <a:gd name="T9" fmla="*/ 0 w 5"/>
                <a:gd name="T10" fmla="*/ 0 h 12"/>
                <a:gd name="T11" fmla="*/ 5 w 5"/>
                <a:gd name="T12" fmla="*/ 12 h 12"/>
              </a:gdLst>
              <a:ahLst/>
              <a:cxnLst>
                <a:cxn ang="T6">
                  <a:pos x="T0" y="T1"/>
                </a:cxn>
                <a:cxn ang="T7">
                  <a:pos x="T2" y="T3"/>
                </a:cxn>
                <a:cxn ang="T8">
                  <a:pos x="T4" y="T5"/>
                </a:cxn>
              </a:cxnLst>
              <a:rect l="T9" t="T10" r="T11" b="T12"/>
              <a:pathLst>
                <a:path w="5" h="12">
                  <a:moveTo>
                    <a:pt x="0" y="12"/>
                  </a:moveTo>
                  <a:lnTo>
                    <a:pt x="5" y="12"/>
                  </a:lnTo>
                  <a:lnTo>
                    <a:pt x="5" y="0"/>
                  </a:lnTo>
                </a:path>
              </a:pathLst>
            </a:custGeom>
            <a:noFill/>
            <a:ln w="28575">
              <a:solidFill>
                <a:srgbClr val="009900"/>
              </a:solidFill>
              <a:round/>
              <a:headEnd/>
              <a:tailEnd/>
            </a:ln>
          </p:spPr>
          <p:txBody>
            <a:bodyPr/>
            <a:lstStyle/>
            <a:p>
              <a:pPr>
                <a:defRPr/>
              </a:pPr>
              <a:endParaRPr lang="en-US">
                <a:latin typeface="+mn-lt"/>
              </a:endParaRPr>
            </a:p>
          </p:txBody>
        </p:sp>
        <p:sp>
          <p:nvSpPr>
            <p:cNvPr id="141392" name="Freeform 38"/>
            <p:cNvSpPr>
              <a:spLocks/>
            </p:cNvSpPr>
            <p:nvPr/>
          </p:nvSpPr>
          <p:spPr bwMode="auto">
            <a:xfrm>
              <a:off x="2761" y="3306"/>
              <a:ext cx="18" cy="72"/>
            </a:xfrm>
            <a:custGeom>
              <a:avLst/>
              <a:gdLst>
                <a:gd name="T0" fmla="*/ 0 w 2"/>
                <a:gd name="T1" fmla="*/ 12 h 12"/>
                <a:gd name="T2" fmla="*/ 2 w 2"/>
                <a:gd name="T3" fmla="*/ 12 h 12"/>
                <a:gd name="T4" fmla="*/ 2 w 2"/>
                <a:gd name="T5" fmla="*/ 0 h 12"/>
                <a:gd name="T6" fmla="*/ 0 60000 65536"/>
                <a:gd name="T7" fmla="*/ 0 60000 65536"/>
                <a:gd name="T8" fmla="*/ 0 60000 65536"/>
                <a:gd name="T9" fmla="*/ 0 w 2"/>
                <a:gd name="T10" fmla="*/ 0 h 12"/>
                <a:gd name="T11" fmla="*/ 2 w 2"/>
                <a:gd name="T12" fmla="*/ 12 h 12"/>
              </a:gdLst>
              <a:ahLst/>
              <a:cxnLst>
                <a:cxn ang="T6">
                  <a:pos x="T0" y="T1"/>
                </a:cxn>
                <a:cxn ang="T7">
                  <a:pos x="T2" y="T3"/>
                </a:cxn>
                <a:cxn ang="T8">
                  <a:pos x="T4" y="T5"/>
                </a:cxn>
              </a:cxnLst>
              <a:rect l="T9" t="T10" r="T11" b="T12"/>
              <a:pathLst>
                <a:path w="2" h="12">
                  <a:moveTo>
                    <a:pt x="0" y="12"/>
                  </a:moveTo>
                  <a:lnTo>
                    <a:pt x="2" y="12"/>
                  </a:lnTo>
                  <a:lnTo>
                    <a:pt x="2" y="0"/>
                  </a:lnTo>
                </a:path>
              </a:pathLst>
            </a:custGeom>
            <a:noFill/>
            <a:ln w="28575">
              <a:solidFill>
                <a:srgbClr val="009900"/>
              </a:solidFill>
              <a:round/>
              <a:headEnd/>
              <a:tailEnd/>
            </a:ln>
          </p:spPr>
          <p:txBody>
            <a:bodyPr/>
            <a:lstStyle/>
            <a:p>
              <a:pPr>
                <a:defRPr/>
              </a:pPr>
              <a:endParaRPr lang="en-US">
                <a:latin typeface="+mn-lt"/>
              </a:endParaRPr>
            </a:p>
          </p:txBody>
        </p:sp>
        <p:sp>
          <p:nvSpPr>
            <p:cNvPr id="141393" name="Freeform 39"/>
            <p:cNvSpPr>
              <a:spLocks/>
            </p:cNvSpPr>
            <p:nvPr/>
          </p:nvSpPr>
          <p:spPr bwMode="auto">
            <a:xfrm>
              <a:off x="2779" y="3228"/>
              <a:ext cx="2" cy="78"/>
            </a:xfrm>
            <a:custGeom>
              <a:avLst/>
              <a:gdLst>
                <a:gd name="T0" fmla="*/ 0 w 2"/>
                <a:gd name="T1" fmla="*/ 13 h 13"/>
                <a:gd name="T2" fmla="*/ 0 w 2"/>
                <a:gd name="T3" fmla="*/ 13 h 13"/>
                <a:gd name="T4" fmla="*/ 0 w 2"/>
                <a:gd name="T5" fmla="*/ 0 h 13"/>
                <a:gd name="T6" fmla="*/ 0 60000 65536"/>
                <a:gd name="T7" fmla="*/ 0 60000 65536"/>
                <a:gd name="T8" fmla="*/ 0 60000 65536"/>
                <a:gd name="T9" fmla="*/ 0 w 2"/>
                <a:gd name="T10" fmla="*/ 0 h 13"/>
                <a:gd name="T11" fmla="*/ 2 w 2"/>
                <a:gd name="T12" fmla="*/ 13 h 13"/>
              </a:gdLst>
              <a:ahLst/>
              <a:cxnLst>
                <a:cxn ang="T6">
                  <a:pos x="T0" y="T1"/>
                </a:cxn>
                <a:cxn ang="T7">
                  <a:pos x="T2" y="T3"/>
                </a:cxn>
                <a:cxn ang="T8">
                  <a:pos x="T4" y="T5"/>
                </a:cxn>
              </a:cxnLst>
              <a:rect l="T9" t="T10" r="T11" b="T12"/>
              <a:pathLst>
                <a:path w="2" h="13">
                  <a:moveTo>
                    <a:pt x="0" y="13"/>
                  </a:moveTo>
                  <a:lnTo>
                    <a:pt x="0" y="13"/>
                  </a:lnTo>
                  <a:lnTo>
                    <a:pt x="0" y="0"/>
                  </a:lnTo>
                </a:path>
              </a:pathLst>
            </a:custGeom>
            <a:noFill/>
            <a:ln w="28575">
              <a:solidFill>
                <a:srgbClr val="009900"/>
              </a:solidFill>
              <a:round/>
              <a:headEnd/>
              <a:tailEnd/>
            </a:ln>
          </p:spPr>
          <p:txBody>
            <a:bodyPr/>
            <a:lstStyle/>
            <a:p>
              <a:pPr>
                <a:defRPr/>
              </a:pPr>
              <a:endParaRPr lang="en-US">
                <a:latin typeface="+mn-lt"/>
              </a:endParaRPr>
            </a:p>
          </p:txBody>
        </p:sp>
        <p:sp>
          <p:nvSpPr>
            <p:cNvPr id="141394" name="Freeform 40"/>
            <p:cNvSpPr>
              <a:spLocks/>
            </p:cNvSpPr>
            <p:nvPr/>
          </p:nvSpPr>
          <p:spPr bwMode="auto">
            <a:xfrm>
              <a:off x="2779" y="3156"/>
              <a:ext cx="18" cy="72"/>
            </a:xfrm>
            <a:custGeom>
              <a:avLst/>
              <a:gdLst>
                <a:gd name="T0" fmla="*/ 0 w 2"/>
                <a:gd name="T1" fmla="*/ 12 h 12"/>
                <a:gd name="T2" fmla="*/ 2 w 2"/>
                <a:gd name="T3" fmla="*/ 12 h 12"/>
                <a:gd name="T4" fmla="*/ 2 w 2"/>
                <a:gd name="T5" fmla="*/ 0 h 12"/>
                <a:gd name="T6" fmla="*/ 0 60000 65536"/>
                <a:gd name="T7" fmla="*/ 0 60000 65536"/>
                <a:gd name="T8" fmla="*/ 0 60000 65536"/>
                <a:gd name="T9" fmla="*/ 0 w 2"/>
                <a:gd name="T10" fmla="*/ 0 h 12"/>
                <a:gd name="T11" fmla="*/ 2 w 2"/>
                <a:gd name="T12" fmla="*/ 12 h 12"/>
              </a:gdLst>
              <a:ahLst/>
              <a:cxnLst>
                <a:cxn ang="T6">
                  <a:pos x="T0" y="T1"/>
                </a:cxn>
                <a:cxn ang="T7">
                  <a:pos x="T2" y="T3"/>
                </a:cxn>
                <a:cxn ang="T8">
                  <a:pos x="T4" y="T5"/>
                </a:cxn>
              </a:cxnLst>
              <a:rect l="T9" t="T10" r="T11" b="T12"/>
              <a:pathLst>
                <a:path w="2" h="12">
                  <a:moveTo>
                    <a:pt x="0" y="12"/>
                  </a:moveTo>
                  <a:lnTo>
                    <a:pt x="2" y="12"/>
                  </a:lnTo>
                  <a:lnTo>
                    <a:pt x="2" y="0"/>
                  </a:lnTo>
                </a:path>
              </a:pathLst>
            </a:custGeom>
            <a:noFill/>
            <a:ln w="28575">
              <a:solidFill>
                <a:srgbClr val="009900"/>
              </a:solidFill>
              <a:round/>
              <a:headEnd/>
              <a:tailEnd/>
            </a:ln>
          </p:spPr>
          <p:txBody>
            <a:bodyPr/>
            <a:lstStyle/>
            <a:p>
              <a:pPr>
                <a:defRPr/>
              </a:pPr>
              <a:endParaRPr lang="en-US">
                <a:latin typeface="+mn-lt"/>
              </a:endParaRPr>
            </a:p>
          </p:txBody>
        </p:sp>
        <p:grpSp>
          <p:nvGrpSpPr>
            <p:cNvPr id="172114" name="Group 41"/>
            <p:cNvGrpSpPr>
              <a:grpSpLocks/>
            </p:cNvGrpSpPr>
            <p:nvPr/>
          </p:nvGrpSpPr>
          <p:grpSpPr bwMode="auto">
            <a:xfrm>
              <a:off x="1008" y="1392"/>
              <a:ext cx="4116" cy="2232"/>
              <a:chOff x="1008" y="1392"/>
              <a:chExt cx="4116" cy="2232"/>
            </a:xfrm>
          </p:grpSpPr>
          <p:sp>
            <p:nvSpPr>
              <p:cNvPr id="141396" name="Freeform 42"/>
              <p:cNvSpPr>
                <a:spLocks/>
              </p:cNvSpPr>
              <p:nvPr/>
            </p:nvSpPr>
            <p:spPr bwMode="auto">
              <a:xfrm>
                <a:off x="2239" y="3576"/>
                <a:ext cx="18" cy="1"/>
              </a:xfrm>
              <a:custGeom>
                <a:avLst/>
                <a:gdLst>
                  <a:gd name="T0" fmla="*/ 0 w 2"/>
                  <a:gd name="T1" fmla="*/ 0 h 1"/>
                  <a:gd name="T2" fmla="*/ 2 w 2"/>
                  <a:gd name="T3" fmla="*/ 0 h 1"/>
                  <a:gd name="T4" fmla="*/ 2 w 2"/>
                  <a:gd name="T5" fmla="*/ 0 h 1"/>
                  <a:gd name="T6" fmla="*/ 0 60000 65536"/>
                  <a:gd name="T7" fmla="*/ 0 60000 65536"/>
                  <a:gd name="T8" fmla="*/ 0 60000 65536"/>
                  <a:gd name="T9" fmla="*/ 0 w 2"/>
                  <a:gd name="T10" fmla="*/ 0 h 1"/>
                  <a:gd name="T11" fmla="*/ 2 w 2"/>
                  <a:gd name="T12" fmla="*/ 1 h 1"/>
                </a:gdLst>
                <a:ahLst/>
                <a:cxnLst>
                  <a:cxn ang="T6">
                    <a:pos x="T0" y="T1"/>
                  </a:cxn>
                  <a:cxn ang="T7">
                    <a:pos x="T2" y="T3"/>
                  </a:cxn>
                  <a:cxn ang="T8">
                    <a:pos x="T4" y="T5"/>
                  </a:cxn>
                </a:cxnLst>
                <a:rect l="T9" t="T10" r="T11" b="T12"/>
                <a:pathLst>
                  <a:path w="2" h="1">
                    <a:moveTo>
                      <a:pt x="0" y="0"/>
                    </a:moveTo>
                    <a:lnTo>
                      <a:pt x="2" y="0"/>
                    </a:lnTo>
                  </a:path>
                </a:pathLst>
              </a:custGeom>
              <a:noFill/>
              <a:ln w="28575">
                <a:solidFill>
                  <a:srgbClr val="009900"/>
                </a:solidFill>
                <a:round/>
                <a:headEnd/>
                <a:tailEnd/>
              </a:ln>
            </p:spPr>
            <p:txBody>
              <a:bodyPr/>
              <a:lstStyle/>
              <a:p>
                <a:pPr>
                  <a:defRPr/>
                </a:pPr>
                <a:endParaRPr lang="en-US">
                  <a:latin typeface="+mn-lt"/>
                </a:endParaRPr>
              </a:p>
            </p:txBody>
          </p:sp>
          <p:sp>
            <p:nvSpPr>
              <p:cNvPr id="141397" name="Freeform 43"/>
              <p:cNvSpPr>
                <a:spLocks/>
              </p:cNvSpPr>
              <p:nvPr/>
            </p:nvSpPr>
            <p:spPr bwMode="auto">
              <a:xfrm>
                <a:off x="2376" y="3576"/>
                <a:ext cx="266" cy="1"/>
              </a:xfrm>
              <a:custGeom>
                <a:avLst/>
                <a:gdLst>
                  <a:gd name="T0" fmla="*/ 0 w 29"/>
                  <a:gd name="T1" fmla="*/ 0 h 1"/>
                  <a:gd name="T2" fmla="*/ 29 w 29"/>
                  <a:gd name="T3" fmla="*/ 0 h 1"/>
                  <a:gd name="T4" fmla="*/ 29 w 29"/>
                  <a:gd name="T5" fmla="*/ 0 h 1"/>
                  <a:gd name="T6" fmla="*/ 0 60000 65536"/>
                  <a:gd name="T7" fmla="*/ 0 60000 65536"/>
                  <a:gd name="T8" fmla="*/ 0 60000 65536"/>
                  <a:gd name="T9" fmla="*/ 0 w 29"/>
                  <a:gd name="T10" fmla="*/ 0 h 1"/>
                  <a:gd name="T11" fmla="*/ 29 w 29"/>
                  <a:gd name="T12" fmla="*/ 1 h 1"/>
                </a:gdLst>
                <a:ahLst/>
                <a:cxnLst>
                  <a:cxn ang="T6">
                    <a:pos x="T0" y="T1"/>
                  </a:cxn>
                  <a:cxn ang="T7">
                    <a:pos x="T2" y="T3"/>
                  </a:cxn>
                  <a:cxn ang="T8">
                    <a:pos x="T4" y="T5"/>
                  </a:cxn>
                </a:cxnLst>
                <a:rect l="T9" t="T10" r="T11" b="T12"/>
                <a:pathLst>
                  <a:path w="29" h="1">
                    <a:moveTo>
                      <a:pt x="0" y="0"/>
                    </a:moveTo>
                    <a:lnTo>
                      <a:pt x="29" y="0"/>
                    </a:lnTo>
                  </a:path>
                </a:pathLst>
              </a:custGeom>
              <a:noFill/>
              <a:ln w="28575">
                <a:solidFill>
                  <a:srgbClr val="009900"/>
                </a:solidFill>
                <a:round/>
                <a:headEnd/>
                <a:tailEnd/>
              </a:ln>
            </p:spPr>
            <p:txBody>
              <a:bodyPr/>
              <a:lstStyle/>
              <a:p>
                <a:pPr>
                  <a:defRPr/>
                </a:pPr>
                <a:endParaRPr lang="en-US">
                  <a:latin typeface="+mn-lt"/>
                </a:endParaRPr>
              </a:p>
            </p:txBody>
          </p:sp>
          <p:sp>
            <p:nvSpPr>
              <p:cNvPr id="141398" name="Freeform 44"/>
              <p:cNvSpPr>
                <a:spLocks/>
              </p:cNvSpPr>
              <p:nvPr/>
            </p:nvSpPr>
            <p:spPr bwMode="auto">
              <a:xfrm>
                <a:off x="2697" y="3450"/>
                <a:ext cx="18" cy="72"/>
              </a:xfrm>
              <a:custGeom>
                <a:avLst/>
                <a:gdLst>
                  <a:gd name="T0" fmla="*/ 0 w 2"/>
                  <a:gd name="T1" fmla="*/ 12 h 12"/>
                  <a:gd name="T2" fmla="*/ 2 w 2"/>
                  <a:gd name="T3" fmla="*/ 12 h 12"/>
                  <a:gd name="T4" fmla="*/ 2 w 2"/>
                  <a:gd name="T5" fmla="*/ 0 h 12"/>
                  <a:gd name="T6" fmla="*/ 0 60000 65536"/>
                  <a:gd name="T7" fmla="*/ 0 60000 65536"/>
                  <a:gd name="T8" fmla="*/ 0 60000 65536"/>
                  <a:gd name="T9" fmla="*/ 0 w 2"/>
                  <a:gd name="T10" fmla="*/ 0 h 12"/>
                  <a:gd name="T11" fmla="*/ 2 w 2"/>
                  <a:gd name="T12" fmla="*/ 12 h 12"/>
                </a:gdLst>
                <a:ahLst/>
                <a:cxnLst>
                  <a:cxn ang="T6">
                    <a:pos x="T0" y="T1"/>
                  </a:cxn>
                  <a:cxn ang="T7">
                    <a:pos x="T2" y="T3"/>
                  </a:cxn>
                  <a:cxn ang="T8">
                    <a:pos x="T4" y="T5"/>
                  </a:cxn>
                </a:cxnLst>
                <a:rect l="T9" t="T10" r="T11" b="T12"/>
                <a:pathLst>
                  <a:path w="2" h="12">
                    <a:moveTo>
                      <a:pt x="0" y="12"/>
                    </a:moveTo>
                    <a:lnTo>
                      <a:pt x="2" y="12"/>
                    </a:lnTo>
                    <a:lnTo>
                      <a:pt x="2" y="0"/>
                    </a:lnTo>
                  </a:path>
                </a:pathLst>
              </a:custGeom>
              <a:noFill/>
              <a:ln w="28575">
                <a:solidFill>
                  <a:srgbClr val="009900"/>
                </a:solidFill>
                <a:round/>
                <a:headEnd/>
                <a:tailEnd/>
              </a:ln>
            </p:spPr>
            <p:txBody>
              <a:bodyPr/>
              <a:lstStyle/>
              <a:p>
                <a:pPr>
                  <a:defRPr/>
                </a:pPr>
                <a:endParaRPr lang="en-US">
                  <a:latin typeface="+mn-lt"/>
                </a:endParaRPr>
              </a:p>
            </p:txBody>
          </p:sp>
          <p:sp>
            <p:nvSpPr>
              <p:cNvPr id="141399" name="Freeform 45"/>
              <p:cNvSpPr>
                <a:spLocks/>
              </p:cNvSpPr>
              <p:nvPr/>
            </p:nvSpPr>
            <p:spPr bwMode="auto">
              <a:xfrm rot="5400000">
                <a:off x="1281" y="2786"/>
                <a:ext cx="1" cy="528"/>
              </a:xfrm>
              <a:custGeom>
                <a:avLst/>
                <a:gdLst>
                  <a:gd name="T0" fmla="*/ 0 w 1"/>
                  <a:gd name="T1" fmla="*/ 88 h 88"/>
                  <a:gd name="T2" fmla="*/ 0 w 1"/>
                  <a:gd name="T3" fmla="*/ 88 h 88"/>
                  <a:gd name="T4" fmla="*/ 0 w 1"/>
                  <a:gd name="T5" fmla="*/ 0 h 88"/>
                  <a:gd name="T6" fmla="*/ 0 60000 65536"/>
                  <a:gd name="T7" fmla="*/ 0 60000 65536"/>
                  <a:gd name="T8" fmla="*/ 0 60000 65536"/>
                  <a:gd name="T9" fmla="*/ 0 w 1"/>
                  <a:gd name="T10" fmla="*/ 0 h 88"/>
                  <a:gd name="T11" fmla="*/ 1 w 1"/>
                  <a:gd name="T12" fmla="*/ 88 h 88"/>
                </a:gdLst>
                <a:ahLst/>
                <a:cxnLst>
                  <a:cxn ang="T6">
                    <a:pos x="T0" y="T1"/>
                  </a:cxn>
                  <a:cxn ang="T7">
                    <a:pos x="T2" y="T3"/>
                  </a:cxn>
                  <a:cxn ang="T8">
                    <a:pos x="T4" y="T5"/>
                  </a:cxn>
                </a:cxnLst>
                <a:rect l="T9" t="T10" r="T11" b="T12"/>
                <a:pathLst>
                  <a:path w="1" h="88">
                    <a:moveTo>
                      <a:pt x="0" y="88"/>
                    </a:moveTo>
                    <a:lnTo>
                      <a:pt x="0" y="88"/>
                    </a:lnTo>
                    <a:lnTo>
                      <a:pt x="0" y="0"/>
                    </a:lnTo>
                  </a:path>
                </a:pathLst>
              </a:custGeom>
              <a:noFill/>
              <a:ln w="28575">
                <a:solidFill>
                  <a:srgbClr val="009900"/>
                </a:solidFill>
                <a:round/>
                <a:headEnd/>
                <a:tailEnd/>
              </a:ln>
            </p:spPr>
            <p:txBody>
              <a:bodyPr/>
              <a:lstStyle/>
              <a:p>
                <a:pPr>
                  <a:defRPr/>
                </a:pPr>
                <a:endParaRPr lang="en-US">
                  <a:latin typeface="+mn-lt"/>
                </a:endParaRPr>
              </a:p>
            </p:txBody>
          </p:sp>
          <p:sp>
            <p:nvSpPr>
              <p:cNvPr id="141400" name="Freeform 46"/>
              <p:cNvSpPr>
                <a:spLocks/>
              </p:cNvSpPr>
              <p:nvPr/>
            </p:nvSpPr>
            <p:spPr bwMode="auto">
              <a:xfrm>
                <a:off x="1471" y="2976"/>
                <a:ext cx="631" cy="72"/>
              </a:xfrm>
              <a:custGeom>
                <a:avLst/>
                <a:gdLst>
                  <a:gd name="T0" fmla="*/ 0 w 69"/>
                  <a:gd name="T1" fmla="*/ 12 h 12"/>
                  <a:gd name="T2" fmla="*/ 69 w 69"/>
                  <a:gd name="T3" fmla="*/ 12 h 12"/>
                  <a:gd name="T4" fmla="*/ 69 w 69"/>
                  <a:gd name="T5" fmla="*/ 0 h 12"/>
                  <a:gd name="T6" fmla="*/ 0 60000 65536"/>
                  <a:gd name="T7" fmla="*/ 0 60000 65536"/>
                  <a:gd name="T8" fmla="*/ 0 60000 65536"/>
                  <a:gd name="T9" fmla="*/ 0 w 69"/>
                  <a:gd name="T10" fmla="*/ 0 h 12"/>
                  <a:gd name="T11" fmla="*/ 69 w 69"/>
                  <a:gd name="T12" fmla="*/ 12 h 12"/>
                </a:gdLst>
                <a:ahLst/>
                <a:cxnLst>
                  <a:cxn ang="T6">
                    <a:pos x="T0" y="T1"/>
                  </a:cxn>
                  <a:cxn ang="T7">
                    <a:pos x="T2" y="T3"/>
                  </a:cxn>
                  <a:cxn ang="T8">
                    <a:pos x="T4" y="T5"/>
                  </a:cxn>
                </a:cxnLst>
                <a:rect l="T9" t="T10" r="T11" b="T12"/>
                <a:pathLst>
                  <a:path w="69" h="12">
                    <a:moveTo>
                      <a:pt x="0" y="12"/>
                    </a:moveTo>
                    <a:lnTo>
                      <a:pt x="69" y="12"/>
                    </a:lnTo>
                    <a:lnTo>
                      <a:pt x="69" y="0"/>
                    </a:lnTo>
                  </a:path>
                </a:pathLst>
              </a:custGeom>
              <a:noFill/>
              <a:ln w="28575">
                <a:solidFill>
                  <a:srgbClr val="009900"/>
                </a:solidFill>
                <a:round/>
                <a:headEnd/>
                <a:tailEnd/>
              </a:ln>
            </p:spPr>
            <p:txBody>
              <a:bodyPr/>
              <a:lstStyle/>
              <a:p>
                <a:pPr>
                  <a:defRPr/>
                </a:pPr>
                <a:endParaRPr lang="en-US">
                  <a:latin typeface="+mn-lt"/>
                </a:endParaRPr>
              </a:p>
            </p:txBody>
          </p:sp>
          <p:sp>
            <p:nvSpPr>
              <p:cNvPr id="141401" name="Freeform 47"/>
              <p:cNvSpPr>
                <a:spLocks/>
              </p:cNvSpPr>
              <p:nvPr/>
            </p:nvSpPr>
            <p:spPr bwMode="auto">
              <a:xfrm>
                <a:off x="2102" y="2904"/>
                <a:ext cx="18" cy="72"/>
              </a:xfrm>
              <a:custGeom>
                <a:avLst/>
                <a:gdLst>
                  <a:gd name="T0" fmla="*/ 0 w 2"/>
                  <a:gd name="T1" fmla="*/ 12 h 12"/>
                  <a:gd name="T2" fmla="*/ 2 w 2"/>
                  <a:gd name="T3" fmla="*/ 12 h 12"/>
                  <a:gd name="T4" fmla="*/ 2 w 2"/>
                  <a:gd name="T5" fmla="*/ 0 h 12"/>
                  <a:gd name="T6" fmla="*/ 0 60000 65536"/>
                  <a:gd name="T7" fmla="*/ 0 60000 65536"/>
                  <a:gd name="T8" fmla="*/ 0 60000 65536"/>
                  <a:gd name="T9" fmla="*/ 0 w 2"/>
                  <a:gd name="T10" fmla="*/ 0 h 12"/>
                  <a:gd name="T11" fmla="*/ 2 w 2"/>
                  <a:gd name="T12" fmla="*/ 12 h 12"/>
                </a:gdLst>
                <a:ahLst/>
                <a:cxnLst>
                  <a:cxn ang="T6">
                    <a:pos x="T0" y="T1"/>
                  </a:cxn>
                  <a:cxn ang="T7">
                    <a:pos x="T2" y="T3"/>
                  </a:cxn>
                  <a:cxn ang="T8">
                    <a:pos x="T4" y="T5"/>
                  </a:cxn>
                </a:cxnLst>
                <a:rect l="T9" t="T10" r="T11" b="T12"/>
                <a:pathLst>
                  <a:path w="2" h="12">
                    <a:moveTo>
                      <a:pt x="0" y="12"/>
                    </a:moveTo>
                    <a:lnTo>
                      <a:pt x="2" y="12"/>
                    </a:lnTo>
                    <a:lnTo>
                      <a:pt x="2" y="0"/>
                    </a:lnTo>
                  </a:path>
                </a:pathLst>
              </a:custGeom>
              <a:noFill/>
              <a:ln w="28575">
                <a:solidFill>
                  <a:srgbClr val="009900"/>
                </a:solidFill>
                <a:round/>
                <a:headEnd/>
                <a:tailEnd/>
              </a:ln>
            </p:spPr>
            <p:txBody>
              <a:bodyPr/>
              <a:lstStyle/>
              <a:p>
                <a:pPr>
                  <a:defRPr/>
                </a:pPr>
                <a:endParaRPr lang="en-US">
                  <a:latin typeface="+mn-lt"/>
                </a:endParaRPr>
              </a:p>
            </p:txBody>
          </p:sp>
          <p:sp>
            <p:nvSpPr>
              <p:cNvPr id="141402" name="Freeform 48"/>
              <p:cNvSpPr>
                <a:spLocks/>
              </p:cNvSpPr>
              <p:nvPr/>
            </p:nvSpPr>
            <p:spPr bwMode="auto">
              <a:xfrm>
                <a:off x="2120" y="2832"/>
                <a:ext cx="119" cy="72"/>
              </a:xfrm>
              <a:custGeom>
                <a:avLst/>
                <a:gdLst>
                  <a:gd name="T0" fmla="*/ 0 w 13"/>
                  <a:gd name="T1" fmla="*/ 12 h 12"/>
                  <a:gd name="T2" fmla="*/ 13 w 13"/>
                  <a:gd name="T3" fmla="*/ 12 h 12"/>
                  <a:gd name="T4" fmla="*/ 13 w 13"/>
                  <a:gd name="T5" fmla="*/ 0 h 12"/>
                  <a:gd name="T6" fmla="*/ 0 60000 65536"/>
                  <a:gd name="T7" fmla="*/ 0 60000 65536"/>
                  <a:gd name="T8" fmla="*/ 0 60000 65536"/>
                  <a:gd name="T9" fmla="*/ 0 w 13"/>
                  <a:gd name="T10" fmla="*/ 0 h 12"/>
                  <a:gd name="T11" fmla="*/ 13 w 13"/>
                  <a:gd name="T12" fmla="*/ 12 h 12"/>
                </a:gdLst>
                <a:ahLst/>
                <a:cxnLst>
                  <a:cxn ang="T6">
                    <a:pos x="T0" y="T1"/>
                  </a:cxn>
                  <a:cxn ang="T7">
                    <a:pos x="T2" y="T3"/>
                  </a:cxn>
                  <a:cxn ang="T8">
                    <a:pos x="T4" y="T5"/>
                  </a:cxn>
                </a:cxnLst>
                <a:rect l="T9" t="T10" r="T11" b="T12"/>
                <a:pathLst>
                  <a:path w="13" h="12">
                    <a:moveTo>
                      <a:pt x="0" y="12"/>
                    </a:moveTo>
                    <a:lnTo>
                      <a:pt x="13" y="12"/>
                    </a:lnTo>
                    <a:lnTo>
                      <a:pt x="13" y="0"/>
                    </a:lnTo>
                  </a:path>
                </a:pathLst>
              </a:custGeom>
              <a:noFill/>
              <a:ln w="28575">
                <a:solidFill>
                  <a:srgbClr val="009900"/>
                </a:solidFill>
                <a:round/>
                <a:headEnd/>
                <a:tailEnd/>
              </a:ln>
            </p:spPr>
            <p:txBody>
              <a:bodyPr/>
              <a:lstStyle/>
              <a:p>
                <a:pPr>
                  <a:defRPr/>
                </a:pPr>
                <a:endParaRPr lang="en-US">
                  <a:latin typeface="+mn-lt"/>
                </a:endParaRPr>
              </a:p>
            </p:txBody>
          </p:sp>
          <p:sp>
            <p:nvSpPr>
              <p:cNvPr id="141403" name="Freeform 49"/>
              <p:cNvSpPr>
                <a:spLocks/>
              </p:cNvSpPr>
              <p:nvPr/>
            </p:nvSpPr>
            <p:spPr bwMode="auto">
              <a:xfrm>
                <a:off x="2239" y="2760"/>
                <a:ext cx="18" cy="72"/>
              </a:xfrm>
              <a:custGeom>
                <a:avLst/>
                <a:gdLst>
                  <a:gd name="T0" fmla="*/ 0 w 2"/>
                  <a:gd name="T1" fmla="*/ 12 h 12"/>
                  <a:gd name="T2" fmla="*/ 2 w 2"/>
                  <a:gd name="T3" fmla="*/ 12 h 12"/>
                  <a:gd name="T4" fmla="*/ 2 w 2"/>
                  <a:gd name="T5" fmla="*/ 0 h 12"/>
                  <a:gd name="T6" fmla="*/ 0 60000 65536"/>
                  <a:gd name="T7" fmla="*/ 0 60000 65536"/>
                  <a:gd name="T8" fmla="*/ 0 60000 65536"/>
                  <a:gd name="T9" fmla="*/ 0 w 2"/>
                  <a:gd name="T10" fmla="*/ 0 h 12"/>
                  <a:gd name="T11" fmla="*/ 2 w 2"/>
                  <a:gd name="T12" fmla="*/ 12 h 12"/>
                </a:gdLst>
                <a:ahLst/>
                <a:cxnLst>
                  <a:cxn ang="T6">
                    <a:pos x="T0" y="T1"/>
                  </a:cxn>
                  <a:cxn ang="T7">
                    <a:pos x="T2" y="T3"/>
                  </a:cxn>
                  <a:cxn ang="T8">
                    <a:pos x="T4" y="T5"/>
                  </a:cxn>
                </a:cxnLst>
                <a:rect l="T9" t="T10" r="T11" b="T12"/>
                <a:pathLst>
                  <a:path w="2" h="12">
                    <a:moveTo>
                      <a:pt x="0" y="12"/>
                    </a:moveTo>
                    <a:lnTo>
                      <a:pt x="2" y="12"/>
                    </a:lnTo>
                    <a:lnTo>
                      <a:pt x="2" y="0"/>
                    </a:lnTo>
                  </a:path>
                </a:pathLst>
              </a:custGeom>
              <a:noFill/>
              <a:ln w="28575">
                <a:solidFill>
                  <a:srgbClr val="009900"/>
                </a:solidFill>
                <a:round/>
                <a:headEnd/>
                <a:tailEnd/>
              </a:ln>
            </p:spPr>
            <p:txBody>
              <a:bodyPr/>
              <a:lstStyle/>
              <a:p>
                <a:pPr>
                  <a:defRPr/>
                </a:pPr>
                <a:endParaRPr lang="en-US">
                  <a:latin typeface="+mn-lt"/>
                </a:endParaRPr>
              </a:p>
            </p:txBody>
          </p:sp>
          <p:sp>
            <p:nvSpPr>
              <p:cNvPr id="141404" name="Freeform 50"/>
              <p:cNvSpPr>
                <a:spLocks/>
              </p:cNvSpPr>
              <p:nvPr/>
            </p:nvSpPr>
            <p:spPr bwMode="auto">
              <a:xfrm>
                <a:off x="2257" y="2682"/>
                <a:ext cx="64" cy="78"/>
              </a:xfrm>
              <a:custGeom>
                <a:avLst/>
                <a:gdLst>
                  <a:gd name="T0" fmla="*/ 0 w 7"/>
                  <a:gd name="T1" fmla="*/ 13 h 13"/>
                  <a:gd name="T2" fmla="*/ 7 w 7"/>
                  <a:gd name="T3" fmla="*/ 13 h 13"/>
                  <a:gd name="T4" fmla="*/ 7 w 7"/>
                  <a:gd name="T5" fmla="*/ 0 h 13"/>
                  <a:gd name="T6" fmla="*/ 0 60000 65536"/>
                  <a:gd name="T7" fmla="*/ 0 60000 65536"/>
                  <a:gd name="T8" fmla="*/ 0 60000 65536"/>
                  <a:gd name="T9" fmla="*/ 0 w 7"/>
                  <a:gd name="T10" fmla="*/ 0 h 13"/>
                  <a:gd name="T11" fmla="*/ 7 w 7"/>
                  <a:gd name="T12" fmla="*/ 13 h 13"/>
                </a:gdLst>
                <a:ahLst/>
                <a:cxnLst>
                  <a:cxn ang="T6">
                    <a:pos x="T0" y="T1"/>
                  </a:cxn>
                  <a:cxn ang="T7">
                    <a:pos x="T2" y="T3"/>
                  </a:cxn>
                  <a:cxn ang="T8">
                    <a:pos x="T4" y="T5"/>
                  </a:cxn>
                </a:cxnLst>
                <a:rect l="T9" t="T10" r="T11" b="T12"/>
                <a:pathLst>
                  <a:path w="7" h="13">
                    <a:moveTo>
                      <a:pt x="0" y="13"/>
                    </a:moveTo>
                    <a:lnTo>
                      <a:pt x="7" y="13"/>
                    </a:lnTo>
                    <a:lnTo>
                      <a:pt x="7" y="0"/>
                    </a:lnTo>
                  </a:path>
                </a:pathLst>
              </a:custGeom>
              <a:noFill/>
              <a:ln w="28575">
                <a:solidFill>
                  <a:srgbClr val="009900"/>
                </a:solidFill>
                <a:round/>
                <a:headEnd/>
                <a:tailEnd/>
              </a:ln>
            </p:spPr>
            <p:txBody>
              <a:bodyPr/>
              <a:lstStyle/>
              <a:p>
                <a:pPr>
                  <a:defRPr/>
                </a:pPr>
                <a:endParaRPr lang="en-US">
                  <a:latin typeface="+mn-lt"/>
                </a:endParaRPr>
              </a:p>
            </p:txBody>
          </p:sp>
          <p:sp>
            <p:nvSpPr>
              <p:cNvPr id="141405" name="Freeform 51"/>
              <p:cNvSpPr>
                <a:spLocks/>
              </p:cNvSpPr>
              <p:nvPr/>
            </p:nvSpPr>
            <p:spPr bwMode="auto">
              <a:xfrm>
                <a:off x="2321" y="2610"/>
                <a:ext cx="55" cy="72"/>
              </a:xfrm>
              <a:custGeom>
                <a:avLst/>
                <a:gdLst>
                  <a:gd name="T0" fmla="*/ 0 w 6"/>
                  <a:gd name="T1" fmla="*/ 12 h 12"/>
                  <a:gd name="T2" fmla="*/ 6 w 6"/>
                  <a:gd name="T3" fmla="*/ 12 h 12"/>
                  <a:gd name="T4" fmla="*/ 6 w 6"/>
                  <a:gd name="T5" fmla="*/ 0 h 12"/>
                  <a:gd name="T6" fmla="*/ 0 60000 65536"/>
                  <a:gd name="T7" fmla="*/ 0 60000 65536"/>
                  <a:gd name="T8" fmla="*/ 0 60000 65536"/>
                  <a:gd name="T9" fmla="*/ 0 w 6"/>
                  <a:gd name="T10" fmla="*/ 0 h 12"/>
                  <a:gd name="T11" fmla="*/ 6 w 6"/>
                  <a:gd name="T12" fmla="*/ 12 h 12"/>
                </a:gdLst>
                <a:ahLst/>
                <a:cxnLst>
                  <a:cxn ang="T6">
                    <a:pos x="T0" y="T1"/>
                  </a:cxn>
                  <a:cxn ang="T7">
                    <a:pos x="T2" y="T3"/>
                  </a:cxn>
                  <a:cxn ang="T8">
                    <a:pos x="T4" y="T5"/>
                  </a:cxn>
                </a:cxnLst>
                <a:rect l="T9" t="T10" r="T11" b="T12"/>
                <a:pathLst>
                  <a:path w="6" h="12">
                    <a:moveTo>
                      <a:pt x="0" y="12"/>
                    </a:moveTo>
                    <a:lnTo>
                      <a:pt x="6" y="12"/>
                    </a:lnTo>
                    <a:lnTo>
                      <a:pt x="6" y="0"/>
                    </a:lnTo>
                  </a:path>
                </a:pathLst>
              </a:custGeom>
              <a:noFill/>
              <a:ln w="28575">
                <a:solidFill>
                  <a:srgbClr val="009900"/>
                </a:solidFill>
                <a:round/>
                <a:headEnd/>
                <a:tailEnd/>
              </a:ln>
            </p:spPr>
            <p:txBody>
              <a:bodyPr/>
              <a:lstStyle/>
              <a:p>
                <a:pPr>
                  <a:defRPr/>
                </a:pPr>
                <a:endParaRPr lang="en-US">
                  <a:latin typeface="+mn-lt"/>
                </a:endParaRPr>
              </a:p>
            </p:txBody>
          </p:sp>
          <p:sp>
            <p:nvSpPr>
              <p:cNvPr id="141406" name="Freeform 52"/>
              <p:cNvSpPr>
                <a:spLocks/>
              </p:cNvSpPr>
              <p:nvPr/>
            </p:nvSpPr>
            <p:spPr bwMode="auto">
              <a:xfrm>
                <a:off x="2376" y="2538"/>
                <a:ext cx="266" cy="72"/>
              </a:xfrm>
              <a:custGeom>
                <a:avLst/>
                <a:gdLst>
                  <a:gd name="T0" fmla="*/ 0 w 29"/>
                  <a:gd name="T1" fmla="*/ 12 h 12"/>
                  <a:gd name="T2" fmla="*/ 29 w 29"/>
                  <a:gd name="T3" fmla="*/ 12 h 12"/>
                  <a:gd name="T4" fmla="*/ 29 w 29"/>
                  <a:gd name="T5" fmla="*/ 0 h 12"/>
                  <a:gd name="T6" fmla="*/ 0 60000 65536"/>
                  <a:gd name="T7" fmla="*/ 0 60000 65536"/>
                  <a:gd name="T8" fmla="*/ 0 60000 65536"/>
                  <a:gd name="T9" fmla="*/ 0 w 29"/>
                  <a:gd name="T10" fmla="*/ 0 h 12"/>
                  <a:gd name="T11" fmla="*/ 29 w 29"/>
                  <a:gd name="T12" fmla="*/ 12 h 12"/>
                </a:gdLst>
                <a:ahLst/>
                <a:cxnLst>
                  <a:cxn ang="T6">
                    <a:pos x="T0" y="T1"/>
                  </a:cxn>
                  <a:cxn ang="T7">
                    <a:pos x="T2" y="T3"/>
                  </a:cxn>
                  <a:cxn ang="T8">
                    <a:pos x="T4" y="T5"/>
                  </a:cxn>
                </a:cxnLst>
                <a:rect l="T9" t="T10" r="T11" b="T12"/>
                <a:pathLst>
                  <a:path w="29" h="12">
                    <a:moveTo>
                      <a:pt x="0" y="12"/>
                    </a:moveTo>
                    <a:lnTo>
                      <a:pt x="29" y="12"/>
                    </a:lnTo>
                    <a:lnTo>
                      <a:pt x="29" y="0"/>
                    </a:lnTo>
                  </a:path>
                </a:pathLst>
              </a:custGeom>
              <a:noFill/>
              <a:ln w="28575">
                <a:solidFill>
                  <a:srgbClr val="009900"/>
                </a:solidFill>
                <a:round/>
                <a:headEnd/>
                <a:tailEnd/>
              </a:ln>
            </p:spPr>
            <p:txBody>
              <a:bodyPr/>
              <a:lstStyle/>
              <a:p>
                <a:pPr>
                  <a:defRPr/>
                </a:pPr>
                <a:endParaRPr lang="en-US">
                  <a:latin typeface="+mn-lt"/>
                </a:endParaRPr>
              </a:p>
            </p:txBody>
          </p:sp>
          <p:sp>
            <p:nvSpPr>
              <p:cNvPr id="141407" name="Freeform 53"/>
              <p:cNvSpPr>
                <a:spLocks/>
              </p:cNvSpPr>
              <p:nvPr/>
            </p:nvSpPr>
            <p:spPr bwMode="auto">
              <a:xfrm>
                <a:off x="2642" y="2466"/>
                <a:ext cx="55" cy="72"/>
              </a:xfrm>
              <a:custGeom>
                <a:avLst/>
                <a:gdLst>
                  <a:gd name="T0" fmla="*/ 0 w 6"/>
                  <a:gd name="T1" fmla="*/ 12 h 12"/>
                  <a:gd name="T2" fmla="*/ 6 w 6"/>
                  <a:gd name="T3" fmla="*/ 12 h 12"/>
                  <a:gd name="T4" fmla="*/ 6 w 6"/>
                  <a:gd name="T5" fmla="*/ 0 h 12"/>
                  <a:gd name="T6" fmla="*/ 0 60000 65536"/>
                  <a:gd name="T7" fmla="*/ 0 60000 65536"/>
                  <a:gd name="T8" fmla="*/ 0 60000 65536"/>
                  <a:gd name="T9" fmla="*/ 0 w 6"/>
                  <a:gd name="T10" fmla="*/ 0 h 12"/>
                  <a:gd name="T11" fmla="*/ 6 w 6"/>
                  <a:gd name="T12" fmla="*/ 12 h 12"/>
                </a:gdLst>
                <a:ahLst/>
                <a:cxnLst>
                  <a:cxn ang="T6">
                    <a:pos x="T0" y="T1"/>
                  </a:cxn>
                  <a:cxn ang="T7">
                    <a:pos x="T2" y="T3"/>
                  </a:cxn>
                  <a:cxn ang="T8">
                    <a:pos x="T4" y="T5"/>
                  </a:cxn>
                </a:cxnLst>
                <a:rect l="T9" t="T10" r="T11" b="T12"/>
                <a:pathLst>
                  <a:path w="6" h="12">
                    <a:moveTo>
                      <a:pt x="0" y="12"/>
                    </a:moveTo>
                    <a:lnTo>
                      <a:pt x="6" y="12"/>
                    </a:lnTo>
                    <a:lnTo>
                      <a:pt x="6" y="0"/>
                    </a:lnTo>
                  </a:path>
                </a:pathLst>
              </a:custGeom>
              <a:noFill/>
              <a:ln w="28575">
                <a:solidFill>
                  <a:srgbClr val="009900"/>
                </a:solidFill>
                <a:round/>
                <a:headEnd/>
                <a:tailEnd/>
              </a:ln>
            </p:spPr>
            <p:txBody>
              <a:bodyPr/>
              <a:lstStyle/>
              <a:p>
                <a:pPr>
                  <a:defRPr/>
                </a:pPr>
                <a:endParaRPr lang="en-US">
                  <a:latin typeface="+mn-lt"/>
                </a:endParaRPr>
              </a:p>
            </p:txBody>
          </p:sp>
          <p:sp>
            <p:nvSpPr>
              <p:cNvPr id="141408" name="Freeform 54"/>
              <p:cNvSpPr>
                <a:spLocks/>
              </p:cNvSpPr>
              <p:nvPr/>
            </p:nvSpPr>
            <p:spPr bwMode="auto">
              <a:xfrm>
                <a:off x="2697" y="2394"/>
                <a:ext cx="18" cy="72"/>
              </a:xfrm>
              <a:custGeom>
                <a:avLst/>
                <a:gdLst>
                  <a:gd name="T0" fmla="*/ 0 w 2"/>
                  <a:gd name="T1" fmla="*/ 12 h 12"/>
                  <a:gd name="T2" fmla="*/ 2 w 2"/>
                  <a:gd name="T3" fmla="*/ 12 h 12"/>
                  <a:gd name="T4" fmla="*/ 2 w 2"/>
                  <a:gd name="T5" fmla="*/ 0 h 12"/>
                  <a:gd name="T6" fmla="*/ 0 60000 65536"/>
                  <a:gd name="T7" fmla="*/ 0 60000 65536"/>
                  <a:gd name="T8" fmla="*/ 0 60000 65536"/>
                  <a:gd name="T9" fmla="*/ 0 w 2"/>
                  <a:gd name="T10" fmla="*/ 0 h 12"/>
                  <a:gd name="T11" fmla="*/ 2 w 2"/>
                  <a:gd name="T12" fmla="*/ 12 h 12"/>
                </a:gdLst>
                <a:ahLst/>
                <a:cxnLst>
                  <a:cxn ang="T6">
                    <a:pos x="T0" y="T1"/>
                  </a:cxn>
                  <a:cxn ang="T7">
                    <a:pos x="T2" y="T3"/>
                  </a:cxn>
                  <a:cxn ang="T8">
                    <a:pos x="T4" y="T5"/>
                  </a:cxn>
                </a:cxnLst>
                <a:rect l="T9" t="T10" r="T11" b="T12"/>
                <a:pathLst>
                  <a:path w="2" h="12">
                    <a:moveTo>
                      <a:pt x="0" y="12"/>
                    </a:moveTo>
                    <a:lnTo>
                      <a:pt x="2" y="12"/>
                    </a:lnTo>
                    <a:lnTo>
                      <a:pt x="2" y="0"/>
                    </a:lnTo>
                  </a:path>
                </a:pathLst>
              </a:custGeom>
              <a:noFill/>
              <a:ln w="28575">
                <a:solidFill>
                  <a:srgbClr val="009900"/>
                </a:solidFill>
                <a:round/>
                <a:headEnd/>
                <a:tailEnd/>
              </a:ln>
            </p:spPr>
            <p:txBody>
              <a:bodyPr/>
              <a:lstStyle/>
              <a:p>
                <a:pPr>
                  <a:defRPr/>
                </a:pPr>
                <a:endParaRPr lang="en-US">
                  <a:latin typeface="+mn-lt"/>
                </a:endParaRPr>
              </a:p>
            </p:txBody>
          </p:sp>
          <p:sp>
            <p:nvSpPr>
              <p:cNvPr id="141409" name="Freeform 55"/>
              <p:cNvSpPr>
                <a:spLocks/>
              </p:cNvSpPr>
              <p:nvPr/>
            </p:nvSpPr>
            <p:spPr bwMode="auto">
              <a:xfrm>
                <a:off x="2715" y="2322"/>
                <a:ext cx="46" cy="72"/>
              </a:xfrm>
              <a:custGeom>
                <a:avLst/>
                <a:gdLst>
                  <a:gd name="T0" fmla="*/ 0 w 5"/>
                  <a:gd name="T1" fmla="*/ 12 h 12"/>
                  <a:gd name="T2" fmla="*/ 5 w 5"/>
                  <a:gd name="T3" fmla="*/ 12 h 12"/>
                  <a:gd name="T4" fmla="*/ 5 w 5"/>
                  <a:gd name="T5" fmla="*/ 0 h 12"/>
                  <a:gd name="T6" fmla="*/ 0 60000 65536"/>
                  <a:gd name="T7" fmla="*/ 0 60000 65536"/>
                  <a:gd name="T8" fmla="*/ 0 60000 65536"/>
                  <a:gd name="T9" fmla="*/ 0 w 5"/>
                  <a:gd name="T10" fmla="*/ 0 h 12"/>
                  <a:gd name="T11" fmla="*/ 5 w 5"/>
                  <a:gd name="T12" fmla="*/ 12 h 12"/>
                </a:gdLst>
                <a:ahLst/>
                <a:cxnLst>
                  <a:cxn ang="T6">
                    <a:pos x="T0" y="T1"/>
                  </a:cxn>
                  <a:cxn ang="T7">
                    <a:pos x="T2" y="T3"/>
                  </a:cxn>
                  <a:cxn ang="T8">
                    <a:pos x="T4" y="T5"/>
                  </a:cxn>
                </a:cxnLst>
                <a:rect l="T9" t="T10" r="T11" b="T12"/>
                <a:pathLst>
                  <a:path w="5" h="12">
                    <a:moveTo>
                      <a:pt x="0" y="12"/>
                    </a:moveTo>
                    <a:lnTo>
                      <a:pt x="5" y="12"/>
                    </a:lnTo>
                    <a:lnTo>
                      <a:pt x="5" y="0"/>
                    </a:lnTo>
                  </a:path>
                </a:pathLst>
              </a:custGeom>
              <a:noFill/>
              <a:ln w="28575">
                <a:solidFill>
                  <a:srgbClr val="009900"/>
                </a:solidFill>
                <a:round/>
                <a:headEnd/>
                <a:tailEnd/>
              </a:ln>
            </p:spPr>
            <p:txBody>
              <a:bodyPr/>
              <a:lstStyle/>
              <a:p>
                <a:pPr>
                  <a:defRPr/>
                </a:pPr>
                <a:endParaRPr lang="en-US">
                  <a:latin typeface="+mn-lt"/>
                </a:endParaRPr>
              </a:p>
            </p:txBody>
          </p:sp>
          <p:sp>
            <p:nvSpPr>
              <p:cNvPr id="141410" name="Freeform 56"/>
              <p:cNvSpPr>
                <a:spLocks/>
              </p:cNvSpPr>
              <p:nvPr/>
            </p:nvSpPr>
            <p:spPr bwMode="auto">
              <a:xfrm>
                <a:off x="2761" y="2250"/>
                <a:ext cx="18" cy="72"/>
              </a:xfrm>
              <a:custGeom>
                <a:avLst/>
                <a:gdLst>
                  <a:gd name="T0" fmla="*/ 0 w 2"/>
                  <a:gd name="T1" fmla="*/ 12 h 12"/>
                  <a:gd name="T2" fmla="*/ 2 w 2"/>
                  <a:gd name="T3" fmla="*/ 12 h 12"/>
                  <a:gd name="T4" fmla="*/ 2 w 2"/>
                  <a:gd name="T5" fmla="*/ 0 h 12"/>
                  <a:gd name="T6" fmla="*/ 0 60000 65536"/>
                  <a:gd name="T7" fmla="*/ 0 60000 65536"/>
                  <a:gd name="T8" fmla="*/ 0 60000 65536"/>
                  <a:gd name="T9" fmla="*/ 0 w 2"/>
                  <a:gd name="T10" fmla="*/ 0 h 12"/>
                  <a:gd name="T11" fmla="*/ 2 w 2"/>
                  <a:gd name="T12" fmla="*/ 12 h 12"/>
                </a:gdLst>
                <a:ahLst/>
                <a:cxnLst>
                  <a:cxn ang="T6">
                    <a:pos x="T0" y="T1"/>
                  </a:cxn>
                  <a:cxn ang="T7">
                    <a:pos x="T2" y="T3"/>
                  </a:cxn>
                  <a:cxn ang="T8">
                    <a:pos x="T4" y="T5"/>
                  </a:cxn>
                </a:cxnLst>
                <a:rect l="T9" t="T10" r="T11" b="T12"/>
                <a:pathLst>
                  <a:path w="2" h="12">
                    <a:moveTo>
                      <a:pt x="0" y="12"/>
                    </a:moveTo>
                    <a:lnTo>
                      <a:pt x="2" y="12"/>
                    </a:lnTo>
                    <a:lnTo>
                      <a:pt x="2" y="0"/>
                    </a:lnTo>
                  </a:path>
                </a:pathLst>
              </a:custGeom>
              <a:noFill/>
              <a:ln w="28575">
                <a:solidFill>
                  <a:srgbClr val="009900"/>
                </a:solidFill>
                <a:round/>
                <a:headEnd/>
                <a:tailEnd/>
              </a:ln>
            </p:spPr>
            <p:txBody>
              <a:bodyPr/>
              <a:lstStyle/>
              <a:p>
                <a:pPr>
                  <a:defRPr/>
                </a:pPr>
                <a:endParaRPr lang="en-US">
                  <a:latin typeface="+mn-lt"/>
                </a:endParaRPr>
              </a:p>
            </p:txBody>
          </p:sp>
          <p:sp>
            <p:nvSpPr>
              <p:cNvPr id="141411" name="Freeform 57"/>
              <p:cNvSpPr>
                <a:spLocks/>
              </p:cNvSpPr>
              <p:nvPr/>
            </p:nvSpPr>
            <p:spPr bwMode="auto">
              <a:xfrm>
                <a:off x="2779" y="2172"/>
                <a:ext cx="2" cy="78"/>
              </a:xfrm>
              <a:custGeom>
                <a:avLst/>
                <a:gdLst>
                  <a:gd name="T0" fmla="*/ 0 w 2"/>
                  <a:gd name="T1" fmla="*/ 13 h 13"/>
                  <a:gd name="T2" fmla="*/ 0 w 2"/>
                  <a:gd name="T3" fmla="*/ 13 h 13"/>
                  <a:gd name="T4" fmla="*/ 0 w 2"/>
                  <a:gd name="T5" fmla="*/ 0 h 13"/>
                  <a:gd name="T6" fmla="*/ 0 60000 65536"/>
                  <a:gd name="T7" fmla="*/ 0 60000 65536"/>
                  <a:gd name="T8" fmla="*/ 0 60000 65536"/>
                  <a:gd name="T9" fmla="*/ 0 w 2"/>
                  <a:gd name="T10" fmla="*/ 0 h 13"/>
                  <a:gd name="T11" fmla="*/ 2 w 2"/>
                  <a:gd name="T12" fmla="*/ 13 h 13"/>
                </a:gdLst>
                <a:ahLst/>
                <a:cxnLst>
                  <a:cxn ang="T6">
                    <a:pos x="T0" y="T1"/>
                  </a:cxn>
                  <a:cxn ang="T7">
                    <a:pos x="T2" y="T3"/>
                  </a:cxn>
                  <a:cxn ang="T8">
                    <a:pos x="T4" y="T5"/>
                  </a:cxn>
                </a:cxnLst>
                <a:rect l="T9" t="T10" r="T11" b="T12"/>
                <a:pathLst>
                  <a:path w="2" h="13">
                    <a:moveTo>
                      <a:pt x="0" y="13"/>
                    </a:moveTo>
                    <a:lnTo>
                      <a:pt x="0" y="13"/>
                    </a:lnTo>
                    <a:lnTo>
                      <a:pt x="0" y="0"/>
                    </a:lnTo>
                  </a:path>
                </a:pathLst>
              </a:custGeom>
              <a:noFill/>
              <a:ln w="28575">
                <a:solidFill>
                  <a:srgbClr val="009900"/>
                </a:solidFill>
                <a:round/>
                <a:headEnd/>
                <a:tailEnd/>
              </a:ln>
            </p:spPr>
            <p:txBody>
              <a:bodyPr/>
              <a:lstStyle/>
              <a:p>
                <a:pPr>
                  <a:defRPr/>
                </a:pPr>
                <a:endParaRPr lang="en-US">
                  <a:latin typeface="+mn-lt"/>
                </a:endParaRPr>
              </a:p>
            </p:txBody>
          </p:sp>
          <p:sp>
            <p:nvSpPr>
              <p:cNvPr id="141412" name="Freeform 58"/>
              <p:cNvSpPr>
                <a:spLocks/>
              </p:cNvSpPr>
              <p:nvPr/>
            </p:nvSpPr>
            <p:spPr bwMode="auto">
              <a:xfrm>
                <a:off x="2779" y="2100"/>
                <a:ext cx="18" cy="72"/>
              </a:xfrm>
              <a:custGeom>
                <a:avLst/>
                <a:gdLst>
                  <a:gd name="T0" fmla="*/ 0 w 2"/>
                  <a:gd name="T1" fmla="*/ 12 h 12"/>
                  <a:gd name="T2" fmla="*/ 2 w 2"/>
                  <a:gd name="T3" fmla="*/ 12 h 12"/>
                  <a:gd name="T4" fmla="*/ 2 w 2"/>
                  <a:gd name="T5" fmla="*/ 0 h 12"/>
                  <a:gd name="T6" fmla="*/ 0 60000 65536"/>
                  <a:gd name="T7" fmla="*/ 0 60000 65536"/>
                  <a:gd name="T8" fmla="*/ 0 60000 65536"/>
                  <a:gd name="T9" fmla="*/ 0 w 2"/>
                  <a:gd name="T10" fmla="*/ 0 h 12"/>
                  <a:gd name="T11" fmla="*/ 2 w 2"/>
                  <a:gd name="T12" fmla="*/ 12 h 12"/>
                </a:gdLst>
                <a:ahLst/>
                <a:cxnLst>
                  <a:cxn ang="T6">
                    <a:pos x="T0" y="T1"/>
                  </a:cxn>
                  <a:cxn ang="T7">
                    <a:pos x="T2" y="T3"/>
                  </a:cxn>
                  <a:cxn ang="T8">
                    <a:pos x="T4" y="T5"/>
                  </a:cxn>
                </a:cxnLst>
                <a:rect l="T9" t="T10" r="T11" b="T12"/>
                <a:pathLst>
                  <a:path w="2" h="12">
                    <a:moveTo>
                      <a:pt x="0" y="12"/>
                    </a:moveTo>
                    <a:lnTo>
                      <a:pt x="2" y="12"/>
                    </a:lnTo>
                    <a:lnTo>
                      <a:pt x="2" y="0"/>
                    </a:lnTo>
                  </a:path>
                </a:pathLst>
              </a:custGeom>
              <a:noFill/>
              <a:ln w="28575">
                <a:solidFill>
                  <a:srgbClr val="009900"/>
                </a:solidFill>
                <a:round/>
                <a:headEnd/>
                <a:tailEnd/>
              </a:ln>
            </p:spPr>
            <p:txBody>
              <a:bodyPr/>
              <a:lstStyle/>
              <a:p>
                <a:pPr>
                  <a:defRPr/>
                </a:pPr>
                <a:endParaRPr lang="en-US">
                  <a:latin typeface="+mn-lt"/>
                </a:endParaRPr>
              </a:p>
            </p:txBody>
          </p:sp>
          <p:sp>
            <p:nvSpPr>
              <p:cNvPr id="141413" name="Freeform 59"/>
              <p:cNvSpPr>
                <a:spLocks/>
              </p:cNvSpPr>
              <p:nvPr/>
            </p:nvSpPr>
            <p:spPr bwMode="auto">
              <a:xfrm>
                <a:off x="2797" y="2028"/>
                <a:ext cx="156" cy="72"/>
              </a:xfrm>
              <a:custGeom>
                <a:avLst/>
                <a:gdLst>
                  <a:gd name="T0" fmla="*/ 0 w 17"/>
                  <a:gd name="T1" fmla="*/ 12 h 12"/>
                  <a:gd name="T2" fmla="*/ 17 w 17"/>
                  <a:gd name="T3" fmla="*/ 12 h 12"/>
                  <a:gd name="T4" fmla="*/ 17 w 17"/>
                  <a:gd name="T5" fmla="*/ 0 h 12"/>
                  <a:gd name="T6" fmla="*/ 0 60000 65536"/>
                  <a:gd name="T7" fmla="*/ 0 60000 65536"/>
                  <a:gd name="T8" fmla="*/ 0 60000 65536"/>
                  <a:gd name="T9" fmla="*/ 0 w 17"/>
                  <a:gd name="T10" fmla="*/ 0 h 12"/>
                  <a:gd name="T11" fmla="*/ 17 w 17"/>
                  <a:gd name="T12" fmla="*/ 12 h 12"/>
                </a:gdLst>
                <a:ahLst/>
                <a:cxnLst>
                  <a:cxn ang="T6">
                    <a:pos x="T0" y="T1"/>
                  </a:cxn>
                  <a:cxn ang="T7">
                    <a:pos x="T2" y="T3"/>
                  </a:cxn>
                  <a:cxn ang="T8">
                    <a:pos x="T4" y="T5"/>
                  </a:cxn>
                </a:cxnLst>
                <a:rect l="T9" t="T10" r="T11" b="T12"/>
                <a:pathLst>
                  <a:path w="17" h="12">
                    <a:moveTo>
                      <a:pt x="0" y="12"/>
                    </a:moveTo>
                    <a:lnTo>
                      <a:pt x="17" y="12"/>
                    </a:lnTo>
                    <a:lnTo>
                      <a:pt x="17" y="0"/>
                    </a:lnTo>
                  </a:path>
                </a:pathLst>
              </a:custGeom>
              <a:noFill/>
              <a:ln w="28575">
                <a:solidFill>
                  <a:srgbClr val="009900"/>
                </a:solidFill>
                <a:round/>
                <a:headEnd/>
                <a:tailEnd/>
              </a:ln>
            </p:spPr>
            <p:txBody>
              <a:bodyPr/>
              <a:lstStyle/>
              <a:p>
                <a:pPr>
                  <a:defRPr/>
                </a:pPr>
                <a:endParaRPr lang="en-US">
                  <a:latin typeface="+mn-lt"/>
                </a:endParaRPr>
              </a:p>
            </p:txBody>
          </p:sp>
          <p:sp>
            <p:nvSpPr>
              <p:cNvPr id="141414" name="Freeform 60"/>
              <p:cNvSpPr>
                <a:spLocks/>
              </p:cNvSpPr>
              <p:nvPr/>
            </p:nvSpPr>
            <p:spPr bwMode="auto">
              <a:xfrm>
                <a:off x="2953" y="1956"/>
                <a:ext cx="119" cy="72"/>
              </a:xfrm>
              <a:custGeom>
                <a:avLst/>
                <a:gdLst>
                  <a:gd name="T0" fmla="*/ 0 w 13"/>
                  <a:gd name="T1" fmla="*/ 12 h 12"/>
                  <a:gd name="T2" fmla="*/ 13 w 13"/>
                  <a:gd name="T3" fmla="*/ 12 h 12"/>
                  <a:gd name="T4" fmla="*/ 13 w 13"/>
                  <a:gd name="T5" fmla="*/ 0 h 12"/>
                  <a:gd name="T6" fmla="*/ 0 60000 65536"/>
                  <a:gd name="T7" fmla="*/ 0 60000 65536"/>
                  <a:gd name="T8" fmla="*/ 0 60000 65536"/>
                  <a:gd name="T9" fmla="*/ 0 w 13"/>
                  <a:gd name="T10" fmla="*/ 0 h 12"/>
                  <a:gd name="T11" fmla="*/ 13 w 13"/>
                  <a:gd name="T12" fmla="*/ 12 h 12"/>
                </a:gdLst>
                <a:ahLst/>
                <a:cxnLst>
                  <a:cxn ang="T6">
                    <a:pos x="T0" y="T1"/>
                  </a:cxn>
                  <a:cxn ang="T7">
                    <a:pos x="T2" y="T3"/>
                  </a:cxn>
                  <a:cxn ang="T8">
                    <a:pos x="T4" y="T5"/>
                  </a:cxn>
                </a:cxnLst>
                <a:rect l="T9" t="T10" r="T11" b="T12"/>
                <a:pathLst>
                  <a:path w="13" h="12">
                    <a:moveTo>
                      <a:pt x="0" y="12"/>
                    </a:moveTo>
                    <a:lnTo>
                      <a:pt x="13" y="12"/>
                    </a:lnTo>
                    <a:lnTo>
                      <a:pt x="13" y="0"/>
                    </a:lnTo>
                  </a:path>
                </a:pathLst>
              </a:custGeom>
              <a:noFill/>
              <a:ln w="28575">
                <a:solidFill>
                  <a:srgbClr val="009900"/>
                </a:solidFill>
                <a:round/>
                <a:headEnd/>
                <a:tailEnd/>
              </a:ln>
            </p:spPr>
            <p:txBody>
              <a:bodyPr/>
              <a:lstStyle/>
              <a:p>
                <a:pPr>
                  <a:defRPr/>
                </a:pPr>
                <a:endParaRPr lang="en-US">
                  <a:latin typeface="+mn-lt"/>
                </a:endParaRPr>
              </a:p>
            </p:txBody>
          </p:sp>
          <p:sp>
            <p:nvSpPr>
              <p:cNvPr id="141415" name="Freeform 61"/>
              <p:cNvSpPr>
                <a:spLocks/>
              </p:cNvSpPr>
              <p:nvPr/>
            </p:nvSpPr>
            <p:spPr bwMode="auto">
              <a:xfrm>
                <a:off x="3072" y="1884"/>
                <a:ext cx="18" cy="72"/>
              </a:xfrm>
              <a:custGeom>
                <a:avLst/>
                <a:gdLst>
                  <a:gd name="T0" fmla="*/ 0 w 2"/>
                  <a:gd name="T1" fmla="*/ 12 h 12"/>
                  <a:gd name="T2" fmla="*/ 2 w 2"/>
                  <a:gd name="T3" fmla="*/ 12 h 12"/>
                  <a:gd name="T4" fmla="*/ 2 w 2"/>
                  <a:gd name="T5" fmla="*/ 0 h 12"/>
                  <a:gd name="T6" fmla="*/ 0 60000 65536"/>
                  <a:gd name="T7" fmla="*/ 0 60000 65536"/>
                  <a:gd name="T8" fmla="*/ 0 60000 65536"/>
                  <a:gd name="T9" fmla="*/ 0 w 2"/>
                  <a:gd name="T10" fmla="*/ 0 h 12"/>
                  <a:gd name="T11" fmla="*/ 2 w 2"/>
                  <a:gd name="T12" fmla="*/ 12 h 12"/>
                </a:gdLst>
                <a:ahLst/>
                <a:cxnLst>
                  <a:cxn ang="T6">
                    <a:pos x="T0" y="T1"/>
                  </a:cxn>
                  <a:cxn ang="T7">
                    <a:pos x="T2" y="T3"/>
                  </a:cxn>
                  <a:cxn ang="T8">
                    <a:pos x="T4" y="T5"/>
                  </a:cxn>
                </a:cxnLst>
                <a:rect l="T9" t="T10" r="T11" b="T12"/>
                <a:pathLst>
                  <a:path w="2" h="12">
                    <a:moveTo>
                      <a:pt x="0" y="12"/>
                    </a:moveTo>
                    <a:lnTo>
                      <a:pt x="2" y="12"/>
                    </a:lnTo>
                    <a:lnTo>
                      <a:pt x="2" y="0"/>
                    </a:lnTo>
                  </a:path>
                </a:pathLst>
              </a:custGeom>
              <a:noFill/>
              <a:ln w="28575">
                <a:solidFill>
                  <a:srgbClr val="009900"/>
                </a:solidFill>
                <a:round/>
                <a:headEnd/>
                <a:tailEnd/>
              </a:ln>
            </p:spPr>
            <p:txBody>
              <a:bodyPr/>
              <a:lstStyle/>
              <a:p>
                <a:pPr>
                  <a:defRPr/>
                </a:pPr>
                <a:endParaRPr lang="en-US">
                  <a:latin typeface="+mn-lt"/>
                </a:endParaRPr>
              </a:p>
            </p:txBody>
          </p:sp>
          <p:sp>
            <p:nvSpPr>
              <p:cNvPr id="141416" name="Freeform 62"/>
              <p:cNvSpPr>
                <a:spLocks/>
              </p:cNvSpPr>
              <p:nvPr/>
            </p:nvSpPr>
            <p:spPr bwMode="auto">
              <a:xfrm>
                <a:off x="3090" y="1812"/>
                <a:ext cx="64" cy="72"/>
              </a:xfrm>
              <a:custGeom>
                <a:avLst/>
                <a:gdLst>
                  <a:gd name="T0" fmla="*/ 0 w 7"/>
                  <a:gd name="T1" fmla="*/ 12 h 12"/>
                  <a:gd name="T2" fmla="*/ 7 w 7"/>
                  <a:gd name="T3" fmla="*/ 12 h 12"/>
                  <a:gd name="T4" fmla="*/ 7 w 7"/>
                  <a:gd name="T5" fmla="*/ 0 h 12"/>
                  <a:gd name="T6" fmla="*/ 0 60000 65536"/>
                  <a:gd name="T7" fmla="*/ 0 60000 65536"/>
                  <a:gd name="T8" fmla="*/ 0 60000 65536"/>
                  <a:gd name="T9" fmla="*/ 0 w 7"/>
                  <a:gd name="T10" fmla="*/ 0 h 12"/>
                  <a:gd name="T11" fmla="*/ 7 w 7"/>
                  <a:gd name="T12" fmla="*/ 12 h 12"/>
                </a:gdLst>
                <a:ahLst/>
                <a:cxnLst>
                  <a:cxn ang="T6">
                    <a:pos x="T0" y="T1"/>
                  </a:cxn>
                  <a:cxn ang="T7">
                    <a:pos x="T2" y="T3"/>
                  </a:cxn>
                  <a:cxn ang="T8">
                    <a:pos x="T4" y="T5"/>
                  </a:cxn>
                </a:cxnLst>
                <a:rect l="T9" t="T10" r="T11" b="T12"/>
                <a:pathLst>
                  <a:path w="7" h="12">
                    <a:moveTo>
                      <a:pt x="0" y="12"/>
                    </a:moveTo>
                    <a:lnTo>
                      <a:pt x="7" y="12"/>
                    </a:lnTo>
                    <a:lnTo>
                      <a:pt x="7" y="0"/>
                    </a:lnTo>
                  </a:path>
                </a:pathLst>
              </a:custGeom>
              <a:noFill/>
              <a:ln w="28575">
                <a:solidFill>
                  <a:srgbClr val="009900"/>
                </a:solidFill>
                <a:round/>
                <a:headEnd/>
                <a:tailEnd/>
              </a:ln>
            </p:spPr>
            <p:txBody>
              <a:bodyPr/>
              <a:lstStyle/>
              <a:p>
                <a:pPr>
                  <a:defRPr/>
                </a:pPr>
                <a:endParaRPr lang="en-US">
                  <a:latin typeface="+mn-lt"/>
                </a:endParaRPr>
              </a:p>
            </p:txBody>
          </p:sp>
          <p:sp>
            <p:nvSpPr>
              <p:cNvPr id="141417" name="Freeform 63"/>
              <p:cNvSpPr>
                <a:spLocks/>
              </p:cNvSpPr>
              <p:nvPr/>
            </p:nvSpPr>
            <p:spPr bwMode="auto">
              <a:xfrm>
                <a:off x="3154" y="1740"/>
                <a:ext cx="55" cy="72"/>
              </a:xfrm>
              <a:custGeom>
                <a:avLst/>
                <a:gdLst>
                  <a:gd name="T0" fmla="*/ 0 w 6"/>
                  <a:gd name="T1" fmla="*/ 12 h 12"/>
                  <a:gd name="T2" fmla="*/ 6 w 6"/>
                  <a:gd name="T3" fmla="*/ 12 h 12"/>
                  <a:gd name="T4" fmla="*/ 6 w 6"/>
                  <a:gd name="T5" fmla="*/ 0 h 12"/>
                  <a:gd name="T6" fmla="*/ 0 60000 65536"/>
                  <a:gd name="T7" fmla="*/ 0 60000 65536"/>
                  <a:gd name="T8" fmla="*/ 0 60000 65536"/>
                  <a:gd name="T9" fmla="*/ 0 w 6"/>
                  <a:gd name="T10" fmla="*/ 0 h 12"/>
                  <a:gd name="T11" fmla="*/ 6 w 6"/>
                  <a:gd name="T12" fmla="*/ 12 h 12"/>
                </a:gdLst>
                <a:ahLst/>
                <a:cxnLst>
                  <a:cxn ang="T6">
                    <a:pos x="T0" y="T1"/>
                  </a:cxn>
                  <a:cxn ang="T7">
                    <a:pos x="T2" y="T3"/>
                  </a:cxn>
                  <a:cxn ang="T8">
                    <a:pos x="T4" y="T5"/>
                  </a:cxn>
                </a:cxnLst>
                <a:rect l="T9" t="T10" r="T11" b="T12"/>
                <a:pathLst>
                  <a:path w="6" h="12">
                    <a:moveTo>
                      <a:pt x="0" y="12"/>
                    </a:moveTo>
                    <a:lnTo>
                      <a:pt x="6" y="12"/>
                    </a:lnTo>
                    <a:lnTo>
                      <a:pt x="6" y="0"/>
                    </a:lnTo>
                  </a:path>
                </a:pathLst>
              </a:custGeom>
              <a:noFill/>
              <a:ln w="28575">
                <a:solidFill>
                  <a:srgbClr val="009900"/>
                </a:solidFill>
                <a:round/>
                <a:headEnd/>
                <a:tailEnd/>
              </a:ln>
            </p:spPr>
            <p:txBody>
              <a:bodyPr/>
              <a:lstStyle/>
              <a:p>
                <a:pPr>
                  <a:defRPr/>
                </a:pPr>
                <a:endParaRPr lang="en-US">
                  <a:latin typeface="+mn-lt"/>
                </a:endParaRPr>
              </a:p>
            </p:txBody>
          </p:sp>
          <p:sp>
            <p:nvSpPr>
              <p:cNvPr id="141418" name="Freeform 64"/>
              <p:cNvSpPr>
                <a:spLocks/>
              </p:cNvSpPr>
              <p:nvPr/>
            </p:nvSpPr>
            <p:spPr bwMode="auto">
              <a:xfrm>
                <a:off x="3209" y="1662"/>
                <a:ext cx="2" cy="78"/>
              </a:xfrm>
              <a:custGeom>
                <a:avLst/>
                <a:gdLst>
                  <a:gd name="T0" fmla="*/ 0 w 2"/>
                  <a:gd name="T1" fmla="*/ 13 h 13"/>
                  <a:gd name="T2" fmla="*/ 0 w 2"/>
                  <a:gd name="T3" fmla="*/ 13 h 13"/>
                  <a:gd name="T4" fmla="*/ 0 w 2"/>
                  <a:gd name="T5" fmla="*/ 0 h 13"/>
                  <a:gd name="T6" fmla="*/ 0 60000 65536"/>
                  <a:gd name="T7" fmla="*/ 0 60000 65536"/>
                  <a:gd name="T8" fmla="*/ 0 60000 65536"/>
                  <a:gd name="T9" fmla="*/ 0 w 2"/>
                  <a:gd name="T10" fmla="*/ 0 h 13"/>
                  <a:gd name="T11" fmla="*/ 2 w 2"/>
                  <a:gd name="T12" fmla="*/ 13 h 13"/>
                </a:gdLst>
                <a:ahLst/>
                <a:cxnLst>
                  <a:cxn ang="T6">
                    <a:pos x="T0" y="T1"/>
                  </a:cxn>
                  <a:cxn ang="T7">
                    <a:pos x="T2" y="T3"/>
                  </a:cxn>
                  <a:cxn ang="T8">
                    <a:pos x="T4" y="T5"/>
                  </a:cxn>
                </a:cxnLst>
                <a:rect l="T9" t="T10" r="T11" b="T12"/>
                <a:pathLst>
                  <a:path w="2" h="13">
                    <a:moveTo>
                      <a:pt x="0" y="13"/>
                    </a:moveTo>
                    <a:lnTo>
                      <a:pt x="0" y="13"/>
                    </a:lnTo>
                    <a:lnTo>
                      <a:pt x="0" y="0"/>
                    </a:lnTo>
                  </a:path>
                </a:pathLst>
              </a:custGeom>
              <a:noFill/>
              <a:ln w="28575">
                <a:solidFill>
                  <a:srgbClr val="009900"/>
                </a:solidFill>
                <a:round/>
                <a:headEnd/>
                <a:tailEnd/>
              </a:ln>
            </p:spPr>
            <p:txBody>
              <a:bodyPr/>
              <a:lstStyle/>
              <a:p>
                <a:pPr>
                  <a:defRPr/>
                </a:pPr>
                <a:endParaRPr lang="en-US">
                  <a:latin typeface="+mn-lt"/>
                </a:endParaRPr>
              </a:p>
            </p:txBody>
          </p:sp>
          <p:sp>
            <p:nvSpPr>
              <p:cNvPr id="141419" name="Freeform 65"/>
              <p:cNvSpPr>
                <a:spLocks/>
              </p:cNvSpPr>
              <p:nvPr/>
            </p:nvSpPr>
            <p:spPr bwMode="auto">
              <a:xfrm>
                <a:off x="3209" y="1590"/>
                <a:ext cx="82" cy="72"/>
              </a:xfrm>
              <a:custGeom>
                <a:avLst/>
                <a:gdLst>
                  <a:gd name="T0" fmla="*/ 0 w 9"/>
                  <a:gd name="T1" fmla="*/ 12 h 12"/>
                  <a:gd name="T2" fmla="*/ 9 w 9"/>
                  <a:gd name="T3" fmla="*/ 12 h 12"/>
                  <a:gd name="T4" fmla="*/ 9 w 9"/>
                  <a:gd name="T5" fmla="*/ 0 h 12"/>
                  <a:gd name="T6" fmla="*/ 0 60000 65536"/>
                  <a:gd name="T7" fmla="*/ 0 60000 65536"/>
                  <a:gd name="T8" fmla="*/ 0 60000 65536"/>
                  <a:gd name="T9" fmla="*/ 0 w 9"/>
                  <a:gd name="T10" fmla="*/ 0 h 12"/>
                  <a:gd name="T11" fmla="*/ 9 w 9"/>
                  <a:gd name="T12" fmla="*/ 12 h 12"/>
                </a:gdLst>
                <a:ahLst/>
                <a:cxnLst>
                  <a:cxn ang="T6">
                    <a:pos x="T0" y="T1"/>
                  </a:cxn>
                  <a:cxn ang="T7">
                    <a:pos x="T2" y="T3"/>
                  </a:cxn>
                  <a:cxn ang="T8">
                    <a:pos x="T4" y="T5"/>
                  </a:cxn>
                </a:cxnLst>
                <a:rect l="T9" t="T10" r="T11" b="T12"/>
                <a:pathLst>
                  <a:path w="9" h="12">
                    <a:moveTo>
                      <a:pt x="0" y="12"/>
                    </a:moveTo>
                    <a:lnTo>
                      <a:pt x="9" y="12"/>
                    </a:lnTo>
                    <a:lnTo>
                      <a:pt x="9" y="0"/>
                    </a:lnTo>
                  </a:path>
                </a:pathLst>
              </a:custGeom>
              <a:noFill/>
              <a:ln w="28575">
                <a:solidFill>
                  <a:srgbClr val="009900"/>
                </a:solidFill>
                <a:round/>
                <a:headEnd/>
                <a:tailEnd/>
              </a:ln>
            </p:spPr>
            <p:txBody>
              <a:bodyPr/>
              <a:lstStyle/>
              <a:p>
                <a:pPr>
                  <a:defRPr/>
                </a:pPr>
                <a:endParaRPr lang="en-US">
                  <a:latin typeface="+mn-lt"/>
                </a:endParaRPr>
              </a:p>
            </p:txBody>
          </p:sp>
          <p:sp>
            <p:nvSpPr>
              <p:cNvPr id="141420" name="Freeform 66"/>
              <p:cNvSpPr>
                <a:spLocks/>
              </p:cNvSpPr>
              <p:nvPr/>
            </p:nvSpPr>
            <p:spPr bwMode="auto">
              <a:xfrm>
                <a:off x="3291" y="1518"/>
                <a:ext cx="46" cy="72"/>
              </a:xfrm>
              <a:custGeom>
                <a:avLst/>
                <a:gdLst>
                  <a:gd name="T0" fmla="*/ 0 w 5"/>
                  <a:gd name="T1" fmla="*/ 12 h 12"/>
                  <a:gd name="T2" fmla="*/ 5 w 5"/>
                  <a:gd name="T3" fmla="*/ 12 h 12"/>
                  <a:gd name="T4" fmla="*/ 5 w 5"/>
                  <a:gd name="T5" fmla="*/ 0 h 12"/>
                  <a:gd name="T6" fmla="*/ 0 60000 65536"/>
                  <a:gd name="T7" fmla="*/ 0 60000 65536"/>
                  <a:gd name="T8" fmla="*/ 0 60000 65536"/>
                  <a:gd name="T9" fmla="*/ 0 w 5"/>
                  <a:gd name="T10" fmla="*/ 0 h 12"/>
                  <a:gd name="T11" fmla="*/ 5 w 5"/>
                  <a:gd name="T12" fmla="*/ 12 h 12"/>
                </a:gdLst>
                <a:ahLst/>
                <a:cxnLst>
                  <a:cxn ang="T6">
                    <a:pos x="T0" y="T1"/>
                  </a:cxn>
                  <a:cxn ang="T7">
                    <a:pos x="T2" y="T3"/>
                  </a:cxn>
                  <a:cxn ang="T8">
                    <a:pos x="T4" y="T5"/>
                  </a:cxn>
                </a:cxnLst>
                <a:rect l="T9" t="T10" r="T11" b="T12"/>
                <a:pathLst>
                  <a:path w="5" h="12">
                    <a:moveTo>
                      <a:pt x="0" y="12"/>
                    </a:moveTo>
                    <a:lnTo>
                      <a:pt x="5" y="12"/>
                    </a:lnTo>
                    <a:lnTo>
                      <a:pt x="5" y="0"/>
                    </a:lnTo>
                  </a:path>
                </a:pathLst>
              </a:custGeom>
              <a:noFill/>
              <a:ln w="28575">
                <a:solidFill>
                  <a:srgbClr val="009900"/>
                </a:solidFill>
                <a:round/>
                <a:headEnd/>
                <a:tailEnd/>
              </a:ln>
            </p:spPr>
            <p:txBody>
              <a:bodyPr/>
              <a:lstStyle/>
              <a:p>
                <a:pPr>
                  <a:defRPr/>
                </a:pPr>
                <a:endParaRPr lang="en-US">
                  <a:latin typeface="+mn-lt"/>
                </a:endParaRPr>
              </a:p>
            </p:txBody>
          </p:sp>
          <p:sp>
            <p:nvSpPr>
              <p:cNvPr id="141421" name="Freeform 67"/>
              <p:cNvSpPr>
                <a:spLocks/>
              </p:cNvSpPr>
              <p:nvPr/>
            </p:nvSpPr>
            <p:spPr bwMode="auto">
              <a:xfrm>
                <a:off x="3337" y="1446"/>
                <a:ext cx="55" cy="72"/>
              </a:xfrm>
              <a:custGeom>
                <a:avLst/>
                <a:gdLst>
                  <a:gd name="T0" fmla="*/ 0 w 6"/>
                  <a:gd name="T1" fmla="*/ 12 h 12"/>
                  <a:gd name="T2" fmla="*/ 6 w 6"/>
                  <a:gd name="T3" fmla="*/ 12 h 12"/>
                  <a:gd name="T4" fmla="*/ 6 w 6"/>
                  <a:gd name="T5" fmla="*/ 0 h 12"/>
                  <a:gd name="T6" fmla="*/ 0 60000 65536"/>
                  <a:gd name="T7" fmla="*/ 0 60000 65536"/>
                  <a:gd name="T8" fmla="*/ 0 60000 65536"/>
                  <a:gd name="T9" fmla="*/ 0 w 6"/>
                  <a:gd name="T10" fmla="*/ 0 h 12"/>
                  <a:gd name="T11" fmla="*/ 6 w 6"/>
                  <a:gd name="T12" fmla="*/ 12 h 12"/>
                </a:gdLst>
                <a:ahLst/>
                <a:cxnLst>
                  <a:cxn ang="T6">
                    <a:pos x="T0" y="T1"/>
                  </a:cxn>
                  <a:cxn ang="T7">
                    <a:pos x="T2" y="T3"/>
                  </a:cxn>
                  <a:cxn ang="T8">
                    <a:pos x="T4" y="T5"/>
                  </a:cxn>
                </a:cxnLst>
                <a:rect l="T9" t="T10" r="T11" b="T12"/>
                <a:pathLst>
                  <a:path w="6" h="12">
                    <a:moveTo>
                      <a:pt x="0" y="12"/>
                    </a:moveTo>
                    <a:lnTo>
                      <a:pt x="6" y="12"/>
                    </a:lnTo>
                    <a:lnTo>
                      <a:pt x="6" y="0"/>
                    </a:lnTo>
                  </a:path>
                </a:pathLst>
              </a:custGeom>
              <a:noFill/>
              <a:ln w="28575">
                <a:solidFill>
                  <a:srgbClr val="009900"/>
                </a:solidFill>
                <a:round/>
                <a:headEnd/>
                <a:tailEnd/>
              </a:ln>
            </p:spPr>
            <p:txBody>
              <a:bodyPr/>
              <a:lstStyle/>
              <a:p>
                <a:pPr>
                  <a:defRPr/>
                </a:pPr>
                <a:endParaRPr lang="en-US">
                  <a:latin typeface="+mn-lt"/>
                </a:endParaRPr>
              </a:p>
            </p:txBody>
          </p:sp>
          <p:sp>
            <p:nvSpPr>
              <p:cNvPr id="141422" name="Freeform 68"/>
              <p:cNvSpPr>
                <a:spLocks/>
              </p:cNvSpPr>
              <p:nvPr/>
            </p:nvSpPr>
            <p:spPr bwMode="auto">
              <a:xfrm>
                <a:off x="3392" y="1392"/>
                <a:ext cx="101" cy="54"/>
              </a:xfrm>
              <a:custGeom>
                <a:avLst/>
                <a:gdLst>
                  <a:gd name="T0" fmla="*/ 0 w 11"/>
                  <a:gd name="T1" fmla="*/ 9 h 9"/>
                  <a:gd name="T2" fmla="*/ 11 w 11"/>
                  <a:gd name="T3" fmla="*/ 9 h 9"/>
                  <a:gd name="T4" fmla="*/ 11 w 11"/>
                  <a:gd name="T5" fmla="*/ 0 h 9"/>
                  <a:gd name="T6" fmla="*/ 0 60000 65536"/>
                  <a:gd name="T7" fmla="*/ 0 60000 65536"/>
                  <a:gd name="T8" fmla="*/ 0 60000 65536"/>
                  <a:gd name="T9" fmla="*/ 0 w 11"/>
                  <a:gd name="T10" fmla="*/ 0 h 9"/>
                  <a:gd name="T11" fmla="*/ 11 w 11"/>
                  <a:gd name="T12" fmla="*/ 9 h 9"/>
                </a:gdLst>
                <a:ahLst/>
                <a:cxnLst>
                  <a:cxn ang="T6">
                    <a:pos x="T0" y="T1"/>
                  </a:cxn>
                  <a:cxn ang="T7">
                    <a:pos x="T2" y="T3"/>
                  </a:cxn>
                  <a:cxn ang="T8">
                    <a:pos x="T4" y="T5"/>
                  </a:cxn>
                </a:cxnLst>
                <a:rect l="T9" t="T10" r="T11" b="T12"/>
                <a:pathLst>
                  <a:path w="11" h="9">
                    <a:moveTo>
                      <a:pt x="0" y="9"/>
                    </a:moveTo>
                    <a:lnTo>
                      <a:pt x="11" y="9"/>
                    </a:lnTo>
                    <a:lnTo>
                      <a:pt x="11" y="0"/>
                    </a:lnTo>
                  </a:path>
                </a:pathLst>
              </a:custGeom>
              <a:noFill/>
              <a:ln w="28575">
                <a:solidFill>
                  <a:srgbClr val="009900"/>
                </a:solidFill>
                <a:round/>
                <a:headEnd/>
                <a:tailEnd/>
              </a:ln>
            </p:spPr>
            <p:txBody>
              <a:bodyPr/>
              <a:lstStyle/>
              <a:p>
                <a:pPr>
                  <a:defRPr/>
                </a:pPr>
                <a:endParaRPr lang="en-US">
                  <a:latin typeface="+mn-lt"/>
                </a:endParaRPr>
              </a:p>
            </p:txBody>
          </p:sp>
          <p:sp>
            <p:nvSpPr>
              <p:cNvPr id="141423" name="Freeform 69"/>
              <p:cNvSpPr>
                <a:spLocks/>
              </p:cNvSpPr>
              <p:nvPr/>
            </p:nvSpPr>
            <p:spPr bwMode="auto">
              <a:xfrm>
                <a:off x="3493" y="1392"/>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28575">
                <a:solidFill>
                  <a:srgbClr val="009900"/>
                </a:solidFill>
                <a:round/>
                <a:headEnd/>
                <a:tailEnd/>
              </a:ln>
            </p:spPr>
            <p:txBody>
              <a:bodyPr/>
              <a:lstStyle/>
              <a:p>
                <a:pPr>
                  <a:defRPr/>
                </a:pPr>
                <a:endParaRPr lang="en-US">
                  <a:latin typeface="+mn-lt"/>
                </a:endParaRPr>
              </a:p>
            </p:txBody>
          </p:sp>
          <p:sp>
            <p:nvSpPr>
              <p:cNvPr id="141424" name="Freeform 70"/>
              <p:cNvSpPr>
                <a:spLocks/>
              </p:cNvSpPr>
              <p:nvPr/>
            </p:nvSpPr>
            <p:spPr bwMode="auto">
              <a:xfrm>
                <a:off x="3493" y="1392"/>
                <a:ext cx="82" cy="1"/>
              </a:xfrm>
              <a:custGeom>
                <a:avLst/>
                <a:gdLst>
                  <a:gd name="T0" fmla="*/ 0 w 9"/>
                  <a:gd name="T1" fmla="*/ 0 h 1"/>
                  <a:gd name="T2" fmla="*/ 9 w 9"/>
                  <a:gd name="T3" fmla="*/ 0 h 1"/>
                  <a:gd name="T4" fmla="*/ 9 w 9"/>
                  <a:gd name="T5" fmla="*/ 0 h 1"/>
                  <a:gd name="T6" fmla="*/ 0 60000 65536"/>
                  <a:gd name="T7" fmla="*/ 0 60000 65536"/>
                  <a:gd name="T8" fmla="*/ 0 60000 65536"/>
                  <a:gd name="T9" fmla="*/ 0 w 9"/>
                  <a:gd name="T10" fmla="*/ 0 h 1"/>
                  <a:gd name="T11" fmla="*/ 9 w 9"/>
                  <a:gd name="T12" fmla="*/ 1 h 1"/>
                </a:gdLst>
                <a:ahLst/>
                <a:cxnLst>
                  <a:cxn ang="T6">
                    <a:pos x="T0" y="T1"/>
                  </a:cxn>
                  <a:cxn ang="T7">
                    <a:pos x="T2" y="T3"/>
                  </a:cxn>
                  <a:cxn ang="T8">
                    <a:pos x="T4" y="T5"/>
                  </a:cxn>
                </a:cxnLst>
                <a:rect l="T9" t="T10" r="T11" b="T12"/>
                <a:pathLst>
                  <a:path w="9" h="1">
                    <a:moveTo>
                      <a:pt x="0" y="0"/>
                    </a:moveTo>
                    <a:lnTo>
                      <a:pt x="9" y="0"/>
                    </a:lnTo>
                  </a:path>
                </a:pathLst>
              </a:custGeom>
              <a:noFill/>
              <a:ln w="28575">
                <a:solidFill>
                  <a:srgbClr val="009900"/>
                </a:solidFill>
                <a:round/>
                <a:headEnd/>
                <a:tailEnd/>
              </a:ln>
            </p:spPr>
            <p:txBody>
              <a:bodyPr/>
              <a:lstStyle/>
              <a:p>
                <a:pPr>
                  <a:defRPr/>
                </a:pPr>
                <a:endParaRPr lang="en-US">
                  <a:latin typeface="+mn-lt"/>
                </a:endParaRPr>
              </a:p>
            </p:txBody>
          </p:sp>
          <p:sp>
            <p:nvSpPr>
              <p:cNvPr id="141425" name="Freeform 71"/>
              <p:cNvSpPr>
                <a:spLocks/>
              </p:cNvSpPr>
              <p:nvPr/>
            </p:nvSpPr>
            <p:spPr bwMode="auto">
              <a:xfrm>
                <a:off x="3575" y="1392"/>
                <a:ext cx="73" cy="1"/>
              </a:xfrm>
              <a:custGeom>
                <a:avLst/>
                <a:gdLst>
                  <a:gd name="T0" fmla="*/ 0 w 8"/>
                  <a:gd name="T1" fmla="*/ 0 h 1"/>
                  <a:gd name="T2" fmla="*/ 8 w 8"/>
                  <a:gd name="T3" fmla="*/ 0 h 1"/>
                  <a:gd name="T4" fmla="*/ 8 w 8"/>
                  <a:gd name="T5" fmla="*/ 0 h 1"/>
                  <a:gd name="T6" fmla="*/ 0 60000 65536"/>
                  <a:gd name="T7" fmla="*/ 0 60000 65536"/>
                  <a:gd name="T8" fmla="*/ 0 60000 65536"/>
                  <a:gd name="T9" fmla="*/ 0 w 8"/>
                  <a:gd name="T10" fmla="*/ 0 h 1"/>
                  <a:gd name="T11" fmla="*/ 8 w 8"/>
                  <a:gd name="T12" fmla="*/ 1 h 1"/>
                </a:gdLst>
                <a:ahLst/>
                <a:cxnLst>
                  <a:cxn ang="T6">
                    <a:pos x="T0" y="T1"/>
                  </a:cxn>
                  <a:cxn ang="T7">
                    <a:pos x="T2" y="T3"/>
                  </a:cxn>
                  <a:cxn ang="T8">
                    <a:pos x="T4" y="T5"/>
                  </a:cxn>
                </a:cxnLst>
                <a:rect l="T9" t="T10" r="T11" b="T12"/>
                <a:pathLst>
                  <a:path w="8" h="1">
                    <a:moveTo>
                      <a:pt x="0" y="0"/>
                    </a:moveTo>
                    <a:lnTo>
                      <a:pt x="8" y="0"/>
                    </a:lnTo>
                  </a:path>
                </a:pathLst>
              </a:custGeom>
              <a:noFill/>
              <a:ln w="28575">
                <a:solidFill>
                  <a:srgbClr val="009900"/>
                </a:solidFill>
                <a:round/>
                <a:headEnd/>
                <a:tailEnd/>
              </a:ln>
            </p:spPr>
            <p:txBody>
              <a:bodyPr/>
              <a:lstStyle/>
              <a:p>
                <a:pPr>
                  <a:defRPr/>
                </a:pPr>
                <a:endParaRPr lang="en-US">
                  <a:latin typeface="+mn-lt"/>
                </a:endParaRPr>
              </a:p>
            </p:txBody>
          </p:sp>
          <p:sp>
            <p:nvSpPr>
              <p:cNvPr id="141426" name="Freeform 72"/>
              <p:cNvSpPr>
                <a:spLocks/>
              </p:cNvSpPr>
              <p:nvPr/>
            </p:nvSpPr>
            <p:spPr bwMode="auto">
              <a:xfrm>
                <a:off x="3648" y="1392"/>
                <a:ext cx="165" cy="1"/>
              </a:xfrm>
              <a:custGeom>
                <a:avLst/>
                <a:gdLst>
                  <a:gd name="T0" fmla="*/ 0 w 18"/>
                  <a:gd name="T1" fmla="*/ 0 h 1"/>
                  <a:gd name="T2" fmla="*/ 18 w 18"/>
                  <a:gd name="T3" fmla="*/ 0 h 1"/>
                  <a:gd name="T4" fmla="*/ 18 w 18"/>
                  <a:gd name="T5" fmla="*/ 0 h 1"/>
                  <a:gd name="T6" fmla="*/ 0 60000 65536"/>
                  <a:gd name="T7" fmla="*/ 0 60000 65536"/>
                  <a:gd name="T8" fmla="*/ 0 60000 65536"/>
                  <a:gd name="T9" fmla="*/ 0 w 18"/>
                  <a:gd name="T10" fmla="*/ 0 h 1"/>
                  <a:gd name="T11" fmla="*/ 18 w 18"/>
                  <a:gd name="T12" fmla="*/ 1 h 1"/>
                </a:gdLst>
                <a:ahLst/>
                <a:cxnLst>
                  <a:cxn ang="T6">
                    <a:pos x="T0" y="T1"/>
                  </a:cxn>
                  <a:cxn ang="T7">
                    <a:pos x="T2" y="T3"/>
                  </a:cxn>
                  <a:cxn ang="T8">
                    <a:pos x="T4" y="T5"/>
                  </a:cxn>
                </a:cxnLst>
                <a:rect l="T9" t="T10" r="T11" b="T12"/>
                <a:pathLst>
                  <a:path w="18" h="1">
                    <a:moveTo>
                      <a:pt x="0" y="0"/>
                    </a:moveTo>
                    <a:lnTo>
                      <a:pt x="18" y="0"/>
                    </a:lnTo>
                  </a:path>
                </a:pathLst>
              </a:custGeom>
              <a:noFill/>
              <a:ln w="28575">
                <a:solidFill>
                  <a:srgbClr val="009900"/>
                </a:solidFill>
                <a:round/>
                <a:headEnd/>
                <a:tailEnd/>
              </a:ln>
            </p:spPr>
            <p:txBody>
              <a:bodyPr/>
              <a:lstStyle/>
              <a:p>
                <a:pPr>
                  <a:defRPr/>
                </a:pPr>
                <a:endParaRPr lang="en-US">
                  <a:latin typeface="+mn-lt"/>
                </a:endParaRPr>
              </a:p>
            </p:txBody>
          </p:sp>
          <p:sp>
            <p:nvSpPr>
              <p:cNvPr id="141427" name="Freeform 73"/>
              <p:cNvSpPr>
                <a:spLocks/>
              </p:cNvSpPr>
              <p:nvPr/>
            </p:nvSpPr>
            <p:spPr bwMode="auto">
              <a:xfrm>
                <a:off x="3813" y="1392"/>
                <a:ext cx="238" cy="1"/>
              </a:xfrm>
              <a:custGeom>
                <a:avLst/>
                <a:gdLst>
                  <a:gd name="T0" fmla="*/ 0 w 26"/>
                  <a:gd name="T1" fmla="*/ 0 h 1"/>
                  <a:gd name="T2" fmla="*/ 26 w 26"/>
                  <a:gd name="T3" fmla="*/ 0 h 1"/>
                  <a:gd name="T4" fmla="*/ 26 w 26"/>
                  <a:gd name="T5" fmla="*/ 0 h 1"/>
                  <a:gd name="T6" fmla="*/ 0 60000 65536"/>
                  <a:gd name="T7" fmla="*/ 0 60000 65536"/>
                  <a:gd name="T8" fmla="*/ 0 60000 65536"/>
                  <a:gd name="T9" fmla="*/ 0 w 26"/>
                  <a:gd name="T10" fmla="*/ 0 h 1"/>
                  <a:gd name="T11" fmla="*/ 26 w 26"/>
                  <a:gd name="T12" fmla="*/ 1 h 1"/>
                </a:gdLst>
                <a:ahLst/>
                <a:cxnLst>
                  <a:cxn ang="T6">
                    <a:pos x="T0" y="T1"/>
                  </a:cxn>
                  <a:cxn ang="T7">
                    <a:pos x="T2" y="T3"/>
                  </a:cxn>
                  <a:cxn ang="T8">
                    <a:pos x="T4" y="T5"/>
                  </a:cxn>
                </a:cxnLst>
                <a:rect l="T9" t="T10" r="T11" b="T12"/>
                <a:pathLst>
                  <a:path w="26" h="1">
                    <a:moveTo>
                      <a:pt x="0" y="0"/>
                    </a:moveTo>
                    <a:lnTo>
                      <a:pt x="26" y="0"/>
                    </a:lnTo>
                  </a:path>
                </a:pathLst>
              </a:custGeom>
              <a:noFill/>
              <a:ln w="28575">
                <a:solidFill>
                  <a:srgbClr val="009900"/>
                </a:solidFill>
                <a:round/>
                <a:headEnd/>
                <a:tailEnd/>
              </a:ln>
            </p:spPr>
            <p:txBody>
              <a:bodyPr/>
              <a:lstStyle/>
              <a:p>
                <a:pPr>
                  <a:defRPr/>
                </a:pPr>
                <a:endParaRPr lang="en-US">
                  <a:latin typeface="+mn-lt"/>
                </a:endParaRPr>
              </a:p>
            </p:txBody>
          </p:sp>
          <p:sp>
            <p:nvSpPr>
              <p:cNvPr id="141428" name="Freeform 74"/>
              <p:cNvSpPr>
                <a:spLocks/>
              </p:cNvSpPr>
              <p:nvPr/>
            </p:nvSpPr>
            <p:spPr bwMode="auto">
              <a:xfrm>
                <a:off x="4051" y="1392"/>
                <a:ext cx="274" cy="1"/>
              </a:xfrm>
              <a:custGeom>
                <a:avLst/>
                <a:gdLst>
                  <a:gd name="T0" fmla="*/ 0 w 30"/>
                  <a:gd name="T1" fmla="*/ 0 h 1"/>
                  <a:gd name="T2" fmla="*/ 30 w 30"/>
                  <a:gd name="T3" fmla="*/ 0 h 1"/>
                  <a:gd name="T4" fmla="*/ 30 w 30"/>
                  <a:gd name="T5" fmla="*/ 0 h 1"/>
                  <a:gd name="T6" fmla="*/ 0 60000 65536"/>
                  <a:gd name="T7" fmla="*/ 0 60000 65536"/>
                  <a:gd name="T8" fmla="*/ 0 60000 65536"/>
                  <a:gd name="T9" fmla="*/ 0 w 30"/>
                  <a:gd name="T10" fmla="*/ 0 h 1"/>
                  <a:gd name="T11" fmla="*/ 30 w 30"/>
                  <a:gd name="T12" fmla="*/ 1 h 1"/>
                </a:gdLst>
                <a:ahLst/>
                <a:cxnLst>
                  <a:cxn ang="T6">
                    <a:pos x="T0" y="T1"/>
                  </a:cxn>
                  <a:cxn ang="T7">
                    <a:pos x="T2" y="T3"/>
                  </a:cxn>
                  <a:cxn ang="T8">
                    <a:pos x="T4" y="T5"/>
                  </a:cxn>
                </a:cxnLst>
                <a:rect l="T9" t="T10" r="T11" b="T12"/>
                <a:pathLst>
                  <a:path w="30" h="1">
                    <a:moveTo>
                      <a:pt x="0" y="0"/>
                    </a:moveTo>
                    <a:lnTo>
                      <a:pt x="30" y="0"/>
                    </a:lnTo>
                  </a:path>
                </a:pathLst>
              </a:custGeom>
              <a:noFill/>
              <a:ln w="28575">
                <a:solidFill>
                  <a:srgbClr val="009900"/>
                </a:solidFill>
                <a:round/>
                <a:headEnd/>
                <a:tailEnd/>
              </a:ln>
            </p:spPr>
            <p:txBody>
              <a:bodyPr/>
              <a:lstStyle/>
              <a:p>
                <a:pPr>
                  <a:defRPr/>
                </a:pPr>
                <a:endParaRPr lang="en-US">
                  <a:latin typeface="+mn-lt"/>
                </a:endParaRPr>
              </a:p>
            </p:txBody>
          </p:sp>
          <p:sp>
            <p:nvSpPr>
              <p:cNvPr id="141429" name="Freeform 75"/>
              <p:cNvSpPr>
                <a:spLocks/>
              </p:cNvSpPr>
              <p:nvPr/>
            </p:nvSpPr>
            <p:spPr bwMode="auto">
              <a:xfrm>
                <a:off x="4325" y="1392"/>
                <a:ext cx="19" cy="1"/>
              </a:xfrm>
              <a:custGeom>
                <a:avLst/>
                <a:gdLst>
                  <a:gd name="T0" fmla="*/ 0 w 2"/>
                  <a:gd name="T1" fmla="*/ 0 h 1"/>
                  <a:gd name="T2" fmla="*/ 2 w 2"/>
                  <a:gd name="T3" fmla="*/ 0 h 1"/>
                  <a:gd name="T4" fmla="*/ 2 w 2"/>
                  <a:gd name="T5" fmla="*/ 0 h 1"/>
                  <a:gd name="T6" fmla="*/ 0 60000 65536"/>
                  <a:gd name="T7" fmla="*/ 0 60000 65536"/>
                  <a:gd name="T8" fmla="*/ 0 60000 65536"/>
                  <a:gd name="T9" fmla="*/ 0 w 2"/>
                  <a:gd name="T10" fmla="*/ 0 h 1"/>
                  <a:gd name="T11" fmla="*/ 2 w 2"/>
                  <a:gd name="T12" fmla="*/ 1 h 1"/>
                </a:gdLst>
                <a:ahLst/>
                <a:cxnLst>
                  <a:cxn ang="T6">
                    <a:pos x="T0" y="T1"/>
                  </a:cxn>
                  <a:cxn ang="T7">
                    <a:pos x="T2" y="T3"/>
                  </a:cxn>
                  <a:cxn ang="T8">
                    <a:pos x="T4" y="T5"/>
                  </a:cxn>
                </a:cxnLst>
                <a:rect l="T9" t="T10" r="T11" b="T12"/>
                <a:pathLst>
                  <a:path w="2" h="1">
                    <a:moveTo>
                      <a:pt x="0" y="0"/>
                    </a:moveTo>
                    <a:lnTo>
                      <a:pt x="2" y="0"/>
                    </a:lnTo>
                  </a:path>
                </a:pathLst>
              </a:custGeom>
              <a:noFill/>
              <a:ln w="28575">
                <a:solidFill>
                  <a:srgbClr val="009900"/>
                </a:solidFill>
                <a:round/>
                <a:headEnd/>
                <a:tailEnd/>
              </a:ln>
            </p:spPr>
            <p:txBody>
              <a:bodyPr/>
              <a:lstStyle/>
              <a:p>
                <a:pPr>
                  <a:defRPr/>
                </a:pPr>
                <a:endParaRPr lang="en-US">
                  <a:latin typeface="+mn-lt"/>
                </a:endParaRPr>
              </a:p>
            </p:txBody>
          </p:sp>
          <p:sp>
            <p:nvSpPr>
              <p:cNvPr id="141430" name="Freeform 76"/>
              <p:cNvSpPr>
                <a:spLocks/>
              </p:cNvSpPr>
              <p:nvPr/>
            </p:nvSpPr>
            <p:spPr bwMode="auto">
              <a:xfrm>
                <a:off x="2797" y="3084"/>
                <a:ext cx="156" cy="72"/>
              </a:xfrm>
              <a:custGeom>
                <a:avLst/>
                <a:gdLst>
                  <a:gd name="T0" fmla="*/ 0 w 17"/>
                  <a:gd name="T1" fmla="*/ 12 h 12"/>
                  <a:gd name="T2" fmla="*/ 17 w 17"/>
                  <a:gd name="T3" fmla="*/ 12 h 12"/>
                  <a:gd name="T4" fmla="*/ 17 w 17"/>
                  <a:gd name="T5" fmla="*/ 0 h 12"/>
                  <a:gd name="T6" fmla="*/ 0 60000 65536"/>
                  <a:gd name="T7" fmla="*/ 0 60000 65536"/>
                  <a:gd name="T8" fmla="*/ 0 60000 65536"/>
                  <a:gd name="T9" fmla="*/ 0 w 17"/>
                  <a:gd name="T10" fmla="*/ 0 h 12"/>
                  <a:gd name="T11" fmla="*/ 17 w 17"/>
                  <a:gd name="T12" fmla="*/ 12 h 12"/>
                </a:gdLst>
                <a:ahLst/>
                <a:cxnLst>
                  <a:cxn ang="T6">
                    <a:pos x="T0" y="T1"/>
                  </a:cxn>
                  <a:cxn ang="T7">
                    <a:pos x="T2" y="T3"/>
                  </a:cxn>
                  <a:cxn ang="T8">
                    <a:pos x="T4" y="T5"/>
                  </a:cxn>
                </a:cxnLst>
                <a:rect l="T9" t="T10" r="T11" b="T12"/>
                <a:pathLst>
                  <a:path w="17" h="12">
                    <a:moveTo>
                      <a:pt x="0" y="12"/>
                    </a:moveTo>
                    <a:lnTo>
                      <a:pt x="17" y="12"/>
                    </a:lnTo>
                    <a:lnTo>
                      <a:pt x="17" y="0"/>
                    </a:lnTo>
                  </a:path>
                </a:pathLst>
              </a:custGeom>
              <a:noFill/>
              <a:ln w="28575">
                <a:solidFill>
                  <a:srgbClr val="009900"/>
                </a:solidFill>
                <a:round/>
                <a:headEnd/>
                <a:tailEnd/>
              </a:ln>
            </p:spPr>
            <p:txBody>
              <a:bodyPr/>
              <a:lstStyle/>
              <a:p>
                <a:pPr>
                  <a:defRPr/>
                </a:pPr>
                <a:endParaRPr lang="en-US">
                  <a:latin typeface="+mn-lt"/>
                </a:endParaRPr>
              </a:p>
            </p:txBody>
          </p:sp>
          <p:sp>
            <p:nvSpPr>
              <p:cNvPr id="141431" name="Freeform 77"/>
              <p:cNvSpPr>
                <a:spLocks/>
              </p:cNvSpPr>
              <p:nvPr/>
            </p:nvSpPr>
            <p:spPr bwMode="auto">
              <a:xfrm>
                <a:off x="2953" y="3012"/>
                <a:ext cx="119" cy="72"/>
              </a:xfrm>
              <a:custGeom>
                <a:avLst/>
                <a:gdLst>
                  <a:gd name="T0" fmla="*/ 0 w 13"/>
                  <a:gd name="T1" fmla="*/ 12 h 12"/>
                  <a:gd name="T2" fmla="*/ 13 w 13"/>
                  <a:gd name="T3" fmla="*/ 12 h 12"/>
                  <a:gd name="T4" fmla="*/ 13 w 13"/>
                  <a:gd name="T5" fmla="*/ 0 h 12"/>
                  <a:gd name="T6" fmla="*/ 0 60000 65536"/>
                  <a:gd name="T7" fmla="*/ 0 60000 65536"/>
                  <a:gd name="T8" fmla="*/ 0 60000 65536"/>
                  <a:gd name="T9" fmla="*/ 0 w 13"/>
                  <a:gd name="T10" fmla="*/ 0 h 12"/>
                  <a:gd name="T11" fmla="*/ 13 w 13"/>
                  <a:gd name="T12" fmla="*/ 12 h 12"/>
                </a:gdLst>
                <a:ahLst/>
                <a:cxnLst>
                  <a:cxn ang="T6">
                    <a:pos x="T0" y="T1"/>
                  </a:cxn>
                  <a:cxn ang="T7">
                    <a:pos x="T2" y="T3"/>
                  </a:cxn>
                  <a:cxn ang="T8">
                    <a:pos x="T4" y="T5"/>
                  </a:cxn>
                </a:cxnLst>
                <a:rect l="T9" t="T10" r="T11" b="T12"/>
                <a:pathLst>
                  <a:path w="13" h="12">
                    <a:moveTo>
                      <a:pt x="0" y="12"/>
                    </a:moveTo>
                    <a:lnTo>
                      <a:pt x="13" y="12"/>
                    </a:lnTo>
                    <a:lnTo>
                      <a:pt x="13" y="0"/>
                    </a:lnTo>
                  </a:path>
                </a:pathLst>
              </a:custGeom>
              <a:noFill/>
              <a:ln w="28575">
                <a:solidFill>
                  <a:srgbClr val="009900"/>
                </a:solidFill>
                <a:round/>
                <a:headEnd/>
                <a:tailEnd/>
              </a:ln>
            </p:spPr>
            <p:txBody>
              <a:bodyPr/>
              <a:lstStyle/>
              <a:p>
                <a:pPr>
                  <a:defRPr/>
                </a:pPr>
                <a:endParaRPr lang="en-US">
                  <a:latin typeface="+mn-lt"/>
                </a:endParaRPr>
              </a:p>
            </p:txBody>
          </p:sp>
          <p:sp>
            <p:nvSpPr>
              <p:cNvPr id="141432" name="Freeform 78"/>
              <p:cNvSpPr>
                <a:spLocks/>
              </p:cNvSpPr>
              <p:nvPr/>
            </p:nvSpPr>
            <p:spPr bwMode="auto">
              <a:xfrm>
                <a:off x="3072" y="2940"/>
                <a:ext cx="18" cy="72"/>
              </a:xfrm>
              <a:custGeom>
                <a:avLst/>
                <a:gdLst>
                  <a:gd name="T0" fmla="*/ 0 w 2"/>
                  <a:gd name="T1" fmla="*/ 12 h 12"/>
                  <a:gd name="T2" fmla="*/ 2 w 2"/>
                  <a:gd name="T3" fmla="*/ 12 h 12"/>
                  <a:gd name="T4" fmla="*/ 2 w 2"/>
                  <a:gd name="T5" fmla="*/ 0 h 12"/>
                  <a:gd name="T6" fmla="*/ 0 60000 65536"/>
                  <a:gd name="T7" fmla="*/ 0 60000 65536"/>
                  <a:gd name="T8" fmla="*/ 0 60000 65536"/>
                  <a:gd name="T9" fmla="*/ 0 w 2"/>
                  <a:gd name="T10" fmla="*/ 0 h 12"/>
                  <a:gd name="T11" fmla="*/ 2 w 2"/>
                  <a:gd name="T12" fmla="*/ 12 h 12"/>
                </a:gdLst>
                <a:ahLst/>
                <a:cxnLst>
                  <a:cxn ang="T6">
                    <a:pos x="T0" y="T1"/>
                  </a:cxn>
                  <a:cxn ang="T7">
                    <a:pos x="T2" y="T3"/>
                  </a:cxn>
                  <a:cxn ang="T8">
                    <a:pos x="T4" y="T5"/>
                  </a:cxn>
                </a:cxnLst>
                <a:rect l="T9" t="T10" r="T11" b="T12"/>
                <a:pathLst>
                  <a:path w="2" h="12">
                    <a:moveTo>
                      <a:pt x="0" y="12"/>
                    </a:moveTo>
                    <a:lnTo>
                      <a:pt x="2" y="12"/>
                    </a:lnTo>
                    <a:lnTo>
                      <a:pt x="2" y="0"/>
                    </a:lnTo>
                  </a:path>
                </a:pathLst>
              </a:custGeom>
              <a:noFill/>
              <a:ln w="28575">
                <a:solidFill>
                  <a:srgbClr val="009900"/>
                </a:solidFill>
                <a:round/>
                <a:headEnd/>
                <a:tailEnd/>
              </a:ln>
            </p:spPr>
            <p:txBody>
              <a:bodyPr/>
              <a:lstStyle/>
              <a:p>
                <a:pPr>
                  <a:defRPr/>
                </a:pPr>
                <a:endParaRPr lang="en-US">
                  <a:latin typeface="+mn-lt"/>
                </a:endParaRPr>
              </a:p>
            </p:txBody>
          </p:sp>
          <p:sp>
            <p:nvSpPr>
              <p:cNvPr id="141433" name="Freeform 79"/>
              <p:cNvSpPr>
                <a:spLocks/>
              </p:cNvSpPr>
              <p:nvPr/>
            </p:nvSpPr>
            <p:spPr bwMode="auto">
              <a:xfrm>
                <a:off x="3090" y="2868"/>
                <a:ext cx="64" cy="72"/>
              </a:xfrm>
              <a:custGeom>
                <a:avLst/>
                <a:gdLst>
                  <a:gd name="T0" fmla="*/ 0 w 7"/>
                  <a:gd name="T1" fmla="*/ 12 h 12"/>
                  <a:gd name="T2" fmla="*/ 7 w 7"/>
                  <a:gd name="T3" fmla="*/ 12 h 12"/>
                  <a:gd name="T4" fmla="*/ 7 w 7"/>
                  <a:gd name="T5" fmla="*/ 0 h 12"/>
                  <a:gd name="T6" fmla="*/ 0 60000 65536"/>
                  <a:gd name="T7" fmla="*/ 0 60000 65536"/>
                  <a:gd name="T8" fmla="*/ 0 60000 65536"/>
                  <a:gd name="T9" fmla="*/ 0 w 7"/>
                  <a:gd name="T10" fmla="*/ 0 h 12"/>
                  <a:gd name="T11" fmla="*/ 7 w 7"/>
                  <a:gd name="T12" fmla="*/ 12 h 12"/>
                </a:gdLst>
                <a:ahLst/>
                <a:cxnLst>
                  <a:cxn ang="T6">
                    <a:pos x="T0" y="T1"/>
                  </a:cxn>
                  <a:cxn ang="T7">
                    <a:pos x="T2" y="T3"/>
                  </a:cxn>
                  <a:cxn ang="T8">
                    <a:pos x="T4" y="T5"/>
                  </a:cxn>
                </a:cxnLst>
                <a:rect l="T9" t="T10" r="T11" b="T12"/>
                <a:pathLst>
                  <a:path w="7" h="12">
                    <a:moveTo>
                      <a:pt x="0" y="12"/>
                    </a:moveTo>
                    <a:lnTo>
                      <a:pt x="7" y="12"/>
                    </a:lnTo>
                    <a:lnTo>
                      <a:pt x="7" y="0"/>
                    </a:lnTo>
                  </a:path>
                </a:pathLst>
              </a:custGeom>
              <a:noFill/>
              <a:ln w="28575">
                <a:solidFill>
                  <a:srgbClr val="009900"/>
                </a:solidFill>
                <a:round/>
                <a:headEnd/>
                <a:tailEnd/>
              </a:ln>
            </p:spPr>
            <p:txBody>
              <a:bodyPr/>
              <a:lstStyle/>
              <a:p>
                <a:pPr>
                  <a:defRPr/>
                </a:pPr>
                <a:endParaRPr lang="en-US">
                  <a:latin typeface="+mn-lt"/>
                </a:endParaRPr>
              </a:p>
            </p:txBody>
          </p:sp>
          <p:sp>
            <p:nvSpPr>
              <p:cNvPr id="141434" name="Freeform 80"/>
              <p:cNvSpPr>
                <a:spLocks/>
              </p:cNvSpPr>
              <p:nvPr/>
            </p:nvSpPr>
            <p:spPr bwMode="auto">
              <a:xfrm>
                <a:off x="3154" y="2796"/>
                <a:ext cx="55" cy="72"/>
              </a:xfrm>
              <a:custGeom>
                <a:avLst/>
                <a:gdLst>
                  <a:gd name="T0" fmla="*/ 0 w 6"/>
                  <a:gd name="T1" fmla="*/ 12 h 12"/>
                  <a:gd name="T2" fmla="*/ 6 w 6"/>
                  <a:gd name="T3" fmla="*/ 12 h 12"/>
                  <a:gd name="T4" fmla="*/ 6 w 6"/>
                  <a:gd name="T5" fmla="*/ 0 h 12"/>
                  <a:gd name="T6" fmla="*/ 0 60000 65536"/>
                  <a:gd name="T7" fmla="*/ 0 60000 65536"/>
                  <a:gd name="T8" fmla="*/ 0 60000 65536"/>
                  <a:gd name="T9" fmla="*/ 0 w 6"/>
                  <a:gd name="T10" fmla="*/ 0 h 12"/>
                  <a:gd name="T11" fmla="*/ 6 w 6"/>
                  <a:gd name="T12" fmla="*/ 12 h 12"/>
                </a:gdLst>
                <a:ahLst/>
                <a:cxnLst>
                  <a:cxn ang="T6">
                    <a:pos x="T0" y="T1"/>
                  </a:cxn>
                  <a:cxn ang="T7">
                    <a:pos x="T2" y="T3"/>
                  </a:cxn>
                  <a:cxn ang="T8">
                    <a:pos x="T4" y="T5"/>
                  </a:cxn>
                </a:cxnLst>
                <a:rect l="T9" t="T10" r="T11" b="T12"/>
                <a:pathLst>
                  <a:path w="6" h="12">
                    <a:moveTo>
                      <a:pt x="0" y="12"/>
                    </a:moveTo>
                    <a:lnTo>
                      <a:pt x="6" y="12"/>
                    </a:lnTo>
                    <a:lnTo>
                      <a:pt x="6" y="0"/>
                    </a:lnTo>
                  </a:path>
                </a:pathLst>
              </a:custGeom>
              <a:noFill/>
              <a:ln w="28575">
                <a:solidFill>
                  <a:srgbClr val="009900"/>
                </a:solidFill>
                <a:round/>
                <a:headEnd/>
                <a:tailEnd/>
              </a:ln>
            </p:spPr>
            <p:txBody>
              <a:bodyPr/>
              <a:lstStyle/>
              <a:p>
                <a:pPr>
                  <a:defRPr/>
                </a:pPr>
                <a:endParaRPr lang="en-US">
                  <a:latin typeface="+mn-lt"/>
                </a:endParaRPr>
              </a:p>
            </p:txBody>
          </p:sp>
          <p:sp>
            <p:nvSpPr>
              <p:cNvPr id="141435" name="Freeform 81"/>
              <p:cNvSpPr>
                <a:spLocks/>
              </p:cNvSpPr>
              <p:nvPr/>
            </p:nvSpPr>
            <p:spPr bwMode="auto">
              <a:xfrm>
                <a:off x="3209" y="2718"/>
                <a:ext cx="2" cy="78"/>
              </a:xfrm>
              <a:custGeom>
                <a:avLst/>
                <a:gdLst>
                  <a:gd name="T0" fmla="*/ 0 w 2"/>
                  <a:gd name="T1" fmla="*/ 13 h 13"/>
                  <a:gd name="T2" fmla="*/ 0 w 2"/>
                  <a:gd name="T3" fmla="*/ 13 h 13"/>
                  <a:gd name="T4" fmla="*/ 0 w 2"/>
                  <a:gd name="T5" fmla="*/ 0 h 13"/>
                  <a:gd name="T6" fmla="*/ 0 60000 65536"/>
                  <a:gd name="T7" fmla="*/ 0 60000 65536"/>
                  <a:gd name="T8" fmla="*/ 0 60000 65536"/>
                  <a:gd name="T9" fmla="*/ 0 w 2"/>
                  <a:gd name="T10" fmla="*/ 0 h 13"/>
                  <a:gd name="T11" fmla="*/ 2 w 2"/>
                  <a:gd name="T12" fmla="*/ 13 h 13"/>
                </a:gdLst>
                <a:ahLst/>
                <a:cxnLst>
                  <a:cxn ang="T6">
                    <a:pos x="T0" y="T1"/>
                  </a:cxn>
                  <a:cxn ang="T7">
                    <a:pos x="T2" y="T3"/>
                  </a:cxn>
                  <a:cxn ang="T8">
                    <a:pos x="T4" y="T5"/>
                  </a:cxn>
                </a:cxnLst>
                <a:rect l="T9" t="T10" r="T11" b="T12"/>
                <a:pathLst>
                  <a:path w="2" h="13">
                    <a:moveTo>
                      <a:pt x="0" y="13"/>
                    </a:moveTo>
                    <a:lnTo>
                      <a:pt x="0" y="13"/>
                    </a:lnTo>
                    <a:lnTo>
                      <a:pt x="0" y="0"/>
                    </a:lnTo>
                  </a:path>
                </a:pathLst>
              </a:custGeom>
              <a:noFill/>
              <a:ln w="28575">
                <a:solidFill>
                  <a:srgbClr val="009900"/>
                </a:solidFill>
                <a:round/>
                <a:headEnd/>
                <a:tailEnd/>
              </a:ln>
            </p:spPr>
            <p:txBody>
              <a:bodyPr/>
              <a:lstStyle/>
              <a:p>
                <a:pPr>
                  <a:defRPr/>
                </a:pPr>
                <a:endParaRPr lang="en-US">
                  <a:latin typeface="+mn-lt"/>
                </a:endParaRPr>
              </a:p>
            </p:txBody>
          </p:sp>
          <p:sp>
            <p:nvSpPr>
              <p:cNvPr id="141436" name="Freeform 82"/>
              <p:cNvSpPr>
                <a:spLocks/>
              </p:cNvSpPr>
              <p:nvPr/>
            </p:nvSpPr>
            <p:spPr bwMode="auto">
              <a:xfrm>
                <a:off x="3209" y="2646"/>
                <a:ext cx="82" cy="72"/>
              </a:xfrm>
              <a:custGeom>
                <a:avLst/>
                <a:gdLst>
                  <a:gd name="T0" fmla="*/ 0 w 9"/>
                  <a:gd name="T1" fmla="*/ 12 h 12"/>
                  <a:gd name="T2" fmla="*/ 9 w 9"/>
                  <a:gd name="T3" fmla="*/ 12 h 12"/>
                  <a:gd name="T4" fmla="*/ 9 w 9"/>
                  <a:gd name="T5" fmla="*/ 0 h 12"/>
                  <a:gd name="T6" fmla="*/ 0 60000 65536"/>
                  <a:gd name="T7" fmla="*/ 0 60000 65536"/>
                  <a:gd name="T8" fmla="*/ 0 60000 65536"/>
                  <a:gd name="T9" fmla="*/ 0 w 9"/>
                  <a:gd name="T10" fmla="*/ 0 h 12"/>
                  <a:gd name="T11" fmla="*/ 9 w 9"/>
                  <a:gd name="T12" fmla="*/ 12 h 12"/>
                </a:gdLst>
                <a:ahLst/>
                <a:cxnLst>
                  <a:cxn ang="T6">
                    <a:pos x="T0" y="T1"/>
                  </a:cxn>
                  <a:cxn ang="T7">
                    <a:pos x="T2" y="T3"/>
                  </a:cxn>
                  <a:cxn ang="T8">
                    <a:pos x="T4" y="T5"/>
                  </a:cxn>
                </a:cxnLst>
                <a:rect l="T9" t="T10" r="T11" b="T12"/>
                <a:pathLst>
                  <a:path w="9" h="12">
                    <a:moveTo>
                      <a:pt x="0" y="12"/>
                    </a:moveTo>
                    <a:lnTo>
                      <a:pt x="9" y="12"/>
                    </a:lnTo>
                    <a:lnTo>
                      <a:pt x="9" y="0"/>
                    </a:lnTo>
                  </a:path>
                </a:pathLst>
              </a:custGeom>
              <a:noFill/>
              <a:ln w="28575">
                <a:solidFill>
                  <a:srgbClr val="009900"/>
                </a:solidFill>
                <a:round/>
                <a:headEnd/>
                <a:tailEnd/>
              </a:ln>
            </p:spPr>
            <p:txBody>
              <a:bodyPr/>
              <a:lstStyle/>
              <a:p>
                <a:pPr>
                  <a:defRPr/>
                </a:pPr>
                <a:endParaRPr lang="en-US">
                  <a:latin typeface="+mn-lt"/>
                </a:endParaRPr>
              </a:p>
            </p:txBody>
          </p:sp>
          <p:sp>
            <p:nvSpPr>
              <p:cNvPr id="141437" name="Freeform 83"/>
              <p:cNvSpPr>
                <a:spLocks/>
              </p:cNvSpPr>
              <p:nvPr/>
            </p:nvSpPr>
            <p:spPr bwMode="auto">
              <a:xfrm>
                <a:off x="3291" y="2574"/>
                <a:ext cx="46" cy="72"/>
              </a:xfrm>
              <a:custGeom>
                <a:avLst/>
                <a:gdLst>
                  <a:gd name="T0" fmla="*/ 0 w 5"/>
                  <a:gd name="T1" fmla="*/ 12 h 12"/>
                  <a:gd name="T2" fmla="*/ 5 w 5"/>
                  <a:gd name="T3" fmla="*/ 12 h 12"/>
                  <a:gd name="T4" fmla="*/ 5 w 5"/>
                  <a:gd name="T5" fmla="*/ 0 h 12"/>
                  <a:gd name="T6" fmla="*/ 0 60000 65536"/>
                  <a:gd name="T7" fmla="*/ 0 60000 65536"/>
                  <a:gd name="T8" fmla="*/ 0 60000 65536"/>
                  <a:gd name="T9" fmla="*/ 0 w 5"/>
                  <a:gd name="T10" fmla="*/ 0 h 12"/>
                  <a:gd name="T11" fmla="*/ 5 w 5"/>
                  <a:gd name="T12" fmla="*/ 12 h 12"/>
                </a:gdLst>
                <a:ahLst/>
                <a:cxnLst>
                  <a:cxn ang="T6">
                    <a:pos x="T0" y="T1"/>
                  </a:cxn>
                  <a:cxn ang="T7">
                    <a:pos x="T2" y="T3"/>
                  </a:cxn>
                  <a:cxn ang="T8">
                    <a:pos x="T4" y="T5"/>
                  </a:cxn>
                </a:cxnLst>
                <a:rect l="T9" t="T10" r="T11" b="T12"/>
                <a:pathLst>
                  <a:path w="5" h="12">
                    <a:moveTo>
                      <a:pt x="0" y="12"/>
                    </a:moveTo>
                    <a:lnTo>
                      <a:pt x="5" y="12"/>
                    </a:lnTo>
                    <a:lnTo>
                      <a:pt x="5" y="0"/>
                    </a:lnTo>
                  </a:path>
                </a:pathLst>
              </a:custGeom>
              <a:noFill/>
              <a:ln w="28575">
                <a:solidFill>
                  <a:srgbClr val="009900"/>
                </a:solidFill>
                <a:round/>
                <a:headEnd/>
                <a:tailEnd/>
              </a:ln>
            </p:spPr>
            <p:txBody>
              <a:bodyPr/>
              <a:lstStyle/>
              <a:p>
                <a:pPr>
                  <a:defRPr/>
                </a:pPr>
                <a:endParaRPr lang="en-US">
                  <a:latin typeface="+mn-lt"/>
                </a:endParaRPr>
              </a:p>
            </p:txBody>
          </p:sp>
          <p:sp>
            <p:nvSpPr>
              <p:cNvPr id="141438" name="Freeform 84"/>
              <p:cNvSpPr>
                <a:spLocks/>
              </p:cNvSpPr>
              <p:nvPr/>
            </p:nvSpPr>
            <p:spPr bwMode="auto">
              <a:xfrm>
                <a:off x="3337" y="2502"/>
                <a:ext cx="55" cy="72"/>
              </a:xfrm>
              <a:custGeom>
                <a:avLst/>
                <a:gdLst>
                  <a:gd name="T0" fmla="*/ 0 w 6"/>
                  <a:gd name="T1" fmla="*/ 12 h 12"/>
                  <a:gd name="T2" fmla="*/ 6 w 6"/>
                  <a:gd name="T3" fmla="*/ 12 h 12"/>
                  <a:gd name="T4" fmla="*/ 6 w 6"/>
                  <a:gd name="T5" fmla="*/ 0 h 12"/>
                  <a:gd name="T6" fmla="*/ 0 60000 65536"/>
                  <a:gd name="T7" fmla="*/ 0 60000 65536"/>
                  <a:gd name="T8" fmla="*/ 0 60000 65536"/>
                  <a:gd name="T9" fmla="*/ 0 w 6"/>
                  <a:gd name="T10" fmla="*/ 0 h 12"/>
                  <a:gd name="T11" fmla="*/ 6 w 6"/>
                  <a:gd name="T12" fmla="*/ 12 h 12"/>
                </a:gdLst>
                <a:ahLst/>
                <a:cxnLst>
                  <a:cxn ang="T6">
                    <a:pos x="T0" y="T1"/>
                  </a:cxn>
                  <a:cxn ang="T7">
                    <a:pos x="T2" y="T3"/>
                  </a:cxn>
                  <a:cxn ang="T8">
                    <a:pos x="T4" y="T5"/>
                  </a:cxn>
                </a:cxnLst>
                <a:rect l="T9" t="T10" r="T11" b="T12"/>
                <a:pathLst>
                  <a:path w="6" h="12">
                    <a:moveTo>
                      <a:pt x="0" y="12"/>
                    </a:moveTo>
                    <a:lnTo>
                      <a:pt x="6" y="12"/>
                    </a:lnTo>
                    <a:lnTo>
                      <a:pt x="6" y="0"/>
                    </a:lnTo>
                  </a:path>
                </a:pathLst>
              </a:custGeom>
              <a:noFill/>
              <a:ln w="28575">
                <a:solidFill>
                  <a:srgbClr val="009900"/>
                </a:solidFill>
                <a:round/>
                <a:headEnd/>
                <a:tailEnd/>
              </a:ln>
            </p:spPr>
            <p:txBody>
              <a:bodyPr/>
              <a:lstStyle/>
              <a:p>
                <a:pPr>
                  <a:defRPr/>
                </a:pPr>
                <a:endParaRPr lang="en-US">
                  <a:latin typeface="+mn-lt"/>
                </a:endParaRPr>
              </a:p>
            </p:txBody>
          </p:sp>
          <p:sp>
            <p:nvSpPr>
              <p:cNvPr id="141439" name="Freeform 85"/>
              <p:cNvSpPr>
                <a:spLocks/>
              </p:cNvSpPr>
              <p:nvPr/>
            </p:nvSpPr>
            <p:spPr bwMode="auto">
              <a:xfrm>
                <a:off x="3392" y="2430"/>
                <a:ext cx="101" cy="72"/>
              </a:xfrm>
              <a:custGeom>
                <a:avLst/>
                <a:gdLst>
                  <a:gd name="T0" fmla="*/ 0 w 11"/>
                  <a:gd name="T1" fmla="*/ 12 h 12"/>
                  <a:gd name="T2" fmla="*/ 11 w 11"/>
                  <a:gd name="T3" fmla="*/ 12 h 12"/>
                  <a:gd name="T4" fmla="*/ 11 w 11"/>
                  <a:gd name="T5" fmla="*/ 0 h 12"/>
                  <a:gd name="T6" fmla="*/ 0 60000 65536"/>
                  <a:gd name="T7" fmla="*/ 0 60000 65536"/>
                  <a:gd name="T8" fmla="*/ 0 60000 65536"/>
                  <a:gd name="T9" fmla="*/ 0 w 11"/>
                  <a:gd name="T10" fmla="*/ 0 h 12"/>
                  <a:gd name="T11" fmla="*/ 11 w 11"/>
                  <a:gd name="T12" fmla="*/ 12 h 12"/>
                </a:gdLst>
                <a:ahLst/>
                <a:cxnLst>
                  <a:cxn ang="T6">
                    <a:pos x="T0" y="T1"/>
                  </a:cxn>
                  <a:cxn ang="T7">
                    <a:pos x="T2" y="T3"/>
                  </a:cxn>
                  <a:cxn ang="T8">
                    <a:pos x="T4" y="T5"/>
                  </a:cxn>
                </a:cxnLst>
                <a:rect l="T9" t="T10" r="T11" b="T12"/>
                <a:pathLst>
                  <a:path w="11" h="12">
                    <a:moveTo>
                      <a:pt x="0" y="12"/>
                    </a:moveTo>
                    <a:lnTo>
                      <a:pt x="11" y="12"/>
                    </a:lnTo>
                    <a:lnTo>
                      <a:pt x="11" y="0"/>
                    </a:lnTo>
                  </a:path>
                </a:pathLst>
              </a:custGeom>
              <a:noFill/>
              <a:ln w="28575">
                <a:solidFill>
                  <a:srgbClr val="009900"/>
                </a:solidFill>
                <a:round/>
                <a:headEnd/>
                <a:tailEnd/>
              </a:ln>
            </p:spPr>
            <p:txBody>
              <a:bodyPr/>
              <a:lstStyle/>
              <a:p>
                <a:pPr>
                  <a:defRPr/>
                </a:pPr>
                <a:endParaRPr lang="en-US">
                  <a:latin typeface="+mn-lt"/>
                </a:endParaRPr>
              </a:p>
            </p:txBody>
          </p:sp>
          <p:sp>
            <p:nvSpPr>
              <p:cNvPr id="141440" name="Freeform 86"/>
              <p:cNvSpPr>
                <a:spLocks/>
              </p:cNvSpPr>
              <p:nvPr/>
            </p:nvSpPr>
            <p:spPr bwMode="auto">
              <a:xfrm>
                <a:off x="3493" y="2358"/>
                <a:ext cx="1" cy="72"/>
              </a:xfrm>
              <a:custGeom>
                <a:avLst/>
                <a:gdLst>
                  <a:gd name="T0" fmla="*/ 0 w 1"/>
                  <a:gd name="T1" fmla="*/ 12 h 12"/>
                  <a:gd name="T2" fmla="*/ 0 w 1"/>
                  <a:gd name="T3" fmla="*/ 12 h 12"/>
                  <a:gd name="T4" fmla="*/ 0 w 1"/>
                  <a:gd name="T5" fmla="*/ 0 h 12"/>
                  <a:gd name="T6" fmla="*/ 0 60000 65536"/>
                  <a:gd name="T7" fmla="*/ 0 60000 65536"/>
                  <a:gd name="T8" fmla="*/ 0 60000 65536"/>
                  <a:gd name="T9" fmla="*/ 0 w 1"/>
                  <a:gd name="T10" fmla="*/ 0 h 12"/>
                  <a:gd name="T11" fmla="*/ 1 w 1"/>
                  <a:gd name="T12" fmla="*/ 12 h 12"/>
                </a:gdLst>
                <a:ahLst/>
                <a:cxnLst>
                  <a:cxn ang="T6">
                    <a:pos x="T0" y="T1"/>
                  </a:cxn>
                  <a:cxn ang="T7">
                    <a:pos x="T2" y="T3"/>
                  </a:cxn>
                  <a:cxn ang="T8">
                    <a:pos x="T4" y="T5"/>
                  </a:cxn>
                </a:cxnLst>
                <a:rect l="T9" t="T10" r="T11" b="T12"/>
                <a:pathLst>
                  <a:path w="1" h="12">
                    <a:moveTo>
                      <a:pt x="0" y="12"/>
                    </a:moveTo>
                    <a:lnTo>
                      <a:pt x="0" y="12"/>
                    </a:lnTo>
                    <a:lnTo>
                      <a:pt x="0" y="0"/>
                    </a:lnTo>
                  </a:path>
                </a:pathLst>
              </a:custGeom>
              <a:noFill/>
              <a:ln w="28575">
                <a:solidFill>
                  <a:srgbClr val="009900"/>
                </a:solidFill>
                <a:round/>
                <a:headEnd/>
                <a:tailEnd/>
              </a:ln>
            </p:spPr>
            <p:txBody>
              <a:bodyPr/>
              <a:lstStyle/>
              <a:p>
                <a:pPr>
                  <a:defRPr/>
                </a:pPr>
                <a:endParaRPr lang="en-US">
                  <a:latin typeface="+mn-lt"/>
                </a:endParaRPr>
              </a:p>
            </p:txBody>
          </p:sp>
          <p:sp>
            <p:nvSpPr>
              <p:cNvPr id="141441" name="Freeform 87"/>
              <p:cNvSpPr>
                <a:spLocks/>
              </p:cNvSpPr>
              <p:nvPr/>
            </p:nvSpPr>
            <p:spPr bwMode="auto">
              <a:xfrm>
                <a:off x="3493" y="2286"/>
                <a:ext cx="82" cy="72"/>
              </a:xfrm>
              <a:custGeom>
                <a:avLst/>
                <a:gdLst>
                  <a:gd name="T0" fmla="*/ 0 w 9"/>
                  <a:gd name="T1" fmla="*/ 12 h 12"/>
                  <a:gd name="T2" fmla="*/ 9 w 9"/>
                  <a:gd name="T3" fmla="*/ 12 h 12"/>
                  <a:gd name="T4" fmla="*/ 9 w 9"/>
                  <a:gd name="T5" fmla="*/ 0 h 12"/>
                  <a:gd name="T6" fmla="*/ 0 60000 65536"/>
                  <a:gd name="T7" fmla="*/ 0 60000 65536"/>
                  <a:gd name="T8" fmla="*/ 0 60000 65536"/>
                  <a:gd name="T9" fmla="*/ 0 w 9"/>
                  <a:gd name="T10" fmla="*/ 0 h 12"/>
                  <a:gd name="T11" fmla="*/ 9 w 9"/>
                  <a:gd name="T12" fmla="*/ 12 h 12"/>
                </a:gdLst>
                <a:ahLst/>
                <a:cxnLst>
                  <a:cxn ang="T6">
                    <a:pos x="T0" y="T1"/>
                  </a:cxn>
                  <a:cxn ang="T7">
                    <a:pos x="T2" y="T3"/>
                  </a:cxn>
                  <a:cxn ang="T8">
                    <a:pos x="T4" y="T5"/>
                  </a:cxn>
                </a:cxnLst>
                <a:rect l="T9" t="T10" r="T11" b="T12"/>
                <a:pathLst>
                  <a:path w="9" h="12">
                    <a:moveTo>
                      <a:pt x="0" y="12"/>
                    </a:moveTo>
                    <a:lnTo>
                      <a:pt x="9" y="12"/>
                    </a:lnTo>
                    <a:lnTo>
                      <a:pt x="9" y="0"/>
                    </a:lnTo>
                  </a:path>
                </a:pathLst>
              </a:custGeom>
              <a:noFill/>
              <a:ln w="28575">
                <a:solidFill>
                  <a:srgbClr val="009900"/>
                </a:solidFill>
                <a:round/>
                <a:headEnd/>
                <a:tailEnd/>
              </a:ln>
            </p:spPr>
            <p:txBody>
              <a:bodyPr/>
              <a:lstStyle/>
              <a:p>
                <a:pPr>
                  <a:defRPr/>
                </a:pPr>
                <a:endParaRPr lang="en-US">
                  <a:latin typeface="+mn-lt"/>
                </a:endParaRPr>
              </a:p>
            </p:txBody>
          </p:sp>
          <p:sp>
            <p:nvSpPr>
              <p:cNvPr id="141442" name="Freeform 88"/>
              <p:cNvSpPr>
                <a:spLocks/>
              </p:cNvSpPr>
              <p:nvPr/>
            </p:nvSpPr>
            <p:spPr bwMode="auto">
              <a:xfrm>
                <a:off x="3575" y="2208"/>
                <a:ext cx="73" cy="78"/>
              </a:xfrm>
              <a:custGeom>
                <a:avLst/>
                <a:gdLst>
                  <a:gd name="T0" fmla="*/ 0 w 8"/>
                  <a:gd name="T1" fmla="*/ 13 h 13"/>
                  <a:gd name="T2" fmla="*/ 8 w 8"/>
                  <a:gd name="T3" fmla="*/ 13 h 13"/>
                  <a:gd name="T4" fmla="*/ 8 w 8"/>
                  <a:gd name="T5" fmla="*/ 0 h 13"/>
                  <a:gd name="T6" fmla="*/ 0 60000 65536"/>
                  <a:gd name="T7" fmla="*/ 0 60000 65536"/>
                  <a:gd name="T8" fmla="*/ 0 60000 65536"/>
                  <a:gd name="T9" fmla="*/ 0 w 8"/>
                  <a:gd name="T10" fmla="*/ 0 h 13"/>
                  <a:gd name="T11" fmla="*/ 8 w 8"/>
                  <a:gd name="T12" fmla="*/ 13 h 13"/>
                </a:gdLst>
                <a:ahLst/>
                <a:cxnLst>
                  <a:cxn ang="T6">
                    <a:pos x="T0" y="T1"/>
                  </a:cxn>
                  <a:cxn ang="T7">
                    <a:pos x="T2" y="T3"/>
                  </a:cxn>
                  <a:cxn ang="T8">
                    <a:pos x="T4" y="T5"/>
                  </a:cxn>
                </a:cxnLst>
                <a:rect l="T9" t="T10" r="T11" b="T12"/>
                <a:pathLst>
                  <a:path w="8" h="13">
                    <a:moveTo>
                      <a:pt x="0" y="13"/>
                    </a:moveTo>
                    <a:lnTo>
                      <a:pt x="8" y="13"/>
                    </a:lnTo>
                    <a:lnTo>
                      <a:pt x="8" y="0"/>
                    </a:lnTo>
                  </a:path>
                </a:pathLst>
              </a:custGeom>
              <a:noFill/>
              <a:ln w="28575">
                <a:solidFill>
                  <a:srgbClr val="009900"/>
                </a:solidFill>
                <a:round/>
                <a:headEnd/>
                <a:tailEnd/>
              </a:ln>
            </p:spPr>
            <p:txBody>
              <a:bodyPr/>
              <a:lstStyle/>
              <a:p>
                <a:pPr>
                  <a:defRPr/>
                </a:pPr>
                <a:endParaRPr lang="en-US">
                  <a:latin typeface="+mn-lt"/>
                </a:endParaRPr>
              </a:p>
            </p:txBody>
          </p:sp>
          <p:sp>
            <p:nvSpPr>
              <p:cNvPr id="141443" name="Freeform 89"/>
              <p:cNvSpPr>
                <a:spLocks/>
              </p:cNvSpPr>
              <p:nvPr/>
            </p:nvSpPr>
            <p:spPr bwMode="auto">
              <a:xfrm>
                <a:off x="3648" y="2136"/>
                <a:ext cx="165" cy="72"/>
              </a:xfrm>
              <a:custGeom>
                <a:avLst/>
                <a:gdLst>
                  <a:gd name="T0" fmla="*/ 0 w 18"/>
                  <a:gd name="T1" fmla="*/ 12 h 12"/>
                  <a:gd name="T2" fmla="*/ 18 w 18"/>
                  <a:gd name="T3" fmla="*/ 12 h 12"/>
                  <a:gd name="T4" fmla="*/ 18 w 18"/>
                  <a:gd name="T5" fmla="*/ 0 h 12"/>
                  <a:gd name="T6" fmla="*/ 0 60000 65536"/>
                  <a:gd name="T7" fmla="*/ 0 60000 65536"/>
                  <a:gd name="T8" fmla="*/ 0 60000 65536"/>
                  <a:gd name="T9" fmla="*/ 0 w 18"/>
                  <a:gd name="T10" fmla="*/ 0 h 12"/>
                  <a:gd name="T11" fmla="*/ 18 w 18"/>
                  <a:gd name="T12" fmla="*/ 12 h 12"/>
                </a:gdLst>
                <a:ahLst/>
                <a:cxnLst>
                  <a:cxn ang="T6">
                    <a:pos x="T0" y="T1"/>
                  </a:cxn>
                  <a:cxn ang="T7">
                    <a:pos x="T2" y="T3"/>
                  </a:cxn>
                  <a:cxn ang="T8">
                    <a:pos x="T4" y="T5"/>
                  </a:cxn>
                </a:cxnLst>
                <a:rect l="T9" t="T10" r="T11" b="T12"/>
                <a:pathLst>
                  <a:path w="18" h="12">
                    <a:moveTo>
                      <a:pt x="0" y="12"/>
                    </a:moveTo>
                    <a:lnTo>
                      <a:pt x="18" y="12"/>
                    </a:lnTo>
                    <a:lnTo>
                      <a:pt x="18" y="0"/>
                    </a:lnTo>
                  </a:path>
                </a:pathLst>
              </a:custGeom>
              <a:noFill/>
              <a:ln w="28575">
                <a:solidFill>
                  <a:srgbClr val="009900"/>
                </a:solidFill>
                <a:round/>
                <a:headEnd/>
                <a:tailEnd/>
              </a:ln>
            </p:spPr>
            <p:txBody>
              <a:bodyPr/>
              <a:lstStyle/>
              <a:p>
                <a:pPr>
                  <a:defRPr/>
                </a:pPr>
                <a:endParaRPr lang="en-US">
                  <a:latin typeface="+mn-lt"/>
                </a:endParaRPr>
              </a:p>
            </p:txBody>
          </p:sp>
          <p:sp>
            <p:nvSpPr>
              <p:cNvPr id="141444" name="Freeform 90"/>
              <p:cNvSpPr>
                <a:spLocks/>
              </p:cNvSpPr>
              <p:nvPr/>
            </p:nvSpPr>
            <p:spPr bwMode="auto">
              <a:xfrm>
                <a:off x="3813" y="2064"/>
                <a:ext cx="238" cy="72"/>
              </a:xfrm>
              <a:custGeom>
                <a:avLst/>
                <a:gdLst>
                  <a:gd name="T0" fmla="*/ 0 w 26"/>
                  <a:gd name="T1" fmla="*/ 12 h 12"/>
                  <a:gd name="T2" fmla="*/ 26 w 26"/>
                  <a:gd name="T3" fmla="*/ 12 h 12"/>
                  <a:gd name="T4" fmla="*/ 26 w 26"/>
                  <a:gd name="T5" fmla="*/ 0 h 12"/>
                  <a:gd name="T6" fmla="*/ 0 60000 65536"/>
                  <a:gd name="T7" fmla="*/ 0 60000 65536"/>
                  <a:gd name="T8" fmla="*/ 0 60000 65536"/>
                  <a:gd name="T9" fmla="*/ 0 w 26"/>
                  <a:gd name="T10" fmla="*/ 0 h 12"/>
                  <a:gd name="T11" fmla="*/ 26 w 26"/>
                  <a:gd name="T12" fmla="*/ 12 h 12"/>
                </a:gdLst>
                <a:ahLst/>
                <a:cxnLst>
                  <a:cxn ang="T6">
                    <a:pos x="T0" y="T1"/>
                  </a:cxn>
                  <a:cxn ang="T7">
                    <a:pos x="T2" y="T3"/>
                  </a:cxn>
                  <a:cxn ang="T8">
                    <a:pos x="T4" y="T5"/>
                  </a:cxn>
                </a:cxnLst>
                <a:rect l="T9" t="T10" r="T11" b="T12"/>
                <a:pathLst>
                  <a:path w="26" h="12">
                    <a:moveTo>
                      <a:pt x="0" y="12"/>
                    </a:moveTo>
                    <a:lnTo>
                      <a:pt x="26" y="12"/>
                    </a:lnTo>
                    <a:lnTo>
                      <a:pt x="26" y="0"/>
                    </a:lnTo>
                  </a:path>
                </a:pathLst>
              </a:custGeom>
              <a:noFill/>
              <a:ln w="28575">
                <a:solidFill>
                  <a:srgbClr val="009900"/>
                </a:solidFill>
                <a:round/>
                <a:headEnd/>
                <a:tailEnd/>
              </a:ln>
            </p:spPr>
            <p:txBody>
              <a:bodyPr/>
              <a:lstStyle/>
              <a:p>
                <a:pPr>
                  <a:defRPr/>
                </a:pPr>
                <a:endParaRPr lang="en-US">
                  <a:latin typeface="+mn-lt"/>
                </a:endParaRPr>
              </a:p>
            </p:txBody>
          </p:sp>
          <p:sp>
            <p:nvSpPr>
              <p:cNvPr id="141445" name="Freeform 91"/>
              <p:cNvSpPr>
                <a:spLocks/>
              </p:cNvSpPr>
              <p:nvPr/>
            </p:nvSpPr>
            <p:spPr bwMode="auto">
              <a:xfrm>
                <a:off x="4051" y="1992"/>
                <a:ext cx="274" cy="72"/>
              </a:xfrm>
              <a:custGeom>
                <a:avLst/>
                <a:gdLst>
                  <a:gd name="T0" fmla="*/ 0 w 30"/>
                  <a:gd name="T1" fmla="*/ 12 h 12"/>
                  <a:gd name="T2" fmla="*/ 30 w 30"/>
                  <a:gd name="T3" fmla="*/ 12 h 12"/>
                  <a:gd name="T4" fmla="*/ 30 w 30"/>
                  <a:gd name="T5" fmla="*/ 0 h 12"/>
                  <a:gd name="T6" fmla="*/ 0 60000 65536"/>
                  <a:gd name="T7" fmla="*/ 0 60000 65536"/>
                  <a:gd name="T8" fmla="*/ 0 60000 65536"/>
                  <a:gd name="T9" fmla="*/ 0 w 30"/>
                  <a:gd name="T10" fmla="*/ 0 h 12"/>
                  <a:gd name="T11" fmla="*/ 30 w 30"/>
                  <a:gd name="T12" fmla="*/ 12 h 12"/>
                </a:gdLst>
                <a:ahLst/>
                <a:cxnLst>
                  <a:cxn ang="T6">
                    <a:pos x="T0" y="T1"/>
                  </a:cxn>
                  <a:cxn ang="T7">
                    <a:pos x="T2" y="T3"/>
                  </a:cxn>
                  <a:cxn ang="T8">
                    <a:pos x="T4" y="T5"/>
                  </a:cxn>
                </a:cxnLst>
                <a:rect l="T9" t="T10" r="T11" b="T12"/>
                <a:pathLst>
                  <a:path w="30" h="12">
                    <a:moveTo>
                      <a:pt x="0" y="12"/>
                    </a:moveTo>
                    <a:lnTo>
                      <a:pt x="30" y="12"/>
                    </a:lnTo>
                    <a:lnTo>
                      <a:pt x="30" y="0"/>
                    </a:lnTo>
                  </a:path>
                </a:pathLst>
              </a:custGeom>
              <a:noFill/>
              <a:ln w="28575">
                <a:solidFill>
                  <a:srgbClr val="009900"/>
                </a:solidFill>
                <a:round/>
                <a:headEnd/>
                <a:tailEnd/>
              </a:ln>
            </p:spPr>
            <p:txBody>
              <a:bodyPr/>
              <a:lstStyle/>
              <a:p>
                <a:pPr>
                  <a:defRPr/>
                </a:pPr>
                <a:endParaRPr lang="en-US">
                  <a:latin typeface="+mn-lt"/>
                </a:endParaRPr>
              </a:p>
            </p:txBody>
          </p:sp>
          <p:sp>
            <p:nvSpPr>
              <p:cNvPr id="141446" name="Freeform 92"/>
              <p:cNvSpPr>
                <a:spLocks/>
              </p:cNvSpPr>
              <p:nvPr/>
            </p:nvSpPr>
            <p:spPr bwMode="auto">
              <a:xfrm>
                <a:off x="4325" y="1920"/>
                <a:ext cx="19" cy="72"/>
              </a:xfrm>
              <a:custGeom>
                <a:avLst/>
                <a:gdLst>
                  <a:gd name="T0" fmla="*/ 0 w 2"/>
                  <a:gd name="T1" fmla="*/ 12 h 12"/>
                  <a:gd name="T2" fmla="*/ 2 w 2"/>
                  <a:gd name="T3" fmla="*/ 12 h 12"/>
                  <a:gd name="T4" fmla="*/ 2 w 2"/>
                  <a:gd name="T5" fmla="*/ 0 h 12"/>
                  <a:gd name="T6" fmla="*/ 0 60000 65536"/>
                  <a:gd name="T7" fmla="*/ 0 60000 65536"/>
                  <a:gd name="T8" fmla="*/ 0 60000 65536"/>
                  <a:gd name="T9" fmla="*/ 0 w 2"/>
                  <a:gd name="T10" fmla="*/ 0 h 12"/>
                  <a:gd name="T11" fmla="*/ 2 w 2"/>
                  <a:gd name="T12" fmla="*/ 12 h 12"/>
                </a:gdLst>
                <a:ahLst/>
                <a:cxnLst>
                  <a:cxn ang="T6">
                    <a:pos x="T0" y="T1"/>
                  </a:cxn>
                  <a:cxn ang="T7">
                    <a:pos x="T2" y="T3"/>
                  </a:cxn>
                  <a:cxn ang="T8">
                    <a:pos x="T4" y="T5"/>
                  </a:cxn>
                </a:cxnLst>
                <a:rect l="T9" t="T10" r="T11" b="T12"/>
                <a:pathLst>
                  <a:path w="2" h="12">
                    <a:moveTo>
                      <a:pt x="0" y="12"/>
                    </a:moveTo>
                    <a:lnTo>
                      <a:pt x="2" y="12"/>
                    </a:lnTo>
                    <a:lnTo>
                      <a:pt x="2" y="0"/>
                    </a:lnTo>
                  </a:path>
                </a:pathLst>
              </a:custGeom>
              <a:noFill/>
              <a:ln w="28575">
                <a:solidFill>
                  <a:srgbClr val="009900"/>
                </a:solidFill>
                <a:round/>
                <a:headEnd/>
                <a:tailEnd/>
              </a:ln>
            </p:spPr>
            <p:txBody>
              <a:bodyPr/>
              <a:lstStyle/>
              <a:p>
                <a:pPr>
                  <a:defRPr/>
                </a:pPr>
                <a:endParaRPr lang="en-US">
                  <a:latin typeface="+mn-lt"/>
                </a:endParaRPr>
              </a:p>
            </p:txBody>
          </p:sp>
          <p:sp>
            <p:nvSpPr>
              <p:cNvPr id="141447" name="Freeform 93"/>
              <p:cNvSpPr>
                <a:spLocks/>
              </p:cNvSpPr>
              <p:nvPr/>
            </p:nvSpPr>
            <p:spPr bwMode="auto">
              <a:xfrm rot="5400000">
                <a:off x="4712" y="1028"/>
                <a:ext cx="47" cy="776"/>
              </a:xfrm>
              <a:custGeom>
                <a:avLst/>
                <a:gdLst>
                  <a:gd name="T0" fmla="*/ 0 w 47"/>
                  <a:gd name="T1" fmla="*/ 88 h 88"/>
                  <a:gd name="T2" fmla="*/ 0 w 47"/>
                  <a:gd name="T3" fmla="*/ 88 h 88"/>
                  <a:gd name="T4" fmla="*/ 0 w 47"/>
                  <a:gd name="T5" fmla="*/ 0 h 88"/>
                  <a:gd name="T6" fmla="*/ 0 60000 65536"/>
                  <a:gd name="T7" fmla="*/ 0 60000 65536"/>
                  <a:gd name="T8" fmla="*/ 0 60000 65536"/>
                  <a:gd name="T9" fmla="*/ 0 w 47"/>
                  <a:gd name="T10" fmla="*/ 0 h 88"/>
                  <a:gd name="T11" fmla="*/ 47 w 47"/>
                  <a:gd name="T12" fmla="*/ 88 h 88"/>
                </a:gdLst>
                <a:ahLst/>
                <a:cxnLst>
                  <a:cxn ang="T6">
                    <a:pos x="T0" y="T1"/>
                  </a:cxn>
                  <a:cxn ang="T7">
                    <a:pos x="T2" y="T3"/>
                  </a:cxn>
                  <a:cxn ang="T8">
                    <a:pos x="T4" y="T5"/>
                  </a:cxn>
                </a:cxnLst>
                <a:rect l="T9" t="T10" r="T11" b="T12"/>
                <a:pathLst>
                  <a:path w="47" h="88">
                    <a:moveTo>
                      <a:pt x="0" y="88"/>
                    </a:moveTo>
                    <a:lnTo>
                      <a:pt x="0" y="88"/>
                    </a:lnTo>
                    <a:lnTo>
                      <a:pt x="0" y="0"/>
                    </a:lnTo>
                  </a:path>
                </a:pathLst>
              </a:custGeom>
              <a:noFill/>
              <a:ln w="28575">
                <a:solidFill>
                  <a:srgbClr val="009900"/>
                </a:solidFill>
                <a:round/>
                <a:headEnd/>
                <a:tailEnd/>
              </a:ln>
            </p:spPr>
            <p:txBody>
              <a:bodyPr/>
              <a:lstStyle/>
              <a:p>
                <a:pPr>
                  <a:defRPr/>
                </a:pPr>
                <a:endParaRPr lang="en-US">
                  <a:latin typeface="+mn-lt"/>
                </a:endParaRPr>
              </a:p>
            </p:txBody>
          </p:sp>
          <p:sp>
            <p:nvSpPr>
              <p:cNvPr id="141448" name="Freeform 94"/>
              <p:cNvSpPr>
                <a:spLocks/>
              </p:cNvSpPr>
              <p:nvPr/>
            </p:nvSpPr>
            <p:spPr bwMode="auto">
              <a:xfrm rot="5400000">
                <a:off x="4716" y="1562"/>
                <a:ext cx="47" cy="768"/>
              </a:xfrm>
              <a:custGeom>
                <a:avLst/>
                <a:gdLst>
                  <a:gd name="T0" fmla="*/ 0 w 47"/>
                  <a:gd name="T1" fmla="*/ 88 h 88"/>
                  <a:gd name="T2" fmla="*/ 0 w 47"/>
                  <a:gd name="T3" fmla="*/ 88 h 88"/>
                  <a:gd name="T4" fmla="*/ 0 w 47"/>
                  <a:gd name="T5" fmla="*/ 0 h 88"/>
                  <a:gd name="T6" fmla="*/ 0 60000 65536"/>
                  <a:gd name="T7" fmla="*/ 0 60000 65536"/>
                  <a:gd name="T8" fmla="*/ 0 60000 65536"/>
                  <a:gd name="T9" fmla="*/ 0 w 47"/>
                  <a:gd name="T10" fmla="*/ 0 h 88"/>
                  <a:gd name="T11" fmla="*/ 47 w 47"/>
                  <a:gd name="T12" fmla="*/ 88 h 88"/>
                </a:gdLst>
                <a:ahLst/>
                <a:cxnLst>
                  <a:cxn ang="T6">
                    <a:pos x="T0" y="T1"/>
                  </a:cxn>
                  <a:cxn ang="T7">
                    <a:pos x="T2" y="T3"/>
                  </a:cxn>
                  <a:cxn ang="T8">
                    <a:pos x="T4" y="T5"/>
                  </a:cxn>
                </a:cxnLst>
                <a:rect l="T9" t="T10" r="T11" b="T12"/>
                <a:pathLst>
                  <a:path w="47" h="88">
                    <a:moveTo>
                      <a:pt x="0" y="88"/>
                    </a:moveTo>
                    <a:lnTo>
                      <a:pt x="0" y="88"/>
                    </a:lnTo>
                    <a:lnTo>
                      <a:pt x="0" y="0"/>
                    </a:lnTo>
                  </a:path>
                </a:pathLst>
              </a:custGeom>
              <a:noFill/>
              <a:ln w="28575">
                <a:solidFill>
                  <a:srgbClr val="009900"/>
                </a:solidFill>
                <a:round/>
                <a:headEnd/>
                <a:tailEnd/>
              </a:ln>
            </p:spPr>
            <p:txBody>
              <a:bodyPr/>
              <a:lstStyle/>
              <a:p>
                <a:pPr>
                  <a:defRPr/>
                </a:pPr>
                <a:endParaRPr lang="en-US">
                  <a:latin typeface="+mn-lt"/>
                </a:endParaRPr>
              </a:p>
            </p:txBody>
          </p:sp>
          <p:sp>
            <p:nvSpPr>
              <p:cNvPr id="141449" name="Freeform 95"/>
              <p:cNvSpPr>
                <a:spLocks/>
              </p:cNvSpPr>
              <p:nvPr/>
            </p:nvSpPr>
            <p:spPr bwMode="auto">
              <a:xfrm rot="5400000">
                <a:off x="1582" y="3017"/>
                <a:ext cx="47" cy="1168"/>
              </a:xfrm>
              <a:custGeom>
                <a:avLst/>
                <a:gdLst>
                  <a:gd name="T0" fmla="*/ 0 w 47"/>
                  <a:gd name="T1" fmla="*/ 88 h 88"/>
                  <a:gd name="T2" fmla="*/ 0 w 47"/>
                  <a:gd name="T3" fmla="*/ 88 h 88"/>
                  <a:gd name="T4" fmla="*/ 0 w 47"/>
                  <a:gd name="T5" fmla="*/ 0 h 88"/>
                  <a:gd name="T6" fmla="*/ 0 60000 65536"/>
                  <a:gd name="T7" fmla="*/ 0 60000 65536"/>
                  <a:gd name="T8" fmla="*/ 0 60000 65536"/>
                  <a:gd name="T9" fmla="*/ 0 w 47"/>
                  <a:gd name="T10" fmla="*/ 0 h 88"/>
                  <a:gd name="T11" fmla="*/ 47 w 47"/>
                  <a:gd name="T12" fmla="*/ 88 h 88"/>
                </a:gdLst>
                <a:ahLst/>
                <a:cxnLst>
                  <a:cxn ang="T6">
                    <a:pos x="T0" y="T1"/>
                  </a:cxn>
                  <a:cxn ang="T7">
                    <a:pos x="T2" y="T3"/>
                  </a:cxn>
                  <a:cxn ang="T8">
                    <a:pos x="T4" y="T5"/>
                  </a:cxn>
                </a:cxnLst>
                <a:rect l="T9" t="T10" r="T11" b="T12"/>
                <a:pathLst>
                  <a:path w="47" h="88">
                    <a:moveTo>
                      <a:pt x="0" y="88"/>
                    </a:moveTo>
                    <a:lnTo>
                      <a:pt x="0" y="88"/>
                    </a:lnTo>
                    <a:lnTo>
                      <a:pt x="0" y="0"/>
                    </a:lnTo>
                  </a:path>
                </a:pathLst>
              </a:custGeom>
              <a:noFill/>
              <a:ln w="28575">
                <a:solidFill>
                  <a:srgbClr val="009900"/>
                </a:solidFill>
                <a:round/>
                <a:headEnd/>
                <a:tailEnd/>
              </a:ln>
            </p:spPr>
            <p:txBody>
              <a:bodyPr/>
              <a:lstStyle/>
              <a:p>
                <a:pPr>
                  <a:defRPr/>
                </a:pPr>
                <a:endParaRPr lang="en-US">
                  <a:latin typeface="+mn-lt"/>
                </a:endParaRPr>
              </a:p>
            </p:txBody>
          </p:sp>
        </p:grpSp>
      </p:grpSp>
      <p:grpSp>
        <p:nvGrpSpPr>
          <p:cNvPr id="4" name="Group 96"/>
          <p:cNvGrpSpPr>
            <a:grpSpLocks/>
          </p:cNvGrpSpPr>
          <p:nvPr/>
        </p:nvGrpSpPr>
        <p:grpSpPr bwMode="auto">
          <a:xfrm>
            <a:off x="3352800" y="2209800"/>
            <a:ext cx="3559175" cy="3467100"/>
            <a:chOff x="2112" y="1392"/>
            <a:chExt cx="2242" cy="2184"/>
          </a:xfrm>
        </p:grpSpPr>
        <p:grpSp>
          <p:nvGrpSpPr>
            <p:cNvPr id="172066" name="Group 97"/>
            <p:cNvGrpSpPr>
              <a:grpSpLocks/>
            </p:cNvGrpSpPr>
            <p:nvPr/>
          </p:nvGrpSpPr>
          <p:grpSpPr bwMode="auto">
            <a:xfrm>
              <a:off x="2249" y="1392"/>
              <a:ext cx="2105" cy="1968"/>
              <a:chOff x="2251" y="1392"/>
              <a:chExt cx="2105" cy="1968"/>
            </a:xfrm>
          </p:grpSpPr>
          <p:grpSp>
            <p:nvGrpSpPr>
              <p:cNvPr id="172070" name="Group 98"/>
              <p:cNvGrpSpPr>
                <a:grpSpLocks/>
              </p:cNvGrpSpPr>
              <p:nvPr/>
            </p:nvGrpSpPr>
            <p:grpSpPr bwMode="auto">
              <a:xfrm>
                <a:off x="2251" y="1830"/>
                <a:ext cx="1255" cy="1530"/>
                <a:chOff x="2251" y="1830"/>
                <a:chExt cx="1255" cy="1530"/>
              </a:xfrm>
            </p:grpSpPr>
            <p:grpSp>
              <p:nvGrpSpPr>
                <p:cNvPr id="172077" name="Group 99"/>
                <p:cNvGrpSpPr>
                  <a:grpSpLocks/>
                </p:cNvGrpSpPr>
                <p:nvPr/>
              </p:nvGrpSpPr>
              <p:grpSpPr bwMode="auto">
                <a:xfrm>
                  <a:off x="2251" y="2046"/>
                  <a:ext cx="1098" cy="1314"/>
                  <a:chOff x="2251" y="2046"/>
                  <a:chExt cx="1098" cy="1314"/>
                </a:xfrm>
              </p:grpSpPr>
              <p:grpSp>
                <p:nvGrpSpPr>
                  <p:cNvPr id="172081" name="Group 100"/>
                  <p:cNvGrpSpPr>
                    <a:grpSpLocks/>
                  </p:cNvGrpSpPr>
                  <p:nvPr/>
                </p:nvGrpSpPr>
                <p:grpSpPr bwMode="auto">
                  <a:xfrm>
                    <a:off x="2251" y="2412"/>
                    <a:ext cx="851" cy="948"/>
                    <a:chOff x="2251" y="2412"/>
                    <a:chExt cx="851" cy="948"/>
                  </a:xfrm>
                </p:grpSpPr>
                <p:grpSp>
                  <p:nvGrpSpPr>
                    <p:cNvPr id="172087" name="Group 101"/>
                    <p:cNvGrpSpPr>
                      <a:grpSpLocks/>
                    </p:cNvGrpSpPr>
                    <p:nvPr/>
                  </p:nvGrpSpPr>
                  <p:grpSpPr bwMode="auto">
                    <a:xfrm>
                      <a:off x="2251" y="2850"/>
                      <a:ext cx="522" cy="510"/>
                      <a:chOff x="2251" y="2850"/>
                      <a:chExt cx="522" cy="510"/>
                    </a:xfrm>
                  </p:grpSpPr>
                  <p:grpSp>
                    <p:nvGrpSpPr>
                      <p:cNvPr id="172096" name="Group 102"/>
                      <p:cNvGrpSpPr>
                        <a:grpSpLocks/>
                      </p:cNvGrpSpPr>
                      <p:nvPr/>
                    </p:nvGrpSpPr>
                    <p:grpSpPr bwMode="auto">
                      <a:xfrm>
                        <a:off x="2251" y="3138"/>
                        <a:ext cx="137" cy="222"/>
                        <a:chOff x="2251" y="3138"/>
                        <a:chExt cx="137" cy="222"/>
                      </a:xfrm>
                    </p:grpSpPr>
                    <p:sp>
                      <p:nvSpPr>
                        <p:cNvPr id="141384" name="Freeform 103"/>
                        <p:cNvSpPr>
                          <a:spLocks/>
                        </p:cNvSpPr>
                        <p:nvPr/>
                      </p:nvSpPr>
                      <p:spPr bwMode="auto">
                        <a:xfrm>
                          <a:off x="2251" y="3288"/>
                          <a:ext cx="18" cy="72"/>
                        </a:xfrm>
                        <a:custGeom>
                          <a:avLst/>
                          <a:gdLst>
                            <a:gd name="T0" fmla="*/ 0 w 2"/>
                            <a:gd name="T1" fmla="*/ 12 h 12"/>
                            <a:gd name="T2" fmla="*/ 2 w 2"/>
                            <a:gd name="T3" fmla="*/ 12 h 12"/>
                            <a:gd name="T4" fmla="*/ 2 w 2"/>
                            <a:gd name="T5" fmla="*/ 0 h 12"/>
                            <a:gd name="T6" fmla="*/ 0 60000 65536"/>
                            <a:gd name="T7" fmla="*/ 0 60000 65536"/>
                            <a:gd name="T8" fmla="*/ 0 60000 65536"/>
                            <a:gd name="T9" fmla="*/ 0 w 2"/>
                            <a:gd name="T10" fmla="*/ 0 h 12"/>
                            <a:gd name="T11" fmla="*/ 2 w 2"/>
                            <a:gd name="T12" fmla="*/ 12 h 12"/>
                          </a:gdLst>
                          <a:ahLst/>
                          <a:cxnLst>
                            <a:cxn ang="T6">
                              <a:pos x="T0" y="T1"/>
                            </a:cxn>
                            <a:cxn ang="T7">
                              <a:pos x="T2" y="T3"/>
                            </a:cxn>
                            <a:cxn ang="T8">
                              <a:pos x="T4" y="T5"/>
                            </a:cxn>
                          </a:cxnLst>
                          <a:rect l="T9" t="T10" r="T11" b="T12"/>
                          <a:pathLst>
                            <a:path w="2" h="12">
                              <a:moveTo>
                                <a:pt x="0" y="12"/>
                              </a:moveTo>
                              <a:lnTo>
                                <a:pt x="2" y="12"/>
                              </a:lnTo>
                              <a:lnTo>
                                <a:pt x="2" y="0"/>
                              </a:lnTo>
                            </a:path>
                          </a:pathLst>
                        </a:custGeom>
                        <a:noFill/>
                        <a:ln w="28575">
                          <a:solidFill>
                            <a:schemeClr val="tx1"/>
                          </a:solidFill>
                          <a:round/>
                          <a:headEnd/>
                          <a:tailEnd/>
                        </a:ln>
                      </p:spPr>
                      <p:txBody>
                        <a:bodyPr/>
                        <a:lstStyle/>
                        <a:p>
                          <a:pPr>
                            <a:defRPr/>
                          </a:pPr>
                          <a:endParaRPr lang="en-US">
                            <a:latin typeface="+mn-lt"/>
                          </a:endParaRPr>
                        </a:p>
                      </p:txBody>
                    </p:sp>
                    <p:sp>
                      <p:nvSpPr>
                        <p:cNvPr id="141385" name="Freeform 104"/>
                        <p:cNvSpPr>
                          <a:spLocks/>
                        </p:cNvSpPr>
                        <p:nvPr/>
                      </p:nvSpPr>
                      <p:spPr bwMode="auto">
                        <a:xfrm>
                          <a:off x="2269" y="3210"/>
                          <a:ext cx="64" cy="78"/>
                        </a:xfrm>
                        <a:custGeom>
                          <a:avLst/>
                          <a:gdLst>
                            <a:gd name="T0" fmla="*/ 0 w 7"/>
                            <a:gd name="T1" fmla="*/ 13 h 13"/>
                            <a:gd name="T2" fmla="*/ 7 w 7"/>
                            <a:gd name="T3" fmla="*/ 13 h 13"/>
                            <a:gd name="T4" fmla="*/ 7 w 7"/>
                            <a:gd name="T5" fmla="*/ 0 h 13"/>
                            <a:gd name="T6" fmla="*/ 0 60000 65536"/>
                            <a:gd name="T7" fmla="*/ 0 60000 65536"/>
                            <a:gd name="T8" fmla="*/ 0 60000 65536"/>
                            <a:gd name="T9" fmla="*/ 0 w 7"/>
                            <a:gd name="T10" fmla="*/ 0 h 13"/>
                            <a:gd name="T11" fmla="*/ 7 w 7"/>
                            <a:gd name="T12" fmla="*/ 13 h 13"/>
                          </a:gdLst>
                          <a:ahLst/>
                          <a:cxnLst>
                            <a:cxn ang="T6">
                              <a:pos x="T0" y="T1"/>
                            </a:cxn>
                            <a:cxn ang="T7">
                              <a:pos x="T2" y="T3"/>
                            </a:cxn>
                            <a:cxn ang="T8">
                              <a:pos x="T4" y="T5"/>
                            </a:cxn>
                          </a:cxnLst>
                          <a:rect l="T9" t="T10" r="T11" b="T12"/>
                          <a:pathLst>
                            <a:path w="7" h="13">
                              <a:moveTo>
                                <a:pt x="0" y="13"/>
                              </a:moveTo>
                              <a:lnTo>
                                <a:pt x="7" y="13"/>
                              </a:lnTo>
                              <a:lnTo>
                                <a:pt x="7" y="0"/>
                              </a:lnTo>
                            </a:path>
                          </a:pathLst>
                        </a:custGeom>
                        <a:noFill/>
                        <a:ln w="28575">
                          <a:solidFill>
                            <a:schemeClr val="tx1"/>
                          </a:solidFill>
                          <a:round/>
                          <a:headEnd/>
                          <a:tailEnd/>
                        </a:ln>
                      </p:spPr>
                      <p:txBody>
                        <a:bodyPr/>
                        <a:lstStyle/>
                        <a:p>
                          <a:pPr>
                            <a:defRPr/>
                          </a:pPr>
                          <a:endParaRPr lang="en-US">
                            <a:latin typeface="+mn-lt"/>
                          </a:endParaRPr>
                        </a:p>
                      </p:txBody>
                    </p:sp>
                    <p:sp>
                      <p:nvSpPr>
                        <p:cNvPr id="141386" name="Freeform 105"/>
                        <p:cNvSpPr>
                          <a:spLocks/>
                        </p:cNvSpPr>
                        <p:nvPr/>
                      </p:nvSpPr>
                      <p:spPr bwMode="auto">
                        <a:xfrm>
                          <a:off x="2333" y="3138"/>
                          <a:ext cx="55" cy="72"/>
                        </a:xfrm>
                        <a:custGeom>
                          <a:avLst/>
                          <a:gdLst>
                            <a:gd name="T0" fmla="*/ 0 w 6"/>
                            <a:gd name="T1" fmla="*/ 12 h 12"/>
                            <a:gd name="T2" fmla="*/ 6 w 6"/>
                            <a:gd name="T3" fmla="*/ 12 h 12"/>
                            <a:gd name="T4" fmla="*/ 6 w 6"/>
                            <a:gd name="T5" fmla="*/ 0 h 12"/>
                            <a:gd name="T6" fmla="*/ 0 60000 65536"/>
                            <a:gd name="T7" fmla="*/ 0 60000 65536"/>
                            <a:gd name="T8" fmla="*/ 0 60000 65536"/>
                            <a:gd name="T9" fmla="*/ 0 w 6"/>
                            <a:gd name="T10" fmla="*/ 0 h 12"/>
                            <a:gd name="T11" fmla="*/ 6 w 6"/>
                            <a:gd name="T12" fmla="*/ 12 h 12"/>
                          </a:gdLst>
                          <a:ahLst/>
                          <a:cxnLst>
                            <a:cxn ang="T6">
                              <a:pos x="T0" y="T1"/>
                            </a:cxn>
                            <a:cxn ang="T7">
                              <a:pos x="T2" y="T3"/>
                            </a:cxn>
                            <a:cxn ang="T8">
                              <a:pos x="T4" y="T5"/>
                            </a:cxn>
                          </a:cxnLst>
                          <a:rect l="T9" t="T10" r="T11" b="T12"/>
                          <a:pathLst>
                            <a:path w="6" h="12">
                              <a:moveTo>
                                <a:pt x="0" y="12"/>
                              </a:moveTo>
                              <a:lnTo>
                                <a:pt x="6" y="12"/>
                              </a:lnTo>
                              <a:lnTo>
                                <a:pt x="6" y="0"/>
                              </a:lnTo>
                            </a:path>
                          </a:pathLst>
                        </a:custGeom>
                        <a:noFill/>
                        <a:ln w="28575">
                          <a:solidFill>
                            <a:schemeClr val="tx1"/>
                          </a:solidFill>
                          <a:round/>
                          <a:headEnd/>
                          <a:tailEnd/>
                        </a:ln>
                      </p:spPr>
                      <p:txBody>
                        <a:bodyPr/>
                        <a:lstStyle/>
                        <a:p>
                          <a:pPr>
                            <a:defRPr/>
                          </a:pPr>
                          <a:endParaRPr lang="en-US">
                            <a:latin typeface="+mn-lt"/>
                          </a:endParaRPr>
                        </a:p>
                      </p:txBody>
                    </p:sp>
                  </p:grpSp>
                  <p:grpSp>
                    <p:nvGrpSpPr>
                      <p:cNvPr id="172097" name="Group 106"/>
                      <p:cNvGrpSpPr>
                        <a:grpSpLocks/>
                      </p:cNvGrpSpPr>
                      <p:nvPr/>
                    </p:nvGrpSpPr>
                    <p:grpSpPr bwMode="auto">
                      <a:xfrm>
                        <a:off x="2388" y="2850"/>
                        <a:ext cx="385" cy="288"/>
                        <a:chOff x="2388" y="2850"/>
                        <a:chExt cx="385" cy="288"/>
                      </a:xfrm>
                    </p:grpSpPr>
                    <p:sp>
                      <p:nvSpPr>
                        <p:cNvPr id="141379" name="Freeform 107"/>
                        <p:cNvSpPr>
                          <a:spLocks/>
                        </p:cNvSpPr>
                        <p:nvPr/>
                      </p:nvSpPr>
                      <p:spPr bwMode="auto">
                        <a:xfrm>
                          <a:off x="2388" y="3066"/>
                          <a:ext cx="266" cy="72"/>
                        </a:xfrm>
                        <a:custGeom>
                          <a:avLst/>
                          <a:gdLst>
                            <a:gd name="T0" fmla="*/ 0 w 29"/>
                            <a:gd name="T1" fmla="*/ 12 h 12"/>
                            <a:gd name="T2" fmla="*/ 29 w 29"/>
                            <a:gd name="T3" fmla="*/ 12 h 12"/>
                            <a:gd name="T4" fmla="*/ 29 w 29"/>
                            <a:gd name="T5" fmla="*/ 0 h 12"/>
                            <a:gd name="T6" fmla="*/ 0 60000 65536"/>
                            <a:gd name="T7" fmla="*/ 0 60000 65536"/>
                            <a:gd name="T8" fmla="*/ 0 60000 65536"/>
                            <a:gd name="T9" fmla="*/ 0 w 29"/>
                            <a:gd name="T10" fmla="*/ 0 h 12"/>
                            <a:gd name="T11" fmla="*/ 29 w 29"/>
                            <a:gd name="T12" fmla="*/ 12 h 12"/>
                          </a:gdLst>
                          <a:ahLst/>
                          <a:cxnLst>
                            <a:cxn ang="T6">
                              <a:pos x="T0" y="T1"/>
                            </a:cxn>
                            <a:cxn ang="T7">
                              <a:pos x="T2" y="T3"/>
                            </a:cxn>
                            <a:cxn ang="T8">
                              <a:pos x="T4" y="T5"/>
                            </a:cxn>
                          </a:cxnLst>
                          <a:rect l="T9" t="T10" r="T11" b="T12"/>
                          <a:pathLst>
                            <a:path w="29" h="12">
                              <a:moveTo>
                                <a:pt x="0" y="12"/>
                              </a:moveTo>
                              <a:lnTo>
                                <a:pt x="29" y="12"/>
                              </a:lnTo>
                              <a:lnTo>
                                <a:pt x="29" y="0"/>
                              </a:lnTo>
                            </a:path>
                          </a:pathLst>
                        </a:custGeom>
                        <a:noFill/>
                        <a:ln w="28575">
                          <a:solidFill>
                            <a:schemeClr val="tx1"/>
                          </a:solidFill>
                          <a:round/>
                          <a:headEnd/>
                          <a:tailEnd/>
                        </a:ln>
                      </p:spPr>
                      <p:txBody>
                        <a:bodyPr/>
                        <a:lstStyle/>
                        <a:p>
                          <a:pPr>
                            <a:defRPr/>
                          </a:pPr>
                          <a:endParaRPr lang="en-US">
                            <a:latin typeface="+mn-lt"/>
                          </a:endParaRPr>
                        </a:p>
                      </p:txBody>
                    </p:sp>
                    <p:grpSp>
                      <p:nvGrpSpPr>
                        <p:cNvPr id="172099" name="Group 108"/>
                        <p:cNvGrpSpPr>
                          <a:grpSpLocks/>
                        </p:cNvGrpSpPr>
                        <p:nvPr/>
                      </p:nvGrpSpPr>
                      <p:grpSpPr bwMode="auto">
                        <a:xfrm>
                          <a:off x="2654" y="2850"/>
                          <a:ext cx="119" cy="216"/>
                          <a:chOff x="2654" y="2850"/>
                          <a:chExt cx="119" cy="216"/>
                        </a:xfrm>
                      </p:grpSpPr>
                      <p:sp>
                        <p:nvSpPr>
                          <p:cNvPr id="141381" name="Freeform 109"/>
                          <p:cNvSpPr>
                            <a:spLocks/>
                          </p:cNvSpPr>
                          <p:nvPr/>
                        </p:nvSpPr>
                        <p:spPr bwMode="auto">
                          <a:xfrm>
                            <a:off x="2654" y="2994"/>
                            <a:ext cx="55" cy="72"/>
                          </a:xfrm>
                          <a:custGeom>
                            <a:avLst/>
                            <a:gdLst>
                              <a:gd name="T0" fmla="*/ 0 w 6"/>
                              <a:gd name="T1" fmla="*/ 12 h 12"/>
                              <a:gd name="T2" fmla="*/ 6 w 6"/>
                              <a:gd name="T3" fmla="*/ 12 h 12"/>
                              <a:gd name="T4" fmla="*/ 6 w 6"/>
                              <a:gd name="T5" fmla="*/ 0 h 12"/>
                              <a:gd name="T6" fmla="*/ 0 60000 65536"/>
                              <a:gd name="T7" fmla="*/ 0 60000 65536"/>
                              <a:gd name="T8" fmla="*/ 0 60000 65536"/>
                              <a:gd name="T9" fmla="*/ 0 w 6"/>
                              <a:gd name="T10" fmla="*/ 0 h 12"/>
                              <a:gd name="T11" fmla="*/ 6 w 6"/>
                              <a:gd name="T12" fmla="*/ 12 h 12"/>
                            </a:gdLst>
                            <a:ahLst/>
                            <a:cxnLst>
                              <a:cxn ang="T6">
                                <a:pos x="T0" y="T1"/>
                              </a:cxn>
                              <a:cxn ang="T7">
                                <a:pos x="T2" y="T3"/>
                              </a:cxn>
                              <a:cxn ang="T8">
                                <a:pos x="T4" y="T5"/>
                              </a:cxn>
                            </a:cxnLst>
                            <a:rect l="T9" t="T10" r="T11" b="T12"/>
                            <a:pathLst>
                              <a:path w="6" h="12">
                                <a:moveTo>
                                  <a:pt x="0" y="12"/>
                                </a:moveTo>
                                <a:lnTo>
                                  <a:pt x="6" y="12"/>
                                </a:lnTo>
                                <a:lnTo>
                                  <a:pt x="6" y="0"/>
                                </a:lnTo>
                              </a:path>
                            </a:pathLst>
                          </a:custGeom>
                          <a:noFill/>
                          <a:ln w="28575">
                            <a:solidFill>
                              <a:schemeClr val="tx1"/>
                            </a:solidFill>
                            <a:round/>
                            <a:headEnd/>
                            <a:tailEnd/>
                          </a:ln>
                        </p:spPr>
                        <p:txBody>
                          <a:bodyPr/>
                          <a:lstStyle/>
                          <a:p>
                            <a:pPr>
                              <a:defRPr/>
                            </a:pPr>
                            <a:endParaRPr lang="en-US">
                              <a:latin typeface="+mn-lt"/>
                            </a:endParaRPr>
                          </a:p>
                        </p:txBody>
                      </p:sp>
                      <p:sp>
                        <p:nvSpPr>
                          <p:cNvPr id="141382" name="Freeform 110"/>
                          <p:cNvSpPr>
                            <a:spLocks/>
                          </p:cNvSpPr>
                          <p:nvPr/>
                        </p:nvSpPr>
                        <p:spPr bwMode="auto">
                          <a:xfrm>
                            <a:off x="2709" y="2922"/>
                            <a:ext cx="18" cy="72"/>
                          </a:xfrm>
                          <a:custGeom>
                            <a:avLst/>
                            <a:gdLst>
                              <a:gd name="T0" fmla="*/ 0 w 2"/>
                              <a:gd name="T1" fmla="*/ 12 h 12"/>
                              <a:gd name="T2" fmla="*/ 2 w 2"/>
                              <a:gd name="T3" fmla="*/ 12 h 12"/>
                              <a:gd name="T4" fmla="*/ 2 w 2"/>
                              <a:gd name="T5" fmla="*/ 0 h 12"/>
                              <a:gd name="T6" fmla="*/ 0 60000 65536"/>
                              <a:gd name="T7" fmla="*/ 0 60000 65536"/>
                              <a:gd name="T8" fmla="*/ 0 60000 65536"/>
                              <a:gd name="T9" fmla="*/ 0 w 2"/>
                              <a:gd name="T10" fmla="*/ 0 h 12"/>
                              <a:gd name="T11" fmla="*/ 2 w 2"/>
                              <a:gd name="T12" fmla="*/ 12 h 12"/>
                            </a:gdLst>
                            <a:ahLst/>
                            <a:cxnLst>
                              <a:cxn ang="T6">
                                <a:pos x="T0" y="T1"/>
                              </a:cxn>
                              <a:cxn ang="T7">
                                <a:pos x="T2" y="T3"/>
                              </a:cxn>
                              <a:cxn ang="T8">
                                <a:pos x="T4" y="T5"/>
                              </a:cxn>
                            </a:cxnLst>
                            <a:rect l="T9" t="T10" r="T11" b="T12"/>
                            <a:pathLst>
                              <a:path w="2" h="12">
                                <a:moveTo>
                                  <a:pt x="0" y="12"/>
                                </a:moveTo>
                                <a:lnTo>
                                  <a:pt x="2" y="12"/>
                                </a:lnTo>
                                <a:lnTo>
                                  <a:pt x="2" y="0"/>
                                </a:lnTo>
                              </a:path>
                            </a:pathLst>
                          </a:custGeom>
                          <a:noFill/>
                          <a:ln w="28575">
                            <a:solidFill>
                              <a:schemeClr val="tx1"/>
                            </a:solidFill>
                            <a:round/>
                            <a:headEnd/>
                            <a:tailEnd/>
                          </a:ln>
                        </p:spPr>
                        <p:txBody>
                          <a:bodyPr/>
                          <a:lstStyle/>
                          <a:p>
                            <a:pPr>
                              <a:defRPr/>
                            </a:pPr>
                            <a:endParaRPr lang="en-US">
                              <a:latin typeface="+mn-lt"/>
                            </a:endParaRPr>
                          </a:p>
                        </p:txBody>
                      </p:sp>
                      <p:sp>
                        <p:nvSpPr>
                          <p:cNvPr id="141383" name="Freeform 111"/>
                          <p:cNvSpPr>
                            <a:spLocks/>
                          </p:cNvSpPr>
                          <p:nvPr/>
                        </p:nvSpPr>
                        <p:spPr bwMode="auto">
                          <a:xfrm>
                            <a:off x="2727" y="2850"/>
                            <a:ext cx="46" cy="72"/>
                          </a:xfrm>
                          <a:custGeom>
                            <a:avLst/>
                            <a:gdLst>
                              <a:gd name="T0" fmla="*/ 0 w 5"/>
                              <a:gd name="T1" fmla="*/ 12 h 12"/>
                              <a:gd name="T2" fmla="*/ 5 w 5"/>
                              <a:gd name="T3" fmla="*/ 12 h 12"/>
                              <a:gd name="T4" fmla="*/ 5 w 5"/>
                              <a:gd name="T5" fmla="*/ 0 h 12"/>
                              <a:gd name="T6" fmla="*/ 0 60000 65536"/>
                              <a:gd name="T7" fmla="*/ 0 60000 65536"/>
                              <a:gd name="T8" fmla="*/ 0 60000 65536"/>
                              <a:gd name="T9" fmla="*/ 0 w 5"/>
                              <a:gd name="T10" fmla="*/ 0 h 12"/>
                              <a:gd name="T11" fmla="*/ 5 w 5"/>
                              <a:gd name="T12" fmla="*/ 12 h 12"/>
                            </a:gdLst>
                            <a:ahLst/>
                            <a:cxnLst>
                              <a:cxn ang="T6">
                                <a:pos x="T0" y="T1"/>
                              </a:cxn>
                              <a:cxn ang="T7">
                                <a:pos x="T2" y="T3"/>
                              </a:cxn>
                              <a:cxn ang="T8">
                                <a:pos x="T4" y="T5"/>
                              </a:cxn>
                            </a:cxnLst>
                            <a:rect l="T9" t="T10" r="T11" b="T12"/>
                            <a:pathLst>
                              <a:path w="5" h="12">
                                <a:moveTo>
                                  <a:pt x="0" y="12"/>
                                </a:moveTo>
                                <a:lnTo>
                                  <a:pt x="5" y="12"/>
                                </a:lnTo>
                                <a:lnTo>
                                  <a:pt x="5" y="0"/>
                                </a:lnTo>
                              </a:path>
                            </a:pathLst>
                          </a:custGeom>
                          <a:noFill/>
                          <a:ln w="28575">
                            <a:solidFill>
                              <a:schemeClr val="tx1"/>
                            </a:solidFill>
                            <a:round/>
                            <a:headEnd/>
                            <a:tailEnd/>
                          </a:ln>
                        </p:spPr>
                        <p:txBody>
                          <a:bodyPr/>
                          <a:lstStyle/>
                          <a:p>
                            <a:pPr>
                              <a:defRPr/>
                            </a:pPr>
                            <a:endParaRPr lang="en-US">
                              <a:latin typeface="+mn-lt"/>
                            </a:endParaRPr>
                          </a:p>
                        </p:txBody>
                      </p:sp>
                    </p:grpSp>
                  </p:grpSp>
                </p:grpSp>
                <p:grpSp>
                  <p:nvGrpSpPr>
                    <p:cNvPr id="172088" name="Group 112"/>
                    <p:cNvGrpSpPr>
                      <a:grpSpLocks/>
                    </p:cNvGrpSpPr>
                    <p:nvPr/>
                  </p:nvGrpSpPr>
                  <p:grpSpPr bwMode="auto">
                    <a:xfrm>
                      <a:off x="2773" y="2628"/>
                      <a:ext cx="36" cy="222"/>
                      <a:chOff x="2773" y="2628"/>
                      <a:chExt cx="36" cy="222"/>
                    </a:xfrm>
                  </p:grpSpPr>
                  <p:sp>
                    <p:nvSpPr>
                      <p:cNvPr id="141374" name="Freeform 113"/>
                      <p:cNvSpPr>
                        <a:spLocks/>
                      </p:cNvSpPr>
                      <p:nvPr/>
                    </p:nvSpPr>
                    <p:spPr bwMode="auto">
                      <a:xfrm>
                        <a:off x="2773" y="2778"/>
                        <a:ext cx="18" cy="72"/>
                      </a:xfrm>
                      <a:custGeom>
                        <a:avLst/>
                        <a:gdLst>
                          <a:gd name="T0" fmla="*/ 0 w 2"/>
                          <a:gd name="T1" fmla="*/ 12 h 12"/>
                          <a:gd name="T2" fmla="*/ 2 w 2"/>
                          <a:gd name="T3" fmla="*/ 12 h 12"/>
                          <a:gd name="T4" fmla="*/ 2 w 2"/>
                          <a:gd name="T5" fmla="*/ 0 h 12"/>
                          <a:gd name="T6" fmla="*/ 0 60000 65536"/>
                          <a:gd name="T7" fmla="*/ 0 60000 65536"/>
                          <a:gd name="T8" fmla="*/ 0 60000 65536"/>
                          <a:gd name="T9" fmla="*/ 0 w 2"/>
                          <a:gd name="T10" fmla="*/ 0 h 12"/>
                          <a:gd name="T11" fmla="*/ 2 w 2"/>
                          <a:gd name="T12" fmla="*/ 12 h 12"/>
                        </a:gdLst>
                        <a:ahLst/>
                        <a:cxnLst>
                          <a:cxn ang="T6">
                            <a:pos x="T0" y="T1"/>
                          </a:cxn>
                          <a:cxn ang="T7">
                            <a:pos x="T2" y="T3"/>
                          </a:cxn>
                          <a:cxn ang="T8">
                            <a:pos x="T4" y="T5"/>
                          </a:cxn>
                        </a:cxnLst>
                        <a:rect l="T9" t="T10" r="T11" b="T12"/>
                        <a:pathLst>
                          <a:path w="2" h="12">
                            <a:moveTo>
                              <a:pt x="0" y="12"/>
                            </a:moveTo>
                            <a:lnTo>
                              <a:pt x="2" y="12"/>
                            </a:lnTo>
                            <a:lnTo>
                              <a:pt x="2" y="0"/>
                            </a:lnTo>
                          </a:path>
                        </a:pathLst>
                      </a:custGeom>
                      <a:noFill/>
                      <a:ln w="28575">
                        <a:solidFill>
                          <a:schemeClr val="tx1"/>
                        </a:solidFill>
                        <a:round/>
                        <a:headEnd/>
                        <a:tailEnd/>
                      </a:ln>
                    </p:spPr>
                    <p:txBody>
                      <a:bodyPr/>
                      <a:lstStyle/>
                      <a:p>
                        <a:pPr>
                          <a:defRPr/>
                        </a:pPr>
                        <a:endParaRPr lang="en-US">
                          <a:latin typeface="+mn-lt"/>
                        </a:endParaRPr>
                      </a:p>
                    </p:txBody>
                  </p:sp>
                  <p:sp>
                    <p:nvSpPr>
                      <p:cNvPr id="141375" name="Freeform 114"/>
                      <p:cNvSpPr>
                        <a:spLocks/>
                      </p:cNvSpPr>
                      <p:nvPr/>
                    </p:nvSpPr>
                    <p:spPr bwMode="auto">
                      <a:xfrm>
                        <a:off x="2791" y="2700"/>
                        <a:ext cx="2" cy="78"/>
                      </a:xfrm>
                      <a:custGeom>
                        <a:avLst/>
                        <a:gdLst>
                          <a:gd name="T0" fmla="*/ 0 w 2"/>
                          <a:gd name="T1" fmla="*/ 13 h 13"/>
                          <a:gd name="T2" fmla="*/ 0 w 2"/>
                          <a:gd name="T3" fmla="*/ 13 h 13"/>
                          <a:gd name="T4" fmla="*/ 0 w 2"/>
                          <a:gd name="T5" fmla="*/ 0 h 13"/>
                          <a:gd name="T6" fmla="*/ 0 60000 65536"/>
                          <a:gd name="T7" fmla="*/ 0 60000 65536"/>
                          <a:gd name="T8" fmla="*/ 0 60000 65536"/>
                          <a:gd name="T9" fmla="*/ 0 w 2"/>
                          <a:gd name="T10" fmla="*/ 0 h 13"/>
                          <a:gd name="T11" fmla="*/ 2 w 2"/>
                          <a:gd name="T12" fmla="*/ 13 h 13"/>
                        </a:gdLst>
                        <a:ahLst/>
                        <a:cxnLst>
                          <a:cxn ang="T6">
                            <a:pos x="T0" y="T1"/>
                          </a:cxn>
                          <a:cxn ang="T7">
                            <a:pos x="T2" y="T3"/>
                          </a:cxn>
                          <a:cxn ang="T8">
                            <a:pos x="T4" y="T5"/>
                          </a:cxn>
                        </a:cxnLst>
                        <a:rect l="T9" t="T10" r="T11" b="T12"/>
                        <a:pathLst>
                          <a:path w="2" h="13">
                            <a:moveTo>
                              <a:pt x="0" y="13"/>
                            </a:moveTo>
                            <a:lnTo>
                              <a:pt x="0" y="13"/>
                            </a:lnTo>
                            <a:lnTo>
                              <a:pt x="0" y="0"/>
                            </a:lnTo>
                          </a:path>
                        </a:pathLst>
                      </a:custGeom>
                      <a:noFill/>
                      <a:ln w="28575">
                        <a:solidFill>
                          <a:schemeClr val="tx1"/>
                        </a:solidFill>
                        <a:round/>
                        <a:headEnd/>
                        <a:tailEnd/>
                      </a:ln>
                    </p:spPr>
                    <p:txBody>
                      <a:bodyPr/>
                      <a:lstStyle/>
                      <a:p>
                        <a:pPr>
                          <a:defRPr/>
                        </a:pPr>
                        <a:endParaRPr lang="en-US">
                          <a:latin typeface="+mn-lt"/>
                        </a:endParaRPr>
                      </a:p>
                    </p:txBody>
                  </p:sp>
                  <p:sp>
                    <p:nvSpPr>
                      <p:cNvPr id="141376" name="Freeform 115"/>
                      <p:cNvSpPr>
                        <a:spLocks/>
                      </p:cNvSpPr>
                      <p:nvPr/>
                    </p:nvSpPr>
                    <p:spPr bwMode="auto">
                      <a:xfrm>
                        <a:off x="2791" y="2628"/>
                        <a:ext cx="18" cy="72"/>
                      </a:xfrm>
                      <a:custGeom>
                        <a:avLst/>
                        <a:gdLst>
                          <a:gd name="T0" fmla="*/ 0 w 2"/>
                          <a:gd name="T1" fmla="*/ 12 h 12"/>
                          <a:gd name="T2" fmla="*/ 2 w 2"/>
                          <a:gd name="T3" fmla="*/ 12 h 12"/>
                          <a:gd name="T4" fmla="*/ 2 w 2"/>
                          <a:gd name="T5" fmla="*/ 0 h 12"/>
                          <a:gd name="T6" fmla="*/ 0 60000 65536"/>
                          <a:gd name="T7" fmla="*/ 0 60000 65536"/>
                          <a:gd name="T8" fmla="*/ 0 60000 65536"/>
                          <a:gd name="T9" fmla="*/ 0 w 2"/>
                          <a:gd name="T10" fmla="*/ 0 h 12"/>
                          <a:gd name="T11" fmla="*/ 2 w 2"/>
                          <a:gd name="T12" fmla="*/ 12 h 12"/>
                        </a:gdLst>
                        <a:ahLst/>
                        <a:cxnLst>
                          <a:cxn ang="T6">
                            <a:pos x="T0" y="T1"/>
                          </a:cxn>
                          <a:cxn ang="T7">
                            <a:pos x="T2" y="T3"/>
                          </a:cxn>
                          <a:cxn ang="T8">
                            <a:pos x="T4" y="T5"/>
                          </a:cxn>
                        </a:cxnLst>
                        <a:rect l="T9" t="T10" r="T11" b="T12"/>
                        <a:pathLst>
                          <a:path w="2" h="12">
                            <a:moveTo>
                              <a:pt x="0" y="12"/>
                            </a:moveTo>
                            <a:lnTo>
                              <a:pt x="2" y="12"/>
                            </a:lnTo>
                            <a:lnTo>
                              <a:pt x="2" y="0"/>
                            </a:lnTo>
                          </a:path>
                        </a:pathLst>
                      </a:custGeom>
                      <a:noFill/>
                      <a:ln w="28575">
                        <a:solidFill>
                          <a:schemeClr val="tx1"/>
                        </a:solidFill>
                        <a:round/>
                        <a:headEnd/>
                        <a:tailEnd/>
                      </a:ln>
                    </p:spPr>
                    <p:txBody>
                      <a:bodyPr/>
                      <a:lstStyle/>
                      <a:p>
                        <a:pPr>
                          <a:defRPr/>
                        </a:pPr>
                        <a:endParaRPr lang="en-US">
                          <a:latin typeface="+mn-lt"/>
                        </a:endParaRPr>
                      </a:p>
                    </p:txBody>
                  </p:sp>
                </p:grpSp>
                <p:grpSp>
                  <p:nvGrpSpPr>
                    <p:cNvPr id="172089" name="Group 116"/>
                    <p:cNvGrpSpPr>
                      <a:grpSpLocks/>
                    </p:cNvGrpSpPr>
                    <p:nvPr/>
                  </p:nvGrpSpPr>
                  <p:grpSpPr bwMode="auto">
                    <a:xfrm>
                      <a:off x="2809" y="2412"/>
                      <a:ext cx="293" cy="216"/>
                      <a:chOff x="2809" y="2412"/>
                      <a:chExt cx="293" cy="216"/>
                    </a:xfrm>
                  </p:grpSpPr>
                  <p:sp>
                    <p:nvSpPr>
                      <p:cNvPr id="141371" name="Freeform 117"/>
                      <p:cNvSpPr>
                        <a:spLocks/>
                      </p:cNvSpPr>
                      <p:nvPr/>
                    </p:nvSpPr>
                    <p:spPr bwMode="auto">
                      <a:xfrm>
                        <a:off x="2809" y="2556"/>
                        <a:ext cx="156" cy="72"/>
                      </a:xfrm>
                      <a:custGeom>
                        <a:avLst/>
                        <a:gdLst>
                          <a:gd name="T0" fmla="*/ 0 w 17"/>
                          <a:gd name="T1" fmla="*/ 12 h 12"/>
                          <a:gd name="T2" fmla="*/ 17 w 17"/>
                          <a:gd name="T3" fmla="*/ 12 h 12"/>
                          <a:gd name="T4" fmla="*/ 17 w 17"/>
                          <a:gd name="T5" fmla="*/ 0 h 12"/>
                          <a:gd name="T6" fmla="*/ 0 60000 65536"/>
                          <a:gd name="T7" fmla="*/ 0 60000 65536"/>
                          <a:gd name="T8" fmla="*/ 0 60000 65536"/>
                          <a:gd name="T9" fmla="*/ 0 w 17"/>
                          <a:gd name="T10" fmla="*/ 0 h 12"/>
                          <a:gd name="T11" fmla="*/ 17 w 17"/>
                          <a:gd name="T12" fmla="*/ 12 h 12"/>
                        </a:gdLst>
                        <a:ahLst/>
                        <a:cxnLst>
                          <a:cxn ang="T6">
                            <a:pos x="T0" y="T1"/>
                          </a:cxn>
                          <a:cxn ang="T7">
                            <a:pos x="T2" y="T3"/>
                          </a:cxn>
                          <a:cxn ang="T8">
                            <a:pos x="T4" y="T5"/>
                          </a:cxn>
                        </a:cxnLst>
                        <a:rect l="T9" t="T10" r="T11" b="T12"/>
                        <a:pathLst>
                          <a:path w="17" h="12">
                            <a:moveTo>
                              <a:pt x="0" y="12"/>
                            </a:moveTo>
                            <a:lnTo>
                              <a:pt x="17" y="12"/>
                            </a:lnTo>
                            <a:lnTo>
                              <a:pt x="17" y="0"/>
                            </a:lnTo>
                          </a:path>
                        </a:pathLst>
                      </a:custGeom>
                      <a:noFill/>
                      <a:ln w="28575">
                        <a:solidFill>
                          <a:schemeClr val="tx1"/>
                        </a:solidFill>
                        <a:round/>
                        <a:headEnd/>
                        <a:tailEnd/>
                      </a:ln>
                    </p:spPr>
                    <p:txBody>
                      <a:bodyPr/>
                      <a:lstStyle/>
                      <a:p>
                        <a:pPr>
                          <a:defRPr/>
                        </a:pPr>
                        <a:endParaRPr lang="en-US">
                          <a:latin typeface="+mn-lt"/>
                        </a:endParaRPr>
                      </a:p>
                    </p:txBody>
                  </p:sp>
                  <p:sp>
                    <p:nvSpPr>
                      <p:cNvPr id="141372" name="Freeform 118"/>
                      <p:cNvSpPr>
                        <a:spLocks/>
                      </p:cNvSpPr>
                      <p:nvPr/>
                    </p:nvSpPr>
                    <p:spPr bwMode="auto">
                      <a:xfrm>
                        <a:off x="2965" y="2484"/>
                        <a:ext cx="119" cy="72"/>
                      </a:xfrm>
                      <a:custGeom>
                        <a:avLst/>
                        <a:gdLst>
                          <a:gd name="T0" fmla="*/ 0 w 13"/>
                          <a:gd name="T1" fmla="*/ 12 h 12"/>
                          <a:gd name="T2" fmla="*/ 13 w 13"/>
                          <a:gd name="T3" fmla="*/ 12 h 12"/>
                          <a:gd name="T4" fmla="*/ 13 w 13"/>
                          <a:gd name="T5" fmla="*/ 0 h 12"/>
                          <a:gd name="T6" fmla="*/ 0 60000 65536"/>
                          <a:gd name="T7" fmla="*/ 0 60000 65536"/>
                          <a:gd name="T8" fmla="*/ 0 60000 65536"/>
                          <a:gd name="T9" fmla="*/ 0 w 13"/>
                          <a:gd name="T10" fmla="*/ 0 h 12"/>
                          <a:gd name="T11" fmla="*/ 13 w 13"/>
                          <a:gd name="T12" fmla="*/ 12 h 12"/>
                        </a:gdLst>
                        <a:ahLst/>
                        <a:cxnLst>
                          <a:cxn ang="T6">
                            <a:pos x="T0" y="T1"/>
                          </a:cxn>
                          <a:cxn ang="T7">
                            <a:pos x="T2" y="T3"/>
                          </a:cxn>
                          <a:cxn ang="T8">
                            <a:pos x="T4" y="T5"/>
                          </a:cxn>
                        </a:cxnLst>
                        <a:rect l="T9" t="T10" r="T11" b="T12"/>
                        <a:pathLst>
                          <a:path w="13" h="12">
                            <a:moveTo>
                              <a:pt x="0" y="12"/>
                            </a:moveTo>
                            <a:lnTo>
                              <a:pt x="13" y="12"/>
                            </a:lnTo>
                            <a:lnTo>
                              <a:pt x="13" y="0"/>
                            </a:lnTo>
                          </a:path>
                        </a:pathLst>
                      </a:custGeom>
                      <a:noFill/>
                      <a:ln w="28575">
                        <a:solidFill>
                          <a:schemeClr val="tx1"/>
                        </a:solidFill>
                        <a:round/>
                        <a:headEnd/>
                        <a:tailEnd/>
                      </a:ln>
                    </p:spPr>
                    <p:txBody>
                      <a:bodyPr/>
                      <a:lstStyle/>
                      <a:p>
                        <a:pPr>
                          <a:defRPr/>
                        </a:pPr>
                        <a:endParaRPr lang="en-US">
                          <a:latin typeface="+mn-lt"/>
                        </a:endParaRPr>
                      </a:p>
                    </p:txBody>
                  </p:sp>
                  <p:sp>
                    <p:nvSpPr>
                      <p:cNvPr id="141373" name="Freeform 119"/>
                      <p:cNvSpPr>
                        <a:spLocks/>
                      </p:cNvSpPr>
                      <p:nvPr/>
                    </p:nvSpPr>
                    <p:spPr bwMode="auto">
                      <a:xfrm>
                        <a:off x="3084" y="2412"/>
                        <a:ext cx="18" cy="72"/>
                      </a:xfrm>
                      <a:custGeom>
                        <a:avLst/>
                        <a:gdLst>
                          <a:gd name="T0" fmla="*/ 0 w 2"/>
                          <a:gd name="T1" fmla="*/ 12 h 12"/>
                          <a:gd name="T2" fmla="*/ 2 w 2"/>
                          <a:gd name="T3" fmla="*/ 12 h 12"/>
                          <a:gd name="T4" fmla="*/ 2 w 2"/>
                          <a:gd name="T5" fmla="*/ 0 h 12"/>
                          <a:gd name="T6" fmla="*/ 0 60000 65536"/>
                          <a:gd name="T7" fmla="*/ 0 60000 65536"/>
                          <a:gd name="T8" fmla="*/ 0 60000 65536"/>
                          <a:gd name="T9" fmla="*/ 0 w 2"/>
                          <a:gd name="T10" fmla="*/ 0 h 12"/>
                          <a:gd name="T11" fmla="*/ 2 w 2"/>
                          <a:gd name="T12" fmla="*/ 12 h 12"/>
                        </a:gdLst>
                        <a:ahLst/>
                        <a:cxnLst>
                          <a:cxn ang="T6">
                            <a:pos x="T0" y="T1"/>
                          </a:cxn>
                          <a:cxn ang="T7">
                            <a:pos x="T2" y="T3"/>
                          </a:cxn>
                          <a:cxn ang="T8">
                            <a:pos x="T4" y="T5"/>
                          </a:cxn>
                        </a:cxnLst>
                        <a:rect l="T9" t="T10" r="T11" b="T12"/>
                        <a:pathLst>
                          <a:path w="2" h="12">
                            <a:moveTo>
                              <a:pt x="0" y="12"/>
                            </a:moveTo>
                            <a:lnTo>
                              <a:pt x="2" y="12"/>
                            </a:lnTo>
                            <a:lnTo>
                              <a:pt x="2" y="0"/>
                            </a:lnTo>
                          </a:path>
                        </a:pathLst>
                      </a:custGeom>
                      <a:noFill/>
                      <a:ln w="28575">
                        <a:solidFill>
                          <a:schemeClr val="tx1"/>
                        </a:solidFill>
                        <a:round/>
                        <a:headEnd/>
                        <a:tailEnd/>
                      </a:ln>
                    </p:spPr>
                    <p:txBody>
                      <a:bodyPr/>
                      <a:lstStyle/>
                      <a:p>
                        <a:pPr>
                          <a:defRPr/>
                        </a:pPr>
                        <a:endParaRPr lang="en-US">
                          <a:latin typeface="+mn-lt"/>
                        </a:endParaRPr>
                      </a:p>
                    </p:txBody>
                  </p:sp>
                </p:grpSp>
              </p:grpSp>
              <p:sp>
                <p:nvSpPr>
                  <p:cNvPr id="141363" name="Freeform 120"/>
                  <p:cNvSpPr>
                    <a:spLocks/>
                  </p:cNvSpPr>
                  <p:nvPr/>
                </p:nvSpPr>
                <p:spPr bwMode="auto">
                  <a:xfrm>
                    <a:off x="3102" y="2340"/>
                    <a:ext cx="64" cy="72"/>
                  </a:xfrm>
                  <a:custGeom>
                    <a:avLst/>
                    <a:gdLst>
                      <a:gd name="T0" fmla="*/ 0 w 7"/>
                      <a:gd name="T1" fmla="*/ 12 h 12"/>
                      <a:gd name="T2" fmla="*/ 7 w 7"/>
                      <a:gd name="T3" fmla="*/ 12 h 12"/>
                      <a:gd name="T4" fmla="*/ 7 w 7"/>
                      <a:gd name="T5" fmla="*/ 0 h 12"/>
                      <a:gd name="T6" fmla="*/ 0 60000 65536"/>
                      <a:gd name="T7" fmla="*/ 0 60000 65536"/>
                      <a:gd name="T8" fmla="*/ 0 60000 65536"/>
                      <a:gd name="T9" fmla="*/ 0 w 7"/>
                      <a:gd name="T10" fmla="*/ 0 h 12"/>
                      <a:gd name="T11" fmla="*/ 7 w 7"/>
                      <a:gd name="T12" fmla="*/ 12 h 12"/>
                    </a:gdLst>
                    <a:ahLst/>
                    <a:cxnLst>
                      <a:cxn ang="T6">
                        <a:pos x="T0" y="T1"/>
                      </a:cxn>
                      <a:cxn ang="T7">
                        <a:pos x="T2" y="T3"/>
                      </a:cxn>
                      <a:cxn ang="T8">
                        <a:pos x="T4" y="T5"/>
                      </a:cxn>
                    </a:cxnLst>
                    <a:rect l="T9" t="T10" r="T11" b="T12"/>
                    <a:pathLst>
                      <a:path w="7" h="12">
                        <a:moveTo>
                          <a:pt x="0" y="12"/>
                        </a:moveTo>
                        <a:lnTo>
                          <a:pt x="7" y="12"/>
                        </a:lnTo>
                        <a:lnTo>
                          <a:pt x="7" y="0"/>
                        </a:lnTo>
                      </a:path>
                    </a:pathLst>
                  </a:custGeom>
                  <a:noFill/>
                  <a:ln w="28575">
                    <a:solidFill>
                      <a:schemeClr val="tx1"/>
                    </a:solidFill>
                    <a:round/>
                    <a:headEnd/>
                    <a:tailEnd/>
                  </a:ln>
                </p:spPr>
                <p:txBody>
                  <a:bodyPr/>
                  <a:lstStyle/>
                  <a:p>
                    <a:pPr>
                      <a:defRPr/>
                    </a:pPr>
                    <a:endParaRPr lang="en-US">
                      <a:latin typeface="+mn-lt"/>
                    </a:endParaRPr>
                  </a:p>
                </p:txBody>
              </p:sp>
              <p:sp>
                <p:nvSpPr>
                  <p:cNvPr id="141364" name="Freeform 121"/>
                  <p:cNvSpPr>
                    <a:spLocks/>
                  </p:cNvSpPr>
                  <p:nvPr/>
                </p:nvSpPr>
                <p:spPr bwMode="auto">
                  <a:xfrm>
                    <a:off x="3166" y="2268"/>
                    <a:ext cx="55" cy="72"/>
                  </a:xfrm>
                  <a:custGeom>
                    <a:avLst/>
                    <a:gdLst>
                      <a:gd name="T0" fmla="*/ 0 w 6"/>
                      <a:gd name="T1" fmla="*/ 12 h 12"/>
                      <a:gd name="T2" fmla="*/ 6 w 6"/>
                      <a:gd name="T3" fmla="*/ 12 h 12"/>
                      <a:gd name="T4" fmla="*/ 6 w 6"/>
                      <a:gd name="T5" fmla="*/ 0 h 12"/>
                      <a:gd name="T6" fmla="*/ 0 60000 65536"/>
                      <a:gd name="T7" fmla="*/ 0 60000 65536"/>
                      <a:gd name="T8" fmla="*/ 0 60000 65536"/>
                      <a:gd name="T9" fmla="*/ 0 w 6"/>
                      <a:gd name="T10" fmla="*/ 0 h 12"/>
                      <a:gd name="T11" fmla="*/ 6 w 6"/>
                      <a:gd name="T12" fmla="*/ 12 h 12"/>
                    </a:gdLst>
                    <a:ahLst/>
                    <a:cxnLst>
                      <a:cxn ang="T6">
                        <a:pos x="T0" y="T1"/>
                      </a:cxn>
                      <a:cxn ang="T7">
                        <a:pos x="T2" y="T3"/>
                      </a:cxn>
                      <a:cxn ang="T8">
                        <a:pos x="T4" y="T5"/>
                      </a:cxn>
                    </a:cxnLst>
                    <a:rect l="T9" t="T10" r="T11" b="T12"/>
                    <a:pathLst>
                      <a:path w="6" h="12">
                        <a:moveTo>
                          <a:pt x="0" y="12"/>
                        </a:moveTo>
                        <a:lnTo>
                          <a:pt x="6" y="12"/>
                        </a:lnTo>
                        <a:lnTo>
                          <a:pt x="6" y="0"/>
                        </a:lnTo>
                      </a:path>
                    </a:pathLst>
                  </a:custGeom>
                  <a:noFill/>
                  <a:ln w="28575">
                    <a:solidFill>
                      <a:schemeClr val="tx1"/>
                    </a:solidFill>
                    <a:round/>
                    <a:headEnd/>
                    <a:tailEnd/>
                  </a:ln>
                </p:spPr>
                <p:txBody>
                  <a:bodyPr/>
                  <a:lstStyle/>
                  <a:p>
                    <a:pPr>
                      <a:defRPr/>
                    </a:pPr>
                    <a:endParaRPr lang="en-US">
                      <a:latin typeface="+mn-lt"/>
                    </a:endParaRPr>
                  </a:p>
                </p:txBody>
              </p:sp>
              <p:sp>
                <p:nvSpPr>
                  <p:cNvPr id="141365" name="Freeform 122"/>
                  <p:cNvSpPr>
                    <a:spLocks/>
                  </p:cNvSpPr>
                  <p:nvPr/>
                </p:nvSpPr>
                <p:spPr bwMode="auto">
                  <a:xfrm>
                    <a:off x="3221" y="2190"/>
                    <a:ext cx="2" cy="78"/>
                  </a:xfrm>
                  <a:custGeom>
                    <a:avLst/>
                    <a:gdLst>
                      <a:gd name="T0" fmla="*/ 0 w 2"/>
                      <a:gd name="T1" fmla="*/ 13 h 13"/>
                      <a:gd name="T2" fmla="*/ 0 w 2"/>
                      <a:gd name="T3" fmla="*/ 13 h 13"/>
                      <a:gd name="T4" fmla="*/ 0 w 2"/>
                      <a:gd name="T5" fmla="*/ 0 h 13"/>
                      <a:gd name="T6" fmla="*/ 0 60000 65536"/>
                      <a:gd name="T7" fmla="*/ 0 60000 65536"/>
                      <a:gd name="T8" fmla="*/ 0 60000 65536"/>
                      <a:gd name="T9" fmla="*/ 0 w 2"/>
                      <a:gd name="T10" fmla="*/ 0 h 13"/>
                      <a:gd name="T11" fmla="*/ 2 w 2"/>
                      <a:gd name="T12" fmla="*/ 13 h 13"/>
                    </a:gdLst>
                    <a:ahLst/>
                    <a:cxnLst>
                      <a:cxn ang="T6">
                        <a:pos x="T0" y="T1"/>
                      </a:cxn>
                      <a:cxn ang="T7">
                        <a:pos x="T2" y="T3"/>
                      </a:cxn>
                      <a:cxn ang="T8">
                        <a:pos x="T4" y="T5"/>
                      </a:cxn>
                    </a:cxnLst>
                    <a:rect l="T9" t="T10" r="T11" b="T12"/>
                    <a:pathLst>
                      <a:path w="2" h="13">
                        <a:moveTo>
                          <a:pt x="0" y="13"/>
                        </a:moveTo>
                        <a:lnTo>
                          <a:pt x="0" y="13"/>
                        </a:lnTo>
                        <a:lnTo>
                          <a:pt x="0" y="0"/>
                        </a:lnTo>
                      </a:path>
                    </a:pathLst>
                  </a:custGeom>
                  <a:noFill/>
                  <a:ln w="28575">
                    <a:solidFill>
                      <a:schemeClr val="tx1"/>
                    </a:solidFill>
                    <a:round/>
                    <a:headEnd/>
                    <a:tailEnd/>
                  </a:ln>
                </p:spPr>
                <p:txBody>
                  <a:bodyPr/>
                  <a:lstStyle/>
                  <a:p>
                    <a:pPr>
                      <a:defRPr/>
                    </a:pPr>
                    <a:endParaRPr lang="en-US">
                      <a:latin typeface="+mn-lt"/>
                    </a:endParaRPr>
                  </a:p>
                </p:txBody>
              </p:sp>
              <p:sp>
                <p:nvSpPr>
                  <p:cNvPr id="141366" name="Freeform 123"/>
                  <p:cNvSpPr>
                    <a:spLocks/>
                  </p:cNvSpPr>
                  <p:nvPr/>
                </p:nvSpPr>
                <p:spPr bwMode="auto">
                  <a:xfrm>
                    <a:off x="3221" y="2118"/>
                    <a:ext cx="82" cy="72"/>
                  </a:xfrm>
                  <a:custGeom>
                    <a:avLst/>
                    <a:gdLst>
                      <a:gd name="T0" fmla="*/ 0 w 9"/>
                      <a:gd name="T1" fmla="*/ 12 h 12"/>
                      <a:gd name="T2" fmla="*/ 9 w 9"/>
                      <a:gd name="T3" fmla="*/ 12 h 12"/>
                      <a:gd name="T4" fmla="*/ 9 w 9"/>
                      <a:gd name="T5" fmla="*/ 0 h 12"/>
                      <a:gd name="T6" fmla="*/ 0 60000 65536"/>
                      <a:gd name="T7" fmla="*/ 0 60000 65536"/>
                      <a:gd name="T8" fmla="*/ 0 60000 65536"/>
                      <a:gd name="T9" fmla="*/ 0 w 9"/>
                      <a:gd name="T10" fmla="*/ 0 h 12"/>
                      <a:gd name="T11" fmla="*/ 9 w 9"/>
                      <a:gd name="T12" fmla="*/ 12 h 12"/>
                    </a:gdLst>
                    <a:ahLst/>
                    <a:cxnLst>
                      <a:cxn ang="T6">
                        <a:pos x="T0" y="T1"/>
                      </a:cxn>
                      <a:cxn ang="T7">
                        <a:pos x="T2" y="T3"/>
                      </a:cxn>
                      <a:cxn ang="T8">
                        <a:pos x="T4" y="T5"/>
                      </a:cxn>
                    </a:cxnLst>
                    <a:rect l="T9" t="T10" r="T11" b="T12"/>
                    <a:pathLst>
                      <a:path w="9" h="12">
                        <a:moveTo>
                          <a:pt x="0" y="12"/>
                        </a:moveTo>
                        <a:lnTo>
                          <a:pt x="9" y="12"/>
                        </a:lnTo>
                        <a:lnTo>
                          <a:pt x="9" y="0"/>
                        </a:lnTo>
                      </a:path>
                    </a:pathLst>
                  </a:custGeom>
                  <a:noFill/>
                  <a:ln w="28575">
                    <a:solidFill>
                      <a:schemeClr val="tx1"/>
                    </a:solidFill>
                    <a:round/>
                    <a:headEnd/>
                    <a:tailEnd/>
                  </a:ln>
                </p:spPr>
                <p:txBody>
                  <a:bodyPr/>
                  <a:lstStyle/>
                  <a:p>
                    <a:pPr>
                      <a:defRPr/>
                    </a:pPr>
                    <a:endParaRPr lang="en-US">
                      <a:latin typeface="+mn-lt"/>
                    </a:endParaRPr>
                  </a:p>
                </p:txBody>
              </p:sp>
              <p:sp>
                <p:nvSpPr>
                  <p:cNvPr id="141367" name="Freeform 124"/>
                  <p:cNvSpPr>
                    <a:spLocks/>
                  </p:cNvSpPr>
                  <p:nvPr/>
                </p:nvSpPr>
                <p:spPr bwMode="auto">
                  <a:xfrm>
                    <a:off x="3303" y="2046"/>
                    <a:ext cx="46" cy="72"/>
                  </a:xfrm>
                  <a:custGeom>
                    <a:avLst/>
                    <a:gdLst>
                      <a:gd name="T0" fmla="*/ 0 w 5"/>
                      <a:gd name="T1" fmla="*/ 12 h 12"/>
                      <a:gd name="T2" fmla="*/ 5 w 5"/>
                      <a:gd name="T3" fmla="*/ 12 h 12"/>
                      <a:gd name="T4" fmla="*/ 5 w 5"/>
                      <a:gd name="T5" fmla="*/ 0 h 12"/>
                      <a:gd name="T6" fmla="*/ 0 60000 65536"/>
                      <a:gd name="T7" fmla="*/ 0 60000 65536"/>
                      <a:gd name="T8" fmla="*/ 0 60000 65536"/>
                      <a:gd name="T9" fmla="*/ 0 w 5"/>
                      <a:gd name="T10" fmla="*/ 0 h 12"/>
                      <a:gd name="T11" fmla="*/ 5 w 5"/>
                      <a:gd name="T12" fmla="*/ 12 h 12"/>
                    </a:gdLst>
                    <a:ahLst/>
                    <a:cxnLst>
                      <a:cxn ang="T6">
                        <a:pos x="T0" y="T1"/>
                      </a:cxn>
                      <a:cxn ang="T7">
                        <a:pos x="T2" y="T3"/>
                      </a:cxn>
                      <a:cxn ang="T8">
                        <a:pos x="T4" y="T5"/>
                      </a:cxn>
                    </a:cxnLst>
                    <a:rect l="T9" t="T10" r="T11" b="T12"/>
                    <a:pathLst>
                      <a:path w="5" h="12">
                        <a:moveTo>
                          <a:pt x="0" y="12"/>
                        </a:moveTo>
                        <a:lnTo>
                          <a:pt x="5" y="12"/>
                        </a:lnTo>
                        <a:lnTo>
                          <a:pt x="5" y="0"/>
                        </a:lnTo>
                      </a:path>
                    </a:pathLst>
                  </a:custGeom>
                  <a:noFill/>
                  <a:ln w="28575">
                    <a:solidFill>
                      <a:schemeClr val="tx1"/>
                    </a:solidFill>
                    <a:round/>
                    <a:headEnd/>
                    <a:tailEnd/>
                  </a:ln>
                </p:spPr>
                <p:txBody>
                  <a:bodyPr/>
                  <a:lstStyle/>
                  <a:p>
                    <a:pPr>
                      <a:defRPr/>
                    </a:pPr>
                    <a:endParaRPr lang="en-US">
                      <a:latin typeface="+mn-lt"/>
                    </a:endParaRPr>
                  </a:p>
                </p:txBody>
              </p:sp>
            </p:grpSp>
            <p:sp>
              <p:nvSpPr>
                <p:cNvPr id="141359" name="Freeform 125"/>
                <p:cNvSpPr>
                  <a:spLocks/>
                </p:cNvSpPr>
                <p:nvPr/>
              </p:nvSpPr>
              <p:spPr bwMode="auto">
                <a:xfrm>
                  <a:off x="3349" y="1974"/>
                  <a:ext cx="55" cy="72"/>
                </a:xfrm>
                <a:custGeom>
                  <a:avLst/>
                  <a:gdLst>
                    <a:gd name="T0" fmla="*/ 0 w 6"/>
                    <a:gd name="T1" fmla="*/ 12 h 12"/>
                    <a:gd name="T2" fmla="*/ 6 w 6"/>
                    <a:gd name="T3" fmla="*/ 12 h 12"/>
                    <a:gd name="T4" fmla="*/ 6 w 6"/>
                    <a:gd name="T5" fmla="*/ 0 h 12"/>
                    <a:gd name="T6" fmla="*/ 0 60000 65536"/>
                    <a:gd name="T7" fmla="*/ 0 60000 65536"/>
                    <a:gd name="T8" fmla="*/ 0 60000 65536"/>
                    <a:gd name="T9" fmla="*/ 0 w 6"/>
                    <a:gd name="T10" fmla="*/ 0 h 12"/>
                    <a:gd name="T11" fmla="*/ 6 w 6"/>
                    <a:gd name="T12" fmla="*/ 12 h 12"/>
                  </a:gdLst>
                  <a:ahLst/>
                  <a:cxnLst>
                    <a:cxn ang="T6">
                      <a:pos x="T0" y="T1"/>
                    </a:cxn>
                    <a:cxn ang="T7">
                      <a:pos x="T2" y="T3"/>
                    </a:cxn>
                    <a:cxn ang="T8">
                      <a:pos x="T4" y="T5"/>
                    </a:cxn>
                  </a:cxnLst>
                  <a:rect l="T9" t="T10" r="T11" b="T12"/>
                  <a:pathLst>
                    <a:path w="6" h="12">
                      <a:moveTo>
                        <a:pt x="0" y="12"/>
                      </a:moveTo>
                      <a:lnTo>
                        <a:pt x="6" y="12"/>
                      </a:lnTo>
                      <a:lnTo>
                        <a:pt x="6" y="0"/>
                      </a:lnTo>
                    </a:path>
                  </a:pathLst>
                </a:custGeom>
                <a:noFill/>
                <a:ln w="28575">
                  <a:solidFill>
                    <a:schemeClr val="tx1"/>
                  </a:solidFill>
                  <a:round/>
                  <a:headEnd/>
                  <a:tailEnd/>
                </a:ln>
              </p:spPr>
              <p:txBody>
                <a:bodyPr/>
                <a:lstStyle/>
                <a:p>
                  <a:pPr>
                    <a:defRPr/>
                  </a:pPr>
                  <a:endParaRPr lang="en-US">
                    <a:latin typeface="+mn-lt"/>
                  </a:endParaRPr>
                </a:p>
              </p:txBody>
            </p:sp>
            <p:sp>
              <p:nvSpPr>
                <p:cNvPr id="141360" name="Freeform 126"/>
                <p:cNvSpPr>
                  <a:spLocks/>
                </p:cNvSpPr>
                <p:nvPr/>
              </p:nvSpPr>
              <p:spPr bwMode="auto">
                <a:xfrm>
                  <a:off x="3404" y="1902"/>
                  <a:ext cx="101" cy="72"/>
                </a:xfrm>
                <a:custGeom>
                  <a:avLst/>
                  <a:gdLst>
                    <a:gd name="T0" fmla="*/ 0 w 11"/>
                    <a:gd name="T1" fmla="*/ 12 h 12"/>
                    <a:gd name="T2" fmla="*/ 11 w 11"/>
                    <a:gd name="T3" fmla="*/ 12 h 12"/>
                    <a:gd name="T4" fmla="*/ 11 w 11"/>
                    <a:gd name="T5" fmla="*/ 0 h 12"/>
                    <a:gd name="T6" fmla="*/ 0 60000 65536"/>
                    <a:gd name="T7" fmla="*/ 0 60000 65536"/>
                    <a:gd name="T8" fmla="*/ 0 60000 65536"/>
                    <a:gd name="T9" fmla="*/ 0 w 11"/>
                    <a:gd name="T10" fmla="*/ 0 h 12"/>
                    <a:gd name="T11" fmla="*/ 11 w 11"/>
                    <a:gd name="T12" fmla="*/ 12 h 12"/>
                  </a:gdLst>
                  <a:ahLst/>
                  <a:cxnLst>
                    <a:cxn ang="T6">
                      <a:pos x="T0" y="T1"/>
                    </a:cxn>
                    <a:cxn ang="T7">
                      <a:pos x="T2" y="T3"/>
                    </a:cxn>
                    <a:cxn ang="T8">
                      <a:pos x="T4" y="T5"/>
                    </a:cxn>
                  </a:cxnLst>
                  <a:rect l="T9" t="T10" r="T11" b="T12"/>
                  <a:pathLst>
                    <a:path w="11" h="12">
                      <a:moveTo>
                        <a:pt x="0" y="12"/>
                      </a:moveTo>
                      <a:lnTo>
                        <a:pt x="11" y="12"/>
                      </a:lnTo>
                      <a:lnTo>
                        <a:pt x="11" y="0"/>
                      </a:lnTo>
                    </a:path>
                  </a:pathLst>
                </a:custGeom>
                <a:noFill/>
                <a:ln w="28575">
                  <a:solidFill>
                    <a:schemeClr val="tx1"/>
                  </a:solidFill>
                  <a:round/>
                  <a:headEnd/>
                  <a:tailEnd/>
                </a:ln>
              </p:spPr>
              <p:txBody>
                <a:bodyPr/>
                <a:lstStyle/>
                <a:p>
                  <a:pPr>
                    <a:defRPr/>
                  </a:pPr>
                  <a:endParaRPr lang="en-US">
                    <a:latin typeface="+mn-lt"/>
                  </a:endParaRPr>
                </a:p>
              </p:txBody>
            </p:sp>
            <p:sp>
              <p:nvSpPr>
                <p:cNvPr id="141361" name="Freeform 127"/>
                <p:cNvSpPr>
                  <a:spLocks/>
                </p:cNvSpPr>
                <p:nvPr/>
              </p:nvSpPr>
              <p:spPr bwMode="auto">
                <a:xfrm>
                  <a:off x="3505" y="1830"/>
                  <a:ext cx="1" cy="72"/>
                </a:xfrm>
                <a:custGeom>
                  <a:avLst/>
                  <a:gdLst>
                    <a:gd name="T0" fmla="*/ 0 w 1"/>
                    <a:gd name="T1" fmla="*/ 12 h 12"/>
                    <a:gd name="T2" fmla="*/ 0 w 1"/>
                    <a:gd name="T3" fmla="*/ 12 h 12"/>
                    <a:gd name="T4" fmla="*/ 0 w 1"/>
                    <a:gd name="T5" fmla="*/ 0 h 12"/>
                    <a:gd name="T6" fmla="*/ 0 60000 65536"/>
                    <a:gd name="T7" fmla="*/ 0 60000 65536"/>
                    <a:gd name="T8" fmla="*/ 0 60000 65536"/>
                    <a:gd name="T9" fmla="*/ 0 w 1"/>
                    <a:gd name="T10" fmla="*/ 0 h 12"/>
                    <a:gd name="T11" fmla="*/ 1 w 1"/>
                    <a:gd name="T12" fmla="*/ 12 h 12"/>
                  </a:gdLst>
                  <a:ahLst/>
                  <a:cxnLst>
                    <a:cxn ang="T6">
                      <a:pos x="T0" y="T1"/>
                    </a:cxn>
                    <a:cxn ang="T7">
                      <a:pos x="T2" y="T3"/>
                    </a:cxn>
                    <a:cxn ang="T8">
                      <a:pos x="T4" y="T5"/>
                    </a:cxn>
                  </a:cxnLst>
                  <a:rect l="T9" t="T10" r="T11" b="T12"/>
                  <a:pathLst>
                    <a:path w="1" h="12">
                      <a:moveTo>
                        <a:pt x="0" y="12"/>
                      </a:moveTo>
                      <a:lnTo>
                        <a:pt x="0" y="12"/>
                      </a:lnTo>
                      <a:lnTo>
                        <a:pt x="0" y="0"/>
                      </a:lnTo>
                    </a:path>
                  </a:pathLst>
                </a:custGeom>
                <a:noFill/>
                <a:ln w="28575">
                  <a:solidFill>
                    <a:schemeClr val="tx1"/>
                  </a:solidFill>
                  <a:round/>
                  <a:headEnd/>
                  <a:tailEnd/>
                </a:ln>
              </p:spPr>
              <p:txBody>
                <a:bodyPr/>
                <a:lstStyle/>
                <a:p>
                  <a:pPr>
                    <a:defRPr/>
                  </a:pPr>
                  <a:endParaRPr lang="en-US">
                    <a:latin typeface="+mn-lt"/>
                  </a:endParaRPr>
                </a:p>
              </p:txBody>
            </p:sp>
          </p:grpSp>
          <p:sp>
            <p:nvSpPr>
              <p:cNvPr id="141352" name="Freeform 128"/>
              <p:cNvSpPr>
                <a:spLocks/>
              </p:cNvSpPr>
              <p:nvPr/>
            </p:nvSpPr>
            <p:spPr bwMode="auto">
              <a:xfrm>
                <a:off x="3505" y="1758"/>
                <a:ext cx="82" cy="72"/>
              </a:xfrm>
              <a:custGeom>
                <a:avLst/>
                <a:gdLst>
                  <a:gd name="T0" fmla="*/ 0 w 9"/>
                  <a:gd name="T1" fmla="*/ 12 h 12"/>
                  <a:gd name="T2" fmla="*/ 9 w 9"/>
                  <a:gd name="T3" fmla="*/ 12 h 12"/>
                  <a:gd name="T4" fmla="*/ 9 w 9"/>
                  <a:gd name="T5" fmla="*/ 0 h 12"/>
                  <a:gd name="T6" fmla="*/ 0 60000 65536"/>
                  <a:gd name="T7" fmla="*/ 0 60000 65536"/>
                  <a:gd name="T8" fmla="*/ 0 60000 65536"/>
                  <a:gd name="T9" fmla="*/ 0 w 9"/>
                  <a:gd name="T10" fmla="*/ 0 h 12"/>
                  <a:gd name="T11" fmla="*/ 9 w 9"/>
                  <a:gd name="T12" fmla="*/ 12 h 12"/>
                </a:gdLst>
                <a:ahLst/>
                <a:cxnLst>
                  <a:cxn ang="T6">
                    <a:pos x="T0" y="T1"/>
                  </a:cxn>
                  <a:cxn ang="T7">
                    <a:pos x="T2" y="T3"/>
                  </a:cxn>
                  <a:cxn ang="T8">
                    <a:pos x="T4" y="T5"/>
                  </a:cxn>
                </a:cxnLst>
                <a:rect l="T9" t="T10" r="T11" b="T12"/>
                <a:pathLst>
                  <a:path w="9" h="12">
                    <a:moveTo>
                      <a:pt x="0" y="12"/>
                    </a:moveTo>
                    <a:lnTo>
                      <a:pt x="9" y="12"/>
                    </a:lnTo>
                    <a:lnTo>
                      <a:pt x="9" y="0"/>
                    </a:lnTo>
                  </a:path>
                </a:pathLst>
              </a:custGeom>
              <a:noFill/>
              <a:ln w="28575">
                <a:solidFill>
                  <a:schemeClr val="tx1"/>
                </a:solidFill>
                <a:round/>
                <a:headEnd/>
                <a:tailEnd/>
              </a:ln>
            </p:spPr>
            <p:txBody>
              <a:bodyPr/>
              <a:lstStyle/>
              <a:p>
                <a:pPr>
                  <a:defRPr/>
                </a:pPr>
                <a:endParaRPr lang="en-US">
                  <a:latin typeface="+mn-lt"/>
                </a:endParaRPr>
              </a:p>
            </p:txBody>
          </p:sp>
          <p:sp>
            <p:nvSpPr>
              <p:cNvPr id="141353" name="Freeform 129"/>
              <p:cNvSpPr>
                <a:spLocks/>
              </p:cNvSpPr>
              <p:nvPr/>
            </p:nvSpPr>
            <p:spPr bwMode="auto">
              <a:xfrm>
                <a:off x="3587" y="1680"/>
                <a:ext cx="73" cy="78"/>
              </a:xfrm>
              <a:custGeom>
                <a:avLst/>
                <a:gdLst>
                  <a:gd name="T0" fmla="*/ 0 w 8"/>
                  <a:gd name="T1" fmla="*/ 13 h 13"/>
                  <a:gd name="T2" fmla="*/ 8 w 8"/>
                  <a:gd name="T3" fmla="*/ 13 h 13"/>
                  <a:gd name="T4" fmla="*/ 8 w 8"/>
                  <a:gd name="T5" fmla="*/ 0 h 13"/>
                  <a:gd name="T6" fmla="*/ 0 60000 65536"/>
                  <a:gd name="T7" fmla="*/ 0 60000 65536"/>
                  <a:gd name="T8" fmla="*/ 0 60000 65536"/>
                  <a:gd name="T9" fmla="*/ 0 w 8"/>
                  <a:gd name="T10" fmla="*/ 0 h 13"/>
                  <a:gd name="T11" fmla="*/ 8 w 8"/>
                  <a:gd name="T12" fmla="*/ 13 h 13"/>
                </a:gdLst>
                <a:ahLst/>
                <a:cxnLst>
                  <a:cxn ang="T6">
                    <a:pos x="T0" y="T1"/>
                  </a:cxn>
                  <a:cxn ang="T7">
                    <a:pos x="T2" y="T3"/>
                  </a:cxn>
                  <a:cxn ang="T8">
                    <a:pos x="T4" y="T5"/>
                  </a:cxn>
                </a:cxnLst>
                <a:rect l="T9" t="T10" r="T11" b="T12"/>
                <a:pathLst>
                  <a:path w="8" h="13">
                    <a:moveTo>
                      <a:pt x="0" y="13"/>
                    </a:moveTo>
                    <a:lnTo>
                      <a:pt x="8" y="13"/>
                    </a:lnTo>
                    <a:lnTo>
                      <a:pt x="8" y="0"/>
                    </a:lnTo>
                  </a:path>
                </a:pathLst>
              </a:custGeom>
              <a:noFill/>
              <a:ln w="28575">
                <a:solidFill>
                  <a:schemeClr val="tx1"/>
                </a:solidFill>
                <a:round/>
                <a:headEnd/>
                <a:tailEnd/>
              </a:ln>
            </p:spPr>
            <p:txBody>
              <a:bodyPr/>
              <a:lstStyle/>
              <a:p>
                <a:pPr>
                  <a:defRPr/>
                </a:pPr>
                <a:endParaRPr lang="en-US">
                  <a:latin typeface="+mn-lt"/>
                </a:endParaRPr>
              </a:p>
            </p:txBody>
          </p:sp>
          <p:sp>
            <p:nvSpPr>
              <p:cNvPr id="141354" name="Freeform 130"/>
              <p:cNvSpPr>
                <a:spLocks/>
              </p:cNvSpPr>
              <p:nvPr/>
            </p:nvSpPr>
            <p:spPr bwMode="auto">
              <a:xfrm>
                <a:off x="3660" y="1608"/>
                <a:ext cx="165" cy="72"/>
              </a:xfrm>
              <a:custGeom>
                <a:avLst/>
                <a:gdLst>
                  <a:gd name="T0" fmla="*/ 0 w 18"/>
                  <a:gd name="T1" fmla="*/ 12 h 12"/>
                  <a:gd name="T2" fmla="*/ 18 w 18"/>
                  <a:gd name="T3" fmla="*/ 12 h 12"/>
                  <a:gd name="T4" fmla="*/ 18 w 18"/>
                  <a:gd name="T5" fmla="*/ 0 h 12"/>
                  <a:gd name="T6" fmla="*/ 0 60000 65536"/>
                  <a:gd name="T7" fmla="*/ 0 60000 65536"/>
                  <a:gd name="T8" fmla="*/ 0 60000 65536"/>
                  <a:gd name="T9" fmla="*/ 0 w 18"/>
                  <a:gd name="T10" fmla="*/ 0 h 12"/>
                  <a:gd name="T11" fmla="*/ 18 w 18"/>
                  <a:gd name="T12" fmla="*/ 12 h 12"/>
                </a:gdLst>
                <a:ahLst/>
                <a:cxnLst>
                  <a:cxn ang="T6">
                    <a:pos x="T0" y="T1"/>
                  </a:cxn>
                  <a:cxn ang="T7">
                    <a:pos x="T2" y="T3"/>
                  </a:cxn>
                  <a:cxn ang="T8">
                    <a:pos x="T4" y="T5"/>
                  </a:cxn>
                </a:cxnLst>
                <a:rect l="T9" t="T10" r="T11" b="T12"/>
                <a:pathLst>
                  <a:path w="18" h="12">
                    <a:moveTo>
                      <a:pt x="0" y="12"/>
                    </a:moveTo>
                    <a:lnTo>
                      <a:pt x="18" y="12"/>
                    </a:lnTo>
                    <a:lnTo>
                      <a:pt x="18" y="0"/>
                    </a:lnTo>
                  </a:path>
                </a:pathLst>
              </a:custGeom>
              <a:noFill/>
              <a:ln w="28575">
                <a:solidFill>
                  <a:schemeClr val="tx1"/>
                </a:solidFill>
                <a:round/>
                <a:headEnd/>
                <a:tailEnd/>
              </a:ln>
            </p:spPr>
            <p:txBody>
              <a:bodyPr/>
              <a:lstStyle/>
              <a:p>
                <a:pPr>
                  <a:defRPr/>
                </a:pPr>
                <a:endParaRPr lang="en-US">
                  <a:latin typeface="+mn-lt"/>
                </a:endParaRPr>
              </a:p>
            </p:txBody>
          </p:sp>
          <p:sp>
            <p:nvSpPr>
              <p:cNvPr id="141355" name="Freeform 131"/>
              <p:cNvSpPr>
                <a:spLocks/>
              </p:cNvSpPr>
              <p:nvPr/>
            </p:nvSpPr>
            <p:spPr bwMode="auto">
              <a:xfrm>
                <a:off x="3825" y="1536"/>
                <a:ext cx="238" cy="72"/>
              </a:xfrm>
              <a:custGeom>
                <a:avLst/>
                <a:gdLst>
                  <a:gd name="T0" fmla="*/ 0 w 26"/>
                  <a:gd name="T1" fmla="*/ 12 h 12"/>
                  <a:gd name="T2" fmla="*/ 26 w 26"/>
                  <a:gd name="T3" fmla="*/ 12 h 12"/>
                  <a:gd name="T4" fmla="*/ 26 w 26"/>
                  <a:gd name="T5" fmla="*/ 0 h 12"/>
                  <a:gd name="T6" fmla="*/ 0 60000 65536"/>
                  <a:gd name="T7" fmla="*/ 0 60000 65536"/>
                  <a:gd name="T8" fmla="*/ 0 60000 65536"/>
                  <a:gd name="T9" fmla="*/ 0 w 26"/>
                  <a:gd name="T10" fmla="*/ 0 h 12"/>
                  <a:gd name="T11" fmla="*/ 26 w 26"/>
                  <a:gd name="T12" fmla="*/ 12 h 12"/>
                </a:gdLst>
                <a:ahLst/>
                <a:cxnLst>
                  <a:cxn ang="T6">
                    <a:pos x="T0" y="T1"/>
                  </a:cxn>
                  <a:cxn ang="T7">
                    <a:pos x="T2" y="T3"/>
                  </a:cxn>
                  <a:cxn ang="T8">
                    <a:pos x="T4" y="T5"/>
                  </a:cxn>
                </a:cxnLst>
                <a:rect l="T9" t="T10" r="T11" b="T12"/>
                <a:pathLst>
                  <a:path w="26" h="12">
                    <a:moveTo>
                      <a:pt x="0" y="12"/>
                    </a:moveTo>
                    <a:lnTo>
                      <a:pt x="26" y="12"/>
                    </a:lnTo>
                    <a:lnTo>
                      <a:pt x="26" y="0"/>
                    </a:lnTo>
                  </a:path>
                </a:pathLst>
              </a:custGeom>
              <a:noFill/>
              <a:ln w="28575">
                <a:solidFill>
                  <a:schemeClr val="tx1"/>
                </a:solidFill>
                <a:round/>
                <a:headEnd/>
                <a:tailEnd/>
              </a:ln>
            </p:spPr>
            <p:txBody>
              <a:bodyPr/>
              <a:lstStyle/>
              <a:p>
                <a:pPr>
                  <a:defRPr/>
                </a:pPr>
                <a:endParaRPr lang="en-US">
                  <a:latin typeface="+mn-lt"/>
                </a:endParaRPr>
              </a:p>
            </p:txBody>
          </p:sp>
          <p:sp>
            <p:nvSpPr>
              <p:cNvPr id="141356" name="Freeform 132"/>
              <p:cNvSpPr>
                <a:spLocks/>
              </p:cNvSpPr>
              <p:nvPr/>
            </p:nvSpPr>
            <p:spPr bwMode="auto">
              <a:xfrm>
                <a:off x="4063" y="1464"/>
                <a:ext cx="274" cy="72"/>
              </a:xfrm>
              <a:custGeom>
                <a:avLst/>
                <a:gdLst>
                  <a:gd name="T0" fmla="*/ 0 w 30"/>
                  <a:gd name="T1" fmla="*/ 12 h 12"/>
                  <a:gd name="T2" fmla="*/ 30 w 30"/>
                  <a:gd name="T3" fmla="*/ 12 h 12"/>
                  <a:gd name="T4" fmla="*/ 30 w 30"/>
                  <a:gd name="T5" fmla="*/ 0 h 12"/>
                  <a:gd name="T6" fmla="*/ 0 60000 65536"/>
                  <a:gd name="T7" fmla="*/ 0 60000 65536"/>
                  <a:gd name="T8" fmla="*/ 0 60000 65536"/>
                  <a:gd name="T9" fmla="*/ 0 w 30"/>
                  <a:gd name="T10" fmla="*/ 0 h 12"/>
                  <a:gd name="T11" fmla="*/ 30 w 30"/>
                  <a:gd name="T12" fmla="*/ 12 h 12"/>
                </a:gdLst>
                <a:ahLst/>
                <a:cxnLst>
                  <a:cxn ang="T6">
                    <a:pos x="T0" y="T1"/>
                  </a:cxn>
                  <a:cxn ang="T7">
                    <a:pos x="T2" y="T3"/>
                  </a:cxn>
                  <a:cxn ang="T8">
                    <a:pos x="T4" y="T5"/>
                  </a:cxn>
                </a:cxnLst>
                <a:rect l="T9" t="T10" r="T11" b="T12"/>
                <a:pathLst>
                  <a:path w="30" h="12">
                    <a:moveTo>
                      <a:pt x="0" y="12"/>
                    </a:moveTo>
                    <a:lnTo>
                      <a:pt x="30" y="12"/>
                    </a:lnTo>
                    <a:lnTo>
                      <a:pt x="30" y="0"/>
                    </a:lnTo>
                  </a:path>
                </a:pathLst>
              </a:custGeom>
              <a:noFill/>
              <a:ln w="28575">
                <a:solidFill>
                  <a:schemeClr val="tx1"/>
                </a:solidFill>
                <a:round/>
                <a:headEnd/>
                <a:tailEnd/>
              </a:ln>
            </p:spPr>
            <p:txBody>
              <a:bodyPr/>
              <a:lstStyle/>
              <a:p>
                <a:pPr>
                  <a:defRPr/>
                </a:pPr>
                <a:endParaRPr lang="en-US">
                  <a:latin typeface="+mn-lt"/>
                </a:endParaRPr>
              </a:p>
            </p:txBody>
          </p:sp>
          <p:sp>
            <p:nvSpPr>
              <p:cNvPr id="141357" name="Freeform 133"/>
              <p:cNvSpPr>
                <a:spLocks/>
              </p:cNvSpPr>
              <p:nvPr/>
            </p:nvSpPr>
            <p:spPr bwMode="auto">
              <a:xfrm>
                <a:off x="4337" y="1392"/>
                <a:ext cx="19" cy="72"/>
              </a:xfrm>
              <a:custGeom>
                <a:avLst/>
                <a:gdLst>
                  <a:gd name="T0" fmla="*/ 0 w 2"/>
                  <a:gd name="T1" fmla="*/ 12 h 12"/>
                  <a:gd name="T2" fmla="*/ 2 w 2"/>
                  <a:gd name="T3" fmla="*/ 12 h 12"/>
                  <a:gd name="T4" fmla="*/ 2 w 2"/>
                  <a:gd name="T5" fmla="*/ 0 h 12"/>
                  <a:gd name="T6" fmla="*/ 0 60000 65536"/>
                  <a:gd name="T7" fmla="*/ 0 60000 65536"/>
                  <a:gd name="T8" fmla="*/ 0 60000 65536"/>
                  <a:gd name="T9" fmla="*/ 0 w 2"/>
                  <a:gd name="T10" fmla="*/ 0 h 12"/>
                  <a:gd name="T11" fmla="*/ 2 w 2"/>
                  <a:gd name="T12" fmla="*/ 12 h 12"/>
                </a:gdLst>
                <a:ahLst/>
                <a:cxnLst>
                  <a:cxn ang="T6">
                    <a:pos x="T0" y="T1"/>
                  </a:cxn>
                  <a:cxn ang="T7">
                    <a:pos x="T2" y="T3"/>
                  </a:cxn>
                  <a:cxn ang="T8">
                    <a:pos x="T4" y="T5"/>
                  </a:cxn>
                </a:cxnLst>
                <a:rect l="T9" t="T10" r="T11" b="T12"/>
                <a:pathLst>
                  <a:path w="2" h="12">
                    <a:moveTo>
                      <a:pt x="0" y="12"/>
                    </a:moveTo>
                    <a:lnTo>
                      <a:pt x="2" y="12"/>
                    </a:lnTo>
                    <a:lnTo>
                      <a:pt x="2" y="0"/>
                    </a:lnTo>
                  </a:path>
                </a:pathLst>
              </a:custGeom>
              <a:noFill/>
              <a:ln w="28575">
                <a:solidFill>
                  <a:schemeClr val="tx1"/>
                </a:solidFill>
                <a:round/>
                <a:headEnd/>
                <a:tailEnd/>
              </a:ln>
            </p:spPr>
            <p:txBody>
              <a:bodyPr/>
              <a:lstStyle/>
              <a:p>
                <a:pPr>
                  <a:defRPr/>
                </a:pPr>
                <a:endParaRPr lang="en-US">
                  <a:latin typeface="+mn-lt"/>
                </a:endParaRPr>
              </a:p>
            </p:txBody>
          </p:sp>
        </p:grpSp>
        <p:sp>
          <p:nvSpPr>
            <p:cNvPr id="141348" name="Freeform 134"/>
            <p:cNvSpPr>
              <a:spLocks/>
            </p:cNvSpPr>
            <p:nvPr/>
          </p:nvSpPr>
          <p:spPr bwMode="auto">
            <a:xfrm>
              <a:off x="2112" y="3504"/>
              <a:ext cx="1" cy="72"/>
            </a:xfrm>
            <a:custGeom>
              <a:avLst/>
              <a:gdLst>
                <a:gd name="T0" fmla="*/ 0 w 1"/>
                <a:gd name="T1" fmla="*/ 12 h 12"/>
                <a:gd name="T2" fmla="*/ 0 w 1"/>
                <a:gd name="T3" fmla="*/ 12 h 12"/>
                <a:gd name="T4" fmla="*/ 0 w 1"/>
                <a:gd name="T5" fmla="*/ 0 h 12"/>
                <a:gd name="T6" fmla="*/ 0 60000 65536"/>
                <a:gd name="T7" fmla="*/ 0 60000 65536"/>
                <a:gd name="T8" fmla="*/ 0 60000 65536"/>
                <a:gd name="T9" fmla="*/ 0 w 1"/>
                <a:gd name="T10" fmla="*/ 0 h 12"/>
                <a:gd name="T11" fmla="*/ 1 w 1"/>
                <a:gd name="T12" fmla="*/ 12 h 12"/>
              </a:gdLst>
              <a:ahLst/>
              <a:cxnLst>
                <a:cxn ang="T6">
                  <a:pos x="T0" y="T1"/>
                </a:cxn>
                <a:cxn ang="T7">
                  <a:pos x="T2" y="T3"/>
                </a:cxn>
                <a:cxn ang="T8">
                  <a:pos x="T4" y="T5"/>
                </a:cxn>
              </a:cxnLst>
              <a:rect l="T9" t="T10" r="T11" b="T12"/>
              <a:pathLst>
                <a:path w="1" h="12">
                  <a:moveTo>
                    <a:pt x="0" y="12"/>
                  </a:moveTo>
                  <a:lnTo>
                    <a:pt x="0" y="12"/>
                  </a:lnTo>
                  <a:lnTo>
                    <a:pt x="0" y="0"/>
                  </a:lnTo>
                </a:path>
              </a:pathLst>
            </a:custGeom>
            <a:noFill/>
            <a:ln w="28575">
              <a:solidFill>
                <a:schemeClr val="tx1"/>
              </a:solidFill>
              <a:round/>
              <a:headEnd/>
              <a:tailEnd/>
            </a:ln>
          </p:spPr>
          <p:txBody>
            <a:bodyPr/>
            <a:lstStyle/>
            <a:p>
              <a:pPr>
                <a:defRPr/>
              </a:pPr>
              <a:endParaRPr lang="en-US">
                <a:latin typeface="+mn-lt"/>
              </a:endParaRPr>
            </a:p>
          </p:txBody>
        </p:sp>
        <p:sp>
          <p:nvSpPr>
            <p:cNvPr id="141349" name="Freeform 135"/>
            <p:cNvSpPr>
              <a:spLocks/>
            </p:cNvSpPr>
            <p:nvPr/>
          </p:nvSpPr>
          <p:spPr bwMode="auto">
            <a:xfrm>
              <a:off x="2112" y="3432"/>
              <a:ext cx="18" cy="72"/>
            </a:xfrm>
            <a:custGeom>
              <a:avLst/>
              <a:gdLst>
                <a:gd name="T0" fmla="*/ 0 w 2"/>
                <a:gd name="T1" fmla="*/ 12 h 12"/>
                <a:gd name="T2" fmla="*/ 2 w 2"/>
                <a:gd name="T3" fmla="*/ 12 h 12"/>
                <a:gd name="T4" fmla="*/ 2 w 2"/>
                <a:gd name="T5" fmla="*/ 0 h 12"/>
                <a:gd name="T6" fmla="*/ 0 60000 65536"/>
                <a:gd name="T7" fmla="*/ 0 60000 65536"/>
                <a:gd name="T8" fmla="*/ 0 60000 65536"/>
                <a:gd name="T9" fmla="*/ 0 w 2"/>
                <a:gd name="T10" fmla="*/ 0 h 12"/>
                <a:gd name="T11" fmla="*/ 2 w 2"/>
                <a:gd name="T12" fmla="*/ 12 h 12"/>
              </a:gdLst>
              <a:ahLst/>
              <a:cxnLst>
                <a:cxn ang="T6">
                  <a:pos x="T0" y="T1"/>
                </a:cxn>
                <a:cxn ang="T7">
                  <a:pos x="T2" y="T3"/>
                </a:cxn>
                <a:cxn ang="T8">
                  <a:pos x="T4" y="T5"/>
                </a:cxn>
              </a:cxnLst>
              <a:rect l="T9" t="T10" r="T11" b="T12"/>
              <a:pathLst>
                <a:path w="2" h="12">
                  <a:moveTo>
                    <a:pt x="0" y="12"/>
                  </a:moveTo>
                  <a:lnTo>
                    <a:pt x="2" y="12"/>
                  </a:lnTo>
                  <a:lnTo>
                    <a:pt x="2" y="0"/>
                  </a:lnTo>
                </a:path>
              </a:pathLst>
            </a:custGeom>
            <a:noFill/>
            <a:ln w="28575">
              <a:solidFill>
                <a:schemeClr val="tx1"/>
              </a:solidFill>
              <a:round/>
              <a:headEnd/>
              <a:tailEnd/>
            </a:ln>
          </p:spPr>
          <p:txBody>
            <a:bodyPr/>
            <a:lstStyle/>
            <a:p>
              <a:pPr>
                <a:defRPr/>
              </a:pPr>
              <a:endParaRPr lang="en-US">
                <a:latin typeface="+mn-lt"/>
              </a:endParaRPr>
            </a:p>
          </p:txBody>
        </p:sp>
        <p:sp>
          <p:nvSpPr>
            <p:cNvPr id="141350" name="Freeform 136"/>
            <p:cNvSpPr>
              <a:spLocks/>
            </p:cNvSpPr>
            <p:nvPr/>
          </p:nvSpPr>
          <p:spPr bwMode="auto">
            <a:xfrm>
              <a:off x="2130" y="3360"/>
              <a:ext cx="119" cy="72"/>
            </a:xfrm>
            <a:custGeom>
              <a:avLst/>
              <a:gdLst>
                <a:gd name="T0" fmla="*/ 0 w 13"/>
                <a:gd name="T1" fmla="*/ 12 h 12"/>
                <a:gd name="T2" fmla="*/ 13 w 13"/>
                <a:gd name="T3" fmla="*/ 12 h 12"/>
                <a:gd name="T4" fmla="*/ 13 w 13"/>
                <a:gd name="T5" fmla="*/ 0 h 12"/>
                <a:gd name="T6" fmla="*/ 0 60000 65536"/>
                <a:gd name="T7" fmla="*/ 0 60000 65536"/>
                <a:gd name="T8" fmla="*/ 0 60000 65536"/>
                <a:gd name="T9" fmla="*/ 0 w 13"/>
                <a:gd name="T10" fmla="*/ 0 h 12"/>
                <a:gd name="T11" fmla="*/ 13 w 13"/>
                <a:gd name="T12" fmla="*/ 12 h 12"/>
              </a:gdLst>
              <a:ahLst/>
              <a:cxnLst>
                <a:cxn ang="T6">
                  <a:pos x="T0" y="T1"/>
                </a:cxn>
                <a:cxn ang="T7">
                  <a:pos x="T2" y="T3"/>
                </a:cxn>
                <a:cxn ang="T8">
                  <a:pos x="T4" y="T5"/>
                </a:cxn>
              </a:cxnLst>
              <a:rect l="T9" t="T10" r="T11" b="T12"/>
              <a:pathLst>
                <a:path w="13" h="12">
                  <a:moveTo>
                    <a:pt x="0" y="12"/>
                  </a:moveTo>
                  <a:lnTo>
                    <a:pt x="13" y="12"/>
                  </a:lnTo>
                  <a:lnTo>
                    <a:pt x="13" y="0"/>
                  </a:lnTo>
                </a:path>
              </a:pathLst>
            </a:custGeom>
            <a:noFill/>
            <a:ln w="28575">
              <a:solidFill>
                <a:schemeClr val="tx1"/>
              </a:solidFill>
              <a:round/>
              <a:headEnd/>
              <a:tailEnd/>
            </a:ln>
          </p:spPr>
          <p:txBody>
            <a:bodyPr/>
            <a:lstStyle/>
            <a:p>
              <a:pPr>
                <a:defRPr/>
              </a:pPr>
              <a:endParaRPr lang="en-US">
                <a:latin typeface="+mn-lt"/>
              </a:endParaRPr>
            </a:p>
          </p:txBody>
        </p:sp>
      </p:grpSp>
      <p:sp>
        <p:nvSpPr>
          <p:cNvPr id="141346" name="Text Box 137"/>
          <p:cNvSpPr txBox="1">
            <a:spLocks noChangeArrowheads="1"/>
          </p:cNvSpPr>
          <p:nvPr/>
        </p:nvSpPr>
        <p:spPr bwMode="auto">
          <a:xfrm>
            <a:off x="7086600" y="5181600"/>
            <a:ext cx="1016000" cy="457200"/>
          </a:xfrm>
          <a:prstGeom prst="rect">
            <a:avLst/>
          </a:prstGeom>
          <a:noFill/>
          <a:ln w="38100">
            <a:noFill/>
            <a:miter lim="800000"/>
            <a:headEnd/>
            <a:tailEnd/>
          </a:ln>
        </p:spPr>
        <p:txBody>
          <a:bodyPr wrap="none">
            <a:spAutoFit/>
          </a:bodyPr>
          <a:lstStyle/>
          <a:p>
            <a:pPr algn="ctr">
              <a:defRPr/>
            </a:pPr>
            <a:r>
              <a:rPr lang="en-US" sz="2400" i="1" dirty="0">
                <a:solidFill>
                  <a:srgbClr val="009900"/>
                </a:solidFill>
                <a:latin typeface="+mn-lt"/>
              </a:rPr>
              <a:t>N</a:t>
            </a:r>
            <a:r>
              <a:rPr lang="en-US" sz="2400" dirty="0">
                <a:solidFill>
                  <a:srgbClr val="009900"/>
                </a:solidFill>
                <a:latin typeface="+mn-lt"/>
              </a:rPr>
              <a:t> = 30</a:t>
            </a:r>
          </a:p>
        </p:txBody>
      </p:sp>
      <p:cxnSp>
        <p:nvCxnSpPr>
          <p:cNvPr id="139" name="Straight Connector 138"/>
          <p:cNvCxnSpPr/>
          <p:nvPr/>
        </p:nvCxnSpPr>
        <p:spPr>
          <a:xfrm rot="10800000">
            <a:off x="1600200" y="5667375"/>
            <a:ext cx="6477000" cy="158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childTnLst>
                                </p:cTn>
                              </p:par>
                            </p:childTnLst>
                          </p:cTn>
                        </p:par>
                        <p:par>
                          <p:cTn id="8" fill="hold" nodeType="afterGroup">
                            <p:stCondLst>
                              <p:cond delay="1000"/>
                            </p:stCondLst>
                            <p:childTnLst>
                              <p:par>
                                <p:cTn id="9" presetID="1" presetClass="entr" presetSubtype="0" fill="hold" grpId="0" nodeType="afterEffect">
                                  <p:stCondLst>
                                    <p:cond delay="0"/>
                                  </p:stCondLst>
                                  <p:childTnLst>
                                    <p:set>
                                      <p:cBhvr>
                                        <p:cTn id="10" dur="1" fill="hold">
                                          <p:stCondLst>
                                            <p:cond delay="0"/>
                                          </p:stCondLst>
                                        </p:cTn>
                                        <p:tgtEl>
                                          <p:spTgt spid="669727"/>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0" presetClass="exit" presetSubtype="0" fill="hold" nodeType="clickEffect">
                                  <p:stCondLst>
                                    <p:cond delay="0"/>
                                  </p:stCondLst>
                                  <p:childTnLst>
                                    <p:animEffect transition="out" filter="fade">
                                      <p:cBhvr>
                                        <p:cTn id="14" dur="1000"/>
                                        <p:tgtEl>
                                          <p:spTgt spid="4"/>
                                        </p:tgtEl>
                                      </p:cBhvr>
                                    </p:animEffect>
                                    <p:set>
                                      <p:cBhvr>
                                        <p:cTn id="15" dur="1" fill="hold">
                                          <p:stCondLst>
                                            <p:cond delay="999"/>
                                          </p:stCondLst>
                                        </p:cTn>
                                        <p:tgtEl>
                                          <p:spTgt spid="4"/>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69727" grpId="0"/>
    </p:bldLst>
  </p:timing>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3058" name="Rectangle 2"/>
          <p:cNvSpPr>
            <a:spLocks noGrp="1"/>
          </p:cNvSpPr>
          <p:nvPr>
            <p:ph type="title"/>
          </p:nvPr>
        </p:nvSpPr>
        <p:spPr/>
        <p:txBody>
          <a:bodyPr/>
          <a:lstStyle/>
          <a:p>
            <a:r>
              <a:rPr lang="en-US" altLang="en-US"/>
              <a:t>Confidence band about a p-box</a:t>
            </a:r>
          </a:p>
        </p:txBody>
      </p:sp>
      <p:sp>
        <p:nvSpPr>
          <p:cNvPr id="391171" name="Freeform 3"/>
          <p:cNvSpPr>
            <a:spLocks/>
          </p:cNvSpPr>
          <p:nvPr/>
        </p:nvSpPr>
        <p:spPr bwMode="auto">
          <a:xfrm flipV="1">
            <a:off x="1743075" y="2497138"/>
            <a:ext cx="6192838" cy="3511550"/>
          </a:xfrm>
          <a:custGeom>
            <a:avLst/>
            <a:gdLst>
              <a:gd name="T0" fmla="*/ 2147483647 w 6172"/>
              <a:gd name="T1" fmla="*/ 2147483647 h 7777"/>
              <a:gd name="T2" fmla="*/ 2147483647 w 6172"/>
              <a:gd name="T3" fmla="*/ 2147483647 h 7777"/>
              <a:gd name="T4" fmla="*/ 2147483647 w 6172"/>
              <a:gd name="T5" fmla="*/ 2147483647 h 7777"/>
              <a:gd name="T6" fmla="*/ 2147483647 w 6172"/>
              <a:gd name="T7" fmla="*/ 2147483647 h 7777"/>
              <a:gd name="T8" fmla="*/ 2147483647 w 6172"/>
              <a:gd name="T9" fmla="*/ 2147483647 h 7777"/>
              <a:gd name="T10" fmla="*/ 2147483647 w 6172"/>
              <a:gd name="T11" fmla="*/ 2147483647 h 7777"/>
              <a:gd name="T12" fmla="*/ 2147483647 w 6172"/>
              <a:gd name="T13" fmla="*/ 2147483647 h 7777"/>
              <a:gd name="T14" fmla="*/ 2147483647 w 6172"/>
              <a:gd name="T15" fmla="*/ 2147483647 h 7777"/>
              <a:gd name="T16" fmla="*/ 2147483647 w 6172"/>
              <a:gd name="T17" fmla="*/ 2147483647 h 7777"/>
              <a:gd name="T18" fmla="*/ 2147483647 w 6172"/>
              <a:gd name="T19" fmla="*/ 2147483647 h 7777"/>
              <a:gd name="T20" fmla="*/ 2147483647 w 6172"/>
              <a:gd name="T21" fmla="*/ 2147483647 h 7777"/>
              <a:gd name="T22" fmla="*/ 2147483647 w 6172"/>
              <a:gd name="T23" fmla="*/ 2147483647 h 7777"/>
              <a:gd name="T24" fmla="*/ 2147483647 w 6172"/>
              <a:gd name="T25" fmla="*/ 2147483647 h 7777"/>
              <a:gd name="T26" fmla="*/ 2147483647 w 6172"/>
              <a:gd name="T27" fmla="*/ 2147483647 h 7777"/>
              <a:gd name="T28" fmla="*/ 2147483647 w 6172"/>
              <a:gd name="T29" fmla="*/ 2147483647 h 7777"/>
              <a:gd name="T30" fmla="*/ 2147483647 w 6172"/>
              <a:gd name="T31" fmla="*/ 2147483647 h 7777"/>
              <a:gd name="T32" fmla="*/ 2147483647 w 6172"/>
              <a:gd name="T33" fmla="*/ 2147483647 h 7777"/>
              <a:gd name="T34" fmla="*/ 2147483647 w 6172"/>
              <a:gd name="T35" fmla="*/ 2147483647 h 7777"/>
              <a:gd name="T36" fmla="*/ 2147483647 w 6172"/>
              <a:gd name="T37" fmla="*/ 2147483647 h 7777"/>
              <a:gd name="T38" fmla="*/ 2147483647 w 6172"/>
              <a:gd name="T39" fmla="*/ 2147483647 h 7777"/>
              <a:gd name="T40" fmla="*/ 2147483647 w 6172"/>
              <a:gd name="T41" fmla="*/ 2147483647 h 7777"/>
              <a:gd name="T42" fmla="*/ 2147483647 w 6172"/>
              <a:gd name="T43" fmla="*/ 2147483647 h 7777"/>
              <a:gd name="T44" fmla="*/ 2147483647 w 6172"/>
              <a:gd name="T45" fmla="*/ 2147483647 h 7777"/>
              <a:gd name="T46" fmla="*/ 2147483647 w 6172"/>
              <a:gd name="T47" fmla="*/ 2147483647 h 7777"/>
              <a:gd name="T48" fmla="*/ 2147483647 w 6172"/>
              <a:gd name="T49" fmla="*/ 2147483647 h 7777"/>
              <a:gd name="T50" fmla="*/ 2147483647 w 6172"/>
              <a:gd name="T51" fmla="*/ 2147483647 h 7777"/>
              <a:gd name="T52" fmla="*/ 2147483647 w 6172"/>
              <a:gd name="T53" fmla="*/ 2147483647 h 7777"/>
              <a:gd name="T54" fmla="*/ 2147483647 w 6172"/>
              <a:gd name="T55" fmla="*/ 2147483647 h 7777"/>
              <a:gd name="T56" fmla="*/ 2147483647 w 6172"/>
              <a:gd name="T57" fmla="*/ 2147483647 h 7777"/>
              <a:gd name="T58" fmla="*/ 2147483647 w 6172"/>
              <a:gd name="T59" fmla="*/ 2147483647 h 7777"/>
              <a:gd name="T60" fmla="*/ 2147483647 w 6172"/>
              <a:gd name="T61" fmla="*/ 2147483647 h 7777"/>
              <a:gd name="T62" fmla="*/ 2147483647 w 6172"/>
              <a:gd name="T63" fmla="*/ 2147483647 h 7777"/>
              <a:gd name="T64" fmla="*/ 2147483647 w 6172"/>
              <a:gd name="T65" fmla="*/ 2147483647 h 7777"/>
              <a:gd name="T66" fmla="*/ 2147483647 w 6172"/>
              <a:gd name="T67" fmla="*/ 2147483647 h 7777"/>
              <a:gd name="T68" fmla="*/ 2147483647 w 6172"/>
              <a:gd name="T69" fmla="*/ 2147483647 h 7777"/>
              <a:gd name="T70" fmla="*/ 2147483647 w 6172"/>
              <a:gd name="T71" fmla="*/ 2147483647 h 7777"/>
              <a:gd name="T72" fmla="*/ 2147483647 w 6172"/>
              <a:gd name="T73" fmla="*/ 2147483647 h 7777"/>
              <a:gd name="T74" fmla="*/ 2147483647 w 6172"/>
              <a:gd name="T75" fmla="*/ 2147483647 h 7777"/>
              <a:gd name="T76" fmla="*/ 2147483647 w 6172"/>
              <a:gd name="T77" fmla="*/ 2147483647 h 7777"/>
              <a:gd name="T78" fmla="*/ 2147483647 w 6172"/>
              <a:gd name="T79" fmla="*/ 2147483647 h 7777"/>
              <a:gd name="T80" fmla="*/ 2147483647 w 6172"/>
              <a:gd name="T81" fmla="*/ 2147483647 h 7777"/>
              <a:gd name="T82" fmla="*/ 2147483647 w 6172"/>
              <a:gd name="T83" fmla="*/ 2147483647 h 7777"/>
              <a:gd name="T84" fmla="*/ 2147483647 w 6172"/>
              <a:gd name="T85" fmla="*/ 2147483647 h 7777"/>
              <a:gd name="T86" fmla="*/ 2147483647 w 6172"/>
              <a:gd name="T87" fmla="*/ 2147483647 h 7777"/>
              <a:gd name="T88" fmla="*/ 2147483647 w 6172"/>
              <a:gd name="T89" fmla="*/ 2147483647 h 7777"/>
              <a:gd name="T90" fmla="*/ 2147483647 w 6172"/>
              <a:gd name="T91" fmla="*/ 2147483647 h 7777"/>
              <a:gd name="T92" fmla="*/ 2147483647 w 6172"/>
              <a:gd name="T93" fmla="*/ 2147483647 h 7777"/>
              <a:gd name="T94" fmla="*/ 2147483647 w 6172"/>
              <a:gd name="T95" fmla="*/ 2147483647 h 7777"/>
              <a:gd name="T96" fmla="*/ 2147483647 w 6172"/>
              <a:gd name="T97" fmla="*/ 2147483647 h 7777"/>
              <a:gd name="T98" fmla="*/ 2147483647 w 6172"/>
              <a:gd name="T99" fmla="*/ 2147483647 h 7777"/>
              <a:gd name="T100" fmla="*/ 2147483647 w 6172"/>
              <a:gd name="T101" fmla="*/ 2147483647 h 7777"/>
              <a:gd name="T102" fmla="*/ 2147483647 w 6172"/>
              <a:gd name="T103" fmla="*/ 2147483647 h 7777"/>
              <a:gd name="T104" fmla="*/ 2147483647 w 6172"/>
              <a:gd name="T105" fmla="*/ 2147483647 h 7777"/>
              <a:gd name="T106" fmla="*/ 2147483647 w 6172"/>
              <a:gd name="T107" fmla="*/ 2147483647 h 7777"/>
              <a:gd name="T108" fmla="*/ 2147483647 w 6172"/>
              <a:gd name="T109" fmla="*/ 2147483647 h 7777"/>
              <a:gd name="T110" fmla="*/ 2147483647 w 6172"/>
              <a:gd name="T111" fmla="*/ 2147483647 h 7777"/>
              <a:gd name="T112" fmla="*/ 2147483647 w 6172"/>
              <a:gd name="T113" fmla="*/ 2147483647 h 7777"/>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6172"/>
              <a:gd name="T172" fmla="*/ 0 h 7777"/>
              <a:gd name="T173" fmla="*/ 6172 w 6172"/>
              <a:gd name="T174" fmla="*/ 7777 h 7777"/>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6172" h="7777">
                <a:moveTo>
                  <a:pt x="0" y="0"/>
                </a:moveTo>
                <a:lnTo>
                  <a:pt x="0" y="0"/>
                </a:lnTo>
                <a:lnTo>
                  <a:pt x="0" y="77"/>
                </a:lnTo>
                <a:lnTo>
                  <a:pt x="89" y="77"/>
                </a:lnTo>
                <a:lnTo>
                  <a:pt x="89" y="155"/>
                </a:lnTo>
                <a:lnTo>
                  <a:pt x="89" y="233"/>
                </a:lnTo>
                <a:lnTo>
                  <a:pt x="89" y="311"/>
                </a:lnTo>
                <a:lnTo>
                  <a:pt x="89" y="388"/>
                </a:lnTo>
                <a:lnTo>
                  <a:pt x="89" y="466"/>
                </a:lnTo>
                <a:lnTo>
                  <a:pt x="89" y="544"/>
                </a:lnTo>
                <a:lnTo>
                  <a:pt x="614" y="544"/>
                </a:lnTo>
                <a:lnTo>
                  <a:pt x="614" y="622"/>
                </a:lnTo>
                <a:lnTo>
                  <a:pt x="614" y="699"/>
                </a:lnTo>
                <a:lnTo>
                  <a:pt x="614" y="777"/>
                </a:lnTo>
                <a:lnTo>
                  <a:pt x="614" y="855"/>
                </a:lnTo>
                <a:lnTo>
                  <a:pt x="614" y="933"/>
                </a:lnTo>
                <a:lnTo>
                  <a:pt x="614" y="1011"/>
                </a:lnTo>
                <a:lnTo>
                  <a:pt x="614" y="1088"/>
                </a:lnTo>
                <a:lnTo>
                  <a:pt x="1652" y="1088"/>
                </a:lnTo>
                <a:lnTo>
                  <a:pt x="1652" y="1166"/>
                </a:lnTo>
                <a:lnTo>
                  <a:pt x="1652" y="1244"/>
                </a:lnTo>
                <a:lnTo>
                  <a:pt x="1652" y="1322"/>
                </a:lnTo>
                <a:lnTo>
                  <a:pt x="1652" y="1399"/>
                </a:lnTo>
                <a:lnTo>
                  <a:pt x="1652" y="1477"/>
                </a:lnTo>
                <a:lnTo>
                  <a:pt x="1652" y="1555"/>
                </a:lnTo>
                <a:lnTo>
                  <a:pt x="1726" y="1555"/>
                </a:lnTo>
                <a:lnTo>
                  <a:pt x="1726" y="1633"/>
                </a:lnTo>
                <a:lnTo>
                  <a:pt x="1726" y="1710"/>
                </a:lnTo>
                <a:lnTo>
                  <a:pt x="1726" y="1788"/>
                </a:lnTo>
                <a:lnTo>
                  <a:pt x="1726" y="1866"/>
                </a:lnTo>
                <a:lnTo>
                  <a:pt x="1726" y="1944"/>
                </a:lnTo>
                <a:lnTo>
                  <a:pt x="1726" y="2022"/>
                </a:lnTo>
                <a:lnTo>
                  <a:pt x="1726" y="2099"/>
                </a:lnTo>
                <a:lnTo>
                  <a:pt x="2158" y="2099"/>
                </a:lnTo>
                <a:lnTo>
                  <a:pt x="2158" y="2177"/>
                </a:lnTo>
                <a:lnTo>
                  <a:pt x="2158" y="2255"/>
                </a:lnTo>
                <a:lnTo>
                  <a:pt x="2158" y="2333"/>
                </a:lnTo>
                <a:lnTo>
                  <a:pt x="2158" y="2410"/>
                </a:lnTo>
                <a:lnTo>
                  <a:pt x="2158" y="2488"/>
                </a:lnTo>
                <a:lnTo>
                  <a:pt x="2158" y="2566"/>
                </a:lnTo>
                <a:lnTo>
                  <a:pt x="2158" y="2644"/>
                </a:lnTo>
                <a:lnTo>
                  <a:pt x="2158" y="2721"/>
                </a:lnTo>
                <a:lnTo>
                  <a:pt x="2158" y="2799"/>
                </a:lnTo>
                <a:lnTo>
                  <a:pt x="2158" y="2877"/>
                </a:lnTo>
                <a:lnTo>
                  <a:pt x="2158" y="2955"/>
                </a:lnTo>
                <a:lnTo>
                  <a:pt x="2158" y="3033"/>
                </a:lnTo>
                <a:lnTo>
                  <a:pt x="2158" y="3110"/>
                </a:lnTo>
                <a:lnTo>
                  <a:pt x="2257" y="3110"/>
                </a:lnTo>
                <a:lnTo>
                  <a:pt x="2257" y="3188"/>
                </a:lnTo>
                <a:lnTo>
                  <a:pt x="2257" y="3266"/>
                </a:lnTo>
                <a:lnTo>
                  <a:pt x="2257" y="3344"/>
                </a:lnTo>
                <a:lnTo>
                  <a:pt x="2257" y="3421"/>
                </a:lnTo>
                <a:lnTo>
                  <a:pt x="2257" y="3499"/>
                </a:lnTo>
                <a:lnTo>
                  <a:pt x="2257" y="3577"/>
                </a:lnTo>
                <a:lnTo>
                  <a:pt x="2257" y="3655"/>
                </a:lnTo>
                <a:lnTo>
                  <a:pt x="2776" y="3655"/>
                </a:lnTo>
                <a:lnTo>
                  <a:pt x="2776" y="3732"/>
                </a:lnTo>
                <a:lnTo>
                  <a:pt x="2776" y="3810"/>
                </a:lnTo>
                <a:lnTo>
                  <a:pt x="2776" y="3888"/>
                </a:lnTo>
                <a:lnTo>
                  <a:pt x="2776" y="3966"/>
                </a:lnTo>
                <a:lnTo>
                  <a:pt x="2776" y="4044"/>
                </a:lnTo>
                <a:lnTo>
                  <a:pt x="2776" y="4121"/>
                </a:lnTo>
                <a:lnTo>
                  <a:pt x="3764" y="4121"/>
                </a:lnTo>
                <a:lnTo>
                  <a:pt x="3764" y="4199"/>
                </a:lnTo>
                <a:lnTo>
                  <a:pt x="3764" y="4277"/>
                </a:lnTo>
                <a:lnTo>
                  <a:pt x="3764" y="4355"/>
                </a:lnTo>
                <a:lnTo>
                  <a:pt x="3764" y="4432"/>
                </a:lnTo>
                <a:lnTo>
                  <a:pt x="3764" y="4510"/>
                </a:lnTo>
                <a:lnTo>
                  <a:pt x="3764" y="4588"/>
                </a:lnTo>
                <a:lnTo>
                  <a:pt x="3764" y="4666"/>
                </a:lnTo>
                <a:lnTo>
                  <a:pt x="4011" y="4666"/>
                </a:lnTo>
                <a:lnTo>
                  <a:pt x="4011" y="4743"/>
                </a:lnTo>
                <a:lnTo>
                  <a:pt x="4011" y="4821"/>
                </a:lnTo>
                <a:lnTo>
                  <a:pt x="4011" y="4899"/>
                </a:lnTo>
                <a:lnTo>
                  <a:pt x="4011" y="4977"/>
                </a:lnTo>
                <a:lnTo>
                  <a:pt x="4011" y="5055"/>
                </a:lnTo>
                <a:lnTo>
                  <a:pt x="4011" y="5132"/>
                </a:lnTo>
                <a:lnTo>
                  <a:pt x="4011" y="5210"/>
                </a:lnTo>
                <a:lnTo>
                  <a:pt x="4258" y="5210"/>
                </a:lnTo>
                <a:lnTo>
                  <a:pt x="4258" y="5288"/>
                </a:lnTo>
                <a:lnTo>
                  <a:pt x="4258" y="5366"/>
                </a:lnTo>
                <a:lnTo>
                  <a:pt x="4258" y="5443"/>
                </a:lnTo>
                <a:lnTo>
                  <a:pt x="4258" y="5521"/>
                </a:lnTo>
                <a:lnTo>
                  <a:pt x="4258" y="5599"/>
                </a:lnTo>
                <a:lnTo>
                  <a:pt x="4258" y="5677"/>
                </a:lnTo>
                <a:lnTo>
                  <a:pt x="4381" y="5677"/>
                </a:lnTo>
                <a:lnTo>
                  <a:pt x="4381" y="5754"/>
                </a:lnTo>
                <a:lnTo>
                  <a:pt x="4381" y="5832"/>
                </a:lnTo>
                <a:lnTo>
                  <a:pt x="4381" y="5910"/>
                </a:lnTo>
                <a:lnTo>
                  <a:pt x="4381" y="5988"/>
                </a:lnTo>
                <a:lnTo>
                  <a:pt x="4381" y="6066"/>
                </a:lnTo>
                <a:lnTo>
                  <a:pt x="4381" y="6143"/>
                </a:lnTo>
                <a:lnTo>
                  <a:pt x="4381" y="6221"/>
                </a:lnTo>
                <a:lnTo>
                  <a:pt x="4641" y="6221"/>
                </a:lnTo>
                <a:lnTo>
                  <a:pt x="4641" y="6299"/>
                </a:lnTo>
                <a:lnTo>
                  <a:pt x="4641" y="6377"/>
                </a:lnTo>
                <a:lnTo>
                  <a:pt x="4641" y="6454"/>
                </a:lnTo>
                <a:lnTo>
                  <a:pt x="4641" y="6532"/>
                </a:lnTo>
                <a:lnTo>
                  <a:pt x="4641" y="6610"/>
                </a:lnTo>
                <a:lnTo>
                  <a:pt x="4641" y="6688"/>
                </a:lnTo>
                <a:lnTo>
                  <a:pt x="4770" y="6688"/>
                </a:lnTo>
                <a:lnTo>
                  <a:pt x="4770" y="6765"/>
                </a:lnTo>
                <a:lnTo>
                  <a:pt x="4770" y="6843"/>
                </a:lnTo>
                <a:lnTo>
                  <a:pt x="4770" y="6921"/>
                </a:lnTo>
                <a:lnTo>
                  <a:pt x="4770" y="6999"/>
                </a:lnTo>
                <a:lnTo>
                  <a:pt x="4770" y="7077"/>
                </a:lnTo>
                <a:lnTo>
                  <a:pt x="4770" y="7154"/>
                </a:lnTo>
                <a:lnTo>
                  <a:pt x="4770" y="7232"/>
                </a:lnTo>
                <a:lnTo>
                  <a:pt x="5826" y="7232"/>
                </a:lnTo>
                <a:lnTo>
                  <a:pt x="5826" y="7310"/>
                </a:lnTo>
                <a:lnTo>
                  <a:pt x="5826" y="7388"/>
                </a:lnTo>
                <a:lnTo>
                  <a:pt x="5826" y="7465"/>
                </a:lnTo>
                <a:lnTo>
                  <a:pt x="5826" y="7543"/>
                </a:lnTo>
                <a:lnTo>
                  <a:pt x="5826" y="7621"/>
                </a:lnTo>
                <a:lnTo>
                  <a:pt x="5826" y="7699"/>
                </a:lnTo>
                <a:lnTo>
                  <a:pt x="5826" y="7777"/>
                </a:lnTo>
                <a:lnTo>
                  <a:pt x="6172" y="7777"/>
                </a:lnTo>
                <a:lnTo>
                  <a:pt x="6172" y="7699"/>
                </a:lnTo>
                <a:lnTo>
                  <a:pt x="6172" y="7621"/>
                </a:lnTo>
                <a:lnTo>
                  <a:pt x="6169" y="7621"/>
                </a:lnTo>
                <a:lnTo>
                  <a:pt x="6169" y="7543"/>
                </a:lnTo>
                <a:lnTo>
                  <a:pt x="6169" y="7465"/>
                </a:lnTo>
                <a:lnTo>
                  <a:pt x="6169" y="7388"/>
                </a:lnTo>
                <a:lnTo>
                  <a:pt x="6169" y="7310"/>
                </a:lnTo>
                <a:lnTo>
                  <a:pt x="6169" y="7232"/>
                </a:lnTo>
                <a:lnTo>
                  <a:pt x="6169" y="7154"/>
                </a:lnTo>
                <a:lnTo>
                  <a:pt x="6114" y="7154"/>
                </a:lnTo>
                <a:lnTo>
                  <a:pt x="6114" y="7077"/>
                </a:lnTo>
                <a:lnTo>
                  <a:pt x="6114" y="6999"/>
                </a:lnTo>
                <a:lnTo>
                  <a:pt x="6114" y="6921"/>
                </a:lnTo>
                <a:lnTo>
                  <a:pt x="6114" y="6843"/>
                </a:lnTo>
                <a:lnTo>
                  <a:pt x="6114" y="6765"/>
                </a:lnTo>
                <a:lnTo>
                  <a:pt x="6114" y="6688"/>
                </a:lnTo>
                <a:lnTo>
                  <a:pt x="6114" y="6610"/>
                </a:lnTo>
                <a:lnTo>
                  <a:pt x="5990" y="6610"/>
                </a:lnTo>
                <a:lnTo>
                  <a:pt x="5990" y="6532"/>
                </a:lnTo>
                <a:lnTo>
                  <a:pt x="5990" y="6454"/>
                </a:lnTo>
                <a:lnTo>
                  <a:pt x="5990" y="6377"/>
                </a:lnTo>
                <a:lnTo>
                  <a:pt x="5990" y="6299"/>
                </a:lnTo>
                <a:lnTo>
                  <a:pt x="5990" y="6221"/>
                </a:lnTo>
                <a:lnTo>
                  <a:pt x="5990" y="6143"/>
                </a:lnTo>
                <a:lnTo>
                  <a:pt x="5434" y="6143"/>
                </a:lnTo>
                <a:lnTo>
                  <a:pt x="5434" y="6066"/>
                </a:lnTo>
                <a:lnTo>
                  <a:pt x="5434" y="5988"/>
                </a:lnTo>
                <a:lnTo>
                  <a:pt x="5434" y="5910"/>
                </a:lnTo>
                <a:lnTo>
                  <a:pt x="5434" y="5832"/>
                </a:lnTo>
                <a:lnTo>
                  <a:pt x="5434" y="5754"/>
                </a:lnTo>
                <a:lnTo>
                  <a:pt x="5434" y="5677"/>
                </a:lnTo>
                <a:lnTo>
                  <a:pt x="5434" y="5599"/>
                </a:lnTo>
                <a:lnTo>
                  <a:pt x="5187" y="5599"/>
                </a:lnTo>
                <a:lnTo>
                  <a:pt x="5187" y="5521"/>
                </a:lnTo>
                <a:lnTo>
                  <a:pt x="5187" y="5443"/>
                </a:lnTo>
                <a:lnTo>
                  <a:pt x="5187" y="5366"/>
                </a:lnTo>
                <a:lnTo>
                  <a:pt x="5187" y="5288"/>
                </a:lnTo>
                <a:lnTo>
                  <a:pt x="5187" y="5210"/>
                </a:lnTo>
                <a:lnTo>
                  <a:pt x="5187" y="5132"/>
                </a:lnTo>
                <a:lnTo>
                  <a:pt x="5187" y="5055"/>
                </a:lnTo>
                <a:lnTo>
                  <a:pt x="5156" y="5055"/>
                </a:lnTo>
                <a:lnTo>
                  <a:pt x="5156" y="4977"/>
                </a:lnTo>
                <a:lnTo>
                  <a:pt x="5156" y="4899"/>
                </a:lnTo>
                <a:lnTo>
                  <a:pt x="5156" y="4821"/>
                </a:lnTo>
                <a:lnTo>
                  <a:pt x="5156" y="4743"/>
                </a:lnTo>
                <a:lnTo>
                  <a:pt x="5156" y="4666"/>
                </a:lnTo>
                <a:lnTo>
                  <a:pt x="5156" y="4588"/>
                </a:lnTo>
                <a:lnTo>
                  <a:pt x="4878" y="4588"/>
                </a:lnTo>
                <a:lnTo>
                  <a:pt x="4878" y="4510"/>
                </a:lnTo>
                <a:lnTo>
                  <a:pt x="4878" y="4432"/>
                </a:lnTo>
                <a:lnTo>
                  <a:pt x="4878" y="4355"/>
                </a:lnTo>
                <a:lnTo>
                  <a:pt x="4878" y="4277"/>
                </a:lnTo>
                <a:lnTo>
                  <a:pt x="4878" y="4199"/>
                </a:lnTo>
                <a:lnTo>
                  <a:pt x="4878" y="4121"/>
                </a:lnTo>
                <a:lnTo>
                  <a:pt x="4878" y="4044"/>
                </a:lnTo>
                <a:lnTo>
                  <a:pt x="4736" y="4044"/>
                </a:lnTo>
                <a:lnTo>
                  <a:pt x="4736" y="3966"/>
                </a:lnTo>
                <a:lnTo>
                  <a:pt x="4736" y="3888"/>
                </a:lnTo>
                <a:lnTo>
                  <a:pt x="4736" y="3810"/>
                </a:lnTo>
                <a:lnTo>
                  <a:pt x="4736" y="3732"/>
                </a:lnTo>
                <a:lnTo>
                  <a:pt x="4736" y="3655"/>
                </a:lnTo>
                <a:lnTo>
                  <a:pt x="4736" y="3577"/>
                </a:lnTo>
                <a:lnTo>
                  <a:pt x="4137" y="3577"/>
                </a:lnTo>
                <a:lnTo>
                  <a:pt x="4137" y="3499"/>
                </a:lnTo>
                <a:lnTo>
                  <a:pt x="4137" y="3421"/>
                </a:lnTo>
                <a:lnTo>
                  <a:pt x="4137" y="3344"/>
                </a:lnTo>
                <a:lnTo>
                  <a:pt x="4137" y="3266"/>
                </a:lnTo>
                <a:lnTo>
                  <a:pt x="4137" y="3188"/>
                </a:lnTo>
                <a:lnTo>
                  <a:pt x="4137" y="3110"/>
                </a:lnTo>
                <a:lnTo>
                  <a:pt x="4137" y="3033"/>
                </a:lnTo>
                <a:lnTo>
                  <a:pt x="3952" y="3033"/>
                </a:lnTo>
                <a:lnTo>
                  <a:pt x="3952" y="2955"/>
                </a:lnTo>
                <a:lnTo>
                  <a:pt x="3952" y="2877"/>
                </a:lnTo>
                <a:lnTo>
                  <a:pt x="3952" y="2799"/>
                </a:lnTo>
                <a:lnTo>
                  <a:pt x="3952" y="2721"/>
                </a:lnTo>
                <a:lnTo>
                  <a:pt x="3952" y="2644"/>
                </a:lnTo>
                <a:lnTo>
                  <a:pt x="3952" y="2566"/>
                </a:lnTo>
                <a:lnTo>
                  <a:pt x="3952" y="2488"/>
                </a:lnTo>
                <a:lnTo>
                  <a:pt x="3026" y="2488"/>
                </a:lnTo>
                <a:lnTo>
                  <a:pt x="3026" y="2410"/>
                </a:lnTo>
                <a:lnTo>
                  <a:pt x="3026" y="2333"/>
                </a:lnTo>
                <a:lnTo>
                  <a:pt x="3026" y="2255"/>
                </a:lnTo>
                <a:lnTo>
                  <a:pt x="3026" y="2177"/>
                </a:lnTo>
                <a:lnTo>
                  <a:pt x="3026" y="2099"/>
                </a:lnTo>
                <a:lnTo>
                  <a:pt x="3026" y="2022"/>
                </a:lnTo>
                <a:lnTo>
                  <a:pt x="2828" y="2022"/>
                </a:lnTo>
                <a:lnTo>
                  <a:pt x="2828" y="1944"/>
                </a:lnTo>
                <a:lnTo>
                  <a:pt x="2828" y="1866"/>
                </a:lnTo>
                <a:lnTo>
                  <a:pt x="2828" y="1788"/>
                </a:lnTo>
                <a:lnTo>
                  <a:pt x="2828" y="1710"/>
                </a:lnTo>
                <a:lnTo>
                  <a:pt x="2828" y="1633"/>
                </a:lnTo>
                <a:lnTo>
                  <a:pt x="2828" y="1555"/>
                </a:lnTo>
                <a:lnTo>
                  <a:pt x="2828" y="1477"/>
                </a:lnTo>
                <a:lnTo>
                  <a:pt x="2346" y="1477"/>
                </a:lnTo>
                <a:lnTo>
                  <a:pt x="2346" y="1399"/>
                </a:lnTo>
                <a:lnTo>
                  <a:pt x="2346" y="1322"/>
                </a:lnTo>
                <a:lnTo>
                  <a:pt x="2346" y="1244"/>
                </a:lnTo>
                <a:lnTo>
                  <a:pt x="2346" y="1166"/>
                </a:lnTo>
                <a:lnTo>
                  <a:pt x="2346" y="1088"/>
                </a:lnTo>
                <a:lnTo>
                  <a:pt x="2346" y="1011"/>
                </a:lnTo>
                <a:lnTo>
                  <a:pt x="1840" y="1011"/>
                </a:lnTo>
                <a:lnTo>
                  <a:pt x="1840" y="933"/>
                </a:lnTo>
                <a:lnTo>
                  <a:pt x="1840" y="855"/>
                </a:lnTo>
                <a:lnTo>
                  <a:pt x="1840" y="777"/>
                </a:lnTo>
                <a:lnTo>
                  <a:pt x="1840" y="699"/>
                </a:lnTo>
                <a:lnTo>
                  <a:pt x="1840" y="622"/>
                </a:lnTo>
                <a:lnTo>
                  <a:pt x="1840" y="544"/>
                </a:lnTo>
                <a:lnTo>
                  <a:pt x="1840" y="466"/>
                </a:lnTo>
                <a:lnTo>
                  <a:pt x="938" y="466"/>
                </a:lnTo>
                <a:lnTo>
                  <a:pt x="938" y="388"/>
                </a:lnTo>
                <a:lnTo>
                  <a:pt x="938" y="311"/>
                </a:lnTo>
                <a:lnTo>
                  <a:pt x="938" y="233"/>
                </a:lnTo>
                <a:lnTo>
                  <a:pt x="938" y="155"/>
                </a:lnTo>
                <a:lnTo>
                  <a:pt x="938" y="77"/>
                </a:lnTo>
                <a:lnTo>
                  <a:pt x="938" y="0"/>
                </a:lnTo>
                <a:lnTo>
                  <a:pt x="0" y="0"/>
                </a:ln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91172" name="Freeform 4"/>
          <p:cNvSpPr>
            <a:spLocks/>
          </p:cNvSpPr>
          <p:nvPr/>
        </p:nvSpPr>
        <p:spPr bwMode="auto">
          <a:xfrm flipV="1">
            <a:off x="1743075" y="2497138"/>
            <a:ext cx="6192838" cy="3511550"/>
          </a:xfrm>
          <a:custGeom>
            <a:avLst/>
            <a:gdLst>
              <a:gd name="T0" fmla="*/ 0 w 6172"/>
              <a:gd name="T1" fmla="*/ 2147483647 h 7777"/>
              <a:gd name="T2" fmla="*/ 0 w 6172"/>
              <a:gd name="T3" fmla="*/ 2147483647 h 7777"/>
              <a:gd name="T4" fmla="*/ 0 w 6172"/>
              <a:gd name="T5" fmla="*/ 2147483647 h 7777"/>
              <a:gd name="T6" fmla="*/ 0 w 6172"/>
              <a:gd name="T7" fmla="*/ 2147483647 h 7777"/>
              <a:gd name="T8" fmla="*/ 0 w 6172"/>
              <a:gd name="T9" fmla="*/ 2147483647 h 7777"/>
              <a:gd name="T10" fmla="*/ 0 w 6172"/>
              <a:gd name="T11" fmla="*/ 2147483647 h 7777"/>
              <a:gd name="T12" fmla="*/ 0 w 6172"/>
              <a:gd name="T13" fmla="*/ 2147483647 h 7777"/>
              <a:gd name="T14" fmla="*/ 2147483647 w 6172"/>
              <a:gd name="T15" fmla="*/ 2147483647 h 7777"/>
              <a:gd name="T16" fmla="*/ 2147483647 w 6172"/>
              <a:gd name="T17" fmla="*/ 2147483647 h 7777"/>
              <a:gd name="T18" fmla="*/ 2147483647 w 6172"/>
              <a:gd name="T19" fmla="*/ 2147483647 h 7777"/>
              <a:gd name="T20" fmla="*/ 2147483647 w 6172"/>
              <a:gd name="T21" fmla="*/ 2147483647 h 7777"/>
              <a:gd name="T22" fmla="*/ 2147483647 w 6172"/>
              <a:gd name="T23" fmla="*/ 2147483647 h 7777"/>
              <a:gd name="T24" fmla="*/ 2147483647 w 6172"/>
              <a:gd name="T25" fmla="*/ 2147483647 h 7777"/>
              <a:gd name="T26" fmla="*/ 2147483647 w 6172"/>
              <a:gd name="T27" fmla="*/ 2147483647 h 7777"/>
              <a:gd name="T28" fmla="*/ 2147483647 w 6172"/>
              <a:gd name="T29" fmla="*/ 2147483647 h 7777"/>
              <a:gd name="T30" fmla="*/ 2147483647 w 6172"/>
              <a:gd name="T31" fmla="*/ 2147483647 h 7777"/>
              <a:gd name="T32" fmla="*/ 2147483647 w 6172"/>
              <a:gd name="T33" fmla="*/ 2147483647 h 7777"/>
              <a:gd name="T34" fmla="*/ 2147483647 w 6172"/>
              <a:gd name="T35" fmla="*/ 2147483647 h 7777"/>
              <a:gd name="T36" fmla="*/ 2147483647 w 6172"/>
              <a:gd name="T37" fmla="*/ 2147483647 h 7777"/>
              <a:gd name="T38" fmla="*/ 2147483647 w 6172"/>
              <a:gd name="T39" fmla="*/ 2147483647 h 7777"/>
              <a:gd name="T40" fmla="*/ 2147483647 w 6172"/>
              <a:gd name="T41" fmla="*/ 2147483647 h 7777"/>
              <a:gd name="T42" fmla="*/ 2147483647 w 6172"/>
              <a:gd name="T43" fmla="*/ 2147483647 h 7777"/>
              <a:gd name="T44" fmla="*/ 2147483647 w 6172"/>
              <a:gd name="T45" fmla="*/ 2147483647 h 7777"/>
              <a:gd name="T46" fmla="*/ 2147483647 w 6172"/>
              <a:gd name="T47" fmla="*/ 2147483647 h 7777"/>
              <a:gd name="T48" fmla="*/ 2147483647 w 6172"/>
              <a:gd name="T49" fmla="*/ 2147483647 h 7777"/>
              <a:gd name="T50" fmla="*/ 2147483647 w 6172"/>
              <a:gd name="T51" fmla="*/ 2147483647 h 7777"/>
              <a:gd name="T52" fmla="*/ 2147483647 w 6172"/>
              <a:gd name="T53" fmla="*/ 2147483647 h 7777"/>
              <a:gd name="T54" fmla="*/ 2147483647 w 6172"/>
              <a:gd name="T55" fmla="*/ 2147483647 h 7777"/>
              <a:gd name="T56" fmla="*/ 2147483647 w 6172"/>
              <a:gd name="T57" fmla="*/ 2147483647 h 7777"/>
              <a:gd name="T58" fmla="*/ 2147483647 w 6172"/>
              <a:gd name="T59" fmla="*/ 2147483647 h 7777"/>
              <a:gd name="T60" fmla="*/ 2147483647 w 6172"/>
              <a:gd name="T61" fmla="*/ 2147483647 h 7777"/>
              <a:gd name="T62" fmla="*/ 2147483647 w 6172"/>
              <a:gd name="T63" fmla="*/ 2147483647 h 7777"/>
              <a:gd name="T64" fmla="*/ 2147483647 w 6172"/>
              <a:gd name="T65" fmla="*/ 2147483647 h 7777"/>
              <a:gd name="T66" fmla="*/ 2147483647 w 6172"/>
              <a:gd name="T67" fmla="*/ 2147483647 h 7777"/>
              <a:gd name="T68" fmla="*/ 2147483647 w 6172"/>
              <a:gd name="T69" fmla="*/ 2147483647 h 7777"/>
              <a:gd name="T70" fmla="*/ 2147483647 w 6172"/>
              <a:gd name="T71" fmla="*/ 2147483647 h 7777"/>
              <a:gd name="T72" fmla="*/ 2147483647 w 6172"/>
              <a:gd name="T73" fmla="*/ 2147483647 h 7777"/>
              <a:gd name="T74" fmla="*/ 2147483647 w 6172"/>
              <a:gd name="T75" fmla="*/ 2147483647 h 7777"/>
              <a:gd name="T76" fmla="*/ 2147483647 w 6172"/>
              <a:gd name="T77" fmla="*/ 2147483647 h 7777"/>
              <a:gd name="T78" fmla="*/ 2147483647 w 6172"/>
              <a:gd name="T79" fmla="*/ 2147483647 h 7777"/>
              <a:gd name="T80" fmla="*/ 2147483647 w 6172"/>
              <a:gd name="T81" fmla="*/ 2147483647 h 7777"/>
              <a:gd name="T82" fmla="*/ 2147483647 w 6172"/>
              <a:gd name="T83" fmla="*/ 2147483647 h 7777"/>
              <a:gd name="T84" fmla="*/ 2147483647 w 6172"/>
              <a:gd name="T85" fmla="*/ 2147483647 h 7777"/>
              <a:gd name="T86" fmla="*/ 2147483647 w 6172"/>
              <a:gd name="T87" fmla="*/ 2147483647 h 7777"/>
              <a:gd name="T88" fmla="*/ 2147483647 w 6172"/>
              <a:gd name="T89" fmla="*/ 2147483647 h 7777"/>
              <a:gd name="T90" fmla="*/ 2147483647 w 6172"/>
              <a:gd name="T91" fmla="*/ 2147483647 h 7777"/>
              <a:gd name="T92" fmla="*/ 2147483647 w 6172"/>
              <a:gd name="T93" fmla="*/ 2147483647 h 7777"/>
              <a:gd name="T94" fmla="*/ 2147483647 w 6172"/>
              <a:gd name="T95" fmla="*/ 2147483647 h 7777"/>
              <a:gd name="T96" fmla="*/ 2147483647 w 6172"/>
              <a:gd name="T97" fmla="*/ 2147483647 h 7777"/>
              <a:gd name="T98" fmla="*/ 2147483647 w 6172"/>
              <a:gd name="T99" fmla="*/ 2147483647 h 7777"/>
              <a:gd name="T100" fmla="*/ 2147483647 w 6172"/>
              <a:gd name="T101" fmla="*/ 2147483647 h 7777"/>
              <a:gd name="T102" fmla="*/ 2147483647 w 6172"/>
              <a:gd name="T103" fmla="*/ 2147483647 h 7777"/>
              <a:gd name="T104" fmla="*/ 2147483647 w 6172"/>
              <a:gd name="T105" fmla="*/ 2147483647 h 7777"/>
              <a:gd name="T106" fmla="*/ 2147483647 w 6172"/>
              <a:gd name="T107" fmla="*/ 2147483647 h 7777"/>
              <a:gd name="T108" fmla="*/ 2147483647 w 6172"/>
              <a:gd name="T109" fmla="*/ 2147483647 h 7777"/>
              <a:gd name="T110" fmla="*/ 2147483647 w 6172"/>
              <a:gd name="T111" fmla="*/ 2147483647 h 7777"/>
              <a:gd name="T112" fmla="*/ 2147483647 w 6172"/>
              <a:gd name="T113" fmla="*/ 2147483647 h 7777"/>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6172"/>
              <a:gd name="T172" fmla="*/ 0 h 7777"/>
              <a:gd name="T173" fmla="*/ 6172 w 6172"/>
              <a:gd name="T174" fmla="*/ 7777 h 7777"/>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6172" h="7777">
                <a:moveTo>
                  <a:pt x="0" y="0"/>
                </a:moveTo>
                <a:lnTo>
                  <a:pt x="0" y="0"/>
                </a:lnTo>
                <a:lnTo>
                  <a:pt x="0" y="77"/>
                </a:lnTo>
                <a:lnTo>
                  <a:pt x="0" y="155"/>
                </a:lnTo>
                <a:lnTo>
                  <a:pt x="0" y="233"/>
                </a:lnTo>
                <a:lnTo>
                  <a:pt x="0" y="311"/>
                </a:lnTo>
                <a:lnTo>
                  <a:pt x="0" y="388"/>
                </a:lnTo>
                <a:lnTo>
                  <a:pt x="0" y="466"/>
                </a:lnTo>
                <a:lnTo>
                  <a:pt x="0" y="544"/>
                </a:lnTo>
                <a:lnTo>
                  <a:pt x="0" y="622"/>
                </a:lnTo>
                <a:lnTo>
                  <a:pt x="0" y="699"/>
                </a:lnTo>
                <a:lnTo>
                  <a:pt x="0" y="777"/>
                </a:lnTo>
                <a:lnTo>
                  <a:pt x="0" y="855"/>
                </a:lnTo>
                <a:lnTo>
                  <a:pt x="0" y="933"/>
                </a:lnTo>
                <a:lnTo>
                  <a:pt x="0" y="1011"/>
                </a:lnTo>
                <a:lnTo>
                  <a:pt x="0" y="1088"/>
                </a:lnTo>
                <a:lnTo>
                  <a:pt x="0" y="1166"/>
                </a:lnTo>
                <a:lnTo>
                  <a:pt x="0" y="1244"/>
                </a:lnTo>
                <a:lnTo>
                  <a:pt x="0" y="1322"/>
                </a:lnTo>
                <a:lnTo>
                  <a:pt x="0" y="1399"/>
                </a:lnTo>
                <a:lnTo>
                  <a:pt x="0" y="1477"/>
                </a:lnTo>
                <a:lnTo>
                  <a:pt x="0" y="1555"/>
                </a:lnTo>
                <a:lnTo>
                  <a:pt x="0" y="1633"/>
                </a:lnTo>
                <a:lnTo>
                  <a:pt x="0" y="1710"/>
                </a:lnTo>
                <a:lnTo>
                  <a:pt x="0" y="1788"/>
                </a:lnTo>
                <a:lnTo>
                  <a:pt x="0" y="1866"/>
                </a:lnTo>
                <a:lnTo>
                  <a:pt x="0" y="1944"/>
                </a:lnTo>
                <a:lnTo>
                  <a:pt x="0" y="2022"/>
                </a:lnTo>
                <a:lnTo>
                  <a:pt x="0" y="2099"/>
                </a:lnTo>
                <a:lnTo>
                  <a:pt x="89" y="2099"/>
                </a:lnTo>
                <a:lnTo>
                  <a:pt x="89" y="2177"/>
                </a:lnTo>
                <a:lnTo>
                  <a:pt x="89" y="2255"/>
                </a:lnTo>
                <a:lnTo>
                  <a:pt x="89" y="2333"/>
                </a:lnTo>
                <a:lnTo>
                  <a:pt x="89" y="2410"/>
                </a:lnTo>
                <a:lnTo>
                  <a:pt x="89" y="2488"/>
                </a:lnTo>
                <a:lnTo>
                  <a:pt x="89" y="2566"/>
                </a:lnTo>
                <a:lnTo>
                  <a:pt x="614" y="2566"/>
                </a:lnTo>
                <a:lnTo>
                  <a:pt x="614" y="2644"/>
                </a:lnTo>
                <a:lnTo>
                  <a:pt x="614" y="2721"/>
                </a:lnTo>
                <a:lnTo>
                  <a:pt x="614" y="2799"/>
                </a:lnTo>
                <a:lnTo>
                  <a:pt x="614" y="2877"/>
                </a:lnTo>
                <a:lnTo>
                  <a:pt x="614" y="2955"/>
                </a:lnTo>
                <a:lnTo>
                  <a:pt x="614" y="3033"/>
                </a:lnTo>
                <a:lnTo>
                  <a:pt x="614" y="3110"/>
                </a:lnTo>
                <a:lnTo>
                  <a:pt x="1652" y="3110"/>
                </a:lnTo>
                <a:lnTo>
                  <a:pt x="1652" y="3188"/>
                </a:lnTo>
                <a:lnTo>
                  <a:pt x="1652" y="3266"/>
                </a:lnTo>
                <a:lnTo>
                  <a:pt x="1652" y="3344"/>
                </a:lnTo>
                <a:lnTo>
                  <a:pt x="1652" y="3421"/>
                </a:lnTo>
                <a:lnTo>
                  <a:pt x="1652" y="3499"/>
                </a:lnTo>
                <a:lnTo>
                  <a:pt x="1652" y="3577"/>
                </a:lnTo>
                <a:lnTo>
                  <a:pt x="1652" y="3655"/>
                </a:lnTo>
                <a:lnTo>
                  <a:pt x="1726" y="3655"/>
                </a:lnTo>
                <a:lnTo>
                  <a:pt x="1726" y="3732"/>
                </a:lnTo>
                <a:lnTo>
                  <a:pt x="1726" y="3810"/>
                </a:lnTo>
                <a:lnTo>
                  <a:pt x="1726" y="3888"/>
                </a:lnTo>
                <a:lnTo>
                  <a:pt x="1726" y="3966"/>
                </a:lnTo>
                <a:lnTo>
                  <a:pt x="1726" y="4044"/>
                </a:lnTo>
                <a:lnTo>
                  <a:pt x="1726" y="4121"/>
                </a:lnTo>
                <a:lnTo>
                  <a:pt x="2158" y="4121"/>
                </a:lnTo>
                <a:lnTo>
                  <a:pt x="2158" y="4199"/>
                </a:lnTo>
                <a:lnTo>
                  <a:pt x="2158" y="4277"/>
                </a:lnTo>
                <a:lnTo>
                  <a:pt x="2158" y="4355"/>
                </a:lnTo>
                <a:lnTo>
                  <a:pt x="2158" y="4432"/>
                </a:lnTo>
                <a:lnTo>
                  <a:pt x="2158" y="4510"/>
                </a:lnTo>
                <a:lnTo>
                  <a:pt x="2158" y="4588"/>
                </a:lnTo>
                <a:lnTo>
                  <a:pt x="2158" y="4666"/>
                </a:lnTo>
                <a:lnTo>
                  <a:pt x="2158" y="4743"/>
                </a:lnTo>
                <a:lnTo>
                  <a:pt x="2158" y="4821"/>
                </a:lnTo>
                <a:lnTo>
                  <a:pt x="2158" y="4899"/>
                </a:lnTo>
                <a:lnTo>
                  <a:pt x="2158" y="4977"/>
                </a:lnTo>
                <a:lnTo>
                  <a:pt x="2158" y="5055"/>
                </a:lnTo>
                <a:lnTo>
                  <a:pt x="2158" y="5132"/>
                </a:lnTo>
                <a:lnTo>
                  <a:pt x="2257" y="5132"/>
                </a:lnTo>
                <a:lnTo>
                  <a:pt x="2257" y="5210"/>
                </a:lnTo>
                <a:lnTo>
                  <a:pt x="2257" y="5288"/>
                </a:lnTo>
                <a:lnTo>
                  <a:pt x="2257" y="5366"/>
                </a:lnTo>
                <a:lnTo>
                  <a:pt x="2257" y="5443"/>
                </a:lnTo>
                <a:lnTo>
                  <a:pt x="2257" y="5521"/>
                </a:lnTo>
                <a:lnTo>
                  <a:pt x="2257" y="5599"/>
                </a:lnTo>
                <a:lnTo>
                  <a:pt x="2257" y="5677"/>
                </a:lnTo>
                <a:lnTo>
                  <a:pt x="2776" y="5677"/>
                </a:lnTo>
                <a:lnTo>
                  <a:pt x="2776" y="5754"/>
                </a:lnTo>
                <a:lnTo>
                  <a:pt x="2776" y="5832"/>
                </a:lnTo>
                <a:lnTo>
                  <a:pt x="2776" y="5910"/>
                </a:lnTo>
                <a:lnTo>
                  <a:pt x="2776" y="5988"/>
                </a:lnTo>
                <a:lnTo>
                  <a:pt x="2776" y="6066"/>
                </a:lnTo>
                <a:lnTo>
                  <a:pt x="2776" y="6143"/>
                </a:lnTo>
                <a:lnTo>
                  <a:pt x="2776" y="6221"/>
                </a:lnTo>
                <a:lnTo>
                  <a:pt x="3764" y="6221"/>
                </a:lnTo>
                <a:lnTo>
                  <a:pt x="3764" y="6299"/>
                </a:lnTo>
                <a:lnTo>
                  <a:pt x="3764" y="6377"/>
                </a:lnTo>
                <a:lnTo>
                  <a:pt x="3764" y="6454"/>
                </a:lnTo>
                <a:lnTo>
                  <a:pt x="3764" y="6532"/>
                </a:lnTo>
                <a:lnTo>
                  <a:pt x="3764" y="6610"/>
                </a:lnTo>
                <a:lnTo>
                  <a:pt x="3764" y="6688"/>
                </a:lnTo>
                <a:lnTo>
                  <a:pt x="4011" y="6688"/>
                </a:lnTo>
                <a:lnTo>
                  <a:pt x="4011" y="6765"/>
                </a:lnTo>
                <a:lnTo>
                  <a:pt x="4011" y="6843"/>
                </a:lnTo>
                <a:lnTo>
                  <a:pt x="4011" y="6921"/>
                </a:lnTo>
                <a:lnTo>
                  <a:pt x="4011" y="6999"/>
                </a:lnTo>
                <a:lnTo>
                  <a:pt x="4011" y="7077"/>
                </a:lnTo>
                <a:lnTo>
                  <a:pt x="4011" y="7154"/>
                </a:lnTo>
                <a:lnTo>
                  <a:pt x="4011" y="7232"/>
                </a:lnTo>
                <a:lnTo>
                  <a:pt x="4258" y="7232"/>
                </a:lnTo>
                <a:lnTo>
                  <a:pt x="4258" y="7310"/>
                </a:lnTo>
                <a:lnTo>
                  <a:pt x="4258" y="7388"/>
                </a:lnTo>
                <a:lnTo>
                  <a:pt x="4258" y="7465"/>
                </a:lnTo>
                <a:lnTo>
                  <a:pt x="4258" y="7543"/>
                </a:lnTo>
                <a:lnTo>
                  <a:pt x="4258" y="7621"/>
                </a:lnTo>
                <a:lnTo>
                  <a:pt x="4258" y="7699"/>
                </a:lnTo>
                <a:lnTo>
                  <a:pt x="4381" y="7699"/>
                </a:lnTo>
                <a:lnTo>
                  <a:pt x="4381" y="7777"/>
                </a:lnTo>
                <a:lnTo>
                  <a:pt x="6172" y="7777"/>
                </a:lnTo>
                <a:lnTo>
                  <a:pt x="6172" y="7699"/>
                </a:lnTo>
                <a:lnTo>
                  <a:pt x="6172" y="7621"/>
                </a:lnTo>
                <a:lnTo>
                  <a:pt x="6172" y="7543"/>
                </a:lnTo>
                <a:lnTo>
                  <a:pt x="6172" y="7465"/>
                </a:lnTo>
                <a:lnTo>
                  <a:pt x="6172" y="7388"/>
                </a:lnTo>
                <a:lnTo>
                  <a:pt x="6172" y="7310"/>
                </a:lnTo>
                <a:lnTo>
                  <a:pt x="6172" y="7232"/>
                </a:lnTo>
                <a:lnTo>
                  <a:pt x="6172" y="7154"/>
                </a:lnTo>
                <a:lnTo>
                  <a:pt x="6172" y="7077"/>
                </a:lnTo>
                <a:lnTo>
                  <a:pt x="6172" y="6999"/>
                </a:lnTo>
                <a:lnTo>
                  <a:pt x="6172" y="6921"/>
                </a:lnTo>
                <a:lnTo>
                  <a:pt x="6172" y="6843"/>
                </a:lnTo>
                <a:lnTo>
                  <a:pt x="6172" y="6765"/>
                </a:lnTo>
                <a:lnTo>
                  <a:pt x="6172" y="6688"/>
                </a:lnTo>
                <a:lnTo>
                  <a:pt x="6172" y="6610"/>
                </a:lnTo>
                <a:lnTo>
                  <a:pt x="6172" y="6532"/>
                </a:lnTo>
                <a:lnTo>
                  <a:pt x="6172" y="6454"/>
                </a:lnTo>
                <a:lnTo>
                  <a:pt x="6172" y="6377"/>
                </a:lnTo>
                <a:lnTo>
                  <a:pt x="6172" y="6299"/>
                </a:lnTo>
                <a:lnTo>
                  <a:pt x="6172" y="6221"/>
                </a:lnTo>
                <a:lnTo>
                  <a:pt x="6172" y="6143"/>
                </a:lnTo>
                <a:lnTo>
                  <a:pt x="6172" y="6066"/>
                </a:lnTo>
                <a:lnTo>
                  <a:pt x="6172" y="5988"/>
                </a:lnTo>
                <a:lnTo>
                  <a:pt x="6172" y="5910"/>
                </a:lnTo>
                <a:lnTo>
                  <a:pt x="6172" y="5832"/>
                </a:lnTo>
                <a:lnTo>
                  <a:pt x="6172" y="5754"/>
                </a:lnTo>
                <a:lnTo>
                  <a:pt x="6172" y="5677"/>
                </a:lnTo>
                <a:lnTo>
                  <a:pt x="6172" y="5599"/>
                </a:lnTo>
                <a:lnTo>
                  <a:pt x="6169" y="5599"/>
                </a:lnTo>
                <a:lnTo>
                  <a:pt x="6169" y="5521"/>
                </a:lnTo>
                <a:lnTo>
                  <a:pt x="6169" y="5443"/>
                </a:lnTo>
                <a:lnTo>
                  <a:pt x="6169" y="5366"/>
                </a:lnTo>
                <a:lnTo>
                  <a:pt x="6169" y="5288"/>
                </a:lnTo>
                <a:lnTo>
                  <a:pt x="6169" y="5210"/>
                </a:lnTo>
                <a:lnTo>
                  <a:pt x="6169" y="5132"/>
                </a:lnTo>
                <a:lnTo>
                  <a:pt x="6114" y="5132"/>
                </a:lnTo>
                <a:lnTo>
                  <a:pt x="6114" y="5055"/>
                </a:lnTo>
                <a:lnTo>
                  <a:pt x="6114" y="4977"/>
                </a:lnTo>
                <a:lnTo>
                  <a:pt x="6114" y="4899"/>
                </a:lnTo>
                <a:lnTo>
                  <a:pt x="6114" y="4821"/>
                </a:lnTo>
                <a:lnTo>
                  <a:pt x="6114" y="4743"/>
                </a:lnTo>
                <a:lnTo>
                  <a:pt x="6114" y="4666"/>
                </a:lnTo>
                <a:lnTo>
                  <a:pt x="6114" y="4588"/>
                </a:lnTo>
                <a:lnTo>
                  <a:pt x="5990" y="4588"/>
                </a:lnTo>
                <a:lnTo>
                  <a:pt x="5990" y="4510"/>
                </a:lnTo>
                <a:lnTo>
                  <a:pt x="5990" y="4432"/>
                </a:lnTo>
                <a:lnTo>
                  <a:pt x="5990" y="4355"/>
                </a:lnTo>
                <a:lnTo>
                  <a:pt x="5990" y="4277"/>
                </a:lnTo>
                <a:lnTo>
                  <a:pt x="5990" y="4199"/>
                </a:lnTo>
                <a:lnTo>
                  <a:pt x="5990" y="4121"/>
                </a:lnTo>
                <a:lnTo>
                  <a:pt x="5990" y="4044"/>
                </a:lnTo>
                <a:lnTo>
                  <a:pt x="5434" y="4044"/>
                </a:lnTo>
                <a:lnTo>
                  <a:pt x="5434" y="3966"/>
                </a:lnTo>
                <a:lnTo>
                  <a:pt x="5434" y="3888"/>
                </a:lnTo>
                <a:lnTo>
                  <a:pt x="5434" y="3810"/>
                </a:lnTo>
                <a:lnTo>
                  <a:pt x="5434" y="3732"/>
                </a:lnTo>
                <a:lnTo>
                  <a:pt x="5434" y="3655"/>
                </a:lnTo>
                <a:lnTo>
                  <a:pt x="5434" y="3577"/>
                </a:lnTo>
                <a:lnTo>
                  <a:pt x="5187" y="3577"/>
                </a:lnTo>
                <a:lnTo>
                  <a:pt x="5187" y="3499"/>
                </a:lnTo>
                <a:lnTo>
                  <a:pt x="5187" y="3421"/>
                </a:lnTo>
                <a:lnTo>
                  <a:pt x="5187" y="3344"/>
                </a:lnTo>
                <a:lnTo>
                  <a:pt x="5187" y="3266"/>
                </a:lnTo>
                <a:lnTo>
                  <a:pt x="5187" y="3188"/>
                </a:lnTo>
                <a:lnTo>
                  <a:pt x="5187" y="3110"/>
                </a:lnTo>
                <a:lnTo>
                  <a:pt x="5187" y="3033"/>
                </a:lnTo>
                <a:lnTo>
                  <a:pt x="5156" y="3033"/>
                </a:lnTo>
                <a:lnTo>
                  <a:pt x="5156" y="2955"/>
                </a:lnTo>
                <a:lnTo>
                  <a:pt x="5156" y="2877"/>
                </a:lnTo>
                <a:lnTo>
                  <a:pt x="5156" y="2799"/>
                </a:lnTo>
                <a:lnTo>
                  <a:pt x="5156" y="2721"/>
                </a:lnTo>
                <a:lnTo>
                  <a:pt x="5156" y="2644"/>
                </a:lnTo>
                <a:lnTo>
                  <a:pt x="5156" y="2566"/>
                </a:lnTo>
                <a:lnTo>
                  <a:pt x="4878" y="2566"/>
                </a:lnTo>
                <a:lnTo>
                  <a:pt x="4878" y="2488"/>
                </a:lnTo>
                <a:lnTo>
                  <a:pt x="4878" y="2410"/>
                </a:lnTo>
                <a:lnTo>
                  <a:pt x="4878" y="2333"/>
                </a:lnTo>
                <a:lnTo>
                  <a:pt x="4878" y="2255"/>
                </a:lnTo>
                <a:lnTo>
                  <a:pt x="4878" y="2177"/>
                </a:lnTo>
                <a:lnTo>
                  <a:pt x="4878" y="2099"/>
                </a:lnTo>
                <a:lnTo>
                  <a:pt x="4878" y="2022"/>
                </a:lnTo>
                <a:lnTo>
                  <a:pt x="4736" y="2022"/>
                </a:lnTo>
                <a:lnTo>
                  <a:pt x="4736" y="1944"/>
                </a:lnTo>
                <a:lnTo>
                  <a:pt x="4736" y="1866"/>
                </a:lnTo>
                <a:lnTo>
                  <a:pt x="4736" y="1788"/>
                </a:lnTo>
                <a:lnTo>
                  <a:pt x="4736" y="1710"/>
                </a:lnTo>
                <a:lnTo>
                  <a:pt x="4736" y="1633"/>
                </a:lnTo>
                <a:lnTo>
                  <a:pt x="4736" y="1555"/>
                </a:lnTo>
                <a:lnTo>
                  <a:pt x="4736" y="1477"/>
                </a:lnTo>
                <a:lnTo>
                  <a:pt x="4137" y="1477"/>
                </a:lnTo>
                <a:lnTo>
                  <a:pt x="4137" y="1399"/>
                </a:lnTo>
                <a:lnTo>
                  <a:pt x="4137" y="1322"/>
                </a:lnTo>
                <a:lnTo>
                  <a:pt x="4137" y="1244"/>
                </a:lnTo>
                <a:lnTo>
                  <a:pt x="4137" y="1166"/>
                </a:lnTo>
                <a:lnTo>
                  <a:pt x="4137" y="1088"/>
                </a:lnTo>
                <a:lnTo>
                  <a:pt x="4137" y="1011"/>
                </a:lnTo>
                <a:lnTo>
                  <a:pt x="3952" y="1011"/>
                </a:lnTo>
                <a:lnTo>
                  <a:pt x="3952" y="933"/>
                </a:lnTo>
                <a:lnTo>
                  <a:pt x="3952" y="855"/>
                </a:lnTo>
                <a:lnTo>
                  <a:pt x="3952" y="777"/>
                </a:lnTo>
                <a:lnTo>
                  <a:pt x="3952" y="699"/>
                </a:lnTo>
                <a:lnTo>
                  <a:pt x="3952" y="622"/>
                </a:lnTo>
                <a:lnTo>
                  <a:pt x="3952" y="544"/>
                </a:lnTo>
                <a:lnTo>
                  <a:pt x="3952" y="466"/>
                </a:lnTo>
                <a:lnTo>
                  <a:pt x="3026" y="466"/>
                </a:lnTo>
                <a:lnTo>
                  <a:pt x="3026" y="388"/>
                </a:lnTo>
                <a:lnTo>
                  <a:pt x="3026" y="311"/>
                </a:lnTo>
                <a:lnTo>
                  <a:pt x="3026" y="233"/>
                </a:lnTo>
                <a:lnTo>
                  <a:pt x="3026" y="155"/>
                </a:lnTo>
                <a:lnTo>
                  <a:pt x="3026" y="77"/>
                </a:lnTo>
                <a:lnTo>
                  <a:pt x="3026" y="0"/>
                </a:lnTo>
                <a:lnTo>
                  <a:pt x="0" y="0"/>
                </a:lnTo>
              </a:path>
            </a:pathLst>
          </a:custGeom>
          <a:noFill/>
          <a:ln w="38100">
            <a:solidFill>
              <a:srgbClr val="0099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useBgFill="1">
        <p:nvSpPr>
          <p:cNvPr id="173061" name="Rectangle 5"/>
          <p:cNvSpPr>
            <a:spLocks noChangeArrowheads="1"/>
          </p:cNvSpPr>
          <p:nvPr/>
        </p:nvSpPr>
        <p:spPr bwMode="auto">
          <a:xfrm>
            <a:off x="1597025" y="5080000"/>
            <a:ext cx="219075" cy="944563"/>
          </a:xfrm>
          <a:prstGeom prst="rect">
            <a:avLst/>
          </a:prstGeom>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latin typeface="Arial" panose="020B0604020202020204" pitchFamily="34" charset="0"/>
            </a:endParaRPr>
          </a:p>
        </p:txBody>
      </p:sp>
      <p:sp useBgFill="1">
        <p:nvSpPr>
          <p:cNvPr id="173062" name="Rectangle 6"/>
          <p:cNvSpPr>
            <a:spLocks noChangeArrowheads="1"/>
          </p:cNvSpPr>
          <p:nvPr/>
        </p:nvSpPr>
        <p:spPr bwMode="auto">
          <a:xfrm>
            <a:off x="1651000" y="5924550"/>
            <a:ext cx="168275" cy="120650"/>
          </a:xfrm>
          <a:prstGeom prst="rect">
            <a:avLst/>
          </a:prstGeom>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latin typeface="Arial" panose="020B0604020202020204" pitchFamily="34" charset="0"/>
            </a:endParaRPr>
          </a:p>
        </p:txBody>
      </p:sp>
      <p:sp useBgFill="1">
        <p:nvSpPr>
          <p:cNvPr id="173063" name="Rectangle 7"/>
          <p:cNvSpPr>
            <a:spLocks noChangeArrowheads="1"/>
          </p:cNvSpPr>
          <p:nvPr/>
        </p:nvSpPr>
        <p:spPr bwMode="auto">
          <a:xfrm>
            <a:off x="7910513" y="2517775"/>
            <a:ext cx="200025" cy="1200150"/>
          </a:xfrm>
          <a:prstGeom prst="rect">
            <a:avLst/>
          </a:prstGeom>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latin typeface="Arial" panose="020B0604020202020204" pitchFamily="34" charset="0"/>
            </a:endParaRPr>
          </a:p>
        </p:txBody>
      </p:sp>
      <p:sp>
        <p:nvSpPr>
          <p:cNvPr id="173064" name="Line 8"/>
          <p:cNvSpPr>
            <a:spLocks noChangeShapeType="1"/>
          </p:cNvSpPr>
          <p:nvPr/>
        </p:nvSpPr>
        <p:spPr bwMode="auto">
          <a:xfrm>
            <a:off x="1673225" y="6015038"/>
            <a:ext cx="6278563"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3065" name="Line 9"/>
          <p:cNvSpPr>
            <a:spLocks noChangeShapeType="1"/>
          </p:cNvSpPr>
          <p:nvPr/>
        </p:nvSpPr>
        <p:spPr bwMode="auto">
          <a:xfrm>
            <a:off x="2298700" y="6015038"/>
            <a:ext cx="3175" cy="10160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3066" name="Line 10"/>
          <p:cNvSpPr>
            <a:spLocks noChangeShapeType="1"/>
          </p:cNvSpPr>
          <p:nvPr/>
        </p:nvSpPr>
        <p:spPr bwMode="auto">
          <a:xfrm>
            <a:off x="2927350" y="6015038"/>
            <a:ext cx="3175" cy="10160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3067" name="Line 11"/>
          <p:cNvSpPr>
            <a:spLocks noChangeShapeType="1"/>
          </p:cNvSpPr>
          <p:nvPr/>
        </p:nvSpPr>
        <p:spPr bwMode="auto">
          <a:xfrm>
            <a:off x="3556000" y="6015038"/>
            <a:ext cx="3175" cy="10160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3068" name="Line 12"/>
          <p:cNvSpPr>
            <a:spLocks noChangeShapeType="1"/>
          </p:cNvSpPr>
          <p:nvPr/>
        </p:nvSpPr>
        <p:spPr bwMode="auto">
          <a:xfrm>
            <a:off x="4184650" y="6015038"/>
            <a:ext cx="3175" cy="10160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3069" name="Line 13"/>
          <p:cNvSpPr>
            <a:spLocks noChangeShapeType="1"/>
          </p:cNvSpPr>
          <p:nvPr/>
        </p:nvSpPr>
        <p:spPr bwMode="auto">
          <a:xfrm>
            <a:off x="4811713" y="6015038"/>
            <a:ext cx="3175" cy="10160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3070" name="Line 14"/>
          <p:cNvSpPr>
            <a:spLocks noChangeShapeType="1"/>
          </p:cNvSpPr>
          <p:nvPr/>
        </p:nvSpPr>
        <p:spPr bwMode="auto">
          <a:xfrm>
            <a:off x="5434013" y="6015038"/>
            <a:ext cx="6350" cy="10160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3071" name="Line 15"/>
          <p:cNvSpPr>
            <a:spLocks noChangeShapeType="1"/>
          </p:cNvSpPr>
          <p:nvPr/>
        </p:nvSpPr>
        <p:spPr bwMode="auto">
          <a:xfrm>
            <a:off x="6065838" y="6015038"/>
            <a:ext cx="3175" cy="10160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3072" name="Line 16"/>
          <p:cNvSpPr>
            <a:spLocks noChangeShapeType="1"/>
          </p:cNvSpPr>
          <p:nvPr/>
        </p:nvSpPr>
        <p:spPr bwMode="auto">
          <a:xfrm>
            <a:off x="6694488" y="6015038"/>
            <a:ext cx="3175" cy="10160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3073" name="Line 17"/>
          <p:cNvSpPr>
            <a:spLocks noChangeShapeType="1"/>
          </p:cNvSpPr>
          <p:nvPr/>
        </p:nvSpPr>
        <p:spPr bwMode="auto">
          <a:xfrm>
            <a:off x="7323138" y="6015038"/>
            <a:ext cx="3175" cy="10160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3074" name="Rectangle 18"/>
          <p:cNvSpPr>
            <a:spLocks noChangeArrowheads="1"/>
          </p:cNvSpPr>
          <p:nvPr/>
        </p:nvSpPr>
        <p:spPr bwMode="auto">
          <a:xfrm>
            <a:off x="1476375" y="6186488"/>
            <a:ext cx="1524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2400">
                <a:latin typeface="Times New Roman" panose="02020603050405020304" pitchFamily="18" charset="0"/>
              </a:rPr>
              <a:t>0</a:t>
            </a:r>
            <a:endParaRPr lang="en-US" altLang="en-US">
              <a:latin typeface="Times New Roman" panose="02020603050405020304" pitchFamily="18" charset="0"/>
            </a:endParaRPr>
          </a:p>
        </p:txBody>
      </p:sp>
      <p:sp>
        <p:nvSpPr>
          <p:cNvPr id="173075" name="Rectangle 19"/>
          <p:cNvSpPr>
            <a:spLocks noChangeArrowheads="1"/>
          </p:cNvSpPr>
          <p:nvPr/>
        </p:nvSpPr>
        <p:spPr bwMode="auto">
          <a:xfrm>
            <a:off x="4659313" y="6186488"/>
            <a:ext cx="1524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2400">
                <a:latin typeface="Times New Roman" panose="02020603050405020304" pitchFamily="18" charset="0"/>
              </a:rPr>
              <a:t>5</a:t>
            </a:r>
            <a:endParaRPr lang="en-US" altLang="en-US">
              <a:latin typeface="Times New Roman" panose="02020603050405020304" pitchFamily="18" charset="0"/>
            </a:endParaRPr>
          </a:p>
        </p:txBody>
      </p:sp>
      <p:sp>
        <p:nvSpPr>
          <p:cNvPr id="173076" name="Line 20"/>
          <p:cNvSpPr>
            <a:spLocks noChangeShapeType="1"/>
          </p:cNvSpPr>
          <p:nvPr/>
        </p:nvSpPr>
        <p:spPr bwMode="auto">
          <a:xfrm>
            <a:off x="7951788" y="6015038"/>
            <a:ext cx="3175" cy="16827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3077" name="Rectangle 21"/>
          <p:cNvSpPr>
            <a:spLocks noChangeArrowheads="1"/>
          </p:cNvSpPr>
          <p:nvPr/>
        </p:nvSpPr>
        <p:spPr bwMode="auto">
          <a:xfrm>
            <a:off x="7662863" y="6186488"/>
            <a:ext cx="304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2400">
                <a:latin typeface="Times New Roman" panose="02020603050405020304" pitchFamily="18" charset="0"/>
              </a:rPr>
              <a:t>10</a:t>
            </a:r>
            <a:endParaRPr lang="en-US" altLang="en-US">
              <a:latin typeface="Times New Roman" panose="02020603050405020304" pitchFamily="18" charset="0"/>
            </a:endParaRPr>
          </a:p>
        </p:txBody>
      </p:sp>
      <p:sp>
        <p:nvSpPr>
          <p:cNvPr id="173078" name="Rectangle 22"/>
          <p:cNvSpPr>
            <a:spLocks noChangeArrowheads="1"/>
          </p:cNvSpPr>
          <p:nvPr/>
        </p:nvSpPr>
        <p:spPr bwMode="auto">
          <a:xfrm>
            <a:off x="1295400" y="5767388"/>
            <a:ext cx="1524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2400">
                <a:latin typeface="Times New Roman" panose="02020603050405020304" pitchFamily="18" charset="0"/>
              </a:rPr>
              <a:t>0</a:t>
            </a:r>
            <a:endParaRPr lang="en-US" altLang="en-US">
              <a:latin typeface="Times New Roman" panose="02020603050405020304" pitchFamily="18" charset="0"/>
            </a:endParaRPr>
          </a:p>
        </p:txBody>
      </p:sp>
      <p:grpSp>
        <p:nvGrpSpPr>
          <p:cNvPr id="173079" name="Group 23"/>
          <p:cNvGrpSpPr>
            <a:grpSpLocks/>
          </p:cNvGrpSpPr>
          <p:nvPr/>
        </p:nvGrpSpPr>
        <p:grpSpPr bwMode="auto">
          <a:xfrm>
            <a:off x="1520825" y="2490788"/>
            <a:ext cx="155575" cy="3692525"/>
            <a:chOff x="835" y="4659"/>
            <a:chExt cx="92" cy="1327"/>
          </a:xfrm>
        </p:grpSpPr>
        <p:sp>
          <p:nvSpPr>
            <p:cNvPr id="173087" name="Line 24"/>
            <p:cNvSpPr>
              <a:spLocks noChangeShapeType="1"/>
            </p:cNvSpPr>
            <p:nvPr/>
          </p:nvSpPr>
          <p:spPr bwMode="auto">
            <a:xfrm>
              <a:off x="926" y="5926"/>
              <a:ext cx="1" cy="37"/>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3088" name="Line 25"/>
            <p:cNvSpPr>
              <a:spLocks noChangeShapeType="1"/>
            </p:cNvSpPr>
            <p:nvPr/>
          </p:nvSpPr>
          <p:spPr bwMode="auto">
            <a:xfrm>
              <a:off x="926" y="5926"/>
              <a:ext cx="1" cy="6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3089" name="Line 26"/>
            <p:cNvSpPr>
              <a:spLocks noChangeShapeType="1"/>
            </p:cNvSpPr>
            <p:nvPr/>
          </p:nvSpPr>
          <p:spPr bwMode="auto">
            <a:xfrm flipV="1">
              <a:off x="926" y="4659"/>
              <a:ext cx="1" cy="1267"/>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3090" name="Line 27"/>
            <p:cNvSpPr>
              <a:spLocks noChangeShapeType="1"/>
            </p:cNvSpPr>
            <p:nvPr/>
          </p:nvSpPr>
          <p:spPr bwMode="auto">
            <a:xfrm flipH="1">
              <a:off x="854" y="5926"/>
              <a:ext cx="72"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3091" name="Line 28"/>
            <p:cNvSpPr>
              <a:spLocks noChangeShapeType="1"/>
            </p:cNvSpPr>
            <p:nvPr/>
          </p:nvSpPr>
          <p:spPr bwMode="auto">
            <a:xfrm flipH="1">
              <a:off x="835" y="5926"/>
              <a:ext cx="91"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3092" name="Line 29"/>
            <p:cNvSpPr>
              <a:spLocks noChangeShapeType="1"/>
            </p:cNvSpPr>
            <p:nvPr/>
          </p:nvSpPr>
          <p:spPr bwMode="auto">
            <a:xfrm flipH="1">
              <a:off x="854" y="5800"/>
              <a:ext cx="72" cy="1"/>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3093" name="Line 30"/>
            <p:cNvSpPr>
              <a:spLocks noChangeShapeType="1"/>
            </p:cNvSpPr>
            <p:nvPr/>
          </p:nvSpPr>
          <p:spPr bwMode="auto">
            <a:xfrm flipH="1">
              <a:off x="854" y="5673"/>
              <a:ext cx="72" cy="1"/>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3094" name="Line 31"/>
            <p:cNvSpPr>
              <a:spLocks noChangeShapeType="1"/>
            </p:cNvSpPr>
            <p:nvPr/>
          </p:nvSpPr>
          <p:spPr bwMode="auto">
            <a:xfrm flipH="1">
              <a:off x="854" y="5546"/>
              <a:ext cx="72" cy="1"/>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3095" name="Line 32"/>
            <p:cNvSpPr>
              <a:spLocks noChangeShapeType="1"/>
            </p:cNvSpPr>
            <p:nvPr/>
          </p:nvSpPr>
          <p:spPr bwMode="auto">
            <a:xfrm flipH="1">
              <a:off x="854" y="5420"/>
              <a:ext cx="72"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3096" name="Line 33"/>
            <p:cNvSpPr>
              <a:spLocks noChangeShapeType="1"/>
            </p:cNvSpPr>
            <p:nvPr/>
          </p:nvSpPr>
          <p:spPr bwMode="auto">
            <a:xfrm flipH="1">
              <a:off x="854" y="5292"/>
              <a:ext cx="72" cy="1"/>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3097" name="Line 34"/>
            <p:cNvSpPr>
              <a:spLocks noChangeShapeType="1"/>
            </p:cNvSpPr>
            <p:nvPr/>
          </p:nvSpPr>
          <p:spPr bwMode="auto">
            <a:xfrm flipH="1">
              <a:off x="835" y="5292"/>
              <a:ext cx="91" cy="1"/>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3098" name="Line 35"/>
            <p:cNvSpPr>
              <a:spLocks noChangeShapeType="1"/>
            </p:cNvSpPr>
            <p:nvPr/>
          </p:nvSpPr>
          <p:spPr bwMode="auto">
            <a:xfrm flipH="1">
              <a:off x="854" y="5165"/>
              <a:ext cx="72" cy="1"/>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3099" name="Line 36"/>
            <p:cNvSpPr>
              <a:spLocks noChangeShapeType="1"/>
            </p:cNvSpPr>
            <p:nvPr/>
          </p:nvSpPr>
          <p:spPr bwMode="auto">
            <a:xfrm flipH="1">
              <a:off x="854" y="5039"/>
              <a:ext cx="72" cy="1"/>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3100" name="Line 37"/>
            <p:cNvSpPr>
              <a:spLocks noChangeShapeType="1"/>
            </p:cNvSpPr>
            <p:nvPr/>
          </p:nvSpPr>
          <p:spPr bwMode="auto">
            <a:xfrm flipH="1">
              <a:off x="854" y="4913"/>
              <a:ext cx="72"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3101" name="Line 38"/>
            <p:cNvSpPr>
              <a:spLocks noChangeShapeType="1"/>
            </p:cNvSpPr>
            <p:nvPr/>
          </p:nvSpPr>
          <p:spPr bwMode="auto">
            <a:xfrm flipH="1">
              <a:off x="854" y="4786"/>
              <a:ext cx="72" cy="1"/>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3102" name="Line 39"/>
            <p:cNvSpPr>
              <a:spLocks noChangeShapeType="1"/>
            </p:cNvSpPr>
            <p:nvPr/>
          </p:nvSpPr>
          <p:spPr bwMode="auto">
            <a:xfrm flipH="1">
              <a:off x="854" y="4659"/>
              <a:ext cx="72" cy="1"/>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3103" name="Line 40"/>
            <p:cNvSpPr>
              <a:spLocks noChangeShapeType="1"/>
            </p:cNvSpPr>
            <p:nvPr/>
          </p:nvSpPr>
          <p:spPr bwMode="auto">
            <a:xfrm flipH="1">
              <a:off x="835" y="4659"/>
              <a:ext cx="91" cy="1"/>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sp>
        <p:nvSpPr>
          <p:cNvPr id="173080" name="Rectangle 41"/>
          <p:cNvSpPr>
            <a:spLocks noChangeArrowheads="1"/>
          </p:cNvSpPr>
          <p:nvPr/>
        </p:nvSpPr>
        <p:spPr bwMode="auto">
          <a:xfrm>
            <a:off x="1295400" y="2241550"/>
            <a:ext cx="1524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2400">
                <a:latin typeface="Times New Roman" panose="02020603050405020304" pitchFamily="18" charset="0"/>
              </a:rPr>
              <a:t>1</a:t>
            </a:r>
            <a:endParaRPr lang="en-US" altLang="en-US">
              <a:latin typeface="Times New Roman" panose="02020603050405020304" pitchFamily="18" charset="0"/>
            </a:endParaRPr>
          </a:p>
        </p:txBody>
      </p:sp>
      <p:sp>
        <p:nvSpPr>
          <p:cNvPr id="173081" name="Rectangle 42"/>
          <p:cNvSpPr>
            <a:spLocks noChangeArrowheads="1"/>
          </p:cNvSpPr>
          <p:nvPr/>
        </p:nvSpPr>
        <p:spPr bwMode="auto">
          <a:xfrm rot="-5400000">
            <a:off x="-470694" y="4052094"/>
            <a:ext cx="2830513"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2400">
                <a:latin typeface="Times New Roman" panose="02020603050405020304" pitchFamily="18" charset="0"/>
              </a:rPr>
              <a:t>Cumulative probability</a:t>
            </a:r>
            <a:endParaRPr lang="en-US" altLang="en-US" sz="2400">
              <a:latin typeface="Arial" panose="020B0604020202020204" pitchFamily="34" charset="0"/>
            </a:endParaRPr>
          </a:p>
        </p:txBody>
      </p:sp>
      <p:sp>
        <p:nvSpPr>
          <p:cNvPr id="173082" name="Rectangle 43"/>
          <p:cNvSpPr>
            <a:spLocks noChangeArrowheads="1"/>
          </p:cNvSpPr>
          <p:nvPr/>
        </p:nvSpPr>
        <p:spPr bwMode="auto">
          <a:xfrm>
            <a:off x="4491038" y="6342063"/>
            <a:ext cx="180975" cy="4873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3200" i="1">
                <a:latin typeface="Times New Roman" panose="02020603050405020304" pitchFamily="18" charset="0"/>
              </a:rPr>
              <a:t>x</a:t>
            </a:r>
            <a:endParaRPr lang="en-US" altLang="en-US" sz="3200" baseline="-25000">
              <a:latin typeface="Times New Roman" panose="02020603050405020304" pitchFamily="18" charset="0"/>
            </a:endParaRPr>
          </a:p>
        </p:txBody>
      </p:sp>
      <p:sp>
        <p:nvSpPr>
          <p:cNvPr id="391212" name="Text Box 44"/>
          <p:cNvSpPr txBox="1">
            <a:spLocks noChangeArrowheads="1"/>
          </p:cNvSpPr>
          <p:nvPr/>
        </p:nvSpPr>
        <p:spPr bwMode="auto">
          <a:xfrm>
            <a:off x="4191000" y="4311650"/>
            <a:ext cx="1447800"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spcBef>
                <a:spcPct val="20000"/>
              </a:spcBef>
            </a:pPr>
            <a:r>
              <a:rPr lang="en-US" altLang="en-US">
                <a:latin typeface="Times New Roman" panose="02020603050405020304" pitchFamily="18" charset="0"/>
              </a:rPr>
              <a:t>P-box from interval data</a:t>
            </a:r>
          </a:p>
        </p:txBody>
      </p:sp>
      <p:sp>
        <p:nvSpPr>
          <p:cNvPr id="391213" name="Text Box 45"/>
          <p:cNvSpPr txBox="1">
            <a:spLocks noChangeArrowheads="1"/>
          </p:cNvSpPr>
          <p:nvPr/>
        </p:nvSpPr>
        <p:spPr bwMode="auto">
          <a:xfrm>
            <a:off x="1752600" y="2514600"/>
            <a:ext cx="2514600" cy="830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ctr" eaLnBrk="1" hangingPunct="1"/>
            <a:r>
              <a:rPr lang="en-US" altLang="en-US" sz="2400">
                <a:solidFill>
                  <a:srgbClr val="009900"/>
                </a:solidFill>
                <a:latin typeface="Times New Roman" panose="02020603050405020304" pitchFamily="18" charset="0"/>
              </a:rPr>
              <a:t>95% KS confidence band</a:t>
            </a:r>
          </a:p>
        </p:txBody>
      </p:sp>
      <p:sp>
        <p:nvSpPr>
          <p:cNvPr id="391214" name="Line 46"/>
          <p:cNvSpPr>
            <a:spLocks noChangeShapeType="1"/>
          </p:cNvSpPr>
          <p:nvPr/>
        </p:nvSpPr>
        <p:spPr bwMode="auto">
          <a:xfrm flipV="1">
            <a:off x="7921625" y="2514600"/>
            <a:ext cx="0" cy="271463"/>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3086" name="Rectangle 47"/>
          <p:cNvSpPr>
            <a:spLocks noChangeArrowheads="1"/>
          </p:cNvSpPr>
          <p:nvPr/>
        </p:nvSpPr>
        <p:spPr bwMode="auto">
          <a:xfrm>
            <a:off x="7053263" y="5481638"/>
            <a:ext cx="1023937"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2400" i="1">
                <a:solidFill>
                  <a:srgbClr val="009900"/>
                </a:solidFill>
                <a:latin typeface="Times New Roman" panose="02020603050405020304" pitchFamily="18" charset="0"/>
              </a:rPr>
              <a:t>N</a:t>
            </a:r>
            <a:r>
              <a:rPr lang="en-US" altLang="en-US" sz="2400">
                <a:solidFill>
                  <a:srgbClr val="009900"/>
                </a:solidFill>
                <a:latin typeface="Times New Roman" panose="02020603050405020304" pitchFamily="18" charset="0"/>
              </a:rPr>
              <a:t> = 15</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391172"/>
                                        </p:tgtEl>
                                        <p:attrNameLst>
                                          <p:attrName>style.visibility</p:attrName>
                                        </p:attrNameLst>
                                      </p:cBhvr>
                                      <p:to>
                                        <p:strVal val="visible"/>
                                      </p:to>
                                    </p:set>
                                    <p:animEffect transition="in" filter="fade">
                                      <p:cBhvr>
                                        <p:cTn id="7" dur="1000"/>
                                        <p:tgtEl>
                                          <p:spTgt spid="391172"/>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391213"/>
                                        </p:tgtEl>
                                        <p:attrNameLst>
                                          <p:attrName>style.visibility</p:attrName>
                                        </p:attrNameLst>
                                      </p:cBhvr>
                                      <p:to>
                                        <p:strVal val="visible"/>
                                      </p:to>
                                    </p:set>
                                    <p:animEffect transition="in" filter="fade">
                                      <p:cBhvr>
                                        <p:cTn id="10" dur="1000"/>
                                        <p:tgtEl>
                                          <p:spTgt spid="391213"/>
                                        </p:tgtEl>
                                      </p:cBhvr>
                                    </p:animEffect>
                                  </p:childTnLst>
                                </p:cTn>
                              </p:par>
                            </p:childTnLst>
                          </p:cTn>
                        </p:par>
                      </p:childTnLst>
                    </p:cTn>
                  </p:par>
                  <p:par>
                    <p:cTn id="11" fill="hold" nodeType="clickPar">
                      <p:stCondLst>
                        <p:cond delay="indefinite"/>
                      </p:stCondLst>
                      <p:childTnLst>
                        <p:par>
                          <p:cTn id="12" fill="hold" nodeType="withGroup">
                            <p:stCondLst>
                              <p:cond delay="0"/>
                            </p:stCondLst>
                            <p:childTnLst>
                              <p:par>
                                <p:cTn id="13" presetID="10" presetClass="exit" presetSubtype="0" fill="hold" grpId="0" nodeType="clickEffect">
                                  <p:stCondLst>
                                    <p:cond delay="0"/>
                                  </p:stCondLst>
                                  <p:childTnLst>
                                    <p:animEffect transition="out" filter="fade">
                                      <p:cBhvr>
                                        <p:cTn id="14" dur="3000"/>
                                        <p:tgtEl>
                                          <p:spTgt spid="391212"/>
                                        </p:tgtEl>
                                      </p:cBhvr>
                                    </p:animEffect>
                                    <p:set>
                                      <p:cBhvr>
                                        <p:cTn id="15" dur="1" fill="hold">
                                          <p:stCondLst>
                                            <p:cond delay="2999"/>
                                          </p:stCondLst>
                                        </p:cTn>
                                        <p:tgtEl>
                                          <p:spTgt spid="391212"/>
                                        </p:tgtEl>
                                        <p:attrNameLst>
                                          <p:attrName>style.visibility</p:attrName>
                                        </p:attrNameLst>
                                      </p:cBhvr>
                                      <p:to>
                                        <p:strVal val="hidden"/>
                                      </p:to>
                                    </p:set>
                                  </p:childTnLst>
                                </p:cTn>
                              </p:par>
                              <p:par>
                                <p:cTn id="16" presetID="10" presetClass="exit" presetSubtype="0" fill="hold" grpId="0" nodeType="withEffect">
                                  <p:stCondLst>
                                    <p:cond delay="0"/>
                                  </p:stCondLst>
                                  <p:childTnLst>
                                    <p:animEffect transition="out" filter="fade">
                                      <p:cBhvr>
                                        <p:cTn id="17" dur="3000"/>
                                        <p:tgtEl>
                                          <p:spTgt spid="391171"/>
                                        </p:tgtEl>
                                      </p:cBhvr>
                                    </p:animEffect>
                                    <p:set>
                                      <p:cBhvr>
                                        <p:cTn id="18" dur="1" fill="hold">
                                          <p:stCondLst>
                                            <p:cond delay="2999"/>
                                          </p:stCondLst>
                                        </p:cTn>
                                        <p:tgtEl>
                                          <p:spTgt spid="391171"/>
                                        </p:tgtEl>
                                        <p:attrNameLst>
                                          <p:attrName>style.visibility</p:attrName>
                                        </p:attrNameLst>
                                      </p:cBhvr>
                                      <p:to>
                                        <p:strVal val="hidden"/>
                                      </p:to>
                                    </p:set>
                                  </p:childTnLst>
                                </p:cTn>
                              </p:par>
                              <p:par>
                                <p:cTn id="19" presetID="10" presetClass="exit" presetSubtype="0" fill="hold" grpId="0" nodeType="withEffect">
                                  <p:stCondLst>
                                    <p:cond delay="0"/>
                                  </p:stCondLst>
                                  <p:childTnLst>
                                    <p:animEffect transition="out" filter="fade">
                                      <p:cBhvr>
                                        <p:cTn id="20" dur="3000"/>
                                        <p:tgtEl>
                                          <p:spTgt spid="391214"/>
                                        </p:tgtEl>
                                      </p:cBhvr>
                                    </p:animEffect>
                                    <p:set>
                                      <p:cBhvr>
                                        <p:cTn id="21" dur="1" fill="hold">
                                          <p:stCondLst>
                                            <p:cond delay="2999"/>
                                          </p:stCondLst>
                                        </p:cTn>
                                        <p:tgtEl>
                                          <p:spTgt spid="391214"/>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1171" grpId="0" animBg="1"/>
      <p:bldP spid="391172" grpId="0" animBg="1"/>
      <p:bldP spid="391212" grpId="0"/>
      <p:bldP spid="391213" grpId="0"/>
      <p:bldP spid="391214" grpId="0" animBg="1"/>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3346" name="Rectangle 2"/>
          <p:cNvSpPr>
            <a:spLocks noGrp="1" noChangeArrowheads="1"/>
          </p:cNvSpPr>
          <p:nvPr>
            <p:ph type="title"/>
          </p:nvPr>
        </p:nvSpPr>
        <p:spPr/>
        <p:txBody>
          <a:bodyPr/>
          <a:lstStyle/>
          <a:p>
            <a:pPr eaLnBrk="1" hangingPunct="1">
              <a:defRPr/>
            </a:pPr>
            <a:r>
              <a:rPr lang="en-US"/>
              <a:t>Probabilistic models</a:t>
            </a:r>
          </a:p>
        </p:txBody>
      </p:sp>
      <p:sp>
        <p:nvSpPr>
          <p:cNvPr id="313347" name="Rectangle 3"/>
          <p:cNvSpPr>
            <a:spLocks noGrp="1" noChangeArrowheads="1"/>
          </p:cNvSpPr>
          <p:nvPr>
            <p:ph type="body" idx="1"/>
          </p:nvPr>
        </p:nvSpPr>
        <p:spPr>
          <a:xfrm>
            <a:off x="685800" y="2133600"/>
            <a:ext cx="7620000" cy="4495800"/>
          </a:xfrm>
        </p:spPr>
        <p:txBody>
          <a:bodyPr/>
          <a:lstStyle/>
          <a:p>
            <a:pPr eaLnBrk="1" hangingPunct="1"/>
            <a:r>
              <a:rPr lang="en-US" altLang="en-US" dirty="0"/>
              <a:t>The same as deterministic models except that point values are replaced by probability distributions</a:t>
            </a:r>
          </a:p>
          <a:p>
            <a:pPr lvl="4" eaLnBrk="1" hangingPunct="1"/>
            <a:endParaRPr lang="en-US" altLang="en-US" dirty="0"/>
          </a:p>
          <a:p>
            <a:pPr eaLnBrk="1" hangingPunct="1"/>
            <a:r>
              <a:rPr lang="en-US" altLang="en-US" dirty="0"/>
              <a:t>Well, </a:t>
            </a:r>
            <a:r>
              <a:rPr lang="en-US" altLang="en-US" i="1" dirty="0"/>
              <a:t>almost</a:t>
            </a:r>
          </a:p>
          <a:p>
            <a:pPr lvl="2" eaLnBrk="1" hangingPunct="1"/>
            <a:r>
              <a:rPr lang="en-US" altLang="en-US" dirty="0">
                <a:solidFill>
                  <a:srgbClr val="009900"/>
                </a:solidFill>
              </a:rPr>
              <a:t>Ensembles</a:t>
            </a:r>
          </a:p>
          <a:p>
            <a:pPr lvl="2" eaLnBrk="1" hangingPunct="1"/>
            <a:r>
              <a:rPr lang="en-US" altLang="en-US" dirty="0">
                <a:solidFill>
                  <a:srgbClr val="009900"/>
                </a:solidFill>
              </a:rPr>
              <a:t>Distribution shapes and tails</a:t>
            </a:r>
          </a:p>
          <a:p>
            <a:pPr lvl="2" eaLnBrk="1" hangingPunct="1"/>
            <a:r>
              <a:rPr lang="en-US" altLang="en-US" dirty="0">
                <a:solidFill>
                  <a:srgbClr val="009900"/>
                </a:solidFill>
              </a:rPr>
              <a:t>Dependencies</a:t>
            </a:r>
          </a:p>
          <a:p>
            <a:pPr lvl="2" eaLnBrk="1" hangingPunct="1"/>
            <a:r>
              <a:rPr lang="en-US" altLang="en-US" dirty="0" err="1">
                <a:solidFill>
                  <a:srgbClr val="009900"/>
                </a:solidFill>
              </a:rPr>
              <a:t>Backcalculation</a:t>
            </a:r>
            <a:endParaRPr lang="en-US" altLang="en-US" dirty="0">
              <a:solidFill>
                <a:srgbClr val="009900"/>
              </a:solidFill>
            </a:endParaRPr>
          </a:p>
        </p:txBody>
      </p:sp>
    </p:spTree>
    <p:extLst>
      <p:ext uri="{BB962C8B-B14F-4D97-AF65-F5344CB8AC3E}">
        <p14:creationId xmlns:p14="http://schemas.microsoft.com/office/powerpoint/2010/main" val="187545081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13347">
                                            <p:txEl>
                                              <p:pRg st="0" end="0"/>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13347">
                                            <p:txEl>
                                              <p:pRg st="2" end="2"/>
                                            </p:txEl>
                                          </p:spTgt>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313347">
                                            <p:txEl>
                                              <p:pRg st="3" end="3"/>
                                            </p:txEl>
                                          </p:spTgt>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313347">
                                            <p:txEl>
                                              <p:pRg st="4" end="4"/>
                                            </p:txEl>
                                          </p:spTgt>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313347">
                                            <p:txEl>
                                              <p:pRg st="5" end="5"/>
                                            </p:txEl>
                                          </p:spTgt>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313347">
                                            <p:txEl>
                                              <p:pRg st="6" end="6"/>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3347" grpId="0" build="p"/>
    </p:bldLst>
  </p:timing>
</p:sld>
</file>

<file path=ppt/slides/slide1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082" name="Rectangle 2"/>
          <p:cNvSpPr>
            <a:spLocks noGrp="1" noChangeArrowheads="1"/>
          </p:cNvSpPr>
          <p:nvPr>
            <p:ph type="title"/>
          </p:nvPr>
        </p:nvSpPr>
        <p:spPr/>
        <p:txBody>
          <a:bodyPr/>
          <a:lstStyle/>
          <a:p>
            <a:r>
              <a:rPr lang="en-US" altLang="en-US"/>
              <a:t>KS generalizes well</a:t>
            </a:r>
          </a:p>
        </p:txBody>
      </p:sp>
      <p:sp>
        <p:nvSpPr>
          <p:cNvPr id="174083" name="Rectangle 3"/>
          <p:cNvSpPr>
            <a:spLocks noGrp="1" noChangeArrowheads="1"/>
          </p:cNvSpPr>
          <p:nvPr>
            <p:ph type="body" idx="1"/>
          </p:nvPr>
        </p:nvSpPr>
        <p:spPr>
          <a:xfrm>
            <a:off x="685800" y="2057400"/>
            <a:ext cx="8153400" cy="4572000"/>
          </a:xfrm>
        </p:spPr>
        <p:txBody>
          <a:bodyPr/>
          <a:lstStyle/>
          <a:p>
            <a:r>
              <a:rPr lang="en-US" altLang="en-US"/>
              <a:t>Works with arbitrary input distribution shapes</a:t>
            </a:r>
          </a:p>
          <a:p>
            <a:pPr lvl="4"/>
            <a:endParaRPr lang="en-US" altLang="en-US" sz="1200"/>
          </a:p>
          <a:p>
            <a:r>
              <a:rPr lang="en-US" altLang="en-US"/>
              <a:t>Can handle incertitude too</a:t>
            </a:r>
          </a:p>
          <a:p>
            <a:pPr lvl="4"/>
            <a:endParaRPr lang="en-US" altLang="en-US" sz="1200"/>
          </a:p>
          <a:p>
            <a:r>
              <a:rPr lang="en-US" altLang="en-US"/>
              <a:t>Generalizes to multivariate outputs</a:t>
            </a:r>
          </a:p>
          <a:p>
            <a:pPr lvl="4"/>
            <a:endParaRPr lang="en-US" altLang="en-US" sz="1200"/>
          </a:p>
          <a:p>
            <a:r>
              <a:rPr lang="en-US" altLang="en-US"/>
              <a:t>Conclusion is distribution-free</a:t>
            </a:r>
          </a:p>
          <a:p>
            <a:pPr lvl="4"/>
            <a:endParaRPr lang="en-US" altLang="en-US" sz="1200"/>
          </a:p>
          <a:p>
            <a:r>
              <a:rPr lang="en-US" altLang="en-US"/>
              <a:t>Assuming output shape could tighten bounds </a:t>
            </a:r>
          </a:p>
          <a:p>
            <a:pPr lvl="4"/>
            <a:endParaRPr lang="en-US" altLang="en-US"/>
          </a:p>
        </p:txBody>
      </p:sp>
      <p:sp>
        <p:nvSpPr>
          <p:cNvPr id="174084" name="Rectangle 4"/>
          <p:cNvSpPr>
            <a:spLocks noChangeArrowheads="1"/>
          </p:cNvSpPr>
          <p:nvPr/>
        </p:nvSpPr>
        <p:spPr bwMode="auto">
          <a:xfrm>
            <a:off x="9296400" y="4648200"/>
            <a:ext cx="9471025" cy="4206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ctr" eaLnBrk="1" hangingPunct="1">
              <a:lnSpc>
                <a:spcPct val="90000"/>
              </a:lnSpc>
              <a:spcBef>
                <a:spcPct val="20000"/>
              </a:spcBef>
              <a:buFontTx/>
              <a:buChar char="•"/>
            </a:pPr>
            <a:r>
              <a:rPr lang="en-US" altLang="en-US" sz="2400">
                <a:latin typeface="Times New Roman" panose="02020603050405020304" pitchFamily="18" charset="0"/>
              </a:rPr>
              <a:t>Could handle epistemic uncertainty too if ‘samples’ were given as intervals</a:t>
            </a:r>
          </a:p>
        </p:txBody>
      </p:sp>
    </p:spTree>
  </p:cSld>
  <p:clrMapOvr>
    <a:masterClrMapping/>
  </p:clrMapOvr>
</p:sld>
</file>

<file path=ppt/slides/slide1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5106" name="Title 1"/>
          <p:cNvSpPr>
            <a:spLocks noGrp="1"/>
          </p:cNvSpPr>
          <p:nvPr>
            <p:ph type="title" idx="4294967295"/>
          </p:nvPr>
        </p:nvSpPr>
        <p:spPr/>
        <p:txBody>
          <a:bodyPr/>
          <a:lstStyle/>
          <a:p>
            <a:r>
              <a:rPr lang="en-US" altLang="en-US"/>
              <a:t>Distributional confidence limits</a:t>
            </a:r>
          </a:p>
        </p:txBody>
      </p:sp>
      <p:grpSp>
        <p:nvGrpSpPr>
          <p:cNvPr id="175107" name="Group 81"/>
          <p:cNvGrpSpPr>
            <a:grpSpLocks/>
          </p:cNvGrpSpPr>
          <p:nvPr/>
        </p:nvGrpSpPr>
        <p:grpSpPr bwMode="auto">
          <a:xfrm>
            <a:off x="3352800" y="2209800"/>
            <a:ext cx="3559175" cy="3468688"/>
            <a:chOff x="2114" y="1392"/>
            <a:chExt cx="2242" cy="2185"/>
          </a:xfrm>
        </p:grpSpPr>
        <p:grpSp>
          <p:nvGrpSpPr>
            <p:cNvPr id="175251" name="Group 82"/>
            <p:cNvGrpSpPr>
              <a:grpSpLocks/>
            </p:cNvGrpSpPr>
            <p:nvPr/>
          </p:nvGrpSpPr>
          <p:grpSpPr bwMode="auto">
            <a:xfrm>
              <a:off x="2251" y="1392"/>
              <a:ext cx="2105" cy="1968"/>
              <a:chOff x="2251" y="1392"/>
              <a:chExt cx="2105" cy="1968"/>
            </a:xfrm>
          </p:grpSpPr>
          <p:grpSp>
            <p:nvGrpSpPr>
              <p:cNvPr id="175258" name="Group 83"/>
              <p:cNvGrpSpPr>
                <a:grpSpLocks/>
              </p:cNvGrpSpPr>
              <p:nvPr/>
            </p:nvGrpSpPr>
            <p:grpSpPr bwMode="auto">
              <a:xfrm>
                <a:off x="2251" y="1830"/>
                <a:ext cx="1255" cy="1530"/>
                <a:chOff x="2251" y="1830"/>
                <a:chExt cx="1255" cy="1530"/>
              </a:xfrm>
            </p:grpSpPr>
            <p:grpSp>
              <p:nvGrpSpPr>
                <p:cNvPr id="175265" name="Group 84"/>
                <p:cNvGrpSpPr>
                  <a:grpSpLocks/>
                </p:cNvGrpSpPr>
                <p:nvPr/>
              </p:nvGrpSpPr>
              <p:grpSpPr bwMode="auto">
                <a:xfrm>
                  <a:off x="2251" y="2046"/>
                  <a:ext cx="1098" cy="1314"/>
                  <a:chOff x="2251" y="2046"/>
                  <a:chExt cx="1098" cy="1314"/>
                </a:xfrm>
              </p:grpSpPr>
              <p:grpSp>
                <p:nvGrpSpPr>
                  <p:cNvPr id="175269" name="Group 85"/>
                  <p:cNvGrpSpPr>
                    <a:grpSpLocks/>
                  </p:cNvGrpSpPr>
                  <p:nvPr/>
                </p:nvGrpSpPr>
                <p:grpSpPr bwMode="auto">
                  <a:xfrm>
                    <a:off x="2251" y="2412"/>
                    <a:ext cx="851" cy="948"/>
                    <a:chOff x="2251" y="2412"/>
                    <a:chExt cx="851" cy="948"/>
                  </a:xfrm>
                </p:grpSpPr>
                <p:grpSp>
                  <p:nvGrpSpPr>
                    <p:cNvPr id="175275" name="Group 86"/>
                    <p:cNvGrpSpPr>
                      <a:grpSpLocks/>
                    </p:cNvGrpSpPr>
                    <p:nvPr/>
                  </p:nvGrpSpPr>
                  <p:grpSpPr bwMode="auto">
                    <a:xfrm>
                      <a:off x="2251" y="2850"/>
                      <a:ext cx="522" cy="510"/>
                      <a:chOff x="2251" y="2850"/>
                      <a:chExt cx="522" cy="510"/>
                    </a:xfrm>
                  </p:grpSpPr>
                  <p:grpSp>
                    <p:nvGrpSpPr>
                      <p:cNvPr id="175284" name="Group 87"/>
                      <p:cNvGrpSpPr>
                        <a:grpSpLocks/>
                      </p:cNvGrpSpPr>
                      <p:nvPr/>
                    </p:nvGrpSpPr>
                    <p:grpSpPr bwMode="auto">
                      <a:xfrm>
                        <a:off x="2251" y="3138"/>
                        <a:ext cx="137" cy="222"/>
                        <a:chOff x="2251" y="3138"/>
                        <a:chExt cx="137" cy="222"/>
                      </a:xfrm>
                    </p:grpSpPr>
                    <p:sp>
                      <p:nvSpPr>
                        <p:cNvPr id="175291" name="Freeform 88"/>
                        <p:cNvSpPr>
                          <a:spLocks/>
                        </p:cNvSpPr>
                        <p:nvPr/>
                      </p:nvSpPr>
                      <p:spPr bwMode="auto">
                        <a:xfrm>
                          <a:off x="2251" y="3288"/>
                          <a:ext cx="18" cy="72"/>
                        </a:xfrm>
                        <a:custGeom>
                          <a:avLst/>
                          <a:gdLst>
                            <a:gd name="T0" fmla="*/ 0 w 2"/>
                            <a:gd name="T1" fmla="*/ 2147483647 h 12"/>
                            <a:gd name="T2" fmla="*/ 2147483647 w 2"/>
                            <a:gd name="T3" fmla="*/ 2147483647 h 12"/>
                            <a:gd name="T4" fmla="*/ 2147483647 w 2"/>
                            <a:gd name="T5" fmla="*/ 0 h 12"/>
                            <a:gd name="T6" fmla="*/ 0 60000 65536"/>
                            <a:gd name="T7" fmla="*/ 0 60000 65536"/>
                            <a:gd name="T8" fmla="*/ 0 60000 65536"/>
                            <a:gd name="T9" fmla="*/ 0 w 2"/>
                            <a:gd name="T10" fmla="*/ 0 h 12"/>
                            <a:gd name="T11" fmla="*/ 2 w 2"/>
                            <a:gd name="T12" fmla="*/ 12 h 12"/>
                          </a:gdLst>
                          <a:ahLst/>
                          <a:cxnLst>
                            <a:cxn ang="T6">
                              <a:pos x="T0" y="T1"/>
                            </a:cxn>
                            <a:cxn ang="T7">
                              <a:pos x="T2" y="T3"/>
                            </a:cxn>
                            <a:cxn ang="T8">
                              <a:pos x="T4" y="T5"/>
                            </a:cxn>
                          </a:cxnLst>
                          <a:rect l="T9" t="T10" r="T11" b="T12"/>
                          <a:pathLst>
                            <a:path w="2" h="12">
                              <a:moveTo>
                                <a:pt x="0" y="12"/>
                              </a:moveTo>
                              <a:lnTo>
                                <a:pt x="2" y="12"/>
                              </a:lnTo>
                              <a:lnTo>
                                <a:pt x="2" y="0"/>
                              </a:lnTo>
                            </a:path>
                          </a:pathLst>
                        </a:cu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5292" name="Freeform 89"/>
                        <p:cNvSpPr>
                          <a:spLocks/>
                        </p:cNvSpPr>
                        <p:nvPr/>
                      </p:nvSpPr>
                      <p:spPr bwMode="auto">
                        <a:xfrm>
                          <a:off x="2269" y="3210"/>
                          <a:ext cx="64" cy="78"/>
                        </a:xfrm>
                        <a:custGeom>
                          <a:avLst/>
                          <a:gdLst>
                            <a:gd name="T0" fmla="*/ 0 w 7"/>
                            <a:gd name="T1" fmla="*/ 2147483647 h 13"/>
                            <a:gd name="T2" fmla="*/ 2147483647 w 7"/>
                            <a:gd name="T3" fmla="*/ 2147483647 h 13"/>
                            <a:gd name="T4" fmla="*/ 2147483647 w 7"/>
                            <a:gd name="T5" fmla="*/ 0 h 13"/>
                            <a:gd name="T6" fmla="*/ 0 60000 65536"/>
                            <a:gd name="T7" fmla="*/ 0 60000 65536"/>
                            <a:gd name="T8" fmla="*/ 0 60000 65536"/>
                            <a:gd name="T9" fmla="*/ 0 w 7"/>
                            <a:gd name="T10" fmla="*/ 0 h 13"/>
                            <a:gd name="T11" fmla="*/ 7 w 7"/>
                            <a:gd name="T12" fmla="*/ 13 h 13"/>
                          </a:gdLst>
                          <a:ahLst/>
                          <a:cxnLst>
                            <a:cxn ang="T6">
                              <a:pos x="T0" y="T1"/>
                            </a:cxn>
                            <a:cxn ang="T7">
                              <a:pos x="T2" y="T3"/>
                            </a:cxn>
                            <a:cxn ang="T8">
                              <a:pos x="T4" y="T5"/>
                            </a:cxn>
                          </a:cxnLst>
                          <a:rect l="T9" t="T10" r="T11" b="T12"/>
                          <a:pathLst>
                            <a:path w="7" h="13">
                              <a:moveTo>
                                <a:pt x="0" y="13"/>
                              </a:moveTo>
                              <a:lnTo>
                                <a:pt x="7" y="13"/>
                              </a:lnTo>
                              <a:lnTo>
                                <a:pt x="7" y="0"/>
                              </a:lnTo>
                            </a:path>
                          </a:pathLst>
                        </a:cu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5293" name="Freeform 90"/>
                        <p:cNvSpPr>
                          <a:spLocks/>
                        </p:cNvSpPr>
                        <p:nvPr/>
                      </p:nvSpPr>
                      <p:spPr bwMode="auto">
                        <a:xfrm>
                          <a:off x="2333" y="3138"/>
                          <a:ext cx="55" cy="72"/>
                        </a:xfrm>
                        <a:custGeom>
                          <a:avLst/>
                          <a:gdLst>
                            <a:gd name="T0" fmla="*/ 0 w 6"/>
                            <a:gd name="T1" fmla="*/ 2147483647 h 12"/>
                            <a:gd name="T2" fmla="*/ 2147483647 w 6"/>
                            <a:gd name="T3" fmla="*/ 2147483647 h 12"/>
                            <a:gd name="T4" fmla="*/ 2147483647 w 6"/>
                            <a:gd name="T5" fmla="*/ 0 h 12"/>
                            <a:gd name="T6" fmla="*/ 0 60000 65536"/>
                            <a:gd name="T7" fmla="*/ 0 60000 65536"/>
                            <a:gd name="T8" fmla="*/ 0 60000 65536"/>
                            <a:gd name="T9" fmla="*/ 0 w 6"/>
                            <a:gd name="T10" fmla="*/ 0 h 12"/>
                            <a:gd name="T11" fmla="*/ 6 w 6"/>
                            <a:gd name="T12" fmla="*/ 12 h 12"/>
                          </a:gdLst>
                          <a:ahLst/>
                          <a:cxnLst>
                            <a:cxn ang="T6">
                              <a:pos x="T0" y="T1"/>
                            </a:cxn>
                            <a:cxn ang="T7">
                              <a:pos x="T2" y="T3"/>
                            </a:cxn>
                            <a:cxn ang="T8">
                              <a:pos x="T4" y="T5"/>
                            </a:cxn>
                          </a:cxnLst>
                          <a:rect l="T9" t="T10" r="T11" b="T12"/>
                          <a:pathLst>
                            <a:path w="6" h="12">
                              <a:moveTo>
                                <a:pt x="0" y="12"/>
                              </a:moveTo>
                              <a:lnTo>
                                <a:pt x="6" y="12"/>
                              </a:lnTo>
                              <a:lnTo>
                                <a:pt x="6" y="0"/>
                              </a:lnTo>
                            </a:path>
                          </a:pathLst>
                        </a:cu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175285" name="Group 91"/>
                      <p:cNvGrpSpPr>
                        <a:grpSpLocks/>
                      </p:cNvGrpSpPr>
                      <p:nvPr/>
                    </p:nvGrpSpPr>
                    <p:grpSpPr bwMode="auto">
                      <a:xfrm>
                        <a:off x="2388" y="2850"/>
                        <a:ext cx="385" cy="288"/>
                        <a:chOff x="2388" y="2850"/>
                        <a:chExt cx="385" cy="288"/>
                      </a:xfrm>
                    </p:grpSpPr>
                    <p:sp>
                      <p:nvSpPr>
                        <p:cNvPr id="175286" name="Freeform 92"/>
                        <p:cNvSpPr>
                          <a:spLocks/>
                        </p:cNvSpPr>
                        <p:nvPr/>
                      </p:nvSpPr>
                      <p:spPr bwMode="auto">
                        <a:xfrm>
                          <a:off x="2388" y="3066"/>
                          <a:ext cx="266" cy="72"/>
                        </a:xfrm>
                        <a:custGeom>
                          <a:avLst/>
                          <a:gdLst>
                            <a:gd name="T0" fmla="*/ 0 w 29"/>
                            <a:gd name="T1" fmla="*/ 2147483647 h 12"/>
                            <a:gd name="T2" fmla="*/ 2147483647 w 29"/>
                            <a:gd name="T3" fmla="*/ 2147483647 h 12"/>
                            <a:gd name="T4" fmla="*/ 2147483647 w 29"/>
                            <a:gd name="T5" fmla="*/ 0 h 12"/>
                            <a:gd name="T6" fmla="*/ 0 60000 65536"/>
                            <a:gd name="T7" fmla="*/ 0 60000 65536"/>
                            <a:gd name="T8" fmla="*/ 0 60000 65536"/>
                            <a:gd name="T9" fmla="*/ 0 w 29"/>
                            <a:gd name="T10" fmla="*/ 0 h 12"/>
                            <a:gd name="T11" fmla="*/ 29 w 29"/>
                            <a:gd name="T12" fmla="*/ 12 h 12"/>
                          </a:gdLst>
                          <a:ahLst/>
                          <a:cxnLst>
                            <a:cxn ang="T6">
                              <a:pos x="T0" y="T1"/>
                            </a:cxn>
                            <a:cxn ang="T7">
                              <a:pos x="T2" y="T3"/>
                            </a:cxn>
                            <a:cxn ang="T8">
                              <a:pos x="T4" y="T5"/>
                            </a:cxn>
                          </a:cxnLst>
                          <a:rect l="T9" t="T10" r="T11" b="T12"/>
                          <a:pathLst>
                            <a:path w="29" h="12">
                              <a:moveTo>
                                <a:pt x="0" y="12"/>
                              </a:moveTo>
                              <a:lnTo>
                                <a:pt x="29" y="12"/>
                              </a:lnTo>
                              <a:lnTo>
                                <a:pt x="29" y="0"/>
                              </a:lnTo>
                            </a:path>
                          </a:pathLst>
                        </a:cu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nvGrpSpPr>
                        <p:cNvPr id="175287" name="Group 93"/>
                        <p:cNvGrpSpPr>
                          <a:grpSpLocks/>
                        </p:cNvGrpSpPr>
                        <p:nvPr/>
                      </p:nvGrpSpPr>
                      <p:grpSpPr bwMode="auto">
                        <a:xfrm>
                          <a:off x="2654" y="2850"/>
                          <a:ext cx="119" cy="216"/>
                          <a:chOff x="2654" y="2850"/>
                          <a:chExt cx="119" cy="216"/>
                        </a:xfrm>
                      </p:grpSpPr>
                      <p:sp>
                        <p:nvSpPr>
                          <p:cNvPr id="175288" name="Freeform 94"/>
                          <p:cNvSpPr>
                            <a:spLocks/>
                          </p:cNvSpPr>
                          <p:nvPr/>
                        </p:nvSpPr>
                        <p:spPr bwMode="auto">
                          <a:xfrm>
                            <a:off x="2654" y="2994"/>
                            <a:ext cx="55" cy="72"/>
                          </a:xfrm>
                          <a:custGeom>
                            <a:avLst/>
                            <a:gdLst>
                              <a:gd name="T0" fmla="*/ 0 w 6"/>
                              <a:gd name="T1" fmla="*/ 2147483647 h 12"/>
                              <a:gd name="T2" fmla="*/ 2147483647 w 6"/>
                              <a:gd name="T3" fmla="*/ 2147483647 h 12"/>
                              <a:gd name="T4" fmla="*/ 2147483647 w 6"/>
                              <a:gd name="T5" fmla="*/ 0 h 12"/>
                              <a:gd name="T6" fmla="*/ 0 60000 65536"/>
                              <a:gd name="T7" fmla="*/ 0 60000 65536"/>
                              <a:gd name="T8" fmla="*/ 0 60000 65536"/>
                              <a:gd name="T9" fmla="*/ 0 w 6"/>
                              <a:gd name="T10" fmla="*/ 0 h 12"/>
                              <a:gd name="T11" fmla="*/ 6 w 6"/>
                              <a:gd name="T12" fmla="*/ 12 h 12"/>
                            </a:gdLst>
                            <a:ahLst/>
                            <a:cxnLst>
                              <a:cxn ang="T6">
                                <a:pos x="T0" y="T1"/>
                              </a:cxn>
                              <a:cxn ang="T7">
                                <a:pos x="T2" y="T3"/>
                              </a:cxn>
                              <a:cxn ang="T8">
                                <a:pos x="T4" y="T5"/>
                              </a:cxn>
                            </a:cxnLst>
                            <a:rect l="T9" t="T10" r="T11" b="T12"/>
                            <a:pathLst>
                              <a:path w="6" h="12">
                                <a:moveTo>
                                  <a:pt x="0" y="12"/>
                                </a:moveTo>
                                <a:lnTo>
                                  <a:pt x="6" y="12"/>
                                </a:lnTo>
                                <a:lnTo>
                                  <a:pt x="6" y="0"/>
                                </a:lnTo>
                              </a:path>
                            </a:pathLst>
                          </a:cu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5289" name="Freeform 95"/>
                          <p:cNvSpPr>
                            <a:spLocks/>
                          </p:cNvSpPr>
                          <p:nvPr/>
                        </p:nvSpPr>
                        <p:spPr bwMode="auto">
                          <a:xfrm>
                            <a:off x="2709" y="2922"/>
                            <a:ext cx="18" cy="72"/>
                          </a:xfrm>
                          <a:custGeom>
                            <a:avLst/>
                            <a:gdLst>
                              <a:gd name="T0" fmla="*/ 0 w 2"/>
                              <a:gd name="T1" fmla="*/ 2147483647 h 12"/>
                              <a:gd name="T2" fmla="*/ 2147483647 w 2"/>
                              <a:gd name="T3" fmla="*/ 2147483647 h 12"/>
                              <a:gd name="T4" fmla="*/ 2147483647 w 2"/>
                              <a:gd name="T5" fmla="*/ 0 h 12"/>
                              <a:gd name="T6" fmla="*/ 0 60000 65536"/>
                              <a:gd name="T7" fmla="*/ 0 60000 65536"/>
                              <a:gd name="T8" fmla="*/ 0 60000 65536"/>
                              <a:gd name="T9" fmla="*/ 0 w 2"/>
                              <a:gd name="T10" fmla="*/ 0 h 12"/>
                              <a:gd name="T11" fmla="*/ 2 w 2"/>
                              <a:gd name="T12" fmla="*/ 12 h 12"/>
                            </a:gdLst>
                            <a:ahLst/>
                            <a:cxnLst>
                              <a:cxn ang="T6">
                                <a:pos x="T0" y="T1"/>
                              </a:cxn>
                              <a:cxn ang="T7">
                                <a:pos x="T2" y="T3"/>
                              </a:cxn>
                              <a:cxn ang="T8">
                                <a:pos x="T4" y="T5"/>
                              </a:cxn>
                            </a:cxnLst>
                            <a:rect l="T9" t="T10" r="T11" b="T12"/>
                            <a:pathLst>
                              <a:path w="2" h="12">
                                <a:moveTo>
                                  <a:pt x="0" y="12"/>
                                </a:moveTo>
                                <a:lnTo>
                                  <a:pt x="2" y="12"/>
                                </a:lnTo>
                                <a:lnTo>
                                  <a:pt x="2" y="0"/>
                                </a:lnTo>
                              </a:path>
                            </a:pathLst>
                          </a:cu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5290" name="Freeform 96"/>
                          <p:cNvSpPr>
                            <a:spLocks/>
                          </p:cNvSpPr>
                          <p:nvPr/>
                        </p:nvSpPr>
                        <p:spPr bwMode="auto">
                          <a:xfrm>
                            <a:off x="2727" y="2850"/>
                            <a:ext cx="46" cy="72"/>
                          </a:xfrm>
                          <a:custGeom>
                            <a:avLst/>
                            <a:gdLst>
                              <a:gd name="T0" fmla="*/ 0 w 5"/>
                              <a:gd name="T1" fmla="*/ 2147483647 h 12"/>
                              <a:gd name="T2" fmla="*/ 2147483647 w 5"/>
                              <a:gd name="T3" fmla="*/ 2147483647 h 12"/>
                              <a:gd name="T4" fmla="*/ 2147483647 w 5"/>
                              <a:gd name="T5" fmla="*/ 0 h 12"/>
                              <a:gd name="T6" fmla="*/ 0 60000 65536"/>
                              <a:gd name="T7" fmla="*/ 0 60000 65536"/>
                              <a:gd name="T8" fmla="*/ 0 60000 65536"/>
                              <a:gd name="T9" fmla="*/ 0 w 5"/>
                              <a:gd name="T10" fmla="*/ 0 h 12"/>
                              <a:gd name="T11" fmla="*/ 5 w 5"/>
                              <a:gd name="T12" fmla="*/ 12 h 12"/>
                            </a:gdLst>
                            <a:ahLst/>
                            <a:cxnLst>
                              <a:cxn ang="T6">
                                <a:pos x="T0" y="T1"/>
                              </a:cxn>
                              <a:cxn ang="T7">
                                <a:pos x="T2" y="T3"/>
                              </a:cxn>
                              <a:cxn ang="T8">
                                <a:pos x="T4" y="T5"/>
                              </a:cxn>
                            </a:cxnLst>
                            <a:rect l="T9" t="T10" r="T11" b="T12"/>
                            <a:pathLst>
                              <a:path w="5" h="12">
                                <a:moveTo>
                                  <a:pt x="0" y="12"/>
                                </a:moveTo>
                                <a:lnTo>
                                  <a:pt x="5" y="12"/>
                                </a:lnTo>
                                <a:lnTo>
                                  <a:pt x="5" y="0"/>
                                </a:lnTo>
                              </a:path>
                            </a:pathLst>
                          </a:cu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grpSp>
                <p:grpSp>
                  <p:nvGrpSpPr>
                    <p:cNvPr id="175276" name="Group 97"/>
                    <p:cNvGrpSpPr>
                      <a:grpSpLocks/>
                    </p:cNvGrpSpPr>
                    <p:nvPr/>
                  </p:nvGrpSpPr>
                  <p:grpSpPr bwMode="auto">
                    <a:xfrm>
                      <a:off x="2773" y="2628"/>
                      <a:ext cx="36" cy="222"/>
                      <a:chOff x="2773" y="2628"/>
                      <a:chExt cx="36" cy="222"/>
                    </a:xfrm>
                  </p:grpSpPr>
                  <p:sp>
                    <p:nvSpPr>
                      <p:cNvPr id="175281" name="Freeform 98"/>
                      <p:cNvSpPr>
                        <a:spLocks/>
                      </p:cNvSpPr>
                      <p:nvPr/>
                    </p:nvSpPr>
                    <p:spPr bwMode="auto">
                      <a:xfrm>
                        <a:off x="2773" y="2778"/>
                        <a:ext cx="18" cy="72"/>
                      </a:xfrm>
                      <a:custGeom>
                        <a:avLst/>
                        <a:gdLst>
                          <a:gd name="T0" fmla="*/ 0 w 2"/>
                          <a:gd name="T1" fmla="*/ 2147483647 h 12"/>
                          <a:gd name="T2" fmla="*/ 2147483647 w 2"/>
                          <a:gd name="T3" fmla="*/ 2147483647 h 12"/>
                          <a:gd name="T4" fmla="*/ 2147483647 w 2"/>
                          <a:gd name="T5" fmla="*/ 0 h 12"/>
                          <a:gd name="T6" fmla="*/ 0 60000 65536"/>
                          <a:gd name="T7" fmla="*/ 0 60000 65536"/>
                          <a:gd name="T8" fmla="*/ 0 60000 65536"/>
                          <a:gd name="T9" fmla="*/ 0 w 2"/>
                          <a:gd name="T10" fmla="*/ 0 h 12"/>
                          <a:gd name="T11" fmla="*/ 2 w 2"/>
                          <a:gd name="T12" fmla="*/ 12 h 12"/>
                        </a:gdLst>
                        <a:ahLst/>
                        <a:cxnLst>
                          <a:cxn ang="T6">
                            <a:pos x="T0" y="T1"/>
                          </a:cxn>
                          <a:cxn ang="T7">
                            <a:pos x="T2" y="T3"/>
                          </a:cxn>
                          <a:cxn ang="T8">
                            <a:pos x="T4" y="T5"/>
                          </a:cxn>
                        </a:cxnLst>
                        <a:rect l="T9" t="T10" r="T11" b="T12"/>
                        <a:pathLst>
                          <a:path w="2" h="12">
                            <a:moveTo>
                              <a:pt x="0" y="12"/>
                            </a:moveTo>
                            <a:lnTo>
                              <a:pt x="2" y="12"/>
                            </a:lnTo>
                            <a:lnTo>
                              <a:pt x="2" y="0"/>
                            </a:lnTo>
                          </a:path>
                        </a:pathLst>
                      </a:cu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5282" name="Freeform 99"/>
                      <p:cNvSpPr>
                        <a:spLocks/>
                      </p:cNvSpPr>
                      <p:nvPr/>
                    </p:nvSpPr>
                    <p:spPr bwMode="auto">
                      <a:xfrm>
                        <a:off x="2791" y="2700"/>
                        <a:ext cx="2" cy="78"/>
                      </a:xfrm>
                      <a:custGeom>
                        <a:avLst/>
                        <a:gdLst>
                          <a:gd name="T0" fmla="*/ 0 w 2"/>
                          <a:gd name="T1" fmla="*/ 2147483647 h 13"/>
                          <a:gd name="T2" fmla="*/ 0 w 2"/>
                          <a:gd name="T3" fmla="*/ 2147483647 h 13"/>
                          <a:gd name="T4" fmla="*/ 0 w 2"/>
                          <a:gd name="T5" fmla="*/ 0 h 13"/>
                          <a:gd name="T6" fmla="*/ 0 60000 65536"/>
                          <a:gd name="T7" fmla="*/ 0 60000 65536"/>
                          <a:gd name="T8" fmla="*/ 0 60000 65536"/>
                          <a:gd name="T9" fmla="*/ 0 w 2"/>
                          <a:gd name="T10" fmla="*/ 0 h 13"/>
                          <a:gd name="T11" fmla="*/ 2 w 2"/>
                          <a:gd name="T12" fmla="*/ 13 h 13"/>
                        </a:gdLst>
                        <a:ahLst/>
                        <a:cxnLst>
                          <a:cxn ang="T6">
                            <a:pos x="T0" y="T1"/>
                          </a:cxn>
                          <a:cxn ang="T7">
                            <a:pos x="T2" y="T3"/>
                          </a:cxn>
                          <a:cxn ang="T8">
                            <a:pos x="T4" y="T5"/>
                          </a:cxn>
                        </a:cxnLst>
                        <a:rect l="T9" t="T10" r="T11" b="T12"/>
                        <a:pathLst>
                          <a:path w="2" h="13">
                            <a:moveTo>
                              <a:pt x="0" y="13"/>
                            </a:moveTo>
                            <a:lnTo>
                              <a:pt x="0" y="13"/>
                            </a:lnTo>
                            <a:lnTo>
                              <a:pt x="0" y="0"/>
                            </a:lnTo>
                          </a:path>
                        </a:pathLst>
                      </a:cu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5283" name="Freeform 100"/>
                      <p:cNvSpPr>
                        <a:spLocks/>
                      </p:cNvSpPr>
                      <p:nvPr/>
                    </p:nvSpPr>
                    <p:spPr bwMode="auto">
                      <a:xfrm>
                        <a:off x="2791" y="2628"/>
                        <a:ext cx="18" cy="72"/>
                      </a:xfrm>
                      <a:custGeom>
                        <a:avLst/>
                        <a:gdLst>
                          <a:gd name="T0" fmla="*/ 0 w 2"/>
                          <a:gd name="T1" fmla="*/ 2147483647 h 12"/>
                          <a:gd name="T2" fmla="*/ 2147483647 w 2"/>
                          <a:gd name="T3" fmla="*/ 2147483647 h 12"/>
                          <a:gd name="T4" fmla="*/ 2147483647 w 2"/>
                          <a:gd name="T5" fmla="*/ 0 h 12"/>
                          <a:gd name="T6" fmla="*/ 0 60000 65536"/>
                          <a:gd name="T7" fmla="*/ 0 60000 65536"/>
                          <a:gd name="T8" fmla="*/ 0 60000 65536"/>
                          <a:gd name="T9" fmla="*/ 0 w 2"/>
                          <a:gd name="T10" fmla="*/ 0 h 12"/>
                          <a:gd name="T11" fmla="*/ 2 w 2"/>
                          <a:gd name="T12" fmla="*/ 12 h 12"/>
                        </a:gdLst>
                        <a:ahLst/>
                        <a:cxnLst>
                          <a:cxn ang="T6">
                            <a:pos x="T0" y="T1"/>
                          </a:cxn>
                          <a:cxn ang="T7">
                            <a:pos x="T2" y="T3"/>
                          </a:cxn>
                          <a:cxn ang="T8">
                            <a:pos x="T4" y="T5"/>
                          </a:cxn>
                        </a:cxnLst>
                        <a:rect l="T9" t="T10" r="T11" b="T12"/>
                        <a:pathLst>
                          <a:path w="2" h="12">
                            <a:moveTo>
                              <a:pt x="0" y="12"/>
                            </a:moveTo>
                            <a:lnTo>
                              <a:pt x="2" y="12"/>
                            </a:lnTo>
                            <a:lnTo>
                              <a:pt x="2" y="0"/>
                            </a:lnTo>
                          </a:path>
                        </a:pathLst>
                      </a:cu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175277" name="Group 101"/>
                    <p:cNvGrpSpPr>
                      <a:grpSpLocks/>
                    </p:cNvGrpSpPr>
                    <p:nvPr/>
                  </p:nvGrpSpPr>
                  <p:grpSpPr bwMode="auto">
                    <a:xfrm>
                      <a:off x="2809" y="2412"/>
                      <a:ext cx="293" cy="216"/>
                      <a:chOff x="2809" y="2412"/>
                      <a:chExt cx="293" cy="216"/>
                    </a:xfrm>
                  </p:grpSpPr>
                  <p:sp>
                    <p:nvSpPr>
                      <p:cNvPr id="175278" name="Freeform 102"/>
                      <p:cNvSpPr>
                        <a:spLocks/>
                      </p:cNvSpPr>
                      <p:nvPr/>
                    </p:nvSpPr>
                    <p:spPr bwMode="auto">
                      <a:xfrm>
                        <a:off x="2809" y="2556"/>
                        <a:ext cx="156" cy="72"/>
                      </a:xfrm>
                      <a:custGeom>
                        <a:avLst/>
                        <a:gdLst>
                          <a:gd name="T0" fmla="*/ 0 w 17"/>
                          <a:gd name="T1" fmla="*/ 2147483647 h 12"/>
                          <a:gd name="T2" fmla="*/ 2147483647 w 17"/>
                          <a:gd name="T3" fmla="*/ 2147483647 h 12"/>
                          <a:gd name="T4" fmla="*/ 2147483647 w 17"/>
                          <a:gd name="T5" fmla="*/ 0 h 12"/>
                          <a:gd name="T6" fmla="*/ 0 60000 65536"/>
                          <a:gd name="T7" fmla="*/ 0 60000 65536"/>
                          <a:gd name="T8" fmla="*/ 0 60000 65536"/>
                          <a:gd name="T9" fmla="*/ 0 w 17"/>
                          <a:gd name="T10" fmla="*/ 0 h 12"/>
                          <a:gd name="T11" fmla="*/ 17 w 17"/>
                          <a:gd name="T12" fmla="*/ 12 h 12"/>
                        </a:gdLst>
                        <a:ahLst/>
                        <a:cxnLst>
                          <a:cxn ang="T6">
                            <a:pos x="T0" y="T1"/>
                          </a:cxn>
                          <a:cxn ang="T7">
                            <a:pos x="T2" y="T3"/>
                          </a:cxn>
                          <a:cxn ang="T8">
                            <a:pos x="T4" y="T5"/>
                          </a:cxn>
                        </a:cxnLst>
                        <a:rect l="T9" t="T10" r="T11" b="T12"/>
                        <a:pathLst>
                          <a:path w="17" h="12">
                            <a:moveTo>
                              <a:pt x="0" y="12"/>
                            </a:moveTo>
                            <a:lnTo>
                              <a:pt x="17" y="12"/>
                            </a:lnTo>
                            <a:lnTo>
                              <a:pt x="17" y="0"/>
                            </a:lnTo>
                          </a:path>
                        </a:pathLst>
                      </a:cu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5279" name="Freeform 103"/>
                      <p:cNvSpPr>
                        <a:spLocks/>
                      </p:cNvSpPr>
                      <p:nvPr/>
                    </p:nvSpPr>
                    <p:spPr bwMode="auto">
                      <a:xfrm>
                        <a:off x="2965" y="2484"/>
                        <a:ext cx="119" cy="72"/>
                      </a:xfrm>
                      <a:custGeom>
                        <a:avLst/>
                        <a:gdLst>
                          <a:gd name="T0" fmla="*/ 0 w 13"/>
                          <a:gd name="T1" fmla="*/ 2147483647 h 12"/>
                          <a:gd name="T2" fmla="*/ 2147483647 w 13"/>
                          <a:gd name="T3" fmla="*/ 2147483647 h 12"/>
                          <a:gd name="T4" fmla="*/ 2147483647 w 13"/>
                          <a:gd name="T5" fmla="*/ 0 h 12"/>
                          <a:gd name="T6" fmla="*/ 0 60000 65536"/>
                          <a:gd name="T7" fmla="*/ 0 60000 65536"/>
                          <a:gd name="T8" fmla="*/ 0 60000 65536"/>
                          <a:gd name="T9" fmla="*/ 0 w 13"/>
                          <a:gd name="T10" fmla="*/ 0 h 12"/>
                          <a:gd name="T11" fmla="*/ 13 w 13"/>
                          <a:gd name="T12" fmla="*/ 12 h 12"/>
                        </a:gdLst>
                        <a:ahLst/>
                        <a:cxnLst>
                          <a:cxn ang="T6">
                            <a:pos x="T0" y="T1"/>
                          </a:cxn>
                          <a:cxn ang="T7">
                            <a:pos x="T2" y="T3"/>
                          </a:cxn>
                          <a:cxn ang="T8">
                            <a:pos x="T4" y="T5"/>
                          </a:cxn>
                        </a:cxnLst>
                        <a:rect l="T9" t="T10" r="T11" b="T12"/>
                        <a:pathLst>
                          <a:path w="13" h="12">
                            <a:moveTo>
                              <a:pt x="0" y="12"/>
                            </a:moveTo>
                            <a:lnTo>
                              <a:pt x="13" y="12"/>
                            </a:lnTo>
                            <a:lnTo>
                              <a:pt x="13" y="0"/>
                            </a:lnTo>
                          </a:path>
                        </a:pathLst>
                      </a:cu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5280" name="Freeform 104"/>
                      <p:cNvSpPr>
                        <a:spLocks/>
                      </p:cNvSpPr>
                      <p:nvPr/>
                    </p:nvSpPr>
                    <p:spPr bwMode="auto">
                      <a:xfrm>
                        <a:off x="3084" y="2412"/>
                        <a:ext cx="18" cy="72"/>
                      </a:xfrm>
                      <a:custGeom>
                        <a:avLst/>
                        <a:gdLst>
                          <a:gd name="T0" fmla="*/ 0 w 2"/>
                          <a:gd name="T1" fmla="*/ 2147483647 h 12"/>
                          <a:gd name="T2" fmla="*/ 2147483647 w 2"/>
                          <a:gd name="T3" fmla="*/ 2147483647 h 12"/>
                          <a:gd name="T4" fmla="*/ 2147483647 w 2"/>
                          <a:gd name="T5" fmla="*/ 0 h 12"/>
                          <a:gd name="T6" fmla="*/ 0 60000 65536"/>
                          <a:gd name="T7" fmla="*/ 0 60000 65536"/>
                          <a:gd name="T8" fmla="*/ 0 60000 65536"/>
                          <a:gd name="T9" fmla="*/ 0 w 2"/>
                          <a:gd name="T10" fmla="*/ 0 h 12"/>
                          <a:gd name="T11" fmla="*/ 2 w 2"/>
                          <a:gd name="T12" fmla="*/ 12 h 12"/>
                        </a:gdLst>
                        <a:ahLst/>
                        <a:cxnLst>
                          <a:cxn ang="T6">
                            <a:pos x="T0" y="T1"/>
                          </a:cxn>
                          <a:cxn ang="T7">
                            <a:pos x="T2" y="T3"/>
                          </a:cxn>
                          <a:cxn ang="T8">
                            <a:pos x="T4" y="T5"/>
                          </a:cxn>
                        </a:cxnLst>
                        <a:rect l="T9" t="T10" r="T11" b="T12"/>
                        <a:pathLst>
                          <a:path w="2" h="12">
                            <a:moveTo>
                              <a:pt x="0" y="12"/>
                            </a:moveTo>
                            <a:lnTo>
                              <a:pt x="2" y="12"/>
                            </a:lnTo>
                            <a:lnTo>
                              <a:pt x="2" y="0"/>
                            </a:lnTo>
                          </a:path>
                        </a:pathLst>
                      </a:cu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sp>
                <p:nvSpPr>
                  <p:cNvPr id="175270" name="Freeform 105"/>
                  <p:cNvSpPr>
                    <a:spLocks/>
                  </p:cNvSpPr>
                  <p:nvPr/>
                </p:nvSpPr>
                <p:spPr bwMode="auto">
                  <a:xfrm>
                    <a:off x="3102" y="2340"/>
                    <a:ext cx="64" cy="72"/>
                  </a:xfrm>
                  <a:custGeom>
                    <a:avLst/>
                    <a:gdLst>
                      <a:gd name="T0" fmla="*/ 0 w 7"/>
                      <a:gd name="T1" fmla="*/ 2147483647 h 12"/>
                      <a:gd name="T2" fmla="*/ 2147483647 w 7"/>
                      <a:gd name="T3" fmla="*/ 2147483647 h 12"/>
                      <a:gd name="T4" fmla="*/ 2147483647 w 7"/>
                      <a:gd name="T5" fmla="*/ 0 h 12"/>
                      <a:gd name="T6" fmla="*/ 0 60000 65536"/>
                      <a:gd name="T7" fmla="*/ 0 60000 65536"/>
                      <a:gd name="T8" fmla="*/ 0 60000 65536"/>
                      <a:gd name="T9" fmla="*/ 0 w 7"/>
                      <a:gd name="T10" fmla="*/ 0 h 12"/>
                      <a:gd name="T11" fmla="*/ 7 w 7"/>
                      <a:gd name="T12" fmla="*/ 12 h 12"/>
                    </a:gdLst>
                    <a:ahLst/>
                    <a:cxnLst>
                      <a:cxn ang="T6">
                        <a:pos x="T0" y="T1"/>
                      </a:cxn>
                      <a:cxn ang="T7">
                        <a:pos x="T2" y="T3"/>
                      </a:cxn>
                      <a:cxn ang="T8">
                        <a:pos x="T4" y="T5"/>
                      </a:cxn>
                    </a:cxnLst>
                    <a:rect l="T9" t="T10" r="T11" b="T12"/>
                    <a:pathLst>
                      <a:path w="7" h="12">
                        <a:moveTo>
                          <a:pt x="0" y="12"/>
                        </a:moveTo>
                        <a:lnTo>
                          <a:pt x="7" y="12"/>
                        </a:lnTo>
                        <a:lnTo>
                          <a:pt x="7" y="0"/>
                        </a:lnTo>
                      </a:path>
                    </a:pathLst>
                  </a:cu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5271" name="Freeform 106"/>
                  <p:cNvSpPr>
                    <a:spLocks/>
                  </p:cNvSpPr>
                  <p:nvPr/>
                </p:nvSpPr>
                <p:spPr bwMode="auto">
                  <a:xfrm>
                    <a:off x="3166" y="2268"/>
                    <a:ext cx="55" cy="72"/>
                  </a:xfrm>
                  <a:custGeom>
                    <a:avLst/>
                    <a:gdLst>
                      <a:gd name="T0" fmla="*/ 0 w 6"/>
                      <a:gd name="T1" fmla="*/ 2147483647 h 12"/>
                      <a:gd name="T2" fmla="*/ 2147483647 w 6"/>
                      <a:gd name="T3" fmla="*/ 2147483647 h 12"/>
                      <a:gd name="T4" fmla="*/ 2147483647 w 6"/>
                      <a:gd name="T5" fmla="*/ 0 h 12"/>
                      <a:gd name="T6" fmla="*/ 0 60000 65536"/>
                      <a:gd name="T7" fmla="*/ 0 60000 65536"/>
                      <a:gd name="T8" fmla="*/ 0 60000 65536"/>
                      <a:gd name="T9" fmla="*/ 0 w 6"/>
                      <a:gd name="T10" fmla="*/ 0 h 12"/>
                      <a:gd name="T11" fmla="*/ 6 w 6"/>
                      <a:gd name="T12" fmla="*/ 12 h 12"/>
                    </a:gdLst>
                    <a:ahLst/>
                    <a:cxnLst>
                      <a:cxn ang="T6">
                        <a:pos x="T0" y="T1"/>
                      </a:cxn>
                      <a:cxn ang="T7">
                        <a:pos x="T2" y="T3"/>
                      </a:cxn>
                      <a:cxn ang="T8">
                        <a:pos x="T4" y="T5"/>
                      </a:cxn>
                    </a:cxnLst>
                    <a:rect l="T9" t="T10" r="T11" b="T12"/>
                    <a:pathLst>
                      <a:path w="6" h="12">
                        <a:moveTo>
                          <a:pt x="0" y="12"/>
                        </a:moveTo>
                        <a:lnTo>
                          <a:pt x="6" y="12"/>
                        </a:lnTo>
                        <a:lnTo>
                          <a:pt x="6" y="0"/>
                        </a:lnTo>
                      </a:path>
                    </a:pathLst>
                  </a:cu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5272" name="Freeform 107"/>
                  <p:cNvSpPr>
                    <a:spLocks/>
                  </p:cNvSpPr>
                  <p:nvPr/>
                </p:nvSpPr>
                <p:spPr bwMode="auto">
                  <a:xfrm>
                    <a:off x="3221" y="2190"/>
                    <a:ext cx="2" cy="78"/>
                  </a:xfrm>
                  <a:custGeom>
                    <a:avLst/>
                    <a:gdLst>
                      <a:gd name="T0" fmla="*/ 0 w 2"/>
                      <a:gd name="T1" fmla="*/ 2147483647 h 13"/>
                      <a:gd name="T2" fmla="*/ 0 w 2"/>
                      <a:gd name="T3" fmla="*/ 2147483647 h 13"/>
                      <a:gd name="T4" fmla="*/ 0 w 2"/>
                      <a:gd name="T5" fmla="*/ 0 h 13"/>
                      <a:gd name="T6" fmla="*/ 0 60000 65536"/>
                      <a:gd name="T7" fmla="*/ 0 60000 65536"/>
                      <a:gd name="T8" fmla="*/ 0 60000 65536"/>
                      <a:gd name="T9" fmla="*/ 0 w 2"/>
                      <a:gd name="T10" fmla="*/ 0 h 13"/>
                      <a:gd name="T11" fmla="*/ 2 w 2"/>
                      <a:gd name="T12" fmla="*/ 13 h 13"/>
                    </a:gdLst>
                    <a:ahLst/>
                    <a:cxnLst>
                      <a:cxn ang="T6">
                        <a:pos x="T0" y="T1"/>
                      </a:cxn>
                      <a:cxn ang="T7">
                        <a:pos x="T2" y="T3"/>
                      </a:cxn>
                      <a:cxn ang="T8">
                        <a:pos x="T4" y="T5"/>
                      </a:cxn>
                    </a:cxnLst>
                    <a:rect l="T9" t="T10" r="T11" b="T12"/>
                    <a:pathLst>
                      <a:path w="2" h="13">
                        <a:moveTo>
                          <a:pt x="0" y="13"/>
                        </a:moveTo>
                        <a:lnTo>
                          <a:pt x="0" y="13"/>
                        </a:lnTo>
                        <a:lnTo>
                          <a:pt x="0" y="0"/>
                        </a:lnTo>
                      </a:path>
                    </a:pathLst>
                  </a:cu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5273" name="Freeform 108"/>
                  <p:cNvSpPr>
                    <a:spLocks/>
                  </p:cNvSpPr>
                  <p:nvPr/>
                </p:nvSpPr>
                <p:spPr bwMode="auto">
                  <a:xfrm>
                    <a:off x="3221" y="2118"/>
                    <a:ext cx="82" cy="72"/>
                  </a:xfrm>
                  <a:custGeom>
                    <a:avLst/>
                    <a:gdLst>
                      <a:gd name="T0" fmla="*/ 0 w 9"/>
                      <a:gd name="T1" fmla="*/ 2147483647 h 12"/>
                      <a:gd name="T2" fmla="*/ 2147483647 w 9"/>
                      <a:gd name="T3" fmla="*/ 2147483647 h 12"/>
                      <a:gd name="T4" fmla="*/ 2147483647 w 9"/>
                      <a:gd name="T5" fmla="*/ 0 h 12"/>
                      <a:gd name="T6" fmla="*/ 0 60000 65536"/>
                      <a:gd name="T7" fmla="*/ 0 60000 65536"/>
                      <a:gd name="T8" fmla="*/ 0 60000 65536"/>
                      <a:gd name="T9" fmla="*/ 0 w 9"/>
                      <a:gd name="T10" fmla="*/ 0 h 12"/>
                      <a:gd name="T11" fmla="*/ 9 w 9"/>
                      <a:gd name="T12" fmla="*/ 12 h 12"/>
                    </a:gdLst>
                    <a:ahLst/>
                    <a:cxnLst>
                      <a:cxn ang="T6">
                        <a:pos x="T0" y="T1"/>
                      </a:cxn>
                      <a:cxn ang="T7">
                        <a:pos x="T2" y="T3"/>
                      </a:cxn>
                      <a:cxn ang="T8">
                        <a:pos x="T4" y="T5"/>
                      </a:cxn>
                    </a:cxnLst>
                    <a:rect l="T9" t="T10" r="T11" b="T12"/>
                    <a:pathLst>
                      <a:path w="9" h="12">
                        <a:moveTo>
                          <a:pt x="0" y="12"/>
                        </a:moveTo>
                        <a:lnTo>
                          <a:pt x="9" y="12"/>
                        </a:lnTo>
                        <a:lnTo>
                          <a:pt x="9" y="0"/>
                        </a:lnTo>
                      </a:path>
                    </a:pathLst>
                  </a:cu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5274" name="Freeform 109"/>
                  <p:cNvSpPr>
                    <a:spLocks/>
                  </p:cNvSpPr>
                  <p:nvPr/>
                </p:nvSpPr>
                <p:spPr bwMode="auto">
                  <a:xfrm>
                    <a:off x="3303" y="2046"/>
                    <a:ext cx="46" cy="72"/>
                  </a:xfrm>
                  <a:custGeom>
                    <a:avLst/>
                    <a:gdLst>
                      <a:gd name="T0" fmla="*/ 0 w 5"/>
                      <a:gd name="T1" fmla="*/ 2147483647 h 12"/>
                      <a:gd name="T2" fmla="*/ 2147483647 w 5"/>
                      <a:gd name="T3" fmla="*/ 2147483647 h 12"/>
                      <a:gd name="T4" fmla="*/ 2147483647 w 5"/>
                      <a:gd name="T5" fmla="*/ 0 h 12"/>
                      <a:gd name="T6" fmla="*/ 0 60000 65536"/>
                      <a:gd name="T7" fmla="*/ 0 60000 65536"/>
                      <a:gd name="T8" fmla="*/ 0 60000 65536"/>
                      <a:gd name="T9" fmla="*/ 0 w 5"/>
                      <a:gd name="T10" fmla="*/ 0 h 12"/>
                      <a:gd name="T11" fmla="*/ 5 w 5"/>
                      <a:gd name="T12" fmla="*/ 12 h 12"/>
                    </a:gdLst>
                    <a:ahLst/>
                    <a:cxnLst>
                      <a:cxn ang="T6">
                        <a:pos x="T0" y="T1"/>
                      </a:cxn>
                      <a:cxn ang="T7">
                        <a:pos x="T2" y="T3"/>
                      </a:cxn>
                      <a:cxn ang="T8">
                        <a:pos x="T4" y="T5"/>
                      </a:cxn>
                    </a:cxnLst>
                    <a:rect l="T9" t="T10" r="T11" b="T12"/>
                    <a:pathLst>
                      <a:path w="5" h="12">
                        <a:moveTo>
                          <a:pt x="0" y="12"/>
                        </a:moveTo>
                        <a:lnTo>
                          <a:pt x="5" y="12"/>
                        </a:lnTo>
                        <a:lnTo>
                          <a:pt x="5" y="0"/>
                        </a:lnTo>
                      </a:path>
                    </a:pathLst>
                  </a:cu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sp>
              <p:nvSpPr>
                <p:cNvPr id="175266" name="Freeform 110"/>
                <p:cNvSpPr>
                  <a:spLocks/>
                </p:cNvSpPr>
                <p:nvPr/>
              </p:nvSpPr>
              <p:spPr bwMode="auto">
                <a:xfrm>
                  <a:off x="3349" y="1974"/>
                  <a:ext cx="55" cy="72"/>
                </a:xfrm>
                <a:custGeom>
                  <a:avLst/>
                  <a:gdLst>
                    <a:gd name="T0" fmla="*/ 0 w 6"/>
                    <a:gd name="T1" fmla="*/ 2147483647 h 12"/>
                    <a:gd name="T2" fmla="*/ 2147483647 w 6"/>
                    <a:gd name="T3" fmla="*/ 2147483647 h 12"/>
                    <a:gd name="T4" fmla="*/ 2147483647 w 6"/>
                    <a:gd name="T5" fmla="*/ 0 h 12"/>
                    <a:gd name="T6" fmla="*/ 0 60000 65536"/>
                    <a:gd name="T7" fmla="*/ 0 60000 65536"/>
                    <a:gd name="T8" fmla="*/ 0 60000 65536"/>
                    <a:gd name="T9" fmla="*/ 0 w 6"/>
                    <a:gd name="T10" fmla="*/ 0 h 12"/>
                    <a:gd name="T11" fmla="*/ 6 w 6"/>
                    <a:gd name="T12" fmla="*/ 12 h 12"/>
                  </a:gdLst>
                  <a:ahLst/>
                  <a:cxnLst>
                    <a:cxn ang="T6">
                      <a:pos x="T0" y="T1"/>
                    </a:cxn>
                    <a:cxn ang="T7">
                      <a:pos x="T2" y="T3"/>
                    </a:cxn>
                    <a:cxn ang="T8">
                      <a:pos x="T4" y="T5"/>
                    </a:cxn>
                  </a:cxnLst>
                  <a:rect l="T9" t="T10" r="T11" b="T12"/>
                  <a:pathLst>
                    <a:path w="6" h="12">
                      <a:moveTo>
                        <a:pt x="0" y="12"/>
                      </a:moveTo>
                      <a:lnTo>
                        <a:pt x="6" y="12"/>
                      </a:lnTo>
                      <a:lnTo>
                        <a:pt x="6" y="0"/>
                      </a:lnTo>
                    </a:path>
                  </a:pathLst>
                </a:cu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5267" name="Freeform 111"/>
                <p:cNvSpPr>
                  <a:spLocks/>
                </p:cNvSpPr>
                <p:nvPr/>
              </p:nvSpPr>
              <p:spPr bwMode="auto">
                <a:xfrm>
                  <a:off x="3404" y="1902"/>
                  <a:ext cx="101" cy="72"/>
                </a:xfrm>
                <a:custGeom>
                  <a:avLst/>
                  <a:gdLst>
                    <a:gd name="T0" fmla="*/ 0 w 11"/>
                    <a:gd name="T1" fmla="*/ 2147483647 h 12"/>
                    <a:gd name="T2" fmla="*/ 2147483647 w 11"/>
                    <a:gd name="T3" fmla="*/ 2147483647 h 12"/>
                    <a:gd name="T4" fmla="*/ 2147483647 w 11"/>
                    <a:gd name="T5" fmla="*/ 0 h 12"/>
                    <a:gd name="T6" fmla="*/ 0 60000 65536"/>
                    <a:gd name="T7" fmla="*/ 0 60000 65536"/>
                    <a:gd name="T8" fmla="*/ 0 60000 65536"/>
                    <a:gd name="T9" fmla="*/ 0 w 11"/>
                    <a:gd name="T10" fmla="*/ 0 h 12"/>
                    <a:gd name="T11" fmla="*/ 11 w 11"/>
                    <a:gd name="T12" fmla="*/ 12 h 12"/>
                  </a:gdLst>
                  <a:ahLst/>
                  <a:cxnLst>
                    <a:cxn ang="T6">
                      <a:pos x="T0" y="T1"/>
                    </a:cxn>
                    <a:cxn ang="T7">
                      <a:pos x="T2" y="T3"/>
                    </a:cxn>
                    <a:cxn ang="T8">
                      <a:pos x="T4" y="T5"/>
                    </a:cxn>
                  </a:cxnLst>
                  <a:rect l="T9" t="T10" r="T11" b="T12"/>
                  <a:pathLst>
                    <a:path w="11" h="12">
                      <a:moveTo>
                        <a:pt x="0" y="12"/>
                      </a:moveTo>
                      <a:lnTo>
                        <a:pt x="11" y="12"/>
                      </a:lnTo>
                      <a:lnTo>
                        <a:pt x="11" y="0"/>
                      </a:lnTo>
                    </a:path>
                  </a:pathLst>
                </a:cu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5268" name="Freeform 112"/>
                <p:cNvSpPr>
                  <a:spLocks/>
                </p:cNvSpPr>
                <p:nvPr/>
              </p:nvSpPr>
              <p:spPr bwMode="auto">
                <a:xfrm>
                  <a:off x="3505" y="1830"/>
                  <a:ext cx="1" cy="72"/>
                </a:xfrm>
                <a:custGeom>
                  <a:avLst/>
                  <a:gdLst>
                    <a:gd name="T0" fmla="*/ 0 w 1"/>
                    <a:gd name="T1" fmla="*/ 2147483647 h 12"/>
                    <a:gd name="T2" fmla="*/ 0 w 1"/>
                    <a:gd name="T3" fmla="*/ 2147483647 h 12"/>
                    <a:gd name="T4" fmla="*/ 0 w 1"/>
                    <a:gd name="T5" fmla="*/ 0 h 12"/>
                    <a:gd name="T6" fmla="*/ 0 60000 65536"/>
                    <a:gd name="T7" fmla="*/ 0 60000 65536"/>
                    <a:gd name="T8" fmla="*/ 0 60000 65536"/>
                    <a:gd name="T9" fmla="*/ 0 w 1"/>
                    <a:gd name="T10" fmla="*/ 0 h 12"/>
                    <a:gd name="T11" fmla="*/ 1 w 1"/>
                    <a:gd name="T12" fmla="*/ 12 h 12"/>
                  </a:gdLst>
                  <a:ahLst/>
                  <a:cxnLst>
                    <a:cxn ang="T6">
                      <a:pos x="T0" y="T1"/>
                    </a:cxn>
                    <a:cxn ang="T7">
                      <a:pos x="T2" y="T3"/>
                    </a:cxn>
                    <a:cxn ang="T8">
                      <a:pos x="T4" y="T5"/>
                    </a:cxn>
                  </a:cxnLst>
                  <a:rect l="T9" t="T10" r="T11" b="T12"/>
                  <a:pathLst>
                    <a:path w="1" h="12">
                      <a:moveTo>
                        <a:pt x="0" y="12"/>
                      </a:moveTo>
                      <a:lnTo>
                        <a:pt x="0" y="12"/>
                      </a:lnTo>
                      <a:lnTo>
                        <a:pt x="0" y="0"/>
                      </a:lnTo>
                    </a:path>
                  </a:pathLst>
                </a:cu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sp>
            <p:nvSpPr>
              <p:cNvPr id="175259" name="Freeform 113"/>
              <p:cNvSpPr>
                <a:spLocks/>
              </p:cNvSpPr>
              <p:nvPr/>
            </p:nvSpPr>
            <p:spPr bwMode="auto">
              <a:xfrm>
                <a:off x="3505" y="1758"/>
                <a:ext cx="82" cy="72"/>
              </a:xfrm>
              <a:custGeom>
                <a:avLst/>
                <a:gdLst>
                  <a:gd name="T0" fmla="*/ 0 w 9"/>
                  <a:gd name="T1" fmla="*/ 2147483647 h 12"/>
                  <a:gd name="T2" fmla="*/ 2147483647 w 9"/>
                  <a:gd name="T3" fmla="*/ 2147483647 h 12"/>
                  <a:gd name="T4" fmla="*/ 2147483647 w 9"/>
                  <a:gd name="T5" fmla="*/ 0 h 12"/>
                  <a:gd name="T6" fmla="*/ 0 60000 65536"/>
                  <a:gd name="T7" fmla="*/ 0 60000 65536"/>
                  <a:gd name="T8" fmla="*/ 0 60000 65536"/>
                  <a:gd name="T9" fmla="*/ 0 w 9"/>
                  <a:gd name="T10" fmla="*/ 0 h 12"/>
                  <a:gd name="T11" fmla="*/ 9 w 9"/>
                  <a:gd name="T12" fmla="*/ 12 h 12"/>
                </a:gdLst>
                <a:ahLst/>
                <a:cxnLst>
                  <a:cxn ang="T6">
                    <a:pos x="T0" y="T1"/>
                  </a:cxn>
                  <a:cxn ang="T7">
                    <a:pos x="T2" y="T3"/>
                  </a:cxn>
                  <a:cxn ang="T8">
                    <a:pos x="T4" y="T5"/>
                  </a:cxn>
                </a:cxnLst>
                <a:rect l="T9" t="T10" r="T11" b="T12"/>
                <a:pathLst>
                  <a:path w="9" h="12">
                    <a:moveTo>
                      <a:pt x="0" y="12"/>
                    </a:moveTo>
                    <a:lnTo>
                      <a:pt x="9" y="12"/>
                    </a:lnTo>
                    <a:lnTo>
                      <a:pt x="9" y="0"/>
                    </a:lnTo>
                  </a:path>
                </a:pathLst>
              </a:cu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5260" name="Freeform 114"/>
              <p:cNvSpPr>
                <a:spLocks/>
              </p:cNvSpPr>
              <p:nvPr/>
            </p:nvSpPr>
            <p:spPr bwMode="auto">
              <a:xfrm>
                <a:off x="3587" y="1680"/>
                <a:ext cx="73" cy="78"/>
              </a:xfrm>
              <a:custGeom>
                <a:avLst/>
                <a:gdLst>
                  <a:gd name="T0" fmla="*/ 0 w 8"/>
                  <a:gd name="T1" fmla="*/ 2147483647 h 13"/>
                  <a:gd name="T2" fmla="*/ 2147483647 w 8"/>
                  <a:gd name="T3" fmla="*/ 2147483647 h 13"/>
                  <a:gd name="T4" fmla="*/ 2147483647 w 8"/>
                  <a:gd name="T5" fmla="*/ 0 h 13"/>
                  <a:gd name="T6" fmla="*/ 0 60000 65536"/>
                  <a:gd name="T7" fmla="*/ 0 60000 65536"/>
                  <a:gd name="T8" fmla="*/ 0 60000 65536"/>
                  <a:gd name="T9" fmla="*/ 0 w 8"/>
                  <a:gd name="T10" fmla="*/ 0 h 13"/>
                  <a:gd name="T11" fmla="*/ 8 w 8"/>
                  <a:gd name="T12" fmla="*/ 13 h 13"/>
                </a:gdLst>
                <a:ahLst/>
                <a:cxnLst>
                  <a:cxn ang="T6">
                    <a:pos x="T0" y="T1"/>
                  </a:cxn>
                  <a:cxn ang="T7">
                    <a:pos x="T2" y="T3"/>
                  </a:cxn>
                  <a:cxn ang="T8">
                    <a:pos x="T4" y="T5"/>
                  </a:cxn>
                </a:cxnLst>
                <a:rect l="T9" t="T10" r="T11" b="T12"/>
                <a:pathLst>
                  <a:path w="8" h="13">
                    <a:moveTo>
                      <a:pt x="0" y="13"/>
                    </a:moveTo>
                    <a:lnTo>
                      <a:pt x="8" y="13"/>
                    </a:lnTo>
                    <a:lnTo>
                      <a:pt x="8" y="0"/>
                    </a:lnTo>
                  </a:path>
                </a:pathLst>
              </a:cu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5261" name="Freeform 115"/>
              <p:cNvSpPr>
                <a:spLocks/>
              </p:cNvSpPr>
              <p:nvPr/>
            </p:nvSpPr>
            <p:spPr bwMode="auto">
              <a:xfrm>
                <a:off x="3660" y="1608"/>
                <a:ext cx="165" cy="72"/>
              </a:xfrm>
              <a:custGeom>
                <a:avLst/>
                <a:gdLst>
                  <a:gd name="T0" fmla="*/ 0 w 18"/>
                  <a:gd name="T1" fmla="*/ 2147483647 h 12"/>
                  <a:gd name="T2" fmla="*/ 2147483647 w 18"/>
                  <a:gd name="T3" fmla="*/ 2147483647 h 12"/>
                  <a:gd name="T4" fmla="*/ 2147483647 w 18"/>
                  <a:gd name="T5" fmla="*/ 0 h 12"/>
                  <a:gd name="T6" fmla="*/ 0 60000 65536"/>
                  <a:gd name="T7" fmla="*/ 0 60000 65536"/>
                  <a:gd name="T8" fmla="*/ 0 60000 65536"/>
                  <a:gd name="T9" fmla="*/ 0 w 18"/>
                  <a:gd name="T10" fmla="*/ 0 h 12"/>
                  <a:gd name="T11" fmla="*/ 18 w 18"/>
                  <a:gd name="T12" fmla="*/ 12 h 12"/>
                </a:gdLst>
                <a:ahLst/>
                <a:cxnLst>
                  <a:cxn ang="T6">
                    <a:pos x="T0" y="T1"/>
                  </a:cxn>
                  <a:cxn ang="T7">
                    <a:pos x="T2" y="T3"/>
                  </a:cxn>
                  <a:cxn ang="T8">
                    <a:pos x="T4" y="T5"/>
                  </a:cxn>
                </a:cxnLst>
                <a:rect l="T9" t="T10" r="T11" b="T12"/>
                <a:pathLst>
                  <a:path w="18" h="12">
                    <a:moveTo>
                      <a:pt x="0" y="12"/>
                    </a:moveTo>
                    <a:lnTo>
                      <a:pt x="18" y="12"/>
                    </a:lnTo>
                    <a:lnTo>
                      <a:pt x="18" y="0"/>
                    </a:lnTo>
                  </a:path>
                </a:pathLst>
              </a:cu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5262" name="Freeform 116"/>
              <p:cNvSpPr>
                <a:spLocks/>
              </p:cNvSpPr>
              <p:nvPr/>
            </p:nvSpPr>
            <p:spPr bwMode="auto">
              <a:xfrm>
                <a:off x="3825" y="1536"/>
                <a:ext cx="238" cy="72"/>
              </a:xfrm>
              <a:custGeom>
                <a:avLst/>
                <a:gdLst>
                  <a:gd name="T0" fmla="*/ 0 w 26"/>
                  <a:gd name="T1" fmla="*/ 2147483647 h 12"/>
                  <a:gd name="T2" fmla="*/ 2147483647 w 26"/>
                  <a:gd name="T3" fmla="*/ 2147483647 h 12"/>
                  <a:gd name="T4" fmla="*/ 2147483647 w 26"/>
                  <a:gd name="T5" fmla="*/ 0 h 12"/>
                  <a:gd name="T6" fmla="*/ 0 60000 65536"/>
                  <a:gd name="T7" fmla="*/ 0 60000 65536"/>
                  <a:gd name="T8" fmla="*/ 0 60000 65536"/>
                  <a:gd name="T9" fmla="*/ 0 w 26"/>
                  <a:gd name="T10" fmla="*/ 0 h 12"/>
                  <a:gd name="T11" fmla="*/ 26 w 26"/>
                  <a:gd name="T12" fmla="*/ 12 h 12"/>
                </a:gdLst>
                <a:ahLst/>
                <a:cxnLst>
                  <a:cxn ang="T6">
                    <a:pos x="T0" y="T1"/>
                  </a:cxn>
                  <a:cxn ang="T7">
                    <a:pos x="T2" y="T3"/>
                  </a:cxn>
                  <a:cxn ang="T8">
                    <a:pos x="T4" y="T5"/>
                  </a:cxn>
                </a:cxnLst>
                <a:rect l="T9" t="T10" r="T11" b="T12"/>
                <a:pathLst>
                  <a:path w="26" h="12">
                    <a:moveTo>
                      <a:pt x="0" y="12"/>
                    </a:moveTo>
                    <a:lnTo>
                      <a:pt x="26" y="12"/>
                    </a:lnTo>
                    <a:lnTo>
                      <a:pt x="26" y="0"/>
                    </a:lnTo>
                  </a:path>
                </a:pathLst>
              </a:cu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5263" name="Freeform 117"/>
              <p:cNvSpPr>
                <a:spLocks/>
              </p:cNvSpPr>
              <p:nvPr/>
            </p:nvSpPr>
            <p:spPr bwMode="auto">
              <a:xfrm>
                <a:off x="4063" y="1464"/>
                <a:ext cx="274" cy="72"/>
              </a:xfrm>
              <a:custGeom>
                <a:avLst/>
                <a:gdLst>
                  <a:gd name="T0" fmla="*/ 0 w 30"/>
                  <a:gd name="T1" fmla="*/ 2147483647 h 12"/>
                  <a:gd name="T2" fmla="*/ 2147483647 w 30"/>
                  <a:gd name="T3" fmla="*/ 2147483647 h 12"/>
                  <a:gd name="T4" fmla="*/ 2147483647 w 30"/>
                  <a:gd name="T5" fmla="*/ 0 h 12"/>
                  <a:gd name="T6" fmla="*/ 0 60000 65536"/>
                  <a:gd name="T7" fmla="*/ 0 60000 65536"/>
                  <a:gd name="T8" fmla="*/ 0 60000 65536"/>
                  <a:gd name="T9" fmla="*/ 0 w 30"/>
                  <a:gd name="T10" fmla="*/ 0 h 12"/>
                  <a:gd name="T11" fmla="*/ 30 w 30"/>
                  <a:gd name="T12" fmla="*/ 12 h 12"/>
                </a:gdLst>
                <a:ahLst/>
                <a:cxnLst>
                  <a:cxn ang="T6">
                    <a:pos x="T0" y="T1"/>
                  </a:cxn>
                  <a:cxn ang="T7">
                    <a:pos x="T2" y="T3"/>
                  </a:cxn>
                  <a:cxn ang="T8">
                    <a:pos x="T4" y="T5"/>
                  </a:cxn>
                </a:cxnLst>
                <a:rect l="T9" t="T10" r="T11" b="T12"/>
                <a:pathLst>
                  <a:path w="30" h="12">
                    <a:moveTo>
                      <a:pt x="0" y="12"/>
                    </a:moveTo>
                    <a:lnTo>
                      <a:pt x="30" y="12"/>
                    </a:lnTo>
                    <a:lnTo>
                      <a:pt x="30" y="0"/>
                    </a:lnTo>
                  </a:path>
                </a:pathLst>
              </a:cu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5264" name="Freeform 118"/>
              <p:cNvSpPr>
                <a:spLocks/>
              </p:cNvSpPr>
              <p:nvPr/>
            </p:nvSpPr>
            <p:spPr bwMode="auto">
              <a:xfrm>
                <a:off x="4337" y="1392"/>
                <a:ext cx="19" cy="72"/>
              </a:xfrm>
              <a:custGeom>
                <a:avLst/>
                <a:gdLst>
                  <a:gd name="T0" fmla="*/ 0 w 2"/>
                  <a:gd name="T1" fmla="*/ 2147483647 h 12"/>
                  <a:gd name="T2" fmla="*/ 2147483647 w 2"/>
                  <a:gd name="T3" fmla="*/ 2147483647 h 12"/>
                  <a:gd name="T4" fmla="*/ 2147483647 w 2"/>
                  <a:gd name="T5" fmla="*/ 0 h 12"/>
                  <a:gd name="T6" fmla="*/ 0 60000 65536"/>
                  <a:gd name="T7" fmla="*/ 0 60000 65536"/>
                  <a:gd name="T8" fmla="*/ 0 60000 65536"/>
                  <a:gd name="T9" fmla="*/ 0 w 2"/>
                  <a:gd name="T10" fmla="*/ 0 h 12"/>
                  <a:gd name="T11" fmla="*/ 2 w 2"/>
                  <a:gd name="T12" fmla="*/ 12 h 12"/>
                </a:gdLst>
                <a:ahLst/>
                <a:cxnLst>
                  <a:cxn ang="T6">
                    <a:pos x="T0" y="T1"/>
                  </a:cxn>
                  <a:cxn ang="T7">
                    <a:pos x="T2" y="T3"/>
                  </a:cxn>
                  <a:cxn ang="T8">
                    <a:pos x="T4" y="T5"/>
                  </a:cxn>
                </a:cxnLst>
                <a:rect l="T9" t="T10" r="T11" b="T12"/>
                <a:pathLst>
                  <a:path w="2" h="12">
                    <a:moveTo>
                      <a:pt x="0" y="12"/>
                    </a:moveTo>
                    <a:lnTo>
                      <a:pt x="2" y="12"/>
                    </a:lnTo>
                    <a:lnTo>
                      <a:pt x="2" y="0"/>
                    </a:lnTo>
                  </a:path>
                </a:pathLst>
              </a:cu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175252" name="Group 119"/>
            <p:cNvGrpSpPr>
              <a:grpSpLocks/>
            </p:cNvGrpSpPr>
            <p:nvPr/>
          </p:nvGrpSpPr>
          <p:grpSpPr bwMode="auto">
            <a:xfrm>
              <a:off x="2114" y="3360"/>
              <a:ext cx="137" cy="217"/>
              <a:chOff x="2114" y="3360"/>
              <a:chExt cx="137" cy="217"/>
            </a:xfrm>
          </p:grpSpPr>
          <p:sp>
            <p:nvSpPr>
              <p:cNvPr id="175253" name="Freeform 120"/>
              <p:cNvSpPr>
                <a:spLocks/>
              </p:cNvSpPr>
              <p:nvPr/>
            </p:nvSpPr>
            <p:spPr bwMode="auto">
              <a:xfrm>
                <a:off x="2114" y="3504"/>
                <a:ext cx="1" cy="72"/>
              </a:xfrm>
              <a:custGeom>
                <a:avLst/>
                <a:gdLst>
                  <a:gd name="T0" fmla="*/ 0 w 1"/>
                  <a:gd name="T1" fmla="*/ 2147483647 h 12"/>
                  <a:gd name="T2" fmla="*/ 0 w 1"/>
                  <a:gd name="T3" fmla="*/ 2147483647 h 12"/>
                  <a:gd name="T4" fmla="*/ 0 w 1"/>
                  <a:gd name="T5" fmla="*/ 0 h 12"/>
                  <a:gd name="T6" fmla="*/ 0 60000 65536"/>
                  <a:gd name="T7" fmla="*/ 0 60000 65536"/>
                  <a:gd name="T8" fmla="*/ 0 60000 65536"/>
                  <a:gd name="T9" fmla="*/ 0 w 1"/>
                  <a:gd name="T10" fmla="*/ 0 h 12"/>
                  <a:gd name="T11" fmla="*/ 1 w 1"/>
                  <a:gd name="T12" fmla="*/ 12 h 12"/>
                </a:gdLst>
                <a:ahLst/>
                <a:cxnLst>
                  <a:cxn ang="T6">
                    <a:pos x="T0" y="T1"/>
                  </a:cxn>
                  <a:cxn ang="T7">
                    <a:pos x="T2" y="T3"/>
                  </a:cxn>
                  <a:cxn ang="T8">
                    <a:pos x="T4" y="T5"/>
                  </a:cxn>
                </a:cxnLst>
                <a:rect l="T9" t="T10" r="T11" b="T12"/>
                <a:pathLst>
                  <a:path w="1" h="12">
                    <a:moveTo>
                      <a:pt x="0" y="12"/>
                    </a:moveTo>
                    <a:lnTo>
                      <a:pt x="0" y="12"/>
                    </a:lnTo>
                    <a:lnTo>
                      <a:pt x="0" y="0"/>
                    </a:lnTo>
                  </a:path>
                </a:pathLst>
              </a:cu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5254" name="Freeform 121"/>
              <p:cNvSpPr>
                <a:spLocks/>
              </p:cNvSpPr>
              <p:nvPr/>
            </p:nvSpPr>
            <p:spPr bwMode="auto">
              <a:xfrm>
                <a:off x="2114" y="3432"/>
                <a:ext cx="18" cy="72"/>
              </a:xfrm>
              <a:custGeom>
                <a:avLst/>
                <a:gdLst>
                  <a:gd name="T0" fmla="*/ 0 w 2"/>
                  <a:gd name="T1" fmla="*/ 2147483647 h 12"/>
                  <a:gd name="T2" fmla="*/ 2147483647 w 2"/>
                  <a:gd name="T3" fmla="*/ 2147483647 h 12"/>
                  <a:gd name="T4" fmla="*/ 2147483647 w 2"/>
                  <a:gd name="T5" fmla="*/ 0 h 12"/>
                  <a:gd name="T6" fmla="*/ 0 60000 65536"/>
                  <a:gd name="T7" fmla="*/ 0 60000 65536"/>
                  <a:gd name="T8" fmla="*/ 0 60000 65536"/>
                  <a:gd name="T9" fmla="*/ 0 w 2"/>
                  <a:gd name="T10" fmla="*/ 0 h 12"/>
                  <a:gd name="T11" fmla="*/ 2 w 2"/>
                  <a:gd name="T12" fmla="*/ 12 h 12"/>
                </a:gdLst>
                <a:ahLst/>
                <a:cxnLst>
                  <a:cxn ang="T6">
                    <a:pos x="T0" y="T1"/>
                  </a:cxn>
                  <a:cxn ang="T7">
                    <a:pos x="T2" y="T3"/>
                  </a:cxn>
                  <a:cxn ang="T8">
                    <a:pos x="T4" y="T5"/>
                  </a:cxn>
                </a:cxnLst>
                <a:rect l="T9" t="T10" r="T11" b="T12"/>
                <a:pathLst>
                  <a:path w="2" h="12">
                    <a:moveTo>
                      <a:pt x="0" y="12"/>
                    </a:moveTo>
                    <a:lnTo>
                      <a:pt x="2" y="12"/>
                    </a:lnTo>
                    <a:lnTo>
                      <a:pt x="2" y="0"/>
                    </a:lnTo>
                  </a:path>
                </a:pathLst>
              </a:cu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5255" name="Freeform 122"/>
              <p:cNvSpPr>
                <a:spLocks/>
              </p:cNvSpPr>
              <p:nvPr/>
            </p:nvSpPr>
            <p:spPr bwMode="auto">
              <a:xfrm>
                <a:off x="2132" y="3360"/>
                <a:ext cx="119" cy="72"/>
              </a:xfrm>
              <a:custGeom>
                <a:avLst/>
                <a:gdLst>
                  <a:gd name="T0" fmla="*/ 0 w 13"/>
                  <a:gd name="T1" fmla="*/ 2147483647 h 12"/>
                  <a:gd name="T2" fmla="*/ 2147483647 w 13"/>
                  <a:gd name="T3" fmla="*/ 2147483647 h 12"/>
                  <a:gd name="T4" fmla="*/ 2147483647 w 13"/>
                  <a:gd name="T5" fmla="*/ 0 h 12"/>
                  <a:gd name="T6" fmla="*/ 0 60000 65536"/>
                  <a:gd name="T7" fmla="*/ 0 60000 65536"/>
                  <a:gd name="T8" fmla="*/ 0 60000 65536"/>
                  <a:gd name="T9" fmla="*/ 0 w 13"/>
                  <a:gd name="T10" fmla="*/ 0 h 12"/>
                  <a:gd name="T11" fmla="*/ 13 w 13"/>
                  <a:gd name="T12" fmla="*/ 12 h 12"/>
                </a:gdLst>
                <a:ahLst/>
                <a:cxnLst>
                  <a:cxn ang="T6">
                    <a:pos x="T0" y="T1"/>
                  </a:cxn>
                  <a:cxn ang="T7">
                    <a:pos x="T2" y="T3"/>
                  </a:cxn>
                  <a:cxn ang="T8">
                    <a:pos x="T4" y="T5"/>
                  </a:cxn>
                </a:cxnLst>
                <a:rect l="T9" t="T10" r="T11" b="T12"/>
                <a:pathLst>
                  <a:path w="13" h="12">
                    <a:moveTo>
                      <a:pt x="0" y="12"/>
                    </a:moveTo>
                    <a:lnTo>
                      <a:pt x="13" y="12"/>
                    </a:lnTo>
                    <a:lnTo>
                      <a:pt x="13" y="0"/>
                    </a:lnTo>
                  </a:path>
                </a:pathLst>
              </a:cu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5256" name="Freeform 123"/>
              <p:cNvSpPr>
                <a:spLocks/>
              </p:cNvSpPr>
              <p:nvPr/>
            </p:nvSpPr>
            <p:spPr bwMode="auto">
              <a:xfrm>
                <a:off x="2114" y="3576"/>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5257" name="Freeform 124"/>
              <p:cNvSpPr>
                <a:spLocks/>
              </p:cNvSpPr>
              <p:nvPr/>
            </p:nvSpPr>
            <p:spPr bwMode="auto">
              <a:xfrm>
                <a:off x="2114" y="3576"/>
                <a:ext cx="18" cy="1"/>
              </a:xfrm>
              <a:custGeom>
                <a:avLst/>
                <a:gdLst>
                  <a:gd name="T0" fmla="*/ 0 w 2"/>
                  <a:gd name="T1" fmla="*/ 0 h 1"/>
                  <a:gd name="T2" fmla="*/ 2147483647 w 2"/>
                  <a:gd name="T3" fmla="*/ 0 h 1"/>
                  <a:gd name="T4" fmla="*/ 2147483647 w 2"/>
                  <a:gd name="T5" fmla="*/ 0 h 1"/>
                  <a:gd name="T6" fmla="*/ 0 60000 65536"/>
                  <a:gd name="T7" fmla="*/ 0 60000 65536"/>
                  <a:gd name="T8" fmla="*/ 0 60000 65536"/>
                  <a:gd name="T9" fmla="*/ 0 w 2"/>
                  <a:gd name="T10" fmla="*/ 0 h 1"/>
                  <a:gd name="T11" fmla="*/ 2 w 2"/>
                  <a:gd name="T12" fmla="*/ 1 h 1"/>
                </a:gdLst>
                <a:ahLst/>
                <a:cxnLst>
                  <a:cxn ang="T6">
                    <a:pos x="T0" y="T1"/>
                  </a:cxn>
                  <a:cxn ang="T7">
                    <a:pos x="T2" y="T3"/>
                  </a:cxn>
                  <a:cxn ang="T8">
                    <a:pos x="T4" y="T5"/>
                  </a:cxn>
                </a:cxnLst>
                <a:rect l="T9" t="T10" r="T11" b="T12"/>
                <a:pathLst>
                  <a:path w="2" h="1">
                    <a:moveTo>
                      <a:pt x="0" y="0"/>
                    </a:moveTo>
                    <a:lnTo>
                      <a:pt x="2" y="0"/>
                    </a:lnTo>
                  </a:path>
                </a:pathLst>
              </a:cu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sp>
        <p:nvSpPr>
          <p:cNvPr id="175108" name="Line 8"/>
          <p:cNvSpPr>
            <a:spLocks noChangeShapeType="1"/>
          </p:cNvSpPr>
          <p:nvPr/>
        </p:nvSpPr>
        <p:spPr bwMode="auto">
          <a:xfrm>
            <a:off x="2354263" y="5819775"/>
            <a:ext cx="5387975" cy="1588"/>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5109" name="Line 9"/>
          <p:cNvSpPr>
            <a:spLocks noChangeShapeType="1"/>
          </p:cNvSpPr>
          <p:nvPr/>
        </p:nvSpPr>
        <p:spPr bwMode="auto">
          <a:xfrm>
            <a:off x="2354263" y="5819775"/>
            <a:ext cx="1587" cy="857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5110" name="Line 10"/>
          <p:cNvSpPr>
            <a:spLocks noChangeShapeType="1"/>
          </p:cNvSpPr>
          <p:nvPr/>
        </p:nvSpPr>
        <p:spPr bwMode="auto">
          <a:xfrm>
            <a:off x="3703638" y="5819775"/>
            <a:ext cx="3175" cy="857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5111" name="Line 11"/>
          <p:cNvSpPr>
            <a:spLocks noChangeShapeType="1"/>
          </p:cNvSpPr>
          <p:nvPr/>
        </p:nvSpPr>
        <p:spPr bwMode="auto">
          <a:xfrm>
            <a:off x="5054600" y="5819775"/>
            <a:ext cx="3175" cy="857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5112" name="Line 12"/>
          <p:cNvSpPr>
            <a:spLocks noChangeShapeType="1"/>
          </p:cNvSpPr>
          <p:nvPr/>
        </p:nvSpPr>
        <p:spPr bwMode="auto">
          <a:xfrm>
            <a:off x="6391275" y="5819775"/>
            <a:ext cx="3175" cy="857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5113" name="Line 13"/>
          <p:cNvSpPr>
            <a:spLocks noChangeShapeType="1"/>
          </p:cNvSpPr>
          <p:nvPr/>
        </p:nvSpPr>
        <p:spPr bwMode="auto">
          <a:xfrm>
            <a:off x="7742238" y="5819775"/>
            <a:ext cx="3175" cy="857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5114" name="Rectangle 14"/>
          <p:cNvSpPr>
            <a:spLocks noChangeArrowheads="1"/>
          </p:cNvSpPr>
          <p:nvPr/>
        </p:nvSpPr>
        <p:spPr bwMode="auto">
          <a:xfrm>
            <a:off x="1828800" y="5943600"/>
            <a:ext cx="9144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a:latin typeface="Arial" panose="020B0604020202020204" pitchFamily="34" charset="0"/>
              </a:rPr>
              <a:t>300000</a:t>
            </a:r>
          </a:p>
        </p:txBody>
      </p:sp>
      <p:sp>
        <p:nvSpPr>
          <p:cNvPr id="175115" name="Rectangle 15"/>
          <p:cNvSpPr>
            <a:spLocks noChangeArrowheads="1"/>
          </p:cNvSpPr>
          <p:nvPr/>
        </p:nvSpPr>
        <p:spPr bwMode="auto">
          <a:xfrm>
            <a:off x="3179763" y="5943600"/>
            <a:ext cx="9144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a:latin typeface="Arial" panose="020B0604020202020204" pitchFamily="34" charset="0"/>
              </a:rPr>
              <a:t>350000</a:t>
            </a:r>
          </a:p>
        </p:txBody>
      </p:sp>
      <p:sp>
        <p:nvSpPr>
          <p:cNvPr id="175116" name="Rectangle 16"/>
          <p:cNvSpPr>
            <a:spLocks noChangeArrowheads="1"/>
          </p:cNvSpPr>
          <p:nvPr/>
        </p:nvSpPr>
        <p:spPr bwMode="auto">
          <a:xfrm>
            <a:off x="4530725" y="5943600"/>
            <a:ext cx="9144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a:latin typeface="Arial" panose="020B0604020202020204" pitchFamily="34" charset="0"/>
              </a:rPr>
              <a:t>400000</a:t>
            </a:r>
          </a:p>
        </p:txBody>
      </p:sp>
      <p:sp>
        <p:nvSpPr>
          <p:cNvPr id="175117" name="Rectangle 17"/>
          <p:cNvSpPr>
            <a:spLocks noChangeArrowheads="1"/>
          </p:cNvSpPr>
          <p:nvPr/>
        </p:nvSpPr>
        <p:spPr bwMode="auto">
          <a:xfrm>
            <a:off x="5867400" y="5943600"/>
            <a:ext cx="9144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a:latin typeface="Arial" panose="020B0604020202020204" pitchFamily="34" charset="0"/>
              </a:rPr>
              <a:t>450000</a:t>
            </a:r>
          </a:p>
        </p:txBody>
      </p:sp>
      <p:sp>
        <p:nvSpPr>
          <p:cNvPr id="175118" name="Rectangle 18"/>
          <p:cNvSpPr>
            <a:spLocks noChangeArrowheads="1"/>
          </p:cNvSpPr>
          <p:nvPr/>
        </p:nvSpPr>
        <p:spPr bwMode="auto">
          <a:xfrm>
            <a:off x="7218363" y="5943600"/>
            <a:ext cx="9144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a:latin typeface="Arial" panose="020B0604020202020204" pitchFamily="34" charset="0"/>
              </a:rPr>
              <a:t>500000</a:t>
            </a:r>
          </a:p>
        </p:txBody>
      </p:sp>
      <p:sp>
        <p:nvSpPr>
          <p:cNvPr id="175119" name="Line 19"/>
          <p:cNvSpPr>
            <a:spLocks noChangeShapeType="1"/>
          </p:cNvSpPr>
          <p:nvPr/>
        </p:nvSpPr>
        <p:spPr bwMode="auto">
          <a:xfrm flipV="1">
            <a:off x="1627188" y="2209800"/>
            <a:ext cx="3175" cy="34671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5120" name="Line 21"/>
          <p:cNvSpPr>
            <a:spLocks noChangeShapeType="1"/>
          </p:cNvSpPr>
          <p:nvPr/>
        </p:nvSpPr>
        <p:spPr bwMode="auto">
          <a:xfrm flipH="1">
            <a:off x="1497013" y="4981575"/>
            <a:ext cx="130175" cy="1588"/>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5121" name="Line 22"/>
          <p:cNvSpPr>
            <a:spLocks noChangeShapeType="1"/>
          </p:cNvSpPr>
          <p:nvPr/>
        </p:nvSpPr>
        <p:spPr bwMode="auto">
          <a:xfrm flipH="1">
            <a:off x="1497013" y="4286250"/>
            <a:ext cx="130175" cy="1588"/>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5122" name="Line 23"/>
          <p:cNvSpPr>
            <a:spLocks noChangeShapeType="1"/>
          </p:cNvSpPr>
          <p:nvPr/>
        </p:nvSpPr>
        <p:spPr bwMode="auto">
          <a:xfrm flipH="1">
            <a:off x="1497013" y="3600450"/>
            <a:ext cx="130175" cy="1588"/>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5123" name="Line 24"/>
          <p:cNvSpPr>
            <a:spLocks noChangeShapeType="1"/>
          </p:cNvSpPr>
          <p:nvPr/>
        </p:nvSpPr>
        <p:spPr bwMode="auto">
          <a:xfrm flipH="1">
            <a:off x="1497013" y="2905125"/>
            <a:ext cx="130175" cy="1588"/>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5124" name="Line 25"/>
          <p:cNvSpPr>
            <a:spLocks noChangeShapeType="1"/>
          </p:cNvSpPr>
          <p:nvPr/>
        </p:nvSpPr>
        <p:spPr bwMode="auto">
          <a:xfrm flipH="1">
            <a:off x="1497013" y="2209800"/>
            <a:ext cx="130175" cy="1588"/>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5125" name="Rectangle 27"/>
          <p:cNvSpPr>
            <a:spLocks noChangeArrowheads="1"/>
          </p:cNvSpPr>
          <p:nvPr/>
        </p:nvSpPr>
        <p:spPr bwMode="auto">
          <a:xfrm>
            <a:off x="1066800" y="4806950"/>
            <a:ext cx="3810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a:latin typeface="Arial" panose="020B0604020202020204" pitchFamily="34" charset="0"/>
              </a:rPr>
              <a:t>0.2</a:t>
            </a:r>
          </a:p>
        </p:txBody>
      </p:sp>
      <p:sp>
        <p:nvSpPr>
          <p:cNvPr id="175126" name="Rectangle 28"/>
          <p:cNvSpPr>
            <a:spLocks noChangeArrowheads="1"/>
          </p:cNvSpPr>
          <p:nvPr/>
        </p:nvSpPr>
        <p:spPr bwMode="auto">
          <a:xfrm>
            <a:off x="1066800" y="4108450"/>
            <a:ext cx="3810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a:latin typeface="Arial" panose="020B0604020202020204" pitchFamily="34" charset="0"/>
              </a:rPr>
              <a:t>0.4</a:t>
            </a:r>
          </a:p>
        </p:txBody>
      </p:sp>
      <p:sp>
        <p:nvSpPr>
          <p:cNvPr id="175127" name="Rectangle 29"/>
          <p:cNvSpPr>
            <a:spLocks noChangeArrowheads="1"/>
          </p:cNvSpPr>
          <p:nvPr/>
        </p:nvSpPr>
        <p:spPr bwMode="auto">
          <a:xfrm>
            <a:off x="1066800" y="3425825"/>
            <a:ext cx="3810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a:latin typeface="Arial" panose="020B0604020202020204" pitchFamily="34" charset="0"/>
              </a:rPr>
              <a:t>0.6</a:t>
            </a:r>
          </a:p>
        </p:txBody>
      </p:sp>
      <p:sp>
        <p:nvSpPr>
          <p:cNvPr id="175128" name="Rectangle 30"/>
          <p:cNvSpPr>
            <a:spLocks noChangeArrowheads="1"/>
          </p:cNvSpPr>
          <p:nvPr/>
        </p:nvSpPr>
        <p:spPr bwMode="auto">
          <a:xfrm>
            <a:off x="1071563" y="2727325"/>
            <a:ext cx="3810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a:latin typeface="Arial" panose="020B0604020202020204" pitchFamily="34" charset="0"/>
              </a:rPr>
              <a:t>0.8</a:t>
            </a:r>
          </a:p>
        </p:txBody>
      </p:sp>
      <p:sp>
        <p:nvSpPr>
          <p:cNvPr id="175129" name="Rectangle 31"/>
          <p:cNvSpPr>
            <a:spLocks noChangeArrowheads="1"/>
          </p:cNvSpPr>
          <p:nvPr/>
        </p:nvSpPr>
        <p:spPr bwMode="auto">
          <a:xfrm>
            <a:off x="1071563" y="2027238"/>
            <a:ext cx="3810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a:latin typeface="Arial" panose="020B0604020202020204" pitchFamily="34" charset="0"/>
              </a:rPr>
              <a:t>1.0</a:t>
            </a:r>
          </a:p>
        </p:txBody>
      </p:sp>
      <p:sp>
        <p:nvSpPr>
          <p:cNvPr id="175130" name="Rectangle 33"/>
          <p:cNvSpPr>
            <a:spLocks noChangeArrowheads="1"/>
          </p:cNvSpPr>
          <p:nvPr/>
        </p:nvSpPr>
        <p:spPr bwMode="auto">
          <a:xfrm>
            <a:off x="2362200" y="6324600"/>
            <a:ext cx="4878388"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a:latin typeface="Arial" panose="020B0604020202020204" pitchFamily="34" charset="0"/>
              </a:rPr>
              <a:t>Volumetric heat capacity, </a:t>
            </a:r>
            <a:r>
              <a:rPr lang="en-US" altLang="en-US">
                <a:latin typeface="Arial" panose="020B0604020202020204" pitchFamily="34" charset="0"/>
                <a:sym typeface="Symbol" panose="05050102010706020507" pitchFamily="18" charset="2"/>
              </a:rPr>
              <a:t></a:t>
            </a:r>
            <a:r>
              <a:rPr lang="en-US" altLang="en-US" i="1">
                <a:latin typeface="Arial" panose="020B0604020202020204" pitchFamily="34" charset="0"/>
              </a:rPr>
              <a:t>Cp</a:t>
            </a:r>
            <a:r>
              <a:rPr lang="en-US" altLang="en-US">
                <a:latin typeface="Arial" panose="020B0604020202020204" pitchFamily="34" charset="0"/>
              </a:rPr>
              <a:t> (J/m</a:t>
            </a:r>
            <a:r>
              <a:rPr lang="en-US" altLang="en-US" baseline="30000">
                <a:latin typeface="Arial" panose="020B0604020202020204" pitchFamily="34" charset="0"/>
              </a:rPr>
              <a:t>3</a:t>
            </a:r>
            <a:r>
              <a:rPr lang="en-US" altLang="en-US">
                <a:latin typeface="Arial" panose="020B0604020202020204" pitchFamily="34" charset="0"/>
                <a:cs typeface="Arial" panose="020B0604020202020204" pitchFamily="34" charset="0"/>
              </a:rPr>
              <a:t>°</a:t>
            </a:r>
            <a:r>
              <a:rPr lang="en-US" altLang="en-US">
                <a:latin typeface="Arial" panose="020B0604020202020204" pitchFamily="34" charset="0"/>
              </a:rPr>
              <a:t>C)</a:t>
            </a:r>
          </a:p>
        </p:txBody>
      </p:sp>
      <p:sp>
        <p:nvSpPr>
          <p:cNvPr id="175131" name="Rectangle 34"/>
          <p:cNvSpPr>
            <a:spLocks noChangeArrowheads="1"/>
          </p:cNvSpPr>
          <p:nvPr/>
        </p:nvSpPr>
        <p:spPr bwMode="auto">
          <a:xfrm rot="-5400000">
            <a:off x="-623094" y="3747294"/>
            <a:ext cx="2830513"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a:latin typeface="Arial" panose="020B0604020202020204" pitchFamily="34" charset="0"/>
              </a:rPr>
              <a:t>Cumulative probability</a:t>
            </a:r>
          </a:p>
        </p:txBody>
      </p:sp>
      <p:grpSp>
        <p:nvGrpSpPr>
          <p:cNvPr id="175132" name="Group 35"/>
          <p:cNvGrpSpPr>
            <a:grpSpLocks/>
          </p:cNvGrpSpPr>
          <p:nvPr/>
        </p:nvGrpSpPr>
        <p:grpSpPr bwMode="auto">
          <a:xfrm>
            <a:off x="3352800" y="2209800"/>
            <a:ext cx="3559175" cy="3468688"/>
            <a:chOff x="2114" y="1392"/>
            <a:chExt cx="2242" cy="2185"/>
          </a:xfrm>
        </p:grpSpPr>
        <p:grpSp>
          <p:nvGrpSpPr>
            <p:cNvPr id="175208" name="Group 36"/>
            <p:cNvGrpSpPr>
              <a:grpSpLocks/>
            </p:cNvGrpSpPr>
            <p:nvPr/>
          </p:nvGrpSpPr>
          <p:grpSpPr bwMode="auto">
            <a:xfrm>
              <a:off x="2251" y="1392"/>
              <a:ext cx="2105" cy="1968"/>
              <a:chOff x="2251" y="1392"/>
              <a:chExt cx="2105" cy="1968"/>
            </a:xfrm>
          </p:grpSpPr>
          <p:grpSp>
            <p:nvGrpSpPr>
              <p:cNvPr id="175215" name="Group 37"/>
              <p:cNvGrpSpPr>
                <a:grpSpLocks/>
              </p:cNvGrpSpPr>
              <p:nvPr/>
            </p:nvGrpSpPr>
            <p:grpSpPr bwMode="auto">
              <a:xfrm>
                <a:off x="2251" y="1830"/>
                <a:ext cx="1255" cy="1530"/>
                <a:chOff x="2251" y="1830"/>
                <a:chExt cx="1255" cy="1530"/>
              </a:xfrm>
            </p:grpSpPr>
            <p:grpSp>
              <p:nvGrpSpPr>
                <p:cNvPr id="175222" name="Group 38"/>
                <p:cNvGrpSpPr>
                  <a:grpSpLocks/>
                </p:cNvGrpSpPr>
                <p:nvPr/>
              </p:nvGrpSpPr>
              <p:grpSpPr bwMode="auto">
                <a:xfrm>
                  <a:off x="2251" y="2046"/>
                  <a:ext cx="1098" cy="1314"/>
                  <a:chOff x="2251" y="2046"/>
                  <a:chExt cx="1098" cy="1314"/>
                </a:xfrm>
              </p:grpSpPr>
              <p:grpSp>
                <p:nvGrpSpPr>
                  <p:cNvPr id="175226" name="Group 39"/>
                  <p:cNvGrpSpPr>
                    <a:grpSpLocks/>
                  </p:cNvGrpSpPr>
                  <p:nvPr/>
                </p:nvGrpSpPr>
                <p:grpSpPr bwMode="auto">
                  <a:xfrm>
                    <a:off x="2251" y="2412"/>
                    <a:ext cx="851" cy="948"/>
                    <a:chOff x="2251" y="2412"/>
                    <a:chExt cx="851" cy="948"/>
                  </a:xfrm>
                </p:grpSpPr>
                <p:grpSp>
                  <p:nvGrpSpPr>
                    <p:cNvPr id="175232" name="Group 40"/>
                    <p:cNvGrpSpPr>
                      <a:grpSpLocks/>
                    </p:cNvGrpSpPr>
                    <p:nvPr/>
                  </p:nvGrpSpPr>
                  <p:grpSpPr bwMode="auto">
                    <a:xfrm>
                      <a:off x="2251" y="2850"/>
                      <a:ext cx="522" cy="510"/>
                      <a:chOff x="2251" y="2850"/>
                      <a:chExt cx="522" cy="510"/>
                    </a:xfrm>
                  </p:grpSpPr>
                  <p:grpSp>
                    <p:nvGrpSpPr>
                      <p:cNvPr id="175241" name="Group 41"/>
                      <p:cNvGrpSpPr>
                        <a:grpSpLocks/>
                      </p:cNvGrpSpPr>
                      <p:nvPr/>
                    </p:nvGrpSpPr>
                    <p:grpSpPr bwMode="auto">
                      <a:xfrm>
                        <a:off x="2251" y="3138"/>
                        <a:ext cx="137" cy="222"/>
                        <a:chOff x="2251" y="3138"/>
                        <a:chExt cx="137" cy="222"/>
                      </a:xfrm>
                    </p:grpSpPr>
                    <p:sp>
                      <p:nvSpPr>
                        <p:cNvPr id="175248" name="Freeform 42"/>
                        <p:cNvSpPr>
                          <a:spLocks/>
                        </p:cNvSpPr>
                        <p:nvPr/>
                      </p:nvSpPr>
                      <p:spPr bwMode="auto">
                        <a:xfrm>
                          <a:off x="2251" y="3288"/>
                          <a:ext cx="18" cy="72"/>
                        </a:xfrm>
                        <a:custGeom>
                          <a:avLst/>
                          <a:gdLst>
                            <a:gd name="T0" fmla="*/ 0 w 2"/>
                            <a:gd name="T1" fmla="*/ 2147483647 h 12"/>
                            <a:gd name="T2" fmla="*/ 2147483647 w 2"/>
                            <a:gd name="T3" fmla="*/ 2147483647 h 12"/>
                            <a:gd name="T4" fmla="*/ 2147483647 w 2"/>
                            <a:gd name="T5" fmla="*/ 0 h 12"/>
                            <a:gd name="T6" fmla="*/ 0 60000 65536"/>
                            <a:gd name="T7" fmla="*/ 0 60000 65536"/>
                            <a:gd name="T8" fmla="*/ 0 60000 65536"/>
                            <a:gd name="T9" fmla="*/ 0 w 2"/>
                            <a:gd name="T10" fmla="*/ 0 h 12"/>
                            <a:gd name="T11" fmla="*/ 2 w 2"/>
                            <a:gd name="T12" fmla="*/ 12 h 12"/>
                          </a:gdLst>
                          <a:ahLst/>
                          <a:cxnLst>
                            <a:cxn ang="T6">
                              <a:pos x="T0" y="T1"/>
                            </a:cxn>
                            <a:cxn ang="T7">
                              <a:pos x="T2" y="T3"/>
                            </a:cxn>
                            <a:cxn ang="T8">
                              <a:pos x="T4" y="T5"/>
                            </a:cxn>
                          </a:cxnLst>
                          <a:rect l="T9" t="T10" r="T11" b="T12"/>
                          <a:pathLst>
                            <a:path w="2" h="12">
                              <a:moveTo>
                                <a:pt x="0" y="12"/>
                              </a:moveTo>
                              <a:lnTo>
                                <a:pt x="2" y="12"/>
                              </a:lnTo>
                              <a:lnTo>
                                <a:pt x="2" y="0"/>
                              </a:lnTo>
                            </a:path>
                          </a:pathLst>
                        </a:cu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5249" name="Freeform 43"/>
                        <p:cNvSpPr>
                          <a:spLocks/>
                        </p:cNvSpPr>
                        <p:nvPr/>
                      </p:nvSpPr>
                      <p:spPr bwMode="auto">
                        <a:xfrm>
                          <a:off x="2269" y="3210"/>
                          <a:ext cx="64" cy="78"/>
                        </a:xfrm>
                        <a:custGeom>
                          <a:avLst/>
                          <a:gdLst>
                            <a:gd name="T0" fmla="*/ 0 w 7"/>
                            <a:gd name="T1" fmla="*/ 2147483647 h 13"/>
                            <a:gd name="T2" fmla="*/ 2147483647 w 7"/>
                            <a:gd name="T3" fmla="*/ 2147483647 h 13"/>
                            <a:gd name="T4" fmla="*/ 2147483647 w 7"/>
                            <a:gd name="T5" fmla="*/ 0 h 13"/>
                            <a:gd name="T6" fmla="*/ 0 60000 65536"/>
                            <a:gd name="T7" fmla="*/ 0 60000 65536"/>
                            <a:gd name="T8" fmla="*/ 0 60000 65536"/>
                            <a:gd name="T9" fmla="*/ 0 w 7"/>
                            <a:gd name="T10" fmla="*/ 0 h 13"/>
                            <a:gd name="T11" fmla="*/ 7 w 7"/>
                            <a:gd name="T12" fmla="*/ 13 h 13"/>
                          </a:gdLst>
                          <a:ahLst/>
                          <a:cxnLst>
                            <a:cxn ang="T6">
                              <a:pos x="T0" y="T1"/>
                            </a:cxn>
                            <a:cxn ang="T7">
                              <a:pos x="T2" y="T3"/>
                            </a:cxn>
                            <a:cxn ang="T8">
                              <a:pos x="T4" y="T5"/>
                            </a:cxn>
                          </a:cxnLst>
                          <a:rect l="T9" t="T10" r="T11" b="T12"/>
                          <a:pathLst>
                            <a:path w="7" h="13">
                              <a:moveTo>
                                <a:pt x="0" y="13"/>
                              </a:moveTo>
                              <a:lnTo>
                                <a:pt x="7" y="13"/>
                              </a:lnTo>
                              <a:lnTo>
                                <a:pt x="7" y="0"/>
                              </a:lnTo>
                            </a:path>
                          </a:pathLst>
                        </a:cu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5250" name="Freeform 44"/>
                        <p:cNvSpPr>
                          <a:spLocks/>
                        </p:cNvSpPr>
                        <p:nvPr/>
                      </p:nvSpPr>
                      <p:spPr bwMode="auto">
                        <a:xfrm>
                          <a:off x="2333" y="3138"/>
                          <a:ext cx="55" cy="72"/>
                        </a:xfrm>
                        <a:custGeom>
                          <a:avLst/>
                          <a:gdLst>
                            <a:gd name="T0" fmla="*/ 0 w 6"/>
                            <a:gd name="T1" fmla="*/ 2147483647 h 12"/>
                            <a:gd name="T2" fmla="*/ 2147483647 w 6"/>
                            <a:gd name="T3" fmla="*/ 2147483647 h 12"/>
                            <a:gd name="T4" fmla="*/ 2147483647 w 6"/>
                            <a:gd name="T5" fmla="*/ 0 h 12"/>
                            <a:gd name="T6" fmla="*/ 0 60000 65536"/>
                            <a:gd name="T7" fmla="*/ 0 60000 65536"/>
                            <a:gd name="T8" fmla="*/ 0 60000 65536"/>
                            <a:gd name="T9" fmla="*/ 0 w 6"/>
                            <a:gd name="T10" fmla="*/ 0 h 12"/>
                            <a:gd name="T11" fmla="*/ 6 w 6"/>
                            <a:gd name="T12" fmla="*/ 12 h 12"/>
                          </a:gdLst>
                          <a:ahLst/>
                          <a:cxnLst>
                            <a:cxn ang="T6">
                              <a:pos x="T0" y="T1"/>
                            </a:cxn>
                            <a:cxn ang="T7">
                              <a:pos x="T2" y="T3"/>
                            </a:cxn>
                            <a:cxn ang="T8">
                              <a:pos x="T4" y="T5"/>
                            </a:cxn>
                          </a:cxnLst>
                          <a:rect l="T9" t="T10" r="T11" b="T12"/>
                          <a:pathLst>
                            <a:path w="6" h="12">
                              <a:moveTo>
                                <a:pt x="0" y="12"/>
                              </a:moveTo>
                              <a:lnTo>
                                <a:pt x="6" y="12"/>
                              </a:lnTo>
                              <a:lnTo>
                                <a:pt x="6" y="0"/>
                              </a:lnTo>
                            </a:path>
                          </a:pathLst>
                        </a:cu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175242" name="Group 45"/>
                      <p:cNvGrpSpPr>
                        <a:grpSpLocks/>
                      </p:cNvGrpSpPr>
                      <p:nvPr/>
                    </p:nvGrpSpPr>
                    <p:grpSpPr bwMode="auto">
                      <a:xfrm>
                        <a:off x="2388" y="2850"/>
                        <a:ext cx="385" cy="288"/>
                        <a:chOff x="2388" y="2850"/>
                        <a:chExt cx="385" cy="288"/>
                      </a:xfrm>
                    </p:grpSpPr>
                    <p:sp>
                      <p:nvSpPr>
                        <p:cNvPr id="175243" name="Freeform 46"/>
                        <p:cNvSpPr>
                          <a:spLocks/>
                        </p:cNvSpPr>
                        <p:nvPr/>
                      </p:nvSpPr>
                      <p:spPr bwMode="auto">
                        <a:xfrm>
                          <a:off x="2388" y="3066"/>
                          <a:ext cx="266" cy="72"/>
                        </a:xfrm>
                        <a:custGeom>
                          <a:avLst/>
                          <a:gdLst>
                            <a:gd name="T0" fmla="*/ 0 w 29"/>
                            <a:gd name="T1" fmla="*/ 2147483647 h 12"/>
                            <a:gd name="T2" fmla="*/ 2147483647 w 29"/>
                            <a:gd name="T3" fmla="*/ 2147483647 h 12"/>
                            <a:gd name="T4" fmla="*/ 2147483647 w 29"/>
                            <a:gd name="T5" fmla="*/ 0 h 12"/>
                            <a:gd name="T6" fmla="*/ 0 60000 65536"/>
                            <a:gd name="T7" fmla="*/ 0 60000 65536"/>
                            <a:gd name="T8" fmla="*/ 0 60000 65536"/>
                            <a:gd name="T9" fmla="*/ 0 w 29"/>
                            <a:gd name="T10" fmla="*/ 0 h 12"/>
                            <a:gd name="T11" fmla="*/ 29 w 29"/>
                            <a:gd name="T12" fmla="*/ 12 h 12"/>
                          </a:gdLst>
                          <a:ahLst/>
                          <a:cxnLst>
                            <a:cxn ang="T6">
                              <a:pos x="T0" y="T1"/>
                            </a:cxn>
                            <a:cxn ang="T7">
                              <a:pos x="T2" y="T3"/>
                            </a:cxn>
                            <a:cxn ang="T8">
                              <a:pos x="T4" y="T5"/>
                            </a:cxn>
                          </a:cxnLst>
                          <a:rect l="T9" t="T10" r="T11" b="T12"/>
                          <a:pathLst>
                            <a:path w="29" h="12">
                              <a:moveTo>
                                <a:pt x="0" y="12"/>
                              </a:moveTo>
                              <a:lnTo>
                                <a:pt x="29" y="12"/>
                              </a:lnTo>
                              <a:lnTo>
                                <a:pt x="29" y="0"/>
                              </a:lnTo>
                            </a:path>
                          </a:pathLst>
                        </a:cu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nvGrpSpPr>
                        <p:cNvPr id="175244" name="Group 47"/>
                        <p:cNvGrpSpPr>
                          <a:grpSpLocks/>
                        </p:cNvGrpSpPr>
                        <p:nvPr/>
                      </p:nvGrpSpPr>
                      <p:grpSpPr bwMode="auto">
                        <a:xfrm>
                          <a:off x="2654" y="2850"/>
                          <a:ext cx="119" cy="216"/>
                          <a:chOff x="2654" y="2850"/>
                          <a:chExt cx="119" cy="216"/>
                        </a:xfrm>
                      </p:grpSpPr>
                      <p:sp>
                        <p:nvSpPr>
                          <p:cNvPr id="175245" name="Freeform 48"/>
                          <p:cNvSpPr>
                            <a:spLocks/>
                          </p:cNvSpPr>
                          <p:nvPr/>
                        </p:nvSpPr>
                        <p:spPr bwMode="auto">
                          <a:xfrm>
                            <a:off x="2654" y="2994"/>
                            <a:ext cx="55" cy="72"/>
                          </a:xfrm>
                          <a:custGeom>
                            <a:avLst/>
                            <a:gdLst>
                              <a:gd name="T0" fmla="*/ 0 w 6"/>
                              <a:gd name="T1" fmla="*/ 2147483647 h 12"/>
                              <a:gd name="T2" fmla="*/ 2147483647 w 6"/>
                              <a:gd name="T3" fmla="*/ 2147483647 h 12"/>
                              <a:gd name="T4" fmla="*/ 2147483647 w 6"/>
                              <a:gd name="T5" fmla="*/ 0 h 12"/>
                              <a:gd name="T6" fmla="*/ 0 60000 65536"/>
                              <a:gd name="T7" fmla="*/ 0 60000 65536"/>
                              <a:gd name="T8" fmla="*/ 0 60000 65536"/>
                              <a:gd name="T9" fmla="*/ 0 w 6"/>
                              <a:gd name="T10" fmla="*/ 0 h 12"/>
                              <a:gd name="T11" fmla="*/ 6 w 6"/>
                              <a:gd name="T12" fmla="*/ 12 h 12"/>
                            </a:gdLst>
                            <a:ahLst/>
                            <a:cxnLst>
                              <a:cxn ang="T6">
                                <a:pos x="T0" y="T1"/>
                              </a:cxn>
                              <a:cxn ang="T7">
                                <a:pos x="T2" y="T3"/>
                              </a:cxn>
                              <a:cxn ang="T8">
                                <a:pos x="T4" y="T5"/>
                              </a:cxn>
                            </a:cxnLst>
                            <a:rect l="T9" t="T10" r="T11" b="T12"/>
                            <a:pathLst>
                              <a:path w="6" h="12">
                                <a:moveTo>
                                  <a:pt x="0" y="12"/>
                                </a:moveTo>
                                <a:lnTo>
                                  <a:pt x="6" y="12"/>
                                </a:lnTo>
                                <a:lnTo>
                                  <a:pt x="6" y="0"/>
                                </a:lnTo>
                              </a:path>
                            </a:pathLst>
                          </a:cu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5246" name="Freeform 49"/>
                          <p:cNvSpPr>
                            <a:spLocks/>
                          </p:cNvSpPr>
                          <p:nvPr/>
                        </p:nvSpPr>
                        <p:spPr bwMode="auto">
                          <a:xfrm>
                            <a:off x="2709" y="2922"/>
                            <a:ext cx="18" cy="72"/>
                          </a:xfrm>
                          <a:custGeom>
                            <a:avLst/>
                            <a:gdLst>
                              <a:gd name="T0" fmla="*/ 0 w 2"/>
                              <a:gd name="T1" fmla="*/ 2147483647 h 12"/>
                              <a:gd name="T2" fmla="*/ 2147483647 w 2"/>
                              <a:gd name="T3" fmla="*/ 2147483647 h 12"/>
                              <a:gd name="T4" fmla="*/ 2147483647 w 2"/>
                              <a:gd name="T5" fmla="*/ 0 h 12"/>
                              <a:gd name="T6" fmla="*/ 0 60000 65536"/>
                              <a:gd name="T7" fmla="*/ 0 60000 65536"/>
                              <a:gd name="T8" fmla="*/ 0 60000 65536"/>
                              <a:gd name="T9" fmla="*/ 0 w 2"/>
                              <a:gd name="T10" fmla="*/ 0 h 12"/>
                              <a:gd name="T11" fmla="*/ 2 w 2"/>
                              <a:gd name="T12" fmla="*/ 12 h 12"/>
                            </a:gdLst>
                            <a:ahLst/>
                            <a:cxnLst>
                              <a:cxn ang="T6">
                                <a:pos x="T0" y="T1"/>
                              </a:cxn>
                              <a:cxn ang="T7">
                                <a:pos x="T2" y="T3"/>
                              </a:cxn>
                              <a:cxn ang="T8">
                                <a:pos x="T4" y="T5"/>
                              </a:cxn>
                            </a:cxnLst>
                            <a:rect l="T9" t="T10" r="T11" b="T12"/>
                            <a:pathLst>
                              <a:path w="2" h="12">
                                <a:moveTo>
                                  <a:pt x="0" y="12"/>
                                </a:moveTo>
                                <a:lnTo>
                                  <a:pt x="2" y="12"/>
                                </a:lnTo>
                                <a:lnTo>
                                  <a:pt x="2" y="0"/>
                                </a:lnTo>
                              </a:path>
                            </a:pathLst>
                          </a:cu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5247" name="Freeform 50"/>
                          <p:cNvSpPr>
                            <a:spLocks/>
                          </p:cNvSpPr>
                          <p:nvPr/>
                        </p:nvSpPr>
                        <p:spPr bwMode="auto">
                          <a:xfrm>
                            <a:off x="2727" y="2850"/>
                            <a:ext cx="46" cy="72"/>
                          </a:xfrm>
                          <a:custGeom>
                            <a:avLst/>
                            <a:gdLst>
                              <a:gd name="T0" fmla="*/ 0 w 5"/>
                              <a:gd name="T1" fmla="*/ 2147483647 h 12"/>
                              <a:gd name="T2" fmla="*/ 2147483647 w 5"/>
                              <a:gd name="T3" fmla="*/ 2147483647 h 12"/>
                              <a:gd name="T4" fmla="*/ 2147483647 w 5"/>
                              <a:gd name="T5" fmla="*/ 0 h 12"/>
                              <a:gd name="T6" fmla="*/ 0 60000 65536"/>
                              <a:gd name="T7" fmla="*/ 0 60000 65536"/>
                              <a:gd name="T8" fmla="*/ 0 60000 65536"/>
                              <a:gd name="T9" fmla="*/ 0 w 5"/>
                              <a:gd name="T10" fmla="*/ 0 h 12"/>
                              <a:gd name="T11" fmla="*/ 5 w 5"/>
                              <a:gd name="T12" fmla="*/ 12 h 12"/>
                            </a:gdLst>
                            <a:ahLst/>
                            <a:cxnLst>
                              <a:cxn ang="T6">
                                <a:pos x="T0" y="T1"/>
                              </a:cxn>
                              <a:cxn ang="T7">
                                <a:pos x="T2" y="T3"/>
                              </a:cxn>
                              <a:cxn ang="T8">
                                <a:pos x="T4" y="T5"/>
                              </a:cxn>
                            </a:cxnLst>
                            <a:rect l="T9" t="T10" r="T11" b="T12"/>
                            <a:pathLst>
                              <a:path w="5" h="12">
                                <a:moveTo>
                                  <a:pt x="0" y="12"/>
                                </a:moveTo>
                                <a:lnTo>
                                  <a:pt x="5" y="12"/>
                                </a:lnTo>
                                <a:lnTo>
                                  <a:pt x="5" y="0"/>
                                </a:lnTo>
                              </a:path>
                            </a:pathLst>
                          </a:cu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grpSp>
                <p:grpSp>
                  <p:nvGrpSpPr>
                    <p:cNvPr id="175233" name="Group 51"/>
                    <p:cNvGrpSpPr>
                      <a:grpSpLocks/>
                    </p:cNvGrpSpPr>
                    <p:nvPr/>
                  </p:nvGrpSpPr>
                  <p:grpSpPr bwMode="auto">
                    <a:xfrm>
                      <a:off x="2773" y="2628"/>
                      <a:ext cx="36" cy="222"/>
                      <a:chOff x="2773" y="2628"/>
                      <a:chExt cx="36" cy="222"/>
                    </a:xfrm>
                  </p:grpSpPr>
                  <p:sp>
                    <p:nvSpPr>
                      <p:cNvPr id="175238" name="Freeform 52"/>
                      <p:cNvSpPr>
                        <a:spLocks/>
                      </p:cNvSpPr>
                      <p:nvPr/>
                    </p:nvSpPr>
                    <p:spPr bwMode="auto">
                      <a:xfrm>
                        <a:off x="2773" y="2778"/>
                        <a:ext cx="18" cy="72"/>
                      </a:xfrm>
                      <a:custGeom>
                        <a:avLst/>
                        <a:gdLst>
                          <a:gd name="T0" fmla="*/ 0 w 2"/>
                          <a:gd name="T1" fmla="*/ 2147483647 h 12"/>
                          <a:gd name="T2" fmla="*/ 2147483647 w 2"/>
                          <a:gd name="T3" fmla="*/ 2147483647 h 12"/>
                          <a:gd name="T4" fmla="*/ 2147483647 w 2"/>
                          <a:gd name="T5" fmla="*/ 0 h 12"/>
                          <a:gd name="T6" fmla="*/ 0 60000 65536"/>
                          <a:gd name="T7" fmla="*/ 0 60000 65536"/>
                          <a:gd name="T8" fmla="*/ 0 60000 65536"/>
                          <a:gd name="T9" fmla="*/ 0 w 2"/>
                          <a:gd name="T10" fmla="*/ 0 h 12"/>
                          <a:gd name="T11" fmla="*/ 2 w 2"/>
                          <a:gd name="T12" fmla="*/ 12 h 12"/>
                        </a:gdLst>
                        <a:ahLst/>
                        <a:cxnLst>
                          <a:cxn ang="T6">
                            <a:pos x="T0" y="T1"/>
                          </a:cxn>
                          <a:cxn ang="T7">
                            <a:pos x="T2" y="T3"/>
                          </a:cxn>
                          <a:cxn ang="T8">
                            <a:pos x="T4" y="T5"/>
                          </a:cxn>
                        </a:cxnLst>
                        <a:rect l="T9" t="T10" r="T11" b="T12"/>
                        <a:pathLst>
                          <a:path w="2" h="12">
                            <a:moveTo>
                              <a:pt x="0" y="12"/>
                            </a:moveTo>
                            <a:lnTo>
                              <a:pt x="2" y="12"/>
                            </a:lnTo>
                            <a:lnTo>
                              <a:pt x="2" y="0"/>
                            </a:lnTo>
                          </a:path>
                        </a:pathLst>
                      </a:cu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5239" name="Freeform 53"/>
                      <p:cNvSpPr>
                        <a:spLocks/>
                      </p:cNvSpPr>
                      <p:nvPr/>
                    </p:nvSpPr>
                    <p:spPr bwMode="auto">
                      <a:xfrm>
                        <a:off x="2791" y="2700"/>
                        <a:ext cx="2" cy="78"/>
                      </a:xfrm>
                      <a:custGeom>
                        <a:avLst/>
                        <a:gdLst>
                          <a:gd name="T0" fmla="*/ 0 w 2"/>
                          <a:gd name="T1" fmla="*/ 2147483647 h 13"/>
                          <a:gd name="T2" fmla="*/ 0 w 2"/>
                          <a:gd name="T3" fmla="*/ 2147483647 h 13"/>
                          <a:gd name="T4" fmla="*/ 0 w 2"/>
                          <a:gd name="T5" fmla="*/ 0 h 13"/>
                          <a:gd name="T6" fmla="*/ 0 60000 65536"/>
                          <a:gd name="T7" fmla="*/ 0 60000 65536"/>
                          <a:gd name="T8" fmla="*/ 0 60000 65536"/>
                          <a:gd name="T9" fmla="*/ 0 w 2"/>
                          <a:gd name="T10" fmla="*/ 0 h 13"/>
                          <a:gd name="T11" fmla="*/ 2 w 2"/>
                          <a:gd name="T12" fmla="*/ 13 h 13"/>
                        </a:gdLst>
                        <a:ahLst/>
                        <a:cxnLst>
                          <a:cxn ang="T6">
                            <a:pos x="T0" y="T1"/>
                          </a:cxn>
                          <a:cxn ang="T7">
                            <a:pos x="T2" y="T3"/>
                          </a:cxn>
                          <a:cxn ang="T8">
                            <a:pos x="T4" y="T5"/>
                          </a:cxn>
                        </a:cxnLst>
                        <a:rect l="T9" t="T10" r="T11" b="T12"/>
                        <a:pathLst>
                          <a:path w="2" h="13">
                            <a:moveTo>
                              <a:pt x="0" y="13"/>
                            </a:moveTo>
                            <a:lnTo>
                              <a:pt x="0" y="13"/>
                            </a:lnTo>
                            <a:lnTo>
                              <a:pt x="0" y="0"/>
                            </a:lnTo>
                          </a:path>
                        </a:pathLst>
                      </a:cu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5240" name="Freeform 54"/>
                      <p:cNvSpPr>
                        <a:spLocks/>
                      </p:cNvSpPr>
                      <p:nvPr/>
                    </p:nvSpPr>
                    <p:spPr bwMode="auto">
                      <a:xfrm>
                        <a:off x="2791" y="2628"/>
                        <a:ext cx="18" cy="72"/>
                      </a:xfrm>
                      <a:custGeom>
                        <a:avLst/>
                        <a:gdLst>
                          <a:gd name="T0" fmla="*/ 0 w 2"/>
                          <a:gd name="T1" fmla="*/ 2147483647 h 12"/>
                          <a:gd name="T2" fmla="*/ 2147483647 w 2"/>
                          <a:gd name="T3" fmla="*/ 2147483647 h 12"/>
                          <a:gd name="T4" fmla="*/ 2147483647 w 2"/>
                          <a:gd name="T5" fmla="*/ 0 h 12"/>
                          <a:gd name="T6" fmla="*/ 0 60000 65536"/>
                          <a:gd name="T7" fmla="*/ 0 60000 65536"/>
                          <a:gd name="T8" fmla="*/ 0 60000 65536"/>
                          <a:gd name="T9" fmla="*/ 0 w 2"/>
                          <a:gd name="T10" fmla="*/ 0 h 12"/>
                          <a:gd name="T11" fmla="*/ 2 w 2"/>
                          <a:gd name="T12" fmla="*/ 12 h 12"/>
                        </a:gdLst>
                        <a:ahLst/>
                        <a:cxnLst>
                          <a:cxn ang="T6">
                            <a:pos x="T0" y="T1"/>
                          </a:cxn>
                          <a:cxn ang="T7">
                            <a:pos x="T2" y="T3"/>
                          </a:cxn>
                          <a:cxn ang="T8">
                            <a:pos x="T4" y="T5"/>
                          </a:cxn>
                        </a:cxnLst>
                        <a:rect l="T9" t="T10" r="T11" b="T12"/>
                        <a:pathLst>
                          <a:path w="2" h="12">
                            <a:moveTo>
                              <a:pt x="0" y="12"/>
                            </a:moveTo>
                            <a:lnTo>
                              <a:pt x="2" y="12"/>
                            </a:lnTo>
                            <a:lnTo>
                              <a:pt x="2" y="0"/>
                            </a:lnTo>
                          </a:path>
                        </a:pathLst>
                      </a:cu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175234" name="Group 55"/>
                    <p:cNvGrpSpPr>
                      <a:grpSpLocks/>
                    </p:cNvGrpSpPr>
                    <p:nvPr/>
                  </p:nvGrpSpPr>
                  <p:grpSpPr bwMode="auto">
                    <a:xfrm>
                      <a:off x="2809" y="2412"/>
                      <a:ext cx="293" cy="216"/>
                      <a:chOff x="2809" y="2412"/>
                      <a:chExt cx="293" cy="216"/>
                    </a:xfrm>
                  </p:grpSpPr>
                  <p:sp>
                    <p:nvSpPr>
                      <p:cNvPr id="175235" name="Freeform 56"/>
                      <p:cNvSpPr>
                        <a:spLocks/>
                      </p:cNvSpPr>
                      <p:nvPr/>
                    </p:nvSpPr>
                    <p:spPr bwMode="auto">
                      <a:xfrm>
                        <a:off x="2809" y="2556"/>
                        <a:ext cx="156" cy="72"/>
                      </a:xfrm>
                      <a:custGeom>
                        <a:avLst/>
                        <a:gdLst>
                          <a:gd name="T0" fmla="*/ 0 w 17"/>
                          <a:gd name="T1" fmla="*/ 2147483647 h 12"/>
                          <a:gd name="T2" fmla="*/ 2147483647 w 17"/>
                          <a:gd name="T3" fmla="*/ 2147483647 h 12"/>
                          <a:gd name="T4" fmla="*/ 2147483647 w 17"/>
                          <a:gd name="T5" fmla="*/ 0 h 12"/>
                          <a:gd name="T6" fmla="*/ 0 60000 65536"/>
                          <a:gd name="T7" fmla="*/ 0 60000 65536"/>
                          <a:gd name="T8" fmla="*/ 0 60000 65536"/>
                          <a:gd name="T9" fmla="*/ 0 w 17"/>
                          <a:gd name="T10" fmla="*/ 0 h 12"/>
                          <a:gd name="T11" fmla="*/ 17 w 17"/>
                          <a:gd name="T12" fmla="*/ 12 h 12"/>
                        </a:gdLst>
                        <a:ahLst/>
                        <a:cxnLst>
                          <a:cxn ang="T6">
                            <a:pos x="T0" y="T1"/>
                          </a:cxn>
                          <a:cxn ang="T7">
                            <a:pos x="T2" y="T3"/>
                          </a:cxn>
                          <a:cxn ang="T8">
                            <a:pos x="T4" y="T5"/>
                          </a:cxn>
                        </a:cxnLst>
                        <a:rect l="T9" t="T10" r="T11" b="T12"/>
                        <a:pathLst>
                          <a:path w="17" h="12">
                            <a:moveTo>
                              <a:pt x="0" y="12"/>
                            </a:moveTo>
                            <a:lnTo>
                              <a:pt x="17" y="12"/>
                            </a:lnTo>
                            <a:lnTo>
                              <a:pt x="17" y="0"/>
                            </a:lnTo>
                          </a:path>
                        </a:pathLst>
                      </a:cu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5236" name="Freeform 57"/>
                      <p:cNvSpPr>
                        <a:spLocks/>
                      </p:cNvSpPr>
                      <p:nvPr/>
                    </p:nvSpPr>
                    <p:spPr bwMode="auto">
                      <a:xfrm>
                        <a:off x="2965" y="2484"/>
                        <a:ext cx="119" cy="72"/>
                      </a:xfrm>
                      <a:custGeom>
                        <a:avLst/>
                        <a:gdLst>
                          <a:gd name="T0" fmla="*/ 0 w 13"/>
                          <a:gd name="T1" fmla="*/ 2147483647 h 12"/>
                          <a:gd name="T2" fmla="*/ 2147483647 w 13"/>
                          <a:gd name="T3" fmla="*/ 2147483647 h 12"/>
                          <a:gd name="T4" fmla="*/ 2147483647 w 13"/>
                          <a:gd name="T5" fmla="*/ 0 h 12"/>
                          <a:gd name="T6" fmla="*/ 0 60000 65536"/>
                          <a:gd name="T7" fmla="*/ 0 60000 65536"/>
                          <a:gd name="T8" fmla="*/ 0 60000 65536"/>
                          <a:gd name="T9" fmla="*/ 0 w 13"/>
                          <a:gd name="T10" fmla="*/ 0 h 12"/>
                          <a:gd name="T11" fmla="*/ 13 w 13"/>
                          <a:gd name="T12" fmla="*/ 12 h 12"/>
                        </a:gdLst>
                        <a:ahLst/>
                        <a:cxnLst>
                          <a:cxn ang="T6">
                            <a:pos x="T0" y="T1"/>
                          </a:cxn>
                          <a:cxn ang="T7">
                            <a:pos x="T2" y="T3"/>
                          </a:cxn>
                          <a:cxn ang="T8">
                            <a:pos x="T4" y="T5"/>
                          </a:cxn>
                        </a:cxnLst>
                        <a:rect l="T9" t="T10" r="T11" b="T12"/>
                        <a:pathLst>
                          <a:path w="13" h="12">
                            <a:moveTo>
                              <a:pt x="0" y="12"/>
                            </a:moveTo>
                            <a:lnTo>
                              <a:pt x="13" y="12"/>
                            </a:lnTo>
                            <a:lnTo>
                              <a:pt x="13" y="0"/>
                            </a:lnTo>
                          </a:path>
                        </a:pathLst>
                      </a:cu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5237" name="Freeform 58"/>
                      <p:cNvSpPr>
                        <a:spLocks/>
                      </p:cNvSpPr>
                      <p:nvPr/>
                    </p:nvSpPr>
                    <p:spPr bwMode="auto">
                      <a:xfrm>
                        <a:off x="3084" y="2412"/>
                        <a:ext cx="18" cy="72"/>
                      </a:xfrm>
                      <a:custGeom>
                        <a:avLst/>
                        <a:gdLst>
                          <a:gd name="T0" fmla="*/ 0 w 2"/>
                          <a:gd name="T1" fmla="*/ 2147483647 h 12"/>
                          <a:gd name="T2" fmla="*/ 2147483647 w 2"/>
                          <a:gd name="T3" fmla="*/ 2147483647 h 12"/>
                          <a:gd name="T4" fmla="*/ 2147483647 w 2"/>
                          <a:gd name="T5" fmla="*/ 0 h 12"/>
                          <a:gd name="T6" fmla="*/ 0 60000 65536"/>
                          <a:gd name="T7" fmla="*/ 0 60000 65536"/>
                          <a:gd name="T8" fmla="*/ 0 60000 65536"/>
                          <a:gd name="T9" fmla="*/ 0 w 2"/>
                          <a:gd name="T10" fmla="*/ 0 h 12"/>
                          <a:gd name="T11" fmla="*/ 2 w 2"/>
                          <a:gd name="T12" fmla="*/ 12 h 12"/>
                        </a:gdLst>
                        <a:ahLst/>
                        <a:cxnLst>
                          <a:cxn ang="T6">
                            <a:pos x="T0" y="T1"/>
                          </a:cxn>
                          <a:cxn ang="T7">
                            <a:pos x="T2" y="T3"/>
                          </a:cxn>
                          <a:cxn ang="T8">
                            <a:pos x="T4" y="T5"/>
                          </a:cxn>
                        </a:cxnLst>
                        <a:rect l="T9" t="T10" r="T11" b="T12"/>
                        <a:pathLst>
                          <a:path w="2" h="12">
                            <a:moveTo>
                              <a:pt x="0" y="12"/>
                            </a:moveTo>
                            <a:lnTo>
                              <a:pt x="2" y="12"/>
                            </a:lnTo>
                            <a:lnTo>
                              <a:pt x="2" y="0"/>
                            </a:lnTo>
                          </a:path>
                        </a:pathLst>
                      </a:cu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sp>
                <p:nvSpPr>
                  <p:cNvPr id="175227" name="Freeform 59"/>
                  <p:cNvSpPr>
                    <a:spLocks/>
                  </p:cNvSpPr>
                  <p:nvPr/>
                </p:nvSpPr>
                <p:spPr bwMode="auto">
                  <a:xfrm>
                    <a:off x="3102" y="2340"/>
                    <a:ext cx="64" cy="72"/>
                  </a:xfrm>
                  <a:custGeom>
                    <a:avLst/>
                    <a:gdLst>
                      <a:gd name="T0" fmla="*/ 0 w 7"/>
                      <a:gd name="T1" fmla="*/ 2147483647 h 12"/>
                      <a:gd name="T2" fmla="*/ 2147483647 w 7"/>
                      <a:gd name="T3" fmla="*/ 2147483647 h 12"/>
                      <a:gd name="T4" fmla="*/ 2147483647 w 7"/>
                      <a:gd name="T5" fmla="*/ 0 h 12"/>
                      <a:gd name="T6" fmla="*/ 0 60000 65536"/>
                      <a:gd name="T7" fmla="*/ 0 60000 65536"/>
                      <a:gd name="T8" fmla="*/ 0 60000 65536"/>
                      <a:gd name="T9" fmla="*/ 0 w 7"/>
                      <a:gd name="T10" fmla="*/ 0 h 12"/>
                      <a:gd name="T11" fmla="*/ 7 w 7"/>
                      <a:gd name="T12" fmla="*/ 12 h 12"/>
                    </a:gdLst>
                    <a:ahLst/>
                    <a:cxnLst>
                      <a:cxn ang="T6">
                        <a:pos x="T0" y="T1"/>
                      </a:cxn>
                      <a:cxn ang="T7">
                        <a:pos x="T2" y="T3"/>
                      </a:cxn>
                      <a:cxn ang="T8">
                        <a:pos x="T4" y="T5"/>
                      </a:cxn>
                    </a:cxnLst>
                    <a:rect l="T9" t="T10" r="T11" b="T12"/>
                    <a:pathLst>
                      <a:path w="7" h="12">
                        <a:moveTo>
                          <a:pt x="0" y="12"/>
                        </a:moveTo>
                        <a:lnTo>
                          <a:pt x="7" y="12"/>
                        </a:lnTo>
                        <a:lnTo>
                          <a:pt x="7" y="0"/>
                        </a:lnTo>
                      </a:path>
                    </a:pathLst>
                  </a:cu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5228" name="Freeform 60"/>
                  <p:cNvSpPr>
                    <a:spLocks/>
                  </p:cNvSpPr>
                  <p:nvPr/>
                </p:nvSpPr>
                <p:spPr bwMode="auto">
                  <a:xfrm>
                    <a:off x="3166" y="2268"/>
                    <a:ext cx="55" cy="72"/>
                  </a:xfrm>
                  <a:custGeom>
                    <a:avLst/>
                    <a:gdLst>
                      <a:gd name="T0" fmla="*/ 0 w 6"/>
                      <a:gd name="T1" fmla="*/ 2147483647 h 12"/>
                      <a:gd name="T2" fmla="*/ 2147483647 w 6"/>
                      <a:gd name="T3" fmla="*/ 2147483647 h 12"/>
                      <a:gd name="T4" fmla="*/ 2147483647 w 6"/>
                      <a:gd name="T5" fmla="*/ 0 h 12"/>
                      <a:gd name="T6" fmla="*/ 0 60000 65536"/>
                      <a:gd name="T7" fmla="*/ 0 60000 65536"/>
                      <a:gd name="T8" fmla="*/ 0 60000 65536"/>
                      <a:gd name="T9" fmla="*/ 0 w 6"/>
                      <a:gd name="T10" fmla="*/ 0 h 12"/>
                      <a:gd name="T11" fmla="*/ 6 w 6"/>
                      <a:gd name="T12" fmla="*/ 12 h 12"/>
                    </a:gdLst>
                    <a:ahLst/>
                    <a:cxnLst>
                      <a:cxn ang="T6">
                        <a:pos x="T0" y="T1"/>
                      </a:cxn>
                      <a:cxn ang="T7">
                        <a:pos x="T2" y="T3"/>
                      </a:cxn>
                      <a:cxn ang="T8">
                        <a:pos x="T4" y="T5"/>
                      </a:cxn>
                    </a:cxnLst>
                    <a:rect l="T9" t="T10" r="T11" b="T12"/>
                    <a:pathLst>
                      <a:path w="6" h="12">
                        <a:moveTo>
                          <a:pt x="0" y="12"/>
                        </a:moveTo>
                        <a:lnTo>
                          <a:pt x="6" y="12"/>
                        </a:lnTo>
                        <a:lnTo>
                          <a:pt x="6" y="0"/>
                        </a:lnTo>
                      </a:path>
                    </a:pathLst>
                  </a:cu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5229" name="Freeform 61"/>
                  <p:cNvSpPr>
                    <a:spLocks/>
                  </p:cNvSpPr>
                  <p:nvPr/>
                </p:nvSpPr>
                <p:spPr bwMode="auto">
                  <a:xfrm>
                    <a:off x="3221" y="2190"/>
                    <a:ext cx="2" cy="78"/>
                  </a:xfrm>
                  <a:custGeom>
                    <a:avLst/>
                    <a:gdLst>
                      <a:gd name="T0" fmla="*/ 0 w 2"/>
                      <a:gd name="T1" fmla="*/ 2147483647 h 13"/>
                      <a:gd name="T2" fmla="*/ 0 w 2"/>
                      <a:gd name="T3" fmla="*/ 2147483647 h 13"/>
                      <a:gd name="T4" fmla="*/ 0 w 2"/>
                      <a:gd name="T5" fmla="*/ 0 h 13"/>
                      <a:gd name="T6" fmla="*/ 0 60000 65536"/>
                      <a:gd name="T7" fmla="*/ 0 60000 65536"/>
                      <a:gd name="T8" fmla="*/ 0 60000 65536"/>
                      <a:gd name="T9" fmla="*/ 0 w 2"/>
                      <a:gd name="T10" fmla="*/ 0 h 13"/>
                      <a:gd name="T11" fmla="*/ 2 w 2"/>
                      <a:gd name="T12" fmla="*/ 13 h 13"/>
                    </a:gdLst>
                    <a:ahLst/>
                    <a:cxnLst>
                      <a:cxn ang="T6">
                        <a:pos x="T0" y="T1"/>
                      </a:cxn>
                      <a:cxn ang="T7">
                        <a:pos x="T2" y="T3"/>
                      </a:cxn>
                      <a:cxn ang="T8">
                        <a:pos x="T4" y="T5"/>
                      </a:cxn>
                    </a:cxnLst>
                    <a:rect l="T9" t="T10" r="T11" b="T12"/>
                    <a:pathLst>
                      <a:path w="2" h="13">
                        <a:moveTo>
                          <a:pt x="0" y="13"/>
                        </a:moveTo>
                        <a:lnTo>
                          <a:pt x="0" y="13"/>
                        </a:lnTo>
                        <a:lnTo>
                          <a:pt x="0" y="0"/>
                        </a:lnTo>
                      </a:path>
                    </a:pathLst>
                  </a:cu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5230" name="Freeform 62"/>
                  <p:cNvSpPr>
                    <a:spLocks/>
                  </p:cNvSpPr>
                  <p:nvPr/>
                </p:nvSpPr>
                <p:spPr bwMode="auto">
                  <a:xfrm>
                    <a:off x="3221" y="2118"/>
                    <a:ext cx="82" cy="72"/>
                  </a:xfrm>
                  <a:custGeom>
                    <a:avLst/>
                    <a:gdLst>
                      <a:gd name="T0" fmla="*/ 0 w 9"/>
                      <a:gd name="T1" fmla="*/ 2147483647 h 12"/>
                      <a:gd name="T2" fmla="*/ 2147483647 w 9"/>
                      <a:gd name="T3" fmla="*/ 2147483647 h 12"/>
                      <a:gd name="T4" fmla="*/ 2147483647 w 9"/>
                      <a:gd name="T5" fmla="*/ 0 h 12"/>
                      <a:gd name="T6" fmla="*/ 0 60000 65536"/>
                      <a:gd name="T7" fmla="*/ 0 60000 65536"/>
                      <a:gd name="T8" fmla="*/ 0 60000 65536"/>
                      <a:gd name="T9" fmla="*/ 0 w 9"/>
                      <a:gd name="T10" fmla="*/ 0 h 12"/>
                      <a:gd name="T11" fmla="*/ 9 w 9"/>
                      <a:gd name="T12" fmla="*/ 12 h 12"/>
                    </a:gdLst>
                    <a:ahLst/>
                    <a:cxnLst>
                      <a:cxn ang="T6">
                        <a:pos x="T0" y="T1"/>
                      </a:cxn>
                      <a:cxn ang="T7">
                        <a:pos x="T2" y="T3"/>
                      </a:cxn>
                      <a:cxn ang="T8">
                        <a:pos x="T4" y="T5"/>
                      </a:cxn>
                    </a:cxnLst>
                    <a:rect l="T9" t="T10" r="T11" b="T12"/>
                    <a:pathLst>
                      <a:path w="9" h="12">
                        <a:moveTo>
                          <a:pt x="0" y="12"/>
                        </a:moveTo>
                        <a:lnTo>
                          <a:pt x="9" y="12"/>
                        </a:lnTo>
                        <a:lnTo>
                          <a:pt x="9" y="0"/>
                        </a:lnTo>
                      </a:path>
                    </a:pathLst>
                  </a:cu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5231" name="Freeform 63"/>
                  <p:cNvSpPr>
                    <a:spLocks/>
                  </p:cNvSpPr>
                  <p:nvPr/>
                </p:nvSpPr>
                <p:spPr bwMode="auto">
                  <a:xfrm>
                    <a:off x="3303" y="2046"/>
                    <a:ext cx="46" cy="72"/>
                  </a:xfrm>
                  <a:custGeom>
                    <a:avLst/>
                    <a:gdLst>
                      <a:gd name="T0" fmla="*/ 0 w 5"/>
                      <a:gd name="T1" fmla="*/ 2147483647 h 12"/>
                      <a:gd name="T2" fmla="*/ 2147483647 w 5"/>
                      <a:gd name="T3" fmla="*/ 2147483647 h 12"/>
                      <a:gd name="T4" fmla="*/ 2147483647 w 5"/>
                      <a:gd name="T5" fmla="*/ 0 h 12"/>
                      <a:gd name="T6" fmla="*/ 0 60000 65536"/>
                      <a:gd name="T7" fmla="*/ 0 60000 65536"/>
                      <a:gd name="T8" fmla="*/ 0 60000 65536"/>
                      <a:gd name="T9" fmla="*/ 0 w 5"/>
                      <a:gd name="T10" fmla="*/ 0 h 12"/>
                      <a:gd name="T11" fmla="*/ 5 w 5"/>
                      <a:gd name="T12" fmla="*/ 12 h 12"/>
                    </a:gdLst>
                    <a:ahLst/>
                    <a:cxnLst>
                      <a:cxn ang="T6">
                        <a:pos x="T0" y="T1"/>
                      </a:cxn>
                      <a:cxn ang="T7">
                        <a:pos x="T2" y="T3"/>
                      </a:cxn>
                      <a:cxn ang="T8">
                        <a:pos x="T4" y="T5"/>
                      </a:cxn>
                    </a:cxnLst>
                    <a:rect l="T9" t="T10" r="T11" b="T12"/>
                    <a:pathLst>
                      <a:path w="5" h="12">
                        <a:moveTo>
                          <a:pt x="0" y="12"/>
                        </a:moveTo>
                        <a:lnTo>
                          <a:pt x="5" y="12"/>
                        </a:lnTo>
                        <a:lnTo>
                          <a:pt x="5" y="0"/>
                        </a:lnTo>
                      </a:path>
                    </a:pathLst>
                  </a:cu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sp>
              <p:nvSpPr>
                <p:cNvPr id="175223" name="Freeform 64"/>
                <p:cNvSpPr>
                  <a:spLocks/>
                </p:cNvSpPr>
                <p:nvPr/>
              </p:nvSpPr>
              <p:spPr bwMode="auto">
                <a:xfrm>
                  <a:off x="3349" y="1974"/>
                  <a:ext cx="55" cy="72"/>
                </a:xfrm>
                <a:custGeom>
                  <a:avLst/>
                  <a:gdLst>
                    <a:gd name="T0" fmla="*/ 0 w 6"/>
                    <a:gd name="T1" fmla="*/ 2147483647 h 12"/>
                    <a:gd name="T2" fmla="*/ 2147483647 w 6"/>
                    <a:gd name="T3" fmla="*/ 2147483647 h 12"/>
                    <a:gd name="T4" fmla="*/ 2147483647 w 6"/>
                    <a:gd name="T5" fmla="*/ 0 h 12"/>
                    <a:gd name="T6" fmla="*/ 0 60000 65536"/>
                    <a:gd name="T7" fmla="*/ 0 60000 65536"/>
                    <a:gd name="T8" fmla="*/ 0 60000 65536"/>
                    <a:gd name="T9" fmla="*/ 0 w 6"/>
                    <a:gd name="T10" fmla="*/ 0 h 12"/>
                    <a:gd name="T11" fmla="*/ 6 w 6"/>
                    <a:gd name="T12" fmla="*/ 12 h 12"/>
                  </a:gdLst>
                  <a:ahLst/>
                  <a:cxnLst>
                    <a:cxn ang="T6">
                      <a:pos x="T0" y="T1"/>
                    </a:cxn>
                    <a:cxn ang="T7">
                      <a:pos x="T2" y="T3"/>
                    </a:cxn>
                    <a:cxn ang="T8">
                      <a:pos x="T4" y="T5"/>
                    </a:cxn>
                  </a:cxnLst>
                  <a:rect l="T9" t="T10" r="T11" b="T12"/>
                  <a:pathLst>
                    <a:path w="6" h="12">
                      <a:moveTo>
                        <a:pt x="0" y="12"/>
                      </a:moveTo>
                      <a:lnTo>
                        <a:pt x="6" y="12"/>
                      </a:lnTo>
                      <a:lnTo>
                        <a:pt x="6" y="0"/>
                      </a:lnTo>
                    </a:path>
                  </a:pathLst>
                </a:cu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5224" name="Freeform 65"/>
                <p:cNvSpPr>
                  <a:spLocks/>
                </p:cNvSpPr>
                <p:nvPr/>
              </p:nvSpPr>
              <p:spPr bwMode="auto">
                <a:xfrm>
                  <a:off x="3404" y="1902"/>
                  <a:ext cx="101" cy="72"/>
                </a:xfrm>
                <a:custGeom>
                  <a:avLst/>
                  <a:gdLst>
                    <a:gd name="T0" fmla="*/ 0 w 11"/>
                    <a:gd name="T1" fmla="*/ 2147483647 h 12"/>
                    <a:gd name="T2" fmla="*/ 2147483647 w 11"/>
                    <a:gd name="T3" fmla="*/ 2147483647 h 12"/>
                    <a:gd name="T4" fmla="*/ 2147483647 w 11"/>
                    <a:gd name="T5" fmla="*/ 0 h 12"/>
                    <a:gd name="T6" fmla="*/ 0 60000 65536"/>
                    <a:gd name="T7" fmla="*/ 0 60000 65536"/>
                    <a:gd name="T8" fmla="*/ 0 60000 65536"/>
                    <a:gd name="T9" fmla="*/ 0 w 11"/>
                    <a:gd name="T10" fmla="*/ 0 h 12"/>
                    <a:gd name="T11" fmla="*/ 11 w 11"/>
                    <a:gd name="T12" fmla="*/ 12 h 12"/>
                  </a:gdLst>
                  <a:ahLst/>
                  <a:cxnLst>
                    <a:cxn ang="T6">
                      <a:pos x="T0" y="T1"/>
                    </a:cxn>
                    <a:cxn ang="T7">
                      <a:pos x="T2" y="T3"/>
                    </a:cxn>
                    <a:cxn ang="T8">
                      <a:pos x="T4" y="T5"/>
                    </a:cxn>
                  </a:cxnLst>
                  <a:rect l="T9" t="T10" r="T11" b="T12"/>
                  <a:pathLst>
                    <a:path w="11" h="12">
                      <a:moveTo>
                        <a:pt x="0" y="12"/>
                      </a:moveTo>
                      <a:lnTo>
                        <a:pt x="11" y="12"/>
                      </a:lnTo>
                      <a:lnTo>
                        <a:pt x="11" y="0"/>
                      </a:lnTo>
                    </a:path>
                  </a:pathLst>
                </a:cu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5225" name="Freeform 66"/>
                <p:cNvSpPr>
                  <a:spLocks/>
                </p:cNvSpPr>
                <p:nvPr/>
              </p:nvSpPr>
              <p:spPr bwMode="auto">
                <a:xfrm>
                  <a:off x="3505" y="1830"/>
                  <a:ext cx="1" cy="72"/>
                </a:xfrm>
                <a:custGeom>
                  <a:avLst/>
                  <a:gdLst>
                    <a:gd name="T0" fmla="*/ 0 w 1"/>
                    <a:gd name="T1" fmla="*/ 2147483647 h 12"/>
                    <a:gd name="T2" fmla="*/ 0 w 1"/>
                    <a:gd name="T3" fmla="*/ 2147483647 h 12"/>
                    <a:gd name="T4" fmla="*/ 0 w 1"/>
                    <a:gd name="T5" fmla="*/ 0 h 12"/>
                    <a:gd name="T6" fmla="*/ 0 60000 65536"/>
                    <a:gd name="T7" fmla="*/ 0 60000 65536"/>
                    <a:gd name="T8" fmla="*/ 0 60000 65536"/>
                    <a:gd name="T9" fmla="*/ 0 w 1"/>
                    <a:gd name="T10" fmla="*/ 0 h 12"/>
                    <a:gd name="T11" fmla="*/ 1 w 1"/>
                    <a:gd name="T12" fmla="*/ 12 h 12"/>
                  </a:gdLst>
                  <a:ahLst/>
                  <a:cxnLst>
                    <a:cxn ang="T6">
                      <a:pos x="T0" y="T1"/>
                    </a:cxn>
                    <a:cxn ang="T7">
                      <a:pos x="T2" y="T3"/>
                    </a:cxn>
                    <a:cxn ang="T8">
                      <a:pos x="T4" y="T5"/>
                    </a:cxn>
                  </a:cxnLst>
                  <a:rect l="T9" t="T10" r="T11" b="T12"/>
                  <a:pathLst>
                    <a:path w="1" h="12">
                      <a:moveTo>
                        <a:pt x="0" y="12"/>
                      </a:moveTo>
                      <a:lnTo>
                        <a:pt x="0" y="12"/>
                      </a:lnTo>
                      <a:lnTo>
                        <a:pt x="0" y="0"/>
                      </a:lnTo>
                    </a:path>
                  </a:pathLst>
                </a:cu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sp>
            <p:nvSpPr>
              <p:cNvPr id="175216" name="Freeform 67"/>
              <p:cNvSpPr>
                <a:spLocks/>
              </p:cNvSpPr>
              <p:nvPr/>
            </p:nvSpPr>
            <p:spPr bwMode="auto">
              <a:xfrm>
                <a:off x="3505" y="1758"/>
                <a:ext cx="82" cy="72"/>
              </a:xfrm>
              <a:custGeom>
                <a:avLst/>
                <a:gdLst>
                  <a:gd name="T0" fmla="*/ 0 w 9"/>
                  <a:gd name="T1" fmla="*/ 2147483647 h 12"/>
                  <a:gd name="T2" fmla="*/ 2147483647 w 9"/>
                  <a:gd name="T3" fmla="*/ 2147483647 h 12"/>
                  <a:gd name="T4" fmla="*/ 2147483647 w 9"/>
                  <a:gd name="T5" fmla="*/ 0 h 12"/>
                  <a:gd name="T6" fmla="*/ 0 60000 65536"/>
                  <a:gd name="T7" fmla="*/ 0 60000 65536"/>
                  <a:gd name="T8" fmla="*/ 0 60000 65536"/>
                  <a:gd name="T9" fmla="*/ 0 w 9"/>
                  <a:gd name="T10" fmla="*/ 0 h 12"/>
                  <a:gd name="T11" fmla="*/ 9 w 9"/>
                  <a:gd name="T12" fmla="*/ 12 h 12"/>
                </a:gdLst>
                <a:ahLst/>
                <a:cxnLst>
                  <a:cxn ang="T6">
                    <a:pos x="T0" y="T1"/>
                  </a:cxn>
                  <a:cxn ang="T7">
                    <a:pos x="T2" y="T3"/>
                  </a:cxn>
                  <a:cxn ang="T8">
                    <a:pos x="T4" y="T5"/>
                  </a:cxn>
                </a:cxnLst>
                <a:rect l="T9" t="T10" r="T11" b="T12"/>
                <a:pathLst>
                  <a:path w="9" h="12">
                    <a:moveTo>
                      <a:pt x="0" y="12"/>
                    </a:moveTo>
                    <a:lnTo>
                      <a:pt x="9" y="12"/>
                    </a:lnTo>
                    <a:lnTo>
                      <a:pt x="9" y="0"/>
                    </a:lnTo>
                  </a:path>
                </a:pathLst>
              </a:cu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5217" name="Freeform 68"/>
              <p:cNvSpPr>
                <a:spLocks/>
              </p:cNvSpPr>
              <p:nvPr/>
            </p:nvSpPr>
            <p:spPr bwMode="auto">
              <a:xfrm>
                <a:off x="3587" y="1680"/>
                <a:ext cx="73" cy="78"/>
              </a:xfrm>
              <a:custGeom>
                <a:avLst/>
                <a:gdLst>
                  <a:gd name="T0" fmla="*/ 0 w 8"/>
                  <a:gd name="T1" fmla="*/ 2147483647 h 13"/>
                  <a:gd name="T2" fmla="*/ 2147483647 w 8"/>
                  <a:gd name="T3" fmla="*/ 2147483647 h 13"/>
                  <a:gd name="T4" fmla="*/ 2147483647 w 8"/>
                  <a:gd name="T5" fmla="*/ 0 h 13"/>
                  <a:gd name="T6" fmla="*/ 0 60000 65536"/>
                  <a:gd name="T7" fmla="*/ 0 60000 65536"/>
                  <a:gd name="T8" fmla="*/ 0 60000 65536"/>
                  <a:gd name="T9" fmla="*/ 0 w 8"/>
                  <a:gd name="T10" fmla="*/ 0 h 13"/>
                  <a:gd name="T11" fmla="*/ 8 w 8"/>
                  <a:gd name="T12" fmla="*/ 13 h 13"/>
                </a:gdLst>
                <a:ahLst/>
                <a:cxnLst>
                  <a:cxn ang="T6">
                    <a:pos x="T0" y="T1"/>
                  </a:cxn>
                  <a:cxn ang="T7">
                    <a:pos x="T2" y="T3"/>
                  </a:cxn>
                  <a:cxn ang="T8">
                    <a:pos x="T4" y="T5"/>
                  </a:cxn>
                </a:cxnLst>
                <a:rect l="T9" t="T10" r="T11" b="T12"/>
                <a:pathLst>
                  <a:path w="8" h="13">
                    <a:moveTo>
                      <a:pt x="0" y="13"/>
                    </a:moveTo>
                    <a:lnTo>
                      <a:pt x="8" y="13"/>
                    </a:lnTo>
                    <a:lnTo>
                      <a:pt x="8" y="0"/>
                    </a:lnTo>
                  </a:path>
                </a:pathLst>
              </a:cu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5218" name="Freeform 69"/>
              <p:cNvSpPr>
                <a:spLocks/>
              </p:cNvSpPr>
              <p:nvPr/>
            </p:nvSpPr>
            <p:spPr bwMode="auto">
              <a:xfrm>
                <a:off x="3660" y="1608"/>
                <a:ext cx="165" cy="72"/>
              </a:xfrm>
              <a:custGeom>
                <a:avLst/>
                <a:gdLst>
                  <a:gd name="T0" fmla="*/ 0 w 18"/>
                  <a:gd name="T1" fmla="*/ 2147483647 h 12"/>
                  <a:gd name="T2" fmla="*/ 2147483647 w 18"/>
                  <a:gd name="T3" fmla="*/ 2147483647 h 12"/>
                  <a:gd name="T4" fmla="*/ 2147483647 w 18"/>
                  <a:gd name="T5" fmla="*/ 0 h 12"/>
                  <a:gd name="T6" fmla="*/ 0 60000 65536"/>
                  <a:gd name="T7" fmla="*/ 0 60000 65536"/>
                  <a:gd name="T8" fmla="*/ 0 60000 65536"/>
                  <a:gd name="T9" fmla="*/ 0 w 18"/>
                  <a:gd name="T10" fmla="*/ 0 h 12"/>
                  <a:gd name="T11" fmla="*/ 18 w 18"/>
                  <a:gd name="T12" fmla="*/ 12 h 12"/>
                </a:gdLst>
                <a:ahLst/>
                <a:cxnLst>
                  <a:cxn ang="T6">
                    <a:pos x="T0" y="T1"/>
                  </a:cxn>
                  <a:cxn ang="T7">
                    <a:pos x="T2" y="T3"/>
                  </a:cxn>
                  <a:cxn ang="T8">
                    <a:pos x="T4" y="T5"/>
                  </a:cxn>
                </a:cxnLst>
                <a:rect l="T9" t="T10" r="T11" b="T12"/>
                <a:pathLst>
                  <a:path w="18" h="12">
                    <a:moveTo>
                      <a:pt x="0" y="12"/>
                    </a:moveTo>
                    <a:lnTo>
                      <a:pt x="18" y="12"/>
                    </a:lnTo>
                    <a:lnTo>
                      <a:pt x="18" y="0"/>
                    </a:lnTo>
                  </a:path>
                </a:pathLst>
              </a:cu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5219" name="Freeform 70"/>
              <p:cNvSpPr>
                <a:spLocks/>
              </p:cNvSpPr>
              <p:nvPr/>
            </p:nvSpPr>
            <p:spPr bwMode="auto">
              <a:xfrm>
                <a:off x="3825" y="1536"/>
                <a:ext cx="238" cy="72"/>
              </a:xfrm>
              <a:custGeom>
                <a:avLst/>
                <a:gdLst>
                  <a:gd name="T0" fmla="*/ 0 w 26"/>
                  <a:gd name="T1" fmla="*/ 2147483647 h 12"/>
                  <a:gd name="T2" fmla="*/ 2147483647 w 26"/>
                  <a:gd name="T3" fmla="*/ 2147483647 h 12"/>
                  <a:gd name="T4" fmla="*/ 2147483647 w 26"/>
                  <a:gd name="T5" fmla="*/ 0 h 12"/>
                  <a:gd name="T6" fmla="*/ 0 60000 65536"/>
                  <a:gd name="T7" fmla="*/ 0 60000 65536"/>
                  <a:gd name="T8" fmla="*/ 0 60000 65536"/>
                  <a:gd name="T9" fmla="*/ 0 w 26"/>
                  <a:gd name="T10" fmla="*/ 0 h 12"/>
                  <a:gd name="T11" fmla="*/ 26 w 26"/>
                  <a:gd name="T12" fmla="*/ 12 h 12"/>
                </a:gdLst>
                <a:ahLst/>
                <a:cxnLst>
                  <a:cxn ang="T6">
                    <a:pos x="T0" y="T1"/>
                  </a:cxn>
                  <a:cxn ang="T7">
                    <a:pos x="T2" y="T3"/>
                  </a:cxn>
                  <a:cxn ang="T8">
                    <a:pos x="T4" y="T5"/>
                  </a:cxn>
                </a:cxnLst>
                <a:rect l="T9" t="T10" r="T11" b="T12"/>
                <a:pathLst>
                  <a:path w="26" h="12">
                    <a:moveTo>
                      <a:pt x="0" y="12"/>
                    </a:moveTo>
                    <a:lnTo>
                      <a:pt x="26" y="12"/>
                    </a:lnTo>
                    <a:lnTo>
                      <a:pt x="26" y="0"/>
                    </a:lnTo>
                  </a:path>
                </a:pathLst>
              </a:cu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5220" name="Freeform 71"/>
              <p:cNvSpPr>
                <a:spLocks/>
              </p:cNvSpPr>
              <p:nvPr/>
            </p:nvSpPr>
            <p:spPr bwMode="auto">
              <a:xfrm>
                <a:off x="4063" y="1464"/>
                <a:ext cx="274" cy="72"/>
              </a:xfrm>
              <a:custGeom>
                <a:avLst/>
                <a:gdLst>
                  <a:gd name="T0" fmla="*/ 0 w 30"/>
                  <a:gd name="T1" fmla="*/ 2147483647 h 12"/>
                  <a:gd name="T2" fmla="*/ 2147483647 w 30"/>
                  <a:gd name="T3" fmla="*/ 2147483647 h 12"/>
                  <a:gd name="T4" fmla="*/ 2147483647 w 30"/>
                  <a:gd name="T5" fmla="*/ 0 h 12"/>
                  <a:gd name="T6" fmla="*/ 0 60000 65536"/>
                  <a:gd name="T7" fmla="*/ 0 60000 65536"/>
                  <a:gd name="T8" fmla="*/ 0 60000 65536"/>
                  <a:gd name="T9" fmla="*/ 0 w 30"/>
                  <a:gd name="T10" fmla="*/ 0 h 12"/>
                  <a:gd name="T11" fmla="*/ 30 w 30"/>
                  <a:gd name="T12" fmla="*/ 12 h 12"/>
                </a:gdLst>
                <a:ahLst/>
                <a:cxnLst>
                  <a:cxn ang="T6">
                    <a:pos x="T0" y="T1"/>
                  </a:cxn>
                  <a:cxn ang="T7">
                    <a:pos x="T2" y="T3"/>
                  </a:cxn>
                  <a:cxn ang="T8">
                    <a:pos x="T4" y="T5"/>
                  </a:cxn>
                </a:cxnLst>
                <a:rect l="T9" t="T10" r="T11" b="T12"/>
                <a:pathLst>
                  <a:path w="30" h="12">
                    <a:moveTo>
                      <a:pt x="0" y="12"/>
                    </a:moveTo>
                    <a:lnTo>
                      <a:pt x="30" y="12"/>
                    </a:lnTo>
                    <a:lnTo>
                      <a:pt x="30" y="0"/>
                    </a:lnTo>
                  </a:path>
                </a:pathLst>
              </a:cu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5221" name="Freeform 72"/>
              <p:cNvSpPr>
                <a:spLocks/>
              </p:cNvSpPr>
              <p:nvPr/>
            </p:nvSpPr>
            <p:spPr bwMode="auto">
              <a:xfrm>
                <a:off x="4337" y="1392"/>
                <a:ext cx="19" cy="72"/>
              </a:xfrm>
              <a:custGeom>
                <a:avLst/>
                <a:gdLst>
                  <a:gd name="T0" fmla="*/ 0 w 2"/>
                  <a:gd name="T1" fmla="*/ 2147483647 h 12"/>
                  <a:gd name="T2" fmla="*/ 2147483647 w 2"/>
                  <a:gd name="T3" fmla="*/ 2147483647 h 12"/>
                  <a:gd name="T4" fmla="*/ 2147483647 w 2"/>
                  <a:gd name="T5" fmla="*/ 0 h 12"/>
                  <a:gd name="T6" fmla="*/ 0 60000 65536"/>
                  <a:gd name="T7" fmla="*/ 0 60000 65536"/>
                  <a:gd name="T8" fmla="*/ 0 60000 65536"/>
                  <a:gd name="T9" fmla="*/ 0 w 2"/>
                  <a:gd name="T10" fmla="*/ 0 h 12"/>
                  <a:gd name="T11" fmla="*/ 2 w 2"/>
                  <a:gd name="T12" fmla="*/ 12 h 12"/>
                </a:gdLst>
                <a:ahLst/>
                <a:cxnLst>
                  <a:cxn ang="T6">
                    <a:pos x="T0" y="T1"/>
                  </a:cxn>
                  <a:cxn ang="T7">
                    <a:pos x="T2" y="T3"/>
                  </a:cxn>
                  <a:cxn ang="T8">
                    <a:pos x="T4" y="T5"/>
                  </a:cxn>
                </a:cxnLst>
                <a:rect l="T9" t="T10" r="T11" b="T12"/>
                <a:pathLst>
                  <a:path w="2" h="12">
                    <a:moveTo>
                      <a:pt x="0" y="12"/>
                    </a:moveTo>
                    <a:lnTo>
                      <a:pt x="2" y="12"/>
                    </a:lnTo>
                    <a:lnTo>
                      <a:pt x="2" y="0"/>
                    </a:lnTo>
                  </a:path>
                </a:pathLst>
              </a:cu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175209" name="Group 73"/>
            <p:cNvGrpSpPr>
              <a:grpSpLocks/>
            </p:cNvGrpSpPr>
            <p:nvPr/>
          </p:nvGrpSpPr>
          <p:grpSpPr bwMode="auto">
            <a:xfrm>
              <a:off x="2114" y="3360"/>
              <a:ext cx="137" cy="217"/>
              <a:chOff x="2114" y="3360"/>
              <a:chExt cx="137" cy="217"/>
            </a:xfrm>
          </p:grpSpPr>
          <p:sp>
            <p:nvSpPr>
              <p:cNvPr id="175210" name="Freeform 74"/>
              <p:cNvSpPr>
                <a:spLocks/>
              </p:cNvSpPr>
              <p:nvPr/>
            </p:nvSpPr>
            <p:spPr bwMode="auto">
              <a:xfrm>
                <a:off x="2114" y="3504"/>
                <a:ext cx="1" cy="72"/>
              </a:xfrm>
              <a:custGeom>
                <a:avLst/>
                <a:gdLst>
                  <a:gd name="T0" fmla="*/ 0 w 1"/>
                  <a:gd name="T1" fmla="*/ 2147483647 h 12"/>
                  <a:gd name="T2" fmla="*/ 0 w 1"/>
                  <a:gd name="T3" fmla="*/ 2147483647 h 12"/>
                  <a:gd name="T4" fmla="*/ 0 w 1"/>
                  <a:gd name="T5" fmla="*/ 0 h 12"/>
                  <a:gd name="T6" fmla="*/ 0 60000 65536"/>
                  <a:gd name="T7" fmla="*/ 0 60000 65536"/>
                  <a:gd name="T8" fmla="*/ 0 60000 65536"/>
                  <a:gd name="T9" fmla="*/ 0 w 1"/>
                  <a:gd name="T10" fmla="*/ 0 h 12"/>
                  <a:gd name="T11" fmla="*/ 1 w 1"/>
                  <a:gd name="T12" fmla="*/ 12 h 12"/>
                </a:gdLst>
                <a:ahLst/>
                <a:cxnLst>
                  <a:cxn ang="T6">
                    <a:pos x="T0" y="T1"/>
                  </a:cxn>
                  <a:cxn ang="T7">
                    <a:pos x="T2" y="T3"/>
                  </a:cxn>
                  <a:cxn ang="T8">
                    <a:pos x="T4" y="T5"/>
                  </a:cxn>
                </a:cxnLst>
                <a:rect l="T9" t="T10" r="T11" b="T12"/>
                <a:pathLst>
                  <a:path w="1" h="12">
                    <a:moveTo>
                      <a:pt x="0" y="12"/>
                    </a:moveTo>
                    <a:lnTo>
                      <a:pt x="0" y="12"/>
                    </a:lnTo>
                    <a:lnTo>
                      <a:pt x="0" y="0"/>
                    </a:lnTo>
                  </a:path>
                </a:pathLst>
              </a:cu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5211" name="Freeform 75"/>
              <p:cNvSpPr>
                <a:spLocks/>
              </p:cNvSpPr>
              <p:nvPr/>
            </p:nvSpPr>
            <p:spPr bwMode="auto">
              <a:xfrm>
                <a:off x="2114" y="3432"/>
                <a:ext cx="18" cy="72"/>
              </a:xfrm>
              <a:custGeom>
                <a:avLst/>
                <a:gdLst>
                  <a:gd name="T0" fmla="*/ 0 w 2"/>
                  <a:gd name="T1" fmla="*/ 2147483647 h 12"/>
                  <a:gd name="T2" fmla="*/ 2147483647 w 2"/>
                  <a:gd name="T3" fmla="*/ 2147483647 h 12"/>
                  <a:gd name="T4" fmla="*/ 2147483647 w 2"/>
                  <a:gd name="T5" fmla="*/ 0 h 12"/>
                  <a:gd name="T6" fmla="*/ 0 60000 65536"/>
                  <a:gd name="T7" fmla="*/ 0 60000 65536"/>
                  <a:gd name="T8" fmla="*/ 0 60000 65536"/>
                  <a:gd name="T9" fmla="*/ 0 w 2"/>
                  <a:gd name="T10" fmla="*/ 0 h 12"/>
                  <a:gd name="T11" fmla="*/ 2 w 2"/>
                  <a:gd name="T12" fmla="*/ 12 h 12"/>
                </a:gdLst>
                <a:ahLst/>
                <a:cxnLst>
                  <a:cxn ang="T6">
                    <a:pos x="T0" y="T1"/>
                  </a:cxn>
                  <a:cxn ang="T7">
                    <a:pos x="T2" y="T3"/>
                  </a:cxn>
                  <a:cxn ang="T8">
                    <a:pos x="T4" y="T5"/>
                  </a:cxn>
                </a:cxnLst>
                <a:rect l="T9" t="T10" r="T11" b="T12"/>
                <a:pathLst>
                  <a:path w="2" h="12">
                    <a:moveTo>
                      <a:pt x="0" y="12"/>
                    </a:moveTo>
                    <a:lnTo>
                      <a:pt x="2" y="12"/>
                    </a:lnTo>
                    <a:lnTo>
                      <a:pt x="2" y="0"/>
                    </a:lnTo>
                  </a:path>
                </a:pathLst>
              </a:cu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5212" name="Freeform 76"/>
              <p:cNvSpPr>
                <a:spLocks/>
              </p:cNvSpPr>
              <p:nvPr/>
            </p:nvSpPr>
            <p:spPr bwMode="auto">
              <a:xfrm>
                <a:off x="2132" y="3360"/>
                <a:ext cx="119" cy="72"/>
              </a:xfrm>
              <a:custGeom>
                <a:avLst/>
                <a:gdLst>
                  <a:gd name="T0" fmla="*/ 0 w 13"/>
                  <a:gd name="T1" fmla="*/ 2147483647 h 12"/>
                  <a:gd name="T2" fmla="*/ 2147483647 w 13"/>
                  <a:gd name="T3" fmla="*/ 2147483647 h 12"/>
                  <a:gd name="T4" fmla="*/ 2147483647 w 13"/>
                  <a:gd name="T5" fmla="*/ 0 h 12"/>
                  <a:gd name="T6" fmla="*/ 0 60000 65536"/>
                  <a:gd name="T7" fmla="*/ 0 60000 65536"/>
                  <a:gd name="T8" fmla="*/ 0 60000 65536"/>
                  <a:gd name="T9" fmla="*/ 0 w 13"/>
                  <a:gd name="T10" fmla="*/ 0 h 12"/>
                  <a:gd name="T11" fmla="*/ 13 w 13"/>
                  <a:gd name="T12" fmla="*/ 12 h 12"/>
                </a:gdLst>
                <a:ahLst/>
                <a:cxnLst>
                  <a:cxn ang="T6">
                    <a:pos x="T0" y="T1"/>
                  </a:cxn>
                  <a:cxn ang="T7">
                    <a:pos x="T2" y="T3"/>
                  </a:cxn>
                  <a:cxn ang="T8">
                    <a:pos x="T4" y="T5"/>
                  </a:cxn>
                </a:cxnLst>
                <a:rect l="T9" t="T10" r="T11" b="T12"/>
                <a:pathLst>
                  <a:path w="13" h="12">
                    <a:moveTo>
                      <a:pt x="0" y="12"/>
                    </a:moveTo>
                    <a:lnTo>
                      <a:pt x="13" y="12"/>
                    </a:lnTo>
                    <a:lnTo>
                      <a:pt x="13" y="0"/>
                    </a:lnTo>
                  </a:path>
                </a:pathLst>
              </a:cu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5213" name="Freeform 77"/>
              <p:cNvSpPr>
                <a:spLocks/>
              </p:cNvSpPr>
              <p:nvPr/>
            </p:nvSpPr>
            <p:spPr bwMode="auto">
              <a:xfrm>
                <a:off x="2114" y="3576"/>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5214" name="Freeform 78"/>
              <p:cNvSpPr>
                <a:spLocks/>
              </p:cNvSpPr>
              <p:nvPr/>
            </p:nvSpPr>
            <p:spPr bwMode="auto">
              <a:xfrm>
                <a:off x="2114" y="3576"/>
                <a:ext cx="18" cy="1"/>
              </a:xfrm>
              <a:custGeom>
                <a:avLst/>
                <a:gdLst>
                  <a:gd name="T0" fmla="*/ 0 w 2"/>
                  <a:gd name="T1" fmla="*/ 0 h 1"/>
                  <a:gd name="T2" fmla="*/ 2147483647 w 2"/>
                  <a:gd name="T3" fmla="*/ 0 h 1"/>
                  <a:gd name="T4" fmla="*/ 2147483647 w 2"/>
                  <a:gd name="T5" fmla="*/ 0 h 1"/>
                  <a:gd name="T6" fmla="*/ 0 60000 65536"/>
                  <a:gd name="T7" fmla="*/ 0 60000 65536"/>
                  <a:gd name="T8" fmla="*/ 0 60000 65536"/>
                  <a:gd name="T9" fmla="*/ 0 w 2"/>
                  <a:gd name="T10" fmla="*/ 0 h 1"/>
                  <a:gd name="T11" fmla="*/ 2 w 2"/>
                  <a:gd name="T12" fmla="*/ 1 h 1"/>
                </a:gdLst>
                <a:ahLst/>
                <a:cxnLst>
                  <a:cxn ang="T6">
                    <a:pos x="T0" y="T1"/>
                  </a:cxn>
                  <a:cxn ang="T7">
                    <a:pos x="T2" y="T3"/>
                  </a:cxn>
                  <a:cxn ang="T8">
                    <a:pos x="T4" y="T5"/>
                  </a:cxn>
                </a:cxnLst>
                <a:rect l="T9" t="T10" r="T11" b="T12"/>
                <a:pathLst>
                  <a:path w="2" h="1">
                    <a:moveTo>
                      <a:pt x="0" y="0"/>
                    </a:moveTo>
                    <a:lnTo>
                      <a:pt x="2" y="0"/>
                    </a:lnTo>
                  </a:path>
                </a:pathLst>
              </a:cu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sp>
        <p:nvSpPr>
          <p:cNvPr id="175133" name="Rectangle 188"/>
          <p:cNvSpPr>
            <a:spLocks noChangeArrowheads="1"/>
          </p:cNvSpPr>
          <p:nvPr/>
        </p:nvSpPr>
        <p:spPr bwMode="auto">
          <a:xfrm>
            <a:off x="3382963" y="5638800"/>
            <a:ext cx="84137" cy="82550"/>
          </a:xfrm>
          <a:prstGeom prst="rect">
            <a:avLst/>
          </a:prstGeom>
          <a:solidFill>
            <a:schemeClr val="bg1"/>
          </a:solidFill>
          <a:ln w="38100">
            <a:solidFill>
              <a:schemeClr val="bg1"/>
            </a:solidFill>
            <a:miter lim="800000"/>
            <a:headEnd/>
            <a:tailEnd/>
          </a:ln>
        </p:spPr>
        <p:txBody>
          <a:bodyPr wrap="none" anchor="ct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latin typeface="Arial" panose="020B0604020202020204" pitchFamily="34" charset="0"/>
            </a:endParaRPr>
          </a:p>
        </p:txBody>
      </p:sp>
      <p:sp>
        <p:nvSpPr>
          <p:cNvPr id="175134" name="Rectangle 32"/>
          <p:cNvSpPr>
            <a:spLocks noChangeArrowheads="1"/>
          </p:cNvSpPr>
          <p:nvPr/>
        </p:nvSpPr>
        <p:spPr bwMode="auto">
          <a:xfrm>
            <a:off x="1627188" y="2066925"/>
            <a:ext cx="6521450" cy="3752850"/>
          </a:xfrm>
          <a:prstGeom prst="rect">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latin typeface="Arial" panose="020B0604020202020204" pitchFamily="34" charset="0"/>
            </a:endParaRPr>
          </a:p>
        </p:txBody>
      </p:sp>
      <p:grpSp>
        <p:nvGrpSpPr>
          <p:cNvPr id="175135" name="Group 189"/>
          <p:cNvGrpSpPr>
            <a:grpSpLocks/>
          </p:cNvGrpSpPr>
          <p:nvPr/>
        </p:nvGrpSpPr>
        <p:grpSpPr bwMode="auto">
          <a:xfrm>
            <a:off x="1619250" y="2209800"/>
            <a:ext cx="6534150" cy="3543300"/>
            <a:chOff x="5964" y="1392"/>
            <a:chExt cx="4116" cy="2232"/>
          </a:xfrm>
        </p:grpSpPr>
        <p:sp>
          <p:nvSpPr>
            <p:cNvPr id="119" name="Freeform 125"/>
            <p:cNvSpPr>
              <a:spLocks/>
            </p:cNvSpPr>
            <p:nvPr/>
          </p:nvSpPr>
          <p:spPr bwMode="auto">
            <a:xfrm rot="5400000">
              <a:off x="6237" y="2786"/>
              <a:ext cx="1" cy="528"/>
            </a:xfrm>
            <a:custGeom>
              <a:avLst/>
              <a:gdLst>
                <a:gd name="T0" fmla="*/ 0 w 1"/>
                <a:gd name="T1" fmla="*/ 88 h 88"/>
                <a:gd name="T2" fmla="*/ 0 w 1"/>
                <a:gd name="T3" fmla="*/ 88 h 88"/>
                <a:gd name="T4" fmla="*/ 0 w 1"/>
                <a:gd name="T5" fmla="*/ 0 h 88"/>
                <a:gd name="T6" fmla="*/ 0 60000 65536"/>
                <a:gd name="T7" fmla="*/ 0 60000 65536"/>
                <a:gd name="T8" fmla="*/ 0 60000 65536"/>
                <a:gd name="T9" fmla="*/ 0 w 1"/>
                <a:gd name="T10" fmla="*/ 0 h 88"/>
                <a:gd name="T11" fmla="*/ 1 w 1"/>
                <a:gd name="T12" fmla="*/ 88 h 88"/>
              </a:gdLst>
              <a:ahLst/>
              <a:cxnLst>
                <a:cxn ang="T6">
                  <a:pos x="T0" y="T1"/>
                </a:cxn>
                <a:cxn ang="T7">
                  <a:pos x="T2" y="T3"/>
                </a:cxn>
                <a:cxn ang="T8">
                  <a:pos x="T4" y="T5"/>
                </a:cxn>
              </a:cxnLst>
              <a:rect l="T9" t="T10" r="T11" b="T12"/>
              <a:pathLst>
                <a:path w="1" h="88">
                  <a:moveTo>
                    <a:pt x="0" y="88"/>
                  </a:moveTo>
                  <a:lnTo>
                    <a:pt x="0" y="88"/>
                  </a:lnTo>
                  <a:lnTo>
                    <a:pt x="0" y="0"/>
                  </a:lnTo>
                </a:path>
              </a:pathLst>
            </a:custGeom>
            <a:noFill/>
            <a:ln w="28575">
              <a:solidFill>
                <a:schemeClr val="bg1">
                  <a:lumMod val="85000"/>
                </a:schemeClr>
              </a:solidFill>
              <a:round/>
              <a:headEnd/>
              <a:tailEnd/>
            </a:ln>
          </p:spPr>
          <p:txBody>
            <a:bodyPr/>
            <a:lstStyle/>
            <a:p>
              <a:pPr>
                <a:defRPr/>
              </a:pPr>
              <a:endParaRPr lang="en-US">
                <a:latin typeface="Arial" pitchFamily="34" charset="0"/>
              </a:endParaRPr>
            </a:p>
          </p:txBody>
        </p:sp>
        <p:sp>
          <p:nvSpPr>
            <p:cNvPr id="120" name="Freeform 126"/>
            <p:cNvSpPr>
              <a:spLocks/>
            </p:cNvSpPr>
            <p:nvPr/>
          </p:nvSpPr>
          <p:spPr bwMode="auto">
            <a:xfrm>
              <a:off x="6427" y="2976"/>
              <a:ext cx="631" cy="72"/>
            </a:xfrm>
            <a:custGeom>
              <a:avLst/>
              <a:gdLst>
                <a:gd name="T0" fmla="*/ 0 w 69"/>
                <a:gd name="T1" fmla="*/ 12 h 12"/>
                <a:gd name="T2" fmla="*/ 69 w 69"/>
                <a:gd name="T3" fmla="*/ 12 h 12"/>
                <a:gd name="T4" fmla="*/ 69 w 69"/>
                <a:gd name="T5" fmla="*/ 0 h 12"/>
                <a:gd name="T6" fmla="*/ 0 60000 65536"/>
                <a:gd name="T7" fmla="*/ 0 60000 65536"/>
                <a:gd name="T8" fmla="*/ 0 60000 65536"/>
                <a:gd name="T9" fmla="*/ 0 w 69"/>
                <a:gd name="T10" fmla="*/ 0 h 12"/>
                <a:gd name="T11" fmla="*/ 69 w 69"/>
                <a:gd name="T12" fmla="*/ 12 h 12"/>
              </a:gdLst>
              <a:ahLst/>
              <a:cxnLst>
                <a:cxn ang="T6">
                  <a:pos x="T0" y="T1"/>
                </a:cxn>
                <a:cxn ang="T7">
                  <a:pos x="T2" y="T3"/>
                </a:cxn>
                <a:cxn ang="T8">
                  <a:pos x="T4" y="T5"/>
                </a:cxn>
              </a:cxnLst>
              <a:rect l="T9" t="T10" r="T11" b="T12"/>
              <a:pathLst>
                <a:path w="69" h="12">
                  <a:moveTo>
                    <a:pt x="0" y="12"/>
                  </a:moveTo>
                  <a:lnTo>
                    <a:pt x="69" y="12"/>
                  </a:lnTo>
                  <a:lnTo>
                    <a:pt x="69" y="0"/>
                  </a:lnTo>
                </a:path>
              </a:pathLst>
            </a:custGeom>
            <a:noFill/>
            <a:ln w="28575">
              <a:solidFill>
                <a:schemeClr val="bg1">
                  <a:lumMod val="85000"/>
                </a:schemeClr>
              </a:solidFill>
              <a:round/>
              <a:headEnd/>
              <a:tailEnd/>
            </a:ln>
          </p:spPr>
          <p:txBody>
            <a:bodyPr/>
            <a:lstStyle/>
            <a:p>
              <a:pPr>
                <a:defRPr/>
              </a:pPr>
              <a:endParaRPr lang="en-US">
                <a:latin typeface="Arial" pitchFamily="34" charset="0"/>
              </a:endParaRPr>
            </a:p>
          </p:txBody>
        </p:sp>
        <p:sp>
          <p:nvSpPr>
            <p:cNvPr id="121" name="Freeform 127"/>
            <p:cNvSpPr>
              <a:spLocks/>
            </p:cNvSpPr>
            <p:nvPr/>
          </p:nvSpPr>
          <p:spPr bwMode="auto">
            <a:xfrm>
              <a:off x="7058" y="2904"/>
              <a:ext cx="18" cy="72"/>
            </a:xfrm>
            <a:custGeom>
              <a:avLst/>
              <a:gdLst>
                <a:gd name="T0" fmla="*/ 0 w 2"/>
                <a:gd name="T1" fmla="*/ 12 h 12"/>
                <a:gd name="T2" fmla="*/ 2 w 2"/>
                <a:gd name="T3" fmla="*/ 12 h 12"/>
                <a:gd name="T4" fmla="*/ 2 w 2"/>
                <a:gd name="T5" fmla="*/ 0 h 12"/>
                <a:gd name="T6" fmla="*/ 0 60000 65536"/>
                <a:gd name="T7" fmla="*/ 0 60000 65536"/>
                <a:gd name="T8" fmla="*/ 0 60000 65536"/>
                <a:gd name="T9" fmla="*/ 0 w 2"/>
                <a:gd name="T10" fmla="*/ 0 h 12"/>
                <a:gd name="T11" fmla="*/ 2 w 2"/>
                <a:gd name="T12" fmla="*/ 12 h 12"/>
              </a:gdLst>
              <a:ahLst/>
              <a:cxnLst>
                <a:cxn ang="T6">
                  <a:pos x="T0" y="T1"/>
                </a:cxn>
                <a:cxn ang="T7">
                  <a:pos x="T2" y="T3"/>
                </a:cxn>
                <a:cxn ang="T8">
                  <a:pos x="T4" y="T5"/>
                </a:cxn>
              </a:cxnLst>
              <a:rect l="T9" t="T10" r="T11" b="T12"/>
              <a:pathLst>
                <a:path w="2" h="12">
                  <a:moveTo>
                    <a:pt x="0" y="12"/>
                  </a:moveTo>
                  <a:lnTo>
                    <a:pt x="2" y="12"/>
                  </a:lnTo>
                  <a:lnTo>
                    <a:pt x="2" y="0"/>
                  </a:lnTo>
                </a:path>
              </a:pathLst>
            </a:custGeom>
            <a:noFill/>
            <a:ln w="28575">
              <a:solidFill>
                <a:schemeClr val="bg1">
                  <a:lumMod val="85000"/>
                </a:schemeClr>
              </a:solidFill>
              <a:round/>
              <a:headEnd/>
              <a:tailEnd/>
            </a:ln>
          </p:spPr>
          <p:txBody>
            <a:bodyPr/>
            <a:lstStyle/>
            <a:p>
              <a:pPr>
                <a:defRPr/>
              </a:pPr>
              <a:endParaRPr lang="en-US">
                <a:latin typeface="Arial" pitchFamily="34" charset="0"/>
              </a:endParaRPr>
            </a:p>
          </p:txBody>
        </p:sp>
        <p:sp>
          <p:nvSpPr>
            <p:cNvPr id="122" name="Freeform 128"/>
            <p:cNvSpPr>
              <a:spLocks/>
            </p:cNvSpPr>
            <p:nvPr/>
          </p:nvSpPr>
          <p:spPr bwMode="auto">
            <a:xfrm>
              <a:off x="7076" y="2832"/>
              <a:ext cx="119" cy="72"/>
            </a:xfrm>
            <a:custGeom>
              <a:avLst/>
              <a:gdLst>
                <a:gd name="T0" fmla="*/ 0 w 13"/>
                <a:gd name="T1" fmla="*/ 12 h 12"/>
                <a:gd name="T2" fmla="*/ 13 w 13"/>
                <a:gd name="T3" fmla="*/ 12 h 12"/>
                <a:gd name="T4" fmla="*/ 13 w 13"/>
                <a:gd name="T5" fmla="*/ 0 h 12"/>
                <a:gd name="T6" fmla="*/ 0 60000 65536"/>
                <a:gd name="T7" fmla="*/ 0 60000 65536"/>
                <a:gd name="T8" fmla="*/ 0 60000 65536"/>
                <a:gd name="T9" fmla="*/ 0 w 13"/>
                <a:gd name="T10" fmla="*/ 0 h 12"/>
                <a:gd name="T11" fmla="*/ 13 w 13"/>
                <a:gd name="T12" fmla="*/ 12 h 12"/>
              </a:gdLst>
              <a:ahLst/>
              <a:cxnLst>
                <a:cxn ang="T6">
                  <a:pos x="T0" y="T1"/>
                </a:cxn>
                <a:cxn ang="T7">
                  <a:pos x="T2" y="T3"/>
                </a:cxn>
                <a:cxn ang="T8">
                  <a:pos x="T4" y="T5"/>
                </a:cxn>
              </a:cxnLst>
              <a:rect l="T9" t="T10" r="T11" b="T12"/>
              <a:pathLst>
                <a:path w="13" h="12">
                  <a:moveTo>
                    <a:pt x="0" y="12"/>
                  </a:moveTo>
                  <a:lnTo>
                    <a:pt x="13" y="12"/>
                  </a:lnTo>
                  <a:lnTo>
                    <a:pt x="13" y="0"/>
                  </a:lnTo>
                </a:path>
              </a:pathLst>
            </a:custGeom>
            <a:noFill/>
            <a:ln w="28575">
              <a:solidFill>
                <a:schemeClr val="bg1">
                  <a:lumMod val="85000"/>
                </a:schemeClr>
              </a:solidFill>
              <a:round/>
              <a:headEnd/>
              <a:tailEnd/>
            </a:ln>
          </p:spPr>
          <p:txBody>
            <a:bodyPr/>
            <a:lstStyle/>
            <a:p>
              <a:pPr>
                <a:defRPr/>
              </a:pPr>
              <a:endParaRPr lang="en-US">
                <a:latin typeface="Arial" pitchFamily="34" charset="0"/>
              </a:endParaRPr>
            </a:p>
          </p:txBody>
        </p:sp>
        <p:sp>
          <p:nvSpPr>
            <p:cNvPr id="123" name="Freeform 129"/>
            <p:cNvSpPr>
              <a:spLocks/>
            </p:cNvSpPr>
            <p:nvPr/>
          </p:nvSpPr>
          <p:spPr bwMode="auto">
            <a:xfrm>
              <a:off x="7195" y="2760"/>
              <a:ext cx="18" cy="72"/>
            </a:xfrm>
            <a:custGeom>
              <a:avLst/>
              <a:gdLst>
                <a:gd name="T0" fmla="*/ 0 w 2"/>
                <a:gd name="T1" fmla="*/ 12 h 12"/>
                <a:gd name="T2" fmla="*/ 2 w 2"/>
                <a:gd name="T3" fmla="*/ 12 h 12"/>
                <a:gd name="T4" fmla="*/ 2 w 2"/>
                <a:gd name="T5" fmla="*/ 0 h 12"/>
                <a:gd name="T6" fmla="*/ 0 60000 65536"/>
                <a:gd name="T7" fmla="*/ 0 60000 65536"/>
                <a:gd name="T8" fmla="*/ 0 60000 65536"/>
                <a:gd name="T9" fmla="*/ 0 w 2"/>
                <a:gd name="T10" fmla="*/ 0 h 12"/>
                <a:gd name="T11" fmla="*/ 2 w 2"/>
                <a:gd name="T12" fmla="*/ 12 h 12"/>
              </a:gdLst>
              <a:ahLst/>
              <a:cxnLst>
                <a:cxn ang="T6">
                  <a:pos x="T0" y="T1"/>
                </a:cxn>
                <a:cxn ang="T7">
                  <a:pos x="T2" y="T3"/>
                </a:cxn>
                <a:cxn ang="T8">
                  <a:pos x="T4" y="T5"/>
                </a:cxn>
              </a:cxnLst>
              <a:rect l="T9" t="T10" r="T11" b="T12"/>
              <a:pathLst>
                <a:path w="2" h="12">
                  <a:moveTo>
                    <a:pt x="0" y="12"/>
                  </a:moveTo>
                  <a:lnTo>
                    <a:pt x="2" y="12"/>
                  </a:lnTo>
                  <a:lnTo>
                    <a:pt x="2" y="0"/>
                  </a:lnTo>
                </a:path>
              </a:pathLst>
            </a:custGeom>
            <a:noFill/>
            <a:ln w="28575">
              <a:solidFill>
                <a:schemeClr val="bg1">
                  <a:lumMod val="85000"/>
                </a:schemeClr>
              </a:solidFill>
              <a:round/>
              <a:headEnd/>
              <a:tailEnd/>
            </a:ln>
          </p:spPr>
          <p:txBody>
            <a:bodyPr/>
            <a:lstStyle/>
            <a:p>
              <a:pPr>
                <a:defRPr/>
              </a:pPr>
              <a:endParaRPr lang="en-US">
                <a:latin typeface="Arial" pitchFamily="34" charset="0"/>
              </a:endParaRPr>
            </a:p>
          </p:txBody>
        </p:sp>
        <p:sp>
          <p:nvSpPr>
            <p:cNvPr id="124" name="Freeform 130"/>
            <p:cNvSpPr>
              <a:spLocks/>
            </p:cNvSpPr>
            <p:nvPr/>
          </p:nvSpPr>
          <p:spPr bwMode="auto">
            <a:xfrm>
              <a:off x="7213" y="2682"/>
              <a:ext cx="64" cy="78"/>
            </a:xfrm>
            <a:custGeom>
              <a:avLst/>
              <a:gdLst>
                <a:gd name="T0" fmla="*/ 0 w 7"/>
                <a:gd name="T1" fmla="*/ 13 h 13"/>
                <a:gd name="T2" fmla="*/ 7 w 7"/>
                <a:gd name="T3" fmla="*/ 13 h 13"/>
                <a:gd name="T4" fmla="*/ 7 w 7"/>
                <a:gd name="T5" fmla="*/ 0 h 13"/>
                <a:gd name="T6" fmla="*/ 0 60000 65536"/>
                <a:gd name="T7" fmla="*/ 0 60000 65536"/>
                <a:gd name="T8" fmla="*/ 0 60000 65536"/>
                <a:gd name="T9" fmla="*/ 0 w 7"/>
                <a:gd name="T10" fmla="*/ 0 h 13"/>
                <a:gd name="T11" fmla="*/ 7 w 7"/>
                <a:gd name="T12" fmla="*/ 13 h 13"/>
              </a:gdLst>
              <a:ahLst/>
              <a:cxnLst>
                <a:cxn ang="T6">
                  <a:pos x="T0" y="T1"/>
                </a:cxn>
                <a:cxn ang="T7">
                  <a:pos x="T2" y="T3"/>
                </a:cxn>
                <a:cxn ang="T8">
                  <a:pos x="T4" y="T5"/>
                </a:cxn>
              </a:cxnLst>
              <a:rect l="T9" t="T10" r="T11" b="T12"/>
              <a:pathLst>
                <a:path w="7" h="13">
                  <a:moveTo>
                    <a:pt x="0" y="13"/>
                  </a:moveTo>
                  <a:lnTo>
                    <a:pt x="7" y="13"/>
                  </a:lnTo>
                  <a:lnTo>
                    <a:pt x="7" y="0"/>
                  </a:lnTo>
                </a:path>
              </a:pathLst>
            </a:custGeom>
            <a:noFill/>
            <a:ln w="28575">
              <a:solidFill>
                <a:schemeClr val="bg1">
                  <a:lumMod val="85000"/>
                </a:schemeClr>
              </a:solidFill>
              <a:round/>
              <a:headEnd/>
              <a:tailEnd/>
            </a:ln>
          </p:spPr>
          <p:txBody>
            <a:bodyPr/>
            <a:lstStyle/>
            <a:p>
              <a:pPr>
                <a:defRPr/>
              </a:pPr>
              <a:endParaRPr lang="en-US">
                <a:latin typeface="Arial" pitchFamily="34" charset="0"/>
              </a:endParaRPr>
            </a:p>
          </p:txBody>
        </p:sp>
        <p:sp>
          <p:nvSpPr>
            <p:cNvPr id="125" name="Freeform 131"/>
            <p:cNvSpPr>
              <a:spLocks/>
            </p:cNvSpPr>
            <p:nvPr/>
          </p:nvSpPr>
          <p:spPr bwMode="auto">
            <a:xfrm>
              <a:off x="7277" y="2610"/>
              <a:ext cx="55" cy="72"/>
            </a:xfrm>
            <a:custGeom>
              <a:avLst/>
              <a:gdLst>
                <a:gd name="T0" fmla="*/ 0 w 6"/>
                <a:gd name="T1" fmla="*/ 12 h 12"/>
                <a:gd name="T2" fmla="*/ 6 w 6"/>
                <a:gd name="T3" fmla="*/ 12 h 12"/>
                <a:gd name="T4" fmla="*/ 6 w 6"/>
                <a:gd name="T5" fmla="*/ 0 h 12"/>
                <a:gd name="T6" fmla="*/ 0 60000 65536"/>
                <a:gd name="T7" fmla="*/ 0 60000 65536"/>
                <a:gd name="T8" fmla="*/ 0 60000 65536"/>
                <a:gd name="T9" fmla="*/ 0 w 6"/>
                <a:gd name="T10" fmla="*/ 0 h 12"/>
                <a:gd name="T11" fmla="*/ 6 w 6"/>
                <a:gd name="T12" fmla="*/ 12 h 12"/>
              </a:gdLst>
              <a:ahLst/>
              <a:cxnLst>
                <a:cxn ang="T6">
                  <a:pos x="T0" y="T1"/>
                </a:cxn>
                <a:cxn ang="T7">
                  <a:pos x="T2" y="T3"/>
                </a:cxn>
                <a:cxn ang="T8">
                  <a:pos x="T4" y="T5"/>
                </a:cxn>
              </a:cxnLst>
              <a:rect l="T9" t="T10" r="T11" b="T12"/>
              <a:pathLst>
                <a:path w="6" h="12">
                  <a:moveTo>
                    <a:pt x="0" y="12"/>
                  </a:moveTo>
                  <a:lnTo>
                    <a:pt x="6" y="12"/>
                  </a:lnTo>
                  <a:lnTo>
                    <a:pt x="6" y="0"/>
                  </a:lnTo>
                </a:path>
              </a:pathLst>
            </a:custGeom>
            <a:noFill/>
            <a:ln w="28575">
              <a:solidFill>
                <a:schemeClr val="bg1">
                  <a:lumMod val="85000"/>
                </a:schemeClr>
              </a:solidFill>
              <a:round/>
              <a:headEnd/>
              <a:tailEnd/>
            </a:ln>
          </p:spPr>
          <p:txBody>
            <a:bodyPr/>
            <a:lstStyle/>
            <a:p>
              <a:pPr>
                <a:defRPr/>
              </a:pPr>
              <a:endParaRPr lang="en-US">
                <a:latin typeface="Arial" pitchFamily="34" charset="0"/>
              </a:endParaRPr>
            </a:p>
          </p:txBody>
        </p:sp>
        <p:sp>
          <p:nvSpPr>
            <p:cNvPr id="126" name="Freeform 132"/>
            <p:cNvSpPr>
              <a:spLocks/>
            </p:cNvSpPr>
            <p:nvPr/>
          </p:nvSpPr>
          <p:spPr bwMode="auto">
            <a:xfrm>
              <a:off x="7332" y="2538"/>
              <a:ext cx="266" cy="72"/>
            </a:xfrm>
            <a:custGeom>
              <a:avLst/>
              <a:gdLst>
                <a:gd name="T0" fmla="*/ 0 w 29"/>
                <a:gd name="T1" fmla="*/ 12 h 12"/>
                <a:gd name="T2" fmla="*/ 29 w 29"/>
                <a:gd name="T3" fmla="*/ 12 h 12"/>
                <a:gd name="T4" fmla="*/ 29 w 29"/>
                <a:gd name="T5" fmla="*/ 0 h 12"/>
                <a:gd name="T6" fmla="*/ 0 60000 65536"/>
                <a:gd name="T7" fmla="*/ 0 60000 65536"/>
                <a:gd name="T8" fmla="*/ 0 60000 65536"/>
                <a:gd name="T9" fmla="*/ 0 w 29"/>
                <a:gd name="T10" fmla="*/ 0 h 12"/>
                <a:gd name="T11" fmla="*/ 29 w 29"/>
                <a:gd name="T12" fmla="*/ 12 h 12"/>
              </a:gdLst>
              <a:ahLst/>
              <a:cxnLst>
                <a:cxn ang="T6">
                  <a:pos x="T0" y="T1"/>
                </a:cxn>
                <a:cxn ang="T7">
                  <a:pos x="T2" y="T3"/>
                </a:cxn>
                <a:cxn ang="T8">
                  <a:pos x="T4" y="T5"/>
                </a:cxn>
              </a:cxnLst>
              <a:rect l="T9" t="T10" r="T11" b="T12"/>
              <a:pathLst>
                <a:path w="29" h="12">
                  <a:moveTo>
                    <a:pt x="0" y="12"/>
                  </a:moveTo>
                  <a:lnTo>
                    <a:pt x="29" y="12"/>
                  </a:lnTo>
                  <a:lnTo>
                    <a:pt x="29" y="0"/>
                  </a:lnTo>
                </a:path>
              </a:pathLst>
            </a:custGeom>
            <a:noFill/>
            <a:ln w="28575">
              <a:solidFill>
                <a:schemeClr val="bg1">
                  <a:lumMod val="85000"/>
                </a:schemeClr>
              </a:solidFill>
              <a:round/>
              <a:headEnd/>
              <a:tailEnd/>
            </a:ln>
          </p:spPr>
          <p:txBody>
            <a:bodyPr/>
            <a:lstStyle/>
            <a:p>
              <a:pPr>
                <a:defRPr/>
              </a:pPr>
              <a:endParaRPr lang="en-US">
                <a:latin typeface="Arial" pitchFamily="34" charset="0"/>
              </a:endParaRPr>
            </a:p>
          </p:txBody>
        </p:sp>
        <p:sp>
          <p:nvSpPr>
            <p:cNvPr id="127" name="Freeform 133"/>
            <p:cNvSpPr>
              <a:spLocks/>
            </p:cNvSpPr>
            <p:nvPr/>
          </p:nvSpPr>
          <p:spPr bwMode="auto">
            <a:xfrm>
              <a:off x="7598" y="2466"/>
              <a:ext cx="55" cy="72"/>
            </a:xfrm>
            <a:custGeom>
              <a:avLst/>
              <a:gdLst>
                <a:gd name="T0" fmla="*/ 0 w 6"/>
                <a:gd name="T1" fmla="*/ 12 h 12"/>
                <a:gd name="T2" fmla="*/ 6 w 6"/>
                <a:gd name="T3" fmla="*/ 12 h 12"/>
                <a:gd name="T4" fmla="*/ 6 w 6"/>
                <a:gd name="T5" fmla="*/ 0 h 12"/>
                <a:gd name="T6" fmla="*/ 0 60000 65536"/>
                <a:gd name="T7" fmla="*/ 0 60000 65536"/>
                <a:gd name="T8" fmla="*/ 0 60000 65536"/>
                <a:gd name="T9" fmla="*/ 0 w 6"/>
                <a:gd name="T10" fmla="*/ 0 h 12"/>
                <a:gd name="T11" fmla="*/ 6 w 6"/>
                <a:gd name="T12" fmla="*/ 12 h 12"/>
              </a:gdLst>
              <a:ahLst/>
              <a:cxnLst>
                <a:cxn ang="T6">
                  <a:pos x="T0" y="T1"/>
                </a:cxn>
                <a:cxn ang="T7">
                  <a:pos x="T2" y="T3"/>
                </a:cxn>
                <a:cxn ang="T8">
                  <a:pos x="T4" y="T5"/>
                </a:cxn>
              </a:cxnLst>
              <a:rect l="T9" t="T10" r="T11" b="T12"/>
              <a:pathLst>
                <a:path w="6" h="12">
                  <a:moveTo>
                    <a:pt x="0" y="12"/>
                  </a:moveTo>
                  <a:lnTo>
                    <a:pt x="6" y="12"/>
                  </a:lnTo>
                  <a:lnTo>
                    <a:pt x="6" y="0"/>
                  </a:lnTo>
                </a:path>
              </a:pathLst>
            </a:custGeom>
            <a:noFill/>
            <a:ln w="28575">
              <a:solidFill>
                <a:schemeClr val="bg1">
                  <a:lumMod val="85000"/>
                </a:schemeClr>
              </a:solidFill>
              <a:round/>
              <a:headEnd/>
              <a:tailEnd/>
            </a:ln>
          </p:spPr>
          <p:txBody>
            <a:bodyPr/>
            <a:lstStyle/>
            <a:p>
              <a:pPr>
                <a:defRPr/>
              </a:pPr>
              <a:endParaRPr lang="en-US">
                <a:latin typeface="Arial" pitchFamily="34" charset="0"/>
              </a:endParaRPr>
            </a:p>
          </p:txBody>
        </p:sp>
        <p:sp>
          <p:nvSpPr>
            <p:cNvPr id="128" name="Freeform 134"/>
            <p:cNvSpPr>
              <a:spLocks/>
            </p:cNvSpPr>
            <p:nvPr/>
          </p:nvSpPr>
          <p:spPr bwMode="auto">
            <a:xfrm>
              <a:off x="7653" y="2394"/>
              <a:ext cx="18" cy="72"/>
            </a:xfrm>
            <a:custGeom>
              <a:avLst/>
              <a:gdLst>
                <a:gd name="T0" fmla="*/ 0 w 2"/>
                <a:gd name="T1" fmla="*/ 12 h 12"/>
                <a:gd name="T2" fmla="*/ 2 w 2"/>
                <a:gd name="T3" fmla="*/ 12 h 12"/>
                <a:gd name="T4" fmla="*/ 2 w 2"/>
                <a:gd name="T5" fmla="*/ 0 h 12"/>
                <a:gd name="T6" fmla="*/ 0 60000 65536"/>
                <a:gd name="T7" fmla="*/ 0 60000 65536"/>
                <a:gd name="T8" fmla="*/ 0 60000 65536"/>
                <a:gd name="T9" fmla="*/ 0 w 2"/>
                <a:gd name="T10" fmla="*/ 0 h 12"/>
                <a:gd name="T11" fmla="*/ 2 w 2"/>
                <a:gd name="T12" fmla="*/ 12 h 12"/>
              </a:gdLst>
              <a:ahLst/>
              <a:cxnLst>
                <a:cxn ang="T6">
                  <a:pos x="T0" y="T1"/>
                </a:cxn>
                <a:cxn ang="T7">
                  <a:pos x="T2" y="T3"/>
                </a:cxn>
                <a:cxn ang="T8">
                  <a:pos x="T4" y="T5"/>
                </a:cxn>
              </a:cxnLst>
              <a:rect l="T9" t="T10" r="T11" b="T12"/>
              <a:pathLst>
                <a:path w="2" h="12">
                  <a:moveTo>
                    <a:pt x="0" y="12"/>
                  </a:moveTo>
                  <a:lnTo>
                    <a:pt x="2" y="12"/>
                  </a:lnTo>
                  <a:lnTo>
                    <a:pt x="2" y="0"/>
                  </a:lnTo>
                </a:path>
              </a:pathLst>
            </a:custGeom>
            <a:noFill/>
            <a:ln w="28575">
              <a:solidFill>
                <a:schemeClr val="bg1">
                  <a:lumMod val="85000"/>
                </a:schemeClr>
              </a:solidFill>
              <a:round/>
              <a:headEnd/>
              <a:tailEnd/>
            </a:ln>
          </p:spPr>
          <p:txBody>
            <a:bodyPr/>
            <a:lstStyle/>
            <a:p>
              <a:pPr>
                <a:defRPr/>
              </a:pPr>
              <a:endParaRPr lang="en-US">
                <a:latin typeface="Arial" pitchFamily="34" charset="0"/>
              </a:endParaRPr>
            </a:p>
          </p:txBody>
        </p:sp>
        <p:sp>
          <p:nvSpPr>
            <p:cNvPr id="129" name="Freeform 135"/>
            <p:cNvSpPr>
              <a:spLocks/>
            </p:cNvSpPr>
            <p:nvPr/>
          </p:nvSpPr>
          <p:spPr bwMode="auto">
            <a:xfrm>
              <a:off x="7671" y="2322"/>
              <a:ext cx="46" cy="72"/>
            </a:xfrm>
            <a:custGeom>
              <a:avLst/>
              <a:gdLst>
                <a:gd name="T0" fmla="*/ 0 w 5"/>
                <a:gd name="T1" fmla="*/ 12 h 12"/>
                <a:gd name="T2" fmla="*/ 5 w 5"/>
                <a:gd name="T3" fmla="*/ 12 h 12"/>
                <a:gd name="T4" fmla="*/ 5 w 5"/>
                <a:gd name="T5" fmla="*/ 0 h 12"/>
                <a:gd name="T6" fmla="*/ 0 60000 65536"/>
                <a:gd name="T7" fmla="*/ 0 60000 65536"/>
                <a:gd name="T8" fmla="*/ 0 60000 65536"/>
                <a:gd name="T9" fmla="*/ 0 w 5"/>
                <a:gd name="T10" fmla="*/ 0 h 12"/>
                <a:gd name="T11" fmla="*/ 5 w 5"/>
                <a:gd name="T12" fmla="*/ 12 h 12"/>
              </a:gdLst>
              <a:ahLst/>
              <a:cxnLst>
                <a:cxn ang="T6">
                  <a:pos x="T0" y="T1"/>
                </a:cxn>
                <a:cxn ang="T7">
                  <a:pos x="T2" y="T3"/>
                </a:cxn>
                <a:cxn ang="T8">
                  <a:pos x="T4" y="T5"/>
                </a:cxn>
              </a:cxnLst>
              <a:rect l="T9" t="T10" r="T11" b="T12"/>
              <a:pathLst>
                <a:path w="5" h="12">
                  <a:moveTo>
                    <a:pt x="0" y="12"/>
                  </a:moveTo>
                  <a:lnTo>
                    <a:pt x="5" y="12"/>
                  </a:lnTo>
                  <a:lnTo>
                    <a:pt x="5" y="0"/>
                  </a:lnTo>
                </a:path>
              </a:pathLst>
            </a:custGeom>
            <a:noFill/>
            <a:ln w="28575">
              <a:solidFill>
                <a:schemeClr val="bg1">
                  <a:lumMod val="85000"/>
                </a:schemeClr>
              </a:solidFill>
              <a:round/>
              <a:headEnd/>
              <a:tailEnd/>
            </a:ln>
          </p:spPr>
          <p:txBody>
            <a:bodyPr/>
            <a:lstStyle/>
            <a:p>
              <a:pPr>
                <a:defRPr/>
              </a:pPr>
              <a:endParaRPr lang="en-US">
                <a:latin typeface="Arial" pitchFamily="34" charset="0"/>
              </a:endParaRPr>
            </a:p>
          </p:txBody>
        </p:sp>
        <p:sp>
          <p:nvSpPr>
            <p:cNvPr id="130" name="Freeform 136"/>
            <p:cNvSpPr>
              <a:spLocks/>
            </p:cNvSpPr>
            <p:nvPr/>
          </p:nvSpPr>
          <p:spPr bwMode="auto">
            <a:xfrm>
              <a:off x="7717" y="2250"/>
              <a:ext cx="18" cy="72"/>
            </a:xfrm>
            <a:custGeom>
              <a:avLst/>
              <a:gdLst>
                <a:gd name="T0" fmla="*/ 0 w 2"/>
                <a:gd name="T1" fmla="*/ 12 h 12"/>
                <a:gd name="T2" fmla="*/ 2 w 2"/>
                <a:gd name="T3" fmla="*/ 12 h 12"/>
                <a:gd name="T4" fmla="*/ 2 w 2"/>
                <a:gd name="T5" fmla="*/ 0 h 12"/>
                <a:gd name="T6" fmla="*/ 0 60000 65536"/>
                <a:gd name="T7" fmla="*/ 0 60000 65536"/>
                <a:gd name="T8" fmla="*/ 0 60000 65536"/>
                <a:gd name="T9" fmla="*/ 0 w 2"/>
                <a:gd name="T10" fmla="*/ 0 h 12"/>
                <a:gd name="T11" fmla="*/ 2 w 2"/>
                <a:gd name="T12" fmla="*/ 12 h 12"/>
              </a:gdLst>
              <a:ahLst/>
              <a:cxnLst>
                <a:cxn ang="T6">
                  <a:pos x="T0" y="T1"/>
                </a:cxn>
                <a:cxn ang="T7">
                  <a:pos x="T2" y="T3"/>
                </a:cxn>
                <a:cxn ang="T8">
                  <a:pos x="T4" y="T5"/>
                </a:cxn>
              </a:cxnLst>
              <a:rect l="T9" t="T10" r="T11" b="T12"/>
              <a:pathLst>
                <a:path w="2" h="12">
                  <a:moveTo>
                    <a:pt x="0" y="12"/>
                  </a:moveTo>
                  <a:lnTo>
                    <a:pt x="2" y="12"/>
                  </a:lnTo>
                  <a:lnTo>
                    <a:pt x="2" y="0"/>
                  </a:lnTo>
                </a:path>
              </a:pathLst>
            </a:custGeom>
            <a:noFill/>
            <a:ln w="28575">
              <a:solidFill>
                <a:schemeClr val="bg1">
                  <a:lumMod val="85000"/>
                </a:schemeClr>
              </a:solidFill>
              <a:round/>
              <a:headEnd/>
              <a:tailEnd/>
            </a:ln>
          </p:spPr>
          <p:txBody>
            <a:bodyPr/>
            <a:lstStyle/>
            <a:p>
              <a:pPr>
                <a:defRPr/>
              </a:pPr>
              <a:endParaRPr lang="en-US">
                <a:latin typeface="Arial" pitchFamily="34" charset="0"/>
              </a:endParaRPr>
            </a:p>
          </p:txBody>
        </p:sp>
        <p:sp>
          <p:nvSpPr>
            <p:cNvPr id="131" name="Freeform 137"/>
            <p:cNvSpPr>
              <a:spLocks/>
            </p:cNvSpPr>
            <p:nvPr/>
          </p:nvSpPr>
          <p:spPr bwMode="auto">
            <a:xfrm>
              <a:off x="7735" y="2172"/>
              <a:ext cx="2" cy="78"/>
            </a:xfrm>
            <a:custGeom>
              <a:avLst/>
              <a:gdLst>
                <a:gd name="T0" fmla="*/ 0 w 2"/>
                <a:gd name="T1" fmla="*/ 13 h 13"/>
                <a:gd name="T2" fmla="*/ 0 w 2"/>
                <a:gd name="T3" fmla="*/ 13 h 13"/>
                <a:gd name="T4" fmla="*/ 0 w 2"/>
                <a:gd name="T5" fmla="*/ 0 h 13"/>
                <a:gd name="T6" fmla="*/ 0 60000 65536"/>
                <a:gd name="T7" fmla="*/ 0 60000 65536"/>
                <a:gd name="T8" fmla="*/ 0 60000 65536"/>
                <a:gd name="T9" fmla="*/ 0 w 2"/>
                <a:gd name="T10" fmla="*/ 0 h 13"/>
                <a:gd name="T11" fmla="*/ 2 w 2"/>
                <a:gd name="T12" fmla="*/ 13 h 13"/>
              </a:gdLst>
              <a:ahLst/>
              <a:cxnLst>
                <a:cxn ang="T6">
                  <a:pos x="T0" y="T1"/>
                </a:cxn>
                <a:cxn ang="T7">
                  <a:pos x="T2" y="T3"/>
                </a:cxn>
                <a:cxn ang="T8">
                  <a:pos x="T4" y="T5"/>
                </a:cxn>
              </a:cxnLst>
              <a:rect l="T9" t="T10" r="T11" b="T12"/>
              <a:pathLst>
                <a:path w="2" h="13">
                  <a:moveTo>
                    <a:pt x="0" y="13"/>
                  </a:moveTo>
                  <a:lnTo>
                    <a:pt x="0" y="13"/>
                  </a:lnTo>
                  <a:lnTo>
                    <a:pt x="0" y="0"/>
                  </a:lnTo>
                </a:path>
              </a:pathLst>
            </a:custGeom>
            <a:noFill/>
            <a:ln w="28575">
              <a:solidFill>
                <a:schemeClr val="bg1">
                  <a:lumMod val="85000"/>
                </a:schemeClr>
              </a:solidFill>
              <a:round/>
              <a:headEnd/>
              <a:tailEnd/>
            </a:ln>
          </p:spPr>
          <p:txBody>
            <a:bodyPr/>
            <a:lstStyle/>
            <a:p>
              <a:pPr>
                <a:defRPr/>
              </a:pPr>
              <a:endParaRPr lang="en-US">
                <a:latin typeface="Arial" pitchFamily="34" charset="0"/>
              </a:endParaRPr>
            </a:p>
          </p:txBody>
        </p:sp>
        <p:sp>
          <p:nvSpPr>
            <p:cNvPr id="132" name="Freeform 138"/>
            <p:cNvSpPr>
              <a:spLocks/>
            </p:cNvSpPr>
            <p:nvPr/>
          </p:nvSpPr>
          <p:spPr bwMode="auto">
            <a:xfrm>
              <a:off x="7735" y="2100"/>
              <a:ext cx="18" cy="72"/>
            </a:xfrm>
            <a:custGeom>
              <a:avLst/>
              <a:gdLst>
                <a:gd name="T0" fmla="*/ 0 w 2"/>
                <a:gd name="T1" fmla="*/ 12 h 12"/>
                <a:gd name="T2" fmla="*/ 2 w 2"/>
                <a:gd name="T3" fmla="*/ 12 h 12"/>
                <a:gd name="T4" fmla="*/ 2 w 2"/>
                <a:gd name="T5" fmla="*/ 0 h 12"/>
                <a:gd name="T6" fmla="*/ 0 60000 65536"/>
                <a:gd name="T7" fmla="*/ 0 60000 65536"/>
                <a:gd name="T8" fmla="*/ 0 60000 65536"/>
                <a:gd name="T9" fmla="*/ 0 w 2"/>
                <a:gd name="T10" fmla="*/ 0 h 12"/>
                <a:gd name="T11" fmla="*/ 2 w 2"/>
                <a:gd name="T12" fmla="*/ 12 h 12"/>
              </a:gdLst>
              <a:ahLst/>
              <a:cxnLst>
                <a:cxn ang="T6">
                  <a:pos x="T0" y="T1"/>
                </a:cxn>
                <a:cxn ang="T7">
                  <a:pos x="T2" y="T3"/>
                </a:cxn>
                <a:cxn ang="T8">
                  <a:pos x="T4" y="T5"/>
                </a:cxn>
              </a:cxnLst>
              <a:rect l="T9" t="T10" r="T11" b="T12"/>
              <a:pathLst>
                <a:path w="2" h="12">
                  <a:moveTo>
                    <a:pt x="0" y="12"/>
                  </a:moveTo>
                  <a:lnTo>
                    <a:pt x="2" y="12"/>
                  </a:lnTo>
                  <a:lnTo>
                    <a:pt x="2" y="0"/>
                  </a:lnTo>
                </a:path>
              </a:pathLst>
            </a:custGeom>
            <a:noFill/>
            <a:ln w="28575">
              <a:solidFill>
                <a:schemeClr val="bg1">
                  <a:lumMod val="85000"/>
                </a:schemeClr>
              </a:solidFill>
              <a:round/>
              <a:headEnd/>
              <a:tailEnd/>
            </a:ln>
          </p:spPr>
          <p:txBody>
            <a:bodyPr/>
            <a:lstStyle/>
            <a:p>
              <a:pPr>
                <a:defRPr/>
              </a:pPr>
              <a:endParaRPr lang="en-US">
                <a:latin typeface="Arial" pitchFamily="34" charset="0"/>
              </a:endParaRPr>
            </a:p>
          </p:txBody>
        </p:sp>
        <p:sp>
          <p:nvSpPr>
            <p:cNvPr id="133" name="Freeform 139"/>
            <p:cNvSpPr>
              <a:spLocks/>
            </p:cNvSpPr>
            <p:nvPr/>
          </p:nvSpPr>
          <p:spPr bwMode="auto">
            <a:xfrm>
              <a:off x="7753" y="2028"/>
              <a:ext cx="156" cy="72"/>
            </a:xfrm>
            <a:custGeom>
              <a:avLst/>
              <a:gdLst>
                <a:gd name="T0" fmla="*/ 0 w 17"/>
                <a:gd name="T1" fmla="*/ 12 h 12"/>
                <a:gd name="T2" fmla="*/ 17 w 17"/>
                <a:gd name="T3" fmla="*/ 12 h 12"/>
                <a:gd name="T4" fmla="*/ 17 w 17"/>
                <a:gd name="T5" fmla="*/ 0 h 12"/>
                <a:gd name="T6" fmla="*/ 0 60000 65536"/>
                <a:gd name="T7" fmla="*/ 0 60000 65536"/>
                <a:gd name="T8" fmla="*/ 0 60000 65536"/>
                <a:gd name="T9" fmla="*/ 0 w 17"/>
                <a:gd name="T10" fmla="*/ 0 h 12"/>
                <a:gd name="T11" fmla="*/ 17 w 17"/>
                <a:gd name="T12" fmla="*/ 12 h 12"/>
              </a:gdLst>
              <a:ahLst/>
              <a:cxnLst>
                <a:cxn ang="T6">
                  <a:pos x="T0" y="T1"/>
                </a:cxn>
                <a:cxn ang="T7">
                  <a:pos x="T2" y="T3"/>
                </a:cxn>
                <a:cxn ang="T8">
                  <a:pos x="T4" y="T5"/>
                </a:cxn>
              </a:cxnLst>
              <a:rect l="T9" t="T10" r="T11" b="T12"/>
              <a:pathLst>
                <a:path w="17" h="12">
                  <a:moveTo>
                    <a:pt x="0" y="12"/>
                  </a:moveTo>
                  <a:lnTo>
                    <a:pt x="17" y="12"/>
                  </a:lnTo>
                  <a:lnTo>
                    <a:pt x="17" y="0"/>
                  </a:lnTo>
                </a:path>
              </a:pathLst>
            </a:custGeom>
            <a:noFill/>
            <a:ln w="28575">
              <a:solidFill>
                <a:schemeClr val="bg1">
                  <a:lumMod val="85000"/>
                </a:schemeClr>
              </a:solidFill>
              <a:round/>
              <a:headEnd/>
              <a:tailEnd/>
            </a:ln>
          </p:spPr>
          <p:txBody>
            <a:bodyPr/>
            <a:lstStyle/>
            <a:p>
              <a:pPr>
                <a:defRPr/>
              </a:pPr>
              <a:endParaRPr lang="en-US">
                <a:latin typeface="Arial" pitchFamily="34" charset="0"/>
              </a:endParaRPr>
            </a:p>
          </p:txBody>
        </p:sp>
        <p:sp>
          <p:nvSpPr>
            <p:cNvPr id="134" name="Freeform 140"/>
            <p:cNvSpPr>
              <a:spLocks/>
            </p:cNvSpPr>
            <p:nvPr/>
          </p:nvSpPr>
          <p:spPr bwMode="auto">
            <a:xfrm>
              <a:off x="7909" y="1956"/>
              <a:ext cx="119" cy="72"/>
            </a:xfrm>
            <a:custGeom>
              <a:avLst/>
              <a:gdLst>
                <a:gd name="T0" fmla="*/ 0 w 13"/>
                <a:gd name="T1" fmla="*/ 12 h 12"/>
                <a:gd name="T2" fmla="*/ 13 w 13"/>
                <a:gd name="T3" fmla="*/ 12 h 12"/>
                <a:gd name="T4" fmla="*/ 13 w 13"/>
                <a:gd name="T5" fmla="*/ 0 h 12"/>
                <a:gd name="T6" fmla="*/ 0 60000 65536"/>
                <a:gd name="T7" fmla="*/ 0 60000 65536"/>
                <a:gd name="T8" fmla="*/ 0 60000 65536"/>
                <a:gd name="T9" fmla="*/ 0 w 13"/>
                <a:gd name="T10" fmla="*/ 0 h 12"/>
                <a:gd name="T11" fmla="*/ 13 w 13"/>
                <a:gd name="T12" fmla="*/ 12 h 12"/>
              </a:gdLst>
              <a:ahLst/>
              <a:cxnLst>
                <a:cxn ang="T6">
                  <a:pos x="T0" y="T1"/>
                </a:cxn>
                <a:cxn ang="T7">
                  <a:pos x="T2" y="T3"/>
                </a:cxn>
                <a:cxn ang="T8">
                  <a:pos x="T4" y="T5"/>
                </a:cxn>
              </a:cxnLst>
              <a:rect l="T9" t="T10" r="T11" b="T12"/>
              <a:pathLst>
                <a:path w="13" h="12">
                  <a:moveTo>
                    <a:pt x="0" y="12"/>
                  </a:moveTo>
                  <a:lnTo>
                    <a:pt x="13" y="12"/>
                  </a:lnTo>
                  <a:lnTo>
                    <a:pt x="13" y="0"/>
                  </a:lnTo>
                </a:path>
              </a:pathLst>
            </a:custGeom>
            <a:noFill/>
            <a:ln w="28575">
              <a:solidFill>
                <a:schemeClr val="bg1">
                  <a:lumMod val="85000"/>
                </a:schemeClr>
              </a:solidFill>
              <a:round/>
              <a:headEnd/>
              <a:tailEnd/>
            </a:ln>
          </p:spPr>
          <p:txBody>
            <a:bodyPr/>
            <a:lstStyle/>
            <a:p>
              <a:pPr>
                <a:defRPr/>
              </a:pPr>
              <a:endParaRPr lang="en-US">
                <a:latin typeface="Arial" pitchFamily="34" charset="0"/>
              </a:endParaRPr>
            </a:p>
          </p:txBody>
        </p:sp>
        <p:sp>
          <p:nvSpPr>
            <p:cNvPr id="135" name="Freeform 141"/>
            <p:cNvSpPr>
              <a:spLocks/>
            </p:cNvSpPr>
            <p:nvPr/>
          </p:nvSpPr>
          <p:spPr bwMode="auto">
            <a:xfrm>
              <a:off x="8028" y="1884"/>
              <a:ext cx="18" cy="72"/>
            </a:xfrm>
            <a:custGeom>
              <a:avLst/>
              <a:gdLst>
                <a:gd name="T0" fmla="*/ 0 w 2"/>
                <a:gd name="T1" fmla="*/ 12 h 12"/>
                <a:gd name="T2" fmla="*/ 2 w 2"/>
                <a:gd name="T3" fmla="*/ 12 h 12"/>
                <a:gd name="T4" fmla="*/ 2 w 2"/>
                <a:gd name="T5" fmla="*/ 0 h 12"/>
                <a:gd name="T6" fmla="*/ 0 60000 65536"/>
                <a:gd name="T7" fmla="*/ 0 60000 65536"/>
                <a:gd name="T8" fmla="*/ 0 60000 65536"/>
                <a:gd name="T9" fmla="*/ 0 w 2"/>
                <a:gd name="T10" fmla="*/ 0 h 12"/>
                <a:gd name="T11" fmla="*/ 2 w 2"/>
                <a:gd name="T12" fmla="*/ 12 h 12"/>
              </a:gdLst>
              <a:ahLst/>
              <a:cxnLst>
                <a:cxn ang="T6">
                  <a:pos x="T0" y="T1"/>
                </a:cxn>
                <a:cxn ang="T7">
                  <a:pos x="T2" y="T3"/>
                </a:cxn>
                <a:cxn ang="T8">
                  <a:pos x="T4" y="T5"/>
                </a:cxn>
              </a:cxnLst>
              <a:rect l="T9" t="T10" r="T11" b="T12"/>
              <a:pathLst>
                <a:path w="2" h="12">
                  <a:moveTo>
                    <a:pt x="0" y="12"/>
                  </a:moveTo>
                  <a:lnTo>
                    <a:pt x="2" y="12"/>
                  </a:lnTo>
                  <a:lnTo>
                    <a:pt x="2" y="0"/>
                  </a:lnTo>
                </a:path>
              </a:pathLst>
            </a:custGeom>
            <a:noFill/>
            <a:ln w="28575">
              <a:solidFill>
                <a:schemeClr val="bg1">
                  <a:lumMod val="85000"/>
                </a:schemeClr>
              </a:solidFill>
              <a:round/>
              <a:headEnd/>
              <a:tailEnd/>
            </a:ln>
          </p:spPr>
          <p:txBody>
            <a:bodyPr/>
            <a:lstStyle/>
            <a:p>
              <a:pPr>
                <a:defRPr/>
              </a:pPr>
              <a:endParaRPr lang="en-US">
                <a:latin typeface="Arial" pitchFamily="34" charset="0"/>
              </a:endParaRPr>
            </a:p>
          </p:txBody>
        </p:sp>
        <p:sp>
          <p:nvSpPr>
            <p:cNvPr id="136" name="Freeform 142"/>
            <p:cNvSpPr>
              <a:spLocks/>
            </p:cNvSpPr>
            <p:nvPr/>
          </p:nvSpPr>
          <p:spPr bwMode="auto">
            <a:xfrm>
              <a:off x="8046" y="1812"/>
              <a:ext cx="64" cy="72"/>
            </a:xfrm>
            <a:custGeom>
              <a:avLst/>
              <a:gdLst>
                <a:gd name="T0" fmla="*/ 0 w 7"/>
                <a:gd name="T1" fmla="*/ 12 h 12"/>
                <a:gd name="T2" fmla="*/ 7 w 7"/>
                <a:gd name="T3" fmla="*/ 12 h 12"/>
                <a:gd name="T4" fmla="*/ 7 w 7"/>
                <a:gd name="T5" fmla="*/ 0 h 12"/>
                <a:gd name="T6" fmla="*/ 0 60000 65536"/>
                <a:gd name="T7" fmla="*/ 0 60000 65536"/>
                <a:gd name="T8" fmla="*/ 0 60000 65536"/>
                <a:gd name="T9" fmla="*/ 0 w 7"/>
                <a:gd name="T10" fmla="*/ 0 h 12"/>
                <a:gd name="T11" fmla="*/ 7 w 7"/>
                <a:gd name="T12" fmla="*/ 12 h 12"/>
              </a:gdLst>
              <a:ahLst/>
              <a:cxnLst>
                <a:cxn ang="T6">
                  <a:pos x="T0" y="T1"/>
                </a:cxn>
                <a:cxn ang="T7">
                  <a:pos x="T2" y="T3"/>
                </a:cxn>
                <a:cxn ang="T8">
                  <a:pos x="T4" y="T5"/>
                </a:cxn>
              </a:cxnLst>
              <a:rect l="T9" t="T10" r="T11" b="T12"/>
              <a:pathLst>
                <a:path w="7" h="12">
                  <a:moveTo>
                    <a:pt x="0" y="12"/>
                  </a:moveTo>
                  <a:lnTo>
                    <a:pt x="7" y="12"/>
                  </a:lnTo>
                  <a:lnTo>
                    <a:pt x="7" y="0"/>
                  </a:lnTo>
                </a:path>
              </a:pathLst>
            </a:custGeom>
            <a:noFill/>
            <a:ln w="28575">
              <a:solidFill>
                <a:schemeClr val="bg1">
                  <a:lumMod val="85000"/>
                </a:schemeClr>
              </a:solidFill>
              <a:round/>
              <a:headEnd/>
              <a:tailEnd/>
            </a:ln>
          </p:spPr>
          <p:txBody>
            <a:bodyPr/>
            <a:lstStyle/>
            <a:p>
              <a:pPr>
                <a:defRPr/>
              </a:pPr>
              <a:endParaRPr lang="en-US">
                <a:latin typeface="Arial" pitchFamily="34" charset="0"/>
              </a:endParaRPr>
            </a:p>
          </p:txBody>
        </p:sp>
        <p:sp>
          <p:nvSpPr>
            <p:cNvPr id="137" name="Freeform 143"/>
            <p:cNvSpPr>
              <a:spLocks/>
            </p:cNvSpPr>
            <p:nvPr/>
          </p:nvSpPr>
          <p:spPr bwMode="auto">
            <a:xfrm>
              <a:off x="8110" y="1740"/>
              <a:ext cx="55" cy="72"/>
            </a:xfrm>
            <a:custGeom>
              <a:avLst/>
              <a:gdLst>
                <a:gd name="T0" fmla="*/ 0 w 6"/>
                <a:gd name="T1" fmla="*/ 12 h 12"/>
                <a:gd name="T2" fmla="*/ 6 w 6"/>
                <a:gd name="T3" fmla="*/ 12 h 12"/>
                <a:gd name="T4" fmla="*/ 6 w 6"/>
                <a:gd name="T5" fmla="*/ 0 h 12"/>
                <a:gd name="T6" fmla="*/ 0 60000 65536"/>
                <a:gd name="T7" fmla="*/ 0 60000 65536"/>
                <a:gd name="T8" fmla="*/ 0 60000 65536"/>
                <a:gd name="T9" fmla="*/ 0 w 6"/>
                <a:gd name="T10" fmla="*/ 0 h 12"/>
                <a:gd name="T11" fmla="*/ 6 w 6"/>
                <a:gd name="T12" fmla="*/ 12 h 12"/>
              </a:gdLst>
              <a:ahLst/>
              <a:cxnLst>
                <a:cxn ang="T6">
                  <a:pos x="T0" y="T1"/>
                </a:cxn>
                <a:cxn ang="T7">
                  <a:pos x="T2" y="T3"/>
                </a:cxn>
                <a:cxn ang="T8">
                  <a:pos x="T4" y="T5"/>
                </a:cxn>
              </a:cxnLst>
              <a:rect l="T9" t="T10" r="T11" b="T12"/>
              <a:pathLst>
                <a:path w="6" h="12">
                  <a:moveTo>
                    <a:pt x="0" y="12"/>
                  </a:moveTo>
                  <a:lnTo>
                    <a:pt x="6" y="12"/>
                  </a:lnTo>
                  <a:lnTo>
                    <a:pt x="6" y="0"/>
                  </a:lnTo>
                </a:path>
              </a:pathLst>
            </a:custGeom>
            <a:noFill/>
            <a:ln w="28575">
              <a:solidFill>
                <a:schemeClr val="bg1">
                  <a:lumMod val="85000"/>
                </a:schemeClr>
              </a:solidFill>
              <a:round/>
              <a:headEnd/>
              <a:tailEnd/>
            </a:ln>
          </p:spPr>
          <p:txBody>
            <a:bodyPr/>
            <a:lstStyle/>
            <a:p>
              <a:pPr>
                <a:defRPr/>
              </a:pPr>
              <a:endParaRPr lang="en-US">
                <a:latin typeface="Arial" pitchFamily="34" charset="0"/>
              </a:endParaRPr>
            </a:p>
          </p:txBody>
        </p:sp>
        <p:sp>
          <p:nvSpPr>
            <p:cNvPr id="138" name="Freeform 144"/>
            <p:cNvSpPr>
              <a:spLocks/>
            </p:cNvSpPr>
            <p:nvPr/>
          </p:nvSpPr>
          <p:spPr bwMode="auto">
            <a:xfrm>
              <a:off x="8165" y="1662"/>
              <a:ext cx="2" cy="78"/>
            </a:xfrm>
            <a:custGeom>
              <a:avLst/>
              <a:gdLst>
                <a:gd name="T0" fmla="*/ 0 w 2"/>
                <a:gd name="T1" fmla="*/ 13 h 13"/>
                <a:gd name="T2" fmla="*/ 0 w 2"/>
                <a:gd name="T3" fmla="*/ 13 h 13"/>
                <a:gd name="T4" fmla="*/ 0 w 2"/>
                <a:gd name="T5" fmla="*/ 0 h 13"/>
                <a:gd name="T6" fmla="*/ 0 60000 65536"/>
                <a:gd name="T7" fmla="*/ 0 60000 65536"/>
                <a:gd name="T8" fmla="*/ 0 60000 65536"/>
                <a:gd name="T9" fmla="*/ 0 w 2"/>
                <a:gd name="T10" fmla="*/ 0 h 13"/>
                <a:gd name="T11" fmla="*/ 2 w 2"/>
                <a:gd name="T12" fmla="*/ 13 h 13"/>
              </a:gdLst>
              <a:ahLst/>
              <a:cxnLst>
                <a:cxn ang="T6">
                  <a:pos x="T0" y="T1"/>
                </a:cxn>
                <a:cxn ang="T7">
                  <a:pos x="T2" y="T3"/>
                </a:cxn>
                <a:cxn ang="T8">
                  <a:pos x="T4" y="T5"/>
                </a:cxn>
              </a:cxnLst>
              <a:rect l="T9" t="T10" r="T11" b="T12"/>
              <a:pathLst>
                <a:path w="2" h="13">
                  <a:moveTo>
                    <a:pt x="0" y="13"/>
                  </a:moveTo>
                  <a:lnTo>
                    <a:pt x="0" y="13"/>
                  </a:lnTo>
                  <a:lnTo>
                    <a:pt x="0" y="0"/>
                  </a:lnTo>
                </a:path>
              </a:pathLst>
            </a:custGeom>
            <a:noFill/>
            <a:ln w="28575">
              <a:solidFill>
                <a:schemeClr val="bg1">
                  <a:lumMod val="85000"/>
                </a:schemeClr>
              </a:solidFill>
              <a:round/>
              <a:headEnd/>
              <a:tailEnd/>
            </a:ln>
          </p:spPr>
          <p:txBody>
            <a:bodyPr/>
            <a:lstStyle/>
            <a:p>
              <a:pPr>
                <a:defRPr/>
              </a:pPr>
              <a:endParaRPr lang="en-US">
                <a:latin typeface="Arial" pitchFamily="34" charset="0"/>
              </a:endParaRPr>
            </a:p>
          </p:txBody>
        </p:sp>
        <p:sp>
          <p:nvSpPr>
            <p:cNvPr id="139" name="Freeform 145"/>
            <p:cNvSpPr>
              <a:spLocks/>
            </p:cNvSpPr>
            <p:nvPr/>
          </p:nvSpPr>
          <p:spPr bwMode="auto">
            <a:xfrm>
              <a:off x="8165" y="1590"/>
              <a:ext cx="82" cy="72"/>
            </a:xfrm>
            <a:custGeom>
              <a:avLst/>
              <a:gdLst>
                <a:gd name="T0" fmla="*/ 0 w 9"/>
                <a:gd name="T1" fmla="*/ 12 h 12"/>
                <a:gd name="T2" fmla="*/ 9 w 9"/>
                <a:gd name="T3" fmla="*/ 12 h 12"/>
                <a:gd name="T4" fmla="*/ 9 w 9"/>
                <a:gd name="T5" fmla="*/ 0 h 12"/>
                <a:gd name="T6" fmla="*/ 0 60000 65536"/>
                <a:gd name="T7" fmla="*/ 0 60000 65536"/>
                <a:gd name="T8" fmla="*/ 0 60000 65536"/>
                <a:gd name="T9" fmla="*/ 0 w 9"/>
                <a:gd name="T10" fmla="*/ 0 h 12"/>
                <a:gd name="T11" fmla="*/ 9 w 9"/>
                <a:gd name="T12" fmla="*/ 12 h 12"/>
              </a:gdLst>
              <a:ahLst/>
              <a:cxnLst>
                <a:cxn ang="T6">
                  <a:pos x="T0" y="T1"/>
                </a:cxn>
                <a:cxn ang="T7">
                  <a:pos x="T2" y="T3"/>
                </a:cxn>
                <a:cxn ang="T8">
                  <a:pos x="T4" y="T5"/>
                </a:cxn>
              </a:cxnLst>
              <a:rect l="T9" t="T10" r="T11" b="T12"/>
              <a:pathLst>
                <a:path w="9" h="12">
                  <a:moveTo>
                    <a:pt x="0" y="12"/>
                  </a:moveTo>
                  <a:lnTo>
                    <a:pt x="9" y="12"/>
                  </a:lnTo>
                  <a:lnTo>
                    <a:pt x="9" y="0"/>
                  </a:lnTo>
                </a:path>
              </a:pathLst>
            </a:custGeom>
            <a:noFill/>
            <a:ln w="28575">
              <a:solidFill>
                <a:schemeClr val="bg1">
                  <a:lumMod val="85000"/>
                </a:schemeClr>
              </a:solidFill>
              <a:round/>
              <a:headEnd/>
              <a:tailEnd/>
            </a:ln>
          </p:spPr>
          <p:txBody>
            <a:bodyPr/>
            <a:lstStyle/>
            <a:p>
              <a:pPr>
                <a:defRPr/>
              </a:pPr>
              <a:endParaRPr lang="en-US">
                <a:latin typeface="Arial" pitchFamily="34" charset="0"/>
              </a:endParaRPr>
            </a:p>
          </p:txBody>
        </p:sp>
        <p:sp>
          <p:nvSpPr>
            <p:cNvPr id="140" name="Freeform 146"/>
            <p:cNvSpPr>
              <a:spLocks/>
            </p:cNvSpPr>
            <p:nvPr/>
          </p:nvSpPr>
          <p:spPr bwMode="auto">
            <a:xfrm>
              <a:off x="8247" y="1518"/>
              <a:ext cx="46" cy="72"/>
            </a:xfrm>
            <a:custGeom>
              <a:avLst/>
              <a:gdLst>
                <a:gd name="T0" fmla="*/ 0 w 5"/>
                <a:gd name="T1" fmla="*/ 12 h 12"/>
                <a:gd name="T2" fmla="*/ 5 w 5"/>
                <a:gd name="T3" fmla="*/ 12 h 12"/>
                <a:gd name="T4" fmla="*/ 5 w 5"/>
                <a:gd name="T5" fmla="*/ 0 h 12"/>
                <a:gd name="T6" fmla="*/ 0 60000 65536"/>
                <a:gd name="T7" fmla="*/ 0 60000 65536"/>
                <a:gd name="T8" fmla="*/ 0 60000 65536"/>
                <a:gd name="T9" fmla="*/ 0 w 5"/>
                <a:gd name="T10" fmla="*/ 0 h 12"/>
                <a:gd name="T11" fmla="*/ 5 w 5"/>
                <a:gd name="T12" fmla="*/ 12 h 12"/>
              </a:gdLst>
              <a:ahLst/>
              <a:cxnLst>
                <a:cxn ang="T6">
                  <a:pos x="T0" y="T1"/>
                </a:cxn>
                <a:cxn ang="T7">
                  <a:pos x="T2" y="T3"/>
                </a:cxn>
                <a:cxn ang="T8">
                  <a:pos x="T4" y="T5"/>
                </a:cxn>
              </a:cxnLst>
              <a:rect l="T9" t="T10" r="T11" b="T12"/>
              <a:pathLst>
                <a:path w="5" h="12">
                  <a:moveTo>
                    <a:pt x="0" y="12"/>
                  </a:moveTo>
                  <a:lnTo>
                    <a:pt x="5" y="12"/>
                  </a:lnTo>
                  <a:lnTo>
                    <a:pt x="5" y="0"/>
                  </a:lnTo>
                </a:path>
              </a:pathLst>
            </a:custGeom>
            <a:noFill/>
            <a:ln w="28575">
              <a:solidFill>
                <a:schemeClr val="bg1">
                  <a:lumMod val="85000"/>
                </a:schemeClr>
              </a:solidFill>
              <a:round/>
              <a:headEnd/>
              <a:tailEnd/>
            </a:ln>
          </p:spPr>
          <p:txBody>
            <a:bodyPr/>
            <a:lstStyle/>
            <a:p>
              <a:pPr>
                <a:defRPr/>
              </a:pPr>
              <a:endParaRPr lang="en-US">
                <a:latin typeface="Arial" pitchFamily="34" charset="0"/>
              </a:endParaRPr>
            </a:p>
          </p:txBody>
        </p:sp>
        <p:sp>
          <p:nvSpPr>
            <p:cNvPr id="141" name="Freeform 147"/>
            <p:cNvSpPr>
              <a:spLocks/>
            </p:cNvSpPr>
            <p:nvPr/>
          </p:nvSpPr>
          <p:spPr bwMode="auto">
            <a:xfrm>
              <a:off x="8293" y="1446"/>
              <a:ext cx="55" cy="72"/>
            </a:xfrm>
            <a:custGeom>
              <a:avLst/>
              <a:gdLst>
                <a:gd name="T0" fmla="*/ 0 w 6"/>
                <a:gd name="T1" fmla="*/ 12 h 12"/>
                <a:gd name="T2" fmla="*/ 6 w 6"/>
                <a:gd name="T3" fmla="*/ 12 h 12"/>
                <a:gd name="T4" fmla="*/ 6 w 6"/>
                <a:gd name="T5" fmla="*/ 0 h 12"/>
                <a:gd name="T6" fmla="*/ 0 60000 65536"/>
                <a:gd name="T7" fmla="*/ 0 60000 65536"/>
                <a:gd name="T8" fmla="*/ 0 60000 65536"/>
                <a:gd name="T9" fmla="*/ 0 w 6"/>
                <a:gd name="T10" fmla="*/ 0 h 12"/>
                <a:gd name="T11" fmla="*/ 6 w 6"/>
                <a:gd name="T12" fmla="*/ 12 h 12"/>
              </a:gdLst>
              <a:ahLst/>
              <a:cxnLst>
                <a:cxn ang="T6">
                  <a:pos x="T0" y="T1"/>
                </a:cxn>
                <a:cxn ang="T7">
                  <a:pos x="T2" y="T3"/>
                </a:cxn>
                <a:cxn ang="T8">
                  <a:pos x="T4" y="T5"/>
                </a:cxn>
              </a:cxnLst>
              <a:rect l="T9" t="T10" r="T11" b="T12"/>
              <a:pathLst>
                <a:path w="6" h="12">
                  <a:moveTo>
                    <a:pt x="0" y="12"/>
                  </a:moveTo>
                  <a:lnTo>
                    <a:pt x="6" y="12"/>
                  </a:lnTo>
                  <a:lnTo>
                    <a:pt x="6" y="0"/>
                  </a:lnTo>
                </a:path>
              </a:pathLst>
            </a:custGeom>
            <a:noFill/>
            <a:ln w="28575">
              <a:solidFill>
                <a:schemeClr val="bg1">
                  <a:lumMod val="85000"/>
                </a:schemeClr>
              </a:solidFill>
              <a:round/>
              <a:headEnd/>
              <a:tailEnd/>
            </a:ln>
          </p:spPr>
          <p:txBody>
            <a:bodyPr/>
            <a:lstStyle/>
            <a:p>
              <a:pPr>
                <a:defRPr/>
              </a:pPr>
              <a:endParaRPr lang="en-US">
                <a:latin typeface="Arial" pitchFamily="34" charset="0"/>
              </a:endParaRPr>
            </a:p>
          </p:txBody>
        </p:sp>
        <p:sp>
          <p:nvSpPr>
            <p:cNvPr id="142" name="Freeform 148"/>
            <p:cNvSpPr>
              <a:spLocks/>
            </p:cNvSpPr>
            <p:nvPr/>
          </p:nvSpPr>
          <p:spPr bwMode="auto">
            <a:xfrm>
              <a:off x="8348" y="1392"/>
              <a:ext cx="101" cy="54"/>
            </a:xfrm>
            <a:custGeom>
              <a:avLst/>
              <a:gdLst>
                <a:gd name="T0" fmla="*/ 0 w 11"/>
                <a:gd name="T1" fmla="*/ 9 h 9"/>
                <a:gd name="T2" fmla="*/ 11 w 11"/>
                <a:gd name="T3" fmla="*/ 9 h 9"/>
                <a:gd name="T4" fmla="*/ 11 w 11"/>
                <a:gd name="T5" fmla="*/ 0 h 9"/>
                <a:gd name="T6" fmla="*/ 0 60000 65536"/>
                <a:gd name="T7" fmla="*/ 0 60000 65536"/>
                <a:gd name="T8" fmla="*/ 0 60000 65536"/>
                <a:gd name="T9" fmla="*/ 0 w 11"/>
                <a:gd name="T10" fmla="*/ 0 h 9"/>
                <a:gd name="T11" fmla="*/ 11 w 11"/>
                <a:gd name="T12" fmla="*/ 9 h 9"/>
              </a:gdLst>
              <a:ahLst/>
              <a:cxnLst>
                <a:cxn ang="T6">
                  <a:pos x="T0" y="T1"/>
                </a:cxn>
                <a:cxn ang="T7">
                  <a:pos x="T2" y="T3"/>
                </a:cxn>
                <a:cxn ang="T8">
                  <a:pos x="T4" y="T5"/>
                </a:cxn>
              </a:cxnLst>
              <a:rect l="T9" t="T10" r="T11" b="T12"/>
              <a:pathLst>
                <a:path w="11" h="9">
                  <a:moveTo>
                    <a:pt x="0" y="9"/>
                  </a:moveTo>
                  <a:lnTo>
                    <a:pt x="11" y="9"/>
                  </a:lnTo>
                  <a:lnTo>
                    <a:pt x="11" y="0"/>
                  </a:lnTo>
                </a:path>
              </a:pathLst>
            </a:custGeom>
            <a:noFill/>
            <a:ln w="28575">
              <a:solidFill>
                <a:schemeClr val="bg1">
                  <a:lumMod val="85000"/>
                </a:schemeClr>
              </a:solidFill>
              <a:round/>
              <a:headEnd/>
              <a:tailEnd/>
            </a:ln>
          </p:spPr>
          <p:txBody>
            <a:bodyPr/>
            <a:lstStyle/>
            <a:p>
              <a:pPr>
                <a:defRPr/>
              </a:pPr>
              <a:endParaRPr lang="en-US">
                <a:latin typeface="Arial" pitchFamily="34" charset="0"/>
              </a:endParaRPr>
            </a:p>
          </p:txBody>
        </p:sp>
        <p:sp>
          <p:nvSpPr>
            <p:cNvPr id="143" name="Freeform 149"/>
            <p:cNvSpPr>
              <a:spLocks/>
            </p:cNvSpPr>
            <p:nvPr/>
          </p:nvSpPr>
          <p:spPr bwMode="auto">
            <a:xfrm>
              <a:off x="8449" y="1392"/>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28575">
              <a:solidFill>
                <a:schemeClr val="bg1">
                  <a:lumMod val="85000"/>
                </a:schemeClr>
              </a:solidFill>
              <a:round/>
              <a:headEnd/>
              <a:tailEnd/>
            </a:ln>
          </p:spPr>
          <p:txBody>
            <a:bodyPr/>
            <a:lstStyle/>
            <a:p>
              <a:pPr>
                <a:defRPr/>
              </a:pPr>
              <a:endParaRPr lang="en-US">
                <a:latin typeface="Arial" pitchFamily="34" charset="0"/>
              </a:endParaRPr>
            </a:p>
          </p:txBody>
        </p:sp>
        <p:sp>
          <p:nvSpPr>
            <p:cNvPr id="144" name="Freeform 150"/>
            <p:cNvSpPr>
              <a:spLocks/>
            </p:cNvSpPr>
            <p:nvPr/>
          </p:nvSpPr>
          <p:spPr bwMode="auto">
            <a:xfrm>
              <a:off x="8449" y="1392"/>
              <a:ext cx="82" cy="1"/>
            </a:xfrm>
            <a:custGeom>
              <a:avLst/>
              <a:gdLst>
                <a:gd name="T0" fmla="*/ 0 w 9"/>
                <a:gd name="T1" fmla="*/ 0 h 1"/>
                <a:gd name="T2" fmla="*/ 9 w 9"/>
                <a:gd name="T3" fmla="*/ 0 h 1"/>
                <a:gd name="T4" fmla="*/ 9 w 9"/>
                <a:gd name="T5" fmla="*/ 0 h 1"/>
                <a:gd name="T6" fmla="*/ 0 60000 65536"/>
                <a:gd name="T7" fmla="*/ 0 60000 65536"/>
                <a:gd name="T8" fmla="*/ 0 60000 65536"/>
                <a:gd name="T9" fmla="*/ 0 w 9"/>
                <a:gd name="T10" fmla="*/ 0 h 1"/>
                <a:gd name="T11" fmla="*/ 9 w 9"/>
                <a:gd name="T12" fmla="*/ 1 h 1"/>
              </a:gdLst>
              <a:ahLst/>
              <a:cxnLst>
                <a:cxn ang="T6">
                  <a:pos x="T0" y="T1"/>
                </a:cxn>
                <a:cxn ang="T7">
                  <a:pos x="T2" y="T3"/>
                </a:cxn>
                <a:cxn ang="T8">
                  <a:pos x="T4" y="T5"/>
                </a:cxn>
              </a:cxnLst>
              <a:rect l="T9" t="T10" r="T11" b="T12"/>
              <a:pathLst>
                <a:path w="9" h="1">
                  <a:moveTo>
                    <a:pt x="0" y="0"/>
                  </a:moveTo>
                  <a:lnTo>
                    <a:pt x="9" y="0"/>
                  </a:lnTo>
                </a:path>
              </a:pathLst>
            </a:custGeom>
            <a:noFill/>
            <a:ln w="28575">
              <a:solidFill>
                <a:schemeClr val="bg1">
                  <a:lumMod val="85000"/>
                </a:schemeClr>
              </a:solidFill>
              <a:round/>
              <a:headEnd/>
              <a:tailEnd/>
            </a:ln>
          </p:spPr>
          <p:txBody>
            <a:bodyPr/>
            <a:lstStyle/>
            <a:p>
              <a:pPr>
                <a:defRPr/>
              </a:pPr>
              <a:endParaRPr lang="en-US">
                <a:latin typeface="Arial" pitchFamily="34" charset="0"/>
              </a:endParaRPr>
            </a:p>
          </p:txBody>
        </p:sp>
        <p:sp>
          <p:nvSpPr>
            <p:cNvPr id="145" name="Freeform 151"/>
            <p:cNvSpPr>
              <a:spLocks/>
            </p:cNvSpPr>
            <p:nvPr/>
          </p:nvSpPr>
          <p:spPr bwMode="auto">
            <a:xfrm>
              <a:off x="8531" y="1392"/>
              <a:ext cx="73" cy="1"/>
            </a:xfrm>
            <a:custGeom>
              <a:avLst/>
              <a:gdLst>
                <a:gd name="T0" fmla="*/ 0 w 8"/>
                <a:gd name="T1" fmla="*/ 0 h 1"/>
                <a:gd name="T2" fmla="*/ 8 w 8"/>
                <a:gd name="T3" fmla="*/ 0 h 1"/>
                <a:gd name="T4" fmla="*/ 8 w 8"/>
                <a:gd name="T5" fmla="*/ 0 h 1"/>
                <a:gd name="T6" fmla="*/ 0 60000 65536"/>
                <a:gd name="T7" fmla="*/ 0 60000 65536"/>
                <a:gd name="T8" fmla="*/ 0 60000 65536"/>
                <a:gd name="T9" fmla="*/ 0 w 8"/>
                <a:gd name="T10" fmla="*/ 0 h 1"/>
                <a:gd name="T11" fmla="*/ 8 w 8"/>
                <a:gd name="T12" fmla="*/ 1 h 1"/>
              </a:gdLst>
              <a:ahLst/>
              <a:cxnLst>
                <a:cxn ang="T6">
                  <a:pos x="T0" y="T1"/>
                </a:cxn>
                <a:cxn ang="T7">
                  <a:pos x="T2" y="T3"/>
                </a:cxn>
                <a:cxn ang="T8">
                  <a:pos x="T4" y="T5"/>
                </a:cxn>
              </a:cxnLst>
              <a:rect l="T9" t="T10" r="T11" b="T12"/>
              <a:pathLst>
                <a:path w="8" h="1">
                  <a:moveTo>
                    <a:pt x="0" y="0"/>
                  </a:moveTo>
                  <a:lnTo>
                    <a:pt x="8" y="0"/>
                  </a:lnTo>
                </a:path>
              </a:pathLst>
            </a:custGeom>
            <a:noFill/>
            <a:ln w="28575">
              <a:solidFill>
                <a:schemeClr val="bg1">
                  <a:lumMod val="85000"/>
                </a:schemeClr>
              </a:solidFill>
              <a:round/>
              <a:headEnd/>
              <a:tailEnd/>
            </a:ln>
          </p:spPr>
          <p:txBody>
            <a:bodyPr/>
            <a:lstStyle/>
            <a:p>
              <a:pPr>
                <a:defRPr/>
              </a:pPr>
              <a:endParaRPr lang="en-US">
                <a:latin typeface="Arial" pitchFamily="34" charset="0"/>
              </a:endParaRPr>
            </a:p>
          </p:txBody>
        </p:sp>
        <p:sp>
          <p:nvSpPr>
            <p:cNvPr id="146" name="Freeform 152"/>
            <p:cNvSpPr>
              <a:spLocks/>
            </p:cNvSpPr>
            <p:nvPr/>
          </p:nvSpPr>
          <p:spPr bwMode="auto">
            <a:xfrm>
              <a:off x="8604" y="1392"/>
              <a:ext cx="165" cy="1"/>
            </a:xfrm>
            <a:custGeom>
              <a:avLst/>
              <a:gdLst>
                <a:gd name="T0" fmla="*/ 0 w 18"/>
                <a:gd name="T1" fmla="*/ 0 h 1"/>
                <a:gd name="T2" fmla="*/ 18 w 18"/>
                <a:gd name="T3" fmla="*/ 0 h 1"/>
                <a:gd name="T4" fmla="*/ 18 w 18"/>
                <a:gd name="T5" fmla="*/ 0 h 1"/>
                <a:gd name="T6" fmla="*/ 0 60000 65536"/>
                <a:gd name="T7" fmla="*/ 0 60000 65536"/>
                <a:gd name="T8" fmla="*/ 0 60000 65536"/>
                <a:gd name="T9" fmla="*/ 0 w 18"/>
                <a:gd name="T10" fmla="*/ 0 h 1"/>
                <a:gd name="T11" fmla="*/ 18 w 18"/>
                <a:gd name="T12" fmla="*/ 1 h 1"/>
              </a:gdLst>
              <a:ahLst/>
              <a:cxnLst>
                <a:cxn ang="T6">
                  <a:pos x="T0" y="T1"/>
                </a:cxn>
                <a:cxn ang="T7">
                  <a:pos x="T2" y="T3"/>
                </a:cxn>
                <a:cxn ang="T8">
                  <a:pos x="T4" y="T5"/>
                </a:cxn>
              </a:cxnLst>
              <a:rect l="T9" t="T10" r="T11" b="T12"/>
              <a:pathLst>
                <a:path w="18" h="1">
                  <a:moveTo>
                    <a:pt x="0" y="0"/>
                  </a:moveTo>
                  <a:lnTo>
                    <a:pt x="18" y="0"/>
                  </a:lnTo>
                </a:path>
              </a:pathLst>
            </a:custGeom>
            <a:noFill/>
            <a:ln w="28575">
              <a:solidFill>
                <a:schemeClr val="bg1">
                  <a:lumMod val="85000"/>
                </a:schemeClr>
              </a:solidFill>
              <a:round/>
              <a:headEnd/>
              <a:tailEnd/>
            </a:ln>
          </p:spPr>
          <p:txBody>
            <a:bodyPr/>
            <a:lstStyle/>
            <a:p>
              <a:pPr>
                <a:defRPr/>
              </a:pPr>
              <a:endParaRPr lang="en-US">
                <a:latin typeface="Arial" pitchFamily="34" charset="0"/>
              </a:endParaRPr>
            </a:p>
          </p:txBody>
        </p:sp>
        <p:sp>
          <p:nvSpPr>
            <p:cNvPr id="147" name="Freeform 153"/>
            <p:cNvSpPr>
              <a:spLocks/>
            </p:cNvSpPr>
            <p:nvPr/>
          </p:nvSpPr>
          <p:spPr bwMode="auto">
            <a:xfrm>
              <a:off x="8769" y="1392"/>
              <a:ext cx="238" cy="1"/>
            </a:xfrm>
            <a:custGeom>
              <a:avLst/>
              <a:gdLst>
                <a:gd name="T0" fmla="*/ 0 w 26"/>
                <a:gd name="T1" fmla="*/ 0 h 1"/>
                <a:gd name="T2" fmla="*/ 26 w 26"/>
                <a:gd name="T3" fmla="*/ 0 h 1"/>
                <a:gd name="T4" fmla="*/ 26 w 26"/>
                <a:gd name="T5" fmla="*/ 0 h 1"/>
                <a:gd name="T6" fmla="*/ 0 60000 65536"/>
                <a:gd name="T7" fmla="*/ 0 60000 65536"/>
                <a:gd name="T8" fmla="*/ 0 60000 65536"/>
                <a:gd name="T9" fmla="*/ 0 w 26"/>
                <a:gd name="T10" fmla="*/ 0 h 1"/>
                <a:gd name="T11" fmla="*/ 26 w 26"/>
                <a:gd name="T12" fmla="*/ 1 h 1"/>
              </a:gdLst>
              <a:ahLst/>
              <a:cxnLst>
                <a:cxn ang="T6">
                  <a:pos x="T0" y="T1"/>
                </a:cxn>
                <a:cxn ang="T7">
                  <a:pos x="T2" y="T3"/>
                </a:cxn>
                <a:cxn ang="T8">
                  <a:pos x="T4" y="T5"/>
                </a:cxn>
              </a:cxnLst>
              <a:rect l="T9" t="T10" r="T11" b="T12"/>
              <a:pathLst>
                <a:path w="26" h="1">
                  <a:moveTo>
                    <a:pt x="0" y="0"/>
                  </a:moveTo>
                  <a:lnTo>
                    <a:pt x="26" y="0"/>
                  </a:lnTo>
                </a:path>
              </a:pathLst>
            </a:custGeom>
            <a:noFill/>
            <a:ln w="28575">
              <a:solidFill>
                <a:schemeClr val="bg1">
                  <a:lumMod val="85000"/>
                </a:schemeClr>
              </a:solidFill>
              <a:round/>
              <a:headEnd/>
              <a:tailEnd/>
            </a:ln>
          </p:spPr>
          <p:txBody>
            <a:bodyPr/>
            <a:lstStyle/>
            <a:p>
              <a:pPr>
                <a:defRPr/>
              </a:pPr>
              <a:endParaRPr lang="en-US">
                <a:latin typeface="Arial" pitchFamily="34" charset="0"/>
              </a:endParaRPr>
            </a:p>
          </p:txBody>
        </p:sp>
        <p:sp>
          <p:nvSpPr>
            <p:cNvPr id="148" name="Freeform 154"/>
            <p:cNvSpPr>
              <a:spLocks/>
            </p:cNvSpPr>
            <p:nvPr/>
          </p:nvSpPr>
          <p:spPr bwMode="auto">
            <a:xfrm>
              <a:off x="9007" y="1392"/>
              <a:ext cx="274" cy="1"/>
            </a:xfrm>
            <a:custGeom>
              <a:avLst/>
              <a:gdLst>
                <a:gd name="T0" fmla="*/ 0 w 30"/>
                <a:gd name="T1" fmla="*/ 0 h 1"/>
                <a:gd name="T2" fmla="*/ 30 w 30"/>
                <a:gd name="T3" fmla="*/ 0 h 1"/>
                <a:gd name="T4" fmla="*/ 30 w 30"/>
                <a:gd name="T5" fmla="*/ 0 h 1"/>
                <a:gd name="T6" fmla="*/ 0 60000 65536"/>
                <a:gd name="T7" fmla="*/ 0 60000 65536"/>
                <a:gd name="T8" fmla="*/ 0 60000 65536"/>
                <a:gd name="T9" fmla="*/ 0 w 30"/>
                <a:gd name="T10" fmla="*/ 0 h 1"/>
                <a:gd name="T11" fmla="*/ 30 w 30"/>
                <a:gd name="T12" fmla="*/ 1 h 1"/>
              </a:gdLst>
              <a:ahLst/>
              <a:cxnLst>
                <a:cxn ang="T6">
                  <a:pos x="T0" y="T1"/>
                </a:cxn>
                <a:cxn ang="T7">
                  <a:pos x="T2" y="T3"/>
                </a:cxn>
                <a:cxn ang="T8">
                  <a:pos x="T4" y="T5"/>
                </a:cxn>
              </a:cxnLst>
              <a:rect l="T9" t="T10" r="T11" b="T12"/>
              <a:pathLst>
                <a:path w="30" h="1">
                  <a:moveTo>
                    <a:pt x="0" y="0"/>
                  </a:moveTo>
                  <a:lnTo>
                    <a:pt x="30" y="0"/>
                  </a:lnTo>
                </a:path>
              </a:pathLst>
            </a:custGeom>
            <a:noFill/>
            <a:ln w="28575">
              <a:solidFill>
                <a:schemeClr val="bg1">
                  <a:lumMod val="85000"/>
                </a:schemeClr>
              </a:solidFill>
              <a:round/>
              <a:headEnd/>
              <a:tailEnd/>
            </a:ln>
          </p:spPr>
          <p:txBody>
            <a:bodyPr/>
            <a:lstStyle/>
            <a:p>
              <a:pPr>
                <a:defRPr/>
              </a:pPr>
              <a:endParaRPr lang="en-US">
                <a:latin typeface="Arial" pitchFamily="34" charset="0"/>
              </a:endParaRPr>
            </a:p>
          </p:txBody>
        </p:sp>
        <p:sp>
          <p:nvSpPr>
            <p:cNvPr id="149" name="Freeform 155"/>
            <p:cNvSpPr>
              <a:spLocks/>
            </p:cNvSpPr>
            <p:nvPr/>
          </p:nvSpPr>
          <p:spPr bwMode="auto">
            <a:xfrm>
              <a:off x="9281" y="1392"/>
              <a:ext cx="19" cy="1"/>
            </a:xfrm>
            <a:custGeom>
              <a:avLst/>
              <a:gdLst>
                <a:gd name="T0" fmla="*/ 0 w 2"/>
                <a:gd name="T1" fmla="*/ 0 h 1"/>
                <a:gd name="T2" fmla="*/ 2 w 2"/>
                <a:gd name="T3" fmla="*/ 0 h 1"/>
                <a:gd name="T4" fmla="*/ 2 w 2"/>
                <a:gd name="T5" fmla="*/ 0 h 1"/>
                <a:gd name="T6" fmla="*/ 0 60000 65536"/>
                <a:gd name="T7" fmla="*/ 0 60000 65536"/>
                <a:gd name="T8" fmla="*/ 0 60000 65536"/>
                <a:gd name="T9" fmla="*/ 0 w 2"/>
                <a:gd name="T10" fmla="*/ 0 h 1"/>
                <a:gd name="T11" fmla="*/ 2 w 2"/>
                <a:gd name="T12" fmla="*/ 1 h 1"/>
              </a:gdLst>
              <a:ahLst/>
              <a:cxnLst>
                <a:cxn ang="T6">
                  <a:pos x="T0" y="T1"/>
                </a:cxn>
                <a:cxn ang="T7">
                  <a:pos x="T2" y="T3"/>
                </a:cxn>
                <a:cxn ang="T8">
                  <a:pos x="T4" y="T5"/>
                </a:cxn>
              </a:cxnLst>
              <a:rect l="T9" t="T10" r="T11" b="T12"/>
              <a:pathLst>
                <a:path w="2" h="1">
                  <a:moveTo>
                    <a:pt x="0" y="0"/>
                  </a:moveTo>
                  <a:lnTo>
                    <a:pt x="2" y="0"/>
                  </a:lnTo>
                </a:path>
              </a:pathLst>
            </a:custGeom>
            <a:noFill/>
            <a:ln w="28575">
              <a:solidFill>
                <a:schemeClr val="bg1">
                  <a:lumMod val="85000"/>
                </a:schemeClr>
              </a:solidFill>
              <a:round/>
              <a:headEnd/>
              <a:tailEnd/>
            </a:ln>
          </p:spPr>
          <p:txBody>
            <a:bodyPr/>
            <a:lstStyle/>
            <a:p>
              <a:pPr>
                <a:defRPr/>
              </a:pPr>
              <a:endParaRPr lang="en-US">
                <a:latin typeface="Arial" pitchFamily="34" charset="0"/>
              </a:endParaRPr>
            </a:p>
          </p:txBody>
        </p:sp>
        <p:sp>
          <p:nvSpPr>
            <p:cNvPr id="150" name="Freeform 156"/>
            <p:cNvSpPr>
              <a:spLocks/>
            </p:cNvSpPr>
            <p:nvPr/>
          </p:nvSpPr>
          <p:spPr bwMode="auto">
            <a:xfrm>
              <a:off x="7076" y="3576"/>
              <a:ext cx="119" cy="1"/>
            </a:xfrm>
            <a:custGeom>
              <a:avLst/>
              <a:gdLst>
                <a:gd name="T0" fmla="*/ 0 w 13"/>
                <a:gd name="T1" fmla="*/ 0 h 1"/>
                <a:gd name="T2" fmla="*/ 13 w 13"/>
                <a:gd name="T3" fmla="*/ 0 h 1"/>
                <a:gd name="T4" fmla="*/ 13 w 13"/>
                <a:gd name="T5" fmla="*/ 0 h 1"/>
                <a:gd name="T6" fmla="*/ 0 60000 65536"/>
                <a:gd name="T7" fmla="*/ 0 60000 65536"/>
                <a:gd name="T8" fmla="*/ 0 60000 65536"/>
                <a:gd name="T9" fmla="*/ 0 w 13"/>
                <a:gd name="T10" fmla="*/ 0 h 1"/>
                <a:gd name="T11" fmla="*/ 13 w 13"/>
                <a:gd name="T12" fmla="*/ 1 h 1"/>
              </a:gdLst>
              <a:ahLst/>
              <a:cxnLst>
                <a:cxn ang="T6">
                  <a:pos x="T0" y="T1"/>
                </a:cxn>
                <a:cxn ang="T7">
                  <a:pos x="T2" y="T3"/>
                </a:cxn>
                <a:cxn ang="T8">
                  <a:pos x="T4" y="T5"/>
                </a:cxn>
              </a:cxnLst>
              <a:rect l="T9" t="T10" r="T11" b="T12"/>
              <a:pathLst>
                <a:path w="13" h="1">
                  <a:moveTo>
                    <a:pt x="0" y="0"/>
                  </a:moveTo>
                  <a:lnTo>
                    <a:pt x="13" y="0"/>
                  </a:lnTo>
                </a:path>
              </a:pathLst>
            </a:custGeom>
            <a:noFill/>
            <a:ln w="28575">
              <a:solidFill>
                <a:schemeClr val="bg1">
                  <a:lumMod val="85000"/>
                </a:schemeClr>
              </a:solidFill>
              <a:round/>
              <a:headEnd/>
              <a:tailEnd/>
            </a:ln>
          </p:spPr>
          <p:txBody>
            <a:bodyPr/>
            <a:lstStyle/>
            <a:p>
              <a:pPr>
                <a:defRPr/>
              </a:pPr>
              <a:endParaRPr lang="en-US">
                <a:latin typeface="Arial" pitchFamily="34" charset="0"/>
              </a:endParaRPr>
            </a:p>
          </p:txBody>
        </p:sp>
        <p:sp>
          <p:nvSpPr>
            <p:cNvPr id="151" name="Freeform 157"/>
            <p:cNvSpPr>
              <a:spLocks/>
            </p:cNvSpPr>
            <p:nvPr/>
          </p:nvSpPr>
          <p:spPr bwMode="auto">
            <a:xfrm>
              <a:off x="7195" y="3576"/>
              <a:ext cx="18" cy="1"/>
            </a:xfrm>
            <a:custGeom>
              <a:avLst/>
              <a:gdLst>
                <a:gd name="T0" fmla="*/ 0 w 2"/>
                <a:gd name="T1" fmla="*/ 0 h 1"/>
                <a:gd name="T2" fmla="*/ 2 w 2"/>
                <a:gd name="T3" fmla="*/ 0 h 1"/>
                <a:gd name="T4" fmla="*/ 2 w 2"/>
                <a:gd name="T5" fmla="*/ 0 h 1"/>
                <a:gd name="T6" fmla="*/ 0 60000 65536"/>
                <a:gd name="T7" fmla="*/ 0 60000 65536"/>
                <a:gd name="T8" fmla="*/ 0 60000 65536"/>
                <a:gd name="T9" fmla="*/ 0 w 2"/>
                <a:gd name="T10" fmla="*/ 0 h 1"/>
                <a:gd name="T11" fmla="*/ 2 w 2"/>
                <a:gd name="T12" fmla="*/ 1 h 1"/>
              </a:gdLst>
              <a:ahLst/>
              <a:cxnLst>
                <a:cxn ang="T6">
                  <a:pos x="T0" y="T1"/>
                </a:cxn>
                <a:cxn ang="T7">
                  <a:pos x="T2" y="T3"/>
                </a:cxn>
                <a:cxn ang="T8">
                  <a:pos x="T4" y="T5"/>
                </a:cxn>
              </a:cxnLst>
              <a:rect l="T9" t="T10" r="T11" b="T12"/>
              <a:pathLst>
                <a:path w="2" h="1">
                  <a:moveTo>
                    <a:pt x="0" y="0"/>
                  </a:moveTo>
                  <a:lnTo>
                    <a:pt x="2" y="0"/>
                  </a:lnTo>
                </a:path>
              </a:pathLst>
            </a:custGeom>
            <a:noFill/>
            <a:ln w="28575">
              <a:solidFill>
                <a:schemeClr val="bg1">
                  <a:lumMod val="85000"/>
                </a:schemeClr>
              </a:solidFill>
              <a:round/>
              <a:headEnd/>
              <a:tailEnd/>
            </a:ln>
          </p:spPr>
          <p:txBody>
            <a:bodyPr/>
            <a:lstStyle/>
            <a:p>
              <a:pPr>
                <a:defRPr/>
              </a:pPr>
              <a:endParaRPr lang="en-US">
                <a:latin typeface="Arial" pitchFamily="34" charset="0"/>
              </a:endParaRPr>
            </a:p>
          </p:txBody>
        </p:sp>
        <p:sp>
          <p:nvSpPr>
            <p:cNvPr id="152" name="Freeform 158"/>
            <p:cNvSpPr>
              <a:spLocks/>
            </p:cNvSpPr>
            <p:nvPr/>
          </p:nvSpPr>
          <p:spPr bwMode="auto">
            <a:xfrm>
              <a:off x="7213" y="3576"/>
              <a:ext cx="64" cy="1"/>
            </a:xfrm>
            <a:custGeom>
              <a:avLst/>
              <a:gdLst>
                <a:gd name="T0" fmla="*/ 0 w 7"/>
                <a:gd name="T1" fmla="*/ 0 h 1"/>
                <a:gd name="T2" fmla="*/ 7 w 7"/>
                <a:gd name="T3" fmla="*/ 0 h 1"/>
                <a:gd name="T4" fmla="*/ 7 w 7"/>
                <a:gd name="T5" fmla="*/ 0 h 1"/>
                <a:gd name="T6" fmla="*/ 0 60000 65536"/>
                <a:gd name="T7" fmla="*/ 0 60000 65536"/>
                <a:gd name="T8" fmla="*/ 0 60000 65536"/>
                <a:gd name="T9" fmla="*/ 0 w 7"/>
                <a:gd name="T10" fmla="*/ 0 h 1"/>
                <a:gd name="T11" fmla="*/ 7 w 7"/>
                <a:gd name="T12" fmla="*/ 1 h 1"/>
              </a:gdLst>
              <a:ahLst/>
              <a:cxnLst>
                <a:cxn ang="T6">
                  <a:pos x="T0" y="T1"/>
                </a:cxn>
                <a:cxn ang="T7">
                  <a:pos x="T2" y="T3"/>
                </a:cxn>
                <a:cxn ang="T8">
                  <a:pos x="T4" y="T5"/>
                </a:cxn>
              </a:cxnLst>
              <a:rect l="T9" t="T10" r="T11" b="T12"/>
              <a:pathLst>
                <a:path w="7" h="1">
                  <a:moveTo>
                    <a:pt x="0" y="0"/>
                  </a:moveTo>
                  <a:lnTo>
                    <a:pt x="7" y="0"/>
                  </a:lnTo>
                </a:path>
              </a:pathLst>
            </a:custGeom>
            <a:noFill/>
            <a:ln w="28575">
              <a:solidFill>
                <a:schemeClr val="bg1">
                  <a:lumMod val="85000"/>
                </a:schemeClr>
              </a:solidFill>
              <a:round/>
              <a:headEnd/>
              <a:tailEnd/>
            </a:ln>
          </p:spPr>
          <p:txBody>
            <a:bodyPr/>
            <a:lstStyle/>
            <a:p>
              <a:pPr>
                <a:defRPr/>
              </a:pPr>
              <a:endParaRPr lang="en-US">
                <a:latin typeface="Arial" pitchFamily="34" charset="0"/>
              </a:endParaRPr>
            </a:p>
          </p:txBody>
        </p:sp>
        <p:sp>
          <p:nvSpPr>
            <p:cNvPr id="153" name="Freeform 159"/>
            <p:cNvSpPr>
              <a:spLocks/>
            </p:cNvSpPr>
            <p:nvPr/>
          </p:nvSpPr>
          <p:spPr bwMode="auto">
            <a:xfrm>
              <a:off x="7277" y="3576"/>
              <a:ext cx="55" cy="1"/>
            </a:xfrm>
            <a:custGeom>
              <a:avLst/>
              <a:gdLst>
                <a:gd name="T0" fmla="*/ 0 w 6"/>
                <a:gd name="T1" fmla="*/ 0 h 1"/>
                <a:gd name="T2" fmla="*/ 6 w 6"/>
                <a:gd name="T3" fmla="*/ 0 h 1"/>
                <a:gd name="T4" fmla="*/ 6 w 6"/>
                <a:gd name="T5" fmla="*/ 0 h 1"/>
                <a:gd name="T6" fmla="*/ 0 60000 65536"/>
                <a:gd name="T7" fmla="*/ 0 60000 65536"/>
                <a:gd name="T8" fmla="*/ 0 60000 65536"/>
                <a:gd name="T9" fmla="*/ 0 w 6"/>
                <a:gd name="T10" fmla="*/ 0 h 1"/>
                <a:gd name="T11" fmla="*/ 6 w 6"/>
                <a:gd name="T12" fmla="*/ 1 h 1"/>
              </a:gdLst>
              <a:ahLst/>
              <a:cxnLst>
                <a:cxn ang="T6">
                  <a:pos x="T0" y="T1"/>
                </a:cxn>
                <a:cxn ang="T7">
                  <a:pos x="T2" y="T3"/>
                </a:cxn>
                <a:cxn ang="T8">
                  <a:pos x="T4" y="T5"/>
                </a:cxn>
              </a:cxnLst>
              <a:rect l="T9" t="T10" r="T11" b="T12"/>
              <a:pathLst>
                <a:path w="6" h="1">
                  <a:moveTo>
                    <a:pt x="0" y="0"/>
                  </a:moveTo>
                  <a:lnTo>
                    <a:pt x="6" y="0"/>
                  </a:lnTo>
                </a:path>
              </a:pathLst>
            </a:custGeom>
            <a:noFill/>
            <a:ln w="28575">
              <a:solidFill>
                <a:schemeClr val="bg1">
                  <a:lumMod val="85000"/>
                </a:schemeClr>
              </a:solidFill>
              <a:round/>
              <a:headEnd/>
              <a:tailEnd/>
            </a:ln>
          </p:spPr>
          <p:txBody>
            <a:bodyPr/>
            <a:lstStyle/>
            <a:p>
              <a:pPr>
                <a:defRPr/>
              </a:pPr>
              <a:endParaRPr lang="en-US">
                <a:latin typeface="Arial" pitchFamily="34" charset="0"/>
              </a:endParaRPr>
            </a:p>
          </p:txBody>
        </p:sp>
        <p:sp>
          <p:nvSpPr>
            <p:cNvPr id="154" name="Freeform 160"/>
            <p:cNvSpPr>
              <a:spLocks/>
            </p:cNvSpPr>
            <p:nvPr/>
          </p:nvSpPr>
          <p:spPr bwMode="auto">
            <a:xfrm>
              <a:off x="7332" y="3576"/>
              <a:ext cx="266" cy="1"/>
            </a:xfrm>
            <a:custGeom>
              <a:avLst/>
              <a:gdLst>
                <a:gd name="T0" fmla="*/ 0 w 29"/>
                <a:gd name="T1" fmla="*/ 0 h 1"/>
                <a:gd name="T2" fmla="*/ 29 w 29"/>
                <a:gd name="T3" fmla="*/ 0 h 1"/>
                <a:gd name="T4" fmla="*/ 29 w 29"/>
                <a:gd name="T5" fmla="*/ 0 h 1"/>
                <a:gd name="T6" fmla="*/ 0 60000 65536"/>
                <a:gd name="T7" fmla="*/ 0 60000 65536"/>
                <a:gd name="T8" fmla="*/ 0 60000 65536"/>
                <a:gd name="T9" fmla="*/ 0 w 29"/>
                <a:gd name="T10" fmla="*/ 0 h 1"/>
                <a:gd name="T11" fmla="*/ 29 w 29"/>
                <a:gd name="T12" fmla="*/ 1 h 1"/>
              </a:gdLst>
              <a:ahLst/>
              <a:cxnLst>
                <a:cxn ang="T6">
                  <a:pos x="T0" y="T1"/>
                </a:cxn>
                <a:cxn ang="T7">
                  <a:pos x="T2" y="T3"/>
                </a:cxn>
                <a:cxn ang="T8">
                  <a:pos x="T4" y="T5"/>
                </a:cxn>
              </a:cxnLst>
              <a:rect l="T9" t="T10" r="T11" b="T12"/>
              <a:pathLst>
                <a:path w="29" h="1">
                  <a:moveTo>
                    <a:pt x="0" y="0"/>
                  </a:moveTo>
                  <a:lnTo>
                    <a:pt x="29" y="0"/>
                  </a:lnTo>
                </a:path>
              </a:pathLst>
            </a:custGeom>
            <a:noFill/>
            <a:ln w="28575">
              <a:solidFill>
                <a:schemeClr val="bg1">
                  <a:lumMod val="85000"/>
                </a:schemeClr>
              </a:solidFill>
              <a:round/>
              <a:headEnd/>
              <a:tailEnd/>
            </a:ln>
          </p:spPr>
          <p:txBody>
            <a:bodyPr/>
            <a:lstStyle/>
            <a:p>
              <a:pPr>
                <a:defRPr/>
              </a:pPr>
              <a:endParaRPr lang="en-US">
                <a:latin typeface="Arial" pitchFamily="34" charset="0"/>
              </a:endParaRPr>
            </a:p>
          </p:txBody>
        </p:sp>
        <p:sp>
          <p:nvSpPr>
            <p:cNvPr id="155" name="Freeform 161"/>
            <p:cNvSpPr>
              <a:spLocks/>
            </p:cNvSpPr>
            <p:nvPr/>
          </p:nvSpPr>
          <p:spPr bwMode="auto">
            <a:xfrm>
              <a:off x="7598" y="3522"/>
              <a:ext cx="55" cy="54"/>
            </a:xfrm>
            <a:custGeom>
              <a:avLst/>
              <a:gdLst>
                <a:gd name="T0" fmla="*/ 0 w 6"/>
                <a:gd name="T1" fmla="*/ 9 h 9"/>
                <a:gd name="T2" fmla="*/ 6 w 6"/>
                <a:gd name="T3" fmla="*/ 9 h 9"/>
                <a:gd name="T4" fmla="*/ 6 w 6"/>
                <a:gd name="T5" fmla="*/ 0 h 9"/>
                <a:gd name="T6" fmla="*/ 0 60000 65536"/>
                <a:gd name="T7" fmla="*/ 0 60000 65536"/>
                <a:gd name="T8" fmla="*/ 0 60000 65536"/>
                <a:gd name="T9" fmla="*/ 0 w 6"/>
                <a:gd name="T10" fmla="*/ 0 h 9"/>
                <a:gd name="T11" fmla="*/ 6 w 6"/>
                <a:gd name="T12" fmla="*/ 9 h 9"/>
              </a:gdLst>
              <a:ahLst/>
              <a:cxnLst>
                <a:cxn ang="T6">
                  <a:pos x="T0" y="T1"/>
                </a:cxn>
                <a:cxn ang="T7">
                  <a:pos x="T2" y="T3"/>
                </a:cxn>
                <a:cxn ang="T8">
                  <a:pos x="T4" y="T5"/>
                </a:cxn>
              </a:cxnLst>
              <a:rect l="T9" t="T10" r="T11" b="T12"/>
              <a:pathLst>
                <a:path w="6" h="9">
                  <a:moveTo>
                    <a:pt x="0" y="9"/>
                  </a:moveTo>
                  <a:lnTo>
                    <a:pt x="6" y="9"/>
                  </a:lnTo>
                  <a:lnTo>
                    <a:pt x="6" y="0"/>
                  </a:lnTo>
                </a:path>
              </a:pathLst>
            </a:custGeom>
            <a:noFill/>
            <a:ln w="28575">
              <a:solidFill>
                <a:schemeClr val="bg1">
                  <a:lumMod val="85000"/>
                </a:schemeClr>
              </a:solidFill>
              <a:round/>
              <a:headEnd/>
              <a:tailEnd/>
            </a:ln>
          </p:spPr>
          <p:txBody>
            <a:bodyPr/>
            <a:lstStyle/>
            <a:p>
              <a:pPr>
                <a:defRPr/>
              </a:pPr>
              <a:endParaRPr lang="en-US">
                <a:latin typeface="Arial" pitchFamily="34" charset="0"/>
              </a:endParaRPr>
            </a:p>
          </p:txBody>
        </p:sp>
        <p:sp>
          <p:nvSpPr>
            <p:cNvPr id="156" name="Freeform 162"/>
            <p:cNvSpPr>
              <a:spLocks/>
            </p:cNvSpPr>
            <p:nvPr/>
          </p:nvSpPr>
          <p:spPr bwMode="auto">
            <a:xfrm>
              <a:off x="7653" y="3450"/>
              <a:ext cx="18" cy="72"/>
            </a:xfrm>
            <a:custGeom>
              <a:avLst/>
              <a:gdLst>
                <a:gd name="T0" fmla="*/ 0 w 2"/>
                <a:gd name="T1" fmla="*/ 12 h 12"/>
                <a:gd name="T2" fmla="*/ 2 w 2"/>
                <a:gd name="T3" fmla="*/ 12 h 12"/>
                <a:gd name="T4" fmla="*/ 2 w 2"/>
                <a:gd name="T5" fmla="*/ 0 h 12"/>
                <a:gd name="T6" fmla="*/ 0 60000 65536"/>
                <a:gd name="T7" fmla="*/ 0 60000 65536"/>
                <a:gd name="T8" fmla="*/ 0 60000 65536"/>
                <a:gd name="T9" fmla="*/ 0 w 2"/>
                <a:gd name="T10" fmla="*/ 0 h 12"/>
                <a:gd name="T11" fmla="*/ 2 w 2"/>
                <a:gd name="T12" fmla="*/ 12 h 12"/>
              </a:gdLst>
              <a:ahLst/>
              <a:cxnLst>
                <a:cxn ang="T6">
                  <a:pos x="T0" y="T1"/>
                </a:cxn>
                <a:cxn ang="T7">
                  <a:pos x="T2" y="T3"/>
                </a:cxn>
                <a:cxn ang="T8">
                  <a:pos x="T4" y="T5"/>
                </a:cxn>
              </a:cxnLst>
              <a:rect l="T9" t="T10" r="T11" b="T12"/>
              <a:pathLst>
                <a:path w="2" h="12">
                  <a:moveTo>
                    <a:pt x="0" y="12"/>
                  </a:moveTo>
                  <a:lnTo>
                    <a:pt x="2" y="12"/>
                  </a:lnTo>
                  <a:lnTo>
                    <a:pt x="2" y="0"/>
                  </a:lnTo>
                </a:path>
              </a:pathLst>
            </a:custGeom>
            <a:noFill/>
            <a:ln w="28575">
              <a:solidFill>
                <a:schemeClr val="bg1">
                  <a:lumMod val="85000"/>
                </a:schemeClr>
              </a:solidFill>
              <a:round/>
              <a:headEnd/>
              <a:tailEnd/>
            </a:ln>
          </p:spPr>
          <p:txBody>
            <a:bodyPr/>
            <a:lstStyle/>
            <a:p>
              <a:pPr>
                <a:defRPr/>
              </a:pPr>
              <a:endParaRPr lang="en-US">
                <a:latin typeface="Arial" pitchFamily="34" charset="0"/>
              </a:endParaRPr>
            </a:p>
          </p:txBody>
        </p:sp>
        <p:sp>
          <p:nvSpPr>
            <p:cNvPr id="157" name="Freeform 163"/>
            <p:cNvSpPr>
              <a:spLocks/>
            </p:cNvSpPr>
            <p:nvPr/>
          </p:nvSpPr>
          <p:spPr bwMode="auto">
            <a:xfrm>
              <a:off x="7671" y="3378"/>
              <a:ext cx="46" cy="72"/>
            </a:xfrm>
            <a:custGeom>
              <a:avLst/>
              <a:gdLst>
                <a:gd name="T0" fmla="*/ 0 w 5"/>
                <a:gd name="T1" fmla="*/ 12 h 12"/>
                <a:gd name="T2" fmla="*/ 5 w 5"/>
                <a:gd name="T3" fmla="*/ 12 h 12"/>
                <a:gd name="T4" fmla="*/ 5 w 5"/>
                <a:gd name="T5" fmla="*/ 0 h 12"/>
                <a:gd name="T6" fmla="*/ 0 60000 65536"/>
                <a:gd name="T7" fmla="*/ 0 60000 65536"/>
                <a:gd name="T8" fmla="*/ 0 60000 65536"/>
                <a:gd name="T9" fmla="*/ 0 w 5"/>
                <a:gd name="T10" fmla="*/ 0 h 12"/>
                <a:gd name="T11" fmla="*/ 5 w 5"/>
                <a:gd name="T12" fmla="*/ 12 h 12"/>
              </a:gdLst>
              <a:ahLst/>
              <a:cxnLst>
                <a:cxn ang="T6">
                  <a:pos x="T0" y="T1"/>
                </a:cxn>
                <a:cxn ang="T7">
                  <a:pos x="T2" y="T3"/>
                </a:cxn>
                <a:cxn ang="T8">
                  <a:pos x="T4" y="T5"/>
                </a:cxn>
              </a:cxnLst>
              <a:rect l="T9" t="T10" r="T11" b="T12"/>
              <a:pathLst>
                <a:path w="5" h="12">
                  <a:moveTo>
                    <a:pt x="0" y="12"/>
                  </a:moveTo>
                  <a:lnTo>
                    <a:pt x="5" y="12"/>
                  </a:lnTo>
                  <a:lnTo>
                    <a:pt x="5" y="0"/>
                  </a:lnTo>
                </a:path>
              </a:pathLst>
            </a:custGeom>
            <a:noFill/>
            <a:ln w="28575">
              <a:solidFill>
                <a:schemeClr val="bg1">
                  <a:lumMod val="85000"/>
                </a:schemeClr>
              </a:solidFill>
              <a:round/>
              <a:headEnd/>
              <a:tailEnd/>
            </a:ln>
          </p:spPr>
          <p:txBody>
            <a:bodyPr/>
            <a:lstStyle/>
            <a:p>
              <a:pPr>
                <a:defRPr/>
              </a:pPr>
              <a:endParaRPr lang="en-US">
                <a:latin typeface="Arial" pitchFamily="34" charset="0"/>
              </a:endParaRPr>
            </a:p>
          </p:txBody>
        </p:sp>
        <p:sp>
          <p:nvSpPr>
            <p:cNvPr id="158" name="Freeform 164"/>
            <p:cNvSpPr>
              <a:spLocks/>
            </p:cNvSpPr>
            <p:nvPr/>
          </p:nvSpPr>
          <p:spPr bwMode="auto">
            <a:xfrm>
              <a:off x="7717" y="3306"/>
              <a:ext cx="18" cy="72"/>
            </a:xfrm>
            <a:custGeom>
              <a:avLst/>
              <a:gdLst>
                <a:gd name="T0" fmla="*/ 0 w 2"/>
                <a:gd name="T1" fmla="*/ 12 h 12"/>
                <a:gd name="T2" fmla="*/ 2 w 2"/>
                <a:gd name="T3" fmla="*/ 12 h 12"/>
                <a:gd name="T4" fmla="*/ 2 w 2"/>
                <a:gd name="T5" fmla="*/ 0 h 12"/>
                <a:gd name="T6" fmla="*/ 0 60000 65536"/>
                <a:gd name="T7" fmla="*/ 0 60000 65536"/>
                <a:gd name="T8" fmla="*/ 0 60000 65536"/>
                <a:gd name="T9" fmla="*/ 0 w 2"/>
                <a:gd name="T10" fmla="*/ 0 h 12"/>
                <a:gd name="T11" fmla="*/ 2 w 2"/>
                <a:gd name="T12" fmla="*/ 12 h 12"/>
              </a:gdLst>
              <a:ahLst/>
              <a:cxnLst>
                <a:cxn ang="T6">
                  <a:pos x="T0" y="T1"/>
                </a:cxn>
                <a:cxn ang="T7">
                  <a:pos x="T2" y="T3"/>
                </a:cxn>
                <a:cxn ang="T8">
                  <a:pos x="T4" y="T5"/>
                </a:cxn>
              </a:cxnLst>
              <a:rect l="T9" t="T10" r="T11" b="T12"/>
              <a:pathLst>
                <a:path w="2" h="12">
                  <a:moveTo>
                    <a:pt x="0" y="12"/>
                  </a:moveTo>
                  <a:lnTo>
                    <a:pt x="2" y="12"/>
                  </a:lnTo>
                  <a:lnTo>
                    <a:pt x="2" y="0"/>
                  </a:lnTo>
                </a:path>
              </a:pathLst>
            </a:custGeom>
            <a:noFill/>
            <a:ln w="28575">
              <a:solidFill>
                <a:schemeClr val="bg1">
                  <a:lumMod val="85000"/>
                </a:schemeClr>
              </a:solidFill>
              <a:round/>
              <a:headEnd/>
              <a:tailEnd/>
            </a:ln>
          </p:spPr>
          <p:txBody>
            <a:bodyPr/>
            <a:lstStyle/>
            <a:p>
              <a:pPr>
                <a:defRPr/>
              </a:pPr>
              <a:endParaRPr lang="en-US">
                <a:latin typeface="Arial" pitchFamily="34" charset="0"/>
              </a:endParaRPr>
            </a:p>
          </p:txBody>
        </p:sp>
        <p:sp>
          <p:nvSpPr>
            <p:cNvPr id="159" name="Freeform 165"/>
            <p:cNvSpPr>
              <a:spLocks/>
            </p:cNvSpPr>
            <p:nvPr/>
          </p:nvSpPr>
          <p:spPr bwMode="auto">
            <a:xfrm>
              <a:off x="7735" y="3228"/>
              <a:ext cx="2" cy="78"/>
            </a:xfrm>
            <a:custGeom>
              <a:avLst/>
              <a:gdLst>
                <a:gd name="T0" fmla="*/ 0 w 2"/>
                <a:gd name="T1" fmla="*/ 13 h 13"/>
                <a:gd name="T2" fmla="*/ 0 w 2"/>
                <a:gd name="T3" fmla="*/ 13 h 13"/>
                <a:gd name="T4" fmla="*/ 0 w 2"/>
                <a:gd name="T5" fmla="*/ 0 h 13"/>
                <a:gd name="T6" fmla="*/ 0 60000 65536"/>
                <a:gd name="T7" fmla="*/ 0 60000 65536"/>
                <a:gd name="T8" fmla="*/ 0 60000 65536"/>
                <a:gd name="T9" fmla="*/ 0 w 2"/>
                <a:gd name="T10" fmla="*/ 0 h 13"/>
                <a:gd name="T11" fmla="*/ 2 w 2"/>
                <a:gd name="T12" fmla="*/ 13 h 13"/>
              </a:gdLst>
              <a:ahLst/>
              <a:cxnLst>
                <a:cxn ang="T6">
                  <a:pos x="T0" y="T1"/>
                </a:cxn>
                <a:cxn ang="T7">
                  <a:pos x="T2" y="T3"/>
                </a:cxn>
                <a:cxn ang="T8">
                  <a:pos x="T4" y="T5"/>
                </a:cxn>
              </a:cxnLst>
              <a:rect l="T9" t="T10" r="T11" b="T12"/>
              <a:pathLst>
                <a:path w="2" h="13">
                  <a:moveTo>
                    <a:pt x="0" y="13"/>
                  </a:moveTo>
                  <a:lnTo>
                    <a:pt x="0" y="13"/>
                  </a:lnTo>
                  <a:lnTo>
                    <a:pt x="0" y="0"/>
                  </a:lnTo>
                </a:path>
              </a:pathLst>
            </a:custGeom>
            <a:noFill/>
            <a:ln w="28575">
              <a:solidFill>
                <a:schemeClr val="bg1">
                  <a:lumMod val="85000"/>
                </a:schemeClr>
              </a:solidFill>
              <a:round/>
              <a:headEnd/>
              <a:tailEnd/>
            </a:ln>
          </p:spPr>
          <p:txBody>
            <a:bodyPr/>
            <a:lstStyle/>
            <a:p>
              <a:pPr>
                <a:defRPr/>
              </a:pPr>
              <a:endParaRPr lang="en-US">
                <a:latin typeface="Arial" pitchFamily="34" charset="0"/>
              </a:endParaRPr>
            </a:p>
          </p:txBody>
        </p:sp>
        <p:sp>
          <p:nvSpPr>
            <p:cNvPr id="160" name="Freeform 166"/>
            <p:cNvSpPr>
              <a:spLocks/>
            </p:cNvSpPr>
            <p:nvPr/>
          </p:nvSpPr>
          <p:spPr bwMode="auto">
            <a:xfrm>
              <a:off x="7735" y="3156"/>
              <a:ext cx="18" cy="72"/>
            </a:xfrm>
            <a:custGeom>
              <a:avLst/>
              <a:gdLst>
                <a:gd name="T0" fmla="*/ 0 w 2"/>
                <a:gd name="T1" fmla="*/ 12 h 12"/>
                <a:gd name="T2" fmla="*/ 2 w 2"/>
                <a:gd name="T3" fmla="*/ 12 h 12"/>
                <a:gd name="T4" fmla="*/ 2 w 2"/>
                <a:gd name="T5" fmla="*/ 0 h 12"/>
                <a:gd name="T6" fmla="*/ 0 60000 65536"/>
                <a:gd name="T7" fmla="*/ 0 60000 65536"/>
                <a:gd name="T8" fmla="*/ 0 60000 65536"/>
                <a:gd name="T9" fmla="*/ 0 w 2"/>
                <a:gd name="T10" fmla="*/ 0 h 12"/>
                <a:gd name="T11" fmla="*/ 2 w 2"/>
                <a:gd name="T12" fmla="*/ 12 h 12"/>
              </a:gdLst>
              <a:ahLst/>
              <a:cxnLst>
                <a:cxn ang="T6">
                  <a:pos x="T0" y="T1"/>
                </a:cxn>
                <a:cxn ang="T7">
                  <a:pos x="T2" y="T3"/>
                </a:cxn>
                <a:cxn ang="T8">
                  <a:pos x="T4" y="T5"/>
                </a:cxn>
              </a:cxnLst>
              <a:rect l="T9" t="T10" r="T11" b="T12"/>
              <a:pathLst>
                <a:path w="2" h="12">
                  <a:moveTo>
                    <a:pt x="0" y="12"/>
                  </a:moveTo>
                  <a:lnTo>
                    <a:pt x="2" y="12"/>
                  </a:lnTo>
                  <a:lnTo>
                    <a:pt x="2" y="0"/>
                  </a:lnTo>
                </a:path>
              </a:pathLst>
            </a:custGeom>
            <a:noFill/>
            <a:ln w="28575">
              <a:solidFill>
                <a:schemeClr val="bg1">
                  <a:lumMod val="85000"/>
                </a:schemeClr>
              </a:solidFill>
              <a:round/>
              <a:headEnd/>
              <a:tailEnd/>
            </a:ln>
          </p:spPr>
          <p:txBody>
            <a:bodyPr/>
            <a:lstStyle/>
            <a:p>
              <a:pPr>
                <a:defRPr/>
              </a:pPr>
              <a:endParaRPr lang="en-US">
                <a:latin typeface="Arial" pitchFamily="34" charset="0"/>
              </a:endParaRPr>
            </a:p>
          </p:txBody>
        </p:sp>
        <p:sp>
          <p:nvSpPr>
            <p:cNvPr id="161" name="Freeform 167"/>
            <p:cNvSpPr>
              <a:spLocks/>
            </p:cNvSpPr>
            <p:nvPr/>
          </p:nvSpPr>
          <p:spPr bwMode="auto">
            <a:xfrm>
              <a:off x="7753" y="3084"/>
              <a:ext cx="156" cy="72"/>
            </a:xfrm>
            <a:custGeom>
              <a:avLst/>
              <a:gdLst>
                <a:gd name="T0" fmla="*/ 0 w 17"/>
                <a:gd name="T1" fmla="*/ 12 h 12"/>
                <a:gd name="T2" fmla="*/ 17 w 17"/>
                <a:gd name="T3" fmla="*/ 12 h 12"/>
                <a:gd name="T4" fmla="*/ 17 w 17"/>
                <a:gd name="T5" fmla="*/ 0 h 12"/>
                <a:gd name="T6" fmla="*/ 0 60000 65536"/>
                <a:gd name="T7" fmla="*/ 0 60000 65536"/>
                <a:gd name="T8" fmla="*/ 0 60000 65536"/>
                <a:gd name="T9" fmla="*/ 0 w 17"/>
                <a:gd name="T10" fmla="*/ 0 h 12"/>
                <a:gd name="T11" fmla="*/ 17 w 17"/>
                <a:gd name="T12" fmla="*/ 12 h 12"/>
              </a:gdLst>
              <a:ahLst/>
              <a:cxnLst>
                <a:cxn ang="T6">
                  <a:pos x="T0" y="T1"/>
                </a:cxn>
                <a:cxn ang="T7">
                  <a:pos x="T2" y="T3"/>
                </a:cxn>
                <a:cxn ang="T8">
                  <a:pos x="T4" y="T5"/>
                </a:cxn>
              </a:cxnLst>
              <a:rect l="T9" t="T10" r="T11" b="T12"/>
              <a:pathLst>
                <a:path w="17" h="12">
                  <a:moveTo>
                    <a:pt x="0" y="12"/>
                  </a:moveTo>
                  <a:lnTo>
                    <a:pt x="17" y="12"/>
                  </a:lnTo>
                  <a:lnTo>
                    <a:pt x="17" y="0"/>
                  </a:lnTo>
                </a:path>
              </a:pathLst>
            </a:custGeom>
            <a:noFill/>
            <a:ln w="28575">
              <a:solidFill>
                <a:schemeClr val="bg1">
                  <a:lumMod val="85000"/>
                </a:schemeClr>
              </a:solidFill>
              <a:round/>
              <a:headEnd/>
              <a:tailEnd/>
            </a:ln>
          </p:spPr>
          <p:txBody>
            <a:bodyPr/>
            <a:lstStyle/>
            <a:p>
              <a:pPr>
                <a:defRPr/>
              </a:pPr>
              <a:endParaRPr lang="en-US">
                <a:latin typeface="Arial" pitchFamily="34" charset="0"/>
              </a:endParaRPr>
            </a:p>
          </p:txBody>
        </p:sp>
        <p:sp>
          <p:nvSpPr>
            <p:cNvPr id="162" name="Freeform 168"/>
            <p:cNvSpPr>
              <a:spLocks/>
            </p:cNvSpPr>
            <p:nvPr/>
          </p:nvSpPr>
          <p:spPr bwMode="auto">
            <a:xfrm>
              <a:off x="7909" y="3012"/>
              <a:ext cx="119" cy="72"/>
            </a:xfrm>
            <a:custGeom>
              <a:avLst/>
              <a:gdLst>
                <a:gd name="T0" fmla="*/ 0 w 13"/>
                <a:gd name="T1" fmla="*/ 12 h 12"/>
                <a:gd name="T2" fmla="*/ 13 w 13"/>
                <a:gd name="T3" fmla="*/ 12 h 12"/>
                <a:gd name="T4" fmla="*/ 13 w 13"/>
                <a:gd name="T5" fmla="*/ 0 h 12"/>
                <a:gd name="T6" fmla="*/ 0 60000 65536"/>
                <a:gd name="T7" fmla="*/ 0 60000 65536"/>
                <a:gd name="T8" fmla="*/ 0 60000 65536"/>
                <a:gd name="T9" fmla="*/ 0 w 13"/>
                <a:gd name="T10" fmla="*/ 0 h 12"/>
                <a:gd name="T11" fmla="*/ 13 w 13"/>
                <a:gd name="T12" fmla="*/ 12 h 12"/>
              </a:gdLst>
              <a:ahLst/>
              <a:cxnLst>
                <a:cxn ang="T6">
                  <a:pos x="T0" y="T1"/>
                </a:cxn>
                <a:cxn ang="T7">
                  <a:pos x="T2" y="T3"/>
                </a:cxn>
                <a:cxn ang="T8">
                  <a:pos x="T4" y="T5"/>
                </a:cxn>
              </a:cxnLst>
              <a:rect l="T9" t="T10" r="T11" b="T12"/>
              <a:pathLst>
                <a:path w="13" h="12">
                  <a:moveTo>
                    <a:pt x="0" y="12"/>
                  </a:moveTo>
                  <a:lnTo>
                    <a:pt x="13" y="12"/>
                  </a:lnTo>
                  <a:lnTo>
                    <a:pt x="13" y="0"/>
                  </a:lnTo>
                </a:path>
              </a:pathLst>
            </a:custGeom>
            <a:noFill/>
            <a:ln w="28575">
              <a:solidFill>
                <a:schemeClr val="bg1">
                  <a:lumMod val="85000"/>
                </a:schemeClr>
              </a:solidFill>
              <a:round/>
              <a:headEnd/>
              <a:tailEnd/>
            </a:ln>
          </p:spPr>
          <p:txBody>
            <a:bodyPr/>
            <a:lstStyle/>
            <a:p>
              <a:pPr>
                <a:defRPr/>
              </a:pPr>
              <a:endParaRPr lang="en-US">
                <a:latin typeface="Arial" pitchFamily="34" charset="0"/>
              </a:endParaRPr>
            </a:p>
          </p:txBody>
        </p:sp>
        <p:sp>
          <p:nvSpPr>
            <p:cNvPr id="163" name="Freeform 169"/>
            <p:cNvSpPr>
              <a:spLocks/>
            </p:cNvSpPr>
            <p:nvPr/>
          </p:nvSpPr>
          <p:spPr bwMode="auto">
            <a:xfrm>
              <a:off x="8028" y="2940"/>
              <a:ext cx="18" cy="72"/>
            </a:xfrm>
            <a:custGeom>
              <a:avLst/>
              <a:gdLst>
                <a:gd name="T0" fmla="*/ 0 w 2"/>
                <a:gd name="T1" fmla="*/ 12 h 12"/>
                <a:gd name="T2" fmla="*/ 2 w 2"/>
                <a:gd name="T3" fmla="*/ 12 h 12"/>
                <a:gd name="T4" fmla="*/ 2 w 2"/>
                <a:gd name="T5" fmla="*/ 0 h 12"/>
                <a:gd name="T6" fmla="*/ 0 60000 65536"/>
                <a:gd name="T7" fmla="*/ 0 60000 65536"/>
                <a:gd name="T8" fmla="*/ 0 60000 65536"/>
                <a:gd name="T9" fmla="*/ 0 w 2"/>
                <a:gd name="T10" fmla="*/ 0 h 12"/>
                <a:gd name="T11" fmla="*/ 2 w 2"/>
                <a:gd name="T12" fmla="*/ 12 h 12"/>
              </a:gdLst>
              <a:ahLst/>
              <a:cxnLst>
                <a:cxn ang="T6">
                  <a:pos x="T0" y="T1"/>
                </a:cxn>
                <a:cxn ang="T7">
                  <a:pos x="T2" y="T3"/>
                </a:cxn>
                <a:cxn ang="T8">
                  <a:pos x="T4" y="T5"/>
                </a:cxn>
              </a:cxnLst>
              <a:rect l="T9" t="T10" r="T11" b="T12"/>
              <a:pathLst>
                <a:path w="2" h="12">
                  <a:moveTo>
                    <a:pt x="0" y="12"/>
                  </a:moveTo>
                  <a:lnTo>
                    <a:pt x="2" y="12"/>
                  </a:lnTo>
                  <a:lnTo>
                    <a:pt x="2" y="0"/>
                  </a:lnTo>
                </a:path>
              </a:pathLst>
            </a:custGeom>
            <a:noFill/>
            <a:ln w="28575">
              <a:solidFill>
                <a:schemeClr val="bg1">
                  <a:lumMod val="85000"/>
                </a:schemeClr>
              </a:solidFill>
              <a:round/>
              <a:headEnd/>
              <a:tailEnd/>
            </a:ln>
          </p:spPr>
          <p:txBody>
            <a:bodyPr/>
            <a:lstStyle/>
            <a:p>
              <a:pPr>
                <a:defRPr/>
              </a:pPr>
              <a:endParaRPr lang="en-US">
                <a:latin typeface="Arial" pitchFamily="34" charset="0"/>
              </a:endParaRPr>
            </a:p>
          </p:txBody>
        </p:sp>
        <p:sp>
          <p:nvSpPr>
            <p:cNvPr id="164" name="Freeform 170"/>
            <p:cNvSpPr>
              <a:spLocks/>
            </p:cNvSpPr>
            <p:nvPr/>
          </p:nvSpPr>
          <p:spPr bwMode="auto">
            <a:xfrm>
              <a:off x="8046" y="2868"/>
              <a:ext cx="64" cy="72"/>
            </a:xfrm>
            <a:custGeom>
              <a:avLst/>
              <a:gdLst>
                <a:gd name="T0" fmla="*/ 0 w 7"/>
                <a:gd name="T1" fmla="*/ 12 h 12"/>
                <a:gd name="T2" fmla="*/ 7 w 7"/>
                <a:gd name="T3" fmla="*/ 12 h 12"/>
                <a:gd name="T4" fmla="*/ 7 w 7"/>
                <a:gd name="T5" fmla="*/ 0 h 12"/>
                <a:gd name="T6" fmla="*/ 0 60000 65536"/>
                <a:gd name="T7" fmla="*/ 0 60000 65536"/>
                <a:gd name="T8" fmla="*/ 0 60000 65536"/>
                <a:gd name="T9" fmla="*/ 0 w 7"/>
                <a:gd name="T10" fmla="*/ 0 h 12"/>
                <a:gd name="T11" fmla="*/ 7 w 7"/>
                <a:gd name="T12" fmla="*/ 12 h 12"/>
              </a:gdLst>
              <a:ahLst/>
              <a:cxnLst>
                <a:cxn ang="T6">
                  <a:pos x="T0" y="T1"/>
                </a:cxn>
                <a:cxn ang="T7">
                  <a:pos x="T2" y="T3"/>
                </a:cxn>
                <a:cxn ang="T8">
                  <a:pos x="T4" y="T5"/>
                </a:cxn>
              </a:cxnLst>
              <a:rect l="T9" t="T10" r="T11" b="T12"/>
              <a:pathLst>
                <a:path w="7" h="12">
                  <a:moveTo>
                    <a:pt x="0" y="12"/>
                  </a:moveTo>
                  <a:lnTo>
                    <a:pt x="7" y="12"/>
                  </a:lnTo>
                  <a:lnTo>
                    <a:pt x="7" y="0"/>
                  </a:lnTo>
                </a:path>
              </a:pathLst>
            </a:custGeom>
            <a:noFill/>
            <a:ln w="28575">
              <a:solidFill>
                <a:schemeClr val="bg1">
                  <a:lumMod val="85000"/>
                </a:schemeClr>
              </a:solidFill>
              <a:round/>
              <a:headEnd/>
              <a:tailEnd/>
            </a:ln>
          </p:spPr>
          <p:txBody>
            <a:bodyPr/>
            <a:lstStyle/>
            <a:p>
              <a:pPr>
                <a:defRPr/>
              </a:pPr>
              <a:endParaRPr lang="en-US">
                <a:latin typeface="Arial" pitchFamily="34" charset="0"/>
              </a:endParaRPr>
            </a:p>
          </p:txBody>
        </p:sp>
        <p:sp>
          <p:nvSpPr>
            <p:cNvPr id="165" name="Freeform 171"/>
            <p:cNvSpPr>
              <a:spLocks/>
            </p:cNvSpPr>
            <p:nvPr/>
          </p:nvSpPr>
          <p:spPr bwMode="auto">
            <a:xfrm>
              <a:off x="8110" y="2796"/>
              <a:ext cx="55" cy="72"/>
            </a:xfrm>
            <a:custGeom>
              <a:avLst/>
              <a:gdLst>
                <a:gd name="T0" fmla="*/ 0 w 6"/>
                <a:gd name="T1" fmla="*/ 12 h 12"/>
                <a:gd name="T2" fmla="*/ 6 w 6"/>
                <a:gd name="T3" fmla="*/ 12 h 12"/>
                <a:gd name="T4" fmla="*/ 6 w 6"/>
                <a:gd name="T5" fmla="*/ 0 h 12"/>
                <a:gd name="T6" fmla="*/ 0 60000 65536"/>
                <a:gd name="T7" fmla="*/ 0 60000 65536"/>
                <a:gd name="T8" fmla="*/ 0 60000 65536"/>
                <a:gd name="T9" fmla="*/ 0 w 6"/>
                <a:gd name="T10" fmla="*/ 0 h 12"/>
                <a:gd name="T11" fmla="*/ 6 w 6"/>
                <a:gd name="T12" fmla="*/ 12 h 12"/>
              </a:gdLst>
              <a:ahLst/>
              <a:cxnLst>
                <a:cxn ang="T6">
                  <a:pos x="T0" y="T1"/>
                </a:cxn>
                <a:cxn ang="T7">
                  <a:pos x="T2" y="T3"/>
                </a:cxn>
                <a:cxn ang="T8">
                  <a:pos x="T4" y="T5"/>
                </a:cxn>
              </a:cxnLst>
              <a:rect l="T9" t="T10" r="T11" b="T12"/>
              <a:pathLst>
                <a:path w="6" h="12">
                  <a:moveTo>
                    <a:pt x="0" y="12"/>
                  </a:moveTo>
                  <a:lnTo>
                    <a:pt x="6" y="12"/>
                  </a:lnTo>
                  <a:lnTo>
                    <a:pt x="6" y="0"/>
                  </a:lnTo>
                </a:path>
              </a:pathLst>
            </a:custGeom>
            <a:noFill/>
            <a:ln w="28575">
              <a:solidFill>
                <a:schemeClr val="bg1">
                  <a:lumMod val="85000"/>
                </a:schemeClr>
              </a:solidFill>
              <a:round/>
              <a:headEnd/>
              <a:tailEnd/>
            </a:ln>
          </p:spPr>
          <p:txBody>
            <a:bodyPr/>
            <a:lstStyle/>
            <a:p>
              <a:pPr>
                <a:defRPr/>
              </a:pPr>
              <a:endParaRPr lang="en-US">
                <a:latin typeface="Arial" pitchFamily="34" charset="0"/>
              </a:endParaRPr>
            </a:p>
          </p:txBody>
        </p:sp>
        <p:sp>
          <p:nvSpPr>
            <p:cNvPr id="166" name="Freeform 172"/>
            <p:cNvSpPr>
              <a:spLocks/>
            </p:cNvSpPr>
            <p:nvPr/>
          </p:nvSpPr>
          <p:spPr bwMode="auto">
            <a:xfrm>
              <a:off x="8165" y="2718"/>
              <a:ext cx="2" cy="78"/>
            </a:xfrm>
            <a:custGeom>
              <a:avLst/>
              <a:gdLst>
                <a:gd name="T0" fmla="*/ 0 w 2"/>
                <a:gd name="T1" fmla="*/ 13 h 13"/>
                <a:gd name="T2" fmla="*/ 0 w 2"/>
                <a:gd name="T3" fmla="*/ 13 h 13"/>
                <a:gd name="T4" fmla="*/ 0 w 2"/>
                <a:gd name="T5" fmla="*/ 0 h 13"/>
                <a:gd name="T6" fmla="*/ 0 60000 65536"/>
                <a:gd name="T7" fmla="*/ 0 60000 65536"/>
                <a:gd name="T8" fmla="*/ 0 60000 65536"/>
                <a:gd name="T9" fmla="*/ 0 w 2"/>
                <a:gd name="T10" fmla="*/ 0 h 13"/>
                <a:gd name="T11" fmla="*/ 2 w 2"/>
                <a:gd name="T12" fmla="*/ 13 h 13"/>
              </a:gdLst>
              <a:ahLst/>
              <a:cxnLst>
                <a:cxn ang="T6">
                  <a:pos x="T0" y="T1"/>
                </a:cxn>
                <a:cxn ang="T7">
                  <a:pos x="T2" y="T3"/>
                </a:cxn>
                <a:cxn ang="T8">
                  <a:pos x="T4" y="T5"/>
                </a:cxn>
              </a:cxnLst>
              <a:rect l="T9" t="T10" r="T11" b="T12"/>
              <a:pathLst>
                <a:path w="2" h="13">
                  <a:moveTo>
                    <a:pt x="0" y="13"/>
                  </a:moveTo>
                  <a:lnTo>
                    <a:pt x="0" y="13"/>
                  </a:lnTo>
                  <a:lnTo>
                    <a:pt x="0" y="0"/>
                  </a:lnTo>
                </a:path>
              </a:pathLst>
            </a:custGeom>
            <a:noFill/>
            <a:ln w="28575">
              <a:solidFill>
                <a:schemeClr val="bg1">
                  <a:lumMod val="85000"/>
                </a:schemeClr>
              </a:solidFill>
              <a:round/>
              <a:headEnd/>
              <a:tailEnd/>
            </a:ln>
          </p:spPr>
          <p:txBody>
            <a:bodyPr/>
            <a:lstStyle/>
            <a:p>
              <a:pPr>
                <a:defRPr/>
              </a:pPr>
              <a:endParaRPr lang="en-US">
                <a:latin typeface="Arial" pitchFamily="34" charset="0"/>
              </a:endParaRPr>
            </a:p>
          </p:txBody>
        </p:sp>
        <p:sp>
          <p:nvSpPr>
            <p:cNvPr id="167" name="Freeform 173"/>
            <p:cNvSpPr>
              <a:spLocks/>
            </p:cNvSpPr>
            <p:nvPr/>
          </p:nvSpPr>
          <p:spPr bwMode="auto">
            <a:xfrm>
              <a:off x="8165" y="2646"/>
              <a:ext cx="82" cy="72"/>
            </a:xfrm>
            <a:custGeom>
              <a:avLst/>
              <a:gdLst>
                <a:gd name="T0" fmla="*/ 0 w 9"/>
                <a:gd name="T1" fmla="*/ 12 h 12"/>
                <a:gd name="T2" fmla="*/ 9 w 9"/>
                <a:gd name="T3" fmla="*/ 12 h 12"/>
                <a:gd name="T4" fmla="*/ 9 w 9"/>
                <a:gd name="T5" fmla="*/ 0 h 12"/>
                <a:gd name="T6" fmla="*/ 0 60000 65536"/>
                <a:gd name="T7" fmla="*/ 0 60000 65536"/>
                <a:gd name="T8" fmla="*/ 0 60000 65536"/>
                <a:gd name="T9" fmla="*/ 0 w 9"/>
                <a:gd name="T10" fmla="*/ 0 h 12"/>
                <a:gd name="T11" fmla="*/ 9 w 9"/>
                <a:gd name="T12" fmla="*/ 12 h 12"/>
              </a:gdLst>
              <a:ahLst/>
              <a:cxnLst>
                <a:cxn ang="T6">
                  <a:pos x="T0" y="T1"/>
                </a:cxn>
                <a:cxn ang="T7">
                  <a:pos x="T2" y="T3"/>
                </a:cxn>
                <a:cxn ang="T8">
                  <a:pos x="T4" y="T5"/>
                </a:cxn>
              </a:cxnLst>
              <a:rect l="T9" t="T10" r="T11" b="T12"/>
              <a:pathLst>
                <a:path w="9" h="12">
                  <a:moveTo>
                    <a:pt x="0" y="12"/>
                  </a:moveTo>
                  <a:lnTo>
                    <a:pt x="9" y="12"/>
                  </a:lnTo>
                  <a:lnTo>
                    <a:pt x="9" y="0"/>
                  </a:lnTo>
                </a:path>
              </a:pathLst>
            </a:custGeom>
            <a:noFill/>
            <a:ln w="28575">
              <a:solidFill>
                <a:schemeClr val="bg1">
                  <a:lumMod val="85000"/>
                </a:schemeClr>
              </a:solidFill>
              <a:round/>
              <a:headEnd/>
              <a:tailEnd/>
            </a:ln>
          </p:spPr>
          <p:txBody>
            <a:bodyPr/>
            <a:lstStyle/>
            <a:p>
              <a:pPr>
                <a:defRPr/>
              </a:pPr>
              <a:endParaRPr lang="en-US">
                <a:latin typeface="Arial" pitchFamily="34" charset="0"/>
              </a:endParaRPr>
            </a:p>
          </p:txBody>
        </p:sp>
        <p:sp>
          <p:nvSpPr>
            <p:cNvPr id="168" name="Freeform 174"/>
            <p:cNvSpPr>
              <a:spLocks/>
            </p:cNvSpPr>
            <p:nvPr/>
          </p:nvSpPr>
          <p:spPr bwMode="auto">
            <a:xfrm>
              <a:off x="8247" y="2574"/>
              <a:ext cx="46" cy="72"/>
            </a:xfrm>
            <a:custGeom>
              <a:avLst/>
              <a:gdLst>
                <a:gd name="T0" fmla="*/ 0 w 5"/>
                <a:gd name="T1" fmla="*/ 12 h 12"/>
                <a:gd name="T2" fmla="*/ 5 w 5"/>
                <a:gd name="T3" fmla="*/ 12 h 12"/>
                <a:gd name="T4" fmla="*/ 5 w 5"/>
                <a:gd name="T5" fmla="*/ 0 h 12"/>
                <a:gd name="T6" fmla="*/ 0 60000 65536"/>
                <a:gd name="T7" fmla="*/ 0 60000 65536"/>
                <a:gd name="T8" fmla="*/ 0 60000 65536"/>
                <a:gd name="T9" fmla="*/ 0 w 5"/>
                <a:gd name="T10" fmla="*/ 0 h 12"/>
                <a:gd name="T11" fmla="*/ 5 w 5"/>
                <a:gd name="T12" fmla="*/ 12 h 12"/>
              </a:gdLst>
              <a:ahLst/>
              <a:cxnLst>
                <a:cxn ang="T6">
                  <a:pos x="T0" y="T1"/>
                </a:cxn>
                <a:cxn ang="T7">
                  <a:pos x="T2" y="T3"/>
                </a:cxn>
                <a:cxn ang="T8">
                  <a:pos x="T4" y="T5"/>
                </a:cxn>
              </a:cxnLst>
              <a:rect l="T9" t="T10" r="T11" b="T12"/>
              <a:pathLst>
                <a:path w="5" h="12">
                  <a:moveTo>
                    <a:pt x="0" y="12"/>
                  </a:moveTo>
                  <a:lnTo>
                    <a:pt x="5" y="12"/>
                  </a:lnTo>
                  <a:lnTo>
                    <a:pt x="5" y="0"/>
                  </a:lnTo>
                </a:path>
              </a:pathLst>
            </a:custGeom>
            <a:noFill/>
            <a:ln w="28575">
              <a:solidFill>
                <a:schemeClr val="bg1">
                  <a:lumMod val="85000"/>
                </a:schemeClr>
              </a:solidFill>
              <a:round/>
              <a:headEnd/>
              <a:tailEnd/>
            </a:ln>
          </p:spPr>
          <p:txBody>
            <a:bodyPr/>
            <a:lstStyle/>
            <a:p>
              <a:pPr>
                <a:defRPr/>
              </a:pPr>
              <a:endParaRPr lang="en-US">
                <a:latin typeface="Arial" pitchFamily="34" charset="0"/>
              </a:endParaRPr>
            </a:p>
          </p:txBody>
        </p:sp>
        <p:sp>
          <p:nvSpPr>
            <p:cNvPr id="169" name="Freeform 175"/>
            <p:cNvSpPr>
              <a:spLocks/>
            </p:cNvSpPr>
            <p:nvPr/>
          </p:nvSpPr>
          <p:spPr bwMode="auto">
            <a:xfrm>
              <a:off x="8293" y="2502"/>
              <a:ext cx="55" cy="72"/>
            </a:xfrm>
            <a:custGeom>
              <a:avLst/>
              <a:gdLst>
                <a:gd name="T0" fmla="*/ 0 w 6"/>
                <a:gd name="T1" fmla="*/ 12 h 12"/>
                <a:gd name="T2" fmla="*/ 6 w 6"/>
                <a:gd name="T3" fmla="*/ 12 h 12"/>
                <a:gd name="T4" fmla="*/ 6 w 6"/>
                <a:gd name="T5" fmla="*/ 0 h 12"/>
                <a:gd name="T6" fmla="*/ 0 60000 65536"/>
                <a:gd name="T7" fmla="*/ 0 60000 65536"/>
                <a:gd name="T8" fmla="*/ 0 60000 65536"/>
                <a:gd name="T9" fmla="*/ 0 w 6"/>
                <a:gd name="T10" fmla="*/ 0 h 12"/>
                <a:gd name="T11" fmla="*/ 6 w 6"/>
                <a:gd name="T12" fmla="*/ 12 h 12"/>
              </a:gdLst>
              <a:ahLst/>
              <a:cxnLst>
                <a:cxn ang="T6">
                  <a:pos x="T0" y="T1"/>
                </a:cxn>
                <a:cxn ang="T7">
                  <a:pos x="T2" y="T3"/>
                </a:cxn>
                <a:cxn ang="T8">
                  <a:pos x="T4" y="T5"/>
                </a:cxn>
              </a:cxnLst>
              <a:rect l="T9" t="T10" r="T11" b="T12"/>
              <a:pathLst>
                <a:path w="6" h="12">
                  <a:moveTo>
                    <a:pt x="0" y="12"/>
                  </a:moveTo>
                  <a:lnTo>
                    <a:pt x="6" y="12"/>
                  </a:lnTo>
                  <a:lnTo>
                    <a:pt x="6" y="0"/>
                  </a:lnTo>
                </a:path>
              </a:pathLst>
            </a:custGeom>
            <a:noFill/>
            <a:ln w="28575">
              <a:solidFill>
                <a:schemeClr val="bg1">
                  <a:lumMod val="85000"/>
                </a:schemeClr>
              </a:solidFill>
              <a:round/>
              <a:headEnd/>
              <a:tailEnd/>
            </a:ln>
          </p:spPr>
          <p:txBody>
            <a:bodyPr/>
            <a:lstStyle/>
            <a:p>
              <a:pPr>
                <a:defRPr/>
              </a:pPr>
              <a:endParaRPr lang="en-US">
                <a:latin typeface="Arial" pitchFamily="34" charset="0"/>
              </a:endParaRPr>
            </a:p>
          </p:txBody>
        </p:sp>
        <p:sp>
          <p:nvSpPr>
            <p:cNvPr id="170" name="Freeform 176"/>
            <p:cNvSpPr>
              <a:spLocks/>
            </p:cNvSpPr>
            <p:nvPr/>
          </p:nvSpPr>
          <p:spPr bwMode="auto">
            <a:xfrm>
              <a:off x="8348" y="2430"/>
              <a:ext cx="101" cy="72"/>
            </a:xfrm>
            <a:custGeom>
              <a:avLst/>
              <a:gdLst>
                <a:gd name="T0" fmla="*/ 0 w 11"/>
                <a:gd name="T1" fmla="*/ 12 h 12"/>
                <a:gd name="T2" fmla="*/ 11 w 11"/>
                <a:gd name="T3" fmla="*/ 12 h 12"/>
                <a:gd name="T4" fmla="*/ 11 w 11"/>
                <a:gd name="T5" fmla="*/ 0 h 12"/>
                <a:gd name="T6" fmla="*/ 0 60000 65536"/>
                <a:gd name="T7" fmla="*/ 0 60000 65536"/>
                <a:gd name="T8" fmla="*/ 0 60000 65536"/>
                <a:gd name="T9" fmla="*/ 0 w 11"/>
                <a:gd name="T10" fmla="*/ 0 h 12"/>
                <a:gd name="T11" fmla="*/ 11 w 11"/>
                <a:gd name="T12" fmla="*/ 12 h 12"/>
              </a:gdLst>
              <a:ahLst/>
              <a:cxnLst>
                <a:cxn ang="T6">
                  <a:pos x="T0" y="T1"/>
                </a:cxn>
                <a:cxn ang="T7">
                  <a:pos x="T2" y="T3"/>
                </a:cxn>
                <a:cxn ang="T8">
                  <a:pos x="T4" y="T5"/>
                </a:cxn>
              </a:cxnLst>
              <a:rect l="T9" t="T10" r="T11" b="T12"/>
              <a:pathLst>
                <a:path w="11" h="12">
                  <a:moveTo>
                    <a:pt x="0" y="12"/>
                  </a:moveTo>
                  <a:lnTo>
                    <a:pt x="11" y="12"/>
                  </a:lnTo>
                  <a:lnTo>
                    <a:pt x="11" y="0"/>
                  </a:lnTo>
                </a:path>
              </a:pathLst>
            </a:custGeom>
            <a:noFill/>
            <a:ln w="28575">
              <a:solidFill>
                <a:schemeClr val="bg1">
                  <a:lumMod val="85000"/>
                </a:schemeClr>
              </a:solidFill>
              <a:round/>
              <a:headEnd/>
              <a:tailEnd/>
            </a:ln>
          </p:spPr>
          <p:txBody>
            <a:bodyPr/>
            <a:lstStyle/>
            <a:p>
              <a:pPr>
                <a:defRPr/>
              </a:pPr>
              <a:endParaRPr lang="en-US">
                <a:latin typeface="Arial" pitchFamily="34" charset="0"/>
              </a:endParaRPr>
            </a:p>
          </p:txBody>
        </p:sp>
        <p:sp>
          <p:nvSpPr>
            <p:cNvPr id="171" name="Freeform 177"/>
            <p:cNvSpPr>
              <a:spLocks/>
            </p:cNvSpPr>
            <p:nvPr/>
          </p:nvSpPr>
          <p:spPr bwMode="auto">
            <a:xfrm>
              <a:off x="8449" y="2358"/>
              <a:ext cx="1" cy="72"/>
            </a:xfrm>
            <a:custGeom>
              <a:avLst/>
              <a:gdLst>
                <a:gd name="T0" fmla="*/ 0 w 1"/>
                <a:gd name="T1" fmla="*/ 12 h 12"/>
                <a:gd name="T2" fmla="*/ 0 w 1"/>
                <a:gd name="T3" fmla="*/ 12 h 12"/>
                <a:gd name="T4" fmla="*/ 0 w 1"/>
                <a:gd name="T5" fmla="*/ 0 h 12"/>
                <a:gd name="T6" fmla="*/ 0 60000 65536"/>
                <a:gd name="T7" fmla="*/ 0 60000 65536"/>
                <a:gd name="T8" fmla="*/ 0 60000 65536"/>
                <a:gd name="T9" fmla="*/ 0 w 1"/>
                <a:gd name="T10" fmla="*/ 0 h 12"/>
                <a:gd name="T11" fmla="*/ 1 w 1"/>
                <a:gd name="T12" fmla="*/ 12 h 12"/>
              </a:gdLst>
              <a:ahLst/>
              <a:cxnLst>
                <a:cxn ang="T6">
                  <a:pos x="T0" y="T1"/>
                </a:cxn>
                <a:cxn ang="T7">
                  <a:pos x="T2" y="T3"/>
                </a:cxn>
                <a:cxn ang="T8">
                  <a:pos x="T4" y="T5"/>
                </a:cxn>
              </a:cxnLst>
              <a:rect l="T9" t="T10" r="T11" b="T12"/>
              <a:pathLst>
                <a:path w="1" h="12">
                  <a:moveTo>
                    <a:pt x="0" y="12"/>
                  </a:moveTo>
                  <a:lnTo>
                    <a:pt x="0" y="12"/>
                  </a:lnTo>
                  <a:lnTo>
                    <a:pt x="0" y="0"/>
                  </a:lnTo>
                </a:path>
              </a:pathLst>
            </a:custGeom>
            <a:noFill/>
            <a:ln w="28575">
              <a:solidFill>
                <a:schemeClr val="bg1">
                  <a:lumMod val="85000"/>
                </a:schemeClr>
              </a:solidFill>
              <a:round/>
              <a:headEnd/>
              <a:tailEnd/>
            </a:ln>
          </p:spPr>
          <p:txBody>
            <a:bodyPr/>
            <a:lstStyle/>
            <a:p>
              <a:pPr>
                <a:defRPr/>
              </a:pPr>
              <a:endParaRPr lang="en-US">
                <a:latin typeface="Arial" pitchFamily="34" charset="0"/>
              </a:endParaRPr>
            </a:p>
          </p:txBody>
        </p:sp>
        <p:sp>
          <p:nvSpPr>
            <p:cNvPr id="172" name="Freeform 178"/>
            <p:cNvSpPr>
              <a:spLocks/>
            </p:cNvSpPr>
            <p:nvPr/>
          </p:nvSpPr>
          <p:spPr bwMode="auto">
            <a:xfrm>
              <a:off x="8449" y="2286"/>
              <a:ext cx="82" cy="72"/>
            </a:xfrm>
            <a:custGeom>
              <a:avLst/>
              <a:gdLst>
                <a:gd name="T0" fmla="*/ 0 w 9"/>
                <a:gd name="T1" fmla="*/ 12 h 12"/>
                <a:gd name="T2" fmla="*/ 9 w 9"/>
                <a:gd name="T3" fmla="*/ 12 h 12"/>
                <a:gd name="T4" fmla="*/ 9 w 9"/>
                <a:gd name="T5" fmla="*/ 0 h 12"/>
                <a:gd name="T6" fmla="*/ 0 60000 65536"/>
                <a:gd name="T7" fmla="*/ 0 60000 65536"/>
                <a:gd name="T8" fmla="*/ 0 60000 65536"/>
                <a:gd name="T9" fmla="*/ 0 w 9"/>
                <a:gd name="T10" fmla="*/ 0 h 12"/>
                <a:gd name="T11" fmla="*/ 9 w 9"/>
                <a:gd name="T12" fmla="*/ 12 h 12"/>
              </a:gdLst>
              <a:ahLst/>
              <a:cxnLst>
                <a:cxn ang="T6">
                  <a:pos x="T0" y="T1"/>
                </a:cxn>
                <a:cxn ang="T7">
                  <a:pos x="T2" y="T3"/>
                </a:cxn>
                <a:cxn ang="T8">
                  <a:pos x="T4" y="T5"/>
                </a:cxn>
              </a:cxnLst>
              <a:rect l="T9" t="T10" r="T11" b="T12"/>
              <a:pathLst>
                <a:path w="9" h="12">
                  <a:moveTo>
                    <a:pt x="0" y="12"/>
                  </a:moveTo>
                  <a:lnTo>
                    <a:pt x="9" y="12"/>
                  </a:lnTo>
                  <a:lnTo>
                    <a:pt x="9" y="0"/>
                  </a:lnTo>
                </a:path>
              </a:pathLst>
            </a:custGeom>
            <a:noFill/>
            <a:ln w="28575">
              <a:solidFill>
                <a:schemeClr val="bg1">
                  <a:lumMod val="85000"/>
                </a:schemeClr>
              </a:solidFill>
              <a:round/>
              <a:headEnd/>
              <a:tailEnd/>
            </a:ln>
          </p:spPr>
          <p:txBody>
            <a:bodyPr/>
            <a:lstStyle/>
            <a:p>
              <a:pPr>
                <a:defRPr/>
              </a:pPr>
              <a:endParaRPr lang="en-US">
                <a:latin typeface="Arial" pitchFamily="34" charset="0"/>
              </a:endParaRPr>
            </a:p>
          </p:txBody>
        </p:sp>
        <p:sp>
          <p:nvSpPr>
            <p:cNvPr id="173" name="Freeform 179"/>
            <p:cNvSpPr>
              <a:spLocks/>
            </p:cNvSpPr>
            <p:nvPr/>
          </p:nvSpPr>
          <p:spPr bwMode="auto">
            <a:xfrm>
              <a:off x="8531" y="2208"/>
              <a:ext cx="73" cy="78"/>
            </a:xfrm>
            <a:custGeom>
              <a:avLst/>
              <a:gdLst>
                <a:gd name="T0" fmla="*/ 0 w 8"/>
                <a:gd name="T1" fmla="*/ 13 h 13"/>
                <a:gd name="T2" fmla="*/ 8 w 8"/>
                <a:gd name="T3" fmla="*/ 13 h 13"/>
                <a:gd name="T4" fmla="*/ 8 w 8"/>
                <a:gd name="T5" fmla="*/ 0 h 13"/>
                <a:gd name="T6" fmla="*/ 0 60000 65536"/>
                <a:gd name="T7" fmla="*/ 0 60000 65536"/>
                <a:gd name="T8" fmla="*/ 0 60000 65536"/>
                <a:gd name="T9" fmla="*/ 0 w 8"/>
                <a:gd name="T10" fmla="*/ 0 h 13"/>
                <a:gd name="T11" fmla="*/ 8 w 8"/>
                <a:gd name="T12" fmla="*/ 13 h 13"/>
              </a:gdLst>
              <a:ahLst/>
              <a:cxnLst>
                <a:cxn ang="T6">
                  <a:pos x="T0" y="T1"/>
                </a:cxn>
                <a:cxn ang="T7">
                  <a:pos x="T2" y="T3"/>
                </a:cxn>
                <a:cxn ang="T8">
                  <a:pos x="T4" y="T5"/>
                </a:cxn>
              </a:cxnLst>
              <a:rect l="T9" t="T10" r="T11" b="T12"/>
              <a:pathLst>
                <a:path w="8" h="13">
                  <a:moveTo>
                    <a:pt x="0" y="13"/>
                  </a:moveTo>
                  <a:lnTo>
                    <a:pt x="8" y="13"/>
                  </a:lnTo>
                  <a:lnTo>
                    <a:pt x="8" y="0"/>
                  </a:lnTo>
                </a:path>
              </a:pathLst>
            </a:custGeom>
            <a:noFill/>
            <a:ln w="28575">
              <a:solidFill>
                <a:schemeClr val="bg1">
                  <a:lumMod val="85000"/>
                </a:schemeClr>
              </a:solidFill>
              <a:round/>
              <a:headEnd/>
              <a:tailEnd/>
            </a:ln>
          </p:spPr>
          <p:txBody>
            <a:bodyPr/>
            <a:lstStyle/>
            <a:p>
              <a:pPr>
                <a:defRPr/>
              </a:pPr>
              <a:endParaRPr lang="en-US">
                <a:latin typeface="Arial" pitchFamily="34" charset="0"/>
              </a:endParaRPr>
            </a:p>
          </p:txBody>
        </p:sp>
        <p:sp>
          <p:nvSpPr>
            <p:cNvPr id="174" name="Freeform 180"/>
            <p:cNvSpPr>
              <a:spLocks/>
            </p:cNvSpPr>
            <p:nvPr/>
          </p:nvSpPr>
          <p:spPr bwMode="auto">
            <a:xfrm>
              <a:off x="8604" y="2136"/>
              <a:ext cx="165" cy="72"/>
            </a:xfrm>
            <a:custGeom>
              <a:avLst/>
              <a:gdLst>
                <a:gd name="T0" fmla="*/ 0 w 18"/>
                <a:gd name="T1" fmla="*/ 12 h 12"/>
                <a:gd name="T2" fmla="*/ 18 w 18"/>
                <a:gd name="T3" fmla="*/ 12 h 12"/>
                <a:gd name="T4" fmla="*/ 18 w 18"/>
                <a:gd name="T5" fmla="*/ 0 h 12"/>
                <a:gd name="T6" fmla="*/ 0 60000 65536"/>
                <a:gd name="T7" fmla="*/ 0 60000 65536"/>
                <a:gd name="T8" fmla="*/ 0 60000 65536"/>
                <a:gd name="T9" fmla="*/ 0 w 18"/>
                <a:gd name="T10" fmla="*/ 0 h 12"/>
                <a:gd name="T11" fmla="*/ 18 w 18"/>
                <a:gd name="T12" fmla="*/ 12 h 12"/>
              </a:gdLst>
              <a:ahLst/>
              <a:cxnLst>
                <a:cxn ang="T6">
                  <a:pos x="T0" y="T1"/>
                </a:cxn>
                <a:cxn ang="T7">
                  <a:pos x="T2" y="T3"/>
                </a:cxn>
                <a:cxn ang="T8">
                  <a:pos x="T4" y="T5"/>
                </a:cxn>
              </a:cxnLst>
              <a:rect l="T9" t="T10" r="T11" b="T12"/>
              <a:pathLst>
                <a:path w="18" h="12">
                  <a:moveTo>
                    <a:pt x="0" y="12"/>
                  </a:moveTo>
                  <a:lnTo>
                    <a:pt x="18" y="12"/>
                  </a:lnTo>
                  <a:lnTo>
                    <a:pt x="18" y="0"/>
                  </a:lnTo>
                </a:path>
              </a:pathLst>
            </a:custGeom>
            <a:noFill/>
            <a:ln w="28575">
              <a:solidFill>
                <a:schemeClr val="bg1">
                  <a:lumMod val="85000"/>
                </a:schemeClr>
              </a:solidFill>
              <a:round/>
              <a:headEnd/>
              <a:tailEnd/>
            </a:ln>
          </p:spPr>
          <p:txBody>
            <a:bodyPr/>
            <a:lstStyle/>
            <a:p>
              <a:pPr>
                <a:defRPr/>
              </a:pPr>
              <a:endParaRPr lang="en-US">
                <a:latin typeface="Arial" pitchFamily="34" charset="0"/>
              </a:endParaRPr>
            </a:p>
          </p:txBody>
        </p:sp>
        <p:sp>
          <p:nvSpPr>
            <p:cNvPr id="175" name="Freeform 181"/>
            <p:cNvSpPr>
              <a:spLocks/>
            </p:cNvSpPr>
            <p:nvPr/>
          </p:nvSpPr>
          <p:spPr bwMode="auto">
            <a:xfrm>
              <a:off x="8769" y="2064"/>
              <a:ext cx="238" cy="72"/>
            </a:xfrm>
            <a:custGeom>
              <a:avLst/>
              <a:gdLst>
                <a:gd name="T0" fmla="*/ 0 w 26"/>
                <a:gd name="T1" fmla="*/ 12 h 12"/>
                <a:gd name="T2" fmla="*/ 26 w 26"/>
                <a:gd name="T3" fmla="*/ 12 h 12"/>
                <a:gd name="T4" fmla="*/ 26 w 26"/>
                <a:gd name="T5" fmla="*/ 0 h 12"/>
                <a:gd name="T6" fmla="*/ 0 60000 65536"/>
                <a:gd name="T7" fmla="*/ 0 60000 65536"/>
                <a:gd name="T8" fmla="*/ 0 60000 65536"/>
                <a:gd name="T9" fmla="*/ 0 w 26"/>
                <a:gd name="T10" fmla="*/ 0 h 12"/>
                <a:gd name="T11" fmla="*/ 26 w 26"/>
                <a:gd name="T12" fmla="*/ 12 h 12"/>
              </a:gdLst>
              <a:ahLst/>
              <a:cxnLst>
                <a:cxn ang="T6">
                  <a:pos x="T0" y="T1"/>
                </a:cxn>
                <a:cxn ang="T7">
                  <a:pos x="T2" y="T3"/>
                </a:cxn>
                <a:cxn ang="T8">
                  <a:pos x="T4" y="T5"/>
                </a:cxn>
              </a:cxnLst>
              <a:rect l="T9" t="T10" r="T11" b="T12"/>
              <a:pathLst>
                <a:path w="26" h="12">
                  <a:moveTo>
                    <a:pt x="0" y="12"/>
                  </a:moveTo>
                  <a:lnTo>
                    <a:pt x="26" y="12"/>
                  </a:lnTo>
                  <a:lnTo>
                    <a:pt x="26" y="0"/>
                  </a:lnTo>
                </a:path>
              </a:pathLst>
            </a:custGeom>
            <a:noFill/>
            <a:ln w="28575">
              <a:solidFill>
                <a:schemeClr val="bg1">
                  <a:lumMod val="85000"/>
                </a:schemeClr>
              </a:solidFill>
              <a:round/>
              <a:headEnd/>
              <a:tailEnd/>
            </a:ln>
          </p:spPr>
          <p:txBody>
            <a:bodyPr/>
            <a:lstStyle/>
            <a:p>
              <a:pPr>
                <a:defRPr/>
              </a:pPr>
              <a:endParaRPr lang="en-US">
                <a:latin typeface="Arial" pitchFamily="34" charset="0"/>
              </a:endParaRPr>
            </a:p>
          </p:txBody>
        </p:sp>
        <p:sp>
          <p:nvSpPr>
            <p:cNvPr id="176" name="Freeform 182"/>
            <p:cNvSpPr>
              <a:spLocks/>
            </p:cNvSpPr>
            <p:nvPr/>
          </p:nvSpPr>
          <p:spPr bwMode="auto">
            <a:xfrm>
              <a:off x="9007" y="1992"/>
              <a:ext cx="274" cy="72"/>
            </a:xfrm>
            <a:custGeom>
              <a:avLst/>
              <a:gdLst>
                <a:gd name="T0" fmla="*/ 0 w 30"/>
                <a:gd name="T1" fmla="*/ 12 h 12"/>
                <a:gd name="T2" fmla="*/ 30 w 30"/>
                <a:gd name="T3" fmla="*/ 12 h 12"/>
                <a:gd name="T4" fmla="*/ 30 w 30"/>
                <a:gd name="T5" fmla="*/ 0 h 12"/>
                <a:gd name="T6" fmla="*/ 0 60000 65536"/>
                <a:gd name="T7" fmla="*/ 0 60000 65536"/>
                <a:gd name="T8" fmla="*/ 0 60000 65536"/>
                <a:gd name="T9" fmla="*/ 0 w 30"/>
                <a:gd name="T10" fmla="*/ 0 h 12"/>
                <a:gd name="T11" fmla="*/ 30 w 30"/>
                <a:gd name="T12" fmla="*/ 12 h 12"/>
              </a:gdLst>
              <a:ahLst/>
              <a:cxnLst>
                <a:cxn ang="T6">
                  <a:pos x="T0" y="T1"/>
                </a:cxn>
                <a:cxn ang="T7">
                  <a:pos x="T2" y="T3"/>
                </a:cxn>
                <a:cxn ang="T8">
                  <a:pos x="T4" y="T5"/>
                </a:cxn>
              </a:cxnLst>
              <a:rect l="T9" t="T10" r="T11" b="T12"/>
              <a:pathLst>
                <a:path w="30" h="12">
                  <a:moveTo>
                    <a:pt x="0" y="12"/>
                  </a:moveTo>
                  <a:lnTo>
                    <a:pt x="30" y="12"/>
                  </a:lnTo>
                  <a:lnTo>
                    <a:pt x="30" y="0"/>
                  </a:lnTo>
                </a:path>
              </a:pathLst>
            </a:custGeom>
            <a:noFill/>
            <a:ln w="28575">
              <a:solidFill>
                <a:schemeClr val="bg1">
                  <a:lumMod val="85000"/>
                </a:schemeClr>
              </a:solidFill>
              <a:round/>
              <a:headEnd/>
              <a:tailEnd/>
            </a:ln>
          </p:spPr>
          <p:txBody>
            <a:bodyPr/>
            <a:lstStyle/>
            <a:p>
              <a:pPr>
                <a:defRPr/>
              </a:pPr>
              <a:endParaRPr lang="en-US">
                <a:latin typeface="Arial" pitchFamily="34" charset="0"/>
              </a:endParaRPr>
            </a:p>
          </p:txBody>
        </p:sp>
        <p:sp>
          <p:nvSpPr>
            <p:cNvPr id="177" name="Freeform 183"/>
            <p:cNvSpPr>
              <a:spLocks/>
            </p:cNvSpPr>
            <p:nvPr/>
          </p:nvSpPr>
          <p:spPr bwMode="auto">
            <a:xfrm>
              <a:off x="9281" y="1920"/>
              <a:ext cx="19" cy="72"/>
            </a:xfrm>
            <a:custGeom>
              <a:avLst/>
              <a:gdLst>
                <a:gd name="T0" fmla="*/ 0 w 2"/>
                <a:gd name="T1" fmla="*/ 12 h 12"/>
                <a:gd name="T2" fmla="*/ 2 w 2"/>
                <a:gd name="T3" fmla="*/ 12 h 12"/>
                <a:gd name="T4" fmla="*/ 2 w 2"/>
                <a:gd name="T5" fmla="*/ 0 h 12"/>
                <a:gd name="T6" fmla="*/ 0 60000 65536"/>
                <a:gd name="T7" fmla="*/ 0 60000 65536"/>
                <a:gd name="T8" fmla="*/ 0 60000 65536"/>
                <a:gd name="T9" fmla="*/ 0 w 2"/>
                <a:gd name="T10" fmla="*/ 0 h 12"/>
                <a:gd name="T11" fmla="*/ 2 w 2"/>
                <a:gd name="T12" fmla="*/ 12 h 12"/>
              </a:gdLst>
              <a:ahLst/>
              <a:cxnLst>
                <a:cxn ang="T6">
                  <a:pos x="T0" y="T1"/>
                </a:cxn>
                <a:cxn ang="T7">
                  <a:pos x="T2" y="T3"/>
                </a:cxn>
                <a:cxn ang="T8">
                  <a:pos x="T4" y="T5"/>
                </a:cxn>
              </a:cxnLst>
              <a:rect l="T9" t="T10" r="T11" b="T12"/>
              <a:pathLst>
                <a:path w="2" h="12">
                  <a:moveTo>
                    <a:pt x="0" y="12"/>
                  </a:moveTo>
                  <a:lnTo>
                    <a:pt x="2" y="12"/>
                  </a:lnTo>
                  <a:lnTo>
                    <a:pt x="2" y="0"/>
                  </a:lnTo>
                </a:path>
              </a:pathLst>
            </a:custGeom>
            <a:noFill/>
            <a:ln w="28575">
              <a:solidFill>
                <a:schemeClr val="bg1">
                  <a:lumMod val="85000"/>
                </a:schemeClr>
              </a:solidFill>
              <a:round/>
              <a:headEnd/>
              <a:tailEnd/>
            </a:ln>
          </p:spPr>
          <p:txBody>
            <a:bodyPr/>
            <a:lstStyle/>
            <a:p>
              <a:pPr>
                <a:defRPr/>
              </a:pPr>
              <a:endParaRPr lang="en-US">
                <a:latin typeface="Arial" pitchFamily="34" charset="0"/>
              </a:endParaRPr>
            </a:p>
          </p:txBody>
        </p:sp>
        <p:sp>
          <p:nvSpPr>
            <p:cNvPr id="178" name="Freeform 184"/>
            <p:cNvSpPr>
              <a:spLocks/>
            </p:cNvSpPr>
            <p:nvPr/>
          </p:nvSpPr>
          <p:spPr bwMode="auto">
            <a:xfrm rot="5400000">
              <a:off x="9668" y="1028"/>
              <a:ext cx="47" cy="776"/>
            </a:xfrm>
            <a:custGeom>
              <a:avLst/>
              <a:gdLst>
                <a:gd name="T0" fmla="*/ 0 w 47"/>
                <a:gd name="T1" fmla="*/ 88 h 88"/>
                <a:gd name="T2" fmla="*/ 0 w 47"/>
                <a:gd name="T3" fmla="*/ 88 h 88"/>
                <a:gd name="T4" fmla="*/ 0 w 47"/>
                <a:gd name="T5" fmla="*/ 0 h 88"/>
                <a:gd name="T6" fmla="*/ 0 60000 65536"/>
                <a:gd name="T7" fmla="*/ 0 60000 65536"/>
                <a:gd name="T8" fmla="*/ 0 60000 65536"/>
                <a:gd name="T9" fmla="*/ 0 w 47"/>
                <a:gd name="T10" fmla="*/ 0 h 88"/>
                <a:gd name="T11" fmla="*/ 47 w 47"/>
                <a:gd name="T12" fmla="*/ 88 h 88"/>
              </a:gdLst>
              <a:ahLst/>
              <a:cxnLst>
                <a:cxn ang="T6">
                  <a:pos x="T0" y="T1"/>
                </a:cxn>
                <a:cxn ang="T7">
                  <a:pos x="T2" y="T3"/>
                </a:cxn>
                <a:cxn ang="T8">
                  <a:pos x="T4" y="T5"/>
                </a:cxn>
              </a:cxnLst>
              <a:rect l="T9" t="T10" r="T11" b="T12"/>
              <a:pathLst>
                <a:path w="47" h="88">
                  <a:moveTo>
                    <a:pt x="0" y="88"/>
                  </a:moveTo>
                  <a:lnTo>
                    <a:pt x="0" y="88"/>
                  </a:lnTo>
                  <a:lnTo>
                    <a:pt x="0" y="0"/>
                  </a:lnTo>
                </a:path>
              </a:pathLst>
            </a:custGeom>
            <a:noFill/>
            <a:ln w="28575">
              <a:solidFill>
                <a:schemeClr val="bg1">
                  <a:lumMod val="85000"/>
                </a:schemeClr>
              </a:solidFill>
              <a:round/>
              <a:headEnd/>
              <a:tailEnd/>
            </a:ln>
          </p:spPr>
          <p:txBody>
            <a:bodyPr/>
            <a:lstStyle/>
            <a:p>
              <a:pPr>
                <a:defRPr/>
              </a:pPr>
              <a:endParaRPr lang="en-US">
                <a:latin typeface="Arial" pitchFamily="34" charset="0"/>
              </a:endParaRPr>
            </a:p>
          </p:txBody>
        </p:sp>
        <p:sp>
          <p:nvSpPr>
            <p:cNvPr id="179" name="Freeform 185"/>
            <p:cNvSpPr>
              <a:spLocks/>
            </p:cNvSpPr>
            <p:nvPr/>
          </p:nvSpPr>
          <p:spPr bwMode="auto">
            <a:xfrm rot="5400000">
              <a:off x="9672" y="1562"/>
              <a:ext cx="47" cy="768"/>
            </a:xfrm>
            <a:custGeom>
              <a:avLst/>
              <a:gdLst>
                <a:gd name="T0" fmla="*/ 0 w 47"/>
                <a:gd name="T1" fmla="*/ 88 h 88"/>
                <a:gd name="T2" fmla="*/ 0 w 47"/>
                <a:gd name="T3" fmla="*/ 88 h 88"/>
                <a:gd name="T4" fmla="*/ 0 w 47"/>
                <a:gd name="T5" fmla="*/ 0 h 88"/>
                <a:gd name="T6" fmla="*/ 0 60000 65536"/>
                <a:gd name="T7" fmla="*/ 0 60000 65536"/>
                <a:gd name="T8" fmla="*/ 0 60000 65536"/>
                <a:gd name="T9" fmla="*/ 0 w 47"/>
                <a:gd name="T10" fmla="*/ 0 h 88"/>
                <a:gd name="T11" fmla="*/ 47 w 47"/>
                <a:gd name="T12" fmla="*/ 88 h 88"/>
              </a:gdLst>
              <a:ahLst/>
              <a:cxnLst>
                <a:cxn ang="T6">
                  <a:pos x="T0" y="T1"/>
                </a:cxn>
                <a:cxn ang="T7">
                  <a:pos x="T2" y="T3"/>
                </a:cxn>
                <a:cxn ang="T8">
                  <a:pos x="T4" y="T5"/>
                </a:cxn>
              </a:cxnLst>
              <a:rect l="T9" t="T10" r="T11" b="T12"/>
              <a:pathLst>
                <a:path w="47" h="88">
                  <a:moveTo>
                    <a:pt x="0" y="88"/>
                  </a:moveTo>
                  <a:lnTo>
                    <a:pt x="0" y="88"/>
                  </a:lnTo>
                  <a:lnTo>
                    <a:pt x="0" y="0"/>
                  </a:lnTo>
                </a:path>
              </a:pathLst>
            </a:custGeom>
            <a:noFill/>
            <a:ln w="28575">
              <a:solidFill>
                <a:schemeClr val="bg1">
                  <a:lumMod val="85000"/>
                </a:schemeClr>
              </a:solidFill>
              <a:round/>
              <a:headEnd/>
              <a:tailEnd/>
            </a:ln>
          </p:spPr>
          <p:txBody>
            <a:bodyPr/>
            <a:lstStyle/>
            <a:p>
              <a:pPr>
                <a:defRPr/>
              </a:pPr>
              <a:endParaRPr lang="en-US">
                <a:latin typeface="Arial" pitchFamily="34" charset="0"/>
              </a:endParaRPr>
            </a:p>
          </p:txBody>
        </p:sp>
        <p:sp>
          <p:nvSpPr>
            <p:cNvPr id="180" name="Freeform 186"/>
            <p:cNvSpPr>
              <a:spLocks/>
            </p:cNvSpPr>
            <p:nvPr/>
          </p:nvSpPr>
          <p:spPr bwMode="auto">
            <a:xfrm rot="5400000">
              <a:off x="6535" y="3017"/>
              <a:ext cx="47" cy="1168"/>
            </a:xfrm>
            <a:custGeom>
              <a:avLst/>
              <a:gdLst>
                <a:gd name="T0" fmla="*/ 0 w 47"/>
                <a:gd name="T1" fmla="*/ 88 h 88"/>
                <a:gd name="T2" fmla="*/ 0 w 47"/>
                <a:gd name="T3" fmla="*/ 88 h 88"/>
                <a:gd name="T4" fmla="*/ 0 w 47"/>
                <a:gd name="T5" fmla="*/ 0 h 88"/>
                <a:gd name="T6" fmla="*/ 0 60000 65536"/>
                <a:gd name="T7" fmla="*/ 0 60000 65536"/>
                <a:gd name="T8" fmla="*/ 0 60000 65536"/>
                <a:gd name="T9" fmla="*/ 0 w 47"/>
                <a:gd name="T10" fmla="*/ 0 h 88"/>
                <a:gd name="T11" fmla="*/ 47 w 47"/>
                <a:gd name="T12" fmla="*/ 88 h 88"/>
              </a:gdLst>
              <a:ahLst/>
              <a:cxnLst>
                <a:cxn ang="T6">
                  <a:pos x="T0" y="T1"/>
                </a:cxn>
                <a:cxn ang="T7">
                  <a:pos x="T2" y="T3"/>
                </a:cxn>
                <a:cxn ang="T8">
                  <a:pos x="T4" y="T5"/>
                </a:cxn>
              </a:cxnLst>
              <a:rect l="T9" t="T10" r="T11" b="T12"/>
              <a:pathLst>
                <a:path w="47" h="88">
                  <a:moveTo>
                    <a:pt x="0" y="88"/>
                  </a:moveTo>
                  <a:lnTo>
                    <a:pt x="0" y="88"/>
                  </a:lnTo>
                  <a:lnTo>
                    <a:pt x="0" y="0"/>
                  </a:lnTo>
                </a:path>
              </a:pathLst>
            </a:custGeom>
            <a:noFill/>
            <a:ln w="28575">
              <a:solidFill>
                <a:schemeClr val="bg1">
                  <a:lumMod val="85000"/>
                </a:schemeClr>
              </a:solidFill>
              <a:round/>
              <a:headEnd/>
              <a:tailEnd/>
            </a:ln>
          </p:spPr>
          <p:txBody>
            <a:bodyPr/>
            <a:lstStyle/>
            <a:p>
              <a:pPr>
                <a:defRPr/>
              </a:pPr>
              <a:endParaRPr lang="en-US">
                <a:latin typeface="Arial" pitchFamily="34" charset="0"/>
              </a:endParaRPr>
            </a:p>
          </p:txBody>
        </p:sp>
      </p:grpSp>
      <p:sp>
        <p:nvSpPr>
          <p:cNvPr id="175136" name="Freeform 6"/>
          <p:cNvSpPr>
            <a:spLocks/>
          </p:cNvSpPr>
          <p:nvPr/>
        </p:nvSpPr>
        <p:spPr bwMode="auto">
          <a:xfrm>
            <a:off x="1625600" y="2311400"/>
            <a:ext cx="6527800" cy="3365500"/>
          </a:xfrm>
          <a:custGeom>
            <a:avLst/>
            <a:gdLst>
              <a:gd name="T0" fmla="*/ 2147483647 w 528"/>
              <a:gd name="T1" fmla="*/ 2147483647 h 360"/>
              <a:gd name="T2" fmla="*/ 2147483647 w 528"/>
              <a:gd name="T3" fmla="*/ 2147483647 h 360"/>
              <a:gd name="T4" fmla="*/ 2147483647 w 528"/>
              <a:gd name="T5" fmla="*/ 2147483647 h 360"/>
              <a:gd name="T6" fmla="*/ 2147483647 w 528"/>
              <a:gd name="T7" fmla="*/ 2147483647 h 360"/>
              <a:gd name="T8" fmla="*/ 2147483647 w 528"/>
              <a:gd name="T9" fmla="*/ 2147483647 h 360"/>
              <a:gd name="T10" fmla="*/ 2147483647 w 528"/>
              <a:gd name="T11" fmla="*/ 2147483647 h 360"/>
              <a:gd name="T12" fmla="*/ 2147483647 w 528"/>
              <a:gd name="T13" fmla="*/ 2147483647 h 360"/>
              <a:gd name="T14" fmla="*/ 2147483647 w 528"/>
              <a:gd name="T15" fmla="*/ 2147483647 h 360"/>
              <a:gd name="T16" fmla="*/ 2147483647 w 528"/>
              <a:gd name="T17" fmla="*/ 2147483647 h 360"/>
              <a:gd name="T18" fmla="*/ 2147483647 w 528"/>
              <a:gd name="T19" fmla="*/ 2147483647 h 360"/>
              <a:gd name="T20" fmla="*/ 2147483647 w 528"/>
              <a:gd name="T21" fmla="*/ 2147483647 h 360"/>
              <a:gd name="T22" fmla="*/ 2147483647 w 528"/>
              <a:gd name="T23" fmla="*/ 2147483647 h 360"/>
              <a:gd name="T24" fmla="*/ 2147483647 w 528"/>
              <a:gd name="T25" fmla="*/ 2147483647 h 360"/>
              <a:gd name="T26" fmla="*/ 2147483647 w 528"/>
              <a:gd name="T27" fmla="*/ 2147483647 h 360"/>
              <a:gd name="T28" fmla="*/ 2147483647 w 528"/>
              <a:gd name="T29" fmla="*/ 2147483647 h 360"/>
              <a:gd name="T30" fmla="*/ 2147483647 w 528"/>
              <a:gd name="T31" fmla="*/ 2147483647 h 360"/>
              <a:gd name="T32" fmla="*/ 2147483647 w 528"/>
              <a:gd name="T33" fmla="*/ 2147483647 h 360"/>
              <a:gd name="T34" fmla="*/ 2147483647 w 528"/>
              <a:gd name="T35" fmla="*/ 2147483647 h 360"/>
              <a:gd name="T36" fmla="*/ 2147483647 w 528"/>
              <a:gd name="T37" fmla="*/ 2147483647 h 360"/>
              <a:gd name="T38" fmla="*/ 2147483647 w 528"/>
              <a:gd name="T39" fmla="*/ 2147483647 h 360"/>
              <a:gd name="T40" fmla="*/ 2147483647 w 528"/>
              <a:gd name="T41" fmla="*/ 2147483647 h 360"/>
              <a:gd name="T42" fmla="*/ 2147483647 w 528"/>
              <a:gd name="T43" fmla="*/ 2147483647 h 360"/>
              <a:gd name="T44" fmla="*/ 2147483647 w 528"/>
              <a:gd name="T45" fmla="*/ 2147483647 h 360"/>
              <a:gd name="T46" fmla="*/ 2147483647 w 528"/>
              <a:gd name="T47" fmla="*/ 2147483647 h 360"/>
              <a:gd name="T48" fmla="*/ 2147483647 w 528"/>
              <a:gd name="T49" fmla="*/ 2147483647 h 360"/>
              <a:gd name="T50" fmla="*/ 2147483647 w 528"/>
              <a:gd name="T51" fmla="*/ 2147483647 h 360"/>
              <a:gd name="T52" fmla="*/ 2147483647 w 528"/>
              <a:gd name="T53" fmla="*/ 2147483647 h 360"/>
              <a:gd name="T54" fmla="*/ 2147483647 w 528"/>
              <a:gd name="T55" fmla="*/ 2147483647 h 360"/>
              <a:gd name="T56" fmla="*/ 2147483647 w 528"/>
              <a:gd name="T57" fmla="*/ 2147483647 h 360"/>
              <a:gd name="T58" fmla="*/ 2147483647 w 528"/>
              <a:gd name="T59" fmla="*/ 2147483647 h 360"/>
              <a:gd name="T60" fmla="*/ 2147483647 w 528"/>
              <a:gd name="T61" fmla="*/ 2147483647 h 360"/>
              <a:gd name="T62" fmla="*/ 2147483647 w 528"/>
              <a:gd name="T63" fmla="*/ 2147483647 h 360"/>
              <a:gd name="T64" fmla="*/ 2147483647 w 528"/>
              <a:gd name="T65" fmla="*/ 2147483647 h 360"/>
              <a:gd name="T66" fmla="*/ 2147483647 w 528"/>
              <a:gd name="T67" fmla="*/ 2147483647 h 360"/>
              <a:gd name="T68" fmla="*/ 2147483647 w 528"/>
              <a:gd name="T69" fmla="*/ 2147483647 h 360"/>
              <a:gd name="T70" fmla="*/ 2147483647 w 528"/>
              <a:gd name="T71" fmla="*/ 2147483647 h 360"/>
              <a:gd name="T72" fmla="*/ 2147483647 w 528"/>
              <a:gd name="T73" fmla="*/ 2147483647 h 360"/>
              <a:gd name="T74" fmla="*/ 2147483647 w 528"/>
              <a:gd name="T75" fmla="*/ 2147483647 h 360"/>
              <a:gd name="T76" fmla="*/ 2147483647 w 528"/>
              <a:gd name="T77" fmla="*/ 2147483647 h 360"/>
              <a:gd name="T78" fmla="*/ 2147483647 w 528"/>
              <a:gd name="T79" fmla="*/ 2147483647 h 360"/>
              <a:gd name="T80" fmla="*/ 2147483647 w 528"/>
              <a:gd name="T81" fmla="*/ 2147483647 h 360"/>
              <a:gd name="T82" fmla="*/ 2147483647 w 528"/>
              <a:gd name="T83" fmla="*/ 2147483647 h 360"/>
              <a:gd name="T84" fmla="*/ 2147483647 w 528"/>
              <a:gd name="T85" fmla="*/ 2147483647 h 360"/>
              <a:gd name="T86" fmla="*/ 2147483647 w 528"/>
              <a:gd name="T87" fmla="*/ 2147483647 h 360"/>
              <a:gd name="T88" fmla="*/ 2147483647 w 528"/>
              <a:gd name="T89" fmla="*/ 2147483647 h 360"/>
              <a:gd name="T90" fmla="*/ 2147483647 w 528"/>
              <a:gd name="T91" fmla="*/ 2147483647 h 360"/>
              <a:gd name="T92" fmla="*/ 2147483647 w 528"/>
              <a:gd name="T93" fmla="*/ 2147483647 h 360"/>
              <a:gd name="T94" fmla="*/ 2147483647 w 528"/>
              <a:gd name="T95" fmla="*/ 2147483647 h 360"/>
              <a:gd name="T96" fmla="*/ 2147483647 w 528"/>
              <a:gd name="T97" fmla="*/ 2147483647 h 360"/>
              <a:gd name="T98" fmla="*/ 2147483647 w 528"/>
              <a:gd name="T99" fmla="*/ 2147483647 h 360"/>
              <a:gd name="T100" fmla="*/ 2147483647 w 528"/>
              <a:gd name="T101" fmla="*/ 2147483647 h 360"/>
              <a:gd name="T102" fmla="*/ 2147483647 w 528"/>
              <a:gd name="T103" fmla="*/ 2147483647 h 360"/>
              <a:gd name="T104" fmla="*/ 2147483647 w 528"/>
              <a:gd name="T105" fmla="*/ 2147483647 h 360"/>
              <a:gd name="T106" fmla="*/ 2147483647 w 528"/>
              <a:gd name="T107" fmla="*/ 2147483647 h 360"/>
              <a:gd name="T108" fmla="*/ 2147483647 w 528"/>
              <a:gd name="T109" fmla="*/ 2147483647 h 360"/>
              <a:gd name="T110" fmla="*/ 2147483647 w 528"/>
              <a:gd name="T111" fmla="*/ 2147483647 h 360"/>
              <a:gd name="T112" fmla="*/ 2147483647 w 528"/>
              <a:gd name="T113" fmla="*/ 2147483647 h 360"/>
              <a:gd name="T114" fmla="*/ 2147483647 w 528"/>
              <a:gd name="T115" fmla="*/ 2147483647 h 360"/>
              <a:gd name="T116" fmla="*/ 2147483647 w 528"/>
              <a:gd name="T117" fmla="*/ 2147483647 h 360"/>
              <a:gd name="T118" fmla="*/ 2147483647 w 528"/>
              <a:gd name="T119" fmla="*/ 2147483647 h 360"/>
              <a:gd name="T120" fmla="*/ 2147483647 w 528"/>
              <a:gd name="T121" fmla="*/ 2147483647 h 360"/>
              <a:gd name="T122" fmla="*/ 2147483647 w 528"/>
              <a:gd name="T123" fmla="*/ 2147483647 h 360"/>
              <a:gd name="T124" fmla="*/ 2147483647 w 528"/>
              <a:gd name="T125" fmla="*/ 0 h 360"/>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528"/>
              <a:gd name="T190" fmla="*/ 0 h 360"/>
              <a:gd name="T191" fmla="*/ 528 w 528"/>
              <a:gd name="T192" fmla="*/ 360 h 360"/>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528" h="360">
                <a:moveTo>
                  <a:pt x="0" y="360"/>
                </a:moveTo>
                <a:lnTo>
                  <a:pt x="0" y="360"/>
                </a:lnTo>
                <a:lnTo>
                  <a:pt x="1" y="360"/>
                </a:lnTo>
                <a:lnTo>
                  <a:pt x="2" y="360"/>
                </a:lnTo>
                <a:lnTo>
                  <a:pt x="3" y="360"/>
                </a:lnTo>
                <a:lnTo>
                  <a:pt x="4" y="360"/>
                </a:lnTo>
                <a:lnTo>
                  <a:pt x="5" y="360"/>
                </a:lnTo>
                <a:lnTo>
                  <a:pt x="6" y="360"/>
                </a:lnTo>
                <a:lnTo>
                  <a:pt x="7" y="360"/>
                </a:lnTo>
                <a:lnTo>
                  <a:pt x="8" y="360"/>
                </a:lnTo>
                <a:lnTo>
                  <a:pt x="9" y="360"/>
                </a:lnTo>
                <a:lnTo>
                  <a:pt x="10" y="360"/>
                </a:lnTo>
                <a:lnTo>
                  <a:pt x="11" y="360"/>
                </a:lnTo>
                <a:lnTo>
                  <a:pt x="12" y="360"/>
                </a:lnTo>
                <a:lnTo>
                  <a:pt x="13" y="360"/>
                </a:lnTo>
                <a:lnTo>
                  <a:pt x="14" y="360"/>
                </a:lnTo>
                <a:lnTo>
                  <a:pt x="15" y="360"/>
                </a:lnTo>
                <a:lnTo>
                  <a:pt x="16" y="360"/>
                </a:lnTo>
                <a:lnTo>
                  <a:pt x="17" y="360"/>
                </a:lnTo>
                <a:lnTo>
                  <a:pt x="18" y="360"/>
                </a:lnTo>
                <a:lnTo>
                  <a:pt x="19" y="360"/>
                </a:lnTo>
                <a:lnTo>
                  <a:pt x="20" y="360"/>
                </a:lnTo>
                <a:lnTo>
                  <a:pt x="21" y="360"/>
                </a:lnTo>
                <a:lnTo>
                  <a:pt x="22" y="360"/>
                </a:lnTo>
                <a:lnTo>
                  <a:pt x="23" y="360"/>
                </a:lnTo>
                <a:lnTo>
                  <a:pt x="24" y="360"/>
                </a:lnTo>
                <a:lnTo>
                  <a:pt x="25" y="360"/>
                </a:lnTo>
                <a:lnTo>
                  <a:pt x="26" y="360"/>
                </a:lnTo>
                <a:lnTo>
                  <a:pt x="27" y="360"/>
                </a:lnTo>
                <a:lnTo>
                  <a:pt x="28" y="360"/>
                </a:lnTo>
                <a:lnTo>
                  <a:pt x="29" y="360"/>
                </a:lnTo>
                <a:lnTo>
                  <a:pt x="30" y="360"/>
                </a:lnTo>
                <a:lnTo>
                  <a:pt x="31" y="360"/>
                </a:lnTo>
                <a:lnTo>
                  <a:pt x="32" y="360"/>
                </a:lnTo>
                <a:lnTo>
                  <a:pt x="33" y="360"/>
                </a:lnTo>
                <a:lnTo>
                  <a:pt x="34" y="360"/>
                </a:lnTo>
                <a:lnTo>
                  <a:pt x="35" y="360"/>
                </a:lnTo>
                <a:lnTo>
                  <a:pt x="36" y="360"/>
                </a:lnTo>
                <a:lnTo>
                  <a:pt x="37" y="360"/>
                </a:lnTo>
                <a:lnTo>
                  <a:pt x="38" y="360"/>
                </a:lnTo>
                <a:lnTo>
                  <a:pt x="39" y="360"/>
                </a:lnTo>
                <a:lnTo>
                  <a:pt x="40" y="360"/>
                </a:lnTo>
                <a:lnTo>
                  <a:pt x="41" y="360"/>
                </a:lnTo>
                <a:lnTo>
                  <a:pt x="42" y="360"/>
                </a:lnTo>
                <a:lnTo>
                  <a:pt x="43" y="360"/>
                </a:lnTo>
                <a:lnTo>
                  <a:pt x="44" y="360"/>
                </a:lnTo>
                <a:lnTo>
                  <a:pt x="45" y="360"/>
                </a:lnTo>
                <a:lnTo>
                  <a:pt x="46" y="360"/>
                </a:lnTo>
                <a:lnTo>
                  <a:pt x="47" y="360"/>
                </a:lnTo>
                <a:lnTo>
                  <a:pt x="48" y="360"/>
                </a:lnTo>
                <a:lnTo>
                  <a:pt x="49" y="360"/>
                </a:lnTo>
                <a:lnTo>
                  <a:pt x="50" y="360"/>
                </a:lnTo>
                <a:lnTo>
                  <a:pt x="51" y="360"/>
                </a:lnTo>
                <a:lnTo>
                  <a:pt x="52" y="360"/>
                </a:lnTo>
                <a:lnTo>
                  <a:pt x="53" y="360"/>
                </a:lnTo>
                <a:lnTo>
                  <a:pt x="54" y="360"/>
                </a:lnTo>
                <a:lnTo>
                  <a:pt x="55" y="360"/>
                </a:lnTo>
                <a:lnTo>
                  <a:pt x="56" y="360"/>
                </a:lnTo>
                <a:lnTo>
                  <a:pt x="57" y="360"/>
                </a:lnTo>
                <a:lnTo>
                  <a:pt x="58" y="360"/>
                </a:lnTo>
                <a:lnTo>
                  <a:pt x="59" y="360"/>
                </a:lnTo>
                <a:lnTo>
                  <a:pt x="60" y="360"/>
                </a:lnTo>
                <a:lnTo>
                  <a:pt x="61" y="360"/>
                </a:lnTo>
                <a:lnTo>
                  <a:pt x="62" y="360"/>
                </a:lnTo>
                <a:lnTo>
                  <a:pt x="63" y="360"/>
                </a:lnTo>
                <a:lnTo>
                  <a:pt x="64" y="360"/>
                </a:lnTo>
                <a:lnTo>
                  <a:pt x="65" y="360"/>
                </a:lnTo>
                <a:lnTo>
                  <a:pt x="66" y="360"/>
                </a:lnTo>
                <a:lnTo>
                  <a:pt x="67" y="360"/>
                </a:lnTo>
                <a:lnTo>
                  <a:pt x="68" y="360"/>
                </a:lnTo>
                <a:lnTo>
                  <a:pt x="69" y="360"/>
                </a:lnTo>
                <a:lnTo>
                  <a:pt x="70" y="360"/>
                </a:lnTo>
                <a:lnTo>
                  <a:pt x="71" y="360"/>
                </a:lnTo>
                <a:lnTo>
                  <a:pt x="72" y="360"/>
                </a:lnTo>
                <a:lnTo>
                  <a:pt x="73" y="360"/>
                </a:lnTo>
                <a:lnTo>
                  <a:pt x="74" y="360"/>
                </a:lnTo>
                <a:lnTo>
                  <a:pt x="75" y="360"/>
                </a:lnTo>
                <a:lnTo>
                  <a:pt x="76" y="360"/>
                </a:lnTo>
                <a:lnTo>
                  <a:pt x="77" y="360"/>
                </a:lnTo>
                <a:lnTo>
                  <a:pt x="78" y="360"/>
                </a:lnTo>
                <a:lnTo>
                  <a:pt x="79" y="360"/>
                </a:lnTo>
                <a:lnTo>
                  <a:pt x="80" y="360"/>
                </a:lnTo>
                <a:lnTo>
                  <a:pt x="81" y="360"/>
                </a:lnTo>
                <a:lnTo>
                  <a:pt x="82" y="360"/>
                </a:lnTo>
                <a:lnTo>
                  <a:pt x="83" y="360"/>
                </a:lnTo>
                <a:lnTo>
                  <a:pt x="84" y="360"/>
                </a:lnTo>
                <a:lnTo>
                  <a:pt x="85" y="360"/>
                </a:lnTo>
                <a:lnTo>
                  <a:pt x="86" y="360"/>
                </a:lnTo>
                <a:lnTo>
                  <a:pt x="87" y="360"/>
                </a:lnTo>
                <a:lnTo>
                  <a:pt x="88" y="360"/>
                </a:lnTo>
                <a:lnTo>
                  <a:pt x="89" y="360"/>
                </a:lnTo>
                <a:lnTo>
                  <a:pt x="90" y="360"/>
                </a:lnTo>
                <a:lnTo>
                  <a:pt x="91" y="360"/>
                </a:lnTo>
                <a:lnTo>
                  <a:pt x="92" y="360"/>
                </a:lnTo>
                <a:lnTo>
                  <a:pt x="93" y="360"/>
                </a:lnTo>
                <a:lnTo>
                  <a:pt x="94" y="360"/>
                </a:lnTo>
                <a:lnTo>
                  <a:pt x="95" y="360"/>
                </a:lnTo>
                <a:lnTo>
                  <a:pt x="96" y="360"/>
                </a:lnTo>
                <a:lnTo>
                  <a:pt x="97" y="360"/>
                </a:lnTo>
                <a:lnTo>
                  <a:pt x="98" y="360"/>
                </a:lnTo>
                <a:lnTo>
                  <a:pt x="99" y="360"/>
                </a:lnTo>
                <a:lnTo>
                  <a:pt x="100" y="360"/>
                </a:lnTo>
                <a:lnTo>
                  <a:pt x="101" y="360"/>
                </a:lnTo>
                <a:lnTo>
                  <a:pt x="102" y="360"/>
                </a:lnTo>
                <a:lnTo>
                  <a:pt x="103" y="360"/>
                </a:lnTo>
                <a:lnTo>
                  <a:pt x="104" y="360"/>
                </a:lnTo>
                <a:lnTo>
                  <a:pt x="105" y="360"/>
                </a:lnTo>
                <a:lnTo>
                  <a:pt x="106" y="360"/>
                </a:lnTo>
                <a:lnTo>
                  <a:pt x="107" y="360"/>
                </a:lnTo>
                <a:lnTo>
                  <a:pt x="108" y="360"/>
                </a:lnTo>
                <a:lnTo>
                  <a:pt x="109" y="360"/>
                </a:lnTo>
                <a:lnTo>
                  <a:pt x="110" y="360"/>
                </a:lnTo>
                <a:lnTo>
                  <a:pt x="111" y="360"/>
                </a:lnTo>
                <a:lnTo>
                  <a:pt x="112" y="360"/>
                </a:lnTo>
                <a:lnTo>
                  <a:pt x="113" y="360"/>
                </a:lnTo>
                <a:lnTo>
                  <a:pt x="114" y="360"/>
                </a:lnTo>
                <a:lnTo>
                  <a:pt x="115" y="360"/>
                </a:lnTo>
                <a:lnTo>
                  <a:pt x="116" y="360"/>
                </a:lnTo>
                <a:lnTo>
                  <a:pt x="117" y="360"/>
                </a:lnTo>
                <a:lnTo>
                  <a:pt x="118" y="360"/>
                </a:lnTo>
                <a:lnTo>
                  <a:pt x="119" y="360"/>
                </a:lnTo>
                <a:lnTo>
                  <a:pt x="120" y="360"/>
                </a:lnTo>
                <a:lnTo>
                  <a:pt x="121" y="360"/>
                </a:lnTo>
                <a:lnTo>
                  <a:pt x="122" y="360"/>
                </a:lnTo>
                <a:lnTo>
                  <a:pt x="123" y="360"/>
                </a:lnTo>
                <a:lnTo>
                  <a:pt x="124" y="360"/>
                </a:lnTo>
                <a:lnTo>
                  <a:pt x="125" y="360"/>
                </a:lnTo>
                <a:lnTo>
                  <a:pt x="126" y="360"/>
                </a:lnTo>
                <a:lnTo>
                  <a:pt x="127" y="360"/>
                </a:lnTo>
                <a:lnTo>
                  <a:pt x="128" y="360"/>
                </a:lnTo>
                <a:lnTo>
                  <a:pt x="129" y="360"/>
                </a:lnTo>
                <a:lnTo>
                  <a:pt x="130" y="360"/>
                </a:lnTo>
                <a:lnTo>
                  <a:pt x="131" y="360"/>
                </a:lnTo>
                <a:lnTo>
                  <a:pt x="132" y="360"/>
                </a:lnTo>
                <a:lnTo>
                  <a:pt x="133" y="360"/>
                </a:lnTo>
                <a:lnTo>
                  <a:pt x="134" y="360"/>
                </a:lnTo>
                <a:lnTo>
                  <a:pt x="135" y="360"/>
                </a:lnTo>
                <a:lnTo>
                  <a:pt x="136" y="360"/>
                </a:lnTo>
                <a:lnTo>
                  <a:pt x="137" y="360"/>
                </a:lnTo>
                <a:lnTo>
                  <a:pt x="138" y="360"/>
                </a:lnTo>
                <a:lnTo>
                  <a:pt x="139" y="360"/>
                </a:lnTo>
                <a:lnTo>
                  <a:pt x="140" y="360"/>
                </a:lnTo>
                <a:lnTo>
                  <a:pt x="141" y="360"/>
                </a:lnTo>
                <a:lnTo>
                  <a:pt x="142" y="360"/>
                </a:lnTo>
                <a:lnTo>
                  <a:pt x="143" y="360"/>
                </a:lnTo>
                <a:lnTo>
                  <a:pt x="144" y="360"/>
                </a:lnTo>
                <a:lnTo>
                  <a:pt x="145" y="360"/>
                </a:lnTo>
                <a:lnTo>
                  <a:pt x="146" y="360"/>
                </a:lnTo>
                <a:lnTo>
                  <a:pt x="147" y="360"/>
                </a:lnTo>
                <a:lnTo>
                  <a:pt x="148" y="360"/>
                </a:lnTo>
                <a:lnTo>
                  <a:pt x="149" y="360"/>
                </a:lnTo>
                <a:lnTo>
                  <a:pt x="150" y="360"/>
                </a:lnTo>
                <a:lnTo>
                  <a:pt x="151" y="360"/>
                </a:lnTo>
                <a:lnTo>
                  <a:pt x="152" y="360"/>
                </a:lnTo>
                <a:lnTo>
                  <a:pt x="153" y="360"/>
                </a:lnTo>
                <a:lnTo>
                  <a:pt x="154" y="360"/>
                </a:lnTo>
                <a:lnTo>
                  <a:pt x="155" y="360"/>
                </a:lnTo>
                <a:lnTo>
                  <a:pt x="156" y="360"/>
                </a:lnTo>
                <a:lnTo>
                  <a:pt x="157" y="360"/>
                </a:lnTo>
                <a:lnTo>
                  <a:pt x="158" y="360"/>
                </a:lnTo>
                <a:lnTo>
                  <a:pt x="159" y="360"/>
                </a:lnTo>
                <a:lnTo>
                  <a:pt x="160" y="360"/>
                </a:lnTo>
                <a:lnTo>
                  <a:pt x="161" y="360"/>
                </a:lnTo>
                <a:lnTo>
                  <a:pt x="162" y="360"/>
                </a:lnTo>
                <a:lnTo>
                  <a:pt x="163" y="360"/>
                </a:lnTo>
                <a:lnTo>
                  <a:pt x="164" y="360"/>
                </a:lnTo>
                <a:lnTo>
                  <a:pt x="165" y="360"/>
                </a:lnTo>
                <a:lnTo>
                  <a:pt x="166" y="360"/>
                </a:lnTo>
                <a:lnTo>
                  <a:pt x="167" y="360"/>
                </a:lnTo>
                <a:lnTo>
                  <a:pt x="168" y="360"/>
                </a:lnTo>
                <a:lnTo>
                  <a:pt x="169" y="360"/>
                </a:lnTo>
                <a:lnTo>
                  <a:pt x="170" y="360"/>
                </a:lnTo>
                <a:lnTo>
                  <a:pt x="171" y="360"/>
                </a:lnTo>
                <a:lnTo>
                  <a:pt x="172" y="360"/>
                </a:lnTo>
                <a:lnTo>
                  <a:pt x="173" y="360"/>
                </a:lnTo>
                <a:lnTo>
                  <a:pt x="174" y="360"/>
                </a:lnTo>
                <a:lnTo>
                  <a:pt x="175" y="360"/>
                </a:lnTo>
                <a:lnTo>
                  <a:pt x="176" y="360"/>
                </a:lnTo>
                <a:lnTo>
                  <a:pt x="177" y="360"/>
                </a:lnTo>
                <a:lnTo>
                  <a:pt x="178" y="360"/>
                </a:lnTo>
                <a:lnTo>
                  <a:pt x="179" y="360"/>
                </a:lnTo>
                <a:lnTo>
                  <a:pt x="180" y="360"/>
                </a:lnTo>
                <a:lnTo>
                  <a:pt x="181" y="360"/>
                </a:lnTo>
                <a:lnTo>
                  <a:pt x="182" y="360"/>
                </a:lnTo>
                <a:lnTo>
                  <a:pt x="183" y="360"/>
                </a:lnTo>
                <a:lnTo>
                  <a:pt x="184" y="360"/>
                </a:lnTo>
                <a:lnTo>
                  <a:pt x="185" y="360"/>
                </a:lnTo>
                <a:lnTo>
                  <a:pt x="186" y="360"/>
                </a:lnTo>
                <a:lnTo>
                  <a:pt x="187" y="360"/>
                </a:lnTo>
                <a:lnTo>
                  <a:pt x="188" y="360"/>
                </a:lnTo>
                <a:lnTo>
                  <a:pt x="189" y="360"/>
                </a:lnTo>
                <a:lnTo>
                  <a:pt x="190" y="360"/>
                </a:lnTo>
                <a:lnTo>
                  <a:pt x="191" y="360"/>
                </a:lnTo>
                <a:lnTo>
                  <a:pt x="192" y="360"/>
                </a:lnTo>
                <a:lnTo>
                  <a:pt x="193" y="360"/>
                </a:lnTo>
                <a:lnTo>
                  <a:pt x="194" y="360"/>
                </a:lnTo>
                <a:lnTo>
                  <a:pt x="195" y="360"/>
                </a:lnTo>
                <a:lnTo>
                  <a:pt x="196" y="360"/>
                </a:lnTo>
                <a:lnTo>
                  <a:pt x="197" y="360"/>
                </a:lnTo>
                <a:lnTo>
                  <a:pt x="198" y="360"/>
                </a:lnTo>
                <a:lnTo>
                  <a:pt x="199" y="360"/>
                </a:lnTo>
                <a:lnTo>
                  <a:pt x="200" y="360"/>
                </a:lnTo>
                <a:lnTo>
                  <a:pt x="201" y="360"/>
                </a:lnTo>
                <a:lnTo>
                  <a:pt x="201" y="359"/>
                </a:lnTo>
                <a:lnTo>
                  <a:pt x="202" y="359"/>
                </a:lnTo>
                <a:lnTo>
                  <a:pt x="203" y="359"/>
                </a:lnTo>
                <a:lnTo>
                  <a:pt x="204" y="359"/>
                </a:lnTo>
                <a:lnTo>
                  <a:pt x="205" y="359"/>
                </a:lnTo>
                <a:lnTo>
                  <a:pt x="206" y="359"/>
                </a:lnTo>
                <a:lnTo>
                  <a:pt x="207" y="359"/>
                </a:lnTo>
                <a:lnTo>
                  <a:pt x="208" y="359"/>
                </a:lnTo>
                <a:lnTo>
                  <a:pt x="209" y="359"/>
                </a:lnTo>
                <a:lnTo>
                  <a:pt x="210" y="359"/>
                </a:lnTo>
                <a:lnTo>
                  <a:pt x="211" y="358"/>
                </a:lnTo>
                <a:lnTo>
                  <a:pt x="212" y="358"/>
                </a:lnTo>
                <a:lnTo>
                  <a:pt x="213" y="358"/>
                </a:lnTo>
                <a:lnTo>
                  <a:pt x="214" y="358"/>
                </a:lnTo>
                <a:lnTo>
                  <a:pt x="215" y="358"/>
                </a:lnTo>
                <a:lnTo>
                  <a:pt x="216" y="358"/>
                </a:lnTo>
                <a:lnTo>
                  <a:pt x="216" y="357"/>
                </a:lnTo>
                <a:lnTo>
                  <a:pt x="217" y="357"/>
                </a:lnTo>
                <a:lnTo>
                  <a:pt x="218" y="357"/>
                </a:lnTo>
                <a:lnTo>
                  <a:pt x="219" y="357"/>
                </a:lnTo>
                <a:lnTo>
                  <a:pt x="219" y="356"/>
                </a:lnTo>
                <a:lnTo>
                  <a:pt x="220" y="356"/>
                </a:lnTo>
                <a:lnTo>
                  <a:pt x="221" y="356"/>
                </a:lnTo>
                <a:lnTo>
                  <a:pt x="222" y="356"/>
                </a:lnTo>
                <a:lnTo>
                  <a:pt x="223" y="355"/>
                </a:lnTo>
                <a:lnTo>
                  <a:pt x="224" y="355"/>
                </a:lnTo>
                <a:lnTo>
                  <a:pt x="225" y="354"/>
                </a:lnTo>
                <a:lnTo>
                  <a:pt x="226" y="354"/>
                </a:lnTo>
                <a:lnTo>
                  <a:pt x="227" y="354"/>
                </a:lnTo>
                <a:lnTo>
                  <a:pt x="227" y="353"/>
                </a:lnTo>
                <a:lnTo>
                  <a:pt x="228" y="353"/>
                </a:lnTo>
                <a:lnTo>
                  <a:pt x="229" y="352"/>
                </a:lnTo>
                <a:lnTo>
                  <a:pt x="230" y="352"/>
                </a:lnTo>
                <a:lnTo>
                  <a:pt x="231" y="351"/>
                </a:lnTo>
                <a:lnTo>
                  <a:pt x="232" y="350"/>
                </a:lnTo>
                <a:lnTo>
                  <a:pt x="233" y="350"/>
                </a:lnTo>
                <a:lnTo>
                  <a:pt x="233" y="349"/>
                </a:lnTo>
                <a:lnTo>
                  <a:pt x="234" y="349"/>
                </a:lnTo>
                <a:lnTo>
                  <a:pt x="234" y="348"/>
                </a:lnTo>
                <a:lnTo>
                  <a:pt x="235" y="348"/>
                </a:lnTo>
                <a:lnTo>
                  <a:pt x="236" y="347"/>
                </a:lnTo>
                <a:lnTo>
                  <a:pt x="237" y="346"/>
                </a:lnTo>
                <a:lnTo>
                  <a:pt x="238" y="345"/>
                </a:lnTo>
                <a:lnTo>
                  <a:pt x="238" y="344"/>
                </a:lnTo>
                <a:lnTo>
                  <a:pt x="239" y="344"/>
                </a:lnTo>
                <a:lnTo>
                  <a:pt x="239" y="343"/>
                </a:lnTo>
                <a:lnTo>
                  <a:pt x="240" y="343"/>
                </a:lnTo>
                <a:lnTo>
                  <a:pt x="241" y="342"/>
                </a:lnTo>
                <a:lnTo>
                  <a:pt x="241" y="341"/>
                </a:lnTo>
                <a:lnTo>
                  <a:pt x="242" y="341"/>
                </a:lnTo>
                <a:lnTo>
                  <a:pt x="242" y="340"/>
                </a:lnTo>
                <a:lnTo>
                  <a:pt x="243" y="339"/>
                </a:lnTo>
                <a:lnTo>
                  <a:pt x="243" y="338"/>
                </a:lnTo>
                <a:lnTo>
                  <a:pt x="244" y="337"/>
                </a:lnTo>
                <a:lnTo>
                  <a:pt x="245" y="336"/>
                </a:lnTo>
                <a:lnTo>
                  <a:pt x="246" y="335"/>
                </a:lnTo>
                <a:lnTo>
                  <a:pt x="246" y="334"/>
                </a:lnTo>
                <a:lnTo>
                  <a:pt x="247" y="333"/>
                </a:lnTo>
                <a:lnTo>
                  <a:pt x="247" y="332"/>
                </a:lnTo>
                <a:lnTo>
                  <a:pt x="248" y="331"/>
                </a:lnTo>
                <a:lnTo>
                  <a:pt x="248" y="330"/>
                </a:lnTo>
                <a:lnTo>
                  <a:pt x="249" y="329"/>
                </a:lnTo>
                <a:lnTo>
                  <a:pt x="249" y="328"/>
                </a:lnTo>
                <a:lnTo>
                  <a:pt x="250" y="327"/>
                </a:lnTo>
                <a:lnTo>
                  <a:pt x="251" y="326"/>
                </a:lnTo>
                <a:lnTo>
                  <a:pt x="251" y="325"/>
                </a:lnTo>
                <a:lnTo>
                  <a:pt x="252" y="324"/>
                </a:lnTo>
                <a:lnTo>
                  <a:pt x="252" y="323"/>
                </a:lnTo>
                <a:lnTo>
                  <a:pt x="253" y="322"/>
                </a:lnTo>
                <a:lnTo>
                  <a:pt x="253" y="320"/>
                </a:lnTo>
                <a:lnTo>
                  <a:pt x="254" y="319"/>
                </a:lnTo>
                <a:lnTo>
                  <a:pt x="254" y="318"/>
                </a:lnTo>
                <a:lnTo>
                  <a:pt x="255" y="317"/>
                </a:lnTo>
                <a:lnTo>
                  <a:pt x="256" y="315"/>
                </a:lnTo>
                <a:lnTo>
                  <a:pt x="256" y="314"/>
                </a:lnTo>
                <a:lnTo>
                  <a:pt x="257" y="313"/>
                </a:lnTo>
                <a:lnTo>
                  <a:pt x="257" y="311"/>
                </a:lnTo>
                <a:lnTo>
                  <a:pt x="258" y="310"/>
                </a:lnTo>
                <a:lnTo>
                  <a:pt x="258" y="308"/>
                </a:lnTo>
                <a:lnTo>
                  <a:pt x="259" y="307"/>
                </a:lnTo>
                <a:lnTo>
                  <a:pt x="259" y="305"/>
                </a:lnTo>
                <a:lnTo>
                  <a:pt x="260" y="304"/>
                </a:lnTo>
                <a:lnTo>
                  <a:pt x="261" y="302"/>
                </a:lnTo>
                <a:lnTo>
                  <a:pt x="261" y="301"/>
                </a:lnTo>
                <a:lnTo>
                  <a:pt x="262" y="299"/>
                </a:lnTo>
                <a:lnTo>
                  <a:pt x="262" y="297"/>
                </a:lnTo>
                <a:lnTo>
                  <a:pt x="263" y="296"/>
                </a:lnTo>
                <a:lnTo>
                  <a:pt x="263" y="294"/>
                </a:lnTo>
                <a:lnTo>
                  <a:pt x="264" y="292"/>
                </a:lnTo>
                <a:lnTo>
                  <a:pt x="264" y="290"/>
                </a:lnTo>
                <a:lnTo>
                  <a:pt x="265" y="289"/>
                </a:lnTo>
                <a:lnTo>
                  <a:pt x="266" y="287"/>
                </a:lnTo>
                <a:lnTo>
                  <a:pt x="266" y="285"/>
                </a:lnTo>
                <a:lnTo>
                  <a:pt x="267" y="283"/>
                </a:lnTo>
                <a:lnTo>
                  <a:pt x="267" y="281"/>
                </a:lnTo>
                <a:lnTo>
                  <a:pt x="268" y="279"/>
                </a:lnTo>
                <a:lnTo>
                  <a:pt x="268" y="277"/>
                </a:lnTo>
                <a:lnTo>
                  <a:pt x="269" y="275"/>
                </a:lnTo>
                <a:lnTo>
                  <a:pt x="269" y="273"/>
                </a:lnTo>
                <a:lnTo>
                  <a:pt x="270" y="271"/>
                </a:lnTo>
                <a:lnTo>
                  <a:pt x="271" y="269"/>
                </a:lnTo>
                <a:lnTo>
                  <a:pt x="271" y="267"/>
                </a:lnTo>
                <a:lnTo>
                  <a:pt x="272" y="265"/>
                </a:lnTo>
                <a:lnTo>
                  <a:pt x="272" y="263"/>
                </a:lnTo>
                <a:lnTo>
                  <a:pt x="273" y="261"/>
                </a:lnTo>
                <a:lnTo>
                  <a:pt x="273" y="259"/>
                </a:lnTo>
                <a:lnTo>
                  <a:pt x="274" y="256"/>
                </a:lnTo>
                <a:lnTo>
                  <a:pt x="274" y="254"/>
                </a:lnTo>
                <a:lnTo>
                  <a:pt x="275" y="252"/>
                </a:lnTo>
                <a:lnTo>
                  <a:pt x="276" y="250"/>
                </a:lnTo>
                <a:lnTo>
                  <a:pt x="276" y="247"/>
                </a:lnTo>
                <a:lnTo>
                  <a:pt x="277" y="245"/>
                </a:lnTo>
                <a:lnTo>
                  <a:pt x="277" y="243"/>
                </a:lnTo>
                <a:lnTo>
                  <a:pt x="278" y="240"/>
                </a:lnTo>
                <a:lnTo>
                  <a:pt x="278" y="238"/>
                </a:lnTo>
                <a:lnTo>
                  <a:pt x="279" y="236"/>
                </a:lnTo>
                <a:lnTo>
                  <a:pt x="279" y="233"/>
                </a:lnTo>
                <a:lnTo>
                  <a:pt x="280" y="231"/>
                </a:lnTo>
                <a:lnTo>
                  <a:pt x="281" y="228"/>
                </a:lnTo>
                <a:lnTo>
                  <a:pt x="281" y="226"/>
                </a:lnTo>
                <a:lnTo>
                  <a:pt x="282" y="223"/>
                </a:lnTo>
                <a:lnTo>
                  <a:pt x="282" y="221"/>
                </a:lnTo>
                <a:lnTo>
                  <a:pt x="283" y="218"/>
                </a:lnTo>
                <a:lnTo>
                  <a:pt x="283" y="216"/>
                </a:lnTo>
                <a:lnTo>
                  <a:pt x="284" y="213"/>
                </a:lnTo>
                <a:lnTo>
                  <a:pt x="284" y="211"/>
                </a:lnTo>
                <a:lnTo>
                  <a:pt x="285" y="208"/>
                </a:lnTo>
                <a:lnTo>
                  <a:pt x="286" y="206"/>
                </a:lnTo>
                <a:lnTo>
                  <a:pt x="286" y="203"/>
                </a:lnTo>
                <a:lnTo>
                  <a:pt x="287" y="201"/>
                </a:lnTo>
                <a:lnTo>
                  <a:pt x="287" y="198"/>
                </a:lnTo>
                <a:lnTo>
                  <a:pt x="288" y="195"/>
                </a:lnTo>
                <a:lnTo>
                  <a:pt x="288" y="193"/>
                </a:lnTo>
                <a:lnTo>
                  <a:pt x="289" y="190"/>
                </a:lnTo>
                <a:lnTo>
                  <a:pt x="289" y="188"/>
                </a:lnTo>
                <a:lnTo>
                  <a:pt x="290" y="185"/>
                </a:lnTo>
                <a:lnTo>
                  <a:pt x="291" y="182"/>
                </a:lnTo>
                <a:lnTo>
                  <a:pt x="291" y="180"/>
                </a:lnTo>
                <a:lnTo>
                  <a:pt x="292" y="178"/>
                </a:lnTo>
                <a:lnTo>
                  <a:pt x="292" y="177"/>
                </a:lnTo>
                <a:lnTo>
                  <a:pt x="293" y="176"/>
                </a:lnTo>
                <a:lnTo>
                  <a:pt x="293" y="175"/>
                </a:lnTo>
                <a:lnTo>
                  <a:pt x="294" y="175"/>
                </a:lnTo>
                <a:lnTo>
                  <a:pt x="294" y="174"/>
                </a:lnTo>
                <a:lnTo>
                  <a:pt x="295" y="173"/>
                </a:lnTo>
                <a:lnTo>
                  <a:pt x="296" y="172"/>
                </a:lnTo>
                <a:lnTo>
                  <a:pt x="297" y="171"/>
                </a:lnTo>
                <a:lnTo>
                  <a:pt x="297" y="170"/>
                </a:lnTo>
                <a:lnTo>
                  <a:pt x="298" y="169"/>
                </a:lnTo>
                <a:lnTo>
                  <a:pt x="298" y="168"/>
                </a:lnTo>
                <a:lnTo>
                  <a:pt x="299" y="168"/>
                </a:lnTo>
                <a:lnTo>
                  <a:pt x="299" y="167"/>
                </a:lnTo>
                <a:lnTo>
                  <a:pt x="300" y="166"/>
                </a:lnTo>
                <a:lnTo>
                  <a:pt x="301" y="165"/>
                </a:lnTo>
                <a:lnTo>
                  <a:pt x="302" y="164"/>
                </a:lnTo>
                <a:lnTo>
                  <a:pt x="302" y="163"/>
                </a:lnTo>
                <a:lnTo>
                  <a:pt x="303" y="162"/>
                </a:lnTo>
                <a:lnTo>
                  <a:pt x="303" y="161"/>
                </a:lnTo>
                <a:lnTo>
                  <a:pt x="304" y="161"/>
                </a:lnTo>
                <a:lnTo>
                  <a:pt x="304" y="160"/>
                </a:lnTo>
                <a:lnTo>
                  <a:pt x="305" y="159"/>
                </a:lnTo>
                <a:lnTo>
                  <a:pt x="306" y="158"/>
                </a:lnTo>
                <a:lnTo>
                  <a:pt x="307" y="157"/>
                </a:lnTo>
                <a:lnTo>
                  <a:pt x="307" y="156"/>
                </a:lnTo>
                <a:lnTo>
                  <a:pt x="308" y="155"/>
                </a:lnTo>
                <a:lnTo>
                  <a:pt x="308" y="154"/>
                </a:lnTo>
                <a:lnTo>
                  <a:pt x="309" y="154"/>
                </a:lnTo>
                <a:lnTo>
                  <a:pt x="309" y="153"/>
                </a:lnTo>
                <a:lnTo>
                  <a:pt x="310" y="152"/>
                </a:lnTo>
                <a:lnTo>
                  <a:pt x="311" y="151"/>
                </a:lnTo>
                <a:lnTo>
                  <a:pt x="312" y="150"/>
                </a:lnTo>
                <a:lnTo>
                  <a:pt x="312" y="149"/>
                </a:lnTo>
                <a:lnTo>
                  <a:pt x="313" y="148"/>
                </a:lnTo>
                <a:lnTo>
                  <a:pt x="314" y="147"/>
                </a:lnTo>
                <a:lnTo>
                  <a:pt x="314" y="146"/>
                </a:lnTo>
                <a:lnTo>
                  <a:pt x="315" y="145"/>
                </a:lnTo>
                <a:lnTo>
                  <a:pt x="316" y="144"/>
                </a:lnTo>
                <a:lnTo>
                  <a:pt x="317" y="143"/>
                </a:lnTo>
                <a:lnTo>
                  <a:pt x="317" y="142"/>
                </a:lnTo>
                <a:lnTo>
                  <a:pt x="318" y="141"/>
                </a:lnTo>
                <a:lnTo>
                  <a:pt x="319" y="140"/>
                </a:lnTo>
                <a:lnTo>
                  <a:pt x="319" y="139"/>
                </a:lnTo>
                <a:lnTo>
                  <a:pt x="320" y="138"/>
                </a:lnTo>
                <a:lnTo>
                  <a:pt x="321" y="138"/>
                </a:lnTo>
                <a:lnTo>
                  <a:pt x="321" y="137"/>
                </a:lnTo>
                <a:lnTo>
                  <a:pt x="322" y="136"/>
                </a:lnTo>
                <a:lnTo>
                  <a:pt x="322" y="135"/>
                </a:lnTo>
                <a:lnTo>
                  <a:pt x="323" y="135"/>
                </a:lnTo>
                <a:lnTo>
                  <a:pt x="323" y="134"/>
                </a:lnTo>
                <a:lnTo>
                  <a:pt x="324" y="133"/>
                </a:lnTo>
                <a:lnTo>
                  <a:pt x="325" y="132"/>
                </a:lnTo>
                <a:lnTo>
                  <a:pt x="326" y="131"/>
                </a:lnTo>
                <a:lnTo>
                  <a:pt x="326" y="130"/>
                </a:lnTo>
                <a:lnTo>
                  <a:pt x="327" y="129"/>
                </a:lnTo>
                <a:lnTo>
                  <a:pt x="328" y="128"/>
                </a:lnTo>
                <a:lnTo>
                  <a:pt x="328" y="127"/>
                </a:lnTo>
                <a:lnTo>
                  <a:pt x="329" y="127"/>
                </a:lnTo>
                <a:lnTo>
                  <a:pt x="330" y="126"/>
                </a:lnTo>
                <a:lnTo>
                  <a:pt x="330" y="125"/>
                </a:lnTo>
                <a:lnTo>
                  <a:pt x="331" y="124"/>
                </a:lnTo>
                <a:lnTo>
                  <a:pt x="332" y="123"/>
                </a:lnTo>
                <a:lnTo>
                  <a:pt x="332" y="122"/>
                </a:lnTo>
                <a:lnTo>
                  <a:pt x="333" y="121"/>
                </a:lnTo>
                <a:lnTo>
                  <a:pt x="334" y="120"/>
                </a:lnTo>
                <a:lnTo>
                  <a:pt x="335" y="119"/>
                </a:lnTo>
                <a:lnTo>
                  <a:pt x="336" y="118"/>
                </a:lnTo>
                <a:lnTo>
                  <a:pt x="336" y="117"/>
                </a:lnTo>
                <a:lnTo>
                  <a:pt x="337" y="116"/>
                </a:lnTo>
                <a:lnTo>
                  <a:pt x="338" y="115"/>
                </a:lnTo>
                <a:lnTo>
                  <a:pt x="338" y="114"/>
                </a:lnTo>
                <a:lnTo>
                  <a:pt x="339" y="114"/>
                </a:lnTo>
                <a:lnTo>
                  <a:pt x="340" y="113"/>
                </a:lnTo>
                <a:lnTo>
                  <a:pt x="340" y="112"/>
                </a:lnTo>
                <a:lnTo>
                  <a:pt x="341" y="112"/>
                </a:lnTo>
                <a:lnTo>
                  <a:pt x="341" y="111"/>
                </a:lnTo>
                <a:lnTo>
                  <a:pt x="342" y="110"/>
                </a:lnTo>
                <a:lnTo>
                  <a:pt x="342" y="109"/>
                </a:lnTo>
                <a:lnTo>
                  <a:pt x="343" y="109"/>
                </a:lnTo>
                <a:lnTo>
                  <a:pt x="343" y="108"/>
                </a:lnTo>
                <a:lnTo>
                  <a:pt x="344" y="107"/>
                </a:lnTo>
                <a:lnTo>
                  <a:pt x="345" y="107"/>
                </a:lnTo>
                <a:lnTo>
                  <a:pt x="345" y="106"/>
                </a:lnTo>
                <a:lnTo>
                  <a:pt x="346" y="105"/>
                </a:lnTo>
                <a:lnTo>
                  <a:pt x="347" y="104"/>
                </a:lnTo>
                <a:lnTo>
                  <a:pt x="347" y="103"/>
                </a:lnTo>
                <a:lnTo>
                  <a:pt x="348" y="103"/>
                </a:lnTo>
                <a:lnTo>
                  <a:pt x="348" y="102"/>
                </a:lnTo>
                <a:lnTo>
                  <a:pt x="349" y="101"/>
                </a:lnTo>
                <a:lnTo>
                  <a:pt x="350" y="101"/>
                </a:lnTo>
                <a:lnTo>
                  <a:pt x="350" y="100"/>
                </a:lnTo>
                <a:lnTo>
                  <a:pt x="351" y="99"/>
                </a:lnTo>
                <a:lnTo>
                  <a:pt x="352" y="98"/>
                </a:lnTo>
                <a:lnTo>
                  <a:pt x="352" y="97"/>
                </a:lnTo>
                <a:lnTo>
                  <a:pt x="353" y="97"/>
                </a:lnTo>
                <a:lnTo>
                  <a:pt x="353" y="96"/>
                </a:lnTo>
                <a:lnTo>
                  <a:pt x="354" y="95"/>
                </a:lnTo>
                <a:lnTo>
                  <a:pt x="355" y="95"/>
                </a:lnTo>
                <a:lnTo>
                  <a:pt x="355" y="94"/>
                </a:lnTo>
                <a:lnTo>
                  <a:pt x="356" y="93"/>
                </a:lnTo>
                <a:lnTo>
                  <a:pt x="357" y="92"/>
                </a:lnTo>
                <a:lnTo>
                  <a:pt x="357" y="91"/>
                </a:lnTo>
                <a:lnTo>
                  <a:pt x="358" y="91"/>
                </a:lnTo>
                <a:lnTo>
                  <a:pt x="358" y="90"/>
                </a:lnTo>
                <a:lnTo>
                  <a:pt x="359" y="90"/>
                </a:lnTo>
                <a:lnTo>
                  <a:pt x="360" y="89"/>
                </a:lnTo>
                <a:lnTo>
                  <a:pt x="360" y="88"/>
                </a:lnTo>
                <a:lnTo>
                  <a:pt x="361" y="88"/>
                </a:lnTo>
                <a:lnTo>
                  <a:pt x="361" y="87"/>
                </a:lnTo>
                <a:lnTo>
                  <a:pt x="362" y="86"/>
                </a:lnTo>
                <a:lnTo>
                  <a:pt x="363" y="85"/>
                </a:lnTo>
                <a:lnTo>
                  <a:pt x="364" y="84"/>
                </a:lnTo>
                <a:lnTo>
                  <a:pt x="365" y="83"/>
                </a:lnTo>
                <a:lnTo>
                  <a:pt x="366" y="82"/>
                </a:lnTo>
                <a:lnTo>
                  <a:pt x="366" y="81"/>
                </a:lnTo>
                <a:lnTo>
                  <a:pt x="367" y="81"/>
                </a:lnTo>
                <a:lnTo>
                  <a:pt x="367" y="80"/>
                </a:lnTo>
                <a:lnTo>
                  <a:pt x="368" y="80"/>
                </a:lnTo>
                <a:lnTo>
                  <a:pt x="368" y="79"/>
                </a:lnTo>
                <a:lnTo>
                  <a:pt x="369" y="79"/>
                </a:lnTo>
                <a:lnTo>
                  <a:pt x="370" y="78"/>
                </a:lnTo>
                <a:lnTo>
                  <a:pt x="370" y="77"/>
                </a:lnTo>
                <a:lnTo>
                  <a:pt x="371" y="77"/>
                </a:lnTo>
                <a:lnTo>
                  <a:pt x="371" y="76"/>
                </a:lnTo>
                <a:lnTo>
                  <a:pt x="372" y="76"/>
                </a:lnTo>
                <a:lnTo>
                  <a:pt x="372" y="75"/>
                </a:lnTo>
                <a:lnTo>
                  <a:pt x="373" y="74"/>
                </a:lnTo>
                <a:lnTo>
                  <a:pt x="374" y="73"/>
                </a:lnTo>
                <a:lnTo>
                  <a:pt x="375" y="73"/>
                </a:lnTo>
                <a:lnTo>
                  <a:pt x="375" y="72"/>
                </a:lnTo>
                <a:lnTo>
                  <a:pt x="376" y="72"/>
                </a:lnTo>
                <a:lnTo>
                  <a:pt x="376" y="71"/>
                </a:lnTo>
                <a:lnTo>
                  <a:pt x="377" y="70"/>
                </a:lnTo>
                <a:lnTo>
                  <a:pt x="378" y="69"/>
                </a:lnTo>
                <a:lnTo>
                  <a:pt x="379" y="68"/>
                </a:lnTo>
                <a:lnTo>
                  <a:pt x="380" y="68"/>
                </a:lnTo>
                <a:lnTo>
                  <a:pt x="380" y="67"/>
                </a:lnTo>
                <a:lnTo>
                  <a:pt x="381" y="67"/>
                </a:lnTo>
                <a:lnTo>
                  <a:pt x="381" y="66"/>
                </a:lnTo>
                <a:lnTo>
                  <a:pt x="382" y="66"/>
                </a:lnTo>
                <a:lnTo>
                  <a:pt x="382" y="65"/>
                </a:lnTo>
                <a:lnTo>
                  <a:pt x="383" y="65"/>
                </a:lnTo>
                <a:lnTo>
                  <a:pt x="383" y="64"/>
                </a:lnTo>
                <a:lnTo>
                  <a:pt x="384" y="63"/>
                </a:lnTo>
                <a:lnTo>
                  <a:pt x="385" y="63"/>
                </a:lnTo>
                <a:lnTo>
                  <a:pt x="385" y="62"/>
                </a:lnTo>
                <a:lnTo>
                  <a:pt x="386" y="62"/>
                </a:lnTo>
                <a:lnTo>
                  <a:pt x="386" y="61"/>
                </a:lnTo>
                <a:lnTo>
                  <a:pt x="387" y="61"/>
                </a:lnTo>
                <a:lnTo>
                  <a:pt x="387" y="60"/>
                </a:lnTo>
                <a:lnTo>
                  <a:pt x="388" y="60"/>
                </a:lnTo>
                <a:lnTo>
                  <a:pt x="388" y="59"/>
                </a:lnTo>
                <a:lnTo>
                  <a:pt x="389" y="59"/>
                </a:lnTo>
                <a:lnTo>
                  <a:pt x="390" y="58"/>
                </a:lnTo>
                <a:lnTo>
                  <a:pt x="391" y="57"/>
                </a:lnTo>
                <a:lnTo>
                  <a:pt x="392" y="56"/>
                </a:lnTo>
                <a:lnTo>
                  <a:pt x="393" y="55"/>
                </a:lnTo>
                <a:lnTo>
                  <a:pt x="394" y="54"/>
                </a:lnTo>
                <a:lnTo>
                  <a:pt x="395" y="54"/>
                </a:lnTo>
                <a:lnTo>
                  <a:pt x="395" y="53"/>
                </a:lnTo>
                <a:lnTo>
                  <a:pt x="396" y="53"/>
                </a:lnTo>
                <a:lnTo>
                  <a:pt x="397" y="52"/>
                </a:lnTo>
                <a:lnTo>
                  <a:pt x="398" y="51"/>
                </a:lnTo>
                <a:lnTo>
                  <a:pt x="399" y="50"/>
                </a:lnTo>
                <a:lnTo>
                  <a:pt x="400" y="50"/>
                </a:lnTo>
                <a:lnTo>
                  <a:pt x="400" y="49"/>
                </a:lnTo>
                <a:lnTo>
                  <a:pt x="401" y="49"/>
                </a:lnTo>
                <a:lnTo>
                  <a:pt x="401" y="48"/>
                </a:lnTo>
                <a:lnTo>
                  <a:pt x="402" y="48"/>
                </a:lnTo>
                <a:lnTo>
                  <a:pt x="403" y="47"/>
                </a:lnTo>
                <a:lnTo>
                  <a:pt x="404" y="46"/>
                </a:lnTo>
                <a:lnTo>
                  <a:pt x="405" y="46"/>
                </a:lnTo>
                <a:lnTo>
                  <a:pt x="405" y="45"/>
                </a:lnTo>
                <a:lnTo>
                  <a:pt x="406" y="45"/>
                </a:lnTo>
                <a:lnTo>
                  <a:pt x="407" y="44"/>
                </a:lnTo>
                <a:lnTo>
                  <a:pt x="408" y="43"/>
                </a:lnTo>
                <a:lnTo>
                  <a:pt x="409" y="42"/>
                </a:lnTo>
                <a:lnTo>
                  <a:pt x="410" y="42"/>
                </a:lnTo>
                <a:lnTo>
                  <a:pt x="411" y="41"/>
                </a:lnTo>
                <a:lnTo>
                  <a:pt x="412" y="40"/>
                </a:lnTo>
                <a:lnTo>
                  <a:pt x="413" y="40"/>
                </a:lnTo>
                <a:lnTo>
                  <a:pt x="413" y="39"/>
                </a:lnTo>
                <a:lnTo>
                  <a:pt x="414" y="39"/>
                </a:lnTo>
                <a:lnTo>
                  <a:pt x="415" y="38"/>
                </a:lnTo>
                <a:lnTo>
                  <a:pt x="416" y="38"/>
                </a:lnTo>
                <a:lnTo>
                  <a:pt x="416" y="37"/>
                </a:lnTo>
                <a:lnTo>
                  <a:pt x="417" y="37"/>
                </a:lnTo>
                <a:lnTo>
                  <a:pt x="418" y="36"/>
                </a:lnTo>
                <a:lnTo>
                  <a:pt x="419" y="35"/>
                </a:lnTo>
                <a:lnTo>
                  <a:pt x="420" y="35"/>
                </a:lnTo>
                <a:lnTo>
                  <a:pt x="421" y="34"/>
                </a:lnTo>
                <a:lnTo>
                  <a:pt x="422" y="34"/>
                </a:lnTo>
                <a:lnTo>
                  <a:pt x="422" y="33"/>
                </a:lnTo>
                <a:lnTo>
                  <a:pt x="423" y="33"/>
                </a:lnTo>
                <a:lnTo>
                  <a:pt x="424" y="32"/>
                </a:lnTo>
                <a:lnTo>
                  <a:pt x="425" y="32"/>
                </a:lnTo>
                <a:lnTo>
                  <a:pt x="426" y="31"/>
                </a:lnTo>
                <a:lnTo>
                  <a:pt x="427" y="31"/>
                </a:lnTo>
                <a:lnTo>
                  <a:pt x="427" y="30"/>
                </a:lnTo>
                <a:lnTo>
                  <a:pt x="428" y="30"/>
                </a:lnTo>
                <a:lnTo>
                  <a:pt x="429" y="29"/>
                </a:lnTo>
                <a:lnTo>
                  <a:pt x="430" y="29"/>
                </a:lnTo>
                <a:lnTo>
                  <a:pt x="431" y="28"/>
                </a:lnTo>
                <a:lnTo>
                  <a:pt x="432" y="28"/>
                </a:lnTo>
                <a:lnTo>
                  <a:pt x="432" y="27"/>
                </a:lnTo>
                <a:lnTo>
                  <a:pt x="433" y="27"/>
                </a:lnTo>
                <a:lnTo>
                  <a:pt x="434" y="26"/>
                </a:lnTo>
                <a:lnTo>
                  <a:pt x="435" y="26"/>
                </a:lnTo>
                <a:lnTo>
                  <a:pt x="436" y="26"/>
                </a:lnTo>
                <a:lnTo>
                  <a:pt x="436" y="25"/>
                </a:lnTo>
                <a:lnTo>
                  <a:pt x="437" y="25"/>
                </a:lnTo>
                <a:lnTo>
                  <a:pt x="438" y="24"/>
                </a:lnTo>
                <a:lnTo>
                  <a:pt x="439" y="24"/>
                </a:lnTo>
                <a:lnTo>
                  <a:pt x="440" y="24"/>
                </a:lnTo>
                <a:lnTo>
                  <a:pt x="440" y="23"/>
                </a:lnTo>
                <a:lnTo>
                  <a:pt x="441" y="23"/>
                </a:lnTo>
                <a:lnTo>
                  <a:pt x="442" y="22"/>
                </a:lnTo>
                <a:lnTo>
                  <a:pt x="443" y="22"/>
                </a:lnTo>
                <a:lnTo>
                  <a:pt x="444" y="21"/>
                </a:lnTo>
                <a:lnTo>
                  <a:pt x="445" y="21"/>
                </a:lnTo>
                <a:lnTo>
                  <a:pt x="446" y="21"/>
                </a:lnTo>
                <a:lnTo>
                  <a:pt x="446" y="20"/>
                </a:lnTo>
                <a:lnTo>
                  <a:pt x="447" y="20"/>
                </a:lnTo>
                <a:lnTo>
                  <a:pt x="448" y="20"/>
                </a:lnTo>
                <a:lnTo>
                  <a:pt x="448" y="19"/>
                </a:lnTo>
                <a:lnTo>
                  <a:pt x="449" y="19"/>
                </a:lnTo>
                <a:lnTo>
                  <a:pt x="450" y="19"/>
                </a:lnTo>
                <a:lnTo>
                  <a:pt x="451" y="18"/>
                </a:lnTo>
                <a:lnTo>
                  <a:pt x="452" y="18"/>
                </a:lnTo>
                <a:lnTo>
                  <a:pt x="453" y="17"/>
                </a:lnTo>
                <a:lnTo>
                  <a:pt x="454" y="17"/>
                </a:lnTo>
                <a:lnTo>
                  <a:pt x="455" y="17"/>
                </a:lnTo>
                <a:lnTo>
                  <a:pt x="456" y="16"/>
                </a:lnTo>
                <a:lnTo>
                  <a:pt x="457" y="16"/>
                </a:lnTo>
                <a:lnTo>
                  <a:pt x="458" y="15"/>
                </a:lnTo>
                <a:lnTo>
                  <a:pt x="459" y="15"/>
                </a:lnTo>
                <a:lnTo>
                  <a:pt x="460" y="15"/>
                </a:lnTo>
                <a:lnTo>
                  <a:pt x="461" y="14"/>
                </a:lnTo>
                <a:lnTo>
                  <a:pt x="462" y="14"/>
                </a:lnTo>
                <a:lnTo>
                  <a:pt x="463" y="14"/>
                </a:lnTo>
                <a:lnTo>
                  <a:pt x="463" y="13"/>
                </a:lnTo>
                <a:lnTo>
                  <a:pt x="464" y="13"/>
                </a:lnTo>
                <a:lnTo>
                  <a:pt x="465" y="13"/>
                </a:lnTo>
                <a:lnTo>
                  <a:pt x="466" y="13"/>
                </a:lnTo>
                <a:lnTo>
                  <a:pt x="466" y="12"/>
                </a:lnTo>
                <a:lnTo>
                  <a:pt x="467" y="12"/>
                </a:lnTo>
                <a:lnTo>
                  <a:pt x="468" y="12"/>
                </a:lnTo>
                <a:lnTo>
                  <a:pt x="469" y="12"/>
                </a:lnTo>
                <a:lnTo>
                  <a:pt x="470" y="11"/>
                </a:lnTo>
                <a:lnTo>
                  <a:pt x="471" y="11"/>
                </a:lnTo>
                <a:lnTo>
                  <a:pt x="472" y="11"/>
                </a:lnTo>
                <a:lnTo>
                  <a:pt x="472" y="10"/>
                </a:lnTo>
                <a:lnTo>
                  <a:pt x="473" y="10"/>
                </a:lnTo>
                <a:lnTo>
                  <a:pt x="474" y="10"/>
                </a:lnTo>
                <a:lnTo>
                  <a:pt x="475" y="10"/>
                </a:lnTo>
                <a:lnTo>
                  <a:pt x="476" y="9"/>
                </a:lnTo>
                <a:lnTo>
                  <a:pt x="477" y="9"/>
                </a:lnTo>
                <a:lnTo>
                  <a:pt x="478" y="9"/>
                </a:lnTo>
                <a:lnTo>
                  <a:pt x="479" y="9"/>
                </a:lnTo>
                <a:lnTo>
                  <a:pt x="480" y="8"/>
                </a:lnTo>
                <a:lnTo>
                  <a:pt x="481" y="8"/>
                </a:lnTo>
                <a:lnTo>
                  <a:pt x="482" y="8"/>
                </a:lnTo>
                <a:lnTo>
                  <a:pt x="483" y="8"/>
                </a:lnTo>
                <a:lnTo>
                  <a:pt x="483" y="7"/>
                </a:lnTo>
                <a:lnTo>
                  <a:pt x="484" y="7"/>
                </a:lnTo>
                <a:lnTo>
                  <a:pt x="485" y="7"/>
                </a:lnTo>
                <a:lnTo>
                  <a:pt x="486" y="7"/>
                </a:lnTo>
                <a:lnTo>
                  <a:pt x="487" y="7"/>
                </a:lnTo>
                <a:lnTo>
                  <a:pt x="487" y="6"/>
                </a:lnTo>
                <a:lnTo>
                  <a:pt x="488" y="6"/>
                </a:lnTo>
                <a:lnTo>
                  <a:pt x="489" y="6"/>
                </a:lnTo>
                <a:lnTo>
                  <a:pt x="490" y="6"/>
                </a:lnTo>
                <a:lnTo>
                  <a:pt x="491" y="6"/>
                </a:lnTo>
                <a:lnTo>
                  <a:pt x="492" y="5"/>
                </a:lnTo>
                <a:lnTo>
                  <a:pt x="493" y="5"/>
                </a:lnTo>
                <a:lnTo>
                  <a:pt x="494" y="5"/>
                </a:lnTo>
                <a:lnTo>
                  <a:pt x="495" y="5"/>
                </a:lnTo>
                <a:lnTo>
                  <a:pt x="496" y="5"/>
                </a:lnTo>
                <a:lnTo>
                  <a:pt x="497" y="4"/>
                </a:lnTo>
                <a:lnTo>
                  <a:pt x="498" y="4"/>
                </a:lnTo>
                <a:lnTo>
                  <a:pt x="499" y="4"/>
                </a:lnTo>
                <a:lnTo>
                  <a:pt x="500" y="4"/>
                </a:lnTo>
                <a:lnTo>
                  <a:pt x="501" y="4"/>
                </a:lnTo>
                <a:lnTo>
                  <a:pt x="502" y="3"/>
                </a:lnTo>
                <a:lnTo>
                  <a:pt x="503" y="3"/>
                </a:lnTo>
                <a:lnTo>
                  <a:pt x="504" y="3"/>
                </a:lnTo>
                <a:lnTo>
                  <a:pt x="505" y="3"/>
                </a:lnTo>
                <a:lnTo>
                  <a:pt x="506" y="3"/>
                </a:lnTo>
                <a:lnTo>
                  <a:pt x="507" y="3"/>
                </a:lnTo>
                <a:lnTo>
                  <a:pt x="508" y="2"/>
                </a:lnTo>
                <a:lnTo>
                  <a:pt x="509" y="2"/>
                </a:lnTo>
                <a:lnTo>
                  <a:pt x="510" y="2"/>
                </a:lnTo>
                <a:lnTo>
                  <a:pt x="511" y="2"/>
                </a:lnTo>
                <a:lnTo>
                  <a:pt x="512" y="2"/>
                </a:lnTo>
                <a:lnTo>
                  <a:pt x="513" y="2"/>
                </a:lnTo>
                <a:lnTo>
                  <a:pt x="514" y="2"/>
                </a:lnTo>
                <a:lnTo>
                  <a:pt x="515" y="1"/>
                </a:lnTo>
                <a:lnTo>
                  <a:pt x="516" y="1"/>
                </a:lnTo>
                <a:lnTo>
                  <a:pt x="517" y="1"/>
                </a:lnTo>
                <a:lnTo>
                  <a:pt x="518" y="1"/>
                </a:lnTo>
                <a:lnTo>
                  <a:pt x="519" y="1"/>
                </a:lnTo>
                <a:lnTo>
                  <a:pt x="520" y="1"/>
                </a:lnTo>
                <a:lnTo>
                  <a:pt x="521" y="1"/>
                </a:lnTo>
                <a:lnTo>
                  <a:pt x="522" y="1"/>
                </a:lnTo>
                <a:lnTo>
                  <a:pt x="523" y="0"/>
                </a:lnTo>
                <a:lnTo>
                  <a:pt x="524" y="0"/>
                </a:lnTo>
                <a:lnTo>
                  <a:pt x="525" y="0"/>
                </a:lnTo>
                <a:lnTo>
                  <a:pt x="526" y="0"/>
                </a:lnTo>
                <a:lnTo>
                  <a:pt x="527" y="0"/>
                </a:lnTo>
                <a:lnTo>
                  <a:pt x="528" y="0"/>
                </a:lnTo>
              </a:path>
            </a:pathLst>
          </a:custGeom>
          <a:noFill/>
          <a:ln w="38100">
            <a:solidFill>
              <a:srgbClr val="0099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5137" name="Freeform 5"/>
          <p:cNvSpPr>
            <a:spLocks/>
          </p:cNvSpPr>
          <p:nvPr/>
        </p:nvSpPr>
        <p:spPr bwMode="auto">
          <a:xfrm>
            <a:off x="990600" y="2209800"/>
            <a:ext cx="7119938" cy="3438525"/>
          </a:xfrm>
          <a:custGeom>
            <a:avLst/>
            <a:gdLst>
              <a:gd name="T0" fmla="*/ 2147483647 w 4485"/>
              <a:gd name="T1" fmla="*/ 2147483647 h 2166"/>
              <a:gd name="T2" fmla="*/ 2147483647 w 4485"/>
              <a:gd name="T3" fmla="*/ 2147483647 h 2166"/>
              <a:gd name="T4" fmla="*/ 2147483647 w 4485"/>
              <a:gd name="T5" fmla="*/ 2147483647 h 2166"/>
              <a:gd name="T6" fmla="*/ 2147483647 w 4485"/>
              <a:gd name="T7" fmla="*/ 2147483647 h 2166"/>
              <a:gd name="T8" fmla="*/ 2147483647 w 4485"/>
              <a:gd name="T9" fmla="*/ 2147483647 h 2166"/>
              <a:gd name="T10" fmla="*/ 2147483647 w 4485"/>
              <a:gd name="T11" fmla="*/ 2147483647 h 2166"/>
              <a:gd name="T12" fmla="*/ 2147483647 w 4485"/>
              <a:gd name="T13" fmla="*/ 2147483647 h 2166"/>
              <a:gd name="T14" fmla="*/ 2147483647 w 4485"/>
              <a:gd name="T15" fmla="*/ 2147483647 h 2166"/>
              <a:gd name="T16" fmla="*/ 2147483647 w 4485"/>
              <a:gd name="T17" fmla="*/ 2147483647 h 2166"/>
              <a:gd name="T18" fmla="*/ 2147483647 w 4485"/>
              <a:gd name="T19" fmla="*/ 2147483647 h 2166"/>
              <a:gd name="T20" fmla="*/ 2147483647 w 4485"/>
              <a:gd name="T21" fmla="*/ 2147483647 h 2166"/>
              <a:gd name="T22" fmla="*/ 2147483647 w 4485"/>
              <a:gd name="T23" fmla="*/ 2147483647 h 2166"/>
              <a:gd name="T24" fmla="*/ 2147483647 w 4485"/>
              <a:gd name="T25" fmla="*/ 2147483647 h 2166"/>
              <a:gd name="T26" fmla="*/ 2147483647 w 4485"/>
              <a:gd name="T27" fmla="*/ 2147483647 h 2166"/>
              <a:gd name="T28" fmla="*/ 2147483647 w 4485"/>
              <a:gd name="T29" fmla="*/ 2147483647 h 2166"/>
              <a:gd name="T30" fmla="*/ 2147483647 w 4485"/>
              <a:gd name="T31" fmla="*/ 2147483647 h 2166"/>
              <a:gd name="T32" fmla="*/ 2147483647 w 4485"/>
              <a:gd name="T33" fmla="*/ 2147483647 h 2166"/>
              <a:gd name="T34" fmla="*/ 2147483647 w 4485"/>
              <a:gd name="T35" fmla="*/ 2147483647 h 2166"/>
              <a:gd name="T36" fmla="*/ 2147483647 w 4485"/>
              <a:gd name="T37" fmla="*/ 2147483647 h 2166"/>
              <a:gd name="T38" fmla="*/ 2147483647 w 4485"/>
              <a:gd name="T39" fmla="*/ 2147483647 h 2166"/>
              <a:gd name="T40" fmla="*/ 2147483647 w 4485"/>
              <a:gd name="T41" fmla="*/ 2147483647 h 2166"/>
              <a:gd name="T42" fmla="*/ 2147483647 w 4485"/>
              <a:gd name="T43" fmla="*/ 2147483647 h 2166"/>
              <a:gd name="T44" fmla="*/ 2147483647 w 4485"/>
              <a:gd name="T45" fmla="*/ 2147483647 h 2166"/>
              <a:gd name="T46" fmla="*/ 2147483647 w 4485"/>
              <a:gd name="T47" fmla="*/ 2147483647 h 2166"/>
              <a:gd name="T48" fmla="*/ 2147483647 w 4485"/>
              <a:gd name="T49" fmla="*/ 2147483647 h 2166"/>
              <a:gd name="T50" fmla="*/ 2147483647 w 4485"/>
              <a:gd name="T51" fmla="*/ 2147483647 h 2166"/>
              <a:gd name="T52" fmla="*/ 2147483647 w 4485"/>
              <a:gd name="T53" fmla="*/ 2147483647 h 2166"/>
              <a:gd name="T54" fmla="*/ 2147483647 w 4485"/>
              <a:gd name="T55" fmla="*/ 2147483647 h 2166"/>
              <a:gd name="T56" fmla="*/ 2147483647 w 4485"/>
              <a:gd name="T57" fmla="*/ 2147483647 h 2166"/>
              <a:gd name="T58" fmla="*/ 2147483647 w 4485"/>
              <a:gd name="T59" fmla="*/ 2147483647 h 2166"/>
              <a:gd name="T60" fmla="*/ 2147483647 w 4485"/>
              <a:gd name="T61" fmla="*/ 2147483647 h 2166"/>
              <a:gd name="T62" fmla="*/ 2147483647 w 4485"/>
              <a:gd name="T63" fmla="*/ 2147483647 h 2166"/>
              <a:gd name="T64" fmla="*/ 2147483647 w 4485"/>
              <a:gd name="T65" fmla="*/ 2147483647 h 2166"/>
              <a:gd name="T66" fmla="*/ 2147483647 w 4485"/>
              <a:gd name="T67" fmla="*/ 2147483647 h 2166"/>
              <a:gd name="T68" fmla="*/ 2147483647 w 4485"/>
              <a:gd name="T69" fmla="*/ 2147483647 h 2166"/>
              <a:gd name="T70" fmla="*/ 2147483647 w 4485"/>
              <a:gd name="T71" fmla="*/ 2147483647 h 2166"/>
              <a:gd name="T72" fmla="*/ 2147483647 w 4485"/>
              <a:gd name="T73" fmla="*/ 2147483647 h 2166"/>
              <a:gd name="T74" fmla="*/ 2147483647 w 4485"/>
              <a:gd name="T75" fmla="*/ 2147483647 h 2166"/>
              <a:gd name="T76" fmla="*/ 2147483647 w 4485"/>
              <a:gd name="T77" fmla="*/ 2147483647 h 2166"/>
              <a:gd name="T78" fmla="*/ 2147483647 w 4485"/>
              <a:gd name="T79" fmla="*/ 2147483647 h 2166"/>
              <a:gd name="T80" fmla="*/ 2147483647 w 4485"/>
              <a:gd name="T81" fmla="*/ 2147483647 h 2166"/>
              <a:gd name="T82" fmla="*/ 2147483647 w 4485"/>
              <a:gd name="T83" fmla="*/ 2147483647 h 2166"/>
              <a:gd name="T84" fmla="*/ 2147483647 w 4485"/>
              <a:gd name="T85" fmla="*/ 0 h 2166"/>
              <a:gd name="T86" fmla="*/ 2147483647 w 4485"/>
              <a:gd name="T87" fmla="*/ 0 h 2166"/>
              <a:gd name="T88" fmla="*/ 2147483647 w 4485"/>
              <a:gd name="T89" fmla="*/ 0 h 2166"/>
              <a:gd name="T90" fmla="*/ 2147483647 w 4485"/>
              <a:gd name="T91" fmla="*/ 0 h 2166"/>
              <a:gd name="T92" fmla="*/ 2147483647 w 4485"/>
              <a:gd name="T93" fmla="*/ 0 h 2166"/>
              <a:gd name="T94" fmla="*/ 2147483647 w 4485"/>
              <a:gd name="T95" fmla="*/ 0 h 2166"/>
              <a:gd name="T96" fmla="*/ 2147483647 w 4485"/>
              <a:gd name="T97" fmla="*/ 0 h 2166"/>
              <a:gd name="T98" fmla="*/ 2147483647 w 4485"/>
              <a:gd name="T99" fmla="*/ 0 h 2166"/>
              <a:gd name="T100" fmla="*/ 2147483647 w 4485"/>
              <a:gd name="T101" fmla="*/ 0 h 2166"/>
              <a:gd name="T102" fmla="*/ 2147483647 w 4485"/>
              <a:gd name="T103" fmla="*/ 0 h 2166"/>
              <a:gd name="T104" fmla="*/ 2147483647 w 4485"/>
              <a:gd name="T105" fmla="*/ 0 h 2166"/>
              <a:gd name="T106" fmla="*/ 2147483647 w 4485"/>
              <a:gd name="T107" fmla="*/ 0 h 2166"/>
              <a:gd name="T108" fmla="*/ 2147483647 w 4485"/>
              <a:gd name="T109" fmla="*/ 0 h 2166"/>
              <a:gd name="T110" fmla="*/ 2147483647 w 4485"/>
              <a:gd name="T111" fmla="*/ 0 h 2166"/>
              <a:gd name="T112" fmla="*/ 2147483647 w 4485"/>
              <a:gd name="T113" fmla="*/ 0 h 2166"/>
              <a:gd name="T114" fmla="*/ 2147483647 w 4485"/>
              <a:gd name="T115" fmla="*/ 0 h 2166"/>
              <a:gd name="T116" fmla="*/ 2147483647 w 4485"/>
              <a:gd name="T117" fmla="*/ 0 h 2166"/>
              <a:gd name="T118" fmla="*/ 2147483647 w 4485"/>
              <a:gd name="T119" fmla="*/ 0 h 2166"/>
              <a:gd name="T120" fmla="*/ 2147483647 w 4485"/>
              <a:gd name="T121" fmla="*/ 0 h 2166"/>
              <a:gd name="T122" fmla="*/ 2147483647 w 4485"/>
              <a:gd name="T123" fmla="*/ 0 h 2166"/>
              <a:gd name="T124" fmla="*/ 2147483647 w 4485"/>
              <a:gd name="T125" fmla="*/ 0 h 216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4485"/>
              <a:gd name="T190" fmla="*/ 0 h 2166"/>
              <a:gd name="T191" fmla="*/ 4485 w 4485"/>
              <a:gd name="T192" fmla="*/ 2166 h 216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4485" h="2166">
                <a:moveTo>
                  <a:pt x="0" y="2166"/>
                </a:moveTo>
                <a:lnTo>
                  <a:pt x="0" y="2166"/>
                </a:lnTo>
                <a:lnTo>
                  <a:pt x="9" y="2160"/>
                </a:lnTo>
                <a:lnTo>
                  <a:pt x="18" y="2160"/>
                </a:lnTo>
                <a:lnTo>
                  <a:pt x="27" y="2160"/>
                </a:lnTo>
                <a:lnTo>
                  <a:pt x="37" y="2160"/>
                </a:lnTo>
                <a:lnTo>
                  <a:pt x="46" y="2160"/>
                </a:lnTo>
                <a:lnTo>
                  <a:pt x="55" y="2160"/>
                </a:lnTo>
                <a:lnTo>
                  <a:pt x="64" y="2160"/>
                </a:lnTo>
                <a:lnTo>
                  <a:pt x="73" y="2160"/>
                </a:lnTo>
                <a:lnTo>
                  <a:pt x="82" y="2160"/>
                </a:lnTo>
                <a:lnTo>
                  <a:pt x="91" y="2160"/>
                </a:lnTo>
                <a:lnTo>
                  <a:pt x="101" y="2154"/>
                </a:lnTo>
                <a:lnTo>
                  <a:pt x="110" y="2154"/>
                </a:lnTo>
                <a:lnTo>
                  <a:pt x="119" y="2154"/>
                </a:lnTo>
                <a:lnTo>
                  <a:pt x="128" y="2154"/>
                </a:lnTo>
                <a:lnTo>
                  <a:pt x="137" y="2154"/>
                </a:lnTo>
                <a:lnTo>
                  <a:pt x="146" y="2154"/>
                </a:lnTo>
                <a:lnTo>
                  <a:pt x="156" y="2154"/>
                </a:lnTo>
                <a:lnTo>
                  <a:pt x="165" y="2154"/>
                </a:lnTo>
                <a:lnTo>
                  <a:pt x="174" y="2148"/>
                </a:lnTo>
                <a:lnTo>
                  <a:pt x="183" y="2148"/>
                </a:lnTo>
                <a:lnTo>
                  <a:pt x="192" y="2148"/>
                </a:lnTo>
                <a:lnTo>
                  <a:pt x="201" y="2148"/>
                </a:lnTo>
                <a:lnTo>
                  <a:pt x="210" y="2148"/>
                </a:lnTo>
                <a:lnTo>
                  <a:pt x="220" y="2148"/>
                </a:lnTo>
                <a:lnTo>
                  <a:pt x="229" y="2148"/>
                </a:lnTo>
                <a:lnTo>
                  <a:pt x="229" y="2142"/>
                </a:lnTo>
                <a:lnTo>
                  <a:pt x="238" y="2142"/>
                </a:lnTo>
                <a:lnTo>
                  <a:pt x="247" y="2142"/>
                </a:lnTo>
                <a:lnTo>
                  <a:pt x="256" y="2142"/>
                </a:lnTo>
                <a:lnTo>
                  <a:pt x="265" y="2142"/>
                </a:lnTo>
                <a:lnTo>
                  <a:pt x="274" y="2142"/>
                </a:lnTo>
                <a:lnTo>
                  <a:pt x="284" y="2142"/>
                </a:lnTo>
                <a:lnTo>
                  <a:pt x="293" y="2136"/>
                </a:lnTo>
                <a:lnTo>
                  <a:pt x="302" y="2136"/>
                </a:lnTo>
                <a:lnTo>
                  <a:pt x="311" y="2136"/>
                </a:lnTo>
                <a:lnTo>
                  <a:pt x="320" y="2136"/>
                </a:lnTo>
                <a:lnTo>
                  <a:pt x="329" y="2136"/>
                </a:lnTo>
                <a:lnTo>
                  <a:pt x="339" y="2130"/>
                </a:lnTo>
                <a:lnTo>
                  <a:pt x="348" y="2130"/>
                </a:lnTo>
                <a:lnTo>
                  <a:pt x="357" y="2130"/>
                </a:lnTo>
                <a:lnTo>
                  <a:pt x="366" y="2130"/>
                </a:lnTo>
                <a:lnTo>
                  <a:pt x="375" y="2130"/>
                </a:lnTo>
                <a:lnTo>
                  <a:pt x="384" y="2124"/>
                </a:lnTo>
                <a:lnTo>
                  <a:pt x="393" y="2124"/>
                </a:lnTo>
                <a:lnTo>
                  <a:pt x="403" y="2124"/>
                </a:lnTo>
                <a:lnTo>
                  <a:pt x="412" y="2124"/>
                </a:lnTo>
                <a:lnTo>
                  <a:pt x="421" y="2118"/>
                </a:lnTo>
                <a:lnTo>
                  <a:pt x="430" y="2118"/>
                </a:lnTo>
                <a:lnTo>
                  <a:pt x="439" y="2118"/>
                </a:lnTo>
                <a:lnTo>
                  <a:pt x="448" y="2118"/>
                </a:lnTo>
                <a:lnTo>
                  <a:pt x="457" y="2118"/>
                </a:lnTo>
                <a:lnTo>
                  <a:pt x="457" y="2112"/>
                </a:lnTo>
                <a:lnTo>
                  <a:pt x="467" y="2112"/>
                </a:lnTo>
                <a:lnTo>
                  <a:pt x="476" y="2112"/>
                </a:lnTo>
                <a:lnTo>
                  <a:pt x="485" y="2112"/>
                </a:lnTo>
                <a:lnTo>
                  <a:pt x="494" y="2106"/>
                </a:lnTo>
                <a:lnTo>
                  <a:pt x="503" y="2106"/>
                </a:lnTo>
                <a:lnTo>
                  <a:pt x="512" y="2106"/>
                </a:lnTo>
                <a:lnTo>
                  <a:pt x="522" y="2106"/>
                </a:lnTo>
                <a:lnTo>
                  <a:pt x="531" y="2100"/>
                </a:lnTo>
                <a:lnTo>
                  <a:pt x="540" y="2100"/>
                </a:lnTo>
                <a:lnTo>
                  <a:pt x="549" y="2100"/>
                </a:lnTo>
                <a:lnTo>
                  <a:pt x="558" y="2094"/>
                </a:lnTo>
                <a:lnTo>
                  <a:pt x="567" y="2094"/>
                </a:lnTo>
                <a:lnTo>
                  <a:pt x="576" y="2094"/>
                </a:lnTo>
                <a:lnTo>
                  <a:pt x="586" y="2094"/>
                </a:lnTo>
                <a:lnTo>
                  <a:pt x="586" y="2088"/>
                </a:lnTo>
                <a:lnTo>
                  <a:pt x="595" y="2088"/>
                </a:lnTo>
                <a:lnTo>
                  <a:pt x="604" y="2088"/>
                </a:lnTo>
                <a:lnTo>
                  <a:pt x="613" y="2088"/>
                </a:lnTo>
                <a:lnTo>
                  <a:pt x="613" y="2082"/>
                </a:lnTo>
                <a:lnTo>
                  <a:pt x="622" y="2082"/>
                </a:lnTo>
                <a:lnTo>
                  <a:pt x="631" y="2082"/>
                </a:lnTo>
                <a:lnTo>
                  <a:pt x="640" y="2076"/>
                </a:lnTo>
                <a:lnTo>
                  <a:pt x="650" y="2076"/>
                </a:lnTo>
                <a:lnTo>
                  <a:pt x="659" y="2076"/>
                </a:lnTo>
                <a:lnTo>
                  <a:pt x="668" y="2070"/>
                </a:lnTo>
                <a:lnTo>
                  <a:pt x="677" y="2070"/>
                </a:lnTo>
                <a:lnTo>
                  <a:pt x="686" y="2070"/>
                </a:lnTo>
                <a:lnTo>
                  <a:pt x="686" y="2064"/>
                </a:lnTo>
                <a:lnTo>
                  <a:pt x="695" y="2064"/>
                </a:lnTo>
                <a:lnTo>
                  <a:pt x="705" y="2064"/>
                </a:lnTo>
                <a:lnTo>
                  <a:pt x="714" y="2064"/>
                </a:lnTo>
                <a:lnTo>
                  <a:pt x="714" y="2058"/>
                </a:lnTo>
                <a:lnTo>
                  <a:pt x="723" y="2058"/>
                </a:lnTo>
                <a:lnTo>
                  <a:pt x="732" y="2058"/>
                </a:lnTo>
                <a:lnTo>
                  <a:pt x="732" y="2052"/>
                </a:lnTo>
                <a:lnTo>
                  <a:pt x="741" y="2052"/>
                </a:lnTo>
                <a:lnTo>
                  <a:pt x="750" y="2052"/>
                </a:lnTo>
                <a:lnTo>
                  <a:pt x="759" y="2046"/>
                </a:lnTo>
                <a:lnTo>
                  <a:pt x="769" y="2046"/>
                </a:lnTo>
                <a:lnTo>
                  <a:pt x="778" y="2040"/>
                </a:lnTo>
                <a:lnTo>
                  <a:pt x="787" y="2040"/>
                </a:lnTo>
                <a:lnTo>
                  <a:pt x="796" y="2040"/>
                </a:lnTo>
                <a:lnTo>
                  <a:pt x="796" y="2034"/>
                </a:lnTo>
                <a:lnTo>
                  <a:pt x="805" y="2034"/>
                </a:lnTo>
                <a:lnTo>
                  <a:pt x="814" y="2034"/>
                </a:lnTo>
                <a:lnTo>
                  <a:pt x="814" y="2028"/>
                </a:lnTo>
                <a:lnTo>
                  <a:pt x="823" y="2028"/>
                </a:lnTo>
                <a:lnTo>
                  <a:pt x="833" y="2028"/>
                </a:lnTo>
                <a:lnTo>
                  <a:pt x="842" y="2022"/>
                </a:lnTo>
                <a:lnTo>
                  <a:pt x="851" y="2022"/>
                </a:lnTo>
                <a:lnTo>
                  <a:pt x="860" y="2016"/>
                </a:lnTo>
                <a:lnTo>
                  <a:pt x="869" y="2016"/>
                </a:lnTo>
                <a:lnTo>
                  <a:pt x="869" y="2010"/>
                </a:lnTo>
                <a:lnTo>
                  <a:pt x="878" y="2010"/>
                </a:lnTo>
                <a:lnTo>
                  <a:pt x="888" y="2010"/>
                </a:lnTo>
                <a:lnTo>
                  <a:pt x="897" y="2004"/>
                </a:lnTo>
                <a:lnTo>
                  <a:pt x="906" y="2004"/>
                </a:lnTo>
                <a:lnTo>
                  <a:pt x="906" y="1998"/>
                </a:lnTo>
                <a:lnTo>
                  <a:pt x="915" y="1998"/>
                </a:lnTo>
                <a:lnTo>
                  <a:pt x="924" y="1992"/>
                </a:lnTo>
                <a:lnTo>
                  <a:pt x="933" y="1992"/>
                </a:lnTo>
                <a:lnTo>
                  <a:pt x="942" y="1986"/>
                </a:lnTo>
                <a:lnTo>
                  <a:pt x="952" y="1986"/>
                </a:lnTo>
                <a:lnTo>
                  <a:pt x="952" y="1980"/>
                </a:lnTo>
                <a:lnTo>
                  <a:pt x="961" y="1980"/>
                </a:lnTo>
                <a:lnTo>
                  <a:pt x="970" y="1980"/>
                </a:lnTo>
                <a:lnTo>
                  <a:pt x="979" y="1974"/>
                </a:lnTo>
                <a:lnTo>
                  <a:pt x="988" y="1974"/>
                </a:lnTo>
                <a:lnTo>
                  <a:pt x="988" y="1968"/>
                </a:lnTo>
                <a:lnTo>
                  <a:pt x="997" y="1968"/>
                </a:lnTo>
                <a:lnTo>
                  <a:pt x="997" y="1962"/>
                </a:lnTo>
                <a:lnTo>
                  <a:pt x="1006" y="1962"/>
                </a:lnTo>
                <a:lnTo>
                  <a:pt x="1016" y="1956"/>
                </a:lnTo>
                <a:lnTo>
                  <a:pt x="1025" y="1956"/>
                </a:lnTo>
                <a:lnTo>
                  <a:pt x="1034" y="1950"/>
                </a:lnTo>
                <a:lnTo>
                  <a:pt x="1043" y="1950"/>
                </a:lnTo>
                <a:lnTo>
                  <a:pt x="1043" y="1944"/>
                </a:lnTo>
                <a:lnTo>
                  <a:pt x="1052" y="1944"/>
                </a:lnTo>
                <a:lnTo>
                  <a:pt x="1061" y="1938"/>
                </a:lnTo>
                <a:lnTo>
                  <a:pt x="1071" y="1938"/>
                </a:lnTo>
                <a:lnTo>
                  <a:pt x="1071" y="1932"/>
                </a:lnTo>
                <a:lnTo>
                  <a:pt x="1080" y="1932"/>
                </a:lnTo>
                <a:lnTo>
                  <a:pt x="1089" y="1926"/>
                </a:lnTo>
                <a:lnTo>
                  <a:pt x="1098" y="1920"/>
                </a:lnTo>
                <a:lnTo>
                  <a:pt x="1107" y="1920"/>
                </a:lnTo>
                <a:lnTo>
                  <a:pt x="1116" y="1914"/>
                </a:lnTo>
                <a:lnTo>
                  <a:pt x="1125" y="1908"/>
                </a:lnTo>
                <a:lnTo>
                  <a:pt x="1135" y="1908"/>
                </a:lnTo>
                <a:lnTo>
                  <a:pt x="1135" y="1902"/>
                </a:lnTo>
                <a:lnTo>
                  <a:pt x="1144" y="1902"/>
                </a:lnTo>
                <a:lnTo>
                  <a:pt x="1144" y="1896"/>
                </a:lnTo>
                <a:lnTo>
                  <a:pt x="1153" y="1896"/>
                </a:lnTo>
                <a:lnTo>
                  <a:pt x="1162" y="1896"/>
                </a:lnTo>
                <a:lnTo>
                  <a:pt x="1162" y="1890"/>
                </a:lnTo>
                <a:lnTo>
                  <a:pt x="1171" y="1890"/>
                </a:lnTo>
                <a:lnTo>
                  <a:pt x="1171" y="1884"/>
                </a:lnTo>
                <a:lnTo>
                  <a:pt x="1180" y="1884"/>
                </a:lnTo>
                <a:lnTo>
                  <a:pt x="1180" y="1878"/>
                </a:lnTo>
                <a:lnTo>
                  <a:pt x="1189" y="1878"/>
                </a:lnTo>
                <a:lnTo>
                  <a:pt x="1199" y="1872"/>
                </a:lnTo>
                <a:lnTo>
                  <a:pt x="1208" y="1872"/>
                </a:lnTo>
                <a:lnTo>
                  <a:pt x="1208" y="1866"/>
                </a:lnTo>
                <a:lnTo>
                  <a:pt x="1217" y="1866"/>
                </a:lnTo>
                <a:lnTo>
                  <a:pt x="1217" y="1860"/>
                </a:lnTo>
                <a:lnTo>
                  <a:pt x="1226" y="1860"/>
                </a:lnTo>
                <a:lnTo>
                  <a:pt x="1226" y="1854"/>
                </a:lnTo>
                <a:lnTo>
                  <a:pt x="1235" y="1854"/>
                </a:lnTo>
                <a:lnTo>
                  <a:pt x="1244" y="1848"/>
                </a:lnTo>
                <a:lnTo>
                  <a:pt x="1253" y="1848"/>
                </a:lnTo>
                <a:lnTo>
                  <a:pt x="1253" y="1842"/>
                </a:lnTo>
                <a:lnTo>
                  <a:pt x="1263" y="1842"/>
                </a:lnTo>
                <a:lnTo>
                  <a:pt x="1263" y="1836"/>
                </a:lnTo>
                <a:lnTo>
                  <a:pt x="1272" y="1836"/>
                </a:lnTo>
                <a:lnTo>
                  <a:pt x="1272" y="1830"/>
                </a:lnTo>
                <a:lnTo>
                  <a:pt x="1281" y="1830"/>
                </a:lnTo>
                <a:lnTo>
                  <a:pt x="1281" y="1824"/>
                </a:lnTo>
                <a:lnTo>
                  <a:pt x="1290" y="1824"/>
                </a:lnTo>
                <a:lnTo>
                  <a:pt x="1299" y="1818"/>
                </a:lnTo>
                <a:lnTo>
                  <a:pt x="1308" y="1812"/>
                </a:lnTo>
                <a:lnTo>
                  <a:pt x="1318" y="1806"/>
                </a:lnTo>
                <a:lnTo>
                  <a:pt x="1327" y="1800"/>
                </a:lnTo>
                <a:lnTo>
                  <a:pt x="1336" y="1794"/>
                </a:lnTo>
                <a:lnTo>
                  <a:pt x="1345" y="1794"/>
                </a:lnTo>
                <a:lnTo>
                  <a:pt x="1345" y="1788"/>
                </a:lnTo>
                <a:lnTo>
                  <a:pt x="1354" y="1788"/>
                </a:lnTo>
                <a:lnTo>
                  <a:pt x="1354" y="1782"/>
                </a:lnTo>
                <a:lnTo>
                  <a:pt x="1363" y="1782"/>
                </a:lnTo>
                <a:lnTo>
                  <a:pt x="1363" y="1776"/>
                </a:lnTo>
                <a:lnTo>
                  <a:pt x="1372" y="1776"/>
                </a:lnTo>
                <a:lnTo>
                  <a:pt x="1372" y="1770"/>
                </a:lnTo>
                <a:lnTo>
                  <a:pt x="1382" y="1770"/>
                </a:lnTo>
                <a:lnTo>
                  <a:pt x="1391" y="1764"/>
                </a:lnTo>
                <a:lnTo>
                  <a:pt x="1400" y="1758"/>
                </a:lnTo>
                <a:lnTo>
                  <a:pt x="1400" y="1752"/>
                </a:lnTo>
                <a:lnTo>
                  <a:pt x="1409" y="1752"/>
                </a:lnTo>
                <a:lnTo>
                  <a:pt x="1409" y="1746"/>
                </a:lnTo>
                <a:lnTo>
                  <a:pt x="1418" y="1746"/>
                </a:lnTo>
                <a:lnTo>
                  <a:pt x="1418" y="1740"/>
                </a:lnTo>
                <a:lnTo>
                  <a:pt x="1427" y="1740"/>
                </a:lnTo>
                <a:lnTo>
                  <a:pt x="1436" y="1734"/>
                </a:lnTo>
                <a:lnTo>
                  <a:pt x="1446" y="1728"/>
                </a:lnTo>
                <a:lnTo>
                  <a:pt x="1446" y="1722"/>
                </a:lnTo>
                <a:lnTo>
                  <a:pt x="1455" y="1722"/>
                </a:lnTo>
                <a:lnTo>
                  <a:pt x="1455" y="1716"/>
                </a:lnTo>
                <a:lnTo>
                  <a:pt x="1464" y="1716"/>
                </a:lnTo>
                <a:lnTo>
                  <a:pt x="1473" y="1710"/>
                </a:lnTo>
                <a:lnTo>
                  <a:pt x="1482" y="1704"/>
                </a:lnTo>
                <a:lnTo>
                  <a:pt x="1482" y="1698"/>
                </a:lnTo>
                <a:lnTo>
                  <a:pt x="1491" y="1698"/>
                </a:lnTo>
                <a:lnTo>
                  <a:pt x="1491" y="1692"/>
                </a:lnTo>
                <a:lnTo>
                  <a:pt x="1501" y="1692"/>
                </a:lnTo>
                <a:lnTo>
                  <a:pt x="1501" y="1686"/>
                </a:lnTo>
                <a:lnTo>
                  <a:pt x="1510" y="1686"/>
                </a:lnTo>
                <a:lnTo>
                  <a:pt x="1519" y="1680"/>
                </a:lnTo>
                <a:lnTo>
                  <a:pt x="1519" y="1674"/>
                </a:lnTo>
                <a:lnTo>
                  <a:pt x="1528" y="1674"/>
                </a:lnTo>
                <a:lnTo>
                  <a:pt x="1528" y="1668"/>
                </a:lnTo>
                <a:lnTo>
                  <a:pt x="1537" y="1668"/>
                </a:lnTo>
                <a:lnTo>
                  <a:pt x="1537" y="1662"/>
                </a:lnTo>
                <a:lnTo>
                  <a:pt x="1546" y="1656"/>
                </a:lnTo>
                <a:lnTo>
                  <a:pt x="1555" y="1650"/>
                </a:lnTo>
                <a:lnTo>
                  <a:pt x="1565" y="1644"/>
                </a:lnTo>
                <a:lnTo>
                  <a:pt x="1574" y="1638"/>
                </a:lnTo>
                <a:lnTo>
                  <a:pt x="1583" y="1632"/>
                </a:lnTo>
                <a:lnTo>
                  <a:pt x="1583" y="1626"/>
                </a:lnTo>
                <a:lnTo>
                  <a:pt x="1592" y="1626"/>
                </a:lnTo>
                <a:lnTo>
                  <a:pt x="1592" y="1620"/>
                </a:lnTo>
                <a:lnTo>
                  <a:pt x="1601" y="1614"/>
                </a:lnTo>
                <a:lnTo>
                  <a:pt x="1610" y="1614"/>
                </a:lnTo>
                <a:lnTo>
                  <a:pt x="1610" y="1608"/>
                </a:lnTo>
                <a:lnTo>
                  <a:pt x="1619" y="1608"/>
                </a:lnTo>
                <a:lnTo>
                  <a:pt x="1619" y="1602"/>
                </a:lnTo>
                <a:lnTo>
                  <a:pt x="1629" y="1596"/>
                </a:lnTo>
                <a:lnTo>
                  <a:pt x="1638" y="1590"/>
                </a:lnTo>
                <a:lnTo>
                  <a:pt x="1638" y="1584"/>
                </a:lnTo>
                <a:lnTo>
                  <a:pt x="1647" y="1584"/>
                </a:lnTo>
                <a:lnTo>
                  <a:pt x="1656" y="1578"/>
                </a:lnTo>
                <a:lnTo>
                  <a:pt x="1656" y="1572"/>
                </a:lnTo>
                <a:lnTo>
                  <a:pt x="1665" y="1572"/>
                </a:lnTo>
                <a:lnTo>
                  <a:pt x="1665" y="1566"/>
                </a:lnTo>
                <a:lnTo>
                  <a:pt x="1674" y="1560"/>
                </a:lnTo>
                <a:lnTo>
                  <a:pt x="1684" y="1554"/>
                </a:lnTo>
                <a:lnTo>
                  <a:pt x="1684" y="1548"/>
                </a:lnTo>
                <a:lnTo>
                  <a:pt x="1693" y="1548"/>
                </a:lnTo>
                <a:lnTo>
                  <a:pt x="1702" y="1542"/>
                </a:lnTo>
                <a:lnTo>
                  <a:pt x="1702" y="1536"/>
                </a:lnTo>
                <a:lnTo>
                  <a:pt x="1711" y="1536"/>
                </a:lnTo>
                <a:lnTo>
                  <a:pt x="1711" y="1530"/>
                </a:lnTo>
                <a:lnTo>
                  <a:pt x="1720" y="1524"/>
                </a:lnTo>
                <a:lnTo>
                  <a:pt x="1729" y="1518"/>
                </a:lnTo>
                <a:lnTo>
                  <a:pt x="1729" y="1512"/>
                </a:lnTo>
                <a:lnTo>
                  <a:pt x="1738" y="1512"/>
                </a:lnTo>
                <a:lnTo>
                  <a:pt x="1748" y="1506"/>
                </a:lnTo>
                <a:lnTo>
                  <a:pt x="1748" y="1500"/>
                </a:lnTo>
                <a:lnTo>
                  <a:pt x="1757" y="1494"/>
                </a:lnTo>
                <a:lnTo>
                  <a:pt x="1766" y="1488"/>
                </a:lnTo>
                <a:lnTo>
                  <a:pt x="1766" y="1482"/>
                </a:lnTo>
                <a:lnTo>
                  <a:pt x="1775" y="1482"/>
                </a:lnTo>
                <a:lnTo>
                  <a:pt x="1775" y="1476"/>
                </a:lnTo>
                <a:lnTo>
                  <a:pt x="1784" y="1470"/>
                </a:lnTo>
                <a:lnTo>
                  <a:pt x="1793" y="1470"/>
                </a:lnTo>
                <a:lnTo>
                  <a:pt x="1793" y="1464"/>
                </a:lnTo>
                <a:lnTo>
                  <a:pt x="1802" y="1458"/>
                </a:lnTo>
                <a:lnTo>
                  <a:pt x="1802" y="1452"/>
                </a:lnTo>
                <a:lnTo>
                  <a:pt x="1812" y="1452"/>
                </a:lnTo>
                <a:lnTo>
                  <a:pt x="1812" y="1446"/>
                </a:lnTo>
                <a:lnTo>
                  <a:pt x="1821" y="1440"/>
                </a:lnTo>
                <a:lnTo>
                  <a:pt x="1830" y="1434"/>
                </a:lnTo>
                <a:lnTo>
                  <a:pt x="1839" y="1428"/>
                </a:lnTo>
                <a:lnTo>
                  <a:pt x="1839" y="1422"/>
                </a:lnTo>
                <a:lnTo>
                  <a:pt x="1848" y="1422"/>
                </a:lnTo>
                <a:lnTo>
                  <a:pt x="1848" y="1416"/>
                </a:lnTo>
                <a:lnTo>
                  <a:pt x="1857" y="1410"/>
                </a:lnTo>
                <a:lnTo>
                  <a:pt x="1857" y="1404"/>
                </a:lnTo>
                <a:lnTo>
                  <a:pt x="1867" y="1404"/>
                </a:lnTo>
                <a:lnTo>
                  <a:pt x="1867" y="1398"/>
                </a:lnTo>
                <a:lnTo>
                  <a:pt x="1876" y="1392"/>
                </a:lnTo>
                <a:lnTo>
                  <a:pt x="1885" y="1392"/>
                </a:lnTo>
                <a:lnTo>
                  <a:pt x="1885" y="1386"/>
                </a:lnTo>
                <a:lnTo>
                  <a:pt x="1894" y="1380"/>
                </a:lnTo>
                <a:lnTo>
                  <a:pt x="1894" y="1374"/>
                </a:lnTo>
                <a:lnTo>
                  <a:pt x="1903" y="1374"/>
                </a:lnTo>
                <a:lnTo>
                  <a:pt x="1903" y="1368"/>
                </a:lnTo>
                <a:lnTo>
                  <a:pt x="1912" y="1362"/>
                </a:lnTo>
                <a:lnTo>
                  <a:pt x="1912" y="1356"/>
                </a:lnTo>
                <a:lnTo>
                  <a:pt x="1921" y="1356"/>
                </a:lnTo>
                <a:lnTo>
                  <a:pt x="1931" y="1350"/>
                </a:lnTo>
                <a:lnTo>
                  <a:pt x="1931" y="1344"/>
                </a:lnTo>
                <a:lnTo>
                  <a:pt x="1940" y="1338"/>
                </a:lnTo>
                <a:lnTo>
                  <a:pt x="1949" y="1332"/>
                </a:lnTo>
                <a:lnTo>
                  <a:pt x="1949" y="1326"/>
                </a:lnTo>
                <a:lnTo>
                  <a:pt x="1958" y="1320"/>
                </a:lnTo>
                <a:lnTo>
                  <a:pt x="1967" y="1314"/>
                </a:lnTo>
                <a:lnTo>
                  <a:pt x="1976" y="1308"/>
                </a:lnTo>
                <a:lnTo>
                  <a:pt x="1976" y="1302"/>
                </a:lnTo>
                <a:lnTo>
                  <a:pt x="1985" y="1302"/>
                </a:lnTo>
                <a:lnTo>
                  <a:pt x="1985" y="1296"/>
                </a:lnTo>
                <a:lnTo>
                  <a:pt x="1995" y="1290"/>
                </a:lnTo>
                <a:lnTo>
                  <a:pt x="1995" y="1284"/>
                </a:lnTo>
                <a:lnTo>
                  <a:pt x="2004" y="1278"/>
                </a:lnTo>
                <a:lnTo>
                  <a:pt x="2013" y="1272"/>
                </a:lnTo>
                <a:lnTo>
                  <a:pt x="2022" y="1266"/>
                </a:lnTo>
                <a:lnTo>
                  <a:pt x="2022" y="1260"/>
                </a:lnTo>
                <a:lnTo>
                  <a:pt x="2031" y="1260"/>
                </a:lnTo>
                <a:lnTo>
                  <a:pt x="2031" y="1254"/>
                </a:lnTo>
                <a:lnTo>
                  <a:pt x="2040" y="1248"/>
                </a:lnTo>
                <a:lnTo>
                  <a:pt x="2040" y="1242"/>
                </a:lnTo>
                <a:lnTo>
                  <a:pt x="2050" y="1242"/>
                </a:lnTo>
                <a:lnTo>
                  <a:pt x="2050" y="1236"/>
                </a:lnTo>
                <a:lnTo>
                  <a:pt x="2059" y="1230"/>
                </a:lnTo>
                <a:lnTo>
                  <a:pt x="2068" y="1224"/>
                </a:lnTo>
                <a:lnTo>
                  <a:pt x="2077" y="1218"/>
                </a:lnTo>
                <a:lnTo>
                  <a:pt x="2077" y="1212"/>
                </a:lnTo>
                <a:lnTo>
                  <a:pt x="2086" y="1206"/>
                </a:lnTo>
                <a:lnTo>
                  <a:pt x="2086" y="1200"/>
                </a:lnTo>
                <a:lnTo>
                  <a:pt x="2095" y="1200"/>
                </a:lnTo>
                <a:lnTo>
                  <a:pt x="2095" y="1194"/>
                </a:lnTo>
                <a:lnTo>
                  <a:pt x="2104" y="1188"/>
                </a:lnTo>
                <a:lnTo>
                  <a:pt x="2114" y="1182"/>
                </a:lnTo>
                <a:lnTo>
                  <a:pt x="2123" y="1176"/>
                </a:lnTo>
                <a:lnTo>
                  <a:pt x="2123" y="1170"/>
                </a:lnTo>
                <a:lnTo>
                  <a:pt x="2132" y="1164"/>
                </a:lnTo>
                <a:lnTo>
                  <a:pt x="2132" y="1158"/>
                </a:lnTo>
                <a:lnTo>
                  <a:pt x="2141" y="1158"/>
                </a:lnTo>
                <a:lnTo>
                  <a:pt x="2141" y="1152"/>
                </a:lnTo>
                <a:lnTo>
                  <a:pt x="2150" y="1146"/>
                </a:lnTo>
                <a:lnTo>
                  <a:pt x="2159" y="1140"/>
                </a:lnTo>
                <a:lnTo>
                  <a:pt x="2168" y="1134"/>
                </a:lnTo>
                <a:lnTo>
                  <a:pt x="2168" y="1128"/>
                </a:lnTo>
                <a:lnTo>
                  <a:pt x="2178" y="1122"/>
                </a:lnTo>
                <a:lnTo>
                  <a:pt x="2178" y="1116"/>
                </a:lnTo>
                <a:lnTo>
                  <a:pt x="2187" y="1116"/>
                </a:lnTo>
                <a:lnTo>
                  <a:pt x="2187" y="1110"/>
                </a:lnTo>
                <a:lnTo>
                  <a:pt x="2196" y="1104"/>
                </a:lnTo>
                <a:lnTo>
                  <a:pt x="2205" y="1098"/>
                </a:lnTo>
                <a:lnTo>
                  <a:pt x="2205" y="1092"/>
                </a:lnTo>
                <a:lnTo>
                  <a:pt x="2214" y="1086"/>
                </a:lnTo>
                <a:lnTo>
                  <a:pt x="2214" y="1068"/>
                </a:lnTo>
                <a:lnTo>
                  <a:pt x="2223" y="1056"/>
                </a:lnTo>
                <a:lnTo>
                  <a:pt x="2223" y="1038"/>
                </a:lnTo>
                <a:lnTo>
                  <a:pt x="2233" y="1026"/>
                </a:lnTo>
                <a:lnTo>
                  <a:pt x="2233" y="1008"/>
                </a:lnTo>
                <a:lnTo>
                  <a:pt x="2242" y="990"/>
                </a:lnTo>
                <a:lnTo>
                  <a:pt x="2251" y="978"/>
                </a:lnTo>
                <a:lnTo>
                  <a:pt x="2251" y="960"/>
                </a:lnTo>
                <a:lnTo>
                  <a:pt x="2260" y="948"/>
                </a:lnTo>
                <a:lnTo>
                  <a:pt x="2260" y="930"/>
                </a:lnTo>
                <a:lnTo>
                  <a:pt x="2269" y="918"/>
                </a:lnTo>
                <a:lnTo>
                  <a:pt x="2269" y="900"/>
                </a:lnTo>
                <a:lnTo>
                  <a:pt x="2278" y="882"/>
                </a:lnTo>
                <a:lnTo>
                  <a:pt x="2278" y="870"/>
                </a:lnTo>
                <a:lnTo>
                  <a:pt x="2287" y="852"/>
                </a:lnTo>
                <a:lnTo>
                  <a:pt x="2297" y="840"/>
                </a:lnTo>
                <a:lnTo>
                  <a:pt x="2297" y="822"/>
                </a:lnTo>
                <a:lnTo>
                  <a:pt x="2306" y="810"/>
                </a:lnTo>
                <a:lnTo>
                  <a:pt x="2306" y="792"/>
                </a:lnTo>
                <a:lnTo>
                  <a:pt x="2315" y="780"/>
                </a:lnTo>
                <a:lnTo>
                  <a:pt x="2315" y="768"/>
                </a:lnTo>
                <a:lnTo>
                  <a:pt x="2324" y="750"/>
                </a:lnTo>
                <a:lnTo>
                  <a:pt x="2324" y="738"/>
                </a:lnTo>
                <a:lnTo>
                  <a:pt x="2333" y="720"/>
                </a:lnTo>
                <a:lnTo>
                  <a:pt x="2342" y="708"/>
                </a:lnTo>
                <a:lnTo>
                  <a:pt x="2342" y="696"/>
                </a:lnTo>
                <a:lnTo>
                  <a:pt x="2351" y="678"/>
                </a:lnTo>
                <a:lnTo>
                  <a:pt x="2351" y="666"/>
                </a:lnTo>
                <a:lnTo>
                  <a:pt x="2361" y="654"/>
                </a:lnTo>
                <a:lnTo>
                  <a:pt x="2361" y="642"/>
                </a:lnTo>
                <a:lnTo>
                  <a:pt x="2370" y="624"/>
                </a:lnTo>
                <a:lnTo>
                  <a:pt x="2370" y="612"/>
                </a:lnTo>
                <a:lnTo>
                  <a:pt x="2379" y="600"/>
                </a:lnTo>
                <a:lnTo>
                  <a:pt x="2388" y="588"/>
                </a:lnTo>
                <a:lnTo>
                  <a:pt x="2388" y="576"/>
                </a:lnTo>
                <a:lnTo>
                  <a:pt x="2397" y="564"/>
                </a:lnTo>
                <a:lnTo>
                  <a:pt x="2397" y="546"/>
                </a:lnTo>
                <a:lnTo>
                  <a:pt x="2406" y="534"/>
                </a:lnTo>
                <a:lnTo>
                  <a:pt x="2406" y="522"/>
                </a:lnTo>
                <a:lnTo>
                  <a:pt x="2416" y="510"/>
                </a:lnTo>
                <a:lnTo>
                  <a:pt x="2416" y="498"/>
                </a:lnTo>
                <a:lnTo>
                  <a:pt x="2425" y="486"/>
                </a:lnTo>
                <a:lnTo>
                  <a:pt x="2434" y="474"/>
                </a:lnTo>
                <a:lnTo>
                  <a:pt x="2434" y="462"/>
                </a:lnTo>
                <a:lnTo>
                  <a:pt x="2443" y="456"/>
                </a:lnTo>
                <a:lnTo>
                  <a:pt x="2443" y="444"/>
                </a:lnTo>
                <a:lnTo>
                  <a:pt x="2452" y="432"/>
                </a:lnTo>
                <a:lnTo>
                  <a:pt x="2452" y="420"/>
                </a:lnTo>
                <a:lnTo>
                  <a:pt x="2461" y="408"/>
                </a:lnTo>
                <a:lnTo>
                  <a:pt x="2461" y="402"/>
                </a:lnTo>
                <a:lnTo>
                  <a:pt x="2470" y="390"/>
                </a:lnTo>
                <a:lnTo>
                  <a:pt x="2480" y="378"/>
                </a:lnTo>
                <a:lnTo>
                  <a:pt x="2480" y="372"/>
                </a:lnTo>
                <a:lnTo>
                  <a:pt x="2489" y="360"/>
                </a:lnTo>
                <a:lnTo>
                  <a:pt x="2489" y="348"/>
                </a:lnTo>
                <a:lnTo>
                  <a:pt x="2498" y="342"/>
                </a:lnTo>
                <a:lnTo>
                  <a:pt x="2498" y="330"/>
                </a:lnTo>
                <a:lnTo>
                  <a:pt x="2507" y="324"/>
                </a:lnTo>
                <a:lnTo>
                  <a:pt x="2507" y="312"/>
                </a:lnTo>
                <a:lnTo>
                  <a:pt x="2516" y="306"/>
                </a:lnTo>
                <a:lnTo>
                  <a:pt x="2525" y="294"/>
                </a:lnTo>
                <a:lnTo>
                  <a:pt x="2525" y="288"/>
                </a:lnTo>
                <a:lnTo>
                  <a:pt x="2534" y="276"/>
                </a:lnTo>
                <a:lnTo>
                  <a:pt x="2534" y="270"/>
                </a:lnTo>
                <a:lnTo>
                  <a:pt x="2544" y="264"/>
                </a:lnTo>
                <a:lnTo>
                  <a:pt x="2544" y="252"/>
                </a:lnTo>
                <a:lnTo>
                  <a:pt x="2553" y="246"/>
                </a:lnTo>
                <a:lnTo>
                  <a:pt x="2553" y="240"/>
                </a:lnTo>
                <a:lnTo>
                  <a:pt x="2562" y="234"/>
                </a:lnTo>
                <a:lnTo>
                  <a:pt x="2571" y="228"/>
                </a:lnTo>
                <a:lnTo>
                  <a:pt x="2571" y="216"/>
                </a:lnTo>
                <a:lnTo>
                  <a:pt x="2580" y="210"/>
                </a:lnTo>
                <a:lnTo>
                  <a:pt x="2580" y="204"/>
                </a:lnTo>
                <a:lnTo>
                  <a:pt x="2589" y="198"/>
                </a:lnTo>
                <a:lnTo>
                  <a:pt x="2589" y="192"/>
                </a:lnTo>
                <a:lnTo>
                  <a:pt x="2598" y="186"/>
                </a:lnTo>
                <a:lnTo>
                  <a:pt x="2598" y="180"/>
                </a:lnTo>
                <a:lnTo>
                  <a:pt x="2608" y="174"/>
                </a:lnTo>
                <a:lnTo>
                  <a:pt x="2617" y="168"/>
                </a:lnTo>
                <a:lnTo>
                  <a:pt x="2617" y="162"/>
                </a:lnTo>
                <a:lnTo>
                  <a:pt x="2626" y="156"/>
                </a:lnTo>
                <a:lnTo>
                  <a:pt x="2626" y="150"/>
                </a:lnTo>
                <a:lnTo>
                  <a:pt x="2635" y="144"/>
                </a:lnTo>
                <a:lnTo>
                  <a:pt x="2644" y="138"/>
                </a:lnTo>
                <a:lnTo>
                  <a:pt x="2644" y="132"/>
                </a:lnTo>
                <a:lnTo>
                  <a:pt x="2653" y="126"/>
                </a:lnTo>
                <a:lnTo>
                  <a:pt x="2663" y="120"/>
                </a:lnTo>
                <a:lnTo>
                  <a:pt x="2672" y="114"/>
                </a:lnTo>
                <a:lnTo>
                  <a:pt x="2672" y="108"/>
                </a:lnTo>
                <a:lnTo>
                  <a:pt x="2681" y="108"/>
                </a:lnTo>
                <a:lnTo>
                  <a:pt x="2681" y="102"/>
                </a:lnTo>
                <a:lnTo>
                  <a:pt x="2690" y="96"/>
                </a:lnTo>
                <a:lnTo>
                  <a:pt x="2699" y="90"/>
                </a:lnTo>
                <a:lnTo>
                  <a:pt x="2708" y="90"/>
                </a:lnTo>
                <a:lnTo>
                  <a:pt x="2708" y="84"/>
                </a:lnTo>
                <a:lnTo>
                  <a:pt x="2717" y="78"/>
                </a:lnTo>
                <a:lnTo>
                  <a:pt x="2727" y="72"/>
                </a:lnTo>
                <a:lnTo>
                  <a:pt x="2736" y="66"/>
                </a:lnTo>
                <a:lnTo>
                  <a:pt x="2745" y="66"/>
                </a:lnTo>
                <a:lnTo>
                  <a:pt x="2754" y="60"/>
                </a:lnTo>
                <a:lnTo>
                  <a:pt x="2763" y="54"/>
                </a:lnTo>
                <a:lnTo>
                  <a:pt x="2772" y="54"/>
                </a:lnTo>
                <a:lnTo>
                  <a:pt x="2772" y="48"/>
                </a:lnTo>
                <a:lnTo>
                  <a:pt x="2781" y="48"/>
                </a:lnTo>
                <a:lnTo>
                  <a:pt x="2791" y="42"/>
                </a:lnTo>
                <a:lnTo>
                  <a:pt x="2800" y="42"/>
                </a:lnTo>
                <a:lnTo>
                  <a:pt x="2809" y="36"/>
                </a:lnTo>
                <a:lnTo>
                  <a:pt x="2818" y="36"/>
                </a:lnTo>
                <a:lnTo>
                  <a:pt x="2818" y="30"/>
                </a:lnTo>
                <a:lnTo>
                  <a:pt x="2827" y="30"/>
                </a:lnTo>
                <a:lnTo>
                  <a:pt x="2836" y="30"/>
                </a:lnTo>
                <a:lnTo>
                  <a:pt x="2846" y="30"/>
                </a:lnTo>
                <a:lnTo>
                  <a:pt x="2846" y="24"/>
                </a:lnTo>
                <a:lnTo>
                  <a:pt x="2855" y="24"/>
                </a:lnTo>
                <a:lnTo>
                  <a:pt x="2864" y="24"/>
                </a:lnTo>
                <a:lnTo>
                  <a:pt x="2873" y="18"/>
                </a:lnTo>
                <a:lnTo>
                  <a:pt x="2882" y="18"/>
                </a:lnTo>
                <a:lnTo>
                  <a:pt x="2891" y="18"/>
                </a:lnTo>
                <a:lnTo>
                  <a:pt x="2900" y="18"/>
                </a:lnTo>
                <a:lnTo>
                  <a:pt x="2910" y="12"/>
                </a:lnTo>
                <a:lnTo>
                  <a:pt x="2919" y="12"/>
                </a:lnTo>
                <a:lnTo>
                  <a:pt x="2928" y="12"/>
                </a:lnTo>
                <a:lnTo>
                  <a:pt x="2937" y="12"/>
                </a:lnTo>
                <a:lnTo>
                  <a:pt x="2946" y="12"/>
                </a:lnTo>
                <a:lnTo>
                  <a:pt x="2955" y="6"/>
                </a:lnTo>
                <a:lnTo>
                  <a:pt x="2964" y="6"/>
                </a:lnTo>
                <a:lnTo>
                  <a:pt x="2974" y="6"/>
                </a:lnTo>
                <a:lnTo>
                  <a:pt x="2983" y="6"/>
                </a:lnTo>
                <a:lnTo>
                  <a:pt x="2992" y="6"/>
                </a:lnTo>
                <a:lnTo>
                  <a:pt x="3001" y="6"/>
                </a:lnTo>
                <a:lnTo>
                  <a:pt x="3010" y="6"/>
                </a:lnTo>
                <a:lnTo>
                  <a:pt x="3019" y="6"/>
                </a:lnTo>
                <a:lnTo>
                  <a:pt x="3029" y="6"/>
                </a:lnTo>
                <a:lnTo>
                  <a:pt x="3038" y="6"/>
                </a:lnTo>
                <a:lnTo>
                  <a:pt x="3038" y="0"/>
                </a:lnTo>
                <a:lnTo>
                  <a:pt x="3047" y="0"/>
                </a:lnTo>
                <a:lnTo>
                  <a:pt x="3056" y="0"/>
                </a:lnTo>
                <a:lnTo>
                  <a:pt x="3065" y="0"/>
                </a:lnTo>
                <a:lnTo>
                  <a:pt x="3074" y="0"/>
                </a:lnTo>
                <a:lnTo>
                  <a:pt x="3083" y="0"/>
                </a:lnTo>
                <a:lnTo>
                  <a:pt x="3093" y="0"/>
                </a:lnTo>
                <a:lnTo>
                  <a:pt x="3102" y="0"/>
                </a:lnTo>
                <a:lnTo>
                  <a:pt x="3111" y="0"/>
                </a:lnTo>
                <a:lnTo>
                  <a:pt x="3120" y="0"/>
                </a:lnTo>
                <a:lnTo>
                  <a:pt x="3129" y="0"/>
                </a:lnTo>
                <a:lnTo>
                  <a:pt x="3138" y="0"/>
                </a:lnTo>
                <a:lnTo>
                  <a:pt x="3147" y="0"/>
                </a:lnTo>
                <a:lnTo>
                  <a:pt x="3157" y="0"/>
                </a:lnTo>
                <a:lnTo>
                  <a:pt x="3166" y="0"/>
                </a:lnTo>
                <a:lnTo>
                  <a:pt x="3175" y="0"/>
                </a:lnTo>
                <a:lnTo>
                  <a:pt x="3184" y="0"/>
                </a:lnTo>
                <a:lnTo>
                  <a:pt x="3193" y="0"/>
                </a:lnTo>
                <a:lnTo>
                  <a:pt x="3202" y="0"/>
                </a:lnTo>
                <a:lnTo>
                  <a:pt x="3212" y="0"/>
                </a:lnTo>
                <a:lnTo>
                  <a:pt x="3221" y="0"/>
                </a:lnTo>
                <a:lnTo>
                  <a:pt x="3230" y="0"/>
                </a:lnTo>
                <a:lnTo>
                  <a:pt x="3239" y="0"/>
                </a:lnTo>
                <a:lnTo>
                  <a:pt x="3248" y="0"/>
                </a:lnTo>
                <a:lnTo>
                  <a:pt x="3257" y="0"/>
                </a:lnTo>
                <a:lnTo>
                  <a:pt x="3266" y="0"/>
                </a:lnTo>
                <a:lnTo>
                  <a:pt x="3276" y="0"/>
                </a:lnTo>
                <a:lnTo>
                  <a:pt x="3285" y="0"/>
                </a:lnTo>
                <a:lnTo>
                  <a:pt x="3294" y="0"/>
                </a:lnTo>
                <a:lnTo>
                  <a:pt x="3303" y="0"/>
                </a:lnTo>
                <a:lnTo>
                  <a:pt x="3312" y="0"/>
                </a:lnTo>
                <a:lnTo>
                  <a:pt x="3321" y="0"/>
                </a:lnTo>
                <a:lnTo>
                  <a:pt x="3330" y="0"/>
                </a:lnTo>
                <a:lnTo>
                  <a:pt x="3340" y="0"/>
                </a:lnTo>
                <a:lnTo>
                  <a:pt x="3349" y="0"/>
                </a:lnTo>
                <a:lnTo>
                  <a:pt x="3358" y="0"/>
                </a:lnTo>
                <a:lnTo>
                  <a:pt x="3367" y="0"/>
                </a:lnTo>
                <a:lnTo>
                  <a:pt x="3376" y="0"/>
                </a:lnTo>
                <a:lnTo>
                  <a:pt x="3385" y="0"/>
                </a:lnTo>
                <a:lnTo>
                  <a:pt x="3395" y="0"/>
                </a:lnTo>
                <a:lnTo>
                  <a:pt x="3404" y="0"/>
                </a:lnTo>
                <a:lnTo>
                  <a:pt x="3413" y="0"/>
                </a:lnTo>
                <a:lnTo>
                  <a:pt x="3422" y="0"/>
                </a:lnTo>
                <a:lnTo>
                  <a:pt x="3431" y="0"/>
                </a:lnTo>
                <a:lnTo>
                  <a:pt x="3440" y="0"/>
                </a:lnTo>
                <a:lnTo>
                  <a:pt x="3449" y="0"/>
                </a:lnTo>
                <a:lnTo>
                  <a:pt x="3459" y="0"/>
                </a:lnTo>
                <a:lnTo>
                  <a:pt x="3468" y="0"/>
                </a:lnTo>
                <a:lnTo>
                  <a:pt x="3477" y="0"/>
                </a:lnTo>
                <a:lnTo>
                  <a:pt x="3486" y="0"/>
                </a:lnTo>
                <a:lnTo>
                  <a:pt x="3495" y="0"/>
                </a:lnTo>
                <a:lnTo>
                  <a:pt x="3504" y="0"/>
                </a:lnTo>
                <a:lnTo>
                  <a:pt x="3513" y="0"/>
                </a:lnTo>
                <a:lnTo>
                  <a:pt x="3523" y="0"/>
                </a:lnTo>
                <a:lnTo>
                  <a:pt x="3532" y="0"/>
                </a:lnTo>
                <a:lnTo>
                  <a:pt x="3541" y="0"/>
                </a:lnTo>
                <a:lnTo>
                  <a:pt x="3550" y="0"/>
                </a:lnTo>
                <a:lnTo>
                  <a:pt x="3559" y="0"/>
                </a:lnTo>
                <a:lnTo>
                  <a:pt x="3568" y="0"/>
                </a:lnTo>
                <a:lnTo>
                  <a:pt x="3578" y="0"/>
                </a:lnTo>
                <a:lnTo>
                  <a:pt x="3587" y="0"/>
                </a:lnTo>
                <a:lnTo>
                  <a:pt x="3596" y="0"/>
                </a:lnTo>
                <a:lnTo>
                  <a:pt x="3605" y="0"/>
                </a:lnTo>
                <a:lnTo>
                  <a:pt x="3614" y="0"/>
                </a:lnTo>
                <a:lnTo>
                  <a:pt x="3623" y="0"/>
                </a:lnTo>
                <a:lnTo>
                  <a:pt x="3632" y="0"/>
                </a:lnTo>
                <a:lnTo>
                  <a:pt x="3642" y="0"/>
                </a:lnTo>
                <a:lnTo>
                  <a:pt x="3651" y="0"/>
                </a:lnTo>
                <a:lnTo>
                  <a:pt x="3660" y="0"/>
                </a:lnTo>
                <a:lnTo>
                  <a:pt x="3669" y="0"/>
                </a:lnTo>
                <a:lnTo>
                  <a:pt x="3678" y="0"/>
                </a:lnTo>
                <a:lnTo>
                  <a:pt x="3687" y="0"/>
                </a:lnTo>
                <a:lnTo>
                  <a:pt x="3696" y="0"/>
                </a:lnTo>
                <a:lnTo>
                  <a:pt x="3706" y="0"/>
                </a:lnTo>
                <a:lnTo>
                  <a:pt x="3715" y="0"/>
                </a:lnTo>
                <a:lnTo>
                  <a:pt x="3724" y="0"/>
                </a:lnTo>
                <a:lnTo>
                  <a:pt x="3733" y="0"/>
                </a:lnTo>
                <a:lnTo>
                  <a:pt x="3742" y="0"/>
                </a:lnTo>
                <a:lnTo>
                  <a:pt x="3751" y="0"/>
                </a:lnTo>
                <a:lnTo>
                  <a:pt x="3760" y="0"/>
                </a:lnTo>
                <a:lnTo>
                  <a:pt x="3770" y="0"/>
                </a:lnTo>
                <a:lnTo>
                  <a:pt x="3779" y="0"/>
                </a:lnTo>
                <a:lnTo>
                  <a:pt x="3788" y="0"/>
                </a:lnTo>
                <a:lnTo>
                  <a:pt x="3797" y="0"/>
                </a:lnTo>
                <a:lnTo>
                  <a:pt x="3806" y="0"/>
                </a:lnTo>
                <a:lnTo>
                  <a:pt x="3815" y="0"/>
                </a:lnTo>
                <a:lnTo>
                  <a:pt x="3825" y="0"/>
                </a:lnTo>
                <a:lnTo>
                  <a:pt x="3834" y="0"/>
                </a:lnTo>
                <a:lnTo>
                  <a:pt x="3843" y="0"/>
                </a:lnTo>
                <a:lnTo>
                  <a:pt x="3852" y="0"/>
                </a:lnTo>
                <a:lnTo>
                  <a:pt x="3861" y="0"/>
                </a:lnTo>
                <a:lnTo>
                  <a:pt x="3870" y="0"/>
                </a:lnTo>
                <a:lnTo>
                  <a:pt x="3879" y="0"/>
                </a:lnTo>
                <a:lnTo>
                  <a:pt x="3889" y="0"/>
                </a:lnTo>
                <a:lnTo>
                  <a:pt x="3898" y="0"/>
                </a:lnTo>
                <a:lnTo>
                  <a:pt x="3907" y="0"/>
                </a:lnTo>
                <a:lnTo>
                  <a:pt x="3916" y="0"/>
                </a:lnTo>
                <a:lnTo>
                  <a:pt x="3925" y="0"/>
                </a:lnTo>
                <a:lnTo>
                  <a:pt x="3934" y="0"/>
                </a:lnTo>
                <a:lnTo>
                  <a:pt x="3943" y="0"/>
                </a:lnTo>
                <a:lnTo>
                  <a:pt x="3953" y="0"/>
                </a:lnTo>
                <a:lnTo>
                  <a:pt x="3962" y="0"/>
                </a:lnTo>
                <a:lnTo>
                  <a:pt x="3971" y="0"/>
                </a:lnTo>
                <a:lnTo>
                  <a:pt x="3980" y="0"/>
                </a:lnTo>
                <a:lnTo>
                  <a:pt x="3989" y="0"/>
                </a:lnTo>
                <a:lnTo>
                  <a:pt x="3998" y="0"/>
                </a:lnTo>
                <a:lnTo>
                  <a:pt x="4008" y="0"/>
                </a:lnTo>
                <a:lnTo>
                  <a:pt x="4017" y="0"/>
                </a:lnTo>
                <a:lnTo>
                  <a:pt x="4026" y="0"/>
                </a:lnTo>
                <a:lnTo>
                  <a:pt x="4035" y="0"/>
                </a:lnTo>
                <a:lnTo>
                  <a:pt x="4044" y="0"/>
                </a:lnTo>
                <a:lnTo>
                  <a:pt x="4053" y="0"/>
                </a:lnTo>
                <a:lnTo>
                  <a:pt x="4062" y="0"/>
                </a:lnTo>
                <a:lnTo>
                  <a:pt x="4072" y="0"/>
                </a:lnTo>
                <a:lnTo>
                  <a:pt x="4081" y="0"/>
                </a:lnTo>
                <a:lnTo>
                  <a:pt x="4090" y="0"/>
                </a:lnTo>
                <a:lnTo>
                  <a:pt x="4099" y="0"/>
                </a:lnTo>
                <a:lnTo>
                  <a:pt x="4108" y="0"/>
                </a:lnTo>
                <a:lnTo>
                  <a:pt x="4117" y="0"/>
                </a:lnTo>
                <a:lnTo>
                  <a:pt x="4126" y="0"/>
                </a:lnTo>
                <a:lnTo>
                  <a:pt x="4136" y="0"/>
                </a:lnTo>
                <a:lnTo>
                  <a:pt x="4145" y="0"/>
                </a:lnTo>
                <a:lnTo>
                  <a:pt x="4154" y="0"/>
                </a:lnTo>
                <a:lnTo>
                  <a:pt x="4163" y="0"/>
                </a:lnTo>
                <a:lnTo>
                  <a:pt x="4172" y="0"/>
                </a:lnTo>
                <a:lnTo>
                  <a:pt x="4181" y="0"/>
                </a:lnTo>
                <a:lnTo>
                  <a:pt x="4191" y="0"/>
                </a:lnTo>
                <a:lnTo>
                  <a:pt x="4200" y="0"/>
                </a:lnTo>
                <a:lnTo>
                  <a:pt x="4209" y="0"/>
                </a:lnTo>
                <a:lnTo>
                  <a:pt x="4218" y="0"/>
                </a:lnTo>
                <a:lnTo>
                  <a:pt x="4227" y="0"/>
                </a:lnTo>
                <a:lnTo>
                  <a:pt x="4236" y="0"/>
                </a:lnTo>
                <a:lnTo>
                  <a:pt x="4245" y="0"/>
                </a:lnTo>
                <a:lnTo>
                  <a:pt x="4255" y="0"/>
                </a:lnTo>
                <a:lnTo>
                  <a:pt x="4264" y="0"/>
                </a:lnTo>
                <a:lnTo>
                  <a:pt x="4273" y="0"/>
                </a:lnTo>
                <a:lnTo>
                  <a:pt x="4282" y="0"/>
                </a:lnTo>
                <a:lnTo>
                  <a:pt x="4291" y="0"/>
                </a:lnTo>
                <a:lnTo>
                  <a:pt x="4300" y="0"/>
                </a:lnTo>
                <a:lnTo>
                  <a:pt x="4309" y="0"/>
                </a:lnTo>
                <a:lnTo>
                  <a:pt x="4319" y="0"/>
                </a:lnTo>
                <a:lnTo>
                  <a:pt x="4328" y="0"/>
                </a:lnTo>
                <a:lnTo>
                  <a:pt x="4337" y="0"/>
                </a:lnTo>
                <a:lnTo>
                  <a:pt x="4346" y="0"/>
                </a:lnTo>
                <a:lnTo>
                  <a:pt x="4355" y="0"/>
                </a:lnTo>
                <a:lnTo>
                  <a:pt x="4364" y="0"/>
                </a:lnTo>
                <a:lnTo>
                  <a:pt x="4374" y="0"/>
                </a:lnTo>
                <a:lnTo>
                  <a:pt x="4383" y="0"/>
                </a:lnTo>
                <a:lnTo>
                  <a:pt x="4392" y="0"/>
                </a:lnTo>
                <a:lnTo>
                  <a:pt x="4401" y="0"/>
                </a:lnTo>
                <a:lnTo>
                  <a:pt x="4410" y="0"/>
                </a:lnTo>
                <a:lnTo>
                  <a:pt x="4419" y="0"/>
                </a:lnTo>
                <a:lnTo>
                  <a:pt x="4428" y="0"/>
                </a:lnTo>
                <a:lnTo>
                  <a:pt x="4438" y="0"/>
                </a:lnTo>
                <a:lnTo>
                  <a:pt x="4447" y="0"/>
                </a:lnTo>
                <a:lnTo>
                  <a:pt x="4456" y="0"/>
                </a:lnTo>
                <a:lnTo>
                  <a:pt x="4465" y="0"/>
                </a:lnTo>
                <a:lnTo>
                  <a:pt x="4474" y="0"/>
                </a:lnTo>
                <a:lnTo>
                  <a:pt x="4485" y="0"/>
                </a:lnTo>
                <a:lnTo>
                  <a:pt x="4483" y="0"/>
                </a:lnTo>
              </a:path>
            </a:pathLst>
          </a:custGeom>
          <a:noFill/>
          <a:ln w="38100">
            <a:solidFill>
              <a:srgbClr val="0099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useBgFill="1">
        <p:nvSpPr>
          <p:cNvPr id="175138" name="Rectangle 7"/>
          <p:cNvSpPr>
            <a:spLocks noChangeArrowheads="1"/>
          </p:cNvSpPr>
          <p:nvPr/>
        </p:nvSpPr>
        <p:spPr bwMode="auto">
          <a:xfrm>
            <a:off x="838200" y="5346700"/>
            <a:ext cx="781050" cy="596900"/>
          </a:xfrm>
          <a:prstGeom prst="rect">
            <a:avLst/>
          </a:prstGeom>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latin typeface="Arial" panose="020B0604020202020204" pitchFamily="34" charset="0"/>
            </a:endParaRPr>
          </a:p>
        </p:txBody>
      </p:sp>
      <p:sp>
        <p:nvSpPr>
          <p:cNvPr id="175139" name="Line 20"/>
          <p:cNvSpPr>
            <a:spLocks noChangeShapeType="1"/>
          </p:cNvSpPr>
          <p:nvPr/>
        </p:nvSpPr>
        <p:spPr bwMode="auto">
          <a:xfrm flipH="1">
            <a:off x="1497013" y="5676900"/>
            <a:ext cx="130175" cy="1588"/>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5140" name="Rectangle 26"/>
          <p:cNvSpPr>
            <a:spLocks noChangeArrowheads="1"/>
          </p:cNvSpPr>
          <p:nvPr/>
        </p:nvSpPr>
        <p:spPr bwMode="auto">
          <a:xfrm>
            <a:off x="1066800" y="5502275"/>
            <a:ext cx="3810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a:latin typeface="Arial" panose="020B0604020202020204" pitchFamily="34" charset="0"/>
              </a:rPr>
              <a:t>0.0</a:t>
            </a:r>
          </a:p>
        </p:txBody>
      </p:sp>
      <p:sp>
        <p:nvSpPr>
          <p:cNvPr id="187" name="Text Box 191"/>
          <p:cNvSpPr txBox="1">
            <a:spLocks noChangeArrowheads="1"/>
          </p:cNvSpPr>
          <p:nvPr/>
        </p:nvSpPr>
        <p:spPr bwMode="auto">
          <a:xfrm>
            <a:off x="1828800" y="2667000"/>
            <a:ext cx="2338388" cy="646113"/>
          </a:xfrm>
          <a:prstGeom prst="rect">
            <a:avLst/>
          </a:prstGeom>
          <a:noFill/>
          <a:ln w="38100">
            <a:noFill/>
            <a:miter lim="800000"/>
            <a:headEnd/>
            <a:tailEnd/>
          </a:ln>
        </p:spPr>
        <p:txBody>
          <a:bodyPr wrap="none">
            <a:spAutoFit/>
          </a:bodyPr>
          <a:lstStyle/>
          <a:p>
            <a:pPr>
              <a:defRPr/>
            </a:pPr>
            <a:r>
              <a:rPr lang="en-US" dirty="0" err="1">
                <a:solidFill>
                  <a:schemeClr val="bg1">
                    <a:lumMod val="85000"/>
                  </a:schemeClr>
                </a:solidFill>
                <a:latin typeface="Arial" pitchFamily="34" charset="0"/>
              </a:rPr>
              <a:t>Kolmogorov</a:t>
            </a:r>
            <a:r>
              <a:rPr lang="en-US" dirty="0">
                <a:solidFill>
                  <a:schemeClr val="bg1">
                    <a:lumMod val="85000"/>
                  </a:schemeClr>
                </a:solidFill>
                <a:latin typeface="Arial" pitchFamily="34" charset="0"/>
              </a:rPr>
              <a:t>-Smirnov</a:t>
            </a:r>
          </a:p>
          <a:p>
            <a:pPr>
              <a:defRPr/>
            </a:pPr>
            <a:r>
              <a:rPr lang="en-US" dirty="0">
                <a:solidFill>
                  <a:schemeClr val="bg1">
                    <a:lumMod val="85000"/>
                  </a:schemeClr>
                </a:solidFill>
                <a:latin typeface="Arial" pitchFamily="34" charset="0"/>
              </a:rPr>
              <a:t>(distribution-free)</a:t>
            </a:r>
          </a:p>
        </p:txBody>
      </p:sp>
      <p:sp>
        <p:nvSpPr>
          <p:cNvPr id="175142" name="Rectangle 88"/>
          <p:cNvSpPr>
            <a:spLocks noChangeArrowheads="1"/>
          </p:cNvSpPr>
          <p:nvPr/>
        </p:nvSpPr>
        <p:spPr bwMode="auto">
          <a:xfrm>
            <a:off x="6553200" y="1371600"/>
            <a:ext cx="2416175"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a:solidFill>
                  <a:srgbClr val="969696"/>
                </a:solidFill>
                <a:latin typeface="Arial" panose="020B0604020202020204" pitchFamily="34" charset="0"/>
              </a:rPr>
              <a:t>(Chen and Iles; Basu)</a:t>
            </a:r>
            <a:endParaRPr lang="en-US" altLang="en-US">
              <a:latin typeface="Arial" panose="020B0604020202020204" pitchFamily="34" charset="0"/>
            </a:endParaRPr>
          </a:p>
        </p:txBody>
      </p:sp>
      <p:sp>
        <p:nvSpPr>
          <p:cNvPr id="175143" name="Rectangle 89"/>
          <p:cNvSpPr>
            <a:spLocks noChangeArrowheads="1"/>
          </p:cNvSpPr>
          <p:nvPr/>
        </p:nvSpPr>
        <p:spPr bwMode="auto">
          <a:xfrm>
            <a:off x="9144000" y="1371600"/>
            <a:ext cx="4572000" cy="20145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Papyrus" panose="03070502060502030205" pitchFamily="66" charset="0"/>
              </a:defRPr>
            </a:lvl1pPr>
            <a:lvl2pPr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eaLnBrk="0" hangingPunct="0">
              <a:defRPr>
                <a:solidFill>
                  <a:schemeClr val="tx1"/>
                </a:solidFill>
                <a:latin typeface="Papyrus" panose="03070502060502030205" pitchFamily="66" charset="0"/>
              </a:defRPr>
            </a:lvl5pPr>
            <a:lvl6pPr eaLnBrk="0" fontAlgn="base" hangingPunct="0">
              <a:spcBef>
                <a:spcPct val="0"/>
              </a:spcBef>
              <a:spcAft>
                <a:spcPct val="0"/>
              </a:spcAft>
              <a:defRPr>
                <a:solidFill>
                  <a:schemeClr val="tx1"/>
                </a:solidFill>
                <a:latin typeface="Papyrus" panose="03070502060502030205" pitchFamily="66" charset="0"/>
              </a:defRPr>
            </a:lvl6pPr>
            <a:lvl7pPr eaLnBrk="0" fontAlgn="base" hangingPunct="0">
              <a:spcBef>
                <a:spcPct val="0"/>
              </a:spcBef>
              <a:spcAft>
                <a:spcPct val="0"/>
              </a:spcAft>
              <a:defRPr>
                <a:solidFill>
                  <a:schemeClr val="tx1"/>
                </a:solidFill>
                <a:latin typeface="Papyrus" panose="03070502060502030205" pitchFamily="66" charset="0"/>
              </a:defRPr>
            </a:lvl7pPr>
            <a:lvl8pPr eaLnBrk="0" fontAlgn="base" hangingPunct="0">
              <a:spcBef>
                <a:spcPct val="0"/>
              </a:spcBef>
              <a:spcAft>
                <a:spcPct val="0"/>
              </a:spcAft>
              <a:defRPr>
                <a:solidFill>
                  <a:schemeClr val="tx1"/>
                </a:solidFill>
                <a:latin typeface="Papyrus" panose="03070502060502030205" pitchFamily="66" charset="0"/>
              </a:defRPr>
            </a:lvl8pPr>
            <a:lvl9pPr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a:latin typeface="Arial" panose="020B0604020202020204" pitchFamily="34" charset="0"/>
              </a:rPr>
              <a:t>Distributional confidence bands described for only a few shapes</a:t>
            </a:r>
            <a:endParaRPr lang="en-US" altLang="en-US" sz="2000">
              <a:solidFill>
                <a:srgbClr val="969696"/>
              </a:solidFill>
              <a:latin typeface="Arial" panose="020B0604020202020204" pitchFamily="34" charset="0"/>
            </a:endParaRPr>
          </a:p>
          <a:p>
            <a:pPr lvl="1" eaLnBrk="1" hangingPunct="1"/>
            <a:r>
              <a:rPr lang="en-US" altLang="en-US">
                <a:latin typeface="Arial" panose="020B0604020202020204" pitchFamily="34" charset="0"/>
              </a:rPr>
              <a:t>Normal</a:t>
            </a:r>
          </a:p>
          <a:p>
            <a:pPr lvl="1" eaLnBrk="1" hangingPunct="1"/>
            <a:r>
              <a:rPr lang="en-US" altLang="en-US">
                <a:latin typeface="Arial" panose="020B0604020202020204" pitchFamily="34" charset="0"/>
              </a:rPr>
              <a:t>Weibull</a:t>
            </a:r>
          </a:p>
          <a:p>
            <a:pPr lvl="1" eaLnBrk="1" hangingPunct="1"/>
            <a:r>
              <a:rPr lang="en-US" altLang="en-US">
                <a:latin typeface="Arial" panose="020B0604020202020204" pitchFamily="34" charset="0"/>
              </a:rPr>
              <a:t>Lognormal</a:t>
            </a:r>
          </a:p>
          <a:p>
            <a:pPr lvl="1" eaLnBrk="1" hangingPunct="1"/>
            <a:r>
              <a:rPr lang="en-US" altLang="en-US">
                <a:latin typeface="Arial" panose="020B0604020202020204" pitchFamily="34" charset="0"/>
              </a:rPr>
              <a:t>Exponential</a:t>
            </a:r>
          </a:p>
          <a:p>
            <a:pPr lvl="4" eaLnBrk="1" hangingPunct="1"/>
            <a:endParaRPr lang="en-US" altLang="en-US">
              <a:latin typeface="Arial" panose="020B0604020202020204" pitchFamily="34" charset="0"/>
            </a:endParaRPr>
          </a:p>
        </p:txBody>
      </p:sp>
      <p:sp>
        <p:nvSpPr>
          <p:cNvPr id="671819" name="Text Box 75"/>
          <p:cNvSpPr txBox="1">
            <a:spLocks noChangeArrowheads="1"/>
          </p:cNvSpPr>
          <p:nvPr/>
        </p:nvSpPr>
        <p:spPr bwMode="auto">
          <a:xfrm>
            <a:off x="5257800" y="4495800"/>
            <a:ext cx="3124200" cy="822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2400">
                <a:solidFill>
                  <a:srgbClr val="009900"/>
                </a:solidFill>
                <a:latin typeface="Times New Roman" panose="02020603050405020304" pitchFamily="18" charset="0"/>
              </a:rPr>
              <a:t>95% confidence band on normal distribution</a:t>
            </a:r>
          </a:p>
        </p:txBody>
      </p:sp>
      <p:sp>
        <p:nvSpPr>
          <p:cNvPr id="175145" name="Text Box 76"/>
          <p:cNvSpPr txBox="1">
            <a:spLocks noChangeArrowheads="1"/>
          </p:cNvSpPr>
          <p:nvPr/>
        </p:nvSpPr>
        <p:spPr bwMode="auto">
          <a:xfrm>
            <a:off x="7086600" y="5334000"/>
            <a:ext cx="10160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r" eaLnBrk="1" hangingPunct="1"/>
            <a:r>
              <a:rPr lang="en-US" altLang="en-US" sz="2400" i="1">
                <a:solidFill>
                  <a:srgbClr val="009900"/>
                </a:solidFill>
                <a:latin typeface="Times New Roman" panose="02020603050405020304" pitchFamily="18" charset="0"/>
              </a:rPr>
              <a:t>N</a:t>
            </a:r>
            <a:r>
              <a:rPr lang="en-US" altLang="en-US" sz="2400">
                <a:solidFill>
                  <a:srgbClr val="009900"/>
                </a:solidFill>
                <a:latin typeface="Times New Roman" panose="02020603050405020304" pitchFamily="18" charset="0"/>
              </a:rPr>
              <a:t> = 30</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entr" presetSubtype="0" fill="hold" grpId="0" nodeType="afterEffect">
                                  <p:stCondLst>
                                    <p:cond delay="0"/>
                                  </p:stCondLst>
                                  <p:childTnLst>
                                    <p:set>
                                      <p:cBhvr>
                                        <p:cTn id="6" dur="1" fill="hold">
                                          <p:stCondLst>
                                            <p:cond delay="0"/>
                                          </p:stCondLst>
                                        </p:cTn>
                                        <p:tgtEl>
                                          <p:spTgt spid="67181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71819" grpId="0"/>
    </p:bldLst>
  </p:timing>
</p:sld>
</file>

<file path=ppt/slides/slide1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6130" name="Title 1"/>
          <p:cNvSpPr>
            <a:spLocks noGrp="1"/>
          </p:cNvSpPr>
          <p:nvPr>
            <p:ph type="title"/>
          </p:nvPr>
        </p:nvSpPr>
        <p:spPr/>
        <p:txBody>
          <a:bodyPr/>
          <a:lstStyle/>
          <a:p>
            <a:r>
              <a:rPr lang="en-US" altLang="en-US"/>
              <a:t>Single-sample confidence band</a:t>
            </a:r>
          </a:p>
        </p:txBody>
      </p:sp>
      <p:sp>
        <p:nvSpPr>
          <p:cNvPr id="176131" name="Content Placeholder 2"/>
          <p:cNvSpPr>
            <a:spLocks noGrp="1"/>
          </p:cNvSpPr>
          <p:nvPr>
            <p:ph idx="1"/>
          </p:nvPr>
        </p:nvSpPr>
        <p:spPr>
          <a:xfrm>
            <a:off x="685800" y="1981200"/>
            <a:ext cx="8229600" cy="4114800"/>
          </a:xfrm>
        </p:spPr>
        <p:txBody>
          <a:bodyPr/>
          <a:lstStyle/>
          <a:p>
            <a:r>
              <a:rPr lang="en-US" altLang="en-US"/>
              <a:t>Rodríguez described confidence intervals for mean and standard deviation assuming normality from </a:t>
            </a:r>
            <a:r>
              <a:rPr lang="en-US" altLang="en-US" i="1">
                <a:solidFill>
                  <a:srgbClr val="006600"/>
                </a:solidFill>
              </a:rPr>
              <a:t>only one random sample</a:t>
            </a:r>
          </a:p>
          <a:p>
            <a:pPr lvl="4"/>
            <a:endParaRPr lang="en-US" altLang="en-US"/>
          </a:p>
          <a:p>
            <a:r>
              <a:rPr lang="en-US" altLang="en-US"/>
              <a:t>Combine them to get confidence band</a:t>
            </a:r>
          </a:p>
          <a:p>
            <a:endParaRPr lang="en-US" altLang="en-US"/>
          </a:p>
          <a:p>
            <a:endParaRPr lang="en-US" altLang="en-US"/>
          </a:p>
        </p:txBody>
      </p:sp>
      <p:sp>
        <p:nvSpPr>
          <p:cNvPr id="4" name="Rectangle 3"/>
          <p:cNvSpPr txBox="1">
            <a:spLocks/>
          </p:cNvSpPr>
          <p:nvPr/>
        </p:nvSpPr>
        <p:spPr bwMode="auto">
          <a:xfrm>
            <a:off x="1219200" y="4572000"/>
            <a:ext cx="9067800" cy="4724400"/>
          </a:xfrm>
          <a:prstGeom prst="rect">
            <a:avLst/>
          </a:prstGeom>
          <a:noFill/>
          <a:ln w="9525">
            <a:noFill/>
            <a:miter lim="800000"/>
            <a:headEnd/>
            <a:tailEnd/>
          </a:ln>
        </p:spPr>
        <p:txBody>
          <a:bodyPr/>
          <a:lstStyle/>
          <a:p>
            <a:pPr marL="342900" indent="-342900" eaLnBrk="0" hangingPunct="0">
              <a:lnSpc>
                <a:spcPct val="80000"/>
              </a:lnSpc>
              <a:spcBef>
                <a:spcPct val="20000"/>
              </a:spcBef>
              <a:buFont typeface="Arial" pitchFamily="34" charset="0"/>
              <a:buNone/>
              <a:defRPr/>
            </a:pPr>
            <a:r>
              <a:rPr lang="en-US" sz="2000" kern="0" dirty="0" err="1">
                <a:solidFill>
                  <a:schemeClr val="accent3">
                    <a:lumMod val="50000"/>
                  </a:schemeClr>
                </a:solidFill>
                <a:latin typeface="+mn-lt"/>
              </a:rPr>
              <a:t>onepointconfidenceband.normal</a:t>
            </a:r>
            <a:r>
              <a:rPr lang="en-US" sz="2000" kern="0" dirty="0">
                <a:solidFill>
                  <a:schemeClr val="accent3">
                    <a:lumMod val="50000"/>
                  </a:schemeClr>
                </a:solidFill>
                <a:latin typeface="+mn-lt"/>
              </a:rPr>
              <a:t> = function(x, c=0.95) {</a:t>
            </a:r>
          </a:p>
          <a:p>
            <a:pPr marL="342900" indent="-342900" eaLnBrk="0" hangingPunct="0">
              <a:lnSpc>
                <a:spcPct val="80000"/>
              </a:lnSpc>
              <a:spcBef>
                <a:spcPct val="20000"/>
              </a:spcBef>
              <a:buFont typeface="Arial" pitchFamily="34" charset="0"/>
              <a:buNone/>
              <a:defRPr/>
            </a:pPr>
            <a:r>
              <a:rPr lang="en-US" sz="2000" kern="0" dirty="0">
                <a:solidFill>
                  <a:schemeClr val="accent3">
                    <a:lumMod val="50000"/>
                  </a:schemeClr>
                </a:solidFill>
                <a:latin typeface="+mn-lt"/>
              </a:rPr>
              <a:t>  </a:t>
            </a:r>
            <a:r>
              <a:rPr lang="en-US" sz="2000" kern="0" dirty="0" err="1">
                <a:solidFill>
                  <a:schemeClr val="accent3">
                    <a:lumMod val="50000"/>
                  </a:schemeClr>
                </a:solidFill>
                <a:latin typeface="+mn-lt"/>
              </a:rPr>
              <a:t>stopifnot</a:t>
            </a:r>
            <a:r>
              <a:rPr lang="en-US" sz="2000" kern="0" dirty="0">
                <a:solidFill>
                  <a:schemeClr val="accent3">
                    <a:lumMod val="50000"/>
                  </a:schemeClr>
                </a:solidFill>
                <a:latin typeface="+mn-lt"/>
              </a:rPr>
              <a:t>(length(x)==1)</a:t>
            </a:r>
          </a:p>
          <a:p>
            <a:pPr marL="342900" indent="-342900" eaLnBrk="0" hangingPunct="0">
              <a:lnSpc>
                <a:spcPct val="80000"/>
              </a:lnSpc>
              <a:spcBef>
                <a:spcPct val="20000"/>
              </a:spcBef>
              <a:buFont typeface="Arial" pitchFamily="34" charset="0"/>
              <a:buNone/>
              <a:defRPr/>
            </a:pPr>
            <a:r>
              <a:rPr lang="en-US" sz="2000" kern="0" dirty="0">
                <a:solidFill>
                  <a:schemeClr val="accent3">
                    <a:lumMod val="50000"/>
                  </a:schemeClr>
                </a:solidFill>
                <a:latin typeface="+mn-lt"/>
              </a:rPr>
              <a:t>  tm = c(4.83952, 9.678851, 48.39413)</a:t>
            </a:r>
          </a:p>
          <a:p>
            <a:pPr marL="342900" indent="-342900" eaLnBrk="0" hangingPunct="0">
              <a:lnSpc>
                <a:spcPct val="80000"/>
              </a:lnSpc>
              <a:spcBef>
                <a:spcPct val="20000"/>
              </a:spcBef>
              <a:buFont typeface="Arial" pitchFamily="34" charset="0"/>
              <a:buNone/>
              <a:defRPr/>
            </a:pPr>
            <a:r>
              <a:rPr lang="en-US" sz="2000" kern="0" dirty="0">
                <a:solidFill>
                  <a:schemeClr val="accent3">
                    <a:lumMod val="50000"/>
                  </a:schemeClr>
                </a:solidFill>
                <a:latin typeface="+mn-lt"/>
              </a:rPr>
              <a:t>  </a:t>
            </a:r>
            <a:r>
              <a:rPr lang="en-US" sz="2000" kern="0" dirty="0" err="1">
                <a:solidFill>
                  <a:schemeClr val="accent3">
                    <a:lumMod val="50000"/>
                  </a:schemeClr>
                </a:solidFill>
                <a:latin typeface="+mn-lt"/>
              </a:rPr>
              <a:t>ts</a:t>
            </a:r>
            <a:r>
              <a:rPr lang="en-US" sz="2000" kern="0" dirty="0">
                <a:solidFill>
                  <a:schemeClr val="accent3">
                    <a:lumMod val="50000"/>
                  </a:schemeClr>
                </a:solidFill>
                <a:latin typeface="+mn-lt"/>
              </a:rPr>
              <a:t> = c(8,17,70)</a:t>
            </a:r>
          </a:p>
          <a:p>
            <a:pPr marL="342900" indent="-342900" eaLnBrk="0" hangingPunct="0">
              <a:lnSpc>
                <a:spcPct val="80000"/>
              </a:lnSpc>
              <a:spcBef>
                <a:spcPct val="20000"/>
              </a:spcBef>
              <a:buFont typeface="Arial" pitchFamily="34" charset="0"/>
              <a:buNone/>
              <a:defRPr/>
            </a:pPr>
            <a:r>
              <a:rPr lang="en-US" sz="2000" kern="0" dirty="0">
                <a:solidFill>
                  <a:schemeClr val="accent3">
                    <a:lumMod val="50000"/>
                  </a:schemeClr>
                </a:solidFill>
                <a:latin typeface="+mn-lt"/>
              </a:rPr>
              <a:t>  k = which(c==c(0.9, 0.95, 0.99))</a:t>
            </a:r>
          </a:p>
          <a:p>
            <a:pPr marL="342900" indent="-342900" eaLnBrk="0" hangingPunct="0">
              <a:lnSpc>
                <a:spcPct val="80000"/>
              </a:lnSpc>
              <a:spcBef>
                <a:spcPct val="20000"/>
              </a:spcBef>
              <a:buFont typeface="Arial" pitchFamily="34" charset="0"/>
              <a:buNone/>
              <a:defRPr/>
            </a:pPr>
            <a:r>
              <a:rPr lang="en-US" sz="2000" kern="0" dirty="0">
                <a:solidFill>
                  <a:schemeClr val="accent3">
                    <a:lumMod val="50000"/>
                  </a:schemeClr>
                </a:solidFill>
                <a:latin typeface="+mn-lt"/>
              </a:rPr>
              <a:t>  normal(</a:t>
            </a:r>
            <a:r>
              <a:rPr lang="en-US" sz="2000" kern="0" dirty="0" err="1">
                <a:solidFill>
                  <a:schemeClr val="accent3">
                    <a:lumMod val="50000"/>
                  </a:schemeClr>
                </a:solidFill>
                <a:latin typeface="+mn-lt"/>
              </a:rPr>
              <a:t>x+tm</a:t>
            </a:r>
            <a:r>
              <a:rPr lang="en-US" sz="2000" kern="0" dirty="0">
                <a:solidFill>
                  <a:schemeClr val="accent3">
                    <a:lumMod val="50000"/>
                  </a:schemeClr>
                </a:solidFill>
                <a:latin typeface="+mn-lt"/>
              </a:rPr>
              <a:t>[[k]]*abs(x)*interval(-1,1),interval(0,ts[[k]]*abs(x)))</a:t>
            </a:r>
          </a:p>
          <a:p>
            <a:pPr marL="342900" indent="-342900" eaLnBrk="0" hangingPunct="0">
              <a:lnSpc>
                <a:spcPct val="80000"/>
              </a:lnSpc>
              <a:spcBef>
                <a:spcPct val="20000"/>
              </a:spcBef>
              <a:buFont typeface="Arial" pitchFamily="34" charset="0"/>
              <a:buNone/>
              <a:defRPr/>
            </a:pPr>
            <a:r>
              <a:rPr lang="en-US" sz="2000" kern="0" dirty="0">
                <a:solidFill>
                  <a:schemeClr val="accent3">
                    <a:lumMod val="50000"/>
                  </a:schemeClr>
                </a:solidFill>
                <a:latin typeface="+mn-lt"/>
              </a:rPr>
              <a:t>  }</a:t>
            </a:r>
          </a:p>
          <a:p>
            <a:pPr marL="342900" indent="-342900" eaLnBrk="0" hangingPunct="0">
              <a:lnSpc>
                <a:spcPct val="80000"/>
              </a:lnSpc>
              <a:spcBef>
                <a:spcPct val="20000"/>
              </a:spcBef>
              <a:buFont typeface="Arial" pitchFamily="34" charset="0"/>
              <a:buNone/>
              <a:defRPr/>
            </a:pPr>
            <a:endParaRPr lang="en-US" sz="1200" kern="0" dirty="0">
              <a:solidFill>
                <a:schemeClr val="hlink"/>
              </a:solidFill>
              <a:latin typeface="+mn-lt"/>
            </a:endParaRPr>
          </a:p>
          <a:p>
            <a:pPr marL="342900" indent="-342900" eaLnBrk="0" hangingPunct="0">
              <a:lnSpc>
                <a:spcPct val="80000"/>
              </a:lnSpc>
              <a:spcBef>
                <a:spcPct val="20000"/>
              </a:spcBef>
              <a:buFont typeface="Arial" pitchFamily="34" charset="0"/>
              <a:buNone/>
              <a:defRPr/>
            </a:pPr>
            <a:endParaRPr lang="en-US" sz="2800" kern="0" dirty="0">
              <a:solidFill>
                <a:srgbClr val="FF0000"/>
              </a:solidFill>
              <a:latin typeface="+mn-lt"/>
            </a:endParaRPr>
          </a:p>
          <a:p>
            <a:pPr marL="342900" indent="-342900" eaLnBrk="0" hangingPunct="0">
              <a:lnSpc>
                <a:spcPct val="80000"/>
              </a:lnSpc>
              <a:spcBef>
                <a:spcPct val="20000"/>
              </a:spcBef>
              <a:buFont typeface="Arial" pitchFamily="34" charset="0"/>
              <a:buNone/>
              <a:defRPr/>
            </a:pPr>
            <a:r>
              <a:rPr lang="en-US" sz="2800" b="1" kern="0" dirty="0">
                <a:solidFill>
                  <a:srgbClr val="009900"/>
                </a:solidFill>
                <a:latin typeface="+mn-lt"/>
              </a:rPr>
              <a:t>datum = 500</a:t>
            </a:r>
          </a:p>
          <a:p>
            <a:pPr marL="342900" indent="-342900" eaLnBrk="0" hangingPunct="0">
              <a:lnSpc>
                <a:spcPct val="80000"/>
              </a:lnSpc>
              <a:spcBef>
                <a:spcPct val="20000"/>
              </a:spcBef>
              <a:buFont typeface="Arial" pitchFamily="34" charset="0"/>
              <a:buNone/>
              <a:defRPr/>
            </a:pPr>
            <a:r>
              <a:rPr lang="en-US" sz="2800" b="1" kern="0" dirty="0" err="1">
                <a:solidFill>
                  <a:srgbClr val="009900"/>
                </a:solidFill>
                <a:latin typeface="+mn-lt"/>
              </a:rPr>
              <a:t>onepointconfidenceband.normal</a:t>
            </a:r>
            <a:r>
              <a:rPr lang="en-US" sz="2800" b="1" kern="0" dirty="0">
                <a:solidFill>
                  <a:srgbClr val="009900"/>
                </a:solidFill>
                <a:latin typeface="+mn-lt"/>
              </a:rPr>
              <a:t>(datum, 0.9)</a:t>
            </a:r>
          </a:p>
        </p:txBody>
      </p:sp>
      <p:sp>
        <p:nvSpPr>
          <p:cNvPr id="6" name="WordArt 5"/>
          <p:cNvSpPr>
            <a:spLocks noChangeArrowheads="1" noChangeShapeType="1" noTextEdit="1"/>
          </p:cNvSpPr>
          <p:nvPr/>
        </p:nvSpPr>
        <p:spPr bwMode="auto">
          <a:xfrm rot="-163579">
            <a:off x="5730875" y="4859338"/>
            <a:ext cx="2524125" cy="1020762"/>
          </a:xfrm>
          <a:prstGeom prst="rect">
            <a:avLst/>
          </a:prstGeom>
        </p:spPr>
        <p:txBody>
          <a:bodyPr wrap="none" fromWordArt="1">
            <a:prstTxWarp prst="textSlantUp">
              <a:avLst>
                <a:gd name="adj" fmla="val 32056"/>
              </a:avLst>
            </a:prstTxWarp>
          </a:bodyPr>
          <a:lstStyle/>
          <a:p>
            <a:pPr algn="ctr"/>
            <a:r>
              <a:rPr lang="en-US" sz="3600" kern="10">
                <a:ln w="9525">
                  <a:solidFill>
                    <a:srgbClr val="CC99FF"/>
                  </a:solidFill>
                  <a:round/>
                  <a:headEnd/>
                  <a:tailEnd/>
                </a:ln>
                <a:solidFill>
                  <a:srgbClr val="006600"/>
                </a:solidFill>
                <a:latin typeface="Impact" panose="020B0806030902050204" pitchFamily="34" charset="0"/>
              </a:rPr>
              <a:t>creates a true </a:t>
            </a:r>
          </a:p>
          <a:p>
            <a:pPr algn="ctr"/>
            <a:r>
              <a:rPr lang="en-US" sz="3600" kern="10">
                <a:ln w="9525">
                  <a:solidFill>
                    <a:srgbClr val="CC99FF"/>
                  </a:solidFill>
                  <a:round/>
                  <a:headEnd/>
                  <a:tailEnd/>
                </a:ln>
                <a:solidFill>
                  <a:srgbClr val="006600"/>
                </a:solidFill>
                <a:latin typeface="Impact" panose="020B0806030902050204" pitchFamily="34" charset="0"/>
              </a:rPr>
              <a:t>confidence band</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1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7154" name="Oval 8"/>
          <p:cNvSpPr>
            <a:spLocks noChangeArrowheads="1"/>
          </p:cNvSpPr>
          <p:nvPr/>
        </p:nvSpPr>
        <p:spPr bwMode="auto">
          <a:xfrm>
            <a:off x="2039938" y="6002338"/>
            <a:ext cx="79375" cy="60325"/>
          </a:xfrm>
          <a:prstGeom prst="ellipse">
            <a:avLst/>
          </a:prstGeom>
          <a:noFill/>
          <a:ln w="1111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latin typeface="Arial" panose="020B0604020202020204" pitchFamily="34" charset="0"/>
            </a:endParaRPr>
          </a:p>
        </p:txBody>
      </p:sp>
      <p:sp>
        <p:nvSpPr>
          <p:cNvPr id="177155" name="Oval 9"/>
          <p:cNvSpPr>
            <a:spLocks noChangeArrowheads="1"/>
          </p:cNvSpPr>
          <p:nvPr/>
        </p:nvSpPr>
        <p:spPr bwMode="auto">
          <a:xfrm>
            <a:off x="7473950" y="2251075"/>
            <a:ext cx="77788" cy="60325"/>
          </a:xfrm>
          <a:prstGeom prst="ellipse">
            <a:avLst/>
          </a:prstGeom>
          <a:noFill/>
          <a:ln w="1111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latin typeface="Arial" panose="020B0604020202020204" pitchFamily="34" charset="0"/>
            </a:endParaRPr>
          </a:p>
        </p:txBody>
      </p:sp>
      <p:sp>
        <p:nvSpPr>
          <p:cNvPr id="177156" name="Line 10"/>
          <p:cNvSpPr>
            <a:spLocks noChangeShapeType="1"/>
          </p:cNvSpPr>
          <p:nvPr/>
        </p:nvSpPr>
        <p:spPr bwMode="auto">
          <a:xfrm>
            <a:off x="1938338" y="6019800"/>
            <a:ext cx="5513387" cy="1588"/>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7157" name="Line 11"/>
          <p:cNvSpPr>
            <a:spLocks noChangeShapeType="1"/>
          </p:cNvSpPr>
          <p:nvPr/>
        </p:nvSpPr>
        <p:spPr bwMode="auto">
          <a:xfrm>
            <a:off x="1938338" y="6019800"/>
            <a:ext cx="1587" cy="79375"/>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7158" name="Line 12"/>
          <p:cNvSpPr>
            <a:spLocks noChangeShapeType="1"/>
          </p:cNvSpPr>
          <p:nvPr/>
        </p:nvSpPr>
        <p:spPr bwMode="auto">
          <a:xfrm>
            <a:off x="2860675" y="6019800"/>
            <a:ext cx="1588" cy="79375"/>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7159" name="Line 13"/>
          <p:cNvSpPr>
            <a:spLocks noChangeShapeType="1"/>
          </p:cNvSpPr>
          <p:nvPr/>
        </p:nvSpPr>
        <p:spPr bwMode="auto">
          <a:xfrm>
            <a:off x="3771900" y="6019800"/>
            <a:ext cx="1588" cy="79375"/>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7160" name="Line 14"/>
          <p:cNvSpPr>
            <a:spLocks noChangeShapeType="1"/>
          </p:cNvSpPr>
          <p:nvPr/>
        </p:nvSpPr>
        <p:spPr bwMode="auto">
          <a:xfrm>
            <a:off x="4694238" y="6019800"/>
            <a:ext cx="1587" cy="79375"/>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7161" name="Line 15"/>
          <p:cNvSpPr>
            <a:spLocks noChangeShapeType="1"/>
          </p:cNvSpPr>
          <p:nvPr/>
        </p:nvSpPr>
        <p:spPr bwMode="auto">
          <a:xfrm>
            <a:off x="5616575" y="6019800"/>
            <a:ext cx="1588" cy="79375"/>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7162" name="Line 16"/>
          <p:cNvSpPr>
            <a:spLocks noChangeShapeType="1"/>
          </p:cNvSpPr>
          <p:nvPr/>
        </p:nvSpPr>
        <p:spPr bwMode="auto">
          <a:xfrm>
            <a:off x="6540500" y="6019800"/>
            <a:ext cx="1588" cy="79375"/>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7163" name="Line 17"/>
          <p:cNvSpPr>
            <a:spLocks noChangeShapeType="1"/>
          </p:cNvSpPr>
          <p:nvPr/>
        </p:nvSpPr>
        <p:spPr bwMode="auto">
          <a:xfrm>
            <a:off x="7451725" y="6019800"/>
            <a:ext cx="1588" cy="79375"/>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7164" name="Rectangle 19"/>
          <p:cNvSpPr>
            <a:spLocks noChangeArrowheads="1"/>
          </p:cNvSpPr>
          <p:nvPr/>
        </p:nvSpPr>
        <p:spPr bwMode="auto">
          <a:xfrm>
            <a:off x="2438400" y="6213475"/>
            <a:ext cx="8636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2400">
                <a:solidFill>
                  <a:srgbClr val="000000"/>
                </a:solidFill>
                <a:latin typeface="Times New Roman" panose="02020603050405020304" pitchFamily="18" charset="0"/>
              </a:rPr>
              <a:t>-10000</a:t>
            </a:r>
            <a:endParaRPr lang="en-US" altLang="en-US" sz="2400">
              <a:latin typeface="Times New Roman" panose="02020603050405020304" pitchFamily="18" charset="0"/>
            </a:endParaRPr>
          </a:p>
        </p:txBody>
      </p:sp>
      <p:sp>
        <p:nvSpPr>
          <p:cNvPr id="177165" name="Rectangle 21"/>
          <p:cNvSpPr>
            <a:spLocks noChangeArrowheads="1"/>
          </p:cNvSpPr>
          <p:nvPr/>
        </p:nvSpPr>
        <p:spPr bwMode="auto">
          <a:xfrm>
            <a:off x="4605338" y="6213475"/>
            <a:ext cx="1524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2400">
                <a:solidFill>
                  <a:srgbClr val="000000"/>
                </a:solidFill>
                <a:latin typeface="Times New Roman" panose="02020603050405020304" pitchFamily="18" charset="0"/>
              </a:rPr>
              <a:t>0</a:t>
            </a:r>
            <a:endParaRPr lang="en-US" altLang="en-US" sz="2400">
              <a:latin typeface="Times New Roman" panose="02020603050405020304" pitchFamily="18" charset="0"/>
            </a:endParaRPr>
          </a:p>
        </p:txBody>
      </p:sp>
      <p:sp>
        <p:nvSpPr>
          <p:cNvPr id="177166" name="Rectangle 23"/>
          <p:cNvSpPr>
            <a:spLocks noChangeArrowheads="1"/>
          </p:cNvSpPr>
          <p:nvPr/>
        </p:nvSpPr>
        <p:spPr bwMode="auto">
          <a:xfrm>
            <a:off x="6146800" y="6213475"/>
            <a:ext cx="7620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2400">
                <a:solidFill>
                  <a:srgbClr val="000000"/>
                </a:solidFill>
                <a:latin typeface="Times New Roman" panose="02020603050405020304" pitchFamily="18" charset="0"/>
              </a:rPr>
              <a:t>10000</a:t>
            </a:r>
            <a:endParaRPr lang="en-US" altLang="en-US" sz="2400">
              <a:latin typeface="Times New Roman" panose="02020603050405020304" pitchFamily="18" charset="0"/>
            </a:endParaRPr>
          </a:p>
        </p:txBody>
      </p:sp>
      <p:sp>
        <p:nvSpPr>
          <p:cNvPr id="177167" name="Line 25"/>
          <p:cNvSpPr>
            <a:spLocks noChangeShapeType="1"/>
          </p:cNvSpPr>
          <p:nvPr/>
        </p:nvSpPr>
        <p:spPr bwMode="auto">
          <a:xfrm flipV="1">
            <a:off x="1925638" y="2276475"/>
            <a:ext cx="1587" cy="3751263"/>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7168" name="Line 26"/>
          <p:cNvSpPr>
            <a:spLocks noChangeShapeType="1"/>
          </p:cNvSpPr>
          <p:nvPr/>
        </p:nvSpPr>
        <p:spPr bwMode="auto">
          <a:xfrm flipH="1">
            <a:off x="1824038" y="6027738"/>
            <a:ext cx="101600" cy="1587"/>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7169" name="Line 27"/>
          <p:cNvSpPr>
            <a:spLocks noChangeShapeType="1"/>
          </p:cNvSpPr>
          <p:nvPr/>
        </p:nvSpPr>
        <p:spPr bwMode="auto">
          <a:xfrm flipH="1">
            <a:off x="1824038" y="5278438"/>
            <a:ext cx="101600" cy="1587"/>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7170" name="Line 28"/>
          <p:cNvSpPr>
            <a:spLocks noChangeShapeType="1"/>
          </p:cNvSpPr>
          <p:nvPr/>
        </p:nvSpPr>
        <p:spPr bwMode="auto">
          <a:xfrm flipH="1">
            <a:off x="1824038" y="4527550"/>
            <a:ext cx="101600" cy="1588"/>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7171" name="Line 29"/>
          <p:cNvSpPr>
            <a:spLocks noChangeShapeType="1"/>
          </p:cNvSpPr>
          <p:nvPr/>
        </p:nvSpPr>
        <p:spPr bwMode="auto">
          <a:xfrm flipH="1">
            <a:off x="1824038" y="3776663"/>
            <a:ext cx="101600" cy="1587"/>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7172" name="Line 30"/>
          <p:cNvSpPr>
            <a:spLocks noChangeShapeType="1"/>
          </p:cNvSpPr>
          <p:nvPr/>
        </p:nvSpPr>
        <p:spPr bwMode="auto">
          <a:xfrm flipH="1">
            <a:off x="1824038" y="3027363"/>
            <a:ext cx="101600" cy="1587"/>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7173" name="Line 31"/>
          <p:cNvSpPr>
            <a:spLocks noChangeShapeType="1"/>
          </p:cNvSpPr>
          <p:nvPr/>
        </p:nvSpPr>
        <p:spPr bwMode="auto">
          <a:xfrm flipH="1">
            <a:off x="1824038" y="2276475"/>
            <a:ext cx="101600" cy="1588"/>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7174" name="Rectangle 32"/>
          <p:cNvSpPr>
            <a:spLocks noChangeArrowheads="1"/>
          </p:cNvSpPr>
          <p:nvPr/>
        </p:nvSpPr>
        <p:spPr bwMode="auto">
          <a:xfrm>
            <a:off x="1371600" y="5845175"/>
            <a:ext cx="3810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2400">
                <a:solidFill>
                  <a:srgbClr val="000000"/>
                </a:solidFill>
                <a:latin typeface="Times New Roman" panose="02020603050405020304" pitchFamily="18" charset="0"/>
              </a:rPr>
              <a:t>0.0</a:t>
            </a:r>
            <a:endParaRPr lang="en-US" altLang="en-US" sz="2400">
              <a:latin typeface="Times New Roman" panose="02020603050405020304" pitchFamily="18" charset="0"/>
            </a:endParaRPr>
          </a:p>
        </p:txBody>
      </p:sp>
      <p:sp>
        <p:nvSpPr>
          <p:cNvPr id="177175" name="Rectangle 33"/>
          <p:cNvSpPr>
            <a:spLocks noChangeArrowheads="1"/>
          </p:cNvSpPr>
          <p:nvPr/>
        </p:nvSpPr>
        <p:spPr bwMode="auto">
          <a:xfrm>
            <a:off x="1371600" y="5095875"/>
            <a:ext cx="3810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2400">
                <a:solidFill>
                  <a:srgbClr val="000000"/>
                </a:solidFill>
                <a:latin typeface="Times New Roman" panose="02020603050405020304" pitchFamily="18" charset="0"/>
              </a:rPr>
              <a:t>0.2</a:t>
            </a:r>
            <a:endParaRPr lang="en-US" altLang="en-US" sz="2400">
              <a:latin typeface="Times New Roman" panose="02020603050405020304" pitchFamily="18" charset="0"/>
            </a:endParaRPr>
          </a:p>
        </p:txBody>
      </p:sp>
      <p:sp>
        <p:nvSpPr>
          <p:cNvPr id="177176" name="Rectangle 34"/>
          <p:cNvSpPr>
            <a:spLocks noChangeArrowheads="1"/>
          </p:cNvSpPr>
          <p:nvPr/>
        </p:nvSpPr>
        <p:spPr bwMode="auto">
          <a:xfrm>
            <a:off x="1371600" y="4344988"/>
            <a:ext cx="3810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2400">
                <a:solidFill>
                  <a:srgbClr val="000000"/>
                </a:solidFill>
                <a:latin typeface="Times New Roman" panose="02020603050405020304" pitchFamily="18" charset="0"/>
              </a:rPr>
              <a:t>0.4</a:t>
            </a:r>
            <a:endParaRPr lang="en-US" altLang="en-US" sz="2400">
              <a:latin typeface="Times New Roman" panose="02020603050405020304" pitchFamily="18" charset="0"/>
            </a:endParaRPr>
          </a:p>
        </p:txBody>
      </p:sp>
      <p:sp>
        <p:nvSpPr>
          <p:cNvPr id="177177" name="Rectangle 35"/>
          <p:cNvSpPr>
            <a:spLocks noChangeArrowheads="1"/>
          </p:cNvSpPr>
          <p:nvPr/>
        </p:nvSpPr>
        <p:spPr bwMode="auto">
          <a:xfrm>
            <a:off x="1371600" y="3594100"/>
            <a:ext cx="3810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2400">
                <a:solidFill>
                  <a:srgbClr val="000000"/>
                </a:solidFill>
                <a:latin typeface="Times New Roman" panose="02020603050405020304" pitchFamily="18" charset="0"/>
              </a:rPr>
              <a:t>0.6</a:t>
            </a:r>
            <a:endParaRPr lang="en-US" altLang="en-US" sz="2400">
              <a:latin typeface="Times New Roman" panose="02020603050405020304" pitchFamily="18" charset="0"/>
            </a:endParaRPr>
          </a:p>
        </p:txBody>
      </p:sp>
      <p:sp>
        <p:nvSpPr>
          <p:cNvPr id="177178" name="Rectangle 36"/>
          <p:cNvSpPr>
            <a:spLocks noChangeArrowheads="1"/>
          </p:cNvSpPr>
          <p:nvPr/>
        </p:nvSpPr>
        <p:spPr bwMode="auto">
          <a:xfrm>
            <a:off x="1374775" y="2844800"/>
            <a:ext cx="3810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2400">
                <a:solidFill>
                  <a:srgbClr val="000000"/>
                </a:solidFill>
                <a:latin typeface="Times New Roman" panose="02020603050405020304" pitchFamily="18" charset="0"/>
              </a:rPr>
              <a:t>0.8</a:t>
            </a:r>
            <a:endParaRPr lang="en-US" altLang="en-US" sz="2400">
              <a:latin typeface="Times New Roman" panose="02020603050405020304" pitchFamily="18" charset="0"/>
            </a:endParaRPr>
          </a:p>
        </p:txBody>
      </p:sp>
      <p:sp>
        <p:nvSpPr>
          <p:cNvPr id="177179" name="Rectangle 37"/>
          <p:cNvSpPr>
            <a:spLocks noChangeArrowheads="1"/>
          </p:cNvSpPr>
          <p:nvPr/>
        </p:nvSpPr>
        <p:spPr bwMode="auto">
          <a:xfrm>
            <a:off x="1374775" y="2090738"/>
            <a:ext cx="3810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2400">
                <a:solidFill>
                  <a:srgbClr val="000000"/>
                </a:solidFill>
                <a:latin typeface="Times New Roman" panose="02020603050405020304" pitchFamily="18" charset="0"/>
              </a:rPr>
              <a:t>1.0</a:t>
            </a:r>
            <a:endParaRPr lang="en-US" altLang="en-US" sz="2400">
              <a:latin typeface="Times New Roman" panose="02020603050405020304" pitchFamily="18" charset="0"/>
            </a:endParaRPr>
          </a:p>
        </p:txBody>
      </p:sp>
      <p:sp>
        <p:nvSpPr>
          <p:cNvPr id="177180" name="Rectangle 39"/>
          <p:cNvSpPr>
            <a:spLocks noChangeArrowheads="1"/>
          </p:cNvSpPr>
          <p:nvPr/>
        </p:nvSpPr>
        <p:spPr bwMode="auto">
          <a:xfrm rot="-5400000">
            <a:off x="-676275" y="3925888"/>
            <a:ext cx="3303587" cy="427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2800">
                <a:solidFill>
                  <a:srgbClr val="000000"/>
                </a:solidFill>
                <a:latin typeface="Times New Roman" panose="02020603050405020304" pitchFamily="18" charset="0"/>
              </a:rPr>
              <a:t>Cumulative probability</a:t>
            </a:r>
            <a:endParaRPr lang="en-US" altLang="en-US" sz="2800">
              <a:latin typeface="Times New Roman" panose="02020603050405020304" pitchFamily="18" charset="0"/>
            </a:endParaRPr>
          </a:p>
        </p:txBody>
      </p:sp>
      <p:sp>
        <p:nvSpPr>
          <p:cNvPr id="177181" name="Freeform 40"/>
          <p:cNvSpPr>
            <a:spLocks/>
          </p:cNvSpPr>
          <p:nvPr/>
        </p:nvSpPr>
        <p:spPr bwMode="auto">
          <a:xfrm>
            <a:off x="2073275" y="2276475"/>
            <a:ext cx="5434013" cy="3751263"/>
          </a:xfrm>
          <a:custGeom>
            <a:avLst/>
            <a:gdLst>
              <a:gd name="T0" fmla="*/ 2147483647 w 3423"/>
              <a:gd name="T1" fmla="*/ 2147483647 h 2363"/>
              <a:gd name="T2" fmla="*/ 2147483647 w 3423"/>
              <a:gd name="T3" fmla="*/ 2147483647 h 2363"/>
              <a:gd name="T4" fmla="*/ 2147483647 w 3423"/>
              <a:gd name="T5" fmla="*/ 2147483647 h 2363"/>
              <a:gd name="T6" fmla="*/ 2147483647 w 3423"/>
              <a:gd name="T7" fmla="*/ 2147483647 h 2363"/>
              <a:gd name="T8" fmla="*/ 2147483647 w 3423"/>
              <a:gd name="T9" fmla="*/ 2147483647 h 2363"/>
              <a:gd name="T10" fmla="*/ 2147483647 w 3423"/>
              <a:gd name="T11" fmla="*/ 2147483647 h 2363"/>
              <a:gd name="T12" fmla="*/ 2147483647 w 3423"/>
              <a:gd name="T13" fmla="*/ 2147483647 h 2363"/>
              <a:gd name="T14" fmla="*/ 2147483647 w 3423"/>
              <a:gd name="T15" fmla="*/ 2147483647 h 2363"/>
              <a:gd name="T16" fmla="*/ 2147483647 w 3423"/>
              <a:gd name="T17" fmla="*/ 2147483647 h 2363"/>
              <a:gd name="T18" fmla="*/ 2147483647 w 3423"/>
              <a:gd name="T19" fmla="*/ 2147483647 h 2363"/>
              <a:gd name="T20" fmla="*/ 2147483647 w 3423"/>
              <a:gd name="T21" fmla="*/ 2147483647 h 2363"/>
              <a:gd name="T22" fmla="*/ 2147483647 w 3423"/>
              <a:gd name="T23" fmla="*/ 2147483647 h 2363"/>
              <a:gd name="T24" fmla="*/ 2147483647 w 3423"/>
              <a:gd name="T25" fmla="*/ 2147483647 h 2363"/>
              <a:gd name="T26" fmla="*/ 2147483647 w 3423"/>
              <a:gd name="T27" fmla="*/ 2147483647 h 2363"/>
              <a:gd name="T28" fmla="*/ 2147483647 w 3423"/>
              <a:gd name="T29" fmla="*/ 2147483647 h 2363"/>
              <a:gd name="T30" fmla="*/ 2147483647 w 3423"/>
              <a:gd name="T31" fmla="*/ 2147483647 h 2363"/>
              <a:gd name="T32" fmla="*/ 2147483647 w 3423"/>
              <a:gd name="T33" fmla="*/ 2147483647 h 2363"/>
              <a:gd name="T34" fmla="*/ 2147483647 w 3423"/>
              <a:gd name="T35" fmla="*/ 2147483647 h 2363"/>
              <a:gd name="T36" fmla="*/ 2147483647 w 3423"/>
              <a:gd name="T37" fmla="*/ 2147483647 h 2363"/>
              <a:gd name="T38" fmla="*/ 2147483647 w 3423"/>
              <a:gd name="T39" fmla="*/ 2147483647 h 2363"/>
              <a:gd name="T40" fmla="*/ 2147483647 w 3423"/>
              <a:gd name="T41" fmla="*/ 2147483647 h 2363"/>
              <a:gd name="T42" fmla="*/ 2147483647 w 3423"/>
              <a:gd name="T43" fmla="*/ 2147483647 h 2363"/>
              <a:gd name="T44" fmla="*/ 2147483647 w 3423"/>
              <a:gd name="T45" fmla="*/ 2147483647 h 2363"/>
              <a:gd name="T46" fmla="*/ 2147483647 w 3423"/>
              <a:gd name="T47" fmla="*/ 2147483647 h 2363"/>
              <a:gd name="T48" fmla="*/ 2147483647 w 3423"/>
              <a:gd name="T49" fmla="*/ 2147483647 h 2363"/>
              <a:gd name="T50" fmla="*/ 2147483647 w 3423"/>
              <a:gd name="T51" fmla="*/ 2147483647 h 2363"/>
              <a:gd name="T52" fmla="*/ 2147483647 w 3423"/>
              <a:gd name="T53" fmla="*/ 2147483647 h 2363"/>
              <a:gd name="T54" fmla="*/ 2147483647 w 3423"/>
              <a:gd name="T55" fmla="*/ 2147483647 h 2363"/>
              <a:gd name="T56" fmla="*/ 2147483647 w 3423"/>
              <a:gd name="T57" fmla="*/ 2147483647 h 2363"/>
              <a:gd name="T58" fmla="*/ 2147483647 w 3423"/>
              <a:gd name="T59" fmla="*/ 2147483647 h 2363"/>
              <a:gd name="T60" fmla="*/ 2147483647 w 3423"/>
              <a:gd name="T61" fmla="*/ 2147483647 h 2363"/>
              <a:gd name="T62" fmla="*/ 2147483647 w 3423"/>
              <a:gd name="T63" fmla="*/ 2147483647 h 2363"/>
              <a:gd name="T64" fmla="*/ 2147483647 w 3423"/>
              <a:gd name="T65" fmla="*/ 2147483647 h 2363"/>
              <a:gd name="T66" fmla="*/ 2147483647 w 3423"/>
              <a:gd name="T67" fmla="*/ 2147483647 h 2363"/>
              <a:gd name="T68" fmla="*/ 2147483647 w 3423"/>
              <a:gd name="T69" fmla="*/ 2147483647 h 2363"/>
              <a:gd name="T70" fmla="*/ 2147483647 w 3423"/>
              <a:gd name="T71" fmla="*/ 2147483647 h 2363"/>
              <a:gd name="T72" fmla="*/ 2147483647 w 3423"/>
              <a:gd name="T73" fmla="*/ 2147483647 h 2363"/>
              <a:gd name="T74" fmla="*/ 2147483647 w 3423"/>
              <a:gd name="T75" fmla="*/ 2147483647 h 2363"/>
              <a:gd name="T76" fmla="*/ 2147483647 w 3423"/>
              <a:gd name="T77" fmla="*/ 2147483647 h 2363"/>
              <a:gd name="T78" fmla="*/ 2147483647 w 3423"/>
              <a:gd name="T79" fmla="*/ 2147483647 h 2363"/>
              <a:gd name="T80" fmla="*/ 2147483647 w 3423"/>
              <a:gd name="T81" fmla="*/ 2147483647 h 2363"/>
              <a:gd name="T82" fmla="*/ 2147483647 w 3423"/>
              <a:gd name="T83" fmla="*/ 2147483647 h 2363"/>
              <a:gd name="T84" fmla="*/ 2147483647 w 3423"/>
              <a:gd name="T85" fmla="*/ 2147483647 h 2363"/>
              <a:gd name="T86" fmla="*/ 2147483647 w 3423"/>
              <a:gd name="T87" fmla="*/ 2147483647 h 2363"/>
              <a:gd name="T88" fmla="*/ 2147483647 w 3423"/>
              <a:gd name="T89" fmla="*/ 2147483647 h 2363"/>
              <a:gd name="T90" fmla="*/ 2147483647 w 3423"/>
              <a:gd name="T91" fmla="*/ 2147483647 h 2363"/>
              <a:gd name="T92" fmla="*/ 2147483647 w 3423"/>
              <a:gd name="T93" fmla="*/ 2147483647 h 2363"/>
              <a:gd name="T94" fmla="*/ 2147483647 w 3423"/>
              <a:gd name="T95" fmla="*/ 2147483647 h 2363"/>
              <a:gd name="T96" fmla="*/ 2147483647 w 3423"/>
              <a:gd name="T97" fmla="*/ 2147483647 h 2363"/>
              <a:gd name="T98" fmla="*/ 2147483647 w 3423"/>
              <a:gd name="T99" fmla="*/ 2147483647 h 2363"/>
              <a:gd name="T100" fmla="*/ 2147483647 w 3423"/>
              <a:gd name="T101" fmla="*/ 2147483647 h 2363"/>
              <a:gd name="T102" fmla="*/ 2147483647 w 3423"/>
              <a:gd name="T103" fmla="*/ 2147483647 h 2363"/>
              <a:gd name="T104" fmla="*/ 2147483647 w 3423"/>
              <a:gd name="T105" fmla="*/ 2147483647 h 2363"/>
              <a:gd name="T106" fmla="*/ 2147483647 w 3423"/>
              <a:gd name="T107" fmla="*/ 2147483647 h 2363"/>
              <a:gd name="T108" fmla="*/ 2147483647 w 3423"/>
              <a:gd name="T109" fmla="*/ 2147483647 h 2363"/>
              <a:gd name="T110" fmla="*/ 2147483647 w 3423"/>
              <a:gd name="T111" fmla="*/ 2147483647 h 2363"/>
              <a:gd name="T112" fmla="*/ 2147483647 w 3423"/>
              <a:gd name="T113" fmla="*/ 2147483647 h 2363"/>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3423"/>
              <a:gd name="T172" fmla="*/ 0 h 2363"/>
              <a:gd name="T173" fmla="*/ 3423 w 3423"/>
              <a:gd name="T174" fmla="*/ 2363 h 2363"/>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3423" h="2363">
                <a:moveTo>
                  <a:pt x="0" y="2363"/>
                </a:moveTo>
                <a:lnTo>
                  <a:pt x="0" y="2352"/>
                </a:lnTo>
                <a:lnTo>
                  <a:pt x="234" y="2352"/>
                </a:lnTo>
                <a:lnTo>
                  <a:pt x="234" y="2341"/>
                </a:lnTo>
                <a:lnTo>
                  <a:pt x="355" y="2341"/>
                </a:lnTo>
                <a:lnTo>
                  <a:pt x="355" y="2330"/>
                </a:lnTo>
                <a:lnTo>
                  <a:pt x="426" y="2330"/>
                </a:lnTo>
                <a:lnTo>
                  <a:pt x="426" y="2319"/>
                </a:lnTo>
                <a:lnTo>
                  <a:pt x="475" y="2319"/>
                </a:lnTo>
                <a:lnTo>
                  <a:pt x="475" y="2308"/>
                </a:lnTo>
                <a:lnTo>
                  <a:pt x="518" y="2308"/>
                </a:lnTo>
                <a:lnTo>
                  <a:pt x="518" y="2292"/>
                </a:lnTo>
                <a:lnTo>
                  <a:pt x="560" y="2292"/>
                </a:lnTo>
                <a:lnTo>
                  <a:pt x="560" y="2281"/>
                </a:lnTo>
                <a:lnTo>
                  <a:pt x="589" y="2281"/>
                </a:lnTo>
                <a:lnTo>
                  <a:pt x="589" y="2270"/>
                </a:lnTo>
                <a:lnTo>
                  <a:pt x="617" y="2270"/>
                </a:lnTo>
                <a:lnTo>
                  <a:pt x="617" y="2259"/>
                </a:lnTo>
                <a:lnTo>
                  <a:pt x="645" y="2259"/>
                </a:lnTo>
                <a:lnTo>
                  <a:pt x="645" y="2248"/>
                </a:lnTo>
                <a:lnTo>
                  <a:pt x="667" y="2248"/>
                </a:lnTo>
                <a:lnTo>
                  <a:pt x="667" y="2237"/>
                </a:lnTo>
                <a:lnTo>
                  <a:pt x="688" y="2237"/>
                </a:lnTo>
                <a:lnTo>
                  <a:pt x="688" y="2226"/>
                </a:lnTo>
                <a:lnTo>
                  <a:pt x="709" y="2226"/>
                </a:lnTo>
                <a:lnTo>
                  <a:pt x="709" y="2210"/>
                </a:lnTo>
                <a:lnTo>
                  <a:pt x="730" y="2210"/>
                </a:lnTo>
                <a:lnTo>
                  <a:pt x="730" y="2199"/>
                </a:lnTo>
                <a:lnTo>
                  <a:pt x="744" y="2199"/>
                </a:lnTo>
                <a:lnTo>
                  <a:pt x="744" y="2188"/>
                </a:lnTo>
                <a:lnTo>
                  <a:pt x="766" y="2188"/>
                </a:lnTo>
                <a:lnTo>
                  <a:pt x="766" y="2177"/>
                </a:lnTo>
                <a:lnTo>
                  <a:pt x="780" y="2177"/>
                </a:lnTo>
                <a:lnTo>
                  <a:pt x="780" y="2166"/>
                </a:lnTo>
                <a:lnTo>
                  <a:pt x="794" y="2166"/>
                </a:lnTo>
                <a:lnTo>
                  <a:pt x="794" y="2155"/>
                </a:lnTo>
                <a:lnTo>
                  <a:pt x="808" y="2155"/>
                </a:lnTo>
                <a:lnTo>
                  <a:pt x="808" y="2144"/>
                </a:lnTo>
                <a:lnTo>
                  <a:pt x="822" y="2144"/>
                </a:lnTo>
                <a:lnTo>
                  <a:pt x="822" y="2127"/>
                </a:lnTo>
                <a:lnTo>
                  <a:pt x="837" y="2127"/>
                </a:lnTo>
                <a:lnTo>
                  <a:pt x="837" y="2116"/>
                </a:lnTo>
                <a:lnTo>
                  <a:pt x="851" y="2116"/>
                </a:lnTo>
                <a:lnTo>
                  <a:pt x="851" y="2105"/>
                </a:lnTo>
                <a:lnTo>
                  <a:pt x="858" y="2105"/>
                </a:lnTo>
                <a:lnTo>
                  <a:pt x="858" y="2094"/>
                </a:lnTo>
                <a:lnTo>
                  <a:pt x="872" y="2094"/>
                </a:lnTo>
                <a:lnTo>
                  <a:pt x="872" y="2083"/>
                </a:lnTo>
                <a:lnTo>
                  <a:pt x="886" y="2083"/>
                </a:lnTo>
                <a:lnTo>
                  <a:pt x="886" y="2072"/>
                </a:lnTo>
                <a:lnTo>
                  <a:pt x="893" y="2072"/>
                </a:lnTo>
                <a:lnTo>
                  <a:pt x="893" y="2056"/>
                </a:lnTo>
                <a:lnTo>
                  <a:pt x="907" y="2056"/>
                </a:lnTo>
                <a:lnTo>
                  <a:pt x="907" y="2045"/>
                </a:lnTo>
                <a:lnTo>
                  <a:pt x="922" y="2045"/>
                </a:lnTo>
                <a:lnTo>
                  <a:pt x="922" y="2034"/>
                </a:lnTo>
                <a:lnTo>
                  <a:pt x="929" y="2034"/>
                </a:lnTo>
                <a:lnTo>
                  <a:pt x="929" y="2023"/>
                </a:lnTo>
                <a:lnTo>
                  <a:pt x="936" y="2023"/>
                </a:lnTo>
                <a:lnTo>
                  <a:pt x="936" y="2012"/>
                </a:lnTo>
                <a:lnTo>
                  <a:pt x="950" y="2012"/>
                </a:lnTo>
                <a:lnTo>
                  <a:pt x="950" y="2001"/>
                </a:lnTo>
                <a:lnTo>
                  <a:pt x="957" y="2001"/>
                </a:lnTo>
                <a:lnTo>
                  <a:pt x="957" y="1990"/>
                </a:lnTo>
                <a:lnTo>
                  <a:pt x="971" y="1990"/>
                </a:lnTo>
                <a:lnTo>
                  <a:pt x="971" y="1973"/>
                </a:lnTo>
                <a:lnTo>
                  <a:pt x="978" y="1973"/>
                </a:lnTo>
                <a:lnTo>
                  <a:pt x="978" y="1962"/>
                </a:lnTo>
                <a:lnTo>
                  <a:pt x="985" y="1962"/>
                </a:lnTo>
                <a:lnTo>
                  <a:pt x="985" y="1951"/>
                </a:lnTo>
                <a:lnTo>
                  <a:pt x="1000" y="1951"/>
                </a:lnTo>
                <a:lnTo>
                  <a:pt x="1000" y="1940"/>
                </a:lnTo>
                <a:lnTo>
                  <a:pt x="1007" y="1940"/>
                </a:lnTo>
                <a:lnTo>
                  <a:pt x="1007" y="1929"/>
                </a:lnTo>
                <a:lnTo>
                  <a:pt x="1014" y="1929"/>
                </a:lnTo>
                <a:lnTo>
                  <a:pt x="1014" y="1918"/>
                </a:lnTo>
                <a:lnTo>
                  <a:pt x="1021" y="1918"/>
                </a:lnTo>
                <a:lnTo>
                  <a:pt x="1021" y="1907"/>
                </a:lnTo>
                <a:lnTo>
                  <a:pt x="1028" y="1907"/>
                </a:lnTo>
                <a:lnTo>
                  <a:pt x="1028" y="1891"/>
                </a:lnTo>
                <a:lnTo>
                  <a:pt x="1042" y="1891"/>
                </a:lnTo>
                <a:lnTo>
                  <a:pt x="1042" y="1880"/>
                </a:lnTo>
                <a:lnTo>
                  <a:pt x="1049" y="1880"/>
                </a:lnTo>
                <a:lnTo>
                  <a:pt x="1049" y="1869"/>
                </a:lnTo>
                <a:lnTo>
                  <a:pt x="1056" y="1869"/>
                </a:lnTo>
                <a:lnTo>
                  <a:pt x="1056" y="1858"/>
                </a:lnTo>
                <a:lnTo>
                  <a:pt x="1063" y="1858"/>
                </a:lnTo>
                <a:lnTo>
                  <a:pt x="1063" y="1847"/>
                </a:lnTo>
                <a:lnTo>
                  <a:pt x="1070" y="1847"/>
                </a:lnTo>
                <a:lnTo>
                  <a:pt x="1070" y="1836"/>
                </a:lnTo>
                <a:lnTo>
                  <a:pt x="1077" y="1836"/>
                </a:lnTo>
                <a:lnTo>
                  <a:pt x="1077" y="1819"/>
                </a:lnTo>
                <a:lnTo>
                  <a:pt x="1085" y="1819"/>
                </a:lnTo>
                <a:lnTo>
                  <a:pt x="1085" y="1808"/>
                </a:lnTo>
                <a:lnTo>
                  <a:pt x="1092" y="1808"/>
                </a:lnTo>
                <a:lnTo>
                  <a:pt x="1092" y="1797"/>
                </a:lnTo>
                <a:lnTo>
                  <a:pt x="1099" y="1797"/>
                </a:lnTo>
                <a:lnTo>
                  <a:pt x="1099" y="1786"/>
                </a:lnTo>
                <a:lnTo>
                  <a:pt x="1106" y="1786"/>
                </a:lnTo>
                <a:lnTo>
                  <a:pt x="1106" y="1775"/>
                </a:lnTo>
                <a:lnTo>
                  <a:pt x="1120" y="1775"/>
                </a:lnTo>
                <a:lnTo>
                  <a:pt x="1120" y="1764"/>
                </a:lnTo>
                <a:lnTo>
                  <a:pt x="1127" y="1764"/>
                </a:lnTo>
                <a:lnTo>
                  <a:pt x="1127" y="1753"/>
                </a:lnTo>
                <a:lnTo>
                  <a:pt x="1134" y="1753"/>
                </a:lnTo>
                <a:lnTo>
                  <a:pt x="1134" y="1737"/>
                </a:lnTo>
                <a:lnTo>
                  <a:pt x="1141" y="1737"/>
                </a:lnTo>
                <a:lnTo>
                  <a:pt x="1141" y="1726"/>
                </a:lnTo>
                <a:lnTo>
                  <a:pt x="1148" y="1726"/>
                </a:lnTo>
                <a:lnTo>
                  <a:pt x="1148" y="1715"/>
                </a:lnTo>
                <a:lnTo>
                  <a:pt x="1155" y="1715"/>
                </a:lnTo>
                <a:lnTo>
                  <a:pt x="1155" y="1704"/>
                </a:lnTo>
                <a:lnTo>
                  <a:pt x="1163" y="1704"/>
                </a:lnTo>
                <a:lnTo>
                  <a:pt x="1163" y="1693"/>
                </a:lnTo>
                <a:lnTo>
                  <a:pt x="1163" y="1682"/>
                </a:lnTo>
                <a:lnTo>
                  <a:pt x="1170" y="1682"/>
                </a:lnTo>
                <a:lnTo>
                  <a:pt x="1170" y="1671"/>
                </a:lnTo>
                <a:lnTo>
                  <a:pt x="1177" y="1671"/>
                </a:lnTo>
                <a:lnTo>
                  <a:pt x="1177" y="1654"/>
                </a:lnTo>
                <a:lnTo>
                  <a:pt x="1184" y="1654"/>
                </a:lnTo>
                <a:lnTo>
                  <a:pt x="1184" y="1643"/>
                </a:lnTo>
                <a:lnTo>
                  <a:pt x="1191" y="1643"/>
                </a:lnTo>
                <a:lnTo>
                  <a:pt x="1191" y="1632"/>
                </a:lnTo>
                <a:lnTo>
                  <a:pt x="1198" y="1632"/>
                </a:lnTo>
                <a:lnTo>
                  <a:pt x="1198" y="1621"/>
                </a:lnTo>
                <a:lnTo>
                  <a:pt x="1205" y="1621"/>
                </a:lnTo>
                <a:lnTo>
                  <a:pt x="1205" y="1610"/>
                </a:lnTo>
                <a:lnTo>
                  <a:pt x="1212" y="1610"/>
                </a:lnTo>
                <a:lnTo>
                  <a:pt x="1212" y="1599"/>
                </a:lnTo>
                <a:lnTo>
                  <a:pt x="1219" y="1599"/>
                </a:lnTo>
                <a:lnTo>
                  <a:pt x="1219" y="1583"/>
                </a:lnTo>
                <a:lnTo>
                  <a:pt x="1226" y="1583"/>
                </a:lnTo>
                <a:lnTo>
                  <a:pt x="1226" y="1572"/>
                </a:lnTo>
                <a:lnTo>
                  <a:pt x="1233" y="1572"/>
                </a:lnTo>
                <a:lnTo>
                  <a:pt x="1233" y="1561"/>
                </a:lnTo>
                <a:lnTo>
                  <a:pt x="1240" y="1561"/>
                </a:lnTo>
                <a:lnTo>
                  <a:pt x="1240" y="1550"/>
                </a:lnTo>
                <a:lnTo>
                  <a:pt x="1248" y="1550"/>
                </a:lnTo>
                <a:lnTo>
                  <a:pt x="1248" y="1539"/>
                </a:lnTo>
                <a:lnTo>
                  <a:pt x="1248" y="1528"/>
                </a:lnTo>
                <a:lnTo>
                  <a:pt x="1255" y="1528"/>
                </a:lnTo>
                <a:lnTo>
                  <a:pt x="1255" y="1517"/>
                </a:lnTo>
                <a:lnTo>
                  <a:pt x="1262" y="1517"/>
                </a:lnTo>
                <a:lnTo>
                  <a:pt x="1262" y="1501"/>
                </a:lnTo>
                <a:lnTo>
                  <a:pt x="1269" y="1501"/>
                </a:lnTo>
                <a:lnTo>
                  <a:pt x="1269" y="1490"/>
                </a:lnTo>
                <a:lnTo>
                  <a:pt x="1276" y="1490"/>
                </a:lnTo>
                <a:lnTo>
                  <a:pt x="1276" y="1479"/>
                </a:lnTo>
                <a:lnTo>
                  <a:pt x="1283" y="1479"/>
                </a:lnTo>
                <a:lnTo>
                  <a:pt x="1283" y="1468"/>
                </a:lnTo>
                <a:lnTo>
                  <a:pt x="1290" y="1468"/>
                </a:lnTo>
                <a:lnTo>
                  <a:pt x="1290" y="1457"/>
                </a:lnTo>
                <a:lnTo>
                  <a:pt x="1297" y="1457"/>
                </a:lnTo>
                <a:lnTo>
                  <a:pt x="1297" y="1446"/>
                </a:lnTo>
                <a:lnTo>
                  <a:pt x="1297" y="1435"/>
                </a:lnTo>
                <a:lnTo>
                  <a:pt x="1304" y="1435"/>
                </a:lnTo>
                <a:lnTo>
                  <a:pt x="1304" y="1418"/>
                </a:lnTo>
                <a:lnTo>
                  <a:pt x="1311" y="1418"/>
                </a:lnTo>
                <a:lnTo>
                  <a:pt x="1311" y="1407"/>
                </a:lnTo>
                <a:lnTo>
                  <a:pt x="1318" y="1407"/>
                </a:lnTo>
                <a:lnTo>
                  <a:pt x="1318" y="1396"/>
                </a:lnTo>
                <a:lnTo>
                  <a:pt x="1325" y="1396"/>
                </a:lnTo>
                <a:lnTo>
                  <a:pt x="1325" y="1385"/>
                </a:lnTo>
                <a:lnTo>
                  <a:pt x="1333" y="1385"/>
                </a:lnTo>
                <a:lnTo>
                  <a:pt x="1333" y="1374"/>
                </a:lnTo>
                <a:lnTo>
                  <a:pt x="1333" y="1363"/>
                </a:lnTo>
                <a:lnTo>
                  <a:pt x="1340" y="1363"/>
                </a:lnTo>
                <a:lnTo>
                  <a:pt x="1340" y="1347"/>
                </a:lnTo>
                <a:lnTo>
                  <a:pt x="1347" y="1347"/>
                </a:lnTo>
                <a:lnTo>
                  <a:pt x="1347" y="1336"/>
                </a:lnTo>
                <a:lnTo>
                  <a:pt x="1354" y="1336"/>
                </a:lnTo>
                <a:lnTo>
                  <a:pt x="1354" y="1325"/>
                </a:lnTo>
                <a:lnTo>
                  <a:pt x="1361" y="1325"/>
                </a:lnTo>
                <a:lnTo>
                  <a:pt x="1361" y="1314"/>
                </a:lnTo>
                <a:lnTo>
                  <a:pt x="1368" y="1314"/>
                </a:lnTo>
                <a:lnTo>
                  <a:pt x="1368" y="1303"/>
                </a:lnTo>
                <a:lnTo>
                  <a:pt x="1368" y="1292"/>
                </a:lnTo>
                <a:lnTo>
                  <a:pt x="1375" y="1292"/>
                </a:lnTo>
                <a:lnTo>
                  <a:pt x="1375" y="1281"/>
                </a:lnTo>
                <a:lnTo>
                  <a:pt x="1382" y="1281"/>
                </a:lnTo>
                <a:lnTo>
                  <a:pt x="1382" y="1264"/>
                </a:lnTo>
                <a:lnTo>
                  <a:pt x="1389" y="1264"/>
                </a:lnTo>
                <a:lnTo>
                  <a:pt x="1389" y="1253"/>
                </a:lnTo>
                <a:lnTo>
                  <a:pt x="1396" y="1253"/>
                </a:lnTo>
                <a:lnTo>
                  <a:pt x="1396" y="1242"/>
                </a:lnTo>
                <a:lnTo>
                  <a:pt x="1403" y="1242"/>
                </a:lnTo>
                <a:lnTo>
                  <a:pt x="1403" y="1231"/>
                </a:lnTo>
                <a:lnTo>
                  <a:pt x="1403" y="1220"/>
                </a:lnTo>
                <a:lnTo>
                  <a:pt x="1411" y="1220"/>
                </a:lnTo>
                <a:lnTo>
                  <a:pt x="1411" y="1209"/>
                </a:lnTo>
                <a:lnTo>
                  <a:pt x="1418" y="1209"/>
                </a:lnTo>
                <a:lnTo>
                  <a:pt x="1418" y="1198"/>
                </a:lnTo>
                <a:lnTo>
                  <a:pt x="1425" y="1198"/>
                </a:lnTo>
                <a:lnTo>
                  <a:pt x="1425" y="1182"/>
                </a:lnTo>
                <a:lnTo>
                  <a:pt x="1432" y="1182"/>
                </a:lnTo>
                <a:lnTo>
                  <a:pt x="1432" y="1171"/>
                </a:lnTo>
                <a:lnTo>
                  <a:pt x="1432" y="1160"/>
                </a:lnTo>
                <a:lnTo>
                  <a:pt x="1432" y="1149"/>
                </a:lnTo>
                <a:lnTo>
                  <a:pt x="1432" y="1138"/>
                </a:lnTo>
                <a:lnTo>
                  <a:pt x="1432" y="1127"/>
                </a:lnTo>
                <a:lnTo>
                  <a:pt x="1432" y="1116"/>
                </a:lnTo>
                <a:lnTo>
                  <a:pt x="1432" y="1099"/>
                </a:lnTo>
                <a:lnTo>
                  <a:pt x="1432" y="1088"/>
                </a:lnTo>
                <a:lnTo>
                  <a:pt x="1432" y="1077"/>
                </a:lnTo>
                <a:lnTo>
                  <a:pt x="1432" y="1066"/>
                </a:lnTo>
                <a:lnTo>
                  <a:pt x="1432" y="1055"/>
                </a:lnTo>
                <a:lnTo>
                  <a:pt x="1432" y="1044"/>
                </a:lnTo>
                <a:lnTo>
                  <a:pt x="1432" y="1028"/>
                </a:lnTo>
                <a:lnTo>
                  <a:pt x="1432" y="1017"/>
                </a:lnTo>
                <a:lnTo>
                  <a:pt x="1432" y="1006"/>
                </a:lnTo>
                <a:lnTo>
                  <a:pt x="1432" y="995"/>
                </a:lnTo>
                <a:lnTo>
                  <a:pt x="1432" y="984"/>
                </a:lnTo>
                <a:lnTo>
                  <a:pt x="1432" y="973"/>
                </a:lnTo>
                <a:lnTo>
                  <a:pt x="1432" y="962"/>
                </a:lnTo>
                <a:lnTo>
                  <a:pt x="1432" y="945"/>
                </a:lnTo>
                <a:lnTo>
                  <a:pt x="1432" y="934"/>
                </a:lnTo>
                <a:lnTo>
                  <a:pt x="1432" y="923"/>
                </a:lnTo>
                <a:lnTo>
                  <a:pt x="1432" y="912"/>
                </a:lnTo>
                <a:lnTo>
                  <a:pt x="1432" y="901"/>
                </a:lnTo>
                <a:lnTo>
                  <a:pt x="1432" y="890"/>
                </a:lnTo>
                <a:lnTo>
                  <a:pt x="1432" y="880"/>
                </a:lnTo>
                <a:lnTo>
                  <a:pt x="1432" y="863"/>
                </a:lnTo>
                <a:lnTo>
                  <a:pt x="1432" y="852"/>
                </a:lnTo>
                <a:lnTo>
                  <a:pt x="1432" y="841"/>
                </a:lnTo>
                <a:lnTo>
                  <a:pt x="1432" y="830"/>
                </a:lnTo>
                <a:lnTo>
                  <a:pt x="1432" y="819"/>
                </a:lnTo>
                <a:lnTo>
                  <a:pt x="1432" y="808"/>
                </a:lnTo>
                <a:lnTo>
                  <a:pt x="1432" y="792"/>
                </a:lnTo>
                <a:lnTo>
                  <a:pt x="1432" y="781"/>
                </a:lnTo>
                <a:lnTo>
                  <a:pt x="1432" y="770"/>
                </a:lnTo>
                <a:lnTo>
                  <a:pt x="1432" y="759"/>
                </a:lnTo>
                <a:lnTo>
                  <a:pt x="1432" y="748"/>
                </a:lnTo>
                <a:lnTo>
                  <a:pt x="1432" y="737"/>
                </a:lnTo>
                <a:lnTo>
                  <a:pt x="1432" y="726"/>
                </a:lnTo>
                <a:lnTo>
                  <a:pt x="1432" y="709"/>
                </a:lnTo>
                <a:lnTo>
                  <a:pt x="1432" y="698"/>
                </a:lnTo>
                <a:lnTo>
                  <a:pt x="1432" y="687"/>
                </a:lnTo>
                <a:lnTo>
                  <a:pt x="1432" y="676"/>
                </a:lnTo>
                <a:lnTo>
                  <a:pt x="1432" y="665"/>
                </a:lnTo>
                <a:lnTo>
                  <a:pt x="1432" y="654"/>
                </a:lnTo>
                <a:lnTo>
                  <a:pt x="1432" y="643"/>
                </a:lnTo>
                <a:lnTo>
                  <a:pt x="1432" y="627"/>
                </a:lnTo>
                <a:lnTo>
                  <a:pt x="1432" y="616"/>
                </a:lnTo>
                <a:lnTo>
                  <a:pt x="1432" y="605"/>
                </a:lnTo>
                <a:lnTo>
                  <a:pt x="1432" y="594"/>
                </a:lnTo>
                <a:lnTo>
                  <a:pt x="1432" y="583"/>
                </a:lnTo>
                <a:lnTo>
                  <a:pt x="1432" y="572"/>
                </a:lnTo>
                <a:lnTo>
                  <a:pt x="1432" y="555"/>
                </a:lnTo>
                <a:lnTo>
                  <a:pt x="1432" y="544"/>
                </a:lnTo>
                <a:lnTo>
                  <a:pt x="1432" y="533"/>
                </a:lnTo>
                <a:lnTo>
                  <a:pt x="1432" y="522"/>
                </a:lnTo>
                <a:lnTo>
                  <a:pt x="1432" y="511"/>
                </a:lnTo>
                <a:lnTo>
                  <a:pt x="1432" y="500"/>
                </a:lnTo>
                <a:lnTo>
                  <a:pt x="1432" y="489"/>
                </a:lnTo>
                <a:lnTo>
                  <a:pt x="1432" y="473"/>
                </a:lnTo>
                <a:lnTo>
                  <a:pt x="1432" y="462"/>
                </a:lnTo>
                <a:lnTo>
                  <a:pt x="1432" y="451"/>
                </a:lnTo>
                <a:lnTo>
                  <a:pt x="1432" y="440"/>
                </a:lnTo>
                <a:lnTo>
                  <a:pt x="1432" y="429"/>
                </a:lnTo>
                <a:lnTo>
                  <a:pt x="1432" y="418"/>
                </a:lnTo>
                <a:lnTo>
                  <a:pt x="1432" y="407"/>
                </a:lnTo>
                <a:lnTo>
                  <a:pt x="1432" y="390"/>
                </a:lnTo>
                <a:lnTo>
                  <a:pt x="1432" y="379"/>
                </a:lnTo>
                <a:lnTo>
                  <a:pt x="1432" y="368"/>
                </a:lnTo>
                <a:lnTo>
                  <a:pt x="1432" y="357"/>
                </a:lnTo>
                <a:lnTo>
                  <a:pt x="1432" y="346"/>
                </a:lnTo>
                <a:lnTo>
                  <a:pt x="1432" y="335"/>
                </a:lnTo>
                <a:lnTo>
                  <a:pt x="1432" y="319"/>
                </a:lnTo>
                <a:lnTo>
                  <a:pt x="1432" y="308"/>
                </a:lnTo>
                <a:lnTo>
                  <a:pt x="1432" y="297"/>
                </a:lnTo>
                <a:lnTo>
                  <a:pt x="1432" y="286"/>
                </a:lnTo>
                <a:lnTo>
                  <a:pt x="1432" y="275"/>
                </a:lnTo>
                <a:lnTo>
                  <a:pt x="1432" y="264"/>
                </a:lnTo>
                <a:lnTo>
                  <a:pt x="1432" y="253"/>
                </a:lnTo>
                <a:lnTo>
                  <a:pt x="1432" y="236"/>
                </a:lnTo>
                <a:lnTo>
                  <a:pt x="1432" y="225"/>
                </a:lnTo>
                <a:lnTo>
                  <a:pt x="1432" y="214"/>
                </a:lnTo>
                <a:lnTo>
                  <a:pt x="1432" y="203"/>
                </a:lnTo>
                <a:lnTo>
                  <a:pt x="1432" y="192"/>
                </a:lnTo>
                <a:lnTo>
                  <a:pt x="1432" y="181"/>
                </a:lnTo>
                <a:lnTo>
                  <a:pt x="1432" y="171"/>
                </a:lnTo>
                <a:lnTo>
                  <a:pt x="1432" y="154"/>
                </a:lnTo>
                <a:lnTo>
                  <a:pt x="1432" y="143"/>
                </a:lnTo>
                <a:lnTo>
                  <a:pt x="1432" y="132"/>
                </a:lnTo>
                <a:lnTo>
                  <a:pt x="1432" y="121"/>
                </a:lnTo>
                <a:lnTo>
                  <a:pt x="1432" y="110"/>
                </a:lnTo>
                <a:lnTo>
                  <a:pt x="1432" y="99"/>
                </a:lnTo>
                <a:lnTo>
                  <a:pt x="1432" y="83"/>
                </a:lnTo>
                <a:lnTo>
                  <a:pt x="1432" y="72"/>
                </a:lnTo>
                <a:lnTo>
                  <a:pt x="1432" y="61"/>
                </a:lnTo>
                <a:lnTo>
                  <a:pt x="1432" y="50"/>
                </a:lnTo>
                <a:lnTo>
                  <a:pt x="1432" y="39"/>
                </a:lnTo>
                <a:lnTo>
                  <a:pt x="1432" y="28"/>
                </a:lnTo>
                <a:lnTo>
                  <a:pt x="1432" y="17"/>
                </a:lnTo>
                <a:lnTo>
                  <a:pt x="1432" y="0"/>
                </a:lnTo>
                <a:lnTo>
                  <a:pt x="3423" y="0"/>
                </a:lnTo>
              </a:path>
            </a:pathLst>
          </a:custGeom>
          <a:noFill/>
          <a:ln w="3810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7182" name="Freeform 41"/>
          <p:cNvSpPr>
            <a:spLocks/>
          </p:cNvSpPr>
          <p:nvPr/>
        </p:nvSpPr>
        <p:spPr bwMode="auto">
          <a:xfrm>
            <a:off x="2073275" y="2276475"/>
            <a:ext cx="5434013" cy="3751263"/>
          </a:xfrm>
          <a:custGeom>
            <a:avLst/>
            <a:gdLst>
              <a:gd name="T0" fmla="*/ 2147483647 w 3423"/>
              <a:gd name="T1" fmla="*/ 2147483647 h 2363"/>
              <a:gd name="T2" fmla="*/ 2147483647 w 3423"/>
              <a:gd name="T3" fmla="*/ 2147483647 h 2363"/>
              <a:gd name="T4" fmla="*/ 2147483647 w 3423"/>
              <a:gd name="T5" fmla="*/ 2147483647 h 2363"/>
              <a:gd name="T6" fmla="*/ 2147483647 w 3423"/>
              <a:gd name="T7" fmla="*/ 2147483647 h 2363"/>
              <a:gd name="T8" fmla="*/ 2147483647 w 3423"/>
              <a:gd name="T9" fmla="*/ 2147483647 h 2363"/>
              <a:gd name="T10" fmla="*/ 2147483647 w 3423"/>
              <a:gd name="T11" fmla="*/ 2147483647 h 2363"/>
              <a:gd name="T12" fmla="*/ 2147483647 w 3423"/>
              <a:gd name="T13" fmla="*/ 2147483647 h 2363"/>
              <a:gd name="T14" fmla="*/ 2147483647 w 3423"/>
              <a:gd name="T15" fmla="*/ 2147483647 h 2363"/>
              <a:gd name="T16" fmla="*/ 2147483647 w 3423"/>
              <a:gd name="T17" fmla="*/ 2147483647 h 2363"/>
              <a:gd name="T18" fmla="*/ 2147483647 w 3423"/>
              <a:gd name="T19" fmla="*/ 2147483647 h 2363"/>
              <a:gd name="T20" fmla="*/ 2147483647 w 3423"/>
              <a:gd name="T21" fmla="*/ 2147483647 h 2363"/>
              <a:gd name="T22" fmla="*/ 2147483647 w 3423"/>
              <a:gd name="T23" fmla="*/ 2147483647 h 2363"/>
              <a:gd name="T24" fmla="*/ 2147483647 w 3423"/>
              <a:gd name="T25" fmla="*/ 2147483647 h 2363"/>
              <a:gd name="T26" fmla="*/ 2147483647 w 3423"/>
              <a:gd name="T27" fmla="*/ 2147483647 h 2363"/>
              <a:gd name="T28" fmla="*/ 2147483647 w 3423"/>
              <a:gd name="T29" fmla="*/ 2147483647 h 2363"/>
              <a:gd name="T30" fmla="*/ 2147483647 w 3423"/>
              <a:gd name="T31" fmla="*/ 2147483647 h 2363"/>
              <a:gd name="T32" fmla="*/ 2147483647 w 3423"/>
              <a:gd name="T33" fmla="*/ 2147483647 h 2363"/>
              <a:gd name="T34" fmla="*/ 2147483647 w 3423"/>
              <a:gd name="T35" fmla="*/ 2147483647 h 2363"/>
              <a:gd name="T36" fmla="*/ 2147483647 w 3423"/>
              <a:gd name="T37" fmla="*/ 2147483647 h 2363"/>
              <a:gd name="T38" fmla="*/ 2147483647 w 3423"/>
              <a:gd name="T39" fmla="*/ 2147483647 h 2363"/>
              <a:gd name="T40" fmla="*/ 2147483647 w 3423"/>
              <a:gd name="T41" fmla="*/ 2147483647 h 2363"/>
              <a:gd name="T42" fmla="*/ 2147483647 w 3423"/>
              <a:gd name="T43" fmla="*/ 2147483647 h 2363"/>
              <a:gd name="T44" fmla="*/ 2147483647 w 3423"/>
              <a:gd name="T45" fmla="*/ 2147483647 h 2363"/>
              <a:gd name="T46" fmla="*/ 2147483647 w 3423"/>
              <a:gd name="T47" fmla="*/ 2147483647 h 2363"/>
              <a:gd name="T48" fmla="*/ 2147483647 w 3423"/>
              <a:gd name="T49" fmla="*/ 2147483647 h 2363"/>
              <a:gd name="T50" fmla="*/ 2147483647 w 3423"/>
              <a:gd name="T51" fmla="*/ 2147483647 h 2363"/>
              <a:gd name="T52" fmla="*/ 2147483647 w 3423"/>
              <a:gd name="T53" fmla="*/ 2147483647 h 2363"/>
              <a:gd name="T54" fmla="*/ 2147483647 w 3423"/>
              <a:gd name="T55" fmla="*/ 2147483647 h 2363"/>
              <a:gd name="T56" fmla="*/ 2147483647 w 3423"/>
              <a:gd name="T57" fmla="*/ 2147483647 h 2363"/>
              <a:gd name="T58" fmla="*/ 2147483647 w 3423"/>
              <a:gd name="T59" fmla="*/ 2147483647 h 2363"/>
              <a:gd name="T60" fmla="*/ 2147483647 w 3423"/>
              <a:gd name="T61" fmla="*/ 2147483647 h 2363"/>
              <a:gd name="T62" fmla="*/ 2147483647 w 3423"/>
              <a:gd name="T63" fmla="*/ 2147483647 h 2363"/>
              <a:gd name="T64" fmla="*/ 2147483647 w 3423"/>
              <a:gd name="T65" fmla="*/ 2147483647 h 2363"/>
              <a:gd name="T66" fmla="*/ 2147483647 w 3423"/>
              <a:gd name="T67" fmla="*/ 2147483647 h 2363"/>
              <a:gd name="T68" fmla="*/ 2147483647 w 3423"/>
              <a:gd name="T69" fmla="*/ 2147483647 h 2363"/>
              <a:gd name="T70" fmla="*/ 2147483647 w 3423"/>
              <a:gd name="T71" fmla="*/ 2147483647 h 2363"/>
              <a:gd name="T72" fmla="*/ 2147483647 w 3423"/>
              <a:gd name="T73" fmla="*/ 2147483647 h 2363"/>
              <a:gd name="T74" fmla="*/ 2147483647 w 3423"/>
              <a:gd name="T75" fmla="*/ 2147483647 h 2363"/>
              <a:gd name="T76" fmla="*/ 2147483647 w 3423"/>
              <a:gd name="T77" fmla="*/ 2147483647 h 2363"/>
              <a:gd name="T78" fmla="*/ 2147483647 w 3423"/>
              <a:gd name="T79" fmla="*/ 2147483647 h 2363"/>
              <a:gd name="T80" fmla="*/ 2147483647 w 3423"/>
              <a:gd name="T81" fmla="*/ 2147483647 h 2363"/>
              <a:gd name="T82" fmla="*/ 2147483647 w 3423"/>
              <a:gd name="T83" fmla="*/ 2147483647 h 2363"/>
              <a:gd name="T84" fmla="*/ 2147483647 w 3423"/>
              <a:gd name="T85" fmla="*/ 2147483647 h 2363"/>
              <a:gd name="T86" fmla="*/ 2147483647 w 3423"/>
              <a:gd name="T87" fmla="*/ 2147483647 h 2363"/>
              <a:gd name="T88" fmla="*/ 2147483647 w 3423"/>
              <a:gd name="T89" fmla="*/ 2147483647 h 2363"/>
              <a:gd name="T90" fmla="*/ 2147483647 w 3423"/>
              <a:gd name="T91" fmla="*/ 2147483647 h 2363"/>
              <a:gd name="T92" fmla="*/ 2147483647 w 3423"/>
              <a:gd name="T93" fmla="*/ 2147483647 h 2363"/>
              <a:gd name="T94" fmla="*/ 2147483647 w 3423"/>
              <a:gd name="T95" fmla="*/ 2147483647 h 2363"/>
              <a:gd name="T96" fmla="*/ 2147483647 w 3423"/>
              <a:gd name="T97" fmla="*/ 2147483647 h 2363"/>
              <a:gd name="T98" fmla="*/ 2147483647 w 3423"/>
              <a:gd name="T99" fmla="*/ 2147483647 h 2363"/>
              <a:gd name="T100" fmla="*/ 2147483647 w 3423"/>
              <a:gd name="T101" fmla="*/ 2147483647 h 2363"/>
              <a:gd name="T102" fmla="*/ 2147483647 w 3423"/>
              <a:gd name="T103" fmla="*/ 2147483647 h 2363"/>
              <a:gd name="T104" fmla="*/ 2147483647 w 3423"/>
              <a:gd name="T105" fmla="*/ 2147483647 h 2363"/>
              <a:gd name="T106" fmla="*/ 2147483647 w 3423"/>
              <a:gd name="T107" fmla="*/ 2147483647 h 2363"/>
              <a:gd name="T108" fmla="*/ 2147483647 w 3423"/>
              <a:gd name="T109" fmla="*/ 2147483647 h 2363"/>
              <a:gd name="T110" fmla="*/ 2147483647 w 3423"/>
              <a:gd name="T111" fmla="*/ 2147483647 h 2363"/>
              <a:gd name="T112" fmla="*/ 2147483647 w 3423"/>
              <a:gd name="T113" fmla="*/ 2147483647 h 2363"/>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3423"/>
              <a:gd name="T172" fmla="*/ 0 h 2363"/>
              <a:gd name="T173" fmla="*/ 3423 w 3423"/>
              <a:gd name="T174" fmla="*/ 2363 h 2363"/>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3423" h="2363">
                <a:moveTo>
                  <a:pt x="0" y="2363"/>
                </a:moveTo>
                <a:lnTo>
                  <a:pt x="1992" y="2363"/>
                </a:lnTo>
                <a:lnTo>
                  <a:pt x="1992" y="2352"/>
                </a:lnTo>
                <a:lnTo>
                  <a:pt x="1992" y="2341"/>
                </a:lnTo>
                <a:lnTo>
                  <a:pt x="1992" y="2330"/>
                </a:lnTo>
                <a:lnTo>
                  <a:pt x="1992" y="2319"/>
                </a:lnTo>
                <a:lnTo>
                  <a:pt x="1992" y="2308"/>
                </a:lnTo>
                <a:lnTo>
                  <a:pt x="1992" y="2292"/>
                </a:lnTo>
                <a:lnTo>
                  <a:pt x="1992" y="2281"/>
                </a:lnTo>
                <a:lnTo>
                  <a:pt x="1992" y="2270"/>
                </a:lnTo>
                <a:lnTo>
                  <a:pt x="1992" y="2259"/>
                </a:lnTo>
                <a:lnTo>
                  <a:pt x="1992" y="2248"/>
                </a:lnTo>
                <a:lnTo>
                  <a:pt x="1992" y="2237"/>
                </a:lnTo>
                <a:lnTo>
                  <a:pt x="1992" y="2226"/>
                </a:lnTo>
                <a:lnTo>
                  <a:pt x="1992" y="2210"/>
                </a:lnTo>
                <a:lnTo>
                  <a:pt x="1992" y="2199"/>
                </a:lnTo>
                <a:lnTo>
                  <a:pt x="1992" y="2188"/>
                </a:lnTo>
                <a:lnTo>
                  <a:pt x="1992" y="2177"/>
                </a:lnTo>
                <a:lnTo>
                  <a:pt x="1992" y="2166"/>
                </a:lnTo>
                <a:lnTo>
                  <a:pt x="1992" y="2155"/>
                </a:lnTo>
                <a:lnTo>
                  <a:pt x="1992" y="2144"/>
                </a:lnTo>
                <a:lnTo>
                  <a:pt x="1992" y="2127"/>
                </a:lnTo>
                <a:lnTo>
                  <a:pt x="1992" y="2116"/>
                </a:lnTo>
                <a:lnTo>
                  <a:pt x="1992" y="2105"/>
                </a:lnTo>
                <a:lnTo>
                  <a:pt x="1992" y="2094"/>
                </a:lnTo>
                <a:lnTo>
                  <a:pt x="1992" y="2083"/>
                </a:lnTo>
                <a:lnTo>
                  <a:pt x="1992" y="2072"/>
                </a:lnTo>
                <a:lnTo>
                  <a:pt x="1992" y="2056"/>
                </a:lnTo>
                <a:lnTo>
                  <a:pt x="1992" y="2045"/>
                </a:lnTo>
                <a:lnTo>
                  <a:pt x="1992" y="2034"/>
                </a:lnTo>
                <a:lnTo>
                  <a:pt x="1992" y="2023"/>
                </a:lnTo>
                <a:lnTo>
                  <a:pt x="1992" y="2012"/>
                </a:lnTo>
                <a:lnTo>
                  <a:pt x="1992" y="2001"/>
                </a:lnTo>
                <a:lnTo>
                  <a:pt x="1992" y="1990"/>
                </a:lnTo>
                <a:lnTo>
                  <a:pt x="1992" y="1973"/>
                </a:lnTo>
                <a:lnTo>
                  <a:pt x="1992" y="1962"/>
                </a:lnTo>
                <a:lnTo>
                  <a:pt x="1992" y="1951"/>
                </a:lnTo>
                <a:lnTo>
                  <a:pt x="1992" y="1940"/>
                </a:lnTo>
                <a:lnTo>
                  <a:pt x="1992" y="1929"/>
                </a:lnTo>
                <a:lnTo>
                  <a:pt x="1992" y="1918"/>
                </a:lnTo>
                <a:lnTo>
                  <a:pt x="1992" y="1907"/>
                </a:lnTo>
                <a:lnTo>
                  <a:pt x="1992" y="1891"/>
                </a:lnTo>
                <a:lnTo>
                  <a:pt x="1992" y="1880"/>
                </a:lnTo>
                <a:lnTo>
                  <a:pt x="1992" y="1869"/>
                </a:lnTo>
                <a:lnTo>
                  <a:pt x="1992" y="1858"/>
                </a:lnTo>
                <a:lnTo>
                  <a:pt x="1992" y="1847"/>
                </a:lnTo>
                <a:lnTo>
                  <a:pt x="1992" y="1836"/>
                </a:lnTo>
                <a:lnTo>
                  <a:pt x="1992" y="1819"/>
                </a:lnTo>
                <a:lnTo>
                  <a:pt x="1992" y="1808"/>
                </a:lnTo>
                <a:lnTo>
                  <a:pt x="1992" y="1797"/>
                </a:lnTo>
                <a:lnTo>
                  <a:pt x="1992" y="1786"/>
                </a:lnTo>
                <a:lnTo>
                  <a:pt x="1992" y="1775"/>
                </a:lnTo>
                <a:lnTo>
                  <a:pt x="1992" y="1764"/>
                </a:lnTo>
                <a:lnTo>
                  <a:pt x="1992" y="1753"/>
                </a:lnTo>
                <a:lnTo>
                  <a:pt x="1992" y="1737"/>
                </a:lnTo>
                <a:lnTo>
                  <a:pt x="1992" y="1726"/>
                </a:lnTo>
                <a:lnTo>
                  <a:pt x="1992" y="1715"/>
                </a:lnTo>
                <a:lnTo>
                  <a:pt x="1992" y="1704"/>
                </a:lnTo>
                <a:lnTo>
                  <a:pt x="1992" y="1693"/>
                </a:lnTo>
                <a:lnTo>
                  <a:pt x="1992" y="1682"/>
                </a:lnTo>
                <a:lnTo>
                  <a:pt x="1992" y="1671"/>
                </a:lnTo>
                <a:lnTo>
                  <a:pt x="1992" y="1654"/>
                </a:lnTo>
                <a:lnTo>
                  <a:pt x="1992" y="1643"/>
                </a:lnTo>
                <a:lnTo>
                  <a:pt x="1992" y="1632"/>
                </a:lnTo>
                <a:lnTo>
                  <a:pt x="1992" y="1621"/>
                </a:lnTo>
                <a:lnTo>
                  <a:pt x="1992" y="1610"/>
                </a:lnTo>
                <a:lnTo>
                  <a:pt x="1992" y="1599"/>
                </a:lnTo>
                <a:lnTo>
                  <a:pt x="1992" y="1583"/>
                </a:lnTo>
                <a:lnTo>
                  <a:pt x="1992" y="1572"/>
                </a:lnTo>
                <a:lnTo>
                  <a:pt x="1992" y="1561"/>
                </a:lnTo>
                <a:lnTo>
                  <a:pt x="1992" y="1550"/>
                </a:lnTo>
                <a:lnTo>
                  <a:pt x="1992" y="1539"/>
                </a:lnTo>
                <a:lnTo>
                  <a:pt x="1992" y="1528"/>
                </a:lnTo>
                <a:lnTo>
                  <a:pt x="1992" y="1517"/>
                </a:lnTo>
                <a:lnTo>
                  <a:pt x="1992" y="1501"/>
                </a:lnTo>
                <a:lnTo>
                  <a:pt x="1992" y="1490"/>
                </a:lnTo>
                <a:lnTo>
                  <a:pt x="1992" y="1479"/>
                </a:lnTo>
                <a:lnTo>
                  <a:pt x="1992" y="1468"/>
                </a:lnTo>
                <a:lnTo>
                  <a:pt x="1992" y="1457"/>
                </a:lnTo>
                <a:lnTo>
                  <a:pt x="1992" y="1446"/>
                </a:lnTo>
                <a:lnTo>
                  <a:pt x="1992" y="1435"/>
                </a:lnTo>
                <a:lnTo>
                  <a:pt x="1992" y="1418"/>
                </a:lnTo>
                <a:lnTo>
                  <a:pt x="1992" y="1407"/>
                </a:lnTo>
                <a:lnTo>
                  <a:pt x="1992" y="1396"/>
                </a:lnTo>
                <a:lnTo>
                  <a:pt x="1992" y="1385"/>
                </a:lnTo>
                <a:lnTo>
                  <a:pt x="1992" y="1374"/>
                </a:lnTo>
                <a:lnTo>
                  <a:pt x="1992" y="1363"/>
                </a:lnTo>
                <a:lnTo>
                  <a:pt x="1992" y="1347"/>
                </a:lnTo>
                <a:lnTo>
                  <a:pt x="1992" y="1336"/>
                </a:lnTo>
                <a:lnTo>
                  <a:pt x="1992" y="1325"/>
                </a:lnTo>
                <a:lnTo>
                  <a:pt x="1992" y="1314"/>
                </a:lnTo>
                <a:lnTo>
                  <a:pt x="1992" y="1303"/>
                </a:lnTo>
                <a:lnTo>
                  <a:pt x="1992" y="1292"/>
                </a:lnTo>
                <a:lnTo>
                  <a:pt x="1992" y="1281"/>
                </a:lnTo>
                <a:lnTo>
                  <a:pt x="1992" y="1264"/>
                </a:lnTo>
                <a:lnTo>
                  <a:pt x="1992" y="1253"/>
                </a:lnTo>
                <a:lnTo>
                  <a:pt x="1992" y="1242"/>
                </a:lnTo>
                <a:lnTo>
                  <a:pt x="1992" y="1231"/>
                </a:lnTo>
                <a:lnTo>
                  <a:pt x="1992" y="1220"/>
                </a:lnTo>
                <a:lnTo>
                  <a:pt x="1992" y="1209"/>
                </a:lnTo>
                <a:lnTo>
                  <a:pt x="1992" y="1198"/>
                </a:lnTo>
                <a:lnTo>
                  <a:pt x="1992" y="1182"/>
                </a:lnTo>
                <a:lnTo>
                  <a:pt x="1999" y="1182"/>
                </a:lnTo>
                <a:lnTo>
                  <a:pt x="1999" y="1171"/>
                </a:lnTo>
                <a:lnTo>
                  <a:pt x="1999" y="1160"/>
                </a:lnTo>
                <a:lnTo>
                  <a:pt x="2006" y="1160"/>
                </a:lnTo>
                <a:lnTo>
                  <a:pt x="2006" y="1149"/>
                </a:lnTo>
                <a:lnTo>
                  <a:pt x="2013" y="1149"/>
                </a:lnTo>
                <a:lnTo>
                  <a:pt x="2013" y="1138"/>
                </a:lnTo>
                <a:lnTo>
                  <a:pt x="2020" y="1138"/>
                </a:lnTo>
                <a:lnTo>
                  <a:pt x="2020" y="1127"/>
                </a:lnTo>
                <a:lnTo>
                  <a:pt x="2027" y="1127"/>
                </a:lnTo>
                <a:lnTo>
                  <a:pt x="2027" y="1116"/>
                </a:lnTo>
                <a:lnTo>
                  <a:pt x="2034" y="1116"/>
                </a:lnTo>
                <a:lnTo>
                  <a:pt x="2034" y="1099"/>
                </a:lnTo>
                <a:lnTo>
                  <a:pt x="2034" y="1088"/>
                </a:lnTo>
                <a:lnTo>
                  <a:pt x="2041" y="1088"/>
                </a:lnTo>
                <a:lnTo>
                  <a:pt x="2041" y="1077"/>
                </a:lnTo>
                <a:lnTo>
                  <a:pt x="2048" y="1077"/>
                </a:lnTo>
                <a:lnTo>
                  <a:pt x="2048" y="1066"/>
                </a:lnTo>
                <a:lnTo>
                  <a:pt x="2055" y="1066"/>
                </a:lnTo>
                <a:lnTo>
                  <a:pt x="2055" y="1055"/>
                </a:lnTo>
                <a:lnTo>
                  <a:pt x="2062" y="1055"/>
                </a:lnTo>
                <a:lnTo>
                  <a:pt x="2062" y="1044"/>
                </a:lnTo>
                <a:lnTo>
                  <a:pt x="2062" y="1028"/>
                </a:lnTo>
                <a:lnTo>
                  <a:pt x="2070" y="1028"/>
                </a:lnTo>
                <a:lnTo>
                  <a:pt x="2070" y="1017"/>
                </a:lnTo>
                <a:lnTo>
                  <a:pt x="2077" y="1017"/>
                </a:lnTo>
                <a:lnTo>
                  <a:pt x="2077" y="1006"/>
                </a:lnTo>
                <a:lnTo>
                  <a:pt x="2084" y="1006"/>
                </a:lnTo>
                <a:lnTo>
                  <a:pt x="2084" y="995"/>
                </a:lnTo>
                <a:lnTo>
                  <a:pt x="2091" y="995"/>
                </a:lnTo>
                <a:lnTo>
                  <a:pt x="2091" y="984"/>
                </a:lnTo>
                <a:lnTo>
                  <a:pt x="2098" y="984"/>
                </a:lnTo>
                <a:lnTo>
                  <a:pt x="2098" y="973"/>
                </a:lnTo>
                <a:lnTo>
                  <a:pt x="2098" y="962"/>
                </a:lnTo>
                <a:lnTo>
                  <a:pt x="2105" y="962"/>
                </a:lnTo>
                <a:lnTo>
                  <a:pt x="2105" y="945"/>
                </a:lnTo>
                <a:lnTo>
                  <a:pt x="2112" y="945"/>
                </a:lnTo>
                <a:lnTo>
                  <a:pt x="2112" y="934"/>
                </a:lnTo>
                <a:lnTo>
                  <a:pt x="2119" y="934"/>
                </a:lnTo>
                <a:lnTo>
                  <a:pt x="2119" y="923"/>
                </a:lnTo>
                <a:lnTo>
                  <a:pt x="2126" y="923"/>
                </a:lnTo>
                <a:lnTo>
                  <a:pt x="2126" y="912"/>
                </a:lnTo>
                <a:lnTo>
                  <a:pt x="2133" y="912"/>
                </a:lnTo>
                <a:lnTo>
                  <a:pt x="2133" y="901"/>
                </a:lnTo>
                <a:lnTo>
                  <a:pt x="2140" y="901"/>
                </a:lnTo>
                <a:lnTo>
                  <a:pt x="2140" y="890"/>
                </a:lnTo>
                <a:lnTo>
                  <a:pt x="2140" y="880"/>
                </a:lnTo>
                <a:lnTo>
                  <a:pt x="2147" y="880"/>
                </a:lnTo>
                <a:lnTo>
                  <a:pt x="2147" y="863"/>
                </a:lnTo>
                <a:lnTo>
                  <a:pt x="2155" y="863"/>
                </a:lnTo>
                <a:lnTo>
                  <a:pt x="2155" y="852"/>
                </a:lnTo>
                <a:lnTo>
                  <a:pt x="2162" y="852"/>
                </a:lnTo>
                <a:lnTo>
                  <a:pt x="2162" y="841"/>
                </a:lnTo>
                <a:lnTo>
                  <a:pt x="2169" y="841"/>
                </a:lnTo>
                <a:lnTo>
                  <a:pt x="2169" y="830"/>
                </a:lnTo>
                <a:lnTo>
                  <a:pt x="2176" y="830"/>
                </a:lnTo>
                <a:lnTo>
                  <a:pt x="2176" y="819"/>
                </a:lnTo>
                <a:lnTo>
                  <a:pt x="2183" y="819"/>
                </a:lnTo>
                <a:lnTo>
                  <a:pt x="2183" y="808"/>
                </a:lnTo>
                <a:lnTo>
                  <a:pt x="2190" y="808"/>
                </a:lnTo>
                <a:lnTo>
                  <a:pt x="2190" y="792"/>
                </a:lnTo>
                <a:lnTo>
                  <a:pt x="2197" y="792"/>
                </a:lnTo>
                <a:lnTo>
                  <a:pt x="2197" y="781"/>
                </a:lnTo>
                <a:lnTo>
                  <a:pt x="2197" y="770"/>
                </a:lnTo>
                <a:lnTo>
                  <a:pt x="2204" y="770"/>
                </a:lnTo>
                <a:lnTo>
                  <a:pt x="2204" y="759"/>
                </a:lnTo>
                <a:lnTo>
                  <a:pt x="2211" y="759"/>
                </a:lnTo>
                <a:lnTo>
                  <a:pt x="2211" y="748"/>
                </a:lnTo>
                <a:lnTo>
                  <a:pt x="2218" y="748"/>
                </a:lnTo>
                <a:lnTo>
                  <a:pt x="2218" y="737"/>
                </a:lnTo>
                <a:lnTo>
                  <a:pt x="2225" y="737"/>
                </a:lnTo>
                <a:lnTo>
                  <a:pt x="2225" y="726"/>
                </a:lnTo>
                <a:lnTo>
                  <a:pt x="2232" y="726"/>
                </a:lnTo>
                <a:lnTo>
                  <a:pt x="2232" y="709"/>
                </a:lnTo>
                <a:lnTo>
                  <a:pt x="2240" y="709"/>
                </a:lnTo>
                <a:lnTo>
                  <a:pt x="2240" y="698"/>
                </a:lnTo>
                <a:lnTo>
                  <a:pt x="2247" y="698"/>
                </a:lnTo>
                <a:lnTo>
                  <a:pt x="2247" y="687"/>
                </a:lnTo>
                <a:lnTo>
                  <a:pt x="2254" y="687"/>
                </a:lnTo>
                <a:lnTo>
                  <a:pt x="2254" y="676"/>
                </a:lnTo>
                <a:lnTo>
                  <a:pt x="2261" y="676"/>
                </a:lnTo>
                <a:lnTo>
                  <a:pt x="2261" y="665"/>
                </a:lnTo>
                <a:lnTo>
                  <a:pt x="2268" y="665"/>
                </a:lnTo>
                <a:lnTo>
                  <a:pt x="2268" y="654"/>
                </a:lnTo>
                <a:lnTo>
                  <a:pt x="2275" y="654"/>
                </a:lnTo>
                <a:lnTo>
                  <a:pt x="2275" y="643"/>
                </a:lnTo>
                <a:lnTo>
                  <a:pt x="2282" y="643"/>
                </a:lnTo>
                <a:lnTo>
                  <a:pt x="2282" y="627"/>
                </a:lnTo>
                <a:lnTo>
                  <a:pt x="2289" y="627"/>
                </a:lnTo>
                <a:lnTo>
                  <a:pt x="2289" y="616"/>
                </a:lnTo>
                <a:lnTo>
                  <a:pt x="2296" y="616"/>
                </a:lnTo>
                <a:lnTo>
                  <a:pt x="2296" y="605"/>
                </a:lnTo>
                <a:lnTo>
                  <a:pt x="2303" y="605"/>
                </a:lnTo>
                <a:lnTo>
                  <a:pt x="2303" y="594"/>
                </a:lnTo>
                <a:lnTo>
                  <a:pt x="2310" y="594"/>
                </a:lnTo>
                <a:lnTo>
                  <a:pt x="2310" y="583"/>
                </a:lnTo>
                <a:lnTo>
                  <a:pt x="2318" y="583"/>
                </a:lnTo>
                <a:lnTo>
                  <a:pt x="2318" y="572"/>
                </a:lnTo>
                <a:lnTo>
                  <a:pt x="2325" y="572"/>
                </a:lnTo>
                <a:lnTo>
                  <a:pt x="2325" y="555"/>
                </a:lnTo>
                <a:lnTo>
                  <a:pt x="2332" y="555"/>
                </a:lnTo>
                <a:lnTo>
                  <a:pt x="2332" y="544"/>
                </a:lnTo>
                <a:lnTo>
                  <a:pt x="2339" y="544"/>
                </a:lnTo>
                <a:lnTo>
                  <a:pt x="2339" y="533"/>
                </a:lnTo>
                <a:lnTo>
                  <a:pt x="2346" y="533"/>
                </a:lnTo>
                <a:lnTo>
                  <a:pt x="2346" y="522"/>
                </a:lnTo>
                <a:lnTo>
                  <a:pt x="2353" y="522"/>
                </a:lnTo>
                <a:lnTo>
                  <a:pt x="2353" y="511"/>
                </a:lnTo>
                <a:lnTo>
                  <a:pt x="2360" y="511"/>
                </a:lnTo>
                <a:lnTo>
                  <a:pt x="2360" y="500"/>
                </a:lnTo>
                <a:lnTo>
                  <a:pt x="2374" y="500"/>
                </a:lnTo>
                <a:lnTo>
                  <a:pt x="2374" y="489"/>
                </a:lnTo>
                <a:lnTo>
                  <a:pt x="2381" y="489"/>
                </a:lnTo>
                <a:lnTo>
                  <a:pt x="2381" y="473"/>
                </a:lnTo>
                <a:lnTo>
                  <a:pt x="2388" y="473"/>
                </a:lnTo>
                <a:lnTo>
                  <a:pt x="2388" y="462"/>
                </a:lnTo>
                <a:lnTo>
                  <a:pt x="2395" y="462"/>
                </a:lnTo>
                <a:lnTo>
                  <a:pt x="2395" y="451"/>
                </a:lnTo>
                <a:lnTo>
                  <a:pt x="2403" y="451"/>
                </a:lnTo>
                <a:lnTo>
                  <a:pt x="2403" y="440"/>
                </a:lnTo>
                <a:lnTo>
                  <a:pt x="2417" y="440"/>
                </a:lnTo>
                <a:lnTo>
                  <a:pt x="2417" y="429"/>
                </a:lnTo>
                <a:lnTo>
                  <a:pt x="2424" y="429"/>
                </a:lnTo>
                <a:lnTo>
                  <a:pt x="2424" y="418"/>
                </a:lnTo>
                <a:lnTo>
                  <a:pt x="2431" y="418"/>
                </a:lnTo>
                <a:lnTo>
                  <a:pt x="2431" y="407"/>
                </a:lnTo>
                <a:lnTo>
                  <a:pt x="2438" y="407"/>
                </a:lnTo>
                <a:lnTo>
                  <a:pt x="2438" y="390"/>
                </a:lnTo>
                <a:lnTo>
                  <a:pt x="2452" y="390"/>
                </a:lnTo>
                <a:lnTo>
                  <a:pt x="2452" y="379"/>
                </a:lnTo>
                <a:lnTo>
                  <a:pt x="2459" y="379"/>
                </a:lnTo>
                <a:lnTo>
                  <a:pt x="2459" y="368"/>
                </a:lnTo>
                <a:lnTo>
                  <a:pt x="2473" y="368"/>
                </a:lnTo>
                <a:lnTo>
                  <a:pt x="2473" y="357"/>
                </a:lnTo>
                <a:lnTo>
                  <a:pt x="2481" y="357"/>
                </a:lnTo>
                <a:lnTo>
                  <a:pt x="2481" y="346"/>
                </a:lnTo>
                <a:lnTo>
                  <a:pt x="2488" y="346"/>
                </a:lnTo>
                <a:lnTo>
                  <a:pt x="2488" y="335"/>
                </a:lnTo>
                <a:lnTo>
                  <a:pt x="2502" y="335"/>
                </a:lnTo>
                <a:lnTo>
                  <a:pt x="2502" y="319"/>
                </a:lnTo>
                <a:lnTo>
                  <a:pt x="2509" y="319"/>
                </a:lnTo>
                <a:lnTo>
                  <a:pt x="2509" y="308"/>
                </a:lnTo>
                <a:lnTo>
                  <a:pt x="2523" y="308"/>
                </a:lnTo>
                <a:lnTo>
                  <a:pt x="2523" y="297"/>
                </a:lnTo>
                <a:lnTo>
                  <a:pt x="2537" y="297"/>
                </a:lnTo>
                <a:lnTo>
                  <a:pt x="2537" y="286"/>
                </a:lnTo>
                <a:lnTo>
                  <a:pt x="2544" y="286"/>
                </a:lnTo>
                <a:lnTo>
                  <a:pt x="2544" y="275"/>
                </a:lnTo>
                <a:lnTo>
                  <a:pt x="2558" y="275"/>
                </a:lnTo>
                <a:lnTo>
                  <a:pt x="2558" y="264"/>
                </a:lnTo>
                <a:lnTo>
                  <a:pt x="2573" y="264"/>
                </a:lnTo>
                <a:lnTo>
                  <a:pt x="2573" y="253"/>
                </a:lnTo>
                <a:lnTo>
                  <a:pt x="2587" y="253"/>
                </a:lnTo>
                <a:lnTo>
                  <a:pt x="2587" y="236"/>
                </a:lnTo>
                <a:lnTo>
                  <a:pt x="2594" y="236"/>
                </a:lnTo>
                <a:lnTo>
                  <a:pt x="2594" y="225"/>
                </a:lnTo>
                <a:lnTo>
                  <a:pt x="2608" y="225"/>
                </a:lnTo>
                <a:lnTo>
                  <a:pt x="2608" y="214"/>
                </a:lnTo>
                <a:lnTo>
                  <a:pt x="2622" y="214"/>
                </a:lnTo>
                <a:lnTo>
                  <a:pt x="2622" y="203"/>
                </a:lnTo>
                <a:lnTo>
                  <a:pt x="2643" y="203"/>
                </a:lnTo>
                <a:lnTo>
                  <a:pt x="2643" y="192"/>
                </a:lnTo>
                <a:lnTo>
                  <a:pt x="2658" y="192"/>
                </a:lnTo>
                <a:lnTo>
                  <a:pt x="2658" y="181"/>
                </a:lnTo>
                <a:lnTo>
                  <a:pt x="2672" y="181"/>
                </a:lnTo>
                <a:lnTo>
                  <a:pt x="2672" y="171"/>
                </a:lnTo>
                <a:lnTo>
                  <a:pt x="2693" y="171"/>
                </a:lnTo>
                <a:lnTo>
                  <a:pt x="2693" y="154"/>
                </a:lnTo>
                <a:lnTo>
                  <a:pt x="2707" y="154"/>
                </a:lnTo>
                <a:lnTo>
                  <a:pt x="2707" y="143"/>
                </a:lnTo>
                <a:lnTo>
                  <a:pt x="2729" y="143"/>
                </a:lnTo>
                <a:lnTo>
                  <a:pt x="2729" y="132"/>
                </a:lnTo>
                <a:lnTo>
                  <a:pt x="2750" y="132"/>
                </a:lnTo>
                <a:lnTo>
                  <a:pt x="2750" y="121"/>
                </a:lnTo>
                <a:lnTo>
                  <a:pt x="2778" y="121"/>
                </a:lnTo>
                <a:lnTo>
                  <a:pt x="2778" y="110"/>
                </a:lnTo>
                <a:lnTo>
                  <a:pt x="2799" y="110"/>
                </a:lnTo>
                <a:lnTo>
                  <a:pt x="2799" y="99"/>
                </a:lnTo>
                <a:lnTo>
                  <a:pt x="2828" y="99"/>
                </a:lnTo>
                <a:lnTo>
                  <a:pt x="2828" y="83"/>
                </a:lnTo>
                <a:lnTo>
                  <a:pt x="2863" y="83"/>
                </a:lnTo>
                <a:lnTo>
                  <a:pt x="2863" y="72"/>
                </a:lnTo>
                <a:lnTo>
                  <a:pt x="2899" y="72"/>
                </a:lnTo>
                <a:lnTo>
                  <a:pt x="2899" y="61"/>
                </a:lnTo>
                <a:lnTo>
                  <a:pt x="2941" y="61"/>
                </a:lnTo>
                <a:lnTo>
                  <a:pt x="2941" y="50"/>
                </a:lnTo>
                <a:lnTo>
                  <a:pt x="2998" y="50"/>
                </a:lnTo>
                <a:lnTo>
                  <a:pt x="2998" y="39"/>
                </a:lnTo>
                <a:lnTo>
                  <a:pt x="3069" y="39"/>
                </a:lnTo>
                <a:lnTo>
                  <a:pt x="3069" y="28"/>
                </a:lnTo>
                <a:lnTo>
                  <a:pt x="3182" y="28"/>
                </a:lnTo>
                <a:lnTo>
                  <a:pt x="3182" y="17"/>
                </a:lnTo>
                <a:lnTo>
                  <a:pt x="3423" y="17"/>
                </a:lnTo>
                <a:lnTo>
                  <a:pt x="3423" y="0"/>
                </a:lnTo>
              </a:path>
            </a:pathLst>
          </a:custGeom>
          <a:noFill/>
          <a:ln w="3810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7183" name="Line 42"/>
          <p:cNvSpPr>
            <a:spLocks noChangeShapeType="1"/>
          </p:cNvSpPr>
          <p:nvPr/>
        </p:nvSpPr>
        <p:spPr bwMode="auto">
          <a:xfrm flipV="1">
            <a:off x="4784725" y="2276475"/>
            <a:ext cx="1588" cy="3751263"/>
          </a:xfrm>
          <a:prstGeom prst="line">
            <a:avLst/>
          </a:prstGeom>
          <a:noFill/>
          <a:ln w="28575" cap="rnd">
            <a:solidFill>
              <a:srgbClr val="000000"/>
            </a:solidFill>
            <a:prstDash val="sysDot"/>
            <a:round/>
            <a:headEnd/>
            <a:tailEnd/>
          </a:ln>
          <a:extLst>
            <a:ext uri="{909E8E84-426E-40DD-AFC4-6F175D3DCCD1}">
              <a14:hiddenFill xmlns:a14="http://schemas.microsoft.com/office/drawing/2010/main">
                <a:noFill/>
              </a14:hiddenFill>
            </a:ext>
          </a:extLst>
        </p:spPr>
        <p:txBody>
          <a:bodyPr/>
          <a:lstStyle/>
          <a:p>
            <a:endParaRPr lang="en-US"/>
          </a:p>
        </p:txBody>
      </p:sp>
      <p:sp>
        <p:nvSpPr>
          <p:cNvPr id="177184" name="Text Box 44"/>
          <p:cNvSpPr>
            <a:spLocks noGrp="1" noChangeArrowheads="1"/>
          </p:cNvSpPr>
          <p:nvPr>
            <p:ph type="title"/>
          </p:nvPr>
        </p:nvSpPr>
        <p:spPr>
          <a:xfrm>
            <a:off x="0" y="274638"/>
            <a:ext cx="9144000" cy="1143000"/>
          </a:xfrm>
        </p:spPr>
        <p:txBody>
          <a:bodyPr/>
          <a:lstStyle/>
          <a:p>
            <a:pPr eaLnBrk="1" hangingPunct="1"/>
            <a:r>
              <a:rPr lang="en-US" altLang="en-US"/>
              <a:t>Very wide, even assuming normality</a:t>
            </a:r>
          </a:p>
        </p:txBody>
      </p:sp>
      <p:sp>
        <p:nvSpPr>
          <p:cNvPr id="177185" name="Rectangle 45"/>
          <p:cNvSpPr>
            <a:spLocks noChangeArrowheads="1"/>
          </p:cNvSpPr>
          <p:nvPr/>
        </p:nvSpPr>
        <p:spPr bwMode="auto">
          <a:xfrm>
            <a:off x="5943600" y="3733800"/>
            <a:ext cx="2814638" cy="155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3200">
                <a:latin typeface="Times New Roman" panose="02020603050405020304" pitchFamily="18" charset="0"/>
              </a:rPr>
              <a:t>90% confidence</a:t>
            </a:r>
          </a:p>
          <a:p>
            <a:pPr eaLnBrk="1" hangingPunct="1"/>
            <a:r>
              <a:rPr lang="en-US" altLang="en-US" sz="3200" i="1">
                <a:latin typeface="Times New Roman" panose="02020603050405020304" pitchFamily="18" charset="0"/>
              </a:rPr>
              <a:t>n</a:t>
            </a:r>
            <a:r>
              <a:rPr lang="en-US" altLang="en-US" sz="3200">
                <a:latin typeface="Times New Roman" panose="02020603050405020304" pitchFamily="18" charset="0"/>
              </a:rPr>
              <a:t> = 1</a:t>
            </a:r>
          </a:p>
          <a:p>
            <a:pPr eaLnBrk="1" hangingPunct="1"/>
            <a:r>
              <a:rPr lang="en-US" altLang="en-US" sz="3200">
                <a:latin typeface="Times New Roman" panose="02020603050405020304" pitchFamily="18" charset="0"/>
              </a:rPr>
              <a:t>datum = 500</a:t>
            </a:r>
          </a:p>
        </p:txBody>
      </p:sp>
    </p:spTree>
  </p:cSld>
  <p:clrMapOvr>
    <a:masterClrMapping/>
  </p:clrMapOvr>
</p:sld>
</file>

<file path=ppt/slides/slide1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8178" name="Rectangle 2"/>
          <p:cNvSpPr>
            <a:spLocks noGrp="1"/>
          </p:cNvSpPr>
          <p:nvPr>
            <p:ph type="title"/>
          </p:nvPr>
        </p:nvSpPr>
        <p:spPr>
          <a:xfrm>
            <a:off x="0" y="609600"/>
            <a:ext cx="9144000" cy="1143000"/>
          </a:xfrm>
        </p:spPr>
        <p:txBody>
          <a:bodyPr/>
          <a:lstStyle/>
          <a:p>
            <a:r>
              <a:rPr lang="en-US" altLang="en-US"/>
              <a:t>Confidence bands aren’t rigorous</a:t>
            </a:r>
          </a:p>
        </p:txBody>
      </p:sp>
      <p:sp>
        <p:nvSpPr>
          <p:cNvPr id="235523" name="Rectangle 3"/>
          <p:cNvSpPr>
            <a:spLocks noGrp="1"/>
          </p:cNvSpPr>
          <p:nvPr>
            <p:ph type="body" idx="1"/>
          </p:nvPr>
        </p:nvSpPr>
        <p:spPr>
          <a:xfrm>
            <a:off x="457200" y="1752600"/>
            <a:ext cx="8686800" cy="4525963"/>
          </a:xfrm>
        </p:spPr>
        <p:txBody>
          <a:bodyPr/>
          <a:lstStyle/>
          <a:p>
            <a:pPr>
              <a:defRPr/>
            </a:pPr>
            <a:r>
              <a:rPr lang="en-US" dirty="0">
                <a:solidFill>
                  <a:srgbClr val="FF0000"/>
                </a:solidFill>
              </a:rPr>
              <a:t>Not compatible with interval arithmetic</a:t>
            </a:r>
          </a:p>
          <a:p>
            <a:pPr lvl="1">
              <a:defRPr/>
            </a:pPr>
            <a:r>
              <a:rPr lang="en-US" dirty="0">
                <a:solidFill>
                  <a:srgbClr val="FF0000"/>
                </a:solidFill>
              </a:rPr>
              <a:t>You can’t intersect or compute with them</a:t>
            </a:r>
          </a:p>
          <a:p>
            <a:pPr lvl="1">
              <a:defRPr/>
            </a:pPr>
            <a:r>
              <a:rPr lang="en-US" dirty="0">
                <a:solidFill>
                  <a:srgbClr val="FF0000"/>
                </a:solidFill>
              </a:rPr>
              <a:t>Not rigorous…only statistical</a:t>
            </a:r>
          </a:p>
          <a:p>
            <a:pPr lvl="4">
              <a:defRPr/>
            </a:pPr>
            <a:endParaRPr lang="en-US" sz="800" dirty="0">
              <a:solidFill>
                <a:srgbClr val="FF0000"/>
              </a:solidFill>
            </a:endParaRPr>
          </a:p>
          <a:p>
            <a:pPr>
              <a:defRPr/>
            </a:pPr>
            <a:r>
              <a:rPr lang="en-US" dirty="0"/>
              <a:t>Could</a:t>
            </a:r>
            <a:r>
              <a:rPr lang="en-US" dirty="0">
                <a:cs typeface="Times New Roman" pitchFamily="18" charset="0"/>
              </a:rPr>
              <a:t> artfully</a:t>
            </a:r>
            <a:r>
              <a:rPr lang="en-US" dirty="0"/>
              <a:t> use the </a:t>
            </a:r>
            <a:r>
              <a:rPr lang="en-US" dirty="0" err="1"/>
              <a:t>Fr</a:t>
            </a:r>
            <a:r>
              <a:rPr lang="en-US" dirty="0" err="1">
                <a:cs typeface="Times New Roman" pitchFamily="18" charset="0"/>
              </a:rPr>
              <a:t>échet</a:t>
            </a:r>
            <a:r>
              <a:rPr lang="en-US" dirty="0">
                <a:cs typeface="Times New Roman" pitchFamily="18" charset="0"/>
              </a:rPr>
              <a:t> inequality</a:t>
            </a:r>
          </a:p>
          <a:p>
            <a:pPr lvl="1">
              <a:defRPr/>
            </a:pPr>
            <a:r>
              <a:rPr lang="en-US" sz="2400" dirty="0">
                <a:solidFill>
                  <a:schemeClr val="accent3">
                    <a:lumMod val="75000"/>
                  </a:schemeClr>
                </a:solidFill>
                <a:cs typeface="Times New Roman" pitchFamily="18" charset="0"/>
              </a:rPr>
              <a:t>Combining two bands at 95% yields a 90% band</a:t>
            </a:r>
          </a:p>
          <a:p>
            <a:pPr lvl="1">
              <a:defRPr/>
            </a:pPr>
            <a:r>
              <a:rPr lang="en-US" sz="2400" dirty="0">
                <a:solidFill>
                  <a:schemeClr val="accent3">
                    <a:lumMod val="75000"/>
                  </a:schemeClr>
                </a:solidFill>
                <a:cs typeface="Times New Roman" pitchFamily="18" charset="0"/>
              </a:rPr>
              <a:t>Two 97.5% </a:t>
            </a:r>
            <a:r>
              <a:rPr lang="en-US" sz="2400" dirty="0">
                <a:solidFill>
                  <a:schemeClr val="accent3">
                    <a:lumMod val="75000"/>
                  </a:schemeClr>
                </a:solidFill>
                <a:cs typeface="Times New Roman" pitchFamily="18" charset="0"/>
                <a:sym typeface="Symbol"/>
              </a:rPr>
              <a:t></a:t>
            </a:r>
            <a:r>
              <a:rPr lang="en-US" sz="2400" dirty="0">
                <a:solidFill>
                  <a:schemeClr val="accent3">
                    <a:lumMod val="75000"/>
                  </a:schemeClr>
                </a:solidFill>
                <a:cs typeface="Times New Roman" pitchFamily="18" charset="0"/>
              </a:rPr>
              <a:t> 95%, t</a:t>
            </a:r>
            <a:r>
              <a:rPr lang="en-US" sz="2400" dirty="0">
                <a:solidFill>
                  <a:schemeClr val="accent3">
                    <a:lumMod val="75000"/>
                  </a:schemeClr>
                </a:solidFill>
                <a:ea typeface="+mn-ea"/>
                <a:cs typeface="+mn-cs"/>
              </a:rPr>
              <a:t>hree 95% </a:t>
            </a:r>
            <a:r>
              <a:rPr lang="en-US" sz="2400" dirty="0">
                <a:solidFill>
                  <a:schemeClr val="accent3">
                    <a:lumMod val="75000"/>
                  </a:schemeClr>
                </a:solidFill>
                <a:ea typeface="+mn-ea"/>
                <a:cs typeface="+mn-cs"/>
                <a:sym typeface="Symbol"/>
              </a:rPr>
              <a:t> 85%, three 98.35%  95%</a:t>
            </a:r>
            <a:endParaRPr lang="en-US" sz="2400" dirty="0">
              <a:solidFill>
                <a:schemeClr val="accent3">
                  <a:lumMod val="75000"/>
                </a:schemeClr>
              </a:solidFill>
              <a:ea typeface="+mn-ea"/>
              <a:cs typeface="+mn-cs"/>
            </a:endParaRPr>
          </a:p>
          <a:p>
            <a:pPr lvl="4">
              <a:defRPr/>
            </a:pPr>
            <a:endParaRPr lang="en-US" sz="800" b="1" dirty="0"/>
          </a:p>
          <a:p>
            <a:pPr>
              <a:defRPr/>
            </a:pPr>
            <a:r>
              <a:rPr lang="en-US" dirty="0"/>
              <a:t>Could </a:t>
            </a:r>
            <a:r>
              <a:rPr lang="en-US" i="1" dirty="0"/>
              <a:t>assume</a:t>
            </a:r>
            <a:r>
              <a:rPr lang="en-US" dirty="0"/>
              <a:t> the confidence band is rigorous</a:t>
            </a:r>
          </a:p>
          <a:p>
            <a:pPr lvl="1">
              <a:defRPr/>
            </a:pPr>
            <a:r>
              <a:rPr lang="en-US" dirty="0"/>
              <a:t>Assumption often used </a:t>
            </a:r>
            <a:r>
              <a:rPr lang="en-US" sz="2400" dirty="0">
                <a:solidFill>
                  <a:schemeClr val="accent3">
                    <a:lumMod val="75000"/>
                  </a:schemeClr>
                </a:solidFill>
              </a:rPr>
              <a:t>(e.g., EPA uses a UCL as the EPC)</a:t>
            </a:r>
          </a:p>
          <a:p>
            <a:pPr lvl="1">
              <a:defRPr/>
            </a:pPr>
            <a:endParaRPr lang="en-US" dirty="0">
              <a:cs typeface="Times New Roman" pitchFamily="18" charset="0"/>
            </a:endParaRPr>
          </a:p>
          <a:p>
            <a:pPr lvl="1">
              <a:defRPr/>
            </a:pPr>
            <a:endParaRPr lang="en-US" dirty="0">
              <a:cs typeface="Times New Roman" pitchFamily="18" charset="0"/>
            </a:endParaRPr>
          </a:p>
          <a:p>
            <a:pPr lvl="1">
              <a:defRPr/>
            </a:pPr>
            <a:endParaRPr lang="en-US" dirty="0"/>
          </a:p>
        </p:txBody>
      </p:sp>
      <p:sp>
        <p:nvSpPr>
          <p:cNvPr id="178180" name="WordArt 5"/>
          <p:cNvSpPr>
            <a:spLocks noChangeArrowheads="1" noChangeShapeType="1" noTextEdit="1"/>
          </p:cNvSpPr>
          <p:nvPr/>
        </p:nvSpPr>
        <p:spPr bwMode="auto">
          <a:xfrm rot="-547019">
            <a:off x="150813" y="163513"/>
            <a:ext cx="2128837" cy="815975"/>
          </a:xfrm>
          <a:prstGeom prst="rect">
            <a:avLst/>
          </a:prstGeom>
        </p:spPr>
        <p:txBody>
          <a:bodyPr wrap="none" fromWordArt="1">
            <a:prstTxWarp prst="textSlantUp">
              <a:avLst>
                <a:gd name="adj" fmla="val 32056"/>
              </a:avLst>
            </a:prstTxWarp>
          </a:bodyPr>
          <a:lstStyle/>
          <a:p>
            <a:pPr algn="ctr"/>
            <a:r>
              <a:rPr lang="en-US" sz="3600" kern="10">
                <a:ln w="9525">
                  <a:solidFill>
                    <a:srgbClr val="CC99FF"/>
                  </a:solidFill>
                  <a:round/>
                  <a:headEnd/>
                  <a:tailEnd/>
                </a:ln>
                <a:solidFill>
                  <a:srgbClr val="CCCCCC"/>
                </a:solidFill>
                <a:latin typeface="Impact" panose="020B0806030902050204" pitchFamily="34" charset="0"/>
              </a:rPr>
              <a:t>Caveat</a:t>
            </a:r>
          </a:p>
        </p:txBody>
      </p:sp>
    </p:spTree>
  </p:cSld>
  <p:clrMapOvr>
    <a:masterClrMapping/>
  </p:clrMapOvr>
</p:sld>
</file>

<file path=ppt/slides/slide1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9202" name="Title 1"/>
          <p:cNvSpPr>
            <a:spLocks noGrp="1"/>
          </p:cNvSpPr>
          <p:nvPr>
            <p:ph type="title"/>
          </p:nvPr>
        </p:nvSpPr>
        <p:spPr>
          <a:xfrm>
            <a:off x="0" y="609600"/>
            <a:ext cx="9144000" cy="1143000"/>
          </a:xfrm>
        </p:spPr>
        <p:txBody>
          <a:bodyPr/>
          <a:lstStyle/>
          <a:p>
            <a:r>
              <a:rPr lang="en-US" altLang="en-US"/>
              <a:t>Every p-box represents assumptions</a:t>
            </a:r>
          </a:p>
        </p:txBody>
      </p:sp>
      <p:sp>
        <p:nvSpPr>
          <p:cNvPr id="179203" name="Content Placeholder 2"/>
          <p:cNvSpPr>
            <a:spLocks noGrp="1"/>
          </p:cNvSpPr>
          <p:nvPr>
            <p:ph idx="1"/>
          </p:nvPr>
        </p:nvSpPr>
        <p:spPr/>
        <p:txBody>
          <a:bodyPr/>
          <a:lstStyle/>
          <a:p>
            <a:r>
              <a:rPr lang="en-US" altLang="en-US"/>
              <a:t>Constraint p-boxes assumed you knew those parameters</a:t>
            </a:r>
          </a:p>
          <a:p>
            <a:pPr lvl="4"/>
            <a:endParaRPr lang="en-US" altLang="en-US"/>
          </a:p>
          <a:p>
            <a:r>
              <a:rPr lang="en-US" altLang="en-US"/>
              <a:t>Nothing intrinsically different about the assumption that converts a confidence band to a p-box</a:t>
            </a:r>
          </a:p>
          <a:p>
            <a:endParaRPr lang="en-US" altLang="en-US"/>
          </a:p>
          <a:p>
            <a:endParaRPr lang="en-US" altLang="en-US"/>
          </a:p>
        </p:txBody>
      </p:sp>
    </p:spTree>
  </p:cSld>
  <p:clrMapOvr>
    <a:masterClrMapping/>
  </p:clrMapOvr>
</p:sld>
</file>

<file path=ppt/slides/slide1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0226" name="Rectangle 2"/>
          <p:cNvSpPr>
            <a:spLocks noGrp="1" noChangeArrowheads="1"/>
          </p:cNvSpPr>
          <p:nvPr>
            <p:ph type="title"/>
          </p:nvPr>
        </p:nvSpPr>
        <p:spPr/>
        <p:txBody>
          <a:bodyPr/>
          <a:lstStyle/>
          <a:p>
            <a:r>
              <a:rPr lang="en-US" altLang="en-US"/>
              <a:t>Confidence boxes</a:t>
            </a:r>
          </a:p>
        </p:txBody>
      </p:sp>
      <p:sp>
        <p:nvSpPr>
          <p:cNvPr id="180227" name="Rectangle 3"/>
          <p:cNvSpPr>
            <a:spLocks noGrp="1" noChangeArrowheads="1"/>
          </p:cNvSpPr>
          <p:nvPr>
            <p:ph type="body" idx="1"/>
          </p:nvPr>
        </p:nvSpPr>
        <p:spPr>
          <a:xfrm>
            <a:off x="457200" y="1828800"/>
            <a:ext cx="8686800" cy="4495800"/>
          </a:xfrm>
        </p:spPr>
        <p:txBody>
          <a:bodyPr/>
          <a:lstStyle/>
          <a:p>
            <a:r>
              <a:rPr lang="en-US" altLang="en-US"/>
              <a:t>Structures that let you infer confidence intervals (at any confidence level) for a parameter</a:t>
            </a:r>
          </a:p>
          <a:p>
            <a:pPr lvl="4"/>
            <a:endParaRPr lang="en-US" altLang="en-US"/>
          </a:p>
          <a:p>
            <a:r>
              <a:rPr lang="en-US" altLang="en-US"/>
              <a:t>Extend confidence distributions (like Student’s </a:t>
            </a:r>
            <a:r>
              <a:rPr lang="en-US" altLang="en-US" i="1"/>
              <a:t>t</a:t>
            </a:r>
            <a:r>
              <a:rPr lang="en-US" altLang="en-US"/>
              <a:t>)</a:t>
            </a:r>
          </a:p>
          <a:p>
            <a:pPr lvl="4"/>
            <a:endParaRPr lang="en-US" altLang="en-US"/>
          </a:p>
          <a:p>
            <a:r>
              <a:rPr lang="en-US" altLang="en-US"/>
              <a:t>Different from confidence bands</a:t>
            </a:r>
          </a:p>
          <a:p>
            <a:pPr lvl="4"/>
            <a:endParaRPr lang="en-US" altLang="en-US"/>
          </a:p>
          <a:p>
            <a:r>
              <a:rPr lang="en-US" altLang="en-US"/>
              <a:t>Can be propagated as ordinary probability bounds</a:t>
            </a:r>
          </a:p>
          <a:p>
            <a:pPr lvl="4"/>
            <a:endParaRPr lang="en-US" altLang="en-US"/>
          </a:p>
          <a:p>
            <a:pPr lvl="1"/>
            <a:endParaRPr lang="en-US" altLang="en-US"/>
          </a:p>
        </p:txBody>
      </p:sp>
    </p:spTree>
  </p:cSld>
  <p:clrMapOvr>
    <a:masterClrMapping/>
  </p:clrMapOvr>
</p:sld>
</file>

<file path=ppt/slides/slide1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1250" name="Title 1"/>
          <p:cNvSpPr>
            <a:spLocks noGrp="1"/>
          </p:cNvSpPr>
          <p:nvPr>
            <p:ph type="title"/>
          </p:nvPr>
        </p:nvSpPr>
        <p:spPr/>
        <p:txBody>
          <a:bodyPr/>
          <a:lstStyle/>
          <a:p>
            <a:r>
              <a:rPr lang="en-US" altLang="en-US"/>
              <a:t>Example:  binomial rate</a:t>
            </a:r>
          </a:p>
        </p:txBody>
      </p:sp>
      <p:sp>
        <p:nvSpPr>
          <p:cNvPr id="181251" name="Content Placeholder 2"/>
          <p:cNvSpPr>
            <a:spLocks noGrp="1"/>
          </p:cNvSpPr>
          <p:nvPr>
            <p:ph idx="1"/>
          </p:nvPr>
        </p:nvSpPr>
        <p:spPr/>
        <p:txBody>
          <a:bodyPr/>
          <a:lstStyle/>
          <a:p>
            <a:r>
              <a:rPr lang="en-US" altLang="en-US" dirty="0"/>
              <a:t>Inference about a probability from binary data, </a:t>
            </a:r>
            <a:r>
              <a:rPr lang="en-US" altLang="en-US" i="1" dirty="0"/>
              <a:t>k</a:t>
            </a:r>
            <a:r>
              <a:rPr lang="en-US" altLang="en-US" dirty="0"/>
              <a:t> successes out of </a:t>
            </a:r>
            <a:r>
              <a:rPr lang="en-US" altLang="en-US" i="1" dirty="0"/>
              <a:t>n </a:t>
            </a:r>
            <a:r>
              <a:rPr lang="en-US" altLang="en-US" dirty="0"/>
              <a:t>trials</a:t>
            </a:r>
          </a:p>
          <a:p>
            <a:endParaRPr lang="en-US" altLang="en-US" dirty="0"/>
          </a:p>
          <a:p>
            <a:endParaRPr lang="en-US" altLang="en-US" dirty="0"/>
          </a:p>
          <a:p>
            <a:r>
              <a:rPr lang="en-US" altLang="en-US" dirty="0"/>
              <a:t>Similar to robust Bayes analysis but does not require a prior or family of priors</a:t>
            </a:r>
          </a:p>
          <a:p>
            <a:endParaRPr lang="en-US" altLang="en-US" dirty="0"/>
          </a:p>
        </p:txBody>
      </p:sp>
      <p:sp>
        <p:nvSpPr>
          <p:cNvPr id="181252" name="Rectangle 62"/>
          <p:cNvSpPr>
            <a:spLocks noChangeArrowheads="1"/>
          </p:cNvSpPr>
          <p:nvPr/>
        </p:nvSpPr>
        <p:spPr bwMode="auto">
          <a:xfrm>
            <a:off x="1371600" y="3352800"/>
            <a:ext cx="7543800" cy="685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spcBef>
                <a:spcPct val="20000"/>
              </a:spcBef>
            </a:pPr>
            <a:r>
              <a:rPr lang="en-US" altLang="en-US" sz="3200" i="1">
                <a:solidFill>
                  <a:srgbClr val="0000FF"/>
                </a:solidFill>
                <a:latin typeface="Times New Roman" panose="02020603050405020304" pitchFamily="18" charset="0"/>
              </a:rPr>
              <a:t>p</a:t>
            </a:r>
            <a:r>
              <a:rPr lang="en-US" altLang="en-US" sz="3200">
                <a:solidFill>
                  <a:srgbClr val="0000FF"/>
                </a:solidFill>
                <a:latin typeface="Times New Roman" panose="02020603050405020304" pitchFamily="18" charset="0"/>
              </a:rPr>
              <a:t> ~ env(beta(</a:t>
            </a:r>
            <a:r>
              <a:rPr lang="en-US" altLang="en-US" sz="3200" i="1">
                <a:solidFill>
                  <a:srgbClr val="0000FF"/>
                </a:solidFill>
                <a:latin typeface="Times New Roman" panose="02020603050405020304" pitchFamily="18" charset="0"/>
              </a:rPr>
              <a:t>k</a:t>
            </a:r>
            <a:r>
              <a:rPr lang="en-US" altLang="en-US" sz="3200">
                <a:solidFill>
                  <a:srgbClr val="0000FF"/>
                </a:solidFill>
                <a:latin typeface="Times New Roman" panose="02020603050405020304" pitchFamily="18" charset="0"/>
              </a:rPr>
              <a:t>, </a:t>
            </a:r>
            <a:r>
              <a:rPr lang="en-US" altLang="en-US" sz="3200" i="1">
                <a:solidFill>
                  <a:srgbClr val="0000FF"/>
                </a:solidFill>
                <a:latin typeface="Times New Roman" panose="02020603050405020304" pitchFamily="18" charset="0"/>
              </a:rPr>
              <a:t>n</a:t>
            </a:r>
            <a:r>
              <a:rPr lang="en-US" altLang="en-US" sz="3200" i="1">
                <a:solidFill>
                  <a:srgbClr val="0000FF"/>
                </a:solidFill>
                <a:latin typeface="Times New Roman" panose="02020603050405020304" pitchFamily="18" charset="0"/>
                <a:sym typeface="Symbol" panose="05050102010706020507" pitchFamily="18" charset="2"/>
              </a:rPr>
              <a:t></a:t>
            </a:r>
            <a:r>
              <a:rPr lang="en-US" altLang="en-US" sz="3200" i="1">
                <a:solidFill>
                  <a:srgbClr val="0000FF"/>
                </a:solidFill>
                <a:latin typeface="Times New Roman" panose="02020603050405020304" pitchFamily="18" charset="0"/>
              </a:rPr>
              <a:t>k</a:t>
            </a:r>
            <a:r>
              <a:rPr lang="en-US" altLang="en-US" sz="3200">
                <a:solidFill>
                  <a:srgbClr val="0000FF"/>
                </a:solidFill>
                <a:latin typeface="Times New Roman" panose="02020603050405020304" pitchFamily="18" charset="0"/>
              </a:rPr>
              <a:t>+1), beta(</a:t>
            </a:r>
            <a:r>
              <a:rPr lang="en-US" altLang="en-US" sz="3200" i="1">
                <a:solidFill>
                  <a:srgbClr val="0000FF"/>
                </a:solidFill>
                <a:latin typeface="Times New Roman" panose="02020603050405020304" pitchFamily="18" charset="0"/>
              </a:rPr>
              <a:t>k</a:t>
            </a:r>
            <a:r>
              <a:rPr lang="en-US" altLang="en-US" sz="3200">
                <a:solidFill>
                  <a:srgbClr val="0000FF"/>
                </a:solidFill>
                <a:latin typeface="Times New Roman" panose="02020603050405020304" pitchFamily="18" charset="0"/>
              </a:rPr>
              <a:t>+1,</a:t>
            </a:r>
            <a:r>
              <a:rPr lang="en-US" altLang="en-US" sz="3200" i="1">
                <a:solidFill>
                  <a:srgbClr val="0000FF"/>
                </a:solidFill>
                <a:latin typeface="Times New Roman" panose="02020603050405020304" pitchFamily="18" charset="0"/>
              </a:rPr>
              <a:t>n</a:t>
            </a:r>
            <a:r>
              <a:rPr lang="en-US" altLang="en-US" sz="3200" i="1">
                <a:solidFill>
                  <a:srgbClr val="0000FF"/>
                </a:solidFill>
                <a:latin typeface="Times New Roman" panose="02020603050405020304" pitchFamily="18" charset="0"/>
                <a:sym typeface="Symbol" panose="05050102010706020507" pitchFamily="18" charset="2"/>
              </a:rPr>
              <a:t></a:t>
            </a:r>
            <a:r>
              <a:rPr lang="en-US" altLang="en-US" sz="3200" i="1">
                <a:solidFill>
                  <a:srgbClr val="0000FF"/>
                </a:solidFill>
                <a:latin typeface="Times New Roman" panose="02020603050405020304" pitchFamily="18" charset="0"/>
              </a:rPr>
              <a:t>k</a:t>
            </a:r>
            <a:r>
              <a:rPr lang="en-US" altLang="en-US" sz="3200">
                <a:solidFill>
                  <a:srgbClr val="0000FF"/>
                </a:solidFill>
                <a:latin typeface="Times New Roman" panose="02020603050405020304" pitchFamily="18" charset="0"/>
              </a:rPr>
              <a:t>))</a:t>
            </a:r>
          </a:p>
          <a:p>
            <a:pPr>
              <a:spcBef>
                <a:spcPct val="20000"/>
              </a:spcBef>
            </a:pPr>
            <a:endParaRPr lang="en-US" altLang="en-US" sz="3200">
              <a:latin typeface="Times New Roman" panose="02020603050405020304" pitchFamily="18" charset="0"/>
            </a:endParaRPr>
          </a:p>
        </p:txBody>
      </p:sp>
    </p:spTree>
  </p:cSld>
  <p:clrMapOvr>
    <a:masterClrMapping/>
  </p:clrMapOvr>
</p:sld>
</file>

<file path=ppt/slides/slide1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2274" name="Rectangle 2"/>
          <p:cNvSpPr>
            <a:spLocks noGrp="1" noChangeArrowheads="1"/>
          </p:cNvSpPr>
          <p:nvPr>
            <p:ph type="title"/>
          </p:nvPr>
        </p:nvSpPr>
        <p:spPr/>
        <p:txBody>
          <a:bodyPr/>
          <a:lstStyle/>
          <a:p>
            <a:r>
              <a:rPr lang="en-US" altLang="en-US"/>
              <a:t>Binomial rate </a:t>
            </a:r>
            <a:r>
              <a:rPr lang="en-US" altLang="en-US" i="1"/>
              <a:t>p </a:t>
            </a:r>
            <a:r>
              <a:rPr lang="en-US" altLang="en-US"/>
              <a:t>for </a:t>
            </a:r>
            <a:r>
              <a:rPr lang="en-US" altLang="en-US" i="1"/>
              <a:t>k</a:t>
            </a:r>
            <a:r>
              <a:rPr lang="en-US" altLang="en-US"/>
              <a:t> of </a:t>
            </a:r>
            <a:r>
              <a:rPr lang="en-US" altLang="en-US" i="1"/>
              <a:t>n</a:t>
            </a:r>
            <a:r>
              <a:rPr lang="en-US" altLang="en-US"/>
              <a:t> trials</a:t>
            </a:r>
          </a:p>
        </p:txBody>
      </p:sp>
      <p:sp>
        <p:nvSpPr>
          <p:cNvPr id="182275" name="Rectangle 3"/>
          <p:cNvSpPr>
            <a:spLocks noGrp="1" noChangeArrowheads="1"/>
          </p:cNvSpPr>
          <p:nvPr>
            <p:ph type="body" idx="1"/>
          </p:nvPr>
        </p:nvSpPr>
        <p:spPr>
          <a:xfrm rot="17254224">
            <a:off x="4259263" y="3619500"/>
            <a:ext cx="1752600" cy="609600"/>
          </a:xfrm>
        </p:spPr>
        <p:txBody>
          <a:bodyPr/>
          <a:lstStyle/>
          <a:p>
            <a:pPr>
              <a:buFontTx/>
              <a:buNone/>
            </a:pPr>
            <a:r>
              <a:rPr lang="en-US" altLang="en-US" sz="2400">
                <a:solidFill>
                  <a:srgbClr val="FF0000"/>
                </a:solidFill>
              </a:rPr>
              <a:t>beta(2, 9)</a:t>
            </a:r>
          </a:p>
        </p:txBody>
      </p:sp>
      <p:sp>
        <p:nvSpPr>
          <p:cNvPr id="182276" name="Line 9"/>
          <p:cNvSpPr>
            <a:spLocks noChangeShapeType="1"/>
          </p:cNvSpPr>
          <p:nvPr/>
        </p:nvSpPr>
        <p:spPr bwMode="auto">
          <a:xfrm>
            <a:off x="4600575" y="5857875"/>
            <a:ext cx="3495675" cy="0"/>
          </a:xfrm>
          <a:prstGeom prst="line">
            <a:avLst/>
          </a:prstGeom>
          <a:noFill/>
          <a:ln w="952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2277" name="Line 10"/>
          <p:cNvSpPr>
            <a:spLocks noChangeShapeType="1"/>
          </p:cNvSpPr>
          <p:nvPr/>
        </p:nvSpPr>
        <p:spPr bwMode="auto">
          <a:xfrm>
            <a:off x="4600575" y="5857875"/>
            <a:ext cx="0" cy="85725"/>
          </a:xfrm>
          <a:prstGeom prst="line">
            <a:avLst/>
          </a:prstGeom>
          <a:noFill/>
          <a:ln w="952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2278" name="Line 11"/>
          <p:cNvSpPr>
            <a:spLocks noChangeShapeType="1"/>
          </p:cNvSpPr>
          <p:nvPr/>
        </p:nvSpPr>
        <p:spPr bwMode="auto">
          <a:xfrm>
            <a:off x="5295900" y="5857875"/>
            <a:ext cx="0" cy="85725"/>
          </a:xfrm>
          <a:prstGeom prst="line">
            <a:avLst/>
          </a:prstGeom>
          <a:noFill/>
          <a:ln w="952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2279" name="Line 12"/>
          <p:cNvSpPr>
            <a:spLocks noChangeShapeType="1"/>
          </p:cNvSpPr>
          <p:nvPr/>
        </p:nvSpPr>
        <p:spPr bwMode="auto">
          <a:xfrm>
            <a:off x="6000750" y="5857875"/>
            <a:ext cx="0" cy="85725"/>
          </a:xfrm>
          <a:prstGeom prst="line">
            <a:avLst/>
          </a:prstGeom>
          <a:noFill/>
          <a:ln w="952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2280" name="Line 13"/>
          <p:cNvSpPr>
            <a:spLocks noChangeShapeType="1"/>
          </p:cNvSpPr>
          <p:nvPr/>
        </p:nvSpPr>
        <p:spPr bwMode="auto">
          <a:xfrm>
            <a:off x="6696075" y="5857875"/>
            <a:ext cx="0" cy="85725"/>
          </a:xfrm>
          <a:prstGeom prst="line">
            <a:avLst/>
          </a:prstGeom>
          <a:noFill/>
          <a:ln w="952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2281" name="Line 14"/>
          <p:cNvSpPr>
            <a:spLocks noChangeShapeType="1"/>
          </p:cNvSpPr>
          <p:nvPr/>
        </p:nvSpPr>
        <p:spPr bwMode="auto">
          <a:xfrm>
            <a:off x="7391400" y="5857875"/>
            <a:ext cx="0" cy="85725"/>
          </a:xfrm>
          <a:prstGeom prst="line">
            <a:avLst/>
          </a:prstGeom>
          <a:noFill/>
          <a:ln w="952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2282" name="Line 15"/>
          <p:cNvSpPr>
            <a:spLocks noChangeShapeType="1"/>
          </p:cNvSpPr>
          <p:nvPr/>
        </p:nvSpPr>
        <p:spPr bwMode="auto">
          <a:xfrm>
            <a:off x="8096250" y="5857875"/>
            <a:ext cx="0" cy="85725"/>
          </a:xfrm>
          <a:prstGeom prst="line">
            <a:avLst/>
          </a:prstGeom>
          <a:noFill/>
          <a:ln w="952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2283" name="Rectangle 16"/>
          <p:cNvSpPr>
            <a:spLocks noChangeArrowheads="1"/>
          </p:cNvSpPr>
          <p:nvPr/>
        </p:nvSpPr>
        <p:spPr bwMode="auto">
          <a:xfrm>
            <a:off x="4518025" y="5940425"/>
            <a:ext cx="1524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2400">
                <a:latin typeface="Times New Roman" panose="02020603050405020304" pitchFamily="18" charset="0"/>
              </a:rPr>
              <a:t>0</a:t>
            </a:r>
          </a:p>
        </p:txBody>
      </p:sp>
      <p:sp>
        <p:nvSpPr>
          <p:cNvPr id="182284" name="Rectangle 17"/>
          <p:cNvSpPr>
            <a:spLocks noChangeArrowheads="1"/>
          </p:cNvSpPr>
          <p:nvPr/>
        </p:nvSpPr>
        <p:spPr bwMode="auto">
          <a:xfrm>
            <a:off x="5102225" y="5940425"/>
            <a:ext cx="3810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2400">
                <a:latin typeface="Times New Roman" panose="02020603050405020304" pitchFamily="18" charset="0"/>
              </a:rPr>
              <a:t>0.2</a:t>
            </a:r>
          </a:p>
        </p:txBody>
      </p:sp>
      <p:sp>
        <p:nvSpPr>
          <p:cNvPr id="182285" name="Rectangle 18"/>
          <p:cNvSpPr>
            <a:spLocks noChangeArrowheads="1"/>
          </p:cNvSpPr>
          <p:nvPr/>
        </p:nvSpPr>
        <p:spPr bwMode="auto">
          <a:xfrm>
            <a:off x="5803900" y="5940425"/>
            <a:ext cx="3810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2400">
                <a:latin typeface="Times New Roman" panose="02020603050405020304" pitchFamily="18" charset="0"/>
              </a:rPr>
              <a:t>0.4</a:t>
            </a:r>
          </a:p>
        </p:txBody>
      </p:sp>
      <p:sp>
        <p:nvSpPr>
          <p:cNvPr id="182286" name="Rectangle 19"/>
          <p:cNvSpPr>
            <a:spLocks noChangeArrowheads="1"/>
          </p:cNvSpPr>
          <p:nvPr/>
        </p:nvSpPr>
        <p:spPr bwMode="auto">
          <a:xfrm>
            <a:off x="6502400" y="5940425"/>
            <a:ext cx="3810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2400">
                <a:latin typeface="Times New Roman" panose="02020603050405020304" pitchFamily="18" charset="0"/>
              </a:rPr>
              <a:t>0.6</a:t>
            </a:r>
          </a:p>
        </p:txBody>
      </p:sp>
      <p:sp>
        <p:nvSpPr>
          <p:cNvPr id="182287" name="Rectangle 20"/>
          <p:cNvSpPr>
            <a:spLocks noChangeArrowheads="1"/>
          </p:cNvSpPr>
          <p:nvPr/>
        </p:nvSpPr>
        <p:spPr bwMode="auto">
          <a:xfrm>
            <a:off x="7197725" y="5940425"/>
            <a:ext cx="3810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2400">
                <a:latin typeface="Times New Roman" panose="02020603050405020304" pitchFamily="18" charset="0"/>
              </a:rPr>
              <a:t>0.8</a:t>
            </a:r>
          </a:p>
        </p:txBody>
      </p:sp>
      <p:sp>
        <p:nvSpPr>
          <p:cNvPr id="182288" name="Rectangle 21"/>
          <p:cNvSpPr>
            <a:spLocks noChangeArrowheads="1"/>
          </p:cNvSpPr>
          <p:nvPr/>
        </p:nvSpPr>
        <p:spPr bwMode="auto">
          <a:xfrm>
            <a:off x="8020050" y="5940425"/>
            <a:ext cx="1524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2400">
                <a:latin typeface="Times New Roman" panose="02020603050405020304" pitchFamily="18" charset="0"/>
              </a:rPr>
              <a:t>1</a:t>
            </a:r>
          </a:p>
        </p:txBody>
      </p:sp>
      <p:sp>
        <p:nvSpPr>
          <p:cNvPr id="182289" name="Line 22"/>
          <p:cNvSpPr>
            <a:spLocks noChangeShapeType="1"/>
          </p:cNvSpPr>
          <p:nvPr/>
        </p:nvSpPr>
        <p:spPr bwMode="auto">
          <a:xfrm flipV="1">
            <a:off x="4457700" y="2762250"/>
            <a:ext cx="0" cy="2971800"/>
          </a:xfrm>
          <a:prstGeom prst="line">
            <a:avLst/>
          </a:prstGeom>
          <a:noFill/>
          <a:ln w="952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2290" name="Line 23"/>
          <p:cNvSpPr>
            <a:spLocks noChangeShapeType="1"/>
          </p:cNvSpPr>
          <p:nvPr/>
        </p:nvSpPr>
        <p:spPr bwMode="auto">
          <a:xfrm flipH="1">
            <a:off x="4371975" y="5734050"/>
            <a:ext cx="85725" cy="0"/>
          </a:xfrm>
          <a:prstGeom prst="line">
            <a:avLst/>
          </a:prstGeom>
          <a:noFill/>
          <a:ln w="952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2291" name="Line 24"/>
          <p:cNvSpPr>
            <a:spLocks noChangeShapeType="1"/>
          </p:cNvSpPr>
          <p:nvPr/>
        </p:nvSpPr>
        <p:spPr bwMode="auto">
          <a:xfrm flipH="1">
            <a:off x="4400550" y="5143500"/>
            <a:ext cx="57150" cy="0"/>
          </a:xfrm>
          <a:prstGeom prst="line">
            <a:avLst/>
          </a:prstGeom>
          <a:noFill/>
          <a:ln w="952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2292" name="Line 25"/>
          <p:cNvSpPr>
            <a:spLocks noChangeShapeType="1"/>
          </p:cNvSpPr>
          <p:nvPr/>
        </p:nvSpPr>
        <p:spPr bwMode="auto">
          <a:xfrm flipH="1">
            <a:off x="4371975" y="4543425"/>
            <a:ext cx="85725" cy="0"/>
          </a:xfrm>
          <a:prstGeom prst="line">
            <a:avLst/>
          </a:prstGeom>
          <a:noFill/>
          <a:ln w="952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2293" name="Line 26"/>
          <p:cNvSpPr>
            <a:spLocks noChangeShapeType="1"/>
          </p:cNvSpPr>
          <p:nvPr/>
        </p:nvSpPr>
        <p:spPr bwMode="auto">
          <a:xfrm flipH="1">
            <a:off x="4371975" y="3952875"/>
            <a:ext cx="85725" cy="0"/>
          </a:xfrm>
          <a:prstGeom prst="line">
            <a:avLst/>
          </a:prstGeom>
          <a:noFill/>
          <a:ln w="952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2294" name="Line 27"/>
          <p:cNvSpPr>
            <a:spLocks noChangeShapeType="1"/>
          </p:cNvSpPr>
          <p:nvPr/>
        </p:nvSpPr>
        <p:spPr bwMode="auto">
          <a:xfrm flipH="1">
            <a:off x="4371975" y="3352800"/>
            <a:ext cx="85725" cy="0"/>
          </a:xfrm>
          <a:prstGeom prst="line">
            <a:avLst/>
          </a:prstGeom>
          <a:noFill/>
          <a:ln w="952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2295" name="Line 28"/>
          <p:cNvSpPr>
            <a:spLocks noChangeShapeType="1"/>
          </p:cNvSpPr>
          <p:nvPr/>
        </p:nvSpPr>
        <p:spPr bwMode="auto">
          <a:xfrm flipH="1">
            <a:off x="4371975" y="2762250"/>
            <a:ext cx="85725" cy="0"/>
          </a:xfrm>
          <a:prstGeom prst="line">
            <a:avLst/>
          </a:prstGeom>
          <a:noFill/>
          <a:ln w="952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2296" name="Rectangle 29"/>
          <p:cNvSpPr>
            <a:spLocks noChangeArrowheads="1"/>
          </p:cNvSpPr>
          <p:nvPr/>
        </p:nvSpPr>
        <p:spPr bwMode="auto">
          <a:xfrm rot="-5400000">
            <a:off x="3989387" y="5672138"/>
            <a:ext cx="365125" cy="152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eaVert"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r" eaLnBrk="1" hangingPunct="1"/>
            <a:r>
              <a:rPr lang="en-US" altLang="en-US" sz="2400">
                <a:latin typeface="Times New Roman" panose="02020603050405020304" pitchFamily="18" charset="0"/>
              </a:rPr>
              <a:t>0</a:t>
            </a:r>
          </a:p>
        </p:txBody>
      </p:sp>
      <p:sp>
        <p:nvSpPr>
          <p:cNvPr id="182297" name="Rectangle 30"/>
          <p:cNvSpPr>
            <a:spLocks noChangeArrowheads="1"/>
          </p:cNvSpPr>
          <p:nvPr/>
        </p:nvSpPr>
        <p:spPr bwMode="auto">
          <a:xfrm rot="-5400000">
            <a:off x="3875087" y="4967288"/>
            <a:ext cx="365125" cy="381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eaVert"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r" eaLnBrk="1" hangingPunct="1"/>
            <a:r>
              <a:rPr lang="en-US" altLang="en-US" sz="2400">
                <a:latin typeface="Times New Roman" panose="02020603050405020304" pitchFamily="18" charset="0"/>
              </a:rPr>
              <a:t>0.2</a:t>
            </a:r>
          </a:p>
        </p:txBody>
      </p:sp>
      <p:sp>
        <p:nvSpPr>
          <p:cNvPr id="182298" name="Rectangle 31"/>
          <p:cNvSpPr>
            <a:spLocks noChangeArrowheads="1"/>
          </p:cNvSpPr>
          <p:nvPr/>
        </p:nvSpPr>
        <p:spPr bwMode="auto">
          <a:xfrm rot="-5400000">
            <a:off x="3875087" y="4367213"/>
            <a:ext cx="365125" cy="381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eaVert"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r" eaLnBrk="1" hangingPunct="1"/>
            <a:r>
              <a:rPr lang="en-US" altLang="en-US" sz="2400">
                <a:latin typeface="Times New Roman" panose="02020603050405020304" pitchFamily="18" charset="0"/>
              </a:rPr>
              <a:t>0.4</a:t>
            </a:r>
          </a:p>
        </p:txBody>
      </p:sp>
      <p:sp>
        <p:nvSpPr>
          <p:cNvPr id="182299" name="Rectangle 32"/>
          <p:cNvSpPr>
            <a:spLocks noChangeArrowheads="1"/>
          </p:cNvSpPr>
          <p:nvPr/>
        </p:nvSpPr>
        <p:spPr bwMode="auto">
          <a:xfrm rot="-5400000">
            <a:off x="3875087" y="3776663"/>
            <a:ext cx="365125" cy="381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eaVert"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r" eaLnBrk="1" hangingPunct="1"/>
            <a:r>
              <a:rPr lang="en-US" altLang="en-US" sz="2400">
                <a:latin typeface="Times New Roman" panose="02020603050405020304" pitchFamily="18" charset="0"/>
              </a:rPr>
              <a:t>0.6</a:t>
            </a:r>
          </a:p>
        </p:txBody>
      </p:sp>
      <p:sp>
        <p:nvSpPr>
          <p:cNvPr id="182300" name="Rectangle 33"/>
          <p:cNvSpPr>
            <a:spLocks noChangeArrowheads="1"/>
          </p:cNvSpPr>
          <p:nvPr/>
        </p:nvSpPr>
        <p:spPr bwMode="auto">
          <a:xfrm rot="-5400000">
            <a:off x="3875087" y="3173413"/>
            <a:ext cx="365125" cy="381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eaVert"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r" eaLnBrk="1" hangingPunct="1"/>
            <a:r>
              <a:rPr lang="en-US" altLang="en-US" sz="2400">
                <a:latin typeface="Times New Roman" panose="02020603050405020304" pitchFamily="18" charset="0"/>
              </a:rPr>
              <a:t>0.8</a:t>
            </a:r>
          </a:p>
        </p:txBody>
      </p:sp>
      <p:sp>
        <p:nvSpPr>
          <p:cNvPr id="182301" name="Rectangle 34"/>
          <p:cNvSpPr>
            <a:spLocks noChangeArrowheads="1"/>
          </p:cNvSpPr>
          <p:nvPr/>
        </p:nvSpPr>
        <p:spPr bwMode="auto">
          <a:xfrm rot="-5400000">
            <a:off x="3989387" y="2697163"/>
            <a:ext cx="365125" cy="152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eaVert"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r" eaLnBrk="1" hangingPunct="1"/>
            <a:r>
              <a:rPr lang="en-US" altLang="en-US" sz="2400">
                <a:latin typeface="Times New Roman" panose="02020603050405020304" pitchFamily="18" charset="0"/>
              </a:rPr>
              <a:t>1</a:t>
            </a:r>
          </a:p>
        </p:txBody>
      </p:sp>
      <p:sp>
        <p:nvSpPr>
          <p:cNvPr id="182302" name="Rectangle 35"/>
          <p:cNvSpPr>
            <a:spLocks noChangeArrowheads="1"/>
          </p:cNvSpPr>
          <p:nvPr/>
        </p:nvSpPr>
        <p:spPr bwMode="auto">
          <a:xfrm>
            <a:off x="4457700" y="2638425"/>
            <a:ext cx="3771900" cy="3219450"/>
          </a:xfrm>
          <a:prstGeom prst="rect">
            <a:avLst/>
          </a:prstGeom>
          <a:noFill/>
          <a:ln w="9525"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p>
        </p:txBody>
      </p:sp>
      <p:sp>
        <p:nvSpPr>
          <p:cNvPr id="182303" name="Rectangle 36"/>
          <p:cNvSpPr>
            <a:spLocks noChangeArrowheads="1"/>
          </p:cNvSpPr>
          <p:nvPr/>
        </p:nvSpPr>
        <p:spPr bwMode="auto">
          <a:xfrm rot="-5400000">
            <a:off x="3579812" y="3649663"/>
            <a:ext cx="365125" cy="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eaVert"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sz="2400">
              <a:latin typeface="Times New Roman" panose="02020603050405020304" pitchFamily="18" charset="0"/>
            </a:endParaRPr>
          </a:p>
        </p:txBody>
      </p:sp>
      <p:sp>
        <p:nvSpPr>
          <p:cNvPr id="182304" name="Freeform 37"/>
          <p:cNvSpPr>
            <a:spLocks/>
          </p:cNvSpPr>
          <p:nvPr/>
        </p:nvSpPr>
        <p:spPr bwMode="auto">
          <a:xfrm>
            <a:off x="4600575" y="2762250"/>
            <a:ext cx="3495675" cy="2971800"/>
          </a:xfrm>
          <a:custGeom>
            <a:avLst/>
            <a:gdLst>
              <a:gd name="T0" fmla="*/ 2147483647 w 367"/>
              <a:gd name="T1" fmla="*/ 2147483647 h 312"/>
              <a:gd name="T2" fmla="*/ 2147483647 w 367"/>
              <a:gd name="T3" fmla="*/ 2147483647 h 312"/>
              <a:gd name="T4" fmla="*/ 2147483647 w 367"/>
              <a:gd name="T5" fmla="*/ 2147483647 h 312"/>
              <a:gd name="T6" fmla="*/ 2147483647 w 367"/>
              <a:gd name="T7" fmla="*/ 2147483647 h 312"/>
              <a:gd name="T8" fmla="*/ 2147483647 w 367"/>
              <a:gd name="T9" fmla="*/ 2147483647 h 312"/>
              <a:gd name="T10" fmla="*/ 2147483647 w 367"/>
              <a:gd name="T11" fmla="*/ 2147483647 h 312"/>
              <a:gd name="T12" fmla="*/ 2147483647 w 367"/>
              <a:gd name="T13" fmla="*/ 2147483647 h 312"/>
              <a:gd name="T14" fmla="*/ 2147483647 w 367"/>
              <a:gd name="T15" fmla="*/ 2147483647 h 312"/>
              <a:gd name="T16" fmla="*/ 2147483647 w 367"/>
              <a:gd name="T17" fmla="*/ 2147483647 h 312"/>
              <a:gd name="T18" fmla="*/ 2147483647 w 367"/>
              <a:gd name="T19" fmla="*/ 2147483647 h 312"/>
              <a:gd name="T20" fmla="*/ 2147483647 w 367"/>
              <a:gd name="T21" fmla="*/ 2147483647 h 312"/>
              <a:gd name="T22" fmla="*/ 2147483647 w 367"/>
              <a:gd name="T23" fmla="*/ 2147483647 h 312"/>
              <a:gd name="T24" fmla="*/ 2147483647 w 367"/>
              <a:gd name="T25" fmla="*/ 2147483647 h 312"/>
              <a:gd name="T26" fmla="*/ 2147483647 w 367"/>
              <a:gd name="T27" fmla="*/ 2147483647 h 312"/>
              <a:gd name="T28" fmla="*/ 2147483647 w 367"/>
              <a:gd name="T29" fmla="*/ 2147483647 h 312"/>
              <a:gd name="T30" fmla="*/ 2147483647 w 367"/>
              <a:gd name="T31" fmla="*/ 2147483647 h 312"/>
              <a:gd name="T32" fmla="*/ 2147483647 w 367"/>
              <a:gd name="T33" fmla="*/ 2147483647 h 312"/>
              <a:gd name="T34" fmla="*/ 2147483647 w 367"/>
              <a:gd name="T35" fmla="*/ 2147483647 h 312"/>
              <a:gd name="T36" fmla="*/ 2147483647 w 367"/>
              <a:gd name="T37" fmla="*/ 2147483647 h 312"/>
              <a:gd name="T38" fmla="*/ 2147483647 w 367"/>
              <a:gd name="T39" fmla="*/ 2147483647 h 312"/>
              <a:gd name="T40" fmla="*/ 2147483647 w 367"/>
              <a:gd name="T41" fmla="*/ 2147483647 h 312"/>
              <a:gd name="T42" fmla="*/ 2147483647 w 367"/>
              <a:gd name="T43" fmla="*/ 2147483647 h 312"/>
              <a:gd name="T44" fmla="*/ 2147483647 w 367"/>
              <a:gd name="T45" fmla="*/ 2147483647 h 312"/>
              <a:gd name="T46" fmla="*/ 2147483647 w 367"/>
              <a:gd name="T47" fmla="*/ 2147483647 h 312"/>
              <a:gd name="T48" fmla="*/ 2147483647 w 367"/>
              <a:gd name="T49" fmla="*/ 2147483647 h 312"/>
              <a:gd name="T50" fmla="*/ 2147483647 w 367"/>
              <a:gd name="T51" fmla="*/ 2147483647 h 312"/>
              <a:gd name="T52" fmla="*/ 2147483647 w 367"/>
              <a:gd name="T53" fmla="*/ 2147483647 h 312"/>
              <a:gd name="T54" fmla="*/ 2147483647 w 367"/>
              <a:gd name="T55" fmla="*/ 2147483647 h 312"/>
              <a:gd name="T56" fmla="*/ 2147483647 w 367"/>
              <a:gd name="T57" fmla="*/ 2147483647 h 312"/>
              <a:gd name="T58" fmla="*/ 2147483647 w 367"/>
              <a:gd name="T59" fmla="*/ 2147483647 h 312"/>
              <a:gd name="T60" fmla="*/ 2147483647 w 367"/>
              <a:gd name="T61" fmla="*/ 2147483647 h 312"/>
              <a:gd name="T62" fmla="*/ 2147483647 w 367"/>
              <a:gd name="T63" fmla="*/ 2147483647 h 312"/>
              <a:gd name="T64" fmla="*/ 2147483647 w 367"/>
              <a:gd name="T65" fmla="*/ 2147483647 h 312"/>
              <a:gd name="T66" fmla="*/ 2147483647 w 367"/>
              <a:gd name="T67" fmla="*/ 2147483647 h 312"/>
              <a:gd name="T68" fmla="*/ 2147483647 w 367"/>
              <a:gd name="T69" fmla="*/ 2147483647 h 312"/>
              <a:gd name="T70" fmla="*/ 2147483647 w 367"/>
              <a:gd name="T71" fmla="*/ 2147483647 h 312"/>
              <a:gd name="T72" fmla="*/ 2147483647 w 367"/>
              <a:gd name="T73" fmla="*/ 2147483647 h 312"/>
              <a:gd name="T74" fmla="*/ 2147483647 w 367"/>
              <a:gd name="T75" fmla="*/ 2147483647 h 312"/>
              <a:gd name="T76" fmla="*/ 2147483647 w 367"/>
              <a:gd name="T77" fmla="*/ 2147483647 h 312"/>
              <a:gd name="T78" fmla="*/ 2147483647 w 367"/>
              <a:gd name="T79" fmla="*/ 2147483647 h 312"/>
              <a:gd name="T80" fmla="*/ 2147483647 w 367"/>
              <a:gd name="T81" fmla="*/ 2147483647 h 312"/>
              <a:gd name="T82" fmla="*/ 2147483647 w 367"/>
              <a:gd name="T83" fmla="*/ 2147483647 h 312"/>
              <a:gd name="T84" fmla="*/ 2147483647 w 367"/>
              <a:gd name="T85" fmla="*/ 2147483647 h 312"/>
              <a:gd name="T86" fmla="*/ 2147483647 w 367"/>
              <a:gd name="T87" fmla="*/ 2147483647 h 312"/>
              <a:gd name="T88" fmla="*/ 2147483647 w 367"/>
              <a:gd name="T89" fmla="*/ 2147483647 h 312"/>
              <a:gd name="T90" fmla="*/ 2147483647 w 367"/>
              <a:gd name="T91" fmla="*/ 2147483647 h 312"/>
              <a:gd name="T92" fmla="*/ 2147483647 w 367"/>
              <a:gd name="T93" fmla="*/ 2147483647 h 312"/>
              <a:gd name="T94" fmla="*/ 2147483647 w 367"/>
              <a:gd name="T95" fmla="*/ 2147483647 h 312"/>
              <a:gd name="T96" fmla="*/ 2147483647 w 367"/>
              <a:gd name="T97" fmla="*/ 2147483647 h 312"/>
              <a:gd name="T98" fmla="*/ 2147483647 w 367"/>
              <a:gd name="T99" fmla="*/ 2147483647 h 312"/>
              <a:gd name="T100" fmla="*/ 2147483647 w 367"/>
              <a:gd name="T101" fmla="*/ 2147483647 h 312"/>
              <a:gd name="T102" fmla="*/ 2147483647 w 367"/>
              <a:gd name="T103" fmla="*/ 2147483647 h 312"/>
              <a:gd name="T104" fmla="*/ 2147483647 w 367"/>
              <a:gd name="T105" fmla="*/ 2147483647 h 312"/>
              <a:gd name="T106" fmla="*/ 2147483647 w 367"/>
              <a:gd name="T107" fmla="*/ 2147483647 h 312"/>
              <a:gd name="T108" fmla="*/ 2147483647 w 367"/>
              <a:gd name="T109" fmla="*/ 2147483647 h 312"/>
              <a:gd name="T110" fmla="*/ 2147483647 w 367"/>
              <a:gd name="T111" fmla="*/ 2147483647 h 312"/>
              <a:gd name="T112" fmla="*/ 2147483647 w 367"/>
              <a:gd name="T113" fmla="*/ 2147483647 h 31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367"/>
              <a:gd name="T172" fmla="*/ 0 h 312"/>
              <a:gd name="T173" fmla="*/ 367 w 367"/>
              <a:gd name="T174" fmla="*/ 312 h 312"/>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367" h="312">
                <a:moveTo>
                  <a:pt x="0" y="312"/>
                </a:moveTo>
                <a:lnTo>
                  <a:pt x="0" y="311"/>
                </a:lnTo>
                <a:lnTo>
                  <a:pt x="4" y="311"/>
                </a:lnTo>
                <a:lnTo>
                  <a:pt x="4" y="309"/>
                </a:lnTo>
                <a:lnTo>
                  <a:pt x="6" y="309"/>
                </a:lnTo>
                <a:lnTo>
                  <a:pt x="6" y="307"/>
                </a:lnTo>
                <a:lnTo>
                  <a:pt x="7" y="307"/>
                </a:lnTo>
                <a:lnTo>
                  <a:pt x="7" y="306"/>
                </a:lnTo>
                <a:lnTo>
                  <a:pt x="8" y="306"/>
                </a:lnTo>
                <a:lnTo>
                  <a:pt x="8" y="304"/>
                </a:lnTo>
                <a:lnTo>
                  <a:pt x="9" y="304"/>
                </a:lnTo>
                <a:lnTo>
                  <a:pt x="9" y="303"/>
                </a:lnTo>
                <a:lnTo>
                  <a:pt x="10" y="303"/>
                </a:lnTo>
                <a:lnTo>
                  <a:pt x="10" y="301"/>
                </a:lnTo>
                <a:lnTo>
                  <a:pt x="11" y="301"/>
                </a:lnTo>
                <a:lnTo>
                  <a:pt x="11" y="300"/>
                </a:lnTo>
                <a:lnTo>
                  <a:pt x="12" y="300"/>
                </a:lnTo>
                <a:lnTo>
                  <a:pt x="12" y="298"/>
                </a:lnTo>
                <a:lnTo>
                  <a:pt x="13" y="298"/>
                </a:lnTo>
                <a:lnTo>
                  <a:pt x="13" y="296"/>
                </a:lnTo>
                <a:lnTo>
                  <a:pt x="13" y="295"/>
                </a:lnTo>
                <a:lnTo>
                  <a:pt x="14" y="295"/>
                </a:lnTo>
                <a:lnTo>
                  <a:pt x="14" y="293"/>
                </a:lnTo>
                <a:lnTo>
                  <a:pt x="15" y="293"/>
                </a:lnTo>
                <a:lnTo>
                  <a:pt x="15" y="292"/>
                </a:lnTo>
                <a:lnTo>
                  <a:pt x="15" y="290"/>
                </a:lnTo>
                <a:lnTo>
                  <a:pt x="16" y="290"/>
                </a:lnTo>
                <a:lnTo>
                  <a:pt x="16" y="289"/>
                </a:lnTo>
                <a:lnTo>
                  <a:pt x="17" y="289"/>
                </a:lnTo>
                <a:lnTo>
                  <a:pt x="17" y="287"/>
                </a:lnTo>
                <a:lnTo>
                  <a:pt x="17" y="286"/>
                </a:lnTo>
                <a:lnTo>
                  <a:pt x="18" y="286"/>
                </a:lnTo>
                <a:lnTo>
                  <a:pt x="18" y="284"/>
                </a:lnTo>
                <a:lnTo>
                  <a:pt x="19" y="284"/>
                </a:lnTo>
                <a:lnTo>
                  <a:pt x="19" y="282"/>
                </a:lnTo>
                <a:lnTo>
                  <a:pt x="19" y="281"/>
                </a:lnTo>
                <a:lnTo>
                  <a:pt x="20" y="281"/>
                </a:lnTo>
                <a:lnTo>
                  <a:pt x="20" y="279"/>
                </a:lnTo>
                <a:lnTo>
                  <a:pt x="20" y="278"/>
                </a:lnTo>
                <a:lnTo>
                  <a:pt x="21" y="278"/>
                </a:lnTo>
                <a:lnTo>
                  <a:pt x="21" y="276"/>
                </a:lnTo>
                <a:lnTo>
                  <a:pt x="22" y="276"/>
                </a:lnTo>
                <a:lnTo>
                  <a:pt x="22" y="275"/>
                </a:lnTo>
                <a:lnTo>
                  <a:pt x="22" y="273"/>
                </a:lnTo>
                <a:lnTo>
                  <a:pt x="23" y="273"/>
                </a:lnTo>
                <a:lnTo>
                  <a:pt x="23" y="271"/>
                </a:lnTo>
                <a:lnTo>
                  <a:pt x="23" y="270"/>
                </a:lnTo>
                <a:lnTo>
                  <a:pt x="24" y="270"/>
                </a:lnTo>
                <a:lnTo>
                  <a:pt x="24" y="268"/>
                </a:lnTo>
                <a:lnTo>
                  <a:pt x="24" y="267"/>
                </a:lnTo>
                <a:lnTo>
                  <a:pt x="25" y="267"/>
                </a:lnTo>
                <a:lnTo>
                  <a:pt x="25" y="265"/>
                </a:lnTo>
                <a:lnTo>
                  <a:pt x="25" y="264"/>
                </a:lnTo>
                <a:lnTo>
                  <a:pt x="26" y="264"/>
                </a:lnTo>
                <a:lnTo>
                  <a:pt x="26" y="262"/>
                </a:lnTo>
                <a:lnTo>
                  <a:pt x="26" y="261"/>
                </a:lnTo>
                <a:lnTo>
                  <a:pt x="27" y="261"/>
                </a:lnTo>
                <a:lnTo>
                  <a:pt x="27" y="259"/>
                </a:lnTo>
                <a:lnTo>
                  <a:pt x="27" y="257"/>
                </a:lnTo>
                <a:lnTo>
                  <a:pt x="28" y="257"/>
                </a:lnTo>
                <a:lnTo>
                  <a:pt x="28" y="256"/>
                </a:lnTo>
                <a:lnTo>
                  <a:pt x="28" y="254"/>
                </a:lnTo>
                <a:lnTo>
                  <a:pt x="29" y="254"/>
                </a:lnTo>
                <a:lnTo>
                  <a:pt x="29" y="253"/>
                </a:lnTo>
                <a:lnTo>
                  <a:pt x="29" y="251"/>
                </a:lnTo>
                <a:lnTo>
                  <a:pt x="30" y="251"/>
                </a:lnTo>
                <a:lnTo>
                  <a:pt x="30" y="250"/>
                </a:lnTo>
                <a:lnTo>
                  <a:pt x="30" y="248"/>
                </a:lnTo>
                <a:lnTo>
                  <a:pt x="31" y="248"/>
                </a:lnTo>
                <a:lnTo>
                  <a:pt x="31" y="246"/>
                </a:lnTo>
                <a:lnTo>
                  <a:pt x="31" y="245"/>
                </a:lnTo>
                <a:lnTo>
                  <a:pt x="32" y="245"/>
                </a:lnTo>
                <a:lnTo>
                  <a:pt x="32" y="243"/>
                </a:lnTo>
                <a:lnTo>
                  <a:pt x="32" y="242"/>
                </a:lnTo>
                <a:lnTo>
                  <a:pt x="33" y="242"/>
                </a:lnTo>
                <a:lnTo>
                  <a:pt x="33" y="240"/>
                </a:lnTo>
                <a:lnTo>
                  <a:pt x="33" y="239"/>
                </a:lnTo>
                <a:lnTo>
                  <a:pt x="34" y="239"/>
                </a:lnTo>
                <a:lnTo>
                  <a:pt x="34" y="237"/>
                </a:lnTo>
                <a:lnTo>
                  <a:pt x="34" y="236"/>
                </a:lnTo>
                <a:lnTo>
                  <a:pt x="35" y="236"/>
                </a:lnTo>
                <a:lnTo>
                  <a:pt x="35" y="234"/>
                </a:lnTo>
                <a:lnTo>
                  <a:pt x="35" y="232"/>
                </a:lnTo>
                <a:lnTo>
                  <a:pt x="36" y="232"/>
                </a:lnTo>
                <a:lnTo>
                  <a:pt x="36" y="231"/>
                </a:lnTo>
                <a:lnTo>
                  <a:pt x="36" y="229"/>
                </a:lnTo>
                <a:lnTo>
                  <a:pt x="37" y="229"/>
                </a:lnTo>
                <a:lnTo>
                  <a:pt x="37" y="228"/>
                </a:lnTo>
                <a:lnTo>
                  <a:pt x="37" y="226"/>
                </a:lnTo>
                <a:lnTo>
                  <a:pt x="38" y="226"/>
                </a:lnTo>
                <a:lnTo>
                  <a:pt x="38" y="225"/>
                </a:lnTo>
                <a:lnTo>
                  <a:pt x="38" y="223"/>
                </a:lnTo>
                <a:lnTo>
                  <a:pt x="39" y="223"/>
                </a:lnTo>
                <a:lnTo>
                  <a:pt x="39" y="221"/>
                </a:lnTo>
                <a:lnTo>
                  <a:pt x="39" y="220"/>
                </a:lnTo>
                <a:lnTo>
                  <a:pt x="39" y="218"/>
                </a:lnTo>
                <a:lnTo>
                  <a:pt x="40" y="218"/>
                </a:lnTo>
                <a:lnTo>
                  <a:pt x="40" y="217"/>
                </a:lnTo>
                <a:lnTo>
                  <a:pt x="40" y="215"/>
                </a:lnTo>
                <a:lnTo>
                  <a:pt x="41" y="215"/>
                </a:lnTo>
                <a:lnTo>
                  <a:pt x="41" y="214"/>
                </a:lnTo>
                <a:lnTo>
                  <a:pt x="41" y="212"/>
                </a:lnTo>
                <a:lnTo>
                  <a:pt x="42" y="212"/>
                </a:lnTo>
                <a:lnTo>
                  <a:pt x="42" y="211"/>
                </a:lnTo>
                <a:lnTo>
                  <a:pt x="42" y="209"/>
                </a:lnTo>
                <a:lnTo>
                  <a:pt x="43" y="209"/>
                </a:lnTo>
                <a:lnTo>
                  <a:pt x="43" y="207"/>
                </a:lnTo>
                <a:lnTo>
                  <a:pt x="43" y="206"/>
                </a:lnTo>
                <a:lnTo>
                  <a:pt x="44" y="206"/>
                </a:lnTo>
                <a:lnTo>
                  <a:pt x="44" y="204"/>
                </a:lnTo>
                <a:lnTo>
                  <a:pt x="44" y="203"/>
                </a:lnTo>
                <a:lnTo>
                  <a:pt x="45" y="203"/>
                </a:lnTo>
                <a:lnTo>
                  <a:pt x="45" y="201"/>
                </a:lnTo>
                <a:lnTo>
                  <a:pt x="45" y="200"/>
                </a:lnTo>
                <a:lnTo>
                  <a:pt x="46" y="200"/>
                </a:lnTo>
                <a:lnTo>
                  <a:pt x="46" y="198"/>
                </a:lnTo>
                <a:lnTo>
                  <a:pt x="46" y="197"/>
                </a:lnTo>
                <a:lnTo>
                  <a:pt x="47" y="197"/>
                </a:lnTo>
                <a:lnTo>
                  <a:pt x="47" y="195"/>
                </a:lnTo>
                <a:lnTo>
                  <a:pt x="47" y="193"/>
                </a:lnTo>
                <a:lnTo>
                  <a:pt x="48" y="193"/>
                </a:lnTo>
                <a:lnTo>
                  <a:pt x="48" y="192"/>
                </a:lnTo>
                <a:lnTo>
                  <a:pt x="48" y="190"/>
                </a:lnTo>
                <a:lnTo>
                  <a:pt x="48" y="189"/>
                </a:lnTo>
                <a:lnTo>
                  <a:pt x="49" y="189"/>
                </a:lnTo>
                <a:lnTo>
                  <a:pt x="49" y="187"/>
                </a:lnTo>
                <a:lnTo>
                  <a:pt x="49" y="186"/>
                </a:lnTo>
                <a:lnTo>
                  <a:pt x="50" y="186"/>
                </a:lnTo>
                <a:lnTo>
                  <a:pt x="50" y="184"/>
                </a:lnTo>
                <a:lnTo>
                  <a:pt x="50" y="182"/>
                </a:lnTo>
                <a:lnTo>
                  <a:pt x="51" y="182"/>
                </a:lnTo>
                <a:lnTo>
                  <a:pt x="51" y="181"/>
                </a:lnTo>
                <a:lnTo>
                  <a:pt x="51" y="179"/>
                </a:lnTo>
                <a:lnTo>
                  <a:pt x="52" y="179"/>
                </a:lnTo>
                <a:lnTo>
                  <a:pt x="52" y="178"/>
                </a:lnTo>
                <a:lnTo>
                  <a:pt x="52" y="176"/>
                </a:lnTo>
                <a:lnTo>
                  <a:pt x="53" y="176"/>
                </a:lnTo>
                <a:lnTo>
                  <a:pt x="53" y="175"/>
                </a:lnTo>
                <a:lnTo>
                  <a:pt x="53" y="173"/>
                </a:lnTo>
                <a:lnTo>
                  <a:pt x="54" y="173"/>
                </a:lnTo>
                <a:lnTo>
                  <a:pt x="54" y="172"/>
                </a:lnTo>
                <a:lnTo>
                  <a:pt x="54" y="170"/>
                </a:lnTo>
                <a:lnTo>
                  <a:pt x="55" y="170"/>
                </a:lnTo>
                <a:lnTo>
                  <a:pt x="55" y="168"/>
                </a:lnTo>
                <a:lnTo>
                  <a:pt x="55" y="167"/>
                </a:lnTo>
                <a:lnTo>
                  <a:pt x="56" y="167"/>
                </a:lnTo>
                <a:lnTo>
                  <a:pt x="56" y="165"/>
                </a:lnTo>
                <a:lnTo>
                  <a:pt x="56" y="164"/>
                </a:lnTo>
                <a:lnTo>
                  <a:pt x="57" y="164"/>
                </a:lnTo>
                <a:lnTo>
                  <a:pt x="57" y="162"/>
                </a:lnTo>
                <a:lnTo>
                  <a:pt x="57" y="161"/>
                </a:lnTo>
                <a:lnTo>
                  <a:pt x="58" y="161"/>
                </a:lnTo>
                <a:lnTo>
                  <a:pt x="58" y="159"/>
                </a:lnTo>
                <a:lnTo>
                  <a:pt x="58" y="157"/>
                </a:lnTo>
                <a:lnTo>
                  <a:pt x="59" y="157"/>
                </a:lnTo>
                <a:lnTo>
                  <a:pt x="59" y="156"/>
                </a:lnTo>
                <a:lnTo>
                  <a:pt x="59" y="154"/>
                </a:lnTo>
                <a:lnTo>
                  <a:pt x="60" y="154"/>
                </a:lnTo>
                <a:lnTo>
                  <a:pt x="60" y="153"/>
                </a:lnTo>
                <a:lnTo>
                  <a:pt x="60" y="151"/>
                </a:lnTo>
                <a:lnTo>
                  <a:pt x="61" y="151"/>
                </a:lnTo>
                <a:lnTo>
                  <a:pt x="61" y="150"/>
                </a:lnTo>
                <a:lnTo>
                  <a:pt x="61" y="148"/>
                </a:lnTo>
                <a:lnTo>
                  <a:pt x="62" y="148"/>
                </a:lnTo>
                <a:lnTo>
                  <a:pt x="62" y="147"/>
                </a:lnTo>
                <a:lnTo>
                  <a:pt x="63" y="147"/>
                </a:lnTo>
                <a:lnTo>
                  <a:pt x="63" y="145"/>
                </a:lnTo>
                <a:lnTo>
                  <a:pt x="63" y="143"/>
                </a:lnTo>
                <a:lnTo>
                  <a:pt x="64" y="143"/>
                </a:lnTo>
                <a:lnTo>
                  <a:pt x="64" y="142"/>
                </a:lnTo>
                <a:lnTo>
                  <a:pt x="64" y="140"/>
                </a:lnTo>
                <a:lnTo>
                  <a:pt x="65" y="140"/>
                </a:lnTo>
                <a:lnTo>
                  <a:pt x="65" y="139"/>
                </a:lnTo>
                <a:lnTo>
                  <a:pt x="65" y="137"/>
                </a:lnTo>
                <a:lnTo>
                  <a:pt x="66" y="137"/>
                </a:lnTo>
                <a:lnTo>
                  <a:pt x="66" y="136"/>
                </a:lnTo>
                <a:lnTo>
                  <a:pt x="66" y="134"/>
                </a:lnTo>
                <a:lnTo>
                  <a:pt x="67" y="134"/>
                </a:lnTo>
                <a:lnTo>
                  <a:pt x="67" y="132"/>
                </a:lnTo>
                <a:lnTo>
                  <a:pt x="67" y="131"/>
                </a:lnTo>
                <a:lnTo>
                  <a:pt x="68" y="131"/>
                </a:lnTo>
                <a:lnTo>
                  <a:pt x="68" y="129"/>
                </a:lnTo>
                <a:lnTo>
                  <a:pt x="69" y="129"/>
                </a:lnTo>
                <a:lnTo>
                  <a:pt x="69" y="128"/>
                </a:lnTo>
                <a:lnTo>
                  <a:pt x="69" y="126"/>
                </a:lnTo>
                <a:lnTo>
                  <a:pt x="70" y="126"/>
                </a:lnTo>
                <a:lnTo>
                  <a:pt x="70" y="125"/>
                </a:lnTo>
                <a:lnTo>
                  <a:pt x="70" y="123"/>
                </a:lnTo>
                <a:lnTo>
                  <a:pt x="71" y="123"/>
                </a:lnTo>
                <a:lnTo>
                  <a:pt x="71" y="122"/>
                </a:lnTo>
                <a:lnTo>
                  <a:pt x="72" y="122"/>
                </a:lnTo>
                <a:lnTo>
                  <a:pt x="72" y="120"/>
                </a:lnTo>
                <a:lnTo>
                  <a:pt x="72" y="118"/>
                </a:lnTo>
                <a:lnTo>
                  <a:pt x="73" y="118"/>
                </a:lnTo>
                <a:lnTo>
                  <a:pt x="73" y="117"/>
                </a:lnTo>
                <a:lnTo>
                  <a:pt x="73" y="115"/>
                </a:lnTo>
                <a:lnTo>
                  <a:pt x="74" y="115"/>
                </a:lnTo>
                <a:lnTo>
                  <a:pt x="74" y="114"/>
                </a:lnTo>
                <a:lnTo>
                  <a:pt x="75" y="114"/>
                </a:lnTo>
                <a:lnTo>
                  <a:pt x="75" y="112"/>
                </a:lnTo>
                <a:lnTo>
                  <a:pt x="75" y="111"/>
                </a:lnTo>
                <a:lnTo>
                  <a:pt x="76" y="111"/>
                </a:lnTo>
                <a:lnTo>
                  <a:pt x="76" y="109"/>
                </a:lnTo>
                <a:lnTo>
                  <a:pt x="76" y="107"/>
                </a:lnTo>
                <a:lnTo>
                  <a:pt x="77" y="107"/>
                </a:lnTo>
                <a:lnTo>
                  <a:pt x="77" y="106"/>
                </a:lnTo>
                <a:lnTo>
                  <a:pt x="78" y="106"/>
                </a:lnTo>
                <a:lnTo>
                  <a:pt x="78" y="104"/>
                </a:lnTo>
                <a:lnTo>
                  <a:pt x="78" y="103"/>
                </a:lnTo>
                <a:lnTo>
                  <a:pt x="79" y="103"/>
                </a:lnTo>
                <a:lnTo>
                  <a:pt x="79" y="101"/>
                </a:lnTo>
                <a:lnTo>
                  <a:pt x="80" y="101"/>
                </a:lnTo>
                <a:lnTo>
                  <a:pt x="80" y="100"/>
                </a:lnTo>
                <a:lnTo>
                  <a:pt x="80" y="98"/>
                </a:lnTo>
                <a:lnTo>
                  <a:pt x="81" y="98"/>
                </a:lnTo>
                <a:lnTo>
                  <a:pt x="81" y="97"/>
                </a:lnTo>
                <a:lnTo>
                  <a:pt x="82" y="97"/>
                </a:lnTo>
                <a:lnTo>
                  <a:pt x="82" y="95"/>
                </a:lnTo>
                <a:lnTo>
                  <a:pt x="82" y="93"/>
                </a:lnTo>
                <a:lnTo>
                  <a:pt x="83" y="93"/>
                </a:lnTo>
                <a:lnTo>
                  <a:pt x="83" y="92"/>
                </a:lnTo>
                <a:lnTo>
                  <a:pt x="84" y="92"/>
                </a:lnTo>
                <a:lnTo>
                  <a:pt x="84" y="90"/>
                </a:lnTo>
                <a:lnTo>
                  <a:pt x="85" y="90"/>
                </a:lnTo>
                <a:lnTo>
                  <a:pt x="85" y="89"/>
                </a:lnTo>
                <a:lnTo>
                  <a:pt x="85" y="87"/>
                </a:lnTo>
                <a:lnTo>
                  <a:pt x="86" y="87"/>
                </a:lnTo>
                <a:lnTo>
                  <a:pt x="86" y="86"/>
                </a:lnTo>
                <a:lnTo>
                  <a:pt x="87" y="86"/>
                </a:lnTo>
                <a:lnTo>
                  <a:pt x="87" y="84"/>
                </a:lnTo>
                <a:lnTo>
                  <a:pt x="87" y="82"/>
                </a:lnTo>
                <a:lnTo>
                  <a:pt x="88" y="82"/>
                </a:lnTo>
                <a:lnTo>
                  <a:pt x="88" y="81"/>
                </a:lnTo>
                <a:lnTo>
                  <a:pt x="89" y="81"/>
                </a:lnTo>
                <a:lnTo>
                  <a:pt x="89" y="79"/>
                </a:lnTo>
                <a:lnTo>
                  <a:pt x="90" y="79"/>
                </a:lnTo>
                <a:lnTo>
                  <a:pt x="90" y="78"/>
                </a:lnTo>
                <a:lnTo>
                  <a:pt x="91" y="78"/>
                </a:lnTo>
                <a:lnTo>
                  <a:pt x="91" y="76"/>
                </a:lnTo>
                <a:lnTo>
                  <a:pt x="91" y="75"/>
                </a:lnTo>
                <a:lnTo>
                  <a:pt x="92" y="75"/>
                </a:lnTo>
                <a:lnTo>
                  <a:pt x="92" y="73"/>
                </a:lnTo>
                <a:lnTo>
                  <a:pt x="93" y="73"/>
                </a:lnTo>
                <a:lnTo>
                  <a:pt x="93" y="72"/>
                </a:lnTo>
                <a:lnTo>
                  <a:pt x="94" y="72"/>
                </a:lnTo>
                <a:lnTo>
                  <a:pt x="94" y="70"/>
                </a:lnTo>
                <a:lnTo>
                  <a:pt x="95" y="70"/>
                </a:lnTo>
                <a:lnTo>
                  <a:pt x="95" y="68"/>
                </a:lnTo>
                <a:lnTo>
                  <a:pt x="96" y="68"/>
                </a:lnTo>
                <a:lnTo>
                  <a:pt x="96" y="67"/>
                </a:lnTo>
                <a:lnTo>
                  <a:pt x="96" y="65"/>
                </a:lnTo>
                <a:lnTo>
                  <a:pt x="97" y="65"/>
                </a:lnTo>
                <a:lnTo>
                  <a:pt x="97" y="64"/>
                </a:lnTo>
                <a:lnTo>
                  <a:pt x="98" y="64"/>
                </a:lnTo>
                <a:lnTo>
                  <a:pt x="98" y="62"/>
                </a:lnTo>
                <a:lnTo>
                  <a:pt x="99" y="62"/>
                </a:lnTo>
                <a:lnTo>
                  <a:pt x="99" y="61"/>
                </a:lnTo>
                <a:lnTo>
                  <a:pt x="100" y="61"/>
                </a:lnTo>
                <a:lnTo>
                  <a:pt x="100" y="59"/>
                </a:lnTo>
                <a:lnTo>
                  <a:pt x="101" y="59"/>
                </a:lnTo>
                <a:lnTo>
                  <a:pt x="101" y="58"/>
                </a:lnTo>
                <a:lnTo>
                  <a:pt x="102" y="58"/>
                </a:lnTo>
                <a:lnTo>
                  <a:pt x="102" y="56"/>
                </a:lnTo>
                <a:lnTo>
                  <a:pt x="103" y="56"/>
                </a:lnTo>
                <a:lnTo>
                  <a:pt x="103" y="54"/>
                </a:lnTo>
                <a:lnTo>
                  <a:pt x="104" y="54"/>
                </a:lnTo>
                <a:lnTo>
                  <a:pt x="104" y="53"/>
                </a:lnTo>
                <a:lnTo>
                  <a:pt x="105" y="53"/>
                </a:lnTo>
                <a:lnTo>
                  <a:pt x="105" y="51"/>
                </a:lnTo>
                <a:lnTo>
                  <a:pt x="106" y="51"/>
                </a:lnTo>
                <a:lnTo>
                  <a:pt x="106" y="50"/>
                </a:lnTo>
                <a:lnTo>
                  <a:pt x="107" y="50"/>
                </a:lnTo>
                <a:lnTo>
                  <a:pt x="107" y="48"/>
                </a:lnTo>
                <a:lnTo>
                  <a:pt x="109" y="48"/>
                </a:lnTo>
                <a:lnTo>
                  <a:pt x="109" y="47"/>
                </a:lnTo>
                <a:lnTo>
                  <a:pt x="110" y="47"/>
                </a:lnTo>
                <a:lnTo>
                  <a:pt x="110" y="45"/>
                </a:lnTo>
                <a:lnTo>
                  <a:pt x="111" y="45"/>
                </a:lnTo>
                <a:lnTo>
                  <a:pt x="111" y="43"/>
                </a:lnTo>
                <a:lnTo>
                  <a:pt x="112" y="43"/>
                </a:lnTo>
                <a:lnTo>
                  <a:pt x="112" y="42"/>
                </a:lnTo>
                <a:lnTo>
                  <a:pt x="113" y="42"/>
                </a:lnTo>
                <a:lnTo>
                  <a:pt x="113" y="40"/>
                </a:lnTo>
                <a:lnTo>
                  <a:pt x="115" y="40"/>
                </a:lnTo>
                <a:lnTo>
                  <a:pt x="115" y="39"/>
                </a:lnTo>
                <a:lnTo>
                  <a:pt x="116" y="39"/>
                </a:lnTo>
                <a:lnTo>
                  <a:pt x="116" y="37"/>
                </a:lnTo>
                <a:lnTo>
                  <a:pt x="117" y="37"/>
                </a:lnTo>
                <a:lnTo>
                  <a:pt x="117" y="36"/>
                </a:lnTo>
                <a:lnTo>
                  <a:pt x="119" y="36"/>
                </a:lnTo>
                <a:lnTo>
                  <a:pt x="119" y="34"/>
                </a:lnTo>
                <a:lnTo>
                  <a:pt x="120" y="34"/>
                </a:lnTo>
                <a:lnTo>
                  <a:pt x="120" y="33"/>
                </a:lnTo>
                <a:lnTo>
                  <a:pt x="122" y="33"/>
                </a:lnTo>
                <a:lnTo>
                  <a:pt x="122" y="31"/>
                </a:lnTo>
                <a:lnTo>
                  <a:pt x="123" y="31"/>
                </a:lnTo>
                <a:lnTo>
                  <a:pt x="123" y="29"/>
                </a:lnTo>
                <a:lnTo>
                  <a:pt x="125" y="29"/>
                </a:lnTo>
                <a:lnTo>
                  <a:pt x="125" y="28"/>
                </a:lnTo>
                <a:lnTo>
                  <a:pt x="127" y="28"/>
                </a:lnTo>
                <a:lnTo>
                  <a:pt x="127" y="26"/>
                </a:lnTo>
                <a:lnTo>
                  <a:pt x="129" y="26"/>
                </a:lnTo>
                <a:lnTo>
                  <a:pt x="129" y="25"/>
                </a:lnTo>
                <a:lnTo>
                  <a:pt x="130" y="25"/>
                </a:lnTo>
                <a:lnTo>
                  <a:pt x="130" y="23"/>
                </a:lnTo>
                <a:lnTo>
                  <a:pt x="132" y="23"/>
                </a:lnTo>
                <a:lnTo>
                  <a:pt x="132" y="22"/>
                </a:lnTo>
                <a:lnTo>
                  <a:pt x="135" y="22"/>
                </a:lnTo>
                <a:lnTo>
                  <a:pt x="135" y="20"/>
                </a:lnTo>
                <a:lnTo>
                  <a:pt x="137" y="20"/>
                </a:lnTo>
                <a:lnTo>
                  <a:pt x="137" y="18"/>
                </a:lnTo>
                <a:lnTo>
                  <a:pt x="139" y="18"/>
                </a:lnTo>
                <a:lnTo>
                  <a:pt x="139" y="17"/>
                </a:lnTo>
                <a:lnTo>
                  <a:pt x="142" y="17"/>
                </a:lnTo>
                <a:lnTo>
                  <a:pt x="142" y="15"/>
                </a:lnTo>
                <a:lnTo>
                  <a:pt x="144" y="15"/>
                </a:lnTo>
                <a:lnTo>
                  <a:pt x="144" y="14"/>
                </a:lnTo>
                <a:lnTo>
                  <a:pt x="147" y="14"/>
                </a:lnTo>
                <a:lnTo>
                  <a:pt x="147" y="12"/>
                </a:lnTo>
                <a:lnTo>
                  <a:pt x="151" y="12"/>
                </a:lnTo>
                <a:lnTo>
                  <a:pt x="151" y="11"/>
                </a:lnTo>
                <a:lnTo>
                  <a:pt x="154" y="11"/>
                </a:lnTo>
                <a:lnTo>
                  <a:pt x="154" y="9"/>
                </a:lnTo>
                <a:lnTo>
                  <a:pt x="158" y="9"/>
                </a:lnTo>
                <a:lnTo>
                  <a:pt x="158" y="8"/>
                </a:lnTo>
                <a:lnTo>
                  <a:pt x="163" y="8"/>
                </a:lnTo>
                <a:lnTo>
                  <a:pt x="163" y="6"/>
                </a:lnTo>
                <a:lnTo>
                  <a:pt x="169" y="6"/>
                </a:lnTo>
                <a:lnTo>
                  <a:pt x="169" y="4"/>
                </a:lnTo>
                <a:lnTo>
                  <a:pt x="176" y="4"/>
                </a:lnTo>
                <a:lnTo>
                  <a:pt x="176" y="3"/>
                </a:lnTo>
                <a:lnTo>
                  <a:pt x="185" y="3"/>
                </a:lnTo>
                <a:lnTo>
                  <a:pt x="185" y="1"/>
                </a:lnTo>
                <a:lnTo>
                  <a:pt x="199" y="1"/>
                </a:lnTo>
                <a:lnTo>
                  <a:pt x="199" y="0"/>
                </a:lnTo>
                <a:lnTo>
                  <a:pt x="367" y="0"/>
                </a:lnTo>
              </a:path>
            </a:pathLst>
          </a:custGeom>
          <a:noFill/>
          <a:ln w="38100" cap="rnd"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2305" name="Freeform 38"/>
          <p:cNvSpPr>
            <a:spLocks/>
          </p:cNvSpPr>
          <p:nvPr/>
        </p:nvSpPr>
        <p:spPr bwMode="auto">
          <a:xfrm>
            <a:off x="4600575" y="2762250"/>
            <a:ext cx="3495675" cy="2971800"/>
          </a:xfrm>
          <a:custGeom>
            <a:avLst/>
            <a:gdLst>
              <a:gd name="T0" fmla="*/ 2147483647 w 367"/>
              <a:gd name="T1" fmla="*/ 2147483647 h 312"/>
              <a:gd name="T2" fmla="*/ 2147483647 w 367"/>
              <a:gd name="T3" fmla="*/ 2147483647 h 312"/>
              <a:gd name="T4" fmla="*/ 2147483647 w 367"/>
              <a:gd name="T5" fmla="*/ 2147483647 h 312"/>
              <a:gd name="T6" fmla="*/ 2147483647 w 367"/>
              <a:gd name="T7" fmla="*/ 2147483647 h 312"/>
              <a:gd name="T8" fmla="*/ 2147483647 w 367"/>
              <a:gd name="T9" fmla="*/ 2147483647 h 312"/>
              <a:gd name="T10" fmla="*/ 2147483647 w 367"/>
              <a:gd name="T11" fmla="*/ 2147483647 h 312"/>
              <a:gd name="T12" fmla="*/ 2147483647 w 367"/>
              <a:gd name="T13" fmla="*/ 2147483647 h 312"/>
              <a:gd name="T14" fmla="*/ 2147483647 w 367"/>
              <a:gd name="T15" fmla="*/ 2147483647 h 312"/>
              <a:gd name="T16" fmla="*/ 2147483647 w 367"/>
              <a:gd name="T17" fmla="*/ 2147483647 h 312"/>
              <a:gd name="T18" fmla="*/ 2147483647 w 367"/>
              <a:gd name="T19" fmla="*/ 2147483647 h 312"/>
              <a:gd name="T20" fmla="*/ 2147483647 w 367"/>
              <a:gd name="T21" fmla="*/ 2147483647 h 312"/>
              <a:gd name="T22" fmla="*/ 2147483647 w 367"/>
              <a:gd name="T23" fmla="*/ 2147483647 h 312"/>
              <a:gd name="T24" fmla="*/ 2147483647 w 367"/>
              <a:gd name="T25" fmla="*/ 2147483647 h 312"/>
              <a:gd name="T26" fmla="*/ 2147483647 w 367"/>
              <a:gd name="T27" fmla="*/ 2147483647 h 312"/>
              <a:gd name="T28" fmla="*/ 2147483647 w 367"/>
              <a:gd name="T29" fmla="*/ 2147483647 h 312"/>
              <a:gd name="T30" fmla="*/ 2147483647 w 367"/>
              <a:gd name="T31" fmla="*/ 2147483647 h 312"/>
              <a:gd name="T32" fmla="*/ 2147483647 w 367"/>
              <a:gd name="T33" fmla="*/ 2147483647 h 312"/>
              <a:gd name="T34" fmla="*/ 2147483647 w 367"/>
              <a:gd name="T35" fmla="*/ 2147483647 h 312"/>
              <a:gd name="T36" fmla="*/ 2147483647 w 367"/>
              <a:gd name="T37" fmla="*/ 2147483647 h 312"/>
              <a:gd name="T38" fmla="*/ 2147483647 w 367"/>
              <a:gd name="T39" fmla="*/ 2147483647 h 312"/>
              <a:gd name="T40" fmla="*/ 2147483647 w 367"/>
              <a:gd name="T41" fmla="*/ 2147483647 h 312"/>
              <a:gd name="T42" fmla="*/ 2147483647 w 367"/>
              <a:gd name="T43" fmla="*/ 2147483647 h 312"/>
              <a:gd name="T44" fmla="*/ 2147483647 w 367"/>
              <a:gd name="T45" fmla="*/ 2147483647 h 312"/>
              <a:gd name="T46" fmla="*/ 2147483647 w 367"/>
              <a:gd name="T47" fmla="*/ 2147483647 h 312"/>
              <a:gd name="T48" fmla="*/ 2147483647 w 367"/>
              <a:gd name="T49" fmla="*/ 2147483647 h 312"/>
              <a:gd name="T50" fmla="*/ 2147483647 w 367"/>
              <a:gd name="T51" fmla="*/ 2147483647 h 312"/>
              <a:gd name="T52" fmla="*/ 2147483647 w 367"/>
              <a:gd name="T53" fmla="*/ 2147483647 h 312"/>
              <a:gd name="T54" fmla="*/ 2147483647 w 367"/>
              <a:gd name="T55" fmla="*/ 2147483647 h 312"/>
              <a:gd name="T56" fmla="*/ 2147483647 w 367"/>
              <a:gd name="T57" fmla="*/ 2147483647 h 312"/>
              <a:gd name="T58" fmla="*/ 2147483647 w 367"/>
              <a:gd name="T59" fmla="*/ 2147483647 h 312"/>
              <a:gd name="T60" fmla="*/ 2147483647 w 367"/>
              <a:gd name="T61" fmla="*/ 2147483647 h 312"/>
              <a:gd name="T62" fmla="*/ 2147483647 w 367"/>
              <a:gd name="T63" fmla="*/ 2147483647 h 312"/>
              <a:gd name="T64" fmla="*/ 2147483647 w 367"/>
              <a:gd name="T65" fmla="*/ 2147483647 h 312"/>
              <a:gd name="T66" fmla="*/ 2147483647 w 367"/>
              <a:gd name="T67" fmla="*/ 2147483647 h 312"/>
              <a:gd name="T68" fmla="*/ 2147483647 w 367"/>
              <a:gd name="T69" fmla="*/ 2147483647 h 312"/>
              <a:gd name="T70" fmla="*/ 2147483647 w 367"/>
              <a:gd name="T71" fmla="*/ 2147483647 h 312"/>
              <a:gd name="T72" fmla="*/ 2147483647 w 367"/>
              <a:gd name="T73" fmla="*/ 2147483647 h 312"/>
              <a:gd name="T74" fmla="*/ 2147483647 w 367"/>
              <a:gd name="T75" fmla="*/ 2147483647 h 312"/>
              <a:gd name="T76" fmla="*/ 2147483647 w 367"/>
              <a:gd name="T77" fmla="*/ 2147483647 h 312"/>
              <a:gd name="T78" fmla="*/ 2147483647 w 367"/>
              <a:gd name="T79" fmla="*/ 2147483647 h 312"/>
              <a:gd name="T80" fmla="*/ 2147483647 w 367"/>
              <a:gd name="T81" fmla="*/ 2147483647 h 312"/>
              <a:gd name="T82" fmla="*/ 2147483647 w 367"/>
              <a:gd name="T83" fmla="*/ 2147483647 h 312"/>
              <a:gd name="T84" fmla="*/ 2147483647 w 367"/>
              <a:gd name="T85" fmla="*/ 2147483647 h 312"/>
              <a:gd name="T86" fmla="*/ 2147483647 w 367"/>
              <a:gd name="T87" fmla="*/ 2147483647 h 312"/>
              <a:gd name="T88" fmla="*/ 2147483647 w 367"/>
              <a:gd name="T89" fmla="*/ 2147483647 h 312"/>
              <a:gd name="T90" fmla="*/ 2147483647 w 367"/>
              <a:gd name="T91" fmla="*/ 2147483647 h 312"/>
              <a:gd name="T92" fmla="*/ 2147483647 w 367"/>
              <a:gd name="T93" fmla="*/ 2147483647 h 312"/>
              <a:gd name="T94" fmla="*/ 2147483647 w 367"/>
              <a:gd name="T95" fmla="*/ 2147483647 h 312"/>
              <a:gd name="T96" fmla="*/ 2147483647 w 367"/>
              <a:gd name="T97" fmla="*/ 2147483647 h 312"/>
              <a:gd name="T98" fmla="*/ 2147483647 w 367"/>
              <a:gd name="T99" fmla="*/ 2147483647 h 312"/>
              <a:gd name="T100" fmla="*/ 2147483647 w 367"/>
              <a:gd name="T101" fmla="*/ 2147483647 h 312"/>
              <a:gd name="T102" fmla="*/ 2147483647 w 367"/>
              <a:gd name="T103" fmla="*/ 2147483647 h 312"/>
              <a:gd name="T104" fmla="*/ 2147483647 w 367"/>
              <a:gd name="T105" fmla="*/ 2147483647 h 312"/>
              <a:gd name="T106" fmla="*/ 2147483647 w 367"/>
              <a:gd name="T107" fmla="*/ 2147483647 h 312"/>
              <a:gd name="T108" fmla="*/ 2147483647 w 367"/>
              <a:gd name="T109" fmla="*/ 2147483647 h 312"/>
              <a:gd name="T110" fmla="*/ 2147483647 w 367"/>
              <a:gd name="T111" fmla="*/ 2147483647 h 312"/>
              <a:gd name="T112" fmla="*/ 2147483647 w 367"/>
              <a:gd name="T113" fmla="*/ 2147483647 h 31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367"/>
              <a:gd name="T172" fmla="*/ 0 h 312"/>
              <a:gd name="T173" fmla="*/ 367 w 367"/>
              <a:gd name="T174" fmla="*/ 312 h 312"/>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367" h="312">
                <a:moveTo>
                  <a:pt x="0" y="312"/>
                </a:moveTo>
                <a:lnTo>
                  <a:pt x="13" y="312"/>
                </a:lnTo>
                <a:lnTo>
                  <a:pt x="13" y="311"/>
                </a:lnTo>
                <a:lnTo>
                  <a:pt x="17" y="311"/>
                </a:lnTo>
                <a:lnTo>
                  <a:pt x="17" y="309"/>
                </a:lnTo>
                <a:lnTo>
                  <a:pt x="20" y="309"/>
                </a:lnTo>
                <a:lnTo>
                  <a:pt x="20" y="307"/>
                </a:lnTo>
                <a:lnTo>
                  <a:pt x="22" y="307"/>
                </a:lnTo>
                <a:lnTo>
                  <a:pt x="22" y="306"/>
                </a:lnTo>
                <a:lnTo>
                  <a:pt x="24" y="306"/>
                </a:lnTo>
                <a:lnTo>
                  <a:pt x="24" y="304"/>
                </a:lnTo>
                <a:lnTo>
                  <a:pt x="26" y="304"/>
                </a:lnTo>
                <a:lnTo>
                  <a:pt x="26" y="303"/>
                </a:lnTo>
                <a:lnTo>
                  <a:pt x="28" y="303"/>
                </a:lnTo>
                <a:lnTo>
                  <a:pt x="28" y="301"/>
                </a:lnTo>
                <a:lnTo>
                  <a:pt x="29" y="301"/>
                </a:lnTo>
                <a:lnTo>
                  <a:pt x="29" y="300"/>
                </a:lnTo>
                <a:lnTo>
                  <a:pt x="31" y="300"/>
                </a:lnTo>
                <a:lnTo>
                  <a:pt x="31" y="298"/>
                </a:lnTo>
                <a:lnTo>
                  <a:pt x="32" y="298"/>
                </a:lnTo>
                <a:lnTo>
                  <a:pt x="32" y="296"/>
                </a:lnTo>
                <a:lnTo>
                  <a:pt x="33" y="296"/>
                </a:lnTo>
                <a:lnTo>
                  <a:pt x="33" y="295"/>
                </a:lnTo>
                <a:lnTo>
                  <a:pt x="34" y="295"/>
                </a:lnTo>
                <a:lnTo>
                  <a:pt x="34" y="293"/>
                </a:lnTo>
                <a:lnTo>
                  <a:pt x="35" y="293"/>
                </a:lnTo>
                <a:lnTo>
                  <a:pt x="35" y="292"/>
                </a:lnTo>
                <a:lnTo>
                  <a:pt x="37" y="292"/>
                </a:lnTo>
                <a:lnTo>
                  <a:pt x="37" y="290"/>
                </a:lnTo>
                <a:lnTo>
                  <a:pt x="38" y="290"/>
                </a:lnTo>
                <a:lnTo>
                  <a:pt x="38" y="289"/>
                </a:lnTo>
                <a:lnTo>
                  <a:pt x="39" y="289"/>
                </a:lnTo>
                <a:lnTo>
                  <a:pt x="39" y="287"/>
                </a:lnTo>
                <a:lnTo>
                  <a:pt x="40" y="287"/>
                </a:lnTo>
                <a:lnTo>
                  <a:pt x="40" y="286"/>
                </a:lnTo>
                <a:lnTo>
                  <a:pt x="41" y="286"/>
                </a:lnTo>
                <a:lnTo>
                  <a:pt x="41" y="284"/>
                </a:lnTo>
                <a:lnTo>
                  <a:pt x="41" y="282"/>
                </a:lnTo>
                <a:lnTo>
                  <a:pt x="42" y="282"/>
                </a:lnTo>
                <a:lnTo>
                  <a:pt x="42" y="281"/>
                </a:lnTo>
                <a:lnTo>
                  <a:pt x="43" y="281"/>
                </a:lnTo>
                <a:lnTo>
                  <a:pt x="43" y="279"/>
                </a:lnTo>
                <a:lnTo>
                  <a:pt x="44" y="279"/>
                </a:lnTo>
                <a:lnTo>
                  <a:pt x="44" y="278"/>
                </a:lnTo>
                <a:lnTo>
                  <a:pt x="45" y="278"/>
                </a:lnTo>
                <a:lnTo>
                  <a:pt x="45" y="276"/>
                </a:lnTo>
                <a:lnTo>
                  <a:pt x="46" y="276"/>
                </a:lnTo>
                <a:lnTo>
                  <a:pt x="46" y="275"/>
                </a:lnTo>
                <a:lnTo>
                  <a:pt x="47" y="275"/>
                </a:lnTo>
                <a:lnTo>
                  <a:pt x="47" y="273"/>
                </a:lnTo>
                <a:lnTo>
                  <a:pt x="47" y="271"/>
                </a:lnTo>
                <a:lnTo>
                  <a:pt x="48" y="271"/>
                </a:lnTo>
                <a:lnTo>
                  <a:pt x="48" y="270"/>
                </a:lnTo>
                <a:lnTo>
                  <a:pt x="49" y="270"/>
                </a:lnTo>
                <a:lnTo>
                  <a:pt x="49" y="268"/>
                </a:lnTo>
                <a:lnTo>
                  <a:pt x="50" y="268"/>
                </a:lnTo>
                <a:lnTo>
                  <a:pt x="50" y="267"/>
                </a:lnTo>
                <a:lnTo>
                  <a:pt x="51" y="267"/>
                </a:lnTo>
                <a:lnTo>
                  <a:pt x="51" y="265"/>
                </a:lnTo>
                <a:lnTo>
                  <a:pt x="51" y="264"/>
                </a:lnTo>
                <a:lnTo>
                  <a:pt x="52" y="264"/>
                </a:lnTo>
                <a:lnTo>
                  <a:pt x="52" y="262"/>
                </a:lnTo>
                <a:lnTo>
                  <a:pt x="53" y="262"/>
                </a:lnTo>
                <a:lnTo>
                  <a:pt x="53" y="261"/>
                </a:lnTo>
                <a:lnTo>
                  <a:pt x="53" y="259"/>
                </a:lnTo>
                <a:lnTo>
                  <a:pt x="54" y="259"/>
                </a:lnTo>
                <a:lnTo>
                  <a:pt x="54" y="257"/>
                </a:lnTo>
                <a:lnTo>
                  <a:pt x="55" y="257"/>
                </a:lnTo>
                <a:lnTo>
                  <a:pt x="55" y="256"/>
                </a:lnTo>
                <a:lnTo>
                  <a:pt x="56" y="256"/>
                </a:lnTo>
                <a:lnTo>
                  <a:pt x="56" y="254"/>
                </a:lnTo>
                <a:lnTo>
                  <a:pt x="56" y="253"/>
                </a:lnTo>
                <a:lnTo>
                  <a:pt x="57" y="253"/>
                </a:lnTo>
                <a:lnTo>
                  <a:pt x="57" y="251"/>
                </a:lnTo>
                <a:lnTo>
                  <a:pt x="58" y="251"/>
                </a:lnTo>
                <a:lnTo>
                  <a:pt x="58" y="250"/>
                </a:lnTo>
                <a:lnTo>
                  <a:pt x="58" y="248"/>
                </a:lnTo>
                <a:lnTo>
                  <a:pt x="59" y="248"/>
                </a:lnTo>
                <a:lnTo>
                  <a:pt x="59" y="246"/>
                </a:lnTo>
                <a:lnTo>
                  <a:pt x="60" y="246"/>
                </a:lnTo>
                <a:lnTo>
                  <a:pt x="60" y="245"/>
                </a:lnTo>
                <a:lnTo>
                  <a:pt x="60" y="243"/>
                </a:lnTo>
                <a:lnTo>
                  <a:pt x="61" y="243"/>
                </a:lnTo>
                <a:lnTo>
                  <a:pt x="61" y="242"/>
                </a:lnTo>
                <a:lnTo>
                  <a:pt x="62" y="242"/>
                </a:lnTo>
                <a:lnTo>
                  <a:pt x="62" y="240"/>
                </a:lnTo>
                <a:lnTo>
                  <a:pt x="62" y="239"/>
                </a:lnTo>
                <a:lnTo>
                  <a:pt x="63" y="239"/>
                </a:lnTo>
                <a:lnTo>
                  <a:pt x="63" y="237"/>
                </a:lnTo>
                <a:lnTo>
                  <a:pt x="64" y="237"/>
                </a:lnTo>
                <a:lnTo>
                  <a:pt x="64" y="236"/>
                </a:lnTo>
                <a:lnTo>
                  <a:pt x="64" y="234"/>
                </a:lnTo>
                <a:lnTo>
                  <a:pt x="65" y="234"/>
                </a:lnTo>
                <a:lnTo>
                  <a:pt x="65" y="232"/>
                </a:lnTo>
                <a:lnTo>
                  <a:pt x="66" y="232"/>
                </a:lnTo>
                <a:lnTo>
                  <a:pt x="66" y="231"/>
                </a:lnTo>
                <a:lnTo>
                  <a:pt x="66" y="229"/>
                </a:lnTo>
                <a:lnTo>
                  <a:pt x="67" y="229"/>
                </a:lnTo>
                <a:lnTo>
                  <a:pt x="67" y="228"/>
                </a:lnTo>
                <a:lnTo>
                  <a:pt x="67" y="226"/>
                </a:lnTo>
                <a:lnTo>
                  <a:pt x="68" y="226"/>
                </a:lnTo>
                <a:lnTo>
                  <a:pt x="68" y="225"/>
                </a:lnTo>
                <a:lnTo>
                  <a:pt x="69" y="225"/>
                </a:lnTo>
                <a:lnTo>
                  <a:pt x="69" y="223"/>
                </a:lnTo>
                <a:lnTo>
                  <a:pt x="69" y="221"/>
                </a:lnTo>
                <a:lnTo>
                  <a:pt x="70" y="221"/>
                </a:lnTo>
                <a:lnTo>
                  <a:pt x="70" y="220"/>
                </a:lnTo>
                <a:lnTo>
                  <a:pt x="71" y="220"/>
                </a:lnTo>
                <a:lnTo>
                  <a:pt x="71" y="218"/>
                </a:lnTo>
                <a:lnTo>
                  <a:pt x="71" y="217"/>
                </a:lnTo>
                <a:lnTo>
                  <a:pt x="72" y="217"/>
                </a:lnTo>
                <a:lnTo>
                  <a:pt x="72" y="215"/>
                </a:lnTo>
                <a:lnTo>
                  <a:pt x="72" y="214"/>
                </a:lnTo>
                <a:lnTo>
                  <a:pt x="73" y="214"/>
                </a:lnTo>
                <a:lnTo>
                  <a:pt x="73" y="212"/>
                </a:lnTo>
                <a:lnTo>
                  <a:pt x="74" y="212"/>
                </a:lnTo>
                <a:lnTo>
                  <a:pt x="74" y="211"/>
                </a:lnTo>
                <a:lnTo>
                  <a:pt x="74" y="209"/>
                </a:lnTo>
                <a:lnTo>
                  <a:pt x="75" y="209"/>
                </a:lnTo>
                <a:lnTo>
                  <a:pt x="75" y="207"/>
                </a:lnTo>
                <a:lnTo>
                  <a:pt x="75" y="206"/>
                </a:lnTo>
                <a:lnTo>
                  <a:pt x="76" y="206"/>
                </a:lnTo>
                <a:lnTo>
                  <a:pt x="76" y="204"/>
                </a:lnTo>
                <a:lnTo>
                  <a:pt x="77" y="204"/>
                </a:lnTo>
                <a:lnTo>
                  <a:pt x="77" y="203"/>
                </a:lnTo>
                <a:lnTo>
                  <a:pt x="77" y="201"/>
                </a:lnTo>
                <a:lnTo>
                  <a:pt x="78" y="201"/>
                </a:lnTo>
                <a:lnTo>
                  <a:pt x="78" y="200"/>
                </a:lnTo>
                <a:lnTo>
                  <a:pt x="78" y="198"/>
                </a:lnTo>
                <a:lnTo>
                  <a:pt x="79" y="198"/>
                </a:lnTo>
                <a:lnTo>
                  <a:pt x="79" y="197"/>
                </a:lnTo>
                <a:lnTo>
                  <a:pt x="80" y="197"/>
                </a:lnTo>
                <a:lnTo>
                  <a:pt x="80" y="195"/>
                </a:lnTo>
                <a:lnTo>
                  <a:pt x="80" y="193"/>
                </a:lnTo>
                <a:lnTo>
                  <a:pt x="81" y="193"/>
                </a:lnTo>
                <a:lnTo>
                  <a:pt x="81" y="192"/>
                </a:lnTo>
                <a:lnTo>
                  <a:pt x="81" y="190"/>
                </a:lnTo>
                <a:lnTo>
                  <a:pt x="82" y="190"/>
                </a:lnTo>
                <a:lnTo>
                  <a:pt x="82" y="189"/>
                </a:lnTo>
                <a:lnTo>
                  <a:pt x="83" y="189"/>
                </a:lnTo>
                <a:lnTo>
                  <a:pt x="83" y="187"/>
                </a:lnTo>
                <a:lnTo>
                  <a:pt x="83" y="186"/>
                </a:lnTo>
                <a:lnTo>
                  <a:pt x="84" y="186"/>
                </a:lnTo>
                <a:lnTo>
                  <a:pt x="84" y="184"/>
                </a:lnTo>
                <a:lnTo>
                  <a:pt x="84" y="182"/>
                </a:lnTo>
                <a:lnTo>
                  <a:pt x="85" y="182"/>
                </a:lnTo>
                <a:lnTo>
                  <a:pt x="85" y="181"/>
                </a:lnTo>
                <a:lnTo>
                  <a:pt x="86" y="181"/>
                </a:lnTo>
                <a:lnTo>
                  <a:pt x="86" y="179"/>
                </a:lnTo>
                <a:lnTo>
                  <a:pt x="86" y="178"/>
                </a:lnTo>
                <a:lnTo>
                  <a:pt x="87" y="178"/>
                </a:lnTo>
                <a:lnTo>
                  <a:pt x="87" y="176"/>
                </a:lnTo>
                <a:lnTo>
                  <a:pt x="87" y="175"/>
                </a:lnTo>
                <a:lnTo>
                  <a:pt x="88" y="175"/>
                </a:lnTo>
                <a:lnTo>
                  <a:pt x="88" y="173"/>
                </a:lnTo>
                <a:lnTo>
                  <a:pt x="89" y="173"/>
                </a:lnTo>
                <a:lnTo>
                  <a:pt x="89" y="172"/>
                </a:lnTo>
                <a:lnTo>
                  <a:pt x="89" y="170"/>
                </a:lnTo>
                <a:lnTo>
                  <a:pt x="90" y="170"/>
                </a:lnTo>
                <a:lnTo>
                  <a:pt x="90" y="168"/>
                </a:lnTo>
                <a:lnTo>
                  <a:pt x="90" y="167"/>
                </a:lnTo>
                <a:lnTo>
                  <a:pt x="91" y="167"/>
                </a:lnTo>
                <a:lnTo>
                  <a:pt x="91" y="165"/>
                </a:lnTo>
                <a:lnTo>
                  <a:pt x="92" y="165"/>
                </a:lnTo>
                <a:lnTo>
                  <a:pt x="92" y="164"/>
                </a:lnTo>
                <a:lnTo>
                  <a:pt x="92" y="162"/>
                </a:lnTo>
                <a:lnTo>
                  <a:pt x="93" y="162"/>
                </a:lnTo>
                <a:lnTo>
                  <a:pt x="93" y="161"/>
                </a:lnTo>
                <a:lnTo>
                  <a:pt x="93" y="159"/>
                </a:lnTo>
                <a:lnTo>
                  <a:pt x="94" y="159"/>
                </a:lnTo>
                <a:lnTo>
                  <a:pt x="94" y="157"/>
                </a:lnTo>
                <a:lnTo>
                  <a:pt x="95" y="157"/>
                </a:lnTo>
                <a:lnTo>
                  <a:pt x="95" y="156"/>
                </a:lnTo>
                <a:lnTo>
                  <a:pt x="95" y="154"/>
                </a:lnTo>
                <a:lnTo>
                  <a:pt x="96" y="154"/>
                </a:lnTo>
                <a:lnTo>
                  <a:pt x="96" y="153"/>
                </a:lnTo>
                <a:lnTo>
                  <a:pt x="97" y="153"/>
                </a:lnTo>
                <a:lnTo>
                  <a:pt x="97" y="151"/>
                </a:lnTo>
                <a:lnTo>
                  <a:pt x="97" y="150"/>
                </a:lnTo>
                <a:lnTo>
                  <a:pt x="98" y="150"/>
                </a:lnTo>
                <a:lnTo>
                  <a:pt x="98" y="148"/>
                </a:lnTo>
                <a:lnTo>
                  <a:pt x="98" y="147"/>
                </a:lnTo>
                <a:lnTo>
                  <a:pt x="99" y="147"/>
                </a:lnTo>
                <a:lnTo>
                  <a:pt x="99" y="145"/>
                </a:lnTo>
                <a:lnTo>
                  <a:pt x="100" y="145"/>
                </a:lnTo>
                <a:lnTo>
                  <a:pt x="100" y="143"/>
                </a:lnTo>
                <a:lnTo>
                  <a:pt x="100" y="142"/>
                </a:lnTo>
                <a:lnTo>
                  <a:pt x="101" y="142"/>
                </a:lnTo>
                <a:lnTo>
                  <a:pt x="101" y="140"/>
                </a:lnTo>
                <a:lnTo>
                  <a:pt x="102" y="140"/>
                </a:lnTo>
                <a:lnTo>
                  <a:pt x="102" y="139"/>
                </a:lnTo>
                <a:lnTo>
                  <a:pt x="102" y="137"/>
                </a:lnTo>
                <a:lnTo>
                  <a:pt x="103" y="137"/>
                </a:lnTo>
                <a:lnTo>
                  <a:pt x="103" y="136"/>
                </a:lnTo>
                <a:lnTo>
                  <a:pt x="104" y="136"/>
                </a:lnTo>
                <a:lnTo>
                  <a:pt x="104" y="134"/>
                </a:lnTo>
                <a:lnTo>
                  <a:pt x="104" y="132"/>
                </a:lnTo>
                <a:lnTo>
                  <a:pt x="105" y="132"/>
                </a:lnTo>
                <a:lnTo>
                  <a:pt x="105" y="131"/>
                </a:lnTo>
                <a:lnTo>
                  <a:pt x="106" y="131"/>
                </a:lnTo>
                <a:lnTo>
                  <a:pt x="106" y="129"/>
                </a:lnTo>
                <a:lnTo>
                  <a:pt x="106" y="128"/>
                </a:lnTo>
                <a:lnTo>
                  <a:pt x="107" y="128"/>
                </a:lnTo>
                <a:lnTo>
                  <a:pt x="107" y="126"/>
                </a:lnTo>
                <a:lnTo>
                  <a:pt x="108" y="126"/>
                </a:lnTo>
                <a:lnTo>
                  <a:pt x="108" y="125"/>
                </a:lnTo>
                <a:lnTo>
                  <a:pt x="108" y="123"/>
                </a:lnTo>
                <a:lnTo>
                  <a:pt x="109" y="123"/>
                </a:lnTo>
                <a:lnTo>
                  <a:pt x="109" y="122"/>
                </a:lnTo>
                <a:lnTo>
                  <a:pt x="110" y="122"/>
                </a:lnTo>
                <a:lnTo>
                  <a:pt x="110" y="120"/>
                </a:lnTo>
                <a:lnTo>
                  <a:pt x="110" y="118"/>
                </a:lnTo>
                <a:lnTo>
                  <a:pt x="111" y="118"/>
                </a:lnTo>
                <a:lnTo>
                  <a:pt x="111" y="117"/>
                </a:lnTo>
                <a:lnTo>
                  <a:pt x="112" y="117"/>
                </a:lnTo>
                <a:lnTo>
                  <a:pt x="112" y="115"/>
                </a:lnTo>
                <a:lnTo>
                  <a:pt x="112" y="114"/>
                </a:lnTo>
                <a:lnTo>
                  <a:pt x="113" y="114"/>
                </a:lnTo>
                <a:lnTo>
                  <a:pt x="113" y="112"/>
                </a:lnTo>
                <a:lnTo>
                  <a:pt x="114" y="112"/>
                </a:lnTo>
                <a:lnTo>
                  <a:pt x="114" y="111"/>
                </a:lnTo>
                <a:lnTo>
                  <a:pt x="114" y="109"/>
                </a:lnTo>
                <a:lnTo>
                  <a:pt x="115" y="109"/>
                </a:lnTo>
                <a:lnTo>
                  <a:pt x="115" y="107"/>
                </a:lnTo>
                <a:lnTo>
                  <a:pt x="116" y="107"/>
                </a:lnTo>
                <a:lnTo>
                  <a:pt x="116" y="106"/>
                </a:lnTo>
                <a:lnTo>
                  <a:pt x="117" y="106"/>
                </a:lnTo>
                <a:lnTo>
                  <a:pt x="117" y="104"/>
                </a:lnTo>
                <a:lnTo>
                  <a:pt x="117" y="103"/>
                </a:lnTo>
                <a:lnTo>
                  <a:pt x="118" y="103"/>
                </a:lnTo>
                <a:lnTo>
                  <a:pt x="118" y="101"/>
                </a:lnTo>
                <a:lnTo>
                  <a:pt x="119" y="101"/>
                </a:lnTo>
                <a:lnTo>
                  <a:pt x="119" y="100"/>
                </a:lnTo>
                <a:lnTo>
                  <a:pt x="120" y="100"/>
                </a:lnTo>
                <a:lnTo>
                  <a:pt x="120" y="98"/>
                </a:lnTo>
                <a:lnTo>
                  <a:pt x="120" y="97"/>
                </a:lnTo>
                <a:lnTo>
                  <a:pt x="121" y="97"/>
                </a:lnTo>
                <a:lnTo>
                  <a:pt x="121" y="95"/>
                </a:lnTo>
                <a:lnTo>
                  <a:pt x="122" y="95"/>
                </a:lnTo>
                <a:lnTo>
                  <a:pt x="122" y="93"/>
                </a:lnTo>
                <a:lnTo>
                  <a:pt x="123" y="93"/>
                </a:lnTo>
                <a:lnTo>
                  <a:pt x="123" y="92"/>
                </a:lnTo>
                <a:lnTo>
                  <a:pt x="124" y="92"/>
                </a:lnTo>
                <a:lnTo>
                  <a:pt x="124" y="90"/>
                </a:lnTo>
                <a:lnTo>
                  <a:pt x="124" y="89"/>
                </a:lnTo>
                <a:lnTo>
                  <a:pt x="125" y="89"/>
                </a:lnTo>
                <a:lnTo>
                  <a:pt x="125" y="87"/>
                </a:lnTo>
                <a:lnTo>
                  <a:pt x="126" y="87"/>
                </a:lnTo>
                <a:lnTo>
                  <a:pt x="126" y="86"/>
                </a:lnTo>
                <a:lnTo>
                  <a:pt x="127" y="86"/>
                </a:lnTo>
                <a:lnTo>
                  <a:pt x="127" y="84"/>
                </a:lnTo>
                <a:lnTo>
                  <a:pt x="128" y="84"/>
                </a:lnTo>
                <a:lnTo>
                  <a:pt x="128" y="82"/>
                </a:lnTo>
                <a:lnTo>
                  <a:pt x="128" y="81"/>
                </a:lnTo>
                <a:lnTo>
                  <a:pt x="129" y="81"/>
                </a:lnTo>
                <a:lnTo>
                  <a:pt x="129" y="79"/>
                </a:lnTo>
                <a:lnTo>
                  <a:pt x="130" y="79"/>
                </a:lnTo>
                <a:lnTo>
                  <a:pt x="130" y="78"/>
                </a:lnTo>
                <a:lnTo>
                  <a:pt x="131" y="78"/>
                </a:lnTo>
                <a:lnTo>
                  <a:pt x="131" y="76"/>
                </a:lnTo>
                <a:lnTo>
                  <a:pt x="132" y="76"/>
                </a:lnTo>
                <a:lnTo>
                  <a:pt x="132" y="75"/>
                </a:lnTo>
                <a:lnTo>
                  <a:pt x="133" y="75"/>
                </a:lnTo>
                <a:lnTo>
                  <a:pt x="133" y="73"/>
                </a:lnTo>
                <a:lnTo>
                  <a:pt x="134" y="73"/>
                </a:lnTo>
                <a:lnTo>
                  <a:pt x="134" y="72"/>
                </a:lnTo>
                <a:lnTo>
                  <a:pt x="135" y="72"/>
                </a:lnTo>
                <a:lnTo>
                  <a:pt x="135" y="70"/>
                </a:lnTo>
                <a:lnTo>
                  <a:pt x="136" y="70"/>
                </a:lnTo>
                <a:lnTo>
                  <a:pt x="136" y="68"/>
                </a:lnTo>
                <a:lnTo>
                  <a:pt x="137" y="68"/>
                </a:lnTo>
                <a:lnTo>
                  <a:pt x="137" y="67"/>
                </a:lnTo>
                <a:lnTo>
                  <a:pt x="138" y="67"/>
                </a:lnTo>
                <a:lnTo>
                  <a:pt x="138" y="65"/>
                </a:lnTo>
                <a:lnTo>
                  <a:pt x="139" y="65"/>
                </a:lnTo>
                <a:lnTo>
                  <a:pt x="139" y="64"/>
                </a:lnTo>
                <a:lnTo>
                  <a:pt x="140" y="64"/>
                </a:lnTo>
                <a:lnTo>
                  <a:pt x="140" y="62"/>
                </a:lnTo>
                <a:lnTo>
                  <a:pt x="141" y="62"/>
                </a:lnTo>
                <a:lnTo>
                  <a:pt x="141" y="61"/>
                </a:lnTo>
                <a:lnTo>
                  <a:pt x="142" y="61"/>
                </a:lnTo>
                <a:lnTo>
                  <a:pt x="142" y="59"/>
                </a:lnTo>
                <a:lnTo>
                  <a:pt x="143" y="59"/>
                </a:lnTo>
                <a:lnTo>
                  <a:pt x="143" y="58"/>
                </a:lnTo>
                <a:lnTo>
                  <a:pt x="144" y="58"/>
                </a:lnTo>
                <a:lnTo>
                  <a:pt x="144" y="56"/>
                </a:lnTo>
                <a:lnTo>
                  <a:pt x="145" y="56"/>
                </a:lnTo>
                <a:lnTo>
                  <a:pt x="145" y="54"/>
                </a:lnTo>
                <a:lnTo>
                  <a:pt x="146" y="54"/>
                </a:lnTo>
                <a:lnTo>
                  <a:pt x="146" y="53"/>
                </a:lnTo>
                <a:lnTo>
                  <a:pt x="147" y="53"/>
                </a:lnTo>
                <a:lnTo>
                  <a:pt x="147" y="51"/>
                </a:lnTo>
                <a:lnTo>
                  <a:pt x="148" y="51"/>
                </a:lnTo>
                <a:lnTo>
                  <a:pt x="148" y="50"/>
                </a:lnTo>
                <a:lnTo>
                  <a:pt x="149" y="50"/>
                </a:lnTo>
                <a:lnTo>
                  <a:pt x="149" y="48"/>
                </a:lnTo>
                <a:lnTo>
                  <a:pt x="151" y="48"/>
                </a:lnTo>
                <a:lnTo>
                  <a:pt x="151" y="47"/>
                </a:lnTo>
                <a:lnTo>
                  <a:pt x="152" y="47"/>
                </a:lnTo>
                <a:lnTo>
                  <a:pt x="152" y="45"/>
                </a:lnTo>
                <a:lnTo>
                  <a:pt x="153" y="45"/>
                </a:lnTo>
                <a:lnTo>
                  <a:pt x="153" y="43"/>
                </a:lnTo>
                <a:lnTo>
                  <a:pt x="154" y="43"/>
                </a:lnTo>
                <a:lnTo>
                  <a:pt x="154" y="42"/>
                </a:lnTo>
                <a:lnTo>
                  <a:pt x="156" y="42"/>
                </a:lnTo>
                <a:lnTo>
                  <a:pt x="156" y="40"/>
                </a:lnTo>
                <a:lnTo>
                  <a:pt x="157" y="40"/>
                </a:lnTo>
                <a:lnTo>
                  <a:pt x="157" y="39"/>
                </a:lnTo>
                <a:lnTo>
                  <a:pt x="159" y="39"/>
                </a:lnTo>
                <a:lnTo>
                  <a:pt x="159" y="37"/>
                </a:lnTo>
                <a:lnTo>
                  <a:pt x="160" y="37"/>
                </a:lnTo>
                <a:lnTo>
                  <a:pt x="160" y="36"/>
                </a:lnTo>
                <a:lnTo>
                  <a:pt x="162" y="36"/>
                </a:lnTo>
                <a:lnTo>
                  <a:pt x="162" y="34"/>
                </a:lnTo>
                <a:lnTo>
                  <a:pt x="163" y="34"/>
                </a:lnTo>
                <a:lnTo>
                  <a:pt x="163" y="33"/>
                </a:lnTo>
                <a:lnTo>
                  <a:pt x="165" y="33"/>
                </a:lnTo>
                <a:lnTo>
                  <a:pt x="165" y="31"/>
                </a:lnTo>
                <a:lnTo>
                  <a:pt x="166" y="31"/>
                </a:lnTo>
                <a:lnTo>
                  <a:pt x="166" y="29"/>
                </a:lnTo>
                <a:lnTo>
                  <a:pt x="168" y="29"/>
                </a:lnTo>
                <a:lnTo>
                  <a:pt x="168" y="28"/>
                </a:lnTo>
                <a:lnTo>
                  <a:pt x="170" y="28"/>
                </a:lnTo>
                <a:lnTo>
                  <a:pt x="170" y="26"/>
                </a:lnTo>
                <a:lnTo>
                  <a:pt x="172" y="26"/>
                </a:lnTo>
                <a:lnTo>
                  <a:pt x="172" y="25"/>
                </a:lnTo>
                <a:lnTo>
                  <a:pt x="174" y="25"/>
                </a:lnTo>
                <a:lnTo>
                  <a:pt x="174" y="23"/>
                </a:lnTo>
                <a:lnTo>
                  <a:pt x="176" y="23"/>
                </a:lnTo>
                <a:lnTo>
                  <a:pt x="176" y="22"/>
                </a:lnTo>
                <a:lnTo>
                  <a:pt x="178" y="22"/>
                </a:lnTo>
                <a:lnTo>
                  <a:pt x="178" y="20"/>
                </a:lnTo>
                <a:lnTo>
                  <a:pt x="181" y="20"/>
                </a:lnTo>
                <a:lnTo>
                  <a:pt x="181" y="18"/>
                </a:lnTo>
                <a:lnTo>
                  <a:pt x="183" y="18"/>
                </a:lnTo>
                <a:lnTo>
                  <a:pt x="183" y="17"/>
                </a:lnTo>
                <a:lnTo>
                  <a:pt x="186" y="17"/>
                </a:lnTo>
                <a:lnTo>
                  <a:pt x="186" y="15"/>
                </a:lnTo>
                <a:lnTo>
                  <a:pt x="189" y="15"/>
                </a:lnTo>
                <a:lnTo>
                  <a:pt x="189" y="14"/>
                </a:lnTo>
                <a:lnTo>
                  <a:pt x="192" y="14"/>
                </a:lnTo>
                <a:lnTo>
                  <a:pt x="192" y="12"/>
                </a:lnTo>
                <a:lnTo>
                  <a:pt x="195" y="12"/>
                </a:lnTo>
                <a:lnTo>
                  <a:pt x="195" y="11"/>
                </a:lnTo>
                <a:lnTo>
                  <a:pt x="199" y="11"/>
                </a:lnTo>
                <a:lnTo>
                  <a:pt x="199" y="9"/>
                </a:lnTo>
                <a:lnTo>
                  <a:pt x="204" y="9"/>
                </a:lnTo>
                <a:lnTo>
                  <a:pt x="204" y="8"/>
                </a:lnTo>
                <a:lnTo>
                  <a:pt x="209" y="8"/>
                </a:lnTo>
                <a:lnTo>
                  <a:pt x="209" y="6"/>
                </a:lnTo>
                <a:lnTo>
                  <a:pt x="216" y="6"/>
                </a:lnTo>
                <a:lnTo>
                  <a:pt x="216" y="4"/>
                </a:lnTo>
                <a:lnTo>
                  <a:pt x="224" y="4"/>
                </a:lnTo>
                <a:lnTo>
                  <a:pt x="224" y="3"/>
                </a:lnTo>
                <a:lnTo>
                  <a:pt x="238" y="3"/>
                </a:lnTo>
                <a:lnTo>
                  <a:pt x="238" y="1"/>
                </a:lnTo>
                <a:lnTo>
                  <a:pt x="367" y="1"/>
                </a:lnTo>
                <a:lnTo>
                  <a:pt x="367" y="0"/>
                </a:lnTo>
              </a:path>
            </a:pathLst>
          </a:custGeom>
          <a:noFill/>
          <a:ln w="38100" cap="rnd" cmpd="sng">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21293" name="Text Box 45"/>
          <p:cNvSpPr txBox="1">
            <a:spLocks noChangeArrowheads="1"/>
          </p:cNvSpPr>
          <p:nvPr/>
        </p:nvSpPr>
        <p:spPr bwMode="auto">
          <a:xfrm>
            <a:off x="3382963" y="2667000"/>
            <a:ext cx="407987"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2800">
                <a:sym typeface="Symbol" panose="05050102010706020507" pitchFamily="18" charset="2"/>
              </a:rPr>
              <a:t></a:t>
            </a:r>
          </a:p>
        </p:txBody>
      </p:sp>
      <p:sp>
        <p:nvSpPr>
          <p:cNvPr id="821294" name="Text Box 46"/>
          <p:cNvSpPr txBox="1">
            <a:spLocks noChangeArrowheads="1"/>
          </p:cNvSpPr>
          <p:nvPr/>
        </p:nvSpPr>
        <p:spPr bwMode="auto">
          <a:xfrm>
            <a:off x="3382963" y="5334000"/>
            <a:ext cx="379412"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2800">
                <a:sym typeface="Symbol" panose="05050102010706020507" pitchFamily="18" charset="2"/>
              </a:rPr>
              <a:t></a:t>
            </a:r>
          </a:p>
        </p:txBody>
      </p:sp>
      <p:sp>
        <p:nvSpPr>
          <p:cNvPr id="821295" name="Line 47"/>
          <p:cNvSpPr>
            <a:spLocks noChangeShapeType="1"/>
          </p:cNvSpPr>
          <p:nvPr/>
        </p:nvSpPr>
        <p:spPr bwMode="auto">
          <a:xfrm>
            <a:off x="4721225" y="5591175"/>
            <a:ext cx="0" cy="9144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21298" name="Line 50"/>
          <p:cNvSpPr>
            <a:spLocks noChangeShapeType="1"/>
          </p:cNvSpPr>
          <p:nvPr/>
        </p:nvSpPr>
        <p:spPr bwMode="auto">
          <a:xfrm>
            <a:off x="6372225" y="2905125"/>
            <a:ext cx="0" cy="360045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21300" name="Line 52"/>
          <p:cNvSpPr>
            <a:spLocks noChangeShapeType="1"/>
          </p:cNvSpPr>
          <p:nvPr/>
        </p:nvSpPr>
        <p:spPr bwMode="auto">
          <a:xfrm>
            <a:off x="4718050" y="6508750"/>
            <a:ext cx="1651000" cy="0"/>
          </a:xfrm>
          <a:prstGeom prst="line">
            <a:avLst/>
          </a:prstGeom>
          <a:noFill/>
          <a:ln w="76200">
            <a:solidFill>
              <a:srgbClr val="6600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21301" name="Text Box 53"/>
          <p:cNvSpPr txBox="1">
            <a:spLocks noChangeArrowheads="1"/>
          </p:cNvSpPr>
          <p:nvPr/>
        </p:nvSpPr>
        <p:spPr bwMode="auto">
          <a:xfrm>
            <a:off x="990600" y="5334000"/>
            <a:ext cx="2667000" cy="1373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2800">
                <a:solidFill>
                  <a:srgbClr val="660066"/>
                </a:solidFill>
                <a:latin typeface="Times New Roman" panose="02020603050405020304" pitchFamily="18" charset="0"/>
                <a:sym typeface="Symbol" panose="05050102010706020507" pitchFamily="18" charset="2"/>
              </a:rPr>
              <a:t>()100% confidence interval for </a:t>
            </a:r>
            <a:r>
              <a:rPr lang="en-US" altLang="en-US" sz="2800" i="1">
                <a:solidFill>
                  <a:srgbClr val="660066"/>
                </a:solidFill>
                <a:latin typeface="Times New Roman" panose="02020603050405020304" pitchFamily="18" charset="0"/>
                <a:sym typeface="Symbol" panose="05050102010706020507" pitchFamily="18" charset="2"/>
              </a:rPr>
              <a:t>p</a:t>
            </a:r>
          </a:p>
        </p:txBody>
      </p:sp>
      <p:sp>
        <p:nvSpPr>
          <p:cNvPr id="821287" name="Line 39"/>
          <p:cNvSpPr>
            <a:spLocks noChangeShapeType="1"/>
          </p:cNvSpPr>
          <p:nvPr/>
        </p:nvSpPr>
        <p:spPr bwMode="auto">
          <a:xfrm>
            <a:off x="3714750" y="2909888"/>
            <a:ext cx="2651125" cy="0"/>
          </a:xfrm>
          <a:prstGeom prst="line">
            <a:avLst/>
          </a:prstGeom>
          <a:noFill/>
          <a:ln w="9525" cap="rnd">
            <a:solidFill>
              <a:schemeClr val="tx1"/>
            </a:solidFill>
            <a:prstDash val="sysDot"/>
            <a:round/>
            <a:headEnd/>
            <a:tailEnd/>
          </a:ln>
          <a:extLst>
            <a:ext uri="{909E8E84-426E-40DD-AFC4-6F175D3DCCD1}">
              <a14:hiddenFill xmlns:a14="http://schemas.microsoft.com/office/drawing/2010/main">
                <a:noFill/>
              </a14:hiddenFill>
            </a:ext>
          </a:extLst>
        </p:spPr>
        <p:txBody>
          <a:bodyPr/>
          <a:lstStyle/>
          <a:p>
            <a:endParaRPr lang="en-US"/>
          </a:p>
        </p:txBody>
      </p:sp>
      <p:sp>
        <p:nvSpPr>
          <p:cNvPr id="821288" name="Line 40"/>
          <p:cNvSpPr>
            <a:spLocks noChangeShapeType="1"/>
          </p:cNvSpPr>
          <p:nvPr/>
        </p:nvSpPr>
        <p:spPr bwMode="auto">
          <a:xfrm>
            <a:off x="3708400" y="5586413"/>
            <a:ext cx="1006475" cy="0"/>
          </a:xfrm>
          <a:prstGeom prst="line">
            <a:avLst/>
          </a:prstGeom>
          <a:noFill/>
          <a:ln w="9525" cap="rnd">
            <a:solidFill>
              <a:schemeClr val="tx1"/>
            </a:solidFill>
            <a:prstDash val="sysDot"/>
            <a:round/>
            <a:headEnd/>
            <a:tailEnd/>
          </a:ln>
          <a:extLst>
            <a:ext uri="{909E8E84-426E-40DD-AFC4-6F175D3DCCD1}">
              <a14:hiddenFill xmlns:a14="http://schemas.microsoft.com/office/drawing/2010/main">
                <a:noFill/>
              </a14:hiddenFill>
            </a:ext>
          </a:extLst>
        </p:spPr>
        <p:txBody>
          <a:bodyPr/>
          <a:lstStyle/>
          <a:p>
            <a:endParaRPr lang="en-US"/>
          </a:p>
        </p:txBody>
      </p:sp>
      <p:sp>
        <p:nvSpPr>
          <p:cNvPr id="182314" name="Rectangle 60"/>
          <p:cNvSpPr>
            <a:spLocks noChangeArrowheads="1"/>
          </p:cNvSpPr>
          <p:nvPr/>
        </p:nvSpPr>
        <p:spPr bwMode="auto">
          <a:xfrm>
            <a:off x="1143000" y="3124200"/>
            <a:ext cx="1828800" cy="155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3200" i="1">
                <a:latin typeface="Times New Roman" panose="02020603050405020304" pitchFamily="18" charset="0"/>
              </a:rPr>
              <a:t>Example</a:t>
            </a:r>
          </a:p>
          <a:p>
            <a:pPr eaLnBrk="1" hangingPunct="1"/>
            <a:r>
              <a:rPr lang="en-US" altLang="en-US" sz="3200" i="1">
                <a:latin typeface="Times New Roman" panose="02020603050405020304" pitchFamily="18" charset="0"/>
              </a:rPr>
              <a:t>k</a:t>
            </a:r>
            <a:r>
              <a:rPr lang="en-US" altLang="en-US" sz="3200">
                <a:latin typeface="Times New Roman" panose="02020603050405020304" pitchFamily="18" charset="0"/>
              </a:rPr>
              <a:t> = 2</a:t>
            </a:r>
          </a:p>
          <a:p>
            <a:pPr eaLnBrk="1" hangingPunct="1"/>
            <a:r>
              <a:rPr lang="en-US" altLang="en-US" sz="3200" i="1">
                <a:latin typeface="Times New Roman" panose="02020603050405020304" pitchFamily="18" charset="0"/>
              </a:rPr>
              <a:t>n</a:t>
            </a:r>
            <a:r>
              <a:rPr lang="en-US" altLang="en-US" sz="3200">
                <a:latin typeface="Times New Roman" panose="02020603050405020304" pitchFamily="18" charset="0"/>
              </a:rPr>
              <a:t> = 10</a:t>
            </a:r>
          </a:p>
        </p:txBody>
      </p:sp>
      <p:sp>
        <p:nvSpPr>
          <p:cNvPr id="182315" name="Rectangle 61"/>
          <p:cNvSpPr>
            <a:spLocks noChangeArrowheads="1"/>
          </p:cNvSpPr>
          <p:nvPr/>
        </p:nvSpPr>
        <p:spPr bwMode="auto">
          <a:xfrm rot="-4099002">
            <a:off x="4935538" y="3962400"/>
            <a:ext cx="167640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spcBef>
                <a:spcPct val="20000"/>
              </a:spcBef>
            </a:pPr>
            <a:r>
              <a:rPr lang="en-US" altLang="en-US" sz="2400">
                <a:solidFill>
                  <a:srgbClr val="0000FF"/>
                </a:solidFill>
                <a:latin typeface="Times New Roman" panose="02020603050405020304" pitchFamily="18" charset="0"/>
              </a:rPr>
              <a:t>beta(3,8)</a:t>
            </a:r>
          </a:p>
          <a:p>
            <a:pPr>
              <a:spcBef>
                <a:spcPct val="20000"/>
              </a:spcBef>
            </a:pPr>
            <a:endParaRPr lang="en-US" altLang="en-US" sz="2400">
              <a:solidFill>
                <a:srgbClr val="0000FF"/>
              </a:solidFill>
              <a:latin typeface="Times New Roman" panose="02020603050405020304" pitchFamily="18" charset="0"/>
            </a:endParaRPr>
          </a:p>
        </p:txBody>
      </p:sp>
      <p:sp>
        <p:nvSpPr>
          <p:cNvPr id="182316" name="Rectangle 62"/>
          <p:cNvSpPr>
            <a:spLocks noChangeArrowheads="1"/>
          </p:cNvSpPr>
          <p:nvPr/>
        </p:nvSpPr>
        <p:spPr bwMode="auto">
          <a:xfrm>
            <a:off x="1371600" y="1676400"/>
            <a:ext cx="7543800" cy="685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spcBef>
                <a:spcPct val="20000"/>
              </a:spcBef>
            </a:pPr>
            <a:r>
              <a:rPr lang="en-US" altLang="en-US" sz="3200" i="1">
                <a:latin typeface="Times New Roman" panose="02020603050405020304" pitchFamily="18" charset="0"/>
              </a:rPr>
              <a:t>p</a:t>
            </a:r>
            <a:r>
              <a:rPr lang="en-US" altLang="en-US" sz="3200">
                <a:latin typeface="Times New Roman" panose="02020603050405020304" pitchFamily="18" charset="0"/>
              </a:rPr>
              <a:t> ~ env(beta(</a:t>
            </a:r>
            <a:r>
              <a:rPr lang="en-US" altLang="en-US" sz="3200" i="1">
                <a:latin typeface="Times New Roman" panose="02020603050405020304" pitchFamily="18" charset="0"/>
              </a:rPr>
              <a:t>k</a:t>
            </a:r>
            <a:r>
              <a:rPr lang="en-US" altLang="en-US" sz="3200">
                <a:latin typeface="Times New Roman" panose="02020603050405020304" pitchFamily="18" charset="0"/>
              </a:rPr>
              <a:t>, </a:t>
            </a:r>
            <a:r>
              <a:rPr lang="en-US" altLang="en-US" sz="3200" i="1">
                <a:latin typeface="Times New Roman" panose="02020603050405020304" pitchFamily="18" charset="0"/>
              </a:rPr>
              <a:t>n</a:t>
            </a:r>
            <a:r>
              <a:rPr lang="en-US" altLang="en-US" sz="3200" i="1">
                <a:latin typeface="Times New Roman" panose="02020603050405020304" pitchFamily="18" charset="0"/>
                <a:sym typeface="Symbol" panose="05050102010706020507" pitchFamily="18" charset="2"/>
              </a:rPr>
              <a:t></a:t>
            </a:r>
            <a:r>
              <a:rPr lang="en-US" altLang="en-US" sz="3200" i="1">
                <a:latin typeface="Times New Roman" panose="02020603050405020304" pitchFamily="18" charset="0"/>
              </a:rPr>
              <a:t>k</a:t>
            </a:r>
            <a:r>
              <a:rPr lang="en-US" altLang="en-US" sz="3200">
                <a:latin typeface="Times New Roman" panose="02020603050405020304" pitchFamily="18" charset="0"/>
              </a:rPr>
              <a:t>+1), beta(</a:t>
            </a:r>
            <a:r>
              <a:rPr lang="en-US" altLang="en-US" sz="3200" i="1">
                <a:latin typeface="Times New Roman" panose="02020603050405020304" pitchFamily="18" charset="0"/>
              </a:rPr>
              <a:t>k</a:t>
            </a:r>
            <a:r>
              <a:rPr lang="en-US" altLang="en-US" sz="3200">
                <a:latin typeface="Times New Roman" panose="02020603050405020304" pitchFamily="18" charset="0"/>
              </a:rPr>
              <a:t>+1,</a:t>
            </a:r>
            <a:r>
              <a:rPr lang="en-US" altLang="en-US" sz="3200" i="1">
                <a:latin typeface="Times New Roman" panose="02020603050405020304" pitchFamily="18" charset="0"/>
              </a:rPr>
              <a:t>n</a:t>
            </a:r>
            <a:r>
              <a:rPr lang="en-US" altLang="en-US" sz="3200" i="1">
                <a:latin typeface="Times New Roman" panose="02020603050405020304" pitchFamily="18" charset="0"/>
                <a:sym typeface="Symbol" panose="05050102010706020507" pitchFamily="18" charset="2"/>
              </a:rPr>
              <a:t></a:t>
            </a:r>
            <a:r>
              <a:rPr lang="en-US" altLang="en-US" sz="3200" i="1">
                <a:latin typeface="Times New Roman" panose="02020603050405020304" pitchFamily="18" charset="0"/>
              </a:rPr>
              <a:t>k</a:t>
            </a:r>
            <a:r>
              <a:rPr lang="en-US" altLang="en-US" sz="3200">
                <a:latin typeface="Times New Roman" panose="02020603050405020304" pitchFamily="18" charset="0"/>
              </a:rPr>
              <a:t>))</a:t>
            </a:r>
          </a:p>
          <a:p>
            <a:pPr>
              <a:spcBef>
                <a:spcPct val="20000"/>
              </a:spcBef>
            </a:pPr>
            <a:endParaRPr lang="en-US" altLang="en-US" sz="3200">
              <a:latin typeface="Times New Roman" panose="02020603050405020304" pitchFamily="18" charset="0"/>
            </a:endParaRPr>
          </a:p>
        </p:txBody>
      </p:sp>
      <p:sp>
        <p:nvSpPr>
          <p:cNvPr id="821315" name="Line 67"/>
          <p:cNvSpPr>
            <a:spLocks noChangeShapeType="1"/>
          </p:cNvSpPr>
          <p:nvPr/>
        </p:nvSpPr>
        <p:spPr bwMode="auto">
          <a:xfrm>
            <a:off x="3048000" y="6477000"/>
            <a:ext cx="1371600" cy="0"/>
          </a:xfrm>
          <a:prstGeom prst="line">
            <a:avLst/>
          </a:prstGeom>
          <a:noFill/>
          <a:ln w="38100">
            <a:solidFill>
              <a:srgbClr val="660066"/>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2" name="TextBox 1"/>
          <p:cNvSpPr txBox="1"/>
          <p:nvPr/>
        </p:nvSpPr>
        <p:spPr>
          <a:xfrm>
            <a:off x="152400" y="4611469"/>
            <a:ext cx="3409908" cy="646331"/>
          </a:xfrm>
          <a:prstGeom prst="rect">
            <a:avLst/>
          </a:prstGeom>
          <a:noFill/>
        </p:spPr>
        <p:txBody>
          <a:bodyPr wrap="none" rtlCol="0">
            <a:spAutoFit/>
          </a:bodyPr>
          <a:lstStyle/>
          <a:p>
            <a:r>
              <a:rPr lang="en-US" dirty="0" err="1">
                <a:solidFill>
                  <a:schemeClr val="bg1">
                    <a:lumMod val="50000"/>
                  </a:schemeClr>
                </a:solidFill>
                <a:latin typeface="+mn-lt"/>
              </a:rPr>
              <a:t>CBbinomial</a:t>
            </a:r>
            <a:r>
              <a:rPr lang="en-US" dirty="0">
                <a:solidFill>
                  <a:schemeClr val="bg1">
                    <a:lumMod val="50000"/>
                  </a:schemeClr>
                </a:solidFill>
                <a:latin typeface="+mn-lt"/>
              </a:rPr>
              <a:t>(2,10)</a:t>
            </a:r>
          </a:p>
          <a:p>
            <a:r>
              <a:rPr lang="en-US" dirty="0" err="1">
                <a:solidFill>
                  <a:schemeClr val="bg1">
                    <a:lumMod val="50000"/>
                  </a:schemeClr>
                </a:solidFill>
                <a:latin typeface="+mn-lt"/>
              </a:rPr>
              <a:t>CBbernoulli</a:t>
            </a:r>
            <a:r>
              <a:rPr lang="en-US" dirty="0">
                <a:solidFill>
                  <a:schemeClr val="bg1">
                    <a:lumMod val="50000"/>
                  </a:schemeClr>
                </a:solidFill>
                <a:latin typeface="+mn-lt"/>
              </a:rPr>
              <a:t>(c(0,0,1,0,1,0,0,0,0,0))</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821293"/>
                                        </p:tgtEl>
                                        <p:attrNameLst>
                                          <p:attrName>style.visibility</p:attrName>
                                        </p:attrNameLst>
                                      </p:cBhvr>
                                      <p:to>
                                        <p:strVal val="visible"/>
                                      </p:to>
                                    </p:set>
                                  </p:childTnLst>
                                </p:cTn>
                              </p:par>
                            </p:childTnLst>
                          </p:cTn>
                        </p:par>
                        <p:par>
                          <p:cTn id="7" fill="hold" nodeType="afterGroup">
                            <p:stCondLst>
                              <p:cond delay="0"/>
                            </p:stCondLst>
                            <p:childTnLst>
                              <p:par>
                                <p:cTn id="8" presetID="22" presetClass="entr" presetSubtype="8" fill="hold" grpId="0" nodeType="afterEffect">
                                  <p:stCondLst>
                                    <p:cond delay="0"/>
                                  </p:stCondLst>
                                  <p:childTnLst>
                                    <p:set>
                                      <p:cBhvr>
                                        <p:cTn id="9" dur="1" fill="hold">
                                          <p:stCondLst>
                                            <p:cond delay="0"/>
                                          </p:stCondLst>
                                        </p:cTn>
                                        <p:tgtEl>
                                          <p:spTgt spid="821287"/>
                                        </p:tgtEl>
                                        <p:attrNameLst>
                                          <p:attrName>style.visibility</p:attrName>
                                        </p:attrNameLst>
                                      </p:cBhvr>
                                      <p:to>
                                        <p:strVal val="visible"/>
                                      </p:to>
                                    </p:set>
                                    <p:animEffect transition="in" filter="wipe(left)">
                                      <p:cBhvr>
                                        <p:cTn id="10" dur="500"/>
                                        <p:tgtEl>
                                          <p:spTgt spid="821287"/>
                                        </p:tgtEl>
                                      </p:cBhvr>
                                    </p:animEffect>
                                  </p:childTnLst>
                                </p:cTn>
                              </p:par>
                            </p:childTnLst>
                          </p:cTn>
                        </p:par>
                        <p:par>
                          <p:cTn id="11" fill="hold" nodeType="afterGroup">
                            <p:stCondLst>
                              <p:cond delay="500"/>
                            </p:stCondLst>
                            <p:childTnLst>
                              <p:par>
                                <p:cTn id="12" presetID="22" presetClass="entr" presetSubtype="1" fill="hold" grpId="0" nodeType="afterEffect">
                                  <p:stCondLst>
                                    <p:cond delay="0"/>
                                  </p:stCondLst>
                                  <p:childTnLst>
                                    <p:set>
                                      <p:cBhvr>
                                        <p:cTn id="13" dur="1" fill="hold">
                                          <p:stCondLst>
                                            <p:cond delay="0"/>
                                          </p:stCondLst>
                                        </p:cTn>
                                        <p:tgtEl>
                                          <p:spTgt spid="821298"/>
                                        </p:tgtEl>
                                        <p:attrNameLst>
                                          <p:attrName>style.visibility</p:attrName>
                                        </p:attrNameLst>
                                      </p:cBhvr>
                                      <p:to>
                                        <p:strVal val="visible"/>
                                      </p:to>
                                    </p:set>
                                    <p:animEffect transition="in" filter="wipe(up)">
                                      <p:cBhvr>
                                        <p:cTn id="14" dur="500"/>
                                        <p:tgtEl>
                                          <p:spTgt spid="821298"/>
                                        </p:tgtEl>
                                      </p:cBhvr>
                                    </p:animEffec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821294"/>
                                        </p:tgtEl>
                                        <p:attrNameLst>
                                          <p:attrName>style.visibility</p:attrName>
                                        </p:attrNameLst>
                                      </p:cBhvr>
                                      <p:to>
                                        <p:strVal val="visible"/>
                                      </p:to>
                                    </p:set>
                                  </p:childTnLst>
                                </p:cTn>
                              </p:par>
                            </p:childTnLst>
                          </p:cTn>
                        </p:par>
                        <p:par>
                          <p:cTn id="19" fill="hold" nodeType="afterGroup">
                            <p:stCondLst>
                              <p:cond delay="0"/>
                            </p:stCondLst>
                            <p:childTnLst>
                              <p:par>
                                <p:cTn id="20" presetID="22" presetClass="entr" presetSubtype="8" fill="hold" grpId="0" nodeType="afterEffect">
                                  <p:stCondLst>
                                    <p:cond delay="0"/>
                                  </p:stCondLst>
                                  <p:childTnLst>
                                    <p:set>
                                      <p:cBhvr>
                                        <p:cTn id="21" dur="1" fill="hold">
                                          <p:stCondLst>
                                            <p:cond delay="0"/>
                                          </p:stCondLst>
                                        </p:cTn>
                                        <p:tgtEl>
                                          <p:spTgt spid="821288"/>
                                        </p:tgtEl>
                                        <p:attrNameLst>
                                          <p:attrName>style.visibility</p:attrName>
                                        </p:attrNameLst>
                                      </p:cBhvr>
                                      <p:to>
                                        <p:strVal val="visible"/>
                                      </p:to>
                                    </p:set>
                                    <p:animEffect transition="in" filter="wipe(left)">
                                      <p:cBhvr>
                                        <p:cTn id="22" dur="500"/>
                                        <p:tgtEl>
                                          <p:spTgt spid="821288"/>
                                        </p:tgtEl>
                                      </p:cBhvr>
                                    </p:animEffect>
                                  </p:childTnLst>
                                </p:cTn>
                              </p:par>
                            </p:childTnLst>
                          </p:cTn>
                        </p:par>
                        <p:par>
                          <p:cTn id="23" fill="hold" nodeType="afterGroup">
                            <p:stCondLst>
                              <p:cond delay="500"/>
                            </p:stCondLst>
                            <p:childTnLst>
                              <p:par>
                                <p:cTn id="24" presetID="22" presetClass="entr" presetSubtype="1" fill="hold" grpId="0" nodeType="afterEffect">
                                  <p:stCondLst>
                                    <p:cond delay="0"/>
                                  </p:stCondLst>
                                  <p:childTnLst>
                                    <p:set>
                                      <p:cBhvr>
                                        <p:cTn id="25" dur="1" fill="hold">
                                          <p:stCondLst>
                                            <p:cond delay="0"/>
                                          </p:stCondLst>
                                        </p:cTn>
                                        <p:tgtEl>
                                          <p:spTgt spid="821295"/>
                                        </p:tgtEl>
                                        <p:attrNameLst>
                                          <p:attrName>style.visibility</p:attrName>
                                        </p:attrNameLst>
                                      </p:cBhvr>
                                      <p:to>
                                        <p:strVal val="visible"/>
                                      </p:to>
                                    </p:set>
                                    <p:animEffect transition="in" filter="wipe(up)">
                                      <p:cBhvr>
                                        <p:cTn id="26" dur="500"/>
                                        <p:tgtEl>
                                          <p:spTgt spid="821295"/>
                                        </p:tgtEl>
                                      </p:cBhvr>
                                    </p:animEffect>
                                  </p:childTnLst>
                                </p:cTn>
                              </p:par>
                            </p:childTnLst>
                          </p:cTn>
                        </p:par>
                      </p:childTnLst>
                    </p:cTn>
                  </p:par>
                  <p:par>
                    <p:cTn id="27" fill="hold" nodeType="clickPar">
                      <p:stCondLst>
                        <p:cond delay="indefinite"/>
                      </p:stCondLst>
                      <p:childTnLst>
                        <p:par>
                          <p:cTn id="28" fill="hold" nodeType="withGroup">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821300"/>
                                        </p:tgtEl>
                                        <p:attrNameLst>
                                          <p:attrName>style.visibility</p:attrName>
                                        </p:attrNameLst>
                                      </p:cBhvr>
                                      <p:to>
                                        <p:strVal val="visible"/>
                                      </p:to>
                                    </p:set>
                                  </p:childTnLst>
                                </p:cTn>
                              </p:par>
                            </p:childTnLst>
                          </p:cTn>
                        </p:par>
                        <p:par>
                          <p:cTn id="31" fill="hold" nodeType="afterGroup">
                            <p:stCondLst>
                              <p:cond delay="0"/>
                            </p:stCondLst>
                            <p:childTnLst>
                              <p:par>
                                <p:cTn id="32" presetID="1" presetClass="entr" presetSubtype="0" fill="hold" grpId="0" nodeType="afterEffect">
                                  <p:stCondLst>
                                    <p:cond delay="0"/>
                                  </p:stCondLst>
                                  <p:childTnLst>
                                    <p:set>
                                      <p:cBhvr>
                                        <p:cTn id="33" dur="1" fill="hold">
                                          <p:stCondLst>
                                            <p:cond delay="0"/>
                                          </p:stCondLst>
                                        </p:cTn>
                                        <p:tgtEl>
                                          <p:spTgt spid="821301"/>
                                        </p:tgtEl>
                                        <p:attrNameLst>
                                          <p:attrName>style.visibility</p:attrName>
                                        </p:attrNameLst>
                                      </p:cBhvr>
                                      <p:to>
                                        <p:strVal val="visible"/>
                                      </p:to>
                                    </p:set>
                                  </p:childTnLst>
                                </p:cTn>
                              </p:par>
                            </p:childTnLst>
                          </p:cTn>
                        </p:par>
                        <p:par>
                          <p:cTn id="34" fill="hold" nodeType="afterGroup">
                            <p:stCondLst>
                              <p:cond delay="0"/>
                            </p:stCondLst>
                            <p:childTnLst>
                              <p:par>
                                <p:cTn id="35" presetID="1" presetClass="entr" presetSubtype="0" fill="hold" grpId="0" nodeType="afterEffect">
                                  <p:stCondLst>
                                    <p:cond delay="0"/>
                                  </p:stCondLst>
                                  <p:childTnLst>
                                    <p:set>
                                      <p:cBhvr>
                                        <p:cTn id="36" dur="1" fill="hold">
                                          <p:stCondLst>
                                            <p:cond delay="0"/>
                                          </p:stCondLst>
                                        </p:cTn>
                                        <p:tgtEl>
                                          <p:spTgt spid="821315"/>
                                        </p:tgtEl>
                                        <p:attrNameLst>
                                          <p:attrName>style.visibility</p:attrName>
                                        </p:attrNameLst>
                                      </p:cBhvr>
                                      <p:to>
                                        <p:strVal val="visible"/>
                                      </p:to>
                                    </p:set>
                                  </p:childTnLst>
                                </p:cTn>
                              </p:par>
                            </p:childTnLst>
                          </p:cTn>
                        </p:par>
                      </p:childTnLst>
                    </p:cTn>
                  </p:par>
                  <p:par>
                    <p:cTn id="37" fill="hold">
                      <p:stCondLst>
                        <p:cond delay="indefinite"/>
                      </p:stCondLst>
                      <p:childTnLst>
                        <p:par>
                          <p:cTn id="38" fill="hold">
                            <p:stCondLst>
                              <p:cond delay="0"/>
                            </p:stCondLst>
                            <p:childTnLst>
                              <p:par>
                                <p:cTn id="39" presetID="10" presetClass="entr" presetSubtype="0" fill="hold" grpId="0" nodeType="clickEffect">
                                  <p:stCondLst>
                                    <p:cond delay="0"/>
                                  </p:stCondLst>
                                  <p:childTnLst>
                                    <p:set>
                                      <p:cBhvr>
                                        <p:cTn id="40" dur="1" fill="hold">
                                          <p:stCondLst>
                                            <p:cond delay="0"/>
                                          </p:stCondLst>
                                        </p:cTn>
                                        <p:tgtEl>
                                          <p:spTgt spid="2"/>
                                        </p:tgtEl>
                                        <p:attrNameLst>
                                          <p:attrName>style.visibility</p:attrName>
                                        </p:attrNameLst>
                                      </p:cBhvr>
                                      <p:to>
                                        <p:strVal val="visible"/>
                                      </p:to>
                                    </p:set>
                                    <p:animEffect transition="in" filter="fade">
                                      <p:cBhvr>
                                        <p:cTn id="41"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21293" grpId="0"/>
      <p:bldP spid="821294" grpId="0"/>
      <p:bldP spid="821295" grpId="0" animBg="1"/>
      <p:bldP spid="821298" grpId="0" animBg="1"/>
      <p:bldP spid="821300" grpId="0" animBg="1"/>
      <p:bldP spid="821301" grpId="0"/>
      <p:bldP spid="821287" grpId="0" animBg="1"/>
      <p:bldP spid="821288" grpId="0" animBg="1"/>
      <p:bldP spid="821315" grpId="0" animBg="1"/>
      <p:bldP spid="2" grpId="0"/>
    </p:bldLst>
  </p:timing>
</p:sld>
</file>

<file path=ppt/slides/slide1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5346" name="Rectangle 2"/>
          <p:cNvSpPr>
            <a:spLocks noGrp="1" noChangeArrowheads="1"/>
          </p:cNvSpPr>
          <p:nvPr>
            <p:ph type="title"/>
          </p:nvPr>
        </p:nvSpPr>
        <p:spPr>
          <a:xfrm>
            <a:off x="0" y="609600"/>
            <a:ext cx="9144000" cy="1143000"/>
          </a:xfrm>
        </p:spPr>
        <p:txBody>
          <a:bodyPr/>
          <a:lstStyle/>
          <a:p>
            <a:pPr eaLnBrk="1" hangingPunct="1"/>
            <a:r>
              <a:rPr lang="en-US" altLang="en-US"/>
              <a:t>Uncertainties expressible with p-boxes</a:t>
            </a:r>
          </a:p>
        </p:txBody>
      </p:sp>
      <p:sp>
        <p:nvSpPr>
          <p:cNvPr id="185347" name="Rectangle 3"/>
          <p:cNvSpPr>
            <a:spLocks noGrp="1" noChangeArrowheads="1"/>
          </p:cNvSpPr>
          <p:nvPr>
            <p:ph type="body" idx="1"/>
          </p:nvPr>
        </p:nvSpPr>
        <p:spPr>
          <a:xfrm>
            <a:off x="685800" y="1981200"/>
            <a:ext cx="8305800" cy="4876800"/>
          </a:xfrm>
        </p:spPr>
        <p:txBody>
          <a:bodyPr/>
          <a:lstStyle/>
          <a:p>
            <a:pPr eaLnBrk="1" hangingPunct="1">
              <a:lnSpc>
                <a:spcPct val="90000"/>
              </a:lnSpc>
            </a:pPr>
            <a:r>
              <a:rPr lang="en-US" altLang="en-US"/>
              <a:t>Sampling uncertainty (from small </a:t>
            </a:r>
            <a:r>
              <a:rPr lang="en-US" altLang="en-US" i="1"/>
              <a:t>N</a:t>
            </a:r>
            <a:r>
              <a:rPr lang="en-US" altLang="en-US"/>
              <a:t>)</a:t>
            </a:r>
          </a:p>
          <a:p>
            <a:pPr lvl="1" eaLnBrk="1" hangingPunct="1">
              <a:lnSpc>
                <a:spcPct val="90000"/>
              </a:lnSpc>
            </a:pPr>
            <a:r>
              <a:rPr lang="en-US" altLang="en-US">
                <a:solidFill>
                  <a:srgbClr val="009900"/>
                </a:solidFill>
              </a:rPr>
              <a:t>Distributional confidence bands, confidence boxes</a:t>
            </a:r>
          </a:p>
          <a:p>
            <a:pPr lvl="4" eaLnBrk="1" hangingPunct="1">
              <a:lnSpc>
                <a:spcPct val="90000"/>
              </a:lnSpc>
            </a:pPr>
            <a:endParaRPr lang="en-US" altLang="en-US" sz="1200">
              <a:solidFill>
                <a:srgbClr val="00FF00"/>
              </a:solidFill>
            </a:endParaRPr>
          </a:p>
          <a:p>
            <a:pPr eaLnBrk="1" hangingPunct="1">
              <a:lnSpc>
                <a:spcPct val="90000"/>
              </a:lnSpc>
            </a:pPr>
            <a:r>
              <a:rPr lang="en-US" altLang="en-US"/>
              <a:t>Measurement incertitude</a:t>
            </a:r>
          </a:p>
          <a:p>
            <a:pPr lvl="1" eaLnBrk="1" hangingPunct="1">
              <a:lnSpc>
                <a:spcPct val="90000"/>
              </a:lnSpc>
            </a:pPr>
            <a:r>
              <a:rPr lang="en-US" altLang="en-US">
                <a:solidFill>
                  <a:srgbClr val="009900"/>
                </a:solidFill>
              </a:rPr>
              <a:t>Plus-minus ranges, censoring intervals</a:t>
            </a:r>
          </a:p>
          <a:p>
            <a:pPr lvl="4" eaLnBrk="1" hangingPunct="1">
              <a:lnSpc>
                <a:spcPct val="90000"/>
              </a:lnSpc>
            </a:pPr>
            <a:endParaRPr lang="en-US" altLang="en-US" sz="1200">
              <a:solidFill>
                <a:srgbClr val="00FF00"/>
              </a:solidFill>
            </a:endParaRPr>
          </a:p>
          <a:p>
            <a:pPr eaLnBrk="1" hangingPunct="1">
              <a:lnSpc>
                <a:spcPct val="90000"/>
              </a:lnSpc>
            </a:pPr>
            <a:r>
              <a:rPr lang="en-US" altLang="en-US"/>
              <a:t>Uncertainty about distribution shape</a:t>
            </a:r>
          </a:p>
          <a:p>
            <a:pPr lvl="1" eaLnBrk="1" hangingPunct="1">
              <a:lnSpc>
                <a:spcPct val="90000"/>
              </a:lnSpc>
            </a:pPr>
            <a:r>
              <a:rPr lang="en-US" altLang="en-US">
                <a:solidFill>
                  <a:srgbClr val="009900"/>
                </a:solidFill>
              </a:rPr>
              <a:t>Constraints (non-parametric p-boxes)</a:t>
            </a:r>
          </a:p>
          <a:p>
            <a:pPr lvl="4" eaLnBrk="1" hangingPunct="1">
              <a:lnSpc>
                <a:spcPct val="90000"/>
              </a:lnSpc>
            </a:pPr>
            <a:endParaRPr lang="en-US" altLang="en-US" sz="1200"/>
          </a:p>
          <a:p>
            <a:pPr eaLnBrk="1" hangingPunct="1">
              <a:lnSpc>
                <a:spcPct val="90000"/>
              </a:lnSpc>
            </a:pPr>
            <a:r>
              <a:rPr lang="en-US" altLang="en-US"/>
              <a:t>Surrogacy uncertainty (have </a:t>
            </a:r>
            <a:r>
              <a:rPr lang="en-US" altLang="en-US" i="1"/>
              <a:t>X</a:t>
            </a:r>
            <a:r>
              <a:rPr lang="en-US" altLang="en-US"/>
              <a:t> but want </a:t>
            </a:r>
            <a:r>
              <a:rPr lang="en-US" altLang="en-US" i="1"/>
              <a:t>Y</a:t>
            </a:r>
            <a:r>
              <a:rPr lang="en-US" altLang="en-US"/>
              <a:t>)</a:t>
            </a:r>
          </a:p>
          <a:p>
            <a:pPr lvl="1" eaLnBrk="1" hangingPunct="1">
              <a:lnSpc>
                <a:spcPct val="90000"/>
              </a:lnSpc>
            </a:pPr>
            <a:r>
              <a:rPr lang="en-US" altLang="en-US">
                <a:solidFill>
                  <a:srgbClr val="009900"/>
                </a:solidFill>
              </a:rPr>
              <a:t>Modeling</a:t>
            </a:r>
          </a:p>
        </p:txBody>
      </p:sp>
      <p:sp>
        <p:nvSpPr>
          <p:cNvPr id="185348" name="Text Box 5"/>
          <p:cNvSpPr txBox="1">
            <a:spLocks noChangeArrowheads="1"/>
          </p:cNvSpPr>
          <p:nvPr/>
        </p:nvSpPr>
        <p:spPr bwMode="auto">
          <a:xfrm>
            <a:off x="9144000" y="1905000"/>
            <a:ext cx="10253663"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3200">
                <a:latin typeface="Times New Roman" panose="02020603050405020304" pitchFamily="18" charset="0"/>
              </a:rPr>
              <a:t>Demographic uncertainty (integrality of data in discrete data) </a:t>
            </a:r>
          </a:p>
        </p:txBody>
      </p:sp>
    </p:spTree>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8" name="Rectangle 2"/>
          <p:cNvSpPr>
            <a:spLocks noGrp="1" noChangeArrowheads="1"/>
          </p:cNvSpPr>
          <p:nvPr>
            <p:ph type="title"/>
          </p:nvPr>
        </p:nvSpPr>
        <p:spPr/>
        <p:txBody>
          <a:bodyPr/>
          <a:lstStyle/>
          <a:p>
            <a:pPr eaLnBrk="1" hangingPunct="1">
              <a:defRPr/>
            </a:pPr>
            <a:r>
              <a:rPr lang="en-US"/>
              <a:t>What is probability?</a:t>
            </a:r>
          </a:p>
        </p:txBody>
      </p:sp>
      <p:sp>
        <p:nvSpPr>
          <p:cNvPr id="30723" name="Rectangle 3"/>
          <p:cNvSpPr>
            <a:spLocks noGrp="1" noChangeArrowheads="1"/>
          </p:cNvSpPr>
          <p:nvPr>
            <p:ph type="body" idx="1"/>
          </p:nvPr>
        </p:nvSpPr>
        <p:spPr>
          <a:xfrm>
            <a:off x="685800" y="1981200"/>
            <a:ext cx="8001000" cy="4114800"/>
          </a:xfrm>
        </p:spPr>
        <p:txBody>
          <a:bodyPr/>
          <a:lstStyle/>
          <a:p>
            <a:pPr eaLnBrk="1" hangingPunct="1"/>
            <a:r>
              <a:rPr lang="en-US" altLang="en-US"/>
              <a:t>The frequentist view is that the probability of an event is its </a:t>
            </a:r>
            <a:r>
              <a:rPr lang="en-US" altLang="en-US" i="1">
                <a:solidFill>
                  <a:srgbClr val="FF0000"/>
                </a:solidFill>
              </a:rPr>
              <a:t>frequency</a:t>
            </a:r>
            <a:r>
              <a:rPr lang="en-US" altLang="en-US"/>
              <a:t> given a long sequence of independent trials</a:t>
            </a:r>
            <a:r>
              <a:rPr lang="en-US" altLang="en-US" i="1"/>
              <a:t> </a:t>
            </a:r>
          </a:p>
          <a:p>
            <a:pPr lvl="4" eaLnBrk="1" hangingPunct="1"/>
            <a:endParaRPr lang="en-US" altLang="en-US" i="1"/>
          </a:p>
          <a:p>
            <a:pPr eaLnBrk="1" hangingPunct="1"/>
            <a:r>
              <a:rPr lang="en-US" altLang="en-US"/>
              <a:t>The subjectivist view is that probability of an event is the </a:t>
            </a:r>
            <a:r>
              <a:rPr lang="en-US" altLang="en-US" i="1">
                <a:solidFill>
                  <a:srgbClr val="FF0000"/>
                </a:solidFill>
              </a:rPr>
              <a:t>degree of belief</a:t>
            </a:r>
            <a:r>
              <a:rPr lang="en-US" altLang="en-US"/>
              <a:t> that a person has that the event will occur</a:t>
            </a:r>
          </a:p>
          <a:p>
            <a:pPr lvl="4" eaLnBrk="1" hangingPunct="1"/>
            <a:endParaRPr lang="en-US" altLang="en-US"/>
          </a:p>
          <a:p>
            <a:pPr eaLnBrk="1" hangingPunct="1"/>
            <a:r>
              <a:rPr lang="en-US" altLang="en-US" i="1"/>
              <a:t>Don’t confuse or mix these ideas</a:t>
            </a:r>
          </a:p>
          <a:p>
            <a:pPr eaLnBrk="1" hangingPunct="1"/>
            <a:endParaRPr lang="en-US" altLang="en-US"/>
          </a:p>
        </p:txBody>
      </p:sp>
    </p:spTree>
    <p:extLst>
      <p:ext uri="{BB962C8B-B14F-4D97-AF65-F5344CB8AC3E}">
        <p14:creationId xmlns:p14="http://schemas.microsoft.com/office/powerpoint/2010/main" val="85685730"/>
      </p:ext>
    </p:extLst>
  </p:cSld>
  <p:clrMapOvr>
    <a:masterClrMapping/>
  </p:clrMapOvr>
</p:sld>
</file>

<file path=ppt/slides/slide1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6370" name="Rectangle 2"/>
          <p:cNvSpPr>
            <a:spLocks noGrp="1" noChangeArrowheads="1"/>
          </p:cNvSpPr>
          <p:nvPr>
            <p:ph type="title"/>
          </p:nvPr>
        </p:nvSpPr>
        <p:spPr/>
        <p:txBody>
          <a:bodyPr/>
          <a:lstStyle/>
          <a:p>
            <a:r>
              <a:rPr lang="en-US" altLang="en-US"/>
              <a:t>Modeling for surrogacy</a:t>
            </a:r>
          </a:p>
        </p:txBody>
      </p:sp>
      <p:sp>
        <p:nvSpPr>
          <p:cNvPr id="186371" name="Rectangle 3"/>
          <p:cNvSpPr>
            <a:spLocks noGrp="1" noChangeArrowheads="1"/>
          </p:cNvSpPr>
          <p:nvPr>
            <p:ph type="body" idx="1"/>
          </p:nvPr>
        </p:nvSpPr>
        <p:spPr/>
        <p:txBody>
          <a:bodyPr/>
          <a:lstStyle/>
          <a:p>
            <a:r>
              <a:rPr lang="en-US" altLang="en-US"/>
              <a:t>Sometimes you </a:t>
            </a:r>
            <a:r>
              <a:rPr lang="en-US" altLang="en-US" i="1"/>
              <a:t>correct</a:t>
            </a:r>
            <a:r>
              <a:rPr lang="en-US" altLang="en-US"/>
              <a:t> the best estimate</a:t>
            </a:r>
          </a:p>
          <a:p>
            <a:pPr lvl="1"/>
            <a:r>
              <a:rPr lang="en-US" altLang="en-US">
                <a:solidFill>
                  <a:srgbClr val="009900"/>
                </a:solidFill>
              </a:rPr>
              <a:t>Subtract the weight of the dish when they charge for salad in the cafeteria </a:t>
            </a:r>
            <a:r>
              <a:rPr lang="en-US" altLang="en-US">
                <a:solidFill>
                  <a:schemeClr val="folHlink"/>
                </a:solidFill>
              </a:rPr>
              <a:t>(+)</a:t>
            </a:r>
          </a:p>
          <a:p>
            <a:pPr lvl="1"/>
            <a:r>
              <a:rPr lang="en-US" altLang="en-US">
                <a:solidFill>
                  <a:srgbClr val="009900"/>
                </a:solidFill>
              </a:rPr>
              <a:t>Sulfur hexafluoride is worth so much CO</a:t>
            </a:r>
            <a:r>
              <a:rPr lang="en-US" altLang="en-US" baseline="-25000">
                <a:solidFill>
                  <a:srgbClr val="009900"/>
                </a:solidFill>
              </a:rPr>
              <a:t>2 </a:t>
            </a:r>
            <a:r>
              <a:rPr lang="en-US" altLang="en-US">
                <a:solidFill>
                  <a:schemeClr val="folHlink"/>
                </a:solidFill>
              </a:rPr>
              <a:t>(</a:t>
            </a:r>
            <a:r>
              <a:rPr lang="en-US" altLang="en-US">
                <a:solidFill>
                  <a:schemeClr val="folHlink"/>
                </a:solidFill>
                <a:sym typeface="Symbol" panose="05050102010706020507" pitchFamily="18" charset="2"/>
              </a:rPr>
              <a:t></a:t>
            </a:r>
            <a:r>
              <a:rPr lang="en-US" altLang="en-US">
                <a:solidFill>
                  <a:schemeClr val="folHlink"/>
                </a:solidFill>
              </a:rPr>
              <a:t>)</a:t>
            </a:r>
          </a:p>
          <a:p>
            <a:pPr lvl="4"/>
            <a:endParaRPr lang="en-US" altLang="en-US" sz="800"/>
          </a:p>
          <a:p>
            <a:r>
              <a:rPr lang="en-US" altLang="en-US"/>
              <a:t>If you’re not sure exactly how, then you should </a:t>
            </a:r>
            <a:r>
              <a:rPr lang="en-US" altLang="en-US" i="1">
                <a:solidFill>
                  <a:srgbClr val="FF0000"/>
                </a:solidFill>
              </a:rPr>
              <a:t>widen the uncertainty</a:t>
            </a:r>
          </a:p>
        </p:txBody>
      </p:sp>
      <p:sp>
        <p:nvSpPr>
          <p:cNvPr id="186372" name="Freeform 4"/>
          <p:cNvSpPr>
            <a:spLocks/>
          </p:cNvSpPr>
          <p:nvPr/>
        </p:nvSpPr>
        <p:spPr bwMode="auto">
          <a:xfrm flipV="1">
            <a:off x="5538788" y="5257800"/>
            <a:ext cx="2362200" cy="1289050"/>
          </a:xfrm>
          <a:custGeom>
            <a:avLst/>
            <a:gdLst>
              <a:gd name="T0" fmla="*/ 2147483647 w 3600"/>
              <a:gd name="T1" fmla="*/ 2147483647 h 7777"/>
              <a:gd name="T2" fmla="*/ 2147483647 w 3600"/>
              <a:gd name="T3" fmla="*/ 2147483647 h 7777"/>
              <a:gd name="T4" fmla="*/ 2147483647 w 3600"/>
              <a:gd name="T5" fmla="*/ 2147483647 h 7777"/>
              <a:gd name="T6" fmla="*/ 2147483647 w 3600"/>
              <a:gd name="T7" fmla="*/ 2147483647 h 7777"/>
              <a:gd name="T8" fmla="*/ 2147483647 w 3600"/>
              <a:gd name="T9" fmla="*/ 2147483647 h 7777"/>
              <a:gd name="T10" fmla="*/ 2147483647 w 3600"/>
              <a:gd name="T11" fmla="*/ 2147483647 h 7777"/>
              <a:gd name="T12" fmla="*/ 2147483647 w 3600"/>
              <a:gd name="T13" fmla="*/ 2147483647 h 7777"/>
              <a:gd name="T14" fmla="*/ 2147483647 w 3600"/>
              <a:gd name="T15" fmla="*/ 2147483647 h 7777"/>
              <a:gd name="T16" fmla="*/ 2147483647 w 3600"/>
              <a:gd name="T17" fmla="*/ 2147483647 h 7777"/>
              <a:gd name="T18" fmla="*/ 2147483647 w 3600"/>
              <a:gd name="T19" fmla="*/ 2147483647 h 7777"/>
              <a:gd name="T20" fmla="*/ 2147483647 w 3600"/>
              <a:gd name="T21" fmla="*/ 2147483647 h 7777"/>
              <a:gd name="T22" fmla="*/ 2147483647 w 3600"/>
              <a:gd name="T23" fmla="*/ 2147483647 h 7777"/>
              <a:gd name="T24" fmla="*/ 2147483647 w 3600"/>
              <a:gd name="T25" fmla="*/ 2147483647 h 7777"/>
              <a:gd name="T26" fmla="*/ 2147483647 w 3600"/>
              <a:gd name="T27" fmla="*/ 2147483647 h 7777"/>
              <a:gd name="T28" fmla="*/ 2147483647 w 3600"/>
              <a:gd name="T29" fmla="*/ 2147483647 h 7777"/>
              <a:gd name="T30" fmla="*/ 2147483647 w 3600"/>
              <a:gd name="T31" fmla="*/ 2147483647 h 7777"/>
              <a:gd name="T32" fmla="*/ 2147483647 w 3600"/>
              <a:gd name="T33" fmla="*/ 2147483647 h 7777"/>
              <a:gd name="T34" fmla="*/ 2147483647 w 3600"/>
              <a:gd name="T35" fmla="*/ 2147483647 h 7777"/>
              <a:gd name="T36" fmla="*/ 2147483647 w 3600"/>
              <a:gd name="T37" fmla="*/ 2147483647 h 7777"/>
              <a:gd name="T38" fmla="*/ 2147483647 w 3600"/>
              <a:gd name="T39" fmla="*/ 2147483647 h 7777"/>
              <a:gd name="T40" fmla="*/ 2147483647 w 3600"/>
              <a:gd name="T41" fmla="*/ 2147483647 h 7777"/>
              <a:gd name="T42" fmla="*/ 2147483647 w 3600"/>
              <a:gd name="T43" fmla="*/ 2147483647 h 7777"/>
              <a:gd name="T44" fmla="*/ 2147483647 w 3600"/>
              <a:gd name="T45" fmla="*/ 2147483647 h 7777"/>
              <a:gd name="T46" fmla="*/ 2147483647 w 3600"/>
              <a:gd name="T47" fmla="*/ 2147483647 h 7777"/>
              <a:gd name="T48" fmla="*/ 2147483647 w 3600"/>
              <a:gd name="T49" fmla="*/ 2147483647 h 7777"/>
              <a:gd name="T50" fmla="*/ 2147483647 w 3600"/>
              <a:gd name="T51" fmla="*/ 2147483647 h 7777"/>
              <a:gd name="T52" fmla="*/ 2147483647 w 3600"/>
              <a:gd name="T53" fmla="*/ 2147483647 h 7777"/>
              <a:gd name="T54" fmla="*/ 2147483647 w 3600"/>
              <a:gd name="T55" fmla="*/ 2147483647 h 7777"/>
              <a:gd name="T56" fmla="*/ 2147483647 w 3600"/>
              <a:gd name="T57" fmla="*/ 2147483647 h 7777"/>
              <a:gd name="T58" fmla="*/ 2147483647 w 3600"/>
              <a:gd name="T59" fmla="*/ 2147483647 h 7777"/>
              <a:gd name="T60" fmla="*/ 2147483647 w 3600"/>
              <a:gd name="T61" fmla="*/ 2147483647 h 7777"/>
              <a:gd name="T62" fmla="*/ 2147483647 w 3600"/>
              <a:gd name="T63" fmla="*/ 2147483647 h 7777"/>
              <a:gd name="T64" fmla="*/ 2147483647 w 3600"/>
              <a:gd name="T65" fmla="*/ 2147483647 h 7777"/>
              <a:gd name="T66" fmla="*/ 2147483647 w 3600"/>
              <a:gd name="T67" fmla="*/ 2147483647 h 7777"/>
              <a:gd name="T68" fmla="*/ 2147483647 w 3600"/>
              <a:gd name="T69" fmla="*/ 2147483647 h 7777"/>
              <a:gd name="T70" fmla="*/ 2147483647 w 3600"/>
              <a:gd name="T71" fmla="*/ 2147483647 h 7777"/>
              <a:gd name="T72" fmla="*/ 2147483647 w 3600"/>
              <a:gd name="T73" fmla="*/ 2147483647 h 7777"/>
              <a:gd name="T74" fmla="*/ 2147483647 w 3600"/>
              <a:gd name="T75" fmla="*/ 2147483647 h 7777"/>
              <a:gd name="T76" fmla="*/ 2147483647 w 3600"/>
              <a:gd name="T77" fmla="*/ 2147483647 h 7777"/>
              <a:gd name="T78" fmla="*/ 2147483647 w 3600"/>
              <a:gd name="T79" fmla="*/ 2147483647 h 7777"/>
              <a:gd name="T80" fmla="*/ 2147483647 w 3600"/>
              <a:gd name="T81" fmla="*/ 2147483647 h 7777"/>
              <a:gd name="T82" fmla="*/ 2147483647 w 3600"/>
              <a:gd name="T83" fmla="*/ 2147483647 h 7777"/>
              <a:gd name="T84" fmla="*/ 2147483647 w 3600"/>
              <a:gd name="T85" fmla="*/ 2147483647 h 7777"/>
              <a:gd name="T86" fmla="*/ 2147483647 w 3600"/>
              <a:gd name="T87" fmla="*/ 2147483647 h 7777"/>
              <a:gd name="T88" fmla="*/ 2147483647 w 3600"/>
              <a:gd name="T89" fmla="*/ 2147483647 h 7777"/>
              <a:gd name="T90" fmla="*/ 2147483647 w 3600"/>
              <a:gd name="T91" fmla="*/ 2147483647 h 7777"/>
              <a:gd name="T92" fmla="*/ 2147483647 w 3600"/>
              <a:gd name="T93" fmla="*/ 2147483647 h 7777"/>
              <a:gd name="T94" fmla="*/ 2147483647 w 3600"/>
              <a:gd name="T95" fmla="*/ 2147483647 h 7777"/>
              <a:gd name="T96" fmla="*/ 2147483647 w 3600"/>
              <a:gd name="T97" fmla="*/ 2147483647 h 7777"/>
              <a:gd name="T98" fmla="*/ 2147483647 w 3600"/>
              <a:gd name="T99" fmla="*/ 2147483647 h 7777"/>
              <a:gd name="T100" fmla="*/ 2147483647 w 3600"/>
              <a:gd name="T101" fmla="*/ 2147483647 h 7777"/>
              <a:gd name="T102" fmla="*/ 2147483647 w 3600"/>
              <a:gd name="T103" fmla="*/ 2147483647 h 7777"/>
              <a:gd name="T104" fmla="*/ 2147483647 w 3600"/>
              <a:gd name="T105" fmla="*/ 2147483647 h 7777"/>
              <a:gd name="T106" fmla="*/ 2147483647 w 3600"/>
              <a:gd name="T107" fmla="*/ 2147483647 h 7777"/>
              <a:gd name="T108" fmla="*/ 2147483647 w 3600"/>
              <a:gd name="T109" fmla="*/ 2147483647 h 7777"/>
              <a:gd name="T110" fmla="*/ 2147483647 w 3600"/>
              <a:gd name="T111" fmla="*/ 2147483647 h 7777"/>
              <a:gd name="T112" fmla="*/ 2147483647 w 3600"/>
              <a:gd name="T113" fmla="*/ 2147483647 h 7777"/>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3600"/>
              <a:gd name="T172" fmla="*/ 0 h 7777"/>
              <a:gd name="T173" fmla="*/ 3600 w 3600"/>
              <a:gd name="T174" fmla="*/ 7777 h 7777"/>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3600" h="7777">
                <a:moveTo>
                  <a:pt x="0" y="0"/>
                </a:moveTo>
                <a:lnTo>
                  <a:pt x="0" y="0"/>
                </a:lnTo>
                <a:lnTo>
                  <a:pt x="0" y="77"/>
                </a:lnTo>
                <a:lnTo>
                  <a:pt x="170" y="77"/>
                </a:lnTo>
                <a:lnTo>
                  <a:pt x="170" y="155"/>
                </a:lnTo>
                <a:lnTo>
                  <a:pt x="355" y="155"/>
                </a:lnTo>
                <a:lnTo>
                  <a:pt x="355" y="233"/>
                </a:lnTo>
                <a:lnTo>
                  <a:pt x="472" y="233"/>
                </a:lnTo>
                <a:lnTo>
                  <a:pt x="472" y="311"/>
                </a:lnTo>
                <a:lnTo>
                  <a:pt x="561" y="311"/>
                </a:lnTo>
                <a:lnTo>
                  <a:pt x="561" y="388"/>
                </a:lnTo>
                <a:lnTo>
                  <a:pt x="632" y="388"/>
                </a:lnTo>
                <a:lnTo>
                  <a:pt x="632" y="466"/>
                </a:lnTo>
                <a:lnTo>
                  <a:pt x="694" y="466"/>
                </a:lnTo>
                <a:lnTo>
                  <a:pt x="694" y="544"/>
                </a:lnTo>
                <a:lnTo>
                  <a:pt x="747" y="544"/>
                </a:lnTo>
                <a:lnTo>
                  <a:pt x="747" y="622"/>
                </a:lnTo>
                <a:lnTo>
                  <a:pt x="795" y="622"/>
                </a:lnTo>
                <a:lnTo>
                  <a:pt x="795" y="699"/>
                </a:lnTo>
                <a:lnTo>
                  <a:pt x="839" y="699"/>
                </a:lnTo>
                <a:lnTo>
                  <a:pt x="839" y="777"/>
                </a:lnTo>
                <a:lnTo>
                  <a:pt x="879" y="777"/>
                </a:lnTo>
                <a:lnTo>
                  <a:pt x="879" y="855"/>
                </a:lnTo>
                <a:lnTo>
                  <a:pt x="916" y="855"/>
                </a:lnTo>
                <a:lnTo>
                  <a:pt x="916" y="933"/>
                </a:lnTo>
                <a:lnTo>
                  <a:pt x="951" y="933"/>
                </a:lnTo>
                <a:lnTo>
                  <a:pt x="951" y="1011"/>
                </a:lnTo>
                <a:lnTo>
                  <a:pt x="984" y="1011"/>
                </a:lnTo>
                <a:lnTo>
                  <a:pt x="984" y="1088"/>
                </a:lnTo>
                <a:lnTo>
                  <a:pt x="1016" y="1088"/>
                </a:lnTo>
                <a:lnTo>
                  <a:pt x="1016" y="1166"/>
                </a:lnTo>
                <a:lnTo>
                  <a:pt x="1046" y="1166"/>
                </a:lnTo>
                <a:lnTo>
                  <a:pt x="1046" y="1244"/>
                </a:lnTo>
                <a:lnTo>
                  <a:pt x="1074" y="1244"/>
                </a:lnTo>
                <a:lnTo>
                  <a:pt x="1074" y="1322"/>
                </a:lnTo>
                <a:lnTo>
                  <a:pt x="1101" y="1322"/>
                </a:lnTo>
                <a:lnTo>
                  <a:pt x="1101" y="1399"/>
                </a:lnTo>
                <a:lnTo>
                  <a:pt x="1128" y="1399"/>
                </a:lnTo>
                <a:lnTo>
                  <a:pt x="1128" y="1477"/>
                </a:lnTo>
                <a:lnTo>
                  <a:pt x="1153" y="1477"/>
                </a:lnTo>
                <a:lnTo>
                  <a:pt x="1153" y="1555"/>
                </a:lnTo>
                <a:lnTo>
                  <a:pt x="1178" y="1555"/>
                </a:lnTo>
                <a:lnTo>
                  <a:pt x="1178" y="1633"/>
                </a:lnTo>
                <a:lnTo>
                  <a:pt x="1202" y="1633"/>
                </a:lnTo>
                <a:lnTo>
                  <a:pt x="1202" y="1710"/>
                </a:lnTo>
                <a:lnTo>
                  <a:pt x="1225" y="1710"/>
                </a:lnTo>
                <a:lnTo>
                  <a:pt x="1225" y="1788"/>
                </a:lnTo>
                <a:lnTo>
                  <a:pt x="1248" y="1788"/>
                </a:lnTo>
                <a:lnTo>
                  <a:pt x="1248" y="1866"/>
                </a:lnTo>
                <a:lnTo>
                  <a:pt x="1270" y="1866"/>
                </a:lnTo>
                <a:lnTo>
                  <a:pt x="1270" y="1944"/>
                </a:lnTo>
                <a:lnTo>
                  <a:pt x="1291" y="1944"/>
                </a:lnTo>
                <a:lnTo>
                  <a:pt x="1291" y="2022"/>
                </a:lnTo>
                <a:lnTo>
                  <a:pt x="1312" y="2022"/>
                </a:lnTo>
                <a:lnTo>
                  <a:pt x="1312" y="2099"/>
                </a:lnTo>
                <a:lnTo>
                  <a:pt x="1333" y="2099"/>
                </a:lnTo>
                <a:lnTo>
                  <a:pt x="1333" y="2177"/>
                </a:lnTo>
                <a:lnTo>
                  <a:pt x="1354" y="2177"/>
                </a:lnTo>
                <a:lnTo>
                  <a:pt x="1354" y="2255"/>
                </a:lnTo>
                <a:lnTo>
                  <a:pt x="1374" y="2255"/>
                </a:lnTo>
                <a:lnTo>
                  <a:pt x="1374" y="2333"/>
                </a:lnTo>
                <a:lnTo>
                  <a:pt x="1393" y="2333"/>
                </a:lnTo>
                <a:lnTo>
                  <a:pt x="1393" y="2410"/>
                </a:lnTo>
                <a:lnTo>
                  <a:pt x="1413" y="2410"/>
                </a:lnTo>
                <a:lnTo>
                  <a:pt x="1413" y="2488"/>
                </a:lnTo>
                <a:lnTo>
                  <a:pt x="1432" y="2488"/>
                </a:lnTo>
                <a:lnTo>
                  <a:pt x="1432" y="2566"/>
                </a:lnTo>
                <a:lnTo>
                  <a:pt x="1451" y="2566"/>
                </a:lnTo>
                <a:lnTo>
                  <a:pt x="1451" y="2644"/>
                </a:lnTo>
                <a:lnTo>
                  <a:pt x="1469" y="2644"/>
                </a:lnTo>
                <a:lnTo>
                  <a:pt x="1469" y="2721"/>
                </a:lnTo>
                <a:lnTo>
                  <a:pt x="1488" y="2721"/>
                </a:lnTo>
                <a:lnTo>
                  <a:pt x="1488" y="2799"/>
                </a:lnTo>
                <a:lnTo>
                  <a:pt x="1506" y="2799"/>
                </a:lnTo>
                <a:lnTo>
                  <a:pt x="1506" y="2877"/>
                </a:lnTo>
                <a:lnTo>
                  <a:pt x="1524" y="2877"/>
                </a:lnTo>
                <a:lnTo>
                  <a:pt x="1524" y="2955"/>
                </a:lnTo>
                <a:lnTo>
                  <a:pt x="1542" y="2955"/>
                </a:lnTo>
                <a:lnTo>
                  <a:pt x="1542" y="3033"/>
                </a:lnTo>
                <a:lnTo>
                  <a:pt x="1560" y="3033"/>
                </a:lnTo>
                <a:lnTo>
                  <a:pt x="1560" y="3110"/>
                </a:lnTo>
                <a:lnTo>
                  <a:pt x="1577" y="3110"/>
                </a:lnTo>
                <a:lnTo>
                  <a:pt x="1577" y="3188"/>
                </a:lnTo>
                <a:lnTo>
                  <a:pt x="1595" y="3188"/>
                </a:lnTo>
                <a:lnTo>
                  <a:pt x="1595" y="3266"/>
                </a:lnTo>
                <a:lnTo>
                  <a:pt x="1612" y="3266"/>
                </a:lnTo>
                <a:lnTo>
                  <a:pt x="1612" y="3344"/>
                </a:lnTo>
                <a:lnTo>
                  <a:pt x="1629" y="3344"/>
                </a:lnTo>
                <a:lnTo>
                  <a:pt x="1629" y="3421"/>
                </a:lnTo>
                <a:lnTo>
                  <a:pt x="1647" y="3421"/>
                </a:lnTo>
                <a:lnTo>
                  <a:pt x="1647" y="3499"/>
                </a:lnTo>
                <a:lnTo>
                  <a:pt x="1664" y="3499"/>
                </a:lnTo>
                <a:lnTo>
                  <a:pt x="1664" y="3577"/>
                </a:lnTo>
                <a:lnTo>
                  <a:pt x="1681" y="3577"/>
                </a:lnTo>
                <a:lnTo>
                  <a:pt x="1681" y="3655"/>
                </a:lnTo>
                <a:lnTo>
                  <a:pt x="1698" y="3655"/>
                </a:lnTo>
                <a:lnTo>
                  <a:pt x="1698" y="3732"/>
                </a:lnTo>
                <a:lnTo>
                  <a:pt x="1715" y="3732"/>
                </a:lnTo>
                <a:lnTo>
                  <a:pt x="1715" y="3810"/>
                </a:lnTo>
                <a:lnTo>
                  <a:pt x="1732" y="3810"/>
                </a:lnTo>
                <a:lnTo>
                  <a:pt x="1732" y="3888"/>
                </a:lnTo>
                <a:lnTo>
                  <a:pt x="1749" y="3888"/>
                </a:lnTo>
                <a:lnTo>
                  <a:pt x="1749" y="3966"/>
                </a:lnTo>
                <a:lnTo>
                  <a:pt x="1758" y="3966"/>
                </a:lnTo>
                <a:lnTo>
                  <a:pt x="1758" y="4044"/>
                </a:lnTo>
                <a:lnTo>
                  <a:pt x="1766" y="4044"/>
                </a:lnTo>
                <a:lnTo>
                  <a:pt x="1766" y="4121"/>
                </a:lnTo>
                <a:lnTo>
                  <a:pt x="1775" y="4121"/>
                </a:lnTo>
                <a:lnTo>
                  <a:pt x="1775" y="4199"/>
                </a:lnTo>
                <a:lnTo>
                  <a:pt x="1783" y="4199"/>
                </a:lnTo>
                <a:lnTo>
                  <a:pt x="1783" y="4277"/>
                </a:lnTo>
                <a:lnTo>
                  <a:pt x="1792" y="4277"/>
                </a:lnTo>
                <a:lnTo>
                  <a:pt x="1792" y="4355"/>
                </a:lnTo>
                <a:lnTo>
                  <a:pt x="1801" y="4355"/>
                </a:lnTo>
                <a:lnTo>
                  <a:pt x="1801" y="4432"/>
                </a:lnTo>
                <a:lnTo>
                  <a:pt x="1809" y="4432"/>
                </a:lnTo>
                <a:lnTo>
                  <a:pt x="1809" y="4510"/>
                </a:lnTo>
                <a:lnTo>
                  <a:pt x="1818" y="4510"/>
                </a:lnTo>
                <a:lnTo>
                  <a:pt x="1818" y="4588"/>
                </a:lnTo>
                <a:lnTo>
                  <a:pt x="1827" y="4588"/>
                </a:lnTo>
                <a:lnTo>
                  <a:pt x="1827" y="4666"/>
                </a:lnTo>
                <a:lnTo>
                  <a:pt x="1835" y="4666"/>
                </a:lnTo>
                <a:lnTo>
                  <a:pt x="1835" y="4743"/>
                </a:lnTo>
                <a:lnTo>
                  <a:pt x="1844" y="4743"/>
                </a:lnTo>
                <a:lnTo>
                  <a:pt x="1844" y="4821"/>
                </a:lnTo>
                <a:lnTo>
                  <a:pt x="1853" y="4821"/>
                </a:lnTo>
                <a:lnTo>
                  <a:pt x="1853" y="4899"/>
                </a:lnTo>
                <a:lnTo>
                  <a:pt x="1862" y="4899"/>
                </a:lnTo>
                <a:lnTo>
                  <a:pt x="1862" y="4977"/>
                </a:lnTo>
                <a:lnTo>
                  <a:pt x="1871" y="4977"/>
                </a:lnTo>
                <a:lnTo>
                  <a:pt x="1871" y="5055"/>
                </a:lnTo>
                <a:lnTo>
                  <a:pt x="1880" y="5055"/>
                </a:lnTo>
                <a:lnTo>
                  <a:pt x="1880" y="5132"/>
                </a:lnTo>
                <a:lnTo>
                  <a:pt x="1889" y="5132"/>
                </a:lnTo>
                <a:lnTo>
                  <a:pt x="1889" y="5210"/>
                </a:lnTo>
                <a:lnTo>
                  <a:pt x="1899" y="5210"/>
                </a:lnTo>
                <a:lnTo>
                  <a:pt x="1899" y="5288"/>
                </a:lnTo>
                <a:lnTo>
                  <a:pt x="1908" y="5288"/>
                </a:lnTo>
                <a:lnTo>
                  <a:pt x="1908" y="5366"/>
                </a:lnTo>
                <a:lnTo>
                  <a:pt x="1918" y="5366"/>
                </a:lnTo>
                <a:lnTo>
                  <a:pt x="1918" y="5443"/>
                </a:lnTo>
                <a:lnTo>
                  <a:pt x="1927" y="5443"/>
                </a:lnTo>
                <a:lnTo>
                  <a:pt x="1927" y="5521"/>
                </a:lnTo>
                <a:lnTo>
                  <a:pt x="1937" y="5521"/>
                </a:lnTo>
                <a:lnTo>
                  <a:pt x="1937" y="5599"/>
                </a:lnTo>
                <a:lnTo>
                  <a:pt x="1947" y="5599"/>
                </a:lnTo>
                <a:lnTo>
                  <a:pt x="1947" y="5677"/>
                </a:lnTo>
                <a:lnTo>
                  <a:pt x="1957" y="5677"/>
                </a:lnTo>
                <a:lnTo>
                  <a:pt x="1957" y="5754"/>
                </a:lnTo>
                <a:lnTo>
                  <a:pt x="1968" y="5754"/>
                </a:lnTo>
                <a:lnTo>
                  <a:pt x="1968" y="5832"/>
                </a:lnTo>
                <a:lnTo>
                  <a:pt x="1978" y="5832"/>
                </a:lnTo>
                <a:lnTo>
                  <a:pt x="1978" y="5910"/>
                </a:lnTo>
                <a:lnTo>
                  <a:pt x="1989" y="5910"/>
                </a:lnTo>
                <a:lnTo>
                  <a:pt x="1989" y="5988"/>
                </a:lnTo>
                <a:lnTo>
                  <a:pt x="2000" y="5988"/>
                </a:lnTo>
                <a:lnTo>
                  <a:pt x="2000" y="6066"/>
                </a:lnTo>
                <a:lnTo>
                  <a:pt x="2011" y="6066"/>
                </a:lnTo>
                <a:lnTo>
                  <a:pt x="2011" y="6143"/>
                </a:lnTo>
                <a:lnTo>
                  <a:pt x="2023" y="6143"/>
                </a:lnTo>
                <a:lnTo>
                  <a:pt x="2023" y="6221"/>
                </a:lnTo>
                <a:lnTo>
                  <a:pt x="2035" y="6221"/>
                </a:lnTo>
                <a:lnTo>
                  <a:pt x="2035" y="6299"/>
                </a:lnTo>
                <a:lnTo>
                  <a:pt x="2047" y="6299"/>
                </a:lnTo>
                <a:lnTo>
                  <a:pt x="2047" y="6377"/>
                </a:lnTo>
                <a:lnTo>
                  <a:pt x="2060" y="6377"/>
                </a:lnTo>
                <a:lnTo>
                  <a:pt x="2060" y="6454"/>
                </a:lnTo>
                <a:lnTo>
                  <a:pt x="2073" y="6454"/>
                </a:lnTo>
                <a:lnTo>
                  <a:pt x="2073" y="6532"/>
                </a:lnTo>
                <a:lnTo>
                  <a:pt x="2087" y="6532"/>
                </a:lnTo>
                <a:lnTo>
                  <a:pt x="2087" y="6610"/>
                </a:lnTo>
                <a:lnTo>
                  <a:pt x="2101" y="6610"/>
                </a:lnTo>
                <a:lnTo>
                  <a:pt x="2101" y="6688"/>
                </a:lnTo>
                <a:lnTo>
                  <a:pt x="2116" y="6688"/>
                </a:lnTo>
                <a:lnTo>
                  <a:pt x="2116" y="6765"/>
                </a:lnTo>
                <a:lnTo>
                  <a:pt x="2132" y="6765"/>
                </a:lnTo>
                <a:lnTo>
                  <a:pt x="2132" y="6843"/>
                </a:lnTo>
                <a:lnTo>
                  <a:pt x="2148" y="6843"/>
                </a:lnTo>
                <a:lnTo>
                  <a:pt x="2148" y="6921"/>
                </a:lnTo>
                <a:lnTo>
                  <a:pt x="2166" y="6921"/>
                </a:lnTo>
                <a:lnTo>
                  <a:pt x="2166" y="6999"/>
                </a:lnTo>
                <a:lnTo>
                  <a:pt x="2184" y="6999"/>
                </a:lnTo>
                <a:lnTo>
                  <a:pt x="2184" y="7077"/>
                </a:lnTo>
                <a:lnTo>
                  <a:pt x="2204" y="7077"/>
                </a:lnTo>
                <a:lnTo>
                  <a:pt x="2204" y="7154"/>
                </a:lnTo>
                <a:lnTo>
                  <a:pt x="2226" y="7154"/>
                </a:lnTo>
                <a:lnTo>
                  <a:pt x="2226" y="7232"/>
                </a:lnTo>
                <a:lnTo>
                  <a:pt x="2250" y="7232"/>
                </a:lnTo>
                <a:lnTo>
                  <a:pt x="2250" y="7310"/>
                </a:lnTo>
                <a:lnTo>
                  <a:pt x="2277" y="7310"/>
                </a:lnTo>
                <a:lnTo>
                  <a:pt x="2277" y="7388"/>
                </a:lnTo>
                <a:lnTo>
                  <a:pt x="2308" y="7388"/>
                </a:lnTo>
                <a:lnTo>
                  <a:pt x="2308" y="7465"/>
                </a:lnTo>
                <a:lnTo>
                  <a:pt x="2344" y="7465"/>
                </a:lnTo>
                <a:lnTo>
                  <a:pt x="2344" y="7543"/>
                </a:lnTo>
                <a:lnTo>
                  <a:pt x="2388" y="7543"/>
                </a:lnTo>
                <a:lnTo>
                  <a:pt x="2388" y="7621"/>
                </a:lnTo>
                <a:lnTo>
                  <a:pt x="2446" y="7621"/>
                </a:lnTo>
                <a:lnTo>
                  <a:pt x="2446" y="7699"/>
                </a:lnTo>
                <a:lnTo>
                  <a:pt x="2539" y="7699"/>
                </a:lnTo>
                <a:lnTo>
                  <a:pt x="2539" y="7777"/>
                </a:lnTo>
                <a:lnTo>
                  <a:pt x="3600" y="7777"/>
                </a:lnTo>
                <a:lnTo>
                  <a:pt x="3600" y="7699"/>
                </a:lnTo>
                <a:lnTo>
                  <a:pt x="3431" y="7699"/>
                </a:lnTo>
                <a:lnTo>
                  <a:pt x="3431" y="7621"/>
                </a:lnTo>
                <a:lnTo>
                  <a:pt x="3246" y="7621"/>
                </a:lnTo>
                <a:lnTo>
                  <a:pt x="3246" y="7543"/>
                </a:lnTo>
                <a:lnTo>
                  <a:pt x="3128" y="7543"/>
                </a:lnTo>
                <a:lnTo>
                  <a:pt x="3128" y="7465"/>
                </a:lnTo>
                <a:lnTo>
                  <a:pt x="3040" y="7465"/>
                </a:lnTo>
                <a:lnTo>
                  <a:pt x="3040" y="7388"/>
                </a:lnTo>
                <a:lnTo>
                  <a:pt x="2968" y="7388"/>
                </a:lnTo>
                <a:lnTo>
                  <a:pt x="2968" y="7310"/>
                </a:lnTo>
                <a:lnTo>
                  <a:pt x="2907" y="7310"/>
                </a:lnTo>
                <a:lnTo>
                  <a:pt x="2907" y="7232"/>
                </a:lnTo>
                <a:lnTo>
                  <a:pt x="2853" y="7232"/>
                </a:lnTo>
                <a:lnTo>
                  <a:pt x="2853" y="7154"/>
                </a:lnTo>
                <a:lnTo>
                  <a:pt x="2805" y="7154"/>
                </a:lnTo>
                <a:lnTo>
                  <a:pt x="2805" y="7077"/>
                </a:lnTo>
                <a:lnTo>
                  <a:pt x="2761" y="7077"/>
                </a:lnTo>
                <a:lnTo>
                  <a:pt x="2761" y="6999"/>
                </a:lnTo>
                <a:lnTo>
                  <a:pt x="2721" y="6999"/>
                </a:lnTo>
                <a:lnTo>
                  <a:pt x="2721" y="6921"/>
                </a:lnTo>
                <a:lnTo>
                  <a:pt x="2684" y="6921"/>
                </a:lnTo>
                <a:lnTo>
                  <a:pt x="2684" y="6843"/>
                </a:lnTo>
                <a:lnTo>
                  <a:pt x="2649" y="6843"/>
                </a:lnTo>
                <a:lnTo>
                  <a:pt x="2649" y="6765"/>
                </a:lnTo>
                <a:lnTo>
                  <a:pt x="2616" y="6765"/>
                </a:lnTo>
                <a:lnTo>
                  <a:pt x="2616" y="6688"/>
                </a:lnTo>
                <a:lnTo>
                  <a:pt x="2585" y="6688"/>
                </a:lnTo>
                <a:lnTo>
                  <a:pt x="2585" y="6610"/>
                </a:lnTo>
                <a:lnTo>
                  <a:pt x="2555" y="6610"/>
                </a:lnTo>
                <a:lnTo>
                  <a:pt x="2555" y="6532"/>
                </a:lnTo>
                <a:lnTo>
                  <a:pt x="2526" y="6532"/>
                </a:lnTo>
                <a:lnTo>
                  <a:pt x="2526" y="6454"/>
                </a:lnTo>
                <a:lnTo>
                  <a:pt x="2499" y="6454"/>
                </a:lnTo>
                <a:lnTo>
                  <a:pt x="2499" y="6377"/>
                </a:lnTo>
                <a:lnTo>
                  <a:pt x="2473" y="6377"/>
                </a:lnTo>
                <a:lnTo>
                  <a:pt x="2473" y="6299"/>
                </a:lnTo>
                <a:lnTo>
                  <a:pt x="2447" y="6299"/>
                </a:lnTo>
                <a:lnTo>
                  <a:pt x="2447" y="6221"/>
                </a:lnTo>
                <a:lnTo>
                  <a:pt x="2423" y="6221"/>
                </a:lnTo>
                <a:lnTo>
                  <a:pt x="2423" y="6143"/>
                </a:lnTo>
                <a:lnTo>
                  <a:pt x="2399" y="6143"/>
                </a:lnTo>
                <a:lnTo>
                  <a:pt x="2399" y="6066"/>
                </a:lnTo>
                <a:lnTo>
                  <a:pt x="2375" y="6066"/>
                </a:lnTo>
                <a:lnTo>
                  <a:pt x="2375" y="5988"/>
                </a:lnTo>
                <a:lnTo>
                  <a:pt x="2353" y="5988"/>
                </a:lnTo>
                <a:lnTo>
                  <a:pt x="2353" y="5910"/>
                </a:lnTo>
                <a:lnTo>
                  <a:pt x="2331" y="5910"/>
                </a:lnTo>
                <a:lnTo>
                  <a:pt x="2331" y="5832"/>
                </a:lnTo>
                <a:lnTo>
                  <a:pt x="2309" y="5832"/>
                </a:lnTo>
                <a:lnTo>
                  <a:pt x="2309" y="5754"/>
                </a:lnTo>
                <a:lnTo>
                  <a:pt x="2288" y="5754"/>
                </a:lnTo>
                <a:lnTo>
                  <a:pt x="2288" y="5677"/>
                </a:lnTo>
                <a:lnTo>
                  <a:pt x="2267" y="5677"/>
                </a:lnTo>
                <a:lnTo>
                  <a:pt x="2267" y="5599"/>
                </a:lnTo>
                <a:lnTo>
                  <a:pt x="2247" y="5599"/>
                </a:lnTo>
                <a:lnTo>
                  <a:pt x="2247" y="5521"/>
                </a:lnTo>
                <a:lnTo>
                  <a:pt x="2227" y="5521"/>
                </a:lnTo>
                <a:lnTo>
                  <a:pt x="2227" y="5443"/>
                </a:lnTo>
                <a:lnTo>
                  <a:pt x="2207" y="5443"/>
                </a:lnTo>
                <a:lnTo>
                  <a:pt x="2207" y="5366"/>
                </a:lnTo>
                <a:lnTo>
                  <a:pt x="2188" y="5366"/>
                </a:lnTo>
                <a:lnTo>
                  <a:pt x="2188" y="5288"/>
                </a:lnTo>
                <a:lnTo>
                  <a:pt x="2169" y="5288"/>
                </a:lnTo>
                <a:lnTo>
                  <a:pt x="2169" y="5210"/>
                </a:lnTo>
                <a:lnTo>
                  <a:pt x="2150" y="5210"/>
                </a:lnTo>
                <a:lnTo>
                  <a:pt x="2150" y="5132"/>
                </a:lnTo>
                <a:lnTo>
                  <a:pt x="2131" y="5132"/>
                </a:lnTo>
                <a:lnTo>
                  <a:pt x="2131" y="5055"/>
                </a:lnTo>
                <a:lnTo>
                  <a:pt x="2113" y="5055"/>
                </a:lnTo>
                <a:lnTo>
                  <a:pt x="2113" y="4977"/>
                </a:lnTo>
                <a:lnTo>
                  <a:pt x="2094" y="4977"/>
                </a:lnTo>
                <a:lnTo>
                  <a:pt x="2094" y="4899"/>
                </a:lnTo>
                <a:lnTo>
                  <a:pt x="2076" y="4899"/>
                </a:lnTo>
                <a:lnTo>
                  <a:pt x="2076" y="4821"/>
                </a:lnTo>
                <a:lnTo>
                  <a:pt x="2059" y="4821"/>
                </a:lnTo>
                <a:lnTo>
                  <a:pt x="2059" y="4743"/>
                </a:lnTo>
                <a:lnTo>
                  <a:pt x="2041" y="4743"/>
                </a:lnTo>
                <a:lnTo>
                  <a:pt x="2041" y="4666"/>
                </a:lnTo>
                <a:lnTo>
                  <a:pt x="2023" y="4666"/>
                </a:lnTo>
                <a:lnTo>
                  <a:pt x="2023" y="4588"/>
                </a:lnTo>
                <a:lnTo>
                  <a:pt x="2006" y="4588"/>
                </a:lnTo>
                <a:lnTo>
                  <a:pt x="2006" y="4510"/>
                </a:lnTo>
                <a:lnTo>
                  <a:pt x="1988" y="4510"/>
                </a:lnTo>
                <a:lnTo>
                  <a:pt x="1988" y="4432"/>
                </a:lnTo>
                <a:lnTo>
                  <a:pt x="1971" y="4432"/>
                </a:lnTo>
                <a:lnTo>
                  <a:pt x="1971" y="4355"/>
                </a:lnTo>
                <a:lnTo>
                  <a:pt x="1954" y="4355"/>
                </a:lnTo>
                <a:lnTo>
                  <a:pt x="1954" y="4277"/>
                </a:lnTo>
                <a:lnTo>
                  <a:pt x="1936" y="4277"/>
                </a:lnTo>
                <a:lnTo>
                  <a:pt x="1936" y="4199"/>
                </a:lnTo>
                <a:lnTo>
                  <a:pt x="1919" y="4199"/>
                </a:lnTo>
                <a:lnTo>
                  <a:pt x="1919" y="4121"/>
                </a:lnTo>
                <a:lnTo>
                  <a:pt x="1902" y="4121"/>
                </a:lnTo>
                <a:lnTo>
                  <a:pt x="1902" y="4044"/>
                </a:lnTo>
                <a:lnTo>
                  <a:pt x="1885" y="4044"/>
                </a:lnTo>
                <a:lnTo>
                  <a:pt x="1885" y="3966"/>
                </a:lnTo>
                <a:lnTo>
                  <a:pt x="1868" y="3966"/>
                </a:lnTo>
                <a:lnTo>
                  <a:pt x="1868" y="3888"/>
                </a:lnTo>
                <a:lnTo>
                  <a:pt x="1851" y="3888"/>
                </a:lnTo>
                <a:lnTo>
                  <a:pt x="1851" y="3810"/>
                </a:lnTo>
                <a:lnTo>
                  <a:pt x="1843" y="3810"/>
                </a:lnTo>
                <a:lnTo>
                  <a:pt x="1843" y="3732"/>
                </a:lnTo>
                <a:lnTo>
                  <a:pt x="1834" y="3732"/>
                </a:lnTo>
                <a:lnTo>
                  <a:pt x="1834" y="3655"/>
                </a:lnTo>
                <a:lnTo>
                  <a:pt x="1826" y="3655"/>
                </a:lnTo>
                <a:lnTo>
                  <a:pt x="1826" y="3577"/>
                </a:lnTo>
                <a:lnTo>
                  <a:pt x="1817" y="3577"/>
                </a:lnTo>
                <a:lnTo>
                  <a:pt x="1817" y="3499"/>
                </a:lnTo>
                <a:lnTo>
                  <a:pt x="1808" y="3499"/>
                </a:lnTo>
                <a:lnTo>
                  <a:pt x="1808" y="3421"/>
                </a:lnTo>
                <a:lnTo>
                  <a:pt x="1800" y="3421"/>
                </a:lnTo>
                <a:lnTo>
                  <a:pt x="1800" y="3344"/>
                </a:lnTo>
                <a:lnTo>
                  <a:pt x="1791" y="3344"/>
                </a:lnTo>
                <a:lnTo>
                  <a:pt x="1791" y="3266"/>
                </a:lnTo>
                <a:lnTo>
                  <a:pt x="1783" y="3266"/>
                </a:lnTo>
                <a:lnTo>
                  <a:pt x="1783" y="3188"/>
                </a:lnTo>
                <a:lnTo>
                  <a:pt x="1774" y="3188"/>
                </a:lnTo>
                <a:lnTo>
                  <a:pt x="1774" y="3110"/>
                </a:lnTo>
                <a:lnTo>
                  <a:pt x="1765" y="3110"/>
                </a:lnTo>
                <a:lnTo>
                  <a:pt x="1765" y="3033"/>
                </a:lnTo>
                <a:lnTo>
                  <a:pt x="1756" y="3033"/>
                </a:lnTo>
                <a:lnTo>
                  <a:pt x="1756" y="2955"/>
                </a:lnTo>
                <a:lnTo>
                  <a:pt x="1747" y="2955"/>
                </a:lnTo>
                <a:lnTo>
                  <a:pt x="1747" y="2877"/>
                </a:lnTo>
                <a:lnTo>
                  <a:pt x="1738" y="2877"/>
                </a:lnTo>
                <a:lnTo>
                  <a:pt x="1738" y="2799"/>
                </a:lnTo>
                <a:lnTo>
                  <a:pt x="1729" y="2799"/>
                </a:lnTo>
                <a:lnTo>
                  <a:pt x="1729" y="2721"/>
                </a:lnTo>
                <a:lnTo>
                  <a:pt x="1720" y="2721"/>
                </a:lnTo>
                <a:lnTo>
                  <a:pt x="1720" y="2644"/>
                </a:lnTo>
                <a:lnTo>
                  <a:pt x="1711" y="2644"/>
                </a:lnTo>
                <a:lnTo>
                  <a:pt x="1711" y="2566"/>
                </a:lnTo>
                <a:lnTo>
                  <a:pt x="1702" y="2566"/>
                </a:lnTo>
                <a:lnTo>
                  <a:pt x="1702" y="2488"/>
                </a:lnTo>
                <a:lnTo>
                  <a:pt x="1692" y="2488"/>
                </a:lnTo>
                <a:lnTo>
                  <a:pt x="1692" y="2410"/>
                </a:lnTo>
                <a:lnTo>
                  <a:pt x="1683" y="2410"/>
                </a:lnTo>
                <a:lnTo>
                  <a:pt x="1683" y="2333"/>
                </a:lnTo>
                <a:lnTo>
                  <a:pt x="1673" y="2333"/>
                </a:lnTo>
                <a:lnTo>
                  <a:pt x="1673" y="2255"/>
                </a:lnTo>
                <a:lnTo>
                  <a:pt x="1663" y="2255"/>
                </a:lnTo>
                <a:lnTo>
                  <a:pt x="1663" y="2177"/>
                </a:lnTo>
                <a:lnTo>
                  <a:pt x="1653" y="2177"/>
                </a:lnTo>
                <a:lnTo>
                  <a:pt x="1653" y="2099"/>
                </a:lnTo>
                <a:lnTo>
                  <a:pt x="1643" y="2099"/>
                </a:lnTo>
                <a:lnTo>
                  <a:pt x="1643" y="2022"/>
                </a:lnTo>
                <a:lnTo>
                  <a:pt x="1633" y="2022"/>
                </a:lnTo>
                <a:lnTo>
                  <a:pt x="1633" y="1944"/>
                </a:lnTo>
                <a:lnTo>
                  <a:pt x="1622" y="1944"/>
                </a:lnTo>
                <a:lnTo>
                  <a:pt x="1622" y="1866"/>
                </a:lnTo>
                <a:lnTo>
                  <a:pt x="1611" y="1866"/>
                </a:lnTo>
                <a:lnTo>
                  <a:pt x="1611" y="1788"/>
                </a:lnTo>
                <a:lnTo>
                  <a:pt x="1600" y="1788"/>
                </a:lnTo>
                <a:lnTo>
                  <a:pt x="1600" y="1710"/>
                </a:lnTo>
                <a:lnTo>
                  <a:pt x="1589" y="1710"/>
                </a:lnTo>
                <a:lnTo>
                  <a:pt x="1589" y="1633"/>
                </a:lnTo>
                <a:lnTo>
                  <a:pt x="1577" y="1633"/>
                </a:lnTo>
                <a:lnTo>
                  <a:pt x="1577" y="1555"/>
                </a:lnTo>
                <a:lnTo>
                  <a:pt x="1565" y="1555"/>
                </a:lnTo>
                <a:lnTo>
                  <a:pt x="1565" y="1477"/>
                </a:lnTo>
                <a:lnTo>
                  <a:pt x="1553" y="1477"/>
                </a:lnTo>
                <a:lnTo>
                  <a:pt x="1553" y="1399"/>
                </a:lnTo>
                <a:lnTo>
                  <a:pt x="1540" y="1399"/>
                </a:lnTo>
                <a:lnTo>
                  <a:pt x="1540" y="1322"/>
                </a:lnTo>
                <a:lnTo>
                  <a:pt x="1527" y="1322"/>
                </a:lnTo>
                <a:lnTo>
                  <a:pt x="1527" y="1244"/>
                </a:lnTo>
                <a:lnTo>
                  <a:pt x="1513" y="1244"/>
                </a:lnTo>
                <a:lnTo>
                  <a:pt x="1513" y="1166"/>
                </a:lnTo>
                <a:lnTo>
                  <a:pt x="1499" y="1166"/>
                </a:lnTo>
                <a:lnTo>
                  <a:pt x="1499" y="1088"/>
                </a:lnTo>
                <a:lnTo>
                  <a:pt x="1484" y="1088"/>
                </a:lnTo>
                <a:lnTo>
                  <a:pt x="1484" y="1011"/>
                </a:lnTo>
                <a:lnTo>
                  <a:pt x="1469" y="1011"/>
                </a:lnTo>
                <a:lnTo>
                  <a:pt x="1469" y="933"/>
                </a:lnTo>
                <a:lnTo>
                  <a:pt x="1452" y="933"/>
                </a:lnTo>
                <a:lnTo>
                  <a:pt x="1452" y="855"/>
                </a:lnTo>
                <a:lnTo>
                  <a:pt x="1435" y="855"/>
                </a:lnTo>
                <a:lnTo>
                  <a:pt x="1435" y="777"/>
                </a:lnTo>
                <a:lnTo>
                  <a:pt x="1416" y="777"/>
                </a:lnTo>
                <a:lnTo>
                  <a:pt x="1416" y="699"/>
                </a:lnTo>
                <a:lnTo>
                  <a:pt x="1396" y="699"/>
                </a:lnTo>
                <a:lnTo>
                  <a:pt x="1396" y="622"/>
                </a:lnTo>
                <a:lnTo>
                  <a:pt x="1374" y="622"/>
                </a:lnTo>
                <a:lnTo>
                  <a:pt x="1374" y="544"/>
                </a:lnTo>
                <a:lnTo>
                  <a:pt x="1350" y="544"/>
                </a:lnTo>
                <a:lnTo>
                  <a:pt x="1350" y="466"/>
                </a:lnTo>
                <a:lnTo>
                  <a:pt x="1323" y="466"/>
                </a:lnTo>
                <a:lnTo>
                  <a:pt x="1323" y="388"/>
                </a:lnTo>
                <a:lnTo>
                  <a:pt x="1293" y="388"/>
                </a:lnTo>
                <a:lnTo>
                  <a:pt x="1293" y="311"/>
                </a:lnTo>
                <a:lnTo>
                  <a:pt x="1257" y="311"/>
                </a:lnTo>
                <a:lnTo>
                  <a:pt x="1257" y="233"/>
                </a:lnTo>
                <a:lnTo>
                  <a:pt x="1213" y="233"/>
                </a:lnTo>
                <a:lnTo>
                  <a:pt x="1213" y="155"/>
                </a:lnTo>
                <a:lnTo>
                  <a:pt x="1154" y="155"/>
                </a:lnTo>
                <a:lnTo>
                  <a:pt x="1154" y="77"/>
                </a:lnTo>
                <a:lnTo>
                  <a:pt x="1061" y="77"/>
                </a:lnTo>
                <a:lnTo>
                  <a:pt x="1061" y="0"/>
                </a:lnTo>
                <a:lnTo>
                  <a:pt x="0" y="0"/>
                </a:lnTo>
              </a:path>
            </a:pathLst>
          </a:custGeom>
          <a:noFill/>
          <a:ln w="38100">
            <a:solidFill>
              <a:schemeClr val="tx2"/>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6373" name="Freeform 5"/>
          <p:cNvSpPr>
            <a:spLocks/>
          </p:cNvSpPr>
          <p:nvPr/>
        </p:nvSpPr>
        <p:spPr bwMode="auto">
          <a:xfrm flipV="1">
            <a:off x="4953000" y="5257800"/>
            <a:ext cx="3557588" cy="1289050"/>
          </a:xfrm>
          <a:custGeom>
            <a:avLst/>
            <a:gdLst>
              <a:gd name="T0" fmla="*/ 2147483647 w 3960"/>
              <a:gd name="T1" fmla="*/ 2147483647 h 7777"/>
              <a:gd name="T2" fmla="*/ 2147483647 w 3960"/>
              <a:gd name="T3" fmla="*/ 2147483647 h 7777"/>
              <a:gd name="T4" fmla="*/ 2147483647 w 3960"/>
              <a:gd name="T5" fmla="*/ 2147483647 h 7777"/>
              <a:gd name="T6" fmla="*/ 2147483647 w 3960"/>
              <a:gd name="T7" fmla="*/ 2147483647 h 7777"/>
              <a:gd name="T8" fmla="*/ 2147483647 w 3960"/>
              <a:gd name="T9" fmla="*/ 2147483647 h 7777"/>
              <a:gd name="T10" fmla="*/ 2147483647 w 3960"/>
              <a:gd name="T11" fmla="*/ 2147483647 h 7777"/>
              <a:gd name="T12" fmla="*/ 2147483647 w 3960"/>
              <a:gd name="T13" fmla="*/ 2147483647 h 7777"/>
              <a:gd name="T14" fmla="*/ 2147483647 w 3960"/>
              <a:gd name="T15" fmla="*/ 2147483647 h 7777"/>
              <a:gd name="T16" fmla="*/ 2147483647 w 3960"/>
              <a:gd name="T17" fmla="*/ 2147483647 h 7777"/>
              <a:gd name="T18" fmla="*/ 2147483647 w 3960"/>
              <a:gd name="T19" fmla="*/ 2147483647 h 7777"/>
              <a:gd name="T20" fmla="*/ 2147483647 w 3960"/>
              <a:gd name="T21" fmla="*/ 2147483647 h 7777"/>
              <a:gd name="T22" fmla="*/ 2147483647 w 3960"/>
              <a:gd name="T23" fmla="*/ 2147483647 h 7777"/>
              <a:gd name="T24" fmla="*/ 2147483647 w 3960"/>
              <a:gd name="T25" fmla="*/ 2147483647 h 7777"/>
              <a:gd name="T26" fmla="*/ 2147483647 w 3960"/>
              <a:gd name="T27" fmla="*/ 2147483647 h 7777"/>
              <a:gd name="T28" fmla="*/ 2147483647 w 3960"/>
              <a:gd name="T29" fmla="*/ 2147483647 h 7777"/>
              <a:gd name="T30" fmla="*/ 2147483647 w 3960"/>
              <a:gd name="T31" fmla="*/ 2147483647 h 7777"/>
              <a:gd name="T32" fmla="*/ 2147483647 w 3960"/>
              <a:gd name="T33" fmla="*/ 2147483647 h 7777"/>
              <a:gd name="T34" fmla="*/ 2147483647 w 3960"/>
              <a:gd name="T35" fmla="*/ 2147483647 h 7777"/>
              <a:gd name="T36" fmla="*/ 2147483647 w 3960"/>
              <a:gd name="T37" fmla="*/ 2147483647 h 7777"/>
              <a:gd name="T38" fmla="*/ 2147483647 w 3960"/>
              <a:gd name="T39" fmla="*/ 2147483647 h 7777"/>
              <a:gd name="T40" fmla="*/ 2147483647 w 3960"/>
              <a:gd name="T41" fmla="*/ 2147483647 h 7777"/>
              <a:gd name="T42" fmla="*/ 2147483647 w 3960"/>
              <a:gd name="T43" fmla="*/ 2147483647 h 7777"/>
              <a:gd name="T44" fmla="*/ 2147483647 w 3960"/>
              <a:gd name="T45" fmla="*/ 2147483647 h 7777"/>
              <a:gd name="T46" fmla="*/ 2147483647 w 3960"/>
              <a:gd name="T47" fmla="*/ 2147483647 h 7777"/>
              <a:gd name="T48" fmla="*/ 2147483647 w 3960"/>
              <a:gd name="T49" fmla="*/ 2147483647 h 7777"/>
              <a:gd name="T50" fmla="*/ 2147483647 w 3960"/>
              <a:gd name="T51" fmla="*/ 2147483647 h 7777"/>
              <a:gd name="T52" fmla="*/ 2147483647 w 3960"/>
              <a:gd name="T53" fmla="*/ 2147483647 h 7777"/>
              <a:gd name="T54" fmla="*/ 2147483647 w 3960"/>
              <a:gd name="T55" fmla="*/ 2147483647 h 7777"/>
              <a:gd name="T56" fmla="*/ 2147483647 w 3960"/>
              <a:gd name="T57" fmla="*/ 2147483647 h 7777"/>
              <a:gd name="T58" fmla="*/ 2147483647 w 3960"/>
              <a:gd name="T59" fmla="*/ 2147483647 h 7777"/>
              <a:gd name="T60" fmla="*/ 2147483647 w 3960"/>
              <a:gd name="T61" fmla="*/ 2147483647 h 7777"/>
              <a:gd name="T62" fmla="*/ 2147483647 w 3960"/>
              <a:gd name="T63" fmla="*/ 2147483647 h 7777"/>
              <a:gd name="T64" fmla="*/ 2147483647 w 3960"/>
              <a:gd name="T65" fmla="*/ 2147483647 h 7777"/>
              <a:gd name="T66" fmla="*/ 2147483647 w 3960"/>
              <a:gd name="T67" fmla="*/ 2147483647 h 7777"/>
              <a:gd name="T68" fmla="*/ 2147483647 w 3960"/>
              <a:gd name="T69" fmla="*/ 2147483647 h 7777"/>
              <a:gd name="T70" fmla="*/ 2147483647 w 3960"/>
              <a:gd name="T71" fmla="*/ 2147483647 h 7777"/>
              <a:gd name="T72" fmla="*/ 2147483647 w 3960"/>
              <a:gd name="T73" fmla="*/ 2147483647 h 7777"/>
              <a:gd name="T74" fmla="*/ 2147483647 w 3960"/>
              <a:gd name="T75" fmla="*/ 2147483647 h 7777"/>
              <a:gd name="T76" fmla="*/ 2147483647 w 3960"/>
              <a:gd name="T77" fmla="*/ 2147483647 h 7777"/>
              <a:gd name="T78" fmla="*/ 2147483647 w 3960"/>
              <a:gd name="T79" fmla="*/ 2147483647 h 7777"/>
              <a:gd name="T80" fmla="*/ 2147483647 w 3960"/>
              <a:gd name="T81" fmla="*/ 2147483647 h 7777"/>
              <a:gd name="T82" fmla="*/ 2147483647 w 3960"/>
              <a:gd name="T83" fmla="*/ 2147483647 h 7777"/>
              <a:gd name="T84" fmla="*/ 2147483647 w 3960"/>
              <a:gd name="T85" fmla="*/ 2147483647 h 7777"/>
              <a:gd name="T86" fmla="*/ 2147483647 w 3960"/>
              <a:gd name="T87" fmla="*/ 2147483647 h 7777"/>
              <a:gd name="T88" fmla="*/ 2147483647 w 3960"/>
              <a:gd name="T89" fmla="*/ 2147483647 h 7777"/>
              <a:gd name="T90" fmla="*/ 2147483647 w 3960"/>
              <a:gd name="T91" fmla="*/ 2147483647 h 7777"/>
              <a:gd name="T92" fmla="*/ 2147483647 w 3960"/>
              <a:gd name="T93" fmla="*/ 2147483647 h 7777"/>
              <a:gd name="T94" fmla="*/ 2147483647 w 3960"/>
              <a:gd name="T95" fmla="*/ 2147483647 h 7777"/>
              <a:gd name="T96" fmla="*/ 2147483647 w 3960"/>
              <a:gd name="T97" fmla="*/ 2147483647 h 7777"/>
              <a:gd name="T98" fmla="*/ 2147483647 w 3960"/>
              <a:gd name="T99" fmla="*/ 2147483647 h 7777"/>
              <a:gd name="T100" fmla="*/ 2147483647 w 3960"/>
              <a:gd name="T101" fmla="*/ 2147483647 h 7777"/>
              <a:gd name="T102" fmla="*/ 2147483647 w 3960"/>
              <a:gd name="T103" fmla="*/ 2147483647 h 7777"/>
              <a:gd name="T104" fmla="*/ 2147483647 w 3960"/>
              <a:gd name="T105" fmla="*/ 2147483647 h 7777"/>
              <a:gd name="T106" fmla="*/ 2147483647 w 3960"/>
              <a:gd name="T107" fmla="*/ 2147483647 h 7777"/>
              <a:gd name="T108" fmla="*/ 2147483647 w 3960"/>
              <a:gd name="T109" fmla="*/ 2147483647 h 7777"/>
              <a:gd name="T110" fmla="*/ 2147483647 w 3960"/>
              <a:gd name="T111" fmla="*/ 2147483647 h 7777"/>
              <a:gd name="T112" fmla="*/ 2147483647 w 3960"/>
              <a:gd name="T113" fmla="*/ 2147483647 h 7777"/>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3960"/>
              <a:gd name="T172" fmla="*/ 0 h 7777"/>
              <a:gd name="T173" fmla="*/ 3960 w 3960"/>
              <a:gd name="T174" fmla="*/ 7777 h 7777"/>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3960" h="7777">
                <a:moveTo>
                  <a:pt x="0" y="0"/>
                </a:moveTo>
                <a:lnTo>
                  <a:pt x="0" y="0"/>
                </a:lnTo>
                <a:lnTo>
                  <a:pt x="0" y="77"/>
                </a:lnTo>
                <a:lnTo>
                  <a:pt x="170" y="77"/>
                </a:lnTo>
                <a:lnTo>
                  <a:pt x="170" y="155"/>
                </a:lnTo>
                <a:lnTo>
                  <a:pt x="355" y="155"/>
                </a:lnTo>
                <a:lnTo>
                  <a:pt x="355" y="233"/>
                </a:lnTo>
                <a:lnTo>
                  <a:pt x="472" y="233"/>
                </a:lnTo>
                <a:lnTo>
                  <a:pt x="472" y="311"/>
                </a:lnTo>
                <a:lnTo>
                  <a:pt x="561" y="311"/>
                </a:lnTo>
                <a:lnTo>
                  <a:pt x="561" y="388"/>
                </a:lnTo>
                <a:lnTo>
                  <a:pt x="632" y="388"/>
                </a:lnTo>
                <a:lnTo>
                  <a:pt x="632" y="466"/>
                </a:lnTo>
                <a:lnTo>
                  <a:pt x="694" y="466"/>
                </a:lnTo>
                <a:lnTo>
                  <a:pt x="694" y="544"/>
                </a:lnTo>
                <a:lnTo>
                  <a:pt x="747" y="544"/>
                </a:lnTo>
                <a:lnTo>
                  <a:pt x="747" y="622"/>
                </a:lnTo>
                <a:lnTo>
                  <a:pt x="795" y="622"/>
                </a:lnTo>
                <a:lnTo>
                  <a:pt x="795" y="699"/>
                </a:lnTo>
                <a:lnTo>
                  <a:pt x="839" y="699"/>
                </a:lnTo>
                <a:lnTo>
                  <a:pt x="839" y="777"/>
                </a:lnTo>
                <a:lnTo>
                  <a:pt x="879" y="777"/>
                </a:lnTo>
                <a:lnTo>
                  <a:pt x="879" y="855"/>
                </a:lnTo>
                <a:lnTo>
                  <a:pt x="916" y="855"/>
                </a:lnTo>
                <a:lnTo>
                  <a:pt x="916" y="933"/>
                </a:lnTo>
                <a:lnTo>
                  <a:pt x="951" y="933"/>
                </a:lnTo>
                <a:lnTo>
                  <a:pt x="951" y="1011"/>
                </a:lnTo>
                <a:lnTo>
                  <a:pt x="984" y="1011"/>
                </a:lnTo>
                <a:lnTo>
                  <a:pt x="984" y="1088"/>
                </a:lnTo>
                <a:lnTo>
                  <a:pt x="1016" y="1088"/>
                </a:lnTo>
                <a:lnTo>
                  <a:pt x="1016" y="1166"/>
                </a:lnTo>
                <a:lnTo>
                  <a:pt x="1046" y="1166"/>
                </a:lnTo>
                <a:lnTo>
                  <a:pt x="1046" y="1244"/>
                </a:lnTo>
                <a:lnTo>
                  <a:pt x="1074" y="1244"/>
                </a:lnTo>
                <a:lnTo>
                  <a:pt x="1074" y="1322"/>
                </a:lnTo>
                <a:lnTo>
                  <a:pt x="1101" y="1322"/>
                </a:lnTo>
                <a:lnTo>
                  <a:pt x="1101" y="1399"/>
                </a:lnTo>
                <a:lnTo>
                  <a:pt x="1128" y="1399"/>
                </a:lnTo>
                <a:lnTo>
                  <a:pt x="1128" y="1477"/>
                </a:lnTo>
                <a:lnTo>
                  <a:pt x="1153" y="1477"/>
                </a:lnTo>
                <a:lnTo>
                  <a:pt x="1153" y="1555"/>
                </a:lnTo>
                <a:lnTo>
                  <a:pt x="1178" y="1555"/>
                </a:lnTo>
                <a:lnTo>
                  <a:pt x="1178" y="1633"/>
                </a:lnTo>
                <a:lnTo>
                  <a:pt x="1202" y="1633"/>
                </a:lnTo>
                <a:lnTo>
                  <a:pt x="1202" y="1710"/>
                </a:lnTo>
                <a:lnTo>
                  <a:pt x="1225" y="1710"/>
                </a:lnTo>
                <a:lnTo>
                  <a:pt x="1225" y="1788"/>
                </a:lnTo>
                <a:lnTo>
                  <a:pt x="1248" y="1788"/>
                </a:lnTo>
                <a:lnTo>
                  <a:pt x="1248" y="1866"/>
                </a:lnTo>
                <a:lnTo>
                  <a:pt x="1270" y="1866"/>
                </a:lnTo>
                <a:lnTo>
                  <a:pt x="1270" y="1944"/>
                </a:lnTo>
                <a:lnTo>
                  <a:pt x="1291" y="1944"/>
                </a:lnTo>
                <a:lnTo>
                  <a:pt x="1291" y="2022"/>
                </a:lnTo>
                <a:lnTo>
                  <a:pt x="1312" y="2022"/>
                </a:lnTo>
                <a:lnTo>
                  <a:pt x="1312" y="2099"/>
                </a:lnTo>
                <a:lnTo>
                  <a:pt x="1333" y="2099"/>
                </a:lnTo>
                <a:lnTo>
                  <a:pt x="1333" y="2177"/>
                </a:lnTo>
                <a:lnTo>
                  <a:pt x="1354" y="2177"/>
                </a:lnTo>
                <a:lnTo>
                  <a:pt x="1354" y="2255"/>
                </a:lnTo>
                <a:lnTo>
                  <a:pt x="1374" y="2255"/>
                </a:lnTo>
                <a:lnTo>
                  <a:pt x="1374" y="2333"/>
                </a:lnTo>
                <a:lnTo>
                  <a:pt x="1393" y="2333"/>
                </a:lnTo>
                <a:lnTo>
                  <a:pt x="1393" y="2410"/>
                </a:lnTo>
                <a:lnTo>
                  <a:pt x="1413" y="2410"/>
                </a:lnTo>
                <a:lnTo>
                  <a:pt x="1413" y="2488"/>
                </a:lnTo>
                <a:lnTo>
                  <a:pt x="1432" y="2488"/>
                </a:lnTo>
                <a:lnTo>
                  <a:pt x="1432" y="2566"/>
                </a:lnTo>
                <a:lnTo>
                  <a:pt x="1451" y="2566"/>
                </a:lnTo>
                <a:lnTo>
                  <a:pt x="1451" y="2644"/>
                </a:lnTo>
                <a:lnTo>
                  <a:pt x="1469" y="2644"/>
                </a:lnTo>
                <a:lnTo>
                  <a:pt x="1469" y="2721"/>
                </a:lnTo>
                <a:lnTo>
                  <a:pt x="1488" y="2721"/>
                </a:lnTo>
                <a:lnTo>
                  <a:pt x="1488" y="2799"/>
                </a:lnTo>
                <a:lnTo>
                  <a:pt x="1506" y="2799"/>
                </a:lnTo>
                <a:lnTo>
                  <a:pt x="1506" y="2877"/>
                </a:lnTo>
                <a:lnTo>
                  <a:pt x="1524" y="2877"/>
                </a:lnTo>
                <a:lnTo>
                  <a:pt x="1524" y="2955"/>
                </a:lnTo>
                <a:lnTo>
                  <a:pt x="1542" y="2955"/>
                </a:lnTo>
                <a:lnTo>
                  <a:pt x="1542" y="3033"/>
                </a:lnTo>
                <a:lnTo>
                  <a:pt x="1560" y="3033"/>
                </a:lnTo>
                <a:lnTo>
                  <a:pt x="1560" y="3110"/>
                </a:lnTo>
                <a:lnTo>
                  <a:pt x="1577" y="3110"/>
                </a:lnTo>
                <a:lnTo>
                  <a:pt x="1577" y="3188"/>
                </a:lnTo>
                <a:lnTo>
                  <a:pt x="1595" y="3188"/>
                </a:lnTo>
                <a:lnTo>
                  <a:pt x="1595" y="3266"/>
                </a:lnTo>
                <a:lnTo>
                  <a:pt x="1612" y="3266"/>
                </a:lnTo>
                <a:lnTo>
                  <a:pt x="1612" y="3344"/>
                </a:lnTo>
                <a:lnTo>
                  <a:pt x="1630" y="3344"/>
                </a:lnTo>
                <a:lnTo>
                  <a:pt x="1630" y="3421"/>
                </a:lnTo>
                <a:lnTo>
                  <a:pt x="1647" y="3421"/>
                </a:lnTo>
                <a:lnTo>
                  <a:pt x="1647" y="3499"/>
                </a:lnTo>
                <a:lnTo>
                  <a:pt x="1664" y="3499"/>
                </a:lnTo>
                <a:lnTo>
                  <a:pt x="1664" y="3577"/>
                </a:lnTo>
                <a:lnTo>
                  <a:pt x="1681" y="3577"/>
                </a:lnTo>
                <a:lnTo>
                  <a:pt x="1681" y="3655"/>
                </a:lnTo>
                <a:lnTo>
                  <a:pt x="1698" y="3655"/>
                </a:lnTo>
                <a:lnTo>
                  <a:pt x="1698" y="3732"/>
                </a:lnTo>
                <a:lnTo>
                  <a:pt x="1715" y="3732"/>
                </a:lnTo>
                <a:lnTo>
                  <a:pt x="1715" y="3810"/>
                </a:lnTo>
                <a:lnTo>
                  <a:pt x="1732" y="3810"/>
                </a:lnTo>
                <a:lnTo>
                  <a:pt x="1732" y="3888"/>
                </a:lnTo>
                <a:lnTo>
                  <a:pt x="1749" y="3888"/>
                </a:lnTo>
                <a:lnTo>
                  <a:pt x="1749" y="3966"/>
                </a:lnTo>
                <a:lnTo>
                  <a:pt x="1758" y="3966"/>
                </a:lnTo>
                <a:lnTo>
                  <a:pt x="1758" y="4044"/>
                </a:lnTo>
                <a:lnTo>
                  <a:pt x="1766" y="4044"/>
                </a:lnTo>
                <a:lnTo>
                  <a:pt x="1766" y="4121"/>
                </a:lnTo>
                <a:lnTo>
                  <a:pt x="1775" y="4121"/>
                </a:lnTo>
                <a:lnTo>
                  <a:pt x="1775" y="4199"/>
                </a:lnTo>
                <a:lnTo>
                  <a:pt x="1783" y="4199"/>
                </a:lnTo>
                <a:lnTo>
                  <a:pt x="1783" y="4277"/>
                </a:lnTo>
                <a:lnTo>
                  <a:pt x="1792" y="4277"/>
                </a:lnTo>
                <a:lnTo>
                  <a:pt x="1792" y="4355"/>
                </a:lnTo>
                <a:lnTo>
                  <a:pt x="1801" y="4355"/>
                </a:lnTo>
                <a:lnTo>
                  <a:pt x="1801" y="4432"/>
                </a:lnTo>
                <a:lnTo>
                  <a:pt x="1809" y="4432"/>
                </a:lnTo>
                <a:lnTo>
                  <a:pt x="1809" y="4510"/>
                </a:lnTo>
                <a:lnTo>
                  <a:pt x="1818" y="4510"/>
                </a:lnTo>
                <a:lnTo>
                  <a:pt x="1818" y="4588"/>
                </a:lnTo>
                <a:lnTo>
                  <a:pt x="1827" y="4588"/>
                </a:lnTo>
                <a:lnTo>
                  <a:pt x="1827" y="4666"/>
                </a:lnTo>
                <a:lnTo>
                  <a:pt x="1835" y="4666"/>
                </a:lnTo>
                <a:lnTo>
                  <a:pt x="1835" y="4743"/>
                </a:lnTo>
                <a:lnTo>
                  <a:pt x="1844" y="4743"/>
                </a:lnTo>
                <a:lnTo>
                  <a:pt x="1844" y="4821"/>
                </a:lnTo>
                <a:lnTo>
                  <a:pt x="1853" y="4821"/>
                </a:lnTo>
                <a:lnTo>
                  <a:pt x="1853" y="4899"/>
                </a:lnTo>
                <a:lnTo>
                  <a:pt x="1862" y="4899"/>
                </a:lnTo>
                <a:lnTo>
                  <a:pt x="1862" y="4977"/>
                </a:lnTo>
                <a:lnTo>
                  <a:pt x="1871" y="4977"/>
                </a:lnTo>
                <a:lnTo>
                  <a:pt x="1871" y="5055"/>
                </a:lnTo>
                <a:lnTo>
                  <a:pt x="1880" y="5055"/>
                </a:lnTo>
                <a:lnTo>
                  <a:pt x="1880" y="5132"/>
                </a:lnTo>
                <a:lnTo>
                  <a:pt x="1889" y="5132"/>
                </a:lnTo>
                <a:lnTo>
                  <a:pt x="1889" y="5210"/>
                </a:lnTo>
                <a:lnTo>
                  <a:pt x="1899" y="5210"/>
                </a:lnTo>
                <a:lnTo>
                  <a:pt x="1899" y="5288"/>
                </a:lnTo>
                <a:lnTo>
                  <a:pt x="1908" y="5288"/>
                </a:lnTo>
                <a:lnTo>
                  <a:pt x="1908" y="5366"/>
                </a:lnTo>
                <a:lnTo>
                  <a:pt x="1918" y="5366"/>
                </a:lnTo>
                <a:lnTo>
                  <a:pt x="1918" y="5443"/>
                </a:lnTo>
                <a:lnTo>
                  <a:pt x="1927" y="5443"/>
                </a:lnTo>
                <a:lnTo>
                  <a:pt x="1927" y="5521"/>
                </a:lnTo>
                <a:lnTo>
                  <a:pt x="1937" y="5521"/>
                </a:lnTo>
                <a:lnTo>
                  <a:pt x="1937" y="5599"/>
                </a:lnTo>
                <a:lnTo>
                  <a:pt x="1947" y="5599"/>
                </a:lnTo>
                <a:lnTo>
                  <a:pt x="1947" y="5677"/>
                </a:lnTo>
                <a:lnTo>
                  <a:pt x="1957" y="5677"/>
                </a:lnTo>
                <a:lnTo>
                  <a:pt x="1957" y="5754"/>
                </a:lnTo>
                <a:lnTo>
                  <a:pt x="1968" y="5754"/>
                </a:lnTo>
                <a:lnTo>
                  <a:pt x="1968" y="5832"/>
                </a:lnTo>
                <a:lnTo>
                  <a:pt x="1978" y="5832"/>
                </a:lnTo>
                <a:lnTo>
                  <a:pt x="1978" y="5910"/>
                </a:lnTo>
                <a:lnTo>
                  <a:pt x="1989" y="5910"/>
                </a:lnTo>
                <a:lnTo>
                  <a:pt x="1989" y="5988"/>
                </a:lnTo>
                <a:lnTo>
                  <a:pt x="2000" y="5988"/>
                </a:lnTo>
                <a:lnTo>
                  <a:pt x="2000" y="6066"/>
                </a:lnTo>
                <a:lnTo>
                  <a:pt x="2011" y="6066"/>
                </a:lnTo>
                <a:lnTo>
                  <a:pt x="2011" y="6143"/>
                </a:lnTo>
                <a:lnTo>
                  <a:pt x="2023" y="6143"/>
                </a:lnTo>
                <a:lnTo>
                  <a:pt x="2023" y="6221"/>
                </a:lnTo>
                <a:lnTo>
                  <a:pt x="2035" y="6221"/>
                </a:lnTo>
                <a:lnTo>
                  <a:pt x="2035" y="6299"/>
                </a:lnTo>
                <a:lnTo>
                  <a:pt x="2047" y="6299"/>
                </a:lnTo>
                <a:lnTo>
                  <a:pt x="2047" y="6377"/>
                </a:lnTo>
                <a:lnTo>
                  <a:pt x="2060" y="6377"/>
                </a:lnTo>
                <a:lnTo>
                  <a:pt x="2060" y="6454"/>
                </a:lnTo>
                <a:lnTo>
                  <a:pt x="2073" y="6454"/>
                </a:lnTo>
                <a:lnTo>
                  <a:pt x="2073" y="6532"/>
                </a:lnTo>
                <a:lnTo>
                  <a:pt x="2087" y="6532"/>
                </a:lnTo>
                <a:lnTo>
                  <a:pt x="2087" y="6610"/>
                </a:lnTo>
                <a:lnTo>
                  <a:pt x="2101" y="6610"/>
                </a:lnTo>
                <a:lnTo>
                  <a:pt x="2101" y="6688"/>
                </a:lnTo>
                <a:lnTo>
                  <a:pt x="2116" y="6688"/>
                </a:lnTo>
                <a:lnTo>
                  <a:pt x="2116" y="6765"/>
                </a:lnTo>
                <a:lnTo>
                  <a:pt x="2132" y="6765"/>
                </a:lnTo>
                <a:lnTo>
                  <a:pt x="2132" y="6843"/>
                </a:lnTo>
                <a:lnTo>
                  <a:pt x="2148" y="6843"/>
                </a:lnTo>
                <a:lnTo>
                  <a:pt x="2148" y="6921"/>
                </a:lnTo>
                <a:lnTo>
                  <a:pt x="2166" y="6921"/>
                </a:lnTo>
                <a:lnTo>
                  <a:pt x="2166" y="6999"/>
                </a:lnTo>
                <a:lnTo>
                  <a:pt x="2184" y="6999"/>
                </a:lnTo>
                <a:lnTo>
                  <a:pt x="2184" y="7077"/>
                </a:lnTo>
                <a:lnTo>
                  <a:pt x="2204" y="7077"/>
                </a:lnTo>
                <a:lnTo>
                  <a:pt x="2204" y="7154"/>
                </a:lnTo>
                <a:lnTo>
                  <a:pt x="2226" y="7154"/>
                </a:lnTo>
                <a:lnTo>
                  <a:pt x="2226" y="7232"/>
                </a:lnTo>
                <a:lnTo>
                  <a:pt x="2250" y="7232"/>
                </a:lnTo>
                <a:lnTo>
                  <a:pt x="2250" y="7310"/>
                </a:lnTo>
                <a:lnTo>
                  <a:pt x="2277" y="7310"/>
                </a:lnTo>
                <a:lnTo>
                  <a:pt x="2277" y="7388"/>
                </a:lnTo>
                <a:lnTo>
                  <a:pt x="2308" y="7388"/>
                </a:lnTo>
                <a:lnTo>
                  <a:pt x="2308" y="7465"/>
                </a:lnTo>
                <a:lnTo>
                  <a:pt x="2344" y="7465"/>
                </a:lnTo>
                <a:lnTo>
                  <a:pt x="2344" y="7543"/>
                </a:lnTo>
                <a:lnTo>
                  <a:pt x="2388" y="7543"/>
                </a:lnTo>
                <a:lnTo>
                  <a:pt x="2388" y="7621"/>
                </a:lnTo>
                <a:lnTo>
                  <a:pt x="2447" y="7621"/>
                </a:lnTo>
                <a:lnTo>
                  <a:pt x="2447" y="7699"/>
                </a:lnTo>
                <a:lnTo>
                  <a:pt x="2539" y="7699"/>
                </a:lnTo>
                <a:lnTo>
                  <a:pt x="2539" y="7777"/>
                </a:lnTo>
                <a:lnTo>
                  <a:pt x="3960" y="7777"/>
                </a:lnTo>
                <a:lnTo>
                  <a:pt x="3960" y="7699"/>
                </a:lnTo>
                <a:lnTo>
                  <a:pt x="3791" y="7699"/>
                </a:lnTo>
                <a:lnTo>
                  <a:pt x="3791" y="7621"/>
                </a:lnTo>
                <a:lnTo>
                  <a:pt x="3606" y="7621"/>
                </a:lnTo>
                <a:lnTo>
                  <a:pt x="3606" y="7543"/>
                </a:lnTo>
                <a:lnTo>
                  <a:pt x="3488" y="7543"/>
                </a:lnTo>
                <a:lnTo>
                  <a:pt x="3488" y="7465"/>
                </a:lnTo>
                <a:lnTo>
                  <a:pt x="3400" y="7465"/>
                </a:lnTo>
                <a:lnTo>
                  <a:pt x="3400" y="7388"/>
                </a:lnTo>
                <a:lnTo>
                  <a:pt x="3328" y="7388"/>
                </a:lnTo>
                <a:lnTo>
                  <a:pt x="3328" y="7310"/>
                </a:lnTo>
                <a:lnTo>
                  <a:pt x="3267" y="7310"/>
                </a:lnTo>
                <a:lnTo>
                  <a:pt x="3267" y="7232"/>
                </a:lnTo>
                <a:lnTo>
                  <a:pt x="3213" y="7232"/>
                </a:lnTo>
                <a:lnTo>
                  <a:pt x="3213" y="7154"/>
                </a:lnTo>
                <a:lnTo>
                  <a:pt x="3165" y="7154"/>
                </a:lnTo>
                <a:lnTo>
                  <a:pt x="3165" y="7077"/>
                </a:lnTo>
                <a:lnTo>
                  <a:pt x="3121" y="7077"/>
                </a:lnTo>
                <a:lnTo>
                  <a:pt x="3121" y="6999"/>
                </a:lnTo>
                <a:lnTo>
                  <a:pt x="3081" y="6999"/>
                </a:lnTo>
                <a:lnTo>
                  <a:pt x="3081" y="6921"/>
                </a:lnTo>
                <a:lnTo>
                  <a:pt x="3044" y="6921"/>
                </a:lnTo>
                <a:lnTo>
                  <a:pt x="3044" y="6843"/>
                </a:lnTo>
                <a:lnTo>
                  <a:pt x="3009" y="6843"/>
                </a:lnTo>
                <a:lnTo>
                  <a:pt x="3009" y="6765"/>
                </a:lnTo>
                <a:lnTo>
                  <a:pt x="2976" y="6765"/>
                </a:lnTo>
                <a:lnTo>
                  <a:pt x="2976" y="6688"/>
                </a:lnTo>
                <a:lnTo>
                  <a:pt x="2945" y="6688"/>
                </a:lnTo>
                <a:lnTo>
                  <a:pt x="2945" y="6610"/>
                </a:lnTo>
                <a:lnTo>
                  <a:pt x="2915" y="6610"/>
                </a:lnTo>
                <a:lnTo>
                  <a:pt x="2915" y="6532"/>
                </a:lnTo>
                <a:lnTo>
                  <a:pt x="2886" y="6532"/>
                </a:lnTo>
                <a:lnTo>
                  <a:pt x="2886" y="6454"/>
                </a:lnTo>
                <a:lnTo>
                  <a:pt x="2859" y="6454"/>
                </a:lnTo>
                <a:lnTo>
                  <a:pt x="2859" y="6377"/>
                </a:lnTo>
                <a:lnTo>
                  <a:pt x="2833" y="6377"/>
                </a:lnTo>
                <a:lnTo>
                  <a:pt x="2833" y="6299"/>
                </a:lnTo>
                <a:lnTo>
                  <a:pt x="2807" y="6299"/>
                </a:lnTo>
                <a:lnTo>
                  <a:pt x="2807" y="6221"/>
                </a:lnTo>
                <a:lnTo>
                  <a:pt x="2783" y="6221"/>
                </a:lnTo>
                <a:lnTo>
                  <a:pt x="2783" y="6143"/>
                </a:lnTo>
                <a:lnTo>
                  <a:pt x="2759" y="6143"/>
                </a:lnTo>
                <a:lnTo>
                  <a:pt x="2759" y="6066"/>
                </a:lnTo>
                <a:lnTo>
                  <a:pt x="2735" y="6066"/>
                </a:lnTo>
                <a:lnTo>
                  <a:pt x="2735" y="5988"/>
                </a:lnTo>
                <a:lnTo>
                  <a:pt x="2713" y="5988"/>
                </a:lnTo>
                <a:lnTo>
                  <a:pt x="2713" y="5910"/>
                </a:lnTo>
                <a:lnTo>
                  <a:pt x="2691" y="5910"/>
                </a:lnTo>
                <a:lnTo>
                  <a:pt x="2691" y="5832"/>
                </a:lnTo>
                <a:lnTo>
                  <a:pt x="2669" y="5832"/>
                </a:lnTo>
                <a:lnTo>
                  <a:pt x="2669" y="5754"/>
                </a:lnTo>
                <a:lnTo>
                  <a:pt x="2648" y="5754"/>
                </a:lnTo>
                <a:lnTo>
                  <a:pt x="2648" y="5677"/>
                </a:lnTo>
                <a:lnTo>
                  <a:pt x="2627" y="5677"/>
                </a:lnTo>
                <a:lnTo>
                  <a:pt x="2627" y="5599"/>
                </a:lnTo>
                <a:lnTo>
                  <a:pt x="2607" y="5599"/>
                </a:lnTo>
                <a:lnTo>
                  <a:pt x="2607" y="5521"/>
                </a:lnTo>
                <a:lnTo>
                  <a:pt x="2587" y="5521"/>
                </a:lnTo>
                <a:lnTo>
                  <a:pt x="2587" y="5443"/>
                </a:lnTo>
                <a:lnTo>
                  <a:pt x="2567" y="5443"/>
                </a:lnTo>
                <a:lnTo>
                  <a:pt x="2567" y="5366"/>
                </a:lnTo>
                <a:lnTo>
                  <a:pt x="2548" y="5366"/>
                </a:lnTo>
                <a:lnTo>
                  <a:pt x="2548" y="5288"/>
                </a:lnTo>
                <a:lnTo>
                  <a:pt x="2529" y="5288"/>
                </a:lnTo>
                <a:lnTo>
                  <a:pt x="2529" y="5210"/>
                </a:lnTo>
                <a:lnTo>
                  <a:pt x="2510" y="5210"/>
                </a:lnTo>
                <a:lnTo>
                  <a:pt x="2510" y="5132"/>
                </a:lnTo>
                <a:lnTo>
                  <a:pt x="2491" y="5132"/>
                </a:lnTo>
                <a:lnTo>
                  <a:pt x="2491" y="5055"/>
                </a:lnTo>
                <a:lnTo>
                  <a:pt x="2473" y="5055"/>
                </a:lnTo>
                <a:lnTo>
                  <a:pt x="2473" y="4977"/>
                </a:lnTo>
                <a:lnTo>
                  <a:pt x="2454" y="4977"/>
                </a:lnTo>
                <a:lnTo>
                  <a:pt x="2454" y="4899"/>
                </a:lnTo>
                <a:lnTo>
                  <a:pt x="2436" y="4899"/>
                </a:lnTo>
                <a:lnTo>
                  <a:pt x="2436" y="4821"/>
                </a:lnTo>
                <a:lnTo>
                  <a:pt x="2419" y="4821"/>
                </a:lnTo>
                <a:lnTo>
                  <a:pt x="2419" y="4743"/>
                </a:lnTo>
                <a:lnTo>
                  <a:pt x="2401" y="4743"/>
                </a:lnTo>
                <a:lnTo>
                  <a:pt x="2401" y="4666"/>
                </a:lnTo>
                <a:lnTo>
                  <a:pt x="2383" y="4666"/>
                </a:lnTo>
                <a:lnTo>
                  <a:pt x="2383" y="4588"/>
                </a:lnTo>
                <a:lnTo>
                  <a:pt x="2366" y="4588"/>
                </a:lnTo>
                <a:lnTo>
                  <a:pt x="2366" y="4510"/>
                </a:lnTo>
                <a:lnTo>
                  <a:pt x="2348" y="4510"/>
                </a:lnTo>
                <a:lnTo>
                  <a:pt x="2348" y="4432"/>
                </a:lnTo>
                <a:lnTo>
                  <a:pt x="2331" y="4432"/>
                </a:lnTo>
                <a:lnTo>
                  <a:pt x="2331" y="4355"/>
                </a:lnTo>
                <a:lnTo>
                  <a:pt x="2314" y="4355"/>
                </a:lnTo>
                <a:lnTo>
                  <a:pt x="2314" y="4277"/>
                </a:lnTo>
                <a:lnTo>
                  <a:pt x="2296" y="4277"/>
                </a:lnTo>
                <a:lnTo>
                  <a:pt x="2296" y="4199"/>
                </a:lnTo>
                <a:lnTo>
                  <a:pt x="2279" y="4199"/>
                </a:lnTo>
                <a:lnTo>
                  <a:pt x="2279" y="4121"/>
                </a:lnTo>
                <a:lnTo>
                  <a:pt x="2262" y="4121"/>
                </a:lnTo>
                <a:lnTo>
                  <a:pt x="2262" y="4044"/>
                </a:lnTo>
                <a:lnTo>
                  <a:pt x="2245" y="4044"/>
                </a:lnTo>
                <a:lnTo>
                  <a:pt x="2245" y="3966"/>
                </a:lnTo>
                <a:lnTo>
                  <a:pt x="2228" y="3966"/>
                </a:lnTo>
                <a:lnTo>
                  <a:pt x="2228" y="3888"/>
                </a:lnTo>
                <a:lnTo>
                  <a:pt x="2211" y="3888"/>
                </a:lnTo>
                <a:lnTo>
                  <a:pt x="2211" y="3810"/>
                </a:lnTo>
                <a:lnTo>
                  <a:pt x="2203" y="3810"/>
                </a:lnTo>
                <a:lnTo>
                  <a:pt x="2203" y="3732"/>
                </a:lnTo>
                <a:lnTo>
                  <a:pt x="2194" y="3732"/>
                </a:lnTo>
                <a:lnTo>
                  <a:pt x="2194" y="3655"/>
                </a:lnTo>
                <a:lnTo>
                  <a:pt x="2186" y="3655"/>
                </a:lnTo>
                <a:lnTo>
                  <a:pt x="2186" y="3577"/>
                </a:lnTo>
                <a:lnTo>
                  <a:pt x="2177" y="3577"/>
                </a:lnTo>
                <a:lnTo>
                  <a:pt x="2177" y="3499"/>
                </a:lnTo>
                <a:lnTo>
                  <a:pt x="2168" y="3499"/>
                </a:lnTo>
                <a:lnTo>
                  <a:pt x="2168" y="3421"/>
                </a:lnTo>
                <a:lnTo>
                  <a:pt x="2160" y="3421"/>
                </a:lnTo>
                <a:lnTo>
                  <a:pt x="2160" y="3344"/>
                </a:lnTo>
                <a:lnTo>
                  <a:pt x="2151" y="3344"/>
                </a:lnTo>
                <a:lnTo>
                  <a:pt x="2151" y="3266"/>
                </a:lnTo>
                <a:lnTo>
                  <a:pt x="2143" y="3266"/>
                </a:lnTo>
                <a:lnTo>
                  <a:pt x="2143" y="3188"/>
                </a:lnTo>
                <a:lnTo>
                  <a:pt x="2134" y="3188"/>
                </a:lnTo>
                <a:lnTo>
                  <a:pt x="2134" y="3110"/>
                </a:lnTo>
                <a:lnTo>
                  <a:pt x="2125" y="3110"/>
                </a:lnTo>
                <a:lnTo>
                  <a:pt x="2125" y="3033"/>
                </a:lnTo>
                <a:lnTo>
                  <a:pt x="2116" y="3033"/>
                </a:lnTo>
                <a:lnTo>
                  <a:pt x="2116" y="2955"/>
                </a:lnTo>
                <a:lnTo>
                  <a:pt x="2107" y="2955"/>
                </a:lnTo>
                <a:lnTo>
                  <a:pt x="2107" y="2877"/>
                </a:lnTo>
                <a:lnTo>
                  <a:pt x="2098" y="2877"/>
                </a:lnTo>
                <a:lnTo>
                  <a:pt x="2098" y="2799"/>
                </a:lnTo>
                <a:lnTo>
                  <a:pt x="2089" y="2799"/>
                </a:lnTo>
                <a:lnTo>
                  <a:pt x="2089" y="2721"/>
                </a:lnTo>
                <a:lnTo>
                  <a:pt x="2080" y="2721"/>
                </a:lnTo>
                <a:lnTo>
                  <a:pt x="2080" y="2644"/>
                </a:lnTo>
                <a:lnTo>
                  <a:pt x="2071" y="2644"/>
                </a:lnTo>
                <a:lnTo>
                  <a:pt x="2071" y="2566"/>
                </a:lnTo>
                <a:lnTo>
                  <a:pt x="2062" y="2566"/>
                </a:lnTo>
                <a:lnTo>
                  <a:pt x="2062" y="2488"/>
                </a:lnTo>
                <a:lnTo>
                  <a:pt x="2052" y="2488"/>
                </a:lnTo>
                <a:lnTo>
                  <a:pt x="2052" y="2410"/>
                </a:lnTo>
                <a:lnTo>
                  <a:pt x="2043" y="2410"/>
                </a:lnTo>
                <a:lnTo>
                  <a:pt x="2043" y="2333"/>
                </a:lnTo>
                <a:lnTo>
                  <a:pt x="2033" y="2333"/>
                </a:lnTo>
                <a:lnTo>
                  <a:pt x="2033" y="2255"/>
                </a:lnTo>
                <a:lnTo>
                  <a:pt x="2023" y="2255"/>
                </a:lnTo>
                <a:lnTo>
                  <a:pt x="2023" y="2177"/>
                </a:lnTo>
                <a:lnTo>
                  <a:pt x="2013" y="2177"/>
                </a:lnTo>
                <a:lnTo>
                  <a:pt x="2013" y="2099"/>
                </a:lnTo>
                <a:lnTo>
                  <a:pt x="2003" y="2099"/>
                </a:lnTo>
                <a:lnTo>
                  <a:pt x="2003" y="2022"/>
                </a:lnTo>
                <a:lnTo>
                  <a:pt x="1993" y="2022"/>
                </a:lnTo>
                <a:lnTo>
                  <a:pt x="1993" y="1944"/>
                </a:lnTo>
                <a:lnTo>
                  <a:pt x="1982" y="1944"/>
                </a:lnTo>
                <a:lnTo>
                  <a:pt x="1982" y="1866"/>
                </a:lnTo>
                <a:lnTo>
                  <a:pt x="1971" y="1866"/>
                </a:lnTo>
                <a:lnTo>
                  <a:pt x="1971" y="1788"/>
                </a:lnTo>
                <a:lnTo>
                  <a:pt x="1960" y="1788"/>
                </a:lnTo>
                <a:lnTo>
                  <a:pt x="1960" y="1710"/>
                </a:lnTo>
                <a:lnTo>
                  <a:pt x="1949" y="1710"/>
                </a:lnTo>
                <a:lnTo>
                  <a:pt x="1949" y="1633"/>
                </a:lnTo>
                <a:lnTo>
                  <a:pt x="1937" y="1633"/>
                </a:lnTo>
                <a:lnTo>
                  <a:pt x="1937" y="1555"/>
                </a:lnTo>
                <a:lnTo>
                  <a:pt x="1925" y="1555"/>
                </a:lnTo>
                <a:lnTo>
                  <a:pt x="1925" y="1477"/>
                </a:lnTo>
                <a:lnTo>
                  <a:pt x="1913" y="1477"/>
                </a:lnTo>
                <a:lnTo>
                  <a:pt x="1913" y="1399"/>
                </a:lnTo>
                <a:lnTo>
                  <a:pt x="1900" y="1399"/>
                </a:lnTo>
                <a:lnTo>
                  <a:pt x="1900" y="1322"/>
                </a:lnTo>
                <a:lnTo>
                  <a:pt x="1887" y="1322"/>
                </a:lnTo>
                <a:lnTo>
                  <a:pt x="1887" y="1244"/>
                </a:lnTo>
                <a:lnTo>
                  <a:pt x="1873" y="1244"/>
                </a:lnTo>
                <a:lnTo>
                  <a:pt x="1873" y="1166"/>
                </a:lnTo>
                <a:lnTo>
                  <a:pt x="1859" y="1166"/>
                </a:lnTo>
                <a:lnTo>
                  <a:pt x="1859" y="1088"/>
                </a:lnTo>
                <a:lnTo>
                  <a:pt x="1844" y="1088"/>
                </a:lnTo>
                <a:lnTo>
                  <a:pt x="1844" y="1011"/>
                </a:lnTo>
                <a:lnTo>
                  <a:pt x="1829" y="1011"/>
                </a:lnTo>
                <a:lnTo>
                  <a:pt x="1829" y="933"/>
                </a:lnTo>
                <a:lnTo>
                  <a:pt x="1812" y="933"/>
                </a:lnTo>
                <a:lnTo>
                  <a:pt x="1812" y="855"/>
                </a:lnTo>
                <a:lnTo>
                  <a:pt x="1795" y="855"/>
                </a:lnTo>
                <a:lnTo>
                  <a:pt x="1795" y="777"/>
                </a:lnTo>
                <a:lnTo>
                  <a:pt x="1776" y="777"/>
                </a:lnTo>
                <a:lnTo>
                  <a:pt x="1776" y="699"/>
                </a:lnTo>
                <a:lnTo>
                  <a:pt x="1756" y="699"/>
                </a:lnTo>
                <a:lnTo>
                  <a:pt x="1756" y="622"/>
                </a:lnTo>
                <a:lnTo>
                  <a:pt x="1734" y="622"/>
                </a:lnTo>
                <a:lnTo>
                  <a:pt x="1734" y="544"/>
                </a:lnTo>
                <a:lnTo>
                  <a:pt x="1710" y="544"/>
                </a:lnTo>
                <a:lnTo>
                  <a:pt x="1710" y="466"/>
                </a:lnTo>
                <a:lnTo>
                  <a:pt x="1683" y="466"/>
                </a:lnTo>
                <a:lnTo>
                  <a:pt x="1683" y="388"/>
                </a:lnTo>
                <a:lnTo>
                  <a:pt x="1653" y="388"/>
                </a:lnTo>
                <a:lnTo>
                  <a:pt x="1653" y="311"/>
                </a:lnTo>
                <a:lnTo>
                  <a:pt x="1617" y="311"/>
                </a:lnTo>
                <a:lnTo>
                  <a:pt x="1617" y="233"/>
                </a:lnTo>
                <a:lnTo>
                  <a:pt x="1573" y="233"/>
                </a:lnTo>
                <a:lnTo>
                  <a:pt x="1573" y="155"/>
                </a:lnTo>
                <a:lnTo>
                  <a:pt x="1514" y="155"/>
                </a:lnTo>
                <a:lnTo>
                  <a:pt x="1514" y="77"/>
                </a:lnTo>
                <a:lnTo>
                  <a:pt x="1421" y="77"/>
                </a:lnTo>
                <a:lnTo>
                  <a:pt x="1421" y="0"/>
                </a:lnTo>
                <a:lnTo>
                  <a:pt x="0" y="0"/>
                </a:lnTo>
              </a:path>
            </a:pathLst>
          </a:custGeom>
          <a:noFill/>
          <a:ln w="3810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Tree>
  </p:cSld>
  <p:clrMapOvr>
    <a:masterClrMapping/>
  </p:clrMapOvr>
</p:sld>
</file>

<file path=ppt/slides/slide1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9" name="Text Box 3"/>
          <p:cNvSpPr txBox="1">
            <a:spLocks noChangeArrowheads="1"/>
          </p:cNvSpPr>
          <p:nvPr/>
        </p:nvSpPr>
        <p:spPr bwMode="auto">
          <a:xfrm>
            <a:off x="7239000" y="4264025"/>
            <a:ext cx="1155700" cy="2289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b="1">
                <a:latin typeface="Times New Roman" panose="02020603050405020304" pitchFamily="18" charset="0"/>
                <a:cs typeface="Times New Roman" panose="02020603050405020304" pitchFamily="18" charset="0"/>
              </a:rPr>
              <a:t>Stdv</a:t>
            </a:r>
          </a:p>
          <a:p>
            <a:pPr eaLnBrk="1" hangingPunct="1"/>
            <a:r>
              <a:rPr lang="en-US" altLang="en-US">
                <a:latin typeface="Times New Roman" panose="02020603050405020304" pitchFamily="18" charset="0"/>
                <a:cs typeface="Times New Roman" panose="02020603050405020304" pitchFamily="18" charset="0"/>
              </a:rPr>
              <a:t>11.55</a:t>
            </a:r>
          </a:p>
          <a:p>
            <a:pPr eaLnBrk="1" hangingPunct="1"/>
            <a:r>
              <a:rPr lang="en-US" altLang="en-US">
                <a:latin typeface="Times New Roman" panose="02020603050405020304" pitchFamily="18" charset="0"/>
                <a:cs typeface="Times New Roman" panose="02020603050405020304" pitchFamily="18" charset="0"/>
              </a:rPr>
              <a:t>0.0001443</a:t>
            </a:r>
          </a:p>
          <a:p>
            <a:pPr eaLnBrk="1" hangingPunct="1"/>
            <a:r>
              <a:rPr lang="en-US" altLang="en-US">
                <a:latin typeface="Times New Roman" panose="02020603050405020304" pitchFamily="18" charset="0"/>
                <a:cs typeface="Times New Roman" panose="02020603050405020304" pitchFamily="18" charset="0"/>
              </a:rPr>
              <a:t>750</a:t>
            </a:r>
          </a:p>
          <a:p>
            <a:pPr eaLnBrk="1" hangingPunct="1"/>
            <a:r>
              <a:rPr lang="en-US" altLang="en-US">
                <a:latin typeface="Times New Roman" panose="02020603050405020304" pitchFamily="18" charset="0"/>
                <a:cs typeface="Times New Roman" panose="02020603050405020304" pitchFamily="18" charset="0"/>
              </a:rPr>
              <a:t>0.05</a:t>
            </a:r>
          </a:p>
          <a:p>
            <a:pPr eaLnBrk="1" hangingPunct="1"/>
            <a:r>
              <a:rPr lang="en-US" altLang="en-US">
                <a:latin typeface="Times New Roman" panose="02020603050405020304" pitchFamily="18" charset="0"/>
                <a:cs typeface="Times New Roman" panose="02020603050405020304" pitchFamily="18" charset="0"/>
              </a:rPr>
              <a:t>100</a:t>
            </a:r>
          </a:p>
          <a:p>
            <a:pPr eaLnBrk="1" hangingPunct="1"/>
            <a:r>
              <a:rPr lang="en-US" altLang="en-US">
                <a:latin typeface="Times New Roman" panose="02020603050405020304" pitchFamily="18" charset="0"/>
                <a:cs typeface="Times New Roman" panose="02020603050405020304" pitchFamily="18" charset="0"/>
              </a:rPr>
              <a:t>0.001415</a:t>
            </a:r>
          </a:p>
          <a:p>
            <a:pPr eaLnBrk="1" hangingPunct="1"/>
            <a:r>
              <a:rPr lang="en-US" altLang="en-US">
                <a:latin typeface="Times New Roman" panose="02020603050405020304" pitchFamily="18" charset="0"/>
                <a:cs typeface="Times New Roman" panose="02020603050405020304" pitchFamily="18" charset="0"/>
              </a:rPr>
              <a:t>3</a:t>
            </a:r>
            <a:r>
              <a:rPr lang="en-US" altLang="en-US">
                <a:latin typeface="Times New Roman" panose="02020603050405020304" pitchFamily="18" charset="0"/>
              </a:rPr>
              <a:t> </a:t>
            </a:r>
          </a:p>
        </p:txBody>
      </p:sp>
      <p:sp>
        <p:nvSpPr>
          <p:cNvPr id="9220" name="Rectangle 4"/>
          <p:cNvSpPr>
            <a:spLocks noChangeArrowheads="1"/>
          </p:cNvSpPr>
          <p:nvPr/>
        </p:nvSpPr>
        <p:spPr bwMode="auto">
          <a:xfrm>
            <a:off x="919163" y="2057400"/>
            <a:ext cx="6929437" cy="1905000"/>
          </a:xfrm>
          <a:prstGeom prst="rect">
            <a:avLst/>
          </a:prstGeom>
          <a:solidFill>
            <a:srgbClr val="EAEAEA"/>
          </a:solidFill>
          <a:ln>
            <a:noFill/>
          </a:ln>
          <a:extLst>
            <a:ext uri="{91240B29-F687-4F45-9708-019B960494DF}">
              <a14:hiddenLine xmlns:a14="http://schemas.microsoft.com/office/drawing/2010/main" w="38100">
                <a:solidFill>
                  <a:srgbClr val="000000"/>
                </a:solidFill>
                <a:miter lim="800000"/>
                <a:headEnd/>
                <a:tailEnd/>
              </a14:hiddenLine>
            </a:ext>
          </a:extLst>
        </p:spPr>
        <p:txBody>
          <a:bodyPr wrap="none" anchor="ct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ctr" eaLnBrk="1" hangingPunct="1"/>
            <a:endParaRPr lang="en-US" altLang="en-US" sz="2400">
              <a:solidFill>
                <a:srgbClr val="111111"/>
              </a:solidFill>
              <a:latin typeface="Times New Roman" panose="02020603050405020304" pitchFamily="18" charset="0"/>
            </a:endParaRPr>
          </a:p>
        </p:txBody>
      </p:sp>
      <p:sp>
        <p:nvSpPr>
          <p:cNvPr id="9221" name="Rectangle 5"/>
          <p:cNvSpPr>
            <a:spLocks noGrp="1" noChangeArrowheads="1"/>
          </p:cNvSpPr>
          <p:nvPr>
            <p:ph type="title" idx="4294967295"/>
          </p:nvPr>
        </p:nvSpPr>
        <p:spPr/>
        <p:txBody>
          <a:bodyPr/>
          <a:lstStyle/>
          <a:p>
            <a:pPr eaLnBrk="1" hangingPunct="1"/>
            <a:r>
              <a:rPr lang="en-US" altLang="en-US"/>
              <a:t>Example: Lobascio’s travel time</a:t>
            </a:r>
          </a:p>
        </p:txBody>
      </p:sp>
      <p:graphicFrame>
        <p:nvGraphicFramePr>
          <p:cNvPr id="9218" name="Object 2"/>
          <p:cNvGraphicFramePr>
            <a:graphicFrameLocks noChangeAspect="1"/>
          </p:cNvGraphicFramePr>
          <p:nvPr/>
        </p:nvGraphicFramePr>
        <p:xfrm>
          <a:off x="1143000" y="2286000"/>
          <a:ext cx="6400800" cy="1517650"/>
        </p:xfrm>
        <a:graphic>
          <a:graphicData uri="http://schemas.openxmlformats.org/presentationml/2006/ole">
            <mc:AlternateContent xmlns:mc="http://schemas.openxmlformats.org/markup-compatibility/2006">
              <mc:Choice xmlns:v="urn:schemas-microsoft-com:vml" Requires="v">
                <p:oleObj spid="_x0000_s9334" r:id="rId4" imgW="1651000" imgH="393700" progId="Equation.3">
                  <p:embed/>
                </p:oleObj>
              </mc:Choice>
              <mc:Fallback>
                <p:oleObj r:id="rId4" imgW="1651000" imgH="393700" progId="Equation.3">
                  <p:embed/>
                  <p:pic>
                    <p:nvPicPr>
                      <p:cNvPr id="0" name="Object 2"/>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143000" y="2286000"/>
                        <a:ext cx="6400800" cy="151765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9222" name="Text Box 7"/>
          <p:cNvSpPr txBox="1">
            <a:spLocks noChangeArrowheads="1"/>
          </p:cNvSpPr>
          <p:nvPr/>
        </p:nvSpPr>
        <p:spPr bwMode="auto">
          <a:xfrm>
            <a:off x="838200" y="4264025"/>
            <a:ext cx="3276600" cy="2289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b="1">
                <a:latin typeface="Times New Roman" panose="02020603050405020304" pitchFamily="18" charset="0"/>
                <a:cs typeface="Times New Roman" panose="02020603050405020304" pitchFamily="18" charset="0"/>
              </a:rPr>
              <a:t>Parameter</a:t>
            </a:r>
          </a:p>
          <a:p>
            <a:pPr eaLnBrk="1" hangingPunct="1"/>
            <a:r>
              <a:rPr lang="en-US" altLang="en-US" i="1">
                <a:latin typeface="Times New Roman" panose="02020603050405020304" pitchFamily="18" charset="0"/>
                <a:cs typeface="Times New Roman" panose="02020603050405020304" pitchFamily="18" charset="0"/>
              </a:rPr>
              <a:t>L     </a:t>
            </a:r>
            <a:r>
              <a:rPr lang="en-US" altLang="en-US">
                <a:latin typeface="Times New Roman" panose="02020603050405020304" pitchFamily="18" charset="0"/>
                <a:cs typeface="Times New Roman" panose="02020603050405020304" pitchFamily="18" charset="0"/>
              </a:rPr>
              <a:t>source-receptor distance</a:t>
            </a:r>
          </a:p>
          <a:p>
            <a:pPr eaLnBrk="1" hangingPunct="1"/>
            <a:r>
              <a:rPr lang="en-US" altLang="en-US" i="1">
                <a:latin typeface="Times New Roman" panose="02020603050405020304" pitchFamily="18" charset="0"/>
                <a:cs typeface="Times New Roman" panose="02020603050405020304" pitchFamily="18" charset="0"/>
              </a:rPr>
              <a:t>i      </a:t>
            </a:r>
            <a:r>
              <a:rPr lang="en-US" altLang="en-US">
                <a:latin typeface="Times New Roman" panose="02020603050405020304" pitchFamily="18" charset="0"/>
                <a:cs typeface="Times New Roman" panose="02020603050405020304" pitchFamily="18" charset="0"/>
              </a:rPr>
              <a:t>hydraulic gradient</a:t>
            </a:r>
          </a:p>
          <a:p>
            <a:pPr eaLnBrk="1" hangingPunct="1"/>
            <a:r>
              <a:rPr lang="en-US" altLang="en-US" i="1">
                <a:latin typeface="Times New Roman" panose="02020603050405020304" pitchFamily="18" charset="0"/>
                <a:cs typeface="Times New Roman" panose="02020603050405020304" pitchFamily="18" charset="0"/>
              </a:rPr>
              <a:t>K     </a:t>
            </a:r>
            <a:r>
              <a:rPr lang="en-US" altLang="en-US">
                <a:latin typeface="Times New Roman" panose="02020603050405020304" pitchFamily="18" charset="0"/>
                <a:cs typeface="Times New Roman" panose="02020603050405020304" pitchFamily="18" charset="0"/>
              </a:rPr>
              <a:t>hydraulic conductivity</a:t>
            </a:r>
          </a:p>
          <a:p>
            <a:pPr eaLnBrk="1" hangingPunct="1"/>
            <a:r>
              <a:rPr lang="en-US" altLang="en-US" i="1">
                <a:latin typeface="Times New Roman" panose="02020603050405020304" pitchFamily="18" charset="0"/>
                <a:cs typeface="Times New Roman" panose="02020603050405020304" pitchFamily="18" charset="0"/>
              </a:rPr>
              <a:t>n      </a:t>
            </a:r>
            <a:r>
              <a:rPr lang="en-US" altLang="en-US">
                <a:latin typeface="Times New Roman" panose="02020603050405020304" pitchFamily="18" charset="0"/>
                <a:cs typeface="Times New Roman" panose="02020603050405020304" pitchFamily="18" charset="0"/>
              </a:rPr>
              <a:t>effective soil porosity</a:t>
            </a:r>
          </a:p>
          <a:p>
            <a:pPr eaLnBrk="1" hangingPunct="1"/>
            <a:r>
              <a:rPr lang="en-US" altLang="en-US" i="1">
                <a:latin typeface="Times New Roman" panose="02020603050405020304" pitchFamily="18" charset="0"/>
                <a:cs typeface="Times New Roman" panose="02020603050405020304" pitchFamily="18" charset="0"/>
              </a:rPr>
              <a:t>BD   </a:t>
            </a:r>
            <a:r>
              <a:rPr lang="en-US" altLang="en-US">
                <a:latin typeface="Times New Roman" panose="02020603050405020304" pitchFamily="18" charset="0"/>
                <a:cs typeface="Times New Roman" panose="02020603050405020304" pitchFamily="18" charset="0"/>
              </a:rPr>
              <a:t>soil bulk density</a:t>
            </a:r>
          </a:p>
          <a:p>
            <a:pPr eaLnBrk="1" hangingPunct="1"/>
            <a:r>
              <a:rPr lang="en-US" altLang="en-US" i="1">
                <a:latin typeface="Times New Roman" panose="02020603050405020304" pitchFamily="18" charset="0"/>
                <a:cs typeface="Times New Roman" panose="02020603050405020304" pitchFamily="18" charset="0"/>
              </a:rPr>
              <a:t>foc   </a:t>
            </a:r>
            <a:r>
              <a:rPr lang="en-US" altLang="en-US">
                <a:latin typeface="Times New Roman" panose="02020603050405020304" pitchFamily="18" charset="0"/>
                <a:cs typeface="Times New Roman" panose="02020603050405020304" pitchFamily="18" charset="0"/>
              </a:rPr>
              <a:t>fraction organic carbon</a:t>
            </a:r>
          </a:p>
          <a:p>
            <a:pPr eaLnBrk="1" hangingPunct="1"/>
            <a:r>
              <a:rPr lang="en-US" altLang="en-US" i="1">
                <a:latin typeface="Times New Roman" panose="02020603050405020304" pitchFamily="18" charset="0"/>
                <a:cs typeface="Times New Roman" panose="02020603050405020304" pitchFamily="18" charset="0"/>
              </a:rPr>
              <a:t>Koc </a:t>
            </a:r>
            <a:r>
              <a:rPr lang="en-US" altLang="en-US">
                <a:latin typeface="Times New Roman" panose="02020603050405020304" pitchFamily="18" charset="0"/>
                <a:cs typeface="Times New Roman" panose="02020603050405020304" pitchFamily="18" charset="0"/>
              </a:rPr>
              <a:t>organic partition coefficient</a:t>
            </a:r>
            <a:r>
              <a:rPr lang="en-US" altLang="en-US">
                <a:latin typeface="Times New Roman" panose="02020603050405020304" pitchFamily="18" charset="0"/>
              </a:rPr>
              <a:t> </a:t>
            </a:r>
          </a:p>
        </p:txBody>
      </p:sp>
      <p:grpSp>
        <p:nvGrpSpPr>
          <p:cNvPr id="9223" name="Group 8"/>
          <p:cNvGrpSpPr>
            <a:grpSpLocks/>
          </p:cNvGrpSpPr>
          <p:nvPr/>
        </p:nvGrpSpPr>
        <p:grpSpPr bwMode="auto">
          <a:xfrm>
            <a:off x="4800600" y="4264025"/>
            <a:ext cx="1574800" cy="2289175"/>
            <a:chOff x="2112" y="2542"/>
            <a:chExt cx="992" cy="1442"/>
          </a:xfrm>
        </p:grpSpPr>
        <p:sp>
          <p:nvSpPr>
            <p:cNvPr id="9229" name="Text Box 9"/>
            <p:cNvSpPr txBox="1">
              <a:spLocks noChangeArrowheads="1"/>
            </p:cNvSpPr>
            <p:nvPr/>
          </p:nvSpPr>
          <p:spPr bwMode="auto">
            <a:xfrm>
              <a:off x="2112" y="2542"/>
              <a:ext cx="512" cy="144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b="1">
                  <a:latin typeface="Times New Roman" panose="02020603050405020304" pitchFamily="18" charset="0"/>
                  <a:cs typeface="Times New Roman" panose="02020603050405020304" pitchFamily="18" charset="0"/>
                </a:rPr>
                <a:t>Min</a:t>
              </a:r>
            </a:p>
            <a:p>
              <a:pPr eaLnBrk="1" hangingPunct="1"/>
              <a:r>
                <a:rPr lang="en-US" altLang="en-US">
                  <a:latin typeface="Times New Roman" panose="02020603050405020304" pitchFamily="18" charset="0"/>
                  <a:cs typeface="Times New Roman" panose="02020603050405020304" pitchFamily="18" charset="0"/>
                </a:rPr>
                <a:t>80</a:t>
              </a:r>
            </a:p>
            <a:p>
              <a:pPr eaLnBrk="1" hangingPunct="1"/>
              <a:r>
                <a:rPr lang="en-US" altLang="en-US">
                  <a:latin typeface="Times New Roman" panose="02020603050405020304" pitchFamily="18" charset="0"/>
                  <a:cs typeface="Times New Roman" panose="02020603050405020304" pitchFamily="18" charset="0"/>
                </a:rPr>
                <a:t>0.0003</a:t>
              </a:r>
            </a:p>
            <a:p>
              <a:pPr eaLnBrk="1" hangingPunct="1"/>
              <a:r>
                <a:rPr lang="en-US" altLang="en-US">
                  <a:latin typeface="Times New Roman" panose="02020603050405020304" pitchFamily="18" charset="0"/>
                  <a:cs typeface="Times New Roman" panose="02020603050405020304" pitchFamily="18" charset="0"/>
                </a:rPr>
                <a:t>300</a:t>
              </a:r>
            </a:p>
            <a:p>
              <a:pPr eaLnBrk="1" hangingPunct="1"/>
              <a:r>
                <a:rPr lang="en-US" altLang="en-US">
                  <a:latin typeface="Times New Roman" panose="02020603050405020304" pitchFamily="18" charset="0"/>
                  <a:cs typeface="Times New Roman" panose="02020603050405020304" pitchFamily="18" charset="0"/>
                </a:rPr>
                <a:t>0.2</a:t>
              </a:r>
            </a:p>
            <a:p>
              <a:pPr eaLnBrk="1" hangingPunct="1"/>
              <a:r>
                <a:rPr lang="en-US" altLang="en-US">
                  <a:latin typeface="Times New Roman" panose="02020603050405020304" pitchFamily="18" charset="0"/>
                  <a:cs typeface="Times New Roman" panose="02020603050405020304" pitchFamily="18" charset="0"/>
                </a:rPr>
                <a:t>1500</a:t>
              </a:r>
            </a:p>
            <a:p>
              <a:pPr eaLnBrk="1" hangingPunct="1"/>
              <a:r>
                <a:rPr lang="en-US" altLang="en-US">
                  <a:latin typeface="Times New Roman" panose="02020603050405020304" pitchFamily="18" charset="0"/>
                  <a:cs typeface="Times New Roman" panose="02020603050405020304" pitchFamily="18" charset="0"/>
                </a:rPr>
                <a:t>0.0001</a:t>
              </a:r>
            </a:p>
            <a:p>
              <a:pPr eaLnBrk="1" hangingPunct="1"/>
              <a:r>
                <a:rPr lang="en-US" altLang="en-US">
                  <a:latin typeface="Times New Roman" panose="02020603050405020304" pitchFamily="18" charset="0"/>
                  <a:cs typeface="Times New Roman" panose="02020603050405020304" pitchFamily="18" charset="0"/>
                </a:rPr>
                <a:t>5</a:t>
              </a:r>
              <a:r>
                <a:rPr lang="en-US" altLang="en-US">
                  <a:latin typeface="Times New Roman" panose="02020603050405020304" pitchFamily="18" charset="0"/>
                </a:rPr>
                <a:t> </a:t>
              </a:r>
            </a:p>
          </p:txBody>
        </p:sp>
        <p:sp>
          <p:nvSpPr>
            <p:cNvPr id="9230" name="Text Box 10"/>
            <p:cNvSpPr txBox="1">
              <a:spLocks noChangeArrowheads="1"/>
            </p:cNvSpPr>
            <p:nvPr/>
          </p:nvSpPr>
          <p:spPr bwMode="auto">
            <a:xfrm>
              <a:off x="2592" y="2542"/>
              <a:ext cx="512" cy="144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b="1">
                  <a:latin typeface="Times New Roman" panose="02020603050405020304" pitchFamily="18" charset="0"/>
                  <a:cs typeface="Times New Roman" panose="02020603050405020304" pitchFamily="18" charset="0"/>
                </a:rPr>
                <a:t>Max</a:t>
              </a:r>
            </a:p>
            <a:p>
              <a:pPr eaLnBrk="1" hangingPunct="1"/>
              <a:r>
                <a:rPr lang="en-US" altLang="en-US">
                  <a:latin typeface="Times New Roman" panose="02020603050405020304" pitchFamily="18" charset="0"/>
                  <a:cs typeface="Times New Roman" panose="02020603050405020304" pitchFamily="18" charset="0"/>
                </a:rPr>
                <a:t>120</a:t>
              </a:r>
            </a:p>
            <a:p>
              <a:pPr eaLnBrk="1" hangingPunct="1"/>
              <a:r>
                <a:rPr lang="en-US" altLang="en-US">
                  <a:latin typeface="Times New Roman" panose="02020603050405020304" pitchFamily="18" charset="0"/>
                  <a:cs typeface="Times New Roman" panose="02020603050405020304" pitchFamily="18" charset="0"/>
                </a:rPr>
                <a:t>0.0008</a:t>
              </a:r>
            </a:p>
            <a:p>
              <a:pPr eaLnBrk="1" hangingPunct="1"/>
              <a:r>
                <a:rPr lang="en-US" altLang="en-US">
                  <a:latin typeface="Times New Roman" panose="02020603050405020304" pitchFamily="18" charset="0"/>
                  <a:cs typeface="Times New Roman" panose="02020603050405020304" pitchFamily="18" charset="0"/>
                </a:rPr>
                <a:t>3000</a:t>
              </a:r>
            </a:p>
            <a:p>
              <a:pPr eaLnBrk="1" hangingPunct="1"/>
              <a:r>
                <a:rPr lang="en-US" altLang="en-US">
                  <a:latin typeface="Times New Roman" panose="02020603050405020304" pitchFamily="18" charset="0"/>
                  <a:cs typeface="Times New Roman" panose="02020603050405020304" pitchFamily="18" charset="0"/>
                </a:rPr>
                <a:t>0.35</a:t>
              </a:r>
            </a:p>
            <a:p>
              <a:pPr eaLnBrk="1" hangingPunct="1"/>
              <a:r>
                <a:rPr lang="en-US" altLang="en-US">
                  <a:latin typeface="Times New Roman" panose="02020603050405020304" pitchFamily="18" charset="0"/>
                  <a:cs typeface="Times New Roman" panose="02020603050405020304" pitchFamily="18" charset="0"/>
                </a:rPr>
                <a:t>1750</a:t>
              </a:r>
            </a:p>
            <a:p>
              <a:pPr eaLnBrk="1" hangingPunct="1"/>
              <a:r>
                <a:rPr lang="en-US" altLang="en-US">
                  <a:latin typeface="Times New Roman" panose="02020603050405020304" pitchFamily="18" charset="0"/>
                  <a:cs typeface="Times New Roman" panose="02020603050405020304" pitchFamily="18" charset="0"/>
                </a:rPr>
                <a:t>0.005</a:t>
              </a:r>
            </a:p>
            <a:p>
              <a:pPr eaLnBrk="1" hangingPunct="1"/>
              <a:r>
                <a:rPr lang="en-US" altLang="en-US">
                  <a:latin typeface="Times New Roman" panose="02020603050405020304" pitchFamily="18" charset="0"/>
                  <a:cs typeface="Times New Roman" panose="02020603050405020304" pitchFamily="18" charset="0"/>
                </a:rPr>
                <a:t>20</a:t>
              </a:r>
              <a:r>
                <a:rPr lang="en-US" altLang="en-US">
                  <a:latin typeface="Times New Roman" panose="02020603050405020304" pitchFamily="18" charset="0"/>
                </a:rPr>
                <a:t> </a:t>
              </a:r>
            </a:p>
          </p:txBody>
        </p:sp>
      </p:grpSp>
      <p:sp>
        <p:nvSpPr>
          <p:cNvPr id="9224" name="Text Box 11"/>
          <p:cNvSpPr txBox="1">
            <a:spLocks noChangeArrowheads="1"/>
          </p:cNvSpPr>
          <p:nvPr/>
        </p:nvSpPr>
        <p:spPr bwMode="auto">
          <a:xfrm>
            <a:off x="6324600" y="4264025"/>
            <a:ext cx="927100" cy="2289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b="1">
                <a:latin typeface="Times New Roman" panose="02020603050405020304" pitchFamily="18" charset="0"/>
                <a:cs typeface="Times New Roman" panose="02020603050405020304" pitchFamily="18" charset="0"/>
              </a:rPr>
              <a:t>Mean</a:t>
            </a:r>
          </a:p>
          <a:p>
            <a:pPr eaLnBrk="1" hangingPunct="1"/>
            <a:r>
              <a:rPr lang="en-US" altLang="en-US">
                <a:latin typeface="Times New Roman" panose="02020603050405020304" pitchFamily="18" charset="0"/>
                <a:cs typeface="Times New Roman" panose="02020603050405020304" pitchFamily="18" charset="0"/>
              </a:rPr>
              <a:t>100</a:t>
            </a:r>
          </a:p>
          <a:p>
            <a:pPr eaLnBrk="1" hangingPunct="1"/>
            <a:r>
              <a:rPr lang="en-US" altLang="en-US">
                <a:latin typeface="Times New Roman" panose="02020603050405020304" pitchFamily="18" charset="0"/>
                <a:cs typeface="Times New Roman" panose="02020603050405020304" pitchFamily="18" charset="0"/>
              </a:rPr>
              <a:t>0.00055</a:t>
            </a:r>
          </a:p>
          <a:p>
            <a:pPr eaLnBrk="1" hangingPunct="1"/>
            <a:r>
              <a:rPr lang="en-US" altLang="en-US">
                <a:latin typeface="Times New Roman" panose="02020603050405020304" pitchFamily="18" charset="0"/>
                <a:cs typeface="Times New Roman" panose="02020603050405020304" pitchFamily="18" charset="0"/>
              </a:rPr>
              <a:t>1000</a:t>
            </a:r>
          </a:p>
          <a:p>
            <a:pPr eaLnBrk="1" hangingPunct="1"/>
            <a:r>
              <a:rPr lang="en-US" altLang="en-US">
                <a:latin typeface="Times New Roman" panose="02020603050405020304" pitchFamily="18" charset="0"/>
                <a:cs typeface="Times New Roman" panose="02020603050405020304" pitchFamily="18" charset="0"/>
              </a:rPr>
              <a:t>0.25</a:t>
            </a:r>
          </a:p>
          <a:p>
            <a:pPr eaLnBrk="1" hangingPunct="1"/>
            <a:r>
              <a:rPr lang="en-US" altLang="en-US">
                <a:latin typeface="Times New Roman" panose="02020603050405020304" pitchFamily="18" charset="0"/>
                <a:cs typeface="Times New Roman" panose="02020603050405020304" pitchFamily="18" charset="0"/>
              </a:rPr>
              <a:t>1650</a:t>
            </a:r>
          </a:p>
          <a:p>
            <a:pPr eaLnBrk="1" hangingPunct="1"/>
            <a:r>
              <a:rPr lang="en-US" altLang="en-US">
                <a:latin typeface="Times New Roman" panose="02020603050405020304" pitchFamily="18" charset="0"/>
                <a:cs typeface="Times New Roman" panose="02020603050405020304" pitchFamily="18" charset="0"/>
              </a:rPr>
              <a:t>0.00255</a:t>
            </a:r>
          </a:p>
          <a:p>
            <a:pPr eaLnBrk="1" hangingPunct="1"/>
            <a:r>
              <a:rPr lang="en-US" altLang="en-US">
                <a:latin typeface="Times New Roman" panose="02020603050405020304" pitchFamily="18" charset="0"/>
                <a:cs typeface="Times New Roman" panose="02020603050405020304" pitchFamily="18" charset="0"/>
              </a:rPr>
              <a:t>10</a:t>
            </a:r>
            <a:r>
              <a:rPr lang="en-US" altLang="en-US">
                <a:latin typeface="Times New Roman" panose="02020603050405020304" pitchFamily="18" charset="0"/>
              </a:rPr>
              <a:t> </a:t>
            </a:r>
          </a:p>
        </p:txBody>
      </p:sp>
      <p:sp>
        <p:nvSpPr>
          <p:cNvPr id="9225" name="Text Box 12"/>
          <p:cNvSpPr txBox="1">
            <a:spLocks noChangeArrowheads="1"/>
          </p:cNvSpPr>
          <p:nvPr/>
        </p:nvSpPr>
        <p:spPr bwMode="auto">
          <a:xfrm>
            <a:off x="8305800" y="4264025"/>
            <a:ext cx="1123950" cy="2289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b="1">
                <a:latin typeface="Times New Roman" panose="02020603050405020304" pitchFamily="18" charset="0"/>
                <a:cs typeface="Times New Roman" panose="02020603050405020304" pitchFamily="18" charset="0"/>
              </a:rPr>
              <a:t>Shape</a:t>
            </a:r>
          </a:p>
          <a:p>
            <a:pPr eaLnBrk="1" hangingPunct="1"/>
            <a:r>
              <a:rPr lang="en-US" altLang="en-US">
                <a:latin typeface="Times New Roman" panose="02020603050405020304" pitchFamily="18" charset="0"/>
                <a:cs typeface="Times New Roman" panose="02020603050405020304" pitchFamily="18" charset="0"/>
              </a:rPr>
              <a:t>uniform</a:t>
            </a:r>
          </a:p>
          <a:p>
            <a:pPr eaLnBrk="1" hangingPunct="1"/>
            <a:r>
              <a:rPr lang="en-US" altLang="en-US">
                <a:latin typeface="Times New Roman" panose="02020603050405020304" pitchFamily="18" charset="0"/>
                <a:cs typeface="Times New Roman" panose="02020603050405020304" pitchFamily="18" charset="0"/>
              </a:rPr>
              <a:t>uniform</a:t>
            </a:r>
          </a:p>
          <a:p>
            <a:pPr eaLnBrk="1" hangingPunct="1"/>
            <a:r>
              <a:rPr lang="en-US" altLang="en-US">
                <a:latin typeface="Times New Roman" panose="02020603050405020304" pitchFamily="18" charset="0"/>
                <a:cs typeface="Times New Roman" panose="02020603050405020304" pitchFamily="18" charset="0"/>
              </a:rPr>
              <a:t>lognormal</a:t>
            </a:r>
          </a:p>
          <a:p>
            <a:pPr eaLnBrk="1" hangingPunct="1"/>
            <a:r>
              <a:rPr lang="en-US" altLang="en-US">
                <a:latin typeface="Times New Roman" panose="02020603050405020304" pitchFamily="18" charset="0"/>
                <a:cs typeface="Times New Roman" panose="02020603050405020304" pitchFamily="18" charset="0"/>
              </a:rPr>
              <a:t>lognormal</a:t>
            </a:r>
          </a:p>
          <a:p>
            <a:pPr eaLnBrk="1" hangingPunct="1"/>
            <a:r>
              <a:rPr lang="en-US" altLang="en-US">
                <a:latin typeface="Times New Roman" panose="02020603050405020304" pitchFamily="18" charset="0"/>
                <a:cs typeface="Times New Roman" panose="02020603050405020304" pitchFamily="18" charset="0"/>
              </a:rPr>
              <a:t>lognormal</a:t>
            </a:r>
          </a:p>
          <a:p>
            <a:pPr eaLnBrk="1" hangingPunct="1"/>
            <a:r>
              <a:rPr lang="en-US" altLang="en-US">
                <a:latin typeface="Times New Roman" panose="02020603050405020304" pitchFamily="18" charset="0"/>
                <a:cs typeface="Times New Roman" panose="02020603050405020304" pitchFamily="18" charset="0"/>
              </a:rPr>
              <a:t>uniform</a:t>
            </a:r>
          </a:p>
          <a:p>
            <a:pPr eaLnBrk="1" hangingPunct="1"/>
            <a:r>
              <a:rPr lang="en-US" altLang="en-US">
                <a:latin typeface="Times New Roman" panose="02020603050405020304" pitchFamily="18" charset="0"/>
                <a:cs typeface="Times New Roman" panose="02020603050405020304" pitchFamily="18" charset="0"/>
              </a:rPr>
              <a:t>normal</a:t>
            </a:r>
            <a:r>
              <a:rPr lang="en-US" altLang="en-US">
                <a:latin typeface="Times New Roman" panose="02020603050405020304" pitchFamily="18" charset="0"/>
              </a:rPr>
              <a:t> </a:t>
            </a:r>
          </a:p>
        </p:txBody>
      </p:sp>
      <p:sp>
        <p:nvSpPr>
          <p:cNvPr id="9226" name="Text Box 13"/>
          <p:cNvSpPr txBox="1">
            <a:spLocks noChangeArrowheads="1"/>
          </p:cNvSpPr>
          <p:nvPr/>
        </p:nvSpPr>
        <p:spPr bwMode="auto">
          <a:xfrm>
            <a:off x="4013200" y="4264025"/>
            <a:ext cx="787400" cy="2289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b="1">
                <a:latin typeface="Times New Roman" panose="02020603050405020304" pitchFamily="18" charset="0"/>
                <a:cs typeface="Times New Roman" panose="02020603050405020304" pitchFamily="18" charset="0"/>
              </a:rPr>
              <a:t>Units</a:t>
            </a:r>
          </a:p>
          <a:p>
            <a:pPr eaLnBrk="1" hangingPunct="1"/>
            <a:r>
              <a:rPr lang="en-US" altLang="en-US">
                <a:latin typeface="Times New Roman" panose="02020603050405020304" pitchFamily="18" charset="0"/>
                <a:cs typeface="Times New Roman" panose="02020603050405020304" pitchFamily="18" charset="0"/>
              </a:rPr>
              <a:t>m</a:t>
            </a:r>
          </a:p>
          <a:p>
            <a:pPr eaLnBrk="1" hangingPunct="1"/>
            <a:r>
              <a:rPr lang="en-US" altLang="en-US">
                <a:latin typeface="Times New Roman" panose="02020603050405020304" pitchFamily="18" charset="0"/>
                <a:cs typeface="Times New Roman" panose="02020603050405020304" pitchFamily="18" charset="0"/>
              </a:rPr>
              <a:t>m/m</a:t>
            </a:r>
          </a:p>
          <a:p>
            <a:pPr eaLnBrk="1" hangingPunct="1"/>
            <a:r>
              <a:rPr lang="en-US" altLang="en-US">
                <a:latin typeface="Times New Roman" panose="02020603050405020304" pitchFamily="18" charset="0"/>
                <a:cs typeface="Times New Roman" panose="02020603050405020304" pitchFamily="18" charset="0"/>
              </a:rPr>
              <a:t>m/yr</a:t>
            </a:r>
          </a:p>
          <a:p>
            <a:pPr eaLnBrk="1" hangingPunct="1"/>
            <a:r>
              <a:rPr lang="en-US" altLang="en-US">
                <a:latin typeface="Times New Roman" panose="02020603050405020304" pitchFamily="18" charset="0"/>
                <a:cs typeface="Times New Roman" panose="02020603050405020304" pitchFamily="18" charset="0"/>
              </a:rPr>
              <a:t>-</a:t>
            </a:r>
          </a:p>
          <a:p>
            <a:pPr eaLnBrk="1" hangingPunct="1"/>
            <a:r>
              <a:rPr lang="en-US" altLang="en-US">
                <a:latin typeface="Times New Roman" panose="02020603050405020304" pitchFamily="18" charset="0"/>
                <a:cs typeface="Times New Roman" panose="02020603050405020304" pitchFamily="18" charset="0"/>
              </a:rPr>
              <a:t>kg/m</a:t>
            </a:r>
            <a:r>
              <a:rPr lang="en-US" altLang="en-US" baseline="30000">
                <a:latin typeface="Times New Roman" panose="02020603050405020304" pitchFamily="18" charset="0"/>
                <a:cs typeface="Times New Roman" panose="02020603050405020304" pitchFamily="18" charset="0"/>
              </a:rPr>
              <a:t>3</a:t>
            </a:r>
            <a:endParaRPr lang="en-US" altLang="en-US">
              <a:latin typeface="Times New Roman" panose="02020603050405020304" pitchFamily="18" charset="0"/>
              <a:cs typeface="Times New Roman" panose="02020603050405020304" pitchFamily="18" charset="0"/>
            </a:endParaRPr>
          </a:p>
          <a:p>
            <a:pPr eaLnBrk="1" hangingPunct="1"/>
            <a:r>
              <a:rPr lang="en-US" altLang="en-US">
                <a:latin typeface="Times New Roman" panose="02020603050405020304" pitchFamily="18" charset="0"/>
                <a:cs typeface="Times New Roman" panose="02020603050405020304" pitchFamily="18" charset="0"/>
              </a:rPr>
              <a:t>-</a:t>
            </a:r>
          </a:p>
          <a:p>
            <a:pPr eaLnBrk="1" hangingPunct="1"/>
            <a:r>
              <a:rPr lang="en-US" altLang="en-US">
                <a:latin typeface="Times New Roman" panose="02020603050405020304" pitchFamily="18" charset="0"/>
                <a:cs typeface="Times New Roman" panose="02020603050405020304" pitchFamily="18" charset="0"/>
              </a:rPr>
              <a:t>m</a:t>
            </a:r>
            <a:r>
              <a:rPr lang="en-US" altLang="en-US" baseline="30000">
                <a:latin typeface="Times New Roman" panose="02020603050405020304" pitchFamily="18" charset="0"/>
                <a:cs typeface="Times New Roman" panose="02020603050405020304" pitchFamily="18" charset="0"/>
              </a:rPr>
              <a:t>3</a:t>
            </a:r>
            <a:r>
              <a:rPr lang="en-US" altLang="en-US">
                <a:latin typeface="Times New Roman" panose="02020603050405020304" pitchFamily="18" charset="0"/>
                <a:cs typeface="Times New Roman" panose="02020603050405020304" pitchFamily="18" charset="0"/>
              </a:rPr>
              <a:t>/kg</a:t>
            </a:r>
            <a:r>
              <a:rPr lang="en-US" altLang="en-US">
                <a:latin typeface="Times New Roman" panose="02020603050405020304" pitchFamily="18" charset="0"/>
              </a:rPr>
              <a:t> </a:t>
            </a:r>
          </a:p>
        </p:txBody>
      </p:sp>
      <p:sp useBgFill="1">
        <p:nvSpPr>
          <p:cNvPr id="9227" name="Rectangle 14"/>
          <p:cNvSpPr>
            <a:spLocks noChangeArrowheads="1"/>
          </p:cNvSpPr>
          <p:nvPr/>
        </p:nvSpPr>
        <p:spPr bwMode="auto">
          <a:xfrm>
            <a:off x="8305800" y="3810000"/>
            <a:ext cx="1066800" cy="3276600"/>
          </a:xfrm>
          <a:prstGeom prst="rect">
            <a:avLst/>
          </a:prstGeom>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ctr" eaLnBrk="1" hangingPunct="1"/>
            <a:endParaRPr lang="en-US" altLang="en-US" sz="2400">
              <a:solidFill>
                <a:srgbClr val="111111"/>
              </a:solidFill>
              <a:latin typeface="Times New Roman" panose="02020603050405020304" pitchFamily="18" charset="0"/>
            </a:endParaRPr>
          </a:p>
        </p:txBody>
      </p:sp>
      <p:sp>
        <p:nvSpPr>
          <p:cNvPr id="9228" name="Text Box 15"/>
          <p:cNvSpPr txBox="1">
            <a:spLocks noChangeArrowheads="1"/>
          </p:cNvSpPr>
          <p:nvPr/>
        </p:nvSpPr>
        <p:spPr bwMode="auto">
          <a:xfrm>
            <a:off x="9448800" y="0"/>
            <a:ext cx="6075363" cy="7324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sz="1400">
              <a:latin typeface="Times New Roman" panose="02020603050405020304" pitchFamily="18" charset="0"/>
            </a:endParaRPr>
          </a:p>
          <a:p>
            <a:pPr eaLnBrk="1" hangingPunct="1"/>
            <a:r>
              <a:rPr lang="en-US" altLang="en-US" sz="1400">
                <a:solidFill>
                  <a:schemeClr val="bg1"/>
                </a:solidFill>
                <a:latin typeface="Times New Roman" panose="02020603050405020304" pitchFamily="18" charset="0"/>
              </a:rPr>
              <a:t>L   = mmms(80,120,100,11.55) * 1 m 		// source-receptor distance</a:t>
            </a:r>
          </a:p>
          <a:p>
            <a:pPr eaLnBrk="1" hangingPunct="1"/>
            <a:r>
              <a:rPr lang="en-US" altLang="en-US" sz="1400">
                <a:solidFill>
                  <a:schemeClr val="bg1"/>
                </a:solidFill>
                <a:latin typeface="Times New Roman" panose="02020603050405020304" pitchFamily="18" charset="0"/>
              </a:rPr>
              <a:t>i   = mmms(0.0003,0.0008,0.00055,0.0001443)	// hydraulic gradient</a:t>
            </a:r>
          </a:p>
          <a:p>
            <a:pPr eaLnBrk="1" hangingPunct="1"/>
            <a:r>
              <a:rPr lang="en-US" altLang="en-US" sz="1400">
                <a:solidFill>
                  <a:schemeClr val="bg1"/>
                </a:solidFill>
                <a:latin typeface="Times New Roman" panose="02020603050405020304" pitchFamily="18" charset="0"/>
              </a:rPr>
              <a:t>K   = mmms(300,3000,1000,750) * 1 m per yr 	// hydraulic conductivity</a:t>
            </a:r>
          </a:p>
          <a:p>
            <a:pPr eaLnBrk="1" hangingPunct="1"/>
            <a:r>
              <a:rPr lang="en-US" altLang="en-US" sz="1400">
                <a:solidFill>
                  <a:schemeClr val="bg1"/>
                </a:solidFill>
                <a:latin typeface="Times New Roman" panose="02020603050405020304" pitchFamily="18" charset="0"/>
              </a:rPr>
              <a:t>n   = mmms(0.2,0.35,0.25,0.05)  		// effective soil porosity</a:t>
            </a:r>
          </a:p>
          <a:p>
            <a:pPr eaLnBrk="1" hangingPunct="1"/>
            <a:r>
              <a:rPr lang="en-US" altLang="en-US" sz="1400">
                <a:solidFill>
                  <a:schemeClr val="bg1"/>
                </a:solidFill>
                <a:latin typeface="Times New Roman" panose="02020603050405020304" pitchFamily="18" charset="0"/>
              </a:rPr>
              <a:t>BD  = mmms(1500,1750,1650,100) * 1 kg per m{3} 	// soil bulk density</a:t>
            </a:r>
          </a:p>
          <a:p>
            <a:pPr eaLnBrk="1" hangingPunct="1"/>
            <a:r>
              <a:rPr lang="en-US" altLang="en-US" sz="1400">
                <a:solidFill>
                  <a:schemeClr val="bg1"/>
                </a:solidFill>
                <a:latin typeface="Times New Roman" panose="02020603050405020304" pitchFamily="18" charset="0"/>
              </a:rPr>
              <a:t>foc = mmms(0.0001,0.005,0.00255,0.001415)   	// fraction organic carbon</a:t>
            </a:r>
          </a:p>
          <a:p>
            <a:pPr eaLnBrk="1" hangingPunct="1"/>
            <a:r>
              <a:rPr lang="en-US" altLang="en-US" sz="1400">
                <a:solidFill>
                  <a:schemeClr val="bg1"/>
                </a:solidFill>
                <a:latin typeface="Times New Roman" panose="02020603050405020304" pitchFamily="18" charset="0"/>
              </a:rPr>
              <a:t>Koc = mmms(5,20,10,3) * 1 m{3} per kg   	// organic partition coefficient </a:t>
            </a:r>
          </a:p>
          <a:p>
            <a:pPr eaLnBrk="1" hangingPunct="1"/>
            <a:endParaRPr lang="en-US" altLang="en-US" sz="1400">
              <a:solidFill>
                <a:schemeClr val="bg1"/>
              </a:solidFill>
              <a:latin typeface="Times New Roman" panose="02020603050405020304" pitchFamily="18" charset="0"/>
            </a:endParaRPr>
          </a:p>
          <a:p>
            <a:pPr eaLnBrk="1" hangingPunct="1"/>
            <a:r>
              <a:rPr lang="en-US" altLang="en-US" sz="1400">
                <a:solidFill>
                  <a:schemeClr val="bg1"/>
                </a:solidFill>
                <a:latin typeface="Times New Roman" panose="02020603050405020304" pitchFamily="18" charset="0"/>
              </a:rPr>
              <a:t>up = 100 years</a:t>
            </a:r>
          </a:p>
          <a:p>
            <a:pPr eaLnBrk="1" hangingPunct="1"/>
            <a:r>
              <a:rPr lang="en-US" altLang="en-US" sz="1400">
                <a:solidFill>
                  <a:schemeClr val="bg1"/>
                </a:solidFill>
                <a:latin typeface="Times New Roman" panose="02020603050405020304" pitchFamily="18" charset="0"/>
              </a:rPr>
              <a:t>Up = 100000 years</a:t>
            </a:r>
          </a:p>
          <a:p>
            <a:pPr eaLnBrk="1" hangingPunct="1"/>
            <a:endParaRPr lang="en-US" altLang="en-US" sz="1400">
              <a:solidFill>
                <a:schemeClr val="bg1"/>
              </a:solidFill>
              <a:latin typeface="Times New Roman" panose="02020603050405020304" pitchFamily="18" charset="0"/>
            </a:endParaRPr>
          </a:p>
          <a:p>
            <a:pPr eaLnBrk="1" hangingPunct="1"/>
            <a:r>
              <a:rPr lang="en-US" altLang="en-US" sz="1400">
                <a:solidFill>
                  <a:schemeClr val="bg1"/>
                </a:solidFill>
                <a:latin typeface="Times New Roman" panose="02020603050405020304" pitchFamily="18" charset="0"/>
              </a:rPr>
              <a:t>Tind  = (n |+| BD |*| foc |*| Koc) |*| L |/| (K |*| i) </a:t>
            </a:r>
          </a:p>
          <a:p>
            <a:pPr eaLnBrk="1" hangingPunct="1"/>
            <a:r>
              <a:rPr lang="en-US" altLang="en-US" sz="1400">
                <a:solidFill>
                  <a:schemeClr val="bg1"/>
                </a:solidFill>
                <a:latin typeface="Times New Roman" panose="02020603050405020304" pitchFamily="18" charset="0"/>
              </a:rPr>
              <a:t>Tind</a:t>
            </a:r>
          </a:p>
          <a:p>
            <a:pPr eaLnBrk="1" hangingPunct="1"/>
            <a:r>
              <a:rPr lang="en-US" altLang="en-US" sz="1400" b="1">
                <a:solidFill>
                  <a:schemeClr val="bg1"/>
                </a:solidFill>
                <a:latin typeface="Times New Roman" panose="02020603050405020304" pitchFamily="18" charset="0"/>
              </a:rPr>
              <a:t>    ~(range=[31.6667,233800],  mean=[7695,25191],  var=[2e+07,7e+08]) yr</a:t>
            </a:r>
          </a:p>
          <a:p>
            <a:pPr eaLnBrk="1" hangingPunct="1"/>
            <a:endParaRPr lang="en-US" altLang="en-US" sz="1400" b="1">
              <a:solidFill>
                <a:schemeClr val="bg1"/>
              </a:solidFill>
              <a:latin typeface="Times New Roman" panose="02020603050405020304" pitchFamily="18" charset="0"/>
            </a:endParaRPr>
          </a:p>
          <a:p>
            <a:pPr eaLnBrk="1" hangingPunct="1"/>
            <a:r>
              <a:rPr lang="en-US" altLang="en-US" sz="1400">
                <a:solidFill>
                  <a:schemeClr val="bg1"/>
                </a:solidFill>
                <a:latin typeface="Times New Roman" panose="02020603050405020304" pitchFamily="18" charset="0"/>
              </a:rPr>
              <a:t>Tind = min(Tind, up)</a:t>
            </a:r>
          </a:p>
          <a:p>
            <a:pPr eaLnBrk="1" hangingPunct="1"/>
            <a:r>
              <a:rPr lang="en-US" altLang="en-US" sz="1400">
                <a:solidFill>
                  <a:schemeClr val="bg1"/>
                </a:solidFill>
                <a:latin typeface="Times New Roman" panose="02020603050405020304" pitchFamily="18" charset="0"/>
              </a:rPr>
              <a:t>Tind</a:t>
            </a:r>
          </a:p>
          <a:p>
            <a:pPr eaLnBrk="1" hangingPunct="1"/>
            <a:r>
              <a:rPr lang="en-US" altLang="en-US" sz="1400" b="1">
                <a:solidFill>
                  <a:schemeClr val="bg1"/>
                </a:solidFill>
                <a:latin typeface="Times New Roman" panose="02020603050405020304" pitchFamily="18" charset="0"/>
              </a:rPr>
              <a:t>    ~(range=[31.6667,100],  mean=[96.4,100],  var=[0,141]) yr</a:t>
            </a:r>
          </a:p>
          <a:p>
            <a:pPr eaLnBrk="1" hangingPunct="1"/>
            <a:endParaRPr lang="en-US" altLang="en-US" sz="1400">
              <a:solidFill>
                <a:schemeClr val="bg1"/>
              </a:solidFill>
              <a:latin typeface="Times New Roman" panose="02020603050405020304" pitchFamily="18" charset="0"/>
            </a:endParaRPr>
          </a:p>
          <a:p>
            <a:pPr eaLnBrk="1" hangingPunct="1"/>
            <a:endParaRPr lang="en-US" altLang="en-US" sz="1400">
              <a:solidFill>
                <a:schemeClr val="bg1"/>
              </a:solidFill>
              <a:latin typeface="Times New Roman" panose="02020603050405020304" pitchFamily="18" charset="0"/>
            </a:endParaRPr>
          </a:p>
          <a:p>
            <a:pPr eaLnBrk="1" hangingPunct="1"/>
            <a:endParaRPr lang="en-US" altLang="en-US" sz="1400">
              <a:solidFill>
                <a:schemeClr val="bg1"/>
              </a:solidFill>
              <a:latin typeface="Times New Roman" panose="02020603050405020304" pitchFamily="18" charset="0"/>
            </a:endParaRPr>
          </a:p>
          <a:p>
            <a:pPr eaLnBrk="1" hangingPunct="1"/>
            <a:r>
              <a:rPr lang="en-US" altLang="en-US" sz="1400">
                <a:solidFill>
                  <a:schemeClr val="bg1"/>
                </a:solidFill>
                <a:latin typeface="Times New Roman" panose="02020603050405020304" pitchFamily="18" charset="0"/>
              </a:rPr>
              <a:t>Tdep  = (n + BD |*| foc * Koc) |*| L |/| (K * i) </a:t>
            </a:r>
          </a:p>
          <a:p>
            <a:pPr eaLnBrk="1" hangingPunct="1"/>
            <a:r>
              <a:rPr lang="en-US" altLang="en-US" sz="1400">
                <a:solidFill>
                  <a:schemeClr val="bg1"/>
                </a:solidFill>
                <a:latin typeface="Times New Roman" panose="02020603050405020304" pitchFamily="18" charset="0"/>
              </a:rPr>
              <a:t>Tdep</a:t>
            </a:r>
          </a:p>
          <a:p>
            <a:pPr eaLnBrk="1" hangingPunct="1"/>
            <a:r>
              <a:rPr lang="en-US" altLang="en-US" sz="1400" b="1">
                <a:solidFill>
                  <a:schemeClr val="bg1"/>
                </a:solidFill>
                <a:latin typeface="Times New Roman" panose="02020603050405020304" pitchFamily="18" charset="0"/>
              </a:rPr>
              <a:t>    </a:t>
            </a:r>
            <a:r>
              <a:rPr lang="en-US" altLang="en-US" sz="1400">
                <a:solidFill>
                  <a:schemeClr val="bg1"/>
                </a:solidFill>
                <a:latin typeface="Times New Roman" panose="02020603050405020304" pitchFamily="18" charset="0"/>
              </a:rPr>
              <a:t>~(range=[31.6667,233800],  mean=[5357,39338],  var=[962627,5e+09]) yr</a:t>
            </a:r>
          </a:p>
          <a:p>
            <a:pPr eaLnBrk="1" hangingPunct="1"/>
            <a:endParaRPr lang="en-US" altLang="en-US" sz="1400">
              <a:solidFill>
                <a:schemeClr val="bg1"/>
              </a:solidFill>
              <a:latin typeface="Times New Roman" panose="02020603050405020304" pitchFamily="18" charset="0"/>
            </a:endParaRPr>
          </a:p>
          <a:p>
            <a:pPr eaLnBrk="1" hangingPunct="1"/>
            <a:r>
              <a:rPr lang="en-US" altLang="en-US" sz="1400">
                <a:solidFill>
                  <a:schemeClr val="bg1"/>
                </a:solidFill>
                <a:latin typeface="Times New Roman" panose="02020603050405020304" pitchFamily="18" charset="0"/>
              </a:rPr>
              <a:t>Tdep = min(Tdep,up)</a:t>
            </a:r>
          </a:p>
          <a:p>
            <a:pPr eaLnBrk="1" hangingPunct="1"/>
            <a:r>
              <a:rPr lang="en-US" altLang="en-US" sz="1400">
                <a:solidFill>
                  <a:schemeClr val="bg1"/>
                </a:solidFill>
                <a:latin typeface="Times New Roman" panose="02020603050405020304" pitchFamily="18" charset="0"/>
              </a:rPr>
              <a:t>Tdep</a:t>
            </a:r>
          </a:p>
          <a:p>
            <a:pPr eaLnBrk="1" hangingPunct="1"/>
            <a:r>
              <a:rPr lang="en-US" altLang="en-US" sz="1400" b="1">
                <a:solidFill>
                  <a:schemeClr val="bg1"/>
                </a:solidFill>
                <a:latin typeface="Times New Roman" panose="02020603050405020304" pitchFamily="18" charset="0"/>
              </a:rPr>
              <a:t>    ~(range=[31.6667,100],  mean=[91.9,100],  var=[0,350]) yr</a:t>
            </a:r>
          </a:p>
          <a:p>
            <a:pPr eaLnBrk="1" hangingPunct="1"/>
            <a:endParaRPr lang="en-US" altLang="en-US" sz="1400">
              <a:solidFill>
                <a:schemeClr val="bg1"/>
              </a:solidFill>
              <a:latin typeface="Times New Roman" panose="02020603050405020304" pitchFamily="18" charset="0"/>
            </a:endParaRPr>
          </a:p>
          <a:p>
            <a:pPr eaLnBrk="1" hangingPunct="1"/>
            <a:r>
              <a:rPr lang="en-US" altLang="en-US" sz="1400">
                <a:solidFill>
                  <a:schemeClr val="bg1"/>
                </a:solidFill>
                <a:latin typeface="Times New Roman" panose="02020603050405020304" pitchFamily="18" charset="0"/>
              </a:rPr>
              <a:t>show up in white; show Tdep in blue; show Tind in red</a:t>
            </a:r>
          </a:p>
          <a:p>
            <a:pPr eaLnBrk="1" hangingPunct="1"/>
            <a:endParaRPr lang="en-US" altLang="en-US" sz="1400">
              <a:solidFill>
                <a:schemeClr val="bg1"/>
              </a:solidFill>
              <a:latin typeface="Times New Roman" panose="02020603050405020304" pitchFamily="18" charset="0"/>
            </a:endParaRPr>
          </a:p>
          <a:p>
            <a:pPr eaLnBrk="1" hangingPunct="1"/>
            <a:endParaRPr lang="en-US" altLang="en-US" sz="1400">
              <a:solidFill>
                <a:schemeClr val="bg1"/>
              </a:solidFill>
              <a:latin typeface="Times New Roman" panose="02020603050405020304" pitchFamily="18" charset="0"/>
            </a:endParaRPr>
          </a:p>
          <a:p>
            <a:pPr eaLnBrk="1" hangingPunct="1"/>
            <a:endParaRPr lang="en-US" altLang="en-US" sz="1400">
              <a:solidFill>
                <a:schemeClr val="bg1"/>
              </a:solidFill>
              <a:latin typeface="Times New Roman" panose="02020603050405020304" pitchFamily="18" charset="0"/>
            </a:endParaRPr>
          </a:p>
        </p:txBody>
      </p:sp>
    </p:spTree>
  </p:cSld>
  <p:clrMapOvr>
    <a:masterClrMapping/>
  </p:clrMapOvr>
</p:sld>
</file>

<file path=ppt/slides/slide1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p:cNvSpPr>
            <a:spLocks noGrp="1"/>
          </p:cNvSpPr>
          <p:nvPr>
            <p:ph type="title"/>
          </p:nvPr>
        </p:nvSpPr>
        <p:spPr/>
        <p:txBody>
          <a:bodyPr/>
          <a:lstStyle/>
          <a:p>
            <a:r>
              <a:rPr lang="en-US" dirty="0" err="1">
                <a:latin typeface="Arial" panose="020B0604020202020204" pitchFamily="34" charset="0"/>
                <a:cs typeface="Arial" panose="020B0604020202020204" pitchFamily="34" charset="0"/>
              </a:rPr>
              <a:t>pba.r</a:t>
            </a:r>
            <a:endParaRPr lang="en-US" dirty="0"/>
          </a:p>
        </p:txBody>
      </p:sp>
      <p:sp>
        <p:nvSpPr>
          <p:cNvPr id="4" name="Content Placeholder 3"/>
          <p:cNvSpPr>
            <a:spLocks noGrp="1"/>
          </p:cNvSpPr>
          <p:nvPr>
            <p:ph idx="1"/>
          </p:nvPr>
        </p:nvSpPr>
        <p:spPr>
          <a:xfrm>
            <a:off x="304800" y="1676400"/>
            <a:ext cx="8915400" cy="4419600"/>
          </a:xfrm>
        </p:spPr>
        <p:txBody>
          <a:bodyPr/>
          <a:lstStyle/>
          <a:p>
            <a:pPr marL="0" indent="0" eaLnBrk="1" hangingPunct="1">
              <a:buNone/>
            </a:pPr>
            <a:r>
              <a:rPr lang="en-US" altLang="en-US" sz="2400" dirty="0">
                <a:latin typeface="Arial Narrow"/>
                <a:cs typeface="Arial Narrow"/>
              </a:rPr>
              <a:t>L   = </a:t>
            </a:r>
            <a:r>
              <a:rPr lang="en-US" altLang="en-US" sz="2400" dirty="0" err="1">
                <a:latin typeface="Arial Narrow"/>
                <a:cs typeface="Arial Narrow"/>
              </a:rPr>
              <a:t>mmms</a:t>
            </a:r>
            <a:r>
              <a:rPr lang="en-US" altLang="en-US" sz="2400" dirty="0">
                <a:latin typeface="Arial Narrow"/>
                <a:cs typeface="Arial Narrow"/>
              </a:rPr>
              <a:t>(80,120,100,11.55) 			# source-receptor distance</a:t>
            </a:r>
          </a:p>
          <a:p>
            <a:pPr marL="0" indent="0" eaLnBrk="1" hangingPunct="1">
              <a:buNone/>
            </a:pPr>
            <a:r>
              <a:rPr lang="en-US" altLang="en-US" sz="2400" dirty="0" err="1">
                <a:latin typeface="Arial Narrow"/>
                <a:cs typeface="Arial Narrow"/>
              </a:rPr>
              <a:t>i</a:t>
            </a:r>
            <a:r>
              <a:rPr lang="en-US" altLang="en-US" sz="2400" dirty="0">
                <a:latin typeface="Arial Narrow"/>
                <a:cs typeface="Arial Narrow"/>
              </a:rPr>
              <a:t>   = </a:t>
            </a:r>
            <a:r>
              <a:rPr lang="en-US" altLang="en-US" sz="2400" dirty="0" err="1">
                <a:latin typeface="Arial Narrow"/>
                <a:cs typeface="Arial Narrow"/>
              </a:rPr>
              <a:t>mmms</a:t>
            </a:r>
            <a:r>
              <a:rPr lang="en-US" altLang="en-US" sz="2400" dirty="0">
                <a:latin typeface="Arial Narrow"/>
                <a:cs typeface="Arial Narrow"/>
              </a:rPr>
              <a:t>(0.0003,0.0008,0.00055,0.0001443)	# hydraulic gradient</a:t>
            </a:r>
          </a:p>
          <a:p>
            <a:pPr marL="0" indent="0" eaLnBrk="1" hangingPunct="1">
              <a:buNone/>
            </a:pPr>
            <a:r>
              <a:rPr lang="en-US" altLang="en-US" sz="2400" dirty="0">
                <a:latin typeface="Arial Narrow"/>
                <a:cs typeface="Arial Narrow"/>
              </a:rPr>
              <a:t>K   = </a:t>
            </a:r>
            <a:r>
              <a:rPr lang="en-US" altLang="en-US" sz="2400" dirty="0" err="1">
                <a:latin typeface="Arial Narrow"/>
                <a:cs typeface="Arial Narrow"/>
              </a:rPr>
              <a:t>mmms</a:t>
            </a:r>
            <a:r>
              <a:rPr lang="en-US" altLang="en-US" sz="2400" dirty="0">
                <a:latin typeface="Arial Narrow"/>
                <a:cs typeface="Arial Narrow"/>
              </a:rPr>
              <a:t>(300,3000,1000,750)  		# hydraulic conductivity</a:t>
            </a:r>
          </a:p>
          <a:p>
            <a:pPr marL="0" indent="0" eaLnBrk="1" hangingPunct="1">
              <a:buNone/>
            </a:pPr>
            <a:r>
              <a:rPr lang="en-US" altLang="en-US" sz="2400" dirty="0">
                <a:latin typeface="Arial Narrow"/>
                <a:cs typeface="Arial Narrow"/>
              </a:rPr>
              <a:t>n   = </a:t>
            </a:r>
            <a:r>
              <a:rPr lang="en-US" altLang="en-US" sz="2400" dirty="0" err="1">
                <a:latin typeface="Arial Narrow"/>
                <a:cs typeface="Arial Narrow"/>
              </a:rPr>
              <a:t>mmms</a:t>
            </a:r>
            <a:r>
              <a:rPr lang="en-US" altLang="en-US" sz="2400" dirty="0">
                <a:latin typeface="Arial Narrow"/>
                <a:cs typeface="Arial Narrow"/>
              </a:rPr>
              <a:t>(0.2,0.35,0.25,0.05)  			# effective soil porosity</a:t>
            </a:r>
          </a:p>
          <a:p>
            <a:pPr marL="0" indent="0" eaLnBrk="1" hangingPunct="1">
              <a:buNone/>
            </a:pPr>
            <a:r>
              <a:rPr lang="en-US" altLang="en-US" sz="2400" dirty="0">
                <a:latin typeface="Arial Narrow"/>
                <a:cs typeface="Arial Narrow"/>
              </a:rPr>
              <a:t>BD  = </a:t>
            </a:r>
            <a:r>
              <a:rPr lang="en-US" altLang="en-US" sz="2400" dirty="0" err="1">
                <a:latin typeface="Arial Narrow"/>
                <a:cs typeface="Arial Narrow"/>
              </a:rPr>
              <a:t>mmms</a:t>
            </a:r>
            <a:r>
              <a:rPr lang="en-US" altLang="en-US" sz="2400" dirty="0">
                <a:latin typeface="Arial Narrow"/>
                <a:cs typeface="Arial Narrow"/>
              </a:rPr>
              <a:t>(1500,1750,1650,100)  		# soil bulk density</a:t>
            </a:r>
          </a:p>
          <a:p>
            <a:pPr marL="0" indent="0" eaLnBrk="1" hangingPunct="1">
              <a:buNone/>
            </a:pPr>
            <a:r>
              <a:rPr lang="en-US" altLang="en-US" sz="2400" dirty="0" err="1">
                <a:latin typeface="Arial Narrow"/>
                <a:cs typeface="Arial Narrow"/>
              </a:rPr>
              <a:t>foc</a:t>
            </a:r>
            <a:r>
              <a:rPr lang="en-US" altLang="en-US" sz="2400" dirty="0">
                <a:latin typeface="Arial Narrow"/>
                <a:cs typeface="Arial Narrow"/>
              </a:rPr>
              <a:t> = </a:t>
            </a:r>
            <a:r>
              <a:rPr lang="en-US" altLang="en-US" sz="2400" dirty="0" err="1">
                <a:latin typeface="Arial Narrow"/>
                <a:cs typeface="Arial Narrow"/>
              </a:rPr>
              <a:t>mmms</a:t>
            </a:r>
            <a:r>
              <a:rPr lang="en-US" altLang="en-US" sz="2400" dirty="0">
                <a:latin typeface="Arial Narrow"/>
                <a:cs typeface="Arial Narrow"/>
              </a:rPr>
              <a:t>(0.0001,0.005,0.00255,0.001415)   	# fraction organic carbon</a:t>
            </a:r>
          </a:p>
          <a:p>
            <a:pPr marL="0" indent="0" eaLnBrk="1" hangingPunct="1">
              <a:buNone/>
            </a:pPr>
            <a:r>
              <a:rPr lang="en-US" altLang="en-US" sz="2400" dirty="0" err="1">
                <a:latin typeface="Arial Narrow"/>
                <a:cs typeface="Arial Narrow"/>
              </a:rPr>
              <a:t>Koc</a:t>
            </a:r>
            <a:r>
              <a:rPr lang="en-US" altLang="en-US" sz="2400" dirty="0">
                <a:latin typeface="Arial Narrow"/>
                <a:cs typeface="Arial Narrow"/>
              </a:rPr>
              <a:t> = </a:t>
            </a:r>
            <a:r>
              <a:rPr lang="en-US" altLang="en-US" sz="2400" dirty="0" err="1">
                <a:latin typeface="Arial Narrow"/>
                <a:cs typeface="Arial Narrow"/>
              </a:rPr>
              <a:t>mmms</a:t>
            </a:r>
            <a:r>
              <a:rPr lang="en-US" altLang="en-US" sz="2400" dirty="0">
                <a:latin typeface="Arial Narrow"/>
                <a:cs typeface="Arial Narrow"/>
              </a:rPr>
              <a:t>(5,20,10,3) 		   	# organic partition coefficient </a:t>
            </a:r>
          </a:p>
          <a:p>
            <a:pPr marL="0" indent="0" eaLnBrk="1" hangingPunct="1">
              <a:buNone/>
            </a:pPr>
            <a:endParaRPr lang="en-US" altLang="en-US" sz="800" dirty="0">
              <a:latin typeface="Arial Narrow"/>
              <a:cs typeface="Arial Narrow"/>
            </a:endParaRPr>
          </a:p>
          <a:p>
            <a:pPr marL="0" indent="0" eaLnBrk="1" hangingPunct="1">
              <a:buNone/>
            </a:pPr>
            <a:r>
              <a:rPr lang="en-US" altLang="en-US" sz="2400" dirty="0">
                <a:latin typeface="Arial Narrow"/>
                <a:cs typeface="Arial Narrow"/>
              </a:rPr>
              <a:t>up = 100000					# detail </a:t>
            </a:r>
          </a:p>
          <a:p>
            <a:pPr marL="0" indent="0" eaLnBrk="1" hangingPunct="1">
              <a:buNone/>
            </a:pPr>
            <a:r>
              <a:rPr lang="en-US" altLang="en-US" sz="2400" dirty="0" err="1">
                <a:latin typeface="Arial Narrow"/>
                <a:cs typeface="Arial Narrow"/>
              </a:rPr>
              <a:t>Tind</a:t>
            </a:r>
            <a:r>
              <a:rPr lang="en-US" altLang="en-US" sz="2400" dirty="0">
                <a:latin typeface="Arial Narrow"/>
                <a:cs typeface="Arial Narrow"/>
              </a:rPr>
              <a:t>  = (n + BD * </a:t>
            </a:r>
            <a:r>
              <a:rPr lang="en-US" altLang="en-US" sz="2400" dirty="0" err="1">
                <a:latin typeface="Arial Narrow"/>
                <a:cs typeface="Arial Narrow"/>
              </a:rPr>
              <a:t>foc</a:t>
            </a:r>
            <a:r>
              <a:rPr lang="en-US" altLang="en-US" sz="2400" dirty="0">
                <a:latin typeface="Arial Narrow"/>
                <a:cs typeface="Arial Narrow"/>
              </a:rPr>
              <a:t> * </a:t>
            </a:r>
            <a:r>
              <a:rPr lang="en-US" altLang="en-US" sz="2400" dirty="0" err="1">
                <a:latin typeface="Arial Narrow"/>
                <a:cs typeface="Arial Narrow"/>
              </a:rPr>
              <a:t>Koc</a:t>
            </a:r>
            <a:r>
              <a:rPr lang="en-US" altLang="en-US" sz="2400" dirty="0">
                <a:latin typeface="Arial Narrow"/>
                <a:cs typeface="Arial Narrow"/>
              </a:rPr>
              <a:t>) * L / (K * </a:t>
            </a:r>
            <a:r>
              <a:rPr lang="en-US" altLang="en-US" sz="2400" dirty="0" err="1">
                <a:latin typeface="Arial Narrow"/>
                <a:cs typeface="Arial Narrow"/>
              </a:rPr>
              <a:t>i</a:t>
            </a:r>
            <a:r>
              <a:rPr lang="en-US" altLang="en-US" sz="2400" dirty="0">
                <a:latin typeface="Arial Narrow"/>
                <a:cs typeface="Arial Narrow"/>
              </a:rPr>
              <a:t>) </a:t>
            </a:r>
          </a:p>
          <a:p>
            <a:pPr marL="0" indent="0" eaLnBrk="1" hangingPunct="1">
              <a:buNone/>
            </a:pPr>
            <a:r>
              <a:rPr lang="en-US" altLang="en-US" sz="2400" dirty="0" err="1">
                <a:latin typeface="Arial Narrow"/>
                <a:cs typeface="Arial Narrow"/>
              </a:rPr>
              <a:t>Tind</a:t>
            </a:r>
            <a:r>
              <a:rPr lang="en-US" altLang="en-US" sz="2400" dirty="0">
                <a:latin typeface="Arial Narrow"/>
                <a:cs typeface="Arial Narrow"/>
              </a:rPr>
              <a:t> = </a:t>
            </a:r>
            <a:r>
              <a:rPr lang="en-US" altLang="en-US" sz="2400" dirty="0" err="1">
                <a:latin typeface="Arial Narrow"/>
                <a:cs typeface="Arial Narrow"/>
              </a:rPr>
              <a:t>pmin</a:t>
            </a:r>
            <a:r>
              <a:rPr lang="en-US" altLang="en-US" sz="2400" dirty="0">
                <a:latin typeface="Arial Narrow"/>
                <a:cs typeface="Arial Narrow"/>
              </a:rPr>
              <a:t>(</a:t>
            </a:r>
            <a:r>
              <a:rPr lang="en-US" altLang="en-US" sz="2400" dirty="0" err="1">
                <a:latin typeface="Arial Narrow"/>
                <a:cs typeface="Arial Narrow"/>
              </a:rPr>
              <a:t>Tind</a:t>
            </a:r>
            <a:r>
              <a:rPr lang="en-US" altLang="en-US" sz="2400" dirty="0">
                <a:latin typeface="Arial Narrow"/>
                <a:cs typeface="Arial Narrow"/>
              </a:rPr>
              <a:t>, up)</a:t>
            </a:r>
          </a:p>
          <a:p>
            <a:pPr marL="0" indent="0" eaLnBrk="1" hangingPunct="1">
              <a:buNone/>
            </a:pPr>
            <a:endParaRPr lang="en-US" altLang="en-US" sz="2400" dirty="0">
              <a:latin typeface="Arial Narrow"/>
              <a:cs typeface="Arial Narrow"/>
            </a:endParaRPr>
          </a:p>
          <a:p>
            <a:pPr marL="0" indent="0" eaLnBrk="1" hangingPunct="1">
              <a:buNone/>
            </a:pPr>
            <a:endParaRPr lang="en-US" altLang="en-US" sz="2400" dirty="0">
              <a:latin typeface="Arial Narrow"/>
              <a:cs typeface="Arial Narrow"/>
            </a:endParaRPr>
          </a:p>
          <a:p>
            <a:pPr marL="0" indent="0" eaLnBrk="1" hangingPunct="1">
              <a:buNone/>
            </a:pPr>
            <a:r>
              <a:rPr lang="en-US" altLang="en-US" sz="2400" dirty="0" err="1">
                <a:latin typeface="Arial Narrow"/>
                <a:cs typeface="Arial Narrow"/>
              </a:rPr>
              <a:t>Tdep</a:t>
            </a:r>
            <a:r>
              <a:rPr lang="en-US" altLang="en-US" sz="2400" dirty="0">
                <a:latin typeface="Arial Narrow"/>
                <a:cs typeface="Arial Narrow"/>
              </a:rPr>
              <a:t>  = (n %+% BD %|*|% </a:t>
            </a:r>
            <a:r>
              <a:rPr lang="en-US" altLang="en-US" sz="2400" dirty="0" err="1">
                <a:latin typeface="Arial Narrow"/>
                <a:cs typeface="Arial Narrow"/>
              </a:rPr>
              <a:t>foc</a:t>
            </a:r>
            <a:r>
              <a:rPr lang="en-US" altLang="en-US" sz="2400" dirty="0">
                <a:latin typeface="Arial Narrow"/>
                <a:cs typeface="Arial Narrow"/>
              </a:rPr>
              <a:t> %*% </a:t>
            </a:r>
            <a:r>
              <a:rPr lang="en-US" altLang="en-US" sz="2400" dirty="0" err="1">
                <a:latin typeface="Arial Narrow"/>
                <a:cs typeface="Arial Narrow"/>
              </a:rPr>
              <a:t>Koc</a:t>
            </a:r>
            <a:r>
              <a:rPr lang="en-US" altLang="en-US" sz="2400" dirty="0">
                <a:latin typeface="Arial Narrow"/>
                <a:cs typeface="Arial Narrow"/>
              </a:rPr>
              <a:t>) %|*|% L %|/|% (K %*% </a:t>
            </a:r>
            <a:r>
              <a:rPr lang="en-US" altLang="en-US" sz="2400" dirty="0" err="1">
                <a:latin typeface="Arial Narrow"/>
                <a:cs typeface="Arial Narrow"/>
              </a:rPr>
              <a:t>i</a:t>
            </a:r>
            <a:r>
              <a:rPr lang="en-US" altLang="en-US" sz="2400" dirty="0">
                <a:latin typeface="Arial Narrow"/>
                <a:cs typeface="Arial Narrow"/>
              </a:rPr>
              <a:t>) </a:t>
            </a:r>
          </a:p>
          <a:p>
            <a:pPr marL="0" indent="0" eaLnBrk="1" hangingPunct="1">
              <a:buNone/>
            </a:pPr>
            <a:r>
              <a:rPr lang="en-US" altLang="en-US" sz="2400" dirty="0" err="1">
                <a:latin typeface="Arial Narrow"/>
                <a:cs typeface="Arial Narrow"/>
              </a:rPr>
              <a:t>Tdep</a:t>
            </a:r>
            <a:r>
              <a:rPr lang="en-US" altLang="en-US" sz="2400" dirty="0">
                <a:latin typeface="Arial Narrow"/>
                <a:cs typeface="Arial Narrow"/>
              </a:rPr>
              <a:t> = min(</a:t>
            </a:r>
            <a:r>
              <a:rPr lang="en-US" altLang="en-US" sz="2400" dirty="0" err="1">
                <a:latin typeface="Arial Narrow"/>
                <a:cs typeface="Arial Narrow"/>
              </a:rPr>
              <a:t>Tdep,up</a:t>
            </a:r>
            <a:r>
              <a:rPr lang="en-US" altLang="en-US" sz="2400" dirty="0">
                <a:latin typeface="Arial Narrow"/>
                <a:cs typeface="Arial Narrow"/>
              </a:rPr>
              <a:t>)</a:t>
            </a:r>
          </a:p>
          <a:p>
            <a:pPr marL="0" indent="0" eaLnBrk="1" hangingPunct="1">
              <a:buNone/>
            </a:pPr>
            <a:r>
              <a:rPr lang="en-US" altLang="en-US" sz="2400" dirty="0">
                <a:latin typeface="Arial Narrow"/>
                <a:cs typeface="Arial Narrow"/>
              </a:rPr>
              <a:t>blue</a:t>
            </a:r>
            <a:r>
              <a:rPr lang="en-US" altLang="en-US" sz="2400" b="1" dirty="0">
                <a:latin typeface="Arial Narrow"/>
                <a:cs typeface="Arial Narrow"/>
              </a:rPr>
              <a:t>(</a:t>
            </a:r>
            <a:r>
              <a:rPr lang="en-US" altLang="en-US" sz="2400" dirty="0" err="1">
                <a:latin typeface="Arial Narrow"/>
                <a:cs typeface="Arial Narrow"/>
              </a:rPr>
              <a:t>Tdep</a:t>
            </a:r>
            <a:r>
              <a:rPr lang="en-US" altLang="en-US" sz="2400" dirty="0">
                <a:latin typeface="Arial Narrow"/>
                <a:cs typeface="Arial Narrow"/>
              </a:rPr>
              <a:t>);  red(</a:t>
            </a:r>
            <a:r>
              <a:rPr lang="en-US" altLang="en-US" sz="2400" dirty="0" err="1">
                <a:latin typeface="Arial Narrow"/>
                <a:cs typeface="Arial Narrow"/>
              </a:rPr>
              <a:t>Tind</a:t>
            </a:r>
            <a:r>
              <a:rPr lang="en-US" altLang="en-US" sz="2400" dirty="0">
                <a:latin typeface="Arial Narrow"/>
                <a:cs typeface="Arial Narrow"/>
              </a:rPr>
              <a:t>)</a:t>
            </a:r>
          </a:p>
          <a:p>
            <a:pPr marL="0" indent="0">
              <a:buNone/>
            </a:pPr>
            <a:endParaRPr lang="en-US" sz="2400" dirty="0">
              <a:latin typeface="Arial Narrow"/>
              <a:cs typeface="Arial Narrow"/>
            </a:endParaRPr>
          </a:p>
        </p:txBody>
      </p:sp>
      <p:sp>
        <p:nvSpPr>
          <p:cNvPr id="5" name="Text Box 17"/>
          <p:cNvSpPr txBox="1">
            <a:spLocks noChangeArrowheads="1"/>
          </p:cNvSpPr>
          <p:nvPr/>
        </p:nvSpPr>
        <p:spPr bwMode="auto">
          <a:xfrm>
            <a:off x="7772400" y="228600"/>
            <a:ext cx="1268413" cy="5794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3200" dirty="0">
                <a:solidFill>
                  <a:srgbClr val="FF0000"/>
                </a:solidFill>
                <a:latin typeface="Arial Black" panose="020B0A04020102020204" pitchFamily="34" charset="0"/>
              </a:rPr>
              <a:t>SKIP</a:t>
            </a:r>
          </a:p>
        </p:txBody>
      </p:sp>
      <p:sp>
        <p:nvSpPr>
          <p:cNvPr id="6" name="TextBox 5"/>
          <p:cNvSpPr txBox="1"/>
          <p:nvPr/>
        </p:nvSpPr>
        <p:spPr>
          <a:xfrm>
            <a:off x="5410200" y="5410200"/>
            <a:ext cx="3581400" cy="1200329"/>
          </a:xfrm>
          <a:prstGeom prst="rect">
            <a:avLst/>
          </a:prstGeom>
          <a:noFill/>
        </p:spPr>
        <p:txBody>
          <a:bodyPr wrap="square" rtlCol="0">
            <a:spAutoFit/>
          </a:bodyPr>
          <a:lstStyle/>
          <a:p>
            <a:r>
              <a:rPr lang="en-US" dirty="0">
                <a:solidFill>
                  <a:srgbClr val="FF0000"/>
                </a:solidFill>
              </a:rPr>
              <a:t>N.B. The implementation of </a:t>
            </a:r>
            <a:r>
              <a:rPr lang="en-US" dirty="0" err="1">
                <a:solidFill>
                  <a:srgbClr val="FF0000"/>
                </a:solidFill>
              </a:rPr>
              <a:t>mmms</a:t>
            </a:r>
            <a:r>
              <a:rPr lang="en-US" dirty="0">
                <a:solidFill>
                  <a:srgbClr val="FF0000"/>
                </a:solidFill>
              </a:rPr>
              <a:t> in </a:t>
            </a:r>
            <a:r>
              <a:rPr lang="en-US" dirty="0" err="1">
                <a:solidFill>
                  <a:srgbClr val="FF0000"/>
                </a:solidFill>
              </a:rPr>
              <a:t>pba.r</a:t>
            </a:r>
            <a:r>
              <a:rPr lang="en-US" dirty="0">
                <a:solidFill>
                  <a:srgbClr val="FF0000"/>
                </a:solidFill>
              </a:rPr>
              <a:t> is incomplete so, while its results are bounds, they are not best possible bounds</a:t>
            </a:r>
          </a:p>
        </p:txBody>
      </p:sp>
    </p:spTree>
    <p:extLst>
      <p:ext uri="{BB962C8B-B14F-4D97-AF65-F5344CB8AC3E}">
        <p14:creationId xmlns:p14="http://schemas.microsoft.com/office/powerpoint/2010/main" val="1680989552"/>
      </p:ext>
    </p:extLst>
  </p:cSld>
  <p:clrMapOvr>
    <a:masterClrMapping/>
  </p:clrMapOvr>
</p:sld>
</file>

<file path=ppt/slides/slide1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7394" name="Rectangle 2"/>
          <p:cNvSpPr>
            <a:spLocks noGrp="1" noChangeArrowheads="1"/>
          </p:cNvSpPr>
          <p:nvPr>
            <p:ph type="title" idx="4294967295"/>
          </p:nvPr>
        </p:nvSpPr>
        <p:spPr/>
        <p:txBody>
          <a:bodyPr/>
          <a:lstStyle/>
          <a:p>
            <a:pPr eaLnBrk="1" hangingPunct="1"/>
            <a:r>
              <a:rPr lang="en-US" altLang="en-US"/>
              <a:t>Inputs as mmms p-boxes</a:t>
            </a:r>
          </a:p>
        </p:txBody>
      </p:sp>
      <p:sp>
        <p:nvSpPr>
          <p:cNvPr id="187395" name="Line 3"/>
          <p:cNvSpPr>
            <a:spLocks noChangeShapeType="1"/>
          </p:cNvSpPr>
          <p:nvPr/>
        </p:nvSpPr>
        <p:spPr bwMode="auto">
          <a:xfrm>
            <a:off x="4062413" y="6234113"/>
            <a:ext cx="1389062" cy="158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396" name="Line 4"/>
          <p:cNvSpPr>
            <a:spLocks noChangeShapeType="1"/>
          </p:cNvSpPr>
          <p:nvPr/>
        </p:nvSpPr>
        <p:spPr bwMode="auto">
          <a:xfrm>
            <a:off x="4062413" y="6234113"/>
            <a:ext cx="1587" cy="3651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397" name="Line 5"/>
          <p:cNvSpPr>
            <a:spLocks noChangeShapeType="1"/>
          </p:cNvSpPr>
          <p:nvPr/>
        </p:nvSpPr>
        <p:spPr bwMode="auto">
          <a:xfrm>
            <a:off x="4062413" y="6234113"/>
            <a:ext cx="1587" cy="6191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398" name="Rectangle 6"/>
          <p:cNvSpPr>
            <a:spLocks noChangeArrowheads="1"/>
          </p:cNvSpPr>
          <p:nvPr/>
        </p:nvSpPr>
        <p:spPr bwMode="auto">
          <a:xfrm>
            <a:off x="4011613" y="6296025"/>
            <a:ext cx="1016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ctr" eaLnBrk="1" hangingPunct="1"/>
            <a:r>
              <a:rPr lang="en-US" altLang="en-US" sz="1600">
                <a:latin typeface="Times New Roman" panose="02020603050405020304" pitchFamily="18" charset="0"/>
              </a:rPr>
              <a:t>0</a:t>
            </a:r>
          </a:p>
        </p:txBody>
      </p:sp>
      <p:sp>
        <p:nvSpPr>
          <p:cNvPr id="187399" name="Line 7"/>
          <p:cNvSpPr>
            <a:spLocks noChangeShapeType="1"/>
          </p:cNvSpPr>
          <p:nvPr/>
        </p:nvSpPr>
        <p:spPr bwMode="auto">
          <a:xfrm>
            <a:off x="4089400" y="6234113"/>
            <a:ext cx="1588" cy="3651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400" name="Line 8"/>
          <p:cNvSpPr>
            <a:spLocks noChangeShapeType="1"/>
          </p:cNvSpPr>
          <p:nvPr/>
        </p:nvSpPr>
        <p:spPr bwMode="auto">
          <a:xfrm>
            <a:off x="4117975" y="6234113"/>
            <a:ext cx="1588" cy="3651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401" name="Line 9"/>
          <p:cNvSpPr>
            <a:spLocks noChangeShapeType="1"/>
          </p:cNvSpPr>
          <p:nvPr/>
        </p:nvSpPr>
        <p:spPr bwMode="auto">
          <a:xfrm>
            <a:off x="4144963" y="6234113"/>
            <a:ext cx="1587" cy="3651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402" name="Line 10"/>
          <p:cNvSpPr>
            <a:spLocks noChangeShapeType="1"/>
          </p:cNvSpPr>
          <p:nvPr/>
        </p:nvSpPr>
        <p:spPr bwMode="auto">
          <a:xfrm>
            <a:off x="4173538" y="6234113"/>
            <a:ext cx="1587" cy="3651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403" name="Line 11"/>
          <p:cNvSpPr>
            <a:spLocks noChangeShapeType="1"/>
          </p:cNvSpPr>
          <p:nvPr/>
        </p:nvSpPr>
        <p:spPr bwMode="auto">
          <a:xfrm>
            <a:off x="4200525" y="6234113"/>
            <a:ext cx="1588" cy="3651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404" name="Line 12"/>
          <p:cNvSpPr>
            <a:spLocks noChangeShapeType="1"/>
          </p:cNvSpPr>
          <p:nvPr/>
        </p:nvSpPr>
        <p:spPr bwMode="auto">
          <a:xfrm>
            <a:off x="4229100" y="6234113"/>
            <a:ext cx="1588" cy="3651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405" name="Line 13"/>
          <p:cNvSpPr>
            <a:spLocks noChangeShapeType="1"/>
          </p:cNvSpPr>
          <p:nvPr/>
        </p:nvSpPr>
        <p:spPr bwMode="auto">
          <a:xfrm>
            <a:off x="4256088" y="6234113"/>
            <a:ext cx="1587" cy="3651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406" name="Line 14"/>
          <p:cNvSpPr>
            <a:spLocks noChangeShapeType="1"/>
          </p:cNvSpPr>
          <p:nvPr/>
        </p:nvSpPr>
        <p:spPr bwMode="auto">
          <a:xfrm>
            <a:off x="4284663" y="6234113"/>
            <a:ext cx="1587" cy="3651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407" name="Line 15"/>
          <p:cNvSpPr>
            <a:spLocks noChangeShapeType="1"/>
          </p:cNvSpPr>
          <p:nvPr/>
        </p:nvSpPr>
        <p:spPr bwMode="auto">
          <a:xfrm>
            <a:off x="4311650" y="6234113"/>
            <a:ext cx="1588" cy="3651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408" name="Line 16"/>
          <p:cNvSpPr>
            <a:spLocks noChangeShapeType="1"/>
          </p:cNvSpPr>
          <p:nvPr/>
        </p:nvSpPr>
        <p:spPr bwMode="auto">
          <a:xfrm>
            <a:off x="4340225" y="6234113"/>
            <a:ext cx="1588" cy="3651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409" name="Line 17"/>
          <p:cNvSpPr>
            <a:spLocks noChangeShapeType="1"/>
          </p:cNvSpPr>
          <p:nvPr/>
        </p:nvSpPr>
        <p:spPr bwMode="auto">
          <a:xfrm>
            <a:off x="4367213" y="6234113"/>
            <a:ext cx="1587" cy="3651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410" name="Line 18"/>
          <p:cNvSpPr>
            <a:spLocks noChangeShapeType="1"/>
          </p:cNvSpPr>
          <p:nvPr/>
        </p:nvSpPr>
        <p:spPr bwMode="auto">
          <a:xfrm>
            <a:off x="4395788" y="6234113"/>
            <a:ext cx="1587" cy="3651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411" name="Line 19"/>
          <p:cNvSpPr>
            <a:spLocks noChangeShapeType="1"/>
          </p:cNvSpPr>
          <p:nvPr/>
        </p:nvSpPr>
        <p:spPr bwMode="auto">
          <a:xfrm>
            <a:off x="4422775" y="6234113"/>
            <a:ext cx="1588" cy="3651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412" name="Line 20"/>
          <p:cNvSpPr>
            <a:spLocks noChangeShapeType="1"/>
          </p:cNvSpPr>
          <p:nvPr/>
        </p:nvSpPr>
        <p:spPr bwMode="auto">
          <a:xfrm>
            <a:off x="4451350" y="6234113"/>
            <a:ext cx="1588" cy="3651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413" name="Line 21"/>
          <p:cNvSpPr>
            <a:spLocks noChangeShapeType="1"/>
          </p:cNvSpPr>
          <p:nvPr/>
        </p:nvSpPr>
        <p:spPr bwMode="auto">
          <a:xfrm>
            <a:off x="4478338" y="6234113"/>
            <a:ext cx="1587" cy="3651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414" name="Line 22"/>
          <p:cNvSpPr>
            <a:spLocks noChangeShapeType="1"/>
          </p:cNvSpPr>
          <p:nvPr/>
        </p:nvSpPr>
        <p:spPr bwMode="auto">
          <a:xfrm>
            <a:off x="4506913" y="6234113"/>
            <a:ext cx="1587" cy="3651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415" name="Line 23"/>
          <p:cNvSpPr>
            <a:spLocks noChangeShapeType="1"/>
          </p:cNvSpPr>
          <p:nvPr/>
        </p:nvSpPr>
        <p:spPr bwMode="auto">
          <a:xfrm>
            <a:off x="4533900" y="6234113"/>
            <a:ext cx="1588" cy="3651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416" name="Line 24"/>
          <p:cNvSpPr>
            <a:spLocks noChangeShapeType="1"/>
          </p:cNvSpPr>
          <p:nvPr/>
        </p:nvSpPr>
        <p:spPr bwMode="auto">
          <a:xfrm>
            <a:off x="4562475" y="6234113"/>
            <a:ext cx="1588" cy="3651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417" name="Line 25"/>
          <p:cNvSpPr>
            <a:spLocks noChangeShapeType="1"/>
          </p:cNvSpPr>
          <p:nvPr/>
        </p:nvSpPr>
        <p:spPr bwMode="auto">
          <a:xfrm>
            <a:off x="4589463" y="6234113"/>
            <a:ext cx="1587" cy="3651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418" name="Line 26"/>
          <p:cNvSpPr>
            <a:spLocks noChangeShapeType="1"/>
          </p:cNvSpPr>
          <p:nvPr/>
        </p:nvSpPr>
        <p:spPr bwMode="auto">
          <a:xfrm>
            <a:off x="4618038" y="6234113"/>
            <a:ext cx="1587" cy="3651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419" name="Line 27"/>
          <p:cNvSpPr>
            <a:spLocks noChangeShapeType="1"/>
          </p:cNvSpPr>
          <p:nvPr/>
        </p:nvSpPr>
        <p:spPr bwMode="auto">
          <a:xfrm>
            <a:off x="4618038" y="6234113"/>
            <a:ext cx="1587" cy="6191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420" name="Rectangle 28"/>
          <p:cNvSpPr>
            <a:spLocks noChangeArrowheads="1"/>
          </p:cNvSpPr>
          <p:nvPr/>
        </p:nvSpPr>
        <p:spPr bwMode="auto">
          <a:xfrm>
            <a:off x="4389438" y="6296025"/>
            <a:ext cx="457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ctr" eaLnBrk="1" hangingPunct="1"/>
            <a:r>
              <a:rPr lang="en-US" altLang="en-US" sz="1600">
                <a:latin typeface="Times New Roman" panose="02020603050405020304" pitchFamily="18" charset="0"/>
              </a:rPr>
              <a:t>0.002</a:t>
            </a:r>
          </a:p>
        </p:txBody>
      </p:sp>
      <p:sp>
        <p:nvSpPr>
          <p:cNvPr id="187421" name="Line 29"/>
          <p:cNvSpPr>
            <a:spLocks noChangeShapeType="1"/>
          </p:cNvSpPr>
          <p:nvPr/>
        </p:nvSpPr>
        <p:spPr bwMode="auto">
          <a:xfrm>
            <a:off x="4645025" y="6234113"/>
            <a:ext cx="1588" cy="3651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422" name="Line 30"/>
          <p:cNvSpPr>
            <a:spLocks noChangeShapeType="1"/>
          </p:cNvSpPr>
          <p:nvPr/>
        </p:nvSpPr>
        <p:spPr bwMode="auto">
          <a:xfrm>
            <a:off x="4673600" y="6234113"/>
            <a:ext cx="1588" cy="3651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423" name="Line 31"/>
          <p:cNvSpPr>
            <a:spLocks noChangeShapeType="1"/>
          </p:cNvSpPr>
          <p:nvPr/>
        </p:nvSpPr>
        <p:spPr bwMode="auto">
          <a:xfrm>
            <a:off x="4700588" y="6234113"/>
            <a:ext cx="1587" cy="3651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424" name="Line 32"/>
          <p:cNvSpPr>
            <a:spLocks noChangeShapeType="1"/>
          </p:cNvSpPr>
          <p:nvPr/>
        </p:nvSpPr>
        <p:spPr bwMode="auto">
          <a:xfrm>
            <a:off x="4729163" y="6234113"/>
            <a:ext cx="1587" cy="3651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425" name="Line 33"/>
          <p:cNvSpPr>
            <a:spLocks noChangeShapeType="1"/>
          </p:cNvSpPr>
          <p:nvPr/>
        </p:nvSpPr>
        <p:spPr bwMode="auto">
          <a:xfrm>
            <a:off x="4756150" y="6234113"/>
            <a:ext cx="1588" cy="3651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426" name="Line 34"/>
          <p:cNvSpPr>
            <a:spLocks noChangeShapeType="1"/>
          </p:cNvSpPr>
          <p:nvPr/>
        </p:nvSpPr>
        <p:spPr bwMode="auto">
          <a:xfrm>
            <a:off x="4784725" y="6234113"/>
            <a:ext cx="1588" cy="3651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427" name="Line 35"/>
          <p:cNvSpPr>
            <a:spLocks noChangeShapeType="1"/>
          </p:cNvSpPr>
          <p:nvPr/>
        </p:nvSpPr>
        <p:spPr bwMode="auto">
          <a:xfrm>
            <a:off x="4811713" y="6234113"/>
            <a:ext cx="1587" cy="3651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428" name="Line 36"/>
          <p:cNvSpPr>
            <a:spLocks noChangeShapeType="1"/>
          </p:cNvSpPr>
          <p:nvPr/>
        </p:nvSpPr>
        <p:spPr bwMode="auto">
          <a:xfrm>
            <a:off x="4840288" y="6234113"/>
            <a:ext cx="1587" cy="3651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429" name="Line 37"/>
          <p:cNvSpPr>
            <a:spLocks noChangeShapeType="1"/>
          </p:cNvSpPr>
          <p:nvPr/>
        </p:nvSpPr>
        <p:spPr bwMode="auto">
          <a:xfrm>
            <a:off x="4867275" y="6234113"/>
            <a:ext cx="1588" cy="3651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430" name="Line 38"/>
          <p:cNvSpPr>
            <a:spLocks noChangeShapeType="1"/>
          </p:cNvSpPr>
          <p:nvPr/>
        </p:nvSpPr>
        <p:spPr bwMode="auto">
          <a:xfrm>
            <a:off x="4895850" y="6234113"/>
            <a:ext cx="1588" cy="3651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431" name="Line 39"/>
          <p:cNvSpPr>
            <a:spLocks noChangeShapeType="1"/>
          </p:cNvSpPr>
          <p:nvPr/>
        </p:nvSpPr>
        <p:spPr bwMode="auto">
          <a:xfrm>
            <a:off x="4922838" y="6234113"/>
            <a:ext cx="1587" cy="3651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432" name="Line 40"/>
          <p:cNvSpPr>
            <a:spLocks noChangeShapeType="1"/>
          </p:cNvSpPr>
          <p:nvPr/>
        </p:nvSpPr>
        <p:spPr bwMode="auto">
          <a:xfrm>
            <a:off x="4951413" y="6234113"/>
            <a:ext cx="1587" cy="3651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433" name="Line 41"/>
          <p:cNvSpPr>
            <a:spLocks noChangeShapeType="1"/>
          </p:cNvSpPr>
          <p:nvPr/>
        </p:nvSpPr>
        <p:spPr bwMode="auto">
          <a:xfrm>
            <a:off x="4978400" y="6234113"/>
            <a:ext cx="1588" cy="3651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434" name="Line 42"/>
          <p:cNvSpPr>
            <a:spLocks noChangeShapeType="1"/>
          </p:cNvSpPr>
          <p:nvPr/>
        </p:nvSpPr>
        <p:spPr bwMode="auto">
          <a:xfrm>
            <a:off x="5006975" y="6234113"/>
            <a:ext cx="1588" cy="3651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435" name="Line 43"/>
          <p:cNvSpPr>
            <a:spLocks noChangeShapeType="1"/>
          </p:cNvSpPr>
          <p:nvPr/>
        </p:nvSpPr>
        <p:spPr bwMode="auto">
          <a:xfrm>
            <a:off x="5033963" y="6234113"/>
            <a:ext cx="1587" cy="3651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436" name="Line 44"/>
          <p:cNvSpPr>
            <a:spLocks noChangeShapeType="1"/>
          </p:cNvSpPr>
          <p:nvPr/>
        </p:nvSpPr>
        <p:spPr bwMode="auto">
          <a:xfrm>
            <a:off x="5062538" y="6234113"/>
            <a:ext cx="1587" cy="3651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437" name="Line 45"/>
          <p:cNvSpPr>
            <a:spLocks noChangeShapeType="1"/>
          </p:cNvSpPr>
          <p:nvPr/>
        </p:nvSpPr>
        <p:spPr bwMode="auto">
          <a:xfrm>
            <a:off x="5089525" y="6234113"/>
            <a:ext cx="1588" cy="3651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438" name="Line 46"/>
          <p:cNvSpPr>
            <a:spLocks noChangeShapeType="1"/>
          </p:cNvSpPr>
          <p:nvPr/>
        </p:nvSpPr>
        <p:spPr bwMode="auto">
          <a:xfrm>
            <a:off x="5118100" y="6234113"/>
            <a:ext cx="1588" cy="3651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439" name="Line 47"/>
          <p:cNvSpPr>
            <a:spLocks noChangeShapeType="1"/>
          </p:cNvSpPr>
          <p:nvPr/>
        </p:nvSpPr>
        <p:spPr bwMode="auto">
          <a:xfrm>
            <a:off x="5146675" y="6234113"/>
            <a:ext cx="1588" cy="3651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440" name="Line 48"/>
          <p:cNvSpPr>
            <a:spLocks noChangeShapeType="1"/>
          </p:cNvSpPr>
          <p:nvPr/>
        </p:nvSpPr>
        <p:spPr bwMode="auto">
          <a:xfrm>
            <a:off x="5173663" y="6234113"/>
            <a:ext cx="1587" cy="3651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441" name="Line 49"/>
          <p:cNvSpPr>
            <a:spLocks noChangeShapeType="1"/>
          </p:cNvSpPr>
          <p:nvPr/>
        </p:nvSpPr>
        <p:spPr bwMode="auto">
          <a:xfrm>
            <a:off x="5173663" y="6234113"/>
            <a:ext cx="1587" cy="6191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442" name="Rectangle 50"/>
          <p:cNvSpPr>
            <a:spLocks noChangeArrowheads="1"/>
          </p:cNvSpPr>
          <p:nvPr/>
        </p:nvSpPr>
        <p:spPr bwMode="auto">
          <a:xfrm>
            <a:off x="4945063" y="6296025"/>
            <a:ext cx="457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ctr" eaLnBrk="1" hangingPunct="1"/>
            <a:r>
              <a:rPr lang="en-US" altLang="en-US" sz="1600">
                <a:latin typeface="Times New Roman" panose="02020603050405020304" pitchFamily="18" charset="0"/>
              </a:rPr>
              <a:t>0.004</a:t>
            </a:r>
          </a:p>
        </p:txBody>
      </p:sp>
      <p:sp>
        <p:nvSpPr>
          <p:cNvPr id="187443" name="Line 51"/>
          <p:cNvSpPr>
            <a:spLocks noChangeShapeType="1"/>
          </p:cNvSpPr>
          <p:nvPr/>
        </p:nvSpPr>
        <p:spPr bwMode="auto">
          <a:xfrm>
            <a:off x="5200650" y="6234113"/>
            <a:ext cx="1588" cy="3651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444" name="Line 52"/>
          <p:cNvSpPr>
            <a:spLocks noChangeShapeType="1"/>
          </p:cNvSpPr>
          <p:nvPr/>
        </p:nvSpPr>
        <p:spPr bwMode="auto">
          <a:xfrm>
            <a:off x="5229225" y="6234113"/>
            <a:ext cx="1588" cy="3651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445" name="Line 53"/>
          <p:cNvSpPr>
            <a:spLocks noChangeShapeType="1"/>
          </p:cNvSpPr>
          <p:nvPr/>
        </p:nvSpPr>
        <p:spPr bwMode="auto">
          <a:xfrm>
            <a:off x="5257800" y="6234113"/>
            <a:ext cx="1588" cy="3651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446" name="Line 54"/>
          <p:cNvSpPr>
            <a:spLocks noChangeShapeType="1"/>
          </p:cNvSpPr>
          <p:nvPr/>
        </p:nvSpPr>
        <p:spPr bwMode="auto">
          <a:xfrm>
            <a:off x="5284788" y="6234113"/>
            <a:ext cx="1587" cy="3651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447" name="Line 55"/>
          <p:cNvSpPr>
            <a:spLocks noChangeShapeType="1"/>
          </p:cNvSpPr>
          <p:nvPr/>
        </p:nvSpPr>
        <p:spPr bwMode="auto">
          <a:xfrm>
            <a:off x="5311775" y="6234113"/>
            <a:ext cx="1588" cy="3651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448" name="Line 56"/>
          <p:cNvSpPr>
            <a:spLocks noChangeShapeType="1"/>
          </p:cNvSpPr>
          <p:nvPr/>
        </p:nvSpPr>
        <p:spPr bwMode="auto">
          <a:xfrm>
            <a:off x="5340350" y="6234113"/>
            <a:ext cx="1588" cy="3651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449" name="Line 57"/>
          <p:cNvSpPr>
            <a:spLocks noChangeShapeType="1"/>
          </p:cNvSpPr>
          <p:nvPr/>
        </p:nvSpPr>
        <p:spPr bwMode="auto">
          <a:xfrm>
            <a:off x="5368925" y="6234113"/>
            <a:ext cx="1588" cy="3651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450" name="Line 58"/>
          <p:cNvSpPr>
            <a:spLocks noChangeShapeType="1"/>
          </p:cNvSpPr>
          <p:nvPr/>
        </p:nvSpPr>
        <p:spPr bwMode="auto">
          <a:xfrm>
            <a:off x="5395913" y="6234113"/>
            <a:ext cx="1587" cy="3651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451" name="Line 59"/>
          <p:cNvSpPr>
            <a:spLocks noChangeShapeType="1"/>
          </p:cNvSpPr>
          <p:nvPr/>
        </p:nvSpPr>
        <p:spPr bwMode="auto">
          <a:xfrm>
            <a:off x="5424488" y="6234113"/>
            <a:ext cx="1587" cy="3651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452" name="Line 60"/>
          <p:cNvSpPr>
            <a:spLocks noChangeShapeType="1"/>
          </p:cNvSpPr>
          <p:nvPr/>
        </p:nvSpPr>
        <p:spPr bwMode="auto">
          <a:xfrm>
            <a:off x="5451475" y="6234113"/>
            <a:ext cx="1588" cy="3651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453" name="Line 61"/>
          <p:cNvSpPr>
            <a:spLocks noChangeShapeType="1"/>
          </p:cNvSpPr>
          <p:nvPr/>
        </p:nvSpPr>
        <p:spPr bwMode="auto">
          <a:xfrm flipV="1">
            <a:off x="4062413" y="4913313"/>
            <a:ext cx="1587" cy="132080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454" name="Line 62"/>
          <p:cNvSpPr>
            <a:spLocks noChangeShapeType="1"/>
          </p:cNvSpPr>
          <p:nvPr/>
        </p:nvSpPr>
        <p:spPr bwMode="auto">
          <a:xfrm flipH="1">
            <a:off x="4010025" y="6234113"/>
            <a:ext cx="52388" cy="158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455" name="Line 63"/>
          <p:cNvSpPr>
            <a:spLocks noChangeShapeType="1"/>
          </p:cNvSpPr>
          <p:nvPr/>
        </p:nvSpPr>
        <p:spPr bwMode="auto">
          <a:xfrm flipH="1">
            <a:off x="3997325" y="6234113"/>
            <a:ext cx="65088" cy="158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456" name="Rectangle 64"/>
          <p:cNvSpPr>
            <a:spLocks noChangeArrowheads="1"/>
          </p:cNvSpPr>
          <p:nvPr/>
        </p:nvSpPr>
        <p:spPr bwMode="auto">
          <a:xfrm>
            <a:off x="3870325" y="6119813"/>
            <a:ext cx="1016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ctr" eaLnBrk="1" hangingPunct="1"/>
            <a:r>
              <a:rPr lang="en-US" altLang="en-US" sz="1600">
                <a:latin typeface="Times New Roman" panose="02020603050405020304" pitchFamily="18" charset="0"/>
              </a:rPr>
              <a:t>0</a:t>
            </a:r>
          </a:p>
        </p:txBody>
      </p:sp>
      <p:sp>
        <p:nvSpPr>
          <p:cNvPr id="187457" name="Line 65"/>
          <p:cNvSpPr>
            <a:spLocks noChangeShapeType="1"/>
          </p:cNvSpPr>
          <p:nvPr/>
        </p:nvSpPr>
        <p:spPr bwMode="auto">
          <a:xfrm flipH="1">
            <a:off x="4010025" y="6102350"/>
            <a:ext cx="52388" cy="1588"/>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458" name="Line 66"/>
          <p:cNvSpPr>
            <a:spLocks noChangeShapeType="1"/>
          </p:cNvSpPr>
          <p:nvPr/>
        </p:nvSpPr>
        <p:spPr bwMode="auto">
          <a:xfrm flipH="1">
            <a:off x="4010025" y="5969000"/>
            <a:ext cx="52388" cy="1588"/>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459" name="Line 67"/>
          <p:cNvSpPr>
            <a:spLocks noChangeShapeType="1"/>
          </p:cNvSpPr>
          <p:nvPr/>
        </p:nvSpPr>
        <p:spPr bwMode="auto">
          <a:xfrm flipH="1">
            <a:off x="4010025" y="5837238"/>
            <a:ext cx="52388" cy="158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460" name="Line 68"/>
          <p:cNvSpPr>
            <a:spLocks noChangeShapeType="1"/>
          </p:cNvSpPr>
          <p:nvPr/>
        </p:nvSpPr>
        <p:spPr bwMode="auto">
          <a:xfrm flipH="1">
            <a:off x="4010025" y="5705475"/>
            <a:ext cx="52388" cy="1588"/>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461" name="Line 69"/>
          <p:cNvSpPr>
            <a:spLocks noChangeShapeType="1"/>
          </p:cNvSpPr>
          <p:nvPr/>
        </p:nvSpPr>
        <p:spPr bwMode="auto">
          <a:xfrm flipH="1">
            <a:off x="4010025" y="5573713"/>
            <a:ext cx="52388" cy="158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462" name="Line 70"/>
          <p:cNvSpPr>
            <a:spLocks noChangeShapeType="1"/>
          </p:cNvSpPr>
          <p:nvPr/>
        </p:nvSpPr>
        <p:spPr bwMode="auto">
          <a:xfrm flipH="1">
            <a:off x="3997325" y="5573713"/>
            <a:ext cx="65088" cy="158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463" name="Line 71"/>
          <p:cNvSpPr>
            <a:spLocks noChangeShapeType="1"/>
          </p:cNvSpPr>
          <p:nvPr/>
        </p:nvSpPr>
        <p:spPr bwMode="auto">
          <a:xfrm flipH="1">
            <a:off x="4010025" y="5441950"/>
            <a:ext cx="52388" cy="1588"/>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464" name="Line 72"/>
          <p:cNvSpPr>
            <a:spLocks noChangeShapeType="1"/>
          </p:cNvSpPr>
          <p:nvPr/>
        </p:nvSpPr>
        <p:spPr bwMode="auto">
          <a:xfrm flipH="1">
            <a:off x="4010025" y="5310188"/>
            <a:ext cx="52388" cy="158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465" name="Line 73"/>
          <p:cNvSpPr>
            <a:spLocks noChangeShapeType="1"/>
          </p:cNvSpPr>
          <p:nvPr/>
        </p:nvSpPr>
        <p:spPr bwMode="auto">
          <a:xfrm flipH="1">
            <a:off x="4010025" y="5178425"/>
            <a:ext cx="52388" cy="1588"/>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466" name="Line 74"/>
          <p:cNvSpPr>
            <a:spLocks noChangeShapeType="1"/>
          </p:cNvSpPr>
          <p:nvPr/>
        </p:nvSpPr>
        <p:spPr bwMode="auto">
          <a:xfrm flipH="1">
            <a:off x="4010025" y="5045075"/>
            <a:ext cx="52388" cy="1588"/>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467" name="Line 75"/>
          <p:cNvSpPr>
            <a:spLocks noChangeShapeType="1"/>
          </p:cNvSpPr>
          <p:nvPr/>
        </p:nvSpPr>
        <p:spPr bwMode="auto">
          <a:xfrm flipH="1">
            <a:off x="4010025" y="4913313"/>
            <a:ext cx="52388" cy="158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468" name="Line 76"/>
          <p:cNvSpPr>
            <a:spLocks noChangeShapeType="1"/>
          </p:cNvSpPr>
          <p:nvPr/>
        </p:nvSpPr>
        <p:spPr bwMode="auto">
          <a:xfrm flipH="1">
            <a:off x="3997325" y="4913313"/>
            <a:ext cx="65088" cy="158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469" name="Rectangle 77"/>
          <p:cNvSpPr>
            <a:spLocks noChangeArrowheads="1"/>
          </p:cNvSpPr>
          <p:nvPr/>
        </p:nvSpPr>
        <p:spPr bwMode="auto">
          <a:xfrm>
            <a:off x="3870325" y="4800600"/>
            <a:ext cx="1016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ctr" eaLnBrk="1" hangingPunct="1"/>
            <a:r>
              <a:rPr lang="en-US" altLang="en-US" sz="1600">
                <a:latin typeface="Times New Roman" panose="02020603050405020304" pitchFamily="18" charset="0"/>
              </a:rPr>
              <a:t>1</a:t>
            </a:r>
          </a:p>
        </p:txBody>
      </p:sp>
      <p:sp>
        <p:nvSpPr>
          <p:cNvPr id="187470" name="Freeform 78"/>
          <p:cNvSpPr>
            <a:spLocks/>
          </p:cNvSpPr>
          <p:nvPr/>
        </p:nvSpPr>
        <p:spPr bwMode="auto">
          <a:xfrm flipV="1">
            <a:off x="4089400" y="4913313"/>
            <a:ext cx="1362075" cy="1320800"/>
          </a:xfrm>
          <a:custGeom>
            <a:avLst/>
            <a:gdLst>
              <a:gd name="T0" fmla="*/ 0 w 6654"/>
              <a:gd name="T1" fmla="*/ 2147483647 h 7777"/>
              <a:gd name="T2" fmla="*/ 0 w 6654"/>
              <a:gd name="T3" fmla="*/ 2147483647 h 7777"/>
              <a:gd name="T4" fmla="*/ 0 w 6654"/>
              <a:gd name="T5" fmla="*/ 2147483647 h 7777"/>
              <a:gd name="T6" fmla="*/ 0 w 6654"/>
              <a:gd name="T7" fmla="*/ 2147483647 h 7777"/>
              <a:gd name="T8" fmla="*/ 0 w 6654"/>
              <a:gd name="T9" fmla="*/ 2147483647 h 7777"/>
              <a:gd name="T10" fmla="*/ 0 w 6654"/>
              <a:gd name="T11" fmla="*/ 2147483647 h 7777"/>
              <a:gd name="T12" fmla="*/ 0 w 6654"/>
              <a:gd name="T13" fmla="*/ 2147483647 h 7777"/>
              <a:gd name="T14" fmla="*/ 2147483647 w 6654"/>
              <a:gd name="T15" fmla="*/ 2147483647 h 7777"/>
              <a:gd name="T16" fmla="*/ 2147483647 w 6654"/>
              <a:gd name="T17" fmla="*/ 2147483647 h 7777"/>
              <a:gd name="T18" fmla="*/ 2147483647 w 6654"/>
              <a:gd name="T19" fmla="*/ 2147483647 h 7777"/>
              <a:gd name="T20" fmla="*/ 2147483647 w 6654"/>
              <a:gd name="T21" fmla="*/ 2147483647 h 7777"/>
              <a:gd name="T22" fmla="*/ 2147483647 w 6654"/>
              <a:gd name="T23" fmla="*/ 2147483647 h 7777"/>
              <a:gd name="T24" fmla="*/ 2147483647 w 6654"/>
              <a:gd name="T25" fmla="*/ 2147483647 h 7777"/>
              <a:gd name="T26" fmla="*/ 2147483647 w 6654"/>
              <a:gd name="T27" fmla="*/ 2147483647 h 7777"/>
              <a:gd name="T28" fmla="*/ 2147483647 w 6654"/>
              <a:gd name="T29" fmla="*/ 2147483647 h 7777"/>
              <a:gd name="T30" fmla="*/ 2147483647 w 6654"/>
              <a:gd name="T31" fmla="*/ 2147483647 h 7777"/>
              <a:gd name="T32" fmla="*/ 2147483647 w 6654"/>
              <a:gd name="T33" fmla="*/ 2147483647 h 7777"/>
              <a:gd name="T34" fmla="*/ 2147483647 w 6654"/>
              <a:gd name="T35" fmla="*/ 2147483647 h 7777"/>
              <a:gd name="T36" fmla="*/ 2147483647 w 6654"/>
              <a:gd name="T37" fmla="*/ 2147483647 h 7777"/>
              <a:gd name="T38" fmla="*/ 2147483647 w 6654"/>
              <a:gd name="T39" fmla="*/ 2147483647 h 7777"/>
              <a:gd name="T40" fmla="*/ 2147483647 w 6654"/>
              <a:gd name="T41" fmla="*/ 2147483647 h 7777"/>
              <a:gd name="T42" fmla="*/ 2147483647 w 6654"/>
              <a:gd name="T43" fmla="*/ 2147483647 h 7777"/>
              <a:gd name="T44" fmla="*/ 2147483647 w 6654"/>
              <a:gd name="T45" fmla="*/ 2147483647 h 7777"/>
              <a:gd name="T46" fmla="*/ 2147483647 w 6654"/>
              <a:gd name="T47" fmla="*/ 2147483647 h 7777"/>
              <a:gd name="T48" fmla="*/ 2147483647 w 6654"/>
              <a:gd name="T49" fmla="*/ 2147483647 h 7777"/>
              <a:gd name="T50" fmla="*/ 2147483647 w 6654"/>
              <a:gd name="T51" fmla="*/ 2147483647 h 7777"/>
              <a:gd name="T52" fmla="*/ 2147483647 w 6654"/>
              <a:gd name="T53" fmla="*/ 2147483647 h 7777"/>
              <a:gd name="T54" fmla="*/ 2147483647 w 6654"/>
              <a:gd name="T55" fmla="*/ 2147483647 h 7777"/>
              <a:gd name="T56" fmla="*/ 2147483647 w 6654"/>
              <a:gd name="T57" fmla="*/ 2147483647 h 7777"/>
              <a:gd name="T58" fmla="*/ 2147483647 w 6654"/>
              <a:gd name="T59" fmla="*/ 2147483647 h 7777"/>
              <a:gd name="T60" fmla="*/ 2147483647 w 6654"/>
              <a:gd name="T61" fmla="*/ 2147483647 h 7777"/>
              <a:gd name="T62" fmla="*/ 2147483647 w 6654"/>
              <a:gd name="T63" fmla="*/ 2147483647 h 7777"/>
              <a:gd name="T64" fmla="*/ 2147483647 w 6654"/>
              <a:gd name="T65" fmla="*/ 2147483647 h 7777"/>
              <a:gd name="T66" fmla="*/ 2147483647 w 6654"/>
              <a:gd name="T67" fmla="*/ 2147483647 h 7777"/>
              <a:gd name="T68" fmla="*/ 2147483647 w 6654"/>
              <a:gd name="T69" fmla="*/ 2147483647 h 7777"/>
              <a:gd name="T70" fmla="*/ 2147483647 w 6654"/>
              <a:gd name="T71" fmla="*/ 2147483647 h 7777"/>
              <a:gd name="T72" fmla="*/ 2147483647 w 6654"/>
              <a:gd name="T73" fmla="*/ 2147483647 h 7777"/>
              <a:gd name="T74" fmla="*/ 2147483647 w 6654"/>
              <a:gd name="T75" fmla="*/ 2147483647 h 7777"/>
              <a:gd name="T76" fmla="*/ 2147483647 w 6654"/>
              <a:gd name="T77" fmla="*/ 2147483647 h 7777"/>
              <a:gd name="T78" fmla="*/ 2147483647 w 6654"/>
              <a:gd name="T79" fmla="*/ 2147483647 h 7777"/>
              <a:gd name="T80" fmla="*/ 2147483647 w 6654"/>
              <a:gd name="T81" fmla="*/ 2147483647 h 7777"/>
              <a:gd name="T82" fmla="*/ 2147483647 w 6654"/>
              <a:gd name="T83" fmla="*/ 2147483647 h 7777"/>
              <a:gd name="T84" fmla="*/ 2147483647 w 6654"/>
              <a:gd name="T85" fmla="*/ 2147483647 h 7777"/>
              <a:gd name="T86" fmla="*/ 2147483647 w 6654"/>
              <a:gd name="T87" fmla="*/ 2147483647 h 7777"/>
              <a:gd name="T88" fmla="*/ 2147483647 w 6654"/>
              <a:gd name="T89" fmla="*/ 2147483647 h 7777"/>
              <a:gd name="T90" fmla="*/ 2147483647 w 6654"/>
              <a:gd name="T91" fmla="*/ 2147483647 h 7777"/>
              <a:gd name="T92" fmla="*/ 2147483647 w 6654"/>
              <a:gd name="T93" fmla="*/ 2147483647 h 7777"/>
              <a:gd name="T94" fmla="*/ 2147483647 w 6654"/>
              <a:gd name="T95" fmla="*/ 2147483647 h 7777"/>
              <a:gd name="T96" fmla="*/ 2147483647 w 6654"/>
              <a:gd name="T97" fmla="*/ 2147483647 h 7777"/>
              <a:gd name="T98" fmla="*/ 2147483647 w 6654"/>
              <a:gd name="T99" fmla="*/ 2147483647 h 7777"/>
              <a:gd name="T100" fmla="*/ 2147483647 w 6654"/>
              <a:gd name="T101" fmla="*/ 2147483647 h 7777"/>
              <a:gd name="T102" fmla="*/ 2147483647 w 6654"/>
              <a:gd name="T103" fmla="*/ 2147483647 h 7777"/>
              <a:gd name="T104" fmla="*/ 2147483647 w 6654"/>
              <a:gd name="T105" fmla="*/ 2147483647 h 7777"/>
              <a:gd name="T106" fmla="*/ 2147483647 w 6654"/>
              <a:gd name="T107" fmla="*/ 2147483647 h 7777"/>
              <a:gd name="T108" fmla="*/ 2147483647 w 6654"/>
              <a:gd name="T109" fmla="*/ 2147483647 h 7777"/>
              <a:gd name="T110" fmla="*/ 2147483647 w 6654"/>
              <a:gd name="T111" fmla="*/ 2147483647 h 7777"/>
              <a:gd name="T112" fmla="*/ 2147483647 w 6654"/>
              <a:gd name="T113" fmla="*/ 2147483647 h 7777"/>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6654"/>
              <a:gd name="T172" fmla="*/ 0 h 7777"/>
              <a:gd name="T173" fmla="*/ 6654 w 6654"/>
              <a:gd name="T174" fmla="*/ 7777 h 7777"/>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6654" h="7777">
                <a:moveTo>
                  <a:pt x="0" y="0"/>
                </a:moveTo>
                <a:lnTo>
                  <a:pt x="0" y="0"/>
                </a:lnTo>
                <a:lnTo>
                  <a:pt x="0" y="77"/>
                </a:lnTo>
                <a:lnTo>
                  <a:pt x="0" y="155"/>
                </a:lnTo>
                <a:lnTo>
                  <a:pt x="0" y="233"/>
                </a:lnTo>
                <a:lnTo>
                  <a:pt x="0" y="311"/>
                </a:lnTo>
                <a:lnTo>
                  <a:pt x="0" y="388"/>
                </a:lnTo>
                <a:lnTo>
                  <a:pt x="0" y="466"/>
                </a:lnTo>
                <a:lnTo>
                  <a:pt x="0" y="544"/>
                </a:lnTo>
                <a:lnTo>
                  <a:pt x="0" y="622"/>
                </a:lnTo>
                <a:lnTo>
                  <a:pt x="0" y="699"/>
                </a:lnTo>
                <a:lnTo>
                  <a:pt x="0" y="777"/>
                </a:lnTo>
                <a:lnTo>
                  <a:pt x="0" y="855"/>
                </a:lnTo>
                <a:lnTo>
                  <a:pt x="0" y="933"/>
                </a:lnTo>
                <a:lnTo>
                  <a:pt x="0" y="1011"/>
                </a:lnTo>
                <a:lnTo>
                  <a:pt x="0" y="1088"/>
                </a:lnTo>
                <a:lnTo>
                  <a:pt x="0" y="1166"/>
                </a:lnTo>
                <a:lnTo>
                  <a:pt x="0" y="1244"/>
                </a:lnTo>
                <a:lnTo>
                  <a:pt x="0" y="1322"/>
                </a:lnTo>
                <a:lnTo>
                  <a:pt x="0" y="1399"/>
                </a:lnTo>
                <a:lnTo>
                  <a:pt x="0" y="1477"/>
                </a:lnTo>
                <a:lnTo>
                  <a:pt x="0" y="1555"/>
                </a:lnTo>
                <a:lnTo>
                  <a:pt x="0" y="1633"/>
                </a:lnTo>
                <a:lnTo>
                  <a:pt x="0" y="1710"/>
                </a:lnTo>
                <a:lnTo>
                  <a:pt x="0" y="1788"/>
                </a:lnTo>
                <a:lnTo>
                  <a:pt x="0" y="1866"/>
                </a:lnTo>
                <a:lnTo>
                  <a:pt x="0" y="1944"/>
                </a:lnTo>
                <a:lnTo>
                  <a:pt x="0" y="2022"/>
                </a:lnTo>
                <a:lnTo>
                  <a:pt x="86" y="2022"/>
                </a:lnTo>
                <a:lnTo>
                  <a:pt x="86" y="2099"/>
                </a:lnTo>
                <a:lnTo>
                  <a:pt x="168" y="2099"/>
                </a:lnTo>
                <a:lnTo>
                  <a:pt x="168" y="2177"/>
                </a:lnTo>
                <a:lnTo>
                  <a:pt x="246" y="2177"/>
                </a:lnTo>
                <a:lnTo>
                  <a:pt x="246" y="2255"/>
                </a:lnTo>
                <a:lnTo>
                  <a:pt x="321" y="2255"/>
                </a:lnTo>
                <a:lnTo>
                  <a:pt x="321" y="2333"/>
                </a:lnTo>
                <a:lnTo>
                  <a:pt x="392" y="2333"/>
                </a:lnTo>
                <a:lnTo>
                  <a:pt x="392" y="2410"/>
                </a:lnTo>
                <a:lnTo>
                  <a:pt x="461" y="2410"/>
                </a:lnTo>
                <a:lnTo>
                  <a:pt x="461" y="2488"/>
                </a:lnTo>
                <a:lnTo>
                  <a:pt x="526" y="2488"/>
                </a:lnTo>
                <a:lnTo>
                  <a:pt x="526" y="2566"/>
                </a:lnTo>
                <a:lnTo>
                  <a:pt x="589" y="2566"/>
                </a:lnTo>
                <a:lnTo>
                  <a:pt x="589" y="2644"/>
                </a:lnTo>
                <a:lnTo>
                  <a:pt x="650" y="2644"/>
                </a:lnTo>
                <a:lnTo>
                  <a:pt x="650" y="2721"/>
                </a:lnTo>
                <a:lnTo>
                  <a:pt x="709" y="2721"/>
                </a:lnTo>
                <a:lnTo>
                  <a:pt x="709" y="2799"/>
                </a:lnTo>
                <a:lnTo>
                  <a:pt x="765" y="2799"/>
                </a:lnTo>
                <a:lnTo>
                  <a:pt x="765" y="2877"/>
                </a:lnTo>
                <a:lnTo>
                  <a:pt x="820" y="2877"/>
                </a:lnTo>
                <a:lnTo>
                  <a:pt x="820" y="2955"/>
                </a:lnTo>
                <a:lnTo>
                  <a:pt x="873" y="2955"/>
                </a:lnTo>
                <a:lnTo>
                  <a:pt x="873" y="3033"/>
                </a:lnTo>
                <a:lnTo>
                  <a:pt x="924" y="3033"/>
                </a:lnTo>
                <a:lnTo>
                  <a:pt x="924" y="3110"/>
                </a:lnTo>
                <a:lnTo>
                  <a:pt x="974" y="3110"/>
                </a:lnTo>
                <a:lnTo>
                  <a:pt x="974" y="3188"/>
                </a:lnTo>
                <a:lnTo>
                  <a:pt x="1022" y="3188"/>
                </a:lnTo>
                <a:lnTo>
                  <a:pt x="1022" y="3266"/>
                </a:lnTo>
                <a:lnTo>
                  <a:pt x="1069" y="3266"/>
                </a:lnTo>
                <a:lnTo>
                  <a:pt x="1069" y="3344"/>
                </a:lnTo>
                <a:lnTo>
                  <a:pt x="1115" y="3344"/>
                </a:lnTo>
                <a:lnTo>
                  <a:pt x="1115" y="3421"/>
                </a:lnTo>
                <a:lnTo>
                  <a:pt x="1160" y="3421"/>
                </a:lnTo>
                <a:lnTo>
                  <a:pt x="1160" y="3499"/>
                </a:lnTo>
                <a:lnTo>
                  <a:pt x="1203" y="3499"/>
                </a:lnTo>
                <a:lnTo>
                  <a:pt x="1203" y="3577"/>
                </a:lnTo>
                <a:lnTo>
                  <a:pt x="1245" y="3577"/>
                </a:lnTo>
                <a:lnTo>
                  <a:pt x="1245" y="3655"/>
                </a:lnTo>
                <a:lnTo>
                  <a:pt x="1287" y="3655"/>
                </a:lnTo>
                <a:lnTo>
                  <a:pt x="1287" y="3732"/>
                </a:lnTo>
                <a:lnTo>
                  <a:pt x="1327" y="3732"/>
                </a:lnTo>
                <a:lnTo>
                  <a:pt x="1327" y="3810"/>
                </a:lnTo>
                <a:lnTo>
                  <a:pt x="1367" y="3810"/>
                </a:lnTo>
                <a:lnTo>
                  <a:pt x="1367" y="3888"/>
                </a:lnTo>
                <a:lnTo>
                  <a:pt x="1406" y="3888"/>
                </a:lnTo>
                <a:lnTo>
                  <a:pt x="1406" y="3966"/>
                </a:lnTo>
                <a:lnTo>
                  <a:pt x="1444" y="3966"/>
                </a:lnTo>
                <a:lnTo>
                  <a:pt x="1444" y="4044"/>
                </a:lnTo>
                <a:lnTo>
                  <a:pt x="1481" y="4044"/>
                </a:lnTo>
                <a:lnTo>
                  <a:pt x="1481" y="4121"/>
                </a:lnTo>
                <a:lnTo>
                  <a:pt x="1518" y="4121"/>
                </a:lnTo>
                <a:lnTo>
                  <a:pt x="1518" y="4199"/>
                </a:lnTo>
                <a:lnTo>
                  <a:pt x="1554" y="4199"/>
                </a:lnTo>
                <a:lnTo>
                  <a:pt x="1554" y="4277"/>
                </a:lnTo>
                <a:lnTo>
                  <a:pt x="1589" y="4277"/>
                </a:lnTo>
                <a:lnTo>
                  <a:pt x="1589" y="4355"/>
                </a:lnTo>
                <a:lnTo>
                  <a:pt x="1624" y="4355"/>
                </a:lnTo>
                <a:lnTo>
                  <a:pt x="1624" y="4432"/>
                </a:lnTo>
                <a:lnTo>
                  <a:pt x="1658" y="4432"/>
                </a:lnTo>
                <a:lnTo>
                  <a:pt x="1658" y="4510"/>
                </a:lnTo>
                <a:lnTo>
                  <a:pt x="1692" y="4510"/>
                </a:lnTo>
                <a:lnTo>
                  <a:pt x="1692" y="4588"/>
                </a:lnTo>
                <a:lnTo>
                  <a:pt x="1726" y="4588"/>
                </a:lnTo>
                <a:lnTo>
                  <a:pt x="1726" y="4666"/>
                </a:lnTo>
                <a:lnTo>
                  <a:pt x="1758" y="4666"/>
                </a:lnTo>
                <a:lnTo>
                  <a:pt x="1758" y="4743"/>
                </a:lnTo>
                <a:lnTo>
                  <a:pt x="1791" y="4743"/>
                </a:lnTo>
                <a:lnTo>
                  <a:pt x="1791" y="4821"/>
                </a:lnTo>
                <a:lnTo>
                  <a:pt x="1823" y="4821"/>
                </a:lnTo>
                <a:lnTo>
                  <a:pt x="1823" y="4899"/>
                </a:lnTo>
                <a:lnTo>
                  <a:pt x="1855" y="4899"/>
                </a:lnTo>
                <a:lnTo>
                  <a:pt x="1855" y="4977"/>
                </a:lnTo>
                <a:lnTo>
                  <a:pt x="1886" y="4977"/>
                </a:lnTo>
                <a:lnTo>
                  <a:pt x="1886" y="5055"/>
                </a:lnTo>
                <a:lnTo>
                  <a:pt x="1917" y="5055"/>
                </a:lnTo>
                <a:lnTo>
                  <a:pt x="1917" y="5132"/>
                </a:lnTo>
                <a:lnTo>
                  <a:pt x="1948" y="5132"/>
                </a:lnTo>
                <a:lnTo>
                  <a:pt x="1948" y="5210"/>
                </a:lnTo>
                <a:lnTo>
                  <a:pt x="1979" y="5210"/>
                </a:lnTo>
                <a:lnTo>
                  <a:pt x="1979" y="5288"/>
                </a:lnTo>
                <a:lnTo>
                  <a:pt x="2009" y="5288"/>
                </a:lnTo>
                <a:lnTo>
                  <a:pt x="2009" y="5366"/>
                </a:lnTo>
                <a:lnTo>
                  <a:pt x="2039" y="5366"/>
                </a:lnTo>
                <a:lnTo>
                  <a:pt x="2039" y="5443"/>
                </a:lnTo>
                <a:lnTo>
                  <a:pt x="2069" y="5443"/>
                </a:lnTo>
                <a:lnTo>
                  <a:pt x="2069" y="5521"/>
                </a:lnTo>
                <a:lnTo>
                  <a:pt x="2099" y="5521"/>
                </a:lnTo>
                <a:lnTo>
                  <a:pt x="2099" y="5599"/>
                </a:lnTo>
                <a:lnTo>
                  <a:pt x="2129" y="5599"/>
                </a:lnTo>
                <a:lnTo>
                  <a:pt x="2129" y="5677"/>
                </a:lnTo>
                <a:lnTo>
                  <a:pt x="2159" y="5677"/>
                </a:lnTo>
                <a:lnTo>
                  <a:pt x="2159" y="5754"/>
                </a:lnTo>
                <a:lnTo>
                  <a:pt x="2188" y="5754"/>
                </a:lnTo>
                <a:lnTo>
                  <a:pt x="2188" y="5832"/>
                </a:lnTo>
                <a:lnTo>
                  <a:pt x="2220" y="5832"/>
                </a:lnTo>
                <a:lnTo>
                  <a:pt x="2220" y="5910"/>
                </a:lnTo>
                <a:lnTo>
                  <a:pt x="2390" y="5910"/>
                </a:lnTo>
                <a:lnTo>
                  <a:pt x="2390" y="5988"/>
                </a:lnTo>
                <a:lnTo>
                  <a:pt x="2548" y="5988"/>
                </a:lnTo>
                <a:lnTo>
                  <a:pt x="2548" y="6066"/>
                </a:lnTo>
                <a:lnTo>
                  <a:pt x="2695" y="6066"/>
                </a:lnTo>
                <a:lnTo>
                  <a:pt x="2695" y="6143"/>
                </a:lnTo>
                <a:lnTo>
                  <a:pt x="2832" y="6143"/>
                </a:lnTo>
                <a:lnTo>
                  <a:pt x="2832" y="6221"/>
                </a:lnTo>
                <a:lnTo>
                  <a:pt x="2959" y="6221"/>
                </a:lnTo>
                <a:lnTo>
                  <a:pt x="2959" y="6299"/>
                </a:lnTo>
                <a:lnTo>
                  <a:pt x="3078" y="6299"/>
                </a:lnTo>
                <a:lnTo>
                  <a:pt x="3078" y="6377"/>
                </a:lnTo>
                <a:lnTo>
                  <a:pt x="3190" y="6377"/>
                </a:lnTo>
                <a:lnTo>
                  <a:pt x="3190" y="6454"/>
                </a:lnTo>
                <a:lnTo>
                  <a:pt x="3295" y="6454"/>
                </a:lnTo>
                <a:lnTo>
                  <a:pt x="3295" y="6532"/>
                </a:lnTo>
                <a:lnTo>
                  <a:pt x="3394" y="6532"/>
                </a:lnTo>
                <a:lnTo>
                  <a:pt x="3394" y="6610"/>
                </a:lnTo>
                <a:lnTo>
                  <a:pt x="3487" y="6610"/>
                </a:lnTo>
                <a:lnTo>
                  <a:pt x="3487" y="6688"/>
                </a:lnTo>
                <a:lnTo>
                  <a:pt x="3575" y="6688"/>
                </a:lnTo>
                <a:lnTo>
                  <a:pt x="3575" y="6765"/>
                </a:lnTo>
                <a:lnTo>
                  <a:pt x="3658" y="6765"/>
                </a:lnTo>
                <a:lnTo>
                  <a:pt x="3658" y="6843"/>
                </a:lnTo>
                <a:lnTo>
                  <a:pt x="3737" y="6843"/>
                </a:lnTo>
                <a:lnTo>
                  <a:pt x="3737" y="6921"/>
                </a:lnTo>
                <a:lnTo>
                  <a:pt x="3812" y="6921"/>
                </a:lnTo>
                <a:lnTo>
                  <a:pt x="3812" y="6999"/>
                </a:lnTo>
                <a:lnTo>
                  <a:pt x="3883" y="6999"/>
                </a:lnTo>
                <a:lnTo>
                  <a:pt x="3883" y="7077"/>
                </a:lnTo>
                <a:lnTo>
                  <a:pt x="3950" y="7077"/>
                </a:lnTo>
                <a:lnTo>
                  <a:pt x="3950" y="7154"/>
                </a:lnTo>
                <a:lnTo>
                  <a:pt x="4015" y="7154"/>
                </a:lnTo>
                <a:lnTo>
                  <a:pt x="4015" y="7232"/>
                </a:lnTo>
                <a:lnTo>
                  <a:pt x="4076" y="7232"/>
                </a:lnTo>
                <a:lnTo>
                  <a:pt x="4076" y="7310"/>
                </a:lnTo>
                <a:lnTo>
                  <a:pt x="4135" y="7310"/>
                </a:lnTo>
                <a:lnTo>
                  <a:pt x="4135" y="7388"/>
                </a:lnTo>
                <a:lnTo>
                  <a:pt x="4191" y="7388"/>
                </a:lnTo>
                <a:lnTo>
                  <a:pt x="4191" y="7465"/>
                </a:lnTo>
                <a:lnTo>
                  <a:pt x="4244" y="7465"/>
                </a:lnTo>
                <a:lnTo>
                  <a:pt x="4244" y="7543"/>
                </a:lnTo>
                <a:lnTo>
                  <a:pt x="4296" y="7543"/>
                </a:lnTo>
                <a:lnTo>
                  <a:pt x="4296" y="7621"/>
                </a:lnTo>
                <a:lnTo>
                  <a:pt x="4345" y="7621"/>
                </a:lnTo>
                <a:lnTo>
                  <a:pt x="4345" y="7699"/>
                </a:lnTo>
                <a:lnTo>
                  <a:pt x="4392" y="7699"/>
                </a:lnTo>
                <a:lnTo>
                  <a:pt x="4392" y="7777"/>
                </a:lnTo>
                <a:lnTo>
                  <a:pt x="6654" y="7777"/>
                </a:lnTo>
                <a:lnTo>
                  <a:pt x="6654" y="7699"/>
                </a:lnTo>
                <a:lnTo>
                  <a:pt x="6654" y="7621"/>
                </a:lnTo>
                <a:lnTo>
                  <a:pt x="6654" y="7543"/>
                </a:lnTo>
                <a:lnTo>
                  <a:pt x="6654" y="7465"/>
                </a:lnTo>
                <a:lnTo>
                  <a:pt x="6654" y="7388"/>
                </a:lnTo>
                <a:lnTo>
                  <a:pt x="6654" y="7310"/>
                </a:lnTo>
                <a:lnTo>
                  <a:pt x="6654" y="7232"/>
                </a:lnTo>
                <a:lnTo>
                  <a:pt x="6654" y="7154"/>
                </a:lnTo>
                <a:lnTo>
                  <a:pt x="6654" y="7077"/>
                </a:lnTo>
                <a:lnTo>
                  <a:pt x="6654" y="6999"/>
                </a:lnTo>
                <a:lnTo>
                  <a:pt x="6654" y="6921"/>
                </a:lnTo>
                <a:lnTo>
                  <a:pt x="6654" y="6843"/>
                </a:lnTo>
                <a:lnTo>
                  <a:pt x="6654" y="6765"/>
                </a:lnTo>
                <a:lnTo>
                  <a:pt x="6654" y="6688"/>
                </a:lnTo>
                <a:lnTo>
                  <a:pt x="6654" y="6610"/>
                </a:lnTo>
                <a:lnTo>
                  <a:pt x="6654" y="6532"/>
                </a:lnTo>
                <a:lnTo>
                  <a:pt x="6654" y="6454"/>
                </a:lnTo>
                <a:lnTo>
                  <a:pt x="6654" y="6377"/>
                </a:lnTo>
                <a:lnTo>
                  <a:pt x="6654" y="6299"/>
                </a:lnTo>
                <a:lnTo>
                  <a:pt x="6654" y="6221"/>
                </a:lnTo>
                <a:lnTo>
                  <a:pt x="6654" y="6143"/>
                </a:lnTo>
                <a:lnTo>
                  <a:pt x="6654" y="6066"/>
                </a:lnTo>
                <a:lnTo>
                  <a:pt x="6654" y="5988"/>
                </a:lnTo>
                <a:lnTo>
                  <a:pt x="6654" y="5910"/>
                </a:lnTo>
                <a:lnTo>
                  <a:pt x="6654" y="5832"/>
                </a:lnTo>
                <a:lnTo>
                  <a:pt x="6654" y="5754"/>
                </a:lnTo>
                <a:lnTo>
                  <a:pt x="6569" y="5754"/>
                </a:lnTo>
                <a:lnTo>
                  <a:pt x="6569" y="5677"/>
                </a:lnTo>
                <a:lnTo>
                  <a:pt x="6487" y="5677"/>
                </a:lnTo>
                <a:lnTo>
                  <a:pt x="6487" y="5599"/>
                </a:lnTo>
                <a:lnTo>
                  <a:pt x="6409" y="5599"/>
                </a:lnTo>
                <a:lnTo>
                  <a:pt x="6409" y="5521"/>
                </a:lnTo>
                <a:lnTo>
                  <a:pt x="6334" y="5521"/>
                </a:lnTo>
                <a:lnTo>
                  <a:pt x="6334" y="5443"/>
                </a:lnTo>
                <a:lnTo>
                  <a:pt x="6263" y="5443"/>
                </a:lnTo>
                <a:lnTo>
                  <a:pt x="6263" y="5366"/>
                </a:lnTo>
                <a:lnTo>
                  <a:pt x="6194" y="5366"/>
                </a:lnTo>
                <a:lnTo>
                  <a:pt x="6194" y="5288"/>
                </a:lnTo>
                <a:lnTo>
                  <a:pt x="6129" y="5288"/>
                </a:lnTo>
                <a:lnTo>
                  <a:pt x="6129" y="5210"/>
                </a:lnTo>
                <a:lnTo>
                  <a:pt x="6065" y="5210"/>
                </a:lnTo>
                <a:lnTo>
                  <a:pt x="6065" y="5132"/>
                </a:lnTo>
                <a:lnTo>
                  <a:pt x="6005" y="5132"/>
                </a:lnTo>
                <a:lnTo>
                  <a:pt x="6005" y="5055"/>
                </a:lnTo>
                <a:lnTo>
                  <a:pt x="5946" y="5055"/>
                </a:lnTo>
                <a:lnTo>
                  <a:pt x="5946" y="4977"/>
                </a:lnTo>
                <a:lnTo>
                  <a:pt x="5889" y="4977"/>
                </a:lnTo>
                <a:lnTo>
                  <a:pt x="5889" y="4899"/>
                </a:lnTo>
                <a:lnTo>
                  <a:pt x="5835" y="4899"/>
                </a:lnTo>
                <a:lnTo>
                  <a:pt x="5835" y="4821"/>
                </a:lnTo>
                <a:lnTo>
                  <a:pt x="5782" y="4821"/>
                </a:lnTo>
                <a:lnTo>
                  <a:pt x="5782" y="4743"/>
                </a:lnTo>
                <a:lnTo>
                  <a:pt x="5731" y="4743"/>
                </a:lnTo>
                <a:lnTo>
                  <a:pt x="5731" y="4666"/>
                </a:lnTo>
                <a:lnTo>
                  <a:pt x="5681" y="4666"/>
                </a:lnTo>
                <a:lnTo>
                  <a:pt x="5681" y="4588"/>
                </a:lnTo>
                <a:lnTo>
                  <a:pt x="5633" y="4588"/>
                </a:lnTo>
                <a:lnTo>
                  <a:pt x="5633" y="4510"/>
                </a:lnTo>
                <a:lnTo>
                  <a:pt x="5586" y="4510"/>
                </a:lnTo>
                <a:lnTo>
                  <a:pt x="5586" y="4432"/>
                </a:lnTo>
                <a:lnTo>
                  <a:pt x="5540" y="4432"/>
                </a:lnTo>
                <a:lnTo>
                  <a:pt x="5540" y="4355"/>
                </a:lnTo>
                <a:lnTo>
                  <a:pt x="5495" y="4355"/>
                </a:lnTo>
                <a:lnTo>
                  <a:pt x="5495" y="4277"/>
                </a:lnTo>
                <a:lnTo>
                  <a:pt x="5452" y="4277"/>
                </a:lnTo>
                <a:lnTo>
                  <a:pt x="5452" y="4199"/>
                </a:lnTo>
                <a:lnTo>
                  <a:pt x="5409" y="4199"/>
                </a:lnTo>
                <a:lnTo>
                  <a:pt x="5409" y="4121"/>
                </a:lnTo>
                <a:lnTo>
                  <a:pt x="5368" y="4121"/>
                </a:lnTo>
                <a:lnTo>
                  <a:pt x="5368" y="4044"/>
                </a:lnTo>
                <a:lnTo>
                  <a:pt x="5327" y="4044"/>
                </a:lnTo>
                <a:lnTo>
                  <a:pt x="5327" y="3966"/>
                </a:lnTo>
                <a:lnTo>
                  <a:pt x="5288" y="3966"/>
                </a:lnTo>
                <a:lnTo>
                  <a:pt x="5288" y="3888"/>
                </a:lnTo>
                <a:lnTo>
                  <a:pt x="5249" y="3888"/>
                </a:lnTo>
                <a:lnTo>
                  <a:pt x="5249" y="3810"/>
                </a:lnTo>
                <a:lnTo>
                  <a:pt x="5211" y="3810"/>
                </a:lnTo>
                <a:lnTo>
                  <a:pt x="5211" y="3732"/>
                </a:lnTo>
                <a:lnTo>
                  <a:pt x="5174" y="3732"/>
                </a:lnTo>
                <a:lnTo>
                  <a:pt x="5174" y="3655"/>
                </a:lnTo>
                <a:lnTo>
                  <a:pt x="5137" y="3655"/>
                </a:lnTo>
                <a:lnTo>
                  <a:pt x="5137" y="3577"/>
                </a:lnTo>
                <a:lnTo>
                  <a:pt x="5101" y="3577"/>
                </a:lnTo>
                <a:lnTo>
                  <a:pt x="5101" y="3499"/>
                </a:lnTo>
                <a:lnTo>
                  <a:pt x="5066" y="3499"/>
                </a:lnTo>
                <a:lnTo>
                  <a:pt x="5066" y="3421"/>
                </a:lnTo>
                <a:lnTo>
                  <a:pt x="5031" y="3421"/>
                </a:lnTo>
                <a:lnTo>
                  <a:pt x="5031" y="3344"/>
                </a:lnTo>
                <a:lnTo>
                  <a:pt x="4996" y="3344"/>
                </a:lnTo>
                <a:lnTo>
                  <a:pt x="4996" y="3266"/>
                </a:lnTo>
                <a:lnTo>
                  <a:pt x="4963" y="3266"/>
                </a:lnTo>
                <a:lnTo>
                  <a:pt x="4963" y="3188"/>
                </a:lnTo>
                <a:lnTo>
                  <a:pt x="4929" y="3188"/>
                </a:lnTo>
                <a:lnTo>
                  <a:pt x="4929" y="3110"/>
                </a:lnTo>
                <a:lnTo>
                  <a:pt x="4896" y="3110"/>
                </a:lnTo>
                <a:lnTo>
                  <a:pt x="4896" y="3033"/>
                </a:lnTo>
                <a:lnTo>
                  <a:pt x="4864" y="3033"/>
                </a:lnTo>
                <a:lnTo>
                  <a:pt x="4864" y="2955"/>
                </a:lnTo>
                <a:lnTo>
                  <a:pt x="4832" y="2955"/>
                </a:lnTo>
                <a:lnTo>
                  <a:pt x="4832" y="2877"/>
                </a:lnTo>
                <a:lnTo>
                  <a:pt x="4800" y="2877"/>
                </a:lnTo>
                <a:lnTo>
                  <a:pt x="4800" y="2799"/>
                </a:lnTo>
                <a:lnTo>
                  <a:pt x="4769" y="2799"/>
                </a:lnTo>
                <a:lnTo>
                  <a:pt x="4769" y="2721"/>
                </a:lnTo>
                <a:lnTo>
                  <a:pt x="4737" y="2721"/>
                </a:lnTo>
                <a:lnTo>
                  <a:pt x="4737" y="2644"/>
                </a:lnTo>
                <a:lnTo>
                  <a:pt x="4707" y="2644"/>
                </a:lnTo>
                <a:lnTo>
                  <a:pt x="4707" y="2566"/>
                </a:lnTo>
                <a:lnTo>
                  <a:pt x="4676" y="2566"/>
                </a:lnTo>
                <a:lnTo>
                  <a:pt x="4676" y="2488"/>
                </a:lnTo>
                <a:lnTo>
                  <a:pt x="4646" y="2488"/>
                </a:lnTo>
                <a:lnTo>
                  <a:pt x="4646" y="2410"/>
                </a:lnTo>
                <a:lnTo>
                  <a:pt x="4615" y="2410"/>
                </a:lnTo>
                <a:lnTo>
                  <a:pt x="4615" y="2333"/>
                </a:lnTo>
                <a:lnTo>
                  <a:pt x="4585" y="2333"/>
                </a:lnTo>
                <a:lnTo>
                  <a:pt x="4585" y="2255"/>
                </a:lnTo>
                <a:lnTo>
                  <a:pt x="4555" y="2255"/>
                </a:lnTo>
                <a:lnTo>
                  <a:pt x="4555" y="2177"/>
                </a:lnTo>
                <a:lnTo>
                  <a:pt x="4526" y="2177"/>
                </a:lnTo>
                <a:lnTo>
                  <a:pt x="4526" y="2099"/>
                </a:lnTo>
                <a:lnTo>
                  <a:pt x="4496" y="2099"/>
                </a:lnTo>
                <a:lnTo>
                  <a:pt x="4496" y="2022"/>
                </a:lnTo>
                <a:lnTo>
                  <a:pt x="4466" y="2022"/>
                </a:lnTo>
                <a:lnTo>
                  <a:pt x="4466" y="1944"/>
                </a:lnTo>
                <a:lnTo>
                  <a:pt x="4435" y="1944"/>
                </a:lnTo>
                <a:lnTo>
                  <a:pt x="4435" y="1866"/>
                </a:lnTo>
                <a:lnTo>
                  <a:pt x="4264" y="1866"/>
                </a:lnTo>
                <a:lnTo>
                  <a:pt x="4264" y="1788"/>
                </a:lnTo>
                <a:lnTo>
                  <a:pt x="4106" y="1788"/>
                </a:lnTo>
                <a:lnTo>
                  <a:pt x="4106" y="1710"/>
                </a:lnTo>
                <a:lnTo>
                  <a:pt x="3960" y="1710"/>
                </a:lnTo>
                <a:lnTo>
                  <a:pt x="3960" y="1633"/>
                </a:lnTo>
                <a:lnTo>
                  <a:pt x="3823" y="1633"/>
                </a:lnTo>
                <a:lnTo>
                  <a:pt x="3823" y="1555"/>
                </a:lnTo>
                <a:lnTo>
                  <a:pt x="3696" y="1555"/>
                </a:lnTo>
                <a:lnTo>
                  <a:pt x="3696" y="1477"/>
                </a:lnTo>
                <a:lnTo>
                  <a:pt x="3577" y="1477"/>
                </a:lnTo>
                <a:lnTo>
                  <a:pt x="3577" y="1399"/>
                </a:lnTo>
                <a:lnTo>
                  <a:pt x="3465" y="1399"/>
                </a:lnTo>
                <a:lnTo>
                  <a:pt x="3465" y="1322"/>
                </a:lnTo>
                <a:lnTo>
                  <a:pt x="3360" y="1322"/>
                </a:lnTo>
                <a:lnTo>
                  <a:pt x="3360" y="1244"/>
                </a:lnTo>
                <a:lnTo>
                  <a:pt x="3261" y="1244"/>
                </a:lnTo>
                <a:lnTo>
                  <a:pt x="3261" y="1166"/>
                </a:lnTo>
                <a:lnTo>
                  <a:pt x="3168" y="1166"/>
                </a:lnTo>
                <a:lnTo>
                  <a:pt x="3168" y="1088"/>
                </a:lnTo>
                <a:lnTo>
                  <a:pt x="3080" y="1088"/>
                </a:lnTo>
                <a:lnTo>
                  <a:pt x="3080" y="1011"/>
                </a:lnTo>
                <a:lnTo>
                  <a:pt x="2997" y="1011"/>
                </a:lnTo>
                <a:lnTo>
                  <a:pt x="2997" y="933"/>
                </a:lnTo>
                <a:lnTo>
                  <a:pt x="2918" y="933"/>
                </a:lnTo>
                <a:lnTo>
                  <a:pt x="2918" y="855"/>
                </a:lnTo>
                <a:lnTo>
                  <a:pt x="2843" y="855"/>
                </a:lnTo>
                <a:lnTo>
                  <a:pt x="2843" y="777"/>
                </a:lnTo>
                <a:lnTo>
                  <a:pt x="2772" y="777"/>
                </a:lnTo>
                <a:lnTo>
                  <a:pt x="2772" y="699"/>
                </a:lnTo>
                <a:lnTo>
                  <a:pt x="2704" y="699"/>
                </a:lnTo>
                <a:lnTo>
                  <a:pt x="2704" y="622"/>
                </a:lnTo>
                <a:lnTo>
                  <a:pt x="2640" y="622"/>
                </a:lnTo>
                <a:lnTo>
                  <a:pt x="2640" y="544"/>
                </a:lnTo>
                <a:lnTo>
                  <a:pt x="2579" y="544"/>
                </a:lnTo>
                <a:lnTo>
                  <a:pt x="2579" y="466"/>
                </a:lnTo>
                <a:lnTo>
                  <a:pt x="2520" y="466"/>
                </a:lnTo>
                <a:lnTo>
                  <a:pt x="2520" y="388"/>
                </a:lnTo>
                <a:lnTo>
                  <a:pt x="2464" y="388"/>
                </a:lnTo>
                <a:lnTo>
                  <a:pt x="2464" y="311"/>
                </a:lnTo>
                <a:lnTo>
                  <a:pt x="2410" y="311"/>
                </a:lnTo>
                <a:lnTo>
                  <a:pt x="2410" y="233"/>
                </a:lnTo>
                <a:lnTo>
                  <a:pt x="2359" y="233"/>
                </a:lnTo>
                <a:lnTo>
                  <a:pt x="2359" y="155"/>
                </a:lnTo>
                <a:lnTo>
                  <a:pt x="2310" y="155"/>
                </a:lnTo>
                <a:lnTo>
                  <a:pt x="2310" y="77"/>
                </a:lnTo>
                <a:lnTo>
                  <a:pt x="2263" y="77"/>
                </a:lnTo>
                <a:lnTo>
                  <a:pt x="2263" y="0"/>
                </a:lnTo>
                <a:lnTo>
                  <a:pt x="0" y="0"/>
                </a:lnTo>
              </a:path>
            </a:pathLst>
          </a:custGeom>
          <a:noFill/>
          <a:ln w="381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7471" name="Rectangle 79"/>
          <p:cNvSpPr>
            <a:spLocks noChangeArrowheads="1"/>
          </p:cNvSpPr>
          <p:nvPr/>
        </p:nvSpPr>
        <p:spPr bwMode="auto">
          <a:xfrm>
            <a:off x="4383088" y="5473700"/>
            <a:ext cx="522287" cy="427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ctr" eaLnBrk="1" hangingPunct="1"/>
            <a:r>
              <a:rPr lang="en-US" altLang="en-US" sz="2800" i="1">
                <a:latin typeface="Times New Roman" panose="02020603050405020304" pitchFamily="18" charset="0"/>
              </a:rPr>
              <a:t> foc</a:t>
            </a:r>
          </a:p>
        </p:txBody>
      </p:sp>
      <p:sp>
        <p:nvSpPr>
          <p:cNvPr id="187472" name="Line 80"/>
          <p:cNvSpPr>
            <a:spLocks noChangeShapeType="1"/>
          </p:cNvSpPr>
          <p:nvPr/>
        </p:nvSpPr>
        <p:spPr bwMode="auto">
          <a:xfrm>
            <a:off x="1825625" y="6234113"/>
            <a:ext cx="1389063" cy="158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473" name="Line 81"/>
          <p:cNvSpPr>
            <a:spLocks noChangeShapeType="1"/>
          </p:cNvSpPr>
          <p:nvPr/>
        </p:nvSpPr>
        <p:spPr bwMode="auto">
          <a:xfrm>
            <a:off x="1825625" y="6234113"/>
            <a:ext cx="1588" cy="3651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474" name="Line 82"/>
          <p:cNvSpPr>
            <a:spLocks noChangeShapeType="1"/>
          </p:cNvSpPr>
          <p:nvPr/>
        </p:nvSpPr>
        <p:spPr bwMode="auto">
          <a:xfrm>
            <a:off x="1825625" y="6234113"/>
            <a:ext cx="1588" cy="6191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475" name="Rectangle 83"/>
          <p:cNvSpPr>
            <a:spLocks noChangeArrowheads="1"/>
          </p:cNvSpPr>
          <p:nvPr/>
        </p:nvSpPr>
        <p:spPr bwMode="auto">
          <a:xfrm>
            <a:off x="1622425" y="6296025"/>
            <a:ext cx="4064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ctr" eaLnBrk="1" hangingPunct="1"/>
            <a:r>
              <a:rPr lang="en-US" altLang="en-US" sz="1600">
                <a:latin typeface="Times New Roman" panose="02020603050405020304" pitchFamily="18" charset="0"/>
              </a:rPr>
              <a:t>1400</a:t>
            </a:r>
          </a:p>
        </p:txBody>
      </p:sp>
      <p:sp>
        <p:nvSpPr>
          <p:cNvPr id="187476" name="Line 84"/>
          <p:cNvSpPr>
            <a:spLocks noChangeShapeType="1"/>
          </p:cNvSpPr>
          <p:nvPr/>
        </p:nvSpPr>
        <p:spPr bwMode="auto">
          <a:xfrm>
            <a:off x="1860550" y="6234113"/>
            <a:ext cx="1588" cy="3651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477" name="Line 85"/>
          <p:cNvSpPr>
            <a:spLocks noChangeShapeType="1"/>
          </p:cNvSpPr>
          <p:nvPr/>
        </p:nvSpPr>
        <p:spPr bwMode="auto">
          <a:xfrm>
            <a:off x="1895475" y="6234113"/>
            <a:ext cx="1588" cy="3651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478" name="Line 86"/>
          <p:cNvSpPr>
            <a:spLocks noChangeShapeType="1"/>
          </p:cNvSpPr>
          <p:nvPr/>
        </p:nvSpPr>
        <p:spPr bwMode="auto">
          <a:xfrm>
            <a:off x="1928813" y="6234113"/>
            <a:ext cx="1587" cy="3651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479" name="Line 87"/>
          <p:cNvSpPr>
            <a:spLocks noChangeShapeType="1"/>
          </p:cNvSpPr>
          <p:nvPr/>
        </p:nvSpPr>
        <p:spPr bwMode="auto">
          <a:xfrm>
            <a:off x="1963738" y="6234113"/>
            <a:ext cx="1587" cy="3651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480" name="Line 88"/>
          <p:cNvSpPr>
            <a:spLocks noChangeShapeType="1"/>
          </p:cNvSpPr>
          <p:nvPr/>
        </p:nvSpPr>
        <p:spPr bwMode="auto">
          <a:xfrm>
            <a:off x="1998663" y="6234113"/>
            <a:ext cx="1587" cy="3651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481" name="Line 89"/>
          <p:cNvSpPr>
            <a:spLocks noChangeShapeType="1"/>
          </p:cNvSpPr>
          <p:nvPr/>
        </p:nvSpPr>
        <p:spPr bwMode="auto">
          <a:xfrm>
            <a:off x="2033588" y="6234113"/>
            <a:ext cx="1587" cy="3651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482" name="Line 90"/>
          <p:cNvSpPr>
            <a:spLocks noChangeShapeType="1"/>
          </p:cNvSpPr>
          <p:nvPr/>
        </p:nvSpPr>
        <p:spPr bwMode="auto">
          <a:xfrm>
            <a:off x="2068513" y="6234113"/>
            <a:ext cx="1587" cy="3651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483" name="Line 91"/>
          <p:cNvSpPr>
            <a:spLocks noChangeShapeType="1"/>
          </p:cNvSpPr>
          <p:nvPr/>
        </p:nvSpPr>
        <p:spPr bwMode="auto">
          <a:xfrm>
            <a:off x="2103438" y="6234113"/>
            <a:ext cx="1587" cy="3651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484" name="Line 92"/>
          <p:cNvSpPr>
            <a:spLocks noChangeShapeType="1"/>
          </p:cNvSpPr>
          <p:nvPr/>
        </p:nvSpPr>
        <p:spPr bwMode="auto">
          <a:xfrm>
            <a:off x="2138363" y="6234113"/>
            <a:ext cx="1587" cy="3651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485" name="Line 93"/>
          <p:cNvSpPr>
            <a:spLocks noChangeShapeType="1"/>
          </p:cNvSpPr>
          <p:nvPr/>
        </p:nvSpPr>
        <p:spPr bwMode="auto">
          <a:xfrm>
            <a:off x="2173288" y="6234113"/>
            <a:ext cx="1587" cy="3651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486" name="Line 94"/>
          <p:cNvSpPr>
            <a:spLocks noChangeShapeType="1"/>
          </p:cNvSpPr>
          <p:nvPr/>
        </p:nvSpPr>
        <p:spPr bwMode="auto">
          <a:xfrm>
            <a:off x="2173288" y="6234113"/>
            <a:ext cx="1587" cy="6191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487" name="Line 95"/>
          <p:cNvSpPr>
            <a:spLocks noChangeShapeType="1"/>
          </p:cNvSpPr>
          <p:nvPr/>
        </p:nvSpPr>
        <p:spPr bwMode="auto">
          <a:xfrm>
            <a:off x="2208213" y="6234113"/>
            <a:ext cx="1587" cy="3651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488" name="Line 96"/>
          <p:cNvSpPr>
            <a:spLocks noChangeShapeType="1"/>
          </p:cNvSpPr>
          <p:nvPr/>
        </p:nvSpPr>
        <p:spPr bwMode="auto">
          <a:xfrm>
            <a:off x="2241550" y="6234113"/>
            <a:ext cx="1588" cy="3651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489" name="Line 97"/>
          <p:cNvSpPr>
            <a:spLocks noChangeShapeType="1"/>
          </p:cNvSpPr>
          <p:nvPr/>
        </p:nvSpPr>
        <p:spPr bwMode="auto">
          <a:xfrm>
            <a:off x="2276475" y="6234113"/>
            <a:ext cx="1588" cy="3651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490" name="Line 98"/>
          <p:cNvSpPr>
            <a:spLocks noChangeShapeType="1"/>
          </p:cNvSpPr>
          <p:nvPr/>
        </p:nvSpPr>
        <p:spPr bwMode="auto">
          <a:xfrm>
            <a:off x="2311400" y="6234113"/>
            <a:ext cx="1588" cy="3651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491" name="Line 99"/>
          <p:cNvSpPr>
            <a:spLocks noChangeShapeType="1"/>
          </p:cNvSpPr>
          <p:nvPr/>
        </p:nvSpPr>
        <p:spPr bwMode="auto">
          <a:xfrm>
            <a:off x="2346325" y="6234113"/>
            <a:ext cx="1588" cy="3651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492" name="Line 100"/>
          <p:cNvSpPr>
            <a:spLocks noChangeShapeType="1"/>
          </p:cNvSpPr>
          <p:nvPr/>
        </p:nvSpPr>
        <p:spPr bwMode="auto">
          <a:xfrm>
            <a:off x="2381250" y="6234113"/>
            <a:ext cx="1588" cy="3651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493" name="Line 101"/>
          <p:cNvSpPr>
            <a:spLocks noChangeShapeType="1"/>
          </p:cNvSpPr>
          <p:nvPr/>
        </p:nvSpPr>
        <p:spPr bwMode="auto">
          <a:xfrm>
            <a:off x="2416175" y="6234113"/>
            <a:ext cx="1588" cy="3651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494" name="Line 102"/>
          <p:cNvSpPr>
            <a:spLocks noChangeShapeType="1"/>
          </p:cNvSpPr>
          <p:nvPr/>
        </p:nvSpPr>
        <p:spPr bwMode="auto">
          <a:xfrm>
            <a:off x="2451100" y="6234113"/>
            <a:ext cx="1588" cy="3651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495" name="Line 103"/>
          <p:cNvSpPr>
            <a:spLocks noChangeShapeType="1"/>
          </p:cNvSpPr>
          <p:nvPr/>
        </p:nvSpPr>
        <p:spPr bwMode="auto">
          <a:xfrm>
            <a:off x="2486025" y="6234113"/>
            <a:ext cx="1588" cy="3651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496" name="Line 104"/>
          <p:cNvSpPr>
            <a:spLocks noChangeShapeType="1"/>
          </p:cNvSpPr>
          <p:nvPr/>
        </p:nvSpPr>
        <p:spPr bwMode="auto">
          <a:xfrm>
            <a:off x="2519363" y="6234113"/>
            <a:ext cx="1587" cy="3651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497" name="Line 105"/>
          <p:cNvSpPr>
            <a:spLocks noChangeShapeType="1"/>
          </p:cNvSpPr>
          <p:nvPr/>
        </p:nvSpPr>
        <p:spPr bwMode="auto">
          <a:xfrm>
            <a:off x="2519363" y="6234113"/>
            <a:ext cx="1587" cy="6191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498" name="Rectangle 106"/>
          <p:cNvSpPr>
            <a:spLocks noChangeArrowheads="1"/>
          </p:cNvSpPr>
          <p:nvPr/>
        </p:nvSpPr>
        <p:spPr bwMode="auto">
          <a:xfrm>
            <a:off x="2316163" y="6296025"/>
            <a:ext cx="4064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ctr" eaLnBrk="1" hangingPunct="1"/>
            <a:r>
              <a:rPr lang="en-US" altLang="en-US" sz="1600">
                <a:latin typeface="Times New Roman" panose="02020603050405020304" pitchFamily="18" charset="0"/>
              </a:rPr>
              <a:t>1600</a:t>
            </a:r>
          </a:p>
        </p:txBody>
      </p:sp>
      <p:sp>
        <p:nvSpPr>
          <p:cNvPr id="187499" name="Line 107"/>
          <p:cNvSpPr>
            <a:spLocks noChangeShapeType="1"/>
          </p:cNvSpPr>
          <p:nvPr/>
        </p:nvSpPr>
        <p:spPr bwMode="auto">
          <a:xfrm>
            <a:off x="2554288" y="6234113"/>
            <a:ext cx="1587" cy="3651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500" name="Line 108"/>
          <p:cNvSpPr>
            <a:spLocks noChangeShapeType="1"/>
          </p:cNvSpPr>
          <p:nvPr/>
        </p:nvSpPr>
        <p:spPr bwMode="auto">
          <a:xfrm>
            <a:off x="2589213" y="6234113"/>
            <a:ext cx="1587" cy="3651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501" name="Line 109"/>
          <p:cNvSpPr>
            <a:spLocks noChangeShapeType="1"/>
          </p:cNvSpPr>
          <p:nvPr/>
        </p:nvSpPr>
        <p:spPr bwMode="auto">
          <a:xfrm>
            <a:off x="2624138" y="6234113"/>
            <a:ext cx="1587" cy="3651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502" name="Line 110"/>
          <p:cNvSpPr>
            <a:spLocks noChangeShapeType="1"/>
          </p:cNvSpPr>
          <p:nvPr/>
        </p:nvSpPr>
        <p:spPr bwMode="auto">
          <a:xfrm>
            <a:off x="2659063" y="6234113"/>
            <a:ext cx="1587" cy="3651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503" name="Line 111"/>
          <p:cNvSpPr>
            <a:spLocks noChangeShapeType="1"/>
          </p:cNvSpPr>
          <p:nvPr/>
        </p:nvSpPr>
        <p:spPr bwMode="auto">
          <a:xfrm>
            <a:off x="2693988" y="6234113"/>
            <a:ext cx="1587" cy="3651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504" name="Line 112"/>
          <p:cNvSpPr>
            <a:spLocks noChangeShapeType="1"/>
          </p:cNvSpPr>
          <p:nvPr/>
        </p:nvSpPr>
        <p:spPr bwMode="auto">
          <a:xfrm>
            <a:off x="2728913" y="6234113"/>
            <a:ext cx="1587" cy="3651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505" name="Line 113"/>
          <p:cNvSpPr>
            <a:spLocks noChangeShapeType="1"/>
          </p:cNvSpPr>
          <p:nvPr/>
        </p:nvSpPr>
        <p:spPr bwMode="auto">
          <a:xfrm>
            <a:off x="2763838" y="6234113"/>
            <a:ext cx="1587" cy="3651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506" name="Line 114"/>
          <p:cNvSpPr>
            <a:spLocks noChangeShapeType="1"/>
          </p:cNvSpPr>
          <p:nvPr/>
        </p:nvSpPr>
        <p:spPr bwMode="auto">
          <a:xfrm>
            <a:off x="2798763" y="6234113"/>
            <a:ext cx="1587" cy="3651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507" name="Line 115"/>
          <p:cNvSpPr>
            <a:spLocks noChangeShapeType="1"/>
          </p:cNvSpPr>
          <p:nvPr/>
        </p:nvSpPr>
        <p:spPr bwMode="auto">
          <a:xfrm>
            <a:off x="2832100" y="6234113"/>
            <a:ext cx="1588" cy="3651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508" name="Line 116"/>
          <p:cNvSpPr>
            <a:spLocks noChangeShapeType="1"/>
          </p:cNvSpPr>
          <p:nvPr/>
        </p:nvSpPr>
        <p:spPr bwMode="auto">
          <a:xfrm>
            <a:off x="2867025" y="6234113"/>
            <a:ext cx="1588" cy="3651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509" name="Line 117"/>
          <p:cNvSpPr>
            <a:spLocks noChangeShapeType="1"/>
          </p:cNvSpPr>
          <p:nvPr/>
        </p:nvSpPr>
        <p:spPr bwMode="auto">
          <a:xfrm>
            <a:off x="2867025" y="6234113"/>
            <a:ext cx="1588" cy="6191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510" name="Line 118"/>
          <p:cNvSpPr>
            <a:spLocks noChangeShapeType="1"/>
          </p:cNvSpPr>
          <p:nvPr/>
        </p:nvSpPr>
        <p:spPr bwMode="auto">
          <a:xfrm>
            <a:off x="2901950" y="6234113"/>
            <a:ext cx="1588" cy="3651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511" name="Line 119"/>
          <p:cNvSpPr>
            <a:spLocks noChangeShapeType="1"/>
          </p:cNvSpPr>
          <p:nvPr/>
        </p:nvSpPr>
        <p:spPr bwMode="auto">
          <a:xfrm>
            <a:off x="2936875" y="6234113"/>
            <a:ext cx="1588" cy="3651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512" name="Line 120"/>
          <p:cNvSpPr>
            <a:spLocks noChangeShapeType="1"/>
          </p:cNvSpPr>
          <p:nvPr/>
        </p:nvSpPr>
        <p:spPr bwMode="auto">
          <a:xfrm>
            <a:off x="2971800" y="6234113"/>
            <a:ext cx="1588" cy="3651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513" name="Line 121"/>
          <p:cNvSpPr>
            <a:spLocks noChangeShapeType="1"/>
          </p:cNvSpPr>
          <p:nvPr/>
        </p:nvSpPr>
        <p:spPr bwMode="auto">
          <a:xfrm>
            <a:off x="3006725" y="6234113"/>
            <a:ext cx="1588" cy="3651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514" name="Line 122"/>
          <p:cNvSpPr>
            <a:spLocks noChangeShapeType="1"/>
          </p:cNvSpPr>
          <p:nvPr/>
        </p:nvSpPr>
        <p:spPr bwMode="auto">
          <a:xfrm>
            <a:off x="3041650" y="6234113"/>
            <a:ext cx="1588" cy="3651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515" name="Line 123"/>
          <p:cNvSpPr>
            <a:spLocks noChangeShapeType="1"/>
          </p:cNvSpPr>
          <p:nvPr/>
        </p:nvSpPr>
        <p:spPr bwMode="auto">
          <a:xfrm>
            <a:off x="3076575" y="6234113"/>
            <a:ext cx="1588" cy="3651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516" name="Line 124"/>
          <p:cNvSpPr>
            <a:spLocks noChangeShapeType="1"/>
          </p:cNvSpPr>
          <p:nvPr/>
        </p:nvSpPr>
        <p:spPr bwMode="auto">
          <a:xfrm>
            <a:off x="3109913" y="6234113"/>
            <a:ext cx="1587" cy="3651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517" name="Line 125"/>
          <p:cNvSpPr>
            <a:spLocks noChangeShapeType="1"/>
          </p:cNvSpPr>
          <p:nvPr/>
        </p:nvSpPr>
        <p:spPr bwMode="auto">
          <a:xfrm>
            <a:off x="3144838" y="6234113"/>
            <a:ext cx="1587" cy="3651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518" name="Line 126"/>
          <p:cNvSpPr>
            <a:spLocks noChangeShapeType="1"/>
          </p:cNvSpPr>
          <p:nvPr/>
        </p:nvSpPr>
        <p:spPr bwMode="auto">
          <a:xfrm>
            <a:off x="3179763" y="6234113"/>
            <a:ext cx="1587" cy="3651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519" name="Line 127"/>
          <p:cNvSpPr>
            <a:spLocks noChangeShapeType="1"/>
          </p:cNvSpPr>
          <p:nvPr/>
        </p:nvSpPr>
        <p:spPr bwMode="auto">
          <a:xfrm>
            <a:off x="3214688" y="6234113"/>
            <a:ext cx="1587" cy="3651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520" name="Line 128"/>
          <p:cNvSpPr>
            <a:spLocks noChangeShapeType="1"/>
          </p:cNvSpPr>
          <p:nvPr/>
        </p:nvSpPr>
        <p:spPr bwMode="auto">
          <a:xfrm>
            <a:off x="3214688" y="6234113"/>
            <a:ext cx="1587" cy="6191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521" name="Rectangle 129"/>
          <p:cNvSpPr>
            <a:spLocks noChangeArrowheads="1"/>
          </p:cNvSpPr>
          <p:nvPr/>
        </p:nvSpPr>
        <p:spPr bwMode="auto">
          <a:xfrm>
            <a:off x="3011488" y="6296025"/>
            <a:ext cx="4064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ctr" eaLnBrk="1" hangingPunct="1"/>
            <a:r>
              <a:rPr lang="en-US" altLang="en-US" sz="1600">
                <a:latin typeface="Times New Roman" panose="02020603050405020304" pitchFamily="18" charset="0"/>
              </a:rPr>
              <a:t>1800</a:t>
            </a:r>
          </a:p>
        </p:txBody>
      </p:sp>
      <p:sp>
        <p:nvSpPr>
          <p:cNvPr id="187522" name="Line 130"/>
          <p:cNvSpPr>
            <a:spLocks noChangeShapeType="1"/>
          </p:cNvSpPr>
          <p:nvPr/>
        </p:nvSpPr>
        <p:spPr bwMode="auto">
          <a:xfrm flipV="1">
            <a:off x="1825625" y="4913313"/>
            <a:ext cx="1588" cy="132080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523" name="Line 131"/>
          <p:cNvSpPr>
            <a:spLocks noChangeShapeType="1"/>
          </p:cNvSpPr>
          <p:nvPr/>
        </p:nvSpPr>
        <p:spPr bwMode="auto">
          <a:xfrm flipH="1">
            <a:off x="1773238" y="6234113"/>
            <a:ext cx="52387" cy="158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524" name="Line 132"/>
          <p:cNvSpPr>
            <a:spLocks noChangeShapeType="1"/>
          </p:cNvSpPr>
          <p:nvPr/>
        </p:nvSpPr>
        <p:spPr bwMode="auto">
          <a:xfrm flipH="1">
            <a:off x="1760538" y="6234113"/>
            <a:ext cx="65087" cy="158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525" name="Rectangle 133"/>
          <p:cNvSpPr>
            <a:spLocks noChangeArrowheads="1"/>
          </p:cNvSpPr>
          <p:nvPr/>
        </p:nvSpPr>
        <p:spPr bwMode="auto">
          <a:xfrm>
            <a:off x="1633538" y="6119813"/>
            <a:ext cx="1016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ctr" eaLnBrk="1" hangingPunct="1"/>
            <a:r>
              <a:rPr lang="en-US" altLang="en-US" sz="1600">
                <a:latin typeface="Times New Roman" panose="02020603050405020304" pitchFamily="18" charset="0"/>
              </a:rPr>
              <a:t>0</a:t>
            </a:r>
          </a:p>
        </p:txBody>
      </p:sp>
      <p:sp>
        <p:nvSpPr>
          <p:cNvPr id="187526" name="Line 134"/>
          <p:cNvSpPr>
            <a:spLocks noChangeShapeType="1"/>
          </p:cNvSpPr>
          <p:nvPr/>
        </p:nvSpPr>
        <p:spPr bwMode="auto">
          <a:xfrm flipH="1">
            <a:off x="1773238" y="6102350"/>
            <a:ext cx="52387" cy="1588"/>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527" name="Line 135"/>
          <p:cNvSpPr>
            <a:spLocks noChangeShapeType="1"/>
          </p:cNvSpPr>
          <p:nvPr/>
        </p:nvSpPr>
        <p:spPr bwMode="auto">
          <a:xfrm flipH="1">
            <a:off x="1773238" y="5969000"/>
            <a:ext cx="52387" cy="1588"/>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528" name="Line 136"/>
          <p:cNvSpPr>
            <a:spLocks noChangeShapeType="1"/>
          </p:cNvSpPr>
          <p:nvPr/>
        </p:nvSpPr>
        <p:spPr bwMode="auto">
          <a:xfrm flipH="1">
            <a:off x="1773238" y="5837238"/>
            <a:ext cx="52387" cy="158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529" name="Line 137"/>
          <p:cNvSpPr>
            <a:spLocks noChangeShapeType="1"/>
          </p:cNvSpPr>
          <p:nvPr/>
        </p:nvSpPr>
        <p:spPr bwMode="auto">
          <a:xfrm flipH="1">
            <a:off x="1773238" y="5705475"/>
            <a:ext cx="52387" cy="1588"/>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530" name="Line 138"/>
          <p:cNvSpPr>
            <a:spLocks noChangeShapeType="1"/>
          </p:cNvSpPr>
          <p:nvPr/>
        </p:nvSpPr>
        <p:spPr bwMode="auto">
          <a:xfrm flipH="1">
            <a:off x="1773238" y="5573713"/>
            <a:ext cx="52387" cy="158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531" name="Line 139"/>
          <p:cNvSpPr>
            <a:spLocks noChangeShapeType="1"/>
          </p:cNvSpPr>
          <p:nvPr/>
        </p:nvSpPr>
        <p:spPr bwMode="auto">
          <a:xfrm flipH="1">
            <a:off x="1760538" y="5573713"/>
            <a:ext cx="65087" cy="158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532" name="Line 140"/>
          <p:cNvSpPr>
            <a:spLocks noChangeShapeType="1"/>
          </p:cNvSpPr>
          <p:nvPr/>
        </p:nvSpPr>
        <p:spPr bwMode="auto">
          <a:xfrm flipH="1">
            <a:off x="1773238" y="5441950"/>
            <a:ext cx="52387" cy="1588"/>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533" name="Line 141"/>
          <p:cNvSpPr>
            <a:spLocks noChangeShapeType="1"/>
          </p:cNvSpPr>
          <p:nvPr/>
        </p:nvSpPr>
        <p:spPr bwMode="auto">
          <a:xfrm flipH="1">
            <a:off x="1773238" y="5310188"/>
            <a:ext cx="52387" cy="158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534" name="Line 142"/>
          <p:cNvSpPr>
            <a:spLocks noChangeShapeType="1"/>
          </p:cNvSpPr>
          <p:nvPr/>
        </p:nvSpPr>
        <p:spPr bwMode="auto">
          <a:xfrm flipH="1">
            <a:off x="1773238" y="5178425"/>
            <a:ext cx="52387" cy="1588"/>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535" name="Line 143"/>
          <p:cNvSpPr>
            <a:spLocks noChangeShapeType="1"/>
          </p:cNvSpPr>
          <p:nvPr/>
        </p:nvSpPr>
        <p:spPr bwMode="auto">
          <a:xfrm flipH="1">
            <a:off x="1773238" y="5045075"/>
            <a:ext cx="52387" cy="1588"/>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536" name="Line 144"/>
          <p:cNvSpPr>
            <a:spLocks noChangeShapeType="1"/>
          </p:cNvSpPr>
          <p:nvPr/>
        </p:nvSpPr>
        <p:spPr bwMode="auto">
          <a:xfrm flipH="1">
            <a:off x="1773238" y="4913313"/>
            <a:ext cx="52387" cy="158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537" name="Line 145"/>
          <p:cNvSpPr>
            <a:spLocks noChangeShapeType="1"/>
          </p:cNvSpPr>
          <p:nvPr/>
        </p:nvSpPr>
        <p:spPr bwMode="auto">
          <a:xfrm flipH="1">
            <a:off x="1760538" y="4913313"/>
            <a:ext cx="65087" cy="158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538" name="Rectangle 146"/>
          <p:cNvSpPr>
            <a:spLocks noChangeArrowheads="1"/>
          </p:cNvSpPr>
          <p:nvPr/>
        </p:nvSpPr>
        <p:spPr bwMode="auto">
          <a:xfrm>
            <a:off x="1633538" y="4800600"/>
            <a:ext cx="1016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ctr" eaLnBrk="1" hangingPunct="1"/>
            <a:r>
              <a:rPr lang="en-US" altLang="en-US" sz="1600">
                <a:latin typeface="Times New Roman" panose="02020603050405020304" pitchFamily="18" charset="0"/>
              </a:rPr>
              <a:t>1</a:t>
            </a:r>
          </a:p>
        </p:txBody>
      </p:sp>
      <p:sp>
        <p:nvSpPr>
          <p:cNvPr id="187539" name="Freeform 147"/>
          <p:cNvSpPr>
            <a:spLocks/>
          </p:cNvSpPr>
          <p:nvPr/>
        </p:nvSpPr>
        <p:spPr bwMode="auto">
          <a:xfrm flipV="1">
            <a:off x="2173288" y="4913313"/>
            <a:ext cx="868362" cy="1320800"/>
          </a:xfrm>
          <a:custGeom>
            <a:avLst/>
            <a:gdLst>
              <a:gd name="T0" fmla="*/ 0 w 4244"/>
              <a:gd name="T1" fmla="*/ 2147483647 h 7777"/>
              <a:gd name="T2" fmla="*/ 0 w 4244"/>
              <a:gd name="T3" fmla="*/ 2147483647 h 7777"/>
              <a:gd name="T4" fmla="*/ 0 w 4244"/>
              <a:gd name="T5" fmla="*/ 2147483647 h 7777"/>
              <a:gd name="T6" fmla="*/ 0 w 4244"/>
              <a:gd name="T7" fmla="*/ 2147483647 h 7777"/>
              <a:gd name="T8" fmla="*/ 0 w 4244"/>
              <a:gd name="T9" fmla="*/ 2147483647 h 7777"/>
              <a:gd name="T10" fmla="*/ 0 w 4244"/>
              <a:gd name="T11" fmla="*/ 2147483647 h 7777"/>
              <a:gd name="T12" fmla="*/ 0 w 4244"/>
              <a:gd name="T13" fmla="*/ 2147483647 h 7777"/>
              <a:gd name="T14" fmla="*/ 0 w 4244"/>
              <a:gd name="T15" fmla="*/ 2147483647 h 7777"/>
              <a:gd name="T16" fmla="*/ 0 w 4244"/>
              <a:gd name="T17" fmla="*/ 2147483647 h 7777"/>
              <a:gd name="T18" fmla="*/ 2147483647 w 4244"/>
              <a:gd name="T19" fmla="*/ 2147483647 h 7777"/>
              <a:gd name="T20" fmla="*/ 2147483647 w 4244"/>
              <a:gd name="T21" fmla="*/ 2147483647 h 7777"/>
              <a:gd name="T22" fmla="*/ 2147483647 w 4244"/>
              <a:gd name="T23" fmla="*/ 2147483647 h 7777"/>
              <a:gd name="T24" fmla="*/ 2147483647 w 4244"/>
              <a:gd name="T25" fmla="*/ 2147483647 h 7777"/>
              <a:gd name="T26" fmla="*/ 2147483647 w 4244"/>
              <a:gd name="T27" fmla="*/ 2147483647 h 7777"/>
              <a:gd name="T28" fmla="*/ 2147483647 w 4244"/>
              <a:gd name="T29" fmla="*/ 2147483647 h 7777"/>
              <a:gd name="T30" fmla="*/ 2147483647 w 4244"/>
              <a:gd name="T31" fmla="*/ 2147483647 h 7777"/>
              <a:gd name="T32" fmla="*/ 2147483647 w 4244"/>
              <a:gd name="T33" fmla="*/ 2147483647 h 7777"/>
              <a:gd name="T34" fmla="*/ 2147483647 w 4244"/>
              <a:gd name="T35" fmla="*/ 2147483647 h 7777"/>
              <a:gd name="T36" fmla="*/ 2147483647 w 4244"/>
              <a:gd name="T37" fmla="*/ 2147483647 h 7777"/>
              <a:gd name="T38" fmla="*/ 2147483647 w 4244"/>
              <a:gd name="T39" fmla="*/ 2147483647 h 7777"/>
              <a:gd name="T40" fmla="*/ 2147483647 w 4244"/>
              <a:gd name="T41" fmla="*/ 2147483647 h 7777"/>
              <a:gd name="T42" fmla="*/ 2147483647 w 4244"/>
              <a:gd name="T43" fmla="*/ 2147483647 h 7777"/>
              <a:gd name="T44" fmla="*/ 2147483647 w 4244"/>
              <a:gd name="T45" fmla="*/ 2147483647 h 7777"/>
              <a:gd name="T46" fmla="*/ 2147483647 w 4244"/>
              <a:gd name="T47" fmla="*/ 2147483647 h 7777"/>
              <a:gd name="T48" fmla="*/ 2147483647 w 4244"/>
              <a:gd name="T49" fmla="*/ 2147483647 h 7777"/>
              <a:gd name="T50" fmla="*/ 2147483647 w 4244"/>
              <a:gd name="T51" fmla="*/ 2147483647 h 7777"/>
              <a:gd name="T52" fmla="*/ 2147483647 w 4244"/>
              <a:gd name="T53" fmla="*/ 2147483647 h 7777"/>
              <a:gd name="T54" fmla="*/ 2147483647 w 4244"/>
              <a:gd name="T55" fmla="*/ 2147483647 h 7777"/>
              <a:gd name="T56" fmla="*/ 2147483647 w 4244"/>
              <a:gd name="T57" fmla="*/ 2147483647 h 7777"/>
              <a:gd name="T58" fmla="*/ 2147483647 w 4244"/>
              <a:gd name="T59" fmla="*/ 2147483647 h 7777"/>
              <a:gd name="T60" fmla="*/ 2147483647 w 4244"/>
              <a:gd name="T61" fmla="*/ 2147483647 h 7777"/>
              <a:gd name="T62" fmla="*/ 2147483647 w 4244"/>
              <a:gd name="T63" fmla="*/ 2147483647 h 7777"/>
              <a:gd name="T64" fmla="*/ 2147483647 w 4244"/>
              <a:gd name="T65" fmla="*/ 2147483647 h 7777"/>
              <a:gd name="T66" fmla="*/ 2147483647 w 4244"/>
              <a:gd name="T67" fmla="*/ 2147483647 h 7777"/>
              <a:gd name="T68" fmla="*/ 2147483647 w 4244"/>
              <a:gd name="T69" fmla="*/ 2147483647 h 7777"/>
              <a:gd name="T70" fmla="*/ 2147483647 w 4244"/>
              <a:gd name="T71" fmla="*/ 2147483647 h 7777"/>
              <a:gd name="T72" fmla="*/ 2147483647 w 4244"/>
              <a:gd name="T73" fmla="*/ 2147483647 h 7777"/>
              <a:gd name="T74" fmla="*/ 2147483647 w 4244"/>
              <a:gd name="T75" fmla="*/ 2147483647 h 7777"/>
              <a:gd name="T76" fmla="*/ 2147483647 w 4244"/>
              <a:gd name="T77" fmla="*/ 2147483647 h 7777"/>
              <a:gd name="T78" fmla="*/ 2147483647 w 4244"/>
              <a:gd name="T79" fmla="*/ 2147483647 h 7777"/>
              <a:gd name="T80" fmla="*/ 2147483647 w 4244"/>
              <a:gd name="T81" fmla="*/ 2147483647 h 7777"/>
              <a:gd name="T82" fmla="*/ 2147483647 w 4244"/>
              <a:gd name="T83" fmla="*/ 2147483647 h 7777"/>
              <a:gd name="T84" fmla="*/ 2147483647 w 4244"/>
              <a:gd name="T85" fmla="*/ 2147483647 h 7777"/>
              <a:gd name="T86" fmla="*/ 2147483647 w 4244"/>
              <a:gd name="T87" fmla="*/ 2147483647 h 7777"/>
              <a:gd name="T88" fmla="*/ 2147483647 w 4244"/>
              <a:gd name="T89" fmla="*/ 2147483647 h 7777"/>
              <a:gd name="T90" fmla="*/ 2147483647 w 4244"/>
              <a:gd name="T91" fmla="*/ 2147483647 h 7777"/>
              <a:gd name="T92" fmla="*/ 2147483647 w 4244"/>
              <a:gd name="T93" fmla="*/ 2147483647 h 7777"/>
              <a:gd name="T94" fmla="*/ 2147483647 w 4244"/>
              <a:gd name="T95" fmla="*/ 2147483647 h 7777"/>
              <a:gd name="T96" fmla="*/ 2147483647 w 4244"/>
              <a:gd name="T97" fmla="*/ 2147483647 h 7777"/>
              <a:gd name="T98" fmla="*/ 2147483647 w 4244"/>
              <a:gd name="T99" fmla="*/ 2147483647 h 7777"/>
              <a:gd name="T100" fmla="*/ 2147483647 w 4244"/>
              <a:gd name="T101" fmla="*/ 2147483647 h 7777"/>
              <a:gd name="T102" fmla="*/ 2147483647 w 4244"/>
              <a:gd name="T103" fmla="*/ 2147483647 h 7777"/>
              <a:gd name="T104" fmla="*/ 2147483647 w 4244"/>
              <a:gd name="T105" fmla="*/ 2147483647 h 7777"/>
              <a:gd name="T106" fmla="*/ 2147483647 w 4244"/>
              <a:gd name="T107" fmla="*/ 2147483647 h 7777"/>
              <a:gd name="T108" fmla="*/ 2147483647 w 4244"/>
              <a:gd name="T109" fmla="*/ 2147483647 h 7777"/>
              <a:gd name="T110" fmla="*/ 2147483647 w 4244"/>
              <a:gd name="T111" fmla="*/ 2147483647 h 7777"/>
              <a:gd name="T112" fmla="*/ 2147483647 w 4244"/>
              <a:gd name="T113" fmla="*/ 2147483647 h 7777"/>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4244"/>
              <a:gd name="T172" fmla="*/ 0 h 7777"/>
              <a:gd name="T173" fmla="*/ 4244 w 4244"/>
              <a:gd name="T174" fmla="*/ 7777 h 7777"/>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4244" h="7777">
                <a:moveTo>
                  <a:pt x="0" y="0"/>
                </a:moveTo>
                <a:lnTo>
                  <a:pt x="0" y="0"/>
                </a:lnTo>
                <a:lnTo>
                  <a:pt x="0" y="77"/>
                </a:lnTo>
                <a:lnTo>
                  <a:pt x="0" y="155"/>
                </a:lnTo>
                <a:lnTo>
                  <a:pt x="0" y="233"/>
                </a:lnTo>
                <a:lnTo>
                  <a:pt x="0" y="311"/>
                </a:lnTo>
                <a:lnTo>
                  <a:pt x="0" y="388"/>
                </a:lnTo>
                <a:lnTo>
                  <a:pt x="0" y="466"/>
                </a:lnTo>
                <a:lnTo>
                  <a:pt x="0" y="544"/>
                </a:lnTo>
                <a:lnTo>
                  <a:pt x="0" y="622"/>
                </a:lnTo>
                <a:lnTo>
                  <a:pt x="0" y="699"/>
                </a:lnTo>
                <a:lnTo>
                  <a:pt x="0" y="777"/>
                </a:lnTo>
                <a:lnTo>
                  <a:pt x="0" y="855"/>
                </a:lnTo>
                <a:lnTo>
                  <a:pt x="0" y="933"/>
                </a:lnTo>
                <a:lnTo>
                  <a:pt x="0" y="1011"/>
                </a:lnTo>
                <a:lnTo>
                  <a:pt x="0" y="1088"/>
                </a:lnTo>
                <a:lnTo>
                  <a:pt x="0" y="1166"/>
                </a:lnTo>
                <a:lnTo>
                  <a:pt x="0" y="1244"/>
                </a:lnTo>
                <a:lnTo>
                  <a:pt x="0" y="1322"/>
                </a:lnTo>
                <a:lnTo>
                  <a:pt x="0" y="1399"/>
                </a:lnTo>
                <a:lnTo>
                  <a:pt x="0" y="1477"/>
                </a:lnTo>
                <a:lnTo>
                  <a:pt x="0" y="1555"/>
                </a:lnTo>
                <a:lnTo>
                  <a:pt x="0" y="1633"/>
                </a:lnTo>
                <a:lnTo>
                  <a:pt x="0" y="1710"/>
                </a:lnTo>
                <a:lnTo>
                  <a:pt x="0" y="1788"/>
                </a:lnTo>
                <a:lnTo>
                  <a:pt x="0" y="1866"/>
                </a:lnTo>
                <a:lnTo>
                  <a:pt x="0" y="1944"/>
                </a:lnTo>
                <a:lnTo>
                  <a:pt x="0" y="2022"/>
                </a:lnTo>
                <a:lnTo>
                  <a:pt x="0" y="2099"/>
                </a:lnTo>
                <a:lnTo>
                  <a:pt x="0" y="2177"/>
                </a:lnTo>
                <a:lnTo>
                  <a:pt x="0" y="2255"/>
                </a:lnTo>
                <a:lnTo>
                  <a:pt x="0" y="2333"/>
                </a:lnTo>
                <a:lnTo>
                  <a:pt x="0" y="2410"/>
                </a:lnTo>
                <a:lnTo>
                  <a:pt x="14" y="2410"/>
                </a:lnTo>
                <a:lnTo>
                  <a:pt x="14" y="2488"/>
                </a:lnTo>
                <a:lnTo>
                  <a:pt x="72" y="2488"/>
                </a:lnTo>
                <a:lnTo>
                  <a:pt x="72" y="2566"/>
                </a:lnTo>
                <a:lnTo>
                  <a:pt x="128" y="2566"/>
                </a:lnTo>
                <a:lnTo>
                  <a:pt x="128" y="2644"/>
                </a:lnTo>
                <a:lnTo>
                  <a:pt x="181" y="2644"/>
                </a:lnTo>
                <a:lnTo>
                  <a:pt x="181" y="2721"/>
                </a:lnTo>
                <a:lnTo>
                  <a:pt x="233" y="2721"/>
                </a:lnTo>
                <a:lnTo>
                  <a:pt x="233" y="2799"/>
                </a:lnTo>
                <a:lnTo>
                  <a:pt x="283" y="2799"/>
                </a:lnTo>
                <a:lnTo>
                  <a:pt x="283" y="2877"/>
                </a:lnTo>
                <a:lnTo>
                  <a:pt x="331" y="2877"/>
                </a:lnTo>
                <a:lnTo>
                  <a:pt x="331" y="2955"/>
                </a:lnTo>
                <a:lnTo>
                  <a:pt x="378" y="2955"/>
                </a:lnTo>
                <a:lnTo>
                  <a:pt x="378" y="3033"/>
                </a:lnTo>
                <a:lnTo>
                  <a:pt x="423" y="3033"/>
                </a:lnTo>
                <a:lnTo>
                  <a:pt x="423" y="3110"/>
                </a:lnTo>
                <a:lnTo>
                  <a:pt x="467" y="3110"/>
                </a:lnTo>
                <a:lnTo>
                  <a:pt x="467" y="3188"/>
                </a:lnTo>
                <a:lnTo>
                  <a:pt x="510" y="3188"/>
                </a:lnTo>
                <a:lnTo>
                  <a:pt x="510" y="3266"/>
                </a:lnTo>
                <a:lnTo>
                  <a:pt x="551" y="3266"/>
                </a:lnTo>
                <a:lnTo>
                  <a:pt x="551" y="3344"/>
                </a:lnTo>
                <a:lnTo>
                  <a:pt x="592" y="3344"/>
                </a:lnTo>
                <a:lnTo>
                  <a:pt x="592" y="3421"/>
                </a:lnTo>
                <a:lnTo>
                  <a:pt x="631" y="3421"/>
                </a:lnTo>
                <a:lnTo>
                  <a:pt x="631" y="3499"/>
                </a:lnTo>
                <a:lnTo>
                  <a:pt x="670" y="3499"/>
                </a:lnTo>
                <a:lnTo>
                  <a:pt x="670" y="3577"/>
                </a:lnTo>
                <a:lnTo>
                  <a:pt x="707" y="3577"/>
                </a:lnTo>
                <a:lnTo>
                  <a:pt x="707" y="3655"/>
                </a:lnTo>
                <a:lnTo>
                  <a:pt x="744" y="3655"/>
                </a:lnTo>
                <a:lnTo>
                  <a:pt x="744" y="3732"/>
                </a:lnTo>
                <a:lnTo>
                  <a:pt x="779" y="3732"/>
                </a:lnTo>
                <a:lnTo>
                  <a:pt x="779" y="3810"/>
                </a:lnTo>
                <a:lnTo>
                  <a:pt x="814" y="3810"/>
                </a:lnTo>
                <a:lnTo>
                  <a:pt x="814" y="3888"/>
                </a:lnTo>
                <a:lnTo>
                  <a:pt x="849" y="3888"/>
                </a:lnTo>
                <a:lnTo>
                  <a:pt x="849" y="3966"/>
                </a:lnTo>
                <a:lnTo>
                  <a:pt x="1157" y="3966"/>
                </a:lnTo>
                <a:lnTo>
                  <a:pt x="1157" y="4044"/>
                </a:lnTo>
                <a:lnTo>
                  <a:pt x="1415" y="4044"/>
                </a:lnTo>
                <a:lnTo>
                  <a:pt x="1415" y="4121"/>
                </a:lnTo>
                <a:lnTo>
                  <a:pt x="1632" y="4121"/>
                </a:lnTo>
                <a:lnTo>
                  <a:pt x="1632" y="4199"/>
                </a:lnTo>
                <a:lnTo>
                  <a:pt x="1819" y="4199"/>
                </a:lnTo>
                <a:lnTo>
                  <a:pt x="1819" y="4277"/>
                </a:lnTo>
                <a:lnTo>
                  <a:pt x="1980" y="4277"/>
                </a:lnTo>
                <a:lnTo>
                  <a:pt x="1980" y="4355"/>
                </a:lnTo>
                <a:lnTo>
                  <a:pt x="2122" y="4355"/>
                </a:lnTo>
                <a:lnTo>
                  <a:pt x="2122" y="4432"/>
                </a:lnTo>
                <a:lnTo>
                  <a:pt x="2247" y="4432"/>
                </a:lnTo>
                <a:lnTo>
                  <a:pt x="2247" y="4510"/>
                </a:lnTo>
                <a:lnTo>
                  <a:pt x="2358" y="4510"/>
                </a:lnTo>
                <a:lnTo>
                  <a:pt x="2358" y="4588"/>
                </a:lnTo>
                <a:lnTo>
                  <a:pt x="2457" y="4588"/>
                </a:lnTo>
                <a:lnTo>
                  <a:pt x="2457" y="4666"/>
                </a:lnTo>
                <a:lnTo>
                  <a:pt x="2546" y="4666"/>
                </a:lnTo>
                <a:lnTo>
                  <a:pt x="2546" y="4743"/>
                </a:lnTo>
                <a:lnTo>
                  <a:pt x="2627" y="4743"/>
                </a:lnTo>
                <a:lnTo>
                  <a:pt x="2627" y="4821"/>
                </a:lnTo>
                <a:lnTo>
                  <a:pt x="2701" y="4821"/>
                </a:lnTo>
                <a:lnTo>
                  <a:pt x="2701" y="4899"/>
                </a:lnTo>
                <a:lnTo>
                  <a:pt x="2768" y="4899"/>
                </a:lnTo>
                <a:lnTo>
                  <a:pt x="2768" y="4977"/>
                </a:lnTo>
                <a:lnTo>
                  <a:pt x="2829" y="4977"/>
                </a:lnTo>
                <a:lnTo>
                  <a:pt x="2829" y="5055"/>
                </a:lnTo>
                <a:lnTo>
                  <a:pt x="2886" y="5055"/>
                </a:lnTo>
                <a:lnTo>
                  <a:pt x="2886" y="5132"/>
                </a:lnTo>
                <a:lnTo>
                  <a:pt x="2938" y="5132"/>
                </a:lnTo>
                <a:lnTo>
                  <a:pt x="2938" y="5210"/>
                </a:lnTo>
                <a:lnTo>
                  <a:pt x="2986" y="5210"/>
                </a:lnTo>
                <a:lnTo>
                  <a:pt x="2986" y="5288"/>
                </a:lnTo>
                <a:lnTo>
                  <a:pt x="3031" y="5288"/>
                </a:lnTo>
                <a:lnTo>
                  <a:pt x="3031" y="5366"/>
                </a:lnTo>
                <a:lnTo>
                  <a:pt x="3073" y="5366"/>
                </a:lnTo>
                <a:lnTo>
                  <a:pt x="3073" y="5443"/>
                </a:lnTo>
                <a:lnTo>
                  <a:pt x="3112" y="5443"/>
                </a:lnTo>
                <a:lnTo>
                  <a:pt x="3112" y="5521"/>
                </a:lnTo>
                <a:lnTo>
                  <a:pt x="3149" y="5521"/>
                </a:lnTo>
                <a:lnTo>
                  <a:pt x="3149" y="5599"/>
                </a:lnTo>
                <a:lnTo>
                  <a:pt x="3183" y="5599"/>
                </a:lnTo>
                <a:lnTo>
                  <a:pt x="3183" y="5677"/>
                </a:lnTo>
                <a:lnTo>
                  <a:pt x="3215" y="5677"/>
                </a:lnTo>
                <a:lnTo>
                  <a:pt x="3215" y="5754"/>
                </a:lnTo>
                <a:lnTo>
                  <a:pt x="3245" y="5754"/>
                </a:lnTo>
                <a:lnTo>
                  <a:pt x="3245" y="5832"/>
                </a:lnTo>
                <a:lnTo>
                  <a:pt x="3274" y="5832"/>
                </a:lnTo>
                <a:lnTo>
                  <a:pt x="3274" y="5910"/>
                </a:lnTo>
                <a:lnTo>
                  <a:pt x="3301" y="5910"/>
                </a:lnTo>
                <a:lnTo>
                  <a:pt x="3301" y="5988"/>
                </a:lnTo>
                <a:lnTo>
                  <a:pt x="3326" y="5988"/>
                </a:lnTo>
                <a:lnTo>
                  <a:pt x="3326" y="6066"/>
                </a:lnTo>
                <a:lnTo>
                  <a:pt x="3350" y="6066"/>
                </a:lnTo>
                <a:lnTo>
                  <a:pt x="3350" y="6143"/>
                </a:lnTo>
                <a:lnTo>
                  <a:pt x="3373" y="6143"/>
                </a:lnTo>
                <a:lnTo>
                  <a:pt x="3373" y="6221"/>
                </a:lnTo>
                <a:lnTo>
                  <a:pt x="3395" y="6221"/>
                </a:lnTo>
                <a:lnTo>
                  <a:pt x="3395" y="6299"/>
                </a:lnTo>
                <a:lnTo>
                  <a:pt x="3416" y="6299"/>
                </a:lnTo>
                <a:lnTo>
                  <a:pt x="3416" y="6377"/>
                </a:lnTo>
                <a:lnTo>
                  <a:pt x="3435" y="6377"/>
                </a:lnTo>
                <a:lnTo>
                  <a:pt x="3435" y="6454"/>
                </a:lnTo>
                <a:lnTo>
                  <a:pt x="3454" y="6454"/>
                </a:lnTo>
                <a:lnTo>
                  <a:pt x="3454" y="6532"/>
                </a:lnTo>
                <a:lnTo>
                  <a:pt x="3472" y="6532"/>
                </a:lnTo>
                <a:lnTo>
                  <a:pt x="3472" y="6610"/>
                </a:lnTo>
                <a:lnTo>
                  <a:pt x="3489" y="6610"/>
                </a:lnTo>
                <a:lnTo>
                  <a:pt x="3489" y="6688"/>
                </a:lnTo>
                <a:lnTo>
                  <a:pt x="3506" y="6688"/>
                </a:lnTo>
                <a:lnTo>
                  <a:pt x="3506" y="6765"/>
                </a:lnTo>
                <a:lnTo>
                  <a:pt x="3521" y="6765"/>
                </a:lnTo>
                <a:lnTo>
                  <a:pt x="3521" y="6843"/>
                </a:lnTo>
                <a:lnTo>
                  <a:pt x="3536" y="6843"/>
                </a:lnTo>
                <a:lnTo>
                  <a:pt x="3536" y="6921"/>
                </a:lnTo>
                <a:lnTo>
                  <a:pt x="3551" y="6921"/>
                </a:lnTo>
                <a:lnTo>
                  <a:pt x="3551" y="6999"/>
                </a:lnTo>
                <a:lnTo>
                  <a:pt x="3565" y="6999"/>
                </a:lnTo>
                <a:lnTo>
                  <a:pt x="3565" y="7077"/>
                </a:lnTo>
                <a:lnTo>
                  <a:pt x="3578" y="7077"/>
                </a:lnTo>
                <a:lnTo>
                  <a:pt x="3578" y="7154"/>
                </a:lnTo>
                <a:lnTo>
                  <a:pt x="3591" y="7154"/>
                </a:lnTo>
                <a:lnTo>
                  <a:pt x="3591" y="7232"/>
                </a:lnTo>
                <a:lnTo>
                  <a:pt x="3603" y="7232"/>
                </a:lnTo>
                <a:lnTo>
                  <a:pt x="3603" y="7310"/>
                </a:lnTo>
                <a:lnTo>
                  <a:pt x="3615" y="7310"/>
                </a:lnTo>
                <a:lnTo>
                  <a:pt x="3615" y="7388"/>
                </a:lnTo>
                <a:lnTo>
                  <a:pt x="3626" y="7388"/>
                </a:lnTo>
                <a:lnTo>
                  <a:pt x="3626" y="7465"/>
                </a:lnTo>
                <a:lnTo>
                  <a:pt x="3637" y="7465"/>
                </a:lnTo>
                <a:lnTo>
                  <a:pt x="3637" y="7543"/>
                </a:lnTo>
                <a:lnTo>
                  <a:pt x="3648" y="7543"/>
                </a:lnTo>
                <a:lnTo>
                  <a:pt x="3648" y="7621"/>
                </a:lnTo>
                <a:lnTo>
                  <a:pt x="3658" y="7621"/>
                </a:lnTo>
                <a:lnTo>
                  <a:pt x="3658" y="7699"/>
                </a:lnTo>
                <a:lnTo>
                  <a:pt x="3668" y="7699"/>
                </a:lnTo>
                <a:lnTo>
                  <a:pt x="3668" y="7777"/>
                </a:lnTo>
                <a:lnTo>
                  <a:pt x="4244" y="7777"/>
                </a:lnTo>
                <a:lnTo>
                  <a:pt x="4244" y="7699"/>
                </a:lnTo>
                <a:lnTo>
                  <a:pt x="4244" y="7621"/>
                </a:lnTo>
                <a:lnTo>
                  <a:pt x="4244" y="7543"/>
                </a:lnTo>
                <a:lnTo>
                  <a:pt x="4244" y="7465"/>
                </a:lnTo>
                <a:lnTo>
                  <a:pt x="4244" y="7388"/>
                </a:lnTo>
                <a:lnTo>
                  <a:pt x="4244" y="7310"/>
                </a:lnTo>
                <a:lnTo>
                  <a:pt x="4244" y="7232"/>
                </a:lnTo>
                <a:lnTo>
                  <a:pt x="4244" y="7154"/>
                </a:lnTo>
                <a:lnTo>
                  <a:pt x="4244" y="7077"/>
                </a:lnTo>
                <a:lnTo>
                  <a:pt x="4244" y="6999"/>
                </a:lnTo>
                <a:lnTo>
                  <a:pt x="4244" y="6921"/>
                </a:lnTo>
                <a:lnTo>
                  <a:pt x="4244" y="6843"/>
                </a:lnTo>
                <a:lnTo>
                  <a:pt x="4244" y="6765"/>
                </a:lnTo>
                <a:lnTo>
                  <a:pt x="4244" y="6688"/>
                </a:lnTo>
                <a:lnTo>
                  <a:pt x="4244" y="6610"/>
                </a:lnTo>
                <a:lnTo>
                  <a:pt x="4244" y="6532"/>
                </a:lnTo>
                <a:lnTo>
                  <a:pt x="4244" y="6454"/>
                </a:lnTo>
                <a:lnTo>
                  <a:pt x="4244" y="6377"/>
                </a:lnTo>
                <a:lnTo>
                  <a:pt x="4244" y="6299"/>
                </a:lnTo>
                <a:lnTo>
                  <a:pt x="4244" y="6221"/>
                </a:lnTo>
                <a:lnTo>
                  <a:pt x="4244" y="6143"/>
                </a:lnTo>
                <a:lnTo>
                  <a:pt x="4244" y="6066"/>
                </a:lnTo>
                <a:lnTo>
                  <a:pt x="4244" y="5988"/>
                </a:lnTo>
                <a:lnTo>
                  <a:pt x="4244" y="5910"/>
                </a:lnTo>
                <a:lnTo>
                  <a:pt x="4244" y="5832"/>
                </a:lnTo>
                <a:lnTo>
                  <a:pt x="4244" y="5754"/>
                </a:lnTo>
                <a:lnTo>
                  <a:pt x="4244" y="5677"/>
                </a:lnTo>
                <a:lnTo>
                  <a:pt x="4244" y="5599"/>
                </a:lnTo>
                <a:lnTo>
                  <a:pt x="4244" y="5521"/>
                </a:lnTo>
                <a:lnTo>
                  <a:pt x="4244" y="5443"/>
                </a:lnTo>
                <a:lnTo>
                  <a:pt x="4244" y="5366"/>
                </a:lnTo>
                <a:lnTo>
                  <a:pt x="4244" y="5288"/>
                </a:lnTo>
                <a:lnTo>
                  <a:pt x="4244" y="5210"/>
                </a:lnTo>
                <a:lnTo>
                  <a:pt x="4244" y="5132"/>
                </a:lnTo>
                <a:lnTo>
                  <a:pt x="4244" y="5055"/>
                </a:lnTo>
                <a:lnTo>
                  <a:pt x="4244" y="4977"/>
                </a:lnTo>
                <a:lnTo>
                  <a:pt x="4244" y="4899"/>
                </a:lnTo>
                <a:lnTo>
                  <a:pt x="4244" y="4821"/>
                </a:lnTo>
                <a:lnTo>
                  <a:pt x="4244" y="4743"/>
                </a:lnTo>
                <a:lnTo>
                  <a:pt x="4244" y="4666"/>
                </a:lnTo>
                <a:lnTo>
                  <a:pt x="4244" y="4588"/>
                </a:lnTo>
                <a:lnTo>
                  <a:pt x="4244" y="4510"/>
                </a:lnTo>
                <a:lnTo>
                  <a:pt x="4244" y="4432"/>
                </a:lnTo>
                <a:lnTo>
                  <a:pt x="4244" y="4355"/>
                </a:lnTo>
                <a:lnTo>
                  <a:pt x="4244" y="4277"/>
                </a:lnTo>
                <a:lnTo>
                  <a:pt x="4244" y="4199"/>
                </a:lnTo>
                <a:lnTo>
                  <a:pt x="4244" y="4121"/>
                </a:lnTo>
                <a:lnTo>
                  <a:pt x="4244" y="4044"/>
                </a:lnTo>
                <a:lnTo>
                  <a:pt x="4244" y="3966"/>
                </a:lnTo>
                <a:lnTo>
                  <a:pt x="4244" y="3888"/>
                </a:lnTo>
                <a:lnTo>
                  <a:pt x="4244" y="3810"/>
                </a:lnTo>
                <a:lnTo>
                  <a:pt x="4210" y="3810"/>
                </a:lnTo>
                <a:lnTo>
                  <a:pt x="4210" y="3732"/>
                </a:lnTo>
                <a:lnTo>
                  <a:pt x="4177" y="3732"/>
                </a:lnTo>
                <a:lnTo>
                  <a:pt x="4177" y="3655"/>
                </a:lnTo>
                <a:lnTo>
                  <a:pt x="4145" y="3655"/>
                </a:lnTo>
                <a:lnTo>
                  <a:pt x="4145" y="3577"/>
                </a:lnTo>
                <a:lnTo>
                  <a:pt x="4113" y="3577"/>
                </a:lnTo>
                <a:lnTo>
                  <a:pt x="4113" y="3499"/>
                </a:lnTo>
                <a:lnTo>
                  <a:pt x="4082" y="3499"/>
                </a:lnTo>
                <a:lnTo>
                  <a:pt x="4082" y="3421"/>
                </a:lnTo>
                <a:lnTo>
                  <a:pt x="4051" y="3421"/>
                </a:lnTo>
                <a:lnTo>
                  <a:pt x="4051" y="3344"/>
                </a:lnTo>
                <a:lnTo>
                  <a:pt x="4021" y="3344"/>
                </a:lnTo>
                <a:lnTo>
                  <a:pt x="4021" y="3266"/>
                </a:lnTo>
                <a:lnTo>
                  <a:pt x="3991" y="3266"/>
                </a:lnTo>
                <a:lnTo>
                  <a:pt x="3991" y="3188"/>
                </a:lnTo>
                <a:lnTo>
                  <a:pt x="3961" y="3188"/>
                </a:lnTo>
                <a:lnTo>
                  <a:pt x="3961" y="3110"/>
                </a:lnTo>
                <a:lnTo>
                  <a:pt x="3932" y="3110"/>
                </a:lnTo>
                <a:lnTo>
                  <a:pt x="3932" y="3033"/>
                </a:lnTo>
                <a:lnTo>
                  <a:pt x="3904" y="3033"/>
                </a:lnTo>
                <a:lnTo>
                  <a:pt x="3904" y="2955"/>
                </a:lnTo>
                <a:lnTo>
                  <a:pt x="3875" y="2955"/>
                </a:lnTo>
                <a:lnTo>
                  <a:pt x="3875" y="2877"/>
                </a:lnTo>
                <a:lnTo>
                  <a:pt x="3847" y="2877"/>
                </a:lnTo>
                <a:lnTo>
                  <a:pt x="3847" y="2799"/>
                </a:lnTo>
                <a:lnTo>
                  <a:pt x="3819" y="2799"/>
                </a:lnTo>
                <a:lnTo>
                  <a:pt x="3819" y="2721"/>
                </a:lnTo>
                <a:lnTo>
                  <a:pt x="3792" y="2721"/>
                </a:lnTo>
                <a:lnTo>
                  <a:pt x="3792" y="2644"/>
                </a:lnTo>
                <a:lnTo>
                  <a:pt x="3765" y="2644"/>
                </a:lnTo>
                <a:lnTo>
                  <a:pt x="3765" y="2566"/>
                </a:lnTo>
                <a:lnTo>
                  <a:pt x="3738" y="2566"/>
                </a:lnTo>
                <a:lnTo>
                  <a:pt x="3738" y="2488"/>
                </a:lnTo>
                <a:lnTo>
                  <a:pt x="3711" y="2488"/>
                </a:lnTo>
                <a:lnTo>
                  <a:pt x="3711" y="2410"/>
                </a:lnTo>
                <a:lnTo>
                  <a:pt x="3684" y="2410"/>
                </a:lnTo>
                <a:lnTo>
                  <a:pt x="3684" y="2333"/>
                </a:lnTo>
                <a:lnTo>
                  <a:pt x="3395" y="2333"/>
                </a:lnTo>
                <a:lnTo>
                  <a:pt x="3395" y="2255"/>
                </a:lnTo>
                <a:lnTo>
                  <a:pt x="3086" y="2255"/>
                </a:lnTo>
                <a:lnTo>
                  <a:pt x="3086" y="2177"/>
                </a:lnTo>
                <a:lnTo>
                  <a:pt x="2829" y="2177"/>
                </a:lnTo>
                <a:lnTo>
                  <a:pt x="2829" y="2099"/>
                </a:lnTo>
                <a:lnTo>
                  <a:pt x="2612" y="2099"/>
                </a:lnTo>
                <a:lnTo>
                  <a:pt x="2612" y="2022"/>
                </a:lnTo>
                <a:lnTo>
                  <a:pt x="2425" y="2022"/>
                </a:lnTo>
                <a:lnTo>
                  <a:pt x="2425" y="1944"/>
                </a:lnTo>
                <a:lnTo>
                  <a:pt x="2263" y="1944"/>
                </a:lnTo>
                <a:lnTo>
                  <a:pt x="2263" y="1866"/>
                </a:lnTo>
                <a:lnTo>
                  <a:pt x="2122" y="1866"/>
                </a:lnTo>
                <a:lnTo>
                  <a:pt x="2122" y="1788"/>
                </a:lnTo>
                <a:lnTo>
                  <a:pt x="1997" y="1788"/>
                </a:lnTo>
                <a:lnTo>
                  <a:pt x="1997" y="1710"/>
                </a:lnTo>
                <a:lnTo>
                  <a:pt x="1886" y="1710"/>
                </a:lnTo>
                <a:lnTo>
                  <a:pt x="1886" y="1633"/>
                </a:lnTo>
                <a:lnTo>
                  <a:pt x="1787" y="1633"/>
                </a:lnTo>
                <a:lnTo>
                  <a:pt x="1787" y="1555"/>
                </a:lnTo>
                <a:lnTo>
                  <a:pt x="1697" y="1555"/>
                </a:lnTo>
                <a:lnTo>
                  <a:pt x="1697" y="1477"/>
                </a:lnTo>
                <a:lnTo>
                  <a:pt x="1617" y="1477"/>
                </a:lnTo>
                <a:lnTo>
                  <a:pt x="1617" y="1399"/>
                </a:lnTo>
                <a:lnTo>
                  <a:pt x="1543" y="1399"/>
                </a:lnTo>
                <a:lnTo>
                  <a:pt x="1543" y="1322"/>
                </a:lnTo>
                <a:lnTo>
                  <a:pt x="1476" y="1322"/>
                </a:lnTo>
                <a:lnTo>
                  <a:pt x="1476" y="1244"/>
                </a:lnTo>
                <a:lnTo>
                  <a:pt x="1415" y="1244"/>
                </a:lnTo>
                <a:lnTo>
                  <a:pt x="1415" y="1166"/>
                </a:lnTo>
                <a:lnTo>
                  <a:pt x="1358" y="1166"/>
                </a:lnTo>
                <a:lnTo>
                  <a:pt x="1358" y="1088"/>
                </a:lnTo>
                <a:lnTo>
                  <a:pt x="1306" y="1088"/>
                </a:lnTo>
                <a:lnTo>
                  <a:pt x="1306" y="1011"/>
                </a:lnTo>
                <a:lnTo>
                  <a:pt x="1257" y="1011"/>
                </a:lnTo>
                <a:lnTo>
                  <a:pt x="1257" y="933"/>
                </a:lnTo>
                <a:lnTo>
                  <a:pt x="1212" y="933"/>
                </a:lnTo>
                <a:lnTo>
                  <a:pt x="1212" y="855"/>
                </a:lnTo>
                <a:lnTo>
                  <a:pt x="1171" y="855"/>
                </a:lnTo>
                <a:lnTo>
                  <a:pt x="1171" y="777"/>
                </a:lnTo>
                <a:lnTo>
                  <a:pt x="1132" y="777"/>
                </a:lnTo>
                <a:lnTo>
                  <a:pt x="1132" y="699"/>
                </a:lnTo>
                <a:lnTo>
                  <a:pt x="1095" y="699"/>
                </a:lnTo>
                <a:lnTo>
                  <a:pt x="1095" y="622"/>
                </a:lnTo>
                <a:lnTo>
                  <a:pt x="1061" y="622"/>
                </a:lnTo>
                <a:lnTo>
                  <a:pt x="1061" y="544"/>
                </a:lnTo>
                <a:lnTo>
                  <a:pt x="1029" y="544"/>
                </a:lnTo>
                <a:lnTo>
                  <a:pt x="1029" y="466"/>
                </a:lnTo>
                <a:lnTo>
                  <a:pt x="999" y="466"/>
                </a:lnTo>
                <a:lnTo>
                  <a:pt x="999" y="388"/>
                </a:lnTo>
                <a:lnTo>
                  <a:pt x="970" y="388"/>
                </a:lnTo>
                <a:lnTo>
                  <a:pt x="970" y="311"/>
                </a:lnTo>
                <a:lnTo>
                  <a:pt x="943" y="311"/>
                </a:lnTo>
                <a:lnTo>
                  <a:pt x="943" y="233"/>
                </a:lnTo>
                <a:lnTo>
                  <a:pt x="918" y="233"/>
                </a:lnTo>
                <a:lnTo>
                  <a:pt x="918" y="155"/>
                </a:lnTo>
                <a:lnTo>
                  <a:pt x="893" y="155"/>
                </a:lnTo>
                <a:lnTo>
                  <a:pt x="893" y="77"/>
                </a:lnTo>
                <a:lnTo>
                  <a:pt x="871" y="77"/>
                </a:lnTo>
                <a:lnTo>
                  <a:pt x="871" y="0"/>
                </a:lnTo>
                <a:lnTo>
                  <a:pt x="0" y="0"/>
                </a:lnTo>
              </a:path>
            </a:pathLst>
          </a:custGeom>
          <a:noFill/>
          <a:ln w="381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7540" name="Rectangle 148"/>
          <p:cNvSpPr>
            <a:spLocks noChangeArrowheads="1"/>
          </p:cNvSpPr>
          <p:nvPr/>
        </p:nvSpPr>
        <p:spPr bwMode="auto">
          <a:xfrm>
            <a:off x="2217738" y="6045200"/>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ctr" eaLnBrk="1" hangingPunct="1"/>
            <a:r>
              <a:rPr lang="en-US" altLang="en-US" sz="1600">
                <a:latin typeface="Times New Roman" panose="02020603050405020304" pitchFamily="18" charset="0"/>
              </a:rPr>
              <a:t> </a:t>
            </a:r>
          </a:p>
        </p:txBody>
      </p:sp>
      <p:sp>
        <p:nvSpPr>
          <p:cNvPr id="187541" name="Rectangle 149"/>
          <p:cNvSpPr>
            <a:spLocks noChangeArrowheads="1"/>
          </p:cNvSpPr>
          <p:nvPr/>
        </p:nvSpPr>
        <p:spPr bwMode="auto">
          <a:xfrm>
            <a:off x="2449513" y="5473700"/>
            <a:ext cx="474662" cy="427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ctr" eaLnBrk="1" hangingPunct="1"/>
            <a:r>
              <a:rPr lang="en-US" altLang="en-US" sz="2800" i="1">
                <a:latin typeface="Times New Roman" panose="02020603050405020304" pitchFamily="18" charset="0"/>
              </a:rPr>
              <a:t>BD</a:t>
            </a:r>
          </a:p>
        </p:txBody>
      </p:sp>
      <p:sp>
        <p:nvSpPr>
          <p:cNvPr id="187542" name="Rectangle 150"/>
          <p:cNvSpPr>
            <a:spLocks noChangeArrowheads="1"/>
          </p:cNvSpPr>
          <p:nvPr/>
        </p:nvSpPr>
        <p:spPr bwMode="auto">
          <a:xfrm>
            <a:off x="2435225" y="6045200"/>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ctr" eaLnBrk="1" hangingPunct="1"/>
            <a:r>
              <a:rPr lang="en-US" altLang="en-US" sz="1600">
                <a:latin typeface="Times New Roman" panose="02020603050405020304" pitchFamily="18" charset="0"/>
              </a:rPr>
              <a:t> </a:t>
            </a:r>
          </a:p>
        </p:txBody>
      </p:sp>
      <p:sp>
        <p:nvSpPr>
          <p:cNvPr id="187543" name="Rectangle 151"/>
          <p:cNvSpPr>
            <a:spLocks noChangeArrowheads="1"/>
          </p:cNvSpPr>
          <p:nvPr/>
        </p:nvSpPr>
        <p:spPr bwMode="auto">
          <a:xfrm>
            <a:off x="2201863" y="6477000"/>
            <a:ext cx="528637"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ctr" eaLnBrk="1" hangingPunct="1"/>
            <a:r>
              <a:rPr lang="en-US" altLang="en-US" sz="1600">
                <a:latin typeface="Times New Roman" panose="02020603050405020304" pitchFamily="18" charset="0"/>
              </a:rPr>
              <a:t>kg m</a:t>
            </a:r>
            <a:r>
              <a:rPr lang="en-US" altLang="en-US" sz="1600" baseline="30000">
                <a:latin typeface="Times New Roman" panose="02020603050405020304" pitchFamily="18" charset="0"/>
              </a:rPr>
              <a:t>-3</a:t>
            </a:r>
          </a:p>
        </p:txBody>
      </p:sp>
      <p:sp>
        <p:nvSpPr>
          <p:cNvPr id="187544" name="Rectangle 152"/>
          <p:cNvSpPr>
            <a:spLocks noChangeArrowheads="1"/>
          </p:cNvSpPr>
          <p:nvPr/>
        </p:nvSpPr>
        <p:spPr bwMode="auto">
          <a:xfrm>
            <a:off x="2647950" y="6045200"/>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ctr" eaLnBrk="1" hangingPunct="1"/>
            <a:r>
              <a:rPr lang="en-US" altLang="en-US" sz="1600">
                <a:latin typeface="Times New Roman" panose="02020603050405020304" pitchFamily="18" charset="0"/>
              </a:rPr>
              <a:t> </a:t>
            </a:r>
          </a:p>
        </p:txBody>
      </p:sp>
      <p:sp>
        <p:nvSpPr>
          <p:cNvPr id="187545" name="Line 153"/>
          <p:cNvSpPr>
            <a:spLocks noChangeShapeType="1"/>
          </p:cNvSpPr>
          <p:nvPr/>
        </p:nvSpPr>
        <p:spPr bwMode="auto">
          <a:xfrm>
            <a:off x="2817813" y="3873500"/>
            <a:ext cx="1389062" cy="1588"/>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546" name="Line 154"/>
          <p:cNvSpPr>
            <a:spLocks noChangeShapeType="1"/>
          </p:cNvSpPr>
          <p:nvPr/>
        </p:nvSpPr>
        <p:spPr bwMode="auto">
          <a:xfrm>
            <a:off x="2817813" y="3873500"/>
            <a:ext cx="1587" cy="3810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547" name="Line 155"/>
          <p:cNvSpPr>
            <a:spLocks noChangeShapeType="1"/>
          </p:cNvSpPr>
          <p:nvPr/>
        </p:nvSpPr>
        <p:spPr bwMode="auto">
          <a:xfrm>
            <a:off x="2817813" y="3873500"/>
            <a:ext cx="1587" cy="6350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548" name="Rectangle 156"/>
          <p:cNvSpPr>
            <a:spLocks noChangeArrowheads="1"/>
          </p:cNvSpPr>
          <p:nvPr/>
        </p:nvSpPr>
        <p:spPr bwMode="auto">
          <a:xfrm>
            <a:off x="2538413" y="3937000"/>
            <a:ext cx="558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ctr" eaLnBrk="1" hangingPunct="1"/>
            <a:r>
              <a:rPr lang="en-US" altLang="en-US" sz="1600">
                <a:latin typeface="Times New Roman" panose="02020603050405020304" pitchFamily="18" charset="0"/>
              </a:rPr>
              <a:t>0.0003</a:t>
            </a:r>
          </a:p>
        </p:txBody>
      </p:sp>
      <p:sp>
        <p:nvSpPr>
          <p:cNvPr id="187549" name="Line 157"/>
          <p:cNvSpPr>
            <a:spLocks noChangeShapeType="1"/>
          </p:cNvSpPr>
          <p:nvPr/>
        </p:nvSpPr>
        <p:spPr bwMode="auto">
          <a:xfrm>
            <a:off x="2840038" y="3873500"/>
            <a:ext cx="1587" cy="3810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550" name="Line 158"/>
          <p:cNvSpPr>
            <a:spLocks noChangeShapeType="1"/>
          </p:cNvSpPr>
          <p:nvPr/>
        </p:nvSpPr>
        <p:spPr bwMode="auto">
          <a:xfrm>
            <a:off x="2863850" y="3873500"/>
            <a:ext cx="1588" cy="3810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551" name="Line 159"/>
          <p:cNvSpPr>
            <a:spLocks noChangeShapeType="1"/>
          </p:cNvSpPr>
          <p:nvPr/>
        </p:nvSpPr>
        <p:spPr bwMode="auto">
          <a:xfrm>
            <a:off x="2887663" y="3873500"/>
            <a:ext cx="1587" cy="3810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552" name="Line 160"/>
          <p:cNvSpPr>
            <a:spLocks noChangeShapeType="1"/>
          </p:cNvSpPr>
          <p:nvPr/>
        </p:nvSpPr>
        <p:spPr bwMode="auto">
          <a:xfrm>
            <a:off x="2909888" y="3873500"/>
            <a:ext cx="1587" cy="3810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553" name="Line 161"/>
          <p:cNvSpPr>
            <a:spLocks noChangeShapeType="1"/>
          </p:cNvSpPr>
          <p:nvPr/>
        </p:nvSpPr>
        <p:spPr bwMode="auto">
          <a:xfrm>
            <a:off x="2933700" y="3873500"/>
            <a:ext cx="1588" cy="3810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554" name="Line 162"/>
          <p:cNvSpPr>
            <a:spLocks noChangeShapeType="1"/>
          </p:cNvSpPr>
          <p:nvPr/>
        </p:nvSpPr>
        <p:spPr bwMode="auto">
          <a:xfrm>
            <a:off x="2955925" y="3873500"/>
            <a:ext cx="1588" cy="3810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555" name="Line 163"/>
          <p:cNvSpPr>
            <a:spLocks noChangeShapeType="1"/>
          </p:cNvSpPr>
          <p:nvPr/>
        </p:nvSpPr>
        <p:spPr bwMode="auto">
          <a:xfrm>
            <a:off x="2979738" y="3873500"/>
            <a:ext cx="1587" cy="3810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556" name="Line 164"/>
          <p:cNvSpPr>
            <a:spLocks noChangeShapeType="1"/>
          </p:cNvSpPr>
          <p:nvPr/>
        </p:nvSpPr>
        <p:spPr bwMode="auto">
          <a:xfrm>
            <a:off x="3003550" y="3873500"/>
            <a:ext cx="1588" cy="3810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557" name="Line 165"/>
          <p:cNvSpPr>
            <a:spLocks noChangeShapeType="1"/>
          </p:cNvSpPr>
          <p:nvPr/>
        </p:nvSpPr>
        <p:spPr bwMode="auto">
          <a:xfrm>
            <a:off x="3025775" y="3873500"/>
            <a:ext cx="1588" cy="3810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558" name="Line 166"/>
          <p:cNvSpPr>
            <a:spLocks noChangeShapeType="1"/>
          </p:cNvSpPr>
          <p:nvPr/>
        </p:nvSpPr>
        <p:spPr bwMode="auto">
          <a:xfrm>
            <a:off x="3049588" y="3873500"/>
            <a:ext cx="1587" cy="3810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559" name="Line 167"/>
          <p:cNvSpPr>
            <a:spLocks noChangeShapeType="1"/>
          </p:cNvSpPr>
          <p:nvPr/>
        </p:nvSpPr>
        <p:spPr bwMode="auto">
          <a:xfrm>
            <a:off x="3071813" y="3873500"/>
            <a:ext cx="1587" cy="3810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560" name="Line 168"/>
          <p:cNvSpPr>
            <a:spLocks noChangeShapeType="1"/>
          </p:cNvSpPr>
          <p:nvPr/>
        </p:nvSpPr>
        <p:spPr bwMode="auto">
          <a:xfrm>
            <a:off x="3095625" y="3873500"/>
            <a:ext cx="1588" cy="3810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561" name="Line 169"/>
          <p:cNvSpPr>
            <a:spLocks noChangeShapeType="1"/>
          </p:cNvSpPr>
          <p:nvPr/>
        </p:nvSpPr>
        <p:spPr bwMode="auto">
          <a:xfrm>
            <a:off x="3117850" y="3873500"/>
            <a:ext cx="1588" cy="3810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562" name="Line 170"/>
          <p:cNvSpPr>
            <a:spLocks noChangeShapeType="1"/>
          </p:cNvSpPr>
          <p:nvPr/>
        </p:nvSpPr>
        <p:spPr bwMode="auto">
          <a:xfrm>
            <a:off x="3141663" y="3873500"/>
            <a:ext cx="1587" cy="3810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563" name="Line 171"/>
          <p:cNvSpPr>
            <a:spLocks noChangeShapeType="1"/>
          </p:cNvSpPr>
          <p:nvPr/>
        </p:nvSpPr>
        <p:spPr bwMode="auto">
          <a:xfrm>
            <a:off x="3165475" y="3873500"/>
            <a:ext cx="1588" cy="3810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564" name="Line 172"/>
          <p:cNvSpPr>
            <a:spLocks noChangeShapeType="1"/>
          </p:cNvSpPr>
          <p:nvPr/>
        </p:nvSpPr>
        <p:spPr bwMode="auto">
          <a:xfrm>
            <a:off x="3187700" y="3873500"/>
            <a:ext cx="1588" cy="3810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565" name="Line 173"/>
          <p:cNvSpPr>
            <a:spLocks noChangeShapeType="1"/>
          </p:cNvSpPr>
          <p:nvPr/>
        </p:nvSpPr>
        <p:spPr bwMode="auto">
          <a:xfrm>
            <a:off x="3211513" y="3873500"/>
            <a:ext cx="1587" cy="3810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566" name="Line 174"/>
          <p:cNvSpPr>
            <a:spLocks noChangeShapeType="1"/>
          </p:cNvSpPr>
          <p:nvPr/>
        </p:nvSpPr>
        <p:spPr bwMode="auto">
          <a:xfrm>
            <a:off x="3233738" y="3873500"/>
            <a:ext cx="1587" cy="3810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567" name="Line 175"/>
          <p:cNvSpPr>
            <a:spLocks noChangeShapeType="1"/>
          </p:cNvSpPr>
          <p:nvPr/>
        </p:nvSpPr>
        <p:spPr bwMode="auto">
          <a:xfrm>
            <a:off x="3257550" y="3873500"/>
            <a:ext cx="1588" cy="3810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568" name="Line 176"/>
          <p:cNvSpPr>
            <a:spLocks noChangeShapeType="1"/>
          </p:cNvSpPr>
          <p:nvPr/>
        </p:nvSpPr>
        <p:spPr bwMode="auto">
          <a:xfrm>
            <a:off x="3281363" y="3873500"/>
            <a:ext cx="1587" cy="3810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569" name="Line 177"/>
          <p:cNvSpPr>
            <a:spLocks noChangeShapeType="1"/>
          </p:cNvSpPr>
          <p:nvPr/>
        </p:nvSpPr>
        <p:spPr bwMode="auto">
          <a:xfrm>
            <a:off x="3511550" y="3873500"/>
            <a:ext cx="1588" cy="6350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570" name="Line 178"/>
          <p:cNvSpPr>
            <a:spLocks noChangeShapeType="1"/>
          </p:cNvSpPr>
          <p:nvPr/>
        </p:nvSpPr>
        <p:spPr bwMode="auto">
          <a:xfrm>
            <a:off x="3303588" y="3873500"/>
            <a:ext cx="1587" cy="3810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571" name="Line 179"/>
          <p:cNvSpPr>
            <a:spLocks noChangeShapeType="1"/>
          </p:cNvSpPr>
          <p:nvPr/>
        </p:nvSpPr>
        <p:spPr bwMode="auto">
          <a:xfrm>
            <a:off x="3327400" y="3873500"/>
            <a:ext cx="1588" cy="3810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572" name="Line 180"/>
          <p:cNvSpPr>
            <a:spLocks noChangeShapeType="1"/>
          </p:cNvSpPr>
          <p:nvPr/>
        </p:nvSpPr>
        <p:spPr bwMode="auto">
          <a:xfrm>
            <a:off x="3349625" y="3873500"/>
            <a:ext cx="1588" cy="3810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573" name="Line 181"/>
          <p:cNvSpPr>
            <a:spLocks noChangeShapeType="1"/>
          </p:cNvSpPr>
          <p:nvPr/>
        </p:nvSpPr>
        <p:spPr bwMode="auto">
          <a:xfrm>
            <a:off x="3373438" y="3873500"/>
            <a:ext cx="1587" cy="3810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574" name="Line 182"/>
          <p:cNvSpPr>
            <a:spLocks noChangeShapeType="1"/>
          </p:cNvSpPr>
          <p:nvPr/>
        </p:nvSpPr>
        <p:spPr bwMode="auto">
          <a:xfrm>
            <a:off x="3397250" y="3873500"/>
            <a:ext cx="1588" cy="3810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575" name="Line 183"/>
          <p:cNvSpPr>
            <a:spLocks noChangeShapeType="1"/>
          </p:cNvSpPr>
          <p:nvPr/>
        </p:nvSpPr>
        <p:spPr bwMode="auto">
          <a:xfrm>
            <a:off x="3419475" y="3873500"/>
            <a:ext cx="1588" cy="3810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576" name="Line 184"/>
          <p:cNvSpPr>
            <a:spLocks noChangeShapeType="1"/>
          </p:cNvSpPr>
          <p:nvPr/>
        </p:nvSpPr>
        <p:spPr bwMode="auto">
          <a:xfrm>
            <a:off x="3443288" y="3873500"/>
            <a:ext cx="1587" cy="3810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577" name="Line 185"/>
          <p:cNvSpPr>
            <a:spLocks noChangeShapeType="1"/>
          </p:cNvSpPr>
          <p:nvPr/>
        </p:nvSpPr>
        <p:spPr bwMode="auto">
          <a:xfrm>
            <a:off x="3465513" y="3873500"/>
            <a:ext cx="1587" cy="3810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578" name="Line 186"/>
          <p:cNvSpPr>
            <a:spLocks noChangeShapeType="1"/>
          </p:cNvSpPr>
          <p:nvPr/>
        </p:nvSpPr>
        <p:spPr bwMode="auto">
          <a:xfrm>
            <a:off x="3489325" y="3873500"/>
            <a:ext cx="1588" cy="3810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579" name="Line 187"/>
          <p:cNvSpPr>
            <a:spLocks noChangeShapeType="1"/>
          </p:cNvSpPr>
          <p:nvPr/>
        </p:nvSpPr>
        <p:spPr bwMode="auto">
          <a:xfrm>
            <a:off x="3511550" y="3873500"/>
            <a:ext cx="1588" cy="3810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580" name="Line 188"/>
          <p:cNvSpPr>
            <a:spLocks noChangeShapeType="1"/>
          </p:cNvSpPr>
          <p:nvPr/>
        </p:nvSpPr>
        <p:spPr bwMode="auto">
          <a:xfrm>
            <a:off x="3535363" y="3873500"/>
            <a:ext cx="1587" cy="3810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581" name="Line 189"/>
          <p:cNvSpPr>
            <a:spLocks noChangeShapeType="1"/>
          </p:cNvSpPr>
          <p:nvPr/>
        </p:nvSpPr>
        <p:spPr bwMode="auto">
          <a:xfrm>
            <a:off x="3559175" y="3873500"/>
            <a:ext cx="1588" cy="3810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582" name="Line 190"/>
          <p:cNvSpPr>
            <a:spLocks noChangeShapeType="1"/>
          </p:cNvSpPr>
          <p:nvPr/>
        </p:nvSpPr>
        <p:spPr bwMode="auto">
          <a:xfrm>
            <a:off x="3581400" y="3873500"/>
            <a:ext cx="1588" cy="3810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583" name="Line 191"/>
          <p:cNvSpPr>
            <a:spLocks noChangeShapeType="1"/>
          </p:cNvSpPr>
          <p:nvPr/>
        </p:nvSpPr>
        <p:spPr bwMode="auto">
          <a:xfrm>
            <a:off x="3605213" y="3873500"/>
            <a:ext cx="1587" cy="3810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584" name="Line 192"/>
          <p:cNvSpPr>
            <a:spLocks noChangeShapeType="1"/>
          </p:cNvSpPr>
          <p:nvPr/>
        </p:nvSpPr>
        <p:spPr bwMode="auto">
          <a:xfrm>
            <a:off x="3627438" y="3873500"/>
            <a:ext cx="1587" cy="3810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585" name="Line 193"/>
          <p:cNvSpPr>
            <a:spLocks noChangeShapeType="1"/>
          </p:cNvSpPr>
          <p:nvPr/>
        </p:nvSpPr>
        <p:spPr bwMode="auto">
          <a:xfrm>
            <a:off x="3651250" y="3873500"/>
            <a:ext cx="1588" cy="3810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586" name="Line 194"/>
          <p:cNvSpPr>
            <a:spLocks noChangeShapeType="1"/>
          </p:cNvSpPr>
          <p:nvPr/>
        </p:nvSpPr>
        <p:spPr bwMode="auto">
          <a:xfrm>
            <a:off x="3675063" y="3873500"/>
            <a:ext cx="1587" cy="3810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587" name="Line 195"/>
          <p:cNvSpPr>
            <a:spLocks noChangeShapeType="1"/>
          </p:cNvSpPr>
          <p:nvPr/>
        </p:nvSpPr>
        <p:spPr bwMode="auto">
          <a:xfrm>
            <a:off x="3697288" y="3873500"/>
            <a:ext cx="1587" cy="3810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588" name="Line 196"/>
          <p:cNvSpPr>
            <a:spLocks noChangeShapeType="1"/>
          </p:cNvSpPr>
          <p:nvPr/>
        </p:nvSpPr>
        <p:spPr bwMode="auto">
          <a:xfrm>
            <a:off x="3721100" y="3873500"/>
            <a:ext cx="1588" cy="3810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589" name="Line 197"/>
          <p:cNvSpPr>
            <a:spLocks noChangeShapeType="1"/>
          </p:cNvSpPr>
          <p:nvPr/>
        </p:nvSpPr>
        <p:spPr bwMode="auto">
          <a:xfrm>
            <a:off x="3743325" y="3873500"/>
            <a:ext cx="1588" cy="3810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590" name="Rectangle 198"/>
          <p:cNvSpPr>
            <a:spLocks noChangeArrowheads="1"/>
          </p:cNvSpPr>
          <p:nvPr/>
        </p:nvSpPr>
        <p:spPr bwMode="auto">
          <a:xfrm>
            <a:off x="3232150" y="3937000"/>
            <a:ext cx="558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ctr" eaLnBrk="1" hangingPunct="1"/>
            <a:r>
              <a:rPr lang="en-US" altLang="en-US" sz="1600">
                <a:latin typeface="Times New Roman" panose="02020603050405020304" pitchFamily="18" charset="0"/>
              </a:rPr>
              <a:t>0.0006</a:t>
            </a:r>
          </a:p>
        </p:txBody>
      </p:sp>
      <p:sp>
        <p:nvSpPr>
          <p:cNvPr id="187591" name="Line 199"/>
          <p:cNvSpPr>
            <a:spLocks noChangeShapeType="1"/>
          </p:cNvSpPr>
          <p:nvPr/>
        </p:nvSpPr>
        <p:spPr bwMode="auto">
          <a:xfrm>
            <a:off x="3767138" y="3873500"/>
            <a:ext cx="1587" cy="3810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592" name="Line 200"/>
          <p:cNvSpPr>
            <a:spLocks noChangeShapeType="1"/>
          </p:cNvSpPr>
          <p:nvPr/>
        </p:nvSpPr>
        <p:spPr bwMode="auto">
          <a:xfrm>
            <a:off x="3790950" y="3873500"/>
            <a:ext cx="1588" cy="3810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593" name="Line 201"/>
          <p:cNvSpPr>
            <a:spLocks noChangeShapeType="1"/>
          </p:cNvSpPr>
          <p:nvPr/>
        </p:nvSpPr>
        <p:spPr bwMode="auto">
          <a:xfrm>
            <a:off x="3813175" y="3873500"/>
            <a:ext cx="1588" cy="3810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594" name="Line 202"/>
          <p:cNvSpPr>
            <a:spLocks noChangeShapeType="1"/>
          </p:cNvSpPr>
          <p:nvPr/>
        </p:nvSpPr>
        <p:spPr bwMode="auto">
          <a:xfrm>
            <a:off x="3836988" y="3873500"/>
            <a:ext cx="1587" cy="3810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595" name="Line 203"/>
          <p:cNvSpPr>
            <a:spLocks noChangeShapeType="1"/>
          </p:cNvSpPr>
          <p:nvPr/>
        </p:nvSpPr>
        <p:spPr bwMode="auto">
          <a:xfrm>
            <a:off x="3859213" y="3873500"/>
            <a:ext cx="1587" cy="3810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596" name="Line 204"/>
          <p:cNvSpPr>
            <a:spLocks noChangeShapeType="1"/>
          </p:cNvSpPr>
          <p:nvPr/>
        </p:nvSpPr>
        <p:spPr bwMode="auto">
          <a:xfrm>
            <a:off x="3883025" y="3873500"/>
            <a:ext cx="1588" cy="3810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597" name="Line 205"/>
          <p:cNvSpPr>
            <a:spLocks noChangeShapeType="1"/>
          </p:cNvSpPr>
          <p:nvPr/>
        </p:nvSpPr>
        <p:spPr bwMode="auto">
          <a:xfrm>
            <a:off x="3905250" y="3873500"/>
            <a:ext cx="1588" cy="3810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598" name="Line 206"/>
          <p:cNvSpPr>
            <a:spLocks noChangeShapeType="1"/>
          </p:cNvSpPr>
          <p:nvPr/>
        </p:nvSpPr>
        <p:spPr bwMode="auto">
          <a:xfrm>
            <a:off x="3929063" y="3873500"/>
            <a:ext cx="1587" cy="3810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599" name="Line 207"/>
          <p:cNvSpPr>
            <a:spLocks noChangeShapeType="1"/>
          </p:cNvSpPr>
          <p:nvPr/>
        </p:nvSpPr>
        <p:spPr bwMode="auto">
          <a:xfrm>
            <a:off x="3952875" y="3873500"/>
            <a:ext cx="1588" cy="3810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600" name="Line 208"/>
          <p:cNvSpPr>
            <a:spLocks noChangeShapeType="1"/>
          </p:cNvSpPr>
          <p:nvPr/>
        </p:nvSpPr>
        <p:spPr bwMode="auto">
          <a:xfrm>
            <a:off x="3975100" y="3873500"/>
            <a:ext cx="1588" cy="3810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601" name="Line 209"/>
          <p:cNvSpPr>
            <a:spLocks noChangeShapeType="1"/>
          </p:cNvSpPr>
          <p:nvPr/>
        </p:nvSpPr>
        <p:spPr bwMode="auto">
          <a:xfrm>
            <a:off x="3998913" y="3873500"/>
            <a:ext cx="1587" cy="3810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602" name="Line 210"/>
          <p:cNvSpPr>
            <a:spLocks noChangeShapeType="1"/>
          </p:cNvSpPr>
          <p:nvPr/>
        </p:nvSpPr>
        <p:spPr bwMode="auto">
          <a:xfrm>
            <a:off x="4021138" y="3873500"/>
            <a:ext cx="1587" cy="3810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603" name="Line 211"/>
          <p:cNvSpPr>
            <a:spLocks noChangeShapeType="1"/>
          </p:cNvSpPr>
          <p:nvPr/>
        </p:nvSpPr>
        <p:spPr bwMode="auto">
          <a:xfrm>
            <a:off x="4044950" y="3873500"/>
            <a:ext cx="1588" cy="3810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604" name="Line 212"/>
          <p:cNvSpPr>
            <a:spLocks noChangeShapeType="1"/>
          </p:cNvSpPr>
          <p:nvPr/>
        </p:nvSpPr>
        <p:spPr bwMode="auto">
          <a:xfrm>
            <a:off x="4068763" y="3873500"/>
            <a:ext cx="1587" cy="3810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605" name="Line 213"/>
          <p:cNvSpPr>
            <a:spLocks noChangeShapeType="1"/>
          </p:cNvSpPr>
          <p:nvPr/>
        </p:nvSpPr>
        <p:spPr bwMode="auto">
          <a:xfrm>
            <a:off x="4090988" y="3873500"/>
            <a:ext cx="1587" cy="3810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606" name="Line 214"/>
          <p:cNvSpPr>
            <a:spLocks noChangeShapeType="1"/>
          </p:cNvSpPr>
          <p:nvPr/>
        </p:nvSpPr>
        <p:spPr bwMode="auto">
          <a:xfrm>
            <a:off x="4114800" y="3873500"/>
            <a:ext cx="1588" cy="3810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607" name="Line 215"/>
          <p:cNvSpPr>
            <a:spLocks noChangeShapeType="1"/>
          </p:cNvSpPr>
          <p:nvPr/>
        </p:nvSpPr>
        <p:spPr bwMode="auto">
          <a:xfrm>
            <a:off x="4137025" y="3873500"/>
            <a:ext cx="1588" cy="3810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608" name="Line 216"/>
          <p:cNvSpPr>
            <a:spLocks noChangeShapeType="1"/>
          </p:cNvSpPr>
          <p:nvPr/>
        </p:nvSpPr>
        <p:spPr bwMode="auto">
          <a:xfrm>
            <a:off x="4160838" y="3873500"/>
            <a:ext cx="1587" cy="3810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609" name="Line 217"/>
          <p:cNvSpPr>
            <a:spLocks noChangeShapeType="1"/>
          </p:cNvSpPr>
          <p:nvPr/>
        </p:nvSpPr>
        <p:spPr bwMode="auto">
          <a:xfrm>
            <a:off x="4183063" y="3873500"/>
            <a:ext cx="1587" cy="3810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610" name="Line 218"/>
          <p:cNvSpPr>
            <a:spLocks noChangeShapeType="1"/>
          </p:cNvSpPr>
          <p:nvPr/>
        </p:nvSpPr>
        <p:spPr bwMode="auto">
          <a:xfrm>
            <a:off x="4206875" y="3873500"/>
            <a:ext cx="1588" cy="3810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611" name="Line 219"/>
          <p:cNvSpPr>
            <a:spLocks noChangeShapeType="1"/>
          </p:cNvSpPr>
          <p:nvPr/>
        </p:nvSpPr>
        <p:spPr bwMode="auto">
          <a:xfrm>
            <a:off x="4206875" y="3873500"/>
            <a:ext cx="1588" cy="6350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612" name="Rectangle 220"/>
          <p:cNvSpPr>
            <a:spLocks noChangeArrowheads="1"/>
          </p:cNvSpPr>
          <p:nvPr/>
        </p:nvSpPr>
        <p:spPr bwMode="auto">
          <a:xfrm>
            <a:off x="3927475" y="3937000"/>
            <a:ext cx="558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ctr" eaLnBrk="1" hangingPunct="1"/>
            <a:r>
              <a:rPr lang="en-US" altLang="en-US" sz="1600">
                <a:latin typeface="Times New Roman" panose="02020603050405020304" pitchFamily="18" charset="0"/>
              </a:rPr>
              <a:t>0.0009</a:t>
            </a:r>
          </a:p>
        </p:txBody>
      </p:sp>
      <p:sp>
        <p:nvSpPr>
          <p:cNvPr id="187613" name="Line 221"/>
          <p:cNvSpPr>
            <a:spLocks noChangeShapeType="1"/>
          </p:cNvSpPr>
          <p:nvPr/>
        </p:nvSpPr>
        <p:spPr bwMode="auto">
          <a:xfrm flipV="1">
            <a:off x="2817813" y="2552700"/>
            <a:ext cx="1587" cy="132080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614" name="Line 222"/>
          <p:cNvSpPr>
            <a:spLocks noChangeShapeType="1"/>
          </p:cNvSpPr>
          <p:nvPr/>
        </p:nvSpPr>
        <p:spPr bwMode="auto">
          <a:xfrm flipH="1">
            <a:off x="2765425" y="3873500"/>
            <a:ext cx="52388" cy="1588"/>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615" name="Line 223"/>
          <p:cNvSpPr>
            <a:spLocks noChangeShapeType="1"/>
          </p:cNvSpPr>
          <p:nvPr/>
        </p:nvSpPr>
        <p:spPr bwMode="auto">
          <a:xfrm flipH="1">
            <a:off x="2752725" y="3873500"/>
            <a:ext cx="65088" cy="1588"/>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616" name="Rectangle 224"/>
          <p:cNvSpPr>
            <a:spLocks noChangeArrowheads="1"/>
          </p:cNvSpPr>
          <p:nvPr/>
        </p:nvSpPr>
        <p:spPr bwMode="auto">
          <a:xfrm>
            <a:off x="2625725" y="3759200"/>
            <a:ext cx="1016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ctr" eaLnBrk="1" hangingPunct="1"/>
            <a:r>
              <a:rPr lang="en-US" altLang="en-US" sz="1600">
                <a:latin typeface="Times New Roman" panose="02020603050405020304" pitchFamily="18" charset="0"/>
              </a:rPr>
              <a:t>0</a:t>
            </a:r>
          </a:p>
        </p:txBody>
      </p:sp>
      <p:sp>
        <p:nvSpPr>
          <p:cNvPr id="187617" name="Line 225"/>
          <p:cNvSpPr>
            <a:spLocks noChangeShapeType="1"/>
          </p:cNvSpPr>
          <p:nvPr/>
        </p:nvSpPr>
        <p:spPr bwMode="auto">
          <a:xfrm flipH="1">
            <a:off x="2765425" y="3741738"/>
            <a:ext cx="52388" cy="158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618" name="Line 226"/>
          <p:cNvSpPr>
            <a:spLocks noChangeShapeType="1"/>
          </p:cNvSpPr>
          <p:nvPr/>
        </p:nvSpPr>
        <p:spPr bwMode="auto">
          <a:xfrm flipH="1">
            <a:off x="2765425" y="3609975"/>
            <a:ext cx="52388" cy="1588"/>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619" name="Line 227"/>
          <p:cNvSpPr>
            <a:spLocks noChangeShapeType="1"/>
          </p:cNvSpPr>
          <p:nvPr/>
        </p:nvSpPr>
        <p:spPr bwMode="auto">
          <a:xfrm flipH="1">
            <a:off x="2765425" y="3478213"/>
            <a:ext cx="52388" cy="158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620" name="Line 228"/>
          <p:cNvSpPr>
            <a:spLocks noChangeShapeType="1"/>
          </p:cNvSpPr>
          <p:nvPr/>
        </p:nvSpPr>
        <p:spPr bwMode="auto">
          <a:xfrm flipH="1">
            <a:off x="2765425" y="3346450"/>
            <a:ext cx="52388" cy="1588"/>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621" name="Line 229"/>
          <p:cNvSpPr>
            <a:spLocks noChangeShapeType="1"/>
          </p:cNvSpPr>
          <p:nvPr/>
        </p:nvSpPr>
        <p:spPr bwMode="auto">
          <a:xfrm flipH="1">
            <a:off x="2765425" y="3213100"/>
            <a:ext cx="52388" cy="1588"/>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622" name="Line 230"/>
          <p:cNvSpPr>
            <a:spLocks noChangeShapeType="1"/>
          </p:cNvSpPr>
          <p:nvPr/>
        </p:nvSpPr>
        <p:spPr bwMode="auto">
          <a:xfrm flipH="1">
            <a:off x="2752725" y="3213100"/>
            <a:ext cx="65088" cy="1588"/>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623" name="Line 231"/>
          <p:cNvSpPr>
            <a:spLocks noChangeShapeType="1"/>
          </p:cNvSpPr>
          <p:nvPr/>
        </p:nvSpPr>
        <p:spPr bwMode="auto">
          <a:xfrm flipH="1">
            <a:off x="2765425" y="3081338"/>
            <a:ext cx="52388" cy="158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624" name="Line 232"/>
          <p:cNvSpPr>
            <a:spLocks noChangeShapeType="1"/>
          </p:cNvSpPr>
          <p:nvPr/>
        </p:nvSpPr>
        <p:spPr bwMode="auto">
          <a:xfrm flipH="1">
            <a:off x="2765425" y="2949575"/>
            <a:ext cx="52388" cy="1588"/>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625" name="Line 233"/>
          <p:cNvSpPr>
            <a:spLocks noChangeShapeType="1"/>
          </p:cNvSpPr>
          <p:nvPr/>
        </p:nvSpPr>
        <p:spPr bwMode="auto">
          <a:xfrm flipH="1">
            <a:off x="2765425" y="2817813"/>
            <a:ext cx="52388" cy="158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626" name="Line 234"/>
          <p:cNvSpPr>
            <a:spLocks noChangeShapeType="1"/>
          </p:cNvSpPr>
          <p:nvPr/>
        </p:nvSpPr>
        <p:spPr bwMode="auto">
          <a:xfrm flipH="1">
            <a:off x="2765425" y="2686050"/>
            <a:ext cx="52388" cy="1588"/>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627" name="Line 235"/>
          <p:cNvSpPr>
            <a:spLocks noChangeShapeType="1"/>
          </p:cNvSpPr>
          <p:nvPr/>
        </p:nvSpPr>
        <p:spPr bwMode="auto">
          <a:xfrm flipH="1">
            <a:off x="2765425" y="2552700"/>
            <a:ext cx="52388" cy="1588"/>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628" name="Line 236"/>
          <p:cNvSpPr>
            <a:spLocks noChangeShapeType="1"/>
          </p:cNvSpPr>
          <p:nvPr/>
        </p:nvSpPr>
        <p:spPr bwMode="auto">
          <a:xfrm flipH="1">
            <a:off x="2752725" y="2552700"/>
            <a:ext cx="65088" cy="1588"/>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629" name="Rectangle 237"/>
          <p:cNvSpPr>
            <a:spLocks noChangeArrowheads="1"/>
          </p:cNvSpPr>
          <p:nvPr/>
        </p:nvSpPr>
        <p:spPr bwMode="auto">
          <a:xfrm>
            <a:off x="2625725" y="2438400"/>
            <a:ext cx="1016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ctr" eaLnBrk="1" hangingPunct="1"/>
            <a:r>
              <a:rPr lang="en-US" altLang="en-US" sz="1600">
                <a:latin typeface="Times New Roman" panose="02020603050405020304" pitchFamily="18" charset="0"/>
              </a:rPr>
              <a:t>1</a:t>
            </a:r>
          </a:p>
        </p:txBody>
      </p:sp>
      <p:sp>
        <p:nvSpPr>
          <p:cNvPr id="187630" name="Freeform 238"/>
          <p:cNvSpPr>
            <a:spLocks/>
          </p:cNvSpPr>
          <p:nvPr/>
        </p:nvSpPr>
        <p:spPr bwMode="auto">
          <a:xfrm flipV="1">
            <a:off x="2817813" y="2552700"/>
            <a:ext cx="1157287" cy="1320800"/>
          </a:xfrm>
          <a:custGeom>
            <a:avLst/>
            <a:gdLst>
              <a:gd name="T0" fmla="*/ 0 w 5658"/>
              <a:gd name="T1" fmla="*/ 2147483647 h 7777"/>
              <a:gd name="T2" fmla="*/ 0 w 5658"/>
              <a:gd name="T3" fmla="*/ 2147483647 h 7777"/>
              <a:gd name="T4" fmla="*/ 0 w 5658"/>
              <a:gd name="T5" fmla="*/ 2147483647 h 7777"/>
              <a:gd name="T6" fmla="*/ 0 w 5658"/>
              <a:gd name="T7" fmla="*/ 2147483647 h 7777"/>
              <a:gd name="T8" fmla="*/ 0 w 5658"/>
              <a:gd name="T9" fmla="*/ 2147483647 h 7777"/>
              <a:gd name="T10" fmla="*/ 0 w 5658"/>
              <a:gd name="T11" fmla="*/ 2147483647 h 7777"/>
              <a:gd name="T12" fmla="*/ 0 w 5658"/>
              <a:gd name="T13" fmla="*/ 2147483647 h 7777"/>
              <a:gd name="T14" fmla="*/ 2147483647 w 5658"/>
              <a:gd name="T15" fmla="*/ 2147483647 h 7777"/>
              <a:gd name="T16" fmla="*/ 2147483647 w 5658"/>
              <a:gd name="T17" fmla="*/ 2147483647 h 7777"/>
              <a:gd name="T18" fmla="*/ 2147483647 w 5658"/>
              <a:gd name="T19" fmla="*/ 2147483647 h 7777"/>
              <a:gd name="T20" fmla="*/ 2147483647 w 5658"/>
              <a:gd name="T21" fmla="*/ 2147483647 h 7777"/>
              <a:gd name="T22" fmla="*/ 2147483647 w 5658"/>
              <a:gd name="T23" fmla="*/ 2147483647 h 7777"/>
              <a:gd name="T24" fmla="*/ 2147483647 w 5658"/>
              <a:gd name="T25" fmla="*/ 2147483647 h 7777"/>
              <a:gd name="T26" fmla="*/ 2147483647 w 5658"/>
              <a:gd name="T27" fmla="*/ 2147483647 h 7777"/>
              <a:gd name="T28" fmla="*/ 2147483647 w 5658"/>
              <a:gd name="T29" fmla="*/ 2147483647 h 7777"/>
              <a:gd name="T30" fmla="*/ 2147483647 w 5658"/>
              <a:gd name="T31" fmla="*/ 2147483647 h 7777"/>
              <a:gd name="T32" fmla="*/ 2147483647 w 5658"/>
              <a:gd name="T33" fmla="*/ 2147483647 h 7777"/>
              <a:gd name="T34" fmla="*/ 2147483647 w 5658"/>
              <a:gd name="T35" fmla="*/ 2147483647 h 7777"/>
              <a:gd name="T36" fmla="*/ 2147483647 w 5658"/>
              <a:gd name="T37" fmla="*/ 2147483647 h 7777"/>
              <a:gd name="T38" fmla="*/ 2147483647 w 5658"/>
              <a:gd name="T39" fmla="*/ 2147483647 h 7777"/>
              <a:gd name="T40" fmla="*/ 2147483647 w 5658"/>
              <a:gd name="T41" fmla="*/ 2147483647 h 7777"/>
              <a:gd name="T42" fmla="*/ 2147483647 w 5658"/>
              <a:gd name="T43" fmla="*/ 2147483647 h 7777"/>
              <a:gd name="T44" fmla="*/ 2147483647 w 5658"/>
              <a:gd name="T45" fmla="*/ 2147483647 h 7777"/>
              <a:gd name="T46" fmla="*/ 2147483647 w 5658"/>
              <a:gd name="T47" fmla="*/ 2147483647 h 7777"/>
              <a:gd name="T48" fmla="*/ 2147483647 w 5658"/>
              <a:gd name="T49" fmla="*/ 2147483647 h 7777"/>
              <a:gd name="T50" fmla="*/ 2147483647 w 5658"/>
              <a:gd name="T51" fmla="*/ 2147483647 h 7777"/>
              <a:gd name="T52" fmla="*/ 2147483647 w 5658"/>
              <a:gd name="T53" fmla="*/ 2147483647 h 7777"/>
              <a:gd name="T54" fmla="*/ 2147483647 w 5658"/>
              <a:gd name="T55" fmla="*/ 2147483647 h 7777"/>
              <a:gd name="T56" fmla="*/ 2147483647 w 5658"/>
              <a:gd name="T57" fmla="*/ 2147483647 h 7777"/>
              <a:gd name="T58" fmla="*/ 2147483647 w 5658"/>
              <a:gd name="T59" fmla="*/ 2147483647 h 7777"/>
              <a:gd name="T60" fmla="*/ 2147483647 w 5658"/>
              <a:gd name="T61" fmla="*/ 2147483647 h 7777"/>
              <a:gd name="T62" fmla="*/ 2147483647 w 5658"/>
              <a:gd name="T63" fmla="*/ 2147483647 h 7777"/>
              <a:gd name="T64" fmla="*/ 2147483647 w 5658"/>
              <a:gd name="T65" fmla="*/ 2147483647 h 7777"/>
              <a:gd name="T66" fmla="*/ 2147483647 w 5658"/>
              <a:gd name="T67" fmla="*/ 2147483647 h 7777"/>
              <a:gd name="T68" fmla="*/ 2147483647 w 5658"/>
              <a:gd name="T69" fmla="*/ 2147483647 h 7777"/>
              <a:gd name="T70" fmla="*/ 2147483647 w 5658"/>
              <a:gd name="T71" fmla="*/ 2147483647 h 7777"/>
              <a:gd name="T72" fmla="*/ 2147483647 w 5658"/>
              <a:gd name="T73" fmla="*/ 2147483647 h 7777"/>
              <a:gd name="T74" fmla="*/ 2147483647 w 5658"/>
              <a:gd name="T75" fmla="*/ 2147483647 h 7777"/>
              <a:gd name="T76" fmla="*/ 2147483647 w 5658"/>
              <a:gd name="T77" fmla="*/ 2147483647 h 7777"/>
              <a:gd name="T78" fmla="*/ 2147483647 w 5658"/>
              <a:gd name="T79" fmla="*/ 2147483647 h 7777"/>
              <a:gd name="T80" fmla="*/ 2147483647 w 5658"/>
              <a:gd name="T81" fmla="*/ 2147483647 h 7777"/>
              <a:gd name="T82" fmla="*/ 2147483647 w 5658"/>
              <a:gd name="T83" fmla="*/ 2147483647 h 7777"/>
              <a:gd name="T84" fmla="*/ 2147483647 w 5658"/>
              <a:gd name="T85" fmla="*/ 2147483647 h 7777"/>
              <a:gd name="T86" fmla="*/ 2147483647 w 5658"/>
              <a:gd name="T87" fmla="*/ 2147483647 h 7777"/>
              <a:gd name="T88" fmla="*/ 2147483647 w 5658"/>
              <a:gd name="T89" fmla="*/ 2147483647 h 7777"/>
              <a:gd name="T90" fmla="*/ 2147483647 w 5658"/>
              <a:gd name="T91" fmla="*/ 2147483647 h 7777"/>
              <a:gd name="T92" fmla="*/ 2147483647 w 5658"/>
              <a:gd name="T93" fmla="*/ 2147483647 h 7777"/>
              <a:gd name="T94" fmla="*/ 2147483647 w 5658"/>
              <a:gd name="T95" fmla="*/ 2147483647 h 7777"/>
              <a:gd name="T96" fmla="*/ 2147483647 w 5658"/>
              <a:gd name="T97" fmla="*/ 2147483647 h 7777"/>
              <a:gd name="T98" fmla="*/ 2147483647 w 5658"/>
              <a:gd name="T99" fmla="*/ 2147483647 h 7777"/>
              <a:gd name="T100" fmla="*/ 2147483647 w 5658"/>
              <a:gd name="T101" fmla="*/ 2147483647 h 7777"/>
              <a:gd name="T102" fmla="*/ 2147483647 w 5658"/>
              <a:gd name="T103" fmla="*/ 2147483647 h 7777"/>
              <a:gd name="T104" fmla="*/ 2147483647 w 5658"/>
              <a:gd name="T105" fmla="*/ 2147483647 h 7777"/>
              <a:gd name="T106" fmla="*/ 2147483647 w 5658"/>
              <a:gd name="T107" fmla="*/ 2147483647 h 7777"/>
              <a:gd name="T108" fmla="*/ 2147483647 w 5658"/>
              <a:gd name="T109" fmla="*/ 2147483647 h 7777"/>
              <a:gd name="T110" fmla="*/ 2147483647 w 5658"/>
              <a:gd name="T111" fmla="*/ 2147483647 h 7777"/>
              <a:gd name="T112" fmla="*/ 2147483647 w 5658"/>
              <a:gd name="T113" fmla="*/ 2147483647 h 7777"/>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5658"/>
              <a:gd name="T172" fmla="*/ 0 h 7777"/>
              <a:gd name="T173" fmla="*/ 5658 w 5658"/>
              <a:gd name="T174" fmla="*/ 7777 h 7777"/>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5658" h="7777">
                <a:moveTo>
                  <a:pt x="0" y="0"/>
                </a:moveTo>
                <a:lnTo>
                  <a:pt x="0" y="0"/>
                </a:lnTo>
                <a:lnTo>
                  <a:pt x="0" y="77"/>
                </a:lnTo>
                <a:lnTo>
                  <a:pt x="0" y="155"/>
                </a:lnTo>
                <a:lnTo>
                  <a:pt x="0" y="233"/>
                </a:lnTo>
                <a:lnTo>
                  <a:pt x="0" y="311"/>
                </a:lnTo>
                <a:lnTo>
                  <a:pt x="0" y="388"/>
                </a:lnTo>
                <a:lnTo>
                  <a:pt x="0" y="466"/>
                </a:lnTo>
                <a:lnTo>
                  <a:pt x="0" y="544"/>
                </a:lnTo>
                <a:lnTo>
                  <a:pt x="0" y="622"/>
                </a:lnTo>
                <a:lnTo>
                  <a:pt x="0" y="699"/>
                </a:lnTo>
                <a:lnTo>
                  <a:pt x="0" y="777"/>
                </a:lnTo>
                <a:lnTo>
                  <a:pt x="0" y="855"/>
                </a:lnTo>
                <a:lnTo>
                  <a:pt x="0" y="933"/>
                </a:lnTo>
                <a:lnTo>
                  <a:pt x="0" y="1011"/>
                </a:lnTo>
                <a:lnTo>
                  <a:pt x="0" y="1088"/>
                </a:lnTo>
                <a:lnTo>
                  <a:pt x="0" y="1166"/>
                </a:lnTo>
                <a:lnTo>
                  <a:pt x="0" y="1244"/>
                </a:lnTo>
                <a:lnTo>
                  <a:pt x="0" y="1322"/>
                </a:lnTo>
                <a:lnTo>
                  <a:pt x="0" y="1399"/>
                </a:lnTo>
                <a:lnTo>
                  <a:pt x="0" y="1477"/>
                </a:lnTo>
                <a:lnTo>
                  <a:pt x="0" y="1555"/>
                </a:lnTo>
                <a:lnTo>
                  <a:pt x="0" y="1633"/>
                </a:lnTo>
                <a:lnTo>
                  <a:pt x="0" y="1710"/>
                </a:lnTo>
                <a:lnTo>
                  <a:pt x="0" y="1788"/>
                </a:lnTo>
                <a:lnTo>
                  <a:pt x="0" y="1866"/>
                </a:lnTo>
                <a:lnTo>
                  <a:pt x="0" y="1944"/>
                </a:lnTo>
                <a:lnTo>
                  <a:pt x="0" y="2022"/>
                </a:lnTo>
                <a:lnTo>
                  <a:pt x="74" y="2022"/>
                </a:lnTo>
                <a:lnTo>
                  <a:pt x="74" y="2099"/>
                </a:lnTo>
                <a:lnTo>
                  <a:pt x="144" y="2099"/>
                </a:lnTo>
                <a:lnTo>
                  <a:pt x="144" y="2177"/>
                </a:lnTo>
                <a:lnTo>
                  <a:pt x="210" y="2177"/>
                </a:lnTo>
                <a:lnTo>
                  <a:pt x="210" y="2255"/>
                </a:lnTo>
                <a:lnTo>
                  <a:pt x="274" y="2255"/>
                </a:lnTo>
                <a:lnTo>
                  <a:pt x="274" y="2333"/>
                </a:lnTo>
                <a:lnTo>
                  <a:pt x="334" y="2333"/>
                </a:lnTo>
                <a:lnTo>
                  <a:pt x="334" y="2410"/>
                </a:lnTo>
                <a:lnTo>
                  <a:pt x="392" y="2410"/>
                </a:lnTo>
                <a:lnTo>
                  <a:pt x="392" y="2488"/>
                </a:lnTo>
                <a:lnTo>
                  <a:pt x="448" y="2488"/>
                </a:lnTo>
                <a:lnTo>
                  <a:pt x="448" y="2566"/>
                </a:lnTo>
                <a:lnTo>
                  <a:pt x="502" y="2566"/>
                </a:lnTo>
                <a:lnTo>
                  <a:pt x="502" y="2644"/>
                </a:lnTo>
                <a:lnTo>
                  <a:pt x="553" y="2644"/>
                </a:lnTo>
                <a:lnTo>
                  <a:pt x="553" y="2721"/>
                </a:lnTo>
                <a:lnTo>
                  <a:pt x="603" y="2721"/>
                </a:lnTo>
                <a:lnTo>
                  <a:pt x="603" y="2799"/>
                </a:lnTo>
                <a:lnTo>
                  <a:pt x="651" y="2799"/>
                </a:lnTo>
                <a:lnTo>
                  <a:pt x="651" y="2877"/>
                </a:lnTo>
                <a:lnTo>
                  <a:pt x="698" y="2877"/>
                </a:lnTo>
                <a:lnTo>
                  <a:pt x="698" y="2955"/>
                </a:lnTo>
                <a:lnTo>
                  <a:pt x="743" y="2955"/>
                </a:lnTo>
                <a:lnTo>
                  <a:pt x="743" y="3033"/>
                </a:lnTo>
                <a:lnTo>
                  <a:pt x="786" y="3033"/>
                </a:lnTo>
                <a:lnTo>
                  <a:pt x="786" y="3110"/>
                </a:lnTo>
                <a:lnTo>
                  <a:pt x="829" y="3110"/>
                </a:lnTo>
                <a:lnTo>
                  <a:pt x="829" y="3188"/>
                </a:lnTo>
                <a:lnTo>
                  <a:pt x="870" y="3188"/>
                </a:lnTo>
                <a:lnTo>
                  <a:pt x="870" y="3266"/>
                </a:lnTo>
                <a:lnTo>
                  <a:pt x="910" y="3266"/>
                </a:lnTo>
                <a:lnTo>
                  <a:pt x="910" y="3344"/>
                </a:lnTo>
                <a:lnTo>
                  <a:pt x="949" y="3344"/>
                </a:lnTo>
                <a:lnTo>
                  <a:pt x="949" y="3421"/>
                </a:lnTo>
                <a:lnTo>
                  <a:pt x="986" y="3421"/>
                </a:lnTo>
                <a:lnTo>
                  <a:pt x="986" y="3499"/>
                </a:lnTo>
                <a:lnTo>
                  <a:pt x="1023" y="3499"/>
                </a:lnTo>
                <a:lnTo>
                  <a:pt x="1023" y="3577"/>
                </a:lnTo>
                <a:lnTo>
                  <a:pt x="1059" y="3577"/>
                </a:lnTo>
                <a:lnTo>
                  <a:pt x="1059" y="3655"/>
                </a:lnTo>
                <a:lnTo>
                  <a:pt x="1095" y="3655"/>
                </a:lnTo>
                <a:lnTo>
                  <a:pt x="1095" y="3732"/>
                </a:lnTo>
                <a:lnTo>
                  <a:pt x="1129" y="3732"/>
                </a:lnTo>
                <a:lnTo>
                  <a:pt x="1129" y="3810"/>
                </a:lnTo>
                <a:lnTo>
                  <a:pt x="1163" y="3810"/>
                </a:lnTo>
                <a:lnTo>
                  <a:pt x="1163" y="3888"/>
                </a:lnTo>
                <a:lnTo>
                  <a:pt x="1196" y="3888"/>
                </a:lnTo>
                <a:lnTo>
                  <a:pt x="1196" y="3966"/>
                </a:lnTo>
                <a:lnTo>
                  <a:pt x="1228" y="3966"/>
                </a:lnTo>
                <a:lnTo>
                  <a:pt x="1228" y="4044"/>
                </a:lnTo>
                <a:lnTo>
                  <a:pt x="1260" y="4044"/>
                </a:lnTo>
                <a:lnTo>
                  <a:pt x="1260" y="4121"/>
                </a:lnTo>
                <a:lnTo>
                  <a:pt x="1291" y="4121"/>
                </a:lnTo>
                <a:lnTo>
                  <a:pt x="1291" y="4199"/>
                </a:lnTo>
                <a:lnTo>
                  <a:pt x="1321" y="4199"/>
                </a:lnTo>
                <a:lnTo>
                  <a:pt x="1321" y="4277"/>
                </a:lnTo>
                <a:lnTo>
                  <a:pt x="1352" y="4277"/>
                </a:lnTo>
                <a:lnTo>
                  <a:pt x="1352" y="4355"/>
                </a:lnTo>
                <a:lnTo>
                  <a:pt x="1381" y="4355"/>
                </a:lnTo>
                <a:lnTo>
                  <a:pt x="1381" y="4432"/>
                </a:lnTo>
                <a:lnTo>
                  <a:pt x="1410" y="4432"/>
                </a:lnTo>
                <a:lnTo>
                  <a:pt x="1410" y="4510"/>
                </a:lnTo>
                <a:lnTo>
                  <a:pt x="1439" y="4510"/>
                </a:lnTo>
                <a:lnTo>
                  <a:pt x="1439" y="4588"/>
                </a:lnTo>
                <a:lnTo>
                  <a:pt x="1467" y="4588"/>
                </a:lnTo>
                <a:lnTo>
                  <a:pt x="1467" y="4666"/>
                </a:lnTo>
                <a:lnTo>
                  <a:pt x="1495" y="4666"/>
                </a:lnTo>
                <a:lnTo>
                  <a:pt x="1495" y="4743"/>
                </a:lnTo>
                <a:lnTo>
                  <a:pt x="1523" y="4743"/>
                </a:lnTo>
                <a:lnTo>
                  <a:pt x="1523" y="4821"/>
                </a:lnTo>
                <a:lnTo>
                  <a:pt x="1550" y="4821"/>
                </a:lnTo>
                <a:lnTo>
                  <a:pt x="1550" y="4899"/>
                </a:lnTo>
                <a:lnTo>
                  <a:pt x="1577" y="4899"/>
                </a:lnTo>
                <a:lnTo>
                  <a:pt x="1577" y="4977"/>
                </a:lnTo>
                <a:lnTo>
                  <a:pt x="1604" y="4977"/>
                </a:lnTo>
                <a:lnTo>
                  <a:pt x="1604" y="5055"/>
                </a:lnTo>
                <a:lnTo>
                  <a:pt x="1630" y="5055"/>
                </a:lnTo>
                <a:lnTo>
                  <a:pt x="1630" y="5132"/>
                </a:lnTo>
                <a:lnTo>
                  <a:pt x="1657" y="5132"/>
                </a:lnTo>
                <a:lnTo>
                  <a:pt x="1657" y="5210"/>
                </a:lnTo>
                <a:lnTo>
                  <a:pt x="1683" y="5210"/>
                </a:lnTo>
                <a:lnTo>
                  <a:pt x="1683" y="5288"/>
                </a:lnTo>
                <a:lnTo>
                  <a:pt x="1708" y="5288"/>
                </a:lnTo>
                <a:lnTo>
                  <a:pt x="1708" y="5366"/>
                </a:lnTo>
                <a:lnTo>
                  <a:pt x="1734" y="5366"/>
                </a:lnTo>
                <a:lnTo>
                  <a:pt x="1734" y="5443"/>
                </a:lnTo>
                <a:lnTo>
                  <a:pt x="1760" y="5443"/>
                </a:lnTo>
                <a:lnTo>
                  <a:pt x="1760" y="5521"/>
                </a:lnTo>
                <a:lnTo>
                  <a:pt x="1785" y="5521"/>
                </a:lnTo>
                <a:lnTo>
                  <a:pt x="1785" y="5599"/>
                </a:lnTo>
                <a:lnTo>
                  <a:pt x="1810" y="5599"/>
                </a:lnTo>
                <a:lnTo>
                  <a:pt x="1810" y="5677"/>
                </a:lnTo>
                <a:lnTo>
                  <a:pt x="1836" y="5677"/>
                </a:lnTo>
                <a:lnTo>
                  <a:pt x="1836" y="5754"/>
                </a:lnTo>
                <a:lnTo>
                  <a:pt x="1861" y="5754"/>
                </a:lnTo>
                <a:lnTo>
                  <a:pt x="1861" y="5832"/>
                </a:lnTo>
                <a:lnTo>
                  <a:pt x="1886" y="5832"/>
                </a:lnTo>
                <a:lnTo>
                  <a:pt x="1886" y="5910"/>
                </a:lnTo>
                <a:lnTo>
                  <a:pt x="2030" y="5910"/>
                </a:lnTo>
                <a:lnTo>
                  <a:pt x="2030" y="5988"/>
                </a:lnTo>
                <a:lnTo>
                  <a:pt x="2164" y="5988"/>
                </a:lnTo>
                <a:lnTo>
                  <a:pt x="2164" y="6066"/>
                </a:lnTo>
                <a:lnTo>
                  <a:pt x="2289" y="6066"/>
                </a:lnTo>
                <a:lnTo>
                  <a:pt x="2289" y="6143"/>
                </a:lnTo>
                <a:lnTo>
                  <a:pt x="2405" y="6143"/>
                </a:lnTo>
                <a:lnTo>
                  <a:pt x="2405" y="6221"/>
                </a:lnTo>
                <a:lnTo>
                  <a:pt x="2513" y="6221"/>
                </a:lnTo>
                <a:lnTo>
                  <a:pt x="2513" y="6299"/>
                </a:lnTo>
                <a:lnTo>
                  <a:pt x="2615" y="6299"/>
                </a:lnTo>
                <a:lnTo>
                  <a:pt x="2615" y="6377"/>
                </a:lnTo>
                <a:lnTo>
                  <a:pt x="2710" y="6377"/>
                </a:lnTo>
                <a:lnTo>
                  <a:pt x="2710" y="6454"/>
                </a:lnTo>
                <a:lnTo>
                  <a:pt x="2799" y="6454"/>
                </a:lnTo>
                <a:lnTo>
                  <a:pt x="2799" y="6532"/>
                </a:lnTo>
                <a:lnTo>
                  <a:pt x="2883" y="6532"/>
                </a:lnTo>
                <a:lnTo>
                  <a:pt x="2883" y="6610"/>
                </a:lnTo>
                <a:lnTo>
                  <a:pt x="2963" y="6610"/>
                </a:lnTo>
                <a:lnTo>
                  <a:pt x="2963" y="6688"/>
                </a:lnTo>
                <a:lnTo>
                  <a:pt x="3038" y="6688"/>
                </a:lnTo>
                <a:lnTo>
                  <a:pt x="3038" y="6765"/>
                </a:lnTo>
                <a:lnTo>
                  <a:pt x="3108" y="6765"/>
                </a:lnTo>
                <a:lnTo>
                  <a:pt x="3108" y="6843"/>
                </a:lnTo>
                <a:lnTo>
                  <a:pt x="3175" y="6843"/>
                </a:lnTo>
                <a:lnTo>
                  <a:pt x="3175" y="6921"/>
                </a:lnTo>
                <a:lnTo>
                  <a:pt x="3239" y="6921"/>
                </a:lnTo>
                <a:lnTo>
                  <a:pt x="3239" y="6999"/>
                </a:lnTo>
                <a:lnTo>
                  <a:pt x="3300" y="6999"/>
                </a:lnTo>
                <a:lnTo>
                  <a:pt x="3300" y="7077"/>
                </a:lnTo>
                <a:lnTo>
                  <a:pt x="3357" y="7077"/>
                </a:lnTo>
                <a:lnTo>
                  <a:pt x="3357" y="7154"/>
                </a:lnTo>
                <a:lnTo>
                  <a:pt x="3412" y="7154"/>
                </a:lnTo>
                <a:lnTo>
                  <a:pt x="3412" y="7232"/>
                </a:lnTo>
                <a:lnTo>
                  <a:pt x="3464" y="7232"/>
                </a:lnTo>
                <a:lnTo>
                  <a:pt x="3464" y="7310"/>
                </a:lnTo>
                <a:lnTo>
                  <a:pt x="3514" y="7310"/>
                </a:lnTo>
                <a:lnTo>
                  <a:pt x="3514" y="7388"/>
                </a:lnTo>
                <a:lnTo>
                  <a:pt x="3562" y="7388"/>
                </a:lnTo>
                <a:lnTo>
                  <a:pt x="3562" y="7465"/>
                </a:lnTo>
                <a:lnTo>
                  <a:pt x="3607" y="7465"/>
                </a:lnTo>
                <a:lnTo>
                  <a:pt x="3607" y="7543"/>
                </a:lnTo>
                <a:lnTo>
                  <a:pt x="3651" y="7543"/>
                </a:lnTo>
                <a:lnTo>
                  <a:pt x="3651" y="7621"/>
                </a:lnTo>
                <a:lnTo>
                  <a:pt x="3693" y="7621"/>
                </a:lnTo>
                <a:lnTo>
                  <a:pt x="3693" y="7699"/>
                </a:lnTo>
                <a:lnTo>
                  <a:pt x="3733" y="7699"/>
                </a:lnTo>
                <a:lnTo>
                  <a:pt x="3733" y="7777"/>
                </a:lnTo>
                <a:lnTo>
                  <a:pt x="5658" y="7777"/>
                </a:lnTo>
                <a:lnTo>
                  <a:pt x="5658" y="7699"/>
                </a:lnTo>
                <a:lnTo>
                  <a:pt x="5658" y="7621"/>
                </a:lnTo>
                <a:lnTo>
                  <a:pt x="5658" y="7543"/>
                </a:lnTo>
                <a:lnTo>
                  <a:pt x="5658" y="7465"/>
                </a:lnTo>
                <a:lnTo>
                  <a:pt x="5658" y="7388"/>
                </a:lnTo>
                <a:lnTo>
                  <a:pt x="5658" y="7310"/>
                </a:lnTo>
                <a:lnTo>
                  <a:pt x="5658" y="7232"/>
                </a:lnTo>
                <a:lnTo>
                  <a:pt x="5658" y="7154"/>
                </a:lnTo>
                <a:lnTo>
                  <a:pt x="5658" y="7077"/>
                </a:lnTo>
                <a:lnTo>
                  <a:pt x="5658" y="6999"/>
                </a:lnTo>
                <a:lnTo>
                  <a:pt x="5658" y="6921"/>
                </a:lnTo>
                <a:lnTo>
                  <a:pt x="5658" y="6843"/>
                </a:lnTo>
                <a:lnTo>
                  <a:pt x="5658" y="6765"/>
                </a:lnTo>
                <a:lnTo>
                  <a:pt x="5658" y="6688"/>
                </a:lnTo>
                <a:lnTo>
                  <a:pt x="5658" y="6610"/>
                </a:lnTo>
                <a:lnTo>
                  <a:pt x="5658" y="6532"/>
                </a:lnTo>
                <a:lnTo>
                  <a:pt x="5658" y="6454"/>
                </a:lnTo>
                <a:lnTo>
                  <a:pt x="5658" y="6377"/>
                </a:lnTo>
                <a:lnTo>
                  <a:pt x="5658" y="6299"/>
                </a:lnTo>
                <a:lnTo>
                  <a:pt x="5658" y="6221"/>
                </a:lnTo>
                <a:lnTo>
                  <a:pt x="5658" y="6143"/>
                </a:lnTo>
                <a:lnTo>
                  <a:pt x="5658" y="6066"/>
                </a:lnTo>
                <a:lnTo>
                  <a:pt x="5658" y="5988"/>
                </a:lnTo>
                <a:lnTo>
                  <a:pt x="5658" y="5910"/>
                </a:lnTo>
                <a:lnTo>
                  <a:pt x="5658" y="5832"/>
                </a:lnTo>
                <a:lnTo>
                  <a:pt x="5657" y="5832"/>
                </a:lnTo>
                <a:lnTo>
                  <a:pt x="5657" y="5754"/>
                </a:lnTo>
                <a:lnTo>
                  <a:pt x="5584" y="5754"/>
                </a:lnTo>
                <a:lnTo>
                  <a:pt x="5584" y="5677"/>
                </a:lnTo>
                <a:lnTo>
                  <a:pt x="5514" y="5677"/>
                </a:lnTo>
                <a:lnTo>
                  <a:pt x="5514" y="5599"/>
                </a:lnTo>
                <a:lnTo>
                  <a:pt x="5447" y="5599"/>
                </a:lnTo>
                <a:lnTo>
                  <a:pt x="5447" y="5521"/>
                </a:lnTo>
                <a:lnTo>
                  <a:pt x="5384" y="5521"/>
                </a:lnTo>
                <a:lnTo>
                  <a:pt x="5384" y="5443"/>
                </a:lnTo>
                <a:lnTo>
                  <a:pt x="5323" y="5443"/>
                </a:lnTo>
                <a:lnTo>
                  <a:pt x="5323" y="5366"/>
                </a:lnTo>
                <a:lnTo>
                  <a:pt x="5265" y="5366"/>
                </a:lnTo>
                <a:lnTo>
                  <a:pt x="5265" y="5288"/>
                </a:lnTo>
                <a:lnTo>
                  <a:pt x="5209" y="5288"/>
                </a:lnTo>
                <a:lnTo>
                  <a:pt x="5209" y="5210"/>
                </a:lnTo>
                <a:lnTo>
                  <a:pt x="5156" y="5210"/>
                </a:lnTo>
                <a:lnTo>
                  <a:pt x="5156" y="5132"/>
                </a:lnTo>
                <a:lnTo>
                  <a:pt x="5104" y="5132"/>
                </a:lnTo>
                <a:lnTo>
                  <a:pt x="5104" y="5055"/>
                </a:lnTo>
                <a:lnTo>
                  <a:pt x="5054" y="5055"/>
                </a:lnTo>
                <a:lnTo>
                  <a:pt x="5054" y="4977"/>
                </a:lnTo>
                <a:lnTo>
                  <a:pt x="5006" y="4977"/>
                </a:lnTo>
                <a:lnTo>
                  <a:pt x="5006" y="4899"/>
                </a:lnTo>
                <a:lnTo>
                  <a:pt x="4960" y="4899"/>
                </a:lnTo>
                <a:lnTo>
                  <a:pt x="4960" y="4821"/>
                </a:lnTo>
                <a:lnTo>
                  <a:pt x="4915" y="4821"/>
                </a:lnTo>
                <a:lnTo>
                  <a:pt x="4915" y="4743"/>
                </a:lnTo>
                <a:lnTo>
                  <a:pt x="4871" y="4743"/>
                </a:lnTo>
                <a:lnTo>
                  <a:pt x="4871" y="4666"/>
                </a:lnTo>
                <a:lnTo>
                  <a:pt x="4829" y="4666"/>
                </a:lnTo>
                <a:lnTo>
                  <a:pt x="4829" y="4588"/>
                </a:lnTo>
                <a:lnTo>
                  <a:pt x="4788" y="4588"/>
                </a:lnTo>
                <a:lnTo>
                  <a:pt x="4788" y="4510"/>
                </a:lnTo>
                <a:lnTo>
                  <a:pt x="4748" y="4510"/>
                </a:lnTo>
                <a:lnTo>
                  <a:pt x="4748" y="4432"/>
                </a:lnTo>
                <a:lnTo>
                  <a:pt x="4709" y="4432"/>
                </a:lnTo>
                <a:lnTo>
                  <a:pt x="4709" y="4355"/>
                </a:lnTo>
                <a:lnTo>
                  <a:pt x="4671" y="4355"/>
                </a:lnTo>
                <a:lnTo>
                  <a:pt x="4671" y="4277"/>
                </a:lnTo>
                <a:lnTo>
                  <a:pt x="4634" y="4277"/>
                </a:lnTo>
                <a:lnTo>
                  <a:pt x="4634" y="4199"/>
                </a:lnTo>
                <a:lnTo>
                  <a:pt x="4598" y="4199"/>
                </a:lnTo>
                <a:lnTo>
                  <a:pt x="4598" y="4121"/>
                </a:lnTo>
                <a:lnTo>
                  <a:pt x="4563" y="4121"/>
                </a:lnTo>
                <a:lnTo>
                  <a:pt x="4563" y="4044"/>
                </a:lnTo>
                <a:lnTo>
                  <a:pt x="4528" y="4044"/>
                </a:lnTo>
                <a:lnTo>
                  <a:pt x="4528" y="3966"/>
                </a:lnTo>
                <a:lnTo>
                  <a:pt x="4495" y="3966"/>
                </a:lnTo>
                <a:lnTo>
                  <a:pt x="4495" y="3888"/>
                </a:lnTo>
                <a:lnTo>
                  <a:pt x="4462" y="3888"/>
                </a:lnTo>
                <a:lnTo>
                  <a:pt x="4462" y="3810"/>
                </a:lnTo>
                <a:lnTo>
                  <a:pt x="4429" y="3810"/>
                </a:lnTo>
                <a:lnTo>
                  <a:pt x="4429" y="3732"/>
                </a:lnTo>
                <a:lnTo>
                  <a:pt x="4398" y="3732"/>
                </a:lnTo>
                <a:lnTo>
                  <a:pt x="4398" y="3655"/>
                </a:lnTo>
                <a:lnTo>
                  <a:pt x="4366" y="3655"/>
                </a:lnTo>
                <a:lnTo>
                  <a:pt x="4366" y="3577"/>
                </a:lnTo>
                <a:lnTo>
                  <a:pt x="4336" y="3577"/>
                </a:lnTo>
                <a:lnTo>
                  <a:pt x="4336" y="3499"/>
                </a:lnTo>
                <a:lnTo>
                  <a:pt x="4306" y="3499"/>
                </a:lnTo>
                <a:lnTo>
                  <a:pt x="4306" y="3421"/>
                </a:lnTo>
                <a:lnTo>
                  <a:pt x="4276" y="3421"/>
                </a:lnTo>
                <a:lnTo>
                  <a:pt x="4276" y="3344"/>
                </a:lnTo>
                <a:lnTo>
                  <a:pt x="4247" y="3344"/>
                </a:lnTo>
                <a:lnTo>
                  <a:pt x="4247" y="3266"/>
                </a:lnTo>
                <a:lnTo>
                  <a:pt x="4218" y="3266"/>
                </a:lnTo>
                <a:lnTo>
                  <a:pt x="4218" y="3188"/>
                </a:lnTo>
                <a:lnTo>
                  <a:pt x="4190" y="3188"/>
                </a:lnTo>
                <a:lnTo>
                  <a:pt x="4190" y="3110"/>
                </a:lnTo>
                <a:lnTo>
                  <a:pt x="4162" y="3110"/>
                </a:lnTo>
                <a:lnTo>
                  <a:pt x="4162" y="3033"/>
                </a:lnTo>
                <a:lnTo>
                  <a:pt x="4134" y="3033"/>
                </a:lnTo>
                <a:lnTo>
                  <a:pt x="4134" y="2955"/>
                </a:lnTo>
                <a:lnTo>
                  <a:pt x="4107" y="2955"/>
                </a:lnTo>
                <a:lnTo>
                  <a:pt x="4107" y="2877"/>
                </a:lnTo>
                <a:lnTo>
                  <a:pt x="4080" y="2877"/>
                </a:lnTo>
                <a:lnTo>
                  <a:pt x="4080" y="2799"/>
                </a:lnTo>
                <a:lnTo>
                  <a:pt x="4053" y="2799"/>
                </a:lnTo>
                <a:lnTo>
                  <a:pt x="4053" y="2721"/>
                </a:lnTo>
                <a:lnTo>
                  <a:pt x="4027" y="2721"/>
                </a:lnTo>
                <a:lnTo>
                  <a:pt x="4027" y="2644"/>
                </a:lnTo>
                <a:lnTo>
                  <a:pt x="4001" y="2644"/>
                </a:lnTo>
                <a:lnTo>
                  <a:pt x="4001" y="2566"/>
                </a:lnTo>
                <a:lnTo>
                  <a:pt x="3975" y="2566"/>
                </a:lnTo>
                <a:lnTo>
                  <a:pt x="3975" y="2488"/>
                </a:lnTo>
                <a:lnTo>
                  <a:pt x="3949" y="2488"/>
                </a:lnTo>
                <a:lnTo>
                  <a:pt x="3949" y="2410"/>
                </a:lnTo>
                <a:lnTo>
                  <a:pt x="3923" y="2410"/>
                </a:lnTo>
                <a:lnTo>
                  <a:pt x="3923" y="2333"/>
                </a:lnTo>
                <a:lnTo>
                  <a:pt x="3898" y="2333"/>
                </a:lnTo>
                <a:lnTo>
                  <a:pt x="3898" y="2255"/>
                </a:lnTo>
                <a:lnTo>
                  <a:pt x="3872" y="2255"/>
                </a:lnTo>
                <a:lnTo>
                  <a:pt x="3872" y="2177"/>
                </a:lnTo>
                <a:lnTo>
                  <a:pt x="3847" y="2177"/>
                </a:lnTo>
                <a:lnTo>
                  <a:pt x="3847" y="2099"/>
                </a:lnTo>
                <a:lnTo>
                  <a:pt x="3822" y="2099"/>
                </a:lnTo>
                <a:lnTo>
                  <a:pt x="3822" y="2022"/>
                </a:lnTo>
                <a:lnTo>
                  <a:pt x="3797" y="2022"/>
                </a:lnTo>
                <a:lnTo>
                  <a:pt x="3797" y="1944"/>
                </a:lnTo>
                <a:lnTo>
                  <a:pt x="3771" y="1944"/>
                </a:lnTo>
                <a:lnTo>
                  <a:pt x="3771" y="1866"/>
                </a:lnTo>
                <a:lnTo>
                  <a:pt x="3628" y="1866"/>
                </a:lnTo>
                <a:lnTo>
                  <a:pt x="3628" y="1788"/>
                </a:lnTo>
                <a:lnTo>
                  <a:pt x="3493" y="1788"/>
                </a:lnTo>
                <a:lnTo>
                  <a:pt x="3493" y="1710"/>
                </a:lnTo>
                <a:lnTo>
                  <a:pt x="3368" y="1710"/>
                </a:lnTo>
                <a:lnTo>
                  <a:pt x="3368" y="1633"/>
                </a:lnTo>
                <a:lnTo>
                  <a:pt x="3252" y="1633"/>
                </a:lnTo>
                <a:lnTo>
                  <a:pt x="3252" y="1555"/>
                </a:lnTo>
                <a:lnTo>
                  <a:pt x="3144" y="1555"/>
                </a:lnTo>
                <a:lnTo>
                  <a:pt x="3144" y="1477"/>
                </a:lnTo>
                <a:lnTo>
                  <a:pt x="3042" y="1477"/>
                </a:lnTo>
                <a:lnTo>
                  <a:pt x="3042" y="1399"/>
                </a:lnTo>
                <a:lnTo>
                  <a:pt x="2947" y="1399"/>
                </a:lnTo>
                <a:lnTo>
                  <a:pt x="2947" y="1322"/>
                </a:lnTo>
                <a:lnTo>
                  <a:pt x="2858" y="1322"/>
                </a:lnTo>
                <a:lnTo>
                  <a:pt x="2858" y="1244"/>
                </a:lnTo>
                <a:lnTo>
                  <a:pt x="2774" y="1244"/>
                </a:lnTo>
                <a:lnTo>
                  <a:pt x="2774" y="1166"/>
                </a:lnTo>
                <a:lnTo>
                  <a:pt x="2695" y="1166"/>
                </a:lnTo>
                <a:lnTo>
                  <a:pt x="2695" y="1088"/>
                </a:lnTo>
                <a:lnTo>
                  <a:pt x="2620" y="1088"/>
                </a:lnTo>
                <a:lnTo>
                  <a:pt x="2620" y="1011"/>
                </a:lnTo>
                <a:lnTo>
                  <a:pt x="2549" y="1011"/>
                </a:lnTo>
                <a:lnTo>
                  <a:pt x="2549" y="933"/>
                </a:lnTo>
                <a:lnTo>
                  <a:pt x="2482" y="933"/>
                </a:lnTo>
                <a:lnTo>
                  <a:pt x="2482" y="855"/>
                </a:lnTo>
                <a:lnTo>
                  <a:pt x="2418" y="855"/>
                </a:lnTo>
                <a:lnTo>
                  <a:pt x="2418" y="777"/>
                </a:lnTo>
                <a:lnTo>
                  <a:pt x="2358" y="777"/>
                </a:lnTo>
                <a:lnTo>
                  <a:pt x="2358" y="699"/>
                </a:lnTo>
                <a:lnTo>
                  <a:pt x="2300" y="699"/>
                </a:lnTo>
                <a:lnTo>
                  <a:pt x="2300" y="622"/>
                </a:lnTo>
                <a:lnTo>
                  <a:pt x="2245" y="622"/>
                </a:lnTo>
                <a:lnTo>
                  <a:pt x="2245" y="544"/>
                </a:lnTo>
                <a:lnTo>
                  <a:pt x="2193" y="544"/>
                </a:lnTo>
                <a:lnTo>
                  <a:pt x="2193" y="466"/>
                </a:lnTo>
                <a:lnTo>
                  <a:pt x="2143" y="466"/>
                </a:lnTo>
                <a:lnTo>
                  <a:pt x="2143" y="388"/>
                </a:lnTo>
                <a:lnTo>
                  <a:pt x="2096" y="388"/>
                </a:lnTo>
                <a:lnTo>
                  <a:pt x="2096" y="311"/>
                </a:lnTo>
                <a:lnTo>
                  <a:pt x="2050" y="311"/>
                </a:lnTo>
                <a:lnTo>
                  <a:pt x="2050" y="233"/>
                </a:lnTo>
                <a:lnTo>
                  <a:pt x="2007" y="233"/>
                </a:lnTo>
                <a:lnTo>
                  <a:pt x="2007" y="155"/>
                </a:lnTo>
                <a:lnTo>
                  <a:pt x="1965" y="155"/>
                </a:lnTo>
                <a:lnTo>
                  <a:pt x="1965" y="77"/>
                </a:lnTo>
                <a:lnTo>
                  <a:pt x="1925" y="77"/>
                </a:lnTo>
                <a:lnTo>
                  <a:pt x="1925" y="0"/>
                </a:lnTo>
                <a:lnTo>
                  <a:pt x="0" y="0"/>
                </a:lnTo>
              </a:path>
            </a:pathLst>
          </a:custGeom>
          <a:noFill/>
          <a:ln w="381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7631" name="Rectangle 239"/>
          <p:cNvSpPr>
            <a:spLocks noChangeArrowheads="1"/>
          </p:cNvSpPr>
          <p:nvPr/>
        </p:nvSpPr>
        <p:spPr bwMode="auto">
          <a:xfrm>
            <a:off x="3317875" y="2895600"/>
            <a:ext cx="187325" cy="427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ctr" eaLnBrk="1" hangingPunct="1"/>
            <a:r>
              <a:rPr lang="en-US" altLang="en-US" sz="2800" i="1">
                <a:latin typeface="Times New Roman" panose="02020603050405020304" pitchFamily="18" charset="0"/>
              </a:rPr>
              <a:t> i</a:t>
            </a:r>
          </a:p>
        </p:txBody>
      </p:sp>
      <p:sp>
        <p:nvSpPr>
          <p:cNvPr id="187632" name="Line 240"/>
          <p:cNvSpPr>
            <a:spLocks noChangeShapeType="1"/>
          </p:cNvSpPr>
          <p:nvPr/>
        </p:nvSpPr>
        <p:spPr bwMode="auto">
          <a:xfrm>
            <a:off x="6508750" y="6234113"/>
            <a:ext cx="1390650" cy="158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633" name="Line 241"/>
          <p:cNvSpPr>
            <a:spLocks noChangeShapeType="1"/>
          </p:cNvSpPr>
          <p:nvPr/>
        </p:nvSpPr>
        <p:spPr bwMode="auto">
          <a:xfrm>
            <a:off x="6508750" y="6234113"/>
            <a:ext cx="1588" cy="3651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634" name="Line 242"/>
          <p:cNvSpPr>
            <a:spLocks noChangeShapeType="1"/>
          </p:cNvSpPr>
          <p:nvPr/>
        </p:nvSpPr>
        <p:spPr bwMode="auto">
          <a:xfrm>
            <a:off x="6508750" y="6234113"/>
            <a:ext cx="1588" cy="6191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635" name="Rectangle 243"/>
          <p:cNvSpPr>
            <a:spLocks noChangeArrowheads="1"/>
          </p:cNvSpPr>
          <p:nvPr/>
        </p:nvSpPr>
        <p:spPr bwMode="auto">
          <a:xfrm>
            <a:off x="6457950" y="6296025"/>
            <a:ext cx="1016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ctr" eaLnBrk="1" hangingPunct="1"/>
            <a:r>
              <a:rPr lang="en-US" altLang="en-US" sz="1600">
                <a:latin typeface="Times New Roman" panose="02020603050405020304" pitchFamily="18" charset="0"/>
              </a:rPr>
              <a:t>0</a:t>
            </a:r>
          </a:p>
        </p:txBody>
      </p:sp>
      <p:sp>
        <p:nvSpPr>
          <p:cNvPr id="187636" name="Line 244"/>
          <p:cNvSpPr>
            <a:spLocks noChangeShapeType="1"/>
          </p:cNvSpPr>
          <p:nvPr/>
        </p:nvSpPr>
        <p:spPr bwMode="auto">
          <a:xfrm>
            <a:off x="6554788" y="6234113"/>
            <a:ext cx="1587" cy="3651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637" name="Line 245"/>
          <p:cNvSpPr>
            <a:spLocks noChangeShapeType="1"/>
          </p:cNvSpPr>
          <p:nvPr/>
        </p:nvSpPr>
        <p:spPr bwMode="auto">
          <a:xfrm>
            <a:off x="6600825" y="6234113"/>
            <a:ext cx="1588" cy="3651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638" name="Line 246"/>
          <p:cNvSpPr>
            <a:spLocks noChangeShapeType="1"/>
          </p:cNvSpPr>
          <p:nvPr/>
        </p:nvSpPr>
        <p:spPr bwMode="auto">
          <a:xfrm>
            <a:off x="6648450" y="6234113"/>
            <a:ext cx="1588" cy="3651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639" name="Line 247"/>
          <p:cNvSpPr>
            <a:spLocks noChangeShapeType="1"/>
          </p:cNvSpPr>
          <p:nvPr/>
        </p:nvSpPr>
        <p:spPr bwMode="auto">
          <a:xfrm>
            <a:off x="6694488" y="6234113"/>
            <a:ext cx="1587" cy="3651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640" name="Line 248"/>
          <p:cNvSpPr>
            <a:spLocks noChangeShapeType="1"/>
          </p:cNvSpPr>
          <p:nvPr/>
        </p:nvSpPr>
        <p:spPr bwMode="auto">
          <a:xfrm>
            <a:off x="6740525" y="6234113"/>
            <a:ext cx="1588" cy="3651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641" name="Line 249"/>
          <p:cNvSpPr>
            <a:spLocks noChangeShapeType="1"/>
          </p:cNvSpPr>
          <p:nvPr/>
        </p:nvSpPr>
        <p:spPr bwMode="auto">
          <a:xfrm>
            <a:off x="6786563" y="6234113"/>
            <a:ext cx="1587" cy="3651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642" name="Line 250"/>
          <p:cNvSpPr>
            <a:spLocks noChangeShapeType="1"/>
          </p:cNvSpPr>
          <p:nvPr/>
        </p:nvSpPr>
        <p:spPr bwMode="auto">
          <a:xfrm>
            <a:off x="6832600" y="6234113"/>
            <a:ext cx="1588" cy="3651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643" name="Line 251"/>
          <p:cNvSpPr>
            <a:spLocks noChangeShapeType="1"/>
          </p:cNvSpPr>
          <p:nvPr/>
        </p:nvSpPr>
        <p:spPr bwMode="auto">
          <a:xfrm>
            <a:off x="6880225" y="6234113"/>
            <a:ext cx="1588" cy="3651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644" name="Line 252"/>
          <p:cNvSpPr>
            <a:spLocks noChangeShapeType="1"/>
          </p:cNvSpPr>
          <p:nvPr/>
        </p:nvSpPr>
        <p:spPr bwMode="auto">
          <a:xfrm>
            <a:off x="6926263" y="6234113"/>
            <a:ext cx="1587" cy="3651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645" name="Line 253"/>
          <p:cNvSpPr>
            <a:spLocks noChangeShapeType="1"/>
          </p:cNvSpPr>
          <p:nvPr/>
        </p:nvSpPr>
        <p:spPr bwMode="auto">
          <a:xfrm>
            <a:off x="6972300" y="6234113"/>
            <a:ext cx="1588" cy="3651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646" name="Line 254"/>
          <p:cNvSpPr>
            <a:spLocks noChangeShapeType="1"/>
          </p:cNvSpPr>
          <p:nvPr/>
        </p:nvSpPr>
        <p:spPr bwMode="auto">
          <a:xfrm>
            <a:off x="6972300" y="6234113"/>
            <a:ext cx="1588" cy="6191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647" name="Rectangle 255"/>
          <p:cNvSpPr>
            <a:spLocks noChangeArrowheads="1"/>
          </p:cNvSpPr>
          <p:nvPr/>
        </p:nvSpPr>
        <p:spPr bwMode="auto">
          <a:xfrm>
            <a:off x="6870700" y="6296025"/>
            <a:ext cx="203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ctr" eaLnBrk="1" hangingPunct="1"/>
            <a:r>
              <a:rPr lang="en-US" altLang="en-US" sz="1600">
                <a:latin typeface="Times New Roman" panose="02020603050405020304" pitchFamily="18" charset="0"/>
              </a:rPr>
              <a:t>10</a:t>
            </a:r>
          </a:p>
        </p:txBody>
      </p:sp>
      <p:sp>
        <p:nvSpPr>
          <p:cNvPr id="187648" name="Line 256"/>
          <p:cNvSpPr>
            <a:spLocks noChangeShapeType="1"/>
          </p:cNvSpPr>
          <p:nvPr/>
        </p:nvSpPr>
        <p:spPr bwMode="auto">
          <a:xfrm>
            <a:off x="7018338" y="6234113"/>
            <a:ext cx="1587" cy="3651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649" name="Line 257"/>
          <p:cNvSpPr>
            <a:spLocks noChangeShapeType="1"/>
          </p:cNvSpPr>
          <p:nvPr/>
        </p:nvSpPr>
        <p:spPr bwMode="auto">
          <a:xfrm>
            <a:off x="7064375" y="6234113"/>
            <a:ext cx="1588" cy="3651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650" name="Line 258"/>
          <p:cNvSpPr>
            <a:spLocks noChangeShapeType="1"/>
          </p:cNvSpPr>
          <p:nvPr/>
        </p:nvSpPr>
        <p:spPr bwMode="auto">
          <a:xfrm>
            <a:off x="7112000" y="6234113"/>
            <a:ext cx="1588" cy="3651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651" name="Line 259"/>
          <p:cNvSpPr>
            <a:spLocks noChangeShapeType="1"/>
          </p:cNvSpPr>
          <p:nvPr/>
        </p:nvSpPr>
        <p:spPr bwMode="auto">
          <a:xfrm>
            <a:off x="7158038" y="6234113"/>
            <a:ext cx="1587" cy="3651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652" name="Line 260"/>
          <p:cNvSpPr>
            <a:spLocks noChangeShapeType="1"/>
          </p:cNvSpPr>
          <p:nvPr/>
        </p:nvSpPr>
        <p:spPr bwMode="auto">
          <a:xfrm>
            <a:off x="7204075" y="6234113"/>
            <a:ext cx="1588" cy="3651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653" name="Line 261"/>
          <p:cNvSpPr>
            <a:spLocks noChangeShapeType="1"/>
          </p:cNvSpPr>
          <p:nvPr/>
        </p:nvSpPr>
        <p:spPr bwMode="auto">
          <a:xfrm>
            <a:off x="7250113" y="6234113"/>
            <a:ext cx="1587" cy="3651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654" name="Line 262"/>
          <p:cNvSpPr>
            <a:spLocks noChangeShapeType="1"/>
          </p:cNvSpPr>
          <p:nvPr/>
        </p:nvSpPr>
        <p:spPr bwMode="auto">
          <a:xfrm>
            <a:off x="7296150" y="6234113"/>
            <a:ext cx="1588" cy="3651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655" name="Line 263"/>
          <p:cNvSpPr>
            <a:spLocks noChangeShapeType="1"/>
          </p:cNvSpPr>
          <p:nvPr/>
        </p:nvSpPr>
        <p:spPr bwMode="auto">
          <a:xfrm>
            <a:off x="7343775" y="6234113"/>
            <a:ext cx="1588" cy="3651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656" name="Line 264"/>
          <p:cNvSpPr>
            <a:spLocks noChangeShapeType="1"/>
          </p:cNvSpPr>
          <p:nvPr/>
        </p:nvSpPr>
        <p:spPr bwMode="auto">
          <a:xfrm>
            <a:off x="7389813" y="6234113"/>
            <a:ext cx="1587" cy="3651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657" name="Line 265"/>
          <p:cNvSpPr>
            <a:spLocks noChangeShapeType="1"/>
          </p:cNvSpPr>
          <p:nvPr/>
        </p:nvSpPr>
        <p:spPr bwMode="auto">
          <a:xfrm>
            <a:off x="7435850" y="6234113"/>
            <a:ext cx="1588" cy="3651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658" name="Line 266"/>
          <p:cNvSpPr>
            <a:spLocks noChangeShapeType="1"/>
          </p:cNvSpPr>
          <p:nvPr/>
        </p:nvSpPr>
        <p:spPr bwMode="auto">
          <a:xfrm>
            <a:off x="7435850" y="6234113"/>
            <a:ext cx="1588" cy="6191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659" name="Rectangle 267"/>
          <p:cNvSpPr>
            <a:spLocks noChangeArrowheads="1"/>
          </p:cNvSpPr>
          <p:nvPr/>
        </p:nvSpPr>
        <p:spPr bwMode="auto">
          <a:xfrm>
            <a:off x="7334250" y="6296025"/>
            <a:ext cx="203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ctr" eaLnBrk="1" hangingPunct="1"/>
            <a:r>
              <a:rPr lang="en-US" altLang="en-US" sz="1600">
                <a:latin typeface="Times New Roman" panose="02020603050405020304" pitchFamily="18" charset="0"/>
              </a:rPr>
              <a:t>20</a:t>
            </a:r>
          </a:p>
        </p:txBody>
      </p:sp>
      <p:sp>
        <p:nvSpPr>
          <p:cNvPr id="187660" name="Line 268"/>
          <p:cNvSpPr>
            <a:spLocks noChangeShapeType="1"/>
          </p:cNvSpPr>
          <p:nvPr/>
        </p:nvSpPr>
        <p:spPr bwMode="auto">
          <a:xfrm>
            <a:off x="7481888" y="6234113"/>
            <a:ext cx="1587" cy="3651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661" name="Line 269"/>
          <p:cNvSpPr>
            <a:spLocks noChangeShapeType="1"/>
          </p:cNvSpPr>
          <p:nvPr/>
        </p:nvSpPr>
        <p:spPr bwMode="auto">
          <a:xfrm>
            <a:off x="7527925" y="6234113"/>
            <a:ext cx="1588" cy="3651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662" name="Line 270"/>
          <p:cNvSpPr>
            <a:spLocks noChangeShapeType="1"/>
          </p:cNvSpPr>
          <p:nvPr/>
        </p:nvSpPr>
        <p:spPr bwMode="auto">
          <a:xfrm>
            <a:off x="7573963" y="6234113"/>
            <a:ext cx="1587" cy="3651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663" name="Line 271"/>
          <p:cNvSpPr>
            <a:spLocks noChangeShapeType="1"/>
          </p:cNvSpPr>
          <p:nvPr/>
        </p:nvSpPr>
        <p:spPr bwMode="auto">
          <a:xfrm>
            <a:off x="7621588" y="6234113"/>
            <a:ext cx="1587" cy="3651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664" name="Line 272"/>
          <p:cNvSpPr>
            <a:spLocks noChangeShapeType="1"/>
          </p:cNvSpPr>
          <p:nvPr/>
        </p:nvSpPr>
        <p:spPr bwMode="auto">
          <a:xfrm>
            <a:off x="7667625" y="6234113"/>
            <a:ext cx="1588" cy="3651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665" name="Line 273"/>
          <p:cNvSpPr>
            <a:spLocks noChangeShapeType="1"/>
          </p:cNvSpPr>
          <p:nvPr/>
        </p:nvSpPr>
        <p:spPr bwMode="auto">
          <a:xfrm>
            <a:off x="7713663" y="6234113"/>
            <a:ext cx="1587" cy="3651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666" name="Line 274"/>
          <p:cNvSpPr>
            <a:spLocks noChangeShapeType="1"/>
          </p:cNvSpPr>
          <p:nvPr/>
        </p:nvSpPr>
        <p:spPr bwMode="auto">
          <a:xfrm>
            <a:off x="7759700" y="6234113"/>
            <a:ext cx="1588" cy="3651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667" name="Line 275"/>
          <p:cNvSpPr>
            <a:spLocks noChangeShapeType="1"/>
          </p:cNvSpPr>
          <p:nvPr/>
        </p:nvSpPr>
        <p:spPr bwMode="auto">
          <a:xfrm>
            <a:off x="7807325" y="6234113"/>
            <a:ext cx="1588" cy="3651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668" name="Line 276"/>
          <p:cNvSpPr>
            <a:spLocks noChangeShapeType="1"/>
          </p:cNvSpPr>
          <p:nvPr/>
        </p:nvSpPr>
        <p:spPr bwMode="auto">
          <a:xfrm>
            <a:off x="7853363" y="6234113"/>
            <a:ext cx="1587" cy="3651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669" name="Line 277"/>
          <p:cNvSpPr>
            <a:spLocks noChangeShapeType="1"/>
          </p:cNvSpPr>
          <p:nvPr/>
        </p:nvSpPr>
        <p:spPr bwMode="auto">
          <a:xfrm>
            <a:off x="7899400" y="6234113"/>
            <a:ext cx="1588" cy="3651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670" name="Line 278"/>
          <p:cNvSpPr>
            <a:spLocks noChangeShapeType="1"/>
          </p:cNvSpPr>
          <p:nvPr/>
        </p:nvSpPr>
        <p:spPr bwMode="auto">
          <a:xfrm>
            <a:off x="7899400" y="6234113"/>
            <a:ext cx="1588" cy="6191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671" name="Rectangle 279"/>
          <p:cNvSpPr>
            <a:spLocks noChangeArrowheads="1"/>
          </p:cNvSpPr>
          <p:nvPr/>
        </p:nvSpPr>
        <p:spPr bwMode="auto">
          <a:xfrm>
            <a:off x="7797800" y="6296025"/>
            <a:ext cx="203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ctr" eaLnBrk="1" hangingPunct="1"/>
            <a:r>
              <a:rPr lang="en-US" altLang="en-US" sz="1600">
                <a:latin typeface="Times New Roman" panose="02020603050405020304" pitchFamily="18" charset="0"/>
              </a:rPr>
              <a:t>30</a:t>
            </a:r>
          </a:p>
        </p:txBody>
      </p:sp>
      <p:sp>
        <p:nvSpPr>
          <p:cNvPr id="187672" name="Line 280"/>
          <p:cNvSpPr>
            <a:spLocks noChangeShapeType="1"/>
          </p:cNvSpPr>
          <p:nvPr/>
        </p:nvSpPr>
        <p:spPr bwMode="auto">
          <a:xfrm flipV="1">
            <a:off x="6508750" y="4913313"/>
            <a:ext cx="1588" cy="132080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673" name="Line 281"/>
          <p:cNvSpPr>
            <a:spLocks noChangeShapeType="1"/>
          </p:cNvSpPr>
          <p:nvPr/>
        </p:nvSpPr>
        <p:spPr bwMode="auto">
          <a:xfrm flipH="1">
            <a:off x="6456363" y="6234113"/>
            <a:ext cx="52387" cy="158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674" name="Line 282"/>
          <p:cNvSpPr>
            <a:spLocks noChangeShapeType="1"/>
          </p:cNvSpPr>
          <p:nvPr/>
        </p:nvSpPr>
        <p:spPr bwMode="auto">
          <a:xfrm flipH="1">
            <a:off x="6443663" y="6234113"/>
            <a:ext cx="65087" cy="158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675" name="Rectangle 283"/>
          <p:cNvSpPr>
            <a:spLocks noChangeArrowheads="1"/>
          </p:cNvSpPr>
          <p:nvPr/>
        </p:nvSpPr>
        <p:spPr bwMode="auto">
          <a:xfrm>
            <a:off x="6316663" y="6119813"/>
            <a:ext cx="1016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ctr" eaLnBrk="1" hangingPunct="1"/>
            <a:r>
              <a:rPr lang="en-US" altLang="en-US" sz="1600">
                <a:latin typeface="Times New Roman" panose="02020603050405020304" pitchFamily="18" charset="0"/>
              </a:rPr>
              <a:t>0</a:t>
            </a:r>
          </a:p>
        </p:txBody>
      </p:sp>
      <p:sp>
        <p:nvSpPr>
          <p:cNvPr id="187676" name="Line 284"/>
          <p:cNvSpPr>
            <a:spLocks noChangeShapeType="1"/>
          </p:cNvSpPr>
          <p:nvPr/>
        </p:nvSpPr>
        <p:spPr bwMode="auto">
          <a:xfrm flipH="1">
            <a:off x="6456363" y="6102350"/>
            <a:ext cx="52387" cy="1588"/>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677" name="Line 285"/>
          <p:cNvSpPr>
            <a:spLocks noChangeShapeType="1"/>
          </p:cNvSpPr>
          <p:nvPr/>
        </p:nvSpPr>
        <p:spPr bwMode="auto">
          <a:xfrm flipH="1">
            <a:off x="6456363" y="5969000"/>
            <a:ext cx="52387" cy="1588"/>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678" name="Line 286"/>
          <p:cNvSpPr>
            <a:spLocks noChangeShapeType="1"/>
          </p:cNvSpPr>
          <p:nvPr/>
        </p:nvSpPr>
        <p:spPr bwMode="auto">
          <a:xfrm flipH="1">
            <a:off x="6456363" y="5837238"/>
            <a:ext cx="52387" cy="158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679" name="Line 287"/>
          <p:cNvSpPr>
            <a:spLocks noChangeShapeType="1"/>
          </p:cNvSpPr>
          <p:nvPr/>
        </p:nvSpPr>
        <p:spPr bwMode="auto">
          <a:xfrm flipH="1">
            <a:off x="6456363" y="5705475"/>
            <a:ext cx="52387" cy="1588"/>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680" name="Line 288"/>
          <p:cNvSpPr>
            <a:spLocks noChangeShapeType="1"/>
          </p:cNvSpPr>
          <p:nvPr/>
        </p:nvSpPr>
        <p:spPr bwMode="auto">
          <a:xfrm flipH="1">
            <a:off x="6456363" y="5573713"/>
            <a:ext cx="52387" cy="158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681" name="Line 289"/>
          <p:cNvSpPr>
            <a:spLocks noChangeShapeType="1"/>
          </p:cNvSpPr>
          <p:nvPr/>
        </p:nvSpPr>
        <p:spPr bwMode="auto">
          <a:xfrm flipH="1">
            <a:off x="6443663" y="5573713"/>
            <a:ext cx="65087" cy="158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682" name="Line 290"/>
          <p:cNvSpPr>
            <a:spLocks noChangeShapeType="1"/>
          </p:cNvSpPr>
          <p:nvPr/>
        </p:nvSpPr>
        <p:spPr bwMode="auto">
          <a:xfrm flipH="1">
            <a:off x="6456363" y="5441950"/>
            <a:ext cx="52387" cy="1588"/>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683" name="Line 291"/>
          <p:cNvSpPr>
            <a:spLocks noChangeShapeType="1"/>
          </p:cNvSpPr>
          <p:nvPr/>
        </p:nvSpPr>
        <p:spPr bwMode="auto">
          <a:xfrm flipH="1">
            <a:off x="6456363" y="5310188"/>
            <a:ext cx="52387" cy="158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684" name="Line 292"/>
          <p:cNvSpPr>
            <a:spLocks noChangeShapeType="1"/>
          </p:cNvSpPr>
          <p:nvPr/>
        </p:nvSpPr>
        <p:spPr bwMode="auto">
          <a:xfrm flipH="1">
            <a:off x="6456363" y="5178425"/>
            <a:ext cx="52387" cy="1588"/>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685" name="Line 293"/>
          <p:cNvSpPr>
            <a:spLocks noChangeShapeType="1"/>
          </p:cNvSpPr>
          <p:nvPr/>
        </p:nvSpPr>
        <p:spPr bwMode="auto">
          <a:xfrm flipH="1">
            <a:off x="6456363" y="5045075"/>
            <a:ext cx="52387" cy="1588"/>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686" name="Line 294"/>
          <p:cNvSpPr>
            <a:spLocks noChangeShapeType="1"/>
          </p:cNvSpPr>
          <p:nvPr/>
        </p:nvSpPr>
        <p:spPr bwMode="auto">
          <a:xfrm flipH="1">
            <a:off x="6456363" y="4913313"/>
            <a:ext cx="52387" cy="158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687" name="Line 295"/>
          <p:cNvSpPr>
            <a:spLocks noChangeShapeType="1"/>
          </p:cNvSpPr>
          <p:nvPr/>
        </p:nvSpPr>
        <p:spPr bwMode="auto">
          <a:xfrm flipH="1">
            <a:off x="6443663" y="4913313"/>
            <a:ext cx="65087" cy="158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688" name="Rectangle 296"/>
          <p:cNvSpPr>
            <a:spLocks noChangeArrowheads="1"/>
          </p:cNvSpPr>
          <p:nvPr/>
        </p:nvSpPr>
        <p:spPr bwMode="auto">
          <a:xfrm>
            <a:off x="6316663" y="4800600"/>
            <a:ext cx="1016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ctr" eaLnBrk="1" hangingPunct="1"/>
            <a:r>
              <a:rPr lang="en-US" altLang="en-US" sz="1600">
                <a:latin typeface="Times New Roman" panose="02020603050405020304" pitchFamily="18" charset="0"/>
              </a:rPr>
              <a:t>1</a:t>
            </a:r>
          </a:p>
        </p:txBody>
      </p:sp>
      <p:sp>
        <p:nvSpPr>
          <p:cNvPr id="187689" name="Freeform 297"/>
          <p:cNvSpPr>
            <a:spLocks/>
          </p:cNvSpPr>
          <p:nvPr/>
        </p:nvSpPr>
        <p:spPr bwMode="auto">
          <a:xfrm flipV="1">
            <a:off x="6740525" y="4913313"/>
            <a:ext cx="695325" cy="1320800"/>
          </a:xfrm>
          <a:custGeom>
            <a:avLst/>
            <a:gdLst>
              <a:gd name="T0" fmla="*/ 0 w 3395"/>
              <a:gd name="T1" fmla="*/ 2147483647 h 7777"/>
              <a:gd name="T2" fmla="*/ 0 w 3395"/>
              <a:gd name="T3" fmla="*/ 2147483647 h 7777"/>
              <a:gd name="T4" fmla="*/ 0 w 3395"/>
              <a:gd name="T5" fmla="*/ 2147483647 h 7777"/>
              <a:gd name="T6" fmla="*/ 0 w 3395"/>
              <a:gd name="T7" fmla="*/ 2147483647 h 7777"/>
              <a:gd name="T8" fmla="*/ 0 w 3395"/>
              <a:gd name="T9" fmla="*/ 2147483647 h 7777"/>
              <a:gd name="T10" fmla="*/ 0 w 3395"/>
              <a:gd name="T11" fmla="*/ 2147483647 h 7777"/>
              <a:gd name="T12" fmla="*/ 0 w 3395"/>
              <a:gd name="T13" fmla="*/ 2147483647 h 7777"/>
              <a:gd name="T14" fmla="*/ 2147483647 w 3395"/>
              <a:gd name="T15" fmla="*/ 2147483647 h 7777"/>
              <a:gd name="T16" fmla="*/ 2147483647 w 3395"/>
              <a:gd name="T17" fmla="*/ 2147483647 h 7777"/>
              <a:gd name="T18" fmla="*/ 2147483647 w 3395"/>
              <a:gd name="T19" fmla="*/ 2147483647 h 7777"/>
              <a:gd name="T20" fmla="*/ 2147483647 w 3395"/>
              <a:gd name="T21" fmla="*/ 2147483647 h 7777"/>
              <a:gd name="T22" fmla="*/ 2147483647 w 3395"/>
              <a:gd name="T23" fmla="*/ 2147483647 h 7777"/>
              <a:gd name="T24" fmla="*/ 2147483647 w 3395"/>
              <a:gd name="T25" fmla="*/ 2147483647 h 7777"/>
              <a:gd name="T26" fmla="*/ 2147483647 w 3395"/>
              <a:gd name="T27" fmla="*/ 2147483647 h 7777"/>
              <a:gd name="T28" fmla="*/ 2147483647 w 3395"/>
              <a:gd name="T29" fmla="*/ 2147483647 h 7777"/>
              <a:gd name="T30" fmla="*/ 2147483647 w 3395"/>
              <a:gd name="T31" fmla="*/ 2147483647 h 7777"/>
              <a:gd name="T32" fmla="*/ 2147483647 w 3395"/>
              <a:gd name="T33" fmla="*/ 2147483647 h 7777"/>
              <a:gd name="T34" fmla="*/ 2147483647 w 3395"/>
              <a:gd name="T35" fmla="*/ 2147483647 h 7777"/>
              <a:gd name="T36" fmla="*/ 2147483647 w 3395"/>
              <a:gd name="T37" fmla="*/ 2147483647 h 7777"/>
              <a:gd name="T38" fmla="*/ 2147483647 w 3395"/>
              <a:gd name="T39" fmla="*/ 2147483647 h 7777"/>
              <a:gd name="T40" fmla="*/ 2147483647 w 3395"/>
              <a:gd name="T41" fmla="*/ 2147483647 h 7777"/>
              <a:gd name="T42" fmla="*/ 2147483647 w 3395"/>
              <a:gd name="T43" fmla="*/ 2147483647 h 7777"/>
              <a:gd name="T44" fmla="*/ 2147483647 w 3395"/>
              <a:gd name="T45" fmla="*/ 2147483647 h 7777"/>
              <a:gd name="T46" fmla="*/ 2147483647 w 3395"/>
              <a:gd name="T47" fmla="*/ 2147483647 h 7777"/>
              <a:gd name="T48" fmla="*/ 2147483647 w 3395"/>
              <a:gd name="T49" fmla="*/ 2147483647 h 7777"/>
              <a:gd name="T50" fmla="*/ 2147483647 w 3395"/>
              <a:gd name="T51" fmla="*/ 2147483647 h 7777"/>
              <a:gd name="T52" fmla="*/ 2147483647 w 3395"/>
              <a:gd name="T53" fmla="*/ 2147483647 h 7777"/>
              <a:gd name="T54" fmla="*/ 2147483647 w 3395"/>
              <a:gd name="T55" fmla="*/ 2147483647 h 7777"/>
              <a:gd name="T56" fmla="*/ 2147483647 w 3395"/>
              <a:gd name="T57" fmla="*/ 2147483647 h 7777"/>
              <a:gd name="T58" fmla="*/ 2147483647 w 3395"/>
              <a:gd name="T59" fmla="*/ 2147483647 h 7777"/>
              <a:gd name="T60" fmla="*/ 2147483647 w 3395"/>
              <a:gd name="T61" fmla="*/ 2147483647 h 7777"/>
              <a:gd name="T62" fmla="*/ 2147483647 w 3395"/>
              <a:gd name="T63" fmla="*/ 2147483647 h 7777"/>
              <a:gd name="T64" fmla="*/ 2147483647 w 3395"/>
              <a:gd name="T65" fmla="*/ 2147483647 h 7777"/>
              <a:gd name="T66" fmla="*/ 2147483647 w 3395"/>
              <a:gd name="T67" fmla="*/ 2147483647 h 7777"/>
              <a:gd name="T68" fmla="*/ 2147483647 w 3395"/>
              <a:gd name="T69" fmla="*/ 2147483647 h 7777"/>
              <a:gd name="T70" fmla="*/ 2147483647 w 3395"/>
              <a:gd name="T71" fmla="*/ 2147483647 h 7777"/>
              <a:gd name="T72" fmla="*/ 2147483647 w 3395"/>
              <a:gd name="T73" fmla="*/ 2147483647 h 7777"/>
              <a:gd name="T74" fmla="*/ 2147483647 w 3395"/>
              <a:gd name="T75" fmla="*/ 2147483647 h 7777"/>
              <a:gd name="T76" fmla="*/ 2147483647 w 3395"/>
              <a:gd name="T77" fmla="*/ 2147483647 h 7777"/>
              <a:gd name="T78" fmla="*/ 2147483647 w 3395"/>
              <a:gd name="T79" fmla="*/ 2147483647 h 7777"/>
              <a:gd name="T80" fmla="*/ 2147483647 w 3395"/>
              <a:gd name="T81" fmla="*/ 2147483647 h 7777"/>
              <a:gd name="T82" fmla="*/ 2147483647 w 3395"/>
              <a:gd name="T83" fmla="*/ 2147483647 h 7777"/>
              <a:gd name="T84" fmla="*/ 2147483647 w 3395"/>
              <a:gd name="T85" fmla="*/ 2147483647 h 7777"/>
              <a:gd name="T86" fmla="*/ 2147483647 w 3395"/>
              <a:gd name="T87" fmla="*/ 2147483647 h 7777"/>
              <a:gd name="T88" fmla="*/ 2147483647 w 3395"/>
              <a:gd name="T89" fmla="*/ 2147483647 h 7777"/>
              <a:gd name="T90" fmla="*/ 2147483647 w 3395"/>
              <a:gd name="T91" fmla="*/ 2147483647 h 7777"/>
              <a:gd name="T92" fmla="*/ 2147483647 w 3395"/>
              <a:gd name="T93" fmla="*/ 2147483647 h 7777"/>
              <a:gd name="T94" fmla="*/ 2147483647 w 3395"/>
              <a:gd name="T95" fmla="*/ 2147483647 h 7777"/>
              <a:gd name="T96" fmla="*/ 2147483647 w 3395"/>
              <a:gd name="T97" fmla="*/ 2147483647 h 7777"/>
              <a:gd name="T98" fmla="*/ 2147483647 w 3395"/>
              <a:gd name="T99" fmla="*/ 2147483647 h 7777"/>
              <a:gd name="T100" fmla="*/ 2147483647 w 3395"/>
              <a:gd name="T101" fmla="*/ 2147483647 h 7777"/>
              <a:gd name="T102" fmla="*/ 2147483647 w 3395"/>
              <a:gd name="T103" fmla="*/ 2147483647 h 7777"/>
              <a:gd name="T104" fmla="*/ 2147483647 w 3395"/>
              <a:gd name="T105" fmla="*/ 2147483647 h 7777"/>
              <a:gd name="T106" fmla="*/ 2147483647 w 3395"/>
              <a:gd name="T107" fmla="*/ 2147483647 h 7777"/>
              <a:gd name="T108" fmla="*/ 2147483647 w 3395"/>
              <a:gd name="T109" fmla="*/ 2147483647 h 7777"/>
              <a:gd name="T110" fmla="*/ 2147483647 w 3395"/>
              <a:gd name="T111" fmla="*/ 2147483647 h 7777"/>
              <a:gd name="T112" fmla="*/ 2147483647 w 3395"/>
              <a:gd name="T113" fmla="*/ 2147483647 h 7777"/>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3395"/>
              <a:gd name="T172" fmla="*/ 0 h 7777"/>
              <a:gd name="T173" fmla="*/ 3395 w 3395"/>
              <a:gd name="T174" fmla="*/ 7777 h 7777"/>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3395" h="7777">
                <a:moveTo>
                  <a:pt x="0" y="0"/>
                </a:moveTo>
                <a:lnTo>
                  <a:pt x="0" y="0"/>
                </a:lnTo>
                <a:lnTo>
                  <a:pt x="0" y="77"/>
                </a:lnTo>
                <a:lnTo>
                  <a:pt x="0" y="155"/>
                </a:lnTo>
                <a:lnTo>
                  <a:pt x="0" y="233"/>
                </a:lnTo>
                <a:lnTo>
                  <a:pt x="0" y="311"/>
                </a:lnTo>
                <a:lnTo>
                  <a:pt x="0" y="388"/>
                </a:lnTo>
                <a:lnTo>
                  <a:pt x="0" y="466"/>
                </a:lnTo>
                <a:lnTo>
                  <a:pt x="0" y="544"/>
                </a:lnTo>
                <a:lnTo>
                  <a:pt x="0" y="622"/>
                </a:lnTo>
                <a:lnTo>
                  <a:pt x="0" y="699"/>
                </a:lnTo>
                <a:lnTo>
                  <a:pt x="0" y="777"/>
                </a:lnTo>
                <a:lnTo>
                  <a:pt x="0" y="855"/>
                </a:lnTo>
                <a:lnTo>
                  <a:pt x="0" y="933"/>
                </a:lnTo>
                <a:lnTo>
                  <a:pt x="0" y="1011"/>
                </a:lnTo>
                <a:lnTo>
                  <a:pt x="0" y="1088"/>
                </a:lnTo>
                <a:lnTo>
                  <a:pt x="0" y="1166"/>
                </a:lnTo>
                <a:lnTo>
                  <a:pt x="0" y="1244"/>
                </a:lnTo>
                <a:lnTo>
                  <a:pt x="0" y="1322"/>
                </a:lnTo>
                <a:lnTo>
                  <a:pt x="0" y="1399"/>
                </a:lnTo>
                <a:lnTo>
                  <a:pt x="0" y="1477"/>
                </a:lnTo>
                <a:lnTo>
                  <a:pt x="0" y="1555"/>
                </a:lnTo>
                <a:lnTo>
                  <a:pt x="0" y="1633"/>
                </a:lnTo>
                <a:lnTo>
                  <a:pt x="0" y="1710"/>
                </a:lnTo>
                <a:lnTo>
                  <a:pt x="0" y="1788"/>
                </a:lnTo>
                <a:lnTo>
                  <a:pt x="0" y="1866"/>
                </a:lnTo>
                <a:lnTo>
                  <a:pt x="0" y="1944"/>
                </a:lnTo>
                <a:lnTo>
                  <a:pt x="0" y="2022"/>
                </a:lnTo>
                <a:lnTo>
                  <a:pt x="0" y="2099"/>
                </a:lnTo>
                <a:lnTo>
                  <a:pt x="15" y="2099"/>
                </a:lnTo>
                <a:lnTo>
                  <a:pt x="15" y="2177"/>
                </a:lnTo>
                <a:lnTo>
                  <a:pt x="43" y="2177"/>
                </a:lnTo>
                <a:lnTo>
                  <a:pt x="43" y="2255"/>
                </a:lnTo>
                <a:lnTo>
                  <a:pt x="69" y="2255"/>
                </a:lnTo>
                <a:lnTo>
                  <a:pt x="69" y="2333"/>
                </a:lnTo>
                <a:lnTo>
                  <a:pt x="95" y="2333"/>
                </a:lnTo>
                <a:lnTo>
                  <a:pt x="95" y="2410"/>
                </a:lnTo>
                <a:lnTo>
                  <a:pt x="119" y="2410"/>
                </a:lnTo>
                <a:lnTo>
                  <a:pt x="119" y="2488"/>
                </a:lnTo>
                <a:lnTo>
                  <a:pt x="142" y="2488"/>
                </a:lnTo>
                <a:lnTo>
                  <a:pt x="142" y="2566"/>
                </a:lnTo>
                <a:lnTo>
                  <a:pt x="164" y="2566"/>
                </a:lnTo>
                <a:lnTo>
                  <a:pt x="164" y="2644"/>
                </a:lnTo>
                <a:lnTo>
                  <a:pt x="186" y="2644"/>
                </a:lnTo>
                <a:lnTo>
                  <a:pt x="186" y="2721"/>
                </a:lnTo>
                <a:lnTo>
                  <a:pt x="207" y="2721"/>
                </a:lnTo>
                <a:lnTo>
                  <a:pt x="207" y="2799"/>
                </a:lnTo>
                <a:lnTo>
                  <a:pt x="226" y="2799"/>
                </a:lnTo>
                <a:lnTo>
                  <a:pt x="226" y="2877"/>
                </a:lnTo>
                <a:lnTo>
                  <a:pt x="246" y="2877"/>
                </a:lnTo>
                <a:lnTo>
                  <a:pt x="246" y="2955"/>
                </a:lnTo>
                <a:lnTo>
                  <a:pt x="265" y="2955"/>
                </a:lnTo>
                <a:lnTo>
                  <a:pt x="265" y="3033"/>
                </a:lnTo>
                <a:lnTo>
                  <a:pt x="283" y="3033"/>
                </a:lnTo>
                <a:lnTo>
                  <a:pt x="283" y="3110"/>
                </a:lnTo>
                <a:lnTo>
                  <a:pt x="300" y="3110"/>
                </a:lnTo>
                <a:lnTo>
                  <a:pt x="300" y="3188"/>
                </a:lnTo>
                <a:lnTo>
                  <a:pt x="317" y="3188"/>
                </a:lnTo>
                <a:lnTo>
                  <a:pt x="317" y="3266"/>
                </a:lnTo>
                <a:lnTo>
                  <a:pt x="334" y="3266"/>
                </a:lnTo>
                <a:lnTo>
                  <a:pt x="334" y="3344"/>
                </a:lnTo>
                <a:lnTo>
                  <a:pt x="350" y="3344"/>
                </a:lnTo>
                <a:lnTo>
                  <a:pt x="350" y="3421"/>
                </a:lnTo>
                <a:lnTo>
                  <a:pt x="366" y="3421"/>
                </a:lnTo>
                <a:lnTo>
                  <a:pt x="366" y="3499"/>
                </a:lnTo>
                <a:lnTo>
                  <a:pt x="381" y="3499"/>
                </a:lnTo>
                <a:lnTo>
                  <a:pt x="381" y="3577"/>
                </a:lnTo>
                <a:lnTo>
                  <a:pt x="396" y="3577"/>
                </a:lnTo>
                <a:lnTo>
                  <a:pt x="396" y="3655"/>
                </a:lnTo>
                <a:lnTo>
                  <a:pt x="411" y="3655"/>
                </a:lnTo>
                <a:lnTo>
                  <a:pt x="411" y="3732"/>
                </a:lnTo>
                <a:lnTo>
                  <a:pt x="425" y="3732"/>
                </a:lnTo>
                <a:lnTo>
                  <a:pt x="425" y="3810"/>
                </a:lnTo>
                <a:lnTo>
                  <a:pt x="439" y="3810"/>
                </a:lnTo>
                <a:lnTo>
                  <a:pt x="439" y="3888"/>
                </a:lnTo>
                <a:lnTo>
                  <a:pt x="453" y="3888"/>
                </a:lnTo>
                <a:lnTo>
                  <a:pt x="453" y="3966"/>
                </a:lnTo>
                <a:lnTo>
                  <a:pt x="466" y="3966"/>
                </a:lnTo>
                <a:lnTo>
                  <a:pt x="466" y="4044"/>
                </a:lnTo>
                <a:lnTo>
                  <a:pt x="479" y="4044"/>
                </a:lnTo>
                <a:lnTo>
                  <a:pt x="479" y="4121"/>
                </a:lnTo>
                <a:lnTo>
                  <a:pt x="492" y="4121"/>
                </a:lnTo>
                <a:lnTo>
                  <a:pt x="492" y="4199"/>
                </a:lnTo>
                <a:lnTo>
                  <a:pt x="505" y="4199"/>
                </a:lnTo>
                <a:lnTo>
                  <a:pt x="505" y="4277"/>
                </a:lnTo>
                <a:lnTo>
                  <a:pt x="518" y="4277"/>
                </a:lnTo>
                <a:lnTo>
                  <a:pt x="518" y="4355"/>
                </a:lnTo>
                <a:lnTo>
                  <a:pt x="530" y="4355"/>
                </a:lnTo>
                <a:lnTo>
                  <a:pt x="530" y="4432"/>
                </a:lnTo>
                <a:lnTo>
                  <a:pt x="542" y="4432"/>
                </a:lnTo>
                <a:lnTo>
                  <a:pt x="542" y="4510"/>
                </a:lnTo>
                <a:lnTo>
                  <a:pt x="554" y="4510"/>
                </a:lnTo>
                <a:lnTo>
                  <a:pt x="554" y="4588"/>
                </a:lnTo>
                <a:lnTo>
                  <a:pt x="566" y="4588"/>
                </a:lnTo>
                <a:lnTo>
                  <a:pt x="566" y="4666"/>
                </a:lnTo>
                <a:lnTo>
                  <a:pt x="577" y="4666"/>
                </a:lnTo>
                <a:lnTo>
                  <a:pt x="577" y="4743"/>
                </a:lnTo>
                <a:lnTo>
                  <a:pt x="589" y="4743"/>
                </a:lnTo>
                <a:lnTo>
                  <a:pt x="589" y="4821"/>
                </a:lnTo>
                <a:lnTo>
                  <a:pt x="600" y="4821"/>
                </a:lnTo>
                <a:lnTo>
                  <a:pt x="600" y="4899"/>
                </a:lnTo>
                <a:lnTo>
                  <a:pt x="611" y="4899"/>
                </a:lnTo>
                <a:lnTo>
                  <a:pt x="611" y="4977"/>
                </a:lnTo>
                <a:lnTo>
                  <a:pt x="623" y="4977"/>
                </a:lnTo>
                <a:lnTo>
                  <a:pt x="623" y="5055"/>
                </a:lnTo>
                <a:lnTo>
                  <a:pt x="634" y="5055"/>
                </a:lnTo>
                <a:lnTo>
                  <a:pt x="634" y="5132"/>
                </a:lnTo>
                <a:lnTo>
                  <a:pt x="644" y="5132"/>
                </a:lnTo>
                <a:lnTo>
                  <a:pt x="644" y="5210"/>
                </a:lnTo>
                <a:lnTo>
                  <a:pt x="655" y="5210"/>
                </a:lnTo>
                <a:lnTo>
                  <a:pt x="655" y="5288"/>
                </a:lnTo>
                <a:lnTo>
                  <a:pt x="666" y="5288"/>
                </a:lnTo>
                <a:lnTo>
                  <a:pt x="666" y="5366"/>
                </a:lnTo>
                <a:lnTo>
                  <a:pt x="677" y="5366"/>
                </a:lnTo>
                <a:lnTo>
                  <a:pt x="677" y="5443"/>
                </a:lnTo>
                <a:lnTo>
                  <a:pt x="687" y="5443"/>
                </a:lnTo>
                <a:lnTo>
                  <a:pt x="687" y="5521"/>
                </a:lnTo>
                <a:lnTo>
                  <a:pt x="698" y="5521"/>
                </a:lnTo>
                <a:lnTo>
                  <a:pt x="698" y="5599"/>
                </a:lnTo>
                <a:lnTo>
                  <a:pt x="708" y="5599"/>
                </a:lnTo>
                <a:lnTo>
                  <a:pt x="708" y="5677"/>
                </a:lnTo>
                <a:lnTo>
                  <a:pt x="719" y="5677"/>
                </a:lnTo>
                <a:lnTo>
                  <a:pt x="719" y="5754"/>
                </a:lnTo>
                <a:lnTo>
                  <a:pt x="729" y="5754"/>
                </a:lnTo>
                <a:lnTo>
                  <a:pt x="729" y="5832"/>
                </a:lnTo>
                <a:lnTo>
                  <a:pt x="740" y="5832"/>
                </a:lnTo>
                <a:lnTo>
                  <a:pt x="740" y="5910"/>
                </a:lnTo>
                <a:lnTo>
                  <a:pt x="750" y="5910"/>
                </a:lnTo>
                <a:lnTo>
                  <a:pt x="750" y="5988"/>
                </a:lnTo>
                <a:lnTo>
                  <a:pt x="761" y="5988"/>
                </a:lnTo>
                <a:lnTo>
                  <a:pt x="761" y="6066"/>
                </a:lnTo>
                <a:lnTo>
                  <a:pt x="771" y="6066"/>
                </a:lnTo>
                <a:lnTo>
                  <a:pt x="771" y="6143"/>
                </a:lnTo>
                <a:lnTo>
                  <a:pt x="782" y="6143"/>
                </a:lnTo>
                <a:lnTo>
                  <a:pt x="782" y="6221"/>
                </a:lnTo>
                <a:lnTo>
                  <a:pt x="792" y="6221"/>
                </a:lnTo>
                <a:lnTo>
                  <a:pt x="792" y="6299"/>
                </a:lnTo>
                <a:lnTo>
                  <a:pt x="803" y="6299"/>
                </a:lnTo>
                <a:lnTo>
                  <a:pt x="803" y="6377"/>
                </a:lnTo>
                <a:lnTo>
                  <a:pt x="814" y="6377"/>
                </a:lnTo>
                <a:lnTo>
                  <a:pt x="814" y="6454"/>
                </a:lnTo>
                <a:lnTo>
                  <a:pt x="825" y="6454"/>
                </a:lnTo>
                <a:lnTo>
                  <a:pt x="825" y="6532"/>
                </a:lnTo>
                <a:lnTo>
                  <a:pt x="835" y="6532"/>
                </a:lnTo>
                <a:lnTo>
                  <a:pt x="835" y="6610"/>
                </a:lnTo>
                <a:lnTo>
                  <a:pt x="847" y="6610"/>
                </a:lnTo>
                <a:lnTo>
                  <a:pt x="847" y="6688"/>
                </a:lnTo>
                <a:lnTo>
                  <a:pt x="858" y="6688"/>
                </a:lnTo>
                <a:lnTo>
                  <a:pt x="858" y="6765"/>
                </a:lnTo>
                <a:lnTo>
                  <a:pt x="869" y="6765"/>
                </a:lnTo>
                <a:lnTo>
                  <a:pt x="869" y="6843"/>
                </a:lnTo>
                <a:lnTo>
                  <a:pt x="881" y="6843"/>
                </a:lnTo>
                <a:lnTo>
                  <a:pt x="881" y="6921"/>
                </a:lnTo>
                <a:lnTo>
                  <a:pt x="893" y="6921"/>
                </a:lnTo>
                <a:lnTo>
                  <a:pt x="893" y="6999"/>
                </a:lnTo>
                <a:lnTo>
                  <a:pt x="906" y="6999"/>
                </a:lnTo>
                <a:lnTo>
                  <a:pt x="906" y="7077"/>
                </a:lnTo>
                <a:lnTo>
                  <a:pt x="918" y="7077"/>
                </a:lnTo>
                <a:lnTo>
                  <a:pt x="918" y="7154"/>
                </a:lnTo>
                <a:lnTo>
                  <a:pt x="953" y="7154"/>
                </a:lnTo>
                <a:lnTo>
                  <a:pt x="953" y="7232"/>
                </a:lnTo>
                <a:lnTo>
                  <a:pt x="1046" y="7232"/>
                </a:lnTo>
                <a:lnTo>
                  <a:pt x="1046" y="7310"/>
                </a:lnTo>
                <a:lnTo>
                  <a:pt x="1132" y="7310"/>
                </a:lnTo>
                <a:lnTo>
                  <a:pt x="1132" y="7388"/>
                </a:lnTo>
                <a:lnTo>
                  <a:pt x="1212" y="7388"/>
                </a:lnTo>
                <a:lnTo>
                  <a:pt x="1212" y="7465"/>
                </a:lnTo>
                <a:lnTo>
                  <a:pt x="1286" y="7465"/>
                </a:lnTo>
                <a:lnTo>
                  <a:pt x="1286" y="7543"/>
                </a:lnTo>
                <a:lnTo>
                  <a:pt x="1356" y="7543"/>
                </a:lnTo>
                <a:lnTo>
                  <a:pt x="1356" y="7621"/>
                </a:lnTo>
                <a:lnTo>
                  <a:pt x="1421" y="7621"/>
                </a:lnTo>
                <a:lnTo>
                  <a:pt x="1421" y="7699"/>
                </a:lnTo>
                <a:lnTo>
                  <a:pt x="1482" y="7699"/>
                </a:lnTo>
                <a:lnTo>
                  <a:pt x="1482" y="7777"/>
                </a:lnTo>
                <a:lnTo>
                  <a:pt x="3395" y="7777"/>
                </a:lnTo>
                <a:lnTo>
                  <a:pt x="3395" y="7699"/>
                </a:lnTo>
                <a:lnTo>
                  <a:pt x="3395" y="7621"/>
                </a:lnTo>
                <a:lnTo>
                  <a:pt x="3395" y="7543"/>
                </a:lnTo>
                <a:lnTo>
                  <a:pt x="3395" y="7465"/>
                </a:lnTo>
                <a:lnTo>
                  <a:pt x="3395" y="7388"/>
                </a:lnTo>
                <a:lnTo>
                  <a:pt x="3395" y="7310"/>
                </a:lnTo>
                <a:lnTo>
                  <a:pt x="3395" y="7232"/>
                </a:lnTo>
                <a:lnTo>
                  <a:pt x="3395" y="7154"/>
                </a:lnTo>
                <a:lnTo>
                  <a:pt x="3395" y="7077"/>
                </a:lnTo>
                <a:lnTo>
                  <a:pt x="3291" y="7077"/>
                </a:lnTo>
                <a:lnTo>
                  <a:pt x="3291" y="6999"/>
                </a:lnTo>
                <a:lnTo>
                  <a:pt x="3169" y="6999"/>
                </a:lnTo>
                <a:lnTo>
                  <a:pt x="3169" y="6921"/>
                </a:lnTo>
                <a:lnTo>
                  <a:pt x="3063" y="6921"/>
                </a:lnTo>
                <a:lnTo>
                  <a:pt x="3063" y="6843"/>
                </a:lnTo>
                <a:lnTo>
                  <a:pt x="2971" y="6843"/>
                </a:lnTo>
                <a:lnTo>
                  <a:pt x="2971" y="6765"/>
                </a:lnTo>
                <a:lnTo>
                  <a:pt x="2888" y="6765"/>
                </a:lnTo>
                <a:lnTo>
                  <a:pt x="2888" y="6688"/>
                </a:lnTo>
                <a:lnTo>
                  <a:pt x="2815" y="6688"/>
                </a:lnTo>
                <a:lnTo>
                  <a:pt x="2815" y="6610"/>
                </a:lnTo>
                <a:lnTo>
                  <a:pt x="2748" y="6610"/>
                </a:lnTo>
                <a:lnTo>
                  <a:pt x="2748" y="6532"/>
                </a:lnTo>
                <a:lnTo>
                  <a:pt x="2688" y="6532"/>
                </a:lnTo>
                <a:lnTo>
                  <a:pt x="2688" y="6454"/>
                </a:lnTo>
                <a:lnTo>
                  <a:pt x="2632" y="6454"/>
                </a:lnTo>
                <a:lnTo>
                  <a:pt x="2632" y="6377"/>
                </a:lnTo>
                <a:lnTo>
                  <a:pt x="2581" y="6377"/>
                </a:lnTo>
                <a:lnTo>
                  <a:pt x="2581" y="6299"/>
                </a:lnTo>
                <a:lnTo>
                  <a:pt x="2534" y="6299"/>
                </a:lnTo>
                <a:lnTo>
                  <a:pt x="2534" y="6221"/>
                </a:lnTo>
                <a:lnTo>
                  <a:pt x="2490" y="6221"/>
                </a:lnTo>
                <a:lnTo>
                  <a:pt x="2490" y="6143"/>
                </a:lnTo>
                <a:lnTo>
                  <a:pt x="2449" y="6143"/>
                </a:lnTo>
                <a:lnTo>
                  <a:pt x="2449" y="6066"/>
                </a:lnTo>
                <a:lnTo>
                  <a:pt x="2410" y="6066"/>
                </a:lnTo>
                <a:lnTo>
                  <a:pt x="2410" y="5988"/>
                </a:lnTo>
                <a:lnTo>
                  <a:pt x="2374" y="5988"/>
                </a:lnTo>
                <a:lnTo>
                  <a:pt x="2374" y="5910"/>
                </a:lnTo>
                <a:lnTo>
                  <a:pt x="2340" y="5910"/>
                </a:lnTo>
                <a:lnTo>
                  <a:pt x="2340" y="5832"/>
                </a:lnTo>
                <a:lnTo>
                  <a:pt x="2308" y="5832"/>
                </a:lnTo>
                <a:lnTo>
                  <a:pt x="2308" y="5754"/>
                </a:lnTo>
                <a:lnTo>
                  <a:pt x="2277" y="5754"/>
                </a:lnTo>
                <a:lnTo>
                  <a:pt x="2277" y="5677"/>
                </a:lnTo>
                <a:lnTo>
                  <a:pt x="2248" y="5677"/>
                </a:lnTo>
                <a:lnTo>
                  <a:pt x="2248" y="5599"/>
                </a:lnTo>
                <a:lnTo>
                  <a:pt x="2221" y="5599"/>
                </a:lnTo>
                <a:lnTo>
                  <a:pt x="2221" y="5521"/>
                </a:lnTo>
                <a:lnTo>
                  <a:pt x="2194" y="5521"/>
                </a:lnTo>
                <a:lnTo>
                  <a:pt x="2194" y="5443"/>
                </a:lnTo>
                <a:lnTo>
                  <a:pt x="2169" y="5443"/>
                </a:lnTo>
                <a:lnTo>
                  <a:pt x="2169" y="5366"/>
                </a:lnTo>
                <a:lnTo>
                  <a:pt x="2145" y="5366"/>
                </a:lnTo>
                <a:lnTo>
                  <a:pt x="2145" y="5288"/>
                </a:lnTo>
                <a:lnTo>
                  <a:pt x="2122" y="5288"/>
                </a:lnTo>
                <a:lnTo>
                  <a:pt x="2122" y="5210"/>
                </a:lnTo>
                <a:lnTo>
                  <a:pt x="2099" y="5210"/>
                </a:lnTo>
                <a:lnTo>
                  <a:pt x="2099" y="5132"/>
                </a:lnTo>
                <a:lnTo>
                  <a:pt x="2078" y="5132"/>
                </a:lnTo>
                <a:lnTo>
                  <a:pt x="2078" y="5055"/>
                </a:lnTo>
                <a:lnTo>
                  <a:pt x="2057" y="5055"/>
                </a:lnTo>
                <a:lnTo>
                  <a:pt x="2057" y="4977"/>
                </a:lnTo>
                <a:lnTo>
                  <a:pt x="2037" y="4977"/>
                </a:lnTo>
                <a:lnTo>
                  <a:pt x="2037" y="4899"/>
                </a:lnTo>
                <a:lnTo>
                  <a:pt x="2018" y="4899"/>
                </a:lnTo>
                <a:lnTo>
                  <a:pt x="2018" y="4821"/>
                </a:lnTo>
                <a:lnTo>
                  <a:pt x="1999" y="4821"/>
                </a:lnTo>
                <a:lnTo>
                  <a:pt x="1999" y="4743"/>
                </a:lnTo>
                <a:lnTo>
                  <a:pt x="1981" y="4743"/>
                </a:lnTo>
                <a:lnTo>
                  <a:pt x="1981" y="4666"/>
                </a:lnTo>
                <a:lnTo>
                  <a:pt x="1963" y="4666"/>
                </a:lnTo>
                <a:lnTo>
                  <a:pt x="1963" y="4588"/>
                </a:lnTo>
                <a:lnTo>
                  <a:pt x="1946" y="4588"/>
                </a:lnTo>
                <a:lnTo>
                  <a:pt x="1946" y="4510"/>
                </a:lnTo>
                <a:lnTo>
                  <a:pt x="1930" y="4510"/>
                </a:lnTo>
                <a:lnTo>
                  <a:pt x="1930" y="4432"/>
                </a:lnTo>
                <a:lnTo>
                  <a:pt x="1914" y="4432"/>
                </a:lnTo>
                <a:lnTo>
                  <a:pt x="1914" y="4355"/>
                </a:lnTo>
                <a:lnTo>
                  <a:pt x="1898" y="4355"/>
                </a:lnTo>
                <a:lnTo>
                  <a:pt x="1898" y="4277"/>
                </a:lnTo>
                <a:lnTo>
                  <a:pt x="1882" y="4277"/>
                </a:lnTo>
                <a:lnTo>
                  <a:pt x="1882" y="4199"/>
                </a:lnTo>
                <a:lnTo>
                  <a:pt x="1868" y="4199"/>
                </a:lnTo>
                <a:lnTo>
                  <a:pt x="1868" y="4121"/>
                </a:lnTo>
                <a:lnTo>
                  <a:pt x="1853" y="4121"/>
                </a:lnTo>
                <a:lnTo>
                  <a:pt x="1853" y="4044"/>
                </a:lnTo>
                <a:lnTo>
                  <a:pt x="1839" y="4044"/>
                </a:lnTo>
                <a:lnTo>
                  <a:pt x="1839" y="3966"/>
                </a:lnTo>
                <a:lnTo>
                  <a:pt x="1825" y="3966"/>
                </a:lnTo>
                <a:lnTo>
                  <a:pt x="1825" y="3888"/>
                </a:lnTo>
                <a:lnTo>
                  <a:pt x="1811" y="3888"/>
                </a:lnTo>
                <a:lnTo>
                  <a:pt x="1811" y="3810"/>
                </a:lnTo>
                <a:lnTo>
                  <a:pt x="1797" y="3810"/>
                </a:lnTo>
                <a:lnTo>
                  <a:pt x="1797" y="3732"/>
                </a:lnTo>
                <a:lnTo>
                  <a:pt x="1784" y="3732"/>
                </a:lnTo>
                <a:lnTo>
                  <a:pt x="1784" y="3655"/>
                </a:lnTo>
                <a:lnTo>
                  <a:pt x="1771" y="3655"/>
                </a:lnTo>
                <a:lnTo>
                  <a:pt x="1771" y="3577"/>
                </a:lnTo>
                <a:lnTo>
                  <a:pt x="1759" y="3577"/>
                </a:lnTo>
                <a:lnTo>
                  <a:pt x="1759" y="3499"/>
                </a:lnTo>
                <a:lnTo>
                  <a:pt x="1746" y="3499"/>
                </a:lnTo>
                <a:lnTo>
                  <a:pt x="1746" y="3421"/>
                </a:lnTo>
                <a:lnTo>
                  <a:pt x="1734" y="3421"/>
                </a:lnTo>
                <a:lnTo>
                  <a:pt x="1734" y="3344"/>
                </a:lnTo>
                <a:lnTo>
                  <a:pt x="1722" y="3344"/>
                </a:lnTo>
                <a:lnTo>
                  <a:pt x="1722" y="3266"/>
                </a:lnTo>
                <a:lnTo>
                  <a:pt x="1710" y="3266"/>
                </a:lnTo>
                <a:lnTo>
                  <a:pt x="1710" y="3188"/>
                </a:lnTo>
                <a:lnTo>
                  <a:pt x="1698" y="3188"/>
                </a:lnTo>
                <a:lnTo>
                  <a:pt x="1698" y="3110"/>
                </a:lnTo>
                <a:lnTo>
                  <a:pt x="1686" y="3110"/>
                </a:lnTo>
                <a:lnTo>
                  <a:pt x="1686" y="3033"/>
                </a:lnTo>
                <a:lnTo>
                  <a:pt x="1675" y="3033"/>
                </a:lnTo>
                <a:lnTo>
                  <a:pt x="1675" y="2955"/>
                </a:lnTo>
                <a:lnTo>
                  <a:pt x="1663" y="2955"/>
                </a:lnTo>
                <a:lnTo>
                  <a:pt x="1663" y="2877"/>
                </a:lnTo>
                <a:lnTo>
                  <a:pt x="1652" y="2877"/>
                </a:lnTo>
                <a:lnTo>
                  <a:pt x="1652" y="2799"/>
                </a:lnTo>
                <a:lnTo>
                  <a:pt x="1641" y="2799"/>
                </a:lnTo>
                <a:lnTo>
                  <a:pt x="1641" y="2721"/>
                </a:lnTo>
                <a:lnTo>
                  <a:pt x="1630" y="2721"/>
                </a:lnTo>
                <a:lnTo>
                  <a:pt x="1630" y="2644"/>
                </a:lnTo>
                <a:lnTo>
                  <a:pt x="1619" y="2644"/>
                </a:lnTo>
                <a:lnTo>
                  <a:pt x="1619" y="2566"/>
                </a:lnTo>
                <a:lnTo>
                  <a:pt x="1608" y="2566"/>
                </a:lnTo>
                <a:lnTo>
                  <a:pt x="1608" y="2488"/>
                </a:lnTo>
                <a:lnTo>
                  <a:pt x="1598" y="2488"/>
                </a:lnTo>
                <a:lnTo>
                  <a:pt x="1598" y="2410"/>
                </a:lnTo>
                <a:lnTo>
                  <a:pt x="1587" y="2410"/>
                </a:lnTo>
                <a:lnTo>
                  <a:pt x="1587" y="2333"/>
                </a:lnTo>
                <a:lnTo>
                  <a:pt x="1576" y="2333"/>
                </a:lnTo>
                <a:lnTo>
                  <a:pt x="1576" y="2255"/>
                </a:lnTo>
                <a:lnTo>
                  <a:pt x="1566" y="2255"/>
                </a:lnTo>
                <a:lnTo>
                  <a:pt x="1566" y="2177"/>
                </a:lnTo>
                <a:lnTo>
                  <a:pt x="1555" y="2177"/>
                </a:lnTo>
                <a:lnTo>
                  <a:pt x="1555" y="2099"/>
                </a:lnTo>
                <a:lnTo>
                  <a:pt x="1545" y="2099"/>
                </a:lnTo>
                <a:lnTo>
                  <a:pt x="1545" y="2022"/>
                </a:lnTo>
                <a:lnTo>
                  <a:pt x="1521" y="2022"/>
                </a:lnTo>
                <a:lnTo>
                  <a:pt x="1521" y="1944"/>
                </a:lnTo>
                <a:lnTo>
                  <a:pt x="1485" y="1944"/>
                </a:lnTo>
                <a:lnTo>
                  <a:pt x="1485" y="1866"/>
                </a:lnTo>
                <a:lnTo>
                  <a:pt x="1450" y="1866"/>
                </a:lnTo>
                <a:lnTo>
                  <a:pt x="1450" y="1788"/>
                </a:lnTo>
                <a:lnTo>
                  <a:pt x="1417" y="1788"/>
                </a:lnTo>
                <a:lnTo>
                  <a:pt x="1417" y="1710"/>
                </a:lnTo>
                <a:lnTo>
                  <a:pt x="1385" y="1710"/>
                </a:lnTo>
                <a:lnTo>
                  <a:pt x="1385" y="1633"/>
                </a:lnTo>
                <a:lnTo>
                  <a:pt x="1355" y="1633"/>
                </a:lnTo>
                <a:lnTo>
                  <a:pt x="1355" y="1555"/>
                </a:lnTo>
                <a:lnTo>
                  <a:pt x="1326" y="1555"/>
                </a:lnTo>
                <a:lnTo>
                  <a:pt x="1326" y="1477"/>
                </a:lnTo>
                <a:lnTo>
                  <a:pt x="1298" y="1477"/>
                </a:lnTo>
                <a:lnTo>
                  <a:pt x="1298" y="1399"/>
                </a:lnTo>
                <a:lnTo>
                  <a:pt x="1271" y="1399"/>
                </a:lnTo>
                <a:lnTo>
                  <a:pt x="1271" y="1322"/>
                </a:lnTo>
                <a:lnTo>
                  <a:pt x="1246" y="1322"/>
                </a:lnTo>
                <a:lnTo>
                  <a:pt x="1246" y="1244"/>
                </a:lnTo>
                <a:lnTo>
                  <a:pt x="1221" y="1244"/>
                </a:lnTo>
                <a:lnTo>
                  <a:pt x="1221" y="1166"/>
                </a:lnTo>
                <a:lnTo>
                  <a:pt x="1198" y="1166"/>
                </a:lnTo>
                <a:lnTo>
                  <a:pt x="1198" y="1088"/>
                </a:lnTo>
                <a:lnTo>
                  <a:pt x="1175" y="1088"/>
                </a:lnTo>
                <a:lnTo>
                  <a:pt x="1175" y="1011"/>
                </a:lnTo>
                <a:lnTo>
                  <a:pt x="1153" y="1011"/>
                </a:lnTo>
                <a:lnTo>
                  <a:pt x="1153" y="933"/>
                </a:lnTo>
                <a:lnTo>
                  <a:pt x="1132" y="933"/>
                </a:lnTo>
                <a:lnTo>
                  <a:pt x="1132" y="855"/>
                </a:lnTo>
                <a:lnTo>
                  <a:pt x="1112" y="855"/>
                </a:lnTo>
                <a:lnTo>
                  <a:pt x="1112" y="777"/>
                </a:lnTo>
                <a:lnTo>
                  <a:pt x="1092" y="777"/>
                </a:lnTo>
                <a:lnTo>
                  <a:pt x="1092" y="699"/>
                </a:lnTo>
                <a:lnTo>
                  <a:pt x="1073" y="699"/>
                </a:lnTo>
                <a:lnTo>
                  <a:pt x="1073" y="622"/>
                </a:lnTo>
                <a:lnTo>
                  <a:pt x="1055" y="622"/>
                </a:lnTo>
                <a:lnTo>
                  <a:pt x="1055" y="544"/>
                </a:lnTo>
                <a:lnTo>
                  <a:pt x="1037" y="544"/>
                </a:lnTo>
                <a:lnTo>
                  <a:pt x="1037" y="466"/>
                </a:lnTo>
                <a:lnTo>
                  <a:pt x="1020" y="466"/>
                </a:lnTo>
                <a:lnTo>
                  <a:pt x="1020" y="388"/>
                </a:lnTo>
                <a:lnTo>
                  <a:pt x="1003" y="388"/>
                </a:lnTo>
                <a:lnTo>
                  <a:pt x="1003" y="311"/>
                </a:lnTo>
                <a:lnTo>
                  <a:pt x="987" y="311"/>
                </a:lnTo>
                <a:lnTo>
                  <a:pt x="987" y="233"/>
                </a:lnTo>
                <a:lnTo>
                  <a:pt x="972" y="233"/>
                </a:lnTo>
                <a:lnTo>
                  <a:pt x="972" y="155"/>
                </a:lnTo>
                <a:lnTo>
                  <a:pt x="957" y="155"/>
                </a:lnTo>
                <a:lnTo>
                  <a:pt x="957" y="77"/>
                </a:lnTo>
                <a:lnTo>
                  <a:pt x="942" y="77"/>
                </a:lnTo>
                <a:lnTo>
                  <a:pt x="942" y="0"/>
                </a:lnTo>
                <a:lnTo>
                  <a:pt x="0" y="0"/>
                </a:lnTo>
              </a:path>
            </a:pathLst>
          </a:custGeom>
          <a:noFill/>
          <a:ln w="381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7690" name="Rectangle 298"/>
          <p:cNvSpPr>
            <a:spLocks noChangeArrowheads="1"/>
          </p:cNvSpPr>
          <p:nvPr/>
        </p:nvSpPr>
        <p:spPr bwMode="auto">
          <a:xfrm>
            <a:off x="7115175" y="5473700"/>
            <a:ext cx="571500" cy="427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ctr" eaLnBrk="1" hangingPunct="1"/>
            <a:r>
              <a:rPr lang="en-US" altLang="en-US" sz="2800" i="1">
                <a:latin typeface="Times New Roman" panose="02020603050405020304" pitchFamily="18" charset="0"/>
              </a:rPr>
              <a:t>Koc</a:t>
            </a:r>
          </a:p>
        </p:txBody>
      </p:sp>
      <p:sp>
        <p:nvSpPr>
          <p:cNvPr id="187691" name="Rectangle 299"/>
          <p:cNvSpPr>
            <a:spLocks noChangeArrowheads="1"/>
          </p:cNvSpPr>
          <p:nvPr/>
        </p:nvSpPr>
        <p:spPr bwMode="auto">
          <a:xfrm>
            <a:off x="6996113" y="6477000"/>
            <a:ext cx="598487"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ctr" eaLnBrk="1" hangingPunct="1"/>
            <a:r>
              <a:rPr lang="en-US" altLang="en-US" sz="1600">
                <a:latin typeface="Times New Roman" panose="02020603050405020304" pitchFamily="18" charset="0"/>
              </a:rPr>
              <a:t>m</a:t>
            </a:r>
            <a:r>
              <a:rPr lang="en-US" altLang="en-US" sz="1600" baseline="30000">
                <a:latin typeface="Times New Roman" panose="02020603050405020304" pitchFamily="18" charset="0"/>
              </a:rPr>
              <a:t>3</a:t>
            </a:r>
            <a:r>
              <a:rPr lang="en-US" altLang="en-US" sz="1600">
                <a:latin typeface="Times New Roman" panose="02020603050405020304" pitchFamily="18" charset="0"/>
              </a:rPr>
              <a:t> kg</a:t>
            </a:r>
            <a:r>
              <a:rPr lang="en-US" altLang="en-US" sz="1600" baseline="30000">
                <a:latin typeface="Times New Roman" panose="02020603050405020304" pitchFamily="18" charset="0"/>
              </a:rPr>
              <a:t>-1</a:t>
            </a:r>
          </a:p>
        </p:txBody>
      </p:sp>
      <p:sp>
        <p:nvSpPr>
          <p:cNvPr id="187692" name="Line 300"/>
          <p:cNvSpPr>
            <a:spLocks noChangeShapeType="1"/>
          </p:cNvSpPr>
          <p:nvPr/>
        </p:nvSpPr>
        <p:spPr bwMode="auto">
          <a:xfrm>
            <a:off x="5184775" y="3871913"/>
            <a:ext cx="1390650" cy="158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693" name="Line 301"/>
          <p:cNvSpPr>
            <a:spLocks noChangeShapeType="1"/>
          </p:cNvSpPr>
          <p:nvPr/>
        </p:nvSpPr>
        <p:spPr bwMode="auto">
          <a:xfrm>
            <a:off x="5184775" y="3871913"/>
            <a:ext cx="1588" cy="3651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694" name="Line 302"/>
          <p:cNvSpPr>
            <a:spLocks noChangeShapeType="1"/>
          </p:cNvSpPr>
          <p:nvPr/>
        </p:nvSpPr>
        <p:spPr bwMode="auto">
          <a:xfrm>
            <a:off x="5184775" y="3871913"/>
            <a:ext cx="1588" cy="6191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695" name="Rectangle 303"/>
          <p:cNvSpPr>
            <a:spLocks noChangeArrowheads="1"/>
          </p:cNvSpPr>
          <p:nvPr/>
        </p:nvSpPr>
        <p:spPr bwMode="auto">
          <a:xfrm>
            <a:off x="5133975" y="3933825"/>
            <a:ext cx="1016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ctr" eaLnBrk="1" hangingPunct="1"/>
            <a:r>
              <a:rPr lang="en-US" altLang="en-US" sz="1600">
                <a:latin typeface="Times New Roman" panose="02020603050405020304" pitchFamily="18" charset="0"/>
              </a:rPr>
              <a:t>0</a:t>
            </a:r>
          </a:p>
        </p:txBody>
      </p:sp>
      <p:sp>
        <p:nvSpPr>
          <p:cNvPr id="187696" name="Line 304"/>
          <p:cNvSpPr>
            <a:spLocks noChangeShapeType="1"/>
          </p:cNvSpPr>
          <p:nvPr/>
        </p:nvSpPr>
        <p:spPr bwMode="auto">
          <a:xfrm>
            <a:off x="5219700" y="3871913"/>
            <a:ext cx="1588" cy="3651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697" name="Line 305"/>
          <p:cNvSpPr>
            <a:spLocks noChangeShapeType="1"/>
          </p:cNvSpPr>
          <p:nvPr/>
        </p:nvSpPr>
        <p:spPr bwMode="auto">
          <a:xfrm>
            <a:off x="5254625" y="3871913"/>
            <a:ext cx="1588" cy="3651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698" name="Line 306"/>
          <p:cNvSpPr>
            <a:spLocks noChangeShapeType="1"/>
          </p:cNvSpPr>
          <p:nvPr/>
        </p:nvSpPr>
        <p:spPr bwMode="auto">
          <a:xfrm>
            <a:off x="5289550" y="3871913"/>
            <a:ext cx="1588" cy="3651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699" name="Line 307"/>
          <p:cNvSpPr>
            <a:spLocks noChangeShapeType="1"/>
          </p:cNvSpPr>
          <p:nvPr/>
        </p:nvSpPr>
        <p:spPr bwMode="auto">
          <a:xfrm>
            <a:off x="5324475" y="3871913"/>
            <a:ext cx="1588" cy="3651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700" name="Line 308"/>
          <p:cNvSpPr>
            <a:spLocks noChangeShapeType="1"/>
          </p:cNvSpPr>
          <p:nvPr/>
        </p:nvSpPr>
        <p:spPr bwMode="auto">
          <a:xfrm>
            <a:off x="5357813" y="3871913"/>
            <a:ext cx="1587" cy="3651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701" name="Line 309"/>
          <p:cNvSpPr>
            <a:spLocks noChangeShapeType="1"/>
          </p:cNvSpPr>
          <p:nvPr/>
        </p:nvSpPr>
        <p:spPr bwMode="auto">
          <a:xfrm>
            <a:off x="5392738" y="3871913"/>
            <a:ext cx="1587" cy="3651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702" name="Line 310"/>
          <p:cNvSpPr>
            <a:spLocks noChangeShapeType="1"/>
          </p:cNvSpPr>
          <p:nvPr/>
        </p:nvSpPr>
        <p:spPr bwMode="auto">
          <a:xfrm>
            <a:off x="5427663" y="3871913"/>
            <a:ext cx="1587" cy="3651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703" name="Line 311"/>
          <p:cNvSpPr>
            <a:spLocks noChangeShapeType="1"/>
          </p:cNvSpPr>
          <p:nvPr/>
        </p:nvSpPr>
        <p:spPr bwMode="auto">
          <a:xfrm>
            <a:off x="5462588" y="3871913"/>
            <a:ext cx="1587" cy="3651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704" name="Line 312"/>
          <p:cNvSpPr>
            <a:spLocks noChangeShapeType="1"/>
          </p:cNvSpPr>
          <p:nvPr/>
        </p:nvSpPr>
        <p:spPr bwMode="auto">
          <a:xfrm>
            <a:off x="5497513" y="3871913"/>
            <a:ext cx="1587" cy="3651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705" name="Line 313"/>
          <p:cNvSpPr>
            <a:spLocks noChangeShapeType="1"/>
          </p:cNvSpPr>
          <p:nvPr/>
        </p:nvSpPr>
        <p:spPr bwMode="auto">
          <a:xfrm>
            <a:off x="5532438" y="3871913"/>
            <a:ext cx="1587" cy="3651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706" name="Line 314"/>
          <p:cNvSpPr>
            <a:spLocks noChangeShapeType="1"/>
          </p:cNvSpPr>
          <p:nvPr/>
        </p:nvSpPr>
        <p:spPr bwMode="auto">
          <a:xfrm>
            <a:off x="5532438" y="3871913"/>
            <a:ext cx="1587" cy="6191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707" name="Line 315"/>
          <p:cNvSpPr>
            <a:spLocks noChangeShapeType="1"/>
          </p:cNvSpPr>
          <p:nvPr/>
        </p:nvSpPr>
        <p:spPr bwMode="auto">
          <a:xfrm>
            <a:off x="5567363" y="3871913"/>
            <a:ext cx="1587" cy="3651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708" name="Line 316"/>
          <p:cNvSpPr>
            <a:spLocks noChangeShapeType="1"/>
          </p:cNvSpPr>
          <p:nvPr/>
        </p:nvSpPr>
        <p:spPr bwMode="auto">
          <a:xfrm>
            <a:off x="5602288" y="3871913"/>
            <a:ext cx="1587" cy="3651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709" name="Line 317"/>
          <p:cNvSpPr>
            <a:spLocks noChangeShapeType="1"/>
          </p:cNvSpPr>
          <p:nvPr/>
        </p:nvSpPr>
        <p:spPr bwMode="auto">
          <a:xfrm>
            <a:off x="5637213" y="3871913"/>
            <a:ext cx="1587" cy="3651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710" name="Line 318"/>
          <p:cNvSpPr>
            <a:spLocks noChangeShapeType="1"/>
          </p:cNvSpPr>
          <p:nvPr/>
        </p:nvSpPr>
        <p:spPr bwMode="auto">
          <a:xfrm>
            <a:off x="5672138" y="3871913"/>
            <a:ext cx="1587" cy="3651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711" name="Line 319"/>
          <p:cNvSpPr>
            <a:spLocks noChangeShapeType="1"/>
          </p:cNvSpPr>
          <p:nvPr/>
        </p:nvSpPr>
        <p:spPr bwMode="auto">
          <a:xfrm>
            <a:off x="5705475" y="3871913"/>
            <a:ext cx="1588" cy="3651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712" name="Line 320"/>
          <p:cNvSpPr>
            <a:spLocks noChangeShapeType="1"/>
          </p:cNvSpPr>
          <p:nvPr/>
        </p:nvSpPr>
        <p:spPr bwMode="auto">
          <a:xfrm>
            <a:off x="5740400" y="3871913"/>
            <a:ext cx="1588" cy="3651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713" name="Line 321"/>
          <p:cNvSpPr>
            <a:spLocks noChangeShapeType="1"/>
          </p:cNvSpPr>
          <p:nvPr/>
        </p:nvSpPr>
        <p:spPr bwMode="auto">
          <a:xfrm>
            <a:off x="5775325" y="3871913"/>
            <a:ext cx="1588" cy="3651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714" name="Line 322"/>
          <p:cNvSpPr>
            <a:spLocks noChangeShapeType="1"/>
          </p:cNvSpPr>
          <p:nvPr/>
        </p:nvSpPr>
        <p:spPr bwMode="auto">
          <a:xfrm>
            <a:off x="5810250" y="3871913"/>
            <a:ext cx="1588" cy="3651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715" name="Line 323"/>
          <p:cNvSpPr>
            <a:spLocks noChangeShapeType="1"/>
          </p:cNvSpPr>
          <p:nvPr/>
        </p:nvSpPr>
        <p:spPr bwMode="auto">
          <a:xfrm>
            <a:off x="5845175" y="3871913"/>
            <a:ext cx="1588" cy="3651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716" name="Line 324"/>
          <p:cNvSpPr>
            <a:spLocks noChangeShapeType="1"/>
          </p:cNvSpPr>
          <p:nvPr/>
        </p:nvSpPr>
        <p:spPr bwMode="auto">
          <a:xfrm>
            <a:off x="5880100" y="3871913"/>
            <a:ext cx="1588" cy="3651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717" name="Line 325"/>
          <p:cNvSpPr>
            <a:spLocks noChangeShapeType="1"/>
          </p:cNvSpPr>
          <p:nvPr/>
        </p:nvSpPr>
        <p:spPr bwMode="auto">
          <a:xfrm>
            <a:off x="5880100" y="3871913"/>
            <a:ext cx="1588" cy="6191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718" name="Rectangle 326"/>
          <p:cNvSpPr>
            <a:spLocks noChangeArrowheads="1"/>
          </p:cNvSpPr>
          <p:nvPr/>
        </p:nvSpPr>
        <p:spPr bwMode="auto">
          <a:xfrm>
            <a:off x="5676900" y="3933825"/>
            <a:ext cx="4064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ctr" eaLnBrk="1" hangingPunct="1"/>
            <a:r>
              <a:rPr lang="en-US" altLang="en-US" sz="1600">
                <a:latin typeface="Times New Roman" panose="02020603050405020304" pitchFamily="18" charset="0"/>
              </a:rPr>
              <a:t>2000</a:t>
            </a:r>
          </a:p>
        </p:txBody>
      </p:sp>
      <p:sp>
        <p:nvSpPr>
          <p:cNvPr id="187719" name="Line 327"/>
          <p:cNvSpPr>
            <a:spLocks noChangeShapeType="1"/>
          </p:cNvSpPr>
          <p:nvPr/>
        </p:nvSpPr>
        <p:spPr bwMode="auto">
          <a:xfrm>
            <a:off x="5915025" y="3871913"/>
            <a:ext cx="1588" cy="3651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720" name="Line 328"/>
          <p:cNvSpPr>
            <a:spLocks noChangeShapeType="1"/>
          </p:cNvSpPr>
          <p:nvPr/>
        </p:nvSpPr>
        <p:spPr bwMode="auto">
          <a:xfrm>
            <a:off x="5949950" y="3871913"/>
            <a:ext cx="1588" cy="3651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721" name="Line 329"/>
          <p:cNvSpPr>
            <a:spLocks noChangeShapeType="1"/>
          </p:cNvSpPr>
          <p:nvPr/>
        </p:nvSpPr>
        <p:spPr bwMode="auto">
          <a:xfrm>
            <a:off x="5984875" y="3871913"/>
            <a:ext cx="1588" cy="3651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722" name="Line 330"/>
          <p:cNvSpPr>
            <a:spLocks noChangeShapeType="1"/>
          </p:cNvSpPr>
          <p:nvPr/>
        </p:nvSpPr>
        <p:spPr bwMode="auto">
          <a:xfrm>
            <a:off x="6019800" y="3871913"/>
            <a:ext cx="1588" cy="3651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723" name="Line 331"/>
          <p:cNvSpPr>
            <a:spLocks noChangeShapeType="1"/>
          </p:cNvSpPr>
          <p:nvPr/>
        </p:nvSpPr>
        <p:spPr bwMode="auto">
          <a:xfrm>
            <a:off x="6053138" y="3871913"/>
            <a:ext cx="1587" cy="3651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724" name="Line 332"/>
          <p:cNvSpPr>
            <a:spLocks noChangeShapeType="1"/>
          </p:cNvSpPr>
          <p:nvPr/>
        </p:nvSpPr>
        <p:spPr bwMode="auto">
          <a:xfrm>
            <a:off x="6088063" y="3871913"/>
            <a:ext cx="1587" cy="3651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725" name="Line 333"/>
          <p:cNvSpPr>
            <a:spLocks noChangeShapeType="1"/>
          </p:cNvSpPr>
          <p:nvPr/>
        </p:nvSpPr>
        <p:spPr bwMode="auto">
          <a:xfrm>
            <a:off x="6122988" y="3871913"/>
            <a:ext cx="1587" cy="3651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726" name="Line 334"/>
          <p:cNvSpPr>
            <a:spLocks noChangeShapeType="1"/>
          </p:cNvSpPr>
          <p:nvPr/>
        </p:nvSpPr>
        <p:spPr bwMode="auto">
          <a:xfrm>
            <a:off x="6157913" y="3871913"/>
            <a:ext cx="1587" cy="3651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727" name="Line 335"/>
          <p:cNvSpPr>
            <a:spLocks noChangeShapeType="1"/>
          </p:cNvSpPr>
          <p:nvPr/>
        </p:nvSpPr>
        <p:spPr bwMode="auto">
          <a:xfrm>
            <a:off x="6192838" y="3871913"/>
            <a:ext cx="1587" cy="3651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728" name="Line 336"/>
          <p:cNvSpPr>
            <a:spLocks noChangeShapeType="1"/>
          </p:cNvSpPr>
          <p:nvPr/>
        </p:nvSpPr>
        <p:spPr bwMode="auto">
          <a:xfrm>
            <a:off x="6227763" y="3871913"/>
            <a:ext cx="1587" cy="3651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729" name="Line 337"/>
          <p:cNvSpPr>
            <a:spLocks noChangeShapeType="1"/>
          </p:cNvSpPr>
          <p:nvPr/>
        </p:nvSpPr>
        <p:spPr bwMode="auto">
          <a:xfrm>
            <a:off x="6227763" y="3871913"/>
            <a:ext cx="1587" cy="6191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730" name="Line 338"/>
          <p:cNvSpPr>
            <a:spLocks noChangeShapeType="1"/>
          </p:cNvSpPr>
          <p:nvPr/>
        </p:nvSpPr>
        <p:spPr bwMode="auto">
          <a:xfrm>
            <a:off x="6262688" y="3871913"/>
            <a:ext cx="1587" cy="3651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731" name="Line 339"/>
          <p:cNvSpPr>
            <a:spLocks noChangeShapeType="1"/>
          </p:cNvSpPr>
          <p:nvPr/>
        </p:nvSpPr>
        <p:spPr bwMode="auto">
          <a:xfrm>
            <a:off x="6297613" y="3871913"/>
            <a:ext cx="1587" cy="3651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732" name="Line 340"/>
          <p:cNvSpPr>
            <a:spLocks noChangeShapeType="1"/>
          </p:cNvSpPr>
          <p:nvPr/>
        </p:nvSpPr>
        <p:spPr bwMode="auto">
          <a:xfrm>
            <a:off x="6332538" y="3871913"/>
            <a:ext cx="1587" cy="3651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733" name="Line 341"/>
          <p:cNvSpPr>
            <a:spLocks noChangeShapeType="1"/>
          </p:cNvSpPr>
          <p:nvPr/>
        </p:nvSpPr>
        <p:spPr bwMode="auto">
          <a:xfrm>
            <a:off x="6365875" y="3871913"/>
            <a:ext cx="1588" cy="3651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734" name="Line 342"/>
          <p:cNvSpPr>
            <a:spLocks noChangeShapeType="1"/>
          </p:cNvSpPr>
          <p:nvPr/>
        </p:nvSpPr>
        <p:spPr bwMode="auto">
          <a:xfrm>
            <a:off x="6400800" y="3871913"/>
            <a:ext cx="1588" cy="3651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735" name="Line 343"/>
          <p:cNvSpPr>
            <a:spLocks noChangeShapeType="1"/>
          </p:cNvSpPr>
          <p:nvPr/>
        </p:nvSpPr>
        <p:spPr bwMode="auto">
          <a:xfrm>
            <a:off x="6435725" y="3871913"/>
            <a:ext cx="1588" cy="3651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736" name="Line 344"/>
          <p:cNvSpPr>
            <a:spLocks noChangeShapeType="1"/>
          </p:cNvSpPr>
          <p:nvPr/>
        </p:nvSpPr>
        <p:spPr bwMode="auto">
          <a:xfrm>
            <a:off x="6470650" y="3871913"/>
            <a:ext cx="1588" cy="3651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737" name="Line 345"/>
          <p:cNvSpPr>
            <a:spLocks noChangeShapeType="1"/>
          </p:cNvSpPr>
          <p:nvPr/>
        </p:nvSpPr>
        <p:spPr bwMode="auto">
          <a:xfrm>
            <a:off x="6505575" y="3871913"/>
            <a:ext cx="1588" cy="3651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738" name="Line 346"/>
          <p:cNvSpPr>
            <a:spLocks noChangeShapeType="1"/>
          </p:cNvSpPr>
          <p:nvPr/>
        </p:nvSpPr>
        <p:spPr bwMode="auto">
          <a:xfrm>
            <a:off x="6540500" y="3871913"/>
            <a:ext cx="1588" cy="3651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739" name="Line 347"/>
          <p:cNvSpPr>
            <a:spLocks noChangeShapeType="1"/>
          </p:cNvSpPr>
          <p:nvPr/>
        </p:nvSpPr>
        <p:spPr bwMode="auto">
          <a:xfrm>
            <a:off x="6575425" y="3871913"/>
            <a:ext cx="1588" cy="3651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740" name="Line 348"/>
          <p:cNvSpPr>
            <a:spLocks noChangeShapeType="1"/>
          </p:cNvSpPr>
          <p:nvPr/>
        </p:nvSpPr>
        <p:spPr bwMode="auto">
          <a:xfrm>
            <a:off x="6575425" y="3871913"/>
            <a:ext cx="1588" cy="6191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741" name="Rectangle 349"/>
          <p:cNvSpPr>
            <a:spLocks noChangeArrowheads="1"/>
          </p:cNvSpPr>
          <p:nvPr/>
        </p:nvSpPr>
        <p:spPr bwMode="auto">
          <a:xfrm>
            <a:off x="6372225" y="3933825"/>
            <a:ext cx="4064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ctr" eaLnBrk="1" hangingPunct="1"/>
            <a:r>
              <a:rPr lang="en-US" altLang="en-US" sz="1600">
                <a:latin typeface="Times New Roman" panose="02020603050405020304" pitchFamily="18" charset="0"/>
              </a:rPr>
              <a:t>4000</a:t>
            </a:r>
          </a:p>
        </p:txBody>
      </p:sp>
      <p:sp>
        <p:nvSpPr>
          <p:cNvPr id="187742" name="Line 350"/>
          <p:cNvSpPr>
            <a:spLocks noChangeShapeType="1"/>
          </p:cNvSpPr>
          <p:nvPr/>
        </p:nvSpPr>
        <p:spPr bwMode="auto">
          <a:xfrm flipV="1">
            <a:off x="5184775" y="2551113"/>
            <a:ext cx="1588" cy="132080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743" name="Line 351"/>
          <p:cNvSpPr>
            <a:spLocks noChangeShapeType="1"/>
          </p:cNvSpPr>
          <p:nvPr/>
        </p:nvSpPr>
        <p:spPr bwMode="auto">
          <a:xfrm flipH="1">
            <a:off x="5132388" y="3871913"/>
            <a:ext cx="52387" cy="158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744" name="Line 352"/>
          <p:cNvSpPr>
            <a:spLocks noChangeShapeType="1"/>
          </p:cNvSpPr>
          <p:nvPr/>
        </p:nvSpPr>
        <p:spPr bwMode="auto">
          <a:xfrm flipH="1">
            <a:off x="5119688" y="3871913"/>
            <a:ext cx="65087" cy="158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745" name="Rectangle 353"/>
          <p:cNvSpPr>
            <a:spLocks noChangeArrowheads="1"/>
          </p:cNvSpPr>
          <p:nvPr/>
        </p:nvSpPr>
        <p:spPr bwMode="auto">
          <a:xfrm>
            <a:off x="4992688" y="3757613"/>
            <a:ext cx="1016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ctr" eaLnBrk="1" hangingPunct="1"/>
            <a:r>
              <a:rPr lang="en-US" altLang="en-US" sz="1600">
                <a:latin typeface="Times New Roman" panose="02020603050405020304" pitchFamily="18" charset="0"/>
              </a:rPr>
              <a:t>0</a:t>
            </a:r>
          </a:p>
        </p:txBody>
      </p:sp>
      <p:sp>
        <p:nvSpPr>
          <p:cNvPr id="187746" name="Line 354"/>
          <p:cNvSpPr>
            <a:spLocks noChangeShapeType="1"/>
          </p:cNvSpPr>
          <p:nvPr/>
        </p:nvSpPr>
        <p:spPr bwMode="auto">
          <a:xfrm flipH="1">
            <a:off x="5132388" y="3740150"/>
            <a:ext cx="52387" cy="1588"/>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747" name="Line 355"/>
          <p:cNvSpPr>
            <a:spLocks noChangeShapeType="1"/>
          </p:cNvSpPr>
          <p:nvPr/>
        </p:nvSpPr>
        <p:spPr bwMode="auto">
          <a:xfrm flipH="1">
            <a:off x="5132388" y="3606800"/>
            <a:ext cx="52387" cy="1588"/>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748" name="Line 356"/>
          <p:cNvSpPr>
            <a:spLocks noChangeShapeType="1"/>
          </p:cNvSpPr>
          <p:nvPr/>
        </p:nvSpPr>
        <p:spPr bwMode="auto">
          <a:xfrm flipH="1">
            <a:off x="5132388" y="3475038"/>
            <a:ext cx="52387" cy="158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749" name="Line 357"/>
          <p:cNvSpPr>
            <a:spLocks noChangeShapeType="1"/>
          </p:cNvSpPr>
          <p:nvPr/>
        </p:nvSpPr>
        <p:spPr bwMode="auto">
          <a:xfrm flipH="1">
            <a:off x="5132388" y="3343275"/>
            <a:ext cx="52387" cy="1588"/>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750" name="Line 358"/>
          <p:cNvSpPr>
            <a:spLocks noChangeShapeType="1"/>
          </p:cNvSpPr>
          <p:nvPr/>
        </p:nvSpPr>
        <p:spPr bwMode="auto">
          <a:xfrm flipH="1">
            <a:off x="5132388" y="3211513"/>
            <a:ext cx="52387" cy="158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751" name="Line 359"/>
          <p:cNvSpPr>
            <a:spLocks noChangeShapeType="1"/>
          </p:cNvSpPr>
          <p:nvPr/>
        </p:nvSpPr>
        <p:spPr bwMode="auto">
          <a:xfrm flipH="1">
            <a:off x="5119688" y="3211513"/>
            <a:ext cx="65087" cy="158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752" name="Line 360"/>
          <p:cNvSpPr>
            <a:spLocks noChangeShapeType="1"/>
          </p:cNvSpPr>
          <p:nvPr/>
        </p:nvSpPr>
        <p:spPr bwMode="auto">
          <a:xfrm flipH="1">
            <a:off x="5132388" y="3079750"/>
            <a:ext cx="52387" cy="1588"/>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753" name="Line 361"/>
          <p:cNvSpPr>
            <a:spLocks noChangeShapeType="1"/>
          </p:cNvSpPr>
          <p:nvPr/>
        </p:nvSpPr>
        <p:spPr bwMode="auto">
          <a:xfrm flipH="1">
            <a:off x="5132388" y="2947988"/>
            <a:ext cx="52387" cy="158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754" name="Line 362"/>
          <p:cNvSpPr>
            <a:spLocks noChangeShapeType="1"/>
          </p:cNvSpPr>
          <p:nvPr/>
        </p:nvSpPr>
        <p:spPr bwMode="auto">
          <a:xfrm flipH="1">
            <a:off x="5132388" y="2816225"/>
            <a:ext cx="52387" cy="1588"/>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755" name="Line 363"/>
          <p:cNvSpPr>
            <a:spLocks noChangeShapeType="1"/>
          </p:cNvSpPr>
          <p:nvPr/>
        </p:nvSpPr>
        <p:spPr bwMode="auto">
          <a:xfrm flipH="1">
            <a:off x="5132388" y="2682875"/>
            <a:ext cx="52387" cy="1588"/>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756" name="Line 364"/>
          <p:cNvSpPr>
            <a:spLocks noChangeShapeType="1"/>
          </p:cNvSpPr>
          <p:nvPr/>
        </p:nvSpPr>
        <p:spPr bwMode="auto">
          <a:xfrm flipH="1">
            <a:off x="5132388" y="2551113"/>
            <a:ext cx="52387" cy="158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757" name="Line 365"/>
          <p:cNvSpPr>
            <a:spLocks noChangeShapeType="1"/>
          </p:cNvSpPr>
          <p:nvPr/>
        </p:nvSpPr>
        <p:spPr bwMode="auto">
          <a:xfrm flipH="1">
            <a:off x="5119688" y="2551113"/>
            <a:ext cx="65087" cy="158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758" name="Rectangle 366"/>
          <p:cNvSpPr>
            <a:spLocks noChangeArrowheads="1"/>
          </p:cNvSpPr>
          <p:nvPr/>
        </p:nvSpPr>
        <p:spPr bwMode="auto">
          <a:xfrm>
            <a:off x="4992688" y="2438400"/>
            <a:ext cx="1016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ctr" eaLnBrk="1" hangingPunct="1"/>
            <a:r>
              <a:rPr lang="en-US" altLang="en-US" sz="1600">
                <a:latin typeface="Times New Roman" panose="02020603050405020304" pitchFamily="18" charset="0"/>
              </a:rPr>
              <a:t>1</a:t>
            </a:r>
          </a:p>
        </p:txBody>
      </p:sp>
      <p:sp>
        <p:nvSpPr>
          <p:cNvPr id="187759" name="Freeform 367"/>
          <p:cNvSpPr>
            <a:spLocks/>
          </p:cNvSpPr>
          <p:nvPr/>
        </p:nvSpPr>
        <p:spPr bwMode="auto">
          <a:xfrm flipV="1">
            <a:off x="5289550" y="2551113"/>
            <a:ext cx="938213" cy="1320800"/>
          </a:xfrm>
          <a:custGeom>
            <a:avLst/>
            <a:gdLst>
              <a:gd name="T0" fmla="*/ 0 w 4583"/>
              <a:gd name="T1" fmla="*/ 2147483647 h 7777"/>
              <a:gd name="T2" fmla="*/ 0 w 4583"/>
              <a:gd name="T3" fmla="*/ 2147483647 h 7777"/>
              <a:gd name="T4" fmla="*/ 0 w 4583"/>
              <a:gd name="T5" fmla="*/ 2147483647 h 7777"/>
              <a:gd name="T6" fmla="*/ 0 w 4583"/>
              <a:gd name="T7" fmla="*/ 2147483647 h 7777"/>
              <a:gd name="T8" fmla="*/ 0 w 4583"/>
              <a:gd name="T9" fmla="*/ 2147483647 h 7777"/>
              <a:gd name="T10" fmla="*/ 0 w 4583"/>
              <a:gd name="T11" fmla="*/ 2147483647 h 7777"/>
              <a:gd name="T12" fmla="*/ 0 w 4583"/>
              <a:gd name="T13" fmla="*/ 2147483647 h 7777"/>
              <a:gd name="T14" fmla="*/ 0 w 4583"/>
              <a:gd name="T15" fmla="*/ 2147483647 h 7777"/>
              <a:gd name="T16" fmla="*/ 0 w 4583"/>
              <a:gd name="T17" fmla="*/ 2147483647 h 7777"/>
              <a:gd name="T18" fmla="*/ 0 w 4583"/>
              <a:gd name="T19" fmla="*/ 2147483647 h 7777"/>
              <a:gd name="T20" fmla="*/ 0 w 4583"/>
              <a:gd name="T21" fmla="*/ 2147483647 h 7777"/>
              <a:gd name="T22" fmla="*/ 0 w 4583"/>
              <a:gd name="T23" fmla="*/ 2147483647 h 7777"/>
              <a:gd name="T24" fmla="*/ 0 w 4583"/>
              <a:gd name="T25" fmla="*/ 2147483647 h 7777"/>
              <a:gd name="T26" fmla="*/ 0 w 4583"/>
              <a:gd name="T27" fmla="*/ 2147483647 h 7777"/>
              <a:gd name="T28" fmla="*/ 0 w 4583"/>
              <a:gd name="T29" fmla="*/ 2147483647 h 7777"/>
              <a:gd name="T30" fmla="*/ 2147483647 w 4583"/>
              <a:gd name="T31" fmla="*/ 2147483647 h 7777"/>
              <a:gd name="T32" fmla="*/ 2147483647 w 4583"/>
              <a:gd name="T33" fmla="*/ 2147483647 h 7777"/>
              <a:gd name="T34" fmla="*/ 2147483647 w 4583"/>
              <a:gd name="T35" fmla="*/ 2147483647 h 7777"/>
              <a:gd name="T36" fmla="*/ 2147483647 w 4583"/>
              <a:gd name="T37" fmla="*/ 2147483647 h 7777"/>
              <a:gd name="T38" fmla="*/ 2147483647 w 4583"/>
              <a:gd name="T39" fmla="*/ 2147483647 h 7777"/>
              <a:gd name="T40" fmla="*/ 2147483647 w 4583"/>
              <a:gd name="T41" fmla="*/ 2147483647 h 7777"/>
              <a:gd name="T42" fmla="*/ 2147483647 w 4583"/>
              <a:gd name="T43" fmla="*/ 2147483647 h 7777"/>
              <a:gd name="T44" fmla="*/ 2147483647 w 4583"/>
              <a:gd name="T45" fmla="*/ 2147483647 h 7777"/>
              <a:gd name="T46" fmla="*/ 2147483647 w 4583"/>
              <a:gd name="T47" fmla="*/ 2147483647 h 7777"/>
              <a:gd name="T48" fmla="*/ 2147483647 w 4583"/>
              <a:gd name="T49" fmla="*/ 2147483647 h 7777"/>
              <a:gd name="T50" fmla="*/ 2147483647 w 4583"/>
              <a:gd name="T51" fmla="*/ 2147483647 h 7777"/>
              <a:gd name="T52" fmla="*/ 2147483647 w 4583"/>
              <a:gd name="T53" fmla="*/ 2147483647 h 7777"/>
              <a:gd name="T54" fmla="*/ 2147483647 w 4583"/>
              <a:gd name="T55" fmla="*/ 2147483647 h 7777"/>
              <a:gd name="T56" fmla="*/ 2147483647 w 4583"/>
              <a:gd name="T57" fmla="*/ 2147483647 h 7777"/>
              <a:gd name="T58" fmla="*/ 2147483647 w 4583"/>
              <a:gd name="T59" fmla="*/ 2147483647 h 7777"/>
              <a:gd name="T60" fmla="*/ 2147483647 w 4583"/>
              <a:gd name="T61" fmla="*/ 2147483647 h 7777"/>
              <a:gd name="T62" fmla="*/ 2147483647 w 4583"/>
              <a:gd name="T63" fmla="*/ 2147483647 h 7777"/>
              <a:gd name="T64" fmla="*/ 2147483647 w 4583"/>
              <a:gd name="T65" fmla="*/ 2147483647 h 7777"/>
              <a:gd name="T66" fmla="*/ 2147483647 w 4583"/>
              <a:gd name="T67" fmla="*/ 2147483647 h 7777"/>
              <a:gd name="T68" fmla="*/ 2147483647 w 4583"/>
              <a:gd name="T69" fmla="*/ 2147483647 h 7777"/>
              <a:gd name="T70" fmla="*/ 2147483647 w 4583"/>
              <a:gd name="T71" fmla="*/ 2147483647 h 7777"/>
              <a:gd name="T72" fmla="*/ 2147483647 w 4583"/>
              <a:gd name="T73" fmla="*/ 2147483647 h 7777"/>
              <a:gd name="T74" fmla="*/ 2147483647 w 4583"/>
              <a:gd name="T75" fmla="*/ 2147483647 h 7777"/>
              <a:gd name="T76" fmla="*/ 2147483647 w 4583"/>
              <a:gd name="T77" fmla="*/ 2147483647 h 7777"/>
              <a:gd name="T78" fmla="*/ 2147483647 w 4583"/>
              <a:gd name="T79" fmla="*/ 2147483647 h 7777"/>
              <a:gd name="T80" fmla="*/ 2147483647 w 4583"/>
              <a:gd name="T81" fmla="*/ 2147483647 h 7777"/>
              <a:gd name="T82" fmla="*/ 2147483647 w 4583"/>
              <a:gd name="T83" fmla="*/ 2147483647 h 7777"/>
              <a:gd name="T84" fmla="*/ 2147483647 w 4583"/>
              <a:gd name="T85" fmla="*/ 2147483647 h 7777"/>
              <a:gd name="T86" fmla="*/ 2147483647 w 4583"/>
              <a:gd name="T87" fmla="*/ 2147483647 h 7777"/>
              <a:gd name="T88" fmla="*/ 2147483647 w 4583"/>
              <a:gd name="T89" fmla="*/ 2147483647 h 7777"/>
              <a:gd name="T90" fmla="*/ 2147483647 w 4583"/>
              <a:gd name="T91" fmla="*/ 2147483647 h 7777"/>
              <a:gd name="T92" fmla="*/ 2147483647 w 4583"/>
              <a:gd name="T93" fmla="*/ 2147483647 h 7777"/>
              <a:gd name="T94" fmla="*/ 2147483647 w 4583"/>
              <a:gd name="T95" fmla="*/ 2147483647 h 7777"/>
              <a:gd name="T96" fmla="*/ 2147483647 w 4583"/>
              <a:gd name="T97" fmla="*/ 2147483647 h 7777"/>
              <a:gd name="T98" fmla="*/ 2147483647 w 4583"/>
              <a:gd name="T99" fmla="*/ 2147483647 h 7777"/>
              <a:gd name="T100" fmla="*/ 2147483647 w 4583"/>
              <a:gd name="T101" fmla="*/ 2147483647 h 7777"/>
              <a:gd name="T102" fmla="*/ 2147483647 w 4583"/>
              <a:gd name="T103" fmla="*/ 2147483647 h 7777"/>
              <a:gd name="T104" fmla="*/ 2147483647 w 4583"/>
              <a:gd name="T105" fmla="*/ 2147483647 h 7777"/>
              <a:gd name="T106" fmla="*/ 2147483647 w 4583"/>
              <a:gd name="T107" fmla="*/ 2147483647 h 7777"/>
              <a:gd name="T108" fmla="*/ 2147483647 w 4583"/>
              <a:gd name="T109" fmla="*/ 2147483647 h 7777"/>
              <a:gd name="T110" fmla="*/ 2147483647 w 4583"/>
              <a:gd name="T111" fmla="*/ 2147483647 h 7777"/>
              <a:gd name="T112" fmla="*/ 2147483647 w 4583"/>
              <a:gd name="T113" fmla="*/ 2147483647 h 7777"/>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4583"/>
              <a:gd name="T172" fmla="*/ 0 h 7777"/>
              <a:gd name="T173" fmla="*/ 4583 w 4583"/>
              <a:gd name="T174" fmla="*/ 7777 h 7777"/>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4583" h="7777">
                <a:moveTo>
                  <a:pt x="0" y="0"/>
                </a:moveTo>
                <a:lnTo>
                  <a:pt x="0" y="0"/>
                </a:lnTo>
                <a:lnTo>
                  <a:pt x="0" y="77"/>
                </a:lnTo>
                <a:lnTo>
                  <a:pt x="0" y="155"/>
                </a:lnTo>
                <a:lnTo>
                  <a:pt x="0" y="233"/>
                </a:lnTo>
                <a:lnTo>
                  <a:pt x="0" y="311"/>
                </a:lnTo>
                <a:lnTo>
                  <a:pt x="0" y="388"/>
                </a:lnTo>
                <a:lnTo>
                  <a:pt x="0" y="466"/>
                </a:lnTo>
                <a:lnTo>
                  <a:pt x="0" y="544"/>
                </a:lnTo>
                <a:lnTo>
                  <a:pt x="0" y="622"/>
                </a:lnTo>
                <a:lnTo>
                  <a:pt x="0" y="699"/>
                </a:lnTo>
                <a:lnTo>
                  <a:pt x="0" y="777"/>
                </a:lnTo>
                <a:lnTo>
                  <a:pt x="0" y="855"/>
                </a:lnTo>
                <a:lnTo>
                  <a:pt x="0" y="933"/>
                </a:lnTo>
                <a:lnTo>
                  <a:pt x="0" y="1011"/>
                </a:lnTo>
                <a:lnTo>
                  <a:pt x="0" y="1088"/>
                </a:lnTo>
                <a:lnTo>
                  <a:pt x="0" y="1166"/>
                </a:lnTo>
                <a:lnTo>
                  <a:pt x="0" y="1244"/>
                </a:lnTo>
                <a:lnTo>
                  <a:pt x="0" y="1322"/>
                </a:lnTo>
                <a:lnTo>
                  <a:pt x="0" y="1399"/>
                </a:lnTo>
                <a:lnTo>
                  <a:pt x="0" y="1477"/>
                </a:lnTo>
                <a:lnTo>
                  <a:pt x="0" y="1555"/>
                </a:lnTo>
                <a:lnTo>
                  <a:pt x="0" y="1633"/>
                </a:lnTo>
                <a:lnTo>
                  <a:pt x="0" y="1710"/>
                </a:lnTo>
                <a:lnTo>
                  <a:pt x="0" y="1788"/>
                </a:lnTo>
                <a:lnTo>
                  <a:pt x="0" y="1866"/>
                </a:lnTo>
                <a:lnTo>
                  <a:pt x="0" y="1944"/>
                </a:lnTo>
                <a:lnTo>
                  <a:pt x="0" y="2022"/>
                </a:lnTo>
                <a:lnTo>
                  <a:pt x="0" y="2099"/>
                </a:lnTo>
                <a:lnTo>
                  <a:pt x="0" y="2177"/>
                </a:lnTo>
                <a:lnTo>
                  <a:pt x="0" y="2255"/>
                </a:lnTo>
                <a:lnTo>
                  <a:pt x="0" y="2333"/>
                </a:lnTo>
                <a:lnTo>
                  <a:pt x="0" y="2410"/>
                </a:lnTo>
                <a:lnTo>
                  <a:pt x="0" y="2488"/>
                </a:lnTo>
                <a:lnTo>
                  <a:pt x="0" y="2566"/>
                </a:lnTo>
                <a:lnTo>
                  <a:pt x="0" y="2644"/>
                </a:lnTo>
                <a:lnTo>
                  <a:pt x="0" y="2721"/>
                </a:lnTo>
                <a:lnTo>
                  <a:pt x="0" y="2799"/>
                </a:lnTo>
                <a:lnTo>
                  <a:pt x="0" y="2877"/>
                </a:lnTo>
                <a:lnTo>
                  <a:pt x="0" y="2955"/>
                </a:lnTo>
                <a:lnTo>
                  <a:pt x="0" y="3033"/>
                </a:lnTo>
                <a:lnTo>
                  <a:pt x="0" y="3110"/>
                </a:lnTo>
                <a:lnTo>
                  <a:pt x="0" y="3188"/>
                </a:lnTo>
                <a:lnTo>
                  <a:pt x="0" y="3266"/>
                </a:lnTo>
                <a:lnTo>
                  <a:pt x="0" y="3344"/>
                </a:lnTo>
                <a:lnTo>
                  <a:pt x="0" y="3421"/>
                </a:lnTo>
                <a:lnTo>
                  <a:pt x="0" y="3499"/>
                </a:lnTo>
                <a:lnTo>
                  <a:pt x="0" y="3577"/>
                </a:lnTo>
                <a:lnTo>
                  <a:pt x="0" y="3655"/>
                </a:lnTo>
                <a:lnTo>
                  <a:pt x="0" y="3732"/>
                </a:lnTo>
                <a:lnTo>
                  <a:pt x="0" y="3810"/>
                </a:lnTo>
                <a:lnTo>
                  <a:pt x="0" y="3888"/>
                </a:lnTo>
                <a:lnTo>
                  <a:pt x="0" y="3966"/>
                </a:lnTo>
                <a:lnTo>
                  <a:pt x="0" y="4044"/>
                </a:lnTo>
                <a:lnTo>
                  <a:pt x="0" y="4121"/>
                </a:lnTo>
                <a:lnTo>
                  <a:pt x="0" y="4199"/>
                </a:lnTo>
                <a:lnTo>
                  <a:pt x="13" y="4199"/>
                </a:lnTo>
                <a:lnTo>
                  <a:pt x="13" y="4277"/>
                </a:lnTo>
                <a:lnTo>
                  <a:pt x="36" y="4277"/>
                </a:lnTo>
                <a:lnTo>
                  <a:pt x="36" y="4355"/>
                </a:lnTo>
                <a:lnTo>
                  <a:pt x="59" y="4355"/>
                </a:lnTo>
                <a:lnTo>
                  <a:pt x="59" y="4432"/>
                </a:lnTo>
                <a:lnTo>
                  <a:pt x="82" y="4432"/>
                </a:lnTo>
                <a:lnTo>
                  <a:pt x="82" y="4510"/>
                </a:lnTo>
                <a:lnTo>
                  <a:pt x="105" y="4510"/>
                </a:lnTo>
                <a:lnTo>
                  <a:pt x="105" y="4588"/>
                </a:lnTo>
                <a:lnTo>
                  <a:pt x="127" y="4588"/>
                </a:lnTo>
                <a:lnTo>
                  <a:pt x="127" y="4666"/>
                </a:lnTo>
                <a:lnTo>
                  <a:pt x="148" y="4666"/>
                </a:lnTo>
                <a:lnTo>
                  <a:pt x="148" y="4743"/>
                </a:lnTo>
                <a:lnTo>
                  <a:pt x="170" y="4743"/>
                </a:lnTo>
                <a:lnTo>
                  <a:pt x="170" y="4821"/>
                </a:lnTo>
                <a:lnTo>
                  <a:pt x="191" y="4821"/>
                </a:lnTo>
                <a:lnTo>
                  <a:pt x="191" y="4899"/>
                </a:lnTo>
                <a:lnTo>
                  <a:pt x="212" y="4899"/>
                </a:lnTo>
                <a:lnTo>
                  <a:pt x="212" y="4977"/>
                </a:lnTo>
                <a:lnTo>
                  <a:pt x="233" y="4977"/>
                </a:lnTo>
                <a:lnTo>
                  <a:pt x="233" y="5055"/>
                </a:lnTo>
                <a:lnTo>
                  <a:pt x="254" y="5055"/>
                </a:lnTo>
                <a:lnTo>
                  <a:pt x="254" y="5132"/>
                </a:lnTo>
                <a:lnTo>
                  <a:pt x="274" y="5132"/>
                </a:lnTo>
                <a:lnTo>
                  <a:pt x="274" y="5210"/>
                </a:lnTo>
                <a:lnTo>
                  <a:pt x="295" y="5210"/>
                </a:lnTo>
                <a:lnTo>
                  <a:pt x="295" y="5288"/>
                </a:lnTo>
                <a:lnTo>
                  <a:pt x="315" y="5288"/>
                </a:lnTo>
                <a:lnTo>
                  <a:pt x="315" y="5366"/>
                </a:lnTo>
                <a:lnTo>
                  <a:pt x="335" y="5366"/>
                </a:lnTo>
                <a:lnTo>
                  <a:pt x="335" y="5443"/>
                </a:lnTo>
                <a:lnTo>
                  <a:pt x="355" y="5443"/>
                </a:lnTo>
                <a:lnTo>
                  <a:pt x="355" y="5521"/>
                </a:lnTo>
                <a:lnTo>
                  <a:pt x="374" y="5521"/>
                </a:lnTo>
                <a:lnTo>
                  <a:pt x="374" y="5599"/>
                </a:lnTo>
                <a:lnTo>
                  <a:pt x="394" y="5599"/>
                </a:lnTo>
                <a:lnTo>
                  <a:pt x="394" y="5677"/>
                </a:lnTo>
                <a:lnTo>
                  <a:pt x="414" y="5677"/>
                </a:lnTo>
                <a:lnTo>
                  <a:pt x="414" y="5754"/>
                </a:lnTo>
                <a:lnTo>
                  <a:pt x="433" y="5754"/>
                </a:lnTo>
                <a:lnTo>
                  <a:pt x="433" y="5832"/>
                </a:lnTo>
                <a:lnTo>
                  <a:pt x="453" y="5832"/>
                </a:lnTo>
                <a:lnTo>
                  <a:pt x="453" y="5910"/>
                </a:lnTo>
                <a:lnTo>
                  <a:pt x="473" y="5910"/>
                </a:lnTo>
                <a:lnTo>
                  <a:pt x="473" y="5988"/>
                </a:lnTo>
                <a:lnTo>
                  <a:pt x="492" y="5988"/>
                </a:lnTo>
                <a:lnTo>
                  <a:pt x="492" y="6066"/>
                </a:lnTo>
                <a:lnTo>
                  <a:pt x="512" y="6066"/>
                </a:lnTo>
                <a:lnTo>
                  <a:pt x="512" y="6143"/>
                </a:lnTo>
                <a:lnTo>
                  <a:pt x="532" y="6143"/>
                </a:lnTo>
                <a:lnTo>
                  <a:pt x="532" y="6221"/>
                </a:lnTo>
                <a:lnTo>
                  <a:pt x="551" y="6221"/>
                </a:lnTo>
                <a:lnTo>
                  <a:pt x="551" y="6299"/>
                </a:lnTo>
                <a:lnTo>
                  <a:pt x="571" y="6299"/>
                </a:lnTo>
                <a:lnTo>
                  <a:pt x="571" y="6377"/>
                </a:lnTo>
                <a:lnTo>
                  <a:pt x="592" y="6377"/>
                </a:lnTo>
                <a:lnTo>
                  <a:pt x="592" y="6454"/>
                </a:lnTo>
                <a:lnTo>
                  <a:pt x="612" y="6454"/>
                </a:lnTo>
                <a:lnTo>
                  <a:pt x="612" y="6532"/>
                </a:lnTo>
                <a:lnTo>
                  <a:pt x="632" y="6532"/>
                </a:lnTo>
                <a:lnTo>
                  <a:pt x="632" y="6610"/>
                </a:lnTo>
                <a:lnTo>
                  <a:pt x="653" y="6610"/>
                </a:lnTo>
                <a:lnTo>
                  <a:pt x="653" y="6688"/>
                </a:lnTo>
                <a:lnTo>
                  <a:pt x="674" y="6688"/>
                </a:lnTo>
                <a:lnTo>
                  <a:pt x="674" y="6765"/>
                </a:lnTo>
                <a:lnTo>
                  <a:pt x="696" y="6765"/>
                </a:lnTo>
                <a:lnTo>
                  <a:pt x="696" y="6843"/>
                </a:lnTo>
                <a:lnTo>
                  <a:pt x="802" y="6843"/>
                </a:lnTo>
                <a:lnTo>
                  <a:pt x="802" y="6921"/>
                </a:lnTo>
                <a:lnTo>
                  <a:pt x="1055" y="6921"/>
                </a:lnTo>
                <a:lnTo>
                  <a:pt x="1055" y="6999"/>
                </a:lnTo>
                <a:lnTo>
                  <a:pt x="1277" y="6999"/>
                </a:lnTo>
                <a:lnTo>
                  <a:pt x="1277" y="7077"/>
                </a:lnTo>
                <a:lnTo>
                  <a:pt x="1472" y="7077"/>
                </a:lnTo>
                <a:lnTo>
                  <a:pt x="1472" y="7154"/>
                </a:lnTo>
                <a:lnTo>
                  <a:pt x="1646" y="7154"/>
                </a:lnTo>
                <a:lnTo>
                  <a:pt x="1646" y="7232"/>
                </a:lnTo>
                <a:lnTo>
                  <a:pt x="1801" y="7232"/>
                </a:lnTo>
                <a:lnTo>
                  <a:pt x="1801" y="7310"/>
                </a:lnTo>
                <a:lnTo>
                  <a:pt x="1941" y="7310"/>
                </a:lnTo>
                <a:lnTo>
                  <a:pt x="1941" y="7388"/>
                </a:lnTo>
                <a:lnTo>
                  <a:pt x="2067" y="7388"/>
                </a:lnTo>
                <a:lnTo>
                  <a:pt x="2067" y="7465"/>
                </a:lnTo>
                <a:lnTo>
                  <a:pt x="2182" y="7465"/>
                </a:lnTo>
                <a:lnTo>
                  <a:pt x="2182" y="7543"/>
                </a:lnTo>
                <a:lnTo>
                  <a:pt x="2286" y="7543"/>
                </a:lnTo>
                <a:lnTo>
                  <a:pt x="2286" y="7621"/>
                </a:lnTo>
                <a:lnTo>
                  <a:pt x="2382" y="7621"/>
                </a:lnTo>
                <a:lnTo>
                  <a:pt x="2382" y="7699"/>
                </a:lnTo>
                <a:lnTo>
                  <a:pt x="2469" y="7699"/>
                </a:lnTo>
                <a:lnTo>
                  <a:pt x="2469" y="7777"/>
                </a:lnTo>
                <a:lnTo>
                  <a:pt x="4583" y="7777"/>
                </a:lnTo>
                <a:lnTo>
                  <a:pt x="4583" y="7699"/>
                </a:lnTo>
                <a:lnTo>
                  <a:pt x="4583" y="7621"/>
                </a:lnTo>
                <a:lnTo>
                  <a:pt x="4583" y="7543"/>
                </a:lnTo>
                <a:lnTo>
                  <a:pt x="4583" y="7465"/>
                </a:lnTo>
                <a:lnTo>
                  <a:pt x="4583" y="7388"/>
                </a:lnTo>
                <a:lnTo>
                  <a:pt x="4583" y="7310"/>
                </a:lnTo>
                <a:lnTo>
                  <a:pt x="4583" y="7232"/>
                </a:lnTo>
                <a:lnTo>
                  <a:pt x="4583" y="7154"/>
                </a:lnTo>
                <a:lnTo>
                  <a:pt x="4583" y="7077"/>
                </a:lnTo>
                <a:lnTo>
                  <a:pt x="4583" y="6999"/>
                </a:lnTo>
                <a:lnTo>
                  <a:pt x="4583" y="6921"/>
                </a:lnTo>
                <a:lnTo>
                  <a:pt x="4583" y="6843"/>
                </a:lnTo>
                <a:lnTo>
                  <a:pt x="4583" y="6765"/>
                </a:lnTo>
                <a:lnTo>
                  <a:pt x="4482" y="6765"/>
                </a:lnTo>
                <a:lnTo>
                  <a:pt x="4482" y="6688"/>
                </a:lnTo>
                <a:lnTo>
                  <a:pt x="4343" y="6688"/>
                </a:lnTo>
                <a:lnTo>
                  <a:pt x="4343" y="6610"/>
                </a:lnTo>
                <a:lnTo>
                  <a:pt x="4219" y="6610"/>
                </a:lnTo>
                <a:lnTo>
                  <a:pt x="4219" y="6532"/>
                </a:lnTo>
                <a:lnTo>
                  <a:pt x="4105" y="6532"/>
                </a:lnTo>
                <a:lnTo>
                  <a:pt x="4105" y="6454"/>
                </a:lnTo>
                <a:lnTo>
                  <a:pt x="4001" y="6454"/>
                </a:lnTo>
                <a:lnTo>
                  <a:pt x="4001" y="6377"/>
                </a:lnTo>
                <a:lnTo>
                  <a:pt x="3905" y="6377"/>
                </a:lnTo>
                <a:lnTo>
                  <a:pt x="3905" y="6299"/>
                </a:lnTo>
                <a:lnTo>
                  <a:pt x="3817" y="6299"/>
                </a:lnTo>
                <a:lnTo>
                  <a:pt x="3817" y="6221"/>
                </a:lnTo>
                <a:lnTo>
                  <a:pt x="3734" y="6221"/>
                </a:lnTo>
                <a:lnTo>
                  <a:pt x="3734" y="6143"/>
                </a:lnTo>
                <a:lnTo>
                  <a:pt x="3657" y="6143"/>
                </a:lnTo>
                <a:lnTo>
                  <a:pt x="3657" y="6066"/>
                </a:lnTo>
                <a:lnTo>
                  <a:pt x="3585" y="6066"/>
                </a:lnTo>
                <a:lnTo>
                  <a:pt x="3585" y="5988"/>
                </a:lnTo>
                <a:lnTo>
                  <a:pt x="3517" y="5988"/>
                </a:lnTo>
                <a:lnTo>
                  <a:pt x="3517" y="5910"/>
                </a:lnTo>
                <a:lnTo>
                  <a:pt x="3454" y="5910"/>
                </a:lnTo>
                <a:lnTo>
                  <a:pt x="3454" y="5832"/>
                </a:lnTo>
                <a:lnTo>
                  <a:pt x="3393" y="5832"/>
                </a:lnTo>
                <a:lnTo>
                  <a:pt x="3393" y="5754"/>
                </a:lnTo>
                <a:lnTo>
                  <a:pt x="3336" y="5754"/>
                </a:lnTo>
                <a:lnTo>
                  <a:pt x="3336" y="5677"/>
                </a:lnTo>
                <a:lnTo>
                  <a:pt x="3281" y="5677"/>
                </a:lnTo>
                <a:lnTo>
                  <a:pt x="3281" y="5599"/>
                </a:lnTo>
                <a:lnTo>
                  <a:pt x="3230" y="5599"/>
                </a:lnTo>
                <a:lnTo>
                  <a:pt x="3230" y="5521"/>
                </a:lnTo>
                <a:lnTo>
                  <a:pt x="3180" y="5521"/>
                </a:lnTo>
                <a:lnTo>
                  <a:pt x="3180" y="5443"/>
                </a:lnTo>
                <a:lnTo>
                  <a:pt x="3133" y="5443"/>
                </a:lnTo>
                <a:lnTo>
                  <a:pt x="3133" y="5366"/>
                </a:lnTo>
                <a:lnTo>
                  <a:pt x="3087" y="5366"/>
                </a:lnTo>
                <a:lnTo>
                  <a:pt x="3087" y="5288"/>
                </a:lnTo>
                <a:lnTo>
                  <a:pt x="3044" y="5288"/>
                </a:lnTo>
                <a:lnTo>
                  <a:pt x="3044" y="5210"/>
                </a:lnTo>
                <a:lnTo>
                  <a:pt x="3002" y="5210"/>
                </a:lnTo>
                <a:lnTo>
                  <a:pt x="3002" y="5132"/>
                </a:lnTo>
                <a:lnTo>
                  <a:pt x="2962" y="5132"/>
                </a:lnTo>
                <a:lnTo>
                  <a:pt x="2962" y="5055"/>
                </a:lnTo>
                <a:lnTo>
                  <a:pt x="2923" y="5055"/>
                </a:lnTo>
                <a:lnTo>
                  <a:pt x="2923" y="4977"/>
                </a:lnTo>
                <a:lnTo>
                  <a:pt x="2886" y="4977"/>
                </a:lnTo>
                <a:lnTo>
                  <a:pt x="2886" y="4899"/>
                </a:lnTo>
                <a:lnTo>
                  <a:pt x="2849" y="4899"/>
                </a:lnTo>
                <a:lnTo>
                  <a:pt x="2849" y="4821"/>
                </a:lnTo>
                <a:lnTo>
                  <a:pt x="2814" y="4821"/>
                </a:lnTo>
                <a:lnTo>
                  <a:pt x="2814" y="4743"/>
                </a:lnTo>
                <a:lnTo>
                  <a:pt x="2780" y="4743"/>
                </a:lnTo>
                <a:lnTo>
                  <a:pt x="2780" y="4666"/>
                </a:lnTo>
                <a:lnTo>
                  <a:pt x="2747" y="4666"/>
                </a:lnTo>
                <a:lnTo>
                  <a:pt x="2747" y="4588"/>
                </a:lnTo>
                <a:lnTo>
                  <a:pt x="2715" y="4588"/>
                </a:lnTo>
                <a:lnTo>
                  <a:pt x="2715" y="4510"/>
                </a:lnTo>
                <a:lnTo>
                  <a:pt x="2684" y="4510"/>
                </a:lnTo>
                <a:lnTo>
                  <a:pt x="2684" y="4432"/>
                </a:lnTo>
                <a:lnTo>
                  <a:pt x="2654" y="4432"/>
                </a:lnTo>
                <a:lnTo>
                  <a:pt x="2654" y="4355"/>
                </a:lnTo>
                <a:lnTo>
                  <a:pt x="2624" y="4355"/>
                </a:lnTo>
                <a:lnTo>
                  <a:pt x="2624" y="4277"/>
                </a:lnTo>
                <a:lnTo>
                  <a:pt x="2595" y="4277"/>
                </a:lnTo>
                <a:lnTo>
                  <a:pt x="2595" y="4199"/>
                </a:lnTo>
                <a:lnTo>
                  <a:pt x="2567" y="4199"/>
                </a:lnTo>
                <a:lnTo>
                  <a:pt x="2567" y="4121"/>
                </a:lnTo>
                <a:lnTo>
                  <a:pt x="2498" y="4121"/>
                </a:lnTo>
                <a:lnTo>
                  <a:pt x="2498" y="4044"/>
                </a:lnTo>
                <a:lnTo>
                  <a:pt x="2385" y="4044"/>
                </a:lnTo>
                <a:lnTo>
                  <a:pt x="2385" y="3966"/>
                </a:lnTo>
                <a:lnTo>
                  <a:pt x="2282" y="3966"/>
                </a:lnTo>
                <a:lnTo>
                  <a:pt x="2282" y="3888"/>
                </a:lnTo>
                <a:lnTo>
                  <a:pt x="2187" y="3888"/>
                </a:lnTo>
                <a:lnTo>
                  <a:pt x="2187" y="3810"/>
                </a:lnTo>
                <a:lnTo>
                  <a:pt x="2100" y="3810"/>
                </a:lnTo>
                <a:lnTo>
                  <a:pt x="2100" y="3732"/>
                </a:lnTo>
                <a:lnTo>
                  <a:pt x="2019" y="3732"/>
                </a:lnTo>
                <a:lnTo>
                  <a:pt x="2019" y="3655"/>
                </a:lnTo>
                <a:lnTo>
                  <a:pt x="1945" y="3655"/>
                </a:lnTo>
                <a:lnTo>
                  <a:pt x="1945" y="3577"/>
                </a:lnTo>
                <a:lnTo>
                  <a:pt x="1875" y="3577"/>
                </a:lnTo>
                <a:lnTo>
                  <a:pt x="1875" y="3499"/>
                </a:lnTo>
                <a:lnTo>
                  <a:pt x="1811" y="3499"/>
                </a:lnTo>
                <a:lnTo>
                  <a:pt x="1811" y="3421"/>
                </a:lnTo>
                <a:lnTo>
                  <a:pt x="1751" y="3421"/>
                </a:lnTo>
                <a:lnTo>
                  <a:pt x="1751" y="3344"/>
                </a:lnTo>
                <a:lnTo>
                  <a:pt x="1694" y="3344"/>
                </a:lnTo>
                <a:lnTo>
                  <a:pt x="1694" y="3266"/>
                </a:lnTo>
                <a:lnTo>
                  <a:pt x="1641" y="3266"/>
                </a:lnTo>
                <a:lnTo>
                  <a:pt x="1641" y="3188"/>
                </a:lnTo>
                <a:lnTo>
                  <a:pt x="1592" y="3188"/>
                </a:lnTo>
                <a:lnTo>
                  <a:pt x="1592" y="3110"/>
                </a:lnTo>
                <a:lnTo>
                  <a:pt x="1545" y="3110"/>
                </a:lnTo>
                <a:lnTo>
                  <a:pt x="1545" y="3033"/>
                </a:lnTo>
                <a:lnTo>
                  <a:pt x="1501" y="3033"/>
                </a:lnTo>
                <a:lnTo>
                  <a:pt x="1501" y="2955"/>
                </a:lnTo>
                <a:lnTo>
                  <a:pt x="1459" y="2955"/>
                </a:lnTo>
                <a:lnTo>
                  <a:pt x="1459" y="2877"/>
                </a:lnTo>
                <a:lnTo>
                  <a:pt x="1420" y="2877"/>
                </a:lnTo>
                <a:lnTo>
                  <a:pt x="1420" y="2799"/>
                </a:lnTo>
                <a:lnTo>
                  <a:pt x="1383" y="2799"/>
                </a:lnTo>
                <a:lnTo>
                  <a:pt x="1383" y="2721"/>
                </a:lnTo>
                <a:lnTo>
                  <a:pt x="1347" y="2721"/>
                </a:lnTo>
                <a:lnTo>
                  <a:pt x="1347" y="2644"/>
                </a:lnTo>
                <a:lnTo>
                  <a:pt x="1314" y="2644"/>
                </a:lnTo>
                <a:lnTo>
                  <a:pt x="1314" y="2566"/>
                </a:lnTo>
                <a:lnTo>
                  <a:pt x="1282" y="2566"/>
                </a:lnTo>
                <a:lnTo>
                  <a:pt x="1282" y="2488"/>
                </a:lnTo>
                <a:lnTo>
                  <a:pt x="1251" y="2488"/>
                </a:lnTo>
                <a:lnTo>
                  <a:pt x="1251" y="2410"/>
                </a:lnTo>
                <a:lnTo>
                  <a:pt x="1222" y="2410"/>
                </a:lnTo>
                <a:lnTo>
                  <a:pt x="1222" y="2333"/>
                </a:lnTo>
                <a:lnTo>
                  <a:pt x="1194" y="2333"/>
                </a:lnTo>
                <a:lnTo>
                  <a:pt x="1194" y="2255"/>
                </a:lnTo>
                <a:lnTo>
                  <a:pt x="1168" y="2255"/>
                </a:lnTo>
                <a:lnTo>
                  <a:pt x="1168" y="2177"/>
                </a:lnTo>
                <a:lnTo>
                  <a:pt x="1143" y="2177"/>
                </a:lnTo>
                <a:lnTo>
                  <a:pt x="1143" y="2099"/>
                </a:lnTo>
                <a:lnTo>
                  <a:pt x="1118" y="2099"/>
                </a:lnTo>
                <a:lnTo>
                  <a:pt x="1118" y="2022"/>
                </a:lnTo>
                <a:lnTo>
                  <a:pt x="1095" y="2022"/>
                </a:lnTo>
                <a:lnTo>
                  <a:pt x="1095" y="1944"/>
                </a:lnTo>
                <a:lnTo>
                  <a:pt x="1073" y="1944"/>
                </a:lnTo>
                <a:lnTo>
                  <a:pt x="1073" y="1866"/>
                </a:lnTo>
                <a:lnTo>
                  <a:pt x="1051" y="1866"/>
                </a:lnTo>
                <a:lnTo>
                  <a:pt x="1051" y="1788"/>
                </a:lnTo>
                <a:lnTo>
                  <a:pt x="1031" y="1788"/>
                </a:lnTo>
                <a:lnTo>
                  <a:pt x="1031" y="1710"/>
                </a:lnTo>
                <a:lnTo>
                  <a:pt x="1011" y="1710"/>
                </a:lnTo>
                <a:lnTo>
                  <a:pt x="1011" y="1633"/>
                </a:lnTo>
                <a:lnTo>
                  <a:pt x="992" y="1633"/>
                </a:lnTo>
                <a:lnTo>
                  <a:pt x="992" y="1555"/>
                </a:lnTo>
                <a:lnTo>
                  <a:pt x="973" y="1555"/>
                </a:lnTo>
                <a:lnTo>
                  <a:pt x="973" y="1477"/>
                </a:lnTo>
                <a:lnTo>
                  <a:pt x="956" y="1477"/>
                </a:lnTo>
                <a:lnTo>
                  <a:pt x="956" y="1399"/>
                </a:lnTo>
                <a:lnTo>
                  <a:pt x="939" y="1399"/>
                </a:lnTo>
                <a:lnTo>
                  <a:pt x="939" y="1322"/>
                </a:lnTo>
                <a:lnTo>
                  <a:pt x="922" y="1322"/>
                </a:lnTo>
                <a:lnTo>
                  <a:pt x="922" y="1244"/>
                </a:lnTo>
                <a:lnTo>
                  <a:pt x="906" y="1244"/>
                </a:lnTo>
                <a:lnTo>
                  <a:pt x="906" y="1166"/>
                </a:lnTo>
                <a:lnTo>
                  <a:pt x="891" y="1166"/>
                </a:lnTo>
                <a:lnTo>
                  <a:pt x="891" y="1088"/>
                </a:lnTo>
                <a:lnTo>
                  <a:pt x="876" y="1088"/>
                </a:lnTo>
                <a:lnTo>
                  <a:pt x="876" y="1011"/>
                </a:lnTo>
                <a:lnTo>
                  <a:pt x="862" y="1011"/>
                </a:lnTo>
                <a:lnTo>
                  <a:pt x="862" y="933"/>
                </a:lnTo>
                <a:lnTo>
                  <a:pt x="848" y="933"/>
                </a:lnTo>
                <a:lnTo>
                  <a:pt x="848" y="855"/>
                </a:lnTo>
                <a:lnTo>
                  <a:pt x="835" y="855"/>
                </a:lnTo>
                <a:lnTo>
                  <a:pt x="835" y="777"/>
                </a:lnTo>
                <a:lnTo>
                  <a:pt x="822" y="777"/>
                </a:lnTo>
                <a:lnTo>
                  <a:pt x="822" y="699"/>
                </a:lnTo>
                <a:lnTo>
                  <a:pt x="809" y="699"/>
                </a:lnTo>
                <a:lnTo>
                  <a:pt x="809" y="622"/>
                </a:lnTo>
                <a:lnTo>
                  <a:pt x="797" y="622"/>
                </a:lnTo>
                <a:lnTo>
                  <a:pt x="797" y="544"/>
                </a:lnTo>
                <a:lnTo>
                  <a:pt x="785" y="544"/>
                </a:lnTo>
                <a:lnTo>
                  <a:pt x="785" y="466"/>
                </a:lnTo>
                <a:lnTo>
                  <a:pt x="773" y="466"/>
                </a:lnTo>
                <a:lnTo>
                  <a:pt x="773" y="388"/>
                </a:lnTo>
                <a:lnTo>
                  <a:pt x="762" y="388"/>
                </a:lnTo>
                <a:lnTo>
                  <a:pt x="762" y="311"/>
                </a:lnTo>
                <a:lnTo>
                  <a:pt x="751" y="311"/>
                </a:lnTo>
                <a:lnTo>
                  <a:pt x="751" y="233"/>
                </a:lnTo>
                <a:lnTo>
                  <a:pt x="741" y="233"/>
                </a:lnTo>
                <a:lnTo>
                  <a:pt x="741" y="155"/>
                </a:lnTo>
                <a:lnTo>
                  <a:pt x="730" y="155"/>
                </a:lnTo>
                <a:lnTo>
                  <a:pt x="730" y="77"/>
                </a:lnTo>
                <a:lnTo>
                  <a:pt x="720" y="77"/>
                </a:lnTo>
                <a:lnTo>
                  <a:pt x="720" y="0"/>
                </a:lnTo>
                <a:lnTo>
                  <a:pt x="0" y="0"/>
                </a:lnTo>
              </a:path>
            </a:pathLst>
          </a:custGeom>
          <a:noFill/>
          <a:ln w="381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7760" name="Rectangle 368"/>
          <p:cNvSpPr>
            <a:spLocks noChangeArrowheads="1"/>
          </p:cNvSpPr>
          <p:nvPr/>
        </p:nvSpPr>
        <p:spPr bwMode="auto">
          <a:xfrm>
            <a:off x="5410200" y="2895600"/>
            <a:ext cx="236538" cy="427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ctr" eaLnBrk="1" hangingPunct="1"/>
            <a:r>
              <a:rPr lang="en-US" altLang="en-US" sz="2800" i="1">
                <a:latin typeface="Times New Roman" panose="02020603050405020304" pitchFamily="18" charset="0"/>
              </a:rPr>
              <a:t>K</a:t>
            </a:r>
          </a:p>
        </p:txBody>
      </p:sp>
      <p:sp>
        <p:nvSpPr>
          <p:cNvPr id="187761" name="Rectangle 369"/>
          <p:cNvSpPr>
            <a:spLocks noChangeArrowheads="1"/>
          </p:cNvSpPr>
          <p:nvPr/>
        </p:nvSpPr>
        <p:spPr bwMode="auto">
          <a:xfrm>
            <a:off x="5680075" y="4114800"/>
            <a:ext cx="4953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ctr" eaLnBrk="1" hangingPunct="1"/>
            <a:r>
              <a:rPr lang="en-US" altLang="en-US" sz="1600">
                <a:latin typeface="Times New Roman" panose="02020603050405020304" pitchFamily="18" charset="0"/>
              </a:rPr>
              <a:t>m yr</a:t>
            </a:r>
            <a:r>
              <a:rPr lang="en-US" altLang="en-US" sz="1600" baseline="30000">
                <a:latin typeface="Times New Roman" panose="02020603050405020304" pitchFamily="18" charset="0"/>
              </a:rPr>
              <a:t>-1</a:t>
            </a:r>
          </a:p>
        </p:txBody>
      </p:sp>
      <p:sp>
        <p:nvSpPr>
          <p:cNvPr id="187762" name="Line 370"/>
          <p:cNvSpPr>
            <a:spLocks noChangeShapeType="1"/>
          </p:cNvSpPr>
          <p:nvPr/>
        </p:nvSpPr>
        <p:spPr bwMode="auto">
          <a:xfrm>
            <a:off x="7478713" y="3871913"/>
            <a:ext cx="1389062" cy="158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763" name="Line 371"/>
          <p:cNvSpPr>
            <a:spLocks noChangeShapeType="1"/>
          </p:cNvSpPr>
          <p:nvPr/>
        </p:nvSpPr>
        <p:spPr bwMode="auto">
          <a:xfrm>
            <a:off x="7478713" y="3871913"/>
            <a:ext cx="1587" cy="3651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764" name="Line 372"/>
          <p:cNvSpPr>
            <a:spLocks noChangeShapeType="1"/>
          </p:cNvSpPr>
          <p:nvPr/>
        </p:nvSpPr>
        <p:spPr bwMode="auto">
          <a:xfrm>
            <a:off x="7478713" y="3871913"/>
            <a:ext cx="1587" cy="6191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765" name="Rectangle 373"/>
          <p:cNvSpPr>
            <a:spLocks noChangeArrowheads="1"/>
          </p:cNvSpPr>
          <p:nvPr/>
        </p:nvSpPr>
        <p:spPr bwMode="auto">
          <a:xfrm>
            <a:off x="7351713" y="3933825"/>
            <a:ext cx="2540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ctr" eaLnBrk="1" hangingPunct="1"/>
            <a:r>
              <a:rPr lang="en-US" altLang="en-US" sz="1600">
                <a:latin typeface="Times New Roman" panose="02020603050405020304" pitchFamily="18" charset="0"/>
              </a:rPr>
              <a:t>0.2</a:t>
            </a:r>
          </a:p>
        </p:txBody>
      </p:sp>
      <p:sp>
        <p:nvSpPr>
          <p:cNvPr id="187766" name="Line 374"/>
          <p:cNvSpPr>
            <a:spLocks noChangeShapeType="1"/>
          </p:cNvSpPr>
          <p:nvPr/>
        </p:nvSpPr>
        <p:spPr bwMode="auto">
          <a:xfrm>
            <a:off x="7548563" y="3871913"/>
            <a:ext cx="1587" cy="3651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767" name="Line 375"/>
          <p:cNvSpPr>
            <a:spLocks noChangeShapeType="1"/>
          </p:cNvSpPr>
          <p:nvPr/>
        </p:nvSpPr>
        <p:spPr bwMode="auto">
          <a:xfrm>
            <a:off x="7616825" y="3871913"/>
            <a:ext cx="1588" cy="3651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768" name="Line 376"/>
          <p:cNvSpPr>
            <a:spLocks noChangeShapeType="1"/>
          </p:cNvSpPr>
          <p:nvPr/>
        </p:nvSpPr>
        <p:spPr bwMode="auto">
          <a:xfrm>
            <a:off x="7686675" y="3871913"/>
            <a:ext cx="1588" cy="3651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769" name="Line 377"/>
          <p:cNvSpPr>
            <a:spLocks noChangeShapeType="1"/>
          </p:cNvSpPr>
          <p:nvPr/>
        </p:nvSpPr>
        <p:spPr bwMode="auto">
          <a:xfrm>
            <a:off x="7756525" y="3871913"/>
            <a:ext cx="1588" cy="3651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770" name="Line 378"/>
          <p:cNvSpPr>
            <a:spLocks noChangeShapeType="1"/>
          </p:cNvSpPr>
          <p:nvPr/>
        </p:nvSpPr>
        <p:spPr bwMode="auto">
          <a:xfrm>
            <a:off x="7826375" y="3871913"/>
            <a:ext cx="1588" cy="3651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771" name="Line 379"/>
          <p:cNvSpPr>
            <a:spLocks noChangeShapeType="1"/>
          </p:cNvSpPr>
          <p:nvPr/>
        </p:nvSpPr>
        <p:spPr bwMode="auto">
          <a:xfrm>
            <a:off x="7894638" y="3871913"/>
            <a:ext cx="1587" cy="3651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772" name="Line 380"/>
          <p:cNvSpPr>
            <a:spLocks noChangeShapeType="1"/>
          </p:cNvSpPr>
          <p:nvPr/>
        </p:nvSpPr>
        <p:spPr bwMode="auto">
          <a:xfrm>
            <a:off x="7964488" y="3871913"/>
            <a:ext cx="1587" cy="3651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773" name="Line 381"/>
          <p:cNvSpPr>
            <a:spLocks noChangeShapeType="1"/>
          </p:cNvSpPr>
          <p:nvPr/>
        </p:nvSpPr>
        <p:spPr bwMode="auto">
          <a:xfrm>
            <a:off x="8034338" y="3871913"/>
            <a:ext cx="1587" cy="3651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774" name="Line 382"/>
          <p:cNvSpPr>
            <a:spLocks noChangeShapeType="1"/>
          </p:cNvSpPr>
          <p:nvPr/>
        </p:nvSpPr>
        <p:spPr bwMode="auto">
          <a:xfrm>
            <a:off x="8104188" y="3871913"/>
            <a:ext cx="1587" cy="3651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775" name="Line 383"/>
          <p:cNvSpPr>
            <a:spLocks noChangeShapeType="1"/>
          </p:cNvSpPr>
          <p:nvPr/>
        </p:nvSpPr>
        <p:spPr bwMode="auto">
          <a:xfrm>
            <a:off x="8172450" y="3871913"/>
            <a:ext cx="1588" cy="3651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776" name="Line 384"/>
          <p:cNvSpPr>
            <a:spLocks noChangeShapeType="1"/>
          </p:cNvSpPr>
          <p:nvPr/>
        </p:nvSpPr>
        <p:spPr bwMode="auto">
          <a:xfrm>
            <a:off x="8172450" y="3871913"/>
            <a:ext cx="1588" cy="6191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777" name="Rectangle 385"/>
          <p:cNvSpPr>
            <a:spLocks noChangeArrowheads="1"/>
          </p:cNvSpPr>
          <p:nvPr/>
        </p:nvSpPr>
        <p:spPr bwMode="auto">
          <a:xfrm>
            <a:off x="8045450" y="3933825"/>
            <a:ext cx="2540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ctr" eaLnBrk="1" hangingPunct="1"/>
            <a:r>
              <a:rPr lang="en-US" altLang="en-US" sz="1600">
                <a:latin typeface="Times New Roman" panose="02020603050405020304" pitchFamily="18" charset="0"/>
              </a:rPr>
              <a:t>0.3</a:t>
            </a:r>
          </a:p>
        </p:txBody>
      </p:sp>
      <p:sp>
        <p:nvSpPr>
          <p:cNvPr id="187778" name="Line 386"/>
          <p:cNvSpPr>
            <a:spLocks noChangeShapeType="1"/>
          </p:cNvSpPr>
          <p:nvPr/>
        </p:nvSpPr>
        <p:spPr bwMode="auto">
          <a:xfrm>
            <a:off x="8242300" y="3871913"/>
            <a:ext cx="1588" cy="3651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779" name="Line 387"/>
          <p:cNvSpPr>
            <a:spLocks noChangeShapeType="1"/>
          </p:cNvSpPr>
          <p:nvPr/>
        </p:nvSpPr>
        <p:spPr bwMode="auto">
          <a:xfrm>
            <a:off x="8312150" y="3871913"/>
            <a:ext cx="1588" cy="3651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780" name="Line 388"/>
          <p:cNvSpPr>
            <a:spLocks noChangeShapeType="1"/>
          </p:cNvSpPr>
          <p:nvPr/>
        </p:nvSpPr>
        <p:spPr bwMode="auto">
          <a:xfrm>
            <a:off x="8382000" y="3871913"/>
            <a:ext cx="1588" cy="3651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781" name="Line 389"/>
          <p:cNvSpPr>
            <a:spLocks noChangeShapeType="1"/>
          </p:cNvSpPr>
          <p:nvPr/>
        </p:nvSpPr>
        <p:spPr bwMode="auto">
          <a:xfrm>
            <a:off x="8450263" y="3871913"/>
            <a:ext cx="1587" cy="3651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782" name="Line 390"/>
          <p:cNvSpPr>
            <a:spLocks noChangeShapeType="1"/>
          </p:cNvSpPr>
          <p:nvPr/>
        </p:nvSpPr>
        <p:spPr bwMode="auto">
          <a:xfrm>
            <a:off x="8520113" y="3871913"/>
            <a:ext cx="1587" cy="3651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783" name="Line 391"/>
          <p:cNvSpPr>
            <a:spLocks noChangeShapeType="1"/>
          </p:cNvSpPr>
          <p:nvPr/>
        </p:nvSpPr>
        <p:spPr bwMode="auto">
          <a:xfrm>
            <a:off x="8589963" y="3871913"/>
            <a:ext cx="1587" cy="3651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784" name="Line 392"/>
          <p:cNvSpPr>
            <a:spLocks noChangeShapeType="1"/>
          </p:cNvSpPr>
          <p:nvPr/>
        </p:nvSpPr>
        <p:spPr bwMode="auto">
          <a:xfrm>
            <a:off x="8659813" y="3871913"/>
            <a:ext cx="1587" cy="3651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785" name="Line 393"/>
          <p:cNvSpPr>
            <a:spLocks noChangeShapeType="1"/>
          </p:cNvSpPr>
          <p:nvPr/>
        </p:nvSpPr>
        <p:spPr bwMode="auto">
          <a:xfrm>
            <a:off x="8728075" y="3871913"/>
            <a:ext cx="1588" cy="3651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786" name="Line 394"/>
          <p:cNvSpPr>
            <a:spLocks noChangeShapeType="1"/>
          </p:cNvSpPr>
          <p:nvPr/>
        </p:nvSpPr>
        <p:spPr bwMode="auto">
          <a:xfrm>
            <a:off x="8797925" y="3871913"/>
            <a:ext cx="1588" cy="3651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787" name="Line 395"/>
          <p:cNvSpPr>
            <a:spLocks noChangeShapeType="1"/>
          </p:cNvSpPr>
          <p:nvPr/>
        </p:nvSpPr>
        <p:spPr bwMode="auto">
          <a:xfrm>
            <a:off x="8867775" y="3871913"/>
            <a:ext cx="1588" cy="3651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788" name="Line 396"/>
          <p:cNvSpPr>
            <a:spLocks noChangeShapeType="1"/>
          </p:cNvSpPr>
          <p:nvPr/>
        </p:nvSpPr>
        <p:spPr bwMode="auto">
          <a:xfrm>
            <a:off x="8867775" y="3871913"/>
            <a:ext cx="1588" cy="6191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789" name="Rectangle 397"/>
          <p:cNvSpPr>
            <a:spLocks noChangeArrowheads="1"/>
          </p:cNvSpPr>
          <p:nvPr/>
        </p:nvSpPr>
        <p:spPr bwMode="auto">
          <a:xfrm>
            <a:off x="8740775" y="3933825"/>
            <a:ext cx="2540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ctr" eaLnBrk="1" hangingPunct="1"/>
            <a:r>
              <a:rPr lang="en-US" altLang="en-US" sz="1600">
                <a:latin typeface="Times New Roman" panose="02020603050405020304" pitchFamily="18" charset="0"/>
              </a:rPr>
              <a:t>0.4</a:t>
            </a:r>
          </a:p>
        </p:txBody>
      </p:sp>
      <p:sp>
        <p:nvSpPr>
          <p:cNvPr id="187790" name="Line 398"/>
          <p:cNvSpPr>
            <a:spLocks noChangeShapeType="1"/>
          </p:cNvSpPr>
          <p:nvPr/>
        </p:nvSpPr>
        <p:spPr bwMode="auto">
          <a:xfrm flipV="1">
            <a:off x="7478713" y="2551113"/>
            <a:ext cx="1587" cy="132080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791" name="Line 399"/>
          <p:cNvSpPr>
            <a:spLocks noChangeShapeType="1"/>
          </p:cNvSpPr>
          <p:nvPr/>
        </p:nvSpPr>
        <p:spPr bwMode="auto">
          <a:xfrm flipH="1">
            <a:off x="7426325" y="3871913"/>
            <a:ext cx="52388" cy="158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792" name="Line 400"/>
          <p:cNvSpPr>
            <a:spLocks noChangeShapeType="1"/>
          </p:cNvSpPr>
          <p:nvPr/>
        </p:nvSpPr>
        <p:spPr bwMode="auto">
          <a:xfrm flipH="1">
            <a:off x="7413625" y="3871913"/>
            <a:ext cx="65088" cy="158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793" name="Rectangle 401"/>
          <p:cNvSpPr>
            <a:spLocks noChangeArrowheads="1"/>
          </p:cNvSpPr>
          <p:nvPr/>
        </p:nvSpPr>
        <p:spPr bwMode="auto">
          <a:xfrm>
            <a:off x="7286625" y="3757613"/>
            <a:ext cx="1016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ctr" eaLnBrk="1" hangingPunct="1"/>
            <a:r>
              <a:rPr lang="en-US" altLang="en-US" sz="1600">
                <a:latin typeface="Times New Roman" panose="02020603050405020304" pitchFamily="18" charset="0"/>
              </a:rPr>
              <a:t>0</a:t>
            </a:r>
          </a:p>
        </p:txBody>
      </p:sp>
      <p:sp>
        <p:nvSpPr>
          <p:cNvPr id="187794" name="Line 402"/>
          <p:cNvSpPr>
            <a:spLocks noChangeShapeType="1"/>
          </p:cNvSpPr>
          <p:nvPr/>
        </p:nvSpPr>
        <p:spPr bwMode="auto">
          <a:xfrm flipH="1">
            <a:off x="7426325" y="3740150"/>
            <a:ext cx="52388" cy="1588"/>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795" name="Line 403"/>
          <p:cNvSpPr>
            <a:spLocks noChangeShapeType="1"/>
          </p:cNvSpPr>
          <p:nvPr/>
        </p:nvSpPr>
        <p:spPr bwMode="auto">
          <a:xfrm flipH="1">
            <a:off x="7426325" y="3606800"/>
            <a:ext cx="52388" cy="1588"/>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796" name="Line 404"/>
          <p:cNvSpPr>
            <a:spLocks noChangeShapeType="1"/>
          </p:cNvSpPr>
          <p:nvPr/>
        </p:nvSpPr>
        <p:spPr bwMode="auto">
          <a:xfrm flipH="1">
            <a:off x="7426325" y="3475038"/>
            <a:ext cx="52388" cy="158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797" name="Line 405"/>
          <p:cNvSpPr>
            <a:spLocks noChangeShapeType="1"/>
          </p:cNvSpPr>
          <p:nvPr/>
        </p:nvSpPr>
        <p:spPr bwMode="auto">
          <a:xfrm flipH="1">
            <a:off x="7426325" y="3343275"/>
            <a:ext cx="52388" cy="1588"/>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798" name="Line 406"/>
          <p:cNvSpPr>
            <a:spLocks noChangeShapeType="1"/>
          </p:cNvSpPr>
          <p:nvPr/>
        </p:nvSpPr>
        <p:spPr bwMode="auto">
          <a:xfrm flipH="1">
            <a:off x="7426325" y="3211513"/>
            <a:ext cx="52388" cy="158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799" name="Line 407"/>
          <p:cNvSpPr>
            <a:spLocks noChangeShapeType="1"/>
          </p:cNvSpPr>
          <p:nvPr/>
        </p:nvSpPr>
        <p:spPr bwMode="auto">
          <a:xfrm flipH="1">
            <a:off x="7413625" y="3211513"/>
            <a:ext cx="65088" cy="158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800" name="Line 408"/>
          <p:cNvSpPr>
            <a:spLocks noChangeShapeType="1"/>
          </p:cNvSpPr>
          <p:nvPr/>
        </p:nvSpPr>
        <p:spPr bwMode="auto">
          <a:xfrm flipH="1">
            <a:off x="7426325" y="3079750"/>
            <a:ext cx="52388" cy="1588"/>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801" name="Line 409"/>
          <p:cNvSpPr>
            <a:spLocks noChangeShapeType="1"/>
          </p:cNvSpPr>
          <p:nvPr/>
        </p:nvSpPr>
        <p:spPr bwMode="auto">
          <a:xfrm flipH="1">
            <a:off x="7426325" y="2947988"/>
            <a:ext cx="52388" cy="158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802" name="Line 410"/>
          <p:cNvSpPr>
            <a:spLocks noChangeShapeType="1"/>
          </p:cNvSpPr>
          <p:nvPr/>
        </p:nvSpPr>
        <p:spPr bwMode="auto">
          <a:xfrm flipH="1">
            <a:off x="7426325" y="2816225"/>
            <a:ext cx="52388" cy="1588"/>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803" name="Line 411"/>
          <p:cNvSpPr>
            <a:spLocks noChangeShapeType="1"/>
          </p:cNvSpPr>
          <p:nvPr/>
        </p:nvSpPr>
        <p:spPr bwMode="auto">
          <a:xfrm flipH="1">
            <a:off x="7426325" y="2682875"/>
            <a:ext cx="52388" cy="1588"/>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804" name="Line 412"/>
          <p:cNvSpPr>
            <a:spLocks noChangeShapeType="1"/>
          </p:cNvSpPr>
          <p:nvPr/>
        </p:nvSpPr>
        <p:spPr bwMode="auto">
          <a:xfrm flipH="1">
            <a:off x="7426325" y="2551113"/>
            <a:ext cx="52388" cy="158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805" name="Line 413"/>
          <p:cNvSpPr>
            <a:spLocks noChangeShapeType="1"/>
          </p:cNvSpPr>
          <p:nvPr/>
        </p:nvSpPr>
        <p:spPr bwMode="auto">
          <a:xfrm flipH="1">
            <a:off x="7413625" y="2551113"/>
            <a:ext cx="65088" cy="158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806" name="Rectangle 414"/>
          <p:cNvSpPr>
            <a:spLocks noChangeArrowheads="1"/>
          </p:cNvSpPr>
          <p:nvPr/>
        </p:nvSpPr>
        <p:spPr bwMode="auto">
          <a:xfrm>
            <a:off x="7286625" y="2438400"/>
            <a:ext cx="1016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ctr" eaLnBrk="1" hangingPunct="1"/>
            <a:r>
              <a:rPr lang="en-US" altLang="en-US" sz="1600">
                <a:latin typeface="Times New Roman" panose="02020603050405020304" pitchFamily="18" charset="0"/>
              </a:rPr>
              <a:t>1</a:t>
            </a:r>
          </a:p>
        </p:txBody>
      </p:sp>
      <p:sp>
        <p:nvSpPr>
          <p:cNvPr id="187807" name="Freeform 415"/>
          <p:cNvSpPr>
            <a:spLocks/>
          </p:cNvSpPr>
          <p:nvPr/>
        </p:nvSpPr>
        <p:spPr bwMode="auto">
          <a:xfrm flipV="1">
            <a:off x="7478713" y="2551113"/>
            <a:ext cx="1041400" cy="1320800"/>
          </a:xfrm>
          <a:custGeom>
            <a:avLst/>
            <a:gdLst>
              <a:gd name="T0" fmla="*/ 0 w 5092"/>
              <a:gd name="T1" fmla="*/ 2147483647 h 7777"/>
              <a:gd name="T2" fmla="*/ 0 w 5092"/>
              <a:gd name="T3" fmla="*/ 2147483647 h 7777"/>
              <a:gd name="T4" fmla="*/ 0 w 5092"/>
              <a:gd name="T5" fmla="*/ 2147483647 h 7777"/>
              <a:gd name="T6" fmla="*/ 0 w 5092"/>
              <a:gd name="T7" fmla="*/ 2147483647 h 7777"/>
              <a:gd name="T8" fmla="*/ 0 w 5092"/>
              <a:gd name="T9" fmla="*/ 2147483647 h 7777"/>
              <a:gd name="T10" fmla="*/ 0 w 5092"/>
              <a:gd name="T11" fmla="*/ 2147483647 h 7777"/>
              <a:gd name="T12" fmla="*/ 0 w 5092"/>
              <a:gd name="T13" fmla="*/ 2147483647 h 7777"/>
              <a:gd name="T14" fmla="*/ 0 w 5092"/>
              <a:gd name="T15" fmla="*/ 2147483647 h 7777"/>
              <a:gd name="T16" fmla="*/ 0 w 5092"/>
              <a:gd name="T17" fmla="*/ 2147483647 h 7777"/>
              <a:gd name="T18" fmla="*/ 0 w 5092"/>
              <a:gd name="T19" fmla="*/ 2147483647 h 7777"/>
              <a:gd name="T20" fmla="*/ 0 w 5092"/>
              <a:gd name="T21" fmla="*/ 2147483647 h 7777"/>
              <a:gd name="T22" fmla="*/ 0 w 5092"/>
              <a:gd name="T23" fmla="*/ 2147483647 h 7777"/>
              <a:gd name="T24" fmla="*/ 0 w 5092"/>
              <a:gd name="T25" fmla="*/ 2147483647 h 7777"/>
              <a:gd name="T26" fmla="*/ 0 w 5092"/>
              <a:gd name="T27" fmla="*/ 2147483647 h 7777"/>
              <a:gd name="T28" fmla="*/ 2147483647 w 5092"/>
              <a:gd name="T29" fmla="*/ 2147483647 h 7777"/>
              <a:gd name="T30" fmla="*/ 2147483647 w 5092"/>
              <a:gd name="T31" fmla="*/ 2147483647 h 7777"/>
              <a:gd name="T32" fmla="*/ 2147483647 w 5092"/>
              <a:gd name="T33" fmla="*/ 2147483647 h 7777"/>
              <a:gd name="T34" fmla="*/ 2147483647 w 5092"/>
              <a:gd name="T35" fmla="*/ 2147483647 h 7777"/>
              <a:gd name="T36" fmla="*/ 2147483647 w 5092"/>
              <a:gd name="T37" fmla="*/ 2147483647 h 7777"/>
              <a:gd name="T38" fmla="*/ 2147483647 w 5092"/>
              <a:gd name="T39" fmla="*/ 2147483647 h 7777"/>
              <a:gd name="T40" fmla="*/ 2147483647 w 5092"/>
              <a:gd name="T41" fmla="*/ 2147483647 h 7777"/>
              <a:gd name="T42" fmla="*/ 2147483647 w 5092"/>
              <a:gd name="T43" fmla="*/ 2147483647 h 7777"/>
              <a:gd name="T44" fmla="*/ 2147483647 w 5092"/>
              <a:gd name="T45" fmla="*/ 2147483647 h 7777"/>
              <a:gd name="T46" fmla="*/ 2147483647 w 5092"/>
              <a:gd name="T47" fmla="*/ 2147483647 h 7777"/>
              <a:gd name="T48" fmla="*/ 2147483647 w 5092"/>
              <a:gd name="T49" fmla="*/ 2147483647 h 7777"/>
              <a:gd name="T50" fmla="*/ 2147483647 w 5092"/>
              <a:gd name="T51" fmla="*/ 2147483647 h 7777"/>
              <a:gd name="T52" fmla="*/ 2147483647 w 5092"/>
              <a:gd name="T53" fmla="*/ 2147483647 h 7777"/>
              <a:gd name="T54" fmla="*/ 2147483647 w 5092"/>
              <a:gd name="T55" fmla="*/ 2147483647 h 7777"/>
              <a:gd name="T56" fmla="*/ 2147483647 w 5092"/>
              <a:gd name="T57" fmla="*/ 2147483647 h 7777"/>
              <a:gd name="T58" fmla="*/ 2147483647 w 5092"/>
              <a:gd name="T59" fmla="*/ 2147483647 h 7777"/>
              <a:gd name="T60" fmla="*/ 2147483647 w 5092"/>
              <a:gd name="T61" fmla="*/ 2147483647 h 7777"/>
              <a:gd name="T62" fmla="*/ 2147483647 w 5092"/>
              <a:gd name="T63" fmla="*/ 2147483647 h 7777"/>
              <a:gd name="T64" fmla="*/ 2147483647 w 5092"/>
              <a:gd name="T65" fmla="*/ 2147483647 h 7777"/>
              <a:gd name="T66" fmla="*/ 2147483647 w 5092"/>
              <a:gd name="T67" fmla="*/ 2147483647 h 7777"/>
              <a:gd name="T68" fmla="*/ 2147483647 w 5092"/>
              <a:gd name="T69" fmla="*/ 2147483647 h 7777"/>
              <a:gd name="T70" fmla="*/ 2147483647 w 5092"/>
              <a:gd name="T71" fmla="*/ 2147483647 h 7777"/>
              <a:gd name="T72" fmla="*/ 2147483647 w 5092"/>
              <a:gd name="T73" fmla="*/ 2147483647 h 7777"/>
              <a:gd name="T74" fmla="*/ 2147483647 w 5092"/>
              <a:gd name="T75" fmla="*/ 2147483647 h 7777"/>
              <a:gd name="T76" fmla="*/ 2147483647 w 5092"/>
              <a:gd name="T77" fmla="*/ 2147483647 h 7777"/>
              <a:gd name="T78" fmla="*/ 2147483647 w 5092"/>
              <a:gd name="T79" fmla="*/ 2147483647 h 7777"/>
              <a:gd name="T80" fmla="*/ 2147483647 w 5092"/>
              <a:gd name="T81" fmla="*/ 2147483647 h 7777"/>
              <a:gd name="T82" fmla="*/ 2147483647 w 5092"/>
              <a:gd name="T83" fmla="*/ 2147483647 h 7777"/>
              <a:gd name="T84" fmla="*/ 2147483647 w 5092"/>
              <a:gd name="T85" fmla="*/ 2147483647 h 7777"/>
              <a:gd name="T86" fmla="*/ 2147483647 w 5092"/>
              <a:gd name="T87" fmla="*/ 2147483647 h 7777"/>
              <a:gd name="T88" fmla="*/ 2147483647 w 5092"/>
              <a:gd name="T89" fmla="*/ 2147483647 h 7777"/>
              <a:gd name="T90" fmla="*/ 2147483647 w 5092"/>
              <a:gd name="T91" fmla="*/ 2147483647 h 7777"/>
              <a:gd name="T92" fmla="*/ 2147483647 w 5092"/>
              <a:gd name="T93" fmla="*/ 2147483647 h 7777"/>
              <a:gd name="T94" fmla="*/ 2147483647 w 5092"/>
              <a:gd name="T95" fmla="*/ 2147483647 h 7777"/>
              <a:gd name="T96" fmla="*/ 2147483647 w 5092"/>
              <a:gd name="T97" fmla="*/ 2147483647 h 7777"/>
              <a:gd name="T98" fmla="*/ 2147483647 w 5092"/>
              <a:gd name="T99" fmla="*/ 2147483647 h 7777"/>
              <a:gd name="T100" fmla="*/ 2147483647 w 5092"/>
              <a:gd name="T101" fmla="*/ 2147483647 h 7777"/>
              <a:gd name="T102" fmla="*/ 2147483647 w 5092"/>
              <a:gd name="T103" fmla="*/ 2147483647 h 7777"/>
              <a:gd name="T104" fmla="*/ 2147483647 w 5092"/>
              <a:gd name="T105" fmla="*/ 2147483647 h 7777"/>
              <a:gd name="T106" fmla="*/ 2147483647 w 5092"/>
              <a:gd name="T107" fmla="*/ 2147483647 h 7777"/>
              <a:gd name="T108" fmla="*/ 2147483647 w 5092"/>
              <a:gd name="T109" fmla="*/ 2147483647 h 7777"/>
              <a:gd name="T110" fmla="*/ 2147483647 w 5092"/>
              <a:gd name="T111" fmla="*/ 2147483647 h 7777"/>
              <a:gd name="T112" fmla="*/ 2147483647 w 5092"/>
              <a:gd name="T113" fmla="*/ 2147483647 h 7777"/>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5092"/>
              <a:gd name="T172" fmla="*/ 0 h 7777"/>
              <a:gd name="T173" fmla="*/ 5092 w 5092"/>
              <a:gd name="T174" fmla="*/ 7777 h 7777"/>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5092" h="7777">
                <a:moveTo>
                  <a:pt x="0" y="0"/>
                </a:moveTo>
                <a:lnTo>
                  <a:pt x="0" y="0"/>
                </a:lnTo>
                <a:lnTo>
                  <a:pt x="0" y="77"/>
                </a:lnTo>
                <a:lnTo>
                  <a:pt x="0" y="155"/>
                </a:lnTo>
                <a:lnTo>
                  <a:pt x="0" y="233"/>
                </a:lnTo>
                <a:lnTo>
                  <a:pt x="0" y="311"/>
                </a:lnTo>
                <a:lnTo>
                  <a:pt x="0" y="388"/>
                </a:lnTo>
                <a:lnTo>
                  <a:pt x="0" y="466"/>
                </a:lnTo>
                <a:lnTo>
                  <a:pt x="0" y="544"/>
                </a:lnTo>
                <a:lnTo>
                  <a:pt x="0" y="622"/>
                </a:lnTo>
                <a:lnTo>
                  <a:pt x="0" y="699"/>
                </a:lnTo>
                <a:lnTo>
                  <a:pt x="0" y="777"/>
                </a:lnTo>
                <a:lnTo>
                  <a:pt x="0" y="855"/>
                </a:lnTo>
                <a:lnTo>
                  <a:pt x="0" y="933"/>
                </a:lnTo>
                <a:lnTo>
                  <a:pt x="0" y="1011"/>
                </a:lnTo>
                <a:lnTo>
                  <a:pt x="0" y="1088"/>
                </a:lnTo>
                <a:lnTo>
                  <a:pt x="0" y="1166"/>
                </a:lnTo>
                <a:lnTo>
                  <a:pt x="0" y="1244"/>
                </a:lnTo>
                <a:lnTo>
                  <a:pt x="0" y="1322"/>
                </a:lnTo>
                <a:lnTo>
                  <a:pt x="0" y="1399"/>
                </a:lnTo>
                <a:lnTo>
                  <a:pt x="0" y="1477"/>
                </a:lnTo>
                <a:lnTo>
                  <a:pt x="0" y="1555"/>
                </a:lnTo>
                <a:lnTo>
                  <a:pt x="0" y="1633"/>
                </a:lnTo>
                <a:lnTo>
                  <a:pt x="0" y="1710"/>
                </a:lnTo>
                <a:lnTo>
                  <a:pt x="0" y="1788"/>
                </a:lnTo>
                <a:lnTo>
                  <a:pt x="0" y="1866"/>
                </a:lnTo>
                <a:lnTo>
                  <a:pt x="0" y="1944"/>
                </a:lnTo>
                <a:lnTo>
                  <a:pt x="0" y="2022"/>
                </a:lnTo>
                <a:lnTo>
                  <a:pt x="0" y="2099"/>
                </a:lnTo>
                <a:lnTo>
                  <a:pt x="0" y="2177"/>
                </a:lnTo>
                <a:lnTo>
                  <a:pt x="0" y="2255"/>
                </a:lnTo>
                <a:lnTo>
                  <a:pt x="0" y="2333"/>
                </a:lnTo>
                <a:lnTo>
                  <a:pt x="0" y="2410"/>
                </a:lnTo>
                <a:lnTo>
                  <a:pt x="0" y="2488"/>
                </a:lnTo>
                <a:lnTo>
                  <a:pt x="0" y="2566"/>
                </a:lnTo>
                <a:lnTo>
                  <a:pt x="0" y="2644"/>
                </a:lnTo>
                <a:lnTo>
                  <a:pt x="0" y="2721"/>
                </a:lnTo>
                <a:lnTo>
                  <a:pt x="0" y="2799"/>
                </a:lnTo>
                <a:lnTo>
                  <a:pt x="0" y="2877"/>
                </a:lnTo>
                <a:lnTo>
                  <a:pt x="0" y="2955"/>
                </a:lnTo>
                <a:lnTo>
                  <a:pt x="0" y="3033"/>
                </a:lnTo>
                <a:lnTo>
                  <a:pt x="0" y="3110"/>
                </a:lnTo>
                <a:lnTo>
                  <a:pt x="0" y="3188"/>
                </a:lnTo>
                <a:lnTo>
                  <a:pt x="0" y="3266"/>
                </a:lnTo>
                <a:lnTo>
                  <a:pt x="0" y="3344"/>
                </a:lnTo>
                <a:lnTo>
                  <a:pt x="0" y="3421"/>
                </a:lnTo>
                <a:lnTo>
                  <a:pt x="0" y="3499"/>
                </a:lnTo>
                <a:lnTo>
                  <a:pt x="0" y="3577"/>
                </a:lnTo>
                <a:lnTo>
                  <a:pt x="0" y="3655"/>
                </a:lnTo>
                <a:lnTo>
                  <a:pt x="0" y="3732"/>
                </a:lnTo>
                <a:lnTo>
                  <a:pt x="0" y="3810"/>
                </a:lnTo>
                <a:lnTo>
                  <a:pt x="0" y="3888"/>
                </a:lnTo>
                <a:lnTo>
                  <a:pt x="0" y="3966"/>
                </a:lnTo>
                <a:lnTo>
                  <a:pt x="33" y="3966"/>
                </a:lnTo>
                <a:lnTo>
                  <a:pt x="33" y="4044"/>
                </a:lnTo>
                <a:lnTo>
                  <a:pt x="66" y="4044"/>
                </a:lnTo>
                <a:lnTo>
                  <a:pt x="66" y="4121"/>
                </a:lnTo>
                <a:lnTo>
                  <a:pt x="98" y="4121"/>
                </a:lnTo>
                <a:lnTo>
                  <a:pt x="98" y="4199"/>
                </a:lnTo>
                <a:lnTo>
                  <a:pt x="130" y="4199"/>
                </a:lnTo>
                <a:lnTo>
                  <a:pt x="130" y="4277"/>
                </a:lnTo>
                <a:lnTo>
                  <a:pt x="162" y="4277"/>
                </a:lnTo>
                <a:lnTo>
                  <a:pt x="162" y="4355"/>
                </a:lnTo>
                <a:lnTo>
                  <a:pt x="192" y="4355"/>
                </a:lnTo>
                <a:lnTo>
                  <a:pt x="192" y="4432"/>
                </a:lnTo>
                <a:lnTo>
                  <a:pt x="223" y="4432"/>
                </a:lnTo>
                <a:lnTo>
                  <a:pt x="223" y="4510"/>
                </a:lnTo>
                <a:lnTo>
                  <a:pt x="252" y="4510"/>
                </a:lnTo>
                <a:lnTo>
                  <a:pt x="252" y="4588"/>
                </a:lnTo>
                <a:lnTo>
                  <a:pt x="282" y="4588"/>
                </a:lnTo>
                <a:lnTo>
                  <a:pt x="282" y="4666"/>
                </a:lnTo>
                <a:lnTo>
                  <a:pt x="311" y="4666"/>
                </a:lnTo>
                <a:lnTo>
                  <a:pt x="311" y="4743"/>
                </a:lnTo>
                <a:lnTo>
                  <a:pt x="340" y="4743"/>
                </a:lnTo>
                <a:lnTo>
                  <a:pt x="340" y="4821"/>
                </a:lnTo>
                <a:lnTo>
                  <a:pt x="368" y="4821"/>
                </a:lnTo>
                <a:lnTo>
                  <a:pt x="368" y="4899"/>
                </a:lnTo>
                <a:lnTo>
                  <a:pt x="396" y="4899"/>
                </a:lnTo>
                <a:lnTo>
                  <a:pt x="396" y="4977"/>
                </a:lnTo>
                <a:lnTo>
                  <a:pt x="424" y="4977"/>
                </a:lnTo>
                <a:lnTo>
                  <a:pt x="424" y="5055"/>
                </a:lnTo>
                <a:lnTo>
                  <a:pt x="451" y="5055"/>
                </a:lnTo>
                <a:lnTo>
                  <a:pt x="451" y="5132"/>
                </a:lnTo>
                <a:lnTo>
                  <a:pt x="479" y="5132"/>
                </a:lnTo>
                <a:lnTo>
                  <a:pt x="479" y="5210"/>
                </a:lnTo>
                <a:lnTo>
                  <a:pt x="506" y="5210"/>
                </a:lnTo>
                <a:lnTo>
                  <a:pt x="506" y="5288"/>
                </a:lnTo>
                <a:lnTo>
                  <a:pt x="533" y="5288"/>
                </a:lnTo>
                <a:lnTo>
                  <a:pt x="533" y="5366"/>
                </a:lnTo>
                <a:lnTo>
                  <a:pt x="559" y="5366"/>
                </a:lnTo>
                <a:lnTo>
                  <a:pt x="559" y="5443"/>
                </a:lnTo>
                <a:lnTo>
                  <a:pt x="586" y="5443"/>
                </a:lnTo>
                <a:lnTo>
                  <a:pt x="586" y="5521"/>
                </a:lnTo>
                <a:lnTo>
                  <a:pt x="612" y="5521"/>
                </a:lnTo>
                <a:lnTo>
                  <a:pt x="612" y="5599"/>
                </a:lnTo>
                <a:lnTo>
                  <a:pt x="638" y="5599"/>
                </a:lnTo>
                <a:lnTo>
                  <a:pt x="638" y="5677"/>
                </a:lnTo>
                <a:lnTo>
                  <a:pt x="665" y="5677"/>
                </a:lnTo>
                <a:lnTo>
                  <a:pt x="665" y="5754"/>
                </a:lnTo>
                <a:lnTo>
                  <a:pt x="691" y="5754"/>
                </a:lnTo>
                <a:lnTo>
                  <a:pt x="691" y="5832"/>
                </a:lnTo>
                <a:lnTo>
                  <a:pt x="717" y="5832"/>
                </a:lnTo>
                <a:lnTo>
                  <a:pt x="717" y="5910"/>
                </a:lnTo>
                <a:lnTo>
                  <a:pt x="743" y="5910"/>
                </a:lnTo>
                <a:lnTo>
                  <a:pt x="743" y="5988"/>
                </a:lnTo>
                <a:lnTo>
                  <a:pt x="769" y="5988"/>
                </a:lnTo>
                <a:lnTo>
                  <a:pt x="769" y="6066"/>
                </a:lnTo>
                <a:lnTo>
                  <a:pt x="795" y="6066"/>
                </a:lnTo>
                <a:lnTo>
                  <a:pt x="795" y="6143"/>
                </a:lnTo>
                <a:lnTo>
                  <a:pt x="822" y="6143"/>
                </a:lnTo>
                <a:lnTo>
                  <a:pt x="822" y="6221"/>
                </a:lnTo>
                <a:lnTo>
                  <a:pt x="848" y="6221"/>
                </a:lnTo>
                <a:lnTo>
                  <a:pt x="848" y="6299"/>
                </a:lnTo>
                <a:lnTo>
                  <a:pt x="1144" y="6299"/>
                </a:lnTo>
                <a:lnTo>
                  <a:pt x="1144" y="6377"/>
                </a:lnTo>
                <a:lnTo>
                  <a:pt x="1402" y="6377"/>
                </a:lnTo>
                <a:lnTo>
                  <a:pt x="1402" y="6454"/>
                </a:lnTo>
                <a:lnTo>
                  <a:pt x="1628" y="6454"/>
                </a:lnTo>
                <a:lnTo>
                  <a:pt x="1628" y="6532"/>
                </a:lnTo>
                <a:lnTo>
                  <a:pt x="1828" y="6532"/>
                </a:lnTo>
                <a:lnTo>
                  <a:pt x="1828" y="6610"/>
                </a:lnTo>
                <a:lnTo>
                  <a:pt x="2006" y="6610"/>
                </a:lnTo>
                <a:lnTo>
                  <a:pt x="2006" y="6688"/>
                </a:lnTo>
                <a:lnTo>
                  <a:pt x="2165" y="6688"/>
                </a:lnTo>
                <a:lnTo>
                  <a:pt x="2165" y="6765"/>
                </a:lnTo>
                <a:lnTo>
                  <a:pt x="2309" y="6765"/>
                </a:lnTo>
                <a:lnTo>
                  <a:pt x="2309" y="6843"/>
                </a:lnTo>
                <a:lnTo>
                  <a:pt x="2440" y="6843"/>
                </a:lnTo>
                <a:lnTo>
                  <a:pt x="2440" y="6921"/>
                </a:lnTo>
                <a:lnTo>
                  <a:pt x="2558" y="6921"/>
                </a:lnTo>
                <a:lnTo>
                  <a:pt x="2558" y="6999"/>
                </a:lnTo>
                <a:lnTo>
                  <a:pt x="2667" y="6999"/>
                </a:lnTo>
                <a:lnTo>
                  <a:pt x="2667" y="7077"/>
                </a:lnTo>
                <a:lnTo>
                  <a:pt x="2767" y="7077"/>
                </a:lnTo>
                <a:lnTo>
                  <a:pt x="2767" y="7154"/>
                </a:lnTo>
                <a:lnTo>
                  <a:pt x="2858" y="7154"/>
                </a:lnTo>
                <a:lnTo>
                  <a:pt x="2858" y="7232"/>
                </a:lnTo>
                <a:lnTo>
                  <a:pt x="2943" y="7232"/>
                </a:lnTo>
                <a:lnTo>
                  <a:pt x="2943" y="7310"/>
                </a:lnTo>
                <a:lnTo>
                  <a:pt x="3022" y="7310"/>
                </a:lnTo>
                <a:lnTo>
                  <a:pt x="3022" y="7388"/>
                </a:lnTo>
                <a:lnTo>
                  <a:pt x="3095" y="7388"/>
                </a:lnTo>
                <a:lnTo>
                  <a:pt x="3095" y="7465"/>
                </a:lnTo>
                <a:lnTo>
                  <a:pt x="3163" y="7465"/>
                </a:lnTo>
                <a:lnTo>
                  <a:pt x="3163" y="7543"/>
                </a:lnTo>
                <a:lnTo>
                  <a:pt x="3227" y="7543"/>
                </a:lnTo>
                <a:lnTo>
                  <a:pt x="3227" y="7621"/>
                </a:lnTo>
                <a:lnTo>
                  <a:pt x="3286" y="7621"/>
                </a:lnTo>
                <a:lnTo>
                  <a:pt x="3286" y="7699"/>
                </a:lnTo>
                <a:lnTo>
                  <a:pt x="3342" y="7699"/>
                </a:lnTo>
                <a:lnTo>
                  <a:pt x="3342" y="7777"/>
                </a:lnTo>
                <a:lnTo>
                  <a:pt x="5092" y="7777"/>
                </a:lnTo>
                <a:lnTo>
                  <a:pt x="5092" y="7699"/>
                </a:lnTo>
                <a:lnTo>
                  <a:pt x="5092" y="7621"/>
                </a:lnTo>
                <a:lnTo>
                  <a:pt x="5092" y="7543"/>
                </a:lnTo>
                <a:lnTo>
                  <a:pt x="5092" y="7465"/>
                </a:lnTo>
                <a:lnTo>
                  <a:pt x="5092" y="7388"/>
                </a:lnTo>
                <a:lnTo>
                  <a:pt x="5092" y="7310"/>
                </a:lnTo>
                <a:lnTo>
                  <a:pt x="5092" y="7232"/>
                </a:lnTo>
                <a:lnTo>
                  <a:pt x="5092" y="7154"/>
                </a:lnTo>
                <a:lnTo>
                  <a:pt x="5092" y="7077"/>
                </a:lnTo>
                <a:lnTo>
                  <a:pt x="5092" y="6999"/>
                </a:lnTo>
                <a:lnTo>
                  <a:pt x="5092" y="6921"/>
                </a:lnTo>
                <a:lnTo>
                  <a:pt x="5092" y="6843"/>
                </a:lnTo>
                <a:lnTo>
                  <a:pt x="5092" y="6765"/>
                </a:lnTo>
                <a:lnTo>
                  <a:pt x="5092" y="6688"/>
                </a:lnTo>
                <a:lnTo>
                  <a:pt x="5092" y="6610"/>
                </a:lnTo>
                <a:lnTo>
                  <a:pt x="5092" y="6532"/>
                </a:lnTo>
                <a:lnTo>
                  <a:pt x="5092" y="6454"/>
                </a:lnTo>
                <a:lnTo>
                  <a:pt x="5092" y="6377"/>
                </a:lnTo>
                <a:lnTo>
                  <a:pt x="5092" y="6299"/>
                </a:lnTo>
                <a:lnTo>
                  <a:pt x="5092" y="6221"/>
                </a:lnTo>
                <a:lnTo>
                  <a:pt x="5092" y="6143"/>
                </a:lnTo>
                <a:lnTo>
                  <a:pt x="4989" y="6143"/>
                </a:lnTo>
                <a:lnTo>
                  <a:pt x="4989" y="6066"/>
                </a:lnTo>
                <a:lnTo>
                  <a:pt x="4893" y="6066"/>
                </a:lnTo>
                <a:lnTo>
                  <a:pt x="4893" y="5988"/>
                </a:lnTo>
                <a:lnTo>
                  <a:pt x="4803" y="5988"/>
                </a:lnTo>
                <a:lnTo>
                  <a:pt x="4803" y="5910"/>
                </a:lnTo>
                <a:lnTo>
                  <a:pt x="4718" y="5910"/>
                </a:lnTo>
                <a:lnTo>
                  <a:pt x="4718" y="5832"/>
                </a:lnTo>
                <a:lnTo>
                  <a:pt x="4637" y="5832"/>
                </a:lnTo>
                <a:lnTo>
                  <a:pt x="4637" y="5754"/>
                </a:lnTo>
                <a:lnTo>
                  <a:pt x="4561" y="5754"/>
                </a:lnTo>
                <a:lnTo>
                  <a:pt x="4561" y="5677"/>
                </a:lnTo>
                <a:lnTo>
                  <a:pt x="4488" y="5677"/>
                </a:lnTo>
                <a:lnTo>
                  <a:pt x="4488" y="5599"/>
                </a:lnTo>
                <a:lnTo>
                  <a:pt x="4419" y="5599"/>
                </a:lnTo>
                <a:lnTo>
                  <a:pt x="4419" y="5521"/>
                </a:lnTo>
                <a:lnTo>
                  <a:pt x="4353" y="5521"/>
                </a:lnTo>
                <a:lnTo>
                  <a:pt x="4353" y="5443"/>
                </a:lnTo>
                <a:lnTo>
                  <a:pt x="4290" y="5443"/>
                </a:lnTo>
                <a:lnTo>
                  <a:pt x="4290" y="5366"/>
                </a:lnTo>
                <a:lnTo>
                  <a:pt x="4230" y="5366"/>
                </a:lnTo>
                <a:lnTo>
                  <a:pt x="4230" y="5288"/>
                </a:lnTo>
                <a:lnTo>
                  <a:pt x="4172" y="5288"/>
                </a:lnTo>
                <a:lnTo>
                  <a:pt x="4172" y="5210"/>
                </a:lnTo>
                <a:lnTo>
                  <a:pt x="4116" y="5210"/>
                </a:lnTo>
                <a:lnTo>
                  <a:pt x="4116" y="5132"/>
                </a:lnTo>
                <a:lnTo>
                  <a:pt x="4062" y="5132"/>
                </a:lnTo>
                <a:lnTo>
                  <a:pt x="4062" y="5055"/>
                </a:lnTo>
                <a:lnTo>
                  <a:pt x="4010" y="5055"/>
                </a:lnTo>
                <a:lnTo>
                  <a:pt x="4010" y="4977"/>
                </a:lnTo>
                <a:lnTo>
                  <a:pt x="3960" y="4977"/>
                </a:lnTo>
                <a:lnTo>
                  <a:pt x="3960" y="4899"/>
                </a:lnTo>
                <a:lnTo>
                  <a:pt x="3912" y="4899"/>
                </a:lnTo>
                <a:lnTo>
                  <a:pt x="3912" y="4821"/>
                </a:lnTo>
                <a:lnTo>
                  <a:pt x="3865" y="4821"/>
                </a:lnTo>
                <a:lnTo>
                  <a:pt x="3865" y="4743"/>
                </a:lnTo>
                <a:lnTo>
                  <a:pt x="3820" y="4743"/>
                </a:lnTo>
                <a:lnTo>
                  <a:pt x="3820" y="4666"/>
                </a:lnTo>
                <a:lnTo>
                  <a:pt x="3776" y="4666"/>
                </a:lnTo>
                <a:lnTo>
                  <a:pt x="3776" y="4588"/>
                </a:lnTo>
                <a:lnTo>
                  <a:pt x="3733" y="4588"/>
                </a:lnTo>
                <a:lnTo>
                  <a:pt x="3733" y="4510"/>
                </a:lnTo>
                <a:lnTo>
                  <a:pt x="3692" y="4510"/>
                </a:lnTo>
                <a:lnTo>
                  <a:pt x="3692" y="4432"/>
                </a:lnTo>
                <a:lnTo>
                  <a:pt x="3651" y="4432"/>
                </a:lnTo>
                <a:lnTo>
                  <a:pt x="3651" y="4355"/>
                </a:lnTo>
                <a:lnTo>
                  <a:pt x="3612" y="4355"/>
                </a:lnTo>
                <a:lnTo>
                  <a:pt x="3612" y="4277"/>
                </a:lnTo>
                <a:lnTo>
                  <a:pt x="3574" y="4277"/>
                </a:lnTo>
                <a:lnTo>
                  <a:pt x="3574" y="4199"/>
                </a:lnTo>
                <a:lnTo>
                  <a:pt x="3536" y="4199"/>
                </a:lnTo>
                <a:lnTo>
                  <a:pt x="3536" y="4121"/>
                </a:lnTo>
                <a:lnTo>
                  <a:pt x="3500" y="4121"/>
                </a:lnTo>
                <a:lnTo>
                  <a:pt x="3500" y="4044"/>
                </a:lnTo>
                <a:lnTo>
                  <a:pt x="3464" y="4044"/>
                </a:lnTo>
                <a:lnTo>
                  <a:pt x="3464" y="3966"/>
                </a:lnTo>
                <a:lnTo>
                  <a:pt x="3429" y="3966"/>
                </a:lnTo>
                <a:lnTo>
                  <a:pt x="3429" y="3888"/>
                </a:lnTo>
                <a:lnTo>
                  <a:pt x="3394" y="3888"/>
                </a:lnTo>
                <a:lnTo>
                  <a:pt x="3394" y="3810"/>
                </a:lnTo>
                <a:lnTo>
                  <a:pt x="3202" y="3810"/>
                </a:lnTo>
                <a:lnTo>
                  <a:pt x="3202" y="3732"/>
                </a:lnTo>
                <a:lnTo>
                  <a:pt x="3031" y="3732"/>
                </a:lnTo>
                <a:lnTo>
                  <a:pt x="3031" y="3655"/>
                </a:lnTo>
                <a:lnTo>
                  <a:pt x="2877" y="3655"/>
                </a:lnTo>
                <a:lnTo>
                  <a:pt x="2877" y="3577"/>
                </a:lnTo>
                <a:lnTo>
                  <a:pt x="2737" y="3577"/>
                </a:lnTo>
                <a:lnTo>
                  <a:pt x="2737" y="3499"/>
                </a:lnTo>
                <a:lnTo>
                  <a:pt x="2611" y="3499"/>
                </a:lnTo>
                <a:lnTo>
                  <a:pt x="2611" y="3421"/>
                </a:lnTo>
                <a:lnTo>
                  <a:pt x="2496" y="3421"/>
                </a:lnTo>
                <a:lnTo>
                  <a:pt x="2496" y="3344"/>
                </a:lnTo>
                <a:lnTo>
                  <a:pt x="2390" y="3344"/>
                </a:lnTo>
                <a:lnTo>
                  <a:pt x="2390" y="3266"/>
                </a:lnTo>
                <a:lnTo>
                  <a:pt x="2293" y="3266"/>
                </a:lnTo>
                <a:lnTo>
                  <a:pt x="2293" y="3188"/>
                </a:lnTo>
                <a:lnTo>
                  <a:pt x="2204" y="3188"/>
                </a:lnTo>
                <a:lnTo>
                  <a:pt x="2204" y="3110"/>
                </a:lnTo>
                <a:lnTo>
                  <a:pt x="2121" y="3110"/>
                </a:lnTo>
                <a:lnTo>
                  <a:pt x="2121" y="3033"/>
                </a:lnTo>
                <a:lnTo>
                  <a:pt x="2045" y="3033"/>
                </a:lnTo>
                <a:lnTo>
                  <a:pt x="2045" y="2955"/>
                </a:lnTo>
                <a:lnTo>
                  <a:pt x="1973" y="2955"/>
                </a:lnTo>
                <a:lnTo>
                  <a:pt x="1973" y="2877"/>
                </a:lnTo>
                <a:lnTo>
                  <a:pt x="1907" y="2877"/>
                </a:lnTo>
                <a:lnTo>
                  <a:pt x="1907" y="2799"/>
                </a:lnTo>
                <a:lnTo>
                  <a:pt x="1845" y="2799"/>
                </a:lnTo>
                <a:lnTo>
                  <a:pt x="1845" y="2721"/>
                </a:lnTo>
                <a:lnTo>
                  <a:pt x="1786" y="2721"/>
                </a:lnTo>
                <a:lnTo>
                  <a:pt x="1786" y="2644"/>
                </a:lnTo>
                <a:lnTo>
                  <a:pt x="1732" y="2644"/>
                </a:lnTo>
                <a:lnTo>
                  <a:pt x="1732" y="2566"/>
                </a:lnTo>
                <a:lnTo>
                  <a:pt x="1680" y="2566"/>
                </a:lnTo>
                <a:lnTo>
                  <a:pt x="1680" y="2488"/>
                </a:lnTo>
                <a:lnTo>
                  <a:pt x="1632" y="2488"/>
                </a:lnTo>
                <a:lnTo>
                  <a:pt x="1632" y="2410"/>
                </a:lnTo>
                <a:lnTo>
                  <a:pt x="1586" y="2410"/>
                </a:lnTo>
                <a:lnTo>
                  <a:pt x="1586" y="2333"/>
                </a:lnTo>
                <a:lnTo>
                  <a:pt x="1543" y="2333"/>
                </a:lnTo>
                <a:lnTo>
                  <a:pt x="1543" y="2255"/>
                </a:lnTo>
                <a:lnTo>
                  <a:pt x="1502" y="2255"/>
                </a:lnTo>
                <a:lnTo>
                  <a:pt x="1502" y="2177"/>
                </a:lnTo>
                <a:lnTo>
                  <a:pt x="1463" y="2177"/>
                </a:lnTo>
                <a:lnTo>
                  <a:pt x="1463" y="2099"/>
                </a:lnTo>
                <a:lnTo>
                  <a:pt x="1426" y="2099"/>
                </a:lnTo>
                <a:lnTo>
                  <a:pt x="1426" y="2022"/>
                </a:lnTo>
                <a:lnTo>
                  <a:pt x="1391" y="2022"/>
                </a:lnTo>
                <a:lnTo>
                  <a:pt x="1391" y="1944"/>
                </a:lnTo>
                <a:lnTo>
                  <a:pt x="1358" y="1944"/>
                </a:lnTo>
                <a:lnTo>
                  <a:pt x="1358" y="1866"/>
                </a:lnTo>
                <a:lnTo>
                  <a:pt x="1326" y="1866"/>
                </a:lnTo>
                <a:lnTo>
                  <a:pt x="1326" y="1788"/>
                </a:lnTo>
                <a:lnTo>
                  <a:pt x="1295" y="1788"/>
                </a:lnTo>
                <a:lnTo>
                  <a:pt x="1295" y="1710"/>
                </a:lnTo>
                <a:lnTo>
                  <a:pt x="1266" y="1710"/>
                </a:lnTo>
                <a:lnTo>
                  <a:pt x="1266" y="1633"/>
                </a:lnTo>
                <a:lnTo>
                  <a:pt x="1239" y="1633"/>
                </a:lnTo>
                <a:lnTo>
                  <a:pt x="1239" y="1555"/>
                </a:lnTo>
                <a:lnTo>
                  <a:pt x="1212" y="1555"/>
                </a:lnTo>
                <a:lnTo>
                  <a:pt x="1212" y="1477"/>
                </a:lnTo>
                <a:lnTo>
                  <a:pt x="1187" y="1477"/>
                </a:lnTo>
                <a:lnTo>
                  <a:pt x="1187" y="1399"/>
                </a:lnTo>
                <a:lnTo>
                  <a:pt x="1162" y="1399"/>
                </a:lnTo>
                <a:lnTo>
                  <a:pt x="1162" y="1322"/>
                </a:lnTo>
                <a:lnTo>
                  <a:pt x="1139" y="1322"/>
                </a:lnTo>
                <a:lnTo>
                  <a:pt x="1139" y="1244"/>
                </a:lnTo>
                <a:lnTo>
                  <a:pt x="1116" y="1244"/>
                </a:lnTo>
                <a:lnTo>
                  <a:pt x="1116" y="1166"/>
                </a:lnTo>
                <a:lnTo>
                  <a:pt x="1095" y="1166"/>
                </a:lnTo>
                <a:lnTo>
                  <a:pt x="1095" y="1088"/>
                </a:lnTo>
                <a:lnTo>
                  <a:pt x="1074" y="1088"/>
                </a:lnTo>
                <a:lnTo>
                  <a:pt x="1074" y="1011"/>
                </a:lnTo>
                <a:lnTo>
                  <a:pt x="1054" y="1011"/>
                </a:lnTo>
                <a:lnTo>
                  <a:pt x="1054" y="933"/>
                </a:lnTo>
                <a:lnTo>
                  <a:pt x="1035" y="933"/>
                </a:lnTo>
                <a:lnTo>
                  <a:pt x="1035" y="855"/>
                </a:lnTo>
                <a:lnTo>
                  <a:pt x="1016" y="855"/>
                </a:lnTo>
                <a:lnTo>
                  <a:pt x="1016" y="777"/>
                </a:lnTo>
                <a:lnTo>
                  <a:pt x="998" y="777"/>
                </a:lnTo>
                <a:lnTo>
                  <a:pt x="998" y="699"/>
                </a:lnTo>
                <a:lnTo>
                  <a:pt x="981" y="699"/>
                </a:lnTo>
                <a:lnTo>
                  <a:pt x="981" y="622"/>
                </a:lnTo>
                <a:lnTo>
                  <a:pt x="964" y="622"/>
                </a:lnTo>
                <a:lnTo>
                  <a:pt x="964" y="544"/>
                </a:lnTo>
                <a:lnTo>
                  <a:pt x="948" y="544"/>
                </a:lnTo>
                <a:lnTo>
                  <a:pt x="948" y="466"/>
                </a:lnTo>
                <a:lnTo>
                  <a:pt x="932" y="466"/>
                </a:lnTo>
                <a:lnTo>
                  <a:pt x="932" y="388"/>
                </a:lnTo>
                <a:lnTo>
                  <a:pt x="917" y="388"/>
                </a:lnTo>
                <a:lnTo>
                  <a:pt x="917" y="311"/>
                </a:lnTo>
                <a:lnTo>
                  <a:pt x="902" y="311"/>
                </a:lnTo>
                <a:lnTo>
                  <a:pt x="902" y="233"/>
                </a:lnTo>
                <a:lnTo>
                  <a:pt x="888" y="233"/>
                </a:lnTo>
                <a:lnTo>
                  <a:pt x="888" y="155"/>
                </a:lnTo>
                <a:lnTo>
                  <a:pt x="875" y="155"/>
                </a:lnTo>
                <a:lnTo>
                  <a:pt x="875" y="77"/>
                </a:lnTo>
                <a:lnTo>
                  <a:pt x="861" y="77"/>
                </a:lnTo>
                <a:lnTo>
                  <a:pt x="861" y="0"/>
                </a:lnTo>
                <a:lnTo>
                  <a:pt x="0" y="0"/>
                </a:lnTo>
              </a:path>
            </a:pathLst>
          </a:custGeom>
          <a:noFill/>
          <a:ln w="381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7808" name="Rectangle 416"/>
          <p:cNvSpPr>
            <a:spLocks noChangeArrowheads="1"/>
          </p:cNvSpPr>
          <p:nvPr/>
        </p:nvSpPr>
        <p:spPr bwMode="auto">
          <a:xfrm>
            <a:off x="7620000" y="2895600"/>
            <a:ext cx="266700" cy="427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ctr" eaLnBrk="1" hangingPunct="1"/>
            <a:r>
              <a:rPr lang="en-US" altLang="en-US" sz="2800" i="1">
                <a:latin typeface="Times New Roman" panose="02020603050405020304" pitchFamily="18" charset="0"/>
              </a:rPr>
              <a:t> n</a:t>
            </a:r>
          </a:p>
        </p:txBody>
      </p:sp>
      <p:sp>
        <p:nvSpPr>
          <p:cNvPr id="187809" name="Line 417"/>
          <p:cNvSpPr>
            <a:spLocks noChangeShapeType="1"/>
          </p:cNvSpPr>
          <p:nvPr/>
        </p:nvSpPr>
        <p:spPr bwMode="auto">
          <a:xfrm>
            <a:off x="495300" y="3871913"/>
            <a:ext cx="1389063" cy="158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810" name="Line 418"/>
          <p:cNvSpPr>
            <a:spLocks noChangeShapeType="1"/>
          </p:cNvSpPr>
          <p:nvPr/>
        </p:nvSpPr>
        <p:spPr bwMode="auto">
          <a:xfrm>
            <a:off x="495300" y="3871913"/>
            <a:ext cx="1588" cy="3651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811" name="Line 419"/>
          <p:cNvSpPr>
            <a:spLocks noChangeShapeType="1"/>
          </p:cNvSpPr>
          <p:nvPr/>
        </p:nvSpPr>
        <p:spPr bwMode="auto">
          <a:xfrm>
            <a:off x="495300" y="3871913"/>
            <a:ext cx="1588" cy="6191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812" name="Rectangle 420"/>
          <p:cNvSpPr>
            <a:spLocks noChangeArrowheads="1"/>
          </p:cNvSpPr>
          <p:nvPr/>
        </p:nvSpPr>
        <p:spPr bwMode="auto">
          <a:xfrm>
            <a:off x="393700" y="3933825"/>
            <a:ext cx="203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ctr" eaLnBrk="1" hangingPunct="1"/>
            <a:r>
              <a:rPr lang="en-US" altLang="en-US" sz="1600">
                <a:latin typeface="Times New Roman" panose="02020603050405020304" pitchFamily="18" charset="0"/>
              </a:rPr>
              <a:t>70</a:t>
            </a:r>
          </a:p>
        </p:txBody>
      </p:sp>
      <p:sp>
        <p:nvSpPr>
          <p:cNvPr id="187813" name="Line 421"/>
          <p:cNvSpPr>
            <a:spLocks noChangeShapeType="1"/>
          </p:cNvSpPr>
          <p:nvPr/>
        </p:nvSpPr>
        <p:spPr bwMode="auto">
          <a:xfrm>
            <a:off x="517525" y="3871913"/>
            <a:ext cx="1588" cy="3651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814" name="Line 422"/>
          <p:cNvSpPr>
            <a:spLocks noChangeShapeType="1"/>
          </p:cNvSpPr>
          <p:nvPr/>
        </p:nvSpPr>
        <p:spPr bwMode="auto">
          <a:xfrm>
            <a:off x="541338" y="3871913"/>
            <a:ext cx="1587" cy="3651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815" name="Line 423"/>
          <p:cNvSpPr>
            <a:spLocks noChangeShapeType="1"/>
          </p:cNvSpPr>
          <p:nvPr/>
        </p:nvSpPr>
        <p:spPr bwMode="auto">
          <a:xfrm>
            <a:off x="565150" y="3871913"/>
            <a:ext cx="1588" cy="3651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816" name="Line 424"/>
          <p:cNvSpPr>
            <a:spLocks noChangeShapeType="1"/>
          </p:cNvSpPr>
          <p:nvPr/>
        </p:nvSpPr>
        <p:spPr bwMode="auto">
          <a:xfrm>
            <a:off x="587375" y="3871913"/>
            <a:ext cx="1588" cy="3651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817" name="Line 425"/>
          <p:cNvSpPr>
            <a:spLocks noChangeShapeType="1"/>
          </p:cNvSpPr>
          <p:nvPr/>
        </p:nvSpPr>
        <p:spPr bwMode="auto">
          <a:xfrm>
            <a:off x="611188" y="3871913"/>
            <a:ext cx="1587" cy="3651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818" name="Line 426"/>
          <p:cNvSpPr>
            <a:spLocks noChangeShapeType="1"/>
          </p:cNvSpPr>
          <p:nvPr/>
        </p:nvSpPr>
        <p:spPr bwMode="auto">
          <a:xfrm>
            <a:off x="633413" y="3871913"/>
            <a:ext cx="1587" cy="3651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819" name="Line 427"/>
          <p:cNvSpPr>
            <a:spLocks noChangeShapeType="1"/>
          </p:cNvSpPr>
          <p:nvPr/>
        </p:nvSpPr>
        <p:spPr bwMode="auto">
          <a:xfrm>
            <a:off x="657225" y="3871913"/>
            <a:ext cx="1588" cy="3651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820" name="Line 428"/>
          <p:cNvSpPr>
            <a:spLocks noChangeShapeType="1"/>
          </p:cNvSpPr>
          <p:nvPr/>
        </p:nvSpPr>
        <p:spPr bwMode="auto">
          <a:xfrm>
            <a:off x="681038" y="3871913"/>
            <a:ext cx="1587" cy="3651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821" name="Line 429"/>
          <p:cNvSpPr>
            <a:spLocks noChangeShapeType="1"/>
          </p:cNvSpPr>
          <p:nvPr/>
        </p:nvSpPr>
        <p:spPr bwMode="auto">
          <a:xfrm>
            <a:off x="703263" y="3871913"/>
            <a:ext cx="1587" cy="3651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822" name="Line 430"/>
          <p:cNvSpPr>
            <a:spLocks noChangeShapeType="1"/>
          </p:cNvSpPr>
          <p:nvPr/>
        </p:nvSpPr>
        <p:spPr bwMode="auto">
          <a:xfrm>
            <a:off x="727075" y="3871913"/>
            <a:ext cx="1588" cy="3651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823" name="Line 431"/>
          <p:cNvSpPr>
            <a:spLocks noChangeShapeType="1"/>
          </p:cNvSpPr>
          <p:nvPr/>
        </p:nvSpPr>
        <p:spPr bwMode="auto">
          <a:xfrm>
            <a:off x="749300" y="3871913"/>
            <a:ext cx="1588" cy="3651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824" name="Line 432"/>
          <p:cNvSpPr>
            <a:spLocks noChangeShapeType="1"/>
          </p:cNvSpPr>
          <p:nvPr/>
        </p:nvSpPr>
        <p:spPr bwMode="auto">
          <a:xfrm>
            <a:off x="773113" y="3871913"/>
            <a:ext cx="1587" cy="3651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825" name="Line 433"/>
          <p:cNvSpPr>
            <a:spLocks noChangeShapeType="1"/>
          </p:cNvSpPr>
          <p:nvPr/>
        </p:nvSpPr>
        <p:spPr bwMode="auto">
          <a:xfrm>
            <a:off x="795338" y="3871913"/>
            <a:ext cx="1587" cy="3651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826" name="Line 434"/>
          <p:cNvSpPr>
            <a:spLocks noChangeShapeType="1"/>
          </p:cNvSpPr>
          <p:nvPr/>
        </p:nvSpPr>
        <p:spPr bwMode="auto">
          <a:xfrm>
            <a:off x="819150" y="3871913"/>
            <a:ext cx="1588" cy="3651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827" name="Line 435"/>
          <p:cNvSpPr>
            <a:spLocks noChangeShapeType="1"/>
          </p:cNvSpPr>
          <p:nvPr/>
        </p:nvSpPr>
        <p:spPr bwMode="auto">
          <a:xfrm>
            <a:off x="842963" y="3871913"/>
            <a:ext cx="1587" cy="3651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828" name="Line 436"/>
          <p:cNvSpPr>
            <a:spLocks noChangeShapeType="1"/>
          </p:cNvSpPr>
          <p:nvPr/>
        </p:nvSpPr>
        <p:spPr bwMode="auto">
          <a:xfrm>
            <a:off x="865188" y="3871913"/>
            <a:ext cx="1587" cy="3651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829" name="Line 437"/>
          <p:cNvSpPr>
            <a:spLocks noChangeShapeType="1"/>
          </p:cNvSpPr>
          <p:nvPr/>
        </p:nvSpPr>
        <p:spPr bwMode="auto">
          <a:xfrm>
            <a:off x="889000" y="3871913"/>
            <a:ext cx="1588" cy="3651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830" name="Line 438"/>
          <p:cNvSpPr>
            <a:spLocks noChangeShapeType="1"/>
          </p:cNvSpPr>
          <p:nvPr/>
        </p:nvSpPr>
        <p:spPr bwMode="auto">
          <a:xfrm>
            <a:off x="911225" y="3871913"/>
            <a:ext cx="1588" cy="3651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831" name="Line 439"/>
          <p:cNvSpPr>
            <a:spLocks noChangeShapeType="1"/>
          </p:cNvSpPr>
          <p:nvPr/>
        </p:nvSpPr>
        <p:spPr bwMode="auto">
          <a:xfrm>
            <a:off x="935038" y="3871913"/>
            <a:ext cx="1587" cy="3651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832" name="Line 440"/>
          <p:cNvSpPr>
            <a:spLocks noChangeShapeType="1"/>
          </p:cNvSpPr>
          <p:nvPr/>
        </p:nvSpPr>
        <p:spPr bwMode="auto">
          <a:xfrm>
            <a:off x="958850" y="3871913"/>
            <a:ext cx="1588" cy="3651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833" name="Line 441"/>
          <p:cNvSpPr>
            <a:spLocks noChangeShapeType="1"/>
          </p:cNvSpPr>
          <p:nvPr/>
        </p:nvSpPr>
        <p:spPr bwMode="auto">
          <a:xfrm>
            <a:off x="958850" y="3871913"/>
            <a:ext cx="1588" cy="6191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834" name="Rectangle 442"/>
          <p:cNvSpPr>
            <a:spLocks noChangeArrowheads="1"/>
          </p:cNvSpPr>
          <p:nvPr/>
        </p:nvSpPr>
        <p:spPr bwMode="auto">
          <a:xfrm>
            <a:off x="857250" y="3933825"/>
            <a:ext cx="203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ctr" eaLnBrk="1" hangingPunct="1"/>
            <a:r>
              <a:rPr lang="en-US" altLang="en-US" sz="1600">
                <a:latin typeface="Times New Roman" panose="02020603050405020304" pitchFamily="18" charset="0"/>
              </a:rPr>
              <a:t>90</a:t>
            </a:r>
          </a:p>
        </p:txBody>
      </p:sp>
      <p:sp>
        <p:nvSpPr>
          <p:cNvPr id="187835" name="Line 443"/>
          <p:cNvSpPr>
            <a:spLocks noChangeShapeType="1"/>
          </p:cNvSpPr>
          <p:nvPr/>
        </p:nvSpPr>
        <p:spPr bwMode="auto">
          <a:xfrm>
            <a:off x="981075" y="3871913"/>
            <a:ext cx="1588" cy="3651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836" name="Line 444"/>
          <p:cNvSpPr>
            <a:spLocks noChangeShapeType="1"/>
          </p:cNvSpPr>
          <p:nvPr/>
        </p:nvSpPr>
        <p:spPr bwMode="auto">
          <a:xfrm>
            <a:off x="1004888" y="3871913"/>
            <a:ext cx="1587" cy="3651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837" name="Line 445"/>
          <p:cNvSpPr>
            <a:spLocks noChangeShapeType="1"/>
          </p:cNvSpPr>
          <p:nvPr/>
        </p:nvSpPr>
        <p:spPr bwMode="auto">
          <a:xfrm>
            <a:off x="1027113" y="3871913"/>
            <a:ext cx="1587" cy="3651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838" name="Line 446"/>
          <p:cNvSpPr>
            <a:spLocks noChangeShapeType="1"/>
          </p:cNvSpPr>
          <p:nvPr/>
        </p:nvSpPr>
        <p:spPr bwMode="auto">
          <a:xfrm>
            <a:off x="1050925" y="3871913"/>
            <a:ext cx="1588" cy="3651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839" name="Line 447"/>
          <p:cNvSpPr>
            <a:spLocks noChangeShapeType="1"/>
          </p:cNvSpPr>
          <p:nvPr/>
        </p:nvSpPr>
        <p:spPr bwMode="auto">
          <a:xfrm>
            <a:off x="1074738" y="3871913"/>
            <a:ext cx="1587" cy="3651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840" name="Line 448"/>
          <p:cNvSpPr>
            <a:spLocks noChangeShapeType="1"/>
          </p:cNvSpPr>
          <p:nvPr/>
        </p:nvSpPr>
        <p:spPr bwMode="auto">
          <a:xfrm>
            <a:off x="1096963" y="3871913"/>
            <a:ext cx="1587" cy="3651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841" name="Line 449"/>
          <p:cNvSpPr>
            <a:spLocks noChangeShapeType="1"/>
          </p:cNvSpPr>
          <p:nvPr/>
        </p:nvSpPr>
        <p:spPr bwMode="auto">
          <a:xfrm>
            <a:off x="1120775" y="3871913"/>
            <a:ext cx="1588" cy="3651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842" name="Line 450"/>
          <p:cNvSpPr>
            <a:spLocks noChangeShapeType="1"/>
          </p:cNvSpPr>
          <p:nvPr/>
        </p:nvSpPr>
        <p:spPr bwMode="auto">
          <a:xfrm>
            <a:off x="1143000" y="3871913"/>
            <a:ext cx="1588" cy="3651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843" name="Line 451"/>
          <p:cNvSpPr>
            <a:spLocks noChangeShapeType="1"/>
          </p:cNvSpPr>
          <p:nvPr/>
        </p:nvSpPr>
        <p:spPr bwMode="auto">
          <a:xfrm>
            <a:off x="1166813" y="3871913"/>
            <a:ext cx="1587" cy="3651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844" name="Line 452"/>
          <p:cNvSpPr>
            <a:spLocks noChangeShapeType="1"/>
          </p:cNvSpPr>
          <p:nvPr/>
        </p:nvSpPr>
        <p:spPr bwMode="auto">
          <a:xfrm>
            <a:off x="1189038" y="3871913"/>
            <a:ext cx="1587" cy="3651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845" name="Line 453"/>
          <p:cNvSpPr>
            <a:spLocks noChangeShapeType="1"/>
          </p:cNvSpPr>
          <p:nvPr/>
        </p:nvSpPr>
        <p:spPr bwMode="auto">
          <a:xfrm>
            <a:off x="1212850" y="3871913"/>
            <a:ext cx="1588" cy="3651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846" name="Line 454"/>
          <p:cNvSpPr>
            <a:spLocks noChangeShapeType="1"/>
          </p:cNvSpPr>
          <p:nvPr/>
        </p:nvSpPr>
        <p:spPr bwMode="auto">
          <a:xfrm>
            <a:off x="1236663" y="3871913"/>
            <a:ext cx="1587" cy="3651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847" name="Line 455"/>
          <p:cNvSpPr>
            <a:spLocks noChangeShapeType="1"/>
          </p:cNvSpPr>
          <p:nvPr/>
        </p:nvSpPr>
        <p:spPr bwMode="auto">
          <a:xfrm>
            <a:off x="1258888" y="3871913"/>
            <a:ext cx="1587" cy="3651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848" name="Line 456"/>
          <p:cNvSpPr>
            <a:spLocks noChangeShapeType="1"/>
          </p:cNvSpPr>
          <p:nvPr/>
        </p:nvSpPr>
        <p:spPr bwMode="auto">
          <a:xfrm>
            <a:off x="1282700" y="3871913"/>
            <a:ext cx="1588" cy="3651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849" name="Line 457"/>
          <p:cNvSpPr>
            <a:spLocks noChangeShapeType="1"/>
          </p:cNvSpPr>
          <p:nvPr/>
        </p:nvSpPr>
        <p:spPr bwMode="auto">
          <a:xfrm>
            <a:off x="1304925" y="3871913"/>
            <a:ext cx="1588" cy="3651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850" name="Line 458"/>
          <p:cNvSpPr>
            <a:spLocks noChangeShapeType="1"/>
          </p:cNvSpPr>
          <p:nvPr/>
        </p:nvSpPr>
        <p:spPr bwMode="auto">
          <a:xfrm>
            <a:off x="1328738" y="3871913"/>
            <a:ext cx="1587" cy="3651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851" name="Line 459"/>
          <p:cNvSpPr>
            <a:spLocks noChangeShapeType="1"/>
          </p:cNvSpPr>
          <p:nvPr/>
        </p:nvSpPr>
        <p:spPr bwMode="auto">
          <a:xfrm>
            <a:off x="1352550" y="3871913"/>
            <a:ext cx="1588" cy="3651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852" name="Line 460"/>
          <p:cNvSpPr>
            <a:spLocks noChangeShapeType="1"/>
          </p:cNvSpPr>
          <p:nvPr/>
        </p:nvSpPr>
        <p:spPr bwMode="auto">
          <a:xfrm>
            <a:off x="1374775" y="3871913"/>
            <a:ext cx="1588" cy="3651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853" name="Line 461"/>
          <p:cNvSpPr>
            <a:spLocks noChangeShapeType="1"/>
          </p:cNvSpPr>
          <p:nvPr/>
        </p:nvSpPr>
        <p:spPr bwMode="auto">
          <a:xfrm>
            <a:off x="1398588" y="3871913"/>
            <a:ext cx="1587" cy="3651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854" name="Line 462"/>
          <p:cNvSpPr>
            <a:spLocks noChangeShapeType="1"/>
          </p:cNvSpPr>
          <p:nvPr/>
        </p:nvSpPr>
        <p:spPr bwMode="auto">
          <a:xfrm>
            <a:off x="1420813" y="3871913"/>
            <a:ext cx="1587" cy="3651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855" name="Line 463"/>
          <p:cNvSpPr>
            <a:spLocks noChangeShapeType="1"/>
          </p:cNvSpPr>
          <p:nvPr/>
        </p:nvSpPr>
        <p:spPr bwMode="auto">
          <a:xfrm>
            <a:off x="1420813" y="3871913"/>
            <a:ext cx="1587" cy="6191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856" name="Rectangle 464"/>
          <p:cNvSpPr>
            <a:spLocks noChangeArrowheads="1"/>
          </p:cNvSpPr>
          <p:nvPr/>
        </p:nvSpPr>
        <p:spPr bwMode="auto">
          <a:xfrm>
            <a:off x="1268413" y="3933825"/>
            <a:ext cx="304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ctr" eaLnBrk="1" hangingPunct="1"/>
            <a:r>
              <a:rPr lang="en-US" altLang="en-US" sz="1600">
                <a:latin typeface="Times New Roman" panose="02020603050405020304" pitchFamily="18" charset="0"/>
              </a:rPr>
              <a:t>110</a:t>
            </a:r>
          </a:p>
        </p:txBody>
      </p:sp>
      <p:sp>
        <p:nvSpPr>
          <p:cNvPr id="187857" name="Line 465"/>
          <p:cNvSpPr>
            <a:spLocks noChangeShapeType="1"/>
          </p:cNvSpPr>
          <p:nvPr/>
        </p:nvSpPr>
        <p:spPr bwMode="auto">
          <a:xfrm>
            <a:off x="1444625" y="3871913"/>
            <a:ext cx="1588" cy="3651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858" name="Line 466"/>
          <p:cNvSpPr>
            <a:spLocks noChangeShapeType="1"/>
          </p:cNvSpPr>
          <p:nvPr/>
        </p:nvSpPr>
        <p:spPr bwMode="auto">
          <a:xfrm>
            <a:off x="1468438" y="3871913"/>
            <a:ext cx="1587" cy="3651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859" name="Line 467"/>
          <p:cNvSpPr>
            <a:spLocks noChangeShapeType="1"/>
          </p:cNvSpPr>
          <p:nvPr/>
        </p:nvSpPr>
        <p:spPr bwMode="auto">
          <a:xfrm>
            <a:off x="1490663" y="3871913"/>
            <a:ext cx="1587" cy="3651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860" name="Line 468"/>
          <p:cNvSpPr>
            <a:spLocks noChangeShapeType="1"/>
          </p:cNvSpPr>
          <p:nvPr/>
        </p:nvSpPr>
        <p:spPr bwMode="auto">
          <a:xfrm>
            <a:off x="1514475" y="3871913"/>
            <a:ext cx="1588" cy="3651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861" name="Line 469"/>
          <p:cNvSpPr>
            <a:spLocks noChangeShapeType="1"/>
          </p:cNvSpPr>
          <p:nvPr/>
        </p:nvSpPr>
        <p:spPr bwMode="auto">
          <a:xfrm>
            <a:off x="1536700" y="3871913"/>
            <a:ext cx="1588" cy="3651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862" name="Line 470"/>
          <p:cNvSpPr>
            <a:spLocks noChangeShapeType="1"/>
          </p:cNvSpPr>
          <p:nvPr/>
        </p:nvSpPr>
        <p:spPr bwMode="auto">
          <a:xfrm>
            <a:off x="1560513" y="3871913"/>
            <a:ext cx="1587" cy="3651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863" name="Line 471"/>
          <p:cNvSpPr>
            <a:spLocks noChangeShapeType="1"/>
          </p:cNvSpPr>
          <p:nvPr/>
        </p:nvSpPr>
        <p:spPr bwMode="auto">
          <a:xfrm>
            <a:off x="1582738" y="3871913"/>
            <a:ext cx="1587" cy="3651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864" name="Line 472"/>
          <p:cNvSpPr>
            <a:spLocks noChangeShapeType="1"/>
          </p:cNvSpPr>
          <p:nvPr/>
        </p:nvSpPr>
        <p:spPr bwMode="auto">
          <a:xfrm>
            <a:off x="1606550" y="3871913"/>
            <a:ext cx="1588" cy="3651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865" name="Line 473"/>
          <p:cNvSpPr>
            <a:spLocks noChangeShapeType="1"/>
          </p:cNvSpPr>
          <p:nvPr/>
        </p:nvSpPr>
        <p:spPr bwMode="auto">
          <a:xfrm>
            <a:off x="1630363" y="3871913"/>
            <a:ext cx="1587" cy="3651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866" name="Line 474"/>
          <p:cNvSpPr>
            <a:spLocks noChangeShapeType="1"/>
          </p:cNvSpPr>
          <p:nvPr/>
        </p:nvSpPr>
        <p:spPr bwMode="auto">
          <a:xfrm>
            <a:off x="1652588" y="3871913"/>
            <a:ext cx="1587" cy="3651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867" name="Line 475"/>
          <p:cNvSpPr>
            <a:spLocks noChangeShapeType="1"/>
          </p:cNvSpPr>
          <p:nvPr/>
        </p:nvSpPr>
        <p:spPr bwMode="auto">
          <a:xfrm>
            <a:off x="1676400" y="3871913"/>
            <a:ext cx="1588" cy="3651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868" name="Line 476"/>
          <p:cNvSpPr>
            <a:spLocks noChangeShapeType="1"/>
          </p:cNvSpPr>
          <p:nvPr/>
        </p:nvSpPr>
        <p:spPr bwMode="auto">
          <a:xfrm>
            <a:off x="1698625" y="3871913"/>
            <a:ext cx="1588" cy="3651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869" name="Line 477"/>
          <p:cNvSpPr>
            <a:spLocks noChangeShapeType="1"/>
          </p:cNvSpPr>
          <p:nvPr/>
        </p:nvSpPr>
        <p:spPr bwMode="auto">
          <a:xfrm>
            <a:off x="1722438" y="3871913"/>
            <a:ext cx="1587" cy="3651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870" name="Line 478"/>
          <p:cNvSpPr>
            <a:spLocks noChangeShapeType="1"/>
          </p:cNvSpPr>
          <p:nvPr/>
        </p:nvSpPr>
        <p:spPr bwMode="auto">
          <a:xfrm>
            <a:off x="1746250" y="3871913"/>
            <a:ext cx="1588" cy="3651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871" name="Line 479"/>
          <p:cNvSpPr>
            <a:spLocks noChangeShapeType="1"/>
          </p:cNvSpPr>
          <p:nvPr/>
        </p:nvSpPr>
        <p:spPr bwMode="auto">
          <a:xfrm>
            <a:off x="1768475" y="3871913"/>
            <a:ext cx="1588" cy="3651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872" name="Line 480"/>
          <p:cNvSpPr>
            <a:spLocks noChangeShapeType="1"/>
          </p:cNvSpPr>
          <p:nvPr/>
        </p:nvSpPr>
        <p:spPr bwMode="auto">
          <a:xfrm>
            <a:off x="1792288" y="3871913"/>
            <a:ext cx="1587" cy="3651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873" name="Line 481"/>
          <p:cNvSpPr>
            <a:spLocks noChangeShapeType="1"/>
          </p:cNvSpPr>
          <p:nvPr/>
        </p:nvSpPr>
        <p:spPr bwMode="auto">
          <a:xfrm>
            <a:off x="1814513" y="3871913"/>
            <a:ext cx="1587" cy="3651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874" name="Line 482"/>
          <p:cNvSpPr>
            <a:spLocks noChangeShapeType="1"/>
          </p:cNvSpPr>
          <p:nvPr/>
        </p:nvSpPr>
        <p:spPr bwMode="auto">
          <a:xfrm>
            <a:off x="1838325" y="3871913"/>
            <a:ext cx="1588" cy="3651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875" name="Line 483"/>
          <p:cNvSpPr>
            <a:spLocks noChangeShapeType="1"/>
          </p:cNvSpPr>
          <p:nvPr/>
        </p:nvSpPr>
        <p:spPr bwMode="auto">
          <a:xfrm>
            <a:off x="1860550" y="3871913"/>
            <a:ext cx="1588" cy="3651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876" name="Line 484"/>
          <p:cNvSpPr>
            <a:spLocks noChangeShapeType="1"/>
          </p:cNvSpPr>
          <p:nvPr/>
        </p:nvSpPr>
        <p:spPr bwMode="auto">
          <a:xfrm>
            <a:off x="1884363" y="3871913"/>
            <a:ext cx="1587" cy="3651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877" name="Line 485"/>
          <p:cNvSpPr>
            <a:spLocks noChangeShapeType="1"/>
          </p:cNvSpPr>
          <p:nvPr/>
        </p:nvSpPr>
        <p:spPr bwMode="auto">
          <a:xfrm>
            <a:off x="1884363" y="3871913"/>
            <a:ext cx="1587" cy="6191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878" name="Rectangle 486"/>
          <p:cNvSpPr>
            <a:spLocks noChangeArrowheads="1"/>
          </p:cNvSpPr>
          <p:nvPr/>
        </p:nvSpPr>
        <p:spPr bwMode="auto">
          <a:xfrm>
            <a:off x="1731963" y="3933825"/>
            <a:ext cx="304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ctr" eaLnBrk="1" hangingPunct="1"/>
            <a:r>
              <a:rPr lang="en-US" altLang="en-US" sz="1600">
                <a:latin typeface="Times New Roman" panose="02020603050405020304" pitchFamily="18" charset="0"/>
              </a:rPr>
              <a:t>130</a:t>
            </a:r>
          </a:p>
        </p:txBody>
      </p:sp>
      <p:sp>
        <p:nvSpPr>
          <p:cNvPr id="187879" name="Line 487"/>
          <p:cNvSpPr>
            <a:spLocks noChangeShapeType="1"/>
          </p:cNvSpPr>
          <p:nvPr/>
        </p:nvSpPr>
        <p:spPr bwMode="auto">
          <a:xfrm flipV="1">
            <a:off x="495300" y="2551113"/>
            <a:ext cx="1588" cy="132080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880" name="Line 488"/>
          <p:cNvSpPr>
            <a:spLocks noChangeShapeType="1"/>
          </p:cNvSpPr>
          <p:nvPr/>
        </p:nvSpPr>
        <p:spPr bwMode="auto">
          <a:xfrm flipH="1">
            <a:off x="442913" y="3871913"/>
            <a:ext cx="52387" cy="158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881" name="Line 489"/>
          <p:cNvSpPr>
            <a:spLocks noChangeShapeType="1"/>
          </p:cNvSpPr>
          <p:nvPr/>
        </p:nvSpPr>
        <p:spPr bwMode="auto">
          <a:xfrm flipH="1">
            <a:off x="430213" y="3871913"/>
            <a:ext cx="65087" cy="158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882" name="Rectangle 490"/>
          <p:cNvSpPr>
            <a:spLocks noChangeArrowheads="1"/>
          </p:cNvSpPr>
          <p:nvPr/>
        </p:nvSpPr>
        <p:spPr bwMode="auto">
          <a:xfrm>
            <a:off x="303213" y="3759200"/>
            <a:ext cx="1016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ctr" eaLnBrk="1" hangingPunct="1"/>
            <a:r>
              <a:rPr lang="en-US" altLang="en-US" sz="1600">
                <a:latin typeface="Times New Roman" panose="02020603050405020304" pitchFamily="18" charset="0"/>
              </a:rPr>
              <a:t>0</a:t>
            </a:r>
          </a:p>
        </p:txBody>
      </p:sp>
      <p:sp>
        <p:nvSpPr>
          <p:cNvPr id="187883" name="Line 491"/>
          <p:cNvSpPr>
            <a:spLocks noChangeShapeType="1"/>
          </p:cNvSpPr>
          <p:nvPr/>
        </p:nvSpPr>
        <p:spPr bwMode="auto">
          <a:xfrm flipH="1">
            <a:off x="442913" y="3740150"/>
            <a:ext cx="52387" cy="1588"/>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884" name="Line 492"/>
          <p:cNvSpPr>
            <a:spLocks noChangeShapeType="1"/>
          </p:cNvSpPr>
          <p:nvPr/>
        </p:nvSpPr>
        <p:spPr bwMode="auto">
          <a:xfrm flipH="1">
            <a:off x="442913" y="3606800"/>
            <a:ext cx="52387" cy="1588"/>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885" name="Line 493"/>
          <p:cNvSpPr>
            <a:spLocks noChangeShapeType="1"/>
          </p:cNvSpPr>
          <p:nvPr/>
        </p:nvSpPr>
        <p:spPr bwMode="auto">
          <a:xfrm flipH="1">
            <a:off x="442913" y="3475038"/>
            <a:ext cx="52387" cy="158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886" name="Line 494"/>
          <p:cNvSpPr>
            <a:spLocks noChangeShapeType="1"/>
          </p:cNvSpPr>
          <p:nvPr/>
        </p:nvSpPr>
        <p:spPr bwMode="auto">
          <a:xfrm flipH="1">
            <a:off x="442913" y="3343275"/>
            <a:ext cx="52387" cy="1588"/>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887" name="Line 495"/>
          <p:cNvSpPr>
            <a:spLocks noChangeShapeType="1"/>
          </p:cNvSpPr>
          <p:nvPr/>
        </p:nvSpPr>
        <p:spPr bwMode="auto">
          <a:xfrm flipH="1">
            <a:off x="442913" y="3211513"/>
            <a:ext cx="52387" cy="158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888" name="Line 496"/>
          <p:cNvSpPr>
            <a:spLocks noChangeShapeType="1"/>
          </p:cNvSpPr>
          <p:nvPr/>
        </p:nvSpPr>
        <p:spPr bwMode="auto">
          <a:xfrm flipH="1">
            <a:off x="430213" y="3211513"/>
            <a:ext cx="65087" cy="158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889" name="Line 497"/>
          <p:cNvSpPr>
            <a:spLocks noChangeShapeType="1"/>
          </p:cNvSpPr>
          <p:nvPr/>
        </p:nvSpPr>
        <p:spPr bwMode="auto">
          <a:xfrm flipH="1">
            <a:off x="442913" y="3079750"/>
            <a:ext cx="52387" cy="1588"/>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890" name="Line 498"/>
          <p:cNvSpPr>
            <a:spLocks noChangeShapeType="1"/>
          </p:cNvSpPr>
          <p:nvPr/>
        </p:nvSpPr>
        <p:spPr bwMode="auto">
          <a:xfrm flipH="1">
            <a:off x="442913" y="2947988"/>
            <a:ext cx="52387" cy="158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891" name="Line 499"/>
          <p:cNvSpPr>
            <a:spLocks noChangeShapeType="1"/>
          </p:cNvSpPr>
          <p:nvPr/>
        </p:nvSpPr>
        <p:spPr bwMode="auto">
          <a:xfrm flipH="1">
            <a:off x="442913" y="2816225"/>
            <a:ext cx="52387" cy="1588"/>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892" name="Line 500"/>
          <p:cNvSpPr>
            <a:spLocks noChangeShapeType="1"/>
          </p:cNvSpPr>
          <p:nvPr/>
        </p:nvSpPr>
        <p:spPr bwMode="auto">
          <a:xfrm flipH="1">
            <a:off x="442913" y="2682875"/>
            <a:ext cx="52387" cy="1588"/>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893" name="Line 501"/>
          <p:cNvSpPr>
            <a:spLocks noChangeShapeType="1"/>
          </p:cNvSpPr>
          <p:nvPr/>
        </p:nvSpPr>
        <p:spPr bwMode="auto">
          <a:xfrm flipH="1">
            <a:off x="442913" y="2551113"/>
            <a:ext cx="52387" cy="158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894" name="Line 502"/>
          <p:cNvSpPr>
            <a:spLocks noChangeShapeType="1"/>
          </p:cNvSpPr>
          <p:nvPr/>
        </p:nvSpPr>
        <p:spPr bwMode="auto">
          <a:xfrm flipH="1">
            <a:off x="430213" y="2551113"/>
            <a:ext cx="65087" cy="158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895" name="Rectangle 503"/>
          <p:cNvSpPr>
            <a:spLocks noChangeArrowheads="1"/>
          </p:cNvSpPr>
          <p:nvPr/>
        </p:nvSpPr>
        <p:spPr bwMode="auto">
          <a:xfrm>
            <a:off x="303213" y="2438400"/>
            <a:ext cx="1016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ctr" eaLnBrk="1" hangingPunct="1"/>
            <a:r>
              <a:rPr lang="en-US" altLang="en-US" sz="1600">
                <a:latin typeface="Times New Roman" panose="02020603050405020304" pitchFamily="18" charset="0"/>
              </a:rPr>
              <a:t>1</a:t>
            </a:r>
          </a:p>
        </p:txBody>
      </p:sp>
      <p:sp>
        <p:nvSpPr>
          <p:cNvPr id="187896" name="Freeform 504"/>
          <p:cNvSpPr>
            <a:spLocks/>
          </p:cNvSpPr>
          <p:nvPr/>
        </p:nvSpPr>
        <p:spPr bwMode="auto">
          <a:xfrm flipV="1">
            <a:off x="727075" y="2551113"/>
            <a:ext cx="925513" cy="1320800"/>
          </a:xfrm>
          <a:custGeom>
            <a:avLst/>
            <a:gdLst>
              <a:gd name="T0" fmla="*/ 0 w 4527"/>
              <a:gd name="T1" fmla="*/ 2147483647 h 7777"/>
              <a:gd name="T2" fmla="*/ 0 w 4527"/>
              <a:gd name="T3" fmla="*/ 2147483647 h 7777"/>
              <a:gd name="T4" fmla="*/ 0 w 4527"/>
              <a:gd name="T5" fmla="*/ 2147483647 h 7777"/>
              <a:gd name="T6" fmla="*/ 0 w 4527"/>
              <a:gd name="T7" fmla="*/ 2147483647 h 7777"/>
              <a:gd name="T8" fmla="*/ 0 w 4527"/>
              <a:gd name="T9" fmla="*/ 2147483647 h 7777"/>
              <a:gd name="T10" fmla="*/ 0 w 4527"/>
              <a:gd name="T11" fmla="*/ 2147483647 h 7777"/>
              <a:gd name="T12" fmla="*/ 0 w 4527"/>
              <a:gd name="T13" fmla="*/ 2147483647 h 7777"/>
              <a:gd name="T14" fmla="*/ 2147483647 w 4527"/>
              <a:gd name="T15" fmla="*/ 2147483647 h 7777"/>
              <a:gd name="T16" fmla="*/ 2147483647 w 4527"/>
              <a:gd name="T17" fmla="*/ 2147483647 h 7777"/>
              <a:gd name="T18" fmla="*/ 2147483647 w 4527"/>
              <a:gd name="T19" fmla="*/ 2147483647 h 7777"/>
              <a:gd name="T20" fmla="*/ 2147483647 w 4527"/>
              <a:gd name="T21" fmla="*/ 2147483647 h 7777"/>
              <a:gd name="T22" fmla="*/ 2147483647 w 4527"/>
              <a:gd name="T23" fmla="*/ 2147483647 h 7777"/>
              <a:gd name="T24" fmla="*/ 2147483647 w 4527"/>
              <a:gd name="T25" fmla="*/ 2147483647 h 7777"/>
              <a:gd name="T26" fmla="*/ 2147483647 w 4527"/>
              <a:gd name="T27" fmla="*/ 2147483647 h 7777"/>
              <a:gd name="T28" fmla="*/ 2147483647 w 4527"/>
              <a:gd name="T29" fmla="*/ 2147483647 h 7777"/>
              <a:gd name="T30" fmla="*/ 2147483647 w 4527"/>
              <a:gd name="T31" fmla="*/ 2147483647 h 7777"/>
              <a:gd name="T32" fmla="*/ 2147483647 w 4527"/>
              <a:gd name="T33" fmla="*/ 2147483647 h 7777"/>
              <a:gd name="T34" fmla="*/ 2147483647 w 4527"/>
              <a:gd name="T35" fmla="*/ 2147483647 h 7777"/>
              <a:gd name="T36" fmla="*/ 2147483647 w 4527"/>
              <a:gd name="T37" fmla="*/ 2147483647 h 7777"/>
              <a:gd name="T38" fmla="*/ 2147483647 w 4527"/>
              <a:gd name="T39" fmla="*/ 2147483647 h 7777"/>
              <a:gd name="T40" fmla="*/ 2147483647 w 4527"/>
              <a:gd name="T41" fmla="*/ 2147483647 h 7777"/>
              <a:gd name="T42" fmla="*/ 2147483647 w 4527"/>
              <a:gd name="T43" fmla="*/ 2147483647 h 7777"/>
              <a:gd name="T44" fmla="*/ 2147483647 w 4527"/>
              <a:gd name="T45" fmla="*/ 2147483647 h 7777"/>
              <a:gd name="T46" fmla="*/ 2147483647 w 4527"/>
              <a:gd name="T47" fmla="*/ 2147483647 h 7777"/>
              <a:gd name="T48" fmla="*/ 2147483647 w 4527"/>
              <a:gd name="T49" fmla="*/ 2147483647 h 7777"/>
              <a:gd name="T50" fmla="*/ 2147483647 w 4527"/>
              <a:gd name="T51" fmla="*/ 2147483647 h 7777"/>
              <a:gd name="T52" fmla="*/ 2147483647 w 4527"/>
              <a:gd name="T53" fmla="*/ 2147483647 h 7777"/>
              <a:gd name="T54" fmla="*/ 2147483647 w 4527"/>
              <a:gd name="T55" fmla="*/ 2147483647 h 7777"/>
              <a:gd name="T56" fmla="*/ 2147483647 w 4527"/>
              <a:gd name="T57" fmla="*/ 2147483647 h 7777"/>
              <a:gd name="T58" fmla="*/ 2147483647 w 4527"/>
              <a:gd name="T59" fmla="*/ 2147483647 h 7777"/>
              <a:gd name="T60" fmla="*/ 2147483647 w 4527"/>
              <a:gd name="T61" fmla="*/ 2147483647 h 7777"/>
              <a:gd name="T62" fmla="*/ 2147483647 w 4527"/>
              <a:gd name="T63" fmla="*/ 2147483647 h 7777"/>
              <a:gd name="T64" fmla="*/ 2147483647 w 4527"/>
              <a:gd name="T65" fmla="*/ 2147483647 h 7777"/>
              <a:gd name="T66" fmla="*/ 2147483647 w 4527"/>
              <a:gd name="T67" fmla="*/ 2147483647 h 7777"/>
              <a:gd name="T68" fmla="*/ 2147483647 w 4527"/>
              <a:gd name="T69" fmla="*/ 2147483647 h 7777"/>
              <a:gd name="T70" fmla="*/ 2147483647 w 4527"/>
              <a:gd name="T71" fmla="*/ 2147483647 h 7777"/>
              <a:gd name="T72" fmla="*/ 2147483647 w 4527"/>
              <a:gd name="T73" fmla="*/ 2147483647 h 7777"/>
              <a:gd name="T74" fmla="*/ 2147483647 w 4527"/>
              <a:gd name="T75" fmla="*/ 2147483647 h 7777"/>
              <a:gd name="T76" fmla="*/ 2147483647 w 4527"/>
              <a:gd name="T77" fmla="*/ 2147483647 h 7777"/>
              <a:gd name="T78" fmla="*/ 2147483647 w 4527"/>
              <a:gd name="T79" fmla="*/ 2147483647 h 7777"/>
              <a:gd name="T80" fmla="*/ 2147483647 w 4527"/>
              <a:gd name="T81" fmla="*/ 2147483647 h 7777"/>
              <a:gd name="T82" fmla="*/ 2147483647 w 4527"/>
              <a:gd name="T83" fmla="*/ 2147483647 h 7777"/>
              <a:gd name="T84" fmla="*/ 2147483647 w 4527"/>
              <a:gd name="T85" fmla="*/ 2147483647 h 7777"/>
              <a:gd name="T86" fmla="*/ 2147483647 w 4527"/>
              <a:gd name="T87" fmla="*/ 2147483647 h 7777"/>
              <a:gd name="T88" fmla="*/ 2147483647 w 4527"/>
              <a:gd name="T89" fmla="*/ 2147483647 h 7777"/>
              <a:gd name="T90" fmla="*/ 2147483647 w 4527"/>
              <a:gd name="T91" fmla="*/ 2147483647 h 7777"/>
              <a:gd name="T92" fmla="*/ 2147483647 w 4527"/>
              <a:gd name="T93" fmla="*/ 2147483647 h 7777"/>
              <a:gd name="T94" fmla="*/ 2147483647 w 4527"/>
              <a:gd name="T95" fmla="*/ 2147483647 h 7777"/>
              <a:gd name="T96" fmla="*/ 2147483647 w 4527"/>
              <a:gd name="T97" fmla="*/ 2147483647 h 7777"/>
              <a:gd name="T98" fmla="*/ 2147483647 w 4527"/>
              <a:gd name="T99" fmla="*/ 2147483647 h 7777"/>
              <a:gd name="T100" fmla="*/ 2147483647 w 4527"/>
              <a:gd name="T101" fmla="*/ 2147483647 h 7777"/>
              <a:gd name="T102" fmla="*/ 2147483647 w 4527"/>
              <a:gd name="T103" fmla="*/ 2147483647 h 7777"/>
              <a:gd name="T104" fmla="*/ 2147483647 w 4527"/>
              <a:gd name="T105" fmla="*/ 2147483647 h 7777"/>
              <a:gd name="T106" fmla="*/ 2147483647 w 4527"/>
              <a:gd name="T107" fmla="*/ 2147483647 h 7777"/>
              <a:gd name="T108" fmla="*/ 2147483647 w 4527"/>
              <a:gd name="T109" fmla="*/ 2147483647 h 7777"/>
              <a:gd name="T110" fmla="*/ 2147483647 w 4527"/>
              <a:gd name="T111" fmla="*/ 2147483647 h 7777"/>
              <a:gd name="T112" fmla="*/ 2147483647 w 4527"/>
              <a:gd name="T113" fmla="*/ 2147483647 h 7777"/>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4527"/>
              <a:gd name="T172" fmla="*/ 0 h 7777"/>
              <a:gd name="T173" fmla="*/ 4527 w 4527"/>
              <a:gd name="T174" fmla="*/ 7777 h 7777"/>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4527" h="7777">
                <a:moveTo>
                  <a:pt x="0" y="0"/>
                </a:moveTo>
                <a:lnTo>
                  <a:pt x="0" y="0"/>
                </a:lnTo>
                <a:lnTo>
                  <a:pt x="0" y="77"/>
                </a:lnTo>
                <a:lnTo>
                  <a:pt x="0" y="155"/>
                </a:lnTo>
                <a:lnTo>
                  <a:pt x="0" y="233"/>
                </a:lnTo>
                <a:lnTo>
                  <a:pt x="0" y="311"/>
                </a:lnTo>
                <a:lnTo>
                  <a:pt x="0" y="388"/>
                </a:lnTo>
                <a:lnTo>
                  <a:pt x="0" y="466"/>
                </a:lnTo>
                <a:lnTo>
                  <a:pt x="0" y="544"/>
                </a:lnTo>
                <a:lnTo>
                  <a:pt x="0" y="622"/>
                </a:lnTo>
                <a:lnTo>
                  <a:pt x="0" y="699"/>
                </a:lnTo>
                <a:lnTo>
                  <a:pt x="0" y="777"/>
                </a:lnTo>
                <a:lnTo>
                  <a:pt x="0" y="855"/>
                </a:lnTo>
                <a:lnTo>
                  <a:pt x="0" y="933"/>
                </a:lnTo>
                <a:lnTo>
                  <a:pt x="0" y="1011"/>
                </a:lnTo>
                <a:lnTo>
                  <a:pt x="0" y="1088"/>
                </a:lnTo>
                <a:lnTo>
                  <a:pt x="0" y="1166"/>
                </a:lnTo>
                <a:lnTo>
                  <a:pt x="0" y="1244"/>
                </a:lnTo>
                <a:lnTo>
                  <a:pt x="0" y="1322"/>
                </a:lnTo>
                <a:lnTo>
                  <a:pt x="0" y="1399"/>
                </a:lnTo>
                <a:lnTo>
                  <a:pt x="0" y="1477"/>
                </a:lnTo>
                <a:lnTo>
                  <a:pt x="0" y="1555"/>
                </a:lnTo>
                <a:lnTo>
                  <a:pt x="0" y="1633"/>
                </a:lnTo>
                <a:lnTo>
                  <a:pt x="0" y="1710"/>
                </a:lnTo>
                <a:lnTo>
                  <a:pt x="0" y="1788"/>
                </a:lnTo>
                <a:lnTo>
                  <a:pt x="0" y="1866"/>
                </a:lnTo>
                <a:lnTo>
                  <a:pt x="0" y="1944"/>
                </a:lnTo>
                <a:lnTo>
                  <a:pt x="0" y="2022"/>
                </a:lnTo>
                <a:lnTo>
                  <a:pt x="58" y="2022"/>
                </a:lnTo>
                <a:lnTo>
                  <a:pt x="58" y="2099"/>
                </a:lnTo>
                <a:lnTo>
                  <a:pt x="114" y="2099"/>
                </a:lnTo>
                <a:lnTo>
                  <a:pt x="114" y="2177"/>
                </a:lnTo>
                <a:lnTo>
                  <a:pt x="168" y="2177"/>
                </a:lnTo>
                <a:lnTo>
                  <a:pt x="168" y="2255"/>
                </a:lnTo>
                <a:lnTo>
                  <a:pt x="218" y="2255"/>
                </a:lnTo>
                <a:lnTo>
                  <a:pt x="218" y="2333"/>
                </a:lnTo>
                <a:lnTo>
                  <a:pt x="267" y="2333"/>
                </a:lnTo>
                <a:lnTo>
                  <a:pt x="267" y="2410"/>
                </a:lnTo>
                <a:lnTo>
                  <a:pt x="313" y="2410"/>
                </a:lnTo>
                <a:lnTo>
                  <a:pt x="313" y="2488"/>
                </a:lnTo>
                <a:lnTo>
                  <a:pt x="358" y="2488"/>
                </a:lnTo>
                <a:lnTo>
                  <a:pt x="358" y="2566"/>
                </a:lnTo>
                <a:lnTo>
                  <a:pt x="401" y="2566"/>
                </a:lnTo>
                <a:lnTo>
                  <a:pt x="401" y="2644"/>
                </a:lnTo>
                <a:lnTo>
                  <a:pt x="442" y="2644"/>
                </a:lnTo>
                <a:lnTo>
                  <a:pt x="442" y="2721"/>
                </a:lnTo>
                <a:lnTo>
                  <a:pt x="482" y="2721"/>
                </a:lnTo>
                <a:lnTo>
                  <a:pt x="482" y="2799"/>
                </a:lnTo>
                <a:lnTo>
                  <a:pt x="521" y="2799"/>
                </a:lnTo>
                <a:lnTo>
                  <a:pt x="521" y="2877"/>
                </a:lnTo>
                <a:lnTo>
                  <a:pt x="558" y="2877"/>
                </a:lnTo>
                <a:lnTo>
                  <a:pt x="558" y="2955"/>
                </a:lnTo>
                <a:lnTo>
                  <a:pt x="594" y="2955"/>
                </a:lnTo>
                <a:lnTo>
                  <a:pt x="594" y="3033"/>
                </a:lnTo>
                <a:lnTo>
                  <a:pt x="629" y="3033"/>
                </a:lnTo>
                <a:lnTo>
                  <a:pt x="629" y="3110"/>
                </a:lnTo>
                <a:lnTo>
                  <a:pt x="663" y="3110"/>
                </a:lnTo>
                <a:lnTo>
                  <a:pt x="663" y="3188"/>
                </a:lnTo>
                <a:lnTo>
                  <a:pt x="696" y="3188"/>
                </a:lnTo>
                <a:lnTo>
                  <a:pt x="696" y="3266"/>
                </a:lnTo>
                <a:lnTo>
                  <a:pt x="728" y="3266"/>
                </a:lnTo>
                <a:lnTo>
                  <a:pt x="728" y="3344"/>
                </a:lnTo>
                <a:lnTo>
                  <a:pt x="759" y="3344"/>
                </a:lnTo>
                <a:lnTo>
                  <a:pt x="759" y="3421"/>
                </a:lnTo>
                <a:lnTo>
                  <a:pt x="789" y="3421"/>
                </a:lnTo>
                <a:lnTo>
                  <a:pt x="789" y="3499"/>
                </a:lnTo>
                <a:lnTo>
                  <a:pt x="818" y="3499"/>
                </a:lnTo>
                <a:lnTo>
                  <a:pt x="818" y="3577"/>
                </a:lnTo>
                <a:lnTo>
                  <a:pt x="847" y="3577"/>
                </a:lnTo>
                <a:lnTo>
                  <a:pt x="847" y="3655"/>
                </a:lnTo>
                <a:lnTo>
                  <a:pt x="875" y="3655"/>
                </a:lnTo>
                <a:lnTo>
                  <a:pt x="875" y="3732"/>
                </a:lnTo>
                <a:lnTo>
                  <a:pt x="903" y="3732"/>
                </a:lnTo>
                <a:lnTo>
                  <a:pt x="903" y="3810"/>
                </a:lnTo>
                <a:lnTo>
                  <a:pt x="930" y="3810"/>
                </a:lnTo>
                <a:lnTo>
                  <a:pt x="930" y="3888"/>
                </a:lnTo>
                <a:lnTo>
                  <a:pt x="956" y="3888"/>
                </a:lnTo>
                <a:lnTo>
                  <a:pt x="956" y="3966"/>
                </a:lnTo>
                <a:lnTo>
                  <a:pt x="982" y="3966"/>
                </a:lnTo>
                <a:lnTo>
                  <a:pt x="982" y="4044"/>
                </a:lnTo>
                <a:lnTo>
                  <a:pt x="1008" y="4044"/>
                </a:lnTo>
                <a:lnTo>
                  <a:pt x="1008" y="4121"/>
                </a:lnTo>
                <a:lnTo>
                  <a:pt x="1033" y="4121"/>
                </a:lnTo>
                <a:lnTo>
                  <a:pt x="1033" y="4199"/>
                </a:lnTo>
                <a:lnTo>
                  <a:pt x="1057" y="4199"/>
                </a:lnTo>
                <a:lnTo>
                  <a:pt x="1057" y="4277"/>
                </a:lnTo>
                <a:lnTo>
                  <a:pt x="1081" y="4277"/>
                </a:lnTo>
                <a:lnTo>
                  <a:pt x="1081" y="4355"/>
                </a:lnTo>
                <a:lnTo>
                  <a:pt x="1105" y="4355"/>
                </a:lnTo>
                <a:lnTo>
                  <a:pt x="1105" y="4432"/>
                </a:lnTo>
                <a:lnTo>
                  <a:pt x="1128" y="4432"/>
                </a:lnTo>
                <a:lnTo>
                  <a:pt x="1128" y="4510"/>
                </a:lnTo>
                <a:lnTo>
                  <a:pt x="1151" y="4510"/>
                </a:lnTo>
                <a:lnTo>
                  <a:pt x="1151" y="4588"/>
                </a:lnTo>
                <a:lnTo>
                  <a:pt x="1174" y="4588"/>
                </a:lnTo>
                <a:lnTo>
                  <a:pt x="1174" y="4666"/>
                </a:lnTo>
                <a:lnTo>
                  <a:pt x="1196" y="4666"/>
                </a:lnTo>
                <a:lnTo>
                  <a:pt x="1196" y="4743"/>
                </a:lnTo>
                <a:lnTo>
                  <a:pt x="1218" y="4743"/>
                </a:lnTo>
                <a:lnTo>
                  <a:pt x="1218" y="4821"/>
                </a:lnTo>
                <a:lnTo>
                  <a:pt x="1240" y="4821"/>
                </a:lnTo>
                <a:lnTo>
                  <a:pt x="1240" y="4899"/>
                </a:lnTo>
                <a:lnTo>
                  <a:pt x="1262" y="4899"/>
                </a:lnTo>
                <a:lnTo>
                  <a:pt x="1262" y="4977"/>
                </a:lnTo>
                <a:lnTo>
                  <a:pt x="1283" y="4977"/>
                </a:lnTo>
                <a:lnTo>
                  <a:pt x="1283" y="5055"/>
                </a:lnTo>
                <a:lnTo>
                  <a:pt x="1304" y="5055"/>
                </a:lnTo>
                <a:lnTo>
                  <a:pt x="1304" y="5132"/>
                </a:lnTo>
                <a:lnTo>
                  <a:pt x="1325" y="5132"/>
                </a:lnTo>
                <a:lnTo>
                  <a:pt x="1325" y="5210"/>
                </a:lnTo>
                <a:lnTo>
                  <a:pt x="1346" y="5210"/>
                </a:lnTo>
                <a:lnTo>
                  <a:pt x="1346" y="5288"/>
                </a:lnTo>
                <a:lnTo>
                  <a:pt x="1367" y="5288"/>
                </a:lnTo>
                <a:lnTo>
                  <a:pt x="1367" y="5366"/>
                </a:lnTo>
                <a:lnTo>
                  <a:pt x="1387" y="5366"/>
                </a:lnTo>
                <a:lnTo>
                  <a:pt x="1387" y="5443"/>
                </a:lnTo>
                <a:lnTo>
                  <a:pt x="1408" y="5443"/>
                </a:lnTo>
                <a:lnTo>
                  <a:pt x="1408" y="5521"/>
                </a:lnTo>
                <a:lnTo>
                  <a:pt x="1428" y="5521"/>
                </a:lnTo>
                <a:lnTo>
                  <a:pt x="1428" y="5599"/>
                </a:lnTo>
                <a:lnTo>
                  <a:pt x="1448" y="5599"/>
                </a:lnTo>
                <a:lnTo>
                  <a:pt x="1448" y="5677"/>
                </a:lnTo>
                <a:lnTo>
                  <a:pt x="1469" y="5677"/>
                </a:lnTo>
                <a:lnTo>
                  <a:pt x="1469" y="5754"/>
                </a:lnTo>
                <a:lnTo>
                  <a:pt x="1489" y="5754"/>
                </a:lnTo>
                <a:lnTo>
                  <a:pt x="1489" y="5832"/>
                </a:lnTo>
                <a:lnTo>
                  <a:pt x="1510" y="5832"/>
                </a:lnTo>
                <a:lnTo>
                  <a:pt x="1510" y="5910"/>
                </a:lnTo>
                <a:lnTo>
                  <a:pt x="1626" y="5910"/>
                </a:lnTo>
                <a:lnTo>
                  <a:pt x="1626" y="5988"/>
                </a:lnTo>
                <a:lnTo>
                  <a:pt x="1733" y="5988"/>
                </a:lnTo>
                <a:lnTo>
                  <a:pt x="1733" y="6066"/>
                </a:lnTo>
                <a:lnTo>
                  <a:pt x="1833" y="6066"/>
                </a:lnTo>
                <a:lnTo>
                  <a:pt x="1833" y="6143"/>
                </a:lnTo>
                <a:lnTo>
                  <a:pt x="1926" y="6143"/>
                </a:lnTo>
                <a:lnTo>
                  <a:pt x="1926" y="6221"/>
                </a:lnTo>
                <a:lnTo>
                  <a:pt x="2013" y="6221"/>
                </a:lnTo>
                <a:lnTo>
                  <a:pt x="2013" y="6299"/>
                </a:lnTo>
                <a:lnTo>
                  <a:pt x="2094" y="6299"/>
                </a:lnTo>
                <a:lnTo>
                  <a:pt x="2094" y="6377"/>
                </a:lnTo>
                <a:lnTo>
                  <a:pt x="2170" y="6377"/>
                </a:lnTo>
                <a:lnTo>
                  <a:pt x="2170" y="6454"/>
                </a:lnTo>
                <a:lnTo>
                  <a:pt x="2241" y="6454"/>
                </a:lnTo>
                <a:lnTo>
                  <a:pt x="2241" y="6532"/>
                </a:lnTo>
                <a:lnTo>
                  <a:pt x="2308" y="6532"/>
                </a:lnTo>
                <a:lnTo>
                  <a:pt x="2308" y="6610"/>
                </a:lnTo>
                <a:lnTo>
                  <a:pt x="2372" y="6610"/>
                </a:lnTo>
                <a:lnTo>
                  <a:pt x="2372" y="6688"/>
                </a:lnTo>
                <a:lnTo>
                  <a:pt x="2432" y="6688"/>
                </a:lnTo>
                <a:lnTo>
                  <a:pt x="2432" y="6765"/>
                </a:lnTo>
                <a:lnTo>
                  <a:pt x="2488" y="6765"/>
                </a:lnTo>
                <a:lnTo>
                  <a:pt x="2488" y="6843"/>
                </a:lnTo>
                <a:lnTo>
                  <a:pt x="2542" y="6843"/>
                </a:lnTo>
                <a:lnTo>
                  <a:pt x="2542" y="6921"/>
                </a:lnTo>
                <a:lnTo>
                  <a:pt x="2593" y="6921"/>
                </a:lnTo>
                <a:lnTo>
                  <a:pt x="2593" y="6999"/>
                </a:lnTo>
                <a:lnTo>
                  <a:pt x="2641" y="6999"/>
                </a:lnTo>
                <a:lnTo>
                  <a:pt x="2641" y="7077"/>
                </a:lnTo>
                <a:lnTo>
                  <a:pt x="2687" y="7077"/>
                </a:lnTo>
                <a:lnTo>
                  <a:pt x="2687" y="7154"/>
                </a:lnTo>
                <a:lnTo>
                  <a:pt x="2731" y="7154"/>
                </a:lnTo>
                <a:lnTo>
                  <a:pt x="2731" y="7232"/>
                </a:lnTo>
                <a:lnTo>
                  <a:pt x="2773" y="7232"/>
                </a:lnTo>
                <a:lnTo>
                  <a:pt x="2773" y="7310"/>
                </a:lnTo>
                <a:lnTo>
                  <a:pt x="2813" y="7310"/>
                </a:lnTo>
                <a:lnTo>
                  <a:pt x="2813" y="7388"/>
                </a:lnTo>
                <a:lnTo>
                  <a:pt x="2851" y="7388"/>
                </a:lnTo>
                <a:lnTo>
                  <a:pt x="2851" y="7465"/>
                </a:lnTo>
                <a:lnTo>
                  <a:pt x="2887" y="7465"/>
                </a:lnTo>
                <a:lnTo>
                  <a:pt x="2887" y="7543"/>
                </a:lnTo>
                <a:lnTo>
                  <a:pt x="2922" y="7543"/>
                </a:lnTo>
                <a:lnTo>
                  <a:pt x="2922" y="7621"/>
                </a:lnTo>
                <a:lnTo>
                  <a:pt x="2955" y="7621"/>
                </a:lnTo>
                <a:lnTo>
                  <a:pt x="2955" y="7699"/>
                </a:lnTo>
                <a:lnTo>
                  <a:pt x="2988" y="7699"/>
                </a:lnTo>
                <a:lnTo>
                  <a:pt x="2988" y="7777"/>
                </a:lnTo>
                <a:lnTo>
                  <a:pt x="4527" y="7777"/>
                </a:lnTo>
                <a:lnTo>
                  <a:pt x="4527" y="7699"/>
                </a:lnTo>
                <a:lnTo>
                  <a:pt x="4527" y="7621"/>
                </a:lnTo>
                <a:lnTo>
                  <a:pt x="4527" y="7543"/>
                </a:lnTo>
                <a:lnTo>
                  <a:pt x="4527" y="7465"/>
                </a:lnTo>
                <a:lnTo>
                  <a:pt x="4527" y="7388"/>
                </a:lnTo>
                <a:lnTo>
                  <a:pt x="4527" y="7310"/>
                </a:lnTo>
                <a:lnTo>
                  <a:pt x="4527" y="7232"/>
                </a:lnTo>
                <a:lnTo>
                  <a:pt x="4527" y="7154"/>
                </a:lnTo>
                <a:lnTo>
                  <a:pt x="4527" y="7077"/>
                </a:lnTo>
                <a:lnTo>
                  <a:pt x="4527" y="6999"/>
                </a:lnTo>
                <a:lnTo>
                  <a:pt x="4527" y="6921"/>
                </a:lnTo>
                <a:lnTo>
                  <a:pt x="4527" y="6843"/>
                </a:lnTo>
                <a:lnTo>
                  <a:pt x="4527" y="6765"/>
                </a:lnTo>
                <a:lnTo>
                  <a:pt x="4527" y="6688"/>
                </a:lnTo>
                <a:lnTo>
                  <a:pt x="4527" y="6610"/>
                </a:lnTo>
                <a:lnTo>
                  <a:pt x="4527" y="6532"/>
                </a:lnTo>
                <a:lnTo>
                  <a:pt x="4527" y="6454"/>
                </a:lnTo>
                <a:lnTo>
                  <a:pt x="4527" y="6377"/>
                </a:lnTo>
                <a:lnTo>
                  <a:pt x="4527" y="6299"/>
                </a:lnTo>
                <a:lnTo>
                  <a:pt x="4527" y="6221"/>
                </a:lnTo>
                <a:lnTo>
                  <a:pt x="4527" y="6143"/>
                </a:lnTo>
                <a:lnTo>
                  <a:pt x="4527" y="6066"/>
                </a:lnTo>
                <a:lnTo>
                  <a:pt x="4527" y="5988"/>
                </a:lnTo>
                <a:lnTo>
                  <a:pt x="4527" y="5910"/>
                </a:lnTo>
                <a:lnTo>
                  <a:pt x="4527" y="5832"/>
                </a:lnTo>
                <a:lnTo>
                  <a:pt x="4527" y="5754"/>
                </a:lnTo>
                <a:lnTo>
                  <a:pt x="4469" y="5754"/>
                </a:lnTo>
                <a:lnTo>
                  <a:pt x="4469" y="5677"/>
                </a:lnTo>
                <a:lnTo>
                  <a:pt x="4413" y="5677"/>
                </a:lnTo>
                <a:lnTo>
                  <a:pt x="4413" y="5599"/>
                </a:lnTo>
                <a:lnTo>
                  <a:pt x="4359" y="5599"/>
                </a:lnTo>
                <a:lnTo>
                  <a:pt x="4359" y="5521"/>
                </a:lnTo>
                <a:lnTo>
                  <a:pt x="4309" y="5521"/>
                </a:lnTo>
                <a:lnTo>
                  <a:pt x="4309" y="5443"/>
                </a:lnTo>
                <a:lnTo>
                  <a:pt x="4260" y="5443"/>
                </a:lnTo>
                <a:lnTo>
                  <a:pt x="4260" y="5366"/>
                </a:lnTo>
                <a:lnTo>
                  <a:pt x="4214" y="5366"/>
                </a:lnTo>
                <a:lnTo>
                  <a:pt x="4214" y="5288"/>
                </a:lnTo>
                <a:lnTo>
                  <a:pt x="4169" y="5288"/>
                </a:lnTo>
                <a:lnTo>
                  <a:pt x="4169" y="5210"/>
                </a:lnTo>
                <a:lnTo>
                  <a:pt x="4126" y="5210"/>
                </a:lnTo>
                <a:lnTo>
                  <a:pt x="4126" y="5132"/>
                </a:lnTo>
                <a:lnTo>
                  <a:pt x="4085" y="5132"/>
                </a:lnTo>
                <a:lnTo>
                  <a:pt x="4085" y="5055"/>
                </a:lnTo>
                <a:lnTo>
                  <a:pt x="4045" y="5055"/>
                </a:lnTo>
                <a:lnTo>
                  <a:pt x="4045" y="4977"/>
                </a:lnTo>
                <a:lnTo>
                  <a:pt x="4006" y="4977"/>
                </a:lnTo>
                <a:lnTo>
                  <a:pt x="4006" y="4899"/>
                </a:lnTo>
                <a:lnTo>
                  <a:pt x="3969" y="4899"/>
                </a:lnTo>
                <a:lnTo>
                  <a:pt x="3969" y="4821"/>
                </a:lnTo>
                <a:lnTo>
                  <a:pt x="3933" y="4821"/>
                </a:lnTo>
                <a:lnTo>
                  <a:pt x="3933" y="4743"/>
                </a:lnTo>
                <a:lnTo>
                  <a:pt x="3898" y="4743"/>
                </a:lnTo>
                <a:lnTo>
                  <a:pt x="3898" y="4666"/>
                </a:lnTo>
                <a:lnTo>
                  <a:pt x="3864" y="4666"/>
                </a:lnTo>
                <a:lnTo>
                  <a:pt x="3864" y="4588"/>
                </a:lnTo>
                <a:lnTo>
                  <a:pt x="3831" y="4588"/>
                </a:lnTo>
                <a:lnTo>
                  <a:pt x="3831" y="4510"/>
                </a:lnTo>
                <a:lnTo>
                  <a:pt x="3799" y="4510"/>
                </a:lnTo>
                <a:lnTo>
                  <a:pt x="3799" y="4432"/>
                </a:lnTo>
                <a:lnTo>
                  <a:pt x="3768" y="4432"/>
                </a:lnTo>
                <a:lnTo>
                  <a:pt x="3768" y="4355"/>
                </a:lnTo>
                <a:lnTo>
                  <a:pt x="3738" y="4355"/>
                </a:lnTo>
                <a:lnTo>
                  <a:pt x="3738" y="4277"/>
                </a:lnTo>
                <a:lnTo>
                  <a:pt x="3709" y="4277"/>
                </a:lnTo>
                <a:lnTo>
                  <a:pt x="3709" y="4199"/>
                </a:lnTo>
                <a:lnTo>
                  <a:pt x="3680" y="4199"/>
                </a:lnTo>
                <a:lnTo>
                  <a:pt x="3680" y="4121"/>
                </a:lnTo>
                <a:lnTo>
                  <a:pt x="3652" y="4121"/>
                </a:lnTo>
                <a:lnTo>
                  <a:pt x="3652" y="4044"/>
                </a:lnTo>
                <a:lnTo>
                  <a:pt x="3624" y="4044"/>
                </a:lnTo>
                <a:lnTo>
                  <a:pt x="3624" y="3966"/>
                </a:lnTo>
                <a:lnTo>
                  <a:pt x="3597" y="3966"/>
                </a:lnTo>
                <a:lnTo>
                  <a:pt x="3597" y="3888"/>
                </a:lnTo>
                <a:lnTo>
                  <a:pt x="3571" y="3888"/>
                </a:lnTo>
                <a:lnTo>
                  <a:pt x="3571" y="3810"/>
                </a:lnTo>
                <a:lnTo>
                  <a:pt x="3545" y="3810"/>
                </a:lnTo>
                <a:lnTo>
                  <a:pt x="3545" y="3732"/>
                </a:lnTo>
                <a:lnTo>
                  <a:pt x="3519" y="3732"/>
                </a:lnTo>
                <a:lnTo>
                  <a:pt x="3519" y="3655"/>
                </a:lnTo>
                <a:lnTo>
                  <a:pt x="3494" y="3655"/>
                </a:lnTo>
                <a:lnTo>
                  <a:pt x="3494" y="3577"/>
                </a:lnTo>
                <a:lnTo>
                  <a:pt x="3470" y="3577"/>
                </a:lnTo>
                <a:lnTo>
                  <a:pt x="3470" y="3499"/>
                </a:lnTo>
                <a:lnTo>
                  <a:pt x="3446" y="3499"/>
                </a:lnTo>
                <a:lnTo>
                  <a:pt x="3446" y="3421"/>
                </a:lnTo>
                <a:lnTo>
                  <a:pt x="3422" y="3421"/>
                </a:lnTo>
                <a:lnTo>
                  <a:pt x="3422" y="3344"/>
                </a:lnTo>
                <a:lnTo>
                  <a:pt x="3399" y="3344"/>
                </a:lnTo>
                <a:lnTo>
                  <a:pt x="3399" y="3266"/>
                </a:lnTo>
                <a:lnTo>
                  <a:pt x="3376" y="3266"/>
                </a:lnTo>
                <a:lnTo>
                  <a:pt x="3376" y="3188"/>
                </a:lnTo>
                <a:lnTo>
                  <a:pt x="3353" y="3188"/>
                </a:lnTo>
                <a:lnTo>
                  <a:pt x="3353" y="3110"/>
                </a:lnTo>
                <a:lnTo>
                  <a:pt x="3331" y="3110"/>
                </a:lnTo>
                <a:lnTo>
                  <a:pt x="3331" y="3033"/>
                </a:lnTo>
                <a:lnTo>
                  <a:pt x="3309" y="3033"/>
                </a:lnTo>
                <a:lnTo>
                  <a:pt x="3309" y="2955"/>
                </a:lnTo>
                <a:lnTo>
                  <a:pt x="3287" y="2955"/>
                </a:lnTo>
                <a:lnTo>
                  <a:pt x="3287" y="2877"/>
                </a:lnTo>
                <a:lnTo>
                  <a:pt x="3265" y="2877"/>
                </a:lnTo>
                <a:lnTo>
                  <a:pt x="3265" y="2799"/>
                </a:lnTo>
                <a:lnTo>
                  <a:pt x="3244" y="2799"/>
                </a:lnTo>
                <a:lnTo>
                  <a:pt x="3244" y="2721"/>
                </a:lnTo>
                <a:lnTo>
                  <a:pt x="3223" y="2721"/>
                </a:lnTo>
                <a:lnTo>
                  <a:pt x="3223" y="2644"/>
                </a:lnTo>
                <a:lnTo>
                  <a:pt x="3202" y="2644"/>
                </a:lnTo>
                <a:lnTo>
                  <a:pt x="3202" y="2566"/>
                </a:lnTo>
                <a:lnTo>
                  <a:pt x="3181" y="2566"/>
                </a:lnTo>
                <a:lnTo>
                  <a:pt x="3181" y="2488"/>
                </a:lnTo>
                <a:lnTo>
                  <a:pt x="3160" y="2488"/>
                </a:lnTo>
                <a:lnTo>
                  <a:pt x="3160" y="2410"/>
                </a:lnTo>
                <a:lnTo>
                  <a:pt x="3140" y="2410"/>
                </a:lnTo>
                <a:lnTo>
                  <a:pt x="3140" y="2333"/>
                </a:lnTo>
                <a:lnTo>
                  <a:pt x="3119" y="2333"/>
                </a:lnTo>
                <a:lnTo>
                  <a:pt x="3119" y="2255"/>
                </a:lnTo>
                <a:lnTo>
                  <a:pt x="3099" y="2255"/>
                </a:lnTo>
                <a:lnTo>
                  <a:pt x="3099" y="2177"/>
                </a:lnTo>
                <a:lnTo>
                  <a:pt x="3079" y="2177"/>
                </a:lnTo>
                <a:lnTo>
                  <a:pt x="3079" y="2099"/>
                </a:lnTo>
                <a:lnTo>
                  <a:pt x="3058" y="2099"/>
                </a:lnTo>
                <a:lnTo>
                  <a:pt x="3058" y="2022"/>
                </a:lnTo>
                <a:lnTo>
                  <a:pt x="3038" y="2022"/>
                </a:lnTo>
                <a:lnTo>
                  <a:pt x="3038" y="1944"/>
                </a:lnTo>
                <a:lnTo>
                  <a:pt x="3017" y="1944"/>
                </a:lnTo>
                <a:lnTo>
                  <a:pt x="3017" y="1866"/>
                </a:lnTo>
                <a:lnTo>
                  <a:pt x="2901" y="1866"/>
                </a:lnTo>
                <a:lnTo>
                  <a:pt x="2901" y="1788"/>
                </a:lnTo>
                <a:lnTo>
                  <a:pt x="2794" y="1788"/>
                </a:lnTo>
                <a:lnTo>
                  <a:pt x="2794" y="1710"/>
                </a:lnTo>
                <a:lnTo>
                  <a:pt x="2694" y="1710"/>
                </a:lnTo>
                <a:lnTo>
                  <a:pt x="2694" y="1633"/>
                </a:lnTo>
                <a:lnTo>
                  <a:pt x="2601" y="1633"/>
                </a:lnTo>
                <a:lnTo>
                  <a:pt x="2601" y="1555"/>
                </a:lnTo>
                <a:lnTo>
                  <a:pt x="2514" y="1555"/>
                </a:lnTo>
                <a:lnTo>
                  <a:pt x="2514" y="1477"/>
                </a:lnTo>
                <a:lnTo>
                  <a:pt x="2433" y="1477"/>
                </a:lnTo>
                <a:lnTo>
                  <a:pt x="2433" y="1399"/>
                </a:lnTo>
                <a:lnTo>
                  <a:pt x="2357" y="1399"/>
                </a:lnTo>
                <a:lnTo>
                  <a:pt x="2357" y="1322"/>
                </a:lnTo>
                <a:lnTo>
                  <a:pt x="2286" y="1322"/>
                </a:lnTo>
                <a:lnTo>
                  <a:pt x="2286" y="1244"/>
                </a:lnTo>
                <a:lnTo>
                  <a:pt x="2219" y="1244"/>
                </a:lnTo>
                <a:lnTo>
                  <a:pt x="2219" y="1166"/>
                </a:lnTo>
                <a:lnTo>
                  <a:pt x="2155" y="1166"/>
                </a:lnTo>
                <a:lnTo>
                  <a:pt x="2155" y="1088"/>
                </a:lnTo>
                <a:lnTo>
                  <a:pt x="2095" y="1088"/>
                </a:lnTo>
                <a:lnTo>
                  <a:pt x="2095" y="1011"/>
                </a:lnTo>
                <a:lnTo>
                  <a:pt x="2039" y="1011"/>
                </a:lnTo>
                <a:lnTo>
                  <a:pt x="2039" y="933"/>
                </a:lnTo>
                <a:lnTo>
                  <a:pt x="1985" y="933"/>
                </a:lnTo>
                <a:lnTo>
                  <a:pt x="1985" y="855"/>
                </a:lnTo>
                <a:lnTo>
                  <a:pt x="1934" y="855"/>
                </a:lnTo>
                <a:lnTo>
                  <a:pt x="1934" y="777"/>
                </a:lnTo>
                <a:lnTo>
                  <a:pt x="1886" y="777"/>
                </a:lnTo>
                <a:lnTo>
                  <a:pt x="1886" y="699"/>
                </a:lnTo>
                <a:lnTo>
                  <a:pt x="1840" y="699"/>
                </a:lnTo>
                <a:lnTo>
                  <a:pt x="1840" y="622"/>
                </a:lnTo>
                <a:lnTo>
                  <a:pt x="1796" y="622"/>
                </a:lnTo>
                <a:lnTo>
                  <a:pt x="1796" y="544"/>
                </a:lnTo>
                <a:lnTo>
                  <a:pt x="1754" y="544"/>
                </a:lnTo>
                <a:lnTo>
                  <a:pt x="1754" y="466"/>
                </a:lnTo>
                <a:lnTo>
                  <a:pt x="1714" y="466"/>
                </a:lnTo>
                <a:lnTo>
                  <a:pt x="1714" y="388"/>
                </a:lnTo>
                <a:lnTo>
                  <a:pt x="1676" y="388"/>
                </a:lnTo>
                <a:lnTo>
                  <a:pt x="1676" y="311"/>
                </a:lnTo>
                <a:lnTo>
                  <a:pt x="1640" y="311"/>
                </a:lnTo>
                <a:lnTo>
                  <a:pt x="1640" y="233"/>
                </a:lnTo>
                <a:lnTo>
                  <a:pt x="1605" y="233"/>
                </a:lnTo>
                <a:lnTo>
                  <a:pt x="1605" y="155"/>
                </a:lnTo>
                <a:lnTo>
                  <a:pt x="1572" y="155"/>
                </a:lnTo>
                <a:lnTo>
                  <a:pt x="1572" y="77"/>
                </a:lnTo>
                <a:lnTo>
                  <a:pt x="1539" y="77"/>
                </a:lnTo>
                <a:lnTo>
                  <a:pt x="1539" y="0"/>
                </a:lnTo>
                <a:lnTo>
                  <a:pt x="0" y="0"/>
                </a:lnTo>
              </a:path>
            </a:pathLst>
          </a:custGeom>
          <a:noFill/>
          <a:ln w="381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7897" name="Rectangle 505"/>
          <p:cNvSpPr>
            <a:spLocks noChangeArrowheads="1"/>
          </p:cNvSpPr>
          <p:nvPr/>
        </p:nvSpPr>
        <p:spPr bwMode="auto">
          <a:xfrm>
            <a:off x="1143000" y="2895600"/>
            <a:ext cx="198438" cy="427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ctr" eaLnBrk="1" hangingPunct="1"/>
            <a:r>
              <a:rPr lang="en-US" altLang="en-US" sz="2800" i="1">
                <a:latin typeface="Times New Roman" panose="02020603050405020304" pitchFamily="18" charset="0"/>
              </a:rPr>
              <a:t>L</a:t>
            </a:r>
          </a:p>
        </p:txBody>
      </p:sp>
      <p:sp>
        <p:nvSpPr>
          <p:cNvPr id="187898" name="Rectangle 506"/>
          <p:cNvSpPr>
            <a:spLocks noChangeArrowheads="1"/>
          </p:cNvSpPr>
          <p:nvPr/>
        </p:nvSpPr>
        <p:spPr bwMode="auto">
          <a:xfrm>
            <a:off x="1057275" y="4114800"/>
            <a:ext cx="15875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ctr" eaLnBrk="1" hangingPunct="1"/>
            <a:r>
              <a:rPr lang="en-US" altLang="en-US" sz="1600">
                <a:latin typeface="Times New Roman" panose="02020603050405020304" pitchFamily="18" charset="0"/>
              </a:rPr>
              <a:t>m</a:t>
            </a:r>
          </a:p>
        </p:txBody>
      </p:sp>
    </p:spTree>
  </p:cSld>
  <p:clrMapOvr>
    <a:masterClrMapping/>
  </p:clrMapOvr>
</p:sld>
</file>

<file path=ppt/slides/slide1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8418" name="Rectangle 2"/>
          <p:cNvSpPr>
            <a:spLocks noGrp="1" noChangeArrowheads="1"/>
          </p:cNvSpPr>
          <p:nvPr>
            <p:ph type="title" idx="4294967295"/>
          </p:nvPr>
        </p:nvSpPr>
        <p:spPr/>
        <p:txBody>
          <a:bodyPr/>
          <a:lstStyle/>
          <a:p>
            <a:pPr eaLnBrk="1" hangingPunct="1"/>
            <a:r>
              <a:rPr lang="en-US" altLang="en-US"/>
              <a:t>Output p-box</a:t>
            </a:r>
          </a:p>
        </p:txBody>
      </p:sp>
      <p:sp>
        <p:nvSpPr>
          <p:cNvPr id="188419" name="Line 3"/>
          <p:cNvSpPr>
            <a:spLocks noChangeShapeType="1"/>
          </p:cNvSpPr>
          <p:nvPr/>
        </p:nvSpPr>
        <p:spPr bwMode="auto">
          <a:xfrm>
            <a:off x="1366838" y="5840413"/>
            <a:ext cx="6845300" cy="158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8420" name="Line 4"/>
          <p:cNvSpPr>
            <a:spLocks noChangeShapeType="1"/>
          </p:cNvSpPr>
          <p:nvPr/>
        </p:nvSpPr>
        <p:spPr bwMode="auto">
          <a:xfrm>
            <a:off x="1366838" y="5840413"/>
            <a:ext cx="4762" cy="17621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8421" name="Rectangle 5"/>
          <p:cNvSpPr>
            <a:spLocks noChangeArrowheads="1"/>
          </p:cNvSpPr>
          <p:nvPr/>
        </p:nvSpPr>
        <p:spPr bwMode="auto">
          <a:xfrm>
            <a:off x="1287463" y="6016625"/>
            <a:ext cx="150812"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ctr" eaLnBrk="1" hangingPunct="1"/>
            <a:r>
              <a:rPr lang="en-US" altLang="en-US" sz="2400">
                <a:latin typeface="Times New Roman" panose="02020603050405020304" pitchFamily="18" charset="0"/>
              </a:rPr>
              <a:t>0</a:t>
            </a:r>
          </a:p>
        </p:txBody>
      </p:sp>
      <p:sp>
        <p:nvSpPr>
          <p:cNvPr id="188422" name="Line 6"/>
          <p:cNvSpPr>
            <a:spLocks noChangeShapeType="1"/>
          </p:cNvSpPr>
          <p:nvPr/>
        </p:nvSpPr>
        <p:spPr bwMode="auto">
          <a:xfrm>
            <a:off x="2051050" y="5840413"/>
            <a:ext cx="3175" cy="10636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8423" name="Line 7"/>
          <p:cNvSpPr>
            <a:spLocks noChangeShapeType="1"/>
          </p:cNvSpPr>
          <p:nvPr/>
        </p:nvSpPr>
        <p:spPr bwMode="auto">
          <a:xfrm>
            <a:off x="2735263" y="5840413"/>
            <a:ext cx="3175" cy="10636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8424" name="Line 8"/>
          <p:cNvSpPr>
            <a:spLocks noChangeShapeType="1"/>
          </p:cNvSpPr>
          <p:nvPr/>
        </p:nvSpPr>
        <p:spPr bwMode="auto">
          <a:xfrm>
            <a:off x="3419475" y="5840413"/>
            <a:ext cx="3175" cy="10636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8425" name="Line 9"/>
          <p:cNvSpPr>
            <a:spLocks noChangeShapeType="1"/>
          </p:cNvSpPr>
          <p:nvPr/>
        </p:nvSpPr>
        <p:spPr bwMode="auto">
          <a:xfrm>
            <a:off x="4105275" y="5840413"/>
            <a:ext cx="3175" cy="10636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8426" name="Line 10"/>
          <p:cNvSpPr>
            <a:spLocks noChangeShapeType="1"/>
          </p:cNvSpPr>
          <p:nvPr/>
        </p:nvSpPr>
        <p:spPr bwMode="auto">
          <a:xfrm>
            <a:off x="4789488" y="5840413"/>
            <a:ext cx="3175" cy="10636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8427" name="Line 11"/>
          <p:cNvSpPr>
            <a:spLocks noChangeShapeType="1"/>
          </p:cNvSpPr>
          <p:nvPr/>
        </p:nvSpPr>
        <p:spPr bwMode="auto">
          <a:xfrm>
            <a:off x="5473700" y="5840413"/>
            <a:ext cx="3175" cy="10636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8428" name="Line 12"/>
          <p:cNvSpPr>
            <a:spLocks noChangeShapeType="1"/>
          </p:cNvSpPr>
          <p:nvPr/>
        </p:nvSpPr>
        <p:spPr bwMode="auto">
          <a:xfrm>
            <a:off x="6161088" y="5840413"/>
            <a:ext cx="3175" cy="10636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8429" name="Line 13"/>
          <p:cNvSpPr>
            <a:spLocks noChangeShapeType="1"/>
          </p:cNvSpPr>
          <p:nvPr/>
        </p:nvSpPr>
        <p:spPr bwMode="auto">
          <a:xfrm>
            <a:off x="6843713" y="5840413"/>
            <a:ext cx="3175" cy="10636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8430" name="Line 14"/>
          <p:cNvSpPr>
            <a:spLocks noChangeShapeType="1"/>
          </p:cNvSpPr>
          <p:nvPr/>
        </p:nvSpPr>
        <p:spPr bwMode="auto">
          <a:xfrm>
            <a:off x="7527925" y="5840413"/>
            <a:ext cx="3175" cy="10636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8431" name="Line 15"/>
          <p:cNvSpPr>
            <a:spLocks noChangeShapeType="1"/>
          </p:cNvSpPr>
          <p:nvPr/>
        </p:nvSpPr>
        <p:spPr bwMode="auto">
          <a:xfrm>
            <a:off x="8212138" y="5840413"/>
            <a:ext cx="3175" cy="10636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8432" name="Line 16"/>
          <p:cNvSpPr>
            <a:spLocks noChangeShapeType="1"/>
          </p:cNvSpPr>
          <p:nvPr/>
        </p:nvSpPr>
        <p:spPr bwMode="auto">
          <a:xfrm>
            <a:off x="8212138" y="5840413"/>
            <a:ext cx="3175" cy="17621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8433" name="Rectangle 17"/>
          <p:cNvSpPr>
            <a:spLocks noChangeArrowheads="1"/>
          </p:cNvSpPr>
          <p:nvPr/>
        </p:nvSpPr>
        <p:spPr bwMode="auto">
          <a:xfrm>
            <a:off x="7753350" y="6016625"/>
            <a:ext cx="912813"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ctr" eaLnBrk="1" hangingPunct="1"/>
            <a:r>
              <a:rPr lang="en-US" altLang="en-US" sz="2400">
                <a:latin typeface="Times New Roman" panose="02020603050405020304" pitchFamily="18" charset="0"/>
              </a:rPr>
              <a:t>100000</a:t>
            </a:r>
          </a:p>
        </p:txBody>
      </p:sp>
      <p:sp>
        <p:nvSpPr>
          <p:cNvPr id="188434" name="Rectangle 18"/>
          <p:cNvSpPr>
            <a:spLocks noChangeArrowheads="1"/>
          </p:cNvSpPr>
          <p:nvPr/>
        </p:nvSpPr>
        <p:spPr bwMode="auto">
          <a:xfrm>
            <a:off x="1068388" y="5676900"/>
            <a:ext cx="150812"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ctr" eaLnBrk="1" hangingPunct="1"/>
            <a:r>
              <a:rPr lang="en-US" altLang="en-US" sz="2400">
                <a:latin typeface="Times New Roman" panose="02020603050405020304" pitchFamily="18" charset="0"/>
              </a:rPr>
              <a:t>0</a:t>
            </a:r>
          </a:p>
        </p:txBody>
      </p:sp>
      <p:grpSp>
        <p:nvGrpSpPr>
          <p:cNvPr id="188435" name="Group 19"/>
          <p:cNvGrpSpPr>
            <a:grpSpLocks/>
          </p:cNvGrpSpPr>
          <p:nvPr/>
        </p:nvGrpSpPr>
        <p:grpSpPr bwMode="auto">
          <a:xfrm>
            <a:off x="1219200" y="2144713"/>
            <a:ext cx="152400" cy="3802062"/>
            <a:chOff x="700" y="1422"/>
            <a:chExt cx="208" cy="2395"/>
          </a:xfrm>
        </p:grpSpPr>
        <p:sp>
          <p:nvSpPr>
            <p:cNvPr id="189283" name="Line 20"/>
            <p:cNvSpPr>
              <a:spLocks noChangeShapeType="1"/>
            </p:cNvSpPr>
            <p:nvPr/>
          </p:nvSpPr>
          <p:spPr bwMode="auto">
            <a:xfrm>
              <a:off x="905" y="3750"/>
              <a:ext cx="3" cy="6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9284" name="Line 21"/>
            <p:cNvSpPr>
              <a:spLocks noChangeShapeType="1"/>
            </p:cNvSpPr>
            <p:nvPr/>
          </p:nvSpPr>
          <p:spPr bwMode="auto">
            <a:xfrm flipV="1">
              <a:off x="905" y="1422"/>
              <a:ext cx="3" cy="2328"/>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9285" name="Line 22"/>
            <p:cNvSpPr>
              <a:spLocks noChangeShapeType="1"/>
            </p:cNvSpPr>
            <p:nvPr/>
          </p:nvSpPr>
          <p:spPr bwMode="auto">
            <a:xfrm flipH="1">
              <a:off x="742" y="3750"/>
              <a:ext cx="163"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9286" name="Line 23"/>
            <p:cNvSpPr>
              <a:spLocks noChangeShapeType="1"/>
            </p:cNvSpPr>
            <p:nvPr/>
          </p:nvSpPr>
          <p:spPr bwMode="auto">
            <a:xfrm flipH="1">
              <a:off x="700" y="3750"/>
              <a:ext cx="205"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9287" name="Line 24"/>
            <p:cNvSpPr>
              <a:spLocks noChangeShapeType="1"/>
            </p:cNvSpPr>
            <p:nvPr/>
          </p:nvSpPr>
          <p:spPr bwMode="auto">
            <a:xfrm flipH="1">
              <a:off x="742" y="3518"/>
              <a:ext cx="163"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9288" name="Line 25"/>
            <p:cNvSpPr>
              <a:spLocks noChangeShapeType="1"/>
            </p:cNvSpPr>
            <p:nvPr/>
          </p:nvSpPr>
          <p:spPr bwMode="auto">
            <a:xfrm flipH="1">
              <a:off x="742" y="3285"/>
              <a:ext cx="163"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9289" name="Line 26"/>
            <p:cNvSpPr>
              <a:spLocks noChangeShapeType="1"/>
            </p:cNvSpPr>
            <p:nvPr/>
          </p:nvSpPr>
          <p:spPr bwMode="auto">
            <a:xfrm flipH="1">
              <a:off x="742" y="3052"/>
              <a:ext cx="163"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9290" name="Line 27"/>
            <p:cNvSpPr>
              <a:spLocks noChangeShapeType="1"/>
            </p:cNvSpPr>
            <p:nvPr/>
          </p:nvSpPr>
          <p:spPr bwMode="auto">
            <a:xfrm flipH="1">
              <a:off x="742" y="2819"/>
              <a:ext cx="163"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9291" name="Line 28"/>
            <p:cNvSpPr>
              <a:spLocks noChangeShapeType="1"/>
            </p:cNvSpPr>
            <p:nvPr/>
          </p:nvSpPr>
          <p:spPr bwMode="auto">
            <a:xfrm flipH="1">
              <a:off x="742" y="2586"/>
              <a:ext cx="163"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9292" name="Line 29"/>
            <p:cNvSpPr>
              <a:spLocks noChangeShapeType="1"/>
            </p:cNvSpPr>
            <p:nvPr/>
          </p:nvSpPr>
          <p:spPr bwMode="auto">
            <a:xfrm flipH="1">
              <a:off x="700" y="2586"/>
              <a:ext cx="205"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9293" name="Line 30"/>
            <p:cNvSpPr>
              <a:spLocks noChangeShapeType="1"/>
            </p:cNvSpPr>
            <p:nvPr/>
          </p:nvSpPr>
          <p:spPr bwMode="auto">
            <a:xfrm flipH="1">
              <a:off x="742" y="2353"/>
              <a:ext cx="163"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9294" name="Line 31"/>
            <p:cNvSpPr>
              <a:spLocks noChangeShapeType="1"/>
            </p:cNvSpPr>
            <p:nvPr/>
          </p:nvSpPr>
          <p:spPr bwMode="auto">
            <a:xfrm flipH="1">
              <a:off x="742" y="2121"/>
              <a:ext cx="163"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9295" name="Line 32"/>
            <p:cNvSpPr>
              <a:spLocks noChangeShapeType="1"/>
            </p:cNvSpPr>
            <p:nvPr/>
          </p:nvSpPr>
          <p:spPr bwMode="auto">
            <a:xfrm flipH="1">
              <a:off x="742" y="1888"/>
              <a:ext cx="163"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9296" name="Line 33"/>
            <p:cNvSpPr>
              <a:spLocks noChangeShapeType="1"/>
            </p:cNvSpPr>
            <p:nvPr/>
          </p:nvSpPr>
          <p:spPr bwMode="auto">
            <a:xfrm flipH="1">
              <a:off x="742" y="1655"/>
              <a:ext cx="163"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9297" name="Line 34"/>
            <p:cNvSpPr>
              <a:spLocks noChangeShapeType="1"/>
            </p:cNvSpPr>
            <p:nvPr/>
          </p:nvSpPr>
          <p:spPr bwMode="auto">
            <a:xfrm flipH="1">
              <a:off x="742" y="1422"/>
              <a:ext cx="163"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9298" name="Line 35"/>
            <p:cNvSpPr>
              <a:spLocks noChangeShapeType="1"/>
            </p:cNvSpPr>
            <p:nvPr/>
          </p:nvSpPr>
          <p:spPr bwMode="auto">
            <a:xfrm flipH="1">
              <a:off x="700" y="1422"/>
              <a:ext cx="205"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sp>
        <p:nvSpPr>
          <p:cNvPr id="188436" name="Rectangle 36"/>
          <p:cNvSpPr>
            <a:spLocks noChangeArrowheads="1"/>
          </p:cNvSpPr>
          <p:nvPr/>
        </p:nvSpPr>
        <p:spPr bwMode="auto">
          <a:xfrm>
            <a:off x="1068388" y="1981200"/>
            <a:ext cx="150812"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ctr" eaLnBrk="1" hangingPunct="1"/>
            <a:r>
              <a:rPr lang="en-US" altLang="en-US" sz="2400">
                <a:latin typeface="Times New Roman" panose="02020603050405020304" pitchFamily="18" charset="0"/>
              </a:rPr>
              <a:t>1</a:t>
            </a:r>
          </a:p>
        </p:txBody>
      </p:sp>
      <p:sp>
        <p:nvSpPr>
          <p:cNvPr id="188437" name="Freeform 37"/>
          <p:cNvSpPr>
            <a:spLocks/>
          </p:cNvSpPr>
          <p:nvPr/>
        </p:nvSpPr>
        <p:spPr bwMode="auto">
          <a:xfrm flipV="1">
            <a:off x="1366838" y="2144713"/>
            <a:ext cx="6845300" cy="3695700"/>
          </a:xfrm>
          <a:custGeom>
            <a:avLst/>
            <a:gdLst>
              <a:gd name="T0" fmla="*/ 2147483647 w 6787"/>
              <a:gd name="T1" fmla="*/ 2147483647 h 7777"/>
              <a:gd name="T2" fmla="*/ 2147483647 w 6787"/>
              <a:gd name="T3" fmla="*/ 2147483647 h 7777"/>
              <a:gd name="T4" fmla="*/ 2147483647 w 6787"/>
              <a:gd name="T5" fmla="*/ 2147483647 h 7777"/>
              <a:gd name="T6" fmla="*/ 2147483647 w 6787"/>
              <a:gd name="T7" fmla="*/ 2147483647 h 7777"/>
              <a:gd name="T8" fmla="*/ 2147483647 w 6787"/>
              <a:gd name="T9" fmla="*/ 2147483647 h 7777"/>
              <a:gd name="T10" fmla="*/ 2147483647 w 6787"/>
              <a:gd name="T11" fmla="*/ 2147483647 h 7777"/>
              <a:gd name="T12" fmla="*/ 2147483647 w 6787"/>
              <a:gd name="T13" fmla="*/ 2147483647 h 7777"/>
              <a:gd name="T14" fmla="*/ 2147483647 w 6787"/>
              <a:gd name="T15" fmla="*/ 2147483647 h 7777"/>
              <a:gd name="T16" fmla="*/ 2147483647 w 6787"/>
              <a:gd name="T17" fmla="*/ 2147483647 h 7777"/>
              <a:gd name="T18" fmla="*/ 2147483647 w 6787"/>
              <a:gd name="T19" fmla="*/ 2147483647 h 7777"/>
              <a:gd name="T20" fmla="*/ 2147483647 w 6787"/>
              <a:gd name="T21" fmla="*/ 2147483647 h 7777"/>
              <a:gd name="T22" fmla="*/ 2147483647 w 6787"/>
              <a:gd name="T23" fmla="*/ 2147483647 h 7777"/>
              <a:gd name="T24" fmla="*/ 2147483647 w 6787"/>
              <a:gd name="T25" fmla="*/ 2147483647 h 7777"/>
              <a:gd name="T26" fmla="*/ 2147483647 w 6787"/>
              <a:gd name="T27" fmla="*/ 2147483647 h 7777"/>
              <a:gd name="T28" fmla="*/ 2147483647 w 6787"/>
              <a:gd name="T29" fmla="*/ 2147483647 h 7777"/>
              <a:gd name="T30" fmla="*/ 2147483647 w 6787"/>
              <a:gd name="T31" fmla="*/ 2147483647 h 7777"/>
              <a:gd name="T32" fmla="*/ 2147483647 w 6787"/>
              <a:gd name="T33" fmla="*/ 2147483647 h 7777"/>
              <a:gd name="T34" fmla="*/ 2147483647 w 6787"/>
              <a:gd name="T35" fmla="*/ 2147483647 h 7777"/>
              <a:gd name="T36" fmla="*/ 2147483647 w 6787"/>
              <a:gd name="T37" fmla="*/ 2147483647 h 7777"/>
              <a:gd name="T38" fmla="*/ 2147483647 w 6787"/>
              <a:gd name="T39" fmla="*/ 2147483647 h 7777"/>
              <a:gd name="T40" fmla="*/ 2147483647 w 6787"/>
              <a:gd name="T41" fmla="*/ 2147483647 h 7777"/>
              <a:gd name="T42" fmla="*/ 2147483647 w 6787"/>
              <a:gd name="T43" fmla="*/ 2147483647 h 7777"/>
              <a:gd name="T44" fmla="*/ 2147483647 w 6787"/>
              <a:gd name="T45" fmla="*/ 2147483647 h 7777"/>
              <a:gd name="T46" fmla="*/ 2147483647 w 6787"/>
              <a:gd name="T47" fmla="*/ 2147483647 h 7777"/>
              <a:gd name="T48" fmla="*/ 2147483647 w 6787"/>
              <a:gd name="T49" fmla="*/ 2147483647 h 7777"/>
              <a:gd name="T50" fmla="*/ 2147483647 w 6787"/>
              <a:gd name="T51" fmla="*/ 2147483647 h 7777"/>
              <a:gd name="T52" fmla="*/ 2147483647 w 6787"/>
              <a:gd name="T53" fmla="*/ 2147483647 h 7777"/>
              <a:gd name="T54" fmla="*/ 2147483647 w 6787"/>
              <a:gd name="T55" fmla="*/ 2147483647 h 7777"/>
              <a:gd name="T56" fmla="*/ 2147483647 w 6787"/>
              <a:gd name="T57" fmla="*/ 2147483647 h 7777"/>
              <a:gd name="T58" fmla="*/ 2147483647 w 6787"/>
              <a:gd name="T59" fmla="*/ 2147483647 h 7777"/>
              <a:gd name="T60" fmla="*/ 2147483647 w 6787"/>
              <a:gd name="T61" fmla="*/ 2147483647 h 7777"/>
              <a:gd name="T62" fmla="*/ 2147483647 w 6787"/>
              <a:gd name="T63" fmla="*/ 2147483647 h 7777"/>
              <a:gd name="T64" fmla="*/ 2147483647 w 6787"/>
              <a:gd name="T65" fmla="*/ 2147483647 h 7777"/>
              <a:gd name="T66" fmla="*/ 2147483647 w 6787"/>
              <a:gd name="T67" fmla="*/ 2147483647 h 7777"/>
              <a:gd name="T68" fmla="*/ 2147483647 w 6787"/>
              <a:gd name="T69" fmla="*/ 2147483647 h 7777"/>
              <a:gd name="T70" fmla="*/ 2147483647 w 6787"/>
              <a:gd name="T71" fmla="*/ 2147483647 h 7777"/>
              <a:gd name="T72" fmla="*/ 2147483647 w 6787"/>
              <a:gd name="T73" fmla="*/ 2147483647 h 7777"/>
              <a:gd name="T74" fmla="*/ 2147483647 w 6787"/>
              <a:gd name="T75" fmla="*/ 2147483647 h 7777"/>
              <a:gd name="T76" fmla="*/ 2147483647 w 6787"/>
              <a:gd name="T77" fmla="*/ 2147483647 h 7777"/>
              <a:gd name="T78" fmla="*/ 2147483647 w 6787"/>
              <a:gd name="T79" fmla="*/ 2147483647 h 7777"/>
              <a:gd name="T80" fmla="*/ 2147483647 w 6787"/>
              <a:gd name="T81" fmla="*/ 2147483647 h 7777"/>
              <a:gd name="T82" fmla="*/ 2147483647 w 6787"/>
              <a:gd name="T83" fmla="*/ 2147483647 h 7777"/>
              <a:gd name="T84" fmla="*/ 2147483647 w 6787"/>
              <a:gd name="T85" fmla="*/ 2147483647 h 7777"/>
              <a:gd name="T86" fmla="*/ 2147483647 w 6787"/>
              <a:gd name="T87" fmla="*/ 2147483647 h 7777"/>
              <a:gd name="T88" fmla="*/ 2147483647 w 6787"/>
              <a:gd name="T89" fmla="*/ 2147483647 h 7777"/>
              <a:gd name="T90" fmla="*/ 2147483647 w 6787"/>
              <a:gd name="T91" fmla="*/ 2147483647 h 7777"/>
              <a:gd name="T92" fmla="*/ 2147483647 w 6787"/>
              <a:gd name="T93" fmla="*/ 2147483647 h 7777"/>
              <a:gd name="T94" fmla="*/ 2147483647 w 6787"/>
              <a:gd name="T95" fmla="*/ 2147483647 h 7777"/>
              <a:gd name="T96" fmla="*/ 2147483647 w 6787"/>
              <a:gd name="T97" fmla="*/ 2147483647 h 7777"/>
              <a:gd name="T98" fmla="*/ 2147483647 w 6787"/>
              <a:gd name="T99" fmla="*/ 2147483647 h 7777"/>
              <a:gd name="T100" fmla="*/ 2147483647 w 6787"/>
              <a:gd name="T101" fmla="*/ 2147483647 h 7777"/>
              <a:gd name="T102" fmla="*/ 2147483647 w 6787"/>
              <a:gd name="T103" fmla="*/ 2147483647 h 7777"/>
              <a:gd name="T104" fmla="*/ 2147483647 w 6787"/>
              <a:gd name="T105" fmla="*/ 2147483647 h 7777"/>
              <a:gd name="T106" fmla="*/ 2147483647 w 6787"/>
              <a:gd name="T107" fmla="*/ 2147483647 h 7777"/>
              <a:gd name="T108" fmla="*/ 2147483647 w 6787"/>
              <a:gd name="T109" fmla="*/ 2147483647 h 7777"/>
              <a:gd name="T110" fmla="*/ 2147483647 w 6787"/>
              <a:gd name="T111" fmla="*/ 2147483647 h 7777"/>
              <a:gd name="T112" fmla="*/ 2147483647 w 6787"/>
              <a:gd name="T113" fmla="*/ 2147483647 h 7777"/>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6787"/>
              <a:gd name="T172" fmla="*/ 0 h 7777"/>
              <a:gd name="T173" fmla="*/ 6787 w 6787"/>
              <a:gd name="T174" fmla="*/ 7777 h 7777"/>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6787" h="7777">
                <a:moveTo>
                  <a:pt x="0" y="0"/>
                </a:moveTo>
                <a:lnTo>
                  <a:pt x="0" y="0"/>
                </a:lnTo>
                <a:lnTo>
                  <a:pt x="0" y="77"/>
                </a:lnTo>
                <a:lnTo>
                  <a:pt x="1" y="77"/>
                </a:lnTo>
                <a:lnTo>
                  <a:pt x="1" y="155"/>
                </a:lnTo>
                <a:lnTo>
                  <a:pt x="1" y="233"/>
                </a:lnTo>
                <a:lnTo>
                  <a:pt x="1" y="311"/>
                </a:lnTo>
                <a:lnTo>
                  <a:pt x="2" y="311"/>
                </a:lnTo>
                <a:lnTo>
                  <a:pt x="2" y="388"/>
                </a:lnTo>
                <a:lnTo>
                  <a:pt x="2" y="466"/>
                </a:lnTo>
                <a:lnTo>
                  <a:pt x="3" y="466"/>
                </a:lnTo>
                <a:lnTo>
                  <a:pt x="3" y="544"/>
                </a:lnTo>
                <a:lnTo>
                  <a:pt x="3" y="622"/>
                </a:lnTo>
                <a:lnTo>
                  <a:pt x="3" y="699"/>
                </a:lnTo>
                <a:lnTo>
                  <a:pt x="4" y="699"/>
                </a:lnTo>
                <a:lnTo>
                  <a:pt x="4" y="777"/>
                </a:lnTo>
                <a:lnTo>
                  <a:pt x="4" y="855"/>
                </a:lnTo>
                <a:lnTo>
                  <a:pt x="4" y="933"/>
                </a:lnTo>
                <a:lnTo>
                  <a:pt x="5" y="933"/>
                </a:lnTo>
                <a:lnTo>
                  <a:pt x="5" y="1011"/>
                </a:lnTo>
                <a:lnTo>
                  <a:pt x="5" y="1088"/>
                </a:lnTo>
                <a:lnTo>
                  <a:pt x="6" y="1088"/>
                </a:lnTo>
                <a:lnTo>
                  <a:pt x="6" y="1166"/>
                </a:lnTo>
                <a:lnTo>
                  <a:pt x="6" y="1244"/>
                </a:lnTo>
                <a:lnTo>
                  <a:pt x="7" y="1244"/>
                </a:lnTo>
                <a:lnTo>
                  <a:pt x="7" y="1322"/>
                </a:lnTo>
                <a:lnTo>
                  <a:pt x="7" y="1399"/>
                </a:lnTo>
                <a:lnTo>
                  <a:pt x="8" y="1399"/>
                </a:lnTo>
                <a:lnTo>
                  <a:pt x="8" y="1477"/>
                </a:lnTo>
                <a:lnTo>
                  <a:pt x="8" y="1555"/>
                </a:lnTo>
                <a:lnTo>
                  <a:pt x="9" y="1555"/>
                </a:lnTo>
                <a:lnTo>
                  <a:pt x="9" y="1633"/>
                </a:lnTo>
                <a:lnTo>
                  <a:pt x="9" y="1710"/>
                </a:lnTo>
                <a:lnTo>
                  <a:pt x="10" y="1710"/>
                </a:lnTo>
                <a:lnTo>
                  <a:pt x="10" y="1788"/>
                </a:lnTo>
                <a:lnTo>
                  <a:pt x="11" y="1788"/>
                </a:lnTo>
                <a:lnTo>
                  <a:pt x="11" y="1866"/>
                </a:lnTo>
                <a:lnTo>
                  <a:pt x="12" y="1866"/>
                </a:lnTo>
                <a:lnTo>
                  <a:pt x="12" y="1944"/>
                </a:lnTo>
                <a:lnTo>
                  <a:pt x="12" y="2022"/>
                </a:lnTo>
                <a:lnTo>
                  <a:pt x="13" y="2022"/>
                </a:lnTo>
                <a:lnTo>
                  <a:pt x="13" y="2099"/>
                </a:lnTo>
                <a:lnTo>
                  <a:pt x="14" y="2099"/>
                </a:lnTo>
                <a:lnTo>
                  <a:pt x="14" y="2177"/>
                </a:lnTo>
                <a:lnTo>
                  <a:pt x="15" y="2177"/>
                </a:lnTo>
                <a:lnTo>
                  <a:pt x="15" y="2255"/>
                </a:lnTo>
                <a:lnTo>
                  <a:pt x="17" y="2255"/>
                </a:lnTo>
                <a:lnTo>
                  <a:pt x="17" y="2333"/>
                </a:lnTo>
                <a:lnTo>
                  <a:pt x="18" y="2333"/>
                </a:lnTo>
                <a:lnTo>
                  <a:pt x="18" y="2410"/>
                </a:lnTo>
                <a:lnTo>
                  <a:pt x="20" y="2410"/>
                </a:lnTo>
                <a:lnTo>
                  <a:pt x="20" y="2488"/>
                </a:lnTo>
                <a:lnTo>
                  <a:pt x="22" y="2488"/>
                </a:lnTo>
                <a:lnTo>
                  <a:pt x="22" y="2566"/>
                </a:lnTo>
                <a:lnTo>
                  <a:pt x="25" y="2566"/>
                </a:lnTo>
                <a:lnTo>
                  <a:pt x="25" y="2644"/>
                </a:lnTo>
                <a:lnTo>
                  <a:pt x="28" y="2644"/>
                </a:lnTo>
                <a:lnTo>
                  <a:pt x="28" y="2721"/>
                </a:lnTo>
                <a:lnTo>
                  <a:pt x="31" y="2721"/>
                </a:lnTo>
                <a:lnTo>
                  <a:pt x="31" y="2799"/>
                </a:lnTo>
                <a:lnTo>
                  <a:pt x="35" y="2799"/>
                </a:lnTo>
                <a:lnTo>
                  <a:pt x="35" y="2877"/>
                </a:lnTo>
                <a:lnTo>
                  <a:pt x="38" y="2877"/>
                </a:lnTo>
                <a:lnTo>
                  <a:pt x="38" y="2955"/>
                </a:lnTo>
                <a:lnTo>
                  <a:pt x="41" y="2955"/>
                </a:lnTo>
                <a:lnTo>
                  <a:pt x="41" y="3033"/>
                </a:lnTo>
                <a:lnTo>
                  <a:pt x="45" y="3033"/>
                </a:lnTo>
                <a:lnTo>
                  <a:pt x="45" y="3110"/>
                </a:lnTo>
                <a:lnTo>
                  <a:pt x="48" y="3110"/>
                </a:lnTo>
                <a:lnTo>
                  <a:pt x="48" y="3188"/>
                </a:lnTo>
                <a:lnTo>
                  <a:pt x="52" y="3188"/>
                </a:lnTo>
                <a:lnTo>
                  <a:pt x="52" y="3266"/>
                </a:lnTo>
                <a:lnTo>
                  <a:pt x="55" y="3266"/>
                </a:lnTo>
                <a:lnTo>
                  <a:pt x="55" y="3344"/>
                </a:lnTo>
                <a:lnTo>
                  <a:pt x="59" y="3344"/>
                </a:lnTo>
                <a:lnTo>
                  <a:pt x="59" y="3421"/>
                </a:lnTo>
                <a:lnTo>
                  <a:pt x="62" y="3421"/>
                </a:lnTo>
                <a:lnTo>
                  <a:pt x="62" y="3499"/>
                </a:lnTo>
                <a:lnTo>
                  <a:pt x="65" y="3499"/>
                </a:lnTo>
                <a:lnTo>
                  <a:pt x="65" y="3577"/>
                </a:lnTo>
                <a:lnTo>
                  <a:pt x="69" y="3577"/>
                </a:lnTo>
                <a:lnTo>
                  <a:pt x="69" y="3655"/>
                </a:lnTo>
                <a:lnTo>
                  <a:pt x="72" y="3655"/>
                </a:lnTo>
                <a:lnTo>
                  <a:pt x="72" y="3732"/>
                </a:lnTo>
                <a:lnTo>
                  <a:pt x="75" y="3732"/>
                </a:lnTo>
                <a:lnTo>
                  <a:pt x="75" y="3810"/>
                </a:lnTo>
                <a:lnTo>
                  <a:pt x="78" y="3810"/>
                </a:lnTo>
                <a:lnTo>
                  <a:pt x="78" y="3888"/>
                </a:lnTo>
                <a:lnTo>
                  <a:pt x="81" y="3888"/>
                </a:lnTo>
                <a:lnTo>
                  <a:pt x="81" y="3966"/>
                </a:lnTo>
                <a:lnTo>
                  <a:pt x="85" y="3966"/>
                </a:lnTo>
                <a:lnTo>
                  <a:pt x="85" y="4044"/>
                </a:lnTo>
                <a:lnTo>
                  <a:pt x="88" y="4044"/>
                </a:lnTo>
                <a:lnTo>
                  <a:pt x="88" y="4121"/>
                </a:lnTo>
                <a:lnTo>
                  <a:pt x="91" y="4121"/>
                </a:lnTo>
                <a:lnTo>
                  <a:pt x="91" y="4199"/>
                </a:lnTo>
                <a:lnTo>
                  <a:pt x="94" y="4199"/>
                </a:lnTo>
                <a:lnTo>
                  <a:pt x="94" y="4277"/>
                </a:lnTo>
                <a:lnTo>
                  <a:pt x="98" y="4277"/>
                </a:lnTo>
                <a:lnTo>
                  <a:pt x="98" y="4355"/>
                </a:lnTo>
                <a:lnTo>
                  <a:pt x="101" y="4355"/>
                </a:lnTo>
                <a:lnTo>
                  <a:pt x="101" y="4432"/>
                </a:lnTo>
                <a:lnTo>
                  <a:pt x="105" y="4432"/>
                </a:lnTo>
                <a:lnTo>
                  <a:pt x="105" y="4510"/>
                </a:lnTo>
                <a:lnTo>
                  <a:pt x="109" y="4510"/>
                </a:lnTo>
                <a:lnTo>
                  <a:pt x="109" y="4588"/>
                </a:lnTo>
                <a:lnTo>
                  <a:pt x="112" y="4588"/>
                </a:lnTo>
                <a:lnTo>
                  <a:pt x="112" y="4666"/>
                </a:lnTo>
                <a:lnTo>
                  <a:pt x="116" y="4666"/>
                </a:lnTo>
                <a:lnTo>
                  <a:pt x="116" y="4743"/>
                </a:lnTo>
                <a:lnTo>
                  <a:pt x="120" y="4743"/>
                </a:lnTo>
                <a:lnTo>
                  <a:pt x="120" y="4821"/>
                </a:lnTo>
                <a:lnTo>
                  <a:pt x="124" y="4821"/>
                </a:lnTo>
                <a:lnTo>
                  <a:pt x="124" y="4899"/>
                </a:lnTo>
                <a:lnTo>
                  <a:pt x="128" y="4899"/>
                </a:lnTo>
                <a:lnTo>
                  <a:pt x="128" y="4977"/>
                </a:lnTo>
                <a:lnTo>
                  <a:pt x="132" y="4977"/>
                </a:lnTo>
                <a:lnTo>
                  <a:pt x="132" y="5055"/>
                </a:lnTo>
                <a:lnTo>
                  <a:pt x="136" y="5055"/>
                </a:lnTo>
                <a:lnTo>
                  <a:pt x="136" y="5132"/>
                </a:lnTo>
                <a:lnTo>
                  <a:pt x="140" y="5132"/>
                </a:lnTo>
                <a:lnTo>
                  <a:pt x="140" y="5210"/>
                </a:lnTo>
                <a:lnTo>
                  <a:pt x="144" y="5210"/>
                </a:lnTo>
                <a:lnTo>
                  <a:pt x="144" y="5288"/>
                </a:lnTo>
                <a:lnTo>
                  <a:pt x="148" y="5288"/>
                </a:lnTo>
                <a:lnTo>
                  <a:pt x="148" y="5366"/>
                </a:lnTo>
                <a:lnTo>
                  <a:pt x="153" y="5366"/>
                </a:lnTo>
                <a:lnTo>
                  <a:pt x="153" y="5443"/>
                </a:lnTo>
                <a:lnTo>
                  <a:pt x="157" y="5443"/>
                </a:lnTo>
                <a:lnTo>
                  <a:pt x="157" y="5521"/>
                </a:lnTo>
                <a:lnTo>
                  <a:pt x="162" y="5521"/>
                </a:lnTo>
                <a:lnTo>
                  <a:pt x="162" y="5599"/>
                </a:lnTo>
                <a:lnTo>
                  <a:pt x="167" y="5599"/>
                </a:lnTo>
                <a:lnTo>
                  <a:pt x="167" y="5677"/>
                </a:lnTo>
                <a:lnTo>
                  <a:pt x="171" y="5677"/>
                </a:lnTo>
                <a:lnTo>
                  <a:pt x="171" y="5754"/>
                </a:lnTo>
                <a:lnTo>
                  <a:pt x="176" y="5754"/>
                </a:lnTo>
                <a:lnTo>
                  <a:pt x="176" y="5832"/>
                </a:lnTo>
                <a:lnTo>
                  <a:pt x="182" y="5832"/>
                </a:lnTo>
                <a:lnTo>
                  <a:pt x="182" y="5910"/>
                </a:lnTo>
                <a:lnTo>
                  <a:pt x="187" y="5910"/>
                </a:lnTo>
                <a:lnTo>
                  <a:pt x="187" y="5988"/>
                </a:lnTo>
                <a:lnTo>
                  <a:pt x="193" y="5988"/>
                </a:lnTo>
                <a:lnTo>
                  <a:pt x="193" y="6066"/>
                </a:lnTo>
                <a:lnTo>
                  <a:pt x="199" y="6066"/>
                </a:lnTo>
                <a:lnTo>
                  <a:pt x="199" y="6143"/>
                </a:lnTo>
                <a:lnTo>
                  <a:pt x="205" y="6143"/>
                </a:lnTo>
                <a:lnTo>
                  <a:pt x="205" y="6221"/>
                </a:lnTo>
                <a:lnTo>
                  <a:pt x="211" y="6221"/>
                </a:lnTo>
                <a:lnTo>
                  <a:pt x="211" y="6299"/>
                </a:lnTo>
                <a:lnTo>
                  <a:pt x="218" y="6299"/>
                </a:lnTo>
                <a:lnTo>
                  <a:pt x="218" y="6377"/>
                </a:lnTo>
                <a:lnTo>
                  <a:pt x="226" y="6377"/>
                </a:lnTo>
                <a:lnTo>
                  <a:pt x="226" y="6454"/>
                </a:lnTo>
                <a:lnTo>
                  <a:pt x="234" y="6454"/>
                </a:lnTo>
                <a:lnTo>
                  <a:pt x="234" y="6532"/>
                </a:lnTo>
                <a:lnTo>
                  <a:pt x="242" y="6532"/>
                </a:lnTo>
                <a:lnTo>
                  <a:pt x="242" y="6610"/>
                </a:lnTo>
                <a:lnTo>
                  <a:pt x="252" y="6610"/>
                </a:lnTo>
                <a:lnTo>
                  <a:pt x="252" y="6688"/>
                </a:lnTo>
                <a:lnTo>
                  <a:pt x="262" y="6688"/>
                </a:lnTo>
                <a:lnTo>
                  <a:pt x="262" y="6765"/>
                </a:lnTo>
                <a:lnTo>
                  <a:pt x="273" y="6765"/>
                </a:lnTo>
                <a:lnTo>
                  <a:pt x="273" y="6843"/>
                </a:lnTo>
                <a:lnTo>
                  <a:pt x="283" y="6843"/>
                </a:lnTo>
                <a:lnTo>
                  <a:pt x="283" y="6921"/>
                </a:lnTo>
                <a:lnTo>
                  <a:pt x="295" y="6921"/>
                </a:lnTo>
                <a:lnTo>
                  <a:pt x="295" y="6999"/>
                </a:lnTo>
                <a:lnTo>
                  <a:pt x="307" y="6999"/>
                </a:lnTo>
                <a:lnTo>
                  <a:pt x="307" y="7077"/>
                </a:lnTo>
                <a:lnTo>
                  <a:pt x="321" y="7077"/>
                </a:lnTo>
                <a:lnTo>
                  <a:pt x="321" y="7154"/>
                </a:lnTo>
                <a:lnTo>
                  <a:pt x="334" y="7154"/>
                </a:lnTo>
                <a:lnTo>
                  <a:pt x="334" y="7232"/>
                </a:lnTo>
                <a:lnTo>
                  <a:pt x="349" y="7232"/>
                </a:lnTo>
                <a:lnTo>
                  <a:pt x="349" y="7310"/>
                </a:lnTo>
                <a:lnTo>
                  <a:pt x="366" y="7310"/>
                </a:lnTo>
                <a:lnTo>
                  <a:pt x="366" y="7388"/>
                </a:lnTo>
                <a:lnTo>
                  <a:pt x="385" y="7388"/>
                </a:lnTo>
                <a:lnTo>
                  <a:pt x="385" y="7465"/>
                </a:lnTo>
                <a:lnTo>
                  <a:pt x="407" y="7465"/>
                </a:lnTo>
                <a:lnTo>
                  <a:pt x="407" y="7543"/>
                </a:lnTo>
                <a:lnTo>
                  <a:pt x="433" y="7543"/>
                </a:lnTo>
                <a:lnTo>
                  <a:pt x="433" y="7621"/>
                </a:lnTo>
                <a:lnTo>
                  <a:pt x="468" y="7621"/>
                </a:lnTo>
                <a:lnTo>
                  <a:pt x="468" y="7699"/>
                </a:lnTo>
                <a:lnTo>
                  <a:pt x="523" y="7699"/>
                </a:lnTo>
                <a:lnTo>
                  <a:pt x="523" y="7777"/>
                </a:lnTo>
                <a:lnTo>
                  <a:pt x="6787" y="7777"/>
                </a:lnTo>
                <a:lnTo>
                  <a:pt x="6787" y="7699"/>
                </a:lnTo>
                <a:lnTo>
                  <a:pt x="6787" y="7621"/>
                </a:lnTo>
                <a:lnTo>
                  <a:pt x="6787" y="7543"/>
                </a:lnTo>
                <a:lnTo>
                  <a:pt x="6787" y="7465"/>
                </a:lnTo>
                <a:lnTo>
                  <a:pt x="6787" y="7388"/>
                </a:lnTo>
                <a:lnTo>
                  <a:pt x="6787" y="7310"/>
                </a:lnTo>
                <a:lnTo>
                  <a:pt x="6787" y="7232"/>
                </a:lnTo>
                <a:lnTo>
                  <a:pt x="6787" y="7154"/>
                </a:lnTo>
                <a:lnTo>
                  <a:pt x="6787" y="7077"/>
                </a:lnTo>
                <a:lnTo>
                  <a:pt x="6784" y="7077"/>
                </a:lnTo>
                <a:lnTo>
                  <a:pt x="6784" y="6999"/>
                </a:lnTo>
                <a:lnTo>
                  <a:pt x="6523" y="6999"/>
                </a:lnTo>
                <a:lnTo>
                  <a:pt x="6523" y="6921"/>
                </a:lnTo>
                <a:lnTo>
                  <a:pt x="6295" y="6921"/>
                </a:lnTo>
                <a:lnTo>
                  <a:pt x="6295" y="6843"/>
                </a:lnTo>
                <a:lnTo>
                  <a:pt x="6100" y="6843"/>
                </a:lnTo>
                <a:lnTo>
                  <a:pt x="6100" y="6765"/>
                </a:lnTo>
                <a:lnTo>
                  <a:pt x="5937" y="6765"/>
                </a:lnTo>
                <a:lnTo>
                  <a:pt x="5937" y="6688"/>
                </a:lnTo>
                <a:lnTo>
                  <a:pt x="5773" y="6688"/>
                </a:lnTo>
                <a:lnTo>
                  <a:pt x="5773" y="6610"/>
                </a:lnTo>
                <a:lnTo>
                  <a:pt x="5641" y="6610"/>
                </a:lnTo>
                <a:lnTo>
                  <a:pt x="5641" y="6532"/>
                </a:lnTo>
                <a:lnTo>
                  <a:pt x="5498" y="6532"/>
                </a:lnTo>
                <a:lnTo>
                  <a:pt x="5498" y="6454"/>
                </a:lnTo>
                <a:lnTo>
                  <a:pt x="5369" y="6454"/>
                </a:lnTo>
                <a:lnTo>
                  <a:pt x="5369" y="6377"/>
                </a:lnTo>
                <a:lnTo>
                  <a:pt x="5277" y="6377"/>
                </a:lnTo>
                <a:lnTo>
                  <a:pt x="5277" y="6299"/>
                </a:lnTo>
                <a:lnTo>
                  <a:pt x="5156" y="6299"/>
                </a:lnTo>
                <a:lnTo>
                  <a:pt x="5156" y="6221"/>
                </a:lnTo>
                <a:lnTo>
                  <a:pt x="5053" y="6221"/>
                </a:lnTo>
                <a:lnTo>
                  <a:pt x="5053" y="6143"/>
                </a:lnTo>
                <a:lnTo>
                  <a:pt x="4964" y="6143"/>
                </a:lnTo>
                <a:lnTo>
                  <a:pt x="4964" y="6066"/>
                </a:lnTo>
                <a:lnTo>
                  <a:pt x="4872" y="6066"/>
                </a:lnTo>
                <a:lnTo>
                  <a:pt x="4872" y="5988"/>
                </a:lnTo>
                <a:lnTo>
                  <a:pt x="4788" y="5988"/>
                </a:lnTo>
                <a:lnTo>
                  <a:pt x="4788" y="5910"/>
                </a:lnTo>
                <a:lnTo>
                  <a:pt x="4706" y="5910"/>
                </a:lnTo>
                <a:lnTo>
                  <a:pt x="4706" y="5832"/>
                </a:lnTo>
                <a:lnTo>
                  <a:pt x="4615" y="5832"/>
                </a:lnTo>
                <a:lnTo>
                  <a:pt x="4615" y="5754"/>
                </a:lnTo>
                <a:lnTo>
                  <a:pt x="4525" y="5754"/>
                </a:lnTo>
                <a:lnTo>
                  <a:pt x="4525" y="5677"/>
                </a:lnTo>
                <a:lnTo>
                  <a:pt x="4429" y="5677"/>
                </a:lnTo>
                <a:lnTo>
                  <a:pt x="4429" y="5599"/>
                </a:lnTo>
                <a:lnTo>
                  <a:pt x="4349" y="5599"/>
                </a:lnTo>
                <a:lnTo>
                  <a:pt x="4349" y="5521"/>
                </a:lnTo>
                <a:lnTo>
                  <a:pt x="4264" y="5521"/>
                </a:lnTo>
                <a:lnTo>
                  <a:pt x="4264" y="5443"/>
                </a:lnTo>
                <a:lnTo>
                  <a:pt x="4190" y="5443"/>
                </a:lnTo>
                <a:lnTo>
                  <a:pt x="4190" y="5366"/>
                </a:lnTo>
                <a:lnTo>
                  <a:pt x="4110" y="5366"/>
                </a:lnTo>
                <a:lnTo>
                  <a:pt x="4110" y="5288"/>
                </a:lnTo>
                <a:lnTo>
                  <a:pt x="4036" y="5288"/>
                </a:lnTo>
                <a:lnTo>
                  <a:pt x="4036" y="5210"/>
                </a:lnTo>
                <a:lnTo>
                  <a:pt x="3964" y="5210"/>
                </a:lnTo>
                <a:lnTo>
                  <a:pt x="3964" y="5132"/>
                </a:lnTo>
                <a:lnTo>
                  <a:pt x="3896" y="5132"/>
                </a:lnTo>
                <a:lnTo>
                  <a:pt x="3896" y="5055"/>
                </a:lnTo>
                <a:lnTo>
                  <a:pt x="3831" y="5055"/>
                </a:lnTo>
                <a:lnTo>
                  <a:pt x="3831" y="4977"/>
                </a:lnTo>
                <a:lnTo>
                  <a:pt x="3769" y="4977"/>
                </a:lnTo>
                <a:lnTo>
                  <a:pt x="3769" y="4899"/>
                </a:lnTo>
                <a:lnTo>
                  <a:pt x="3706" y="4899"/>
                </a:lnTo>
                <a:lnTo>
                  <a:pt x="3706" y="4821"/>
                </a:lnTo>
                <a:lnTo>
                  <a:pt x="3646" y="4821"/>
                </a:lnTo>
                <a:lnTo>
                  <a:pt x="3646" y="4743"/>
                </a:lnTo>
                <a:lnTo>
                  <a:pt x="3585" y="4743"/>
                </a:lnTo>
                <a:lnTo>
                  <a:pt x="3585" y="4666"/>
                </a:lnTo>
                <a:lnTo>
                  <a:pt x="3527" y="4666"/>
                </a:lnTo>
                <a:lnTo>
                  <a:pt x="3527" y="4588"/>
                </a:lnTo>
                <a:lnTo>
                  <a:pt x="3472" y="4588"/>
                </a:lnTo>
                <a:lnTo>
                  <a:pt x="3472" y="4510"/>
                </a:lnTo>
                <a:lnTo>
                  <a:pt x="3421" y="4510"/>
                </a:lnTo>
                <a:lnTo>
                  <a:pt x="3421" y="4432"/>
                </a:lnTo>
                <a:lnTo>
                  <a:pt x="3367" y="4432"/>
                </a:lnTo>
                <a:lnTo>
                  <a:pt x="3367" y="4355"/>
                </a:lnTo>
                <a:lnTo>
                  <a:pt x="3312" y="4355"/>
                </a:lnTo>
                <a:lnTo>
                  <a:pt x="3312" y="4277"/>
                </a:lnTo>
                <a:lnTo>
                  <a:pt x="3258" y="4277"/>
                </a:lnTo>
                <a:lnTo>
                  <a:pt x="3258" y="4199"/>
                </a:lnTo>
                <a:lnTo>
                  <a:pt x="3203" y="4199"/>
                </a:lnTo>
                <a:lnTo>
                  <a:pt x="3203" y="4121"/>
                </a:lnTo>
                <a:lnTo>
                  <a:pt x="3151" y="4121"/>
                </a:lnTo>
                <a:lnTo>
                  <a:pt x="3151" y="4044"/>
                </a:lnTo>
                <a:lnTo>
                  <a:pt x="3099" y="4044"/>
                </a:lnTo>
                <a:lnTo>
                  <a:pt x="3099" y="3966"/>
                </a:lnTo>
                <a:lnTo>
                  <a:pt x="3051" y="3966"/>
                </a:lnTo>
                <a:lnTo>
                  <a:pt x="3051" y="3888"/>
                </a:lnTo>
                <a:lnTo>
                  <a:pt x="2997" y="3888"/>
                </a:lnTo>
                <a:lnTo>
                  <a:pt x="2997" y="3810"/>
                </a:lnTo>
                <a:lnTo>
                  <a:pt x="2944" y="3810"/>
                </a:lnTo>
                <a:lnTo>
                  <a:pt x="2944" y="3732"/>
                </a:lnTo>
                <a:lnTo>
                  <a:pt x="2902" y="3732"/>
                </a:lnTo>
                <a:lnTo>
                  <a:pt x="2902" y="3655"/>
                </a:lnTo>
                <a:lnTo>
                  <a:pt x="2840" y="3655"/>
                </a:lnTo>
                <a:lnTo>
                  <a:pt x="2840" y="3577"/>
                </a:lnTo>
                <a:lnTo>
                  <a:pt x="2790" y="3577"/>
                </a:lnTo>
                <a:lnTo>
                  <a:pt x="2790" y="3499"/>
                </a:lnTo>
                <a:lnTo>
                  <a:pt x="2736" y="3499"/>
                </a:lnTo>
                <a:lnTo>
                  <a:pt x="2736" y="3421"/>
                </a:lnTo>
                <a:lnTo>
                  <a:pt x="2680" y="3421"/>
                </a:lnTo>
                <a:lnTo>
                  <a:pt x="2680" y="3344"/>
                </a:lnTo>
                <a:lnTo>
                  <a:pt x="2624" y="3344"/>
                </a:lnTo>
                <a:lnTo>
                  <a:pt x="2624" y="3266"/>
                </a:lnTo>
                <a:lnTo>
                  <a:pt x="2570" y="3266"/>
                </a:lnTo>
                <a:lnTo>
                  <a:pt x="2570" y="3188"/>
                </a:lnTo>
                <a:lnTo>
                  <a:pt x="2515" y="3188"/>
                </a:lnTo>
                <a:lnTo>
                  <a:pt x="2515" y="3110"/>
                </a:lnTo>
                <a:lnTo>
                  <a:pt x="2462" y="3110"/>
                </a:lnTo>
                <a:lnTo>
                  <a:pt x="2462" y="3033"/>
                </a:lnTo>
                <a:lnTo>
                  <a:pt x="2410" y="3033"/>
                </a:lnTo>
                <a:lnTo>
                  <a:pt x="2410" y="2955"/>
                </a:lnTo>
                <a:lnTo>
                  <a:pt x="2357" y="2955"/>
                </a:lnTo>
                <a:lnTo>
                  <a:pt x="2357" y="2877"/>
                </a:lnTo>
                <a:lnTo>
                  <a:pt x="2306" y="2877"/>
                </a:lnTo>
                <a:lnTo>
                  <a:pt x="2306" y="2799"/>
                </a:lnTo>
                <a:lnTo>
                  <a:pt x="2255" y="2799"/>
                </a:lnTo>
                <a:lnTo>
                  <a:pt x="2255" y="2721"/>
                </a:lnTo>
                <a:lnTo>
                  <a:pt x="2205" y="2721"/>
                </a:lnTo>
                <a:lnTo>
                  <a:pt x="2205" y="2644"/>
                </a:lnTo>
                <a:lnTo>
                  <a:pt x="2157" y="2644"/>
                </a:lnTo>
                <a:lnTo>
                  <a:pt x="2157" y="2566"/>
                </a:lnTo>
                <a:lnTo>
                  <a:pt x="2110" y="2566"/>
                </a:lnTo>
                <a:lnTo>
                  <a:pt x="2110" y="2488"/>
                </a:lnTo>
                <a:lnTo>
                  <a:pt x="2060" y="2488"/>
                </a:lnTo>
                <a:lnTo>
                  <a:pt x="2060" y="2410"/>
                </a:lnTo>
                <a:lnTo>
                  <a:pt x="2013" y="2410"/>
                </a:lnTo>
                <a:lnTo>
                  <a:pt x="2013" y="2333"/>
                </a:lnTo>
                <a:lnTo>
                  <a:pt x="1967" y="2333"/>
                </a:lnTo>
                <a:lnTo>
                  <a:pt x="1967" y="2255"/>
                </a:lnTo>
                <a:lnTo>
                  <a:pt x="1920" y="2255"/>
                </a:lnTo>
                <a:lnTo>
                  <a:pt x="1920" y="2177"/>
                </a:lnTo>
                <a:lnTo>
                  <a:pt x="1870" y="2177"/>
                </a:lnTo>
                <a:lnTo>
                  <a:pt x="1870" y="2099"/>
                </a:lnTo>
                <a:lnTo>
                  <a:pt x="1821" y="2099"/>
                </a:lnTo>
                <a:lnTo>
                  <a:pt x="1821" y="2022"/>
                </a:lnTo>
                <a:lnTo>
                  <a:pt x="1770" y="2022"/>
                </a:lnTo>
                <a:lnTo>
                  <a:pt x="1770" y="1944"/>
                </a:lnTo>
                <a:lnTo>
                  <a:pt x="1723" y="1944"/>
                </a:lnTo>
                <a:lnTo>
                  <a:pt x="1723" y="1866"/>
                </a:lnTo>
                <a:lnTo>
                  <a:pt x="1676" y="1866"/>
                </a:lnTo>
                <a:lnTo>
                  <a:pt x="1676" y="1788"/>
                </a:lnTo>
                <a:lnTo>
                  <a:pt x="1630" y="1788"/>
                </a:lnTo>
                <a:lnTo>
                  <a:pt x="1630" y="1710"/>
                </a:lnTo>
                <a:lnTo>
                  <a:pt x="1582" y="1710"/>
                </a:lnTo>
                <a:lnTo>
                  <a:pt x="1582" y="1633"/>
                </a:lnTo>
                <a:lnTo>
                  <a:pt x="1536" y="1633"/>
                </a:lnTo>
                <a:lnTo>
                  <a:pt x="1536" y="1555"/>
                </a:lnTo>
                <a:lnTo>
                  <a:pt x="1489" y="1555"/>
                </a:lnTo>
                <a:lnTo>
                  <a:pt x="1489" y="1477"/>
                </a:lnTo>
                <a:lnTo>
                  <a:pt x="1442" y="1477"/>
                </a:lnTo>
                <a:lnTo>
                  <a:pt x="1442" y="1399"/>
                </a:lnTo>
                <a:lnTo>
                  <a:pt x="1397" y="1399"/>
                </a:lnTo>
                <a:lnTo>
                  <a:pt x="1397" y="1322"/>
                </a:lnTo>
                <a:lnTo>
                  <a:pt x="1349" y="1322"/>
                </a:lnTo>
                <a:lnTo>
                  <a:pt x="1349" y="1244"/>
                </a:lnTo>
                <a:lnTo>
                  <a:pt x="1306" y="1244"/>
                </a:lnTo>
                <a:lnTo>
                  <a:pt x="1306" y="1166"/>
                </a:lnTo>
                <a:lnTo>
                  <a:pt x="1261" y="1166"/>
                </a:lnTo>
                <a:lnTo>
                  <a:pt x="1261" y="1088"/>
                </a:lnTo>
                <a:lnTo>
                  <a:pt x="1217" y="1088"/>
                </a:lnTo>
                <a:lnTo>
                  <a:pt x="1217" y="1011"/>
                </a:lnTo>
                <a:lnTo>
                  <a:pt x="1170" y="1011"/>
                </a:lnTo>
                <a:lnTo>
                  <a:pt x="1170" y="933"/>
                </a:lnTo>
                <a:lnTo>
                  <a:pt x="1122" y="933"/>
                </a:lnTo>
                <a:lnTo>
                  <a:pt x="1122" y="855"/>
                </a:lnTo>
                <a:lnTo>
                  <a:pt x="1076" y="855"/>
                </a:lnTo>
                <a:lnTo>
                  <a:pt x="1076" y="777"/>
                </a:lnTo>
                <a:lnTo>
                  <a:pt x="1028" y="777"/>
                </a:lnTo>
                <a:lnTo>
                  <a:pt x="1028" y="699"/>
                </a:lnTo>
                <a:lnTo>
                  <a:pt x="978" y="699"/>
                </a:lnTo>
                <a:lnTo>
                  <a:pt x="978" y="622"/>
                </a:lnTo>
                <a:lnTo>
                  <a:pt x="930" y="622"/>
                </a:lnTo>
                <a:lnTo>
                  <a:pt x="930" y="544"/>
                </a:lnTo>
                <a:lnTo>
                  <a:pt x="880" y="544"/>
                </a:lnTo>
                <a:lnTo>
                  <a:pt x="880" y="466"/>
                </a:lnTo>
                <a:lnTo>
                  <a:pt x="830" y="466"/>
                </a:lnTo>
                <a:lnTo>
                  <a:pt x="830" y="388"/>
                </a:lnTo>
                <a:lnTo>
                  <a:pt x="776" y="388"/>
                </a:lnTo>
                <a:lnTo>
                  <a:pt x="776" y="311"/>
                </a:lnTo>
                <a:lnTo>
                  <a:pt x="718" y="311"/>
                </a:lnTo>
                <a:lnTo>
                  <a:pt x="718" y="233"/>
                </a:lnTo>
                <a:lnTo>
                  <a:pt x="649" y="233"/>
                </a:lnTo>
                <a:lnTo>
                  <a:pt x="649" y="155"/>
                </a:lnTo>
                <a:lnTo>
                  <a:pt x="566" y="155"/>
                </a:lnTo>
                <a:lnTo>
                  <a:pt x="566" y="77"/>
                </a:lnTo>
                <a:lnTo>
                  <a:pt x="468" y="77"/>
                </a:lnTo>
                <a:lnTo>
                  <a:pt x="468" y="0"/>
                </a:lnTo>
                <a:lnTo>
                  <a:pt x="0" y="0"/>
                </a:lnTo>
              </a:path>
            </a:pathLst>
          </a:custGeom>
          <a:noFill/>
          <a:ln w="57150">
            <a:solidFill>
              <a:srgbClr val="0000FF"/>
            </a:solidFill>
            <a:round/>
            <a:headEnd/>
            <a:tailEnd/>
          </a:ln>
          <a:extLst>
            <a:ext uri="{909E8E84-426E-40DD-AFC4-6F175D3DCCD1}">
              <a14:hiddenFill xmlns:a14="http://schemas.microsoft.com/office/drawing/2010/main">
                <a:solidFill>
                  <a:srgbClr val="FFFFFF"/>
                </a:solidFill>
              </a14:hiddenFill>
            </a:ext>
          </a:extLst>
        </p:spPr>
        <p:txBody>
          <a:bodyPr rot="10800000"/>
          <a:lstStyle/>
          <a:p>
            <a:endParaRPr lang="en-US"/>
          </a:p>
        </p:txBody>
      </p:sp>
      <p:sp>
        <p:nvSpPr>
          <p:cNvPr id="188438" name="Rectangle 38"/>
          <p:cNvSpPr>
            <a:spLocks noChangeArrowheads="1"/>
          </p:cNvSpPr>
          <p:nvPr/>
        </p:nvSpPr>
        <p:spPr bwMode="auto">
          <a:xfrm>
            <a:off x="8154988" y="2020888"/>
            <a:ext cx="160337" cy="609600"/>
          </a:xfrm>
          <a:prstGeom prst="rect">
            <a:avLst/>
          </a:prstGeom>
          <a:solidFill>
            <a:schemeClr val="bg1"/>
          </a:solidFill>
          <a:ln>
            <a:noFill/>
          </a:ln>
          <a:extLst>
            <a:ext uri="{91240B29-F687-4F45-9708-019B960494DF}">
              <a14:hiddenLine xmlns:a14="http://schemas.microsoft.com/office/drawing/2010/main" w="3175">
                <a:solidFill>
                  <a:srgbClr val="000000"/>
                </a:solidFill>
                <a:miter lim="800000"/>
                <a:headEnd/>
                <a:tailEnd/>
              </a14:hiddenLine>
            </a:ext>
          </a:extLst>
        </p:spPr>
        <p:txBody>
          <a:bodyPr wrap="none" anchor="ct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ctr" eaLnBrk="1" hangingPunct="1"/>
            <a:endParaRPr lang="en-US" altLang="en-US" sz="2400">
              <a:solidFill>
                <a:srgbClr val="111111"/>
              </a:solidFill>
              <a:latin typeface="Times New Roman" panose="02020603050405020304" pitchFamily="18" charset="0"/>
            </a:endParaRPr>
          </a:p>
        </p:txBody>
      </p:sp>
      <p:sp>
        <p:nvSpPr>
          <p:cNvPr id="188439" name="Rectangle 39"/>
          <p:cNvSpPr>
            <a:spLocks noChangeArrowheads="1"/>
          </p:cNvSpPr>
          <p:nvPr/>
        </p:nvSpPr>
        <p:spPr bwMode="auto">
          <a:xfrm>
            <a:off x="3733800" y="6457950"/>
            <a:ext cx="2332038"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2400">
                <a:latin typeface="Times New Roman" panose="02020603050405020304" pitchFamily="18" charset="0"/>
              </a:rPr>
              <a:t>Travel time (years)</a:t>
            </a:r>
          </a:p>
        </p:txBody>
      </p:sp>
      <p:sp>
        <p:nvSpPr>
          <p:cNvPr id="188440" name="Rectangle 40"/>
          <p:cNvSpPr>
            <a:spLocks noChangeArrowheads="1"/>
          </p:cNvSpPr>
          <p:nvPr/>
        </p:nvSpPr>
        <p:spPr bwMode="auto">
          <a:xfrm rot="-5400000">
            <a:off x="-623094" y="3880644"/>
            <a:ext cx="2830513"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2400">
                <a:latin typeface="Times New Roman" panose="02020603050405020304" pitchFamily="18" charset="0"/>
              </a:rPr>
              <a:t>Cumulative probability</a:t>
            </a:r>
          </a:p>
        </p:txBody>
      </p:sp>
      <p:sp>
        <p:nvSpPr>
          <p:cNvPr id="188441" name="Rectangle 41"/>
          <p:cNvSpPr>
            <a:spLocks noChangeArrowheads="1"/>
          </p:cNvSpPr>
          <p:nvPr/>
        </p:nvSpPr>
        <p:spPr bwMode="auto">
          <a:xfrm>
            <a:off x="4425950" y="6016625"/>
            <a:ext cx="7620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ctr" eaLnBrk="1" hangingPunct="1"/>
            <a:r>
              <a:rPr lang="en-US" altLang="en-US" sz="2400">
                <a:latin typeface="Times New Roman" panose="02020603050405020304" pitchFamily="18" charset="0"/>
              </a:rPr>
              <a:t>50000</a:t>
            </a:r>
          </a:p>
        </p:txBody>
      </p:sp>
      <p:grpSp>
        <p:nvGrpSpPr>
          <p:cNvPr id="3" name="Group 964"/>
          <p:cNvGrpSpPr>
            <a:grpSpLocks/>
          </p:cNvGrpSpPr>
          <p:nvPr/>
        </p:nvGrpSpPr>
        <p:grpSpPr bwMode="auto">
          <a:xfrm>
            <a:off x="-6732588" y="2154238"/>
            <a:ext cx="6705600" cy="3708400"/>
            <a:chOff x="1432560" y="2153920"/>
            <a:chExt cx="6705600" cy="3708037"/>
          </a:xfrm>
        </p:grpSpPr>
        <p:grpSp>
          <p:nvGrpSpPr>
            <p:cNvPr id="188446" name="Group 41"/>
            <p:cNvGrpSpPr>
              <a:grpSpLocks/>
            </p:cNvGrpSpPr>
            <p:nvPr/>
          </p:nvGrpSpPr>
          <p:grpSpPr bwMode="auto">
            <a:xfrm>
              <a:off x="1432560" y="2153920"/>
              <a:ext cx="6705600" cy="3708037"/>
              <a:chOff x="7850188" y="1397000"/>
              <a:chExt cx="6524625" cy="4979988"/>
            </a:xfrm>
          </p:grpSpPr>
          <p:grpSp>
            <p:nvGrpSpPr>
              <p:cNvPr id="188448" name="Group 407"/>
              <p:cNvGrpSpPr>
                <a:grpSpLocks/>
              </p:cNvGrpSpPr>
              <p:nvPr/>
            </p:nvGrpSpPr>
            <p:grpSpPr bwMode="auto">
              <a:xfrm>
                <a:off x="7852661" y="5178477"/>
                <a:ext cx="276312" cy="1198577"/>
                <a:chOff x="4945" y="3262"/>
                <a:chExt cx="174" cy="755"/>
              </a:xfrm>
            </p:grpSpPr>
            <p:sp>
              <p:nvSpPr>
                <p:cNvPr id="189083" name="Freeform 207"/>
                <p:cNvSpPr>
                  <a:spLocks/>
                </p:cNvSpPr>
                <p:nvPr/>
              </p:nvSpPr>
              <p:spPr bwMode="auto">
                <a:xfrm>
                  <a:off x="4945" y="4010"/>
                  <a:ext cx="1" cy="7"/>
                </a:xfrm>
                <a:custGeom>
                  <a:avLst/>
                  <a:gdLst>
                    <a:gd name="T0" fmla="*/ 0 w 1"/>
                    <a:gd name="T1" fmla="*/ 7 h 7"/>
                    <a:gd name="T2" fmla="*/ 0 w 1"/>
                    <a:gd name="T3" fmla="*/ 7 h 7"/>
                    <a:gd name="T4" fmla="*/ 0 w 1"/>
                    <a:gd name="T5" fmla="*/ 0 h 7"/>
                    <a:gd name="T6" fmla="*/ 0 60000 65536"/>
                    <a:gd name="T7" fmla="*/ 0 60000 65536"/>
                    <a:gd name="T8" fmla="*/ 0 60000 65536"/>
                    <a:gd name="T9" fmla="*/ 0 w 1"/>
                    <a:gd name="T10" fmla="*/ 0 h 7"/>
                    <a:gd name="T11" fmla="*/ 1 w 1"/>
                    <a:gd name="T12" fmla="*/ 7 h 7"/>
                  </a:gdLst>
                  <a:ahLst/>
                  <a:cxnLst>
                    <a:cxn ang="T6">
                      <a:pos x="T0" y="T1"/>
                    </a:cxn>
                    <a:cxn ang="T7">
                      <a:pos x="T2" y="T3"/>
                    </a:cxn>
                    <a:cxn ang="T8">
                      <a:pos x="T4" y="T5"/>
                    </a:cxn>
                  </a:cxnLst>
                  <a:rect l="T9" t="T10" r="T11" b="T12"/>
                  <a:pathLst>
                    <a:path w="1" h="7">
                      <a:moveTo>
                        <a:pt x="0" y="7"/>
                      </a:moveTo>
                      <a:lnTo>
                        <a:pt x="0" y="7"/>
                      </a:ln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9084" name="Freeform 208"/>
                <p:cNvSpPr>
                  <a:spLocks/>
                </p:cNvSpPr>
                <p:nvPr/>
              </p:nvSpPr>
              <p:spPr bwMode="auto">
                <a:xfrm>
                  <a:off x="4945" y="4010"/>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9085" name="Freeform 209"/>
                <p:cNvSpPr>
                  <a:spLocks/>
                </p:cNvSpPr>
                <p:nvPr/>
              </p:nvSpPr>
              <p:spPr bwMode="auto">
                <a:xfrm>
                  <a:off x="4945" y="4004"/>
                  <a:ext cx="1" cy="6"/>
                </a:xfrm>
                <a:custGeom>
                  <a:avLst/>
                  <a:gdLst>
                    <a:gd name="T0" fmla="*/ 0 w 1"/>
                    <a:gd name="T1" fmla="*/ 6 h 6"/>
                    <a:gd name="T2" fmla="*/ 0 w 1"/>
                    <a:gd name="T3" fmla="*/ 6 h 6"/>
                    <a:gd name="T4" fmla="*/ 0 w 1"/>
                    <a:gd name="T5" fmla="*/ 0 h 6"/>
                    <a:gd name="T6" fmla="*/ 0 60000 65536"/>
                    <a:gd name="T7" fmla="*/ 0 60000 65536"/>
                    <a:gd name="T8" fmla="*/ 0 60000 65536"/>
                    <a:gd name="T9" fmla="*/ 0 w 1"/>
                    <a:gd name="T10" fmla="*/ 0 h 6"/>
                    <a:gd name="T11" fmla="*/ 1 w 1"/>
                    <a:gd name="T12" fmla="*/ 6 h 6"/>
                  </a:gdLst>
                  <a:ahLst/>
                  <a:cxnLst>
                    <a:cxn ang="T6">
                      <a:pos x="T0" y="T1"/>
                    </a:cxn>
                    <a:cxn ang="T7">
                      <a:pos x="T2" y="T3"/>
                    </a:cxn>
                    <a:cxn ang="T8">
                      <a:pos x="T4" y="T5"/>
                    </a:cxn>
                  </a:cxnLst>
                  <a:rect l="T9" t="T10" r="T11" b="T12"/>
                  <a:pathLst>
                    <a:path w="1" h="6">
                      <a:moveTo>
                        <a:pt x="0" y="6"/>
                      </a:moveTo>
                      <a:lnTo>
                        <a:pt x="0" y="6"/>
                      </a:ln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9086" name="Freeform 210"/>
                <p:cNvSpPr>
                  <a:spLocks/>
                </p:cNvSpPr>
                <p:nvPr/>
              </p:nvSpPr>
              <p:spPr bwMode="auto">
                <a:xfrm>
                  <a:off x="4945" y="3998"/>
                  <a:ext cx="1" cy="6"/>
                </a:xfrm>
                <a:custGeom>
                  <a:avLst/>
                  <a:gdLst>
                    <a:gd name="T0" fmla="*/ 0 w 1"/>
                    <a:gd name="T1" fmla="*/ 6 h 6"/>
                    <a:gd name="T2" fmla="*/ 0 w 1"/>
                    <a:gd name="T3" fmla="*/ 6 h 6"/>
                    <a:gd name="T4" fmla="*/ 0 w 1"/>
                    <a:gd name="T5" fmla="*/ 0 h 6"/>
                    <a:gd name="T6" fmla="*/ 0 60000 65536"/>
                    <a:gd name="T7" fmla="*/ 0 60000 65536"/>
                    <a:gd name="T8" fmla="*/ 0 60000 65536"/>
                    <a:gd name="T9" fmla="*/ 0 w 1"/>
                    <a:gd name="T10" fmla="*/ 0 h 6"/>
                    <a:gd name="T11" fmla="*/ 1 w 1"/>
                    <a:gd name="T12" fmla="*/ 6 h 6"/>
                  </a:gdLst>
                  <a:ahLst/>
                  <a:cxnLst>
                    <a:cxn ang="T6">
                      <a:pos x="T0" y="T1"/>
                    </a:cxn>
                    <a:cxn ang="T7">
                      <a:pos x="T2" y="T3"/>
                    </a:cxn>
                    <a:cxn ang="T8">
                      <a:pos x="T4" y="T5"/>
                    </a:cxn>
                  </a:cxnLst>
                  <a:rect l="T9" t="T10" r="T11" b="T12"/>
                  <a:pathLst>
                    <a:path w="1" h="6">
                      <a:moveTo>
                        <a:pt x="0" y="6"/>
                      </a:moveTo>
                      <a:lnTo>
                        <a:pt x="0" y="6"/>
                      </a:ln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9087" name="Freeform 211"/>
                <p:cNvSpPr>
                  <a:spLocks/>
                </p:cNvSpPr>
                <p:nvPr/>
              </p:nvSpPr>
              <p:spPr bwMode="auto">
                <a:xfrm>
                  <a:off x="4945" y="3998"/>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9088" name="Freeform 212"/>
                <p:cNvSpPr>
                  <a:spLocks/>
                </p:cNvSpPr>
                <p:nvPr/>
              </p:nvSpPr>
              <p:spPr bwMode="auto">
                <a:xfrm>
                  <a:off x="4945" y="3992"/>
                  <a:ext cx="1" cy="6"/>
                </a:xfrm>
                <a:custGeom>
                  <a:avLst/>
                  <a:gdLst>
                    <a:gd name="T0" fmla="*/ 0 w 1"/>
                    <a:gd name="T1" fmla="*/ 6 h 6"/>
                    <a:gd name="T2" fmla="*/ 0 w 1"/>
                    <a:gd name="T3" fmla="*/ 6 h 6"/>
                    <a:gd name="T4" fmla="*/ 0 w 1"/>
                    <a:gd name="T5" fmla="*/ 0 h 6"/>
                    <a:gd name="T6" fmla="*/ 0 60000 65536"/>
                    <a:gd name="T7" fmla="*/ 0 60000 65536"/>
                    <a:gd name="T8" fmla="*/ 0 60000 65536"/>
                    <a:gd name="T9" fmla="*/ 0 w 1"/>
                    <a:gd name="T10" fmla="*/ 0 h 6"/>
                    <a:gd name="T11" fmla="*/ 1 w 1"/>
                    <a:gd name="T12" fmla="*/ 6 h 6"/>
                  </a:gdLst>
                  <a:ahLst/>
                  <a:cxnLst>
                    <a:cxn ang="T6">
                      <a:pos x="T0" y="T1"/>
                    </a:cxn>
                    <a:cxn ang="T7">
                      <a:pos x="T2" y="T3"/>
                    </a:cxn>
                    <a:cxn ang="T8">
                      <a:pos x="T4" y="T5"/>
                    </a:cxn>
                  </a:cxnLst>
                  <a:rect l="T9" t="T10" r="T11" b="T12"/>
                  <a:pathLst>
                    <a:path w="1" h="6">
                      <a:moveTo>
                        <a:pt x="0" y="6"/>
                      </a:moveTo>
                      <a:lnTo>
                        <a:pt x="0" y="6"/>
                      </a:ln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9089" name="Freeform 213"/>
                <p:cNvSpPr>
                  <a:spLocks/>
                </p:cNvSpPr>
                <p:nvPr/>
              </p:nvSpPr>
              <p:spPr bwMode="auto">
                <a:xfrm>
                  <a:off x="4945" y="3992"/>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9090" name="Freeform 214"/>
                <p:cNvSpPr>
                  <a:spLocks/>
                </p:cNvSpPr>
                <p:nvPr/>
              </p:nvSpPr>
              <p:spPr bwMode="auto">
                <a:xfrm>
                  <a:off x="4945" y="3985"/>
                  <a:ext cx="1" cy="7"/>
                </a:xfrm>
                <a:custGeom>
                  <a:avLst/>
                  <a:gdLst>
                    <a:gd name="T0" fmla="*/ 0 w 1"/>
                    <a:gd name="T1" fmla="*/ 7 h 7"/>
                    <a:gd name="T2" fmla="*/ 0 w 1"/>
                    <a:gd name="T3" fmla="*/ 7 h 7"/>
                    <a:gd name="T4" fmla="*/ 0 w 1"/>
                    <a:gd name="T5" fmla="*/ 0 h 7"/>
                    <a:gd name="T6" fmla="*/ 0 60000 65536"/>
                    <a:gd name="T7" fmla="*/ 0 60000 65536"/>
                    <a:gd name="T8" fmla="*/ 0 60000 65536"/>
                    <a:gd name="T9" fmla="*/ 0 w 1"/>
                    <a:gd name="T10" fmla="*/ 0 h 7"/>
                    <a:gd name="T11" fmla="*/ 1 w 1"/>
                    <a:gd name="T12" fmla="*/ 7 h 7"/>
                  </a:gdLst>
                  <a:ahLst/>
                  <a:cxnLst>
                    <a:cxn ang="T6">
                      <a:pos x="T0" y="T1"/>
                    </a:cxn>
                    <a:cxn ang="T7">
                      <a:pos x="T2" y="T3"/>
                    </a:cxn>
                    <a:cxn ang="T8">
                      <a:pos x="T4" y="T5"/>
                    </a:cxn>
                  </a:cxnLst>
                  <a:rect l="T9" t="T10" r="T11" b="T12"/>
                  <a:pathLst>
                    <a:path w="1" h="7">
                      <a:moveTo>
                        <a:pt x="0" y="7"/>
                      </a:moveTo>
                      <a:lnTo>
                        <a:pt x="0" y="7"/>
                      </a:ln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9091" name="Freeform 215"/>
                <p:cNvSpPr>
                  <a:spLocks/>
                </p:cNvSpPr>
                <p:nvPr/>
              </p:nvSpPr>
              <p:spPr bwMode="auto">
                <a:xfrm>
                  <a:off x="4945" y="3979"/>
                  <a:ext cx="1" cy="6"/>
                </a:xfrm>
                <a:custGeom>
                  <a:avLst/>
                  <a:gdLst>
                    <a:gd name="T0" fmla="*/ 0 w 1"/>
                    <a:gd name="T1" fmla="*/ 6 h 6"/>
                    <a:gd name="T2" fmla="*/ 0 w 1"/>
                    <a:gd name="T3" fmla="*/ 6 h 6"/>
                    <a:gd name="T4" fmla="*/ 0 w 1"/>
                    <a:gd name="T5" fmla="*/ 0 h 6"/>
                    <a:gd name="T6" fmla="*/ 0 60000 65536"/>
                    <a:gd name="T7" fmla="*/ 0 60000 65536"/>
                    <a:gd name="T8" fmla="*/ 0 60000 65536"/>
                    <a:gd name="T9" fmla="*/ 0 w 1"/>
                    <a:gd name="T10" fmla="*/ 0 h 6"/>
                    <a:gd name="T11" fmla="*/ 1 w 1"/>
                    <a:gd name="T12" fmla="*/ 6 h 6"/>
                  </a:gdLst>
                  <a:ahLst/>
                  <a:cxnLst>
                    <a:cxn ang="T6">
                      <a:pos x="T0" y="T1"/>
                    </a:cxn>
                    <a:cxn ang="T7">
                      <a:pos x="T2" y="T3"/>
                    </a:cxn>
                    <a:cxn ang="T8">
                      <a:pos x="T4" y="T5"/>
                    </a:cxn>
                  </a:cxnLst>
                  <a:rect l="T9" t="T10" r="T11" b="T12"/>
                  <a:pathLst>
                    <a:path w="1" h="6">
                      <a:moveTo>
                        <a:pt x="0" y="6"/>
                      </a:moveTo>
                      <a:lnTo>
                        <a:pt x="0" y="6"/>
                      </a:ln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9092" name="Freeform 216"/>
                <p:cNvSpPr>
                  <a:spLocks/>
                </p:cNvSpPr>
                <p:nvPr/>
              </p:nvSpPr>
              <p:spPr bwMode="auto">
                <a:xfrm>
                  <a:off x="4945" y="3979"/>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9093" name="Freeform 217"/>
                <p:cNvSpPr>
                  <a:spLocks/>
                </p:cNvSpPr>
                <p:nvPr/>
              </p:nvSpPr>
              <p:spPr bwMode="auto">
                <a:xfrm>
                  <a:off x="4945" y="3973"/>
                  <a:ext cx="1" cy="6"/>
                </a:xfrm>
                <a:custGeom>
                  <a:avLst/>
                  <a:gdLst>
                    <a:gd name="T0" fmla="*/ 0 w 1"/>
                    <a:gd name="T1" fmla="*/ 6 h 6"/>
                    <a:gd name="T2" fmla="*/ 0 w 1"/>
                    <a:gd name="T3" fmla="*/ 6 h 6"/>
                    <a:gd name="T4" fmla="*/ 0 w 1"/>
                    <a:gd name="T5" fmla="*/ 0 h 6"/>
                    <a:gd name="T6" fmla="*/ 0 60000 65536"/>
                    <a:gd name="T7" fmla="*/ 0 60000 65536"/>
                    <a:gd name="T8" fmla="*/ 0 60000 65536"/>
                    <a:gd name="T9" fmla="*/ 0 w 1"/>
                    <a:gd name="T10" fmla="*/ 0 h 6"/>
                    <a:gd name="T11" fmla="*/ 1 w 1"/>
                    <a:gd name="T12" fmla="*/ 6 h 6"/>
                  </a:gdLst>
                  <a:ahLst/>
                  <a:cxnLst>
                    <a:cxn ang="T6">
                      <a:pos x="T0" y="T1"/>
                    </a:cxn>
                    <a:cxn ang="T7">
                      <a:pos x="T2" y="T3"/>
                    </a:cxn>
                    <a:cxn ang="T8">
                      <a:pos x="T4" y="T5"/>
                    </a:cxn>
                  </a:cxnLst>
                  <a:rect l="T9" t="T10" r="T11" b="T12"/>
                  <a:pathLst>
                    <a:path w="1" h="6">
                      <a:moveTo>
                        <a:pt x="0" y="6"/>
                      </a:moveTo>
                      <a:lnTo>
                        <a:pt x="0" y="6"/>
                      </a:ln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9094" name="Freeform 218"/>
                <p:cNvSpPr>
                  <a:spLocks/>
                </p:cNvSpPr>
                <p:nvPr/>
              </p:nvSpPr>
              <p:spPr bwMode="auto">
                <a:xfrm>
                  <a:off x="4945" y="3967"/>
                  <a:ext cx="1" cy="6"/>
                </a:xfrm>
                <a:custGeom>
                  <a:avLst/>
                  <a:gdLst>
                    <a:gd name="T0" fmla="*/ 0 w 1"/>
                    <a:gd name="T1" fmla="*/ 6 h 6"/>
                    <a:gd name="T2" fmla="*/ 0 w 1"/>
                    <a:gd name="T3" fmla="*/ 6 h 6"/>
                    <a:gd name="T4" fmla="*/ 0 w 1"/>
                    <a:gd name="T5" fmla="*/ 0 h 6"/>
                    <a:gd name="T6" fmla="*/ 0 60000 65536"/>
                    <a:gd name="T7" fmla="*/ 0 60000 65536"/>
                    <a:gd name="T8" fmla="*/ 0 60000 65536"/>
                    <a:gd name="T9" fmla="*/ 0 w 1"/>
                    <a:gd name="T10" fmla="*/ 0 h 6"/>
                    <a:gd name="T11" fmla="*/ 1 w 1"/>
                    <a:gd name="T12" fmla="*/ 6 h 6"/>
                  </a:gdLst>
                  <a:ahLst/>
                  <a:cxnLst>
                    <a:cxn ang="T6">
                      <a:pos x="T0" y="T1"/>
                    </a:cxn>
                    <a:cxn ang="T7">
                      <a:pos x="T2" y="T3"/>
                    </a:cxn>
                    <a:cxn ang="T8">
                      <a:pos x="T4" y="T5"/>
                    </a:cxn>
                  </a:cxnLst>
                  <a:rect l="T9" t="T10" r="T11" b="T12"/>
                  <a:pathLst>
                    <a:path w="1" h="6">
                      <a:moveTo>
                        <a:pt x="0" y="6"/>
                      </a:moveTo>
                      <a:lnTo>
                        <a:pt x="0" y="6"/>
                      </a:ln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9095" name="Freeform 219"/>
                <p:cNvSpPr>
                  <a:spLocks/>
                </p:cNvSpPr>
                <p:nvPr/>
              </p:nvSpPr>
              <p:spPr bwMode="auto">
                <a:xfrm>
                  <a:off x="4945" y="3967"/>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9096" name="Freeform 220"/>
                <p:cNvSpPr>
                  <a:spLocks/>
                </p:cNvSpPr>
                <p:nvPr/>
              </p:nvSpPr>
              <p:spPr bwMode="auto">
                <a:xfrm>
                  <a:off x="4945" y="3961"/>
                  <a:ext cx="1" cy="6"/>
                </a:xfrm>
                <a:custGeom>
                  <a:avLst/>
                  <a:gdLst>
                    <a:gd name="T0" fmla="*/ 0 w 1"/>
                    <a:gd name="T1" fmla="*/ 6 h 6"/>
                    <a:gd name="T2" fmla="*/ 0 w 1"/>
                    <a:gd name="T3" fmla="*/ 6 h 6"/>
                    <a:gd name="T4" fmla="*/ 0 w 1"/>
                    <a:gd name="T5" fmla="*/ 0 h 6"/>
                    <a:gd name="T6" fmla="*/ 0 60000 65536"/>
                    <a:gd name="T7" fmla="*/ 0 60000 65536"/>
                    <a:gd name="T8" fmla="*/ 0 60000 65536"/>
                    <a:gd name="T9" fmla="*/ 0 w 1"/>
                    <a:gd name="T10" fmla="*/ 0 h 6"/>
                    <a:gd name="T11" fmla="*/ 1 w 1"/>
                    <a:gd name="T12" fmla="*/ 6 h 6"/>
                  </a:gdLst>
                  <a:ahLst/>
                  <a:cxnLst>
                    <a:cxn ang="T6">
                      <a:pos x="T0" y="T1"/>
                    </a:cxn>
                    <a:cxn ang="T7">
                      <a:pos x="T2" y="T3"/>
                    </a:cxn>
                    <a:cxn ang="T8">
                      <a:pos x="T4" y="T5"/>
                    </a:cxn>
                  </a:cxnLst>
                  <a:rect l="T9" t="T10" r="T11" b="T12"/>
                  <a:pathLst>
                    <a:path w="1" h="6">
                      <a:moveTo>
                        <a:pt x="0" y="6"/>
                      </a:moveTo>
                      <a:lnTo>
                        <a:pt x="0" y="6"/>
                      </a:ln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9097" name="Freeform 221"/>
                <p:cNvSpPr>
                  <a:spLocks/>
                </p:cNvSpPr>
                <p:nvPr/>
              </p:nvSpPr>
              <p:spPr bwMode="auto">
                <a:xfrm>
                  <a:off x="4945" y="3961"/>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9098" name="Freeform 222"/>
                <p:cNvSpPr>
                  <a:spLocks/>
                </p:cNvSpPr>
                <p:nvPr/>
              </p:nvSpPr>
              <p:spPr bwMode="auto">
                <a:xfrm>
                  <a:off x="4945" y="3954"/>
                  <a:ext cx="1" cy="7"/>
                </a:xfrm>
                <a:custGeom>
                  <a:avLst/>
                  <a:gdLst>
                    <a:gd name="T0" fmla="*/ 0 w 1"/>
                    <a:gd name="T1" fmla="*/ 7 h 7"/>
                    <a:gd name="T2" fmla="*/ 0 w 1"/>
                    <a:gd name="T3" fmla="*/ 7 h 7"/>
                    <a:gd name="T4" fmla="*/ 0 w 1"/>
                    <a:gd name="T5" fmla="*/ 0 h 7"/>
                    <a:gd name="T6" fmla="*/ 0 60000 65536"/>
                    <a:gd name="T7" fmla="*/ 0 60000 65536"/>
                    <a:gd name="T8" fmla="*/ 0 60000 65536"/>
                    <a:gd name="T9" fmla="*/ 0 w 1"/>
                    <a:gd name="T10" fmla="*/ 0 h 7"/>
                    <a:gd name="T11" fmla="*/ 1 w 1"/>
                    <a:gd name="T12" fmla="*/ 7 h 7"/>
                  </a:gdLst>
                  <a:ahLst/>
                  <a:cxnLst>
                    <a:cxn ang="T6">
                      <a:pos x="T0" y="T1"/>
                    </a:cxn>
                    <a:cxn ang="T7">
                      <a:pos x="T2" y="T3"/>
                    </a:cxn>
                    <a:cxn ang="T8">
                      <a:pos x="T4" y="T5"/>
                    </a:cxn>
                  </a:cxnLst>
                  <a:rect l="T9" t="T10" r="T11" b="T12"/>
                  <a:pathLst>
                    <a:path w="1" h="7">
                      <a:moveTo>
                        <a:pt x="0" y="7"/>
                      </a:moveTo>
                      <a:lnTo>
                        <a:pt x="0" y="7"/>
                      </a:ln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9099" name="Freeform 223"/>
                <p:cNvSpPr>
                  <a:spLocks/>
                </p:cNvSpPr>
                <p:nvPr/>
              </p:nvSpPr>
              <p:spPr bwMode="auto">
                <a:xfrm>
                  <a:off x="4945" y="3948"/>
                  <a:ext cx="1" cy="6"/>
                </a:xfrm>
                <a:custGeom>
                  <a:avLst/>
                  <a:gdLst>
                    <a:gd name="T0" fmla="*/ 0 w 1"/>
                    <a:gd name="T1" fmla="*/ 6 h 6"/>
                    <a:gd name="T2" fmla="*/ 0 w 1"/>
                    <a:gd name="T3" fmla="*/ 6 h 6"/>
                    <a:gd name="T4" fmla="*/ 0 w 1"/>
                    <a:gd name="T5" fmla="*/ 0 h 6"/>
                    <a:gd name="T6" fmla="*/ 0 60000 65536"/>
                    <a:gd name="T7" fmla="*/ 0 60000 65536"/>
                    <a:gd name="T8" fmla="*/ 0 60000 65536"/>
                    <a:gd name="T9" fmla="*/ 0 w 1"/>
                    <a:gd name="T10" fmla="*/ 0 h 6"/>
                    <a:gd name="T11" fmla="*/ 1 w 1"/>
                    <a:gd name="T12" fmla="*/ 6 h 6"/>
                  </a:gdLst>
                  <a:ahLst/>
                  <a:cxnLst>
                    <a:cxn ang="T6">
                      <a:pos x="T0" y="T1"/>
                    </a:cxn>
                    <a:cxn ang="T7">
                      <a:pos x="T2" y="T3"/>
                    </a:cxn>
                    <a:cxn ang="T8">
                      <a:pos x="T4" y="T5"/>
                    </a:cxn>
                  </a:cxnLst>
                  <a:rect l="T9" t="T10" r="T11" b="T12"/>
                  <a:pathLst>
                    <a:path w="1" h="6">
                      <a:moveTo>
                        <a:pt x="0" y="6"/>
                      </a:moveTo>
                      <a:lnTo>
                        <a:pt x="0" y="6"/>
                      </a:ln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9100" name="Freeform 224"/>
                <p:cNvSpPr>
                  <a:spLocks/>
                </p:cNvSpPr>
                <p:nvPr/>
              </p:nvSpPr>
              <p:spPr bwMode="auto">
                <a:xfrm>
                  <a:off x="4945" y="3948"/>
                  <a:ext cx="19" cy="1"/>
                </a:xfrm>
                <a:custGeom>
                  <a:avLst/>
                  <a:gdLst>
                    <a:gd name="T0" fmla="*/ 0 w 19"/>
                    <a:gd name="T1" fmla="*/ 0 h 1"/>
                    <a:gd name="T2" fmla="*/ 19 w 19"/>
                    <a:gd name="T3" fmla="*/ 0 h 1"/>
                    <a:gd name="T4" fmla="*/ 19 w 19"/>
                    <a:gd name="T5" fmla="*/ 0 h 1"/>
                    <a:gd name="T6" fmla="*/ 0 60000 65536"/>
                    <a:gd name="T7" fmla="*/ 0 60000 65536"/>
                    <a:gd name="T8" fmla="*/ 0 60000 65536"/>
                    <a:gd name="T9" fmla="*/ 0 w 19"/>
                    <a:gd name="T10" fmla="*/ 0 h 1"/>
                    <a:gd name="T11" fmla="*/ 19 w 19"/>
                    <a:gd name="T12" fmla="*/ 1 h 1"/>
                  </a:gdLst>
                  <a:ahLst/>
                  <a:cxnLst>
                    <a:cxn ang="T6">
                      <a:pos x="T0" y="T1"/>
                    </a:cxn>
                    <a:cxn ang="T7">
                      <a:pos x="T2" y="T3"/>
                    </a:cxn>
                    <a:cxn ang="T8">
                      <a:pos x="T4" y="T5"/>
                    </a:cxn>
                  </a:cxnLst>
                  <a:rect l="T9" t="T10" r="T11" b="T12"/>
                  <a:pathLst>
                    <a:path w="19" h="1">
                      <a:moveTo>
                        <a:pt x="0" y="0"/>
                      </a:moveTo>
                      <a:lnTo>
                        <a:pt x="19"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9101" name="Freeform 225"/>
                <p:cNvSpPr>
                  <a:spLocks/>
                </p:cNvSpPr>
                <p:nvPr/>
              </p:nvSpPr>
              <p:spPr bwMode="auto">
                <a:xfrm>
                  <a:off x="4964" y="3942"/>
                  <a:ext cx="1" cy="6"/>
                </a:xfrm>
                <a:custGeom>
                  <a:avLst/>
                  <a:gdLst>
                    <a:gd name="T0" fmla="*/ 0 w 1"/>
                    <a:gd name="T1" fmla="*/ 6 h 6"/>
                    <a:gd name="T2" fmla="*/ 0 w 1"/>
                    <a:gd name="T3" fmla="*/ 6 h 6"/>
                    <a:gd name="T4" fmla="*/ 0 w 1"/>
                    <a:gd name="T5" fmla="*/ 0 h 6"/>
                    <a:gd name="T6" fmla="*/ 0 60000 65536"/>
                    <a:gd name="T7" fmla="*/ 0 60000 65536"/>
                    <a:gd name="T8" fmla="*/ 0 60000 65536"/>
                    <a:gd name="T9" fmla="*/ 0 w 1"/>
                    <a:gd name="T10" fmla="*/ 0 h 6"/>
                    <a:gd name="T11" fmla="*/ 1 w 1"/>
                    <a:gd name="T12" fmla="*/ 6 h 6"/>
                  </a:gdLst>
                  <a:ahLst/>
                  <a:cxnLst>
                    <a:cxn ang="T6">
                      <a:pos x="T0" y="T1"/>
                    </a:cxn>
                    <a:cxn ang="T7">
                      <a:pos x="T2" y="T3"/>
                    </a:cxn>
                    <a:cxn ang="T8">
                      <a:pos x="T4" y="T5"/>
                    </a:cxn>
                  </a:cxnLst>
                  <a:rect l="T9" t="T10" r="T11" b="T12"/>
                  <a:pathLst>
                    <a:path w="1" h="6">
                      <a:moveTo>
                        <a:pt x="0" y="6"/>
                      </a:moveTo>
                      <a:lnTo>
                        <a:pt x="0" y="6"/>
                      </a:ln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9102" name="Freeform 226"/>
                <p:cNvSpPr>
                  <a:spLocks/>
                </p:cNvSpPr>
                <p:nvPr/>
              </p:nvSpPr>
              <p:spPr bwMode="auto">
                <a:xfrm>
                  <a:off x="4964" y="3942"/>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9103" name="Freeform 227"/>
                <p:cNvSpPr>
                  <a:spLocks/>
                </p:cNvSpPr>
                <p:nvPr/>
              </p:nvSpPr>
              <p:spPr bwMode="auto">
                <a:xfrm>
                  <a:off x="4964" y="3936"/>
                  <a:ext cx="1" cy="6"/>
                </a:xfrm>
                <a:custGeom>
                  <a:avLst/>
                  <a:gdLst>
                    <a:gd name="T0" fmla="*/ 0 w 1"/>
                    <a:gd name="T1" fmla="*/ 6 h 6"/>
                    <a:gd name="T2" fmla="*/ 0 w 1"/>
                    <a:gd name="T3" fmla="*/ 6 h 6"/>
                    <a:gd name="T4" fmla="*/ 0 w 1"/>
                    <a:gd name="T5" fmla="*/ 0 h 6"/>
                    <a:gd name="T6" fmla="*/ 0 60000 65536"/>
                    <a:gd name="T7" fmla="*/ 0 60000 65536"/>
                    <a:gd name="T8" fmla="*/ 0 60000 65536"/>
                    <a:gd name="T9" fmla="*/ 0 w 1"/>
                    <a:gd name="T10" fmla="*/ 0 h 6"/>
                    <a:gd name="T11" fmla="*/ 1 w 1"/>
                    <a:gd name="T12" fmla="*/ 6 h 6"/>
                  </a:gdLst>
                  <a:ahLst/>
                  <a:cxnLst>
                    <a:cxn ang="T6">
                      <a:pos x="T0" y="T1"/>
                    </a:cxn>
                    <a:cxn ang="T7">
                      <a:pos x="T2" y="T3"/>
                    </a:cxn>
                    <a:cxn ang="T8">
                      <a:pos x="T4" y="T5"/>
                    </a:cxn>
                  </a:cxnLst>
                  <a:rect l="T9" t="T10" r="T11" b="T12"/>
                  <a:pathLst>
                    <a:path w="1" h="6">
                      <a:moveTo>
                        <a:pt x="0" y="6"/>
                      </a:moveTo>
                      <a:lnTo>
                        <a:pt x="0" y="6"/>
                      </a:ln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9104" name="Freeform 228"/>
                <p:cNvSpPr>
                  <a:spLocks/>
                </p:cNvSpPr>
                <p:nvPr/>
              </p:nvSpPr>
              <p:spPr bwMode="auto">
                <a:xfrm>
                  <a:off x="4964" y="3929"/>
                  <a:ext cx="1" cy="7"/>
                </a:xfrm>
                <a:custGeom>
                  <a:avLst/>
                  <a:gdLst>
                    <a:gd name="T0" fmla="*/ 0 w 1"/>
                    <a:gd name="T1" fmla="*/ 7 h 7"/>
                    <a:gd name="T2" fmla="*/ 0 w 1"/>
                    <a:gd name="T3" fmla="*/ 7 h 7"/>
                    <a:gd name="T4" fmla="*/ 0 w 1"/>
                    <a:gd name="T5" fmla="*/ 0 h 7"/>
                    <a:gd name="T6" fmla="*/ 0 60000 65536"/>
                    <a:gd name="T7" fmla="*/ 0 60000 65536"/>
                    <a:gd name="T8" fmla="*/ 0 60000 65536"/>
                    <a:gd name="T9" fmla="*/ 0 w 1"/>
                    <a:gd name="T10" fmla="*/ 0 h 7"/>
                    <a:gd name="T11" fmla="*/ 1 w 1"/>
                    <a:gd name="T12" fmla="*/ 7 h 7"/>
                  </a:gdLst>
                  <a:ahLst/>
                  <a:cxnLst>
                    <a:cxn ang="T6">
                      <a:pos x="T0" y="T1"/>
                    </a:cxn>
                    <a:cxn ang="T7">
                      <a:pos x="T2" y="T3"/>
                    </a:cxn>
                    <a:cxn ang="T8">
                      <a:pos x="T4" y="T5"/>
                    </a:cxn>
                  </a:cxnLst>
                  <a:rect l="T9" t="T10" r="T11" b="T12"/>
                  <a:pathLst>
                    <a:path w="1" h="7">
                      <a:moveTo>
                        <a:pt x="0" y="7"/>
                      </a:moveTo>
                      <a:lnTo>
                        <a:pt x="0" y="7"/>
                      </a:ln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9105" name="Freeform 229"/>
                <p:cNvSpPr>
                  <a:spLocks/>
                </p:cNvSpPr>
                <p:nvPr/>
              </p:nvSpPr>
              <p:spPr bwMode="auto">
                <a:xfrm>
                  <a:off x="4964" y="3929"/>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9106" name="Freeform 230"/>
                <p:cNvSpPr>
                  <a:spLocks/>
                </p:cNvSpPr>
                <p:nvPr/>
              </p:nvSpPr>
              <p:spPr bwMode="auto">
                <a:xfrm>
                  <a:off x="4964" y="3923"/>
                  <a:ext cx="1" cy="6"/>
                </a:xfrm>
                <a:custGeom>
                  <a:avLst/>
                  <a:gdLst>
                    <a:gd name="T0" fmla="*/ 0 w 1"/>
                    <a:gd name="T1" fmla="*/ 6 h 6"/>
                    <a:gd name="T2" fmla="*/ 0 w 1"/>
                    <a:gd name="T3" fmla="*/ 6 h 6"/>
                    <a:gd name="T4" fmla="*/ 0 w 1"/>
                    <a:gd name="T5" fmla="*/ 0 h 6"/>
                    <a:gd name="T6" fmla="*/ 0 60000 65536"/>
                    <a:gd name="T7" fmla="*/ 0 60000 65536"/>
                    <a:gd name="T8" fmla="*/ 0 60000 65536"/>
                    <a:gd name="T9" fmla="*/ 0 w 1"/>
                    <a:gd name="T10" fmla="*/ 0 h 6"/>
                    <a:gd name="T11" fmla="*/ 1 w 1"/>
                    <a:gd name="T12" fmla="*/ 6 h 6"/>
                  </a:gdLst>
                  <a:ahLst/>
                  <a:cxnLst>
                    <a:cxn ang="T6">
                      <a:pos x="T0" y="T1"/>
                    </a:cxn>
                    <a:cxn ang="T7">
                      <a:pos x="T2" y="T3"/>
                    </a:cxn>
                    <a:cxn ang="T8">
                      <a:pos x="T4" y="T5"/>
                    </a:cxn>
                  </a:cxnLst>
                  <a:rect l="T9" t="T10" r="T11" b="T12"/>
                  <a:pathLst>
                    <a:path w="1" h="6">
                      <a:moveTo>
                        <a:pt x="0" y="6"/>
                      </a:moveTo>
                      <a:lnTo>
                        <a:pt x="0" y="6"/>
                      </a:ln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9107" name="Freeform 231"/>
                <p:cNvSpPr>
                  <a:spLocks/>
                </p:cNvSpPr>
                <p:nvPr/>
              </p:nvSpPr>
              <p:spPr bwMode="auto">
                <a:xfrm>
                  <a:off x="4964" y="3923"/>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9108" name="Freeform 232"/>
                <p:cNvSpPr>
                  <a:spLocks/>
                </p:cNvSpPr>
                <p:nvPr/>
              </p:nvSpPr>
              <p:spPr bwMode="auto">
                <a:xfrm>
                  <a:off x="4964" y="3917"/>
                  <a:ext cx="1" cy="6"/>
                </a:xfrm>
                <a:custGeom>
                  <a:avLst/>
                  <a:gdLst>
                    <a:gd name="T0" fmla="*/ 0 w 1"/>
                    <a:gd name="T1" fmla="*/ 6 h 6"/>
                    <a:gd name="T2" fmla="*/ 0 w 1"/>
                    <a:gd name="T3" fmla="*/ 6 h 6"/>
                    <a:gd name="T4" fmla="*/ 0 w 1"/>
                    <a:gd name="T5" fmla="*/ 0 h 6"/>
                    <a:gd name="T6" fmla="*/ 0 60000 65536"/>
                    <a:gd name="T7" fmla="*/ 0 60000 65536"/>
                    <a:gd name="T8" fmla="*/ 0 60000 65536"/>
                    <a:gd name="T9" fmla="*/ 0 w 1"/>
                    <a:gd name="T10" fmla="*/ 0 h 6"/>
                    <a:gd name="T11" fmla="*/ 1 w 1"/>
                    <a:gd name="T12" fmla="*/ 6 h 6"/>
                  </a:gdLst>
                  <a:ahLst/>
                  <a:cxnLst>
                    <a:cxn ang="T6">
                      <a:pos x="T0" y="T1"/>
                    </a:cxn>
                    <a:cxn ang="T7">
                      <a:pos x="T2" y="T3"/>
                    </a:cxn>
                    <a:cxn ang="T8">
                      <a:pos x="T4" y="T5"/>
                    </a:cxn>
                  </a:cxnLst>
                  <a:rect l="T9" t="T10" r="T11" b="T12"/>
                  <a:pathLst>
                    <a:path w="1" h="6">
                      <a:moveTo>
                        <a:pt x="0" y="6"/>
                      </a:moveTo>
                      <a:lnTo>
                        <a:pt x="0" y="6"/>
                      </a:ln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9109" name="Freeform 233"/>
                <p:cNvSpPr>
                  <a:spLocks/>
                </p:cNvSpPr>
                <p:nvPr/>
              </p:nvSpPr>
              <p:spPr bwMode="auto">
                <a:xfrm>
                  <a:off x="4964" y="3911"/>
                  <a:ext cx="1" cy="6"/>
                </a:xfrm>
                <a:custGeom>
                  <a:avLst/>
                  <a:gdLst>
                    <a:gd name="T0" fmla="*/ 0 w 1"/>
                    <a:gd name="T1" fmla="*/ 6 h 6"/>
                    <a:gd name="T2" fmla="*/ 0 w 1"/>
                    <a:gd name="T3" fmla="*/ 6 h 6"/>
                    <a:gd name="T4" fmla="*/ 0 w 1"/>
                    <a:gd name="T5" fmla="*/ 0 h 6"/>
                    <a:gd name="T6" fmla="*/ 0 60000 65536"/>
                    <a:gd name="T7" fmla="*/ 0 60000 65536"/>
                    <a:gd name="T8" fmla="*/ 0 60000 65536"/>
                    <a:gd name="T9" fmla="*/ 0 w 1"/>
                    <a:gd name="T10" fmla="*/ 0 h 6"/>
                    <a:gd name="T11" fmla="*/ 1 w 1"/>
                    <a:gd name="T12" fmla="*/ 6 h 6"/>
                  </a:gdLst>
                  <a:ahLst/>
                  <a:cxnLst>
                    <a:cxn ang="T6">
                      <a:pos x="T0" y="T1"/>
                    </a:cxn>
                    <a:cxn ang="T7">
                      <a:pos x="T2" y="T3"/>
                    </a:cxn>
                    <a:cxn ang="T8">
                      <a:pos x="T4" y="T5"/>
                    </a:cxn>
                  </a:cxnLst>
                  <a:rect l="T9" t="T10" r="T11" b="T12"/>
                  <a:pathLst>
                    <a:path w="1" h="6">
                      <a:moveTo>
                        <a:pt x="0" y="6"/>
                      </a:moveTo>
                      <a:lnTo>
                        <a:pt x="0" y="6"/>
                      </a:ln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9110" name="Freeform 234"/>
                <p:cNvSpPr>
                  <a:spLocks/>
                </p:cNvSpPr>
                <p:nvPr/>
              </p:nvSpPr>
              <p:spPr bwMode="auto">
                <a:xfrm>
                  <a:off x="4964" y="3911"/>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9111" name="Freeform 235"/>
                <p:cNvSpPr>
                  <a:spLocks/>
                </p:cNvSpPr>
                <p:nvPr/>
              </p:nvSpPr>
              <p:spPr bwMode="auto">
                <a:xfrm>
                  <a:off x="4964" y="3904"/>
                  <a:ext cx="1" cy="7"/>
                </a:xfrm>
                <a:custGeom>
                  <a:avLst/>
                  <a:gdLst>
                    <a:gd name="T0" fmla="*/ 0 w 1"/>
                    <a:gd name="T1" fmla="*/ 7 h 7"/>
                    <a:gd name="T2" fmla="*/ 0 w 1"/>
                    <a:gd name="T3" fmla="*/ 7 h 7"/>
                    <a:gd name="T4" fmla="*/ 0 w 1"/>
                    <a:gd name="T5" fmla="*/ 0 h 7"/>
                    <a:gd name="T6" fmla="*/ 0 60000 65536"/>
                    <a:gd name="T7" fmla="*/ 0 60000 65536"/>
                    <a:gd name="T8" fmla="*/ 0 60000 65536"/>
                    <a:gd name="T9" fmla="*/ 0 w 1"/>
                    <a:gd name="T10" fmla="*/ 0 h 7"/>
                    <a:gd name="T11" fmla="*/ 1 w 1"/>
                    <a:gd name="T12" fmla="*/ 7 h 7"/>
                  </a:gdLst>
                  <a:ahLst/>
                  <a:cxnLst>
                    <a:cxn ang="T6">
                      <a:pos x="T0" y="T1"/>
                    </a:cxn>
                    <a:cxn ang="T7">
                      <a:pos x="T2" y="T3"/>
                    </a:cxn>
                    <a:cxn ang="T8">
                      <a:pos x="T4" y="T5"/>
                    </a:cxn>
                  </a:cxnLst>
                  <a:rect l="T9" t="T10" r="T11" b="T12"/>
                  <a:pathLst>
                    <a:path w="1" h="7">
                      <a:moveTo>
                        <a:pt x="0" y="7"/>
                      </a:moveTo>
                      <a:lnTo>
                        <a:pt x="0" y="7"/>
                      </a:ln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9112" name="Freeform 236"/>
                <p:cNvSpPr>
                  <a:spLocks/>
                </p:cNvSpPr>
                <p:nvPr/>
              </p:nvSpPr>
              <p:spPr bwMode="auto">
                <a:xfrm>
                  <a:off x="4964" y="3904"/>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9113" name="Freeform 237"/>
                <p:cNvSpPr>
                  <a:spLocks/>
                </p:cNvSpPr>
                <p:nvPr/>
              </p:nvSpPr>
              <p:spPr bwMode="auto">
                <a:xfrm>
                  <a:off x="4964" y="3898"/>
                  <a:ext cx="1" cy="6"/>
                </a:xfrm>
                <a:custGeom>
                  <a:avLst/>
                  <a:gdLst>
                    <a:gd name="T0" fmla="*/ 0 w 1"/>
                    <a:gd name="T1" fmla="*/ 6 h 6"/>
                    <a:gd name="T2" fmla="*/ 0 w 1"/>
                    <a:gd name="T3" fmla="*/ 6 h 6"/>
                    <a:gd name="T4" fmla="*/ 0 w 1"/>
                    <a:gd name="T5" fmla="*/ 0 h 6"/>
                    <a:gd name="T6" fmla="*/ 0 60000 65536"/>
                    <a:gd name="T7" fmla="*/ 0 60000 65536"/>
                    <a:gd name="T8" fmla="*/ 0 60000 65536"/>
                    <a:gd name="T9" fmla="*/ 0 w 1"/>
                    <a:gd name="T10" fmla="*/ 0 h 6"/>
                    <a:gd name="T11" fmla="*/ 1 w 1"/>
                    <a:gd name="T12" fmla="*/ 6 h 6"/>
                  </a:gdLst>
                  <a:ahLst/>
                  <a:cxnLst>
                    <a:cxn ang="T6">
                      <a:pos x="T0" y="T1"/>
                    </a:cxn>
                    <a:cxn ang="T7">
                      <a:pos x="T2" y="T3"/>
                    </a:cxn>
                    <a:cxn ang="T8">
                      <a:pos x="T4" y="T5"/>
                    </a:cxn>
                  </a:cxnLst>
                  <a:rect l="T9" t="T10" r="T11" b="T12"/>
                  <a:pathLst>
                    <a:path w="1" h="6">
                      <a:moveTo>
                        <a:pt x="0" y="6"/>
                      </a:moveTo>
                      <a:lnTo>
                        <a:pt x="0" y="6"/>
                      </a:ln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9114" name="Freeform 238"/>
                <p:cNvSpPr>
                  <a:spLocks/>
                </p:cNvSpPr>
                <p:nvPr/>
              </p:nvSpPr>
              <p:spPr bwMode="auto">
                <a:xfrm>
                  <a:off x="4964" y="3892"/>
                  <a:ext cx="12" cy="6"/>
                </a:xfrm>
                <a:custGeom>
                  <a:avLst/>
                  <a:gdLst>
                    <a:gd name="T0" fmla="*/ 0 w 12"/>
                    <a:gd name="T1" fmla="*/ 6 h 6"/>
                    <a:gd name="T2" fmla="*/ 12 w 12"/>
                    <a:gd name="T3" fmla="*/ 6 h 6"/>
                    <a:gd name="T4" fmla="*/ 12 w 12"/>
                    <a:gd name="T5" fmla="*/ 0 h 6"/>
                    <a:gd name="T6" fmla="*/ 0 60000 65536"/>
                    <a:gd name="T7" fmla="*/ 0 60000 65536"/>
                    <a:gd name="T8" fmla="*/ 0 60000 65536"/>
                    <a:gd name="T9" fmla="*/ 0 w 12"/>
                    <a:gd name="T10" fmla="*/ 0 h 6"/>
                    <a:gd name="T11" fmla="*/ 12 w 12"/>
                    <a:gd name="T12" fmla="*/ 6 h 6"/>
                  </a:gdLst>
                  <a:ahLst/>
                  <a:cxnLst>
                    <a:cxn ang="T6">
                      <a:pos x="T0" y="T1"/>
                    </a:cxn>
                    <a:cxn ang="T7">
                      <a:pos x="T2" y="T3"/>
                    </a:cxn>
                    <a:cxn ang="T8">
                      <a:pos x="T4" y="T5"/>
                    </a:cxn>
                  </a:cxnLst>
                  <a:rect l="T9" t="T10" r="T11" b="T12"/>
                  <a:pathLst>
                    <a:path w="12" h="6">
                      <a:moveTo>
                        <a:pt x="0" y="6"/>
                      </a:moveTo>
                      <a:lnTo>
                        <a:pt x="12" y="6"/>
                      </a:lnTo>
                      <a:lnTo>
                        <a:pt x="12"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9115" name="Freeform 239"/>
                <p:cNvSpPr>
                  <a:spLocks/>
                </p:cNvSpPr>
                <p:nvPr/>
              </p:nvSpPr>
              <p:spPr bwMode="auto">
                <a:xfrm>
                  <a:off x="4976" y="3892"/>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9116" name="Freeform 240"/>
                <p:cNvSpPr>
                  <a:spLocks/>
                </p:cNvSpPr>
                <p:nvPr/>
              </p:nvSpPr>
              <p:spPr bwMode="auto">
                <a:xfrm>
                  <a:off x="4976" y="3886"/>
                  <a:ext cx="1" cy="6"/>
                </a:xfrm>
                <a:custGeom>
                  <a:avLst/>
                  <a:gdLst>
                    <a:gd name="T0" fmla="*/ 0 w 1"/>
                    <a:gd name="T1" fmla="*/ 6 h 6"/>
                    <a:gd name="T2" fmla="*/ 0 w 1"/>
                    <a:gd name="T3" fmla="*/ 6 h 6"/>
                    <a:gd name="T4" fmla="*/ 0 w 1"/>
                    <a:gd name="T5" fmla="*/ 0 h 6"/>
                    <a:gd name="T6" fmla="*/ 0 60000 65536"/>
                    <a:gd name="T7" fmla="*/ 0 60000 65536"/>
                    <a:gd name="T8" fmla="*/ 0 60000 65536"/>
                    <a:gd name="T9" fmla="*/ 0 w 1"/>
                    <a:gd name="T10" fmla="*/ 0 h 6"/>
                    <a:gd name="T11" fmla="*/ 1 w 1"/>
                    <a:gd name="T12" fmla="*/ 6 h 6"/>
                  </a:gdLst>
                  <a:ahLst/>
                  <a:cxnLst>
                    <a:cxn ang="T6">
                      <a:pos x="T0" y="T1"/>
                    </a:cxn>
                    <a:cxn ang="T7">
                      <a:pos x="T2" y="T3"/>
                    </a:cxn>
                    <a:cxn ang="T8">
                      <a:pos x="T4" y="T5"/>
                    </a:cxn>
                  </a:cxnLst>
                  <a:rect l="T9" t="T10" r="T11" b="T12"/>
                  <a:pathLst>
                    <a:path w="1" h="6">
                      <a:moveTo>
                        <a:pt x="0" y="6"/>
                      </a:moveTo>
                      <a:lnTo>
                        <a:pt x="0" y="6"/>
                      </a:ln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9117" name="Freeform 241"/>
                <p:cNvSpPr>
                  <a:spLocks/>
                </p:cNvSpPr>
                <p:nvPr/>
              </p:nvSpPr>
              <p:spPr bwMode="auto">
                <a:xfrm>
                  <a:off x="4976" y="3886"/>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9118" name="Freeform 242"/>
                <p:cNvSpPr>
                  <a:spLocks/>
                </p:cNvSpPr>
                <p:nvPr/>
              </p:nvSpPr>
              <p:spPr bwMode="auto">
                <a:xfrm>
                  <a:off x="4976" y="3879"/>
                  <a:ext cx="1" cy="7"/>
                </a:xfrm>
                <a:custGeom>
                  <a:avLst/>
                  <a:gdLst>
                    <a:gd name="T0" fmla="*/ 0 w 1"/>
                    <a:gd name="T1" fmla="*/ 7 h 7"/>
                    <a:gd name="T2" fmla="*/ 0 w 1"/>
                    <a:gd name="T3" fmla="*/ 7 h 7"/>
                    <a:gd name="T4" fmla="*/ 0 w 1"/>
                    <a:gd name="T5" fmla="*/ 0 h 7"/>
                    <a:gd name="T6" fmla="*/ 0 60000 65536"/>
                    <a:gd name="T7" fmla="*/ 0 60000 65536"/>
                    <a:gd name="T8" fmla="*/ 0 60000 65536"/>
                    <a:gd name="T9" fmla="*/ 0 w 1"/>
                    <a:gd name="T10" fmla="*/ 0 h 7"/>
                    <a:gd name="T11" fmla="*/ 1 w 1"/>
                    <a:gd name="T12" fmla="*/ 7 h 7"/>
                  </a:gdLst>
                  <a:ahLst/>
                  <a:cxnLst>
                    <a:cxn ang="T6">
                      <a:pos x="T0" y="T1"/>
                    </a:cxn>
                    <a:cxn ang="T7">
                      <a:pos x="T2" y="T3"/>
                    </a:cxn>
                    <a:cxn ang="T8">
                      <a:pos x="T4" y="T5"/>
                    </a:cxn>
                  </a:cxnLst>
                  <a:rect l="T9" t="T10" r="T11" b="T12"/>
                  <a:pathLst>
                    <a:path w="1" h="7">
                      <a:moveTo>
                        <a:pt x="0" y="7"/>
                      </a:moveTo>
                      <a:lnTo>
                        <a:pt x="0" y="7"/>
                      </a:ln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9119" name="Freeform 243"/>
                <p:cNvSpPr>
                  <a:spLocks/>
                </p:cNvSpPr>
                <p:nvPr/>
              </p:nvSpPr>
              <p:spPr bwMode="auto">
                <a:xfrm>
                  <a:off x="4976" y="3873"/>
                  <a:ext cx="1" cy="6"/>
                </a:xfrm>
                <a:custGeom>
                  <a:avLst/>
                  <a:gdLst>
                    <a:gd name="T0" fmla="*/ 0 w 1"/>
                    <a:gd name="T1" fmla="*/ 6 h 6"/>
                    <a:gd name="T2" fmla="*/ 0 w 1"/>
                    <a:gd name="T3" fmla="*/ 6 h 6"/>
                    <a:gd name="T4" fmla="*/ 0 w 1"/>
                    <a:gd name="T5" fmla="*/ 0 h 6"/>
                    <a:gd name="T6" fmla="*/ 0 60000 65536"/>
                    <a:gd name="T7" fmla="*/ 0 60000 65536"/>
                    <a:gd name="T8" fmla="*/ 0 60000 65536"/>
                    <a:gd name="T9" fmla="*/ 0 w 1"/>
                    <a:gd name="T10" fmla="*/ 0 h 6"/>
                    <a:gd name="T11" fmla="*/ 1 w 1"/>
                    <a:gd name="T12" fmla="*/ 6 h 6"/>
                  </a:gdLst>
                  <a:ahLst/>
                  <a:cxnLst>
                    <a:cxn ang="T6">
                      <a:pos x="T0" y="T1"/>
                    </a:cxn>
                    <a:cxn ang="T7">
                      <a:pos x="T2" y="T3"/>
                    </a:cxn>
                    <a:cxn ang="T8">
                      <a:pos x="T4" y="T5"/>
                    </a:cxn>
                  </a:cxnLst>
                  <a:rect l="T9" t="T10" r="T11" b="T12"/>
                  <a:pathLst>
                    <a:path w="1" h="6">
                      <a:moveTo>
                        <a:pt x="0" y="6"/>
                      </a:moveTo>
                      <a:lnTo>
                        <a:pt x="0" y="6"/>
                      </a:ln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9120" name="Freeform 244"/>
                <p:cNvSpPr>
                  <a:spLocks/>
                </p:cNvSpPr>
                <p:nvPr/>
              </p:nvSpPr>
              <p:spPr bwMode="auto">
                <a:xfrm>
                  <a:off x="4976" y="3873"/>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9121" name="Freeform 245"/>
                <p:cNvSpPr>
                  <a:spLocks/>
                </p:cNvSpPr>
                <p:nvPr/>
              </p:nvSpPr>
              <p:spPr bwMode="auto">
                <a:xfrm>
                  <a:off x="4976" y="3867"/>
                  <a:ext cx="1" cy="6"/>
                </a:xfrm>
                <a:custGeom>
                  <a:avLst/>
                  <a:gdLst>
                    <a:gd name="T0" fmla="*/ 0 w 1"/>
                    <a:gd name="T1" fmla="*/ 6 h 6"/>
                    <a:gd name="T2" fmla="*/ 0 w 1"/>
                    <a:gd name="T3" fmla="*/ 6 h 6"/>
                    <a:gd name="T4" fmla="*/ 0 w 1"/>
                    <a:gd name="T5" fmla="*/ 0 h 6"/>
                    <a:gd name="T6" fmla="*/ 0 60000 65536"/>
                    <a:gd name="T7" fmla="*/ 0 60000 65536"/>
                    <a:gd name="T8" fmla="*/ 0 60000 65536"/>
                    <a:gd name="T9" fmla="*/ 0 w 1"/>
                    <a:gd name="T10" fmla="*/ 0 h 6"/>
                    <a:gd name="T11" fmla="*/ 1 w 1"/>
                    <a:gd name="T12" fmla="*/ 6 h 6"/>
                  </a:gdLst>
                  <a:ahLst/>
                  <a:cxnLst>
                    <a:cxn ang="T6">
                      <a:pos x="T0" y="T1"/>
                    </a:cxn>
                    <a:cxn ang="T7">
                      <a:pos x="T2" y="T3"/>
                    </a:cxn>
                    <a:cxn ang="T8">
                      <a:pos x="T4" y="T5"/>
                    </a:cxn>
                  </a:cxnLst>
                  <a:rect l="T9" t="T10" r="T11" b="T12"/>
                  <a:pathLst>
                    <a:path w="1" h="6">
                      <a:moveTo>
                        <a:pt x="0" y="6"/>
                      </a:moveTo>
                      <a:lnTo>
                        <a:pt x="0" y="6"/>
                      </a:ln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9122" name="Freeform 246"/>
                <p:cNvSpPr>
                  <a:spLocks/>
                </p:cNvSpPr>
                <p:nvPr/>
              </p:nvSpPr>
              <p:spPr bwMode="auto">
                <a:xfrm>
                  <a:off x="4976" y="3867"/>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9123" name="Freeform 247"/>
                <p:cNvSpPr>
                  <a:spLocks/>
                </p:cNvSpPr>
                <p:nvPr/>
              </p:nvSpPr>
              <p:spPr bwMode="auto">
                <a:xfrm>
                  <a:off x="4976" y="3861"/>
                  <a:ext cx="1" cy="6"/>
                </a:xfrm>
                <a:custGeom>
                  <a:avLst/>
                  <a:gdLst>
                    <a:gd name="T0" fmla="*/ 0 w 1"/>
                    <a:gd name="T1" fmla="*/ 6 h 6"/>
                    <a:gd name="T2" fmla="*/ 0 w 1"/>
                    <a:gd name="T3" fmla="*/ 6 h 6"/>
                    <a:gd name="T4" fmla="*/ 0 w 1"/>
                    <a:gd name="T5" fmla="*/ 0 h 6"/>
                    <a:gd name="T6" fmla="*/ 0 60000 65536"/>
                    <a:gd name="T7" fmla="*/ 0 60000 65536"/>
                    <a:gd name="T8" fmla="*/ 0 60000 65536"/>
                    <a:gd name="T9" fmla="*/ 0 w 1"/>
                    <a:gd name="T10" fmla="*/ 0 h 6"/>
                    <a:gd name="T11" fmla="*/ 1 w 1"/>
                    <a:gd name="T12" fmla="*/ 6 h 6"/>
                  </a:gdLst>
                  <a:ahLst/>
                  <a:cxnLst>
                    <a:cxn ang="T6">
                      <a:pos x="T0" y="T1"/>
                    </a:cxn>
                    <a:cxn ang="T7">
                      <a:pos x="T2" y="T3"/>
                    </a:cxn>
                    <a:cxn ang="T8">
                      <a:pos x="T4" y="T5"/>
                    </a:cxn>
                  </a:cxnLst>
                  <a:rect l="T9" t="T10" r="T11" b="T12"/>
                  <a:pathLst>
                    <a:path w="1" h="6">
                      <a:moveTo>
                        <a:pt x="0" y="6"/>
                      </a:moveTo>
                      <a:lnTo>
                        <a:pt x="0" y="6"/>
                      </a:ln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9124" name="Freeform 248"/>
                <p:cNvSpPr>
                  <a:spLocks/>
                </p:cNvSpPr>
                <p:nvPr/>
              </p:nvSpPr>
              <p:spPr bwMode="auto">
                <a:xfrm>
                  <a:off x="4976" y="3854"/>
                  <a:ext cx="1" cy="7"/>
                </a:xfrm>
                <a:custGeom>
                  <a:avLst/>
                  <a:gdLst>
                    <a:gd name="T0" fmla="*/ 0 w 1"/>
                    <a:gd name="T1" fmla="*/ 7 h 7"/>
                    <a:gd name="T2" fmla="*/ 0 w 1"/>
                    <a:gd name="T3" fmla="*/ 7 h 7"/>
                    <a:gd name="T4" fmla="*/ 0 w 1"/>
                    <a:gd name="T5" fmla="*/ 0 h 7"/>
                    <a:gd name="T6" fmla="*/ 0 60000 65536"/>
                    <a:gd name="T7" fmla="*/ 0 60000 65536"/>
                    <a:gd name="T8" fmla="*/ 0 60000 65536"/>
                    <a:gd name="T9" fmla="*/ 0 w 1"/>
                    <a:gd name="T10" fmla="*/ 0 h 7"/>
                    <a:gd name="T11" fmla="*/ 1 w 1"/>
                    <a:gd name="T12" fmla="*/ 7 h 7"/>
                  </a:gdLst>
                  <a:ahLst/>
                  <a:cxnLst>
                    <a:cxn ang="T6">
                      <a:pos x="T0" y="T1"/>
                    </a:cxn>
                    <a:cxn ang="T7">
                      <a:pos x="T2" y="T3"/>
                    </a:cxn>
                    <a:cxn ang="T8">
                      <a:pos x="T4" y="T5"/>
                    </a:cxn>
                  </a:cxnLst>
                  <a:rect l="T9" t="T10" r="T11" b="T12"/>
                  <a:pathLst>
                    <a:path w="1" h="7">
                      <a:moveTo>
                        <a:pt x="0" y="7"/>
                      </a:moveTo>
                      <a:lnTo>
                        <a:pt x="0" y="7"/>
                      </a:ln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9125" name="Freeform 249"/>
                <p:cNvSpPr>
                  <a:spLocks/>
                </p:cNvSpPr>
                <p:nvPr/>
              </p:nvSpPr>
              <p:spPr bwMode="auto">
                <a:xfrm>
                  <a:off x="4976" y="3854"/>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9126" name="Freeform 250"/>
                <p:cNvSpPr>
                  <a:spLocks/>
                </p:cNvSpPr>
                <p:nvPr/>
              </p:nvSpPr>
              <p:spPr bwMode="auto">
                <a:xfrm>
                  <a:off x="4976" y="3848"/>
                  <a:ext cx="1" cy="6"/>
                </a:xfrm>
                <a:custGeom>
                  <a:avLst/>
                  <a:gdLst>
                    <a:gd name="T0" fmla="*/ 0 w 1"/>
                    <a:gd name="T1" fmla="*/ 6 h 6"/>
                    <a:gd name="T2" fmla="*/ 0 w 1"/>
                    <a:gd name="T3" fmla="*/ 6 h 6"/>
                    <a:gd name="T4" fmla="*/ 0 w 1"/>
                    <a:gd name="T5" fmla="*/ 0 h 6"/>
                    <a:gd name="T6" fmla="*/ 0 60000 65536"/>
                    <a:gd name="T7" fmla="*/ 0 60000 65536"/>
                    <a:gd name="T8" fmla="*/ 0 60000 65536"/>
                    <a:gd name="T9" fmla="*/ 0 w 1"/>
                    <a:gd name="T10" fmla="*/ 0 h 6"/>
                    <a:gd name="T11" fmla="*/ 1 w 1"/>
                    <a:gd name="T12" fmla="*/ 6 h 6"/>
                  </a:gdLst>
                  <a:ahLst/>
                  <a:cxnLst>
                    <a:cxn ang="T6">
                      <a:pos x="T0" y="T1"/>
                    </a:cxn>
                    <a:cxn ang="T7">
                      <a:pos x="T2" y="T3"/>
                    </a:cxn>
                    <a:cxn ang="T8">
                      <a:pos x="T4" y="T5"/>
                    </a:cxn>
                  </a:cxnLst>
                  <a:rect l="T9" t="T10" r="T11" b="T12"/>
                  <a:pathLst>
                    <a:path w="1" h="6">
                      <a:moveTo>
                        <a:pt x="0" y="6"/>
                      </a:moveTo>
                      <a:lnTo>
                        <a:pt x="0" y="6"/>
                      </a:ln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9127" name="Freeform 251"/>
                <p:cNvSpPr>
                  <a:spLocks/>
                </p:cNvSpPr>
                <p:nvPr/>
              </p:nvSpPr>
              <p:spPr bwMode="auto">
                <a:xfrm>
                  <a:off x="4976" y="3848"/>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9128" name="Freeform 252"/>
                <p:cNvSpPr>
                  <a:spLocks/>
                </p:cNvSpPr>
                <p:nvPr/>
              </p:nvSpPr>
              <p:spPr bwMode="auto">
                <a:xfrm>
                  <a:off x="4976" y="3842"/>
                  <a:ext cx="1" cy="6"/>
                </a:xfrm>
                <a:custGeom>
                  <a:avLst/>
                  <a:gdLst>
                    <a:gd name="T0" fmla="*/ 0 w 1"/>
                    <a:gd name="T1" fmla="*/ 6 h 6"/>
                    <a:gd name="T2" fmla="*/ 0 w 1"/>
                    <a:gd name="T3" fmla="*/ 6 h 6"/>
                    <a:gd name="T4" fmla="*/ 0 w 1"/>
                    <a:gd name="T5" fmla="*/ 0 h 6"/>
                    <a:gd name="T6" fmla="*/ 0 60000 65536"/>
                    <a:gd name="T7" fmla="*/ 0 60000 65536"/>
                    <a:gd name="T8" fmla="*/ 0 60000 65536"/>
                    <a:gd name="T9" fmla="*/ 0 w 1"/>
                    <a:gd name="T10" fmla="*/ 0 h 6"/>
                    <a:gd name="T11" fmla="*/ 1 w 1"/>
                    <a:gd name="T12" fmla="*/ 6 h 6"/>
                  </a:gdLst>
                  <a:ahLst/>
                  <a:cxnLst>
                    <a:cxn ang="T6">
                      <a:pos x="T0" y="T1"/>
                    </a:cxn>
                    <a:cxn ang="T7">
                      <a:pos x="T2" y="T3"/>
                    </a:cxn>
                    <a:cxn ang="T8">
                      <a:pos x="T4" y="T5"/>
                    </a:cxn>
                  </a:cxnLst>
                  <a:rect l="T9" t="T10" r="T11" b="T12"/>
                  <a:pathLst>
                    <a:path w="1" h="6">
                      <a:moveTo>
                        <a:pt x="0" y="6"/>
                      </a:moveTo>
                      <a:lnTo>
                        <a:pt x="0" y="6"/>
                      </a:ln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9129" name="Freeform 253"/>
                <p:cNvSpPr>
                  <a:spLocks/>
                </p:cNvSpPr>
                <p:nvPr/>
              </p:nvSpPr>
              <p:spPr bwMode="auto">
                <a:xfrm>
                  <a:off x="4976" y="3836"/>
                  <a:ext cx="1" cy="6"/>
                </a:xfrm>
                <a:custGeom>
                  <a:avLst/>
                  <a:gdLst>
                    <a:gd name="T0" fmla="*/ 0 w 1"/>
                    <a:gd name="T1" fmla="*/ 6 h 6"/>
                    <a:gd name="T2" fmla="*/ 0 w 1"/>
                    <a:gd name="T3" fmla="*/ 6 h 6"/>
                    <a:gd name="T4" fmla="*/ 0 w 1"/>
                    <a:gd name="T5" fmla="*/ 0 h 6"/>
                    <a:gd name="T6" fmla="*/ 0 60000 65536"/>
                    <a:gd name="T7" fmla="*/ 0 60000 65536"/>
                    <a:gd name="T8" fmla="*/ 0 60000 65536"/>
                    <a:gd name="T9" fmla="*/ 0 w 1"/>
                    <a:gd name="T10" fmla="*/ 0 h 6"/>
                    <a:gd name="T11" fmla="*/ 1 w 1"/>
                    <a:gd name="T12" fmla="*/ 6 h 6"/>
                  </a:gdLst>
                  <a:ahLst/>
                  <a:cxnLst>
                    <a:cxn ang="T6">
                      <a:pos x="T0" y="T1"/>
                    </a:cxn>
                    <a:cxn ang="T7">
                      <a:pos x="T2" y="T3"/>
                    </a:cxn>
                    <a:cxn ang="T8">
                      <a:pos x="T4" y="T5"/>
                    </a:cxn>
                  </a:cxnLst>
                  <a:rect l="T9" t="T10" r="T11" b="T12"/>
                  <a:pathLst>
                    <a:path w="1" h="6">
                      <a:moveTo>
                        <a:pt x="0" y="6"/>
                      </a:moveTo>
                      <a:lnTo>
                        <a:pt x="0" y="6"/>
                      </a:ln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9130" name="Freeform 254"/>
                <p:cNvSpPr>
                  <a:spLocks/>
                </p:cNvSpPr>
                <p:nvPr/>
              </p:nvSpPr>
              <p:spPr bwMode="auto">
                <a:xfrm>
                  <a:off x="4976" y="3836"/>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9131" name="Freeform 255"/>
                <p:cNvSpPr>
                  <a:spLocks/>
                </p:cNvSpPr>
                <p:nvPr/>
              </p:nvSpPr>
              <p:spPr bwMode="auto">
                <a:xfrm>
                  <a:off x="4976" y="3830"/>
                  <a:ext cx="1" cy="6"/>
                </a:xfrm>
                <a:custGeom>
                  <a:avLst/>
                  <a:gdLst>
                    <a:gd name="T0" fmla="*/ 0 w 1"/>
                    <a:gd name="T1" fmla="*/ 6 h 6"/>
                    <a:gd name="T2" fmla="*/ 0 w 1"/>
                    <a:gd name="T3" fmla="*/ 6 h 6"/>
                    <a:gd name="T4" fmla="*/ 0 w 1"/>
                    <a:gd name="T5" fmla="*/ 0 h 6"/>
                    <a:gd name="T6" fmla="*/ 0 60000 65536"/>
                    <a:gd name="T7" fmla="*/ 0 60000 65536"/>
                    <a:gd name="T8" fmla="*/ 0 60000 65536"/>
                    <a:gd name="T9" fmla="*/ 0 w 1"/>
                    <a:gd name="T10" fmla="*/ 0 h 6"/>
                    <a:gd name="T11" fmla="*/ 1 w 1"/>
                    <a:gd name="T12" fmla="*/ 6 h 6"/>
                  </a:gdLst>
                  <a:ahLst/>
                  <a:cxnLst>
                    <a:cxn ang="T6">
                      <a:pos x="T0" y="T1"/>
                    </a:cxn>
                    <a:cxn ang="T7">
                      <a:pos x="T2" y="T3"/>
                    </a:cxn>
                    <a:cxn ang="T8">
                      <a:pos x="T4" y="T5"/>
                    </a:cxn>
                  </a:cxnLst>
                  <a:rect l="T9" t="T10" r="T11" b="T12"/>
                  <a:pathLst>
                    <a:path w="1" h="6">
                      <a:moveTo>
                        <a:pt x="0" y="6"/>
                      </a:moveTo>
                      <a:lnTo>
                        <a:pt x="0" y="6"/>
                      </a:ln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9132" name="Freeform 256"/>
                <p:cNvSpPr>
                  <a:spLocks/>
                </p:cNvSpPr>
                <p:nvPr/>
              </p:nvSpPr>
              <p:spPr bwMode="auto">
                <a:xfrm>
                  <a:off x="4976" y="3830"/>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9133" name="Freeform 257"/>
                <p:cNvSpPr>
                  <a:spLocks/>
                </p:cNvSpPr>
                <p:nvPr/>
              </p:nvSpPr>
              <p:spPr bwMode="auto">
                <a:xfrm>
                  <a:off x="4976" y="3823"/>
                  <a:ext cx="1" cy="7"/>
                </a:xfrm>
                <a:custGeom>
                  <a:avLst/>
                  <a:gdLst>
                    <a:gd name="T0" fmla="*/ 0 w 1"/>
                    <a:gd name="T1" fmla="*/ 7 h 7"/>
                    <a:gd name="T2" fmla="*/ 0 w 1"/>
                    <a:gd name="T3" fmla="*/ 7 h 7"/>
                    <a:gd name="T4" fmla="*/ 0 w 1"/>
                    <a:gd name="T5" fmla="*/ 0 h 7"/>
                    <a:gd name="T6" fmla="*/ 0 60000 65536"/>
                    <a:gd name="T7" fmla="*/ 0 60000 65536"/>
                    <a:gd name="T8" fmla="*/ 0 60000 65536"/>
                    <a:gd name="T9" fmla="*/ 0 w 1"/>
                    <a:gd name="T10" fmla="*/ 0 h 7"/>
                    <a:gd name="T11" fmla="*/ 1 w 1"/>
                    <a:gd name="T12" fmla="*/ 7 h 7"/>
                  </a:gdLst>
                  <a:ahLst/>
                  <a:cxnLst>
                    <a:cxn ang="T6">
                      <a:pos x="T0" y="T1"/>
                    </a:cxn>
                    <a:cxn ang="T7">
                      <a:pos x="T2" y="T3"/>
                    </a:cxn>
                    <a:cxn ang="T8">
                      <a:pos x="T4" y="T5"/>
                    </a:cxn>
                  </a:cxnLst>
                  <a:rect l="T9" t="T10" r="T11" b="T12"/>
                  <a:pathLst>
                    <a:path w="1" h="7">
                      <a:moveTo>
                        <a:pt x="0" y="7"/>
                      </a:moveTo>
                      <a:lnTo>
                        <a:pt x="0" y="7"/>
                      </a:ln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9134" name="Freeform 258"/>
                <p:cNvSpPr>
                  <a:spLocks/>
                </p:cNvSpPr>
                <p:nvPr/>
              </p:nvSpPr>
              <p:spPr bwMode="auto">
                <a:xfrm>
                  <a:off x="4976" y="3817"/>
                  <a:ext cx="1" cy="6"/>
                </a:xfrm>
                <a:custGeom>
                  <a:avLst/>
                  <a:gdLst>
                    <a:gd name="T0" fmla="*/ 0 w 1"/>
                    <a:gd name="T1" fmla="*/ 6 h 6"/>
                    <a:gd name="T2" fmla="*/ 0 w 1"/>
                    <a:gd name="T3" fmla="*/ 6 h 6"/>
                    <a:gd name="T4" fmla="*/ 0 w 1"/>
                    <a:gd name="T5" fmla="*/ 0 h 6"/>
                    <a:gd name="T6" fmla="*/ 0 60000 65536"/>
                    <a:gd name="T7" fmla="*/ 0 60000 65536"/>
                    <a:gd name="T8" fmla="*/ 0 60000 65536"/>
                    <a:gd name="T9" fmla="*/ 0 w 1"/>
                    <a:gd name="T10" fmla="*/ 0 h 6"/>
                    <a:gd name="T11" fmla="*/ 1 w 1"/>
                    <a:gd name="T12" fmla="*/ 6 h 6"/>
                  </a:gdLst>
                  <a:ahLst/>
                  <a:cxnLst>
                    <a:cxn ang="T6">
                      <a:pos x="T0" y="T1"/>
                    </a:cxn>
                    <a:cxn ang="T7">
                      <a:pos x="T2" y="T3"/>
                    </a:cxn>
                    <a:cxn ang="T8">
                      <a:pos x="T4" y="T5"/>
                    </a:cxn>
                  </a:cxnLst>
                  <a:rect l="T9" t="T10" r="T11" b="T12"/>
                  <a:pathLst>
                    <a:path w="1" h="6">
                      <a:moveTo>
                        <a:pt x="0" y="6"/>
                      </a:moveTo>
                      <a:lnTo>
                        <a:pt x="0" y="6"/>
                      </a:ln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9135" name="Freeform 259"/>
                <p:cNvSpPr>
                  <a:spLocks/>
                </p:cNvSpPr>
                <p:nvPr/>
              </p:nvSpPr>
              <p:spPr bwMode="auto">
                <a:xfrm>
                  <a:off x="4976" y="3817"/>
                  <a:ext cx="6" cy="1"/>
                </a:xfrm>
                <a:custGeom>
                  <a:avLst/>
                  <a:gdLst>
                    <a:gd name="T0" fmla="*/ 0 w 6"/>
                    <a:gd name="T1" fmla="*/ 0 h 1"/>
                    <a:gd name="T2" fmla="*/ 6 w 6"/>
                    <a:gd name="T3" fmla="*/ 0 h 1"/>
                    <a:gd name="T4" fmla="*/ 6 w 6"/>
                    <a:gd name="T5" fmla="*/ 0 h 1"/>
                    <a:gd name="T6" fmla="*/ 0 60000 65536"/>
                    <a:gd name="T7" fmla="*/ 0 60000 65536"/>
                    <a:gd name="T8" fmla="*/ 0 60000 65536"/>
                    <a:gd name="T9" fmla="*/ 0 w 6"/>
                    <a:gd name="T10" fmla="*/ 0 h 1"/>
                    <a:gd name="T11" fmla="*/ 6 w 6"/>
                    <a:gd name="T12" fmla="*/ 1 h 1"/>
                  </a:gdLst>
                  <a:ahLst/>
                  <a:cxnLst>
                    <a:cxn ang="T6">
                      <a:pos x="T0" y="T1"/>
                    </a:cxn>
                    <a:cxn ang="T7">
                      <a:pos x="T2" y="T3"/>
                    </a:cxn>
                    <a:cxn ang="T8">
                      <a:pos x="T4" y="T5"/>
                    </a:cxn>
                  </a:cxnLst>
                  <a:rect l="T9" t="T10" r="T11" b="T12"/>
                  <a:pathLst>
                    <a:path w="6" h="1">
                      <a:moveTo>
                        <a:pt x="0" y="0"/>
                      </a:moveTo>
                      <a:lnTo>
                        <a:pt x="6"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9136" name="Freeform 260"/>
                <p:cNvSpPr>
                  <a:spLocks/>
                </p:cNvSpPr>
                <p:nvPr/>
              </p:nvSpPr>
              <p:spPr bwMode="auto">
                <a:xfrm>
                  <a:off x="4982" y="3811"/>
                  <a:ext cx="1" cy="6"/>
                </a:xfrm>
                <a:custGeom>
                  <a:avLst/>
                  <a:gdLst>
                    <a:gd name="T0" fmla="*/ 0 w 1"/>
                    <a:gd name="T1" fmla="*/ 6 h 6"/>
                    <a:gd name="T2" fmla="*/ 0 w 1"/>
                    <a:gd name="T3" fmla="*/ 6 h 6"/>
                    <a:gd name="T4" fmla="*/ 0 w 1"/>
                    <a:gd name="T5" fmla="*/ 0 h 6"/>
                    <a:gd name="T6" fmla="*/ 0 60000 65536"/>
                    <a:gd name="T7" fmla="*/ 0 60000 65536"/>
                    <a:gd name="T8" fmla="*/ 0 60000 65536"/>
                    <a:gd name="T9" fmla="*/ 0 w 1"/>
                    <a:gd name="T10" fmla="*/ 0 h 6"/>
                    <a:gd name="T11" fmla="*/ 1 w 1"/>
                    <a:gd name="T12" fmla="*/ 6 h 6"/>
                  </a:gdLst>
                  <a:ahLst/>
                  <a:cxnLst>
                    <a:cxn ang="T6">
                      <a:pos x="T0" y="T1"/>
                    </a:cxn>
                    <a:cxn ang="T7">
                      <a:pos x="T2" y="T3"/>
                    </a:cxn>
                    <a:cxn ang="T8">
                      <a:pos x="T4" y="T5"/>
                    </a:cxn>
                  </a:cxnLst>
                  <a:rect l="T9" t="T10" r="T11" b="T12"/>
                  <a:pathLst>
                    <a:path w="1" h="6">
                      <a:moveTo>
                        <a:pt x="0" y="6"/>
                      </a:moveTo>
                      <a:lnTo>
                        <a:pt x="0" y="6"/>
                      </a:ln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9137" name="Freeform 261"/>
                <p:cNvSpPr>
                  <a:spLocks/>
                </p:cNvSpPr>
                <p:nvPr/>
              </p:nvSpPr>
              <p:spPr bwMode="auto">
                <a:xfrm>
                  <a:off x="4982" y="3805"/>
                  <a:ext cx="1" cy="6"/>
                </a:xfrm>
                <a:custGeom>
                  <a:avLst/>
                  <a:gdLst>
                    <a:gd name="T0" fmla="*/ 0 w 1"/>
                    <a:gd name="T1" fmla="*/ 6 h 6"/>
                    <a:gd name="T2" fmla="*/ 0 w 1"/>
                    <a:gd name="T3" fmla="*/ 6 h 6"/>
                    <a:gd name="T4" fmla="*/ 0 w 1"/>
                    <a:gd name="T5" fmla="*/ 0 h 6"/>
                    <a:gd name="T6" fmla="*/ 0 60000 65536"/>
                    <a:gd name="T7" fmla="*/ 0 60000 65536"/>
                    <a:gd name="T8" fmla="*/ 0 60000 65536"/>
                    <a:gd name="T9" fmla="*/ 0 w 1"/>
                    <a:gd name="T10" fmla="*/ 0 h 6"/>
                    <a:gd name="T11" fmla="*/ 1 w 1"/>
                    <a:gd name="T12" fmla="*/ 6 h 6"/>
                  </a:gdLst>
                  <a:ahLst/>
                  <a:cxnLst>
                    <a:cxn ang="T6">
                      <a:pos x="T0" y="T1"/>
                    </a:cxn>
                    <a:cxn ang="T7">
                      <a:pos x="T2" y="T3"/>
                    </a:cxn>
                    <a:cxn ang="T8">
                      <a:pos x="T4" y="T5"/>
                    </a:cxn>
                  </a:cxnLst>
                  <a:rect l="T9" t="T10" r="T11" b="T12"/>
                  <a:pathLst>
                    <a:path w="1" h="6">
                      <a:moveTo>
                        <a:pt x="0" y="6"/>
                      </a:moveTo>
                      <a:lnTo>
                        <a:pt x="0" y="6"/>
                      </a:ln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9138" name="Freeform 262"/>
                <p:cNvSpPr>
                  <a:spLocks/>
                </p:cNvSpPr>
                <p:nvPr/>
              </p:nvSpPr>
              <p:spPr bwMode="auto">
                <a:xfrm>
                  <a:off x="4982" y="3805"/>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9139" name="Freeform 263"/>
                <p:cNvSpPr>
                  <a:spLocks/>
                </p:cNvSpPr>
                <p:nvPr/>
              </p:nvSpPr>
              <p:spPr bwMode="auto">
                <a:xfrm>
                  <a:off x="4982" y="3798"/>
                  <a:ext cx="1" cy="7"/>
                </a:xfrm>
                <a:custGeom>
                  <a:avLst/>
                  <a:gdLst>
                    <a:gd name="T0" fmla="*/ 0 w 1"/>
                    <a:gd name="T1" fmla="*/ 7 h 7"/>
                    <a:gd name="T2" fmla="*/ 0 w 1"/>
                    <a:gd name="T3" fmla="*/ 7 h 7"/>
                    <a:gd name="T4" fmla="*/ 0 w 1"/>
                    <a:gd name="T5" fmla="*/ 0 h 7"/>
                    <a:gd name="T6" fmla="*/ 0 60000 65536"/>
                    <a:gd name="T7" fmla="*/ 0 60000 65536"/>
                    <a:gd name="T8" fmla="*/ 0 60000 65536"/>
                    <a:gd name="T9" fmla="*/ 0 w 1"/>
                    <a:gd name="T10" fmla="*/ 0 h 7"/>
                    <a:gd name="T11" fmla="*/ 1 w 1"/>
                    <a:gd name="T12" fmla="*/ 7 h 7"/>
                  </a:gdLst>
                  <a:ahLst/>
                  <a:cxnLst>
                    <a:cxn ang="T6">
                      <a:pos x="T0" y="T1"/>
                    </a:cxn>
                    <a:cxn ang="T7">
                      <a:pos x="T2" y="T3"/>
                    </a:cxn>
                    <a:cxn ang="T8">
                      <a:pos x="T4" y="T5"/>
                    </a:cxn>
                  </a:cxnLst>
                  <a:rect l="T9" t="T10" r="T11" b="T12"/>
                  <a:pathLst>
                    <a:path w="1" h="7">
                      <a:moveTo>
                        <a:pt x="0" y="7"/>
                      </a:moveTo>
                      <a:lnTo>
                        <a:pt x="0" y="7"/>
                      </a:ln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9140" name="Freeform 264"/>
                <p:cNvSpPr>
                  <a:spLocks/>
                </p:cNvSpPr>
                <p:nvPr/>
              </p:nvSpPr>
              <p:spPr bwMode="auto">
                <a:xfrm>
                  <a:off x="4982" y="3798"/>
                  <a:ext cx="13" cy="1"/>
                </a:xfrm>
                <a:custGeom>
                  <a:avLst/>
                  <a:gdLst>
                    <a:gd name="T0" fmla="*/ 0 w 13"/>
                    <a:gd name="T1" fmla="*/ 0 h 1"/>
                    <a:gd name="T2" fmla="*/ 13 w 13"/>
                    <a:gd name="T3" fmla="*/ 0 h 1"/>
                    <a:gd name="T4" fmla="*/ 13 w 13"/>
                    <a:gd name="T5" fmla="*/ 0 h 1"/>
                    <a:gd name="T6" fmla="*/ 0 60000 65536"/>
                    <a:gd name="T7" fmla="*/ 0 60000 65536"/>
                    <a:gd name="T8" fmla="*/ 0 60000 65536"/>
                    <a:gd name="T9" fmla="*/ 0 w 13"/>
                    <a:gd name="T10" fmla="*/ 0 h 1"/>
                    <a:gd name="T11" fmla="*/ 13 w 13"/>
                    <a:gd name="T12" fmla="*/ 1 h 1"/>
                  </a:gdLst>
                  <a:ahLst/>
                  <a:cxnLst>
                    <a:cxn ang="T6">
                      <a:pos x="T0" y="T1"/>
                    </a:cxn>
                    <a:cxn ang="T7">
                      <a:pos x="T2" y="T3"/>
                    </a:cxn>
                    <a:cxn ang="T8">
                      <a:pos x="T4" y="T5"/>
                    </a:cxn>
                  </a:cxnLst>
                  <a:rect l="T9" t="T10" r="T11" b="T12"/>
                  <a:pathLst>
                    <a:path w="13" h="1">
                      <a:moveTo>
                        <a:pt x="0" y="0"/>
                      </a:moveTo>
                      <a:lnTo>
                        <a:pt x="13"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9141" name="Freeform 265"/>
                <p:cNvSpPr>
                  <a:spLocks/>
                </p:cNvSpPr>
                <p:nvPr/>
              </p:nvSpPr>
              <p:spPr bwMode="auto">
                <a:xfrm>
                  <a:off x="4995" y="3792"/>
                  <a:ext cx="1" cy="6"/>
                </a:xfrm>
                <a:custGeom>
                  <a:avLst/>
                  <a:gdLst>
                    <a:gd name="T0" fmla="*/ 0 w 1"/>
                    <a:gd name="T1" fmla="*/ 6 h 6"/>
                    <a:gd name="T2" fmla="*/ 0 w 1"/>
                    <a:gd name="T3" fmla="*/ 6 h 6"/>
                    <a:gd name="T4" fmla="*/ 0 w 1"/>
                    <a:gd name="T5" fmla="*/ 0 h 6"/>
                    <a:gd name="T6" fmla="*/ 0 60000 65536"/>
                    <a:gd name="T7" fmla="*/ 0 60000 65536"/>
                    <a:gd name="T8" fmla="*/ 0 60000 65536"/>
                    <a:gd name="T9" fmla="*/ 0 w 1"/>
                    <a:gd name="T10" fmla="*/ 0 h 6"/>
                    <a:gd name="T11" fmla="*/ 1 w 1"/>
                    <a:gd name="T12" fmla="*/ 6 h 6"/>
                  </a:gdLst>
                  <a:ahLst/>
                  <a:cxnLst>
                    <a:cxn ang="T6">
                      <a:pos x="T0" y="T1"/>
                    </a:cxn>
                    <a:cxn ang="T7">
                      <a:pos x="T2" y="T3"/>
                    </a:cxn>
                    <a:cxn ang="T8">
                      <a:pos x="T4" y="T5"/>
                    </a:cxn>
                  </a:cxnLst>
                  <a:rect l="T9" t="T10" r="T11" b="T12"/>
                  <a:pathLst>
                    <a:path w="1" h="6">
                      <a:moveTo>
                        <a:pt x="0" y="6"/>
                      </a:moveTo>
                      <a:lnTo>
                        <a:pt x="0" y="6"/>
                      </a:ln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9142" name="Freeform 266"/>
                <p:cNvSpPr>
                  <a:spLocks/>
                </p:cNvSpPr>
                <p:nvPr/>
              </p:nvSpPr>
              <p:spPr bwMode="auto">
                <a:xfrm>
                  <a:off x="4995" y="3786"/>
                  <a:ext cx="1" cy="6"/>
                </a:xfrm>
                <a:custGeom>
                  <a:avLst/>
                  <a:gdLst>
                    <a:gd name="T0" fmla="*/ 0 w 1"/>
                    <a:gd name="T1" fmla="*/ 6 h 6"/>
                    <a:gd name="T2" fmla="*/ 0 w 1"/>
                    <a:gd name="T3" fmla="*/ 6 h 6"/>
                    <a:gd name="T4" fmla="*/ 0 w 1"/>
                    <a:gd name="T5" fmla="*/ 0 h 6"/>
                    <a:gd name="T6" fmla="*/ 0 60000 65536"/>
                    <a:gd name="T7" fmla="*/ 0 60000 65536"/>
                    <a:gd name="T8" fmla="*/ 0 60000 65536"/>
                    <a:gd name="T9" fmla="*/ 0 w 1"/>
                    <a:gd name="T10" fmla="*/ 0 h 6"/>
                    <a:gd name="T11" fmla="*/ 1 w 1"/>
                    <a:gd name="T12" fmla="*/ 6 h 6"/>
                  </a:gdLst>
                  <a:ahLst/>
                  <a:cxnLst>
                    <a:cxn ang="T6">
                      <a:pos x="T0" y="T1"/>
                    </a:cxn>
                    <a:cxn ang="T7">
                      <a:pos x="T2" y="T3"/>
                    </a:cxn>
                    <a:cxn ang="T8">
                      <a:pos x="T4" y="T5"/>
                    </a:cxn>
                  </a:cxnLst>
                  <a:rect l="T9" t="T10" r="T11" b="T12"/>
                  <a:pathLst>
                    <a:path w="1" h="6">
                      <a:moveTo>
                        <a:pt x="0" y="6"/>
                      </a:moveTo>
                      <a:lnTo>
                        <a:pt x="0" y="6"/>
                      </a:ln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9143" name="Freeform 267"/>
                <p:cNvSpPr>
                  <a:spLocks/>
                </p:cNvSpPr>
                <p:nvPr/>
              </p:nvSpPr>
              <p:spPr bwMode="auto">
                <a:xfrm>
                  <a:off x="4995" y="3786"/>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9144" name="Freeform 268"/>
                <p:cNvSpPr>
                  <a:spLocks/>
                </p:cNvSpPr>
                <p:nvPr/>
              </p:nvSpPr>
              <p:spPr bwMode="auto">
                <a:xfrm>
                  <a:off x="4995" y="3780"/>
                  <a:ext cx="1" cy="6"/>
                </a:xfrm>
                <a:custGeom>
                  <a:avLst/>
                  <a:gdLst>
                    <a:gd name="T0" fmla="*/ 0 w 1"/>
                    <a:gd name="T1" fmla="*/ 6 h 6"/>
                    <a:gd name="T2" fmla="*/ 0 w 1"/>
                    <a:gd name="T3" fmla="*/ 6 h 6"/>
                    <a:gd name="T4" fmla="*/ 0 w 1"/>
                    <a:gd name="T5" fmla="*/ 0 h 6"/>
                    <a:gd name="T6" fmla="*/ 0 60000 65536"/>
                    <a:gd name="T7" fmla="*/ 0 60000 65536"/>
                    <a:gd name="T8" fmla="*/ 0 60000 65536"/>
                    <a:gd name="T9" fmla="*/ 0 w 1"/>
                    <a:gd name="T10" fmla="*/ 0 h 6"/>
                    <a:gd name="T11" fmla="*/ 1 w 1"/>
                    <a:gd name="T12" fmla="*/ 6 h 6"/>
                  </a:gdLst>
                  <a:ahLst/>
                  <a:cxnLst>
                    <a:cxn ang="T6">
                      <a:pos x="T0" y="T1"/>
                    </a:cxn>
                    <a:cxn ang="T7">
                      <a:pos x="T2" y="T3"/>
                    </a:cxn>
                    <a:cxn ang="T8">
                      <a:pos x="T4" y="T5"/>
                    </a:cxn>
                  </a:cxnLst>
                  <a:rect l="T9" t="T10" r="T11" b="T12"/>
                  <a:pathLst>
                    <a:path w="1" h="6">
                      <a:moveTo>
                        <a:pt x="0" y="6"/>
                      </a:moveTo>
                      <a:lnTo>
                        <a:pt x="0" y="6"/>
                      </a:ln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9145" name="Freeform 269"/>
                <p:cNvSpPr>
                  <a:spLocks/>
                </p:cNvSpPr>
                <p:nvPr/>
              </p:nvSpPr>
              <p:spPr bwMode="auto">
                <a:xfrm>
                  <a:off x="4995" y="3780"/>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9146" name="Freeform 270"/>
                <p:cNvSpPr>
                  <a:spLocks/>
                </p:cNvSpPr>
                <p:nvPr/>
              </p:nvSpPr>
              <p:spPr bwMode="auto">
                <a:xfrm>
                  <a:off x="4995" y="3773"/>
                  <a:ext cx="1" cy="7"/>
                </a:xfrm>
                <a:custGeom>
                  <a:avLst/>
                  <a:gdLst>
                    <a:gd name="T0" fmla="*/ 0 w 1"/>
                    <a:gd name="T1" fmla="*/ 7 h 7"/>
                    <a:gd name="T2" fmla="*/ 0 w 1"/>
                    <a:gd name="T3" fmla="*/ 7 h 7"/>
                    <a:gd name="T4" fmla="*/ 0 w 1"/>
                    <a:gd name="T5" fmla="*/ 0 h 7"/>
                    <a:gd name="T6" fmla="*/ 0 60000 65536"/>
                    <a:gd name="T7" fmla="*/ 0 60000 65536"/>
                    <a:gd name="T8" fmla="*/ 0 60000 65536"/>
                    <a:gd name="T9" fmla="*/ 0 w 1"/>
                    <a:gd name="T10" fmla="*/ 0 h 7"/>
                    <a:gd name="T11" fmla="*/ 1 w 1"/>
                    <a:gd name="T12" fmla="*/ 7 h 7"/>
                  </a:gdLst>
                  <a:ahLst/>
                  <a:cxnLst>
                    <a:cxn ang="T6">
                      <a:pos x="T0" y="T1"/>
                    </a:cxn>
                    <a:cxn ang="T7">
                      <a:pos x="T2" y="T3"/>
                    </a:cxn>
                    <a:cxn ang="T8">
                      <a:pos x="T4" y="T5"/>
                    </a:cxn>
                  </a:cxnLst>
                  <a:rect l="T9" t="T10" r="T11" b="T12"/>
                  <a:pathLst>
                    <a:path w="1" h="7">
                      <a:moveTo>
                        <a:pt x="0" y="7"/>
                      </a:moveTo>
                      <a:lnTo>
                        <a:pt x="0" y="7"/>
                      </a:ln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9147" name="Freeform 271"/>
                <p:cNvSpPr>
                  <a:spLocks/>
                </p:cNvSpPr>
                <p:nvPr/>
              </p:nvSpPr>
              <p:spPr bwMode="auto">
                <a:xfrm>
                  <a:off x="4995" y="3767"/>
                  <a:ext cx="1" cy="6"/>
                </a:xfrm>
                <a:custGeom>
                  <a:avLst/>
                  <a:gdLst>
                    <a:gd name="T0" fmla="*/ 0 w 1"/>
                    <a:gd name="T1" fmla="*/ 6 h 6"/>
                    <a:gd name="T2" fmla="*/ 0 w 1"/>
                    <a:gd name="T3" fmla="*/ 6 h 6"/>
                    <a:gd name="T4" fmla="*/ 0 w 1"/>
                    <a:gd name="T5" fmla="*/ 0 h 6"/>
                    <a:gd name="T6" fmla="*/ 0 60000 65536"/>
                    <a:gd name="T7" fmla="*/ 0 60000 65536"/>
                    <a:gd name="T8" fmla="*/ 0 60000 65536"/>
                    <a:gd name="T9" fmla="*/ 0 w 1"/>
                    <a:gd name="T10" fmla="*/ 0 h 6"/>
                    <a:gd name="T11" fmla="*/ 1 w 1"/>
                    <a:gd name="T12" fmla="*/ 6 h 6"/>
                  </a:gdLst>
                  <a:ahLst/>
                  <a:cxnLst>
                    <a:cxn ang="T6">
                      <a:pos x="T0" y="T1"/>
                    </a:cxn>
                    <a:cxn ang="T7">
                      <a:pos x="T2" y="T3"/>
                    </a:cxn>
                    <a:cxn ang="T8">
                      <a:pos x="T4" y="T5"/>
                    </a:cxn>
                  </a:cxnLst>
                  <a:rect l="T9" t="T10" r="T11" b="T12"/>
                  <a:pathLst>
                    <a:path w="1" h="6">
                      <a:moveTo>
                        <a:pt x="0" y="6"/>
                      </a:moveTo>
                      <a:lnTo>
                        <a:pt x="0" y="6"/>
                      </a:ln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9148" name="Freeform 272"/>
                <p:cNvSpPr>
                  <a:spLocks/>
                </p:cNvSpPr>
                <p:nvPr/>
              </p:nvSpPr>
              <p:spPr bwMode="auto">
                <a:xfrm>
                  <a:off x="4995" y="3767"/>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9149" name="Freeform 273"/>
                <p:cNvSpPr>
                  <a:spLocks/>
                </p:cNvSpPr>
                <p:nvPr/>
              </p:nvSpPr>
              <p:spPr bwMode="auto">
                <a:xfrm>
                  <a:off x="4995" y="3761"/>
                  <a:ext cx="1" cy="6"/>
                </a:xfrm>
                <a:custGeom>
                  <a:avLst/>
                  <a:gdLst>
                    <a:gd name="T0" fmla="*/ 0 w 1"/>
                    <a:gd name="T1" fmla="*/ 6 h 6"/>
                    <a:gd name="T2" fmla="*/ 0 w 1"/>
                    <a:gd name="T3" fmla="*/ 6 h 6"/>
                    <a:gd name="T4" fmla="*/ 0 w 1"/>
                    <a:gd name="T5" fmla="*/ 0 h 6"/>
                    <a:gd name="T6" fmla="*/ 0 60000 65536"/>
                    <a:gd name="T7" fmla="*/ 0 60000 65536"/>
                    <a:gd name="T8" fmla="*/ 0 60000 65536"/>
                    <a:gd name="T9" fmla="*/ 0 w 1"/>
                    <a:gd name="T10" fmla="*/ 0 h 6"/>
                    <a:gd name="T11" fmla="*/ 1 w 1"/>
                    <a:gd name="T12" fmla="*/ 6 h 6"/>
                  </a:gdLst>
                  <a:ahLst/>
                  <a:cxnLst>
                    <a:cxn ang="T6">
                      <a:pos x="T0" y="T1"/>
                    </a:cxn>
                    <a:cxn ang="T7">
                      <a:pos x="T2" y="T3"/>
                    </a:cxn>
                    <a:cxn ang="T8">
                      <a:pos x="T4" y="T5"/>
                    </a:cxn>
                  </a:cxnLst>
                  <a:rect l="T9" t="T10" r="T11" b="T12"/>
                  <a:pathLst>
                    <a:path w="1" h="6">
                      <a:moveTo>
                        <a:pt x="0" y="6"/>
                      </a:moveTo>
                      <a:lnTo>
                        <a:pt x="0" y="6"/>
                      </a:ln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9150" name="Freeform 274"/>
                <p:cNvSpPr>
                  <a:spLocks/>
                </p:cNvSpPr>
                <p:nvPr/>
              </p:nvSpPr>
              <p:spPr bwMode="auto">
                <a:xfrm>
                  <a:off x="4995" y="3761"/>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9151" name="Freeform 275"/>
                <p:cNvSpPr>
                  <a:spLocks/>
                </p:cNvSpPr>
                <p:nvPr/>
              </p:nvSpPr>
              <p:spPr bwMode="auto">
                <a:xfrm>
                  <a:off x="4995" y="3755"/>
                  <a:ext cx="1" cy="6"/>
                </a:xfrm>
                <a:custGeom>
                  <a:avLst/>
                  <a:gdLst>
                    <a:gd name="T0" fmla="*/ 0 w 1"/>
                    <a:gd name="T1" fmla="*/ 6 h 6"/>
                    <a:gd name="T2" fmla="*/ 0 w 1"/>
                    <a:gd name="T3" fmla="*/ 6 h 6"/>
                    <a:gd name="T4" fmla="*/ 0 w 1"/>
                    <a:gd name="T5" fmla="*/ 0 h 6"/>
                    <a:gd name="T6" fmla="*/ 0 60000 65536"/>
                    <a:gd name="T7" fmla="*/ 0 60000 65536"/>
                    <a:gd name="T8" fmla="*/ 0 60000 65536"/>
                    <a:gd name="T9" fmla="*/ 0 w 1"/>
                    <a:gd name="T10" fmla="*/ 0 h 6"/>
                    <a:gd name="T11" fmla="*/ 1 w 1"/>
                    <a:gd name="T12" fmla="*/ 6 h 6"/>
                  </a:gdLst>
                  <a:ahLst/>
                  <a:cxnLst>
                    <a:cxn ang="T6">
                      <a:pos x="T0" y="T1"/>
                    </a:cxn>
                    <a:cxn ang="T7">
                      <a:pos x="T2" y="T3"/>
                    </a:cxn>
                    <a:cxn ang="T8">
                      <a:pos x="T4" y="T5"/>
                    </a:cxn>
                  </a:cxnLst>
                  <a:rect l="T9" t="T10" r="T11" b="T12"/>
                  <a:pathLst>
                    <a:path w="1" h="6">
                      <a:moveTo>
                        <a:pt x="0" y="6"/>
                      </a:moveTo>
                      <a:lnTo>
                        <a:pt x="0" y="6"/>
                      </a:ln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9152" name="Freeform 276"/>
                <p:cNvSpPr>
                  <a:spLocks/>
                </p:cNvSpPr>
                <p:nvPr/>
              </p:nvSpPr>
              <p:spPr bwMode="auto">
                <a:xfrm>
                  <a:off x="4995" y="3748"/>
                  <a:ext cx="1" cy="7"/>
                </a:xfrm>
                <a:custGeom>
                  <a:avLst/>
                  <a:gdLst>
                    <a:gd name="T0" fmla="*/ 0 w 1"/>
                    <a:gd name="T1" fmla="*/ 7 h 7"/>
                    <a:gd name="T2" fmla="*/ 0 w 1"/>
                    <a:gd name="T3" fmla="*/ 7 h 7"/>
                    <a:gd name="T4" fmla="*/ 0 w 1"/>
                    <a:gd name="T5" fmla="*/ 0 h 7"/>
                    <a:gd name="T6" fmla="*/ 0 60000 65536"/>
                    <a:gd name="T7" fmla="*/ 0 60000 65536"/>
                    <a:gd name="T8" fmla="*/ 0 60000 65536"/>
                    <a:gd name="T9" fmla="*/ 0 w 1"/>
                    <a:gd name="T10" fmla="*/ 0 h 7"/>
                    <a:gd name="T11" fmla="*/ 1 w 1"/>
                    <a:gd name="T12" fmla="*/ 7 h 7"/>
                  </a:gdLst>
                  <a:ahLst/>
                  <a:cxnLst>
                    <a:cxn ang="T6">
                      <a:pos x="T0" y="T1"/>
                    </a:cxn>
                    <a:cxn ang="T7">
                      <a:pos x="T2" y="T3"/>
                    </a:cxn>
                    <a:cxn ang="T8">
                      <a:pos x="T4" y="T5"/>
                    </a:cxn>
                  </a:cxnLst>
                  <a:rect l="T9" t="T10" r="T11" b="T12"/>
                  <a:pathLst>
                    <a:path w="1" h="7">
                      <a:moveTo>
                        <a:pt x="0" y="7"/>
                      </a:moveTo>
                      <a:lnTo>
                        <a:pt x="0" y="7"/>
                      </a:ln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9153" name="Freeform 277"/>
                <p:cNvSpPr>
                  <a:spLocks/>
                </p:cNvSpPr>
                <p:nvPr/>
              </p:nvSpPr>
              <p:spPr bwMode="auto">
                <a:xfrm>
                  <a:off x="4995" y="3748"/>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9154" name="Freeform 278"/>
                <p:cNvSpPr>
                  <a:spLocks/>
                </p:cNvSpPr>
                <p:nvPr/>
              </p:nvSpPr>
              <p:spPr bwMode="auto">
                <a:xfrm>
                  <a:off x="4995" y="3742"/>
                  <a:ext cx="1" cy="6"/>
                </a:xfrm>
                <a:custGeom>
                  <a:avLst/>
                  <a:gdLst>
                    <a:gd name="T0" fmla="*/ 0 w 1"/>
                    <a:gd name="T1" fmla="*/ 6 h 6"/>
                    <a:gd name="T2" fmla="*/ 0 w 1"/>
                    <a:gd name="T3" fmla="*/ 6 h 6"/>
                    <a:gd name="T4" fmla="*/ 0 w 1"/>
                    <a:gd name="T5" fmla="*/ 0 h 6"/>
                    <a:gd name="T6" fmla="*/ 0 60000 65536"/>
                    <a:gd name="T7" fmla="*/ 0 60000 65536"/>
                    <a:gd name="T8" fmla="*/ 0 60000 65536"/>
                    <a:gd name="T9" fmla="*/ 0 w 1"/>
                    <a:gd name="T10" fmla="*/ 0 h 6"/>
                    <a:gd name="T11" fmla="*/ 1 w 1"/>
                    <a:gd name="T12" fmla="*/ 6 h 6"/>
                  </a:gdLst>
                  <a:ahLst/>
                  <a:cxnLst>
                    <a:cxn ang="T6">
                      <a:pos x="T0" y="T1"/>
                    </a:cxn>
                    <a:cxn ang="T7">
                      <a:pos x="T2" y="T3"/>
                    </a:cxn>
                    <a:cxn ang="T8">
                      <a:pos x="T4" y="T5"/>
                    </a:cxn>
                  </a:cxnLst>
                  <a:rect l="T9" t="T10" r="T11" b="T12"/>
                  <a:pathLst>
                    <a:path w="1" h="6">
                      <a:moveTo>
                        <a:pt x="0" y="6"/>
                      </a:moveTo>
                      <a:lnTo>
                        <a:pt x="0" y="6"/>
                      </a:ln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9155" name="Freeform 279"/>
                <p:cNvSpPr>
                  <a:spLocks/>
                </p:cNvSpPr>
                <p:nvPr/>
              </p:nvSpPr>
              <p:spPr bwMode="auto">
                <a:xfrm>
                  <a:off x="4995" y="3742"/>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9156" name="Freeform 280"/>
                <p:cNvSpPr>
                  <a:spLocks/>
                </p:cNvSpPr>
                <p:nvPr/>
              </p:nvSpPr>
              <p:spPr bwMode="auto">
                <a:xfrm>
                  <a:off x="4995" y="3736"/>
                  <a:ext cx="1" cy="6"/>
                </a:xfrm>
                <a:custGeom>
                  <a:avLst/>
                  <a:gdLst>
                    <a:gd name="T0" fmla="*/ 0 w 1"/>
                    <a:gd name="T1" fmla="*/ 6 h 6"/>
                    <a:gd name="T2" fmla="*/ 0 w 1"/>
                    <a:gd name="T3" fmla="*/ 6 h 6"/>
                    <a:gd name="T4" fmla="*/ 0 w 1"/>
                    <a:gd name="T5" fmla="*/ 0 h 6"/>
                    <a:gd name="T6" fmla="*/ 0 60000 65536"/>
                    <a:gd name="T7" fmla="*/ 0 60000 65536"/>
                    <a:gd name="T8" fmla="*/ 0 60000 65536"/>
                    <a:gd name="T9" fmla="*/ 0 w 1"/>
                    <a:gd name="T10" fmla="*/ 0 h 6"/>
                    <a:gd name="T11" fmla="*/ 1 w 1"/>
                    <a:gd name="T12" fmla="*/ 6 h 6"/>
                  </a:gdLst>
                  <a:ahLst/>
                  <a:cxnLst>
                    <a:cxn ang="T6">
                      <a:pos x="T0" y="T1"/>
                    </a:cxn>
                    <a:cxn ang="T7">
                      <a:pos x="T2" y="T3"/>
                    </a:cxn>
                    <a:cxn ang="T8">
                      <a:pos x="T4" y="T5"/>
                    </a:cxn>
                  </a:cxnLst>
                  <a:rect l="T9" t="T10" r="T11" b="T12"/>
                  <a:pathLst>
                    <a:path w="1" h="6">
                      <a:moveTo>
                        <a:pt x="0" y="6"/>
                      </a:moveTo>
                      <a:lnTo>
                        <a:pt x="0" y="6"/>
                      </a:ln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9157" name="Freeform 281"/>
                <p:cNvSpPr>
                  <a:spLocks/>
                </p:cNvSpPr>
                <p:nvPr/>
              </p:nvSpPr>
              <p:spPr bwMode="auto">
                <a:xfrm>
                  <a:off x="4995" y="3730"/>
                  <a:ext cx="1" cy="6"/>
                </a:xfrm>
                <a:custGeom>
                  <a:avLst/>
                  <a:gdLst>
                    <a:gd name="T0" fmla="*/ 0 w 1"/>
                    <a:gd name="T1" fmla="*/ 6 h 6"/>
                    <a:gd name="T2" fmla="*/ 0 w 1"/>
                    <a:gd name="T3" fmla="*/ 6 h 6"/>
                    <a:gd name="T4" fmla="*/ 0 w 1"/>
                    <a:gd name="T5" fmla="*/ 0 h 6"/>
                    <a:gd name="T6" fmla="*/ 0 60000 65536"/>
                    <a:gd name="T7" fmla="*/ 0 60000 65536"/>
                    <a:gd name="T8" fmla="*/ 0 60000 65536"/>
                    <a:gd name="T9" fmla="*/ 0 w 1"/>
                    <a:gd name="T10" fmla="*/ 0 h 6"/>
                    <a:gd name="T11" fmla="*/ 1 w 1"/>
                    <a:gd name="T12" fmla="*/ 6 h 6"/>
                  </a:gdLst>
                  <a:ahLst/>
                  <a:cxnLst>
                    <a:cxn ang="T6">
                      <a:pos x="T0" y="T1"/>
                    </a:cxn>
                    <a:cxn ang="T7">
                      <a:pos x="T2" y="T3"/>
                    </a:cxn>
                    <a:cxn ang="T8">
                      <a:pos x="T4" y="T5"/>
                    </a:cxn>
                  </a:cxnLst>
                  <a:rect l="T9" t="T10" r="T11" b="T12"/>
                  <a:pathLst>
                    <a:path w="1" h="6">
                      <a:moveTo>
                        <a:pt x="0" y="6"/>
                      </a:moveTo>
                      <a:lnTo>
                        <a:pt x="0" y="6"/>
                      </a:ln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9158" name="Freeform 282"/>
                <p:cNvSpPr>
                  <a:spLocks/>
                </p:cNvSpPr>
                <p:nvPr/>
              </p:nvSpPr>
              <p:spPr bwMode="auto">
                <a:xfrm>
                  <a:off x="4995" y="3730"/>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9159" name="Freeform 283"/>
                <p:cNvSpPr>
                  <a:spLocks/>
                </p:cNvSpPr>
                <p:nvPr/>
              </p:nvSpPr>
              <p:spPr bwMode="auto">
                <a:xfrm>
                  <a:off x="4995" y="3724"/>
                  <a:ext cx="1" cy="6"/>
                </a:xfrm>
                <a:custGeom>
                  <a:avLst/>
                  <a:gdLst>
                    <a:gd name="T0" fmla="*/ 0 w 1"/>
                    <a:gd name="T1" fmla="*/ 6 h 6"/>
                    <a:gd name="T2" fmla="*/ 0 w 1"/>
                    <a:gd name="T3" fmla="*/ 6 h 6"/>
                    <a:gd name="T4" fmla="*/ 0 w 1"/>
                    <a:gd name="T5" fmla="*/ 0 h 6"/>
                    <a:gd name="T6" fmla="*/ 0 60000 65536"/>
                    <a:gd name="T7" fmla="*/ 0 60000 65536"/>
                    <a:gd name="T8" fmla="*/ 0 60000 65536"/>
                    <a:gd name="T9" fmla="*/ 0 w 1"/>
                    <a:gd name="T10" fmla="*/ 0 h 6"/>
                    <a:gd name="T11" fmla="*/ 1 w 1"/>
                    <a:gd name="T12" fmla="*/ 6 h 6"/>
                  </a:gdLst>
                  <a:ahLst/>
                  <a:cxnLst>
                    <a:cxn ang="T6">
                      <a:pos x="T0" y="T1"/>
                    </a:cxn>
                    <a:cxn ang="T7">
                      <a:pos x="T2" y="T3"/>
                    </a:cxn>
                    <a:cxn ang="T8">
                      <a:pos x="T4" y="T5"/>
                    </a:cxn>
                  </a:cxnLst>
                  <a:rect l="T9" t="T10" r="T11" b="T12"/>
                  <a:pathLst>
                    <a:path w="1" h="6">
                      <a:moveTo>
                        <a:pt x="0" y="6"/>
                      </a:moveTo>
                      <a:lnTo>
                        <a:pt x="0" y="6"/>
                      </a:ln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9160" name="Freeform 284"/>
                <p:cNvSpPr>
                  <a:spLocks/>
                </p:cNvSpPr>
                <p:nvPr/>
              </p:nvSpPr>
              <p:spPr bwMode="auto">
                <a:xfrm>
                  <a:off x="4995" y="3724"/>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9161" name="Freeform 285"/>
                <p:cNvSpPr>
                  <a:spLocks/>
                </p:cNvSpPr>
                <p:nvPr/>
              </p:nvSpPr>
              <p:spPr bwMode="auto">
                <a:xfrm>
                  <a:off x="4995" y="3717"/>
                  <a:ext cx="1" cy="7"/>
                </a:xfrm>
                <a:custGeom>
                  <a:avLst/>
                  <a:gdLst>
                    <a:gd name="T0" fmla="*/ 0 w 1"/>
                    <a:gd name="T1" fmla="*/ 7 h 7"/>
                    <a:gd name="T2" fmla="*/ 0 w 1"/>
                    <a:gd name="T3" fmla="*/ 7 h 7"/>
                    <a:gd name="T4" fmla="*/ 0 w 1"/>
                    <a:gd name="T5" fmla="*/ 0 h 7"/>
                    <a:gd name="T6" fmla="*/ 0 60000 65536"/>
                    <a:gd name="T7" fmla="*/ 0 60000 65536"/>
                    <a:gd name="T8" fmla="*/ 0 60000 65536"/>
                    <a:gd name="T9" fmla="*/ 0 w 1"/>
                    <a:gd name="T10" fmla="*/ 0 h 7"/>
                    <a:gd name="T11" fmla="*/ 1 w 1"/>
                    <a:gd name="T12" fmla="*/ 7 h 7"/>
                  </a:gdLst>
                  <a:ahLst/>
                  <a:cxnLst>
                    <a:cxn ang="T6">
                      <a:pos x="T0" y="T1"/>
                    </a:cxn>
                    <a:cxn ang="T7">
                      <a:pos x="T2" y="T3"/>
                    </a:cxn>
                    <a:cxn ang="T8">
                      <a:pos x="T4" y="T5"/>
                    </a:cxn>
                  </a:cxnLst>
                  <a:rect l="T9" t="T10" r="T11" b="T12"/>
                  <a:pathLst>
                    <a:path w="1" h="7">
                      <a:moveTo>
                        <a:pt x="0" y="7"/>
                      </a:moveTo>
                      <a:lnTo>
                        <a:pt x="0" y="7"/>
                      </a:ln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9162" name="Freeform 286"/>
                <p:cNvSpPr>
                  <a:spLocks/>
                </p:cNvSpPr>
                <p:nvPr/>
              </p:nvSpPr>
              <p:spPr bwMode="auto">
                <a:xfrm>
                  <a:off x="4995" y="3711"/>
                  <a:ext cx="1" cy="6"/>
                </a:xfrm>
                <a:custGeom>
                  <a:avLst/>
                  <a:gdLst>
                    <a:gd name="T0" fmla="*/ 0 w 1"/>
                    <a:gd name="T1" fmla="*/ 6 h 6"/>
                    <a:gd name="T2" fmla="*/ 0 w 1"/>
                    <a:gd name="T3" fmla="*/ 6 h 6"/>
                    <a:gd name="T4" fmla="*/ 0 w 1"/>
                    <a:gd name="T5" fmla="*/ 0 h 6"/>
                    <a:gd name="T6" fmla="*/ 0 60000 65536"/>
                    <a:gd name="T7" fmla="*/ 0 60000 65536"/>
                    <a:gd name="T8" fmla="*/ 0 60000 65536"/>
                    <a:gd name="T9" fmla="*/ 0 w 1"/>
                    <a:gd name="T10" fmla="*/ 0 h 6"/>
                    <a:gd name="T11" fmla="*/ 1 w 1"/>
                    <a:gd name="T12" fmla="*/ 6 h 6"/>
                  </a:gdLst>
                  <a:ahLst/>
                  <a:cxnLst>
                    <a:cxn ang="T6">
                      <a:pos x="T0" y="T1"/>
                    </a:cxn>
                    <a:cxn ang="T7">
                      <a:pos x="T2" y="T3"/>
                    </a:cxn>
                    <a:cxn ang="T8">
                      <a:pos x="T4" y="T5"/>
                    </a:cxn>
                  </a:cxnLst>
                  <a:rect l="T9" t="T10" r="T11" b="T12"/>
                  <a:pathLst>
                    <a:path w="1" h="6">
                      <a:moveTo>
                        <a:pt x="0" y="6"/>
                      </a:moveTo>
                      <a:lnTo>
                        <a:pt x="0" y="6"/>
                      </a:ln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9163" name="Freeform 287"/>
                <p:cNvSpPr>
                  <a:spLocks/>
                </p:cNvSpPr>
                <p:nvPr/>
              </p:nvSpPr>
              <p:spPr bwMode="auto">
                <a:xfrm>
                  <a:off x="4995" y="3711"/>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9164" name="Freeform 288"/>
                <p:cNvSpPr>
                  <a:spLocks/>
                </p:cNvSpPr>
                <p:nvPr/>
              </p:nvSpPr>
              <p:spPr bwMode="auto">
                <a:xfrm>
                  <a:off x="4995" y="3705"/>
                  <a:ext cx="1" cy="6"/>
                </a:xfrm>
                <a:custGeom>
                  <a:avLst/>
                  <a:gdLst>
                    <a:gd name="T0" fmla="*/ 0 w 1"/>
                    <a:gd name="T1" fmla="*/ 6 h 6"/>
                    <a:gd name="T2" fmla="*/ 0 w 1"/>
                    <a:gd name="T3" fmla="*/ 6 h 6"/>
                    <a:gd name="T4" fmla="*/ 0 w 1"/>
                    <a:gd name="T5" fmla="*/ 0 h 6"/>
                    <a:gd name="T6" fmla="*/ 0 60000 65536"/>
                    <a:gd name="T7" fmla="*/ 0 60000 65536"/>
                    <a:gd name="T8" fmla="*/ 0 60000 65536"/>
                    <a:gd name="T9" fmla="*/ 0 w 1"/>
                    <a:gd name="T10" fmla="*/ 0 h 6"/>
                    <a:gd name="T11" fmla="*/ 1 w 1"/>
                    <a:gd name="T12" fmla="*/ 6 h 6"/>
                  </a:gdLst>
                  <a:ahLst/>
                  <a:cxnLst>
                    <a:cxn ang="T6">
                      <a:pos x="T0" y="T1"/>
                    </a:cxn>
                    <a:cxn ang="T7">
                      <a:pos x="T2" y="T3"/>
                    </a:cxn>
                    <a:cxn ang="T8">
                      <a:pos x="T4" y="T5"/>
                    </a:cxn>
                  </a:cxnLst>
                  <a:rect l="T9" t="T10" r="T11" b="T12"/>
                  <a:pathLst>
                    <a:path w="1" h="6">
                      <a:moveTo>
                        <a:pt x="0" y="6"/>
                      </a:moveTo>
                      <a:lnTo>
                        <a:pt x="0" y="6"/>
                      </a:ln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9165" name="Freeform 289"/>
                <p:cNvSpPr>
                  <a:spLocks/>
                </p:cNvSpPr>
                <p:nvPr/>
              </p:nvSpPr>
              <p:spPr bwMode="auto">
                <a:xfrm>
                  <a:off x="4995" y="3705"/>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9166" name="Freeform 290"/>
                <p:cNvSpPr>
                  <a:spLocks/>
                </p:cNvSpPr>
                <p:nvPr/>
              </p:nvSpPr>
              <p:spPr bwMode="auto">
                <a:xfrm>
                  <a:off x="4995" y="3699"/>
                  <a:ext cx="1" cy="6"/>
                </a:xfrm>
                <a:custGeom>
                  <a:avLst/>
                  <a:gdLst>
                    <a:gd name="T0" fmla="*/ 0 w 1"/>
                    <a:gd name="T1" fmla="*/ 6 h 6"/>
                    <a:gd name="T2" fmla="*/ 0 w 1"/>
                    <a:gd name="T3" fmla="*/ 6 h 6"/>
                    <a:gd name="T4" fmla="*/ 0 w 1"/>
                    <a:gd name="T5" fmla="*/ 0 h 6"/>
                    <a:gd name="T6" fmla="*/ 0 60000 65536"/>
                    <a:gd name="T7" fmla="*/ 0 60000 65536"/>
                    <a:gd name="T8" fmla="*/ 0 60000 65536"/>
                    <a:gd name="T9" fmla="*/ 0 w 1"/>
                    <a:gd name="T10" fmla="*/ 0 h 6"/>
                    <a:gd name="T11" fmla="*/ 1 w 1"/>
                    <a:gd name="T12" fmla="*/ 6 h 6"/>
                  </a:gdLst>
                  <a:ahLst/>
                  <a:cxnLst>
                    <a:cxn ang="T6">
                      <a:pos x="T0" y="T1"/>
                    </a:cxn>
                    <a:cxn ang="T7">
                      <a:pos x="T2" y="T3"/>
                    </a:cxn>
                    <a:cxn ang="T8">
                      <a:pos x="T4" y="T5"/>
                    </a:cxn>
                  </a:cxnLst>
                  <a:rect l="T9" t="T10" r="T11" b="T12"/>
                  <a:pathLst>
                    <a:path w="1" h="6">
                      <a:moveTo>
                        <a:pt x="0" y="6"/>
                      </a:moveTo>
                      <a:lnTo>
                        <a:pt x="0" y="6"/>
                      </a:ln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9167" name="Freeform 291"/>
                <p:cNvSpPr>
                  <a:spLocks/>
                </p:cNvSpPr>
                <p:nvPr/>
              </p:nvSpPr>
              <p:spPr bwMode="auto">
                <a:xfrm>
                  <a:off x="4995" y="3692"/>
                  <a:ext cx="1" cy="7"/>
                </a:xfrm>
                <a:custGeom>
                  <a:avLst/>
                  <a:gdLst>
                    <a:gd name="T0" fmla="*/ 0 w 1"/>
                    <a:gd name="T1" fmla="*/ 7 h 7"/>
                    <a:gd name="T2" fmla="*/ 0 w 1"/>
                    <a:gd name="T3" fmla="*/ 7 h 7"/>
                    <a:gd name="T4" fmla="*/ 0 w 1"/>
                    <a:gd name="T5" fmla="*/ 0 h 7"/>
                    <a:gd name="T6" fmla="*/ 0 60000 65536"/>
                    <a:gd name="T7" fmla="*/ 0 60000 65536"/>
                    <a:gd name="T8" fmla="*/ 0 60000 65536"/>
                    <a:gd name="T9" fmla="*/ 0 w 1"/>
                    <a:gd name="T10" fmla="*/ 0 h 7"/>
                    <a:gd name="T11" fmla="*/ 1 w 1"/>
                    <a:gd name="T12" fmla="*/ 7 h 7"/>
                  </a:gdLst>
                  <a:ahLst/>
                  <a:cxnLst>
                    <a:cxn ang="T6">
                      <a:pos x="T0" y="T1"/>
                    </a:cxn>
                    <a:cxn ang="T7">
                      <a:pos x="T2" y="T3"/>
                    </a:cxn>
                    <a:cxn ang="T8">
                      <a:pos x="T4" y="T5"/>
                    </a:cxn>
                  </a:cxnLst>
                  <a:rect l="T9" t="T10" r="T11" b="T12"/>
                  <a:pathLst>
                    <a:path w="1" h="7">
                      <a:moveTo>
                        <a:pt x="0" y="7"/>
                      </a:moveTo>
                      <a:lnTo>
                        <a:pt x="0" y="7"/>
                      </a:ln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9168" name="Freeform 292"/>
                <p:cNvSpPr>
                  <a:spLocks/>
                </p:cNvSpPr>
                <p:nvPr/>
              </p:nvSpPr>
              <p:spPr bwMode="auto">
                <a:xfrm>
                  <a:off x="4995" y="3692"/>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9169" name="Freeform 293"/>
                <p:cNvSpPr>
                  <a:spLocks/>
                </p:cNvSpPr>
                <p:nvPr/>
              </p:nvSpPr>
              <p:spPr bwMode="auto">
                <a:xfrm>
                  <a:off x="4995" y="3686"/>
                  <a:ext cx="1" cy="6"/>
                </a:xfrm>
                <a:custGeom>
                  <a:avLst/>
                  <a:gdLst>
                    <a:gd name="T0" fmla="*/ 0 w 1"/>
                    <a:gd name="T1" fmla="*/ 6 h 6"/>
                    <a:gd name="T2" fmla="*/ 0 w 1"/>
                    <a:gd name="T3" fmla="*/ 6 h 6"/>
                    <a:gd name="T4" fmla="*/ 0 w 1"/>
                    <a:gd name="T5" fmla="*/ 0 h 6"/>
                    <a:gd name="T6" fmla="*/ 0 60000 65536"/>
                    <a:gd name="T7" fmla="*/ 0 60000 65536"/>
                    <a:gd name="T8" fmla="*/ 0 60000 65536"/>
                    <a:gd name="T9" fmla="*/ 0 w 1"/>
                    <a:gd name="T10" fmla="*/ 0 h 6"/>
                    <a:gd name="T11" fmla="*/ 1 w 1"/>
                    <a:gd name="T12" fmla="*/ 6 h 6"/>
                  </a:gdLst>
                  <a:ahLst/>
                  <a:cxnLst>
                    <a:cxn ang="T6">
                      <a:pos x="T0" y="T1"/>
                    </a:cxn>
                    <a:cxn ang="T7">
                      <a:pos x="T2" y="T3"/>
                    </a:cxn>
                    <a:cxn ang="T8">
                      <a:pos x="T4" y="T5"/>
                    </a:cxn>
                  </a:cxnLst>
                  <a:rect l="T9" t="T10" r="T11" b="T12"/>
                  <a:pathLst>
                    <a:path w="1" h="6">
                      <a:moveTo>
                        <a:pt x="0" y="6"/>
                      </a:moveTo>
                      <a:lnTo>
                        <a:pt x="0" y="6"/>
                      </a:ln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9170" name="Freeform 294"/>
                <p:cNvSpPr>
                  <a:spLocks/>
                </p:cNvSpPr>
                <p:nvPr/>
              </p:nvSpPr>
              <p:spPr bwMode="auto">
                <a:xfrm>
                  <a:off x="4995" y="3686"/>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9171" name="Freeform 295"/>
                <p:cNvSpPr>
                  <a:spLocks/>
                </p:cNvSpPr>
                <p:nvPr/>
              </p:nvSpPr>
              <p:spPr bwMode="auto">
                <a:xfrm>
                  <a:off x="4995" y="3680"/>
                  <a:ext cx="1" cy="6"/>
                </a:xfrm>
                <a:custGeom>
                  <a:avLst/>
                  <a:gdLst>
                    <a:gd name="T0" fmla="*/ 0 w 1"/>
                    <a:gd name="T1" fmla="*/ 6 h 6"/>
                    <a:gd name="T2" fmla="*/ 0 w 1"/>
                    <a:gd name="T3" fmla="*/ 6 h 6"/>
                    <a:gd name="T4" fmla="*/ 0 w 1"/>
                    <a:gd name="T5" fmla="*/ 0 h 6"/>
                    <a:gd name="T6" fmla="*/ 0 60000 65536"/>
                    <a:gd name="T7" fmla="*/ 0 60000 65536"/>
                    <a:gd name="T8" fmla="*/ 0 60000 65536"/>
                    <a:gd name="T9" fmla="*/ 0 w 1"/>
                    <a:gd name="T10" fmla="*/ 0 h 6"/>
                    <a:gd name="T11" fmla="*/ 1 w 1"/>
                    <a:gd name="T12" fmla="*/ 6 h 6"/>
                  </a:gdLst>
                  <a:ahLst/>
                  <a:cxnLst>
                    <a:cxn ang="T6">
                      <a:pos x="T0" y="T1"/>
                    </a:cxn>
                    <a:cxn ang="T7">
                      <a:pos x="T2" y="T3"/>
                    </a:cxn>
                    <a:cxn ang="T8">
                      <a:pos x="T4" y="T5"/>
                    </a:cxn>
                  </a:cxnLst>
                  <a:rect l="T9" t="T10" r="T11" b="T12"/>
                  <a:pathLst>
                    <a:path w="1" h="6">
                      <a:moveTo>
                        <a:pt x="0" y="6"/>
                      </a:moveTo>
                      <a:lnTo>
                        <a:pt x="0" y="6"/>
                      </a:ln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9172" name="Freeform 296"/>
                <p:cNvSpPr>
                  <a:spLocks/>
                </p:cNvSpPr>
                <p:nvPr/>
              </p:nvSpPr>
              <p:spPr bwMode="auto">
                <a:xfrm>
                  <a:off x="4995" y="3674"/>
                  <a:ext cx="1" cy="6"/>
                </a:xfrm>
                <a:custGeom>
                  <a:avLst/>
                  <a:gdLst>
                    <a:gd name="T0" fmla="*/ 0 w 1"/>
                    <a:gd name="T1" fmla="*/ 6 h 6"/>
                    <a:gd name="T2" fmla="*/ 0 w 1"/>
                    <a:gd name="T3" fmla="*/ 6 h 6"/>
                    <a:gd name="T4" fmla="*/ 0 w 1"/>
                    <a:gd name="T5" fmla="*/ 0 h 6"/>
                    <a:gd name="T6" fmla="*/ 0 60000 65536"/>
                    <a:gd name="T7" fmla="*/ 0 60000 65536"/>
                    <a:gd name="T8" fmla="*/ 0 60000 65536"/>
                    <a:gd name="T9" fmla="*/ 0 w 1"/>
                    <a:gd name="T10" fmla="*/ 0 h 6"/>
                    <a:gd name="T11" fmla="*/ 1 w 1"/>
                    <a:gd name="T12" fmla="*/ 6 h 6"/>
                  </a:gdLst>
                  <a:ahLst/>
                  <a:cxnLst>
                    <a:cxn ang="T6">
                      <a:pos x="T0" y="T1"/>
                    </a:cxn>
                    <a:cxn ang="T7">
                      <a:pos x="T2" y="T3"/>
                    </a:cxn>
                    <a:cxn ang="T8">
                      <a:pos x="T4" y="T5"/>
                    </a:cxn>
                  </a:cxnLst>
                  <a:rect l="T9" t="T10" r="T11" b="T12"/>
                  <a:pathLst>
                    <a:path w="1" h="6">
                      <a:moveTo>
                        <a:pt x="0" y="6"/>
                      </a:moveTo>
                      <a:lnTo>
                        <a:pt x="0" y="6"/>
                      </a:ln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9173" name="Freeform 297"/>
                <p:cNvSpPr>
                  <a:spLocks/>
                </p:cNvSpPr>
                <p:nvPr/>
              </p:nvSpPr>
              <p:spPr bwMode="auto">
                <a:xfrm>
                  <a:off x="4995" y="3674"/>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9174" name="Freeform 298"/>
                <p:cNvSpPr>
                  <a:spLocks/>
                </p:cNvSpPr>
                <p:nvPr/>
              </p:nvSpPr>
              <p:spPr bwMode="auto">
                <a:xfrm>
                  <a:off x="4995" y="3667"/>
                  <a:ext cx="12" cy="7"/>
                </a:xfrm>
                <a:custGeom>
                  <a:avLst/>
                  <a:gdLst>
                    <a:gd name="T0" fmla="*/ 0 w 12"/>
                    <a:gd name="T1" fmla="*/ 7 h 7"/>
                    <a:gd name="T2" fmla="*/ 12 w 12"/>
                    <a:gd name="T3" fmla="*/ 7 h 7"/>
                    <a:gd name="T4" fmla="*/ 12 w 12"/>
                    <a:gd name="T5" fmla="*/ 0 h 7"/>
                    <a:gd name="T6" fmla="*/ 0 60000 65536"/>
                    <a:gd name="T7" fmla="*/ 0 60000 65536"/>
                    <a:gd name="T8" fmla="*/ 0 60000 65536"/>
                    <a:gd name="T9" fmla="*/ 0 w 12"/>
                    <a:gd name="T10" fmla="*/ 0 h 7"/>
                    <a:gd name="T11" fmla="*/ 12 w 12"/>
                    <a:gd name="T12" fmla="*/ 7 h 7"/>
                  </a:gdLst>
                  <a:ahLst/>
                  <a:cxnLst>
                    <a:cxn ang="T6">
                      <a:pos x="T0" y="T1"/>
                    </a:cxn>
                    <a:cxn ang="T7">
                      <a:pos x="T2" y="T3"/>
                    </a:cxn>
                    <a:cxn ang="T8">
                      <a:pos x="T4" y="T5"/>
                    </a:cxn>
                  </a:cxnLst>
                  <a:rect l="T9" t="T10" r="T11" b="T12"/>
                  <a:pathLst>
                    <a:path w="12" h="7">
                      <a:moveTo>
                        <a:pt x="0" y="7"/>
                      </a:moveTo>
                      <a:lnTo>
                        <a:pt x="12" y="7"/>
                      </a:lnTo>
                      <a:lnTo>
                        <a:pt x="12"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9175" name="Freeform 299"/>
                <p:cNvSpPr>
                  <a:spLocks/>
                </p:cNvSpPr>
                <p:nvPr/>
              </p:nvSpPr>
              <p:spPr bwMode="auto">
                <a:xfrm>
                  <a:off x="5007" y="3661"/>
                  <a:ext cx="1" cy="6"/>
                </a:xfrm>
                <a:custGeom>
                  <a:avLst/>
                  <a:gdLst>
                    <a:gd name="T0" fmla="*/ 0 w 1"/>
                    <a:gd name="T1" fmla="*/ 6 h 6"/>
                    <a:gd name="T2" fmla="*/ 0 w 1"/>
                    <a:gd name="T3" fmla="*/ 6 h 6"/>
                    <a:gd name="T4" fmla="*/ 0 w 1"/>
                    <a:gd name="T5" fmla="*/ 0 h 6"/>
                    <a:gd name="T6" fmla="*/ 0 60000 65536"/>
                    <a:gd name="T7" fmla="*/ 0 60000 65536"/>
                    <a:gd name="T8" fmla="*/ 0 60000 65536"/>
                    <a:gd name="T9" fmla="*/ 0 w 1"/>
                    <a:gd name="T10" fmla="*/ 0 h 6"/>
                    <a:gd name="T11" fmla="*/ 1 w 1"/>
                    <a:gd name="T12" fmla="*/ 6 h 6"/>
                  </a:gdLst>
                  <a:ahLst/>
                  <a:cxnLst>
                    <a:cxn ang="T6">
                      <a:pos x="T0" y="T1"/>
                    </a:cxn>
                    <a:cxn ang="T7">
                      <a:pos x="T2" y="T3"/>
                    </a:cxn>
                    <a:cxn ang="T8">
                      <a:pos x="T4" y="T5"/>
                    </a:cxn>
                  </a:cxnLst>
                  <a:rect l="T9" t="T10" r="T11" b="T12"/>
                  <a:pathLst>
                    <a:path w="1" h="6">
                      <a:moveTo>
                        <a:pt x="0" y="6"/>
                      </a:moveTo>
                      <a:lnTo>
                        <a:pt x="0" y="6"/>
                      </a:ln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9176" name="Freeform 300"/>
                <p:cNvSpPr>
                  <a:spLocks/>
                </p:cNvSpPr>
                <p:nvPr/>
              </p:nvSpPr>
              <p:spPr bwMode="auto">
                <a:xfrm>
                  <a:off x="5007" y="3661"/>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9177" name="Freeform 301"/>
                <p:cNvSpPr>
                  <a:spLocks/>
                </p:cNvSpPr>
                <p:nvPr/>
              </p:nvSpPr>
              <p:spPr bwMode="auto">
                <a:xfrm>
                  <a:off x="5007" y="3655"/>
                  <a:ext cx="1" cy="6"/>
                </a:xfrm>
                <a:custGeom>
                  <a:avLst/>
                  <a:gdLst>
                    <a:gd name="T0" fmla="*/ 0 w 1"/>
                    <a:gd name="T1" fmla="*/ 6 h 6"/>
                    <a:gd name="T2" fmla="*/ 0 w 1"/>
                    <a:gd name="T3" fmla="*/ 6 h 6"/>
                    <a:gd name="T4" fmla="*/ 0 w 1"/>
                    <a:gd name="T5" fmla="*/ 0 h 6"/>
                    <a:gd name="T6" fmla="*/ 0 60000 65536"/>
                    <a:gd name="T7" fmla="*/ 0 60000 65536"/>
                    <a:gd name="T8" fmla="*/ 0 60000 65536"/>
                    <a:gd name="T9" fmla="*/ 0 w 1"/>
                    <a:gd name="T10" fmla="*/ 0 h 6"/>
                    <a:gd name="T11" fmla="*/ 1 w 1"/>
                    <a:gd name="T12" fmla="*/ 6 h 6"/>
                  </a:gdLst>
                  <a:ahLst/>
                  <a:cxnLst>
                    <a:cxn ang="T6">
                      <a:pos x="T0" y="T1"/>
                    </a:cxn>
                    <a:cxn ang="T7">
                      <a:pos x="T2" y="T3"/>
                    </a:cxn>
                    <a:cxn ang="T8">
                      <a:pos x="T4" y="T5"/>
                    </a:cxn>
                  </a:cxnLst>
                  <a:rect l="T9" t="T10" r="T11" b="T12"/>
                  <a:pathLst>
                    <a:path w="1" h="6">
                      <a:moveTo>
                        <a:pt x="0" y="6"/>
                      </a:moveTo>
                      <a:lnTo>
                        <a:pt x="0" y="6"/>
                      </a:ln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9178" name="Freeform 302"/>
                <p:cNvSpPr>
                  <a:spLocks/>
                </p:cNvSpPr>
                <p:nvPr/>
              </p:nvSpPr>
              <p:spPr bwMode="auto">
                <a:xfrm>
                  <a:off x="5007" y="3655"/>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9179" name="Freeform 303"/>
                <p:cNvSpPr>
                  <a:spLocks/>
                </p:cNvSpPr>
                <p:nvPr/>
              </p:nvSpPr>
              <p:spPr bwMode="auto">
                <a:xfrm>
                  <a:off x="5007" y="3649"/>
                  <a:ext cx="1" cy="6"/>
                </a:xfrm>
                <a:custGeom>
                  <a:avLst/>
                  <a:gdLst>
                    <a:gd name="T0" fmla="*/ 0 w 1"/>
                    <a:gd name="T1" fmla="*/ 6 h 6"/>
                    <a:gd name="T2" fmla="*/ 0 w 1"/>
                    <a:gd name="T3" fmla="*/ 6 h 6"/>
                    <a:gd name="T4" fmla="*/ 0 w 1"/>
                    <a:gd name="T5" fmla="*/ 0 h 6"/>
                    <a:gd name="T6" fmla="*/ 0 60000 65536"/>
                    <a:gd name="T7" fmla="*/ 0 60000 65536"/>
                    <a:gd name="T8" fmla="*/ 0 60000 65536"/>
                    <a:gd name="T9" fmla="*/ 0 w 1"/>
                    <a:gd name="T10" fmla="*/ 0 h 6"/>
                    <a:gd name="T11" fmla="*/ 1 w 1"/>
                    <a:gd name="T12" fmla="*/ 6 h 6"/>
                  </a:gdLst>
                  <a:ahLst/>
                  <a:cxnLst>
                    <a:cxn ang="T6">
                      <a:pos x="T0" y="T1"/>
                    </a:cxn>
                    <a:cxn ang="T7">
                      <a:pos x="T2" y="T3"/>
                    </a:cxn>
                    <a:cxn ang="T8">
                      <a:pos x="T4" y="T5"/>
                    </a:cxn>
                  </a:cxnLst>
                  <a:rect l="T9" t="T10" r="T11" b="T12"/>
                  <a:pathLst>
                    <a:path w="1" h="6">
                      <a:moveTo>
                        <a:pt x="0" y="6"/>
                      </a:moveTo>
                      <a:lnTo>
                        <a:pt x="0" y="6"/>
                      </a:ln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9180" name="Freeform 304"/>
                <p:cNvSpPr>
                  <a:spLocks/>
                </p:cNvSpPr>
                <p:nvPr/>
              </p:nvSpPr>
              <p:spPr bwMode="auto">
                <a:xfrm>
                  <a:off x="5007" y="3642"/>
                  <a:ext cx="1" cy="7"/>
                </a:xfrm>
                <a:custGeom>
                  <a:avLst/>
                  <a:gdLst>
                    <a:gd name="T0" fmla="*/ 0 w 1"/>
                    <a:gd name="T1" fmla="*/ 7 h 7"/>
                    <a:gd name="T2" fmla="*/ 0 w 1"/>
                    <a:gd name="T3" fmla="*/ 7 h 7"/>
                    <a:gd name="T4" fmla="*/ 0 w 1"/>
                    <a:gd name="T5" fmla="*/ 0 h 7"/>
                    <a:gd name="T6" fmla="*/ 0 60000 65536"/>
                    <a:gd name="T7" fmla="*/ 0 60000 65536"/>
                    <a:gd name="T8" fmla="*/ 0 60000 65536"/>
                    <a:gd name="T9" fmla="*/ 0 w 1"/>
                    <a:gd name="T10" fmla="*/ 0 h 7"/>
                    <a:gd name="T11" fmla="*/ 1 w 1"/>
                    <a:gd name="T12" fmla="*/ 7 h 7"/>
                  </a:gdLst>
                  <a:ahLst/>
                  <a:cxnLst>
                    <a:cxn ang="T6">
                      <a:pos x="T0" y="T1"/>
                    </a:cxn>
                    <a:cxn ang="T7">
                      <a:pos x="T2" y="T3"/>
                    </a:cxn>
                    <a:cxn ang="T8">
                      <a:pos x="T4" y="T5"/>
                    </a:cxn>
                  </a:cxnLst>
                  <a:rect l="T9" t="T10" r="T11" b="T12"/>
                  <a:pathLst>
                    <a:path w="1" h="7">
                      <a:moveTo>
                        <a:pt x="0" y="7"/>
                      </a:moveTo>
                      <a:lnTo>
                        <a:pt x="0" y="7"/>
                      </a:ln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9181" name="Freeform 305"/>
                <p:cNvSpPr>
                  <a:spLocks/>
                </p:cNvSpPr>
                <p:nvPr/>
              </p:nvSpPr>
              <p:spPr bwMode="auto">
                <a:xfrm>
                  <a:off x="5007" y="3642"/>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9182" name="Freeform 306"/>
                <p:cNvSpPr>
                  <a:spLocks/>
                </p:cNvSpPr>
                <p:nvPr/>
              </p:nvSpPr>
              <p:spPr bwMode="auto">
                <a:xfrm>
                  <a:off x="5007" y="3636"/>
                  <a:ext cx="1" cy="6"/>
                </a:xfrm>
                <a:custGeom>
                  <a:avLst/>
                  <a:gdLst>
                    <a:gd name="T0" fmla="*/ 0 w 1"/>
                    <a:gd name="T1" fmla="*/ 6 h 6"/>
                    <a:gd name="T2" fmla="*/ 0 w 1"/>
                    <a:gd name="T3" fmla="*/ 6 h 6"/>
                    <a:gd name="T4" fmla="*/ 0 w 1"/>
                    <a:gd name="T5" fmla="*/ 0 h 6"/>
                    <a:gd name="T6" fmla="*/ 0 60000 65536"/>
                    <a:gd name="T7" fmla="*/ 0 60000 65536"/>
                    <a:gd name="T8" fmla="*/ 0 60000 65536"/>
                    <a:gd name="T9" fmla="*/ 0 w 1"/>
                    <a:gd name="T10" fmla="*/ 0 h 6"/>
                    <a:gd name="T11" fmla="*/ 1 w 1"/>
                    <a:gd name="T12" fmla="*/ 6 h 6"/>
                  </a:gdLst>
                  <a:ahLst/>
                  <a:cxnLst>
                    <a:cxn ang="T6">
                      <a:pos x="T0" y="T1"/>
                    </a:cxn>
                    <a:cxn ang="T7">
                      <a:pos x="T2" y="T3"/>
                    </a:cxn>
                    <a:cxn ang="T8">
                      <a:pos x="T4" y="T5"/>
                    </a:cxn>
                  </a:cxnLst>
                  <a:rect l="T9" t="T10" r="T11" b="T12"/>
                  <a:pathLst>
                    <a:path w="1" h="6">
                      <a:moveTo>
                        <a:pt x="0" y="6"/>
                      </a:moveTo>
                      <a:lnTo>
                        <a:pt x="0" y="6"/>
                      </a:ln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9183" name="Freeform 307"/>
                <p:cNvSpPr>
                  <a:spLocks/>
                </p:cNvSpPr>
                <p:nvPr/>
              </p:nvSpPr>
              <p:spPr bwMode="auto">
                <a:xfrm>
                  <a:off x="5007" y="3636"/>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9184" name="Freeform 308"/>
                <p:cNvSpPr>
                  <a:spLocks/>
                </p:cNvSpPr>
                <p:nvPr/>
              </p:nvSpPr>
              <p:spPr bwMode="auto">
                <a:xfrm>
                  <a:off x="5007" y="3630"/>
                  <a:ext cx="1" cy="6"/>
                </a:xfrm>
                <a:custGeom>
                  <a:avLst/>
                  <a:gdLst>
                    <a:gd name="T0" fmla="*/ 0 w 1"/>
                    <a:gd name="T1" fmla="*/ 6 h 6"/>
                    <a:gd name="T2" fmla="*/ 0 w 1"/>
                    <a:gd name="T3" fmla="*/ 6 h 6"/>
                    <a:gd name="T4" fmla="*/ 0 w 1"/>
                    <a:gd name="T5" fmla="*/ 0 h 6"/>
                    <a:gd name="T6" fmla="*/ 0 60000 65536"/>
                    <a:gd name="T7" fmla="*/ 0 60000 65536"/>
                    <a:gd name="T8" fmla="*/ 0 60000 65536"/>
                    <a:gd name="T9" fmla="*/ 0 w 1"/>
                    <a:gd name="T10" fmla="*/ 0 h 6"/>
                    <a:gd name="T11" fmla="*/ 1 w 1"/>
                    <a:gd name="T12" fmla="*/ 6 h 6"/>
                  </a:gdLst>
                  <a:ahLst/>
                  <a:cxnLst>
                    <a:cxn ang="T6">
                      <a:pos x="T0" y="T1"/>
                    </a:cxn>
                    <a:cxn ang="T7">
                      <a:pos x="T2" y="T3"/>
                    </a:cxn>
                    <a:cxn ang="T8">
                      <a:pos x="T4" y="T5"/>
                    </a:cxn>
                  </a:cxnLst>
                  <a:rect l="T9" t="T10" r="T11" b="T12"/>
                  <a:pathLst>
                    <a:path w="1" h="6">
                      <a:moveTo>
                        <a:pt x="0" y="6"/>
                      </a:moveTo>
                      <a:lnTo>
                        <a:pt x="0" y="6"/>
                      </a:ln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9185" name="Freeform 309"/>
                <p:cNvSpPr>
                  <a:spLocks/>
                </p:cNvSpPr>
                <p:nvPr/>
              </p:nvSpPr>
              <p:spPr bwMode="auto">
                <a:xfrm>
                  <a:off x="5007" y="3624"/>
                  <a:ext cx="1" cy="6"/>
                </a:xfrm>
                <a:custGeom>
                  <a:avLst/>
                  <a:gdLst>
                    <a:gd name="T0" fmla="*/ 0 w 1"/>
                    <a:gd name="T1" fmla="*/ 6 h 6"/>
                    <a:gd name="T2" fmla="*/ 0 w 1"/>
                    <a:gd name="T3" fmla="*/ 6 h 6"/>
                    <a:gd name="T4" fmla="*/ 0 w 1"/>
                    <a:gd name="T5" fmla="*/ 0 h 6"/>
                    <a:gd name="T6" fmla="*/ 0 60000 65536"/>
                    <a:gd name="T7" fmla="*/ 0 60000 65536"/>
                    <a:gd name="T8" fmla="*/ 0 60000 65536"/>
                    <a:gd name="T9" fmla="*/ 0 w 1"/>
                    <a:gd name="T10" fmla="*/ 0 h 6"/>
                    <a:gd name="T11" fmla="*/ 1 w 1"/>
                    <a:gd name="T12" fmla="*/ 6 h 6"/>
                  </a:gdLst>
                  <a:ahLst/>
                  <a:cxnLst>
                    <a:cxn ang="T6">
                      <a:pos x="T0" y="T1"/>
                    </a:cxn>
                    <a:cxn ang="T7">
                      <a:pos x="T2" y="T3"/>
                    </a:cxn>
                    <a:cxn ang="T8">
                      <a:pos x="T4" y="T5"/>
                    </a:cxn>
                  </a:cxnLst>
                  <a:rect l="T9" t="T10" r="T11" b="T12"/>
                  <a:pathLst>
                    <a:path w="1" h="6">
                      <a:moveTo>
                        <a:pt x="0" y="6"/>
                      </a:moveTo>
                      <a:lnTo>
                        <a:pt x="0" y="6"/>
                      </a:ln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9186" name="Freeform 310"/>
                <p:cNvSpPr>
                  <a:spLocks/>
                </p:cNvSpPr>
                <p:nvPr/>
              </p:nvSpPr>
              <p:spPr bwMode="auto">
                <a:xfrm>
                  <a:off x="5007" y="3624"/>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9187" name="Freeform 311"/>
                <p:cNvSpPr>
                  <a:spLocks/>
                </p:cNvSpPr>
                <p:nvPr/>
              </p:nvSpPr>
              <p:spPr bwMode="auto">
                <a:xfrm>
                  <a:off x="5007" y="3618"/>
                  <a:ext cx="6" cy="6"/>
                </a:xfrm>
                <a:custGeom>
                  <a:avLst/>
                  <a:gdLst>
                    <a:gd name="T0" fmla="*/ 0 w 6"/>
                    <a:gd name="T1" fmla="*/ 6 h 6"/>
                    <a:gd name="T2" fmla="*/ 6 w 6"/>
                    <a:gd name="T3" fmla="*/ 6 h 6"/>
                    <a:gd name="T4" fmla="*/ 6 w 6"/>
                    <a:gd name="T5" fmla="*/ 0 h 6"/>
                    <a:gd name="T6" fmla="*/ 0 60000 65536"/>
                    <a:gd name="T7" fmla="*/ 0 60000 65536"/>
                    <a:gd name="T8" fmla="*/ 0 60000 65536"/>
                    <a:gd name="T9" fmla="*/ 0 w 6"/>
                    <a:gd name="T10" fmla="*/ 0 h 6"/>
                    <a:gd name="T11" fmla="*/ 6 w 6"/>
                    <a:gd name="T12" fmla="*/ 6 h 6"/>
                  </a:gdLst>
                  <a:ahLst/>
                  <a:cxnLst>
                    <a:cxn ang="T6">
                      <a:pos x="T0" y="T1"/>
                    </a:cxn>
                    <a:cxn ang="T7">
                      <a:pos x="T2" y="T3"/>
                    </a:cxn>
                    <a:cxn ang="T8">
                      <a:pos x="T4" y="T5"/>
                    </a:cxn>
                  </a:cxnLst>
                  <a:rect l="T9" t="T10" r="T11" b="T12"/>
                  <a:pathLst>
                    <a:path w="6" h="6">
                      <a:moveTo>
                        <a:pt x="0" y="6"/>
                      </a:moveTo>
                      <a:lnTo>
                        <a:pt x="6" y="6"/>
                      </a:lnTo>
                      <a:lnTo>
                        <a:pt x="6"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9188" name="Freeform 312"/>
                <p:cNvSpPr>
                  <a:spLocks/>
                </p:cNvSpPr>
                <p:nvPr/>
              </p:nvSpPr>
              <p:spPr bwMode="auto">
                <a:xfrm>
                  <a:off x="5013" y="3618"/>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9189" name="Freeform 313"/>
                <p:cNvSpPr>
                  <a:spLocks/>
                </p:cNvSpPr>
                <p:nvPr/>
              </p:nvSpPr>
              <p:spPr bwMode="auto">
                <a:xfrm>
                  <a:off x="5013" y="3611"/>
                  <a:ext cx="1" cy="7"/>
                </a:xfrm>
                <a:custGeom>
                  <a:avLst/>
                  <a:gdLst>
                    <a:gd name="T0" fmla="*/ 0 w 1"/>
                    <a:gd name="T1" fmla="*/ 7 h 7"/>
                    <a:gd name="T2" fmla="*/ 0 w 1"/>
                    <a:gd name="T3" fmla="*/ 7 h 7"/>
                    <a:gd name="T4" fmla="*/ 0 w 1"/>
                    <a:gd name="T5" fmla="*/ 0 h 7"/>
                    <a:gd name="T6" fmla="*/ 0 60000 65536"/>
                    <a:gd name="T7" fmla="*/ 0 60000 65536"/>
                    <a:gd name="T8" fmla="*/ 0 60000 65536"/>
                    <a:gd name="T9" fmla="*/ 0 w 1"/>
                    <a:gd name="T10" fmla="*/ 0 h 7"/>
                    <a:gd name="T11" fmla="*/ 1 w 1"/>
                    <a:gd name="T12" fmla="*/ 7 h 7"/>
                  </a:gdLst>
                  <a:ahLst/>
                  <a:cxnLst>
                    <a:cxn ang="T6">
                      <a:pos x="T0" y="T1"/>
                    </a:cxn>
                    <a:cxn ang="T7">
                      <a:pos x="T2" y="T3"/>
                    </a:cxn>
                    <a:cxn ang="T8">
                      <a:pos x="T4" y="T5"/>
                    </a:cxn>
                  </a:cxnLst>
                  <a:rect l="T9" t="T10" r="T11" b="T12"/>
                  <a:pathLst>
                    <a:path w="1" h="7">
                      <a:moveTo>
                        <a:pt x="0" y="7"/>
                      </a:moveTo>
                      <a:lnTo>
                        <a:pt x="0" y="7"/>
                      </a:ln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9190" name="Freeform 314"/>
                <p:cNvSpPr>
                  <a:spLocks/>
                </p:cNvSpPr>
                <p:nvPr/>
              </p:nvSpPr>
              <p:spPr bwMode="auto">
                <a:xfrm>
                  <a:off x="5013" y="3605"/>
                  <a:ext cx="1" cy="6"/>
                </a:xfrm>
                <a:custGeom>
                  <a:avLst/>
                  <a:gdLst>
                    <a:gd name="T0" fmla="*/ 0 w 1"/>
                    <a:gd name="T1" fmla="*/ 6 h 6"/>
                    <a:gd name="T2" fmla="*/ 0 w 1"/>
                    <a:gd name="T3" fmla="*/ 6 h 6"/>
                    <a:gd name="T4" fmla="*/ 0 w 1"/>
                    <a:gd name="T5" fmla="*/ 0 h 6"/>
                    <a:gd name="T6" fmla="*/ 0 60000 65536"/>
                    <a:gd name="T7" fmla="*/ 0 60000 65536"/>
                    <a:gd name="T8" fmla="*/ 0 60000 65536"/>
                    <a:gd name="T9" fmla="*/ 0 w 1"/>
                    <a:gd name="T10" fmla="*/ 0 h 6"/>
                    <a:gd name="T11" fmla="*/ 1 w 1"/>
                    <a:gd name="T12" fmla="*/ 6 h 6"/>
                  </a:gdLst>
                  <a:ahLst/>
                  <a:cxnLst>
                    <a:cxn ang="T6">
                      <a:pos x="T0" y="T1"/>
                    </a:cxn>
                    <a:cxn ang="T7">
                      <a:pos x="T2" y="T3"/>
                    </a:cxn>
                    <a:cxn ang="T8">
                      <a:pos x="T4" y="T5"/>
                    </a:cxn>
                  </a:cxnLst>
                  <a:rect l="T9" t="T10" r="T11" b="T12"/>
                  <a:pathLst>
                    <a:path w="1" h="6">
                      <a:moveTo>
                        <a:pt x="0" y="6"/>
                      </a:moveTo>
                      <a:lnTo>
                        <a:pt x="0" y="6"/>
                      </a:ln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9191" name="Freeform 315"/>
                <p:cNvSpPr>
                  <a:spLocks/>
                </p:cNvSpPr>
                <p:nvPr/>
              </p:nvSpPr>
              <p:spPr bwMode="auto">
                <a:xfrm>
                  <a:off x="5013" y="3605"/>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9192" name="Freeform 316"/>
                <p:cNvSpPr>
                  <a:spLocks/>
                </p:cNvSpPr>
                <p:nvPr/>
              </p:nvSpPr>
              <p:spPr bwMode="auto">
                <a:xfrm>
                  <a:off x="5013" y="3599"/>
                  <a:ext cx="1" cy="6"/>
                </a:xfrm>
                <a:custGeom>
                  <a:avLst/>
                  <a:gdLst>
                    <a:gd name="T0" fmla="*/ 0 w 1"/>
                    <a:gd name="T1" fmla="*/ 6 h 6"/>
                    <a:gd name="T2" fmla="*/ 0 w 1"/>
                    <a:gd name="T3" fmla="*/ 6 h 6"/>
                    <a:gd name="T4" fmla="*/ 0 w 1"/>
                    <a:gd name="T5" fmla="*/ 0 h 6"/>
                    <a:gd name="T6" fmla="*/ 0 60000 65536"/>
                    <a:gd name="T7" fmla="*/ 0 60000 65536"/>
                    <a:gd name="T8" fmla="*/ 0 60000 65536"/>
                    <a:gd name="T9" fmla="*/ 0 w 1"/>
                    <a:gd name="T10" fmla="*/ 0 h 6"/>
                    <a:gd name="T11" fmla="*/ 1 w 1"/>
                    <a:gd name="T12" fmla="*/ 6 h 6"/>
                  </a:gdLst>
                  <a:ahLst/>
                  <a:cxnLst>
                    <a:cxn ang="T6">
                      <a:pos x="T0" y="T1"/>
                    </a:cxn>
                    <a:cxn ang="T7">
                      <a:pos x="T2" y="T3"/>
                    </a:cxn>
                    <a:cxn ang="T8">
                      <a:pos x="T4" y="T5"/>
                    </a:cxn>
                  </a:cxnLst>
                  <a:rect l="T9" t="T10" r="T11" b="T12"/>
                  <a:pathLst>
                    <a:path w="1" h="6">
                      <a:moveTo>
                        <a:pt x="0" y="6"/>
                      </a:moveTo>
                      <a:lnTo>
                        <a:pt x="0" y="6"/>
                      </a:ln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9193" name="Freeform 317"/>
                <p:cNvSpPr>
                  <a:spLocks/>
                </p:cNvSpPr>
                <p:nvPr/>
              </p:nvSpPr>
              <p:spPr bwMode="auto">
                <a:xfrm>
                  <a:off x="5013" y="3599"/>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9194" name="Freeform 318"/>
                <p:cNvSpPr>
                  <a:spLocks/>
                </p:cNvSpPr>
                <p:nvPr/>
              </p:nvSpPr>
              <p:spPr bwMode="auto">
                <a:xfrm>
                  <a:off x="5013" y="3593"/>
                  <a:ext cx="1" cy="6"/>
                </a:xfrm>
                <a:custGeom>
                  <a:avLst/>
                  <a:gdLst>
                    <a:gd name="T0" fmla="*/ 0 w 1"/>
                    <a:gd name="T1" fmla="*/ 6 h 6"/>
                    <a:gd name="T2" fmla="*/ 0 w 1"/>
                    <a:gd name="T3" fmla="*/ 6 h 6"/>
                    <a:gd name="T4" fmla="*/ 0 w 1"/>
                    <a:gd name="T5" fmla="*/ 0 h 6"/>
                    <a:gd name="T6" fmla="*/ 0 60000 65536"/>
                    <a:gd name="T7" fmla="*/ 0 60000 65536"/>
                    <a:gd name="T8" fmla="*/ 0 60000 65536"/>
                    <a:gd name="T9" fmla="*/ 0 w 1"/>
                    <a:gd name="T10" fmla="*/ 0 h 6"/>
                    <a:gd name="T11" fmla="*/ 1 w 1"/>
                    <a:gd name="T12" fmla="*/ 6 h 6"/>
                  </a:gdLst>
                  <a:ahLst/>
                  <a:cxnLst>
                    <a:cxn ang="T6">
                      <a:pos x="T0" y="T1"/>
                    </a:cxn>
                    <a:cxn ang="T7">
                      <a:pos x="T2" y="T3"/>
                    </a:cxn>
                    <a:cxn ang="T8">
                      <a:pos x="T4" y="T5"/>
                    </a:cxn>
                  </a:cxnLst>
                  <a:rect l="T9" t="T10" r="T11" b="T12"/>
                  <a:pathLst>
                    <a:path w="1" h="6">
                      <a:moveTo>
                        <a:pt x="0" y="6"/>
                      </a:moveTo>
                      <a:lnTo>
                        <a:pt x="0" y="6"/>
                      </a:ln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9195" name="Freeform 319"/>
                <p:cNvSpPr>
                  <a:spLocks/>
                </p:cNvSpPr>
                <p:nvPr/>
              </p:nvSpPr>
              <p:spPr bwMode="auto">
                <a:xfrm>
                  <a:off x="5013" y="3586"/>
                  <a:ext cx="1" cy="7"/>
                </a:xfrm>
                <a:custGeom>
                  <a:avLst/>
                  <a:gdLst>
                    <a:gd name="T0" fmla="*/ 0 w 1"/>
                    <a:gd name="T1" fmla="*/ 7 h 7"/>
                    <a:gd name="T2" fmla="*/ 0 w 1"/>
                    <a:gd name="T3" fmla="*/ 7 h 7"/>
                    <a:gd name="T4" fmla="*/ 0 w 1"/>
                    <a:gd name="T5" fmla="*/ 0 h 7"/>
                    <a:gd name="T6" fmla="*/ 0 60000 65536"/>
                    <a:gd name="T7" fmla="*/ 0 60000 65536"/>
                    <a:gd name="T8" fmla="*/ 0 60000 65536"/>
                    <a:gd name="T9" fmla="*/ 0 w 1"/>
                    <a:gd name="T10" fmla="*/ 0 h 7"/>
                    <a:gd name="T11" fmla="*/ 1 w 1"/>
                    <a:gd name="T12" fmla="*/ 7 h 7"/>
                  </a:gdLst>
                  <a:ahLst/>
                  <a:cxnLst>
                    <a:cxn ang="T6">
                      <a:pos x="T0" y="T1"/>
                    </a:cxn>
                    <a:cxn ang="T7">
                      <a:pos x="T2" y="T3"/>
                    </a:cxn>
                    <a:cxn ang="T8">
                      <a:pos x="T4" y="T5"/>
                    </a:cxn>
                  </a:cxnLst>
                  <a:rect l="T9" t="T10" r="T11" b="T12"/>
                  <a:pathLst>
                    <a:path w="1" h="7">
                      <a:moveTo>
                        <a:pt x="0" y="7"/>
                      </a:moveTo>
                      <a:lnTo>
                        <a:pt x="0" y="7"/>
                      </a:ln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9196" name="Freeform 320"/>
                <p:cNvSpPr>
                  <a:spLocks/>
                </p:cNvSpPr>
                <p:nvPr/>
              </p:nvSpPr>
              <p:spPr bwMode="auto">
                <a:xfrm>
                  <a:off x="5013" y="3586"/>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9197" name="Freeform 321"/>
                <p:cNvSpPr>
                  <a:spLocks/>
                </p:cNvSpPr>
                <p:nvPr/>
              </p:nvSpPr>
              <p:spPr bwMode="auto">
                <a:xfrm>
                  <a:off x="5013" y="3580"/>
                  <a:ext cx="1" cy="6"/>
                </a:xfrm>
                <a:custGeom>
                  <a:avLst/>
                  <a:gdLst>
                    <a:gd name="T0" fmla="*/ 0 w 1"/>
                    <a:gd name="T1" fmla="*/ 6 h 6"/>
                    <a:gd name="T2" fmla="*/ 0 w 1"/>
                    <a:gd name="T3" fmla="*/ 6 h 6"/>
                    <a:gd name="T4" fmla="*/ 0 w 1"/>
                    <a:gd name="T5" fmla="*/ 0 h 6"/>
                    <a:gd name="T6" fmla="*/ 0 60000 65536"/>
                    <a:gd name="T7" fmla="*/ 0 60000 65536"/>
                    <a:gd name="T8" fmla="*/ 0 60000 65536"/>
                    <a:gd name="T9" fmla="*/ 0 w 1"/>
                    <a:gd name="T10" fmla="*/ 0 h 6"/>
                    <a:gd name="T11" fmla="*/ 1 w 1"/>
                    <a:gd name="T12" fmla="*/ 6 h 6"/>
                  </a:gdLst>
                  <a:ahLst/>
                  <a:cxnLst>
                    <a:cxn ang="T6">
                      <a:pos x="T0" y="T1"/>
                    </a:cxn>
                    <a:cxn ang="T7">
                      <a:pos x="T2" y="T3"/>
                    </a:cxn>
                    <a:cxn ang="T8">
                      <a:pos x="T4" y="T5"/>
                    </a:cxn>
                  </a:cxnLst>
                  <a:rect l="T9" t="T10" r="T11" b="T12"/>
                  <a:pathLst>
                    <a:path w="1" h="6">
                      <a:moveTo>
                        <a:pt x="0" y="6"/>
                      </a:moveTo>
                      <a:lnTo>
                        <a:pt x="0" y="6"/>
                      </a:ln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9198" name="Freeform 322"/>
                <p:cNvSpPr>
                  <a:spLocks/>
                </p:cNvSpPr>
                <p:nvPr/>
              </p:nvSpPr>
              <p:spPr bwMode="auto">
                <a:xfrm>
                  <a:off x="5013" y="3580"/>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9199" name="Freeform 323"/>
                <p:cNvSpPr>
                  <a:spLocks/>
                </p:cNvSpPr>
                <p:nvPr/>
              </p:nvSpPr>
              <p:spPr bwMode="auto">
                <a:xfrm>
                  <a:off x="5013" y="3574"/>
                  <a:ext cx="1" cy="6"/>
                </a:xfrm>
                <a:custGeom>
                  <a:avLst/>
                  <a:gdLst>
                    <a:gd name="T0" fmla="*/ 0 w 1"/>
                    <a:gd name="T1" fmla="*/ 6 h 6"/>
                    <a:gd name="T2" fmla="*/ 0 w 1"/>
                    <a:gd name="T3" fmla="*/ 6 h 6"/>
                    <a:gd name="T4" fmla="*/ 0 w 1"/>
                    <a:gd name="T5" fmla="*/ 0 h 6"/>
                    <a:gd name="T6" fmla="*/ 0 60000 65536"/>
                    <a:gd name="T7" fmla="*/ 0 60000 65536"/>
                    <a:gd name="T8" fmla="*/ 0 60000 65536"/>
                    <a:gd name="T9" fmla="*/ 0 w 1"/>
                    <a:gd name="T10" fmla="*/ 0 h 6"/>
                    <a:gd name="T11" fmla="*/ 1 w 1"/>
                    <a:gd name="T12" fmla="*/ 6 h 6"/>
                  </a:gdLst>
                  <a:ahLst/>
                  <a:cxnLst>
                    <a:cxn ang="T6">
                      <a:pos x="T0" y="T1"/>
                    </a:cxn>
                    <a:cxn ang="T7">
                      <a:pos x="T2" y="T3"/>
                    </a:cxn>
                    <a:cxn ang="T8">
                      <a:pos x="T4" y="T5"/>
                    </a:cxn>
                  </a:cxnLst>
                  <a:rect l="T9" t="T10" r="T11" b="T12"/>
                  <a:pathLst>
                    <a:path w="1" h="6">
                      <a:moveTo>
                        <a:pt x="0" y="6"/>
                      </a:moveTo>
                      <a:lnTo>
                        <a:pt x="0" y="6"/>
                      </a:ln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9200" name="Freeform 324"/>
                <p:cNvSpPr>
                  <a:spLocks/>
                </p:cNvSpPr>
                <p:nvPr/>
              </p:nvSpPr>
              <p:spPr bwMode="auto">
                <a:xfrm>
                  <a:off x="5013" y="3568"/>
                  <a:ext cx="1" cy="6"/>
                </a:xfrm>
                <a:custGeom>
                  <a:avLst/>
                  <a:gdLst>
                    <a:gd name="T0" fmla="*/ 0 w 1"/>
                    <a:gd name="T1" fmla="*/ 6 h 6"/>
                    <a:gd name="T2" fmla="*/ 0 w 1"/>
                    <a:gd name="T3" fmla="*/ 6 h 6"/>
                    <a:gd name="T4" fmla="*/ 0 w 1"/>
                    <a:gd name="T5" fmla="*/ 0 h 6"/>
                    <a:gd name="T6" fmla="*/ 0 60000 65536"/>
                    <a:gd name="T7" fmla="*/ 0 60000 65536"/>
                    <a:gd name="T8" fmla="*/ 0 60000 65536"/>
                    <a:gd name="T9" fmla="*/ 0 w 1"/>
                    <a:gd name="T10" fmla="*/ 0 h 6"/>
                    <a:gd name="T11" fmla="*/ 1 w 1"/>
                    <a:gd name="T12" fmla="*/ 6 h 6"/>
                  </a:gdLst>
                  <a:ahLst/>
                  <a:cxnLst>
                    <a:cxn ang="T6">
                      <a:pos x="T0" y="T1"/>
                    </a:cxn>
                    <a:cxn ang="T7">
                      <a:pos x="T2" y="T3"/>
                    </a:cxn>
                    <a:cxn ang="T8">
                      <a:pos x="T4" y="T5"/>
                    </a:cxn>
                  </a:cxnLst>
                  <a:rect l="T9" t="T10" r="T11" b="T12"/>
                  <a:pathLst>
                    <a:path w="1" h="6">
                      <a:moveTo>
                        <a:pt x="0" y="6"/>
                      </a:moveTo>
                      <a:lnTo>
                        <a:pt x="0" y="6"/>
                      </a:ln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9201" name="Freeform 325"/>
                <p:cNvSpPr>
                  <a:spLocks/>
                </p:cNvSpPr>
                <p:nvPr/>
              </p:nvSpPr>
              <p:spPr bwMode="auto">
                <a:xfrm>
                  <a:off x="5013" y="3568"/>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9202" name="Freeform 326"/>
                <p:cNvSpPr>
                  <a:spLocks/>
                </p:cNvSpPr>
                <p:nvPr/>
              </p:nvSpPr>
              <p:spPr bwMode="auto">
                <a:xfrm>
                  <a:off x="5013" y="3561"/>
                  <a:ext cx="1" cy="7"/>
                </a:xfrm>
                <a:custGeom>
                  <a:avLst/>
                  <a:gdLst>
                    <a:gd name="T0" fmla="*/ 0 w 1"/>
                    <a:gd name="T1" fmla="*/ 7 h 7"/>
                    <a:gd name="T2" fmla="*/ 0 w 1"/>
                    <a:gd name="T3" fmla="*/ 7 h 7"/>
                    <a:gd name="T4" fmla="*/ 0 w 1"/>
                    <a:gd name="T5" fmla="*/ 0 h 7"/>
                    <a:gd name="T6" fmla="*/ 0 60000 65536"/>
                    <a:gd name="T7" fmla="*/ 0 60000 65536"/>
                    <a:gd name="T8" fmla="*/ 0 60000 65536"/>
                    <a:gd name="T9" fmla="*/ 0 w 1"/>
                    <a:gd name="T10" fmla="*/ 0 h 7"/>
                    <a:gd name="T11" fmla="*/ 1 w 1"/>
                    <a:gd name="T12" fmla="*/ 7 h 7"/>
                  </a:gdLst>
                  <a:ahLst/>
                  <a:cxnLst>
                    <a:cxn ang="T6">
                      <a:pos x="T0" y="T1"/>
                    </a:cxn>
                    <a:cxn ang="T7">
                      <a:pos x="T2" y="T3"/>
                    </a:cxn>
                    <a:cxn ang="T8">
                      <a:pos x="T4" y="T5"/>
                    </a:cxn>
                  </a:cxnLst>
                  <a:rect l="T9" t="T10" r="T11" b="T12"/>
                  <a:pathLst>
                    <a:path w="1" h="7">
                      <a:moveTo>
                        <a:pt x="0" y="7"/>
                      </a:moveTo>
                      <a:lnTo>
                        <a:pt x="0" y="7"/>
                      </a:ln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9203" name="Freeform 327"/>
                <p:cNvSpPr>
                  <a:spLocks/>
                </p:cNvSpPr>
                <p:nvPr/>
              </p:nvSpPr>
              <p:spPr bwMode="auto">
                <a:xfrm>
                  <a:off x="5013" y="3561"/>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9204" name="Freeform 328"/>
                <p:cNvSpPr>
                  <a:spLocks/>
                </p:cNvSpPr>
                <p:nvPr/>
              </p:nvSpPr>
              <p:spPr bwMode="auto">
                <a:xfrm>
                  <a:off x="5013" y="3555"/>
                  <a:ext cx="1" cy="6"/>
                </a:xfrm>
                <a:custGeom>
                  <a:avLst/>
                  <a:gdLst>
                    <a:gd name="T0" fmla="*/ 0 w 1"/>
                    <a:gd name="T1" fmla="*/ 6 h 6"/>
                    <a:gd name="T2" fmla="*/ 0 w 1"/>
                    <a:gd name="T3" fmla="*/ 6 h 6"/>
                    <a:gd name="T4" fmla="*/ 0 w 1"/>
                    <a:gd name="T5" fmla="*/ 0 h 6"/>
                    <a:gd name="T6" fmla="*/ 0 60000 65536"/>
                    <a:gd name="T7" fmla="*/ 0 60000 65536"/>
                    <a:gd name="T8" fmla="*/ 0 60000 65536"/>
                    <a:gd name="T9" fmla="*/ 0 w 1"/>
                    <a:gd name="T10" fmla="*/ 0 h 6"/>
                    <a:gd name="T11" fmla="*/ 1 w 1"/>
                    <a:gd name="T12" fmla="*/ 6 h 6"/>
                  </a:gdLst>
                  <a:ahLst/>
                  <a:cxnLst>
                    <a:cxn ang="T6">
                      <a:pos x="T0" y="T1"/>
                    </a:cxn>
                    <a:cxn ang="T7">
                      <a:pos x="T2" y="T3"/>
                    </a:cxn>
                    <a:cxn ang="T8">
                      <a:pos x="T4" y="T5"/>
                    </a:cxn>
                  </a:cxnLst>
                  <a:rect l="T9" t="T10" r="T11" b="T12"/>
                  <a:pathLst>
                    <a:path w="1" h="6">
                      <a:moveTo>
                        <a:pt x="0" y="6"/>
                      </a:moveTo>
                      <a:lnTo>
                        <a:pt x="0" y="6"/>
                      </a:ln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9205" name="Freeform 329"/>
                <p:cNvSpPr>
                  <a:spLocks/>
                </p:cNvSpPr>
                <p:nvPr/>
              </p:nvSpPr>
              <p:spPr bwMode="auto">
                <a:xfrm>
                  <a:off x="5013" y="3549"/>
                  <a:ext cx="1" cy="6"/>
                </a:xfrm>
                <a:custGeom>
                  <a:avLst/>
                  <a:gdLst>
                    <a:gd name="T0" fmla="*/ 0 w 1"/>
                    <a:gd name="T1" fmla="*/ 6 h 6"/>
                    <a:gd name="T2" fmla="*/ 0 w 1"/>
                    <a:gd name="T3" fmla="*/ 6 h 6"/>
                    <a:gd name="T4" fmla="*/ 0 w 1"/>
                    <a:gd name="T5" fmla="*/ 0 h 6"/>
                    <a:gd name="T6" fmla="*/ 0 60000 65536"/>
                    <a:gd name="T7" fmla="*/ 0 60000 65536"/>
                    <a:gd name="T8" fmla="*/ 0 60000 65536"/>
                    <a:gd name="T9" fmla="*/ 0 w 1"/>
                    <a:gd name="T10" fmla="*/ 0 h 6"/>
                    <a:gd name="T11" fmla="*/ 1 w 1"/>
                    <a:gd name="T12" fmla="*/ 6 h 6"/>
                  </a:gdLst>
                  <a:ahLst/>
                  <a:cxnLst>
                    <a:cxn ang="T6">
                      <a:pos x="T0" y="T1"/>
                    </a:cxn>
                    <a:cxn ang="T7">
                      <a:pos x="T2" y="T3"/>
                    </a:cxn>
                    <a:cxn ang="T8">
                      <a:pos x="T4" y="T5"/>
                    </a:cxn>
                  </a:cxnLst>
                  <a:rect l="T9" t="T10" r="T11" b="T12"/>
                  <a:pathLst>
                    <a:path w="1" h="6">
                      <a:moveTo>
                        <a:pt x="0" y="6"/>
                      </a:moveTo>
                      <a:lnTo>
                        <a:pt x="0" y="6"/>
                      </a:ln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9206" name="Freeform 330"/>
                <p:cNvSpPr>
                  <a:spLocks/>
                </p:cNvSpPr>
                <p:nvPr/>
              </p:nvSpPr>
              <p:spPr bwMode="auto">
                <a:xfrm>
                  <a:off x="5013" y="3549"/>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9207" name="Freeform 331"/>
                <p:cNvSpPr>
                  <a:spLocks/>
                </p:cNvSpPr>
                <p:nvPr/>
              </p:nvSpPr>
              <p:spPr bwMode="auto">
                <a:xfrm>
                  <a:off x="5013" y="3543"/>
                  <a:ext cx="1" cy="6"/>
                </a:xfrm>
                <a:custGeom>
                  <a:avLst/>
                  <a:gdLst>
                    <a:gd name="T0" fmla="*/ 0 w 1"/>
                    <a:gd name="T1" fmla="*/ 6 h 6"/>
                    <a:gd name="T2" fmla="*/ 0 w 1"/>
                    <a:gd name="T3" fmla="*/ 6 h 6"/>
                    <a:gd name="T4" fmla="*/ 0 w 1"/>
                    <a:gd name="T5" fmla="*/ 0 h 6"/>
                    <a:gd name="T6" fmla="*/ 0 60000 65536"/>
                    <a:gd name="T7" fmla="*/ 0 60000 65536"/>
                    <a:gd name="T8" fmla="*/ 0 60000 65536"/>
                    <a:gd name="T9" fmla="*/ 0 w 1"/>
                    <a:gd name="T10" fmla="*/ 0 h 6"/>
                    <a:gd name="T11" fmla="*/ 1 w 1"/>
                    <a:gd name="T12" fmla="*/ 6 h 6"/>
                  </a:gdLst>
                  <a:ahLst/>
                  <a:cxnLst>
                    <a:cxn ang="T6">
                      <a:pos x="T0" y="T1"/>
                    </a:cxn>
                    <a:cxn ang="T7">
                      <a:pos x="T2" y="T3"/>
                    </a:cxn>
                    <a:cxn ang="T8">
                      <a:pos x="T4" y="T5"/>
                    </a:cxn>
                  </a:cxnLst>
                  <a:rect l="T9" t="T10" r="T11" b="T12"/>
                  <a:pathLst>
                    <a:path w="1" h="6">
                      <a:moveTo>
                        <a:pt x="0" y="6"/>
                      </a:moveTo>
                      <a:lnTo>
                        <a:pt x="0" y="6"/>
                      </a:ln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9208" name="Freeform 332"/>
                <p:cNvSpPr>
                  <a:spLocks/>
                </p:cNvSpPr>
                <p:nvPr/>
              </p:nvSpPr>
              <p:spPr bwMode="auto">
                <a:xfrm>
                  <a:off x="5013" y="3543"/>
                  <a:ext cx="19" cy="1"/>
                </a:xfrm>
                <a:custGeom>
                  <a:avLst/>
                  <a:gdLst>
                    <a:gd name="T0" fmla="*/ 0 w 19"/>
                    <a:gd name="T1" fmla="*/ 0 h 1"/>
                    <a:gd name="T2" fmla="*/ 19 w 19"/>
                    <a:gd name="T3" fmla="*/ 0 h 1"/>
                    <a:gd name="T4" fmla="*/ 19 w 19"/>
                    <a:gd name="T5" fmla="*/ 0 h 1"/>
                    <a:gd name="T6" fmla="*/ 0 60000 65536"/>
                    <a:gd name="T7" fmla="*/ 0 60000 65536"/>
                    <a:gd name="T8" fmla="*/ 0 60000 65536"/>
                    <a:gd name="T9" fmla="*/ 0 w 19"/>
                    <a:gd name="T10" fmla="*/ 0 h 1"/>
                    <a:gd name="T11" fmla="*/ 19 w 19"/>
                    <a:gd name="T12" fmla="*/ 1 h 1"/>
                  </a:gdLst>
                  <a:ahLst/>
                  <a:cxnLst>
                    <a:cxn ang="T6">
                      <a:pos x="T0" y="T1"/>
                    </a:cxn>
                    <a:cxn ang="T7">
                      <a:pos x="T2" y="T3"/>
                    </a:cxn>
                    <a:cxn ang="T8">
                      <a:pos x="T4" y="T5"/>
                    </a:cxn>
                  </a:cxnLst>
                  <a:rect l="T9" t="T10" r="T11" b="T12"/>
                  <a:pathLst>
                    <a:path w="19" h="1">
                      <a:moveTo>
                        <a:pt x="0" y="0"/>
                      </a:moveTo>
                      <a:lnTo>
                        <a:pt x="19"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9209" name="Freeform 333"/>
                <p:cNvSpPr>
                  <a:spLocks/>
                </p:cNvSpPr>
                <p:nvPr/>
              </p:nvSpPr>
              <p:spPr bwMode="auto">
                <a:xfrm>
                  <a:off x="5032" y="3536"/>
                  <a:ext cx="1" cy="7"/>
                </a:xfrm>
                <a:custGeom>
                  <a:avLst/>
                  <a:gdLst>
                    <a:gd name="T0" fmla="*/ 0 w 1"/>
                    <a:gd name="T1" fmla="*/ 7 h 7"/>
                    <a:gd name="T2" fmla="*/ 0 w 1"/>
                    <a:gd name="T3" fmla="*/ 7 h 7"/>
                    <a:gd name="T4" fmla="*/ 0 w 1"/>
                    <a:gd name="T5" fmla="*/ 0 h 7"/>
                    <a:gd name="T6" fmla="*/ 0 60000 65536"/>
                    <a:gd name="T7" fmla="*/ 0 60000 65536"/>
                    <a:gd name="T8" fmla="*/ 0 60000 65536"/>
                    <a:gd name="T9" fmla="*/ 0 w 1"/>
                    <a:gd name="T10" fmla="*/ 0 h 7"/>
                    <a:gd name="T11" fmla="*/ 1 w 1"/>
                    <a:gd name="T12" fmla="*/ 7 h 7"/>
                  </a:gdLst>
                  <a:ahLst/>
                  <a:cxnLst>
                    <a:cxn ang="T6">
                      <a:pos x="T0" y="T1"/>
                    </a:cxn>
                    <a:cxn ang="T7">
                      <a:pos x="T2" y="T3"/>
                    </a:cxn>
                    <a:cxn ang="T8">
                      <a:pos x="T4" y="T5"/>
                    </a:cxn>
                  </a:cxnLst>
                  <a:rect l="T9" t="T10" r="T11" b="T12"/>
                  <a:pathLst>
                    <a:path w="1" h="7">
                      <a:moveTo>
                        <a:pt x="0" y="7"/>
                      </a:moveTo>
                      <a:lnTo>
                        <a:pt x="0" y="7"/>
                      </a:ln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9210" name="Freeform 334"/>
                <p:cNvSpPr>
                  <a:spLocks/>
                </p:cNvSpPr>
                <p:nvPr/>
              </p:nvSpPr>
              <p:spPr bwMode="auto">
                <a:xfrm>
                  <a:off x="5032" y="3530"/>
                  <a:ext cx="1" cy="6"/>
                </a:xfrm>
                <a:custGeom>
                  <a:avLst/>
                  <a:gdLst>
                    <a:gd name="T0" fmla="*/ 0 w 1"/>
                    <a:gd name="T1" fmla="*/ 6 h 6"/>
                    <a:gd name="T2" fmla="*/ 0 w 1"/>
                    <a:gd name="T3" fmla="*/ 6 h 6"/>
                    <a:gd name="T4" fmla="*/ 0 w 1"/>
                    <a:gd name="T5" fmla="*/ 0 h 6"/>
                    <a:gd name="T6" fmla="*/ 0 60000 65536"/>
                    <a:gd name="T7" fmla="*/ 0 60000 65536"/>
                    <a:gd name="T8" fmla="*/ 0 60000 65536"/>
                    <a:gd name="T9" fmla="*/ 0 w 1"/>
                    <a:gd name="T10" fmla="*/ 0 h 6"/>
                    <a:gd name="T11" fmla="*/ 1 w 1"/>
                    <a:gd name="T12" fmla="*/ 6 h 6"/>
                  </a:gdLst>
                  <a:ahLst/>
                  <a:cxnLst>
                    <a:cxn ang="T6">
                      <a:pos x="T0" y="T1"/>
                    </a:cxn>
                    <a:cxn ang="T7">
                      <a:pos x="T2" y="T3"/>
                    </a:cxn>
                    <a:cxn ang="T8">
                      <a:pos x="T4" y="T5"/>
                    </a:cxn>
                  </a:cxnLst>
                  <a:rect l="T9" t="T10" r="T11" b="T12"/>
                  <a:pathLst>
                    <a:path w="1" h="6">
                      <a:moveTo>
                        <a:pt x="0" y="6"/>
                      </a:moveTo>
                      <a:lnTo>
                        <a:pt x="0" y="6"/>
                      </a:ln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9211" name="Freeform 335"/>
                <p:cNvSpPr>
                  <a:spLocks/>
                </p:cNvSpPr>
                <p:nvPr/>
              </p:nvSpPr>
              <p:spPr bwMode="auto">
                <a:xfrm>
                  <a:off x="5032" y="3530"/>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9212" name="Freeform 336"/>
                <p:cNvSpPr>
                  <a:spLocks/>
                </p:cNvSpPr>
                <p:nvPr/>
              </p:nvSpPr>
              <p:spPr bwMode="auto">
                <a:xfrm>
                  <a:off x="5032" y="3524"/>
                  <a:ext cx="1" cy="6"/>
                </a:xfrm>
                <a:custGeom>
                  <a:avLst/>
                  <a:gdLst>
                    <a:gd name="T0" fmla="*/ 0 w 1"/>
                    <a:gd name="T1" fmla="*/ 6 h 6"/>
                    <a:gd name="T2" fmla="*/ 0 w 1"/>
                    <a:gd name="T3" fmla="*/ 6 h 6"/>
                    <a:gd name="T4" fmla="*/ 0 w 1"/>
                    <a:gd name="T5" fmla="*/ 0 h 6"/>
                    <a:gd name="T6" fmla="*/ 0 60000 65536"/>
                    <a:gd name="T7" fmla="*/ 0 60000 65536"/>
                    <a:gd name="T8" fmla="*/ 0 60000 65536"/>
                    <a:gd name="T9" fmla="*/ 0 w 1"/>
                    <a:gd name="T10" fmla="*/ 0 h 6"/>
                    <a:gd name="T11" fmla="*/ 1 w 1"/>
                    <a:gd name="T12" fmla="*/ 6 h 6"/>
                  </a:gdLst>
                  <a:ahLst/>
                  <a:cxnLst>
                    <a:cxn ang="T6">
                      <a:pos x="T0" y="T1"/>
                    </a:cxn>
                    <a:cxn ang="T7">
                      <a:pos x="T2" y="T3"/>
                    </a:cxn>
                    <a:cxn ang="T8">
                      <a:pos x="T4" y="T5"/>
                    </a:cxn>
                  </a:cxnLst>
                  <a:rect l="T9" t="T10" r="T11" b="T12"/>
                  <a:pathLst>
                    <a:path w="1" h="6">
                      <a:moveTo>
                        <a:pt x="0" y="6"/>
                      </a:moveTo>
                      <a:lnTo>
                        <a:pt x="0" y="6"/>
                      </a:ln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9213" name="Freeform 337"/>
                <p:cNvSpPr>
                  <a:spLocks/>
                </p:cNvSpPr>
                <p:nvPr/>
              </p:nvSpPr>
              <p:spPr bwMode="auto">
                <a:xfrm>
                  <a:off x="5032" y="3518"/>
                  <a:ext cx="1" cy="6"/>
                </a:xfrm>
                <a:custGeom>
                  <a:avLst/>
                  <a:gdLst>
                    <a:gd name="T0" fmla="*/ 0 w 1"/>
                    <a:gd name="T1" fmla="*/ 6 h 6"/>
                    <a:gd name="T2" fmla="*/ 0 w 1"/>
                    <a:gd name="T3" fmla="*/ 6 h 6"/>
                    <a:gd name="T4" fmla="*/ 0 w 1"/>
                    <a:gd name="T5" fmla="*/ 0 h 6"/>
                    <a:gd name="T6" fmla="*/ 0 60000 65536"/>
                    <a:gd name="T7" fmla="*/ 0 60000 65536"/>
                    <a:gd name="T8" fmla="*/ 0 60000 65536"/>
                    <a:gd name="T9" fmla="*/ 0 w 1"/>
                    <a:gd name="T10" fmla="*/ 0 h 6"/>
                    <a:gd name="T11" fmla="*/ 1 w 1"/>
                    <a:gd name="T12" fmla="*/ 6 h 6"/>
                  </a:gdLst>
                  <a:ahLst/>
                  <a:cxnLst>
                    <a:cxn ang="T6">
                      <a:pos x="T0" y="T1"/>
                    </a:cxn>
                    <a:cxn ang="T7">
                      <a:pos x="T2" y="T3"/>
                    </a:cxn>
                    <a:cxn ang="T8">
                      <a:pos x="T4" y="T5"/>
                    </a:cxn>
                  </a:cxnLst>
                  <a:rect l="T9" t="T10" r="T11" b="T12"/>
                  <a:pathLst>
                    <a:path w="1" h="6">
                      <a:moveTo>
                        <a:pt x="0" y="6"/>
                      </a:moveTo>
                      <a:lnTo>
                        <a:pt x="0" y="6"/>
                      </a:ln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9214" name="Freeform 338"/>
                <p:cNvSpPr>
                  <a:spLocks/>
                </p:cNvSpPr>
                <p:nvPr/>
              </p:nvSpPr>
              <p:spPr bwMode="auto">
                <a:xfrm>
                  <a:off x="5032" y="3518"/>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9215" name="Freeform 339"/>
                <p:cNvSpPr>
                  <a:spLocks/>
                </p:cNvSpPr>
                <p:nvPr/>
              </p:nvSpPr>
              <p:spPr bwMode="auto">
                <a:xfrm>
                  <a:off x="5032" y="3512"/>
                  <a:ext cx="1" cy="6"/>
                </a:xfrm>
                <a:custGeom>
                  <a:avLst/>
                  <a:gdLst>
                    <a:gd name="T0" fmla="*/ 0 w 1"/>
                    <a:gd name="T1" fmla="*/ 6 h 6"/>
                    <a:gd name="T2" fmla="*/ 0 w 1"/>
                    <a:gd name="T3" fmla="*/ 6 h 6"/>
                    <a:gd name="T4" fmla="*/ 0 w 1"/>
                    <a:gd name="T5" fmla="*/ 0 h 6"/>
                    <a:gd name="T6" fmla="*/ 0 60000 65536"/>
                    <a:gd name="T7" fmla="*/ 0 60000 65536"/>
                    <a:gd name="T8" fmla="*/ 0 60000 65536"/>
                    <a:gd name="T9" fmla="*/ 0 w 1"/>
                    <a:gd name="T10" fmla="*/ 0 h 6"/>
                    <a:gd name="T11" fmla="*/ 1 w 1"/>
                    <a:gd name="T12" fmla="*/ 6 h 6"/>
                  </a:gdLst>
                  <a:ahLst/>
                  <a:cxnLst>
                    <a:cxn ang="T6">
                      <a:pos x="T0" y="T1"/>
                    </a:cxn>
                    <a:cxn ang="T7">
                      <a:pos x="T2" y="T3"/>
                    </a:cxn>
                    <a:cxn ang="T8">
                      <a:pos x="T4" y="T5"/>
                    </a:cxn>
                  </a:cxnLst>
                  <a:rect l="T9" t="T10" r="T11" b="T12"/>
                  <a:pathLst>
                    <a:path w="1" h="6">
                      <a:moveTo>
                        <a:pt x="0" y="6"/>
                      </a:moveTo>
                      <a:lnTo>
                        <a:pt x="0" y="6"/>
                      </a:ln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9216" name="Freeform 340"/>
                <p:cNvSpPr>
                  <a:spLocks/>
                </p:cNvSpPr>
                <p:nvPr/>
              </p:nvSpPr>
              <p:spPr bwMode="auto">
                <a:xfrm>
                  <a:off x="5032" y="3512"/>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9217" name="Freeform 341"/>
                <p:cNvSpPr>
                  <a:spLocks/>
                </p:cNvSpPr>
                <p:nvPr/>
              </p:nvSpPr>
              <p:spPr bwMode="auto">
                <a:xfrm>
                  <a:off x="5032" y="3505"/>
                  <a:ext cx="1" cy="7"/>
                </a:xfrm>
                <a:custGeom>
                  <a:avLst/>
                  <a:gdLst>
                    <a:gd name="T0" fmla="*/ 0 w 1"/>
                    <a:gd name="T1" fmla="*/ 7 h 7"/>
                    <a:gd name="T2" fmla="*/ 0 w 1"/>
                    <a:gd name="T3" fmla="*/ 7 h 7"/>
                    <a:gd name="T4" fmla="*/ 0 w 1"/>
                    <a:gd name="T5" fmla="*/ 0 h 7"/>
                    <a:gd name="T6" fmla="*/ 0 60000 65536"/>
                    <a:gd name="T7" fmla="*/ 0 60000 65536"/>
                    <a:gd name="T8" fmla="*/ 0 60000 65536"/>
                    <a:gd name="T9" fmla="*/ 0 w 1"/>
                    <a:gd name="T10" fmla="*/ 0 h 7"/>
                    <a:gd name="T11" fmla="*/ 1 w 1"/>
                    <a:gd name="T12" fmla="*/ 7 h 7"/>
                  </a:gdLst>
                  <a:ahLst/>
                  <a:cxnLst>
                    <a:cxn ang="T6">
                      <a:pos x="T0" y="T1"/>
                    </a:cxn>
                    <a:cxn ang="T7">
                      <a:pos x="T2" y="T3"/>
                    </a:cxn>
                    <a:cxn ang="T8">
                      <a:pos x="T4" y="T5"/>
                    </a:cxn>
                  </a:cxnLst>
                  <a:rect l="T9" t="T10" r="T11" b="T12"/>
                  <a:pathLst>
                    <a:path w="1" h="7">
                      <a:moveTo>
                        <a:pt x="0" y="7"/>
                      </a:moveTo>
                      <a:lnTo>
                        <a:pt x="0" y="7"/>
                      </a:ln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9218" name="Freeform 342"/>
                <p:cNvSpPr>
                  <a:spLocks/>
                </p:cNvSpPr>
                <p:nvPr/>
              </p:nvSpPr>
              <p:spPr bwMode="auto">
                <a:xfrm>
                  <a:off x="5032" y="3499"/>
                  <a:ext cx="1" cy="6"/>
                </a:xfrm>
                <a:custGeom>
                  <a:avLst/>
                  <a:gdLst>
                    <a:gd name="T0" fmla="*/ 0 w 1"/>
                    <a:gd name="T1" fmla="*/ 6 h 6"/>
                    <a:gd name="T2" fmla="*/ 0 w 1"/>
                    <a:gd name="T3" fmla="*/ 6 h 6"/>
                    <a:gd name="T4" fmla="*/ 0 w 1"/>
                    <a:gd name="T5" fmla="*/ 0 h 6"/>
                    <a:gd name="T6" fmla="*/ 0 60000 65536"/>
                    <a:gd name="T7" fmla="*/ 0 60000 65536"/>
                    <a:gd name="T8" fmla="*/ 0 60000 65536"/>
                    <a:gd name="T9" fmla="*/ 0 w 1"/>
                    <a:gd name="T10" fmla="*/ 0 h 6"/>
                    <a:gd name="T11" fmla="*/ 1 w 1"/>
                    <a:gd name="T12" fmla="*/ 6 h 6"/>
                  </a:gdLst>
                  <a:ahLst/>
                  <a:cxnLst>
                    <a:cxn ang="T6">
                      <a:pos x="T0" y="T1"/>
                    </a:cxn>
                    <a:cxn ang="T7">
                      <a:pos x="T2" y="T3"/>
                    </a:cxn>
                    <a:cxn ang="T8">
                      <a:pos x="T4" y="T5"/>
                    </a:cxn>
                  </a:cxnLst>
                  <a:rect l="T9" t="T10" r="T11" b="T12"/>
                  <a:pathLst>
                    <a:path w="1" h="6">
                      <a:moveTo>
                        <a:pt x="0" y="6"/>
                      </a:moveTo>
                      <a:lnTo>
                        <a:pt x="0" y="6"/>
                      </a:ln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9219" name="Freeform 343"/>
                <p:cNvSpPr>
                  <a:spLocks/>
                </p:cNvSpPr>
                <p:nvPr/>
              </p:nvSpPr>
              <p:spPr bwMode="auto">
                <a:xfrm>
                  <a:off x="5032" y="3499"/>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9220" name="Freeform 344"/>
                <p:cNvSpPr>
                  <a:spLocks/>
                </p:cNvSpPr>
                <p:nvPr/>
              </p:nvSpPr>
              <p:spPr bwMode="auto">
                <a:xfrm>
                  <a:off x="5032" y="3493"/>
                  <a:ext cx="1" cy="6"/>
                </a:xfrm>
                <a:custGeom>
                  <a:avLst/>
                  <a:gdLst>
                    <a:gd name="T0" fmla="*/ 0 w 1"/>
                    <a:gd name="T1" fmla="*/ 6 h 6"/>
                    <a:gd name="T2" fmla="*/ 0 w 1"/>
                    <a:gd name="T3" fmla="*/ 6 h 6"/>
                    <a:gd name="T4" fmla="*/ 0 w 1"/>
                    <a:gd name="T5" fmla="*/ 0 h 6"/>
                    <a:gd name="T6" fmla="*/ 0 60000 65536"/>
                    <a:gd name="T7" fmla="*/ 0 60000 65536"/>
                    <a:gd name="T8" fmla="*/ 0 60000 65536"/>
                    <a:gd name="T9" fmla="*/ 0 w 1"/>
                    <a:gd name="T10" fmla="*/ 0 h 6"/>
                    <a:gd name="T11" fmla="*/ 1 w 1"/>
                    <a:gd name="T12" fmla="*/ 6 h 6"/>
                  </a:gdLst>
                  <a:ahLst/>
                  <a:cxnLst>
                    <a:cxn ang="T6">
                      <a:pos x="T0" y="T1"/>
                    </a:cxn>
                    <a:cxn ang="T7">
                      <a:pos x="T2" y="T3"/>
                    </a:cxn>
                    <a:cxn ang="T8">
                      <a:pos x="T4" y="T5"/>
                    </a:cxn>
                  </a:cxnLst>
                  <a:rect l="T9" t="T10" r="T11" b="T12"/>
                  <a:pathLst>
                    <a:path w="1" h="6">
                      <a:moveTo>
                        <a:pt x="0" y="6"/>
                      </a:moveTo>
                      <a:lnTo>
                        <a:pt x="0" y="6"/>
                      </a:ln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9221" name="Freeform 345"/>
                <p:cNvSpPr>
                  <a:spLocks/>
                </p:cNvSpPr>
                <p:nvPr/>
              </p:nvSpPr>
              <p:spPr bwMode="auto">
                <a:xfrm>
                  <a:off x="5032" y="3493"/>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9222" name="Freeform 346"/>
                <p:cNvSpPr>
                  <a:spLocks/>
                </p:cNvSpPr>
                <p:nvPr/>
              </p:nvSpPr>
              <p:spPr bwMode="auto">
                <a:xfrm>
                  <a:off x="5032" y="3487"/>
                  <a:ext cx="1" cy="6"/>
                </a:xfrm>
                <a:custGeom>
                  <a:avLst/>
                  <a:gdLst>
                    <a:gd name="T0" fmla="*/ 0 w 1"/>
                    <a:gd name="T1" fmla="*/ 6 h 6"/>
                    <a:gd name="T2" fmla="*/ 0 w 1"/>
                    <a:gd name="T3" fmla="*/ 6 h 6"/>
                    <a:gd name="T4" fmla="*/ 0 w 1"/>
                    <a:gd name="T5" fmla="*/ 0 h 6"/>
                    <a:gd name="T6" fmla="*/ 0 60000 65536"/>
                    <a:gd name="T7" fmla="*/ 0 60000 65536"/>
                    <a:gd name="T8" fmla="*/ 0 60000 65536"/>
                    <a:gd name="T9" fmla="*/ 0 w 1"/>
                    <a:gd name="T10" fmla="*/ 0 h 6"/>
                    <a:gd name="T11" fmla="*/ 1 w 1"/>
                    <a:gd name="T12" fmla="*/ 6 h 6"/>
                  </a:gdLst>
                  <a:ahLst/>
                  <a:cxnLst>
                    <a:cxn ang="T6">
                      <a:pos x="T0" y="T1"/>
                    </a:cxn>
                    <a:cxn ang="T7">
                      <a:pos x="T2" y="T3"/>
                    </a:cxn>
                    <a:cxn ang="T8">
                      <a:pos x="T4" y="T5"/>
                    </a:cxn>
                  </a:cxnLst>
                  <a:rect l="T9" t="T10" r="T11" b="T12"/>
                  <a:pathLst>
                    <a:path w="1" h="6">
                      <a:moveTo>
                        <a:pt x="0" y="6"/>
                      </a:moveTo>
                      <a:lnTo>
                        <a:pt x="0" y="6"/>
                      </a:ln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9223" name="Freeform 347"/>
                <p:cNvSpPr>
                  <a:spLocks/>
                </p:cNvSpPr>
                <p:nvPr/>
              </p:nvSpPr>
              <p:spPr bwMode="auto">
                <a:xfrm>
                  <a:off x="5032" y="3480"/>
                  <a:ext cx="1" cy="7"/>
                </a:xfrm>
                <a:custGeom>
                  <a:avLst/>
                  <a:gdLst>
                    <a:gd name="T0" fmla="*/ 0 w 1"/>
                    <a:gd name="T1" fmla="*/ 7 h 7"/>
                    <a:gd name="T2" fmla="*/ 0 w 1"/>
                    <a:gd name="T3" fmla="*/ 7 h 7"/>
                    <a:gd name="T4" fmla="*/ 0 w 1"/>
                    <a:gd name="T5" fmla="*/ 0 h 7"/>
                    <a:gd name="T6" fmla="*/ 0 60000 65536"/>
                    <a:gd name="T7" fmla="*/ 0 60000 65536"/>
                    <a:gd name="T8" fmla="*/ 0 60000 65536"/>
                    <a:gd name="T9" fmla="*/ 0 w 1"/>
                    <a:gd name="T10" fmla="*/ 0 h 7"/>
                    <a:gd name="T11" fmla="*/ 1 w 1"/>
                    <a:gd name="T12" fmla="*/ 7 h 7"/>
                  </a:gdLst>
                  <a:ahLst/>
                  <a:cxnLst>
                    <a:cxn ang="T6">
                      <a:pos x="T0" y="T1"/>
                    </a:cxn>
                    <a:cxn ang="T7">
                      <a:pos x="T2" y="T3"/>
                    </a:cxn>
                    <a:cxn ang="T8">
                      <a:pos x="T4" y="T5"/>
                    </a:cxn>
                  </a:cxnLst>
                  <a:rect l="T9" t="T10" r="T11" b="T12"/>
                  <a:pathLst>
                    <a:path w="1" h="7">
                      <a:moveTo>
                        <a:pt x="0" y="7"/>
                      </a:moveTo>
                      <a:lnTo>
                        <a:pt x="0" y="7"/>
                      </a:ln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9224" name="Freeform 348"/>
                <p:cNvSpPr>
                  <a:spLocks/>
                </p:cNvSpPr>
                <p:nvPr/>
              </p:nvSpPr>
              <p:spPr bwMode="auto">
                <a:xfrm>
                  <a:off x="5032" y="3480"/>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9225" name="Freeform 349"/>
                <p:cNvSpPr>
                  <a:spLocks/>
                </p:cNvSpPr>
                <p:nvPr/>
              </p:nvSpPr>
              <p:spPr bwMode="auto">
                <a:xfrm>
                  <a:off x="5032" y="3474"/>
                  <a:ext cx="38" cy="6"/>
                </a:xfrm>
                <a:custGeom>
                  <a:avLst/>
                  <a:gdLst>
                    <a:gd name="T0" fmla="*/ 0 w 38"/>
                    <a:gd name="T1" fmla="*/ 6 h 6"/>
                    <a:gd name="T2" fmla="*/ 38 w 38"/>
                    <a:gd name="T3" fmla="*/ 6 h 6"/>
                    <a:gd name="T4" fmla="*/ 38 w 38"/>
                    <a:gd name="T5" fmla="*/ 0 h 6"/>
                    <a:gd name="T6" fmla="*/ 0 60000 65536"/>
                    <a:gd name="T7" fmla="*/ 0 60000 65536"/>
                    <a:gd name="T8" fmla="*/ 0 60000 65536"/>
                    <a:gd name="T9" fmla="*/ 0 w 38"/>
                    <a:gd name="T10" fmla="*/ 0 h 6"/>
                    <a:gd name="T11" fmla="*/ 38 w 38"/>
                    <a:gd name="T12" fmla="*/ 6 h 6"/>
                  </a:gdLst>
                  <a:ahLst/>
                  <a:cxnLst>
                    <a:cxn ang="T6">
                      <a:pos x="T0" y="T1"/>
                    </a:cxn>
                    <a:cxn ang="T7">
                      <a:pos x="T2" y="T3"/>
                    </a:cxn>
                    <a:cxn ang="T8">
                      <a:pos x="T4" y="T5"/>
                    </a:cxn>
                  </a:cxnLst>
                  <a:rect l="T9" t="T10" r="T11" b="T12"/>
                  <a:pathLst>
                    <a:path w="38" h="6">
                      <a:moveTo>
                        <a:pt x="0" y="6"/>
                      </a:moveTo>
                      <a:lnTo>
                        <a:pt x="38" y="6"/>
                      </a:lnTo>
                      <a:lnTo>
                        <a:pt x="38"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9226" name="Freeform 350"/>
                <p:cNvSpPr>
                  <a:spLocks/>
                </p:cNvSpPr>
                <p:nvPr/>
              </p:nvSpPr>
              <p:spPr bwMode="auto">
                <a:xfrm>
                  <a:off x="5070" y="3474"/>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9227" name="Freeform 351"/>
                <p:cNvSpPr>
                  <a:spLocks/>
                </p:cNvSpPr>
                <p:nvPr/>
              </p:nvSpPr>
              <p:spPr bwMode="auto">
                <a:xfrm>
                  <a:off x="5070" y="3468"/>
                  <a:ext cx="1" cy="6"/>
                </a:xfrm>
                <a:custGeom>
                  <a:avLst/>
                  <a:gdLst>
                    <a:gd name="T0" fmla="*/ 0 w 1"/>
                    <a:gd name="T1" fmla="*/ 6 h 6"/>
                    <a:gd name="T2" fmla="*/ 0 w 1"/>
                    <a:gd name="T3" fmla="*/ 6 h 6"/>
                    <a:gd name="T4" fmla="*/ 0 w 1"/>
                    <a:gd name="T5" fmla="*/ 0 h 6"/>
                    <a:gd name="T6" fmla="*/ 0 60000 65536"/>
                    <a:gd name="T7" fmla="*/ 0 60000 65536"/>
                    <a:gd name="T8" fmla="*/ 0 60000 65536"/>
                    <a:gd name="T9" fmla="*/ 0 w 1"/>
                    <a:gd name="T10" fmla="*/ 0 h 6"/>
                    <a:gd name="T11" fmla="*/ 1 w 1"/>
                    <a:gd name="T12" fmla="*/ 6 h 6"/>
                  </a:gdLst>
                  <a:ahLst/>
                  <a:cxnLst>
                    <a:cxn ang="T6">
                      <a:pos x="T0" y="T1"/>
                    </a:cxn>
                    <a:cxn ang="T7">
                      <a:pos x="T2" y="T3"/>
                    </a:cxn>
                    <a:cxn ang="T8">
                      <a:pos x="T4" y="T5"/>
                    </a:cxn>
                  </a:cxnLst>
                  <a:rect l="T9" t="T10" r="T11" b="T12"/>
                  <a:pathLst>
                    <a:path w="1" h="6">
                      <a:moveTo>
                        <a:pt x="0" y="6"/>
                      </a:moveTo>
                      <a:lnTo>
                        <a:pt x="0" y="6"/>
                      </a:ln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9228" name="Freeform 352"/>
                <p:cNvSpPr>
                  <a:spLocks/>
                </p:cNvSpPr>
                <p:nvPr/>
              </p:nvSpPr>
              <p:spPr bwMode="auto">
                <a:xfrm>
                  <a:off x="5070" y="3462"/>
                  <a:ext cx="1" cy="6"/>
                </a:xfrm>
                <a:custGeom>
                  <a:avLst/>
                  <a:gdLst>
                    <a:gd name="T0" fmla="*/ 0 w 1"/>
                    <a:gd name="T1" fmla="*/ 6 h 6"/>
                    <a:gd name="T2" fmla="*/ 0 w 1"/>
                    <a:gd name="T3" fmla="*/ 6 h 6"/>
                    <a:gd name="T4" fmla="*/ 0 w 1"/>
                    <a:gd name="T5" fmla="*/ 0 h 6"/>
                    <a:gd name="T6" fmla="*/ 0 60000 65536"/>
                    <a:gd name="T7" fmla="*/ 0 60000 65536"/>
                    <a:gd name="T8" fmla="*/ 0 60000 65536"/>
                    <a:gd name="T9" fmla="*/ 0 w 1"/>
                    <a:gd name="T10" fmla="*/ 0 h 6"/>
                    <a:gd name="T11" fmla="*/ 1 w 1"/>
                    <a:gd name="T12" fmla="*/ 6 h 6"/>
                  </a:gdLst>
                  <a:ahLst/>
                  <a:cxnLst>
                    <a:cxn ang="T6">
                      <a:pos x="T0" y="T1"/>
                    </a:cxn>
                    <a:cxn ang="T7">
                      <a:pos x="T2" y="T3"/>
                    </a:cxn>
                    <a:cxn ang="T8">
                      <a:pos x="T4" y="T5"/>
                    </a:cxn>
                  </a:cxnLst>
                  <a:rect l="T9" t="T10" r="T11" b="T12"/>
                  <a:pathLst>
                    <a:path w="1" h="6">
                      <a:moveTo>
                        <a:pt x="0" y="6"/>
                      </a:moveTo>
                      <a:lnTo>
                        <a:pt x="0" y="6"/>
                      </a:ln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9229" name="Freeform 353"/>
                <p:cNvSpPr>
                  <a:spLocks/>
                </p:cNvSpPr>
                <p:nvPr/>
              </p:nvSpPr>
              <p:spPr bwMode="auto">
                <a:xfrm>
                  <a:off x="5070" y="3462"/>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9230" name="Freeform 354"/>
                <p:cNvSpPr>
                  <a:spLocks/>
                </p:cNvSpPr>
                <p:nvPr/>
              </p:nvSpPr>
              <p:spPr bwMode="auto">
                <a:xfrm>
                  <a:off x="5070" y="3455"/>
                  <a:ext cx="1" cy="7"/>
                </a:xfrm>
                <a:custGeom>
                  <a:avLst/>
                  <a:gdLst>
                    <a:gd name="T0" fmla="*/ 0 w 1"/>
                    <a:gd name="T1" fmla="*/ 7 h 7"/>
                    <a:gd name="T2" fmla="*/ 0 w 1"/>
                    <a:gd name="T3" fmla="*/ 7 h 7"/>
                    <a:gd name="T4" fmla="*/ 0 w 1"/>
                    <a:gd name="T5" fmla="*/ 0 h 7"/>
                    <a:gd name="T6" fmla="*/ 0 60000 65536"/>
                    <a:gd name="T7" fmla="*/ 0 60000 65536"/>
                    <a:gd name="T8" fmla="*/ 0 60000 65536"/>
                    <a:gd name="T9" fmla="*/ 0 w 1"/>
                    <a:gd name="T10" fmla="*/ 0 h 7"/>
                    <a:gd name="T11" fmla="*/ 1 w 1"/>
                    <a:gd name="T12" fmla="*/ 7 h 7"/>
                  </a:gdLst>
                  <a:ahLst/>
                  <a:cxnLst>
                    <a:cxn ang="T6">
                      <a:pos x="T0" y="T1"/>
                    </a:cxn>
                    <a:cxn ang="T7">
                      <a:pos x="T2" y="T3"/>
                    </a:cxn>
                    <a:cxn ang="T8">
                      <a:pos x="T4" y="T5"/>
                    </a:cxn>
                  </a:cxnLst>
                  <a:rect l="T9" t="T10" r="T11" b="T12"/>
                  <a:pathLst>
                    <a:path w="1" h="7">
                      <a:moveTo>
                        <a:pt x="0" y="7"/>
                      </a:moveTo>
                      <a:lnTo>
                        <a:pt x="0" y="7"/>
                      </a:ln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9231" name="Freeform 355"/>
                <p:cNvSpPr>
                  <a:spLocks/>
                </p:cNvSpPr>
                <p:nvPr/>
              </p:nvSpPr>
              <p:spPr bwMode="auto">
                <a:xfrm>
                  <a:off x="5070" y="3455"/>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9232" name="Freeform 356"/>
                <p:cNvSpPr>
                  <a:spLocks/>
                </p:cNvSpPr>
                <p:nvPr/>
              </p:nvSpPr>
              <p:spPr bwMode="auto">
                <a:xfrm>
                  <a:off x="5070" y="3449"/>
                  <a:ext cx="1" cy="6"/>
                </a:xfrm>
                <a:custGeom>
                  <a:avLst/>
                  <a:gdLst>
                    <a:gd name="T0" fmla="*/ 0 w 1"/>
                    <a:gd name="T1" fmla="*/ 6 h 6"/>
                    <a:gd name="T2" fmla="*/ 0 w 1"/>
                    <a:gd name="T3" fmla="*/ 6 h 6"/>
                    <a:gd name="T4" fmla="*/ 0 w 1"/>
                    <a:gd name="T5" fmla="*/ 0 h 6"/>
                    <a:gd name="T6" fmla="*/ 0 60000 65536"/>
                    <a:gd name="T7" fmla="*/ 0 60000 65536"/>
                    <a:gd name="T8" fmla="*/ 0 60000 65536"/>
                    <a:gd name="T9" fmla="*/ 0 w 1"/>
                    <a:gd name="T10" fmla="*/ 0 h 6"/>
                    <a:gd name="T11" fmla="*/ 1 w 1"/>
                    <a:gd name="T12" fmla="*/ 6 h 6"/>
                  </a:gdLst>
                  <a:ahLst/>
                  <a:cxnLst>
                    <a:cxn ang="T6">
                      <a:pos x="T0" y="T1"/>
                    </a:cxn>
                    <a:cxn ang="T7">
                      <a:pos x="T2" y="T3"/>
                    </a:cxn>
                    <a:cxn ang="T8">
                      <a:pos x="T4" y="T5"/>
                    </a:cxn>
                  </a:cxnLst>
                  <a:rect l="T9" t="T10" r="T11" b="T12"/>
                  <a:pathLst>
                    <a:path w="1" h="6">
                      <a:moveTo>
                        <a:pt x="0" y="6"/>
                      </a:moveTo>
                      <a:lnTo>
                        <a:pt x="0" y="6"/>
                      </a:ln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9233" name="Freeform 357"/>
                <p:cNvSpPr>
                  <a:spLocks/>
                </p:cNvSpPr>
                <p:nvPr/>
              </p:nvSpPr>
              <p:spPr bwMode="auto">
                <a:xfrm>
                  <a:off x="5070" y="3443"/>
                  <a:ext cx="1" cy="6"/>
                </a:xfrm>
                <a:custGeom>
                  <a:avLst/>
                  <a:gdLst>
                    <a:gd name="T0" fmla="*/ 0 w 1"/>
                    <a:gd name="T1" fmla="*/ 6 h 6"/>
                    <a:gd name="T2" fmla="*/ 0 w 1"/>
                    <a:gd name="T3" fmla="*/ 6 h 6"/>
                    <a:gd name="T4" fmla="*/ 0 w 1"/>
                    <a:gd name="T5" fmla="*/ 0 h 6"/>
                    <a:gd name="T6" fmla="*/ 0 60000 65536"/>
                    <a:gd name="T7" fmla="*/ 0 60000 65536"/>
                    <a:gd name="T8" fmla="*/ 0 60000 65536"/>
                    <a:gd name="T9" fmla="*/ 0 w 1"/>
                    <a:gd name="T10" fmla="*/ 0 h 6"/>
                    <a:gd name="T11" fmla="*/ 1 w 1"/>
                    <a:gd name="T12" fmla="*/ 6 h 6"/>
                  </a:gdLst>
                  <a:ahLst/>
                  <a:cxnLst>
                    <a:cxn ang="T6">
                      <a:pos x="T0" y="T1"/>
                    </a:cxn>
                    <a:cxn ang="T7">
                      <a:pos x="T2" y="T3"/>
                    </a:cxn>
                    <a:cxn ang="T8">
                      <a:pos x="T4" y="T5"/>
                    </a:cxn>
                  </a:cxnLst>
                  <a:rect l="T9" t="T10" r="T11" b="T12"/>
                  <a:pathLst>
                    <a:path w="1" h="6">
                      <a:moveTo>
                        <a:pt x="0" y="6"/>
                      </a:moveTo>
                      <a:lnTo>
                        <a:pt x="0" y="6"/>
                      </a:ln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9234" name="Freeform 358"/>
                <p:cNvSpPr>
                  <a:spLocks/>
                </p:cNvSpPr>
                <p:nvPr/>
              </p:nvSpPr>
              <p:spPr bwMode="auto">
                <a:xfrm>
                  <a:off x="5070" y="3443"/>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9235" name="Freeform 359"/>
                <p:cNvSpPr>
                  <a:spLocks/>
                </p:cNvSpPr>
                <p:nvPr/>
              </p:nvSpPr>
              <p:spPr bwMode="auto">
                <a:xfrm>
                  <a:off x="5070" y="3437"/>
                  <a:ext cx="1" cy="6"/>
                </a:xfrm>
                <a:custGeom>
                  <a:avLst/>
                  <a:gdLst>
                    <a:gd name="T0" fmla="*/ 0 w 1"/>
                    <a:gd name="T1" fmla="*/ 6 h 6"/>
                    <a:gd name="T2" fmla="*/ 0 w 1"/>
                    <a:gd name="T3" fmla="*/ 6 h 6"/>
                    <a:gd name="T4" fmla="*/ 0 w 1"/>
                    <a:gd name="T5" fmla="*/ 0 h 6"/>
                    <a:gd name="T6" fmla="*/ 0 60000 65536"/>
                    <a:gd name="T7" fmla="*/ 0 60000 65536"/>
                    <a:gd name="T8" fmla="*/ 0 60000 65536"/>
                    <a:gd name="T9" fmla="*/ 0 w 1"/>
                    <a:gd name="T10" fmla="*/ 0 h 6"/>
                    <a:gd name="T11" fmla="*/ 1 w 1"/>
                    <a:gd name="T12" fmla="*/ 6 h 6"/>
                  </a:gdLst>
                  <a:ahLst/>
                  <a:cxnLst>
                    <a:cxn ang="T6">
                      <a:pos x="T0" y="T1"/>
                    </a:cxn>
                    <a:cxn ang="T7">
                      <a:pos x="T2" y="T3"/>
                    </a:cxn>
                    <a:cxn ang="T8">
                      <a:pos x="T4" y="T5"/>
                    </a:cxn>
                  </a:cxnLst>
                  <a:rect l="T9" t="T10" r="T11" b="T12"/>
                  <a:pathLst>
                    <a:path w="1" h="6">
                      <a:moveTo>
                        <a:pt x="0" y="6"/>
                      </a:moveTo>
                      <a:lnTo>
                        <a:pt x="0" y="6"/>
                      </a:ln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9236" name="Freeform 360"/>
                <p:cNvSpPr>
                  <a:spLocks/>
                </p:cNvSpPr>
                <p:nvPr/>
              </p:nvSpPr>
              <p:spPr bwMode="auto">
                <a:xfrm>
                  <a:off x="5070" y="3437"/>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9237" name="Freeform 361"/>
                <p:cNvSpPr>
                  <a:spLocks/>
                </p:cNvSpPr>
                <p:nvPr/>
              </p:nvSpPr>
              <p:spPr bwMode="auto">
                <a:xfrm>
                  <a:off x="5070" y="3430"/>
                  <a:ext cx="1" cy="7"/>
                </a:xfrm>
                <a:custGeom>
                  <a:avLst/>
                  <a:gdLst>
                    <a:gd name="T0" fmla="*/ 0 w 1"/>
                    <a:gd name="T1" fmla="*/ 7 h 7"/>
                    <a:gd name="T2" fmla="*/ 0 w 1"/>
                    <a:gd name="T3" fmla="*/ 7 h 7"/>
                    <a:gd name="T4" fmla="*/ 0 w 1"/>
                    <a:gd name="T5" fmla="*/ 0 h 7"/>
                    <a:gd name="T6" fmla="*/ 0 60000 65536"/>
                    <a:gd name="T7" fmla="*/ 0 60000 65536"/>
                    <a:gd name="T8" fmla="*/ 0 60000 65536"/>
                    <a:gd name="T9" fmla="*/ 0 w 1"/>
                    <a:gd name="T10" fmla="*/ 0 h 7"/>
                    <a:gd name="T11" fmla="*/ 1 w 1"/>
                    <a:gd name="T12" fmla="*/ 7 h 7"/>
                  </a:gdLst>
                  <a:ahLst/>
                  <a:cxnLst>
                    <a:cxn ang="T6">
                      <a:pos x="T0" y="T1"/>
                    </a:cxn>
                    <a:cxn ang="T7">
                      <a:pos x="T2" y="T3"/>
                    </a:cxn>
                    <a:cxn ang="T8">
                      <a:pos x="T4" y="T5"/>
                    </a:cxn>
                  </a:cxnLst>
                  <a:rect l="T9" t="T10" r="T11" b="T12"/>
                  <a:pathLst>
                    <a:path w="1" h="7">
                      <a:moveTo>
                        <a:pt x="0" y="7"/>
                      </a:moveTo>
                      <a:lnTo>
                        <a:pt x="0" y="7"/>
                      </a:ln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9238" name="Freeform 362"/>
                <p:cNvSpPr>
                  <a:spLocks/>
                </p:cNvSpPr>
                <p:nvPr/>
              </p:nvSpPr>
              <p:spPr bwMode="auto">
                <a:xfrm>
                  <a:off x="5070" y="3424"/>
                  <a:ext cx="1" cy="6"/>
                </a:xfrm>
                <a:custGeom>
                  <a:avLst/>
                  <a:gdLst>
                    <a:gd name="T0" fmla="*/ 0 w 1"/>
                    <a:gd name="T1" fmla="*/ 6 h 6"/>
                    <a:gd name="T2" fmla="*/ 0 w 1"/>
                    <a:gd name="T3" fmla="*/ 6 h 6"/>
                    <a:gd name="T4" fmla="*/ 0 w 1"/>
                    <a:gd name="T5" fmla="*/ 0 h 6"/>
                    <a:gd name="T6" fmla="*/ 0 60000 65536"/>
                    <a:gd name="T7" fmla="*/ 0 60000 65536"/>
                    <a:gd name="T8" fmla="*/ 0 60000 65536"/>
                    <a:gd name="T9" fmla="*/ 0 w 1"/>
                    <a:gd name="T10" fmla="*/ 0 h 6"/>
                    <a:gd name="T11" fmla="*/ 1 w 1"/>
                    <a:gd name="T12" fmla="*/ 6 h 6"/>
                  </a:gdLst>
                  <a:ahLst/>
                  <a:cxnLst>
                    <a:cxn ang="T6">
                      <a:pos x="T0" y="T1"/>
                    </a:cxn>
                    <a:cxn ang="T7">
                      <a:pos x="T2" y="T3"/>
                    </a:cxn>
                    <a:cxn ang="T8">
                      <a:pos x="T4" y="T5"/>
                    </a:cxn>
                  </a:cxnLst>
                  <a:rect l="T9" t="T10" r="T11" b="T12"/>
                  <a:pathLst>
                    <a:path w="1" h="6">
                      <a:moveTo>
                        <a:pt x="0" y="6"/>
                      </a:moveTo>
                      <a:lnTo>
                        <a:pt x="0" y="6"/>
                      </a:ln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9239" name="Freeform 363"/>
                <p:cNvSpPr>
                  <a:spLocks/>
                </p:cNvSpPr>
                <p:nvPr/>
              </p:nvSpPr>
              <p:spPr bwMode="auto">
                <a:xfrm>
                  <a:off x="5070" y="3424"/>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9240" name="Freeform 364"/>
                <p:cNvSpPr>
                  <a:spLocks/>
                </p:cNvSpPr>
                <p:nvPr/>
              </p:nvSpPr>
              <p:spPr bwMode="auto">
                <a:xfrm>
                  <a:off x="5070" y="3418"/>
                  <a:ext cx="1" cy="6"/>
                </a:xfrm>
                <a:custGeom>
                  <a:avLst/>
                  <a:gdLst>
                    <a:gd name="T0" fmla="*/ 0 w 1"/>
                    <a:gd name="T1" fmla="*/ 6 h 6"/>
                    <a:gd name="T2" fmla="*/ 0 w 1"/>
                    <a:gd name="T3" fmla="*/ 6 h 6"/>
                    <a:gd name="T4" fmla="*/ 0 w 1"/>
                    <a:gd name="T5" fmla="*/ 0 h 6"/>
                    <a:gd name="T6" fmla="*/ 0 60000 65536"/>
                    <a:gd name="T7" fmla="*/ 0 60000 65536"/>
                    <a:gd name="T8" fmla="*/ 0 60000 65536"/>
                    <a:gd name="T9" fmla="*/ 0 w 1"/>
                    <a:gd name="T10" fmla="*/ 0 h 6"/>
                    <a:gd name="T11" fmla="*/ 1 w 1"/>
                    <a:gd name="T12" fmla="*/ 6 h 6"/>
                  </a:gdLst>
                  <a:ahLst/>
                  <a:cxnLst>
                    <a:cxn ang="T6">
                      <a:pos x="T0" y="T1"/>
                    </a:cxn>
                    <a:cxn ang="T7">
                      <a:pos x="T2" y="T3"/>
                    </a:cxn>
                    <a:cxn ang="T8">
                      <a:pos x="T4" y="T5"/>
                    </a:cxn>
                  </a:cxnLst>
                  <a:rect l="T9" t="T10" r="T11" b="T12"/>
                  <a:pathLst>
                    <a:path w="1" h="6">
                      <a:moveTo>
                        <a:pt x="0" y="6"/>
                      </a:moveTo>
                      <a:lnTo>
                        <a:pt x="0" y="6"/>
                      </a:ln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9241" name="Freeform 365"/>
                <p:cNvSpPr>
                  <a:spLocks/>
                </p:cNvSpPr>
                <p:nvPr/>
              </p:nvSpPr>
              <p:spPr bwMode="auto">
                <a:xfrm>
                  <a:off x="5070" y="3418"/>
                  <a:ext cx="18" cy="1"/>
                </a:xfrm>
                <a:custGeom>
                  <a:avLst/>
                  <a:gdLst>
                    <a:gd name="T0" fmla="*/ 0 w 18"/>
                    <a:gd name="T1" fmla="*/ 0 h 1"/>
                    <a:gd name="T2" fmla="*/ 18 w 18"/>
                    <a:gd name="T3" fmla="*/ 0 h 1"/>
                    <a:gd name="T4" fmla="*/ 18 w 18"/>
                    <a:gd name="T5" fmla="*/ 0 h 1"/>
                    <a:gd name="T6" fmla="*/ 0 60000 65536"/>
                    <a:gd name="T7" fmla="*/ 0 60000 65536"/>
                    <a:gd name="T8" fmla="*/ 0 60000 65536"/>
                    <a:gd name="T9" fmla="*/ 0 w 18"/>
                    <a:gd name="T10" fmla="*/ 0 h 1"/>
                    <a:gd name="T11" fmla="*/ 18 w 18"/>
                    <a:gd name="T12" fmla="*/ 1 h 1"/>
                  </a:gdLst>
                  <a:ahLst/>
                  <a:cxnLst>
                    <a:cxn ang="T6">
                      <a:pos x="T0" y="T1"/>
                    </a:cxn>
                    <a:cxn ang="T7">
                      <a:pos x="T2" y="T3"/>
                    </a:cxn>
                    <a:cxn ang="T8">
                      <a:pos x="T4" y="T5"/>
                    </a:cxn>
                  </a:cxnLst>
                  <a:rect l="T9" t="T10" r="T11" b="T12"/>
                  <a:pathLst>
                    <a:path w="18" h="1">
                      <a:moveTo>
                        <a:pt x="0" y="0"/>
                      </a:moveTo>
                      <a:lnTo>
                        <a:pt x="18"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9242" name="Freeform 366"/>
                <p:cNvSpPr>
                  <a:spLocks/>
                </p:cNvSpPr>
                <p:nvPr/>
              </p:nvSpPr>
              <p:spPr bwMode="auto">
                <a:xfrm>
                  <a:off x="5088" y="3412"/>
                  <a:ext cx="1" cy="6"/>
                </a:xfrm>
                <a:custGeom>
                  <a:avLst/>
                  <a:gdLst>
                    <a:gd name="T0" fmla="*/ 0 w 1"/>
                    <a:gd name="T1" fmla="*/ 6 h 6"/>
                    <a:gd name="T2" fmla="*/ 0 w 1"/>
                    <a:gd name="T3" fmla="*/ 6 h 6"/>
                    <a:gd name="T4" fmla="*/ 0 w 1"/>
                    <a:gd name="T5" fmla="*/ 0 h 6"/>
                    <a:gd name="T6" fmla="*/ 0 60000 65536"/>
                    <a:gd name="T7" fmla="*/ 0 60000 65536"/>
                    <a:gd name="T8" fmla="*/ 0 60000 65536"/>
                    <a:gd name="T9" fmla="*/ 0 w 1"/>
                    <a:gd name="T10" fmla="*/ 0 h 6"/>
                    <a:gd name="T11" fmla="*/ 1 w 1"/>
                    <a:gd name="T12" fmla="*/ 6 h 6"/>
                  </a:gdLst>
                  <a:ahLst/>
                  <a:cxnLst>
                    <a:cxn ang="T6">
                      <a:pos x="T0" y="T1"/>
                    </a:cxn>
                    <a:cxn ang="T7">
                      <a:pos x="T2" y="T3"/>
                    </a:cxn>
                    <a:cxn ang="T8">
                      <a:pos x="T4" y="T5"/>
                    </a:cxn>
                  </a:cxnLst>
                  <a:rect l="T9" t="T10" r="T11" b="T12"/>
                  <a:pathLst>
                    <a:path w="1" h="6">
                      <a:moveTo>
                        <a:pt x="0" y="6"/>
                      </a:moveTo>
                      <a:lnTo>
                        <a:pt x="0" y="6"/>
                      </a:ln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9243" name="Freeform 367"/>
                <p:cNvSpPr>
                  <a:spLocks/>
                </p:cNvSpPr>
                <p:nvPr/>
              </p:nvSpPr>
              <p:spPr bwMode="auto">
                <a:xfrm>
                  <a:off x="5088" y="3405"/>
                  <a:ext cx="1" cy="7"/>
                </a:xfrm>
                <a:custGeom>
                  <a:avLst/>
                  <a:gdLst>
                    <a:gd name="T0" fmla="*/ 0 w 1"/>
                    <a:gd name="T1" fmla="*/ 7 h 7"/>
                    <a:gd name="T2" fmla="*/ 0 w 1"/>
                    <a:gd name="T3" fmla="*/ 7 h 7"/>
                    <a:gd name="T4" fmla="*/ 0 w 1"/>
                    <a:gd name="T5" fmla="*/ 0 h 7"/>
                    <a:gd name="T6" fmla="*/ 0 60000 65536"/>
                    <a:gd name="T7" fmla="*/ 0 60000 65536"/>
                    <a:gd name="T8" fmla="*/ 0 60000 65536"/>
                    <a:gd name="T9" fmla="*/ 0 w 1"/>
                    <a:gd name="T10" fmla="*/ 0 h 7"/>
                    <a:gd name="T11" fmla="*/ 1 w 1"/>
                    <a:gd name="T12" fmla="*/ 7 h 7"/>
                  </a:gdLst>
                  <a:ahLst/>
                  <a:cxnLst>
                    <a:cxn ang="T6">
                      <a:pos x="T0" y="T1"/>
                    </a:cxn>
                    <a:cxn ang="T7">
                      <a:pos x="T2" y="T3"/>
                    </a:cxn>
                    <a:cxn ang="T8">
                      <a:pos x="T4" y="T5"/>
                    </a:cxn>
                  </a:cxnLst>
                  <a:rect l="T9" t="T10" r="T11" b="T12"/>
                  <a:pathLst>
                    <a:path w="1" h="7">
                      <a:moveTo>
                        <a:pt x="0" y="7"/>
                      </a:moveTo>
                      <a:lnTo>
                        <a:pt x="0" y="7"/>
                      </a:ln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9244" name="Freeform 368"/>
                <p:cNvSpPr>
                  <a:spLocks/>
                </p:cNvSpPr>
                <p:nvPr/>
              </p:nvSpPr>
              <p:spPr bwMode="auto">
                <a:xfrm>
                  <a:off x="5088" y="3405"/>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9245" name="Freeform 369"/>
                <p:cNvSpPr>
                  <a:spLocks/>
                </p:cNvSpPr>
                <p:nvPr/>
              </p:nvSpPr>
              <p:spPr bwMode="auto">
                <a:xfrm>
                  <a:off x="5088" y="3399"/>
                  <a:ext cx="1" cy="6"/>
                </a:xfrm>
                <a:custGeom>
                  <a:avLst/>
                  <a:gdLst>
                    <a:gd name="T0" fmla="*/ 0 w 1"/>
                    <a:gd name="T1" fmla="*/ 6 h 6"/>
                    <a:gd name="T2" fmla="*/ 0 w 1"/>
                    <a:gd name="T3" fmla="*/ 6 h 6"/>
                    <a:gd name="T4" fmla="*/ 0 w 1"/>
                    <a:gd name="T5" fmla="*/ 0 h 6"/>
                    <a:gd name="T6" fmla="*/ 0 60000 65536"/>
                    <a:gd name="T7" fmla="*/ 0 60000 65536"/>
                    <a:gd name="T8" fmla="*/ 0 60000 65536"/>
                    <a:gd name="T9" fmla="*/ 0 w 1"/>
                    <a:gd name="T10" fmla="*/ 0 h 6"/>
                    <a:gd name="T11" fmla="*/ 1 w 1"/>
                    <a:gd name="T12" fmla="*/ 6 h 6"/>
                  </a:gdLst>
                  <a:ahLst/>
                  <a:cxnLst>
                    <a:cxn ang="T6">
                      <a:pos x="T0" y="T1"/>
                    </a:cxn>
                    <a:cxn ang="T7">
                      <a:pos x="T2" y="T3"/>
                    </a:cxn>
                    <a:cxn ang="T8">
                      <a:pos x="T4" y="T5"/>
                    </a:cxn>
                  </a:cxnLst>
                  <a:rect l="T9" t="T10" r="T11" b="T12"/>
                  <a:pathLst>
                    <a:path w="1" h="6">
                      <a:moveTo>
                        <a:pt x="0" y="6"/>
                      </a:moveTo>
                      <a:lnTo>
                        <a:pt x="0" y="6"/>
                      </a:ln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9246" name="Freeform 370"/>
                <p:cNvSpPr>
                  <a:spLocks/>
                </p:cNvSpPr>
                <p:nvPr/>
              </p:nvSpPr>
              <p:spPr bwMode="auto">
                <a:xfrm>
                  <a:off x="5088" y="3399"/>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9247" name="Freeform 371"/>
                <p:cNvSpPr>
                  <a:spLocks/>
                </p:cNvSpPr>
                <p:nvPr/>
              </p:nvSpPr>
              <p:spPr bwMode="auto">
                <a:xfrm>
                  <a:off x="5088" y="3393"/>
                  <a:ext cx="1" cy="6"/>
                </a:xfrm>
                <a:custGeom>
                  <a:avLst/>
                  <a:gdLst>
                    <a:gd name="T0" fmla="*/ 0 w 1"/>
                    <a:gd name="T1" fmla="*/ 6 h 6"/>
                    <a:gd name="T2" fmla="*/ 0 w 1"/>
                    <a:gd name="T3" fmla="*/ 6 h 6"/>
                    <a:gd name="T4" fmla="*/ 0 w 1"/>
                    <a:gd name="T5" fmla="*/ 0 h 6"/>
                    <a:gd name="T6" fmla="*/ 0 60000 65536"/>
                    <a:gd name="T7" fmla="*/ 0 60000 65536"/>
                    <a:gd name="T8" fmla="*/ 0 60000 65536"/>
                    <a:gd name="T9" fmla="*/ 0 w 1"/>
                    <a:gd name="T10" fmla="*/ 0 h 6"/>
                    <a:gd name="T11" fmla="*/ 1 w 1"/>
                    <a:gd name="T12" fmla="*/ 6 h 6"/>
                  </a:gdLst>
                  <a:ahLst/>
                  <a:cxnLst>
                    <a:cxn ang="T6">
                      <a:pos x="T0" y="T1"/>
                    </a:cxn>
                    <a:cxn ang="T7">
                      <a:pos x="T2" y="T3"/>
                    </a:cxn>
                    <a:cxn ang="T8">
                      <a:pos x="T4" y="T5"/>
                    </a:cxn>
                  </a:cxnLst>
                  <a:rect l="T9" t="T10" r="T11" b="T12"/>
                  <a:pathLst>
                    <a:path w="1" h="6">
                      <a:moveTo>
                        <a:pt x="0" y="6"/>
                      </a:moveTo>
                      <a:lnTo>
                        <a:pt x="0" y="6"/>
                      </a:ln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9248" name="Freeform 372"/>
                <p:cNvSpPr>
                  <a:spLocks/>
                </p:cNvSpPr>
                <p:nvPr/>
              </p:nvSpPr>
              <p:spPr bwMode="auto">
                <a:xfrm>
                  <a:off x="5088" y="3387"/>
                  <a:ext cx="1" cy="6"/>
                </a:xfrm>
                <a:custGeom>
                  <a:avLst/>
                  <a:gdLst>
                    <a:gd name="T0" fmla="*/ 0 w 1"/>
                    <a:gd name="T1" fmla="*/ 6 h 6"/>
                    <a:gd name="T2" fmla="*/ 0 w 1"/>
                    <a:gd name="T3" fmla="*/ 6 h 6"/>
                    <a:gd name="T4" fmla="*/ 0 w 1"/>
                    <a:gd name="T5" fmla="*/ 0 h 6"/>
                    <a:gd name="T6" fmla="*/ 0 60000 65536"/>
                    <a:gd name="T7" fmla="*/ 0 60000 65536"/>
                    <a:gd name="T8" fmla="*/ 0 60000 65536"/>
                    <a:gd name="T9" fmla="*/ 0 w 1"/>
                    <a:gd name="T10" fmla="*/ 0 h 6"/>
                    <a:gd name="T11" fmla="*/ 1 w 1"/>
                    <a:gd name="T12" fmla="*/ 6 h 6"/>
                  </a:gdLst>
                  <a:ahLst/>
                  <a:cxnLst>
                    <a:cxn ang="T6">
                      <a:pos x="T0" y="T1"/>
                    </a:cxn>
                    <a:cxn ang="T7">
                      <a:pos x="T2" y="T3"/>
                    </a:cxn>
                    <a:cxn ang="T8">
                      <a:pos x="T4" y="T5"/>
                    </a:cxn>
                  </a:cxnLst>
                  <a:rect l="T9" t="T10" r="T11" b="T12"/>
                  <a:pathLst>
                    <a:path w="1" h="6">
                      <a:moveTo>
                        <a:pt x="0" y="6"/>
                      </a:moveTo>
                      <a:lnTo>
                        <a:pt x="0" y="6"/>
                      </a:ln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9249" name="Freeform 373"/>
                <p:cNvSpPr>
                  <a:spLocks/>
                </p:cNvSpPr>
                <p:nvPr/>
              </p:nvSpPr>
              <p:spPr bwMode="auto">
                <a:xfrm>
                  <a:off x="5088" y="3387"/>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9250" name="Freeform 374"/>
                <p:cNvSpPr>
                  <a:spLocks/>
                </p:cNvSpPr>
                <p:nvPr/>
              </p:nvSpPr>
              <p:spPr bwMode="auto">
                <a:xfrm>
                  <a:off x="5088" y="3381"/>
                  <a:ext cx="1" cy="6"/>
                </a:xfrm>
                <a:custGeom>
                  <a:avLst/>
                  <a:gdLst>
                    <a:gd name="T0" fmla="*/ 0 w 1"/>
                    <a:gd name="T1" fmla="*/ 6 h 6"/>
                    <a:gd name="T2" fmla="*/ 0 w 1"/>
                    <a:gd name="T3" fmla="*/ 6 h 6"/>
                    <a:gd name="T4" fmla="*/ 0 w 1"/>
                    <a:gd name="T5" fmla="*/ 0 h 6"/>
                    <a:gd name="T6" fmla="*/ 0 60000 65536"/>
                    <a:gd name="T7" fmla="*/ 0 60000 65536"/>
                    <a:gd name="T8" fmla="*/ 0 60000 65536"/>
                    <a:gd name="T9" fmla="*/ 0 w 1"/>
                    <a:gd name="T10" fmla="*/ 0 h 6"/>
                    <a:gd name="T11" fmla="*/ 1 w 1"/>
                    <a:gd name="T12" fmla="*/ 6 h 6"/>
                  </a:gdLst>
                  <a:ahLst/>
                  <a:cxnLst>
                    <a:cxn ang="T6">
                      <a:pos x="T0" y="T1"/>
                    </a:cxn>
                    <a:cxn ang="T7">
                      <a:pos x="T2" y="T3"/>
                    </a:cxn>
                    <a:cxn ang="T8">
                      <a:pos x="T4" y="T5"/>
                    </a:cxn>
                  </a:cxnLst>
                  <a:rect l="T9" t="T10" r="T11" b="T12"/>
                  <a:pathLst>
                    <a:path w="1" h="6">
                      <a:moveTo>
                        <a:pt x="0" y="6"/>
                      </a:moveTo>
                      <a:lnTo>
                        <a:pt x="0" y="6"/>
                      </a:ln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9251" name="Freeform 375"/>
                <p:cNvSpPr>
                  <a:spLocks/>
                </p:cNvSpPr>
                <p:nvPr/>
              </p:nvSpPr>
              <p:spPr bwMode="auto">
                <a:xfrm>
                  <a:off x="5088" y="3381"/>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9252" name="Freeform 376"/>
                <p:cNvSpPr>
                  <a:spLocks/>
                </p:cNvSpPr>
                <p:nvPr/>
              </p:nvSpPr>
              <p:spPr bwMode="auto">
                <a:xfrm>
                  <a:off x="5088" y="3374"/>
                  <a:ext cx="1" cy="7"/>
                </a:xfrm>
                <a:custGeom>
                  <a:avLst/>
                  <a:gdLst>
                    <a:gd name="T0" fmla="*/ 0 w 1"/>
                    <a:gd name="T1" fmla="*/ 7 h 7"/>
                    <a:gd name="T2" fmla="*/ 0 w 1"/>
                    <a:gd name="T3" fmla="*/ 7 h 7"/>
                    <a:gd name="T4" fmla="*/ 0 w 1"/>
                    <a:gd name="T5" fmla="*/ 0 h 7"/>
                    <a:gd name="T6" fmla="*/ 0 60000 65536"/>
                    <a:gd name="T7" fmla="*/ 0 60000 65536"/>
                    <a:gd name="T8" fmla="*/ 0 60000 65536"/>
                    <a:gd name="T9" fmla="*/ 0 w 1"/>
                    <a:gd name="T10" fmla="*/ 0 h 7"/>
                    <a:gd name="T11" fmla="*/ 1 w 1"/>
                    <a:gd name="T12" fmla="*/ 7 h 7"/>
                  </a:gdLst>
                  <a:ahLst/>
                  <a:cxnLst>
                    <a:cxn ang="T6">
                      <a:pos x="T0" y="T1"/>
                    </a:cxn>
                    <a:cxn ang="T7">
                      <a:pos x="T2" y="T3"/>
                    </a:cxn>
                    <a:cxn ang="T8">
                      <a:pos x="T4" y="T5"/>
                    </a:cxn>
                  </a:cxnLst>
                  <a:rect l="T9" t="T10" r="T11" b="T12"/>
                  <a:pathLst>
                    <a:path w="1" h="7">
                      <a:moveTo>
                        <a:pt x="0" y="7"/>
                      </a:moveTo>
                      <a:lnTo>
                        <a:pt x="0" y="7"/>
                      </a:ln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9253" name="Freeform 377"/>
                <p:cNvSpPr>
                  <a:spLocks/>
                </p:cNvSpPr>
                <p:nvPr/>
              </p:nvSpPr>
              <p:spPr bwMode="auto">
                <a:xfrm>
                  <a:off x="5088" y="3368"/>
                  <a:ext cx="1" cy="6"/>
                </a:xfrm>
                <a:custGeom>
                  <a:avLst/>
                  <a:gdLst>
                    <a:gd name="T0" fmla="*/ 0 w 1"/>
                    <a:gd name="T1" fmla="*/ 6 h 6"/>
                    <a:gd name="T2" fmla="*/ 0 w 1"/>
                    <a:gd name="T3" fmla="*/ 6 h 6"/>
                    <a:gd name="T4" fmla="*/ 0 w 1"/>
                    <a:gd name="T5" fmla="*/ 0 h 6"/>
                    <a:gd name="T6" fmla="*/ 0 60000 65536"/>
                    <a:gd name="T7" fmla="*/ 0 60000 65536"/>
                    <a:gd name="T8" fmla="*/ 0 60000 65536"/>
                    <a:gd name="T9" fmla="*/ 0 w 1"/>
                    <a:gd name="T10" fmla="*/ 0 h 6"/>
                    <a:gd name="T11" fmla="*/ 1 w 1"/>
                    <a:gd name="T12" fmla="*/ 6 h 6"/>
                  </a:gdLst>
                  <a:ahLst/>
                  <a:cxnLst>
                    <a:cxn ang="T6">
                      <a:pos x="T0" y="T1"/>
                    </a:cxn>
                    <a:cxn ang="T7">
                      <a:pos x="T2" y="T3"/>
                    </a:cxn>
                    <a:cxn ang="T8">
                      <a:pos x="T4" y="T5"/>
                    </a:cxn>
                  </a:cxnLst>
                  <a:rect l="T9" t="T10" r="T11" b="T12"/>
                  <a:pathLst>
                    <a:path w="1" h="6">
                      <a:moveTo>
                        <a:pt x="0" y="6"/>
                      </a:moveTo>
                      <a:lnTo>
                        <a:pt x="0" y="6"/>
                      </a:ln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9254" name="Freeform 378"/>
                <p:cNvSpPr>
                  <a:spLocks/>
                </p:cNvSpPr>
                <p:nvPr/>
              </p:nvSpPr>
              <p:spPr bwMode="auto">
                <a:xfrm>
                  <a:off x="5088" y="3368"/>
                  <a:ext cx="13" cy="1"/>
                </a:xfrm>
                <a:custGeom>
                  <a:avLst/>
                  <a:gdLst>
                    <a:gd name="T0" fmla="*/ 0 w 13"/>
                    <a:gd name="T1" fmla="*/ 0 h 1"/>
                    <a:gd name="T2" fmla="*/ 13 w 13"/>
                    <a:gd name="T3" fmla="*/ 0 h 1"/>
                    <a:gd name="T4" fmla="*/ 13 w 13"/>
                    <a:gd name="T5" fmla="*/ 0 h 1"/>
                    <a:gd name="T6" fmla="*/ 0 60000 65536"/>
                    <a:gd name="T7" fmla="*/ 0 60000 65536"/>
                    <a:gd name="T8" fmla="*/ 0 60000 65536"/>
                    <a:gd name="T9" fmla="*/ 0 w 13"/>
                    <a:gd name="T10" fmla="*/ 0 h 1"/>
                    <a:gd name="T11" fmla="*/ 13 w 13"/>
                    <a:gd name="T12" fmla="*/ 1 h 1"/>
                  </a:gdLst>
                  <a:ahLst/>
                  <a:cxnLst>
                    <a:cxn ang="T6">
                      <a:pos x="T0" y="T1"/>
                    </a:cxn>
                    <a:cxn ang="T7">
                      <a:pos x="T2" y="T3"/>
                    </a:cxn>
                    <a:cxn ang="T8">
                      <a:pos x="T4" y="T5"/>
                    </a:cxn>
                  </a:cxnLst>
                  <a:rect l="T9" t="T10" r="T11" b="T12"/>
                  <a:pathLst>
                    <a:path w="13" h="1">
                      <a:moveTo>
                        <a:pt x="0" y="0"/>
                      </a:moveTo>
                      <a:lnTo>
                        <a:pt x="13"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9255" name="Freeform 379"/>
                <p:cNvSpPr>
                  <a:spLocks/>
                </p:cNvSpPr>
                <p:nvPr/>
              </p:nvSpPr>
              <p:spPr bwMode="auto">
                <a:xfrm>
                  <a:off x="5101" y="3362"/>
                  <a:ext cx="1" cy="6"/>
                </a:xfrm>
                <a:custGeom>
                  <a:avLst/>
                  <a:gdLst>
                    <a:gd name="T0" fmla="*/ 0 w 1"/>
                    <a:gd name="T1" fmla="*/ 6 h 6"/>
                    <a:gd name="T2" fmla="*/ 0 w 1"/>
                    <a:gd name="T3" fmla="*/ 6 h 6"/>
                    <a:gd name="T4" fmla="*/ 0 w 1"/>
                    <a:gd name="T5" fmla="*/ 0 h 6"/>
                    <a:gd name="T6" fmla="*/ 0 60000 65536"/>
                    <a:gd name="T7" fmla="*/ 0 60000 65536"/>
                    <a:gd name="T8" fmla="*/ 0 60000 65536"/>
                    <a:gd name="T9" fmla="*/ 0 w 1"/>
                    <a:gd name="T10" fmla="*/ 0 h 6"/>
                    <a:gd name="T11" fmla="*/ 1 w 1"/>
                    <a:gd name="T12" fmla="*/ 6 h 6"/>
                  </a:gdLst>
                  <a:ahLst/>
                  <a:cxnLst>
                    <a:cxn ang="T6">
                      <a:pos x="T0" y="T1"/>
                    </a:cxn>
                    <a:cxn ang="T7">
                      <a:pos x="T2" y="T3"/>
                    </a:cxn>
                    <a:cxn ang="T8">
                      <a:pos x="T4" y="T5"/>
                    </a:cxn>
                  </a:cxnLst>
                  <a:rect l="T9" t="T10" r="T11" b="T12"/>
                  <a:pathLst>
                    <a:path w="1" h="6">
                      <a:moveTo>
                        <a:pt x="0" y="6"/>
                      </a:moveTo>
                      <a:lnTo>
                        <a:pt x="0" y="6"/>
                      </a:ln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9256" name="Freeform 380"/>
                <p:cNvSpPr>
                  <a:spLocks/>
                </p:cNvSpPr>
                <p:nvPr/>
              </p:nvSpPr>
              <p:spPr bwMode="auto">
                <a:xfrm>
                  <a:off x="5101" y="3356"/>
                  <a:ext cx="1" cy="6"/>
                </a:xfrm>
                <a:custGeom>
                  <a:avLst/>
                  <a:gdLst>
                    <a:gd name="T0" fmla="*/ 0 w 1"/>
                    <a:gd name="T1" fmla="*/ 6 h 6"/>
                    <a:gd name="T2" fmla="*/ 0 w 1"/>
                    <a:gd name="T3" fmla="*/ 6 h 6"/>
                    <a:gd name="T4" fmla="*/ 0 w 1"/>
                    <a:gd name="T5" fmla="*/ 0 h 6"/>
                    <a:gd name="T6" fmla="*/ 0 60000 65536"/>
                    <a:gd name="T7" fmla="*/ 0 60000 65536"/>
                    <a:gd name="T8" fmla="*/ 0 60000 65536"/>
                    <a:gd name="T9" fmla="*/ 0 w 1"/>
                    <a:gd name="T10" fmla="*/ 0 h 6"/>
                    <a:gd name="T11" fmla="*/ 1 w 1"/>
                    <a:gd name="T12" fmla="*/ 6 h 6"/>
                  </a:gdLst>
                  <a:ahLst/>
                  <a:cxnLst>
                    <a:cxn ang="T6">
                      <a:pos x="T0" y="T1"/>
                    </a:cxn>
                    <a:cxn ang="T7">
                      <a:pos x="T2" y="T3"/>
                    </a:cxn>
                    <a:cxn ang="T8">
                      <a:pos x="T4" y="T5"/>
                    </a:cxn>
                  </a:cxnLst>
                  <a:rect l="T9" t="T10" r="T11" b="T12"/>
                  <a:pathLst>
                    <a:path w="1" h="6">
                      <a:moveTo>
                        <a:pt x="0" y="6"/>
                      </a:moveTo>
                      <a:lnTo>
                        <a:pt x="0" y="6"/>
                      </a:ln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9257" name="Freeform 381"/>
                <p:cNvSpPr>
                  <a:spLocks/>
                </p:cNvSpPr>
                <p:nvPr/>
              </p:nvSpPr>
              <p:spPr bwMode="auto">
                <a:xfrm>
                  <a:off x="5101" y="3356"/>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9258" name="Freeform 382"/>
                <p:cNvSpPr>
                  <a:spLocks/>
                </p:cNvSpPr>
                <p:nvPr/>
              </p:nvSpPr>
              <p:spPr bwMode="auto">
                <a:xfrm>
                  <a:off x="5101" y="3349"/>
                  <a:ext cx="1" cy="7"/>
                </a:xfrm>
                <a:custGeom>
                  <a:avLst/>
                  <a:gdLst>
                    <a:gd name="T0" fmla="*/ 0 w 1"/>
                    <a:gd name="T1" fmla="*/ 7 h 7"/>
                    <a:gd name="T2" fmla="*/ 0 w 1"/>
                    <a:gd name="T3" fmla="*/ 7 h 7"/>
                    <a:gd name="T4" fmla="*/ 0 w 1"/>
                    <a:gd name="T5" fmla="*/ 0 h 7"/>
                    <a:gd name="T6" fmla="*/ 0 60000 65536"/>
                    <a:gd name="T7" fmla="*/ 0 60000 65536"/>
                    <a:gd name="T8" fmla="*/ 0 60000 65536"/>
                    <a:gd name="T9" fmla="*/ 0 w 1"/>
                    <a:gd name="T10" fmla="*/ 0 h 7"/>
                    <a:gd name="T11" fmla="*/ 1 w 1"/>
                    <a:gd name="T12" fmla="*/ 7 h 7"/>
                  </a:gdLst>
                  <a:ahLst/>
                  <a:cxnLst>
                    <a:cxn ang="T6">
                      <a:pos x="T0" y="T1"/>
                    </a:cxn>
                    <a:cxn ang="T7">
                      <a:pos x="T2" y="T3"/>
                    </a:cxn>
                    <a:cxn ang="T8">
                      <a:pos x="T4" y="T5"/>
                    </a:cxn>
                  </a:cxnLst>
                  <a:rect l="T9" t="T10" r="T11" b="T12"/>
                  <a:pathLst>
                    <a:path w="1" h="7">
                      <a:moveTo>
                        <a:pt x="0" y="7"/>
                      </a:moveTo>
                      <a:lnTo>
                        <a:pt x="0" y="7"/>
                      </a:ln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9259" name="Freeform 383"/>
                <p:cNvSpPr>
                  <a:spLocks/>
                </p:cNvSpPr>
                <p:nvPr/>
              </p:nvSpPr>
              <p:spPr bwMode="auto">
                <a:xfrm>
                  <a:off x="5101" y="3349"/>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9260" name="Freeform 384"/>
                <p:cNvSpPr>
                  <a:spLocks/>
                </p:cNvSpPr>
                <p:nvPr/>
              </p:nvSpPr>
              <p:spPr bwMode="auto">
                <a:xfrm>
                  <a:off x="5101" y="3343"/>
                  <a:ext cx="1" cy="6"/>
                </a:xfrm>
                <a:custGeom>
                  <a:avLst/>
                  <a:gdLst>
                    <a:gd name="T0" fmla="*/ 0 w 1"/>
                    <a:gd name="T1" fmla="*/ 6 h 6"/>
                    <a:gd name="T2" fmla="*/ 0 w 1"/>
                    <a:gd name="T3" fmla="*/ 6 h 6"/>
                    <a:gd name="T4" fmla="*/ 0 w 1"/>
                    <a:gd name="T5" fmla="*/ 0 h 6"/>
                    <a:gd name="T6" fmla="*/ 0 60000 65536"/>
                    <a:gd name="T7" fmla="*/ 0 60000 65536"/>
                    <a:gd name="T8" fmla="*/ 0 60000 65536"/>
                    <a:gd name="T9" fmla="*/ 0 w 1"/>
                    <a:gd name="T10" fmla="*/ 0 h 6"/>
                    <a:gd name="T11" fmla="*/ 1 w 1"/>
                    <a:gd name="T12" fmla="*/ 6 h 6"/>
                  </a:gdLst>
                  <a:ahLst/>
                  <a:cxnLst>
                    <a:cxn ang="T6">
                      <a:pos x="T0" y="T1"/>
                    </a:cxn>
                    <a:cxn ang="T7">
                      <a:pos x="T2" y="T3"/>
                    </a:cxn>
                    <a:cxn ang="T8">
                      <a:pos x="T4" y="T5"/>
                    </a:cxn>
                  </a:cxnLst>
                  <a:rect l="T9" t="T10" r="T11" b="T12"/>
                  <a:pathLst>
                    <a:path w="1" h="6">
                      <a:moveTo>
                        <a:pt x="0" y="6"/>
                      </a:moveTo>
                      <a:lnTo>
                        <a:pt x="0" y="6"/>
                      </a:ln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9261" name="Freeform 385"/>
                <p:cNvSpPr>
                  <a:spLocks/>
                </p:cNvSpPr>
                <p:nvPr/>
              </p:nvSpPr>
              <p:spPr bwMode="auto">
                <a:xfrm>
                  <a:off x="5101" y="3337"/>
                  <a:ext cx="1" cy="6"/>
                </a:xfrm>
                <a:custGeom>
                  <a:avLst/>
                  <a:gdLst>
                    <a:gd name="T0" fmla="*/ 0 w 1"/>
                    <a:gd name="T1" fmla="*/ 6 h 6"/>
                    <a:gd name="T2" fmla="*/ 0 w 1"/>
                    <a:gd name="T3" fmla="*/ 6 h 6"/>
                    <a:gd name="T4" fmla="*/ 0 w 1"/>
                    <a:gd name="T5" fmla="*/ 0 h 6"/>
                    <a:gd name="T6" fmla="*/ 0 60000 65536"/>
                    <a:gd name="T7" fmla="*/ 0 60000 65536"/>
                    <a:gd name="T8" fmla="*/ 0 60000 65536"/>
                    <a:gd name="T9" fmla="*/ 0 w 1"/>
                    <a:gd name="T10" fmla="*/ 0 h 6"/>
                    <a:gd name="T11" fmla="*/ 1 w 1"/>
                    <a:gd name="T12" fmla="*/ 6 h 6"/>
                  </a:gdLst>
                  <a:ahLst/>
                  <a:cxnLst>
                    <a:cxn ang="T6">
                      <a:pos x="T0" y="T1"/>
                    </a:cxn>
                    <a:cxn ang="T7">
                      <a:pos x="T2" y="T3"/>
                    </a:cxn>
                    <a:cxn ang="T8">
                      <a:pos x="T4" y="T5"/>
                    </a:cxn>
                  </a:cxnLst>
                  <a:rect l="T9" t="T10" r="T11" b="T12"/>
                  <a:pathLst>
                    <a:path w="1" h="6">
                      <a:moveTo>
                        <a:pt x="0" y="6"/>
                      </a:moveTo>
                      <a:lnTo>
                        <a:pt x="0" y="6"/>
                      </a:ln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9262" name="Freeform 386"/>
                <p:cNvSpPr>
                  <a:spLocks/>
                </p:cNvSpPr>
                <p:nvPr/>
              </p:nvSpPr>
              <p:spPr bwMode="auto">
                <a:xfrm>
                  <a:off x="5101" y="3337"/>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9263" name="Freeform 387"/>
                <p:cNvSpPr>
                  <a:spLocks/>
                </p:cNvSpPr>
                <p:nvPr/>
              </p:nvSpPr>
              <p:spPr bwMode="auto">
                <a:xfrm>
                  <a:off x="5101" y="3331"/>
                  <a:ext cx="1" cy="6"/>
                </a:xfrm>
                <a:custGeom>
                  <a:avLst/>
                  <a:gdLst>
                    <a:gd name="T0" fmla="*/ 0 w 1"/>
                    <a:gd name="T1" fmla="*/ 6 h 6"/>
                    <a:gd name="T2" fmla="*/ 0 w 1"/>
                    <a:gd name="T3" fmla="*/ 6 h 6"/>
                    <a:gd name="T4" fmla="*/ 0 w 1"/>
                    <a:gd name="T5" fmla="*/ 0 h 6"/>
                    <a:gd name="T6" fmla="*/ 0 60000 65536"/>
                    <a:gd name="T7" fmla="*/ 0 60000 65536"/>
                    <a:gd name="T8" fmla="*/ 0 60000 65536"/>
                    <a:gd name="T9" fmla="*/ 0 w 1"/>
                    <a:gd name="T10" fmla="*/ 0 h 6"/>
                    <a:gd name="T11" fmla="*/ 1 w 1"/>
                    <a:gd name="T12" fmla="*/ 6 h 6"/>
                  </a:gdLst>
                  <a:ahLst/>
                  <a:cxnLst>
                    <a:cxn ang="T6">
                      <a:pos x="T0" y="T1"/>
                    </a:cxn>
                    <a:cxn ang="T7">
                      <a:pos x="T2" y="T3"/>
                    </a:cxn>
                    <a:cxn ang="T8">
                      <a:pos x="T4" y="T5"/>
                    </a:cxn>
                  </a:cxnLst>
                  <a:rect l="T9" t="T10" r="T11" b="T12"/>
                  <a:pathLst>
                    <a:path w="1" h="6">
                      <a:moveTo>
                        <a:pt x="0" y="6"/>
                      </a:moveTo>
                      <a:lnTo>
                        <a:pt x="0" y="6"/>
                      </a:ln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9264" name="Freeform 388"/>
                <p:cNvSpPr>
                  <a:spLocks/>
                </p:cNvSpPr>
                <p:nvPr/>
              </p:nvSpPr>
              <p:spPr bwMode="auto">
                <a:xfrm>
                  <a:off x="5101" y="3331"/>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9265" name="Freeform 389"/>
                <p:cNvSpPr>
                  <a:spLocks/>
                </p:cNvSpPr>
                <p:nvPr/>
              </p:nvSpPr>
              <p:spPr bwMode="auto">
                <a:xfrm>
                  <a:off x="5101" y="3324"/>
                  <a:ext cx="1" cy="7"/>
                </a:xfrm>
                <a:custGeom>
                  <a:avLst/>
                  <a:gdLst>
                    <a:gd name="T0" fmla="*/ 0 w 1"/>
                    <a:gd name="T1" fmla="*/ 7 h 7"/>
                    <a:gd name="T2" fmla="*/ 0 w 1"/>
                    <a:gd name="T3" fmla="*/ 7 h 7"/>
                    <a:gd name="T4" fmla="*/ 0 w 1"/>
                    <a:gd name="T5" fmla="*/ 0 h 7"/>
                    <a:gd name="T6" fmla="*/ 0 60000 65536"/>
                    <a:gd name="T7" fmla="*/ 0 60000 65536"/>
                    <a:gd name="T8" fmla="*/ 0 60000 65536"/>
                    <a:gd name="T9" fmla="*/ 0 w 1"/>
                    <a:gd name="T10" fmla="*/ 0 h 7"/>
                    <a:gd name="T11" fmla="*/ 1 w 1"/>
                    <a:gd name="T12" fmla="*/ 7 h 7"/>
                  </a:gdLst>
                  <a:ahLst/>
                  <a:cxnLst>
                    <a:cxn ang="T6">
                      <a:pos x="T0" y="T1"/>
                    </a:cxn>
                    <a:cxn ang="T7">
                      <a:pos x="T2" y="T3"/>
                    </a:cxn>
                    <a:cxn ang="T8">
                      <a:pos x="T4" y="T5"/>
                    </a:cxn>
                  </a:cxnLst>
                  <a:rect l="T9" t="T10" r="T11" b="T12"/>
                  <a:pathLst>
                    <a:path w="1" h="7">
                      <a:moveTo>
                        <a:pt x="0" y="7"/>
                      </a:moveTo>
                      <a:lnTo>
                        <a:pt x="0" y="7"/>
                      </a:ln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9266" name="Freeform 390"/>
                <p:cNvSpPr>
                  <a:spLocks/>
                </p:cNvSpPr>
                <p:nvPr/>
              </p:nvSpPr>
              <p:spPr bwMode="auto">
                <a:xfrm>
                  <a:off x="5101" y="3318"/>
                  <a:ext cx="1" cy="6"/>
                </a:xfrm>
                <a:custGeom>
                  <a:avLst/>
                  <a:gdLst>
                    <a:gd name="T0" fmla="*/ 0 w 1"/>
                    <a:gd name="T1" fmla="*/ 6 h 6"/>
                    <a:gd name="T2" fmla="*/ 0 w 1"/>
                    <a:gd name="T3" fmla="*/ 6 h 6"/>
                    <a:gd name="T4" fmla="*/ 0 w 1"/>
                    <a:gd name="T5" fmla="*/ 0 h 6"/>
                    <a:gd name="T6" fmla="*/ 0 60000 65536"/>
                    <a:gd name="T7" fmla="*/ 0 60000 65536"/>
                    <a:gd name="T8" fmla="*/ 0 60000 65536"/>
                    <a:gd name="T9" fmla="*/ 0 w 1"/>
                    <a:gd name="T10" fmla="*/ 0 h 6"/>
                    <a:gd name="T11" fmla="*/ 1 w 1"/>
                    <a:gd name="T12" fmla="*/ 6 h 6"/>
                  </a:gdLst>
                  <a:ahLst/>
                  <a:cxnLst>
                    <a:cxn ang="T6">
                      <a:pos x="T0" y="T1"/>
                    </a:cxn>
                    <a:cxn ang="T7">
                      <a:pos x="T2" y="T3"/>
                    </a:cxn>
                    <a:cxn ang="T8">
                      <a:pos x="T4" y="T5"/>
                    </a:cxn>
                  </a:cxnLst>
                  <a:rect l="T9" t="T10" r="T11" b="T12"/>
                  <a:pathLst>
                    <a:path w="1" h="6">
                      <a:moveTo>
                        <a:pt x="0" y="6"/>
                      </a:moveTo>
                      <a:lnTo>
                        <a:pt x="0" y="6"/>
                      </a:ln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9267" name="Freeform 391"/>
                <p:cNvSpPr>
                  <a:spLocks/>
                </p:cNvSpPr>
                <p:nvPr/>
              </p:nvSpPr>
              <p:spPr bwMode="auto">
                <a:xfrm>
                  <a:off x="5101" y="3318"/>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9268" name="Freeform 392"/>
                <p:cNvSpPr>
                  <a:spLocks/>
                </p:cNvSpPr>
                <p:nvPr/>
              </p:nvSpPr>
              <p:spPr bwMode="auto">
                <a:xfrm>
                  <a:off x="5101" y="3312"/>
                  <a:ext cx="1" cy="6"/>
                </a:xfrm>
                <a:custGeom>
                  <a:avLst/>
                  <a:gdLst>
                    <a:gd name="T0" fmla="*/ 0 w 1"/>
                    <a:gd name="T1" fmla="*/ 6 h 6"/>
                    <a:gd name="T2" fmla="*/ 0 w 1"/>
                    <a:gd name="T3" fmla="*/ 6 h 6"/>
                    <a:gd name="T4" fmla="*/ 0 w 1"/>
                    <a:gd name="T5" fmla="*/ 0 h 6"/>
                    <a:gd name="T6" fmla="*/ 0 60000 65536"/>
                    <a:gd name="T7" fmla="*/ 0 60000 65536"/>
                    <a:gd name="T8" fmla="*/ 0 60000 65536"/>
                    <a:gd name="T9" fmla="*/ 0 w 1"/>
                    <a:gd name="T10" fmla="*/ 0 h 6"/>
                    <a:gd name="T11" fmla="*/ 1 w 1"/>
                    <a:gd name="T12" fmla="*/ 6 h 6"/>
                  </a:gdLst>
                  <a:ahLst/>
                  <a:cxnLst>
                    <a:cxn ang="T6">
                      <a:pos x="T0" y="T1"/>
                    </a:cxn>
                    <a:cxn ang="T7">
                      <a:pos x="T2" y="T3"/>
                    </a:cxn>
                    <a:cxn ang="T8">
                      <a:pos x="T4" y="T5"/>
                    </a:cxn>
                  </a:cxnLst>
                  <a:rect l="T9" t="T10" r="T11" b="T12"/>
                  <a:pathLst>
                    <a:path w="1" h="6">
                      <a:moveTo>
                        <a:pt x="0" y="6"/>
                      </a:moveTo>
                      <a:lnTo>
                        <a:pt x="0" y="6"/>
                      </a:ln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9269" name="Freeform 393"/>
                <p:cNvSpPr>
                  <a:spLocks/>
                </p:cNvSpPr>
                <p:nvPr/>
              </p:nvSpPr>
              <p:spPr bwMode="auto">
                <a:xfrm>
                  <a:off x="5101" y="3312"/>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9270" name="Freeform 394"/>
                <p:cNvSpPr>
                  <a:spLocks/>
                </p:cNvSpPr>
                <p:nvPr/>
              </p:nvSpPr>
              <p:spPr bwMode="auto">
                <a:xfrm>
                  <a:off x="5101" y="3306"/>
                  <a:ext cx="1" cy="6"/>
                </a:xfrm>
                <a:custGeom>
                  <a:avLst/>
                  <a:gdLst>
                    <a:gd name="T0" fmla="*/ 0 w 1"/>
                    <a:gd name="T1" fmla="*/ 6 h 6"/>
                    <a:gd name="T2" fmla="*/ 0 w 1"/>
                    <a:gd name="T3" fmla="*/ 6 h 6"/>
                    <a:gd name="T4" fmla="*/ 0 w 1"/>
                    <a:gd name="T5" fmla="*/ 0 h 6"/>
                    <a:gd name="T6" fmla="*/ 0 60000 65536"/>
                    <a:gd name="T7" fmla="*/ 0 60000 65536"/>
                    <a:gd name="T8" fmla="*/ 0 60000 65536"/>
                    <a:gd name="T9" fmla="*/ 0 w 1"/>
                    <a:gd name="T10" fmla="*/ 0 h 6"/>
                    <a:gd name="T11" fmla="*/ 1 w 1"/>
                    <a:gd name="T12" fmla="*/ 6 h 6"/>
                  </a:gdLst>
                  <a:ahLst/>
                  <a:cxnLst>
                    <a:cxn ang="T6">
                      <a:pos x="T0" y="T1"/>
                    </a:cxn>
                    <a:cxn ang="T7">
                      <a:pos x="T2" y="T3"/>
                    </a:cxn>
                    <a:cxn ang="T8">
                      <a:pos x="T4" y="T5"/>
                    </a:cxn>
                  </a:cxnLst>
                  <a:rect l="T9" t="T10" r="T11" b="T12"/>
                  <a:pathLst>
                    <a:path w="1" h="6">
                      <a:moveTo>
                        <a:pt x="0" y="6"/>
                      </a:moveTo>
                      <a:lnTo>
                        <a:pt x="0" y="6"/>
                      </a:ln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9271" name="Freeform 395"/>
                <p:cNvSpPr>
                  <a:spLocks/>
                </p:cNvSpPr>
                <p:nvPr/>
              </p:nvSpPr>
              <p:spPr bwMode="auto">
                <a:xfrm>
                  <a:off x="5101" y="3299"/>
                  <a:ext cx="1" cy="7"/>
                </a:xfrm>
                <a:custGeom>
                  <a:avLst/>
                  <a:gdLst>
                    <a:gd name="T0" fmla="*/ 0 w 1"/>
                    <a:gd name="T1" fmla="*/ 7 h 7"/>
                    <a:gd name="T2" fmla="*/ 0 w 1"/>
                    <a:gd name="T3" fmla="*/ 7 h 7"/>
                    <a:gd name="T4" fmla="*/ 0 w 1"/>
                    <a:gd name="T5" fmla="*/ 0 h 7"/>
                    <a:gd name="T6" fmla="*/ 0 60000 65536"/>
                    <a:gd name="T7" fmla="*/ 0 60000 65536"/>
                    <a:gd name="T8" fmla="*/ 0 60000 65536"/>
                    <a:gd name="T9" fmla="*/ 0 w 1"/>
                    <a:gd name="T10" fmla="*/ 0 h 7"/>
                    <a:gd name="T11" fmla="*/ 1 w 1"/>
                    <a:gd name="T12" fmla="*/ 7 h 7"/>
                  </a:gdLst>
                  <a:ahLst/>
                  <a:cxnLst>
                    <a:cxn ang="T6">
                      <a:pos x="T0" y="T1"/>
                    </a:cxn>
                    <a:cxn ang="T7">
                      <a:pos x="T2" y="T3"/>
                    </a:cxn>
                    <a:cxn ang="T8">
                      <a:pos x="T4" y="T5"/>
                    </a:cxn>
                  </a:cxnLst>
                  <a:rect l="T9" t="T10" r="T11" b="T12"/>
                  <a:pathLst>
                    <a:path w="1" h="7">
                      <a:moveTo>
                        <a:pt x="0" y="7"/>
                      </a:moveTo>
                      <a:lnTo>
                        <a:pt x="0" y="7"/>
                      </a:ln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9272" name="Freeform 396"/>
                <p:cNvSpPr>
                  <a:spLocks/>
                </p:cNvSpPr>
                <p:nvPr/>
              </p:nvSpPr>
              <p:spPr bwMode="auto">
                <a:xfrm>
                  <a:off x="5101" y="3299"/>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9273" name="Freeform 397"/>
                <p:cNvSpPr>
                  <a:spLocks/>
                </p:cNvSpPr>
                <p:nvPr/>
              </p:nvSpPr>
              <p:spPr bwMode="auto">
                <a:xfrm>
                  <a:off x="5101" y="3293"/>
                  <a:ext cx="1" cy="6"/>
                </a:xfrm>
                <a:custGeom>
                  <a:avLst/>
                  <a:gdLst>
                    <a:gd name="T0" fmla="*/ 0 w 1"/>
                    <a:gd name="T1" fmla="*/ 6 h 6"/>
                    <a:gd name="T2" fmla="*/ 0 w 1"/>
                    <a:gd name="T3" fmla="*/ 6 h 6"/>
                    <a:gd name="T4" fmla="*/ 0 w 1"/>
                    <a:gd name="T5" fmla="*/ 0 h 6"/>
                    <a:gd name="T6" fmla="*/ 0 60000 65536"/>
                    <a:gd name="T7" fmla="*/ 0 60000 65536"/>
                    <a:gd name="T8" fmla="*/ 0 60000 65536"/>
                    <a:gd name="T9" fmla="*/ 0 w 1"/>
                    <a:gd name="T10" fmla="*/ 0 h 6"/>
                    <a:gd name="T11" fmla="*/ 1 w 1"/>
                    <a:gd name="T12" fmla="*/ 6 h 6"/>
                  </a:gdLst>
                  <a:ahLst/>
                  <a:cxnLst>
                    <a:cxn ang="T6">
                      <a:pos x="T0" y="T1"/>
                    </a:cxn>
                    <a:cxn ang="T7">
                      <a:pos x="T2" y="T3"/>
                    </a:cxn>
                    <a:cxn ang="T8">
                      <a:pos x="T4" y="T5"/>
                    </a:cxn>
                  </a:cxnLst>
                  <a:rect l="T9" t="T10" r="T11" b="T12"/>
                  <a:pathLst>
                    <a:path w="1" h="6">
                      <a:moveTo>
                        <a:pt x="0" y="6"/>
                      </a:moveTo>
                      <a:lnTo>
                        <a:pt x="0" y="6"/>
                      </a:ln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9274" name="Freeform 398"/>
                <p:cNvSpPr>
                  <a:spLocks/>
                </p:cNvSpPr>
                <p:nvPr/>
              </p:nvSpPr>
              <p:spPr bwMode="auto">
                <a:xfrm>
                  <a:off x="5101" y="3293"/>
                  <a:ext cx="12" cy="1"/>
                </a:xfrm>
                <a:custGeom>
                  <a:avLst/>
                  <a:gdLst>
                    <a:gd name="T0" fmla="*/ 0 w 12"/>
                    <a:gd name="T1" fmla="*/ 0 h 1"/>
                    <a:gd name="T2" fmla="*/ 12 w 12"/>
                    <a:gd name="T3" fmla="*/ 0 h 1"/>
                    <a:gd name="T4" fmla="*/ 12 w 12"/>
                    <a:gd name="T5" fmla="*/ 0 h 1"/>
                    <a:gd name="T6" fmla="*/ 0 60000 65536"/>
                    <a:gd name="T7" fmla="*/ 0 60000 65536"/>
                    <a:gd name="T8" fmla="*/ 0 60000 65536"/>
                    <a:gd name="T9" fmla="*/ 0 w 12"/>
                    <a:gd name="T10" fmla="*/ 0 h 1"/>
                    <a:gd name="T11" fmla="*/ 12 w 12"/>
                    <a:gd name="T12" fmla="*/ 1 h 1"/>
                  </a:gdLst>
                  <a:ahLst/>
                  <a:cxnLst>
                    <a:cxn ang="T6">
                      <a:pos x="T0" y="T1"/>
                    </a:cxn>
                    <a:cxn ang="T7">
                      <a:pos x="T2" y="T3"/>
                    </a:cxn>
                    <a:cxn ang="T8">
                      <a:pos x="T4" y="T5"/>
                    </a:cxn>
                  </a:cxnLst>
                  <a:rect l="T9" t="T10" r="T11" b="T12"/>
                  <a:pathLst>
                    <a:path w="12" h="1">
                      <a:moveTo>
                        <a:pt x="0" y="0"/>
                      </a:moveTo>
                      <a:lnTo>
                        <a:pt x="12"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9275" name="Freeform 399"/>
                <p:cNvSpPr>
                  <a:spLocks/>
                </p:cNvSpPr>
                <p:nvPr/>
              </p:nvSpPr>
              <p:spPr bwMode="auto">
                <a:xfrm>
                  <a:off x="5113" y="3287"/>
                  <a:ext cx="1" cy="6"/>
                </a:xfrm>
                <a:custGeom>
                  <a:avLst/>
                  <a:gdLst>
                    <a:gd name="T0" fmla="*/ 0 w 1"/>
                    <a:gd name="T1" fmla="*/ 6 h 6"/>
                    <a:gd name="T2" fmla="*/ 0 w 1"/>
                    <a:gd name="T3" fmla="*/ 6 h 6"/>
                    <a:gd name="T4" fmla="*/ 0 w 1"/>
                    <a:gd name="T5" fmla="*/ 0 h 6"/>
                    <a:gd name="T6" fmla="*/ 0 60000 65536"/>
                    <a:gd name="T7" fmla="*/ 0 60000 65536"/>
                    <a:gd name="T8" fmla="*/ 0 60000 65536"/>
                    <a:gd name="T9" fmla="*/ 0 w 1"/>
                    <a:gd name="T10" fmla="*/ 0 h 6"/>
                    <a:gd name="T11" fmla="*/ 1 w 1"/>
                    <a:gd name="T12" fmla="*/ 6 h 6"/>
                  </a:gdLst>
                  <a:ahLst/>
                  <a:cxnLst>
                    <a:cxn ang="T6">
                      <a:pos x="T0" y="T1"/>
                    </a:cxn>
                    <a:cxn ang="T7">
                      <a:pos x="T2" y="T3"/>
                    </a:cxn>
                    <a:cxn ang="T8">
                      <a:pos x="T4" y="T5"/>
                    </a:cxn>
                  </a:cxnLst>
                  <a:rect l="T9" t="T10" r="T11" b="T12"/>
                  <a:pathLst>
                    <a:path w="1" h="6">
                      <a:moveTo>
                        <a:pt x="0" y="6"/>
                      </a:moveTo>
                      <a:lnTo>
                        <a:pt x="0" y="6"/>
                      </a:ln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9276" name="Freeform 400"/>
                <p:cNvSpPr>
                  <a:spLocks/>
                </p:cNvSpPr>
                <p:nvPr/>
              </p:nvSpPr>
              <p:spPr bwMode="auto">
                <a:xfrm>
                  <a:off x="5113" y="3281"/>
                  <a:ext cx="1" cy="6"/>
                </a:xfrm>
                <a:custGeom>
                  <a:avLst/>
                  <a:gdLst>
                    <a:gd name="T0" fmla="*/ 0 w 1"/>
                    <a:gd name="T1" fmla="*/ 6 h 6"/>
                    <a:gd name="T2" fmla="*/ 0 w 1"/>
                    <a:gd name="T3" fmla="*/ 6 h 6"/>
                    <a:gd name="T4" fmla="*/ 0 w 1"/>
                    <a:gd name="T5" fmla="*/ 0 h 6"/>
                    <a:gd name="T6" fmla="*/ 0 60000 65536"/>
                    <a:gd name="T7" fmla="*/ 0 60000 65536"/>
                    <a:gd name="T8" fmla="*/ 0 60000 65536"/>
                    <a:gd name="T9" fmla="*/ 0 w 1"/>
                    <a:gd name="T10" fmla="*/ 0 h 6"/>
                    <a:gd name="T11" fmla="*/ 1 w 1"/>
                    <a:gd name="T12" fmla="*/ 6 h 6"/>
                  </a:gdLst>
                  <a:ahLst/>
                  <a:cxnLst>
                    <a:cxn ang="T6">
                      <a:pos x="T0" y="T1"/>
                    </a:cxn>
                    <a:cxn ang="T7">
                      <a:pos x="T2" y="T3"/>
                    </a:cxn>
                    <a:cxn ang="T8">
                      <a:pos x="T4" y="T5"/>
                    </a:cxn>
                  </a:cxnLst>
                  <a:rect l="T9" t="T10" r="T11" b="T12"/>
                  <a:pathLst>
                    <a:path w="1" h="6">
                      <a:moveTo>
                        <a:pt x="0" y="6"/>
                      </a:moveTo>
                      <a:lnTo>
                        <a:pt x="0" y="6"/>
                      </a:ln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9277" name="Freeform 401"/>
                <p:cNvSpPr>
                  <a:spLocks/>
                </p:cNvSpPr>
                <p:nvPr/>
              </p:nvSpPr>
              <p:spPr bwMode="auto">
                <a:xfrm>
                  <a:off x="5113" y="3281"/>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9278" name="Freeform 402"/>
                <p:cNvSpPr>
                  <a:spLocks/>
                </p:cNvSpPr>
                <p:nvPr/>
              </p:nvSpPr>
              <p:spPr bwMode="auto">
                <a:xfrm>
                  <a:off x="5113" y="3275"/>
                  <a:ext cx="1" cy="6"/>
                </a:xfrm>
                <a:custGeom>
                  <a:avLst/>
                  <a:gdLst>
                    <a:gd name="T0" fmla="*/ 0 w 1"/>
                    <a:gd name="T1" fmla="*/ 6 h 6"/>
                    <a:gd name="T2" fmla="*/ 0 w 1"/>
                    <a:gd name="T3" fmla="*/ 6 h 6"/>
                    <a:gd name="T4" fmla="*/ 0 w 1"/>
                    <a:gd name="T5" fmla="*/ 0 h 6"/>
                    <a:gd name="T6" fmla="*/ 0 60000 65536"/>
                    <a:gd name="T7" fmla="*/ 0 60000 65536"/>
                    <a:gd name="T8" fmla="*/ 0 60000 65536"/>
                    <a:gd name="T9" fmla="*/ 0 w 1"/>
                    <a:gd name="T10" fmla="*/ 0 h 6"/>
                    <a:gd name="T11" fmla="*/ 1 w 1"/>
                    <a:gd name="T12" fmla="*/ 6 h 6"/>
                  </a:gdLst>
                  <a:ahLst/>
                  <a:cxnLst>
                    <a:cxn ang="T6">
                      <a:pos x="T0" y="T1"/>
                    </a:cxn>
                    <a:cxn ang="T7">
                      <a:pos x="T2" y="T3"/>
                    </a:cxn>
                    <a:cxn ang="T8">
                      <a:pos x="T4" y="T5"/>
                    </a:cxn>
                  </a:cxnLst>
                  <a:rect l="T9" t="T10" r="T11" b="T12"/>
                  <a:pathLst>
                    <a:path w="1" h="6">
                      <a:moveTo>
                        <a:pt x="0" y="6"/>
                      </a:moveTo>
                      <a:lnTo>
                        <a:pt x="0" y="6"/>
                      </a:ln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9279" name="Freeform 403"/>
                <p:cNvSpPr>
                  <a:spLocks/>
                </p:cNvSpPr>
                <p:nvPr/>
              </p:nvSpPr>
              <p:spPr bwMode="auto">
                <a:xfrm>
                  <a:off x="5113" y="3275"/>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9280" name="Freeform 404"/>
                <p:cNvSpPr>
                  <a:spLocks/>
                </p:cNvSpPr>
                <p:nvPr/>
              </p:nvSpPr>
              <p:spPr bwMode="auto">
                <a:xfrm>
                  <a:off x="5113" y="3268"/>
                  <a:ext cx="1" cy="7"/>
                </a:xfrm>
                <a:custGeom>
                  <a:avLst/>
                  <a:gdLst>
                    <a:gd name="T0" fmla="*/ 0 w 1"/>
                    <a:gd name="T1" fmla="*/ 7 h 7"/>
                    <a:gd name="T2" fmla="*/ 0 w 1"/>
                    <a:gd name="T3" fmla="*/ 7 h 7"/>
                    <a:gd name="T4" fmla="*/ 0 w 1"/>
                    <a:gd name="T5" fmla="*/ 0 h 7"/>
                    <a:gd name="T6" fmla="*/ 0 60000 65536"/>
                    <a:gd name="T7" fmla="*/ 0 60000 65536"/>
                    <a:gd name="T8" fmla="*/ 0 60000 65536"/>
                    <a:gd name="T9" fmla="*/ 0 w 1"/>
                    <a:gd name="T10" fmla="*/ 0 h 7"/>
                    <a:gd name="T11" fmla="*/ 1 w 1"/>
                    <a:gd name="T12" fmla="*/ 7 h 7"/>
                  </a:gdLst>
                  <a:ahLst/>
                  <a:cxnLst>
                    <a:cxn ang="T6">
                      <a:pos x="T0" y="T1"/>
                    </a:cxn>
                    <a:cxn ang="T7">
                      <a:pos x="T2" y="T3"/>
                    </a:cxn>
                    <a:cxn ang="T8">
                      <a:pos x="T4" y="T5"/>
                    </a:cxn>
                  </a:cxnLst>
                  <a:rect l="T9" t="T10" r="T11" b="T12"/>
                  <a:pathLst>
                    <a:path w="1" h="7">
                      <a:moveTo>
                        <a:pt x="0" y="7"/>
                      </a:moveTo>
                      <a:lnTo>
                        <a:pt x="0" y="7"/>
                      </a:ln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9281" name="Freeform 405"/>
                <p:cNvSpPr>
                  <a:spLocks/>
                </p:cNvSpPr>
                <p:nvPr/>
              </p:nvSpPr>
              <p:spPr bwMode="auto">
                <a:xfrm>
                  <a:off x="5113" y="3262"/>
                  <a:ext cx="1" cy="6"/>
                </a:xfrm>
                <a:custGeom>
                  <a:avLst/>
                  <a:gdLst>
                    <a:gd name="T0" fmla="*/ 0 w 1"/>
                    <a:gd name="T1" fmla="*/ 6 h 6"/>
                    <a:gd name="T2" fmla="*/ 0 w 1"/>
                    <a:gd name="T3" fmla="*/ 6 h 6"/>
                    <a:gd name="T4" fmla="*/ 0 w 1"/>
                    <a:gd name="T5" fmla="*/ 0 h 6"/>
                    <a:gd name="T6" fmla="*/ 0 60000 65536"/>
                    <a:gd name="T7" fmla="*/ 0 60000 65536"/>
                    <a:gd name="T8" fmla="*/ 0 60000 65536"/>
                    <a:gd name="T9" fmla="*/ 0 w 1"/>
                    <a:gd name="T10" fmla="*/ 0 h 6"/>
                    <a:gd name="T11" fmla="*/ 1 w 1"/>
                    <a:gd name="T12" fmla="*/ 6 h 6"/>
                  </a:gdLst>
                  <a:ahLst/>
                  <a:cxnLst>
                    <a:cxn ang="T6">
                      <a:pos x="T0" y="T1"/>
                    </a:cxn>
                    <a:cxn ang="T7">
                      <a:pos x="T2" y="T3"/>
                    </a:cxn>
                    <a:cxn ang="T8">
                      <a:pos x="T4" y="T5"/>
                    </a:cxn>
                  </a:cxnLst>
                  <a:rect l="T9" t="T10" r="T11" b="T12"/>
                  <a:pathLst>
                    <a:path w="1" h="6">
                      <a:moveTo>
                        <a:pt x="0" y="6"/>
                      </a:moveTo>
                      <a:lnTo>
                        <a:pt x="0" y="6"/>
                      </a:ln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9282" name="Freeform 406"/>
                <p:cNvSpPr>
                  <a:spLocks/>
                </p:cNvSpPr>
                <p:nvPr/>
              </p:nvSpPr>
              <p:spPr bwMode="auto">
                <a:xfrm>
                  <a:off x="5113" y="3262"/>
                  <a:ext cx="6" cy="1"/>
                </a:xfrm>
                <a:custGeom>
                  <a:avLst/>
                  <a:gdLst>
                    <a:gd name="T0" fmla="*/ 0 w 6"/>
                    <a:gd name="T1" fmla="*/ 0 h 1"/>
                    <a:gd name="T2" fmla="*/ 6 w 6"/>
                    <a:gd name="T3" fmla="*/ 0 h 1"/>
                    <a:gd name="T4" fmla="*/ 6 w 6"/>
                    <a:gd name="T5" fmla="*/ 0 h 1"/>
                    <a:gd name="T6" fmla="*/ 0 60000 65536"/>
                    <a:gd name="T7" fmla="*/ 0 60000 65536"/>
                    <a:gd name="T8" fmla="*/ 0 60000 65536"/>
                    <a:gd name="T9" fmla="*/ 0 w 6"/>
                    <a:gd name="T10" fmla="*/ 0 h 1"/>
                    <a:gd name="T11" fmla="*/ 6 w 6"/>
                    <a:gd name="T12" fmla="*/ 1 h 1"/>
                  </a:gdLst>
                  <a:ahLst/>
                  <a:cxnLst>
                    <a:cxn ang="T6">
                      <a:pos x="T0" y="T1"/>
                    </a:cxn>
                    <a:cxn ang="T7">
                      <a:pos x="T2" y="T3"/>
                    </a:cxn>
                    <a:cxn ang="T8">
                      <a:pos x="T4" y="T5"/>
                    </a:cxn>
                  </a:cxnLst>
                  <a:rect l="T9" t="T10" r="T11" b="T12"/>
                  <a:pathLst>
                    <a:path w="6" h="1">
                      <a:moveTo>
                        <a:pt x="0" y="0"/>
                      </a:moveTo>
                      <a:lnTo>
                        <a:pt x="6"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188449" name="Group 608"/>
              <p:cNvGrpSpPr>
                <a:grpSpLocks/>
              </p:cNvGrpSpPr>
              <p:nvPr/>
            </p:nvGrpSpPr>
            <p:grpSpPr bwMode="auto">
              <a:xfrm>
                <a:off x="8128962" y="3979882"/>
                <a:ext cx="398588" cy="1198577"/>
                <a:chOff x="5119" y="2507"/>
                <a:chExt cx="251" cy="755"/>
              </a:xfrm>
            </p:grpSpPr>
            <p:sp>
              <p:nvSpPr>
                <p:cNvPr id="188883" name="Freeform 408"/>
                <p:cNvSpPr>
                  <a:spLocks/>
                </p:cNvSpPr>
                <p:nvPr/>
              </p:nvSpPr>
              <p:spPr bwMode="auto">
                <a:xfrm>
                  <a:off x="5119" y="3256"/>
                  <a:ext cx="1" cy="6"/>
                </a:xfrm>
                <a:custGeom>
                  <a:avLst/>
                  <a:gdLst>
                    <a:gd name="T0" fmla="*/ 0 w 1"/>
                    <a:gd name="T1" fmla="*/ 6 h 6"/>
                    <a:gd name="T2" fmla="*/ 0 w 1"/>
                    <a:gd name="T3" fmla="*/ 6 h 6"/>
                    <a:gd name="T4" fmla="*/ 0 w 1"/>
                    <a:gd name="T5" fmla="*/ 0 h 6"/>
                    <a:gd name="T6" fmla="*/ 0 60000 65536"/>
                    <a:gd name="T7" fmla="*/ 0 60000 65536"/>
                    <a:gd name="T8" fmla="*/ 0 60000 65536"/>
                    <a:gd name="T9" fmla="*/ 0 w 1"/>
                    <a:gd name="T10" fmla="*/ 0 h 6"/>
                    <a:gd name="T11" fmla="*/ 1 w 1"/>
                    <a:gd name="T12" fmla="*/ 6 h 6"/>
                  </a:gdLst>
                  <a:ahLst/>
                  <a:cxnLst>
                    <a:cxn ang="T6">
                      <a:pos x="T0" y="T1"/>
                    </a:cxn>
                    <a:cxn ang="T7">
                      <a:pos x="T2" y="T3"/>
                    </a:cxn>
                    <a:cxn ang="T8">
                      <a:pos x="T4" y="T5"/>
                    </a:cxn>
                  </a:cxnLst>
                  <a:rect l="T9" t="T10" r="T11" b="T12"/>
                  <a:pathLst>
                    <a:path w="1" h="6">
                      <a:moveTo>
                        <a:pt x="0" y="6"/>
                      </a:moveTo>
                      <a:lnTo>
                        <a:pt x="0" y="6"/>
                      </a:ln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884" name="Freeform 409"/>
                <p:cNvSpPr>
                  <a:spLocks/>
                </p:cNvSpPr>
                <p:nvPr/>
              </p:nvSpPr>
              <p:spPr bwMode="auto">
                <a:xfrm>
                  <a:off x="5119" y="3256"/>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885" name="Freeform 410"/>
                <p:cNvSpPr>
                  <a:spLocks/>
                </p:cNvSpPr>
                <p:nvPr/>
              </p:nvSpPr>
              <p:spPr bwMode="auto">
                <a:xfrm>
                  <a:off x="5119" y="3250"/>
                  <a:ext cx="1" cy="6"/>
                </a:xfrm>
                <a:custGeom>
                  <a:avLst/>
                  <a:gdLst>
                    <a:gd name="T0" fmla="*/ 0 w 1"/>
                    <a:gd name="T1" fmla="*/ 6 h 6"/>
                    <a:gd name="T2" fmla="*/ 0 w 1"/>
                    <a:gd name="T3" fmla="*/ 6 h 6"/>
                    <a:gd name="T4" fmla="*/ 0 w 1"/>
                    <a:gd name="T5" fmla="*/ 0 h 6"/>
                    <a:gd name="T6" fmla="*/ 0 60000 65536"/>
                    <a:gd name="T7" fmla="*/ 0 60000 65536"/>
                    <a:gd name="T8" fmla="*/ 0 60000 65536"/>
                    <a:gd name="T9" fmla="*/ 0 w 1"/>
                    <a:gd name="T10" fmla="*/ 0 h 6"/>
                    <a:gd name="T11" fmla="*/ 1 w 1"/>
                    <a:gd name="T12" fmla="*/ 6 h 6"/>
                  </a:gdLst>
                  <a:ahLst/>
                  <a:cxnLst>
                    <a:cxn ang="T6">
                      <a:pos x="T0" y="T1"/>
                    </a:cxn>
                    <a:cxn ang="T7">
                      <a:pos x="T2" y="T3"/>
                    </a:cxn>
                    <a:cxn ang="T8">
                      <a:pos x="T4" y="T5"/>
                    </a:cxn>
                  </a:cxnLst>
                  <a:rect l="T9" t="T10" r="T11" b="T12"/>
                  <a:pathLst>
                    <a:path w="1" h="6">
                      <a:moveTo>
                        <a:pt x="0" y="6"/>
                      </a:moveTo>
                      <a:lnTo>
                        <a:pt x="0" y="6"/>
                      </a:ln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886" name="Freeform 411"/>
                <p:cNvSpPr>
                  <a:spLocks/>
                </p:cNvSpPr>
                <p:nvPr/>
              </p:nvSpPr>
              <p:spPr bwMode="auto">
                <a:xfrm>
                  <a:off x="5119" y="3243"/>
                  <a:ext cx="1" cy="7"/>
                </a:xfrm>
                <a:custGeom>
                  <a:avLst/>
                  <a:gdLst>
                    <a:gd name="T0" fmla="*/ 0 w 1"/>
                    <a:gd name="T1" fmla="*/ 7 h 7"/>
                    <a:gd name="T2" fmla="*/ 0 w 1"/>
                    <a:gd name="T3" fmla="*/ 7 h 7"/>
                    <a:gd name="T4" fmla="*/ 0 w 1"/>
                    <a:gd name="T5" fmla="*/ 0 h 7"/>
                    <a:gd name="T6" fmla="*/ 0 60000 65536"/>
                    <a:gd name="T7" fmla="*/ 0 60000 65536"/>
                    <a:gd name="T8" fmla="*/ 0 60000 65536"/>
                    <a:gd name="T9" fmla="*/ 0 w 1"/>
                    <a:gd name="T10" fmla="*/ 0 h 7"/>
                    <a:gd name="T11" fmla="*/ 1 w 1"/>
                    <a:gd name="T12" fmla="*/ 7 h 7"/>
                  </a:gdLst>
                  <a:ahLst/>
                  <a:cxnLst>
                    <a:cxn ang="T6">
                      <a:pos x="T0" y="T1"/>
                    </a:cxn>
                    <a:cxn ang="T7">
                      <a:pos x="T2" y="T3"/>
                    </a:cxn>
                    <a:cxn ang="T8">
                      <a:pos x="T4" y="T5"/>
                    </a:cxn>
                  </a:cxnLst>
                  <a:rect l="T9" t="T10" r="T11" b="T12"/>
                  <a:pathLst>
                    <a:path w="1" h="7">
                      <a:moveTo>
                        <a:pt x="0" y="7"/>
                      </a:moveTo>
                      <a:lnTo>
                        <a:pt x="0" y="7"/>
                      </a:ln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887" name="Freeform 412"/>
                <p:cNvSpPr>
                  <a:spLocks/>
                </p:cNvSpPr>
                <p:nvPr/>
              </p:nvSpPr>
              <p:spPr bwMode="auto">
                <a:xfrm>
                  <a:off x="5119" y="3243"/>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888" name="Freeform 413"/>
                <p:cNvSpPr>
                  <a:spLocks/>
                </p:cNvSpPr>
                <p:nvPr/>
              </p:nvSpPr>
              <p:spPr bwMode="auto">
                <a:xfrm>
                  <a:off x="5119" y="3237"/>
                  <a:ext cx="1" cy="6"/>
                </a:xfrm>
                <a:custGeom>
                  <a:avLst/>
                  <a:gdLst>
                    <a:gd name="T0" fmla="*/ 0 w 1"/>
                    <a:gd name="T1" fmla="*/ 6 h 6"/>
                    <a:gd name="T2" fmla="*/ 0 w 1"/>
                    <a:gd name="T3" fmla="*/ 6 h 6"/>
                    <a:gd name="T4" fmla="*/ 0 w 1"/>
                    <a:gd name="T5" fmla="*/ 0 h 6"/>
                    <a:gd name="T6" fmla="*/ 0 60000 65536"/>
                    <a:gd name="T7" fmla="*/ 0 60000 65536"/>
                    <a:gd name="T8" fmla="*/ 0 60000 65536"/>
                    <a:gd name="T9" fmla="*/ 0 w 1"/>
                    <a:gd name="T10" fmla="*/ 0 h 6"/>
                    <a:gd name="T11" fmla="*/ 1 w 1"/>
                    <a:gd name="T12" fmla="*/ 6 h 6"/>
                  </a:gdLst>
                  <a:ahLst/>
                  <a:cxnLst>
                    <a:cxn ang="T6">
                      <a:pos x="T0" y="T1"/>
                    </a:cxn>
                    <a:cxn ang="T7">
                      <a:pos x="T2" y="T3"/>
                    </a:cxn>
                    <a:cxn ang="T8">
                      <a:pos x="T4" y="T5"/>
                    </a:cxn>
                  </a:cxnLst>
                  <a:rect l="T9" t="T10" r="T11" b="T12"/>
                  <a:pathLst>
                    <a:path w="1" h="6">
                      <a:moveTo>
                        <a:pt x="0" y="6"/>
                      </a:moveTo>
                      <a:lnTo>
                        <a:pt x="0" y="6"/>
                      </a:ln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889" name="Freeform 414"/>
                <p:cNvSpPr>
                  <a:spLocks/>
                </p:cNvSpPr>
                <p:nvPr/>
              </p:nvSpPr>
              <p:spPr bwMode="auto">
                <a:xfrm>
                  <a:off x="5119" y="3237"/>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890" name="Freeform 415"/>
                <p:cNvSpPr>
                  <a:spLocks/>
                </p:cNvSpPr>
                <p:nvPr/>
              </p:nvSpPr>
              <p:spPr bwMode="auto">
                <a:xfrm>
                  <a:off x="5119" y="3231"/>
                  <a:ext cx="1" cy="6"/>
                </a:xfrm>
                <a:custGeom>
                  <a:avLst/>
                  <a:gdLst>
                    <a:gd name="T0" fmla="*/ 0 w 1"/>
                    <a:gd name="T1" fmla="*/ 6 h 6"/>
                    <a:gd name="T2" fmla="*/ 0 w 1"/>
                    <a:gd name="T3" fmla="*/ 6 h 6"/>
                    <a:gd name="T4" fmla="*/ 0 w 1"/>
                    <a:gd name="T5" fmla="*/ 0 h 6"/>
                    <a:gd name="T6" fmla="*/ 0 60000 65536"/>
                    <a:gd name="T7" fmla="*/ 0 60000 65536"/>
                    <a:gd name="T8" fmla="*/ 0 60000 65536"/>
                    <a:gd name="T9" fmla="*/ 0 w 1"/>
                    <a:gd name="T10" fmla="*/ 0 h 6"/>
                    <a:gd name="T11" fmla="*/ 1 w 1"/>
                    <a:gd name="T12" fmla="*/ 6 h 6"/>
                  </a:gdLst>
                  <a:ahLst/>
                  <a:cxnLst>
                    <a:cxn ang="T6">
                      <a:pos x="T0" y="T1"/>
                    </a:cxn>
                    <a:cxn ang="T7">
                      <a:pos x="T2" y="T3"/>
                    </a:cxn>
                    <a:cxn ang="T8">
                      <a:pos x="T4" y="T5"/>
                    </a:cxn>
                  </a:cxnLst>
                  <a:rect l="T9" t="T10" r="T11" b="T12"/>
                  <a:pathLst>
                    <a:path w="1" h="6">
                      <a:moveTo>
                        <a:pt x="0" y="6"/>
                      </a:moveTo>
                      <a:lnTo>
                        <a:pt x="0" y="6"/>
                      </a:ln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891" name="Freeform 416"/>
                <p:cNvSpPr>
                  <a:spLocks/>
                </p:cNvSpPr>
                <p:nvPr/>
              </p:nvSpPr>
              <p:spPr bwMode="auto">
                <a:xfrm>
                  <a:off x="5119" y="3225"/>
                  <a:ext cx="1" cy="6"/>
                </a:xfrm>
                <a:custGeom>
                  <a:avLst/>
                  <a:gdLst>
                    <a:gd name="T0" fmla="*/ 0 w 1"/>
                    <a:gd name="T1" fmla="*/ 6 h 6"/>
                    <a:gd name="T2" fmla="*/ 0 w 1"/>
                    <a:gd name="T3" fmla="*/ 6 h 6"/>
                    <a:gd name="T4" fmla="*/ 0 w 1"/>
                    <a:gd name="T5" fmla="*/ 0 h 6"/>
                    <a:gd name="T6" fmla="*/ 0 60000 65536"/>
                    <a:gd name="T7" fmla="*/ 0 60000 65536"/>
                    <a:gd name="T8" fmla="*/ 0 60000 65536"/>
                    <a:gd name="T9" fmla="*/ 0 w 1"/>
                    <a:gd name="T10" fmla="*/ 0 h 6"/>
                    <a:gd name="T11" fmla="*/ 1 w 1"/>
                    <a:gd name="T12" fmla="*/ 6 h 6"/>
                  </a:gdLst>
                  <a:ahLst/>
                  <a:cxnLst>
                    <a:cxn ang="T6">
                      <a:pos x="T0" y="T1"/>
                    </a:cxn>
                    <a:cxn ang="T7">
                      <a:pos x="T2" y="T3"/>
                    </a:cxn>
                    <a:cxn ang="T8">
                      <a:pos x="T4" y="T5"/>
                    </a:cxn>
                  </a:cxnLst>
                  <a:rect l="T9" t="T10" r="T11" b="T12"/>
                  <a:pathLst>
                    <a:path w="1" h="6">
                      <a:moveTo>
                        <a:pt x="0" y="6"/>
                      </a:moveTo>
                      <a:lnTo>
                        <a:pt x="0" y="6"/>
                      </a:ln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892" name="Freeform 417"/>
                <p:cNvSpPr>
                  <a:spLocks/>
                </p:cNvSpPr>
                <p:nvPr/>
              </p:nvSpPr>
              <p:spPr bwMode="auto">
                <a:xfrm>
                  <a:off x="5119" y="3225"/>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893" name="Freeform 418"/>
                <p:cNvSpPr>
                  <a:spLocks/>
                </p:cNvSpPr>
                <p:nvPr/>
              </p:nvSpPr>
              <p:spPr bwMode="auto">
                <a:xfrm>
                  <a:off x="5119" y="3218"/>
                  <a:ext cx="1" cy="7"/>
                </a:xfrm>
                <a:custGeom>
                  <a:avLst/>
                  <a:gdLst>
                    <a:gd name="T0" fmla="*/ 0 w 1"/>
                    <a:gd name="T1" fmla="*/ 7 h 7"/>
                    <a:gd name="T2" fmla="*/ 0 w 1"/>
                    <a:gd name="T3" fmla="*/ 7 h 7"/>
                    <a:gd name="T4" fmla="*/ 0 w 1"/>
                    <a:gd name="T5" fmla="*/ 0 h 7"/>
                    <a:gd name="T6" fmla="*/ 0 60000 65536"/>
                    <a:gd name="T7" fmla="*/ 0 60000 65536"/>
                    <a:gd name="T8" fmla="*/ 0 60000 65536"/>
                    <a:gd name="T9" fmla="*/ 0 w 1"/>
                    <a:gd name="T10" fmla="*/ 0 h 7"/>
                    <a:gd name="T11" fmla="*/ 1 w 1"/>
                    <a:gd name="T12" fmla="*/ 7 h 7"/>
                  </a:gdLst>
                  <a:ahLst/>
                  <a:cxnLst>
                    <a:cxn ang="T6">
                      <a:pos x="T0" y="T1"/>
                    </a:cxn>
                    <a:cxn ang="T7">
                      <a:pos x="T2" y="T3"/>
                    </a:cxn>
                    <a:cxn ang="T8">
                      <a:pos x="T4" y="T5"/>
                    </a:cxn>
                  </a:cxnLst>
                  <a:rect l="T9" t="T10" r="T11" b="T12"/>
                  <a:pathLst>
                    <a:path w="1" h="7">
                      <a:moveTo>
                        <a:pt x="0" y="7"/>
                      </a:moveTo>
                      <a:lnTo>
                        <a:pt x="0" y="7"/>
                      </a:ln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894" name="Freeform 419"/>
                <p:cNvSpPr>
                  <a:spLocks/>
                </p:cNvSpPr>
                <p:nvPr/>
              </p:nvSpPr>
              <p:spPr bwMode="auto">
                <a:xfrm>
                  <a:off x="5119" y="3212"/>
                  <a:ext cx="1" cy="6"/>
                </a:xfrm>
                <a:custGeom>
                  <a:avLst/>
                  <a:gdLst>
                    <a:gd name="T0" fmla="*/ 0 w 1"/>
                    <a:gd name="T1" fmla="*/ 6 h 6"/>
                    <a:gd name="T2" fmla="*/ 0 w 1"/>
                    <a:gd name="T3" fmla="*/ 6 h 6"/>
                    <a:gd name="T4" fmla="*/ 0 w 1"/>
                    <a:gd name="T5" fmla="*/ 0 h 6"/>
                    <a:gd name="T6" fmla="*/ 0 60000 65536"/>
                    <a:gd name="T7" fmla="*/ 0 60000 65536"/>
                    <a:gd name="T8" fmla="*/ 0 60000 65536"/>
                    <a:gd name="T9" fmla="*/ 0 w 1"/>
                    <a:gd name="T10" fmla="*/ 0 h 6"/>
                    <a:gd name="T11" fmla="*/ 1 w 1"/>
                    <a:gd name="T12" fmla="*/ 6 h 6"/>
                  </a:gdLst>
                  <a:ahLst/>
                  <a:cxnLst>
                    <a:cxn ang="T6">
                      <a:pos x="T0" y="T1"/>
                    </a:cxn>
                    <a:cxn ang="T7">
                      <a:pos x="T2" y="T3"/>
                    </a:cxn>
                    <a:cxn ang="T8">
                      <a:pos x="T4" y="T5"/>
                    </a:cxn>
                  </a:cxnLst>
                  <a:rect l="T9" t="T10" r="T11" b="T12"/>
                  <a:pathLst>
                    <a:path w="1" h="6">
                      <a:moveTo>
                        <a:pt x="0" y="6"/>
                      </a:moveTo>
                      <a:lnTo>
                        <a:pt x="0" y="6"/>
                      </a:ln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895" name="Freeform 420"/>
                <p:cNvSpPr>
                  <a:spLocks/>
                </p:cNvSpPr>
                <p:nvPr/>
              </p:nvSpPr>
              <p:spPr bwMode="auto">
                <a:xfrm>
                  <a:off x="5119" y="3212"/>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896" name="Freeform 421"/>
                <p:cNvSpPr>
                  <a:spLocks/>
                </p:cNvSpPr>
                <p:nvPr/>
              </p:nvSpPr>
              <p:spPr bwMode="auto">
                <a:xfrm>
                  <a:off x="5119" y="3206"/>
                  <a:ext cx="1" cy="6"/>
                </a:xfrm>
                <a:custGeom>
                  <a:avLst/>
                  <a:gdLst>
                    <a:gd name="T0" fmla="*/ 0 w 1"/>
                    <a:gd name="T1" fmla="*/ 6 h 6"/>
                    <a:gd name="T2" fmla="*/ 0 w 1"/>
                    <a:gd name="T3" fmla="*/ 6 h 6"/>
                    <a:gd name="T4" fmla="*/ 0 w 1"/>
                    <a:gd name="T5" fmla="*/ 0 h 6"/>
                    <a:gd name="T6" fmla="*/ 0 60000 65536"/>
                    <a:gd name="T7" fmla="*/ 0 60000 65536"/>
                    <a:gd name="T8" fmla="*/ 0 60000 65536"/>
                    <a:gd name="T9" fmla="*/ 0 w 1"/>
                    <a:gd name="T10" fmla="*/ 0 h 6"/>
                    <a:gd name="T11" fmla="*/ 1 w 1"/>
                    <a:gd name="T12" fmla="*/ 6 h 6"/>
                  </a:gdLst>
                  <a:ahLst/>
                  <a:cxnLst>
                    <a:cxn ang="T6">
                      <a:pos x="T0" y="T1"/>
                    </a:cxn>
                    <a:cxn ang="T7">
                      <a:pos x="T2" y="T3"/>
                    </a:cxn>
                    <a:cxn ang="T8">
                      <a:pos x="T4" y="T5"/>
                    </a:cxn>
                  </a:cxnLst>
                  <a:rect l="T9" t="T10" r="T11" b="T12"/>
                  <a:pathLst>
                    <a:path w="1" h="6">
                      <a:moveTo>
                        <a:pt x="0" y="6"/>
                      </a:moveTo>
                      <a:lnTo>
                        <a:pt x="0" y="6"/>
                      </a:ln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897" name="Freeform 422"/>
                <p:cNvSpPr>
                  <a:spLocks/>
                </p:cNvSpPr>
                <p:nvPr/>
              </p:nvSpPr>
              <p:spPr bwMode="auto">
                <a:xfrm>
                  <a:off x="5119" y="3206"/>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898" name="Freeform 423"/>
                <p:cNvSpPr>
                  <a:spLocks/>
                </p:cNvSpPr>
                <p:nvPr/>
              </p:nvSpPr>
              <p:spPr bwMode="auto">
                <a:xfrm>
                  <a:off x="5119" y="3200"/>
                  <a:ext cx="1" cy="6"/>
                </a:xfrm>
                <a:custGeom>
                  <a:avLst/>
                  <a:gdLst>
                    <a:gd name="T0" fmla="*/ 0 w 1"/>
                    <a:gd name="T1" fmla="*/ 6 h 6"/>
                    <a:gd name="T2" fmla="*/ 0 w 1"/>
                    <a:gd name="T3" fmla="*/ 6 h 6"/>
                    <a:gd name="T4" fmla="*/ 0 w 1"/>
                    <a:gd name="T5" fmla="*/ 0 h 6"/>
                    <a:gd name="T6" fmla="*/ 0 60000 65536"/>
                    <a:gd name="T7" fmla="*/ 0 60000 65536"/>
                    <a:gd name="T8" fmla="*/ 0 60000 65536"/>
                    <a:gd name="T9" fmla="*/ 0 w 1"/>
                    <a:gd name="T10" fmla="*/ 0 h 6"/>
                    <a:gd name="T11" fmla="*/ 1 w 1"/>
                    <a:gd name="T12" fmla="*/ 6 h 6"/>
                  </a:gdLst>
                  <a:ahLst/>
                  <a:cxnLst>
                    <a:cxn ang="T6">
                      <a:pos x="T0" y="T1"/>
                    </a:cxn>
                    <a:cxn ang="T7">
                      <a:pos x="T2" y="T3"/>
                    </a:cxn>
                    <a:cxn ang="T8">
                      <a:pos x="T4" y="T5"/>
                    </a:cxn>
                  </a:cxnLst>
                  <a:rect l="T9" t="T10" r="T11" b="T12"/>
                  <a:pathLst>
                    <a:path w="1" h="6">
                      <a:moveTo>
                        <a:pt x="0" y="6"/>
                      </a:moveTo>
                      <a:lnTo>
                        <a:pt x="0" y="6"/>
                      </a:ln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899" name="Freeform 424"/>
                <p:cNvSpPr>
                  <a:spLocks/>
                </p:cNvSpPr>
                <p:nvPr/>
              </p:nvSpPr>
              <p:spPr bwMode="auto">
                <a:xfrm>
                  <a:off x="5119" y="3193"/>
                  <a:ext cx="13" cy="7"/>
                </a:xfrm>
                <a:custGeom>
                  <a:avLst/>
                  <a:gdLst>
                    <a:gd name="T0" fmla="*/ 0 w 13"/>
                    <a:gd name="T1" fmla="*/ 7 h 7"/>
                    <a:gd name="T2" fmla="*/ 13 w 13"/>
                    <a:gd name="T3" fmla="*/ 7 h 7"/>
                    <a:gd name="T4" fmla="*/ 13 w 13"/>
                    <a:gd name="T5" fmla="*/ 0 h 7"/>
                    <a:gd name="T6" fmla="*/ 0 60000 65536"/>
                    <a:gd name="T7" fmla="*/ 0 60000 65536"/>
                    <a:gd name="T8" fmla="*/ 0 60000 65536"/>
                    <a:gd name="T9" fmla="*/ 0 w 13"/>
                    <a:gd name="T10" fmla="*/ 0 h 7"/>
                    <a:gd name="T11" fmla="*/ 13 w 13"/>
                    <a:gd name="T12" fmla="*/ 7 h 7"/>
                  </a:gdLst>
                  <a:ahLst/>
                  <a:cxnLst>
                    <a:cxn ang="T6">
                      <a:pos x="T0" y="T1"/>
                    </a:cxn>
                    <a:cxn ang="T7">
                      <a:pos x="T2" y="T3"/>
                    </a:cxn>
                    <a:cxn ang="T8">
                      <a:pos x="T4" y="T5"/>
                    </a:cxn>
                  </a:cxnLst>
                  <a:rect l="T9" t="T10" r="T11" b="T12"/>
                  <a:pathLst>
                    <a:path w="13" h="7">
                      <a:moveTo>
                        <a:pt x="0" y="7"/>
                      </a:moveTo>
                      <a:lnTo>
                        <a:pt x="13" y="7"/>
                      </a:lnTo>
                      <a:lnTo>
                        <a:pt x="13"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900" name="Freeform 425"/>
                <p:cNvSpPr>
                  <a:spLocks/>
                </p:cNvSpPr>
                <p:nvPr/>
              </p:nvSpPr>
              <p:spPr bwMode="auto">
                <a:xfrm>
                  <a:off x="5132" y="3193"/>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901" name="Freeform 426"/>
                <p:cNvSpPr>
                  <a:spLocks/>
                </p:cNvSpPr>
                <p:nvPr/>
              </p:nvSpPr>
              <p:spPr bwMode="auto">
                <a:xfrm>
                  <a:off x="5132" y="3187"/>
                  <a:ext cx="1" cy="6"/>
                </a:xfrm>
                <a:custGeom>
                  <a:avLst/>
                  <a:gdLst>
                    <a:gd name="T0" fmla="*/ 0 w 1"/>
                    <a:gd name="T1" fmla="*/ 6 h 6"/>
                    <a:gd name="T2" fmla="*/ 0 w 1"/>
                    <a:gd name="T3" fmla="*/ 6 h 6"/>
                    <a:gd name="T4" fmla="*/ 0 w 1"/>
                    <a:gd name="T5" fmla="*/ 0 h 6"/>
                    <a:gd name="T6" fmla="*/ 0 60000 65536"/>
                    <a:gd name="T7" fmla="*/ 0 60000 65536"/>
                    <a:gd name="T8" fmla="*/ 0 60000 65536"/>
                    <a:gd name="T9" fmla="*/ 0 w 1"/>
                    <a:gd name="T10" fmla="*/ 0 h 6"/>
                    <a:gd name="T11" fmla="*/ 1 w 1"/>
                    <a:gd name="T12" fmla="*/ 6 h 6"/>
                  </a:gdLst>
                  <a:ahLst/>
                  <a:cxnLst>
                    <a:cxn ang="T6">
                      <a:pos x="T0" y="T1"/>
                    </a:cxn>
                    <a:cxn ang="T7">
                      <a:pos x="T2" y="T3"/>
                    </a:cxn>
                    <a:cxn ang="T8">
                      <a:pos x="T4" y="T5"/>
                    </a:cxn>
                  </a:cxnLst>
                  <a:rect l="T9" t="T10" r="T11" b="T12"/>
                  <a:pathLst>
                    <a:path w="1" h="6">
                      <a:moveTo>
                        <a:pt x="0" y="6"/>
                      </a:moveTo>
                      <a:lnTo>
                        <a:pt x="0" y="6"/>
                      </a:ln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902" name="Freeform 427"/>
                <p:cNvSpPr>
                  <a:spLocks/>
                </p:cNvSpPr>
                <p:nvPr/>
              </p:nvSpPr>
              <p:spPr bwMode="auto">
                <a:xfrm>
                  <a:off x="5132" y="3187"/>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903" name="Freeform 428"/>
                <p:cNvSpPr>
                  <a:spLocks/>
                </p:cNvSpPr>
                <p:nvPr/>
              </p:nvSpPr>
              <p:spPr bwMode="auto">
                <a:xfrm>
                  <a:off x="5132" y="3181"/>
                  <a:ext cx="1" cy="6"/>
                </a:xfrm>
                <a:custGeom>
                  <a:avLst/>
                  <a:gdLst>
                    <a:gd name="T0" fmla="*/ 0 w 1"/>
                    <a:gd name="T1" fmla="*/ 6 h 6"/>
                    <a:gd name="T2" fmla="*/ 0 w 1"/>
                    <a:gd name="T3" fmla="*/ 6 h 6"/>
                    <a:gd name="T4" fmla="*/ 0 w 1"/>
                    <a:gd name="T5" fmla="*/ 0 h 6"/>
                    <a:gd name="T6" fmla="*/ 0 60000 65536"/>
                    <a:gd name="T7" fmla="*/ 0 60000 65536"/>
                    <a:gd name="T8" fmla="*/ 0 60000 65536"/>
                    <a:gd name="T9" fmla="*/ 0 w 1"/>
                    <a:gd name="T10" fmla="*/ 0 h 6"/>
                    <a:gd name="T11" fmla="*/ 1 w 1"/>
                    <a:gd name="T12" fmla="*/ 6 h 6"/>
                  </a:gdLst>
                  <a:ahLst/>
                  <a:cxnLst>
                    <a:cxn ang="T6">
                      <a:pos x="T0" y="T1"/>
                    </a:cxn>
                    <a:cxn ang="T7">
                      <a:pos x="T2" y="T3"/>
                    </a:cxn>
                    <a:cxn ang="T8">
                      <a:pos x="T4" y="T5"/>
                    </a:cxn>
                  </a:cxnLst>
                  <a:rect l="T9" t="T10" r="T11" b="T12"/>
                  <a:pathLst>
                    <a:path w="1" h="6">
                      <a:moveTo>
                        <a:pt x="0" y="6"/>
                      </a:moveTo>
                      <a:lnTo>
                        <a:pt x="0" y="6"/>
                      </a:ln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904" name="Freeform 429"/>
                <p:cNvSpPr>
                  <a:spLocks/>
                </p:cNvSpPr>
                <p:nvPr/>
              </p:nvSpPr>
              <p:spPr bwMode="auto">
                <a:xfrm>
                  <a:off x="5132" y="3175"/>
                  <a:ext cx="1" cy="6"/>
                </a:xfrm>
                <a:custGeom>
                  <a:avLst/>
                  <a:gdLst>
                    <a:gd name="T0" fmla="*/ 0 w 1"/>
                    <a:gd name="T1" fmla="*/ 6 h 6"/>
                    <a:gd name="T2" fmla="*/ 0 w 1"/>
                    <a:gd name="T3" fmla="*/ 6 h 6"/>
                    <a:gd name="T4" fmla="*/ 0 w 1"/>
                    <a:gd name="T5" fmla="*/ 0 h 6"/>
                    <a:gd name="T6" fmla="*/ 0 60000 65536"/>
                    <a:gd name="T7" fmla="*/ 0 60000 65536"/>
                    <a:gd name="T8" fmla="*/ 0 60000 65536"/>
                    <a:gd name="T9" fmla="*/ 0 w 1"/>
                    <a:gd name="T10" fmla="*/ 0 h 6"/>
                    <a:gd name="T11" fmla="*/ 1 w 1"/>
                    <a:gd name="T12" fmla="*/ 6 h 6"/>
                  </a:gdLst>
                  <a:ahLst/>
                  <a:cxnLst>
                    <a:cxn ang="T6">
                      <a:pos x="T0" y="T1"/>
                    </a:cxn>
                    <a:cxn ang="T7">
                      <a:pos x="T2" y="T3"/>
                    </a:cxn>
                    <a:cxn ang="T8">
                      <a:pos x="T4" y="T5"/>
                    </a:cxn>
                  </a:cxnLst>
                  <a:rect l="T9" t="T10" r="T11" b="T12"/>
                  <a:pathLst>
                    <a:path w="1" h="6">
                      <a:moveTo>
                        <a:pt x="0" y="6"/>
                      </a:moveTo>
                      <a:lnTo>
                        <a:pt x="0" y="6"/>
                      </a:ln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905" name="Freeform 430"/>
                <p:cNvSpPr>
                  <a:spLocks/>
                </p:cNvSpPr>
                <p:nvPr/>
              </p:nvSpPr>
              <p:spPr bwMode="auto">
                <a:xfrm>
                  <a:off x="5132" y="3175"/>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906" name="Freeform 431"/>
                <p:cNvSpPr>
                  <a:spLocks/>
                </p:cNvSpPr>
                <p:nvPr/>
              </p:nvSpPr>
              <p:spPr bwMode="auto">
                <a:xfrm>
                  <a:off x="5132" y="3169"/>
                  <a:ext cx="1" cy="6"/>
                </a:xfrm>
                <a:custGeom>
                  <a:avLst/>
                  <a:gdLst>
                    <a:gd name="T0" fmla="*/ 0 w 1"/>
                    <a:gd name="T1" fmla="*/ 6 h 6"/>
                    <a:gd name="T2" fmla="*/ 0 w 1"/>
                    <a:gd name="T3" fmla="*/ 6 h 6"/>
                    <a:gd name="T4" fmla="*/ 0 w 1"/>
                    <a:gd name="T5" fmla="*/ 0 h 6"/>
                    <a:gd name="T6" fmla="*/ 0 60000 65536"/>
                    <a:gd name="T7" fmla="*/ 0 60000 65536"/>
                    <a:gd name="T8" fmla="*/ 0 60000 65536"/>
                    <a:gd name="T9" fmla="*/ 0 w 1"/>
                    <a:gd name="T10" fmla="*/ 0 h 6"/>
                    <a:gd name="T11" fmla="*/ 1 w 1"/>
                    <a:gd name="T12" fmla="*/ 6 h 6"/>
                  </a:gdLst>
                  <a:ahLst/>
                  <a:cxnLst>
                    <a:cxn ang="T6">
                      <a:pos x="T0" y="T1"/>
                    </a:cxn>
                    <a:cxn ang="T7">
                      <a:pos x="T2" y="T3"/>
                    </a:cxn>
                    <a:cxn ang="T8">
                      <a:pos x="T4" y="T5"/>
                    </a:cxn>
                  </a:cxnLst>
                  <a:rect l="T9" t="T10" r="T11" b="T12"/>
                  <a:pathLst>
                    <a:path w="1" h="6">
                      <a:moveTo>
                        <a:pt x="0" y="6"/>
                      </a:moveTo>
                      <a:lnTo>
                        <a:pt x="0" y="6"/>
                      </a:ln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907" name="Freeform 432"/>
                <p:cNvSpPr>
                  <a:spLocks/>
                </p:cNvSpPr>
                <p:nvPr/>
              </p:nvSpPr>
              <p:spPr bwMode="auto">
                <a:xfrm>
                  <a:off x="5132" y="3169"/>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908" name="Freeform 433"/>
                <p:cNvSpPr>
                  <a:spLocks/>
                </p:cNvSpPr>
                <p:nvPr/>
              </p:nvSpPr>
              <p:spPr bwMode="auto">
                <a:xfrm>
                  <a:off x="5132" y="3162"/>
                  <a:ext cx="1" cy="7"/>
                </a:xfrm>
                <a:custGeom>
                  <a:avLst/>
                  <a:gdLst>
                    <a:gd name="T0" fmla="*/ 0 w 1"/>
                    <a:gd name="T1" fmla="*/ 7 h 7"/>
                    <a:gd name="T2" fmla="*/ 0 w 1"/>
                    <a:gd name="T3" fmla="*/ 7 h 7"/>
                    <a:gd name="T4" fmla="*/ 0 w 1"/>
                    <a:gd name="T5" fmla="*/ 0 h 7"/>
                    <a:gd name="T6" fmla="*/ 0 60000 65536"/>
                    <a:gd name="T7" fmla="*/ 0 60000 65536"/>
                    <a:gd name="T8" fmla="*/ 0 60000 65536"/>
                    <a:gd name="T9" fmla="*/ 0 w 1"/>
                    <a:gd name="T10" fmla="*/ 0 h 7"/>
                    <a:gd name="T11" fmla="*/ 1 w 1"/>
                    <a:gd name="T12" fmla="*/ 7 h 7"/>
                  </a:gdLst>
                  <a:ahLst/>
                  <a:cxnLst>
                    <a:cxn ang="T6">
                      <a:pos x="T0" y="T1"/>
                    </a:cxn>
                    <a:cxn ang="T7">
                      <a:pos x="T2" y="T3"/>
                    </a:cxn>
                    <a:cxn ang="T8">
                      <a:pos x="T4" y="T5"/>
                    </a:cxn>
                  </a:cxnLst>
                  <a:rect l="T9" t="T10" r="T11" b="T12"/>
                  <a:pathLst>
                    <a:path w="1" h="7">
                      <a:moveTo>
                        <a:pt x="0" y="7"/>
                      </a:moveTo>
                      <a:lnTo>
                        <a:pt x="0" y="7"/>
                      </a:ln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909" name="Freeform 434"/>
                <p:cNvSpPr>
                  <a:spLocks/>
                </p:cNvSpPr>
                <p:nvPr/>
              </p:nvSpPr>
              <p:spPr bwMode="auto">
                <a:xfrm>
                  <a:off x="5132" y="3156"/>
                  <a:ext cx="1" cy="6"/>
                </a:xfrm>
                <a:custGeom>
                  <a:avLst/>
                  <a:gdLst>
                    <a:gd name="T0" fmla="*/ 0 w 1"/>
                    <a:gd name="T1" fmla="*/ 6 h 6"/>
                    <a:gd name="T2" fmla="*/ 0 w 1"/>
                    <a:gd name="T3" fmla="*/ 6 h 6"/>
                    <a:gd name="T4" fmla="*/ 0 w 1"/>
                    <a:gd name="T5" fmla="*/ 0 h 6"/>
                    <a:gd name="T6" fmla="*/ 0 60000 65536"/>
                    <a:gd name="T7" fmla="*/ 0 60000 65536"/>
                    <a:gd name="T8" fmla="*/ 0 60000 65536"/>
                    <a:gd name="T9" fmla="*/ 0 w 1"/>
                    <a:gd name="T10" fmla="*/ 0 h 6"/>
                    <a:gd name="T11" fmla="*/ 1 w 1"/>
                    <a:gd name="T12" fmla="*/ 6 h 6"/>
                  </a:gdLst>
                  <a:ahLst/>
                  <a:cxnLst>
                    <a:cxn ang="T6">
                      <a:pos x="T0" y="T1"/>
                    </a:cxn>
                    <a:cxn ang="T7">
                      <a:pos x="T2" y="T3"/>
                    </a:cxn>
                    <a:cxn ang="T8">
                      <a:pos x="T4" y="T5"/>
                    </a:cxn>
                  </a:cxnLst>
                  <a:rect l="T9" t="T10" r="T11" b="T12"/>
                  <a:pathLst>
                    <a:path w="1" h="6">
                      <a:moveTo>
                        <a:pt x="0" y="6"/>
                      </a:moveTo>
                      <a:lnTo>
                        <a:pt x="0" y="6"/>
                      </a:ln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910" name="Freeform 435"/>
                <p:cNvSpPr>
                  <a:spLocks/>
                </p:cNvSpPr>
                <p:nvPr/>
              </p:nvSpPr>
              <p:spPr bwMode="auto">
                <a:xfrm>
                  <a:off x="5132" y="3156"/>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911" name="Freeform 436"/>
                <p:cNvSpPr>
                  <a:spLocks/>
                </p:cNvSpPr>
                <p:nvPr/>
              </p:nvSpPr>
              <p:spPr bwMode="auto">
                <a:xfrm>
                  <a:off x="5132" y="3150"/>
                  <a:ext cx="1" cy="6"/>
                </a:xfrm>
                <a:custGeom>
                  <a:avLst/>
                  <a:gdLst>
                    <a:gd name="T0" fmla="*/ 0 w 1"/>
                    <a:gd name="T1" fmla="*/ 6 h 6"/>
                    <a:gd name="T2" fmla="*/ 0 w 1"/>
                    <a:gd name="T3" fmla="*/ 6 h 6"/>
                    <a:gd name="T4" fmla="*/ 0 w 1"/>
                    <a:gd name="T5" fmla="*/ 0 h 6"/>
                    <a:gd name="T6" fmla="*/ 0 60000 65536"/>
                    <a:gd name="T7" fmla="*/ 0 60000 65536"/>
                    <a:gd name="T8" fmla="*/ 0 60000 65536"/>
                    <a:gd name="T9" fmla="*/ 0 w 1"/>
                    <a:gd name="T10" fmla="*/ 0 h 6"/>
                    <a:gd name="T11" fmla="*/ 1 w 1"/>
                    <a:gd name="T12" fmla="*/ 6 h 6"/>
                  </a:gdLst>
                  <a:ahLst/>
                  <a:cxnLst>
                    <a:cxn ang="T6">
                      <a:pos x="T0" y="T1"/>
                    </a:cxn>
                    <a:cxn ang="T7">
                      <a:pos x="T2" y="T3"/>
                    </a:cxn>
                    <a:cxn ang="T8">
                      <a:pos x="T4" y="T5"/>
                    </a:cxn>
                  </a:cxnLst>
                  <a:rect l="T9" t="T10" r="T11" b="T12"/>
                  <a:pathLst>
                    <a:path w="1" h="6">
                      <a:moveTo>
                        <a:pt x="0" y="6"/>
                      </a:moveTo>
                      <a:lnTo>
                        <a:pt x="0" y="6"/>
                      </a:ln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912" name="Freeform 437"/>
                <p:cNvSpPr>
                  <a:spLocks/>
                </p:cNvSpPr>
                <p:nvPr/>
              </p:nvSpPr>
              <p:spPr bwMode="auto">
                <a:xfrm>
                  <a:off x="5132" y="3150"/>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913" name="Freeform 438"/>
                <p:cNvSpPr>
                  <a:spLocks/>
                </p:cNvSpPr>
                <p:nvPr/>
              </p:nvSpPr>
              <p:spPr bwMode="auto">
                <a:xfrm>
                  <a:off x="5132" y="3144"/>
                  <a:ext cx="1" cy="6"/>
                </a:xfrm>
                <a:custGeom>
                  <a:avLst/>
                  <a:gdLst>
                    <a:gd name="T0" fmla="*/ 0 w 1"/>
                    <a:gd name="T1" fmla="*/ 6 h 6"/>
                    <a:gd name="T2" fmla="*/ 0 w 1"/>
                    <a:gd name="T3" fmla="*/ 6 h 6"/>
                    <a:gd name="T4" fmla="*/ 0 w 1"/>
                    <a:gd name="T5" fmla="*/ 0 h 6"/>
                    <a:gd name="T6" fmla="*/ 0 60000 65536"/>
                    <a:gd name="T7" fmla="*/ 0 60000 65536"/>
                    <a:gd name="T8" fmla="*/ 0 60000 65536"/>
                    <a:gd name="T9" fmla="*/ 0 w 1"/>
                    <a:gd name="T10" fmla="*/ 0 h 6"/>
                    <a:gd name="T11" fmla="*/ 1 w 1"/>
                    <a:gd name="T12" fmla="*/ 6 h 6"/>
                  </a:gdLst>
                  <a:ahLst/>
                  <a:cxnLst>
                    <a:cxn ang="T6">
                      <a:pos x="T0" y="T1"/>
                    </a:cxn>
                    <a:cxn ang="T7">
                      <a:pos x="T2" y="T3"/>
                    </a:cxn>
                    <a:cxn ang="T8">
                      <a:pos x="T4" y="T5"/>
                    </a:cxn>
                  </a:cxnLst>
                  <a:rect l="T9" t="T10" r="T11" b="T12"/>
                  <a:pathLst>
                    <a:path w="1" h="6">
                      <a:moveTo>
                        <a:pt x="0" y="6"/>
                      </a:moveTo>
                      <a:lnTo>
                        <a:pt x="0" y="6"/>
                      </a:ln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914" name="Freeform 439"/>
                <p:cNvSpPr>
                  <a:spLocks/>
                </p:cNvSpPr>
                <p:nvPr/>
              </p:nvSpPr>
              <p:spPr bwMode="auto">
                <a:xfrm>
                  <a:off x="5132" y="3137"/>
                  <a:ext cx="1" cy="7"/>
                </a:xfrm>
                <a:custGeom>
                  <a:avLst/>
                  <a:gdLst>
                    <a:gd name="T0" fmla="*/ 0 w 1"/>
                    <a:gd name="T1" fmla="*/ 7 h 7"/>
                    <a:gd name="T2" fmla="*/ 0 w 1"/>
                    <a:gd name="T3" fmla="*/ 7 h 7"/>
                    <a:gd name="T4" fmla="*/ 0 w 1"/>
                    <a:gd name="T5" fmla="*/ 0 h 7"/>
                    <a:gd name="T6" fmla="*/ 0 60000 65536"/>
                    <a:gd name="T7" fmla="*/ 0 60000 65536"/>
                    <a:gd name="T8" fmla="*/ 0 60000 65536"/>
                    <a:gd name="T9" fmla="*/ 0 w 1"/>
                    <a:gd name="T10" fmla="*/ 0 h 7"/>
                    <a:gd name="T11" fmla="*/ 1 w 1"/>
                    <a:gd name="T12" fmla="*/ 7 h 7"/>
                  </a:gdLst>
                  <a:ahLst/>
                  <a:cxnLst>
                    <a:cxn ang="T6">
                      <a:pos x="T0" y="T1"/>
                    </a:cxn>
                    <a:cxn ang="T7">
                      <a:pos x="T2" y="T3"/>
                    </a:cxn>
                    <a:cxn ang="T8">
                      <a:pos x="T4" y="T5"/>
                    </a:cxn>
                  </a:cxnLst>
                  <a:rect l="T9" t="T10" r="T11" b="T12"/>
                  <a:pathLst>
                    <a:path w="1" h="7">
                      <a:moveTo>
                        <a:pt x="0" y="7"/>
                      </a:moveTo>
                      <a:lnTo>
                        <a:pt x="0" y="7"/>
                      </a:ln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915" name="Freeform 440"/>
                <p:cNvSpPr>
                  <a:spLocks/>
                </p:cNvSpPr>
                <p:nvPr/>
              </p:nvSpPr>
              <p:spPr bwMode="auto">
                <a:xfrm>
                  <a:off x="5132" y="3137"/>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916" name="Freeform 441"/>
                <p:cNvSpPr>
                  <a:spLocks/>
                </p:cNvSpPr>
                <p:nvPr/>
              </p:nvSpPr>
              <p:spPr bwMode="auto">
                <a:xfrm>
                  <a:off x="5132" y="3131"/>
                  <a:ext cx="12" cy="6"/>
                </a:xfrm>
                <a:custGeom>
                  <a:avLst/>
                  <a:gdLst>
                    <a:gd name="T0" fmla="*/ 0 w 12"/>
                    <a:gd name="T1" fmla="*/ 6 h 6"/>
                    <a:gd name="T2" fmla="*/ 12 w 12"/>
                    <a:gd name="T3" fmla="*/ 6 h 6"/>
                    <a:gd name="T4" fmla="*/ 12 w 12"/>
                    <a:gd name="T5" fmla="*/ 0 h 6"/>
                    <a:gd name="T6" fmla="*/ 0 60000 65536"/>
                    <a:gd name="T7" fmla="*/ 0 60000 65536"/>
                    <a:gd name="T8" fmla="*/ 0 60000 65536"/>
                    <a:gd name="T9" fmla="*/ 0 w 12"/>
                    <a:gd name="T10" fmla="*/ 0 h 6"/>
                    <a:gd name="T11" fmla="*/ 12 w 12"/>
                    <a:gd name="T12" fmla="*/ 6 h 6"/>
                  </a:gdLst>
                  <a:ahLst/>
                  <a:cxnLst>
                    <a:cxn ang="T6">
                      <a:pos x="T0" y="T1"/>
                    </a:cxn>
                    <a:cxn ang="T7">
                      <a:pos x="T2" y="T3"/>
                    </a:cxn>
                    <a:cxn ang="T8">
                      <a:pos x="T4" y="T5"/>
                    </a:cxn>
                  </a:cxnLst>
                  <a:rect l="T9" t="T10" r="T11" b="T12"/>
                  <a:pathLst>
                    <a:path w="12" h="6">
                      <a:moveTo>
                        <a:pt x="0" y="6"/>
                      </a:moveTo>
                      <a:lnTo>
                        <a:pt x="12" y="6"/>
                      </a:lnTo>
                      <a:lnTo>
                        <a:pt x="12"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917" name="Freeform 442"/>
                <p:cNvSpPr>
                  <a:spLocks/>
                </p:cNvSpPr>
                <p:nvPr/>
              </p:nvSpPr>
              <p:spPr bwMode="auto">
                <a:xfrm>
                  <a:off x="5144" y="3131"/>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918" name="Freeform 443"/>
                <p:cNvSpPr>
                  <a:spLocks/>
                </p:cNvSpPr>
                <p:nvPr/>
              </p:nvSpPr>
              <p:spPr bwMode="auto">
                <a:xfrm>
                  <a:off x="5144" y="3125"/>
                  <a:ext cx="1" cy="6"/>
                </a:xfrm>
                <a:custGeom>
                  <a:avLst/>
                  <a:gdLst>
                    <a:gd name="T0" fmla="*/ 0 w 1"/>
                    <a:gd name="T1" fmla="*/ 6 h 6"/>
                    <a:gd name="T2" fmla="*/ 0 w 1"/>
                    <a:gd name="T3" fmla="*/ 6 h 6"/>
                    <a:gd name="T4" fmla="*/ 0 w 1"/>
                    <a:gd name="T5" fmla="*/ 0 h 6"/>
                    <a:gd name="T6" fmla="*/ 0 60000 65536"/>
                    <a:gd name="T7" fmla="*/ 0 60000 65536"/>
                    <a:gd name="T8" fmla="*/ 0 60000 65536"/>
                    <a:gd name="T9" fmla="*/ 0 w 1"/>
                    <a:gd name="T10" fmla="*/ 0 h 6"/>
                    <a:gd name="T11" fmla="*/ 1 w 1"/>
                    <a:gd name="T12" fmla="*/ 6 h 6"/>
                  </a:gdLst>
                  <a:ahLst/>
                  <a:cxnLst>
                    <a:cxn ang="T6">
                      <a:pos x="T0" y="T1"/>
                    </a:cxn>
                    <a:cxn ang="T7">
                      <a:pos x="T2" y="T3"/>
                    </a:cxn>
                    <a:cxn ang="T8">
                      <a:pos x="T4" y="T5"/>
                    </a:cxn>
                  </a:cxnLst>
                  <a:rect l="T9" t="T10" r="T11" b="T12"/>
                  <a:pathLst>
                    <a:path w="1" h="6">
                      <a:moveTo>
                        <a:pt x="0" y="6"/>
                      </a:moveTo>
                      <a:lnTo>
                        <a:pt x="0" y="6"/>
                      </a:ln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919" name="Freeform 444"/>
                <p:cNvSpPr>
                  <a:spLocks/>
                </p:cNvSpPr>
                <p:nvPr/>
              </p:nvSpPr>
              <p:spPr bwMode="auto">
                <a:xfrm>
                  <a:off x="5144" y="3119"/>
                  <a:ext cx="1" cy="6"/>
                </a:xfrm>
                <a:custGeom>
                  <a:avLst/>
                  <a:gdLst>
                    <a:gd name="T0" fmla="*/ 0 w 1"/>
                    <a:gd name="T1" fmla="*/ 6 h 6"/>
                    <a:gd name="T2" fmla="*/ 0 w 1"/>
                    <a:gd name="T3" fmla="*/ 6 h 6"/>
                    <a:gd name="T4" fmla="*/ 0 w 1"/>
                    <a:gd name="T5" fmla="*/ 0 h 6"/>
                    <a:gd name="T6" fmla="*/ 0 60000 65536"/>
                    <a:gd name="T7" fmla="*/ 0 60000 65536"/>
                    <a:gd name="T8" fmla="*/ 0 60000 65536"/>
                    <a:gd name="T9" fmla="*/ 0 w 1"/>
                    <a:gd name="T10" fmla="*/ 0 h 6"/>
                    <a:gd name="T11" fmla="*/ 1 w 1"/>
                    <a:gd name="T12" fmla="*/ 6 h 6"/>
                  </a:gdLst>
                  <a:ahLst/>
                  <a:cxnLst>
                    <a:cxn ang="T6">
                      <a:pos x="T0" y="T1"/>
                    </a:cxn>
                    <a:cxn ang="T7">
                      <a:pos x="T2" y="T3"/>
                    </a:cxn>
                    <a:cxn ang="T8">
                      <a:pos x="T4" y="T5"/>
                    </a:cxn>
                  </a:cxnLst>
                  <a:rect l="T9" t="T10" r="T11" b="T12"/>
                  <a:pathLst>
                    <a:path w="1" h="6">
                      <a:moveTo>
                        <a:pt x="0" y="6"/>
                      </a:moveTo>
                      <a:lnTo>
                        <a:pt x="0" y="6"/>
                      </a:ln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920" name="Freeform 445"/>
                <p:cNvSpPr>
                  <a:spLocks/>
                </p:cNvSpPr>
                <p:nvPr/>
              </p:nvSpPr>
              <p:spPr bwMode="auto">
                <a:xfrm>
                  <a:off x="5144" y="3119"/>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921" name="Freeform 446"/>
                <p:cNvSpPr>
                  <a:spLocks/>
                </p:cNvSpPr>
                <p:nvPr/>
              </p:nvSpPr>
              <p:spPr bwMode="auto">
                <a:xfrm>
                  <a:off x="5144" y="3112"/>
                  <a:ext cx="1" cy="7"/>
                </a:xfrm>
                <a:custGeom>
                  <a:avLst/>
                  <a:gdLst>
                    <a:gd name="T0" fmla="*/ 0 w 1"/>
                    <a:gd name="T1" fmla="*/ 7 h 7"/>
                    <a:gd name="T2" fmla="*/ 0 w 1"/>
                    <a:gd name="T3" fmla="*/ 7 h 7"/>
                    <a:gd name="T4" fmla="*/ 0 w 1"/>
                    <a:gd name="T5" fmla="*/ 0 h 7"/>
                    <a:gd name="T6" fmla="*/ 0 60000 65536"/>
                    <a:gd name="T7" fmla="*/ 0 60000 65536"/>
                    <a:gd name="T8" fmla="*/ 0 60000 65536"/>
                    <a:gd name="T9" fmla="*/ 0 w 1"/>
                    <a:gd name="T10" fmla="*/ 0 h 7"/>
                    <a:gd name="T11" fmla="*/ 1 w 1"/>
                    <a:gd name="T12" fmla="*/ 7 h 7"/>
                  </a:gdLst>
                  <a:ahLst/>
                  <a:cxnLst>
                    <a:cxn ang="T6">
                      <a:pos x="T0" y="T1"/>
                    </a:cxn>
                    <a:cxn ang="T7">
                      <a:pos x="T2" y="T3"/>
                    </a:cxn>
                    <a:cxn ang="T8">
                      <a:pos x="T4" y="T5"/>
                    </a:cxn>
                  </a:cxnLst>
                  <a:rect l="T9" t="T10" r="T11" b="T12"/>
                  <a:pathLst>
                    <a:path w="1" h="7">
                      <a:moveTo>
                        <a:pt x="0" y="7"/>
                      </a:moveTo>
                      <a:lnTo>
                        <a:pt x="0" y="7"/>
                      </a:ln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922" name="Freeform 447"/>
                <p:cNvSpPr>
                  <a:spLocks/>
                </p:cNvSpPr>
                <p:nvPr/>
              </p:nvSpPr>
              <p:spPr bwMode="auto">
                <a:xfrm>
                  <a:off x="5144" y="3112"/>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923" name="Freeform 448"/>
                <p:cNvSpPr>
                  <a:spLocks/>
                </p:cNvSpPr>
                <p:nvPr/>
              </p:nvSpPr>
              <p:spPr bwMode="auto">
                <a:xfrm>
                  <a:off x="5144" y="3106"/>
                  <a:ext cx="1" cy="6"/>
                </a:xfrm>
                <a:custGeom>
                  <a:avLst/>
                  <a:gdLst>
                    <a:gd name="T0" fmla="*/ 0 w 1"/>
                    <a:gd name="T1" fmla="*/ 6 h 6"/>
                    <a:gd name="T2" fmla="*/ 0 w 1"/>
                    <a:gd name="T3" fmla="*/ 6 h 6"/>
                    <a:gd name="T4" fmla="*/ 0 w 1"/>
                    <a:gd name="T5" fmla="*/ 0 h 6"/>
                    <a:gd name="T6" fmla="*/ 0 60000 65536"/>
                    <a:gd name="T7" fmla="*/ 0 60000 65536"/>
                    <a:gd name="T8" fmla="*/ 0 60000 65536"/>
                    <a:gd name="T9" fmla="*/ 0 w 1"/>
                    <a:gd name="T10" fmla="*/ 0 h 6"/>
                    <a:gd name="T11" fmla="*/ 1 w 1"/>
                    <a:gd name="T12" fmla="*/ 6 h 6"/>
                  </a:gdLst>
                  <a:ahLst/>
                  <a:cxnLst>
                    <a:cxn ang="T6">
                      <a:pos x="T0" y="T1"/>
                    </a:cxn>
                    <a:cxn ang="T7">
                      <a:pos x="T2" y="T3"/>
                    </a:cxn>
                    <a:cxn ang="T8">
                      <a:pos x="T4" y="T5"/>
                    </a:cxn>
                  </a:cxnLst>
                  <a:rect l="T9" t="T10" r="T11" b="T12"/>
                  <a:pathLst>
                    <a:path w="1" h="6">
                      <a:moveTo>
                        <a:pt x="0" y="6"/>
                      </a:moveTo>
                      <a:lnTo>
                        <a:pt x="0" y="6"/>
                      </a:ln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924" name="Freeform 449"/>
                <p:cNvSpPr>
                  <a:spLocks/>
                </p:cNvSpPr>
                <p:nvPr/>
              </p:nvSpPr>
              <p:spPr bwMode="auto">
                <a:xfrm>
                  <a:off x="5144" y="3100"/>
                  <a:ext cx="1" cy="6"/>
                </a:xfrm>
                <a:custGeom>
                  <a:avLst/>
                  <a:gdLst>
                    <a:gd name="T0" fmla="*/ 0 w 1"/>
                    <a:gd name="T1" fmla="*/ 6 h 6"/>
                    <a:gd name="T2" fmla="*/ 0 w 1"/>
                    <a:gd name="T3" fmla="*/ 6 h 6"/>
                    <a:gd name="T4" fmla="*/ 0 w 1"/>
                    <a:gd name="T5" fmla="*/ 0 h 6"/>
                    <a:gd name="T6" fmla="*/ 0 60000 65536"/>
                    <a:gd name="T7" fmla="*/ 0 60000 65536"/>
                    <a:gd name="T8" fmla="*/ 0 60000 65536"/>
                    <a:gd name="T9" fmla="*/ 0 w 1"/>
                    <a:gd name="T10" fmla="*/ 0 h 6"/>
                    <a:gd name="T11" fmla="*/ 1 w 1"/>
                    <a:gd name="T12" fmla="*/ 6 h 6"/>
                  </a:gdLst>
                  <a:ahLst/>
                  <a:cxnLst>
                    <a:cxn ang="T6">
                      <a:pos x="T0" y="T1"/>
                    </a:cxn>
                    <a:cxn ang="T7">
                      <a:pos x="T2" y="T3"/>
                    </a:cxn>
                    <a:cxn ang="T8">
                      <a:pos x="T4" y="T5"/>
                    </a:cxn>
                  </a:cxnLst>
                  <a:rect l="T9" t="T10" r="T11" b="T12"/>
                  <a:pathLst>
                    <a:path w="1" h="6">
                      <a:moveTo>
                        <a:pt x="0" y="6"/>
                      </a:moveTo>
                      <a:lnTo>
                        <a:pt x="0" y="6"/>
                      </a:ln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925" name="Freeform 450"/>
                <p:cNvSpPr>
                  <a:spLocks/>
                </p:cNvSpPr>
                <p:nvPr/>
              </p:nvSpPr>
              <p:spPr bwMode="auto">
                <a:xfrm>
                  <a:off x="5144" y="3100"/>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926" name="Freeform 451"/>
                <p:cNvSpPr>
                  <a:spLocks/>
                </p:cNvSpPr>
                <p:nvPr/>
              </p:nvSpPr>
              <p:spPr bwMode="auto">
                <a:xfrm>
                  <a:off x="5144" y="3094"/>
                  <a:ext cx="7" cy="6"/>
                </a:xfrm>
                <a:custGeom>
                  <a:avLst/>
                  <a:gdLst>
                    <a:gd name="T0" fmla="*/ 0 w 7"/>
                    <a:gd name="T1" fmla="*/ 6 h 6"/>
                    <a:gd name="T2" fmla="*/ 7 w 7"/>
                    <a:gd name="T3" fmla="*/ 6 h 6"/>
                    <a:gd name="T4" fmla="*/ 7 w 7"/>
                    <a:gd name="T5" fmla="*/ 0 h 6"/>
                    <a:gd name="T6" fmla="*/ 0 60000 65536"/>
                    <a:gd name="T7" fmla="*/ 0 60000 65536"/>
                    <a:gd name="T8" fmla="*/ 0 60000 65536"/>
                    <a:gd name="T9" fmla="*/ 0 w 7"/>
                    <a:gd name="T10" fmla="*/ 0 h 6"/>
                    <a:gd name="T11" fmla="*/ 7 w 7"/>
                    <a:gd name="T12" fmla="*/ 6 h 6"/>
                  </a:gdLst>
                  <a:ahLst/>
                  <a:cxnLst>
                    <a:cxn ang="T6">
                      <a:pos x="T0" y="T1"/>
                    </a:cxn>
                    <a:cxn ang="T7">
                      <a:pos x="T2" y="T3"/>
                    </a:cxn>
                    <a:cxn ang="T8">
                      <a:pos x="T4" y="T5"/>
                    </a:cxn>
                  </a:cxnLst>
                  <a:rect l="T9" t="T10" r="T11" b="T12"/>
                  <a:pathLst>
                    <a:path w="7" h="6">
                      <a:moveTo>
                        <a:pt x="0" y="6"/>
                      </a:moveTo>
                      <a:lnTo>
                        <a:pt x="7" y="6"/>
                      </a:lnTo>
                      <a:lnTo>
                        <a:pt x="7"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927" name="Freeform 452"/>
                <p:cNvSpPr>
                  <a:spLocks/>
                </p:cNvSpPr>
                <p:nvPr/>
              </p:nvSpPr>
              <p:spPr bwMode="auto">
                <a:xfrm>
                  <a:off x="5151" y="3094"/>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928" name="Freeform 453"/>
                <p:cNvSpPr>
                  <a:spLocks/>
                </p:cNvSpPr>
                <p:nvPr/>
              </p:nvSpPr>
              <p:spPr bwMode="auto">
                <a:xfrm>
                  <a:off x="5151" y="3087"/>
                  <a:ext cx="1" cy="7"/>
                </a:xfrm>
                <a:custGeom>
                  <a:avLst/>
                  <a:gdLst>
                    <a:gd name="T0" fmla="*/ 0 w 1"/>
                    <a:gd name="T1" fmla="*/ 7 h 7"/>
                    <a:gd name="T2" fmla="*/ 0 w 1"/>
                    <a:gd name="T3" fmla="*/ 7 h 7"/>
                    <a:gd name="T4" fmla="*/ 0 w 1"/>
                    <a:gd name="T5" fmla="*/ 0 h 7"/>
                    <a:gd name="T6" fmla="*/ 0 60000 65536"/>
                    <a:gd name="T7" fmla="*/ 0 60000 65536"/>
                    <a:gd name="T8" fmla="*/ 0 60000 65536"/>
                    <a:gd name="T9" fmla="*/ 0 w 1"/>
                    <a:gd name="T10" fmla="*/ 0 h 7"/>
                    <a:gd name="T11" fmla="*/ 1 w 1"/>
                    <a:gd name="T12" fmla="*/ 7 h 7"/>
                  </a:gdLst>
                  <a:ahLst/>
                  <a:cxnLst>
                    <a:cxn ang="T6">
                      <a:pos x="T0" y="T1"/>
                    </a:cxn>
                    <a:cxn ang="T7">
                      <a:pos x="T2" y="T3"/>
                    </a:cxn>
                    <a:cxn ang="T8">
                      <a:pos x="T4" y="T5"/>
                    </a:cxn>
                  </a:cxnLst>
                  <a:rect l="T9" t="T10" r="T11" b="T12"/>
                  <a:pathLst>
                    <a:path w="1" h="7">
                      <a:moveTo>
                        <a:pt x="0" y="7"/>
                      </a:moveTo>
                      <a:lnTo>
                        <a:pt x="0" y="7"/>
                      </a:ln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929" name="Freeform 454"/>
                <p:cNvSpPr>
                  <a:spLocks/>
                </p:cNvSpPr>
                <p:nvPr/>
              </p:nvSpPr>
              <p:spPr bwMode="auto">
                <a:xfrm>
                  <a:off x="5151" y="3081"/>
                  <a:ext cx="1" cy="6"/>
                </a:xfrm>
                <a:custGeom>
                  <a:avLst/>
                  <a:gdLst>
                    <a:gd name="T0" fmla="*/ 0 w 1"/>
                    <a:gd name="T1" fmla="*/ 6 h 6"/>
                    <a:gd name="T2" fmla="*/ 0 w 1"/>
                    <a:gd name="T3" fmla="*/ 6 h 6"/>
                    <a:gd name="T4" fmla="*/ 0 w 1"/>
                    <a:gd name="T5" fmla="*/ 0 h 6"/>
                    <a:gd name="T6" fmla="*/ 0 60000 65536"/>
                    <a:gd name="T7" fmla="*/ 0 60000 65536"/>
                    <a:gd name="T8" fmla="*/ 0 60000 65536"/>
                    <a:gd name="T9" fmla="*/ 0 w 1"/>
                    <a:gd name="T10" fmla="*/ 0 h 6"/>
                    <a:gd name="T11" fmla="*/ 1 w 1"/>
                    <a:gd name="T12" fmla="*/ 6 h 6"/>
                  </a:gdLst>
                  <a:ahLst/>
                  <a:cxnLst>
                    <a:cxn ang="T6">
                      <a:pos x="T0" y="T1"/>
                    </a:cxn>
                    <a:cxn ang="T7">
                      <a:pos x="T2" y="T3"/>
                    </a:cxn>
                    <a:cxn ang="T8">
                      <a:pos x="T4" y="T5"/>
                    </a:cxn>
                  </a:cxnLst>
                  <a:rect l="T9" t="T10" r="T11" b="T12"/>
                  <a:pathLst>
                    <a:path w="1" h="6">
                      <a:moveTo>
                        <a:pt x="0" y="6"/>
                      </a:moveTo>
                      <a:lnTo>
                        <a:pt x="0" y="6"/>
                      </a:ln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930" name="Freeform 455"/>
                <p:cNvSpPr>
                  <a:spLocks/>
                </p:cNvSpPr>
                <p:nvPr/>
              </p:nvSpPr>
              <p:spPr bwMode="auto">
                <a:xfrm>
                  <a:off x="5151" y="3081"/>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931" name="Freeform 456"/>
                <p:cNvSpPr>
                  <a:spLocks/>
                </p:cNvSpPr>
                <p:nvPr/>
              </p:nvSpPr>
              <p:spPr bwMode="auto">
                <a:xfrm>
                  <a:off x="5151" y="3075"/>
                  <a:ext cx="1" cy="6"/>
                </a:xfrm>
                <a:custGeom>
                  <a:avLst/>
                  <a:gdLst>
                    <a:gd name="T0" fmla="*/ 0 w 1"/>
                    <a:gd name="T1" fmla="*/ 6 h 6"/>
                    <a:gd name="T2" fmla="*/ 0 w 1"/>
                    <a:gd name="T3" fmla="*/ 6 h 6"/>
                    <a:gd name="T4" fmla="*/ 0 w 1"/>
                    <a:gd name="T5" fmla="*/ 0 h 6"/>
                    <a:gd name="T6" fmla="*/ 0 60000 65536"/>
                    <a:gd name="T7" fmla="*/ 0 60000 65536"/>
                    <a:gd name="T8" fmla="*/ 0 60000 65536"/>
                    <a:gd name="T9" fmla="*/ 0 w 1"/>
                    <a:gd name="T10" fmla="*/ 0 h 6"/>
                    <a:gd name="T11" fmla="*/ 1 w 1"/>
                    <a:gd name="T12" fmla="*/ 6 h 6"/>
                  </a:gdLst>
                  <a:ahLst/>
                  <a:cxnLst>
                    <a:cxn ang="T6">
                      <a:pos x="T0" y="T1"/>
                    </a:cxn>
                    <a:cxn ang="T7">
                      <a:pos x="T2" y="T3"/>
                    </a:cxn>
                    <a:cxn ang="T8">
                      <a:pos x="T4" y="T5"/>
                    </a:cxn>
                  </a:cxnLst>
                  <a:rect l="T9" t="T10" r="T11" b="T12"/>
                  <a:pathLst>
                    <a:path w="1" h="6">
                      <a:moveTo>
                        <a:pt x="0" y="6"/>
                      </a:moveTo>
                      <a:lnTo>
                        <a:pt x="0" y="6"/>
                      </a:ln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932" name="Freeform 457"/>
                <p:cNvSpPr>
                  <a:spLocks/>
                </p:cNvSpPr>
                <p:nvPr/>
              </p:nvSpPr>
              <p:spPr bwMode="auto">
                <a:xfrm>
                  <a:off x="5151" y="3075"/>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933" name="Freeform 458"/>
                <p:cNvSpPr>
                  <a:spLocks/>
                </p:cNvSpPr>
                <p:nvPr/>
              </p:nvSpPr>
              <p:spPr bwMode="auto">
                <a:xfrm>
                  <a:off x="5151" y="3069"/>
                  <a:ext cx="1" cy="6"/>
                </a:xfrm>
                <a:custGeom>
                  <a:avLst/>
                  <a:gdLst>
                    <a:gd name="T0" fmla="*/ 0 w 1"/>
                    <a:gd name="T1" fmla="*/ 6 h 6"/>
                    <a:gd name="T2" fmla="*/ 0 w 1"/>
                    <a:gd name="T3" fmla="*/ 6 h 6"/>
                    <a:gd name="T4" fmla="*/ 0 w 1"/>
                    <a:gd name="T5" fmla="*/ 0 h 6"/>
                    <a:gd name="T6" fmla="*/ 0 60000 65536"/>
                    <a:gd name="T7" fmla="*/ 0 60000 65536"/>
                    <a:gd name="T8" fmla="*/ 0 60000 65536"/>
                    <a:gd name="T9" fmla="*/ 0 w 1"/>
                    <a:gd name="T10" fmla="*/ 0 h 6"/>
                    <a:gd name="T11" fmla="*/ 1 w 1"/>
                    <a:gd name="T12" fmla="*/ 6 h 6"/>
                  </a:gdLst>
                  <a:ahLst/>
                  <a:cxnLst>
                    <a:cxn ang="T6">
                      <a:pos x="T0" y="T1"/>
                    </a:cxn>
                    <a:cxn ang="T7">
                      <a:pos x="T2" y="T3"/>
                    </a:cxn>
                    <a:cxn ang="T8">
                      <a:pos x="T4" y="T5"/>
                    </a:cxn>
                  </a:cxnLst>
                  <a:rect l="T9" t="T10" r="T11" b="T12"/>
                  <a:pathLst>
                    <a:path w="1" h="6">
                      <a:moveTo>
                        <a:pt x="0" y="6"/>
                      </a:moveTo>
                      <a:lnTo>
                        <a:pt x="0" y="6"/>
                      </a:ln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934" name="Freeform 459"/>
                <p:cNvSpPr>
                  <a:spLocks/>
                </p:cNvSpPr>
                <p:nvPr/>
              </p:nvSpPr>
              <p:spPr bwMode="auto">
                <a:xfrm>
                  <a:off x="5151" y="3063"/>
                  <a:ext cx="1" cy="6"/>
                </a:xfrm>
                <a:custGeom>
                  <a:avLst/>
                  <a:gdLst>
                    <a:gd name="T0" fmla="*/ 0 w 1"/>
                    <a:gd name="T1" fmla="*/ 6 h 6"/>
                    <a:gd name="T2" fmla="*/ 0 w 1"/>
                    <a:gd name="T3" fmla="*/ 6 h 6"/>
                    <a:gd name="T4" fmla="*/ 0 w 1"/>
                    <a:gd name="T5" fmla="*/ 0 h 6"/>
                    <a:gd name="T6" fmla="*/ 0 60000 65536"/>
                    <a:gd name="T7" fmla="*/ 0 60000 65536"/>
                    <a:gd name="T8" fmla="*/ 0 60000 65536"/>
                    <a:gd name="T9" fmla="*/ 0 w 1"/>
                    <a:gd name="T10" fmla="*/ 0 h 6"/>
                    <a:gd name="T11" fmla="*/ 1 w 1"/>
                    <a:gd name="T12" fmla="*/ 6 h 6"/>
                  </a:gdLst>
                  <a:ahLst/>
                  <a:cxnLst>
                    <a:cxn ang="T6">
                      <a:pos x="T0" y="T1"/>
                    </a:cxn>
                    <a:cxn ang="T7">
                      <a:pos x="T2" y="T3"/>
                    </a:cxn>
                    <a:cxn ang="T8">
                      <a:pos x="T4" y="T5"/>
                    </a:cxn>
                  </a:cxnLst>
                  <a:rect l="T9" t="T10" r="T11" b="T12"/>
                  <a:pathLst>
                    <a:path w="1" h="6">
                      <a:moveTo>
                        <a:pt x="0" y="6"/>
                      </a:moveTo>
                      <a:lnTo>
                        <a:pt x="0" y="6"/>
                      </a:ln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935" name="Freeform 460"/>
                <p:cNvSpPr>
                  <a:spLocks/>
                </p:cNvSpPr>
                <p:nvPr/>
              </p:nvSpPr>
              <p:spPr bwMode="auto">
                <a:xfrm>
                  <a:off x="5151" y="3063"/>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936" name="Freeform 461"/>
                <p:cNvSpPr>
                  <a:spLocks/>
                </p:cNvSpPr>
                <p:nvPr/>
              </p:nvSpPr>
              <p:spPr bwMode="auto">
                <a:xfrm>
                  <a:off x="5151" y="3056"/>
                  <a:ext cx="1" cy="7"/>
                </a:xfrm>
                <a:custGeom>
                  <a:avLst/>
                  <a:gdLst>
                    <a:gd name="T0" fmla="*/ 0 w 1"/>
                    <a:gd name="T1" fmla="*/ 7 h 7"/>
                    <a:gd name="T2" fmla="*/ 0 w 1"/>
                    <a:gd name="T3" fmla="*/ 7 h 7"/>
                    <a:gd name="T4" fmla="*/ 0 w 1"/>
                    <a:gd name="T5" fmla="*/ 0 h 7"/>
                    <a:gd name="T6" fmla="*/ 0 60000 65536"/>
                    <a:gd name="T7" fmla="*/ 0 60000 65536"/>
                    <a:gd name="T8" fmla="*/ 0 60000 65536"/>
                    <a:gd name="T9" fmla="*/ 0 w 1"/>
                    <a:gd name="T10" fmla="*/ 0 h 7"/>
                    <a:gd name="T11" fmla="*/ 1 w 1"/>
                    <a:gd name="T12" fmla="*/ 7 h 7"/>
                  </a:gdLst>
                  <a:ahLst/>
                  <a:cxnLst>
                    <a:cxn ang="T6">
                      <a:pos x="T0" y="T1"/>
                    </a:cxn>
                    <a:cxn ang="T7">
                      <a:pos x="T2" y="T3"/>
                    </a:cxn>
                    <a:cxn ang="T8">
                      <a:pos x="T4" y="T5"/>
                    </a:cxn>
                  </a:cxnLst>
                  <a:rect l="T9" t="T10" r="T11" b="T12"/>
                  <a:pathLst>
                    <a:path w="1" h="7">
                      <a:moveTo>
                        <a:pt x="0" y="7"/>
                      </a:moveTo>
                      <a:lnTo>
                        <a:pt x="0" y="7"/>
                      </a:ln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937" name="Freeform 462"/>
                <p:cNvSpPr>
                  <a:spLocks/>
                </p:cNvSpPr>
                <p:nvPr/>
              </p:nvSpPr>
              <p:spPr bwMode="auto">
                <a:xfrm>
                  <a:off x="5151" y="3050"/>
                  <a:ext cx="1" cy="6"/>
                </a:xfrm>
                <a:custGeom>
                  <a:avLst/>
                  <a:gdLst>
                    <a:gd name="T0" fmla="*/ 0 w 1"/>
                    <a:gd name="T1" fmla="*/ 6 h 6"/>
                    <a:gd name="T2" fmla="*/ 0 w 1"/>
                    <a:gd name="T3" fmla="*/ 6 h 6"/>
                    <a:gd name="T4" fmla="*/ 0 w 1"/>
                    <a:gd name="T5" fmla="*/ 0 h 6"/>
                    <a:gd name="T6" fmla="*/ 0 60000 65536"/>
                    <a:gd name="T7" fmla="*/ 0 60000 65536"/>
                    <a:gd name="T8" fmla="*/ 0 60000 65536"/>
                    <a:gd name="T9" fmla="*/ 0 w 1"/>
                    <a:gd name="T10" fmla="*/ 0 h 6"/>
                    <a:gd name="T11" fmla="*/ 1 w 1"/>
                    <a:gd name="T12" fmla="*/ 6 h 6"/>
                  </a:gdLst>
                  <a:ahLst/>
                  <a:cxnLst>
                    <a:cxn ang="T6">
                      <a:pos x="T0" y="T1"/>
                    </a:cxn>
                    <a:cxn ang="T7">
                      <a:pos x="T2" y="T3"/>
                    </a:cxn>
                    <a:cxn ang="T8">
                      <a:pos x="T4" y="T5"/>
                    </a:cxn>
                  </a:cxnLst>
                  <a:rect l="T9" t="T10" r="T11" b="T12"/>
                  <a:pathLst>
                    <a:path w="1" h="6">
                      <a:moveTo>
                        <a:pt x="0" y="6"/>
                      </a:moveTo>
                      <a:lnTo>
                        <a:pt x="0" y="6"/>
                      </a:ln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938" name="Freeform 463"/>
                <p:cNvSpPr>
                  <a:spLocks/>
                </p:cNvSpPr>
                <p:nvPr/>
              </p:nvSpPr>
              <p:spPr bwMode="auto">
                <a:xfrm>
                  <a:off x="5151" y="3050"/>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939" name="Freeform 464"/>
                <p:cNvSpPr>
                  <a:spLocks/>
                </p:cNvSpPr>
                <p:nvPr/>
              </p:nvSpPr>
              <p:spPr bwMode="auto">
                <a:xfrm>
                  <a:off x="5151" y="3044"/>
                  <a:ext cx="1" cy="6"/>
                </a:xfrm>
                <a:custGeom>
                  <a:avLst/>
                  <a:gdLst>
                    <a:gd name="T0" fmla="*/ 0 w 1"/>
                    <a:gd name="T1" fmla="*/ 6 h 6"/>
                    <a:gd name="T2" fmla="*/ 0 w 1"/>
                    <a:gd name="T3" fmla="*/ 6 h 6"/>
                    <a:gd name="T4" fmla="*/ 0 w 1"/>
                    <a:gd name="T5" fmla="*/ 0 h 6"/>
                    <a:gd name="T6" fmla="*/ 0 60000 65536"/>
                    <a:gd name="T7" fmla="*/ 0 60000 65536"/>
                    <a:gd name="T8" fmla="*/ 0 60000 65536"/>
                    <a:gd name="T9" fmla="*/ 0 w 1"/>
                    <a:gd name="T10" fmla="*/ 0 h 6"/>
                    <a:gd name="T11" fmla="*/ 1 w 1"/>
                    <a:gd name="T12" fmla="*/ 6 h 6"/>
                  </a:gdLst>
                  <a:ahLst/>
                  <a:cxnLst>
                    <a:cxn ang="T6">
                      <a:pos x="T0" y="T1"/>
                    </a:cxn>
                    <a:cxn ang="T7">
                      <a:pos x="T2" y="T3"/>
                    </a:cxn>
                    <a:cxn ang="T8">
                      <a:pos x="T4" y="T5"/>
                    </a:cxn>
                  </a:cxnLst>
                  <a:rect l="T9" t="T10" r="T11" b="T12"/>
                  <a:pathLst>
                    <a:path w="1" h="6">
                      <a:moveTo>
                        <a:pt x="0" y="6"/>
                      </a:moveTo>
                      <a:lnTo>
                        <a:pt x="0" y="6"/>
                      </a:ln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940" name="Freeform 465"/>
                <p:cNvSpPr>
                  <a:spLocks/>
                </p:cNvSpPr>
                <p:nvPr/>
              </p:nvSpPr>
              <p:spPr bwMode="auto">
                <a:xfrm>
                  <a:off x="5151" y="3044"/>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941" name="Freeform 466"/>
                <p:cNvSpPr>
                  <a:spLocks/>
                </p:cNvSpPr>
                <p:nvPr/>
              </p:nvSpPr>
              <p:spPr bwMode="auto">
                <a:xfrm>
                  <a:off x="5151" y="3038"/>
                  <a:ext cx="1" cy="6"/>
                </a:xfrm>
                <a:custGeom>
                  <a:avLst/>
                  <a:gdLst>
                    <a:gd name="T0" fmla="*/ 0 w 1"/>
                    <a:gd name="T1" fmla="*/ 6 h 6"/>
                    <a:gd name="T2" fmla="*/ 0 w 1"/>
                    <a:gd name="T3" fmla="*/ 6 h 6"/>
                    <a:gd name="T4" fmla="*/ 0 w 1"/>
                    <a:gd name="T5" fmla="*/ 0 h 6"/>
                    <a:gd name="T6" fmla="*/ 0 60000 65536"/>
                    <a:gd name="T7" fmla="*/ 0 60000 65536"/>
                    <a:gd name="T8" fmla="*/ 0 60000 65536"/>
                    <a:gd name="T9" fmla="*/ 0 w 1"/>
                    <a:gd name="T10" fmla="*/ 0 h 6"/>
                    <a:gd name="T11" fmla="*/ 1 w 1"/>
                    <a:gd name="T12" fmla="*/ 6 h 6"/>
                  </a:gdLst>
                  <a:ahLst/>
                  <a:cxnLst>
                    <a:cxn ang="T6">
                      <a:pos x="T0" y="T1"/>
                    </a:cxn>
                    <a:cxn ang="T7">
                      <a:pos x="T2" y="T3"/>
                    </a:cxn>
                    <a:cxn ang="T8">
                      <a:pos x="T4" y="T5"/>
                    </a:cxn>
                  </a:cxnLst>
                  <a:rect l="T9" t="T10" r="T11" b="T12"/>
                  <a:pathLst>
                    <a:path w="1" h="6">
                      <a:moveTo>
                        <a:pt x="0" y="6"/>
                      </a:moveTo>
                      <a:lnTo>
                        <a:pt x="0" y="6"/>
                      </a:ln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942" name="Freeform 467"/>
                <p:cNvSpPr>
                  <a:spLocks/>
                </p:cNvSpPr>
                <p:nvPr/>
              </p:nvSpPr>
              <p:spPr bwMode="auto">
                <a:xfrm>
                  <a:off x="5151" y="3031"/>
                  <a:ext cx="12" cy="7"/>
                </a:xfrm>
                <a:custGeom>
                  <a:avLst/>
                  <a:gdLst>
                    <a:gd name="T0" fmla="*/ 0 w 12"/>
                    <a:gd name="T1" fmla="*/ 7 h 7"/>
                    <a:gd name="T2" fmla="*/ 12 w 12"/>
                    <a:gd name="T3" fmla="*/ 7 h 7"/>
                    <a:gd name="T4" fmla="*/ 12 w 12"/>
                    <a:gd name="T5" fmla="*/ 0 h 7"/>
                    <a:gd name="T6" fmla="*/ 0 60000 65536"/>
                    <a:gd name="T7" fmla="*/ 0 60000 65536"/>
                    <a:gd name="T8" fmla="*/ 0 60000 65536"/>
                    <a:gd name="T9" fmla="*/ 0 w 12"/>
                    <a:gd name="T10" fmla="*/ 0 h 7"/>
                    <a:gd name="T11" fmla="*/ 12 w 12"/>
                    <a:gd name="T12" fmla="*/ 7 h 7"/>
                  </a:gdLst>
                  <a:ahLst/>
                  <a:cxnLst>
                    <a:cxn ang="T6">
                      <a:pos x="T0" y="T1"/>
                    </a:cxn>
                    <a:cxn ang="T7">
                      <a:pos x="T2" y="T3"/>
                    </a:cxn>
                    <a:cxn ang="T8">
                      <a:pos x="T4" y="T5"/>
                    </a:cxn>
                  </a:cxnLst>
                  <a:rect l="T9" t="T10" r="T11" b="T12"/>
                  <a:pathLst>
                    <a:path w="12" h="7">
                      <a:moveTo>
                        <a:pt x="0" y="7"/>
                      </a:moveTo>
                      <a:lnTo>
                        <a:pt x="12" y="7"/>
                      </a:lnTo>
                      <a:lnTo>
                        <a:pt x="12"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943" name="Freeform 468"/>
                <p:cNvSpPr>
                  <a:spLocks/>
                </p:cNvSpPr>
                <p:nvPr/>
              </p:nvSpPr>
              <p:spPr bwMode="auto">
                <a:xfrm>
                  <a:off x="5163" y="3031"/>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944" name="Freeform 469"/>
                <p:cNvSpPr>
                  <a:spLocks/>
                </p:cNvSpPr>
                <p:nvPr/>
              </p:nvSpPr>
              <p:spPr bwMode="auto">
                <a:xfrm>
                  <a:off x="5163" y="3025"/>
                  <a:ext cx="1" cy="6"/>
                </a:xfrm>
                <a:custGeom>
                  <a:avLst/>
                  <a:gdLst>
                    <a:gd name="T0" fmla="*/ 0 w 1"/>
                    <a:gd name="T1" fmla="*/ 6 h 6"/>
                    <a:gd name="T2" fmla="*/ 0 w 1"/>
                    <a:gd name="T3" fmla="*/ 6 h 6"/>
                    <a:gd name="T4" fmla="*/ 0 w 1"/>
                    <a:gd name="T5" fmla="*/ 0 h 6"/>
                    <a:gd name="T6" fmla="*/ 0 60000 65536"/>
                    <a:gd name="T7" fmla="*/ 0 60000 65536"/>
                    <a:gd name="T8" fmla="*/ 0 60000 65536"/>
                    <a:gd name="T9" fmla="*/ 0 w 1"/>
                    <a:gd name="T10" fmla="*/ 0 h 6"/>
                    <a:gd name="T11" fmla="*/ 1 w 1"/>
                    <a:gd name="T12" fmla="*/ 6 h 6"/>
                  </a:gdLst>
                  <a:ahLst/>
                  <a:cxnLst>
                    <a:cxn ang="T6">
                      <a:pos x="T0" y="T1"/>
                    </a:cxn>
                    <a:cxn ang="T7">
                      <a:pos x="T2" y="T3"/>
                    </a:cxn>
                    <a:cxn ang="T8">
                      <a:pos x="T4" y="T5"/>
                    </a:cxn>
                  </a:cxnLst>
                  <a:rect l="T9" t="T10" r="T11" b="T12"/>
                  <a:pathLst>
                    <a:path w="1" h="6">
                      <a:moveTo>
                        <a:pt x="0" y="6"/>
                      </a:moveTo>
                      <a:lnTo>
                        <a:pt x="0" y="6"/>
                      </a:ln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945" name="Freeform 470"/>
                <p:cNvSpPr>
                  <a:spLocks/>
                </p:cNvSpPr>
                <p:nvPr/>
              </p:nvSpPr>
              <p:spPr bwMode="auto">
                <a:xfrm>
                  <a:off x="5163" y="3025"/>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946" name="Freeform 471"/>
                <p:cNvSpPr>
                  <a:spLocks/>
                </p:cNvSpPr>
                <p:nvPr/>
              </p:nvSpPr>
              <p:spPr bwMode="auto">
                <a:xfrm>
                  <a:off x="5163" y="3019"/>
                  <a:ext cx="1" cy="6"/>
                </a:xfrm>
                <a:custGeom>
                  <a:avLst/>
                  <a:gdLst>
                    <a:gd name="T0" fmla="*/ 0 w 1"/>
                    <a:gd name="T1" fmla="*/ 6 h 6"/>
                    <a:gd name="T2" fmla="*/ 0 w 1"/>
                    <a:gd name="T3" fmla="*/ 6 h 6"/>
                    <a:gd name="T4" fmla="*/ 0 w 1"/>
                    <a:gd name="T5" fmla="*/ 0 h 6"/>
                    <a:gd name="T6" fmla="*/ 0 60000 65536"/>
                    <a:gd name="T7" fmla="*/ 0 60000 65536"/>
                    <a:gd name="T8" fmla="*/ 0 60000 65536"/>
                    <a:gd name="T9" fmla="*/ 0 w 1"/>
                    <a:gd name="T10" fmla="*/ 0 h 6"/>
                    <a:gd name="T11" fmla="*/ 1 w 1"/>
                    <a:gd name="T12" fmla="*/ 6 h 6"/>
                  </a:gdLst>
                  <a:ahLst/>
                  <a:cxnLst>
                    <a:cxn ang="T6">
                      <a:pos x="T0" y="T1"/>
                    </a:cxn>
                    <a:cxn ang="T7">
                      <a:pos x="T2" y="T3"/>
                    </a:cxn>
                    <a:cxn ang="T8">
                      <a:pos x="T4" y="T5"/>
                    </a:cxn>
                  </a:cxnLst>
                  <a:rect l="T9" t="T10" r="T11" b="T12"/>
                  <a:pathLst>
                    <a:path w="1" h="6">
                      <a:moveTo>
                        <a:pt x="0" y="6"/>
                      </a:moveTo>
                      <a:lnTo>
                        <a:pt x="0" y="6"/>
                      </a:ln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947" name="Freeform 472"/>
                <p:cNvSpPr>
                  <a:spLocks/>
                </p:cNvSpPr>
                <p:nvPr/>
              </p:nvSpPr>
              <p:spPr bwMode="auto">
                <a:xfrm>
                  <a:off x="5163" y="3013"/>
                  <a:ext cx="1" cy="6"/>
                </a:xfrm>
                <a:custGeom>
                  <a:avLst/>
                  <a:gdLst>
                    <a:gd name="T0" fmla="*/ 0 w 1"/>
                    <a:gd name="T1" fmla="*/ 6 h 6"/>
                    <a:gd name="T2" fmla="*/ 0 w 1"/>
                    <a:gd name="T3" fmla="*/ 6 h 6"/>
                    <a:gd name="T4" fmla="*/ 0 w 1"/>
                    <a:gd name="T5" fmla="*/ 0 h 6"/>
                    <a:gd name="T6" fmla="*/ 0 60000 65536"/>
                    <a:gd name="T7" fmla="*/ 0 60000 65536"/>
                    <a:gd name="T8" fmla="*/ 0 60000 65536"/>
                    <a:gd name="T9" fmla="*/ 0 w 1"/>
                    <a:gd name="T10" fmla="*/ 0 h 6"/>
                    <a:gd name="T11" fmla="*/ 1 w 1"/>
                    <a:gd name="T12" fmla="*/ 6 h 6"/>
                  </a:gdLst>
                  <a:ahLst/>
                  <a:cxnLst>
                    <a:cxn ang="T6">
                      <a:pos x="T0" y="T1"/>
                    </a:cxn>
                    <a:cxn ang="T7">
                      <a:pos x="T2" y="T3"/>
                    </a:cxn>
                    <a:cxn ang="T8">
                      <a:pos x="T4" y="T5"/>
                    </a:cxn>
                  </a:cxnLst>
                  <a:rect l="T9" t="T10" r="T11" b="T12"/>
                  <a:pathLst>
                    <a:path w="1" h="6">
                      <a:moveTo>
                        <a:pt x="0" y="6"/>
                      </a:moveTo>
                      <a:lnTo>
                        <a:pt x="0" y="6"/>
                      </a:ln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948" name="Freeform 473"/>
                <p:cNvSpPr>
                  <a:spLocks/>
                </p:cNvSpPr>
                <p:nvPr/>
              </p:nvSpPr>
              <p:spPr bwMode="auto">
                <a:xfrm>
                  <a:off x="5163" y="3013"/>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949" name="Freeform 474"/>
                <p:cNvSpPr>
                  <a:spLocks/>
                </p:cNvSpPr>
                <p:nvPr/>
              </p:nvSpPr>
              <p:spPr bwMode="auto">
                <a:xfrm>
                  <a:off x="5163" y="3006"/>
                  <a:ext cx="6" cy="7"/>
                </a:xfrm>
                <a:custGeom>
                  <a:avLst/>
                  <a:gdLst>
                    <a:gd name="T0" fmla="*/ 0 w 6"/>
                    <a:gd name="T1" fmla="*/ 7 h 7"/>
                    <a:gd name="T2" fmla="*/ 6 w 6"/>
                    <a:gd name="T3" fmla="*/ 7 h 7"/>
                    <a:gd name="T4" fmla="*/ 6 w 6"/>
                    <a:gd name="T5" fmla="*/ 0 h 7"/>
                    <a:gd name="T6" fmla="*/ 0 60000 65536"/>
                    <a:gd name="T7" fmla="*/ 0 60000 65536"/>
                    <a:gd name="T8" fmla="*/ 0 60000 65536"/>
                    <a:gd name="T9" fmla="*/ 0 w 6"/>
                    <a:gd name="T10" fmla="*/ 0 h 7"/>
                    <a:gd name="T11" fmla="*/ 6 w 6"/>
                    <a:gd name="T12" fmla="*/ 7 h 7"/>
                  </a:gdLst>
                  <a:ahLst/>
                  <a:cxnLst>
                    <a:cxn ang="T6">
                      <a:pos x="T0" y="T1"/>
                    </a:cxn>
                    <a:cxn ang="T7">
                      <a:pos x="T2" y="T3"/>
                    </a:cxn>
                    <a:cxn ang="T8">
                      <a:pos x="T4" y="T5"/>
                    </a:cxn>
                  </a:cxnLst>
                  <a:rect l="T9" t="T10" r="T11" b="T12"/>
                  <a:pathLst>
                    <a:path w="6" h="7">
                      <a:moveTo>
                        <a:pt x="0" y="7"/>
                      </a:moveTo>
                      <a:lnTo>
                        <a:pt x="6" y="7"/>
                      </a:lnTo>
                      <a:lnTo>
                        <a:pt x="6"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950" name="Freeform 475"/>
                <p:cNvSpPr>
                  <a:spLocks/>
                </p:cNvSpPr>
                <p:nvPr/>
              </p:nvSpPr>
              <p:spPr bwMode="auto">
                <a:xfrm>
                  <a:off x="5169" y="3006"/>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951" name="Freeform 476"/>
                <p:cNvSpPr>
                  <a:spLocks/>
                </p:cNvSpPr>
                <p:nvPr/>
              </p:nvSpPr>
              <p:spPr bwMode="auto">
                <a:xfrm>
                  <a:off x="5169" y="3000"/>
                  <a:ext cx="1" cy="6"/>
                </a:xfrm>
                <a:custGeom>
                  <a:avLst/>
                  <a:gdLst>
                    <a:gd name="T0" fmla="*/ 0 w 1"/>
                    <a:gd name="T1" fmla="*/ 6 h 6"/>
                    <a:gd name="T2" fmla="*/ 0 w 1"/>
                    <a:gd name="T3" fmla="*/ 6 h 6"/>
                    <a:gd name="T4" fmla="*/ 0 w 1"/>
                    <a:gd name="T5" fmla="*/ 0 h 6"/>
                    <a:gd name="T6" fmla="*/ 0 60000 65536"/>
                    <a:gd name="T7" fmla="*/ 0 60000 65536"/>
                    <a:gd name="T8" fmla="*/ 0 60000 65536"/>
                    <a:gd name="T9" fmla="*/ 0 w 1"/>
                    <a:gd name="T10" fmla="*/ 0 h 6"/>
                    <a:gd name="T11" fmla="*/ 1 w 1"/>
                    <a:gd name="T12" fmla="*/ 6 h 6"/>
                  </a:gdLst>
                  <a:ahLst/>
                  <a:cxnLst>
                    <a:cxn ang="T6">
                      <a:pos x="T0" y="T1"/>
                    </a:cxn>
                    <a:cxn ang="T7">
                      <a:pos x="T2" y="T3"/>
                    </a:cxn>
                    <a:cxn ang="T8">
                      <a:pos x="T4" y="T5"/>
                    </a:cxn>
                  </a:cxnLst>
                  <a:rect l="T9" t="T10" r="T11" b="T12"/>
                  <a:pathLst>
                    <a:path w="1" h="6">
                      <a:moveTo>
                        <a:pt x="0" y="6"/>
                      </a:moveTo>
                      <a:lnTo>
                        <a:pt x="0" y="6"/>
                      </a:ln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952" name="Freeform 477"/>
                <p:cNvSpPr>
                  <a:spLocks/>
                </p:cNvSpPr>
                <p:nvPr/>
              </p:nvSpPr>
              <p:spPr bwMode="auto">
                <a:xfrm>
                  <a:off x="5169" y="2994"/>
                  <a:ext cx="1" cy="6"/>
                </a:xfrm>
                <a:custGeom>
                  <a:avLst/>
                  <a:gdLst>
                    <a:gd name="T0" fmla="*/ 0 w 1"/>
                    <a:gd name="T1" fmla="*/ 6 h 6"/>
                    <a:gd name="T2" fmla="*/ 0 w 1"/>
                    <a:gd name="T3" fmla="*/ 6 h 6"/>
                    <a:gd name="T4" fmla="*/ 0 w 1"/>
                    <a:gd name="T5" fmla="*/ 0 h 6"/>
                    <a:gd name="T6" fmla="*/ 0 60000 65536"/>
                    <a:gd name="T7" fmla="*/ 0 60000 65536"/>
                    <a:gd name="T8" fmla="*/ 0 60000 65536"/>
                    <a:gd name="T9" fmla="*/ 0 w 1"/>
                    <a:gd name="T10" fmla="*/ 0 h 6"/>
                    <a:gd name="T11" fmla="*/ 1 w 1"/>
                    <a:gd name="T12" fmla="*/ 6 h 6"/>
                  </a:gdLst>
                  <a:ahLst/>
                  <a:cxnLst>
                    <a:cxn ang="T6">
                      <a:pos x="T0" y="T1"/>
                    </a:cxn>
                    <a:cxn ang="T7">
                      <a:pos x="T2" y="T3"/>
                    </a:cxn>
                    <a:cxn ang="T8">
                      <a:pos x="T4" y="T5"/>
                    </a:cxn>
                  </a:cxnLst>
                  <a:rect l="T9" t="T10" r="T11" b="T12"/>
                  <a:pathLst>
                    <a:path w="1" h="6">
                      <a:moveTo>
                        <a:pt x="0" y="6"/>
                      </a:moveTo>
                      <a:lnTo>
                        <a:pt x="0" y="6"/>
                      </a:ln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953" name="Freeform 478"/>
                <p:cNvSpPr>
                  <a:spLocks/>
                </p:cNvSpPr>
                <p:nvPr/>
              </p:nvSpPr>
              <p:spPr bwMode="auto">
                <a:xfrm>
                  <a:off x="5169" y="2994"/>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954" name="Freeform 479"/>
                <p:cNvSpPr>
                  <a:spLocks/>
                </p:cNvSpPr>
                <p:nvPr/>
              </p:nvSpPr>
              <p:spPr bwMode="auto">
                <a:xfrm>
                  <a:off x="5169" y="2988"/>
                  <a:ext cx="1" cy="6"/>
                </a:xfrm>
                <a:custGeom>
                  <a:avLst/>
                  <a:gdLst>
                    <a:gd name="T0" fmla="*/ 0 w 1"/>
                    <a:gd name="T1" fmla="*/ 6 h 6"/>
                    <a:gd name="T2" fmla="*/ 0 w 1"/>
                    <a:gd name="T3" fmla="*/ 6 h 6"/>
                    <a:gd name="T4" fmla="*/ 0 w 1"/>
                    <a:gd name="T5" fmla="*/ 0 h 6"/>
                    <a:gd name="T6" fmla="*/ 0 60000 65536"/>
                    <a:gd name="T7" fmla="*/ 0 60000 65536"/>
                    <a:gd name="T8" fmla="*/ 0 60000 65536"/>
                    <a:gd name="T9" fmla="*/ 0 w 1"/>
                    <a:gd name="T10" fmla="*/ 0 h 6"/>
                    <a:gd name="T11" fmla="*/ 1 w 1"/>
                    <a:gd name="T12" fmla="*/ 6 h 6"/>
                  </a:gdLst>
                  <a:ahLst/>
                  <a:cxnLst>
                    <a:cxn ang="T6">
                      <a:pos x="T0" y="T1"/>
                    </a:cxn>
                    <a:cxn ang="T7">
                      <a:pos x="T2" y="T3"/>
                    </a:cxn>
                    <a:cxn ang="T8">
                      <a:pos x="T4" y="T5"/>
                    </a:cxn>
                  </a:cxnLst>
                  <a:rect l="T9" t="T10" r="T11" b="T12"/>
                  <a:pathLst>
                    <a:path w="1" h="6">
                      <a:moveTo>
                        <a:pt x="0" y="6"/>
                      </a:moveTo>
                      <a:lnTo>
                        <a:pt x="0" y="6"/>
                      </a:ln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955" name="Freeform 480"/>
                <p:cNvSpPr>
                  <a:spLocks/>
                </p:cNvSpPr>
                <p:nvPr/>
              </p:nvSpPr>
              <p:spPr bwMode="auto">
                <a:xfrm>
                  <a:off x="5169" y="2988"/>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956" name="Freeform 481"/>
                <p:cNvSpPr>
                  <a:spLocks/>
                </p:cNvSpPr>
                <p:nvPr/>
              </p:nvSpPr>
              <p:spPr bwMode="auto">
                <a:xfrm>
                  <a:off x="5169" y="2981"/>
                  <a:ext cx="1" cy="7"/>
                </a:xfrm>
                <a:custGeom>
                  <a:avLst/>
                  <a:gdLst>
                    <a:gd name="T0" fmla="*/ 0 w 1"/>
                    <a:gd name="T1" fmla="*/ 7 h 7"/>
                    <a:gd name="T2" fmla="*/ 0 w 1"/>
                    <a:gd name="T3" fmla="*/ 7 h 7"/>
                    <a:gd name="T4" fmla="*/ 0 w 1"/>
                    <a:gd name="T5" fmla="*/ 0 h 7"/>
                    <a:gd name="T6" fmla="*/ 0 60000 65536"/>
                    <a:gd name="T7" fmla="*/ 0 60000 65536"/>
                    <a:gd name="T8" fmla="*/ 0 60000 65536"/>
                    <a:gd name="T9" fmla="*/ 0 w 1"/>
                    <a:gd name="T10" fmla="*/ 0 h 7"/>
                    <a:gd name="T11" fmla="*/ 1 w 1"/>
                    <a:gd name="T12" fmla="*/ 7 h 7"/>
                  </a:gdLst>
                  <a:ahLst/>
                  <a:cxnLst>
                    <a:cxn ang="T6">
                      <a:pos x="T0" y="T1"/>
                    </a:cxn>
                    <a:cxn ang="T7">
                      <a:pos x="T2" y="T3"/>
                    </a:cxn>
                    <a:cxn ang="T8">
                      <a:pos x="T4" y="T5"/>
                    </a:cxn>
                  </a:cxnLst>
                  <a:rect l="T9" t="T10" r="T11" b="T12"/>
                  <a:pathLst>
                    <a:path w="1" h="7">
                      <a:moveTo>
                        <a:pt x="0" y="7"/>
                      </a:moveTo>
                      <a:lnTo>
                        <a:pt x="0" y="7"/>
                      </a:ln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957" name="Freeform 482"/>
                <p:cNvSpPr>
                  <a:spLocks/>
                </p:cNvSpPr>
                <p:nvPr/>
              </p:nvSpPr>
              <p:spPr bwMode="auto">
                <a:xfrm>
                  <a:off x="5169" y="2975"/>
                  <a:ext cx="1" cy="6"/>
                </a:xfrm>
                <a:custGeom>
                  <a:avLst/>
                  <a:gdLst>
                    <a:gd name="T0" fmla="*/ 0 w 1"/>
                    <a:gd name="T1" fmla="*/ 6 h 6"/>
                    <a:gd name="T2" fmla="*/ 0 w 1"/>
                    <a:gd name="T3" fmla="*/ 6 h 6"/>
                    <a:gd name="T4" fmla="*/ 0 w 1"/>
                    <a:gd name="T5" fmla="*/ 0 h 6"/>
                    <a:gd name="T6" fmla="*/ 0 60000 65536"/>
                    <a:gd name="T7" fmla="*/ 0 60000 65536"/>
                    <a:gd name="T8" fmla="*/ 0 60000 65536"/>
                    <a:gd name="T9" fmla="*/ 0 w 1"/>
                    <a:gd name="T10" fmla="*/ 0 h 6"/>
                    <a:gd name="T11" fmla="*/ 1 w 1"/>
                    <a:gd name="T12" fmla="*/ 6 h 6"/>
                  </a:gdLst>
                  <a:ahLst/>
                  <a:cxnLst>
                    <a:cxn ang="T6">
                      <a:pos x="T0" y="T1"/>
                    </a:cxn>
                    <a:cxn ang="T7">
                      <a:pos x="T2" y="T3"/>
                    </a:cxn>
                    <a:cxn ang="T8">
                      <a:pos x="T4" y="T5"/>
                    </a:cxn>
                  </a:cxnLst>
                  <a:rect l="T9" t="T10" r="T11" b="T12"/>
                  <a:pathLst>
                    <a:path w="1" h="6">
                      <a:moveTo>
                        <a:pt x="0" y="6"/>
                      </a:moveTo>
                      <a:lnTo>
                        <a:pt x="0" y="6"/>
                      </a:ln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958" name="Freeform 483"/>
                <p:cNvSpPr>
                  <a:spLocks/>
                </p:cNvSpPr>
                <p:nvPr/>
              </p:nvSpPr>
              <p:spPr bwMode="auto">
                <a:xfrm>
                  <a:off x="5169" y="2975"/>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959" name="Freeform 484"/>
                <p:cNvSpPr>
                  <a:spLocks/>
                </p:cNvSpPr>
                <p:nvPr/>
              </p:nvSpPr>
              <p:spPr bwMode="auto">
                <a:xfrm>
                  <a:off x="5169" y="2969"/>
                  <a:ext cx="1" cy="6"/>
                </a:xfrm>
                <a:custGeom>
                  <a:avLst/>
                  <a:gdLst>
                    <a:gd name="T0" fmla="*/ 0 w 1"/>
                    <a:gd name="T1" fmla="*/ 6 h 6"/>
                    <a:gd name="T2" fmla="*/ 0 w 1"/>
                    <a:gd name="T3" fmla="*/ 6 h 6"/>
                    <a:gd name="T4" fmla="*/ 0 w 1"/>
                    <a:gd name="T5" fmla="*/ 0 h 6"/>
                    <a:gd name="T6" fmla="*/ 0 60000 65536"/>
                    <a:gd name="T7" fmla="*/ 0 60000 65536"/>
                    <a:gd name="T8" fmla="*/ 0 60000 65536"/>
                    <a:gd name="T9" fmla="*/ 0 w 1"/>
                    <a:gd name="T10" fmla="*/ 0 h 6"/>
                    <a:gd name="T11" fmla="*/ 1 w 1"/>
                    <a:gd name="T12" fmla="*/ 6 h 6"/>
                  </a:gdLst>
                  <a:ahLst/>
                  <a:cxnLst>
                    <a:cxn ang="T6">
                      <a:pos x="T0" y="T1"/>
                    </a:cxn>
                    <a:cxn ang="T7">
                      <a:pos x="T2" y="T3"/>
                    </a:cxn>
                    <a:cxn ang="T8">
                      <a:pos x="T4" y="T5"/>
                    </a:cxn>
                  </a:cxnLst>
                  <a:rect l="T9" t="T10" r="T11" b="T12"/>
                  <a:pathLst>
                    <a:path w="1" h="6">
                      <a:moveTo>
                        <a:pt x="0" y="6"/>
                      </a:moveTo>
                      <a:lnTo>
                        <a:pt x="0" y="6"/>
                      </a:ln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960" name="Freeform 485"/>
                <p:cNvSpPr>
                  <a:spLocks/>
                </p:cNvSpPr>
                <p:nvPr/>
              </p:nvSpPr>
              <p:spPr bwMode="auto">
                <a:xfrm>
                  <a:off x="5169" y="2969"/>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961" name="Freeform 486"/>
                <p:cNvSpPr>
                  <a:spLocks/>
                </p:cNvSpPr>
                <p:nvPr/>
              </p:nvSpPr>
              <p:spPr bwMode="auto">
                <a:xfrm>
                  <a:off x="5169" y="2963"/>
                  <a:ext cx="13" cy="6"/>
                </a:xfrm>
                <a:custGeom>
                  <a:avLst/>
                  <a:gdLst>
                    <a:gd name="T0" fmla="*/ 0 w 13"/>
                    <a:gd name="T1" fmla="*/ 6 h 6"/>
                    <a:gd name="T2" fmla="*/ 13 w 13"/>
                    <a:gd name="T3" fmla="*/ 6 h 6"/>
                    <a:gd name="T4" fmla="*/ 13 w 13"/>
                    <a:gd name="T5" fmla="*/ 0 h 6"/>
                    <a:gd name="T6" fmla="*/ 0 60000 65536"/>
                    <a:gd name="T7" fmla="*/ 0 60000 65536"/>
                    <a:gd name="T8" fmla="*/ 0 60000 65536"/>
                    <a:gd name="T9" fmla="*/ 0 w 13"/>
                    <a:gd name="T10" fmla="*/ 0 h 6"/>
                    <a:gd name="T11" fmla="*/ 13 w 13"/>
                    <a:gd name="T12" fmla="*/ 6 h 6"/>
                  </a:gdLst>
                  <a:ahLst/>
                  <a:cxnLst>
                    <a:cxn ang="T6">
                      <a:pos x="T0" y="T1"/>
                    </a:cxn>
                    <a:cxn ang="T7">
                      <a:pos x="T2" y="T3"/>
                    </a:cxn>
                    <a:cxn ang="T8">
                      <a:pos x="T4" y="T5"/>
                    </a:cxn>
                  </a:cxnLst>
                  <a:rect l="T9" t="T10" r="T11" b="T12"/>
                  <a:pathLst>
                    <a:path w="13" h="6">
                      <a:moveTo>
                        <a:pt x="0" y="6"/>
                      </a:moveTo>
                      <a:lnTo>
                        <a:pt x="13" y="6"/>
                      </a:lnTo>
                      <a:lnTo>
                        <a:pt x="13"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962" name="Freeform 487"/>
                <p:cNvSpPr>
                  <a:spLocks/>
                </p:cNvSpPr>
                <p:nvPr/>
              </p:nvSpPr>
              <p:spPr bwMode="auto">
                <a:xfrm>
                  <a:off x="5182" y="2956"/>
                  <a:ext cx="1" cy="7"/>
                </a:xfrm>
                <a:custGeom>
                  <a:avLst/>
                  <a:gdLst>
                    <a:gd name="T0" fmla="*/ 0 w 1"/>
                    <a:gd name="T1" fmla="*/ 7 h 7"/>
                    <a:gd name="T2" fmla="*/ 0 w 1"/>
                    <a:gd name="T3" fmla="*/ 7 h 7"/>
                    <a:gd name="T4" fmla="*/ 0 w 1"/>
                    <a:gd name="T5" fmla="*/ 0 h 7"/>
                    <a:gd name="T6" fmla="*/ 0 60000 65536"/>
                    <a:gd name="T7" fmla="*/ 0 60000 65536"/>
                    <a:gd name="T8" fmla="*/ 0 60000 65536"/>
                    <a:gd name="T9" fmla="*/ 0 w 1"/>
                    <a:gd name="T10" fmla="*/ 0 h 7"/>
                    <a:gd name="T11" fmla="*/ 1 w 1"/>
                    <a:gd name="T12" fmla="*/ 7 h 7"/>
                  </a:gdLst>
                  <a:ahLst/>
                  <a:cxnLst>
                    <a:cxn ang="T6">
                      <a:pos x="T0" y="T1"/>
                    </a:cxn>
                    <a:cxn ang="T7">
                      <a:pos x="T2" y="T3"/>
                    </a:cxn>
                    <a:cxn ang="T8">
                      <a:pos x="T4" y="T5"/>
                    </a:cxn>
                  </a:cxnLst>
                  <a:rect l="T9" t="T10" r="T11" b="T12"/>
                  <a:pathLst>
                    <a:path w="1" h="7">
                      <a:moveTo>
                        <a:pt x="0" y="7"/>
                      </a:moveTo>
                      <a:lnTo>
                        <a:pt x="0" y="7"/>
                      </a:ln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963" name="Freeform 488"/>
                <p:cNvSpPr>
                  <a:spLocks/>
                </p:cNvSpPr>
                <p:nvPr/>
              </p:nvSpPr>
              <p:spPr bwMode="auto">
                <a:xfrm>
                  <a:off x="5182" y="2956"/>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964" name="Freeform 489"/>
                <p:cNvSpPr>
                  <a:spLocks/>
                </p:cNvSpPr>
                <p:nvPr/>
              </p:nvSpPr>
              <p:spPr bwMode="auto">
                <a:xfrm>
                  <a:off x="5182" y="2950"/>
                  <a:ext cx="1" cy="6"/>
                </a:xfrm>
                <a:custGeom>
                  <a:avLst/>
                  <a:gdLst>
                    <a:gd name="T0" fmla="*/ 0 w 1"/>
                    <a:gd name="T1" fmla="*/ 6 h 6"/>
                    <a:gd name="T2" fmla="*/ 0 w 1"/>
                    <a:gd name="T3" fmla="*/ 6 h 6"/>
                    <a:gd name="T4" fmla="*/ 0 w 1"/>
                    <a:gd name="T5" fmla="*/ 0 h 6"/>
                    <a:gd name="T6" fmla="*/ 0 60000 65536"/>
                    <a:gd name="T7" fmla="*/ 0 60000 65536"/>
                    <a:gd name="T8" fmla="*/ 0 60000 65536"/>
                    <a:gd name="T9" fmla="*/ 0 w 1"/>
                    <a:gd name="T10" fmla="*/ 0 h 6"/>
                    <a:gd name="T11" fmla="*/ 1 w 1"/>
                    <a:gd name="T12" fmla="*/ 6 h 6"/>
                  </a:gdLst>
                  <a:ahLst/>
                  <a:cxnLst>
                    <a:cxn ang="T6">
                      <a:pos x="T0" y="T1"/>
                    </a:cxn>
                    <a:cxn ang="T7">
                      <a:pos x="T2" y="T3"/>
                    </a:cxn>
                    <a:cxn ang="T8">
                      <a:pos x="T4" y="T5"/>
                    </a:cxn>
                  </a:cxnLst>
                  <a:rect l="T9" t="T10" r="T11" b="T12"/>
                  <a:pathLst>
                    <a:path w="1" h="6">
                      <a:moveTo>
                        <a:pt x="0" y="6"/>
                      </a:moveTo>
                      <a:lnTo>
                        <a:pt x="0" y="6"/>
                      </a:ln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965" name="Freeform 490"/>
                <p:cNvSpPr>
                  <a:spLocks/>
                </p:cNvSpPr>
                <p:nvPr/>
              </p:nvSpPr>
              <p:spPr bwMode="auto">
                <a:xfrm>
                  <a:off x="5182" y="2950"/>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966" name="Freeform 491"/>
                <p:cNvSpPr>
                  <a:spLocks/>
                </p:cNvSpPr>
                <p:nvPr/>
              </p:nvSpPr>
              <p:spPr bwMode="auto">
                <a:xfrm>
                  <a:off x="5182" y="2944"/>
                  <a:ext cx="1" cy="6"/>
                </a:xfrm>
                <a:custGeom>
                  <a:avLst/>
                  <a:gdLst>
                    <a:gd name="T0" fmla="*/ 0 w 1"/>
                    <a:gd name="T1" fmla="*/ 6 h 6"/>
                    <a:gd name="T2" fmla="*/ 0 w 1"/>
                    <a:gd name="T3" fmla="*/ 6 h 6"/>
                    <a:gd name="T4" fmla="*/ 0 w 1"/>
                    <a:gd name="T5" fmla="*/ 0 h 6"/>
                    <a:gd name="T6" fmla="*/ 0 60000 65536"/>
                    <a:gd name="T7" fmla="*/ 0 60000 65536"/>
                    <a:gd name="T8" fmla="*/ 0 60000 65536"/>
                    <a:gd name="T9" fmla="*/ 0 w 1"/>
                    <a:gd name="T10" fmla="*/ 0 h 6"/>
                    <a:gd name="T11" fmla="*/ 1 w 1"/>
                    <a:gd name="T12" fmla="*/ 6 h 6"/>
                  </a:gdLst>
                  <a:ahLst/>
                  <a:cxnLst>
                    <a:cxn ang="T6">
                      <a:pos x="T0" y="T1"/>
                    </a:cxn>
                    <a:cxn ang="T7">
                      <a:pos x="T2" y="T3"/>
                    </a:cxn>
                    <a:cxn ang="T8">
                      <a:pos x="T4" y="T5"/>
                    </a:cxn>
                  </a:cxnLst>
                  <a:rect l="T9" t="T10" r="T11" b="T12"/>
                  <a:pathLst>
                    <a:path w="1" h="6">
                      <a:moveTo>
                        <a:pt x="0" y="6"/>
                      </a:moveTo>
                      <a:lnTo>
                        <a:pt x="0" y="6"/>
                      </a:ln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967" name="Freeform 492"/>
                <p:cNvSpPr>
                  <a:spLocks/>
                </p:cNvSpPr>
                <p:nvPr/>
              </p:nvSpPr>
              <p:spPr bwMode="auto">
                <a:xfrm>
                  <a:off x="5182" y="2938"/>
                  <a:ext cx="1" cy="6"/>
                </a:xfrm>
                <a:custGeom>
                  <a:avLst/>
                  <a:gdLst>
                    <a:gd name="T0" fmla="*/ 0 w 1"/>
                    <a:gd name="T1" fmla="*/ 6 h 6"/>
                    <a:gd name="T2" fmla="*/ 0 w 1"/>
                    <a:gd name="T3" fmla="*/ 6 h 6"/>
                    <a:gd name="T4" fmla="*/ 0 w 1"/>
                    <a:gd name="T5" fmla="*/ 0 h 6"/>
                    <a:gd name="T6" fmla="*/ 0 60000 65536"/>
                    <a:gd name="T7" fmla="*/ 0 60000 65536"/>
                    <a:gd name="T8" fmla="*/ 0 60000 65536"/>
                    <a:gd name="T9" fmla="*/ 0 w 1"/>
                    <a:gd name="T10" fmla="*/ 0 h 6"/>
                    <a:gd name="T11" fmla="*/ 1 w 1"/>
                    <a:gd name="T12" fmla="*/ 6 h 6"/>
                  </a:gdLst>
                  <a:ahLst/>
                  <a:cxnLst>
                    <a:cxn ang="T6">
                      <a:pos x="T0" y="T1"/>
                    </a:cxn>
                    <a:cxn ang="T7">
                      <a:pos x="T2" y="T3"/>
                    </a:cxn>
                    <a:cxn ang="T8">
                      <a:pos x="T4" y="T5"/>
                    </a:cxn>
                  </a:cxnLst>
                  <a:rect l="T9" t="T10" r="T11" b="T12"/>
                  <a:pathLst>
                    <a:path w="1" h="6">
                      <a:moveTo>
                        <a:pt x="0" y="6"/>
                      </a:moveTo>
                      <a:lnTo>
                        <a:pt x="0" y="6"/>
                      </a:ln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968" name="Freeform 493"/>
                <p:cNvSpPr>
                  <a:spLocks/>
                </p:cNvSpPr>
                <p:nvPr/>
              </p:nvSpPr>
              <p:spPr bwMode="auto">
                <a:xfrm>
                  <a:off x="5182" y="2938"/>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969" name="Freeform 494"/>
                <p:cNvSpPr>
                  <a:spLocks/>
                </p:cNvSpPr>
                <p:nvPr/>
              </p:nvSpPr>
              <p:spPr bwMode="auto">
                <a:xfrm>
                  <a:off x="5182" y="2932"/>
                  <a:ext cx="1" cy="6"/>
                </a:xfrm>
                <a:custGeom>
                  <a:avLst/>
                  <a:gdLst>
                    <a:gd name="T0" fmla="*/ 0 w 1"/>
                    <a:gd name="T1" fmla="*/ 6 h 6"/>
                    <a:gd name="T2" fmla="*/ 0 w 1"/>
                    <a:gd name="T3" fmla="*/ 6 h 6"/>
                    <a:gd name="T4" fmla="*/ 0 w 1"/>
                    <a:gd name="T5" fmla="*/ 0 h 6"/>
                    <a:gd name="T6" fmla="*/ 0 60000 65536"/>
                    <a:gd name="T7" fmla="*/ 0 60000 65536"/>
                    <a:gd name="T8" fmla="*/ 0 60000 65536"/>
                    <a:gd name="T9" fmla="*/ 0 w 1"/>
                    <a:gd name="T10" fmla="*/ 0 h 6"/>
                    <a:gd name="T11" fmla="*/ 1 w 1"/>
                    <a:gd name="T12" fmla="*/ 6 h 6"/>
                  </a:gdLst>
                  <a:ahLst/>
                  <a:cxnLst>
                    <a:cxn ang="T6">
                      <a:pos x="T0" y="T1"/>
                    </a:cxn>
                    <a:cxn ang="T7">
                      <a:pos x="T2" y="T3"/>
                    </a:cxn>
                    <a:cxn ang="T8">
                      <a:pos x="T4" y="T5"/>
                    </a:cxn>
                  </a:cxnLst>
                  <a:rect l="T9" t="T10" r="T11" b="T12"/>
                  <a:pathLst>
                    <a:path w="1" h="6">
                      <a:moveTo>
                        <a:pt x="0" y="6"/>
                      </a:moveTo>
                      <a:lnTo>
                        <a:pt x="0" y="6"/>
                      </a:ln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970" name="Freeform 495"/>
                <p:cNvSpPr>
                  <a:spLocks/>
                </p:cNvSpPr>
                <p:nvPr/>
              </p:nvSpPr>
              <p:spPr bwMode="auto">
                <a:xfrm>
                  <a:off x="5182" y="2932"/>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971" name="Freeform 496"/>
                <p:cNvSpPr>
                  <a:spLocks/>
                </p:cNvSpPr>
                <p:nvPr/>
              </p:nvSpPr>
              <p:spPr bwMode="auto">
                <a:xfrm>
                  <a:off x="5182" y="2925"/>
                  <a:ext cx="1" cy="7"/>
                </a:xfrm>
                <a:custGeom>
                  <a:avLst/>
                  <a:gdLst>
                    <a:gd name="T0" fmla="*/ 0 w 1"/>
                    <a:gd name="T1" fmla="*/ 7 h 7"/>
                    <a:gd name="T2" fmla="*/ 0 w 1"/>
                    <a:gd name="T3" fmla="*/ 7 h 7"/>
                    <a:gd name="T4" fmla="*/ 0 w 1"/>
                    <a:gd name="T5" fmla="*/ 0 h 7"/>
                    <a:gd name="T6" fmla="*/ 0 60000 65536"/>
                    <a:gd name="T7" fmla="*/ 0 60000 65536"/>
                    <a:gd name="T8" fmla="*/ 0 60000 65536"/>
                    <a:gd name="T9" fmla="*/ 0 w 1"/>
                    <a:gd name="T10" fmla="*/ 0 h 7"/>
                    <a:gd name="T11" fmla="*/ 1 w 1"/>
                    <a:gd name="T12" fmla="*/ 7 h 7"/>
                  </a:gdLst>
                  <a:ahLst/>
                  <a:cxnLst>
                    <a:cxn ang="T6">
                      <a:pos x="T0" y="T1"/>
                    </a:cxn>
                    <a:cxn ang="T7">
                      <a:pos x="T2" y="T3"/>
                    </a:cxn>
                    <a:cxn ang="T8">
                      <a:pos x="T4" y="T5"/>
                    </a:cxn>
                  </a:cxnLst>
                  <a:rect l="T9" t="T10" r="T11" b="T12"/>
                  <a:pathLst>
                    <a:path w="1" h="7">
                      <a:moveTo>
                        <a:pt x="0" y="7"/>
                      </a:moveTo>
                      <a:lnTo>
                        <a:pt x="0" y="7"/>
                      </a:ln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972" name="Freeform 497"/>
                <p:cNvSpPr>
                  <a:spLocks/>
                </p:cNvSpPr>
                <p:nvPr/>
              </p:nvSpPr>
              <p:spPr bwMode="auto">
                <a:xfrm>
                  <a:off x="5182" y="2919"/>
                  <a:ext cx="1" cy="6"/>
                </a:xfrm>
                <a:custGeom>
                  <a:avLst/>
                  <a:gdLst>
                    <a:gd name="T0" fmla="*/ 0 w 1"/>
                    <a:gd name="T1" fmla="*/ 6 h 6"/>
                    <a:gd name="T2" fmla="*/ 0 w 1"/>
                    <a:gd name="T3" fmla="*/ 6 h 6"/>
                    <a:gd name="T4" fmla="*/ 0 w 1"/>
                    <a:gd name="T5" fmla="*/ 0 h 6"/>
                    <a:gd name="T6" fmla="*/ 0 60000 65536"/>
                    <a:gd name="T7" fmla="*/ 0 60000 65536"/>
                    <a:gd name="T8" fmla="*/ 0 60000 65536"/>
                    <a:gd name="T9" fmla="*/ 0 w 1"/>
                    <a:gd name="T10" fmla="*/ 0 h 6"/>
                    <a:gd name="T11" fmla="*/ 1 w 1"/>
                    <a:gd name="T12" fmla="*/ 6 h 6"/>
                  </a:gdLst>
                  <a:ahLst/>
                  <a:cxnLst>
                    <a:cxn ang="T6">
                      <a:pos x="T0" y="T1"/>
                    </a:cxn>
                    <a:cxn ang="T7">
                      <a:pos x="T2" y="T3"/>
                    </a:cxn>
                    <a:cxn ang="T8">
                      <a:pos x="T4" y="T5"/>
                    </a:cxn>
                  </a:cxnLst>
                  <a:rect l="T9" t="T10" r="T11" b="T12"/>
                  <a:pathLst>
                    <a:path w="1" h="6">
                      <a:moveTo>
                        <a:pt x="0" y="6"/>
                      </a:moveTo>
                      <a:lnTo>
                        <a:pt x="0" y="6"/>
                      </a:ln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973" name="Freeform 498"/>
                <p:cNvSpPr>
                  <a:spLocks/>
                </p:cNvSpPr>
                <p:nvPr/>
              </p:nvSpPr>
              <p:spPr bwMode="auto">
                <a:xfrm>
                  <a:off x="5182" y="2919"/>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974" name="Freeform 499"/>
                <p:cNvSpPr>
                  <a:spLocks/>
                </p:cNvSpPr>
                <p:nvPr/>
              </p:nvSpPr>
              <p:spPr bwMode="auto">
                <a:xfrm>
                  <a:off x="5182" y="2913"/>
                  <a:ext cx="12" cy="6"/>
                </a:xfrm>
                <a:custGeom>
                  <a:avLst/>
                  <a:gdLst>
                    <a:gd name="T0" fmla="*/ 0 w 12"/>
                    <a:gd name="T1" fmla="*/ 6 h 6"/>
                    <a:gd name="T2" fmla="*/ 12 w 12"/>
                    <a:gd name="T3" fmla="*/ 6 h 6"/>
                    <a:gd name="T4" fmla="*/ 12 w 12"/>
                    <a:gd name="T5" fmla="*/ 0 h 6"/>
                    <a:gd name="T6" fmla="*/ 0 60000 65536"/>
                    <a:gd name="T7" fmla="*/ 0 60000 65536"/>
                    <a:gd name="T8" fmla="*/ 0 60000 65536"/>
                    <a:gd name="T9" fmla="*/ 0 w 12"/>
                    <a:gd name="T10" fmla="*/ 0 h 6"/>
                    <a:gd name="T11" fmla="*/ 12 w 12"/>
                    <a:gd name="T12" fmla="*/ 6 h 6"/>
                  </a:gdLst>
                  <a:ahLst/>
                  <a:cxnLst>
                    <a:cxn ang="T6">
                      <a:pos x="T0" y="T1"/>
                    </a:cxn>
                    <a:cxn ang="T7">
                      <a:pos x="T2" y="T3"/>
                    </a:cxn>
                    <a:cxn ang="T8">
                      <a:pos x="T4" y="T5"/>
                    </a:cxn>
                  </a:cxnLst>
                  <a:rect l="T9" t="T10" r="T11" b="T12"/>
                  <a:pathLst>
                    <a:path w="12" h="6">
                      <a:moveTo>
                        <a:pt x="0" y="6"/>
                      </a:moveTo>
                      <a:lnTo>
                        <a:pt x="12" y="6"/>
                      </a:lnTo>
                      <a:lnTo>
                        <a:pt x="12"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975" name="Freeform 500"/>
                <p:cNvSpPr>
                  <a:spLocks/>
                </p:cNvSpPr>
                <p:nvPr/>
              </p:nvSpPr>
              <p:spPr bwMode="auto">
                <a:xfrm>
                  <a:off x="5194" y="2907"/>
                  <a:ext cx="1" cy="6"/>
                </a:xfrm>
                <a:custGeom>
                  <a:avLst/>
                  <a:gdLst>
                    <a:gd name="T0" fmla="*/ 0 w 1"/>
                    <a:gd name="T1" fmla="*/ 6 h 6"/>
                    <a:gd name="T2" fmla="*/ 0 w 1"/>
                    <a:gd name="T3" fmla="*/ 6 h 6"/>
                    <a:gd name="T4" fmla="*/ 0 w 1"/>
                    <a:gd name="T5" fmla="*/ 0 h 6"/>
                    <a:gd name="T6" fmla="*/ 0 60000 65536"/>
                    <a:gd name="T7" fmla="*/ 0 60000 65536"/>
                    <a:gd name="T8" fmla="*/ 0 60000 65536"/>
                    <a:gd name="T9" fmla="*/ 0 w 1"/>
                    <a:gd name="T10" fmla="*/ 0 h 6"/>
                    <a:gd name="T11" fmla="*/ 1 w 1"/>
                    <a:gd name="T12" fmla="*/ 6 h 6"/>
                  </a:gdLst>
                  <a:ahLst/>
                  <a:cxnLst>
                    <a:cxn ang="T6">
                      <a:pos x="T0" y="T1"/>
                    </a:cxn>
                    <a:cxn ang="T7">
                      <a:pos x="T2" y="T3"/>
                    </a:cxn>
                    <a:cxn ang="T8">
                      <a:pos x="T4" y="T5"/>
                    </a:cxn>
                  </a:cxnLst>
                  <a:rect l="T9" t="T10" r="T11" b="T12"/>
                  <a:pathLst>
                    <a:path w="1" h="6">
                      <a:moveTo>
                        <a:pt x="0" y="6"/>
                      </a:moveTo>
                      <a:lnTo>
                        <a:pt x="0" y="6"/>
                      </a:ln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976" name="Freeform 501"/>
                <p:cNvSpPr>
                  <a:spLocks/>
                </p:cNvSpPr>
                <p:nvPr/>
              </p:nvSpPr>
              <p:spPr bwMode="auto">
                <a:xfrm>
                  <a:off x="5194" y="2907"/>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977" name="Freeform 502"/>
                <p:cNvSpPr>
                  <a:spLocks/>
                </p:cNvSpPr>
                <p:nvPr/>
              </p:nvSpPr>
              <p:spPr bwMode="auto">
                <a:xfrm>
                  <a:off x="5194" y="2900"/>
                  <a:ext cx="1" cy="7"/>
                </a:xfrm>
                <a:custGeom>
                  <a:avLst/>
                  <a:gdLst>
                    <a:gd name="T0" fmla="*/ 0 w 1"/>
                    <a:gd name="T1" fmla="*/ 7 h 7"/>
                    <a:gd name="T2" fmla="*/ 0 w 1"/>
                    <a:gd name="T3" fmla="*/ 7 h 7"/>
                    <a:gd name="T4" fmla="*/ 0 w 1"/>
                    <a:gd name="T5" fmla="*/ 0 h 7"/>
                    <a:gd name="T6" fmla="*/ 0 60000 65536"/>
                    <a:gd name="T7" fmla="*/ 0 60000 65536"/>
                    <a:gd name="T8" fmla="*/ 0 60000 65536"/>
                    <a:gd name="T9" fmla="*/ 0 w 1"/>
                    <a:gd name="T10" fmla="*/ 0 h 7"/>
                    <a:gd name="T11" fmla="*/ 1 w 1"/>
                    <a:gd name="T12" fmla="*/ 7 h 7"/>
                  </a:gdLst>
                  <a:ahLst/>
                  <a:cxnLst>
                    <a:cxn ang="T6">
                      <a:pos x="T0" y="T1"/>
                    </a:cxn>
                    <a:cxn ang="T7">
                      <a:pos x="T2" y="T3"/>
                    </a:cxn>
                    <a:cxn ang="T8">
                      <a:pos x="T4" y="T5"/>
                    </a:cxn>
                  </a:cxnLst>
                  <a:rect l="T9" t="T10" r="T11" b="T12"/>
                  <a:pathLst>
                    <a:path w="1" h="7">
                      <a:moveTo>
                        <a:pt x="0" y="7"/>
                      </a:moveTo>
                      <a:lnTo>
                        <a:pt x="0" y="7"/>
                      </a:ln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978" name="Freeform 503"/>
                <p:cNvSpPr>
                  <a:spLocks/>
                </p:cNvSpPr>
                <p:nvPr/>
              </p:nvSpPr>
              <p:spPr bwMode="auto">
                <a:xfrm>
                  <a:off x="5194" y="2900"/>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979" name="Freeform 504"/>
                <p:cNvSpPr>
                  <a:spLocks/>
                </p:cNvSpPr>
                <p:nvPr/>
              </p:nvSpPr>
              <p:spPr bwMode="auto">
                <a:xfrm>
                  <a:off x="5194" y="2894"/>
                  <a:ext cx="1" cy="6"/>
                </a:xfrm>
                <a:custGeom>
                  <a:avLst/>
                  <a:gdLst>
                    <a:gd name="T0" fmla="*/ 0 w 1"/>
                    <a:gd name="T1" fmla="*/ 6 h 6"/>
                    <a:gd name="T2" fmla="*/ 0 w 1"/>
                    <a:gd name="T3" fmla="*/ 6 h 6"/>
                    <a:gd name="T4" fmla="*/ 0 w 1"/>
                    <a:gd name="T5" fmla="*/ 0 h 6"/>
                    <a:gd name="T6" fmla="*/ 0 60000 65536"/>
                    <a:gd name="T7" fmla="*/ 0 60000 65536"/>
                    <a:gd name="T8" fmla="*/ 0 60000 65536"/>
                    <a:gd name="T9" fmla="*/ 0 w 1"/>
                    <a:gd name="T10" fmla="*/ 0 h 6"/>
                    <a:gd name="T11" fmla="*/ 1 w 1"/>
                    <a:gd name="T12" fmla="*/ 6 h 6"/>
                  </a:gdLst>
                  <a:ahLst/>
                  <a:cxnLst>
                    <a:cxn ang="T6">
                      <a:pos x="T0" y="T1"/>
                    </a:cxn>
                    <a:cxn ang="T7">
                      <a:pos x="T2" y="T3"/>
                    </a:cxn>
                    <a:cxn ang="T8">
                      <a:pos x="T4" y="T5"/>
                    </a:cxn>
                  </a:cxnLst>
                  <a:rect l="T9" t="T10" r="T11" b="T12"/>
                  <a:pathLst>
                    <a:path w="1" h="6">
                      <a:moveTo>
                        <a:pt x="0" y="6"/>
                      </a:moveTo>
                      <a:lnTo>
                        <a:pt x="0" y="6"/>
                      </a:ln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980" name="Freeform 505"/>
                <p:cNvSpPr>
                  <a:spLocks/>
                </p:cNvSpPr>
                <p:nvPr/>
              </p:nvSpPr>
              <p:spPr bwMode="auto">
                <a:xfrm>
                  <a:off x="5194" y="2888"/>
                  <a:ext cx="1" cy="6"/>
                </a:xfrm>
                <a:custGeom>
                  <a:avLst/>
                  <a:gdLst>
                    <a:gd name="T0" fmla="*/ 0 w 1"/>
                    <a:gd name="T1" fmla="*/ 6 h 6"/>
                    <a:gd name="T2" fmla="*/ 0 w 1"/>
                    <a:gd name="T3" fmla="*/ 6 h 6"/>
                    <a:gd name="T4" fmla="*/ 0 w 1"/>
                    <a:gd name="T5" fmla="*/ 0 h 6"/>
                    <a:gd name="T6" fmla="*/ 0 60000 65536"/>
                    <a:gd name="T7" fmla="*/ 0 60000 65536"/>
                    <a:gd name="T8" fmla="*/ 0 60000 65536"/>
                    <a:gd name="T9" fmla="*/ 0 w 1"/>
                    <a:gd name="T10" fmla="*/ 0 h 6"/>
                    <a:gd name="T11" fmla="*/ 1 w 1"/>
                    <a:gd name="T12" fmla="*/ 6 h 6"/>
                  </a:gdLst>
                  <a:ahLst/>
                  <a:cxnLst>
                    <a:cxn ang="T6">
                      <a:pos x="T0" y="T1"/>
                    </a:cxn>
                    <a:cxn ang="T7">
                      <a:pos x="T2" y="T3"/>
                    </a:cxn>
                    <a:cxn ang="T8">
                      <a:pos x="T4" y="T5"/>
                    </a:cxn>
                  </a:cxnLst>
                  <a:rect l="T9" t="T10" r="T11" b="T12"/>
                  <a:pathLst>
                    <a:path w="1" h="6">
                      <a:moveTo>
                        <a:pt x="0" y="6"/>
                      </a:moveTo>
                      <a:lnTo>
                        <a:pt x="0" y="6"/>
                      </a:ln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981" name="Freeform 506"/>
                <p:cNvSpPr>
                  <a:spLocks/>
                </p:cNvSpPr>
                <p:nvPr/>
              </p:nvSpPr>
              <p:spPr bwMode="auto">
                <a:xfrm>
                  <a:off x="5194" y="2888"/>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982" name="Freeform 507"/>
                <p:cNvSpPr>
                  <a:spLocks/>
                </p:cNvSpPr>
                <p:nvPr/>
              </p:nvSpPr>
              <p:spPr bwMode="auto">
                <a:xfrm>
                  <a:off x="5194" y="2882"/>
                  <a:ext cx="1" cy="6"/>
                </a:xfrm>
                <a:custGeom>
                  <a:avLst/>
                  <a:gdLst>
                    <a:gd name="T0" fmla="*/ 0 w 1"/>
                    <a:gd name="T1" fmla="*/ 6 h 6"/>
                    <a:gd name="T2" fmla="*/ 0 w 1"/>
                    <a:gd name="T3" fmla="*/ 6 h 6"/>
                    <a:gd name="T4" fmla="*/ 0 w 1"/>
                    <a:gd name="T5" fmla="*/ 0 h 6"/>
                    <a:gd name="T6" fmla="*/ 0 60000 65536"/>
                    <a:gd name="T7" fmla="*/ 0 60000 65536"/>
                    <a:gd name="T8" fmla="*/ 0 60000 65536"/>
                    <a:gd name="T9" fmla="*/ 0 w 1"/>
                    <a:gd name="T10" fmla="*/ 0 h 6"/>
                    <a:gd name="T11" fmla="*/ 1 w 1"/>
                    <a:gd name="T12" fmla="*/ 6 h 6"/>
                  </a:gdLst>
                  <a:ahLst/>
                  <a:cxnLst>
                    <a:cxn ang="T6">
                      <a:pos x="T0" y="T1"/>
                    </a:cxn>
                    <a:cxn ang="T7">
                      <a:pos x="T2" y="T3"/>
                    </a:cxn>
                    <a:cxn ang="T8">
                      <a:pos x="T4" y="T5"/>
                    </a:cxn>
                  </a:cxnLst>
                  <a:rect l="T9" t="T10" r="T11" b="T12"/>
                  <a:pathLst>
                    <a:path w="1" h="6">
                      <a:moveTo>
                        <a:pt x="0" y="6"/>
                      </a:moveTo>
                      <a:lnTo>
                        <a:pt x="0" y="6"/>
                      </a:ln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983" name="Freeform 508"/>
                <p:cNvSpPr>
                  <a:spLocks/>
                </p:cNvSpPr>
                <p:nvPr/>
              </p:nvSpPr>
              <p:spPr bwMode="auto">
                <a:xfrm>
                  <a:off x="5194" y="2882"/>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984" name="Freeform 509"/>
                <p:cNvSpPr>
                  <a:spLocks/>
                </p:cNvSpPr>
                <p:nvPr/>
              </p:nvSpPr>
              <p:spPr bwMode="auto">
                <a:xfrm>
                  <a:off x="5194" y="2875"/>
                  <a:ext cx="1" cy="7"/>
                </a:xfrm>
                <a:custGeom>
                  <a:avLst/>
                  <a:gdLst>
                    <a:gd name="T0" fmla="*/ 0 w 1"/>
                    <a:gd name="T1" fmla="*/ 7 h 7"/>
                    <a:gd name="T2" fmla="*/ 0 w 1"/>
                    <a:gd name="T3" fmla="*/ 7 h 7"/>
                    <a:gd name="T4" fmla="*/ 0 w 1"/>
                    <a:gd name="T5" fmla="*/ 0 h 7"/>
                    <a:gd name="T6" fmla="*/ 0 60000 65536"/>
                    <a:gd name="T7" fmla="*/ 0 60000 65536"/>
                    <a:gd name="T8" fmla="*/ 0 60000 65536"/>
                    <a:gd name="T9" fmla="*/ 0 w 1"/>
                    <a:gd name="T10" fmla="*/ 0 h 7"/>
                    <a:gd name="T11" fmla="*/ 1 w 1"/>
                    <a:gd name="T12" fmla="*/ 7 h 7"/>
                  </a:gdLst>
                  <a:ahLst/>
                  <a:cxnLst>
                    <a:cxn ang="T6">
                      <a:pos x="T0" y="T1"/>
                    </a:cxn>
                    <a:cxn ang="T7">
                      <a:pos x="T2" y="T3"/>
                    </a:cxn>
                    <a:cxn ang="T8">
                      <a:pos x="T4" y="T5"/>
                    </a:cxn>
                  </a:cxnLst>
                  <a:rect l="T9" t="T10" r="T11" b="T12"/>
                  <a:pathLst>
                    <a:path w="1" h="7">
                      <a:moveTo>
                        <a:pt x="0" y="7"/>
                      </a:moveTo>
                      <a:lnTo>
                        <a:pt x="0" y="7"/>
                      </a:ln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985" name="Freeform 510"/>
                <p:cNvSpPr>
                  <a:spLocks/>
                </p:cNvSpPr>
                <p:nvPr/>
              </p:nvSpPr>
              <p:spPr bwMode="auto">
                <a:xfrm>
                  <a:off x="5194" y="2869"/>
                  <a:ext cx="1" cy="6"/>
                </a:xfrm>
                <a:custGeom>
                  <a:avLst/>
                  <a:gdLst>
                    <a:gd name="T0" fmla="*/ 0 w 1"/>
                    <a:gd name="T1" fmla="*/ 6 h 6"/>
                    <a:gd name="T2" fmla="*/ 0 w 1"/>
                    <a:gd name="T3" fmla="*/ 6 h 6"/>
                    <a:gd name="T4" fmla="*/ 0 w 1"/>
                    <a:gd name="T5" fmla="*/ 0 h 6"/>
                    <a:gd name="T6" fmla="*/ 0 60000 65536"/>
                    <a:gd name="T7" fmla="*/ 0 60000 65536"/>
                    <a:gd name="T8" fmla="*/ 0 60000 65536"/>
                    <a:gd name="T9" fmla="*/ 0 w 1"/>
                    <a:gd name="T10" fmla="*/ 0 h 6"/>
                    <a:gd name="T11" fmla="*/ 1 w 1"/>
                    <a:gd name="T12" fmla="*/ 6 h 6"/>
                  </a:gdLst>
                  <a:ahLst/>
                  <a:cxnLst>
                    <a:cxn ang="T6">
                      <a:pos x="T0" y="T1"/>
                    </a:cxn>
                    <a:cxn ang="T7">
                      <a:pos x="T2" y="T3"/>
                    </a:cxn>
                    <a:cxn ang="T8">
                      <a:pos x="T4" y="T5"/>
                    </a:cxn>
                  </a:cxnLst>
                  <a:rect l="T9" t="T10" r="T11" b="T12"/>
                  <a:pathLst>
                    <a:path w="1" h="6">
                      <a:moveTo>
                        <a:pt x="0" y="6"/>
                      </a:moveTo>
                      <a:lnTo>
                        <a:pt x="0" y="6"/>
                      </a:ln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986" name="Freeform 511"/>
                <p:cNvSpPr>
                  <a:spLocks/>
                </p:cNvSpPr>
                <p:nvPr/>
              </p:nvSpPr>
              <p:spPr bwMode="auto">
                <a:xfrm>
                  <a:off x="5194" y="2869"/>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987" name="Freeform 512"/>
                <p:cNvSpPr>
                  <a:spLocks/>
                </p:cNvSpPr>
                <p:nvPr/>
              </p:nvSpPr>
              <p:spPr bwMode="auto">
                <a:xfrm>
                  <a:off x="5194" y="2863"/>
                  <a:ext cx="1" cy="6"/>
                </a:xfrm>
                <a:custGeom>
                  <a:avLst/>
                  <a:gdLst>
                    <a:gd name="T0" fmla="*/ 0 w 1"/>
                    <a:gd name="T1" fmla="*/ 6 h 6"/>
                    <a:gd name="T2" fmla="*/ 0 w 1"/>
                    <a:gd name="T3" fmla="*/ 6 h 6"/>
                    <a:gd name="T4" fmla="*/ 0 w 1"/>
                    <a:gd name="T5" fmla="*/ 0 h 6"/>
                    <a:gd name="T6" fmla="*/ 0 60000 65536"/>
                    <a:gd name="T7" fmla="*/ 0 60000 65536"/>
                    <a:gd name="T8" fmla="*/ 0 60000 65536"/>
                    <a:gd name="T9" fmla="*/ 0 w 1"/>
                    <a:gd name="T10" fmla="*/ 0 h 6"/>
                    <a:gd name="T11" fmla="*/ 1 w 1"/>
                    <a:gd name="T12" fmla="*/ 6 h 6"/>
                  </a:gdLst>
                  <a:ahLst/>
                  <a:cxnLst>
                    <a:cxn ang="T6">
                      <a:pos x="T0" y="T1"/>
                    </a:cxn>
                    <a:cxn ang="T7">
                      <a:pos x="T2" y="T3"/>
                    </a:cxn>
                    <a:cxn ang="T8">
                      <a:pos x="T4" y="T5"/>
                    </a:cxn>
                  </a:cxnLst>
                  <a:rect l="T9" t="T10" r="T11" b="T12"/>
                  <a:pathLst>
                    <a:path w="1" h="6">
                      <a:moveTo>
                        <a:pt x="0" y="6"/>
                      </a:moveTo>
                      <a:lnTo>
                        <a:pt x="0" y="6"/>
                      </a:ln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988" name="Freeform 513"/>
                <p:cNvSpPr>
                  <a:spLocks/>
                </p:cNvSpPr>
                <p:nvPr/>
              </p:nvSpPr>
              <p:spPr bwMode="auto">
                <a:xfrm>
                  <a:off x="5194" y="2863"/>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989" name="Freeform 514"/>
                <p:cNvSpPr>
                  <a:spLocks/>
                </p:cNvSpPr>
                <p:nvPr/>
              </p:nvSpPr>
              <p:spPr bwMode="auto">
                <a:xfrm>
                  <a:off x="5194" y="2857"/>
                  <a:ext cx="1" cy="6"/>
                </a:xfrm>
                <a:custGeom>
                  <a:avLst/>
                  <a:gdLst>
                    <a:gd name="T0" fmla="*/ 0 w 1"/>
                    <a:gd name="T1" fmla="*/ 6 h 6"/>
                    <a:gd name="T2" fmla="*/ 0 w 1"/>
                    <a:gd name="T3" fmla="*/ 6 h 6"/>
                    <a:gd name="T4" fmla="*/ 0 w 1"/>
                    <a:gd name="T5" fmla="*/ 0 h 6"/>
                    <a:gd name="T6" fmla="*/ 0 60000 65536"/>
                    <a:gd name="T7" fmla="*/ 0 60000 65536"/>
                    <a:gd name="T8" fmla="*/ 0 60000 65536"/>
                    <a:gd name="T9" fmla="*/ 0 w 1"/>
                    <a:gd name="T10" fmla="*/ 0 h 6"/>
                    <a:gd name="T11" fmla="*/ 1 w 1"/>
                    <a:gd name="T12" fmla="*/ 6 h 6"/>
                  </a:gdLst>
                  <a:ahLst/>
                  <a:cxnLst>
                    <a:cxn ang="T6">
                      <a:pos x="T0" y="T1"/>
                    </a:cxn>
                    <a:cxn ang="T7">
                      <a:pos x="T2" y="T3"/>
                    </a:cxn>
                    <a:cxn ang="T8">
                      <a:pos x="T4" y="T5"/>
                    </a:cxn>
                  </a:cxnLst>
                  <a:rect l="T9" t="T10" r="T11" b="T12"/>
                  <a:pathLst>
                    <a:path w="1" h="6">
                      <a:moveTo>
                        <a:pt x="0" y="6"/>
                      </a:moveTo>
                      <a:lnTo>
                        <a:pt x="0" y="6"/>
                      </a:ln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990" name="Freeform 515"/>
                <p:cNvSpPr>
                  <a:spLocks/>
                </p:cNvSpPr>
                <p:nvPr/>
              </p:nvSpPr>
              <p:spPr bwMode="auto">
                <a:xfrm>
                  <a:off x="5194" y="2850"/>
                  <a:ext cx="1" cy="7"/>
                </a:xfrm>
                <a:custGeom>
                  <a:avLst/>
                  <a:gdLst>
                    <a:gd name="T0" fmla="*/ 0 w 1"/>
                    <a:gd name="T1" fmla="*/ 7 h 7"/>
                    <a:gd name="T2" fmla="*/ 0 w 1"/>
                    <a:gd name="T3" fmla="*/ 7 h 7"/>
                    <a:gd name="T4" fmla="*/ 0 w 1"/>
                    <a:gd name="T5" fmla="*/ 0 h 7"/>
                    <a:gd name="T6" fmla="*/ 0 60000 65536"/>
                    <a:gd name="T7" fmla="*/ 0 60000 65536"/>
                    <a:gd name="T8" fmla="*/ 0 60000 65536"/>
                    <a:gd name="T9" fmla="*/ 0 w 1"/>
                    <a:gd name="T10" fmla="*/ 0 h 7"/>
                    <a:gd name="T11" fmla="*/ 1 w 1"/>
                    <a:gd name="T12" fmla="*/ 7 h 7"/>
                  </a:gdLst>
                  <a:ahLst/>
                  <a:cxnLst>
                    <a:cxn ang="T6">
                      <a:pos x="T0" y="T1"/>
                    </a:cxn>
                    <a:cxn ang="T7">
                      <a:pos x="T2" y="T3"/>
                    </a:cxn>
                    <a:cxn ang="T8">
                      <a:pos x="T4" y="T5"/>
                    </a:cxn>
                  </a:cxnLst>
                  <a:rect l="T9" t="T10" r="T11" b="T12"/>
                  <a:pathLst>
                    <a:path w="1" h="7">
                      <a:moveTo>
                        <a:pt x="0" y="7"/>
                      </a:moveTo>
                      <a:lnTo>
                        <a:pt x="0" y="7"/>
                      </a:ln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991" name="Freeform 516"/>
                <p:cNvSpPr>
                  <a:spLocks/>
                </p:cNvSpPr>
                <p:nvPr/>
              </p:nvSpPr>
              <p:spPr bwMode="auto">
                <a:xfrm>
                  <a:off x="5194" y="2850"/>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992" name="Freeform 517"/>
                <p:cNvSpPr>
                  <a:spLocks/>
                </p:cNvSpPr>
                <p:nvPr/>
              </p:nvSpPr>
              <p:spPr bwMode="auto">
                <a:xfrm>
                  <a:off x="5194" y="2844"/>
                  <a:ext cx="1" cy="6"/>
                </a:xfrm>
                <a:custGeom>
                  <a:avLst/>
                  <a:gdLst>
                    <a:gd name="T0" fmla="*/ 0 w 1"/>
                    <a:gd name="T1" fmla="*/ 6 h 6"/>
                    <a:gd name="T2" fmla="*/ 0 w 1"/>
                    <a:gd name="T3" fmla="*/ 6 h 6"/>
                    <a:gd name="T4" fmla="*/ 0 w 1"/>
                    <a:gd name="T5" fmla="*/ 0 h 6"/>
                    <a:gd name="T6" fmla="*/ 0 60000 65536"/>
                    <a:gd name="T7" fmla="*/ 0 60000 65536"/>
                    <a:gd name="T8" fmla="*/ 0 60000 65536"/>
                    <a:gd name="T9" fmla="*/ 0 w 1"/>
                    <a:gd name="T10" fmla="*/ 0 h 6"/>
                    <a:gd name="T11" fmla="*/ 1 w 1"/>
                    <a:gd name="T12" fmla="*/ 6 h 6"/>
                  </a:gdLst>
                  <a:ahLst/>
                  <a:cxnLst>
                    <a:cxn ang="T6">
                      <a:pos x="T0" y="T1"/>
                    </a:cxn>
                    <a:cxn ang="T7">
                      <a:pos x="T2" y="T3"/>
                    </a:cxn>
                    <a:cxn ang="T8">
                      <a:pos x="T4" y="T5"/>
                    </a:cxn>
                  </a:cxnLst>
                  <a:rect l="T9" t="T10" r="T11" b="T12"/>
                  <a:pathLst>
                    <a:path w="1" h="6">
                      <a:moveTo>
                        <a:pt x="0" y="6"/>
                      </a:moveTo>
                      <a:lnTo>
                        <a:pt x="0" y="6"/>
                      </a:ln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993" name="Freeform 518"/>
                <p:cNvSpPr>
                  <a:spLocks/>
                </p:cNvSpPr>
                <p:nvPr/>
              </p:nvSpPr>
              <p:spPr bwMode="auto">
                <a:xfrm>
                  <a:off x="5194" y="2844"/>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994" name="Freeform 519"/>
                <p:cNvSpPr>
                  <a:spLocks/>
                </p:cNvSpPr>
                <p:nvPr/>
              </p:nvSpPr>
              <p:spPr bwMode="auto">
                <a:xfrm>
                  <a:off x="5194" y="2838"/>
                  <a:ext cx="1" cy="6"/>
                </a:xfrm>
                <a:custGeom>
                  <a:avLst/>
                  <a:gdLst>
                    <a:gd name="T0" fmla="*/ 0 w 1"/>
                    <a:gd name="T1" fmla="*/ 6 h 6"/>
                    <a:gd name="T2" fmla="*/ 0 w 1"/>
                    <a:gd name="T3" fmla="*/ 6 h 6"/>
                    <a:gd name="T4" fmla="*/ 0 w 1"/>
                    <a:gd name="T5" fmla="*/ 0 h 6"/>
                    <a:gd name="T6" fmla="*/ 0 60000 65536"/>
                    <a:gd name="T7" fmla="*/ 0 60000 65536"/>
                    <a:gd name="T8" fmla="*/ 0 60000 65536"/>
                    <a:gd name="T9" fmla="*/ 0 w 1"/>
                    <a:gd name="T10" fmla="*/ 0 h 6"/>
                    <a:gd name="T11" fmla="*/ 1 w 1"/>
                    <a:gd name="T12" fmla="*/ 6 h 6"/>
                  </a:gdLst>
                  <a:ahLst/>
                  <a:cxnLst>
                    <a:cxn ang="T6">
                      <a:pos x="T0" y="T1"/>
                    </a:cxn>
                    <a:cxn ang="T7">
                      <a:pos x="T2" y="T3"/>
                    </a:cxn>
                    <a:cxn ang="T8">
                      <a:pos x="T4" y="T5"/>
                    </a:cxn>
                  </a:cxnLst>
                  <a:rect l="T9" t="T10" r="T11" b="T12"/>
                  <a:pathLst>
                    <a:path w="1" h="6">
                      <a:moveTo>
                        <a:pt x="0" y="6"/>
                      </a:moveTo>
                      <a:lnTo>
                        <a:pt x="0" y="6"/>
                      </a:ln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995" name="Freeform 520"/>
                <p:cNvSpPr>
                  <a:spLocks/>
                </p:cNvSpPr>
                <p:nvPr/>
              </p:nvSpPr>
              <p:spPr bwMode="auto">
                <a:xfrm>
                  <a:off x="5194" y="2832"/>
                  <a:ext cx="1" cy="6"/>
                </a:xfrm>
                <a:custGeom>
                  <a:avLst/>
                  <a:gdLst>
                    <a:gd name="T0" fmla="*/ 0 w 1"/>
                    <a:gd name="T1" fmla="*/ 6 h 6"/>
                    <a:gd name="T2" fmla="*/ 0 w 1"/>
                    <a:gd name="T3" fmla="*/ 6 h 6"/>
                    <a:gd name="T4" fmla="*/ 0 w 1"/>
                    <a:gd name="T5" fmla="*/ 0 h 6"/>
                    <a:gd name="T6" fmla="*/ 0 60000 65536"/>
                    <a:gd name="T7" fmla="*/ 0 60000 65536"/>
                    <a:gd name="T8" fmla="*/ 0 60000 65536"/>
                    <a:gd name="T9" fmla="*/ 0 w 1"/>
                    <a:gd name="T10" fmla="*/ 0 h 6"/>
                    <a:gd name="T11" fmla="*/ 1 w 1"/>
                    <a:gd name="T12" fmla="*/ 6 h 6"/>
                  </a:gdLst>
                  <a:ahLst/>
                  <a:cxnLst>
                    <a:cxn ang="T6">
                      <a:pos x="T0" y="T1"/>
                    </a:cxn>
                    <a:cxn ang="T7">
                      <a:pos x="T2" y="T3"/>
                    </a:cxn>
                    <a:cxn ang="T8">
                      <a:pos x="T4" y="T5"/>
                    </a:cxn>
                  </a:cxnLst>
                  <a:rect l="T9" t="T10" r="T11" b="T12"/>
                  <a:pathLst>
                    <a:path w="1" h="6">
                      <a:moveTo>
                        <a:pt x="0" y="6"/>
                      </a:moveTo>
                      <a:lnTo>
                        <a:pt x="0" y="6"/>
                      </a:ln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996" name="Freeform 521"/>
                <p:cNvSpPr>
                  <a:spLocks/>
                </p:cNvSpPr>
                <p:nvPr/>
              </p:nvSpPr>
              <p:spPr bwMode="auto">
                <a:xfrm>
                  <a:off x="5194" y="2832"/>
                  <a:ext cx="32" cy="1"/>
                </a:xfrm>
                <a:custGeom>
                  <a:avLst/>
                  <a:gdLst>
                    <a:gd name="T0" fmla="*/ 0 w 32"/>
                    <a:gd name="T1" fmla="*/ 0 h 1"/>
                    <a:gd name="T2" fmla="*/ 32 w 32"/>
                    <a:gd name="T3" fmla="*/ 0 h 1"/>
                    <a:gd name="T4" fmla="*/ 32 w 32"/>
                    <a:gd name="T5" fmla="*/ 0 h 1"/>
                    <a:gd name="T6" fmla="*/ 0 60000 65536"/>
                    <a:gd name="T7" fmla="*/ 0 60000 65536"/>
                    <a:gd name="T8" fmla="*/ 0 60000 65536"/>
                    <a:gd name="T9" fmla="*/ 0 w 32"/>
                    <a:gd name="T10" fmla="*/ 0 h 1"/>
                    <a:gd name="T11" fmla="*/ 32 w 32"/>
                    <a:gd name="T12" fmla="*/ 1 h 1"/>
                  </a:gdLst>
                  <a:ahLst/>
                  <a:cxnLst>
                    <a:cxn ang="T6">
                      <a:pos x="T0" y="T1"/>
                    </a:cxn>
                    <a:cxn ang="T7">
                      <a:pos x="T2" y="T3"/>
                    </a:cxn>
                    <a:cxn ang="T8">
                      <a:pos x="T4" y="T5"/>
                    </a:cxn>
                  </a:cxnLst>
                  <a:rect l="T9" t="T10" r="T11" b="T12"/>
                  <a:pathLst>
                    <a:path w="32" h="1">
                      <a:moveTo>
                        <a:pt x="0" y="0"/>
                      </a:moveTo>
                      <a:lnTo>
                        <a:pt x="32"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997" name="Freeform 522"/>
                <p:cNvSpPr>
                  <a:spLocks/>
                </p:cNvSpPr>
                <p:nvPr/>
              </p:nvSpPr>
              <p:spPr bwMode="auto">
                <a:xfrm>
                  <a:off x="5226" y="2826"/>
                  <a:ext cx="1" cy="6"/>
                </a:xfrm>
                <a:custGeom>
                  <a:avLst/>
                  <a:gdLst>
                    <a:gd name="T0" fmla="*/ 0 w 1"/>
                    <a:gd name="T1" fmla="*/ 6 h 6"/>
                    <a:gd name="T2" fmla="*/ 0 w 1"/>
                    <a:gd name="T3" fmla="*/ 6 h 6"/>
                    <a:gd name="T4" fmla="*/ 0 w 1"/>
                    <a:gd name="T5" fmla="*/ 0 h 6"/>
                    <a:gd name="T6" fmla="*/ 0 60000 65536"/>
                    <a:gd name="T7" fmla="*/ 0 60000 65536"/>
                    <a:gd name="T8" fmla="*/ 0 60000 65536"/>
                    <a:gd name="T9" fmla="*/ 0 w 1"/>
                    <a:gd name="T10" fmla="*/ 0 h 6"/>
                    <a:gd name="T11" fmla="*/ 1 w 1"/>
                    <a:gd name="T12" fmla="*/ 6 h 6"/>
                  </a:gdLst>
                  <a:ahLst/>
                  <a:cxnLst>
                    <a:cxn ang="T6">
                      <a:pos x="T0" y="T1"/>
                    </a:cxn>
                    <a:cxn ang="T7">
                      <a:pos x="T2" y="T3"/>
                    </a:cxn>
                    <a:cxn ang="T8">
                      <a:pos x="T4" y="T5"/>
                    </a:cxn>
                  </a:cxnLst>
                  <a:rect l="T9" t="T10" r="T11" b="T12"/>
                  <a:pathLst>
                    <a:path w="1" h="6">
                      <a:moveTo>
                        <a:pt x="0" y="6"/>
                      </a:moveTo>
                      <a:lnTo>
                        <a:pt x="0" y="6"/>
                      </a:ln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998" name="Freeform 523"/>
                <p:cNvSpPr>
                  <a:spLocks/>
                </p:cNvSpPr>
                <p:nvPr/>
              </p:nvSpPr>
              <p:spPr bwMode="auto">
                <a:xfrm>
                  <a:off x="5226" y="2826"/>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999" name="Freeform 524"/>
                <p:cNvSpPr>
                  <a:spLocks/>
                </p:cNvSpPr>
                <p:nvPr/>
              </p:nvSpPr>
              <p:spPr bwMode="auto">
                <a:xfrm>
                  <a:off x="5226" y="2819"/>
                  <a:ext cx="1" cy="7"/>
                </a:xfrm>
                <a:custGeom>
                  <a:avLst/>
                  <a:gdLst>
                    <a:gd name="T0" fmla="*/ 0 w 1"/>
                    <a:gd name="T1" fmla="*/ 7 h 7"/>
                    <a:gd name="T2" fmla="*/ 0 w 1"/>
                    <a:gd name="T3" fmla="*/ 7 h 7"/>
                    <a:gd name="T4" fmla="*/ 0 w 1"/>
                    <a:gd name="T5" fmla="*/ 0 h 7"/>
                    <a:gd name="T6" fmla="*/ 0 60000 65536"/>
                    <a:gd name="T7" fmla="*/ 0 60000 65536"/>
                    <a:gd name="T8" fmla="*/ 0 60000 65536"/>
                    <a:gd name="T9" fmla="*/ 0 w 1"/>
                    <a:gd name="T10" fmla="*/ 0 h 7"/>
                    <a:gd name="T11" fmla="*/ 1 w 1"/>
                    <a:gd name="T12" fmla="*/ 7 h 7"/>
                  </a:gdLst>
                  <a:ahLst/>
                  <a:cxnLst>
                    <a:cxn ang="T6">
                      <a:pos x="T0" y="T1"/>
                    </a:cxn>
                    <a:cxn ang="T7">
                      <a:pos x="T2" y="T3"/>
                    </a:cxn>
                    <a:cxn ang="T8">
                      <a:pos x="T4" y="T5"/>
                    </a:cxn>
                  </a:cxnLst>
                  <a:rect l="T9" t="T10" r="T11" b="T12"/>
                  <a:pathLst>
                    <a:path w="1" h="7">
                      <a:moveTo>
                        <a:pt x="0" y="7"/>
                      </a:moveTo>
                      <a:lnTo>
                        <a:pt x="0" y="7"/>
                      </a:ln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9000" name="Freeform 525"/>
                <p:cNvSpPr>
                  <a:spLocks/>
                </p:cNvSpPr>
                <p:nvPr/>
              </p:nvSpPr>
              <p:spPr bwMode="auto">
                <a:xfrm>
                  <a:off x="5226" y="2813"/>
                  <a:ext cx="1" cy="6"/>
                </a:xfrm>
                <a:custGeom>
                  <a:avLst/>
                  <a:gdLst>
                    <a:gd name="T0" fmla="*/ 0 w 1"/>
                    <a:gd name="T1" fmla="*/ 6 h 6"/>
                    <a:gd name="T2" fmla="*/ 0 w 1"/>
                    <a:gd name="T3" fmla="*/ 6 h 6"/>
                    <a:gd name="T4" fmla="*/ 0 w 1"/>
                    <a:gd name="T5" fmla="*/ 0 h 6"/>
                    <a:gd name="T6" fmla="*/ 0 60000 65536"/>
                    <a:gd name="T7" fmla="*/ 0 60000 65536"/>
                    <a:gd name="T8" fmla="*/ 0 60000 65536"/>
                    <a:gd name="T9" fmla="*/ 0 w 1"/>
                    <a:gd name="T10" fmla="*/ 0 h 6"/>
                    <a:gd name="T11" fmla="*/ 1 w 1"/>
                    <a:gd name="T12" fmla="*/ 6 h 6"/>
                  </a:gdLst>
                  <a:ahLst/>
                  <a:cxnLst>
                    <a:cxn ang="T6">
                      <a:pos x="T0" y="T1"/>
                    </a:cxn>
                    <a:cxn ang="T7">
                      <a:pos x="T2" y="T3"/>
                    </a:cxn>
                    <a:cxn ang="T8">
                      <a:pos x="T4" y="T5"/>
                    </a:cxn>
                  </a:cxnLst>
                  <a:rect l="T9" t="T10" r="T11" b="T12"/>
                  <a:pathLst>
                    <a:path w="1" h="6">
                      <a:moveTo>
                        <a:pt x="0" y="6"/>
                      </a:moveTo>
                      <a:lnTo>
                        <a:pt x="0" y="6"/>
                      </a:ln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9001" name="Freeform 526"/>
                <p:cNvSpPr>
                  <a:spLocks/>
                </p:cNvSpPr>
                <p:nvPr/>
              </p:nvSpPr>
              <p:spPr bwMode="auto">
                <a:xfrm>
                  <a:off x="5226" y="2813"/>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9002" name="Freeform 527"/>
                <p:cNvSpPr>
                  <a:spLocks/>
                </p:cNvSpPr>
                <p:nvPr/>
              </p:nvSpPr>
              <p:spPr bwMode="auto">
                <a:xfrm>
                  <a:off x="5226" y="2807"/>
                  <a:ext cx="1" cy="6"/>
                </a:xfrm>
                <a:custGeom>
                  <a:avLst/>
                  <a:gdLst>
                    <a:gd name="T0" fmla="*/ 0 w 1"/>
                    <a:gd name="T1" fmla="*/ 6 h 6"/>
                    <a:gd name="T2" fmla="*/ 0 w 1"/>
                    <a:gd name="T3" fmla="*/ 6 h 6"/>
                    <a:gd name="T4" fmla="*/ 0 w 1"/>
                    <a:gd name="T5" fmla="*/ 0 h 6"/>
                    <a:gd name="T6" fmla="*/ 0 60000 65536"/>
                    <a:gd name="T7" fmla="*/ 0 60000 65536"/>
                    <a:gd name="T8" fmla="*/ 0 60000 65536"/>
                    <a:gd name="T9" fmla="*/ 0 w 1"/>
                    <a:gd name="T10" fmla="*/ 0 h 6"/>
                    <a:gd name="T11" fmla="*/ 1 w 1"/>
                    <a:gd name="T12" fmla="*/ 6 h 6"/>
                  </a:gdLst>
                  <a:ahLst/>
                  <a:cxnLst>
                    <a:cxn ang="T6">
                      <a:pos x="T0" y="T1"/>
                    </a:cxn>
                    <a:cxn ang="T7">
                      <a:pos x="T2" y="T3"/>
                    </a:cxn>
                    <a:cxn ang="T8">
                      <a:pos x="T4" y="T5"/>
                    </a:cxn>
                  </a:cxnLst>
                  <a:rect l="T9" t="T10" r="T11" b="T12"/>
                  <a:pathLst>
                    <a:path w="1" h="6">
                      <a:moveTo>
                        <a:pt x="0" y="6"/>
                      </a:moveTo>
                      <a:lnTo>
                        <a:pt x="0" y="6"/>
                      </a:ln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9003" name="Freeform 528"/>
                <p:cNvSpPr>
                  <a:spLocks/>
                </p:cNvSpPr>
                <p:nvPr/>
              </p:nvSpPr>
              <p:spPr bwMode="auto">
                <a:xfrm>
                  <a:off x="5226" y="2807"/>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9004" name="Freeform 529"/>
                <p:cNvSpPr>
                  <a:spLocks/>
                </p:cNvSpPr>
                <p:nvPr/>
              </p:nvSpPr>
              <p:spPr bwMode="auto">
                <a:xfrm>
                  <a:off x="5226" y="2801"/>
                  <a:ext cx="1" cy="6"/>
                </a:xfrm>
                <a:custGeom>
                  <a:avLst/>
                  <a:gdLst>
                    <a:gd name="T0" fmla="*/ 0 w 1"/>
                    <a:gd name="T1" fmla="*/ 6 h 6"/>
                    <a:gd name="T2" fmla="*/ 0 w 1"/>
                    <a:gd name="T3" fmla="*/ 6 h 6"/>
                    <a:gd name="T4" fmla="*/ 0 w 1"/>
                    <a:gd name="T5" fmla="*/ 0 h 6"/>
                    <a:gd name="T6" fmla="*/ 0 60000 65536"/>
                    <a:gd name="T7" fmla="*/ 0 60000 65536"/>
                    <a:gd name="T8" fmla="*/ 0 60000 65536"/>
                    <a:gd name="T9" fmla="*/ 0 w 1"/>
                    <a:gd name="T10" fmla="*/ 0 h 6"/>
                    <a:gd name="T11" fmla="*/ 1 w 1"/>
                    <a:gd name="T12" fmla="*/ 6 h 6"/>
                  </a:gdLst>
                  <a:ahLst/>
                  <a:cxnLst>
                    <a:cxn ang="T6">
                      <a:pos x="T0" y="T1"/>
                    </a:cxn>
                    <a:cxn ang="T7">
                      <a:pos x="T2" y="T3"/>
                    </a:cxn>
                    <a:cxn ang="T8">
                      <a:pos x="T4" y="T5"/>
                    </a:cxn>
                  </a:cxnLst>
                  <a:rect l="T9" t="T10" r="T11" b="T12"/>
                  <a:pathLst>
                    <a:path w="1" h="6">
                      <a:moveTo>
                        <a:pt x="0" y="6"/>
                      </a:moveTo>
                      <a:lnTo>
                        <a:pt x="0" y="6"/>
                      </a:ln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9005" name="Freeform 530"/>
                <p:cNvSpPr>
                  <a:spLocks/>
                </p:cNvSpPr>
                <p:nvPr/>
              </p:nvSpPr>
              <p:spPr bwMode="auto">
                <a:xfrm>
                  <a:off x="5226" y="2794"/>
                  <a:ext cx="1" cy="7"/>
                </a:xfrm>
                <a:custGeom>
                  <a:avLst/>
                  <a:gdLst>
                    <a:gd name="T0" fmla="*/ 0 w 1"/>
                    <a:gd name="T1" fmla="*/ 7 h 7"/>
                    <a:gd name="T2" fmla="*/ 0 w 1"/>
                    <a:gd name="T3" fmla="*/ 7 h 7"/>
                    <a:gd name="T4" fmla="*/ 0 w 1"/>
                    <a:gd name="T5" fmla="*/ 0 h 7"/>
                    <a:gd name="T6" fmla="*/ 0 60000 65536"/>
                    <a:gd name="T7" fmla="*/ 0 60000 65536"/>
                    <a:gd name="T8" fmla="*/ 0 60000 65536"/>
                    <a:gd name="T9" fmla="*/ 0 w 1"/>
                    <a:gd name="T10" fmla="*/ 0 h 7"/>
                    <a:gd name="T11" fmla="*/ 1 w 1"/>
                    <a:gd name="T12" fmla="*/ 7 h 7"/>
                  </a:gdLst>
                  <a:ahLst/>
                  <a:cxnLst>
                    <a:cxn ang="T6">
                      <a:pos x="T0" y="T1"/>
                    </a:cxn>
                    <a:cxn ang="T7">
                      <a:pos x="T2" y="T3"/>
                    </a:cxn>
                    <a:cxn ang="T8">
                      <a:pos x="T4" y="T5"/>
                    </a:cxn>
                  </a:cxnLst>
                  <a:rect l="T9" t="T10" r="T11" b="T12"/>
                  <a:pathLst>
                    <a:path w="1" h="7">
                      <a:moveTo>
                        <a:pt x="0" y="7"/>
                      </a:moveTo>
                      <a:lnTo>
                        <a:pt x="0" y="7"/>
                      </a:ln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9006" name="Freeform 531"/>
                <p:cNvSpPr>
                  <a:spLocks/>
                </p:cNvSpPr>
                <p:nvPr/>
              </p:nvSpPr>
              <p:spPr bwMode="auto">
                <a:xfrm>
                  <a:off x="5226" y="2794"/>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9007" name="Freeform 532"/>
                <p:cNvSpPr>
                  <a:spLocks/>
                </p:cNvSpPr>
                <p:nvPr/>
              </p:nvSpPr>
              <p:spPr bwMode="auto">
                <a:xfrm>
                  <a:off x="5226" y="2788"/>
                  <a:ext cx="1" cy="6"/>
                </a:xfrm>
                <a:custGeom>
                  <a:avLst/>
                  <a:gdLst>
                    <a:gd name="T0" fmla="*/ 0 w 1"/>
                    <a:gd name="T1" fmla="*/ 6 h 6"/>
                    <a:gd name="T2" fmla="*/ 0 w 1"/>
                    <a:gd name="T3" fmla="*/ 6 h 6"/>
                    <a:gd name="T4" fmla="*/ 0 w 1"/>
                    <a:gd name="T5" fmla="*/ 0 h 6"/>
                    <a:gd name="T6" fmla="*/ 0 60000 65536"/>
                    <a:gd name="T7" fmla="*/ 0 60000 65536"/>
                    <a:gd name="T8" fmla="*/ 0 60000 65536"/>
                    <a:gd name="T9" fmla="*/ 0 w 1"/>
                    <a:gd name="T10" fmla="*/ 0 h 6"/>
                    <a:gd name="T11" fmla="*/ 1 w 1"/>
                    <a:gd name="T12" fmla="*/ 6 h 6"/>
                  </a:gdLst>
                  <a:ahLst/>
                  <a:cxnLst>
                    <a:cxn ang="T6">
                      <a:pos x="T0" y="T1"/>
                    </a:cxn>
                    <a:cxn ang="T7">
                      <a:pos x="T2" y="T3"/>
                    </a:cxn>
                    <a:cxn ang="T8">
                      <a:pos x="T4" y="T5"/>
                    </a:cxn>
                  </a:cxnLst>
                  <a:rect l="T9" t="T10" r="T11" b="T12"/>
                  <a:pathLst>
                    <a:path w="1" h="6">
                      <a:moveTo>
                        <a:pt x="0" y="6"/>
                      </a:moveTo>
                      <a:lnTo>
                        <a:pt x="0" y="6"/>
                      </a:ln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9008" name="Freeform 533"/>
                <p:cNvSpPr>
                  <a:spLocks/>
                </p:cNvSpPr>
                <p:nvPr/>
              </p:nvSpPr>
              <p:spPr bwMode="auto">
                <a:xfrm>
                  <a:off x="5226" y="2788"/>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9009" name="Freeform 534"/>
                <p:cNvSpPr>
                  <a:spLocks/>
                </p:cNvSpPr>
                <p:nvPr/>
              </p:nvSpPr>
              <p:spPr bwMode="auto">
                <a:xfrm>
                  <a:off x="5226" y="2782"/>
                  <a:ext cx="1" cy="6"/>
                </a:xfrm>
                <a:custGeom>
                  <a:avLst/>
                  <a:gdLst>
                    <a:gd name="T0" fmla="*/ 0 w 1"/>
                    <a:gd name="T1" fmla="*/ 6 h 6"/>
                    <a:gd name="T2" fmla="*/ 0 w 1"/>
                    <a:gd name="T3" fmla="*/ 6 h 6"/>
                    <a:gd name="T4" fmla="*/ 0 w 1"/>
                    <a:gd name="T5" fmla="*/ 0 h 6"/>
                    <a:gd name="T6" fmla="*/ 0 60000 65536"/>
                    <a:gd name="T7" fmla="*/ 0 60000 65536"/>
                    <a:gd name="T8" fmla="*/ 0 60000 65536"/>
                    <a:gd name="T9" fmla="*/ 0 w 1"/>
                    <a:gd name="T10" fmla="*/ 0 h 6"/>
                    <a:gd name="T11" fmla="*/ 1 w 1"/>
                    <a:gd name="T12" fmla="*/ 6 h 6"/>
                  </a:gdLst>
                  <a:ahLst/>
                  <a:cxnLst>
                    <a:cxn ang="T6">
                      <a:pos x="T0" y="T1"/>
                    </a:cxn>
                    <a:cxn ang="T7">
                      <a:pos x="T2" y="T3"/>
                    </a:cxn>
                    <a:cxn ang="T8">
                      <a:pos x="T4" y="T5"/>
                    </a:cxn>
                  </a:cxnLst>
                  <a:rect l="T9" t="T10" r="T11" b="T12"/>
                  <a:pathLst>
                    <a:path w="1" h="6">
                      <a:moveTo>
                        <a:pt x="0" y="6"/>
                      </a:moveTo>
                      <a:lnTo>
                        <a:pt x="0" y="6"/>
                      </a:ln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9010" name="Freeform 535"/>
                <p:cNvSpPr>
                  <a:spLocks/>
                </p:cNvSpPr>
                <p:nvPr/>
              </p:nvSpPr>
              <p:spPr bwMode="auto">
                <a:xfrm>
                  <a:off x="5226" y="2776"/>
                  <a:ext cx="1" cy="6"/>
                </a:xfrm>
                <a:custGeom>
                  <a:avLst/>
                  <a:gdLst>
                    <a:gd name="T0" fmla="*/ 0 w 1"/>
                    <a:gd name="T1" fmla="*/ 6 h 6"/>
                    <a:gd name="T2" fmla="*/ 0 w 1"/>
                    <a:gd name="T3" fmla="*/ 6 h 6"/>
                    <a:gd name="T4" fmla="*/ 0 w 1"/>
                    <a:gd name="T5" fmla="*/ 0 h 6"/>
                    <a:gd name="T6" fmla="*/ 0 60000 65536"/>
                    <a:gd name="T7" fmla="*/ 0 60000 65536"/>
                    <a:gd name="T8" fmla="*/ 0 60000 65536"/>
                    <a:gd name="T9" fmla="*/ 0 w 1"/>
                    <a:gd name="T10" fmla="*/ 0 h 6"/>
                    <a:gd name="T11" fmla="*/ 1 w 1"/>
                    <a:gd name="T12" fmla="*/ 6 h 6"/>
                  </a:gdLst>
                  <a:ahLst/>
                  <a:cxnLst>
                    <a:cxn ang="T6">
                      <a:pos x="T0" y="T1"/>
                    </a:cxn>
                    <a:cxn ang="T7">
                      <a:pos x="T2" y="T3"/>
                    </a:cxn>
                    <a:cxn ang="T8">
                      <a:pos x="T4" y="T5"/>
                    </a:cxn>
                  </a:cxnLst>
                  <a:rect l="T9" t="T10" r="T11" b="T12"/>
                  <a:pathLst>
                    <a:path w="1" h="6">
                      <a:moveTo>
                        <a:pt x="0" y="6"/>
                      </a:moveTo>
                      <a:lnTo>
                        <a:pt x="0" y="6"/>
                      </a:ln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9011" name="Freeform 536"/>
                <p:cNvSpPr>
                  <a:spLocks/>
                </p:cNvSpPr>
                <p:nvPr/>
              </p:nvSpPr>
              <p:spPr bwMode="auto">
                <a:xfrm>
                  <a:off x="5226" y="2776"/>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9012" name="Freeform 537"/>
                <p:cNvSpPr>
                  <a:spLocks/>
                </p:cNvSpPr>
                <p:nvPr/>
              </p:nvSpPr>
              <p:spPr bwMode="auto">
                <a:xfrm>
                  <a:off x="5226" y="2769"/>
                  <a:ext cx="1" cy="7"/>
                </a:xfrm>
                <a:custGeom>
                  <a:avLst/>
                  <a:gdLst>
                    <a:gd name="T0" fmla="*/ 0 w 1"/>
                    <a:gd name="T1" fmla="*/ 7 h 7"/>
                    <a:gd name="T2" fmla="*/ 0 w 1"/>
                    <a:gd name="T3" fmla="*/ 7 h 7"/>
                    <a:gd name="T4" fmla="*/ 0 w 1"/>
                    <a:gd name="T5" fmla="*/ 0 h 7"/>
                    <a:gd name="T6" fmla="*/ 0 60000 65536"/>
                    <a:gd name="T7" fmla="*/ 0 60000 65536"/>
                    <a:gd name="T8" fmla="*/ 0 60000 65536"/>
                    <a:gd name="T9" fmla="*/ 0 w 1"/>
                    <a:gd name="T10" fmla="*/ 0 h 7"/>
                    <a:gd name="T11" fmla="*/ 1 w 1"/>
                    <a:gd name="T12" fmla="*/ 7 h 7"/>
                  </a:gdLst>
                  <a:ahLst/>
                  <a:cxnLst>
                    <a:cxn ang="T6">
                      <a:pos x="T0" y="T1"/>
                    </a:cxn>
                    <a:cxn ang="T7">
                      <a:pos x="T2" y="T3"/>
                    </a:cxn>
                    <a:cxn ang="T8">
                      <a:pos x="T4" y="T5"/>
                    </a:cxn>
                  </a:cxnLst>
                  <a:rect l="T9" t="T10" r="T11" b="T12"/>
                  <a:pathLst>
                    <a:path w="1" h="7">
                      <a:moveTo>
                        <a:pt x="0" y="7"/>
                      </a:moveTo>
                      <a:lnTo>
                        <a:pt x="0" y="7"/>
                      </a:ln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9013" name="Freeform 538"/>
                <p:cNvSpPr>
                  <a:spLocks/>
                </p:cNvSpPr>
                <p:nvPr/>
              </p:nvSpPr>
              <p:spPr bwMode="auto">
                <a:xfrm>
                  <a:off x="5226" y="2763"/>
                  <a:ext cx="37" cy="6"/>
                </a:xfrm>
                <a:custGeom>
                  <a:avLst/>
                  <a:gdLst>
                    <a:gd name="T0" fmla="*/ 0 w 37"/>
                    <a:gd name="T1" fmla="*/ 6 h 6"/>
                    <a:gd name="T2" fmla="*/ 37 w 37"/>
                    <a:gd name="T3" fmla="*/ 6 h 6"/>
                    <a:gd name="T4" fmla="*/ 37 w 37"/>
                    <a:gd name="T5" fmla="*/ 0 h 6"/>
                    <a:gd name="T6" fmla="*/ 0 60000 65536"/>
                    <a:gd name="T7" fmla="*/ 0 60000 65536"/>
                    <a:gd name="T8" fmla="*/ 0 60000 65536"/>
                    <a:gd name="T9" fmla="*/ 0 w 37"/>
                    <a:gd name="T10" fmla="*/ 0 h 6"/>
                    <a:gd name="T11" fmla="*/ 37 w 37"/>
                    <a:gd name="T12" fmla="*/ 6 h 6"/>
                  </a:gdLst>
                  <a:ahLst/>
                  <a:cxnLst>
                    <a:cxn ang="T6">
                      <a:pos x="T0" y="T1"/>
                    </a:cxn>
                    <a:cxn ang="T7">
                      <a:pos x="T2" y="T3"/>
                    </a:cxn>
                    <a:cxn ang="T8">
                      <a:pos x="T4" y="T5"/>
                    </a:cxn>
                  </a:cxnLst>
                  <a:rect l="T9" t="T10" r="T11" b="T12"/>
                  <a:pathLst>
                    <a:path w="37" h="6">
                      <a:moveTo>
                        <a:pt x="0" y="6"/>
                      </a:moveTo>
                      <a:lnTo>
                        <a:pt x="37" y="6"/>
                      </a:lnTo>
                      <a:lnTo>
                        <a:pt x="37"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9014" name="Freeform 539"/>
                <p:cNvSpPr>
                  <a:spLocks/>
                </p:cNvSpPr>
                <p:nvPr/>
              </p:nvSpPr>
              <p:spPr bwMode="auto">
                <a:xfrm>
                  <a:off x="5263" y="2763"/>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9015" name="Freeform 540"/>
                <p:cNvSpPr>
                  <a:spLocks/>
                </p:cNvSpPr>
                <p:nvPr/>
              </p:nvSpPr>
              <p:spPr bwMode="auto">
                <a:xfrm>
                  <a:off x="5263" y="2757"/>
                  <a:ext cx="1" cy="6"/>
                </a:xfrm>
                <a:custGeom>
                  <a:avLst/>
                  <a:gdLst>
                    <a:gd name="T0" fmla="*/ 0 w 1"/>
                    <a:gd name="T1" fmla="*/ 6 h 6"/>
                    <a:gd name="T2" fmla="*/ 0 w 1"/>
                    <a:gd name="T3" fmla="*/ 6 h 6"/>
                    <a:gd name="T4" fmla="*/ 0 w 1"/>
                    <a:gd name="T5" fmla="*/ 0 h 6"/>
                    <a:gd name="T6" fmla="*/ 0 60000 65536"/>
                    <a:gd name="T7" fmla="*/ 0 60000 65536"/>
                    <a:gd name="T8" fmla="*/ 0 60000 65536"/>
                    <a:gd name="T9" fmla="*/ 0 w 1"/>
                    <a:gd name="T10" fmla="*/ 0 h 6"/>
                    <a:gd name="T11" fmla="*/ 1 w 1"/>
                    <a:gd name="T12" fmla="*/ 6 h 6"/>
                  </a:gdLst>
                  <a:ahLst/>
                  <a:cxnLst>
                    <a:cxn ang="T6">
                      <a:pos x="T0" y="T1"/>
                    </a:cxn>
                    <a:cxn ang="T7">
                      <a:pos x="T2" y="T3"/>
                    </a:cxn>
                    <a:cxn ang="T8">
                      <a:pos x="T4" y="T5"/>
                    </a:cxn>
                  </a:cxnLst>
                  <a:rect l="T9" t="T10" r="T11" b="T12"/>
                  <a:pathLst>
                    <a:path w="1" h="6">
                      <a:moveTo>
                        <a:pt x="0" y="6"/>
                      </a:moveTo>
                      <a:lnTo>
                        <a:pt x="0" y="6"/>
                      </a:ln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9016" name="Freeform 541"/>
                <p:cNvSpPr>
                  <a:spLocks/>
                </p:cNvSpPr>
                <p:nvPr/>
              </p:nvSpPr>
              <p:spPr bwMode="auto">
                <a:xfrm>
                  <a:off x="5263" y="2757"/>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9017" name="Freeform 542"/>
                <p:cNvSpPr>
                  <a:spLocks/>
                </p:cNvSpPr>
                <p:nvPr/>
              </p:nvSpPr>
              <p:spPr bwMode="auto">
                <a:xfrm>
                  <a:off x="5263" y="2751"/>
                  <a:ext cx="1" cy="6"/>
                </a:xfrm>
                <a:custGeom>
                  <a:avLst/>
                  <a:gdLst>
                    <a:gd name="T0" fmla="*/ 0 w 1"/>
                    <a:gd name="T1" fmla="*/ 6 h 6"/>
                    <a:gd name="T2" fmla="*/ 0 w 1"/>
                    <a:gd name="T3" fmla="*/ 6 h 6"/>
                    <a:gd name="T4" fmla="*/ 0 w 1"/>
                    <a:gd name="T5" fmla="*/ 0 h 6"/>
                    <a:gd name="T6" fmla="*/ 0 60000 65536"/>
                    <a:gd name="T7" fmla="*/ 0 60000 65536"/>
                    <a:gd name="T8" fmla="*/ 0 60000 65536"/>
                    <a:gd name="T9" fmla="*/ 0 w 1"/>
                    <a:gd name="T10" fmla="*/ 0 h 6"/>
                    <a:gd name="T11" fmla="*/ 1 w 1"/>
                    <a:gd name="T12" fmla="*/ 6 h 6"/>
                  </a:gdLst>
                  <a:ahLst/>
                  <a:cxnLst>
                    <a:cxn ang="T6">
                      <a:pos x="T0" y="T1"/>
                    </a:cxn>
                    <a:cxn ang="T7">
                      <a:pos x="T2" y="T3"/>
                    </a:cxn>
                    <a:cxn ang="T8">
                      <a:pos x="T4" y="T5"/>
                    </a:cxn>
                  </a:cxnLst>
                  <a:rect l="T9" t="T10" r="T11" b="T12"/>
                  <a:pathLst>
                    <a:path w="1" h="6">
                      <a:moveTo>
                        <a:pt x="0" y="6"/>
                      </a:moveTo>
                      <a:lnTo>
                        <a:pt x="0" y="6"/>
                      </a:ln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9018" name="Freeform 543"/>
                <p:cNvSpPr>
                  <a:spLocks/>
                </p:cNvSpPr>
                <p:nvPr/>
              </p:nvSpPr>
              <p:spPr bwMode="auto">
                <a:xfrm>
                  <a:off x="5263" y="2744"/>
                  <a:ext cx="1" cy="7"/>
                </a:xfrm>
                <a:custGeom>
                  <a:avLst/>
                  <a:gdLst>
                    <a:gd name="T0" fmla="*/ 0 w 1"/>
                    <a:gd name="T1" fmla="*/ 7 h 7"/>
                    <a:gd name="T2" fmla="*/ 0 w 1"/>
                    <a:gd name="T3" fmla="*/ 7 h 7"/>
                    <a:gd name="T4" fmla="*/ 0 w 1"/>
                    <a:gd name="T5" fmla="*/ 0 h 7"/>
                    <a:gd name="T6" fmla="*/ 0 60000 65536"/>
                    <a:gd name="T7" fmla="*/ 0 60000 65536"/>
                    <a:gd name="T8" fmla="*/ 0 60000 65536"/>
                    <a:gd name="T9" fmla="*/ 0 w 1"/>
                    <a:gd name="T10" fmla="*/ 0 h 7"/>
                    <a:gd name="T11" fmla="*/ 1 w 1"/>
                    <a:gd name="T12" fmla="*/ 7 h 7"/>
                  </a:gdLst>
                  <a:ahLst/>
                  <a:cxnLst>
                    <a:cxn ang="T6">
                      <a:pos x="T0" y="T1"/>
                    </a:cxn>
                    <a:cxn ang="T7">
                      <a:pos x="T2" y="T3"/>
                    </a:cxn>
                    <a:cxn ang="T8">
                      <a:pos x="T4" y="T5"/>
                    </a:cxn>
                  </a:cxnLst>
                  <a:rect l="T9" t="T10" r="T11" b="T12"/>
                  <a:pathLst>
                    <a:path w="1" h="7">
                      <a:moveTo>
                        <a:pt x="0" y="7"/>
                      </a:moveTo>
                      <a:lnTo>
                        <a:pt x="0" y="7"/>
                      </a:ln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9019" name="Freeform 544"/>
                <p:cNvSpPr>
                  <a:spLocks/>
                </p:cNvSpPr>
                <p:nvPr/>
              </p:nvSpPr>
              <p:spPr bwMode="auto">
                <a:xfrm>
                  <a:off x="5263" y="2744"/>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9020" name="Freeform 545"/>
                <p:cNvSpPr>
                  <a:spLocks/>
                </p:cNvSpPr>
                <p:nvPr/>
              </p:nvSpPr>
              <p:spPr bwMode="auto">
                <a:xfrm>
                  <a:off x="5263" y="2738"/>
                  <a:ext cx="1" cy="6"/>
                </a:xfrm>
                <a:custGeom>
                  <a:avLst/>
                  <a:gdLst>
                    <a:gd name="T0" fmla="*/ 0 w 1"/>
                    <a:gd name="T1" fmla="*/ 6 h 6"/>
                    <a:gd name="T2" fmla="*/ 0 w 1"/>
                    <a:gd name="T3" fmla="*/ 6 h 6"/>
                    <a:gd name="T4" fmla="*/ 0 w 1"/>
                    <a:gd name="T5" fmla="*/ 0 h 6"/>
                    <a:gd name="T6" fmla="*/ 0 60000 65536"/>
                    <a:gd name="T7" fmla="*/ 0 60000 65536"/>
                    <a:gd name="T8" fmla="*/ 0 60000 65536"/>
                    <a:gd name="T9" fmla="*/ 0 w 1"/>
                    <a:gd name="T10" fmla="*/ 0 h 6"/>
                    <a:gd name="T11" fmla="*/ 1 w 1"/>
                    <a:gd name="T12" fmla="*/ 6 h 6"/>
                  </a:gdLst>
                  <a:ahLst/>
                  <a:cxnLst>
                    <a:cxn ang="T6">
                      <a:pos x="T0" y="T1"/>
                    </a:cxn>
                    <a:cxn ang="T7">
                      <a:pos x="T2" y="T3"/>
                    </a:cxn>
                    <a:cxn ang="T8">
                      <a:pos x="T4" y="T5"/>
                    </a:cxn>
                  </a:cxnLst>
                  <a:rect l="T9" t="T10" r="T11" b="T12"/>
                  <a:pathLst>
                    <a:path w="1" h="6">
                      <a:moveTo>
                        <a:pt x="0" y="6"/>
                      </a:moveTo>
                      <a:lnTo>
                        <a:pt x="0" y="6"/>
                      </a:ln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9021" name="Freeform 546"/>
                <p:cNvSpPr>
                  <a:spLocks/>
                </p:cNvSpPr>
                <p:nvPr/>
              </p:nvSpPr>
              <p:spPr bwMode="auto">
                <a:xfrm>
                  <a:off x="5263" y="2738"/>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9022" name="Freeform 547"/>
                <p:cNvSpPr>
                  <a:spLocks/>
                </p:cNvSpPr>
                <p:nvPr/>
              </p:nvSpPr>
              <p:spPr bwMode="auto">
                <a:xfrm>
                  <a:off x="5263" y="2732"/>
                  <a:ext cx="1" cy="6"/>
                </a:xfrm>
                <a:custGeom>
                  <a:avLst/>
                  <a:gdLst>
                    <a:gd name="T0" fmla="*/ 0 w 1"/>
                    <a:gd name="T1" fmla="*/ 6 h 6"/>
                    <a:gd name="T2" fmla="*/ 0 w 1"/>
                    <a:gd name="T3" fmla="*/ 6 h 6"/>
                    <a:gd name="T4" fmla="*/ 0 w 1"/>
                    <a:gd name="T5" fmla="*/ 0 h 6"/>
                    <a:gd name="T6" fmla="*/ 0 60000 65536"/>
                    <a:gd name="T7" fmla="*/ 0 60000 65536"/>
                    <a:gd name="T8" fmla="*/ 0 60000 65536"/>
                    <a:gd name="T9" fmla="*/ 0 w 1"/>
                    <a:gd name="T10" fmla="*/ 0 h 6"/>
                    <a:gd name="T11" fmla="*/ 1 w 1"/>
                    <a:gd name="T12" fmla="*/ 6 h 6"/>
                  </a:gdLst>
                  <a:ahLst/>
                  <a:cxnLst>
                    <a:cxn ang="T6">
                      <a:pos x="T0" y="T1"/>
                    </a:cxn>
                    <a:cxn ang="T7">
                      <a:pos x="T2" y="T3"/>
                    </a:cxn>
                    <a:cxn ang="T8">
                      <a:pos x="T4" y="T5"/>
                    </a:cxn>
                  </a:cxnLst>
                  <a:rect l="T9" t="T10" r="T11" b="T12"/>
                  <a:pathLst>
                    <a:path w="1" h="6">
                      <a:moveTo>
                        <a:pt x="0" y="6"/>
                      </a:moveTo>
                      <a:lnTo>
                        <a:pt x="0" y="6"/>
                      </a:ln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9023" name="Freeform 548"/>
                <p:cNvSpPr>
                  <a:spLocks/>
                </p:cNvSpPr>
                <p:nvPr/>
              </p:nvSpPr>
              <p:spPr bwMode="auto">
                <a:xfrm>
                  <a:off x="5263" y="2726"/>
                  <a:ext cx="1" cy="6"/>
                </a:xfrm>
                <a:custGeom>
                  <a:avLst/>
                  <a:gdLst>
                    <a:gd name="T0" fmla="*/ 0 w 1"/>
                    <a:gd name="T1" fmla="*/ 6 h 6"/>
                    <a:gd name="T2" fmla="*/ 0 w 1"/>
                    <a:gd name="T3" fmla="*/ 6 h 6"/>
                    <a:gd name="T4" fmla="*/ 0 w 1"/>
                    <a:gd name="T5" fmla="*/ 0 h 6"/>
                    <a:gd name="T6" fmla="*/ 0 60000 65536"/>
                    <a:gd name="T7" fmla="*/ 0 60000 65536"/>
                    <a:gd name="T8" fmla="*/ 0 60000 65536"/>
                    <a:gd name="T9" fmla="*/ 0 w 1"/>
                    <a:gd name="T10" fmla="*/ 0 h 6"/>
                    <a:gd name="T11" fmla="*/ 1 w 1"/>
                    <a:gd name="T12" fmla="*/ 6 h 6"/>
                  </a:gdLst>
                  <a:ahLst/>
                  <a:cxnLst>
                    <a:cxn ang="T6">
                      <a:pos x="T0" y="T1"/>
                    </a:cxn>
                    <a:cxn ang="T7">
                      <a:pos x="T2" y="T3"/>
                    </a:cxn>
                    <a:cxn ang="T8">
                      <a:pos x="T4" y="T5"/>
                    </a:cxn>
                  </a:cxnLst>
                  <a:rect l="T9" t="T10" r="T11" b="T12"/>
                  <a:pathLst>
                    <a:path w="1" h="6">
                      <a:moveTo>
                        <a:pt x="0" y="6"/>
                      </a:moveTo>
                      <a:lnTo>
                        <a:pt x="0" y="6"/>
                      </a:ln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9024" name="Freeform 549"/>
                <p:cNvSpPr>
                  <a:spLocks/>
                </p:cNvSpPr>
                <p:nvPr/>
              </p:nvSpPr>
              <p:spPr bwMode="auto">
                <a:xfrm>
                  <a:off x="5263" y="2726"/>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9025" name="Freeform 550"/>
                <p:cNvSpPr>
                  <a:spLocks/>
                </p:cNvSpPr>
                <p:nvPr/>
              </p:nvSpPr>
              <p:spPr bwMode="auto">
                <a:xfrm>
                  <a:off x="5263" y="2720"/>
                  <a:ext cx="1" cy="6"/>
                </a:xfrm>
                <a:custGeom>
                  <a:avLst/>
                  <a:gdLst>
                    <a:gd name="T0" fmla="*/ 0 w 1"/>
                    <a:gd name="T1" fmla="*/ 6 h 6"/>
                    <a:gd name="T2" fmla="*/ 0 w 1"/>
                    <a:gd name="T3" fmla="*/ 6 h 6"/>
                    <a:gd name="T4" fmla="*/ 0 w 1"/>
                    <a:gd name="T5" fmla="*/ 0 h 6"/>
                    <a:gd name="T6" fmla="*/ 0 60000 65536"/>
                    <a:gd name="T7" fmla="*/ 0 60000 65536"/>
                    <a:gd name="T8" fmla="*/ 0 60000 65536"/>
                    <a:gd name="T9" fmla="*/ 0 w 1"/>
                    <a:gd name="T10" fmla="*/ 0 h 6"/>
                    <a:gd name="T11" fmla="*/ 1 w 1"/>
                    <a:gd name="T12" fmla="*/ 6 h 6"/>
                  </a:gdLst>
                  <a:ahLst/>
                  <a:cxnLst>
                    <a:cxn ang="T6">
                      <a:pos x="T0" y="T1"/>
                    </a:cxn>
                    <a:cxn ang="T7">
                      <a:pos x="T2" y="T3"/>
                    </a:cxn>
                    <a:cxn ang="T8">
                      <a:pos x="T4" y="T5"/>
                    </a:cxn>
                  </a:cxnLst>
                  <a:rect l="T9" t="T10" r="T11" b="T12"/>
                  <a:pathLst>
                    <a:path w="1" h="6">
                      <a:moveTo>
                        <a:pt x="0" y="6"/>
                      </a:moveTo>
                      <a:lnTo>
                        <a:pt x="0" y="6"/>
                      </a:ln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9026" name="Freeform 551"/>
                <p:cNvSpPr>
                  <a:spLocks/>
                </p:cNvSpPr>
                <p:nvPr/>
              </p:nvSpPr>
              <p:spPr bwMode="auto">
                <a:xfrm>
                  <a:off x="5263" y="2720"/>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9027" name="Freeform 552"/>
                <p:cNvSpPr>
                  <a:spLocks/>
                </p:cNvSpPr>
                <p:nvPr/>
              </p:nvSpPr>
              <p:spPr bwMode="auto">
                <a:xfrm>
                  <a:off x="5263" y="2713"/>
                  <a:ext cx="1" cy="7"/>
                </a:xfrm>
                <a:custGeom>
                  <a:avLst/>
                  <a:gdLst>
                    <a:gd name="T0" fmla="*/ 0 w 1"/>
                    <a:gd name="T1" fmla="*/ 7 h 7"/>
                    <a:gd name="T2" fmla="*/ 0 w 1"/>
                    <a:gd name="T3" fmla="*/ 7 h 7"/>
                    <a:gd name="T4" fmla="*/ 0 w 1"/>
                    <a:gd name="T5" fmla="*/ 0 h 7"/>
                    <a:gd name="T6" fmla="*/ 0 60000 65536"/>
                    <a:gd name="T7" fmla="*/ 0 60000 65536"/>
                    <a:gd name="T8" fmla="*/ 0 60000 65536"/>
                    <a:gd name="T9" fmla="*/ 0 w 1"/>
                    <a:gd name="T10" fmla="*/ 0 h 7"/>
                    <a:gd name="T11" fmla="*/ 1 w 1"/>
                    <a:gd name="T12" fmla="*/ 7 h 7"/>
                  </a:gdLst>
                  <a:ahLst/>
                  <a:cxnLst>
                    <a:cxn ang="T6">
                      <a:pos x="T0" y="T1"/>
                    </a:cxn>
                    <a:cxn ang="T7">
                      <a:pos x="T2" y="T3"/>
                    </a:cxn>
                    <a:cxn ang="T8">
                      <a:pos x="T4" y="T5"/>
                    </a:cxn>
                  </a:cxnLst>
                  <a:rect l="T9" t="T10" r="T11" b="T12"/>
                  <a:pathLst>
                    <a:path w="1" h="7">
                      <a:moveTo>
                        <a:pt x="0" y="7"/>
                      </a:moveTo>
                      <a:lnTo>
                        <a:pt x="0" y="7"/>
                      </a:ln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9028" name="Freeform 553"/>
                <p:cNvSpPr>
                  <a:spLocks/>
                </p:cNvSpPr>
                <p:nvPr/>
              </p:nvSpPr>
              <p:spPr bwMode="auto">
                <a:xfrm>
                  <a:off x="5263" y="2707"/>
                  <a:ext cx="1" cy="6"/>
                </a:xfrm>
                <a:custGeom>
                  <a:avLst/>
                  <a:gdLst>
                    <a:gd name="T0" fmla="*/ 0 w 1"/>
                    <a:gd name="T1" fmla="*/ 6 h 6"/>
                    <a:gd name="T2" fmla="*/ 0 w 1"/>
                    <a:gd name="T3" fmla="*/ 6 h 6"/>
                    <a:gd name="T4" fmla="*/ 0 w 1"/>
                    <a:gd name="T5" fmla="*/ 0 h 6"/>
                    <a:gd name="T6" fmla="*/ 0 60000 65536"/>
                    <a:gd name="T7" fmla="*/ 0 60000 65536"/>
                    <a:gd name="T8" fmla="*/ 0 60000 65536"/>
                    <a:gd name="T9" fmla="*/ 0 w 1"/>
                    <a:gd name="T10" fmla="*/ 0 h 6"/>
                    <a:gd name="T11" fmla="*/ 1 w 1"/>
                    <a:gd name="T12" fmla="*/ 6 h 6"/>
                  </a:gdLst>
                  <a:ahLst/>
                  <a:cxnLst>
                    <a:cxn ang="T6">
                      <a:pos x="T0" y="T1"/>
                    </a:cxn>
                    <a:cxn ang="T7">
                      <a:pos x="T2" y="T3"/>
                    </a:cxn>
                    <a:cxn ang="T8">
                      <a:pos x="T4" y="T5"/>
                    </a:cxn>
                  </a:cxnLst>
                  <a:rect l="T9" t="T10" r="T11" b="T12"/>
                  <a:pathLst>
                    <a:path w="1" h="6">
                      <a:moveTo>
                        <a:pt x="0" y="6"/>
                      </a:moveTo>
                      <a:lnTo>
                        <a:pt x="0" y="6"/>
                      </a:ln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9029" name="Freeform 554"/>
                <p:cNvSpPr>
                  <a:spLocks/>
                </p:cNvSpPr>
                <p:nvPr/>
              </p:nvSpPr>
              <p:spPr bwMode="auto">
                <a:xfrm>
                  <a:off x="5263" y="2707"/>
                  <a:ext cx="44" cy="1"/>
                </a:xfrm>
                <a:custGeom>
                  <a:avLst/>
                  <a:gdLst>
                    <a:gd name="T0" fmla="*/ 0 w 44"/>
                    <a:gd name="T1" fmla="*/ 0 h 1"/>
                    <a:gd name="T2" fmla="*/ 44 w 44"/>
                    <a:gd name="T3" fmla="*/ 0 h 1"/>
                    <a:gd name="T4" fmla="*/ 44 w 44"/>
                    <a:gd name="T5" fmla="*/ 0 h 1"/>
                    <a:gd name="T6" fmla="*/ 0 60000 65536"/>
                    <a:gd name="T7" fmla="*/ 0 60000 65536"/>
                    <a:gd name="T8" fmla="*/ 0 60000 65536"/>
                    <a:gd name="T9" fmla="*/ 0 w 44"/>
                    <a:gd name="T10" fmla="*/ 0 h 1"/>
                    <a:gd name="T11" fmla="*/ 44 w 44"/>
                    <a:gd name="T12" fmla="*/ 1 h 1"/>
                  </a:gdLst>
                  <a:ahLst/>
                  <a:cxnLst>
                    <a:cxn ang="T6">
                      <a:pos x="T0" y="T1"/>
                    </a:cxn>
                    <a:cxn ang="T7">
                      <a:pos x="T2" y="T3"/>
                    </a:cxn>
                    <a:cxn ang="T8">
                      <a:pos x="T4" y="T5"/>
                    </a:cxn>
                  </a:cxnLst>
                  <a:rect l="T9" t="T10" r="T11" b="T12"/>
                  <a:pathLst>
                    <a:path w="44" h="1">
                      <a:moveTo>
                        <a:pt x="0" y="0"/>
                      </a:moveTo>
                      <a:lnTo>
                        <a:pt x="44"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9030" name="Freeform 555"/>
                <p:cNvSpPr>
                  <a:spLocks/>
                </p:cNvSpPr>
                <p:nvPr/>
              </p:nvSpPr>
              <p:spPr bwMode="auto">
                <a:xfrm>
                  <a:off x="5307" y="2701"/>
                  <a:ext cx="1" cy="6"/>
                </a:xfrm>
                <a:custGeom>
                  <a:avLst/>
                  <a:gdLst>
                    <a:gd name="T0" fmla="*/ 0 w 1"/>
                    <a:gd name="T1" fmla="*/ 6 h 6"/>
                    <a:gd name="T2" fmla="*/ 0 w 1"/>
                    <a:gd name="T3" fmla="*/ 6 h 6"/>
                    <a:gd name="T4" fmla="*/ 0 w 1"/>
                    <a:gd name="T5" fmla="*/ 0 h 6"/>
                    <a:gd name="T6" fmla="*/ 0 60000 65536"/>
                    <a:gd name="T7" fmla="*/ 0 60000 65536"/>
                    <a:gd name="T8" fmla="*/ 0 60000 65536"/>
                    <a:gd name="T9" fmla="*/ 0 w 1"/>
                    <a:gd name="T10" fmla="*/ 0 h 6"/>
                    <a:gd name="T11" fmla="*/ 1 w 1"/>
                    <a:gd name="T12" fmla="*/ 6 h 6"/>
                  </a:gdLst>
                  <a:ahLst/>
                  <a:cxnLst>
                    <a:cxn ang="T6">
                      <a:pos x="T0" y="T1"/>
                    </a:cxn>
                    <a:cxn ang="T7">
                      <a:pos x="T2" y="T3"/>
                    </a:cxn>
                    <a:cxn ang="T8">
                      <a:pos x="T4" y="T5"/>
                    </a:cxn>
                  </a:cxnLst>
                  <a:rect l="T9" t="T10" r="T11" b="T12"/>
                  <a:pathLst>
                    <a:path w="1" h="6">
                      <a:moveTo>
                        <a:pt x="0" y="6"/>
                      </a:moveTo>
                      <a:lnTo>
                        <a:pt x="0" y="6"/>
                      </a:ln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9031" name="Freeform 556"/>
                <p:cNvSpPr>
                  <a:spLocks/>
                </p:cNvSpPr>
                <p:nvPr/>
              </p:nvSpPr>
              <p:spPr bwMode="auto">
                <a:xfrm>
                  <a:off x="5307" y="2701"/>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9032" name="Freeform 557"/>
                <p:cNvSpPr>
                  <a:spLocks/>
                </p:cNvSpPr>
                <p:nvPr/>
              </p:nvSpPr>
              <p:spPr bwMode="auto">
                <a:xfrm>
                  <a:off x="5307" y="2695"/>
                  <a:ext cx="1" cy="6"/>
                </a:xfrm>
                <a:custGeom>
                  <a:avLst/>
                  <a:gdLst>
                    <a:gd name="T0" fmla="*/ 0 w 1"/>
                    <a:gd name="T1" fmla="*/ 6 h 6"/>
                    <a:gd name="T2" fmla="*/ 0 w 1"/>
                    <a:gd name="T3" fmla="*/ 6 h 6"/>
                    <a:gd name="T4" fmla="*/ 0 w 1"/>
                    <a:gd name="T5" fmla="*/ 0 h 6"/>
                    <a:gd name="T6" fmla="*/ 0 60000 65536"/>
                    <a:gd name="T7" fmla="*/ 0 60000 65536"/>
                    <a:gd name="T8" fmla="*/ 0 60000 65536"/>
                    <a:gd name="T9" fmla="*/ 0 w 1"/>
                    <a:gd name="T10" fmla="*/ 0 h 6"/>
                    <a:gd name="T11" fmla="*/ 1 w 1"/>
                    <a:gd name="T12" fmla="*/ 6 h 6"/>
                  </a:gdLst>
                  <a:ahLst/>
                  <a:cxnLst>
                    <a:cxn ang="T6">
                      <a:pos x="T0" y="T1"/>
                    </a:cxn>
                    <a:cxn ang="T7">
                      <a:pos x="T2" y="T3"/>
                    </a:cxn>
                    <a:cxn ang="T8">
                      <a:pos x="T4" y="T5"/>
                    </a:cxn>
                  </a:cxnLst>
                  <a:rect l="T9" t="T10" r="T11" b="T12"/>
                  <a:pathLst>
                    <a:path w="1" h="6">
                      <a:moveTo>
                        <a:pt x="0" y="6"/>
                      </a:moveTo>
                      <a:lnTo>
                        <a:pt x="0" y="6"/>
                      </a:ln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9033" name="Freeform 558"/>
                <p:cNvSpPr>
                  <a:spLocks/>
                </p:cNvSpPr>
                <p:nvPr/>
              </p:nvSpPr>
              <p:spPr bwMode="auto">
                <a:xfrm>
                  <a:off x="5307" y="2688"/>
                  <a:ext cx="1" cy="7"/>
                </a:xfrm>
                <a:custGeom>
                  <a:avLst/>
                  <a:gdLst>
                    <a:gd name="T0" fmla="*/ 0 w 1"/>
                    <a:gd name="T1" fmla="*/ 7 h 7"/>
                    <a:gd name="T2" fmla="*/ 0 w 1"/>
                    <a:gd name="T3" fmla="*/ 7 h 7"/>
                    <a:gd name="T4" fmla="*/ 0 w 1"/>
                    <a:gd name="T5" fmla="*/ 0 h 7"/>
                    <a:gd name="T6" fmla="*/ 0 60000 65536"/>
                    <a:gd name="T7" fmla="*/ 0 60000 65536"/>
                    <a:gd name="T8" fmla="*/ 0 60000 65536"/>
                    <a:gd name="T9" fmla="*/ 0 w 1"/>
                    <a:gd name="T10" fmla="*/ 0 h 7"/>
                    <a:gd name="T11" fmla="*/ 1 w 1"/>
                    <a:gd name="T12" fmla="*/ 7 h 7"/>
                  </a:gdLst>
                  <a:ahLst/>
                  <a:cxnLst>
                    <a:cxn ang="T6">
                      <a:pos x="T0" y="T1"/>
                    </a:cxn>
                    <a:cxn ang="T7">
                      <a:pos x="T2" y="T3"/>
                    </a:cxn>
                    <a:cxn ang="T8">
                      <a:pos x="T4" y="T5"/>
                    </a:cxn>
                  </a:cxnLst>
                  <a:rect l="T9" t="T10" r="T11" b="T12"/>
                  <a:pathLst>
                    <a:path w="1" h="7">
                      <a:moveTo>
                        <a:pt x="0" y="7"/>
                      </a:moveTo>
                      <a:lnTo>
                        <a:pt x="0" y="7"/>
                      </a:ln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9034" name="Freeform 559"/>
                <p:cNvSpPr>
                  <a:spLocks/>
                </p:cNvSpPr>
                <p:nvPr/>
              </p:nvSpPr>
              <p:spPr bwMode="auto">
                <a:xfrm>
                  <a:off x="5307" y="2688"/>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9035" name="Freeform 560"/>
                <p:cNvSpPr>
                  <a:spLocks/>
                </p:cNvSpPr>
                <p:nvPr/>
              </p:nvSpPr>
              <p:spPr bwMode="auto">
                <a:xfrm>
                  <a:off x="5307" y="2682"/>
                  <a:ext cx="1" cy="6"/>
                </a:xfrm>
                <a:custGeom>
                  <a:avLst/>
                  <a:gdLst>
                    <a:gd name="T0" fmla="*/ 0 w 1"/>
                    <a:gd name="T1" fmla="*/ 6 h 6"/>
                    <a:gd name="T2" fmla="*/ 0 w 1"/>
                    <a:gd name="T3" fmla="*/ 6 h 6"/>
                    <a:gd name="T4" fmla="*/ 0 w 1"/>
                    <a:gd name="T5" fmla="*/ 0 h 6"/>
                    <a:gd name="T6" fmla="*/ 0 60000 65536"/>
                    <a:gd name="T7" fmla="*/ 0 60000 65536"/>
                    <a:gd name="T8" fmla="*/ 0 60000 65536"/>
                    <a:gd name="T9" fmla="*/ 0 w 1"/>
                    <a:gd name="T10" fmla="*/ 0 h 6"/>
                    <a:gd name="T11" fmla="*/ 1 w 1"/>
                    <a:gd name="T12" fmla="*/ 6 h 6"/>
                  </a:gdLst>
                  <a:ahLst/>
                  <a:cxnLst>
                    <a:cxn ang="T6">
                      <a:pos x="T0" y="T1"/>
                    </a:cxn>
                    <a:cxn ang="T7">
                      <a:pos x="T2" y="T3"/>
                    </a:cxn>
                    <a:cxn ang="T8">
                      <a:pos x="T4" y="T5"/>
                    </a:cxn>
                  </a:cxnLst>
                  <a:rect l="T9" t="T10" r="T11" b="T12"/>
                  <a:pathLst>
                    <a:path w="1" h="6">
                      <a:moveTo>
                        <a:pt x="0" y="6"/>
                      </a:moveTo>
                      <a:lnTo>
                        <a:pt x="0" y="6"/>
                      </a:ln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9036" name="Freeform 561"/>
                <p:cNvSpPr>
                  <a:spLocks/>
                </p:cNvSpPr>
                <p:nvPr/>
              </p:nvSpPr>
              <p:spPr bwMode="auto">
                <a:xfrm>
                  <a:off x="5307" y="2682"/>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9037" name="Freeform 562"/>
                <p:cNvSpPr>
                  <a:spLocks/>
                </p:cNvSpPr>
                <p:nvPr/>
              </p:nvSpPr>
              <p:spPr bwMode="auto">
                <a:xfrm>
                  <a:off x="5307" y="2676"/>
                  <a:ext cx="1" cy="6"/>
                </a:xfrm>
                <a:custGeom>
                  <a:avLst/>
                  <a:gdLst>
                    <a:gd name="T0" fmla="*/ 0 w 1"/>
                    <a:gd name="T1" fmla="*/ 6 h 6"/>
                    <a:gd name="T2" fmla="*/ 0 w 1"/>
                    <a:gd name="T3" fmla="*/ 6 h 6"/>
                    <a:gd name="T4" fmla="*/ 0 w 1"/>
                    <a:gd name="T5" fmla="*/ 0 h 6"/>
                    <a:gd name="T6" fmla="*/ 0 60000 65536"/>
                    <a:gd name="T7" fmla="*/ 0 60000 65536"/>
                    <a:gd name="T8" fmla="*/ 0 60000 65536"/>
                    <a:gd name="T9" fmla="*/ 0 w 1"/>
                    <a:gd name="T10" fmla="*/ 0 h 6"/>
                    <a:gd name="T11" fmla="*/ 1 w 1"/>
                    <a:gd name="T12" fmla="*/ 6 h 6"/>
                  </a:gdLst>
                  <a:ahLst/>
                  <a:cxnLst>
                    <a:cxn ang="T6">
                      <a:pos x="T0" y="T1"/>
                    </a:cxn>
                    <a:cxn ang="T7">
                      <a:pos x="T2" y="T3"/>
                    </a:cxn>
                    <a:cxn ang="T8">
                      <a:pos x="T4" y="T5"/>
                    </a:cxn>
                  </a:cxnLst>
                  <a:rect l="T9" t="T10" r="T11" b="T12"/>
                  <a:pathLst>
                    <a:path w="1" h="6">
                      <a:moveTo>
                        <a:pt x="0" y="6"/>
                      </a:moveTo>
                      <a:lnTo>
                        <a:pt x="0" y="6"/>
                      </a:ln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9038" name="Freeform 563"/>
                <p:cNvSpPr>
                  <a:spLocks/>
                </p:cNvSpPr>
                <p:nvPr/>
              </p:nvSpPr>
              <p:spPr bwMode="auto">
                <a:xfrm>
                  <a:off x="5307" y="2670"/>
                  <a:ext cx="1" cy="6"/>
                </a:xfrm>
                <a:custGeom>
                  <a:avLst/>
                  <a:gdLst>
                    <a:gd name="T0" fmla="*/ 0 w 1"/>
                    <a:gd name="T1" fmla="*/ 6 h 6"/>
                    <a:gd name="T2" fmla="*/ 0 w 1"/>
                    <a:gd name="T3" fmla="*/ 6 h 6"/>
                    <a:gd name="T4" fmla="*/ 0 w 1"/>
                    <a:gd name="T5" fmla="*/ 0 h 6"/>
                    <a:gd name="T6" fmla="*/ 0 60000 65536"/>
                    <a:gd name="T7" fmla="*/ 0 60000 65536"/>
                    <a:gd name="T8" fmla="*/ 0 60000 65536"/>
                    <a:gd name="T9" fmla="*/ 0 w 1"/>
                    <a:gd name="T10" fmla="*/ 0 h 6"/>
                    <a:gd name="T11" fmla="*/ 1 w 1"/>
                    <a:gd name="T12" fmla="*/ 6 h 6"/>
                  </a:gdLst>
                  <a:ahLst/>
                  <a:cxnLst>
                    <a:cxn ang="T6">
                      <a:pos x="T0" y="T1"/>
                    </a:cxn>
                    <a:cxn ang="T7">
                      <a:pos x="T2" y="T3"/>
                    </a:cxn>
                    <a:cxn ang="T8">
                      <a:pos x="T4" y="T5"/>
                    </a:cxn>
                  </a:cxnLst>
                  <a:rect l="T9" t="T10" r="T11" b="T12"/>
                  <a:pathLst>
                    <a:path w="1" h="6">
                      <a:moveTo>
                        <a:pt x="0" y="6"/>
                      </a:moveTo>
                      <a:lnTo>
                        <a:pt x="0" y="6"/>
                      </a:ln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9039" name="Freeform 564"/>
                <p:cNvSpPr>
                  <a:spLocks/>
                </p:cNvSpPr>
                <p:nvPr/>
              </p:nvSpPr>
              <p:spPr bwMode="auto">
                <a:xfrm>
                  <a:off x="5307" y="2670"/>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9040" name="Freeform 565"/>
                <p:cNvSpPr>
                  <a:spLocks/>
                </p:cNvSpPr>
                <p:nvPr/>
              </p:nvSpPr>
              <p:spPr bwMode="auto">
                <a:xfrm>
                  <a:off x="5307" y="2663"/>
                  <a:ext cx="1" cy="7"/>
                </a:xfrm>
                <a:custGeom>
                  <a:avLst/>
                  <a:gdLst>
                    <a:gd name="T0" fmla="*/ 0 w 1"/>
                    <a:gd name="T1" fmla="*/ 7 h 7"/>
                    <a:gd name="T2" fmla="*/ 0 w 1"/>
                    <a:gd name="T3" fmla="*/ 7 h 7"/>
                    <a:gd name="T4" fmla="*/ 0 w 1"/>
                    <a:gd name="T5" fmla="*/ 0 h 7"/>
                    <a:gd name="T6" fmla="*/ 0 60000 65536"/>
                    <a:gd name="T7" fmla="*/ 0 60000 65536"/>
                    <a:gd name="T8" fmla="*/ 0 60000 65536"/>
                    <a:gd name="T9" fmla="*/ 0 w 1"/>
                    <a:gd name="T10" fmla="*/ 0 h 7"/>
                    <a:gd name="T11" fmla="*/ 1 w 1"/>
                    <a:gd name="T12" fmla="*/ 7 h 7"/>
                  </a:gdLst>
                  <a:ahLst/>
                  <a:cxnLst>
                    <a:cxn ang="T6">
                      <a:pos x="T0" y="T1"/>
                    </a:cxn>
                    <a:cxn ang="T7">
                      <a:pos x="T2" y="T3"/>
                    </a:cxn>
                    <a:cxn ang="T8">
                      <a:pos x="T4" y="T5"/>
                    </a:cxn>
                  </a:cxnLst>
                  <a:rect l="T9" t="T10" r="T11" b="T12"/>
                  <a:pathLst>
                    <a:path w="1" h="7">
                      <a:moveTo>
                        <a:pt x="0" y="7"/>
                      </a:moveTo>
                      <a:lnTo>
                        <a:pt x="0" y="7"/>
                      </a:ln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9041" name="Freeform 566"/>
                <p:cNvSpPr>
                  <a:spLocks/>
                </p:cNvSpPr>
                <p:nvPr/>
              </p:nvSpPr>
              <p:spPr bwMode="auto">
                <a:xfrm>
                  <a:off x="5307" y="2663"/>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9042" name="Freeform 567"/>
                <p:cNvSpPr>
                  <a:spLocks/>
                </p:cNvSpPr>
                <p:nvPr/>
              </p:nvSpPr>
              <p:spPr bwMode="auto">
                <a:xfrm>
                  <a:off x="5307" y="2657"/>
                  <a:ext cx="1" cy="6"/>
                </a:xfrm>
                <a:custGeom>
                  <a:avLst/>
                  <a:gdLst>
                    <a:gd name="T0" fmla="*/ 0 w 1"/>
                    <a:gd name="T1" fmla="*/ 6 h 6"/>
                    <a:gd name="T2" fmla="*/ 0 w 1"/>
                    <a:gd name="T3" fmla="*/ 6 h 6"/>
                    <a:gd name="T4" fmla="*/ 0 w 1"/>
                    <a:gd name="T5" fmla="*/ 0 h 6"/>
                    <a:gd name="T6" fmla="*/ 0 60000 65536"/>
                    <a:gd name="T7" fmla="*/ 0 60000 65536"/>
                    <a:gd name="T8" fmla="*/ 0 60000 65536"/>
                    <a:gd name="T9" fmla="*/ 0 w 1"/>
                    <a:gd name="T10" fmla="*/ 0 h 6"/>
                    <a:gd name="T11" fmla="*/ 1 w 1"/>
                    <a:gd name="T12" fmla="*/ 6 h 6"/>
                  </a:gdLst>
                  <a:ahLst/>
                  <a:cxnLst>
                    <a:cxn ang="T6">
                      <a:pos x="T0" y="T1"/>
                    </a:cxn>
                    <a:cxn ang="T7">
                      <a:pos x="T2" y="T3"/>
                    </a:cxn>
                    <a:cxn ang="T8">
                      <a:pos x="T4" y="T5"/>
                    </a:cxn>
                  </a:cxnLst>
                  <a:rect l="T9" t="T10" r="T11" b="T12"/>
                  <a:pathLst>
                    <a:path w="1" h="6">
                      <a:moveTo>
                        <a:pt x="0" y="6"/>
                      </a:moveTo>
                      <a:lnTo>
                        <a:pt x="0" y="6"/>
                      </a:ln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9043" name="Freeform 568"/>
                <p:cNvSpPr>
                  <a:spLocks/>
                </p:cNvSpPr>
                <p:nvPr/>
              </p:nvSpPr>
              <p:spPr bwMode="auto">
                <a:xfrm>
                  <a:off x="5307" y="2651"/>
                  <a:ext cx="1" cy="6"/>
                </a:xfrm>
                <a:custGeom>
                  <a:avLst/>
                  <a:gdLst>
                    <a:gd name="T0" fmla="*/ 0 w 1"/>
                    <a:gd name="T1" fmla="*/ 6 h 6"/>
                    <a:gd name="T2" fmla="*/ 0 w 1"/>
                    <a:gd name="T3" fmla="*/ 6 h 6"/>
                    <a:gd name="T4" fmla="*/ 0 w 1"/>
                    <a:gd name="T5" fmla="*/ 0 h 6"/>
                    <a:gd name="T6" fmla="*/ 0 60000 65536"/>
                    <a:gd name="T7" fmla="*/ 0 60000 65536"/>
                    <a:gd name="T8" fmla="*/ 0 60000 65536"/>
                    <a:gd name="T9" fmla="*/ 0 w 1"/>
                    <a:gd name="T10" fmla="*/ 0 h 6"/>
                    <a:gd name="T11" fmla="*/ 1 w 1"/>
                    <a:gd name="T12" fmla="*/ 6 h 6"/>
                  </a:gdLst>
                  <a:ahLst/>
                  <a:cxnLst>
                    <a:cxn ang="T6">
                      <a:pos x="T0" y="T1"/>
                    </a:cxn>
                    <a:cxn ang="T7">
                      <a:pos x="T2" y="T3"/>
                    </a:cxn>
                    <a:cxn ang="T8">
                      <a:pos x="T4" y="T5"/>
                    </a:cxn>
                  </a:cxnLst>
                  <a:rect l="T9" t="T10" r="T11" b="T12"/>
                  <a:pathLst>
                    <a:path w="1" h="6">
                      <a:moveTo>
                        <a:pt x="0" y="6"/>
                      </a:moveTo>
                      <a:lnTo>
                        <a:pt x="0" y="6"/>
                      </a:ln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9044" name="Freeform 569"/>
                <p:cNvSpPr>
                  <a:spLocks/>
                </p:cNvSpPr>
                <p:nvPr/>
              </p:nvSpPr>
              <p:spPr bwMode="auto">
                <a:xfrm>
                  <a:off x="5307" y="2651"/>
                  <a:ext cx="12" cy="1"/>
                </a:xfrm>
                <a:custGeom>
                  <a:avLst/>
                  <a:gdLst>
                    <a:gd name="T0" fmla="*/ 0 w 12"/>
                    <a:gd name="T1" fmla="*/ 0 h 1"/>
                    <a:gd name="T2" fmla="*/ 12 w 12"/>
                    <a:gd name="T3" fmla="*/ 0 h 1"/>
                    <a:gd name="T4" fmla="*/ 12 w 12"/>
                    <a:gd name="T5" fmla="*/ 0 h 1"/>
                    <a:gd name="T6" fmla="*/ 0 60000 65536"/>
                    <a:gd name="T7" fmla="*/ 0 60000 65536"/>
                    <a:gd name="T8" fmla="*/ 0 60000 65536"/>
                    <a:gd name="T9" fmla="*/ 0 w 12"/>
                    <a:gd name="T10" fmla="*/ 0 h 1"/>
                    <a:gd name="T11" fmla="*/ 12 w 12"/>
                    <a:gd name="T12" fmla="*/ 1 h 1"/>
                  </a:gdLst>
                  <a:ahLst/>
                  <a:cxnLst>
                    <a:cxn ang="T6">
                      <a:pos x="T0" y="T1"/>
                    </a:cxn>
                    <a:cxn ang="T7">
                      <a:pos x="T2" y="T3"/>
                    </a:cxn>
                    <a:cxn ang="T8">
                      <a:pos x="T4" y="T5"/>
                    </a:cxn>
                  </a:cxnLst>
                  <a:rect l="T9" t="T10" r="T11" b="T12"/>
                  <a:pathLst>
                    <a:path w="12" h="1">
                      <a:moveTo>
                        <a:pt x="0" y="0"/>
                      </a:moveTo>
                      <a:lnTo>
                        <a:pt x="12"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9045" name="Freeform 570"/>
                <p:cNvSpPr>
                  <a:spLocks/>
                </p:cNvSpPr>
                <p:nvPr/>
              </p:nvSpPr>
              <p:spPr bwMode="auto">
                <a:xfrm>
                  <a:off x="5319" y="2645"/>
                  <a:ext cx="1" cy="6"/>
                </a:xfrm>
                <a:custGeom>
                  <a:avLst/>
                  <a:gdLst>
                    <a:gd name="T0" fmla="*/ 0 w 1"/>
                    <a:gd name="T1" fmla="*/ 6 h 6"/>
                    <a:gd name="T2" fmla="*/ 0 w 1"/>
                    <a:gd name="T3" fmla="*/ 6 h 6"/>
                    <a:gd name="T4" fmla="*/ 0 w 1"/>
                    <a:gd name="T5" fmla="*/ 0 h 6"/>
                    <a:gd name="T6" fmla="*/ 0 60000 65536"/>
                    <a:gd name="T7" fmla="*/ 0 60000 65536"/>
                    <a:gd name="T8" fmla="*/ 0 60000 65536"/>
                    <a:gd name="T9" fmla="*/ 0 w 1"/>
                    <a:gd name="T10" fmla="*/ 0 h 6"/>
                    <a:gd name="T11" fmla="*/ 1 w 1"/>
                    <a:gd name="T12" fmla="*/ 6 h 6"/>
                  </a:gdLst>
                  <a:ahLst/>
                  <a:cxnLst>
                    <a:cxn ang="T6">
                      <a:pos x="T0" y="T1"/>
                    </a:cxn>
                    <a:cxn ang="T7">
                      <a:pos x="T2" y="T3"/>
                    </a:cxn>
                    <a:cxn ang="T8">
                      <a:pos x="T4" y="T5"/>
                    </a:cxn>
                  </a:cxnLst>
                  <a:rect l="T9" t="T10" r="T11" b="T12"/>
                  <a:pathLst>
                    <a:path w="1" h="6">
                      <a:moveTo>
                        <a:pt x="0" y="6"/>
                      </a:moveTo>
                      <a:lnTo>
                        <a:pt x="0" y="6"/>
                      </a:ln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9046" name="Freeform 571"/>
                <p:cNvSpPr>
                  <a:spLocks/>
                </p:cNvSpPr>
                <p:nvPr/>
              </p:nvSpPr>
              <p:spPr bwMode="auto">
                <a:xfrm>
                  <a:off x="5319" y="2645"/>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9047" name="Freeform 572"/>
                <p:cNvSpPr>
                  <a:spLocks/>
                </p:cNvSpPr>
                <p:nvPr/>
              </p:nvSpPr>
              <p:spPr bwMode="auto">
                <a:xfrm>
                  <a:off x="5319" y="2638"/>
                  <a:ext cx="1" cy="7"/>
                </a:xfrm>
                <a:custGeom>
                  <a:avLst/>
                  <a:gdLst>
                    <a:gd name="T0" fmla="*/ 0 w 1"/>
                    <a:gd name="T1" fmla="*/ 7 h 7"/>
                    <a:gd name="T2" fmla="*/ 0 w 1"/>
                    <a:gd name="T3" fmla="*/ 7 h 7"/>
                    <a:gd name="T4" fmla="*/ 0 w 1"/>
                    <a:gd name="T5" fmla="*/ 0 h 7"/>
                    <a:gd name="T6" fmla="*/ 0 60000 65536"/>
                    <a:gd name="T7" fmla="*/ 0 60000 65536"/>
                    <a:gd name="T8" fmla="*/ 0 60000 65536"/>
                    <a:gd name="T9" fmla="*/ 0 w 1"/>
                    <a:gd name="T10" fmla="*/ 0 h 7"/>
                    <a:gd name="T11" fmla="*/ 1 w 1"/>
                    <a:gd name="T12" fmla="*/ 7 h 7"/>
                  </a:gdLst>
                  <a:ahLst/>
                  <a:cxnLst>
                    <a:cxn ang="T6">
                      <a:pos x="T0" y="T1"/>
                    </a:cxn>
                    <a:cxn ang="T7">
                      <a:pos x="T2" y="T3"/>
                    </a:cxn>
                    <a:cxn ang="T8">
                      <a:pos x="T4" y="T5"/>
                    </a:cxn>
                  </a:cxnLst>
                  <a:rect l="T9" t="T10" r="T11" b="T12"/>
                  <a:pathLst>
                    <a:path w="1" h="7">
                      <a:moveTo>
                        <a:pt x="0" y="7"/>
                      </a:moveTo>
                      <a:lnTo>
                        <a:pt x="0" y="7"/>
                      </a:ln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9048" name="Freeform 573"/>
                <p:cNvSpPr>
                  <a:spLocks/>
                </p:cNvSpPr>
                <p:nvPr/>
              </p:nvSpPr>
              <p:spPr bwMode="auto">
                <a:xfrm>
                  <a:off x="5319" y="2632"/>
                  <a:ext cx="1" cy="6"/>
                </a:xfrm>
                <a:custGeom>
                  <a:avLst/>
                  <a:gdLst>
                    <a:gd name="T0" fmla="*/ 0 w 1"/>
                    <a:gd name="T1" fmla="*/ 6 h 6"/>
                    <a:gd name="T2" fmla="*/ 0 w 1"/>
                    <a:gd name="T3" fmla="*/ 6 h 6"/>
                    <a:gd name="T4" fmla="*/ 0 w 1"/>
                    <a:gd name="T5" fmla="*/ 0 h 6"/>
                    <a:gd name="T6" fmla="*/ 0 60000 65536"/>
                    <a:gd name="T7" fmla="*/ 0 60000 65536"/>
                    <a:gd name="T8" fmla="*/ 0 60000 65536"/>
                    <a:gd name="T9" fmla="*/ 0 w 1"/>
                    <a:gd name="T10" fmla="*/ 0 h 6"/>
                    <a:gd name="T11" fmla="*/ 1 w 1"/>
                    <a:gd name="T12" fmla="*/ 6 h 6"/>
                  </a:gdLst>
                  <a:ahLst/>
                  <a:cxnLst>
                    <a:cxn ang="T6">
                      <a:pos x="T0" y="T1"/>
                    </a:cxn>
                    <a:cxn ang="T7">
                      <a:pos x="T2" y="T3"/>
                    </a:cxn>
                    <a:cxn ang="T8">
                      <a:pos x="T4" y="T5"/>
                    </a:cxn>
                  </a:cxnLst>
                  <a:rect l="T9" t="T10" r="T11" b="T12"/>
                  <a:pathLst>
                    <a:path w="1" h="6">
                      <a:moveTo>
                        <a:pt x="0" y="6"/>
                      </a:moveTo>
                      <a:lnTo>
                        <a:pt x="0" y="6"/>
                      </a:ln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9049" name="Freeform 574"/>
                <p:cNvSpPr>
                  <a:spLocks/>
                </p:cNvSpPr>
                <p:nvPr/>
              </p:nvSpPr>
              <p:spPr bwMode="auto">
                <a:xfrm>
                  <a:off x="5319" y="2632"/>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9050" name="Freeform 575"/>
                <p:cNvSpPr>
                  <a:spLocks/>
                </p:cNvSpPr>
                <p:nvPr/>
              </p:nvSpPr>
              <p:spPr bwMode="auto">
                <a:xfrm>
                  <a:off x="5319" y="2626"/>
                  <a:ext cx="1" cy="6"/>
                </a:xfrm>
                <a:custGeom>
                  <a:avLst/>
                  <a:gdLst>
                    <a:gd name="T0" fmla="*/ 0 w 1"/>
                    <a:gd name="T1" fmla="*/ 6 h 6"/>
                    <a:gd name="T2" fmla="*/ 0 w 1"/>
                    <a:gd name="T3" fmla="*/ 6 h 6"/>
                    <a:gd name="T4" fmla="*/ 0 w 1"/>
                    <a:gd name="T5" fmla="*/ 0 h 6"/>
                    <a:gd name="T6" fmla="*/ 0 60000 65536"/>
                    <a:gd name="T7" fmla="*/ 0 60000 65536"/>
                    <a:gd name="T8" fmla="*/ 0 60000 65536"/>
                    <a:gd name="T9" fmla="*/ 0 w 1"/>
                    <a:gd name="T10" fmla="*/ 0 h 6"/>
                    <a:gd name="T11" fmla="*/ 1 w 1"/>
                    <a:gd name="T12" fmla="*/ 6 h 6"/>
                  </a:gdLst>
                  <a:ahLst/>
                  <a:cxnLst>
                    <a:cxn ang="T6">
                      <a:pos x="T0" y="T1"/>
                    </a:cxn>
                    <a:cxn ang="T7">
                      <a:pos x="T2" y="T3"/>
                    </a:cxn>
                    <a:cxn ang="T8">
                      <a:pos x="T4" y="T5"/>
                    </a:cxn>
                  </a:cxnLst>
                  <a:rect l="T9" t="T10" r="T11" b="T12"/>
                  <a:pathLst>
                    <a:path w="1" h="6">
                      <a:moveTo>
                        <a:pt x="0" y="6"/>
                      </a:moveTo>
                      <a:lnTo>
                        <a:pt x="0" y="6"/>
                      </a:ln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9051" name="Freeform 576"/>
                <p:cNvSpPr>
                  <a:spLocks/>
                </p:cNvSpPr>
                <p:nvPr/>
              </p:nvSpPr>
              <p:spPr bwMode="auto">
                <a:xfrm>
                  <a:off x="5319" y="2626"/>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9052" name="Freeform 577"/>
                <p:cNvSpPr>
                  <a:spLocks/>
                </p:cNvSpPr>
                <p:nvPr/>
              </p:nvSpPr>
              <p:spPr bwMode="auto">
                <a:xfrm>
                  <a:off x="5319" y="2620"/>
                  <a:ext cx="1" cy="6"/>
                </a:xfrm>
                <a:custGeom>
                  <a:avLst/>
                  <a:gdLst>
                    <a:gd name="T0" fmla="*/ 0 w 1"/>
                    <a:gd name="T1" fmla="*/ 6 h 6"/>
                    <a:gd name="T2" fmla="*/ 0 w 1"/>
                    <a:gd name="T3" fmla="*/ 6 h 6"/>
                    <a:gd name="T4" fmla="*/ 0 w 1"/>
                    <a:gd name="T5" fmla="*/ 0 h 6"/>
                    <a:gd name="T6" fmla="*/ 0 60000 65536"/>
                    <a:gd name="T7" fmla="*/ 0 60000 65536"/>
                    <a:gd name="T8" fmla="*/ 0 60000 65536"/>
                    <a:gd name="T9" fmla="*/ 0 w 1"/>
                    <a:gd name="T10" fmla="*/ 0 h 6"/>
                    <a:gd name="T11" fmla="*/ 1 w 1"/>
                    <a:gd name="T12" fmla="*/ 6 h 6"/>
                  </a:gdLst>
                  <a:ahLst/>
                  <a:cxnLst>
                    <a:cxn ang="T6">
                      <a:pos x="T0" y="T1"/>
                    </a:cxn>
                    <a:cxn ang="T7">
                      <a:pos x="T2" y="T3"/>
                    </a:cxn>
                    <a:cxn ang="T8">
                      <a:pos x="T4" y="T5"/>
                    </a:cxn>
                  </a:cxnLst>
                  <a:rect l="T9" t="T10" r="T11" b="T12"/>
                  <a:pathLst>
                    <a:path w="1" h="6">
                      <a:moveTo>
                        <a:pt x="0" y="6"/>
                      </a:moveTo>
                      <a:lnTo>
                        <a:pt x="0" y="6"/>
                      </a:ln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9053" name="Freeform 578"/>
                <p:cNvSpPr>
                  <a:spLocks/>
                </p:cNvSpPr>
                <p:nvPr/>
              </p:nvSpPr>
              <p:spPr bwMode="auto">
                <a:xfrm>
                  <a:off x="5319" y="2614"/>
                  <a:ext cx="1" cy="6"/>
                </a:xfrm>
                <a:custGeom>
                  <a:avLst/>
                  <a:gdLst>
                    <a:gd name="T0" fmla="*/ 0 w 1"/>
                    <a:gd name="T1" fmla="*/ 6 h 6"/>
                    <a:gd name="T2" fmla="*/ 0 w 1"/>
                    <a:gd name="T3" fmla="*/ 6 h 6"/>
                    <a:gd name="T4" fmla="*/ 0 w 1"/>
                    <a:gd name="T5" fmla="*/ 0 h 6"/>
                    <a:gd name="T6" fmla="*/ 0 60000 65536"/>
                    <a:gd name="T7" fmla="*/ 0 60000 65536"/>
                    <a:gd name="T8" fmla="*/ 0 60000 65536"/>
                    <a:gd name="T9" fmla="*/ 0 w 1"/>
                    <a:gd name="T10" fmla="*/ 0 h 6"/>
                    <a:gd name="T11" fmla="*/ 1 w 1"/>
                    <a:gd name="T12" fmla="*/ 6 h 6"/>
                  </a:gdLst>
                  <a:ahLst/>
                  <a:cxnLst>
                    <a:cxn ang="T6">
                      <a:pos x="T0" y="T1"/>
                    </a:cxn>
                    <a:cxn ang="T7">
                      <a:pos x="T2" y="T3"/>
                    </a:cxn>
                    <a:cxn ang="T8">
                      <a:pos x="T4" y="T5"/>
                    </a:cxn>
                  </a:cxnLst>
                  <a:rect l="T9" t="T10" r="T11" b="T12"/>
                  <a:pathLst>
                    <a:path w="1" h="6">
                      <a:moveTo>
                        <a:pt x="0" y="6"/>
                      </a:moveTo>
                      <a:lnTo>
                        <a:pt x="0" y="6"/>
                      </a:ln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9054" name="Freeform 579"/>
                <p:cNvSpPr>
                  <a:spLocks/>
                </p:cNvSpPr>
                <p:nvPr/>
              </p:nvSpPr>
              <p:spPr bwMode="auto">
                <a:xfrm>
                  <a:off x="5319" y="2614"/>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9055" name="Freeform 580"/>
                <p:cNvSpPr>
                  <a:spLocks/>
                </p:cNvSpPr>
                <p:nvPr/>
              </p:nvSpPr>
              <p:spPr bwMode="auto">
                <a:xfrm>
                  <a:off x="5319" y="2607"/>
                  <a:ext cx="1" cy="7"/>
                </a:xfrm>
                <a:custGeom>
                  <a:avLst/>
                  <a:gdLst>
                    <a:gd name="T0" fmla="*/ 0 w 1"/>
                    <a:gd name="T1" fmla="*/ 7 h 7"/>
                    <a:gd name="T2" fmla="*/ 0 w 1"/>
                    <a:gd name="T3" fmla="*/ 7 h 7"/>
                    <a:gd name="T4" fmla="*/ 0 w 1"/>
                    <a:gd name="T5" fmla="*/ 0 h 7"/>
                    <a:gd name="T6" fmla="*/ 0 60000 65536"/>
                    <a:gd name="T7" fmla="*/ 0 60000 65536"/>
                    <a:gd name="T8" fmla="*/ 0 60000 65536"/>
                    <a:gd name="T9" fmla="*/ 0 w 1"/>
                    <a:gd name="T10" fmla="*/ 0 h 7"/>
                    <a:gd name="T11" fmla="*/ 1 w 1"/>
                    <a:gd name="T12" fmla="*/ 7 h 7"/>
                  </a:gdLst>
                  <a:ahLst/>
                  <a:cxnLst>
                    <a:cxn ang="T6">
                      <a:pos x="T0" y="T1"/>
                    </a:cxn>
                    <a:cxn ang="T7">
                      <a:pos x="T2" y="T3"/>
                    </a:cxn>
                    <a:cxn ang="T8">
                      <a:pos x="T4" y="T5"/>
                    </a:cxn>
                  </a:cxnLst>
                  <a:rect l="T9" t="T10" r="T11" b="T12"/>
                  <a:pathLst>
                    <a:path w="1" h="7">
                      <a:moveTo>
                        <a:pt x="0" y="7"/>
                      </a:moveTo>
                      <a:lnTo>
                        <a:pt x="0" y="7"/>
                      </a:ln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9056" name="Freeform 581"/>
                <p:cNvSpPr>
                  <a:spLocks/>
                </p:cNvSpPr>
                <p:nvPr/>
              </p:nvSpPr>
              <p:spPr bwMode="auto">
                <a:xfrm>
                  <a:off x="5319" y="2601"/>
                  <a:ext cx="1" cy="6"/>
                </a:xfrm>
                <a:custGeom>
                  <a:avLst/>
                  <a:gdLst>
                    <a:gd name="T0" fmla="*/ 0 w 1"/>
                    <a:gd name="T1" fmla="*/ 6 h 6"/>
                    <a:gd name="T2" fmla="*/ 0 w 1"/>
                    <a:gd name="T3" fmla="*/ 6 h 6"/>
                    <a:gd name="T4" fmla="*/ 0 w 1"/>
                    <a:gd name="T5" fmla="*/ 0 h 6"/>
                    <a:gd name="T6" fmla="*/ 0 60000 65536"/>
                    <a:gd name="T7" fmla="*/ 0 60000 65536"/>
                    <a:gd name="T8" fmla="*/ 0 60000 65536"/>
                    <a:gd name="T9" fmla="*/ 0 w 1"/>
                    <a:gd name="T10" fmla="*/ 0 h 6"/>
                    <a:gd name="T11" fmla="*/ 1 w 1"/>
                    <a:gd name="T12" fmla="*/ 6 h 6"/>
                  </a:gdLst>
                  <a:ahLst/>
                  <a:cxnLst>
                    <a:cxn ang="T6">
                      <a:pos x="T0" y="T1"/>
                    </a:cxn>
                    <a:cxn ang="T7">
                      <a:pos x="T2" y="T3"/>
                    </a:cxn>
                    <a:cxn ang="T8">
                      <a:pos x="T4" y="T5"/>
                    </a:cxn>
                  </a:cxnLst>
                  <a:rect l="T9" t="T10" r="T11" b="T12"/>
                  <a:pathLst>
                    <a:path w="1" h="6">
                      <a:moveTo>
                        <a:pt x="0" y="6"/>
                      </a:moveTo>
                      <a:lnTo>
                        <a:pt x="0" y="6"/>
                      </a:ln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9057" name="Freeform 582"/>
                <p:cNvSpPr>
                  <a:spLocks/>
                </p:cNvSpPr>
                <p:nvPr/>
              </p:nvSpPr>
              <p:spPr bwMode="auto">
                <a:xfrm>
                  <a:off x="5319" y="2601"/>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9058" name="Freeform 583"/>
                <p:cNvSpPr>
                  <a:spLocks/>
                </p:cNvSpPr>
                <p:nvPr/>
              </p:nvSpPr>
              <p:spPr bwMode="auto">
                <a:xfrm>
                  <a:off x="5319" y="2595"/>
                  <a:ext cx="1" cy="6"/>
                </a:xfrm>
                <a:custGeom>
                  <a:avLst/>
                  <a:gdLst>
                    <a:gd name="T0" fmla="*/ 0 w 1"/>
                    <a:gd name="T1" fmla="*/ 6 h 6"/>
                    <a:gd name="T2" fmla="*/ 0 w 1"/>
                    <a:gd name="T3" fmla="*/ 6 h 6"/>
                    <a:gd name="T4" fmla="*/ 0 w 1"/>
                    <a:gd name="T5" fmla="*/ 0 h 6"/>
                    <a:gd name="T6" fmla="*/ 0 60000 65536"/>
                    <a:gd name="T7" fmla="*/ 0 60000 65536"/>
                    <a:gd name="T8" fmla="*/ 0 60000 65536"/>
                    <a:gd name="T9" fmla="*/ 0 w 1"/>
                    <a:gd name="T10" fmla="*/ 0 h 6"/>
                    <a:gd name="T11" fmla="*/ 1 w 1"/>
                    <a:gd name="T12" fmla="*/ 6 h 6"/>
                  </a:gdLst>
                  <a:ahLst/>
                  <a:cxnLst>
                    <a:cxn ang="T6">
                      <a:pos x="T0" y="T1"/>
                    </a:cxn>
                    <a:cxn ang="T7">
                      <a:pos x="T2" y="T3"/>
                    </a:cxn>
                    <a:cxn ang="T8">
                      <a:pos x="T4" y="T5"/>
                    </a:cxn>
                  </a:cxnLst>
                  <a:rect l="T9" t="T10" r="T11" b="T12"/>
                  <a:pathLst>
                    <a:path w="1" h="6">
                      <a:moveTo>
                        <a:pt x="0" y="6"/>
                      </a:moveTo>
                      <a:lnTo>
                        <a:pt x="0" y="6"/>
                      </a:ln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9059" name="Freeform 584"/>
                <p:cNvSpPr>
                  <a:spLocks/>
                </p:cNvSpPr>
                <p:nvPr/>
              </p:nvSpPr>
              <p:spPr bwMode="auto">
                <a:xfrm>
                  <a:off x="5319" y="2595"/>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9060" name="Freeform 585"/>
                <p:cNvSpPr>
                  <a:spLocks/>
                </p:cNvSpPr>
                <p:nvPr/>
              </p:nvSpPr>
              <p:spPr bwMode="auto">
                <a:xfrm>
                  <a:off x="5319" y="2589"/>
                  <a:ext cx="1" cy="6"/>
                </a:xfrm>
                <a:custGeom>
                  <a:avLst/>
                  <a:gdLst>
                    <a:gd name="T0" fmla="*/ 0 w 1"/>
                    <a:gd name="T1" fmla="*/ 6 h 6"/>
                    <a:gd name="T2" fmla="*/ 0 w 1"/>
                    <a:gd name="T3" fmla="*/ 6 h 6"/>
                    <a:gd name="T4" fmla="*/ 0 w 1"/>
                    <a:gd name="T5" fmla="*/ 0 h 6"/>
                    <a:gd name="T6" fmla="*/ 0 60000 65536"/>
                    <a:gd name="T7" fmla="*/ 0 60000 65536"/>
                    <a:gd name="T8" fmla="*/ 0 60000 65536"/>
                    <a:gd name="T9" fmla="*/ 0 w 1"/>
                    <a:gd name="T10" fmla="*/ 0 h 6"/>
                    <a:gd name="T11" fmla="*/ 1 w 1"/>
                    <a:gd name="T12" fmla="*/ 6 h 6"/>
                  </a:gdLst>
                  <a:ahLst/>
                  <a:cxnLst>
                    <a:cxn ang="T6">
                      <a:pos x="T0" y="T1"/>
                    </a:cxn>
                    <a:cxn ang="T7">
                      <a:pos x="T2" y="T3"/>
                    </a:cxn>
                    <a:cxn ang="T8">
                      <a:pos x="T4" y="T5"/>
                    </a:cxn>
                  </a:cxnLst>
                  <a:rect l="T9" t="T10" r="T11" b="T12"/>
                  <a:pathLst>
                    <a:path w="1" h="6">
                      <a:moveTo>
                        <a:pt x="0" y="6"/>
                      </a:moveTo>
                      <a:lnTo>
                        <a:pt x="0" y="6"/>
                      </a:ln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9061" name="Freeform 586"/>
                <p:cNvSpPr>
                  <a:spLocks/>
                </p:cNvSpPr>
                <p:nvPr/>
              </p:nvSpPr>
              <p:spPr bwMode="auto">
                <a:xfrm>
                  <a:off x="5319" y="2582"/>
                  <a:ext cx="19" cy="7"/>
                </a:xfrm>
                <a:custGeom>
                  <a:avLst/>
                  <a:gdLst>
                    <a:gd name="T0" fmla="*/ 0 w 19"/>
                    <a:gd name="T1" fmla="*/ 7 h 7"/>
                    <a:gd name="T2" fmla="*/ 19 w 19"/>
                    <a:gd name="T3" fmla="*/ 7 h 7"/>
                    <a:gd name="T4" fmla="*/ 19 w 19"/>
                    <a:gd name="T5" fmla="*/ 0 h 7"/>
                    <a:gd name="T6" fmla="*/ 0 60000 65536"/>
                    <a:gd name="T7" fmla="*/ 0 60000 65536"/>
                    <a:gd name="T8" fmla="*/ 0 60000 65536"/>
                    <a:gd name="T9" fmla="*/ 0 w 19"/>
                    <a:gd name="T10" fmla="*/ 0 h 7"/>
                    <a:gd name="T11" fmla="*/ 19 w 19"/>
                    <a:gd name="T12" fmla="*/ 7 h 7"/>
                  </a:gdLst>
                  <a:ahLst/>
                  <a:cxnLst>
                    <a:cxn ang="T6">
                      <a:pos x="T0" y="T1"/>
                    </a:cxn>
                    <a:cxn ang="T7">
                      <a:pos x="T2" y="T3"/>
                    </a:cxn>
                    <a:cxn ang="T8">
                      <a:pos x="T4" y="T5"/>
                    </a:cxn>
                  </a:cxnLst>
                  <a:rect l="T9" t="T10" r="T11" b="T12"/>
                  <a:pathLst>
                    <a:path w="19" h="7">
                      <a:moveTo>
                        <a:pt x="0" y="7"/>
                      </a:moveTo>
                      <a:lnTo>
                        <a:pt x="19" y="7"/>
                      </a:lnTo>
                      <a:lnTo>
                        <a:pt x="19"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9062" name="Freeform 587"/>
                <p:cNvSpPr>
                  <a:spLocks/>
                </p:cNvSpPr>
                <p:nvPr/>
              </p:nvSpPr>
              <p:spPr bwMode="auto">
                <a:xfrm>
                  <a:off x="5338" y="2582"/>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9063" name="Freeform 588"/>
                <p:cNvSpPr>
                  <a:spLocks/>
                </p:cNvSpPr>
                <p:nvPr/>
              </p:nvSpPr>
              <p:spPr bwMode="auto">
                <a:xfrm>
                  <a:off x="5338" y="2576"/>
                  <a:ext cx="1" cy="6"/>
                </a:xfrm>
                <a:custGeom>
                  <a:avLst/>
                  <a:gdLst>
                    <a:gd name="T0" fmla="*/ 0 w 1"/>
                    <a:gd name="T1" fmla="*/ 6 h 6"/>
                    <a:gd name="T2" fmla="*/ 0 w 1"/>
                    <a:gd name="T3" fmla="*/ 6 h 6"/>
                    <a:gd name="T4" fmla="*/ 0 w 1"/>
                    <a:gd name="T5" fmla="*/ 0 h 6"/>
                    <a:gd name="T6" fmla="*/ 0 60000 65536"/>
                    <a:gd name="T7" fmla="*/ 0 60000 65536"/>
                    <a:gd name="T8" fmla="*/ 0 60000 65536"/>
                    <a:gd name="T9" fmla="*/ 0 w 1"/>
                    <a:gd name="T10" fmla="*/ 0 h 6"/>
                    <a:gd name="T11" fmla="*/ 1 w 1"/>
                    <a:gd name="T12" fmla="*/ 6 h 6"/>
                  </a:gdLst>
                  <a:ahLst/>
                  <a:cxnLst>
                    <a:cxn ang="T6">
                      <a:pos x="T0" y="T1"/>
                    </a:cxn>
                    <a:cxn ang="T7">
                      <a:pos x="T2" y="T3"/>
                    </a:cxn>
                    <a:cxn ang="T8">
                      <a:pos x="T4" y="T5"/>
                    </a:cxn>
                  </a:cxnLst>
                  <a:rect l="T9" t="T10" r="T11" b="T12"/>
                  <a:pathLst>
                    <a:path w="1" h="6">
                      <a:moveTo>
                        <a:pt x="0" y="6"/>
                      </a:moveTo>
                      <a:lnTo>
                        <a:pt x="0" y="6"/>
                      </a:ln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9064" name="Freeform 589"/>
                <p:cNvSpPr>
                  <a:spLocks/>
                </p:cNvSpPr>
                <p:nvPr/>
              </p:nvSpPr>
              <p:spPr bwMode="auto">
                <a:xfrm>
                  <a:off x="5338" y="2576"/>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9065" name="Freeform 590"/>
                <p:cNvSpPr>
                  <a:spLocks/>
                </p:cNvSpPr>
                <p:nvPr/>
              </p:nvSpPr>
              <p:spPr bwMode="auto">
                <a:xfrm>
                  <a:off x="5338" y="2570"/>
                  <a:ext cx="1" cy="6"/>
                </a:xfrm>
                <a:custGeom>
                  <a:avLst/>
                  <a:gdLst>
                    <a:gd name="T0" fmla="*/ 0 w 1"/>
                    <a:gd name="T1" fmla="*/ 6 h 6"/>
                    <a:gd name="T2" fmla="*/ 0 w 1"/>
                    <a:gd name="T3" fmla="*/ 6 h 6"/>
                    <a:gd name="T4" fmla="*/ 0 w 1"/>
                    <a:gd name="T5" fmla="*/ 0 h 6"/>
                    <a:gd name="T6" fmla="*/ 0 60000 65536"/>
                    <a:gd name="T7" fmla="*/ 0 60000 65536"/>
                    <a:gd name="T8" fmla="*/ 0 60000 65536"/>
                    <a:gd name="T9" fmla="*/ 0 w 1"/>
                    <a:gd name="T10" fmla="*/ 0 h 6"/>
                    <a:gd name="T11" fmla="*/ 1 w 1"/>
                    <a:gd name="T12" fmla="*/ 6 h 6"/>
                  </a:gdLst>
                  <a:ahLst/>
                  <a:cxnLst>
                    <a:cxn ang="T6">
                      <a:pos x="T0" y="T1"/>
                    </a:cxn>
                    <a:cxn ang="T7">
                      <a:pos x="T2" y="T3"/>
                    </a:cxn>
                    <a:cxn ang="T8">
                      <a:pos x="T4" y="T5"/>
                    </a:cxn>
                  </a:cxnLst>
                  <a:rect l="T9" t="T10" r="T11" b="T12"/>
                  <a:pathLst>
                    <a:path w="1" h="6">
                      <a:moveTo>
                        <a:pt x="0" y="6"/>
                      </a:moveTo>
                      <a:lnTo>
                        <a:pt x="0" y="6"/>
                      </a:ln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9066" name="Freeform 591"/>
                <p:cNvSpPr>
                  <a:spLocks/>
                </p:cNvSpPr>
                <p:nvPr/>
              </p:nvSpPr>
              <p:spPr bwMode="auto">
                <a:xfrm>
                  <a:off x="5338" y="2564"/>
                  <a:ext cx="1" cy="6"/>
                </a:xfrm>
                <a:custGeom>
                  <a:avLst/>
                  <a:gdLst>
                    <a:gd name="T0" fmla="*/ 0 w 1"/>
                    <a:gd name="T1" fmla="*/ 6 h 6"/>
                    <a:gd name="T2" fmla="*/ 0 w 1"/>
                    <a:gd name="T3" fmla="*/ 6 h 6"/>
                    <a:gd name="T4" fmla="*/ 0 w 1"/>
                    <a:gd name="T5" fmla="*/ 0 h 6"/>
                    <a:gd name="T6" fmla="*/ 0 60000 65536"/>
                    <a:gd name="T7" fmla="*/ 0 60000 65536"/>
                    <a:gd name="T8" fmla="*/ 0 60000 65536"/>
                    <a:gd name="T9" fmla="*/ 0 w 1"/>
                    <a:gd name="T10" fmla="*/ 0 h 6"/>
                    <a:gd name="T11" fmla="*/ 1 w 1"/>
                    <a:gd name="T12" fmla="*/ 6 h 6"/>
                  </a:gdLst>
                  <a:ahLst/>
                  <a:cxnLst>
                    <a:cxn ang="T6">
                      <a:pos x="T0" y="T1"/>
                    </a:cxn>
                    <a:cxn ang="T7">
                      <a:pos x="T2" y="T3"/>
                    </a:cxn>
                    <a:cxn ang="T8">
                      <a:pos x="T4" y="T5"/>
                    </a:cxn>
                  </a:cxnLst>
                  <a:rect l="T9" t="T10" r="T11" b="T12"/>
                  <a:pathLst>
                    <a:path w="1" h="6">
                      <a:moveTo>
                        <a:pt x="0" y="6"/>
                      </a:moveTo>
                      <a:lnTo>
                        <a:pt x="0" y="6"/>
                      </a:ln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9067" name="Freeform 592"/>
                <p:cNvSpPr>
                  <a:spLocks/>
                </p:cNvSpPr>
                <p:nvPr/>
              </p:nvSpPr>
              <p:spPr bwMode="auto">
                <a:xfrm>
                  <a:off x="5338" y="2564"/>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9068" name="Freeform 593"/>
                <p:cNvSpPr>
                  <a:spLocks/>
                </p:cNvSpPr>
                <p:nvPr/>
              </p:nvSpPr>
              <p:spPr bwMode="auto">
                <a:xfrm>
                  <a:off x="5338" y="2557"/>
                  <a:ext cx="6" cy="7"/>
                </a:xfrm>
                <a:custGeom>
                  <a:avLst/>
                  <a:gdLst>
                    <a:gd name="T0" fmla="*/ 0 w 6"/>
                    <a:gd name="T1" fmla="*/ 7 h 7"/>
                    <a:gd name="T2" fmla="*/ 6 w 6"/>
                    <a:gd name="T3" fmla="*/ 7 h 7"/>
                    <a:gd name="T4" fmla="*/ 6 w 6"/>
                    <a:gd name="T5" fmla="*/ 0 h 7"/>
                    <a:gd name="T6" fmla="*/ 0 60000 65536"/>
                    <a:gd name="T7" fmla="*/ 0 60000 65536"/>
                    <a:gd name="T8" fmla="*/ 0 60000 65536"/>
                    <a:gd name="T9" fmla="*/ 0 w 6"/>
                    <a:gd name="T10" fmla="*/ 0 h 7"/>
                    <a:gd name="T11" fmla="*/ 6 w 6"/>
                    <a:gd name="T12" fmla="*/ 7 h 7"/>
                  </a:gdLst>
                  <a:ahLst/>
                  <a:cxnLst>
                    <a:cxn ang="T6">
                      <a:pos x="T0" y="T1"/>
                    </a:cxn>
                    <a:cxn ang="T7">
                      <a:pos x="T2" y="T3"/>
                    </a:cxn>
                    <a:cxn ang="T8">
                      <a:pos x="T4" y="T5"/>
                    </a:cxn>
                  </a:cxnLst>
                  <a:rect l="T9" t="T10" r="T11" b="T12"/>
                  <a:pathLst>
                    <a:path w="6" h="7">
                      <a:moveTo>
                        <a:pt x="0" y="7"/>
                      </a:moveTo>
                      <a:lnTo>
                        <a:pt x="6" y="7"/>
                      </a:lnTo>
                      <a:lnTo>
                        <a:pt x="6"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9069" name="Freeform 594"/>
                <p:cNvSpPr>
                  <a:spLocks/>
                </p:cNvSpPr>
                <p:nvPr/>
              </p:nvSpPr>
              <p:spPr bwMode="auto">
                <a:xfrm>
                  <a:off x="5344" y="2557"/>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9070" name="Freeform 595"/>
                <p:cNvSpPr>
                  <a:spLocks/>
                </p:cNvSpPr>
                <p:nvPr/>
              </p:nvSpPr>
              <p:spPr bwMode="auto">
                <a:xfrm>
                  <a:off x="5344" y="2551"/>
                  <a:ext cx="1" cy="6"/>
                </a:xfrm>
                <a:custGeom>
                  <a:avLst/>
                  <a:gdLst>
                    <a:gd name="T0" fmla="*/ 0 w 1"/>
                    <a:gd name="T1" fmla="*/ 6 h 6"/>
                    <a:gd name="T2" fmla="*/ 0 w 1"/>
                    <a:gd name="T3" fmla="*/ 6 h 6"/>
                    <a:gd name="T4" fmla="*/ 0 w 1"/>
                    <a:gd name="T5" fmla="*/ 0 h 6"/>
                    <a:gd name="T6" fmla="*/ 0 60000 65536"/>
                    <a:gd name="T7" fmla="*/ 0 60000 65536"/>
                    <a:gd name="T8" fmla="*/ 0 60000 65536"/>
                    <a:gd name="T9" fmla="*/ 0 w 1"/>
                    <a:gd name="T10" fmla="*/ 0 h 6"/>
                    <a:gd name="T11" fmla="*/ 1 w 1"/>
                    <a:gd name="T12" fmla="*/ 6 h 6"/>
                  </a:gdLst>
                  <a:ahLst/>
                  <a:cxnLst>
                    <a:cxn ang="T6">
                      <a:pos x="T0" y="T1"/>
                    </a:cxn>
                    <a:cxn ang="T7">
                      <a:pos x="T2" y="T3"/>
                    </a:cxn>
                    <a:cxn ang="T8">
                      <a:pos x="T4" y="T5"/>
                    </a:cxn>
                  </a:cxnLst>
                  <a:rect l="T9" t="T10" r="T11" b="T12"/>
                  <a:pathLst>
                    <a:path w="1" h="6">
                      <a:moveTo>
                        <a:pt x="0" y="6"/>
                      </a:moveTo>
                      <a:lnTo>
                        <a:pt x="0" y="6"/>
                      </a:ln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9071" name="Freeform 596"/>
                <p:cNvSpPr>
                  <a:spLocks/>
                </p:cNvSpPr>
                <p:nvPr/>
              </p:nvSpPr>
              <p:spPr bwMode="auto">
                <a:xfrm>
                  <a:off x="5344" y="2545"/>
                  <a:ext cx="1" cy="6"/>
                </a:xfrm>
                <a:custGeom>
                  <a:avLst/>
                  <a:gdLst>
                    <a:gd name="T0" fmla="*/ 0 w 1"/>
                    <a:gd name="T1" fmla="*/ 6 h 6"/>
                    <a:gd name="T2" fmla="*/ 0 w 1"/>
                    <a:gd name="T3" fmla="*/ 6 h 6"/>
                    <a:gd name="T4" fmla="*/ 0 w 1"/>
                    <a:gd name="T5" fmla="*/ 0 h 6"/>
                    <a:gd name="T6" fmla="*/ 0 60000 65536"/>
                    <a:gd name="T7" fmla="*/ 0 60000 65536"/>
                    <a:gd name="T8" fmla="*/ 0 60000 65536"/>
                    <a:gd name="T9" fmla="*/ 0 w 1"/>
                    <a:gd name="T10" fmla="*/ 0 h 6"/>
                    <a:gd name="T11" fmla="*/ 1 w 1"/>
                    <a:gd name="T12" fmla="*/ 6 h 6"/>
                  </a:gdLst>
                  <a:ahLst/>
                  <a:cxnLst>
                    <a:cxn ang="T6">
                      <a:pos x="T0" y="T1"/>
                    </a:cxn>
                    <a:cxn ang="T7">
                      <a:pos x="T2" y="T3"/>
                    </a:cxn>
                    <a:cxn ang="T8">
                      <a:pos x="T4" y="T5"/>
                    </a:cxn>
                  </a:cxnLst>
                  <a:rect l="T9" t="T10" r="T11" b="T12"/>
                  <a:pathLst>
                    <a:path w="1" h="6">
                      <a:moveTo>
                        <a:pt x="0" y="6"/>
                      </a:moveTo>
                      <a:lnTo>
                        <a:pt x="0" y="6"/>
                      </a:ln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9072" name="Freeform 597"/>
                <p:cNvSpPr>
                  <a:spLocks/>
                </p:cNvSpPr>
                <p:nvPr/>
              </p:nvSpPr>
              <p:spPr bwMode="auto">
                <a:xfrm>
                  <a:off x="5344" y="2545"/>
                  <a:ext cx="19" cy="1"/>
                </a:xfrm>
                <a:custGeom>
                  <a:avLst/>
                  <a:gdLst>
                    <a:gd name="T0" fmla="*/ 0 w 19"/>
                    <a:gd name="T1" fmla="*/ 0 h 1"/>
                    <a:gd name="T2" fmla="*/ 19 w 19"/>
                    <a:gd name="T3" fmla="*/ 0 h 1"/>
                    <a:gd name="T4" fmla="*/ 19 w 19"/>
                    <a:gd name="T5" fmla="*/ 0 h 1"/>
                    <a:gd name="T6" fmla="*/ 0 60000 65536"/>
                    <a:gd name="T7" fmla="*/ 0 60000 65536"/>
                    <a:gd name="T8" fmla="*/ 0 60000 65536"/>
                    <a:gd name="T9" fmla="*/ 0 w 19"/>
                    <a:gd name="T10" fmla="*/ 0 h 1"/>
                    <a:gd name="T11" fmla="*/ 19 w 19"/>
                    <a:gd name="T12" fmla="*/ 1 h 1"/>
                  </a:gdLst>
                  <a:ahLst/>
                  <a:cxnLst>
                    <a:cxn ang="T6">
                      <a:pos x="T0" y="T1"/>
                    </a:cxn>
                    <a:cxn ang="T7">
                      <a:pos x="T2" y="T3"/>
                    </a:cxn>
                    <a:cxn ang="T8">
                      <a:pos x="T4" y="T5"/>
                    </a:cxn>
                  </a:cxnLst>
                  <a:rect l="T9" t="T10" r="T11" b="T12"/>
                  <a:pathLst>
                    <a:path w="19" h="1">
                      <a:moveTo>
                        <a:pt x="0" y="0"/>
                      </a:moveTo>
                      <a:lnTo>
                        <a:pt x="19"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9073" name="Freeform 598"/>
                <p:cNvSpPr>
                  <a:spLocks/>
                </p:cNvSpPr>
                <p:nvPr/>
              </p:nvSpPr>
              <p:spPr bwMode="auto">
                <a:xfrm>
                  <a:off x="5363" y="2539"/>
                  <a:ext cx="1" cy="6"/>
                </a:xfrm>
                <a:custGeom>
                  <a:avLst/>
                  <a:gdLst>
                    <a:gd name="T0" fmla="*/ 0 w 1"/>
                    <a:gd name="T1" fmla="*/ 6 h 6"/>
                    <a:gd name="T2" fmla="*/ 0 w 1"/>
                    <a:gd name="T3" fmla="*/ 6 h 6"/>
                    <a:gd name="T4" fmla="*/ 0 w 1"/>
                    <a:gd name="T5" fmla="*/ 0 h 6"/>
                    <a:gd name="T6" fmla="*/ 0 60000 65536"/>
                    <a:gd name="T7" fmla="*/ 0 60000 65536"/>
                    <a:gd name="T8" fmla="*/ 0 60000 65536"/>
                    <a:gd name="T9" fmla="*/ 0 w 1"/>
                    <a:gd name="T10" fmla="*/ 0 h 6"/>
                    <a:gd name="T11" fmla="*/ 1 w 1"/>
                    <a:gd name="T12" fmla="*/ 6 h 6"/>
                  </a:gdLst>
                  <a:ahLst/>
                  <a:cxnLst>
                    <a:cxn ang="T6">
                      <a:pos x="T0" y="T1"/>
                    </a:cxn>
                    <a:cxn ang="T7">
                      <a:pos x="T2" y="T3"/>
                    </a:cxn>
                    <a:cxn ang="T8">
                      <a:pos x="T4" y="T5"/>
                    </a:cxn>
                  </a:cxnLst>
                  <a:rect l="T9" t="T10" r="T11" b="T12"/>
                  <a:pathLst>
                    <a:path w="1" h="6">
                      <a:moveTo>
                        <a:pt x="0" y="6"/>
                      </a:moveTo>
                      <a:lnTo>
                        <a:pt x="0" y="6"/>
                      </a:ln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9074" name="Freeform 599"/>
                <p:cNvSpPr>
                  <a:spLocks/>
                </p:cNvSpPr>
                <p:nvPr/>
              </p:nvSpPr>
              <p:spPr bwMode="auto">
                <a:xfrm>
                  <a:off x="5363" y="2539"/>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9075" name="Freeform 600"/>
                <p:cNvSpPr>
                  <a:spLocks/>
                </p:cNvSpPr>
                <p:nvPr/>
              </p:nvSpPr>
              <p:spPr bwMode="auto">
                <a:xfrm>
                  <a:off x="5363" y="2532"/>
                  <a:ext cx="1" cy="7"/>
                </a:xfrm>
                <a:custGeom>
                  <a:avLst/>
                  <a:gdLst>
                    <a:gd name="T0" fmla="*/ 0 w 1"/>
                    <a:gd name="T1" fmla="*/ 7 h 7"/>
                    <a:gd name="T2" fmla="*/ 0 w 1"/>
                    <a:gd name="T3" fmla="*/ 7 h 7"/>
                    <a:gd name="T4" fmla="*/ 0 w 1"/>
                    <a:gd name="T5" fmla="*/ 0 h 7"/>
                    <a:gd name="T6" fmla="*/ 0 60000 65536"/>
                    <a:gd name="T7" fmla="*/ 0 60000 65536"/>
                    <a:gd name="T8" fmla="*/ 0 60000 65536"/>
                    <a:gd name="T9" fmla="*/ 0 w 1"/>
                    <a:gd name="T10" fmla="*/ 0 h 7"/>
                    <a:gd name="T11" fmla="*/ 1 w 1"/>
                    <a:gd name="T12" fmla="*/ 7 h 7"/>
                  </a:gdLst>
                  <a:ahLst/>
                  <a:cxnLst>
                    <a:cxn ang="T6">
                      <a:pos x="T0" y="T1"/>
                    </a:cxn>
                    <a:cxn ang="T7">
                      <a:pos x="T2" y="T3"/>
                    </a:cxn>
                    <a:cxn ang="T8">
                      <a:pos x="T4" y="T5"/>
                    </a:cxn>
                  </a:cxnLst>
                  <a:rect l="T9" t="T10" r="T11" b="T12"/>
                  <a:pathLst>
                    <a:path w="1" h="7">
                      <a:moveTo>
                        <a:pt x="0" y="7"/>
                      </a:moveTo>
                      <a:lnTo>
                        <a:pt x="0" y="7"/>
                      </a:ln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9076" name="Freeform 601"/>
                <p:cNvSpPr>
                  <a:spLocks/>
                </p:cNvSpPr>
                <p:nvPr/>
              </p:nvSpPr>
              <p:spPr bwMode="auto">
                <a:xfrm>
                  <a:off x="5363" y="2526"/>
                  <a:ext cx="1" cy="6"/>
                </a:xfrm>
                <a:custGeom>
                  <a:avLst/>
                  <a:gdLst>
                    <a:gd name="T0" fmla="*/ 0 w 1"/>
                    <a:gd name="T1" fmla="*/ 6 h 6"/>
                    <a:gd name="T2" fmla="*/ 0 w 1"/>
                    <a:gd name="T3" fmla="*/ 6 h 6"/>
                    <a:gd name="T4" fmla="*/ 0 w 1"/>
                    <a:gd name="T5" fmla="*/ 0 h 6"/>
                    <a:gd name="T6" fmla="*/ 0 60000 65536"/>
                    <a:gd name="T7" fmla="*/ 0 60000 65536"/>
                    <a:gd name="T8" fmla="*/ 0 60000 65536"/>
                    <a:gd name="T9" fmla="*/ 0 w 1"/>
                    <a:gd name="T10" fmla="*/ 0 h 6"/>
                    <a:gd name="T11" fmla="*/ 1 w 1"/>
                    <a:gd name="T12" fmla="*/ 6 h 6"/>
                  </a:gdLst>
                  <a:ahLst/>
                  <a:cxnLst>
                    <a:cxn ang="T6">
                      <a:pos x="T0" y="T1"/>
                    </a:cxn>
                    <a:cxn ang="T7">
                      <a:pos x="T2" y="T3"/>
                    </a:cxn>
                    <a:cxn ang="T8">
                      <a:pos x="T4" y="T5"/>
                    </a:cxn>
                  </a:cxnLst>
                  <a:rect l="T9" t="T10" r="T11" b="T12"/>
                  <a:pathLst>
                    <a:path w="1" h="6">
                      <a:moveTo>
                        <a:pt x="0" y="6"/>
                      </a:moveTo>
                      <a:lnTo>
                        <a:pt x="0" y="6"/>
                      </a:ln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9077" name="Freeform 602"/>
                <p:cNvSpPr>
                  <a:spLocks/>
                </p:cNvSpPr>
                <p:nvPr/>
              </p:nvSpPr>
              <p:spPr bwMode="auto">
                <a:xfrm>
                  <a:off x="5363" y="2526"/>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9078" name="Freeform 603"/>
                <p:cNvSpPr>
                  <a:spLocks/>
                </p:cNvSpPr>
                <p:nvPr/>
              </p:nvSpPr>
              <p:spPr bwMode="auto">
                <a:xfrm>
                  <a:off x="5363" y="2520"/>
                  <a:ext cx="1" cy="6"/>
                </a:xfrm>
                <a:custGeom>
                  <a:avLst/>
                  <a:gdLst>
                    <a:gd name="T0" fmla="*/ 0 w 1"/>
                    <a:gd name="T1" fmla="*/ 6 h 6"/>
                    <a:gd name="T2" fmla="*/ 0 w 1"/>
                    <a:gd name="T3" fmla="*/ 6 h 6"/>
                    <a:gd name="T4" fmla="*/ 0 w 1"/>
                    <a:gd name="T5" fmla="*/ 0 h 6"/>
                    <a:gd name="T6" fmla="*/ 0 60000 65536"/>
                    <a:gd name="T7" fmla="*/ 0 60000 65536"/>
                    <a:gd name="T8" fmla="*/ 0 60000 65536"/>
                    <a:gd name="T9" fmla="*/ 0 w 1"/>
                    <a:gd name="T10" fmla="*/ 0 h 6"/>
                    <a:gd name="T11" fmla="*/ 1 w 1"/>
                    <a:gd name="T12" fmla="*/ 6 h 6"/>
                  </a:gdLst>
                  <a:ahLst/>
                  <a:cxnLst>
                    <a:cxn ang="T6">
                      <a:pos x="T0" y="T1"/>
                    </a:cxn>
                    <a:cxn ang="T7">
                      <a:pos x="T2" y="T3"/>
                    </a:cxn>
                    <a:cxn ang="T8">
                      <a:pos x="T4" y="T5"/>
                    </a:cxn>
                  </a:cxnLst>
                  <a:rect l="T9" t="T10" r="T11" b="T12"/>
                  <a:pathLst>
                    <a:path w="1" h="6">
                      <a:moveTo>
                        <a:pt x="0" y="6"/>
                      </a:moveTo>
                      <a:lnTo>
                        <a:pt x="0" y="6"/>
                      </a:ln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9079" name="Freeform 604"/>
                <p:cNvSpPr>
                  <a:spLocks/>
                </p:cNvSpPr>
                <p:nvPr/>
              </p:nvSpPr>
              <p:spPr bwMode="auto">
                <a:xfrm>
                  <a:off x="5363" y="2520"/>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9080" name="Freeform 605"/>
                <p:cNvSpPr>
                  <a:spLocks/>
                </p:cNvSpPr>
                <p:nvPr/>
              </p:nvSpPr>
              <p:spPr bwMode="auto">
                <a:xfrm>
                  <a:off x="5363" y="2514"/>
                  <a:ext cx="1" cy="6"/>
                </a:xfrm>
                <a:custGeom>
                  <a:avLst/>
                  <a:gdLst>
                    <a:gd name="T0" fmla="*/ 0 w 1"/>
                    <a:gd name="T1" fmla="*/ 6 h 6"/>
                    <a:gd name="T2" fmla="*/ 0 w 1"/>
                    <a:gd name="T3" fmla="*/ 6 h 6"/>
                    <a:gd name="T4" fmla="*/ 0 w 1"/>
                    <a:gd name="T5" fmla="*/ 0 h 6"/>
                    <a:gd name="T6" fmla="*/ 0 60000 65536"/>
                    <a:gd name="T7" fmla="*/ 0 60000 65536"/>
                    <a:gd name="T8" fmla="*/ 0 60000 65536"/>
                    <a:gd name="T9" fmla="*/ 0 w 1"/>
                    <a:gd name="T10" fmla="*/ 0 h 6"/>
                    <a:gd name="T11" fmla="*/ 1 w 1"/>
                    <a:gd name="T12" fmla="*/ 6 h 6"/>
                  </a:gdLst>
                  <a:ahLst/>
                  <a:cxnLst>
                    <a:cxn ang="T6">
                      <a:pos x="T0" y="T1"/>
                    </a:cxn>
                    <a:cxn ang="T7">
                      <a:pos x="T2" y="T3"/>
                    </a:cxn>
                    <a:cxn ang="T8">
                      <a:pos x="T4" y="T5"/>
                    </a:cxn>
                  </a:cxnLst>
                  <a:rect l="T9" t="T10" r="T11" b="T12"/>
                  <a:pathLst>
                    <a:path w="1" h="6">
                      <a:moveTo>
                        <a:pt x="0" y="6"/>
                      </a:moveTo>
                      <a:lnTo>
                        <a:pt x="0" y="6"/>
                      </a:ln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9081" name="Freeform 606"/>
                <p:cNvSpPr>
                  <a:spLocks/>
                </p:cNvSpPr>
                <p:nvPr/>
              </p:nvSpPr>
              <p:spPr bwMode="auto">
                <a:xfrm>
                  <a:off x="5363" y="2507"/>
                  <a:ext cx="6" cy="7"/>
                </a:xfrm>
                <a:custGeom>
                  <a:avLst/>
                  <a:gdLst>
                    <a:gd name="T0" fmla="*/ 0 w 6"/>
                    <a:gd name="T1" fmla="*/ 7 h 7"/>
                    <a:gd name="T2" fmla="*/ 6 w 6"/>
                    <a:gd name="T3" fmla="*/ 7 h 7"/>
                    <a:gd name="T4" fmla="*/ 6 w 6"/>
                    <a:gd name="T5" fmla="*/ 0 h 7"/>
                    <a:gd name="T6" fmla="*/ 0 60000 65536"/>
                    <a:gd name="T7" fmla="*/ 0 60000 65536"/>
                    <a:gd name="T8" fmla="*/ 0 60000 65536"/>
                    <a:gd name="T9" fmla="*/ 0 w 6"/>
                    <a:gd name="T10" fmla="*/ 0 h 7"/>
                    <a:gd name="T11" fmla="*/ 6 w 6"/>
                    <a:gd name="T12" fmla="*/ 7 h 7"/>
                  </a:gdLst>
                  <a:ahLst/>
                  <a:cxnLst>
                    <a:cxn ang="T6">
                      <a:pos x="T0" y="T1"/>
                    </a:cxn>
                    <a:cxn ang="T7">
                      <a:pos x="T2" y="T3"/>
                    </a:cxn>
                    <a:cxn ang="T8">
                      <a:pos x="T4" y="T5"/>
                    </a:cxn>
                  </a:cxnLst>
                  <a:rect l="T9" t="T10" r="T11" b="T12"/>
                  <a:pathLst>
                    <a:path w="6" h="7">
                      <a:moveTo>
                        <a:pt x="0" y="7"/>
                      </a:moveTo>
                      <a:lnTo>
                        <a:pt x="6" y="7"/>
                      </a:lnTo>
                      <a:lnTo>
                        <a:pt x="6"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9082" name="Freeform 607"/>
                <p:cNvSpPr>
                  <a:spLocks/>
                </p:cNvSpPr>
                <p:nvPr/>
              </p:nvSpPr>
              <p:spPr bwMode="auto">
                <a:xfrm>
                  <a:off x="5369" y="2507"/>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188450" name="Group 809"/>
              <p:cNvGrpSpPr>
                <a:grpSpLocks/>
              </p:cNvGrpSpPr>
              <p:nvPr/>
            </p:nvGrpSpPr>
            <p:grpSpPr bwMode="auto">
              <a:xfrm>
                <a:off x="8525973" y="2782917"/>
                <a:ext cx="873400" cy="1196989"/>
                <a:chOff x="5369" y="1753"/>
                <a:chExt cx="550" cy="754"/>
              </a:xfrm>
            </p:grpSpPr>
            <p:sp>
              <p:nvSpPr>
                <p:cNvPr id="188683" name="Freeform 609"/>
                <p:cNvSpPr>
                  <a:spLocks/>
                </p:cNvSpPr>
                <p:nvPr/>
              </p:nvSpPr>
              <p:spPr bwMode="auto">
                <a:xfrm>
                  <a:off x="5369" y="2501"/>
                  <a:ext cx="1" cy="6"/>
                </a:xfrm>
                <a:custGeom>
                  <a:avLst/>
                  <a:gdLst>
                    <a:gd name="T0" fmla="*/ 0 w 1"/>
                    <a:gd name="T1" fmla="*/ 6 h 6"/>
                    <a:gd name="T2" fmla="*/ 0 w 1"/>
                    <a:gd name="T3" fmla="*/ 6 h 6"/>
                    <a:gd name="T4" fmla="*/ 0 w 1"/>
                    <a:gd name="T5" fmla="*/ 0 h 6"/>
                    <a:gd name="T6" fmla="*/ 0 60000 65536"/>
                    <a:gd name="T7" fmla="*/ 0 60000 65536"/>
                    <a:gd name="T8" fmla="*/ 0 60000 65536"/>
                    <a:gd name="T9" fmla="*/ 0 w 1"/>
                    <a:gd name="T10" fmla="*/ 0 h 6"/>
                    <a:gd name="T11" fmla="*/ 1 w 1"/>
                    <a:gd name="T12" fmla="*/ 6 h 6"/>
                  </a:gdLst>
                  <a:ahLst/>
                  <a:cxnLst>
                    <a:cxn ang="T6">
                      <a:pos x="T0" y="T1"/>
                    </a:cxn>
                    <a:cxn ang="T7">
                      <a:pos x="T2" y="T3"/>
                    </a:cxn>
                    <a:cxn ang="T8">
                      <a:pos x="T4" y="T5"/>
                    </a:cxn>
                  </a:cxnLst>
                  <a:rect l="T9" t="T10" r="T11" b="T12"/>
                  <a:pathLst>
                    <a:path w="1" h="6">
                      <a:moveTo>
                        <a:pt x="0" y="6"/>
                      </a:moveTo>
                      <a:lnTo>
                        <a:pt x="0" y="6"/>
                      </a:ln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684" name="Freeform 610"/>
                <p:cNvSpPr>
                  <a:spLocks/>
                </p:cNvSpPr>
                <p:nvPr/>
              </p:nvSpPr>
              <p:spPr bwMode="auto">
                <a:xfrm>
                  <a:off x="5369" y="2501"/>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685" name="Freeform 611"/>
                <p:cNvSpPr>
                  <a:spLocks/>
                </p:cNvSpPr>
                <p:nvPr/>
              </p:nvSpPr>
              <p:spPr bwMode="auto">
                <a:xfrm>
                  <a:off x="5369" y="2495"/>
                  <a:ext cx="6" cy="6"/>
                </a:xfrm>
                <a:custGeom>
                  <a:avLst/>
                  <a:gdLst>
                    <a:gd name="T0" fmla="*/ 0 w 6"/>
                    <a:gd name="T1" fmla="*/ 6 h 6"/>
                    <a:gd name="T2" fmla="*/ 6 w 6"/>
                    <a:gd name="T3" fmla="*/ 6 h 6"/>
                    <a:gd name="T4" fmla="*/ 6 w 6"/>
                    <a:gd name="T5" fmla="*/ 0 h 6"/>
                    <a:gd name="T6" fmla="*/ 0 60000 65536"/>
                    <a:gd name="T7" fmla="*/ 0 60000 65536"/>
                    <a:gd name="T8" fmla="*/ 0 60000 65536"/>
                    <a:gd name="T9" fmla="*/ 0 w 6"/>
                    <a:gd name="T10" fmla="*/ 0 h 6"/>
                    <a:gd name="T11" fmla="*/ 6 w 6"/>
                    <a:gd name="T12" fmla="*/ 6 h 6"/>
                  </a:gdLst>
                  <a:ahLst/>
                  <a:cxnLst>
                    <a:cxn ang="T6">
                      <a:pos x="T0" y="T1"/>
                    </a:cxn>
                    <a:cxn ang="T7">
                      <a:pos x="T2" y="T3"/>
                    </a:cxn>
                    <a:cxn ang="T8">
                      <a:pos x="T4" y="T5"/>
                    </a:cxn>
                  </a:cxnLst>
                  <a:rect l="T9" t="T10" r="T11" b="T12"/>
                  <a:pathLst>
                    <a:path w="6" h="6">
                      <a:moveTo>
                        <a:pt x="0" y="6"/>
                      </a:moveTo>
                      <a:lnTo>
                        <a:pt x="6" y="6"/>
                      </a:lnTo>
                      <a:lnTo>
                        <a:pt x="6"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686" name="Freeform 612"/>
                <p:cNvSpPr>
                  <a:spLocks/>
                </p:cNvSpPr>
                <p:nvPr/>
              </p:nvSpPr>
              <p:spPr bwMode="auto">
                <a:xfrm>
                  <a:off x="5375" y="2489"/>
                  <a:ext cx="1" cy="6"/>
                </a:xfrm>
                <a:custGeom>
                  <a:avLst/>
                  <a:gdLst>
                    <a:gd name="T0" fmla="*/ 0 w 1"/>
                    <a:gd name="T1" fmla="*/ 6 h 6"/>
                    <a:gd name="T2" fmla="*/ 0 w 1"/>
                    <a:gd name="T3" fmla="*/ 6 h 6"/>
                    <a:gd name="T4" fmla="*/ 0 w 1"/>
                    <a:gd name="T5" fmla="*/ 0 h 6"/>
                    <a:gd name="T6" fmla="*/ 0 60000 65536"/>
                    <a:gd name="T7" fmla="*/ 0 60000 65536"/>
                    <a:gd name="T8" fmla="*/ 0 60000 65536"/>
                    <a:gd name="T9" fmla="*/ 0 w 1"/>
                    <a:gd name="T10" fmla="*/ 0 h 6"/>
                    <a:gd name="T11" fmla="*/ 1 w 1"/>
                    <a:gd name="T12" fmla="*/ 6 h 6"/>
                  </a:gdLst>
                  <a:ahLst/>
                  <a:cxnLst>
                    <a:cxn ang="T6">
                      <a:pos x="T0" y="T1"/>
                    </a:cxn>
                    <a:cxn ang="T7">
                      <a:pos x="T2" y="T3"/>
                    </a:cxn>
                    <a:cxn ang="T8">
                      <a:pos x="T4" y="T5"/>
                    </a:cxn>
                  </a:cxnLst>
                  <a:rect l="T9" t="T10" r="T11" b="T12"/>
                  <a:pathLst>
                    <a:path w="1" h="6">
                      <a:moveTo>
                        <a:pt x="0" y="6"/>
                      </a:moveTo>
                      <a:lnTo>
                        <a:pt x="0" y="6"/>
                      </a:ln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687" name="Freeform 613"/>
                <p:cNvSpPr>
                  <a:spLocks/>
                </p:cNvSpPr>
                <p:nvPr/>
              </p:nvSpPr>
              <p:spPr bwMode="auto">
                <a:xfrm>
                  <a:off x="5375" y="2489"/>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688" name="Freeform 614"/>
                <p:cNvSpPr>
                  <a:spLocks/>
                </p:cNvSpPr>
                <p:nvPr/>
              </p:nvSpPr>
              <p:spPr bwMode="auto">
                <a:xfrm>
                  <a:off x="5375" y="2483"/>
                  <a:ext cx="1" cy="6"/>
                </a:xfrm>
                <a:custGeom>
                  <a:avLst/>
                  <a:gdLst>
                    <a:gd name="T0" fmla="*/ 0 w 1"/>
                    <a:gd name="T1" fmla="*/ 6 h 6"/>
                    <a:gd name="T2" fmla="*/ 0 w 1"/>
                    <a:gd name="T3" fmla="*/ 6 h 6"/>
                    <a:gd name="T4" fmla="*/ 0 w 1"/>
                    <a:gd name="T5" fmla="*/ 0 h 6"/>
                    <a:gd name="T6" fmla="*/ 0 60000 65536"/>
                    <a:gd name="T7" fmla="*/ 0 60000 65536"/>
                    <a:gd name="T8" fmla="*/ 0 60000 65536"/>
                    <a:gd name="T9" fmla="*/ 0 w 1"/>
                    <a:gd name="T10" fmla="*/ 0 h 6"/>
                    <a:gd name="T11" fmla="*/ 1 w 1"/>
                    <a:gd name="T12" fmla="*/ 6 h 6"/>
                  </a:gdLst>
                  <a:ahLst/>
                  <a:cxnLst>
                    <a:cxn ang="T6">
                      <a:pos x="T0" y="T1"/>
                    </a:cxn>
                    <a:cxn ang="T7">
                      <a:pos x="T2" y="T3"/>
                    </a:cxn>
                    <a:cxn ang="T8">
                      <a:pos x="T4" y="T5"/>
                    </a:cxn>
                  </a:cxnLst>
                  <a:rect l="T9" t="T10" r="T11" b="T12"/>
                  <a:pathLst>
                    <a:path w="1" h="6">
                      <a:moveTo>
                        <a:pt x="0" y="6"/>
                      </a:moveTo>
                      <a:lnTo>
                        <a:pt x="0" y="6"/>
                      </a:ln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689" name="Freeform 615"/>
                <p:cNvSpPr>
                  <a:spLocks/>
                </p:cNvSpPr>
                <p:nvPr/>
              </p:nvSpPr>
              <p:spPr bwMode="auto">
                <a:xfrm>
                  <a:off x="5375" y="2483"/>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690" name="Freeform 616"/>
                <p:cNvSpPr>
                  <a:spLocks/>
                </p:cNvSpPr>
                <p:nvPr/>
              </p:nvSpPr>
              <p:spPr bwMode="auto">
                <a:xfrm>
                  <a:off x="5375" y="2476"/>
                  <a:ext cx="1" cy="7"/>
                </a:xfrm>
                <a:custGeom>
                  <a:avLst/>
                  <a:gdLst>
                    <a:gd name="T0" fmla="*/ 0 w 1"/>
                    <a:gd name="T1" fmla="*/ 7 h 7"/>
                    <a:gd name="T2" fmla="*/ 0 w 1"/>
                    <a:gd name="T3" fmla="*/ 7 h 7"/>
                    <a:gd name="T4" fmla="*/ 0 w 1"/>
                    <a:gd name="T5" fmla="*/ 0 h 7"/>
                    <a:gd name="T6" fmla="*/ 0 60000 65536"/>
                    <a:gd name="T7" fmla="*/ 0 60000 65536"/>
                    <a:gd name="T8" fmla="*/ 0 60000 65536"/>
                    <a:gd name="T9" fmla="*/ 0 w 1"/>
                    <a:gd name="T10" fmla="*/ 0 h 7"/>
                    <a:gd name="T11" fmla="*/ 1 w 1"/>
                    <a:gd name="T12" fmla="*/ 7 h 7"/>
                  </a:gdLst>
                  <a:ahLst/>
                  <a:cxnLst>
                    <a:cxn ang="T6">
                      <a:pos x="T0" y="T1"/>
                    </a:cxn>
                    <a:cxn ang="T7">
                      <a:pos x="T2" y="T3"/>
                    </a:cxn>
                    <a:cxn ang="T8">
                      <a:pos x="T4" y="T5"/>
                    </a:cxn>
                  </a:cxnLst>
                  <a:rect l="T9" t="T10" r="T11" b="T12"/>
                  <a:pathLst>
                    <a:path w="1" h="7">
                      <a:moveTo>
                        <a:pt x="0" y="7"/>
                      </a:moveTo>
                      <a:lnTo>
                        <a:pt x="0" y="7"/>
                      </a:ln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691" name="Freeform 617"/>
                <p:cNvSpPr>
                  <a:spLocks/>
                </p:cNvSpPr>
                <p:nvPr/>
              </p:nvSpPr>
              <p:spPr bwMode="auto">
                <a:xfrm>
                  <a:off x="5375" y="2470"/>
                  <a:ext cx="1" cy="6"/>
                </a:xfrm>
                <a:custGeom>
                  <a:avLst/>
                  <a:gdLst>
                    <a:gd name="T0" fmla="*/ 0 w 1"/>
                    <a:gd name="T1" fmla="*/ 6 h 6"/>
                    <a:gd name="T2" fmla="*/ 0 w 1"/>
                    <a:gd name="T3" fmla="*/ 6 h 6"/>
                    <a:gd name="T4" fmla="*/ 0 w 1"/>
                    <a:gd name="T5" fmla="*/ 0 h 6"/>
                    <a:gd name="T6" fmla="*/ 0 60000 65536"/>
                    <a:gd name="T7" fmla="*/ 0 60000 65536"/>
                    <a:gd name="T8" fmla="*/ 0 60000 65536"/>
                    <a:gd name="T9" fmla="*/ 0 w 1"/>
                    <a:gd name="T10" fmla="*/ 0 h 6"/>
                    <a:gd name="T11" fmla="*/ 1 w 1"/>
                    <a:gd name="T12" fmla="*/ 6 h 6"/>
                  </a:gdLst>
                  <a:ahLst/>
                  <a:cxnLst>
                    <a:cxn ang="T6">
                      <a:pos x="T0" y="T1"/>
                    </a:cxn>
                    <a:cxn ang="T7">
                      <a:pos x="T2" y="T3"/>
                    </a:cxn>
                    <a:cxn ang="T8">
                      <a:pos x="T4" y="T5"/>
                    </a:cxn>
                  </a:cxnLst>
                  <a:rect l="T9" t="T10" r="T11" b="T12"/>
                  <a:pathLst>
                    <a:path w="1" h="6">
                      <a:moveTo>
                        <a:pt x="0" y="6"/>
                      </a:moveTo>
                      <a:lnTo>
                        <a:pt x="0" y="6"/>
                      </a:ln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692" name="Freeform 618"/>
                <p:cNvSpPr>
                  <a:spLocks/>
                </p:cNvSpPr>
                <p:nvPr/>
              </p:nvSpPr>
              <p:spPr bwMode="auto">
                <a:xfrm>
                  <a:off x="5375" y="2470"/>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693" name="Freeform 619"/>
                <p:cNvSpPr>
                  <a:spLocks/>
                </p:cNvSpPr>
                <p:nvPr/>
              </p:nvSpPr>
              <p:spPr bwMode="auto">
                <a:xfrm>
                  <a:off x="5375" y="2464"/>
                  <a:ext cx="1" cy="6"/>
                </a:xfrm>
                <a:custGeom>
                  <a:avLst/>
                  <a:gdLst>
                    <a:gd name="T0" fmla="*/ 0 w 1"/>
                    <a:gd name="T1" fmla="*/ 6 h 6"/>
                    <a:gd name="T2" fmla="*/ 0 w 1"/>
                    <a:gd name="T3" fmla="*/ 6 h 6"/>
                    <a:gd name="T4" fmla="*/ 0 w 1"/>
                    <a:gd name="T5" fmla="*/ 0 h 6"/>
                    <a:gd name="T6" fmla="*/ 0 60000 65536"/>
                    <a:gd name="T7" fmla="*/ 0 60000 65536"/>
                    <a:gd name="T8" fmla="*/ 0 60000 65536"/>
                    <a:gd name="T9" fmla="*/ 0 w 1"/>
                    <a:gd name="T10" fmla="*/ 0 h 6"/>
                    <a:gd name="T11" fmla="*/ 1 w 1"/>
                    <a:gd name="T12" fmla="*/ 6 h 6"/>
                  </a:gdLst>
                  <a:ahLst/>
                  <a:cxnLst>
                    <a:cxn ang="T6">
                      <a:pos x="T0" y="T1"/>
                    </a:cxn>
                    <a:cxn ang="T7">
                      <a:pos x="T2" y="T3"/>
                    </a:cxn>
                    <a:cxn ang="T8">
                      <a:pos x="T4" y="T5"/>
                    </a:cxn>
                  </a:cxnLst>
                  <a:rect l="T9" t="T10" r="T11" b="T12"/>
                  <a:pathLst>
                    <a:path w="1" h="6">
                      <a:moveTo>
                        <a:pt x="0" y="6"/>
                      </a:moveTo>
                      <a:lnTo>
                        <a:pt x="0" y="6"/>
                      </a:ln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694" name="Freeform 620"/>
                <p:cNvSpPr>
                  <a:spLocks/>
                </p:cNvSpPr>
                <p:nvPr/>
              </p:nvSpPr>
              <p:spPr bwMode="auto">
                <a:xfrm>
                  <a:off x="5375" y="2458"/>
                  <a:ext cx="1" cy="6"/>
                </a:xfrm>
                <a:custGeom>
                  <a:avLst/>
                  <a:gdLst>
                    <a:gd name="T0" fmla="*/ 0 w 1"/>
                    <a:gd name="T1" fmla="*/ 6 h 6"/>
                    <a:gd name="T2" fmla="*/ 0 w 1"/>
                    <a:gd name="T3" fmla="*/ 6 h 6"/>
                    <a:gd name="T4" fmla="*/ 0 w 1"/>
                    <a:gd name="T5" fmla="*/ 0 h 6"/>
                    <a:gd name="T6" fmla="*/ 0 60000 65536"/>
                    <a:gd name="T7" fmla="*/ 0 60000 65536"/>
                    <a:gd name="T8" fmla="*/ 0 60000 65536"/>
                    <a:gd name="T9" fmla="*/ 0 w 1"/>
                    <a:gd name="T10" fmla="*/ 0 h 6"/>
                    <a:gd name="T11" fmla="*/ 1 w 1"/>
                    <a:gd name="T12" fmla="*/ 6 h 6"/>
                  </a:gdLst>
                  <a:ahLst/>
                  <a:cxnLst>
                    <a:cxn ang="T6">
                      <a:pos x="T0" y="T1"/>
                    </a:cxn>
                    <a:cxn ang="T7">
                      <a:pos x="T2" y="T3"/>
                    </a:cxn>
                    <a:cxn ang="T8">
                      <a:pos x="T4" y="T5"/>
                    </a:cxn>
                  </a:cxnLst>
                  <a:rect l="T9" t="T10" r="T11" b="T12"/>
                  <a:pathLst>
                    <a:path w="1" h="6">
                      <a:moveTo>
                        <a:pt x="0" y="6"/>
                      </a:moveTo>
                      <a:lnTo>
                        <a:pt x="0" y="6"/>
                      </a:ln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695" name="Freeform 621"/>
                <p:cNvSpPr>
                  <a:spLocks/>
                </p:cNvSpPr>
                <p:nvPr/>
              </p:nvSpPr>
              <p:spPr bwMode="auto">
                <a:xfrm>
                  <a:off x="5375" y="2458"/>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696" name="Freeform 622"/>
                <p:cNvSpPr>
                  <a:spLocks/>
                </p:cNvSpPr>
                <p:nvPr/>
              </p:nvSpPr>
              <p:spPr bwMode="auto">
                <a:xfrm>
                  <a:off x="5375" y="2451"/>
                  <a:ext cx="1" cy="7"/>
                </a:xfrm>
                <a:custGeom>
                  <a:avLst/>
                  <a:gdLst>
                    <a:gd name="T0" fmla="*/ 0 w 1"/>
                    <a:gd name="T1" fmla="*/ 7 h 7"/>
                    <a:gd name="T2" fmla="*/ 0 w 1"/>
                    <a:gd name="T3" fmla="*/ 7 h 7"/>
                    <a:gd name="T4" fmla="*/ 0 w 1"/>
                    <a:gd name="T5" fmla="*/ 0 h 7"/>
                    <a:gd name="T6" fmla="*/ 0 60000 65536"/>
                    <a:gd name="T7" fmla="*/ 0 60000 65536"/>
                    <a:gd name="T8" fmla="*/ 0 60000 65536"/>
                    <a:gd name="T9" fmla="*/ 0 w 1"/>
                    <a:gd name="T10" fmla="*/ 0 h 7"/>
                    <a:gd name="T11" fmla="*/ 1 w 1"/>
                    <a:gd name="T12" fmla="*/ 7 h 7"/>
                  </a:gdLst>
                  <a:ahLst/>
                  <a:cxnLst>
                    <a:cxn ang="T6">
                      <a:pos x="T0" y="T1"/>
                    </a:cxn>
                    <a:cxn ang="T7">
                      <a:pos x="T2" y="T3"/>
                    </a:cxn>
                    <a:cxn ang="T8">
                      <a:pos x="T4" y="T5"/>
                    </a:cxn>
                  </a:cxnLst>
                  <a:rect l="T9" t="T10" r="T11" b="T12"/>
                  <a:pathLst>
                    <a:path w="1" h="7">
                      <a:moveTo>
                        <a:pt x="0" y="7"/>
                      </a:moveTo>
                      <a:lnTo>
                        <a:pt x="0" y="7"/>
                      </a:ln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697" name="Freeform 623"/>
                <p:cNvSpPr>
                  <a:spLocks/>
                </p:cNvSpPr>
                <p:nvPr/>
              </p:nvSpPr>
              <p:spPr bwMode="auto">
                <a:xfrm>
                  <a:off x="5375" y="2451"/>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698" name="Freeform 624"/>
                <p:cNvSpPr>
                  <a:spLocks/>
                </p:cNvSpPr>
                <p:nvPr/>
              </p:nvSpPr>
              <p:spPr bwMode="auto">
                <a:xfrm>
                  <a:off x="5375" y="2445"/>
                  <a:ext cx="25" cy="6"/>
                </a:xfrm>
                <a:custGeom>
                  <a:avLst/>
                  <a:gdLst>
                    <a:gd name="T0" fmla="*/ 0 w 25"/>
                    <a:gd name="T1" fmla="*/ 6 h 6"/>
                    <a:gd name="T2" fmla="*/ 25 w 25"/>
                    <a:gd name="T3" fmla="*/ 6 h 6"/>
                    <a:gd name="T4" fmla="*/ 25 w 25"/>
                    <a:gd name="T5" fmla="*/ 0 h 6"/>
                    <a:gd name="T6" fmla="*/ 0 60000 65536"/>
                    <a:gd name="T7" fmla="*/ 0 60000 65536"/>
                    <a:gd name="T8" fmla="*/ 0 60000 65536"/>
                    <a:gd name="T9" fmla="*/ 0 w 25"/>
                    <a:gd name="T10" fmla="*/ 0 h 6"/>
                    <a:gd name="T11" fmla="*/ 25 w 25"/>
                    <a:gd name="T12" fmla="*/ 6 h 6"/>
                  </a:gdLst>
                  <a:ahLst/>
                  <a:cxnLst>
                    <a:cxn ang="T6">
                      <a:pos x="T0" y="T1"/>
                    </a:cxn>
                    <a:cxn ang="T7">
                      <a:pos x="T2" y="T3"/>
                    </a:cxn>
                    <a:cxn ang="T8">
                      <a:pos x="T4" y="T5"/>
                    </a:cxn>
                  </a:cxnLst>
                  <a:rect l="T9" t="T10" r="T11" b="T12"/>
                  <a:pathLst>
                    <a:path w="25" h="6">
                      <a:moveTo>
                        <a:pt x="0" y="6"/>
                      </a:moveTo>
                      <a:lnTo>
                        <a:pt x="25" y="6"/>
                      </a:lnTo>
                      <a:lnTo>
                        <a:pt x="25"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699" name="Freeform 625"/>
                <p:cNvSpPr>
                  <a:spLocks/>
                </p:cNvSpPr>
                <p:nvPr/>
              </p:nvSpPr>
              <p:spPr bwMode="auto">
                <a:xfrm>
                  <a:off x="5400" y="2439"/>
                  <a:ext cx="1" cy="6"/>
                </a:xfrm>
                <a:custGeom>
                  <a:avLst/>
                  <a:gdLst>
                    <a:gd name="T0" fmla="*/ 0 w 1"/>
                    <a:gd name="T1" fmla="*/ 6 h 6"/>
                    <a:gd name="T2" fmla="*/ 0 w 1"/>
                    <a:gd name="T3" fmla="*/ 6 h 6"/>
                    <a:gd name="T4" fmla="*/ 0 w 1"/>
                    <a:gd name="T5" fmla="*/ 0 h 6"/>
                    <a:gd name="T6" fmla="*/ 0 60000 65536"/>
                    <a:gd name="T7" fmla="*/ 0 60000 65536"/>
                    <a:gd name="T8" fmla="*/ 0 60000 65536"/>
                    <a:gd name="T9" fmla="*/ 0 w 1"/>
                    <a:gd name="T10" fmla="*/ 0 h 6"/>
                    <a:gd name="T11" fmla="*/ 1 w 1"/>
                    <a:gd name="T12" fmla="*/ 6 h 6"/>
                  </a:gdLst>
                  <a:ahLst/>
                  <a:cxnLst>
                    <a:cxn ang="T6">
                      <a:pos x="T0" y="T1"/>
                    </a:cxn>
                    <a:cxn ang="T7">
                      <a:pos x="T2" y="T3"/>
                    </a:cxn>
                    <a:cxn ang="T8">
                      <a:pos x="T4" y="T5"/>
                    </a:cxn>
                  </a:cxnLst>
                  <a:rect l="T9" t="T10" r="T11" b="T12"/>
                  <a:pathLst>
                    <a:path w="1" h="6">
                      <a:moveTo>
                        <a:pt x="0" y="6"/>
                      </a:moveTo>
                      <a:lnTo>
                        <a:pt x="0" y="6"/>
                      </a:ln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700" name="Freeform 626"/>
                <p:cNvSpPr>
                  <a:spLocks/>
                </p:cNvSpPr>
                <p:nvPr/>
              </p:nvSpPr>
              <p:spPr bwMode="auto">
                <a:xfrm>
                  <a:off x="5400" y="2439"/>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701" name="Freeform 627"/>
                <p:cNvSpPr>
                  <a:spLocks/>
                </p:cNvSpPr>
                <p:nvPr/>
              </p:nvSpPr>
              <p:spPr bwMode="auto">
                <a:xfrm>
                  <a:off x="5400" y="2433"/>
                  <a:ext cx="1" cy="6"/>
                </a:xfrm>
                <a:custGeom>
                  <a:avLst/>
                  <a:gdLst>
                    <a:gd name="T0" fmla="*/ 0 w 1"/>
                    <a:gd name="T1" fmla="*/ 6 h 6"/>
                    <a:gd name="T2" fmla="*/ 0 w 1"/>
                    <a:gd name="T3" fmla="*/ 6 h 6"/>
                    <a:gd name="T4" fmla="*/ 0 w 1"/>
                    <a:gd name="T5" fmla="*/ 0 h 6"/>
                    <a:gd name="T6" fmla="*/ 0 60000 65536"/>
                    <a:gd name="T7" fmla="*/ 0 60000 65536"/>
                    <a:gd name="T8" fmla="*/ 0 60000 65536"/>
                    <a:gd name="T9" fmla="*/ 0 w 1"/>
                    <a:gd name="T10" fmla="*/ 0 h 6"/>
                    <a:gd name="T11" fmla="*/ 1 w 1"/>
                    <a:gd name="T12" fmla="*/ 6 h 6"/>
                  </a:gdLst>
                  <a:ahLst/>
                  <a:cxnLst>
                    <a:cxn ang="T6">
                      <a:pos x="T0" y="T1"/>
                    </a:cxn>
                    <a:cxn ang="T7">
                      <a:pos x="T2" y="T3"/>
                    </a:cxn>
                    <a:cxn ang="T8">
                      <a:pos x="T4" y="T5"/>
                    </a:cxn>
                  </a:cxnLst>
                  <a:rect l="T9" t="T10" r="T11" b="T12"/>
                  <a:pathLst>
                    <a:path w="1" h="6">
                      <a:moveTo>
                        <a:pt x="0" y="6"/>
                      </a:moveTo>
                      <a:lnTo>
                        <a:pt x="0" y="6"/>
                      </a:ln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702" name="Freeform 628"/>
                <p:cNvSpPr>
                  <a:spLocks/>
                </p:cNvSpPr>
                <p:nvPr/>
              </p:nvSpPr>
              <p:spPr bwMode="auto">
                <a:xfrm>
                  <a:off x="5400" y="2433"/>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703" name="Freeform 629"/>
                <p:cNvSpPr>
                  <a:spLocks/>
                </p:cNvSpPr>
                <p:nvPr/>
              </p:nvSpPr>
              <p:spPr bwMode="auto">
                <a:xfrm>
                  <a:off x="5400" y="2426"/>
                  <a:ext cx="1" cy="7"/>
                </a:xfrm>
                <a:custGeom>
                  <a:avLst/>
                  <a:gdLst>
                    <a:gd name="T0" fmla="*/ 0 w 1"/>
                    <a:gd name="T1" fmla="*/ 7 h 7"/>
                    <a:gd name="T2" fmla="*/ 0 w 1"/>
                    <a:gd name="T3" fmla="*/ 7 h 7"/>
                    <a:gd name="T4" fmla="*/ 0 w 1"/>
                    <a:gd name="T5" fmla="*/ 0 h 7"/>
                    <a:gd name="T6" fmla="*/ 0 60000 65536"/>
                    <a:gd name="T7" fmla="*/ 0 60000 65536"/>
                    <a:gd name="T8" fmla="*/ 0 60000 65536"/>
                    <a:gd name="T9" fmla="*/ 0 w 1"/>
                    <a:gd name="T10" fmla="*/ 0 h 7"/>
                    <a:gd name="T11" fmla="*/ 1 w 1"/>
                    <a:gd name="T12" fmla="*/ 7 h 7"/>
                  </a:gdLst>
                  <a:ahLst/>
                  <a:cxnLst>
                    <a:cxn ang="T6">
                      <a:pos x="T0" y="T1"/>
                    </a:cxn>
                    <a:cxn ang="T7">
                      <a:pos x="T2" y="T3"/>
                    </a:cxn>
                    <a:cxn ang="T8">
                      <a:pos x="T4" y="T5"/>
                    </a:cxn>
                  </a:cxnLst>
                  <a:rect l="T9" t="T10" r="T11" b="T12"/>
                  <a:pathLst>
                    <a:path w="1" h="7">
                      <a:moveTo>
                        <a:pt x="0" y="7"/>
                      </a:moveTo>
                      <a:lnTo>
                        <a:pt x="0" y="7"/>
                      </a:ln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704" name="Freeform 630"/>
                <p:cNvSpPr>
                  <a:spLocks/>
                </p:cNvSpPr>
                <p:nvPr/>
              </p:nvSpPr>
              <p:spPr bwMode="auto">
                <a:xfrm>
                  <a:off x="5400" y="2420"/>
                  <a:ext cx="1" cy="6"/>
                </a:xfrm>
                <a:custGeom>
                  <a:avLst/>
                  <a:gdLst>
                    <a:gd name="T0" fmla="*/ 0 w 1"/>
                    <a:gd name="T1" fmla="*/ 6 h 6"/>
                    <a:gd name="T2" fmla="*/ 0 w 1"/>
                    <a:gd name="T3" fmla="*/ 6 h 6"/>
                    <a:gd name="T4" fmla="*/ 0 w 1"/>
                    <a:gd name="T5" fmla="*/ 0 h 6"/>
                    <a:gd name="T6" fmla="*/ 0 60000 65536"/>
                    <a:gd name="T7" fmla="*/ 0 60000 65536"/>
                    <a:gd name="T8" fmla="*/ 0 60000 65536"/>
                    <a:gd name="T9" fmla="*/ 0 w 1"/>
                    <a:gd name="T10" fmla="*/ 0 h 6"/>
                    <a:gd name="T11" fmla="*/ 1 w 1"/>
                    <a:gd name="T12" fmla="*/ 6 h 6"/>
                  </a:gdLst>
                  <a:ahLst/>
                  <a:cxnLst>
                    <a:cxn ang="T6">
                      <a:pos x="T0" y="T1"/>
                    </a:cxn>
                    <a:cxn ang="T7">
                      <a:pos x="T2" y="T3"/>
                    </a:cxn>
                    <a:cxn ang="T8">
                      <a:pos x="T4" y="T5"/>
                    </a:cxn>
                  </a:cxnLst>
                  <a:rect l="T9" t="T10" r="T11" b="T12"/>
                  <a:pathLst>
                    <a:path w="1" h="6">
                      <a:moveTo>
                        <a:pt x="0" y="6"/>
                      </a:moveTo>
                      <a:lnTo>
                        <a:pt x="0" y="6"/>
                      </a:ln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705" name="Freeform 631"/>
                <p:cNvSpPr>
                  <a:spLocks/>
                </p:cNvSpPr>
                <p:nvPr/>
              </p:nvSpPr>
              <p:spPr bwMode="auto">
                <a:xfrm>
                  <a:off x="5400" y="2420"/>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706" name="Freeform 632"/>
                <p:cNvSpPr>
                  <a:spLocks/>
                </p:cNvSpPr>
                <p:nvPr/>
              </p:nvSpPr>
              <p:spPr bwMode="auto">
                <a:xfrm>
                  <a:off x="5400" y="2414"/>
                  <a:ext cx="6" cy="6"/>
                </a:xfrm>
                <a:custGeom>
                  <a:avLst/>
                  <a:gdLst>
                    <a:gd name="T0" fmla="*/ 0 w 6"/>
                    <a:gd name="T1" fmla="*/ 6 h 6"/>
                    <a:gd name="T2" fmla="*/ 6 w 6"/>
                    <a:gd name="T3" fmla="*/ 6 h 6"/>
                    <a:gd name="T4" fmla="*/ 6 w 6"/>
                    <a:gd name="T5" fmla="*/ 0 h 6"/>
                    <a:gd name="T6" fmla="*/ 0 60000 65536"/>
                    <a:gd name="T7" fmla="*/ 0 60000 65536"/>
                    <a:gd name="T8" fmla="*/ 0 60000 65536"/>
                    <a:gd name="T9" fmla="*/ 0 w 6"/>
                    <a:gd name="T10" fmla="*/ 0 h 6"/>
                    <a:gd name="T11" fmla="*/ 6 w 6"/>
                    <a:gd name="T12" fmla="*/ 6 h 6"/>
                  </a:gdLst>
                  <a:ahLst/>
                  <a:cxnLst>
                    <a:cxn ang="T6">
                      <a:pos x="T0" y="T1"/>
                    </a:cxn>
                    <a:cxn ang="T7">
                      <a:pos x="T2" y="T3"/>
                    </a:cxn>
                    <a:cxn ang="T8">
                      <a:pos x="T4" y="T5"/>
                    </a:cxn>
                  </a:cxnLst>
                  <a:rect l="T9" t="T10" r="T11" b="T12"/>
                  <a:pathLst>
                    <a:path w="6" h="6">
                      <a:moveTo>
                        <a:pt x="0" y="6"/>
                      </a:moveTo>
                      <a:lnTo>
                        <a:pt x="6" y="6"/>
                      </a:lnTo>
                      <a:lnTo>
                        <a:pt x="6"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707" name="Freeform 633"/>
                <p:cNvSpPr>
                  <a:spLocks/>
                </p:cNvSpPr>
                <p:nvPr/>
              </p:nvSpPr>
              <p:spPr bwMode="auto">
                <a:xfrm>
                  <a:off x="5406" y="2414"/>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708" name="Freeform 634"/>
                <p:cNvSpPr>
                  <a:spLocks/>
                </p:cNvSpPr>
                <p:nvPr/>
              </p:nvSpPr>
              <p:spPr bwMode="auto">
                <a:xfrm>
                  <a:off x="5406" y="2408"/>
                  <a:ext cx="1" cy="6"/>
                </a:xfrm>
                <a:custGeom>
                  <a:avLst/>
                  <a:gdLst>
                    <a:gd name="T0" fmla="*/ 0 w 1"/>
                    <a:gd name="T1" fmla="*/ 6 h 6"/>
                    <a:gd name="T2" fmla="*/ 0 w 1"/>
                    <a:gd name="T3" fmla="*/ 6 h 6"/>
                    <a:gd name="T4" fmla="*/ 0 w 1"/>
                    <a:gd name="T5" fmla="*/ 0 h 6"/>
                    <a:gd name="T6" fmla="*/ 0 60000 65536"/>
                    <a:gd name="T7" fmla="*/ 0 60000 65536"/>
                    <a:gd name="T8" fmla="*/ 0 60000 65536"/>
                    <a:gd name="T9" fmla="*/ 0 w 1"/>
                    <a:gd name="T10" fmla="*/ 0 h 6"/>
                    <a:gd name="T11" fmla="*/ 1 w 1"/>
                    <a:gd name="T12" fmla="*/ 6 h 6"/>
                  </a:gdLst>
                  <a:ahLst/>
                  <a:cxnLst>
                    <a:cxn ang="T6">
                      <a:pos x="T0" y="T1"/>
                    </a:cxn>
                    <a:cxn ang="T7">
                      <a:pos x="T2" y="T3"/>
                    </a:cxn>
                    <a:cxn ang="T8">
                      <a:pos x="T4" y="T5"/>
                    </a:cxn>
                  </a:cxnLst>
                  <a:rect l="T9" t="T10" r="T11" b="T12"/>
                  <a:pathLst>
                    <a:path w="1" h="6">
                      <a:moveTo>
                        <a:pt x="0" y="6"/>
                      </a:moveTo>
                      <a:lnTo>
                        <a:pt x="0" y="6"/>
                      </a:ln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709" name="Freeform 635"/>
                <p:cNvSpPr>
                  <a:spLocks/>
                </p:cNvSpPr>
                <p:nvPr/>
              </p:nvSpPr>
              <p:spPr bwMode="auto">
                <a:xfrm>
                  <a:off x="5406" y="2401"/>
                  <a:ext cx="1" cy="7"/>
                </a:xfrm>
                <a:custGeom>
                  <a:avLst/>
                  <a:gdLst>
                    <a:gd name="T0" fmla="*/ 0 w 1"/>
                    <a:gd name="T1" fmla="*/ 7 h 7"/>
                    <a:gd name="T2" fmla="*/ 0 w 1"/>
                    <a:gd name="T3" fmla="*/ 7 h 7"/>
                    <a:gd name="T4" fmla="*/ 0 w 1"/>
                    <a:gd name="T5" fmla="*/ 0 h 7"/>
                    <a:gd name="T6" fmla="*/ 0 60000 65536"/>
                    <a:gd name="T7" fmla="*/ 0 60000 65536"/>
                    <a:gd name="T8" fmla="*/ 0 60000 65536"/>
                    <a:gd name="T9" fmla="*/ 0 w 1"/>
                    <a:gd name="T10" fmla="*/ 0 h 7"/>
                    <a:gd name="T11" fmla="*/ 1 w 1"/>
                    <a:gd name="T12" fmla="*/ 7 h 7"/>
                  </a:gdLst>
                  <a:ahLst/>
                  <a:cxnLst>
                    <a:cxn ang="T6">
                      <a:pos x="T0" y="T1"/>
                    </a:cxn>
                    <a:cxn ang="T7">
                      <a:pos x="T2" y="T3"/>
                    </a:cxn>
                    <a:cxn ang="T8">
                      <a:pos x="T4" y="T5"/>
                    </a:cxn>
                  </a:cxnLst>
                  <a:rect l="T9" t="T10" r="T11" b="T12"/>
                  <a:pathLst>
                    <a:path w="1" h="7">
                      <a:moveTo>
                        <a:pt x="0" y="7"/>
                      </a:moveTo>
                      <a:lnTo>
                        <a:pt x="0" y="7"/>
                      </a:ln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710" name="Freeform 636"/>
                <p:cNvSpPr>
                  <a:spLocks/>
                </p:cNvSpPr>
                <p:nvPr/>
              </p:nvSpPr>
              <p:spPr bwMode="auto">
                <a:xfrm>
                  <a:off x="5406" y="2401"/>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711" name="Freeform 637"/>
                <p:cNvSpPr>
                  <a:spLocks/>
                </p:cNvSpPr>
                <p:nvPr/>
              </p:nvSpPr>
              <p:spPr bwMode="auto">
                <a:xfrm>
                  <a:off x="5406" y="2395"/>
                  <a:ext cx="1" cy="6"/>
                </a:xfrm>
                <a:custGeom>
                  <a:avLst/>
                  <a:gdLst>
                    <a:gd name="T0" fmla="*/ 0 w 1"/>
                    <a:gd name="T1" fmla="*/ 6 h 6"/>
                    <a:gd name="T2" fmla="*/ 0 w 1"/>
                    <a:gd name="T3" fmla="*/ 6 h 6"/>
                    <a:gd name="T4" fmla="*/ 0 w 1"/>
                    <a:gd name="T5" fmla="*/ 0 h 6"/>
                    <a:gd name="T6" fmla="*/ 0 60000 65536"/>
                    <a:gd name="T7" fmla="*/ 0 60000 65536"/>
                    <a:gd name="T8" fmla="*/ 0 60000 65536"/>
                    <a:gd name="T9" fmla="*/ 0 w 1"/>
                    <a:gd name="T10" fmla="*/ 0 h 6"/>
                    <a:gd name="T11" fmla="*/ 1 w 1"/>
                    <a:gd name="T12" fmla="*/ 6 h 6"/>
                  </a:gdLst>
                  <a:ahLst/>
                  <a:cxnLst>
                    <a:cxn ang="T6">
                      <a:pos x="T0" y="T1"/>
                    </a:cxn>
                    <a:cxn ang="T7">
                      <a:pos x="T2" y="T3"/>
                    </a:cxn>
                    <a:cxn ang="T8">
                      <a:pos x="T4" y="T5"/>
                    </a:cxn>
                  </a:cxnLst>
                  <a:rect l="T9" t="T10" r="T11" b="T12"/>
                  <a:pathLst>
                    <a:path w="1" h="6">
                      <a:moveTo>
                        <a:pt x="0" y="6"/>
                      </a:moveTo>
                      <a:lnTo>
                        <a:pt x="0" y="6"/>
                      </a:ln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712" name="Freeform 638"/>
                <p:cNvSpPr>
                  <a:spLocks/>
                </p:cNvSpPr>
                <p:nvPr/>
              </p:nvSpPr>
              <p:spPr bwMode="auto">
                <a:xfrm>
                  <a:off x="5406" y="2395"/>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713" name="Freeform 639"/>
                <p:cNvSpPr>
                  <a:spLocks/>
                </p:cNvSpPr>
                <p:nvPr/>
              </p:nvSpPr>
              <p:spPr bwMode="auto">
                <a:xfrm>
                  <a:off x="5406" y="2389"/>
                  <a:ext cx="1" cy="6"/>
                </a:xfrm>
                <a:custGeom>
                  <a:avLst/>
                  <a:gdLst>
                    <a:gd name="T0" fmla="*/ 0 w 1"/>
                    <a:gd name="T1" fmla="*/ 6 h 6"/>
                    <a:gd name="T2" fmla="*/ 0 w 1"/>
                    <a:gd name="T3" fmla="*/ 6 h 6"/>
                    <a:gd name="T4" fmla="*/ 0 w 1"/>
                    <a:gd name="T5" fmla="*/ 0 h 6"/>
                    <a:gd name="T6" fmla="*/ 0 60000 65536"/>
                    <a:gd name="T7" fmla="*/ 0 60000 65536"/>
                    <a:gd name="T8" fmla="*/ 0 60000 65536"/>
                    <a:gd name="T9" fmla="*/ 0 w 1"/>
                    <a:gd name="T10" fmla="*/ 0 h 6"/>
                    <a:gd name="T11" fmla="*/ 1 w 1"/>
                    <a:gd name="T12" fmla="*/ 6 h 6"/>
                  </a:gdLst>
                  <a:ahLst/>
                  <a:cxnLst>
                    <a:cxn ang="T6">
                      <a:pos x="T0" y="T1"/>
                    </a:cxn>
                    <a:cxn ang="T7">
                      <a:pos x="T2" y="T3"/>
                    </a:cxn>
                    <a:cxn ang="T8">
                      <a:pos x="T4" y="T5"/>
                    </a:cxn>
                  </a:cxnLst>
                  <a:rect l="T9" t="T10" r="T11" b="T12"/>
                  <a:pathLst>
                    <a:path w="1" h="6">
                      <a:moveTo>
                        <a:pt x="0" y="6"/>
                      </a:moveTo>
                      <a:lnTo>
                        <a:pt x="0" y="6"/>
                      </a:ln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714" name="Freeform 640"/>
                <p:cNvSpPr>
                  <a:spLocks/>
                </p:cNvSpPr>
                <p:nvPr/>
              </p:nvSpPr>
              <p:spPr bwMode="auto">
                <a:xfrm>
                  <a:off x="5406" y="2383"/>
                  <a:ext cx="1" cy="6"/>
                </a:xfrm>
                <a:custGeom>
                  <a:avLst/>
                  <a:gdLst>
                    <a:gd name="T0" fmla="*/ 0 w 1"/>
                    <a:gd name="T1" fmla="*/ 6 h 6"/>
                    <a:gd name="T2" fmla="*/ 0 w 1"/>
                    <a:gd name="T3" fmla="*/ 6 h 6"/>
                    <a:gd name="T4" fmla="*/ 0 w 1"/>
                    <a:gd name="T5" fmla="*/ 0 h 6"/>
                    <a:gd name="T6" fmla="*/ 0 60000 65536"/>
                    <a:gd name="T7" fmla="*/ 0 60000 65536"/>
                    <a:gd name="T8" fmla="*/ 0 60000 65536"/>
                    <a:gd name="T9" fmla="*/ 0 w 1"/>
                    <a:gd name="T10" fmla="*/ 0 h 6"/>
                    <a:gd name="T11" fmla="*/ 1 w 1"/>
                    <a:gd name="T12" fmla="*/ 6 h 6"/>
                  </a:gdLst>
                  <a:ahLst/>
                  <a:cxnLst>
                    <a:cxn ang="T6">
                      <a:pos x="T0" y="T1"/>
                    </a:cxn>
                    <a:cxn ang="T7">
                      <a:pos x="T2" y="T3"/>
                    </a:cxn>
                    <a:cxn ang="T8">
                      <a:pos x="T4" y="T5"/>
                    </a:cxn>
                  </a:cxnLst>
                  <a:rect l="T9" t="T10" r="T11" b="T12"/>
                  <a:pathLst>
                    <a:path w="1" h="6">
                      <a:moveTo>
                        <a:pt x="0" y="6"/>
                      </a:moveTo>
                      <a:lnTo>
                        <a:pt x="0" y="6"/>
                      </a:ln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715" name="Freeform 641"/>
                <p:cNvSpPr>
                  <a:spLocks/>
                </p:cNvSpPr>
                <p:nvPr/>
              </p:nvSpPr>
              <p:spPr bwMode="auto">
                <a:xfrm>
                  <a:off x="5406" y="2383"/>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716" name="Freeform 642"/>
                <p:cNvSpPr>
                  <a:spLocks/>
                </p:cNvSpPr>
                <p:nvPr/>
              </p:nvSpPr>
              <p:spPr bwMode="auto">
                <a:xfrm>
                  <a:off x="5406" y="2377"/>
                  <a:ext cx="19" cy="6"/>
                </a:xfrm>
                <a:custGeom>
                  <a:avLst/>
                  <a:gdLst>
                    <a:gd name="T0" fmla="*/ 0 w 19"/>
                    <a:gd name="T1" fmla="*/ 6 h 6"/>
                    <a:gd name="T2" fmla="*/ 19 w 19"/>
                    <a:gd name="T3" fmla="*/ 6 h 6"/>
                    <a:gd name="T4" fmla="*/ 19 w 19"/>
                    <a:gd name="T5" fmla="*/ 0 h 6"/>
                    <a:gd name="T6" fmla="*/ 0 60000 65536"/>
                    <a:gd name="T7" fmla="*/ 0 60000 65536"/>
                    <a:gd name="T8" fmla="*/ 0 60000 65536"/>
                    <a:gd name="T9" fmla="*/ 0 w 19"/>
                    <a:gd name="T10" fmla="*/ 0 h 6"/>
                    <a:gd name="T11" fmla="*/ 19 w 19"/>
                    <a:gd name="T12" fmla="*/ 6 h 6"/>
                  </a:gdLst>
                  <a:ahLst/>
                  <a:cxnLst>
                    <a:cxn ang="T6">
                      <a:pos x="T0" y="T1"/>
                    </a:cxn>
                    <a:cxn ang="T7">
                      <a:pos x="T2" y="T3"/>
                    </a:cxn>
                    <a:cxn ang="T8">
                      <a:pos x="T4" y="T5"/>
                    </a:cxn>
                  </a:cxnLst>
                  <a:rect l="T9" t="T10" r="T11" b="T12"/>
                  <a:pathLst>
                    <a:path w="19" h="6">
                      <a:moveTo>
                        <a:pt x="0" y="6"/>
                      </a:moveTo>
                      <a:lnTo>
                        <a:pt x="19" y="6"/>
                      </a:lnTo>
                      <a:lnTo>
                        <a:pt x="19"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717" name="Freeform 643"/>
                <p:cNvSpPr>
                  <a:spLocks/>
                </p:cNvSpPr>
                <p:nvPr/>
              </p:nvSpPr>
              <p:spPr bwMode="auto">
                <a:xfrm>
                  <a:off x="5425" y="2377"/>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718" name="Freeform 644"/>
                <p:cNvSpPr>
                  <a:spLocks/>
                </p:cNvSpPr>
                <p:nvPr/>
              </p:nvSpPr>
              <p:spPr bwMode="auto">
                <a:xfrm>
                  <a:off x="5425" y="2370"/>
                  <a:ext cx="1" cy="7"/>
                </a:xfrm>
                <a:custGeom>
                  <a:avLst/>
                  <a:gdLst>
                    <a:gd name="T0" fmla="*/ 0 w 1"/>
                    <a:gd name="T1" fmla="*/ 7 h 7"/>
                    <a:gd name="T2" fmla="*/ 0 w 1"/>
                    <a:gd name="T3" fmla="*/ 7 h 7"/>
                    <a:gd name="T4" fmla="*/ 0 w 1"/>
                    <a:gd name="T5" fmla="*/ 0 h 7"/>
                    <a:gd name="T6" fmla="*/ 0 60000 65536"/>
                    <a:gd name="T7" fmla="*/ 0 60000 65536"/>
                    <a:gd name="T8" fmla="*/ 0 60000 65536"/>
                    <a:gd name="T9" fmla="*/ 0 w 1"/>
                    <a:gd name="T10" fmla="*/ 0 h 7"/>
                    <a:gd name="T11" fmla="*/ 1 w 1"/>
                    <a:gd name="T12" fmla="*/ 7 h 7"/>
                  </a:gdLst>
                  <a:ahLst/>
                  <a:cxnLst>
                    <a:cxn ang="T6">
                      <a:pos x="T0" y="T1"/>
                    </a:cxn>
                    <a:cxn ang="T7">
                      <a:pos x="T2" y="T3"/>
                    </a:cxn>
                    <a:cxn ang="T8">
                      <a:pos x="T4" y="T5"/>
                    </a:cxn>
                  </a:cxnLst>
                  <a:rect l="T9" t="T10" r="T11" b="T12"/>
                  <a:pathLst>
                    <a:path w="1" h="7">
                      <a:moveTo>
                        <a:pt x="0" y="7"/>
                      </a:moveTo>
                      <a:lnTo>
                        <a:pt x="0" y="7"/>
                      </a:ln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719" name="Freeform 645"/>
                <p:cNvSpPr>
                  <a:spLocks/>
                </p:cNvSpPr>
                <p:nvPr/>
              </p:nvSpPr>
              <p:spPr bwMode="auto">
                <a:xfrm>
                  <a:off x="5425" y="2364"/>
                  <a:ext cx="1" cy="6"/>
                </a:xfrm>
                <a:custGeom>
                  <a:avLst/>
                  <a:gdLst>
                    <a:gd name="T0" fmla="*/ 0 w 1"/>
                    <a:gd name="T1" fmla="*/ 6 h 6"/>
                    <a:gd name="T2" fmla="*/ 0 w 1"/>
                    <a:gd name="T3" fmla="*/ 6 h 6"/>
                    <a:gd name="T4" fmla="*/ 0 w 1"/>
                    <a:gd name="T5" fmla="*/ 0 h 6"/>
                    <a:gd name="T6" fmla="*/ 0 60000 65536"/>
                    <a:gd name="T7" fmla="*/ 0 60000 65536"/>
                    <a:gd name="T8" fmla="*/ 0 60000 65536"/>
                    <a:gd name="T9" fmla="*/ 0 w 1"/>
                    <a:gd name="T10" fmla="*/ 0 h 6"/>
                    <a:gd name="T11" fmla="*/ 1 w 1"/>
                    <a:gd name="T12" fmla="*/ 6 h 6"/>
                  </a:gdLst>
                  <a:ahLst/>
                  <a:cxnLst>
                    <a:cxn ang="T6">
                      <a:pos x="T0" y="T1"/>
                    </a:cxn>
                    <a:cxn ang="T7">
                      <a:pos x="T2" y="T3"/>
                    </a:cxn>
                    <a:cxn ang="T8">
                      <a:pos x="T4" y="T5"/>
                    </a:cxn>
                  </a:cxnLst>
                  <a:rect l="T9" t="T10" r="T11" b="T12"/>
                  <a:pathLst>
                    <a:path w="1" h="6">
                      <a:moveTo>
                        <a:pt x="0" y="6"/>
                      </a:moveTo>
                      <a:lnTo>
                        <a:pt x="0" y="6"/>
                      </a:ln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720" name="Freeform 646"/>
                <p:cNvSpPr>
                  <a:spLocks/>
                </p:cNvSpPr>
                <p:nvPr/>
              </p:nvSpPr>
              <p:spPr bwMode="auto">
                <a:xfrm>
                  <a:off x="5425" y="2364"/>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721" name="Freeform 647"/>
                <p:cNvSpPr>
                  <a:spLocks/>
                </p:cNvSpPr>
                <p:nvPr/>
              </p:nvSpPr>
              <p:spPr bwMode="auto">
                <a:xfrm>
                  <a:off x="5425" y="2358"/>
                  <a:ext cx="1" cy="6"/>
                </a:xfrm>
                <a:custGeom>
                  <a:avLst/>
                  <a:gdLst>
                    <a:gd name="T0" fmla="*/ 0 w 1"/>
                    <a:gd name="T1" fmla="*/ 6 h 6"/>
                    <a:gd name="T2" fmla="*/ 0 w 1"/>
                    <a:gd name="T3" fmla="*/ 6 h 6"/>
                    <a:gd name="T4" fmla="*/ 0 w 1"/>
                    <a:gd name="T5" fmla="*/ 0 h 6"/>
                    <a:gd name="T6" fmla="*/ 0 60000 65536"/>
                    <a:gd name="T7" fmla="*/ 0 60000 65536"/>
                    <a:gd name="T8" fmla="*/ 0 60000 65536"/>
                    <a:gd name="T9" fmla="*/ 0 w 1"/>
                    <a:gd name="T10" fmla="*/ 0 h 6"/>
                    <a:gd name="T11" fmla="*/ 1 w 1"/>
                    <a:gd name="T12" fmla="*/ 6 h 6"/>
                  </a:gdLst>
                  <a:ahLst/>
                  <a:cxnLst>
                    <a:cxn ang="T6">
                      <a:pos x="T0" y="T1"/>
                    </a:cxn>
                    <a:cxn ang="T7">
                      <a:pos x="T2" y="T3"/>
                    </a:cxn>
                    <a:cxn ang="T8">
                      <a:pos x="T4" y="T5"/>
                    </a:cxn>
                  </a:cxnLst>
                  <a:rect l="T9" t="T10" r="T11" b="T12"/>
                  <a:pathLst>
                    <a:path w="1" h="6">
                      <a:moveTo>
                        <a:pt x="0" y="6"/>
                      </a:moveTo>
                      <a:lnTo>
                        <a:pt x="0" y="6"/>
                      </a:ln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722" name="Freeform 648"/>
                <p:cNvSpPr>
                  <a:spLocks/>
                </p:cNvSpPr>
                <p:nvPr/>
              </p:nvSpPr>
              <p:spPr bwMode="auto">
                <a:xfrm>
                  <a:off x="5425" y="2358"/>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723" name="Freeform 649"/>
                <p:cNvSpPr>
                  <a:spLocks/>
                </p:cNvSpPr>
                <p:nvPr/>
              </p:nvSpPr>
              <p:spPr bwMode="auto">
                <a:xfrm>
                  <a:off x="5425" y="2352"/>
                  <a:ext cx="1" cy="6"/>
                </a:xfrm>
                <a:custGeom>
                  <a:avLst/>
                  <a:gdLst>
                    <a:gd name="T0" fmla="*/ 0 w 1"/>
                    <a:gd name="T1" fmla="*/ 6 h 6"/>
                    <a:gd name="T2" fmla="*/ 0 w 1"/>
                    <a:gd name="T3" fmla="*/ 6 h 6"/>
                    <a:gd name="T4" fmla="*/ 0 w 1"/>
                    <a:gd name="T5" fmla="*/ 0 h 6"/>
                    <a:gd name="T6" fmla="*/ 0 60000 65536"/>
                    <a:gd name="T7" fmla="*/ 0 60000 65536"/>
                    <a:gd name="T8" fmla="*/ 0 60000 65536"/>
                    <a:gd name="T9" fmla="*/ 0 w 1"/>
                    <a:gd name="T10" fmla="*/ 0 h 6"/>
                    <a:gd name="T11" fmla="*/ 1 w 1"/>
                    <a:gd name="T12" fmla="*/ 6 h 6"/>
                  </a:gdLst>
                  <a:ahLst/>
                  <a:cxnLst>
                    <a:cxn ang="T6">
                      <a:pos x="T0" y="T1"/>
                    </a:cxn>
                    <a:cxn ang="T7">
                      <a:pos x="T2" y="T3"/>
                    </a:cxn>
                    <a:cxn ang="T8">
                      <a:pos x="T4" y="T5"/>
                    </a:cxn>
                  </a:cxnLst>
                  <a:rect l="T9" t="T10" r="T11" b="T12"/>
                  <a:pathLst>
                    <a:path w="1" h="6">
                      <a:moveTo>
                        <a:pt x="0" y="6"/>
                      </a:moveTo>
                      <a:lnTo>
                        <a:pt x="0" y="6"/>
                      </a:ln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724" name="Freeform 650"/>
                <p:cNvSpPr>
                  <a:spLocks/>
                </p:cNvSpPr>
                <p:nvPr/>
              </p:nvSpPr>
              <p:spPr bwMode="auto">
                <a:xfrm>
                  <a:off x="5425" y="2345"/>
                  <a:ext cx="1" cy="7"/>
                </a:xfrm>
                <a:custGeom>
                  <a:avLst/>
                  <a:gdLst>
                    <a:gd name="T0" fmla="*/ 0 w 1"/>
                    <a:gd name="T1" fmla="*/ 7 h 7"/>
                    <a:gd name="T2" fmla="*/ 0 w 1"/>
                    <a:gd name="T3" fmla="*/ 7 h 7"/>
                    <a:gd name="T4" fmla="*/ 0 w 1"/>
                    <a:gd name="T5" fmla="*/ 0 h 7"/>
                    <a:gd name="T6" fmla="*/ 0 60000 65536"/>
                    <a:gd name="T7" fmla="*/ 0 60000 65536"/>
                    <a:gd name="T8" fmla="*/ 0 60000 65536"/>
                    <a:gd name="T9" fmla="*/ 0 w 1"/>
                    <a:gd name="T10" fmla="*/ 0 h 7"/>
                    <a:gd name="T11" fmla="*/ 1 w 1"/>
                    <a:gd name="T12" fmla="*/ 7 h 7"/>
                  </a:gdLst>
                  <a:ahLst/>
                  <a:cxnLst>
                    <a:cxn ang="T6">
                      <a:pos x="T0" y="T1"/>
                    </a:cxn>
                    <a:cxn ang="T7">
                      <a:pos x="T2" y="T3"/>
                    </a:cxn>
                    <a:cxn ang="T8">
                      <a:pos x="T4" y="T5"/>
                    </a:cxn>
                  </a:cxnLst>
                  <a:rect l="T9" t="T10" r="T11" b="T12"/>
                  <a:pathLst>
                    <a:path w="1" h="7">
                      <a:moveTo>
                        <a:pt x="0" y="7"/>
                      </a:moveTo>
                      <a:lnTo>
                        <a:pt x="0" y="7"/>
                      </a:ln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725" name="Freeform 651"/>
                <p:cNvSpPr>
                  <a:spLocks/>
                </p:cNvSpPr>
                <p:nvPr/>
              </p:nvSpPr>
              <p:spPr bwMode="auto">
                <a:xfrm>
                  <a:off x="5425" y="2345"/>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726" name="Freeform 652"/>
                <p:cNvSpPr>
                  <a:spLocks/>
                </p:cNvSpPr>
                <p:nvPr/>
              </p:nvSpPr>
              <p:spPr bwMode="auto">
                <a:xfrm>
                  <a:off x="5425" y="2339"/>
                  <a:ext cx="1" cy="6"/>
                </a:xfrm>
                <a:custGeom>
                  <a:avLst/>
                  <a:gdLst>
                    <a:gd name="T0" fmla="*/ 0 w 1"/>
                    <a:gd name="T1" fmla="*/ 6 h 6"/>
                    <a:gd name="T2" fmla="*/ 0 w 1"/>
                    <a:gd name="T3" fmla="*/ 6 h 6"/>
                    <a:gd name="T4" fmla="*/ 0 w 1"/>
                    <a:gd name="T5" fmla="*/ 0 h 6"/>
                    <a:gd name="T6" fmla="*/ 0 60000 65536"/>
                    <a:gd name="T7" fmla="*/ 0 60000 65536"/>
                    <a:gd name="T8" fmla="*/ 0 60000 65536"/>
                    <a:gd name="T9" fmla="*/ 0 w 1"/>
                    <a:gd name="T10" fmla="*/ 0 h 6"/>
                    <a:gd name="T11" fmla="*/ 1 w 1"/>
                    <a:gd name="T12" fmla="*/ 6 h 6"/>
                  </a:gdLst>
                  <a:ahLst/>
                  <a:cxnLst>
                    <a:cxn ang="T6">
                      <a:pos x="T0" y="T1"/>
                    </a:cxn>
                    <a:cxn ang="T7">
                      <a:pos x="T2" y="T3"/>
                    </a:cxn>
                    <a:cxn ang="T8">
                      <a:pos x="T4" y="T5"/>
                    </a:cxn>
                  </a:cxnLst>
                  <a:rect l="T9" t="T10" r="T11" b="T12"/>
                  <a:pathLst>
                    <a:path w="1" h="6">
                      <a:moveTo>
                        <a:pt x="0" y="6"/>
                      </a:moveTo>
                      <a:lnTo>
                        <a:pt x="0" y="6"/>
                      </a:ln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727" name="Freeform 653"/>
                <p:cNvSpPr>
                  <a:spLocks/>
                </p:cNvSpPr>
                <p:nvPr/>
              </p:nvSpPr>
              <p:spPr bwMode="auto">
                <a:xfrm>
                  <a:off x="5425" y="2339"/>
                  <a:ext cx="6" cy="1"/>
                </a:xfrm>
                <a:custGeom>
                  <a:avLst/>
                  <a:gdLst>
                    <a:gd name="T0" fmla="*/ 0 w 6"/>
                    <a:gd name="T1" fmla="*/ 0 h 1"/>
                    <a:gd name="T2" fmla="*/ 6 w 6"/>
                    <a:gd name="T3" fmla="*/ 0 h 1"/>
                    <a:gd name="T4" fmla="*/ 6 w 6"/>
                    <a:gd name="T5" fmla="*/ 0 h 1"/>
                    <a:gd name="T6" fmla="*/ 0 60000 65536"/>
                    <a:gd name="T7" fmla="*/ 0 60000 65536"/>
                    <a:gd name="T8" fmla="*/ 0 60000 65536"/>
                    <a:gd name="T9" fmla="*/ 0 w 6"/>
                    <a:gd name="T10" fmla="*/ 0 h 1"/>
                    <a:gd name="T11" fmla="*/ 6 w 6"/>
                    <a:gd name="T12" fmla="*/ 1 h 1"/>
                  </a:gdLst>
                  <a:ahLst/>
                  <a:cxnLst>
                    <a:cxn ang="T6">
                      <a:pos x="T0" y="T1"/>
                    </a:cxn>
                    <a:cxn ang="T7">
                      <a:pos x="T2" y="T3"/>
                    </a:cxn>
                    <a:cxn ang="T8">
                      <a:pos x="T4" y="T5"/>
                    </a:cxn>
                  </a:cxnLst>
                  <a:rect l="T9" t="T10" r="T11" b="T12"/>
                  <a:pathLst>
                    <a:path w="6" h="1">
                      <a:moveTo>
                        <a:pt x="0" y="0"/>
                      </a:moveTo>
                      <a:lnTo>
                        <a:pt x="6"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728" name="Freeform 654"/>
                <p:cNvSpPr>
                  <a:spLocks/>
                </p:cNvSpPr>
                <p:nvPr/>
              </p:nvSpPr>
              <p:spPr bwMode="auto">
                <a:xfrm>
                  <a:off x="5431" y="2333"/>
                  <a:ext cx="1" cy="6"/>
                </a:xfrm>
                <a:custGeom>
                  <a:avLst/>
                  <a:gdLst>
                    <a:gd name="T0" fmla="*/ 0 w 1"/>
                    <a:gd name="T1" fmla="*/ 6 h 6"/>
                    <a:gd name="T2" fmla="*/ 0 w 1"/>
                    <a:gd name="T3" fmla="*/ 6 h 6"/>
                    <a:gd name="T4" fmla="*/ 0 w 1"/>
                    <a:gd name="T5" fmla="*/ 0 h 6"/>
                    <a:gd name="T6" fmla="*/ 0 60000 65536"/>
                    <a:gd name="T7" fmla="*/ 0 60000 65536"/>
                    <a:gd name="T8" fmla="*/ 0 60000 65536"/>
                    <a:gd name="T9" fmla="*/ 0 w 1"/>
                    <a:gd name="T10" fmla="*/ 0 h 6"/>
                    <a:gd name="T11" fmla="*/ 1 w 1"/>
                    <a:gd name="T12" fmla="*/ 6 h 6"/>
                  </a:gdLst>
                  <a:ahLst/>
                  <a:cxnLst>
                    <a:cxn ang="T6">
                      <a:pos x="T0" y="T1"/>
                    </a:cxn>
                    <a:cxn ang="T7">
                      <a:pos x="T2" y="T3"/>
                    </a:cxn>
                    <a:cxn ang="T8">
                      <a:pos x="T4" y="T5"/>
                    </a:cxn>
                  </a:cxnLst>
                  <a:rect l="T9" t="T10" r="T11" b="T12"/>
                  <a:pathLst>
                    <a:path w="1" h="6">
                      <a:moveTo>
                        <a:pt x="0" y="6"/>
                      </a:moveTo>
                      <a:lnTo>
                        <a:pt x="0" y="6"/>
                      </a:ln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729" name="Freeform 655"/>
                <p:cNvSpPr>
                  <a:spLocks/>
                </p:cNvSpPr>
                <p:nvPr/>
              </p:nvSpPr>
              <p:spPr bwMode="auto">
                <a:xfrm>
                  <a:off x="5431" y="2327"/>
                  <a:ext cx="1" cy="6"/>
                </a:xfrm>
                <a:custGeom>
                  <a:avLst/>
                  <a:gdLst>
                    <a:gd name="T0" fmla="*/ 0 w 1"/>
                    <a:gd name="T1" fmla="*/ 6 h 6"/>
                    <a:gd name="T2" fmla="*/ 0 w 1"/>
                    <a:gd name="T3" fmla="*/ 6 h 6"/>
                    <a:gd name="T4" fmla="*/ 0 w 1"/>
                    <a:gd name="T5" fmla="*/ 0 h 6"/>
                    <a:gd name="T6" fmla="*/ 0 60000 65536"/>
                    <a:gd name="T7" fmla="*/ 0 60000 65536"/>
                    <a:gd name="T8" fmla="*/ 0 60000 65536"/>
                    <a:gd name="T9" fmla="*/ 0 w 1"/>
                    <a:gd name="T10" fmla="*/ 0 h 6"/>
                    <a:gd name="T11" fmla="*/ 1 w 1"/>
                    <a:gd name="T12" fmla="*/ 6 h 6"/>
                  </a:gdLst>
                  <a:ahLst/>
                  <a:cxnLst>
                    <a:cxn ang="T6">
                      <a:pos x="T0" y="T1"/>
                    </a:cxn>
                    <a:cxn ang="T7">
                      <a:pos x="T2" y="T3"/>
                    </a:cxn>
                    <a:cxn ang="T8">
                      <a:pos x="T4" y="T5"/>
                    </a:cxn>
                  </a:cxnLst>
                  <a:rect l="T9" t="T10" r="T11" b="T12"/>
                  <a:pathLst>
                    <a:path w="1" h="6">
                      <a:moveTo>
                        <a:pt x="0" y="6"/>
                      </a:moveTo>
                      <a:lnTo>
                        <a:pt x="0" y="6"/>
                      </a:ln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730" name="Freeform 656"/>
                <p:cNvSpPr>
                  <a:spLocks/>
                </p:cNvSpPr>
                <p:nvPr/>
              </p:nvSpPr>
              <p:spPr bwMode="auto">
                <a:xfrm>
                  <a:off x="5431" y="2327"/>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731" name="Freeform 657"/>
                <p:cNvSpPr>
                  <a:spLocks/>
                </p:cNvSpPr>
                <p:nvPr/>
              </p:nvSpPr>
              <p:spPr bwMode="auto">
                <a:xfrm>
                  <a:off x="5431" y="2320"/>
                  <a:ext cx="1" cy="7"/>
                </a:xfrm>
                <a:custGeom>
                  <a:avLst/>
                  <a:gdLst>
                    <a:gd name="T0" fmla="*/ 0 w 1"/>
                    <a:gd name="T1" fmla="*/ 7 h 7"/>
                    <a:gd name="T2" fmla="*/ 0 w 1"/>
                    <a:gd name="T3" fmla="*/ 7 h 7"/>
                    <a:gd name="T4" fmla="*/ 0 w 1"/>
                    <a:gd name="T5" fmla="*/ 0 h 7"/>
                    <a:gd name="T6" fmla="*/ 0 60000 65536"/>
                    <a:gd name="T7" fmla="*/ 0 60000 65536"/>
                    <a:gd name="T8" fmla="*/ 0 60000 65536"/>
                    <a:gd name="T9" fmla="*/ 0 w 1"/>
                    <a:gd name="T10" fmla="*/ 0 h 7"/>
                    <a:gd name="T11" fmla="*/ 1 w 1"/>
                    <a:gd name="T12" fmla="*/ 7 h 7"/>
                  </a:gdLst>
                  <a:ahLst/>
                  <a:cxnLst>
                    <a:cxn ang="T6">
                      <a:pos x="T0" y="T1"/>
                    </a:cxn>
                    <a:cxn ang="T7">
                      <a:pos x="T2" y="T3"/>
                    </a:cxn>
                    <a:cxn ang="T8">
                      <a:pos x="T4" y="T5"/>
                    </a:cxn>
                  </a:cxnLst>
                  <a:rect l="T9" t="T10" r="T11" b="T12"/>
                  <a:pathLst>
                    <a:path w="1" h="7">
                      <a:moveTo>
                        <a:pt x="0" y="7"/>
                      </a:moveTo>
                      <a:lnTo>
                        <a:pt x="0" y="7"/>
                      </a:ln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732" name="Freeform 658"/>
                <p:cNvSpPr>
                  <a:spLocks/>
                </p:cNvSpPr>
                <p:nvPr/>
              </p:nvSpPr>
              <p:spPr bwMode="auto">
                <a:xfrm>
                  <a:off x="5431" y="2320"/>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733" name="Freeform 659"/>
                <p:cNvSpPr>
                  <a:spLocks/>
                </p:cNvSpPr>
                <p:nvPr/>
              </p:nvSpPr>
              <p:spPr bwMode="auto">
                <a:xfrm>
                  <a:off x="5431" y="2314"/>
                  <a:ext cx="1" cy="6"/>
                </a:xfrm>
                <a:custGeom>
                  <a:avLst/>
                  <a:gdLst>
                    <a:gd name="T0" fmla="*/ 0 w 1"/>
                    <a:gd name="T1" fmla="*/ 6 h 6"/>
                    <a:gd name="T2" fmla="*/ 0 w 1"/>
                    <a:gd name="T3" fmla="*/ 6 h 6"/>
                    <a:gd name="T4" fmla="*/ 0 w 1"/>
                    <a:gd name="T5" fmla="*/ 0 h 6"/>
                    <a:gd name="T6" fmla="*/ 0 60000 65536"/>
                    <a:gd name="T7" fmla="*/ 0 60000 65536"/>
                    <a:gd name="T8" fmla="*/ 0 60000 65536"/>
                    <a:gd name="T9" fmla="*/ 0 w 1"/>
                    <a:gd name="T10" fmla="*/ 0 h 6"/>
                    <a:gd name="T11" fmla="*/ 1 w 1"/>
                    <a:gd name="T12" fmla="*/ 6 h 6"/>
                  </a:gdLst>
                  <a:ahLst/>
                  <a:cxnLst>
                    <a:cxn ang="T6">
                      <a:pos x="T0" y="T1"/>
                    </a:cxn>
                    <a:cxn ang="T7">
                      <a:pos x="T2" y="T3"/>
                    </a:cxn>
                    <a:cxn ang="T8">
                      <a:pos x="T4" y="T5"/>
                    </a:cxn>
                  </a:cxnLst>
                  <a:rect l="T9" t="T10" r="T11" b="T12"/>
                  <a:pathLst>
                    <a:path w="1" h="6">
                      <a:moveTo>
                        <a:pt x="0" y="6"/>
                      </a:moveTo>
                      <a:lnTo>
                        <a:pt x="0" y="6"/>
                      </a:ln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734" name="Freeform 660"/>
                <p:cNvSpPr>
                  <a:spLocks/>
                </p:cNvSpPr>
                <p:nvPr/>
              </p:nvSpPr>
              <p:spPr bwMode="auto">
                <a:xfrm>
                  <a:off x="5431" y="2308"/>
                  <a:ext cx="13" cy="6"/>
                </a:xfrm>
                <a:custGeom>
                  <a:avLst/>
                  <a:gdLst>
                    <a:gd name="T0" fmla="*/ 0 w 13"/>
                    <a:gd name="T1" fmla="*/ 6 h 6"/>
                    <a:gd name="T2" fmla="*/ 13 w 13"/>
                    <a:gd name="T3" fmla="*/ 6 h 6"/>
                    <a:gd name="T4" fmla="*/ 13 w 13"/>
                    <a:gd name="T5" fmla="*/ 0 h 6"/>
                    <a:gd name="T6" fmla="*/ 0 60000 65536"/>
                    <a:gd name="T7" fmla="*/ 0 60000 65536"/>
                    <a:gd name="T8" fmla="*/ 0 60000 65536"/>
                    <a:gd name="T9" fmla="*/ 0 w 13"/>
                    <a:gd name="T10" fmla="*/ 0 h 6"/>
                    <a:gd name="T11" fmla="*/ 13 w 13"/>
                    <a:gd name="T12" fmla="*/ 6 h 6"/>
                  </a:gdLst>
                  <a:ahLst/>
                  <a:cxnLst>
                    <a:cxn ang="T6">
                      <a:pos x="T0" y="T1"/>
                    </a:cxn>
                    <a:cxn ang="T7">
                      <a:pos x="T2" y="T3"/>
                    </a:cxn>
                    <a:cxn ang="T8">
                      <a:pos x="T4" y="T5"/>
                    </a:cxn>
                  </a:cxnLst>
                  <a:rect l="T9" t="T10" r="T11" b="T12"/>
                  <a:pathLst>
                    <a:path w="13" h="6">
                      <a:moveTo>
                        <a:pt x="0" y="6"/>
                      </a:moveTo>
                      <a:lnTo>
                        <a:pt x="13" y="6"/>
                      </a:lnTo>
                      <a:lnTo>
                        <a:pt x="13"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735" name="Freeform 661"/>
                <p:cNvSpPr>
                  <a:spLocks/>
                </p:cNvSpPr>
                <p:nvPr/>
              </p:nvSpPr>
              <p:spPr bwMode="auto">
                <a:xfrm>
                  <a:off x="5444" y="2308"/>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736" name="Freeform 662"/>
                <p:cNvSpPr>
                  <a:spLocks/>
                </p:cNvSpPr>
                <p:nvPr/>
              </p:nvSpPr>
              <p:spPr bwMode="auto">
                <a:xfrm>
                  <a:off x="5444" y="2302"/>
                  <a:ext cx="1" cy="6"/>
                </a:xfrm>
                <a:custGeom>
                  <a:avLst/>
                  <a:gdLst>
                    <a:gd name="T0" fmla="*/ 0 w 1"/>
                    <a:gd name="T1" fmla="*/ 6 h 6"/>
                    <a:gd name="T2" fmla="*/ 0 w 1"/>
                    <a:gd name="T3" fmla="*/ 6 h 6"/>
                    <a:gd name="T4" fmla="*/ 0 w 1"/>
                    <a:gd name="T5" fmla="*/ 0 h 6"/>
                    <a:gd name="T6" fmla="*/ 0 60000 65536"/>
                    <a:gd name="T7" fmla="*/ 0 60000 65536"/>
                    <a:gd name="T8" fmla="*/ 0 60000 65536"/>
                    <a:gd name="T9" fmla="*/ 0 w 1"/>
                    <a:gd name="T10" fmla="*/ 0 h 6"/>
                    <a:gd name="T11" fmla="*/ 1 w 1"/>
                    <a:gd name="T12" fmla="*/ 6 h 6"/>
                  </a:gdLst>
                  <a:ahLst/>
                  <a:cxnLst>
                    <a:cxn ang="T6">
                      <a:pos x="T0" y="T1"/>
                    </a:cxn>
                    <a:cxn ang="T7">
                      <a:pos x="T2" y="T3"/>
                    </a:cxn>
                    <a:cxn ang="T8">
                      <a:pos x="T4" y="T5"/>
                    </a:cxn>
                  </a:cxnLst>
                  <a:rect l="T9" t="T10" r="T11" b="T12"/>
                  <a:pathLst>
                    <a:path w="1" h="6">
                      <a:moveTo>
                        <a:pt x="0" y="6"/>
                      </a:moveTo>
                      <a:lnTo>
                        <a:pt x="0" y="6"/>
                      </a:ln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737" name="Freeform 663"/>
                <p:cNvSpPr>
                  <a:spLocks/>
                </p:cNvSpPr>
                <p:nvPr/>
              </p:nvSpPr>
              <p:spPr bwMode="auto">
                <a:xfrm>
                  <a:off x="5444" y="2295"/>
                  <a:ext cx="1" cy="7"/>
                </a:xfrm>
                <a:custGeom>
                  <a:avLst/>
                  <a:gdLst>
                    <a:gd name="T0" fmla="*/ 0 w 1"/>
                    <a:gd name="T1" fmla="*/ 7 h 7"/>
                    <a:gd name="T2" fmla="*/ 0 w 1"/>
                    <a:gd name="T3" fmla="*/ 7 h 7"/>
                    <a:gd name="T4" fmla="*/ 0 w 1"/>
                    <a:gd name="T5" fmla="*/ 0 h 7"/>
                    <a:gd name="T6" fmla="*/ 0 60000 65536"/>
                    <a:gd name="T7" fmla="*/ 0 60000 65536"/>
                    <a:gd name="T8" fmla="*/ 0 60000 65536"/>
                    <a:gd name="T9" fmla="*/ 0 w 1"/>
                    <a:gd name="T10" fmla="*/ 0 h 7"/>
                    <a:gd name="T11" fmla="*/ 1 w 1"/>
                    <a:gd name="T12" fmla="*/ 7 h 7"/>
                  </a:gdLst>
                  <a:ahLst/>
                  <a:cxnLst>
                    <a:cxn ang="T6">
                      <a:pos x="T0" y="T1"/>
                    </a:cxn>
                    <a:cxn ang="T7">
                      <a:pos x="T2" y="T3"/>
                    </a:cxn>
                    <a:cxn ang="T8">
                      <a:pos x="T4" y="T5"/>
                    </a:cxn>
                  </a:cxnLst>
                  <a:rect l="T9" t="T10" r="T11" b="T12"/>
                  <a:pathLst>
                    <a:path w="1" h="7">
                      <a:moveTo>
                        <a:pt x="0" y="7"/>
                      </a:moveTo>
                      <a:lnTo>
                        <a:pt x="0" y="7"/>
                      </a:ln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738" name="Freeform 664"/>
                <p:cNvSpPr>
                  <a:spLocks/>
                </p:cNvSpPr>
                <p:nvPr/>
              </p:nvSpPr>
              <p:spPr bwMode="auto">
                <a:xfrm>
                  <a:off x="5444" y="2295"/>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739" name="Freeform 665"/>
                <p:cNvSpPr>
                  <a:spLocks/>
                </p:cNvSpPr>
                <p:nvPr/>
              </p:nvSpPr>
              <p:spPr bwMode="auto">
                <a:xfrm>
                  <a:off x="5444" y="2289"/>
                  <a:ext cx="1" cy="6"/>
                </a:xfrm>
                <a:custGeom>
                  <a:avLst/>
                  <a:gdLst>
                    <a:gd name="T0" fmla="*/ 0 w 1"/>
                    <a:gd name="T1" fmla="*/ 6 h 6"/>
                    <a:gd name="T2" fmla="*/ 0 w 1"/>
                    <a:gd name="T3" fmla="*/ 6 h 6"/>
                    <a:gd name="T4" fmla="*/ 0 w 1"/>
                    <a:gd name="T5" fmla="*/ 0 h 6"/>
                    <a:gd name="T6" fmla="*/ 0 60000 65536"/>
                    <a:gd name="T7" fmla="*/ 0 60000 65536"/>
                    <a:gd name="T8" fmla="*/ 0 60000 65536"/>
                    <a:gd name="T9" fmla="*/ 0 w 1"/>
                    <a:gd name="T10" fmla="*/ 0 h 6"/>
                    <a:gd name="T11" fmla="*/ 1 w 1"/>
                    <a:gd name="T12" fmla="*/ 6 h 6"/>
                  </a:gdLst>
                  <a:ahLst/>
                  <a:cxnLst>
                    <a:cxn ang="T6">
                      <a:pos x="T0" y="T1"/>
                    </a:cxn>
                    <a:cxn ang="T7">
                      <a:pos x="T2" y="T3"/>
                    </a:cxn>
                    <a:cxn ang="T8">
                      <a:pos x="T4" y="T5"/>
                    </a:cxn>
                  </a:cxnLst>
                  <a:rect l="T9" t="T10" r="T11" b="T12"/>
                  <a:pathLst>
                    <a:path w="1" h="6">
                      <a:moveTo>
                        <a:pt x="0" y="6"/>
                      </a:moveTo>
                      <a:lnTo>
                        <a:pt x="0" y="6"/>
                      </a:ln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740" name="Freeform 666"/>
                <p:cNvSpPr>
                  <a:spLocks/>
                </p:cNvSpPr>
                <p:nvPr/>
              </p:nvSpPr>
              <p:spPr bwMode="auto">
                <a:xfrm>
                  <a:off x="5444" y="2289"/>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741" name="Freeform 667"/>
                <p:cNvSpPr>
                  <a:spLocks/>
                </p:cNvSpPr>
                <p:nvPr/>
              </p:nvSpPr>
              <p:spPr bwMode="auto">
                <a:xfrm>
                  <a:off x="5444" y="2283"/>
                  <a:ext cx="1" cy="6"/>
                </a:xfrm>
                <a:custGeom>
                  <a:avLst/>
                  <a:gdLst>
                    <a:gd name="T0" fmla="*/ 0 w 1"/>
                    <a:gd name="T1" fmla="*/ 6 h 6"/>
                    <a:gd name="T2" fmla="*/ 0 w 1"/>
                    <a:gd name="T3" fmla="*/ 6 h 6"/>
                    <a:gd name="T4" fmla="*/ 0 w 1"/>
                    <a:gd name="T5" fmla="*/ 0 h 6"/>
                    <a:gd name="T6" fmla="*/ 0 60000 65536"/>
                    <a:gd name="T7" fmla="*/ 0 60000 65536"/>
                    <a:gd name="T8" fmla="*/ 0 60000 65536"/>
                    <a:gd name="T9" fmla="*/ 0 w 1"/>
                    <a:gd name="T10" fmla="*/ 0 h 6"/>
                    <a:gd name="T11" fmla="*/ 1 w 1"/>
                    <a:gd name="T12" fmla="*/ 6 h 6"/>
                  </a:gdLst>
                  <a:ahLst/>
                  <a:cxnLst>
                    <a:cxn ang="T6">
                      <a:pos x="T0" y="T1"/>
                    </a:cxn>
                    <a:cxn ang="T7">
                      <a:pos x="T2" y="T3"/>
                    </a:cxn>
                    <a:cxn ang="T8">
                      <a:pos x="T4" y="T5"/>
                    </a:cxn>
                  </a:cxnLst>
                  <a:rect l="T9" t="T10" r="T11" b="T12"/>
                  <a:pathLst>
                    <a:path w="1" h="6">
                      <a:moveTo>
                        <a:pt x="0" y="6"/>
                      </a:moveTo>
                      <a:lnTo>
                        <a:pt x="0" y="6"/>
                      </a:ln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742" name="Freeform 668"/>
                <p:cNvSpPr>
                  <a:spLocks/>
                </p:cNvSpPr>
                <p:nvPr/>
              </p:nvSpPr>
              <p:spPr bwMode="auto">
                <a:xfrm>
                  <a:off x="5444" y="2277"/>
                  <a:ext cx="1" cy="6"/>
                </a:xfrm>
                <a:custGeom>
                  <a:avLst/>
                  <a:gdLst>
                    <a:gd name="T0" fmla="*/ 0 w 1"/>
                    <a:gd name="T1" fmla="*/ 6 h 6"/>
                    <a:gd name="T2" fmla="*/ 0 w 1"/>
                    <a:gd name="T3" fmla="*/ 6 h 6"/>
                    <a:gd name="T4" fmla="*/ 0 w 1"/>
                    <a:gd name="T5" fmla="*/ 0 h 6"/>
                    <a:gd name="T6" fmla="*/ 0 60000 65536"/>
                    <a:gd name="T7" fmla="*/ 0 60000 65536"/>
                    <a:gd name="T8" fmla="*/ 0 60000 65536"/>
                    <a:gd name="T9" fmla="*/ 0 w 1"/>
                    <a:gd name="T10" fmla="*/ 0 h 6"/>
                    <a:gd name="T11" fmla="*/ 1 w 1"/>
                    <a:gd name="T12" fmla="*/ 6 h 6"/>
                  </a:gdLst>
                  <a:ahLst/>
                  <a:cxnLst>
                    <a:cxn ang="T6">
                      <a:pos x="T0" y="T1"/>
                    </a:cxn>
                    <a:cxn ang="T7">
                      <a:pos x="T2" y="T3"/>
                    </a:cxn>
                    <a:cxn ang="T8">
                      <a:pos x="T4" y="T5"/>
                    </a:cxn>
                  </a:cxnLst>
                  <a:rect l="T9" t="T10" r="T11" b="T12"/>
                  <a:pathLst>
                    <a:path w="1" h="6">
                      <a:moveTo>
                        <a:pt x="0" y="6"/>
                      </a:moveTo>
                      <a:lnTo>
                        <a:pt x="0" y="6"/>
                      </a:ln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743" name="Freeform 669"/>
                <p:cNvSpPr>
                  <a:spLocks/>
                </p:cNvSpPr>
                <p:nvPr/>
              </p:nvSpPr>
              <p:spPr bwMode="auto">
                <a:xfrm>
                  <a:off x="5444" y="2277"/>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744" name="Freeform 670"/>
                <p:cNvSpPr>
                  <a:spLocks/>
                </p:cNvSpPr>
                <p:nvPr/>
              </p:nvSpPr>
              <p:spPr bwMode="auto">
                <a:xfrm>
                  <a:off x="5444" y="2271"/>
                  <a:ext cx="1" cy="6"/>
                </a:xfrm>
                <a:custGeom>
                  <a:avLst/>
                  <a:gdLst>
                    <a:gd name="T0" fmla="*/ 0 w 1"/>
                    <a:gd name="T1" fmla="*/ 6 h 6"/>
                    <a:gd name="T2" fmla="*/ 0 w 1"/>
                    <a:gd name="T3" fmla="*/ 6 h 6"/>
                    <a:gd name="T4" fmla="*/ 0 w 1"/>
                    <a:gd name="T5" fmla="*/ 0 h 6"/>
                    <a:gd name="T6" fmla="*/ 0 60000 65536"/>
                    <a:gd name="T7" fmla="*/ 0 60000 65536"/>
                    <a:gd name="T8" fmla="*/ 0 60000 65536"/>
                    <a:gd name="T9" fmla="*/ 0 w 1"/>
                    <a:gd name="T10" fmla="*/ 0 h 6"/>
                    <a:gd name="T11" fmla="*/ 1 w 1"/>
                    <a:gd name="T12" fmla="*/ 6 h 6"/>
                  </a:gdLst>
                  <a:ahLst/>
                  <a:cxnLst>
                    <a:cxn ang="T6">
                      <a:pos x="T0" y="T1"/>
                    </a:cxn>
                    <a:cxn ang="T7">
                      <a:pos x="T2" y="T3"/>
                    </a:cxn>
                    <a:cxn ang="T8">
                      <a:pos x="T4" y="T5"/>
                    </a:cxn>
                  </a:cxnLst>
                  <a:rect l="T9" t="T10" r="T11" b="T12"/>
                  <a:pathLst>
                    <a:path w="1" h="6">
                      <a:moveTo>
                        <a:pt x="0" y="6"/>
                      </a:moveTo>
                      <a:lnTo>
                        <a:pt x="0" y="6"/>
                      </a:ln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745" name="Freeform 671"/>
                <p:cNvSpPr>
                  <a:spLocks/>
                </p:cNvSpPr>
                <p:nvPr/>
              </p:nvSpPr>
              <p:spPr bwMode="auto">
                <a:xfrm>
                  <a:off x="5444" y="2271"/>
                  <a:ext cx="25" cy="1"/>
                </a:xfrm>
                <a:custGeom>
                  <a:avLst/>
                  <a:gdLst>
                    <a:gd name="T0" fmla="*/ 0 w 25"/>
                    <a:gd name="T1" fmla="*/ 0 h 1"/>
                    <a:gd name="T2" fmla="*/ 25 w 25"/>
                    <a:gd name="T3" fmla="*/ 0 h 1"/>
                    <a:gd name="T4" fmla="*/ 25 w 25"/>
                    <a:gd name="T5" fmla="*/ 0 h 1"/>
                    <a:gd name="T6" fmla="*/ 0 60000 65536"/>
                    <a:gd name="T7" fmla="*/ 0 60000 65536"/>
                    <a:gd name="T8" fmla="*/ 0 60000 65536"/>
                    <a:gd name="T9" fmla="*/ 0 w 25"/>
                    <a:gd name="T10" fmla="*/ 0 h 1"/>
                    <a:gd name="T11" fmla="*/ 25 w 25"/>
                    <a:gd name="T12" fmla="*/ 1 h 1"/>
                  </a:gdLst>
                  <a:ahLst/>
                  <a:cxnLst>
                    <a:cxn ang="T6">
                      <a:pos x="T0" y="T1"/>
                    </a:cxn>
                    <a:cxn ang="T7">
                      <a:pos x="T2" y="T3"/>
                    </a:cxn>
                    <a:cxn ang="T8">
                      <a:pos x="T4" y="T5"/>
                    </a:cxn>
                  </a:cxnLst>
                  <a:rect l="T9" t="T10" r="T11" b="T12"/>
                  <a:pathLst>
                    <a:path w="25" h="1">
                      <a:moveTo>
                        <a:pt x="0" y="0"/>
                      </a:moveTo>
                      <a:lnTo>
                        <a:pt x="25"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746" name="Freeform 672"/>
                <p:cNvSpPr>
                  <a:spLocks/>
                </p:cNvSpPr>
                <p:nvPr/>
              </p:nvSpPr>
              <p:spPr bwMode="auto">
                <a:xfrm>
                  <a:off x="5469" y="2264"/>
                  <a:ext cx="1" cy="7"/>
                </a:xfrm>
                <a:custGeom>
                  <a:avLst/>
                  <a:gdLst>
                    <a:gd name="T0" fmla="*/ 0 w 1"/>
                    <a:gd name="T1" fmla="*/ 7 h 7"/>
                    <a:gd name="T2" fmla="*/ 0 w 1"/>
                    <a:gd name="T3" fmla="*/ 7 h 7"/>
                    <a:gd name="T4" fmla="*/ 0 w 1"/>
                    <a:gd name="T5" fmla="*/ 0 h 7"/>
                    <a:gd name="T6" fmla="*/ 0 60000 65536"/>
                    <a:gd name="T7" fmla="*/ 0 60000 65536"/>
                    <a:gd name="T8" fmla="*/ 0 60000 65536"/>
                    <a:gd name="T9" fmla="*/ 0 w 1"/>
                    <a:gd name="T10" fmla="*/ 0 h 7"/>
                    <a:gd name="T11" fmla="*/ 1 w 1"/>
                    <a:gd name="T12" fmla="*/ 7 h 7"/>
                  </a:gdLst>
                  <a:ahLst/>
                  <a:cxnLst>
                    <a:cxn ang="T6">
                      <a:pos x="T0" y="T1"/>
                    </a:cxn>
                    <a:cxn ang="T7">
                      <a:pos x="T2" y="T3"/>
                    </a:cxn>
                    <a:cxn ang="T8">
                      <a:pos x="T4" y="T5"/>
                    </a:cxn>
                  </a:cxnLst>
                  <a:rect l="T9" t="T10" r="T11" b="T12"/>
                  <a:pathLst>
                    <a:path w="1" h="7">
                      <a:moveTo>
                        <a:pt x="0" y="7"/>
                      </a:moveTo>
                      <a:lnTo>
                        <a:pt x="0" y="7"/>
                      </a:ln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747" name="Freeform 673"/>
                <p:cNvSpPr>
                  <a:spLocks/>
                </p:cNvSpPr>
                <p:nvPr/>
              </p:nvSpPr>
              <p:spPr bwMode="auto">
                <a:xfrm>
                  <a:off x="5469" y="2258"/>
                  <a:ext cx="1" cy="6"/>
                </a:xfrm>
                <a:custGeom>
                  <a:avLst/>
                  <a:gdLst>
                    <a:gd name="T0" fmla="*/ 0 w 1"/>
                    <a:gd name="T1" fmla="*/ 6 h 6"/>
                    <a:gd name="T2" fmla="*/ 0 w 1"/>
                    <a:gd name="T3" fmla="*/ 6 h 6"/>
                    <a:gd name="T4" fmla="*/ 0 w 1"/>
                    <a:gd name="T5" fmla="*/ 0 h 6"/>
                    <a:gd name="T6" fmla="*/ 0 60000 65536"/>
                    <a:gd name="T7" fmla="*/ 0 60000 65536"/>
                    <a:gd name="T8" fmla="*/ 0 60000 65536"/>
                    <a:gd name="T9" fmla="*/ 0 w 1"/>
                    <a:gd name="T10" fmla="*/ 0 h 6"/>
                    <a:gd name="T11" fmla="*/ 1 w 1"/>
                    <a:gd name="T12" fmla="*/ 6 h 6"/>
                  </a:gdLst>
                  <a:ahLst/>
                  <a:cxnLst>
                    <a:cxn ang="T6">
                      <a:pos x="T0" y="T1"/>
                    </a:cxn>
                    <a:cxn ang="T7">
                      <a:pos x="T2" y="T3"/>
                    </a:cxn>
                    <a:cxn ang="T8">
                      <a:pos x="T4" y="T5"/>
                    </a:cxn>
                  </a:cxnLst>
                  <a:rect l="T9" t="T10" r="T11" b="T12"/>
                  <a:pathLst>
                    <a:path w="1" h="6">
                      <a:moveTo>
                        <a:pt x="0" y="6"/>
                      </a:moveTo>
                      <a:lnTo>
                        <a:pt x="0" y="6"/>
                      </a:ln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748" name="Freeform 674"/>
                <p:cNvSpPr>
                  <a:spLocks/>
                </p:cNvSpPr>
                <p:nvPr/>
              </p:nvSpPr>
              <p:spPr bwMode="auto">
                <a:xfrm>
                  <a:off x="5469" y="2258"/>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749" name="Freeform 675"/>
                <p:cNvSpPr>
                  <a:spLocks/>
                </p:cNvSpPr>
                <p:nvPr/>
              </p:nvSpPr>
              <p:spPr bwMode="auto">
                <a:xfrm>
                  <a:off x="5469" y="2252"/>
                  <a:ext cx="1" cy="6"/>
                </a:xfrm>
                <a:custGeom>
                  <a:avLst/>
                  <a:gdLst>
                    <a:gd name="T0" fmla="*/ 0 w 1"/>
                    <a:gd name="T1" fmla="*/ 6 h 6"/>
                    <a:gd name="T2" fmla="*/ 0 w 1"/>
                    <a:gd name="T3" fmla="*/ 6 h 6"/>
                    <a:gd name="T4" fmla="*/ 0 w 1"/>
                    <a:gd name="T5" fmla="*/ 0 h 6"/>
                    <a:gd name="T6" fmla="*/ 0 60000 65536"/>
                    <a:gd name="T7" fmla="*/ 0 60000 65536"/>
                    <a:gd name="T8" fmla="*/ 0 60000 65536"/>
                    <a:gd name="T9" fmla="*/ 0 w 1"/>
                    <a:gd name="T10" fmla="*/ 0 h 6"/>
                    <a:gd name="T11" fmla="*/ 1 w 1"/>
                    <a:gd name="T12" fmla="*/ 6 h 6"/>
                  </a:gdLst>
                  <a:ahLst/>
                  <a:cxnLst>
                    <a:cxn ang="T6">
                      <a:pos x="T0" y="T1"/>
                    </a:cxn>
                    <a:cxn ang="T7">
                      <a:pos x="T2" y="T3"/>
                    </a:cxn>
                    <a:cxn ang="T8">
                      <a:pos x="T4" y="T5"/>
                    </a:cxn>
                  </a:cxnLst>
                  <a:rect l="T9" t="T10" r="T11" b="T12"/>
                  <a:pathLst>
                    <a:path w="1" h="6">
                      <a:moveTo>
                        <a:pt x="0" y="6"/>
                      </a:moveTo>
                      <a:lnTo>
                        <a:pt x="0" y="6"/>
                      </a:ln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750" name="Freeform 676"/>
                <p:cNvSpPr>
                  <a:spLocks/>
                </p:cNvSpPr>
                <p:nvPr/>
              </p:nvSpPr>
              <p:spPr bwMode="auto">
                <a:xfrm>
                  <a:off x="5469" y="2252"/>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751" name="Freeform 677"/>
                <p:cNvSpPr>
                  <a:spLocks/>
                </p:cNvSpPr>
                <p:nvPr/>
              </p:nvSpPr>
              <p:spPr bwMode="auto">
                <a:xfrm>
                  <a:off x="5469" y="2246"/>
                  <a:ext cx="1" cy="6"/>
                </a:xfrm>
                <a:custGeom>
                  <a:avLst/>
                  <a:gdLst>
                    <a:gd name="T0" fmla="*/ 0 w 1"/>
                    <a:gd name="T1" fmla="*/ 6 h 6"/>
                    <a:gd name="T2" fmla="*/ 0 w 1"/>
                    <a:gd name="T3" fmla="*/ 6 h 6"/>
                    <a:gd name="T4" fmla="*/ 0 w 1"/>
                    <a:gd name="T5" fmla="*/ 0 h 6"/>
                    <a:gd name="T6" fmla="*/ 0 60000 65536"/>
                    <a:gd name="T7" fmla="*/ 0 60000 65536"/>
                    <a:gd name="T8" fmla="*/ 0 60000 65536"/>
                    <a:gd name="T9" fmla="*/ 0 w 1"/>
                    <a:gd name="T10" fmla="*/ 0 h 6"/>
                    <a:gd name="T11" fmla="*/ 1 w 1"/>
                    <a:gd name="T12" fmla="*/ 6 h 6"/>
                  </a:gdLst>
                  <a:ahLst/>
                  <a:cxnLst>
                    <a:cxn ang="T6">
                      <a:pos x="T0" y="T1"/>
                    </a:cxn>
                    <a:cxn ang="T7">
                      <a:pos x="T2" y="T3"/>
                    </a:cxn>
                    <a:cxn ang="T8">
                      <a:pos x="T4" y="T5"/>
                    </a:cxn>
                  </a:cxnLst>
                  <a:rect l="T9" t="T10" r="T11" b="T12"/>
                  <a:pathLst>
                    <a:path w="1" h="6">
                      <a:moveTo>
                        <a:pt x="0" y="6"/>
                      </a:moveTo>
                      <a:lnTo>
                        <a:pt x="0" y="6"/>
                      </a:ln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752" name="Freeform 678"/>
                <p:cNvSpPr>
                  <a:spLocks/>
                </p:cNvSpPr>
                <p:nvPr/>
              </p:nvSpPr>
              <p:spPr bwMode="auto">
                <a:xfrm>
                  <a:off x="5469" y="2239"/>
                  <a:ext cx="1" cy="7"/>
                </a:xfrm>
                <a:custGeom>
                  <a:avLst/>
                  <a:gdLst>
                    <a:gd name="T0" fmla="*/ 0 w 1"/>
                    <a:gd name="T1" fmla="*/ 7 h 7"/>
                    <a:gd name="T2" fmla="*/ 0 w 1"/>
                    <a:gd name="T3" fmla="*/ 7 h 7"/>
                    <a:gd name="T4" fmla="*/ 0 w 1"/>
                    <a:gd name="T5" fmla="*/ 0 h 7"/>
                    <a:gd name="T6" fmla="*/ 0 60000 65536"/>
                    <a:gd name="T7" fmla="*/ 0 60000 65536"/>
                    <a:gd name="T8" fmla="*/ 0 60000 65536"/>
                    <a:gd name="T9" fmla="*/ 0 w 1"/>
                    <a:gd name="T10" fmla="*/ 0 h 7"/>
                    <a:gd name="T11" fmla="*/ 1 w 1"/>
                    <a:gd name="T12" fmla="*/ 7 h 7"/>
                  </a:gdLst>
                  <a:ahLst/>
                  <a:cxnLst>
                    <a:cxn ang="T6">
                      <a:pos x="T0" y="T1"/>
                    </a:cxn>
                    <a:cxn ang="T7">
                      <a:pos x="T2" y="T3"/>
                    </a:cxn>
                    <a:cxn ang="T8">
                      <a:pos x="T4" y="T5"/>
                    </a:cxn>
                  </a:cxnLst>
                  <a:rect l="T9" t="T10" r="T11" b="T12"/>
                  <a:pathLst>
                    <a:path w="1" h="7">
                      <a:moveTo>
                        <a:pt x="0" y="7"/>
                      </a:moveTo>
                      <a:lnTo>
                        <a:pt x="0" y="7"/>
                      </a:ln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753" name="Freeform 679"/>
                <p:cNvSpPr>
                  <a:spLocks/>
                </p:cNvSpPr>
                <p:nvPr/>
              </p:nvSpPr>
              <p:spPr bwMode="auto">
                <a:xfrm>
                  <a:off x="5469" y="2239"/>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754" name="Freeform 680"/>
                <p:cNvSpPr>
                  <a:spLocks/>
                </p:cNvSpPr>
                <p:nvPr/>
              </p:nvSpPr>
              <p:spPr bwMode="auto">
                <a:xfrm>
                  <a:off x="5469" y="2233"/>
                  <a:ext cx="1" cy="6"/>
                </a:xfrm>
                <a:custGeom>
                  <a:avLst/>
                  <a:gdLst>
                    <a:gd name="T0" fmla="*/ 0 w 1"/>
                    <a:gd name="T1" fmla="*/ 6 h 6"/>
                    <a:gd name="T2" fmla="*/ 0 w 1"/>
                    <a:gd name="T3" fmla="*/ 6 h 6"/>
                    <a:gd name="T4" fmla="*/ 0 w 1"/>
                    <a:gd name="T5" fmla="*/ 0 h 6"/>
                    <a:gd name="T6" fmla="*/ 0 60000 65536"/>
                    <a:gd name="T7" fmla="*/ 0 60000 65536"/>
                    <a:gd name="T8" fmla="*/ 0 60000 65536"/>
                    <a:gd name="T9" fmla="*/ 0 w 1"/>
                    <a:gd name="T10" fmla="*/ 0 h 6"/>
                    <a:gd name="T11" fmla="*/ 1 w 1"/>
                    <a:gd name="T12" fmla="*/ 6 h 6"/>
                  </a:gdLst>
                  <a:ahLst/>
                  <a:cxnLst>
                    <a:cxn ang="T6">
                      <a:pos x="T0" y="T1"/>
                    </a:cxn>
                    <a:cxn ang="T7">
                      <a:pos x="T2" y="T3"/>
                    </a:cxn>
                    <a:cxn ang="T8">
                      <a:pos x="T4" y="T5"/>
                    </a:cxn>
                  </a:cxnLst>
                  <a:rect l="T9" t="T10" r="T11" b="T12"/>
                  <a:pathLst>
                    <a:path w="1" h="6">
                      <a:moveTo>
                        <a:pt x="0" y="6"/>
                      </a:moveTo>
                      <a:lnTo>
                        <a:pt x="0" y="6"/>
                      </a:ln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755" name="Freeform 681"/>
                <p:cNvSpPr>
                  <a:spLocks/>
                </p:cNvSpPr>
                <p:nvPr/>
              </p:nvSpPr>
              <p:spPr bwMode="auto">
                <a:xfrm>
                  <a:off x="5469" y="2233"/>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756" name="Freeform 682"/>
                <p:cNvSpPr>
                  <a:spLocks/>
                </p:cNvSpPr>
                <p:nvPr/>
              </p:nvSpPr>
              <p:spPr bwMode="auto">
                <a:xfrm>
                  <a:off x="5469" y="2227"/>
                  <a:ext cx="1" cy="6"/>
                </a:xfrm>
                <a:custGeom>
                  <a:avLst/>
                  <a:gdLst>
                    <a:gd name="T0" fmla="*/ 0 w 1"/>
                    <a:gd name="T1" fmla="*/ 6 h 6"/>
                    <a:gd name="T2" fmla="*/ 0 w 1"/>
                    <a:gd name="T3" fmla="*/ 6 h 6"/>
                    <a:gd name="T4" fmla="*/ 0 w 1"/>
                    <a:gd name="T5" fmla="*/ 0 h 6"/>
                    <a:gd name="T6" fmla="*/ 0 60000 65536"/>
                    <a:gd name="T7" fmla="*/ 0 60000 65536"/>
                    <a:gd name="T8" fmla="*/ 0 60000 65536"/>
                    <a:gd name="T9" fmla="*/ 0 w 1"/>
                    <a:gd name="T10" fmla="*/ 0 h 6"/>
                    <a:gd name="T11" fmla="*/ 1 w 1"/>
                    <a:gd name="T12" fmla="*/ 6 h 6"/>
                  </a:gdLst>
                  <a:ahLst/>
                  <a:cxnLst>
                    <a:cxn ang="T6">
                      <a:pos x="T0" y="T1"/>
                    </a:cxn>
                    <a:cxn ang="T7">
                      <a:pos x="T2" y="T3"/>
                    </a:cxn>
                    <a:cxn ang="T8">
                      <a:pos x="T4" y="T5"/>
                    </a:cxn>
                  </a:cxnLst>
                  <a:rect l="T9" t="T10" r="T11" b="T12"/>
                  <a:pathLst>
                    <a:path w="1" h="6">
                      <a:moveTo>
                        <a:pt x="0" y="6"/>
                      </a:moveTo>
                      <a:lnTo>
                        <a:pt x="0" y="6"/>
                      </a:ln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757" name="Freeform 683"/>
                <p:cNvSpPr>
                  <a:spLocks/>
                </p:cNvSpPr>
                <p:nvPr/>
              </p:nvSpPr>
              <p:spPr bwMode="auto">
                <a:xfrm>
                  <a:off x="5469" y="2221"/>
                  <a:ext cx="1" cy="6"/>
                </a:xfrm>
                <a:custGeom>
                  <a:avLst/>
                  <a:gdLst>
                    <a:gd name="T0" fmla="*/ 0 w 1"/>
                    <a:gd name="T1" fmla="*/ 6 h 6"/>
                    <a:gd name="T2" fmla="*/ 0 w 1"/>
                    <a:gd name="T3" fmla="*/ 6 h 6"/>
                    <a:gd name="T4" fmla="*/ 0 w 1"/>
                    <a:gd name="T5" fmla="*/ 0 h 6"/>
                    <a:gd name="T6" fmla="*/ 0 60000 65536"/>
                    <a:gd name="T7" fmla="*/ 0 60000 65536"/>
                    <a:gd name="T8" fmla="*/ 0 60000 65536"/>
                    <a:gd name="T9" fmla="*/ 0 w 1"/>
                    <a:gd name="T10" fmla="*/ 0 h 6"/>
                    <a:gd name="T11" fmla="*/ 1 w 1"/>
                    <a:gd name="T12" fmla="*/ 6 h 6"/>
                  </a:gdLst>
                  <a:ahLst/>
                  <a:cxnLst>
                    <a:cxn ang="T6">
                      <a:pos x="T0" y="T1"/>
                    </a:cxn>
                    <a:cxn ang="T7">
                      <a:pos x="T2" y="T3"/>
                    </a:cxn>
                    <a:cxn ang="T8">
                      <a:pos x="T4" y="T5"/>
                    </a:cxn>
                  </a:cxnLst>
                  <a:rect l="T9" t="T10" r="T11" b="T12"/>
                  <a:pathLst>
                    <a:path w="1" h="6">
                      <a:moveTo>
                        <a:pt x="0" y="6"/>
                      </a:moveTo>
                      <a:lnTo>
                        <a:pt x="0" y="6"/>
                      </a:ln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758" name="Freeform 684"/>
                <p:cNvSpPr>
                  <a:spLocks/>
                </p:cNvSpPr>
                <p:nvPr/>
              </p:nvSpPr>
              <p:spPr bwMode="auto">
                <a:xfrm>
                  <a:off x="5469" y="2221"/>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759" name="Freeform 685"/>
                <p:cNvSpPr>
                  <a:spLocks/>
                </p:cNvSpPr>
                <p:nvPr/>
              </p:nvSpPr>
              <p:spPr bwMode="auto">
                <a:xfrm>
                  <a:off x="5469" y="2214"/>
                  <a:ext cx="1" cy="7"/>
                </a:xfrm>
                <a:custGeom>
                  <a:avLst/>
                  <a:gdLst>
                    <a:gd name="T0" fmla="*/ 0 w 1"/>
                    <a:gd name="T1" fmla="*/ 7 h 7"/>
                    <a:gd name="T2" fmla="*/ 0 w 1"/>
                    <a:gd name="T3" fmla="*/ 7 h 7"/>
                    <a:gd name="T4" fmla="*/ 0 w 1"/>
                    <a:gd name="T5" fmla="*/ 0 h 7"/>
                    <a:gd name="T6" fmla="*/ 0 60000 65536"/>
                    <a:gd name="T7" fmla="*/ 0 60000 65536"/>
                    <a:gd name="T8" fmla="*/ 0 60000 65536"/>
                    <a:gd name="T9" fmla="*/ 0 w 1"/>
                    <a:gd name="T10" fmla="*/ 0 h 7"/>
                    <a:gd name="T11" fmla="*/ 1 w 1"/>
                    <a:gd name="T12" fmla="*/ 7 h 7"/>
                  </a:gdLst>
                  <a:ahLst/>
                  <a:cxnLst>
                    <a:cxn ang="T6">
                      <a:pos x="T0" y="T1"/>
                    </a:cxn>
                    <a:cxn ang="T7">
                      <a:pos x="T2" y="T3"/>
                    </a:cxn>
                    <a:cxn ang="T8">
                      <a:pos x="T4" y="T5"/>
                    </a:cxn>
                  </a:cxnLst>
                  <a:rect l="T9" t="T10" r="T11" b="T12"/>
                  <a:pathLst>
                    <a:path w="1" h="7">
                      <a:moveTo>
                        <a:pt x="0" y="7"/>
                      </a:moveTo>
                      <a:lnTo>
                        <a:pt x="0" y="7"/>
                      </a:ln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760" name="Freeform 686"/>
                <p:cNvSpPr>
                  <a:spLocks/>
                </p:cNvSpPr>
                <p:nvPr/>
              </p:nvSpPr>
              <p:spPr bwMode="auto">
                <a:xfrm>
                  <a:off x="5469" y="2214"/>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761" name="Freeform 687"/>
                <p:cNvSpPr>
                  <a:spLocks/>
                </p:cNvSpPr>
                <p:nvPr/>
              </p:nvSpPr>
              <p:spPr bwMode="auto">
                <a:xfrm>
                  <a:off x="5469" y="2208"/>
                  <a:ext cx="1" cy="6"/>
                </a:xfrm>
                <a:custGeom>
                  <a:avLst/>
                  <a:gdLst>
                    <a:gd name="T0" fmla="*/ 0 w 1"/>
                    <a:gd name="T1" fmla="*/ 6 h 6"/>
                    <a:gd name="T2" fmla="*/ 0 w 1"/>
                    <a:gd name="T3" fmla="*/ 6 h 6"/>
                    <a:gd name="T4" fmla="*/ 0 w 1"/>
                    <a:gd name="T5" fmla="*/ 0 h 6"/>
                    <a:gd name="T6" fmla="*/ 0 60000 65536"/>
                    <a:gd name="T7" fmla="*/ 0 60000 65536"/>
                    <a:gd name="T8" fmla="*/ 0 60000 65536"/>
                    <a:gd name="T9" fmla="*/ 0 w 1"/>
                    <a:gd name="T10" fmla="*/ 0 h 6"/>
                    <a:gd name="T11" fmla="*/ 1 w 1"/>
                    <a:gd name="T12" fmla="*/ 6 h 6"/>
                  </a:gdLst>
                  <a:ahLst/>
                  <a:cxnLst>
                    <a:cxn ang="T6">
                      <a:pos x="T0" y="T1"/>
                    </a:cxn>
                    <a:cxn ang="T7">
                      <a:pos x="T2" y="T3"/>
                    </a:cxn>
                    <a:cxn ang="T8">
                      <a:pos x="T4" y="T5"/>
                    </a:cxn>
                  </a:cxnLst>
                  <a:rect l="T9" t="T10" r="T11" b="T12"/>
                  <a:pathLst>
                    <a:path w="1" h="6">
                      <a:moveTo>
                        <a:pt x="0" y="6"/>
                      </a:moveTo>
                      <a:lnTo>
                        <a:pt x="0" y="6"/>
                      </a:ln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762" name="Freeform 688"/>
                <p:cNvSpPr>
                  <a:spLocks/>
                </p:cNvSpPr>
                <p:nvPr/>
              </p:nvSpPr>
              <p:spPr bwMode="auto">
                <a:xfrm>
                  <a:off x="5469" y="2202"/>
                  <a:ext cx="6" cy="6"/>
                </a:xfrm>
                <a:custGeom>
                  <a:avLst/>
                  <a:gdLst>
                    <a:gd name="T0" fmla="*/ 0 w 6"/>
                    <a:gd name="T1" fmla="*/ 6 h 6"/>
                    <a:gd name="T2" fmla="*/ 6 w 6"/>
                    <a:gd name="T3" fmla="*/ 6 h 6"/>
                    <a:gd name="T4" fmla="*/ 6 w 6"/>
                    <a:gd name="T5" fmla="*/ 0 h 6"/>
                    <a:gd name="T6" fmla="*/ 0 60000 65536"/>
                    <a:gd name="T7" fmla="*/ 0 60000 65536"/>
                    <a:gd name="T8" fmla="*/ 0 60000 65536"/>
                    <a:gd name="T9" fmla="*/ 0 w 6"/>
                    <a:gd name="T10" fmla="*/ 0 h 6"/>
                    <a:gd name="T11" fmla="*/ 6 w 6"/>
                    <a:gd name="T12" fmla="*/ 6 h 6"/>
                  </a:gdLst>
                  <a:ahLst/>
                  <a:cxnLst>
                    <a:cxn ang="T6">
                      <a:pos x="T0" y="T1"/>
                    </a:cxn>
                    <a:cxn ang="T7">
                      <a:pos x="T2" y="T3"/>
                    </a:cxn>
                    <a:cxn ang="T8">
                      <a:pos x="T4" y="T5"/>
                    </a:cxn>
                  </a:cxnLst>
                  <a:rect l="T9" t="T10" r="T11" b="T12"/>
                  <a:pathLst>
                    <a:path w="6" h="6">
                      <a:moveTo>
                        <a:pt x="0" y="6"/>
                      </a:moveTo>
                      <a:lnTo>
                        <a:pt x="6" y="6"/>
                      </a:lnTo>
                      <a:lnTo>
                        <a:pt x="6"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763" name="Freeform 689"/>
                <p:cNvSpPr>
                  <a:spLocks/>
                </p:cNvSpPr>
                <p:nvPr/>
              </p:nvSpPr>
              <p:spPr bwMode="auto">
                <a:xfrm>
                  <a:off x="5475" y="2202"/>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764" name="Freeform 690"/>
                <p:cNvSpPr>
                  <a:spLocks/>
                </p:cNvSpPr>
                <p:nvPr/>
              </p:nvSpPr>
              <p:spPr bwMode="auto">
                <a:xfrm>
                  <a:off x="5475" y="2196"/>
                  <a:ext cx="1" cy="6"/>
                </a:xfrm>
                <a:custGeom>
                  <a:avLst/>
                  <a:gdLst>
                    <a:gd name="T0" fmla="*/ 0 w 1"/>
                    <a:gd name="T1" fmla="*/ 6 h 6"/>
                    <a:gd name="T2" fmla="*/ 0 w 1"/>
                    <a:gd name="T3" fmla="*/ 6 h 6"/>
                    <a:gd name="T4" fmla="*/ 0 w 1"/>
                    <a:gd name="T5" fmla="*/ 0 h 6"/>
                    <a:gd name="T6" fmla="*/ 0 60000 65536"/>
                    <a:gd name="T7" fmla="*/ 0 60000 65536"/>
                    <a:gd name="T8" fmla="*/ 0 60000 65536"/>
                    <a:gd name="T9" fmla="*/ 0 w 1"/>
                    <a:gd name="T10" fmla="*/ 0 h 6"/>
                    <a:gd name="T11" fmla="*/ 1 w 1"/>
                    <a:gd name="T12" fmla="*/ 6 h 6"/>
                  </a:gdLst>
                  <a:ahLst/>
                  <a:cxnLst>
                    <a:cxn ang="T6">
                      <a:pos x="T0" y="T1"/>
                    </a:cxn>
                    <a:cxn ang="T7">
                      <a:pos x="T2" y="T3"/>
                    </a:cxn>
                    <a:cxn ang="T8">
                      <a:pos x="T4" y="T5"/>
                    </a:cxn>
                  </a:cxnLst>
                  <a:rect l="T9" t="T10" r="T11" b="T12"/>
                  <a:pathLst>
                    <a:path w="1" h="6">
                      <a:moveTo>
                        <a:pt x="0" y="6"/>
                      </a:moveTo>
                      <a:lnTo>
                        <a:pt x="0" y="6"/>
                      </a:ln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765" name="Freeform 691"/>
                <p:cNvSpPr>
                  <a:spLocks/>
                </p:cNvSpPr>
                <p:nvPr/>
              </p:nvSpPr>
              <p:spPr bwMode="auto">
                <a:xfrm>
                  <a:off x="5475" y="2196"/>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766" name="Freeform 692"/>
                <p:cNvSpPr>
                  <a:spLocks/>
                </p:cNvSpPr>
                <p:nvPr/>
              </p:nvSpPr>
              <p:spPr bwMode="auto">
                <a:xfrm>
                  <a:off x="5475" y="2189"/>
                  <a:ext cx="1" cy="7"/>
                </a:xfrm>
                <a:custGeom>
                  <a:avLst/>
                  <a:gdLst>
                    <a:gd name="T0" fmla="*/ 0 w 1"/>
                    <a:gd name="T1" fmla="*/ 7 h 7"/>
                    <a:gd name="T2" fmla="*/ 0 w 1"/>
                    <a:gd name="T3" fmla="*/ 7 h 7"/>
                    <a:gd name="T4" fmla="*/ 0 w 1"/>
                    <a:gd name="T5" fmla="*/ 0 h 7"/>
                    <a:gd name="T6" fmla="*/ 0 60000 65536"/>
                    <a:gd name="T7" fmla="*/ 0 60000 65536"/>
                    <a:gd name="T8" fmla="*/ 0 60000 65536"/>
                    <a:gd name="T9" fmla="*/ 0 w 1"/>
                    <a:gd name="T10" fmla="*/ 0 h 7"/>
                    <a:gd name="T11" fmla="*/ 1 w 1"/>
                    <a:gd name="T12" fmla="*/ 7 h 7"/>
                  </a:gdLst>
                  <a:ahLst/>
                  <a:cxnLst>
                    <a:cxn ang="T6">
                      <a:pos x="T0" y="T1"/>
                    </a:cxn>
                    <a:cxn ang="T7">
                      <a:pos x="T2" y="T3"/>
                    </a:cxn>
                    <a:cxn ang="T8">
                      <a:pos x="T4" y="T5"/>
                    </a:cxn>
                  </a:cxnLst>
                  <a:rect l="T9" t="T10" r="T11" b="T12"/>
                  <a:pathLst>
                    <a:path w="1" h="7">
                      <a:moveTo>
                        <a:pt x="0" y="7"/>
                      </a:moveTo>
                      <a:lnTo>
                        <a:pt x="0" y="7"/>
                      </a:ln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767" name="Freeform 693"/>
                <p:cNvSpPr>
                  <a:spLocks/>
                </p:cNvSpPr>
                <p:nvPr/>
              </p:nvSpPr>
              <p:spPr bwMode="auto">
                <a:xfrm>
                  <a:off x="5475" y="2183"/>
                  <a:ext cx="1" cy="6"/>
                </a:xfrm>
                <a:custGeom>
                  <a:avLst/>
                  <a:gdLst>
                    <a:gd name="T0" fmla="*/ 0 w 1"/>
                    <a:gd name="T1" fmla="*/ 6 h 6"/>
                    <a:gd name="T2" fmla="*/ 0 w 1"/>
                    <a:gd name="T3" fmla="*/ 6 h 6"/>
                    <a:gd name="T4" fmla="*/ 0 w 1"/>
                    <a:gd name="T5" fmla="*/ 0 h 6"/>
                    <a:gd name="T6" fmla="*/ 0 60000 65536"/>
                    <a:gd name="T7" fmla="*/ 0 60000 65536"/>
                    <a:gd name="T8" fmla="*/ 0 60000 65536"/>
                    <a:gd name="T9" fmla="*/ 0 w 1"/>
                    <a:gd name="T10" fmla="*/ 0 h 6"/>
                    <a:gd name="T11" fmla="*/ 1 w 1"/>
                    <a:gd name="T12" fmla="*/ 6 h 6"/>
                  </a:gdLst>
                  <a:ahLst/>
                  <a:cxnLst>
                    <a:cxn ang="T6">
                      <a:pos x="T0" y="T1"/>
                    </a:cxn>
                    <a:cxn ang="T7">
                      <a:pos x="T2" y="T3"/>
                    </a:cxn>
                    <a:cxn ang="T8">
                      <a:pos x="T4" y="T5"/>
                    </a:cxn>
                  </a:cxnLst>
                  <a:rect l="T9" t="T10" r="T11" b="T12"/>
                  <a:pathLst>
                    <a:path w="1" h="6">
                      <a:moveTo>
                        <a:pt x="0" y="6"/>
                      </a:moveTo>
                      <a:lnTo>
                        <a:pt x="0" y="6"/>
                      </a:ln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768" name="Freeform 694"/>
                <p:cNvSpPr>
                  <a:spLocks/>
                </p:cNvSpPr>
                <p:nvPr/>
              </p:nvSpPr>
              <p:spPr bwMode="auto">
                <a:xfrm>
                  <a:off x="5475" y="2183"/>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769" name="Freeform 695"/>
                <p:cNvSpPr>
                  <a:spLocks/>
                </p:cNvSpPr>
                <p:nvPr/>
              </p:nvSpPr>
              <p:spPr bwMode="auto">
                <a:xfrm>
                  <a:off x="5475" y="2177"/>
                  <a:ext cx="1" cy="6"/>
                </a:xfrm>
                <a:custGeom>
                  <a:avLst/>
                  <a:gdLst>
                    <a:gd name="T0" fmla="*/ 0 w 1"/>
                    <a:gd name="T1" fmla="*/ 6 h 6"/>
                    <a:gd name="T2" fmla="*/ 0 w 1"/>
                    <a:gd name="T3" fmla="*/ 6 h 6"/>
                    <a:gd name="T4" fmla="*/ 0 w 1"/>
                    <a:gd name="T5" fmla="*/ 0 h 6"/>
                    <a:gd name="T6" fmla="*/ 0 60000 65536"/>
                    <a:gd name="T7" fmla="*/ 0 60000 65536"/>
                    <a:gd name="T8" fmla="*/ 0 60000 65536"/>
                    <a:gd name="T9" fmla="*/ 0 w 1"/>
                    <a:gd name="T10" fmla="*/ 0 h 6"/>
                    <a:gd name="T11" fmla="*/ 1 w 1"/>
                    <a:gd name="T12" fmla="*/ 6 h 6"/>
                  </a:gdLst>
                  <a:ahLst/>
                  <a:cxnLst>
                    <a:cxn ang="T6">
                      <a:pos x="T0" y="T1"/>
                    </a:cxn>
                    <a:cxn ang="T7">
                      <a:pos x="T2" y="T3"/>
                    </a:cxn>
                    <a:cxn ang="T8">
                      <a:pos x="T4" y="T5"/>
                    </a:cxn>
                  </a:cxnLst>
                  <a:rect l="T9" t="T10" r="T11" b="T12"/>
                  <a:pathLst>
                    <a:path w="1" h="6">
                      <a:moveTo>
                        <a:pt x="0" y="6"/>
                      </a:moveTo>
                      <a:lnTo>
                        <a:pt x="0" y="6"/>
                      </a:ln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770" name="Freeform 696"/>
                <p:cNvSpPr>
                  <a:spLocks/>
                </p:cNvSpPr>
                <p:nvPr/>
              </p:nvSpPr>
              <p:spPr bwMode="auto">
                <a:xfrm>
                  <a:off x="5475" y="2177"/>
                  <a:ext cx="25" cy="1"/>
                </a:xfrm>
                <a:custGeom>
                  <a:avLst/>
                  <a:gdLst>
                    <a:gd name="T0" fmla="*/ 0 w 25"/>
                    <a:gd name="T1" fmla="*/ 0 h 1"/>
                    <a:gd name="T2" fmla="*/ 25 w 25"/>
                    <a:gd name="T3" fmla="*/ 0 h 1"/>
                    <a:gd name="T4" fmla="*/ 25 w 25"/>
                    <a:gd name="T5" fmla="*/ 0 h 1"/>
                    <a:gd name="T6" fmla="*/ 0 60000 65536"/>
                    <a:gd name="T7" fmla="*/ 0 60000 65536"/>
                    <a:gd name="T8" fmla="*/ 0 60000 65536"/>
                    <a:gd name="T9" fmla="*/ 0 w 25"/>
                    <a:gd name="T10" fmla="*/ 0 h 1"/>
                    <a:gd name="T11" fmla="*/ 25 w 25"/>
                    <a:gd name="T12" fmla="*/ 1 h 1"/>
                  </a:gdLst>
                  <a:ahLst/>
                  <a:cxnLst>
                    <a:cxn ang="T6">
                      <a:pos x="T0" y="T1"/>
                    </a:cxn>
                    <a:cxn ang="T7">
                      <a:pos x="T2" y="T3"/>
                    </a:cxn>
                    <a:cxn ang="T8">
                      <a:pos x="T4" y="T5"/>
                    </a:cxn>
                  </a:cxnLst>
                  <a:rect l="T9" t="T10" r="T11" b="T12"/>
                  <a:pathLst>
                    <a:path w="25" h="1">
                      <a:moveTo>
                        <a:pt x="0" y="0"/>
                      </a:moveTo>
                      <a:lnTo>
                        <a:pt x="25"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771" name="Freeform 697"/>
                <p:cNvSpPr>
                  <a:spLocks/>
                </p:cNvSpPr>
                <p:nvPr/>
              </p:nvSpPr>
              <p:spPr bwMode="auto">
                <a:xfrm>
                  <a:off x="5500" y="2171"/>
                  <a:ext cx="1" cy="6"/>
                </a:xfrm>
                <a:custGeom>
                  <a:avLst/>
                  <a:gdLst>
                    <a:gd name="T0" fmla="*/ 0 w 1"/>
                    <a:gd name="T1" fmla="*/ 6 h 6"/>
                    <a:gd name="T2" fmla="*/ 0 w 1"/>
                    <a:gd name="T3" fmla="*/ 6 h 6"/>
                    <a:gd name="T4" fmla="*/ 0 w 1"/>
                    <a:gd name="T5" fmla="*/ 0 h 6"/>
                    <a:gd name="T6" fmla="*/ 0 60000 65536"/>
                    <a:gd name="T7" fmla="*/ 0 60000 65536"/>
                    <a:gd name="T8" fmla="*/ 0 60000 65536"/>
                    <a:gd name="T9" fmla="*/ 0 w 1"/>
                    <a:gd name="T10" fmla="*/ 0 h 6"/>
                    <a:gd name="T11" fmla="*/ 1 w 1"/>
                    <a:gd name="T12" fmla="*/ 6 h 6"/>
                  </a:gdLst>
                  <a:ahLst/>
                  <a:cxnLst>
                    <a:cxn ang="T6">
                      <a:pos x="T0" y="T1"/>
                    </a:cxn>
                    <a:cxn ang="T7">
                      <a:pos x="T2" y="T3"/>
                    </a:cxn>
                    <a:cxn ang="T8">
                      <a:pos x="T4" y="T5"/>
                    </a:cxn>
                  </a:cxnLst>
                  <a:rect l="T9" t="T10" r="T11" b="T12"/>
                  <a:pathLst>
                    <a:path w="1" h="6">
                      <a:moveTo>
                        <a:pt x="0" y="6"/>
                      </a:moveTo>
                      <a:lnTo>
                        <a:pt x="0" y="6"/>
                      </a:ln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772" name="Freeform 698"/>
                <p:cNvSpPr>
                  <a:spLocks/>
                </p:cNvSpPr>
                <p:nvPr/>
              </p:nvSpPr>
              <p:spPr bwMode="auto">
                <a:xfrm>
                  <a:off x="5500" y="2165"/>
                  <a:ext cx="1" cy="6"/>
                </a:xfrm>
                <a:custGeom>
                  <a:avLst/>
                  <a:gdLst>
                    <a:gd name="T0" fmla="*/ 0 w 1"/>
                    <a:gd name="T1" fmla="*/ 6 h 6"/>
                    <a:gd name="T2" fmla="*/ 0 w 1"/>
                    <a:gd name="T3" fmla="*/ 6 h 6"/>
                    <a:gd name="T4" fmla="*/ 0 w 1"/>
                    <a:gd name="T5" fmla="*/ 0 h 6"/>
                    <a:gd name="T6" fmla="*/ 0 60000 65536"/>
                    <a:gd name="T7" fmla="*/ 0 60000 65536"/>
                    <a:gd name="T8" fmla="*/ 0 60000 65536"/>
                    <a:gd name="T9" fmla="*/ 0 w 1"/>
                    <a:gd name="T10" fmla="*/ 0 h 6"/>
                    <a:gd name="T11" fmla="*/ 1 w 1"/>
                    <a:gd name="T12" fmla="*/ 6 h 6"/>
                  </a:gdLst>
                  <a:ahLst/>
                  <a:cxnLst>
                    <a:cxn ang="T6">
                      <a:pos x="T0" y="T1"/>
                    </a:cxn>
                    <a:cxn ang="T7">
                      <a:pos x="T2" y="T3"/>
                    </a:cxn>
                    <a:cxn ang="T8">
                      <a:pos x="T4" y="T5"/>
                    </a:cxn>
                  </a:cxnLst>
                  <a:rect l="T9" t="T10" r="T11" b="T12"/>
                  <a:pathLst>
                    <a:path w="1" h="6">
                      <a:moveTo>
                        <a:pt x="0" y="6"/>
                      </a:moveTo>
                      <a:lnTo>
                        <a:pt x="0" y="6"/>
                      </a:ln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773" name="Freeform 699"/>
                <p:cNvSpPr>
                  <a:spLocks/>
                </p:cNvSpPr>
                <p:nvPr/>
              </p:nvSpPr>
              <p:spPr bwMode="auto">
                <a:xfrm>
                  <a:off x="5500" y="2165"/>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774" name="Freeform 700"/>
                <p:cNvSpPr>
                  <a:spLocks/>
                </p:cNvSpPr>
                <p:nvPr/>
              </p:nvSpPr>
              <p:spPr bwMode="auto">
                <a:xfrm>
                  <a:off x="5500" y="2158"/>
                  <a:ext cx="1" cy="7"/>
                </a:xfrm>
                <a:custGeom>
                  <a:avLst/>
                  <a:gdLst>
                    <a:gd name="T0" fmla="*/ 0 w 1"/>
                    <a:gd name="T1" fmla="*/ 7 h 7"/>
                    <a:gd name="T2" fmla="*/ 0 w 1"/>
                    <a:gd name="T3" fmla="*/ 7 h 7"/>
                    <a:gd name="T4" fmla="*/ 0 w 1"/>
                    <a:gd name="T5" fmla="*/ 0 h 7"/>
                    <a:gd name="T6" fmla="*/ 0 60000 65536"/>
                    <a:gd name="T7" fmla="*/ 0 60000 65536"/>
                    <a:gd name="T8" fmla="*/ 0 60000 65536"/>
                    <a:gd name="T9" fmla="*/ 0 w 1"/>
                    <a:gd name="T10" fmla="*/ 0 h 7"/>
                    <a:gd name="T11" fmla="*/ 1 w 1"/>
                    <a:gd name="T12" fmla="*/ 7 h 7"/>
                  </a:gdLst>
                  <a:ahLst/>
                  <a:cxnLst>
                    <a:cxn ang="T6">
                      <a:pos x="T0" y="T1"/>
                    </a:cxn>
                    <a:cxn ang="T7">
                      <a:pos x="T2" y="T3"/>
                    </a:cxn>
                    <a:cxn ang="T8">
                      <a:pos x="T4" y="T5"/>
                    </a:cxn>
                  </a:cxnLst>
                  <a:rect l="T9" t="T10" r="T11" b="T12"/>
                  <a:pathLst>
                    <a:path w="1" h="7">
                      <a:moveTo>
                        <a:pt x="0" y="7"/>
                      </a:moveTo>
                      <a:lnTo>
                        <a:pt x="0" y="7"/>
                      </a:ln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775" name="Freeform 701"/>
                <p:cNvSpPr>
                  <a:spLocks/>
                </p:cNvSpPr>
                <p:nvPr/>
              </p:nvSpPr>
              <p:spPr bwMode="auto">
                <a:xfrm>
                  <a:off x="5500" y="2152"/>
                  <a:ext cx="1" cy="6"/>
                </a:xfrm>
                <a:custGeom>
                  <a:avLst/>
                  <a:gdLst>
                    <a:gd name="T0" fmla="*/ 0 w 1"/>
                    <a:gd name="T1" fmla="*/ 6 h 6"/>
                    <a:gd name="T2" fmla="*/ 0 w 1"/>
                    <a:gd name="T3" fmla="*/ 6 h 6"/>
                    <a:gd name="T4" fmla="*/ 0 w 1"/>
                    <a:gd name="T5" fmla="*/ 0 h 6"/>
                    <a:gd name="T6" fmla="*/ 0 60000 65536"/>
                    <a:gd name="T7" fmla="*/ 0 60000 65536"/>
                    <a:gd name="T8" fmla="*/ 0 60000 65536"/>
                    <a:gd name="T9" fmla="*/ 0 w 1"/>
                    <a:gd name="T10" fmla="*/ 0 h 6"/>
                    <a:gd name="T11" fmla="*/ 1 w 1"/>
                    <a:gd name="T12" fmla="*/ 6 h 6"/>
                  </a:gdLst>
                  <a:ahLst/>
                  <a:cxnLst>
                    <a:cxn ang="T6">
                      <a:pos x="T0" y="T1"/>
                    </a:cxn>
                    <a:cxn ang="T7">
                      <a:pos x="T2" y="T3"/>
                    </a:cxn>
                    <a:cxn ang="T8">
                      <a:pos x="T4" y="T5"/>
                    </a:cxn>
                  </a:cxnLst>
                  <a:rect l="T9" t="T10" r="T11" b="T12"/>
                  <a:pathLst>
                    <a:path w="1" h="6">
                      <a:moveTo>
                        <a:pt x="0" y="6"/>
                      </a:moveTo>
                      <a:lnTo>
                        <a:pt x="0" y="6"/>
                      </a:ln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776" name="Freeform 702"/>
                <p:cNvSpPr>
                  <a:spLocks/>
                </p:cNvSpPr>
                <p:nvPr/>
              </p:nvSpPr>
              <p:spPr bwMode="auto">
                <a:xfrm>
                  <a:off x="5500" y="2152"/>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777" name="Freeform 703"/>
                <p:cNvSpPr>
                  <a:spLocks/>
                </p:cNvSpPr>
                <p:nvPr/>
              </p:nvSpPr>
              <p:spPr bwMode="auto">
                <a:xfrm>
                  <a:off x="5500" y="2146"/>
                  <a:ext cx="1" cy="6"/>
                </a:xfrm>
                <a:custGeom>
                  <a:avLst/>
                  <a:gdLst>
                    <a:gd name="T0" fmla="*/ 0 w 1"/>
                    <a:gd name="T1" fmla="*/ 6 h 6"/>
                    <a:gd name="T2" fmla="*/ 0 w 1"/>
                    <a:gd name="T3" fmla="*/ 6 h 6"/>
                    <a:gd name="T4" fmla="*/ 0 w 1"/>
                    <a:gd name="T5" fmla="*/ 0 h 6"/>
                    <a:gd name="T6" fmla="*/ 0 60000 65536"/>
                    <a:gd name="T7" fmla="*/ 0 60000 65536"/>
                    <a:gd name="T8" fmla="*/ 0 60000 65536"/>
                    <a:gd name="T9" fmla="*/ 0 w 1"/>
                    <a:gd name="T10" fmla="*/ 0 h 6"/>
                    <a:gd name="T11" fmla="*/ 1 w 1"/>
                    <a:gd name="T12" fmla="*/ 6 h 6"/>
                  </a:gdLst>
                  <a:ahLst/>
                  <a:cxnLst>
                    <a:cxn ang="T6">
                      <a:pos x="T0" y="T1"/>
                    </a:cxn>
                    <a:cxn ang="T7">
                      <a:pos x="T2" y="T3"/>
                    </a:cxn>
                    <a:cxn ang="T8">
                      <a:pos x="T4" y="T5"/>
                    </a:cxn>
                  </a:cxnLst>
                  <a:rect l="T9" t="T10" r="T11" b="T12"/>
                  <a:pathLst>
                    <a:path w="1" h="6">
                      <a:moveTo>
                        <a:pt x="0" y="6"/>
                      </a:moveTo>
                      <a:lnTo>
                        <a:pt x="0" y="6"/>
                      </a:ln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778" name="Freeform 704"/>
                <p:cNvSpPr>
                  <a:spLocks/>
                </p:cNvSpPr>
                <p:nvPr/>
              </p:nvSpPr>
              <p:spPr bwMode="auto">
                <a:xfrm>
                  <a:off x="5500" y="2146"/>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779" name="Freeform 705"/>
                <p:cNvSpPr>
                  <a:spLocks/>
                </p:cNvSpPr>
                <p:nvPr/>
              </p:nvSpPr>
              <p:spPr bwMode="auto">
                <a:xfrm>
                  <a:off x="5500" y="2140"/>
                  <a:ext cx="1" cy="6"/>
                </a:xfrm>
                <a:custGeom>
                  <a:avLst/>
                  <a:gdLst>
                    <a:gd name="T0" fmla="*/ 0 w 1"/>
                    <a:gd name="T1" fmla="*/ 6 h 6"/>
                    <a:gd name="T2" fmla="*/ 0 w 1"/>
                    <a:gd name="T3" fmla="*/ 6 h 6"/>
                    <a:gd name="T4" fmla="*/ 0 w 1"/>
                    <a:gd name="T5" fmla="*/ 0 h 6"/>
                    <a:gd name="T6" fmla="*/ 0 60000 65536"/>
                    <a:gd name="T7" fmla="*/ 0 60000 65536"/>
                    <a:gd name="T8" fmla="*/ 0 60000 65536"/>
                    <a:gd name="T9" fmla="*/ 0 w 1"/>
                    <a:gd name="T10" fmla="*/ 0 h 6"/>
                    <a:gd name="T11" fmla="*/ 1 w 1"/>
                    <a:gd name="T12" fmla="*/ 6 h 6"/>
                  </a:gdLst>
                  <a:ahLst/>
                  <a:cxnLst>
                    <a:cxn ang="T6">
                      <a:pos x="T0" y="T1"/>
                    </a:cxn>
                    <a:cxn ang="T7">
                      <a:pos x="T2" y="T3"/>
                    </a:cxn>
                    <a:cxn ang="T8">
                      <a:pos x="T4" y="T5"/>
                    </a:cxn>
                  </a:cxnLst>
                  <a:rect l="T9" t="T10" r="T11" b="T12"/>
                  <a:pathLst>
                    <a:path w="1" h="6">
                      <a:moveTo>
                        <a:pt x="0" y="6"/>
                      </a:moveTo>
                      <a:lnTo>
                        <a:pt x="0" y="6"/>
                      </a:ln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780" name="Freeform 706"/>
                <p:cNvSpPr>
                  <a:spLocks/>
                </p:cNvSpPr>
                <p:nvPr/>
              </p:nvSpPr>
              <p:spPr bwMode="auto">
                <a:xfrm>
                  <a:off x="5500" y="2133"/>
                  <a:ext cx="1" cy="7"/>
                </a:xfrm>
                <a:custGeom>
                  <a:avLst/>
                  <a:gdLst>
                    <a:gd name="T0" fmla="*/ 0 w 1"/>
                    <a:gd name="T1" fmla="*/ 7 h 7"/>
                    <a:gd name="T2" fmla="*/ 0 w 1"/>
                    <a:gd name="T3" fmla="*/ 7 h 7"/>
                    <a:gd name="T4" fmla="*/ 0 w 1"/>
                    <a:gd name="T5" fmla="*/ 0 h 7"/>
                    <a:gd name="T6" fmla="*/ 0 60000 65536"/>
                    <a:gd name="T7" fmla="*/ 0 60000 65536"/>
                    <a:gd name="T8" fmla="*/ 0 60000 65536"/>
                    <a:gd name="T9" fmla="*/ 0 w 1"/>
                    <a:gd name="T10" fmla="*/ 0 h 7"/>
                    <a:gd name="T11" fmla="*/ 1 w 1"/>
                    <a:gd name="T12" fmla="*/ 7 h 7"/>
                  </a:gdLst>
                  <a:ahLst/>
                  <a:cxnLst>
                    <a:cxn ang="T6">
                      <a:pos x="T0" y="T1"/>
                    </a:cxn>
                    <a:cxn ang="T7">
                      <a:pos x="T2" y="T3"/>
                    </a:cxn>
                    <a:cxn ang="T8">
                      <a:pos x="T4" y="T5"/>
                    </a:cxn>
                  </a:cxnLst>
                  <a:rect l="T9" t="T10" r="T11" b="T12"/>
                  <a:pathLst>
                    <a:path w="1" h="7">
                      <a:moveTo>
                        <a:pt x="0" y="7"/>
                      </a:moveTo>
                      <a:lnTo>
                        <a:pt x="0" y="7"/>
                      </a:ln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781" name="Freeform 707"/>
                <p:cNvSpPr>
                  <a:spLocks/>
                </p:cNvSpPr>
                <p:nvPr/>
              </p:nvSpPr>
              <p:spPr bwMode="auto">
                <a:xfrm>
                  <a:off x="5500" y="2133"/>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782" name="Freeform 708"/>
                <p:cNvSpPr>
                  <a:spLocks/>
                </p:cNvSpPr>
                <p:nvPr/>
              </p:nvSpPr>
              <p:spPr bwMode="auto">
                <a:xfrm>
                  <a:off x="5500" y="2127"/>
                  <a:ext cx="1" cy="6"/>
                </a:xfrm>
                <a:custGeom>
                  <a:avLst/>
                  <a:gdLst>
                    <a:gd name="T0" fmla="*/ 0 w 1"/>
                    <a:gd name="T1" fmla="*/ 6 h 6"/>
                    <a:gd name="T2" fmla="*/ 0 w 1"/>
                    <a:gd name="T3" fmla="*/ 6 h 6"/>
                    <a:gd name="T4" fmla="*/ 0 w 1"/>
                    <a:gd name="T5" fmla="*/ 0 h 6"/>
                    <a:gd name="T6" fmla="*/ 0 60000 65536"/>
                    <a:gd name="T7" fmla="*/ 0 60000 65536"/>
                    <a:gd name="T8" fmla="*/ 0 60000 65536"/>
                    <a:gd name="T9" fmla="*/ 0 w 1"/>
                    <a:gd name="T10" fmla="*/ 0 h 6"/>
                    <a:gd name="T11" fmla="*/ 1 w 1"/>
                    <a:gd name="T12" fmla="*/ 6 h 6"/>
                  </a:gdLst>
                  <a:ahLst/>
                  <a:cxnLst>
                    <a:cxn ang="T6">
                      <a:pos x="T0" y="T1"/>
                    </a:cxn>
                    <a:cxn ang="T7">
                      <a:pos x="T2" y="T3"/>
                    </a:cxn>
                    <a:cxn ang="T8">
                      <a:pos x="T4" y="T5"/>
                    </a:cxn>
                  </a:cxnLst>
                  <a:rect l="T9" t="T10" r="T11" b="T12"/>
                  <a:pathLst>
                    <a:path w="1" h="6">
                      <a:moveTo>
                        <a:pt x="0" y="6"/>
                      </a:moveTo>
                      <a:lnTo>
                        <a:pt x="0" y="6"/>
                      </a:ln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783" name="Freeform 709"/>
                <p:cNvSpPr>
                  <a:spLocks/>
                </p:cNvSpPr>
                <p:nvPr/>
              </p:nvSpPr>
              <p:spPr bwMode="auto">
                <a:xfrm>
                  <a:off x="5500" y="2127"/>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784" name="Freeform 710"/>
                <p:cNvSpPr>
                  <a:spLocks/>
                </p:cNvSpPr>
                <p:nvPr/>
              </p:nvSpPr>
              <p:spPr bwMode="auto">
                <a:xfrm>
                  <a:off x="5500" y="2121"/>
                  <a:ext cx="1" cy="6"/>
                </a:xfrm>
                <a:custGeom>
                  <a:avLst/>
                  <a:gdLst>
                    <a:gd name="T0" fmla="*/ 0 w 1"/>
                    <a:gd name="T1" fmla="*/ 6 h 6"/>
                    <a:gd name="T2" fmla="*/ 0 w 1"/>
                    <a:gd name="T3" fmla="*/ 6 h 6"/>
                    <a:gd name="T4" fmla="*/ 0 w 1"/>
                    <a:gd name="T5" fmla="*/ 0 h 6"/>
                    <a:gd name="T6" fmla="*/ 0 60000 65536"/>
                    <a:gd name="T7" fmla="*/ 0 60000 65536"/>
                    <a:gd name="T8" fmla="*/ 0 60000 65536"/>
                    <a:gd name="T9" fmla="*/ 0 w 1"/>
                    <a:gd name="T10" fmla="*/ 0 h 6"/>
                    <a:gd name="T11" fmla="*/ 1 w 1"/>
                    <a:gd name="T12" fmla="*/ 6 h 6"/>
                  </a:gdLst>
                  <a:ahLst/>
                  <a:cxnLst>
                    <a:cxn ang="T6">
                      <a:pos x="T0" y="T1"/>
                    </a:cxn>
                    <a:cxn ang="T7">
                      <a:pos x="T2" y="T3"/>
                    </a:cxn>
                    <a:cxn ang="T8">
                      <a:pos x="T4" y="T5"/>
                    </a:cxn>
                  </a:cxnLst>
                  <a:rect l="T9" t="T10" r="T11" b="T12"/>
                  <a:pathLst>
                    <a:path w="1" h="6">
                      <a:moveTo>
                        <a:pt x="0" y="6"/>
                      </a:moveTo>
                      <a:lnTo>
                        <a:pt x="0" y="6"/>
                      </a:ln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785" name="Freeform 711"/>
                <p:cNvSpPr>
                  <a:spLocks/>
                </p:cNvSpPr>
                <p:nvPr/>
              </p:nvSpPr>
              <p:spPr bwMode="auto">
                <a:xfrm>
                  <a:off x="5500" y="2115"/>
                  <a:ext cx="50" cy="6"/>
                </a:xfrm>
                <a:custGeom>
                  <a:avLst/>
                  <a:gdLst>
                    <a:gd name="T0" fmla="*/ 0 w 50"/>
                    <a:gd name="T1" fmla="*/ 6 h 6"/>
                    <a:gd name="T2" fmla="*/ 50 w 50"/>
                    <a:gd name="T3" fmla="*/ 6 h 6"/>
                    <a:gd name="T4" fmla="*/ 50 w 50"/>
                    <a:gd name="T5" fmla="*/ 0 h 6"/>
                    <a:gd name="T6" fmla="*/ 0 60000 65536"/>
                    <a:gd name="T7" fmla="*/ 0 60000 65536"/>
                    <a:gd name="T8" fmla="*/ 0 60000 65536"/>
                    <a:gd name="T9" fmla="*/ 0 w 50"/>
                    <a:gd name="T10" fmla="*/ 0 h 6"/>
                    <a:gd name="T11" fmla="*/ 50 w 50"/>
                    <a:gd name="T12" fmla="*/ 6 h 6"/>
                  </a:gdLst>
                  <a:ahLst/>
                  <a:cxnLst>
                    <a:cxn ang="T6">
                      <a:pos x="T0" y="T1"/>
                    </a:cxn>
                    <a:cxn ang="T7">
                      <a:pos x="T2" y="T3"/>
                    </a:cxn>
                    <a:cxn ang="T8">
                      <a:pos x="T4" y="T5"/>
                    </a:cxn>
                  </a:cxnLst>
                  <a:rect l="T9" t="T10" r="T11" b="T12"/>
                  <a:pathLst>
                    <a:path w="50" h="6">
                      <a:moveTo>
                        <a:pt x="0" y="6"/>
                      </a:moveTo>
                      <a:lnTo>
                        <a:pt x="50" y="6"/>
                      </a:lnTo>
                      <a:lnTo>
                        <a:pt x="5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786" name="Freeform 712"/>
                <p:cNvSpPr>
                  <a:spLocks/>
                </p:cNvSpPr>
                <p:nvPr/>
              </p:nvSpPr>
              <p:spPr bwMode="auto">
                <a:xfrm>
                  <a:off x="5550" y="2115"/>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787" name="Freeform 713"/>
                <p:cNvSpPr>
                  <a:spLocks/>
                </p:cNvSpPr>
                <p:nvPr/>
              </p:nvSpPr>
              <p:spPr bwMode="auto">
                <a:xfrm>
                  <a:off x="5550" y="2108"/>
                  <a:ext cx="1" cy="7"/>
                </a:xfrm>
                <a:custGeom>
                  <a:avLst/>
                  <a:gdLst>
                    <a:gd name="T0" fmla="*/ 0 w 1"/>
                    <a:gd name="T1" fmla="*/ 7 h 7"/>
                    <a:gd name="T2" fmla="*/ 0 w 1"/>
                    <a:gd name="T3" fmla="*/ 7 h 7"/>
                    <a:gd name="T4" fmla="*/ 0 w 1"/>
                    <a:gd name="T5" fmla="*/ 0 h 7"/>
                    <a:gd name="T6" fmla="*/ 0 60000 65536"/>
                    <a:gd name="T7" fmla="*/ 0 60000 65536"/>
                    <a:gd name="T8" fmla="*/ 0 60000 65536"/>
                    <a:gd name="T9" fmla="*/ 0 w 1"/>
                    <a:gd name="T10" fmla="*/ 0 h 7"/>
                    <a:gd name="T11" fmla="*/ 1 w 1"/>
                    <a:gd name="T12" fmla="*/ 7 h 7"/>
                  </a:gdLst>
                  <a:ahLst/>
                  <a:cxnLst>
                    <a:cxn ang="T6">
                      <a:pos x="T0" y="T1"/>
                    </a:cxn>
                    <a:cxn ang="T7">
                      <a:pos x="T2" y="T3"/>
                    </a:cxn>
                    <a:cxn ang="T8">
                      <a:pos x="T4" y="T5"/>
                    </a:cxn>
                  </a:cxnLst>
                  <a:rect l="T9" t="T10" r="T11" b="T12"/>
                  <a:pathLst>
                    <a:path w="1" h="7">
                      <a:moveTo>
                        <a:pt x="0" y="7"/>
                      </a:moveTo>
                      <a:lnTo>
                        <a:pt x="0" y="7"/>
                      </a:ln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788" name="Freeform 714"/>
                <p:cNvSpPr>
                  <a:spLocks/>
                </p:cNvSpPr>
                <p:nvPr/>
              </p:nvSpPr>
              <p:spPr bwMode="auto">
                <a:xfrm>
                  <a:off x="5550" y="2108"/>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789" name="Freeform 715"/>
                <p:cNvSpPr>
                  <a:spLocks/>
                </p:cNvSpPr>
                <p:nvPr/>
              </p:nvSpPr>
              <p:spPr bwMode="auto">
                <a:xfrm>
                  <a:off x="5550" y="2102"/>
                  <a:ext cx="1" cy="6"/>
                </a:xfrm>
                <a:custGeom>
                  <a:avLst/>
                  <a:gdLst>
                    <a:gd name="T0" fmla="*/ 0 w 1"/>
                    <a:gd name="T1" fmla="*/ 6 h 6"/>
                    <a:gd name="T2" fmla="*/ 0 w 1"/>
                    <a:gd name="T3" fmla="*/ 6 h 6"/>
                    <a:gd name="T4" fmla="*/ 0 w 1"/>
                    <a:gd name="T5" fmla="*/ 0 h 6"/>
                    <a:gd name="T6" fmla="*/ 0 60000 65536"/>
                    <a:gd name="T7" fmla="*/ 0 60000 65536"/>
                    <a:gd name="T8" fmla="*/ 0 60000 65536"/>
                    <a:gd name="T9" fmla="*/ 0 w 1"/>
                    <a:gd name="T10" fmla="*/ 0 h 6"/>
                    <a:gd name="T11" fmla="*/ 1 w 1"/>
                    <a:gd name="T12" fmla="*/ 6 h 6"/>
                  </a:gdLst>
                  <a:ahLst/>
                  <a:cxnLst>
                    <a:cxn ang="T6">
                      <a:pos x="T0" y="T1"/>
                    </a:cxn>
                    <a:cxn ang="T7">
                      <a:pos x="T2" y="T3"/>
                    </a:cxn>
                    <a:cxn ang="T8">
                      <a:pos x="T4" y="T5"/>
                    </a:cxn>
                  </a:cxnLst>
                  <a:rect l="T9" t="T10" r="T11" b="T12"/>
                  <a:pathLst>
                    <a:path w="1" h="6">
                      <a:moveTo>
                        <a:pt x="0" y="6"/>
                      </a:moveTo>
                      <a:lnTo>
                        <a:pt x="0" y="6"/>
                      </a:ln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790" name="Freeform 716"/>
                <p:cNvSpPr>
                  <a:spLocks/>
                </p:cNvSpPr>
                <p:nvPr/>
              </p:nvSpPr>
              <p:spPr bwMode="auto">
                <a:xfrm>
                  <a:off x="5550" y="2096"/>
                  <a:ext cx="1" cy="6"/>
                </a:xfrm>
                <a:custGeom>
                  <a:avLst/>
                  <a:gdLst>
                    <a:gd name="T0" fmla="*/ 0 w 1"/>
                    <a:gd name="T1" fmla="*/ 6 h 6"/>
                    <a:gd name="T2" fmla="*/ 0 w 1"/>
                    <a:gd name="T3" fmla="*/ 6 h 6"/>
                    <a:gd name="T4" fmla="*/ 0 w 1"/>
                    <a:gd name="T5" fmla="*/ 0 h 6"/>
                    <a:gd name="T6" fmla="*/ 0 60000 65536"/>
                    <a:gd name="T7" fmla="*/ 0 60000 65536"/>
                    <a:gd name="T8" fmla="*/ 0 60000 65536"/>
                    <a:gd name="T9" fmla="*/ 0 w 1"/>
                    <a:gd name="T10" fmla="*/ 0 h 6"/>
                    <a:gd name="T11" fmla="*/ 1 w 1"/>
                    <a:gd name="T12" fmla="*/ 6 h 6"/>
                  </a:gdLst>
                  <a:ahLst/>
                  <a:cxnLst>
                    <a:cxn ang="T6">
                      <a:pos x="T0" y="T1"/>
                    </a:cxn>
                    <a:cxn ang="T7">
                      <a:pos x="T2" y="T3"/>
                    </a:cxn>
                    <a:cxn ang="T8">
                      <a:pos x="T4" y="T5"/>
                    </a:cxn>
                  </a:cxnLst>
                  <a:rect l="T9" t="T10" r="T11" b="T12"/>
                  <a:pathLst>
                    <a:path w="1" h="6">
                      <a:moveTo>
                        <a:pt x="0" y="6"/>
                      </a:moveTo>
                      <a:lnTo>
                        <a:pt x="0" y="6"/>
                      </a:ln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791" name="Freeform 717"/>
                <p:cNvSpPr>
                  <a:spLocks/>
                </p:cNvSpPr>
                <p:nvPr/>
              </p:nvSpPr>
              <p:spPr bwMode="auto">
                <a:xfrm>
                  <a:off x="5550" y="2096"/>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792" name="Freeform 718"/>
                <p:cNvSpPr>
                  <a:spLocks/>
                </p:cNvSpPr>
                <p:nvPr/>
              </p:nvSpPr>
              <p:spPr bwMode="auto">
                <a:xfrm>
                  <a:off x="5550" y="2090"/>
                  <a:ext cx="1" cy="6"/>
                </a:xfrm>
                <a:custGeom>
                  <a:avLst/>
                  <a:gdLst>
                    <a:gd name="T0" fmla="*/ 0 w 1"/>
                    <a:gd name="T1" fmla="*/ 6 h 6"/>
                    <a:gd name="T2" fmla="*/ 0 w 1"/>
                    <a:gd name="T3" fmla="*/ 6 h 6"/>
                    <a:gd name="T4" fmla="*/ 0 w 1"/>
                    <a:gd name="T5" fmla="*/ 0 h 6"/>
                    <a:gd name="T6" fmla="*/ 0 60000 65536"/>
                    <a:gd name="T7" fmla="*/ 0 60000 65536"/>
                    <a:gd name="T8" fmla="*/ 0 60000 65536"/>
                    <a:gd name="T9" fmla="*/ 0 w 1"/>
                    <a:gd name="T10" fmla="*/ 0 h 6"/>
                    <a:gd name="T11" fmla="*/ 1 w 1"/>
                    <a:gd name="T12" fmla="*/ 6 h 6"/>
                  </a:gdLst>
                  <a:ahLst/>
                  <a:cxnLst>
                    <a:cxn ang="T6">
                      <a:pos x="T0" y="T1"/>
                    </a:cxn>
                    <a:cxn ang="T7">
                      <a:pos x="T2" y="T3"/>
                    </a:cxn>
                    <a:cxn ang="T8">
                      <a:pos x="T4" y="T5"/>
                    </a:cxn>
                  </a:cxnLst>
                  <a:rect l="T9" t="T10" r="T11" b="T12"/>
                  <a:pathLst>
                    <a:path w="1" h="6">
                      <a:moveTo>
                        <a:pt x="0" y="6"/>
                      </a:moveTo>
                      <a:lnTo>
                        <a:pt x="0" y="6"/>
                      </a:ln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793" name="Freeform 719"/>
                <p:cNvSpPr>
                  <a:spLocks/>
                </p:cNvSpPr>
                <p:nvPr/>
              </p:nvSpPr>
              <p:spPr bwMode="auto">
                <a:xfrm>
                  <a:off x="5550" y="2090"/>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794" name="Freeform 720"/>
                <p:cNvSpPr>
                  <a:spLocks/>
                </p:cNvSpPr>
                <p:nvPr/>
              </p:nvSpPr>
              <p:spPr bwMode="auto">
                <a:xfrm>
                  <a:off x="5550" y="2083"/>
                  <a:ext cx="1" cy="7"/>
                </a:xfrm>
                <a:custGeom>
                  <a:avLst/>
                  <a:gdLst>
                    <a:gd name="T0" fmla="*/ 0 w 1"/>
                    <a:gd name="T1" fmla="*/ 7 h 7"/>
                    <a:gd name="T2" fmla="*/ 0 w 1"/>
                    <a:gd name="T3" fmla="*/ 7 h 7"/>
                    <a:gd name="T4" fmla="*/ 0 w 1"/>
                    <a:gd name="T5" fmla="*/ 0 h 7"/>
                    <a:gd name="T6" fmla="*/ 0 60000 65536"/>
                    <a:gd name="T7" fmla="*/ 0 60000 65536"/>
                    <a:gd name="T8" fmla="*/ 0 60000 65536"/>
                    <a:gd name="T9" fmla="*/ 0 w 1"/>
                    <a:gd name="T10" fmla="*/ 0 h 7"/>
                    <a:gd name="T11" fmla="*/ 1 w 1"/>
                    <a:gd name="T12" fmla="*/ 7 h 7"/>
                  </a:gdLst>
                  <a:ahLst/>
                  <a:cxnLst>
                    <a:cxn ang="T6">
                      <a:pos x="T0" y="T1"/>
                    </a:cxn>
                    <a:cxn ang="T7">
                      <a:pos x="T2" y="T3"/>
                    </a:cxn>
                    <a:cxn ang="T8">
                      <a:pos x="T4" y="T5"/>
                    </a:cxn>
                  </a:cxnLst>
                  <a:rect l="T9" t="T10" r="T11" b="T12"/>
                  <a:pathLst>
                    <a:path w="1" h="7">
                      <a:moveTo>
                        <a:pt x="0" y="7"/>
                      </a:moveTo>
                      <a:lnTo>
                        <a:pt x="0" y="7"/>
                      </a:ln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795" name="Freeform 721"/>
                <p:cNvSpPr>
                  <a:spLocks/>
                </p:cNvSpPr>
                <p:nvPr/>
              </p:nvSpPr>
              <p:spPr bwMode="auto">
                <a:xfrm>
                  <a:off x="5550" y="2077"/>
                  <a:ext cx="1" cy="6"/>
                </a:xfrm>
                <a:custGeom>
                  <a:avLst/>
                  <a:gdLst>
                    <a:gd name="T0" fmla="*/ 0 w 1"/>
                    <a:gd name="T1" fmla="*/ 6 h 6"/>
                    <a:gd name="T2" fmla="*/ 0 w 1"/>
                    <a:gd name="T3" fmla="*/ 6 h 6"/>
                    <a:gd name="T4" fmla="*/ 0 w 1"/>
                    <a:gd name="T5" fmla="*/ 0 h 6"/>
                    <a:gd name="T6" fmla="*/ 0 60000 65536"/>
                    <a:gd name="T7" fmla="*/ 0 60000 65536"/>
                    <a:gd name="T8" fmla="*/ 0 60000 65536"/>
                    <a:gd name="T9" fmla="*/ 0 w 1"/>
                    <a:gd name="T10" fmla="*/ 0 h 6"/>
                    <a:gd name="T11" fmla="*/ 1 w 1"/>
                    <a:gd name="T12" fmla="*/ 6 h 6"/>
                  </a:gdLst>
                  <a:ahLst/>
                  <a:cxnLst>
                    <a:cxn ang="T6">
                      <a:pos x="T0" y="T1"/>
                    </a:cxn>
                    <a:cxn ang="T7">
                      <a:pos x="T2" y="T3"/>
                    </a:cxn>
                    <a:cxn ang="T8">
                      <a:pos x="T4" y="T5"/>
                    </a:cxn>
                  </a:cxnLst>
                  <a:rect l="T9" t="T10" r="T11" b="T12"/>
                  <a:pathLst>
                    <a:path w="1" h="6">
                      <a:moveTo>
                        <a:pt x="0" y="6"/>
                      </a:moveTo>
                      <a:lnTo>
                        <a:pt x="0" y="6"/>
                      </a:ln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796" name="Freeform 722"/>
                <p:cNvSpPr>
                  <a:spLocks/>
                </p:cNvSpPr>
                <p:nvPr/>
              </p:nvSpPr>
              <p:spPr bwMode="auto">
                <a:xfrm>
                  <a:off x="5550" y="2077"/>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797" name="Freeform 723"/>
                <p:cNvSpPr>
                  <a:spLocks/>
                </p:cNvSpPr>
                <p:nvPr/>
              </p:nvSpPr>
              <p:spPr bwMode="auto">
                <a:xfrm>
                  <a:off x="5550" y="2071"/>
                  <a:ext cx="1" cy="6"/>
                </a:xfrm>
                <a:custGeom>
                  <a:avLst/>
                  <a:gdLst>
                    <a:gd name="T0" fmla="*/ 0 w 1"/>
                    <a:gd name="T1" fmla="*/ 6 h 6"/>
                    <a:gd name="T2" fmla="*/ 0 w 1"/>
                    <a:gd name="T3" fmla="*/ 6 h 6"/>
                    <a:gd name="T4" fmla="*/ 0 w 1"/>
                    <a:gd name="T5" fmla="*/ 0 h 6"/>
                    <a:gd name="T6" fmla="*/ 0 60000 65536"/>
                    <a:gd name="T7" fmla="*/ 0 60000 65536"/>
                    <a:gd name="T8" fmla="*/ 0 60000 65536"/>
                    <a:gd name="T9" fmla="*/ 0 w 1"/>
                    <a:gd name="T10" fmla="*/ 0 h 6"/>
                    <a:gd name="T11" fmla="*/ 1 w 1"/>
                    <a:gd name="T12" fmla="*/ 6 h 6"/>
                  </a:gdLst>
                  <a:ahLst/>
                  <a:cxnLst>
                    <a:cxn ang="T6">
                      <a:pos x="T0" y="T1"/>
                    </a:cxn>
                    <a:cxn ang="T7">
                      <a:pos x="T2" y="T3"/>
                    </a:cxn>
                    <a:cxn ang="T8">
                      <a:pos x="T4" y="T5"/>
                    </a:cxn>
                  </a:cxnLst>
                  <a:rect l="T9" t="T10" r="T11" b="T12"/>
                  <a:pathLst>
                    <a:path w="1" h="6">
                      <a:moveTo>
                        <a:pt x="0" y="6"/>
                      </a:moveTo>
                      <a:lnTo>
                        <a:pt x="0" y="6"/>
                      </a:ln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798" name="Freeform 724"/>
                <p:cNvSpPr>
                  <a:spLocks/>
                </p:cNvSpPr>
                <p:nvPr/>
              </p:nvSpPr>
              <p:spPr bwMode="auto">
                <a:xfrm>
                  <a:off x="5550" y="2071"/>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799" name="Freeform 725"/>
                <p:cNvSpPr>
                  <a:spLocks/>
                </p:cNvSpPr>
                <p:nvPr/>
              </p:nvSpPr>
              <p:spPr bwMode="auto">
                <a:xfrm>
                  <a:off x="5550" y="2065"/>
                  <a:ext cx="1" cy="6"/>
                </a:xfrm>
                <a:custGeom>
                  <a:avLst/>
                  <a:gdLst>
                    <a:gd name="T0" fmla="*/ 0 w 1"/>
                    <a:gd name="T1" fmla="*/ 6 h 6"/>
                    <a:gd name="T2" fmla="*/ 0 w 1"/>
                    <a:gd name="T3" fmla="*/ 6 h 6"/>
                    <a:gd name="T4" fmla="*/ 0 w 1"/>
                    <a:gd name="T5" fmla="*/ 0 h 6"/>
                    <a:gd name="T6" fmla="*/ 0 60000 65536"/>
                    <a:gd name="T7" fmla="*/ 0 60000 65536"/>
                    <a:gd name="T8" fmla="*/ 0 60000 65536"/>
                    <a:gd name="T9" fmla="*/ 0 w 1"/>
                    <a:gd name="T10" fmla="*/ 0 h 6"/>
                    <a:gd name="T11" fmla="*/ 1 w 1"/>
                    <a:gd name="T12" fmla="*/ 6 h 6"/>
                  </a:gdLst>
                  <a:ahLst/>
                  <a:cxnLst>
                    <a:cxn ang="T6">
                      <a:pos x="T0" y="T1"/>
                    </a:cxn>
                    <a:cxn ang="T7">
                      <a:pos x="T2" y="T3"/>
                    </a:cxn>
                    <a:cxn ang="T8">
                      <a:pos x="T4" y="T5"/>
                    </a:cxn>
                  </a:cxnLst>
                  <a:rect l="T9" t="T10" r="T11" b="T12"/>
                  <a:pathLst>
                    <a:path w="1" h="6">
                      <a:moveTo>
                        <a:pt x="0" y="6"/>
                      </a:moveTo>
                      <a:lnTo>
                        <a:pt x="0" y="6"/>
                      </a:ln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800" name="Freeform 726"/>
                <p:cNvSpPr>
                  <a:spLocks/>
                </p:cNvSpPr>
                <p:nvPr/>
              </p:nvSpPr>
              <p:spPr bwMode="auto">
                <a:xfrm>
                  <a:off x="5550" y="2058"/>
                  <a:ext cx="1" cy="7"/>
                </a:xfrm>
                <a:custGeom>
                  <a:avLst/>
                  <a:gdLst>
                    <a:gd name="T0" fmla="*/ 0 w 1"/>
                    <a:gd name="T1" fmla="*/ 7 h 7"/>
                    <a:gd name="T2" fmla="*/ 0 w 1"/>
                    <a:gd name="T3" fmla="*/ 7 h 7"/>
                    <a:gd name="T4" fmla="*/ 0 w 1"/>
                    <a:gd name="T5" fmla="*/ 0 h 7"/>
                    <a:gd name="T6" fmla="*/ 0 60000 65536"/>
                    <a:gd name="T7" fmla="*/ 0 60000 65536"/>
                    <a:gd name="T8" fmla="*/ 0 60000 65536"/>
                    <a:gd name="T9" fmla="*/ 0 w 1"/>
                    <a:gd name="T10" fmla="*/ 0 h 7"/>
                    <a:gd name="T11" fmla="*/ 1 w 1"/>
                    <a:gd name="T12" fmla="*/ 7 h 7"/>
                  </a:gdLst>
                  <a:ahLst/>
                  <a:cxnLst>
                    <a:cxn ang="T6">
                      <a:pos x="T0" y="T1"/>
                    </a:cxn>
                    <a:cxn ang="T7">
                      <a:pos x="T2" y="T3"/>
                    </a:cxn>
                    <a:cxn ang="T8">
                      <a:pos x="T4" y="T5"/>
                    </a:cxn>
                  </a:cxnLst>
                  <a:rect l="T9" t="T10" r="T11" b="T12"/>
                  <a:pathLst>
                    <a:path w="1" h="7">
                      <a:moveTo>
                        <a:pt x="0" y="7"/>
                      </a:moveTo>
                      <a:lnTo>
                        <a:pt x="0" y="7"/>
                      </a:ln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801" name="Freeform 727"/>
                <p:cNvSpPr>
                  <a:spLocks/>
                </p:cNvSpPr>
                <p:nvPr/>
              </p:nvSpPr>
              <p:spPr bwMode="auto">
                <a:xfrm>
                  <a:off x="5550" y="2058"/>
                  <a:ext cx="143" cy="1"/>
                </a:xfrm>
                <a:custGeom>
                  <a:avLst/>
                  <a:gdLst>
                    <a:gd name="T0" fmla="*/ 0 w 143"/>
                    <a:gd name="T1" fmla="*/ 0 h 1"/>
                    <a:gd name="T2" fmla="*/ 143 w 143"/>
                    <a:gd name="T3" fmla="*/ 0 h 1"/>
                    <a:gd name="T4" fmla="*/ 143 w 143"/>
                    <a:gd name="T5" fmla="*/ 0 h 1"/>
                    <a:gd name="T6" fmla="*/ 0 60000 65536"/>
                    <a:gd name="T7" fmla="*/ 0 60000 65536"/>
                    <a:gd name="T8" fmla="*/ 0 60000 65536"/>
                    <a:gd name="T9" fmla="*/ 0 w 143"/>
                    <a:gd name="T10" fmla="*/ 0 h 1"/>
                    <a:gd name="T11" fmla="*/ 143 w 143"/>
                    <a:gd name="T12" fmla="*/ 1 h 1"/>
                  </a:gdLst>
                  <a:ahLst/>
                  <a:cxnLst>
                    <a:cxn ang="T6">
                      <a:pos x="T0" y="T1"/>
                    </a:cxn>
                    <a:cxn ang="T7">
                      <a:pos x="T2" y="T3"/>
                    </a:cxn>
                    <a:cxn ang="T8">
                      <a:pos x="T4" y="T5"/>
                    </a:cxn>
                  </a:cxnLst>
                  <a:rect l="T9" t="T10" r="T11" b="T12"/>
                  <a:pathLst>
                    <a:path w="143" h="1">
                      <a:moveTo>
                        <a:pt x="0" y="0"/>
                      </a:moveTo>
                      <a:lnTo>
                        <a:pt x="143"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802" name="Freeform 728"/>
                <p:cNvSpPr>
                  <a:spLocks/>
                </p:cNvSpPr>
                <p:nvPr/>
              </p:nvSpPr>
              <p:spPr bwMode="auto">
                <a:xfrm>
                  <a:off x="5693" y="2052"/>
                  <a:ext cx="1" cy="6"/>
                </a:xfrm>
                <a:custGeom>
                  <a:avLst/>
                  <a:gdLst>
                    <a:gd name="T0" fmla="*/ 0 w 1"/>
                    <a:gd name="T1" fmla="*/ 6 h 6"/>
                    <a:gd name="T2" fmla="*/ 0 w 1"/>
                    <a:gd name="T3" fmla="*/ 6 h 6"/>
                    <a:gd name="T4" fmla="*/ 0 w 1"/>
                    <a:gd name="T5" fmla="*/ 0 h 6"/>
                    <a:gd name="T6" fmla="*/ 0 60000 65536"/>
                    <a:gd name="T7" fmla="*/ 0 60000 65536"/>
                    <a:gd name="T8" fmla="*/ 0 60000 65536"/>
                    <a:gd name="T9" fmla="*/ 0 w 1"/>
                    <a:gd name="T10" fmla="*/ 0 h 6"/>
                    <a:gd name="T11" fmla="*/ 1 w 1"/>
                    <a:gd name="T12" fmla="*/ 6 h 6"/>
                  </a:gdLst>
                  <a:ahLst/>
                  <a:cxnLst>
                    <a:cxn ang="T6">
                      <a:pos x="T0" y="T1"/>
                    </a:cxn>
                    <a:cxn ang="T7">
                      <a:pos x="T2" y="T3"/>
                    </a:cxn>
                    <a:cxn ang="T8">
                      <a:pos x="T4" y="T5"/>
                    </a:cxn>
                  </a:cxnLst>
                  <a:rect l="T9" t="T10" r="T11" b="T12"/>
                  <a:pathLst>
                    <a:path w="1" h="6">
                      <a:moveTo>
                        <a:pt x="0" y="6"/>
                      </a:moveTo>
                      <a:lnTo>
                        <a:pt x="0" y="6"/>
                      </a:ln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803" name="Freeform 729"/>
                <p:cNvSpPr>
                  <a:spLocks/>
                </p:cNvSpPr>
                <p:nvPr/>
              </p:nvSpPr>
              <p:spPr bwMode="auto">
                <a:xfrm>
                  <a:off x="5693" y="2052"/>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804" name="Freeform 730"/>
                <p:cNvSpPr>
                  <a:spLocks/>
                </p:cNvSpPr>
                <p:nvPr/>
              </p:nvSpPr>
              <p:spPr bwMode="auto">
                <a:xfrm>
                  <a:off x="5693" y="2046"/>
                  <a:ext cx="1" cy="6"/>
                </a:xfrm>
                <a:custGeom>
                  <a:avLst/>
                  <a:gdLst>
                    <a:gd name="T0" fmla="*/ 0 w 1"/>
                    <a:gd name="T1" fmla="*/ 6 h 6"/>
                    <a:gd name="T2" fmla="*/ 0 w 1"/>
                    <a:gd name="T3" fmla="*/ 6 h 6"/>
                    <a:gd name="T4" fmla="*/ 0 w 1"/>
                    <a:gd name="T5" fmla="*/ 0 h 6"/>
                    <a:gd name="T6" fmla="*/ 0 60000 65536"/>
                    <a:gd name="T7" fmla="*/ 0 60000 65536"/>
                    <a:gd name="T8" fmla="*/ 0 60000 65536"/>
                    <a:gd name="T9" fmla="*/ 0 w 1"/>
                    <a:gd name="T10" fmla="*/ 0 h 6"/>
                    <a:gd name="T11" fmla="*/ 1 w 1"/>
                    <a:gd name="T12" fmla="*/ 6 h 6"/>
                  </a:gdLst>
                  <a:ahLst/>
                  <a:cxnLst>
                    <a:cxn ang="T6">
                      <a:pos x="T0" y="T1"/>
                    </a:cxn>
                    <a:cxn ang="T7">
                      <a:pos x="T2" y="T3"/>
                    </a:cxn>
                    <a:cxn ang="T8">
                      <a:pos x="T4" y="T5"/>
                    </a:cxn>
                  </a:cxnLst>
                  <a:rect l="T9" t="T10" r="T11" b="T12"/>
                  <a:pathLst>
                    <a:path w="1" h="6">
                      <a:moveTo>
                        <a:pt x="0" y="6"/>
                      </a:moveTo>
                      <a:lnTo>
                        <a:pt x="0" y="6"/>
                      </a:ln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805" name="Freeform 731"/>
                <p:cNvSpPr>
                  <a:spLocks/>
                </p:cNvSpPr>
                <p:nvPr/>
              </p:nvSpPr>
              <p:spPr bwMode="auto">
                <a:xfrm>
                  <a:off x="5693" y="2040"/>
                  <a:ext cx="1" cy="6"/>
                </a:xfrm>
                <a:custGeom>
                  <a:avLst/>
                  <a:gdLst>
                    <a:gd name="T0" fmla="*/ 0 w 1"/>
                    <a:gd name="T1" fmla="*/ 6 h 6"/>
                    <a:gd name="T2" fmla="*/ 0 w 1"/>
                    <a:gd name="T3" fmla="*/ 6 h 6"/>
                    <a:gd name="T4" fmla="*/ 0 w 1"/>
                    <a:gd name="T5" fmla="*/ 0 h 6"/>
                    <a:gd name="T6" fmla="*/ 0 60000 65536"/>
                    <a:gd name="T7" fmla="*/ 0 60000 65536"/>
                    <a:gd name="T8" fmla="*/ 0 60000 65536"/>
                    <a:gd name="T9" fmla="*/ 0 w 1"/>
                    <a:gd name="T10" fmla="*/ 0 h 6"/>
                    <a:gd name="T11" fmla="*/ 1 w 1"/>
                    <a:gd name="T12" fmla="*/ 6 h 6"/>
                  </a:gdLst>
                  <a:ahLst/>
                  <a:cxnLst>
                    <a:cxn ang="T6">
                      <a:pos x="T0" y="T1"/>
                    </a:cxn>
                    <a:cxn ang="T7">
                      <a:pos x="T2" y="T3"/>
                    </a:cxn>
                    <a:cxn ang="T8">
                      <a:pos x="T4" y="T5"/>
                    </a:cxn>
                  </a:cxnLst>
                  <a:rect l="T9" t="T10" r="T11" b="T12"/>
                  <a:pathLst>
                    <a:path w="1" h="6">
                      <a:moveTo>
                        <a:pt x="0" y="6"/>
                      </a:moveTo>
                      <a:lnTo>
                        <a:pt x="0" y="6"/>
                      </a:ln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806" name="Freeform 732"/>
                <p:cNvSpPr>
                  <a:spLocks/>
                </p:cNvSpPr>
                <p:nvPr/>
              </p:nvSpPr>
              <p:spPr bwMode="auto">
                <a:xfrm>
                  <a:off x="5693" y="2040"/>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807" name="Freeform 733"/>
                <p:cNvSpPr>
                  <a:spLocks/>
                </p:cNvSpPr>
                <p:nvPr/>
              </p:nvSpPr>
              <p:spPr bwMode="auto">
                <a:xfrm>
                  <a:off x="5693" y="2034"/>
                  <a:ext cx="1" cy="6"/>
                </a:xfrm>
                <a:custGeom>
                  <a:avLst/>
                  <a:gdLst>
                    <a:gd name="T0" fmla="*/ 0 w 1"/>
                    <a:gd name="T1" fmla="*/ 6 h 6"/>
                    <a:gd name="T2" fmla="*/ 0 w 1"/>
                    <a:gd name="T3" fmla="*/ 6 h 6"/>
                    <a:gd name="T4" fmla="*/ 0 w 1"/>
                    <a:gd name="T5" fmla="*/ 0 h 6"/>
                    <a:gd name="T6" fmla="*/ 0 60000 65536"/>
                    <a:gd name="T7" fmla="*/ 0 60000 65536"/>
                    <a:gd name="T8" fmla="*/ 0 60000 65536"/>
                    <a:gd name="T9" fmla="*/ 0 w 1"/>
                    <a:gd name="T10" fmla="*/ 0 h 6"/>
                    <a:gd name="T11" fmla="*/ 1 w 1"/>
                    <a:gd name="T12" fmla="*/ 6 h 6"/>
                  </a:gdLst>
                  <a:ahLst/>
                  <a:cxnLst>
                    <a:cxn ang="T6">
                      <a:pos x="T0" y="T1"/>
                    </a:cxn>
                    <a:cxn ang="T7">
                      <a:pos x="T2" y="T3"/>
                    </a:cxn>
                    <a:cxn ang="T8">
                      <a:pos x="T4" y="T5"/>
                    </a:cxn>
                  </a:cxnLst>
                  <a:rect l="T9" t="T10" r="T11" b="T12"/>
                  <a:pathLst>
                    <a:path w="1" h="6">
                      <a:moveTo>
                        <a:pt x="0" y="6"/>
                      </a:moveTo>
                      <a:lnTo>
                        <a:pt x="0" y="6"/>
                      </a:ln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808" name="Freeform 734"/>
                <p:cNvSpPr>
                  <a:spLocks/>
                </p:cNvSpPr>
                <p:nvPr/>
              </p:nvSpPr>
              <p:spPr bwMode="auto">
                <a:xfrm>
                  <a:off x="5693" y="2034"/>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809" name="Freeform 735"/>
                <p:cNvSpPr>
                  <a:spLocks/>
                </p:cNvSpPr>
                <p:nvPr/>
              </p:nvSpPr>
              <p:spPr bwMode="auto">
                <a:xfrm>
                  <a:off x="5693" y="2027"/>
                  <a:ext cx="1" cy="7"/>
                </a:xfrm>
                <a:custGeom>
                  <a:avLst/>
                  <a:gdLst>
                    <a:gd name="T0" fmla="*/ 0 w 1"/>
                    <a:gd name="T1" fmla="*/ 7 h 7"/>
                    <a:gd name="T2" fmla="*/ 0 w 1"/>
                    <a:gd name="T3" fmla="*/ 7 h 7"/>
                    <a:gd name="T4" fmla="*/ 0 w 1"/>
                    <a:gd name="T5" fmla="*/ 0 h 7"/>
                    <a:gd name="T6" fmla="*/ 0 60000 65536"/>
                    <a:gd name="T7" fmla="*/ 0 60000 65536"/>
                    <a:gd name="T8" fmla="*/ 0 60000 65536"/>
                    <a:gd name="T9" fmla="*/ 0 w 1"/>
                    <a:gd name="T10" fmla="*/ 0 h 7"/>
                    <a:gd name="T11" fmla="*/ 1 w 1"/>
                    <a:gd name="T12" fmla="*/ 7 h 7"/>
                  </a:gdLst>
                  <a:ahLst/>
                  <a:cxnLst>
                    <a:cxn ang="T6">
                      <a:pos x="T0" y="T1"/>
                    </a:cxn>
                    <a:cxn ang="T7">
                      <a:pos x="T2" y="T3"/>
                    </a:cxn>
                    <a:cxn ang="T8">
                      <a:pos x="T4" y="T5"/>
                    </a:cxn>
                  </a:cxnLst>
                  <a:rect l="T9" t="T10" r="T11" b="T12"/>
                  <a:pathLst>
                    <a:path w="1" h="7">
                      <a:moveTo>
                        <a:pt x="0" y="7"/>
                      </a:moveTo>
                      <a:lnTo>
                        <a:pt x="0" y="7"/>
                      </a:ln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810" name="Freeform 736"/>
                <p:cNvSpPr>
                  <a:spLocks/>
                </p:cNvSpPr>
                <p:nvPr/>
              </p:nvSpPr>
              <p:spPr bwMode="auto">
                <a:xfrm>
                  <a:off x="5693" y="2021"/>
                  <a:ext cx="1" cy="6"/>
                </a:xfrm>
                <a:custGeom>
                  <a:avLst/>
                  <a:gdLst>
                    <a:gd name="T0" fmla="*/ 0 w 1"/>
                    <a:gd name="T1" fmla="*/ 6 h 6"/>
                    <a:gd name="T2" fmla="*/ 0 w 1"/>
                    <a:gd name="T3" fmla="*/ 6 h 6"/>
                    <a:gd name="T4" fmla="*/ 0 w 1"/>
                    <a:gd name="T5" fmla="*/ 0 h 6"/>
                    <a:gd name="T6" fmla="*/ 0 60000 65536"/>
                    <a:gd name="T7" fmla="*/ 0 60000 65536"/>
                    <a:gd name="T8" fmla="*/ 0 60000 65536"/>
                    <a:gd name="T9" fmla="*/ 0 w 1"/>
                    <a:gd name="T10" fmla="*/ 0 h 6"/>
                    <a:gd name="T11" fmla="*/ 1 w 1"/>
                    <a:gd name="T12" fmla="*/ 6 h 6"/>
                  </a:gdLst>
                  <a:ahLst/>
                  <a:cxnLst>
                    <a:cxn ang="T6">
                      <a:pos x="T0" y="T1"/>
                    </a:cxn>
                    <a:cxn ang="T7">
                      <a:pos x="T2" y="T3"/>
                    </a:cxn>
                    <a:cxn ang="T8">
                      <a:pos x="T4" y="T5"/>
                    </a:cxn>
                  </a:cxnLst>
                  <a:rect l="T9" t="T10" r="T11" b="T12"/>
                  <a:pathLst>
                    <a:path w="1" h="6">
                      <a:moveTo>
                        <a:pt x="0" y="6"/>
                      </a:moveTo>
                      <a:lnTo>
                        <a:pt x="0" y="6"/>
                      </a:ln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811" name="Freeform 737"/>
                <p:cNvSpPr>
                  <a:spLocks/>
                </p:cNvSpPr>
                <p:nvPr/>
              </p:nvSpPr>
              <p:spPr bwMode="auto">
                <a:xfrm>
                  <a:off x="5693" y="2021"/>
                  <a:ext cx="6" cy="1"/>
                </a:xfrm>
                <a:custGeom>
                  <a:avLst/>
                  <a:gdLst>
                    <a:gd name="T0" fmla="*/ 0 w 6"/>
                    <a:gd name="T1" fmla="*/ 0 h 1"/>
                    <a:gd name="T2" fmla="*/ 6 w 6"/>
                    <a:gd name="T3" fmla="*/ 0 h 1"/>
                    <a:gd name="T4" fmla="*/ 6 w 6"/>
                    <a:gd name="T5" fmla="*/ 0 h 1"/>
                    <a:gd name="T6" fmla="*/ 0 60000 65536"/>
                    <a:gd name="T7" fmla="*/ 0 60000 65536"/>
                    <a:gd name="T8" fmla="*/ 0 60000 65536"/>
                    <a:gd name="T9" fmla="*/ 0 w 6"/>
                    <a:gd name="T10" fmla="*/ 0 h 1"/>
                    <a:gd name="T11" fmla="*/ 6 w 6"/>
                    <a:gd name="T12" fmla="*/ 1 h 1"/>
                  </a:gdLst>
                  <a:ahLst/>
                  <a:cxnLst>
                    <a:cxn ang="T6">
                      <a:pos x="T0" y="T1"/>
                    </a:cxn>
                    <a:cxn ang="T7">
                      <a:pos x="T2" y="T3"/>
                    </a:cxn>
                    <a:cxn ang="T8">
                      <a:pos x="T4" y="T5"/>
                    </a:cxn>
                  </a:cxnLst>
                  <a:rect l="T9" t="T10" r="T11" b="T12"/>
                  <a:pathLst>
                    <a:path w="6" h="1">
                      <a:moveTo>
                        <a:pt x="0" y="0"/>
                      </a:moveTo>
                      <a:lnTo>
                        <a:pt x="6"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812" name="Freeform 738"/>
                <p:cNvSpPr>
                  <a:spLocks/>
                </p:cNvSpPr>
                <p:nvPr/>
              </p:nvSpPr>
              <p:spPr bwMode="auto">
                <a:xfrm>
                  <a:off x="5699" y="2015"/>
                  <a:ext cx="1" cy="6"/>
                </a:xfrm>
                <a:custGeom>
                  <a:avLst/>
                  <a:gdLst>
                    <a:gd name="T0" fmla="*/ 0 w 1"/>
                    <a:gd name="T1" fmla="*/ 6 h 6"/>
                    <a:gd name="T2" fmla="*/ 0 w 1"/>
                    <a:gd name="T3" fmla="*/ 6 h 6"/>
                    <a:gd name="T4" fmla="*/ 0 w 1"/>
                    <a:gd name="T5" fmla="*/ 0 h 6"/>
                    <a:gd name="T6" fmla="*/ 0 60000 65536"/>
                    <a:gd name="T7" fmla="*/ 0 60000 65536"/>
                    <a:gd name="T8" fmla="*/ 0 60000 65536"/>
                    <a:gd name="T9" fmla="*/ 0 w 1"/>
                    <a:gd name="T10" fmla="*/ 0 h 6"/>
                    <a:gd name="T11" fmla="*/ 1 w 1"/>
                    <a:gd name="T12" fmla="*/ 6 h 6"/>
                  </a:gdLst>
                  <a:ahLst/>
                  <a:cxnLst>
                    <a:cxn ang="T6">
                      <a:pos x="T0" y="T1"/>
                    </a:cxn>
                    <a:cxn ang="T7">
                      <a:pos x="T2" y="T3"/>
                    </a:cxn>
                    <a:cxn ang="T8">
                      <a:pos x="T4" y="T5"/>
                    </a:cxn>
                  </a:cxnLst>
                  <a:rect l="T9" t="T10" r="T11" b="T12"/>
                  <a:pathLst>
                    <a:path w="1" h="6">
                      <a:moveTo>
                        <a:pt x="0" y="6"/>
                      </a:moveTo>
                      <a:lnTo>
                        <a:pt x="0" y="6"/>
                      </a:ln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813" name="Freeform 739"/>
                <p:cNvSpPr>
                  <a:spLocks/>
                </p:cNvSpPr>
                <p:nvPr/>
              </p:nvSpPr>
              <p:spPr bwMode="auto">
                <a:xfrm>
                  <a:off x="5699" y="2009"/>
                  <a:ext cx="1" cy="6"/>
                </a:xfrm>
                <a:custGeom>
                  <a:avLst/>
                  <a:gdLst>
                    <a:gd name="T0" fmla="*/ 0 w 1"/>
                    <a:gd name="T1" fmla="*/ 6 h 6"/>
                    <a:gd name="T2" fmla="*/ 0 w 1"/>
                    <a:gd name="T3" fmla="*/ 6 h 6"/>
                    <a:gd name="T4" fmla="*/ 0 w 1"/>
                    <a:gd name="T5" fmla="*/ 0 h 6"/>
                    <a:gd name="T6" fmla="*/ 0 60000 65536"/>
                    <a:gd name="T7" fmla="*/ 0 60000 65536"/>
                    <a:gd name="T8" fmla="*/ 0 60000 65536"/>
                    <a:gd name="T9" fmla="*/ 0 w 1"/>
                    <a:gd name="T10" fmla="*/ 0 h 6"/>
                    <a:gd name="T11" fmla="*/ 1 w 1"/>
                    <a:gd name="T12" fmla="*/ 6 h 6"/>
                  </a:gdLst>
                  <a:ahLst/>
                  <a:cxnLst>
                    <a:cxn ang="T6">
                      <a:pos x="T0" y="T1"/>
                    </a:cxn>
                    <a:cxn ang="T7">
                      <a:pos x="T2" y="T3"/>
                    </a:cxn>
                    <a:cxn ang="T8">
                      <a:pos x="T4" y="T5"/>
                    </a:cxn>
                  </a:cxnLst>
                  <a:rect l="T9" t="T10" r="T11" b="T12"/>
                  <a:pathLst>
                    <a:path w="1" h="6">
                      <a:moveTo>
                        <a:pt x="0" y="6"/>
                      </a:moveTo>
                      <a:lnTo>
                        <a:pt x="0" y="6"/>
                      </a:ln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814" name="Freeform 740"/>
                <p:cNvSpPr>
                  <a:spLocks/>
                </p:cNvSpPr>
                <p:nvPr/>
              </p:nvSpPr>
              <p:spPr bwMode="auto">
                <a:xfrm>
                  <a:off x="5699" y="2009"/>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815" name="Freeform 741"/>
                <p:cNvSpPr>
                  <a:spLocks/>
                </p:cNvSpPr>
                <p:nvPr/>
              </p:nvSpPr>
              <p:spPr bwMode="auto">
                <a:xfrm>
                  <a:off x="5699" y="2002"/>
                  <a:ext cx="1" cy="7"/>
                </a:xfrm>
                <a:custGeom>
                  <a:avLst/>
                  <a:gdLst>
                    <a:gd name="T0" fmla="*/ 0 w 1"/>
                    <a:gd name="T1" fmla="*/ 7 h 7"/>
                    <a:gd name="T2" fmla="*/ 0 w 1"/>
                    <a:gd name="T3" fmla="*/ 7 h 7"/>
                    <a:gd name="T4" fmla="*/ 0 w 1"/>
                    <a:gd name="T5" fmla="*/ 0 h 7"/>
                    <a:gd name="T6" fmla="*/ 0 60000 65536"/>
                    <a:gd name="T7" fmla="*/ 0 60000 65536"/>
                    <a:gd name="T8" fmla="*/ 0 60000 65536"/>
                    <a:gd name="T9" fmla="*/ 0 w 1"/>
                    <a:gd name="T10" fmla="*/ 0 h 7"/>
                    <a:gd name="T11" fmla="*/ 1 w 1"/>
                    <a:gd name="T12" fmla="*/ 7 h 7"/>
                  </a:gdLst>
                  <a:ahLst/>
                  <a:cxnLst>
                    <a:cxn ang="T6">
                      <a:pos x="T0" y="T1"/>
                    </a:cxn>
                    <a:cxn ang="T7">
                      <a:pos x="T2" y="T3"/>
                    </a:cxn>
                    <a:cxn ang="T8">
                      <a:pos x="T4" y="T5"/>
                    </a:cxn>
                  </a:cxnLst>
                  <a:rect l="T9" t="T10" r="T11" b="T12"/>
                  <a:pathLst>
                    <a:path w="1" h="7">
                      <a:moveTo>
                        <a:pt x="0" y="7"/>
                      </a:moveTo>
                      <a:lnTo>
                        <a:pt x="0" y="7"/>
                      </a:ln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816" name="Freeform 742"/>
                <p:cNvSpPr>
                  <a:spLocks/>
                </p:cNvSpPr>
                <p:nvPr/>
              </p:nvSpPr>
              <p:spPr bwMode="auto">
                <a:xfrm>
                  <a:off x="5699" y="2002"/>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817" name="Freeform 743"/>
                <p:cNvSpPr>
                  <a:spLocks/>
                </p:cNvSpPr>
                <p:nvPr/>
              </p:nvSpPr>
              <p:spPr bwMode="auto">
                <a:xfrm>
                  <a:off x="5699" y="1996"/>
                  <a:ext cx="1" cy="6"/>
                </a:xfrm>
                <a:custGeom>
                  <a:avLst/>
                  <a:gdLst>
                    <a:gd name="T0" fmla="*/ 0 w 1"/>
                    <a:gd name="T1" fmla="*/ 6 h 6"/>
                    <a:gd name="T2" fmla="*/ 0 w 1"/>
                    <a:gd name="T3" fmla="*/ 6 h 6"/>
                    <a:gd name="T4" fmla="*/ 0 w 1"/>
                    <a:gd name="T5" fmla="*/ 0 h 6"/>
                    <a:gd name="T6" fmla="*/ 0 60000 65536"/>
                    <a:gd name="T7" fmla="*/ 0 60000 65536"/>
                    <a:gd name="T8" fmla="*/ 0 60000 65536"/>
                    <a:gd name="T9" fmla="*/ 0 w 1"/>
                    <a:gd name="T10" fmla="*/ 0 h 6"/>
                    <a:gd name="T11" fmla="*/ 1 w 1"/>
                    <a:gd name="T12" fmla="*/ 6 h 6"/>
                  </a:gdLst>
                  <a:ahLst/>
                  <a:cxnLst>
                    <a:cxn ang="T6">
                      <a:pos x="T0" y="T1"/>
                    </a:cxn>
                    <a:cxn ang="T7">
                      <a:pos x="T2" y="T3"/>
                    </a:cxn>
                    <a:cxn ang="T8">
                      <a:pos x="T4" y="T5"/>
                    </a:cxn>
                  </a:cxnLst>
                  <a:rect l="T9" t="T10" r="T11" b="T12"/>
                  <a:pathLst>
                    <a:path w="1" h="6">
                      <a:moveTo>
                        <a:pt x="0" y="6"/>
                      </a:moveTo>
                      <a:lnTo>
                        <a:pt x="0" y="6"/>
                      </a:ln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818" name="Freeform 744"/>
                <p:cNvSpPr>
                  <a:spLocks/>
                </p:cNvSpPr>
                <p:nvPr/>
              </p:nvSpPr>
              <p:spPr bwMode="auto">
                <a:xfrm>
                  <a:off x="5699" y="1990"/>
                  <a:ext cx="1" cy="6"/>
                </a:xfrm>
                <a:custGeom>
                  <a:avLst/>
                  <a:gdLst>
                    <a:gd name="T0" fmla="*/ 0 w 1"/>
                    <a:gd name="T1" fmla="*/ 6 h 6"/>
                    <a:gd name="T2" fmla="*/ 0 w 1"/>
                    <a:gd name="T3" fmla="*/ 6 h 6"/>
                    <a:gd name="T4" fmla="*/ 0 w 1"/>
                    <a:gd name="T5" fmla="*/ 0 h 6"/>
                    <a:gd name="T6" fmla="*/ 0 60000 65536"/>
                    <a:gd name="T7" fmla="*/ 0 60000 65536"/>
                    <a:gd name="T8" fmla="*/ 0 60000 65536"/>
                    <a:gd name="T9" fmla="*/ 0 w 1"/>
                    <a:gd name="T10" fmla="*/ 0 h 6"/>
                    <a:gd name="T11" fmla="*/ 1 w 1"/>
                    <a:gd name="T12" fmla="*/ 6 h 6"/>
                  </a:gdLst>
                  <a:ahLst/>
                  <a:cxnLst>
                    <a:cxn ang="T6">
                      <a:pos x="T0" y="T1"/>
                    </a:cxn>
                    <a:cxn ang="T7">
                      <a:pos x="T2" y="T3"/>
                    </a:cxn>
                    <a:cxn ang="T8">
                      <a:pos x="T4" y="T5"/>
                    </a:cxn>
                  </a:cxnLst>
                  <a:rect l="T9" t="T10" r="T11" b="T12"/>
                  <a:pathLst>
                    <a:path w="1" h="6">
                      <a:moveTo>
                        <a:pt x="0" y="6"/>
                      </a:moveTo>
                      <a:lnTo>
                        <a:pt x="0" y="6"/>
                      </a:ln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819" name="Freeform 745"/>
                <p:cNvSpPr>
                  <a:spLocks/>
                </p:cNvSpPr>
                <p:nvPr/>
              </p:nvSpPr>
              <p:spPr bwMode="auto">
                <a:xfrm>
                  <a:off x="5699" y="1990"/>
                  <a:ext cx="75" cy="1"/>
                </a:xfrm>
                <a:custGeom>
                  <a:avLst/>
                  <a:gdLst>
                    <a:gd name="T0" fmla="*/ 0 w 75"/>
                    <a:gd name="T1" fmla="*/ 0 h 1"/>
                    <a:gd name="T2" fmla="*/ 75 w 75"/>
                    <a:gd name="T3" fmla="*/ 0 h 1"/>
                    <a:gd name="T4" fmla="*/ 75 w 75"/>
                    <a:gd name="T5" fmla="*/ 0 h 1"/>
                    <a:gd name="T6" fmla="*/ 0 60000 65536"/>
                    <a:gd name="T7" fmla="*/ 0 60000 65536"/>
                    <a:gd name="T8" fmla="*/ 0 60000 65536"/>
                    <a:gd name="T9" fmla="*/ 0 w 75"/>
                    <a:gd name="T10" fmla="*/ 0 h 1"/>
                    <a:gd name="T11" fmla="*/ 75 w 75"/>
                    <a:gd name="T12" fmla="*/ 1 h 1"/>
                  </a:gdLst>
                  <a:ahLst/>
                  <a:cxnLst>
                    <a:cxn ang="T6">
                      <a:pos x="T0" y="T1"/>
                    </a:cxn>
                    <a:cxn ang="T7">
                      <a:pos x="T2" y="T3"/>
                    </a:cxn>
                    <a:cxn ang="T8">
                      <a:pos x="T4" y="T5"/>
                    </a:cxn>
                  </a:cxnLst>
                  <a:rect l="T9" t="T10" r="T11" b="T12"/>
                  <a:pathLst>
                    <a:path w="75" h="1">
                      <a:moveTo>
                        <a:pt x="0" y="0"/>
                      </a:moveTo>
                      <a:lnTo>
                        <a:pt x="75"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820" name="Freeform 746"/>
                <p:cNvSpPr>
                  <a:spLocks/>
                </p:cNvSpPr>
                <p:nvPr/>
              </p:nvSpPr>
              <p:spPr bwMode="auto">
                <a:xfrm>
                  <a:off x="5774" y="1984"/>
                  <a:ext cx="1" cy="6"/>
                </a:xfrm>
                <a:custGeom>
                  <a:avLst/>
                  <a:gdLst>
                    <a:gd name="T0" fmla="*/ 0 w 1"/>
                    <a:gd name="T1" fmla="*/ 6 h 6"/>
                    <a:gd name="T2" fmla="*/ 0 w 1"/>
                    <a:gd name="T3" fmla="*/ 6 h 6"/>
                    <a:gd name="T4" fmla="*/ 0 w 1"/>
                    <a:gd name="T5" fmla="*/ 0 h 6"/>
                    <a:gd name="T6" fmla="*/ 0 60000 65536"/>
                    <a:gd name="T7" fmla="*/ 0 60000 65536"/>
                    <a:gd name="T8" fmla="*/ 0 60000 65536"/>
                    <a:gd name="T9" fmla="*/ 0 w 1"/>
                    <a:gd name="T10" fmla="*/ 0 h 6"/>
                    <a:gd name="T11" fmla="*/ 1 w 1"/>
                    <a:gd name="T12" fmla="*/ 6 h 6"/>
                  </a:gdLst>
                  <a:ahLst/>
                  <a:cxnLst>
                    <a:cxn ang="T6">
                      <a:pos x="T0" y="T1"/>
                    </a:cxn>
                    <a:cxn ang="T7">
                      <a:pos x="T2" y="T3"/>
                    </a:cxn>
                    <a:cxn ang="T8">
                      <a:pos x="T4" y="T5"/>
                    </a:cxn>
                  </a:cxnLst>
                  <a:rect l="T9" t="T10" r="T11" b="T12"/>
                  <a:pathLst>
                    <a:path w="1" h="6">
                      <a:moveTo>
                        <a:pt x="0" y="6"/>
                      </a:moveTo>
                      <a:lnTo>
                        <a:pt x="0" y="6"/>
                      </a:ln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821" name="Freeform 747"/>
                <p:cNvSpPr>
                  <a:spLocks/>
                </p:cNvSpPr>
                <p:nvPr/>
              </p:nvSpPr>
              <p:spPr bwMode="auto">
                <a:xfrm>
                  <a:off x="5774" y="1984"/>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822" name="Freeform 748"/>
                <p:cNvSpPr>
                  <a:spLocks/>
                </p:cNvSpPr>
                <p:nvPr/>
              </p:nvSpPr>
              <p:spPr bwMode="auto">
                <a:xfrm>
                  <a:off x="5774" y="1977"/>
                  <a:ext cx="1" cy="7"/>
                </a:xfrm>
                <a:custGeom>
                  <a:avLst/>
                  <a:gdLst>
                    <a:gd name="T0" fmla="*/ 0 w 1"/>
                    <a:gd name="T1" fmla="*/ 7 h 7"/>
                    <a:gd name="T2" fmla="*/ 0 w 1"/>
                    <a:gd name="T3" fmla="*/ 7 h 7"/>
                    <a:gd name="T4" fmla="*/ 0 w 1"/>
                    <a:gd name="T5" fmla="*/ 0 h 7"/>
                    <a:gd name="T6" fmla="*/ 0 60000 65536"/>
                    <a:gd name="T7" fmla="*/ 0 60000 65536"/>
                    <a:gd name="T8" fmla="*/ 0 60000 65536"/>
                    <a:gd name="T9" fmla="*/ 0 w 1"/>
                    <a:gd name="T10" fmla="*/ 0 h 7"/>
                    <a:gd name="T11" fmla="*/ 1 w 1"/>
                    <a:gd name="T12" fmla="*/ 7 h 7"/>
                  </a:gdLst>
                  <a:ahLst/>
                  <a:cxnLst>
                    <a:cxn ang="T6">
                      <a:pos x="T0" y="T1"/>
                    </a:cxn>
                    <a:cxn ang="T7">
                      <a:pos x="T2" y="T3"/>
                    </a:cxn>
                    <a:cxn ang="T8">
                      <a:pos x="T4" y="T5"/>
                    </a:cxn>
                  </a:cxnLst>
                  <a:rect l="T9" t="T10" r="T11" b="T12"/>
                  <a:pathLst>
                    <a:path w="1" h="7">
                      <a:moveTo>
                        <a:pt x="0" y="7"/>
                      </a:moveTo>
                      <a:lnTo>
                        <a:pt x="0" y="7"/>
                      </a:ln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823" name="Freeform 749"/>
                <p:cNvSpPr>
                  <a:spLocks/>
                </p:cNvSpPr>
                <p:nvPr/>
              </p:nvSpPr>
              <p:spPr bwMode="auto">
                <a:xfrm>
                  <a:off x="5774" y="1971"/>
                  <a:ext cx="1" cy="6"/>
                </a:xfrm>
                <a:custGeom>
                  <a:avLst/>
                  <a:gdLst>
                    <a:gd name="T0" fmla="*/ 0 w 1"/>
                    <a:gd name="T1" fmla="*/ 6 h 6"/>
                    <a:gd name="T2" fmla="*/ 0 w 1"/>
                    <a:gd name="T3" fmla="*/ 6 h 6"/>
                    <a:gd name="T4" fmla="*/ 0 w 1"/>
                    <a:gd name="T5" fmla="*/ 0 h 6"/>
                    <a:gd name="T6" fmla="*/ 0 60000 65536"/>
                    <a:gd name="T7" fmla="*/ 0 60000 65536"/>
                    <a:gd name="T8" fmla="*/ 0 60000 65536"/>
                    <a:gd name="T9" fmla="*/ 0 w 1"/>
                    <a:gd name="T10" fmla="*/ 0 h 6"/>
                    <a:gd name="T11" fmla="*/ 1 w 1"/>
                    <a:gd name="T12" fmla="*/ 6 h 6"/>
                  </a:gdLst>
                  <a:ahLst/>
                  <a:cxnLst>
                    <a:cxn ang="T6">
                      <a:pos x="T0" y="T1"/>
                    </a:cxn>
                    <a:cxn ang="T7">
                      <a:pos x="T2" y="T3"/>
                    </a:cxn>
                    <a:cxn ang="T8">
                      <a:pos x="T4" y="T5"/>
                    </a:cxn>
                  </a:cxnLst>
                  <a:rect l="T9" t="T10" r="T11" b="T12"/>
                  <a:pathLst>
                    <a:path w="1" h="6">
                      <a:moveTo>
                        <a:pt x="0" y="6"/>
                      </a:moveTo>
                      <a:lnTo>
                        <a:pt x="0" y="6"/>
                      </a:ln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824" name="Freeform 750"/>
                <p:cNvSpPr>
                  <a:spLocks/>
                </p:cNvSpPr>
                <p:nvPr/>
              </p:nvSpPr>
              <p:spPr bwMode="auto">
                <a:xfrm>
                  <a:off x="5774" y="1971"/>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825" name="Freeform 751"/>
                <p:cNvSpPr>
                  <a:spLocks/>
                </p:cNvSpPr>
                <p:nvPr/>
              </p:nvSpPr>
              <p:spPr bwMode="auto">
                <a:xfrm>
                  <a:off x="5774" y="1965"/>
                  <a:ext cx="1" cy="6"/>
                </a:xfrm>
                <a:custGeom>
                  <a:avLst/>
                  <a:gdLst>
                    <a:gd name="T0" fmla="*/ 0 w 1"/>
                    <a:gd name="T1" fmla="*/ 6 h 6"/>
                    <a:gd name="T2" fmla="*/ 0 w 1"/>
                    <a:gd name="T3" fmla="*/ 6 h 6"/>
                    <a:gd name="T4" fmla="*/ 0 w 1"/>
                    <a:gd name="T5" fmla="*/ 0 h 6"/>
                    <a:gd name="T6" fmla="*/ 0 60000 65536"/>
                    <a:gd name="T7" fmla="*/ 0 60000 65536"/>
                    <a:gd name="T8" fmla="*/ 0 60000 65536"/>
                    <a:gd name="T9" fmla="*/ 0 w 1"/>
                    <a:gd name="T10" fmla="*/ 0 h 6"/>
                    <a:gd name="T11" fmla="*/ 1 w 1"/>
                    <a:gd name="T12" fmla="*/ 6 h 6"/>
                  </a:gdLst>
                  <a:ahLst/>
                  <a:cxnLst>
                    <a:cxn ang="T6">
                      <a:pos x="T0" y="T1"/>
                    </a:cxn>
                    <a:cxn ang="T7">
                      <a:pos x="T2" y="T3"/>
                    </a:cxn>
                    <a:cxn ang="T8">
                      <a:pos x="T4" y="T5"/>
                    </a:cxn>
                  </a:cxnLst>
                  <a:rect l="T9" t="T10" r="T11" b="T12"/>
                  <a:pathLst>
                    <a:path w="1" h="6">
                      <a:moveTo>
                        <a:pt x="0" y="6"/>
                      </a:moveTo>
                      <a:lnTo>
                        <a:pt x="0" y="6"/>
                      </a:ln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826" name="Freeform 752"/>
                <p:cNvSpPr>
                  <a:spLocks/>
                </p:cNvSpPr>
                <p:nvPr/>
              </p:nvSpPr>
              <p:spPr bwMode="auto">
                <a:xfrm>
                  <a:off x="5774" y="1965"/>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827" name="Freeform 753"/>
                <p:cNvSpPr>
                  <a:spLocks/>
                </p:cNvSpPr>
                <p:nvPr/>
              </p:nvSpPr>
              <p:spPr bwMode="auto">
                <a:xfrm>
                  <a:off x="5774" y="1959"/>
                  <a:ext cx="1" cy="6"/>
                </a:xfrm>
                <a:custGeom>
                  <a:avLst/>
                  <a:gdLst>
                    <a:gd name="T0" fmla="*/ 0 w 1"/>
                    <a:gd name="T1" fmla="*/ 6 h 6"/>
                    <a:gd name="T2" fmla="*/ 0 w 1"/>
                    <a:gd name="T3" fmla="*/ 6 h 6"/>
                    <a:gd name="T4" fmla="*/ 0 w 1"/>
                    <a:gd name="T5" fmla="*/ 0 h 6"/>
                    <a:gd name="T6" fmla="*/ 0 60000 65536"/>
                    <a:gd name="T7" fmla="*/ 0 60000 65536"/>
                    <a:gd name="T8" fmla="*/ 0 60000 65536"/>
                    <a:gd name="T9" fmla="*/ 0 w 1"/>
                    <a:gd name="T10" fmla="*/ 0 h 6"/>
                    <a:gd name="T11" fmla="*/ 1 w 1"/>
                    <a:gd name="T12" fmla="*/ 6 h 6"/>
                  </a:gdLst>
                  <a:ahLst/>
                  <a:cxnLst>
                    <a:cxn ang="T6">
                      <a:pos x="T0" y="T1"/>
                    </a:cxn>
                    <a:cxn ang="T7">
                      <a:pos x="T2" y="T3"/>
                    </a:cxn>
                    <a:cxn ang="T8">
                      <a:pos x="T4" y="T5"/>
                    </a:cxn>
                  </a:cxnLst>
                  <a:rect l="T9" t="T10" r="T11" b="T12"/>
                  <a:pathLst>
                    <a:path w="1" h="6">
                      <a:moveTo>
                        <a:pt x="0" y="6"/>
                      </a:moveTo>
                      <a:lnTo>
                        <a:pt x="0" y="6"/>
                      </a:ln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828" name="Freeform 754"/>
                <p:cNvSpPr>
                  <a:spLocks/>
                </p:cNvSpPr>
                <p:nvPr/>
              </p:nvSpPr>
              <p:spPr bwMode="auto">
                <a:xfrm>
                  <a:off x="5774" y="1952"/>
                  <a:ext cx="1" cy="7"/>
                </a:xfrm>
                <a:custGeom>
                  <a:avLst/>
                  <a:gdLst>
                    <a:gd name="T0" fmla="*/ 0 w 1"/>
                    <a:gd name="T1" fmla="*/ 7 h 7"/>
                    <a:gd name="T2" fmla="*/ 0 w 1"/>
                    <a:gd name="T3" fmla="*/ 7 h 7"/>
                    <a:gd name="T4" fmla="*/ 0 w 1"/>
                    <a:gd name="T5" fmla="*/ 0 h 7"/>
                    <a:gd name="T6" fmla="*/ 0 60000 65536"/>
                    <a:gd name="T7" fmla="*/ 0 60000 65536"/>
                    <a:gd name="T8" fmla="*/ 0 60000 65536"/>
                    <a:gd name="T9" fmla="*/ 0 w 1"/>
                    <a:gd name="T10" fmla="*/ 0 h 7"/>
                    <a:gd name="T11" fmla="*/ 1 w 1"/>
                    <a:gd name="T12" fmla="*/ 7 h 7"/>
                  </a:gdLst>
                  <a:ahLst/>
                  <a:cxnLst>
                    <a:cxn ang="T6">
                      <a:pos x="T0" y="T1"/>
                    </a:cxn>
                    <a:cxn ang="T7">
                      <a:pos x="T2" y="T3"/>
                    </a:cxn>
                    <a:cxn ang="T8">
                      <a:pos x="T4" y="T5"/>
                    </a:cxn>
                  </a:cxnLst>
                  <a:rect l="T9" t="T10" r="T11" b="T12"/>
                  <a:pathLst>
                    <a:path w="1" h="7">
                      <a:moveTo>
                        <a:pt x="0" y="7"/>
                      </a:moveTo>
                      <a:lnTo>
                        <a:pt x="0" y="7"/>
                      </a:ln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829" name="Freeform 755"/>
                <p:cNvSpPr>
                  <a:spLocks/>
                </p:cNvSpPr>
                <p:nvPr/>
              </p:nvSpPr>
              <p:spPr bwMode="auto">
                <a:xfrm>
                  <a:off x="5774" y="1952"/>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830" name="Freeform 756"/>
                <p:cNvSpPr>
                  <a:spLocks/>
                </p:cNvSpPr>
                <p:nvPr/>
              </p:nvSpPr>
              <p:spPr bwMode="auto">
                <a:xfrm>
                  <a:off x="5774" y="1946"/>
                  <a:ext cx="1" cy="6"/>
                </a:xfrm>
                <a:custGeom>
                  <a:avLst/>
                  <a:gdLst>
                    <a:gd name="T0" fmla="*/ 0 w 1"/>
                    <a:gd name="T1" fmla="*/ 6 h 6"/>
                    <a:gd name="T2" fmla="*/ 0 w 1"/>
                    <a:gd name="T3" fmla="*/ 6 h 6"/>
                    <a:gd name="T4" fmla="*/ 0 w 1"/>
                    <a:gd name="T5" fmla="*/ 0 h 6"/>
                    <a:gd name="T6" fmla="*/ 0 60000 65536"/>
                    <a:gd name="T7" fmla="*/ 0 60000 65536"/>
                    <a:gd name="T8" fmla="*/ 0 60000 65536"/>
                    <a:gd name="T9" fmla="*/ 0 w 1"/>
                    <a:gd name="T10" fmla="*/ 0 h 6"/>
                    <a:gd name="T11" fmla="*/ 1 w 1"/>
                    <a:gd name="T12" fmla="*/ 6 h 6"/>
                  </a:gdLst>
                  <a:ahLst/>
                  <a:cxnLst>
                    <a:cxn ang="T6">
                      <a:pos x="T0" y="T1"/>
                    </a:cxn>
                    <a:cxn ang="T7">
                      <a:pos x="T2" y="T3"/>
                    </a:cxn>
                    <a:cxn ang="T8">
                      <a:pos x="T4" y="T5"/>
                    </a:cxn>
                  </a:cxnLst>
                  <a:rect l="T9" t="T10" r="T11" b="T12"/>
                  <a:pathLst>
                    <a:path w="1" h="6">
                      <a:moveTo>
                        <a:pt x="0" y="6"/>
                      </a:moveTo>
                      <a:lnTo>
                        <a:pt x="0" y="6"/>
                      </a:ln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831" name="Freeform 757"/>
                <p:cNvSpPr>
                  <a:spLocks/>
                </p:cNvSpPr>
                <p:nvPr/>
              </p:nvSpPr>
              <p:spPr bwMode="auto">
                <a:xfrm>
                  <a:off x="5774" y="1946"/>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832" name="Freeform 758"/>
                <p:cNvSpPr>
                  <a:spLocks/>
                </p:cNvSpPr>
                <p:nvPr/>
              </p:nvSpPr>
              <p:spPr bwMode="auto">
                <a:xfrm>
                  <a:off x="5774" y="1940"/>
                  <a:ext cx="1" cy="6"/>
                </a:xfrm>
                <a:custGeom>
                  <a:avLst/>
                  <a:gdLst>
                    <a:gd name="T0" fmla="*/ 0 w 1"/>
                    <a:gd name="T1" fmla="*/ 6 h 6"/>
                    <a:gd name="T2" fmla="*/ 0 w 1"/>
                    <a:gd name="T3" fmla="*/ 6 h 6"/>
                    <a:gd name="T4" fmla="*/ 0 w 1"/>
                    <a:gd name="T5" fmla="*/ 0 h 6"/>
                    <a:gd name="T6" fmla="*/ 0 60000 65536"/>
                    <a:gd name="T7" fmla="*/ 0 60000 65536"/>
                    <a:gd name="T8" fmla="*/ 0 60000 65536"/>
                    <a:gd name="T9" fmla="*/ 0 w 1"/>
                    <a:gd name="T10" fmla="*/ 0 h 6"/>
                    <a:gd name="T11" fmla="*/ 1 w 1"/>
                    <a:gd name="T12" fmla="*/ 6 h 6"/>
                  </a:gdLst>
                  <a:ahLst/>
                  <a:cxnLst>
                    <a:cxn ang="T6">
                      <a:pos x="T0" y="T1"/>
                    </a:cxn>
                    <a:cxn ang="T7">
                      <a:pos x="T2" y="T3"/>
                    </a:cxn>
                    <a:cxn ang="T8">
                      <a:pos x="T4" y="T5"/>
                    </a:cxn>
                  </a:cxnLst>
                  <a:rect l="T9" t="T10" r="T11" b="T12"/>
                  <a:pathLst>
                    <a:path w="1" h="6">
                      <a:moveTo>
                        <a:pt x="0" y="6"/>
                      </a:moveTo>
                      <a:lnTo>
                        <a:pt x="0" y="6"/>
                      </a:ln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833" name="Freeform 759"/>
                <p:cNvSpPr>
                  <a:spLocks/>
                </p:cNvSpPr>
                <p:nvPr/>
              </p:nvSpPr>
              <p:spPr bwMode="auto">
                <a:xfrm>
                  <a:off x="5774" y="1934"/>
                  <a:ext cx="1" cy="6"/>
                </a:xfrm>
                <a:custGeom>
                  <a:avLst/>
                  <a:gdLst>
                    <a:gd name="T0" fmla="*/ 0 w 1"/>
                    <a:gd name="T1" fmla="*/ 6 h 6"/>
                    <a:gd name="T2" fmla="*/ 0 w 1"/>
                    <a:gd name="T3" fmla="*/ 6 h 6"/>
                    <a:gd name="T4" fmla="*/ 0 w 1"/>
                    <a:gd name="T5" fmla="*/ 0 h 6"/>
                    <a:gd name="T6" fmla="*/ 0 60000 65536"/>
                    <a:gd name="T7" fmla="*/ 0 60000 65536"/>
                    <a:gd name="T8" fmla="*/ 0 60000 65536"/>
                    <a:gd name="T9" fmla="*/ 0 w 1"/>
                    <a:gd name="T10" fmla="*/ 0 h 6"/>
                    <a:gd name="T11" fmla="*/ 1 w 1"/>
                    <a:gd name="T12" fmla="*/ 6 h 6"/>
                  </a:gdLst>
                  <a:ahLst/>
                  <a:cxnLst>
                    <a:cxn ang="T6">
                      <a:pos x="T0" y="T1"/>
                    </a:cxn>
                    <a:cxn ang="T7">
                      <a:pos x="T2" y="T3"/>
                    </a:cxn>
                    <a:cxn ang="T8">
                      <a:pos x="T4" y="T5"/>
                    </a:cxn>
                  </a:cxnLst>
                  <a:rect l="T9" t="T10" r="T11" b="T12"/>
                  <a:pathLst>
                    <a:path w="1" h="6">
                      <a:moveTo>
                        <a:pt x="0" y="6"/>
                      </a:moveTo>
                      <a:lnTo>
                        <a:pt x="0" y="6"/>
                      </a:ln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834" name="Freeform 760"/>
                <p:cNvSpPr>
                  <a:spLocks/>
                </p:cNvSpPr>
                <p:nvPr/>
              </p:nvSpPr>
              <p:spPr bwMode="auto">
                <a:xfrm>
                  <a:off x="5774" y="1934"/>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835" name="Freeform 761"/>
                <p:cNvSpPr>
                  <a:spLocks/>
                </p:cNvSpPr>
                <p:nvPr/>
              </p:nvSpPr>
              <p:spPr bwMode="auto">
                <a:xfrm>
                  <a:off x="5774" y="1928"/>
                  <a:ext cx="1" cy="6"/>
                </a:xfrm>
                <a:custGeom>
                  <a:avLst/>
                  <a:gdLst>
                    <a:gd name="T0" fmla="*/ 0 w 1"/>
                    <a:gd name="T1" fmla="*/ 6 h 6"/>
                    <a:gd name="T2" fmla="*/ 0 w 1"/>
                    <a:gd name="T3" fmla="*/ 6 h 6"/>
                    <a:gd name="T4" fmla="*/ 0 w 1"/>
                    <a:gd name="T5" fmla="*/ 0 h 6"/>
                    <a:gd name="T6" fmla="*/ 0 60000 65536"/>
                    <a:gd name="T7" fmla="*/ 0 60000 65536"/>
                    <a:gd name="T8" fmla="*/ 0 60000 65536"/>
                    <a:gd name="T9" fmla="*/ 0 w 1"/>
                    <a:gd name="T10" fmla="*/ 0 h 6"/>
                    <a:gd name="T11" fmla="*/ 1 w 1"/>
                    <a:gd name="T12" fmla="*/ 6 h 6"/>
                  </a:gdLst>
                  <a:ahLst/>
                  <a:cxnLst>
                    <a:cxn ang="T6">
                      <a:pos x="T0" y="T1"/>
                    </a:cxn>
                    <a:cxn ang="T7">
                      <a:pos x="T2" y="T3"/>
                    </a:cxn>
                    <a:cxn ang="T8">
                      <a:pos x="T4" y="T5"/>
                    </a:cxn>
                  </a:cxnLst>
                  <a:rect l="T9" t="T10" r="T11" b="T12"/>
                  <a:pathLst>
                    <a:path w="1" h="6">
                      <a:moveTo>
                        <a:pt x="0" y="6"/>
                      </a:moveTo>
                      <a:lnTo>
                        <a:pt x="0" y="6"/>
                      </a:ln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836" name="Freeform 762"/>
                <p:cNvSpPr>
                  <a:spLocks/>
                </p:cNvSpPr>
                <p:nvPr/>
              </p:nvSpPr>
              <p:spPr bwMode="auto">
                <a:xfrm>
                  <a:off x="5774" y="1928"/>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837" name="Freeform 763"/>
                <p:cNvSpPr>
                  <a:spLocks/>
                </p:cNvSpPr>
                <p:nvPr/>
              </p:nvSpPr>
              <p:spPr bwMode="auto">
                <a:xfrm>
                  <a:off x="5774" y="1921"/>
                  <a:ext cx="1" cy="7"/>
                </a:xfrm>
                <a:custGeom>
                  <a:avLst/>
                  <a:gdLst>
                    <a:gd name="T0" fmla="*/ 0 w 1"/>
                    <a:gd name="T1" fmla="*/ 7 h 7"/>
                    <a:gd name="T2" fmla="*/ 0 w 1"/>
                    <a:gd name="T3" fmla="*/ 7 h 7"/>
                    <a:gd name="T4" fmla="*/ 0 w 1"/>
                    <a:gd name="T5" fmla="*/ 0 h 7"/>
                    <a:gd name="T6" fmla="*/ 0 60000 65536"/>
                    <a:gd name="T7" fmla="*/ 0 60000 65536"/>
                    <a:gd name="T8" fmla="*/ 0 60000 65536"/>
                    <a:gd name="T9" fmla="*/ 0 w 1"/>
                    <a:gd name="T10" fmla="*/ 0 h 7"/>
                    <a:gd name="T11" fmla="*/ 1 w 1"/>
                    <a:gd name="T12" fmla="*/ 7 h 7"/>
                  </a:gdLst>
                  <a:ahLst/>
                  <a:cxnLst>
                    <a:cxn ang="T6">
                      <a:pos x="T0" y="T1"/>
                    </a:cxn>
                    <a:cxn ang="T7">
                      <a:pos x="T2" y="T3"/>
                    </a:cxn>
                    <a:cxn ang="T8">
                      <a:pos x="T4" y="T5"/>
                    </a:cxn>
                  </a:cxnLst>
                  <a:rect l="T9" t="T10" r="T11" b="T12"/>
                  <a:pathLst>
                    <a:path w="1" h="7">
                      <a:moveTo>
                        <a:pt x="0" y="7"/>
                      </a:moveTo>
                      <a:lnTo>
                        <a:pt x="0" y="7"/>
                      </a:ln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838" name="Freeform 764"/>
                <p:cNvSpPr>
                  <a:spLocks/>
                </p:cNvSpPr>
                <p:nvPr/>
              </p:nvSpPr>
              <p:spPr bwMode="auto">
                <a:xfrm>
                  <a:off x="5774" y="1915"/>
                  <a:ext cx="1" cy="6"/>
                </a:xfrm>
                <a:custGeom>
                  <a:avLst/>
                  <a:gdLst>
                    <a:gd name="T0" fmla="*/ 0 w 1"/>
                    <a:gd name="T1" fmla="*/ 6 h 6"/>
                    <a:gd name="T2" fmla="*/ 0 w 1"/>
                    <a:gd name="T3" fmla="*/ 6 h 6"/>
                    <a:gd name="T4" fmla="*/ 0 w 1"/>
                    <a:gd name="T5" fmla="*/ 0 h 6"/>
                    <a:gd name="T6" fmla="*/ 0 60000 65536"/>
                    <a:gd name="T7" fmla="*/ 0 60000 65536"/>
                    <a:gd name="T8" fmla="*/ 0 60000 65536"/>
                    <a:gd name="T9" fmla="*/ 0 w 1"/>
                    <a:gd name="T10" fmla="*/ 0 h 6"/>
                    <a:gd name="T11" fmla="*/ 1 w 1"/>
                    <a:gd name="T12" fmla="*/ 6 h 6"/>
                  </a:gdLst>
                  <a:ahLst/>
                  <a:cxnLst>
                    <a:cxn ang="T6">
                      <a:pos x="T0" y="T1"/>
                    </a:cxn>
                    <a:cxn ang="T7">
                      <a:pos x="T2" y="T3"/>
                    </a:cxn>
                    <a:cxn ang="T8">
                      <a:pos x="T4" y="T5"/>
                    </a:cxn>
                  </a:cxnLst>
                  <a:rect l="T9" t="T10" r="T11" b="T12"/>
                  <a:pathLst>
                    <a:path w="1" h="6">
                      <a:moveTo>
                        <a:pt x="0" y="6"/>
                      </a:moveTo>
                      <a:lnTo>
                        <a:pt x="0" y="6"/>
                      </a:ln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839" name="Freeform 765"/>
                <p:cNvSpPr>
                  <a:spLocks/>
                </p:cNvSpPr>
                <p:nvPr/>
              </p:nvSpPr>
              <p:spPr bwMode="auto">
                <a:xfrm>
                  <a:off x="5774" y="1915"/>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840" name="Freeform 766"/>
                <p:cNvSpPr>
                  <a:spLocks/>
                </p:cNvSpPr>
                <p:nvPr/>
              </p:nvSpPr>
              <p:spPr bwMode="auto">
                <a:xfrm>
                  <a:off x="5774" y="1909"/>
                  <a:ext cx="31" cy="6"/>
                </a:xfrm>
                <a:custGeom>
                  <a:avLst/>
                  <a:gdLst>
                    <a:gd name="T0" fmla="*/ 0 w 31"/>
                    <a:gd name="T1" fmla="*/ 6 h 6"/>
                    <a:gd name="T2" fmla="*/ 31 w 31"/>
                    <a:gd name="T3" fmla="*/ 6 h 6"/>
                    <a:gd name="T4" fmla="*/ 31 w 31"/>
                    <a:gd name="T5" fmla="*/ 0 h 6"/>
                    <a:gd name="T6" fmla="*/ 0 60000 65536"/>
                    <a:gd name="T7" fmla="*/ 0 60000 65536"/>
                    <a:gd name="T8" fmla="*/ 0 60000 65536"/>
                    <a:gd name="T9" fmla="*/ 0 w 31"/>
                    <a:gd name="T10" fmla="*/ 0 h 6"/>
                    <a:gd name="T11" fmla="*/ 31 w 31"/>
                    <a:gd name="T12" fmla="*/ 6 h 6"/>
                  </a:gdLst>
                  <a:ahLst/>
                  <a:cxnLst>
                    <a:cxn ang="T6">
                      <a:pos x="T0" y="T1"/>
                    </a:cxn>
                    <a:cxn ang="T7">
                      <a:pos x="T2" y="T3"/>
                    </a:cxn>
                    <a:cxn ang="T8">
                      <a:pos x="T4" y="T5"/>
                    </a:cxn>
                  </a:cxnLst>
                  <a:rect l="T9" t="T10" r="T11" b="T12"/>
                  <a:pathLst>
                    <a:path w="31" h="6">
                      <a:moveTo>
                        <a:pt x="0" y="6"/>
                      </a:moveTo>
                      <a:lnTo>
                        <a:pt x="31" y="6"/>
                      </a:lnTo>
                      <a:lnTo>
                        <a:pt x="31"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841" name="Freeform 767"/>
                <p:cNvSpPr>
                  <a:spLocks/>
                </p:cNvSpPr>
                <p:nvPr/>
              </p:nvSpPr>
              <p:spPr bwMode="auto">
                <a:xfrm>
                  <a:off x="5805" y="1909"/>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842" name="Freeform 768"/>
                <p:cNvSpPr>
                  <a:spLocks/>
                </p:cNvSpPr>
                <p:nvPr/>
              </p:nvSpPr>
              <p:spPr bwMode="auto">
                <a:xfrm>
                  <a:off x="5805" y="1903"/>
                  <a:ext cx="1" cy="6"/>
                </a:xfrm>
                <a:custGeom>
                  <a:avLst/>
                  <a:gdLst>
                    <a:gd name="T0" fmla="*/ 0 w 1"/>
                    <a:gd name="T1" fmla="*/ 6 h 6"/>
                    <a:gd name="T2" fmla="*/ 0 w 1"/>
                    <a:gd name="T3" fmla="*/ 6 h 6"/>
                    <a:gd name="T4" fmla="*/ 0 w 1"/>
                    <a:gd name="T5" fmla="*/ 0 h 6"/>
                    <a:gd name="T6" fmla="*/ 0 60000 65536"/>
                    <a:gd name="T7" fmla="*/ 0 60000 65536"/>
                    <a:gd name="T8" fmla="*/ 0 60000 65536"/>
                    <a:gd name="T9" fmla="*/ 0 w 1"/>
                    <a:gd name="T10" fmla="*/ 0 h 6"/>
                    <a:gd name="T11" fmla="*/ 1 w 1"/>
                    <a:gd name="T12" fmla="*/ 6 h 6"/>
                  </a:gdLst>
                  <a:ahLst/>
                  <a:cxnLst>
                    <a:cxn ang="T6">
                      <a:pos x="T0" y="T1"/>
                    </a:cxn>
                    <a:cxn ang="T7">
                      <a:pos x="T2" y="T3"/>
                    </a:cxn>
                    <a:cxn ang="T8">
                      <a:pos x="T4" y="T5"/>
                    </a:cxn>
                  </a:cxnLst>
                  <a:rect l="T9" t="T10" r="T11" b="T12"/>
                  <a:pathLst>
                    <a:path w="1" h="6">
                      <a:moveTo>
                        <a:pt x="0" y="6"/>
                      </a:moveTo>
                      <a:lnTo>
                        <a:pt x="0" y="6"/>
                      </a:ln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843" name="Freeform 769"/>
                <p:cNvSpPr>
                  <a:spLocks/>
                </p:cNvSpPr>
                <p:nvPr/>
              </p:nvSpPr>
              <p:spPr bwMode="auto">
                <a:xfrm>
                  <a:off x="5805" y="1896"/>
                  <a:ext cx="1" cy="7"/>
                </a:xfrm>
                <a:custGeom>
                  <a:avLst/>
                  <a:gdLst>
                    <a:gd name="T0" fmla="*/ 0 w 1"/>
                    <a:gd name="T1" fmla="*/ 7 h 7"/>
                    <a:gd name="T2" fmla="*/ 0 w 1"/>
                    <a:gd name="T3" fmla="*/ 7 h 7"/>
                    <a:gd name="T4" fmla="*/ 0 w 1"/>
                    <a:gd name="T5" fmla="*/ 0 h 7"/>
                    <a:gd name="T6" fmla="*/ 0 60000 65536"/>
                    <a:gd name="T7" fmla="*/ 0 60000 65536"/>
                    <a:gd name="T8" fmla="*/ 0 60000 65536"/>
                    <a:gd name="T9" fmla="*/ 0 w 1"/>
                    <a:gd name="T10" fmla="*/ 0 h 7"/>
                    <a:gd name="T11" fmla="*/ 1 w 1"/>
                    <a:gd name="T12" fmla="*/ 7 h 7"/>
                  </a:gdLst>
                  <a:ahLst/>
                  <a:cxnLst>
                    <a:cxn ang="T6">
                      <a:pos x="T0" y="T1"/>
                    </a:cxn>
                    <a:cxn ang="T7">
                      <a:pos x="T2" y="T3"/>
                    </a:cxn>
                    <a:cxn ang="T8">
                      <a:pos x="T4" y="T5"/>
                    </a:cxn>
                  </a:cxnLst>
                  <a:rect l="T9" t="T10" r="T11" b="T12"/>
                  <a:pathLst>
                    <a:path w="1" h="7">
                      <a:moveTo>
                        <a:pt x="0" y="7"/>
                      </a:moveTo>
                      <a:lnTo>
                        <a:pt x="0" y="7"/>
                      </a:ln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844" name="Freeform 770"/>
                <p:cNvSpPr>
                  <a:spLocks/>
                </p:cNvSpPr>
                <p:nvPr/>
              </p:nvSpPr>
              <p:spPr bwMode="auto">
                <a:xfrm>
                  <a:off x="5805" y="1896"/>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845" name="Freeform 771"/>
                <p:cNvSpPr>
                  <a:spLocks/>
                </p:cNvSpPr>
                <p:nvPr/>
              </p:nvSpPr>
              <p:spPr bwMode="auto">
                <a:xfrm>
                  <a:off x="5805" y="1890"/>
                  <a:ext cx="1" cy="6"/>
                </a:xfrm>
                <a:custGeom>
                  <a:avLst/>
                  <a:gdLst>
                    <a:gd name="T0" fmla="*/ 0 w 1"/>
                    <a:gd name="T1" fmla="*/ 6 h 6"/>
                    <a:gd name="T2" fmla="*/ 0 w 1"/>
                    <a:gd name="T3" fmla="*/ 6 h 6"/>
                    <a:gd name="T4" fmla="*/ 0 w 1"/>
                    <a:gd name="T5" fmla="*/ 0 h 6"/>
                    <a:gd name="T6" fmla="*/ 0 60000 65536"/>
                    <a:gd name="T7" fmla="*/ 0 60000 65536"/>
                    <a:gd name="T8" fmla="*/ 0 60000 65536"/>
                    <a:gd name="T9" fmla="*/ 0 w 1"/>
                    <a:gd name="T10" fmla="*/ 0 h 6"/>
                    <a:gd name="T11" fmla="*/ 1 w 1"/>
                    <a:gd name="T12" fmla="*/ 6 h 6"/>
                  </a:gdLst>
                  <a:ahLst/>
                  <a:cxnLst>
                    <a:cxn ang="T6">
                      <a:pos x="T0" y="T1"/>
                    </a:cxn>
                    <a:cxn ang="T7">
                      <a:pos x="T2" y="T3"/>
                    </a:cxn>
                    <a:cxn ang="T8">
                      <a:pos x="T4" y="T5"/>
                    </a:cxn>
                  </a:cxnLst>
                  <a:rect l="T9" t="T10" r="T11" b="T12"/>
                  <a:pathLst>
                    <a:path w="1" h="6">
                      <a:moveTo>
                        <a:pt x="0" y="6"/>
                      </a:moveTo>
                      <a:lnTo>
                        <a:pt x="0" y="6"/>
                      </a:ln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846" name="Freeform 772"/>
                <p:cNvSpPr>
                  <a:spLocks/>
                </p:cNvSpPr>
                <p:nvPr/>
              </p:nvSpPr>
              <p:spPr bwMode="auto">
                <a:xfrm>
                  <a:off x="5805" y="1890"/>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847" name="Freeform 773"/>
                <p:cNvSpPr>
                  <a:spLocks/>
                </p:cNvSpPr>
                <p:nvPr/>
              </p:nvSpPr>
              <p:spPr bwMode="auto">
                <a:xfrm>
                  <a:off x="5805" y="1884"/>
                  <a:ext cx="1" cy="6"/>
                </a:xfrm>
                <a:custGeom>
                  <a:avLst/>
                  <a:gdLst>
                    <a:gd name="T0" fmla="*/ 0 w 1"/>
                    <a:gd name="T1" fmla="*/ 6 h 6"/>
                    <a:gd name="T2" fmla="*/ 0 w 1"/>
                    <a:gd name="T3" fmla="*/ 6 h 6"/>
                    <a:gd name="T4" fmla="*/ 0 w 1"/>
                    <a:gd name="T5" fmla="*/ 0 h 6"/>
                    <a:gd name="T6" fmla="*/ 0 60000 65536"/>
                    <a:gd name="T7" fmla="*/ 0 60000 65536"/>
                    <a:gd name="T8" fmla="*/ 0 60000 65536"/>
                    <a:gd name="T9" fmla="*/ 0 w 1"/>
                    <a:gd name="T10" fmla="*/ 0 h 6"/>
                    <a:gd name="T11" fmla="*/ 1 w 1"/>
                    <a:gd name="T12" fmla="*/ 6 h 6"/>
                  </a:gdLst>
                  <a:ahLst/>
                  <a:cxnLst>
                    <a:cxn ang="T6">
                      <a:pos x="T0" y="T1"/>
                    </a:cxn>
                    <a:cxn ang="T7">
                      <a:pos x="T2" y="T3"/>
                    </a:cxn>
                    <a:cxn ang="T8">
                      <a:pos x="T4" y="T5"/>
                    </a:cxn>
                  </a:cxnLst>
                  <a:rect l="T9" t="T10" r="T11" b="T12"/>
                  <a:pathLst>
                    <a:path w="1" h="6">
                      <a:moveTo>
                        <a:pt x="0" y="6"/>
                      </a:moveTo>
                      <a:lnTo>
                        <a:pt x="0" y="6"/>
                      </a:ln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848" name="Freeform 774"/>
                <p:cNvSpPr>
                  <a:spLocks/>
                </p:cNvSpPr>
                <p:nvPr/>
              </p:nvSpPr>
              <p:spPr bwMode="auto">
                <a:xfrm>
                  <a:off x="5805" y="1878"/>
                  <a:ext cx="1" cy="6"/>
                </a:xfrm>
                <a:custGeom>
                  <a:avLst/>
                  <a:gdLst>
                    <a:gd name="T0" fmla="*/ 0 w 1"/>
                    <a:gd name="T1" fmla="*/ 6 h 6"/>
                    <a:gd name="T2" fmla="*/ 0 w 1"/>
                    <a:gd name="T3" fmla="*/ 6 h 6"/>
                    <a:gd name="T4" fmla="*/ 0 w 1"/>
                    <a:gd name="T5" fmla="*/ 0 h 6"/>
                    <a:gd name="T6" fmla="*/ 0 60000 65536"/>
                    <a:gd name="T7" fmla="*/ 0 60000 65536"/>
                    <a:gd name="T8" fmla="*/ 0 60000 65536"/>
                    <a:gd name="T9" fmla="*/ 0 w 1"/>
                    <a:gd name="T10" fmla="*/ 0 h 6"/>
                    <a:gd name="T11" fmla="*/ 1 w 1"/>
                    <a:gd name="T12" fmla="*/ 6 h 6"/>
                  </a:gdLst>
                  <a:ahLst/>
                  <a:cxnLst>
                    <a:cxn ang="T6">
                      <a:pos x="T0" y="T1"/>
                    </a:cxn>
                    <a:cxn ang="T7">
                      <a:pos x="T2" y="T3"/>
                    </a:cxn>
                    <a:cxn ang="T8">
                      <a:pos x="T4" y="T5"/>
                    </a:cxn>
                  </a:cxnLst>
                  <a:rect l="T9" t="T10" r="T11" b="T12"/>
                  <a:pathLst>
                    <a:path w="1" h="6">
                      <a:moveTo>
                        <a:pt x="0" y="6"/>
                      </a:moveTo>
                      <a:lnTo>
                        <a:pt x="0" y="6"/>
                      </a:ln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849" name="Freeform 775"/>
                <p:cNvSpPr>
                  <a:spLocks/>
                </p:cNvSpPr>
                <p:nvPr/>
              </p:nvSpPr>
              <p:spPr bwMode="auto">
                <a:xfrm>
                  <a:off x="5805" y="1878"/>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850" name="Freeform 776"/>
                <p:cNvSpPr>
                  <a:spLocks/>
                </p:cNvSpPr>
                <p:nvPr/>
              </p:nvSpPr>
              <p:spPr bwMode="auto">
                <a:xfrm>
                  <a:off x="5805" y="1871"/>
                  <a:ext cx="1" cy="7"/>
                </a:xfrm>
                <a:custGeom>
                  <a:avLst/>
                  <a:gdLst>
                    <a:gd name="T0" fmla="*/ 0 w 1"/>
                    <a:gd name="T1" fmla="*/ 7 h 7"/>
                    <a:gd name="T2" fmla="*/ 0 w 1"/>
                    <a:gd name="T3" fmla="*/ 7 h 7"/>
                    <a:gd name="T4" fmla="*/ 0 w 1"/>
                    <a:gd name="T5" fmla="*/ 0 h 7"/>
                    <a:gd name="T6" fmla="*/ 0 60000 65536"/>
                    <a:gd name="T7" fmla="*/ 0 60000 65536"/>
                    <a:gd name="T8" fmla="*/ 0 60000 65536"/>
                    <a:gd name="T9" fmla="*/ 0 w 1"/>
                    <a:gd name="T10" fmla="*/ 0 h 7"/>
                    <a:gd name="T11" fmla="*/ 1 w 1"/>
                    <a:gd name="T12" fmla="*/ 7 h 7"/>
                  </a:gdLst>
                  <a:ahLst/>
                  <a:cxnLst>
                    <a:cxn ang="T6">
                      <a:pos x="T0" y="T1"/>
                    </a:cxn>
                    <a:cxn ang="T7">
                      <a:pos x="T2" y="T3"/>
                    </a:cxn>
                    <a:cxn ang="T8">
                      <a:pos x="T4" y="T5"/>
                    </a:cxn>
                  </a:cxnLst>
                  <a:rect l="T9" t="T10" r="T11" b="T12"/>
                  <a:pathLst>
                    <a:path w="1" h="7">
                      <a:moveTo>
                        <a:pt x="0" y="7"/>
                      </a:moveTo>
                      <a:lnTo>
                        <a:pt x="0" y="7"/>
                      </a:ln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851" name="Freeform 777"/>
                <p:cNvSpPr>
                  <a:spLocks/>
                </p:cNvSpPr>
                <p:nvPr/>
              </p:nvSpPr>
              <p:spPr bwMode="auto">
                <a:xfrm>
                  <a:off x="5805" y="1871"/>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852" name="Freeform 778"/>
                <p:cNvSpPr>
                  <a:spLocks/>
                </p:cNvSpPr>
                <p:nvPr/>
              </p:nvSpPr>
              <p:spPr bwMode="auto">
                <a:xfrm>
                  <a:off x="5805" y="1865"/>
                  <a:ext cx="1" cy="6"/>
                </a:xfrm>
                <a:custGeom>
                  <a:avLst/>
                  <a:gdLst>
                    <a:gd name="T0" fmla="*/ 0 w 1"/>
                    <a:gd name="T1" fmla="*/ 6 h 6"/>
                    <a:gd name="T2" fmla="*/ 0 w 1"/>
                    <a:gd name="T3" fmla="*/ 6 h 6"/>
                    <a:gd name="T4" fmla="*/ 0 w 1"/>
                    <a:gd name="T5" fmla="*/ 0 h 6"/>
                    <a:gd name="T6" fmla="*/ 0 60000 65536"/>
                    <a:gd name="T7" fmla="*/ 0 60000 65536"/>
                    <a:gd name="T8" fmla="*/ 0 60000 65536"/>
                    <a:gd name="T9" fmla="*/ 0 w 1"/>
                    <a:gd name="T10" fmla="*/ 0 h 6"/>
                    <a:gd name="T11" fmla="*/ 1 w 1"/>
                    <a:gd name="T12" fmla="*/ 6 h 6"/>
                  </a:gdLst>
                  <a:ahLst/>
                  <a:cxnLst>
                    <a:cxn ang="T6">
                      <a:pos x="T0" y="T1"/>
                    </a:cxn>
                    <a:cxn ang="T7">
                      <a:pos x="T2" y="T3"/>
                    </a:cxn>
                    <a:cxn ang="T8">
                      <a:pos x="T4" y="T5"/>
                    </a:cxn>
                  </a:cxnLst>
                  <a:rect l="T9" t="T10" r="T11" b="T12"/>
                  <a:pathLst>
                    <a:path w="1" h="6">
                      <a:moveTo>
                        <a:pt x="0" y="6"/>
                      </a:moveTo>
                      <a:lnTo>
                        <a:pt x="0" y="6"/>
                      </a:ln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853" name="Freeform 779"/>
                <p:cNvSpPr>
                  <a:spLocks/>
                </p:cNvSpPr>
                <p:nvPr/>
              </p:nvSpPr>
              <p:spPr bwMode="auto">
                <a:xfrm>
                  <a:off x="5805" y="1859"/>
                  <a:ext cx="1" cy="6"/>
                </a:xfrm>
                <a:custGeom>
                  <a:avLst/>
                  <a:gdLst>
                    <a:gd name="T0" fmla="*/ 0 w 1"/>
                    <a:gd name="T1" fmla="*/ 6 h 6"/>
                    <a:gd name="T2" fmla="*/ 0 w 1"/>
                    <a:gd name="T3" fmla="*/ 6 h 6"/>
                    <a:gd name="T4" fmla="*/ 0 w 1"/>
                    <a:gd name="T5" fmla="*/ 0 h 6"/>
                    <a:gd name="T6" fmla="*/ 0 60000 65536"/>
                    <a:gd name="T7" fmla="*/ 0 60000 65536"/>
                    <a:gd name="T8" fmla="*/ 0 60000 65536"/>
                    <a:gd name="T9" fmla="*/ 0 w 1"/>
                    <a:gd name="T10" fmla="*/ 0 h 6"/>
                    <a:gd name="T11" fmla="*/ 1 w 1"/>
                    <a:gd name="T12" fmla="*/ 6 h 6"/>
                  </a:gdLst>
                  <a:ahLst/>
                  <a:cxnLst>
                    <a:cxn ang="T6">
                      <a:pos x="T0" y="T1"/>
                    </a:cxn>
                    <a:cxn ang="T7">
                      <a:pos x="T2" y="T3"/>
                    </a:cxn>
                    <a:cxn ang="T8">
                      <a:pos x="T4" y="T5"/>
                    </a:cxn>
                  </a:cxnLst>
                  <a:rect l="T9" t="T10" r="T11" b="T12"/>
                  <a:pathLst>
                    <a:path w="1" h="6">
                      <a:moveTo>
                        <a:pt x="0" y="6"/>
                      </a:moveTo>
                      <a:lnTo>
                        <a:pt x="0" y="6"/>
                      </a:ln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854" name="Freeform 780"/>
                <p:cNvSpPr>
                  <a:spLocks/>
                </p:cNvSpPr>
                <p:nvPr/>
              </p:nvSpPr>
              <p:spPr bwMode="auto">
                <a:xfrm>
                  <a:off x="5805" y="1859"/>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855" name="Freeform 781"/>
                <p:cNvSpPr>
                  <a:spLocks/>
                </p:cNvSpPr>
                <p:nvPr/>
              </p:nvSpPr>
              <p:spPr bwMode="auto">
                <a:xfrm>
                  <a:off x="5805" y="1853"/>
                  <a:ext cx="1" cy="6"/>
                </a:xfrm>
                <a:custGeom>
                  <a:avLst/>
                  <a:gdLst>
                    <a:gd name="T0" fmla="*/ 0 w 1"/>
                    <a:gd name="T1" fmla="*/ 6 h 6"/>
                    <a:gd name="T2" fmla="*/ 0 w 1"/>
                    <a:gd name="T3" fmla="*/ 6 h 6"/>
                    <a:gd name="T4" fmla="*/ 0 w 1"/>
                    <a:gd name="T5" fmla="*/ 0 h 6"/>
                    <a:gd name="T6" fmla="*/ 0 60000 65536"/>
                    <a:gd name="T7" fmla="*/ 0 60000 65536"/>
                    <a:gd name="T8" fmla="*/ 0 60000 65536"/>
                    <a:gd name="T9" fmla="*/ 0 w 1"/>
                    <a:gd name="T10" fmla="*/ 0 h 6"/>
                    <a:gd name="T11" fmla="*/ 1 w 1"/>
                    <a:gd name="T12" fmla="*/ 6 h 6"/>
                  </a:gdLst>
                  <a:ahLst/>
                  <a:cxnLst>
                    <a:cxn ang="T6">
                      <a:pos x="T0" y="T1"/>
                    </a:cxn>
                    <a:cxn ang="T7">
                      <a:pos x="T2" y="T3"/>
                    </a:cxn>
                    <a:cxn ang="T8">
                      <a:pos x="T4" y="T5"/>
                    </a:cxn>
                  </a:cxnLst>
                  <a:rect l="T9" t="T10" r="T11" b="T12"/>
                  <a:pathLst>
                    <a:path w="1" h="6">
                      <a:moveTo>
                        <a:pt x="0" y="6"/>
                      </a:moveTo>
                      <a:lnTo>
                        <a:pt x="0" y="6"/>
                      </a:ln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856" name="Freeform 782"/>
                <p:cNvSpPr>
                  <a:spLocks/>
                </p:cNvSpPr>
                <p:nvPr/>
              </p:nvSpPr>
              <p:spPr bwMode="auto">
                <a:xfrm>
                  <a:off x="5805" y="1846"/>
                  <a:ext cx="1" cy="7"/>
                </a:xfrm>
                <a:custGeom>
                  <a:avLst/>
                  <a:gdLst>
                    <a:gd name="T0" fmla="*/ 0 w 1"/>
                    <a:gd name="T1" fmla="*/ 7 h 7"/>
                    <a:gd name="T2" fmla="*/ 0 w 1"/>
                    <a:gd name="T3" fmla="*/ 7 h 7"/>
                    <a:gd name="T4" fmla="*/ 0 w 1"/>
                    <a:gd name="T5" fmla="*/ 0 h 7"/>
                    <a:gd name="T6" fmla="*/ 0 60000 65536"/>
                    <a:gd name="T7" fmla="*/ 0 60000 65536"/>
                    <a:gd name="T8" fmla="*/ 0 60000 65536"/>
                    <a:gd name="T9" fmla="*/ 0 w 1"/>
                    <a:gd name="T10" fmla="*/ 0 h 7"/>
                    <a:gd name="T11" fmla="*/ 1 w 1"/>
                    <a:gd name="T12" fmla="*/ 7 h 7"/>
                  </a:gdLst>
                  <a:ahLst/>
                  <a:cxnLst>
                    <a:cxn ang="T6">
                      <a:pos x="T0" y="T1"/>
                    </a:cxn>
                    <a:cxn ang="T7">
                      <a:pos x="T2" y="T3"/>
                    </a:cxn>
                    <a:cxn ang="T8">
                      <a:pos x="T4" y="T5"/>
                    </a:cxn>
                  </a:cxnLst>
                  <a:rect l="T9" t="T10" r="T11" b="T12"/>
                  <a:pathLst>
                    <a:path w="1" h="7">
                      <a:moveTo>
                        <a:pt x="0" y="7"/>
                      </a:moveTo>
                      <a:lnTo>
                        <a:pt x="0" y="7"/>
                      </a:ln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857" name="Freeform 783"/>
                <p:cNvSpPr>
                  <a:spLocks/>
                </p:cNvSpPr>
                <p:nvPr/>
              </p:nvSpPr>
              <p:spPr bwMode="auto">
                <a:xfrm>
                  <a:off x="5805" y="1846"/>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858" name="Freeform 784"/>
                <p:cNvSpPr>
                  <a:spLocks/>
                </p:cNvSpPr>
                <p:nvPr/>
              </p:nvSpPr>
              <p:spPr bwMode="auto">
                <a:xfrm>
                  <a:off x="5805" y="1840"/>
                  <a:ext cx="1" cy="6"/>
                </a:xfrm>
                <a:custGeom>
                  <a:avLst/>
                  <a:gdLst>
                    <a:gd name="T0" fmla="*/ 0 w 1"/>
                    <a:gd name="T1" fmla="*/ 6 h 6"/>
                    <a:gd name="T2" fmla="*/ 0 w 1"/>
                    <a:gd name="T3" fmla="*/ 6 h 6"/>
                    <a:gd name="T4" fmla="*/ 0 w 1"/>
                    <a:gd name="T5" fmla="*/ 0 h 6"/>
                    <a:gd name="T6" fmla="*/ 0 60000 65536"/>
                    <a:gd name="T7" fmla="*/ 0 60000 65536"/>
                    <a:gd name="T8" fmla="*/ 0 60000 65536"/>
                    <a:gd name="T9" fmla="*/ 0 w 1"/>
                    <a:gd name="T10" fmla="*/ 0 h 6"/>
                    <a:gd name="T11" fmla="*/ 1 w 1"/>
                    <a:gd name="T12" fmla="*/ 6 h 6"/>
                  </a:gdLst>
                  <a:ahLst/>
                  <a:cxnLst>
                    <a:cxn ang="T6">
                      <a:pos x="T0" y="T1"/>
                    </a:cxn>
                    <a:cxn ang="T7">
                      <a:pos x="T2" y="T3"/>
                    </a:cxn>
                    <a:cxn ang="T8">
                      <a:pos x="T4" y="T5"/>
                    </a:cxn>
                  </a:cxnLst>
                  <a:rect l="T9" t="T10" r="T11" b="T12"/>
                  <a:pathLst>
                    <a:path w="1" h="6">
                      <a:moveTo>
                        <a:pt x="0" y="6"/>
                      </a:moveTo>
                      <a:lnTo>
                        <a:pt x="0" y="6"/>
                      </a:ln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859" name="Freeform 785"/>
                <p:cNvSpPr>
                  <a:spLocks/>
                </p:cNvSpPr>
                <p:nvPr/>
              </p:nvSpPr>
              <p:spPr bwMode="auto">
                <a:xfrm>
                  <a:off x="5805" y="1840"/>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860" name="Freeform 786"/>
                <p:cNvSpPr>
                  <a:spLocks/>
                </p:cNvSpPr>
                <p:nvPr/>
              </p:nvSpPr>
              <p:spPr bwMode="auto">
                <a:xfrm>
                  <a:off x="5805" y="1834"/>
                  <a:ext cx="1" cy="6"/>
                </a:xfrm>
                <a:custGeom>
                  <a:avLst/>
                  <a:gdLst>
                    <a:gd name="T0" fmla="*/ 0 w 1"/>
                    <a:gd name="T1" fmla="*/ 6 h 6"/>
                    <a:gd name="T2" fmla="*/ 0 w 1"/>
                    <a:gd name="T3" fmla="*/ 6 h 6"/>
                    <a:gd name="T4" fmla="*/ 0 w 1"/>
                    <a:gd name="T5" fmla="*/ 0 h 6"/>
                    <a:gd name="T6" fmla="*/ 0 60000 65536"/>
                    <a:gd name="T7" fmla="*/ 0 60000 65536"/>
                    <a:gd name="T8" fmla="*/ 0 60000 65536"/>
                    <a:gd name="T9" fmla="*/ 0 w 1"/>
                    <a:gd name="T10" fmla="*/ 0 h 6"/>
                    <a:gd name="T11" fmla="*/ 1 w 1"/>
                    <a:gd name="T12" fmla="*/ 6 h 6"/>
                  </a:gdLst>
                  <a:ahLst/>
                  <a:cxnLst>
                    <a:cxn ang="T6">
                      <a:pos x="T0" y="T1"/>
                    </a:cxn>
                    <a:cxn ang="T7">
                      <a:pos x="T2" y="T3"/>
                    </a:cxn>
                    <a:cxn ang="T8">
                      <a:pos x="T4" y="T5"/>
                    </a:cxn>
                  </a:cxnLst>
                  <a:rect l="T9" t="T10" r="T11" b="T12"/>
                  <a:pathLst>
                    <a:path w="1" h="6">
                      <a:moveTo>
                        <a:pt x="0" y="6"/>
                      </a:moveTo>
                      <a:lnTo>
                        <a:pt x="0" y="6"/>
                      </a:ln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861" name="Freeform 787"/>
                <p:cNvSpPr>
                  <a:spLocks/>
                </p:cNvSpPr>
                <p:nvPr/>
              </p:nvSpPr>
              <p:spPr bwMode="auto">
                <a:xfrm>
                  <a:off x="5805" y="1828"/>
                  <a:ext cx="88" cy="6"/>
                </a:xfrm>
                <a:custGeom>
                  <a:avLst/>
                  <a:gdLst>
                    <a:gd name="T0" fmla="*/ 0 w 88"/>
                    <a:gd name="T1" fmla="*/ 6 h 6"/>
                    <a:gd name="T2" fmla="*/ 88 w 88"/>
                    <a:gd name="T3" fmla="*/ 6 h 6"/>
                    <a:gd name="T4" fmla="*/ 88 w 88"/>
                    <a:gd name="T5" fmla="*/ 0 h 6"/>
                    <a:gd name="T6" fmla="*/ 0 60000 65536"/>
                    <a:gd name="T7" fmla="*/ 0 60000 65536"/>
                    <a:gd name="T8" fmla="*/ 0 60000 65536"/>
                    <a:gd name="T9" fmla="*/ 0 w 88"/>
                    <a:gd name="T10" fmla="*/ 0 h 6"/>
                    <a:gd name="T11" fmla="*/ 88 w 88"/>
                    <a:gd name="T12" fmla="*/ 6 h 6"/>
                  </a:gdLst>
                  <a:ahLst/>
                  <a:cxnLst>
                    <a:cxn ang="T6">
                      <a:pos x="T0" y="T1"/>
                    </a:cxn>
                    <a:cxn ang="T7">
                      <a:pos x="T2" y="T3"/>
                    </a:cxn>
                    <a:cxn ang="T8">
                      <a:pos x="T4" y="T5"/>
                    </a:cxn>
                  </a:cxnLst>
                  <a:rect l="T9" t="T10" r="T11" b="T12"/>
                  <a:pathLst>
                    <a:path w="88" h="6">
                      <a:moveTo>
                        <a:pt x="0" y="6"/>
                      </a:moveTo>
                      <a:lnTo>
                        <a:pt x="88" y="6"/>
                      </a:lnTo>
                      <a:lnTo>
                        <a:pt x="88"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862" name="Freeform 788"/>
                <p:cNvSpPr>
                  <a:spLocks/>
                </p:cNvSpPr>
                <p:nvPr/>
              </p:nvSpPr>
              <p:spPr bwMode="auto">
                <a:xfrm>
                  <a:off x="5893" y="1828"/>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863" name="Freeform 789"/>
                <p:cNvSpPr>
                  <a:spLocks/>
                </p:cNvSpPr>
                <p:nvPr/>
              </p:nvSpPr>
              <p:spPr bwMode="auto">
                <a:xfrm>
                  <a:off x="5893" y="1822"/>
                  <a:ext cx="1" cy="6"/>
                </a:xfrm>
                <a:custGeom>
                  <a:avLst/>
                  <a:gdLst>
                    <a:gd name="T0" fmla="*/ 0 w 1"/>
                    <a:gd name="T1" fmla="*/ 6 h 6"/>
                    <a:gd name="T2" fmla="*/ 0 w 1"/>
                    <a:gd name="T3" fmla="*/ 6 h 6"/>
                    <a:gd name="T4" fmla="*/ 0 w 1"/>
                    <a:gd name="T5" fmla="*/ 0 h 6"/>
                    <a:gd name="T6" fmla="*/ 0 60000 65536"/>
                    <a:gd name="T7" fmla="*/ 0 60000 65536"/>
                    <a:gd name="T8" fmla="*/ 0 60000 65536"/>
                    <a:gd name="T9" fmla="*/ 0 w 1"/>
                    <a:gd name="T10" fmla="*/ 0 h 6"/>
                    <a:gd name="T11" fmla="*/ 1 w 1"/>
                    <a:gd name="T12" fmla="*/ 6 h 6"/>
                  </a:gdLst>
                  <a:ahLst/>
                  <a:cxnLst>
                    <a:cxn ang="T6">
                      <a:pos x="T0" y="T1"/>
                    </a:cxn>
                    <a:cxn ang="T7">
                      <a:pos x="T2" y="T3"/>
                    </a:cxn>
                    <a:cxn ang="T8">
                      <a:pos x="T4" y="T5"/>
                    </a:cxn>
                  </a:cxnLst>
                  <a:rect l="T9" t="T10" r="T11" b="T12"/>
                  <a:pathLst>
                    <a:path w="1" h="6">
                      <a:moveTo>
                        <a:pt x="0" y="6"/>
                      </a:moveTo>
                      <a:lnTo>
                        <a:pt x="0" y="6"/>
                      </a:ln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864" name="Freeform 790"/>
                <p:cNvSpPr>
                  <a:spLocks/>
                </p:cNvSpPr>
                <p:nvPr/>
              </p:nvSpPr>
              <p:spPr bwMode="auto">
                <a:xfrm>
                  <a:off x="5893" y="1822"/>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865" name="Freeform 791"/>
                <p:cNvSpPr>
                  <a:spLocks/>
                </p:cNvSpPr>
                <p:nvPr/>
              </p:nvSpPr>
              <p:spPr bwMode="auto">
                <a:xfrm>
                  <a:off x="5893" y="1815"/>
                  <a:ext cx="1" cy="7"/>
                </a:xfrm>
                <a:custGeom>
                  <a:avLst/>
                  <a:gdLst>
                    <a:gd name="T0" fmla="*/ 0 w 1"/>
                    <a:gd name="T1" fmla="*/ 7 h 7"/>
                    <a:gd name="T2" fmla="*/ 0 w 1"/>
                    <a:gd name="T3" fmla="*/ 7 h 7"/>
                    <a:gd name="T4" fmla="*/ 0 w 1"/>
                    <a:gd name="T5" fmla="*/ 0 h 7"/>
                    <a:gd name="T6" fmla="*/ 0 60000 65536"/>
                    <a:gd name="T7" fmla="*/ 0 60000 65536"/>
                    <a:gd name="T8" fmla="*/ 0 60000 65536"/>
                    <a:gd name="T9" fmla="*/ 0 w 1"/>
                    <a:gd name="T10" fmla="*/ 0 h 7"/>
                    <a:gd name="T11" fmla="*/ 1 w 1"/>
                    <a:gd name="T12" fmla="*/ 7 h 7"/>
                  </a:gdLst>
                  <a:ahLst/>
                  <a:cxnLst>
                    <a:cxn ang="T6">
                      <a:pos x="T0" y="T1"/>
                    </a:cxn>
                    <a:cxn ang="T7">
                      <a:pos x="T2" y="T3"/>
                    </a:cxn>
                    <a:cxn ang="T8">
                      <a:pos x="T4" y="T5"/>
                    </a:cxn>
                  </a:cxnLst>
                  <a:rect l="T9" t="T10" r="T11" b="T12"/>
                  <a:pathLst>
                    <a:path w="1" h="7">
                      <a:moveTo>
                        <a:pt x="0" y="7"/>
                      </a:moveTo>
                      <a:lnTo>
                        <a:pt x="0" y="7"/>
                      </a:ln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866" name="Freeform 792"/>
                <p:cNvSpPr>
                  <a:spLocks/>
                </p:cNvSpPr>
                <p:nvPr/>
              </p:nvSpPr>
              <p:spPr bwMode="auto">
                <a:xfrm>
                  <a:off x="5893" y="1809"/>
                  <a:ext cx="1" cy="6"/>
                </a:xfrm>
                <a:custGeom>
                  <a:avLst/>
                  <a:gdLst>
                    <a:gd name="T0" fmla="*/ 0 w 1"/>
                    <a:gd name="T1" fmla="*/ 6 h 6"/>
                    <a:gd name="T2" fmla="*/ 0 w 1"/>
                    <a:gd name="T3" fmla="*/ 6 h 6"/>
                    <a:gd name="T4" fmla="*/ 0 w 1"/>
                    <a:gd name="T5" fmla="*/ 0 h 6"/>
                    <a:gd name="T6" fmla="*/ 0 60000 65536"/>
                    <a:gd name="T7" fmla="*/ 0 60000 65536"/>
                    <a:gd name="T8" fmla="*/ 0 60000 65536"/>
                    <a:gd name="T9" fmla="*/ 0 w 1"/>
                    <a:gd name="T10" fmla="*/ 0 h 6"/>
                    <a:gd name="T11" fmla="*/ 1 w 1"/>
                    <a:gd name="T12" fmla="*/ 6 h 6"/>
                  </a:gdLst>
                  <a:ahLst/>
                  <a:cxnLst>
                    <a:cxn ang="T6">
                      <a:pos x="T0" y="T1"/>
                    </a:cxn>
                    <a:cxn ang="T7">
                      <a:pos x="T2" y="T3"/>
                    </a:cxn>
                    <a:cxn ang="T8">
                      <a:pos x="T4" y="T5"/>
                    </a:cxn>
                  </a:cxnLst>
                  <a:rect l="T9" t="T10" r="T11" b="T12"/>
                  <a:pathLst>
                    <a:path w="1" h="6">
                      <a:moveTo>
                        <a:pt x="0" y="6"/>
                      </a:moveTo>
                      <a:lnTo>
                        <a:pt x="0" y="6"/>
                      </a:ln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867" name="Freeform 793"/>
                <p:cNvSpPr>
                  <a:spLocks/>
                </p:cNvSpPr>
                <p:nvPr/>
              </p:nvSpPr>
              <p:spPr bwMode="auto">
                <a:xfrm>
                  <a:off x="5893" y="1809"/>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868" name="Freeform 794"/>
                <p:cNvSpPr>
                  <a:spLocks/>
                </p:cNvSpPr>
                <p:nvPr/>
              </p:nvSpPr>
              <p:spPr bwMode="auto">
                <a:xfrm>
                  <a:off x="5893" y="1803"/>
                  <a:ext cx="1" cy="6"/>
                </a:xfrm>
                <a:custGeom>
                  <a:avLst/>
                  <a:gdLst>
                    <a:gd name="T0" fmla="*/ 0 w 1"/>
                    <a:gd name="T1" fmla="*/ 6 h 6"/>
                    <a:gd name="T2" fmla="*/ 0 w 1"/>
                    <a:gd name="T3" fmla="*/ 6 h 6"/>
                    <a:gd name="T4" fmla="*/ 0 w 1"/>
                    <a:gd name="T5" fmla="*/ 0 h 6"/>
                    <a:gd name="T6" fmla="*/ 0 60000 65536"/>
                    <a:gd name="T7" fmla="*/ 0 60000 65536"/>
                    <a:gd name="T8" fmla="*/ 0 60000 65536"/>
                    <a:gd name="T9" fmla="*/ 0 w 1"/>
                    <a:gd name="T10" fmla="*/ 0 h 6"/>
                    <a:gd name="T11" fmla="*/ 1 w 1"/>
                    <a:gd name="T12" fmla="*/ 6 h 6"/>
                  </a:gdLst>
                  <a:ahLst/>
                  <a:cxnLst>
                    <a:cxn ang="T6">
                      <a:pos x="T0" y="T1"/>
                    </a:cxn>
                    <a:cxn ang="T7">
                      <a:pos x="T2" y="T3"/>
                    </a:cxn>
                    <a:cxn ang="T8">
                      <a:pos x="T4" y="T5"/>
                    </a:cxn>
                  </a:cxnLst>
                  <a:rect l="T9" t="T10" r="T11" b="T12"/>
                  <a:pathLst>
                    <a:path w="1" h="6">
                      <a:moveTo>
                        <a:pt x="0" y="6"/>
                      </a:moveTo>
                      <a:lnTo>
                        <a:pt x="0" y="6"/>
                      </a:ln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869" name="Freeform 795"/>
                <p:cNvSpPr>
                  <a:spLocks/>
                </p:cNvSpPr>
                <p:nvPr/>
              </p:nvSpPr>
              <p:spPr bwMode="auto">
                <a:xfrm>
                  <a:off x="5893" y="1803"/>
                  <a:ext cx="6" cy="1"/>
                </a:xfrm>
                <a:custGeom>
                  <a:avLst/>
                  <a:gdLst>
                    <a:gd name="T0" fmla="*/ 0 w 6"/>
                    <a:gd name="T1" fmla="*/ 0 h 1"/>
                    <a:gd name="T2" fmla="*/ 6 w 6"/>
                    <a:gd name="T3" fmla="*/ 0 h 1"/>
                    <a:gd name="T4" fmla="*/ 6 w 6"/>
                    <a:gd name="T5" fmla="*/ 0 h 1"/>
                    <a:gd name="T6" fmla="*/ 0 60000 65536"/>
                    <a:gd name="T7" fmla="*/ 0 60000 65536"/>
                    <a:gd name="T8" fmla="*/ 0 60000 65536"/>
                    <a:gd name="T9" fmla="*/ 0 w 6"/>
                    <a:gd name="T10" fmla="*/ 0 h 1"/>
                    <a:gd name="T11" fmla="*/ 6 w 6"/>
                    <a:gd name="T12" fmla="*/ 1 h 1"/>
                  </a:gdLst>
                  <a:ahLst/>
                  <a:cxnLst>
                    <a:cxn ang="T6">
                      <a:pos x="T0" y="T1"/>
                    </a:cxn>
                    <a:cxn ang="T7">
                      <a:pos x="T2" y="T3"/>
                    </a:cxn>
                    <a:cxn ang="T8">
                      <a:pos x="T4" y="T5"/>
                    </a:cxn>
                  </a:cxnLst>
                  <a:rect l="T9" t="T10" r="T11" b="T12"/>
                  <a:pathLst>
                    <a:path w="6" h="1">
                      <a:moveTo>
                        <a:pt x="0" y="0"/>
                      </a:moveTo>
                      <a:lnTo>
                        <a:pt x="6"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870" name="Freeform 796"/>
                <p:cNvSpPr>
                  <a:spLocks/>
                </p:cNvSpPr>
                <p:nvPr/>
              </p:nvSpPr>
              <p:spPr bwMode="auto">
                <a:xfrm>
                  <a:off x="5899" y="1797"/>
                  <a:ext cx="1" cy="6"/>
                </a:xfrm>
                <a:custGeom>
                  <a:avLst/>
                  <a:gdLst>
                    <a:gd name="T0" fmla="*/ 0 w 1"/>
                    <a:gd name="T1" fmla="*/ 6 h 6"/>
                    <a:gd name="T2" fmla="*/ 0 w 1"/>
                    <a:gd name="T3" fmla="*/ 6 h 6"/>
                    <a:gd name="T4" fmla="*/ 0 w 1"/>
                    <a:gd name="T5" fmla="*/ 0 h 6"/>
                    <a:gd name="T6" fmla="*/ 0 60000 65536"/>
                    <a:gd name="T7" fmla="*/ 0 60000 65536"/>
                    <a:gd name="T8" fmla="*/ 0 60000 65536"/>
                    <a:gd name="T9" fmla="*/ 0 w 1"/>
                    <a:gd name="T10" fmla="*/ 0 h 6"/>
                    <a:gd name="T11" fmla="*/ 1 w 1"/>
                    <a:gd name="T12" fmla="*/ 6 h 6"/>
                  </a:gdLst>
                  <a:ahLst/>
                  <a:cxnLst>
                    <a:cxn ang="T6">
                      <a:pos x="T0" y="T1"/>
                    </a:cxn>
                    <a:cxn ang="T7">
                      <a:pos x="T2" y="T3"/>
                    </a:cxn>
                    <a:cxn ang="T8">
                      <a:pos x="T4" y="T5"/>
                    </a:cxn>
                  </a:cxnLst>
                  <a:rect l="T9" t="T10" r="T11" b="T12"/>
                  <a:pathLst>
                    <a:path w="1" h="6">
                      <a:moveTo>
                        <a:pt x="0" y="6"/>
                      </a:moveTo>
                      <a:lnTo>
                        <a:pt x="0" y="6"/>
                      </a:ln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871" name="Freeform 797"/>
                <p:cNvSpPr>
                  <a:spLocks/>
                </p:cNvSpPr>
                <p:nvPr/>
              </p:nvSpPr>
              <p:spPr bwMode="auto">
                <a:xfrm>
                  <a:off x="5899" y="1790"/>
                  <a:ext cx="1" cy="7"/>
                </a:xfrm>
                <a:custGeom>
                  <a:avLst/>
                  <a:gdLst>
                    <a:gd name="T0" fmla="*/ 0 w 1"/>
                    <a:gd name="T1" fmla="*/ 7 h 7"/>
                    <a:gd name="T2" fmla="*/ 0 w 1"/>
                    <a:gd name="T3" fmla="*/ 7 h 7"/>
                    <a:gd name="T4" fmla="*/ 0 w 1"/>
                    <a:gd name="T5" fmla="*/ 0 h 7"/>
                    <a:gd name="T6" fmla="*/ 0 60000 65536"/>
                    <a:gd name="T7" fmla="*/ 0 60000 65536"/>
                    <a:gd name="T8" fmla="*/ 0 60000 65536"/>
                    <a:gd name="T9" fmla="*/ 0 w 1"/>
                    <a:gd name="T10" fmla="*/ 0 h 7"/>
                    <a:gd name="T11" fmla="*/ 1 w 1"/>
                    <a:gd name="T12" fmla="*/ 7 h 7"/>
                  </a:gdLst>
                  <a:ahLst/>
                  <a:cxnLst>
                    <a:cxn ang="T6">
                      <a:pos x="T0" y="T1"/>
                    </a:cxn>
                    <a:cxn ang="T7">
                      <a:pos x="T2" y="T3"/>
                    </a:cxn>
                    <a:cxn ang="T8">
                      <a:pos x="T4" y="T5"/>
                    </a:cxn>
                  </a:cxnLst>
                  <a:rect l="T9" t="T10" r="T11" b="T12"/>
                  <a:pathLst>
                    <a:path w="1" h="7">
                      <a:moveTo>
                        <a:pt x="0" y="7"/>
                      </a:moveTo>
                      <a:lnTo>
                        <a:pt x="0" y="7"/>
                      </a:ln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872" name="Freeform 798"/>
                <p:cNvSpPr>
                  <a:spLocks/>
                </p:cNvSpPr>
                <p:nvPr/>
              </p:nvSpPr>
              <p:spPr bwMode="auto">
                <a:xfrm>
                  <a:off x="5899" y="1790"/>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873" name="Freeform 799"/>
                <p:cNvSpPr>
                  <a:spLocks/>
                </p:cNvSpPr>
                <p:nvPr/>
              </p:nvSpPr>
              <p:spPr bwMode="auto">
                <a:xfrm>
                  <a:off x="5899" y="1784"/>
                  <a:ext cx="1" cy="6"/>
                </a:xfrm>
                <a:custGeom>
                  <a:avLst/>
                  <a:gdLst>
                    <a:gd name="T0" fmla="*/ 0 w 1"/>
                    <a:gd name="T1" fmla="*/ 6 h 6"/>
                    <a:gd name="T2" fmla="*/ 0 w 1"/>
                    <a:gd name="T3" fmla="*/ 6 h 6"/>
                    <a:gd name="T4" fmla="*/ 0 w 1"/>
                    <a:gd name="T5" fmla="*/ 0 h 6"/>
                    <a:gd name="T6" fmla="*/ 0 60000 65536"/>
                    <a:gd name="T7" fmla="*/ 0 60000 65536"/>
                    <a:gd name="T8" fmla="*/ 0 60000 65536"/>
                    <a:gd name="T9" fmla="*/ 0 w 1"/>
                    <a:gd name="T10" fmla="*/ 0 h 6"/>
                    <a:gd name="T11" fmla="*/ 1 w 1"/>
                    <a:gd name="T12" fmla="*/ 6 h 6"/>
                  </a:gdLst>
                  <a:ahLst/>
                  <a:cxnLst>
                    <a:cxn ang="T6">
                      <a:pos x="T0" y="T1"/>
                    </a:cxn>
                    <a:cxn ang="T7">
                      <a:pos x="T2" y="T3"/>
                    </a:cxn>
                    <a:cxn ang="T8">
                      <a:pos x="T4" y="T5"/>
                    </a:cxn>
                  </a:cxnLst>
                  <a:rect l="T9" t="T10" r="T11" b="T12"/>
                  <a:pathLst>
                    <a:path w="1" h="6">
                      <a:moveTo>
                        <a:pt x="0" y="6"/>
                      </a:moveTo>
                      <a:lnTo>
                        <a:pt x="0" y="6"/>
                      </a:ln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874" name="Freeform 800"/>
                <p:cNvSpPr>
                  <a:spLocks/>
                </p:cNvSpPr>
                <p:nvPr/>
              </p:nvSpPr>
              <p:spPr bwMode="auto">
                <a:xfrm>
                  <a:off x="5899" y="1784"/>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875" name="Freeform 801"/>
                <p:cNvSpPr>
                  <a:spLocks/>
                </p:cNvSpPr>
                <p:nvPr/>
              </p:nvSpPr>
              <p:spPr bwMode="auto">
                <a:xfrm>
                  <a:off x="5899" y="1778"/>
                  <a:ext cx="1" cy="6"/>
                </a:xfrm>
                <a:custGeom>
                  <a:avLst/>
                  <a:gdLst>
                    <a:gd name="T0" fmla="*/ 0 w 1"/>
                    <a:gd name="T1" fmla="*/ 6 h 6"/>
                    <a:gd name="T2" fmla="*/ 0 w 1"/>
                    <a:gd name="T3" fmla="*/ 6 h 6"/>
                    <a:gd name="T4" fmla="*/ 0 w 1"/>
                    <a:gd name="T5" fmla="*/ 0 h 6"/>
                    <a:gd name="T6" fmla="*/ 0 60000 65536"/>
                    <a:gd name="T7" fmla="*/ 0 60000 65536"/>
                    <a:gd name="T8" fmla="*/ 0 60000 65536"/>
                    <a:gd name="T9" fmla="*/ 0 w 1"/>
                    <a:gd name="T10" fmla="*/ 0 h 6"/>
                    <a:gd name="T11" fmla="*/ 1 w 1"/>
                    <a:gd name="T12" fmla="*/ 6 h 6"/>
                  </a:gdLst>
                  <a:ahLst/>
                  <a:cxnLst>
                    <a:cxn ang="T6">
                      <a:pos x="T0" y="T1"/>
                    </a:cxn>
                    <a:cxn ang="T7">
                      <a:pos x="T2" y="T3"/>
                    </a:cxn>
                    <a:cxn ang="T8">
                      <a:pos x="T4" y="T5"/>
                    </a:cxn>
                  </a:cxnLst>
                  <a:rect l="T9" t="T10" r="T11" b="T12"/>
                  <a:pathLst>
                    <a:path w="1" h="6">
                      <a:moveTo>
                        <a:pt x="0" y="6"/>
                      </a:moveTo>
                      <a:lnTo>
                        <a:pt x="0" y="6"/>
                      </a:ln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876" name="Freeform 802"/>
                <p:cNvSpPr>
                  <a:spLocks/>
                </p:cNvSpPr>
                <p:nvPr/>
              </p:nvSpPr>
              <p:spPr bwMode="auto">
                <a:xfrm>
                  <a:off x="5899" y="1772"/>
                  <a:ext cx="1" cy="6"/>
                </a:xfrm>
                <a:custGeom>
                  <a:avLst/>
                  <a:gdLst>
                    <a:gd name="T0" fmla="*/ 0 w 1"/>
                    <a:gd name="T1" fmla="*/ 6 h 6"/>
                    <a:gd name="T2" fmla="*/ 0 w 1"/>
                    <a:gd name="T3" fmla="*/ 6 h 6"/>
                    <a:gd name="T4" fmla="*/ 0 w 1"/>
                    <a:gd name="T5" fmla="*/ 0 h 6"/>
                    <a:gd name="T6" fmla="*/ 0 60000 65536"/>
                    <a:gd name="T7" fmla="*/ 0 60000 65536"/>
                    <a:gd name="T8" fmla="*/ 0 60000 65536"/>
                    <a:gd name="T9" fmla="*/ 0 w 1"/>
                    <a:gd name="T10" fmla="*/ 0 h 6"/>
                    <a:gd name="T11" fmla="*/ 1 w 1"/>
                    <a:gd name="T12" fmla="*/ 6 h 6"/>
                  </a:gdLst>
                  <a:ahLst/>
                  <a:cxnLst>
                    <a:cxn ang="T6">
                      <a:pos x="T0" y="T1"/>
                    </a:cxn>
                    <a:cxn ang="T7">
                      <a:pos x="T2" y="T3"/>
                    </a:cxn>
                    <a:cxn ang="T8">
                      <a:pos x="T4" y="T5"/>
                    </a:cxn>
                  </a:cxnLst>
                  <a:rect l="T9" t="T10" r="T11" b="T12"/>
                  <a:pathLst>
                    <a:path w="1" h="6">
                      <a:moveTo>
                        <a:pt x="0" y="6"/>
                      </a:moveTo>
                      <a:lnTo>
                        <a:pt x="0" y="6"/>
                      </a:ln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877" name="Freeform 803"/>
                <p:cNvSpPr>
                  <a:spLocks/>
                </p:cNvSpPr>
                <p:nvPr/>
              </p:nvSpPr>
              <p:spPr bwMode="auto">
                <a:xfrm>
                  <a:off x="5899" y="1772"/>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878" name="Freeform 804"/>
                <p:cNvSpPr>
                  <a:spLocks/>
                </p:cNvSpPr>
                <p:nvPr/>
              </p:nvSpPr>
              <p:spPr bwMode="auto">
                <a:xfrm>
                  <a:off x="5899" y="1765"/>
                  <a:ext cx="1" cy="7"/>
                </a:xfrm>
                <a:custGeom>
                  <a:avLst/>
                  <a:gdLst>
                    <a:gd name="T0" fmla="*/ 0 w 1"/>
                    <a:gd name="T1" fmla="*/ 7 h 7"/>
                    <a:gd name="T2" fmla="*/ 0 w 1"/>
                    <a:gd name="T3" fmla="*/ 7 h 7"/>
                    <a:gd name="T4" fmla="*/ 0 w 1"/>
                    <a:gd name="T5" fmla="*/ 0 h 7"/>
                    <a:gd name="T6" fmla="*/ 0 60000 65536"/>
                    <a:gd name="T7" fmla="*/ 0 60000 65536"/>
                    <a:gd name="T8" fmla="*/ 0 60000 65536"/>
                    <a:gd name="T9" fmla="*/ 0 w 1"/>
                    <a:gd name="T10" fmla="*/ 0 h 7"/>
                    <a:gd name="T11" fmla="*/ 1 w 1"/>
                    <a:gd name="T12" fmla="*/ 7 h 7"/>
                  </a:gdLst>
                  <a:ahLst/>
                  <a:cxnLst>
                    <a:cxn ang="T6">
                      <a:pos x="T0" y="T1"/>
                    </a:cxn>
                    <a:cxn ang="T7">
                      <a:pos x="T2" y="T3"/>
                    </a:cxn>
                    <a:cxn ang="T8">
                      <a:pos x="T4" y="T5"/>
                    </a:cxn>
                  </a:cxnLst>
                  <a:rect l="T9" t="T10" r="T11" b="T12"/>
                  <a:pathLst>
                    <a:path w="1" h="7">
                      <a:moveTo>
                        <a:pt x="0" y="7"/>
                      </a:moveTo>
                      <a:lnTo>
                        <a:pt x="0" y="7"/>
                      </a:ln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879" name="Freeform 805"/>
                <p:cNvSpPr>
                  <a:spLocks/>
                </p:cNvSpPr>
                <p:nvPr/>
              </p:nvSpPr>
              <p:spPr bwMode="auto">
                <a:xfrm>
                  <a:off x="5899" y="1765"/>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880" name="Freeform 806"/>
                <p:cNvSpPr>
                  <a:spLocks/>
                </p:cNvSpPr>
                <p:nvPr/>
              </p:nvSpPr>
              <p:spPr bwMode="auto">
                <a:xfrm>
                  <a:off x="5899" y="1759"/>
                  <a:ext cx="1" cy="6"/>
                </a:xfrm>
                <a:custGeom>
                  <a:avLst/>
                  <a:gdLst>
                    <a:gd name="T0" fmla="*/ 0 w 1"/>
                    <a:gd name="T1" fmla="*/ 6 h 6"/>
                    <a:gd name="T2" fmla="*/ 0 w 1"/>
                    <a:gd name="T3" fmla="*/ 6 h 6"/>
                    <a:gd name="T4" fmla="*/ 0 w 1"/>
                    <a:gd name="T5" fmla="*/ 0 h 6"/>
                    <a:gd name="T6" fmla="*/ 0 60000 65536"/>
                    <a:gd name="T7" fmla="*/ 0 60000 65536"/>
                    <a:gd name="T8" fmla="*/ 0 60000 65536"/>
                    <a:gd name="T9" fmla="*/ 0 w 1"/>
                    <a:gd name="T10" fmla="*/ 0 h 6"/>
                    <a:gd name="T11" fmla="*/ 1 w 1"/>
                    <a:gd name="T12" fmla="*/ 6 h 6"/>
                  </a:gdLst>
                  <a:ahLst/>
                  <a:cxnLst>
                    <a:cxn ang="T6">
                      <a:pos x="T0" y="T1"/>
                    </a:cxn>
                    <a:cxn ang="T7">
                      <a:pos x="T2" y="T3"/>
                    </a:cxn>
                    <a:cxn ang="T8">
                      <a:pos x="T4" y="T5"/>
                    </a:cxn>
                  </a:cxnLst>
                  <a:rect l="T9" t="T10" r="T11" b="T12"/>
                  <a:pathLst>
                    <a:path w="1" h="6">
                      <a:moveTo>
                        <a:pt x="0" y="6"/>
                      </a:moveTo>
                      <a:lnTo>
                        <a:pt x="0" y="6"/>
                      </a:ln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881" name="Freeform 807"/>
                <p:cNvSpPr>
                  <a:spLocks/>
                </p:cNvSpPr>
                <p:nvPr/>
              </p:nvSpPr>
              <p:spPr bwMode="auto">
                <a:xfrm>
                  <a:off x="5899" y="1753"/>
                  <a:ext cx="19" cy="6"/>
                </a:xfrm>
                <a:custGeom>
                  <a:avLst/>
                  <a:gdLst>
                    <a:gd name="T0" fmla="*/ 0 w 19"/>
                    <a:gd name="T1" fmla="*/ 6 h 6"/>
                    <a:gd name="T2" fmla="*/ 19 w 19"/>
                    <a:gd name="T3" fmla="*/ 6 h 6"/>
                    <a:gd name="T4" fmla="*/ 19 w 19"/>
                    <a:gd name="T5" fmla="*/ 0 h 6"/>
                    <a:gd name="T6" fmla="*/ 0 60000 65536"/>
                    <a:gd name="T7" fmla="*/ 0 60000 65536"/>
                    <a:gd name="T8" fmla="*/ 0 60000 65536"/>
                    <a:gd name="T9" fmla="*/ 0 w 19"/>
                    <a:gd name="T10" fmla="*/ 0 h 6"/>
                    <a:gd name="T11" fmla="*/ 19 w 19"/>
                    <a:gd name="T12" fmla="*/ 6 h 6"/>
                  </a:gdLst>
                  <a:ahLst/>
                  <a:cxnLst>
                    <a:cxn ang="T6">
                      <a:pos x="T0" y="T1"/>
                    </a:cxn>
                    <a:cxn ang="T7">
                      <a:pos x="T2" y="T3"/>
                    </a:cxn>
                    <a:cxn ang="T8">
                      <a:pos x="T4" y="T5"/>
                    </a:cxn>
                  </a:cxnLst>
                  <a:rect l="T9" t="T10" r="T11" b="T12"/>
                  <a:pathLst>
                    <a:path w="19" h="6">
                      <a:moveTo>
                        <a:pt x="0" y="6"/>
                      </a:moveTo>
                      <a:lnTo>
                        <a:pt x="19" y="6"/>
                      </a:lnTo>
                      <a:lnTo>
                        <a:pt x="19"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882" name="Freeform 808"/>
                <p:cNvSpPr>
                  <a:spLocks/>
                </p:cNvSpPr>
                <p:nvPr/>
              </p:nvSpPr>
              <p:spPr bwMode="auto">
                <a:xfrm>
                  <a:off x="5918" y="1753"/>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188451" name="Group 1010"/>
              <p:cNvGrpSpPr>
                <a:grpSpLocks/>
              </p:cNvGrpSpPr>
              <p:nvPr/>
            </p:nvGrpSpPr>
            <p:grpSpPr bwMode="auto">
              <a:xfrm>
                <a:off x="9397783" y="1584360"/>
                <a:ext cx="4219316" cy="1198577"/>
                <a:chOff x="5918" y="998"/>
                <a:chExt cx="2657" cy="755"/>
              </a:xfrm>
            </p:grpSpPr>
            <p:sp>
              <p:nvSpPr>
                <p:cNvPr id="188483" name="Freeform 810"/>
                <p:cNvSpPr>
                  <a:spLocks/>
                </p:cNvSpPr>
                <p:nvPr/>
              </p:nvSpPr>
              <p:spPr bwMode="auto">
                <a:xfrm>
                  <a:off x="5918" y="1747"/>
                  <a:ext cx="1" cy="6"/>
                </a:xfrm>
                <a:custGeom>
                  <a:avLst/>
                  <a:gdLst>
                    <a:gd name="T0" fmla="*/ 0 w 1"/>
                    <a:gd name="T1" fmla="*/ 6 h 6"/>
                    <a:gd name="T2" fmla="*/ 0 w 1"/>
                    <a:gd name="T3" fmla="*/ 6 h 6"/>
                    <a:gd name="T4" fmla="*/ 0 w 1"/>
                    <a:gd name="T5" fmla="*/ 0 h 6"/>
                    <a:gd name="T6" fmla="*/ 0 60000 65536"/>
                    <a:gd name="T7" fmla="*/ 0 60000 65536"/>
                    <a:gd name="T8" fmla="*/ 0 60000 65536"/>
                    <a:gd name="T9" fmla="*/ 0 w 1"/>
                    <a:gd name="T10" fmla="*/ 0 h 6"/>
                    <a:gd name="T11" fmla="*/ 1 w 1"/>
                    <a:gd name="T12" fmla="*/ 6 h 6"/>
                  </a:gdLst>
                  <a:ahLst/>
                  <a:cxnLst>
                    <a:cxn ang="T6">
                      <a:pos x="T0" y="T1"/>
                    </a:cxn>
                    <a:cxn ang="T7">
                      <a:pos x="T2" y="T3"/>
                    </a:cxn>
                    <a:cxn ang="T8">
                      <a:pos x="T4" y="T5"/>
                    </a:cxn>
                  </a:cxnLst>
                  <a:rect l="T9" t="T10" r="T11" b="T12"/>
                  <a:pathLst>
                    <a:path w="1" h="6">
                      <a:moveTo>
                        <a:pt x="0" y="6"/>
                      </a:moveTo>
                      <a:lnTo>
                        <a:pt x="0" y="6"/>
                      </a:ln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484" name="Freeform 811"/>
                <p:cNvSpPr>
                  <a:spLocks/>
                </p:cNvSpPr>
                <p:nvPr/>
              </p:nvSpPr>
              <p:spPr bwMode="auto">
                <a:xfrm>
                  <a:off x="5918" y="1747"/>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485" name="Freeform 812"/>
                <p:cNvSpPr>
                  <a:spLocks/>
                </p:cNvSpPr>
                <p:nvPr/>
              </p:nvSpPr>
              <p:spPr bwMode="auto">
                <a:xfrm>
                  <a:off x="5918" y="1740"/>
                  <a:ext cx="1" cy="7"/>
                </a:xfrm>
                <a:custGeom>
                  <a:avLst/>
                  <a:gdLst>
                    <a:gd name="T0" fmla="*/ 0 w 1"/>
                    <a:gd name="T1" fmla="*/ 7 h 7"/>
                    <a:gd name="T2" fmla="*/ 0 w 1"/>
                    <a:gd name="T3" fmla="*/ 7 h 7"/>
                    <a:gd name="T4" fmla="*/ 0 w 1"/>
                    <a:gd name="T5" fmla="*/ 0 h 7"/>
                    <a:gd name="T6" fmla="*/ 0 60000 65536"/>
                    <a:gd name="T7" fmla="*/ 0 60000 65536"/>
                    <a:gd name="T8" fmla="*/ 0 60000 65536"/>
                    <a:gd name="T9" fmla="*/ 0 w 1"/>
                    <a:gd name="T10" fmla="*/ 0 h 7"/>
                    <a:gd name="T11" fmla="*/ 1 w 1"/>
                    <a:gd name="T12" fmla="*/ 7 h 7"/>
                  </a:gdLst>
                  <a:ahLst/>
                  <a:cxnLst>
                    <a:cxn ang="T6">
                      <a:pos x="T0" y="T1"/>
                    </a:cxn>
                    <a:cxn ang="T7">
                      <a:pos x="T2" y="T3"/>
                    </a:cxn>
                    <a:cxn ang="T8">
                      <a:pos x="T4" y="T5"/>
                    </a:cxn>
                  </a:cxnLst>
                  <a:rect l="T9" t="T10" r="T11" b="T12"/>
                  <a:pathLst>
                    <a:path w="1" h="7">
                      <a:moveTo>
                        <a:pt x="0" y="7"/>
                      </a:moveTo>
                      <a:lnTo>
                        <a:pt x="0" y="7"/>
                      </a:ln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486" name="Freeform 813"/>
                <p:cNvSpPr>
                  <a:spLocks/>
                </p:cNvSpPr>
                <p:nvPr/>
              </p:nvSpPr>
              <p:spPr bwMode="auto">
                <a:xfrm>
                  <a:off x="5918" y="1734"/>
                  <a:ext cx="1" cy="6"/>
                </a:xfrm>
                <a:custGeom>
                  <a:avLst/>
                  <a:gdLst>
                    <a:gd name="T0" fmla="*/ 0 w 1"/>
                    <a:gd name="T1" fmla="*/ 6 h 6"/>
                    <a:gd name="T2" fmla="*/ 0 w 1"/>
                    <a:gd name="T3" fmla="*/ 6 h 6"/>
                    <a:gd name="T4" fmla="*/ 0 w 1"/>
                    <a:gd name="T5" fmla="*/ 0 h 6"/>
                    <a:gd name="T6" fmla="*/ 0 60000 65536"/>
                    <a:gd name="T7" fmla="*/ 0 60000 65536"/>
                    <a:gd name="T8" fmla="*/ 0 60000 65536"/>
                    <a:gd name="T9" fmla="*/ 0 w 1"/>
                    <a:gd name="T10" fmla="*/ 0 h 6"/>
                    <a:gd name="T11" fmla="*/ 1 w 1"/>
                    <a:gd name="T12" fmla="*/ 6 h 6"/>
                  </a:gdLst>
                  <a:ahLst/>
                  <a:cxnLst>
                    <a:cxn ang="T6">
                      <a:pos x="T0" y="T1"/>
                    </a:cxn>
                    <a:cxn ang="T7">
                      <a:pos x="T2" y="T3"/>
                    </a:cxn>
                    <a:cxn ang="T8">
                      <a:pos x="T4" y="T5"/>
                    </a:cxn>
                  </a:cxnLst>
                  <a:rect l="T9" t="T10" r="T11" b="T12"/>
                  <a:pathLst>
                    <a:path w="1" h="6">
                      <a:moveTo>
                        <a:pt x="0" y="6"/>
                      </a:moveTo>
                      <a:lnTo>
                        <a:pt x="0" y="6"/>
                      </a:ln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487" name="Freeform 814"/>
                <p:cNvSpPr>
                  <a:spLocks/>
                </p:cNvSpPr>
                <p:nvPr/>
              </p:nvSpPr>
              <p:spPr bwMode="auto">
                <a:xfrm>
                  <a:off x="5918" y="1734"/>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488" name="Freeform 815"/>
                <p:cNvSpPr>
                  <a:spLocks/>
                </p:cNvSpPr>
                <p:nvPr/>
              </p:nvSpPr>
              <p:spPr bwMode="auto">
                <a:xfrm>
                  <a:off x="5918" y="1728"/>
                  <a:ext cx="1" cy="6"/>
                </a:xfrm>
                <a:custGeom>
                  <a:avLst/>
                  <a:gdLst>
                    <a:gd name="T0" fmla="*/ 0 w 1"/>
                    <a:gd name="T1" fmla="*/ 6 h 6"/>
                    <a:gd name="T2" fmla="*/ 0 w 1"/>
                    <a:gd name="T3" fmla="*/ 6 h 6"/>
                    <a:gd name="T4" fmla="*/ 0 w 1"/>
                    <a:gd name="T5" fmla="*/ 0 h 6"/>
                    <a:gd name="T6" fmla="*/ 0 60000 65536"/>
                    <a:gd name="T7" fmla="*/ 0 60000 65536"/>
                    <a:gd name="T8" fmla="*/ 0 60000 65536"/>
                    <a:gd name="T9" fmla="*/ 0 w 1"/>
                    <a:gd name="T10" fmla="*/ 0 h 6"/>
                    <a:gd name="T11" fmla="*/ 1 w 1"/>
                    <a:gd name="T12" fmla="*/ 6 h 6"/>
                  </a:gdLst>
                  <a:ahLst/>
                  <a:cxnLst>
                    <a:cxn ang="T6">
                      <a:pos x="T0" y="T1"/>
                    </a:cxn>
                    <a:cxn ang="T7">
                      <a:pos x="T2" y="T3"/>
                    </a:cxn>
                    <a:cxn ang="T8">
                      <a:pos x="T4" y="T5"/>
                    </a:cxn>
                  </a:cxnLst>
                  <a:rect l="T9" t="T10" r="T11" b="T12"/>
                  <a:pathLst>
                    <a:path w="1" h="6">
                      <a:moveTo>
                        <a:pt x="0" y="6"/>
                      </a:moveTo>
                      <a:lnTo>
                        <a:pt x="0" y="6"/>
                      </a:ln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489" name="Freeform 816"/>
                <p:cNvSpPr>
                  <a:spLocks/>
                </p:cNvSpPr>
                <p:nvPr/>
              </p:nvSpPr>
              <p:spPr bwMode="auto">
                <a:xfrm>
                  <a:off x="5918" y="1728"/>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490" name="Freeform 817"/>
                <p:cNvSpPr>
                  <a:spLocks/>
                </p:cNvSpPr>
                <p:nvPr/>
              </p:nvSpPr>
              <p:spPr bwMode="auto">
                <a:xfrm>
                  <a:off x="5918" y="1722"/>
                  <a:ext cx="1" cy="6"/>
                </a:xfrm>
                <a:custGeom>
                  <a:avLst/>
                  <a:gdLst>
                    <a:gd name="T0" fmla="*/ 0 w 1"/>
                    <a:gd name="T1" fmla="*/ 6 h 6"/>
                    <a:gd name="T2" fmla="*/ 0 w 1"/>
                    <a:gd name="T3" fmla="*/ 6 h 6"/>
                    <a:gd name="T4" fmla="*/ 0 w 1"/>
                    <a:gd name="T5" fmla="*/ 0 h 6"/>
                    <a:gd name="T6" fmla="*/ 0 60000 65536"/>
                    <a:gd name="T7" fmla="*/ 0 60000 65536"/>
                    <a:gd name="T8" fmla="*/ 0 60000 65536"/>
                    <a:gd name="T9" fmla="*/ 0 w 1"/>
                    <a:gd name="T10" fmla="*/ 0 h 6"/>
                    <a:gd name="T11" fmla="*/ 1 w 1"/>
                    <a:gd name="T12" fmla="*/ 6 h 6"/>
                  </a:gdLst>
                  <a:ahLst/>
                  <a:cxnLst>
                    <a:cxn ang="T6">
                      <a:pos x="T0" y="T1"/>
                    </a:cxn>
                    <a:cxn ang="T7">
                      <a:pos x="T2" y="T3"/>
                    </a:cxn>
                    <a:cxn ang="T8">
                      <a:pos x="T4" y="T5"/>
                    </a:cxn>
                  </a:cxnLst>
                  <a:rect l="T9" t="T10" r="T11" b="T12"/>
                  <a:pathLst>
                    <a:path w="1" h="6">
                      <a:moveTo>
                        <a:pt x="0" y="6"/>
                      </a:moveTo>
                      <a:lnTo>
                        <a:pt x="0" y="6"/>
                      </a:ln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491" name="Freeform 818"/>
                <p:cNvSpPr>
                  <a:spLocks/>
                </p:cNvSpPr>
                <p:nvPr/>
              </p:nvSpPr>
              <p:spPr bwMode="auto">
                <a:xfrm>
                  <a:off x="5918" y="1716"/>
                  <a:ext cx="1" cy="6"/>
                </a:xfrm>
                <a:custGeom>
                  <a:avLst/>
                  <a:gdLst>
                    <a:gd name="T0" fmla="*/ 0 w 1"/>
                    <a:gd name="T1" fmla="*/ 6 h 6"/>
                    <a:gd name="T2" fmla="*/ 0 w 1"/>
                    <a:gd name="T3" fmla="*/ 6 h 6"/>
                    <a:gd name="T4" fmla="*/ 0 w 1"/>
                    <a:gd name="T5" fmla="*/ 0 h 6"/>
                    <a:gd name="T6" fmla="*/ 0 60000 65536"/>
                    <a:gd name="T7" fmla="*/ 0 60000 65536"/>
                    <a:gd name="T8" fmla="*/ 0 60000 65536"/>
                    <a:gd name="T9" fmla="*/ 0 w 1"/>
                    <a:gd name="T10" fmla="*/ 0 h 6"/>
                    <a:gd name="T11" fmla="*/ 1 w 1"/>
                    <a:gd name="T12" fmla="*/ 6 h 6"/>
                  </a:gdLst>
                  <a:ahLst/>
                  <a:cxnLst>
                    <a:cxn ang="T6">
                      <a:pos x="T0" y="T1"/>
                    </a:cxn>
                    <a:cxn ang="T7">
                      <a:pos x="T2" y="T3"/>
                    </a:cxn>
                    <a:cxn ang="T8">
                      <a:pos x="T4" y="T5"/>
                    </a:cxn>
                  </a:cxnLst>
                  <a:rect l="T9" t="T10" r="T11" b="T12"/>
                  <a:pathLst>
                    <a:path w="1" h="6">
                      <a:moveTo>
                        <a:pt x="0" y="6"/>
                      </a:moveTo>
                      <a:lnTo>
                        <a:pt x="0" y="6"/>
                      </a:ln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492" name="Freeform 819"/>
                <p:cNvSpPr>
                  <a:spLocks/>
                </p:cNvSpPr>
                <p:nvPr/>
              </p:nvSpPr>
              <p:spPr bwMode="auto">
                <a:xfrm>
                  <a:off x="5918" y="1716"/>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493" name="Freeform 820"/>
                <p:cNvSpPr>
                  <a:spLocks/>
                </p:cNvSpPr>
                <p:nvPr/>
              </p:nvSpPr>
              <p:spPr bwMode="auto">
                <a:xfrm>
                  <a:off x="5918" y="1709"/>
                  <a:ext cx="1" cy="7"/>
                </a:xfrm>
                <a:custGeom>
                  <a:avLst/>
                  <a:gdLst>
                    <a:gd name="T0" fmla="*/ 0 w 1"/>
                    <a:gd name="T1" fmla="*/ 7 h 7"/>
                    <a:gd name="T2" fmla="*/ 0 w 1"/>
                    <a:gd name="T3" fmla="*/ 7 h 7"/>
                    <a:gd name="T4" fmla="*/ 0 w 1"/>
                    <a:gd name="T5" fmla="*/ 0 h 7"/>
                    <a:gd name="T6" fmla="*/ 0 60000 65536"/>
                    <a:gd name="T7" fmla="*/ 0 60000 65536"/>
                    <a:gd name="T8" fmla="*/ 0 60000 65536"/>
                    <a:gd name="T9" fmla="*/ 0 w 1"/>
                    <a:gd name="T10" fmla="*/ 0 h 7"/>
                    <a:gd name="T11" fmla="*/ 1 w 1"/>
                    <a:gd name="T12" fmla="*/ 7 h 7"/>
                  </a:gdLst>
                  <a:ahLst/>
                  <a:cxnLst>
                    <a:cxn ang="T6">
                      <a:pos x="T0" y="T1"/>
                    </a:cxn>
                    <a:cxn ang="T7">
                      <a:pos x="T2" y="T3"/>
                    </a:cxn>
                    <a:cxn ang="T8">
                      <a:pos x="T4" y="T5"/>
                    </a:cxn>
                  </a:cxnLst>
                  <a:rect l="T9" t="T10" r="T11" b="T12"/>
                  <a:pathLst>
                    <a:path w="1" h="7">
                      <a:moveTo>
                        <a:pt x="0" y="7"/>
                      </a:moveTo>
                      <a:lnTo>
                        <a:pt x="0" y="7"/>
                      </a:ln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494" name="Freeform 821"/>
                <p:cNvSpPr>
                  <a:spLocks/>
                </p:cNvSpPr>
                <p:nvPr/>
              </p:nvSpPr>
              <p:spPr bwMode="auto">
                <a:xfrm>
                  <a:off x="5918" y="1703"/>
                  <a:ext cx="1" cy="6"/>
                </a:xfrm>
                <a:custGeom>
                  <a:avLst/>
                  <a:gdLst>
                    <a:gd name="T0" fmla="*/ 0 w 1"/>
                    <a:gd name="T1" fmla="*/ 6 h 6"/>
                    <a:gd name="T2" fmla="*/ 0 w 1"/>
                    <a:gd name="T3" fmla="*/ 6 h 6"/>
                    <a:gd name="T4" fmla="*/ 0 w 1"/>
                    <a:gd name="T5" fmla="*/ 0 h 6"/>
                    <a:gd name="T6" fmla="*/ 0 60000 65536"/>
                    <a:gd name="T7" fmla="*/ 0 60000 65536"/>
                    <a:gd name="T8" fmla="*/ 0 60000 65536"/>
                    <a:gd name="T9" fmla="*/ 0 w 1"/>
                    <a:gd name="T10" fmla="*/ 0 h 6"/>
                    <a:gd name="T11" fmla="*/ 1 w 1"/>
                    <a:gd name="T12" fmla="*/ 6 h 6"/>
                  </a:gdLst>
                  <a:ahLst/>
                  <a:cxnLst>
                    <a:cxn ang="T6">
                      <a:pos x="T0" y="T1"/>
                    </a:cxn>
                    <a:cxn ang="T7">
                      <a:pos x="T2" y="T3"/>
                    </a:cxn>
                    <a:cxn ang="T8">
                      <a:pos x="T4" y="T5"/>
                    </a:cxn>
                  </a:cxnLst>
                  <a:rect l="T9" t="T10" r="T11" b="T12"/>
                  <a:pathLst>
                    <a:path w="1" h="6">
                      <a:moveTo>
                        <a:pt x="0" y="6"/>
                      </a:moveTo>
                      <a:lnTo>
                        <a:pt x="0" y="6"/>
                      </a:ln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495" name="Freeform 822"/>
                <p:cNvSpPr>
                  <a:spLocks/>
                </p:cNvSpPr>
                <p:nvPr/>
              </p:nvSpPr>
              <p:spPr bwMode="auto">
                <a:xfrm>
                  <a:off x="5918" y="1703"/>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496" name="Freeform 823"/>
                <p:cNvSpPr>
                  <a:spLocks/>
                </p:cNvSpPr>
                <p:nvPr/>
              </p:nvSpPr>
              <p:spPr bwMode="auto">
                <a:xfrm>
                  <a:off x="5918" y="1697"/>
                  <a:ext cx="99" cy="6"/>
                </a:xfrm>
                <a:custGeom>
                  <a:avLst/>
                  <a:gdLst>
                    <a:gd name="T0" fmla="*/ 0 w 99"/>
                    <a:gd name="T1" fmla="*/ 6 h 6"/>
                    <a:gd name="T2" fmla="*/ 99 w 99"/>
                    <a:gd name="T3" fmla="*/ 6 h 6"/>
                    <a:gd name="T4" fmla="*/ 99 w 99"/>
                    <a:gd name="T5" fmla="*/ 0 h 6"/>
                    <a:gd name="T6" fmla="*/ 0 60000 65536"/>
                    <a:gd name="T7" fmla="*/ 0 60000 65536"/>
                    <a:gd name="T8" fmla="*/ 0 60000 65536"/>
                    <a:gd name="T9" fmla="*/ 0 w 99"/>
                    <a:gd name="T10" fmla="*/ 0 h 6"/>
                    <a:gd name="T11" fmla="*/ 99 w 99"/>
                    <a:gd name="T12" fmla="*/ 6 h 6"/>
                  </a:gdLst>
                  <a:ahLst/>
                  <a:cxnLst>
                    <a:cxn ang="T6">
                      <a:pos x="T0" y="T1"/>
                    </a:cxn>
                    <a:cxn ang="T7">
                      <a:pos x="T2" y="T3"/>
                    </a:cxn>
                    <a:cxn ang="T8">
                      <a:pos x="T4" y="T5"/>
                    </a:cxn>
                  </a:cxnLst>
                  <a:rect l="T9" t="T10" r="T11" b="T12"/>
                  <a:pathLst>
                    <a:path w="99" h="6">
                      <a:moveTo>
                        <a:pt x="0" y="6"/>
                      </a:moveTo>
                      <a:lnTo>
                        <a:pt x="99" y="6"/>
                      </a:lnTo>
                      <a:lnTo>
                        <a:pt x="99"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497" name="Freeform 824"/>
                <p:cNvSpPr>
                  <a:spLocks/>
                </p:cNvSpPr>
                <p:nvPr/>
              </p:nvSpPr>
              <p:spPr bwMode="auto">
                <a:xfrm>
                  <a:off x="6017" y="1697"/>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498" name="Freeform 825"/>
                <p:cNvSpPr>
                  <a:spLocks/>
                </p:cNvSpPr>
                <p:nvPr/>
              </p:nvSpPr>
              <p:spPr bwMode="auto">
                <a:xfrm>
                  <a:off x="6017" y="1691"/>
                  <a:ext cx="1" cy="6"/>
                </a:xfrm>
                <a:custGeom>
                  <a:avLst/>
                  <a:gdLst>
                    <a:gd name="T0" fmla="*/ 0 w 1"/>
                    <a:gd name="T1" fmla="*/ 6 h 6"/>
                    <a:gd name="T2" fmla="*/ 0 w 1"/>
                    <a:gd name="T3" fmla="*/ 6 h 6"/>
                    <a:gd name="T4" fmla="*/ 0 w 1"/>
                    <a:gd name="T5" fmla="*/ 0 h 6"/>
                    <a:gd name="T6" fmla="*/ 0 60000 65536"/>
                    <a:gd name="T7" fmla="*/ 0 60000 65536"/>
                    <a:gd name="T8" fmla="*/ 0 60000 65536"/>
                    <a:gd name="T9" fmla="*/ 0 w 1"/>
                    <a:gd name="T10" fmla="*/ 0 h 6"/>
                    <a:gd name="T11" fmla="*/ 1 w 1"/>
                    <a:gd name="T12" fmla="*/ 6 h 6"/>
                  </a:gdLst>
                  <a:ahLst/>
                  <a:cxnLst>
                    <a:cxn ang="T6">
                      <a:pos x="T0" y="T1"/>
                    </a:cxn>
                    <a:cxn ang="T7">
                      <a:pos x="T2" y="T3"/>
                    </a:cxn>
                    <a:cxn ang="T8">
                      <a:pos x="T4" y="T5"/>
                    </a:cxn>
                  </a:cxnLst>
                  <a:rect l="T9" t="T10" r="T11" b="T12"/>
                  <a:pathLst>
                    <a:path w="1" h="6">
                      <a:moveTo>
                        <a:pt x="0" y="6"/>
                      </a:moveTo>
                      <a:lnTo>
                        <a:pt x="0" y="6"/>
                      </a:ln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499" name="Freeform 826"/>
                <p:cNvSpPr>
                  <a:spLocks/>
                </p:cNvSpPr>
                <p:nvPr/>
              </p:nvSpPr>
              <p:spPr bwMode="auto">
                <a:xfrm>
                  <a:off x="6017" y="1684"/>
                  <a:ext cx="1" cy="7"/>
                </a:xfrm>
                <a:custGeom>
                  <a:avLst/>
                  <a:gdLst>
                    <a:gd name="T0" fmla="*/ 0 w 1"/>
                    <a:gd name="T1" fmla="*/ 7 h 7"/>
                    <a:gd name="T2" fmla="*/ 0 w 1"/>
                    <a:gd name="T3" fmla="*/ 7 h 7"/>
                    <a:gd name="T4" fmla="*/ 0 w 1"/>
                    <a:gd name="T5" fmla="*/ 0 h 7"/>
                    <a:gd name="T6" fmla="*/ 0 60000 65536"/>
                    <a:gd name="T7" fmla="*/ 0 60000 65536"/>
                    <a:gd name="T8" fmla="*/ 0 60000 65536"/>
                    <a:gd name="T9" fmla="*/ 0 w 1"/>
                    <a:gd name="T10" fmla="*/ 0 h 7"/>
                    <a:gd name="T11" fmla="*/ 1 w 1"/>
                    <a:gd name="T12" fmla="*/ 7 h 7"/>
                  </a:gdLst>
                  <a:ahLst/>
                  <a:cxnLst>
                    <a:cxn ang="T6">
                      <a:pos x="T0" y="T1"/>
                    </a:cxn>
                    <a:cxn ang="T7">
                      <a:pos x="T2" y="T3"/>
                    </a:cxn>
                    <a:cxn ang="T8">
                      <a:pos x="T4" y="T5"/>
                    </a:cxn>
                  </a:cxnLst>
                  <a:rect l="T9" t="T10" r="T11" b="T12"/>
                  <a:pathLst>
                    <a:path w="1" h="7">
                      <a:moveTo>
                        <a:pt x="0" y="7"/>
                      </a:moveTo>
                      <a:lnTo>
                        <a:pt x="0" y="7"/>
                      </a:ln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500" name="Freeform 827"/>
                <p:cNvSpPr>
                  <a:spLocks/>
                </p:cNvSpPr>
                <p:nvPr/>
              </p:nvSpPr>
              <p:spPr bwMode="auto">
                <a:xfrm>
                  <a:off x="6017" y="1684"/>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501" name="Freeform 828"/>
                <p:cNvSpPr>
                  <a:spLocks/>
                </p:cNvSpPr>
                <p:nvPr/>
              </p:nvSpPr>
              <p:spPr bwMode="auto">
                <a:xfrm>
                  <a:off x="6017" y="1678"/>
                  <a:ext cx="1" cy="6"/>
                </a:xfrm>
                <a:custGeom>
                  <a:avLst/>
                  <a:gdLst>
                    <a:gd name="T0" fmla="*/ 0 w 1"/>
                    <a:gd name="T1" fmla="*/ 6 h 6"/>
                    <a:gd name="T2" fmla="*/ 0 w 1"/>
                    <a:gd name="T3" fmla="*/ 6 h 6"/>
                    <a:gd name="T4" fmla="*/ 0 w 1"/>
                    <a:gd name="T5" fmla="*/ 0 h 6"/>
                    <a:gd name="T6" fmla="*/ 0 60000 65536"/>
                    <a:gd name="T7" fmla="*/ 0 60000 65536"/>
                    <a:gd name="T8" fmla="*/ 0 60000 65536"/>
                    <a:gd name="T9" fmla="*/ 0 w 1"/>
                    <a:gd name="T10" fmla="*/ 0 h 6"/>
                    <a:gd name="T11" fmla="*/ 1 w 1"/>
                    <a:gd name="T12" fmla="*/ 6 h 6"/>
                  </a:gdLst>
                  <a:ahLst/>
                  <a:cxnLst>
                    <a:cxn ang="T6">
                      <a:pos x="T0" y="T1"/>
                    </a:cxn>
                    <a:cxn ang="T7">
                      <a:pos x="T2" y="T3"/>
                    </a:cxn>
                    <a:cxn ang="T8">
                      <a:pos x="T4" y="T5"/>
                    </a:cxn>
                  </a:cxnLst>
                  <a:rect l="T9" t="T10" r="T11" b="T12"/>
                  <a:pathLst>
                    <a:path w="1" h="6">
                      <a:moveTo>
                        <a:pt x="0" y="6"/>
                      </a:moveTo>
                      <a:lnTo>
                        <a:pt x="0" y="6"/>
                      </a:ln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502" name="Freeform 829"/>
                <p:cNvSpPr>
                  <a:spLocks/>
                </p:cNvSpPr>
                <p:nvPr/>
              </p:nvSpPr>
              <p:spPr bwMode="auto">
                <a:xfrm>
                  <a:off x="6017" y="1678"/>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503" name="Freeform 830"/>
                <p:cNvSpPr>
                  <a:spLocks/>
                </p:cNvSpPr>
                <p:nvPr/>
              </p:nvSpPr>
              <p:spPr bwMode="auto">
                <a:xfrm>
                  <a:off x="6017" y="1672"/>
                  <a:ext cx="1" cy="6"/>
                </a:xfrm>
                <a:custGeom>
                  <a:avLst/>
                  <a:gdLst>
                    <a:gd name="T0" fmla="*/ 0 w 1"/>
                    <a:gd name="T1" fmla="*/ 6 h 6"/>
                    <a:gd name="T2" fmla="*/ 0 w 1"/>
                    <a:gd name="T3" fmla="*/ 6 h 6"/>
                    <a:gd name="T4" fmla="*/ 0 w 1"/>
                    <a:gd name="T5" fmla="*/ 0 h 6"/>
                    <a:gd name="T6" fmla="*/ 0 60000 65536"/>
                    <a:gd name="T7" fmla="*/ 0 60000 65536"/>
                    <a:gd name="T8" fmla="*/ 0 60000 65536"/>
                    <a:gd name="T9" fmla="*/ 0 w 1"/>
                    <a:gd name="T10" fmla="*/ 0 h 6"/>
                    <a:gd name="T11" fmla="*/ 1 w 1"/>
                    <a:gd name="T12" fmla="*/ 6 h 6"/>
                  </a:gdLst>
                  <a:ahLst/>
                  <a:cxnLst>
                    <a:cxn ang="T6">
                      <a:pos x="T0" y="T1"/>
                    </a:cxn>
                    <a:cxn ang="T7">
                      <a:pos x="T2" y="T3"/>
                    </a:cxn>
                    <a:cxn ang="T8">
                      <a:pos x="T4" y="T5"/>
                    </a:cxn>
                  </a:cxnLst>
                  <a:rect l="T9" t="T10" r="T11" b="T12"/>
                  <a:pathLst>
                    <a:path w="1" h="6">
                      <a:moveTo>
                        <a:pt x="0" y="6"/>
                      </a:moveTo>
                      <a:lnTo>
                        <a:pt x="0" y="6"/>
                      </a:ln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504" name="Freeform 831"/>
                <p:cNvSpPr>
                  <a:spLocks/>
                </p:cNvSpPr>
                <p:nvPr/>
              </p:nvSpPr>
              <p:spPr bwMode="auto">
                <a:xfrm>
                  <a:off x="6017" y="1666"/>
                  <a:ext cx="1" cy="6"/>
                </a:xfrm>
                <a:custGeom>
                  <a:avLst/>
                  <a:gdLst>
                    <a:gd name="T0" fmla="*/ 0 w 1"/>
                    <a:gd name="T1" fmla="*/ 6 h 6"/>
                    <a:gd name="T2" fmla="*/ 0 w 1"/>
                    <a:gd name="T3" fmla="*/ 6 h 6"/>
                    <a:gd name="T4" fmla="*/ 0 w 1"/>
                    <a:gd name="T5" fmla="*/ 0 h 6"/>
                    <a:gd name="T6" fmla="*/ 0 60000 65536"/>
                    <a:gd name="T7" fmla="*/ 0 60000 65536"/>
                    <a:gd name="T8" fmla="*/ 0 60000 65536"/>
                    <a:gd name="T9" fmla="*/ 0 w 1"/>
                    <a:gd name="T10" fmla="*/ 0 h 6"/>
                    <a:gd name="T11" fmla="*/ 1 w 1"/>
                    <a:gd name="T12" fmla="*/ 6 h 6"/>
                  </a:gdLst>
                  <a:ahLst/>
                  <a:cxnLst>
                    <a:cxn ang="T6">
                      <a:pos x="T0" y="T1"/>
                    </a:cxn>
                    <a:cxn ang="T7">
                      <a:pos x="T2" y="T3"/>
                    </a:cxn>
                    <a:cxn ang="T8">
                      <a:pos x="T4" y="T5"/>
                    </a:cxn>
                  </a:cxnLst>
                  <a:rect l="T9" t="T10" r="T11" b="T12"/>
                  <a:pathLst>
                    <a:path w="1" h="6">
                      <a:moveTo>
                        <a:pt x="0" y="6"/>
                      </a:moveTo>
                      <a:lnTo>
                        <a:pt x="0" y="6"/>
                      </a:ln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505" name="Freeform 832"/>
                <p:cNvSpPr>
                  <a:spLocks/>
                </p:cNvSpPr>
                <p:nvPr/>
              </p:nvSpPr>
              <p:spPr bwMode="auto">
                <a:xfrm>
                  <a:off x="6017" y="1666"/>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506" name="Freeform 833"/>
                <p:cNvSpPr>
                  <a:spLocks/>
                </p:cNvSpPr>
                <p:nvPr/>
              </p:nvSpPr>
              <p:spPr bwMode="auto">
                <a:xfrm>
                  <a:off x="6017" y="1659"/>
                  <a:ext cx="1" cy="7"/>
                </a:xfrm>
                <a:custGeom>
                  <a:avLst/>
                  <a:gdLst>
                    <a:gd name="T0" fmla="*/ 0 w 1"/>
                    <a:gd name="T1" fmla="*/ 7 h 7"/>
                    <a:gd name="T2" fmla="*/ 0 w 1"/>
                    <a:gd name="T3" fmla="*/ 7 h 7"/>
                    <a:gd name="T4" fmla="*/ 0 w 1"/>
                    <a:gd name="T5" fmla="*/ 0 h 7"/>
                    <a:gd name="T6" fmla="*/ 0 60000 65536"/>
                    <a:gd name="T7" fmla="*/ 0 60000 65536"/>
                    <a:gd name="T8" fmla="*/ 0 60000 65536"/>
                    <a:gd name="T9" fmla="*/ 0 w 1"/>
                    <a:gd name="T10" fmla="*/ 0 h 7"/>
                    <a:gd name="T11" fmla="*/ 1 w 1"/>
                    <a:gd name="T12" fmla="*/ 7 h 7"/>
                  </a:gdLst>
                  <a:ahLst/>
                  <a:cxnLst>
                    <a:cxn ang="T6">
                      <a:pos x="T0" y="T1"/>
                    </a:cxn>
                    <a:cxn ang="T7">
                      <a:pos x="T2" y="T3"/>
                    </a:cxn>
                    <a:cxn ang="T8">
                      <a:pos x="T4" y="T5"/>
                    </a:cxn>
                  </a:cxnLst>
                  <a:rect l="T9" t="T10" r="T11" b="T12"/>
                  <a:pathLst>
                    <a:path w="1" h="7">
                      <a:moveTo>
                        <a:pt x="0" y="7"/>
                      </a:moveTo>
                      <a:lnTo>
                        <a:pt x="0" y="7"/>
                      </a:ln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507" name="Freeform 834"/>
                <p:cNvSpPr>
                  <a:spLocks/>
                </p:cNvSpPr>
                <p:nvPr/>
              </p:nvSpPr>
              <p:spPr bwMode="auto">
                <a:xfrm>
                  <a:off x="6017" y="1659"/>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508" name="Freeform 835"/>
                <p:cNvSpPr>
                  <a:spLocks/>
                </p:cNvSpPr>
                <p:nvPr/>
              </p:nvSpPr>
              <p:spPr bwMode="auto">
                <a:xfrm>
                  <a:off x="6017" y="1653"/>
                  <a:ext cx="1" cy="6"/>
                </a:xfrm>
                <a:custGeom>
                  <a:avLst/>
                  <a:gdLst>
                    <a:gd name="T0" fmla="*/ 0 w 1"/>
                    <a:gd name="T1" fmla="*/ 6 h 6"/>
                    <a:gd name="T2" fmla="*/ 0 w 1"/>
                    <a:gd name="T3" fmla="*/ 6 h 6"/>
                    <a:gd name="T4" fmla="*/ 0 w 1"/>
                    <a:gd name="T5" fmla="*/ 0 h 6"/>
                    <a:gd name="T6" fmla="*/ 0 60000 65536"/>
                    <a:gd name="T7" fmla="*/ 0 60000 65536"/>
                    <a:gd name="T8" fmla="*/ 0 60000 65536"/>
                    <a:gd name="T9" fmla="*/ 0 w 1"/>
                    <a:gd name="T10" fmla="*/ 0 h 6"/>
                    <a:gd name="T11" fmla="*/ 1 w 1"/>
                    <a:gd name="T12" fmla="*/ 6 h 6"/>
                  </a:gdLst>
                  <a:ahLst/>
                  <a:cxnLst>
                    <a:cxn ang="T6">
                      <a:pos x="T0" y="T1"/>
                    </a:cxn>
                    <a:cxn ang="T7">
                      <a:pos x="T2" y="T3"/>
                    </a:cxn>
                    <a:cxn ang="T8">
                      <a:pos x="T4" y="T5"/>
                    </a:cxn>
                  </a:cxnLst>
                  <a:rect l="T9" t="T10" r="T11" b="T12"/>
                  <a:pathLst>
                    <a:path w="1" h="6">
                      <a:moveTo>
                        <a:pt x="0" y="6"/>
                      </a:moveTo>
                      <a:lnTo>
                        <a:pt x="0" y="6"/>
                      </a:ln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509" name="Freeform 836"/>
                <p:cNvSpPr>
                  <a:spLocks/>
                </p:cNvSpPr>
                <p:nvPr/>
              </p:nvSpPr>
              <p:spPr bwMode="auto">
                <a:xfrm>
                  <a:off x="6017" y="1647"/>
                  <a:ext cx="1" cy="6"/>
                </a:xfrm>
                <a:custGeom>
                  <a:avLst/>
                  <a:gdLst>
                    <a:gd name="T0" fmla="*/ 0 w 1"/>
                    <a:gd name="T1" fmla="*/ 6 h 6"/>
                    <a:gd name="T2" fmla="*/ 0 w 1"/>
                    <a:gd name="T3" fmla="*/ 6 h 6"/>
                    <a:gd name="T4" fmla="*/ 0 w 1"/>
                    <a:gd name="T5" fmla="*/ 0 h 6"/>
                    <a:gd name="T6" fmla="*/ 0 60000 65536"/>
                    <a:gd name="T7" fmla="*/ 0 60000 65536"/>
                    <a:gd name="T8" fmla="*/ 0 60000 65536"/>
                    <a:gd name="T9" fmla="*/ 0 w 1"/>
                    <a:gd name="T10" fmla="*/ 0 h 6"/>
                    <a:gd name="T11" fmla="*/ 1 w 1"/>
                    <a:gd name="T12" fmla="*/ 6 h 6"/>
                  </a:gdLst>
                  <a:ahLst/>
                  <a:cxnLst>
                    <a:cxn ang="T6">
                      <a:pos x="T0" y="T1"/>
                    </a:cxn>
                    <a:cxn ang="T7">
                      <a:pos x="T2" y="T3"/>
                    </a:cxn>
                    <a:cxn ang="T8">
                      <a:pos x="T4" y="T5"/>
                    </a:cxn>
                  </a:cxnLst>
                  <a:rect l="T9" t="T10" r="T11" b="T12"/>
                  <a:pathLst>
                    <a:path w="1" h="6">
                      <a:moveTo>
                        <a:pt x="0" y="6"/>
                      </a:moveTo>
                      <a:lnTo>
                        <a:pt x="0" y="6"/>
                      </a:ln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510" name="Freeform 837"/>
                <p:cNvSpPr>
                  <a:spLocks/>
                </p:cNvSpPr>
                <p:nvPr/>
              </p:nvSpPr>
              <p:spPr bwMode="auto">
                <a:xfrm>
                  <a:off x="6017" y="1647"/>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511" name="Freeform 838"/>
                <p:cNvSpPr>
                  <a:spLocks/>
                </p:cNvSpPr>
                <p:nvPr/>
              </p:nvSpPr>
              <p:spPr bwMode="auto">
                <a:xfrm>
                  <a:off x="6017" y="1641"/>
                  <a:ext cx="1" cy="6"/>
                </a:xfrm>
                <a:custGeom>
                  <a:avLst/>
                  <a:gdLst>
                    <a:gd name="T0" fmla="*/ 0 w 1"/>
                    <a:gd name="T1" fmla="*/ 6 h 6"/>
                    <a:gd name="T2" fmla="*/ 0 w 1"/>
                    <a:gd name="T3" fmla="*/ 6 h 6"/>
                    <a:gd name="T4" fmla="*/ 0 w 1"/>
                    <a:gd name="T5" fmla="*/ 0 h 6"/>
                    <a:gd name="T6" fmla="*/ 0 60000 65536"/>
                    <a:gd name="T7" fmla="*/ 0 60000 65536"/>
                    <a:gd name="T8" fmla="*/ 0 60000 65536"/>
                    <a:gd name="T9" fmla="*/ 0 w 1"/>
                    <a:gd name="T10" fmla="*/ 0 h 6"/>
                    <a:gd name="T11" fmla="*/ 1 w 1"/>
                    <a:gd name="T12" fmla="*/ 6 h 6"/>
                  </a:gdLst>
                  <a:ahLst/>
                  <a:cxnLst>
                    <a:cxn ang="T6">
                      <a:pos x="T0" y="T1"/>
                    </a:cxn>
                    <a:cxn ang="T7">
                      <a:pos x="T2" y="T3"/>
                    </a:cxn>
                    <a:cxn ang="T8">
                      <a:pos x="T4" y="T5"/>
                    </a:cxn>
                  </a:cxnLst>
                  <a:rect l="T9" t="T10" r="T11" b="T12"/>
                  <a:pathLst>
                    <a:path w="1" h="6">
                      <a:moveTo>
                        <a:pt x="0" y="6"/>
                      </a:moveTo>
                      <a:lnTo>
                        <a:pt x="0" y="6"/>
                      </a:ln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512" name="Freeform 839"/>
                <p:cNvSpPr>
                  <a:spLocks/>
                </p:cNvSpPr>
                <p:nvPr/>
              </p:nvSpPr>
              <p:spPr bwMode="auto">
                <a:xfrm>
                  <a:off x="6017" y="1641"/>
                  <a:ext cx="38" cy="1"/>
                </a:xfrm>
                <a:custGeom>
                  <a:avLst/>
                  <a:gdLst>
                    <a:gd name="T0" fmla="*/ 0 w 38"/>
                    <a:gd name="T1" fmla="*/ 0 h 1"/>
                    <a:gd name="T2" fmla="*/ 38 w 38"/>
                    <a:gd name="T3" fmla="*/ 0 h 1"/>
                    <a:gd name="T4" fmla="*/ 38 w 38"/>
                    <a:gd name="T5" fmla="*/ 0 h 1"/>
                    <a:gd name="T6" fmla="*/ 0 60000 65536"/>
                    <a:gd name="T7" fmla="*/ 0 60000 65536"/>
                    <a:gd name="T8" fmla="*/ 0 60000 65536"/>
                    <a:gd name="T9" fmla="*/ 0 w 38"/>
                    <a:gd name="T10" fmla="*/ 0 h 1"/>
                    <a:gd name="T11" fmla="*/ 38 w 38"/>
                    <a:gd name="T12" fmla="*/ 1 h 1"/>
                  </a:gdLst>
                  <a:ahLst/>
                  <a:cxnLst>
                    <a:cxn ang="T6">
                      <a:pos x="T0" y="T1"/>
                    </a:cxn>
                    <a:cxn ang="T7">
                      <a:pos x="T2" y="T3"/>
                    </a:cxn>
                    <a:cxn ang="T8">
                      <a:pos x="T4" y="T5"/>
                    </a:cxn>
                  </a:cxnLst>
                  <a:rect l="T9" t="T10" r="T11" b="T12"/>
                  <a:pathLst>
                    <a:path w="38" h="1">
                      <a:moveTo>
                        <a:pt x="0" y="0"/>
                      </a:moveTo>
                      <a:lnTo>
                        <a:pt x="38"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513" name="Freeform 840"/>
                <p:cNvSpPr>
                  <a:spLocks/>
                </p:cNvSpPr>
                <p:nvPr/>
              </p:nvSpPr>
              <p:spPr bwMode="auto">
                <a:xfrm>
                  <a:off x="6055" y="1634"/>
                  <a:ext cx="1" cy="7"/>
                </a:xfrm>
                <a:custGeom>
                  <a:avLst/>
                  <a:gdLst>
                    <a:gd name="T0" fmla="*/ 0 w 1"/>
                    <a:gd name="T1" fmla="*/ 7 h 7"/>
                    <a:gd name="T2" fmla="*/ 0 w 1"/>
                    <a:gd name="T3" fmla="*/ 7 h 7"/>
                    <a:gd name="T4" fmla="*/ 0 w 1"/>
                    <a:gd name="T5" fmla="*/ 0 h 7"/>
                    <a:gd name="T6" fmla="*/ 0 60000 65536"/>
                    <a:gd name="T7" fmla="*/ 0 60000 65536"/>
                    <a:gd name="T8" fmla="*/ 0 60000 65536"/>
                    <a:gd name="T9" fmla="*/ 0 w 1"/>
                    <a:gd name="T10" fmla="*/ 0 h 7"/>
                    <a:gd name="T11" fmla="*/ 1 w 1"/>
                    <a:gd name="T12" fmla="*/ 7 h 7"/>
                  </a:gdLst>
                  <a:ahLst/>
                  <a:cxnLst>
                    <a:cxn ang="T6">
                      <a:pos x="T0" y="T1"/>
                    </a:cxn>
                    <a:cxn ang="T7">
                      <a:pos x="T2" y="T3"/>
                    </a:cxn>
                    <a:cxn ang="T8">
                      <a:pos x="T4" y="T5"/>
                    </a:cxn>
                  </a:cxnLst>
                  <a:rect l="T9" t="T10" r="T11" b="T12"/>
                  <a:pathLst>
                    <a:path w="1" h="7">
                      <a:moveTo>
                        <a:pt x="0" y="7"/>
                      </a:moveTo>
                      <a:lnTo>
                        <a:pt x="0" y="7"/>
                      </a:ln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514" name="Freeform 841"/>
                <p:cNvSpPr>
                  <a:spLocks/>
                </p:cNvSpPr>
                <p:nvPr/>
              </p:nvSpPr>
              <p:spPr bwMode="auto">
                <a:xfrm>
                  <a:off x="6055" y="1628"/>
                  <a:ext cx="1" cy="6"/>
                </a:xfrm>
                <a:custGeom>
                  <a:avLst/>
                  <a:gdLst>
                    <a:gd name="T0" fmla="*/ 0 w 1"/>
                    <a:gd name="T1" fmla="*/ 6 h 6"/>
                    <a:gd name="T2" fmla="*/ 0 w 1"/>
                    <a:gd name="T3" fmla="*/ 6 h 6"/>
                    <a:gd name="T4" fmla="*/ 0 w 1"/>
                    <a:gd name="T5" fmla="*/ 0 h 6"/>
                    <a:gd name="T6" fmla="*/ 0 60000 65536"/>
                    <a:gd name="T7" fmla="*/ 0 60000 65536"/>
                    <a:gd name="T8" fmla="*/ 0 60000 65536"/>
                    <a:gd name="T9" fmla="*/ 0 w 1"/>
                    <a:gd name="T10" fmla="*/ 0 h 6"/>
                    <a:gd name="T11" fmla="*/ 1 w 1"/>
                    <a:gd name="T12" fmla="*/ 6 h 6"/>
                  </a:gdLst>
                  <a:ahLst/>
                  <a:cxnLst>
                    <a:cxn ang="T6">
                      <a:pos x="T0" y="T1"/>
                    </a:cxn>
                    <a:cxn ang="T7">
                      <a:pos x="T2" y="T3"/>
                    </a:cxn>
                    <a:cxn ang="T8">
                      <a:pos x="T4" y="T5"/>
                    </a:cxn>
                  </a:cxnLst>
                  <a:rect l="T9" t="T10" r="T11" b="T12"/>
                  <a:pathLst>
                    <a:path w="1" h="6">
                      <a:moveTo>
                        <a:pt x="0" y="6"/>
                      </a:moveTo>
                      <a:lnTo>
                        <a:pt x="0" y="6"/>
                      </a:ln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515" name="Freeform 842"/>
                <p:cNvSpPr>
                  <a:spLocks/>
                </p:cNvSpPr>
                <p:nvPr/>
              </p:nvSpPr>
              <p:spPr bwMode="auto">
                <a:xfrm>
                  <a:off x="6055" y="1628"/>
                  <a:ext cx="6" cy="1"/>
                </a:xfrm>
                <a:custGeom>
                  <a:avLst/>
                  <a:gdLst>
                    <a:gd name="T0" fmla="*/ 0 w 6"/>
                    <a:gd name="T1" fmla="*/ 0 h 1"/>
                    <a:gd name="T2" fmla="*/ 6 w 6"/>
                    <a:gd name="T3" fmla="*/ 0 h 1"/>
                    <a:gd name="T4" fmla="*/ 6 w 6"/>
                    <a:gd name="T5" fmla="*/ 0 h 1"/>
                    <a:gd name="T6" fmla="*/ 0 60000 65536"/>
                    <a:gd name="T7" fmla="*/ 0 60000 65536"/>
                    <a:gd name="T8" fmla="*/ 0 60000 65536"/>
                    <a:gd name="T9" fmla="*/ 0 w 6"/>
                    <a:gd name="T10" fmla="*/ 0 h 1"/>
                    <a:gd name="T11" fmla="*/ 6 w 6"/>
                    <a:gd name="T12" fmla="*/ 1 h 1"/>
                  </a:gdLst>
                  <a:ahLst/>
                  <a:cxnLst>
                    <a:cxn ang="T6">
                      <a:pos x="T0" y="T1"/>
                    </a:cxn>
                    <a:cxn ang="T7">
                      <a:pos x="T2" y="T3"/>
                    </a:cxn>
                    <a:cxn ang="T8">
                      <a:pos x="T4" y="T5"/>
                    </a:cxn>
                  </a:cxnLst>
                  <a:rect l="T9" t="T10" r="T11" b="T12"/>
                  <a:pathLst>
                    <a:path w="6" h="1">
                      <a:moveTo>
                        <a:pt x="0" y="0"/>
                      </a:moveTo>
                      <a:lnTo>
                        <a:pt x="6"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516" name="Freeform 843"/>
                <p:cNvSpPr>
                  <a:spLocks/>
                </p:cNvSpPr>
                <p:nvPr/>
              </p:nvSpPr>
              <p:spPr bwMode="auto">
                <a:xfrm>
                  <a:off x="6061" y="1622"/>
                  <a:ext cx="1" cy="6"/>
                </a:xfrm>
                <a:custGeom>
                  <a:avLst/>
                  <a:gdLst>
                    <a:gd name="T0" fmla="*/ 0 w 1"/>
                    <a:gd name="T1" fmla="*/ 6 h 6"/>
                    <a:gd name="T2" fmla="*/ 0 w 1"/>
                    <a:gd name="T3" fmla="*/ 6 h 6"/>
                    <a:gd name="T4" fmla="*/ 0 w 1"/>
                    <a:gd name="T5" fmla="*/ 0 h 6"/>
                    <a:gd name="T6" fmla="*/ 0 60000 65536"/>
                    <a:gd name="T7" fmla="*/ 0 60000 65536"/>
                    <a:gd name="T8" fmla="*/ 0 60000 65536"/>
                    <a:gd name="T9" fmla="*/ 0 w 1"/>
                    <a:gd name="T10" fmla="*/ 0 h 6"/>
                    <a:gd name="T11" fmla="*/ 1 w 1"/>
                    <a:gd name="T12" fmla="*/ 6 h 6"/>
                  </a:gdLst>
                  <a:ahLst/>
                  <a:cxnLst>
                    <a:cxn ang="T6">
                      <a:pos x="T0" y="T1"/>
                    </a:cxn>
                    <a:cxn ang="T7">
                      <a:pos x="T2" y="T3"/>
                    </a:cxn>
                    <a:cxn ang="T8">
                      <a:pos x="T4" y="T5"/>
                    </a:cxn>
                  </a:cxnLst>
                  <a:rect l="T9" t="T10" r="T11" b="T12"/>
                  <a:pathLst>
                    <a:path w="1" h="6">
                      <a:moveTo>
                        <a:pt x="0" y="6"/>
                      </a:moveTo>
                      <a:lnTo>
                        <a:pt x="0" y="6"/>
                      </a:ln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517" name="Freeform 844"/>
                <p:cNvSpPr>
                  <a:spLocks/>
                </p:cNvSpPr>
                <p:nvPr/>
              </p:nvSpPr>
              <p:spPr bwMode="auto">
                <a:xfrm>
                  <a:off x="6061" y="1622"/>
                  <a:ext cx="106" cy="1"/>
                </a:xfrm>
                <a:custGeom>
                  <a:avLst/>
                  <a:gdLst>
                    <a:gd name="T0" fmla="*/ 0 w 106"/>
                    <a:gd name="T1" fmla="*/ 0 h 1"/>
                    <a:gd name="T2" fmla="*/ 106 w 106"/>
                    <a:gd name="T3" fmla="*/ 0 h 1"/>
                    <a:gd name="T4" fmla="*/ 106 w 106"/>
                    <a:gd name="T5" fmla="*/ 0 h 1"/>
                    <a:gd name="T6" fmla="*/ 0 60000 65536"/>
                    <a:gd name="T7" fmla="*/ 0 60000 65536"/>
                    <a:gd name="T8" fmla="*/ 0 60000 65536"/>
                    <a:gd name="T9" fmla="*/ 0 w 106"/>
                    <a:gd name="T10" fmla="*/ 0 h 1"/>
                    <a:gd name="T11" fmla="*/ 106 w 106"/>
                    <a:gd name="T12" fmla="*/ 1 h 1"/>
                  </a:gdLst>
                  <a:ahLst/>
                  <a:cxnLst>
                    <a:cxn ang="T6">
                      <a:pos x="T0" y="T1"/>
                    </a:cxn>
                    <a:cxn ang="T7">
                      <a:pos x="T2" y="T3"/>
                    </a:cxn>
                    <a:cxn ang="T8">
                      <a:pos x="T4" y="T5"/>
                    </a:cxn>
                  </a:cxnLst>
                  <a:rect l="T9" t="T10" r="T11" b="T12"/>
                  <a:pathLst>
                    <a:path w="106" h="1">
                      <a:moveTo>
                        <a:pt x="0" y="0"/>
                      </a:moveTo>
                      <a:lnTo>
                        <a:pt x="106"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518" name="Freeform 845"/>
                <p:cNvSpPr>
                  <a:spLocks/>
                </p:cNvSpPr>
                <p:nvPr/>
              </p:nvSpPr>
              <p:spPr bwMode="auto">
                <a:xfrm>
                  <a:off x="6167" y="1616"/>
                  <a:ext cx="1" cy="6"/>
                </a:xfrm>
                <a:custGeom>
                  <a:avLst/>
                  <a:gdLst>
                    <a:gd name="T0" fmla="*/ 0 w 1"/>
                    <a:gd name="T1" fmla="*/ 6 h 6"/>
                    <a:gd name="T2" fmla="*/ 0 w 1"/>
                    <a:gd name="T3" fmla="*/ 6 h 6"/>
                    <a:gd name="T4" fmla="*/ 0 w 1"/>
                    <a:gd name="T5" fmla="*/ 0 h 6"/>
                    <a:gd name="T6" fmla="*/ 0 60000 65536"/>
                    <a:gd name="T7" fmla="*/ 0 60000 65536"/>
                    <a:gd name="T8" fmla="*/ 0 60000 65536"/>
                    <a:gd name="T9" fmla="*/ 0 w 1"/>
                    <a:gd name="T10" fmla="*/ 0 h 6"/>
                    <a:gd name="T11" fmla="*/ 1 w 1"/>
                    <a:gd name="T12" fmla="*/ 6 h 6"/>
                  </a:gdLst>
                  <a:ahLst/>
                  <a:cxnLst>
                    <a:cxn ang="T6">
                      <a:pos x="T0" y="T1"/>
                    </a:cxn>
                    <a:cxn ang="T7">
                      <a:pos x="T2" y="T3"/>
                    </a:cxn>
                    <a:cxn ang="T8">
                      <a:pos x="T4" y="T5"/>
                    </a:cxn>
                  </a:cxnLst>
                  <a:rect l="T9" t="T10" r="T11" b="T12"/>
                  <a:pathLst>
                    <a:path w="1" h="6">
                      <a:moveTo>
                        <a:pt x="0" y="6"/>
                      </a:moveTo>
                      <a:lnTo>
                        <a:pt x="0" y="6"/>
                      </a:ln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519" name="Freeform 846"/>
                <p:cNvSpPr>
                  <a:spLocks/>
                </p:cNvSpPr>
                <p:nvPr/>
              </p:nvSpPr>
              <p:spPr bwMode="auto">
                <a:xfrm>
                  <a:off x="6167" y="1609"/>
                  <a:ext cx="1" cy="7"/>
                </a:xfrm>
                <a:custGeom>
                  <a:avLst/>
                  <a:gdLst>
                    <a:gd name="T0" fmla="*/ 0 w 1"/>
                    <a:gd name="T1" fmla="*/ 7 h 7"/>
                    <a:gd name="T2" fmla="*/ 0 w 1"/>
                    <a:gd name="T3" fmla="*/ 7 h 7"/>
                    <a:gd name="T4" fmla="*/ 0 w 1"/>
                    <a:gd name="T5" fmla="*/ 0 h 7"/>
                    <a:gd name="T6" fmla="*/ 0 60000 65536"/>
                    <a:gd name="T7" fmla="*/ 0 60000 65536"/>
                    <a:gd name="T8" fmla="*/ 0 60000 65536"/>
                    <a:gd name="T9" fmla="*/ 0 w 1"/>
                    <a:gd name="T10" fmla="*/ 0 h 7"/>
                    <a:gd name="T11" fmla="*/ 1 w 1"/>
                    <a:gd name="T12" fmla="*/ 7 h 7"/>
                  </a:gdLst>
                  <a:ahLst/>
                  <a:cxnLst>
                    <a:cxn ang="T6">
                      <a:pos x="T0" y="T1"/>
                    </a:cxn>
                    <a:cxn ang="T7">
                      <a:pos x="T2" y="T3"/>
                    </a:cxn>
                    <a:cxn ang="T8">
                      <a:pos x="T4" y="T5"/>
                    </a:cxn>
                  </a:cxnLst>
                  <a:rect l="T9" t="T10" r="T11" b="T12"/>
                  <a:pathLst>
                    <a:path w="1" h="7">
                      <a:moveTo>
                        <a:pt x="0" y="7"/>
                      </a:moveTo>
                      <a:lnTo>
                        <a:pt x="0" y="7"/>
                      </a:ln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520" name="Freeform 847"/>
                <p:cNvSpPr>
                  <a:spLocks/>
                </p:cNvSpPr>
                <p:nvPr/>
              </p:nvSpPr>
              <p:spPr bwMode="auto">
                <a:xfrm>
                  <a:off x="6167" y="1609"/>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521" name="Freeform 848"/>
                <p:cNvSpPr>
                  <a:spLocks/>
                </p:cNvSpPr>
                <p:nvPr/>
              </p:nvSpPr>
              <p:spPr bwMode="auto">
                <a:xfrm>
                  <a:off x="6167" y="1603"/>
                  <a:ext cx="6" cy="6"/>
                </a:xfrm>
                <a:custGeom>
                  <a:avLst/>
                  <a:gdLst>
                    <a:gd name="T0" fmla="*/ 0 w 6"/>
                    <a:gd name="T1" fmla="*/ 6 h 6"/>
                    <a:gd name="T2" fmla="*/ 6 w 6"/>
                    <a:gd name="T3" fmla="*/ 6 h 6"/>
                    <a:gd name="T4" fmla="*/ 6 w 6"/>
                    <a:gd name="T5" fmla="*/ 0 h 6"/>
                    <a:gd name="T6" fmla="*/ 0 60000 65536"/>
                    <a:gd name="T7" fmla="*/ 0 60000 65536"/>
                    <a:gd name="T8" fmla="*/ 0 60000 65536"/>
                    <a:gd name="T9" fmla="*/ 0 w 6"/>
                    <a:gd name="T10" fmla="*/ 0 h 6"/>
                    <a:gd name="T11" fmla="*/ 6 w 6"/>
                    <a:gd name="T12" fmla="*/ 6 h 6"/>
                  </a:gdLst>
                  <a:ahLst/>
                  <a:cxnLst>
                    <a:cxn ang="T6">
                      <a:pos x="T0" y="T1"/>
                    </a:cxn>
                    <a:cxn ang="T7">
                      <a:pos x="T2" y="T3"/>
                    </a:cxn>
                    <a:cxn ang="T8">
                      <a:pos x="T4" y="T5"/>
                    </a:cxn>
                  </a:cxnLst>
                  <a:rect l="T9" t="T10" r="T11" b="T12"/>
                  <a:pathLst>
                    <a:path w="6" h="6">
                      <a:moveTo>
                        <a:pt x="0" y="6"/>
                      </a:moveTo>
                      <a:lnTo>
                        <a:pt x="6" y="6"/>
                      </a:lnTo>
                      <a:lnTo>
                        <a:pt x="6"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522" name="Freeform 849"/>
                <p:cNvSpPr>
                  <a:spLocks/>
                </p:cNvSpPr>
                <p:nvPr/>
              </p:nvSpPr>
              <p:spPr bwMode="auto">
                <a:xfrm>
                  <a:off x="6173" y="1603"/>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523" name="Freeform 850"/>
                <p:cNvSpPr>
                  <a:spLocks/>
                </p:cNvSpPr>
                <p:nvPr/>
              </p:nvSpPr>
              <p:spPr bwMode="auto">
                <a:xfrm>
                  <a:off x="6173" y="1597"/>
                  <a:ext cx="1" cy="6"/>
                </a:xfrm>
                <a:custGeom>
                  <a:avLst/>
                  <a:gdLst>
                    <a:gd name="T0" fmla="*/ 0 w 1"/>
                    <a:gd name="T1" fmla="*/ 6 h 6"/>
                    <a:gd name="T2" fmla="*/ 0 w 1"/>
                    <a:gd name="T3" fmla="*/ 6 h 6"/>
                    <a:gd name="T4" fmla="*/ 0 w 1"/>
                    <a:gd name="T5" fmla="*/ 0 h 6"/>
                    <a:gd name="T6" fmla="*/ 0 60000 65536"/>
                    <a:gd name="T7" fmla="*/ 0 60000 65536"/>
                    <a:gd name="T8" fmla="*/ 0 60000 65536"/>
                    <a:gd name="T9" fmla="*/ 0 w 1"/>
                    <a:gd name="T10" fmla="*/ 0 h 6"/>
                    <a:gd name="T11" fmla="*/ 1 w 1"/>
                    <a:gd name="T12" fmla="*/ 6 h 6"/>
                  </a:gdLst>
                  <a:ahLst/>
                  <a:cxnLst>
                    <a:cxn ang="T6">
                      <a:pos x="T0" y="T1"/>
                    </a:cxn>
                    <a:cxn ang="T7">
                      <a:pos x="T2" y="T3"/>
                    </a:cxn>
                    <a:cxn ang="T8">
                      <a:pos x="T4" y="T5"/>
                    </a:cxn>
                  </a:cxnLst>
                  <a:rect l="T9" t="T10" r="T11" b="T12"/>
                  <a:pathLst>
                    <a:path w="1" h="6">
                      <a:moveTo>
                        <a:pt x="0" y="6"/>
                      </a:moveTo>
                      <a:lnTo>
                        <a:pt x="0" y="6"/>
                      </a:ln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524" name="Freeform 851"/>
                <p:cNvSpPr>
                  <a:spLocks/>
                </p:cNvSpPr>
                <p:nvPr/>
              </p:nvSpPr>
              <p:spPr bwMode="auto">
                <a:xfrm>
                  <a:off x="6173" y="1591"/>
                  <a:ext cx="1" cy="6"/>
                </a:xfrm>
                <a:custGeom>
                  <a:avLst/>
                  <a:gdLst>
                    <a:gd name="T0" fmla="*/ 0 w 1"/>
                    <a:gd name="T1" fmla="*/ 6 h 6"/>
                    <a:gd name="T2" fmla="*/ 0 w 1"/>
                    <a:gd name="T3" fmla="*/ 6 h 6"/>
                    <a:gd name="T4" fmla="*/ 0 w 1"/>
                    <a:gd name="T5" fmla="*/ 0 h 6"/>
                    <a:gd name="T6" fmla="*/ 0 60000 65536"/>
                    <a:gd name="T7" fmla="*/ 0 60000 65536"/>
                    <a:gd name="T8" fmla="*/ 0 60000 65536"/>
                    <a:gd name="T9" fmla="*/ 0 w 1"/>
                    <a:gd name="T10" fmla="*/ 0 h 6"/>
                    <a:gd name="T11" fmla="*/ 1 w 1"/>
                    <a:gd name="T12" fmla="*/ 6 h 6"/>
                  </a:gdLst>
                  <a:ahLst/>
                  <a:cxnLst>
                    <a:cxn ang="T6">
                      <a:pos x="T0" y="T1"/>
                    </a:cxn>
                    <a:cxn ang="T7">
                      <a:pos x="T2" y="T3"/>
                    </a:cxn>
                    <a:cxn ang="T8">
                      <a:pos x="T4" y="T5"/>
                    </a:cxn>
                  </a:cxnLst>
                  <a:rect l="T9" t="T10" r="T11" b="T12"/>
                  <a:pathLst>
                    <a:path w="1" h="6">
                      <a:moveTo>
                        <a:pt x="0" y="6"/>
                      </a:moveTo>
                      <a:lnTo>
                        <a:pt x="0" y="6"/>
                      </a:ln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525" name="Freeform 852"/>
                <p:cNvSpPr>
                  <a:spLocks/>
                </p:cNvSpPr>
                <p:nvPr/>
              </p:nvSpPr>
              <p:spPr bwMode="auto">
                <a:xfrm>
                  <a:off x="6173" y="1591"/>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526" name="Freeform 853"/>
                <p:cNvSpPr>
                  <a:spLocks/>
                </p:cNvSpPr>
                <p:nvPr/>
              </p:nvSpPr>
              <p:spPr bwMode="auto">
                <a:xfrm>
                  <a:off x="6173" y="1585"/>
                  <a:ext cx="1" cy="6"/>
                </a:xfrm>
                <a:custGeom>
                  <a:avLst/>
                  <a:gdLst>
                    <a:gd name="T0" fmla="*/ 0 w 1"/>
                    <a:gd name="T1" fmla="*/ 6 h 6"/>
                    <a:gd name="T2" fmla="*/ 0 w 1"/>
                    <a:gd name="T3" fmla="*/ 6 h 6"/>
                    <a:gd name="T4" fmla="*/ 0 w 1"/>
                    <a:gd name="T5" fmla="*/ 0 h 6"/>
                    <a:gd name="T6" fmla="*/ 0 60000 65536"/>
                    <a:gd name="T7" fmla="*/ 0 60000 65536"/>
                    <a:gd name="T8" fmla="*/ 0 60000 65536"/>
                    <a:gd name="T9" fmla="*/ 0 w 1"/>
                    <a:gd name="T10" fmla="*/ 0 h 6"/>
                    <a:gd name="T11" fmla="*/ 1 w 1"/>
                    <a:gd name="T12" fmla="*/ 6 h 6"/>
                  </a:gdLst>
                  <a:ahLst/>
                  <a:cxnLst>
                    <a:cxn ang="T6">
                      <a:pos x="T0" y="T1"/>
                    </a:cxn>
                    <a:cxn ang="T7">
                      <a:pos x="T2" y="T3"/>
                    </a:cxn>
                    <a:cxn ang="T8">
                      <a:pos x="T4" y="T5"/>
                    </a:cxn>
                  </a:cxnLst>
                  <a:rect l="T9" t="T10" r="T11" b="T12"/>
                  <a:pathLst>
                    <a:path w="1" h="6">
                      <a:moveTo>
                        <a:pt x="0" y="6"/>
                      </a:moveTo>
                      <a:lnTo>
                        <a:pt x="0" y="6"/>
                      </a:ln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527" name="Freeform 854"/>
                <p:cNvSpPr>
                  <a:spLocks/>
                </p:cNvSpPr>
                <p:nvPr/>
              </p:nvSpPr>
              <p:spPr bwMode="auto">
                <a:xfrm>
                  <a:off x="6173" y="1585"/>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528" name="Freeform 855"/>
                <p:cNvSpPr>
                  <a:spLocks/>
                </p:cNvSpPr>
                <p:nvPr/>
              </p:nvSpPr>
              <p:spPr bwMode="auto">
                <a:xfrm>
                  <a:off x="6173" y="1578"/>
                  <a:ext cx="1" cy="7"/>
                </a:xfrm>
                <a:custGeom>
                  <a:avLst/>
                  <a:gdLst>
                    <a:gd name="T0" fmla="*/ 0 w 1"/>
                    <a:gd name="T1" fmla="*/ 7 h 7"/>
                    <a:gd name="T2" fmla="*/ 0 w 1"/>
                    <a:gd name="T3" fmla="*/ 7 h 7"/>
                    <a:gd name="T4" fmla="*/ 0 w 1"/>
                    <a:gd name="T5" fmla="*/ 0 h 7"/>
                    <a:gd name="T6" fmla="*/ 0 60000 65536"/>
                    <a:gd name="T7" fmla="*/ 0 60000 65536"/>
                    <a:gd name="T8" fmla="*/ 0 60000 65536"/>
                    <a:gd name="T9" fmla="*/ 0 w 1"/>
                    <a:gd name="T10" fmla="*/ 0 h 7"/>
                    <a:gd name="T11" fmla="*/ 1 w 1"/>
                    <a:gd name="T12" fmla="*/ 7 h 7"/>
                  </a:gdLst>
                  <a:ahLst/>
                  <a:cxnLst>
                    <a:cxn ang="T6">
                      <a:pos x="T0" y="T1"/>
                    </a:cxn>
                    <a:cxn ang="T7">
                      <a:pos x="T2" y="T3"/>
                    </a:cxn>
                    <a:cxn ang="T8">
                      <a:pos x="T4" y="T5"/>
                    </a:cxn>
                  </a:cxnLst>
                  <a:rect l="T9" t="T10" r="T11" b="T12"/>
                  <a:pathLst>
                    <a:path w="1" h="7">
                      <a:moveTo>
                        <a:pt x="0" y="7"/>
                      </a:moveTo>
                      <a:lnTo>
                        <a:pt x="0" y="7"/>
                      </a:ln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529" name="Freeform 856"/>
                <p:cNvSpPr>
                  <a:spLocks/>
                </p:cNvSpPr>
                <p:nvPr/>
              </p:nvSpPr>
              <p:spPr bwMode="auto">
                <a:xfrm>
                  <a:off x="6173" y="1572"/>
                  <a:ext cx="1" cy="6"/>
                </a:xfrm>
                <a:custGeom>
                  <a:avLst/>
                  <a:gdLst>
                    <a:gd name="T0" fmla="*/ 0 w 1"/>
                    <a:gd name="T1" fmla="*/ 6 h 6"/>
                    <a:gd name="T2" fmla="*/ 0 w 1"/>
                    <a:gd name="T3" fmla="*/ 6 h 6"/>
                    <a:gd name="T4" fmla="*/ 0 w 1"/>
                    <a:gd name="T5" fmla="*/ 0 h 6"/>
                    <a:gd name="T6" fmla="*/ 0 60000 65536"/>
                    <a:gd name="T7" fmla="*/ 0 60000 65536"/>
                    <a:gd name="T8" fmla="*/ 0 60000 65536"/>
                    <a:gd name="T9" fmla="*/ 0 w 1"/>
                    <a:gd name="T10" fmla="*/ 0 h 6"/>
                    <a:gd name="T11" fmla="*/ 1 w 1"/>
                    <a:gd name="T12" fmla="*/ 6 h 6"/>
                  </a:gdLst>
                  <a:ahLst/>
                  <a:cxnLst>
                    <a:cxn ang="T6">
                      <a:pos x="T0" y="T1"/>
                    </a:cxn>
                    <a:cxn ang="T7">
                      <a:pos x="T2" y="T3"/>
                    </a:cxn>
                    <a:cxn ang="T8">
                      <a:pos x="T4" y="T5"/>
                    </a:cxn>
                  </a:cxnLst>
                  <a:rect l="T9" t="T10" r="T11" b="T12"/>
                  <a:pathLst>
                    <a:path w="1" h="6">
                      <a:moveTo>
                        <a:pt x="0" y="6"/>
                      </a:moveTo>
                      <a:lnTo>
                        <a:pt x="0" y="6"/>
                      </a:ln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530" name="Freeform 857"/>
                <p:cNvSpPr>
                  <a:spLocks/>
                </p:cNvSpPr>
                <p:nvPr/>
              </p:nvSpPr>
              <p:spPr bwMode="auto">
                <a:xfrm>
                  <a:off x="6173" y="1572"/>
                  <a:ext cx="262" cy="1"/>
                </a:xfrm>
                <a:custGeom>
                  <a:avLst/>
                  <a:gdLst>
                    <a:gd name="T0" fmla="*/ 0 w 262"/>
                    <a:gd name="T1" fmla="*/ 0 h 1"/>
                    <a:gd name="T2" fmla="*/ 262 w 262"/>
                    <a:gd name="T3" fmla="*/ 0 h 1"/>
                    <a:gd name="T4" fmla="*/ 262 w 262"/>
                    <a:gd name="T5" fmla="*/ 0 h 1"/>
                    <a:gd name="T6" fmla="*/ 0 60000 65536"/>
                    <a:gd name="T7" fmla="*/ 0 60000 65536"/>
                    <a:gd name="T8" fmla="*/ 0 60000 65536"/>
                    <a:gd name="T9" fmla="*/ 0 w 262"/>
                    <a:gd name="T10" fmla="*/ 0 h 1"/>
                    <a:gd name="T11" fmla="*/ 262 w 262"/>
                    <a:gd name="T12" fmla="*/ 1 h 1"/>
                  </a:gdLst>
                  <a:ahLst/>
                  <a:cxnLst>
                    <a:cxn ang="T6">
                      <a:pos x="T0" y="T1"/>
                    </a:cxn>
                    <a:cxn ang="T7">
                      <a:pos x="T2" y="T3"/>
                    </a:cxn>
                    <a:cxn ang="T8">
                      <a:pos x="T4" y="T5"/>
                    </a:cxn>
                  </a:cxnLst>
                  <a:rect l="T9" t="T10" r="T11" b="T12"/>
                  <a:pathLst>
                    <a:path w="262" h="1">
                      <a:moveTo>
                        <a:pt x="0" y="0"/>
                      </a:moveTo>
                      <a:lnTo>
                        <a:pt x="262"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531" name="Freeform 858"/>
                <p:cNvSpPr>
                  <a:spLocks/>
                </p:cNvSpPr>
                <p:nvPr/>
              </p:nvSpPr>
              <p:spPr bwMode="auto">
                <a:xfrm>
                  <a:off x="6435" y="1566"/>
                  <a:ext cx="1" cy="6"/>
                </a:xfrm>
                <a:custGeom>
                  <a:avLst/>
                  <a:gdLst>
                    <a:gd name="T0" fmla="*/ 0 w 1"/>
                    <a:gd name="T1" fmla="*/ 6 h 6"/>
                    <a:gd name="T2" fmla="*/ 0 w 1"/>
                    <a:gd name="T3" fmla="*/ 6 h 6"/>
                    <a:gd name="T4" fmla="*/ 0 w 1"/>
                    <a:gd name="T5" fmla="*/ 0 h 6"/>
                    <a:gd name="T6" fmla="*/ 0 60000 65536"/>
                    <a:gd name="T7" fmla="*/ 0 60000 65536"/>
                    <a:gd name="T8" fmla="*/ 0 60000 65536"/>
                    <a:gd name="T9" fmla="*/ 0 w 1"/>
                    <a:gd name="T10" fmla="*/ 0 h 6"/>
                    <a:gd name="T11" fmla="*/ 1 w 1"/>
                    <a:gd name="T12" fmla="*/ 6 h 6"/>
                  </a:gdLst>
                  <a:ahLst/>
                  <a:cxnLst>
                    <a:cxn ang="T6">
                      <a:pos x="T0" y="T1"/>
                    </a:cxn>
                    <a:cxn ang="T7">
                      <a:pos x="T2" y="T3"/>
                    </a:cxn>
                    <a:cxn ang="T8">
                      <a:pos x="T4" y="T5"/>
                    </a:cxn>
                  </a:cxnLst>
                  <a:rect l="T9" t="T10" r="T11" b="T12"/>
                  <a:pathLst>
                    <a:path w="1" h="6">
                      <a:moveTo>
                        <a:pt x="0" y="6"/>
                      </a:moveTo>
                      <a:lnTo>
                        <a:pt x="0" y="6"/>
                      </a:ln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532" name="Freeform 859"/>
                <p:cNvSpPr>
                  <a:spLocks/>
                </p:cNvSpPr>
                <p:nvPr/>
              </p:nvSpPr>
              <p:spPr bwMode="auto">
                <a:xfrm>
                  <a:off x="6435" y="1566"/>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533" name="Freeform 860"/>
                <p:cNvSpPr>
                  <a:spLocks/>
                </p:cNvSpPr>
                <p:nvPr/>
              </p:nvSpPr>
              <p:spPr bwMode="auto">
                <a:xfrm>
                  <a:off x="6435" y="1560"/>
                  <a:ext cx="1" cy="6"/>
                </a:xfrm>
                <a:custGeom>
                  <a:avLst/>
                  <a:gdLst>
                    <a:gd name="T0" fmla="*/ 0 w 1"/>
                    <a:gd name="T1" fmla="*/ 6 h 6"/>
                    <a:gd name="T2" fmla="*/ 0 w 1"/>
                    <a:gd name="T3" fmla="*/ 6 h 6"/>
                    <a:gd name="T4" fmla="*/ 0 w 1"/>
                    <a:gd name="T5" fmla="*/ 0 h 6"/>
                    <a:gd name="T6" fmla="*/ 0 60000 65536"/>
                    <a:gd name="T7" fmla="*/ 0 60000 65536"/>
                    <a:gd name="T8" fmla="*/ 0 60000 65536"/>
                    <a:gd name="T9" fmla="*/ 0 w 1"/>
                    <a:gd name="T10" fmla="*/ 0 h 6"/>
                    <a:gd name="T11" fmla="*/ 1 w 1"/>
                    <a:gd name="T12" fmla="*/ 6 h 6"/>
                  </a:gdLst>
                  <a:ahLst/>
                  <a:cxnLst>
                    <a:cxn ang="T6">
                      <a:pos x="T0" y="T1"/>
                    </a:cxn>
                    <a:cxn ang="T7">
                      <a:pos x="T2" y="T3"/>
                    </a:cxn>
                    <a:cxn ang="T8">
                      <a:pos x="T4" y="T5"/>
                    </a:cxn>
                  </a:cxnLst>
                  <a:rect l="T9" t="T10" r="T11" b="T12"/>
                  <a:pathLst>
                    <a:path w="1" h="6">
                      <a:moveTo>
                        <a:pt x="0" y="6"/>
                      </a:moveTo>
                      <a:lnTo>
                        <a:pt x="0" y="6"/>
                      </a:ln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534" name="Freeform 861"/>
                <p:cNvSpPr>
                  <a:spLocks/>
                </p:cNvSpPr>
                <p:nvPr/>
              </p:nvSpPr>
              <p:spPr bwMode="auto">
                <a:xfrm>
                  <a:off x="6435" y="1553"/>
                  <a:ext cx="1" cy="7"/>
                </a:xfrm>
                <a:custGeom>
                  <a:avLst/>
                  <a:gdLst>
                    <a:gd name="T0" fmla="*/ 0 w 1"/>
                    <a:gd name="T1" fmla="*/ 7 h 7"/>
                    <a:gd name="T2" fmla="*/ 0 w 1"/>
                    <a:gd name="T3" fmla="*/ 7 h 7"/>
                    <a:gd name="T4" fmla="*/ 0 w 1"/>
                    <a:gd name="T5" fmla="*/ 0 h 7"/>
                    <a:gd name="T6" fmla="*/ 0 60000 65536"/>
                    <a:gd name="T7" fmla="*/ 0 60000 65536"/>
                    <a:gd name="T8" fmla="*/ 0 60000 65536"/>
                    <a:gd name="T9" fmla="*/ 0 w 1"/>
                    <a:gd name="T10" fmla="*/ 0 h 7"/>
                    <a:gd name="T11" fmla="*/ 1 w 1"/>
                    <a:gd name="T12" fmla="*/ 7 h 7"/>
                  </a:gdLst>
                  <a:ahLst/>
                  <a:cxnLst>
                    <a:cxn ang="T6">
                      <a:pos x="T0" y="T1"/>
                    </a:cxn>
                    <a:cxn ang="T7">
                      <a:pos x="T2" y="T3"/>
                    </a:cxn>
                    <a:cxn ang="T8">
                      <a:pos x="T4" y="T5"/>
                    </a:cxn>
                  </a:cxnLst>
                  <a:rect l="T9" t="T10" r="T11" b="T12"/>
                  <a:pathLst>
                    <a:path w="1" h="7">
                      <a:moveTo>
                        <a:pt x="0" y="7"/>
                      </a:moveTo>
                      <a:lnTo>
                        <a:pt x="0" y="7"/>
                      </a:ln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535" name="Freeform 862"/>
                <p:cNvSpPr>
                  <a:spLocks/>
                </p:cNvSpPr>
                <p:nvPr/>
              </p:nvSpPr>
              <p:spPr bwMode="auto">
                <a:xfrm>
                  <a:off x="6435" y="1553"/>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536" name="Freeform 863"/>
                <p:cNvSpPr>
                  <a:spLocks/>
                </p:cNvSpPr>
                <p:nvPr/>
              </p:nvSpPr>
              <p:spPr bwMode="auto">
                <a:xfrm>
                  <a:off x="6435" y="1547"/>
                  <a:ext cx="1" cy="6"/>
                </a:xfrm>
                <a:custGeom>
                  <a:avLst/>
                  <a:gdLst>
                    <a:gd name="T0" fmla="*/ 0 w 1"/>
                    <a:gd name="T1" fmla="*/ 6 h 6"/>
                    <a:gd name="T2" fmla="*/ 0 w 1"/>
                    <a:gd name="T3" fmla="*/ 6 h 6"/>
                    <a:gd name="T4" fmla="*/ 0 w 1"/>
                    <a:gd name="T5" fmla="*/ 0 h 6"/>
                    <a:gd name="T6" fmla="*/ 0 60000 65536"/>
                    <a:gd name="T7" fmla="*/ 0 60000 65536"/>
                    <a:gd name="T8" fmla="*/ 0 60000 65536"/>
                    <a:gd name="T9" fmla="*/ 0 w 1"/>
                    <a:gd name="T10" fmla="*/ 0 h 6"/>
                    <a:gd name="T11" fmla="*/ 1 w 1"/>
                    <a:gd name="T12" fmla="*/ 6 h 6"/>
                  </a:gdLst>
                  <a:ahLst/>
                  <a:cxnLst>
                    <a:cxn ang="T6">
                      <a:pos x="T0" y="T1"/>
                    </a:cxn>
                    <a:cxn ang="T7">
                      <a:pos x="T2" y="T3"/>
                    </a:cxn>
                    <a:cxn ang="T8">
                      <a:pos x="T4" y="T5"/>
                    </a:cxn>
                  </a:cxnLst>
                  <a:rect l="T9" t="T10" r="T11" b="T12"/>
                  <a:pathLst>
                    <a:path w="1" h="6">
                      <a:moveTo>
                        <a:pt x="0" y="6"/>
                      </a:moveTo>
                      <a:lnTo>
                        <a:pt x="0" y="6"/>
                      </a:ln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537" name="Freeform 864"/>
                <p:cNvSpPr>
                  <a:spLocks/>
                </p:cNvSpPr>
                <p:nvPr/>
              </p:nvSpPr>
              <p:spPr bwMode="auto">
                <a:xfrm>
                  <a:off x="6435" y="1541"/>
                  <a:ext cx="6" cy="6"/>
                </a:xfrm>
                <a:custGeom>
                  <a:avLst/>
                  <a:gdLst>
                    <a:gd name="T0" fmla="*/ 0 w 6"/>
                    <a:gd name="T1" fmla="*/ 6 h 6"/>
                    <a:gd name="T2" fmla="*/ 6 w 6"/>
                    <a:gd name="T3" fmla="*/ 6 h 6"/>
                    <a:gd name="T4" fmla="*/ 6 w 6"/>
                    <a:gd name="T5" fmla="*/ 0 h 6"/>
                    <a:gd name="T6" fmla="*/ 0 60000 65536"/>
                    <a:gd name="T7" fmla="*/ 0 60000 65536"/>
                    <a:gd name="T8" fmla="*/ 0 60000 65536"/>
                    <a:gd name="T9" fmla="*/ 0 w 6"/>
                    <a:gd name="T10" fmla="*/ 0 h 6"/>
                    <a:gd name="T11" fmla="*/ 6 w 6"/>
                    <a:gd name="T12" fmla="*/ 6 h 6"/>
                  </a:gdLst>
                  <a:ahLst/>
                  <a:cxnLst>
                    <a:cxn ang="T6">
                      <a:pos x="T0" y="T1"/>
                    </a:cxn>
                    <a:cxn ang="T7">
                      <a:pos x="T2" y="T3"/>
                    </a:cxn>
                    <a:cxn ang="T8">
                      <a:pos x="T4" y="T5"/>
                    </a:cxn>
                  </a:cxnLst>
                  <a:rect l="T9" t="T10" r="T11" b="T12"/>
                  <a:pathLst>
                    <a:path w="6" h="6">
                      <a:moveTo>
                        <a:pt x="0" y="6"/>
                      </a:moveTo>
                      <a:lnTo>
                        <a:pt x="6" y="6"/>
                      </a:lnTo>
                      <a:lnTo>
                        <a:pt x="6"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538" name="Freeform 865"/>
                <p:cNvSpPr>
                  <a:spLocks/>
                </p:cNvSpPr>
                <p:nvPr/>
              </p:nvSpPr>
              <p:spPr bwMode="auto">
                <a:xfrm>
                  <a:off x="6441" y="1541"/>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539" name="Freeform 866"/>
                <p:cNvSpPr>
                  <a:spLocks/>
                </p:cNvSpPr>
                <p:nvPr/>
              </p:nvSpPr>
              <p:spPr bwMode="auto">
                <a:xfrm>
                  <a:off x="6441" y="1535"/>
                  <a:ext cx="1" cy="6"/>
                </a:xfrm>
                <a:custGeom>
                  <a:avLst/>
                  <a:gdLst>
                    <a:gd name="T0" fmla="*/ 0 w 1"/>
                    <a:gd name="T1" fmla="*/ 6 h 6"/>
                    <a:gd name="T2" fmla="*/ 0 w 1"/>
                    <a:gd name="T3" fmla="*/ 6 h 6"/>
                    <a:gd name="T4" fmla="*/ 0 w 1"/>
                    <a:gd name="T5" fmla="*/ 0 h 6"/>
                    <a:gd name="T6" fmla="*/ 0 60000 65536"/>
                    <a:gd name="T7" fmla="*/ 0 60000 65536"/>
                    <a:gd name="T8" fmla="*/ 0 60000 65536"/>
                    <a:gd name="T9" fmla="*/ 0 w 1"/>
                    <a:gd name="T10" fmla="*/ 0 h 6"/>
                    <a:gd name="T11" fmla="*/ 1 w 1"/>
                    <a:gd name="T12" fmla="*/ 6 h 6"/>
                  </a:gdLst>
                  <a:ahLst/>
                  <a:cxnLst>
                    <a:cxn ang="T6">
                      <a:pos x="T0" y="T1"/>
                    </a:cxn>
                    <a:cxn ang="T7">
                      <a:pos x="T2" y="T3"/>
                    </a:cxn>
                    <a:cxn ang="T8">
                      <a:pos x="T4" y="T5"/>
                    </a:cxn>
                  </a:cxnLst>
                  <a:rect l="T9" t="T10" r="T11" b="T12"/>
                  <a:pathLst>
                    <a:path w="1" h="6">
                      <a:moveTo>
                        <a:pt x="0" y="6"/>
                      </a:moveTo>
                      <a:lnTo>
                        <a:pt x="0" y="6"/>
                      </a:ln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540" name="Freeform 867"/>
                <p:cNvSpPr>
                  <a:spLocks/>
                </p:cNvSpPr>
                <p:nvPr/>
              </p:nvSpPr>
              <p:spPr bwMode="auto">
                <a:xfrm>
                  <a:off x="6441" y="1535"/>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541" name="Freeform 868"/>
                <p:cNvSpPr>
                  <a:spLocks/>
                </p:cNvSpPr>
                <p:nvPr/>
              </p:nvSpPr>
              <p:spPr bwMode="auto">
                <a:xfrm>
                  <a:off x="6441" y="1528"/>
                  <a:ext cx="1" cy="7"/>
                </a:xfrm>
                <a:custGeom>
                  <a:avLst/>
                  <a:gdLst>
                    <a:gd name="T0" fmla="*/ 0 w 1"/>
                    <a:gd name="T1" fmla="*/ 7 h 7"/>
                    <a:gd name="T2" fmla="*/ 0 w 1"/>
                    <a:gd name="T3" fmla="*/ 7 h 7"/>
                    <a:gd name="T4" fmla="*/ 0 w 1"/>
                    <a:gd name="T5" fmla="*/ 0 h 7"/>
                    <a:gd name="T6" fmla="*/ 0 60000 65536"/>
                    <a:gd name="T7" fmla="*/ 0 60000 65536"/>
                    <a:gd name="T8" fmla="*/ 0 60000 65536"/>
                    <a:gd name="T9" fmla="*/ 0 w 1"/>
                    <a:gd name="T10" fmla="*/ 0 h 7"/>
                    <a:gd name="T11" fmla="*/ 1 w 1"/>
                    <a:gd name="T12" fmla="*/ 7 h 7"/>
                  </a:gdLst>
                  <a:ahLst/>
                  <a:cxnLst>
                    <a:cxn ang="T6">
                      <a:pos x="T0" y="T1"/>
                    </a:cxn>
                    <a:cxn ang="T7">
                      <a:pos x="T2" y="T3"/>
                    </a:cxn>
                    <a:cxn ang="T8">
                      <a:pos x="T4" y="T5"/>
                    </a:cxn>
                  </a:cxnLst>
                  <a:rect l="T9" t="T10" r="T11" b="T12"/>
                  <a:pathLst>
                    <a:path w="1" h="7">
                      <a:moveTo>
                        <a:pt x="0" y="7"/>
                      </a:moveTo>
                      <a:lnTo>
                        <a:pt x="0" y="7"/>
                      </a:ln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542" name="Freeform 869"/>
                <p:cNvSpPr>
                  <a:spLocks/>
                </p:cNvSpPr>
                <p:nvPr/>
              </p:nvSpPr>
              <p:spPr bwMode="auto">
                <a:xfrm>
                  <a:off x="6441" y="1522"/>
                  <a:ext cx="1" cy="6"/>
                </a:xfrm>
                <a:custGeom>
                  <a:avLst/>
                  <a:gdLst>
                    <a:gd name="T0" fmla="*/ 0 w 1"/>
                    <a:gd name="T1" fmla="*/ 6 h 6"/>
                    <a:gd name="T2" fmla="*/ 0 w 1"/>
                    <a:gd name="T3" fmla="*/ 6 h 6"/>
                    <a:gd name="T4" fmla="*/ 0 w 1"/>
                    <a:gd name="T5" fmla="*/ 0 h 6"/>
                    <a:gd name="T6" fmla="*/ 0 60000 65536"/>
                    <a:gd name="T7" fmla="*/ 0 60000 65536"/>
                    <a:gd name="T8" fmla="*/ 0 60000 65536"/>
                    <a:gd name="T9" fmla="*/ 0 w 1"/>
                    <a:gd name="T10" fmla="*/ 0 h 6"/>
                    <a:gd name="T11" fmla="*/ 1 w 1"/>
                    <a:gd name="T12" fmla="*/ 6 h 6"/>
                  </a:gdLst>
                  <a:ahLst/>
                  <a:cxnLst>
                    <a:cxn ang="T6">
                      <a:pos x="T0" y="T1"/>
                    </a:cxn>
                    <a:cxn ang="T7">
                      <a:pos x="T2" y="T3"/>
                    </a:cxn>
                    <a:cxn ang="T8">
                      <a:pos x="T4" y="T5"/>
                    </a:cxn>
                  </a:cxnLst>
                  <a:rect l="T9" t="T10" r="T11" b="T12"/>
                  <a:pathLst>
                    <a:path w="1" h="6">
                      <a:moveTo>
                        <a:pt x="0" y="6"/>
                      </a:moveTo>
                      <a:lnTo>
                        <a:pt x="0" y="6"/>
                      </a:ln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543" name="Freeform 870"/>
                <p:cNvSpPr>
                  <a:spLocks/>
                </p:cNvSpPr>
                <p:nvPr/>
              </p:nvSpPr>
              <p:spPr bwMode="auto">
                <a:xfrm>
                  <a:off x="6441" y="1522"/>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544" name="Freeform 871"/>
                <p:cNvSpPr>
                  <a:spLocks/>
                </p:cNvSpPr>
                <p:nvPr/>
              </p:nvSpPr>
              <p:spPr bwMode="auto">
                <a:xfrm>
                  <a:off x="6441" y="1516"/>
                  <a:ext cx="131" cy="6"/>
                </a:xfrm>
                <a:custGeom>
                  <a:avLst/>
                  <a:gdLst>
                    <a:gd name="T0" fmla="*/ 0 w 131"/>
                    <a:gd name="T1" fmla="*/ 6 h 6"/>
                    <a:gd name="T2" fmla="*/ 131 w 131"/>
                    <a:gd name="T3" fmla="*/ 6 h 6"/>
                    <a:gd name="T4" fmla="*/ 131 w 131"/>
                    <a:gd name="T5" fmla="*/ 0 h 6"/>
                    <a:gd name="T6" fmla="*/ 0 60000 65536"/>
                    <a:gd name="T7" fmla="*/ 0 60000 65536"/>
                    <a:gd name="T8" fmla="*/ 0 60000 65536"/>
                    <a:gd name="T9" fmla="*/ 0 w 131"/>
                    <a:gd name="T10" fmla="*/ 0 h 6"/>
                    <a:gd name="T11" fmla="*/ 131 w 131"/>
                    <a:gd name="T12" fmla="*/ 6 h 6"/>
                  </a:gdLst>
                  <a:ahLst/>
                  <a:cxnLst>
                    <a:cxn ang="T6">
                      <a:pos x="T0" y="T1"/>
                    </a:cxn>
                    <a:cxn ang="T7">
                      <a:pos x="T2" y="T3"/>
                    </a:cxn>
                    <a:cxn ang="T8">
                      <a:pos x="T4" y="T5"/>
                    </a:cxn>
                  </a:cxnLst>
                  <a:rect l="T9" t="T10" r="T11" b="T12"/>
                  <a:pathLst>
                    <a:path w="131" h="6">
                      <a:moveTo>
                        <a:pt x="0" y="6"/>
                      </a:moveTo>
                      <a:lnTo>
                        <a:pt x="131" y="6"/>
                      </a:lnTo>
                      <a:lnTo>
                        <a:pt x="131"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545" name="Freeform 872"/>
                <p:cNvSpPr>
                  <a:spLocks/>
                </p:cNvSpPr>
                <p:nvPr/>
              </p:nvSpPr>
              <p:spPr bwMode="auto">
                <a:xfrm>
                  <a:off x="6572" y="1516"/>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546" name="Freeform 873"/>
                <p:cNvSpPr>
                  <a:spLocks/>
                </p:cNvSpPr>
                <p:nvPr/>
              </p:nvSpPr>
              <p:spPr bwMode="auto">
                <a:xfrm>
                  <a:off x="6572" y="1510"/>
                  <a:ext cx="1" cy="6"/>
                </a:xfrm>
                <a:custGeom>
                  <a:avLst/>
                  <a:gdLst>
                    <a:gd name="T0" fmla="*/ 0 w 1"/>
                    <a:gd name="T1" fmla="*/ 6 h 6"/>
                    <a:gd name="T2" fmla="*/ 0 w 1"/>
                    <a:gd name="T3" fmla="*/ 6 h 6"/>
                    <a:gd name="T4" fmla="*/ 0 w 1"/>
                    <a:gd name="T5" fmla="*/ 0 h 6"/>
                    <a:gd name="T6" fmla="*/ 0 60000 65536"/>
                    <a:gd name="T7" fmla="*/ 0 60000 65536"/>
                    <a:gd name="T8" fmla="*/ 0 60000 65536"/>
                    <a:gd name="T9" fmla="*/ 0 w 1"/>
                    <a:gd name="T10" fmla="*/ 0 h 6"/>
                    <a:gd name="T11" fmla="*/ 1 w 1"/>
                    <a:gd name="T12" fmla="*/ 6 h 6"/>
                  </a:gdLst>
                  <a:ahLst/>
                  <a:cxnLst>
                    <a:cxn ang="T6">
                      <a:pos x="T0" y="T1"/>
                    </a:cxn>
                    <a:cxn ang="T7">
                      <a:pos x="T2" y="T3"/>
                    </a:cxn>
                    <a:cxn ang="T8">
                      <a:pos x="T4" y="T5"/>
                    </a:cxn>
                  </a:cxnLst>
                  <a:rect l="T9" t="T10" r="T11" b="T12"/>
                  <a:pathLst>
                    <a:path w="1" h="6">
                      <a:moveTo>
                        <a:pt x="0" y="6"/>
                      </a:moveTo>
                      <a:lnTo>
                        <a:pt x="0" y="6"/>
                      </a:ln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547" name="Freeform 874"/>
                <p:cNvSpPr>
                  <a:spLocks/>
                </p:cNvSpPr>
                <p:nvPr/>
              </p:nvSpPr>
              <p:spPr bwMode="auto">
                <a:xfrm>
                  <a:off x="6572" y="1503"/>
                  <a:ext cx="1" cy="7"/>
                </a:xfrm>
                <a:custGeom>
                  <a:avLst/>
                  <a:gdLst>
                    <a:gd name="T0" fmla="*/ 0 w 1"/>
                    <a:gd name="T1" fmla="*/ 7 h 7"/>
                    <a:gd name="T2" fmla="*/ 0 w 1"/>
                    <a:gd name="T3" fmla="*/ 7 h 7"/>
                    <a:gd name="T4" fmla="*/ 0 w 1"/>
                    <a:gd name="T5" fmla="*/ 0 h 7"/>
                    <a:gd name="T6" fmla="*/ 0 60000 65536"/>
                    <a:gd name="T7" fmla="*/ 0 60000 65536"/>
                    <a:gd name="T8" fmla="*/ 0 60000 65536"/>
                    <a:gd name="T9" fmla="*/ 0 w 1"/>
                    <a:gd name="T10" fmla="*/ 0 h 7"/>
                    <a:gd name="T11" fmla="*/ 1 w 1"/>
                    <a:gd name="T12" fmla="*/ 7 h 7"/>
                  </a:gdLst>
                  <a:ahLst/>
                  <a:cxnLst>
                    <a:cxn ang="T6">
                      <a:pos x="T0" y="T1"/>
                    </a:cxn>
                    <a:cxn ang="T7">
                      <a:pos x="T2" y="T3"/>
                    </a:cxn>
                    <a:cxn ang="T8">
                      <a:pos x="T4" y="T5"/>
                    </a:cxn>
                  </a:cxnLst>
                  <a:rect l="T9" t="T10" r="T11" b="T12"/>
                  <a:pathLst>
                    <a:path w="1" h="7">
                      <a:moveTo>
                        <a:pt x="0" y="7"/>
                      </a:moveTo>
                      <a:lnTo>
                        <a:pt x="0" y="7"/>
                      </a:ln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548" name="Freeform 875"/>
                <p:cNvSpPr>
                  <a:spLocks/>
                </p:cNvSpPr>
                <p:nvPr/>
              </p:nvSpPr>
              <p:spPr bwMode="auto">
                <a:xfrm>
                  <a:off x="6572" y="1503"/>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549" name="Freeform 876"/>
                <p:cNvSpPr>
                  <a:spLocks/>
                </p:cNvSpPr>
                <p:nvPr/>
              </p:nvSpPr>
              <p:spPr bwMode="auto">
                <a:xfrm>
                  <a:off x="6572" y="1497"/>
                  <a:ext cx="1" cy="6"/>
                </a:xfrm>
                <a:custGeom>
                  <a:avLst/>
                  <a:gdLst>
                    <a:gd name="T0" fmla="*/ 0 w 1"/>
                    <a:gd name="T1" fmla="*/ 6 h 6"/>
                    <a:gd name="T2" fmla="*/ 0 w 1"/>
                    <a:gd name="T3" fmla="*/ 6 h 6"/>
                    <a:gd name="T4" fmla="*/ 0 w 1"/>
                    <a:gd name="T5" fmla="*/ 0 h 6"/>
                    <a:gd name="T6" fmla="*/ 0 60000 65536"/>
                    <a:gd name="T7" fmla="*/ 0 60000 65536"/>
                    <a:gd name="T8" fmla="*/ 0 60000 65536"/>
                    <a:gd name="T9" fmla="*/ 0 w 1"/>
                    <a:gd name="T10" fmla="*/ 0 h 6"/>
                    <a:gd name="T11" fmla="*/ 1 w 1"/>
                    <a:gd name="T12" fmla="*/ 6 h 6"/>
                  </a:gdLst>
                  <a:ahLst/>
                  <a:cxnLst>
                    <a:cxn ang="T6">
                      <a:pos x="T0" y="T1"/>
                    </a:cxn>
                    <a:cxn ang="T7">
                      <a:pos x="T2" y="T3"/>
                    </a:cxn>
                    <a:cxn ang="T8">
                      <a:pos x="T4" y="T5"/>
                    </a:cxn>
                  </a:cxnLst>
                  <a:rect l="T9" t="T10" r="T11" b="T12"/>
                  <a:pathLst>
                    <a:path w="1" h="6">
                      <a:moveTo>
                        <a:pt x="0" y="6"/>
                      </a:moveTo>
                      <a:lnTo>
                        <a:pt x="0" y="6"/>
                      </a:ln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550" name="Freeform 877"/>
                <p:cNvSpPr>
                  <a:spLocks/>
                </p:cNvSpPr>
                <p:nvPr/>
              </p:nvSpPr>
              <p:spPr bwMode="auto">
                <a:xfrm>
                  <a:off x="6572" y="1497"/>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551" name="Freeform 878"/>
                <p:cNvSpPr>
                  <a:spLocks/>
                </p:cNvSpPr>
                <p:nvPr/>
              </p:nvSpPr>
              <p:spPr bwMode="auto">
                <a:xfrm>
                  <a:off x="6572" y="1491"/>
                  <a:ext cx="1" cy="6"/>
                </a:xfrm>
                <a:custGeom>
                  <a:avLst/>
                  <a:gdLst>
                    <a:gd name="T0" fmla="*/ 0 w 1"/>
                    <a:gd name="T1" fmla="*/ 6 h 6"/>
                    <a:gd name="T2" fmla="*/ 0 w 1"/>
                    <a:gd name="T3" fmla="*/ 6 h 6"/>
                    <a:gd name="T4" fmla="*/ 0 w 1"/>
                    <a:gd name="T5" fmla="*/ 0 h 6"/>
                    <a:gd name="T6" fmla="*/ 0 60000 65536"/>
                    <a:gd name="T7" fmla="*/ 0 60000 65536"/>
                    <a:gd name="T8" fmla="*/ 0 60000 65536"/>
                    <a:gd name="T9" fmla="*/ 0 w 1"/>
                    <a:gd name="T10" fmla="*/ 0 h 6"/>
                    <a:gd name="T11" fmla="*/ 1 w 1"/>
                    <a:gd name="T12" fmla="*/ 6 h 6"/>
                  </a:gdLst>
                  <a:ahLst/>
                  <a:cxnLst>
                    <a:cxn ang="T6">
                      <a:pos x="T0" y="T1"/>
                    </a:cxn>
                    <a:cxn ang="T7">
                      <a:pos x="T2" y="T3"/>
                    </a:cxn>
                    <a:cxn ang="T8">
                      <a:pos x="T4" y="T5"/>
                    </a:cxn>
                  </a:cxnLst>
                  <a:rect l="T9" t="T10" r="T11" b="T12"/>
                  <a:pathLst>
                    <a:path w="1" h="6">
                      <a:moveTo>
                        <a:pt x="0" y="6"/>
                      </a:moveTo>
                      <a:lnTo>
                        <a:pt x="0" y="6"/>
                      </a:ln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552" name="Freeform 879"/>
                <p:cNvSpPr>
                  <a:spLocks/>
                </p:cNvSpPr>
                <p:nvPr/>
              </p:nvSpPr>
              <p:spPr bwMode="auto">
                <a:xfrm>
                  <a:off x="6572" y="1485"/>
                  <a:ext cx="1" cy="6"/>
                </a:xfrm>
                <a:custGeom>
                  <a:avLst/>
                  <a:gdLst>
                    <a:gd name="T0" fmla="*/ 0 w 1"/>
                    <a:gd name="T1" fmla="*/ 6 h 6"/>
                    <a:gd name="T2" fmla="*/ 0 w 1"/>
                    <a:gd name="T3" fmla="*/ 6 h 6"/>
                    <a:gd name="T4" fmla="*/ 0 w 1"/>
                    <a:gd name="T5" fmla="*/ 0 h 6"/>
                    <a:gd name="T6" fmla="*/ 0 60000 65536"/>
                    <a:gd name="T7" fmla="*/ 0 60000 65536"/>
                    <a:gd name="T8" fmla="*/ 0 60000 65536"/>
                    <a:gd name="T9" fmla="*/ 0 w 1"/>
                    <a:gd name="T10" fmla="*/ 0 h 6"/>
                    <a:gd name="T11" fmla="*/ 1 w 1"/>
                    <a:gd name="T12" fmla="*/ 6 h 6"/>
                  </a:gdLst>
                  <a:ahLst/>
                  <a:cxnLst>
                    <a:cxn ang="T6">
                      <a:pos x="T0" y="T1"/>
                    </a:cxn>
                    <a:cxn ang="T7">
                      <a:pos x="T2" y="T3"/>
                    </a:cxn>
                    <a:cxn ang="T8">
                      <a:pos x="T4" y="T5"/>
                    </a:cxn>
                  </a:cxnLst>
                  <a:rect l="T9" t="T10" r="T11" b="T12"/>
                  <a:pathLst>
                    <a:path w="1" h="6">
                      <a:moveTo>
                        <a:pt x="0" y="6"/>
                      </a:moveTo>
                      <a:lnTo>
                        <a:pt x="0" y="6"/>
                      </a:ln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553" name="Freeform 880"/>
                <p:cNvSpPr>
                  <a:spLocks/>
                </p:cNvSpPr>
                <p:nvPr/>
              </p:nvSpPr>
              <p:spPr bwMode="auto">
                <a:xfrm>
                  <a:off x="6572" y="1485"/>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554" name="Freeform 881"/>
                <p:cNvSpPr>
                  <a:spLocks/>
                </p:cNvSpPr>
                <p:nvPr/>
              </p:nvSpPr>
              <p:spPr bwMode="auto">
                <a:xfrm>
                  <a:off x="6572" y="1479"/>
                  <a:ext cx="1" cy="6"/>
                </a:xfrm>
                <a:custGeom>
                  <a:avLst/>
                  <a:gdLst>
                    <a:gd name="T0" fmla="*/ 0 w 1"/>
                    <a:gd name="T1" fmla="*/ 6 h 6"/>
                    <a:gd name="T2" fmla="*/ 0 w 1"/>
                    <a:gd name="T3" fmla="*/ 6 h 6"/>
                    <a:gd name="T4" fmla="*/ 0 w 1"/>
                    <a:gd name="T5" fmla="*/ 0 h 6"/>
                    <a:gd name="T6" fmla="*/ 0 60000 65536"/>
                    <a:gd name="T7" fmla="*/ 0 60000 65536"/>
                    <a:gd name="T8" fmla="*/ 0 60000 65536"/>
                    <a:gd name="T9" fmla="*/ 0 w 1"/>
                    <a:gd name="T10" fmla="*/ 0 h 6"/>
                    <a:gd name="T11" fmla="*/ 1 w 1"/>
                    <a:gd name="T12" fmla="*/ 6 h 6"/>
                  </a:gdLst>
                  <a:ahLst/>
                  <a:cxnLst>
                    <a:cxn ang="T6">
                      <a:pos x="T0" y="T1"/>
                    </a:cxn>
                    <a:cxn ang="T7">
                      <a:pos x="T2" y="T3"/>
                    </a:cxn>
                    <a:cxn ang="T8">
                      <a:pos x="T4" y="T5"/>
                    </a:cxn>
                  </a:cxnLst>
                  <a:rect l="T9" t="T10" r="T11" b="T12"/>
                  <a:pathLst>
                    <a:path w="1" h="6">
                      <a:moveTo>
                        <a:pt x="0" y="6"/>
                      </a:moveTo>
                      <a:lnTo>
                        <a:pt x="0" y="6"/>
                      </a:ln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555" name="Freeform 882"/>
                <p:cNvSpPr>
                  <a:spLocks/>
                </p:cNvSpPr>
                <p:nvPr/>
              </p:nvSpPr>
              <p:spPr bwMode="auto">
                <a:xfrm>
                  <a:off x="6572" y="1479"/>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556" name="Freeform 883"/>
                <p:cNvSpPr>
                  <a:spLocks/>
                </p:cNvSpPr>
                <p:nvPr/>
              </p:nvSpPr>
              <p:spPr bwMode="auto">
                <a:xfrm>
                  <a:off x="6572" y="1472"/>
                  <a:ext cx="1" cy="7"/>
                </a:xfrm>
                <a:custGeom>
                  <a:avLst/>
                  <a:gdLst>
                    <a:gd name="T0" fmla="*/ 0 w 1"/>
                    <a:gd name="T1" fmla="*/ 7 h 7"/>
                    <a:gd name="T2" fmla="*/ 0 w 1"/>
                    <a:gd name="T3" fmla="*/ 7 h 7"/>
                    <a:gd name="T4" fmla="*/ 0 w 1"/>
                    <a:gd name="T5" fmla="*/ 0 h 7"/>
                    <a:gd name="T6" fmla="*/ 0 60000 65536"/>
                    <a:gd name="T7" fmla="*/ 0 60000 65536"/>
                    <a:gd name="T8" fmla="*/ 0 60000 65536"/>
                    <a:gd name="T9" fmla="*/ 0 w 1"/>
                    <a:gd name="T10" fmla="*/ 0 h 7"/>
                    <a:gd name="T11" fmla="*/ 1 w 1"/>
                    <a:gd name="T12" fmla="*/ 7 h 7"/>
                  </a:gdLst>
                  <a:ahLst/>
                  <a:cxnLst>
                    <a:cxn ang="T6">
                      <a:pos x="T0" y="T1"/>
                    </a:cxn>
                    <a:cxn ang="T7">
                      <a:pos x="T2" y="T3"/>
                    </a:cxn>
                    <a:cxn ang="T8">
                      <a:pos x="T4" y="T5"/>
                    </a:cxn>
                  </a:cxnLst>
                  <a:rect l="T9" t="T10" r="T11" b="T12"/>
                  <a:pathLst>
                    <a:path w="1" h="7">
                      <a:moveTo>
                        <a:pt x="0" y="7"/>
                      </a:moveTo>
                      <a:lnTo>
                        <a:pt x="0" y="7"/>
                      </a:ln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557" name="Freeform 884"/>
                <p:cNvSpPr>
                  <a:spLocks/>
                </p:cNvSpPr>
                <p:nvPr/>
              </p:nvSpPr>
              <p:spPr bwMode="auto">
                <a:xfrm>
                  <a:off x="6572" y="1466"/>
                  <a:ext cx="1" cy="6"/>
                </a:xfrm>
                <a:custGeom>
                  <a:avLst/>
                  <a:gdLst>
                    <a:gd name="T0" fmla="*/ 0 w 1"/>
                    <a:gd name="T1" fmla="*/ 6 h 6"/>
                    <a:gd name="T2" fmla="*/ 0 w 1"/>
                    <a:gd name="T3" fmla="*/ 6 h 6"/>
                    <a:gd name="T4" fmla="*/ 0 w 1"/>
                    <a:gd name="T5" fmla="*/ 0 h 6"/>
                    <a:gd name="T6" fmla="*/ 0 60000 65536"/>
                    <a:gd name="T7" fmla="*/ 0 60000 65536"/>
                    <a:gd name="T8" fmla="*/ 0 60000 65536"/>
                    <a:gd name="T9" fmla="*/ 0 w 1"/>
                    <a:gd name="T10" fmla="*/ 0 h 6"/>
                    <a:gd name="T11" fmla="*/ 1 w 1"/>
                    <a:gd name="T12" fmla="*/ 6 h 6"/>
                  </a:gdLst>
                  <a:ahLst/>
                  <a:cxnLst>
                    <a:cxn ang="T6">
                      <a:pos x="T0" y="T1"/>
                    </a:cxn>
                    <a:cxn ang="T7">
                      <a:pos x="T2" y="T3"/>
                    </a:cxn>
                    <a:cxn ang="T8">
                      <a:pos x="T4" y="T5"/>
                    </a:cxn>
                  </a:cxnLst>
                  <a:rect l="T9" t="T10" r="T11" b="T12"/>
                  <a:pathLst>
                    <a:path w="1" h="6">
                      <a:moveTo>
                        <a:pt x="0" y="6"/>
                      </a:moveTo>
                      <a:lnTo>
                        <a:pt x="0" y="6"/>
                      </a:ln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558" name="Freeform 885"/>
                <p:cNvSpPr>
                  <a:spLocks/>
                </p:cNvSpPr>
                <p:nvPr/>
              </p:nvSpPr>
              <p:spPr bwMode="auto">
                <a:xfrm>
                  <a:off x="6572" y="1466"/>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559" name="Freeform 886"/>
                <p:cNvSpPr>
                  <a:spLocks/>
                </p:cNvSpPr>
                <p:nvPr/>
              </p:nvSpPr>
              <p:spPr bwMode="auto">
                <a:xfrm>
                  <a:off x="6572" y="1460"/>
                  <a:ext cx="1" cy="6"/>
                </a:xfrm>
                <a:custGeom>
                  <a:avLst/>
                  <a:gdLst>
                    <a:gd name="T0" fmla="*/ 0 w 1"/>
                    <a:gd name="T1" fmla="*/ 6 h 6"/>
                    <a:gd name="T2" fmla="*/ 0 w 1"/>
                    <a:gd name="T3" fmla="*/ 6 h 6"/>
                    <a:gd name="T4" fmla="*/ 0 w 1"/>
                    <a:gd name="T5" fmla="*/ 0 h 6"/>
                    <a:gd name="T6" fmla="*/ 0 60000 65536"/>
                    <a:gd name="T7" fmla="*/ 0 60000 65536"/>
                    <a:gd name="T8" fmla="*/ 0 60000 65536"/>
                    <a:gd name="T9" fmla="*/ 0 w 1"/>
                    <a:gd name="T10" fmla="*/ 0 h 6"/>
                    <a:gd name="T11" fmla="*/ 1 w 1"/>
                    <a:gd name="T12" fmla="*/ 6 h 6"/>
                  </a:gdLst>
                  <a:ahLst/>
                  <a:cxnLst>
                    <a:cxn ang="T6">
                      <a:pos x="T0" y="T1"/>
                    </a:cxn>
                    <a:cxn ang="T7">
                      <a:pos x="T2" y="T3"/>
                    </a:cxn>
                    <a:cxn ang="T8">
                      <a:pos x="T4" y="T5"/>
                    </a:cxn>
                  </a:cxnLst>
                  <a:rect l="T9" t="T10" r="T11" b="T12"/>
                  <a:pathLst>
                    <a:path w="1" h="6">
                      <a:moveTo>
                        <a:pt x="0" y="6"/>
                      </a:moveTo>
                      <a:lnTo>
                        <a:pt x="0" y="6"/>
                      </a:ln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560" name="Freeform 887"/>
                <p:cNvSpPr>
                  <a:spLocks/>
                </p:cNvSpPr>
                <p:nvPr/>
              </p:nvSpPr>
              <p:spPr bwMode="auto">
                <a:xfrm>
                  <a:off x="6572" y="1460"/>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561" name="Freeform 888"/>
                <p:cNvSpPr>
                  <a:spLocks/>
                </p:cNvSpPr>
                <p:nvPr/>
              </p:nvSpPr>
              <p:spPr bwMode="auto">
                <a:xfrm>
                  <a:off x="6572" y="1454"/>
                  <a:ext cx="1" cy="6"/>
                </a:xfrm>
                <a:custGeom>
                  <a:avLst/>
                  <a:gdLst>
                    <a:gd name="T0" fmla="*/ 0 w 1"/>
                    <a:gd name="T1" fmla="*/ 6 h 6"/>
                    <a:gd name="T2" fmla="*/ 0 w 1"/>
                    <a:gd name="T3" fmla="*/ 6 h 6"/>
                    <a:gd name="T4" fmla="*/ 0 w 1"/>
                    <a:gd name="T5" fmla="*/ 0 h 6"/>
                    <a:gd name="T6" fmla="*/ 0 60000 65536"/>
                    <a:gd name="T7" fmla="*/ 0 60000 65536"/>
                    <a:gd name="T8" fmla="*/ 0 60000 65536"/>
                    <a:gd name="T9" fmla="*/ 0 w 1"/>
                    <a:gd name="T10" fmla="*/ 0 h 6"/>
                    <a:gd name="T11" fmla="*/ 1 w 1"/>
                    <a:gd name="T12" fmla="*/ 6 h 6"/>
                  </a:gdLst>
                  <a:ahLst/>
                  <a:cxnLst>
                    <a:cxn ang="T6">
                      <a:pos x="T0" y="T1"/>
                    </a:cxn>
                    <a:cxn ang="T7">
                      <a:pos x="T2" y="T3"/>
                    </a:cxn>
                    <a:cxn ang="T8">
                      <a:pos x="T4" y="T5"/>
                    </a:cxn>
                  </a:cxnLst>
                  <a:rect l="T9" t="T10" r="T11" b="T12"/>
                  <a:pathLst>
                    <a:path w="1" h="6">
                      <a:moveTo>
                        <a:pt x="0" y="6"/>
                      </a:moveTo>
                      <a:lnTo>
                        <a:pt x="0" y="6"/>
                      </a:ln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562" name="Freeform 889"/>
                <p:cNvSpPr>
                  <a:spLocks/>
                </p:cNvSpPr>
                <p:nvPr/>
              </p:nvSpPr>
              <p:spPr bwMode="auto">
                <a:xfrm>
                  <a:off x="6572" y="1447"/>
                  <a:ext cx="1" cy="7"/>
                </a:xfrm>
                <a:custGeom>
                  <a:avLst/>
                  <a:gdLst>
                    <a:gd name="T0" fmla="*/ 0 w 1"/>
                    <a:gd name="T1" fmla="*/ 7 h 7"/>
                    <a:gd name="T2" fmla="*/ 0 w 1"/>
                    <a:gd name="T3" fmla="*/ 7 h 7"/>
                    <a:gd name="T4" fmla="*/ 0 w 1"/>
                    <a:gd name="T5" fmla="*/ 0 h 7"/>
                    <a:gd name="T6" fmla="*/ 0 60000 65536"/>
                    <a:gd name="T7" fmla="*/ 0 60000 65536"/>
                    <a:gd name="T8" fmla="*/ 0 60000 65536"/>
                    <a:gd name="T9" fmla="*/ 0 w 1"/>
                    <a:gd name="T10" fmla="*/ 0 h 7"/>
                    <a:gd name="T11" fmla="*/ 1 w 1"/>
                    <a:gd name="T12" fmla="*/ 7 h 7"/>
                  </a:gdLst>
                  <a:ahLst/>
                  <a:cxnLst>
                    <a:cxn ang="T6">
                      <a:pos x="T0" y="T1"/>
                    </a:cxn>
                    <a:cxn ang="T7">
                      <a:pos x="T2" y="T3"/>
                    </a:cxn>
                    <a:cxn ang="T8">
                      <a:pos x="T4" y="T5"/>
                    </a:cxn>
                  </a:cxnLst>
                  <a:rect l="T9" t="T10" r="T11" b="T12"/>
                  <a:pathLst>
                    <a:path w="1" h="7">
                      <a:moveTo>
                        <a:pt x="0" y="7"/>
                      </a:moveTo>
                      <a:lnTo>
                        <a:pt x="0" y="7"/>
                      </a:ln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563" name="Freeform 890"/>
                <p:cNvSpPr>
                  <a:spLocks/>
                </p:cNvSpPr>
                <p:nvPr/>
              </p:nvSpPr>
              <p:spPr bwMode="auto">
                <a:xfrm>
                  <a:off x="6572" y="1447"/>
                  <a:ext cx="69" cy="1"/>
                </a:xfrm>
                <a:custGeom>
                  <a:avLst/>
                  <a:gdLst>
                    <a:gd name="T0" fmla="*/ 0 w 69"/>
                    <a:gd name="T1" fmla="*/ 0 h 1"/>
                    <a:gd name="T2" fmla="*/ 69 w 69"/>
                    <a:gd name="T3" fmla="*/ 0 h 1"/>
                    <a:gd name="T4" fmla="*/ 69 w 69"/>
                    <a:gd name="T5" fmla="*/ 0 h 1"/>
                    <a:gd name="T6" fmla="*/ 0 60000 65536"/>
                    <a:gd name="T7" fmla="*/ 0 60000 65536"/>
                    <a:gd name="T8" fmla="*/ 0 60000 65536"/>
                    <a:gd name="T9" fmla="*/ 0 w 69"/>
                    <a:gd name="T10" fmla="*/ 0 h 1"/>
                    <a:gd name="T11" fmla="*/ 69 w 69"/>
                    <a:gd name="T12" fmla="*/ 1 h 1"/>
                  </a:gdLst>
                  <a:ahLst/>
                  <a:cxnLst>
                    <a:cxn ang="T6">
                      <a:pos x="T0" y="T1"/>
                    </a:cxn>
                    <a:cxn ang="T7">
                      <a:pos x="T2" y="T3"/>
                    </a:cxn>
                    <a:cxn ang="T8">
                      <a:pos x="T4" y="T5"/>
                    </a:cxn>
                  </a:cxnLst>
                  <a:rect l="T9" t="T10" r="T11" b="T12"/>
                  <a:pathLst>
                    <a:path w="69" h="1">
                      <a:moveTo>
                        <a:pt x="0" y="0"/>
                      </a:moveTo>
                      <a:lnTo>
                        <a:pt x="69"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564" name="Freeform 891"/>
                <p:cNvSpPr>
                  <a:spLocks/>
                </p:cNvSpPr>
                <p:nvPr/>
              </p:nvSpPr>
              <p:spPr bwMode="auto">
                <a:xfrm>
                  <a:off x="6641" y="1441"/>
                  <a:ext cx="1" cy="6"/>
                </a:xfrm>
                <a:custGeom>
                  <a:avLst/>
                  <a:gdLst>
                    <a:gd name="T0" fmla="*/ 0 w 1"/>
                    <a:gd name="T1" fmla="*/ 6 h 6"/>
                    <a:gd name="T2" fmla="*/ 0 w 1"/>
                    <a:gd name="T3" fmla="*/ 6 h 6"/>
                    <a:gd name="T4" fmla="*/ 0 w 1"/>
                    <a:gd name="T5" fmla="*/ 0 h 6"/>
                    <a:gd name="T6" fmla="*/ 0 60000 65536"/>
                    <a:gd name="T7" fmla="*/ 0 60000 65536"/>
                    <a:gd name="T8" fmla="*/ 0 60000 65536"/>
                    <a:gd name="T9" fmla="*/ 0 w 1"/>
                    <a:gd name="T10" fmla="*/ 0 h 6"/>
                    <a:gd name="T11" fmla="*/ 1 w 1"/>
                    <a:gd name="T12" fmla="*/ 6 h 6"/>
                  </a:gdLst>
                  <a:ahLst/>
                  <a:cxnLst>
                    <a:cxn ang="T6">
                      <a:pos x="T0" y="T1"/>
                    </a:cxn>
                    <a:cxn ang="T7">
                      <a:pos x="T2" y="T3"/>
                    </a:cxn>
                    <a:cxn ang="T8">
                      <a:pos x="T4" y="T5"/>
                    </a:cxn>
                  </a:cxnLst>
                  <a:rect l="T9" t="T10" r="T11" b="T12"/>
                  <a:pathLst>
                    <a:path w="1" h="6">
                      <a:moveTo>
                        <a:pt x="0" y="6"/>
                      </a:moveTo>
                      <a:lnTo>
                        <a:pt x="0" y="6"/>
                      </a:ln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565" name="Freeform 892"/>
                <p:cNvSpPr>
                  <a:spLocks/>
                </p:cNvSpPr>
                <p:nvPr/>
              </p:nvSpPr>
              <p:spPr bwMode="auto">
                <a:xfrm>
                  <a:off x="6641" y="1441"/>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566" name="Freeform 893"/>
                <p:cNvSpPr>
                  <a:spLocks/>
                </p:cNvSpPr>
                <p:nvPr/>
              </p:nvSpPr>
              <p:spPr bwMode="auto">
                <a:xfrm>
                  <a:off x="6641" y="1435"/>
                  <a:ext cx="1" cy="6"/>
                </a:xfrm>
                <a:custGeom>
                  <a:avLst/>
                  <a:gdLst>
                    <a:gd name="T0" fmla="*/ 0 w 1"/>
                    <a:gd name="T1" fmla="*/ 6 h 6"/>
                    <a:gd name="T2" fmla="*/ 0 w 1"/>
                    <a:gd name="T3" fmla="*/ 6 h 6"/>
                    <a:gd name="T4" fmla="*/ 0 w 1"/>
                    <a:gd name="T5" fmla="*/ 0 h 6"/>
                    <a:gd name="T6" fmla="*/ 0 60000 65536"/>
                    <a:gd name="T7" fmla="*/ 0 60000 65536"/>
                    <a:gd name="T8" fmla="*/ 0 60000 65536"/>
                    <a:gd name="T9" fmla="*/ 0 w 1"/>
                    <a:gd name="T10" fmla="*/ 0 h 6"/>
                    <a:gd name="T11" fmla="*/ 1 w 1"/>
                    <a:gd name="T12" fmla="*/ 6 h 6"/>
                  </a:gdLst>
                  <a:ahLst/>
                  <a:cxnLst>
                    <a:cxn ang="T6">
                      <a:pos x="T0" y="T1"/>
                    </a:cxn>
                    <a:cxn ang="T7">
                      <a:pos x="T2" y="T3"/>
                    </a:cxn>
                    <a:cxn ang="T8">
                      <a:pos x="T4" y="T5"/>
                    </a:cxn>
                  </a:cxnLst>
                  <a:rect l="T9" t="T10" r="T11" b="T12"/>
                  <a:pathLst>
                    <a:path w="1" h="6">
                      <a:moveTo>
                        <a:pt x="0" y="6"/>
                      </a:moveTo>
                      <a:lnTo>
                        <a:pt x="0" y="6"/>
                      </a:ln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567" name="Freeform 894"/>
                <p:cNvSpPr>
                  <a:spLocks/>
                </p:cNvSpPr>
                <p:nvPr/>
              </p:nvSpPr>
              <p:spPr bwMode="auto">
                <a:xfrm>
                  <a:off x="6641" y="1429"/>
                  <a:ext cx="1" cy="6"/>
                </a:xfrm>
                <a:custGeom>
                  <a:avLst/>
                  <a:gdLst>
                    <a:gd name="T0" fmla="*/ 0 w 1"/>
                    <a:gd name="T1" fmla="*/ 6 h 6"/>
                    <a:gd name="T2" fmla="*/ 0 w 1"/>
                    <a:gd name="T3" fmla="*/ 6 h 6"/>
                    <a:gd name="T4" fmla="*/ 0 w 1"/>
                    <a:gd name="T5" fmla="*/ 0 h 6"/>
                    <a:gd name="T6" fmla="*/ 0 60000 65536"/>
                    <a:gd name="T7" fmla="*/ 0 60000 65536"/>
                    <a:gd name="T8" fmla="*/ 0 60000 65536"/>
                    <a:gd name="T9" fmla="*/ 0 w 1"/>
                    <a:gd name="T10" fmla="*/ 0 h 6"/>
                    <a:gd name="T11" fmla="*/ 1 w 1"/>
                    <a:gd name="T12" fmla="*/ 6 h 6"/>
                  </a:gdLst>
                  <a:ahLst/>
                  <a:cxnLst>
                    <a:cxn ang="T6">
                      <a:pos x="T0" y="T1"/>
                    </a:cxn>
                    <a:cxn ang="T7">
                      <a:pos x="T2" y="T3"/>
                    </a:cxn>
                    <a:cxn ang="T8">
                      <a:pos x="T4" y="T5"/>
                    </a:cxn>
                  </a:cxnLst>
                  <a:rect l="T9" t="T10" r="T11" b="T12"/>
                  <a:pathLst>
                    <a:path w="1" h="6">
                      <a:moveTo>
                        <a:pt x="0" y="6"/>
                      </a:moveTo>
                      <a:lnTo>
                        <a:pt x="0" y="6"/>
                      </a:ln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568" name="Freeform 895"/>
                <p:cNvSpPr>
                  <a:spLocks/>
                </p:cNvSpPr>
                <p:nvPr/>
              </p:nvSpPr>
              <p:spPr bwMode="auto">
                <a:xfrm>
                  <a:off x="6641" y="1429"/>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569" name="Freeform 896"/>
                <p:cNvSpPr>
                  <a:spLocks/>
                </p:cNvSpPr>
                <p:nvPr/>
              </p:nvSpPr>
              <p:spPr bwMode="auto">
                <a:xfrm>
                  <a:off x="6641" y="1422"/>
                  <a:ext cx="1" cy="7"/>
                </a:xfrm>
                <a:custGeom>
                  <a:avLst/>
                  <a:gdLst>
                    <a:gd name="T0" fmla="*/ 0 w 1"/>
                    <a:gd name="T1" fmla="*/ 7 h 7"/>
                    <a:gd name="T2" fmla="*/ 0 w 1"/>
                    <a:gd name="T3" fmla="*/ 7 h 7"/>
                    <a:gd name="T4" fmla="*/ 0 w 1"/>
                    <a:gd name="T5" fmla="*/ 0 h 7"/>
                    <a:gd name="T6" fmla="*/ 0 60000 65536"/>
                    <a:gd name="T7" fmla="*/ 0 60000 65536"/>
                    <a:gd name="T8" fmla="*/ 0 60000 65536"/>
                    <a:gd name="T9" fmla="*/ 0 w 1"/>
                    <a:gd name="T10" fmla="*/ 0 h 7"/>
                    <a:gd name="T11" fmla="*/ 1 w 1"/>
                    <a:gd name="T12" fmla="*/ 7 h 7"/>
                  </a:gdLst>
                  <a:ahLst/>
                  <a:cxnLst>
                    <a:cxn ang="T6">
                      <a:pos x="T0" y="T1"/>
                    </a:cxn>
                    <a:cxn ang="T7">
                      <a:pos x="T2" y="T3"/>
                    </a:cxn>
                    <a:cxn ang="T8">
                      <a:pos x="T4" y="T5"/>
                    </a:cxn>
                  </a:cxnLst>
                  <a:rect l="T9" t="T10" r="T11" b="T12"/>
                  <a:pathLst>
                    <a:path w="1" h="7">
                      <a:moveTo>
                        <a:pt x="0" y="7"/>
                      </a:moveTo>
                      <a:lnTo>
                        <a:pt x="0" y="7"/>
                      </a:ln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570" name="Freeform 897"/>
                <p:cNvSpPr>
                  <a:spLocks/>
                </p:cNvSpPr>
                <p:nvPr/>
              </p:nvSpPr>
              <p:spPr bwMode="auto">
                <a:xfrm>
                  <a:off x="6641" y="1422"/>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571" name="Freeform 898"/>
                <p:cNvSpPr>
                  <a:spLocks/>
                </p:cNvSpPr>
                <p:nvPr/>
              </p:nvSpPr>
              <p:spPr bwMode="auto">
                <a:xfrm>
                  <a:off x="6641" y="1416"/>
                  <a:ext cx="1" cy="6"/>
                </a:xfrm>
                <a:custGeom>
                  <a:avLst/>
                  <a:gdLst>
                    <a:gd name="T0" fmla="*/ 0 w 1"/>
                    <a:gd name="T1" fmla="*/ 6 h 6"/>
                    <a:gd name="T2" fmla="*/ 0 w 1"/>
                    <a:gd name="T3" fmla="*/ 6 h 6"/>
                    <a:gd name="T4" fmla="*/ 0 w 1"/>
                    <a:gd name="T5" fmla="*/ 0 h 6"/>
                    <a:gd name="T6" fmla="*/ 0 60000 65536"/>
                    <a:gd name="T7" fmla="*/ 0 60000 65536"/>
                    <a:gd name="T8" fmla="*/ 0 60000 65536"/>
                    <a:gd name="T9" fmla="*/ 0 w 1"/>
                    <a:gd name="T10" fmla="*/ 0 h 6"/>
                    <a:gd name="T11" fmla="*/ 1 w 1"/>
                    <a:gd name="T12" fmla="*/ 6 h 6"/>
                  </a:gdLst>
                  <a:ahLst/>
                  <a:cxnLst>
                    <a:cxn ang="T6">
                      <a:pos x="T0" y="T1"/>
                    </a:cxn>
                    <a:cxn ang="T7">
                      <a:pos x="T2" y="T3"/>
                    </a:cxn>
                    <a:cxn ang="T8">
                      <a:pos x="T4" y="T5"/>
                    </a:cxn>
                  </a:cxnLst>
                  <a:rect l="T9" t="T10" r="T11" b="T12"/>
                  <a:pathLst>
                    <a:path w="1" h="6">
                      <a:moveTo>
                        <a:pt x="0" y="6"/>
                      </a:moveTo>
                      <a:lnTo>
                        <a:pt x="0" y="6"/>
                      </a:ln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572" name="Freeform 899"/>
                <p:cNvSpPr>
                  <a:spLocks/>
                </p:cNvSpPr>
                <p:nvPr/>
              </p:nvSpPr>
              <p:spPr bwMode="auto">
                <a:xfrm>
                  <a:off x="6641" y="1410"/>
                  <a:ext cx="1" cy="6"/>
                </a:xfrm>
                <a:custGeom>
                  <a:avLst/>
                  <a:gdLst>
                    <a:gd name="T0" fmla="*/ 0 w 1"/>
                    <a:gd name="T1" fmla="*/ 6 h 6"/>
                    <a:gd name="T2" fmla="*/ 0 w 1"/>
                    <a:gd name="T3" fmla="*/ 6 h 6"/>
                    <a:gd name="T4" fmla="*/ 0 w 1"/>
                    <a:gd name="T5" fmla="*/ 0 h 6"/>
                    <a:gd name="T6" fmla="*/ 0 60000 65536"/>
                    <a:gd name="T7" fmla="*/ 0 60000 65536"/>
                    <a:gd name="T8" fmla="*/ 0 60000 65536"/>
                    <a:gd name="T9" fmla="*/ 0 w 1"/>
                    <a:gd name="T10" fmla="*/ 0 h 6"/>
                    <a:gd name="T11" fmla="*/ 1 w 1"/>
                    <a:gd name="T12" fmla="*/ 6 h 6"/>
                  </a:gdLst>
                  <a:ahLst/>
                  <a:cxnLst>
                    <a:cxn ang="T6">
                      <a:pos x="T0" y="T1"/>
                    </a:cxn>
                    <a:cxn ang="T7">
                      <a:pos x="T2" y="T3"/>
                    </a:cxn>
                    <a:cxn ang="T8">
                      <a:pos x="T4" y="T5"/>
                    </a:cxn>
                  </a:cxnLst>
                  <a:rect l="T9" t="T10" r="T11" b="T12"/>
                  <a:pathLst>
                    <a:path w="1" h="6">
                      <a:moveTo>
                        <a:pt x="0" y="6"/>
                      </a:moveTo>
                      <a:lnTo>
                        <a:pt x="0" y="6"/>
                      </a:ln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573" name="Freeform 900"/>
                <p:cNvSpPr>
                  <a:spLocks/>
                </p:cNvSpPr>
                <p:nvPr/>
              </p:nvSpPr>
              <p:spPr bwMode="auto">
                <a:xfrm>
                  <a:off x="6641" y="1410"/>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574" name="Freeform 901"/>
                <p:cNvSpPr>
                  <a:spLocks/>
                </p:cNvSpPr>
                <p:nvPr/>
              </p:nvSpPr>
              <p:spPr bwMode="auto">
                <a:xfrm>
                  <a:off x="6641" y="1404"/>
                  <a:ext cx="6" cy="6"/>
                </a:xfrm>
                <a:custGeom>
                  <a:avLst/>
                  <a:gdLst>
                    <a:gd name="T0" fmla="*/ 0 w 6"/>
                    <a:gd name="T1" fmla="*/ 6 h 6"/>
                    <a:gd name="T2" fmla="*/ 6 w 6"/>
                    <a:gd name="T3" fmla="*/ 6 h 6"/>
                    <a:gd name="T4" fmla="*/ 6 w 6"/>
                    <a:gd name="T5" fmla="*/ 0 h 6"/>
                    <a:gd name="T6" fmla="*/ 0 60000 65536"/>
                    <a:gd name="T7" fmla="*/ 0 60000 65536"/>
                    <a:gd name="T8" fmla="*/ 0 60000 65536"/>
                    <a:gd name="T9" fmla="*/ 0 w 6"/>
                    <a:gd name="T10" fmla="*/ 0 h 6"/>
                    <a:gd name="T11" fmla="*/ 6 w 6"/>
                    <a:gd name="T12" fmla="*/ 6 h 6"/>
                  </a:gdLst>
                  <a:ahLst/>
                  <a:cxnLst>
                    <a:cxn ang="T6">
                      <a:pos x="T0" y="T1"/>
                    </a:cxn>
                    <a:cxn ang="T7">
                      <a:pos x="T2" y="T3"/>
                    </a:cxn>
                    <a:cxn ang="T8">
                      <a:pos x="T4" y="T5"/>
                    </a:cxn>
                  </a:cxnLst>
                  <a:rect l="T9" t="T10" r="T11" b="T12"/>
                  <a:pathLst>
                    <a:path w="6" h="6">
                      <a:moveTo>
                        <a:pt x="0" y="6"/>
                      </a:moveTo>
                      <a:lnTo>
                        <a:pt x="6" y="6"/>
                      </a:lnTo>
                      <a:lnTo>
                        <a:pt x="6"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575" name="Freeform 902"/>
                <p:cNvSpPr>
                  <a:spLocks/>
                </p:cNvSpPr>
                <p:nvPr/>
              </p:nvSpPr>
              <p:spPr bwMode="auto">
                <a:xfrm>
                  <a:off x="6647" y="1397"/>
                  <a:ext cx="1" cy="7"/>
                </a:xfrm>
                <a:custGeom>
                  <a:avLst/>
                  <a:gdLst>
                    <a:gd name="T0" fmla="*/ 0 w 1"/>
                    <a:gd name="T1" fmla="*/ 7 h 7"/>
                    <a:gd name="T2" fmla="*/ 0 w 1"/>
                    <a:gd name="T3" fmla="*/ 7 h 7"/>
                    <a:gd name="T4" fmla="*/ 0 w 1"/>
                    <a:gd name="T5" fmla="*/ 0 h 7"/>
                    <a:gd name="T6" fmla="*/ 0 60000 65536"/>
                    <a:gd name="T7" fmla="*/ 0 60000 65536"/>
                    <a:gd name="T8" fmla="*/ 0 60000 65536"/>
                    <a:gd name="T9" fmla="*/ 0 w 1"/>
                    <a:gd name="T10" fmla="*/ 0 h 7"/>
                    <a:gd name="T11" fmla="*/ 1 w 1"/>
                    <a:gd name="T12" fmla="*/ 7 h 7"/>
                  </a:gdLst>
                  <a:ahLst/>
                  <a:cxnLst>
                    <a:cxn ang="T6">
                      <a:pos x="T0" y="T1"/>
                    </a:cxn>
                    <a:cxn ang="T7">
                      <a:pos x="T2" y="T3"/>
                    </a:cxn>
                    <a:cxn ang="T8">
                      <a:pos x="T4" y="T5"/>
                    </a:cxn>
                  </a:cxnLst>
                  <a:rect l="T9" t="T10" r="T11" b="T12"/>
                  <a:pathLst>
                    <a:path w="1" h="7">
                      <a:moveTo>
                        <a:pt x="0" y="7"/>
                      </a:moveTo>
                      <a:lnTo>
                        <a:pt x="0" y="7"/>
                      </a:ln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576" name="Freeform 903"/>
                <p:cNvSpPr>
                  <a:spLocks/>
                </p:cNvSpPr>
                <p:nvPr/>
              </p:nvSpPr>
              <p:spPr bwMode="auto">
                <a:xfrm>
                  <a:off x="6647" y="1397"/>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577" name="Freeform 904"/>
                <p:cNvSpPr>
                  <a:spLocks/>
                </p:cNvSpPr>
                <p:nvPr/>
              </p:nvSpPr>
              <p:spPr bwMode="auto">
                <a:xfrm>
                  <a:off x="6647" y="1391"/>
                  <a:ext cx="1" cy="6"/>
                </a:xfrm>
                <a:custGeom>
                  <a:avLst/>
                  <a:gdLst>
                    <a:gd name="T0" fmla="*/ 0 w 1"/>
                    <a:gd name="T1" fmla="*/ 6 h 6"/>
                    <a:gd name="T2" fmla="*/ 0 w 1"/>
                    <a:gd name="T3" fmla="*/ 6 h 6"/>
                    <a:gd name="T4" fmla="*/ 0 w 1"/>
                    <a:gd name="T5" fmla="*/ 0 h 6"/>
                    <a:gd name="T6" fmla="*/ 0 60000 65536"/>
                    <a:gd name="T7" fmla="*/ 0 60000 65536"/>
                    <a:gd name="T8" fmla="*/ 0 60000 65536"/>
                    <a:gd name="T9" fmla="*/ 0 w 1"/>
                    <a:gd name="T10" fmla="*/ 0 h 6"/>
                    <a:gd name="T11" fmla="*/ 1 w 1"/>
                    <a:gd name="T12" fmla="*/ 6 h 6"/>
                  </a:gdLst>
                  <a:ahLst/>
                  <a:cxnLst>
                    <a:cxn ang="T6">
                      <a:pos x="T0" y="T1"/>
                    </a:cxn>
                    <a:cxn ang="T7">
                      <a:pos x="T2" y="T3"/>
                    </a:cxn>
                    <a:cxn ang="T8">
                      <a:pos x="T4" y="T5"/>
                    </a:cxn>
                  </a:cxnLst>
                  <a:rect l="T9" t="T10" r="T11" b="T12"/>
                  <a:pathLst>
                    <a:path w="1" h="6">
                      <a:moveTo>
                        <a:pt x="0" y="6"/>
                      </a:moveTo>
                      <a:lnTo>
                        <a:pt x="0" y="6"/>
                      </a:ln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578" name="Freeform 905"/>
                <p:cNvSpPr>
                  <a:spLocks/>
                </p:cNvSpPr>
                <p:nvPr/>
              </p:nvSpPr>
              <p:spPr bwMode="auto">
                <a:xfrm>
                  <a:off x="6647" y="1391"/>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579" name="Freeform 906"/>
                <p:cNvSpPr>
                  <a:spLocks/>
                </p:cNvSpPr>
                <p:nvPr/>
              </p:nvSpPr>
              <p:spPr bwMode="auto">
                <a:xfrm>
                  <a:off x="6647" y="1385"/>
                  <a:ext cx="1" cy="6"/>
                </a:xfrm>
                <a:custGeom>
                  <a:avLst/>
                  <a:gdLst>
                    <a:gd name="T0" fmla="*/ 0 w 1"/>
                    <a:gd name="T1" fmla="*/ 6 h 6"/>
                    <a:gd name="T2" fmla="*/ 0 w 1"/>
                    <a:gd name="T3" fmla="*/ 6 h 6"/>
                    <a:gd name="T4" fmla="*/ 0 w 1"/>
                    <a:gd name="T5" fmla="*/ 0 h 6"/>
                    <a:gd name="T6" fmla="*/ 0 60000 65536"/>
                    <a:gd name="T7" fmla="*/ 0 60000 65536"/>
                    <a:gd name="T8" fmla="*/ 0 60000 65536"/>
                    <a:gd name="T9" fmla="*/ 0 w 1"/>
                    <a:gd name="T10" fmla="*/ 0 h 6"/>
                    <a:gd name="T11" fmla="*/ 1 w 1"/>
                    <a:gd name="T12" fmla="*/ 6 h 6"/>
                  </a:gdLst>
                  <a:ahLst/>
                  <a:cxnLst>
                    <a:cxn ang="T6">
                      <a:pos x="T0" y="T1"/>
                    </a:cxn>
                    <a:cxn ang="T7">
                      <a:pos x="T2" y="T3"/>
                    </a:cxn>
                    <a:cxn ang="T8">
                      <a:pos x="T4" y="T5"/>
                    </a:cxn>
                  </a:cxnLst>
                  <a:rect l="T9" t="T10" r="T11" b="T12"/>
                  <a:pathLst>
                    <a:path w="1" h="6">
                      <a:moveTo>
                        <a:pt x="0" y="6"/>
                      </a:moveTo>
                      <a:lnTo>
                        <a:pt x="0" y="6"/>
                      </a:ln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580" name="Freeform 907"/>
                <p:cNvSpPr>
                  <a:spLocks/>
                </p:cNvSpPr>
                <p:nvPr/>
              </p:nvSpPr>
              <p:spPr bwMode="auto">
                <a:xfrm>
                  <a:off x="6647" y="1379"/>
                  <a:ext cx="1" cy="6"/>
                </a:xfrm>
                <a:custGeom>
                  <a:avLst/>
                  <a:gdLst>
                    <a:gd name="T0" fmla="*/ 0 w 1"/>
                    <a:gd name="T1" fmla="*/ 6 h 6"/>
                    <a:gd name="T2" fmla="*/ 0 w 1"/>
                    <a:gd name="T3" fmla="*/ 6 h 6"/>
                    <a:gd name="T4" fmla="*/ 0 w 1"/>
                    <a:gd name="T5" fmla="*/ 0 h 6"/>
                    <a:gd name="T6" fmla="*/ 0 60000 65536"/>
                    <a:gd name="T7" fmla="*/ 0 60000 65536"/>
                    <a:gd name="T8" fmla="*/ 0 60000 65536"/>
                    <a:gd name="T9" fmla="*/ 0 w 1"/>
                    <a:gd name="T10" fmla="*/ 0 h 6"/>
                    <a:gd name="T11" fmla="*/ 1 w 1"/>
                    <a:gd name="T12" fmla="*/ 6 h 6"/>
                  </a:gdLst>
                  <a:ahLst/>
                  <a:cxnLst>
                    <a:cxn ang="T6">
                      <a:pos x="T0" y="T1"/>
                    </a:cxn>
                    <a:cxn ang="T7">
                      <a:pos x="T2" y="T3"/>
                    </a:cxn>
                    <a:cxn ang="T8">
                      <a:pos x="T4" y="T5"/>
                    </a:cxn>
                  </a:cxnLst>
                  <a:rect l="T9" t="T10" r="T11" b="T12"/>
                  <a:pathLst>
                    <a:path w="1" h="6">
                      <a:moveTo>
                        <a:pt x="0" y="6"/>
                      </a:moveTo>
                      <a:lnTo>
                        <a:pt x="0" y="6"/>
                      </a:ln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581" name="Freeform 908"/>
                <p:cNvSpPr>
                  <a:spLocks/>
                </p:cNvSpPr>
                <p:nvPr/>
              </p:nvSpPr>
              <p:spPr bwMode="auto">
                <a:xfrm>
                  <a:off x="6647" y="1379"/>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582" name="Freeform 909"/>
                <p:cNvSpPr>
                  <a:spLocks/>
                </p:cNvSpPr>
                <p:nvPr/>
              </p:nvSpPr>
              <p:spPr bwMode="auto">
                <a:xfrm>
                  <a:off x="6647" y="1373"/>
                  <a:ext cx="1" cy="6"/>
                </a:xfrm>
                <a:custGeom>
                  <a:avLst/>
                  <a:gdLst>
                    <a:gd name="T0" fmla="*/ 0 w 1"/>
                    <a:gd name="T1" fmla="*/ 6 h 6"/>
                    <a:gd name="T2" fmla="*/ 0 w 1"/>
                    <a:gd name="T3" fmla="*/ 6 h 6"/>
                    <a:gd name="T4" fmla="*/ 0 w 1"/>
                    <a:gd name="T5" fmla="*/ 0 h 6"/>
                    <a:gd name="T6" fmla="*/ 0 60000 65536"/>
                    <a:gd name="T7" fmla="*/ 0 60000 65536"/>
                    <a:gd name="T8" fmla="*/ 0 60000 65536"/>
                    <a:gd name="T9" fmla="*/ 0 w 1"/>
                    <a:gd name="T10" fmla="*/ 0 h 6"/>
                    <a:gd name="T11" fmla="*/ 1 w 1"/>
                    <a:gd name="T12" fmla="*/ 6 h 6"/>
                  </a:gdLst>
                  <a:ahLst/>
                  <a:cxnLst>
                    <a:cxn ang="T6">
                      <a:pos x="T0" y="T1"/>
                    </a:cxn>
                    <a:cxn ang="T7">
                      <a:pos x="T2" y="T3"/>
                    </a:cxn>
                    <a:cxn ang="T8">
                      <a:pos x="T4" y="T5"/>
                    </a:cxn>
                  </a:cxnLst>
                  <a:rect l="T9" t="T10" r="T11" b="T12"/>
                  <a:pathLst>
                    <a:path w="1" h="6">
                      <a:moveTo>
                        <a:pt x="0" y="6"/>
                      </a:moveTo>
                      <a:lnTo>
                        <a:pt x="0" y="6"/>
                      </a:ln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583" name="Freeform 910"/>
                <p:cNvSpPr>
                  <a:spLocks/>
                </p:cNvSpPr>
                <p:nvPr/>
              </p:nvSpPr>
              <p:spPr bwMode="auto">
                <a:xfrm>
                  <a:off x="6647" y="1373"/>
                  <a:ext cx="144" cy="1"/>
                </a:xfrm>
                <a:custGeom>
                  <a:avLst/>
                  <a:gdLst>
                    <a:gd name="T0" fmla="*/ 0 w 144"/>
                    <a:gd name="T1" fmla="*/ 0 h 1"/>
                    <a:gd name="T2" fmla="*/ 144 w 144"/>
                    <a:gd name="T3" fmla="*/ 0 h 1"/>
                    <a:gd name="T4" fmla="*/ 144 w 144"/>
                    <a:gd name="T5" fmla="*/ 0 h 1"/>
                    <a:gd name="T6" fmla="*/ 0 60000 65536"/>
                    <a:gd name="T7" fmla="*/ 0 60000 65536"/>
                    <a:gd name="T8" fmla="*/ 0 60000 65536"/>
                    <a:gd name="T9" fmla="*/ 0 w 144"/>
                    <a:gd name="T10" fmla="*/ 0 h 1"/>
                    <a:gd name="T11" fmla="*/ 144 w 144"/>
                    <a:gd name="T12" fmla="*/ 1 h 1"/>
                  </a:gdLst>
                  <a:ahLst/>
                  <a:cxnLst>
                    <a:cxn ang="T6">
                      <a:pos x="T0" y="T1"/>
                    </a:cxn>
                    <a:cxn ang="T7">
                      <a:pos x="T2" y="T3"/>
                    </a:cxn>
                    <a:cxn ang="T8">
                      <a:pos x="T4" y="T5"/>
                    </a:cxn>
                  </a:cxnLst>
                  <a:rect l="T9" t="T10" r="T11" b="T12"/>
                  <a:pathLst>
                    <a:path w="144" h="1">
                      <a:moveTo>
                        <a:pt x="0" y="0"/>
                      </a:moveTo>
                      <a:lnTo>
                        <a:pt x="144"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584" name="Freeform 911"/>
                <p:cNvSpPr>
                  <a:spLocks/>
                </p:cNvSpPr>
                <p:nvPr/>
              </p:nvSpPr>
              <p:spPr bwMode="auto">
                <a:xfrm>
                  <a:off x="6791" y="1366"/>
                  <a:ext cx="1" cy="7"/>
                </a:xfrm>
                <a:custGeom>
                  <a:avLst/>
                  <a:gdLst>
                    <a:gd name="T0" fmla="*/ 0 w 1"/>
                    <a:gd name="T1" fmla="*/ 7 h 7"/>
                    <a:gd name="T2" fmla="*/ 0 w 1"/>
                    <a:gd name="T3" fmla="*/ 7 h 7"/>
                    <a:gd name="T4" fmla="*/ 0 w 1"/>
                    <a:gd name="T5" fmla="*/ 0 h 7"/>
                    <a:gd name="T6" fmla="*/ 0 60000 65536"/>
                    <a:gd name="T7" fmla="*/ 0 60000 65536"/>
                    <a:gd name="T8" fmla="*/ 0 60000 65536"/>
                    <a:gd name="T9" fmla="*/ 0 w 1"/>
                    <a:gd name="T10" fmla="*/ 0 h 7"/>
                    <a:gd name="T11" fmla="*/ 1 w 1"/>
                    <a:gd name="T12" fmla="*/ 7 h 7"/>
                  </a:gdLst>
                  <a:ahLst/>
                  <a:cxnLst>
                    <a:cxn ang="T6">
                      <a:pos x="T0" y="T1"/>
                    </a:cxn>
                    <a:cxn ang="T7">
                      <a:pos x="T2" y="T3"/>
                    </a:cxn>
                    <a:cxn ang="T8">
                      <a:pos x="T4" y="T5"/>
                    </a:cxn>
                  </a:cxnLst>
                  <a:rect l="T9" t="T10" r="T11" b="T12"/>
                  <a:pathLst>
                    <a:path w="1" h="7">
                      <a:moveTo>
                        <a:pt x="0" y="7"/>
                      </a:moveTo>
                      <a:lnTo>
                        <a:pt x="0" y="7"/>
                      </a:ln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585" name="Freeform 912"/>
                <p:cNvSpPr>
                  <a:spLocks/>
                </p:cNvSpPr>
                <p:nvPr/>
              </p:nvSpPr>
              <p:spPr bwMode="auto">
                <a:xfrm>
                  <a:off x="6791" y="1360"/>
                  <a:ext cx="1" cy="6"/>
                </a:xfrm>
                <a:custGeom>
                  <a:avLst/>
                  <a:gdLst>
                    <a:gd name="T0" fmla="*/ 0 w 1"/>
                    <a:gd name="T1" fmla="*/ 6 h 6"/>
                    <a:gd name="T2" fmla="*/ 0 w 1"/>
                    <a:gd name="T3" fmla="*/ 6 h 6"/>
                    <a:gd name="T4" fmla="*/ 0 w 1"/>
                    <a:gd name="T5" fmla="*/ 0 h 6"/>
                    <a:gd name="T6" fmla="*/ 0 60000 65536"/>
                    <a:gd name="T7" fmla="*/ 0 60000 65536"/>
                    <a:gd name="T8" fmla="*/ 0 60000 65536"/>
                    <a:gd name="T9" fmla="*/ 0 w 1"/>
                    <a:gd name="T10" fmla="*/ 0 h 6"/>
                    <a:gd name="T11" fmla="*/ 1 w 1"/>
                    <a:gd name="T12" fmla="*/ 6 h 6"/>
                  </a:gdLst>
                  <a:ahLst/>
                  <a:cxnLst>
                    <a:cxn ang="T6">
                      <a:pos x="T0" y="T1"/>
                    </a:cxn>
                    <a:cxn ang="T7">
                      <a:pos x="T2" y="T3"/>
                    </a:cxn>
                    <a:cxn ang="T8">
                      <a:pos x="T4" y="T5"/>
                    </a:cxn>
                  </a:cxnLst>
                  <a:rect l="T9" t="T10" r="T11" b="T12"/>
                  <a:pathLst>
                    <a:path w="1" h="6">
                      <a:moveTo>
                        <a:pt x="0" y="6"/>
                      </a:moveTo>
                      <a:lnTo>
                        <a:pt x="0" y="6"/>
                      </a:ln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586" name="Freeform 913"/>
                <p:cNvSpPr>
                  <a:spLocks/>
                </p:cNvSpPr>
                <p:nvPr/>
              </p:nvSpPr>
              <p:spPr bwMode="auto">
                <a:xfrm>
                  <a:off x="6791" y="1360"/>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587" name="Freeform 914"/>
                <p:cNvSpPr>
                  <a:spLocks/>
                </p:cNvSpPr>
                <p:nvPr/>
              </p:nvSpPr>
              <p:spPr bwMode="auto">
                <a:xfrm>
                  <a:off x="6791" y="1354"/>
                  <a:ext cx="1" cy="6"/>
                </a:xfrm>
                <a:custGeom>
                  <a:avLst/>
                  <a:gdLst>
                    <a:gd name="T0" fmla="*/ 0 w 1"/>
                    <a:gd name="T1" fmla="*/ 6 h 6"/>
                    <a:gd name="T2" fmla="*/ 0 w 1"/>
                    <a:gd name="T3" fmla="*/ 6 h 6"/>
                    <a:gd name="T4" fmla="*/ 0 w 1"/>
                    <a:gd name="T5" fmla="*/ 0 h 6"/>
                    <a:gd name="T6" fmla="*/ 0 60000 65536"/>
                    <a:gd name="T7" fmla="*/ 0 60000 65536"/>
                    <a:gd name="T8" fmla="*/ 0 60000 65536"/>
                    <a:gd name="T9" fmla="*/ 0 w 1"/>
                    <a:gd name="T10" fmla="*/ 0 h 6"/>
                    <a:gd name="T11" fmla="*/ 1 w 1"/>
                    <a:gd name="T12" fmla="*/ 6 h 6"/>
                  </a:gdLst>
                  <a:ahLst/>
                  <a:cxnLst>
                    <a:cxn ang="T6">
                      <a:pos x="T0" y="T1"/>
                    </a:cxn>
                    <a:cxn ang="T7">
                      <a:pos x="T2" y="T3"/>
                    </a:cxn>
                    <a:cxn ang="T8">
                      <a:pos x="T4" y="T5"/>
                    </a:cxn>
                  </a:cxnLst>
                  <a:rect l="T9" t="T10" r="T11" b="T12"/>
                  <a:pathLst>
                    <a:path w="1" h="6">
                      <a:moveTo>
                        <a:pt x="0" y="6"/>
                      </a:moveTo>
                      <a:lnTo>
                        <a:pt x="0" y="6"/>
                      </a:ln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588" name="Freeform 915"/>
                <p:cNvSpPr>
                  <a:spLocks/>
                </p:cNvSpPr>
                <p:nvPr/>
              </p:nvSpPr>
              <p:spPr bwMode="auto">
                <a:xfrm>
                  <a:off x="6791" y="1354"/>
                  <a:ext cx="6" cy="1"/>
                </a:xfrm>
                <a:custGeom>
                  <a:avLst/>
                  <a:gdLst>
                    <a:gd name="T0" fmla="*/ 0 w 6"/>
                    <a:gd name="T1" fmla="*/ 0 h 1"/>
                    <a:gd name="T2" fmla="*/ 6 w 6"/>
                    <a:gd name="T3" fmla="*/ 0 h 1"/>
                    <a:gd name="T4" fmla="*/ 6 w 6"/>
                    <a:gd name="T5" fmla="*/ 0 h 1"/>
                    <a:gd name="T6" fmla="*/ 0 60000 65536"/>
                    <a:gd name="T7" fmla="*/ 0 60000 65536"/>
                    <a:gd name="T8" fmla="*/ 0 60000 65536"/>
                    <a:gd name="T9" fmla="*/ 0 w 6"/>
                    <a:gd name="T10" fmla="*/ 0 h 1"/>
                    <a:gd name="T11" fmla="*/ 6 w 6"/>
                    <a:gd name="T12" fmla="*/ 1 h 1"/>
                  </a:gdLst>
                  <a:ahLst/>
                  <a:cxnLst>
                    <a:cxn ang="T6">
                      <a:pos x="T0" y="T1"/>
                    </a:cxn>
                    <a:cxn ang="T7">
                      <a:pos x="T2" y="T3"/>
                    </a:cxn>
                    <a:cxn ang="T8">
                      <a:pos x="T4" y="T5"/>
                    </a:cxn>
                  </a:cxnLst>
                  <a:rect l="T9" t="T10" r="T11" b="T12"/>
                  <a:pathLst>
                    <a:path w="6" h="1">
                      <a:moveTo>
                        <a:pt x="0" y="0"/>
                      </a:moveTo>
                      <a:lnTo>
                        <a:pt x="6"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589" name="Freeform 916"/>
                <p:cNvSpPr>
                  <a:spLocks/>
                </p:cNvSpPr>
                <p:nvPr/>
              </p:nvSpPr>
              <p:spPr bwMode="auto">
                <a:xfrm>
                  <a:off x="6797" y="1348"/>
                  <a:ext cx="1" cy="6"/>
                </a:xfrm>
                <a:custGeom>
                  <a:avLst/>
                  <a:gdLst>
                    <a:gd name="T0" fmla="*/ 0 w 1"/>
                    <a:gd name="T1" fmla="*/ 6 h 6"/>
                    <a:gd name="T2" fmla="*/ 0 w 1"/>
                    <a:gd name="T3" fmla="*/ 6 h 6"/>
                    <a:gd name="T4" fmla="*/ 0 w 1"/>
                    <a:gd name="T5" fmla="*/ 0 h 6"/>
                    <a:gd name="T6" fmla="*/ 0 60000 65536"/>
                    <a:gd name="T7" fmla="*/ 0 60000 65536"/>
                    <a:gd name="T8" fmla="*/ 0 60000 65536"/>
                    <a:gd name="T9" fmla="*/ 0 w 1"/>
                    <a:gd name="T10" fmla="*/ 0 h 6"/>
                    <a:gd name="T11" fmla="*/ 1 w 1"/>
                    <a:gd name="T12" fmla="*/ 6 h 6"/>
                  </a:gdLst>
                  <a:ahLst/>
                  <a:cxnLst>
                    <a:cxn ang="T6">
                      <a:pos x="T0" y="T1"/>
                    </a:cxn>
                    <a:cxn ang="T7">
                      <a:pos x="T2" y="T3"/>
                    </a:cxn>
                    <a:cxn ang="T8">
                      <a:pos x="T4" y="T5"/>
                    </a:cxn>
                  </a:cxnLst>
                  <a:rect l="T9" t="T10" r="T11" b="T12"/>
                  <a:pathLst>
                    <a:path w="1" h="6">
                      <a:moveTo>
                        <a:pt x="0" y="6"/>
                      </a:moveTo>
                      <a:lnTo>
                        <a:pt x="0" y="6"/>
                      </a:ln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590" name="Freeform 917"/>
                <p:cNvSpPr>
                  <a:spLocks/>
                </p:cNvSpPr>
                <p:nvPr/>
              </p:nvSpPr>
              <p:spPr bwMode="auto">
                <a:xfrm>
                  <a:off x="6797" y="1341"/>
                  <a:ext cx="1" cy="7"/>
                </a:xfrm>
                <a:custGeom>
                  <a:avLst/>
                  <a:gdLst>
                    <a:gd name="T0" fmla="*/ 0 w 1"/>
                    <a:gd name="T1" fmla="*/ 7 h 7"/>
                    <a:gd name="T2" fmla="*/ 0 w 1"/>
                    <a:gd name="T3" fmla="*/ 7 h 7"/>
                    <a:gd name="T4" fmla="*/ 0 w 1"/>
                    <a:gd name="T5" fmla="*/ 0 h 7"/>
                    <a:gd name="T6" fmla="*/ 0 60000 65536"/>
                    <a:gd name="T7" fmla="*/ 0 60000 65536"/>
                    <a:gd name="T8" fmla="*/ 0 60000 65536"/>
                    <a:gd name="T9" fmla="*/ 0 w 1"/>
                    <a:gd name="T10" fmla="*/ 0 h 7"/>
                    <a:gd name="T11" fmla="*/ 1 w 1"/>
                    <a:gd name="T12" fmla="*/ 7 h 7"/>
                  </a:gdLst>
                  <a:ahLst/>
                  <a:cxnLst>
                    <a:cxn ang="T6">
                      <a:pos x="T0" y="T1"/>
                    </a:cxn>
                    <a:cxn ang="T7">
                      <a:pos x="T2" y="T3"/>
                    </a:cxn>
                    <a:cxn ang="T8">
                      <a:pos x="T4" y="T5"/>
                    </a:cxn>
                  </a:cxnLst>
                  <a:rect l="T9" t="T10" r="T11" b="T12"/>
                  <a:pathLst>
                    <a:path w="1" h="7">
                      <a:moveTo>
                        <a:pt x="0" y="7"/>
                      </a:moveTo>
                      <a:lnTo>
                        <a:pt x="0" y="7"/>
                      </a:ln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591" name="Freeform 918"/>
                <p:cNvSpPr>
                  <a:spLocks/>
                </p:cNvSpPr>
                <p:nvPr/>
              </p:nvSpPr>
              <p:spPr bwMode="auto">
                <a:xfrm>
                  <a:off x="6797" y="1341"/>
                  <a:ext cx="56" cy="1"/>
                </a:xfrm>
                <a:custGeom>
                  <a:avLst/>
                  <a:gdLst>
                    <a:gd name="T0" fmla="*/ 0 w 56"/>
                    <a:gd name="T1" fmla="*/ 0 h 1"/>
                    <a:gd name="T2" fmla="*/ 56 w 56"/>
                    <a:gd name="T3" fmla="*/ 0 h 1"/>
                    <a:gd name="T4" fmla="*/ 56 w 56"/>
                    <a:gd name="T5" fmla="*/ 0 h 1"/>
                    <a:gd name="T6" fmla="*/ 0 60000 65536"/>
                    <a:gd name="T7" fmla="*/ 0 60000 65536"/>
                    <a:gd name="T8" fmla="*/ 0 60000 65536"/>
                    <a:gd name="T9" fmla="*/ 0 w 56"/>
                    <a:gd name="T10" fmla="*/ 0 h 1"/>
                    <a:gd name="T11" fmla="*/ 56 w 56"/>
                    <a:gd name="T12" fmla="*/ 1 h 1"/>
                  </a:gdLst>
                  <a:ahLst/>
                  <a:cxnLst>
                    <a:cxn ang="T6">
                      <a:pos x="T0" y="T1"/>
                    </a:cxn>
                    <a:cxn ang="T7">
                      <a:pos x="T2" y="T3"/>
                    </a:cxn>
                    <a:cxn ang="T8">
                      <a:pos x="T4" y="T5"/>
                    </a:cxn>
                  </a:cxnLst>
                  <a:rect l="T9" t="T10" r="T11" b="T12"/>
                  <a:pathLst>
                    <a:path w="56" h="1">
                      <a:moveTo>
                        <a:pt x="0" y="0"/>
                      </a:moveTo>
                      <a:lnTo>
                        <a:pt x="56"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592" name="Freeform 919"/>
                <p:cNvSpPr>
                  <a:spLocks/>
                </p:cNvSpPr>
                <p:nvPr/>
              </p:nvSpPr>
              <p:spPr bwMode="auto">
                <a:xfrm>
                  <a:off x="6853" y="1335"/>
                  <a:ext cx="1" cy="6"/>
                </a:xfrm>
                <a:custGeom>
                  <a:avLst/>
                  <a:gdLst>
                    <a:gd name="T0" fmla="*/ 0 w 1"/>
                    <a:gd name="T1" fmla="*/ 6 h 6"/>
                    <a:gd name="T2" fmla="*/ 0 w 1"/>
                    <a:gd name="T3" fmla="*/ 6 h 6"/>
                    <a:gd name="T4" fmla="*/ 0 w 1"/>
                    <a:gd name="T5" fmla="*/ 0 h 6"/>
                    <a:gd name="T6" fmla="*/ 0 60000 65536"/>
                    <a:gd name="T7" fmla="*/ 0 60000 65536"/>
                    <a:gd name="T8" fmla="*/ 0 60000 65536"/>
                    <a:gd name="T9" fmla="*/ 0 w 1"/>
                    <a:gd name="T10" fmla="*/ 0 h 6"/>
                    <a:gd name="T11" fmla="*/ 1 w 1"/>
                    <a:gd name="T12" fmla="*/ 6 h 6"/>
                  </a:gdLst>
                  <a:ahLst/>
                  <a:cxnLst>
                    <a:cxn ang="T6">
                      <a:pos x="T0" y="T1"/>
                    </a:cxn>
                    <a:cxn ang="T7">
                      <a:pos x="T2" y="T3"/>
                    </a:cxn>
                    <a:cxn ang="T8">
                      <a:pos x="T4" y="T5"/>
                    </a:cxn>
                  </a:cxnLst>
                  <a:rect l="T9" t="T10" r="T11" b="T12"/>
                  <a:pathLst>
                    <a:path w="1" h="6">
                      <a:moveTo>
                        <a:pt x="0" y="6"/>
                      </a:moveTo>
                      <a:lnTo>
                        <a:pt x="0" y="6"/>
                      </a:ln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593" name="Freeform 920"/>
                <p:cNvSpPr>
                  <a:spLocks/>
                </p:cNvSpPr>
                <p:nvPr/>
              </p:nvSpPr>
              <p:spPr bwMode="auto">
                <a:xfrm>
                  <a:off x="6853" y="1335"/>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594" name="Freeform 921"/>
                <p:cNvSpPr>
                  <a:spLocks/>
                </p:cNvSpPr>
                <p:nvPr/>
              </p:nvSpPr>
              <p:spPr bwMode="auto">
                <a:xfrm>
                  <a:off x="6853" y="1329"/>
                  <a:ext cx="1" cy="6"/>
                </a:xfrm>
                <a:custGeom>
                  <a:avLst/>
                  <a:gdLst>
                    <a:gd name="T0" fmla="*/ 0 w 1"/>
                    <a:gd name="T1" fmla="*/ 6 h 6"/>
                    <a:gd name="T2" fmla="*/ 0 w 1"/>
                    <a:gd name="T3" fmla="*/ 6 h 6"/>
                    <a:gd name="T4" fmla="*/ 0 w 1"/>
                    <a:gd name="T5" fmla="*/ 0 h 6"/>
                    <a:gd name="T6" fmla="*/ 0 60000 65536"/>
                    <a:gd name="T7" fmla="*/ 0 60000 65536"/>
                    <a:gd name="T8" fmla="*/ 0 60000 65536"/>
                    <a:gd name="T9" fmla="*/ 0 w 1"/>
                    <a:gd name="T10" fmla="*/ 0 h 6"/>
                    <a:gd name="T11" fmla="*/ 1 w 1"/>
                    <a:gd name="T12" fmla="*/ 6 h 6"/>
                  </a:gdLst>
                  <a:ahLst/>
                  <a:cxnLst>
                    <a:cxn ang="T6">
                      <a:pos x="T0" y="T1"/>
                    </a:cxn>
                    <a:cxn ang="T7">
                      <a:pos x="T2" y="T3"/>
                    </a:cxn>
                    <a:cxn ang="T8">
                      <a:pos x="T4" y="T5"/>
                    </a:cxn>
                  </a:cxnLst>
                  <a:rect l="T9" t="T10" r="T11" b="T12"/>
                  <a:pathLst>
                    <a:path w="1" h="6">
                      <a:moveTo>
                        <a:pt x="0" y="6"/>
                      </a:moveTo>
                      <a:lnTo>
                        <a:pt x="0" y="6"/>
                      </a:ln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595" name="Freeform 922"/>
                <p:cNvSpPr>
                  <a:spLocks/>
                </p:cNvSpPr>
                <p:nvPr/>
              </p:nvSpPr>
              <p:spPr bwMode="auto">
                <a:xfrm>
                  <a:off x="6853" y="1323"/>
                  <a:ext cx="1" cy="6"/>
                </a:xfrm>
                <a:custGeom>
                  <a:avLst/>
                  <a:gdLst>
                    <a:gd name="T0" fmla="*/ 0 w 1"/>
                    <a:gd name="T1" fmla="*/ 6 h 6"/>
                    <a:gd name="T2" fmla="*/ 0 w 1"/>
                    <a:gd name="T3" fmla="*/ 6 h 6"/>
                    <a:gd name="T4" fmla="*/ 0 w 1"/>
                    <a:gd name="T5" fmla="*/ 0 h 6"/>
                    <a:gd name="T6" fmla="*/ 0 60000 65536"/>
                    <a:gd name="T7" fmla="*/ 0 60000 65536"/>
                    <a:gd name="T8" fmla="*/ 0 60000 65536"/>
                    <a:gd name="T9" fmla="*/ 0 w 1"/>
                    <a:gd name="T10" fmla="*/ 0 h 6"/>
                    <a:gd name="T11" fmla="*/ 1 w 1"/>
                    <a:gd name="T12" fmla="*/ 6 h 6"/>
                  </a:gdLst>
                  <a:ahLst/>
                  <a:cxnLst>
                    <a:cxn ang="T6">
                      <a:pos x="T0" y="T1"/>
                    </a:cxn>
                    <a:cxn ang="T7">
                      <a:pos x="T2" y="T3"/>
                    </a:cxn>
                    <a:cxn ang="T8">
                      <a:pos x="T4" y="T5"/>
                    </a:cxn>
                  </a:cxnLst>
                  <a:rect l="T9" t="T10" r="T11" b="T12"/>
                  <a:pathLst>
                    <a:path w="1" h="6">
                      <a:moveTo>
                        <a:pt x="0" y="6"/>
                      </a:moveTo>
                      <a:lnTo>
                        <a:pt x="0" y="6"/>
                      </a:ln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596" name="Freeform 923"/>
                <p:cNvSpPr>
                  <a:spLocks/>
                </p:cNvSpPr>
                <p:nvPr/>
              </p:nvSpPr>
              <p:spPr bwMode="auto">
                <a:xfrm>
                  <a:off x="6853" y="1323"/>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597" name="Freeform 924"/>
                <p:cNvSpPr>
                  <a:spLocks/>
                </p:cNvSpPr>
                <p:nvPr/>
              </p:nvSpPr>
              <p:spPr bwMode="auto">
                <a:xfrm>
                  <a:off x="6853" y="1316"/>
                  <a:ext cx="1" cy="7"/>
                </a:xfrm>
                <a:custGeom>
                  <a:avLst/>
                  <a:gdLst>
                    <a:gd name="T0" fmla="*/ 0 w 1"/>
                    <a:gd name="T1" fmla="*/ 7 h 7"/>
                    <a:gd name="T2" fmla="*/ 0 w 1"/>
                    <a:gd name="T3" fmla="*/ 7 h 7"/>
                    <a:gd name="T4" fmla="*/ 0 w 1"/>
                    <a:gd name="T5" fmla="*/ 0 h 7"/>
                    <a:gd name="T6" fmla="*/ 0 60000 65536"/>
                    <a:gd name="T7" fmla="*/ 0 60000 65536"/>
                    <a:gd name="T8" fmla="*/ 0 60000 65536"/>
                    <a:gd name="T9" fmla="*/ 0 w 1"/>
                    <a:gd name="T10" fmla="*/ 0 h 7"/>
                    <a:gd name="T11" fmla="*/ 1 w 1"/>
                    <a:gd name="T12" fmla="*/ 7 h 7"/>
                  </a:gdLst>
                  <a:ahLst/>
                  <a:cxnLst>
                    <a:cxn ang="T6">
                      <a:pos x="T0" y="T1"/>
                    </a:cxn>
                    <a:cxn ang="T7">
                      <a:pos x="T2" y="T3"/>
                    </a:cxn>
                    <a:cxn ang="T8">
                      <a:pos x="T4" y="T5"/>
                    </a:cxn>
                  </a:cxnLst>
                  <a:rect l="T9" t="T10" r="T11" b="T12"/>
                  <a:pathLst>
                    <a:path w="1" h="7">
                      <a:moveTo>
                        <a:pt x="0" y="7"/>
                      </a:moveTo>
                      <a:lnTo>
                        <a:pt x="0" y="7"/>
                      </a:ln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598" name="Freeform 925"/>
                <p:cNvSpPr>
                  <a:spLocks/>
                </p:cNvSpPr>
                <p:nvPr/>
              </p:nvSpPr>
              <p:spPr bwMode="auto">
                <a:xfrm>
                  <a:off x="6853" y="1316"/>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599" name="Freeform 926"/>
                <p:cNvSpPr>
                  <a:spLocks/>
                </p:cNvSpPr>
                <p:nvPr/>
              </p:nvSpPr>
              <p:spPr bwMode="auto">
                <a:xfrm>
                  <a:off x="6853" y="1310"/>
                  <a:ext cx="6" cy="6"/>
                </a:xfrm>
                <a:custGeom>
                  <a:avLst/>
                  <a:gdLst>
                    <a:gd name="T0" fmla="*/ 0 w 6"/>
                    <a:gd name="T1" fmla="*/ 6 h 6"/>
                    <a:gd name="T2" fmla="*/ 6 w 6"/>
                    <a:gd name="T3" fmla="*/ 6 h 6"/>
                    <a:gd name="T4" fmla="*/ 6 w 6"/>
                    <a:gd name="T5" fmla="*/ 0 h 6"/>
                    <a:gd name="T6" fmla="*/ 0 60000 65536"/>
                    <a:gd name="T7" fmla="*/ 0 60000 65536"/>
                    <a:gd name="T8" fmla="*/ 0 60000 65536"/>
                    <a:gd name="T9" fmla="*/ 0 w 6"/>
                    <a:gd name="T10" fmla="*/ 0 h 6"/>
                    <a:gd name="T11" fmla="*/ 6 w 6"/>
                    <a:gd name="T12" fmla="*/ 6 h 6"/>
                  </a:gdLst>
                  <a:ahLst/>
                  <a:cxnLst>
                    <a:cxn ang="T6">
                      <a:pos x="T0" y="T1"/>
                    </a:cxn>
                    <a:cxn ang="T7">
                      <a:pos x="T2" y="T3"/>
                    </a:cxn>
                    <a:cxn ang="T8">
                      <a:pos x="T4" y="T5"/>
                    </a:cxn>
                  </a:cxnLst>
                  <a:rect l="T9" t="T10" r="T11" b="T12"/>
                  <a:pathLst>
                    <a:path w="6" h="6">
                      <a:moveTo>
                        <a:pt x="0" y="6"/>
                      </a:moveTo>
                      <a:lnTo>
                        <a:pt x="6" y="6"/>
                      </a:lnTo>
                      <a:lnTo>
                        <a:pt x="6"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600" name="Freeform 927"/>
                <p:cNvSpPr>
                  <a:spLocks/>
                </p:cNvSpPr>
                <p:nvPr/>
              </p:nvSpPr>
              <p:spPr bwMode="auto">
                <a:xfrm>
                  <a:off x="6859" y="1304"/>
                  <a:ext cx="1" cy="6"/>
                </a:xfrm>
                <a:custGeom>
                  <a:avLst/>
                  <a:gdLst>
                    <a:gd name="T0" fmla="*/ 0 w 1"/>
                    <a:gd name="T1" fmla="*/ 6 h 6"/>
                    <a:gd name="T2" fmla="*/ 0 w 1"/>
                    <a:gd name="T3" fmla="*/ 6 h 6"/>
                    <a:gd name="T4" fmla="*/ 0 w 1"/>
                    <a:gd name="T5" fmla="*/ 0 h 6"/>
                    <a:gd name="T6" fmla="*/ 0 60000 65536"/>
                    <a:gd name="T7" fmla="*/ 0 60000 65536"/>
                    <a:gd name="T8" fmla="*/ 0 60000 65536"/>
                    <a:gd name="T9" fmla="*/ 0 w 1"/>
                    <a:gd name="T10" fmla="*/ 0 h 6"/>
                    <a:gd name="T11" fmla="*/ 1 w 1"/>
                    <a:gd name="T12" fmla="*/ 6 h 6"/>
                  </a:gdLst>
                  <a:ahLst/>
                  <a:cxnLst>
                    <a:cxn ang="T6">
                      <a:pos x="T0" y="T1"/>
                    </a:cxn>
                    <a:cxn ang="T7">
                      <a:pos x="T2" y="T3"/>
                    </a:cxn>
                    <a:cxn ang="T8">
                      <a:pos x="T4" y="T5"/>
                    </a:cxn>
                  </a:cxnLst>
                  <a:rect l="T9" t="T10" r="T11" b="T12"/>
                  <a:pathLst>
                    <a:path w="1" h="6">
                      <a:moveTo>
                        <a:pt x="0" y="6"/>
                      </a:moveTo>
                      <a:lnTo>
                        <a:pt x="0" y="6"/>
                      </a:ln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601" name="Freeform 928"/>
                <p:cNvSpPr>
                  <a:spLocks/>
                </p:cNvSpPr>
                <p:nvPr/>
              </p:nvSpPr>
              <p:spPr bwMode="auto">
                <a:xfrm>
                  <a:off x="6859" y="1304"/>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602" name="Freeform 929"/>
                <p:cNvSpPr>
                  <a:spLocks/>
                </p:cNvSpPr>
                <p:nvPr/>
              </p:nvSpPr>
              <p:spPr bwMode="auto">
                <a:xfrm>
                  <a:off x="6859" y="1298"/>
                  <a:ext cx="1" cy="6"/>
                </a:xfrm>
                <a:custGeom>
                  <a:avLst/>
                  <a:gdLst>
                    <a:gd name="T0" fmla="*/ 0 w 1"/>
                    <a:gd name="T1" fmla="*/ 6 h 6"/>
                    <a:gd name="T2" fmla="*/ 0 w 1"/>
                    <a:gd name="T3" fmla="*/ 6 h 6"/>
                    <a:gd name="T4" fmla="*/ 0 w 1"/>
                    <a:gd name="T5" fmla="*/ 0 h 6"/>
                    <a:gd name="T6" fmla="*/ 0 60000 65536"/>
                    <a:gd name="T7" fmla="*/ 0 60000 65536"/>
                    <a:gd name="T8" fmla="*/ 0 60000 65536"/>
                    <a:gd name="T9" fmla="*/ 0 w 1"/>
                    <a:gd name="T10" fmla="*/ 0 h 6"/>
                    <a:gd name="T11" fmla="*/ 1 w 1"/>
                    <a:gd name="T12" fmla="*/ 6 h 6"/>
                  </a:gdLst>
                  <a:ahLst/>
                  <a:cxnLst>
                    <a:cxn ang="T6">
                      <a:pos x="T0" y="T1"/>
                    </a:cxn>
                    <a:cxn ang="T7">
                      <a:pos x="T2" y="T3"/>
                    </a:cxn>
                    <a:cxn ang="T8">
                      <a:pos x="T4" y="T5"/>
                    </a:cxn>
                  </a:cxnLst>
                  <a:rect l="T9" t="T10" r="T11" b="T12"/>
                  <a:pathLst>
                    <a:path w="1" h="6">
                      <a:moveTo>
                        <a:pt x="0" y="6"/>
                      </a:moveTo>
                      <a:lnTo>
                        <a:pt x="0" y="6"/>
                      </a:ln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603" name="Freeform 930"/>
                <p:cNvSpPr>
                  <a:spLocks/>
                </p:cNvSpPr>
                <p:nvPr/>
              </p:nvSpPr>
              <p:spPr bwMode="auto">
                <a:xfrm>
                  <a:off x="6859" y="1298"/>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604" name="Freeform 931"/>
                <p:cNvSpPr>
                  <a:spLocks/>
                </p:cNvSpPr>
                <p:nvPr/>
              </p:nvSpPr>
              <p:spPr bwMode="auto">
                <a:xfrm>
                  <a:off x="6859" y="1291"/>
                  <a:ext cx="162" cy="7"/>
                </a:xfrm>
                <a:custGeom>
                  <a:avLst/>
                  <a:gdLst>
                    <a:gd name="T0" fmla="*/ 0 w 162"/>
                    <a:gd name="T1" fmla="*/ 7 h 7"/>
                    <a:gd name="T2" fmla="*/ 162 w 162"/>
                    <a:gd name="T3" fmla="*/ 7 h 7"/>
                    <a:gd name="T4" fmla="*/ 162 w 162"/>
                    <a:gd name="T5" fmla="*/ 0 h 7"/>
                    <a:gd name="T6" fmla="*/ 0 60000 65536"/>
                    <a:gd name="T7" fmla="*/ 0 60000 65536"/>
                    <a:gd name="T8" fmla="*/ 0 60000 65536"/>
                    <a:gd name="T9" fmla="*/ 0 w 162"/>
                    <a:gd name="T10" fmla="*/ 0 h 7"/>
                    <a:gd name="T11" fmla="*/ 162 w 162"/>
                    <a:gd name="T12" fmla="*/ 7 h 7"/>
                  </a:gdLst>
                  <a:ahLst/>
                  <a:cxnLst>
                    <a:cxn ang="T6">
                      <a:pos x="T0" y="T1"/>
                    </a:cxn>
                    <a:cxn ang="T7">
                      <a:pos x="T2" y="T3"/>
                    </a:cxn>
                    <a:cxn ang="T8">
                      <a:pos x="T4" y="T5"/>
                    </a:cxn>
                  </a:cxnLst>
                  <a:rect l="T9" t="T10" r="T11" b="T12"/>
                  <a:pathLst>
                    <a:path w="162" h="7">
                      <a:moveTo>
                        <a:pt x="0" y="7"/>
                      </a:moveTo>
                      <a:lnTo>
                        <a:pt x="162" y="7"/>
                      </a:lnTo>
                      <a:lnTo>
                        <a:pt x="162"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605" name="Freeform 932"/>
                <p:cNvSpPr>
                  <a:spLocks/>
                </p:cNvSpPr>
                <p:nvPr/>
              </p:nvSpPr>
              <p:spPr bwMode="auto">
                <a:xfrm>
                  <a:off x="7021" y="1285"/>
                  <a:ext cx="1" cy="6"/>
                </a:xfrm>
                <a:custGeom>
                  <a:avLst/>
                  <a:gdLst>
                    <a:gd name="T0" fmla="*/ 0 w 1"/>
                    <a:gd name="T1" fmla="*/ 6 h 6"/>
                    <a:gd name="T2" fmla="*/ 0 w 1"/>
                    <a:gd name="T3" fmla="*/ 6 h 6"/>
                    <a:gd name="T4" fmla="*/ 0 w 1"/>
                    <a:gd name="T5" fmla="*/ 0 h 6"/>
                    <a:gd name="T6" fmla="*/ 0 60000 65536"/>
                    <a:gd name="T7" fmla="*/ 0 60000 65536"/>
                    <a:gd name="T8" fmla="*/ 0 60000 65536"/>
                    <a:gd name="T9" fmla="*/ 0 w 1"/>
                    <a:gd name="T10" fmla="*/ 0 h 6"/>
                    <a:gd name="T11" fmla="*/ 1 w 1"/>
                    <a:gd name="T12" fmla="*/ 6 h 6"/>
                  </a:gdLst>
                  <a:ahLst/>
                  <a:cxnLst>
                    <a:cxn ang="T6">
                      <a:pos x="T0" y="T1"/>
                    </a:cxn>
                    <a:cxn ang="T7">
                      <a:pos x="T2" y="T3"/>
                    </a:cxn>
                    <a:cxn ang="T8">
                      <a:pos x="T4" y="T5"/>
                    </a:cxn>
                  </a:cxnLst>
                  <a:rect l="T9" t="T10" r="T11" b="T12"/>
                  <a:pathLst>
                    <a:path w="1" h="6">
                      <a:moveTo>
                        <a:pt x="0" y="6"/>
                      </a:moveTo>
                      <a:lnTo>
                        <a:pt x="0" y="6"/>
                      </a:ln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606" name="Freeform 933"/>
                <p:cNvSpPr>
                  <a:spLocks/>
                </p:cNvSpPr>
                <p:nvPr/>
              </p:nvSpPr>
              <p:spPr bwMode="auto">
                <a:xfrm>
                  <a:off x="7021" y="1285"/>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607" name="Freeform 934"/>
                <p:cNvSpPr>
                  <a:spLocks/>
                </p:cNvSpPr>
                <p:nvPr/>
              </p:nvSpPr>
              <p:spPr bwMode="auto">
                <a:xfrm>
                  <a:off x="7021" y="1279"/>
                  <a:ext cx="1" cy="6"/>
                </a:xfrm>
                <a:custGeom>
                  <a:avLst/>
                  <a:gdLst>
                    <a:gd name="T0" fmla="*/ 0 w 1"/>
                    <a:gd name="T1" fmla="*/ 6 h 6"/>
                    <a:gd name="T2" fmla="*/ 0 w 1"/>
                    <a:gd name="T3" fmla="*/ 6 h 6"/>
                    <a:gd name="T4" fmla="*/ 0 w 1"/>
                    <a:gd name="T5" fmla="*/ 0 h 6"/>
                    <a:gd name="T6" fmla="*/ 0 60000 65536"/>
                    <a:gd name="T7" fmla="*/ 0 60000 65536"/>
                    <a:gd name="T8" fmla="*/ 0 60000 65536"/>
                    <a:gd name="T9" fmla="*/ 0 w 1"/>
                    <a:gd name="T10" fmla="*/ 0 h 6"/>
                    <a:gd name="T11" fmla="*/ 1 w 1"/>
                    <a:gd name="T12" fmla="*/ 6 h 6"/>
                  </a:gdLst>
                  <a:ahLst/>
                  <a:cxnLst>
                    <a:cxn ang="T6">
                      <a:pos x="T0" y="T1"/>
                    </a:cxn>
                    <a:cxn ang="T7">
                      <a:pos x="T2" y="T3"/>
                    </a:cxn>
                    <a:cxn ang="T8">
                      <a:pos x="T4" y="T5"/>
                    </a:cxn>
                  </a:cxnLst>
                  <a:rect l="T9" t="T10" r="T11" b="T12"/>
                  <a:pathLst>
                    <a:path w="1" h="6">
                      <a:moveTo>
                        <a:pt x="0" y="6"/>
                      </a:moveTo>
                      <a:lnTo>
                        <a:pt x="0" y="6"/>
                      </a:ln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608" name="Freeform 935"/>
                <p:cNvSpPr>
                  <a:spLocks/>
                </p:cNvSpPr>
                <p:nvPr/>
              </p:nvSpPr>
              <p:spPr bwMode="auto">
                <a:xfrm>
                  <a:off x="7021" y="1279"/>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609" name="Freeform 936"/>
                <p:cNvSpPr>
                  <a:spLocks/>
                </p:cNvSpPr>
                <p:nvPr/>
              </p:nvSpPr>
              <p:spPr bwMode="auto">
                <a:xfrm>
                  <a:off x="7021" y="1273"/>
                  <a:ext cx="1" cy="6"/>
                </a:xfrm>
                <a:custGeom>
                  <a:avLst/>
                  <a:gdLst>
                    <a:gd name="T0" fmla="*/ 0 w 1"/>
                    <a:gd name="T1" fmla="*/ 6 h 6"/>
                    <a:gd name="T2" fmla="*/ 0 w 1"/>
                    <a:gd name="T3" fmla="*/ 6 h 6"/>
                    <a:gd name="T4" fmla="*/ 0 w 1"/>
                    <a:gd name="T5" fmla="*/ 0 h 6"/>
                    <a:gd name="T6" fmla="*/ 0 60000 65536"/>
                    <a:gd name="T7" fmla="*/ 0 60000 65536"/>
                    <a:gd name="T8" fmla="*/ 0 60000 65536"/>
                    <a:gd name="T9" fmla="*/ 0 w 1"/>
                    <a:gd name="T10" fmla="*/ 0 h 6"/>
                    <a:gd name="T11" fmla="*/ 1 w 1"/>
                    <a:gd name="T12" fmla="*/ 6 h 6"/>
                  </a:gdLst>
                  <a:ahLst/>
                  <a:cxnLst>
                    <a:cxn ang="T6">
                      <a:pos x="T0" y="T1"/>
                    </a:cxn>
                    <a:cxn ang="T7">
                      <a:pos x="T2" y="T3"/>
                    </a:cxn>
                    <a:cxn ang="T8">
                      <a:pos x="T4" y="T5"/>
                    </a:cxn>
                  </a:cxnLst>
                  <a:rect l="T9" t="T10" r="T11" b="T12"/>
                  <a:pathLst>
                    <a:path w="1" h="6">
                      <a:moveTo>
                        <a:pt x="0" y="6"/>
                      </a:moveTo>
                      <a:lnTo>
                        <a:pt x="0" y="6"/>
                      </a:ln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610" name="Freeform 937"/>
                <p:cNvSpPr>
                  <a:spLocks/>
                </p:cNvSpPr>
                <p:nvPr/>
              </p:nvSpPr>
              <p:spPr bwMode="auto">
                <a:xfrm>
                  <a:off x="7021" y="1267"/>
                  <a:ext cx="1" cy="6"/>
                </a:xfrm>
                <a:custGeom>
                  <a:avLst/>
                  <a:gdLst>
                    <a:gd name="T0" fmla="*/ 0 w 1"/>
                    <a:gd name="T1" fmla="*/ 6 h 6"/>
                    <a:gd name="T2" fmla="*/ 0 w 1"/>
                    <a:gd name="T3" fmla="*/ 6 h 6"/>
                    <a:gd name="T4" fmla="*/ 0 w 1"/>
                    <a:gd name="T5" fmla="*/ 0 h 6"/>
                    <a:gd name="T6" fmla="*/ 0 60000 65536"/>
                    <a:gd name="T7" fmla="*/ 0 60000 65536"/>
                    <a:gd name="T8" fmla="*/ 0 60000 65536"/>
                    <a:gd name="T9" fmla="*/ 0 w 1"/>
                    <a:gd name="T10" fmla="*/ 0 h 6"/>
                    <a:gd name="T11" fmla="*/ 1 w 1"/>
                    <a:gd name="T12" fmla="*/ 6 h 6"/>
                  </a:gdLst>
                  <a:ahLst/>
                  <a:cxnLst>
                    <a:cxn ang="T6">
                      <a:pos x="T0" y="T1"/>
                    </a:cxn>
                    <a:cxn ang="T7">
                      <a:pos x="T2" y="T3"/>
                    </a:cxn>
                    <a:cxn ang="T8">
                      <a:pos x="T4" y="T5"/>
                    </a:cxn>
                  </a:cxnLst>
                  <a:rect l="T9" t="T10" r="T11" b="T12"/>
                  <a:pathLst>
                    <a:path w="1" h="6">
                      <a:moveTo>
                        <a:pt x="0" y="6"/>
                      </a:moveTo>
                      <a:lnTo>
                        <a:pt x="0" y="6"/>
                      </a:ln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611" name="Freeform 938"/>
                <p:cNvSpPr>
                  <a:spLocks/>
                </p:cNvSpPr>
                <p:nvPr/>
              </p:nvSpPr>
              <p:spPr bwMode="auto">
                <a:xfrm>
                  <a:off x="7021" y="1267"/>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612" name="Freeform 939"/>
                <p:cNvSpPr>
                  <a:spLocks/>
                </p:cNvSpPr>
                <p:nvPr/>
              </p:nvSpPr>
              <p:spPr bwMode="auto">
                <a:xfrm>
                  <a:off x="7021" y="1260"/>
                  <a:ext cx="1" cy="7"/>
                </a:xfrm>
                <a:custGeom>
                  <a:avLst/>
                  <a:gdLst>
                    <a:gd name="T0" fmla="*/ 0 w 1"/>
                    <a:gd name="T1" fmla="*/ 7 h 7"/>
                    <a:gd name="T2" fmla="*/ 0 w 1"/>
                    <a:gd name="T3" fmla="*/ 7 h 7"/>
                    <a:gd name="T4" fmla="*/ 0 w 1"/>
                    <a:gd name="T5" fmla="*/ 0 h 7"/>
                    <a:gd name="T6" fmla="*/ 0 60000 65536"/>
                    <a:gd name="T7" fmla="*/ 0 60000 65536"/>
                    <a:gd name="T8" fmla="*/ 0 60000 65536"/>
                    <a:gd name="T9" fmla="*/ 0 w 1"/>
                    <a:gd name="T10" fmla="*/ 0 h 7"/>
                    <a:gd name="T11" fmla="*/ 1 w 1"/>
                    <a:gd name="T12" fmla="*/ 7 h 7"/>
                  </a:gdLst>
                  <a:ahLst/>
                  <a:cxnLst>
                    <a:cxn ang="T6">
                      <a:pos x="T0" y="T1"/>
                    </a:cxn>
                    <a:cxn ang="T7">
                      <a:pos x="T2" y="T3"/>
                    </a:cxn>
                    <a:cxn ang="T8">
                      <a:pos x="T4" y="T5"/>
                    </a:cxn>
                  </a:cxnLst>
                  <a:rect l="T9" t="T10" r="T11" b="T12"/>
                  <a:pathLst>
                    <a:path w="1" h="7">
                      <a:moveTo>
                        <a:pt x="0" y="7"/>
                      </a:moveTo>
                      <a:lnTo>
                        <a:pt x="0" y="7"/>
                      </a:ln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613" name="Freeform 940"/>
                <p:cNvSpPr>
                  <a:spLocks/>
                </p:cNvSpPr>
                <p:nvPr/>
              </p:nvSpPr>
              <p:spPr bwMode="auto">
                <a:xfrm>
                  <a:off x="7021" y="1254"/>
                  <a:ext cx="1" cy="6"/>
                </a:xfrm>
                <a:custGeom>
                  <a:avLst/>
                  <a:gdLst>
                    <a:gd name="T0" fmla="*/ 0 w 1"/>
                    <a:gd name="T1" fmla="*/ 6 h 6"/>
                    <a:gd name="T2" fmla="*/ 0 w 1"/>
                    <a:gd name="T3" fmla="*/ 6 h 6"/>
                    <a:gd name="T4" fmla="*/ 0 w 1"/>
                    <a:gd name="T5" fmla="*/ 0 h 6"/>
                    <a:gd name="T6" fmla="*/ 0 60000 65536"/>
                    <a:gd name="T7" fmla="*/ 0 60000 65536"/>
                    <a:gd name="T8" fmla="*/ 0 60000 65536"/>
                    <a:gd name="T9" fmla="*/ 0 w 1"/>
                    <a:gd name="T10" fmla="*/ 0 h 6"/>
                    <a:gd name="T11" fmla="*/ 1 w 1"/>
                    <a:gd name="T12" fmla="*/ 6 h 6"/>
                  </a:gdLst>
                  <a:ahLst/>
                  <a:cxnLst>
                    <a:cxn ang="T6">
                      <a:pos x="T0" y="T1"/>
                    </a:cxn>
                    <a:cxn ang="T7">
                      <a:pos x="T2" y="T3"/>
                    </a:cxn>
                    <a:cxn ang="T8">
                      <a:pos x="T4" y="T5"/>
                    </a:cxn>
                  </a:cxnLst>
                  <a:rect l="T9" t="T10" r="T11" b="T12"/>
                  <a:pathLst>
                    <a:path w="1" h="6">
                      <a:moveTo>
                        <a:pt x="0" y="6"/>
                      </a:moveTo>
                      <a:lnTo>
                        <a:pt x="0" y="6"/>
                      </a:ln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614" name="Freeform 941"/>
                <p:cNvSpPr>
                  <a:spLocks/>
                </p:cNvSpPr>
                <p:nvPr/>
              </p:nvSpPr>
              <p:spPr bwMode="auto">
                <a:xfrm>
                  <a:off x="7021" y="1254"/>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615" name="Freeform 942"/>
                <p:cNvSpPr>
                  <a:spLocks/>
                </p:cNvSpPr>
                <p:nvPr/>
              </p:nvSpPr>
              <p:spPr bwMode="auto">
                <a:xfrm>
                  <a:off x="7021" y="1248"/>
                  <a:ext cx="1" cy="6"/>
                </a:xfrm>
                <a:custGeom>
                  <a:avLst/>
                  <a:gdLst>
                    <a:gd name="T0" fmla="*/ 0 w 1"/>
                    <a:gd name="T1" fmla="*/ 6 h 6"/>
                    <a:gd name="T2" fmla="*/ 0 w 1"/>
                    <a:gd name="T3" fmla="*/ 6 h 6"/>
                    <a:gd name="T4" fmla="*/ 0 w 1"/>
                    <a:gd name="T5" fmla="*/ 0 h 6"/>
                    <a:gd name="T6" fmla="*/ 0 60000 65536"/>
                    <a:gd name="T7" fmla="*/ 0 60000 65536"/>
                    <a:gd name="T8" fmla="*/ 0 60000 65536"/>
                    <a:gd name="T9" fmla="*/ 0 w 1"/>
                    <a:gd name="T10" fmla="*/ 0 h 6"/>
                    <a:gd name="T11" fmla="*/ 1 w 1"/>
                    <a:gd name="T12" fmla="*/ 6 h 6"/>
                  </a:gdLst>
                  <a:ahLst/>
                  <a:cxnLst>
                    <a:cxn ang="T6">
                      <a:pos x="T0" y="T1"/>
                    </a:cxn>
                    <a:cxn ang="T7">
                      <a:pos x="T2" y="T3"/>
                    </a:cxn>
                    <a:cxn ang="T8">
                      <a:pos x="T4" y="T5"/>
                    </a:cxn>
                  </a:cxnLst>
                  <a:rect l="T9" t="T10" r="T11" b="T12"/>
                  <a:pathLst>
                    <a:path w="1" h="6">
                      <a:moveTo>
                        <a:pt x="0" y="6"/>
                      </a:moveTo>
                      <a:lnTo>
                        <a:pt x="0" y="6"/>
                      </a:ln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616" name="Freeform 943"/>
                <p:cNvSpPr>
                  <a:spLocks/>
                </p:cNvSpPr>
                <p:nvPr/>
              </p:nvSpPr>
              <p:spPr bwMode="auto">
                <a:xfrm>
                  <a:off x="7021" y="1248"/>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617" name="Freeform 944"/>
                <p:cNvSpPr>
                  <a:spLocks/>
                </p:cNvSpPr>
                <p:nvPr/>
              </p:nvSpPr>
              <p:spPr bwMode="auto">
                <a:xfrm>
                  <a:off x="7021" y="1242"/>
                  <a:ext cx="1" cy="6"/>
                </a:xfrm>
                <a:custGeom>
                  <a:avLst/>
                  <a:gdLst>
                    <a:gd name="T0" fmla="*/ 0 w 1"/>
                    <a:gd name="T1" fmla="*/ 6 h 6"/>
                    <a:gd name="T2" fmla="*/ 0 w 1"/>
                    <a:gd name="T3" fmla="*/ 6 h 6"/>
                    <a:gd name="T4" fmla="*/ 0 w 1"/>
                    <a:gd name="T5" fmla="*/ 0 h 6"/>
                    <a:gd name="T6" fmla="*/ 0 60000 65536"/>
                    <a:gd name="T7" fmla="*/ 0 60000 65536"/>
                    <a:gd name="T8" fmla="*/ 0 60000 65536"/>
                    <a:gd name="T9" fmla="*/ 0 w 1"/>
                    <a:gd name="T10" fmla="*/ 0 h 6"/>
                    <a:gd name="T11" fmla="*/ 1 w 1"/>
                    <a:gd name="T12" fmla="*/ 6 h 6"/>
                  </a:gdLst>
                  <a:ahLst/>
                  <a:cxnLst>
                    <a:cxn ang="T6">
                      <a:pos x="T0" y="T1"/>
                    </a:cxn>
                    <a:cxn ang="T7">
                      <a:pos x="T2" y="T3"/>
                    </a:cxn>
                    <a:cxn ang="T8">
                      <a:pos x="T4" y="T5"/>
                    </a:cxn>
                  </a:cxnLst>
                  <a:rect l="T9" t="T10" r="T11" b="T12"/>
                  <a:pathLst>
                    <a:path w="1" h="6">
                      <a:moveTo>
                        <a:pt x="0" y="6"/>
                      </a:moveTo>
                      <a:lnTo>
                        <a:pt x="0" y="6"/>
                      </a:ln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618" name="Freeform 945"/>
                <p:cNvSpPr>
                  <a:spLocks/>
                </p:cNvSpPr>
                <p:nvPr/>
              </p:nvSpPr>
              <p:spPr bwMode="auto">
                <a:xfrm>
                  <a:off x="7021" y="1235"/>
                  <a:ext cx="1" cy="7"/>
                </a:xfrm>
                <a:custGeom>
                  <a:avLst/>
                  <a:gdLst>
                    <a:gd name="T0" fmla="*/ 0 w 1"/>
                    <a:gd name="T1" fmla="*/ 7 h 7"/>
                    <a:gd name="T2" fmla="*/ 0 w 1"/>
                    <a:gd name="T3" fmla="*/ 7 h 7"/>
                    <a:gd name="T4" fmla="*/ 0 w 1"/>
                    <a:gd name="T5" fmla="*/ 0 h 7"/>
                    <a:gd name="T6" fmla="*/ 0 60000 65536"/>
                    <a:gd name="T7" fmla="*/ 0 60000 65536"/>
                    <a:gd name="T8" fmla="*/ 0 60000 65536"/>
                    <a:gd name="T9" fmla="*/ 0 w 1"/>
                    <a:gd name="T10" fmla="*/ 0 h 7"/>
                    <a:gd name="T11" fmla="*/ 1 w 1"/>
                    <a:gd name="T12" fmla="*/ 7 h 7"/>
                  </a:gdLst>
                  <a:ahLst/>
                  <a:cxnLst>
                    <a:cxn ang="T6">
                      <a:pos x="T0" y="T1"/>
                    </a:cxn>
                    <a:cxn ang="T7">
                      <a:pos x="T2" y="T3"/>
                    </a:cxn>
                    <a:cxn ang="T8">
                      <a:pos x="T4" y="T5"/>
                    </a:cxn>
                  </a:cxnLst>
                  <a:rect l="T9" t="T10" r="T11" b="T12"/>
                  <a:pathLst>
                    <a:path w="1" h="7">
                      <a:moveTo>
                        <a:pt x="0" y="7"/>
                      </a:moveTo>
                      <a:lnTo>
                        <a:pt x="0" y="7"/>
                      </a:ln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619" name="Freeform 946"/>
                <p:cNvSpPr>
                  <a:spLocks/>
                </p:cNvSpPr>
                <p:nvPr/>
              </p:nvSpPr>
              <p:spPr bwMode="auto">
                <a:xfrm>
                  <a:off x="7021" y="1235"/>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620" name="Freeform 947"/>
                <p:cNvSpPr>
                  <a:spLocks/>
                </p:cNvSpPr>
                <p:nvPr/>
              </p:nvSpPr>
              <p:spPr bwMode="auto">
                <a:xfrm>
                  <a:off x="7021" y="1229"/>
                  <a:ext cx="1" cy="6"/>
                </a:xfrm>
                <a:custGeom>
                  <a:avLst/>
                  <a:gdLst>
                    <a:gd name="T0" fmla="*/ 0 w 1"/>
                    <a:gd name="T1" fmla="*/ 6 h 6"/>
                    <a:gd name="T2" fmla="*/ 0 w 1"/>
                    <a:gd name="T3" fmla="*/ 6 h 6"/>
                    <a:gd name="T4" fmla="*/ 0 w 1"/>
                    <a:gd name="T5" fmla="*/ 0 h 6"/>
                    <a:gd name="T6" fmla="*/ 0 60000 65536"/>
                    <a:gd name="T7" fmla="*/ 0 60000 65536"/>
                    <a:gd name="T8" fmla="*/ 0 60000 65536"/>
                    <a:gd name="T9" fmla="*/ 0 w 1"/>
                    <a:gd name="T10" fmla="*/ 0 h 6"/>
                    <a:gd name="T11" fmla="*/ 1 w 1"/>
                    <a:gd name="T12" fmla="*/ 6 h 6"/>
                  </a:gdLst>
                  <a:ahLst/>
                  <a:cxnLst>
                    <a:cxn ang="T6">
                      <a:pos x="T0" y="T1"/>
                    </a:cxn>
                    <a:cxn ang="T7">
                      <a:pos x="T2" y="T3"/>
                    </a:cxn>
                    <a:cxn ang="T8">
                      <a:pos x="T4" y="T5"/>
                    </a:cxn>
                  </a:cxnLst>
                  <a:rect l="T9" t="T10" r="T11" b="T12"/>
                  <a:pathLst>
                    <a:path w="1" h="6">
                      <a:moveTo>
                        <a:pt x="0" y="6"/>
                      </a:moveTo>
                      <a:lnTo>
                        <a:pt x="0" y="6"/>
                      </a:ln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621" name="Freeform 948"/>
                <p:cNvSpPr>
                  <a:spLocks/>
                </p:cNvSpPr>
                <p:nvPr/>
              </p:nvSpPr>
              <p:spPr bwMode="auto">
                <a:xfrm>
                  <a:off x="7021" y="1229"/>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622" name="Freeform 949"/>
                <p:cNvSpPr>
                  <a:spLocks/>
                </p:cNvSpPr>
                <p:nvPr/>
              </p:nvSpPr>
              <p:spPr bwMode="auto">
                <a:xfrm>
                  <a:off x="7021" y="1223"/>
                  <a:ext cx="1" cy="6"/>
                </a:xfrm>
                <a:custGeom>
                  <a:avLst/>
                  <a:gdLst>
                    <a:gd name="T0" fmla="*/ 0 w 1"/>
                    <a:gd name="T1" fmla="*/ 6 h 6"/>
                    <a:gd name="T2" fmla="*/ 0 w 1"/>
                    <a:gd name="T3" fmla="*/ 6 h 6"/>
                    <a:gd name="T4" fmla="*/ 0 w 1"/>
                    <a:gd name="T5" fmla="*/ 0 h 6"/>
                    <a:gd name="T6" fmla="*/ 0 60000 65536"/>
                    <a:gd name="T7" fmla="*/ 0 60000 65536"/>
                    <a:gd name="T8" fmla="*/ 0 60000 65536"/>
                    <a:gd name="T9" fmla="*/ 0 w 1"/>
                    <a:gd name="T10" fmla="*/ 0 h 6"/>
                    <a:gd name="T11" fmla="*/ 1 w 1"/>
                    <a:gd name="T12" fmla="*/ 6 h 6"/>
                  </a:gdLst>
                  <a:ahLst/>
                  <a:cxnLst>
                    <a:cxn ang="T6">
                      <a:pos x="T0" y="T1"/>
                    </a:cxn>
                    <a:cxn ang="T7">
                      <a:pos x="T2" y="T3"/>
                    </a:cxn>
                    <a:cxn ang="T8">
                      <a:pos x="T4" y="T5"/>
                    </a:cxn>
                  </a:cxnLst>
                  <a:rect l="T9" t="T10" r="T11" b="T12"/>
                  <a:pathLst>
                    <a:path w="1" h="6">
                      <a:moveTo>
                        <a:pt x="0" y="6"/>
                      </a:moveTo>
                      <a:lnTo>
                        <a:pt x="0" y="6"/>
                      </a:ln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623" name="Freeform 950"/>
                <p:cNvSpPr>
                  <a:spLocks/>
                </p:cNvSpPr>
                <p:nvPr/>
              </p:nvSpPr>
              <p:spPr bwMode="auto">
                <a:xfrm>
                  <a:off x="7021" y="1217"/>
                  <a:ext cx="94" cy="6"/>
                </a:xfrm>
                <a:custGeom>
                  <a:avLst/>
                  <a:gdLst>
                    <a:gd name="T0" fmla="*/ 0 w 94"/>
                    <a:gd name="T1" fmla="*/ 6 h 6"/>
                    <a:gd name="T2" fmla="*/ 94 w 94"/>
                    <a:gd name="T3" fmla="*/ 6 h 6"/>
                    <a:gd name="T4" fmla="*/ 94 w 94"/>
                    <a:gd name="T5" fmla="*/ 0 h 6"/>
                    <a:gd name="T6" fmla="*/ 0 60000 65536"/>
                    <a:gd name="T7" fmla="*/ 0 60000 65536"/>
                    <a:gd name="T8" fmla="*/ 0 60000 65536"/>
                    <a:gd name="T9" fmla="*/ 0 w 94"/>
                    <a:gd name="T10" fmla="*/ 0 h 6"/>
                    <a:gd name="T11" fmla="*/ 94 w 94"/>
                    <a:gd name="T12" fmla="*/ 6 h 6"/>
                  </a:gdLst>
                  <a:ahLst/>
                  <a:cxnLst>
                    <a:cxn ang="T6">
                      <a:pos x="T0" y="T1"/>
                    </a:cxn>
                    <a:cxn ang="T7">
                      <a:pos x="T2" y="T3"/>
                    </a:cxn>
                    <a:cxn ang="T8">
                      <a:pos x="T4" y="T5"/>
                    </a:cxn>
                  </a:cxnLst>
                  <a:rect l="T9" t="T10" r="T11" b="T12"/>
                  <a:pathLst>
                    <a:path w="94" h="6">
                      <a:moveTo>
                        <a:pt x="0" y="6"/>
                      </a:moveTo>
                      <a:lnTo>
                        <a:pt x="94" y="6"/>
                      </a:lnTo>
                      <a:lnTo>
                        <a:pt x="94"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624" name="Freeform 951"/>
                <p:cNvSpPr>
                  <a:spLocks/>
                </p:cNvSpPr>
                <p:nvPr/>
              </p:nvSpPr>
              <p:spPr bwMode="auto">
                <a:xfrm>
                  <a:off x="7115" y="1217"/>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625" name="Freeform 952"/>
                <p:cNvSpPr>
                  <a:spLocks/>
                </p:cNvSpPr>
                <p:nvPr/>
              </p:nvSpPr>
              <p:spPr bwMode="auto">
                <a:xfrm>
                  <a:off x="7115" y="1210"/>
                  <a:ext cx="1" cy="7"/>
                </a:xfrm>
                <a:custGeom>
                  <a:avLst/>
                  <a:gdLst>
                    <a:gd name="T0" fmla="*/ 0 w 1"/>
                    <a:gd name="T1" fmla="*/ 7 h 7"/>
                    <a:gd name="T2" fmla="*/ 0 w 1"/>
                    <a:gd name="T3" fmla="*/ 7 h 7"/>
                    <a:gd name="T4" fmla="*/ 0 w 1"/>
                    <a:gd name="T5" fmla="*/ 0 h 7"/>
                    <a:gd name="T6" fmla="*/ 0 60000 65536"/>
                    <a:gd name="T7" fmla="*/ 0 60000 65536"/>
                    <a:gd name="T8" fmla="*/ 0 60000 65536"/>
                    <a:gd name="T9" fmla="*/ 0 w 1"/>
                    <a:gd name="T10" fmla="*/ 0 h 7"/>
                    <a:gd name="T11" fmla="*/ 1 w 1"/>
                    <a:gd name="T12" fmla="*/ 7 h 7"/>
                  </a:gdLst>
                  <a:ahLst/>
                  <a:cxnLst>
                    <a:cxn ang="T6">
                      <a:pos x="T0" y="T1"/>
                    </a:cxn>
                    <a:cxn ang="T7">
                      <a:pos x="T2" y="T3"/>
                    </a:cxn>
                    <a:cxn ang="T8">
                      <a:pos x="T4" y="T5"/>
                    </a:cxn>
                  </a:cxnLst>
                  <a:rect l="T9" t="T10" r="T11" b="T12"/>
                  <a:pathLst>
                    <a:path w="1" h="7">
                      <a:moveTo>
                        <a:pt x="0" y="7"/>
                      </a:moveTo>
                      <a:lnTo>
                        <a:pt x="0" y="7"/>
                      </a:ln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626" name="Freeform 953"/>
                <p:cNvSpPr>
                  <a:spLocks/>
                </p:cNvSpPr>
                <p:nvPr/>
              </p:nvSpPr>
              <p:spPr bwMode="auto">
                <a:xfrm>
                  <a:off x="7115" y="1210"/>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627" name="Freeform 954"/>
                <p:cNvSpPr>
                  <a:spLocks/>
                </p:cNvSpPr>
                <p:nvPr/>
              </p:nvSpPr>
              <p:spPr bwMode="auto">
                <a:xfrm>
                  <a:off x="7115" y="1204"/>
                  <a:ext cx="1" cy="6"/>
                </a:xfrm>
                <a:custGeom>
                  <a:avLst/>
                  <a:gdLst>
                    <a:gd name="T0" fmla="*/ 0 w 1"/>
                    <a:gd name="T1" fmla="*/ 6 h 6"/>
                    <a:gd name="T2" fmla="*/ 0 w 1"/>
                    <a:gd name="T3" fmla="*/ 6 h 6"/>
                    <a:gd name="T4" fmla="*/ 0 w 1"/>
                    <a:gd name="T5" fmla="*/ 0 h 6"/>
                    <a:gd name="T6" fmla="*/ 0 60000 65536"/>
                    <a:gd name="T7" fmla="*/ 0 60000 65536"/>
                    <a:gd name="T8" fmla="*/ 0 60000 65536"/>
                    <a:gd name="T9" fmla="*/ 0 w 1"/>
                    <a:gd name="T10" fmla="*/ 0 h 6"/>
                    <a:gd name="T11" fmla="*/ 1 w 1"/>
                    <a:gd name="T12" fmla="*/ 6 h 6"/>
                  </a:gdLst>
                  <a:ahLst/>
                  <a:cxnLst>
                    <a:cxn ang="T6">
                      <a:pos x="T0" y="T1"/>
                    </a:cxn>
                    <a:cxn ang="T7">
                      <a:pos x="T2" y="T3"/>
                    </a:cxn>
                    <a:cxn ang="T8">
                      <a:pos x="T4" y="T5"/>
                    </a:cxn>
                  </a:cxnLst>
                  <a:rect l="T9" t="T10" r="T11" b="T12"/>
                  <a:pathLst>
                    <a:path w="1" h="6">
                      <a:moveTo>
                        <a:pt x="0" y="6"/>
                      </a:moveTo>
                      <a:lnTo>
                        <a:pt x="0" y="6"/>
                      </a:ln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628" name="Freeform 955"/>
                <p:cNvSpPr>
                  <a:spLocks/>
                </p:cNvSpPr>
                <p:nvPr/>
              </p:nvSpPr>
              <p:spPr bwMode="auto">
                <a:xfrm>
                  <a:off x="7115" y="1198"/>
                  <a:ext cx="1" cy="6"/>
                </a:xfrm>
                <a:custGeom>
                  <a:avLst/>
                  <a:gdLst>
                    <a:gd name="T0" fmla="*/ 0 w 1"/>
                    <a:gd name="T1" fmla="*/ 6 h 6"/>
                    <a:gd name="T2" fmla="*/ 0 w 1"/>
                    <a:gd name="T3" fmla="*/ 6 h 6"/>
                    <a:gd name="T4" fmla="*/ 0 w 1"/>
                    <a:gd name="T5" fmla="*/ 0 h 6"/>
                    <a:gd name="T6" fmla="*/ 0 60000 65536"/>
                    <a:gd name="T7" fmla="*/ 0 60000 65536"/>
                    <a:gd name="T8" fmla="*/ 0 60000 65536"/>
                    <a:gd name="T9" fmla="*/ 0 w 1"/>
                    <a:gd name="T10" fmla="*/ 0 h 6"/>
                    <a:gd name="T11" fmla="*/ 1 w 1"/>
                    <a:gd name="T12" fmla="*/ 6 h 6"/>
                  </a:gdLst>
                  <a:ahLst/>
                  <a:cxnLst>
                    <a:cxn ang="T6">
                      <a:pos x="T0" y="T1"/>
                    </a:cxn>
                    <a:cxn ang="T7">
                      <a:pos x="T2" y="T3"/>
                    </a:cxn>
                    <a:cxn ang="T8">
                      <a:pos x="T4" y="T5"/>
                    </a:cxn>
                  </a:cxnLst>
                  <a:rect l="T9" t="T10" r="T11" b="T12"/>
                  <a:pathLst>
                    <a:path w="1" h="6">
                      <a:moveTo>
                        <a:pt x="0" y="6"/>
                      </a:moveTo>
                      <a:lnTo>
                        <a:pt x="0" y="6"/>
                      </a:ln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629" name="Freeform 956"/>
                <p:cNvSpPr>
                  <a:spLocks/>
                </p:cNvSpPr>
                <p:nvPr/>
              </p:nvSpPr>
              <p:spPr bwMode="auto">
                <a:xfrm>
                  <a:off x="7115" y="1198"/>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630" name="Freeform 957"/>
                <p:cNvSpPr>
                  <a:spLocks/>
                </p:cNvSpPr>
                <p:nvPr/>
              </p:nvSpPr>
              <p:spPr bwMode="auto">
                <a:xfrm>
                  <a:off x="7115" y="1192"/>
                  <a:ext cx="187" cy="6"/>
                </a:xfrm>
                <a:custGeom>
                  <a:avLst/>
                  <a:gdLst>
                    <a:gd name="T0" fmla="*/ 0 w 187"/>
                    <a:gd name="T1" fmla="*/ 6 h 6"/>
                    <a:gd name="T2" fmla="*/ 187 w 187"/>
                    <a:gd name="T3" fmla="*/ 6 h 6"/>
                    <a:gd name="T4" fmla="*/ 187 w 187"/>
                    <a:gd name="T5" fmla="*/ 0 h 6"/>
                    <a:gd name="T6" fmla="*/ 0 60000 65536"/>
                    <a:gd name="T7" fmla="*/ 0 60000 65536"/>
                    <a:gd name="T8" fmla="*/ 0 60000 65536"/>
                    <a:gd name="T9" fmla="*/ 0 w 187"/>
                    <a:gd name="T10" fmla="*/ 0 h 6"/>
                    <a:gd name="T11" fmla="*/ 187 w 187"/>
                    <a:gd name="T12" fmla="*/ 6 h 6"/>
                  </a:gdLst>
                  <a:ahLst/>
                  <a:cxnLst>
                    <a:cxn ang="T6">
                      <a:pos x="T0" y="T1"/>
                    </a:cxn>
                    <a:cxn ang="T7">
                      <a:pos x="T2" y="T3"/>
                    </a:cxn>
                    <a:cxn ang="T8">
                      <a:pos x="T4" y="T5"/>
                    </a:cxn>
                  </a:cxnLst>
                  <a:rect l="T9" t="T10" r="T11" b="T12"/>
                  <a:pathLst>
                    <a:path w="187" h="6">
                      <a:moveTo>
                        <a:pt x="0" y="6"/>
                      </a:moveTo>
                      <a:lnTo>
                        <a:pt x="187" y="6"/>
                      </a:lnTo>
                      <a:lnTo>
                        <a:pt x="187"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631" name="Freeform 958"/>
                <p:cNvSpPr>
                  <a:spLocks/>
                </p:cNvSpPr>
                <p:nvPr/>
              </p:nvSpPr>
              <p:spPr bwMode="auto">
                <a:xfrm>
                  <a:off x="7302" y="1192"/>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632" name="Freeform 959"/>
                <p:cNvSpPr>
                  <a:spLocks/>
                </p:cNvSpPr>
                <p:nvPr/>
              </p:nvSpPr>
              <p:spPr bwMode="auto">
                <a:xfrm>
                  <a:off x="7302" y="1185"/>
                  <a:ext cx="1" cy="7"/>
                </a:xfrm>
                <a:custGeom>
                  <a:avLst/>
                  <a:gdLst>
                    <a:gd name="T0" fmla="*/ 0 w 1"/>
                    <a:gd name="T1" fmla="*/ 7 h 7"/>
                    <a:gd name="T2" fmla="*/ 0 w 1"/>
                    <a:gd name="T3" fmla="*/ 7 h 7"/>
                    <a:gd name="T4" fmla="*/ 0 w 1"/>
                    <a:gd name="T5" fmla="*/ 0 h 7"/>
                    <a:gd name="T6" fmla="*/ 0 60000 65536"/>
                    <a:gd name="T7" fmla="*/ 0 60000 65536"/>
                    <a:gd name="T8" fmla="*/ 0 60000 65536"/>
                    <a:gd name="T9" fmla="*/ 0 w 1"/>
                    <a:gd name="T10" fmla="*/ 0 h 7"/>
                    <a:gd name="T11" fmla="*/ 1 w 1"/>
                    <a:gd name="T12" fmla="*/ 7 h 7"/>
                  </a:gdLst>
                  <a:ahLst/>
                  <a:cxnLst>
                    <a:cxn ang="T6">
                      <a:pos x="T0" y="T1"/>
                    </a:cxn>
                    <a:cxn ang="T7">
                      <a:pos x="T2" y="T3"/>
                    </a:cxn>
                    <a:cxn ang="T8">
                      <a:pos x="T4" y="T5"/>
                    </a:cxn>
                  </a:cxnLst>
                  <a:rect l="T9" t="T10" r="T11" b="T12"/>
                  <a:pathLst>
                    <a:path w="1" h="7">
                      <a:moveTo>
                        <a:pt x="0" y="7"/>
                      </a:moveTo>
                      <a:lnTo>
                        <a:pt x="0" y="7"/>
                      </a:ln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633" name="Freeform 960"/>
                <p:cNvSpPr>
                  <a:spLocks/>
                </p:cNvSpPr>
                <p:nvPr/>
              </p:nvSpPr>
              <p:spPr bwMode="auto">
                <a:xfrm>
                  <a:off x="7302" y="1179"/>
                  <a:ext cx="1" cy="6"/>
                </a:xfrm>
                <a:custGeom>
                  <a:avLst/>
                  <a:gdLst>
                    <a:gd name="T0" fmla="*/ 0 w 1"/>
                    <a:gd name="T1" fmla="*/ 6 h 6"/>
                    <a:gd name="T2" fmla="*/ 0 w 1"/>
                    <a:gd name="T3" fmla="*/ 6 h 6"/>
                    <a:gd name="T4" fmla="*/ 0 w 1"/>
                    <a:gd name="T5" fmla="*/ 0 h 6"/>
                    <a:gd name="T6" fmla="*/ 0 60000 65536"/>
                    <a:gd name="T7" fmla="*/ 0 60000 65536"/>
                    <a:gd name="T8" fmla="*/ 0 60000 65536"/>
                    <a:gd name="T9" fmla="*/ 0 w 1"/>
                    <a:gd name="T10" fmla="*/ 0 h 6"/>
                    <a:gd name="T11" fmla="*/ 1 w 1"/>
                    <a:gd name="T12" fmla="*/ 6 h 6"/>
                  </a:gdLst>
                  <a:ahLst/>
                  <a:cxnLst>
                    <a:cxn ang="T6">
                      <a:pos x="T0" y="T1"/>
                    </a:cxn>
                    <a:cxn ang="T7">
                      <a:pos x="T2" y="T3"/>
                    </a:cxn>
                    <a:cxn ang="T8">
                      <a:pos x="T4" y="T5"/>
                    </a:cxn>
                  </a:cxnLst>
                  <a:rect l="T9" t="T10" r="T11" b="T12"/>
                  <a:pathLst>
                    <a:path w="1" h="6">
                      <a:moveTo>
                        <a:pt x="0" y="6"/>
                      </a:moveTo>
                      <a:lnTo>
                        <a:pt x="0" y="6"/>
                      </a:ln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634" name="Freeform 961"/>
                <p:cNvSpPr>
                  <a:spLocks/>
                </p:cNvSpPr>
                <p:nvPr/>
              </p:nvSpPr>
              <p:spPr bwMode="auto">
                <a:xfrm>
                  <a:off x="7302" y="1179"/>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635" name="Freeform 962"/>
                <p:cNvSpPr>
                  <a:spLocks/>
                </p:cNvSpPr>
                <p:nvPr/>
              </p:nvSpPr>
              <p:spPr bwMode="auto">
                <a:xfrm>
                  <a:off x="7302" y="1173"/>
                  <a:ext cx="1" cy="6"/>
                </a:xfrm>
                <a:custGeom>
                  <a:avLst/>
                  <a:gdLst>
                    <a:gd name="T0" fmla="*/ 0 w 1"/>
                    <a:gd name="T1" fmla="*/ 6 h 6"/>
                    <a:gd name="T2" fmla="*/ 0 w 1"/>
                    <a:gd name="T3" fmla="*/ 6 h 6"/>
                    <a:gd name="T4" fmla="*/ 0 w 1"/>
                    <a:gd name="T5" fmla="*/ 0 h 6"/>
                    <a:gd name="T6" fmla="*/ 0 60000 65536"/>
                    <a:gd name="T7" fmla="*/ 0 60000 65536"/>
                    <a:gd name="T8" fmla="*/ 0 60000 65536"/>
                    <a:gd name="T9" fmla="*/ 0 w 1"/>
                    <a:gd name="T10" fmla="*/ 0 h 6"/>
                    <a:gd name="T11" fmla="*/ 1 w 1"/>
                    <a:gd name="T12" fmla="*/ 6 h 6"/>
                  </a:gdLst>
                  <a:ahLst/>
                  <a:cxnLst>
                    <a:cxn ang="T6">
                      <a:pos x="T0" y="T1"/>
                    </a:cxn>
                    <a:cxn ang="T7">
                      <a:pos x="T2" y="T3"/>
                    </a:cxn>
                    <a:cxn ang="T8">
                      <a:pos x="T4" y="T5"/>
                    </a:cxn>
                  </a:cxnLst>
                  <a:rect l="T9" t="T10" r="T11" b="T12"/>
                  <a:pathLst>
                    <a:path w="1" h="6">
                      <a:moveTo>
                        <a:pt x="0" y="6"/>
                      </a:moveTo>
                      <a:lnTo>
                        <a:pt x="0" y="6"/>
                      </a:ln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636" name="Freeform 963"/>
                <p:cNvSpPr>
                  <a:spLocks/>
                </p:cNvSpPr>
                <p:nvPr/>
              </p:nvSpPr>
              <p:spPr bwMode="auto">
                <a:xfrm>
                  <a:off x="7302" y="1173"/>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637" name="Freeform 964"/>
                <p:cNvSpPr>
                  <a:spLocks/>
                </p:cNvSpPr>
                <p:nvPr/>
              </p:nvSpPr>
              <p:spPr bwMode="auto">
                <a:xfrm>
                  <a:off x="7302" y="1167"/>
                  <a:ext cx="1" cy="6"/>
                </a:xfrm>
                <a:custGeom>
                  <a:avLst/>
                  <a:gdLst>
                    <a:gd name="T0" fmla="*/ 0 w 1"/>
                    <a:gd name="T1" fmla="*/ 6 h 6"/>
                    <a:gd name="T2" fmla="*/ 0 w 1"/>
                    <a:gd name="T3" fmla="*/ 6 h 6"/>
                    <a:gd name="T4" fmla="*/ 0 w 1"/>
                    <a:gd name="T5" fmla="*/ 0 h 6"/>
                    <a:gd name="T6" fmla="*/ 0 60000 65536"/>
                    <a:gd name="T7" fmla="*/ 0 60000 65536"/>
                    <a:gd name="T8" fmla="*/ 0 60000 65536"/>
                    <a:gd name="T9" fmla="*/ 0 w 1"/>
                    <a:gd name="T10" fmla="*/ 0 h 6"/>
                    <a:gd name="T11" fmla="*/ 1 w 1"/>
                    <a:gd name="T12" fmla="*/ 6 h 6"/>
                  </a:gdLst>
                  <a:ahLst/>
                  <a:cxnLst>
                    <a:cxn ang="T6">
                      <a:pos x="T0" y="T1"/>
                    </a:cxn>
                    <a:cxn ang="T7">
                      <a:pos x="T2" y="T3"/>
                    </a:cxn>
                    <a:cxn ang="T8">
                      <a:pos x="T4" y="T5"/>
                    </a:cxn>
                  </a:cxnLst>
                  <a:rect l="T9" t="T10" r="T11" b="T12"/>
                  <a:pathLst>
                    <a:path w="1" h="6">
                      <a:moveTo>
                        <a:pt x="0" y="6"/>
                      </a:moveTo>
                      <a:lnTo>
                        <a:pt x="0" y="6"/>
                      </a:ln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638" name="Freeform 965"/>
                <p:cNvSpPr>
                  <a:spLocks/>
                </p:cNvSpPr>
                <p:nvPr/>
              </p:nvSpPr>
              <p:spPr bwMode="auto">
                <a:xfrm>
                  <a:off x="7302" y="1160"/>
                  <a:ext cx="1" cy="7"/>
                </a:xfrm>
                <a:custGeom>
                  <a:avLst/>
                  <a:gdLst>
                    <a:gd name="T0" fmla="*/ 0 w 1"/>
                    <a:gd name="T1" fmla="*/ 7 h 7"/>
                    <a:gd name="T2" fmla="*/ 0 w 1"/>
                    <a:gd name="T3" fmla="*/ 7 h 7"/>
                    <a:gd name="T4" fmla="*/ 0 w 1"/>
                    <a:gd name="T5" fmla="*/ 0 h 7"/>
                    <a:gd name="T6" fmla="*/ 0 60000 65536"/>
                    <a:gd name="T7" fmla="*/ 0 60000 65536"/>
                    <a:gd name="T8" fmla="*/ 0 60000 65536"/>
                    <a:gd name="T9" fmla="*/ 0 w 1"/>
                    <a:gd name="T10" fmla="*/ 0 h 7"/>
                    <a:gd name="T11" fmla="*/ 1 w 1"/>
                    <a:gd name="T12" fmla="*/ 7 h 7"/>
                  </a:gdLst>
                  <a:ahLst/>
                  <a:cxnLst>
                    <a:cxn ang="T6">
                      <a:pos x="T0" y="T1"/>
                    </a:cxn>
                    <a:cxn ang="T7">
                      <a:pos x="T2" y="T3"/>
                    </a:cxn>
                    <a:cxn ang="T8">
                      <a:pos x="T4" y="T5"/>
                    </a:cxn>
                  </a:cxnLst>
                  <a:rect l="T9" t="T10" r="T11" b="T12"/>
                  <a:pathLst>
                    <a:path w="1" h="7">
                      <a:moveTo>
                        <a:pt x="0" y="7"/>
                      </a:moveTo>
                      <a:lnTo>
                        <a:pt x="0" y="7"/>
                      </a:ln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639" name="Freeform 966"/>
                <p:cNvSpPr>
                  <a:spLocks/>
                </p:cNvSpPr>
                <p:nvPr/>
              </p:nvSpPr>
              <p:spPr bwMode="auto">
                <a:xfrm>
                  <a:off x="7302" y="1160"/>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640" name="Freeform 967"/>
                <p:cNvSpPr>
                  <a:spLocks/>
                </p:cNvSpPr>
                <p:nvPr/>
              </p:nvSpPr>
              <p:spPr bwMode="auto">
                <a:xfrm>
                  <a:off x="7302" y="1154"/>
                  <a:ext cx="1" cy="6"/>
                </a:xfrm>
                <a:custGeom>
                  <a:avLst/>
                  <a:gdLst>
                    <a:gd name="T0" fmla="*/ 0 w 1"/>
                    <a:gd name="T1" fmla="*/ 6 h 6"/>
                    <a:gd name="T2" fmla="*/ 0 w 1"/>
                    <a:gd name="T3" fmla="*/ 6 h 6"/>
                    <a:gd name="T4" fmla="*/ 0 w 1"/>
                    <a:gd name="T5" fmla="*/ 0 h 6"/>
                    <a:gd name="T6" fmla="*/ 0 60000 65536"/>
                    <a:gd name="T7" fmla="*/ 0 60000 65536"/>
                    <a:gd name="T8" fmla="*/ 0 60000 65536"/>
                    <a:gd name="T9" fmla="*/ 0 w 1"/>
                    <a:gd name="T10" fmla="*/ 0 h 6"/>
                    <a:gd name="T11" fmla="*/ 1 w 1"/>
                    <a:gd name="T12" fmla="*/ 6 h 6"/>
                  </a:gdLst>
                  <a:ahLst/>
                  <a:cxnLst>
                    <a:cxn ang="T6">
                      <a:pos x="T0" y="T1"/>
                    </a:cxn>
                    <a:cxn ang="T7">
                      <a:pos x="T2" y="T3"/>
                    </a:cxn>
                    <a:cxn ang="T8">
                      <a:pos x="T4" y="T5"/>
                    </a:cxn>
                  </a:cxnLst>
                  <a:rect l="T9" t="T10" r="T11" b="T12"/>
                  <a:pathLst>
                    <a:path w="1" h="6">
                      <a:moveTo>
                        <a:pt x="0" y="6"/>
                      </a:moveTo>
                      <a:lnTo>
                        <a:pt x="0" y="6"/>
                      </a:ln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641" name="Freeform 968"/>
                <p:cNvSpPr>
                  <a:spLocks/>
                </p:cNvSpPr>
                <p:nvPr/>
              </p:nvSpPr>
              <p:spPr bwMode="auto">
                <a:xfrm>
                  <a:off x="7302" y="1154"/>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642" name="Freeform 969"/>
                <p:cNvSpPr>
                  <a:spLocks/>
                </p:cNvSpPr>
                <p:nvPr/>
              </p:nvSpPr>
              <p:spPr bwMode="auto">
                <a:xfrm>
                  <a:off x="7302" y="1148"/>
                  <a:ext cx="1" cy="6"/>
                </a:xfrm>
                <a:custGeom>
                  <a:avLst/>
                  <a:gdLst>
                    <a:gd name="T0" fmla="*/ 0 w 1"/>
                    <a:gd name="T1" fmla="*/ 6 h 6"/>
                    <a:gd name="T2" fmla="*/ 0 w 1"/>
                    <a:gd name="T3" fmla="*/ 6 h 6"/>
                    <a:gd name="T4" fmla="*/ 0 w 1"/>
                    <a:gd name="T5" fmla="*/ 0 h 6"/>
                    <a:gd name="T6" fmla="*/ 0 60000 65536"/>
                    <a:gd name="T7" fmla="*/ 0 60000 65536"/>
                    <a:gd name="T8" fmla="*/ 0 60000 65536"/>
                    <a:gd name="T9" fmla="*/ 0 w 1"/>
                    <a:gd name="T10" fmla="*/ 0 h 6"/>
                    <a:gd name="T11" fmla="*/ 1 w 1"/>
                    <a:gd name="T12" fmla="*/ 6 h 6"/>
                  </a:gdLst>
                  <a:ahLst/>
                  <a:cxnLst>
                    <a:cxn ang="T6">
                      <a:pos x="T0" y="T1"/>
                    </a:cxn>
                    <a:cxn ang="T7">
                      <a:pos x="T2" y="T3"/>
                    </a:cxn>
                    <a:cxn ang="T8">
                      <a:pos x="T4" y="T5"/>
                    </a:cxn>
                  </a:cxnLst>
                  <a:rect l="T9" t="T10" r="T11" b="T12"/>
                  <a:pathLst>
                    <a:path w="1" h="6">
                      <a:moveTo>
                        <a:pt x="0" y="6"/>
                      </a:moveTo>
                      <a:lnTo>
                        <a:pt x="0" y="6"/>
                      </a:ln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643" name="Freeform 970"/>
                <p:cNvSpPr>
                  <a:spLocks/>
                </p:cNvSpPr>
                <p:nvPr/>
              </p:nvSpPr>
              <p:spPr bwMode="auto">
                <a:xfrm>
                  <a:off x="7302" y="1142"/>
                  <a:ext cx="1" cy="6"/>
                </a:xfrm>
                <a:custGeom>
                  <a:avLst/>
                  <a:gdLst>
                    <a:gd name="T0" fmla="*/ 0 w 1"/>
                    <a:gd name="T1" fmla="*/ 6 h 6"/>
                    <a:gd name="T2" fmla="*/ 0 w 1"/>
                    <a:gd name="T3" fmla="*/ 6 h 6"/>
                    <a:gd name="T4" fmla="*/ 0 w 1"/>
                    <a:gd name="T5" fmla="*/ 0 h 6"/>
                    <a:gd name="T6" fmla="*/ 0 60000 65536"/>
                    <a:gd name="T7" fmla="*/ 0 60000 65536"/>
                    <a:gd name="T8" fmla="*/ 0 60000 65536"/>
                    <a:gd name="T9" fmla="*/ 0 w 1"/>
                    <a:gd name="T10" fmla="*/ 0 h 6"/>
                    <a:gd name="T11" fmla="*/ 1 w 1"/>
                    <a:gd name="T12" fmla="*/ 6 h 6"/>
                  </a:gdLst>
                  <a:ahLst/>
                  <a:cxnLst>
                    <a:cxn ang="T6">
                      <a:pos x="T0" y="T1"/>
                    </a:cxn>
                    <a:cxn ang="T7">
                      <a:pos x="T2" y="T3"/>
                    </a:cxn>
                    <a:cxn ang="T8">
                      <a:pos x="T4" y="T5"/>
                    </a:cxn>
                  </a:cxnLst>
                  <a:rect l="T9" t="T10" r="T11" b="T12"/>
                  <a:pathLst>
                    <a:path w="1" h="6">
                      <a:moveTo>
                        <a:pt x="0" y="6"/>
                      </a:moveTo>
                      <a:lnTo>
                        <a:pt x="0" y="6"/>
                      </a:ln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644" name="Freeform 971"/>
                <p:cNvSpPr>
                  <a:spLocks/>
                </p:cNvSpPr>
                <p:nvPr/>
              </p:nvSpPr>
              <p:spPr bwMode="auto">
                <a:xfrm>
                  <a:off x="7302" y="1142"/>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645" name="Freeform 972"/>
                <p:cNvSpPr>
                  <a:spLocks/>
                </p:cNvSpPr>
                <p:nvPr/>
              </p:nvSpPr>
              <p:spPr bwMode="auto">
                <a:xfrm>
                  <a:off x="7302" y="1136"/>
                  <a:ext cx="1" cy="6"/>
                </a:xfrm>
                <a:custGeom>
                  <a:avLst/>
                  <a:gdLst>
                    <a:gd name="T0" fmla="*/ 0 w 1"/>
                    <a:gd name="T1" fmla="*/ 6 h 6"/>
                    <a:gd name="T2" fmla="*/ 0 w 1"/>
                    <a:gd name="T3" fmla="*/ 6 h 6"/>
                    <a:gd name="T4" fmla="*/ 0 w 1"/>
                    <a:gd name="T5" fmla="*/ 0 h 6"/>
                    <a:gd name="T6" fmla="*/ 0 60000 65536"/>
                    <a:gd name="T7" fmla="*/ 0 60000 65536"/>
                    <a:gd name="T8" fmla="*/ 0 60000 65536"/>
                    <a:gd name="T9" fmla="*/ 0 w 1"/>
                    <a:gd name="T10" fmla="*/ 0 h 6"/>
                    <a:gd name="T11" fmla="*/ 1 w 1"/>
                    <a:gd name="T12" fmla="*/ 6 h 6"/>
                  </a:gdLst>
                  <a:ahLst/>
                  <a:cxnLst>
                    <a:cxn ang="T6">
                      <a:pos x="T0" y="T1"/>
                    </a:cxn>
                    <a:cxn ang="T7">
                      <a:pos x="T2" y="T3"/>
                    </a:cxn>
                    <a:cxn ang="T8">
                      <a:pos x="T4" y="T5"/>
                    </a:cxn>
                  </a:cxnLst>
                  <a:rect l="T9" t="T10" r="T11" b="T12"/>
                  <a:pathLst>
                    <a:path w="1" h="6">
                      <a:moveTo>
                        <a:pt x="0" y="6"/>
                      </a:moveTo>
                      <a:lnTo>
                        <a:pt x="0" y="6"/>
                      </a:ln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646" name="Freeform 973"/>
                <p:cNvSpPr>
                  <a:spLocks/>
                </p:cNvSpPr>
                <p:nvPr/>
              </p:nvSpPr>
              <p:spPr bwMode="auto">
                <a:xfrm>
                  <a:off x="7302" y="1136"/>
                  <a:ext cx="499" cy="1"/>
                </a:xfrm>
                <a:custGeom>
                  <a:avLst/>
                  <a:gdLst>
                    <a:gd name="T0" fmla="*/ 0 w 499"/>
                    <a:gd name="T1" fmla="*/ 0 h 1"/>
                    <a:gd name="T2" fmla="*/ 499 w 499"/>
                    <a:gd name="T3" fmla="*/ 0 h 1"/>
                    <a:gd name="T4" fmla="*/ 499 w 499"/>
                    <a:gd name="T5" fmla="*/ 0 h 1"/>
                    <a:gd name="T6" fmla="*/ 0 60000 65536"/>
                    <a:gd name="T7" fmla="*/ 0 60000 65536"/>
                    <a:gd name="T8" fmla="*/ 0 60000 65536"/>
                    <a:gd name="T9" fmla="*/ 0 w 499"/>
                    <a:gd name="T10" fmla="*/ 0 h 1"/>
                    <a:gd name="T11" fmla="*/ 499 w 499"/>
                    <a:gd name="T12" fmla="*/ 1 h 1"/>
                  </a:gdLst>
                  <a:ahLst/>
                  <a:cxnLst>
                    <a:cxn ang="T6">
                      <a:pos x="T0" y="T1"/>
                    </a:cxn>
                    <a:cxn ang="T7">
                      <a:pos x="T2" y="T3"/>
                    </a:cxn>
                    <a:cxn ang="T8">
                      <a:pos x="T4" y="T5"/>
                    </a:cxn>
                  </a:cxnLst>
                  <a:rect l="T9" t="T10" r="T11" b="T12"/>
                  <a:pathLst>
                    <a:path w="499" h="1">
                      <a:moveTo>
                        <a:pt x="0" y="0"/>
                      </a:moveTo>
                      <a:lnTo>
                        <a:pt x="499"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647" name="Freeform 974"/>
                <p:cNvSpPr>
                  <a:spLocks/>
                </p:cNvSpPr>
                <p:nvPr/>
              </p:nvSpPr>
              <p:spPr bwMode="auto">
                <a:xfrm>
                  <a:off x="7801" y="1129"/>
                  <a:ext cx="1" cy="7"/>
                </a:xfrm>
                <a:custGeom>
                  <a:avLst/>
                  <a:gdLst>
                    <a:gd name="T0" fmla="*/ 0 w 1"/>
                    <a:gd name="T1" fmla="*/ 7 h 7"/>
                    <a:gd name="T2" fmla="*/ 0 w 1"/>
                    <a:gd name="T3" fmla="*/ 7 h 7"/>
                    <a:gd name="T4" fmla="*/ 0 w 1"/>
                    <a:gd name="T5" fmla="*/ 0 h 7"/>
                    <a:gd name="T6" fmla="*/ 0 60000 65536"/>
                    <a:gd name="T7" fmla="*/ 0 60000 65536"/>
                    <a:gd name="T8" fmla="*/ 0 60000 65536"/>
                    <a:gd name="T9" fmla="*/ 0 w 1"/>
                    <a:gd name="T10" fmla="*/ 0 h 7"/>
                    <a:gd name="T11" fmla="*/ 1 w 1"/>
                    <a:gd name="T12" fmla="*/ 7 h 7"/>
                  </a:gdLst>
                  <a:ahLst/>
                  <a:cxnLst>
                    <a:cxn ang="T6">
                      <a:pos x="T0" y="T1"/>
                    </a:cxn>
                    <a:cxn ang="T7">
                      <a:pos x="T2" y="T3"/>
                    </a:cxn>
                    <a:cxn ang="T8">
                      <a:pos x="T4" y="T5"/>
                    </a:cxn>
                  </a:cxnLst>
                  <a:rect l="T9" t="T10" r="T11" b="T12"/>
                  <a:pathLst>
                    <a:path w="1" h="7">
                      <a:moveTo>
                        <a:pt x="0" y="7"/>
                      </a:moveTo>
                      <a:lnTo>
                        <a:pt x="0" y="7"/>
                      </a:ln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648" name="Freeform 975"/>
                <p:cNvSpPr>
                  <a:spLocks/>
                </p:cNvSpPr>
                <p:nvPr/>
              </p:nvSpPr>
              <p:spPr bwMode="auto">
                <a:xfrm>
                  <a:off x="7801" y="1123"/>
                  <a:ext cx="1" cy="6"/>
                </a:xfrm>
                <a:custGeom>
                  <a:avLst/>
                  <a:gdLst>
                    <a:gd name="T0" fmla="*/ 0 w 1"/>
                    <a:gd name="T1" fmla="*/ 6 h 6"/>
                    <a:gd name="T2" fmla="*/ 0 w 1"/>
                    <a:gd name="T3" fmla="*/ 6 h 6"/>
                    <a:gd name="T4" fmla="*/ 0 w 1"/>
                    <a:gd name="T5" fmla="*/ 0 h 6"/>
                    <a:gd name="T6" fmla="*/ 0 60000 65536"/>
                    <a:gd name="T7" fmla="*/ 0 60000 65536"/>
                    <a:gd name="T8" fmla="*/ 0 60000 65536"/>
                    <a:gd name="T9" fmla="*/ 0 w 1"/>
                    <a:gd name="T10" fmla="*/ 0 h 6"/>
                    <a:gd name="T11" fmla="*/ 1 w 1"/>
                    <a:gd name="T12" fmla="*/ 6 h 6"/>
                  </a:gdLst>
                  <a:ahLst/>
                  <a:cxnLst>
                    <a:cxn ang="T6">
                      <a:pos x="T0" y="T1"/>
                    </a:cxn>
                    <a:cxn ang="T7">
                      <a:pos x="T2" y="T3"/>
                    </a:cxn>
                    <a:cxn ang="T8">
                      <a:pos x="T4" y="T5"/>
                    </a:cxn>
                  </a:cxnLst>
                  <a:rect l="T9" t="T10" r="T11" b="T12"/>
                  <a:pathLst>
                    <a:path w="1" h="6">
                      <a:moveTo>
                        <a:pt x="0" y="6"/>
                      </a:moveTo>
                      <a:lnTo>
                        <a:pt x="0" y="6"/>
                      </a:ln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649" name="Freeform 976"/>
                <p:cNvSpPr>
                  <a:spLocks/>
                </p:cNvSpPr>
                <p:nvPr/>
              </p:nvSpPr>
              <p:spPr bwMode="auto">
                <a:xfrm>
                  <a:off x="7801" y="1123"/>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650" name="Freeform 977"/>
                <p:cNvSpPr>
                  <a:spLocks/>
                </p:cNvSpPr>
                <p:nvPr/>
              </p:nvSpPr>
              <p:spPr bwMode="auto">
                <a:xfrm>
                  <a:off x="7801" y="1117"/>
                  <a:ext cx="1" cy="6"/>
                </a:xfrm>
                <a:custGeom>
                  <a:avLst/>
                  <a:gdLst>
                    <a:gd name="T0" fmla="*/ 0 w 1"/>
                    <a:gd name="T1" fmla="*/ 6 h 6"/>
                    <a:gd name="T2" fmla="*/ 0 w 1"/>
                    <a:gd name="T3" fmla="*/ 6 h 6"/>
                    <a:gd name="T4" fmla="*/ 0 w 1"/>
                    <a:gd name="T5" fmla="*/ 0 h 6"/>
                    <a:gd name="T6" fmla="*/ 0 60000 65536"/>
                    <a:gd name="T7" fmla="*/ 0 60000 65536"/>
                    <a:gd name="T8" fmla="*/ 0 60000 65536"/>
                    <a:gd name="T9" fmla="*/ 0 w 1"/>
                    <a:gd name="T10" fmla="*/ 0 h 6"/>
                    <a:gd name="T11" fmla="*/ 1 w 1"/>
                    <a:gd name="T12" fmla="*/ 6 h 6"/>
                  </a:gdLst>
                  <a:ahLst/>
                  <a:cxnLst>
                    <a:cxn ang="T6">
                      <a:pos x="T0" y="T1"/>
                    </a:cxn>
                    <a:cxn ang="T7">
                      <a:pos x="T2" y="T3"/>
                    </a:cxn>
                    <a:cxn ang="T8">
                      <a:pos x="T4" y="T5"/>
                    </a:cxn>
                  </a:cxnLst>
                  <a:rect l="T9" t="T10" r="T11" b="T12"/>
                  <a:pathLst>
                    <a:path w="1" h="6">
                      <a:moveTo>
                        <a:pt x="0" y="6"/>
                      </a:moveTo>
                      <a:lnTo>
                        <a:pt x="0" y="6"/>
                      </a:ln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651" name="Freeform 978"/>
                <p:cNvSpPr>
                  <a:spLocks/>
                </p:cNvSpPr>
                <p:nvPr/>
              </p:nvSpPr>
              <p:spPr bwMode="auto">
                <a:xfrm>
                  <a:off x="7801" y="1117"/>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652" name="Freeform 979"/>
                <p:cNvSpPr>
                  <a:spLocks/>
                </p:cNvSpPr>
                <p:nvPr/>
              </p:nvSpPr>
              <p:spPr bwMode="auto">
                <a:xfrm>
                  <a:off x="7801" y="1111"/>
                  <a:ext cx="1" cy="6"/>
                </a:xfrm>
                <a:custGeom>
                  <a:avLst/>
                  <a:gdLst>
                    <a:gd name="T0" fmla="*/ 0 w 1"/>
                    <a:gd name="T1" fmla="*/ 6 h 6"/>
                    <a:gd name="T2" fmla="*/ 0 w 1"/>
                    <a:gd name="T3" fmla="*/ 6 h 6"/>
                    <a:gd name="T4" fmla="*/ 0 w 1"/>
                    <a:gd name="T5" fmla="*/ 0 h 6"/>
                    <a:gd name="T6" fmla="*/ 0 60000 65536"/>
                    <a:gd name="T7" fmla="*/ 0 60000 65536"/>
                    <a:gd name="T8" fmla="*/ 0 60000 65536"/>
                    <a:gd name="T9" fmla="*/ 0 w 1"/>
                    <a:gd name="T10" fmla="*/ 0 h 6"/>
                    <a:gd name="T11" fmla="*/ 1 w 1"/>
                    <a:gd name="T12" fmla="*/ 6 h 6"/>
                  </a:gdLst>
                  <a:ahLst/>
                  <a:cxnLst>
                    <a:cxn ang="T6">
                      <a:pos x="T0" y="T1"/>
                    </a:cxn>
                    <a:cxn ang="T7">
                      <a:pos x="T2" y="T3"/>
                    </a:cxn>
                    <a:cxn ang="T8">
                      <a:pos x="T4" y="T5"/>
                    </a:cxn>
                  </a:cxnLst>
                  <a:rect l="T9" t="T10" r="T11" b="T12"/>
                  <a:pathLst>
                    <a:path w="1" h="6">
                      <a:moveTo>
                        <a:pt x="0" y="6"/>
                      </a:moveTo>
                      <a:lnTo>
                        <a:pt x="0" y="6"/>
                      </a:ln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653" name="Freeform 980"/>
                <p:cNvSpPr>
                  <a:spLocks/>
                </p:cNvSpPr>
                <p:nvPr/>
              </p:nvSpPr>
              <p:spPr bwMode="auto">
                <a:xfrm>
                  <a:off x="7801" y="1104"/>
                  <a:ext cx="1" cy="7"/>
                </a:xfrm>
                <a:custGeom>
                  <a:avLst/>
                  <a:gdLst>
                    <a:gd name="T0" fmla="*/ 0 w 1"/>
                    <a:gd name="T1" fmla="*/ 7 h 7"/>
                    <a:gd name="T2" fmla="*/ 0 w 1"/>
                    <a:gd name="T3" fmla="*/ 7 h 7"/>
                    <a:gd name="T4" fmla="*/ 0 w 1"/>
                    <a:gd name="T5" fmla="*/ 0 h 7"/>
                    <a:gd name="T6" fmla="*/ 0 60000 65536"/>
                    <a:gd name="T7" fmla="*/ 0 60000 65536"/>
                    <a:gd name="T8" fmla="*/ 0 60000 65536"/>
                    <a:gd name="T9" fmla="*/ 0 w 1"/>
                    <a:gd name="T10" fmla="*/ 0 h 7"/>
                    <a:gd name="T11" fmla="*/ 1 w 1"/>
                    <a:gd name="T12" fmla="*/ 7 h 7"/>
                  </a:gdLst>
                  <a:ahLst/>
                  <a:cxnLst>
                    <a:cxn ang="T6">
                      <a:pos x="T0" y="T1"/>
                    </a:cxn>
                    <a:cxn ang="T7">
                      <a:pos x="T2" y="T3"/>
                    </a:cxn>
                    <a:cxn ang="T8">
                      <a:pos x="T4" y="T5"/>
                    </a:cxn>
                  </a:cxnLst>
                  <a:rect l="T9" t="T10" r="T11" b="T12"/>
                  <a:pathLst>
                    <a:path w="1" h="7">
                      <a:moveTo>
                        <a:pt x="0" y="7"/>
                      </a:moveTo>
                      <a:lnTo>
                        <a:pt x="0" y="7"/>
                      </a:ln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654" name="Freeform 981"/>
                <p:cNvSpPr>
                  <a:spLocks/>
                </p:cNvSpPr>
                <p:nvPr/>
              </p:nvSpPr>
              <p:spPr bwMode="auto">
                <a:xfrm>
                  <a:off x="7801" y="1104"/>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655" name="Freeform 982"/>
                <p:cNvSpPr>
                  <a:spLocks/>
                </p:cNvSpPr>
                <p:nvPr/>
              </p:nvSpPr>
              <p:spPr bwMode="auto">
                <a:xfrm>
                  <a:off x="7801" y="1098"/>
                  <a:ext cx="1" cy="6"/>
                </a:xfrm>
                <a:custGeom>
                  <a:avLst/>
                  <a:gdLst>
                    <a:gd name="T0" fmla="*/ 0 w 1"/>
                    <a:gd name="T1" fmla="*/ 6 h 6"/>
                    <a:gd name="T2" fmla="*/ 0 w 1"/>
                    <a:gd name="T3" fmla="*/ 6 h 6"/>
                    <a:gd name="T4" fmla="*/ 0 w 1"/>
                    <a:gd name="T5" fmla="*/ 0 h 6"/>
                    <a:gd name="T6" fmla="*/ 0 60000 65536"/>
                    <a:gd name="T7" fmla="*/ 0 60000 65536"/>
                    <a:gd name="T8" fmla="*/ 0 60000 65536"/>
                    <a:gd name="T9" fmla="*/ 0 w 1"/>
                    <a:gd name="T10" fmla="*/ 0 h 6"/>
                    <a:gd name="T11" fmla="*/ 1 w 1"/>
                    <a:gd name="T12" fmla="*/ 6 h 6"/>
                  </a:gdLst>
                  <a:ahLst/>
                  <a:cxnLst>
                    <a:cxn ang="T6">
                      <a:pos x="T0" y="T1"/>
                    </a:cxn>
                    <a:cxn ang="T7">
                      <a:pos x="T2" y="T3"/>
                    </a:cxn>
                    <a:cxn ang="T8">
                      <a:pos x="T4" y="T5"/>
                    </a:cxn>
                  </a:cxnLst>
                  <a:rect l="T9" t="T10" r="T11" b="T12"/>
                  <a:pathLst>
                    <a:path w="1" h="6">
                      <a:moveTo>
                        <a:pt x="0" y="6"/>
                      </a:moveTo>
                      <a:lnTo>
                        <a:pt x="0" y="6"/>
                      </a:ln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656" name="Freeform 983"/>
                <p:cNvSpPr>
                  <a:spLocks/>
                </p:cNvSpPr>
                <p:nvPr/>
              </p:nvSpPr>
              <p:spPr bwMode="auto">
                <a:xfrm>
                  <a:off x="7801" y="1092"/>
                  <a:ext cx="1" cy="6"/>
                </a:xfrm>
                <a:custGeom>
                  <a:avLst/>
                  <a:gdLst>
                    <a:gd name="T0" fmla="*/ 0 w 1"/>
                    <a:gd name="T1" fmla="*/ 6 h 6"/>
                    <a:gd name="T2" fmla="*/ 0 w 1"/>
                    <a:gd name="T3" fmla="*/ 6 h 6"/>
                    <a:gd name="T4" fmla="*/ 0 w 1"/>
                    <a:gd name="T5" fmla="*/ 0 h 6"/>
                    <a:gd name="T6" fmla="*/ 0 60000 65536"/>
                    <a:gd name="T7" fmla="*/ 0 60000 65536"/>
                    <a:gd name="T8" fmla="*/ 0 60000 65536"/>
                    <a:gd name="T9" fmla="*/ 0 w 1"/>
                    <a:gd name="T10" fmla="*/ 0 h 6"/>
                    <a:gd name="T11" fmla="*/ 1 w 1"/>
                    <a:gd name="T12" fmla="*/ 6 h 6"/>
                  </a:gdLst>
                  <a:ahLst/>
                  <a:cxnLst>
                    <a:cxn ang="T6">
                      <a:pos x="T0" y="T1"/>
                    </a:cxn>
                    <a:cxn ang="T7">
                      <a:pos x="T2" y="T3"/>
                    </a:cxn>
                    <a:cxn ang="T8">
                      <a:pos x="T4" y="T5"/>
                    </a:cxn>
                  </a:cxnLst>
                  <a:rect l="T9" t="T10" r="T11" b="T12"/>
                  <a:pathLst>
                    <a:path w="1" h="6">
                      <a:moveTo>
                        <a:pt x="0" y="6"/>
                      </a:moveTo>
                      <a:lnTo>
                        <a:pt x="0" y="6"/>
                      </a:ln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657" name="Freeform 984"/>
                <p:cNvSpPr>
                  <a:spLocks/>
                </p:cNvSpPr>
                <p:nvPr/>
              </p:nvSpPr>
              <p:spPr bwMode="auto">
                <a:xfrm>
                  <a:off x="7801" y="1092"/>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658" name="Freeform 985"/>
                <p:cNvSpPr>
                  <a:spLocks/>
                </p:cNvSpPr>
                <p:nvPr/>
              </p:nvSpPr>
              <p:spPr bwMode="auto">
                <a:xfrm>
                  <a:off x="7801" y="1086"/>
                  <a:ext cx="1" cy="6"/>
                </a:xfrm>
                <a:custGeom>
                  <a:avLst/>
                  <a:gdLst>
                    <a:gd name="T0" fmla="*/ 0 w 1"/>
                    <a:gd name="T1" fmla="*/ 6 h 6"/>
                    <a:gd name="T2" fmla="*/ 0 w 1"/>
                    <a:gd name="T3" fmla="*/ 6 h 6"/>
                    <a:gd name="T4" fmla="*/ 0 w 1"/>
                    <a:gd name="T5" fmla="*/ 0 h 6"/>
                    <a:gd name="T6" fmla="*/ 0 60000 65536"/>
                    <a:gd name="T7" fmla="*/ 0 60000 65536"/>
                    <a:gd name="T8" fmla="*/ 0 60000 65536"/>
                    <a:gd name="T9" fmla="*/ 0 w 1"/>
                    <a:gd name="T10" fmla="*/ 0 h 6"/>
                    <a:gd name="T11" fmla="*/ 1 w 1"/>
                    <a:gd name="T12" fmla="*/ 6 h 6"/>
                  </a:gdLst>
                  <a:ahLst/>
                  <a:cxnLst>
                    <a:cxn ang="T6">
                      <a:pos x="T0" y="T1"/>
                    </a:cxn>
                    <a:cxn ang="T7">
                      <a:pos x="T2" y="T3"/>
                    </a:cxn>
                    <a:cxn ang="T8">
                      <a:pos x="T4" y="T5"/>
                    </a:cxn>
                  </a:cxnLst>
                  <a:rect l="T9" t="T10" r="T11" b="T12"/>
                  <a:pathLst>
                    <a:path w="1" h="6">
                      <a:moveTo>
                        <a:pt x="0" y="6"/>
                      </a:moveTo>
                      <a:lnTo>
                        <a:pt x="0" y="6"/>
                      </a:ln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659" name="Freeform 986"/>
                <p:cNvSpPr>
                  <a:spLocks/>
                </p:cNvSpPr>
                <p:nvPr/>
              </p:nvSpPr>
              <p:spPr bwMode="auto">
                <a:xfrm>
                  <a:off x="7801" y="1086"/>
                  <a:ext cx="380" cy="1"/>
                </a:xfrm>
                <a:custGeom>
                  <a:avLst/>
                  <a:gdLst>
                    <a:gd name="T0" fmla="*/ 0 w 380"/>
                    <a:gd name="T1" fmla="*/ 0 h 1"/>
                    <a:gd name="T2" fmla="*/ 380 w 380"/>
                    <a:gd name="T3" fmla="*/ 0 h 1"/>
                    <a:gd name="T4" fmla="*/ 380 w 380"/>
                    <a:gd name="T5" fmla="*/ 0 h 1"/>
                    <a:gd name="T6" fmla="*/ 0 60000 65536"/>
                    <a:gd name="T7" fmla="*/ 0 60000 65536"/>
                    <a:gd name="T8" fmla="*/ 0 60000 65536"/>
                    <a:gd name="T9" fmla="*/ 0 w 380"/>
                    <a:gd name="T10" fmla="*/ 0 h 1"/>
                    <a:gd name="T11" fmla="*/ 380 w 380"/>
                    <a:gd name="T12" fmla="*/ 1 h 1"/>
                  </a:gdLst>
                  <a:ahLst/>
                  <a:cxnLst>
                    <a:cxn ang="T6">
                      <a:pos x="T0" y="T1"/>
                    </a:cxn>
                    <a:cxn ang="T7">
                      <a:pos x="T2" y="T3"/>
                    </a:cxn>
                    <a:cxn ang="T8">
                      <a:pos x="T4" y="T5"/>
                    </a:cxn>
                  </a:cxnLst>
                  <a:rect l="T9" t="T10" r="T11" b="T12"/>
                  <a:pathLst>
                    <a:path w="380" h="1">
                      <a:moveTo>
                        <a:pt x="0" y="0"/>
                      </a:moveTo>
                      <a:lnTo>
                        <a:pt x="38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660" name="Freeform 987"/>
                <p:cNvSpPr>
                  <a:spLocks/>
                </p:cNvSpPr>
                <p:nvPr/>
              </p:nvSpPr>
              <p:spPr bwMode="auto">
                <a:xfrm>
                  <a:off x="8181" y="1079"/>
                  <a:ext cx="1" cy="7"/>
                </a:xfrm>
                <a:custGeom>
                  <a:avLst/>
                  <a:gdLst>
                    <a:gd name="T0" fmla="*/ 0 w 1"/>
                    <a:gd name="T1" fmla="*/ 7 h 7"/>
                    <a:gd name="T2" fmla="*/ 0 w 1"/>
                    <a:gd name="T3" fmla="*/ 7 h 7"/>
                    <a:gd name="T4" fmla="*/ 0 w 1"/>
                    <a:gd name="T5" fmla="*/ 0 h 7"/>
                    <a:gd name="T6" fmla="*/ 0 60000 65536"/>
                    <a:gd name="T7" fmla="*/ 0 60000 65536"/>
                    <a:gd name="T8" fmla="*/ 0 60000 65536"/>
                    <a:gd name="T9" fmla="*/ 0 w 1"/>
                    <a:gd name="T10" fmla="*/ 0 h 7"/>
                    <a:gd name="T11" fmla="*/ 1 w 1"/>
                    <a:gd name="T12" fmla="*/ 7 h 7"/>
                  </a:gdLst>
                  <a:ahLst/>
                  <a:cxnLst>
                    <a:cxn ang="T6">
                      <a:pos x="T0" y="T1"/>
                    </a:cxn>
                    <a:cxn ang="T7">
                      <a:pos x="T2" y="T3"/>
                    </a:cxn>
                    <a:cxn ang="T8">
                      <a:pos x="T4" y="T5"/>
                    </a:cxn>
                  </a:cxnLst>
                  <a:rect l="T9" t="T10" r="T11" b="T12"/>
                  <a:pathLst>
                    <a:path w="1" h="7">
                      <a:moveTo>
                        <a:pt x="0" y="7"/>
                      </a:moveTo>
                      <a:lnTo>
                        <a:pt x="0" y="7"/>
                      </a:ln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661" name="Freeform 988"/>
                <p:cNvSpPr>
                  <a:spLocks/>
                </p:cNvSpPr>
                <p:nvPr/>
              </p:nvSpPr>
              <p:spPr bwMode="auto">
                <a:xfrm>
                  <a:off x="8181" y="1073"/>
                  <a:ext cx="1" cy="6"/>
                </a:xfrm>
                <a:custGeom>
                  <a:avLst/>
                  <a:gdLst>
                    <a:gd name="T0" fmla="*/ 0 w 1"/>
                    <a:gd name="T1" fmla="*/ 6 h 6"/>
                    <a:gd name="T2" fmla="*/ 0 w 1"/>
                    <a:gd name="T3" fmla="*/ 6 h 6"/>
                    <a:gd name="T4" fmla="*/ 0 w 1"/>
                    <a:gd name="T5" fmla="*/ 0 h 6"/>
                    <a:gd name="T6" fmla="*/ 0 60000 65536"/>
                    <a:gd name="T7" fmla="*/ 0 60000 65536"/>
                    <a:gd name="T8" fmla="*/ 0 60000 65536"/>
                    <a:gd name="T9" fmla="*/ 0 w 1"/>
                    <a:gd name="T10" fmla="*/ 0 h 6"/>
                    <a:gd name="T11" fmla="*/ 1 w 1"/>
                    <a:gd name="T12" fmla="*/ 6 h 6"/>
                  </a:gdLst>
                  <a:ahLst/>
                  <a:cxnLst>
                    <a:cxn ang="T6">
                      <a:pos x="T0" y="T1"/>
                    </a:cxn>
                    <a:cxn ang="T7">
                      <a:pos x="T2" y="T3"/>
                    </a:cxn>
                    <a:cxn ang="T8">
                      <a:pos x="T4" y="T5"/>
                    </a:cxn>
                  </a:cxnLst>
                  <a:rect l="T9" t="T10" r="T11" b="T12"/>
                  <a:pathLst>
                    <a:path w="1" h="6">
                      <a:moveTo>
                        <a:pt x="0" y="6"/>
                      </a:moveTo>
                      <a:lnTo>
                        <a:pt x="0" y="6"/>
                      </a:ln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662" name="Freeform 989"/>
                <p:cNvSpPr>
                  <a:spLocks/>
                </p:cNvSpPr>
                <p:nvPr/>
              </p:nvSpPr>
              <p:spPr bwMode="auto">
                <a:xfrm>
                  <a:off x="8181" y="1073"/>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663" name="Freeform 990"/>
                <p:cNvSpPr>
                  <a:spLocks/>
                </p:cNvSpPr>
                <p:nvPr/>
              </p:nvSpPr>
              <p:spPr bwMode="auto">
                <a:xfrm>
                  <a:off x="8181" y="1067"/>
                  <a:ext cx="1" cy="6"/>
                </a:xfrm>
                <a:custGeom>
                  <a:avLst/>
                  <a:gdLst>
                    <a:gd name="T0" fmla="*/ 0 w 1"/>
                    <a:gd name="T1" fmla="*/ 6 h 6"/>
                    <a:gd name="T2" fmla="*/ 0 w 1"/>
                    <a:gd name="T3" fmla="*/ 6 h 6"/>
                    <a:gd name="T4" fmla="*/ 0 w 1"/>
                    <a:gd name="T5" fmla="*/ 0 h 6"/>
                    <a:gd name="T6" fmla="*/ 0 60000 65536"/>
                    <a:gd name="T7" fmla="*/ 0 60000 65536"/>
                    <a:gd name="T8" fmla="*/ 0 60000 65536"/>
                    <a:gd name="T9" fmla="*/ 0 w 1"/>
                    <a:gd name="T10" fmla="*/ 0 h 6"/>
                    <a:gd name="T11" fmla="*/ 1 w 1"/>
                    <a:gd name="T12" fmla="*/ 6 h 6"/>
                  </a:gdLst>
                  <a:ahLst/>
                  <a:cxnLst>
                    <a:cxn ang="T6">
                      <a:pos x="T0" y="T1"/>
                    </a:cxn>
                    <a:cxn ang="T7">
                      <a:pos x="T2" y="T3"/>
                    </a:cxn>
                    <a:cxn ang="T8">
                      <a:pos x="T4" y="T5"/>
                    </a:cxn>
                  </a:cxnLst>
                  <a:rect l="T9" t="T10" r="T11" b="T12"/>
                  <a:pathLst>
                    <a:path w="1" h="6">
                      <a:moveTo>
                        <a:pt x="0" y="6"/>
                      </a:moveTo>
                      <a:lnTo>
                        <a:pt x="0" y="6"/>
                      </a:ln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664" name="Freeform 991"/>
                <p:cNvSpPr>
                  <a:spLocks/>
                </p:cNvSpPr>
                <p:nvPr/>
              </p:nvSpPr>
              <p:spPr bwMode="auto">
                <a:xfrm>
                  <a:off x="8181" y="1067"/>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665" name="Freeform 992"/>
                <p:cNvSpPr>
                  <a:spLocks/>
                </p:cNvSpPr>
                <p:nvPr/>
              </p:nvSpPr>
              <p:spPr bwMode="auto">
                <a:xfrm>
                  <a:off x="8181" y="1061"/>
                  <a:ext cx="1" cy="6"/>
                </a:xfrm>
                <a:custGeom>
                  <a:avLst/>
                  <a:gdLst>
                    <a:gd name="T0" fmla="*/ 0 w 1"/>
                    <a:gd name="T1" fmla="*/ 6 h 6"/>
                    <a:gd name="T2" fmla="*/ 0 w 1"/>
                    <a:gd name="T3" fmla="*/ 6 h 6"/>
                    <a:gd name="T4" fmla="*/ 0 w 1"/>
                    <a:gd name="T5" fmla="*/ 0 h 6"/>
                    <a:gd name="T6" fmla="*/ 0 60000 65536"/>
                    <a:gd name="T7" fmla="*/ 0 60000 65536"/>
                    <a:gd name="T8" fmla="*/ 0 60000 65536"/>
                    <a:gd name="T9" fmla="*/ 0 w 1"/>
                    <a:gd name="T10" fmla="*/ 0 h 6"/>
                    <a:gd name="T11" fmla="*/ 1 w 1"/>
                    <a:gd name="T12" fmla="*/ 6 h 6"/>
                  </a:gdLst>
                  <a:ahLst/>
                  <a:cxnLst>
                    <a:cxn ang="T6">
                      <a:pos x="T0" y="T1"/>
                    </a:cxn>
                    <a:cxn ang="T7">
                      <a:pos x="T2" y="T3"/>
                    </a:cxn>
                    <a:cxn ang="T8">
                      <a:pos x="T4" y="T5"/>
                    </a:cxn>
                  </a:cxnLst>
                  <a:rect l="T9" t="T10" r="T11" b="T12"/>
                  <a:pathLst>
                    <a:path w="1" h="6">
                      <a:moveTo>
                        <a:pt x="0" y="6"/>
                      </a:moveTo>
                      <a:lnTo>
                        <a:pt x="0" y="6"/>
                      </a:ln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666" name="Freeform 993"/>
                <p:cNvSpPr>
                  <a:spLocks/>
                </p:cNvSpPr>
                <p:nvPr/>
              </p:nvSpPr>
              <p:spPr bwMode="auto">
                <a:xfrm>
                  <a:off x="8181" y="1054"/>
                  <a:ext cx="1" cy="7"/>
                </a:xfrm>
                <a:custGeom>
                  <a:avLst/>
                  <a:gdLst>
                    <a:gd name="T0" fmla="*/ 0 w 1"/>
                    <a:gd name="T1" fmla="*/ 7 h 7"/>
                    <a:gd name="T2" fmla="*/ 0 w 1"/>
                    <a:gd name="T3" fmla="*/ 7 h 7"/>
                    <a:gd name="T4" fmla="*/ 0 w 1"/>
                    <a:gd name="T5" fmla="*/ 0 h 7"/>
                    <a:gd name="T6" fmla="*/ 0 60000 65536"/>
                    <a:gd name="T7" fmla="*/ 0 60000 65536"/>
                    <a:gd name="T8" fmla="*/ 0 60000 65536"/>
                    <a:gd name="T9" fmla="*/ 0 w 1"/>
                    <a:gd name="T10" fmla="*/ 0 h 7"/>
                    <a:gd name="T11" fmla="*/ 1 w 1"/>
                    <a:gd name="T12" fmla="*/ 7 h 7"/>
                  </a:gdLst>
                  <a:ahLst/>
                  <a:cxnLst>
                    <a:cxn ang="T6">
                      <a:pos x="T0" y="T1"/>
                    </a:cxn>
                    <a:cxn ang="T7">
                      <a:pos x="T2" y="T3"/>
                    </a:cxn>
                    <a:cxn ang="T8">
                      <a:pos x="T4" y="T5"/>
                    </a:cxn>
                  </a:cxnLst>
                  <a:rect l="T9" t="T10" r="T11" b="T12"/>
                  <a:pathLst>
                    <a:path w="1" h="7">
                      <a:moveTo>
                        <a:pt x="0" y="7"/>
                      </a:moveTo>
                      <a:lnTo>
                        <a:pt x="0" y="7"/>
                      </a:ln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667" name="Freeform 994"/>
                <p:cNvSpPr>
                  <a:spLocks/>
                </p:cNvSpPr>
                <p:nvPr/>
              </p:nvSpPr>
              <p:spPr bwMode="auto">
                <a:xfrm>
                  <a:off x="8181" y="1054"/>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668" name="Freeform 995"/>
                <p:cNvSpPr>
                  <a:spLocks/>
                </p:cNvSpPr>
                <p:nvPr/>
              </p:nvSpPr>
              <p:spPr bwMode="auto">
                <a:xfrm>
                  <a:off x="8181" y="1048"/>
                  <a:ext cx="1" cy="6"/>
                </a:xfrm>
                <a:custGeom>
                  <a:avLst/>
                  <a:gdLst>
                    <a:gd name="T0" fmla="*/ 0 w 1"/>
                    <a:gd name="T1" fmla="*/ 6 h 6"/>
                    <a:gd name="T2" fmla="*/ 0 w 1"/>
                    <a:gd name="T3" fmla="*/ 6 h 6"/>
                    <a:gd name="T4" fmla="*/ 0 w 1"/>
                    <a:gd name="T5" fmla="*/ 0 h 6"/>
                    <a:gd name="T6" fmla="*/ 0 60000 65536"/>
                    <a:gd name="T7" fmla="*/ 0 60000 65536"/>
                    <a:gd name="T8" fmla="*/ 0 60000 65536"/>
                    <a:gd name="T9" fmla="*/ 0 w 1"/>
                    <a:gd name="T10" fmla="*/ 0 h 6"/>
                    <a:gd name="T11" fmla="*/ 1 w 1"/>
                    <a:gd name="T12" fmla="*/ 6 h 6"/>
                  </a:gdLst>
                  <a:ahLst/>
                  <a:cxnLst>
                    <a:cxn ang="T6">
                      <a:pos x="T0" y="T1"/>
                    </a:cxn>
                    <a:cxn ang="T7">
                      <a:pos x="T2" y="T3"/>
                    </a:cxn>
                    <a:cxn ang="T8">
                      <a:pos x="T4" y="T5"/>
                    </a:cxn>
                  </a:cxnLst>
                  <a:rect l="T9" t="T10" r="T11" b="T12"/>
                  <a:pathLst>
                    <a:path w="1" h="6">
                      <a:moveTo>
                        <a:pt x="0" y="6"/>
                      </a:moveTo>
                      <a:lnTo>
                        <a:pt x="0" y="6"/>
                      </a:ln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669" name="Freeform 996"/>
                <p:cNvSpPr>
                  <a:spLocks/>
                </p:cNvSpPr>
                <p:nvPr/>
              </p:nvSpPr>
              <p:spPr bwMode="auto">
                <a:xfrm>
                  <a:off x="8181" y="1048"/>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670" name="Freeform 997"/>
                <p:cNvSpPr>
                  <a:spLocks/>
                </p:cNvSpPr>
                <p:nvPr/>
              </p:nvSpPr>
              <p:spPr bwMode="auto">
                <a:xfrm>
                  <a:off x="8181" y="1042"/>
                  <a:ext cx="1" cy="6"/>
                </a:xfrm>
                <a:custGeom>
                  <a:avLst/>
                  <a:gdLst>
                    <a:gd name="T0" fmla="*/ 0 w 1"/>
                    <a:gd name="T1" fmla="*/ 6 h 6"/>
                    <a:gd name="T2" fmla="*/ 0 w 1"/>
                    <a:gd name="T3" fmla="*/ 6 h 6"/>
                    <a:gd name="T4" fmla="*/ 0 w 1"/>
                    <a:gd name="T5" fmla="*/ 0 h 6"/>
                    <a:gd name="T6" fmla="*/ 0 60000 65536"/>
                    <a:gd name="T7" fmla="*/ 0 60000 65536"/>
                    <a:gd name="T8" fmla="*/ 0 60000 65536"/>
                    <a:gd name="T9" fmla="*/ 0 w 1"/>
                    <a:gd name="T10" fmla="*/ 0 h 6"/>
                    <a:gd name="T11" fmla="*/ 1 w 1"/>
                    <a:gd name="T12" fmla="*/ 6 h 6"/>
                  </a:gdLst>
                  <a:ahLst/>
                  <a:cxnLst>
                    <a:cxn ang="T6">
                      <a:pos x="T0" y="T1"/>
                    </a:cxn>
                    <a:cxn ang="T7">
                      <a:pos x="T2" y="T3"/>
                    </a:cxn>
                    <a:cxn ang="T8">
                      <a:pos x="T4" y="T5"/>
                    </a:cxn>
                  </a:cxnLst>
                  <a:rect l="T9" t="T10" r="T11" b="T12"/>
                  <a:pathLst>
                    <a:path w="1" h="6">
                      <a:moveTo>
                        <a:pt x="0" y="6"/>
                      </a:moveTo>
                      <a:lnTo>
                        <a:pt x="0" y="6"/>
                      </a:ln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671" name="Freeform 998"/>
                <p:cNvSpPr>
                  <a:spLocks/>
                </p:cNvSpPr>
                <p:nvPr/>
              </p:nvSpPr>
              <p:spPr bwMode="auto">
                <a:xfrm>
                  <a:off x="8181" y="1036"/>
                  <a:ext cx="1" cy="6"/>
                </a:xfrm>
                <a:custGeom>
                  <a:avLst/>
                  <a:gdLst>
                    <a:gd name="T0" fmla="*/ 0 w 1"/>
                    <a:gd name="T1" fmla="*/ 6 h 6"/>
                    <a:gd name="T2" fmla="*/ 0 w 1"/>
                    <a:gd name="T3" fmla="*/ 6 h 6"/>
                    <a:gd name="T4" fmla="*/ 0 w 1"/>
                    <a:gd name="T5" fmla="*/ 0 h 6"/>
                    <a:gd name="T6" fmla="*/ 0 60000 65536"/>
                    <a:gd name="T7" fmla="*/ 0 60000 65536"/>
                    <a:gd name="T8" fmla="*/ 0 60000 65536"/>
                    <a:gd name="T9" fmla="*/ 0 w 1"/>
                    <a:gd name="T10" fmla="*/ 0 h 6"/>
                    <a:gd name="T11" fmla="*/ 1 w 1"/>
                    <a:gd name="T12" fmla="*/ 6 h 6"/>
                  </a:gdLst>
                  <a:ahLst/>
                  <a:cxnLst>
                    <a:cxn ang="T6">
                      <a:pos x="T0" y="T1"/>
                    </a:cxn>
                    <a:cxn ang="T7">
                      <a:pos x="T2" y="T3"/>
                    </a:cxn>
                    <a:cxn ang="T8">
                      <a:pos x="T4" y="T5"/>
                    </a:cxn>
                  </a:cxnLst>
                  <a:rect l="T9" t="T10" r="T11" b="T12"/>
                  <a:pathLst>
                    <a:path w="1" h="6">
                      <a:moveTo>
                        <a:pt x="0" y="6"/>
                      </a:moveTo>
                      <a:lnTo>
                        <a:pt x="0" y="6"/>
                      </a:ln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672" name="Freeform 999"/>
                <p:cNvSpPr>
                  <a:spLocks/>
                </p:cNvSpPr>
                <p:nvPr/>
              </p:nvSpPr>
              <p:spPr bwMode="auto">
                <a:xfrm>
                  <a:off x="8181" y="1036"/>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673" name="Freeform 1000"/>
                <p:cNvSpPr>
                  <a:spLocks/>
                </p:cNvSpPr>
                <p:nvPr/>
              </p:nvSpPr>
              <p:spPr bwMode="auto">
                <a:xfrm>
                  <a:off x="8181" y="1030"/>
                  <a:ext cx="1" cy="6"/>
                </a:xfrm>
                <a:custGeom>
                  <a:avLst/>
                  <a:gdLst>
                    <a:gd name="T0" fmla="*/ 0 w 1"/>
                    <a:gd name="T1" fmla="*/ 6 h 6"/>
                    <a:gd name="T2" fmla="*/ 0 w 1"/>
                    <a:gd name="T3" fmla="*/ 6 h 6"/>
                    <a:gd name="T4" fmla="*/ 0 w 1"/>
                    <a:gd name="T5" fmla="*/ 0 h 6"/>
                    <a:gd name="T6" fmla="*/ 0 60000 65536"/>
                    <a:gd name="T7" fmla="*/ 0 60000 65536"/>
                    <a:gd name="T8" fmla="*/ 0 60000 65536"/>
                    <a:gd name="T9" fmla="*/ 0 w 1"/>
                    <a:gd name="T10" fmla="*/ 0 h 6"/>
                    <a:gd name="T11" fmla="*/ 1 w 1"/>
                    <a:gd name="T12" fmla="*/ 6 h 6"/>
                  </a:gdLst>
                  <a:ahLst/>
                  <a:cxnLst>
                    <a:cxn ang="T6">
                      <a:pos x="T0" y="T1"/>
                    </a:cxn>
                    <a:cxn ang="T7">
                      <a:pos x="T2" y="T3"/>
                    </a:cxn>
                    <a:cxn ang="T8">
                      <a:pos x="T4" y="T5"/>
                    </a:cxn>
                  </a:cxnLst>
                  <a:rect l="T9" t="T10" r="T11" b="T12"/>
                  <a:pathLst>
                    <a:path w="1" h="6">
                      <a:moveTo>
                        <a:pt x="0" y="6"/>
                      </a:moveTo>
                      <a:lnTo>
                        <a:pt x="0" y="6"/>
                      </a:ln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674" name="Freeform 1001"/>
                <p:cNvSpPr>
                  <a:spLocks/>
                </p:cNvSpPr>
                <p:nvPr/>
              </p:nvSpPr>
              <p:spPr bwMode="auto">
                <a:xfrm>
                  <a:off x="8181" y="1030"/>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675" name="Freeform 1002"/>
                <p:cNvSpPr>
                  <a:spLocks/>
                </p:cNvSpPr>
                <p:nvPr/>
              </p:nvSpPr>
              <p:spPr bwMode="auto">
                <a:xfrm>
                  <a:off x="8181" y="1023"/>
                  <a:ext cx="1" cy="7"/>
                </a:xfrm>
                <a:custGeom>
                  <a:avLst/>
                  <a:gdLst>
                    <a:gd name="T0" fmla="*/ 0 w 1"/>
                    <a:gd name="T1" fmla="*/ 7 h 7"/>
                    <a:gd name="T2" fmla="*/ 0 w 1"/>
                    <a:gd name="T3" fmla="*/ 7 h 7"/>
                    <a:gd name="T4" fmla="*/ 0 w 1"/>
                    <a:gd name="T5" fmla="*/ 0 h 7"/>
                    <a:gd name="T6" fmla="*/ 0 60000 65536"/>
                    <a:gd name="T7" fmla="*/ 0 60000 65536"/>
                    <a:gd name="T8" fmla="*/ 0 60000 65536"/>
                    <a:gd name="T9" fmla="*/ 0 w 1"/>
                    <a:gd name="T10" fmla="*/ 0 h 7"/>
                    <a:gd name="T11" fmla="*/ 1 w 1"/>
                    <a:gd name="T12" fmla="*/ 7 h 7"/>
                  </a:gdLst>
                  <a:ahLst/>
                  <a:cxnLst>
                    <a:cxn ang="T6">
                      <a:pos x="T0" y="T1"/>
                    </a:cxn>
                    <a:cxn ang="T7">
                      <a:pos x="T2" y="T3"/>
                    </a:cxn>
                    <a:cxn ang="T8">
                      <a:pos x="T4" y="T5"/>
                    </a:cxn>
                  </a:cxnLst>
                  <a:rect l="T9" t="T10" r="T11" b="T12"/>
                  <a:pathLst>
                    <a:path w="1" h="7">
                      <a:moveTo>
                        <a:pt x="0" y="7"/>
                      </a:moveTo>
                      <a:lnTo>
                        <a:pt x="0" y="7"/>
                      </a:ln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676" name="Freeform 1003"/>
                <p:cNvSpPr>
                  <a:spLocks/>
                </p:cNvSpPr>
                <p:nvPr/>
              </p:nvSpPr>
              <p:spPr bwMode="auto">
                <a:xfrm>
                  <a:off x="8181" y="1017"/>
                  <a:ext cx="1" cy="6"/>
                </a:xfrm>
                <a:custGeom>
                  <a:avLst/>
                  <a:gdLst>
                    <a:gd name="T0" fmla="*/ 0 w 1"/>
                    <a:gd name="T1" fmla="*/ 6 h 6"/>
                    <a:gd name="T2" fmla="*/ 0 w 1"/>
                    <a:gd name="T3" fmla="*/ 6 h 6"/>
                    <a:gd name="T4" fmla="*/ 0 w 1"/>
                    <a:gd name="T5" fmla="*/ 0 h 6"/>
                    <a:gd name="T6" fmla="*/ 0 60000 65536"/>
                    <a:gd name="T7" fmla="*/ 0 60000 65536"/>
                    <a:gd name="T8" fmla="*/ 0 60000 65536"/>
                    <a:gd name="T9" fmla="*/ 0 w 1"/>
                    <a:gd name="T10" fmla="*/ 0 h 6"/>
                    <a:gd name="T11" fmla="*/ 1 w 1"/>
                    <a:gd name="T12" fmla="*/ 6 h 6"/>
                  </a:gdLst>
                  <a:ahLst/>
                  <a:cxnLst>
                    <a:cxn ang="T6">
                      <a:pos x="T0" y="T1"/>
                    </a:cxn>
                    <a:cxn ang="T7">
                      <a:pos x="T2" y="T3"/>
                    </a:cxn>
                    <a:cxn ang="T8">
                      <a:pos x="T4" y="T5"/>
                    </a:cxn>
                  </a:cxnLst>
                  <a:rect l="T9" t="T10" r="T11" b="T12"/>
                  <a:pathLst>
                    <a:path w="1" h="6">
                      <a:moveTo>
                        <a:pt x="0" y="6"/>
                      </a:moveTo>
                      <a:lnTo>
                        <a:pt x="0" y="6"/>
                      </a:ln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677" name="Freeform 1004"/>
                <p:cNvSpPr>
                  <a:spLocks/>
                </p:cNvSpPr>
                <p:nvPr/>
              </p:nvSpPr>
              <p:spPr bwMode="auto">
                <a:xfrm>
                  <a:off x="8181" y="1017"/>
                  <a:ext cx="393" cy="1"/>
                </a:xfrm>
                <a:custGeom>
                  <a:avLst/>
                  <a:gdLst>
                    <a:gd name="T0" fmla="*/ 0 w 393"/>
                    <a:gd name="T1" fmla="*/ 0 h 1"/>
                    <a:gd name="T2" fmla="*/ 393 w 393"/>
                    <a:gd name="T3" fmla="*/ 0 h 1"/>
                    <a:gd name="T4" fmla="*/ 393 w 393"/>
                    <a:gd name="T5" fmla="*/ 0 h 1"/>
                    <a:gd name="T6" fmla="*/ 0 60000 65536"/>
                    <a:gd name="T7" fmla="*/ 0 60000 65536"/>
                    <a:gd name="T8" fmla="*/ 0 60000 65536"/>
                    <a:gd name="T9" fmla="*/ 0 w 393"/>
                    <a:gd name="T10" fmla="*/ 0 h 1"/>
                    <a:gd name="T11" fmla="*/ 393 w 393"/>
                    <a:gd name="T12" fmla="*/ 1 h 1"/>
                  </a:gdLst>
                  <a:ahLst/>
                  <a:cxnLst>
                    <a:cxn ang="T6">
                      <a:pos x="T0" y="T1"/>
                    </a:cxn>
                    <a:cxn ang="T7">
                      <a:pos x="T2" y="T3"/>
                    </a:cxn>
                    <a:cxn ang="T8">
                      <a:pos x="T4" y="T5"/>
                    </a:cxn>
                  </a:cxnLst>
                  <a:rect l="T9" t="T10" r="T11" b="T12"/>
                  <a:pathLst>
                    <a:path w="393" h="1">
                      <a:moveTo>
                        <a:pt x="0" y="0"/>
                      </a:moveTo>
                      <a:lnTo>
                        <a:pt x="393"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678" name="Freeform 1005"/>
                <p:cNvSpPr>
                  <a:spLocks/>
                </p:cNvSpPr>
                <p:nvPr/>
              </p:nvSpPr>
              <p:spPr bwMode="auto">
                <a:xfrm>
                  <a:off x="8574" y="1011"/>
                  <a:ext cx="1" cy="6"/>
                </a:xfrm>
                <a:custGeom>
                  <a:avLst/>
                  <a:gdLst>
                    <a:gd name="T0" fmla="*/ 0 w 1"/>
                    <a:gd name="T1" fmla="*/ 6 h 6"/>
                    <a:gd name="T2" fmla="*/ 0 w 1"/>
                    <a:gd name="T3" fmla="*/ 6 h 6"/>
                    <a:gd name="T4" fmla="*/ 0 w 1"/>
                    <a:gd name="T5" fmla="*/ 0 h 6"/>
                    <a:gd name="T6" fmla="*/ 0 60000 65536"/>
                    <a:gd name="T7" fmla="*/ 0 60000 65536"/>
                    <a:gd name="T8" fmla="*/ 0 60000 65536"/>
                    <a:gd name="T9" fmla="*/ 0 w 1"/>
                    <a:gd name="T10" fmla="*/ 0 h 6"/>
                    <a:gd name="T11" fmla="*/ 1 w 1"/>
                    <a:gd name="T12" fmla="*/ 6 h 6"/>
                  </a:gdLst>
                  <a:ahLst/>
                  <a:cxnLst>
                    <a:cxn ang="T6">
                      <a:pos x="T0" y="T1"/>
                    </a:cxn>
                    <a:cxn ang="T7">
                      <a:pos x="T2" y="T3"/>
                    </a:cxn>
                    <a:cxn ang="T8">
                      <a:pos x="T4" y="T5"/>
                    </a:cxn>
                  </a:cxnLst>
                  <a:rect l="T9" t="T10" r="T11" b="T12"/>
                  <a:pathLst>
                    <a:path w="1" h="6">
                      <a:moveTo>
                        <a:pt x="0" y="6"/>
                      </a:moveTo>
                      <a:lnTo>
                        <a:pt x="0" y="6"/>
                      </a:ln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679" name="Freeform 1006"/>
                <p:cNvSpPr>
                  <a:spLocks/>
                </p:cNvSpPr>
                <p:nvPr/>
              </p:nvSpPr>
              <p:spPr bwMode="auto">
                <a:xfrm>
                  <a:off x="8574" y="1011"/>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680" name="Freeform 1007"/>
                <p:cNvSpPr>
                  <a:spLocks/>
                </p:cNvSpPr>
                <p:nvPr/>
              </p:nvSpPr>
              <p:spPr bwMode="auto">
                <a:xfrm>
                  <a:off x="8574" y="1005"/>
                  <a:ext cx="1" cy="6"/>
                </a:xfrm>
                <a:custGeom>
                  <a:avLst/>
                  <a:gdLst>
                    <a:gd name="T0" fmla="*/ 0 w 1"/>
                    <a:gd name="T1" fmla="*/ 6 h 6"/>
                    <a:gd name="T2" fmla="*/ 0 w 1"/>
                    <a:gd name="T3" fmla="*/ 6 h 6"/>
                    <a:gd name="T4" fmla="*/ 0 w 1"/>
                    <a:gd name="T5" fmla="*/ 0 h 6"/>
                    <a:gd name="T6" fmla="*/ 0 60000 65536"/>
                    <a:gd name="T7" fmla="*/ 0 60000 65536"/>
                    <a:gd name="T8" fmla="*/ 0 60000 65536"/>
                    <a:gd name="T9" fmla="*/ 0 w 1"/>
                    <a:gd name="T10" fmla="*/ 0 h 6"/>
                    <a:gd name="T11" fmla="*/ 1 w 1"/>
                    <a:gd name="T12" fmla="*/ 6 h 6"/>
                  </a:gdLst>
                  <a:ahLst/>
                  <a:cxnLst>
                    <a:cxn ang="T6">
                      <a:pos x="T0" y="T1"/>
                    </a:cxn>
                    <a:cxn ang="T7">
                      <a:pos x="T2" y="T3"/>
                    </a:cxn>
                    <a:cxn ang="T8">
                      <a:pos x="T4" y="T5"/>
                    </a:cxn>
                  </a:cxnLst>
                  <a:rect l="T9" t="T10" r="T11" b="T12"/>
                  <a:pathLst>
                    <a:path w="1" h="6">
                      <a:moveTo>
                        <a:pt x="0" y="6"/>
                      </a:moveTo>
                      <a:lnTo>
                        <a:pt x="0" y="6"/>
                      </a:ln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681" name="Freeform 1008"/>
                <p:cNvSpPr>
                  <a:spLocks/>
                </p:cNvSpPr>
                <p:nvPr/>
              </p:nvSpPr>
              <p:spPr bwMode="auto">
                <a:xfrm>
                  <a:off x="8574" y="998"/>
                  <a:ext cx="1" cy="7"/>
                </a:xfrm>
                <a:custGeom>
                  <a:avLst/>
                  <a:gdLst>
                    <a:gd name="T0" fmla="*/ 0 w 1"/>
                    <a:gd name="T1" fmla="*/ 7 h 7"/>
                    <a:gd name="T2" fmla="*/ 0 w 1"/>
                    <a:gd name="T3" fmla="*/ 7 h 7"/>
                    <a:gd name="T4" fmla="*/ 0 w 1"/>
                    <a:gd name="T5" fmla="*/ 0 h 7"/>
                    <a:gd name="T6" fmla="*/ 0 60000 65536"/>
                    <a:gd name="T7" fmla="*/ 0 60000 65536"/>
                    <a:gd name="T8" fmla="*/ 0 60000 65536"/>
                    <a:gd name="T9" fmla="*/ 0 w 1"/>
                    <a:gd name="T10" fmla="*/ 0 h 7"/>
                    <a:gd name="T11" fmla="*/ 1 w 1"/>
                    <a:gd name="T12" fmla="*/ 7 h 7"/>
                  </a:gdLst>
                  <a:ahLst/>
                  <a:cxnLst>
                    <a:cxn ang="T6">
                      <a:pos x="T0" y="T1"/>
                    </a:cxn>
                    <a:cxn ang="T7">
                      <a:pos x="T2" y="T3"/>
                    </a:cxn>
                    <a:cxn ang="T8">
                      <a:pos x="T4" y="T5"/>
                    </a:cxn>
                  </a:cxnLst>
                  <a:rect l="T9" t="T10" r="T11" b="T12"/>
                  <a:pathLst>
                    <a:path w="1" h="7">
                      <a:moveTo>
                        <a:pt x="0" y="7"/>
                      </a:moveTo>
                      <a:lnTo>
                        <a:pt x="0" y="7"/>
                      </a:ln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682" name="Freeform 1009"/>
                <p:cNvSpPr>
                  <a:spLocks/>
                </p:cNvSpPr>
                <p:nvPr/>
              </p:nvSpPr>
              <p:spPr bwMode="auto">
                <a:xfrm>
                  <a:off x="8574" y="998"/>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sp>
            <p:nvSpPr>
              <p:cNvPr id="188452" name="Freeform 1011"/>
              <p:cNvSpPr>
                <a:spLocks/>
              </p:cNvSpPr>
              <p:nvPr/>
            </p:nvSpPr>
            <p:spPr bwMode="auto">
              <a:xfrm>
                <a:off x="13611225" y="1574800"/>
                <a:ext cx="1588" cy="9525"/>
              </a:xfrm>
              <a:custGeom>
                <a:avLst/>
                <a:gdLst>
                  <a:gd name="T0" fmla="*/ 0 w 1588"/>
                  <a:gd name="T1" fmla="*/ 2147483647 h 6"/>
                  <a:gd name="T2" fmla="*/ 0 w 1588"/>
                  <a:gd name="T3" fmla="*/ 2147483647 h 6"/>
                  <a:gd name="T4" fmla="*/ 0 w 1588"/>
                  <a:gd name="T5" fmla="*/ 0 h 6"/>
                  <a:gd name="T6" fmla="*/ 0 60000 65536"/>
                  <a:gd name="T7" fmla="*/ 0 60000 65536"/>
                  <a:gd name="T8" fmla="*/ 0 60000 65536"/>
                  <a:gd name="T9" fmla="*/ 0 w 1588"/>
                  <a:gd name="T10" fmla="*/ 0 h 6"/>
                  <a:gd name="T11" fmla="*/ 1588 w 1588"/>
                  <a:gd name="T12" fmla="*/ 6 h 6"/>
                </a:gdLst>
                <a:ahLst/>
                <a:cxnLst>
                  <a:cxn ang="T6">
                    <a:pos x="T0" y="T1"/>
                  </a:cxn>
                  <a:cxn ang="T7">
                    <a:pos x="T2" y="T3"/>
                  </a:cxn>
                  <a:cxn ang="T8">
                    <a:pos x="T4" y="T5"/>
                  </a:cxn>
                </a:cxnLst>
                <a:rect l="T9" t="T10" r="T11" b="T12"/>
                <a:pathLst>
                  <a:path w="1588" h="6">
                    <a:moveTo>
                      <a:pt x="0" y="6"/>
                    </a:moveTo>
                    <a:lnTo>
                      <a:pt x="0" y="6"/>
                    </a:ln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453" name="Freeform 1012"/>
              <p:cNvSpPr>
                <a:spLocks/>
              </p:cNvSpPr>
              <p:nvPr/>
            </p:nvSpPr>
            <p:spPr bwMode="auto">
              <a:xfrm>
                <a:off x="13611225" y="1574800"/>
                <a:ext cx="1588" cy="1588"/>
              </a:xfrm>
              <a:custGeom>
                <a:avLst/>
                <a:gdLst>
                  <a:gd name="T0" fmla="*/ 0 w 1588"/>
                  <a:gd name="T1" fmla="*/ 0 h 1588"/>
                  <a:gd name="T2" fmla="*/ 0 w 1588"/>
                  <a:gd name="T3" fmla="*/ 0 h 1588"/>
                  <a:gd name="T4" fmla="*/ 0 w 1588"/>
                  <a:gd name="T5" fmla="*/ 0 h 1588"/>
                  <a:gd name="T6" fmla="*/ 0 60000 65536"/>
                  <a:gd name="T7" fmla="*/ 0 60000 65536"/>
                  <a:gd name="T8" fmla="*/ 0 60000 65536"/>
                  <a:gd name="T9" fmla="*/ 0 w 1588"/>
                  <a:gd name="T10" fmla="*/ 0 h 1588"/>
                  <a:gd name="T11" fmla="*/ 1588 w 1588"/>
                  <a:gd name="T12" fmla="*/ 1588 h 1588"/>
                </a:gdLst>
                <a:ahLst/>
                <a:cxnLst>
                  <a:cxn ang="T6">
                    <a:pos x="T0" y="T1"/>
                  </a:cxn>
                  <a:cxn ang="T7">
                    <a:pos x="T2" y="T3"/>
                  </a:cxn>
                  <a:cxn ang="T8">
                    <a:pos x="T4" y="T5"/>
                  </a:cxn>
                </a:cxnLst>
                <a:rect l="T9" t="T10" r="T11" b="T12"/>
                <a:pathLst>
                  <a:path w="1588" h="1588">
                    <a:moveTo>
                      <a:pt x="0" y="0"/>
                    </a:move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454" name="Freeform 1013"/>
              <p:cNvSpPr>
                <a:spLocks/>
              </p:cNvSpPr>
              <p:nvPr/>
            </p:nvSpPr>
            <p:spPr bwMode="auto">
              <a:xfrm>
                <a:off x="13611225" y="1565275"/>
                <a:ext cx="1588" cy="9525"/>
              </a:xfrm>
              <a:custGeom>
                <a:avLst/>
                <a:gdLst>
                  <a:gd name="T0" fmla="*/ 0 w 1588"/>
                  <a:gd name="T1" fmla="*/ 2147483647 h 6"/>
                  <a:gd name="T2" fmla="*/ 0 w 1588"/>
                  <a:gd name="T3" fmla="*/ 2147483647 h 6"/>
                  <a:gd name="T4" fmla="*/ 0 w 1588"/>
                  <a:gd name="T5" fmla="*/ 0 h 6"/>
                  <a:gd name="T6" fmla="*/ 0 60000 65536"/>
                  <a:gd name="T7" fmla="*/ 0 60000 65536"/>
                  <a:gd name="T8" fmla="*/ 0 60000 65536"/>
                  <a:gd name="T9" fmla="*/ 0 w 1588"/>
                  <a:gd name="T10" fmla="*/ 0 h 6"/>
                  <a:gd name="T11" fmla="*/ 1588 w 1588"/>
                  <a:gd name="T12" fmla="*/ 6 h 6"/>
                </a:gdLst>
                <a:ahLst/>
                <a:cxnLst>
                  <a:cxn ang="T6">
                    <a:pos x="T0" y="T1"/>
                  </a:cxn>
                  <a:cxn ang="T7">
                    <a:pos x="T2" y="T3"/>
                  </a:cxn>
                  <a:cxn ang="T8">
                    <a:pos x="T4" y="T5"/>
                  </a:cxn>
                </a:cxnLst>
                <a:rect l="T9" t="T10" r="T11" b="T12"/>
                <a:pathLst>
                  <a:path w="1588" h="6">
                    <a:moveTo>
                      <a:pt x="0" y="6"/>
                    </a:moveTo>
                    <a:lnTo>
                      <a:pt x="0" y="6"/>
                    </a:ln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455" name="Freeform 1014"/>
              <p:cNvSpPr>
                <a:spLocks/>
              </p:cNvSpPr>
              <p:nvPr/>
            </p:nvSpPr>
            <p:spPr bwMode="auto">
              <a:xfrm>
                <a:off x="13611225" y="1555750"/>
                <a:ext cx="1588" cy="9525"/>
              </a:xfrm>
              <a:custGeom>
                <a:avLst/>
                <a:gdLst>
                  <a:gd name="T0" fmla="*/ 0 w 1588"/>
                  <a:gd name="T1" fmla="*/ 2147483647 h 6"/>
                  <a:gd name="T2" fmla="*/ 0 w 1588"/>
                  <a:gd name="T3" fmla="*/ 2147483647 h 6"/>
                  <a:gd name="T4" fmla="*/ 0 w 1588"/>
                  <a:gd name="T5" fmla="*/ 0 h 6"/>
                  <a:gd name="T6" fmla="*/ 0 60000 65536"/>
                  <a:gd name="T7" fmla="*/ 0 60000 65536"/>
                  <a:gd name="T8" fmla="*/ 0 60000 65536"/>
                  <a:gd name="T9" fmla="*/ 0 w 1588"/>
                  <a:gd name="T10" fmla="*/ 0 h 6"/>
                  <a:gd name="T11" fmla="*/ 1588 w 1588"/>
                  <a:gd name="T12" fmla="*/ 6 h 6"/>
                </a:gdLst>
                <a:ahLst/>
                <a:cxnLst>
                  <a:cxn ang="T6">
                    <a:pos x="T0" y="T1"/>
                  </a:cxn>
                  <a:cxn ang="T7">
                    <a:pos x="T2" y="T3"/>
                  </a:cxn>
                  <a:cxn ang="T8">
                    <a:pos x="T4" y="T5"/>
                  </a:cxn>
                </a:cxnLst>
                <a:rect l="T9" t="T10" r="T11" b="T12"/>
                <a:pathLst>
                  <a:path w="1588" h="6">
                    <a:moveTo>
                      <a:pt x="0" y="6"/>
                    </a:moveTo>
                    <a:lnTo>
                      <a:pt x="0" y="6"/>
                    </a:ln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456" name="Freeform 1015"/>
              <p:cNvSpPr>
                <a:spLocks/>
              </p:cNvSpPr>
              <p:nvPr/>
            </p:nvSpPr>
            <p:spPr bwMode="auto">
              <a:xfrm>
                <a:off x="13611225" y="1555750"/>
                <a:ext cx="1588" cy="1588"/>
              </a:xfrm>
              <a:custGeom>
                <a:avLst/>
                <a:gdLst>
                  <a:gd name="T0" fmla="*/ 0 w 1588"/>
                  <a:gd name="T1" fmla="*/ 0 h 1588"/>
                  <a:gd name="T2" fmla="*/ 0 w 1588"/>
                  <a:gd name="T3" fmla="*/ 0 h 1588"/>
                  <a:gd name="T4" fmla="*/ 0 w 1588"/>
                  <a:gd name="T5" fmla="*/ 0 h 1588"/>
                  <a:gd name="T6" fmla="*/ 0 60000 65536"/>
                  <a:gd name="T7" fmla="*/ 0 60000 65536"/>
                  <a:gd name="T8" fmla="*/ 0 60000 65536"/>
                  <a:gd name="T9" fmla="*/ 0 w 1588"/>
                  <a:gd name="T10" fmla="*/ 0 h 1588"/>
                  <a:gd name="T11" fmla="*/ 1588 w 1588"/>
                  <a:gd name="T12" fmla="*/ 1588 h 1588"/>
                </a:gdLst>
                <a:ahLst/>
                <a:cxnLst>
                  <a:cxn ang="T6">
                    <a:pos x="T0" y="T1"/>
                  </a:cxn>
                  <a:cxn ang="T7">
                    <a:pos x="T2" y="T3"/>
                  </a:cxn>
                  <a:cxn ang="T8">
                    <a:pos x="T4" y="T5"/>
                  </a:cxn>
                </a:cxnLst>
                <a:rect l="T9" t="T10" r="T11" b="T12"/>
                <a:pathLst>
                  <a:path w="1588" h="1588">
                    <a:moveTo>
                      <a:pt x="0" y="0"/>
                    </a:move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457" name="Freeform 1016"/>
              <p:cNvSpPr>
                <a:spLocks/>
              </p:cNvSpPr>
              <p:nvPr/>
            </p:nvSpPr>
            <p:spPr bwMode="auto">
              <a:xfrm>
                <a:off x="13611225" y="1544638"/>
                <a:ext cx="1588" cy="11113"/>
              </a:xfrm>
              <a:custGeom>
                <a:avLst/>
                <a:gdLst>
                  <a:gd name="T0" fmla="*/ 0 w 1588"/>
                  <a:gd name="T1" fmla="*/ 2147483647 h 7"/>
                  <a:gd name="T2" fmla="*/ 0 w 1588"/>
                  <a:gd name="T3" fmla="*/ 2147483647 h 7"/>
                  <a:gd name="T4" fmla="*/ 0 w 1588"/>
                  <a:gd name="T5" fmla="*/ 0 h 7"/>
                  <a:gd name="T6" fmla="*/ 0 60000 65536"/>
                  <a:gd name="T7" fmla="*/ 0 60000 65536"/>
                  <a:gd name="T8" fmla="*/ 0 60000 65536"/>
                  <a:gd name="T9" fmla="*/ 0 w 1588"/>
                  <a:gd name="T10" fmla="*/ 0 h 7"/>
                  <a:gd name="T11" fmla="*/ 1588 w 1588"/>
                  <a:gd name="T12" fmla="*/ 7 h 7"/>
                </a:gdLst>
                <a:ahLst/>
                <a:cxnLst>
                  <a:cxn ang="T6">
                    <a:pos x="T0" y="T1"/>
                  </a:cxn>
                  <a:cxn ang="T7">
                    <a:pos x="T2" y="T3"/>
                  </a:cxn>
                  <a:cxn ang="T8">
                    <a:pos x="T4" y="T5"/>
                  </a:cxn>
                </a:cxnLst>
                <a:rect l="T9" t="T10" r="T11" b="T12"/>
                <a:pathLst>
                  <a:path w="1588" h="7">
                    <a:moveTo>
                      <a:pt x="0" y="7"/>
                    </a:moveTo>
                    <a:lnTo>
                      <a:pt x="0" y="7"/>
                    </a:ln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458" name="Freeform 1017"/>
              <p:cNvSpPr>
                <a:spLocks/>
              </p:cNvSpPr>
              <p:nvPr/>
            </p:nvSpPr>
            <p:spPr bwMode="auto">
              <a:xfrm>
                <a:off x="13611225" y="1544638"/>
                <a:ext cx="1588" cy="1588"/>
              </a:xfrm>
              <a:custGeom>
                <a:avLst/>
                <a:gdLst>
                  <a:gd name="T0" fmla="*/ 0 w 1588"/>
                  <a:gd name="T1" fmla="*/ 0 h 1588"/>
                  <a:gd name="T2" fmla="*/ 0 w 1588"/>
                  <a:gd name="T3" fmla="*/ 0 h 1588"/>
                  <a:gd name="T4" fmla="*/ 0 w 1588"/>
                  <a:gd name="T5" fmla="*/ 0 h 1588"/>
                  <a:gd name="T6" fmla="*/ 0 60000 65536"/>
                  <a:gd name="T7" fmla="*/ 0 60000 65536"/>
                  <a:gd name="T8" fmla="*/ 0 60000 65536"/>
                  <a:gd name="T9" fmla="*/ 0 w 1588"/>
                  <a:gd name="T10" fmla="*/ 0 h 1588"/>
                  <a:gd name="T11" fmla="*/ 1588 w 1588"/>
                  <a:gd name="T12" fmla="*/ 1588 h 1588"/>
                </a:gdLst>
                <a:ahLst/>
                <a:cxnLst>
                  <a:cxn ang="T6">
                    <a:pos x="T0" y="T1"/>
                  </a:cxn>
                  <a:cxn ang="T7">
                    <a:pos x="T2" y="T3"/>
                  </a:cxn>
                  <a:cxn ang="T8">
                    <a:pos x="T4" y="T5"/>
                  </a:cxn>
                </a:cxnLst>
                <a:rect l="T9" t="T10" r="T11" b="T12"/>
                <a:pathLst>
                  <a:path w="1588" h="1588">
                    <a:moveTo>
                      <a:pt x="0" y="0"/>
                    </a:move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459" name="Freeform 1018"/>
              <p:cNvSpPr>
                <a:spLocks/>
              </p:cNvSpPr>
              <p:nvPr/>
            </p:nvSpPr>
            <p:spPr bwMode="auto">
              <a:xfrm>
                <a:off x="13611225" y="1535113"/>
                <a:ext cx="1588" cy="9525"/>
              </a:xfrm>
              <a:custGeom>
                <a:avLst/>
                <a:gdLst>
                  <a:gd name="T0" fmla="*/ 0 w 1588"/>
                  <a:gd name="T1" fmla="*/ 2147483647 h 6"/>
                  <a:gd name="T2" fmla="*/ 0 w 1588"/>
                  <a:gd name="T3" fmla="*/ 2147483647 h 6"/>
                  <a:gd name="T4" fmla="*/ 0 w 1588"/>
                  <a:gd name="T5" fmla="*/ 0 h 6"/>
                  <a:gd name="T6" fmla="*/ 0 60000 65536"/>
                  <a:gd name="T7" fmla="*/ 0 60000 65536"/>
                  <a:gd name="T8" fmla="*/ 0 60000 65536"/>
                  <a:gd name="T9" fmla="*/ 0 w 1588"/>
                  <a:gd name="T10" fmla="*/ 0 h 6"/>
                  <a:gd name="T11" fmla="*/ 1588 w 1588"/>
                  <a:gd name="T12" fmla="*/ 6 h 6"/>
                </a:gdLst>
                <a:ahLst/>
                <a:cxnLst>
                  <a:cxn ang="T6">
                    <a:pos x="T0" y="T1"/>
                  </a:cxn>
                  <a:cxn ang="T7">
                    <a:pos x="T2" y="T3"/>
                  </a:cxn>
                  <a:cxn ang="T8">
                    <a:pos x="T4" y="T5"/>
                  </a:cxn>
                </a:cxnLst>
                <a:rect l="T9" t="T10" r="T11" b="T12"/>
                <a:pathLst>
                  <a:path w="1588" h="6">
                    <a:moveTo>
                      <a:pt x="0" y="6"/>
                    </a:moveTo>
                    <a:lnTo>
                      <a:pt x="0" y="6"/>
                    </a:ln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460" name="Freeform 1019"/>
              <p:cNvSpPr>
                <a:spLocks/>
              </p:cNvSpPr>
              <p:nvPr/>
            </p:nvSpPr>
            <p:spPr bwMode="auto">
              <a:xfrm>
                <a:off x="13611225" y="1525588"/>
                <a:ext cx="1588" cy="9525"/>
              </a:xfrm>
              <a:custGeom>
                <a:avLst/>
                <a:gdLst>
                  <a:gd name="T0" fmla="*/ 0 w 1588"/>
                  <a:gd name="T1" fmla="*/ 2147483647 h 6"/>
                  <a:gd name="T2" fmla="*/ 0 w 1588"/>
                  <a:gd name="T3" fmla="*/ 2147483647 h 6"/>
                  <a:gd name="T4" fmla="*/ 0 w 1588"/>
                  <a:gd name="T5" fmla="*/ 0 h 6"/>
                  <a:gd name="T6" fmla="*/ 0 60000 65536"/>
                  <a:gd name="T7" fmla="*/ 0 60000 65536"/>
                  <a:gd name="T8" fmla="*/ 0 60000 65536"/>
                  <a:gd name="T9" fmla="*/ 0 w 1588"/>
                  <a:gd name="T10" fmla="*/ 0 h 6"/>
                  <a:gd name="T11" fmla="*/ 1588 w 1588"/>
                  <a:gd name="T12" fmla="*/ 6 h 6"/>
                </a:gdLst>
                <a:ahLst/>
                <a:cxnLst>
                  <a:cxn ang="T6">
                    <a:pos x="T0" y="T1"/>
                  </a:cxn>
                  <a:cxn ang="T7">
                    <a:pos x="T2" y="T3"/>
                  </a:cxn>
                  <a:cxn ang="T8">
                    <a:pos x="T4" y="T5"/>
                  </a:cxn>
                </a:cxnLst>
                <a:rect l="T9" t="T10" r="T11" b="T12"/>
                <a:pathLst>
                  <a:path w="1588" h="6">
                    <a:moveTo>
                      <a:pt x="0" y="6"/>
                    </a:moveTo>
                    <a:lnTo>
                      <a:pt x="0" y="6"/>
                    </a:ln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461" name="Freeform 1020"/>
              <p:cNvSpPr>
                <a:spLocks/>
              </p:cNvSpPr>
              <p:nvPr/>
            </p:nvSpPr>
            <p:spPr bwMode="auto">
              <a:xfrm>
                <a:off x="13611225" y="1525588"/>
                <a:ext cx="1588" cy="1588"/>
              </a:xfrm>
              <a:custGeom>
                <a:avLst/>
                <a:gdLst>
                  <a:gd name="T0" fmla="*/ 0 w 1588"/>
                  <a:gd name="T1" fmla="*/ 0 h 1588"/>
                  <a:gd name="T2" fmla="*/ 0 w 1588"/>
                  <a:gd name="T3" fmla="*/ 0 h 1588"/>
                  <a:gd name="T4" fmla="*/ 0 w 1588"/>
                  <a:gd name="T5" fmla="*/ 0 h 1588"/>
                  <a:gd name="T6" fmla="*/ 0 60000 65536"/>
                  <a:gd name="T7" fmla="*/ 0 60000 65536"/>
                  <a:gd name="T8" fmla="*/ 0 60000 65536"/>
                  <a:gd name="T9" fmla="*/ 0 w 1588"/>
                  <a:gd name="T10" fmla="*/ 0 h 1588"/>
                  <a:gd name="T11" fmla="*/ 1588 w 1588"/>
                  <a:gd name="T12" fmla="*/ 1588 h 1588"/>
                </a:gdLst>
                <a:ahLst/>
                <a:cxnLst>
                  <a:cxn ang="T6">
                    <a:pos x="T0" y="T1"/>
                  </a:cxn>
                  <a:cxn ang="T7">
                    <a:pos x="T2" y="T3"/>
                  </a:cxn>
                  <a:cxn ang="T8">
                    <a:pos x="T4" y="T5"/>
                  </a:cxn>
                </a:cxnLst>
                <a:rect l="T9" t="T10" r="T11" b="T12"/>
                <a:pathLst>
                  <a:path w="1588" h="1588">
                    <a:moveTo>
                      <a:pt x="0" y="0"/>
                    </a:move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462" name="Freeform 1021"/>
              <p:cNvSpPr>
                <a:spLocks/>
              </p:cNvSpPr>
              <p:nvPr/>
            </p:nvSpPr>
            <p:spPr bwMode="auto">
              <a:xfrm>
                <a:off x="13611225" y="1516063"/>
                <a:ext cx="1588" cy="9525"/>
              </a:xfrm>
              <a:custGeom>
                <a:avLst/>
                <a:gdLst>
                  <a:gd name="T0" fmla="*/ 0 w 1588"/>
                  <a:gd name="T1" fmla="*/ 2147483647 h 6"/>
                  <a:gd name="T2" fmla="*/ 0 w 1588"/>
                  <a:gd name="T3" fmla="*/ 2147483647 h 6"/>
                  <a:gd name="T4" fmla="*/ 0 w 1588"/>
                  <a:gd name="T5" fmla="*/ 0 h 6"/>
                  <a:gd name="T6" fmla="*/ 0 60000 65536"/>
                  <a:gd name="T7" fmla="*/ 0 60000 65536"/>
                  <a:gd name="T8" fmla="*/ 0 60000 65536"/>
                  <a:gd name="T9" fmla="*/ 0 w 1588"/>
                  <a:gd name="T10" fmla="*/ 0 h 6"/>
                  <a:gd name="T11" fmla="*/ 1588 w 1588"/>
                  <a:gd name="T12" fmla="*/ 6 h 6"/>
                </a:gdLst>
                <a:ahLst/>
                <a:cxnLst>
                  <a:cxn ang="T6">
                    <a:pos x="T0" y="T1"/>
                  </a:cxn>
                  <a:cxn ang="T7">
                    <a:pos x="T2" y="T3"/>
                  </a:cxn>
                  <a:cxn ang="T8">
                    <a:pos x="T4" y="T5"/>
                  </a:cxn>
                </a:cxnLst>
                <a:rect l="T9" t="T10" r="T11" b="T12"/>
                <a:pathLst>
                  <a:path w="1588" h="6">
                    <a:moveTo>
                      <a:pt x="0" y="6"/>
                    </a:moveTo>
                    <a:lnTo>
                      <a:pt x="0" y="6"/>
                    </a:ln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463" name="Freeform 1022"/>
              <p:cNvSpPr>
                <a:spLocks/>
              </p:cNvSpPr>
              <p:nvPr/>
            </p:nvSpPr>
            <p:spPr bwMode="auto">
              <a:xfrm>
                <a:off x="13611225" y="1504950"/>
                <a:ext cx="1588" cy="11113"/>
              </a:xfrm>
              <a:custGeom>
                <a:avLst/>
                <a:gdLst>
                  <a:gd name="T0" fmla="*/ 0 w 1588"/>
                  <a:gd name="T1" fmla="*/ 2147483647 h 7"/>
                  <a:gd name="T2" fmla="*/ 0 w 1588"/>
                  <a:gd name="T3" fmla="*/ 2147483647 h 7"/>
                  <a:gd name="T4" fmla="*/ 0 w 1588"/>
                  <a:gd name="T5" fmla="*/ 0 h 7"/>
                  <a:gd name="T6" fmla="*/ 0 60000 65536"/>
                  <a:gd name="T7" fmla="*/ 0 60000 65536"/>
                  <a:gd name="T8" fmla="*/ 0 60000 65536"/>
                  <a:gd name="T9" fmla="*/ 0 w 1588"/>
                  <a:gd name="T10" fmla="*/ 0 h 7"/>
                  <a:gd name="T11" fmla="*/ 1588 w 1588"/>
                  <a:gd name="T12" fmla="*/ 7 h 7"/>
                </a:gdLst>
                <a:ahLst/>
                <a:cxnLst>
                  <a:cxn ang="T6">
                    <a:pos x="T0" y="T1"/>
                  </a:cxn>
                  <a:cxn ang="T7">
                    <a:pos x="T2" y="T3"/>
                  </a:cxn>
                  <a:cxn ang="T8">
                    <a:pos x="T4" y="T5"/>
                  </a:cxn>
                </a:cxnLst>
                <a:rect l="T9" t="T10" r="T11" b="T12"/>
                <a:pathLst>
                  <a:path w="1588" h="7">
                    <a:moveTo>
                      <a:pt x="0" y="7"/>
                    </a:moveTo>
                    <a:lnTo>
                      <a:pt x="0" y="7"/>
                    </a:ln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464" name="Freeform 1023"/>
              <p:cNvSpPr>
                <a:spLocks/>
              </p:cNvSpPr>
              <p:nvPr/>
            </p:nvSpPr>
            <p:spPr bwMode="auto">
              <a:xfrm>
                <a:off x="13611225" y="1504950"/>
                <a:ext cx="1588" cy="1588"/>
              </a:xfrm>
              <a:custGeom>
                <a:avLst/>
                <a:gdLst>
                  <a:gd name="T0" fmla="*/ 0 w 1588"/>
                  <a:gd name="T1" fmla="*/ 0 h 1588"/>
                  <a:gd name="T2" fmla="*/ 0 w 1588"/>
                  <a:gd name="T3" fmla="*/ 0 h 1588"/>
                  <a:gd name="T4" fmla="*/ 0 w 1588"/>
                  <a:gd name="T5" fmla="*/ 0 h 1588"/>
                  <a:gd name="T6" fmla="*/ 0 60000 65536"/>
                  <a:gd name="T7" fmla="*/ 0 60000 65536"/>
                  <a:gd name="T8" fmla="*/ 0 60000 65536"/>
                  <a:gd name="T9" fmla="*/ 0 w 1588"/>
                  <a:gd name="T10" fmla="*/ 0 h 1588"/>
                  <a:gd name="T11" fmla="*/ 1588 w 1588"/>
                  <a:gd name="T12" fmla="*/ 1588 h 1588"/>
                </a:gdLst>
                <a:ahLst/>
                <a:cxnLst>
                  <a:cxn ang="T6">
                    <a:pos x="T0" y="T1"/>
                  </a:cxn>
                  <a:cxn ang="T7">
                    <a:pos x="T2" y="T3"/>
                  </a:cxn>
                  <a:cxn ang="T8">
                    <a:pos x="T4" y="T5"/>
                  </a:cxn>
                </a:cxnLst>
                <a:rect l="T9" t="T10" r="T11" b="T12"/>
                <a:pathLst>
                  <a:path w="1588" h="1588">
                    <a:moveTo>
                      <a:pt x="0" y="0"/>
                    </a:move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465" name="Freeform 1024"/>
              <p:cNvSpPr>
                <a:spLocks/>
              </p:cNvSpPr>
              <p:nvPr/>
            </p:nvSpPr>
            <p:spPr bwMode="auto">
              <a:xfrm>
                <a:off x="13611225" y="1495425"/>
                <a:ext cx="1588" cy="9525"/>
              </a:xfrm>
              <a:custGeom>
                <a:avLst/>
                <a:gdLst>
                  <a:gd name="T0" fmla="*/ 0 w 1588"/>
                  <a:gd name="T1" fmla="*/ 2147483647 h 6"/>
                  <a:gd name="T2" fmla="*/ 0 w 1588"/>
                  <a:gd name="T3" fmla="*/ 2147483647 h 6"/>
                  <a:gd name="T4" fmla="*/ 0 w 1588"/>
                  <a:gd name="T5" fmla="*/ 0 h 6"/>
                  <a:gd name="T6" fmla="*/ 0 60000 65536"/>
                  <a:gd name="T7" fmla="*/ 0 60000 65536"/>
                  <a:gd name="T8" fmla="*/ 0 60000 65536"/>
                  <a:gd name="T9" fmla="*/ 0 w 1588"/>
                  <a:gd name="T10" fmla="*/ 0 h 6"/>
                  <a:gd name="T11" fmla="*/ 1588 w 1588"/>
                  <a:gd name="T12" fmla="*/ 6 h 6"/>
                </a:gdLst>
                <a:ahLst/>
                <a:cxnLst>
                  <a:cxn ang="T6">
                    <a:pos x="T0" y="T1"/>
                  </a:cxn>
                  <a:cxn ang="T7">
                    <a:pos x="T2" y="T3"/>
                  </a:cxn>
                  <a:cxn ang="T8">
                    <a:pos x="T4" y="T5"/>
                  </a:cxn>
                </a:cxnLst>
                <a:rect l="T9" t="T10" r="T11" b="T12"/>
                <a:pathLst>
                  <a:path w="1588" h="6">
                    <a:moveTo>
                      <a:pt x="0" y="6"/>
                    </a:moveTo>
                    <a:lnTo>
                      <a:pt x="0" y="6"/>
                    </a:ln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466" name="Freeform 1025"/>
              <p:cNvSpPr>
                <a:spLocks/>
              </p:cNvSpPr>
              <p:nvPr/>
            </p:nvSpPr>
            <p:spPr bwMode="auto">
              <a:xfrm>
                <a:off x="13611225" y="1495425"/>
                <a:ext cx="1588" cy="1588"/>
              </a:xfrm>
              <a:custGeom>
                <a:avLst/>
                <a:gdLst>
                  <a:gd name="T0" fmla="*/ 0 w 1588"/>
                  <a:gd name="T1" fmla="*/ 0 h 1588"/>
                  <a:gd name="T2" fmla="*/ 0 w 1588"/>
                  <a:gd name="T3" fmla="*/ 0 h 1588"/>
                  <a:gd name="T4" fmla="*/ 0 w 1588"/>
                  <a:gd name="T5" fmla="*/ 0 h 1588"/>
                  <a:gd name="T6" fmla="*/ 0 60000 65536"/>
                  <a:gd name="T7" fmla="*/ 0 60000 65536"/>
                  <a:gd name="T8" fmla="*/ 0 60000 65536"/>
                  <a:gd name="T9" fmla="*/ 0 w 1588"/>
                  <a:gd name="T10" fmla="*/ 0 h 1588"/>
                  <a:gd name="T11" fmla="*/ 1588 w 1588"/>
                  <a:gd name="T12" fmla="*/ 1588 h 1588"/>
                </a:gdLst>
                <a:ahLst/>
                <a:cxnLst>
                  <a:cxn ang="T6">
                    <a:pos x="T0" y="T1"/>
                  </a:cxn>
                  <a:cxn ang="T7">
                    <a:pos x="T2" y="T3"/>
                  </a:cxn>
                  <a:cxn ang="T8">
                    <a:pos x="T4" y="T5"/>
                  </a:cxn>
                </a:cxnLst>
                <a:rect l="T9" t="T10" r="T11" b="T12"/>
                <a:pathLst>
                  <a:path w="1588" h="1588">
                    <a:moveTo>
                      <a:pt x="0" y="0"/>
                    </a:move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467" name="Freeform 1026"/>
              <p:cNvSpPr>
                <a:spLocks/>
              </p:cNvSpPr>
              <p:nvPr/>
            </p:nvSpPr>
            <p:spPr bwMode="auto">
              <a:xfrm>
                <a:off x="13611225" y="1485900"/>
                <a:ext cx="762000" cy="9525"/>
              </a:xfrm>
              <a:custGeom>
                <a:avLst/>
                <a:gdLst>
                  <a:gd name="T0" fmla="*/ 0 w 480"/>
                  <a:gd name="T1" fmla="*/ 2147483647 h 6"/>
                  <a:gd name="T2" fmla="*/ 2147483647 w 480"/>
                  <a:gd name="T3" fmla="*/ 2147483647 h 6"/>
                  <a:gd name="T4" fmla="*/ 2147483647 w 480"/>
                  <a:gd name="T5" fmla="*/ 0 h 6"/>
                  <a:gd name="T6" fmla="*/ 0 60000 65536"/>
                  <a:gd name="T7" fmla="*/ 0 60000 65536"/>
                  <a:gd name="T8" fmla="*/ 0 60000 65536"/>
                  <a:gd name="T9" fmla="*/ 0 w 480"/>
                  <a:gd name="T10" fmla="*/ 0 h 6"/>
                  <a:gd name="T11" fmla="*/ 480 w 480"/>
                  <a:gd name="T12" fmla="*/ 6 h 6"/>
                </a:gdLst>
                <a:ahLst/>
                <a:cxnLst>
                  <a:cxn ang="T6">
                    <a:pos x="T0" y="T1"/>
                  </a:cxn>
                  <a:cxn ang="T7">
                    <a:pos x="T2" y="T3"/>
                  </a:cxn>
                  <a:cxn ang="T8">
                    <a:pos x="T4" y="T5"/>
                  </a:cxn>
                </a:cxnLst>
                <a:rect l="T9" t="T10" r="T11" b="T12"/>
                <a:pathLst>
                  <a:path w="480" h="6">
                    <a:moveTo>
                      <a:pt x="0" y="6"/>
                    </a:moveTo>
                    <a:lnTo>
                      <a:pt x="480" y="6"/>
                    </a:lnTo>
                    <a:lnTo>
                      <a:pt x="48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468" name="Freeform 1027"/>
              <p:cNvSpPr>
                <a:spLocks/>
              </p:cNvSpPr>
              <p:nvPr/>
            </p:nvSpPr>
            <p:spPr bwMode="auto">
              <a:xfrm>
                <a:off x="14373225" y="1476375"/>
                <a:ext cx="1588" cy="9525"/>
              </a:xfrm>
              <a:custGeom>
                <a:avLst/>
                <a:gdLst>
                  <a:gd name="T0" fmla="*/ 0 w 1588"/>
                  <a:gd name="T1" fmla="*/ 2147483647 h 6"/>
                  <a:gd name="T2" fmla="*/ 0 w 1588"/>
                  <a:gd name="T3" fmla="*/ 2147483647 h 6"/>
                  <a:gd name="T4" fmla="*/ 0 w 1588"/>
                  <a:gd name="T5" fmla="*/ 0 h 6"/>
                  <a:gd name="T6" fmla="*/ 0 60000 65536"/>
                  <a:gd name="T7" fmla="*/ 0 60000 65536"/>
                  <a:gd name="T8" fmla="*/ 0 60000 65536"/>
                  <a:gd name="T9" fmla="*/ 0 w 1588"/>
                  <a:gd name="T10" fmla="*/ 0 h 6"/>
                  <a:gd name="T11" fmla="*/ 1588 w 1588"/>
                  <a:gd name="T12" fmla="*/ 6 h 6"/>
                </a:gdLst>
                <a:ahLst/>
                <a:cxnLst>
                  <a:cxn ang="T6">
                    <a:pos x="T0" y="T1"/>
                  </a:cxn>
                  <a:cxn ang="T7">
                    <a:pos x="T2" y="T3"/>
                  </a:cxn>
                  <a:cxn ang="T8">
                    <a:pos x="T4" y="T5"/>
                  </a:cxn>
                </a:cxnLst>
                <a:rect l="T9" t="T10" r="T11" b="T12"/>
                <a:pathLst>
                  <a:path w="1588" h="6">
                    <a:moveTo>
                      <a:pt x="0" y="6"/>
                    </a:moveTo>
                    <a:lnTo>
                      <a:pt x="0" y="6"/>
                    </a:ln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469" name="Freeform 1028"/>
              <p:cNvSpPr>
                <a:spLocks/>
              </p:cNvSpPr>
              <p:nvPr/>
            </p:nvSpPr>
            <p:spPr bwMode="auto">
              <a:xfrm>
                <a:off x="14373225" y="1476375"/>
                <a:ext cx="1588" cy="1588"/>
              </a:xfrm>
              <a:custGeom>
                <a:avLst/>
                <a:gdLst>
                  <a:gd name="T0" fmla="*/ 0 w 1588"/>
                  <a:gd name="T1" fmla="*/ 0 h 1588"/>
                  <a:gd name="T2" fmla="*/ 0 w 1588"/>
                  <a:gd name="T3" fmla="*/ 0 h 1588"/>
                  <a:gd name="T4" fmla="*/ 0 w 1588"/>
                  <a:gd name="T5" fmla="*/ 0 h 1588"/>
                  <a:gd name="T6" fmla="*/ 0 60000 65536"/>
                  <a:gd name="T7" fmla="*/ 0 60000 65536"/>
                  <a:gd name="T8" fmla="*/ 0 60000 65536"/>
                  <a:gd name="T9" fmla="*/ 0 w 1588"/>
                  <a:gd name="T10" fmla="*/ 0 h 1588"/>
                  <a:gd name="T11" fmla="*/ 1588 w 1588"/>
                  <a:gd name="T12" fmla="*/ 1588 h 1588"/>
                </a:gdLst>
                <a:ahLst/>
                <a:cxnLst>
                  <a:cxn ang="T6">
                    <a:pos x="T0" y="T1"/>
                  </a:cxn>
                  <a:cxn ang="T7">
                    <a:pos x="T2" y="T3"/>
                  </a:cxn>
                  <a:cxn ang="T8">
                    <a:pos x="T4" y="T5"/>
                  </a:cxn>
                </a:cxnLst>
                <a:rect l="T9" t="T10" r="T11" b="T12"/>
                <a:pathLst>
                  <a:path w="1588" h="1588">
                    <a:moveTo>
                      <a:pt x="0" y="0"/>
                    </a:move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470" name="Freeform 1029"/>
              <p:cNvSpPr>
                <a:spLocks/>
              </p:cNvSpPr>
              <p:nvPr/>
            </p:nvSpPr>
            <p:spPr bwMode="auto">
              <a:xfrm>
                <a:off x="14373225" y="1466850"/>
                <a:ext cx="1588" cy="9525"/>
              </a:xfrm>
              <a:custGeom>
                <a:avLst/>
                <a:gdLst>
                  <a:gd name="T0" fmla="*/ 0 w 1588"/>
                  <a:gd name="T1" fmla="*/ 2147483647 h 6"/>
                  <a:gd name="T2" fmla="*/ 0 w 1588"/>
                  <a:gd name="T3" fmla="*/ 2147483647 h 6"/>
                  <a:gd name="T4" fmla="*/ 0 w 1588"/>
                  <a:gd name="T5" fmla="*/ 0 h 6"/>
                  <a:gd name="T6" fmla="*/ 0 60000 65536"/>
                  <a:gd name="T7" fmla="*/ 0 60000 65536"/>
                  <a:gd name="T8" fmla="*/ 0 60000 65536"/>
                  <a:gd name="T9" fmla="*/ 0 w 1588"/>
                  <a:gd name="T10" fmla="*/ 0 h 6"/>
                  <a:gd name="T11" fmla="*/ 1588 w 1588"/>
                  <a:gd name="T12" fmla="*/ 6 h 6"/>
                </a:gdLst>
                <a:ahLst/>
                <a:cxnLst>
                  <a:cxn ang="T6">
                    <a:pos x="T0" y="T1"/>
                  </a:cxn>
                  <a:cxn ang="T7">
                    <a:pos x="T2" y="T3"/>
                  </a:cxn>
                  <a:cxn ang="T8">
                    <a:pos x="T4" y="T5"/>
                  </a:cxn>
                </a:cxnLst>
                <a:rect l="T9" t="T10" r="T11" b="T12"/>
                <a:pathLst>
                  <a:path w="1588" h="6">
                    <a:moveTo>
                      <a:pt x="0" y="6"/>
                    </a:moveTo>
                    <a:lnTo>
                      <a:pt x="0" y="6"/>
                    </a:ln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471" name="Freeform 1030"/>
              <p:cNvSpPr>
                <a:spLocks/>
              </p:cNvSpPr>
              <p:nvPr/>
            </p:nvSpPr>
            <p:spPr bwMode="auto">
              <a:xfrm>
                <a:off x="14373225" y="1466850"/>
                <a:ext cx="1588" cy="1588"/>
              </a:xfrm>
              <a:custGeom>
                <a:avLst/>
                <a:gdLst>
                  <a:gd name="T0" fmla="*/ 0 w 1588"/>
                  <a:gd name="T1" fmla="*/ 0 h 1588"/>
                  <a:gd name="T2" fmla="*/ 0 w 1588"/>
                  <a:gd name="T3" fmla="*/ 0 h 1588"/>
                  <a:gd name="T4" fmla="*/ 0 w 1588"/>
                  <a:gd name="T5" fmla="*/ 0 h 1588"/>
                  <a:gd name="T6" fmla="*/ 0 60000 65536"/>
                  <a:gd name="T7" fmla="*/ 0 60000 65536"/>
                  <a:gd name="T8" fmla="*/ 0 60000 65536"/>
                  <a:gd name="T9" fmla="*/ 0 w 1588"/>
                  <a:gd name="T10" fmla="*/ 0 h 1588"/>
                  <a:gd name="T11" fmla="*/ 1588 w 1588"/>
                  <a:gd name="T12" fmla="*/ 1588 h 1588"/>
                </a:gdLst>
                <a:ahLst/>
                <a:cxnLst>
                  <a:cxn ang="T6">
                    <a:pos x="T0" y="T1"/>
                  </a:cxn>
                  <a:cxn ang="T7">
                    <a:pos x="T2" y="T3"/>
                  </a:cxn>
                  <a:cxn ang="T8">
                    <a:pos x="T4" y="T5"/>
                  </a:cxn>
                </a:cxnLst>
                <a:rect l="T9" t="T10" r="T11" b="T12"/>
                <a:pathLst>
                  <a:path w="1588" h="1588">
                    <a:moveTo>
                      <a:pt x="0" y="0"/>
                    </a:move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472" name="Freeform 1031"/>
              <p:cNvSpPr>
                <a:spLocks/>
              </p:cNvSpPr>
              <p:nvPr/>
            </p:nvSpPr>
            <p:spPr bwMode="auto">
              <a:xfrm>
                <a:off x="14373225" y="1455738"/>
                <a:ext cx="1588" cy="11113"/>
              </a:xfrm>
              <a:custGeom>
                <a:avLst/>
                <a:gdLst>
                  <a:gd name="T0" fmla="*/ 0 w 1588"/>
                  <a:gd name="T1" fmla="*/ 2147483647 h 7"/>
                  <a:gd name="T2" fmla="*/ 0 w 1588"/>
                  <a:gd name="T3" fmla="*/ 2147483647 h 7"/>
                  <a:gd name="T4" fmla="*/ 0 w 1588"/>
                  <a:gd name="T5" fmla="*/ 0 h 7"/>
                  <a:gd name="T6" fmla="*/ 0 60000 65536"/>
                  <a:gd name="T7" fmla="*/ 0 60000 65536"/>
                  <a:gd name="T8" fmla="*/ 0 60000 65536"/>
                  <a:gd name="T9" fmla="*/ 0 w 1588"/>
                  <a:gd name="T10" fmla="*/ 0 h 7"/>
                  <a:gd name="T11" fmla="*/ 1588 w 1588"/>
                  <a:gd name="T12" fmla="*/ 7 h 7"/>
                </a:gdLst>
                <a:ahLst/>
                <a:cxnLst>
                  <a:cxn ang="T6">
                    <a:pos x="T0" y="T1"/>
                  </a:cxn>
                  <a:cxn ang="T7">
                    <a:pos x="T2" y="T3"/>
                  </a:cxn>
                  <a:cxn ang="T8">
                    <a:pos x="T4" y="T5"/>
                  </a:cxn>
                </a:cxnLst>
                <a:rect l="T9" t="T10" r="T11" b="T12"/>
                <a:pathLst>
                  <a:path w="1588" h="7">
                    <a:moveTo>
                      <a:pt x="0" y="7"/>
                    </a:moveTo>
                    <a:lnTo>
                      <a:pt x="0" y="7"/>
                    </a:ln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473" name="Freeform 1032"/>
              <p:cNvSpPr>
                <a:spLocks/>
              </p:cNvSpPr>
              <p:nvPr/>
            </p:nvSpPr>
            <p:spPr bwMode="auto">
              <a:xfrm>
                <a:off x="14373225" y="1446213"/>
                <a:ext cx="1588" cy="9525"/>
              </a:xfrm>
              <a:custGeom>
                <a:avLst/>
                <a:gdLst>
                  <a:gd name="T0" fmla="*/ 0 w 1588"/>
                  <a:gd name="T1" fmla="*/ 2147483647 h 6"/>
                  <a:gd name="T2" fmla="*/ 0 w 1588"/>
                  <a:gd name="T3" fmla="*/ 2147483647 h 6"/>
                  <a:gd name="T4" fmla="*/ 0 w 1588"/>
                  <a:gd name="T5" fmla="*/ 0 h 6"/>
                  <a:gd name="T6" fmla="*/ 0 60000 65536"/>
                  <a:gd name="T7" fmla="*/ 0 60000 65536"/>
                  <a:gd name="T8" fmla="*/ 0 60000 65536"/>
                  <a:gd name="T9" fmla="*/ 0 w 1588"/>
                  <a:gd name="T10" fmla="*/ 0 h 6"/>
                  <a:gd name="T11" fmla="*/ 1588 w 1588"/>
                  <a:gd name="T12" fmla="*/ 6 h 6"/>
                </a:gdLst>
                <a:ahLst/>
                <a:cxnLst>
                  <a:cxn ang="T6">
                    <a:pos x="T0" y="T1"/>
                  </a:cxn>
                  <a:cxn ang="T7">
                    <a:pos x="T2" y="T3"/>
                  </a:cxn>
                  <a:cxn ang="T8">
                    <a:pos x="T4" y="T5"/>
                  </a:cxn>
                </a:cxnLst>
                <a:rect l="T9" t="T10" r="T11" b="T12"/>
                <a:pathLst>
                  <a:path w="1588" h="6">
                    <a:moveTo>
                      <a:pt x="0" y="6"/>
                    </a:moveTo>
                    <a:lnTo>
                      <a:pt x="0" y="6"/>
                    </a:ln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474" name="Freeform 1033"/>
              <p:cNvSpPr>
                <a:spLocks/>
              </p:cNvSpPr>
              <p:nvPr/>
            </p:nvSpPr>
            <p:spPr bwMode="auto">
              <a:xfrm>
                <a:off x="14373225" y="1446213"/>
                <a:ext cx="1588" cy="1588"/>
              </a:xfrm>
              <a:custGeom>
                <a:avLst/>
                <a:gdLst>
                  <a:gd name="T0" fmla="*/ 0 w 1588"/>
                  <a:gd name="T1" fmla="*/ 0 h 1588"/>
                  <a:gd name="T2" fmla="*/ 0 w 1588"/>
                  <a:gd name="T3" fmla="*/ 0 h 1588"/>
                  <a:gd name="T4" fmla="*/ 0 w 1588"/>
                  <a:gd name="T5" fmla="*/ 0 h 1588"/>
                  <a:gd name="T6" fmla="*/ 0 60000 65536"/>
                  <a:gd name="T7" fmla="*/ 0 60000 65536"/>
                  <a:gd name="T8" fmla="*/ 0 60000 65536"/>
                  <a:gd name="T9" fmla="*/ 0 w 1588"/>
                  <a:gd name="T10" fmla="*/ 0 h 1588"/>
                  <a:gd name="T11" fmla="*/ 1588 w 1588"/>
                  <a:gd name="T12" fmla="*/ 1588 h 1588"/>
                </a:gdLst>
                <a:ahLst/>
                <a:cxnLst>
                  <a:cxn ang="T6">
                    <a:pos x="T0" y="T1"/>
                  </a:cxn>
                  <a:cxn ang="T7">
                    <a:pos x="T2" y="T3"/>
                  </a:cxn>
                  <a:cxn ang="T8">
                    <a:pos x="T4" y="T5"/>
                  </a:cxn>
                </a:cxnLst>
                <a:rect l="T9" t="T10" r="T11" b="T12"/>
                <a:pathLst>
                  <a:path w="1588" h="1588">
                    <a:moveTo>
                      <a:pt x="0" y="0"/>
                    </a:move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475" name="Freeform 1034"/>
              <p:cNvSpPr>
                <a:spLocks/>
              </p:cNvSpPr>
              <p:nvPr/>
            </p:nvSpPr>
            <p:spPr bwMode="auto">
              <a:xfrm>
                <a:off x="14373225" y="1436688"/>
                <a:ext cx="1588" cy="9525"/>
              </a:xfrm>
              <a:custGeom>
                <a:avLst/>
                <a:gdLst>
                  <a:gd name="T0" fmla="*/ 0 w 1588"/>
                  <a:gd name="T1" fmla="*/ 2147483647 h 6"/>
                  <a:gd name="T2" fmla="*/ 0 w 1588"/>
                  <a:gd name="T3" fmla="*/ 2147483647 h 6"/>
                  <a:gd name="T4" fmla="*/ 0 w 1588"/>
                  <a:gd name="T5" fmla="*/ 0 h 6"/>
                  <a:gd name="T6" fmla="*/ 0 60000 65536"/>
                  <a:gd name="T7" fmla="*/ 0 60000 65536"/>
                  <a:gd name="T8" fmla="*/ 0 60000 65536"/>
                  <a:gd name="T9" fmla="*/ 0 w 1588"/>
                  <a:gd name="T10" fmla="*/ 0 h 6"/>
                  <a:gd name="T11" fmla="*/ 1588 w 1588"/>
                  <a:gd name="T12" fmla="*/ 6 h 6"/>
                </a:gdLst>
                <a:ahLst/>
                <a:cxnLst>
                  <a:cxn ang="T6">
                    <a:pos x="T0" y="T1"/>
                  </a:cxn>
                  <a:cxn ang="T7">
                    <a:pos x="T2" y="T3"/>
                  </a:cxn>
                  <a:cxn ang="T8">
                    <a:pos x="T4" y="T5"/>
                  </a:cxn>
                </a:cxnLst>
                <a:rect l="T9" t="T10" r="T11" b="T12"/>
                <a:pathLst>
                  <a:path w="1588" h="6">
                    <a:moveTo>
                      <a:pt x="0" y="6"/>
                    </a:moveTo>
                    <a:lnTo>
                      <a:pt x="0" y="6"/>
                    </a:ln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476" name="Freeform 1035"/>
              <p:cNvSpPr>
                <a:spLocks/>
              </p:cNvSpPr>
              <p:nvPr/>
            </p:nvSpPr>
            <p:spPr bwMode="auto">
              <a:xfrm>
                <a:off x="14373225" y="1436688"/>
                <a:ext cx="1588" cy="1588"/>
              </a:xfrm>
              <a:custGeom>
                <a:avLst/>
                <a:gdLst>
                  <a:gd name="T0" fmla="*/ 0 w 1588"/>
                  <a:gd name="T1" fmla="*/ 0 h 1588"/>
                  <a:gd name="T2" fmla="*/ 0 w 1588"/>
                  <a:gd name="T3" fmla="*/ 0 h 1588"/>
                  <a:gd name="T4" fmla="*/ 0 w 1588"/>
                  <a:gd name="T5" fmla="*/ 0 h 1588"/>
                  <a:gd name="T6" fmla="*/ 0 60000 65536"/>
                  <a:gd name="T7" fmla="*/ 0 60000 65536"/>
                  <a:gd name="T8" fmla="*/ 0 60000 65536"/>
                  <a:gd name="T9" fmla="*/ 0 w 1588"/>
                  <a:gd name="T10" fmla="*/ 0 h 1588"/>
                  <a:gd name="T11" fmla="*/ 1588 w 1588"/>
                  <a:gd name="T12" fmla="*/ 1588 h 1588"/>
                </a:gdLst>
                <a:ahLst/>
                <a:cxnLst>
                  <a:cxn ang="T6">
                    <a:pos x="T0" y="T1"/>
                  </a:cxn>
                  <a:cxn ang="T7">
                    <a:pos x="T2" y="T3"/>
                  </a:cxn>
                  <a:cxn ang="T8">
                    <a:pos x="T4" y="T5"/>
                  </a:cxn>
                </a:cxnLst>
                <a:rect l="T9" t="T10" r="T11" b="T12"/>
                <a:pathLst>
                  <a:path w="1588" h="1588">
                    <a:moveTo>
                      <a:pt x="0" y="0"/>
                    </a:move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477" name="Freeform 1036"/>
              <p:cNvSpPr>
                <a:spLocks/>
              </p:cNvSpPr>
              <p:nvPr/>
            </p:nvSpPr>
            <p:spPr bwMode="auto">
              <a:xfrm>
                <a:off x="14373225" y="1427163"/>
                <a:ext cx="1588" cy="9525"/>
              </a:xfrm>
              <a:custGeom>
                <a:avLst/>
                <a:gdLst>
                  <a:gd name="T0" fmla="*/ 0 w 1588"/>
                  <a:gd name="T1" fmla="*/ 2147483647 h 6"/>
                  <a:gd name="T2" fmla="*/ 0 w 1588"/>
                  <a:gd name="T3" fmla="*/ 2147483647 h 6"/>
                  <a:gd name="T4" fmla="*/ 0 w 1588"/>
                  <a:gd name="T5" fmla="*/ 0 h 6"/>
                  <a:gd name="T6" fmla="*/ 0 60000 65536"/>
                  <a:gd name="T7" fmla="*/ 0 60000 65536"/>
                  <a:gd name="T8" fmla="*/ 0 60000 65536"/>
                  <a:gd name="T9" fmla="*/ 0 w 1588"/>
                  <a:gd name="T10" fmla="*/ 0 h 6"/>
                  <a:gd name="T11" fmla="*/ 1588 w 1588"/>
                  <a:gd name="T12" fmla="*/ 6 h 6"/>
                </a:gdLst>
                <a:ahLst/>
                <a:cxnLst>
                  <a:cxn ang="T6">
                    <a:pos x="T0" y="T1"/>
                  </a:cxn>
                  <a:cxn ang="T7">
                    <a:pos x="T2" y="T3"/>
                  </a:cxn>
                  <a:cxn ang="T8">
                    <a:pos x="T4" y="T5"/>
                  </a:cxn>
                </a:cxnLst>
                <a:rect l="T9" t="T10" r="T11" b="T12"/>
                <a:pathLst>
                  <a:path w="1588" h="6">
                    <a:moveTo>
                      <a:pt x="0" y="6"/>
                    </a:moveTo>
                    <a:lnTo>
                      <a:pt x="0" y="6"/>
                    </a:ln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478" name="Freeform 1037"/>
              <p:cNvSpPr>
                <a:spLocks/>
              </p:cNvSpPr>
              <p:nvPr/>
            </p:nvSpPr>
            <p:spPr bwMode="auto">
              <a:xfrm>
                <a:off x="14373225" y="1416050"/>
                <a:ext cx="1588" cy="11113"/>
              </a:xfrm>
              <a:custGeom>
                <a:avLst/>
                <a:gdLst>
                  <a:gd name="T0" fmla="*/ 0 w 1588"/>
                  <a:gd name="T1" fmla="*/ 2147483647 h 7"/>
                  <a:gd name="T2" fmla="*/ 0 w 1588"/>
                  <a:gd name="T3" fmla="*/ 2147483647 h 7"/>
                  <a:gd name="T4" fmla="*/ 0 w 1588"/>
                  <a:gd name="T5" fmla="*/ 0 h 7"/>
                  <a:gd name="T6" fmla="*/ 0 60000 65536"/>
                  <a:gd name="T7" fmla="*/ 0 60000 65536"/>
                  <a:gd name="T8" fmla="*/ 0 60000 65536"/>
                  <a:gd name="T9" fmla="*/ 0 w 1588"/>
                  <a:gd name="T10" fmla="*/ 0 h 7"/>
                  <a:gd name="T11" fmla="*/ 1588 w 1588"/>
                  <a:gd name="T12" fmla="*/ 7 h 7"/>
                </a:gdLst>
                <a:ahLst/>
                <a:cxnLst>
                  <a:cxn ang="T6">
                    <a:pos x="T0" y="T1"/>
                  </a:cxn>
                  <a:cxn ang="T7">
                    <a:pos x="T2" y="T3"/>
                  </a:cxn>
                  <a:cxn ang="T8">
                    <a:pos x="T4" y="T5"/>
                  </a:cxn>
                </a:cxnLst>
                <a:rect l="T9" t="T10" r="T11" b="T12"/>
                <a:pathLst>
                  <a:path w="1588" h="7">
                    <a:moveTo>
                      <a:pt x="0" y="7"/>
                    </a:moveTo>
                    <a:lnTo>
                      <a:pt x="0" y="7"/>
                    </a:ln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479" name="Freeform 1038"/>
              <p:cNvSpPr>
                <a:spLocks/>
              </p:cNvSpPr>
              <p:nvPr/>
            </p:nvSpPr>
            <p:spPr bwMode="auto">
              <a:xfrm>
                <a:off x="14373225" y="1416050"/>
                <a:ext cx="1588" cy="1588"/>
              </a:xfrm>
              <a:custGeom>
                <a:avLst/>
                <a:gdLst>
                  <a:gd name="T0" fmla="*/ 0 w 1588"/>
                  <a:gd name="T1" fmla="*/ 0 h 1588"/>
                  <a:gd name="T2" fmla="*/ 0 w 1588"/>
                  <a:gd name="T3" fmla="*/ 0 h 1588"/>
                  <a:gd name="T4" fmla="*/ 0 w 1588"/>
                  <a:gd name="T5" fmla="*/ 0 h 1588"/>
                  <a:gd name="T6" fmla="*/ 0 60000 65536"/>
                  <a:gd name="T7" fmla="*/ 0 60000 65536"/>
                  <a:gd name="T8" fmla="*/ 0 60000 65536"/>
                  <a:gd name="T9" fmla="*/ 0 w 1588"/>
                  <a:gd name="T10" fmla="*/ 0 h 1588"/>
                  <a:gd name="T11" fmla="*/ 1588 w 1588"/>
                  <a:gd name="T12" fmla="*/ 1588 h 1588"/>
                </a:gdLst>
                <a:ahLst/>
                <a:cxnLst>
                  <a:cxn ang="T6">
                    <a:pos x="T0" y="T1"/>
                  </a:cxn>
                  <a:cxn ang="T7">
                    <a:pos x="T2" y="T3"/>
                  </a:cxn>
                  <a:cxn ang="T8">
                    <a:pos x="T4" y="T5"/>
                  </a:cxn>
                </a:cxnLst>
                <a:rect l="T9" t="T10" r="T11" b="T12"/>
                <a:pathLst>
                  <a:path w="1588" h="1588">
                    <a:moveTo>
                      <a:pt x="0" y="0"/>
                    </a:move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480" name="Freeform 1039"/>
              <p:cNvSpPr>
                <a:spLocks/>
              </p:cNvSpPr>
              <p:nvPr/>
            </p:nvSpPr>
            <p:spPr bwMode="auto">
              <a:xfrm>
                <a:off x="14373225" y="1406525"/>
                <a:ext cx="1588" cy="9525"/>
              </a:xfrm>
              <a:custGeom>
                <a:avLst/>
                <a:gdLst>
                  <a:gd name="T0" fmla="*/ 0 w 1588"/>
                  <a:gd name="T1" fmla="*/ 2147483647 h 6"/>
                  <a:gd name="T2" fmla="*/ 0 w 1588"/>
                  <a:gd name="T3" fmla="*/ 2147483647 h 6"/>
                  <a:gd name="T4" fmla="*/ 0 w 1588"/>
                  <a:gd name="T5" fmla="*/ 0 h 6"/>
                  <a:gd name="T6" fmla="*/ 0 60000 65536"/>
                  <a:gd name="T7" fmla="*/ 0 60000 65536"/>
                  <a:gd name="T8" fmla="*/ 0 60000 65536"/>
                  <a:gd name="T9" fmla="*/ 0 w 1588"/>
                  <a:gd name="T10" fmla="*/ 0 h 6"/>
                  <a:gd name="T11" fmla="*/ 1588 w 1588"/>
                  <a:gd name="T12" fmla="*/ 6 h 6"/>
                </a:gdLst>
                <a:ahLst/>
                <a:cxnLst>
                  <a:cxn ang="T6">
                    <a:pos x="T0" y="T1"/>
                  </a:cxn>
                  <a:cxn ang="T7">
                    <a:pos x="T2" y="T3"/>
                  </a:cxn>
                  <a:cxn ang="T8">
                    <a:pos x="T4" y="T5"/>
                  </a:cxn>
                </a:cxnLst>
                <a:rect l="T9" t="T10" r="T11" b="T12"/>
                <a:pathLst>
                  <a:path w="1588" h="6">
                    <a:moveTo>
                      <a:pt x="0" y="6"/>
                    </a:moveTo>
                    <a:lnTo>
                      <a:pt x="0" y="6"/>
                    </a:ln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481" name="Freeform 1040"/>
              <p:cNvSpPr>
                <a:spLocks/>
              </p:cNvSpPr>
              <p:nvPr/>
            </p:nvSpPr>
            <p:spPr bwMode="auto">
              <a:xfrm>
                <a:off x="14373225" y="1406525"/>
                <a:ext cx="1588" cy="1588"/>
              </a:xfrm>
              <a:custGeom>
                <a:avLst/>
                <a:gdLst>
                  <a:gd name="T0" fmla="*/ 0 w 1588"/>
                  <a:gd name="T1" fmla="*/ 0 h 1588"/>
                  <a:gd name="T2" fmla="*/ 0 w 1588"/>
                  <a:gd name="T3" fmla="*/ 0 h 1588"/>
                  <a:gd name="T4" fmla="*/ 0 w 1588"/>
                  <a:gd name="T5" fmla="*/ 0 h 1588"/>
                  <a:gd name="T6" fmla="*/ 0 60000 65536"/>
                  <a:gd name="T7" fmla="*/ 0 60000 65536"/>
                  <a:gd name="T8" fmla="*/ 0 60000 65536"/>
                  <a:gd name="T9" fmla="*/ 0 w 1588"/>
                  <a:gd name="T10" fmla="*/ 0 h 1588"/>
                  <a:gd name="T11" fmla="*/ 1588 w 1588"/>
                  <a:gd name="T12" fmla="*/ 1588 h 1588"/>
                </a:gdLst>
                <a:ahLst/>
                <a:cxnLst>
                  <a:cxn ang="T6">
                    <a:pos x="T0" y="T1"/>
                  </a:cxn>
                  <a:cxn ang="T7">
                    <a:pos x="T2" y="T3"/>
                  </a:cxn>
                  <a:cxn ang="T8">
                    <a:pos x="T4" y="T5"/>
                  </a:cxn>
                </a:cxnLst>
                <a:rect l="T9" t="T10" r="T11" b="T12"/>
                <a:pathLst>
                  <a:path w="1588" h="1588">
                    <a:moveTo>
                      <a:pt x="0" y="0"/>
                    </a:move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482" name="Freeform 1041"/>
              <p:cNvSpPr>
                <a:spLocks/>
              </p:cNvSpPr>
              <p:nvPr/>
            </p:nvSpPr>
            <p:spPr bwMode="auto">
              <a:xfrm>
                <a:off x="14373225" y="1397000"/>
                <a:ext cx="1588" cy="9525"/>
              </a:xfrm>
              <a:custGeom>
                <a:avLst/>
                <a:gdLst>
                  <a:gd name="T0" fmla="*/ 0 w 1588"/>
                  <a:gd name="T1" fmla="*/ 2147483647 h 6"/>
                  <a:gd name="T2" fmla="*/ 0 w 1588"/>
                  <a:gd name="T3" fmla="*/ 2147483647 h 6"/>
                  <a:gd name="T4" fmla="*/ 0 w 1588"/>
                  <a:gd name="T5" fmla="*/ 0 h 6"/>
                  <a:gd name="T6" fmla="*/ 0 60000 65536"/>
                  <a:gd name="T7" fmla="*/ 0 60000 65536"/>
                  <a:gd name="T8" fmla="*/ 0 60000 65536"/>
                  <a:gd name="T9" fmla="*/ 0 w 1588"/>
                  <a:gd name="T10" fmla="*/ 0 h 6"/>
                  <a:gd name="T11" fmla="*/ 1588 w 1588"/>
                  <a:gd name="T12" fmla="*/ 6 h 6"/>
                </a:gdLst>
                <a:ahLst/>
                <a:cxnLst>
                  <a:cxn ang="T6">
                    <a:pos x="T0" y="T1"/>
                  </a:cxn>
                  <a:cxn ang="T7">
                    <a:pos x="T2" y="T3"/>
                  </a:cxn>
                  <a:cxn ang="T8">
                    <a:pos x="T4" y="T5"/>
                  </a:cxn>
                </a:cxnLst>
                <a:rect l="T9" t="T10" r="T11" b="T12"/>
                <a:pathLst>
                  <a:path w="1588" h="6">
                    <a:moveTo>
                      <a:pt x="0" y="6"/>
                    </a:moveTo>
                    <a:lnTo>
                      <a:pt x="0" y="6"/>
                    </a:lnTo>
                    <a:lnTo>
                      <a:pt x="0" y="0"/>
                    </a:ln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sp>
          <p:nvSpPr>
            <p:cNvPr id="960" name="TextBox 959"/>
            <p:cNvSpPr txBox="1"/>
            <p:nvPr/>
          </p:nvSpPr>
          <p:spPr>
            <a:xfrm>
              <a:off x="3235960" y="2957116"/>
              <a:ext cx="817563" cy="460330"/>
            </a:xfrm>
            <a:prstGeom prst="rect">
              <a:avLst/>
            </a:prstGeom>
            <a:noFill/>
          </p:spPr>
          <p:txBody>
            <a:bodyPr wrap="none">
              <a:spAutoFit/>
            </a:bodyPr>
            <a:lstStyle/>
            <a:p>
              <a:pPr>
                <a:defRPr/>
              </a:pPr>
              <a:r>
                <a:rPr lang="en-US" sz="2400" dirty="0">
                  <a:latin typeface="+mn-lt"/>
                </a:rPr>
                <a:t>PEM</a:t>
              </a:r>
            </a:p>
          </p:txBody>
        </p:sp>
      </p:grpSp>
      <p:grpSp>
        <p:nvGrpSpPr>
          <p:cNvPr id="9" name="Group 965"/>
          <p:cNvGrpSpPr>
            <a:grpSpLocks/>
          </p:cNvGrpSpPr>
          <p:nvPr/>
        </p:nvGrpSpPr>
        <p:grpSpPr bwMode="auto">
          <a:xfrm>
            <a:off x="-6781800" y="2160588"/>
            <a:ext cx="3254375" cy="3687762"/>
            <a:chOff x="1383030" y="2160670"/>
            <a:chExt cx="3254195" cy="3687725"/>
          </a:xfrm>
        </p:grpSpPr>
        <p:sp>
          <p:nvSpPr>
            <p:cNvPr id="188444" name="Freeform 182"/>
            <p:cNvSpPr>
              <a:spLocks/>
            </p:cNvSpPr>
            <p:nvPr/>
          </p:nvSpPr>
          <p:spPr bwMode="auto">
            <a:xfrm flipV="1">
              <a:off x="1383030" y="2160670"/>
              <a:ext cx="3254195" cy="3687725"/>
            </a:xfrm>
            <a:custGeom>
              <a:avLst/>
              <a:gdLst>
                <a:gd name="T0" fmla="*/ 2147483647 w 6361"/>
                <a:gd name="T1" fmla="*/ 0 h 7777"/>
                <a:gd name="T2" fmla="*/ 2147483647 w 6361"/>
                <a:gd name="T3" fmla="*/ 0 h 7777"/>
                <a:gd name="T4" fmla="*/ 2147483647 w 6361"/>
                <a:gd name="T5" fmla="*/ 0 h 7777"/>
                <a:gd name="T6" fmla="*/ 2147483647 w 6361"/>
                <a:gd name="T7" fmla="*/ 0 h 7777"/>
                <a:gd name="T8" fmla="*/ 2147483647 w 6361"/>
                <a:gd name="T9" fmla="*/ 0 h 7777"/>
                <a:gd name="T10" fmla="*/ 2147483647 w 6361"/>
                <a:gd name="T11" fmla="*/ 0 h 7777"/>
                <a:gd name="T12" fmla="*/ 2147483647 w 6361"/>
                <a:gd name="T13" fmla="*/ 0 h 7777"/>
                <a:gd name="T14" fmla="*/ 2147483647 w 6361"/>
                <a:gd name="T15" fmla="*/ 0 h 7777"/>
                <a:gd name="T16" fmla="*/ 2147483647 w 6361"/>
                <a:gd name="T17" fmla="*/ 0 h 7777"/>
                <a:gd name="T18" fmla="*/ 2147483647 w 6361"/>
                <a:gd name="T19" fmla="*/ 0 h 7777"/>
                <a:gd name="T20" fmla="*/ 2147483647 w 6361"/>
                <a:gd name="T21" fmla="*/ 0 h 7777"/>
                <a:gd name="T22" fmla="*/ 2147483647 w 6361"/>
                <a:gd name="T23" fmla="*/ 0 h 7777"/>
                <a:gd name="T24" fmla="*/ 2147483647 w 6361"/>
                <a:gd name="T25" fmla="*/ 0 h 7777"/>
                <a:gd name="T26" fmla="*/ 2147483647 w 6361"/>
                <a:gd name="T27" fmla="*/ 0 h 7777"/>
                <a:gd name="T28" fmla="*/ 2147483647 w 6361"/>
                <a:gd name="T29" fmla="*/ 0 h 7777"/>
                <a:gd name="T30" fmla="*/ 2147483647 w 6361"/>
                <a:gd name="T31" fmla="*/ 0 h 7777"/>
                <a:gd name="T32" fmla="*/ 2147483647 w 6361"/>
                <a:gd name="T33" fmla="*/ 0 h 7777"/>
                <a:gd name="T34" fmla="*/ 2147483647 w 6361"/>
                <a:gd name="T35" fmla="*/ 0 h 7777"/>
                <a:gd name="T36" fmla="*/ 2147483647 w 6361"/>
                <a:gd name="T37" fmla="*/ 0 h 7777"/>
                <a:gd name="T38" fmla="*/ 2147483647 w 6361"/>
                <a:gd name="T39" fmla="*/ 0 h 7777"/>
                <a:gd name="T40" fmla="*/ 2147483647 w 6361"/>
                <a:gd name="T41" fmla="*/ 0 h 7777"/>
                <a:gd name="T42" fmla="*/ 2147483647 w 6361"/>
                <a:gd name="T43" fmla="*/ 0 h 7777"/>
                <a:gd name="T44" fmla="*/ 2147483647 w 6361"/>
                <a:gd name="T45" fmla="*/ 0 h 7777"/>
                <a:gd name="T46" fmla="*/ 2147483647 w 6361"/>
                <a:gd name="T47" fmla="*/ 0 h 7777"/>
                <a:gd name="T48" fmla="*/ 2147483647 w 6361"/>
                <a:gd name="T49" fmla="*/ 0 h 7777"/>
                <a:gd name="T50" fmla="*/ 2147483647 w 6361"/>
                <a:gd name="T51" fmla="*/ 0 h 7777"/>
                <a:gd name="T52" fmla="*/ 2147483647 w 6361"/>
                <a:gd name="T53" fmla="*/ 0 h 7777"/>
                <a:gd name="T54" fmla="*/ 2147483647 w 6361"/>
                <a:gd name="T55" fmla="*/ 0 h 7777"/>
                <a:gd name="T56" fmla="*/ 2147483647 w 6361"/>
                <a:gd name="T57" fmla="*/ 0 h 7777"/>
                <a:gd name="T58" fmla="*/ 2147483647 w 6361"/>
                <a:gd name="T59" fmla="*/ 0 h 7777"/>
                <a:gd name="T60" fmla="*/ 2147483647 w 6361"/>
                <a:gd name="T61" fmla="*/ 0 h 7777"/>
                <a:gd name="T62" fmla="*/ 2147483647 w 6361"/>
                <a:gd name="T63" fmla="*/ 0 h 7777"/>
                <a:gd name="T64" fmla="*/ 2147483647 w 6361"/>
                <a:gd name="T65" fmla="*/ 0 h 7777"/>
                <a:gd name="T66" fmla="*/ 2147483647 w 6361"/>
                <a:gd name="T67" fmla="*/ 0 h 7777"/>
                <a:gd name="T68" fmla="*/ 2147483647 w 6361"/>
                <a:gd name="T69" fmla="*/ 0 h 7777"/>
                <a:gd name="T70" fmla="*/ 2147483647 w 6361"/>
                <a:gd name="T71" fmla="*/ 0 h 7777"/>
                <a:gd name="T72" fmla="*/ 2147483647 w 6361"/>
                <a:gd name="T73" fmla="*/ 0 h 7777"/>
                <a:gd name="T74" fmla="*/ 2147483647 w 6361"/>
                <a:gd name="T75" fmla="*/ 0 h 7777"/>
                <a:gd name="T76" fmla="*/ 2147483647 w 6361"/>
                <a:gd name="T77" fmla="*/ 0 h 7777"/>
                <a:gd name="T78" fmla="*/ 2147483647 w 6361"/>
                <a:gd name="T79" fmla="*/ 0 h 7777"/>
                <a:gd name="T80" fmla="*/ 2147483647 w 6361"/>
                <a:gd name="T81" fmla="*/ 0 h 7777"/>
                <a:gd name="T82" fmla="*/ 2147483647 w 6361"/>
                <a:gd name="T83" fmla="*/ 0 h 7777"/>
                <a:gd name="T84" fmla="*/ 2147483647 w 6361"/>
                <a:gd name="T85" fmla="*/ 0 h 7777"/>
                <a:gd name="T86" fmla="*/ 2147483647 w 6361"/>
                <a:gd name="T87" fmla="*/ 0 h 7777"/>
                <a:gd name="T88" fmla="*/ 2147483647 w 6361"/>
                <a:gd name="T89" fmla="*/ 0 h 7777"/>
                <a:gd name="T90" fmla="*/ 2147483647 w 6361"/>
                <a:gd name="T91" fmla="*/ 0 h 7777"/>
                <a:gd name="T92" fmla="*/ 2147483647 w 6361"/>
                <a:gd name="T93" fmla="*/ 0 h 7777"/>
                <a:gd name="T94" fmla="*/ 2147483647 w 6361"/>
                <a:gd name="T95" fmla="*/ 0 h 7777"/>
                <a:gd name="T96" fmla="*/ 2147483647 w 6361"/>
                <a:gd name="T97" fmla="*/ 0 h 7777"/>
                <a:gd name="T98" fmla="*/ 2147483647 w 6361"/>
                <a:gd name="T99" fmla="*/ 0 h 7777"/>
                <a:gd name="T100" fmla="*/ 2147483647 w 6361"/>
                <a:gd name="T101" fmla="*/ 0 h 7777"/>
                <a:gd name="T102" fmla="*/ 2147483647 w 6361"/>
                <a:gd name="T103" fmla="*/ 0 h 7777"/>
                <a:gd name="T104" fmla="*/ 2147483647 w 6361"/>
                <a:gd name="T105" fmla="*/ 0 h 7777"/>
                <a:gd name="T106" fmla="*/ 2147483647 w 6361"/>
                <a:gd name="T107" fmla="*/ 0 h 7777"/>
                <a:gd name="T108" fmla="*/ 2147483647 w 6361"/>
                <a:gd name="T109" fmla="*/ 0 h 7777"/>
                <a:gd name="T110" fmla="*/ 2147483647 w 6361"/>
                <a:gd name="T111" fmla="*/ 0 h 7777"/>
                <a:gd name="T112" fmla="*/ 2147483647 w 6361"/>
                <a:gd name="T113" fmla="*/ 0 h 7777"/>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6361"/>
                <a:gd name="T172" fmla="*/ 0 h 7777"/>
                <a:gd name="T173" fmla="*/ 6361 w 6361"/>
                <a:gd name="T174" fmla="*/ 7777 h 7777"/>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6361" h="7777">
                  <a:moveTo>
                    <a:pt x="0" y="0"/>
                  </a:moveTo>
                  <a:lnTo>
                    <a:pt x="0" y="0"/>
                  </a:lnTo>
                  <a:lnTo>
                    <a:pt x="0" y="77"/>
                  </a:lnTo>
                  <a:lnTo>
                    <a:pt x="19" y="77"/>
                  </a:lnTo>
                  <a:lnTo>
                    <a:pt x="19" y="155"/>
                  </a:lnTo>
                  <a:lnTo>
                    <a:pt x="46" y="155"/>
                  </a:lnTo>
                  <a:lnTo>
                    <a:pt x="46" y="233"/>
                  </a:lnTo>
                  <a:lnTo>
                    <a:pt x="66" y="233"/>
                  </a:lnTo>
                  <a:lnTo>
                    <a:pt x="66" y="311"/>
                  </a:lnTo>
                  <a:lnTo>
                    <a:pt x="83" y="311"/>
                  </a:lnTo>
                  <a:lnTo>
                    <a:pt x="83" y="388"/>
                  </a:lnTo>
                  <a:lnTo>
                    <a:pt x="99" y="388"/>
                  </a:lnTo>
                  <a:lnTo>
                    <a:pt x="99" y="466"/>
                  </a:lnTo>
                  <a:lnTo>
                    <a:pt x="113" y="466"/>
                  </a:lnTo>
                  <a:lnTo>
                    <a:pt x="113" y="544"/>
                  </a:lnTo>
                  <a:lnTo>
                    <a:pt x="127" y="544"/>
                  </a:lnTo>
                  <a:lnTo>
                    <a:pt x="127" y="622"/>
                  </a:lnTo>
                  <a:lnTo>
                    <a:pt x="140" y="622"/>
                  </a:lnTo>
                  <a:lnTo>
                    <a:pt x="140" y="699"/>
                  </a:lnTo>
                  <a:lnTo>
                    <a:pt x="152" y="699"/>
                  </a:lnTo>
                  <a:lnTo>
                    <a:pt x="152" y="777"/>
                  </a:lnTo>
                  <a:lnTo>
                    <a:pt x="164" y="777"/>
                  </a:lnTo>
                  <a:lnTo>
                    <a:pt x="164" y="855"/>
                  </a:lnTo>
                  <a:lnTo>
                    <a:pt x="176" y="855"/>
                  </a:lnTo>
                  <a:lnTo>
                    <a:pt x="176" y="933"/>
                  </a:lnTo>
                  <a:lnTo>
                    <a:pt x="188" y="933"/>
                  </a:lnTo>
                  <a:lnTo>
                    <a:pt x="188" y="1011"/>
                  </a:lnTo>
                  <a:lnTo>
                    <a:pt x="199" y="1011"/>
                  </a:lnTo>
                  <a:lnTo>
                    <a:pt x="199" y="1088"/>
                  </a:lnTo>
                  <a:lnTo>
                    <a:pt x="210" y="1088"/>
                  </a:lnTo>
                  <a:lnTo>
                    <a:pt x="210" y="1166"/>
                  </a:lnTo>
                  <a:lnTo>
                    <a:pt x="221" y="1166"/>
                  </a:lnTo>
                  <a:lnTo>
                    <a:pt x="221" y="1244"/>
                  </a:lnTo>
                  <a:lnTo>
                    <a:pt x="232" y="1244"/>
                  </a:lnTo>
                  <a:lnTo>
                    <a:pt x="232" y="1322"/>
                  </a:lnTo>
                  <a:lnTo>
                    <a:pt x="243" y="1322"/>
                  </a:lnTo>
                  <a:lnTo>
                    <a:pt x="243" y="1399"/>
                  </a:lnTo>
                  <a:lnTo>
                    <a:pt x="254" y="1399"/>
                  </a:lnTo>
                  <a:lnTo>
                    <a:pt x="254" y="1477"/>
                  </a:lnTo>
                  <a:lnTo>
                    <a:pt x="265" y="1477"/>
                  </a:lnTo>
                  <a:lnTo>
                    <a:pt x="265" y="1555"/>
                  </a:lnTo>
                  <a:lnTo>
                    <a:pt x="276" y="1555"/>
                  </a:lnTo>
                  <a:lnTo>
                    <a:pt x="276" y="1633"/>
                  </a:lnTo>
                  <a:lnTo>
                    <a:pt x="287" y="1633"/>
                  </a:lnTo>
                  <a:lnTo>
                    <a:pt x="287" y="1710"/>
                  </a:lnTo>
                  <a:lnTo>
                    <a:pt x="297" y="1710"/>
                  </a:lnTo>
                  <a:lnTo>
                    <a:pt x="297" y="1788"/>
                  </a:lnTo>
                  <a:lnTo>
                    <a:pt x="308" y="1788"/>
                  </a:lnTo>
                  <a:lnTo>
                    <a:pt x="308" y="1866"/>
                  </a:lnTo>
                  <a:lnTo>
                    <a:pt x="319" y="1866"/>
                  </a:lnTo>
                  <a:lnTo>
                    <a:pt x="319" y="1944"/>
                  </a:lnTo>
                  <a:lnTo>
                    <a:pt x="330" y="1944"/>
                  </a:lnTo>
                  <a:lnTo>
                    <a:pt x="330" y="2022"/>
                  </a:lnTo>
                  <a:lnTo>
                    <a:pt x="341" y="2022"/>
                  </a:lnTo>
                  <a:lnTo>
                    <a:pt x="341" y="2099"/>
                  </a:lnTo>
                  <a:lnTo>
                    <a:pt x="352" y="2099"/>
                  </a:lnTo>
                  <a:lnTo>
                    <a:pt x="352" y="2177"/>
                  </a:lnTo>
                  <a:lnTo>
                    <a:pt x="364" y="2177"/>
                  </a:lnTo>
                  <a:lnTo>
                    <a:pt x="364" y="2255"/>
                  </a:lnTo>
                  <a:lnTo>
                    <a:pt x="375" y="2255"/>
                  </a:lnTo>
                  <a:lnTo>
                    <a:pt x="375" y="2333"/>
                  </a:lnTo>
                  <a:lnTo>
                    <a:pt x="386" y="2333"/>
                  </a:lnTo>
                  <a:lnTo>
                    <a:pt x="386" y="2410"/>
                  </a:lnTo>
                  <a:lnTo>
                    <a:pt x="398" y="2410"/>
                  </a:lnTo>
                  <a:lnTo>
                    <a:pt x="398" y="2488"/>
                  </a:lnTo>
                  <a:lnTo>
                    <a:pt x="409" y="2488"/>
                  </a:lnTo>
                  <a:lnTo>
                    <a:pt x="409" y="2566"/>
                  </a:lnTo>
                  <a:lnTo>
                    <a:pt x="421" y="2566"/>
                  </a:lnTo>
                  <a:lnTo>
                    <a:pt x="421" y="2644"/>
                  </a:lnTo>
                  <a:lnTo>
                    <a:pt x="433" y="2644"/>
                  </a:lnTo>
                  <a:lnTo>
                    <a:pt x="433" y="2721"/>
                  </a:lnTo>
                  <a:lnTo>
                    <a:pt x="445" y="2721"/>
                  </a:lnTo>
                  <a:lnTo>
                    <a:pt x="445" y="2799"/>
                  </a:lnTo>
                  <a:lnTo>
                    <a:pt x="457" y="2799"/>
                  </a:lnTo>
                  <a:lnTo>
                    <a:pt x="457" y="2877"/>
                  </a:lnTo>
                  <a:lnTo>
                    <a:pt x="469" y="2877"/>
                  </a:lnTo>
                  <a:lnTo>
                    <a:pt x="469" y="2955"/>
                  </a:lnTo>
                  <a:lnTo>
                    <a:pt x="482" y="2955"/>
                  </a:lnTo>
                  <a:lnTo>
                    <a:pt x="482" y="3033"/>
                  </a:lnTo>
                  <a:lnTo>
                    <a:pt x="494" y="3033"/>
                  </a:lnTo>
                  <a:lnTo>
                    <a:pt x="494" y="3110"/>
                  </a:lnTo>
                  <a:lnTo>
                    <a:pt x="507" y="3110"/>
                  </a:lnTo>
                  <a:lnTo>
                    <a:pt x="507" y="3188"/>
                  </a:lnTo>
                  <a:lnTo>
                    <a:pt x="520" y="3188"/>
                  </a:lnTo>
                  <a:lnTo>
                    <a:pt x="520" y="3266"/>
                  </a:lnTo>
                  <a:lnTo>
                    <a:pt x="533" y="3266"/>
                  </a:lnTo>
                  <a:lnTo>
                    <a:pt x="533" y="3344"/>
                  </a:lnTo>
                  <a:lnTo>
                    <a:pt x="547" y="3344"/>
                  </a:lnTo>
                  <a:lnTo>
                    <a:pt x="547" y="3421"/>
                  </a:lnTo>
                  <a:lnTo>
                    <a:pt x="560" y="3421"/>
                  </a:lnTo>
                  <a:lnTo>
                    <a:pt x="560" y="3499"/>
                  </a:lnTo>
                  <a:lnTo>
                    <a:pt x="574" y="3499"/>
                  </a:lnTo>
                  <a:lnTo>
                    <a:pt x="574" y="3577"/>
                  </a:lnTo>
                  <a:lnTo>
                    <a:pt x="588" y="3577"/>
                  </a:lnTo>
                  <a:lnTo>
                    <a:pt x="588" y="3655"/>
                  </a:lnTo>
                  <a:lnTo>
                    <a:pt x="603" y="3655"/>
                  </a:lnTo>
                  <a:lnTo>
                    <a:pt x="603" y="3732"/>
                  </a:lnTo>
                  <a:lnTo>
                    <a:pt x="618" y="3732"/>
                  </a:lnTo>
                  <a:lnTo>
                    <a:pt x="618" y="3810"/>
                  </a:lnTo>
                  <a:lnTo>
                    <a:pt x="633" y="3810"/>
                  </a:lnTo>
                  <a:lnTo>
                    <a:pt x="633" y="3888"/>
                  </a:lnTo>
                  <a:lnTo>
                    <a:pt x="648" y="3888"/>
                  </a:lnTo>
                  <a:lnTo>
                    <a:pt x="648" y="3966"/>
                  </a:lnTo>
                  <a:lnTo>
                    <a:pt x="664" y="3966"/>
                  </a:lnTo>
                  <a:lnTo>
                    <a:pt x="664" y="4044"/>
                  </a:lnTo>
                  <a:lnTo>
                    <a:pt x="680" y="4044"/>
                  </a:lnTo>
                  <a:lnTo>
                    <a:pt x="680" y="4121"/>
                  </a:lnTo>
                  <a:lnTo>
                    <a:pt x="696" y="4121"/>
                  </a:lnTo>
                  <a:lnTo>
                    <a:pt x="696" y="4199"/>
                  </a:lnTo>
                  <a:lnTo>
                    <a:pt x="713" y="4199"/>
                  </a:lnTo>
                  <a:lnTo>
                    <a:pt x="713" y="4277"/>
                  </a:lnTo>
                  <a:lnTo>
                    <a:pt x="730" y="4277"/>
                  </a:lnTo>
                  <a:lnTo>
                    <a:pt x="730" y="4355"/>
                  </a:lnTo>
                  <a:lnTo>
                    <a:pt x="747" y="4355"/>
                  </a:lnTo>
                  <a:lnTo>
                    <a:pt x="747" y="4432"/>
                  </a:lnTo>
                  <a:lnTo>
                    <a:pt x="765" y="4432"/>
                  </a:lnTo>
                  <a:lnTo>
                    <a:pt x="765" y="4510"/>
                  </a:lnTo>
                  <a:lnTo>
                    <a:pt x="784" y="4510"/>
                  </a:lnTo>
                  <a:lnTo>
                    <a:pt x="784" y="4588"/>
                  </a:lnTo>
                  <a:lnTo>
                    <a:pt x="803" y="4588"/>
                  </a:lnTo>
                  <a:lnTo>
                    <a:pt x="803" y="4666"/>
                  </a:lnTo>
                  <a:lnTo>
                    <a:pt x="822" y="4666"/>
                  </a:lnTo>
                  <a:lnTo>
                    <a:pt x="822" y="4743"/>
                  </a:lnTo>
                  <a:lnTo>
                    <a:pt x="843" y="4743"/>
                  </a:lnTo>
                  <a:lnTo>
                    <a:pt x="843" y="4821"/>
                  </a:lnTo>
                  <a:lnTo>
                    <a:pt x="863" y="4821"/>
                  </a:lnTo>
                  <a:lnTo>
                    <a:pt x="863" y="4899"/>
                  </a:lnTo>
                  <a:lnTo>
                    <a:pt x="885" y="4899"/>
                  </a:lnTo>
                  <a:lnTo>
                    <a:pt x="885" y="4977"/>
                  </a:lnTo>
                  <a:lnTo>
                    <a:pt x="907" y="4977"/>
                  </a:lnTo>
                  <a:lnTo>
                    <a:pt x="907" y="5055"/>
                  </a:lnTo>
                  <a:lnTo>
                    <a:pt x="929" y="5055"/>
                  </a:lnTo>
                  <a:lnTo>
                    <a:pt x="929" y="5132"/>
                  </a:lnTo>
                  <a:lnTo>
                    <a:pt x="953" y="5132"/>
                  </a:lnTo>
                  <a:lnTo>
                    <a:pt x="953" y="5210"/>
                  </a:lnTo>
                  <a:lnTo>
                    <a:pt x="977" y="5210"/>
                  </a:lnTo>
                  <a:lnTo>
                    <a:pt x="977" y="5288"/>
                  </a:lnTo>
                  <a:lnTo>
                    <a:pt x="1002" y="5288"/>
                  </a:lnTo>
                  <a:lnTo>
                    <a:pt x="1002" y="5366"/>
                  </a:lnTo>
                  <a:lnTo>
                    <a:pt x="1028" y="5366"/>
                  </a:lnTo>
                  <a:lnTo>
                    <a:pt x="1028" y="5443"/>
                  </a:lnTo>
                  <a:lnTo>
                    <a:pt x="1056" y="5443"/>
                  </a:lnTo>
                  <a:lnTo>
                    <a:pt x="1056" y="5521"/>
                  </a:lnTo>
                  <a:lnTo>
                    <a:pt x="1084" y="5521"/>
                  </a:lnTo>
                  <a:lnTo>
                    <a:pt x="1084" y="5599"/>
                  </a:lnTo>
                  <a:lnTo>
                    <a:pt x="1113" y="5599"/>
                  </a:lnTo>
                  <a:lnTo>
                    <a:pt x="1113" y="5677"/>
                  </a:lnTo>
                  <a:lnTo>
                    <a:pt x="1144" y="5677"/>
                  </a:lnTo>
                  <a:lnTo>
                    <a:pt x="1144" y="5754"/>
                  </a:lnTo>
                  <a:lnTo>
                    <a:pt x="1176" y="5754"/>
                  </a:lnTo>
                  <a:lnTo>
                    <a:pt x="1176" y="5832"/>
                  </a:lnTo>
                  <a:lnTo>
                    <a:pt x="1210" y="5832"/>
                  </a:lnTo>
                  <a:lnTo>
                    <a:pt x="1210" y="5910"/>
                  </a:lnTo>
                  <a:lnTo>
                    <a:pt x="1245" y="5910"/>
                  </a:lnTo>
                  <a:lnTo>
                    <a:pt x="1245" y="5988"/>
                  </a:lnTo>
                  <a:lnTo>
                    <a:pt x="1282" y="5988"/>
                  </a:lnTo>
                  <a:lnTo>
                    <a:pt x="1282" y="6066"/>
                  </a:lnTo>
                  <a:lnTo>
                    <a:pt x="1321" y="6066"/>
                  </a:lnTo>
                  <a:lnTo>
                    <a:pt x="1321" y="6143"/>
                  </a:lnTo>
                  <a:lnTo>
                    <a:pt x="1362" y="6143"/>
                  </a:lnTo>
                  <a:lnTo>
                    <a:pt x="1362" y="6221"/>
                  </a:lnTo>
                  <a:lnTo>
                    <a:pt x="1406" y="6221"/>
                  </a:lnTo>
                  <a:lnTo>
                    <a:pt x="1406" y="6299"/>
                  </a:lnTo>
                  <a:lnTo>
                    <a:pt x="1452" y="6299"/>
                  </a:lnTo>
                  <a:lnTo>
                    <a:pt x="1452" y="6377"/>
                  </a:lnTo>
                  <a:lnTo>
                    <a:pt x="1501" y="6377"/>
                  </a:lnTo>
                  <a:lnTo>
                    <a:pt x="1501" y="6454"/>
                  </a:lnTo>
                  <a:lnTo>
                    <a:pt x="1554" y="6454"/>
                  </a:lnTo>
                  <a:lnTo>
                    <a:pt x="1554" y="6532"/>
                  </a:lnTo>
                  <a:lnTo>
                    <a:pt x="1611" y="6532"/>
                  </a:lnTo>
                  <a:lnTo>
                    <a:pt x="1611" y="6610"/>
                  </a:lnTo>
                  <a:lnTo>
                    <a:pt x="1672" y="6610"/>
                  </a:lnTo>
                  <a:lnTo>
                    <a:pt x="1672" y="6688"/>
                  </a:lnTo>
                  <a:lnTo>
                    <a:pt x="1738" y="6688"/>
                  </a:lnTo>
                  <a:lnTo>
                    <a:pt x="1738" y="6765"/>
                  </a:lnTo>
                  <a:lnTo>
                    <a:pt x="1811" y="6765"/>
                  </a:lnTo>
                  <a:lnTo>
                    <a:pt x="1811" y="6843"/>
                  </a:lnTo>
                  <a:lnTo>
                    <a:pt x="1890" y="6843"/>
                  </a:lnTo>
                  <a:lnTo>
                    <a:pt x="1890" y="6921"/>
                  </a:lnTo>
                  <a:lnTo>
                    <a:pt x="1978" y="6921"/>
                  </a:lnTo>
                  <a:lnTo>
                    <a:pt x="1978" y="6999"/>
                  </a:lnTo>
                  <a:lnTo>
                    <a:pt x="2076" y="6999"/>
                  </a:lnTo>
                  <a:lnTo>
                    <a:pt x="2076" y="7077"/>
                  </a:lnTo>
                  <a:lnTo>
                    <a:pt x="2187" y="7077"/>
                  </a:lnTo>
                  <a:lnTo>
                    <a:pt x="2187" y="7154"/>
                  </a:lnTo>
                  <a:lnTo>
                    <a:pt x="2314" y="7154"/>
                  </a:lnTo>
                  <a:lnTo>
                    <a:pt x="2314" y="7232"/>
                  </a:lnTo>
                  <a:lnTo>
                    <a:pt x="2461" y="7232"/>
                  </a:lnTo>
                  <a:lnTo>
                    <a:pt x="2461" y="7310"/>
                  </a:lnTo>
                  <a:lnTo>
                    <a:pt x="2637" y="7310"/>
                  </a:lnTo>
                  <a:lnTo>
                    <a:pt x="2637" y="7388"/>
                  </a:lnTo>
                  <a:lnTo>
                    <a:pt x="2852" y="7388"/>
                  </a:lnTo>
                  <a:lnTo>
                    <a:pt x="2852" y="7465"/>
                  </a:lnTo>
                  <a:lnTo>
                    <a:pt x="3126" y="7465"/>
                  </a:lnTo>
                  <a:lnTo>
                    <a:pt x="3126" y="7543"/>
                  </a:lnTo>
                  <a:lnTo>
                    <a:pt x="3499" y="7543"/>
                  </a:lnTo>
                  <a:lnTo>
                    <a:pt x="3499" y="7621"/>
                  </a:lnTo>
                  <a:lnTo>
                    <a:pt x="4063" y="7621"/>
                  </a:lnTo>
                  <a:lnTo>
                    <a:pt x="4063" y="7699"/>
                  </a:lnTo>
                  <a:lnTo>
                    <a:pt x="5137" y="7699"/>
                  </a:lnTo>
                  <a:lnTo>
                    <a:pt x="5137" y="7777"/>
                  </a:lnTo>
                  <a:lnTo>
                    <a:pt x="6361" y="7777"/>
                  </a:lnTo>
                  <a:lnTo>
                    <a:pt x="6361" y="7699"/>
                  </a:lnTo>
                  <a:lnTo>
                    <a:pt x="5137" y="7699"/>
                  </a:lnTo>
                  <a:lnTo>
                    <a:pt x="5137" y="7621"/>
                  </a:lnTo>
                  <a:lnTo>
                    <a:pt x="4063" y="7621"/>
                  </a:lnTo>
                  <a:lnTo>
                    <a:pt x="4063" y="7543"/>
                  </a:lnTo>
                  <a:lnTo>
                    <a:pt x="3499" y="7543"/>
                  </a:lnTo>
                  <a:lnTo>
                    <a:pt x="3499" y="7465"/>
                  </a:lnTo>
                  <a:lnTo>
                    <a:pt x="3126" y="7465"/>
                  </a:lnTo>
                  <a:lnTo>
                    <a:pt x="3126" y="7388"/>
                  </a:lnTo>
                  <a:lnTo>
                    <a:pt x="2852" y="7388"/>
                  </a:lnTo>
                  <a:lnTo>
                    <a:pt x="2852" y="7310"/>
                  </a:lnTo>
                  <a:lnTo>
                    <a:pt x="2637" y="7310"/>
                  </a:lnTo>
                  <a:lnTo>
                    <a:pt x="2637" y="7232"/>
                  </a:lnTo>
                  <a:lnTo>
                    <a:pt x="2461" y="7232"/>
                  </a:lnTo>
                  <a:lnTo>
                    <a:pt x="2461" y="7154"/>
                  </a:lnTo>
                  <a:lnTo>
                    <a:pt x="2314" y="7154"/>
                  </a:lnTo>
                  <a:lnTo>
                    <a:pt x="2314" y="7077"/>
                  </a:lnTo>
                  <a:lnTo>
                    <a:pt x="2187" y="7077"/>
                  </a:lnTo>
                  <a:lnTo>
                    <a:pt x="2187" y="6999"/>
                  </a:lnTo>
                  <a:lnTo>
                    <a:pt x="2076" y="6999"/>
                  </a:lnTo>
                  <a:lnTo>
                    <a:pt x="2076" y="6921"/>
                  </a:lnTo>
                  <a:lnTo>
                    <a:pt x="1978" y="6921"/>
                  </a:lnTo>
                  <a:lnTo>
                    <a:pt x="1978" y="6843"/>
                  </a:lnTo>
                  <a:lnTo>
                    <a:pt x="1890" y="6843"/>
                  </a:lnTo>
                  <a:lnTo>
                    <a:pt x="1890" y="6765"/>
                  </a:lnTo>
                  <a:lnTo>
                    <a:pt x="1811" y="6765"/>
                  </a:lnTo>
                  <a:lnTo>
                    <a:pt x="1811" y="6688"/>
                  </a:lnTo>
                  <a:lnTo>
                    <a:pt x="1738" y="6688"/>
                  </a:lnTo>
                  <a:lnTo>
                    <a:pt x="1738" y="6610"/>
                  </a:lnTo>
                  <a:lnTo>
                    <a:pt x="1672" y="6610"/>
                  </a:lnTo>
                  <a:lnTo>
                    <a:pt x="1672" y="6532"/>
                  </a:lnTo>
                  <a:lnTo>
                    <a:pt x="1611" y="6532"/>
                  </a:lnTo>
                  <a:lnTo>
                    <a:pt x="1611" y="6454"/>
                  </a:lnTo>
                  <a:lnTo>
                    <a:pt x="1554" y="6454"/>
                  </a:lnTo>
                  <a:lnTo>
                    <a:pt x="1554" y="6377"/>
                  </a:lnTo>
                  <a:lnTo>
                    <a:pt x="1501" y="6377"/>
                  </a:lnTo>
                  <a:lnTo>
                    <a:pt x="1501" y="6299"/>
                  </a:lnTo>
                  <a:lnTo>
                    <a:pt x="1452" y="6299"/>
                  </a:lnTo>
                  <a:lnTo>
                    <a:pt x="1452" y="6221"/>
                  </a:lnTo>
                  <a:lnTo>
                    <a:pt x="1406" y="6221"/>
                  </a:lnTo>
                  <a:lnTo>
                    <a:pt x="1406" y="6143"/>
                  </a:lnTo>
                  <a:lnTo>
                    <a:pt x="1362" y="6143"/>
                  </a:lnTo>
                  <a:lnTo>
                    <a:pt x="1362" y="6066"/>
                  </a:lnTo>
                  <a:lnTo>
                    <a:pt x="1321" y="6066"/>
                  </a:lnTo>
                  <a:lnTo>
                    <a:pt x="1321" y="5988"/>
                  </a:lnTo>
                  <a:lnTo>
                    <a:pt x="1282" y="5988"/>
                  </a:lnTo>
                  <a:lnTo>
                    <a:pt x="1282" y="5910"/>
                  </a:lnTo>
                  <a:lnTo>
                    <a:pt x="1245" y="5910"/>
                  </a:lnTo>
                  <a:lnTo>
                    <a:pt x="1245" y="5832"/>
                  </a:lnTo>
                  <a:lnTo>
                    <a:pt x="1210" y="5832"/>
                  </a:lnTo>
                  <a:lnTo>
                    <a:pt x="1210" y="5754"/>
                  </a:lnTo>
                  <a:lnTo>
                    <a:pt x="1176" y="5754"/>
                  </a:lnTo>
                  <a:lnTo>
                    <a:pt x="1176" y="5677"/>
                  </a:lnTo>
                  <a:lnTo>
                    <a:pt x="1144" y="5677"/>
                  </a:lnTo>
                  <a:lnTo>
                    <a:pt x="1144" y="5599"/>
                  </a:lnTo>
                  <a:lnTo>
                    <a:pt x="1113" y="5599"/>
                  </a:lnTo>
                  <a:lnTo>
                    <a:pt x="1113" y="5521"/>
                  </a:lnTo>
                  <a:lnTo>
                    <a:pt x="1084" y="5521"/>
                  </a:lnTo>
                  <a:lnTo>
                    <a:pt x="1084" y="5443"/>
                  </a:lnTo>
                  <a:lnTo>
                    <a:pt x="1056" y="5443"/>
                  </a:lnTo>
                  <a:lnTo>
                    <a:pt x="1056" y="5366"/>
                  </a:lnTo>
                  <a:lnTo>
                    <a:pt x="1028" y="5366"/>
                  </a:lnTo>
                  <a:lnTo>
                    <a:pt x="1028" y="5288"/>
                  </a:lnTo>
                  <a:lnTo>
                    <a:pt x="1002" y="5288"/>
                  </a:lnTo>
                  <a:lnTo>
                    <a:pt x="1002" y="5210"/>
                  </a:lnTo>
                  <a:lnTo>
                    <a:pt x="977" y="5210"/>
                  </a:lnTo>
                  <a:lnTo>
                    <a:pt x="977" y="5132"/>
                  </a:lnTo>
                  <a:lnTo>
                    <a:pt x="953" y="5132"/>
                  </a:lnTo>
                  <a:lnTo>
                    <a:pt x="953" y="5055"/>
                  </a:lnTo>
                  <a:lnTo>
                    <a:pt x="929" y="5055"/>
                  </a:lnTo>
                  <a:lnTo>
                    <a:pt x="929" y="4977"/>
                  </a:lnTo>
                  <a:lnTo>
                    <a:pt x="907" y="4977"/>
                  </a:lnTo>
                  <a:lnTo>
                    <a:pt x="907" y="4899"/>
                  </a:lnTo>
                  <a:lnTo>
                    <a:pt x="885" y="4899"/>
                  </a:lnTo>
                  <a:lnTo>
                    <a:pt x="885" y="4821"/>
                  </a:lnTo>
                  <a:lnTo>
                    <a:pt x="863" y="4821"/>
                  </a:lnTo>
                  <a:lnTo>
                    <a:pt x="863" y="4743"/>
                  </a:lnTo>
                  <a:lnTo>
                    <a:pt x="843" y="4743"/>
                  </a:lnTo>
                  <a:lnTo>
                    <a:pt x="843" y="4666"/>
                  </a:lnTo>
                  <a:lnTo>
                    <a:pt x="822" y="4666"/>
                  </a:lnTo>
                  <a:lnTo>
                    <a:pt x="822" y="4588"/>
                  </a:lnTo>
                  <a:lnTo>
                    <a:pt x="803" y="4588"/>
                  </a:lnTo>
                  <a:lnTo>
                    <a:pt x="803" y="4510"/>
                  </a:lnTo>
                  <a:lnTo>
                    <a:pt x="784" y="4510"/>
                  </a:lnTo>
                  <a:lnTo>
                    <a:pt x="784" y="4432"/>
                  </a:lnTo>
                  <a:lnTo>
                    <a:pt x="765" y="4432"/>
                  </a:lnTo>
                  <a:lnTo>
                    <a:pt x="765" y="4355"/>
                  </a:lnTo>
                  <a:lnTo>
                    <a:pt x="747" y="4355"/>
                  </a:lnTo>
                  <a:lnTo>
                    <a:pt x="747" y="4277"/>
                  </a:lnTo>
                  <a:lnTo>
                    <a:pt x="730" y="4277"/>
                  </a:lnTo>
                  <a:lnTo>
                    <a:pt x="730" y="4199"/>
                  </a:lnTo>
                  <a:lnTo>
                    <a:pt x="713" y="4199"/>
                  </a:lnTo>
                  <a:lnTo>
                    <a:pt x="713" y="4121"/>
                  </a:lnTo>
                  <a:lnTo>
                    <a:pt x="696" y="4121"/>
                  </a:lnTo>
                  <a:lnTo>
                    <a:pt x="696" y="4044"/>
                  </a:lnTo>
                  <a:lnTo>
                    <a:pt x="680" y="4044"/>
                  </a:lnTo>
                  <a:lnTo>
                    <a:pt x="680" y="3966"/>
                  </a:lnTo>
                  <a:lnTo>
                    <a:pt x="664" y="3966"/>
                  </a:lnTo>
                  <a:lnTo>
                    <a:pt x="664" y="3888"/>
                  </a:lnTo>
                  <a:lnTo>
                    <a:pt x="648" y="3888"/>
                  </a:lnTo>
                  <a:lnTo>
                    <a:pt x="648" y="3810"/>
                  </a:lnTo>
                  <a:lnTo>
                    <a:pt x="633" y="3810"/>
                  </a:lnTo>
                  <a:lnTo>
                    <a:pt x="633" y="3732"/>
                  </a:lnTo>
                  <a:lnTo>
                    <a:pt x="618" y="3732"/>
                  </a:lnTo>
                  <a:lnTo>
                    <a:pt x="618" y="3655"/>
                  </a:lnTo>
                  <a:lnTo>
                    <a:pt x="603" y="3655"/>
                  </a:lnTo>
                  <a:lnTo>
                    <a:pt x="603" y="3577"/>
                  </a:lnTo>
                  <a:lnTo>
                    <a:pt x="588" y="3577"/>
                  </a:lnTo>
                  <a:lnTo>
                    <a:pt x="588" y="3499"/>
                  </a:lnTo>
                  <a:lnTo>
                    <a:pt x="574" y="3499"/>
                  </a:lnTo>
                  <a:lnTo>
                    <a:pt x="574" y="3421"/>
                  </a:lnTo>
                  <a:lnTo>
                    <a:pt x="560" y="3421"/>
                  </a:lnTo>
                  <a:lnTo>
                    <a:pt x="560" y="3344"/>
                  </a:lnTo>
                  <a:lnTo>
                    <a:pt x="547" y="3344"/>
                  </a:lnTo>
                  <a:lnTo>
                    <a:pt x="547" y="3266"/>
                  </a:lnTo>
                  <a:lnTo>
                    <a:pt x="533" y="3266"/>
                  </a:lnTo>
                  <a:lnTo>
                    <a:pt x="533" y="3188"/>
                  </a:lnTo>
                  <a:lnTo>
                    <a:pt x="520" y="3188"/>
                  </a:lnTo>
                  <a:lnTo>
                    <a:pt x="520" y="3110"/>
                  </a:lnTo>
                  <a:lnTo>
                    <a:pt x="507" y="3110"/>
                  </a:lnTo>
                  <a:lnTo>
                    <a:pt x="507" y="3033"/>
                  </a:lnTo>
                  <a:lnTo>
                    <a:pt x="494" y="3033"/>
                  </a:lnTo>
                  <a:lnTo>
                    <a:pt x="494" y="2955"/>
                  </a:lnTo>
                  <a:lnTo>
                    <a:pt x="482" y="2955"/>
                  </a:lnTo>
                  <a:lnTo>
                    <a:pt x="482" y="2877"/>
                  </a:lnTo>
                  <a:lnTo>
                    <a:pt x="469" y="2877"/>
                  </a:lnTo>
                  <a:lnTo>
                    <a:pt x="469" y="2799"/>
                  </a:lnTo>
                  <a:lnTo>
                    <a:pt x="457" y="2799"/>
                  </a:lnTo>
                  <a:lnTo>
                    <a:pt x="457" y="2721"/>
                  </a:lnTo>
                  <a:lnTo>
                    <a:pt x="445" y="2721"/>
                  </a:lnTo>
                  <a:lnTo>
                    <a:pt x="445" y="2644"/>
                  </a:lnTo>
                  <a:lnTo>
                    <a:pt x="433" y="2644"/>
                  </a:lnTo>
                  <a:lnTo>
                    <a:pt x="433" y="2566"/>
                  </a:lnTo>
                  <a:lnTo>
                    <a:pt x="421" y="2566"/>
                  </a:lnTo>
                  <a:lnTo>
                    <a:pt x="421" y="2488"/>
                  </a:lnTo>
                  <a:lnTo>
                    <a:pt x="409" y="2488"/>
                  </a:lnTo>
                  <a:lnTo>
                    <a:pt x="409" y="2410"/>
                  </a:lnTo>
                  <a:lnTo>
                    <a:pt x="398" y="2410"/>
                  </a:lnTo>
                  <a:lnTo>
                    <a:pt x="398" y="2333"/>
                  </a:lnTo>
                  <a:lnTo>
                    <a:pt x="386" y="2333"/>
                  </a:lnTo>
                  <a:lnTo>
                    <a:pt x="386" y="2255"/>
                  </a:lnTo>
                  <a:lnTo>
                    <a:pt x="375" y="2255"/>
                  </a:lnTo>
                  <a:lnTo>
                    <a:pt x="375" y="2177"/>
                  </a:lnTo>
                  <a:lnTo>
                    <a:pt x="364" y="2177"/>
                  </a:lnTo>
                  <a:lnTo>
                    <a:pt x="364" y="2099"/>
                  </a:lnTo>
                  <a:lnTo>
                    <a:pt x="352" y="2099"/>
                  </a:lnTo>
                  <a:lnTo>
                    <a:pt x="352" y="2022"/>
                  </a:lnTo>
                  <a:lnTo>
                    <a:pt x="341" y="2022"/>
                  </a:lnTo>
                  <a:lnTo>
                    <a:pt x="341" y="1944"/>
                  </a:lnTo>
                  <a:lnTo>
                    <a:pt x="330" y="1944"/>
                  </a:lnTo>
                  <a:lnTo>
                    <a:pt x="330" y="1866"/>
                  </a:lnTo>
                  <a:lnTo>
                    <a:pt x="319" y="1866"/>
                  </a:lnTo>
                  <a:lnTo>
                    <a:pt x="319" y="1788"/>
                  </a:lnTo>
                  <a:lnTo>
                    <a:pt x="308" y="1788"/>
                  </a:lnTo>
                  <a:lnTo>
                    <a:pt x="308" y="1710"/>
                  </a:lnTo>
                  <a:lnTo>
                    <a:pt x="297" y="1710"/>
                  </a:lnTo>
                  <a:lnTo>
                    <a:pt x="297" y="1633"/>
                  </a:lnTo>
                  <a:lnTo>
                    <a:pt x="287" y="1633"/>
                  </a:lnTo>
                  <a:lnTo>
                    <a:pt x="287" y="1555"/>
                  </a:lnTo>
                  <a:lnTo>
                    <a:pt x="276" y="1555"/>
                  </a:lnTo>
                  <a:lnTo>
                    <a:pt x="276" y="1477"/>
                  </a:lnTo>
                  <a:lnTo>
                    <a:pt x="265" y="1477"/>
                  </a:lnTo>
                  <a:lnTo>
                    <a:pt x="265" y="1399"/>
                  </a:lnTo>
                  <a:lnTo>
                    <a:pt x="254" y="1399"/>
                  </a:lnTo>
                  <a:lnTo>
                    <a:pt x="254" y="1322"/>
                  </a:lnTo>
                  <a:lnTo>
                    <a:pt x="243" y="1322"/>
                  </a:lnTo>
                  <a:lnTo>
                    <a:pt x="243" y="1244"/>
                  </a:lnTo>
                  <a:lnTo>
                    <a:pt x="232" y="1244"/>
                  </a:lnTo>
                  <a:lnTo>
                    <a:pt x="232" y="1166"/>
                  </a:lnTo>
                  <a:lnTo>
                    <a:pt x="221" y="1166"/>
                  </a:lnTo>
                  <a:lnTo>
                    <a:pt x="221" y="1088"/>
                  </a:lnTo>
                  <a:lnTo>
                    <a:pt x="210" y="1088"/>
                  </a:lnTo>
                  <a:lnTo>
                    <a:pt x="210" y="1011"/>
                  </a:lnTo>
                  <a:lnTo>
                    <a:pt x="199" y="1011"/>
                  </a:lnTo>
                  <a:lnTo>
                    <a:pt x="199" y="933"/>
                  </a:lnTo>
                  <a:lnTo>
                    <a:pt x="188" y="933"/>
                  </a:lnTo>
                  <a:lnTo>
                    <a:pt x="188" y="855"/>
                  </a:lnTo>
                  <a:lnTo>
                    <a:pt x="176" y="855"/>
                  </a:lnTo>
                  <a:lnTo>
                    <a:pt x="176" y="777"/>
                  </a:lnTo>
                  <a:lnTo>
                    <a:pt x="164" y="777"/>
                  </a:lnTo>
                  <a:lnTo>
                    <a:pt x="164" y="699"/>
                  </a:lnTo>
                  <a:lnTo>
                    <a:pt x="152" y="699"/>
                  </a:lnTo>
                  <a:lnTo>
                    <a:pt x="152" y="622"/>
                  </a:lnTo>
                  <a:lnTo>
                    <a:pt x="140" y="622"/>
                  </a:lnTo>
                  <a:lnTo>
                    <a:pt x="140" y="544"/>
                  </a:lnTo>
                  <a:lnTo>
                    <a:pt x="127" y="544"/>
                  </a:lnTo>
                  <a:lnTo>
                    <a:pt x="127" y="466"/>
                  </a:lnTo>
                  <a:lnTo>
                    <a:pt x="113" y="466"/>
                  </a:lnTo>
                  <a:lnTo>
                    <a:pt x="113" y="388"/>
                  </a:lnTo>
                  <a:lnTo>
                    <a:pt x="99" y="388"/>
                  </a:lnTo>
                  <a:lnTo>
                    <a:pt x="99" y="311"/>
                  </a:lnTo>
                  <a:lnTo>
                    <a:pt x="83" y="311"/>
                  </a:lnTo>
                  <a:lnTo>
                    <a:pt x="83" y="233"/>
                  </a:lnTo>
                  <a:lnTo>
                    <a:pt x="66" y="233"/>
                  </a:lnTo>
                  <a:lnTo>
                    <a:pt x="66" y="155"/>
                  </a:lnTo>
                  <a:lnTo>
                    <a:pt x="46" y="155"/>
                  </a:lnTo>
                  <a:lnTo>
                    <a:pt x="46" y="77"/>
                  </a:lnTo>
                  <a:lnTo>
                    <a:pt x="19" y="77"/>
                  </a:lnTo>
                  <a:lnTo>
                    <a:pt x="19" y="0"/>
                  </a:lnTo>
                  <a:lnTo>
                    <a:pt x="0" y="0"/>
                  </a:lnTo>
                </a:path>
              </a:pathLst>
            </a:custGeom>
            <a:noFill/>
            <a:ln w="28575">
              <a:solidFill>
                <a:srgbClr val="CCCC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63" name="TextBox 962"/>
            <p:cNvSpPr txBox="1"/>
            <p:nvPr/>
          </p:nvSpPr>
          <p:spPr>
            <a:xfrm>
              <a:off x="2514854" y="2362280"/>
              <a:ext cx="917957" cy="461660"/>
            </a:xfrm>
            <a:prstGeom prst="rect">
              <a:avLst/>
            </a:prstGeom>
            <a:noFill/>
            <a:ln>
              <a:noFill/>
            </a:ln>
          </p:spPr>
          <p:txBody>
            <a:bodyPr wrap="none">
              <a:spAutoFit/>
            </a:bodyPr>
            <a:lstStyle/>
            <a:p>
              <a:pPr>
                <a:defRPr/>
              </a:pPr>
              <a:r>
                <a:rPr lang="en-US" sz="2400" dirty="0">
                  <a:solidFill>
                    <a:srgbClr val="CCCCFF"/>
                  </a:solidFill>
                  <a:latin typeface="+mn-lt"/>
                </a:rPr>
                <a:t>PERT</a:t>
              </a:r>
            </a:p>
          </p:txBody>
        </p:sp>
      </p:grpSp>
      <p:grpSp>
        <p:nvGrpSpPr>
          <p:cNvPr id="2" name="Group 1"/>
          <p:cNvGrpSpPr/>
          <p:nvPr/>
        </p:nvGrpSpPr>
        <p:grpSpPr>
          <a:xfrm>
            <a:off x="-6764662" y="2346325"/>
            <a:ext cx="6718950" cy="3682279"/>
            <a:chOff x="-6781800" y="2489921"/>
            <a:chExt cx="6718950" cy="3682279"/>
          </a:xfrm>
        </p:grpSpPr>
        <p:sp>
          <p:nvSpPr>
            <p:cNvPr id="886" name="Freeform 992"/>
            <p:cNvSpPr>
              <a:spLocks/>
            </p:cNvSpPr>
            <p:nvPr/>
          </p:nvSpPr>
          <p:spPr bwMode="auto">
            <a:xfrm>
              <a:off x="-6781800" y="2489921"/>
              <a:ext cx="6718950" cy="3682279"/>
            </a:xfrm>
            <a:custGeom>
              <a:avLst/>
              <a:gdLst>
                <a:gd name="T0" fmla="*/ 0 w 3956"/>
                <a:gd name="T1" fmla="*/ 2147483647 h 1700"/>
                <a:gd name="T2" fmla="*/ 2147483647 w 3956"/>
                <a:gd name="T3" fmla="*/ 2147483647 h 1700"/>
                <a:gd name="T4" fmla="*/ 2147483647 w 3956"/>
                <a:gd name="T5" fmla="*/ 2147483647 h 1700"/>
                <a:gd name="T6" fmla="*/ 2147483647 w 3956"/>
                <a:gd name="T7" fmla="*/ 2147483647 h 1700"/>
                <a:gd name="T8" fmla="*/ 2147483647 w 3956"/>
                <a:gd name="T9" fmla="*/ 2147483647 h 1700"/>
                <a:gd name="T10" fmla="*/ 2147483647 w 3956"/>
                <a:gd name="T11" fmla="*/ 2147483647 h 1700"/>
                <a:gd name="T12" fmla="*/ 2147483647 w 3956"/>
                <a:gd name="T13" fmla="*/ 2147483647 h 1700"/>
                <a:gd name="T14" fmla="*/ 2147483647 w 3956"/>
                <a:gd name="T15" fmla="*/ 2147483647 h 1700"/>
                <a:gd name="T16" fmla="*/ 2147483647 w 3956"/>
                <a:gd name="T17" fmla="*/ 2147483647 h 1700"/>
                <a:gd name="T18" fmla="*/ 2147483647 w 3956"/>
                <a:gd name="T19" fmla="*/ 2147483647 h 1700"/>
                <a:gd name="T20" fmla="*/ 2147483647 w 3956"/>
                <a:gd name="T21" fmla="*/ 2147483647 h 1700"/>
                <a:gd name="T22" fmla="*/ 2147483647 w 3956"/>
                <a:gd name="T23" fmla="*/ 2147483647 h 1700"/>
                <a:gd name="T24" fmla="*/ 2147483647 w 3956"/>
                <a:gd name="T25" fmla="*/ 2147483647 h 1700"/>
                <a:gd name="T26" fmla="*/ 2147483647 w 3956"/>
                <a:gd name="T27" fmla="*/ 2147483647 h 1700"/>
                <a:gd name="T28" fmla="*/ 2147483647 w 3956"/>
                <a:gd name="T29" fmla="*/ 2147483647 h 1700"/>
                <a:gd name="T30" fmla="*/ 2147483647 w 3956"/>
                <a:gd name="T31" fmla="*/ 2147483647 h 1700"/>
                <a:gd name="T32" fmla="*/ 2147483647 w 3956"/>
                <a:gd name="T33" fmla="*/ 2147483647 h 1700"/>
                <a:gd name="T34" fmla="*/ 2147483647 w 3956"/>
                <a:gd name="T35" fmla="*/ 2147483647 h 1700"/>
                <a:gd name="T36" fmla="*/ 2147483647 w 3956"/>
                <a:gd name="T37" fmla="*/ 2147483647 h 1700"/>
                <a:gd name="T38" fmla="*/ 2147483647 w 3956"/>
                <a:gd name="T39" fmla="*/ 2147483647 h 1700"/>
                <a:gd name="T40" fmla="*/ 2147483647 w 3956"/>
                <a:gd name="T41" fmla="*/ 2147483647 h 1700"/>
                <a:gd name="T42" fmla="*/ 2147483647 w 3956"/>
                <a:gd name="T43" fmla="*/ 2147483647 h 1700"/>
                <a:gd name="T44" fmla="*/ 2147483647 w 3956"/>
                <a:gd name="T45" fmla="*/ 2147483647 h 1700"/>
                <a:gd name="T46" fmla="*/ 2147483647 w 3956"/>
                <a:gd name="T47" fmla="*/ 2147483647 h 1700"/>
                <a:gd name="T48" fmla="*/ 2147483647 w 3956"/>
                <a:gd name="T49" fmla="*/ 2147483647 h 1700"/>
                <a:gd name="T50" fmla="*/ 2147483647 w 3956"/>
                <a:gd name="T51" fmla="*/ 2147483647 h 1700"/>
                <a:gd name="T52" fmla="*/ 2147483647 w 3956"/>
                <a:gd name="T53" fmla="*/ 2147483647 h 1700"/>
                <a:gd name="T54" fmla="*/ 2147483647 w 3956"/>
                <a:gd name="T55" fmla="*/ 2147483647 h 1700"/>
                <a:gd name="T56" fmla="*/ 2147483647 w 3956"/>
                <a:gd name="T57" fmla="*/ 0 h 170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956"/>
                <a:gd name="T88" fmla="*/ 0 h 1700"/>
                <a:gd name="T89" fmla="*/ 3956 w 3956"/>
                <a:gd name="T90" fmla="*/ 1700 h 170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956" h="1700">
                  <a:moveTo>
                    <a:pt x="0" y="1700"/>
                  </a:moveTo>
                  <a:lnTo>
                    <a:pt x="48" y="1556"/>
                  </a:lnTo>
                  <a:lnTo>
                    <a:pt x="104" y="1352"/>
                  </a:lnTo>
                  <a:lnTo>
                    <a:pt x="156" y="1216"/>
                  </a:lnTo>
                  <a:lnTo>
                    <a:pt x="196" y="1096"/>
                  </a:lnTo>
                  <a:lnTo>
                    <a:pt x="248" y="980"/>
                  </a:lnTo>
                  <a:lnTo>
                    <a:pt x="276" y="916"/>
                  </a:lnTo>
                  <a:lnTo>
                    <a:pt x="320" y="848"/>
                  </a:lnTo>
                  <a:lnTo>
                    <a:pt x="356" y="788"/>
                  </a:lnTo>
                  <a:lnTo>
                    <a:pt x="432" y="684"/>
                  </a:lnTo>
                  <a:lnTo>
                    <a:pt x="540" y="564"/>
                  </a:lnTo>
                  <a:lnTo>
                    <a:pt x="700" y="448"/>
                  </a:lnTo>
                  <a:lnTo>
                    <a:pt x="784" y="388"/>
                  </a:lnTo>
                  <a:lnTo>
                    <a:pt x="884" y="336"/>
                  </a:lnTo>
                  <a:lnTo>
                    <a:pt x="992" y="276"/>
                  </a:lnTo>
                  <a:lnTo>
                    <a:pt x="1116" y="236"/>
                  </a:lnTo>
                  <a:lnTo>
                    <a:pt x="1196" y="208"/>
                  </a:lnTo>
                  <a:lnTo>
                    <a:pt x="1292" y="176"/>
                  </a:lnTo>
                  <a:lnTo>
                    <a:pt x="1420" y="140"/>
                  </a:lnTo>
                  <a:lnTo>
                    <a:pt x="1532" y="120"/>
                  </a:lnTo>
                  <a:lnTo>
                    <a:pt x="1692" y="88"/>
                  </a:lnTo>
                  <a:lnTo>
                    <a:pt x="1892" y="76"/>
                  </a:lnTo>
                  <a:lnTo>
                    <a:pt x="2068" y="56"/>
                  </a:lnTo>
                  <a:lnTo>
                    <a:pt x="2352" y="28"/>
                  </a:lnTo>
                  <a:lnTo>
                    <a:pt x="2684" y="20"/>
                  </a:lnTo>
                  <a:lnTo>
                    <a:pt x="3048" y="12"/>
                  </a:lnTo>
                  <a:lnTo>
                    <a:pt x="3280" y="8"/>
                  </a:lnTo>
                  <a:lnTo>
                    <a:pt x="3524" y="8"/>
                  </a:lnTo>
                  <a:lnTo>
                    <a:pt x="3956" y="0"/>
                  </a:lnTo>
                </a:path>
              </a:pathLst>
            </a:custGeom>
            <a:noFill/>
            <a:ln w="57150" cmpd="sng">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87" name="Text Box 993"/>
            <p:cNvSpPr txBox="1">
              <a:spLocks noChangeArrowheads="1"/>
            </p:cNvSpPr>
            <p:nvPr/>
          </p:nvSpPr>
          <p:spPr bwMode="auto">
            <a:xfrm>
              <a:off x="-6621722" y="5283573"/>
              <a:ext cx="1528243"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2400" dirty="0" err="1">
                  <a:solidFill>
                    <a:srgbClr val="FF0000"/>
                  </a:solidFill>
                  <a:latin typeface="Times New Roman" panose="02020603050405020304" pitchFamily="18" charset="0"/>
                </a:rPr>
                <a:t>Maxent</a:t>
              </a:r>
              <a:endParaRPr lang="en-US" altLang="en-US" sz="2400" dirty="0">
                <a:solidFill>
                  <a:srgbClr val="FF0000"/>
                </a:solidFill>
                <a:latin typeface="Times New Roman" panose="02020603050405020304" pitchFamily="18" charset="0"/>
              </a:endParaRPr>
            </a:p>
          </p:txBody>
        </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63" presetClass="path" presetSubtype="0" accel="50000" decel="50000" fill="hold" nodeType="clickEffect">
                                  <p:stCondLst>
                                    <p:cond delay="0"/>
                                  </p:stCondLst>
                                  <p:childTnLst>
                                    <p:animMotion origin="layout" path="M -4.72222E-6 3.7037E-6 L 0.89323 -0.00139 " pathEditMode="relative" rAng="0" ptsTypes="AA">
                                      <p:cBhvr>
                                        <p:cTn id="6" dur="500" fill="hold"/>
                                        <p:tgtEl>
                                          <p:spTgt spid="9"/>
                                        </p:tgtEl>
                                        <p:attrNameLst>
                                          <p:attrName>ppt_x</p:attrName>
                                          <p:attrName>ppt_y</p:attrName>
                                        </p:attrNameLst>
                                      </p:cBhvr>
                                      <p:rCtr x="44670" y="-69"/>
                                    </p:animMotion>
                                  </p:childTnLst>
                                </p:cTn>
                              </p:par>
                              <p:par>
                                <p:cTn id="7" presetID="63" presetClass="path" presetSubtype="0" accel="50000" decel="50000" fill="hold" nodeType="withEffect">
                                  <p:stCondLst>
                                    <p:cond delay="0"/>
                                  </p:stCondLst>
                                  <p:childTnLst>
                                    <p:animMotion origin="layout" path="M -1.94444E-6 -7.40741E-7 L 0.89271 -0.00162 " pathEditMode="relative" rAng="0" ptsTypes="AA">
                                      <p:cBhvr>
                                        <p:cTn id="8" dur="500" fill="hold"/>
                                        <p:tgtEl>
                                          <p:spTgt spid="3"/>
                                        </p:tgtEl>
                                        <p:attrNameLst>
                                          <p:attrName>ppt_x</p:attrName>
                                          <p:attrName>ppt_y</p:attrName>
                                        </p:attrNameLst>
                                      </p:cBhvr>
                                      <p:rCtr x="44635" y="-93"/>
                                    </p:animMotion>
                                  </p:childTnLst>
                                </p:cTn>
                              </p:par>
                            </p:childTnLst>
                          </p:cTn>
                        </p:par>
                      </p:childTnLst>
                    </p:cTn>
                  </p:par>
                  <p:par>
                    <p:cTn id="9" fill="hold">
                      <p:stCondLst>
                        <p:cond delay="indefinite"/>
                      </p:stCondLst>
                      <p:childTnLst>
                        <p:par>
                          <p:cTn id="10" fill="hold">
                            <p:stCondLst>
                              <p:cond delay="0"/>
                            </p:stCondLst>
                            <p:childTnLst>
                              <p:par>
                                <p:cTn id="11" presetID="63" presetClass="path" presetSubtype="0" accel="50000" decel="50000" fill="hold" nodeType="clickEffect">
                                  <p:stCondLst>
                                    <p:cond delay="0"/>
                                  </p:stCondLst>
                                  <p:childTnLst>
                                    <p:animMotion origin="layout" path="M -4.16667E-6 1.85185E-6 L 0.89618 -0.02639 " pathEditMode="relative" rAng="0" ptsTypes="AA">
                                      <p:cBhvr>
                                        <p:cTn id="12" dur="2000" fill="hold"/>
                                        <p:tgtEl>
                                          <p:spTgt spid="2"/>
                                        </p:tgtEl>
                                        <p:attrNameLst>
                                          <p:attrName>ppt_x</p:attrName>
                                          <p:attrName>ppt_y</p:attrName>
                                        </p:attrNameLst>
                                      </p:cBhvr>
                                      <p:rCtr x="44809" y="-1319"/>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9442" name="Rectangle 2"/>
          <p:cNvSpPr>
            <a:spLocks noGrp="1" noChangeArrowheads="1"/>
          </p:cNvSpPr>
          <p:nvPr>
            <p:ph type="title" idx="4294967295"/>
          </p:nvPr>
        </p:nvSpPr>
        <p:spPr/>
        <p:txBody>
          <a:bodyPr/>
          <a:lstStyle/>
          <a:p>
            <a:pPr eaLnBrk="1" hangingPunct="1"/>
            <a:r>
              <a:rPr lang="en-US" altLang="en-US"/>
              <a:t>Detail of left tail</a:t>
            </a:r>
          </a:p>
        </p:txBody>
      </p:sp>
      <p:sp>
        <p:nvSpPr>
          <p:cNvPr id="189443" name="Freeform 3"/>
          <p:cNvSpPr>
            <a:spLocks/>
          </p:cNvSpPr>
          <p:nvPr/>
        </p:nvSpPr>
        <p:spPr bwMode="auto">
          <a:xfrm flipV="1">
            <a:off x="1808163" y="2144713"/>
            <a:ext cx="6454775" cy="3695700"/>
          </a:xfrm>
          <a:custGeom>
            <a:avLst/>
            <a:gdLst>
              <a:gd name="T0" fmla="*/ 2147483647 w 6359"/>
              <a:gd name="T1" fmla="*/ 2147483647 h 7777"/>
              <a:gd name="T2" fmla="*/ 2147483647 w 6359"/>
              <a:gd name="T3" fmla="*/ 2147483647 h 7777"/>
              <a:gd name="T4" fmla="*/ 2147483647 w 6359"/>
              <a:gd name="T5" fmla="*/ 2147483647 h 7777"/>
              <a:gd name="T6" fmla="*/ 2147483647 w 6359"/>
              <a:gd name="T7" fmla="*/ 2147483647 h 7777"/>
              <a:gd name="T8" fmla="*/ 2147483647 w 6359"/>
              <a:gd name="T9" fmla="*/ 2147483647 h 7777"/>
              <a:gd name="T10" fmla="*/ 2147483647 w 6359"/>
              <a:gd name="T11" fmla="*/ 2147483647 h 7777"/>
              <a:gd name="T12" fmla="*/ 2147483647 w 6359"/>
              <a:gd name="T13" fmla="*/ 2147483647 h 7777"/>
              <a:gd name="T14" fmla="*/ 2147483647 w 6359"/>
              <a:gd name="T15" fmla="*/ 2147483647 h 7777"/>
              <a:gd name="T16" fmla="*/ 2147483647 w 6359"/>
              <a:gd name="T17" fmla="*/ 2147483647 h 7777"/>
              <a:gd name="T18" fmla="*/ 2147483647 w 6359"/>
              <a:gd name="T19" fmla="*/ 2147483647 h 7777"/>
              <a:gd name="T20" fmla="*/ 2147483647 w 6359"/>
              <a:gd name="T21" fmla="*/ 2147483647 h 7777"/>
              <a:gd name="T22" fmla="*/ 2147483647 w 6359"/>
              <a:gd name="T23" fmla="*/ 2147483647 h 7777"/>
              <a:gd name="T24" fmla="*/ 2147483647 w 6359"/>
              <a:gd name="T25" fmla="*/ 2147483647 h 7777"/>
              <a:gd name="T26" fmla="*/ 2147483647 w 6359"/>
              <a:gd name="T27" fmla="*/ 2147483647 h 7777"/>
              <a:gd name="T28" fmla="*/ 2147483647 w 6359"/>
              <a:gd name="T29" fmla="*/ 2147483647 h 7777"/>
              <a:gd name="T30" fmla="*/ 2147483647 w 6359"/>
              <a:gd name="T31" fmla="*/ 2147483647 h 7777"/>
              <a:gd name="T32" fmla="*/ 2147483647 w 6359"/>
              <a:gd name="T33" fmla="*/ 2147483647 h 7777"/>
              <a:gd name="T34" fmla="*/ 2147483647 w 6359"/>
              <a:gd name="T35" fmla="*/ 2147483647 h 7777"/>
              <a:gd name="T36" fmla="*/ 2147483647 w 6359"/>
              <a:gd name="T37" fmla="*/ 2147483647 h 7777"/>
              <a:gd name="T38" fmla="*/ 2147483647 w 6359"/>
              <a:gd name="T39" fmla="*/ 2147483647 h 7777"/>
              <a:gd name="T40" fmla="*/ 2147483647 w 6359"/>
              <a:gd name="T41" fmla="*/ 2147483647 h 7777"/>
              <a:gd name="T42" fmla="*/ 2147483647 w 6359"/>
              <a:gd name="T43" fmla="*/ 2147483647 h 7777"/>
              <a:gd name="T44" fmla="*/ 2147483647 w 6359"/>
              <a:gd name="T45" fmla="*/ 2147483647 h 7777"/>
              <a:gd name="T46" fmla="*/ 2147483647 w 6359"/>
              <a:gd name="T47" fmla="*/ 2147483647 h 7777"/>
              <a:gd name="T48" fmla="*/ 2147483647 w 6359"/>
              <a:gd name="T49" fmla="*/ 2147483647 h 7777"/>
              <a:gd name="T50" fmla="*/ 2147483647 w 6359"/>
              <a:gd name="T51" fmla="*/ 2147483647 h 7777"/>
              <a:gd name="T52" fmla="*/ 2147483647 w 6359"/>
              <a:gd name="T53" fmla="*/ 2147483647 h 7777"/>
              <a:gd name="T54" fmla="*/ 2147483647 w 6359"/>
              <a:gd name="T55" fmla="*/ 2147483647 h 7777"/>
              <a:gd name="T56" fmla="*/ 2147483647 w 6359"/>
              <a:gd name="T57" fmla="*/ 2147483647 h 7777"/>
              <a:gd name="T58" fmla="*/ 2147483647 w 6359"/>
              <a:gd name="T59" fmla="*/ 2147483647 h 7777"/>
              <a:gd name="T60" fmla="*/ 2147483647 w 6359"/>
              <a:gd name="T61" fmla="*/ 2147483647 h 7777"/>
              <a:gd name="T62" fmla="*/ 2147483647 w 6359"/>
              <a:gd name="T63" fmla="*/ 2147483647 h 7777"/>
              <a:gd name="T64" fmla="*/ 2147483647 w 6359"/>
              <a:gd name="T65" fmla="*/ 2147483647 h 7777"/>
              <a:gd name="T66" fmla="*/ 2147483647 w 6359"/>
              <a:gd name="T67" fmla="*/ 2147483647 h 7777"/>
              <a:gd name="T68" fmla="*/ 2147483647 w 6359"/>
              <a:gd name="T69" fmla="*/ 2147483647 h 7777"/>
              <a:gd name="T70" fmla="*/ 2147483647 w 6359"/>
              <a:gd name="T71" fmla="*/ 2147483647 h 7777"/>
              <a:gd name="T72" fmla="*/ 2147483647 w 6359"/>
              <a:gd name="T73" fmla="*/ 2147483647 h 7777"/>
              <a:gd name="T74" fmla="*/ 2147483647 w 6359"/>
              <a:gd name="T75" fmla="*/ 2147483647 h 7777"/>
              <a:gd name="T76" fmla="*/ 2147483647 w 6359"/>
              <a:gd name="T77" fmla="*/ 2147483647 h 7777"/>
              <a:gd name="T78" fmla="*/ 2147483647 w 6359"/>
              <a:gd name="T79" fmla="*/ 2147483647 h 7777"/>
              <a:gd name="T80" fmla="*/ 2147483647 w 6359"/>
              <a:gd name="T81" fmla="*/ 2147483647 h 7777"/>
              <a:gd name="T82" fmla="*/ 2147483647 w 6359"/>
              <a:gd name="T83" fmla="*/ 2147483647 h 7777"/>
              <a:gd name="T84" fmla="*/ 2147483647 w 6359"/>
              <a:gd name="T85" fmla="*/ 2147483647 h 7777"/>
              <a:gd name="T86" fmla="*/ 2147483647 w 6359"/>
              <a:gd name="T87" fmla="*/ 2147483647 h 7777"/>
              <a:gd name="T88" fmla="*/ 2147483647 w 6359"/>
              <a:gd name="T89" fmla="*/ 2147483647 h 7777"/>
              <a:gd name="T90" fmla="*/ 2147483647 w 6359"/>
              <a:gd name="T91" fmla="*/ 2147483647 h 7777"/>
              <a:gd name="T92" fmla="*/ 2147483647 w 6359"/>
              <a:gd name="T93" fmla="*/ 2147483647 h 7777"/>
              <a:gd name="T94" fmla="*/ 2147483647 w 6359"/>
              <a:gd name="T95" fmla="*/ 2147483647 h 7777"/>
              <a:gd name="T96" fmla="*/ 2147483647 w 6359"/>
              <a:gd name="T97" fmla="*/ 2147483647 h 7777"/>
              <a:gd name="T98" fmla="*/ 2147483647 w 6359"/>
              <a:gd name="T99" fmla="*/ 2147483647 h 7777"/>
              <a:gd name="T100" fmla="*/ 2147483647 w 6359"/>
              <a:gd name="T101" fmla="*/ 2147483647 h 7777"/>
              <a:gd name="T102" fmla="*/ 2147483647 w 6359"/>
              <a:gd name="T103" fmla="*/ 2147483647 h 7777"/>
              <a:gd name="T104" fmla="*/ 2147483647 w 6359"/>
              <a:gd name="T105" fmla="*/ 2147483647 h 7777"/>
              <a:gd name="T106" fmla="*/ 2147483647 w 6359"/>
              <a:gd name="T107" fmla="*/ 2147483647 h 7777"/>
              <a:gd name="T108" fmla="*/ 2147483647 w 6359"/>
              <a:gd name="T109" fmla="*/ 2147483647 h 7777"/>
              <a:gd name="T110" fmla="*/ 2147483647 w 6359"/>
              <a:gd name="T111" fmla="*/ 2147483647 h 7777"/>
              <a:gd name="T112" fmla="*/ 2147483647 w 6359"/>
              <a:gd name="T113" fmla="*/ 2147483647 h 7777"/>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6359"/>
              <a:gd name="T172" fmla="*/ 0 h 7777"/>
              <a:gd name="T173" fmla="*/ 6359 w 6359"/>
              <a:gd name="T174" fmla="*/ 7777 h 7777"/>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6359" h="7777">
                <a:moveTo>
                  <a:pt x="0" y="0"/>
                </a:moveTo>
                <a:lnTo>
                  <a:pt x="0" y="0"/>
                </a:lnTo>
                <a:lnTo>
                  <a:pt x="0" y="77"/>
                </a:lnTo>
                <a:lnTo>
                  <a:pt x="174" y="77"/>
                </a:lnTo>
                <a:lnTo>
                  <a:pt x="174" y="155"/>
                </a:lnTo>
                <a:lnTo>
                  <a:pt x="278" y="155"/>
                </a:lnTo>
                <a:lnTo>
                  <a:pt x="278" y="233"/>
                </a:lnTo>
                <a:lnTo>
                  <a:pt x="366" y="233"/>
                </a:lnTo>
                <a:lnTo>
                  <a:pt x="366" y="311"/>
                </a:lnTo>
                <a:lnTo>
                  <a:pt x="448" y="311"/>
                </a:lnTo>
                <a:lnTo>
                  <a:pt x="448" y="388"/>
                </a:lnTo>
                <a:lnTo>
                  <a:pt x="521" y="388"/>
                </a:lnTo>
                <a:lnTo>
                  <a:pt x="521" y="466"/>
                </a:lnTo>
                <a:lnTo>
                  <a:pt x="589" y="466"/>
                </a:lnTo>
                <a:lnTo>
                  <a:pt x="589" y="544"/>
                </a:lnTo>
                <a:lnTo>
                  <a:pt x="657" y="544"/>
                </a:lnTo>
                <a:lnTo>
                  <a:pt x="657" y="622"/>
                </a:lnTo>
                <a:lnTo>
                  <a:pt x="724" y="622"/>
                </a:lnTo>
                <a:lnTo>
                  <a:pt x="724" y="699"/>
                </a:lnTo>
                <a:lnTo>
                  <a:pt x="797" y="699"/>
                </a:lnTo>
                <a:lnTo>
                  <a:pt x="797" y="777"/>
                </a:lnTo>
                <a:lnTo>
                  <a:pt x="870" y="777"/>
                </a:lnTo>
                <a:lnTo>
                  <a:pt x="870" y="855"/>
                </a:lnTo>
                <a:lnTo>
                  <a:pt x="947" y="855"/>
                </a:lnTo>
                <a:lnTo>
                  <a:pt x="947" y="933"/>
                </a:lnTo>
                <a:lnTo>
                  <a:pt x="1025" y="933"/>
                </a:lnTo>
                <a:lnTo>
                  <a:pt x="1025" y="1011"/>
                </a:lnTo>
                <a:lnTo>
                  <a:pt x="1106" y="1011"/>
                </a:lnTo>
                <a:lnTo>
                  <a:pt x="1106" y="1088"/>
                </a:lnTo>
                <a:lnTo>
                  <a:pt x="1192" y="1088"/>
                </a:lnTo>
                <a:lnTo>
                  <a:pt x="1192" y="1166"/>
                </a:lnTo>
                <a:lnTo>
                  <a:pt x="1286" y="1166"/>
                </a:lnTo>
                <a:lnTo>
                  <a:pt x="1286" y="1244"/>
                </a:lnTo>
                <a:lnTo>
                  <a:pt x="1381" y="1244"/>
                </a:lnTo>
                <a:lnTo>
                  <a:pt x="1381" y="1322"/>
                </a:lnTo>
                <a:lnTo>
                  <a:pt x="1488" y="1322"/>
                </a:lnTo>
                <a:lnTo>
                  <a:pt x="1488" y="1399"/>
                </a:lnTo>
                <a:lnTo>
                  <a:pt x="1600" y="1399"/>
                </a:lnTo>
                <a:lnTo>
                  <a:pt x="1600" y="1477"/>
                </a:lnTo>
                <a:lnTo>
                  <a:pt x="1708" y="1477"/>
                </a:lnTo>
                <a:lnTo>
                  <a:pt x="1708" y="1555"/>
                </a:lnTo>
                <a:lnTo>
                  <a:pt x="1828" y="1555"/>
                </a:lnTo>
                <a:lnTo>
                  <a:pt x="1828" y="1633"/>
                </a:lnTo>
                <a:lnTo>
                  <a:pt x="1951" y="1633"/>
                </a:lnTo>
                <a:lnTo>
                  <a:pt x="1951" y="1710"/>
                </a:lnTo>
                <a:lnTo>
                  <a:pt x="2083" y="1710"/>
                </a:lnTo>
                <a:lnTo>
                  <a:pt x="2083" y="1788"/>
                </a:lnTo>
                <a:lnTo>
                  <a:pt x="2223" y="1788"/>
                </a:lnTo>
                <a:lnTo>
                  <a:pt x="2223" y="1866"/>
                </a:lnTo>
                <a:lnTo>
                  <a:pt x="2380" y="1866"/>
                </a:lnTo>
                <a:lnTo>
                  <a:pt x="2380" y="1944"/>
                </a:lnTo>
                <a:lnTo>
                  <a:pt x="2534" y="1944"/>
                </a:lnTo>
                <a:lnTo>
                  <a:pt x="2534" y="2022"/>
                </a:lnTo>
                <a:lnTo>
                  <a:pt x="2711" y="2022"/>
                </a:lnTo>
                <a:lnTo>
                  <a:pt x="2711" y="2099"/>
                </a:lnTo>
                <a:lnTo>
                  <a:pt x="2917" y="2099"/>
                </a:lnTo>
                <a:lnTo>
                  <a:pt x="2917" y="2177"/>
                </a:lnTo>
                <a:lnTo>
                  <a:pt x="3128" y="2177"/>
                </a:lnTo>
                <a:lnTo>
                  <a:pt x="3128" y="2255"/>
                </a:lnTo>
                <a:lnTo>
                  <a:pt x="3377" y="2255"/>
                </a:lnTo>
                <a:lnTo>
                  <a:pt x="3377" y="2333"/>
                </a:lnTo>
                <a:lnTo>
                  <a:pt x="3692" y="2333"/>
                </a:lnTo>
                <a:lnTo>
                  <a:pt x="3692" y="2410"/>
                </a:lnTo>
                <a:lnTo>
                  <a:pt x="4072" y="2410"/>
                </a:lnTo>
                <a:lnTo>
                  <a:pt x="4072" y="2488"/>
                </a:lnTo>
                <a:lnTo>
                  <a:pt x="4556" y="2488"/>
                </a:lnTo>
                <a:lnTo>
                  <a:pt x="4556" y="2566"/>
                </a:lnTo>
                <a:lnTo>
                  <a:pt x="5129" y="2566"/>
                </a:lnTo>
                <a:lnTo>
                  <a:pt x="5129" y="2644"/>
                </a:lnTo>
                <a:lnTo>
                  <a:pt x="5758" y="2644"/>
                </a:lnTo>
                <a:lnTo>
                  <a:pt x="5758" y="2721"/>
                </a:lnTo>
                <a:lnTo>
                  <a:pt x="6359" y="2721"/>
                </a:lnTo>
                <a:lnTo>
                  <a:pt x="6359" y="2799"/>
                </a:lnTo>
                <a:lnTo>
                  <a:pt x="6359" y="2877"/>
                </a:lnTo>
                <a:lnTo>
                  <a:pt x="6359" y="2955"/>
                </a:lnTo>
                <a:lnTo>
                  <a:pt x="6359" y="3033"/>
                </a:lnTo>
                <a:lnTo>
                  <a:pt x="6359" y="3110"/>
                </a:lnTo>
                <a:lnTo>
                  <a:pt x="6359" y="3188"/>
                </a:lnTo>
                <a:lnTo>
                  <a:pt x="6359" y="3266"/>
                </a:lnTo>
                <a:lnTo>
                  <a:pt x="6359" y="3344"/>
                </a:lnTo>
                <a:lnTo>
                  <a:pt x="6359" y="3421"/>
                </a:lnTo>
                <a:lnTo>
                  <a:pt x="6359" y="3499"/>
                </a:lnTo>
                <a:lnTo>
                  <a:pt x="6359" y="3577"/>
                </a:lnTo>
                <a:lnTo>
                  <a:pt x="6359" y="3655"/>
                </a:lnTo>
                <a:lnTo>
                  <a:pt x="6359" y="3732"/>
                </a:lnTo>
                <a:lnTo>
                  <a:pt x="6359" y="3810"/>
                </a:lnTo>
                <a:lnTo>
                  <a:pt x="6359" y="3888"/>
                </a:lnTo>
                <a:lnTo>
                  <a:pt x="6359" y="3966"/>
                </a:lnTo>
                <a:lnTo>
                  <a:pt x="6359" y="4044"/>
                </a:lnTo>
                <a:lnTo>
                  <a:pt x="6359" y="4121"/>
                </a:lnTo>
                <a:lnTo>
                  <a:pt x="6359" y="4199"/>
                </a:lnTo>
                <a:lnTo>
                  <a:pt x="6359" y="4277"/>
                </a:lnTo>
                <a:lnTo>
                  <a:pt x="6359" y="4355"/>
                </a:lnTo>
                <a:lnTo>
                  <a:pt x="6359" y="4432"/>
                </a:lnTo>
                <a:lnTo>
                  <a:pt x="6359" y="4510"/>
                </a:lnTo>
                <a:lnTo>
                  <a:pt x="6359" y="4588"/>
                </a:lnTo>
                <a:lnTo>
                  <a:pt x="6359" y="4666"/>
                </a:lnTo>
                <a:lnTo>
                  <a:pt x="6359" y="4743"/>
                </a:lnTo>
                <a:lnTo>
                  <a:pt x="6359" y="4821"/>
                </a:lnTo>
                <a:lnTo>
                  <a:pt x="6359" y="4899"/>
                </a:lnTo>
                <a:lnTo>
                  <a:pt x="6359" y="4977"/>
                </a:lnTo>
                <a:lnTo>
                  <a:pt x="6359" y="5055"/>
                </a:lnTo>
                <a:lnTo>
                  <a:pt x="6359" y="5132"/>
                </a:lnTo>
                <a:lnTo>
                  <a:pt x="6359" y="5210"/>
                </a:lnTo>
                <a:lnTo>
                  <a:pt x="6359" y="5288"/>
                </a:lnTo>
                <a:lnTo>
                  <a:pt x="6359" y="5366"/>
                </a:lnTo>
                <a:lnTo>
                  <a:pt x="6359" y="5443"/>
                </a:lnTo>
                <a:lnTo>
                  <a:pt x="6359" y="5521"/>
                </a:lnTo>
                <a:lnTo>
                  <a:pt x="6359" y="5599"/>
                </a:lnTo>
                <a:lnTo>
                  <a:pt x="6359" y="5677"/>
                </a:lnTo>
                <a:lnTo>
                  <a:pt x="6359" y="5754"/>
                </a:lnTo>
                <a:lnTo>
                  <a:pt x="6359" y="5832"/>
                </a:lnTo>
                <a:lnTo>
                  <a:pt x="6359" y="5910"/>
                </a:lnTo>
                <a:lnTo>
                  <a:pt x="6359" y="5988"/>
                </a:lnTo>
                <a:lnTo>
                  <a:pt x="6359" y="6066"/>
                </a:lnTo>
                <a:lnTo>
                  <a:pt x="6359" y="6143"/>
                </a:lnTo>
                <a:lnTo>
                  <a:pt x="6359" y="6221"/>
                </a:lnTo>
                <a:lnTo>
                  <a:pt x="6359" y="6299"/>
                </a:lnTo>
                <a:lnTo>
                  <a:pt x="6359" y="6377"/>
                </a:lnTo>
                <a:lnTo>
                  <a:pt x="6359" y="6454"/>
                </a:lnTo>
                <a:lnTo>
                  <a:pt x="6359" y="6532"/>
                </a:lnTo>
                <a:lnTo>
                  <a:pt x="6359" y="6610"/>
                </a:lnTo>
                <a:lnTo>
                  <a:pt x="6359" y="6688"/>
                </a:lnTo>
                <a:lnTo>
                  <a:pt x="6359" y="6765"/>
                </a:lnTo>
                <a:lnTo>
                  <a:pt x="6359" y="6843"/>
                </a:lnTo>
                <a:lnTo>
                  <a:pt x="6359" y="6921"/>
                </a:lnTo>
                <a:lnTo>
                  <a:pt x="6359" y="6999"/>
                </a:lnTo>
                <a:lnTo>
                  <a:pt x="6359" y="7077"/>
                </a:lnTo>
                <a:lnTo>
                  <a:pt x="6359" y="7154"/>
                </a:lnTo>
                <a:lnTo>
                  <a:pt x="6359" y="7232"/>
                </a:lnTo>
                <a:lnTo>
                  <a:pt x="6359" y="7310"/>
                </a:lnTo>
                <a:lnTo>
                  <a:pt x="6359" y="7388"/>
                </a:lnTo>
                <a:lnTo>
                  <a:pt x="6359" y="7465"/>
                </a:lnTo>
                <a:lnTo>
                  <a:pt x="6359" y="7543"/>
                </a:lnTo>
                <a:lnTo>
                  <a:pt x="6359" y="7621"/>
                </a:lnTo>
                <a:lnTo>
                  <a:pt x="6359" y="7699"/>
                </a:lnTo>
                <a:lnTo>
                  <a:pt x="6359" y="7777"/>
                </a:lnTo>
                <a:lnTo>
                  <a:pt x="6359" y="7699"/>
                </a:lnTo>
                <a:lnTo>
                  <a:pt x="6359" y="7621"/>
                </a:lnTo>
                <a:lnTo>
                  <a:pt x="6359" y="7543"/>
                </a:lnTo>
                <a:lnTo>
                  <a:pt x="6359" y="7465"/>
                </a:lnTo>
                <a:lnTo>
                  <a:pt x="6359" y="7388"/>
                </a:lnTo>
                <a:lnTo>
                  <a:pt x="6359" y="7310"/>
                </a:lnTo>
                <a:lnTo>
                  <a:pt x="6359" y="7232"/>
                </a:lnTo>
                <a:lnTo>
                  <a:pt x="6359" y="7154"/>
                </a:lnTo>
                <a:lnTo>
                  <a:pt x="6359" y="7077"/>
                </a:lnTo>
                <a:lnTo>
                  <a:pt x="6359" y="6999"/>
                </a:lnTo>
                <a:lnTo>
                  <a:pt x="6359" y="6921"/>
                </a:lnTo>
                <a:lnTo>
                  <a:pt x="6359" y="6843"/>
                </a:lnTo>
                <a:lnTo>
                  <a:pt x="6359" y="6765"/>
                </a:lnTo>
                <a:lnTo>
                  <a:pt x="6359" y="6688"/>
                </a:lnTo>
                <a:lnTo>
                  <a:pt x="6359" y="6610"/>
                </a:lnTo>
                <a:lnTo>
                  <a:pt x="6359" y="6532"/>
                </a:lnTo>
                <a:lnTo>
                  <a:pt x="6359" y="6454"/>
                </a:lnTo>
                <a:lnTo>
                  <a:pt x="6359" y="6377"/>
                </a:lnTo>
                <a:lnTo>
                  <a:pt x="6359" y="6299"/>
                </a:lnTo>
                <a:lnTo>
                  <a:pt x="6359" y="6221"/>
                </a:lnTo>
                <a:lnTo>
                  <a:pt x="6359" y="6143"/>
                </a:lnTo>
                <a:lnTo>
                  <a:pt x="6359" y="6066"/>
                </a:lnTo>
                <a:lnTo>
                  <a:pt x="6359" y="5988"/>
                </a:lnTo>
                <a:lnTo>
                  <a:pt x="6359" y="5910"/>
                </a:lnTo>
                <a:lnTo>
                  <a:pt x="6359" y="5832"/>
                </a:lnTo>
                <a:lnTo>
                  <a:pt x="6359" y="5754"/>
                </a:lnTo>
                <a:lnTo>
                  <a:pt x="6359" y="5677"/>
                </a:lnTo>
                <a:lnTo>
                  <a:pt x="6359" y="5599"/>
                </a:lnTo>
                <a:lnTo>
                  <a:pt x="6359" y="5521"/>
                </a:lnTo>
                <a:lnTo>
                  <a:pt x="6359" y="5443"/>
                </a:lnTo>
                <a:lnTo>
                  <a:pt x="6359" y="5366"/>
                </a:lnTo>
                <a:lnTo>
                  <a:pt x="6359" y="5288"/>
                </a:lnTo>
                <a:lnTo>
                  <a:pt x="6359" y="5210"/>
                </a:lnTo>
                <a:lnTo>
                  <a:pt x="6359" y="5132"/>
                </a:lnTo>
                <a:lnTo>
                  <a:pt x="6359" y="5055"/>
                </a:lnTo>
                <a:lnTo>
                  <a:pt x="6359" y="4977"/>
                </a:lnTo>
                <a:lnTo>
                  <a:pt x="6359" y="4899"/>
                </a:lnTo>
                <a:lnTo>
                  <a:pt x="6359" y="4821"/>
                </a:lnTo>
                <a:lnTo>
                  <a:pt x="6359" y="4743"/>
                </a:lnTo>
                <a:lnTo>
                  <a:pt x="6359" y="4666"/>
                </a:lnTo>
                <a:lnTo>
                  <a:pt x="6359" y="4588"/>
                </a:lnTo>
                <a:lnTo>
                  <a:pt x="6359" y="4510"/>
                </a:lnTo>
                <a:lnTo>
                  <a:pt x="6359" y="4432"/>
                </a:lnTo>
                <a:lnTo>
                  <a:pt x="6359" y="4355"/>
                </a:lnTo>
                <a:lnTo>
                  <a:pt x="6359" y="4277"/>
                </a:lnTo>
                <a:lnTo>
                  <a:pt x="6359" y="4199"/>
                </a:lnTo>
                <a:lnTo>
                  <a:pt x="6359" y="4121"/>
                </a:lnTo>
                <a:lnTo>
                  <a:pt x="6359" y="4044"/>
                </a:lnTo>
                <a:lnTo>
                  <a:pt x="6359" y="3966"/>
                </a:lnTo>
                <a:lnTo>
                  <a:pt x="6359" y="3888"/>
                </a:lnTo>
                <a:lnTo>
                  <a:pt x="6359" y="3810"/>
                </a:lnTo>
                <a:lnTo>
                  <a:pt x="6359" y="3732"/>
                </a:lnTo>
                <a:lnTo>
                  <a:pt x="6359" y="3655"/>
                </a:lnTo>
                <a:lnTo>
                  <a:pt x="6359" y="3577"/>
                </a:lnTo>
                <a:lnTo>
                  <a:pt x="6359" y="3499"/>
                </a:lnTo>
                <a:lnTo>
                  <a:pt x="6359" y="3421"/>
                </a:lnTo>
                <a:lnTo>
                  <a:pt x="6359" y="3344"/>
                </a:lnTo>
                <a:lnTo>
                  <a:pt x="6359" y="3266"/>
                </a:lnTo>
                <a:lnTo>
                  <a:pt x="6359" y="3188"/>
                </a:lnTo>
                <a:lnTo>
                  <a:pt x="6359" y="3110"/>
                </a:lnTo>
                <a:lnTo>
                  <a:pt x="6359" y="3033"/>
                </a:lnTo>
                <a:lnTo>
                  <a:pt x="6359" y="2955"/>
                </a:lnTo>
                <a:lnTo>
                  <a:pt x="6359" y="2877"/>
                </a:lnTo>
                <a:lnTo>
                  <a:pt x="6359" y="2799"/>
                </a:lnTo>
                <a:lnTo>
                  <a:pt x="6359" y="2721"/>
                </a:lnTo>
                <a:lnTo>
                  <a:pt x="6359" y="2644"/>
                </a:lnTo>
                <a:lnTo>
                  <a:pt x="6359" y="2566"/>
                </a:lnTo>
                <a:lnTo>
                  <a:pt x="6359" y="2488"/>
                </a:lnTo>
                <a:lnTo>
                  <a:pt x="6359" y="2410"/>
                </a:lnTo>
                <a:lnTo>
                  <a:pt x="6359" y="2333"/>
                </a:lnTo>
                <a:lnTo>
                  <a:pt x="6359" y="2255"/>
                </a:lnTo>
                <a:lnTo>
                  <a:pt x="6359" y="2177"/>
                </a:lnTo>
                <a:lnTo>
                  <a:pt x="6359" y="2099"/>
                </a:lnTo>
                <a:lnTo>
                  <a:pt x="6359" y="2022"/>
                </a:lnTo>
                <a:lnTo>
                  <a:pt x="6359" y="1944"/>
                </a:lnTo>
                <a:lnTo>
                  <a:pt x="6359" y="1866"/>
                </a:lnTo>
                <a:lnTo>
                  <a:pt x="6359" y="1788"/>
                </a:lnTo>
                <a:lnTo>
                  <a:pt x="6359" y="1710"/>
                </a:lnTo>
                <a:lnTo>
                  <a:pt x="6359" y="1633"/>
                </a:lnTo>
                <a:lnTo>
                  <a:pt x="6359" y="1555"/>
                </a:lnTo>
                <a:lnTo>
                  <a:pt x="6359" y="1477"/>
                </a:lnTo>
                <a:lnTo>
                  <a:pt x="6359" y="1399"/>
                </a:lnTo>
                <a:lnTo>
                  <a:pt x="6359" y="1322"/>
                </a:lnTo>
                <a:lnTo>
                  <a:pt x="6359" y="1244"/>
                </a:lnTo>
                <a:lnTo>
                  <a:pt x="6359" y="1166"/>
                </a:lnTo>
                <a:lnTo>
                  <a:pt x="6359" y="1088"/>
                </a:lnTo>
                <a:lnTo>
                  <a:pt x="6359" y="1011"/>
                </a:lnTo>
                <a:lnTo>
                  <a:pt x="6359" y="933"/>
                </a:lnTo>
                <a:lnTo>
                  <a:pt x="6359" y="855"/>
                </a:lnTo>
                <a:lnTo>
                  <a:pt x="6359" y="777"/>
                </a:lnTo>
                <a:lnTo>
                  <a:pt x="6359" y="699"/>
                </a:lnTo>
                <a:lnTo>
                  <a:pt x="6359" y="622"/>
                </a:lnTo>
                <a:lnTo>
                  <a:pt x="6359" y="544"/>
                </a:lnTo>
                <a:lnTo>
                  <a:pt x="6359" y="466"/>
                </a:lnTo>
                <a:lnTo>
                  <a:pt x="6359" y="388"/>
                </a:lnTo>
                <a:lnTo>
                  <a:pt x="6359" y="311"/>
                </a:lnTo>
                <a:lnTo>
                  <a:pt x="6359" y="233"/>
                </a:lnTo>
                <a:lnTo>
                  <a:pt x="6359" y="155"/>
                </a:lnTo>
                <a:lnTo>
                  <a:pt x="6359" y="77"/>
                </a:lnTo>
                <a:lnTo>
                  <a:pt x="6359" y="0"/>
                </a:lnTo>
                <a:lnTo>
                  <a:pt x="0" y="0"/>
                </a:lnTo>
              </a:path>
            </a:pathLst>
          </a:custGeom>
          <a:noFill/>
          <a:ln w="57150">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9444" name="Line 4"/>
          <p:cNvSpPr>
            <a:spLocks noChangeShapeType="1"/>
          </p:cNvSpPr>
          <p:nvPr/>
        </p:nvSpPr>
        <p:spPr bwMode="auto">
          <a:xfrm>
            <a:off x="1905000" y="5848350"/>
            <a:ext cx="6705600" cy="0"/>
          </a:xfrm>
          <a:prstGeom prst="line">
            <a:avLst/>
          </a:prstGeom>
          <a:noFill/>
          <a:ln w="76200">
            <a:solidFill>
              <a:schemeClr val="bg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9445" name="Rectangle 5"/>
          <p:cNvSpPr>
            <a:spLocks noChangeArrowheads="1"/>
          </p:cNvSpPr>
          <p:nvPr/>
        </p:nvSpPr>
        <p:spPr bwMode="auto">
          <a:xfrm>
            <a:off x="3733800" y="6457950"/>
            <a:ext cx="2332038"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2400">
                <a:latin typeface="Times New Roman" panose="02020603050405020304" pitchFamily="18" charset="0"/>
              </a:rPr>
              <a:t>Travel time (years)</a:t>
            </a:r>
          </a:p>
        </p:txBody>
      </p:sp>
      <p:sp>
        <p:nvSpPr>
          <p:cNvPr id="189446" name="Rectangle 6"/>
          <p:cNvSpPr>
            <a:spLocks noChangeArrowheads="1"/>
          </p:cNvSpPr>
          <p:nvPr/>
        </p:nvSpPr>
        <p:spPr bwMode="auto">
          <a:xfrm rot="-5400000">
            <a:off x="-623094" y="3880644"/>
            <a:ext cx="2830513"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2400">
                <a:latin typeface="Times New Roman" panose="02020603050405020304" pitchFamily="18" charset="0"/>
              </a:rPr>
              <a:t>Cumulative probability</a:t>
            </a:r>
          </a:p>
        </p:txBody>
      </p:sp>
      <p:sp>
        <p:nvSpPr>
          <p:cNvPr id="189447" name="Line 7"/>
          <p:cNvSpPr>
            <a:spLocks noChangeShapeType="1"/>
          </p:cNvSpPr>
          <p:nvPr/>
        </p:nvSpPr>
        <p:spPr bwMode="auto">
          <a:xfrm>
            <a:off x="1374775" y="5840413"/>
            <a:ext cx="6888163" cy="158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9448" name="Rectangle 8"/>
          <p:cNvSpPr>
            <a:spLocks noChangeArrowheads="1"/>
          </p:cNvSpPr>
          <p:nvPr/>
        </p:nvSpPr>
        <p:spPr bwMode="auto">
          <a:xfrm>
            <a:off x="1296988" y="6016625"/>
            <a:ext cx="155575"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ctr" eaLnBrk="1" hangingPunct="1"/>
            <a:r>
              <a:rPr lang="en-US" altLang="en-US" sz="2400">
                <a:latin typeface="Times New Roman" panose="02020603050405020304" pitchFamily="18" charset="0"/>
              </a:rPr>
              <a:t>0</a:t>
            </a:r>
          </a:p>
        </p:txBody>
      </p:sp>
      <p:sp>
        <p:nvSpPr>
          <p:cNvPr id="189449" name="Line 9"/>
          <p:cNvSpPr>
            <a:spLocks noChangeShapeType="1"/>
          </p:cNvSpPr>
          <p:nvPr/>
        </p:nvSpPr>
        <p:spPr bwMode="auto">
          <a:xfrm>
            <a:off x="1509713" y="5840413"/>
            <a:ext cx="3175" cy="10636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9450" name="Line 10"/>
          <p:cNvSpPr>
            <a:spLocks noChangeShapeType="1"/>
          </p:cNvSpPr>
          <p:nvPr/>
        </p:nvSpPr>
        <p:spPr bwMode="auto">
          <a:xfrm>
            <a:off x="1649413" y="5840413"/>
            <a:ext cx="3175" cy="10636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9451" name="Line 11"/>
          <p:cNvSpPr>
            <a:spLocks noChangeShapeType="1"/>
          </p:cNvSpPr>
          <p:nvPr/>
        </p:nvSpPr>
        <p:spPr bwMode="auto">
          <a:xfrm>
            <a:off x="1784350" y="5840413"/>
            <a:ext cx="3175" cy="10636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9452" name="Line 12"/>
          <p:cNvSpPr>
            <a:spLocks noChangeShapeType="1"/>
          </p:cNvSpPr>
          <p:nvPr/>
        </p:nvSpPr>
        <p:spPr bwMode="auto">
          <a:xfrm>
            <a:off x="1924050" y="5840413"/>
            <a:ext cx="3175" cy="10636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9453" name="Line 13"/>
          <p:cNvSpPr>
            <a:spLocks noChangeShapeType="1"/>
          </p:cNvSpPr>
          <p:nvPr/>
        </p:nvSpPr>
        <p:spPr bwMode="auto">
          <a:xfrm>
            <a:off x="2062163" y="5840413"/>
            <a:ext cx="3175" cy="10636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9454" name="Line 14"/>
          <p:cNvSpPr>
            <a:spLocks noChangeShapeType="1"/>
          </p:cNvSpPr>
          <p:nvPr/>
        </p:nvSpPr>
        <p:spPr bwMode="auto">
          <a:xfrm>
            <a:off x="2198688" y="5840413"/>
            <a:ext cx="3175" cy="10636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9455" name="Line 15"/>
          <p:cNvSpPr>
            <a:spLocks noChangeShapeType="1"/>
          </p:cNvSpPr>
          <p:nvPr/>
        </p:nvSpPr>
        <p:spPr bwMode="auto">
          <a:xfrm>
            <a:off x="2336800" y="5840413"/>
            <a:ext cx="3175" cy="10636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9456" name="Line 16"/>
          <p:cNvSpPr>
            <a:spLocks noChangeShapeType="1"/>
          </p:cNvSpPr>
          <p:nvPr/>
        </p:nvSpPr>
        <p:spPr bwMode="auto">
          <a:xfrm>
            <a:off x="2476500" y="5840413"/>
            <a:ext cx="3175" cy="106362"/>
          </a:xfrm>
          <a:prstGeom prst="line">
            <a:avLst/>
          </a:prstGeom>
          <a:noFill/>
          <a:ln w="63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9457" name="Line 17"/>
          <p:cNvSpPr>
            <a:spLocks noChangeShapeType="1"/>
          </p:cNvSpPr>
          <p:nvPr/>
        </p:nvSpPr>
        <p:spPr bwMode="auto">
          <a:xfrm>
            <a:off x="2611438" y="5840413"/>
            <a:ext cx="3175" cy="106362"/>
          </a:xfrm>
          <a:prstGeom prst="line">
            <a:avLst/>
          </a:prstGeom>
          <a:noFill/>
          <a:ln w="63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9458" name="Line 18"/>
          <p:cNvSpPr>
            <a:spLocks noChangeShapeType="1"/>
          </p:cNvSpPr>
          <p:nvPr/>
        </p:nvSpPr>
        <p:spPr bwMode="auto">
          <a:xfrm>
            <a:off x="2751138" y="5840413"/>
            <a:ext cx="3175" cy="106362"/>
          </a:xfrm>
          <a:prstGeom prst="line">
            <a:avLst/>
          </a:prstGeom>
          <a:noFill/>
          <a:ln w="63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9459" name="Line 19"/>
          <p:cNvSpPr>
            <a:spLocks noChangeShapeType="1"/>
          </p:cNvSpPr>
          <p:nvPr/>
        </p:nvSpPr>
        <p:spPr bwMode="auto">
          <a:xfrm>
            <a:off x="2751138" y="5840413"/>
            <a:ext cx="3175" cy="176212"/>
          </a:xfrm>
          <a:prstGeom prst="line">
            <a:avLst/>
          </a:prstGeom>
          <a:noFill/>
          <a:ln w="63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9460" name="Rectangle 20"/>
          <p:cNvSpPr>
            <a:spLocks noChangeArrowheads="1"/>
          </p:cNvSpPr>
          <p:nvPr/>
        </p:nvSpPr>
        <p:spPr bwMode="auto">
          <a:xfrm>
            <a:off x="2520950" y="6016625"/>
            <a:ext cx="4572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ctr" eaLnBrk="1" hangingPunct="1"/>
            <a:r>
              <a:rPr lang="en-US" altLang="en-US" sz="2400">
                <a:latin typeface="Times New Roman" panose="02020603050405020304" pitchFamily="18" charset="0"/>
              </a:rPr>
              <a:t>100</a:t>
            </a:r>
          </a:p>
        </p:txBody>
      </p:sp>
      <p:sp>
        <p:nvSpPr>
          <p:cNvPr id="189461" name="Line 21"/>
          <p:cNvSpPr>
            <a:spLocks noChangeShapeType="1"/>
          </p:cNvSpPr>
          <p:nvPr/>
        </p:nvSpPr>
        <p:spPr bwMode="auto">
          <a:xfrm>
            <a:off x="2889250" y="5840413"/>
            <a:ext cx="3175" cy="106362"/>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9462" name="Line 22"/>
          <p:cNvSpPr>
            <a:spLocks noChangeShapeType="1"/>
          </p:cNvSpPr>
          <p:nvPr/>
        </p:nvSpPr>
        <p:spPr bwMode="auto">
          <a:xfrm>
            <a:off x="3025775" y="5840413"/>
            <a:ext cx="3175" cy="106362"/>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9463" name="Line 23"/>
          <p:cNvSpPr>
            <a:spLocks noChangeShapeType="1"/>
          </p:cNvSpPr>
          <p:nvPr/>
        </p:nvSpPr>
        <p:spPr bwMode="auto">
          <a:xfrm>
            <a:off x="3163888" y="5840413"/>
            <a:ext cx="3175" cy="106362"/>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9464" name="Line 24"/>
          <p:cNvSpPr>
            <a:spLocks noChangeShapeType="1"/>
          </p:cNvSpPr>
          <p:nvPr/>
        </p:nvSpPr>
        <p:spPr bwMode="auto">
          <a:xfrm>
            <a:off x="3303588" y="5840413"/>
            <a:ext cx="3175" cy="106362"/>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9465" name="Line 25"/>
          <p:cNvSpPr>
            <a:spLocks noChangeShapeType="1"/>
          </p:cNvSpPr>
          <p:nvPr/>
        </p:nvSpPr>
        <p:spPr bwMode="auto">
          <a:xfrm>
            <a:off x="3438525" y="5840413"/>
            <a:ext cx="3175" cy="106362"/>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9466" name="Line 26"/>
          <p:cNvSpPr>
            <a:spLocks noChangeShapeType="1"/>
          </p:cNvSpPr>
          <p:nvPr/>
        </p:nvSpPr>
        <p:spPr bwMode="auto">
          <a:xfrm>
            <a:off x="3578225" y="5840413"/>
            <a:ext cx="3175" cy="106362"/>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9467" name="Line 27"/>
          <p:cNvSpPr>
            <a:spLocks noChangeShapeType="1"/>
          </p:cNvSpPr>
          <p:nvPr/>
        </p:nvSpPr>
        <p:spPr bwMode="auto">
          <a:xfrm>
            <a:off x="3716338" y="5840413"/>
            <a:ext cx="3175" cy="106362"/>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9468" name="Line 28"/>
          <p:cNvSpPr>
            <a:spLocks noChangeShapeType="1"/>
          </p:cNvSpPr>
          <p:nvPr/>
        </p:nvSpPr>
        <p:spPr bwMode="auto">
          <a:xfrm>
            <a:off x="3852863" y="5840413"/>
            <a:ext cx="3175" cy="106362"/>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9469" name="Line 29"/>
          <p:cNvSpPr>
            <a:spLocks noChangeShapeType="1"/>
          </p:cNvSpPr>
          <p:nvPr/>
        </p:nvSpPr>
        <p:spPr bwMode="auto">
          <a:xfrm>
            <a:off x="3990975" y="5840413"/>
            <a:ext cx="3175" cy="106362"/>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9470" name="Line 30"/>
          <p:cNvSpPr>
            <a:spLocks noChangeShapeType="1"/>
          </p:cNvSpPr>
          <p:nvPr/>
        </p:nvSpPr>
        <p:spPr bwMode="auto">
          <a:xfrm>
            <a:off x="4127500" y="5840413"/>
            <a:ext cx="3175" cy="106362"/>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9471" name="Line 31"/>
          <p:cNvSpPr>
            <a:spLocks noChangeShapeType="1"/>
          </p:cNvSpPr>
          <p:nvPr/>
        </p:nvSpPr>
        <p:spPr bwMode="auto">
          <a:xfrm>
            <a:off x="4127500" y="5840413"/>
            <a:ext cx="3175" cy="176212"/>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9472" name="Rectangle 32"/>
          <p:cNvSpPr>
            <a:spLocks noChangeArrowheads="1"/>
          </p:cNvSpPr>
          <p:nvPr/>
        </p:nvSpPr>
        <p:spPr bwMode="auto">
          <a:xfrm>
            <a:off x="3895725" y="6016625"/>
            <a:ext cx="458788"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ctr" eaLnBrk="1" hangingPunct="1"/>
            <a:r>
              <a:rPr lang="en-US" altLang="en-US" sz="2400">
                <a:latin typeface="Times New Roman" panose="02020603050405020304" pitchFamily="18" charset="0"/>
              </a:rPr>
              <a:t>200</a:t>
            </a:r>
          </a:p>
        </p:txBody>
      </p:sp>
      <p:sp>
        <p:nvSpPr>
          <p:cNvPr id="189473" name="Line 33"/>
          <p:cNvSpPr>
            <a:spLocks noChangeShapeType="1"/>
          </p:cNvSpPr>
          <p:nvPr/>
        </p:nvSpPr>
        <p:spPr bwMode="auto">
          <a:xfrm>
            <a:off x="4265613" y="5840413"/>
            <a:ext cx="3175" cy="106362"/>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9474" name="Line 34"/>
          <p:cNvSpPr>
            <a:spLocks noChangeShapeType="1"/>
          </p:cNvSpPr>
          <p:nvPr/>
        </p:nvSpPr>
        <p:spPr bwMode="auto">
          <a:xfrm>
            <a:off x="4405313" y="5840413"/>
            <a:ext cx="3175" cy="106362"/>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9475" name="Line 35"/>
          <p:cNvSpPr>
            <a:spLocks noChangeShapeType="1"/>
          </p:cNvSpPr>
          <p:nvPr/>
        </p:nvSpPr>
        <p:spPr bwMode="auto">
          <a:xfrm>
            <a:off x="4543425" y="5840413"/>
            <a:ext cx="3175" cy="106362"/>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9476" name="Line 36"/>
          <p:cNvSpPr>
            <a:spLocks noChangeShapeType="1"/>
          </p:cNvSpPr>
          <p:nvPr/>
        </p:nvSpPr>
        <p:spPr bwMode="auto">
          <a:xfrm>
            <a:off x="4679950" y="5840413"/>
            <a:ext cx="3175" cy="106362"/>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9477" name="Line 37"/>
          <p:cNvSpPr>
            <a:spLocks noChangeShapeType="1"/>
          </p:cNvSpPr>
          <p:nvPr/>
        </p:nvSpPr>
        <p:spPr bwMode="auto">
          <a:xfrm>
            <a:off x="4818063" y="5840413"/>
            <a:ext cx="3175" cy="106362"/>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9478" name="Line 38"/>
          <p:cNvSpPr>
            <a:spLocks noChangeShapeType="1"/>
          </p:cNvSpPr>
          <p:nvPr/>
        </p:nvSpPr>
        <p:spPr bwMode="auto">
          <a:xfrm>
            <a:off x="4954588" y="5840413"/>
            <a:ext cx="3175" cy="106362"/>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9479" name="Line 39"/>
          <p:cNvSpPr>
            <a:spLocks noChangeShapeType="1"/>
          </p:cNvSpPr>
          <p:nvPr/>
        </p:nvSpPr>
        <p:spPr bwMode="auto">
          <a:xfrm>
            <a:off x="5092700" y="5840413"/>
            <a:ext cx="3175" cy="106362"/>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9480" name="Line 40"/>
          <p:cNvSpPr>
            <a:spLocks noChangeShapeType="1"/>
          </p:cNvSpPr>
          <p:nvPr/>
        </p:nvSpPr>
        <p:spPr bwMode="auto">
          <a:xfrm>
            <a:off x="5232400" y="5840413"/>
            <a:ext cx="3175" cy="106362"/>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9481" name="Line 41"/>
          <p:cNvSpPr>
            <a:spLocks noChangeShapeType="1"/>
          </p:cNvSpPr>
          <p:nvPr/>
        </p:nvSpPr>
        <p:spPr bwMode="auto">
          <a:xfrm>
            <a:off x="5370513" y="5840413"/>
            <a:ext cx="3175" cy="106362"/>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9482" name="Line 42"/>
          <p:cNvSpPr>
            <a:spLocks noChangeShapeType="1"/>
          </p:cNvSpPr>
          <p:nvPr/>
        </p:nvSpPr>
        <p:spPr bwMode="auto">
          <a:xfrm>
            <a:off x="5507038" y="5840413"/>
            <a:ext cx="3175" cy="106362"/>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9483" name="Line 43"/>
          <p:cNvSpPr>
            <a:spLocks noChangeShapeType="1"/>
          </p:cNvSpPr>
          <p:nvPr/>
        </p:nvSpPr>
        <p:spPr bwMode="auto">
          <a:xfrm>
            <a:off x="5507038" y="5840413"/>
            <a:ext cx="3175" cy="176212"/>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9484" name="Rectangle 44"/>
          <p:cNvSpPr>
            <a:spLocks noChangeArrowheads="1"/>
          </p:cNvSpPr>
          <p:nvPr/>
        </p:nvSpPr>
        <p:spPr bwMode="auto">
          <a:xfrm>
            <a:off x="5275263" y="6016625"/>
            <a:ext cx="458787"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ctr" eaLnBrk="1" hangingPunct="1"/>
            <a:r>
              <a:rPr lang="en-US" altLang="en-US" sz="2400">
                <a:latin typeface="Times New Roman" panose="02020603050405020304" pitchFamily="18" charset="0"/>
              </a:rPr>
              <a:t>300</a:t>
            </a:r>
          </a:p>
        </p:txBody>
      </p:sp>
      <p:sp>
        <p:nvSpPr>
          <p:cNvPr id="189485" name="Line 45"/>
          <p:cNvSpPr>
            <a:spLocks noChangeShapeType="1"/>
          </p:cNvSpPr>
          <p:nvPr/>
        </p:nvSpPr>
        <p:spPr bwMode="auto">
          <a:xfrm>
            <a:off x="5645150" y="5840413"/>
            <a:ext cx="3175" cy="106362"/>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9486" name="Line 46"/>
          <p:cNvSpPr>
            <a:spLocks noChangeShapeType="1"/>
          </p:cNvSpPr>
          <p:nvPr/>
        </p:nvSpPr>
        <p:spPr bwMode="auto">
          <a:xfrm>
            <a:off x="5781675" y="5840413"/>
            <a:ext cx="3175" cy="106362"/>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9487" name="Line 47"/>
          <p:cNvSpPr>
            <a:spLocks noChangeShapeType="1"/>
          </p:cNvSpPr>
          <p:nvPr/>
        </p:nvSpPr>
        <p:spPr bwMode="auto">
          <a:xfrm>
            <a:off x="5919788" y="5840413"/>
            <a:ext cx="3175" cy="106362"/>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9488" name="Line 48"/>
          <p:cNvSpPr>
            <a:spLocks noChangeShapeType="1"/>
          </p:cNvSpPr>
          <p:nvPr/>
        </p:nvSpPr>
        <p:spPr bwMode="auto">
          <a:xfrm>
            <a:off x="6059488" y="5840413"/>
            <a:ext cx="3175" cy="106362"/>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9489" name="Line 49"/>
          <p:cNvSpPr>
            <a:spLocks noChangeShapeType="1"/>
          </p:cNvSpPr>
          <p:nvPr/>
        </p:nvSpPr>
        <p:spPr bwMode="auto">
          <a:xfrm>
            <a:off x="6194425" y="5840413"/>
            <a:ext cx="3175" cy="106362"/>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9490" name="Line 50"/>
          <p:cNvSpPr>
            <a:spLocks noChangeShapeType="1"/>
          </p:cNvSpPr>
          <p:nvPr/>
        </p:nvSpPr>
        <p:spPr bwMode="auto">
          <a:xfrm>
            <a:off x="6334125" y="5840413"/>
            <a:ext cx="3175" cy="106362"/>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9491" name="Line 51"/>
          <p:cNvSpPr>
            <a:spLocks noChangeShapeType="1"/>
          </p:cNvSpPr>
          <p:nvPr/>
        </p:nvSpPr>
        <p:spPr bwMode="auto">
          <a:xfrm>
            <a:off x="6472238" y="5840413"/>
            <a:ext cx="3175" cy="106362"/>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9492" name="Line 52"/>
          <p:cNvSpPr>
            <a:spLocks noChangeShapeType="1"/>
          </p:cNvSpPr>
          <p:nvPr/>
        </p:nvSpPr>
        <p:spPr bwMode="auto">
          <a:xfrm>
            <a:off x="6608763" y="5840413"/>
            <a:ext cx="3175" cy="106362"/>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9493" name="Line 53"/>
          <p:cNvSpPr>
            <a:spLocks noChangeShapeType="1"/>
          </p:cNvSpPr>
          <p:nvPr/>
        </p:nvSpPr>
        <p:spPr bwMode="auto">
          <a:xfrm>
            <a:off x="6746875" y="5840413"/>
            <a:ext cx="3175" cy="106362"/>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9494" name="Line 54"/>
          <p:cNvSpPr>
            <a:spLocks noChangeShapeType="1"/>
          </p:cNvSpPr>
          <p:nvPr/>
        </p:nvSpPr>
        <p:spPr bwMode="auto">
          <a:xfrm>
            <a:off x="6886575" y="5840413"/>
            <a:ext cx="3175" cy="106362"/>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9495" name="Line 55"/>
          <p:cNvSpPr>
            <a:spLocks noChangeShapeType="1"/>
          </p:cNvSpPr>
          <p:nvPr/>
        </p:nvSpPr>
        <p:spPr bwMode="auto">
          <a:xfrm>
            <a:off x="6886575" y="5840413"/>
            <a:ext cx="3175" cy="176212"/>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9496" name="Rectangle 56"/>
          <p:cNvSpPr>
            <a:spLocks noChangeArrowheads="1"/>
          </p:cNvSpPr>
          <p:nvPr/>
        </p:nvSpPr>
        <p:spPr bwMode="auto">
          <a:xfrm>
            <a:off x="6659563" y="6016625"/>
            <a:ext cx="4572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ctr" eaLnBrk="1" hangingPunct="1"/>
            <a:r>
              <a:rPr lang="en-US" altLang="en-US" sz="2400">
                <a:latin typeface="Times New Roman" panose="02020603050405020304" pitchFamily="18" charset="0"/>
              </a:rPr>
              <a:t>400</a:t>
            </a:r>
          </a:p>
        </p:txBody>
      </p:sp>
      <p:sp>
        <p:nvSpPr>
          <p:cNvPr id="189497" name="Line 57"/>
          <p:cNvSpPr>
            <a:spLocks noChangeShapeType="1"/>
          </p:cNvSpPr>
          <p:nvPr/>
        </p:nvSpPr>
        <p:spPr bwMode="auto">
          <a:xfrm>
            <a:off x="7021513" y="5840413"/>
            <a:ext cx="3175" cy="106362"/>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9498" name="Line 58"/>
          <p:cNvSpPr>
            <a:spLocks noChangeShapeType="1"/>
          </p:cNvSpPr>
          <p:nvPr/>
        </p:nvSpPr>
        <p:spPr bwMode="auto">
          <a:xfrm>
            <a:off x="7161213" y="5840413"/>
            <a:ext cx="3175" cy="106362"/>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9499" name="Line 59"/>
          <p:cNvSpPr>
            <a:spLocks noChangeShapeType="1"/>
          </p:cNvSpPr>
          <p:nvPr/>
        </p:nvSpPr>
        <p:spPr bwMode="auto">
          <a:xfrm>
            <a:off x="7299325" y="5840413"/>
            <a:ext cx="3175" cy="106362"/>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9500" name="Line 60"/>
          <p:cNvSpPr>
            <a:spLocks noChangeShapeType="1"/>
          </p:cNvSpPr>
          <p:nvPr/>
        </p:nvSpPr>
        <p:spPr bwMode="auto">
          <a:xfrm>
            <a:off x="7435850" y="5840413"/>
            <a:ext cx="3175" cy="106362"/>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9501" name="Line 61"/>
          <p:cNvSpPr>
            <a:spLocks noChangeShapeType="1"/>
          </p:cNvSpPr>
          <p:nvPr/>
        </p:nvSpPr>
        <p:spPr bwMode="auto">
          <a:xfrm>
            <a:off x="7573963" y="5840413"/>
            <a:ext cx="3175" cy="106362"/>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9502" name="Line 62"/>
          <p:cNvSpPr>
            <a:spLocks noChangeShapeType="1"/>
          </p:cNvSpPr>
          <p:nvPr/>
        </p:nvSpPr>
        <p:spPr bwMode="auto">
          <a:xfrm>
            <a:off x="7713663" y="5840413"/>
            <a:ext cx="3175" cy="106362"/>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9503" name="Line 63"/>
          <p:cNvSpPr>
            <a:spLocks noChangeShapeType="1"/>
          </p:cNvSpPr>
          <p:nvPr/>
        </p:nvSpPr>
        <p:spPr bwMode="auto">
          <a:xfrm>
            <a:off x="7848600" y="5840413"/>
            <a:ext cx="3175" cy="106362"/>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9504" name="Line 64"/>
          <p:cNvSpPr>
            <a:spLocks noChangeShapeType="1"/>
          </p:cNvSpPr>
          <p:nvPr/>
        </p:nvSpPr>
        <p:spPr bwMode="auto">
          <a:xfrm>
            <a:off x="7988300" y="5840413"/>
            <a:ext cx="3175" cy="106362"/>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9505" name="Line 65"/>
          <p:cNvSpPr>
            <a:spLocks noChangeShapeType="1"/>
          </p:cNvSpPr>
          <p:nvPr/>
        </p:nvSpPr>
        <p:spPr bwMode="auto">
          <a:xfrm>
            <a:off x="8126413" y="5840413"/>
            <a:ext cx="3175" cy="106362"/>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9506" name="Line 66"/>
          <p:cNvSpPr>
            <a:spLocks noChangeShapeType="1"/>
          </p:cNvSpPr>
          <p:nvPr/>
        </p:nvSpPr>
        <p:spPr bwMode="auto">
          <a:xfrm>
            <a:off x="8262938" y="5840413"/>
            <a:ext cx="3175" cy="106362"/>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9507" name="Line 67"/>
          <p:cNvSpPr>
            <a:spLocks noChangeShapeType="1"/>
          </p:cNvSpPr>
          <p:nvPr/>
        </p:nvSpPr>
        <p:spPr bwMode="auto">
          <a:xfrm>
            <a:off x="8262938" y="5840413"/>
            <a:ext cx="3175" cy="176212"/>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9508" name="Rectangle 68"/>
          <p:cNvSpPr>
            <a:spLocks noChangeArrowheads="1"/>
          </p:cNvSpPr>
          <p:nvPr/>
        </p:nvSpPr>
        <p:spPr bwMode="auto">
          <a:xfrm>
            <a:off x="8031163" y="6016625"/>
            <a:ext cx="458787"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ctr" eaLnBrk="1" hangingPunct="1"/>
            <a:r>
              <a:rPr lang="en-US" altLang="en-US" sz="2400">
                <a:latin typeface="Times New Roman" panose="02020603050405020304" pitchFamily="18" charset="0"/>
              </a:rPr>
              <a:t>500</a:t>
            </a:r>
          </a:p>
        </p:txBody>
      </p:sp>
      <p:sp>
        <p:nvSpPr>
          <p:cNvPr id="189509" name="Rectangle 69"/>
          <p:cNvSpPr>
            <a:spLocks noChangeArrowheads="1"/>
          </p:cNvSpPr>
          <p:nvPr/>
        </p:nvSpPr>
        <p:spPr bwMode="auto">
          <a:xfrm>
            <a:off x="1066800" y="5676900"/>
            <a:ext cx="1524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ctr" eaLnBrk="1" hangingPunct="1"/>
            <a:r>
              <a:rPr lang="en-US" altLang="en-US" sz="2400">
                <a:latin typeface="Times New Roman" panose="02020603050405020304" pitchFamily="18" charset="0"/>
              </a:rPr>
              <a:t>0</a:t>
            </a:r>
          </a:p>
        </p:txBody>
      </p:sp>
      <p:grpSp>
        <p:nvGrpSpPr>
          <p:cNvPr id="189510" name="Group 70"/>
          <p:cNvGrpSpPr>
            <a:grpSpLocks/>
          </p:cNvGrpSpPr>
          <p:nvPr/>
        </p:nvGrpSpPr>
        <p:grpSpPr bwMode="auto">
          <a:xfrm>
            <a:off x="1249363" y="2144713"/>
            <a:ext cx="128587" cy="3871912"/>
            <a:chOff x="611" y="1123"/>
            <a:chExt cx="209" cy="2439"/>
          </a:xfrm>
        </p:grpSpPr>
        <p:sp>
          <p:nvSpPr>
            <p:cNvPr id="189516" name="Line 71"/>
            <p:cNvSpPr>
              <a:spLocks noChangeShapeType="1"/>
            </p:cNvSpPr>
            <p:nvPr/>
          </p:nvSpPr>
          <p:spPr bwMode="auto">
            <a:xfrm>
              <a:off x="818" y="3451"/>
              <a:ext cx="2" cy="6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9517" name="Line 72"/>
            <p:cNvSpPr>
              <a:spLocks noChangeShapeType="1"/>
            </p:cNvSpPr>
            <p:nvPr/>
          </p:nvSpPr>
          <p:spPr bwMode="auto">
            <a:xfrm>
              <a:off x="818" y="3451"/>
              <a:ext cx="2" cy="11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9518" name="Line 73"/>
            <p:cNvSpPr>
              <a:spLocks noChangeShapeType="1"/>
            </p:cNvSpPr>
            <p:nvPr/>
          </p:nvSpPr>
          <p:spPr bwMode="auto">
            <a:xfrm flipV="1">
              <a:off x="818" y="1123"/>
              <a:ext cx="2" cy="2328"/>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9519" name="Line 74"/>
            <p:cNvSpPr>
              <a:spLocks noChangeShapeType="1"/>
            </p:cNvSpPr>
            <p:nvPr/>
          </p:nvSpPr>
          <p:spPr bwMode="auto">
            <a:xfrm flipH="1">
              <a:off x="654" y="3451"/>
              <a:ext cx="164"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9520" name="Line 75"/>
            <p:cNvSpPr>
              <a:spLocks noChangeShapeType="1"/>
            </p:cNvSpPr>
            <p:nvPr/>
          </p:nvSpPr>
          <p:spPr bwMode="auto">
            <a:xfrm flipH="1">
              <a:off x="611" y="3451"/>
              <a:ext cx="207"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9521" name="Line 76"/>
            <p:cNvSpPr>
              <a:spLocks noChangeShapeType="1"/>
            </p:cNvSpPr>
            <p:nvPr/>
          </p:nvSpPr>
          <p:spPr bwMode="auto">
            <a:xfrm flipH="1">
              <a:off x="654" y="3219"/>
              <a:ext cx="164"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9522" name="Line 77"/>
            <p:cNvSpPr>
              <a:spLocks noChangeShapeType="1"/>
            </p:cNvSpPr>
            <p:nvPr/>
          </p:nvSpPr>
          <p:spPr bwMode="auto">
            <a:xfrm flipH="1">
              <a:off x="654" y="2986"/>
              <a:ext cx="164"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9523" name="Line 78"/>
            <p:cNvSpPr>
              <a:spLocks noChangeShapeType="1"/>
            </p:cNvSpPr>
            <p:nvPr/>
          </p:nvSpPr>
          <p:spPr bwMode="auto">
            <a:xfrm flipH="1">
              <a:off x="654" y="2753"/>
              <a:ext cx="164"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9524" name="Line 79"/>
            <p:cNvSpPr>
              <a:spLocks noChangeShapeType="1"/>
            </p:cNvSpPr>
            <p:nvPr/>
          </p:nvSpPr>
          <p:spPr bwMode="auto">
            <a:xfrm flipH="1">
              <a:off x="654" y="2520"/>
              <a:ext cx="164"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9525" name="Line 80"/>
            <p:cNvSpPr>
              <a:spLocks noChangeShapeType="1"/>
            </p:cNvSpPr>
            <p:nvPr/>
          </p:nvSpPr>
          <p:spPr bwMode="auto">
            <a:xfrm flipH="1">
              <a:off x="654" y="2287"/>
              <a:ext cx="164"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9526" name="Line 81"/>
            <p:cNvSpPr>
              <a:spLocks noChangeShapeType="1"/>
            </p:cNvSpPr>
            <p:nvPr/>
          </p:nvSpPr>
          <p:spPr bwMode="auto">
            <a:xfrm flipH="1">
              <a:off x="611" y="2287"/>
              <a:ext cx="207"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9527" name="Line 82"/>
            <p:cNvSpPr>
              <a:spLocks noChangeShapeType="1"/>
            </p:cNvSpPr>
            <p:nvPr/>
          </p:nvSpPr>
          <p:spPr bwMode="auto">
            <a:xfrm flipH="1">
              <a:off x="654" y="2054"/>
              <a:ext cx="164"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9528" name="Line 83"/>
            <p:cNvSpPr>
              <a:spLocks noChangeShapeType="1"/>
            </p:cNvSpPr>
            <p:nvPr/>
          </p:nvSpPr>
          <p:spPr bwMode="auto">
            <a:xfrm flipH="1">
              <a:off x="654" y="1822"/>
              <a:ext cx="164"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9529" name="Line 84"/>
            <p:cNvSpPr>
              <a:spLocks noChangeShapeType="1"/>
            </p:cNvSpPr>
            <p:nvPr/>
          </p:nvSpPr>
          <p:spPr bwMode="auto">
            <a:xfrm flipH="1">
              <a:off x="654" y="1589"/>
              <a:ext cx="164"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9530" name="Line 85"/>
            <p:cNvSpPr>
              <a:spLocks noChangeShapeType="1"/>
            </p:cNvSpPr>
            <p:nvPr/>
          </p:nvSpPr>
          <p:spPr bwMode="auto">
            <a:xfrm flipH="1">
              <a:off x="654" y="1356"/>
              <a:ext cx="164"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9531" name="Line 86"/>
            <p:cNvSpPr>
              <a:spLocks noChangeShapeType="1"/>
            </p:cNvSpPr>
            <p:nvPr/>
          </p:nvSpPr>
          <p:spPr bwMode="auto">
            <a:xfrm flipH="1">
              <a:off x="654" y="1123"/>
              <a:ext cx="164"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9532" name="Line 87"/>
            <p:cNvSpPr>
              <a:spLocks noChangeShapeType="1"/>
            </p:cNvSpPr>
            <p:nvPr/>
          </p:nvSpPr>
          <p:spPr bwMode="auto">
            <a:xfrm flipH="1">
              <a:off x="611" y="1123"/>
              <a:ext cx="207"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sp>
        <p:nvSpPr>
          <p:cNvPr id="189511" name="Rectangle 88"/>
          <p:cNvSpPr>
            <a:spLocks noChangeArrowheads="1"/>
          </p:cNvSpPr>
          <p:nvPr/>
        </p:nvSpPr>
        <p:spPr bwMode="auto">
          <a:xfrm>
            <a:off x="1066800" y="1981200"/>
            <a:ext cx="1524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ctr" eaLnBrk="1" hangingPunct="1"/>
            <a:r>
              <a:rPr lang="en-US" altLang="en-US" sz="2400">
                <a:latin typeface="Times New Roman" panose="02020603050405020304" pitchFamily="18" charset="0"/>
              </a:rPr>
              <a:t>1</a:t>
            </a:r>
          </a:p>
        </p:txBody>
      </p:sp>
      <p:sp>
        <p:nvSpPr>
          <p:cNvPr id="189512" name="Freeform 89"/>
          <p:cNvSpPr>
            <a:spLocks/>
          </p:cNvSpPr>
          <p:nvPr/>
        </p:nvSpPr>
        <p:spPr bwMode="auto">
          <a:xfrm flipV="1">
            <a:off x="8262938" y="2144713"/>
            <a:ext cx="3175" cy="3695700"/>
          </a:xfrm>
          <a:custGeom>
            <a:avLst/>
            <a:gdLst>
              <a:gd name="T0" fmla="*/ 0 w 3175"/>
              <a:gd name="T1" fmla="*/ 0 h 7777"/>
              <a:gd name="T2" fmla="*/ 0 w 3175"/>
              <a:gd name="T3" fmla="*/ 0 h 7777"/>
              <a:gd name="T4" fmla="*/ 0 w 3175"/>
              <a:gd name="T5" fmla="*/ 2147483647 h 7777"/>
              <a:gd name="T6" fmla="*/ 0 w 3175"/>
              <a:gd name="T7" fmla="*/ 0 h 7777"/>
              <a:gd name="T8" fmla="*/ 0 60000 65536"/>
              <a:gd name="T9" fmla="*/ 0 60000 65536"/>
              <a:gd name="T10" fmla="*/ 0 60000 65536"/>
              <a:gd name="T11" fmla="*/ 0 60000 65536"/>
              <a:gd name="T12" fmla="*/ 0 w 3175"/>
              <a:gd name="T13" fmla="*/ 0 h 7777"/>
              <a:gd name="T14" fmla="*/ 3175 w 3175"/>
              <a:gd name="T15" fmla="*/ 7777 h 7777"/>
            </a:gdLst>
            <a:ahLst/>
            <a:cxnLst>
              <a:cxn ang="T8">
                <a:pos x="T0" y="T1"/>
              </a:cxn>
              <a:cxn ang="T9">
                <a:pos x="T2" y="T3"/>
              </a:cxn>
              <a:cxn ang="T10">
                <a:pos x="T4" y="T5"/>
              </a:cxn>
              <a:cxn ang="T11">
                <a:pos x="T6" y="T7"/>
              </a:cxn>
            </a:cxnLst>
            <a:rect l="T12" t="T13" r="T14" b="T15"/>
            <a:pathLst>
              <a:path w="3175" h="7777">
                <a:moveTo>
                  <a:pt x="0" y="0"/>
                </a:moveTo>
                <a:lnTo>
                  <a:pt x="0" y="0"/>
                </a:lnTo>
                <a:lnTo>
                  <a:pt x="0" y="7777"/>
                </a:lnTo>
                <a:lnTo>
                  <a:pt x="0" y="0"/>
                </a:lnTo>
              </a:path>
            </a:pathLst>
          </a:custGeom>
          <a:noFill/>
          <a:ln w="76200">
            <a:solidFill>
              <a:schemeClr val="bg1"/>
            </a:solidFill>
            <a:round/>
            <a:headEnd/>
            <a:tailEnd/>
          </a:ln>
          <a:extLst>
            <a:ext uri="{909E8E84-426E-40DD-AFC4-6F175D3DCCD1}">
              <a14:hiddenFill xmlns:a14="http://schemas.microsoft.com/office/drawing/2010/main">
                <a:solidFill>
                  <a:srgbClr val="FFFFFF"/>
                </a:solidFill>
              </a14:hiddenFill>
            </a:ext>
          </a:extLst>
        </p:spPr>
        <p:txBody>
          <a:bodyPr rot="10800000"/>
          <a:lstStyle/>
          <a:p>
            <a:endParaRPr lang="en-US"/>
          </a:p>
        </p:txBody>
      </p:sp>
      <p:sp>
        <p:nvSpPr>
          <p:cNvPr id="90" name="TextBox 89"/>
          <p:cNvSpPr txBox="1"/>
          <p:nvPr/>
        </p:nvSpPr>
        <p:spPr>
          <a:xfrm>
            <a:off x="1371600" y="2990850"/>
            <a:ext cx="7696200" cy="1200150"/>
          </a:xfrm>
          <a:prstGeom prst="rect">
            <a:avLst/>
          </a:prstGeom>
          <a:noFill/>
        </p:spPr>
        <p:txBody>
          <a:bodyPr>
            <a:spAutoFit/>
          </a:bodyPr>
          <a:lstStyle/>
          <a:p>
            <a:pPr>
              <a:defRPr/>
            </a:pPr>
            <a:r>
              <a:rPr lang="en-US" sz="2400" dirty="0">
                <a:latin typeface="+mn-lt"/>
              </a:rPr>
              <a:t>It’s possible the contamination reaches the well in 32 years, but the chance that it does is very small. The chance it gets there in 90 years is surely less than 10%. And it might be nil.</a:t>
            </a:r>
          </a:p>
        </p:txBody>
      </p:sp>
      <p:cxnSp>
        <p:nvCxnSpPr>
          <p:cNvPr id="92" name="Straight Connector 91"/>
          <p:cNvCxnSpPr>
            <a:stCxn id="189457" idx="0"/>
          </p:cNvCxnSpPr>
          <p:nvPr/>
        </p:nvCxnSpPr>
        <p:spPr>
          <a:xfrm flipH="1" flipV="1">
            <a:off x="2609850" y="5491163"/>
            <a:ext cx="1588" cy="349250"/>
          </a:xfrm>
          <a:prstGeom prst="line">
            <a:avLst/>
          </a:prstGeom>
          <a:ln w="28575">
            <a:solidFill>
              <a:srgbClr val="006600"/>
            </a:solidFill>
            <a:prstDash val="sysDot"/>
          </a:ln>
        </p:spPr>
        <p:style>
          <a:lnRef idx="1">
            <a:schemeClr val="accent1"/>
          </a:lnRef>
          <a:fillRef idx="0">
            <a:schemeClr val="accent1"/>
          </a:fillRef>
          <a:effectRef idx="0">
            <a:schemeClr val="accent1"/>
          </a:effectRef>
          <a:fontRef idx="minor">
            <a:schemeClr val="tx1"/>
          </a:fontRef>
        </p:style>
      </p:cxnSp>
      <p:cxnSp>
        <p:nvCxnSpPr>
          <p:cNvPr id="95" name="Straight Connector 94"/>
          <p:cNvCxnSpPr/>
          <p:nvPr/>
        </p:nvCxnSpPr>
        <p:spPr>
          <a:xfrm flipV="1">
            <a:off x="1312863" y="5492750"/>
            <a:ext cx="1309687" cy="4763"/>
          </a:xfrm>
          <a:prstGeom prst="line">
            <a:avLst/>
          </a:prstGeom>
          <a:ln w="28575">
            <a:solidFill>
              <a:srgbClr val="006600"/>
            </a:solidFill>
            <a:prstDash val="sysDot"/>
          </a:ln>
        </p:spPr>
        <p:style>
          <a:lnRef idx="1">
            <a:schemeClr val="accent1"/>
          </a:lnRef>
          <a:fillRef idx="0">
            <a:schemeClr val="accent1"/>
          </a:fillRef>
          <a:effectRef idx="0">
            <a:schemeClr val="accent1"/>
          </a:effectRef>
          <a:fontRef idx="minor">
            <a:schemeClr val="tx1"/>
          </a:fontRef>
        </p:style>
      </p:cxnSp>
      <p:cxnSp>
        <p:nvCxnSpPr>
          <p:cNvPr id="3" name="Straight Connector 2"/>
          <p:cNvCxnSpPr>
            <a:endCxn id="189512" idx="0"/>
          </p:cNvCxnSpPr>
          <p:nvPr/>
        </p:nvCxnSpPr>
        <p:spPr>
          <a:xfrm flipV="1">
            <a:off x="1808163" y="5840413"/>
            <a:ext cx="6454775" cy="7937"/>
          </a:xfrm>
          <a:prstGeom prst="line">
            <a:avLst/>
          </a:prstGeom>
          <a:ln w="57150">
            <a:solidFill>
              <a:srgbClr val="0000FF"/>
            </a:solidFill>
          </a:ln>
        </p:spPr>
        <p:style>
          <a:lnRef idx="1">
            <a:schemeClr val="accent1"/>
          </a:lnRef>
          <a:fillRef idx="0">
            <a:schemeClr val="accent1"/>
          </a:fillRef>
          <a:effectRef idx="0">
            <a:schemeClr val="accent1"/>
          </a:effectRef>
          <a:fontRef idx="minor">
            <a:schemeClr val="tx1"/>
          </a:fontRef>
        </p:style>
      </p:cxn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90"/>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92"/>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9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0" grpId="0"/>
    </p:bldLst>
  </p:timing>
</p:sld>
</file>

<file path=ppt/slides/slide1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0466" name="Rectangle 2"/>
          <p:cNvSpPr>
            <a:spLocks noGrp="1" noChangeArrowheads="1"/>
          </p:cNvSpPr>
          <p:nvPr>
            <p:ph type="title"/>
          </p:nvPr>
        </p:nvSpPr>
        <p:spPr>
          <a:xfrm>
            <a:off x="0" y="609600"/>
            <a:ext cx="9144000" cy="1143000"/>
          </a:xfrm>
        </p:spPr>
        <p:txBody>
          <a:bodyPr/>
          <a:lstStyle/>
          <a:p>
            <a:pPr eaLnBrk="1" hangingPunct="1"/>
            <a:r>
              <a:rPr lang="en-US" altLang="en-US"/>
              <a:t>Example: mercury in wild mink</a:t>
            </a:r>
          </a:p>
        </p:txBody>
      </p:sp>
      <p:sp>
        <p:nvSpPr>
          <p:cNvPr id="190467" name="Rectangle 3"/>
          <p:cNvSpPr>
            <a:spLocks noGrp="1" noChangeArrowheads="1"/>
          </p:cNvSpPr>
          <p:nvPr>
            <p:ph type="body" idx="1"/>
          </p:nvPr>
        </p:nvSpPr>
        <p:spPr>
          <a:xfrm>
            <a:off x="685800" y="1981200"/>
            <a:ext cx="8305800" cy="4114800"/>
          </a:xfrm>
        </p:spPr>
        <p:txBody>
          <a:bodyPr/>
          <a:lstStyle/>
          <a:p>
            <a:pPr eaLnBrk="1" hangingPunct="1">
              <a:buFontTx/>
              <a:buNone/>
            </a:pPr>
            <a:r>
              <a:rPr lang="en-US" altLang="en-US" i="1">
                <a:solidFill>
                  <a:srgbClr val="FF0000"/>
                </a:solidFill>
              </a:rPr>
              <a:t>Location:</a:t>
            </a:r>
            <a:r>
              <a:rPr lang="en-US" altLang="en-US"/>
              <a:t>  Bayou d’Inde, Louisiana</a:t>
            </a:r>
            <a:r>
              <a:rPr lang="en-US" altLang="en-US" sz="2000"/>
              <a:t> </a:t>
            </a:r>
          </a:p>
          <a:p>
            <a:pPr eaLnBrk="1" hangingPunct="1">
              <a:buFontTx/>
              <a:buNone/>
            </a:pPr>
            <a:r>
              <a:rPr lang="en-US" altLang="en-US" i="1">
                <a:solidFill>
                  <a:srgbClr val="FF0000"/>
                </a:solidFill>
              </a:rPr>
              <a:t>Receptor:</a:t>
            </a:r>
            <a:r>
              <a:rPr lang="en-US" altLang="en-US"/>
              <a:t>  generic piscivorous small mammal </a:t>
            </a:r>
            <a:endParaRPr lang="en-US" altLang="en-US" sz="2000"/>
          </a:p>
          <a:p>
            <a:pPr eaLnBrk="1" hangingPunct="1">
              <a:buFontTx/>
              <a:buNone/>
            </a:pPr>
            <a:r>
              <a:rPr lang="en-US" altLang="en-US" i="1">
                <a:solidFill>
                  <a:srgbClr val="FF0000"/>
                </a:solidFill>
              </a:rPr>
              <a:t>Contaminant:</a:t>
            </a:r>
            <a:r>
              <a:rPr lang="en-US" altLang="en-US"/>
              <a:t>  mercury</a:t>
            </a:r>
          </a:p>
          <a:p>
            <a:pPr eaLnBrk="1" hangingPunct="1">
              <a:buFontTx/>
              <a:buNone/>
            </a:pPr>
            <a:r>
              <a:rPr lang="en-US" altLang="en-US" i="1">
                <a:solidFill>
                  <a:srgbClr val="FF0000"/>
                </a:solidFill>
              </a:rPr>
              <a:t>Exposure route:</a:t>
            </a:r>
            <a:r>
              <a:rPr lang="en-US" altLang="en-US"/>
              <a:t>  diet (fish and invertebrates)</a:t>
            </a:r>
            <a:endParaRPr lang="en-US" altLang="en-US" sz="2000"/>
          </a:p>
        </p:txBody>
      </p:sp>
      <p:sp>
        <p:nvSpPr>
          <p:cNvPr id="190468" name="Text Box 4"/>
          <p:cNvSpPr txBox="1">
            <a:spLocks noChangeArrowheads="1"/>
          </p:cNvSpPr>
          <p:nvPr/>
        </p:nvSpPr>
        <p:spPr bwMode="auto">
          <a:xfrm>
            <a:off x="685800" y="4800600"/>
            <a:ext cx="8153400" cy="1069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1600">
                <a:solidFill>
                  <a:srgbClr val="009900"/>
                </a:solidFill>
                <a:latin typeface="Times New Roman" panose="02020603050405020304" pitchFamily="18" charset="0"/>
              </a:rPr>
              <a:t>Based loosely on the assessment described in “Appendix I2: Assessment of Risks to Piscivorus [sic] Mammals in the Calcasieu Estuary”, </a:t>
            </a:r>
            <a:r>
              <a:rPr lang="en-US" altLang="en-US" sz="1600" i="1">
                <a:solidFill>
                  <a:srgbClr val="009900"/>
                </a:solidFill>
                <a:latin typeface="Times New Roman" panose="02020603050405020304" pitchFamily="18" charset="0"/>
              </a:rPr>
              <a:t>Calcasieu Estuary Remedial Investigation/Feasibility Study (RI/FS): Baseline Ecological Risk Assessment (BERA),</a:t>
            </a:r>
            <a:r>
              <a:rPr lang="en-US" altLang="en-US" sz="1600">
                <a:solidFill>
                  <a:srgbClr val="009900"/>
                </a:solidFill>
                <a:latin typeface="Times New Roman" panose="02020603050405020304" pitchFamily="18" charset="0"/>
              </a:rPr>
              <a:t> prepared October 2002 for the U.S. Environmental Protection Agency. See http://www.epa.gov/earth1r6/6sf/pdffiles/appendixi2.pdf.</a:t>
            </a:r>
          </a:p>
        </p:txBody>
      </p:sp>
    </p:spTree>
  </p:cSld>
  <p:clrMapOvr>
    <a:masterClrMapping/>
  </p:clrMapOvr>
</p:sld>
</file>

<file path=ppt/slides/slide1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3" name="Rectangle 2"/>
          <p:cNvSpPr>
            <a:spLocks noGrp="1" noChangeArrowheads="1"/>
          </p:cNvSpPr>
          <p:nvPr>
            <p:ph type="title"/>
          </p:nvPr>
        </p:nvSpPr>
        <p:spPr>
          <a:xfrm>
            <a:off x="685800" y="457200"/>
            <a:ext cx="7772400" cy="1143000"/>
          </a:xfrm>
        </p:spPr>
        <p:txBody>
          <a:bodyPr/>
          <a:lstStyle/>
          <a:p>
            <a:pPr eaLnBrk="1" hangingPunct="1"/>
            <a:r>
              <a:rPr lang="en-US" altLang="en-US"/>
              <a:t>Total daily intake from diet</a:t>
            </a:r>
          </a:p>
        </p:txBody>
      </p:sp>
      <p:sp>
        <p:nvSpPr>
          <p:cNvPr id="10244" name="Rectangle 3"/>
          <p:cNvSpPr>
            <a:spLocks noGrp="1" noChangeArrowheads="1"/>
          </p:cNvSpPr>
          <p:nvPr>
            <p:ph type="body" sz="half" idx="1"/>
          </p:nvPr>
        </p:nvSpPr>
        <p:spPr>
          <a:xfrm>
            <a:off x="609600" y="3657600"/>
            <a:ext cx="8686800" cy="2895600"/>
          </a:xfrm>
        </p:spPr>
        <p:txBody>
          <a:bodyPr/>
          <a:lstStyle/>
          <a:p>
            <a:pPr eaLnBrk="1" hangingPunct="1">
              <a:lnSpc>
                <a:spcPct val="90000"/>
              </a:lnSpc>
              <a:spcBef>
                <a:spcPct val="0"/>
              </a:spcBef>
              <a:buFontTx/>
              <a:buNone/>
            </a:pPr>
            <a:r>
              <a:rPr lang="en-US" altLang="en-US" sz="2200" i="1"/>
              <a:t>FMR</a:t>
            </a:r>
            <a:r>
              <a:rPr lang="en-US" altLang="en-US" sz="2200"/>
              <a:t> </a:t>
            </a:r>
            <a:r>
              <a:rPr lang="en-US" altLang="en-US" sz="2200">
                <a:solidFill>
                  <a:srgbClr val="009900"/>
                </a:solidFill>
              </a:rPr>
              <a:t>	normalized free metabolic rate of the mammal</a:t>
            </a:r>
          </a:p>
          <a:p>
            <a:pPr eaLnBrk="1" hangingPunct="1">
              <a:lnSpc>
                <a:spcPct val="90000"/>
              </a:lnSpc>
              <a:spcBef>
                <a:spcPct val="0"/>
              </a:spcBef>
              <a:buFontTx/>
              <a:buNone/>
            </a:pPr>
            <a:r>
              <a:rPr lang="en-US" altLang="en-US" sz="2200" i="1"/>
              <a:t>AE</a:t>
            </a:r>
            <a:r>
              <a:rPr lang="en-US" altLang="en-US" sz="2200" baseline="-25000"/>
              <a:t>fish</a:t>
            </a:r>
            <a:r>
              <a:rPr lang="en-US" altLang="en-US" sz="2200"/>
              <a:t> </a:t>
            </a:r>
            <a:r>
              <a:rPr lang="en-US" altLang="en-US" sz="2200">
                <a:solidFill>
                  <a:srgbClr val="009900"/>
                </a:solidFill>
              </a:rPr>
              <a:t>	assimilation efficiency of dietary fish in the mammal</a:t>
            </a:r>
          </a:p>
          <a:p>
            <a:pPr eaLnBrk="1" hangingPunct="1">
              <a:lnSpc>
                <a:spcPct val="90000"/>
              </a:lnSpc>
              <a:spcBef>
                <a:spcPct val="0"/>
              </a:spcBef>
              <a:buFontTx/>
              <a:buNone/>
            </a:pPr>
            <a:r>
              <a:rPr lang="en-US" altLang="en-US" sz="2200" i="1"/>
              <a:t>AE</a:t>
            </a:r>
            <a:r>
              <a:rPr lang="en-US" altLang="en-US" sz="2200" baseline="-25000"/>
              <a:t>inverts</a:t>
            </a:r>
            <a:r>
              <a:rPr lang="en-US" altLang="en-US" sz="2200">
                <a:solidFill>
                  <a:srgbClr val="009900"/>
                </a:solidFill>
              </a:rPr>
              <a:t> assimilation efficiency of dietary invertebrates in the mammal</a:t>
            </a:r>
          </a:p>
          <a:p>
            <a:pPr eaLnBrk="1" hangingPunct="1">
              <a:lnSpc>
                <a:spcPct val="90000"/>
              </a:lnSpc>
              <a:spcBef>
                <a:spcPct val="0"/>
              </a:spcBef>
              <a:buFontTx/>
              <a:buNone/>
            </a:pPr>
            <a:r>
              <a:rPr lang="en-US" altLang="en-US" sz="2200" i="1"/>
              <a:t>GE</a:t>
            </a:r>
            <a:r>
              <a:rPr lang="en-US" altLang="en-US" sz="2200" baseline="-25000"/>
              <a:t>fish</a:t>
            </a:r>
            <a:r>
              <a:rPr lang="en-US" altLang="en-US" sz="2200"/>
              <a:t> </a:t>
            </a:r>
            <a:r>
              <a:rPr lang="en-US" altLang="en-US" sz="2200">
                <a:solidFill>
                  <a:srgbClr val="009900"/>
                </a:solidFill>
              </a:rPr>
              <a:t>	gross energy of fish tissue</a:t>
            </a:r>
          </a:p>
          <a:p>
            <a:pPr eaLnBrk="1" hangingPunct="1">
              <a:lnSpc>
                <a:spcPct val="90000"/>
              </a:lnSpc>
              <a:spcBef>
                <a:spcPct val="0"/>
              </a:spcBef>
              <a:buFontTx/>
              <a:buNone/>
            </a:pPr>
            <a:r>
              <a:rPr lang="en-US" altLang="en-US" sz="2200" i="1"/>
              <a:t>GE</a:t>
            </a:r>
            <a:r>
              <a:rPr lang="en-US" altLang="en-US" sz="2200" baseline="-25000"/>
              <a:t>inverts</a:t>
            </a:r>
            <a:r>
              <a:rPr lang="en-US" altLang="en-US" sz="2200"/>
              <a:t> </a:t>
            </a:r>
            <a:r>
              <a:rPr lang="en-US" altLang="en-US" sz="2200">
                <a:solidFill>
                  <a:srgbClr val="009900"/>
                </a:solidFill>
              </a:rPr>
              <a:t>gross energy of invertebrate tissue</a:t>
            </a:r>
          </a:p>
          <a:p>
            <a:pPr eaLnBrk="1" hangingPunct="1">
              <a:lnSpc>
                <a:spcPct val="90000"/>
              </a:lnSpc>
              <a:spcBef>
                <a:spcPct val="0"/>
              </a:spcBef>
              <a:buFontTx/>
              <a:buNone/>
            </a:pPr>
            <a:r>
              <a:rPr lang="en-US" altLang="en-US" sz="2200" i="1"/>
              <a:t>C</a:t>
            </a:r>
            <a:r>
              <a:rPr lang="en-US" altLang="en-US" sz="2200" baseline="-25000"/>
              <a:t>fish</a:t>
            </a:r>
            <a:r>
              <a:rPr lang="en-US" altLang="en-US" sz="2200">
                <a:solidFill>
                  <a:srgbClr val="009900"/>
                </a:solidFill>
              </a:rPr>
              <a:t> 	mercury concentration in fish tissue</a:t>
            </a:r>
          </a:p>
          <a:p>
            <a:pPr eaLnBrk="1" hangingPunct="1">
              <a:lnSpc>
                <a:spcPct val="90000"/>
              </a:lnSpc>
              <a:spcBef>
                <a:spcPct val="0"/>
              </a:spcBef>
              <a:buFontTx/>
              <a:buNone/>
            </a:pPr>
            <a:r>
              <a:rPr lang="en-US" altLang="en-US" sz="2200" i="1"/>
              <a:t>C</a:t>
            </a:r>
            <a:r>
              <a:rPr lang="en-US" altLang="en-US" sz="2200" baseline="-25000"/>
              <a:t>inverts</a:t>
            </a:r>
            <a:r>
              <a:rPr lang="en-US" altLang="en-US" sz="2200"/>
              <a:t> </a:t>
            </a:r>
            <a:r>
              <a:rPr lang="en-US" altLang="en-US" sz="2200">
                <a:solidFill>
                  <a:srgbClr val="009900"/>
                </a:solidFill>
              </a:rPr>
              <a:t>	mercury concentration in invertebrate tissue</a:t>
            </a:r>
          </a:p>
          <a:p>
            <a:pPr eaLnBrk="1" hangingPunct="1">
              <a:lnSpc>
                <a:spcPct val="90000"/>
              </a:lnSpc>
              <a:spcBef>
                <a:spcPct val="0"/>
              </a:spcBef>
              <a:buFontTx/>
              <a:buNone/>
            </a:pPr>
            <a:r>
              <a:rPr lang="en-US" altLang="en-US" sz="2200" i="1"/>
              <a:t>P</a:t>
            </a:r>
            <a:r>
              <a:rPr lang="en-US" altLang="en-US" sz="2200" baseline="-25000"/>
              <a:t>fish</a:t>
            </a:r>
            <a:r>
              <a:rPr lang="en-US" altLang="en-US" sz="2200"/>
              <a:t> </a:t>
            </a:r>
            <a:r>
              <a:rPr lang="en-US" altLang="en-US" sz="2200">
                <a:solidFill>
                  <a:srgbClr val="009900"/>
                </a:solidFill>
              </a:rPr>
              <a:t>	proportion of fish in the mammal’s diet</a:t>
            </a:r>
          </a:p>
          <a:p>
            <a:pPr eaLnBrk="1" hangingPunct="1">
              <a:lnSpc>
                <a:spcPct val="90000"/>
              </a:lnSpc>
              <a:spcBef>
                <a:spcPct val="0"/>
              </a:spcBef>
              <a:buFontTx/>
              <a:buNone/>
            </a:pPr>
            <a:r>
              <a:rPr lang="en-US" altLang="en-US" sz="2200" i="1"/>
              <a:t>P</a:t>
            </a:r>
            <a:r>
              <a:rPr lang="en-US" altLang="en-US" sz="2200" baseline="-25000"/>
              <a:t>inverts</a:t>
            </a:r>
            <a:r>
              <a:rPr lang="en-US" altLang="en-US" sz="2200"/>
              <a:t> </a:t>
            </a:r>
            <a:r>
              <a:rPr lang="en-US" altLang="en-US" sz="2200">
                <a:solidFill>
                  <a:srgbClr val="009900"/>
                </a:solidFill>
              </a:rPr>
              <a:t>	proportion of invertebrates in the mammal’s diet</a:t>
            </a:r>
          </a:p>
        </p:txBody>
      </p:sp>
      <p:graphicFrame>
        <p:nvGraphicFramePr>
          <p:cNvPr id="10242" name="Object 4"/>
          <p:cNvGraphicFramePr>
            <a:graphicFrameLocks noGrp="1" noChangeAspect="1"/>
          </p:cNvGraphicFramePr>
          <p:nvPr>
            <p:ph sz="half" idx="2"/>
          </p:nvPr>
        </p:nvGraphicFramePr>
        <p:xfrm>
          <a:off x="457200" y="2090738"/>
          <a:ext cx="8331200" cy="1184275"/>
        </p:xfrm>
        <a:graphic>
          <a:graphicData uri="http://schemas.openxmlformats.org/presentationml/2006/ole">
            <mc:AlternateContent xmlns:mc="http://schemas.openxmlformats.org/markup-compatibility/2006">
              <mc:Choice xmlns:v="urn:schemas-microsoft-com:vml" Requires="v">
                <p:oleObj spid="_x0000_s10348" name="Equation" r:id="rId4" imgW="2946240" imgH="419040" progId="Equation.3">
                  <p:embed/>
                </p:oleObj>
              </mc:Choice>
              <mc:Fallback>
                <p:oleObj name="Equation" r:id="rId4" imgW="2946240" imgH="419040" progId="Equation.3">
                  <p:embed/>
                  <p:pic>
                    <p:nvPicPr>
                      <p:cNvPr id="0" name="Object 4"/>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57200" y="2090738"/>
                        <a:ext cx="8331200" cy="1184275"/>
                      </a:xfrm>
                      <a:prstGeom prst="rect">
                        <a:avLst/>
                      </a:prstGeom>
                      <a:ln>
                        <a:noFill/>
                      </a:ln>
                      <a:extLst>
                        <a:ext uri="{91240B29-F687-4F45-9708-019B960494DF}">
                          <a14:hiddenLine xmlns:a14="http://schemas.microsoft.com/office/drawing/2010/main" w="38100">
                            <a:solidFill>
                              <a:schemeClr val="tx1"/>
                            </a:solidFill>
                            <a:miter lim="800000"/>
                            <a:headEnd/>
                            <a:tailEnd/>
                          </a14:hiddenLine>
                        </a:ext>
                      </a:extLst>
                    </p:spPr>
                  </p:pic>
                </p:oleObj>
              </mc:Fallback>
            </mc:AlternateContent>
          </a:graphicData>
        </a:graphic>
      </p:graphicFrame>
    </p:spTree>
  </p:cSld>
  <p:clrMapOvr>
    <a:masterClrMapping/>
  </p:clrMapOvr>
</p:sld>
</file>

<file path=ppt/slides/slide1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1490" name="Rectangle 2"/>
          <p:cNvSpPr>
            <a:spLocks noGrp="1" noChangeArrowheads="1"/>
          </p:cNvSpPr>
          <p:nvPr>
            <p:ph type="title"/>
          </p:nvPr>
        </p:nvSpPr>
        <p:spPr>
          <a:xfrm>
            <a:off x="0" y="609600"/>
            <a:ext cx="9144000" cy="1143000"/>
          </a:xfrm>
        </p:spPr>
        <p:txBody>
          <a:bodyPr/>
          <a:lstStyle/>
          <a:p>
            <a:pPr eaLnBrk="1" hangingPunct="1"/>
            <a:r>
              <a:rPr lang="en-US" altLang="en-US"/>
              <a:t>What is known about the variables</a:t>
            </a:r>
          </a:p>
        </p:txBody>
      </p:sp>
      <p:sp>
        <p:nvSpPr>
          <p:cNvPr id="191491" name="Rectangle 3"/>
          <p:cNvSpPr>
            <a:spLocks noGrp="1" noChangeArrowheads="1"/>
          </p:cNvSpPr>
          <p:nvPr>
            <p:ph type="body" idx="1"/>
          </p:nvPr>
        </p:nvSpPr>
        <p:spPr>
          <a:xfrm>
            <a:off x="685800" y="2133600"/>
            <a:ext cx="8458200" cy="4876800"/>
          </a:xfrm>
        </p:spPr>
        <p:txBody>
          <a:bodyPr/>
          <a:lstStyle/>
          <a:p>
            <a:pPr eaLnBrk="1" hangingPunct="1">
              <a:lnSpc>
                <a:spcPct val="80000"/>
              </a:lnSpc>
              <a:spcBef>
                <a:spcPct val="60000"/>
              </a:spcBef>
              <a:buFontTx/>
              <a:buNone/>
            </a:pPr>
            <a:r>
              <a:rPr lang="en-US" altLang="en-US" sz="2000" i="1"/>
              <a:t>FMR</a:t>
            </a:r>
            <a:r>
              <a:rPr lang="en-US" altLang="en-US" sz="2000"/>
              <a:t>,</a:t>
            </a:r>
            <a:r>
              <a:rPr lang="en-US" altLang="en-US" sz="2000" i="1"/>
              <a:t> </a:t>
            </a:r>
            <a:r>
              <a:rPr lang="en-US" altLang="en-US" sz="2000"/>
              <a:t>free metabolic rate</a:t>
            </a:r>
          </a:p>
          <a:p>
            <a:pPr eaLnBrk="1" hangingPunct="1">
              <a:lnSpc>
                <a:spcPct val="80000"/>
              </a:lnSpc>
              <a:buFontTx/>
              <a:buNone/>
            </a:pPr>
            <a:r>
              <a:rPr lang="en-US" altLang="en-US" sz="2000">
                <a:solidFill>
                  <a:srgbClr val="FF0000"/>
                </a:solidFill>
              </a:rPr>
              <a:t>Studied in terms of mammal body mass;</a:t>
            </a:r>
            <a:r>
              <a:rPr lang="en-US" altLang="en-US" sz="2000">
                <a:solidFill>
                  <a:schemeClr val="tx2"/>
                </a:solidFill>
              </a:rPr>
              <a:t> </a:t>
            </a:r>
            <a:r>
              <a:rPr lang="en-US" altLang="en-US" sz="2000" i="1">
                <a:solidFill>
                  <a:srgbClr val="009900"/>
                </a:solidFill>
              </a:rPr>
              <a:t>FMR = a BW</a:t>
            </a:r>
            <a:r>
              <a:rPr lang="en-US" altLang="en-US" sz="1000" i="1">
                <a:solidFill>
                  <a:srgbClr val="009900"/>
                </a:solidFill>
              </a:rPr>
              <a:t> </a:t>
            </a:r>
            <a:r>
              <a:rPr lang="en-US" altLang="en-US" sz="2000" i="1" baseline="30000">
                <a:solidFill>
                  <a:srgbClr val="009900"/>
                </a:solidFill>
              </a:rPr>
              <a:t>b</a:t>
            </a:r>
            <a:r>
              <a:rPr lang="en-US" altLang="en-US" sz="2000" i="1">
                <a:solidFill>
                  <a:srgbClr val="009900"/>
                </a:solidFill>
              </a:rPr>
              <a:t>, </a:t>
            </a:r>
            <a:r>
              <a:rPr lang="en-US" altLang="en-US" sz="2000">
                <a:solidFill>
                  <a:srgbClr val="009900"/>
                </a:solidFill>
              </a:rPr>
              <a:t>regression intervals </a:t>
            </a:r>
            <a:r>
              <a:rPr lang="en-US" altLang="en-US" sz="2000" i="1">
                <a:solidFill>
                  <a:srgbClr val="009900"/>
                </a:solidFill>
              </a:rPr>
              <a:t>a, b</a:t>
            </a:r>
            <a:r>
              <a:rPr lang="en-US" altLang="en-US" sz="2000" i="1">
                <a:solidFill>
                  <a:srgbClr val="33CC33"/>
                </a:solidFill>
              </a:rPr>
              <a:t> </a:t>
            </a:r>
            <a:endParaRPr lang="en-US" altLang="en-US" sz="2000">
              <a:solidFill>
                <a:srgbClr val="33CC33"/>
              </a:solidFill>
            </a:endParaRPr>
          </a:p>
          <a:p>
            <a:pPr eaLnBrk="1" hangingPunct="1">
              <a:lnSpc>
                <a:spcPct val="80000"/>
              </a:lnSpc>
              <a:spcBef>
                <a:spcPct val="60000"/>
              </a:spcBef>
              <a:buFontTx/>
              <a:buNone/>
            </a:pPr>
            <a:r>
              <a:rPr lang="en-US" altLang="en-US" sz="2000" i="1"/>
              <a:t>BW</a:t>
            </a:r>
            <a:r>
              <a:rPr lang="en-US" altLang="en-US" sz="2000"/>
              <a:t>, body mass of the mammal</a:t>
            </a:r>
          </a:p>
          <a:p>
            <a:pPr eaLnBrk="1" hangingPunct="1">
              <a:lnSpc>
                <a:spcPct val="80000"/>
              </a:lnSpc>
              <a:buFontTx/>
              <a:buNone/>
            </a:pPr>
            <a:r>
              <a:rPr lang="en-US" altLang="en-US" sz="2000">
                <a:solidFill>
                  <a:srgbClr val="FF0000"/>
                </a:solidFill>
              </a:rPr>
              <a:t>Empirically well studied;</a:t>
            </a:r>
            <a:r>
              <a:rPr lang="en-US" altLang="en-US" sz="2000">
                <a:solidFill>
                  <a:srgbClr val="33CC33"/>
                </a:solidFill>
              </a:rPr>
              <a:t> </a:t>
            </a:r>
            <a:r>
              <a:rPr lang="en-US" altLang="en-US" sz="2000">
                <a:solidFill>
                  <a:srgbClr val="009900"/>
                </a:solidFill>
              </a:rPr>
              <a:t>Normal with highly precise mean and dispersion</a:t>
            </a:r>
          </a:p>
          <a:p>
            <a:pPr eaLnBrk="1" hangingPunct="1">
              <a:lnSpc>
                <a:spcPct val="80000"/>
              </a:lnSpc>
              <a:spcBef>
                <a:spcPct val="60000"/>
              </a:spcBef>
              <a:buFontTx/>
              <a:buNone/>
            </a:pPr>
            <a:r>
              <a:rPr lang="en-US" altLang="en-US" sz="2000" i="1"/>
              <a:t>AE</a:t>
            </a:r>
            <a:r>
              <a:rPr lang="en-US" altLang="en-US" sz="2000" baseline="-25000"/>
              <a:t>fish</a:t>
            </a:r>
            <a:r>
              <a:rPr lang="en-US" altLang="en-US" sz="2000"/>
              <a:t>, </a:t>
            </a:r>
            <a:r>
              <a:rPr lang="en-US" altLang="en-US" sz="2000" i="1"/>
              <a:t>AE</a:t>
            </a:r>
            <a:r>
              <a:rPr lang="en-US" altLang="en-US" sz="2000" baseline="-25000"/>
              <a:t>inverts</a:t>
            </a:r>
            <a:r>
              <a:rPr lang="en-US" altLang="en-US" sz="2000"/>
              <a:t>, assimilation efficiencies for different diet components</a:t>
            </a:r>
          </a:p>
          <a:p>
            <a:pPr eaLnBrk="1" hangingPunct="1">
              <a:lnSpc>
                <a:spcPct val="80000"/>
              </a:lnSpc>
              <a:buFontTx/>
              <a:buNone/>
            </a:pPr>
            <a:r>
              <a:rPr lang="en-US" altLang="en-US" sz="2000">
                <a:solidFill>
                  <a:srgbClr val="FF0000"/>
                </a:solidFill>
              </a:rPr>
              <a:t>A few field measurements;</a:t>
            </a:r>
            <a:r>
              <a:rPr lang="en-US" altLang="en-US" sz="2000">
                <a:solidFill>
                  <a:srgbClr val="33CC33"/>
                </a:solidFill>
              </a:rPr>
              <a:t>  </a:t>
            </a:r>
            <a:r>
              <a:rPr lang="en-US" altLang="en-US" sz="2000">
                <a:solidFill>
                  <a:srgbClr val="009900"/>
                </a:solidFill>
              </a:rPr>
              <a:t>Mean and upper and lower values</a:t>
            </a:r>
          </a:p>
          <a:p>
            <a:pPr eaLnBrk="1" hangingPunct="1">
              <a:lnSpc>
                <a:spcPct val="80000"/>
              </a:lnSpc>
              <a:spcBef>
                <a:spcPct val="60000"/>
              </a:spcBef>
              <a:buFontTx/>
              <a:buNone/>
            </a:pPr>
            <a:r>
              <a:rPr lang="en-US" altLang="en-US" sz="2000" i="1"/>
              <a:t>GE</a:t>
            </a:r>
            <a:r>
              <a:rPr lang="en-US" altLang="en-US" sz="2000" baseline="-25000"/>
              <a:t>fish</a:t>
            </a:r>
            <a:r>
              <a:rPr lang="en-US" altLang="en-US" sz="2000"/>
              <a:t>, </a:t>
            </a:r>
            <a:r>
              <a:rPr lang="en-US" altLang="en-US" sz="2000" i="1"/>
              <a:t>GE</a:t>
            </a:r>
            <a:r>
              <a:rPr lang="en-US" altLang="en-US" sz="2000" baseline="-25000"/>
              <a:t>inverts</a:t>
            </a:r>
            <a:r>
              <a:rPr lang="en-US" altLang="en-US" sz="2000"/>
              <a:t>, gross energy of fish and invertebrate tissues</a:t>
            </a:r>
          </a:p>
          <a:p>
            <a:pPr eaLnBrk="1" hangingPunct="1">
              <a:lnSpc>
                <a:spcPct val="80000"/>
              </a:lnSpc>
              <a:buFontTx/>
              <a:buNone/>
            </a:pPr>
            <a:r>
              <a:rPr lang="en-US" altLang="en-US" sz="2000">
                <a:solidFill>
                  <a:srgbClr val="FF0000"/>
                </a:solidFill>
              </a:rPr>
              <a:t>Many measurements;</a:t>
            </a:r>
            <a:r>
              <a:rPr lang="en-US" altLang="en-US" sz="2000">
                <a:solidFill>
                  <a:srgbClr val="33CC33"/>
                </a:solidFill>
              </a:rPr>
              <a:t> </a:t>
            </a:r>
            <a:r>
              <a:rPr lang="en-US" altLang="en-US" sz="2000">
                <a:solidFill>
                  <a:srgbClr val="009900"/>
                </a:solidFill>
              </a:rPr>
              <a:t>Normal distribution with precise mean and dispersion</a:t>
            </a:r>
          </a:p>
          <a:p>
            <a:pPr eaLnBrk="1" hangingPunct="1">
              <a:lnSpc>
                <a:spcPct val="80000"/>
              </a:lnSpc>
              <a:spcBef>
                <a:spcPct val="60000"/>
              </a:spcBef>
              <a:buFontTx/>
              <a:buNone/>
            </a:pPr>
            <a:r>
              <a:rPr lang="en-US" altLang="en-US" sz="2000" i="1"/>
              <a:t>C</a:t>
            </a:r>
            <a:r>
              <a:rPr lang="en-US" altLang="en-US" sz="2000" baseline="-25000"/>
              <a:t>fish</a:t>
            </a:r>
            <a:r>
              <a:rPr lang="en-US" altLang="en-US" sz="2000"/>
              <a:t>, </a:t>
            </a:r>
            <a:r>
              <a:rPr lang="en-US" altLang="en-US" sz="2000" i="1"/>
              <a:t>C</a:t>
            </a:r>
            <a:r>
              <a:rPr lang="en-US" altLang="en-US" sz="2000" baseline="-25000"/>
              <a:t>inverts</a:t>
            </a:r>
            <a:r>
              <a:rPr lang="en-US" altLang="en-US" sz="2000"/>
              <a:t>, mercury concentration in fish or invertebrate tissue</a:t>
            </a:r>
          </a:p>
          <a:p>
            <a:pPr eaLnBrk="1" hangingPunct="1">
              <a:lnSpc>
                <a:spcPct val="80000"/>
              </a:lnSpc>
              <a:buFontTx/>
              <a:buNone/>
            </a:pPr>
            <a:r>
              <a:rPr lang="en-US" altLang="en-US" sz="2000">
                <a:solidFill>
                  <a:srgbClr val="FF0000"/>
                </a:solidFill>
              </a:rPr>
              <a:t>Dictated by EPA policy;</a:t>
            </a:r>
            <a:r>
              <a:rPr lang="en-US" altLang="en-US" sz="2000">
                <a:solidFill>
                  <a:srgbClr val="33CC33"/>
                </a:solidFill>
              </a:rPr>
              <a:t> </a:t>
            </a:r>
            <a:r>
              <a:rPr lang="en-US" altLang="en-US" sz="2000">
                <a:solidFill>
                  <a:srgbClr val="009900"/>
                </a:solidFill>
              </a:rPr>
              <a:t>Range between sample mean and 95% UCL</a:t>
            </a:r>
          </a:p>
          <a:p>
            <a:pPr eaLnBrk="1" hangingPunct="1">
              <a:lnSpc>
                <a:spcPct val="80000"/>
              </a:lnSpc>
              <a:spcBef>
                <a:spcPct val="60000"/>
              </a:spcBef>
              <a:buFontTx/>
              <a:buNone/>
            </a:pPr>
            <a:r>
              <a:rPr lang="en-US" altLang="en-US" sz="2000" i="1"/>
              <a:t>P</a:t>
            </a:r>
            <a:r>
              <a:rPr lang="en-US" altLang="en-US" sz="2000" baseline="-25000"/>
              <a:t>fish</a:t>
            </a:r>
            <a:r>
              <a:rPr lang="en-US" altLang="en-US" sz="2000"/>
              <a:t>, </a:t>
            </a:r>
            <a:r>
              <a:rPr lang="en-US" altLang="en-US" sz="2000" i="1"/>
              <a:t>P</a:t>
            </a:r>
            <a:r>
              <a:rPr lang="en-US" altLang="en-US" sz="2000" baseline="-25000"/>
              <a:t>inverts</a:t>
            </a:r>
            <a:r>
              <a:rPr lang="en-US" altLang="en-US" sz="2000"/>
              <a:t>, proportions of fish and invertebrates in the mammal’s diet</a:t>
            </a:r>
          </a:p>
          <a:p>
            <a:pPr eaLnBrk="1" hangingPunct="1">
              <a:lnSpc>
                <a:spcPct val="80000"/>
              </a:lnSpc>
              <a:buFontTx/>
              <a:buNone/>
            </a:pPr>
            <a:r>
              <a:rPr lang="en-US" altLang="en-US" sz="2000">
                <a:solidFill>
                  <a:srgbClr val="FF0000"/>
                </a:solidFill>
              </a:rPr>
              <a:t>Assumed by analyst;</a:t>
            </a:r>
            <a:r>
              <a:rPr lang="en-US" altLang="en-US" sz="2000">
                <a:solidFill>
                  <a:srgbClr val="33CC33"/>
                </a:solidFill>
              </a:rPr>
              <a:t> </a:t>
            </a:r>
            <a:r>
              <a:rPr lang="en-US" altLang="en-US" sz="2000">
                <a:solidFill>
                  <a:srgbClr val="009900"/>
                </a:solidFill>
              </a:rPr>
              <a:t>Constant</a:t>
            </a:r>
          </a:p>
        </p:txBody>
      </p:sp>
    </p:spTree>
  </p:cSld>
  <p:clrMapOvr>
    <a:masterClrMapping/>
  </p:clrMapOvr>
</p:sld>
</file>

<file path=ppt/slides/slide1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2514" name="Rectangle 2"/>
          <p:cNvSpPr>
            <a:spLocks noGrp="1" noChangeArrowheads="1"/>
          </p:cNvSpPr>
          <p:nvPr>
            <p:ph type="title"/>
          </p:nvPr>
        </p:nvSpPr>
        <p:spPr/>
        <p:txBody>
          <a:bodyPr/>
          <a:lstStyle/>
          <a:p>
            <a:pPr eaLnBrk="1" hangingPunct="1"/>
            <a:r>
              <a:rPr lang="en-US" altLang="en-US"/>
              <a:t>Input assignments</a:t>
            </a:r>
          </a:p>
        </p:txBody>
      </p:sp>
      <p:sp>
        <p:nvSpPr>
          <p:cNvPr id="192515" name="Rectangle 3"/>
          <p:cNvSpPr>
            <a:spLocks noGrp="1" noChangeArrowheads="1"/>
          </p:cNvSpPr>
          <p:nvPr>
            <p:ph type="body" idx="1"/>
          </p:nvPr>
        </p:nvSpPr>
        <p:spPr>
          <a:xfrm>
            <a:off x="685800" y="1981200"/>
            <a:ext cx="8458200" cy="4343400"/>
          </a:xfrm>
        </p:spPr>
        <p:txBody>
          <a:bodyPr/>
          <a:lstStyle/>
          <a:p>
            <a:pPr eaLnBrk="1" hangingPunct="1">
              <a:lnSpc>
                <a:spcPct val="90000"/>
              </a:lnSpc>
              <a:buFontTx/>
              <a:buNone/>
            </a:pPr>
            <a:r>
              <a:rPr lang="en-US" altLang="en-US" sz="2400" i="1"/>
              <a:t>BW</a:t>
            </a:r>
            <a:r>
              <a:rPr lang="en-US" altLang="en-US" sz="2400"/>
              <a:t> = normal( 608 gram, 66.9 gram)   </a:t>
            </a:r>
          </a:p>
          <a:p>
            <a:pPr eaLnBrk="1" hangingPunct="1">
              <a:lnSpc>
                <a:spcPct val="90000"/>
              </a:lnSpc>
              <a:buFontTx/>
              <a:buNone/>
            </a:pPr>
            <a:r>
              <a:rPr lang="en-US" altLang="en-US" sz="2400" i="1"/>
              <a:t>FMR</a:t>
            </a:r>
            <a:r>
              <a:rPr lang="en-US" altLang="en-US" sz="2400"/>
              <a:t> = [0.412</a:t>
            </a:r>
            <a:r>
              <a:rPr lang="en-US" altLang="en-US" sz="2400">
                <a:sym typeface="Symbol" panose="05050102010706020507" pitchFamily="18" charset="2"/>
              </a:rPr>
              <a:t></a:t>
            </a:r>
            <a:r>
              <a:rPr lang="en-US" altLang="en-US" sz="2400"/>
              <a:t>0.058] *</a:t>
            </a:r>
            <a:r>
              <a:rPr lang="en-US" altLang="en-US" sz="100"/>
              <a:t>mag(</a:t>
            </a:r>
            <a:r>
              <a:rPr lang="en-US" altLang="en-US" sz="2400" i="1"/>
              <a:t>BW</a:t>
            </a:r>
            <a:r>
              <a:rPr lang="en-US" altLang="en-US" sz="100" i="1"/>
              <a:t>)</a:t>
            </a:r>
            <a:r>
              <a:rPr lang="en-US" altLang="en-US" sz="2400"/>
              <a:t> ^ [0.862</a:t>
            </a:r>
            <a:r>
              <a:rPr lang="en-US" altLang="en-US" sz="2400">
                <a:sym typeface="Symbol" panose="05050102010706020507" pitchFamily="18" charset="2"/>
              </a:rPr>
              <a:t></a:t>
            </a:r>
            <a:r>
              <a:rPr lang="en-US" altLang="en-US" sz="2400"/>
              <a:t>0.026] * units(‘Kcal/kg/day’) </a:t>
            </a:r>
          </a:p>
          <a:p>
            <a:pPr eaLnBrk="1" hangingPunct="1">
              <a:lnSpc>
                <a:spcPct val="90000"/>
              </a:lnSpc>
              <a:buFontTx/>
              <a:buNone/>
            </a:pPr>
            <a:r>
              <a:rPr lang="en-US" altLang="en-US" sz="2400" i="1"/>
              <a:t>AE</a:t>
            </a:r>
            <a:r>
              <a:rPr lang="en-US" altLang="en-US" sz="2400"/>
              <a:t>fish = minmaxmean(0.77, 0.98, 0.91)   </a:t>
            </a:r>
          </a:p>
          <a:p>
            <a:pPr eaLnBrk="1" hangingPunct="1">
              <a:lnSpc>
                <a:spcPct val="90000"/>
              </a:lnSpc>
              <a:buFontTx/>
              <a:buNone/>
            </a:pPr>
            <a:r>
              <a:rPr lang="en-US" altLang="en-US" sz="2400" i="1"/>
              <a:t>AE</a:t>
            </a:r>
            <a:r>
              <a:rPr lang="en-US" altLang="en-US" sz="2400"/>
              <a:t>inverts = minmaxmean(0.72, 0.96, 0.87)   </a:t>
            </a:r>
          </a:p>
          <a:p>
            <a:pPr eaLnBrk="1" hangingPunct="1">
              <a:lnSpc>
                <a:spcPct val="90000"/>
              </a:lnSpc>
              <a:buFontTx/>
              <a:buNone/>
            </a:pPr>
            <a:r>
              <a:rPr lang="en-US" altLang="en-US" sz="2400" i="1"/>
              <a:t>GE</a:t>
            </a:r>
            <a:r>
              <a:rPr lang="en-US" altLang="en-US" sz="2400"/>
              <a:t>fish = normal(1200 Kcal per kg, 240 Kcal per kg)   </a:t>
            </a:r>
          </a:p>
          <a:p>
            <a:pPr eaLnBrk="1" hangingPunct="1">
              <a:lnSpc>
                <a:spcPct val="90000"/>
              </a:lnSpc>
              <a:buFontTx/>
              <a:buNone/>
            </a:pPr>
            <a:r>
              <a:rPr lang="en-US" altLang="en-US" sz="2400" i="1"/>
              <a:t>GE</a:t>
            </a:r>
            <a:r>
              <a:rPr lang="en-US" altLang="en-US" sz="2400"/>
              <a:t>inverts = normal(1050 Kcal per kg, 225 Kcal per kg)   </a:t>
            </a:r>
          </a:p>
          <a:p>
            <a:pPr eaLnBrk="1" hangingPunct="1">
              <a:lnSpc>
                <a:spcPct val="90000"/>
              </a:lnSpc>
              <a:buFontTx/>
              <a:buNone/>
            </a:pPr>
            <a:r>
              <a:rPr lang="en-US" altLang="en-US" sz="2400" i="1"/>
              <a:t>C</a:t>
            </a:r>
            <a:r>
              <a:rPr lang="en-US" altLang="en-US" sz="2400"/>
              <a:t>fish = [0.1,0.3] mg per kg  </a:t>
            </a:r>
          </a:p>
          <a:p>
            <a:pPr eaLnBrk="1" hangingPunct="1">
              <a:lnSpc>
                <a:spcPct val="90000"/>
              </a:lnSpc>
              <a:buFontTx/>
              <a:buNone/>
            </a:pPr>
            <a:r>
              <a:rPr lang="en-US" altLang="en-US" sz="2400" i="1"/>
              <a:t>C</a:t>
            </a:r>
            <a:r>
              <a:rPr lang="en-US" altLang="en-US" sz="2400"/>
              <a:t>inverts = [0.02, 0.06] mg per kg   </a:t>
            </a:r>
          </a:p>
          <a:p>
            <a:pPr eaLnBrk="1" hangingPunct="1">
              <a:lnSpc>
                <a:spcPct val="90000"/>
              </a:lnSpc>
              <a:buFontTx/>
              <a:buNone/>
            </a:pPr>
            <a:r>
              <a:rPr lang="en-US" altLang="en-US" sz="2400" i="1"/>
              <a:t>P</a:t>
            </a:r>
            <a:r>
              <a:rPr lang="en-US" altLang="en-US" sz="2400"/>
              <a:t>fish = 0.9  </a:t>
            </a:r>
          </a:p>
          <a:p>
            <a:pPr eaLnBrk="1" hangingPunct="1">
              <a:lnSpc>
                <a:spcPct val="90000"/>
              </a:lnSpc>
              <a:buFontTx/>
              <a:buNone/>
            </a:pPr>
            <a:r>
              <a:rPr lang="en-US" altLang="en-US" sz="2400" i="1"/>
              <a:t>P</a:t>
            </a:r>
            <a:r>
              <a:rPr lang="en-US" altLang="en-US" sz="2400"/>
              <a:t>inverts = 0.1  </a:t>
            </a:r>
          </a:p>
        </p:txBody>
      </p:sp>
      <p:sp>
        <p:nvSpPr>
          <p:cNvPr id="192516" name="Text Box 4"/>
          <p:cNvSpPr txBox="1">
            <a:spLocks noChangeArrowheads="1"/>
          </p:cNvSpPr>
          <p:nvPr/>
        </p:nvSpPr>
        <p:spPr bwMode="auto">
          <a:xfrm>
            <a:off x="9372600" y="633413"/>
            <a:ext cx="5700713" cy="6080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lnSpc>
                <a:spcPct val="80000"/>
              </a:lnSpc>
              <a:spcBef>
                <a:spcPct val="20000"/>
              </a:spcBef>
            </a:pPr>
            <a:r>
              <a:rPr lang="en-US" altLang="en-US" sz="2400">
                <a:latin typeface="Times New Roman" panose="02020603050405020304" pitchFamily="18" charset="0"/>
              </a:rPr>
              <a:t>TDI = FMR |*| (Cfish*Pfish/(AEfish|*|GEfish) + Cinverts*Pinverts/(AEinverts|*|GEinverts))</a:t>
            </a:r>
          </a:p>
          <a:p>
            <a:pPr eaLnBrk="1" hangingPunct="1">
              <a:lnSpc>
                <a:spcPct val="80000"/>
              </a:lnSpc>
              <a:spcBef>
                <a:spcPct val="20000"/>
              </a:spcBef>
            </a:pPr>
            <a:endParaRPr lang="en-US" altLang="en-US" sz="2400">
              <a:latin typeface="Times New Roman" panose="02020603050405020304" pitchFamily="18" charset="0"/>
            </a:endParaRPr>
          </a:p>
          <a:p>
            <a:pPr eaLnBrk="1" hangingPunct="1"/>
            <a:r>
              <a:rPr lang="en-US" altLang="en-US" sz="2400">
                <a:latin typeface="Times New Roman" panose="02020603050405020304" pitchFamily="18" charset="0"/>
              </a:rPr>
              <a:t>mean(TDI)</a:t>
            </a:r>
          </a:p>
          <a:p>
            <a:pPr eaLnBrk="1" hangingPunct="1"/>
            <a:r>
              <a:rPr lang="en-US" altLang="en-US" sz="2400">
                <a:latin typeface="Times New Roman" panose="02020603050405020304" pitchFamily="18" charset="0"/>
              </a:rPr>
              <a:t>    [ 0.00616, 0.04125] Kca l/ k g/ day mg Kcal-1</a:t>
            </a:r>
          </a:p>
          <a:p>
            <a:pPr eaLnBrk="1" hangingPunct="1"/>
            <a:r>
              <a:rPr lang="en-US" altLang="en-US" sz="2400">
                <a:latin typeface="Times New Roman" panose="02020603050405020304" pitchFamily="18" charset="0"/>
              </a:rPr>
              <a:t>median(TDI)</a:t>
            </a:r>
          </a:p>
          <a:p>
            <a:pPr eaLnBrk="1" hangingPunct="1"/>
            <a:r>
              <a:rPr lang="en-US" altLang="en-US" sz="2400">
                <a:latin typeface="Times New Roman" panose="02020603050405020304" pitchFamily="18" charset="0"/>
              </a:rPr>
              <a:t>    [ 0.00585, 0.0405] Kca l/ k g/ day mg Kcal-1</a:t>
            </a:r>
          </a:p>
          <a:p>
            <a:pPr eaLnBrk="1" hangingPunct="1"/>
            <a:r>
              <a:rPr lang="en-US" altLang="en-US" sz="2400">
                <a:latin typeface="Times New Roman" panose="02020603050405020304" pitchFamily="18" charset="0"/>
              </a:rPr>
              <a:t>cut(TDI,95%)</a:t>
            </a:r>
          </a:p>
          <a:p>
            <a:pPr eaLnBrk="1" hangingPunct="1"/>
            <a:r>
              <a:rPr lang="en-US" altLang="en-US" sz="2400">
                <a:latin typeface="Times New Roman" panose="02020603050405020304" pitchFamily="18" charset="0"/>
              </a:rPr>
              <a:t>    [ 0.00853, 0.0630] Kca l/ k g/ day mg Kcal-1</a:t>
            </a:r>
          </a:p>
          <a:p>
            <a:pPr eaLnBrk="1" hangingPunct="1"/>
            <a:r>
              <a:rPr lang="en-US" altLang="en-US" sz="2400">
                <a:latin typeface="Times New Roman" panose="02020603050405020304" pitchFamily="18" charset="0"/>
              </a:rPr>
              <a:t>sd(TDI)</a:t>
            </a:r>
          </a:p>
          <a:p>
            <a:pPr eaLnBrk="1" hangingPunct="1"/>
            <a:r>
              <a:rPr lang="en-US" altLang="en-US" sz="2400">
                <a:latin typeface="Times New Roman" panose="02020603050405020304" pitchFamily="18" charset="0"/>
              </a:rPr>
              <a:t>    [ 0, 0.025] Kca l/ k g/ day mg Kcal-1</a:t>
            </a:r>
          </a:p>
          <a:p>
            <a:pPr eaLnBrk="1" hangingPunct="1"/>
            <a:endParaRPr lang="en-US" altLang="en-US" sz="2400">
              <a:latin typeface="Times New Roman" panose="02020603050405020304" pitchFamily="18" charset="0"/>
            </a:endParaRPr>
          </a:p>
          <a:p>
            <a:pPr eaLnBrk="1" hangingPunct="1">
              <a:lnSpc>
                <a:spcPct val="80000"/>
              </a:lnSpc>
              <a:spcBef>
                <a:spcPct val="20000"/>
              </a:spcBef>
            </a:pPr>
            <a:endParaRPr lang="en-US" altLang="en-US" sz="2400">
              <a:latin typeface="Times New Roman" panose="02020603050405020304" pitchFamily="18" charset="0"/>
            </a:endParaRPr>
          </a:p>
        </p:txBody>
      </p:sp>
    </p:spTree>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9426" name="Rectangle 2"/>
          <p:cNvSpPr>
            <a:spLocks noGrp="1" noChangeArrowheads="1"/>
          </p:cNvSpPr>
          <p:nvPr>
            <p:ph type="title"/>
          </p:nvPr>
        </p:nvSpPr>
        <p:spPr>
          <a:xfrm>
            <a:off x="685800" y="609600"/>
            <a:ext cx="8229600" cy="1143000"/>
          </a:xfrm>
        </p:spPr>
        <p:txBody>
          <a:bodyPr/>
          <a:lstStyle/>
          <a:p>
            <a:pPr eaLnBrk="1" hangingPunct="1">
              <a:defRPr/>
            </a:pPr>
            <a:r>
              <a:rPr lang="en-US"/>
              <a:t>Bayesian probability</a:t>
            </a:r>
          </a:p>
        </p:txBody>
      </p:sp>
      <p:sp>
        <p:nvSpPr>
          <p:cNvPr id="31747" name="Rectangle 3"/>
          <p:cNvSpPr>
            <a:spLocks noGrp="1" noChangeArrowheads="1"/>
          </p:cNvSpPr>
          <p:nvPr>
            <p:ph type="body" idx="1"/>
          </p:nvPr>
        </p:nvSpPr>
        <p:spPr>
          <a:xfrm>
            <a:off x="685800" y="1981200"/>
            <a:ext cx="8229600" cy="4724400"/>
          </a:xfrm>
        </p:spPr>
        <p:txBody>
          <a:bodyPr/>
          <a:lstStyle/>
          <a:p>
            <a:pPr eaLnBrk="1" hangingPunct="1"/>
            <a:r>
              <a:rPr lang="en-US" altLang="en-US"/>
              <a:t>Asserting </a:t>
            </a:r>
            <a:r>
              <a:rPr lang="en-US" altLang="en-US" i="1"/>
              <a:t>A </a:t>
            </a:r>
            <a:r>
              <a:rPr lang="en-US" altLang="en-US"/>
              <a:t>means you’ll pay $1 if not </a:t>
            </a:r>
            <a:r>
              <a:rPr lang="en-US" altLang="en-US" i="1"/>
              <a:t>A</a:t>
            </a:r>
            <a:r>
              <a:rPr lang="en-US" altLang="en-US"/>
              <a:t> </a:t>
            </a:r>
          </a:p>
          <a:p>
            <a:pPr lvl="4" eaLnBrk="1" hangingPunct="1"/>
            <a:endParaRPr lang="en-US" altLang="en-US"/>
          </a:p>
          <a:p>
            <a:pPr eaLnBrk="1" hangingPunct="1"/>
            <a:r>
              <a:rPr lang="en-US" altLang="en-US"/>
              <a:t>If the probability of </a:t>
            </a:r>
            <a:r>
              <a:rPr lang="en-US" altLang="en-US" i="1"/>
              <a:t>A</a:t>
            </a:r>
            <a:r>
              <a:rPr lang="en-US" altLang="en-US"/>
              <a:t> is </a:t>
            </a:r>
            <a:r>
              <a:rPr lang="en-US" altLang="en-US" i="1"/>
              <a:t>P</a:t>
            </a:r>
            <a:r>
              <a:rPr lang="en-US" altLang="en-US"/>
              <a:t>, then a Bayesian agrees to assert </a:t>
            </a:r>
            <a:r>
              <a:rPr lang="en-US" altLang="en-US" i="1"/>
              <a:t>A</a:t>
            </a:r>
            <a:r>
              <a:rPr lang="en-US" altLang="en-US"/>
              <a:t> for a fee of $(1-</a:t>
            </a:r>
            <a:r>
              <a:rPr lang="en-US" altLang="en-US" i="1"/>
              <a:t>P</a:t>
            </a:r>
            <a:r>
              <a:rPr lang="en-US" altLang="en-US"/>
              <a:t>), </a:t>
            </a:r>
            <a:r>
              <a:rPr lang="en-US" altLang="en-US" b="1" i="1"/>
              <a:t>and</a:t>
            </a:r>
            <a:r>
              <a:rPr lang="en-US" altLang="en-US"/>
              <a:t> assert not-</a:t>
            </a:r>
            <a:r>
              <a:rPr lang="en-US" altLang="en-US" i="1"/>
              <a:t>A</a:t>
            </a:r>
            <a:r>
              <a:rPr lang="en-US" altLang="en-US"/>
              <a:t> for a fee of $</a:t>
            </a:r>
            <a:r>
              <a:rPr lang="en-US" altLang="en-US" i="1"/>
              <a:t>P</a:t>
            </a:r>
          </a:p>
          <a:p>
            <a:pPr lvl="4" eaLnBrk="1" hangingPunct="1"/>
            <a:endParaRPr lang="en-US" altLang="en-US"/>
          </a:p>
          <a:p>
            <a:pPr eaLnBrk="1" hangingPunct="1"/>
            <a:r>
              <a:rPr lang="en-US" altLang="en-US"/>
              <a:t>For Bayesians, belief implies action: bets</a:t>
            </a:r>
          </a:p>
          <a:p>
            <a:pPr lvl="4" eaLnBrk="1" hangingPunct="1"/>
            <a:endParaRPr lang="en-US" altLang="en-US"/>
          </a:p>
          <a:p>
            <a:pPr eaLnBrk="1" hangingPunct="1"/>
            <a:r>
              <a:rPr lang="en-US" altLang="en-US"/>
              <a:t>People will have different </a:t>
            </a:r>
            <a:r>
              <a:rPr lang="en-US" altLang="en-US" i="1"/>
              <a:t>P</a:t>
            </a:r>
            <a:r>
              <a:rPr lang="en-US" altLang="en-US"/>
              <a:t>s for an </a:t>
            </a:r>
            <a:r>
              <a:rPr lang="en-US" altLang="en-US" i="1"/>
              <a:t>A</a:t>
            </a:r>
          </a:p>
        </p:txBody>
      </p:sp>
    </p:spTree>
    <p:extLst>
      <p:ext uri="{BB962C8B-B14F-4D97-AF65-F5344CB8AC3E}">
        <p14:creationId xmlns:p14="http://schemas.microsoft.com/office/powerpoint/2010/main" val="309101539"/>
      </p:ext>
    </p:extLst>
  </p:cSld>
  <p:clrMapOvr>
    <a:masterClrMapping/>
  </p:clrMapOvr>
</p:sld>
</file>

<file path=ppt/slides/slide1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err="1">
                <a:latin typeface="Arial" panose="020B0604020202020204" pitchFamily="34" charset="0"/>
                <a:cs typeface="Arial" panose="020B0604020202020204" pitchFamily="34" charset="0"/>
              </a:rPr>
              <a:t>pba.r</a:t>
            </a:r>
            <a:endParaRPr lang="en-US" dirty="0"/>
          </a:p>
        </p:txBody>
      </p:sp>
      <p:sp>
        <p:nvSpPr>
          <p:cNvPr id="3" name="Content Placeholder 2"/>
          <p:cNvSpPr>
            <a:spLocks noGrp="1"/>
          </p:cNvSpPr>
          <p:nvPr>
            <p:ph idx="1"/>
          </p:nvPr>
        </p:nvSpPr>
        <p:spPr>
          <a:xfrm>
            <a:off x="609600" y="1600200"/>
            <a:ext cx="8382000" cy="4114800"/>
          </a:xfrm>
        </p:spPr>
        <p:txBody>
          <a:bodyPr/>
          <a:lstStyle/>
          <a:p>
            <a:pPr eaLnBrk="1" hangingPunct="1">
              <a:lnSpc>
                <a:spcPct val="90000"/>
              </a:lnSpc>
              <a:buFontTx/>
              <a:buNone/>
            </a:pPr>
            <a:r>
              <a:rPr lang="en-US" altLang="en-US" sz="2400" i="1" dirty="0">
                <a:latin typeface="Arial Narrow"/>
                <a:cs typeface="Arial Narrow"/>
              </a:rPr>
              <a:t>BW</a:t>
            </a:r>
            <a:r>
              <a:rPr lang="en-US" altLang="en-US" sz="2400" dirty="0">
                <a:latin typeface="Arial Narrow"/>
                <a:cs typeface="Arial Narrow"/>
              </a:rPr>
              <a:t> = normal( 608, 66.9)  </a:t>
            </a:r>
          </a:p>
          <a:p>
            <a:pPr eaLnBrk="1" hangingPunct="1">
              <a:lnSpc>
                <a:spcPct val="90000"/>
              </a:lnSpc>
              <a:buFontTx/>
              <a:buNone/>
            </a:pPr>
            <a:r>
              <a:rPr lang="en-US" altLang="en-US" sz="2400" dirty="0" err="1">
                <a:latin typeface="Arial Narrow"/>
                <a:cs typeface="Arial Narrow"/>
              </a:rPr>
              <a:t>pmi</a:t>
            </a:r>
            <a:r>
              <a:rPr lang="en-US" altLang="en-US" sz="2400" dirty="0">
                <a:latin typeface="Arial Narrow"/>
                <a:cs typeface="Arial Narrow"/>
              </a:rPr>
              <a:t> = function(m, pm) </a:t>
            </a:r>
            <a:r>
              <a:rPr lang="en-US" altLang="en-US" sz="2400" dirty="0" err="1">
                <a:latin typeface="Arial Narrow"/>
                <a:cs typeface="Arial Narrow"/>
              </a:rPr>
              <a:t>pbox</a:t>
            </a:r>
            <a:r>
              <a:rPr lang="en-US" altLang="en-US" sz="2400" dirty="0">
                <a:latin typeface="Arial Narrow"/>
                <a:cs typeface="Arial Narrow"/>
              </a:rPr>
              <a:t>(interval(m-pm, </a:t>
            </a:r>
            <a:r>
              <a:rPr lang="en-US" altLang="en-US" sz="2400" dirty="0" err="1">
                <a:latin typeface="Arial Narrow"/>
                <a:cs typeface="Arial Narrow"/>
              </a:rPr>
              <a:t>m+pm</a:t>
            </a:r>
            <a:r>
              <a:rPr lang="en-US" altLang="en-US" sz="2400" dirty="0">
                <a:latin typeface="Arial Narrow"/>
                <a:cs typeface="Arial Narrow"/>
              </a:rPr>
              <a:t>))</a:t>
            </a:r>
          </a:p>
          <a:p>
            <a:pPr eaLnBrk="1" hangingPunct="1">
              <a:lnSpc>
                <a:spcPct val="90000"/>
              </a:lnSpc>
              <a:buFontTx/>
              <a:buNone/>
            </a:pPr>
            <a:r>
              <a:rPr lang="pl-PL" altLang="en-US" sz="2400" i="1" dirty="0">
                <a:latin typeface="Arial Narrow"/>
                <a:cs typeface="Arial Narrow"/>
              </a:rPr>
              <a:t>FMR</a:t>
            </a:r>
            <a:r>
              <a:rPr lang="pl-PL" altLang="en-US" sz="2400" dirty="0">
                <a:latin typeface="Arial Narrow"/>
                <a:cs typeface="Arial Narrow"/>
              </a:rPr>
              <a:t> = </a:t>
            </a:r>
            <a:r>
              <a:rPr lang="pl-PL" altLang="en-US" sz="2400" dirty="0" err="1">
                <a:latin typeface="Arial Narrow"/>
                <a:cs typeface="Arial Narrow"/>
              </a:rPr>
              <a:t>pmi</a:t>
            </a:r>
            <a:r>
              <a:rPr lang="pl-PL" altLang="en-US" sz="2400" dirty="0">
                <a:latin typeface="Arial Narrow"/>
                <a:cs typeface="Arial Narrow"/>
              </a:rPr>
              <a:t>(0.412,0.058) * </a:t>
            </a:r>
            <a:r>
              <a:rPr lang="pl-PL" altLang="en-US" sz="2400" i="1" dirty="0">
                <a:latin typeface="Arial Narrow"/>
                <a:cs typeface="Arial Narrow"/>
              </a:rPr>
              <a:t>BW</a:t>
            </a:r>
            <a:r>
              <a:rPr lang="pl-PL" altLang="en-US" sz="2400" dirty="0">
                <a:latin typeface="Arial Narrow"/>
                <a:cs typeface="Arial Narrow"/>
              </a:rPr>
              <a:t> ^ </a:t>
            </a:r>
            <a:r>
              <a:rPr lang="pl-PL" altLang="en-US" sz="2400" dirty="0" err="1">
                <a:latin typeface="Arial Narrow"/>
                <a:cs typeface="Arial Narrow"/>
              </a:rPr>
              <a:t>pmi</a:t>
            </a:r>
            <a:r>
              <a:rPr lang="pl-PL" altLang="en-US" sz="2400" dirty="0">
                <a:latin typeface="Arial Narrow"/>
                <a:cs typeface="Arial Narrow"/>
              </a:rPr>
              <a:t>(0.862,0.026) </a:t>
            </a:r>
          </a:p>
          <a:p>
            <a:pPr eaLnBrk="1" hangingPunct="1">
              <a:lnSpc>
                <a:spcPct val="90000"/>
              </a:lnSpc>
              <a:buFontTx/>
              <a:buNone/>
            </a:pPr>
            <a:r>
              <a:rPr lang="en-US" altLang="en-US" sz="2400" i="1" dirty="0" err="1">
                <a:latin typeface="Arial Narrow"/>
                <a:cs typeface="Arial Narrow"/>
              </a:rPr>
              <a:t>AE</a:t>
            </a:r>
            <a:r>
              <a:rPr lang="en-US" altLang="en-US" sz="2400" dirty="0" err="1">
                <a:latin typeface="Arial Narrow"/>
                <a:cs typeface="Arial Narrow"/>
              </a:rPr>
              <a:t>fish</a:t>
            </a:r>
            <a:r>
              <a:rPr lang="en-US" altLang="en-US" sz="2400" dirty="0">
                <a:latin typeface="Arial Narrow"/>
                <a:cs typeface="Arial Narrow"/>
              </a:rPr>
              <a:t> = </a:t>
            </a:r>
            <a:r>
              <a:rPr lang="en-US" altLang="en-US" sz="2400" dirty="0" err="1">
                <a:latin typeface="Arial Narrow"/>
                <a:cs typeface="Arial Narrow"/>
              </a:rPr>
              <a:t>minmaxmean</a:t>
            </a:r>
            <a:r>
              <a:rPr lang="en-US" altLang="en-US" sz="2400" dirty="0">
                <a:latin typeface="Arial Narrow"/>
                <a:cs typeface="Arial Narrow"/>
              </a:rPr>
              <a:t>(0.77, 0.98, 0.91)   </a:t>
            </a:r>
          </a:p>
          <a:p>
            <a:pPr eaLnBrk="1" hangingPunct="1">
              <a:lnSpc>
                <a:spcPct val="90000"/>
              </a:lnSpc>
              <a:buFontTx/>
              <a:buNone/>
            </a:pPr>
            <a:r>
              <a:rPr lang="en-US" altLang="en-US" sz="2400" i="1" dirty="0" err="1">
                <a:latin typeface="Arial Narrow"/>
                <a:cs typeface="Arial Narrow"/>
              </a:rPr>
              <a:t>AE</a:t>
            </a:r>
            <a:r>
              <a:rPr lang="en-US" altLang="en-US" sz="2400" dirty="0" err="1">
                <a:latin typeface="Arial Narrow"/>
                <a:cs typeface="Arial Narrow"/>
              </a:rPr>
              <a:t>inverts</a:t>
            </a:r>
            <a:r>
              <a:rPr lang="en-US" altLang="en-US" sz="2400" dirty="0">
                <a:latin typeface="Arial Narrow"/>
                <a:cs typeface="Arial Narrow"/>
              </a:rPr>
              <a:t> = </a:t>
            </a:r>
            <a:r>
              <a:rPr lang="en-US" altLang="en-US" sz="2400" dirty="0" err="1">
                <a:latin typeface="Arial Narrow"/>
                <a:cs typeface="Arial Narrow"/>
              </a:rPr>
              <a:t>minmaxmean</a:t>
            </a:r>
            <a:r>
              <a:rPr lang="en-US" altLang="en-US" sz="2400" dirty="0">
                <a:latin typeface="Arial Narrow"/>
                <a:cs typeface="Arial Narrow"/>
              </a:rPr>
              <a:t>(0.72, 0.96, 0.87)   </a:t>
            </a:r>
          </a:p>
          <a:p>
            <a:pPr eaLnBrk="1" hangingPunct="1">
              <a:lnSpc>
                <a:spcPct val="90000"/>
              </a:lnSpc>
              <a:buFontTx/>
              <a:buNone/>
            </a:pPr>
            <a:r>
              <a:rPr lang="en-US" altLang="en-US" sz="2400" i="1" dirty="0" err="1">
                <a:latin typeface="Arial Narrow"/>
                <a:cs typeface="Arial Narrow"/>
              </a:rPr>
              <a:t>GE</a:t>
            </a:r>
            <a:r>
              <a:rPr lang="en-US" altLang="en-US" sz="2400" dirty="0" err="1">
                <a:latin typeface="Arial Narrow"/>
                <a:cs typeface="Arial Narrow"/>
              </a:rPr>
              <a:t>fish</a:t>
            </a:r>
            <a:r>
              <a:rPr lang="en-US" altLang="en-US" sz="2400" dirty="0">
                <a:latin typeface="Arial Narrow"/>
                <a:cs typeface="Arial Narrow"/>
              </a:rPr>
              <a:t> = normal(1200, 240)   </a:t>
            </a:r>
          </a:p>
          <a:p>
            <a:pPr eaLnBrk="1" hangingPunct="1">
              <a:lnSpc>
                <a:spcPct val="90000"/>
              </a:lnSpc>
              <a:buFontTx/>
              <a:buNone/>
            </a:pPr>
            <a:r>
              <a:rPr lang="en-US" altLang="en-US" sz="2400" i="1" dirty="0" err="1">
                <a:latin typeface="Arial Narrow"/>
                <a:cs typeface="Arial Narrow"/>
              </a:rPr>
              <a:t>GE</a:t>
            </a:r>
            <a:r>
              <a:rPr lang="en-US" altLang="en-US" sz="2400" dirty="0" err="1">
                <a:latin typeface="Arial Narrow"/>
                <a:cs typeface="Arial Narrow"/>
              </a:rPr>
              <a:t>inverts</a:t>
            </a:r>
            <a:r>
              <a:rPr lang="en-US" altLang="en-US" sz="2400" dirty="0">
                <a:latin typeface="Arial Narrow"/>
                <a:cs typeface="Arial Narrow"/>
              </a:rPr>
              <a:t> = normal(1050, 225)   </a:t>
            </a:r>
          </a:p>
          <a:p>
            <a:pPr eaLnBrk="1" hangingPunct="1">
              <a:lnSpc>
                <a:spcPct val="90000"/>
              </a:lnSpc>
              <a:buFontTx/>
              <a:buNone/>
            </a:pPr>
            <a:r>
              <a:rPr lang="en-US" altLang="en-US" sz="2400" i="1" dirty="0" err="1">
                <a:latin typeface="Arial Narrow"/>
                <a:cs typeface="Arial Narrow"/>
              </a:rPr>
              <a:t>C</a:t>
            </a:r>
            <a:r>
              <a:rPr lang="en-US" altLang="en-US" sz="2400" dirty="0" err="1">
                <a:latin typeface="Arial Narrow"/>
                <a:cs typeface="Arial Narrow"/>
              </a:rPr>
              <a:t>fish</a:t>
            </a:r>
            <a:r>
              <a:rPr lang="en-US" altLang="en-US" sz="2400" dirty="0">
                <a:latin typeface="Arial Narrow"/>
                <a:cs typeface="Arial Narrow"/>
              </a:rPr>
              <a:t> = interval(0.1,0.3)</a:t>
            </a:r>
          </a:p>
          <a:p>
            <a:pPr eaLnBrk="1" hangingPunct="1">
              <a:lnSpc>
                <a:spcPct val="90000"/>
              </a:lnSpc>
              <a:buFontTx/>
              <a:buNone/>
            </a:pPr>
            <a:r>
              <a:rPr lang="en-US" altLang="en-US" sz="2400" i="1" dirty="0" err="1">
                <a:latin typeface="Arial Narrow"/>
                <a:cs typeface="Arial Narrow"/>
              </a:rPr>
              <a:t>C</a:t>
            </a:r>
            <a:r>
              <a:rPr lang="en-US" altLang="en-US" sz="2400" dirty="0" err="1">
                <a:latin typeface="Arial Narrow"/>
                <a:cs typeface="Arial Narrow"/>
              </a:rPr>
              <a:t>inverts</a:t>
            </a:r>
            <a:r>
              <a:rPr lang="en-US" altLang="en-US" sz="2400" dirty="0">
                <a:latin typeface="Arial Narrow"/>
                <a:cs typeface="Arial Narrow"/>
              </a:rPr>
              <a:t> = interval(0.02, 0.06)   </a:t>
            </a:r>
          </a:p>
          <a:p>
            <a:pPr eaLnBrk="1" hangingPunct="1">
              <a:lnSpc>
                <a:spcPct val="90000"/>
              </a:lnSpc>
              <a:buFontTx/>
              <a:buNone/>
            </a:pPr>
            <a:r>
              <a:rPr lang="en-US" altLang="en-US" sz="2400" i="1" dirty="0" err="1">
                <a:latin typeface="Arial Narrow"/>
                <a:cs typeface="Arial Narrow"/>
              </a:rPr>
              <a:t>P</a:t>
            </a:r>
            <a:r>
              <a:rPr lang="en-US" altLang="en-US" sz="2400" dirty="0" err="1">
                <a:latin typeface="Arial Narrow"/>
                <a:cs typeface="Arial Narrow"/>
              </a:rPr>
              <a:t>fish</a:t>
            </a:r>
            <a:r>
              <a:rPr lang="en-US" altLang="en-US" sz="2400" dirty="0">
                <a:latin typeface="Arial Narrow"/>
                <a:cs typeface="Arial Narrow"/>
              </a:rPr>
              <a:t> = 0.9  </a:t>
            </a:r>
          </a:p>
          <a:p>
            <a:pPr eaLnBrk="1" hangingPunct="1">
              <a:lnSpc>
                <a:spcPct val="90000"/>
              </a:lnSpc>
              <a:buFontTx/>
              <a:buNone/>
            </a:pPr>
            <a:r>
              <a:rPr lang="en-US" altLang="en-US" sz="2400" i="1" dirty="0" err="1">
                <a:latin typeface="Arial Narrow"/>
                <a:cs typeface="Arial Narrow"/>
              </a:rPr>
              <a:t>P</a:t>
            </a:r>
            <a:r>
              <a:rPr lang="en-US" altLang="en-US" sz="2400" dirty="0" err="1">
                <a:latin typeface="Arial Narrow"/>
                <a:cs typeface="Arial Narrow"/>
              </a:rPr>
              <a:t>inverts</a:t>
            </a:r>
            <a:r>
              <a:rPr lang="en-US" altLang="en-US" sz="2400" dirty="0">
                <a:latin typeface="Arial Narrow"/>
                <a:cs typeface="Arial Narrow"/>
              </a:rPr>
              <a:t> = 0.1  </a:t>
            </a:r>
          </a:p>
          <a:p>
            <a:pPr eaLnBrk="1" hangingPunct="1">
              <a:lnSpc>
                <a:spcPct val="90000"/>
              </a:lnSpc>
              <a:buNone/>
            </a:pPr>
            <a:r>
              <a:rPr lang="en-US" altLang="en-US" sz="2400" i="1" dirty="0">
                <a:latin typeface="Arial Narrow"/>
                <a:cs typeface="Arial Narrow"/>
              </a:rPr>
              <a:t>TDI</a:t>
            </a:r>
            <a:r>
              <a:rPr lang="en-US" altLang="en-US" sz="2400" dirty="0">
                <a:latin typeface="Arial Narrow"/>
                <a:cs typeface="Arial Narrow"/>
              </a:rPr>
              <a:t> = </a:t>
            </a:r>
            <a:r>
              <a:rPr lang="en-US" altLang="en-US" sz="2400" i="1" dirty="0">
                <a:latin typeface="Arial Narrow"/>
                <a:cs typeface="Arial Narrow"/>
              </a:rPr>
              <a:t>FMR</a:t>
            </a:r>
            <a:r>
              <a:rPr lang="en-US" altLang="en-US" sz="2400" dirty="0">
                <a:latin typeface="Arial Narrow"/>
                <a:cs typeface="Arial Narrow"/>
              </a:rPr>
              <a:t> * (</a:t>
            </a:r>
            <a:r>
              <a:rPr lang="en-US" altLang="en-US" sz="2400" i="1" dirty="0" err="1">
                <a:latin typeface="Arial Narrow"/>
                <a:cs typeface="Arial Narrow"/>
              </a:rPr>
              <a:t>C</a:t>
            </a:r>
            <a:r>
              <a:rPr lang="en-US" altLang="en-US" sz="2400" dirty="0" err="1">
                <a:latin typeface="Arial Narrow"/>
                <a:cs typeface="Arial Narrow"/>
              </a:rPr>
              <a:t>fish</a:t>
            </a:r>
            <a:r>
              <a:rPr lang="en-US" altLang="en-US" sz="2400" dirty="0">
                <a:latin typeface="Arial Narrow"/>
                <a:cs typeface="Arial Narrow"/>
              </a:rPr>
              <a:t>%*%</a:t>
            </a:r>
            <a:r>
              <a:rPr lang="en-US" altLang="en-US" sz="2400" i="1" dirty="0" err="1">
                <a:latin typeface="Arial Narrow"/>
                <a:cs typeface="Arial Narrow"/>
              </a:rPr>
              <a:t>P</a:t>
            </a:r>
            <a:r>
              <a:rPr lang="en-US" altLang="en-US" sz="2400" dirty="0" err="1">
                <a:latin typeface="Arial Narrow"/>
                <a:cs typeface="Arial Narrow"/>
              </a:rPr>
              <a:t>fish</a:t>
            </a:r>
            <a:r>
              <a:rPr lang="en-US" altLang="en-US" sz="2400" dirty="0">
                <a:latin typeface="Arial Narrow"/>
                <a:cs typeface="Arial Narrow"/>
              </a:rPr>
              <a:t>%/%(</a:t>
            </a:r>
            <a:r>
              <a:rPr lang="en-US" altLang="en-US" sz="2400" i="1" dirty="0" err="1">
                <a:latin typeface="Arial Narrow"/>
                <a:cs typeface="Arial Narrow"/>
              </a:rPr>
              <a:t>AE</a:t>
            </a:r>
            <a:r>
              <a:rPr lang="en-US" altLang="en-US" sz="2400" dirty="0" err="1">
                <a:latin typeface="Arial Narrow"/>
                <a:cs typeface="Arial Narrow"/>
              </a:rPr>
              <a:t>fish</a:t>
            </a:r>
            <a:r>
              <a:rPr lang="en-US" altLang="en-US" sz="2400" dirty="0">
                <a:latin typeface="Arial Narrow"/>
                <a:cs typeface="Arial Narrow"/>
              </a:rPr>
              <a:t>*</a:t>
            </a:r>
            <a:r>
              <a:rPr lang="en-US" altLang="en-US" sz="2400" i="1" dirty="0" err="1">
                <a:latin typeface="Arial Narrow"/>
                <a:cs typeface="Arial Narrow"/>
              </a:rPr>
              <a:t>GE</a:t>
            </a:r>
            <a:r>
              <a:rPr lang="en-US" altLang="en-US" sz="2400" dirty="0" err="1">
                <a:latin typeface="Arial Narrow"/>
                <a:cs typeface="Arial Narrow"/>
              </a:rPr>
              <a:t>fish</a:t>
            </a:r>
            <a:r>
              <a:rPr lang="en-US" altLang="en-US" sz="2400" dirty="0">
                <a:latin typeface="Arial Narrow"/>
                <a:cs typeface="Arial Narrow"/>
              </a:rPr>
              <a:t>) %+% </a:t>
            </a:r>
            <a:r>
              <a:rPr lang="en-US" altLang="en-US" sz="2400" i="1" dirty="0" err="1">
                <a:latin typeface="Arial Narrow"/>
                <a:cs typeface="Arial Narrow"/>
              </a:rPr>
              <a:t>C</a:t>
            </a:r>
            <a:r>
              <a:rPr lang="en-US" altLang="en-US" sz="2400" dirty="0" err="1">
                <a:latin typeface="Arial Narrow"/>
                <a:cs typeface="Arial Narrow"/>
              </a:rPr>
              <a:t>inverts</a:t>
            </a:r>
            <a:r>
              <a:rPr lang="en-US" altLang="en-US" sz="2400" dirty="0">
                <a:latin typeface="Arial Narrow"/>
                <a:cs typeface="Arial Narrow"/>
              </a:rPr>
              <a:t>%*% </a:t>
            </a:r>
            <a:r>
              <a:rPr lang="en-US" altLang="en-US" sz="2400" i="1" dirty="0" err="1">
                <a:latin typeface="Arial Narrow"/>
                <a:cs typeface="Arial Narrow"/>
              </a:rPr>
              <a:t>P</a:t>
            </a:r>
            <a:r>
              <a:rPr lang="en-US" altLang="en-US" sz="2400" dirty="0" err="1">
                <a:latin typeface="Arial Narrow"/>
                <a:cs typeface="Arial Narrow"/>
              </a:rPr>
              <a:t>inverts</a:t>
            </a:r>
            <a:r>
              <a:rPr lang="en-US" altLang="en-US" sz="2400" dirty="0">
                <a:latin typeface="Arial Narrow"/>
                <a:cs typeface="Arial Narrow"/>
              </a:rPr>
              <a:t>%/%(</a:t>
            </a:r>
            <a:r>
              <a:rPr lang="en-US" altLang="en-US" sz="2400" i="1" dirty="0" err="1">
                <a:latin typeface="Arial Narrow"/>
                <a:cs typeface="Arial Narrow"/>
              </a:rPr>
              <a:t>AE</a:t>
            </a:r>
            <a:r>
              <a:rPr lang="en-US" altLang="en-US" sz="2400" dirty="0" err="1">
                <a:latin typeface="Arial Narrow"/>
                <a:cs typeface="Arial Narrow"/>
              </a:rPr>
              <a:t>inverts</a:t>
            </a:r>
            <a:r>
              <a:rPr lang="en-US" altLang="en-US" sz="2400" dirty="0">
                <a:latin typeface="Arial Narrow"/>
                <a:cs typeface="Arial Narrow"/>
              </a:rPr>
              <a:t>*</a:t>
            </a:r>
            <a:r>
              <a:rPr lang="en-US" altLang="en-US" sz="2400" i="1" dirty="0" err="1">
                <a:latin typeface="Arial Narrow"/>
                <a:cs typeface="Arial Narrow"/>
              </a:rPr>
              <a:t>GE</a:t>
            </a:r>
            <a:r>
              <a:rPr lang="en-US" altLang="en-US" sz="2400" dirty="0" err="1">
                <a:latin typeface="Arial Narrow"/>
                <a:cs typeface="Arial Narrow"/>
              </a:rPr>
              <a:t>inverts</a:t>
            </a:r>
            <a:r>
              <a:rPr lang="en-US" altLang="en-US" sz="2400" dirty="0">
                <a:latin typeface="Arial Narrow"/>
                <a:cs typeface="Arial Narrow"/>
              </a:rPr>
              <a:t>))</a:t>
            </a:r>
          </a:p>
          <a:p>
            <a:pPr eaLnBrk="1" hangingPunct="1">
              <a:lnSpc>
                <a:spcPct val="90000"/>
              </a:lnSpc>
              <a:buFontTx/>
              <a:buNone/>
            </a:pPr>
            <a:endParaRPr lang="en-US" altLang="en-US" sz="2400" dirty="0">
              <a:latin typeface="Arial Narrow"/>
              <a:cs typeface="Arial Narrow"/>
            </a:endParaRPr>
          </a:p>
          <a:p>
            <a:endParaRPr lang="en-US" sz="2400" dirty="0">
              <a:latin typeface="Arial Narrow"/>
              <a:cs typeface="Arial Narrow"/>
            </a:endParaRPr>
          </a:p>
        </p:txBody>
      </p:sp>
      <p:sp>
        <p:nvSpPr>
          <p:cNvPr id="5" name="Text Box 17"/>
          <p:cNvSpPr txBox="1">
            <a:spLocks noChangeArrowheads="1"/>
          </p:cNvSpPr>
          <p:nvPr/>
        </p:nvSpPr>
        <p:spPr bwMode="auto">
          <a:xfrm>
            <a:off x="7772400" y="228600"/>
            <a:ext cx="1268413" cy="5794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3200" dirty="0">
                <a:solidFill>
                  <a:srgbClr val="FF0000"/>
                </a:solidFill>
                <a:latin typeface="Arial Black" panose="020B0A04020102020204" pitchFamily="34" charset="0"/>
              </a:rPr>
              <a:t>SKIP</a:t>
            </a:r>
          </a:p>
        </p:txBody>
      </p:sp>
      <p:sp>
        <p:nvSpPr>
          <p:cNvPr id="6" name="TextBox 5"/>
          <p:cNvSpPr txBox="1"/>
          <p:nvPr/>
        </p:nvSpPr>
        <p:spPr>
          <a:xfrm>
            <a:off x="9296400" y="3884473"/>
            <a:ext cx="4419600" cy="1754327"/>
          </a:xfrm>
          <a:prstGeom prst="rect">
            <a:avLst/>
          </a:prstGeom>
          <a:noFill/>
        </p:spPr>
        <p:txBody>
          <a:bodyPr wrap="square" rtlCol="0">
            <a:spAutoFit/>
          </a:bodyPr>
          <a:lstStyle/>
          <a:p>
            <a:r>
              <a:rPr lang="en-US" dirty="0">
                <a:solidFill>
                  <a:srgbClr val="FF0000"/>
                </a:solidFill>
                <a:latin typeface="+mn-lt"/>
              </a:rPr>
              <a:t>Exercise for the reader:  Check the units. The </a:t>
            </a:r>
            <a:r>
              <a:rPr lang="en-US" dirty="0" err="1">
                <a:solidFill>
                  <a:srgbClr val="FF0000"/>
                </a:solidFill>
                <a:latin typeface="+mn-lt"/>
              </a:rPr>
              <a:t>pba.r</a:t>
            </a:r>
            <a:r>
              <a:rPr lang="en-US" dirty="0">
                <a:solidFill>
                  <a:srgbClr val="FF0000"/>
                </a:solidFill>
                <a:latin typeface="+mn-lt"/>
              </a:rPr>
              <a:t> translation yields quantitatively incorrect results because we didn’t fix the units first. RAMAS Risk </a:t>
            </a:r>
            <a:r>
              <a:rPr lang="en-US" dirty="0" err="1">
                <a:solidFill>
                  <a:srgbClr val="FF0000"/>
                </a:solidFill>
                <a:latin typeface="+mn-lt"/>
              </a:rPr>
              <a:t>Calc</a:t>
            </a:r>
            <a:r>
              <a:rPr lang="en-US" dirty="0">
                <a:solidFill>
                  <a:srgbClr val="FF0000"/>
                </a:solidFill>
                <a:latin typeface="+mn-lt"/>
              </a:rPr>
              <a:t> handles the units automatically, but </a:t>
            </a:r>
            <a:r>
              <a:rPr lang="en-US" dirty="0" err="1">
                <a:solidFill>
                  <a:srgbClr val="FF0000"/>
                </a:solidFill>
                <a:latin typeface="+mn-lt"/>
              </a:rPr>
              <a:t>pba.r</a:t>
            </a:r>
            <a:r>
              <a:rPr lang="en-US" dirty="0">
                <a:solidFill>
                  <a:srgbClr val="FF0000"/>
                </a:solidFill>
                <a:latin typeface="+mn-lt"/>
              </a:rPr>
              <a:t> requires inputs have balanced units</a:t>
            </a:r>
          </a:p>
        </p:txBody>
      </p:sp>
    </p:spTree>
    <p:extLst>
      <p:ext uri="{BB962C8B-B14F-4D97-AF65-F5344CB8AC3E}">
        <p14:creationId xmlns:p14="http://schemas.microsoft.com/office/powerpoint/2010/main" val="381996993"/>
      </p:ext>
    </p:extLst>
  </p:cSld>
  <p:clrMapOvr>
    <a:masterClrMapping/>
  </p:clrMapOvr>
</p:sld>
</file>

<file path=ppt/slides/slide1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93538" name="Group 2"/>
          <p:cNvGrpSpPr>
            <a:grpSpLocks/>
          </p:cNvGrpSpPr>
          <p:nvPr/>
        </p:nvGrpSpPr>
        <p:grpSpPr bwMode="auto">
          <a:xfrm>
            <a:off x="457200" y="2522538"/>
            <a:ext cx="1377950" cy="1439862"/>
            <a:chOff x="288" y="2117"/>
            <a:chExt cx="868" cy="907"/>
          </a:xfrm>
        </p:grpSpPr>
        <p:sp>
          <p:nvSpPr>
            <p:cNvPr id="193619" name="Line 3"/>
            <p:cNvSpPr>
              <a:spLocks noChangeShapeType="1"/>
            </p:cNvSpPr>
            <p:nvPr/>
          </p:nvSpPr>
          <p:spPr bwMode="auto">
            <a:xfrm>
              <a:off x="351" y="2877"/>
              <a:ext cx="700"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3620" name="Rectangle 4"/>
            <p:cNvSpPr>
              <a:spLocks noChangeArrowheads="1"/>
            </p:cNvSpPr>
            <p:nvPr/>
          </p:nvSpPr>
          <p:spPr bwMode="auto">
            <a:xfrm>
              <a:off x="288" y="2890"/>
              <a:ext cx="168"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1400">
                  <a:latin typeface="MS Sans Serif" charset="0"/>
                </a:rPr>
                <a:t>400</a:t>
              </a:r>
              <a:endParaRPr lang="en-US" altLang="en-US" sz="1400">
                <a:latin typeface="Times New Roman" panose="02020603050405020304" pitchFamily="18" charset="0"/>
              </a:endParaRPr>
            </a:p>
          </p:txBody>
        </p:sp>
        <p:sp>
          <p:nvSpPr>
            <p:cNvPr id="193621" name="Rectangle 5"/>
            <p:cNvSpPr>
              <a:spLocks noChangeArrowheads="1"/>
            </p:cNvSpPr>
            <p:nvPr/>
          </p:nvSpPr>
          <p:spPr bwMode="auto">
            <a:xfrm>
              <a:off x="638" y="2890"/>
              <a:ext cx="168"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1400">
                  <a:latin typeface="MS Sans Serif" charset="0"/>
                </a:rPr>
                <a:t>600</a:t>
              </a:r>
              <a:endParaRPr lang="en-US" altLang="en-US" sz="1400">
                <a:latin typeface="Times New Roman" panose="02020603050405020304" pitchFamily="18" charset="0"/>
              </a:endParaRPr>
            </a:p>
          </p:txBody>
        </p:sp>
        <p:sp>
          <p:nvSpPr>
            <p:cNvPr id="193622" name="Rectangle 6"/>
            <p:cNvSpPr>
              <a:spLocks noChangeArrowheads="1"/>
            </p:cNvSpPr>
            <p:nvPr/>
          </p:nvSpPr>
          <p:spPr bwMode="auto">
            <a:xfrm>
              <a:off x="988" y="2890"/>
              <a:ext cx="168"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1400">
                  <a:latin typeface="MS Sans Serif" charset="0"/>
                </a:rPr>
                <a:t>800</a:t>
              </a:r>
              <a:endParaRPr lang="en-US" altLang="en-US" sz="1400">
                <a:latin typeface="Times New Roman" panose="02020603050405020304" pitchFamily="18" charset="0"/>
              </a:endParaRPr>
            </a:p>
          </p:txBody>
        </p:sp>
        <p:sp>
          <p:nvSpPr>
            <p:cNvPr id="193623" name="Line 7"/>
            <p:cNvSpPr>
              <a:spLocks noChangeShapeType="1"/>
            </p:cNvSpPr>
            <p:nvPr/>
          </p:nvSpPr>
          <p:spPr bwMode="auto">
            <a:xfrm flipV="1">
              <a:off x="351" y="2117"/>
              <a:ext cx="1" cy="76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3624" name="Freeform 8"/>
            <p:cNvSpPr>
              <a:spLocks/>
            </p:cNvSpPr>
            <p:nvPr/>
          </p:nvSpPr>
          <p:spPr bwMode="auto">
            <a:xfrm flipV="1">
              <a:off x="413" y="2117"/>
              <a:ext cx="604" cy="760"/>
            </a:xfrm>
            <a:custGeom>
              <a:avLst/>
              <a:gdLst>
                <a:gd name="T0" fmla="*/ 0 w 6549"/>
                <a:gd name="T1" fmla="*/ 0 h 8257"/>
                <a:gd name="T2" fmla="*/ 0 w 6549"/>
                <a:gd name="T3" fmla="*/ 0 h 8257"/>
                <a:gd name="T4" fmla="*/ 0 w 6549"/>
                <a:gd name="T5" fmla="*/ 0 h 8257"/>
                <a:gd name="T6" fmla="*/ 0 w 6549"/>
                <a:gd name="T7" fmla="*/ 0 h 8257"/>
                <a:gd name="T8" fmla="*/ 0 w 6549"/>
                <a:gd name="T9" fmla="*/ 0 h 8257"/>
                <a:gd name="T10" fmla="*/ 0 w 6549"/>
                <a:gd name="T11" fmla="*/ 0 h 8257"/>
                <a:gd name="T12" fmla="*/ 0 w 6549"/>
                <a:gd name="T13" fmla="*/ 0 h 8257"/>
                <a:gd name="T14" fmla="*/ 0 w 6549"/>
                <a:gd name="T15" fmla="*/ 0 h 8257"/>
                <a:gd name="T16" fmla="*/ 0 w 6549"/>
                <a:gd name="T17" fmla="*/ 0 h 8257"/>
                <a:gd name="T18" fmla="*/ 0 w 6549"/>
                <a:gd name="T19" fmla="*/ 0 h 8257"/>
                <a:gd name="T20" fmla="*/ 0 w 6549"/>
                <a:gd name="T21" fmla="*/ 0 h 8257"/>
                <a:gd name="T22" fmla="*/ 0 w 6549"/>
                <a:gd name="T23" fmla="*/ 0 h 8257"/>
                <a:gd name="T24" fmla="*/ 0 w 6549"/>
                <a:gd name="T25" fmla="*/ 0 h 8257"/>
                <a:gd name="T26" fmla="*/ 0 w 6549"/>
                <a:gd name="T27" fmla="*/ 0 h 8257"/>
                <a:gd name="T28" fmla="*/ 0 w 6549"/>
                <a:gd name="T29" fmla="*/ 0 h 8257"/>
                <a:gd name="T30" fmla="*/ 0 w 6549"/>
                <a:gd name="T31" fmla="*/ 0 h 8257"/>
                <a:gd name="T32" fmla="*/ 0 w 6549"/>
                <a:gd name="T33" fmla="*/ 0 h 8257"/>
                <a:gd name="T34" fmla="*/ 0 w 6549"/>
                <a:gd name="T35" fmla="*/ 0 h 8257"/>
                <a:gd name="T36" fmla="*/ 0 w 6549"/>
                <a:gd name="T37" fmla="*/ 0 h 8257"/>
                <a:gd name="T38" fmla="*/ 0 w 6549"/>
                <a:gd name="T39" fmla="*/ 0 h 8257"/>
                <a:gd name="T40" fmla="*/ 0 w 6549"/>
                <a:gd name="T41" fmla="*/ 0 h 8257"/>
                <a:gd name="T42" fmla="*/ 0 w 6549"/>
                <a:gd name="T43" fmla="*/ 0 h 8257"/>
                <a:gd name="T44" fmla="*/ 0 w 6549"/>
                <a:gd name="T45" fmla="*/ 0 h 8257"/>
                <a:gd name="T46" fmla="*/ 0 w 6549"/>
                <a:gd name="T47" fmla="*/ 0 h 8257"/>
                <a:gd name="T48" fmla="*/ 0 w 6549"/>
                <a:gd name="T49" fmla="*/ 0 h 8257"/>
                <a:gd name="T50" fmla="*/ 0 w 6549"/>
                <a:gd name="T51" fmla="*/ 0 h 8257"/>
                <a:gd name="T52" fmla="*/ 0 w 6549"/>
                <a:gd name="T53" fmla="*/ 0 h 8257"/>
                <a:gd name="T54" fmla="*/ 0 w 6549"/>
                <a:gd name="T55" fmla="*/ 0 h 8257"/>
                <a:gd name="T56" fmla="*/ 0 w 6549"/>
                <a:gd name="T57" fmla="*/ 0 h 8257"/>
                <a:gd name="T58" fmla="*/ 0 w 6549"/>
                <a:gd name="T59" fmla="*/ 0 h 8257"/>
                <a:gd name="T60" fmla="*/ 0 w 6549"/>
                <a:gd name="T61" fmla="*/ 0 h 8257"/>
                <a:gd name="T62" fmla="*/ 0 w 6549"/>
                <a:gd name="T63" fmla="*/ 0 h 8257"/>
                <a:gd name="T64" fmla="*/ 0 w 6549"/>
                <a:gd name="T65" fmla="*/ 0 h 8257"/>
                <a:gd name="T66" fmla="*/ 0 w 6549"/>
                <a:gd name="T67" fmla="*/ 0 h 8257"/>
                <a:gd name="T68" fmla="*/ 0 w 6549"/>
                <a:gd name="T69" fmla="*/ 0 h 8257"/>
                <a:gd name="T70" fmla="*/ 0 w 6549"/>
                <a:gd name="T71" fmla="*/ 0 h 8257"/>
                <a:gd name="T72" fmla="*/ 0 w 6549"/>
                <a:gd name="T73" fmla="*/ 0 h 8257"/>
                <a:gd name="T74" fmla="*/ 0 w 6549"/>
                <a:gd name="T75" fmla="*/ 0 h 8257"/>
                <a:gd name="T76" fmla="*/ 0 w 6549"/>
                <a:gd name="T77" fmla="*/ 0 h 8257"/>
                <a:gd name="T78" fmla="*/ 0 w 6549"/>
                <a:gd name="T79" fmla="*/ 0 h 8257"/>
                <a:gd name="T80" fmla="*/ 0 w 6549"/>
                <a:gd name="T81" fmla="*/ 0 h 8257"/>
                <a:gd name="T82" fmla="*/ 0 w 6549"/>
                <a:gd name="T83" fmla="*/ 0 h 8257"/>
                <a:gd name="T84" fmla="*/ 0 w 6549"/>
                <a:gd name="T85" fmla="*/ 0 h 8257"/>
                <a:gd name="T86" fmla="*/ 0 w 6549"/>
                <a:gd name="T87" fmla="*/ 0 h 8257"/>
                <a:gd name="T88" fmla="*/ 0 w 6549"/>
                <a:gd name="T89" fmla="*/ 0 h 8257"/>
                <a:gd name="T90" fmla="*/ 0 w 6549"/>
                <a:gd name="T91" fmla="*/ 0 h 8257"/>
                <a:gd name="T92" fmla="*/ 0 w 6549"/>
                <a:gd name="T93" fmla="*/ 0 h 8257"/>
                <a:gd name="T94" fmla="*/ 0 w 6549"/>
                <a:gd name="T95" fmla="*/ 0 h 8257"/>
                <a:gd name="T96" fmla="*/ 0 w 6549"/>
                <a:gd name="T97" fmla="*/ 0 h 8257"/>
                <a:gd name="T98" fmla="*/ 0 w 6549"/>
                <a:gd name="T99" fmla="*/ 0 h 8257"/>
                <a:gd name="T100" fmla="*/ 0 w 6549"/>
                <a:gd name="T101" fmla="*/ 0 h 8257"/>
                <a:gd name="T102" fmla="*/ 0 w 6549"/>
                <a:gd name="T103" fmla="*/ 0 h 8257"/>
                <a:gd name="T104" fmla="*/ 0 w 6549"/>
                <a:gd name="T105" fmla="*/ 0 h 8257"/>
                <a:gd name="T106" fmla="*/ 0 w 6549"/>
                <a:gd name="T107" fmla="*/ 0 h 8257"/>
                <a:gd name="T108" fmla="*/ 0 w 6549"/>
                <a:gd name="T109" fmla="*/ 0 h 8257"/>
                <a:gd name="T110" fmla="*/ 0 w 6549"/>
                <a:gd name="T111" fmla="*/ 0 h 8257"/>
                <a:gd name="T112" fmla="*/ 0 w 6549"/>
                <a:gd name="T113" fmla="*/ 0 h 8257"/>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6549"/>
                <a:gd name="T172" fmla="*/ 0 h 8257"/>
                <a:gd name="T173" fmla="*/ 6549 w 6549"/>
                <a:gd name="T174" fmla="*/ 8257 h 8257"/>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6549" h="8257">
                  <a:moveTo>
                    <a:pt x="0" y="0"/>
                  </a:moveTo>
                  <a:lnTo>
                    <a:pt x="0" y="0"/>
                  </a:lnTo>
                  <a:lnTo>
                    <a:pt x="0" y="82"/>
                  </a:lnTo>
                  <a:lnTo>
                    <a:pt x="317" y="82"/>
                  </a:lnTo>
                  <a:lnTo>
                    <a:pt x="317" y="165"/>
                  </a:lnTo>
                  <a:lnTo>
                    <a:pt x="664" y="165"/>
                  </a:lnTo>
                  <a:lnTo>
                    <a:pt x="664" y="247"/>
                  </a:lnTo>
                  <a:lnTo>
                    <a:pt x="884" y="247"/>
                  </a:lnTo>
                  <a:lnTo>
                    <a:pt x="884" y="330"/>
                  </a:lnTo>
                  <a:lnTo>
                    <a:pt x="1049" y="330"/>
                  </a:lnTo>
                  <a:lnTo>
                    <a:pt x="1049" y="412"/>
                  </a:lnTo>
                  <a:lnTo>
                    <a:pt x="1184" y="412"/>
                  </a:lnTo>
                  <a:lnTo>
                    <a:pt x="1184" y="495"/>
                  </a:lnTo>
                  <a:lnTo>
                    <a:pt x="1298" y="495"/>
                  </a:lnTo>
                  <a:lnTo>
                    <a:pt x="1298" y="577"/>
                  </a:lnTo>
                  <a:lnTo>
                    <a:pt x="1399" y="577"/>
                  </a:lnTo>
                  <a:lnTo>
                    <a:pt x="1399" y="660"/>
                  </a:lnTo>
                  <a:lnTo>
                    <a:pt x="1489" y="660"/>
                  </a:lnTo>
                  <a:lnTo>
                    <a:pt x="1489" y="743"/>
                  </a:lnTo>
                  <a:lnTo>
                    <a:pt x="1570" y="743"/>
                  </a:lnTo>
                  <a:lnTo>
                    <a:pt x="1570" y="825"/>
                  </a:lnTo>
                  <a:lnTo>
                    <a:pt x="1646" y="825"/>
                  </a:lnTo>
                  <a:lnTo>
                    <a:pt x="1646" y="908"/>
                  </a:lnTo>
                  <a:lnTo>
                    <a:pt x="1715" y="908"/>
                  </a:lnTo>
                  <a:lnTo>
                    <a:pt x="1715" y="990"/>
                  </a:lnTo>
                  <a:lnTo>
                    <a:pt x="1781" y="990"/>
                  </a:lnTo>
                  <a:lnTo>
                    <a:pt x="1781" y="1073"/>
                  </a:lnTo>
                  <a:lnTo>
                    <a:pt x="1843" y="1073"/>
                  </a:lnTo>
                  <a:lnTo>
                    <a:pt x="1843" y="1155"/>
                  </a:lnTo>
                  <a:lnTo>
                    <a:pt x="1901" y="1155"/>
                  </a:lnTo>
                  <a:lnTo>
                    <a:pt x="1901" y="1238"/>
                  </a:lnTo>
                  <a:lnTo>
                    <a:pt x="1957" y="1238"/>
                  </a:lnTo>
                  <a:lnTo>
                    <a:pt x="1957" y="1321"/>
                  </a:lnTo>
                  <a:lnTo>
                    <a:pt x="2010" y="1321"/>
                  </a:lnTo>
                  <a:lnTo>
                    <a:pt x="2010" y="1403"/>
                  </a:lnTo>
                  <a:lnTo>
                    <a:pt x="2062" y="1403"/>
                  </a:lnTo>
                  <a:lnTo>
                    <a:pt x="2062" y="1486"/>
                  </a:lnTo>
                  <a:lnTo>
                    <a:pt x="2111" y="1486"/>
                  </a:lnTo>
                  <a:lnTo>
                    <a:pt x="2111" y="1568"/>
                  </a:lnTo>
                  <a:lnTo>
                    <a:pt x="2159" y="1568"/>
                  </a:lnTo>
                  <a:lnTo>
                    <a:pt x="2159" y="1651"/>
                  </a:lnTo>
                  <a:lnTo>
                    <a:pt x="2205" y="1651"/>
                  </a:lnTo>
                  <a:lnTo>
                    <a:pt x="2205" y="1733"/>
                  </a:lnTo>
                  <a:lnTo>
                    <a:pt x="2249" y="1733"/>
                  </a:lnTo>
                  <a:lnTo>
                    <a:pt x="2249" y="1816"/>
                  </a:lnTo>
                  <a:lnTo>
                    <a:pt x="2293" y="1816"/>
                  </a:lnTo>
                  <a:lnTo>
                    <a:pt x="2293" y="1899"/>
                  </a:lnTo>
                  <a:lnTo>
                    <a:pt x="2335" y="1899"/>
                  </a:lnTo>
                  <a:lnTo>
                    <a:pt x="2335" y="1981"/>
                  </a:lnTo>
                  <a:lnTo>
                    <a:pt x="2377" y="1981"/>
                  </a:lnTo>
                  <a:lnTo>
                    <a:pt x="2377" y="2064"/>
                  </a:lnTo>
                  <a:lnTo>
                    <a:pt x="2417" y="2064"/>
                  </a:lnTo>
                  <a:lnTo>
                    <a:pt x="2417" y="2146"/>
                  </a:lnTo>
                  <a:lnTo>
                    <a:pt x="2457" y="2146"/>
                  </a:lnTo>
                  <a:lnTo>
                    <a:pt x="2457" y="2229"/>
                  </a:lnTo>
                  <a:lnTo>
                    <a:pt x="2496" y="2229"/>
                  </a:lnTo>
                  <a:lnTo>
                    <a:pt x="2496" y="2311"/>
                  </a:lnTo>
                  <a:lnTo>
                    <a:pt x="2534" y="2311"/>
                  </a:lnTo>
                  <a:lnTo>
                    <a:pt x="2534" y="2394"/>
                  </a:lnTo>
                  <a:lnTo>
                    <a:pt x="2571" y="2394"/>
                  </a:lnTo>
                  <a:lnTo>
                    <a:pt x="2571" y="2477"/>
                  </a:lnTo>
                  <a:lnTo>
                    <a:pt x="2608" y="2477"/>
                  </a:lnTo>
                  <a:lnTo>
                    <a:pt x="2608" y="2559"/>
                  </a:lnTo>
                  <a:lnTo>
                    <a:pt x="2644" y="2559"/>
                  </a:lnTo>
                  <a:lnTo>
                    <a:pt x="2644" y="2642"/>
                  </a:lnTo>
                  <a:lnTo>
                    <a:pt x="2680" y="2642"/>
                  </a:lnTo>
                  <a:lnTo>
                    <a:pt x="2680" y="2724"/>
                  </a:lnTo>
                  <a:lnTo>
                    <a:pt x="2715" y="2724"/>
                  </a:lnTo>
                  <a:lnTo>
                    <a:pt x="2715" y="2807"/>
                  </a:lnTo>
                  <a:lnTo>
                    <a:pt x="2750" y="2807"/>
                  </a:lnTo>
                  <a:lnTo>
                    <a:pt x="2750" y="2889"/>
                  </a:lnTo>
                  <a:lnTo>
                    <a:pt x="2785" y="2889"/>
                  </a:lnTo>
                  <a:lnTo>
                    <a:pt x="2785" y="2972"/>
                  </a:lnTo>
                  <a:lnTo>
                    <a:pt x="2819" y="2972"/>
                  </a:lnTo>
                  <a:lnTo>
                    <a:pt x="2819" y="3055"/>
                  </a:lnTo>
                  <a:lnTo>
                    <a:pt x="2853" y="3055"/>
                  </a:lnTo>
                  <a:lnTo>
                    <a:pt x="2853" y="3137"/>
                  </a:lnTo>
                  <a:lnTo>
                    <a:pt x="2886" y="3137"/>
                  </a:lnTo>
                  <a:lnTo>
                    <a:pt x="2886" y="3220"/>
                  </a:lnTo>
                  <a:lnTo>
                    <a:pt x="2919" y="3220"/>
                  </a:lnTo>
                  <a:lnTo>
                    <a:pt x="2919" y="3302"/>
                  </a:lnTo>
                  <a:lnTo>
                    <a:pt x="2952" y="3302"/>
                  </a:lnTo>
                  <a:lnTo>
                    <a:pt x="2952" y="3385"/>
                  </a:lnTo>
                  <a:lnTo>
                    <a:pt x="2985" y="3385"/>
                  </a:lnTo>
                  <a:lnTo>
                    <a:pt x="2985" y="3467"/>
                  </a:lnTo>
                  <a:lnTo>
                    <a:pt x="3018" y="3467"/>
                  </a:lnTo>
                  <a:lnTo>
                    <a:pt x="3018" y="3550"/>
                  </a:lnTo>
                  <a:lnTo>
                    <a:pt x="3050" y="3550"/>
                  </a:lnTo>
                  <a:lnTo>
                    <a:pt x="3050" y="3633"/>
                  </a:lnTo>
                  <a:lnTo>
                    <a:pt x="3083" y="3633"/>
                  </a:lnTo>
                  <a:lnTo>
                    <a:pt x="3083" y="3715"/>
                  </a:lnTo>
                  <a:lnTo>
                    <a:pt x="3115" y="3715"/>
                  </a:lnTo>
                  <a:lnTo>
                    <a:pt x="3115" y="3798"/>
                  </a:lnTo>
                  <a:lnTo>
                    <a:pt x="3147" y="3798"/>
                  </a:lnTo>
                  <a:lnTo>
                    <a:pt x="3147" y="3880"/>
                  </a:lnTo>
                  <a:lnTo>
                    <a:pt x="3179" y="3880"/>
                  </a:lnTo>
                  <a:lnTo>
                    <a:pt x="3179" y="3963"/>
                  </a:lnTo>
                  <a:lnTo>
                    <a:pt x="3211" y="3963"/>
                  </a:lnTo>
                  <a:lnTo>
                    <a:pt x="3211" y="4045"/>
                  </a:lnTo>
                  <a:lnTo>
                    <a:pt x="3243" y="4045"/>
                  </a:lnTo>
                  <a:lnTo>
                    <a:pt x="3243" y="4128"/>
                  </a:lnTo>
                  <a:lnTo>
                    <a:pt x="3274" y="4128"/>
                  </a:lnTo>
                  <a:lnTo>
                    <a:pt x="3274" y="4211"/>
                  </a:lnTo>
                  <a:lnTo>
                    <a:pt x="3306" y="4211"/>
                  </a:lnTo>
                  <a:lnTo>
                    <a:pt x="3306" y="4293"/>
                  </a:lnTo>
                  <a:lnTo>
                    <a:pt x="3338" y="4293"/>
                  </a:lnTo>
                  <a:lnTo>
                    <a:pt x="3338" y="4376"/>
                  </a:lnTo>
                  <a:lnTo>
                    <a:pt x="3370" y="4376"/>
                  </a:lnTo>
                  <a:lnTo>
                    <a:pt x="3370" y="4458"/>
                  </a:lnTo>
                  <a:lnTo>
                    <a:pt x="3402" y="4458"/>
                  </a:lnTo>
                  <a:lnTo>
                    <a:pt x="3402" y="4541"/>
                  </a:lnTo>
                  <a:lnTo>
                    <a:pt x="3434" y="4541"/>
                  </a:lnTo>
                  <a:lnTo>
                    <a:pt x="3434" y="4623"/>
                  </a:lnTo>
                  <a:lnTo>
                    <a:pt x="3466" y="4623"/>
                  </a:lnTo>
                  <a:lnTo>
                    <a:pt x="3466" y="4706"/>
                  </a:lnTo>
                  <a:lnTo>
                    <a:pt x="3499" y="4706"/>
                  </a:lnTo>
                  <a:lnTo>
                    <a:pt x="3499" y="4789"/>
                  </a:lnTo>
                  <a:lnTo>
                    <a:pt x="3531" y="4789"/>
                  </a:lnTo>
                  <a:lnTo>
                    <a:pt x="3531" y="4871"/>
                  </a:lnTo>
                  <a:lnTo>
                    <a:pt x="3564" y="4871"/>
                  </a:lnTo>
                  <a:lnTo>
                    <a:pt x="3564" y="4954"/>
                  </a:lnTo>
                  <a:lnTo>
                    <a:pt x="3597" y="4954"/>
                  </a:lnTo>
                  <a:lnTo>
                    <a:pt x="3597" y="5036"/>
                  </a:lnTo>
                  <a:lnTo>
                    <a:pt x="3630" y="5036"/>
                  </a:lnTo>
                  <a:lnTo>
                    <a:pt x="3630" y="5119"/>
                  </a:lnTo>
                  <a:lnTo>
                    <a:pt x="3663" y="5119"/>
                  </a:lnTo>
                  <a:lnTo>
                    <a:pt x="3663" y="5201"/>
                  </a:lnTo>
                  <a:lnTo>
                    <a:pt x="3696" y="5201"/>
                  </a:lnTo>
                  <a:lnTo>
                    <a:pt x="3696" y="5284"/>
                  </a:lnTo>
                  <a:lnTo>
                    <a:pt x="3730" y="5284"/>
                  </a:lnTo>
                  <a:lnTo>
                    <a:pt x="3730" y="5367"/>
                  </a:lnTo>
                  <a:lnTo>
                    <a:pt x="3764" y="5367"/>
                  </a:lnTo>
                  <a:lnTo>
                    <a:pt x="3764" y="5449"/>
                  </a:lnTo>
                  <a:lnTo>
                    <a:pt x="3799" y="5449"/>
                  </a:lnTo>
                  <a:lnTo>
                    <a:pt x="3799" y="5532"/>
                  </a:lnTo>
                  <a:lnTo>
                    <a:pt x="3834" y="5532"/>
                  </a:lnTo>
                  <a:lnTo>
                    <a:pt x="3834" y="5614"/>
                  </a:lnTo>
                  <a:lnTo>
                    <a:pt x="3869" y="5614"/>
                  </a:lnTo>
                  <a:lnTo>
                    <a:pt x="3869" y="5697"/>
                  </a:lnTo>
                  <a:lnTo>
                    <a:pt x="3905" y="5697"/>
                  </a:lnTo>
                  <a:lnTo>
                    <a:pt x="3905" y="5779"/>
                  </a:lnTo>
                  <a:lnTo>
                    <a:pt x="3941" y="5779"/>
                  </a:lnTo>
                  <a:lnTo>
                    <a:pt x="3941" y="5862"/>
                  </a:lnTo>
                  <a:lnTo>
                    <a:pt x="3978" y="5862"/>
                  </a:lnTo>
                  <a:lnTo>
                    <a:pt x="3978" y="5945"/>
                  </a:lnTo>
                  <a:lnTo>
                    <a:pt x="4015" y="5945"/>
                  </a:lnTo>
                  <a:lnTo>
                    <a:pt x="4015" y="6027"/>
                  </a:lnTo>
                  <a:lnTo>
                    <a:pt x="4053" y="6027"/>
                  </a:lnTo>
                  <a:lnTo>
                    <a:pt x="4053" y="6110"/>
                  </a:lnTo>
                  <a:lnTo>
                    <a:pt x="4092" y="6110"/>
                  </a:lnTo>
                  <a:lnTo>
                    <a:pt x="4092" y="6192"/>
                  </a:lnTo>
                  <a:lnTo>
                    <a:pt x="4132" y="6192"/>
                  </a:lnTo>
                  <a:lnTo>
                    <a:pt x="4132" y="6275"/>
                  </a:lnTo>
                  <a:lnTo>
                    <a:pt x="4172" y="6275"/>
                  </a:lnTo>
                  <a:lnTo>
                    <a:pt x="4172" y="6357"/>
                  </a:lnTo>
                  <a:lnTo>
                    <a:pt x="4214" y="6357"/>
                  </a:lnTo>
                  <a:lnTo>
                    <a:pt x="4214" y="6440"/>
                  </a:lnTo>
                  <a:lnTo>
                    <a:pt x="4256" y="6440"/>
                  </a:lnTo>
                  <a:lnTo>
                    <a:pt x="4256" y="6523"/>
                  </a:lnTo>
                  <a:lnTo>
                    <a:pt x="4300" y="6523"/>
                  </a:lnTo>
                  <a:lnTo>
                    <a:pt x="4300" y="6605"/>
                  </a:lnTo>
                  <a:lnTo>
                    <a:pt x="4344" y="6605"/>
                  </a:lnTo>
                  <a:lnTo>
                    <a:pt x="4344" y="6688"/>
                  </a:lnTo>
                  <a:lnTo>
                    <a:pt x="4390" y="6688"/>
                  </a:lnTo>
                  <a:lnTo>
                    <a:pt x="4390" y="6770"/>
                  </a:lnTo>
                  <a:lnTo>
                    <a:pt x="4438" y="6770"/>
                  </a:lnTo>
                  <a:lnTo>
                    <a:pt x="4438" y="6853"/>
                  </a:lnTo>
                  <a:lnTo>
                    <a:pt x="4487" y="6853"/>
                  </a:lnTo>
                  <a:lnTo>
                    <a:pt x="4487" y="6935"/>
                  </a:lnTo>
                  <a:lnTo>
                    <a:pt x="4539" y="6935"/>
                  </a:lnTo>
                  <a:lnTo>
                    <a:pt x="4539" y="7018"/>
                  </a:lnTo>
                  <a:lnTo>
                    <a:pt x="4592" y="7018"/>
                  </a:lnTo>
                  <a:lnTo>
                    <a:pt x="4592" y="7101"/>
                  </a:lnTo>
                  <a:lnTo>
                    <a:pt x="4648" y="7101"/>
                  </a:lnTo>
                  <a:lnTo>
                    <a:pt x="4648" y="7183"/>
                  </a:lnTo>
                  <a:lnTo>
                    <a:pt x="4706" y="7183"/>
                  </a:lnTo>
                  <a:lnTo>
                    <a:pt x="4706" y="7266"/>
                  </a:lnTo>
                  <a:lnTo>
                    <a:pt x="4768" y="7266"/>
                  </a:lnTo>
                  <a:lnTo>
                    <a:pt x="4768" y="7348"/>
                  </a:lnTo>
                  <a:lnTo>
                    <a:pt x="4834" y="7348"/>
                  </a:lnTo>
                  <a:lnTo>
                    <a:pt x="4834" y="7431"/>
                  </a:lnTo>
                  <a:lnTo>
                    <a:pt x="4903" y="7431"/>
                  </a:lnTo>
                  <a:lnTo>
                    <a:pt x="4903" y="7513"/>
                  </a:lnTo>
                  <a:lnTo>
                    <a:pt x="4979" y="7513"/>
                  </a:lnTo>
                  <a:lnTo>
                    <a:pt x="4979" y="7596"/>
                  </a:lnTo>
                  <a:lnTo>
                    <a:pt x="5060" y="7596"/>
                  </a:lnTo>
                  <a:lnTo>
                    <a:pt x="5060" y="7679"/>
                  </a:lnTo>
                  <a:lnTo>
                    <a:pt x="5150" y="7679"/>
                  </a:lnTo>
                  <a:lnTo>
                    <a:pt x="5150" y="7761"/>
                  </a:lnTo>
                  <a:lnTo>
                    <a:pt x="5251" y="7761"/>
                  </a:lnTo>
                  <a:lnTo>
                    <a:pt x="5251" y="7844"/>
                  </a:lnTo>
                  <a:lnTo>
                    <a:pt x="5365" y="7844"/>
                  </a:lnTo>
                  <a:lnTo>
                    <a:pt x="5365" y="7926"/>
                  </a:lnTo>
                  <a:lnTo>
                    <a:pt x="5500" y="7926"/>
                  </a:lnTo>
                  <a:lnTo>
                    <a:pt x="5500" y="8009"/>
                  </a:lnTo>
                  <a:lnTo>
                    <a:pt x="5665" y="8009"/>
                  </a:lnTo>
                  <a:lnTo>
                    <a:pt x="5665" y="8091"/>
                  </a:lnTo>
                  <a:lnTo>
                    <a:pt x="5885" y="8091"/>
                  </a:lnTo>
                  <a:lnTo>
                    <a:pt x="5885" y="8174"/>
                  </a:lnTo>
                  <a:lnTo>
                    <a:pt x="6232" y="8174"/>
                  </a:lnTo>
                  <a:lnTo>
                    <a:pt x="6232" y="8257"/>
                  </a:lnTo>
                  <a:lnTo>
                    <a:pt x="6549" y="8257"/>
                  </a:lnTo>
                  <a:lnTo>
                    <a:pt x="6549" y="8174"/>
                  </a:lnTo>
                  <a:lnTo>
                    <a:pt x="6232" y="8174"/>
                  </a:lnTo>
                  <a:lnTo>
                    <a:pt x="6232" y="8091"/>
                  </a:lnTo>
                  <a:lnTo>
                    <a:pt x="5885" y="8091"/>
                  </a:lnTo>
                  <a:lnTo>
                    <a:pt x="5885" y="8009"/>
                  </a:lnTo>
                  <a:lnTo>
                    <a:pt x="5665" y="8009"/>
                  </a:lnTo>
                  <a:lnTo>
                    <a:pt x="5665" y="7926"/>
                  </a:lnTo>
                  <a:lnTo>
                    <a:pt x="5500" y="7926"/>
                  </a:lnTo>
                  <a:lnTo>
                    <a:pt x="5500" y="7844"/>
                  </a:lnTo>
                  <a:lnTo>
                    <a:pt x="5365" y="7844"/>
                  </a:lnTo>
                  <a:lnTo>
                    <a:pt x="5365" y="7761"/>
                  </a:lnTo>
                  <a:lnTo>
                    <a:pt x="5251" y="7761"/>
                  </a:lnTo>
                  <a:lnTo>
                    <a:pt x="5251" y="7679"/>
                  </a:lnTo>
                  <a:lnTo>
                    <a:pt x="5150" y="7679"/>
                  </a:lnTo>
                  <a:lnTo>
                    <a:pt x="5150" y="7596"/>
                  </a:lnTo>
                  <a:lnTo>
                    <a:pt x="5060" y="7596"/>
                  </a:lnTo>
                  <a:lnTo>
                    <a:pt x="5060" y="7513"/>
                  </a:lnTo>
                  <a:lnTo>
                    <a:pt x="4979" y="7513"/>
                  </a:lnTo>
                  <a:lnTo>
                    <a:pt x="4979" y="7431"/>
                  </a:lnTo>
                  <a:lnTo>
                    <a:pt x="4903" y="7431"/>
                  </a:lnTo>
                  <a:lnTo>
                    <a:pt x="4903" y="7348"/>
                  </a:lnTo>
                  <a:lnTo>
                    <a:pt x="4834" y="7348"/>
                  </a:lnTo>
                  <a:lnTo>
                    <a:pt x="4834" y="7266"/>
                  </a:lnTo>
                  <a:lnTo>
                    <a:pt x="4768" y="7266"/>
                  </a:lnTo>
                  <a:lnTo>
                    <a:pt x="4768" y="7183"/>
                  </a:lnTo>
                  <a:lnTo>
                    <a:pt x="4706" y="7183"/>
                  </a:lnTo>
                  <a:lnTo>
                    <a:pt x="4706" y="7101"/>
                  </a:lnTo>
                  <a:lnTo>
                    <a:pt x="4648" y="7101"/>
                  </a:lnTo>
                  <a:lnTo>
                    <a:pt x="4648" y="7018"/>
                  </a:lnTo>
                  <a:lnTo>
                    <a:pt x="4592" y="7018"/>
                  </a:lnTo>
                  <a:lnTo>
                    <a:pt x="4592" y="6935"/>
                  </a:lnTo>
                  <a:lnTo>
                    <a:pt x="4539" y="6935"/>
                  </a:lnTo>
                  <a:lnTo>
                    <a:pt x="4539" y="6853"/>
                  </a:lnTo>
                  <a:lnTo>
                    <a:pt x="4487" y="6853"/>
                  </a:lnTo>
                  <a:lnTo>
                    <a:pt x="4487" y="6770"/>
                  </a:lnTo>
                  <a:lnTo>
                    <a:pt x="4438" y="6770"/>
                  </a:lnTo>
                  <a:lnTo>
                    <a:pt x="4438" y="6688"/>
                  </a:lnTo>
                  <a:lnTo>
                    <a:pt x="4390" y="6688"/>
                  </a:lnTo>
                  <a:lnTo>
                    <a:pt x="4390" y="6605"/>
                  </a:lnTo>
                  <a:lnTo>
                    <a:pt x="4344" y="6605"/>
                  </a:lnTo>
                  <a:lnTo>
                    <a:pt x="4344" y="6523"/>
                  </a:lnTo>
                  <a:lnTo>
                    <a:pt x="4300" y="6523"/>
                  </a:lnTo>
                  <a:lnTo>
                    <a:pt x="4300" y="6440"/>
                  </a:lnTo>
                  <a:lnTo>
                    <a:pt x="4256" y="6440"/>
                  </a:lnTo>
                  <a:lnTo>
                    <a:pt x="4256" y="6357"/>
                  </a:lnTo>
                  <a:lnTo>
                    <a:pt x="4214" y="6357"/>
                  </a:lnTo>
                  <a:lnTo>
                    <a:pt x="4214" y="6275"/>
                  </a:lnTo>
                  <a:lnTo>
                    <a:pt x="4172" y="6275"/>
                  </a:lnTo>
                  <a:lnTo>
                    <a:pt x="4172" y="6192"/>
                  </a:lnTo>
                  <a:lnTo>
                    <a:pt x="4132" y="6192"/>
                  </a:lnTo>
                  <a:lnTo>
                    <a:pt x="4132" y="6110"/>
                  </a:lnTo>
                  <a:lnTo>
                    <a:pt x="4092" y="6110"/>
                  </a:lnTo>
                  <a:lnTo>
                    <a:pt x="4092" y="6027"/>
                  </a:lnTo>
                  <a:lnTo>
                    <a:pt x="4053" y="6027"/>
                  </a:lnTo>
                  <a:lnTo>
                    <a:pt x="4053" y="5945"/>
                  </a:lnTo>
                  <a:lnTo>
                    <a:pt x="4015" y="5945"/>
                  </a:lnTo>
                  <a:lnTo>
                    <a:pt x="4015" y="5862"/>
                  </a:lnTo>
                  <a:lnTo>
                    <a:pt x="3978" y="5862"/>
                  </a:lnTo>
                  <a:lnTo>
                    <a:pt x="3978" y="5779"/>
                  </a:lnTo>
                  <a:lnTo>
                    <a:pt x="3941" y="5779"/>
                  </a:lnTo>
                  <a:lnTo>
                    <a:pt x="3941" y="5697"/>
                  </a:lnTo>
                  <a:lnTo>
                    <a:pt x="3905" y="5697"/>
                  </a:lnTo>
                  <a:lnTo>
                    <a:pt x="3905" y="5614"/>
                  </a:lnTo>
                  <a:lnTo>
                    <a:pt x="3869" y="5614"/>
                  </a:lnTo>
                  <a:lnTo>
                    <a:pt x="3869" y="5532"/>
                  </a:lnTo>
                  <a:lnTo>
                    <a:pt x="3834" y="5532"/>
                  </a:lnTo>
                  <a:lnTo>
                    <a:pt x="3834" y="5449"/>
                  </a:lnTo>
                  <a:lnTo>
                    <a:pt x="3799" y="5449"/>
                  </a:lnTo>
                  <a:lnTo>
                    <a:pt x="3799" y="5367"/>
                  </a:lnTo>
                  <a:lnTo>
                    <a:pt x="3764" y="5367"/>
                  </a:lnTo>
                  <a:lnTo>
                    <a:pt x="3764" y="5284"/>
                  </a:lnTo>
                  <a:lnTo>
                    <a:pt x="3730" y="5284"/>
                  </a:lnTo>
                  <a:lnTo>
                    <a:pt x="3730" y="5201"/>
                  </a:lnTo>
                  <a:lnTo>
                    <a:pt x="3696" y="5201"/>
                  </a:lnTo>
                  <a:lnTo>
                    <a:pt x="3696" y="5119"/>
                  </a:lnTo>
                  <a:lnTo>
                    <a:pt x="3663" y="5119"/>
                  </a:lnTo>
                  <a:lnTo>
                    <a:pt x="3663" y="5036"/>
                  </a:lnTo>
                  <a:lnTo>
                    <a:pt x="3630" y="5036"/>
                  </a:lnTo>
                  <a:lnTo>
                    <a:pt x="3630" y="4954"/>
                  </a:lnTo>
                  <a:lnTo>
                    <a:pt x="3597" y="4954"/>
                  </a:lnTo>
                  <a:lnTo>
                    <a:pt x="3597" y="4871"/>
                  </a:lnTo>
                  <a:lnTo>
                    <a:pt x="3564" y="4871"/>
                  </a:lnTo>
                  <a:lnTo>
                    <a:pt x="3564" y="4789"/>
                  </a:lnTo>
                  <a:lnTo>
                    <a:pt x="3531" y="4789"/>
                  </a:lnTo>
                  <a:lnTo>
                    <a:pt x="3531" y="4706"/>
                  </a:lnTo>
                  <a:lnTo>
                    <a:pt x="3499" y="4706"/>
                  </a:lnTo>
                  <a:lnTo>
                    <a:pt x="3499" y="4623"/>
                  </a:lnTo>
                  <a:lnTo>
                    <a:pt x="3466" y="4623"/>
                  </a:lnTo>
                  <a:lnTo>
                    <a:pt x="3466" y="4541"/>
                  </a:lnTo>
                  <a:lnTo>
                    <a:pt x="3434" y="4541"/>
                  </a:lnTo>
                  <a:lnTo>
                    <a:pt x="3434" y="4458"/>
                  </a:lnTo>
                  <a:lnTo>
                    <a:pt x="3402" y="4458"/>
                  </a:lnTo>
                  <a:lnTo>
                    <a:pt x="3402" y="4376"/>
                  </a:lnTo>
                  <a:lnTo>
                    <a:pt x="3370" y="4376"/>
                  </a:lnTo>
                  <a:lnTo>
                    <a:pt x="3370" y="4293"/>
                  </a:lnTo>
                  <a:lnTo>
                    <a:pt x="3338" y="4293"/>
                  </a:lnTo>
                  <a:lnTo>
                    <a:pt x="3338" y="4211"/>
                  </a:lnTo>
                  <a:lnTo>
                    <a:pt x="3306" y="4211"/>
                  </a:lnTo>
                  <a:lnTo>
                    <a:pt x="3306" y="4128"/>
                  </a:lnTo>
                  <a:lnTo>
                    <a:pt x="3274" y="4128"/>
                  </a:lnTo>
                  <a:lnTo>
                    <a:pt x="3274" y="4045"/>
                  </a:lnTo>
                  <a:lnTo>
                    <a:pt x="3243" y="4045"/>
                  </a:lnTo>
                  <a:lnTo>
                    <a:pt x="3243" y="3963"/>
                  </a:lnTo>
                  <a:lnTo>
                    <a:pt x="3211" y="3963"/>
                  </a:lnTo>
                  <a:lnTo>
                    <a:pt x="3211" y="3880"/>
                  </a:lnTo>
                  <a:lnTo>
                    <a:pt x="3179" y="3880"/>
                  </a:lnTo>
                  <a:lnTo>
                    <a:pt x="3179" y="3798"/>
                  </a:lnTo>
                  <a:lnTo>
                    <a:pt x="3147" y="3798"/>
                  </a:lnTo>
                  <a:lnTo>
                    <a:pt x="3147" y="3715"/>
                  </a:lnTo>
                  <a:lnTo>
                    <a:pt x="3115" y="3715"/>
                  </a:lnTo>
                  <a:lnTo>
                    <a:pt x="3115" y="3633"/>
                  </a:lnTo>
                  <a:lnTo>
                    <a:pt x="3083" y="3633"/>
                  </a:lnTo>
                  <a:lnTo>
                    <a:pt x="3083" y="3550"/>
                  </a:lnTo>
                  <a:lnTo>
                    <a:pt x="3050" y="3550"/>
                  </a:lnTo>
                  <a:lnTo>
                    <a:pt x="3050" y="3467"/>
                  </a:lnTo>
                  <a:lnTo>
                    <a:pt x="3018" y="3467"/>
                  </a:lnTo>
                  <a:lnTo>
                    <a:pt x="3018" y="3385"/>
                  </a:lnTo>
                  <a:lnTo>
                    <a:pt x="2985" y="3385"/>
                  </a:lnTo>
                  <a:lnTo>
                    <a:pt x="2985" y="3302"/>
                  </a:lnTo>
                  <a:lnTo>
                    <a:pt x="2952" y="3302"/>
                  </a:lnTo>
                  <a:lnTo>
                    <a:pt x="2952" y="3220"/>
                  </a:lnTo>
                  <a:lnTo>
                    <a:pt x="2919" y="3220"/>
                  </a:lnTo>
                  <a:lnTo>
                    <a:pt x="2919" y="3137"/>
                  </a:lnTo>
                  <a:lnTo>
                    <a:pt x="2886" y="3137"/>
                  </a:lnTo>
                  <a:lnTo>
                    <a:pt x="2886" y="3055"/>
                  </a:lnTo>
                  <a:lnTo>
                    <a:pt x="2853" y="3055"/>
                  </a:lnTo>
                  <a:lnTo>
                    <a:pt x="2853" y="2972"/>
                  </a:lnTo>
                  <a:lnTo>
                    <a:pt x="2819" y="2972"/>
                  </a:lnTo>
                  <a:lnTo>
                    <a:pt x="2819" y="2889"/>
                  </a:lnTo>
                  <a:lnTo>
                    <a:pt x="2785" y="2889"/>
                  </a:lnTo>
                  <a:lnTo>
                    <a:pt x="2785" y="2807"/>
                  </a:lnTo>
                  <a:lnTo>
                    <a:pt x="2750" y="2807"/>
                  </a:lnTo>
                  <a:lnTo>
                    <a:pt x="2750" y="2724"/>
                  </a:lnTo>
                  <a:lnTo>
                    <a:pt x="2715" y="2724"/>
                  </a:lnTo>
                  <a:lnTo>
                    <a:pt x="2715" y="2642"/>
                  </a:lnTo>
                  <a:lnTo>
                    <a:pt x="2680" y="2642"/>
                  </a:lnTo>
                  <a:lnTo>
                    <a:pt x="2680" y="2559"/>
                  </a:lnTo>
                  <a:lnTo>
                    <a:pt x="2644" y="2559"/>
                  </a:lnTo>
                  <a:lnTo>
                    <a:pt x="2644" y="2477"/>
                  </a:lnTo>
                  <a:lnTo>
                    <a:pt x="2608" y="2477"/>
                  </a:lnTo>
                  <a:lnTo>
                    <a:pt x="2608" y="2394"/>
                  </a:lnTo>
                  <a:lnTo>
                    <a:pt x="2571" y="2394"/>
                  </a:lnTo>
                  <a:lnTo>
                    <a:pt x="2571" y="2311"/>
                  </a:lnTo>
                  <a:lnTo>
                    <a:pt x="2534" y="2311"/>
                  </a:lnTo>
                  <a:lnTo>
                    <a:pt x="2534" y="2229"/>
                  </a:lnTo>
                  <a:lnTo>
                    <a:pt x="2496" y="2229"/>
                  </a:lnTo>
                  <a:lnTo>
                    <a:pt x="2496" y="2146"/>
                  </a:lnTo>
                  <a:lnTo>
                    <a:pt x="2457" y="2146"/>
                  </a:lnTo>
                  <a:lnTo>
                    <a:pt x="2457" y="2064"/>
                  </a:lnTo>
                  <a:lnTo>
                    <a:pt x="2417" y="2064"/>
                  </a:lnTo>
                  <a:lnTo>
                    <a:pt x="2417" y="1981"/>
                  </a:lnTo>
                  <a:lnTo>
                    <a:pt x="2377" y="1981"/>
                  </a:lnTo>
                  <a:lnTo>
                    <a:pt x="2377" y="1899"/>
                  </a:lnTo>
                  <a:lnTo>
                    <a:pt x="2335" y="1899"/>
                  </a:lnTo>
                  <a:lnTo>
                    <a:pt x="2335" y="1816"/>
                  </a:lnTo>
                  <a:lnTo>
                    <a:pt x="2293" y="1816"/>
                  </a:lnTo>
                  <a:lnTo>
                    <a:pt x="2293" y="1733"/>
                  </a:lnTo>
                  <a:lnTo>
                    <a:pt x="2249" y="1733"/>
                  </a:lnTo>
                  <a:lnTo>
                    <a:pt x="2249" y="1651"/>
                  </a:lnTo>
                  <a:lnTo>
                    <a:pt x="2205" y="1651"/>
                  </a:lnTo>
                  <a:lnTo>
                    <a:pt x="2205" y="1568"/>
                  </a:lnTo>
                  <a:lnTo>
                    <a:pt x="2159" y="1568"/>
                  </a:lnTo>
                  <a:lnTo>
                    <a:pt x="2159" y="1486"/>
                  </a:lnTo>
                  <a:lnTo>
                    <a:pt x="2111" y="1486"/>
                  </a:lnTo>
                  <a:lnTo>
                    <a:pt x="2111" y="1403"/>
                  </a:lnTo>
                  <a:lnTo>
                    <a:pt x="2062" y="1403"/>
                  </a:lnTo>
                  <a:lnTo>
                    <a:pt x="2062" y="1321"/>
                  </a:lnTo>
                  <a:lnTo>
                    <a:pt x="2010" y="1321"/>
                  </a:lnTo>
                  <a:lnTo>
                    <a:pt x="2010" y="1238"/>
                  </a:lnTo>
                  <a:lnTo>
                    <a:pt x="1957" y="1238"/>
                  </a:lnTo>
                  <a:lnTo>
                    <a:pt x="1957" y="1155"/>
                  </a:lnTo>
                  <a:lnTo>
                    <a:pt x="1901" y="1155"/>
                  </a:lnTo>
                  <a:lnTo>
                    <a:pt x="1901" y="1073"/>
                  </a:lnTo>
                  <a:lnTo>
                    <a:pt x="1843" y="1073"/>
                  </a:lnTo>
                  <a:lnTo>
                    <a:pt x="1843" y="990"/>
                  </a:lnTo>
                  <a:lnTo>
                    <a:pt x="1781" y="990"/>
                  </a:lnTo>
                  <a:lnTo>
                    <a:pt x="1781" y="908"/>
                  </a:lnTo>
                  <a:lnTo>
                    <a:pt x="1715" y="908"/>
                  </a:lnTo>
                  <a:lnTo>
                    <a:pt x="1715" y="825"/>
                  </a:lnTo>
                  <a:lnTo>
                    <a:pt x="1646" y="825"/>
                  </a:lnTo>
                  <a:lnTo>
                    <a:pt x="1646" y="743"/>
                  </a:lnTo>
                  <a:lnTo>
                    <a:pt x="1570" y="743"/>
                  </a:lnTo>
                  <a:lnTo>
                    <a:pt x="1570" y="660"/>
                  </a:lnTo>
                  <a:lnTo>
                    <a:pt x="1489" y="660"/>
                  </a:lnTo>
                  <a:lnTo>
                    <a:pt x="1489" y="577"/>
                  </a:lnTo>
                  <a:lnTo>
                    <a:pt x="1399" y="577"/>
                  </a:lnTo>
                  <a:lnTo>
                    <a:pt x="1399" y="495"/>
                  </a:lnTo>
                  <a:lnTo>
                    <a:pt x="1298" y="495"/>
                  </a:lnTo>
                  <a:lnTo>
                    <a:pt x="1298" y="412"/>
                  </a:lnTo>
                  <a:lnTo>
                    <a:pt x="1184" y="412"/>
                  </a:lnTo>
                  <a:lnTo>
                    <a:pt x="1184" y="330"/>
                  </a:lnTo>
                  <a:lnTo>
                    <a:pt x="1049" y="330"/>
                  </a:lnTo>
                  <a:lnTo>
                    <a:pt x="1049" y="247"/>
                  </a:lnTo>
                  <a:lnTo>
                    <a:pt x="884" y="247"/>
                  </a:lnTo>
                  <a:lnTo>
                    <a:pt x="884" y="165"/>
                  </a:lnTo>
                  <a:lnTo>
                    <a:pt x="664" y="165"/>
                  </a:lnTo>
                  <a:lnTo>
                    <a:pt x="664" y="82"/>
                  </a:lnTo>
                  <a:lnTo>
                    <a:pt x="317" y="82"/>
                  </a:lnTo>
                  <a:lnTo>
                    <a:pt x="317" y="0"/>
                  </a:lnTo>
                  <a:lnTo>
                    <a:pt x="0" y="0"/>
                  </a:lnTo>
                </a:path>
              </a:pathLst>
            </a:custGeom>
            <a:noFill/>
            <a:ln w="14288">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93625" name="Text Box 9"/>
            <p:cNvSpPr txBox="1">
              <a:spLocks noChangeArrowheads="1"/>
            </p:cNvSpPr>
            <p:nvPr/>
          </p:nvSpPr>
          <p:spPr bwMode="auto">
            <a:xfrm>
              <a:off x="663" y="2448"/>
              <a:ext cx="393"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2400" i="1">
                  <a:latin typeface="Times New Roman" panose="02020603050405020304" pitchFamily="18" charset="0"/>
                </a:rPr>
                <a:t>BW</a:t>
              </a:r>
              <a:endParaRPr lang="en-US" altLang="en-US" sz="2400">
                <a:latin typeface="Times New Roman" panose="02020603050405020304" pitchFamily="18" charset="0"/>
              </a:endParaRPr>
            </a:p>
          </p:txBody>
        </p:sp>
      </p:grpSp>
      <p:grpSp>
        <p:nvGrpSpPr>
          <p:cNvPr id="193539" name="Group 10"/>
          <p:cNvGrpSpPr>
            <a:grpSpLocks/>
          </p:cNvGrpSpPr>
          <p:nvPr/>
        </p:nvGrpSpPr>
        <p:grpSpPr bwMode="auto">
          <a:xfrm>
            <a:off x="5686425" y="4424363"/>
            <a:ext cx="3097213" cy="1439862"/>
            <a:chOff x="3582" y="3315"/>
            <a:chExt cx="1951" cy="907"/>
          </a:xfrm>
        </p:grpSpPr>
        <p:grpSp>
          <p:nvGrpSpPr>
            <p:cNvPr id="193604" name="Group 11"/>
            <p:cNvGrpSpPr>
              <a:grpSpLocks/>
            </p:cNvGrpSpPr>
            <p:nvPr/>
          </p:nvGrpSpPr>
          <p:grpSpPr bwMode="auto">
            <a:xfrm>
              <a:off x="4716" y="3315"/>
              <a:ext cx="817" cy="907"/>
              <a:chOff x="4716" y="3315"/>
              <a:chExt cx="817" cy="907"/>
            </a:xfrm>
          </p:grpSpPr>
          <p:sp>
            <p:nvSpPr>
              <p:cNvPr id="193613" name="Line 12"/>
              <p:cNvSpPr>
                <a:spLocks noChangeShapeType="1"/>
              </p:cNvSpPr>
              <p:nvPr/>
            </p:nvSpPr>
            <p:spPr bwMode="auto">
              <a:xfrm>
                <a:off x="4716" y="4075"/>
                <a:ext cx="700"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3614" name="Rectangle 13"/>
              <p:cNvSpPr>
                <a:spLocks noChangeArrowheads="1"/>
              </p:cNvSpPr>
              <p:nvPr/>
            </p:nvSpPr>
            <p:spPr bwMode="auto">
              <a:xfrm>
                <a:off x="4880" y="4088"/>
                <a:ext cx="140"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1400">
                    <a:latin typeface="MS Sans Serif" charset="0"/>
                  </a:rPr>
                  <a:t>0.1</a:t>
                </a:r>
                <a:endParaRPr lang="en-US" altLang="en-US" sz="1400">
                  <a:latin typeface="Times New Roman" panose="02020603050405020304" pitchFamily="18" charset="0"/>
                </a:endParaRPr>
              </a:p>
            </p:txBody>
          </p:sp>
          <p:sp>
            <p:nvSpPr>
              <p:cNvPr id="193615" name="Rectangle 14"/>
              <p:cNvSpPr>
                <a:spLocks noChangeArrowheads="1"/>
              </p:cNvSpPr>
              <p:nvPr/>
            </p:nvSpPr>
            <p:spPr bwMode="auto">
              <a:xfrm>
                <a:off x="5337" y="4088"/>
                <a:ext cx="196"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1400">
                    <a:latin typeface="MS Sans Serif" charset="0"/>
                  </a:rPr>
                  <a:t>0.12</a:t>
                </a:r>
                <a:endParaRPr lang="en-US" altLang="en-US" sz="1400">
                  <a:latin typeface="Times New Roman" panose="02020603050405020304" pitchFamily="18" charset="0"/>
                </a:endParaRPr>
              </a:p>
            </p:txBody>
          </p:sp>
          <p:sp>
            <p:nvSpPr>
              <p:cNvPr id="193616" name="Line 15"/>
              <p:cNvSpPr>
                <a:spLocks noChangeShapeType="1"/>
              </p:cNvSpPr>
              <p:nvPr/>
            </p:nvSpPr>
            <p:spPr bwMode="auto">
              <a:xfrm flipV="1">
                <a:off x="4716" y="3315"/>
                <a:ext cx="1" cy="76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3617" name="Freeform 16"/>
              <p:cNvSpPr>
                <a:spLocks/>
              </p:cNvSpPr>
              <p:nvPr/>
            </p:nvSpPr>
            <p:spPr bwMode="auto">
              <a:xfrm flipV="1">
                <a:off x="4949" y="3315"/>
                <a:ext cx="1" cy="760"/>
              </a:xfrm>
              <a:custGeom>
                <a:avLst/>
                <a:gdLst>
                  <a:gd name="T0" fmla="*/ 0 w 1"/>
                  <a:gd name="T1" fmla="*/ 0 h 8257"/>
                  <a:gd name="T2" fmla="*/ 0 w 1"/>
                  <a:gd name="T3" fmla="*/ 0 h 8257"/>
                  <a:gd name="T4" fmla="*/ 0 w 1"/>
                  <a:gd name="T5" fmla="*/ 0 h 8257"/>
                  <a:gd name="T6" fmla="*/ 0 w 1"/>
                  <a:gd name="T7" fmla="*/ 0 h 8257"/>
                  <a:gd name="T8" fmla="*/ 0 60000 65536"/>
                  <a:gd name="T9" fmla="*/ 0 60000 65536"/>
                  <a:gd name="T10" fmla="*/ 0 60000 65536"/>
                  <a:gd name="T11" fmla="*/ 0 60000 65536"/>
                  <a:gd name="T12" fmla="*/ 0 w 1"/>
                  <a:gd name="T13" fmla="*/ 0 h 8257"/>
                  <a:gd name="T14" fmla="*/ 1 w 1"/>
                  <a:gd name="T15" fmla="*/ 8257 h 8257"/>
                </a:gdLst>
                <a:ahLst/>
                <a:cxnLst>
                  <a:cxn ang="T8">
                    <a:pos x="T0" y="T1"/>
                  </a:cxn>
                  <a:cxn ang="T9">
                    <a:pos x="T2" y="T3"/>
                  </a:cxn>
                  <a:cxn ang="T10">
                    <a:pos x="T4" y="T5"/>
                  </a:cxn>
                  <a:cxn ang="T11">
                    <a:pos x="T6" y="T7"/>
                  </a:cxn>
                </a:cxnLst>
                <a:rect l="T12" t="T13" r="T14" b="T15"/>
                <a:pathLst>
                  <a:path w="1" h="8257">
                    <a:moveTo>
                      <a:pt x="0" y="0"/>
                    </a:moveTo>
                    <a:lnTo>
                      <a:pt x="0" y="0"/>
                    </a:lnTo>
                    <a:lnTo>
                      <a:pt x="0" y="8257"/>
                    </a:lnTo>
                    <a:lnTo>
                      <a:pt x="0" y="0"/>
                    </a:ln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93618" name="Text Box 17"/>
              <p:cNvSpPr txBox="1">
                <a:spLocks noChangeArrowheads="1"/>
              </p:cNvSpPr>
              <p:nvPr/>
            </p:nvSpPr>
            <p:spPr bwMode="auto">
              <a:xfrm>
                <a:off x="4944" y="3648"/>
                <a:ext cx="297"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2400" i="1">
                    <a:latin typeface="Times New Roman" panose="02020603050405020304" pitchFamily="18" charset="0"/>
                  </a:rPr>
                  <a:t>P</a:t>
                </a:r>
                <a:r>
                  <a:rPr lang="en-US" altLang="en-US" sz="2400" baseline="-25000">
                    <a:latin typeface="Times New Roman" panose="02020603050405020304" pitchFamily="18" charset="0"/>
                  </a:rPr>
                  <a:t>2</a:t>
                </a:r>
                <a:endParaRPr lang="en-US" altLang="en-US" sz="2400">
                  <a:latin typeface="Times New Roman" panose="02020603050405020304" pitchFamily="18" charset="0"/>
                </a:endParaRPr>
              </a:p>
            </p:txBody>
          </p:sp>
        </p:grpSp>
        <p:grpSp>
          <p:nvGrpSpPr>
            <p:cNvPr id="193605" name="Group 18"/>
            <p:cNvGrpSpPr>
              <a:grpSpLocks/>
            </p:cNvGrpSpPr>
            <p:nvPr/>
          </p:nvGrpSpPr>
          <p:grpSpPr bwMode="auto">
            <a:xfrm>
              <a:off x="3582" y="3315"/>
              <a:ext cx="771" cy="907"/>
              <a:chOff x="3582" y="3315"/>
              <a:chExt cx="771" cy="907"/>
            </a:xfrm>
          </p:grpSpPr>
          <p:sp>
            <p:nvSpPr>
              <p:cNvPr id="193606" name="Line 19"/>
              <p:cNvSpPr>
                <a:spLocks noChangeShapeType="1"/>
              </p:cNvSpPr>
              <p:nvPr/>
            </p:nvSpPr>
            <p:spPr bwMode="auto">
              <a:xfrm>
                <a:off x="3651" y="4075"/>
                <a:ext cx="700"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3607" name="Rectangle 20"/>
              <p:cNvSpPr>
                <a:spLocks noChangeArrowheads="1"/>
              </p:cNvSpPr>
              <p:nvPr/>
            </p:nvSpPr>
            <p:spPr bwMode="auto">
              <a:xfrm>
                <a:off x="3582" y="4088"/>
                <a:ext cx="140"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1400">
                    <a:latin typeface="MS Sans Serif" charset="0"/>
                  </a:rPr>
                  <a:t>0.8</a:t>
                </a:r>
                <a:endParaRPr lang="en-US" altLang="en-US" sz="1400">
                  <a:latin typeface="Times New Roman" panose="02020603050405020304" pitchFamily="18" charset="0"/>
                </a:endParaRPr>
              </a:p>
            </p:txBody>
          </p:sp>
          <p:sp>
            <p:nvSpPr>
              <p:cNvPr id="193608" name="Rectangle 21"/>
              <p:cNvSpPr>
                <a:spLocks noChangeArrowheads="1"/>
              </p:cNvSpPr>
              <p:nvPr/>
            </p:nvSpPr>
            <p:spPr bwMode="auto">
              <a:xfrm>
                <a:off x="3932" y="4088"/>
                <a:ext cx="140"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1400">
                    <a:latin typeface="MS Sans Serif" charset="0"/>
                  </a:rPr>
                  <a:t>0.9</a:t>
                </a:r>
                <a:endParaRPr lang="en-US" altLang="en-US" sz="1400">
                  <a:latin typeface="Times New Roman" panose="02020603050405020304" pitchFamily="18" charset="0"/>
                </a:endParaRPr>
              </a:p>
            </p:txBody>
          </p:sp>
          <p:sp>
            <p:nvSpPr>
              <p:cNvPr id="193609" name="Rectangle 22"/>
              <p:cNvSpPr>
                <a:spLocks noChangeArrowheads="1"/>
              </p:cNvSpPr>
              <p:nvPr/>
            </p:nvSpPr>
            <p:spPr bwMode="auto">
              <a:xfrm>
                <a:off x="4297" y="4088"/>
                <a:ext cx="56"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1400">
                    <a:latin typeface="MS Sans Serif" charset="0"/>
                  </a:rPr>
                  <a:t>1</a:t>
                </a:r>
                <a:endParaRPr lang="en-US" altLang="en-US" sz="1400">
                  <a:latin typeface="Times New Roman" panose="02020603050405020304" pitchFamily="18" charset="0"/>
                </a:endParaRPr>
              </a:p>
            </p:txBody>
          </p:sp>
          <p:sp>
            <p:nvSpPr>
              <p:cNvPr id="193610" name="Line 23"/>
              <p:cNvSpPr>
                <a:spLocks noChangeShapeType="1"/>
              </p:cNvSpPr>
              <p:nvPr/>
            </p:nvSpPr>
            <p:spPr bwMode="auto">
              <a:xfrm flipV="1">
                <a:off x="3651" y="3315"/>
                <a:ext cx="1" cy="76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3611" name="Freeform 24"/>
              <p:cNvSpPr>
                <a:spLocks/>
              </p:cNvSpPr>
              <p:nvPr/>
            </p:nvSpPr>
            <p:spPr bwMode="auto">
              <a:xfrm flipV="1">
                <a:off x="4001" y="3315"/>
                <a:ext cx="1" cy="760"/>
              </a:xfrm>
              <a:custGeom>
                <a:avLst/>
                <a:gdLst>
                  <a:gd name="T0" fmla="*/ 0 w 1"/>
                  <a:gd name="T1" fmla="*/ 0 h 8257"/>
                  <a:gd name="T2" fmla="*/ 0 w 1"/>
                  <a:gd name="T3" fmla="*/ 0 h 8257"/>
                  <a:gd name="T4" fmla="*/ 0 w 1"/>
                  <a:gd name="T5" fmla="*/ 0 h 8257"/>
                  <a:gd name="T6" fmla="*/ 0 w 1"/>
                  <a:gd name="T7" fmla="*/ 0 h 8257"/>
                  <a:gd name="T8" fmla="*/ 0 60000 65536"/>
                  <a:gd name="T9" fmla="*/ 0 60000 65536"/>
                  <a:gd name="T10" fmla="*/ 0 60000 65536"/>
                  <a:gd name="T11" fmla="*/ 0 60000 65536"/>
                  <a:gd name="T12" fmla="*/ 0 w 1"/>
                  <a:gd name="T13" fmla="*/ 0 h 8257"/>
                  <a:gd name="T14" fmla="*/ 1 w 1"/>
                  <a:gd name="T15" fmla="*/ 8257 h 8257"/>
                </a:gdLst>
                <a:ahLst/>
                <a:cxnLst>
                  <a:cxn ang="T8">
                    <a:pos x="T0" y="T1"/>
                  </a:cxn>
                  <a:cxn ang="T9">
                    <a:pos x="T2" y="T3"/>
                  </a:cxn>
                  <a:cxn ang="T10">
                    <a:pos x="T4" y="T5"/>
                  </a:cxn>
                  <a:cxn ang="T11">
                    <a:pos x="T6" y="T7"/>
                  </a:cxn>
                </a:cxnLst>
                <a:rect l="T12" t="T13" r="T14" b="T15"/>
                <a:pathLst>
                  <a:path w="1" h="8257">
                    <a:moveTo>
                      <a:pt x="0" y="0"/>
                    </a:moveTo>
                    <a:lnTo>
                      <a:pt x="0" y="0"/>
                    </a:lnTo>
                    <a:lnTo>
                      <a:pt x="0" y="8257"/>
                    </a:lnTo>
                    <a:lnTo>
                      <a:pt x="0" y="0"/>
                    </a:ln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93612" name="Text Box 25"/>
              <p:cNvSpPr txBox="1">
                <a:spLocks noChangeArrowheads="1"/>
              </p:cNvSpPr>
              <p:nvPr/>
            </p:nvSpPr>
            <p:spPr bwMode="auto">
              <a:xfrm>
                <a:off x="3984" y="3648"/>
                <a:ext cx="297"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2400" i="1">
                    <a:latin typeface="Times New Roman" panose="02020603050405020304" pitchFamily="18" charset="0"/>
                  </a:rPr>
                  <a:t>P</a:t>
                </a:r>
                <a:r>
                  <a:rPr lang="en-US" altLang="en-US" sz="2400" baseline="-25000">
                    <a:latin typeface="Times New Roman" panose="02020603050405020304" pitchFamily="18" charset="0"/>
                  </a:rPr>
                  <a:t>1</a:t>
                </a:r>
                <a:endParaRPr lang="en-US" altLang="en-US" sz="2400">
                  <a:latin typeface="Times New Roman" panose="02020603050405020304" pitchFamily="18" charset="0"/>
                </a:endParaRPr>
              </a:p>
            </p:txBody>
          </p:sp>
        </p:grpSp>
      </p:grpSp>
      <p:grpSp>
        <p:nvGrpSpPr>
          <p:cNvPr id="193540" name="Group 26"/>
          <p:cNvGrpSpPr>
            <a:grpSpLocks/>
          </p:cNvGrpSpPr>
          <p:nvPr/>
        </p:nvGrpSpPr>
        <p:grpSpPr bwMode="auto">
          <a:xfrm>
            <a:off x="2203450" y="4424363"/>
            <a:ext cx="2973388" cy="1439862"/>
            <a:chOff x="1388" y="3315"/>
            <a:chExt cx="1873" cy="907"/>
          </a:xfrm>
        </p:grpSpPr>
        <p:grpSp>
          <p:nvGrpSpPr>
            <p:cNvPr id="193587" name="Group 27"/>
            <p:cNvGrpSpPr>
              <a:grpSpLocks/>
            </p:cNvGrpSpPr>
            <p:nvPr/>
          </p:nvGrpSpPr>
          <p:grpSpPr bwMode="auto">
            <a:xfrm>
              <a:off x="2473" y="3315"/>
              <a:ext cx="788" cy="907"/>
              <a:chOff x="2473" y="3315"/>
              <a:chExt cx="788" cy="907"/>
            </a:xfrm>
          </p:grpSpPr>
          <p:sp>
            <p:nvSpPr>
              <p:cNvPr id="193597" name="Line 28"/>
              <p:cNvSpPr>
                <a:spLocks noChangeShapeType="1"/>
              </p:cNvSpPr>
              <p:nvPr/>
            </p:nvSpPr>
            <p:spPr bwMode="auto">
              <a:xfrm>
                <a:off x="2561" y="4075"/>
                <a:ext cx="700"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3598" name="Rectangle 29"/>
              <p:cNvSpPr>
                <a:spLocks noChangeArrowheads="1"/>
              </p:cNvSpPr>
              <p:nvPr/>
            </p:nvSpPr>
            <p:spPr bwMode="auto">
              <a:xfrm>
                <a:off x="2473" y="4088"/>
                <a:ext cx="196"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1400">
                    <a:latin typeface="MS Sans Serif" charset="0"/>
                  </a:rPr>
                  <a:t>0.02</a:t>
                </a:r>
                <a:endParaRPr lang="en-US" altLang="en-US" sz="1400">
                  <a:latin typeface="Times New Roman" panose="02020603050405020304" pitchFamily="18" charset="0"/>
                </a:endParaRPr>
              </a:p>
            </p:txBody>
          </p:sp>
          <p:sp>
            <p:nvSpPr>
              <p:cNvPr id="193599" name="Rectangle 30"/>
              <p:cNvSpPr>
                <a:spLocks noChangeArrowheads="1"/>
              </p:cNvSpPr>
              <p:nvPr/>
            </p:nvSpPr>
            <p:spPr bwMode="auto">
              <a:xfrm>
                <a:off x="2753" y="4088"/>
                <a:ext cx="196"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1400">
                    <a:latin typeface="MS Sans Serif" charset="0"/>
                  </a:rPr>
                  <a:t>0.04</a:t>
                </a:r>
                <a:endParaRPr lang="en-US" altLang="en-US" sz="1400">
                  <a:latin typeface="Times New Roman" panose="02020603050405020304" pitchFamily="18" charset="0"/>
                </a:endParaRPr>
              </a:p>
            </p:txBody>
          </p:sp>
          <p:sp>
            <p:nvSpPr>
              <p:cNvPr id="193600" name="Rectangle 31"/>
              <p:cNvSpPr>
                <a:spLocks noChangeArrowheads="1"/>
              </p:cNvSpPr>
              <p:nvPr/>
            </p:nvSpPr>
            <p:spPr bwMode="auto">
              <a:xfrm>
                <a:off x="3033" y="4088"/>
                <a:ext cx="196"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1400">
                    <a:latin typeface="MS Sans Serif" charset="0"/>
                  </a:rPr>
                  <a:t>0.06</a:t>
                </a:r>
                <a:endParaRPr lang="en-US" altLang="en-US" sz="1400">
                  <a:latin typeface="Times New Roman" panose="02020603050405020304" pitchFamily="18" charset="0"/>
                </a:endParaRPr>
              </a:p>
            </p:txBody>
          </p:sp>
          <p:sp>
            <p:nvSpPr>
              <p:cNvPr id="193601" name="Line 32"/>
              <p:cNvSpPr>
                <a:spLocks noChangeShapeType="1"/>
              </p:cNvSpPr>
              <p:nvPr/>
            </p:nvSpPr>
            <p:spPr bwMode="auto">
              <a:xfrm flipV="1">
                <a:off x="2561" y="3315"/>
                <a:ext cx="1" cy="76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3602" name="Freeform 33"/>
              <p:cNvSpPr>
                <a:spLocks/>
              </p:cNvSpPr>
              <p:nvPr/>
            </p:nvSpPr>
            <p:spPr bwMode="auto">
              <a:xfrm flipV="1">
                <a:off x="2561" y="3315"/>
                <a:ext cx="560" cy="760"/>
              </a:xfrm>
              <a:custGeom>
                <a:avLst/>
                <a:gdLst>
                  <a:gd name="T0" fmla="*/ 0 w 6080"/>
                  <a:gd name="T1" fmla="*/ 0 h 8257"/>
                  <a:gd name="T2" fmla="*/ 0 w 6080"/>
                  <a:gd name="T3" fmla="*/ 0 h 8257"/>
                  <a:gd name="T4" fmla="*/ 0 w 6080"/>
                  <a:gd name="T5" fmla="*/ 0 h 8257"/>
                  <a:gd name="T6" fmla="*/ 0 w 6080"/>
                  <a:gd name="T7" fmla="*/ 0 h 8257"/>
                  <a:gd name="T8" fmla="*/ 0 w 6080"/>
                  <a:gd name="T9" fmla="*/ 0 h 8257"/>
                  <a:gd name="T10" fmla="*/ 0 w 6080"/>
                  <a:gd name="T11" fmla="*/ 0 h 8257"/>
                  <a:gd name="T12" fmla="*/ 0 60000 65536"/>
                  <a:gd name="T13" fmla="*/ 0 60000 65536"/>
                  <a:gd name="T14" fmla="*/ 0 60000 65536"/>
                  <a:gd name="T15" fmla="*/ 0 60000 65536"/>
                  <a:gd name="T16" fmla="*/ 0 60000 65536"/>
                  <a:gd name="T17" fmla="*/ 0 60000 65536"/>
                  <a:gd name="T18" fmla="*/ 0 w 6080"/>
                  <a:gd name="T19" fmla="*/ 0 h 8257"/>
                  <a:gd name="T20" fmla="*/ 6080 w 6080"/>
                  <a:gd name="T21" fmla="*/ 8257 h 8257"/>
                </a:gdLst>
                <a:ahLst/>
                <a:cxnLst>
                  <a:cxn ang="T12">
                    <a:pos x="T0" y="T1"/>
                  </a:cxn>
                  <a:cxn ang="T13">
                    <a:pos x="T2" y="T3"/>
                  </a:cxn>
                  <a:cxn ang="T14">
                    <a:pos x="T4" y="T5"/>
                  </a:cxn>
                  <a:cxn ang="T15">
                    <a:pos x="T6" y="T7"/>
                  </a:cxn>
                  <a:cxn ang="T16">
                    <a:pos x="T8" y="T9"/>
                  </a:cxn>
                  <a:cxn ang="T17">
                    <a:pos x="T10" y="T11"/>
                  </a:cxn>
                </a:cxnLst>
                <a:rect l="T18" t="T19" r="T20" b="T21"/>
                <a:pathLst>
                  <a:path w="6080" h="8257">
                    <a:moveTo>
                      <a:pt x="0" y="0"/>
                    </a:moveTo>
                    <a:lnTo>
                      <a:pt x="0" y="0"/>
                    </a:lnTo>
                    <a:lnTo>
                      <a:pt x="0" y="8257"/>
                    </a:lnTo>
                    <a:lnTo>
                      <a:pt x="6080" y="8257"/>
                    </a:lnTo>
                    <a:lnTo>
                      <a:pt x="6080" y="0"/>
                    </a:lnTo>
                    <a:lnTo>
                      <a:pt x="0" y="0"/>
                    </a:lnTo>
                  </a:path>
                </a:pathLst>
              </a:custGeom>
              <a:noFill/>
              <a:ln w="14288">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93603" name="Text Box 34"/>
              <p:cNvSpPr txBox="1">
                <a:spLocks noChangeArrowheads="1"/>
              </p:cNvSpPr>
              <p:nvPr/>
            </p:nvSpPr>
            <p:spPr bwMode="auto">
              <a:xfrm>
                <a:off x="2688" y="3648"/>
                <a:ext cx="308"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2400" i="1">
                    <a:latin typeface="Times New Roman" panose="02020603050405020304" pitchFamily="18" charset="0"/>
                  </a:rPr>
                  <a:t>C</a:t>
                </a:r>
                <a:r>
                  <a:rPr lang="en-US" altLang="en-US" sz="2400" baseline="-25000">
                    <a:latin typeface="Times New Roman" panose="02020603050405020304" pitchFamily="18" charset="0"/>
                  </a:rPr>
                  <a:t>2</a:t>
                </a:r>
                <a:endParaRPr lang="en-US" altLang="en-US" sz="2400">
                  <a:latin typeface="Times New Roman" panose="02020603050405020304" pitchFamily="18" charset="0"/>
                </a:endParaRPr>
              </a:p>
            </p:txBody>
          </p:sp>
        </p:grpSp>
        <p:grpSp>
          <p:nvGrpSpPr>
            <p:cNvPr id="193588" name="Group 35"/>
            <p:cNvGrpSpPr>
              <a:grpSpLocks/>
            </p:cNvGrpSpPr>
            <p:nvPr/>
          </p:nvGrpSpPr>
          <p:grpSpPr bwMode="auto">
            <a:xfrm>
              <a:off x="1388" y="3315"/>
              <a:ext cx="840" cy="907"/>
              <a:chOff x="1388" y="3315"/>
              <a:chExt cx="840" cy="907"/>
            </a:xfrm>
          </p:grpSpPr>
          <p:sp>
            <p:nvSpPr>
              <p:cNvPr id="193589" name="Line 36"/>
              <p:cNvSpPr>
                <a:spLocks noChangeShapeType="1"/>
              </p:cNvSpPr>
              <p:nvPr/>
            </p:nvSpPr>
            <p:spPr bwMode="auto">
              <a:xfrm>
                <a:off x="1466" y="4075"/>
                <a:ext cx="700"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3590" name="Rectangle 37"/>
              <p:cNvSpPr>
                <a:spLocks noChangeArrowheads="1"/>
              </p:cNvSpPr>
              <p:nvPr/>
            </p:nvSpPr>
            <p:spPr bwMode="auto">
              <a:xfrm>
                <a:off x="1388" y="4088"/>
                <a:ext cx="140"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1400">
                    <a:latin typeface="MS Sans Serif" charset="0"/>
                  </a:rPr>
                  <a:t>0.1</a:t>
                </a:r>
                <a:endParaRPr lang="en-US" altLang="en-US" sz="1400">
                  <a:latin typeface="Times New Roman" panose="02020603050405020304" pitchFamily="18" charset="0"/>
                </a:endParaRPr>
              </a:p>
            </p:txBody>
          </p:sp>
          <p:sp>
            <p:nvSpPr>
              <p:cNvPr id="193591" name="Rectangle 38"/>
              <p:cNvSpPr>
                <a:spLocks noChangeArrowheads="1"/>
              </p:cNvSpPr>
              <p:nvPr/>
            </p:nvSpPr>
            <p:spPr bwMode="auto">
              <a:xfrm>
                <a:off x="1621" y="4088"/>
                <a:ext cx="140"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1400">
                    <a:latin typeface="MS Sans Serif" charset="0"/>
                  </a:rPr>
                  <a:t>0.2</a:t>
                </a:r>
                <a:endParaRPr lang="en-US" altLang="en-US" sz="1400">
                  <a:latin typeface="Times New Roman" panose="02020603050405020304" pitchFamily="18" charset="0"/>
                </a:endParaRPr>
              </a:p>
            </p:txBody>
          </p:sp>
          <p:sp>
            <p:nvSpPr>
              <p:cNvPr id="193592" name="Rectangle 39"/>
              <p:cNvSpPr>
                <a:spLocks noChangeArrowheads="1"/>
              </p:cNvSpPr>
              <p:nvPr/>
            </p:nvSpPr>
            <p:spPr bwMode="auto">
              <a:xfrm>
                <a:off x="1855" y="4088"/>
                <a:ext cx="140"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1400">
                    <a:latin typeface="MS Sans Serif" charset="0"/>
                  </a:rPr>
                  <a:t>0.3</a:t>
                </a:r>
                <a:endParaRPr lang="en-US" altLang="en-US" sz="1400">
                  <a:latin typeface="Times New Roman" panose="02020603050405020304" pitchFamily="18" charset="0"/>
                </a:endParaRPr>
              </a:p>
            </p:txBody>
          </p:sp>
          <p:sp>
            <p:nvSpPr>
              <p:cNvPr id="193593" name="Rectangle 40"/>
              <p:cNvSpPr>
                <a:spLocks noChangeArrowheads="1"/>
              </p:cNvSpPr>
              <p:nvPr/>
            </p:nvSpPr>
            <p:spPr bwMode="auto">
              <a:xfrm>
                <a:off x="2088" y="4088"/>
                <a:ext cx="140"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1400">
                    <a:latin typeface="MS Sans Serif" charset="0"/>
                  </a:rPr>
                  <a:t>0.4</a:t>
                </a:r>
                <a:endParaRPr lang="en-US" altLang="en-US" sz="1400">
                  <a:latin typeface="Times New Roman" panose="02020603050405020304" pitchFamily="18" charset="0"/>
                </a:endParaRPr>
              </a:p>
            </p:txBody>
          </p:sp>
          <p:sp>
            <p:nvSpPr>
              <p:cNvPr id="193594" name="Line 41"/>
              <p:cNvSpPr>
                <a:spLocks noChangeShapeType="1"/>
              </p:cNvSpPr>
              <p:nvPr/>
            </p:nvSpPr>
            <p:spPr bwMode="auto">
              <a:xfrm flipV="1">
                <a:off x="1466" y="3315"/>
                <a:ext cx="1" cy="76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3595" name="Freeform 42"/>
              <p:cNvSpPr>
                <a:spLocks/>
              </p:cNvSpPr>
              <p:nvPr/>
            </p:nvSpPr>
            <p:spPr bwMode="auto">
              <a:xfrm flipV="1">
                <a:off x="1466" y="3315"/>
                <a:ext cx="467" cy="760"/>
              </a:xfrm>
              <a:custGeom>
                <a:avLst/>
                <a:gdLst>
                  <a:gd name="T0" fmla="*/ 0 w 5066"/>
                  <a:gd name="T1" fmla="*/ 0 h 8257"/>
                  <a:gd name="T2" fmla="*/ 0 w 5066"/>
                  <a:gd name="T3" fmla="*/ 0 h 8257"/>
                  <a:gd name="T4" fmla="*/ 0 w 5066"/>
                  <a:gd name="T5" fmla="*/ 0 h 8257"/>
                  <a:gd name="T6" fmla="*/ 0 w 5066"/>
                  <a:gd name="T7" fmla="*/ 0 h 8257"/>
                  <a:gd name="T8" fmla="*/ 0 w 5066"/>
                  <a:gd name="T9" fmla="*/ 0 h 8257"/>
                  <a:gd name="T10" fmla="*/ 0 w 5066"/>
                  <a:gd name="T11" fmla="*/ 0 h 8257"/>
                  <a:gd name="T12" fmla="*/ 0 60000 65536"/>
                  <a:gd name="T13" fmla="*/ 0 60000 65536"/>
                  <a:gd name="T14" fmla="*/ 0 60000 65536"/>
                  <a:gd name="T15" fmla="*/ 0 60000 65536"/>
                  <a:gd name="T16" fmla="*/ 0 60000 65536"/>
                  <a:gd name="T17" fmla="*/ 0 60000 65536"/>
                  <a:gd name="T18" fmla="*/ 0 w 5066"/>
                  <a:gd name="T19" fmla="*/ 0 h 8257"/>
                  <a:gd name="T20" fmla="*/ 5066 w 5066"/>
                  <a:gd name="T21" fmla="*/ 8257 h 8257"/>
                </a:gdLst>
                <a:ahLst/>
                <a:cxnLst>
                  <a:cxn ang="T12">
                    <a:pos x="T0" y="T1"/>
                  </a:cxn>
                  <a:cxn ang="T13">
                    <a:pos x="T2" y="T3"/>
                  </a:cxn>
                  <a:cxn ang="T14">
                    <a:pos x="T4" y="T5"/>
                  </a:cxn>
                  <a:cxn ang="T15">
                    <a:pos x="T6" y="T7"/>
                  </a:cxn>
                  <a:cxn ang="T16">
                    <a:pos x="T8" y="T9"/>
                  </a:cxn>
                  <a:cxn ang="T17">
                    <a:pos x="T10" y="T11"/>
                  </a:cxn>
                </a:cxnLst>
                <a:rect l="T18" t="T19" r="T20" b="T21"/>
                <a:pathLst>
                  <a:path w="5066" h="8257">
                    <a:moveTo>
                      <a:pt x="0" y="0"/>
                    </a:moveTo>
                    <a:lnTo>
                      <a:pt x="0" y="0"/>
                    </a:lnTo>
                    <a:lnTo>
                      <a:pt x="0" y="8257"/>
                    </a:lnTo>
                    <a:lnTo>
                      <a:pt x="5066" y="8257"/>
                    </a:lnTo>
                    <a:lnTo>
                      <a:pt x="5066" y="0"/>
                    </a:lnTo>
                    <a:lnTo>
                      <a:pt x="0" y="0"/>
                    </a:lnTo>
                  </a:path>
                </a:pathLst>
              </a:custGeom>
              <a:noFill/>
              <a:ln w="14288">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93596" name="Text Box 43"/>
              <p:cNvSpPr txBox="1">
                <a:spLocks noChangeArrowheads="1"/>
              </p:cNvSpPr>
              <p:nvPr/>
            </p:nvSpPr>
            <p:spPr bwMode="auto">
              <a:xfrm>
                <a:off x="1536" y="3648"/>
                <a:ext cx="308"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2400" i="1">
                    <a:latin typeface="Times New Roman" panose="02020603050405020304" pitchFamily="18" charset="0"/>
                  </a:rPr>
                  <a:t>C</a:t>
                </a:r>
                <a:r>
                  <a:rPr lang="en-US" altLang="en-US" sz="2400" baseline="-25000">
                    <a:latin typeface="Times New Roman" panose="02020603050405020304" pitchFamily="18" charset="0"/>
                  </a:rPr>
                  <a:t>1</a:t>
                </a:r>
                <a:endParaRPr lang="en-US" altLang="en-US" sz="2400">
                  <a:latin typeface="Times New Roman" panose="02020603050405020304" pitchFamily="18" charset="0"/>
                </a:endParaRPr>
              </a:p>
            </p:txBody>
          </p:sp>
        </p:grpSp>
      </p:grpSp>
      <p:grpSp>
        <p:nvGrpSpPr>
          <p:cNvPr id="193541" name="Group 44"/>
          <p:cNvGrpSpPr>
            <a:grpSpLocks/>
          </p:cNvGrpSpPr>
          <p:nvPr/>
        </p:nvGrpSpPr>
        <p:grpSpPr bwMode="auto">
          <a:xfrm>
            <a:off x="520700" y="2514600"/>
            <a:ext cx="8331200" cy="3352800"/>
            <a:chOff x="328" y="2112"/>
            <a:chExt cx="5248" cy="2112"/>
          </a:xfrm>
        </p:grpSpPr>
        <p:grpSp>
          <p:nvGrpSpPr>
            <p:cNvPr id="193571" name="Group 45"/>
            <p:cNvGrpSpPr>
              <a:grpSpLocks/>
            </p:cNvGrpSpPr>
            <p:nvPr/>
          </p:nvGrpSpPr>
          <p:grpSpPr bwMode="auto">
            <a:xfrm>
              <a:off x="4682" y="2112"/>
              <a:ext cx="894" cy="907"/>
              <a:chOff x="4682" y="2112"/>
              <a:chExt cx="894" cy="907"/>
            </a:xfrm>
          </p:grpSpPr>
          <p:sp>
            <p:nvSpPr>
              <p:cNvPr id="193580" name="Line 46"/>
              <p:cNvSpPr>
                <a:spLocks noChangeShapeType="1"/>
              </p:cNvSpPr>
              <p:nvPr/>
            </p:nvSpPr>
            <p:spPr bwMode="auto">
              <a:xfrm>
                <a:off x="4716" y="2872"/>
                <a:ext cx="700"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3581" name="Rectangle 47"/>
              <p:cNvSpPr>
                <a:spLocks noChangeArrowheads="1"/>
              </p:cNvSpPr>
              <p:nvPr/>
            </p:nvSpPr>
            <p:spPr bwMode="auto">
              <a:xfrm>
                <a:off x="4682" y="2885"/>
                <a:ext cx="56"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1400">
                    <a:latin typeface="MS Sans Serif" charset="0"/>
                  </a:rPr>
                  <a:t>0</a:t>
                </a:r>
                <a:endParaRPr lang="en-US" altLang="en-US" sz="1400">
                  <a:latin typeface="Times New Roman" panose="02020603050405020304" pitchFamily="18" charset="0"/>
                </a:endParaRPr>
              </a:p>
            </p:txBody>
          </p:sp>
          <p:sp>
            <p:nvSpPr>
              <p:cNvPr id="193582" name="Rectangle 48"/>
              <p:cNvSpPr>
                <a:spLocks noChangeArrowheads="1"/>
              </p:cNvSpPr>
              <p:nvPr/>
            </p:nvSpPr>
            <p:spPr bwMode="auto">
              <a:xfrm>
                <a:off x="5002" y="2885"/>
                <a:ext cx="224"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1400">
                    <a:latin typeface="MS Sans Serif" charset="0"/>
                  </a:rPr>
                  <a:t>1000</a:t>
                </a:r>
                <a:endParaRPr lang="en-US" altLang="en-US" sz="1400">
                  <a:latin typeface="Times New Roman" panose="02020603050405020304" pitchFamily="18" charset="0"/>
                </a:endParaRPr>
              </a:p>
            </p:txBody>
          </p:sp>
          <p:sp>
            <p:nvSpPr>
              <p:cNvPr id="193583" name="Rectangle 49"/>
              <p:cNvSpPr>
                <a:spLocks noChangeArrowheads="1"/>
              </p:cNvSpPr>
              <p:nvPr/>
            </p:nvSpPr>
            <p:spPr bwMode="auto">
              <a:xfrm>
                <a:off x="5352" y="2885"/>
                <a:ext cx="224"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1400">
                    <a:latin typeface="MS Sans Serif" charset="0"/>
                  </a:rPr>
                  <a:t>2000</a:t>
                </a:r>
                <a:endParaRPr lang="en-US" altLang="en-US" sz="1400">
                  <a:latin typeface="Times New Roman" panose="02020603050405020304" pitchFamily="18" charset="0"/>
                </a:endParaRPr>
              </a:p>
            </p:txBody>
          </p:sp>
          <p:sp>
            <p:nvSpPr>
              <p:cNvPr id="193584" name="Line 50"/>
              <p:cNvSpPr>
                <a:spLocks noChangeShapeType="1"/>
              </p:cNvSpPr>
              <p:nvPr/>
            </p:nvSpPr>
            <p:spPr bwMode="auto">
              <a:xfrm flipV="1">
                <a:off x="4716" y="2112"/>
                <a:ext cx="1" cy="76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3585" name="Freeform 51"/>
              <p:cNvSpPr>
                <a:spLocks/>
              </p:cNvSpPr>
              <p:nvPr/>
            </p:nvSpPr>
            <p:spPr bwMode="auto">
              <a:xfrm flipV="1">
                <a:off x="4919" y="2112"/>
                <a:ext cx="434" cy="760"/>
              </a:xfrm>
              <a:custGeom>
                <a:avLst/>
                <a:gdLst>
                  <a:gd name="T0" fmla="*/ 0 w 4699"/>
                  <a:gd name="T1" fmla="*/ 0 h 8257"/>
                  <a:gd name="T2" fmla="*/ 0 w 4699"/>
                  <a:gd name="T3" fmla="*/ 0 h 8257"/>
                  <a:gd name="T4" fmla="*/ 0 w 4699"/>
                  <a:gd name="T5" fmla="*/ 0 h 8257"/>
                  <a:gd name="T6" fmla="*/ 0 w 4699"/>
                  <a:gd name="T7" fmla="*/ 0 h 8257"/>
                  <a:gd name="T8" fmla="*/ 0 w 4699"/>
                  <a:gd name="T9" fmla="*/ 0 h 8257"/>
                  <a:gd name="T10" fmla="*/ 0 w 4699"/>
                  <a:gd name="T11" fmla="*/ 0 h 8257"/>
                  <a:gd name="T12" fmla="*/ 0 w 4699"/>
                  <a:gd name="T13" fmla="*/ 0 h 8257"/>
                  <a:gd name="T14" fmla="*/ 0 w 4699"/>
                  <a:gd name="T15" fmla="*/ 0 h 8257"/>
                  <a:gd name="T16" fmla="*/ 0 w 4699"/>
                  <a:gd name="T17" fmla="*/ 0 h 8257"/>
                  <a:gd name="T18" fmla="*/ 0 w 4699"/>
                  <a:gd name="T19" fmla="*/ 0 h 8257"/>
                  <a:gd name="T20" fmla="*/ 0 w 4699"/>
                  <a:gd name="T21" fmla="*/ 0 h 8257"/>
                  <a:gd name="T22" fmla="*/ 0 w 4699"/>
                  <a:gd name="T23" fmla="*/ 0 h 8257"/>
                  <a:gd name="T24" fmla="*/ 0 w 4699"/>
                  <a:gd name="T25" fmla="*/ 0 h 8257"/>
                  <a:gd name="T26" fmla="*/ 0 w 4699"/>
                  <a:gd name="T27" fmla="*/ 0 h 8257"/>
                  <a:gd name="T28" fmla="*/ 0 w 4699"/>
                  <a:gd name="T29" fmla="*/ 0 h 8257"/>
                  <a:gd name="T30" fmla="*/ 0 w 4699"/>
                  <a:gd name="T31" fmla="*/ 0 h 8257"/>
                  <a:gd name="T32" fmla="*/ 0 w 4699"/>
                  <a:gd name="T33" fmla="*/ 0 h 8257"/>
                  <a:gd name="T34" fmla="*/ 0 w 4699"/>
                  <a:gd name="T35" fmla="*/ 0 h 8257"/>
                  <a:gd name="T36" fmla="*/ 0 w 4699"/>
                  <a:gd name="T37" fmla="*/ 0 h 8257"/>
                  <a:gd name="T38" fmla="*/ 0 w 4699"/>
                  <a:gd name="T39" fmla="*/ 0 h 8257"/>
                  <a:gd name="T40" fmla="*/ 0 w 4699"/>
                  <a:gd name="T41" fmla="*/ 0 h 8257"/>
                  <a:gd name="T42" fmla="*/ 0 w 4699"/>
                  <a:gd name="T43" fmla="*/ 0 h 8257"/>
                  <a:gd name="T44" fmla="*/ 0 w 4699"/>
                  <a:gd name="T45" fmla="*/ 0 h 8257"/>
                  <a:gd name="T46" fmla="*/ 0 w 4699"/>
                  <a:gd name="T47" fmla="*/ 0 h 8257"/>
                  <a:gd name="T48" fmla="*/ 0 w 4699"/>
                  <a:gd name="T49" fmla="*/ 0 h 8257"/>
                  <a:gd name="T50" fmla="*/ 0 w 4699"/>
                  <a:gd name="T51" fmla="*/ 0 h 8257"/>
                  <a:gd name="T52" fmla="*/ 0 w 4699"/>
                  <a:gd name="T53" fmla="*/ 0 h 8257"/>
                  <a:gd name="T54" fmla="*/ 0 w 4699"/>
                  <a:gd name="T55" fmla="*/ 0 h 8257"/>
                  <a:gd name="T56" fmla="*/ 0 w 4699"/>
                  <a:gd name="T57" fmla="*/ 0 h 8257"/>
                  <a:gd name="T58" fmla="*/ 0 w 4699"/>
                  <a:gd name="T59" fmla="*/ 0 h 8257"/>
                  <a:gd name="T60" fmla="*/ 0 w 4699"/>
                  <a:gd name="T61" fmla="*/ 0 h 8257"/>
                  <a:gd name="T62" fmla="*/ 0 w 4699"/>
                  <a:gd name="T63" fmla="*/ 0 h 8257"/>
                  <a:gd name="T64" fmla="*/ 0 w 4699"/>
                  <a:gd name="T65" fmla="*/ 0 h 8257"/>
                  <a:gd name="T66" fmla="*/ 0 w 4699"/>
                  <a:gd name="T67" fmla="*/ 0 h 8257"/>
                  <a:gd name="T68" fmla="*/ 0 w 4699"/>
                  <a:gd name="T69" fmla="*/ 0 h 8257"/>
                  <a:gd name="T70" fmla="*/ 0 w 4699"/>
                  <a:gd name="T71" fmla="*/ 0 h 8257"/>
                  <a:gd name="T72" fmla="*/ 0 w 4699"/>
                  <a:gd name="T73" fmla="*/ 0 h 8257"/>
                  <a:gd name="T74" fmla="*/ 0 w 4699"/>
                  <a:gd name="T75" fmla="*/ 0 h 8257"/>
                  <a:gd name="T76" fmla="*/ 0 w 4699"/>
                  <a:gd name="T77" fmla="*/ 0 h 8257"/>
                  <a:gd name="T78" fmla="*/ 0 w 4699"/>
                  <a:gd name="T79" fmla="*/ 0 h 8257"/>
                  <a:gd name="T80" fmla="*/ 0 w 4699"/>
                  <a:gd name="T81" fmla="*/ 0 h 8257"/>
                  <a:gd name="T82" fmla="*/ 0 w 4699"/>
                  <a:gd name="T83" fmla="*/ 0 h 8257"/>
                  <a:gd name="T84" fmla="*/ 0 w 4699"/>
                  <a:gd name="T85" fmla="*/ 0 h 8257"/>
                  <a:gd name="T86" fmla="*/ 0 w 4699"/>
                  <a:gd name="T87" fmla="*/ 0 h 8257"/>
                  <a:gd name="T88" fmla="*/ 0 w 4699"/>
                  <a:gd name="T89" fmla="*/ 0 h 8257"/>
                  <a:gd name="T90" fmla="*/ 0 w 4699"/>
                  <a:gd name="T91" fmla="*/ 0 h 8257"/>
                  <a:gd name="T92" fmla="*/ 0 w 4699"/>
                  <a:gd name="T93" fmla="*/ 0 h 8257"/>
                  <a:gd name="T94" fmla="*/ 0 w 4699"/>
                  <a:gd name="T95" fmla="*/ 0 h 8257"/>
                  <a:gd name="T96" fmla="*/ 0 w 4699"/>
                  <a:gd name="T97" fmla="*/ 0 h 8257"/>
                  <a:gd name="T98" fmla="*/ 0 w 4699"/>
                  <a:gd name="T99" fmla="*/ 0 h 8257"/>
                  <a:gd name="T100" fmla="*/ 0 w 4699"/>
                  <a:gd name="T101" fmla="*/ 0 h 8257"/>
                  <a:gd name="T102" fmla="*/ 0 w 4699"/>
                  <a:gd name="T103" fmla="*/ 0 h 8257"/>
                  <a:gd name="T104" fmla="*/ 0 w 4699"/>
                  <a:gd name="T105" fmla="*/ 0 h 8257"/>
                  <a:gd name="T106" fmla="*/ 0 w 4699"/>
                  <a:gd name="T107" fmla="*/ 0 h 8257"/>
                  <a:gd name="T108" fmla="*/ 0 w 4699"/>
                  <a:gd name="T109" fmla="*/ 0 h 8257"/>
                  <a:gd name="T110" fmla="*/ 0 w 4699"/>
                  <a:gd name="T111" fmla="*/ 0 h 8257"/>
                  <a:gd name="T112" fmla="*/ 0 w 4699"/>
                  <a:gd name="T113" fmla="*/ 0 h 8257"/>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4699"/>
                  <a:gd name="T172" fmla="*/ 0 h 8257"/>
                  <a:gd name="T173" fmla="*/ 4699 w 4699"/>
                  <a:gd name="T174" fmla="*/ 8257 h 8257"/>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4699" h="8257">
                    <a:moveTo>
                      <a:pt x="0" y="0"/>
                    </a:moveTo>
                    <a:lnTo>
                      <a:pt x="0" y="0"/>
                    </a:lnTo>
                    <a:lnTo>
                      <a:pt x="0" y="82"/>
                    </a:lnTo>
                    <a:lnTo>
                      <a:pt x="228" y="82"/>
                    </a:lnTo>
                    <a:lnTo>
                      <a:pt x="228" y="165"/>
                    </a:lnTo>
                    <a:lnTo>
                      <a:pt x="476" y="165"/>
                    </a:lnTo>
                    <a:lnTo>
                      <a:pt x="476" y="247"/>
                    </a:lnTo>
                    <a:lnTo>
                      <a:pt x="634" y="247"/>
                    </a:lnTo>
                    <a:lnTo>
                      <a:pt x="634" y="330"/>
                    </a:lnTo>
                    <a:lnTo>
                      <a:pt x="753" y="330"/>
                    </a:lnTo>
                    <a:lnTo>
                      <a:pt x="753" y="412"/>
                    </a:lnTo>
                    <a:lnTo>
                      <a:pt x="849" y="412"/>
                    </a:lnTo>
                    <a:lnTo>
                      <a:pt x="849" y="495"/>
                    </a:lnTo>
                    <a:lnTo>
                      <a:pt x="932" y="495"/>
                    </a:lnTo>
                    <a:lnTo>
                      <a:pt x="932" y="577"/>
                    </a:lnTo>
                    <a:lnTo>
                      <a:pt x="1004" y="577"/>
                    </a:lnTo>
                    <a:lnTo>
                      <a:pt x="1004" y="660"/>
                    </a:lnTo>
                    <a:lnTo>
                      <a:pt x="1068" y="660"/>
                    </a:lnTo>
                    <a:lnTo>
                      <a:pt x="1068" y="743"/>
                    </a:lnTo>
                    <a:lnTo>
                      <a:pt x="1127" y="743"/>
                    </a:lnTo>
                    <a:lnTo>
                      <a:pt x="1127" y="825"/>
                    </a:lnTo>
                    <a:lnTo>
                      <a:pt x="1181" y="825"/>
                    </a:lnTo>
                    <a:lnTo>
                      <a:pt x="1181" y="908"/>
                    </a:lnTo>
                    <a:lnTo>
                      <a:pt x="1231" y="908"/>
                    </a:lnTo>
                    <a:lnTo>
                      <a:pt x="1231" y="990"/>
                    </a:lnTo>
                    <a:lnTo>
                      <a:pt x="1278" y="990"/>
                    </a:lnTo>
                    <a:lnTo>
                      <a:pt x="1278" y="1073"/>
                    </a:lnTo>
                    <a:lnTo>
                      <a:pt x="1322" y="1073"/>
                    </a:lnTo>
                    <a:lnTo>
                      <a:pt x="1322" y="1155"/>
                    </a:lnTo>
                    <a:lnTo>
                      <a:pt x="1364" y="1155"/>
                    </a:lnTo>
                    <a:lnTo>
                      <a:pt x="1364" y="1238"/>
                    </a:lnTo>
                    <a:lnTo>
                      <a:pt x="1404" y="1238"/>
                    </a:lnTo>
                    <a:lnTo>
                      <a:pt x="1404" y="1321"/>
                    </a:lnTo>
                    <a:lnTo>
                      <a:pt x="1443" y="1321"/>
                    </a:lnTo>
                    <a:lnTo>
                      <a:pt x="1443" y="1403"/>
                    </a:lnTo>
                    <a:lnTo>
                      <a:pt x="1479" y="1403"/>
                    </a:lnTo>
                    <a:lnTo>
                      <a:pt x="1479" y="1486"/>
                    </a:lnTo>
                    <a:lnTo>
                      <a:pt x="1515" y="1486"/>
                    </a:lnTo>
                    <a:lnTo>
                      <a:pt x="1515" y="1568"/>
                    </a:lnTo>
                    <a:lnTo>
                      <a:pt x="1549" y="1568"/>
                    </a:lnTo>
                    <a:lnTo>
                      <a:pt x="1549" y="1651"/>
                    </a:lnTo>
                    <a:lnTo>
                      <a:pt x="1582" y="1651"/>
                    </a:lnTo>
                    <a:lnTo>
                      <a:pt x="1582" y="1733"/>
                    </a:lnTo>
                    <a:lnTo>
                      <a:pt x="1614" y="1733"/>
                    </a:lnTo>
                    <a:lnTo>
                      <a:pt x="1614" y="1816"/>
                    </a:lnTo>
                    <a:lnTo>
                      <a:pt x="1645" y="1816"/>
                    </a:lnTo>
                    <a:lnTo>
                      <a:pt x="1645" y="1899"/>
                    </a:lnTo>
                    <a:lnTo>
                      <a:pt x="1676" y="1899"/>
                    </a:lnTo>
                    <a:lnTo>
                      <a:pt x="1676" y="1981"/>
                    </a:lnTo>
                    <a:lnTo>
                      <a:pt x="1705" y="1981"/>
                    </a:lnTo>
                    <a:lnTo>
                      <a:pt x="1705" y="2064"/>
                    </a:lnTo>
                    <a:lnTo>
                      <a:pt x="1734" y="2064"/>
                    </a:lnTo>
                    <a:lnTo>
                      <a:pt x="1734" y="2146"/>
                    </a:lnTo>
                    <a:lnTo>
                      <a:pt x="1763" y="2146"/>
                    </a:lnTo>
                    <a:lnTo>
                      <a:pt x="1763" y="2229"/>
                    </a:lnTo>
                    <a:lnTo>
                      <a:pt x="1791" y="2229"/>
                    </a:lnTo>
                    <a:lnTo>
                      <a:pt x="1791" y="2311"/>
                    </a:lnTo>
                    <a:lnTo>
                      <a:pt x="1818" y="2311"/>
                    </a:lnTo>
                    <a:lnTo>
                      <a:pt x="1818" y="2394"/>
                    </a:lnTo>
                    <a:lnTo>
                      <a:pt x="1845" y="2394"/>
                    </a:lnTo>
                    <a:lnTo>
                      <a:pt x="1845" y="2477"/>
                    </a:lnTo>
                    <a:lnTo>
                      <a:pt x="1871" y="2477"/>
                    </a:lnTo>
                    <a:lnTo>
                      <a:pt x="1871" y="2559"/>
                    </a:lnTo>
                    <a:lnTo>
                      <a:pt x="1897" y="2559"/>
                    </a:lnTo>
                    <a:lnTo>
                      <a:pt x="1897" y="2642"/>
                    </a:lnTo>
                    <a:lnTo>
                      <a:pt x="1923" y="2642"/>
                    </a:lnTo>
                    <a:lnTo>
                      <a:pt x="1923" y="2724"/>
                    </a:lnTo>
                    <a:lnTo>
                      <a:pt x="1948" y="2724"/>
                    </a:lnTo>
                    <a:lnTo>
                      <a:pt x="1948" y="2807"/>
                    </a:lnTo>
                    <a:lnTo>
                      <a:pt x="1973" y="2807"/>
                    </a:lnTo>
                    <a:lnTo>
                      <a:pt x="1973" y="2889"/>
                    </a:lnTo>
                    <a:lnTo>
                      <a:pt x="1998" y="2889"/>
                    </a:lnTo>
                    <a:lnTo>
                      <a:pt x="1998" y="2972"/>
                    </a:lnTo>
                    <a:lnTo>
                      <a:pt x="2023" y="2972"/>
                    </a:lnTo>
                    <a:lnTo>
                      <a:pt x="2023" y="3055"/>
                    </a:lnTo>
                    <a:lnTo>
                      <a:pt x="2047" y="3055"/>
                    </a:lnTo>
                    <a:lnTo>
                      <a:pt x="2047" y="3137"/>
                    </a:lnTo>
                    <a:lnTo>
                      <a:pt x="2071" y="3137"/>
                    </a:lnTo>
                    <a:lnTo>
                      <a:pt x="2071" y="3220"/>
                    </a:lnTo>
                    <a:lnTo>
                      <a:pt x="2095" y="3220"/>
                    </a:lnTo>
                    <a:lnTo>
                      <a:pt x="2095" y="3302"/>
                    </a:lnTo>
                    <a:lnTo>
                      <a:pt x="2118" y="3302"/>
                    </a:lnTo>
                    <a:lnTo>
                      <a:pt x="2118" y="3385"/>
                    </a:lnTo>
                    <a:lnTo>
                      <a:pt x="2142" y="3385"/>
                    </a:lnTo>
                    <a:lnTo>
                      <a:pt x="2142" y="3467"/>
                    </a:lnTo>
                    <a:lnTo>
                      <a:pt x="2165" y="3467"/>
                    </a:lnTo>
                    <a:lnTo>
                      <a:pt x="2165" y="3550"/>
                    </a:lnTo>
                    <a:lnTo>
                      <a:pt x="2189" y="3550"/>
                    </a:lnTo>
                    <a:lnTo>
                      <a:pt x="2189" y="3633"/>
                    </a:lnTo>
                    <a:lnTo>
                      <a:pt x="2212" y="3633"/>
                    </a:lnTo>
                    <a:lnTo>
                      <a:pt x="2212" y="3715"/>
                    </a:lnTo>
                    <a:lnTo>
                      <a:pt x="2235" y="3715"/>
                    </a:lnTo>
                    <a:lnTo>
                      <a:pt x="2235" y="3798"/>
                    </a:lnTo>
                    <a:lnTo>
                      <a:pt x="2258" y="3798"/>
                    </a:lnTo>
                    <a:lnTo>
                      <a:pt x="2258" y="3880"/>
                    </a:lnTo>
                    <a:lnTo>
                      <a:pt x="2281" y="3880"/>
                    </a:lnTo>
                    <a:lnTo>
                      <a:pt x="2281" y="3963"/>
                    </a:lnTo>
                    <a:lnTo>
                      <a:pt x="2304" y="3963"/>
                    </a:lnTo>
                    <a:lnTo>
                      <a:pt x="2304" y="4045"/>
                    </a:lnTo>
                    <a:lnTo>
                      <a:pt x="2327" y="4045"/>
                    </a:lnTo>
                    <a:lnTo>
                      <a:pt x="2327" y="4128"/>
                    </a:lnTo>
                    <a:lnTo>
                      <a:pt x="2350" y="4128"/>
                    </a:lnTo>
                    <a:lnTo>
                      <a:pt x="2350" y="4211"/>
                    </a:lnTo>
                    <a:lnTo>
                      <a:pt x="2372" y="4211"/>
                    </a:lnTo>
                    <a:lnTo>
                      <a:pt x="2372" y="4293"/>
                    </a:lnTo>
                    <a:lnTo>
                      <a:pt x="2395" y="4293"/>
                    </a:lnTo>
                    <a:lnTo>
                      <a:pt x="2395" y="4376"/>
                    </a:lnTo>
                    <a:lnTo>
                      <a:pt x="2418" y="4376"/>
                    </a:lnTo>
                    <a:lnTo>
                      <a:pt x="2418" y="4458"/>
                    </a:lnTo>
                    <a:lnTo>
                      <a:pt x="2441" y="4458"/>
                    </a:lnTo>
                    <a:lnTo>
                      <a:pt x="2441" y="4541"/>
                    </a:lnTo>
                    <a:lnTo>
                      <a:pt x="2464" y="4541"/>
                    </a:lnTo>
                    <a:lnTo>
                      <a:pt x="2464" y="4623"/>
                    </a:lnTo>
                    <a:lnTo>
                      <a:pt x="2487" y="4623"/>
                    </a:lnTo>
                    <a:lnTo>
                      <a:pt x="2487" y="4706"/>
                    </a:lnTo>
                    <a:lnTo>
                      <a:pt x="2510" y="4706"/>
                    </a:lnTo>
                    <a:lnTo>
                      <a:pt x="2510" y="4789"/>
                    </a:lnTo>
                    <a:lnTo>
                      <a:pt x="2534" y="4789"/>
                    </a:lnTo>
                    <a:lnTo>
                      <a:pt x="2534" y="4871"/>
                    </a:lnTo>
                    <a:lnTo>
                      <a:pt x="2557" y="4871"/>
                    </a:lnTo>
                    <a:lnTo>
                      <a:pt x="2557" y="4954"/>
                    </a:lnTo>
                    <a:lnTo>
                      <a:pt x="2581" y="4954"/>
                    </a:lnTo>
                    <a:lnTo>
                      <a:pt x="2581" y="5036"/>
                    </a:lnTo>
                    <a:lnTo>
                      <a:pt x="2604" y="5036"/>
                    </a:lnTo>
                    <a:lnTo>
                      <a:pt x="2604" y="5119"/>
                    </a:lnTo>
                    <a:lnTo>
                      <a:pt x="2628" y="5119"/>
                    </a:lnTo>
                    <a:lnTo>
                      <a:pt x="2628" y="5201"/>
                    </a:lnTo>
                    <a:lnTo>
                      <a:pt x="2652" y="5201"/>
                    </a:lnTo>
                    <a:lnTo>
                      <a:pt x="2652" y="5284"/>
                    </a:lnTo>
                    <a:lnTo>
                      <a:pt x="2676" y="5284"/>
                    </a:lnTo>
                    <a:lnTo>
                      <a:pt x="2676" y="5367"/>
                    </a:lnTo>
                    <a:lnTo>
                      <a:pt x="2701" y="5367"/>
                    </a:lnTo>
                    <a:lnTo>
                      <a:pt x="2701" y="5449"/>
                    </a:lnTo>
                    <a:lnTo>
                      <a:pt x="2726" y="5449"/>
                    </a:lnTo>
                    <a:lnTo>
                      <a:pt x="2726" y="5532"/>
                    </a:lnTo>
                    <a:lnTo>
                      <a:pt x="2751" y="5532"/>
                    </a:lnTo>
                    <a:lnTo>
                      <a:pt x="2751" y="5614"/>
                    </a:lnTo>
                    <a:lnTo>
                      <a:pt x="2776" y="5614"/>
                    </a:lnTo>
                    <a:lnTo>
                      <a:pt x="2776" y="5697"/>
                    </a:lnTo>
                    <a:lnTo>
                      <a:pt x="2802" y="5697"/>
                    </a:lnTo>
                    <a:lnTo>
                      <a:pt x="2802" y="5779"/>
                    </a:lnTo>
                    <a:lnTo>
                      <a:pt x="2828" y="5779"/>
                    </a:lnTo>
                    <a:lnTo>
                      <a:pt x="2828" y="5862"/>
                    </a:lnTo>
                    <a:lnTo>
                      <a:pt x="2854" y="5862"/>
                    </a:lnTo>
                    <a:lnTo>
                      <a:pt x="2854" y="5945"/>
                    </a:lnTo>
                    <a:lnTo>
                      <a:pt x="2881" y="5945"/>
                    </a:lnTo>
                    <a:lnTo>
                      <a:pt x="2881" y="6027"/>
                    </a:lnTo>
                    <a:lnTo>
                      <a:pt x="2908" y="6027"/>
                    </a:lnTo>
                    <a:lnTo>
                      <a:pt x="2908" y="6110"/>
                    </a:lnTo>
                    <a:lnTo>
                      <a:pt x="2936" y="6110"/>
                    </a:lnTo>
                    <a:lnTo>
                      <a:pt x="2936" y="6192"/>
                    </a:lnTo>
                    <a:lnTo>
                      <a:pt x="2965" y="6192"/>
                    </a:lnTo>
                    <a:lnTo>
                      <a:pt x="2965" y="6275"/>
                    </a:lnTo>
                    <a:lnTo>
                      <a:pt x="2994" y="6275"/>
                    </a:lnTo>
                    <a:lnTo>
                      <a:pt x="2994" y="6357"/>
                    </a:lnTo>
                    <a:lnTo>
                      <a:pt x="3023" y="6357"/>
                    </a:lnTo>
                    <a:lnTo>
                      <a:pt x="3023" y="6440"/>
                    </a:lnTo>
                    <a:lnTo>
                      <a:pt x="3054" y="6440"/>
                    </a:lnTo>
                    <a:lnTo>
                      <a:pt x="3054" y="6523"/>
                    </a:lnTo>
                    <a:lnTo>
                      <a:pt x="3085" y="6523"/>
                    </a:lnTo>
                    <a:lnTo>
                      <a:pt x="3085" y="6605"/>
                    </a:lnTo>
                    <a:lnTo>
                      <a:pt x="3117" y="6605"/>
                    </a:lnTo>
                    <a:lnTo>
                      <a:pt x="3117" y="6688"/>
                    </a:lnTo>
                    <a:lnTo>
                      <a:pt x="3150" y="6688"/>
                    </a:lnTo>
                    <a:lnTo>
                      <a:pt x="3150" y="6770"/>
                    </a:lnTo>
                    <a:lnTo>
                      <a:pt x="3184" y="6770"/>
                    </a:lnTo>
                    <a:lnTo>
                      <a:pt x="3184" y="6853"/>
                    </a:lnTo>
                    <a:lnTo>
                      <a:pt x="3220" y="6853"/>
                    </a:lnTo>
                    <a:lnTo>
                      <a:pt x="3220" y="6935"/>
                    </a:lnTo>
                    <a:lnTo>
                      <a:pt x="3256" y="6935"/>
                    </a:lnTo>
                    <a:lnTo>
                      <a:pt x="3256" y="7018"/>
                    </a:lnTo>
                    <a:lnTo>
                      <a:pt x="3295" y="7018"/>
                    </a:lnTo>
                    <a:lnTo>
                      <a:pt x="3295" y="7101"/>
                    </a:lnTo>
                    <a:lnTo>
                      <a:pt x="3335" y="7101"/>
                    </a:lnTo>
                    <a:lnTo>
                      <a:pt x="3335" y="7183"/>
                    </a:lnTo>
                    <a:lnTo>
                      <a:pt x="3377" y="7183"/>
                    </a:lnTo>
                    <a:lnTo>
                      <a:pt x="3377" y="7266"/>
                    </a:lnTo>
                    <a:lnTo>
                      <a:pt x="3421" y="7266"/>
                    </a:lnTo>
                    <a:lnTo>
                      <a:pt x="3421" y="7348"/>
                    </a:lnTo>
                    <a:lnTo>
                      <a:pt x="3468" y="7348"/>
                    </a:lnTo>
                    <a:lnTo>
                      <a:pt x="3468" y="7431"/>
                    </a:lnTo>
                    <a:lnTo>
                      <a:pt x="3518" y="7431"/>
                    </a:lnTo>
                    <a:lnTo>
                      <a:pt x="3518" y="7513"/>
                    </a:lnTo>
                    <a:lnTo>
                      <a:pt x="3572" y="7513"/>
                    </a:lnTo>
                    <a:lnTo>
                      <a:pt x="3572" y="7596"/>
                    </a:lnTo>
                    <a:lnTo>
                      <a:pt x="3631" y="7596"/>
                    </a:lnTo>
                    <a:lnTo>
                      <a:pt x="3631" y="7679"/>
                    </a:lnTo>
                    <a:lnTo>
                      <a:pt x="3695" y="7679"/>
                    </a:lnTo>
                    <a:lnTo>
                      <a:pt x="3695" y="7761"/>
                    </a:lnTo>
                    <a:lnTo>
                      <a:pt x="3767" y="7761"/>
                    </a:lnTo>
                    <a:lnTo>
                      <a:pt x="3767" y="7844"/>
                    </a:lnTo>
                    <a:lnTo>
                      <a:pt x="3850" y="7844"/>
                    </a:lnTo>
                    <a:lnTo>
                      <a:pt x="3850" y="7926"/>
                    </a:lnTo>
                    <a:lnTo>
                      <a:pt x="3946" y="7926"/>
                    </a:lnTo>
                    <a:lnTo>
                      <a:pt x="3946" y="8009"/>
                    </a:lnTo>
                    <a:lnTo>
                      <a:pt x="4065" y="8009"/>
                    </a:lnTo>
                    <a:lnTo>
                      <a:pt x="4065" y="8091"/>
                    </a:lnTo>
                    <a:lnTo>
                      <a:pt x="4223" y="8091"/>
                    </a:lnTo>
                    <a:lnTo>
                      <a:pt x="4223" y="8174"/>
                    </a:lnTo>
                    <a:lnTo>
                      <a:pt x="4471" y="8174"/>
                    </a:lnTo>
                    <a:lnTo>
                      <a:pt x="4471" y="8257"/>
                    </a:lnTo>
                    <a:lnTo>
                      <a:pt x="4699" y="8257"/>
                    </a:lnTo>
                    <a:lnTo>
                      <a:pt x="4699" y="8174"/>
                    </a:lnTo>
                    <a:lnTo>
                      <a:pt x="4471" y="8174"/>
                    </a:lnTo>
                    <a:lnTo>
                      <a:pt x="4471" y="8091"/>
                    </a:lnTo>
                    <a:lnTo>
                      <a:pt x="4223" y="8091"/>
                    </a:lnTo>
                    <a:lnTo>
                      <a:pt x="4223" y="8009"/>
                    </a:lnTo>
                    <a:lnTo>
                      <a:pt x="4065" y="8009"/>
                    </a:lnTo>
                    <a:lnTo>
                      <a:pt x="4065" y="7926"/>
                    </a:lnTo>
                    <a:lnTo>
                      <a:pt x="3946" y="7926"/>
                    </a:lnTo>
                    <a:lnTo>
                      <a:pt x="3946" y="7844"/>
                    </a:lnTo>
                    <a:lnTo>
                      <a:pt x="3850" y="7844"/>
                    </a:lnTo>
                    <a:lnTo>
                      <a:pt x="3850" y="7761"/>
                    </a:lnTo>
                    <a:lnTo>
                      <a:pt x="3767" y="7761"/>
                    </a:lnTo>
                    <a:lnTo>
                      <a:pt x="3767" y="7679"/>
                    </a:lnTo>
                    <a:lnTo>
                      <a:pt x="3695" y="7679"/>
                    </a:lnTo>
                    <a:lnTo>
                      <a:pt x="3695" y="7596"/>
                    </a:lnTo>
                    <a:lnTo>
                      <a:pt x="3631" y="7596"/>
                    </a:lnTo>
                    <a:lnTo>
                      <a:pt x="3631" y="7513"/>
                    </a:lnTo>
                    <a:lnTo>
                      <a:pt x="3572" y="7513"/>
                    </a:lnTo>
                    <a:lnTo>
                      <a:pt x="3572" y="7431"/>
                    </a:lnTo>
                    <a:lnTo>
                      <a:pt x="3518" y="7431"/>
                    </a:lnTo>
                    <a:lnTo>
                      <a:pt x="3518" y="7348"/>
                    </a:lnTo>
                    <a:lnTo>
                      <a:pt x="3468" y="7348"/>
                    </a:lnTo>
                    <a:lnTo>
                      <a:pt x="3468" y="7266"/>
                    </a:lnTo>
                    <a:lnTo>
                      <a:pt x="3421" y="7266"/>
                    </a:lnTo>
                    <a:lnTo>
                      <a:pt x="3421" y="7183"/>
                    </a:lnTo>
                    <a:lnTo>
                      <a:pt x="3377" y="7183"/>
                    </a:lnTo>
                    <a:lnTo>
                      <a:pt x="3377" y="7101"/>
                    </a:lnTo>
                    <a:lnTo>
                      <a:pt x="3335" y="7101"/>
                    </a:lnTo>
                    <a:lnTo>
                      <a:pt x="3335" y="7018"/>
                    </a:lnTo>
                    <a:lnTo>
                      <a:pt x="3295" y="7018"/>
                    </a:lnTo>
                    <a:lnTo>
                      <a:pt x="3295" y="6935"/>
                    </a:lnTo>
                    <a:lnTo>
                      <a:pt x="3256" y="6935"/>
                    </a:lnTo>
                    <a:lnTo>
                      <a:pt x="3256" y="6853"/>
                    </a:lnTo>
                    <a:lnTo>
                      <a:pt x="3220" y="6853"/>
                    </a:lnTo>
                    <a:lnTo>
                      <a:pt x="3220" y="6770"/>
                    </a:lnTo>
                    <a:lnTo>
                      <a:pt x="3184" y="6770"/>
                    </a:lnTo>
                    <a:lnTo>
                      <a:pt x="3184" y="6688"/>
                    </a:lnTo>
                    <a:lnTo>
                      <a:pt x="3150" y="6688"/>
                    </a:lnTo>
                    <a:lnTo>
                      <a:pt x="3150" y="6605"/>
                    </a:lnTo>
                    <a:lnTo>
                      <a:pt x="3117" y="6605"/>
                    </a:lnTo>
                    <a:lnTo>
                      <a:pt x="3117" y="6523"/>
                    </a:lnTo>
                    <a:lnTo>
                      <a:pt x="3085" y="6523"/>
                    </a:lnTo>
                    <a:lnTo>
                      <a:pt x="3085" y="6440"/>
                    </a:lnTo>
                    <a:lnTo>
                      <a:pt x="3054" y="6440"/>
                    </a:lnTo>
                    <a:lnTo>
                      <a:pt x="3054" y="6357"/>
                    </a:lnTo>
                    <a:lnTo>
                      <a:pt x="3023" y="6357"/>
                    </a:lnTo>
                    <a:lnTo>
                      <a:pt x="3023" y="6275"/>
                    </a:lnTo>
                    <a:lnTo>
                      <a:pt x="2994" y="6275"/>
                    </a:lnTo>
                    <a:lnTo>
                      <a:pt x="2994" y="6192"/>
                    </a:lnTo>
                    <a:lnTo>
                      <a:pt x="2965" y="6192"/>
                    </a:lnTo>
                    <a:lnTo>
                      <a:pt x="2965" y="6110"/>
                    </a:lnTo>
                    <a:lnTo>
                      <a:pt x="2936" y="6110"/>
                    </a:lnTo>
                    <a:lnTo>
                      <a:pt x="2936" y="6027"/>
                    </a:lnTo>
                    <a:lnTo>
                      <a:pt x="2908" y="6027"/>
                    </a:lnTo>
                    <a:lnTo>
                      <a:pt x="2908" y="5945"/>
                    </a:lnTo>
                    <a:lnTo>
                      <a:pt x="2881" y="5945"/>
                    </a:lnTo>
                    <a:lnTo>
                      <a:pt x="2881" y="5862"/>
                    </a:lnTo>
                    <a:lnTo>
                      <a:pt x="2854" y="5862"/>
                    </a:lnTo>
                    <a:lnTo>
                      <a:pt x="2854" y="5779"/>
                    </a:lnTo>
                    <a:lnTo>
                      <a:pt x="2828" y="5779"/>
                    </a:lnTo>
                    <a:lnTo>
                      <a:pt x="2828" y="5697"/>
                    </a:lnTo>
                    <a:lnTo>
                      <a:pt x="2802" y="5697"/>
                    </a:lnTo>
                    <a:lnTo>
                      <a:pt x="2802" y="5614"/>
                    </a:lnTo>
                    <a:lnTo>
                      <a:pt x="2776" y="5614"/>
                    </a:lnTo>
                    <a:lnTo>
                      <a:pt x="2776" y="5532"/>
                    </a:lnTo>
                    <a:lnTo>
                      <a:pt x="2751" y="5532"/>
                    </a:lnTo>
                    <a:lnTo>
                      <a:pt x="2751" y="5449"/>
                    </a:lnTo>
                    <a:lnTo>
                      <a:pt x="2726" y="5449"/>
                    </a:lnTo>
                    <a:lnTo>
                      <a:pt x="2726" y="5367"/>
                    </a:lnTo>
                    <a:lnTo>
                      <a:pt x="2701" y="5367"/>
                    </a:lnTo>
                    <a:lnTo>
                      <a:pt x="2701" y="5284"/>
                    </a:lnTo>
                    <a:lnTo>
                      <a:pt x="2676" y="5284"/>
                    </a:lnTo>
                    <a:lnTo>
                      <a:pt x="2676" y="5201"/>
                    </a:lnTo>
                    <a:lnTo>
                      <a:pt x="2652" y="5201"/>
                    </a:lnTo>
                    <a:lnTo>
                      <a:pt x="2652" y="5119"/>
                    </a:lnTo>
                    <a:lnTo>
                      <a:pt x="2628" y="5119"/>
                    </a:lnTo>
                    <a:lnTo>
                      <a:pt x="2628" y="5036"/>
                    </a:lnTo>
                    <a:lnTo>
                      <a:pt x="2604" y="5036"/>
                    </a:lnTo>
                    <a:lnTo>
                      <a:pt x="2604" y="4954"/>
                    </a:lnTo>
                    <a:lnTo>
                      <a:pt x="2581" y="4954"/>
                    </a:lnTo>
                    <a:lnTo>
                      <a:pt x="2581" y="4871"/>
                    </a:lnTo>
                    <a:lnTo>
                      <a:pt x="2557" y="4871"/>
                    </a:lnTo>
                    <a:lnTo>
                      <a:pt x="2557" y="4789"/>
                    </a:lnTo>
                    <a:lnTo>
                      <a:pt x="2534" y="4789"/>
                    </a:lnTo>
                    <a:lnTo>
                      <a:pt x="2534" y="4706"/>
                    </a:lnTo>
                    <a:lnTo>
                      <a:pt x="2510" y="4706"/>
                    </a:lnTo>
                    <a:lnTo>
                      <a:pt x="2510" y="4623"/>
                    </a:lnTo>
                    <a:lnTo>
                      <a:pt x="2487" y="4623"/>
                    </a:lnTo>
                    <a:lnTo>
                      <a:pt x="2487" y="4541"/>
                    </a:lnTo>
                    <a:lnTo>
                      <a:pt x="2464" y="4541"/>
                    </a:lnTo>
                    <a:lnTo>
                      <a:pt x="2464" y="4458"/>
                    </a:lnTo>
                    <a:lnTo>
                      <a:pt x="2441" y="4458"/>
                    </a:lnTo>
                    <a:lnTo>
                      <a:pt x="2441" y="4376"/>
                    </a:lnTo>
                    <a:lnTo>
                      <a:pt x="2418" y="4376"/>
                    </a:lnTo>
                    <a:lnTo>
                      <a:pt x="2418" y="4293"/>
                    </a:lnTo>
                    <a:lnTo>
                      <a:pt x="2395" y="4293"/>
                    </a:lnTo>
                    <a:lnTo>
                      <a:pt x="2395" y="4211"/>
                    </a:lnTo>
                    <a:lnTo>
                      <a:pt x="2372" y="4211"/>
                    </a:lnTo>
                    <a:lnTo>
                      <a:pt x="2372" y="4128"/>
                    </a:lnTo>
                    <a:lnTo>
                      <a:pt x="2350" y="4128"/>
                    </a:lnTo>
                    <a:lnTo>
                      <a:pt x="2350" y="4045"/>
                    </a:lnTo>
                    <a:lnTo>
                      <a:pt x="2327" y="4045"/>
                    </a:lnTo>
                    <a:lnTo>
                      <a:pt x="2327" y="3963"/>
                    </a:lnTo>
                    <a:lnTo>
                      <a:pt x="2304" y="3963"/>
                    </a:lnTo>
                    <a:lnTo>
                      <a:pt x="2304" y="3880"/>
                    </a:lnTo>
                    <a:lnTo>
                      <a:pt x="2281" y="3880"/>
                    </a:lnTo>
                    <a:lnTo>
                      <a:pt x="2281" y="3798"/>
                    </a:lnTo>
                    <a:lnTo>
                      <a:pt x="2258" y="3798"/>
                    </a:lnTo>
                    <a:lnTo>
                      <a:pt x="2258" y="3715"/>
                    </a:lnTo>
                    <a:lnTo>
                      <a:pt x="2235" y="3715"/>
                    </a:lnTo>
                    <a:lnTo>
                      <a:pt x="2235" y="3633"/>
                    </a:lnTo>
                    <a:lnTo>
                      <a:pt x="2212" y="3633"/>
                    </a:lnTo>
                    <a:lnTo>
                      <a:pt x="2212" y="3550"/>
                    </a:lnTo>
                    <a:lnTo>
                      <a:pt x="2189" y="3550"/>
                    </a:lnTo>
                    <a:lnTo>
                      <a:pt x="2189" y="3467"/>
                    </a:lnTo>
                    <a:lnTo>
                      <a:pt x="2165" y="3467"/>
                    </a:lnTo>
                    <a:lnTo>
                      <a:pt x="2165" y="3385"/>
                    </a:lnTo>
                    <a:lnTo>
                      <a:pt x="2142" y="3385"/>
                    </a:lnTo>
                    <a:lnTo>
                      <a:pt x="2142" y="3302"/>
                    </a:lnTo>
                    <a:lnTo>
                      <a:pt x="2118" y="3302"/>
                    </a:lnTo>
                    <a:lnTo>
                      <a:pt x="2118" y="3220"/>
                    </a:lnTo>
                    <a:lnTo>
                      <a:pt x="2095" y="3220"/>
                    </a:lnTo>
                    <a:lnTo>
                      <a:pt x="2095" y="3137"/>
                    </a:lnTo>
                    <a:lnTo>
                      <a:pt x="2071" y="3137"/>
                    </a:lnTo>
                    <a:lnTo>
                      <a:pt x="2071" y="3055"/>
                    </a:lnTo>
                    <a:lnTo>
                      <a:pt x="2047" y="3055"/>
                    </a:lnTo>
                    <a:lnTo>
                      <a:pt x="2047" y="2972"/>
                    </a:lnTo>
                    <a:lnTo>
                      <a:pt x="2023" y="2972"/>
                    </a:lnTo>
                    <a:lnTo>
                      <a:pt x="2023" y="2889"/>
                    </a:lnTo>
                    <a:lnTo>
                      <a:pt x="1998" y="2889"/>
                    </a:lnTo>
                    <a:lnTo>
                      <a:pt x="1998" y="2807"/>
                    </a:lnTo>
                    <a:lnTo>
                      <a:pt x="1973" y="2807"/>
                    </a:lnTo>
                    <a:lnTo>
                      <a:pt x="1973" y="2724"/>
                    </a:lnTo>
                    <a:lnTo>
                      <a:pt x="1948" y="2724"/>
                    </a:lnTo>
                    <a:lnTo>
                      <a:pt x="1948" y="2642"/>
                    </a:lnTo>
                    <a:lnTo>
                      <a:pt x="1923" y="2642"/>
                    </a:lnTo>
                    <a:lnTo>
                      <a:pt x="1923" y="2559"/>
                    </a:lnTo>
                    <a:lnTo>
                      <a:pt x="1897" y="2559"/>
                    </a:lnTo>
                    <a:lnTo>
                      <a:pt x="1897" y="2477"/>
                    </a:lnTo>
                    <a:lnTo>
                      <a:pt x="1871" y="2477"/>
                    </a:lnTo>
                    <a:lnTo>
                      <a:pt x="1871" y="2394"/>
                    </a:lnTo>
                    <a:lnTo>
                      <a:pt x="1845" y="2394"/>
                    </a:lnTo>
                    <a:lnTo>
                      <a:pt x="1845" y="2311"/>
                    </a:lnTo>
                    <a:lnTo>
                      <a:pt x="1818" y="2311"/>
                    </a:lnTo>
                    <a:lnTo>
                      <a:pt x="1818" y="2229"/>
                    </a:lnTo>
                    <a:lnTo>
                      <a:pt x="1791" y="2229"/>
                    </a:lnTo>
                    <a:lnTo>
                      <a:pt x="1791" y="2146"/>
                    </a:lnTo>
                    <a:lnTo>
                      <a:pt x="1763" y="2146"/>
                    </a:lnTo>
                    <a:lnTo>
                      <a:pt x="1763" y="2064"/>
                    </a:lnTo>
                    <a:lnTo>
                      <a:pt x="1734" y="2064"/>
                    </a:lnTo>
                    <a:lnTo>
                      <a:pt x="1734" y="1981"/>
                    </a:lnTo>
                    <a:lnTo>
                      <a:pt x="1705" y="1981"/>
                    </a:lnTo>
                    <a:lnTo>
                      <a:pt x="1705" y="1899"/>
                    </a:lnTo>
                    <a:lnTo>
                      <a:pt x="1676" y="1899"/>
                    </a:lnTo>
                    <a:lnTo>
                      <a:pt x="1676" y="1816"/>
                    </a:lnTo>
                    <a:lnTo>
                      <a:pt x="1645" y="1816"/>
                    </a:lnTo>
                    <a:lnTo>
                      <a:pt x="1645" y="1733"/>
                    </a:lnTo>
                    <a:lnTo>
                      <a:pt x="1614" y="1733"/>
                    </a:lnTo>
                    <a:lnTo>
                      <a:pt x="1614" y="1651"/>
                    </a:lnTo>
                    <a:lnTo>
                      <a:pt x="1582" y="1651"/>
                    </a:lnTo>
                    <a:lnTo>
                      <a:pt x="1582" y="1568"/>
                    </a:lnTo>
                    <a:lnTo>
                      <a:pt x="1549" y="1568"/>
                    </a:lnTo>
                    <a:lnTo>
                      <a:pt x="1549" y="1486"/>
                    </a:lnTo>
                    <a:lnTo>
                      <a:pt x="1515" y="1486"/>
                    </a:lnTo>
                    <a:lnTo>
                      <a:pt x="1515" y="1403"/>
                    </a:lnTo>
                    <a:lnTo>
                      <a:pt x="1479" y="1403"/>
                    </a:lnTo>
                    <a:lnTo>
                      <a:pt x="1479" y="1321"/>
                    </a:lnTo>
                    <a:lnTo>
                      <a:pt x="1443" y="1321"/>
                    </a:lnTo>
                    <a:lnTo>
                      <a:pt x="1443" y="1238"/>
                    </a:lnTo>
                    <a:lnTo>
                      <a:pt x="1404" y="1238"/>
                    </a:lnTo>
                    <a:lnTo>
                      <a:pt x="1404" y="1155"/>
                    </a:lnTo>
                    <a:lnTo>
                      <a:pt x="1364" y="1155"/>
                    </a:lnTo>
                    <a:lnTo>
                      <a:pt x="1364" y="1073"/>
                    </a:lnTo>
                    <a:lnTo>
                      <a:pt x="1322" y="1073"/>
                    </a:lnTo>
                    <a:lnTo>
                      <a:pt x="1322" y="990"/>
                    </a:lnTo>
                    <a:lnTo>
                      <a:pt x="1278" y="990"/>
                    </a:lnTo>
                    <a:lnTo>
                      <a:pt x="1278" y="908"/>
                    </a:lnTo>
                    <a:lnTo>
                      <a:pt x="1231" y="908"/>
                    </a:lnTo>
                    <a:lnTo>
                      <a:pt x="1231" y="825"/>
                    </a:lnTo>
                    <a:lnTo>
                      <a:pt x="1181" y="825"/>
                    </a:lnTo>
                    <a:lnTo>
                      <a:pt x="1181" y="743"/>
                    </a:lnTo>
                    <a:lnTo>
                      <a:pt x="1127" y="743"/>
                    </a:lnTo>
                    <a:lnTo>
                      <a:pt x="1127" y="660"/>
                    </a:lnTo>
                    <a:lnTo>
                      <a:pt x="1068" y="660"/>
                    </a:lnTo>
                    <a:lnTo>
                      <a:pt x="1068" y="577"/>
                    </a:lnTo>
                    <a:lnTo>
                      <a:pt x="1004" y="577"/>
                    </a:lnTo>
                    <a:lnTo>
                      <a:pt x="1004" y="495"/>
                    </a:lnTo>
                    <a:lnTo>
                      <a:pt x="932" y="495"/>
                    </a:lnTo>
                    <a:lnTo>
                      <a:pt x="932" y="412"/>
                    </a:lnTo>
                    <a:lnTo>
                      <a:pt x="849" y="412"/>
                    </a:lnTo>
                    <a:lnTo>
                      <a:pt x="849" y="330"/>
                    </a:lnTo>
                    <a:lnTo>
                      <a:pt x="753" y="330"/>
                    </a:lnTo>
                    <a:lnTo>
                      <a:pt x="753" y="247"/>
                    </a:lnTo>
                    <a:lnTo>
                      <a:pt x="634" y="247"/>
                    </a:lnTo>
                    <a:lnTo>
                      <a:pt x="634" y="165"/>
                    </a:lnTo>
                    <a:lnTo>
                      <a:pt x="476" y="165"/>
                    </a:lnTo>
                    <a:lnTo>
                      <a:pt x="476" y="82"/>
                    </a:lnTo>
                    <a:lnTo>
                      <a:pt x="228" y="82"/>
                    </a:lnTo>
                    <a:lnTo>
                      <a:pt x="228" y="0"/>
                    </a:lnTo>
                    <a:lnTo>
                      <a:pt x="0" y="0"/>
                    </a:lnTo>
                  </a:path>
                </a:pathLst>
              </a:custGeom>
              <a:noFill/>
              <a:ln w="14288">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93586" name="Text Box 52"/>
              <p:cNvSpPr txBox="1">
                <a:spLocks noChangeArrowheads="1"/>
              </p:cNvSpPr>
              <p:nvPr/>
            </p:nvSpPr>
            <p:spPr bwMode="auto">
              <a:xfrm>
                <a:off x="5084" y="2422"/>
                <a:ext cx="436"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2400" i="1">
                    <a:latin typeface="Times New Roman" panose="02020603050405020304" pitchFamily="18" charset="0"/>
                  </a:rPr>
                  <a:t>GE</a:t>
                </a:r>
                <a:r>
                  <a:rPr lang="en-US" altLang="en-US" sz="2400" baseline="-25000">
                    <a:latin typeface="Times New Roman" panose="02020603050405020304" pitchFamily="18" charset="0"/>
                  </a:rPr>
                  <a:t>1</a:t>
                </a:r>
                <a:endParaRPr lang="en-US" altLang="en-US" sz="2400">
                  <a:latin typeface="Times New Roman" panose="02020603050405020304" pitchFamily="18" charset="0"/>
                </a:endParaRPr>
              </a:p>
            </p:txBody>
          </p:sp>
        </p:grpSp>
        <p:grpSp>
          <p:nvGrpSpPr>
            <p:cNvPr id="193572" name="Group 53"/>
            <p:cNvGrpSpPr>
              <a:grpSpLocks/>
            </p:cNvGrpSpPr>
            <p:nvPr/>
          </p:nvGrpSpPr>
          <p:grpSpPr bwMode="auto">
            <a:xfrm>
              <a:off x="328" y="3317"/>
              <a:ext cx="854" cy="907"/>
              <a:chOff x="328" y="3317"/>
              <a:chExt cx="854" cy="907"/>
            </a:xfrm>
          </p:grpSpPr>
          <p:sp>
            <p:nvSpPr>
              <p:cNvPr id="193573" name="Line 54"/>
              <p:cNvSpPr>
                <a:spLocks noChangeShapeType="1"/>
              </p:cNvSpPr>
              <p:nvPr/>
            </p:nvSpPr>
            <p:spPr bwMode="auto">
              <a:xfrm>
                <a:off x="351" y="4077"/>
                <a:ext cx="700"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3574" name="Rectangle 55"/>
              <p:cNvSpPr>
                <a:spLocks noChangeArrowheads="1"/>
              </p:cNvSpPr>
              <p:nvPr/>
            </p:nvSpPr>
            <p:spPr bwMode="auto">
              <a:xfrm>
                <a:off x="328" y="4090"/>
                <a:ext cx="56"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1400">
                    <a:latin typeface="MS Sans Serif" charset="0"/>
                  </a:rPr>
                  <a:t>0</a:t>
                </a:r>
                <a:endParaRPr lang="en-US" altLang="en-US" sz="1400">
                  <a:latin typeface="Times New Roman" panose="02020603050405020304" pitchFamily="18" charset="0"/>
                </a:endParaRPr>
              </a:p>
            </p:txBody>
          </p:sp>
          <p:sp>
            <p:nvSpPr>
              <p:cNvPr id="193575" name="Rectangle 56"/>
              <p:cNvSpPr>
                <a:spLocks noChangeArrowheads="1"/>
              </p:cNvSpPr>
              <p:nvPr/>
            </p:nvSpPr>
            <p:spPr bwMode="auto">
              <a:xfrm>
                <a:off x="608" y="4090"/>
                <a:ext cx="224"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1400">
                    <a:latin typeface="MS Sans Serif" charset="0"/>
                  </a:rPr>
                  <a:t>1000</a:t>
                </a:r>
                <a:endParaRPr lang="en-US" altLang="en-US" sz="1400">
                  <a:latin typeface="Times New Roman" panose="02020603050405020304" pitchFamily="18" charset="0"/>
                </a:endParaRPr>
              </a:p>
            </p:txBody>
          </p:sp>
          <p:sp>
            <p:nvSpPr>
              <p:cNvPr id="193576" name="Rectangle 57"/>
              <p:cNvSpPr>
                <a:spLocks noChangeArrowheads="1"/>
              </p:cNvSpPr>
              <p:nvPr/>
            </p:nvSpPr>
            <p:spPr bwMode="auto">
              <a:xfrm>
                <a:off x="958" y="4090"/>
                <a:ext cx="224"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1400">
                    <a:latin typeface="MS Sans Serif" charset="0"/>
                  </a:rPr>
                  <a:t>2000</a:t>
                </a:r>
                <a:endParaRPr lang="en-US" altLang="en-US" sz="1400">
                  <a:latin typeface="Times New Roman" panose="02020603050405020304" pitchFamily="18" charset="0"/>
                </a:endParaRPr>
              </a:p>
            </p:txBody>
          </p:sp>
          <p:sp>
            <p:nvSpPr>
              <p:cNvPr id="193577" name="Line 58"/>
              <p:cNvSpPr>
                <a:spLocks noChangeShapeType="1"/>
              </p:cNvSpPr>
              <p:nvPr/>
            </p:nvSpPr>
            <p:spPr bwMode="auto">
              <a:xfrm flipV="1">
                <a:off x="351" y="3317"/>
                <a:ext cx="1" cy="76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3578" name="Freeform 59"/>
              <p:cNvSpPr>
                <a:spLocks/>
              </p:cNvSpPr>
              <p:nvPr/>
            </p:nvSpPr>
            <p:spPr bwMode="auto">
              <a:xfrm flipV="1">
                <a:off x="515" y="3317"/>
                <a:ext cx="407" cy="760"/>
              </a:xfrm>
              <a:custGeom>
                <a:avLst/>
                <a:gdLst>
                  <a:gd name="T0" fmla="*/ 0 w 4405"/>
                  <a:gd name="T1" fmla="*/ 0 h 8257"/>
                  <a:gd name="T2" fmla="*/ 0 w 4405"/>
                  <a:gd name="T3" fmla="*/ 0 h 8257"/>
                  <a:gd name="T4" fmla="*/ 0 w 4405"/>
                  <a:gd name="T5" fmla="*/ 0 h 8257"/>
                  <a:gd name="T6" fmla="*/ 0 w 4405"/>
                  <a:gd name="T7" fmla="*/ 0 h 8257"/>
                  <a:gd name="T8" fmla="*/ 0 w 4405"/>
                  <a:gd name="T9" fmla="*/ 0 h 8257"/>
                  <a:gd name="T10" fmla="*/ 0 w 4405"/>
                  <a:gd name="T11" fmla="*/ 0 h 8257"/>
                  <a:gd name="T12" fmla="*/ 0 w 4405"/>
                  <a:gd name="T13" fmla="*/ 0 h 8257"/>
                  <a:gd name="T14" fmla="*/ 0 w 4405"/>
                  <a:gd name="T15" fmla="*/ 0 h 8257"/>
                  <a:gd name="T16" fmla="*/ 0 w 4405"/>
                  <a:gd name="T17" fmla="*/ 0 h 8257"/>
                  <a:gd name="T18" fmla="*/ 0 w 4405"/>
                  <a:gd name="T19" fmla="*/ 0 h 8257"/>
                  <a:gd name="T20" fmla="*/ 0 w 4405"/>
                  <a:gd name="T21" fmla="*/ 0 h 8257"/>
                  <a:gd name="T22" fmla="*/ 0 w 4405"/>
                  <a:gd name="T23" fmla="*/ 0 h 8257"/>
                  <a:gd name="T24" fmla="*/ 0 w 4405"/>
                  <a:gd name="T25" fmla="*/ 0 h 8257"/>
                  <a:gd name="T26" fmla="*/ 0 w 4405"/>
                  <a:gd name="T27" fmla="*/ 0 h 8257"/>
                  <a:gd name="T28" fmla="*/ 0 w 4405"/>
                  <a:gd name="T29" fmla="*/ 0 h 8257"/>
                  <a:gd name="T30" fmla="*/ 0 w 4405"/>
                  <a:gd name="T31" fmla="*/ 0 h 8257"/>
                  <a:gd name="T32" fmla="*/ 0 w 4405"/>
                  <a:gd name="T33" fmla="*/ 0 h 8257"/>
                  <a:gd name="T34" fmla="*/ 0 w 4405"/>
                  <a:gd name="T35" fmla="*/ 0 h 8257"/>
                  <a:gd name="T36" fmla="*/ 0 w 4405"/>
                  <a:gd name="T37" fmla="*/ 0 h 8257"/>
                  <a:gd name="T38" fmla="*/ 0 w 4405"/>
                  <a:gd name="T39" fmla="*/ 0 h 8257"/>
                  <a:gd name="T40" fmla="*/ 0 w 4405"/>
                  <a:gd name="T41" fmla="*/ 0 h 8257"/>
                  <a:gd name="T42" fmla="*/ 0 w 4405"/>
                  <a:gd name="T43" fmla="*/ 0 h 8257"/>
                  <a:gd name="T44" fmla="*/ 0 w 4405"/>
                  <a:gd name="T45" fmla="*/ 0 h 8257"/>
                  <a:gd name="T46" fmla="*/ 0 w 4405"/>
                  <a:gd name="T47" fmla="*/ 0 h 8257"/>
                  <a:gd name="T48" fmla="*/ 0 w 4405"/>
                  <a:gd name="T49" fmla="*/ 0 h 8257"/>
                  <a:gd name="T50" fmla="*/ 0 w 4405"/>
                  <a:gd name="T51" fmla="*/ 0 h 8257"/>
                  <a:gd name="T52" fmla="*/ 0 w 4405"/>
                  <a:gd name="T53" fmla="*/ 0 h 8257"/>
                  <a:gd name="T54" fmla="*/ 0 w 4405"/>
                  <a:gd name="T55" fmla="*/ 0 h 8257"/>
                  <a:gd name="T56" fmla="*/ 0 w 4405"/>
                  <a:gd name="T57" fmla="*/ 0 h 8257"/>
                  <a:gd name="T58" fmla="*/ 0 w 4405"/>
                  <a:gd name="T59" fmla="*/ 0 h 8257"/>
                  <a:gd name="T60" fmla="*/ 0 w 4405"/>
                  <a:gd name="T61" fmla="*/ 0 h 8257"/>
                  <a:gd name="T62" fmla="*/ 0 w 4405"/>
                  <a:gd name="T63" fmla="*/ 0 h 8257"/>
                  <a:gd name="T64" fmla="*/ 0 w 4405"/>
                  <a:gd name="T65" fmla="*/ 0 h 8257"/>
                  <a:gd name="T66" fmla="*/ 0 w 4405"/>
                  <a:gd name="T67" fmla="*/ 0 h 8257"/>
                  <a:gd name="T68" fmla="*/ 0 w 4405"/>
                  <a:gd name="T69" fmla="*/ 0 h 8257"/>
                  <a:gd name="T70" fmla="*/ 0 w 4405"/>
                  <a:gd name="T71" fmla="*/ 0 h 8257"/>
                  <a:gd name="T72" fmla="*/ 0 w 4405"/>
                  <a:gd name="T73" fmla="*/ 0 h 8257"/>
                  <a:gd name="T74" fmla="*/ 0 w 4405"/>
                  <a:gd name="T75" fmla="*/ 0 h 8257"/>
                  <a:gd name="T76" fmla="*/ 0 w 4405"/>
                  <a:gd name="T77" fmla="*/ 0 h 8257"/>
                  <a:gd name="T78" fmla="*/ 0 w 4405"/>
                  <a:gd name="T79" fmla="*/ 0 h 8257"/>
                  <a:gd name="T80" fmla="*/ 0 w 4405"/>
                  <a:gd name="T81" fmla="*/ 0 h 8257"/>
                  <a:gd name="T82" fmla="*/ 0 w 4405"/>
                  <a:gd name="T83" fmla="*/ 0 h 8257"/>
                  <a:gd name="T84" fmla="*/ 0 w 4405"/>
                  <a:gd name="T85" fmla="*/ 0 h 8257"/>
                  <a:gd name="T86" fmla="*/ 0 w 4405"/>
                  <a:gd name="T87" fmla="*/ 0 h 8257"/>
                  <a:gd name="T88" fmla="*/ 0 w 4405"/>
                  <a:gd name="T89" fmla="*/ 0 h 8257"/>
                  <a:gd name="T90" fmla="*/ 0 w 4405"/>
                  <a:gd name="T91" fmla="*/ 0 h 8257"/>
                  <a:gd name="T92" fmla="*/ 0 w 4405"/>
                  <a:gd name="T93" fmla="*/ 0 h 8257"/>
                  <a:gd name="T94" fmla="*/ 0 w 4405"/>
                  <a:gd name="T95" fmla="*/ 0 h 8257"/>
                  <a:gd name="T96" fmla="*/ 0 w 4405"/>
                  <a:gd name="T97" fmla="*/ 0 h 8257"/>
                  <a:gd name="T98" fmla="*/ 0 w 4405"/>
                  <a:gd name="T99" fmla="*/ 0 h 8257"/>
                  <a:gd name="T100" fmla="*/ 0 w 4405"/>
                  <a:gd name="T101" fmla="*/ 0 h 8257"/>
                  <a:gd name="T102" fmla="*/ 0 w 4405"/>
                  <a:gd name="T103" fmla="*/ 0 h 8257"/>
                  <a:gd name="T104" fmla="*/ 0 w 4405"/>
                  <a:gd name="T105" fmla="*/ 0 h 8257"/>
                  <a:gd name="T106" fmla="*/ 0 w 4405"/>
                  <a:gd name="T107" fmla="*/ 0 h 8257"/>
                  <a:gd name="T108" fmla="*/ 0 w 4405"/>
                  <a:gd name="T109" fmla="*/ 0 h 8257"/>
                  <a:gd name="T110" fmla="*/ 0 w 4405"/>
                  <a:gd name="T111" fmla="*/ 0 h 8257"/>
                  <a:gd name="T112" fmla="*/ 0 w 4405"/>
                  <a:gd name="T113" fmla="*/ 0 h 8257"/>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4405"/>
                  <a:gd name="T172" fmla="*/ 0 h 8257"/>
                  <a:gd name="T173" fmla="*/ 4405 w 4405"/>
                  <a:gd name="T174" fmla="*/ 8257 h 8257"/>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4405" h="8257">
                    <a:moveTo>
                      <a:pt x="0" y="0"/>
                    </a:moveTo>
                    <a:lnTo>
                      <a:pt x="0" y="0"/>
                    </a:lnTo>
                    <a:lnTo>
                      <a:pt x="0" y="82"/>
                    </a:lnTo>
                    <a:lnTo>
                      <a:pt x="213" y="82"/>
                    </a:lnTo>
                    <a:lnTo>
                      <a:pt x="213" y="165"/>
                    </a:lnTo>
                    <a:lnTo>
                      <a:pt x="447" y="165"/>
                    </a:lnTo>
                    <a:lnTo>
                      <a:pt x="447" y="247"/>
                    </a:lnTo>
                    <a:lnTo>
                      <a:pt x="594" y="247"/>
                    </a:lnTo>
                    <a:lnTo>
                      <a:pt x="594" y="330"/>
                    </a:lnTo>
                    <a:lnTo>
                      <a:pt x="706" y="330"/>
                    </a:lnTo>
                    <a:lnTo>
                      <a:pt x="706" y="412"/>
                    </a:lnTo>
                    <a:lnTo>
                      <a:pt x="796" y="412"/>
                    </a:lnTo>
                    <a:lnTo>
                      <a:pt x="796" y="495"/>
                    </a:lnTo>
                    <a:lnTo>
                      <a:pt x="873" y="495"/>
                    </a:lnTo>
                    <a:lnTo>
                      <a:pt x="873" y="577"/>
                    </a:lnTo>
                    <a:lnTo>
                      <a:pt x="941" y="577"/>
                    </a:lnTo>
                    <a:lnTo>
                      <a:pt x="941" y="660"/>
                    </a:lnTo>
                    <a:lnTo>
                      <a:pt x="1001" y="660"/>
                    </a:lnTo>
                    <a:lnTo>
                      <a:pt x="1001" y="743"/>
                    </a:lnTo>
                    <a:lnTo>
                      <a:pt x="1056" y="743"/>
                    </a:lnTo>
                    <a:lnTo>
                      <a:pt x="1056" y="825"/>
                    </a:lnTo>
                    <a:lnTo>
                      <a:pt x="1107" y="825"/>
                    </a:lnTo>
                    <a:lnTo>
                      <a:pt x="1107" y="908"/>
                    </a:lnTo>
                    <a:lnTo>
                      <a:pt x="1154" y="908"/>
                    </a:lnTo>
                    <a:lnTo>
                      <a:pt x="1154" y="990"/>
                    </a:lnTo>
                    <a:lnTo>
                      <a:pt x="1198" y="990"/>
                    </a:lnTo>
                    <a:lnTo>
                      <a:pt x="1198" y="1073"/>
                    </a:lnTo>
                    <a:lnTo>
                      <a:pt x="1239" y="1073"/>
                    </a:lnTo>
                    <a:lnTo>
                      <a:pt x="1239" y="1155"/>
                    </a:lnTo>
                    <a:lnTo>
                      <a:pt x="1279" y="1155"/>
                    </a:lnTo>
                    <a:lnTo>
                      <a:pt x="1279" y="1238"/>
                    </a:lnTo>
                    <a:lnTo>
                      <a:pt x="1316" y="1238"/>
                    </a:lnTo>
                    <a:lnTo>
                      <a:pt x="1316" y="1321"/>
                    </a:lnTo>
                    <a:lnTo>
                      <a:pt x="1352" y="1321"/>
                    </a:lnTo>
                    <a:lnTo>
                      <a:pt x="1352" y="1403"/>
                    </a:lnTo>
                    <a:lnTo>
                      <a:pt x="1387" y="1403"/>
                    </a:lnTo>
                    <a:lnTo>
                      <a:pt x="1387" y="1486"/>
                    </a:lnTo>
                    <a:lnTo>
                      <a:pt x="1420" y="1486"/>
                    </a:lnTo>
                    <a:lnTo>
                      <a:pt x="1420" y="1568"/>
                    </a:lnTo>
                    <a:lnTo>
                      <a:pt x="1452" y="1568"/>
                    </a:lnTo>
                    <a:lnTo>
                      <a:pt x="1452" y="1651"/>
                    </a:lnTo>
                    <a:lnTo>
                      <a:pt x="1483" y="1651"/>
                    </a:lnTo>
                    <a:lnTo>
                      <a:pt x="1483" y="1733"/>
                    </a:lnTo>
                    <a:lnTo>
                      <a:pt x="1513" y="1733"/>
                    </a:lnTo>
                    <a:lnTo>
                      <a:pt x="1513" y="1816"/>
                    </a:lnTo>
                    <a:lnTo>
                      <a:pt x="1542" y="1816"/>
                    </a:lnTo>
                    <a:lnTo>
                      <a:pt x="1542" y="1899"/>
                    </a:lnTo>
                    <a:lnTo>
                      <a:pt x="1571" y="1899"/>
                    </a:lnTo>
                    <a:lnTo>
                      <a:pt x="1571" y="1981"/>
                    </a:lnTo>
                    <a:lnTo>
                      <a:pt x="1599" y="1981"/>
                    </a:lnTo>
                    <a:lnTo>
                      <a:pt x="1599" y="2064"/>
                    </a:lnTo>
                    <a:lnTo>
                      <a:pt x="1626" y="2064"/>
                    </a:lnTo>
                    <a:lnTo>
                      <a:pt x="1626" y="2146"/>
                    </a:lnTo>
                    <a:lnTo>
                      <a:pt x="1652" y="2146"/>
                    </a:lnTo>
                    <a:lnTo>
                      <a:pt x="1652" y="2229"/>
                    </a:lnTo>
                    <a:lnTo>
                      <a:pt x="1679" y="2229"/>
                    </a:lnTo>
                    <a:lnTo>
                      <a:pt x="1679" y="2311"/>
                    </a:lnTo>
                    <a:lnTo>
                      <a:pt x="1704" y="2311"/>
                    </a:lnTo>
                    <a:lnTo>
                      <a:pt x="1704" y="2394"/>
                    </a:lnTo>
                    <a:lnTo>
                      <a:pt x="1729" y="2394"/>
                    </a:lnTo>
                    <a:lnTo>
                      <a:pt x="1729" y="2477"/>
                    </a:lnTo>
                    <a:lnTo>
                      <a:pt x="1754" y="2477"/>
                    </a:lnTo>
                    <a:lnTo>
                      <a:pt x="1754" y="2559"/>
                    </a:lnTo>
                    <a:lnTo>
                      <a:pt x="1779" y="2559"/>
                    </a:lnTo>
                    <a:lnTo>
                      <a:pt x="1779" y="2642"/>
                    </a:lnTo>
                    <a:lnTo>
                      <a:pt x="1803" y="2642"/>
                    </a:lnTo>
                    <a:lnTo>
                      <a:pt x="1803" y="2724"/>
                    </a:lnTo>
                    <a:lnTo>
                      <a:pt x="1826" y="2724"/>
                    </a:lnTo>
                    <a:lnTo>
                      <a:pt x="1826" y="2807"/>
                    </a:lnTo>
                    <a:lnTo>
                      <a:pt x="1850" y="2807"/>
                    </a:lnTo>
                    <a:lnTo>
                      <a:pt x="1850" y="2889"/>
                    </a:lnTo>
                    <a:lnTo>
                      <a:pt x="1873" y="2889"/>
                    </a:lnTo>
                    <a:lnTo>
                      <a:pt x="1873" y="2972"/>
                    </a:lnTo>
                    <a:lnTo>
                      <a:pt x="1896" y="2972"/>
                    </a:lnTo>
                    <a:lnTo>
                      <a:pt x="1896" y="3055"/>
                    </a:lnTo>
                    <a:lnTo>
                      <a:pt x="1919" y="3055"/>
                    </a:lnTo>
                    <a:lnTo>
                      <a:pt x="1919" y="3137"/>
                    </a:lnTo>
                    <a:lnTo>
                      <a:pt x="1941" y="3137"/>
                    </a:lnTo>
                    <a:lnTo>
                      <a:pt x="1941" y="3220"/>
                    </a:lnTo>
                    <a:lnTo>
                      <a:pt x="1964" y="3220"/>
                    </a:lnTo>
                    <a:lnTo>
                      <a:pt x="1964" y="3302"/>
                    </a:lnTo>
                    <a:lnTo>
                      <a:pt x="1986" y="3302"/>
                    </a:lnTo>
                    <a:lnTo>
                      <a:pt x="1986" y="3385"/>
                    </a:lnTo>
                    <a:lnTo>
                      <a:pt x="2008" y="3385"/>
                    </a:lnTo>
                    <a:lnTo>
                      <a:pt x="2008" y="3467"/>
                    </a:lnTo>
                    <a:lnTo>
                      <a:pt x="2030" y="3467"/>
                    </a:lnTo>
                    <a:lnTo>
                      <a:pt x="2030" y="3550"/>
                    </a:lnTo>
                    <a:lnTo>
                      <a:pt x="2052" y="3550"/>
                    </a:lnTo>
                    <a:lnTo>
                      <a:pt x="2052" y="3633"/>
                    </a:lnTo>
                    <a:lnTo>
                      <a:pt x="2073" y="3633"/>
                    </a:lnTo>
                    <a:lnTo>
                      <a:pt x="2073" y="3715"/>
                    </a:lnTo>
                    <a:lnTo>
                      <a:pt x="2095" y="3715"/>
                    </a:lnTo>
                    <a:lnTo>
                      <a:pt x="2095" y="3798"/>
                    </a:lnTo>
                    <a:lnTo>
                      <a:pt x="2117" y="3798"/>
                    </a:lnTo>
                    <a:lnTo>
                      <a:pt x="2117" y="3880"/>
                    </a:lnTo>
                    <a:lnTo>
                      <a:pt x="2138" y="3880"/>
                    </a:lnTo>
                    <a:lnTo>
                      <a:pt x="2138" y="3963"/>
                    </a:lnTo>
                    <a:lnTo>
                      <a:pt x="2160" y="3963"/>
                    </a:lnTo>
                    <a:lnTo>
                      <a:pt x="2160" y="4045"/>
                    </a:lnTo>
                    <a:lnTo>
                      <a:pt x="2181" y="4045"/>
                    </a:lnTo>
                    <a:lnTo>
                      <a:pt x="2181" y="4128"/>
                    </a:lnTo>
                    <a:lnTo>
                      <a:pt x="2203" y="4128"/>
                    </a:lnTo>
                    <a:lnTo>
                      <a:pt x="2203" y="4211"/>
                    </a:lnTo>
                    <a:lnTo>
                      <a:pt x="2224" y="4211"/>
                    </a:lnTo>
                    <a:lnTo>
                      <a:pt x="2224" y="4293"/>
                    </a:lnTo>
                    <a:lnTo>
                      <a:pt x="2245" y="4293"/>
                    </a:lnTo>
                    <a:lnTo>
                      <a:pt x="2245" y="4376"/>
                    </a:lnTo>
                    <a:lnTo>
                      <a:pt x="2267" y="4376"/>
                    </a:lnTo>
                    <a:lnTo>
                      <a:pt x="2267" y="4458"/>
                    </a:lnTo>
                    <a:lnTo>
                      <a:pt x="2288" y="4458"/>
                    </a:lnTo>
                    <a:lnTo>
                      <a:pt x="2288" y="4541"/>
                    </a:lnTo>
                    <a:lnTo>
                      <a:pt x="2310" y="4541"/>
                    </a:lnTo>
                    <a:lnTo>
                      <a:pt x="2310" y="4623"/>
                    </a:lnTo>
                    <a:lnTo>
                      <a:pt x="2332" y="4623"/>
                    </a:lnTo>
                    <a:lnTo>
                      <a:pt x="2332" y="4706"/>
                    </a:lnTo>
                    <a:lnTo>
                      <a:pt x="2353" y="4706"/>
                    </a:lnTo>
                    <a:lnTo>
                      <a:pt x="2353" y="4789"/>
                    </a:lnTo>
                    <a:lnTo>
                      <a:pt x="2375" y="4789"/>
                    </a:lnTo>
                    <a:lnTo>
                      <a:pt x="2375" y="4871"/>
                    </a:lnTo>
                    <a:lnTo>
                      <a:pt x="2397" y="4871"/>
                    </a:lnTo>
                    <a:lnTo>
                      <a:pt x="2397" y="4954"/>
                    </a:lnTo>
                    <a:lnTo>
                      <a:pt x="2419" y="4954"/>
                    </a:lnTo>
                    <a:lnTo>
                      <a:pt x="2419" y="5036"/>
                    </a:lnTo>
                    <a:lnTo>
                      <a:pt x="2441" y="5036"/>
                    </a:lnTo>
                    <a:lnTo>
                      <a:pt x="2441" y="5119"/>
                    </a:lnTo>
                    <a:lnTo>
                      <a:pt x="2464" y="5119"/>
                    </a:lnTo>
                    <a:lnTo>
                      <a:pt x="2464" y="5201"/>
                    </a:lnTo>
                    <a:lnTo>
                      <a:pt x="2486" y="5201"/>
                    </a:lnTo>
                    <a:lnTo>
                      <a:pt x="2486" y="5284"/>
                    </a:lnTo>
                    <a:lnTo>
                      <a:pt x="2509" y="5284"/>
                    </a:lnTo>
                    <a:lnTo>
                      <a:pt x="2509" y="5367"/>
                    </a:lnTo>
                    <a:lnTo>
                      <a:pt x="2532" y="5367"/>
                    </a:lnTo>
                    <a:lnTo>
                      <a:pt x="2532" y="5449"/>
                    </a:lnTo>
                    <a:lnTo>
                      <a:pt x="2555" y="5449"/>
                    </a:lnTo>
                    <a:lnTo>
                      <a:pt x="2555" y="5532"/>
                    </a:lnTo>
                    <a:lnTo>
                      <a:pt x="2579" y="5532"/>
                    </a:lnTo>
                    <a:lnTo>
                      <a:pt x="2579" y="5614"/>
                    </a:lnTo>
                    <a:lnTo>
                      <a:pt x="2602" y="5614"/>
                    </a:lnTo>
                    <a:lnTo>
                      <a:pt x="2602" y="5697"/>
                    </a:lnTo>
                    <a:lnTo>
                      <a:pt x="2626" y="5697"/>
                    </a:lnTo>
                    <a:lnTo>
                      <a:pt x="2626" y="5779"/>
                    </a:lnTo>
                    <a:lnTo>
                      <a:pt x="2651" y="5779"/>
                    </a:lnTo>
                    <a:lnTo>
                      <a:pt x="2651" y="5862"/>
                    </a:lnTo>
                    <a:lnTo>
                      <a:pt x="2676" y="5862"/>
                    </a:lnTo>
                    <a:lnTo>
                      <a:pt x="2676" y="5945"/>
                    </a:lnTo>
                    <a:lnTo>
                      <a:pt x="2701" y="5945"/>
                    </a:lnTo>
                    <a:lnTo>
                      <a:pt x="2701" y="6027"/>
                    </a:lnTo>
                    <a:lnTo>
                      <a:pt x="2726" y="6027"/>
                    </a:lnTo>
                    <a:lnTo>
                      <a:pt x="2726" y="6110"/>
                    </a:lnTo>
                    <a:lnTo>
                      <a:pt x="2753" y="6110"/>
                    </a:lnTo>
                    <a:lnTo>
                      <a:pt x="2753" y="6192"/>
                    </a:lnTo>
                    <a:lnTo>
                      <a:pt x="2779" y="6192"/>
                    </a:lnTo>
                    <a:lnTo>
                      <a:pt x="2779" y="6275"/>
                    </a:lnTo>
                    <a:lnTo>
                      <a:pt x="2806" y="6275"/>
                    </a:lnTo>
                    <a:lnTo>
                      <a:pt x="2806" y="6357"/>
                    </a:lnTo>
                    <a:lnTo>
                      <a:pt x="2834" y="6357"/>
                    </a:lnTo>
                    <a:lnTo>
                      <a:pt x="2834" y="6440"/>
                    </a:lnTo>
                    <a:lnTo>
                      <a:pt x="2863" y="6440"/>
                    </a:lnTo>
                    <a:lnTo>
                      <a:pt x="2863" y="6523"/>
                    </a:lnTo>
                    <a:lnTo>
                      <a:pt x="2892" y="6523"/>
                    </a:lnTo>
                    <a:lnTo>
                      <a:pt x="2892" y="6605"/>
                    </a:lnTo>
                    <a:lnTo>
                      <a:pt x="2922" y="6605"/>
                    </a:lnTo>
                    <a:lnTo>
                      <a:pt x="2922" y="6688"/>
                    </a:lnTo>
                    <a:lnTo>
                      <a:pt x="2953" y="6688"/>
                    </a:lnTo>
                    <a:lnTo>
                      <a:pt x="2953" y="6770"/>
                    </a:lnTo>
                    <a:lnTo>
                      <a:pt x="2985" y="6770"/>
                    </a:lnTo>
                    <a:lnTo>
                      <a:pt x="2985" y="6853"/>
                    </a:lnTo>
                    <a:lnTo>
                      <a:pt x="3018" y="6853"/>
                    </a:lnTo>
                    <a:lnTo>
                      <a:pt x="3018" y="6935"/>
                    </a:lnTo>
                    <a:lnTo>
                      <a:pt x="3053" y="6935"/>
                    </a:lnTo>
                    <a:lnTo>
                      <a:pt x="3053" y="7018"/>
                    </a:lnTo>
                    <a:lnTo>
                      <a:pt x="3089" y="7018"/>
                    </a:lnTo>
                    <a:lnTo>
                      <a:pt x="3089" y="7101"/>
                    </a:lnTo>
                    <a:lnTo>
                      <a:pt x="3126" y="7101"/>
                    </a:lnTo>
                    <a:lnTo>
                      <a:pt x="3126" y="7183"/>
                    </a:lnTo>
                    <a:lnTo>
                      <a:pt x="3166" y="7183"/>
                    </a:lnTo>
                    <a:lnTo>
                      <a:pt x="3166" y="7266"/>
                    </a:lnTo>
                    <a:lnTo>
                      <a:pt x="3207" y="7266"/>
                    </a:lnTo>
                    <a:lnTo>
                      <a:pt x="3207" y="7348"/>
                    </a:lnTo>
                    <a:lnTo>
                      <a:pt x="3251" y="7348"/>
                    </a:lnTo>
                    <a:lnTo>
                      <a:pt x="3251" y="7431"/>
                    </a:lnTo>
                    <a:lnTo>
                      <a:pt x="3298" y="7431"/>
                    </a:lnTo>
                    <a:lnTo>
                      <a:pt x="3298" y="7513"/>
                    </a:lnTo>
                    <a:lnTo>
                      <a:pt x="3349" y="7513"/>
                    </a:lnTo>
                    <a:lnTo>
                      <a:pt x="3349" y="7596"/>
                    </a:lnTo>
                    <a:lnTo>
                      <a:pt x="3404" y="7596"/>
                    </a:lnTo>
                    <a:lnTo>
                      <a:pt x="3404" y="7679"/>
                    </a:lnTo>
                    <a:lnTo>
                      <a:pt x="3464" y="7679"/>
                    </a:lnTo>
                    <a:lnTo>
                      <a:pt x="3464" y="7761"/>
                    </a:lnTo>
                    <a:lnTo>
                      <a:pt x="3532" y="7761"/>
                    </a:lnTo>
                    <a:lnTo>
                      <a:pt x="3532" y="7844"/>
                    </a:lnTo>
                    <a:lnTo>
                      <a:pt x="3609" y="7844"/>
                    </a:lnTo>
                    <a:lnTo>
                      <a:pt x="3609" y="7926"/>
                    </a:lnTo>
                    <a:lnTo>
                      <a:pt x="3699" y="7926"/>
                    </a:lnTo>
                    <a:lnTo>
                      <a:pt x="3699" y="8009"/>
                    </a:lnTo>
                    <a:lnTo>
                      <a:pt x="3811" y="8009"/>
                    </a:lnTo>
                    <a:lnTo>
                      <a:pt x="3811" y="8091"/>
                    </a:lnTo>
                    <a:lnTo>
                      <a:pt x="3958" y="8091"/>
                    </a:lnTo>
                    <a:lnTo>
                      <a:pt x="3958" y="8174"/>
                    </a:lnTo>
                    <a:lnTo>
                      <a:pt x="4192" y="8174"/>
                    </a:lnTo>
                    <a:lnTo>
                      <a:pt x="4192" y="8257"/>
                    </a:lnTo>
                    <a:lnTo>
                      <a:pt x="4405" y="8257"/>
                    </a:lnTo>
                    <a:lnTo>
                      <a:pt x="4405" y="8174"/>
                    </a:lnTo>
                    <a:lnTo>
                      <a:pt x="4192" y="8174"/>
                    </a:lnTo>
                    <a:lnTo>
                      <a:pt x="4192" y="8091"/>
                    </a:lnTo>
                    <a:lnTo>
                      <a:pt x="3958" y="8091"/>
                    </a:lnTo>
                    <a:lnTo>
                      <a:pt x="3958" y="8009"/>
                    </a:lnTo>
                    <a:lnTo>
                      <a:pt x="3811" y="8009"/>
                    </a:lnTo>
                    <a:lnTo>
                      <a:pt x="3811" y="7926"/>
                    </a:lnTo>
                    <a:lnTo>
                      <a:pt x="3699" y="7926"/>
                    </a:lnTo>
                    <a:lnTo>
                      <a:pt x="3699" y="7844"/>
                    </a:lnTo>
                    <a:lnTo>
                      <a:pt x="3609" y="7844"/>
                    </a:lnTo>
                    <a:lnTo>
                      <a:pt x="3609" y="7761"/>
                    </a:lnTo>
                    <a:lnTo>
                      <a:pt x="3532" y="7761"/>
                    </a:lnTo>
                    <a:lnTo>
                      <a:pt x="3532" y="7679"/>
                    </a:lnTo>
                    <a:lnTo>
                      <a:pt x="3464" y="7679"/>
                    </a:lnTo>
                    <a:lnTo>
                      <a:pt x="3464" y="7596"/>
                    </a:lnTo>
                    <a:lnTo>
                      <a:pt x="3404" y="7596"/>
                    </a:lnTo>
                    <a:lnTo>
                      <a:pt x="3404" y="7513"/>
                    </a:lnTo>
                    <a:lnTo>
                      <a:pt x="3349" y="7513"/>
                    </a:lnTo>
                    <a:lnTo>
                      <a:pt x="3349" y="7431"/>
                    </a:lnTo>
                    <a:lnTo>
                      <a:pt x="3298" y="7431"/>
                    </a:lnTo>
                    <a:lnTo>
                      <a:pt x="3298" y="7348"/>
                    </a:lnTo>
                    <a:lnTo>
                      <a:pt x="3251" y="7348"/>
                    </a:lnTo>
                    <a:lnTo>
                      <a:pt x="3251" y="7266"/>
                    </a:lnTo>
                    <a:lnTo>
                      <a:pt x="3207" y="7266"/>
                    </a:lnTo>
                    <a:lnTo>
                      <a:pt x="3207" y="7183"/>
                    </a:lnTo>
                    <a:lnTo>
                      <a:pt x="3166" y="7183"/>
                    </a:lnTo>
                    <a:lnTo>
                      <a:pt x="3166" y="7101"/>
                    </a:lnTo>
                    <a:lnTo>
                      <a:pt x="3126" y="7101"/>
                    </a:lnTo>
                    <a:lnTo>
                      <a:pt x="3126" y="7018"/>
                    </a:lnTo>
                    <a:lnTo>
                      <a:pt x="3089" y="7018"/>
                    </a:lnTo>
                    <a:lnTo>
                      <a:pt x="3089" y="6935"/>
                    </a:lnTo>
                    <a:lnTo>
                      <a:pt x="3053" y="6935"/>
                    </a:lnTo>
                    <a:lnTo>
                      <a:pt x="3053" y="6853"/>
                    </a:lnTo>
                    <a:lnTo>
                      <a:pt x="3018" y="6853"/>
                    </a:lnTo>
                    <a:lnTo>
                      <a:pt x="3018" y="6770"/>
                    </a:lnTo>
                    <a:lnTo>
                      <a:pt x="2985" y="6770"/>
                    </a:lnTo>
                    <a:lnTo>
                      <a:pt x="2985" y="6688"/>
                    </a:lnTo>
                    <a:lnTo>
                      <a:pt x="2953" y="6688"/>
                    </a:lnTo>
                    <a:lnTo>
                      <a:pt x="2953" y="6605"/>
                    </a:lnTo>
                    <a:lnTo>
                      <a:pt x="2922" y="6605"/>
                    </a:lnTo>
                    <a:lnTo>
                      <a:pt x="2922" y="6523"/>
                    </a:lnTo>
                    <a:lnTo>
                      <a:pt x="2892" y="6523"/>
                    </a:lnTo>
                    <a:lnTo>
                      <a:pt x="2892" y="6440"/>
                    </a:lnTo>
                    <a:lnTo>
                      <a:pt x="2863" y="6440"/>
                    </a:lnTo>
                    <a:lnTo>
                      <a:pt x="2863" y="6357"/>
                    </a:lnTo>
                    <a:lnTo>
                      <a:pt x="2834" y="6357"/>
                    </a:lnTo>
                    <a:lnTo>
                      <a:pt x="2834" y="6275"/>
                    </a:lnTo>
                    <a:lnTo>
                      <a:pt x="2806" y="6275"/>
                    </a:lnTo>
                    <a:lnTo>
                      <a:pt x="2806" y="6192"/>
                    </a:lnTo>
                    <a:lnTo>
                      <a:pt x="2779" y="6192"/>
                    </a:lnTo>
                    <a:lnTo>
                      <a:pt x="2779" y="6110"/>
                    </a:lnTo>
                    <a:lnTo>
                      <a:pt x="2753" y="6110"/>
                    </a:lnTo>
                    <a:lnTo>
                      <a:pt x="2753" y="6027"/>
                    </a:lnTo>
                    <a:lnTo>
                      <a:pt x="2726" y="6027"/>
                    </a:lnTo>
                    <a:lnTo>
                      <a:pt x="2726" y="5945"/>
                    </a:lnTo>
                    <a:lnTo>
                      <a:pt x="2701" y="5945"/>
                    </a:lnTo>
                    <a:lnTo>
                      <a:pt x="2701" y="5862"/>
                    </a:lnTo>
                    <a:lnTo>
                      <a:pt x="2676" y="5862"/>
                    </a:lnTo>
                    <a:lnTo>
                      <a:pt x="2676" y="5779"/>
                    </a:lnTo>
                    <a:lnTo>
                      <a:pt x="2651" y="5779"/>
                    </a:lnTo>
                    <a:lnTo>
                      <a:pt x="2651" y="5697"/>
                    </a:lnTo>
                    <a:lnTo>
                      <a:pt x="2626" y="5697"/>
                    </a:lnTo>
                    <a:lnTo>
                      <a:pt x="2626" y="5614"/>
                    </a:lnTo>
                    <a:lnTo>
                      <a:pt x="2602" y="5614"/>
                    </a:lnTo>
                    <a:lnTo>
                      <a:pt x="2602" y="5532"/>
                    </a:lnTo>
                    <a:lnTo>
                      <a:pt x="2579" y="5532"/>
                    </a:lnTo>
                    <a:lnTo>
                      <a:pt x="2579" y="5449"/>
                    </a:lnTo>
                    <a:lnTo>
                      <a:pt x="2555" y="5449"/>
                    </a:lnTo>
                    <a:lnTo>
                      <a:pt x="2555" y="5367"/>
                    </a:lnTo>
                    <a:lnTo>
                      <a:pt x="2532" y="5367"/>
                    </a:lnTo>
                    <a:lnTo>
                      <a:pt x="2532" y="5284"/>
                    </a:lnTo>
                    <a:lnTo>
                      <a:pt x="2509" y="5284"/>
                    </a:lnTo>
                    <a:lnTo>
                      <a:pt x="2509" y="5201"/>
                    </a:lnTo>
                    <a:lnTo>
                      <a:pt x="2486" y="5201"/>
                    </a:lnTo>
                    <a:lnTo>
                      <a:pt x="2486" y="5119"/>
                    </a:lnTo>
                    <a:lnTo>
                      <a:pt x="2464" y="5119"/>
                    </a:lnTo>
                    <a:lnTo>
                      <a:pt x="2464" y="5036"/>
                    </a:lnTo>
                    <a:lnTo>
                      <a:pt x="2441" y="5036"/>
                    </a:lnTo>
                    <a:lnTo>
                      <a:pt x="2441" y="4954"/>
                    </a:lnTo>
                    <a:lnTo>
                      <a:pt x="2419" y="4954"/>
                    </a:lnTo>
                    <a:lnTo>
                      <a:pt x="2419" y="4871"/>
                    </a:lnTo>
                    <a:lnTo>
                      <a:pt x="2397" y="4871"/>
                    </a:lnTo>
                    <a:lnTo>
                      <a:pt x="2397" y="4789"/>
                    </a:lnTo>
                    <a:lnTo>
                      <a:pt x="2375" y="4789"/>
                    </a:lnTo>
                    <a:lnTo>
                      <a:pt x="2375" y="4706"/>
                    </a:lnTo>
                    <a:lnTo>
                      <a:pt x="2353" y="4706"/>
                    </a:lnTo>
                    <a:lnTo>
                      <a:pt x="2353" y="4623"/>
                    </a:lnTo>
                    <a:lnTo>
                      <a:pt x="2332" y="4623"/>
                    </a:lnTo>
                    <a:lnTo>
                      <a:pt x="2332" y="4541"/>
                    </a:lnTo>
                    <a:lnTo>
                      <a:pt x="2310" y="4541"/>
                    </a:lnTo>
                    <a:lnTo>
                      <a:pt x="2310" y="4458"/>
                    </a:lnTo>
                    <a:lnTo>
                      <a:pt x="2288" y="4458"/>
                    </a:lnTo>
                    <a:lnTo>
                      <a:pt x="2288" y="4376"/>
                    </a:lnTo>
                    <a:lnTo>
                      <a:pt x="2267" y="4376"/>
                    </a:lnTo>
                    <a:lnTo>
                      <a:pt x="2267" y="4293"/>
                    </a:lnTo>
                    <a:lnTo>
                      <a:pt x="2245" y="4293"/>
                    </a:lnTo>
                    <a:lnTo>
                      <a:pt x="2245" y="4211"/>
                    </a:lnTo>
                    <a:lnTo>
                      <a:pt x="2224" y="4211"/>
                    </a:lnTo>
                    <a:lnTo>
                      <a:pt x="2224" y="4128"/>
                    </a:lnTo>
                    <a:lnTo>
                      <a:pt x="2203" y="4128"/>
                    </a:lnTo>
                    <a:lnTo>
                      <a:pt x="2203" y="4045"/>
                    </a:lnTo>
                    <a:lnTo>
                      <a:pt x="2181" y="4045"/>
                    </a:lnTo>
                    <a:lnTo>
                      <a:pt x="2181" y="3963"/>
                    </a:lnTo>
                    <a:lnTo>
                      <a:pt x="2160" y="3963"/>
                    </a:lnTo>
                    <a:lnTo>
                      <a:pt x="2160" y="3880"/>
                    </a:lnTo>
                    <a:lnTo>
                      <a:pt x="2138" y="3880"/>
                    </a:lnTo>
                    <a:lnTo>
                      <a:pt x="2138" y="3798"/>
                    </a:lnTo>
                    <a:lnTo>
                      <a:pt x="2117" y="3798"/>
                    </a:lnTo>
                    <a:lnTo>
                      <a:pt x="2117" y="3715"/>
                    </a:lnTo>
                    <a:lnTo>
                      <a:pt x="2095" y="3715"/>
                    </a:lnTo>
                    <a:lnTo>
                      <a:pt x="2095" y="3633"/>
                    </a:lnTo>
                    <a:lnTo>
                      <a:pt x="2073" y="3633"/>
                    </a:lnTo>
                    <a:lnTo>
                      <a:pt x="2073" y="3550"/>
                    </a:lnTo>
                    <a:lnTo>
                      <a:pt x="2052" y="3550"/>
                    </a:lnTo>
                    <a:lnTo>
                      <a:pt x="2052" y="3467"/>
                    </a:lnTo>
                    <a:lnTo>
                      <a:pt x="2030" y="3467"/>
                    </a:lnTo>
                    <a:lnTo>
                      <a:pt x="2030" y="3385"/>
                    </a:lnTo>
                    <a:lnTo>
                      <a:pt x="2008" y="3385"/>
                    </a:lnTo>
                    <a:lnTo>
                      <a:pt x="2008" y="3302"/>
                    </a:lnTo>
                    <a:lnTo>
                      <a:pt x="1986" y="3302"/>
                    </a:lnTo>
                    <a:lnTo>
                      <a:pt x="1986" y="3220"/>
                    </a:lnTo>
                    <a:lnTo>
                      <a:pt x="1964" y="3220"/>
                    </a:lnTo>
                    <a:lnTo>
                      <a:pt x="1964" y="3137"/>
                    </a:lnTo>
                    <a:lnTo>
                      <a:pt x="1941" y="3137"/>
                    </a:lnTo>
                    <a:lnTo>
                      <a:pt x="1941" y="3055"/>
                    </a:lnTo>
                    <a:lnTo>
                      <a:pt x="1919" y="3055"/>
                    </a:lnTo>
                    <a:lnTo>
                      <a:pt x="1919" y="2972"/>
                    </a:lnTo>
                    <a:lnTo>
                      <a:pt x="1896" y="2972"/>
                    </a:lnTo>
                    <a:lnTo>
                      <a:pt x="1896" y="2889"/>
                    </a:lnTo>
                    <a:lnTo>
                      <a:pt x="1873" y="2889"/>
                    </a:lnTo>
                    <a:lnTo>
                      <a:pt x="1873" y="2807"/>
                    </a:lnTo>
                    <a:lnTo>
                      <a:pt x="1850" y="2807"/>
                    </a:lnTo>
                    <a:lnTo>
                      <a:pt x="1850" y="2724"/>
                    </a:lnTo>
                    <a:lnTo>
                      <a:pt x="1826" y="2724"/>
                    </a:lnTo>
                    <a:lnTo>
                      <a:pt x="1826" y="2642"/>
                    </a:lnTo>
                    <a:lnTo>
                      <a:pt x="1803" y="2642"/>
                    </a:lnTo>
                    <a:lnTo>
                      <a:pt x="1803" y="2559"/>
                    </a:lnTo>
                    <a:lnTo>
                      <a:pt x="1779" y="2559"/>
                    </a:lnTo>
                    <a:lnTo>
                      <a:pt x="1779" y="2477"/>
                    </a:lnTo>
                    <a:lnTo>
                      <a:pt x="1754" y="2477"/>
                    </a:lnTo>
                    <a:lnTo>
                      <a:pt x="1754" y="2394"/>
                    </a:lnTo>
                    <a:lnTo>
                      <a:pt x="1729" y="2394"/>
                    </a:lnTo>
                    <a:lnTo>
                      <a:pt x="1729" y="2311"/>
                    </a:lnTo>
                    <a:lnTo>
                      <a:pt x="1704" y="2311"/>
                    </a:lnTo>
                    <a:lnTo>
                      <a:pt x="1704" y="2229"/>
                    </a:lnTo>
                    <a:lnTo>
                      <a:pt x="1679" y="2229"/>
                    </a:lnTo>
                    <a:lnTo>
                      <a:pt x="1679" y="2146"/>
                    </a:lnTo>
                    <a:lnTo>
                      <a:pt x="1652" y="2146"/>
                    </a:lnTo>
                    <a:lnTo>
                      <a:pt x="1652" y="2064"/>
                    </a:lnTo>
                    <a:lnTo>
                      <a:pt x="1626" y="2064"/>
                    </a:lnTo>
                    <a:lnTo>
                      <a:pt x="1626" y="1981"/>
                    </a:lnTo>
                    <a:lnTo>
                      <a:pt x="1599" y="1981"/>
                    </a:lnTo>
                    <a:lnTo>
                      <a:pt x="1599" y="1899"/>
                    </a:lnTo>
                    <a:lnTo>
                      <a:pt x="1571" y="1899"/>
                    </a:lnTo>
                    <a:lnTo>
                      <a:pt x="1571" y="1816"/>
                    </a:lnTo>
                    <a:lnTo>
                      <a:pt x="1542" y="1816"/>
                    </a:lnTo>
                    <a:lnTo>
                      <a:pt x="1542" y="1733"/>
                    </a:lnTo>
                    <a:lnTo>
                      <a:pt x="1513" y="1733"/>
                    </a:lnTo>
                    <a:lnTo>
                      <a:pt x="1513" y="1651"/>
                    </a:lnTo>
                    <a:lnTo>
                      <a:pt x="1483" y="1651"/>
                    </a:lnTo>
                    <a:lnTo>
                      <a:pt x="1483" y="1568"/>
                    </a:lnTo>
                    <a:lnTo>
                      <a:pt x="1452" y="1568"/>
                    </a:lnTo>
                    <a:lnTo>
                      <a:pt x="1452" y="1486"/>
                    </a:lnTo>
                    <a:lnTo>
                      <a:pt x="1420" y="1486"/>
                    </a:lnTo>
                    <a:lnTo>
                      <a:pt x="1420" y="1403"/>
                    </a:lnTo>
                    <a:lnTo>
                      <a:pt x="1387" y="1403"/>
                    </a:lnTo>
                    <a:lnTo>
                      <a:pt x="1387" y="1321"/>
                    </a:lnTo>
                    <a:lnTo>
                      <a:pt x="1352" y="1321"/>
                    </a:lnTo>
                    <a:lnTo>
                      <a:pt x="1352" y="1238"/>
                    </a:lnTo>
                    <a:lnTo>
                      <a:pt x="1316" y="1238"/>
                    </a:lnTo>
                    <a:lnTo>
                      <a:pt x="1316" y="1155"/>
                    </a:lnTo>
                    <a:lnTo>
                      <a:pt x="1279" y="1155"/>
                    </a:lnTo>
                    <a:lnTo>
                      <a:pt x="1279" y="1073"/>
                    </a:lnTo>
                    <a:lnTo>
                      <a:pt x="1239" y="1073"/>
                    </a:lnTo>
                    <a:lnTo>
                      <a:pt x="1239" y="990"/>
                    </a:lnTo>
                    <a:lnTo>
                      <a:pt x="1198" y="990"/>
                    </a:lnTo>
                    <a:lnTo>
                      <a:pt x="1198" y="908"/>
                    </a:lnTo>
                    <a:lnTo>
                      <a:pt x="1154" y="908"/>
                    </a:lnTo>
                    <a:lnTo>
                      <a:pt x="1154" y="825"/>
                    </a:lnTo>
                    <a:lnTo>
                      <a:pt x="1107" y="825"/>
                    </a:lnTo>
                    <a:lnTo>
                      <a:pt x="1107" y="743"/>
                    </a:lnTo>
                    <a:lnTo>
                      <a:pt x="1056" y="743"/>
                    </a:lnTo>
                    <a:lnTo>
                      <a:pt x="1056" y="660"/>
                    </a:lnTo>
                    <a:lnTo>
                      <a:pt x="1001" y="660"/>
                    </a:lnTo>
                    <a:lnTo>
                      <a:pt x="1001" y="577"/>
                    </a:lnTo>
                    <a:lnTo>
                      <a:pt x="941" y="577"/>
                    </a:lnTo>
                    <a:lnTo>
                      <a:pt x="941" y="495"/>
                    </a:lnTo>
                    <a:lnTo>
                      <a:pt x="873" y="495"/>
                    </a:lnTo>
                    <a:lnTo>
                      <a:pt x="873" y="412"/>
                    </a:lnTo>
                    <a:lnTo>
                      <a:pt x="796" y="412"/>
                    </a:lnTo>
                    <a:lnTo>
                      <a:pt x="796" y="330"/>
                    </a:lnTo>
                    <a:lnTo>
                      <a:pt x="706" y="330"/>
                    </a:lnTo>
                    <a:lnTo>
                      <a:pt x="706" y="247"/>
                    </a:lnTo>
                    <a:lnTo>
                      <a:pt x="594" y="247"/>
                    </a:lnTo>
                    <a:lnTo>
                      <a:pt x="594" y="165"/>
                    </a:lnTo>
                    <a:lnTo>
                      <a:pt x="447" y="165"/>
                    </a:lnTo>
                    <a:lnTo>
                      <a:pt x="447" y="82"/>
                    </a:lnTo>
                    <a:lnTo>
                      <a:pt x="213" y="82"/>
                    </a:lnTo>
                    <a:lnTo>
                      <a:pt x="213" y="0"/>
                    </a:lnTo>
                    <a:lnTo>
                      <a:pt x="0" y="0"/>
                    </a:lnTo>
                  </a:path>
                </a:pathLst>
              </a:custGeom>
              <a:noFill/>
              <a:ln w="14288">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93579" name="Text Box 60"/>
              <p:cNvSpPr txBox="1">
                <a:spLocks noChangeArrowheads="1"/>
              </p:cNvSpPr>
              <p:nvPr/>
            </p:nvSpPr>
            <p:spPr bwMode="auto">
              <a:xfrm>
                <a:off x="672" y="3648"/>
                <a:ext cx="436"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2400" i="1">
                    <a:latin typeface="Times New Roman" panose="02020603050405020304" pitchFamily="18" charset="0"/>
                  </a:rPr>
                  <a:t>GE</a:t>
                </a:r>
                <a:r>
                  <a:rPr lang="en-US" altLang="en-US" sz="2400" baseline="-25000">
                    <a:latin typeface="Times New Roman" panose="02020603050405020304" pitchFamily="18" charset="0"/>
                  </a:rPr>
                  <a:t>2</a:t>
                </a:r>
                <a:endParaRPr lang="en-US" altLang="en-US" sz="2400">
                  <a:latin typeface="Times New Roman" panose="02020603050405020304" pitchFamily="18" charset="0"/>
                </a:endParaRPr>
              </a:p>
            </p:txBody>
          </p:sp>
        </p:grpSp>
      </p:grpSp>
      <p:grpSp>
        <p:nvGrpSpPr>
          <p:cNvPr id="193542" name="Group 61"/>
          <p:cNvGrpSpPr>
            <a:grpSpLocks/>
          </p:cNvGrpSpPr>
          <p:nvPr/>
        </p:nvGrpSpPr>
        <p:grpSpPr bwMode="auto">
          <a:xfrm>
            <a:off x="3995738" y="2514600"/>
            <a:ext cx="2930525" cy="1439863"/>
            <a:chOff x="2517" y="2112"/>
            <a:chExt cx="1846" cy="907"/>
          </a:xfrm>
        </p:grpSpPr>
        <p:grpSp>
          <p:nvGrpSpPr>
            <p:cNvPr id="193553" name="Group 62"/>
            <p:cNvGrpSpPr>
              <a:grpSpLocks/>
            </p:cNvGrpSpPr>
            <p:nvPr/>
          </p:nvGrpSpPr>
          <p:grpSpPr bwMode="auto">
            <a:xfrm>
              <a:off x="2517" y="2112"/>
              <a:ext cx="771" cy="907"/>
              <a:chOff x="2517" y="2112"/>
              <a:chExt cx="771" cy="907"/>
            </a:xfrm>
          </p:grpSpPr>
          <p:sp>
            <p:nvSpPr>
              <p:cNvPr id="193563" name="Line 63"/>
              <p:cNvSpPr>
                <a:spLocks noChangeShapeType="1"/>
              </p:cNvSpPr>
              <p:nvPr/>
            </p:nvSpPr>
            <p:spPr bwMode="auto">
              <a:xfrm>
                <a:off x="2575" y="2872"/>
                <a:ext cx="700"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3564" name="Rectangle 64"/>
              <p:cNvSpPr>
                <a:spLocks noChangeArrowheads="1"/>
              </p:cNvSpPr>
              <p:nvPr/>
            </p:nvSpPr>
            <p:spPr bwMode="auto">
              <a:xfrm>
                <a:off x="2517" y="2885"/>
                <a:ext cx="140"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1400">
                    <a:latin typeface="MS Sans Serif" charset="0"/>
                  </a:rPr>
                  <a:t>0.7</a:t>
                </a:r>
                <a:endParaRPr lang="en-US" altLang="en-US" sz="1400">
                  <a:latin typeface="Times New Roman" panose="02020603050405020304" pitchFamily="18" charset="0"/>
                </a:endParaRPr>
              </a:p>
            </p:txBody>
          </p:sp>
          <p:sp>
            <p:nvSpPr>
              <p:cNvPr id="193565" name="Rectangle 65"/>
              <p:cNvSpPr>
                <a:spLocks noChangeArrowheads="1"/>
              </p:cNvSpPr>
              <p:nvPr/>
            </p:nvSpPr>
            <p:spPr bwMode="auto">
              <a:xfrm>
                <a:off x="2750" y="2885"/>
                <a:ext cx="140"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1400">
                    <a:latin typeface="MS Sans Serif" charset="0"/>
                  </a:rPr>
                  <a:t>0.8</a:t>
                </a:r>
                <a:endParaRPr lang="en-US" altLang="en-US" sz="1400">
                  <a:latin typeface="Times New Roman" panose="02020603050405020304" pitchFamily="18" charset="0"/>
                </a:endParaRPr>
              </a:p>
            </p:txBody>
          </p:sp>
          <p:sp>
            <p:nvSpPr>
              <p:cNvPr id="193566" name="Rectangle 66"/>
              <p:cNvSpPr>
                <a:spLocks noChangeArrowheads="1"/>
              </p:cNvSpPr>
              <p:nvPr/>
            </p:nvSpPr>
            <p:spPr bwMode="auto">
              <a:xfrm>
                <a:off x="2984" y="2885"/>
                <a:ext cx="140"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1400">
                    <a:latin typeface="MS Sans Serif" charset="0"/>
                  </a:rPr>
                  <a:t>0.9</a:t>
                </a:r>
                <a:endParaRPr lang="en-US" altLang="en-US" sz="1400">
                  <a:latin typeface="Times New Roman" panose="02020603050405020304" pitchFamily="18" charset="0"/>
                </a:endParaRPr>
              </a:p>
            </p:txBody>
          </p:sp>
          <p:sp>
            <p:nvSpPr>
              <p:cNvPr id="193567" name="Rectangle 67"/>
              <p:cNvSpPr>
                <a:spLocks noChangeArrowheads="1"/>
              </p:cNvSpPr>
              <p:nvPr/>
            </p:nvSpPr>
            <p:spPr bwMode="auto">
              <a:xfrm>
                <a:off x="3232" y="2885"/>
                <a:ext cx="56"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1400">
                    <a:latin typeface="MS Sans Serif" charset="0"/>
                  </a:rPr>
                  <a:t>1</a:t>
                </a:r>
                <a:endParaRPr lang="en-US" altLang="en-US" sz="1400">
                  <a:latin typeface="Times New Roman" panose="02020603050405020304" pitchFamily="18" charset="0"/>
                </a:endParaRPr>
              </a:p>
            </p:txBody>
          </p:sp>
          <p:sp>
            <p:nvSpPr>
              <p:cNvPr id="193568" name="Line 68"/>
              <p:cNvSpPr>
                <a:spLocks noChangeShapeType="1"/>
              </p:cNvSpPr>
              <p:nvPr/>
            </p:nvSpPr>
            <p:spPr bwMode="auto">
              <a:xfrm flipV="1">
                <a:off x="2575" y="2112"/>
                <a:ext cx="1" cy="76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3569" name="Freeform 69"/>
              <p:cNvSpPr>
                <a:spLocks/>
              </p:cNvSpPr>
              <p:nvPr/>
            </p:nvSpPr>
            <p:spPr bwMode="auto">
              <a:xfrm flipV="1">
                <a:off x="2738" y="2112"/>
                <a:ext cx="491" cy="760"/>
              </a:xfrm>
              <a:custGeom>
                <a:avLst/>
                <a:gdLst>
                  <a:gd name="T0" fmla="*/ 0 w 5320"/>
                  <a:gd name="T1" fmla="*/ 0 h 8257"/>
                  <a:gd name="T2" fmla="*/ 0 w 5320"/>
                  <a:gd name="T3" fmla="*/ 0 h 8257"/>
                  <a:gd name="T4" fmla="*/ 0 w 5320"/>
                  <a:gd name="T5" fmla="*/ 0 h 8257"/>
                  <a:gd name="T6" fmla="*/ 0 w 5320"/>
                  <a:gd name="T7" fmla="*/ 0 h 8257"/>
                  <a:gd name="T8" fmla="*/ 0 w 5320"/>
                  <a:gd name="T9" fmla="*/ 0 h 8257"/>
                  <a:gd name="T10" fmla="*/ 0 w 5320"/>
                  <a:gd name="T11" fmla="*/ 0 h 8257"/>
                  <a:gd name="T12" fmla="*/ 0 w 5320"/>
                  <a:gd name="T13" fmla="*/ 0 h 8257"/>
                  <a:gd name="T14" fmla="*/ 0 w 5320"/>
                  <a:gd name="T15" fmla="*/ 0 h 8257"/>
                  <a:gd name="T16" fmla="*/ 0 w 5320"/>
                  <a:gd name="T17" fmla="*/ 0 h 8257"/>
                  <a:gd name="T18" fmla="*/ 0 w 5320"/>
                  <a:gd name="T19" fmla="*/ 0 h 8257"/>
                  <a:gd name="T20" fmla="*/ 0 w 5320"/>
                  <a:gd name="T21" fmla="*/ 0 h 8257"/>
                  <a:gd name="T22" fmla="*/ 0 w 5320"/>
                  <a:gd name="T23" fmla="*/ 0 h 8257"/>
                  <a:gd name="T24" fmla="*/ 0 w 5320"/>
                  <a:gd name="T25" fmla="*/ 0 h 8257"/>
                  <a:gd name="T26" fmla="*/ 0 w 5320"/>
                  <a:gd name="T27" fmla="*/ 0 h 8257"/>
                  <a:gd name="T28" fmla="*/ 0 w 5320"/>
                  <a:gd name="T29" fmla="*/ 0 h 8257"/>
                  <a:gd name="T30" fmla="*/ 0 w 5320"/>
                  <a:gd name="T31" fmla="*/ 0 h 8257"/>
                  <a:gd name="T32" fmla="*/ 0 w 5320"/>
                  <a:gd name="T33" fmla="*/ 0 h 8257"/>
                  <a:gd name="T34" fmla="*/ 0 w 5320"/>
                  <a:gd name="T35" fmla="*/ 0 h 8257"/>
                  <a:gd name="T36" fmla="*/ 0 w 5320"/>
                  <a:gd name="T37" fmla="*/ 0 h 8257"/>
                  <a:gd name="T38" fmla="*/ 0 w 5320"/>
                  <a:gd name="T39" fmla="*/ 0 h 8257"/>
                  <a:gd name="T40" fmla="*/ 0 w 5320"/>
                  <a:gd name="T41" fmla="*/ 0 h 8257"/>
                  <a:gd name="T42" fmla="*/ 0 w 5320"/>
                  <a:gd name="T43" fmla="*/ 0 h 8257"/>
                  <a:gd name="T44" fmla="*/ 0 w 5320"/>
                  <a:gd name="T45" fmla="*/ 0 h 8257"/>
                  <a:gd name="T46" fmla="*/ 0 w 5320"/>
                  <a:gd name="T47" fmla="*/ 0 h 8257"/>
                  <a:gd name="T48" fmla="*/ 0 w 5320"/>
                  <a:gd name="T49" fmla="*/ 0 h 8257"/>
                  <a:gd name="T50" fmla="*/ 0 w 5320"/>
                  <a:gd name="T51" fmla="*/ 0 h 8257"/>
                  <a:gd name="T52" fmla="*/ 0 w 5320"/>
                  <a:gd name="T53" fmla="*/ 0 h 8257"/>
                  <a:gd name="T54" fmla="*/ 0 w 5320"/>
                  <a:gd name="T55" fmla="*/ 0 h 8257"/>
                  <a:gd name="T56" fmla="*/ 0 w 5320"/>
                  <a:gd name="T57" fmla="*/ 0 h 8257"/>
                  <a:gd name="T58" fmla="*/ 0 w 5320"/>
                  <a:gd name="T59" fmla="*/ 0 h 8257"/>
                  <a:gd name="T60" fmla="*/ 0 w 5320"/>
                  <a:gd name="T61" fmla="*/ 0 h 8257"/>
                  <a:gd name="T62" fmla="*/ 0 w 5320"/>
                  <a:gd name="T63" fmla="*/ 0 h 8257"/>
                  <a:gd name="T64" fmla="*/ 0 w 5320"/>
                  <a:gd name="T65" fmla="*/ 0 h 8257"/>
                  <a:gd name="T66" fmla="*/ 0 w 5320"/>
                  <a:gd name="T67" fmla="*/ 0 h 8257"/>
                  <a:gd name="T68" fmla="*/ 0 w 5320"/>
                  <a:gd name="T69" fmla="*/ 0 h 8257"/>
                  <a:gd name="T70" fmla="*/ 0 w 5320"/>
                  <a:gd name="T71" fmla="*/ 0 h 8257"/>
                  <a:gd name="T72" fmla="*/ 0 w 5320"/>
                  <a:gd name="T73" fmla="*/ 0 h 8257"/>
                  <a:gd name="T74" fmla="*/ 0 w 5320"/>
                  <a:gd name="T75" fmla="*/ 0 h 8257"/>
                  <a:gd name="T76" fmla="*/ 0 w 5320"/>
                  <a:gd name="T77" fmla="*/ 0 h 8257"/>
                  <a:gd name="T78" fmla="*/ 0 w 5320"/>
                  <a:gd name="T79" fmla="*/ 0 h 8257"/>
                  <a:gd name="T80" fmla="*/ 0 w 5320"/>
                  <a:gd name="T81" fmla="*/ 0 h 8257"/>
                  <a:gd name="T82" fmla="*/ 0 w 5320"/>
                  <a:gd name="T83" fmla="*/ 0 h 8257"/>
                  <a:gd name="T84" fmla="*/ 0 w 5320"/>
                  <a:gd name="T85" fmla="*/ 0 h 8257"/>
                  <a:gd name="T86" fmla="*/ 0 w 5320"/>
                  <a:gd name="T87" fmla="*/ 0 h 8257"/>
                  <a:gd name="T88" fmla="*/ 0 w 5320"/>
                  <a:gd name="T89" fmla="*/ 0 h 8257"/>
                  <a:gd name="T90" fmla="*/ 0 w 5320"/>
                  <a:gd name="T91" fmla="*/ 0 h 8257"/>
                  <a:gd name="T92" fmla="*/ 0 w 5320"/>
                  <a:gd name="T93" fmla="*/ 0 h 8257"/>
                  <a:gd name="T94" fmla="*/ 0 w 5320"/>
                  <a:gd name="T95" fmla="*/ 0 h 8257"/>
                  <a:gd name="T96" fmla="*/ 0 w 5320"/>
                  <a:gd name="T97" fmla="*/ 0 h 8257"/>
                  <a:gd name="T98" fmla="*/ 0 w 5320"/>
                  <a:gd name="T99" fmla="*/ 0 h 8257"/>
                  <a:gd name="T100" fmla="*/ 0 w 5320"/>
                  <a:gd name="T101" fmla="*/ 0 h 8257"/>
                  <a:gd name="T102" fmla="*/ 0 w 5320"/>
                  <a:gd name="T103" fmla="*/ 0 h 8257"/>
                  <a:gd name="T104" fmla="*/ 0 w 5320"/>
                  <a:gd name="T105" fmla="*/ 0 h 8257"/>
                  <a:gd name="T106" fmla="*/ 0 w 5320"/>
                  <a:gd name="T107" fmla="*/ 0 h 8257"/>
                  <a:gd name="T108" fmla="*/ 0 w 5320"/>
                  <a:gd name="T109" fmla="*/ 0 h 8257"/>
                  <a:gd name="T110" fmla="*/ 0 w 5320"/>
                  <a:gd name="T111" fmla="*/ 0 h 8257"/>
                  <a:gd name="T112" fmla="*/ 0 w 5320"/>
                  <a:gd name="T113" fmla="*/ 0 h 8257"/>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5320"/>
                  <a:gd name="T172" fmla="*/ 0 h 8257"/>
                  <a:gd name="T173" fmla="*/ 5320 w 5320"/>
                  <a:gd name="T174" fmla="*/ 8257 h 8257"/>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5320" h="8257">
                    <a:moveTo>
                      <a:pt x="0" y="0"/>
                    </a:moveTo>
                    <a:lnTo>
                      <a:pt x="0" y="0"/>
                    </a:lnTo>
                    <a:lnTo>
                      <a:pt x="0" y="82"/>
                    </a:lnTo>
                    <a:lnTo>
                      <a:pt x="0" y="165"/>
                    </a:lnTo>
                    <a:lnTo>
                      <a:pt x="0" y="247"/>
                    </a:lnTo>
                    <a:lnTo>
                      <a:pt x="0" y="330"/>
                    </a:lnTo>
                    <a:lnTo>
                      <a:pt x="0" y="412"/>
                    </a:lnTo>
                    <a:lnTo>
                      <a:pt x="0" y="495"/>
                    </a:lnTo>
                    <a:lnTo>
                      <a:pt x="0" y="577"/>
                    </a:lnTo>
                    <a:lnTo>
                      <a:pt x="0" y="660"/>
                    </a:lnTo>
                    <a:lnTo>
                      <a:pt x="0" y="743"/>
                    </a:lnTo>
                    <a:lnTo>
                      <a:pt x="0" y="825"/>
                    </a:lnTo>
                    <a:lnTo>
                      <a:pt x="0" y="908"/>
                    </a:lnTo>
                    <a:lnTo>
                      <a:pt x="0" y="990"/>
                    </a:lnTo>
                    <a:lnTo>
                      <a:pt x="0" y="1073"/>
                    </a:lnTo>
                    <a:lnTo>
                      <a:pt x="0" y="1155"/>
                    </a:lnTo>
                    <a:lnTo>
                      <a:pt x="0" y="1238"/>
                    </a:lnTo>
                    <a:lnTo>
                      <a:pt x="0" y="1321"/>
                    </a:lnTo>
                    <a:lnTo>
                      <a:pt x="0" y="1403"/>
                    </a:lnTo>
                    <a:lnTo>
                      <a:pt x="0" y="1486"/>
                    </a:lnTo>
                    <a:lnTo>
                      <a:pt x="0" y="1568"/>
                    </a:lnTo>
                    <a:lnTo>
                      <a:pt x="0" y="1651"/>
                    </a:lnTo>
                    <a:lnTo>
                      <a:pt x="0" y="1733"/>
                    </a:lnTo>
                    <a:lnTo>
                      <a:pt x="0" y="1816"/>
                    </a:lnTo>
                    <a:lnTo>
                      <a:pt x="0" y="1899"/>
                    </a:lnTo>
                    <a:lnTo>
                      <a:pt x="0" y="1981"/>
                    </a:lnTo>
                    <a:lnTo>
                      <a:pt x="0" y="2064"/>
                    </a:lnTo>
                    <a:lnTo>
                      <a:pt x="0" y="2146"/>
                    </a:lnTo>
                    <a:lnTo>
                      <a:pt x="0" y="2229"/>
                    </a:lnTo>
                    <a:lnTo>
                      <a:pt x="0" y="2311"/>
                    </a:lnTo>
                    <a:lnTo>
                      <a:pt x="0" y="2394"/>
                    </a:lnTo>
                    <a:lnTo>
                      <a:pt x="0" y="2477"/>
                    </a:lnTo>
                    <a:lnTo>
                      <a:pt x="0" y="2559"/>
                    </a:lnTo>
                    <a:lnTo>
                      <a:pt x="0" y="2642"/>
                    </a:lnTo>
                    <a:lnTo>
                      <a:pt x="0" y="2724"/>
                    </a:lnTo>
                    <a:lnTo>
                      <a:pt x="0" y="2807"/>
                    </a:lnTo>
                    <a:lnTo>
                      <a:pt x="104" y="2807"/>
                    </a:lnTo>
                    <a:lnTo>
                      <a:pt x="104" y="2889"/>
                    </a:lnTo>
                    <a:lnTo>
                      <a:pt x="253" y="2889"/>
                    </a:lnTo>
                    <a:lnTo>
                      <a:pt x="253" y="2972"/>
                    </a:lnTo>
                    <a:lnTo>
                      <a:pt x="394" y="2972"/>
                    </a:lnTo>
                    <a:lnTo>
                      <a:pt x="394" y="3055"/>
                    </a:lnTo>
                    <a:lnTo>
                      <a:pt x="527" y="3055"/>
                    </a:lnTo>
                    <a:lnTo>
                      <a:pt x="527" y="3137"/>
                    </a:lnTo>
                    <a:lnTo>
                      <a:pt x="653" y="3137"/>
                    </a:lnTo>
                    <a:lnTo>
                      <a:pt x="653" y="3220"/>
                    </a:lnTo>
                    <a:lnTo>
                      <a:pt x="773" y="3220"/>
                    </a:lnTo>
                    <a:lnTo>
                      <a:pt x="773" y="3302"/>
                    </a:lnTo>
                    <a:lnTo>
                      <a:pt x="887" y="3302"/>
                    </a:lnTo>
                    <a:lnTo>
                      <a:pt x="887" y="3385"/>
                    </a:lnTo>
                    <a:lnTo>
                      <a:pt x="995" y="3385"/>
                    </a:lnTo>
                    <a:lnTo>
                      <a:pt x="995" y="3467"/>
                    </a:lnTo>
                    <a:lnTo>
                      <a:pt x="1098" y="3467"/>
                    </a:lnTo>
                    <a:lnTo>
                      <a:pt x="1098" y="3550"/>
                    </a:lnTo>
                    <a:lnTo>
                      <a:pt x="1196" y="3550"/>
                    </a:lnTo>
                    <a:lnTo>
                      <a:pt x="1196" y="3633"/>
                    </a:lnTo>
                    <a:lnTo>
                      <a:pt x="1290" y="3633"/>
                    </a:lnTo>
                    <a:lnTo>
                      <a:pt x="1290" y="3715"/>
                    </a:lnTo>
                    <a:lnTo>
                      <a:pt x="1379" y="3715"/>
                    </a:lnTo>
                    <a:lnTo>
                      <a:pt x="1379" y="3798"/>
                    </a:lnTo>
                    <a:lnTo>
                      <a:pt x="1465" y="3798"/>
                    </a:lnTo>
                    <a:lnTo>
                      <a:pt x="1465" y="3880"/>
                    </a:lnTo>
                    <a:lnTo>
                      <a:pt x="1547" y="3880"/>
                    </a:lnTo>
                    <a:lnTo>
                      <a:pt x="1547" y="3963"/>
                    </a:lnTo>
                    <a:lnTo>
                      <a:pt x="1625" y="3963"/>
                    </a:lnTo>
                    <a:lnTo>
                      <a:pt x="1625" y="4045"/>
                    </a:lnTo>
                    <a:lnTo>
                      <a:pt x="1701" y="4045"/>
                    </a:lnTo>
                    <a:lnTo>
                      <a:pt x="1701" y="4128"/>
                    </a:lnTo>
                    <a:lnTo>
                      <a:pt x="1773" y="4128"/>
                    </a:lnTo>
                    <a:lnTo>
                      <a:pt x="1773" y="4211"/>
                    </a:lnTo>
                    <a:lnTo>
                      <a:pt x="1843" y="4211"/>
                    </a:lnTo>
                    <a:lnTo>
                      <a:pt x="1843" y="4293"/>
                    </a:lnTo>
                    <a:lnTo>
                      <a:pt x="1910" y="4293"/>
                    </a:lnTo>
                    <a:lnTo>
                      <a:pt x="1910" y="4376"/>
                    </a:lnTo>
                    <a:lnTo>
                      <a:pt x="1974" y="4376"/>
                    </a:lnTo>
                    <a:lnTo>
                      <a:pt x="1974" y="4458"/>
                    </a:lnTo>
                    <a:lnTo>
                      <a:pt x="2036" y="4458"/>
                    </a:lnTo>
                    <a:lnTo>
                      <a:pt x="2036" y="4541"/>
                    </a:lnTo>
                    <a:lnTo>
                      <a:pt x="2096" y="4541"/>
                    </a:lnTo>
                    <a:lnTo>
                      <a:pt x="2096" y="4623"/>
                    </a:lnTo>
                    <a:lnTo>
                      <a:pt x="2153" y="4623"/>
                    </a:lnTo>
                    <a:lnTo>
                      <a:pt x="2153" y="4706"/>
                    </a:lnTo>
                    <a:lnTo>
                      <a:pt x="2209" y="4706"/>
                    </a:lnTo>
                    <a:lnTo>
                      <a:pt x="2209" y="4789"/>
                    </a:lnTo>
                    <a:lnTo>
                      <a:pt x="2262" y="4789"/>
                    </a:lnTo>
                    <a:lnTo>
                      <a:pt x="2262" y="4871"/>
                    </a:lnTo>
                    <a:lnTo>
                      <a:pt x="2314" y="4871"/>
                    </a:lnTo>
                    <a:lnTo>
                      <a:pt x="2314" y="4954"/>
                    </a:lnTo>
                    <a:lnTo>
                      <a:pt x="2364" y="4954"/>
                    </a:lnTo>
                    <a:lnTo>
                      <a:pt x="2364" y="5036"/>
                    </a:lnTo>
                    <a:lnTo>
                      <a:pt x="2413" y="5036"/>
                    </a:lnTo>
                    <a:lnTo>
                      <a:pt x="2413" y="5119"/>
                    </a:lnTo>
                    <a:lnTo>
                      <a:pt x="2460" y="5119"/>
                    </a:lnTo>
                    <a:lnTo>
                      <a:pt x="2460" y="5201"/>
                    </a:lnTo>
                    <a:lnTo>
                      <a:pt x="2505" y="5201"/>
                    </a:lnTo>
                    <a:lnTo>
                      <a:pt x="2505" y="5284"/>
                    </a:lnTo>
                    <a:lnTo>
                      <a:pt x="2549" y="5284"/>
                    </a:lnTo>
                    <a:lnTo>
                      <a:pt x="2549" y="5367"/>
                    </a:lnTo>
                    <a:lnTo>
                      <a:pt x="2592" y="5367"/>
                    </a:lnTo>
                    <a:lnTo>
                      <a:pt x="2592" y="5449"/>
                    </a:lnTo>
                    <a:lnTo>
                      <a:pt x="2633" y="5449"/>
                    </a:lnTo>
                    <a:lnTo>
                      <a:pt x="2633" y="5532"/>
                    </a:lnTo>
                    <a:lnTo>
                      <a:pt x="2673" y="5532"/>
                    </a:lnTo>
                    <a:lnTo>
                      <a:pt x="2673" y="5614"/>
                    </a:lnTo>
                    <a:lnTo>
                      <a:pt x="2712" y="5614"/>
                    </a:lnTo>
                    <a:lnTo>
                      <a:pt x="2712" y="5697"/>
                    </a:lnTo>
                    <a:lnTo>
                      <a:pt x="2750" y="5697"/>
                    </a:lnTo>
                    <a:lnTo>
                      <a:pt x="2750" y="5779"/>
                    </a:lnTo>
                    <a:lnTo>
                      <a:pt x="2787" y="5779"/>
                    </a:lnTo>
                    <a:lnTo>
                      <a:pt x="2787" y="5862"/>
                    </a:lnTo>
                    <a:lnTo>
                      <a:pt x="2822" y="5862"/>
                    </a:lnTo>
                    <a:lnTo>
                      <a:pt x="2822" y="5945"/>
                    </a:lnTo>
                    <a:lnTo>
                      <a:pt x="2857" y="5945"/>
                    </a:lnTo>
                    <a:lnTo>
                      <a:pt x="2857" y="6027"/>
                    </a:lnTo>
                    <a:lnTo>
                      <a:pt x="2891" y="6027"/>
                    </a:lnTo>
                    <a:lnTo>
                      <a:pt x="2891" y="6110"/>
                    </a:lnTo>
                    <a:lnTo>
                      <a:pt x="2923" y="6110"/>
                    </a:lnTo>
                    <a:lnTo>
                      <a:pt x="2923" y="6192"/>
                    </a:lnTo>
                    <a:lnTo>
                      <a:pt x="2955" y="6192"/>
                    </a:lnTo>
                    <a:lnTo>
                      <a:pt x="2955" y="6275"/>
                    </a:lnTo>
                    <a:lnTo>
                      <a:pt x="2987" y="6275"/>
                    </a:lnTo>
                    <a:lnTo>
                      <a:pt x="2987" y="6357"/>
                    </a:lnTo>
                    <a:lnTo>
                      <a:pt x="3017" y="6357"/>
                    </a:lnTo>
                    <a:lnTo>
                      <a:pt x="3017" y="6440"/>
                    </a:lnTo>
                    <a:lnTo>
                      <a:pt x="3046" y="6440"/>
                    </a:lnTo>
                    <a:lnTo>
                      <a:pt x="3046" y="6523"/>
                    </a:lnTo>
                    <a:lnTo>
                      <a:pt x="3075" y="6523"/>
                    </a:lnTo>
                    <a:lnTo>
                      <a:pt x="3075" y="6605"/>
                    </a:lnTo>
                    <a:lnTo>
                      <a:pt x="3103" y="6605"/>
                    </a:lnTo>
                    <a:lnTo>
                      <a:pt x="3103" y="6688"/>
                    </a:lnTo>
                    <a:lnTo>
                      <a:pt x="3131" y="6688"/>
                    </a:lnTo>
                    <a:lnTo>
                      <a:pt x="3131" y="6770"/>
                    </a:lnTo>
                    <a:lnTo>
                      <a:pt x="3157" y="6770"/>
                    </a:lnTo>
                    <a:lnTo>
                      <a:pt x="3157" y="6853"/>
                    </a:lnTo>
                    <a:lnTo>
                      <a:pt x="3183" y="6853"/>
                    </a:lnTo>
                    <a:lnTo>
                      <a:pt x="3183" y="6935"/>
                    </a:lnTo>
                    <a:lnTo>
                      <a:pt x="3209" y="6935"/>
                    </a:lnTo>
                    <a:lnTo>
                      <a:pt x="3209" y="7018"/>
                    </a:lnTo>
                    <a:lnTo>
                      <a:pt x="3234" y="7018"/>
                    </a:lnTo>
                    <a:lnTo>
                      <a:pt x="3234" y="7101"/>
                    </a:lnTo>
                    <a:lnTo>
                      <a:pt x="3258" y="7101"/>
                    </a:lnTo>
                    <a:lnTo>
                      <a:pt x="3258" y="7183"/>
                    </a:lnTo>
                    <a:lnTo>
                      <a:pt x="3282" y="7183"/>
                    </a:lnTo>
                    <a:lnTo>
                      <a:pt x="3282" y="7266"/>
                    </a:lnTo>
                    <a:lnTo>
                      <a:pt x="3305" y="7266"/>
                    </a:lnTo>
                    <a:lnTo>
                      <a:pt x="3305" y="7348"/>
                    </a:lnTo>
                    <a:lnTo>
                      <a:pt x="3327" y="7348"/>
                    </a:lnTo>
                    <a:lnTo>
                      <a:pt x="3327" y="7431"/>
                    </a:lnTo>
                    <a:lnTo>
                      <a:pt x="3349" y="7431"/>
                    </a:lnTo>
                    <a:lnTo>
                      <a:pt x="3349" y="7513"/>
                    </a:lnTo>
                    <a:lnTo>
                      <a:pt x="3371" y="7513"/>
                    </a:lnTo>
                    <a:lnTo>
                      <a:pt x="3371" y="7596"/>
                    </a:lnTo>
                    <a:lnTo>
                      <a:pt x="3392" y="7596"/>
                    </a:lnTo>
                    <a:lnTo>
                      <a:pt x="3392" y="7679"/>
                    </a:lnTo>
                    <a:lnTo>
                      <a:pt x="3413" y="7679"/>
                    </a:lnTo>
                    <a:lnTo>
                      <a:pt x="3413" y="7761"/>
                    </a:lnTo>
                    <a:lnTo>
                      <a:pt x="3433" y="7761"/>
                    </a:lnTo>
                    <a:lnTo>
                      <a:pt x="3433" y="7844"/>
                    </a:lnTo>
                    <a:lnTo>
                      <a:pt x="3453" y="7844"/>
                    </a:lnTo>
                    <a:lnTo>
                      <a:pt x="3453" y="7926"/>
                    </a:lnTo>
                    <a:lnTo>
                      <a:pt x="3473" y="7926"/>
                    </a:lnTo>
                    <a:lnTo>
                      <a:pt x="3473" y="8009"/>
                    </a:lnTo>
                    <a:lnTo>
                      <a:pt x="3492" y="8009"/>
                    </a:lnTo>
                    <a:lnTo>
                      <a:pt x="3492" y="8091"/>
                    </a:lnTo>
                    <a:lnTo>
                      <a:pt x="3510" y="8091"/>
                    </a:lnTo>
                    <a:lnTo>
                      <a:pt x="3510" y="8174"/>
                    </a:lnTo>
                    <a:lnTo>
                      <a:pt x="3529" y="8174"/>
                    </a:lnTo>
                    <a:lnTo>
                      <a:pt x="3529" y="8257"/>
                    </a:lnTo>
                    <a:lnTo>
                      <a:pt x="5320" y="8257"/>
                    </a:lnTo>
                    <a:lnTo>
                      <a:pt x="5320" y="8174"/>
                    </a:lnTo>
                    <a:lnTo>
                      <a:pt x="5320" y="8091"/>
                    </a:lnTo>
                    <a:lnTo>
                      <a:pt x="5320" y="8009"/>
                    </a:lnTo>
                    <a:lnTo>
                      <a:pt x="5320" y="7926"/>
                    </a:lnTo>
                    <a:lnTo>
                      <a:pt x="5320" y="7844"/>
                    </a:lnTo>
                    <a:lnTo>
                      <a:pt x="5320" y="7761"/>
                    </a:lnTo>
                    <a:lnTo>
                      <a:pt x="5320" y="7679"/>
                    </a:lnTo>
                    <a:lnTo>
                      <a:pt x="5320" y="7596"/>
                    </a:lnTo>
                    <a:lnTo>
                      <a:pt x="5320" y="7513"/>
                    </a:lnTo>
                    <a:lnTo>
                      <a:pt x="5320" y="7431"/>
                    </a:lnTo>
                    <a:lnTo>
                      <a:pt x="5320" y="7348"/>
                    </a:lnTo>
                    <a:lnTo>
                      <a:pt x="5320" y="7266"/>
                    </a:lnTo>
                    <a:lnTo>
                      <a:pt x="5320" y="7183"/>
                    </a:lnTo>
                    <a:lnTo>
                      <a:pt x="5320" y="7101"/>
                    </a:lnTo>
                    <a:lnTo>
                      <a:pt x="5320" y="7018"/>
                    </a:lnTo>
                    <a:lnTo>
                      <a:pt x="5320" y="6935"/>
                    </a:lnTo>
                    <a:lnTo>
                      <a:pt x="5320" y="6853"/>
                    </a:lnTo>
                    <a:lnTo>
                      <a:pt x="5320" y="6770"/>
                    </a:lnTo>
                    <a:lnTo>
                      <a:pt x="5320" y="6688"/>
                    </a:lnTo>
                    <a:lnTo>
                      <a:pt x="5320" y="6605"/>
                    </a:lnTo>
                    <a:lnTo>
                      <a:pt x="5320" y="6523"/>
                    </a:lnTo>
                    <a:lnTo>
                      <a:pt x="5320" y="6440"/>
                    </a:lnTo>
                    <a:lnTo>
                      <a:pt x="5320" y="6357"/>
                    </a:lnTo>
                    <a:lnTo>
                      <a:pt x="5320" y="6275"/>
                    </a:lnTo>
                    <a:lnTo>
                      <a:pt x="5320" y="6192"/>
                    </a:lnTo>
                    <a:lnTo>
                      <a:pt x="5320" y="6110"/>
                    </a:lnTo>
                    <a:lnTo>
                      <a:pt x="5320" y="6027"/>
                    </a:lnTo>
                    <a:lnTo>
                      <a:pt x="5320" y="5945"/>
                    </a:lnTo>
                    <a:lnTo>
                      <a:pt x="5320" y="5862"/>
                    </a:lnTo>
                    <a:lnTo>
                      <a:pt x="5320" y="5779"/>
                    </a:lnTo>
                    <a:lnTo>
                      <a:pt x="5320" y="5697"/>
                    </a:lnTo>
                    <a:lnTo>
                      <a:pt x="5320" y="5614"/>
                    </a:lnTo>
                    <a:lnTo>
                      <a:pt x="5320" y="5532"/>
                    </a:lnTo>
                    <a:lnTo>
                      <a:pt x="5320" y="5449"/>
                    </a:lnTo>
                    <a:lnTo>
                      <a:pt x="5320" y="5367"/>
                    </a:lnTo>
                    <a:lnTo>
                      <a:pt x="5320" y="5284"/>
                    </a:lnTo>
                    <a:lnTo>
                      <a:pt x="5320" y="5201"/>
                    </a:lnTo>
                    <a:lnTo>
                      <a:pt x="5320" y="5119"/>
                    </a:lnTo>
                    <a:lnTo>
                      <a:pt x="5320" y="5036"/>
                    </a:lnTo>
                    <a:lnTo>
                      <a:pt x="5320" y="4954"/>
                    </a:lnTo>
                    <a:lnTo>
                      <a:pt x="5320" y="4871"/>
                    </a:lnTo>
                    <a:lnTo>
                      <a:pt x="5320" y="4789"/>
                    </a:lnTo>
                    <a:lnTo>
                      <a:pt x="5320" y="4706"/>
                    </a:lnTo>
                    <a:lnTo>
                      <a:pt x="5320" y="4623"/>
                    </a:lnTo>
                    <a:lnTo>
                      <a:pt x="5320" y="4541"/>
                    </a:lnTo>
                    <a:lnTo>
                      <a:pt x="5320" y="4458"/>
                    </a:lnTo>
                    <a:lnTo>
                      <a:pt x="5320" y="4376"/>
                    </a:lnTo>
                    <a:lnTo>
                      <a:pt x="5320" y="4293"/>
                    </a:lnTo>
                    <a:lnTo>
                      <a:pt x="5320" y="4211"/>
                    </a:lnTo>
                    <a:lnTo>
                      <a:pt x="5320" y="4128"/>
                    </a:lnTo>
                    <a:lnTo>
                      <a:pt x="5320" y="4045"/>
                    </a:lnTo>
                    <a:lnTo>
                      <a:pt x="5320" y="3963"/>
                    </a:lnTo>
                    <a:lnTo>
                      <a:pt x="5320" y="3880"/>
                    </a:lnTo>
                    <a:lnTo>
                      <a:pt x="5320" y="3798"/>
                    </a:lnTo>
                    <a:lnTo>
                      <a:pt x="5320" y="3715"/>
                    </a:lnTo>
                    <a:lnTo>
                      <a:pt x="5320" y="3633"/>
                    </a:lnTo>
                    <a:lnTo>
                      <a:pt x="5320" y="3550"/>
                    </a:lnTo>
                    <a:lnTo>
                      <a:pt x="5320" y="3467"/>
                    </a:lnTo>
                    <a:lnTo>
                      <a:pt x="5320" y="3385"/>
                    </a:lnTo>
                    <a:lnTo>
                      <a:pt x="5320" y="3302"/>
                    </a:lnTo>
                    <a:lnTo>
                      <a:pt x="5320" y="3220"/>
                    </a:lnTo>
                    <a:lnTo>
                      <a:pt x="5320" y="3137"/>
                    </a:lnTo>
                    <a:lnTo>
                      <a:pt x="5320" y="3055"/>
                    </a:lnTo>
                    <a:lnTo>
                      <a:pt x="5320" y="2972"/>
                    </a:lnTo>
                    <a:lnTo>
                      <a:pt x="5320" y="2889"/>
                    </a:lnTo>
                    <a:lnTo>
                      <a:pt x="5320" y="2807"/>
                    </a:lnTo>
                    <a:lnTo>
                      <a:pt x="5320" y="2724"/>
                    </a:lnTo>
                    <a:lnTo>
                      <a:pt x="5293" y="2724"/>
                    </a:lnTo>
                    <a:lnTo>
                      <a:pt x="5293" y="2642"/>
                    </a:lnTo>
                    <a:lnTo>
                      <a:pt x="5216" y="2642"/>
                    </a:lnTo>
                    <a:lnTo>
                      <a:pt x="5216" y="2559"/>
                    </a:lnTo>
                    <a:lnTo>
                      <a:pt x="5140" y="2559"/>
                    </a:lnTo>
                    <a:lnTo>
                      <a:pt x="5140" y="2477"/>
                    </a:lnTo>
                    <a:lnTo>
                      <a:pt x="5067" y="2477"/>
                    </a:lnTo>
                    <a:lnTo>
                      <a:pt x="5067" y="2394"/>
                    </a:lnTo>
                    <a:lnTo>
                      <a:pt x="4995" y="2394"/>
                    </a:lnTo>
                    <a:lnTo>
                      <a:pt x="4995" y="2311"/>
                    </a:lnTo>
                    <a:lnTo>
                      <a:pt x="4926" y="2311"/>
                    </a:lnTo>
                    <a:lnTo>
                      <a:pt x="4926" y="2229"/>
                    </a:lnTo>
                    <a:lnTo>
                      <a:pt x="4858" y="2229"/>
                    </a:lnTo>
                    <a:lnTo>
                      <a:pt x="4858" y="2146"/>
                    </a:lnTo>
                    <a:lnTo>
                      <a:pt x="4793" y="2146"/>
                    </a:lnTo>
                    <a:lnTo>
                      <a:pt x="4793" y="2064"/>
                    </a:lnTo>
                    <a:lnTo>
                      <a:pt x="4729" y="2064"/>
                    </a:lnTo>
                    <a:lnTo>
                      <a:pt x="4729" y="1981"/>
                    </a:lnTo>
                    <a:lnTo>
                      <a:pt x="4667" y="1981"/>
                    </a:lnTo>
                    <a:lnTo>
                      <a:pt x="4667" y="1899"/>
                    </a:lnTo>
                    <a:lnTo>
                      <a:pt x="4606" y="1899"/>
                    </a:lnTo>
                    <a:lnTo>
                      <a:pt x="4606" y="1816"/>
                    </a:lnTo>
                    <a:lnTo>
                      <a:pt x="4547" y="1816"/>
                    </a:lnTo>
                    <a:lnTo>
                      <a:pt x="4547" y="1733"/>
                    </a:lnTo>
                    <a:lnTo>
                      <a:pt x="4489" y="1733"/>
                    </a:lnTo>
                    <a:lnTo>
                      <a:pt x="4489" y="1651"/>
                    </a:lnTo>
                    <a:lnTo>
                      <a:pt x="4433" y="1651"/>
                    </a:lnTo>
                    <a:lnTo>
                      <a:pt x="4433" y="1568"/>
                    </a:lnTo>
                    <a:lnTo>
                      <a:pt x="4378" y="1568"/>
                    </a:lnTo>
                    <a:lnTo>
                      <a:pt x="4378" y="1486"/>
                    </a:lnTo>
                    <a:lnTo>
                      <a:pt x="4325" y="1486"/>
                    </a:lnTo>
                    <a:lnTo>
                      <a:pt x="4325" y="1403"/>
                    </a:lnTo>
                    <a:lnTo>
                      <a:pt x="4273" y="1403"/>
                    </a:lnTo>
                    <a:lnTo>
                      <a:pt x="4273" y="1321"/>
                    </a:lnTo>
                    <a:lnTo>
                      <a:pt x="4222" y="1321"/>
                    </a:lnTo>
                    <a:lnTo>
                      <a:pt x="4222" y="1238"/>
                    </a:lnTo>
                    <a:lnTo>
                      <a:pt x="4172" y="1238"/>
                    </a:lnTo>
                    <a:lnTo>
                      <a:pt x="4172" y="1155"/>
                    </a:lnTo>
                    <a:lnTo>
                      <a:pt x="4124" y="1155"/>
                    </a:lnTo>
                    <a:lnTo>
                      <a:pt x="4124" y="1073"/>
                    </a:lnTo>
                    <a:lnTo>
                      <a:pt x="4076" y="1073"/>
                    </a:lnTo>
                    <a:lnTo>
                      <a:pt x="4076" y="990"/>
                    </a:lnTo>
                    <a:lnTo>
                      <a:pt x="4030" y="990"/>
                    </a:lnTo>
                    <a:lnTo>
                      <a:pt x="4030" y="908"/>
                    </a:lnTo>
                    <a:lnTo>
                      <a:pt x="3985" y="908"/>
                    </a:lnTo>
                    <a:lnTo>
                      <a:pt x="3985" y="825"/>
                    </a:lnTo>
                    <a:lnTo>
                      <a:pt x="3941" y="825"/>
                    </a:lnTo>
                    <a:lnTo>
                      <a:pt x="3941" y="743"/>
                    </a:lnTo>
                    <a:lnTo>
                      <a:pt x="3897" y="743"/>
                    </a:lnTo>
                    <a:lnTo>
                      <a:pt x="3897" y="660"/>
                    </a:lnTo>
                    <a:lnTo>
                      <a:pt x="3855" y="660"/>
                    </a:lnTo>
                    <a:lnTo>
                      <a:pt x="3855" y="577"/>
                    </a:lnTo>
                    <a:lnTo>
                      <a:pt x="3813" y="577"/>
                    </a:lnTo>
                    <a:lnTo>
                      <a:pt x="3813" y="495"/>
                    </a:lnTo>
                    <a:lnTo>
                      <a:pt x="3773" y="495"/>
                    </a:lnTo>
                    <a:lnTo>
                      <a:pt x="3773" y="412"/>
                    </a:lnTo>
                    <a:lnTo>
                      <a:pt x="3733" y="412"/>
                    </a:lnTo>
                    <a:lnTo>
                      <a:pt x="3733" y="330"/>
                    </a:lnTo>
                    <a:lnTo>
                      <a:pt x="3694" y="330"/>
                    </a:lnTo>
                    <a:lnTo>
                      <a:pt x="3694" y="247"/>
                    </a:lnTo>
                    <a:lnTo>
                      <a:pt x="3656" y="247"/>
                    </a:lnTo>
                    <a:lnTo>
                      <a:pt x="3656" y="165"/>
                    </a:lnTo>
                    <a:lnTo>
                      <a:pt x="3619" y="165"/>
                    </a:lnTo>
                    <a:lnTo>
                      <a:pt x="3619" y="82"/>
                    </a:lnTo>
                    <a:lnTo>
                      <a:pt x="3582" y="82"/>
                    </a:lnTo>
                    <a:lnTo>
                      <a:pt x="3582" y="0"/>
                    </a:lnTo>
                    <a:lnTo>
                      <a:pt x="0" y="0"/>
                    </a:lnTo>
                  </a:path>
                </a:pathLst>
              </a:custGeom>
              <a:noFill/>
              <a:ln w="14288">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93570" name="Text Box 70"/>
              <p:cNvSpPr txBox="1">
                <a:spLocks noChangeArrowheads="1"/>
              </p:cNvSpPr>
              <p:nvPr/>
            </p:nvSpPr>
            <p:spPr bwMode="auto">
              <a:xfrm>
                <a:off x="2784" y="2422"/>
                <a:ext cx="414"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2400" i="1">
                    <a:latin typeface="Times New Roman" panose="02020603050405020304" pitchFamily="18" charset="0"/>
                  </a:rPr>
                  <a:t>AE</a:t>
                </a:r>
                <a:r>
                  <a:rPr lang="en-US" altLang="en-US" sz="2400" baseline="-25000">
                    <a:latin typeface="Times New Roman" panose="02020603050405020304" pitchFamily="18" charset="0"/>
                  </a:rPr>
                  <a:t>1</a:t>
                </a:r>
                <a:endParaRPr lang="en-US" altLang="en-US" sz="2400">
                  <a:latin typeface="Times New Roman" panose="02020603050405020304" pitchFamily="18" charset="0"/>
                </a:endParaRPr>
              </a:p>
            </p:txBody>
          </p:sp>
        </p:grpSp>
        <p:grpSp>
          <p:nvGrpSpPr>
            <p:cNvPr id="193554" name="Group 71"/>
            <p:cNvGrpSpPr>
              <a:grpSpLocks/>
            </p:cNvGrpSpPr>
            <p:nvPr/>
          </p:nvGrpSpPr>
          <p:grpSpPr bwMode="auto">
            <a:xfrm>
              <a:off x="3592" y="2112"/>
              <a:ext cx="771" cy="907"/>
              <a:chOff x="3592" y="2112"/>
              <a:chExt cx="771" cy="907"/>
            </a:xfrm>
          </p:grpSpPr>
          <p:sp>
            <p:nvSpPr>
              <p:cNvPr id="193555" name="Rectangle 72"/>
              <p:cNvSpPr>
                <a:spLocks noChangeArrowheads="1"/>
              </p:cNvSpPr>
              <p:nvPr/>
            </p:nvSpPr>
            <p:spPr bwMode="auto">
              <a:xfrm>
                <a:off x="3592" y="2885"/>
                <a:ext cx="140"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1400">
                    <a:latin typeface="MS Sans Serif" charset="0"/>
                  </a:rPr>
                  <a:t>0.7</a:t>
                </a:r>
                <a:endParaRPr lang="en-US" altLang="en-US" sz="1400">
                  <a:latin typeface="Times New Roman" panose="02020603050405020304" pitchFamily="18" charset="0"/>
                </a:endParaRPr>
              </a:p>
            </p:txBody>
          </p:sp>
          <p:sp>
            <p:nvSpPr>
              <p:cNvPr id="193556" name="Rectangle 73"/>
              <p:cNvSpPr>
                <a:spLocks noChangeArrowheads="1"/>
              </p:cNvSpPr>
              <p:nvPr/>
            </p:nvSpPr>
            <p:spPr bwMode="auto">
              <a:xfrm>
                <a:off x="3825" y="2885"/>
                <a:ext cx="140"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1400">
                    <a:latin typeface="MS Sans Serif" charset="0"/>
                  </a:rPr>
                  <a:t>0.8</a:t>
                </a:r>
                <a:endParaRPr lang="en-US" altLang="en-US" sz="1400">
                  <a:latin typeface="Times New Roman" panose="02020603050405020304" pitchFamily="18" charset="0"/>
                </a:endParaRPr>
              </a:p>
            </p:txBody>
          </p:sp>
          <p:sp>
            <p:nvSpPr>
              <p:cNvPr id="193557" name="Rectangle 74"/>
              <p:cNvSpPr>
                <a:spLocks noChangeArrowheads="1"/>
              </p:cNvSpPr>
              <p:nvPr/>
            </p:nvSpPr>
            <p:spPr bwMode="auto">
              <a:xfrm>
                <a:off x="4059" y="2885"/>
                <a:ext cx="140"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1400">
                    <a:latin typeface="MS Sans Serif" charset="0"/>
                  </a:rPr>
                  <a:t>0.9</a:t>
                </a:r>
                <a:endParaRPr lang="en-US" altLang="en-US" sz="1400">
                  <a:latin typeface="Times New Roman" panose="02020603050405020304" pitchFamily="18" charset="0"/>
                </a:endParaRPr>
              </a:p>
            </p:txBody>
          </p:sp>
          <p:sp>
            <p:nvSpPr>
              <p:cNvPr id="193558" name="Rectangle 75"/>
              <p:cNvSpPr>
                <a:spLocks noChangeArrowheads="1"/>
              </p:cNvSpPr>
              <p:nvPr/>
            </p:nvSpPr>
            <p:spPr bwMode="auto">
              <a:xfrm>
                <a:off x="4307" y="2885"/>
                <a:ext cx="56"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1400">
                    <a:latin typeface="MS Sans Serif" charset="0"/>
                  </a:rPr>
                  <a:t>1</a:t>
                </a:r>
                <a:endParaRPr lang="en-US" altLang="en-US" sz="1400">
                  <a:latin typeface="Times New Roman" panose="02020603050405020304" pitchFamily="18" charset="0"/>
                </a:endParaRPr>
              </a:p>
            </p:txBody>
          </p:sp>
          <p:sp>
            <p:nvSpPr>
              <p:cNvPr id="193559" name="Line 76"/>
              <p:cNvSpPr>
                <a:spLocks noChangeShapeType="1"/>
              </p:cNvSpPr>
              <p:nvPr/>
            </p:nvSpPr>
            <p:spPr bwMode="auto">
              <a:xfrm flipV="1">
                <a:off x="3641" y="2112"/>
                <a:ext cx="1" cy="76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3560" name="Freeform 77"/>
              <p:cNvSpPr>
                <a:spLocks/>
              </p:cNvSpPr>
              <p:nvPr/>
            </p:nvSpPr>
            <p:spPr bwMode="auto">
              <a:xfrm flipV="1">
                <a:off x="3687" y="2112"/>
                <a:ext cx="561" cy="760"/>
              </a:xfrm>
              <a:custGeom>
                <a:avLst/>
                <a:gdLst>
                  <a:gd name="T0" fmla="*/ 0 w 6080"/>
                  <a:gd name="T1" fmla="*/ 0 h 8257"/>
                  <a:gd name="T2" fmla="*/ 0 w 6080"/>
                  <a:gd name="T3" fmla="*/ 0 h 8257"/>
                  <a:gd name="T4" fmla="*/ 0 w 6080"/>
                  <a:gd name="T5" fmla="*/ 0 h 8257"/>
                  <a:gd name="T6" fmla="*/ 0 w 6080"/>
                  <a:gd name="T7" fmla="*/ 0 h 8257"/>
                  <a:gd name="T8" fmla="*/ 0 w 6080"/>
                  <a:gd name="T9" fmla="*/ 0 h 8257"/>
                  <a:gd name="T10" fmla="*/ 0 w 6080"/>
                  <a:gd name="T11" fmla="*/ 0 h 8257"/>
                  <a:gd name="T12" fmla="*/ 0 w 6080"/>
                  <a:gd name="T13" fmla="*/ 0 h 8257"/>
                  <a:gd name="T14" fmla="*/ 0 w 6080"/>
                  <a:gd name="T15" fmla="*/ 0 h 8257"/>
                  <a:gd name="T16" fmla="*/ 0 w 6080"/>
                  <a:gd name="T17" fmla="*/ 0 h 8257"/>
                  <a:gd name="T18" fmla="*/ 0 w 6080"/>
                  <a:gd name="T19" fmla="*/ 0 h 8257"/>
                  <a:gd name="T20" fmla="*/ 0 w 6080"/>
                  <a:gd name="T21" fmla="*/ 0 h 8257"/>
                  <a:gd name="T22" fmla="*/ 0 w 6080"/>
                  <a:gd name="T23" fmla="*/ 0 h 8257"/>
                  <a:gd name="T24" fmla="*/ 0 w 6080"/>
                  <a:gd name="T25" fmla="*/ 0 h 8257"/>
                  <a:gd name="T26" fmla="*/ 0 w 6080"/>
                  <a:gd name="T27" fmla="*/ 0 h 8257"/>
                  <a:gd name="T28" fmla="*/ 0 w 6080"/>
                  <a:gd name="T29" fmla="*/ 0 h 8257"/>
                  <a:gd name="T30" fmla="*/ 0 w 6080"/>
                  <a:gd name="T31" fmla="*/ 0 h 8257"/>
                  <a:gd name="T32" fmla="*/ 0 w 6080"/>
                  <a:gd name="T33" fmla="*/ 0 h 8257"/>
                  <a:gd name="T34" fmla="*/ 0 w 6080"/>
                  <a:gd name="T35" fmla="*/ 0 h 8257"/>
                  <a:gd name="T36" fmla="*/ 0 w 6080"/>
                  <a:gd name="T37" fmla="*/ 0 h 8257"/>
                  <a:gd name="T38" fmla="*/ 0 w 6080"/>
                  <a:gd name="T39" fmla="*/ 0 h 8257"/>
                  <a:gd name="T40" fmla="*/ 0 w 6080"/>
                  <a:gd name="T41" fmla="*/ 0 h 8257"/>
                  <a:gd name="T42" fmla="*/ 0 w 6080"/>
                  <a:gd name="T43" fmla="*/ 0 h 8257"/>
                  <a:gd name="T44" fmla="*/ 0 w 6080"/>
                  <a:gd name="T45" fmla="*/ 0 h 8257"/>
                  <a:gd name="T46" fmla="*/ 0 w 6080"/>
                  <a:gd name="T47" fmla="*/ 0 h 8257"/>
                  <a:gd name="T48" fmla="*/ 0 w 6080"/>
                  <a:gd name="T49" fmla="*/ 0 h 8257"/>
                  <a:gd name="T50" fmla="*/ 0 w 6080"/>
                  <a:gd name="T51" fmla="*/ 0 h 8257"/>
                  <a:gd name="T52" fmla="*/ 0 w 6080"/>
                  <a:gd name="T53" fmla="*/ 0 h 8257"/>
                  <a:gd name="T54" fmla="*/ 0 w 6080"/>
                  <a:gd name="T55" fmla="*/ 0 h 8257"/>
                  <a:gd name="T56" fmla="*/ 0 w 6080"/>
                  <a:gd name="T57" fmla="*/ 0 h 8257"/>
                  <a:gd name="T58" fmla="*/ 0 w 6080"/>
                  <a:gd name="T59" fmla="*/ 0 h 8257"/>
                  <a:gd name="T60" fmla="*/ 0 w 6080"/>
                  <a:gd name="T61" fmla="*/ 0 h 8257"/>
                  <a:gd name="T62" fmla="*/ 0 w 6080"/>
                  <a:gd name="T63" fmla="*/ 0 h 8257"/>
                  <a:gd name="T64" fmla="*/ 0 w 6080"/>
                  <a:gd name="T65" fmla="*/ 0 h 8257"/>
                  <a:gd name="T66" fmla="*/ 0 w 6080"/>
                  <a:gd name="T67" fmla="*/ 0 h 8257"/>
                  <a:gd name="T68" fmla="*/ 0 w 6080"/>
                  <a:gd name="T69" fmla="*/ 0 h 8257"/>
                  <a:gd name="T70" fmla="*/ 0 w 6080"/>
                  <a:gd name="T71" fmla="*/ 0 h 8257"/>
                  <a:gd name="T72" fmla="*/ 0 w 6080"/>
                  <a:gd name="T73" fmla="*/ 0 h 8257"/>
                  <a:gd name="T74" fmla="*/ 0 w 6080"/>
                  <a:gd name="T75" fmla="*/ 0 h 8257"/>
                  <a:gd name="T76" fmla="*/ 0 w 6080"/>
                  <a:gd name="T77" fmla="*/ 0 h 8257"/>
                  <a:gd name="T78" fmla="*/ 0 w 6080"/>
                  <a:gd name="T79" fmla="*/ 0 h 8257"/>
                  <a:gd name="T80" fmla="*/ 0 w 6080"/>
                  <a:gd name="T81" fmla="*/ 0 h 8257"/>
                  <a:gd name="T82" fmla="*/ 0 w 6080"/>
                  <a:gd name="T83" fmla="*/ 0 h 8257"/>
                  <a:gd name="T84" fmla="*/ 0 w 6080"/>
                  <a:gd name="T85" fmla="*/ 0 h 8257"/>
                  <a:gd name="T86" fmla="*/ 0 w 6080"/>
                  <a:gd name="T87" fmla="*/ 0 h 8257"/>
                  <a:gd name="T88" fmla="*/ 0 w 6080"/>
                  <a:gd name="T89" fmla="*/ 0 h 8257"/>
                  <a:gd name="T90" fmla="*/ 0 w 6080"/>
                  <a:gd name="T91" fmla="*/ 0 h 8257"/>
                  <a:gd name="T92" fmla="*/ 0 w 6080"/>
                  <a:gd name="T93" fmla="*/ 0 h 8257"/>
                  <a:gd name="T94" fmla="*/ 0 w 6080"/>
                  <a:gd name="T95" fmla="*/ 0 h 8257"/>
                  <a:gd name="T96" fmla="*/ 0 w 6080"/>
                  <a:gd name="T97" fmla="*/ 0 h 8257"/>
                  <a:gd name="T98" fmla="*/ 0 w 6080"/>
                  <a:gd name="T99" fmla="*/ 0 h 8257"/>
                  <a:gd name="T100" fmla="*/ 0 w 6080"/>
                  <a:gd name="T101" fmla="*/ 0 h 8257"/>
                  <a:gd name="T102" fmla="*/ 0 w 6080"/>
                  <a:gd name="T103" fmla="*/ 0 h 8257"/>
                  <a:gd name="T104" fmla="*/ 0 w 6080"/>
                  <a:gd name="T105" fmla="*/ 0 h 8257"/>
                  <a:gd name="T106" fmla="*/ 0 w 6080"/>
                  <a:gd name="T107" fmla="*/ 0 h 8257"/>
                  <a:gd name="T108" fmla="*/ 0 w 6080"/>
                  <a:gd name="T109" fmla="*/ 0 h 8257"/>
                  <a:gd name="T110" fmla="*/ 0 w 6080"/>
                  <a:gd name="T111" fmla="*/ 0 h 8257"/>
                  <a:gd name="T112" fmla="*/ 0 w 6080"/>
                  <a:gd name="T113" fmla="*/ 0 h 8257"/>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6080"/>
                  <a:gd name="T172" fmla="*/ 0 h 8257"/>
                  <a:gd name="T173" fmla="*/ 6080 w 6080"/>
                  <a:gd name="T174" fmla="*/ 8257 h 8257"/>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6080" h="8257">
                    <a:moveTo>
                      <a:pt x="0" y="0"/>
                    </a:moveTo>
                    <a:lnTo>
                      <a:pt x="0" y="0"/>
                    </a:lnTo>
                    <a:lnTo>
                      <a:pt x="0" y="82"/>
                    </a:lnTo>
                    <a:lnTo>
                      <a:pt x="0" y="165"/>
                    </a:lnTo>
                    <a:lnTo>
                      <a:pt x="0" y="247"/>
                    </a:lnTo>
                    <a:lnTo>
                      <a:pt x="0" y="330"/>
                    </a:lnTo>
                    <a:lnTo>
                      <a:pt x="0" y="412"/>
                    </a:lnTo>
                    <a:lnTo>
                      <a:pt x="0" y="495"/>
                    </a:lnTo>
                    <a:lnTo>
                      <a:pt x="0" y="577"/>
                    </a:lnTo>
                    <a:lnTo>
                      <a:pt x="0" y="660"/>
                    </a:lnTo>
                    <a:lnTo>
                      <a:pt x="0" y="743"/>
                    </a:lnTo>
                    <a:lnTo>
                      <a:pt x="0" y="825"/>
                    </a:lnTo>
                    <a:lnTo>
                      <a:pt x="0" y="908"/>
                    </a:lnTo>
                    <a:lnTo>
                      <a:pt x="0" y="990"/>
                    </a:lnTo>
                    <a:lnTo>
                      <a:pt x="0" y="1073"/>
                    </a:lnTo>
                    <a:lnTo>
                      <a:pt x="0" y="1155"/>
                    </a:lnTo>
                    <a:lnTo>
                      <a:pt x="0" y="1238"/>
                    </a:lnTo>
                    <a:lnTo>
                      <a:pt x="0" y="1321"/>
                    </a:lnTo>
                    <a:lnTo>
                      <a:pt x="0" y="1403"/>
                    </a:lnTo>
                    <a:lnTo>
                      <a:pt x="0" y="1486"/>
                    </a:lnTo>
                    <a:lnTo>
                      <a:pt x="0" y="1568"/>
                    </a:lnTo>
                    <a:lnTo>
                      <a:pt x="0" y="1651"/>
                    </a:lnTo>
                    <a:lnTo>
                      <a:pt x="0" y="1733"/>
                    </a:lnTo>
                    <a:lnTo>
                      <a:pt x="0" y="1816"/>
                    </a:lnTo>
                    <a:lnTo>
                      <a:pt x="0" y="1899"/>
                    </a:lnTo>
                    <a:lnTo>
                      <a:pt x="0" y="1981"/>
                    </a:lnTo>
                    <a:lnTo>
                      <a:pt x="0" y="2064"/>
                    </a:lnTo>
                    <a:lnTo>
                      <a:pt x="0" y="2146"/>
                    </a:lnTo>
                    <a:lnTo>
                      <a:pt x="0" y="2229"/>
                    </a:lnTo>
                    <a:lnTo>
                      <a:pt x="0" y="2311"/>
                    </a:lnTo>
                    <a:lnTo>
                      <a:pt x="0" y="2394"/>
                    </a:lnTo>
                    <a:lnTo>
                      <a:pt x="0" y="2477"/>
                    </a:lnTo>
                    <a:lnTo>
                      <a:pt x="0" y="2559"/>
                    </a:lnTo>
                    <a:lnTo>
                      <a:pt x="0" y="2642"/>
                    </a:lnTo>
                    <a:lnTo>
                      <a:pt x="0" y="2724"/>
                    </a:lnTo>
                    <a:lnTo>
                      <a:pt x="0" y="2807"/>
                    </a:lnTo>
                    <a:lnTo>
                      <a:pt x="0" y="2889"/>
                    </a:lnTo>
                    <a:lnTo>
                      <a:pt x="0" y="2972"/>
                    </a:lnTo>
                    <a:lnTo>
                      <a:pt x="0" y="3055"/>
                    </a:lnTo>
                    <a:lnTo>
                      <a:pt x="0" y="3137"/>
                    </a:lnTo>
                    <a:lnTo>
                      <a:pt x="80" y="3137"/>
                    </a:lnTo>
                    <a:lnTo>
                      <a:pt x="80" y="3220"/>
                    </a:lnTo>
                    <a:lnTo>
                      <a:pt x="234" y="3220"/>
                    </a:lnTo>
                    <a:lnTo>
                      <a:pt x="234" y="3302"/>
                    </a:lnTo>
                    <a:lnTo>
                      <a:pt x="380" y="3302"/>
                    </a:lnTo>
                    <a:lnTo>
                      <a:pt x="380" y="3385"/>
                    </a:lnTo>
                    <a:lnTo>
                      <a:pt x="519" y="3385"/>
                    </a:lnTo>
                    <a:lnTo>
                      <a:pt x="519" y="3467"/>
                    </a:lnTo>
                    <a:lnTo>
                      <a:pt x="652" y="3467"/>
                    </a:lnTo>
                    <a:lnTo>
                      <a:pt x="652" y="3550"/>
                    </a:lnTo>
                    <a:lnTo>
                      <a:pt x="778" y="3550"/>
                    </a:lnTo>
                    <a:lnTo>
                      <a:pt x="778" y="3633"/>
                    </a:lnTo>
                    <a:lnTo>
                      <a:pt x="898" y="3633"/>
                    </a:lnTo>
                    <a:lnTo>
                      <a:pt x="898" y="3715"/>
                    </a:lnTo>
                    <a:lnTo>
                      <a:pt x="1014" y="3715"/>
                    </a:lnTo>
                    <a:lnTo>
                      <a:pt x="1014" y="3798"/>
                    </a:lnTo>
                    <a:lnTo>
                      <a:pt x="1124" y="3798"/>
                    </a:lnTo>
                    <a:lnTo>
                      <a:pt x="1124" y="3880"/>
                    </a:lnTo>
                    <a:lnTo>
                      <a:pt x="1229" y="3880"/>
                    </a:lnTo>
                    <a:lnTo>
                      <a:pt x="1229" y="3963"/>
                    </a:lnTo>
                    <a:lnTo>
                      <a:pt x="1330" y="3963"/>
                    </a:lnTo>
                    <a:lnTo>
                      <a:pt x="1330" y="4045"/>
                    </a:lnTo>
                    <a:lnTo>
                      <a:pt x="1427" y="4045"/>
                    </a:lnTo>
                    <a:lnTo>
                      <a:pt x="1427" y="4128"/>
                    </a:lnTo>
                    <a:lnTo>
                      <a:pt x="1520" y="4128"/>
                    </a:lnTo>
                    <a:lnTo>
                      <a:pt x="1520" y="4211"/>
                    </a:lnTo>
                    <a:lnTo>
                      <a:pt x="1610" y="4211"/>
                    </a:lnTo>
                    <a:lnTo>
                      <a:pt x="1610" y="4293"/>
                    </a:lnTo>
                    <a:lnTo>
                      <a:pt x="1696" y="4293"/>
                    </a:lnTo>
                    <a:lnTo>
                      <a:pt x="1696" y="4376"/>
                    </a:lnTo>
                    <a:lnTo>
                      <a:pt x="1778" y="4376"/>
                    </a:lnTo>
                    <a:lnTo>
                      <a:pt x="1778" y="4458"/>
                    </a:lnTo>
                    <a:lnTo>
                      <a:pt x="1858" y="4458"/>
                    </a:lnTo>
                    <a:lnTo>
                      <a:pt x="1858" y="4541"/>
                    </a:lnTo>
                    <a:lnTo>
                      <a:pt x="1935" y="4541"/>
                    </a:lnTo>
                    <a:lnTo>
                      <a:pt x="1935" y="4623"/>
                    </a:lnTo>
                    <a:lnTo>
                      <a:pt x="2009" y="4623"/>
                    </a:lnTo>
                    <a:lnTo>
                      <a:pt x="2009" y="4706"/>
                    </a:lnTo>
                    <a:lnTo>
                      <a:pt x="2080" y="4706"/>
                    </a:lnTo>
                    <a:lnTo>
                      <a:pt x="2080" y="4789"/>
                    </a:lnTo>
                    <a:lnTo>
                      <a:pt x="2149" y="4789"/>
                    </a:lnTo>
                    <a:lnTo>
                      <a:pt x="2149" y="4871"/>
                    </a:lnTo>
                    <a:lnTo>
                      <a:pt x="2216" y="4871"/>
                    </a:lnTo>
                    <a:lnTo>
                      <a:pt x="2216" y="4954"/>
                    </a:lnTo>
                    <a:lnTo>
                      <a:pt x="2280" y="4954"/>
                    </a:lnTo>
                    <a:lnTo>
                      <a:pt x="2280" y="5036"/>
                    </a:lnTo>
                    <a:lnTo>
                      <a:pt x="2342" y="5036"/>
                    </a:lnTo>
                    <a:lnTo>
                      <a:pt x="2342" y="5119"/>
                    </a:lnTo>
                    <a:lnTo>
                      <a:pt x="2403" y="5119"/>
                    </a:lnTo>
                    <a:lnTo>
                      <a:pt x="2403" y="5201"/>
                    </a:lnTo>
                    <a:lnTo>
                      <a:pt x="2461" y="5201"/>
                    </a:lnTo>
                    <a:lnTo>
                      <a:pt x="2461" y="5284"/>
                    </a:lnTo>
                    <a:lnTo>
                      <a:pt x="2518" y="5284"/>
                    </a:lnTo>
                    <a:lnTo>
                      <a:pt x="2518" y="5367"/>
                    </a:lnTo>
                    <a:lnTo>
                      <a:pt x="2572" y="5367"/>
                    </a:lnTo>
                    <a:lnTo>
                      <a:pt x="2572" y="5449"/>
                    </a:lnTo>
                    <a:lnTo>
                      <a:pt x="2626" y="5449"/>
                    </a:lnTo>
                    <a:lnTo>
                      <a:pt x="2626" y="5532"/>
                    </a:lnTo>
                    <a:lnTo>
                      <a:pt x="2677" y="5532"/>
                    </a:lnTo>
                    <a:lnTo>
                      <a:pt x="2677" y="5614"/>
                    </a:lnTo>
                    <a:lnTo>
                      <a:pt x="2727" y="5614"/>
                    </a:lnTo>
                    <a:lnTo>
                      <a:pt x="2727" y="5697"/>
                    </a:lnTo>
                    <a:lnTo>
                      <a:pt x="2776" y="5697"/>
                    </a:lnTo>
                    <a:lnTo>
                      <a:pt x="2776" y="5779"/>
                    </a:lnTo>
                    <a:lnTo>
                      <a:pt x="2823" y="5779"/>
                    </a:lnTo>
                    <a:lnTo>
                      <a:pt x="2823" y="5862"/>
                    </a:lnTo>
                    <a:lnTo>
                      <a:pt x="2869" y="5862"/>
                    </a:lnTo>
                    <a:lnTo>
                      <a:pt x="2869" y="5945"/>
                    </a:lnTo>
                    <a:lnTo>
                      <a:pt x="2914" y="5945"/>
                    </a:lnTo>
                    <a:lnTo>
                      <a:pt x="2914" y="6027"/>
                    </a:lnTo>
                    <a:lnTo>
                      <a:pt x="2957" y="6027"/>
                    </a:lnTo>
                    <a:lnTo>
                      <a:pt x="2957" y="6110"/>
                    </a:lnTo>
                    <a:lnTo>
                      <a:pt x="2999" y="6110"/>
                    </a:lnTo>
                    <a:lnTo>
                      <a:pt x="2999" y="6192"/>
                    </a:lnTo>
                    <a:lnTo>
                      <a:pt x="3040" y="6192"/>
                    </a:lnTo>
                    <a:lnTo>
                      <a:pt x="3040" y="6275"/>
                    </a:lnTo>
                    <a:lnTo>
                      <a:pt x="3080" y="6275"/>
                    </a:lnTo>
                    <a:lnTo>
                      <a:pt x="3080" y="6357"/>
                    </a:lnTo>
                    <a:lnTo>
                      <a:pt x="3119" y="6357"/>
                    </a:lnTo>
                    <a:lnTo>
                      <a:pt x="3119" y="6440"/>
                    </a:lnTo>
                    <a:lnTo>
                      <a:pt x="3157" y="6440"/>
                    </a:lnTo>
                    <a:lnTo>
                      <a:pt x="3157" y="6523"/>
                    </a:lnTo>
                    <a:lnTo>
                      <a:pt x="3194" y="6523"/>
                    </a:lnTo>
                    <a:lnTo>
                      <a:pt x="3194" y="6605"/>
                    </a:lnTo>
                    <a:lnTo>
                      <a:pt x="3230" y="6605"/>
                    </a:lnTo>
                    <a:lnTo>
                      <a:pt x="3230" y="6688"/>
                    </a:lnTo>
                    <a:lnTo>
                      <a:pt x="3265" y="6688"/>
                    </a:lnTo>
                    <a:lnTo>
                      <a:pt x="3265" y="6770"/>
                    </a:lnTo>
                    <a:lnTo>
                      <a:pt x="3300" y="6770"/>
                    </a:lnTo>
                    <a:lnTo>
                      <a:pt x="3300" y="6853"/>
                    </a:lnTo>
                    <a:lnTo>
                      <a:pt x="3333" y="6853"/>
                    </a:lnTo>
                    <a:lnTo>
                      <a:pt x="3333" y="6935"/>
                    </a:lnTo>
                    <a:lnTo>
                      <a:pt x="3366" y="6935"/>
                    </a:lnTo>
                    <a:lnTo>
                      <a:pt x="3366" y="7018"/>
                    </a:lnTo>
                    <a:lnTo>
                      <a:pt x="3398" y="7018"/>
                    </a:lnTo>
                    <a:lnTo>
                      <a:pt x="3398" y="7101"/>
                    </a:lnTo>
                    <a:lnTo>
                      <a:pt x="3429" y="7101"/>
                    </a:lnTo>
                    <a:lnTo>
                      <a:pt x="3429" y="7183"/>
                    </a:lnTo>
                    <a:lnTo>
                      <a:pt x="3459" y="7183"/>
                    </a:lnTo>
                    <a:lnTo>
                      <a:pt x="3459" y="7266"/>
                    </a:lnTo>
                    <a:lnTo>
                      <a:pt x="3489" y="7266"/>
                    </a:lnTo>
                    <a:lnTo>
                      <a:pt x="3489" y="7348"/>
                    </a:lnTo>
                    <a:lnTo>
                      <a:pt x="3518" y="7348"/>
                    </a:lnTo>
                    <a:lnTo>
                      <a:pt x="3518" y="7431"/>
                    </a:lnTo>
                    <a:lnTo>
                      <a:pt x="3547" y="7431"/>
                    </a:lnTo>
                    <a:lnTo>
                      <a:pt x="3547" y="7513"/>
                    </a:lnTo>
                    <a:lnTo>
                      <a:pt x="3575" y="7513"/>
                    </a:lnTo>
                    <a:lnTo>
                      <a:pt x="3575" y="7596"/>
                    </a:lnTo>
                    <a:lnTo>
                      <a:pt x="3602" y="7596"/>
                    </a:lnTo>
                    <a:lnTo>
                      <a:pt x="3602" y="7679"/>
                    </a:lnTo>
                    <a:lnTo>
                      <a:pt x="3629" y="7679"/>
                    </a:lnTo>
                    <a:lnTo>
                      <a:pt x="3629" y="7761"/>
                    </a:lnTo>
                    <a:lnTo>
                      <a:pt x="3655" y="7761"/>
                    </a:lnTo>
                    <a:lnTo>
                      <a:pt x="3655" y="7844"/>
                    </a:lnTo>
                    <a:lnTo>
                      <a:pt x="3680" y="7844"/>
                    </a:lnTo>
                    <a:lnTo>
                      <a:pt x="3680" y="7926"/>
                    </a:lnTo>
                    <a:lnTo>
                      <a:pt x="3705" y="7926"/>
                    </a:lnTo>
                    <a:lnTo>
                      <a:pt x="3705" y="8009"/>
                    </a:lnTo>
                    <a:lnTo>
                      <a:pt x="3730" y="8009"/>
                    </a:lnTo>
                    <a:lnTo>
                      <a:pt x="3730" y="8091"/>
                    </a:lnTo>
                    <a:lnTo>
                      <a:pt x="3754" y="8091"/>
                    </a:lnTo>
                    <a:lnTo>
                      <a:pt x="3754" y="8174"/>
                    </a:lnTo>
                    <a:lnTo>
                      <a:pt x="3777" y="8174"/>
                    </a:lnTo>
                    <a:lnTo>
                      <a:pt x="3777" y="8257"/>
                    </a:lnTo>
                    <a:lnTo>
                      <a:pt x="6080" y="8257"/>
                    </a:lnTo>
                    <a:lnTo>
                      <a:pt x="6080" y="8174"/>
                    </a:lnTo>
                    <a:lnTo>
                      <a:pt x="6080" y="8091"/>
                    </a:lnTo>
                    <a:lnTo>
                      <a:pt x="6080" y="8009"/>
                    </a:lnTo>
                    <a:lnTo>
                      <a:pt x="6080" y="7926"/>
                    </a:lnTo>
                    <a:lnTo>
                      <a:pt x="6080" y="7844"/>
                    </a:lnTo>
                    <a:lnTo>
                      <a:pt x="6080" y="7761"/>
                    </a:lnTo>
                    <a:lnTo>
                      <a:pt x="6080" y="7679"/>
                    </a:lnTo>
                    <a:lnTo>
                      <a:pt x="6080" y="7596"/>
                    </a:lnTo>
                    <a:lnTo>
                      <a:pt x="6080" y="7513"/>
                    </a:lnTo>
                    <a:lnTo>
                      <a:pt x="6080" y="7431"/>
                    </a:lnTo>
                    <a:lnTo>
                      <a:pt x="6080" y="7348"/>
                    </a:lnTo>
                    <a:lnTo>
                      <a:pt x="6080" y="7266"/>
                    </a:lnTo>
                    <a:lnTo>
                      <a:pt x="6080" y="7183"/>
                    </a:lnTo>
                    <a:lnTo>
                      <a:pt x="6080" y="7101"/>
                    </a:lnTo>
                    <a:lnTo>
                      <a:pt x="6080" y="7018"/>
                    </a:lnTo>
                    <a:lnTo>
                      <a:pt x="6080" y="6935"/>
                    </a:lnTo>
                    <a:lnTo>
                      <a:pt x="6080" y="6853"/>
                    </a:lnTo>
                    <a:lnTo>
                      <a:pt x="6080" y="6770"/>
                    </a:lnTo>
                    <a:lnTo>
                      <a:pt x="6080" y="6688"/>
                    </a:lnTo>
                    <a:lnTo>
                      <a:pt x="6080" y="6605"/>
                    </a:lnTo>
                    <a:lnTo>
                      <a:pt x="6080" y="6523"/>
                    </a:lnTo>
                    <a:lnTo>
                      <a:pt x="6080" y="6440"/>
                    </a:lnTo>
                    <a:lnTo>
                      <a:pt x="6080" y="6357"/>
                    </a:lnTo>
                    <a:lnTo>
                      <a:pt x="6080" y="6275"/>
                    </a:lnTo>
                    <a:lnTo>
                      <a:pt x="6080" y="6192"/>
                    </a:lnTo>
                    <a:lnTo>
                      <a:pt x="6080" y="6110"/>
                    </a:lnTo>
                    <a:lnTo>
                      <a:pt x="6080" y="6027"/>
                    </a:lnTo>
                    <a:lnTo>
                      <a:pt x="6080" y="5945"/>
                    </a:lnTo>
                    <a:lnTo>
                      <a:pt x="6080" y="5862"/>
                    </a:lnTo>
                    <a:lnTo>
                      <a:pt x="6080" y="5779"/>
                    </a:lnTo>
                    <a:lnTo>
                      <a:pt x="6080" y="5697"/>
                    </a:lnTo>
                    <a:lnTo>
                      <a:pt x="6080" y="5614"/>
                    </a:lnTo>
                    <a:lnTo>
                      <a:pt x="6080" y="5532"/>
                    </a:lnTo>
                    <a:lnTo>
                      <a:pt x="6080" y="5449"/>
                    </a:lnTo>
                    <a:lnTo>
                      <a:pt x="6080" y="5367"/>
                    </a:lnTo>
                    <a:lnTo>
                      <a:pt x="6080" y="5284"/>
                    </a:lnTo>
                    <a:lnTo>
                      <a:pt x="6080" y="5201"/>
                    </a:lnTo>
                    <a:lnTo>
                      <a:pt x="6080" y="5119"/>
                    </a:lnTo>
                    <a:lnTo>
                      <a:pt x="6080" y="5036"/>
                    </a:lnTo>
                    <a:lnTo>
                      <a:pt x="6080" y="4954"/>
                    </a:lnTo>
                    <a:lnTo>
                      <a:pt x="6080" y="4871"/>
                    </a:lnTo>
                    <a:lnTo>
                      <a:pt x="6080" y="4789"/>
                    </a:lnTo>
                    <a:lnTo>
                      <a:pt x="6080" y="4706"/>
                    </a:lnTo>
                    <a:lnTo>
                      <a:pt x="6080" y="4623"/>
                    </a:lnTo>
                    <a:lnTo>
                      <a:pt x="6080" y="4541"/>
                    </a:lnTo>
                    <a:lnTo>
                      <a:pt x="6080" y="4458"/>
                    </a:lnTo>
                    <a:lnTo>
                      <a:pt x="6080" y="4376"/>
                    </a:lnTo>
                    <a:lnTo>
                      <a:pt x="6080" y="4293"/>
                    </a:lnTo>
                    <a:lnTo>
                      <a:pt x="6080" y="4211"/>
                    </a:lnTo>
                    <a:lnTo>
                      <a:pt x="6080" y="4128"/>
                    </a:lnTo>
                    <a:lnTo>
                      <a:pt x="6080" y="4045"/>
                    </a:lnTo>
                    <a:lnTo>
                      <a:pt x="6080" y="3963"/>
                    </a:lnTo>
                    <a:lnTo>
                      <a:pt x="6080" y="3880"/>
                    </a:lnTo>
                    <a:lnTo>
                      <a:pt x="6080" y="3798"/>
                    </a:lnTo>
                    <a:lnTo>
                      <a:pt x="6080" y="3715"/>
                    </a:lnTo>
                    <a:lnTo>
                      <a:pt x="6080" y="3633"/>
                    </a:lnTo>
                    <a:lnTo>
                      <a:pt x="6080" y="3550"/>
                    </a:lnTo>
                    <a:lnTo>
                      <a:pt x="6080" y="3467"/>
                    </a:lnTo>
                    <a:lnTo>
                      <a:pt x="6080" y="3385"/>
                    </a:lnTo>
                    <a:lnTo>
                      <a:pt x="6080" y="3302"/>
                    </a:lnTo>
                    <a:lnTo>
                      <a:pt x="6080" y="3220"/>
                    </a:lnTo>
                    <a:lnTo>
                      <a:pt x="6080" y="3137"/>
                    </a:lnTo>
                    <a:lnTo>
                      <a:pt x="6080" y="3055"/>
                    </a:lnTo>
                    <a:lnTo>
                      <a:pt x="6032" y="3055"/>
                    </a:lnTo>
                    <a:lnTo>
                      <a:pt x="6032" y="2972"/>
                    </a:lnTo>
                    <a:lnTo>
                      <a:pt x="5938" y="2972"/>
                    </a:lnTo>
                    <a:lnTo>
                      <a:pt x="5938" y="2889"/>
                    </a:lnTo>
                    <a:lnTo>
                      <a:pt x="5846" y="2889"/>
                    </a:lnTo>
                    <a:lnTo>
                      <a:pt x="5846" y="2807"/>
                    </a:lnTo>
                    <a:lnTo>
                      <a:pt x="5758" y="2807"/>
                    </a:lnTo>
                    <a:lnTo>
                      <a:pt x="5758" y="2724"/>
                    </a:lnTo>
                    <a:lnTo>
                      <a:pt x="5672" y="2724"/>
                    </a:lnTo>
                    <a:lnTo>
                      <a:pt x="5672" y="2642"/>
                    </a:lnTo>
                    <a:lnTo>
                      <a:pt x="5588" y="2642"/>
                    </a:lnTo>
                    <a:lnTo>
                      <a:pt x="5588" y="2559"/>
                    </a:lnTo>
                    <a:lnTo>
                      <a:pt x="5507" y="2559"/>
                    </a:lnTo>
                    <a:lnTo>
                      <a:pt x="5507" y="2477"/>
                    </a:lnTo>
                    <a:lnTo>
                      <a:pt x="5429" y="2477"/>
                    </a:lnTo>
                    <a:lnTo>
                      <a:pt x="5429" y="2394"/>
                    </a:lnTo>
                    <a:lnTo>
                      <a:pt x="5352" y="2394"/>
                    </a:lnTo>
                    <a:lnTo>
                      <a:pt x="5352" y="2311"/>
                    </a:lnTo>
                    <a:lnTo>
                      <a:pt x="5278" y="2311"/>
                    </a:lnTo>
                    <a:lnTo>
                      <a:pt x="5278" y="2229"/>
                    </a:lnTo>
                    <a:lnTo>
                      <a:pt x="5206" y="2229"/>
                    </a:lnTo>
                    <a:lnTo>
                      <a:pt x="5206" y="2146"/>
                    </a:lnTo>
                    <a:lnTo>
                      <a:pt x="5135" y="2146"/>
                    </a:lnTo>
                    <a:lnTo>
                      <a:pt x="5135" y="2064"/>
                    </a:lnTo>
                    <a:lnTo>
                      <a:pt x="5067" y="2064"/>
                    </a:lnTo>
                    <a:lnTo>
                      <a:pt x="5067" y="1981"/>
                    </a:lnTo>
                    <a:lnTo>
                      <a:pt x="5000" y="1981"/>
                    </a:lnTo>
                    <a:lnTo>
                      <a:pt x="5000" y="1899"/>
                    </a:lnTo>
                    <a:lnTo>
                      <a:pt x="4935" y="1899"/>
                    </a:lnTo>
                    <a:lnTo>
                      <a:pt x="4935" y="1816"/>
                    </a:lnTo>
                    <a:lnTo>
                      <a:pt x="4872" y="1816"/>
                    </a:lnTo>
                    <a:lnTo>
                      <a:pt x="4872" y="1733"/>
                    </a:lnTo>
                    <a:lnTo>
                      <a:pt x="4810" y="1733"/>
                    </a:lnTo>
                    <a:lnTo>
                      <a:pt x="4810" y="1651"/>
                    </a:lnTo>
                    <a:lnTo>
                      <a:pt x="4750" y="1651"/>
                    </a:lnTo>
                    <a:lnTo>
                      <a:pt x="4750" y="1568"/>
                    </a:lnTo>
                    <a:lnTo>
                      <a:pt x="4692" y="1568"/>
                    </a:lnTo>
                    <a:lnTo>
                      <a:pt x="4692" y="1486"/>
                    </a:lnTo>
                    <a:lnTo>
                      <a:pt x="4634" y="1486"/>
                    </a:lnTo>
                    <a:lnTo>
                      <a:pt x="4634" y="1403"/>
                    </a:lnTo>
                    <a:lnTo>
                      <a:pt x="4578" y="1403"/>
                    </a:lnTo>
                    <a:lnTo>
                      <a:pt x="4578" y="1321"/>
                    </a:lnTo>
                    <a:lnTo>
                      <a:pt x="4524" y="1321"/>
                    </a:lnTo>
                    <a:lnTo>
                      <a:pt x="4524" y="1238"/>
                    </a:lnTo>
                    <a:lnTo>
                      <a:pt x="4471" y="1238"/>
                    </a:lnTo>
                    <a:lnTo>
                      <a:pt x="4471" y="1155"/>
                    </a:lnTo>
                    <a:lnTo>
                      <a:pt x="4419" y="1155"/>
                    </a:lnTo>
                    <a:lnTo>
                      <a:pt x="4419" y="1073"/>
                    </a:lnTo>
                    <a:lnTo>
                      <a:pt x="4368" y="1073"/>
                    </a:lnTo>
                    <a:lnTo>
                      <a:pt x="4368" y="990"/>
                    </a:lnTo>
                    <a:lnTo>
                      <a:pt x="4318" y="990"/>
                    </a:lnTo>
                    <a:lnTo>
                      <a:pt x="4318" y="908"/>
                    </a:lnTo>
                    <a:lnTo>
                      <a:pt x="4270" y="908"/>
                    </a:lnTo>
                    <a:lnTo>
                      <a:pt x="4270" y="825"/>
                    </a:lnTo>
                    <a:lnTo>
                      <a:pt x="4222" y="825"/>
                    </a:lnTo>
                    <a:lnTo>
                      <a:pt x="4222" y="743"/>
                    </a:lnTo>
                    <a:lnTo>
                      <a:pt x="4176" y="743"/>
                    </a:lnTo>
                    <a:lnTo>
                      <a:pt x="4176" y="660"/>
                    </a:lnTo>
                    <a:lnTo>
                      <a:pt x="4131" y="660"/>
                    </a:lnTo>
                    <a:lnTo>
                      <a:pt x="4131" y="577"/>
                    </a:lnTo>
                    <a:lnTo>
                      <a:pt x="4086" y="577"/>
                    </a:lnTo>
                    <a:lnTo>
                      <a:pt x="4086" y="495"/>
                    </a:lnTo>
                    <a:lnTo>
                      <a:pt x="4043" y="495"/>
                    </a:lnTo>
                    <a:lnTo>
                      <a:pt x="4043" y="412"/>
                    </a:lnTo>
                    <a:lnTo>
                      <a:pt x="4000" y="412"/>
                    </a:lnTo>
                    <a:lnTo>
                      <a:pt x="4000" y="330"/>
                    </a:lnTo>
                    <a:lnTo>
                      <a:pt x="3959" y="330"/>
                    </a:lnTo>
                    <a:lnTo>
                      <a:pt x="3959" y="247"/>
                    </a:lnTo>
                    <a:lnTo>
                      <a:pt x="3918" y="247"/>
                    </a:lnTo>
                    <a:lnTo>
                      <a:pt x="3918" y="165"/>
                    </a:lnTo>
                    <a:lnTo>
                      <a:pt x="3878" y="165"/>
                    </a:lnTo>
                    <a:lnTo>
                      <a:pt x="3878" y="82"/>
                    </a:lnTo>
                    <a:lnTo>
                      <a:pt x="3839" y="82"/>
                    </a:lnTo>
                    <a:lnTo>
                      <a:pt x="3839" y="0"/>
                    </a:lnTo>
                    <a:lnTo>
                      <a:pt x="0" y="0"/>
                    </a:lnTo>
                  </a:path>
                </a:pathLst>
              </a:custGeom>
              <a:noFill/>
              <a:ln w="14288">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93561" name="Text Box 78"/>
              <p:cNvSpPr txBox="1">
                <a:spLocks noChangeArrowheads="1"/>
              </p:cNvSpPr>
              <p:nvPr/>
            </p:nvSpPr>
            <p:spPr bwMode="auto">
              <a:xfrm>
                <a:off x="3762" y="2414"/>
                <a:ext cx="414"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2400" i="1">
                    <a:latin typeface="Times New Roman" panose="02020603050405020304" pitchFamily="18" charset="0"/>
                  </a:rPr>
                  <a:t>AE</a:t>
                </a:r>
                <a:r>
                  <a:rPr lang="en-US" altLang="en-US" sz="2400" baseline="-25000">
                    <a:latin typeface="Times New Roman" panose="02020603050405020304" pitchFamily="18" charset="0"/>
                  </a:rPr>
                  <a:t>2</a:t>
                </a:r>
                <a:endParaRPr lang="en-US" altLang="en-US" sz="2400">
                  <a:latin typeface="Times New Roman" panose="02020603050405020304" pitchFamily="18" charset="0"/>
                </a:endParaRPr>
              </a:p>
            </p:txBody>
          </p:sp>
          <p:sp>
            <p:nvSpPr>
              <p:cNvPr id="193562" name="Line 79"/>
              <p:cNvSpPr>
                <a:spLocks noChangeShapeType="1"/>
              </p:cNvSpPr>
              <p:nvPr/>
            </p:nvSpPr>
            <p:spPr bwMode="auto">
              <a:xfrm>
                <a:off x="3648" y="2880"/>
                <a:ext cx="700"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sp>
        <p:nvSpPr>
          <p:cNvPr id="193543" name="Rectangle 80"/>
          <p:cNvSpPr>
            <a:spLocks noGrp="1" noChangeArrowheads="1"/>
          </p:cNvSpPr>
          <p:nvPr>
            <p:ph type="title"/>
          </p:nvPr>
        </p:nvSpPr>
        <p:spPr/>
        <p:txBody>
          <a:bodyPr/>
          <a:lstStyle/>
          <a:p>
            <a:pPr eaLnBrk="1" hangingPunct="1"/>
            <a:r>
              <a:rPr lang="en-US" altLang="en-US"/>
              <a:t>Input p-boxes</a:t>
            </a:r>
          </a:p>
        </p:txBody>
      </p:sp>
      <p:sp>
        <p:nvSpPr>
          <p:cNvPr id="193544" name="Text Box 81"/>
          <p:cNvSpPr txBox="1">
            <a:spLocks noChangeArrowheads="1"/>
          </p:cNvSpPr>
          <p:nvPr/>
        </p:nvSpPr>
        <p:spPr bwMode="auto">
          <a:xfrm>
            <a:off x="5715000" y="6096000"/>
            <a:ext cx="318452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1400">
                <a:latin typeface="Times New Roman" panose="02020603050405020304" pitchFamily="18" charset="0"/>
              </a:rPr>
              <a:t>Subscript 1 denotes fish, 2 denotes inverts</a:t>
            </a:r>
          </a:p>
        </p:txBody>
      </p:sp>
      <p:grpSp>
        <p:nvGrpSpPr>
          <p:cNvPr id="193545" name="Group 82"/>
          <p:cNvGrpSpPr>
            <a:grpSpLocks/>
          </p:cNvGrpSpPr>
          <p:nvPr/>
        </p:nvGrpSpPr>
        <p:grpSpPr bwMode="auto">
          <a:xfrm>
            <a:off x="2305050" y="2514600"/>
            <a:ext cx="1476375" cy="1431925"/>
            <a:chOff x="1452" y="1584"/>
            <a:chExt cx="930" cy="902"/>
          </a:xfrm>
        </p:grpSpPr>
        <p:sp>
          <p:nvSpPr>
            <p:cNvPr id="193546" name="Line 83"/>
            <p:cNvSpPr>
              <a:spLocks noChangeShapeType="1"/>
            </p:cNvSpPr>
            <p:nvPr/>
          </p:nvSpPr>
          <p:spPr bwMode="auto">
            <a:xfrm>
              <a:off x="1488" y="2349"/>
              <a:ext cx="675"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3547" name="Rectangle 84"/>
            <p:cNvSpPr>
              <a:spLocks noChangeArrowheads="1"/>
            </p:cNvSpPr>
            <p:nvPr/>
          </p:nvSpPr>
          <p:spPr bwMode="auto">
            <a:xfrm>
              <a:off x="1452" y="2352"/>
              <a:ext cx="62"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1400">
                  <a:latin typeface="MS Sans Serif" charset="0"/>
                </a:rPr>
                <a:t>0</a:t>
              </a:r>
              <a:endParaRPr lang="en-US" altLang="en-US" sz="1400">
                <a:latin typeface="Times New Roman" panose="02020603050405020304" pitchFamily="18" charset="0"/>
              </a:endParaRPr>
            </a:p>
          </p:txBody>
        </p:sp>
        <p:sp>
          <p:nvSpPr>
            <p:cNvPr id="193548" name="Rectangle 85"/>
            <p:cNvSpPr>
              <a:spLocks noChangeArrowheads="1"/>
            </p:cNvSpPr>
            <p:nvPr/>
          </p:nvSpPr>
          <p:spPr bwMode="auto">
            <a:xfrm>
              <a:off x="1728" y="2352"/>
              <a:ext cx="186"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1400">
                  <a:latin typeface="MS Sans Serif" charset="0"/>
                </a:rPr>
                <a:t>100</a:t>
              </a:r>
              <a:endParaRPr lang="en-US" altLang="en-US" sz="1400">
                <a:latin typeface="Times New Roman" panose="02020603050405020304" pitchFamily="18" charset="0"/>
              </a:endParaRPr>
            </a:p>
          </p:txBody>
        </p:sp>
        <p:sp>
          <p:nvSpPr>
            <p:cNvPr id="193549" name="Rectangle 86"/>
            <p:cNvSpPr>
              <a:spLocks noChangeArrowheads="1"/>
            </p:cNvSpPr>
            <p:nvPr/>
          </p:nvSpPr>
          <p:spPr bwMode="auto">
            <a:xfrm>
              <a:off x="2100" y="2352"/>
              <a:ext cx="186"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1400">
                  <a:latin typeface="MS Sans Serif" charset="0"/>
                </a:rPr>
                <a:t>200</a:t>
              </a:r>
              <a:endParaRPr lang="en-US" altLang="en-US" sz="1400">
                <a:latin typeface="Times New Roman" panose="02020603050405020304" pitchFamily="18" charset="0"/>
              </a:endParaRPr>
            </a:p>
          </p:txBody>
        </p:sp>
        <p:sp>
          <p:nvSpPr>
            <p:cNvPr id="193550" name="Line 87"/>
            <p:cNvSpPr>
              <a:spLocks noChangeShapeType="1"/>
            </p:cNvSpPr>
            <p:nvPr/>
          </p:nvSpPr>
          <p:spPr bwMode="auto">
            <a:xfrm flipV="1">
              <a:off x="1487" y="1589"/>
              <a:ext cx="1" cy="76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3551" name="Text Box 88"/>
            <p:cNvSpPr txBox="1">
              <a:spLocks noChangeArrowheads="1"/>
            </p:cNvSpPr>
            <p:nvPr/>
          </p:nvSpPr>
          <p:spPr bwMode="auto">
            <a:xfrm>
              <a:off x="1872" y="1920"/>
              <a:ext cx="510"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2400" i="1">
                  <a:latin typeface="Times New Roman" panose="02020603050405020304" pitchFamily="18" charset="0"/>
                </a:rPr>
                <a:t>FMR</a:t>
              </a:r>
              <a:endParaRPr lang="en-US" altLang="en-US" sz="2400">
                <a:latin typeface="Times New Roman" panose="02020603050405020304" pitchFamily="18" charset="0"/>
              </a:endParaRPr>
            </a:p>
          </p:txBody>
        </p:sp>
        <p:sp>
          <p:nvSpPr>
            <p:cNvPr id="193552" name="Freeform 89"/>
            <p:cNvSpPr>
              <a:spLocks/>
            </p:cNvSpPr>
            <p:nvPr/>
          </p:nvSpPr>
          <p:spPr bwMode="auto">
            <a:xfrm flipV="1">
              <a:off x="1632" y="1584"/>
              <a:ext cx="432" cy="768"/>
            </a:xfrm>
            <a:custGeom>
              <a:avLst/>
              <a:gdLst>
                <a:gd name="T0" fmla="*/ 3714529 w 199"/>
                <a:gd name="T1" fmla="*/ 1345198 h 388"/>
                <a:gd name="T2" fmla="*/ 6821775 w 199"/>
                <a:gd name="T3" fmla="*/ 2548860 h 388"/>
                <a:gd name="T4" fmla="*/ 8512180 w 199"/>
                <a:gd name="T5" fmla="*/ 4268913 h 388"/>
                <a:gd name="T6" fmla="*/ 9562771 w 199"/>
                <a:gd name="T7" fmla="*/ 5498536 h 388"/>
                <a:gd name="T8" fmla="*/ 10438675 w 199"/>
                <a:gd name="T9" fmla="*/ 7267588 h 388"/>
                <a:gd name="T10" fmla="*/ 11675116 w 199"/>
                <a:gd name="T11" fmla="*/ 8561024 h 388"/>
                <a:gd name="T12" fmla="*/ 12226452 w 199"/>
                <a:gd name="T13" fmla="*/ 10204108 h 388"/>
                <a:gd name="T14" fmla="*/ 12649290 w 199"/>
                <a:gd name="T15" fmla="*/ 11564125 h 388"/>
                <a:gd name="T16" fmla="*/ 13100055 w 199"/>
                <a:gd name="T17" fmla="*/ 13210035 h 388"/>
                <a:gd name="T18" fmla="*/ 14341028 w 199"/>
                <a:gd name="T19" fmla="*/ 14495912 h 388"/>
                <a:gd name="T20" fmla="*/ 14809073 w 199"/>
                <a:gd name="T21" fmla="*/ 16150310 h 388"/>
                <a:gd name="T22" fmla="*/ 15333950 w 199"/>
                <a:gd name="T23" fmla="*/ 17505620 h 388"/>
                <a:gd name="T24" fmla="*/ 15782240 w 199"/>
                <a:gd name="T25" fmla="*/ 19216660 h 388"/>
                <a:gd name="T26" fmla="*/ 16268494 w 199"/>
                <a:gd name="T27" fmla="*/ 20419190 h 388"/>
                <a:gd name="T28" fmla="*/ 16838256 w 199"/>
                <a:gd name="T29" fmla="*/ 22222453 h 388"/>
                <a:gd name="T30" fmla="*/ 17505108 w 199"/>
                <a:gd name="T31" fmla="*/ 23427041 h 388"/>
                <a:gd name="T32" fmla="*/ 18074705 w 199"/>
                <a:gd name="T33" fmla="*/ 25168231 h 388"/>
                <a:gd name="T34" fmla="*/ 18478697 w 199"/>
                <a:gd name="T35" fmla="*/ 26483981 h 388"/>
                <a:gd name="T36" fmla="*/ 18952585 w 199"/>
                <a:gd name="T37" fmla="*/ 28157381 h 388"/>
                <a:gd name="T38" fmla="*/ 19518397 w 199"/>
                <a:gd name="T39" fmla="*/ 29416869 h 388"/>
                <a:gd name="T40" fmla="*/ 19927281 w 199"/>
                <a:gd name="T41" fmla="*/ 31077649 h 388"/>
                <a:gd name="T42" fmla="*/ 21163782 w 199"/>
                <a:gd name="T43" fmla="*/ 32426668 h 388"/>
                <a:gd name="T44" fmla="*/ 21630828 w 199"/>
                <a:gd name="T45" fmla="*/ 34079791 h 388"/>
                <a:gd name="T46" fmla="*/ 22660837 w 199"/>
                <a:gd name="T47" fmla="*/ 35374211 h 388"/>
                <a:gd name="T48" fmla="*/ 23331892 w 199"/>
                <a:gd name="T49" fmla="*/ 37142796 h 388"/>
                <a:gd name="T50" fmla="*/ 24306657 w 199"/>
                <a:gd name="T51" fmla="*/ 38372767 h 388"/>
                <a:gd name="T52" fmla="*/ 25754217 w 199"/>
                <a:gd name="T53" fmla="*/ 40094892 h 388"/>
                <a:gd name="T54" fmla="*/ 28029410 w 199"/>
                <a:gd name="T55" fmla="*/ 41324135 h 388"/>
                <a:gd name="T56" fmla="*/ 105101860 w 199"/>
                <a:gd name="T57" fmla="*/ 42190280 h 388"/>
                <a:gd name="T58" fmla="*/ 95146013 w 199"/>
                <a:gd name="T59" fmla="*/ 40980768 h 388"/>
                <a:gd name="T60" fmla="*/ 91982471 w 199"/>
                <a:gd name="T61" fmla="*/ 39240655 h 388"/>
                <a:gd name="T62" fmla="*/ 88746475 w 199"/>
                <a:gd name="T63" fmla="*/ 37924794 h 388"/>
                <a:gd name="T64" fmla="*/ 87082802 w 199"/>
                <a:gd name="T65" fmla="*/ 36264173 h 388"/>
                <a:gd name="T66" fmla="*/ 85178981 w 199"/>
                <a:gd name="T67" fmla="*/ 34915407 h 388"/>
                <a:gd name="T68" fmla="*/ 83937878 w 199"/>
                <a:gd name="T69" fmla="*/ 33334911 h 388"/>
                <a:gd name="T70" fmla="*/ 82494695 w 199"/>
                <a:gd name="T71" fmla="*/ 31967610 h 388"/>
                <a:gd name="T72" fmla="*/ 81253939 w 199"/>
                <a:gd name="T73" fmla="*/ 30328983 h 388"/>
                <a:gd name="T74" fmla="*/ 79800752 w 199"/>
                <a:gd name="T75" fmla="*/ 29036543 h 388"/>
                <a:gd name="T76" fmla="*/ 78575696 w 199"/>
                <a:gd name="T77" fmla="*/ 27261941 h 388"/>
                <a:gd name="T78" fmla="*/ 77641013 w 199"/>
                <a:gd name="T79" fmla="*/ 26032429 h 388"/>
                <a:gd name="T80" fmla="*/ 76667012 w 199"/>
                <a:gd name="T81" fmla="*/ 24263385 h 388"/>
                <a:gd name="T82" fmla="*/ 75431466 w 199"/>
                <a:gd name="T83" fmla="*/ 23083531 h 388"/>
                <a:gd name="T84" fmla="*/ 74375494 w 199"/>
                <a:gd name="T85" fmla="*/ 21314883 h 388"/>
                <a:gd name="T86" fmla="*/ 72934255 w 199"/>
                <a:gd name="T87" fmla="*/ 19994335 h 388"/>
                <a:gd name="T88" fmla="*/ 72262836 w 199"/>
                <a:gd name="T89" fmla="*/ 18363310 h 388"/>
                <a:gd name="T90" fmla="*/ 70819688 w 199"/>
                <a:gd name="T91" fmla="*/ 17047528 h 388"/>
                <a:gd name="T92" fmla="*/ 70268221 w 199"/>
                <a:gd name="T93" fmla="*/ 15378756 h 388"/>
                <a:gd name="T94" fmla="*/ 68604271 w 199"/>
                <a:gd name="T95" fmla="*/ 14062982 h 388"/>
                <a:gd name="T96" fmla="*/ 67583622 w 199"/>
                <a:gd name="T97" fmla="*/ 12428006 h 388"/>
                <a:gd name="T98" fmla="*/ 65863334 w 199"/>
                <a:gd name="T99" fmla="*/ 11112699 h 388"/>
                <a:gd name="T100" fmla="*/ 64991658 w 199"/>
                <a:gd name="T101" fmla="*/ 9335999 h 388"/>
                <a:gd name="T102" fmla="*/ 63544202 w 199"/>
                <a:gd name="T103" fmla="*/ 8106770 h 388"/>
                <a:gd name="T104" fmla="*/ 61735377 w 199"/>
                <a:gd name="T105" fmla="*/ 6395718 h 388"/>
                <a:gd name="T106" fmla="*/ 59611136 w 199"/>
                <a:gd name="T107" fmla="*/ 5155200 h 388"/>
                <a:gd name="T108" fmla="*/ 57618432 w 199"/>
                <a:gd name="T109" fmla="*/ 3401086 h 388"/>
                <a:gd name="T110" fmla="*/ 53783245 w 199"/>
                <a:gd name="T111" fmla="*/ 2097335 h 388"/>
                <a:gd name="T112" fmla="*/ 48620990 w 199"/>
                <a:gd name="T113" fmla="*/ 451426 h 388"/>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99"/>
                <a:gd name="T172" fmla="*/ 0 h 388"/>
                <a:gd name="T173" fmla="*/ 199 w 199"/>
                <a:gd name="T174" fmla="*/ 388 h 388"/>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99" h="388">
                  <a:moveTo>
                    <a:pt x="0" y="0"/>
                  </a:moveTo>
                  <a:lnTo>
                    <a:pt x="0" y="0"/>
                  </a:lnTo>
                  <a:lnTo>
                    <a:pt x="0" y="4"/>
                  </a:lnTo>
                  <a:lnTo>
                    <a:pt x="4" y="4"/>
                  </a:lnTo>
                  <a:lnTo>
                    <a:pt x="4" y="8"/>
                  </a:lnTo>
                  <a:lnTo>
                    <a:pt x="7" y="8"/>
                  </a:lnTo>
                  <a:lnTo>
                    <a:pt x="7" y="12"/>
                  </a:lnTo>
                  <a:lnTo>
                    <a:pt x="9" y="12"/>
                  </a:lnTo>
                  <a:lnTo>
                    <a:pt x="9" y="16"/>
                  </a:lnTo>
                  <a:lnTo>
                    <a:pt x="11" y="16"/>
                  </a:lnTo>
                  <a:lnTo>
                    <a:pt x="11" y="19"/>
                  </a:lnTo>
                  <a:lnTo>
                    <a:pt x="12" y="19"/>
                  </a:lnTo>
                  <a:lnTo>
                    <a:pt x="12" y="23"/>
                  </a:lnTo>
                  <a:lnTo>
                    <a:pt x="13" y="23"/>
                  </a:lnTo>
                  <a:lnTo>
                    <a:pt x="13" y="27"/>
                  </a:lnTo>
                  <a:lnTo>
                    <a:pt x="14" y="27"/>
                  </a:lnTo>
                  <a:lnTo>
                    <a:pt x="14" y="31"/>
                  </a:lnTo>
                  <a:lnTo>
                    <a:pt x="15" y="31"/>
                  </a:lnTo>
                  <a:lnTo>
                    <a:pt x="15" y="35"/>
                  </a:lnTo>
                  <a:lnTo>
                    <a:pt x="16" y="35"/>
                  </a:lnTo>
                  <a:lnTo>
                    <a:pt x="16" y="39"/>
                  </a:lnTo>
                  <a:lnTo>
                    <a:pt x="16" y="43"/>
                  </a:lnTo>
                  <a:lnTo>
                    <a:pt x="17" y="43"/>
                  </a:lnTo>
                  <a:lnTo>
                    <a:pt x="17" y="47"/>
                  </a:lnTo>
                  <a:lnTo>
                    <a:pt x="18" y="47"/>
                  </a:lnTo>
                  <a:lnTo>
                    <a:pt x="18" y="50"/>
                  </a:lnTo>
                  <a:lnTo>
                    <a:pt x="18" y="54"/>
                  </a:lnTo>
                  <a:lnTo>
                    <a:pt x="19" y="54"/>
                  </a:lnTo>
                  <a:lnTo>
                    <a:pt x="19" y="58"/>
                  </a:lnTo>
                  <a:lnTo>
                    <a:pt x="19" y="62"/>
                  </a:lnTo>
                  <a:lnTo>
                    <a:pt x="20" y="62"/>
                  </a:lnTo>
                  <a:lnTo>
                    <a:pt x="20" y="66"/>
                  </a:lnTo>
                  <a:lnTo>
                    <a:pt x="20" y="70"/>
                  </a:lnTo>
                  <a:lnTo>
                    <a:pt x="21" y="70"/>
                  </a:lnTo>
                  <a:lnTo>
                    <a:pt x="21" y="74"/>
                  </a:lnTo>
                  <a:lnTo>
                    <a:pt x="21" y="78"/>
                  </a:lnTo>
                  <a:lnTo>
                    <a:pt x="22" y="78"/>
                  </a:lnTo>
                  <a:lnTo>
                    <a:pt x="22" y="82"/>
                  </a:lnTo>
                  <a:lnTo>
                    <a:pt x="22" y="85"/>
                  </a:lnTo>
                  <a:lnTo>
                    <a:pt x="22" y="89"/>
                  </a:lnTo>
                  <a:lnTo>
                    <a:pt x="23" y="89"/>
                  </a:lnTo>
                  <a:lnTo>
                    <a:pt x="23" y="93"/>
                  </a:lnTo>
                  <a:lnTo>
                    <a:pt x="23" y="97"/>
                  </a:lnTo>
                  <a:lnTo>
                    <a:pt x="24" y="97"/>
                  </a:lnTo>
                  <a:lnTo>
                    <a:pt x="24" y="101"/>
                  </a:lnTo>
                  <a:lnTo>
                    <a:pt x="24" y="105"/>
                  </a:lnTo>
                  <a:lnTo>
                    <a:pt x="24" y="109"/>
                  </a:lnTo>
                  <a:lnTo>
                    <a:pt x="25" y="109"/>
                  </a:lnTo>
                  <a:lnTo>
                    <a:pt x="25" y="113"/>
                  </a:lnTo>
                  <a:lnTo>
                    <a:pt x="25" y="116"/>
                  </a:lnTo>
                  <a:lnTo>
                    <a:pt x="25" y="120"/>
                  </a:lnTo>
                  <a:lnTo>
                    <a:pt x="26" y="120"/>
                  </a:lnTo>
                  <a:lnTo>
                    <a:pt x="26" y="124"/>
                  </a:lnTo>
                  <a:lnTo>
                    <a:pt x="26" y="128"/>
                  </a:lnTo>
                  <a:lnTo>
                    <a:pt x="26" y="132"/>
                  </a:lnTo>
                  <a:lnTo>
                    <a:pt x="27" y="132"/>
                  </a:lnTo>
                  <a:lnTo>
                    <a:pt x="27" y="136"/>
                  </a:lnTo>
                  <a:lnTo>
                    <a:pt x="27" y="140"/>
                  </a:lnTo>
                  <a:lnTo>
                    <a:pt x="27" y="144"/>
                  </a:lnTo>
                  <a:lnTo>
                    <a:pt x="28" y="144"/>
                  </a:lnTo>
                  <a:lnTo>
                    <a:pt x="28" y="147"/>
                  </a:lnTo>
                  <a:lnTo>
                    <a:pt x="28" y="151"/>
                  </a:lnTo>
                  <a:lnTo>
                    <a:pt x="28" y="155"/>
                  </a:lnTo>
                  <a:lnTo>
                    <a:pt x="29" y="155"/>
                  </a:lnTo>
                  <a:lnTo>
                    <a:pt x="29" y="159"/>
                  </a:lnTo>
                  <a:lnTo>
                    <a:pt x="29" y="163"/>
                  </a:lnTo>
                  <a:lnTo>
                    <a:pt x="29" y="167"/>
                  </a:lnTo>
                  <a:lnTo>
                    <a:pt x="29" y="171"/>
                  </a:lnTo>
                  <a:lnTo>
                    <a:pt x="30" y="171"/>
                  </a:lnTo>
                  <a:lnTo>
                    <a:pt x="30" y="175"/>
                  </a:lnTo>
                  <a:lnTo>
                    <a:pt x="30" y="179"/>
                  </a:lnTo>
                  <a:lnTo>
                    <a:pt x="30" y="182"/>
                  </a:lnTo>
                  <a:lnTo>
                    <a:pt x="31" y="182"/>
                  </a:lnTo>
                  <a:lnTo>
                    <a:pt x="31" y="186"/>
                  </a:lnTo>
                  <a:lnTo>
                    <a:pt x="31" y="190"/>
                  </a:lnTo>
                  <a:lnTo>
                    <a:pt x="31" y="194"/>
                  </a:lnTo>
                  <a:lnTo>
                    <a:pt x="31" y="198"/>
                  </a:lnTo>
                  <a:lnTo>
                    <a:pt x="32" y="198"/>
                  </a:lnTo>
                  <a:lnTo>
                    <a:pt x="32" y="202"/>
                  </a:lnTo>
                  <a:lnTo>
                    <a:pt x="32" y="206"/>
                  </a:lnTo>
                  <a:lnTo>
                    <a:pt x="32" y="210"/>
                  </a:lnTo>
                  <a:lnTo>
                    <a:pt x="33" y="210"/>
                  </a:lnTo>
                  <a:lnTo>
                    <a:pt x="33" y="213"/>
                  </a:lnTo>
                  <a:lnTo>
                    <a:pt x="33" y="217"/>
                  </a:lnTo>
                  <a:lnTo>
                    <a:pt x="33" y="221"/>
                  </a:lnTo>
                  <a:lnTo>
                    <a:pt x="34" y="221"/>
                  </a:lnTo>
                  <a:lnTo>
                    <a:pt x="34" y="225"/>
                  </a:lnTo>
                  <a:lnTo>
                    <a:pt x="34" y="229"/>
                  </a:lnTo>
                  <a:lnTo>
                    <a:pt x="34" y="233"/>
                  </a:lnTo>
                  <a:lnTo>
                    <a:pt x="34" y="237"/>
                  </a:lnTo>
                  <a:lnTo>
                    <a:pt x="35" y="237"/>
                  </a:lnTo>
                  <a:lnTo>
                    <a:pt x="35" y="241"/>
                  </a:lnTo>
                  <a:lnTo>
                    <a:pt x="35" y="244"/>
                  </a:lnTo>
                  <a:lnTo>
                    <a:pt x="35" y="248"/>
                  </a:lnTo>
                  <a:lnTo>
                    <a:pt x="36" y="248"/>
                  </a:lnTo>
                  <a:lnTo>
                    <a:pt x="36" y="252"/>
                  </a:lnTo>
                  <a:lnTo>
                    <a:pt x="36" y="256"/>
                  </a:lnTo>
                  <a:lnTo>
                    <a:pt x="36" y="260"/>
                  </a:lnTo>
                  <a:lnTo>
                    <a:pt x="37" y="260"/>
                  </a:lnTo>
                  <a:lnTo>
                    <a:pt x="37" y="264"/>
                  </a:lnTo>
                  <a:lnTo>
                    <a:pt x="37" y="268"/>
                  </a:lnTo>
                  <a:lnTo>
                    <a:pt x="37" y="272"/>
                  </a:lnTo>
                  <a:lnTo>
                    <a:pt x="38" y="272"/>
                  </a:lnTo>
                  <a:lnTo>
                    <a:pt x="38" y="276"/>
                  </a:lnTo>
                  <a:lnTo>
                    <a:pt x="38" y="279"/>
                  </a:lnTo>
                  <a:lnTo>
                    <a:pt x="38" y="283"/>
                  </a:lnTo>
                  <a:lnTo>
                    <a:pt x="39" y="283"/>
                  </a:lnTo>
                  <a:lnTo>
                    <a:pt x="39" y="287"/>
                  </a:lnTo>
                  <a:lnTo>
                    <a:pt x="39" y="291"/>
                  </a:lnTo>
                  <a:lnTo>
                    <a:pt x="39" y="295"/>
                  </a:lnTo>
                  <a:lnTo>
                    <a:pt x="40" y="295"/>
                  </a:lnTo>
                  <a:lnTo>
                    <a:pt x="40" y="299"/>
                  </a:lnTo>
                  <a:lnTo>
                    <a:pt x="40" y="303"/>
                  </a:lnTo>
                  <a:lnTo>
                    <a:pt x="40" y="307"/>
                  </a:lnTo>
                  <a:lnTo>
                    <a:pt x="41" y="307"/>
                  </a:lnTo>
                  <a:lnTo>
                    <a:pt x="41" y="310"/>
                  </a:lnTo>
                  <a:lnTo>
                    <a:pt x="41" y="314"/>
                  </a:lnTo>
                  <a:lnTo>
                    <a:pt x="42" y="314"/>
                  </a:lnTo>
                  <a:lnTo>
                    <a:pt x="42" y="318"/>
                  </a:lnTo>
                  <a:lnTo>
                    <a:pt x="42" y="322"/>
                  </a:lnTo>
                  <a:lnTo>
                    <a:pt x="43" y="322"/>
                  </a:lnTo>
                  <a:lnTo>
                    <a:pt x="43" y="326"/>
                  </a:lnTo>
                  <a:lnTo>
                    <a:pt x="43" y="330"/>
                  </a:lnTo>
                  <a:lnTo>
                    <a:pt x="44" y="330"/>
                  </a:lnTo>
                  <a:lnTo>
                    <a:pt x="44" y="334"/>
                  </a:lnTo>
                  <a:lnTo>
                    <a:pt x="44" y="338"/>
                  </a:lnTo>
                  <a:lnTo>
                    <a:pt x="45" y="338"/>
                  </a:lnTo>
                  <a:lnTo>
                    <a:pt x="45" y="341"/>
                  </a:lnTo>
                  <a:lnTo>
                    <a:pt x="45" y="345"/>
                  </a:lnTo>
                  <a:lnTo>
                    <a:pt x="46" y="345"/>
                  </a:lnTo>
                  <a:lnTo>
                    <a:pt x="46" y="349"/>
                  </a:lnTo>
                  <a:lnTo>
                    <a:pt x="46" y="353"/>
                  </a:lnTo>
                  <a:lnTo>
                    <a:pt x="47" y="353"/>
                  </a:lnTo>
                  <a:lnTo>
                    <a:pt x="47" y="357"/>
                  </a:lnTo>
                  <a:lnTo>
                    <a:pt x="48" y="357"/>
                  </a:lnTo>
                  <a:lnTo>
                    <a:pt x="48" y="361"/>
                  </a:lnTo>
                  <a:lnTo>
                    <a:pt x="49" y="361"/>
                  </a:lnTo>
                  <a:lnTo>
                    <a:pt x="49" y="365"/>
                  </a:lnTo>
                  <a:lnTo>
                    <a:pt x="49" y="369"/>
                  </a:lnTo>
                  <a:lnTo>
                    <a:pt x="50" y="369"/>
                  </a:lnTo>
                  <a:lnTo>
                    <a:pt x="50" y="373"/>
                  </a:lnTo>
                  <a:lnTo>
                    <a:pt x="52" y="373"/>
                  </a:lnTo>
                  <a:lnTo>
                    <a:pt x="52" y="376"/>
                  </a:lnTo>
                  <a:lnTo>
                    <a:pt x="53" y="376"/>
                  </a:lnTo>
                  <a:lnTo>
                    <a:pt x="53" y="380"/>
                  </a:lnTo>
                  <a:lnTo>
                    <a:pt x="55" y="380"/>
                  </a:lnTo>
                  <a:lnTo>
                    <a:pt x="55" y="384"/>
                  </a:lnTo>
                  <a:lnTo>
                    <a:pt x="58" y="384"/>
                  </a:lnTo>
                  <a:lnTo>
                    <a:pt x="58" y="388"/>
                  </a:lnTo>
                  <a:lnTo>
                    <a:pt x="199" y="388"/>
                  </a:lnTo>
                  <a:lnTo>
                    <a:pt x="199" y="384"/>
                  </a:lnTo>
                  <a:lnTo>
                    <a:pt x="193" y="384"/>
                  </a:lnTo>
                  <a:lnTo>
                    <a:pt x="193" y="380"/>
                  </a:lnTo>
                  <a:lnTo>
                    <a:pt x="187" y="380"/>
                  </a:lnTo>
                  <a:lnTo>
                    <a:pt x="187" y="376"/>
                  </a:lnTo>
                  <a:lnTo>
                    <a:pt x="183" y="376"/>
                  </a:lnTo>
                  <a:lnTo>
                    <a:pt x="183" y="373"/>
                  </a:lnTo>
                  <a:lnTo>
                    <a:pt x="180" y="373"/>
                  </a:lnTo>
                  <a:lnTo>
                    <a:pt x="180" y="369"/>
                  </a:lnTo>
                  <a:lnTo>
                    <a:pt x="178" y="369"/>
                  </a:lnTo>
                  <a:lnTo>
                    <a:pt x="178" y="365"/>
                  </a:lnTo>
                  <a:lnTo>
                    <a:pt x="176" y="365"/>
                  </a:lnTo>
                  <a:lnTo>
                    <a:pt x="176" y="361"/>
                  </a:lnTo>
                  <a:lnTo>
                    <a:pt x="174" y="361"/>
                  </a:lnTo>
                  <a:lnTo>
                    <a:pt x="174" y="357"/>
                  </a:lnTo>
                  <a:lnTo>
                    <a:pt x="172" y="357"/>
                  </a:lnTo>
                  <a:lnTo>
                    <a:pt x="172" y="353"/>
                  </a:lnTo>
                  <a:lnTo>
                    <a:pt x="171" y="353"/>
                  </a:lnTo>
                  <a:lnTo>
                    <a:pt x="171" y="349"/>
                  </a:lnTo>
                  <a:lnTo>
                    <a:pt x="170" y="349"/>
                  </a:lnTo>
                  <a:lnTo>
                    <a:pt x="170" y="345"/>
                  </a:lnTo>
                  <a:lnTo>
                    <a:pt x="168" y="345"/>
                  </a:lnTo>
                  <a:lnTo>
                    <a:pt x="168" y="341"/>
                  </a:lnTo>
                  <a:lnTo>
                    <a:pt x="167" y="341"/>
                  </a:lnTo>
                  <a:lnTo>
                    <a:pt x="167" y="338"/>
                  </a:lnTo>
                  <a:lnTo>
                    <a:pt x="166" y="338"/>
                  </a:lnTo>
                  <a:lnTo>
                    <a:pt x="166" y="334"/>
                  </a:lnTo>
                  <a:lnTo>
                    <a:pt x="165" y="334"/>
                  </a:lnTo>
                  <a:lnTo>
                    <a:pt x="165" y="330"/>
                  </a:lnTo>
                  <a:lnTo>
                    <a:pt x="164" y="330"/>
                  </a:lnTo>
                  <a:lnTo>
                    <a:pt x="164" y="326"/>
                  </a:lnTo>
                  <a:lnTo>
                    <a:pt x="163" y="326"/>
                  </a:lnTo>
                  <a:lnTo>
                    <a:pt x="163" y="322"/>
                  </a:lnTo>
                  <a:lnTo>
                    <a:pt x="162" y="322"/>
                  </a:lnTo>
                  <a:lnTo>
                    <a:pt x="162" y="318"/>
                  </a:lnTo>
                  <a:lnTo>
                    <a:pt x="161" y="318"/>
                  </a:lnTo>
                  <a:lnTo>
                    <a:pt x="161" y="314"/>
                  </a:lnTo>
                  <a:lnTo>
                    <a:pt x="160" y="314"/>
                  </a:lnTo>
                  <a:lnTo>
                    <a:pt x="160" y="310"/>
                  </a:lnTo>
                  <a:lnTo>
                    <a:pt x="160" y="307"/>
                  </a:lnTo>
                  <a:lnTo>
                    <a:pt x="159" y="307"/>
                  </a:lnTo>
                  <a:lnTo>
                    <a:pt x="159" y="303"/>
                  </a:lnTo>
                  <a:lnTo>
                    <a:pt x="158" y="303"/>
                  </a:lnTo>
                  <a:lnTo>
                    <a:pt x="158" y="299"/>
                  </a:lnTo>
                  <a:lnTo>
                    <a:pt x="157" y="299"/>
                  </a:lnTo>
                  <a:lnTo>
                    <a:pt x="157" y="295"/>
                  </a:lnTo>
                  <a:lnTo>
                    <a:pt x="156" y="295"/>
                  </a:lnTo>
                  <a:lnTo>
                    <a:pt x="156" y="291"/>
                  </a:lnTo>
                  <a:lnTo>
                    <a:pt x="156" y="287"/>
                  </a:lnTo>
                  <a:lnTo>
                    <a:pt x="155" y="287"/>
                  </a:lnTo>
                  <a:lnTo>
                    <a:pt x="155" y="283"/>
                  </a:lnTo>
                  <a:lnTo>
                    <a:pt x="154" y="283"/>
                  </a:lnTo>
                  <a:lnTo>
                    <a:pt x="154" y="279"/>
                  </a:lnTo>
                  <a:lnTo>
                    <a:pt x="154" y="276"/>
                  </a:lnTo>
                  <a:lnTo>
                    <a:pt x="153" y="276"/>
                  </a:lnTo>
                  <a:lnTo>
                    <a:pt x="153" y="272"/>
                  </a:lnTo>
                  <a:lnTo>
                    <a:pt x="152" y="272"/>
                  </a:lnTo>
                  <a:lnTo>
                    <a:pt x="152" y="268"/>
                  </a:lnTo>
                  <a:lnTo>
                    <a:pt x="152" y="264"/>
                  </a:lnTo>
                  <a:lnTo>
                    <a:pt x="151" y="264"/>
                  </a:lnTo>
                  <a:lnTo>
                    <a:pt x="151" y="260"/>
                  </a:lnTo>
                  <a:lnTo>
                    <a:pt x="150" y="260"/>
                  </a:lnTo>
                  <a:lnTo>
                    <a:pt x="150" y="256"/>
                  </a:lnTo>
                  <a:lnTo>
                    <a:pt x="150" y="252"/>
                  </a:lnTo>
                  <a:lnTo>
                    <a:pt x="149" y="252"/>
                  </a:lnTo>
                  <a:lnTo>
                    <a:pt x="149" y="248"/>
                  </a:lnTo>
                  <a:lnTo>
                    <a:pt x="148" y="248"/>
                  </a:lnTo>
                  <a:lnTo>
                    <a:pt x="148" y="244"/>
                  </a:lnTo>
                  <a:lnTo>
                    <a:pt x="148" y="241"/>
                  </a:lnTo>
                  <a:lnTo>
                    <a:pt x="147" y="241"/>
                  </a:lnTo>
                  <a:lnTo>
                    <a:pt x="147" y="237"/>
                  </a:lnTo>
                  <a:lnTo>
                    <a:pt x="147" y="233"/>
                  </a:lnTo>
                  <a:lnTo>
                    <a:pt x="146" y="233"/>
                  </a:lnTo>
                  <a:lnTo>
                    <a:pt x="146" y="229"/>
                  </a:lnTo>
                  <a:lnTo>
                    <a:pt x="145" y="229"/>
                  </a:lnTo>
                  <a:lnTo>
                    <a:pt x="145" y="225"/>
                  </a:lnTo>
                  <a:lnTo>
                    <a:pt x="145" y="221"/>
                  </a:lnTo>
                  <a:lnTo>
                    <a:pt x="144" y="221"/>
                  </a:lnTo>
                  <a:lnTo>
                    <a:pt x="144" y="217"/>
                  </a:lnTo>
                  <a:lnTo>
                    <a:pt x="144" y="213"/>
                  </a:lnTo>
                  <a:lnTo>
                    <a:pt x="143" y="213"/>
                  </a:lnTo>
                  <a:lnTo>
                    <a:pt x="143" y="210"/>
                  </a:lnTo>
                  <a:lnTo>
                    <a:pt x="143" y="206"/>
                  </a:lnTo>
                  <a:lnTo>
                    <a:pt x="142" y="206"/>
                  </a:lnTo>
                  <a:lnTo>
                    <a:pt x="142" y="202"/>
                  </a:lnTo>
                  <a:lnTo>
                    <a:pt x="141" y="202"/>
                  </a:lnTo>
                  <a:lnTo>
                    <a:pt x="141" y="198"/>
                  </a:lnTo>
                  <a:lnTo>
                    <a:pt x="141" y="194"/>
                  </a:lnTo>
                  <a:lnTo>
                    <a:pt x="140" y="194"/>
                  </a:lnTo>
                  <a:lnTo>
                    <a:pt x="140" y="190"/>
                  </a:lnTo>
                  <a:lnTo>
                    <a:pt x="140" y="186"/>
                  </a:lnTo>
                  <a:lnTo>
                    <a:pt x="139" y="186"/>
                  </a:lnTo>
                  <a:lnTo>
                    <a:pt x="139" y="182"/>
                  </a:lnTo>
                  <a:lnTo>
                    <a:pt x="138" y="182"/>
                  </a:lnTo>
                  <a:lnTo>
                    <a:pt x="138" y="179"/>
                  </a:lnTo>
                  <a:lnTo>
                    <a:pt x="138" y="175"/>
                  </a:lnTo>
                  <a:lnTo>
                    <a:pt x="137" y="175"/>
                  </a:lnTo>
                  <a:lnTo>
                    <a:pt x="137" y="171"/>
                  </a:lnTo>
                  <a:lnTo>
                    <a:pt x="137" y="167"/>
                  </a:lnTo>
                  <a:lnTo>
                    <a:pt x="136" y="167"/>
                  </a:lnTo>
                  <a:lnTo>
                    <a:pt x="136" y="163"/>
                  </a:lnTo>
                  <a:lnTo>
                    <a:pt x="136" y="159"/>
                  </a:lnTo>
                  <a:lnTo>
                    <a:pt x="135" y="159"/>
                  </a:lnTo>
                  <a:lnTo>
                    <a:pt x="135" y="155"/>
                  </a:lnTo>
                  <a:lnTo>
                    <a:pt x="134" y="155"/>
                  </a:lnTo>
                  <a:lnTo>
                    <a:pt x="134" y="151"/>
                  </a:lnTo>
                  <a:lnTo>
                    <a:pt x="134" y="147"/>
                  </a:lnTo>
                  <a:lnTo>
                    <a:pt x="133" y="147"/>
                  </a:lnTo>
                  <a:lnTo>
                    <a:pt x="133" y="144"/>
                  </a:lnTo>
                  <a:lnTo>
                    <a:pt x="133" y="140"/>
                  </a:lnTo>
                  <a:lnTo>
                    <a:pt x="132" y="140"/>
                  </a:lnTo>
                  <a:lnTo>
                    <a:pt x="132" y="136"/>
                  </a:lnTo>
                  <a:lnTo>
                    <a:pt x="131" y="136"/>
                  </a:lnTo>
                  <a:lnTo>
                    <a:pt x="131" y="132"/>
                  </a:lnTo>
                  <a:lnTo>
                    <a:pt x="131" y="128"/>
                  </a:lnTo>
                  <a:lnTo>
                    <a:pt x="130" y="128"/>
                  </a:lnTo>
                  <a:lnTo>
                    <a:pt x="130" y="124"/>
                  </a:lnTo>
                  <a:lnTo>
                    <a:pt x="129" y="124"/>
                  </a:lnTo>
                  <a:lnTo>
                    <a:pt x="129" y="120"/>
                  </a:lnTo>
                  <a:lnTo>
                    <a:pt x="129" y="116"/>
                  </a:lnTo>
                  <a:lnTo>
                    <a:pt x="128" y="116"/>
                  </a:lnTo>
                  <a:lnTo>
                    <a:pt x="128" y="113"/>
                  </a:lnTo>
                  <a:lnTo>
                    <a:pt x="127" y="113"/>
                  </a:lnTo>
                  <a:lnTo>
                    <a:pt x="127" y="109"/>
                  </a:lnTo>
                  <a:lnTo>
                    <a:pt x="127" y="105"/>
                  </a:lnTo>
                  <a:lnTo>
                    <a:pt x="126" y="105"/>
                  </a:lnTo>
                  <a:lnTo>
                    <a:pt x="126" y="101"/>
                  </a:lnTo>
                  <a:lnTo>
                    <a:pt x="125" y="101"/>
                  </a:lnTo>
                  <a:lnTo>
                    <a:pt x="125" y="97"/>
                  </a:lnTo>
                  <a:lnTo>
                    <a:pt x="125" y="93"/>
                  </a:lnTo>
                  <a:lnTo>
                    <a:pt x="124" y="93"/>
                  </a:lnTo>
                  <a:lnTo>
                    <a:pt x="124" y="89"/>
                  </a:lnTo>
                  <a:lnTo>
                    <a:pt x="123" y="89"/>
                  </a:lnTo>
                  <a:lnTo>
                    <a:pt x="123" y="85"/>
                  </a:lnTo>
                  <a:lnTo>
                    <a:pt x="122" y="85"/>
                  </a:lnTo>
                  <a:lnTo>
                    <a:pt x="122" y="82"/>
                  </a:lnTo>
                  <a:lnTo>
                    <a:pt x="122" y="78"/>
                  </a:lnTo>
                  <a:lnTo>
                    <a:pt x="121" y="78"/>
                  </a:lnTo>
                  <a:lnTo>
                    <a:pt x="121" y="74"/>
                  </a:lnTo>
                  <a:lnTo>
                    <a:pt x="120" y="74"/>
                  </a:lnTo>
                  <a:lnTo>
                    <a:pt x="120" y="70"/>
                  </a:lnTo>
                  <a:lnTo>
                    <a:pt x="119" y="70"/>
                  </a:lnTo>
                  <a:lnTo>
                    <a:pt x="119" y="66"/>
                  </a:lnTo>
                  <a:lnTo>
                    <a:pt x="118" y="66"/>
                  </a:lnTo>
                  <a:lnTo>
                    <a:pt x="118" y="62"/>
                  </a:lnTo>
                  <a:lnTo>
                    <a:pt x="117" y="62"/>
                  </a:lnTo>
                  <a:lnTo>
                    <a:pt x="117" y="58"/>
                  </a:lnTo>
                  <a:lnTo>
                    <a:pt x="116" y="58"/>
                  </a:lnTo>
                  <a:lnTo>
                    <a:pt x="116" y="54"/>
                  </a:lnTo>
                  <a:lnTo>
                    <a:pt x="115" y="54"/>
                  </a:lnTo>
                  <a:lnTo>
                    <a:pt x="115" y="50"/>
                  </a:lnTo>
                  <a:lnTo>
                    <a:pt x="114" y="50"/>
                  </a:lnTo>
                  <a:lnTo>
                    <a:pt x="114" y="47"/>
                  </a:lnTo>
                  <a:lnTo>
                    <a:pt x="113" y="47"/>
                  </a:lnTo>
                  <a:lnTo>
                    <a:pt x="113" y="43"/>
                  </a:lnTo>
                  <a:lnTo>
                    <a:pt x="112" y="43"/>
                  </a:lnTo>
                  <a:lnTo>
                    <a:pt x="112" y="39"/>
                  </a:lnTo>
                  <a:lnTo>
                    <a:pt x="110" y="39"/>
                  </a:lnTo>
                  <a:lnTo>
                    <a:pt x="110" y="35"/>
                  </a:lnTo>
                  <a:lnTo>
                    <a:pt x="109" y="35"/>
                  </a:lnTo>
                  <a:lnTo>
                    <a:pt x="109" y="31"/>
                  </a:lnTo>
                  <a:lnTo>
                    <a:pt x="107" y="31"/>
                  </a:lnTo>
                  <a:lnTo>
                    <a:pt x="107" y="27"/>
                  </a:lnTo>
                  <a:lnTo>
                    <a:pt x="106" y="27"/>
                  </a:lnTo>
                  <a:lnTo>
                    <a:pt x="106" y="23"/>
                  </a:lnTo>
                  <a:lnTo>
                    <a:pt x="104" y="23"/>
                  </a:lnTo>
                  <a:lnTo>
                    <a:pt x="104" y="19"/>
                  </a:lnTo>
                  <a:lnTo>
                    <a:pt x="102" y="19"/>
                  </a:lnTo>
                  <a:lnTo>
                    <a:pt x="102" y="16"/>
                  </a:lnTo>
                  <a:lnTo>
                    <a:pt x="99" y="16"/>
                  </a:lnTo>
                  <a:lnTo>
                    <a:pt x="99" y="12"/>
                  </a:lnTo>
                  <a:lnTo>
                    <a:pt x="96" y="12"/>
                  </a:lnTo>
                  <a:lnTo>
                    <a:pt x="96" y="8"/>
                  </a:lnTo>
                  <a:lnTo>
                    <a:pt x="92" y="8"/>
                  </a:lnTo>
                  <a:lnTo>
                    <a:pt x="92" y="4"/>
                  </a:lnTo>
                  <a:lnTo>
                    <a:pt x="86" y="4"/>
                  </a:lnTo>
                  <a:lnTo>
                    <a:pt x="86" y="0"/>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spTree>
  </p:cSld>
  <p:clrMapOvr>
    <a:masterClrMapping/>
  </p:clrMapOvr>
</p:sld>
</file>

<file path=ppt/slides/slide1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62" name="Rectangle 2"/>
          <p:cNvSpPr>
            <a:spLocks noGrp="1" noChangeArrowheads="1"/>
          </p:cNvSpPr>
          <p:nvPr>
            <p:ph type="title"/>
          </p:nvPr>
        </p:nvSpPr>
        <p:spPr/>
        <p:txBody>
          <a:bodyPr/>
          <a:lstStyle/>
          <a:p>
            <a:pPr eaLnBrk="1" hangingPunct="1"/>
            <a:r>
              <a:rPr lang="en-US" altLang="en-US"/>
              <a:t>Results</a:t>
            </a:r>
          </a:p>
        </p:txBody>
      </p:sp>
      <p:grpSp>
        <p:nvGrpSpPr>
          <p:cNvPr id="194563" name="Group 3"/>
          <p:cNvGrpSpPr>
            <a:grpSpLocks/>
          </p:cNvGrpSpPr>
          <p:nvPr/>
        </p:nvGrpSpPr>
        <p:grpSpPr bwMode="auto">
          <a:xfrm>
            <a:off x="458788" y="1676400"/>
            <a:ext cx="8061325" cy="4578350"/>
            <a:chOff x="674" y="2144"/>
            <a:chExt cx="4411" cy="1884"/>
          </a:xfrm>
        </p:grpSpPr>
        <p:sp>
          <p:nvSpPr>
            <p:cNvPr id="194567" name="Line 4"/>
            <p:cNvSpPr>
              <a:spLocks noChangeShapeType="1"/>
            </p:cNvSpPr>
            <p:nvPr/>
          </p:nvSpPr>
          <p:spPr bwMode="auto">
            <a:xfrm>
              <a:off x="1213" y="3628"/>
              <a:ext cx="3766" cy="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4568" name="Rectangle 5"/>
            <p:cNvSpPr>
              <a:spLocks noChangeArrowheads="1"/>
            </p:cNvSpPr>
            <p:nvPr/>
          </p:nvSpPr>
          <p:spPr bwMode="auto">
            <a:xfrm>
              <a:off x="1166" y="3683"/>
              <a:ext cx="93" cy="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2400">
                  <a:latin typeface="MS Sans Serif" charset="0"/>
                </a:rPr>
                <a:t>0</a:t>
              </a:r>
              <a:endParaRPr lang="en-US" altLang="en-US" sz="2400">
                <a:latin typeface="Times New Roman" panose="02020603050405020304" pitchFamily="18" charset="0"/>
              </a:endParaRPr>
            </a:p>
          </p:txBody>
        </p:sp>
        <p:sp>
          <p:nvSpPr>
            <p:cNvPr id="194569" name="Line 6"/>
            <p:cNvSpPr>
              <a:spLocks noChangeShapeType="1"/>
            </p:cNvSpPr>
            <p:nvPr/>
          </p:nvSpPr>
          <p:spPr bwMode="auto">
            <a:xfrm>
              <a:off x="1401" y="3628"/>
              <a:ext cx="2" cy="29"/>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4570" name="Line 7"/>
            <p:cNvSpPr>
              <a:spLocks noChangeShapeType="1"/>
            </p:cNvSpPr>
            <p:nvPr/>
          </p:nvSpPr>
          <p:spPr bwMode="auto">
            <a:xfrm>
              <a:off x="1589" y="3628"/>
              <a:ext cx="2" cy="29"/>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4571" name="Line 8"/>
            <p:cNvSpPr>
              <a:spLocks noChangeShapeType="1"/>
            </p:cNvSpPr>
            <p:nvPr/>
          </p:nvSpPr>
          <p:spPr bwMode="auto">
            <a:xfrm>
              <a:off x="1778" y="3628"/>
              <a:ext cx="1" cy="29"/>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4572" name="Line 9"/>
            <p:cNvSpPr>
              <a:spLocks noChangeShapeType="1"/>
            </p:cNvSpPr>
            <p:nvPr/>
          </p:nvSpPr>
          <p:spPr bwMode="auto">
            <a:xfrm>
              <a:off x="1966" y="3628"/>
              <a:ext cx="2" cy="29"/>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4573" name="Line 10"/>
            <p:cNvSpPr>
              <a:spLocks noChangeShapeType="1"/>
            </p:cNvSpPr>
            <p:nvPr/>
          </p:nvSpPr>
          <p:spPr bwMode="auto">
            <a:xfrm>
              <a:off x="2154" y="3628"/>
              <a:ext cx="2" cy="29"/>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4574" name="Line 11"/>
            <p:cNvSpPr>
              <a:spLocks noChangeShapeType="1"/>
            </p:cNvSpPr>
            <p:nvPr/>
          </p:nvSpPr>
          <p:spPr bwMode="auto">
            <a:xfrm>
              <a:off x="2342" y="3628"/>
              <a:ext cx="2" cy="29"/>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4575" name="Line 12"/>
            <p:cNvSpPr>
              <a:spLocks noChangeShapeType="1"/>
            </p:cNvSpPr>
            <p:nvPr/>
          </p:nvSpPr>
          <p:spPr bwMode="auto">
            <a:xfrm>
              <a:off x="2531" y="3628"/>
              <a:ext cx="1" cy="29"/>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4576" name="Line 13"/>
            <p:cNvSpPr>
              <a:spLocks noChangeShapeType="1"/>
            </p:cNvSpPr>
            <p:nvPr/>
          </p:nvSpPr>
          <p:spPr bwMode="auto">
            <a:xfrm>
              <a:off x="2719" y="3628"/>
              <a:ext cx="2" cy="29"/>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4577" name="Line 14"/>
            <p:cNvSpPr>
              <a:spLocks noChangeShapeType="1"/>
            </p:cNvSpPr>
            <p:nvPr/>
          </p:nvSpPr>
          <p:spPr bwMode="auto">
            <a:xfrm>
              <a:off x="2907" y="3628"/>
              <a:ext cx="2" cy="29"/>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4578" name="Line 15"/>
            <p:cNvSpPr>
              <a:spLocks noChangeShapeType="1"/>
            </p:cNvSpPr>
            <p:nvPr/>
          </p:nvSpPr>
          <p:spPr bwMode="auto">
            <a:xfrm>
              <a:off x="3096" y="3628"/>
              <a:ext cx="1" cy="29"/>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4579" name="Line 16"/>
            <p:cNvSpPr>
              <a:spLocks noChangeShapeType="1"/>
            </p:cNvSpPr>
            <p:nvPr/>
          </p:nvSpPr>
          <p:spPr bwMode="auto">
            <a:xfrm>
              <a:off x="3096" y="3628"/>
              <a:ext cx="1" cy="48"/>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4580" name="Rectangle 17"/>
            <p:cNvSpPr>
              <a:spLocks noChangeArrowheads="1"/>
            </p:cNvSpPr>
            <p:nvPr/>
          </p:nvSpPr>
          <p:spPr bwMode="auto">
            <a:xfrm>
              <a:off x="2970" y="3683"/>
              <a:ext cx="240" cy="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2400">
                  <a:latin typeface="MS Sans Serif" charset="0"/>
                </a:rPr>
                <a:t>0.1</a:t>
              </a:r>
              <a:endParaRPr lang="en-US" altLang="en-US" sz="2400">
                <a:latin typeface="Times New Roman" panose="02020603050405020304" pitchFamily="18" charset="0"/>
              </a:endParaRPr>
            </a:p>
          </p:txBody>
        </p:sp>
        <p:sp>
          <p:nvSpPr>
            <p:cNvPr id="194581" name="Line 18"/>
            <p:cNvSpPr>
              <a:spLocks noChangeShapeType="1"/>
            </p:cNvSpPr>
            <p:nvPr/>
          </p:nvSpPr>
          <p:spPr bwMode="auto">
            <a:xfrm>
              <a:off x="3284" y="3628"/>
              <a:ext cx="2" cy="29"/>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4582" name="Line 19"/>
            <p:cNvSpPr>
              <a:spLocks noChangeShapeType="1"/>
            </p:cNvSpPr>
            <p:nvPr/>
          </p:nvSpPr>
          <p:spPr bwMode="auto">
            <a:xfrm>
              <a:off x="3472" y="3628"/>
              <a:ext cx="2" cy="29"/>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4583" name="Line 20"/>
            <p:cNvSpPr>
              <a:spLocks noChangeShapeType="1"/>
            </p:cNvSpPr>
            <p:nvPr/>
          </p:nvSpPr>
          <p:spPr bwMode="auto">
            <a:xfrm>
              <a:off x="3661" y="3628"/>
              <a:ext cx="1" cy="29"/>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4584" name="Line 21"/>
            <p:cNvSpPr>
              <a:spLocks noChangeShapeType="1"/>
            </p:cNvSpPr>
            <p:nvPr/>
          </p:nvSpPr>
          <p:spPr bwMode="auto">
            <a:xfrm>
              <a:off x="3849" y="3628"/>
              <a:ext cx="2" cy="29"/>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4585" name="Line 22"/>
            <p:cNvSpPr>
              <a:spLocks noChangeShapeType="1"/>
            </p:cNvSpPr>
            <p:nvPr/>
          </p:nvSpPr>
          <p:spPr bwMode="auto">
            <a:xfrm>
              <a:off x="4037" y="3628"/>
              <a:ext cx="2" cy="29"/>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4586" name="Line 23"/>
            <p:cNvSpPr>
              <a:spLocks noChangeShapeType="1"/>
            </p:cNvSpPr>
            <p:nvPr/>
          </p:nvSpPr>
          <p:spPr bwMode="auto">
            <a:xfrm>
              <a:off x="4226" y="3628"/>
              <a:ext cx="1" cy="29"/>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4587" name="Line 24"/>
            <p:cNvSpPr>
              <a:spLocks noChangeShapeType="1"/>
            </p:cNvSpPr>
            <p:nvPr/>
          </p:nvSpPr>
          <p:spPr bwMode="auto">
            <a:xfrm>
              <a:off x="4414" y="3628"/>
              <a:ext cx="2" cy="29"/>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4588" name="Line 25"/>
            <p:cNvSpPr>
              <a:spLocks noChangeShapeType="1"/>
            </p:cNvSpPr>
            <p:nvPr/>
          </p:nvSpPr>
          <p:spPr bwMode="auto">
            <a:xfrm>
              <a:off x="4602" y="3628"/>
              <a:ext cx="2" cy="29"/>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4589" name="Line 26"/>
            <p:cNvSpPr>
              <a:spLocks noChangeShapeType="1"/>
            </p:cNvSpPr>
            <p:nvPr/>
          </p:nvSpPr>
          <p:spPr bwMode="auto">
            <a:xfrm>
              <a:off x="4791" y="3628"/>
              <a:ext cx="1" cy="29"/>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4590" name="Line 27"/>
            <p:cNvSpPr>
              <a:spLocks noChangeShapeType="1"/>
            </p:cNvSpPr>
            <p:nvPr/>
          </p:nvSpPr>
          <p:spPr bwMode="auto">
            <a:xfrm>
              <a:off x="4979" y="3628"/>
              <a:ext cx="2" cy="29"/>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4591" name="Line 28"/>
            <p:cNvSpPr>
              <a:spLocks noChangeShapeType="1"/>
            </p:cNvSpPr>
            <p:nvPr/>
          </p:nvSpPr>
          <p:spPr bwMode="auto">
            <a:xfrm>
              <a:off x="4979" y="3628"/>
              <a:ext cx="2" cy="48"/>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4592" name="Rectangle 29"/>
            <p:cNvSpPr>
              <a:spLocks noChangeArrowheads="1"/>
            </p:cNvSpPr>
            <p:nvPr/>
          </p:nvSpPr>
          <p:spPr bwMode="auto">
            <a:xfrm>
              <a:off x="4853" y="3683"/>
              <a:ext cx="232" cy="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2400">
                  <a:latin typeface="MS Sans Serif" charset="0"/>
                </a:rPr>
                <a:t>0.2</a:t>
              </a:r>
              <a:endParaRPr lang="en-US" altLang="en-US" sz="2400">
                <a:latin typeface="Times New Roman" panose="02020603050405020304" pitchFamily="18" charset="0"/>
              </a:endParaRPr>
            </a:p>
          </p:txBody>
        </p:sp>
        <p:sp>
          <p:nvSpPr>
            <p:cNvPr id="194593" name="Rectangle 30"/>
            <p:cNvSpPr>
              <a:spLocks noChangeArrowheads="1"/>
            </p:cNvSpPr>
            <p:nvPr/>
          </p:nvSpPr>
          <p:spPr bwMode="auto">
            <a:xfrm>
              <a:off x="1008" y="3514"/>
              <a:ext cx="93" cy="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2400">
                  <a:latin typeface="MS Sans Serif" charset="0"/>
                </a:rPr>
                <a:t>0</a:t>
              </a:r>
              <a:endParaRPr lang="en-US" altLang="en-US" sz="2400">
                <a:latin typeface="Times New Roman" panose="02020603050405020304" pitchFamily="18" charset="0"/>
              </a:endParaRPr>
            </a:p>
          </p:txBody>
        </p:sp>
        <p:grpSp>
          <p:nvGrpSpPr>
            <p:cNvPr id="194594" name="Group 31"/>
            <p:cNvGrpSpPr>
              <a:grpSpLocks/>
            </p:cNvGrpSpPr>
            <p:nvPr/>
          </p:nvGrpSpPr>
          <p:grpSpPr bwMode="auto">
            <a:xfrm>
              <a:off x="1152" y="2257"/>
              <a:ext cx="62" cy="1419"/>
              <a:chOff x="1094" y="2257"/>
              <a:chExt cx="120" cy="1419"/>
            </a:xfrm>
          </p:grpSpPr>
          <p:sp>
            <p:nvSpPr>
              <p:cNvPr id="194599" name="Line 32"/>
              <p:cNvSpPr>
                <a:spLocks noChangeShapeType="1"/>
              </p:cNvSpPr>
              <p:nvPr/>
            </p:nvSpPr>
            <p:spPr bwMode="auto">
              <a:xfrm>
                <a:off x="1213" y="3628"/>
                <a:ext cx="1" cy="29"/>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4600" name="Line 33"/>
              <p:cNvSpPr>
                <a:spLocks noChangeShapeType="1"/>
              </p:cNvSpPr>
              <p:nvPr/>
            </p:nvSpPr>
            <p:spPr bwMode="auto">
              <a:xfrm>
                <a:off x="1213" y="3628"/>
                <a:ext cx="1" cy="48"/>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4601" name="Line 34"/>
              <p:cNvSpPr>
                <a:spLocks noChangeShapeType="1"/>
              </p:cNvSpPr>
              <p:nvPr/>
            </p:nvSpPr>
            <p:spPr bwMode="auto">
              <a:xfrm flipV="1">
                <a:off x="1213" y="2257"/>
                <a:ext cx="1" cy="137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4602" name="Line 35"/>
              <p:cNvSpPr>
                <a:spLocks noChangeShapeType="1"/>
              </p:cNvSpPr>
              <p:nvPr/>
            </p:nvSpPr>
            <p:spPr bwMode="auto">
              <a:xfrm flipH="1">
                <a:off x="1117" y="3628"/>
                <a:ext cx="96" cy="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4603" name="Line 36"/>
              <p:cNvSpPr>
                <a:spLocks noChangeShapeType="1"/>
              </p:cNvSpPr>
              <p:nvPr/>
            </p:nvSpPr>
            <p:spPr bwMode="auto">
              <a:xfrm flipH="1">
                <a:off x="1094" y="3628"/>
                <a:ext cx="119" cy="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4604" name="Line 37"/>
              <p:cNvSpPr>
                <a:spLocks noChangeShapeType="1"/>
              </p:cNvSpPr>
              <p:nvPr/>
            </p:nvSpPr>
            <p:spPr bwMode="auto">
              <a:xfrm flipH="1">
                <a:off x="1117" y="3491"/>
                <a:ext cx="96" cy="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4605" name="Line 38"/>
              <p:cNvSpPr>
                <a:spLocks noChangeShapeType="1"/>
              </p:cNvSpPr>
              <p:nvPr/>
            </p:nvSpPr>
            <p:spPr bwMode="auto">
              <a:xfrm flipH="1">
                <a:off x="1117" y="3354"/>
                <a:ext cx="96" cy="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4606" name="Line 39"/>
              <p:cNvSpPr>
                <a:spLocks noChangeShapeType="1"/>
              </p:cNvSpPr>
              <p:nvPr/>
            </p:nvSpPr>
            <p:spPr bwMode="auto">
              <a:xfrm flipH="1">
                <a:off x="1117" y="3216"/>
                <a:ext cx="96"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4607" name="Line 40"/>
              <p:cNvSpPr>
                <a:spLocks noChangeShapeType="1"/>
              </p:cNvSpPr>
              <p:nvPr/>
            </p:nvSpPr>
            <p:spPr bwMode="auto">
              <a:xfrm flipH="1">
                <a:off x="1117" y="3079"/>
                <a:ext cx="96"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4608" name="Line 41"/>
              <p:cNvSpPr>
                <a:spLocks noChangeShapeType="1"/>
              </p:cNvSpPr>
              <p:nvPr/>
            </p:nvSpPr>
            <p:spPr bwMode="auto">
              <a:xfrm flipH="1">
                <a:off x="1117" y="2942"/>
                <a:ext cx="96"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4609" name="Line 42"/>
              <p:cNvSpPr>
                <a:spLocks noChangeShapeType="1"/>
              </p:cNvSpPr>
              <p:nvPr/>
            </p:nvSpPr>
            <p:spPr bwMode="auto">
              <a:xfrm flipH="1">
                <a:off x="1094" y="2942"/>
                <a:ext cx="119"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4610" name="Line 43"/>
              <p:cNvSpPr>
                <a:spLocks noChangeShapeType="1"/>
              </p:cNvSpPr>
              <p:nvPr/>
            </p:nvSpPr>
            <p:spPr bwMode="auto">
              <a:xfrm flipH="1">
                <a:off x="1117" y="2805"/>
                <a:ext cx="96"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4611" name="Line 44"/>
              <p:cNvSpPr>
                <a:spLocks noChangeShapeType="1"/>
              </p:cNvSpPr>
              <p:nvPr/>
            </p:nvSpPr>
            <p:spPr bwMode="auto">
              <a:xfrm flipH="1">
                <a:off x="1117" y="2668"/>
                <a:ext cx="96"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4612" name="Line 45"/>
              <p:cNvSpPr>
                <a:spLocks noChangeShapeType="1"/>
              </p:cNvSpPr>
              <p:nvPr/>
            </p:nvSpPr>
            <p:spPr bwMode="auto">
              <a:xfrm flipH="1">
                <a:off x="1117" y="2531"/>
                <a:ext cx="96"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4613" name="Line 46"/>
              <p:cNvSpPr>
                <a:spLocks noChangeShapeType="1"/>
              </p:cNvSpPr>
              <p:nvPr/>
            </p:nvSpPr>
            <p:spPr bwMode="auto">
              <a:xfrm flipH="1">
                <a:off x="1117" y="2394"/>
                <a:ext cx="96" cy="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4614" name="Line 47"/>
              <p:cNvSpPr>
                <a:spLocks noChangeShapeType="1"/>
              </p:cNvSpPr>
              <p:nvPr/>
            </p:nvSpPr>
            <p:spPr bwMode="auto">
              <a:xfrm flipH="1">
                <a:off x="1117" y="2257"/>
                <a:ext cx="96" cy="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4615" name="Line 48"/>
              <p:cNvSpPr>
                <a:spLocks noChangeShapeType="1"/>
              </p:cNvSpPr>
              <p:nvPr/>
            </p:nvSpPr>
            <p:spPr bwMode="auto">
              <a:xfrm flipH="1">
                <a:off x="1094" y="2257"/>
                <a:ext cx="119" cy="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sp>
          <p:nvSpPr>
            <p:cNvPr id="194595" name="Rectangle 49"/>
            <p:cNvSpPr>
              <a:spLocks noChangeArrowheads="1"/>
            </p:cNvSpPr>
            <p:nvPr/>
          </p:nvSpPr>
          <p:spPr bwMode="auto">
            <a:xfrm>
              <a:off x="1008" y="2144"/>
              <a:ext cx="93" cy="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2400">
                  <a:latin typeface="MS Sans Serif" charset="0"/>
                </a:rPr>
                <a:t>1</a:t>
              </a:r>
              <a:endParaRPr lang="en-US" altLang="en-US" sz="2400">
                <a:latin typeface="Times New Roman" panose="02020603050405020304" pitchFamily="18" charset="0"/>
              </a:endParaRPr>
            </a:p>
          </p:txBody>
        </p:sp>
        <p:sp>
          <p:nvSpPr>
            <p:cNvPr id="194596" name="Freeform 50"/>
            <p:cNvSpPr>
              <a:spLocks/>
            </p:cNvSpPr>
            <p:nvPr/>
          </p:nvSpPr>
          <p:spPr bwMode="auto">
            <a:xfrm flipV="1">
              <a:off x="1249" y="2257"/>
              <a:ext cx="2564" cy="1371"/>
            </a:xfrm>
            <a:custGeom>
              <a:avLst/>
              <a:gdLst>
                <a:gd name="T0" fmla="*/ 0 w 5174"/>
                <a:gd name="T1" fmla="*/ 0 h 8257"/>
                <a:gd name="T2" fmla="*/ 0 w 5174"/>
                <a:gd name="T3" fmla="*/ 0 h 8257"/>
                <a:gd name="T4" fmla="*/ 0 w 5174"/>
                <a:gd name="T5" fmla="*/ 0 h 8257"/>
                <a:gd name="T6" fmla="*/ 0 w 5174"/>
                <a:gd name="T7" fmla="*/ 0 h 8257"/>
                <a:gd name="T8" fmla="*/ 0 w 5174"/>
                <a:gd name="T9" fmla="*/ 0 h 8257"/>
                <a:gd name="T10" fmla="*/ 0 w 5174"/>
                <a:gd name="T11" fmla="*/ 0 h 8257"/>
                <a:gd name="T12" fmla="*/ 0 w 5174"/>
                <a:gd name="T13" fmla="*/ 0 h 8257"/>
                <a:gd name="T14" fmla="*/ 0 w 5174"/>
                <a:gd name="T15" fmla="*/ 0 h 8257"/>
                <a:gd name="T16" fmla="*/ 0 w 5174"/>
                <a:gd name="T17" fmla="*/ 0 h 8257"/>
                <a:gd name="T18" fmla="*/ 0 w 5174"/>
                <a:gd name="T19" fmla="*/ 0 h 8257"/>
                <a:gd name="T20" fmla="*/ 0 w 5174"/>
                <a:gd name="T21" fmla="*/ 0 h 8257"/>
                <a:gd name="T22" fmla="*/ 0 w 5174"/>
                <a:gd name="T23" fmla="*/ 0 h 8257"/>
                <a:gd name="T24" fmla="*/ 0 w 5174"/>
                <a:gd name="T25" fmla="*/ 0 h 8257"/>
                <a:gd name="T26" fmla="*/ 0 w 5174"/>
                <a:gd name="T27" fmla="*/ 0 h 8257"/>
                <a:gd name="T28" fmla="*/ 0 w 5174"/>
                <a:gd name="T29" fmla="*/ 0 h 8257"/>
                <a:gd name="T30" fmla="*/ 0 w 5174"/>
                <a:gd name="T31" fmla="*/ 0 h 8257"/>
                <a:gd name="T32" fmla="*/ 0 w 5174"/>
                <a:gd name="T33" fmla="*/ 0 h 8257"/>
                <a:gd name="T34" fmla="*/ 0 w 5174"/>
                <a:gd name="T35" fmla="*/ 0 h 8257"/>
                <a:gd name="T36" fmla="*/ 0 w 5174"/>
                <a:gd name="T37" fmla="*/ 0 h 8257"/>
                <a:gd name="T38" fmla="*/ 0 w 5174"/>
                <a:gd name="T39" fmla="*/ 0 h 8257"/>
                <a:gd name="T40" fmla="*/ 0 w 5174"/>
                <a:gd name="T41" fmla="*/ 0 h 8257"/>
                <a:gd name="T42" fmla="*/ 0 w 5174"/>
                <a:gd name="T43" fmla="*/ 0 h 8257"/>
                <a:gd name="T44" fmla="*/ 0 w 5174"/>
                <a:gd name="T45" fmla="*/ 0 h 8257"/>
                <a:gd name="T46" fmla="*/ 0 w 5174"/>
                <a:gd name="T47" fmla="*/ 0 h 8257"/>
                <a:gd name="T48" fmla="*/ 0 w 5174"/>
                <a:gd name="T49" fmla="*/ 0 h 8257"/>
                <a:gd name="T50" fmla="*/ 0 w 5174"/>
                <a:gd name="T51" fmla="*/ 0 h 8257"/>
                <a:gd name="T52" fmla="*/ 0 w 5174"/>
                <a:gd name="T53" fmla="*/ 0 h 8257"/>
                <a:gd name="T54" fmla="*/ 0 w 5174"/>
                <a:gd name="T55" fmla="*/ 0 h 8257"/>
                <a:gd name="T56" fmla="*/ 0 w 5174"/>
                <a:gd name="T57" fmla="*/ 0 h 8257"/>
                <a:gd name="T58" fmla="*/ 0 w 5174"/>
                <a:gd name="T59" fmla="*/ 0 h 8257"/>
                <a:gd name="T60" fmla="*/ 0 w 5174"/>
                <a:gd name="T61" fmla="*/ 0 h 8257"/>
                <a:gd name="T62" fmla="*/ 0 w 5174"/>
                <a:gd name="T63" fmla="*/ 0 h 8257"/>
                <a:gd name="T64" fmla="*/ 0 w 5174"/>
                <a:gd name="T65" fmla="*/ 0 h 8257"/>
                <a:gd name="T66" fmla="*/ 0 w 5174"/>
                <a:gd name="T67" fmla="*/ 0 h 8257"/>
                <a:gd name="T68" fmla="*/ 0 w 5174"/>
                <a:gd name="T69" fmla="*/ 0 h 8257"/>
                <a:gd name="T70" fmla="*/ 0 w 5174"/>
                <a:gd name="T71" fmla="*/ 0 h 8257"/>
                <a:gd name="T72" fmla="*/ 0 w 5174"/>
                <a:gd name="T73" fmla="*/ 0 h 8257"/>
                <a:gd name="T74" fmla="*/ 0 w 5174"/>
                <a:gd name="T75" fmla="*/ 0 h 8257"/>
                <a:gd name="T76" fmla="*/ 0 w 5174"/>
                <a:gd name="T77" fmla="*/ 0 h 8257"/>
                <a:gd name="T78" fmla="*/ 0 w 5174"/>
                <a:gd name="T79" fmla="*/ 0 h 8257"/>
                <a:gd name="T80" fmla="*/ 0 w 5174"/>
                <a:gd name="T81" fmla="*/ 0 h 8257"/>
                <a:gd name="T82" fmla="*/ 0 w 5174"/>
                <a:gd name="T83" fmla="*/ 0 h 8257"/>
                <a:gd name="T84" fmla="*/ 0 w 5174"/>
                <a:gd name="T85" fmla="*/ 0 h 8257"/>
                <a:gd name="T86" fmla="*/ 0 w 5174"/>
                <a:gd name="T87" fmla="*/ 0 h 8257"/>
                <a:gd name="T88" fmla="*/ 0 w 5174"/>
                <a:gd name="T89" fmla="*/ 0 h 8257"/>
                <a:gd name="T90" fmla="*/ 0 w 5174"/>
                <a:gd name="T91" fmla="*/ 0 h 8257"/>
                <a:gd name="T92" fmla="*/ 0 w 5174"/>
                <a:gd name="T93" fmla="*/ 0 h 8257"/>
                <a:gd name="T94" fmla="*/ 0 w 5174"/>
                <a:gd name="T95" fmla="*/ 0 h 8257"/>
                <a:gd name="T96" fmla="*/ 0 w 5174"/>
                <a:gd name="T97" fmla="*/ 0 h 8257"/>
                <a:gd name="T98" fmla="*/ 0 w 5174"/>
                <a:gd name="T99" fmla="*/ 0 h 8257"/>
                <a:gd name="T100" fmla="*/ 0 w 5174"/>
                <a:gd name="T101" fmla="*/ 0 h 8257"/>
                <a:gd name="T102" fmla="*/ 0 w 5174"/>
                <a:gd name="T103" fmla="*/ 0 h 8257"/>
                <a:gd name="T104" fmla="*/ 0 w 5174"/>
                <a:gd name="T105" fmla="*/ 0 h 8257"/>
                <a:gd name="T106" fmla="*/ 0 w 5174"/>
                <a:gd name="T107" fmla="*/ 0 h 8257"/>
                <a:gd name="T108" fmla="*/ 0 w 5174"/>
                <a:gd name="T109" fmla="*/ 0 h 8257"/>
                <a:gd name="T110" fmla="*/ 0 w 5174"/>
                <a:gd name="T111" fmla="*/ 0 h 8257"/>
                <a:gd name="T112" fmla="*/ 0 w 5174"/>
                <a:gd name="T113" fmla="*/ 0 h 8257"/>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5174"/>
                <a:gd name="T172" fmla="*/ 0 h 8257"/>
                <a:gd name="T173" fmla="*/ 5174 w 5174"/>
                <a:gd name="T174" fmla="*/ 8257 h 8257"/>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5174" h="8257">
                  <a:moveTo>
                    <a:pt x="0" y="8257"/>
                  </a:moveTo>
                  <a:lnTo>
                    <a:pt x="0" y="8257"/>
                  </a:lnTo>
                  <a:lnTo>
                    <a:pt x="0" y="8174"/>
                  </a:lnTo>
                  <a:lnTo>
                    <a:pt x="33" y="8174"/>
                  </a:lnTo>
                  <a:lnTo>
                    <a:pt x="33" y="8091"/>
                  </a:lnTo>
                  <a:lnTo>
                    <a:pt x="44" y="8091"/>
                  </a:lnTo>
                  <a:lnTo>
                    <a:pt x="44" y="8009"/>
                  </a:lnTo>
                  <a:lnTo>
                    <a:pt x="52" y="8009"/>
                  </a:lnTo>
                  <a:lnTo>
                    <a:pt x="52" y="7926"/>
                  </a:lnTo>
                  <a:lnTo>
                    <a:pt x="58" y="7926"/>
                  </a:lnTo>
                  <a:lnTo>
                    <a:pt x="58" y="7844"/>
                  </a:lnTo>
                  <a:lnTo>
                    <a:pt x="63" y="7844"/>
                  </a:lnTo>
                  <a:lnTo>
                    <a:pt x="63" y="7761"/>
                  </a:lnTo>
                  <a:lnTo>
                    <a:pt x="68" y="7761"/>
                  </a:lnTo>
                  <a:lnTo>
                    <a:pt x="68" y="7679"/>
                  </a:lnTo>
                  <a:lnTo>
                    <a:pt x="73" y="7679"/>
                  </a:lnTo>
                  <a:lnTo>
                    <a:pt x="73" y="7596"/>
                  </a:lnTo>
                  <a:lnTo>
                    <a:pt x="76" y="7596"/>
                  </a:lnTo>
                  <a:lnTo>
                    <a:pt x="76" y="7513"/>
                  </a:lnTo>
                  <a:lnTo>
                    <a:pt x="80" y="7513"/>
                  </a:lnTo>
                  <a:lnTo>
                    <a:pt x="80" y="7431"/>
                  </a:lnTo>
                  <a:lnTo>
                    <a:pt x="84" y="7431"/>
                  </a:lnTo>
                  <a:lnTo>
                    <a:pt x="84" y="7348"/>
                  </a:lnTo>
                  <a:lnTo>
                    <a:pt x="87" y="7348"/>
                  </a:lnTo>
                  <a:lnTo>
                    <a:pt x="87" y="7266"/>
                  </a:lnTo>
                  <a:lnTo>
                    <a:pt x="90" y="7266"/>
                  </a:lnTo>
                  <a:lnTo>
                    <a:pt x="90" y="7183"/>
                  </a:lnTo>
                  <a:lnTo>
                    <a:pt x="93" y="7183"/>
                  </a:lnTo>
                  <a:lnTo>
                    <a:pt x="93" y="7101"/>
                  </a:lnTo>
                  <a:lnTo>
                    <a:pt x="96" y="7101"/>
                  </a:lnTo>
                  <a:lnTo>
                    <a:pt x="96" y="7018"/>
                  </a:lnTo>
                  <a:lnTo>
                    <a:pt x="99" y="7018"/>
                  </a:lnTo>
                  <a:lnTo>
                    <a:pt x="99" y="6935"/>
                  </a:lnTo>
                  <a:lnTo>
                    <a:pt x="102" y="6935"/>
                  </a:lnTo>
                  <a:lnTo>
                    <a:pt x="102" y="6853"/>
                  </a:lnTo>
                  <a:lnTo>
                    <a:pt x="104" y="6853"/>
                  </a:lnTo>
                  <a:lnTo>
                    <a:pt x="104" y="6770"/>
                  </a:lnTo>
                  <a:lnTo>
                    <a:pt x="107" y="6770"/>
                  </a:lnTo>
                  <a:lnTo>
                    <a:pt x="107" y="6688"/>
                  </a:lnTo>
                  <a:lnTo>
                    <a:pt x="109" y="6688"/>
                  </a:lnTo>
                  <a:lnTo>
                    <a:pt x="109" y="6605"/>
                  </a:lnTo>
                  <a:lnTo>
                    <a:pt x="112" y="6605"/>
                  </a:lnTo>
                  <a:lnTo>
                    <a:pt x="112" y="6523"/>
                  </a:lnTo>
                  <a:lnTo>
                    <a:pt x="114" y="6523"/>
                  </a:lnTo>
                  <a:lnTo>
                    <a:pt x="114" y="6440"/>
                  </a:lnTo>
                  <a:lnTo>
                    <a:pt x="117" y="6440"/>
                  </a:lnTo>
                  <a:lnTo>
                    <a:pt x="117" y="6357"/>
                  </a:lnTo>
                  <a:lnTo>
                    <a:pt x="119" y="6357"/>
                  </a:lnTo>
                  <a:lnTo>
                    <a:pt x="119" y="6275"/>
                  </a:lnTo>
                  <a:lnTo>
                    <a:pt x="121" y="6275"/>
                  </a:lnTo>
                  <a:lnTo>
                    <a:pt x="121" y="6192"/>
                  </a:lnTo>
                  <a:lnTo>
                    <a:pt x="124" y="6192"/>
                  </a:lnTo>
                  <a:lnTo>
                    <a:pt x="124" y="6110"/>
                  </a:lnTo>
                  <a:lnTo>
                    <a:pt x="126" y="6110"/>
                  </a:lnTo>
                  <a:lnTo>
                    <a:pt x="126" y="6027"/>
                  </a:lnTo>
                  <a:lnTo>
                    <a:pt x="128" y="6027"/>
                  </a:lnTo>
                  <a:lnTo>
                    <a:pt x="128" y="5945"/>
                  </a:lnTo>
                  <a:lnTo>
                    <a:pt x="130" y="5945"/>
                  </a:lnTo>
                  <a:lnTo>
                    <a:pt x="130" y="5862"/>
                  </a:lnTo>
                  <a:lnTo>
                    <a:pt x="133" y="5862"/>
                  </a:lnTo>
                  <a:lnTo>
                    <a:pt x="133" y="5779"/>
                  </a:lnTo>
                  <a:lnTo>
                    <a:pt x="135" y="5779"/>
                  </a:lnTo>
                  <a:lnTo>
                    <a:pt x="135" y="5697"/>
                  </a:lnTo>
                  <a:lnTo>
                    <a:pt x="137" y="5697"/>
                  </a:lnTo>
                  <a:lnTo>
                    <a:pt x="137" y="5614"/>
                  </a:lnTo>
                  <a:lnTo>
                    <a:pt x="139" y="5614"/>
                  </a:lnTo>
                  <a:lnTo>
                    <a:pt x="139" y="5532"/>
                  </a:lnTo>
                  <a:lnTo>
                    <a:pt x="141" y="5532"/>
                  </a:lnTo>
                  <a:lnTo>
                    <a:pt x="141" y="5449"/>
                  </a:lnTo>
                  <a:lnTo>
                    <a:pt x="143" y="5449"/>
                  </a:lnTo>
                  <a:lnTo>
                    <a:pt x="143" y="5367"/>
                  </a:lnTo>
                  <a:lnTo>
                    <a:pt x="145" y="5367"/>
                  </a:lnTo>
                  <a:lnTo>
                    <a:pt x="145" y="5284"/>
                  </a:lnTo>
                  <a:lnTo>
                    <a:pt x="147" y="5284"/>
                  </a:lnTo>
                  <a:lnTo>
                    <a:pt x="147" y="5201"/>
                  </a:lnTo>
                  <a:lnTo>
                    <a:pt x="149" y="5201"/>
                  </a:lnTo>
                  <a:lnTo>
                    <a:pt x="149" y="5119"/>
                  </a:lnTo>
                  <a:lnTo>
                    <a:pt x="152" y="5119"/>
                  </a:lnTo>
                  <a:lnTo>
                    <a:pt x="152" y="5036"/>
                  </a:lnTo>
                  <a:lnTo>
                    <a:pt x="154" y="5036"/>
                  </a:lnTo>
                  <a:lnTo>
                    <a:pt x="154" y="4954"/>
                  </a:lnTo>
                  <a:lnTo>
                    <a:pt x="156" y="4954"/>
                  </a:lnTo>
                  <a:lnTo>
                    <a:pt x="156" y="4871"/>
                  </a:lnTo>
                  <a:lnTo>
                    <a:pt x="158" y="4871"/>
                  </a:lnTo>
                  <a:lnTo>
                    <a:pt x="158" y="4789"/>
                  </a:lnTo>
                  <a:lnTo>
                    <a:pt x="160" y="4789"/>
                  </a:lnTo>
                  <a:lnTo>
                    <a:pt x="160" y="4706"/>
                  </a:lnTo>
                  <a:lnTo>
                    <a:pt x="162" y="4706"/>
                  </a:lnTo>
                  <a:lnTo>
                    <a:pt x="162" y="4623"/>
                  </a:lnTo>
                  <a:lnTo>
                    <a:pt x="164" y="4623"/>
                  </a:lnTo>
                  <a:lnTo>
                    <a:pt x="164" y="4541"/>
                  </a:lnTo>
                  <a:lnTo>
                    <a:pt x="166" y="4541"/>
                  </a:lnTo>
                  <a:lnTo>
                    <a:pt x="166" y="4458"/>
                  </a:lnTo>
                  <a:lnTo>
                    <a:pt x="168" y="4458"/>
                  </a:lnTo>
                  <a:lnTo>
                    <a:pt x="168" y="4376"/>
                  </a:lnTo>
                  <a:lnTo>
                    <a:pt x="170" y="4376"/>
                  </a:lnTo>
                  <a:lnTo>
                    <a:pt x="170" y="4293"/>
                  </a:lnTo>
                  <a:lnTo>
                    <a:pt x="172" y="4293"/>
                  </a:lnTo>
                  <a:lnTo>
                    <a:pt x="172" y="4211"/>
                  </a:lnTo>
                  <a:lnTo>
                    <a:pt x="174" y="4211"/>
                  </a:lnTo>
                  <a:lnTo>
                    <a:pt x="174" y="4128"/>
                  </a:lnTo>
                  <a:lnTo>
                    <a:pt x="177" y="4128"/>
                  </a:lnTo>
                  <a:lnTo>
                    <a:pt x="177" y="4045"/>
                  </a:lnTo>
                  <a:lnTo>
                    <a:pt x="179" y="4045"/>
                  </a:lnTo>
                  <a:lnTo>
                    <a:pt x="179" y="3963"/>
                  </a:lnTo>
                  <a:lnTo>
                    <a:pt x="181" y="3963"/>
                  </a:lnTo>
                  <a:lnTo>
                    <a:pt x="181" y="3880"/>
                  </a:lnTo>
                  <a:lnTo>
                    <a:pt x="183" y="3880"/>
                  </a:lnTo>
                  <a:lnTo>
                    <a:pt x="183" y="3798"/>
                  </a:lnTo>
                  <a:lnTo>
                    <a:pt x="185" y="3798"/>
                  </a:lnTo>
                  <a:lnTo>
                    <a:pt x="185" y="3715"/>
                  </a:lnTo>
                  <a:lnTo>
                    <a:pt x="187" y="3715"/>
                  </a:lnTo>
                  <a:lnTo>
                    <a:pt x="187" y="3633"/>
                  </a:lnTo>
                  <a:lnTo>
                    <a:pt x="190" y="3633"/>
                  </a:lnTo>
                  <a:lnTo>
                    <a:pt x="190" y="3550"/>
                  </a:lnTo>
                  <a:lnTo>
                    <a:pt x="192" y="3550"/>
                  </a:lnTo>
                  <a:lnTo>
                    <a:pt x="192" y="3467"/>
                  </a:lnTo>
                  <a:lnTo>
                    <a:pt x="194" y="3467"/>
                  </a:lnTo>
                  <a:lnTo>
                    <a:pt x="194" y="3385"/>
                  </a:lnTo>
                  <a:lnTo>
                    <a:pt x="196" y="3385"/>
                  </a:lnTo>
                  <a:lnTo>
                    <a:pt x="196" y="3302"/>
                  </a:lnTo>
                  <a:lnTo>
                    <a:pt x="199" y="3302"/>
                  </a:lnTo>
                  <a:lnTo>
                    <a:pt x="199" y="3220"/>
                  </a:lnTo>
                  <a:lnTo>
                    <a:pt x="201" y="3220"/>
                  </a:lnTo>
                  <a:lnTo>
                    <a:pt x="201" y="3137"/>
                  </a:lnTo>
                  <a:lnTo>
                    <a:pt x="203" y="3137"/>
                  </a:lnTo>
                  <a:lnTo>
                    <a:pt x="203" y="3055"/>
                  </a:lnTo>
                  <a:lnTo>
                    <a:pt x="206" y="3055"/>
                  </a:lnTo>
                  <a:lnTo>
                    <a:pt x="206" y="2972"/>
                  </a:lnTo>
                  <a:lnTo>
                    <a:pt x="208" y="2972"/>
                  </a:lnTo>
                  <a:lnTo>
                    <a:pt x="208" y="2889"/>
                  </a:lnTo>
                  <a:lnTo>
                    <a:pt x="211" y="2889"/>
                  </a:lnTo>
                  <a:lnTo>
                    <a:pt x="211" y="2807"/>
                  </a:lnTo>
                  <a:lnTo>
                    <a:pt x="213" y="2807"/>
                  </a:lnTo>
                  <a:lnTo>
                    <a:pt x="213" y="2724"/>
                  </a:lnTo>
                  <a:lnTo>
                    <a:pt x="216" y="2724"/>
                  </a:lnTo>
                  <a:lnTo>
                    <a:pt x="216" y="2642"/>
                  </a:lnTo>
                  <a:lnTo>
                    <a:pt x="219" y="2642"/>
                  </a:lnTo>
                  <a:lnTo>
                    <a:pt x="219" y="2559"/>
                  </a:lnTo>
                  <a:lnTo>
                    <a:pt x="221" y="2559"/>
                  </a:lnTo>
                  <a:lnTo>
                    <a:pt x="221" y="2477"/>
                  </a:lnTo>
                  <a:lnTo>
                    <a:pt x="224" y="2477"/>
                  </a:lnTo>
                  <a:lnTo>
                    <a:pt x="224" y="2394"/>
                  </a:lnTo>
                  <a:lnTo>
                    <a:pt x="227" y="2394"/>
                  </a:lnTo>
                  <a:lnTo>
                    <a:pt x="227" y="2311"/>
                  </a:lnTo>
                  <a:lnTo>
                    <a:pt x="230" y="2311"/>
                  </a:lnTo>
                  <a:lnTo>
                    <a:pt x="230" y="2229"/>
                  </a:lnTo>
                  <a:lnTo>
                    <a:pt x="233" y="2229"/>
                  </a:lnTo>
                  <a:lnTo>
                    <a:pt x="233" y="2146"/>
                  </a:lnTo>
                  <a:lnTo>
                    <a:pt x="236" y="2146"/>
                  </a:lnTo>
                  <a:lnTo>
                    <a:pt x="236" y="2064"/>
                  </a:lnTo>
                  <a:lnTo>
                    <a:pt x="239" y="2064"/>
                  </a:lnTo>
                  <a:lnTo>
                    <a:pt x="239" y="1981"/>
                  </a:lnTo>
                  <a:lnTo>
                    <a:pt x="243" y="1981"/>
                  </a:lnTo>
                  <a:lnTo>
                    <a:pt x="243" y="1899"/>
                  </a:lnTo>
                  <a:lnTo>
                    <a:pt x="246" y="1899"/>
                  </a:lnTo>
                  <a:lnTo>
                    <a:pt x="246" y="1816"/>
                  </a:lnTo>
                  <a:lnTo>
                    <a:pt x="249" y="1816"/>
                  </a:lnTo>
                  <a:lnTo>
                    <a:pt x="249" y="1733"/>
                  </a:lnTo>
                  <a:lnTo>
                    <a:pt x="253" y="1733"/>
                  </a:lnTo>
                  <a:lnTo>
                    <a:pt x="253" y="1651"/>
                  </a:lnTo>
                  <a:lnTo>
                    <a:pt x="257" y="1651"/>
                  </a:lnTo>
                  <a:lnTo>
                    <a:pt x="257" y="1568"/>
                  </a:lnTo>
                  <a:lnTo>
                    <a:pt x="261" y="1568"/>
                  </a:lnTo>
                  <a:lnTo>
                    <a:pt x="261" y="1486"/>
                  </a:lnTo>
                  <a:lnTo>
                    <a:pt x="265" y="1486"/>
                  </a:lnTo>
                  <a:lnTo>
                    <a:pt x="265" y="1403"/>
                  </a:lnTo>
                  <a:lnTo>
                    <a:pt x="269" y="1403"/>
                  </a:lnTo>
                  <a:lnTo>
                    <a:pt x="269" y="1321"/>
                  </a:lnTo>
                  <a:lnTo>
                    <a:pt x="274" y="1321"/>
                  </a:lnTo>
                  <a:lnTo>
                    <a:pt x="274" y="1238"/>
                  </a:lnTo>
                  <a:lnTo>
                    <a:pt x="279" y="1238"/>
                  </a:lnTo>
                  <a:lnTo>
                    <a:pt x="279" y="1155"/>
                  </a:lnTo>
                  <a:lnTo>
                    <a:pt x="284" y="1155"/>
                  </a:lnTo>
                  <a:lnTo>
                    <a:pt x="284" y="1073"/>
                  </a:lnTo>
                  <a:lnTo>
                    <a:pt x="289" y="1073"/>
                  </a:lnTo>
                  <a:lnTo>
                    <a:pt x="289" y="990"/>
                  </a:lnTo>
                  <a:lnTo>
                    <a:pt x="295" y="990"/>
                  </a:lnTo>
                  <a:lnTo>
                    <a:pt x="295" y="908"/>
                  </a:lnTo>
                  <a:lnTo>
                    <a:pt x="301" y="908"/>
                  </a:lnTo>
                  <a:lnTo>
                    <a:pt x="301" y="825"/>
                  </a:lnTo>
                  <a:lnTo>
                    <a:pt x="308" y="825"/>
                  </a:lnTo>
                  <a:lnTo>
                    <a:pt x="308" y="743"/>
                  </a:lnTo>
                  <a:lnTo>
                    <a:pt x="316" y="743"/>
                  </a:lnTo>
                  <a:lnTo>
                    <a:pt x="316" y="660"/>
                  </a:lnTo>
                  <a:lnTo>
                    <a:pt x="324" y="660"/>
                  </a:lnTo>
                  <a:lnTo>
                    <a:pt x="324" y="577"/>
                  </a:lnTo>
                  <a:lnTo>
                    <a:pt x="333" y="577"/>
                  </a:lnTo>
                  <a:lnTo>
                    <a:pt x="333" y="495"/>
                  </a:lnTo>
                  <a:lnTo>
                    <a:pt x="344" y="495"/>
                  </a:lnTo>
                  <a:lnTo>
                    <a:pt x="344" y="412"/>
                  </a:lnTo>
                  <a:lnTo>
                    <a:pt x="356" y="412"/>
                  </a:lnTo>
                  <a:lnTo>
                    <a:pt x="356" y="330"/>
                  </a:lnTo>
                  <a:lnTo>
                    <a:pt x="371" y="330"/>
                  </a:lnTo>
                  <a:lnTo>
                    <a:pt x="371" y="247"/>
                  </a:lnTo>
                  <a:lnTo>
                    <a:pt x="390" y="247"/>
                  </a:lnTo>
                  <a:lnTo>
                    <a:pt x="390" y="165"/>
                  </a:lnTo>
                  <a:lnTo>
                    <a:pt x="418" y="165"/>
                  </a:lnTo>
                  <a:lnTo>
                    <a:pt x="418" y="82"/>
                  </a:lnTo>
                  <a:lnTo>
                    <a:pt x="461" y="82"/>
                  </a:lnTo>
                  <a:lnTo>
                    <a:pt x="461" y="0"/>
                  </a:lnTo>
                  <a:lnTo>
                    <a:pt x="5174" y="0"/>
                  </a:lnTo>
                  <a:lnTo>
                    <a:pt x="5174" y="82"/>
                  </a:lnTo>
                  <a:lnTo>
                    <a:pt x="3076" y="82"/>
                  </a:lnTo>
                  <a:lnTo>
                    <a:pt x="3076" y="165"/>
                  </a:lnTo>
                  <a:lnTo>
                    <a:pt x="2787" y="165"/>
                  </a:lnTo>
                  <a:lnTo>
                    <a:pt x="2787" y="247"/>
                  </a:lnTo>
                  <a:lnTo>
                    <a:pt x="2616" y="247"/>
                  </a:lnTo>
                  <a:lnTo>
                    <a:pt x="2616" y="330"/>
                  </a:lnTo>
                  <a:lnTo>
                    <a:pt x="2495" y="330"/>
                  </a:lnTo>
                  <a:lnTo>
                    <a:pt x="2495" y="412"/>
                  </a:lnTo>
                  <a:lnTo>
                    <a:pt x="2399" y="412"/>
                  </a:lnTo>
                  <a:lnTo>
                    <a:pt x="2399" y="495"/>
                  </a:lnTo>
                  <a:lnTo>
                    <a:pt x="2323" y="495"/>
                  </a:lnTo>
                  <a:lnTo>
                    <a:pt x="2323" y="577"/>
                  </a:lnTo>
                  <a:lnTo>
                    <a:pt x="2257" y="577"/>
                  </a:lnTo>
                  <a:lnTo>
                    <a:pt x="2257" y="660"/>
                  </a:lnTo>
                  <a:lnTo>
                    <a:pt x="2198" y="660"/>
                  </a:lnTo>
                  <a:lnTo>
                    <a:pt x="2198" y="743"/>
                  </a:lnTo>
                  <a:lnTo>
                    <a:pt x="2149" y="743"/>
                  </a:lnTo>
                  <a:lnTo>
                    <a:pt x="2149" y="825"/>
                  </a:lnTo>
                  <a:lnTo>
                    <a:pt x="2102" y="825"/>
                  </a:lnTo>
                  <a:lnTo>
                    <a:pt x="2102" y="908"/>
                  </a:lnTo>
                  <a:lnTo>
                    <a:pt x="2061" y="908"/>
                  </a:lnTo>
                  <a:lnTo>
                    <a:pt x="2061" y="990"/>
                  </a:lnTo>
                  <a:lnTo>
                    <a:pt x="2023" y="990"/>
                  </a:lnTo>
                  <a:lnTo>
                    <a:pt x="2023" y="1073"/>
                  </a:lnTo>
                  <a:lnTo>
                    <a:pt x="1989" y="1073"/>
                  </a:lnTo>
                  <a:lnTo>
                    <a:pt x="1989" y="1155"/>
                  </a:lnTo>
                  <a:lnTo>
                    <a:pt x="1957" y="1155"/>
                  </a:lnTo>
                  <a:lnTo>
                    <a:pt x="1957" y="1238"/>
                  </a:lnTo>
                  <a:lnTo>
                    <a:pt x="1926" y="1238"/>
                  </a:lnTo>
                  <a:lnTo>
                    <a:pt x="1926" y="1321"/>
                  </a:lnTo>
                  <a:lnTo>
                    <a:pt x="1898" y="1321"/>
                  </a:lnTo>
                  <a:lnTo>
                    <a:pt x="1898" y="1403"/>
                  </a:lnTo>
                  <a:lnTo>
                    <a:pt x="1871" y="1403"/>
                  </a:lnTo>
                  <a:lnTo>
                    <a:pt x="1871" y="1486"/>
                  </a:lnTo>
                  <a:lnTo>
                    <a:pt x="1845" y="1486"/>
                  </a:lnTo>
                  <a:lnTo>
                    <a:pt x="1845" y="1568"/>
                  </a:lnTo>
                  <a:lnTo>
                    <a:pt x="1822" y="1568"/>
                  </a:lnTo>
                  <a:lnTo>
                    <a:pt x="1822" y="1651"/>
                  </a:lnTo>
                  <a:lnTo>
                    <a:pt x="1799" y="1651"/>
                  </a:lnTo>
                  <a:lnTo>
                    <a:pt x="1799" y="1733"/>
                  </a:lnTo>
                  <a:lnTo>
                    <a:pt x="1777" y="1733"/>
                  </a:lnTo>
                  <a:lnTo>
                    <a:pt x="1777" y="1816"/>
                  </a:lnTo>
                  <a:lnTo>
                    <a:pt x="1756" y="1816"/>
                  </a:lnTo>
                  <a:lnTo>
                    <a:pt x="1756" y="1899"/>
                  </a:lnTo>
                  <a:lnTo>
                    <a:pt x="1736" y="1899"/>
                  </a:lnTo>
                  <a:lnTo>
                    <a:pt x="1736" y="1981"/>
                  </a:lnTo>
                  <a:lnTo>
                    <a:pt x="1717" y="1981"/>
                  </a:lnTo>
                  <a:lnTo>
                    <a:pt x="1717" y="2064"/>
                  </a:lnTo>
                  <a:lnTo>
                    <a:pt x="1699" y="2064"/>
                  </a:lnTo>
                  <a:lnTo>
                    <a:pt x="1699" y="2146"/>
                  </a:lnTo>
                  <a:lnTo>
                    <a:pt x="1681" y="2146"/>
                  </a:lnTo>
                  <a:lnTo>
                    <a:pt x="1681" y="2229"/>
                  </a:lnTo>
                  <a:lnTo>
                    <a:pt x="1664" y="2229"/>
                  </a:lnTo>
                  <a:lnTo>
                    <a:pt x="1664" y="2311"/>
                  </a:lnTo>
                  <a:lnTo>
                    <a:pt x="1648" y="2311"/>
                  </a:lnTo>
                  <a:lnTo>
                    <a:pt x="1648" y="2394"/>
                  </a:lnTo>
                  <a:lnTo>
                    <a:pt x="1632" y="2394"/>
                  </a:lnTo>
                  <a:lnTo>
                    <a:pt x="1632" y="2477"/>
                  </a:lnTo>
                  <a:lnTo>
                    <a:pt x="1615" y="2477"/>
                  </a:lnTo>
                  <a:lnTo>
                    <a:pt x="1615" y="2559"/>
                  </a:lnTo>
                  <a:lnTo>
                    <a:pt x="1600" y="2559"/>
                  </a:lnTo>
                  <a:lnTo>
                    <a:pt x="1600" y="2642"/>
                  </a:lnTo>
                  <a:lnTo>
                    <a:pt x="1585" y="2642"/>
                  </a:lnTo>
                  <a:lnTo>
                    <a:pt x="1585" y="2724"/>
                  </a:lnTo>
                  <a:lnTo>
                    <a:pt x="1570" y="2724"/>
                  </a:lnTo>
                  <a:lnTo>
                    <a:pt x="1570" y="2807"/>
                  </a:lnTo>
                  <a:lnTo>
                    <a:pt x="1557" y="2807"/>
                  </a:lnTo>
                  <a:lnTo>
                    <a:pt x="1557" y="2889"/>
                  </a:lnTo>
                  <a:lnTo>
                    <a:pt x="1543" y="2889"/>
                  </a:lnTo>
                  <a:lnTo>
                    <a:pt x="1543" y="2972"/>
                  </a:lnTo>
                  <a:lnTo>
                    <a:pt x="1530" y="2972"/>
                  </a:lnTo>
                  <a:lnTo>
                    <a:pt x="1530" y="3055"/>
                  </a:lnTo>
                  <a:lnTo>
                    <a:pt x="1516" y="3055"/>
                  </a:lnTo>
                  <a:lnTo>
                    <a:pt x="1516" y="3137"/>
                  </a:lnTo>
                  <a:lnTo>
                    <a:pt x="1503" y="3137"/>
                  </a:lnTo>
                  <a:lnTo>
                    <a:pt x="1503" y="3220"/>
                  </a:lnTo>
                  <a:lnTo>
                    <a:pt x="1491" y="3220"/>
                  </a:lnTo>
                  <a:lnTo>
                    <a:pt x="1491" y="3302"/>
                  </a:lnTo>
                  <a:lnTo>
                    <a:pt x="1479" y="3302"/>
                  </a:lnTo>
                  <a:lnTo>
                    <a:pt x="1479" y="3385"/>
                  </a:lnTo>
                  <a:lnTo>
                    <a:pt x="1466" y="3385"/>
                  </a:lnTo>
                  <a:lnTo>
                    <a:pt x="1466" y="3467"/>
                  </a:lnTo>
                  <a:lnTo>
                    <a:pt x="1454" y="3467"/>
                  </a:lnTo>
                  <a:lnTo>
                    <a:pt x="1454" y="3550"/>
                  </a:lnTo>
                  <a:lnTo>
                    <a:pt x="1443" y="3550"/>
                  </a:lnTo>
                  <a:lnTo>
                    <a:pt x="1443" y="3633"/>
                  </a:lnTo>
                  <a:lnTo>
                    <a:pt x="1432" y="3633"/>
                  </a:lnTo>
                  <a:lnTo>
                    <a:pt x="1432" y="3715"/>
                  </a:lnTo>
                  <a:lnTo>
                    <a:pt x="1420" y="3715"/>
                  </a:lnTo>
                  <a:lnTo>
                    <a:pt x="1420" y="3798"/>
                  </a:lnTo>
                  <a:lnTo>
                    <a:pt x="1409" y="3798"/>
                  </a:lnTo>
                  <a:lnTo>
                    <a:pt x="1409" y="3880"/>
                  </a:lnTo>
                  <a:lnTo>
                    <a:pt x="1398" y="3880"/>
                  </a:lnTo>
                  <a:lnTo>
                    <a:pt x="1398" y="3963"/>
                  </a:lnTo>
                  <a:lnTo>
                    <a:pt x="1387" y="3963"/>
                  </a:lnTo>
                  <a:lnTo>
                    <a:pt x="1387" y="4045"/>
                  </a:lnTo>
                  <a:lnTo>
                    <a:pt x="1376" y="4045"/>
                  </a:lnTo>
                  <a:lnTo>
                    <a:pt x="1376" y="4128"/>
                  </a:lnTo>
                  <a:lnTo>
                    <a:pt x="1366" y="4128"/>
                  </a:lnTo>
                  <a:lnTo>
                    <a:pt x="1366" y="4211"/>
                  </a:lnTo>
                  <a:lnTo>
                    <a:pt x="1355" y="4211"/>
                  </a:lnTo>
                  <a:lnTo>
                    <a:pt x="1355" y="4293"/>
                  </a:lnTo>
                  <a:lnTo>
                    <a:pt x="1345" y="4293"/>
                  </a:lnTo>
                  <a:lnTo>
                    <a:pt x="1345" y="4376"/>
                  </a:lnTo>
                  <a:lnTo>
                    <a:pt x="1335" y="4376"/>
                  </a:lnTo>
                  <a:lnTo>
                    <a:pt x="1335" y="4458"/>
                  </a:lnTo>
                  <a:lnTo>
                    <a:pt x="1324" y="4458"/>
                  </a:lnTo>
                  <a:lnTo>
                    <a:pt x="1324" y="4541"/>
                  </a:lnTo>
                  <a:lnTo>
                    <a:pt x="1314" y="4541"/>
                  </a:lnTo>
                  <a:lnTo>
                    <a:pt x="1314" y="4623"/>
                  </a:lnTo>
                  <a:lnTo>
                    <a:pt x="1304" y="4623"/>
                  </a:lnTo>
                  <a:lnTo>
                    <a:pt x="1304" y="4706"/>
                  </a:lnTo>
                  <a:lnTo>
                    <a:pt x="1294" y="4706"/>
                  </a:lnTo>
                  <a:lnTo>
                    <a:pt x="1294" y="4789"/>
                  </a:lnTo>
                  <a:lnTo>
                    <a:pt x="1284" y="4789"/>
                  </a:lnTo>
                  <a:lnTo>
                    <a:pt x="1284" y="4871"/>
                  </a:lnTo>
                  <a:lnTo>
                    <a:pt x="1275" y="4871"/>
                  </a:lnTo>
                  <a:lnTo>
                    <a:pt x="1275" y="4954"/>
                  </a:lnTo>
                  <a:lnTo>
                    <a:pt x="1264" y="4954"/>
                  </a:lnTo>
                  <a:lnTo>
                    <a:pt x="1264" y="5036"/>
                  </a:lnTo>
                  <a:lnTo>
                    <a:pt x="1254" y="5036"/>
                  </a:lnTo>
                  <a:lnTo>
                    <a:pt x="1254" y="5119"/>
                  </a:lnTo>
                  <a:lnTo>
                    <a:pt x="1245" y="5119"/>
                  </a:lnTo>
                  <a:lnTo>
                    <a:pt x="1245" y="5201"/>
                  </a:lnTo>
                  <a:lnTo>
                    <a:pt x="1235" y="5201"/>
                  </a:lnTo>
                  <a:lnTo>
                    <a:pt x="1235" y="5284"/>
                  </a:lnTo>
                  <a:lnTo>
                    <a:pt x="1226" y="5284"/>
                  </a:lnTo>
                  <a:lnTo>
                    <a:pt x="1226" y="5367"/>
                  </a:lnTo>
                  <a:lnTo>
                    <a:pt x="1216" y="5367"/>
                  </a:lnTo>
                  <a:lnTo>
                    <a:pt x="1216" y="5449"/>
                  </a:lnTo>
                  <a:lnTo>
                    <a:pt x="1207" y="5449"/>
                  </a:lnTo>
                  <a:lnTo>
                    <a:pt x="1207" y="5532"/>
                  </a:lnTo>
                  <a:lnTo>
                    <a:pt x="1197" y="5532"/>
                  </a:lnTo>
                  <a:lnTo>
                    <a:pt x="1197" y="5614"/>
                  </a:lnTo>
                  <a:lnTo>
                    <a:pt x="1188" y="5614"/>
                  </a:lnTo>
                  <a:lnTo>
                    <a:pt x="1188" y="5697"/>
                  </a:lnTo>
                  <a:lnTo>
                    <a:pt x="1178" y="5697"/>
                  </a:lnTo>
                  <a:lnTo>
                    <a:pt x="1178" y="5779"/>
                  </a:lnTo>
                  <a:lnTo>
                    <a:pt x="1168" y="5779"/>
                  </a:lnTo>
                  <a:lnTo>
                    <a:pt x="1168" y="5862"/>
                  </a:lnTo>
                  <a:lnTo>
                    <a:pt x="1159" y="5862"/>
                  </a:lnTo>
                  <a:lnTo>
                    <a:pt x="1159" y="5945"/>
                  </a:lnTo>
                  <a:lnTo>
                    <a:pt x="1149" y="5945"/>
                  </a:lnTo>
                  <a:lnTo>
                    <a:pt x="1149" y="6027"/>
                  </a:lnTo>
                  <a:lnTo>
                    <a:pt x="1140" y="6027"/>
                  </a:lnTo>
                  <a:lnTo>
                    <a:pt x="1140" y="6110"/>
                  </a:lnTo>
                  <a:lnTo>
                    <a:pt x="1130" y="6110"/>
                  </a:lnTo>
                  <a:lnTo>
                    <a:pt x="1130" y="6192"/>
                  </a:lnTo>
                  <a:lnTo>
                    <a:pt x="1120" y="6192"/>
                  </a:lnTo>
                  <a:lnTo>
                    <a:pt x="1120" y="6275"/>
                  </a:lnTo>
                  <a:lnTo>
                    <a:pt x="1110" y="6275"/>
                  </a:lnTo>
                  <a:lnTo>
                    <a:pt x="1110" y="6357"/>
                  </a:lnTo>
                  <a:lnTo>
                    <a:pt x="1101" y="6357"/>
                  </a:lnTo>
                  <a:lnTo>
                    <a:pt x="1101" y="6440"/>
                  </a:lnTo>
                  <a:lnTo>
                    <a:pt x="1090" y="6440"/>
                  </a:lnTo>
                  <a:lnTo>
                    <a:pt x="1090" y="6523"/>
                  </a:lnTo>
                  <a:lnTo>
                    <a:pt x="1080" y="6523"/>
                  </a:lnTo>
                  <a:lnTo>
                    <a:pt x="1080" y="6605"/>
                  </a:lnTo>
                  <a:lnTo>
                    <a:pt x="1070" y="6605"/>
                  </a:lnTo>
                  <a:lnTo>
                    <a:pt x="1070" y="6688"/>
                  </a:lnTo>
                  <a:lnTo>
                    <a:pt x="1059" y="6688"/>
                  </a:lnTo>
                  <a:lnTo>
                    <a:pt x="1059" y="6770"/>
                  </a:lnTo>
                  <a:lnTo>
                    <a:pt x="1049" y="6770"/>
                  </a:lnTo>
                  <a:lnTo>
                    <a:pt x="1049" y="6853"/>
                  </a:lnTo>
                  <a:lnTo>
                    <a:pt x="1038" y="6853"/>
                  </a:lnTo>
                  <a:lnTo>
                    <a:pt x="1038" y="6935"/>
                  </a:lnTo>
                  <a:lnTo>
                    <a:pt x="1027" y="6935"/>
                  </a:lnTo>
                  <a:lnTo>
                    <a:pt x="1027" y="7018"/>
                  </a:lnTo>
                  <a:lnTo>
                    <a:pt x="1016" y="7018"/>
                  </a:lnTo>
                  <a:lnTo>
                    <a:pt x="1016" y="7101"/>
                  </a:lnTo>
                  <a:lnTo>
                    <a:pt x="1004" y="7101"/>
                  </a:lnTo>
                  <a:lnTo>
                    <a:pt x="1004" y="7183"/>
                  </a:lnTo>
                  <a:lnTo>
                    <a:pt x="992" y="7183"/>
                  </a:lnTo>
                  <a:lnTo>
                    <a:pt x="992" y="7266"/>
                  </a:lnTo>
                  <a:lnTo>
                    <a:pt x="980" y="7266"/>
                  </a:lnTo>
                  <a:lnTo>
                    <a:pt x="980" y="7348"/>
                  </a:lnTo>
                  <a:lnTo>
                    <a:pt x="966" y="7348"/>
                  </a:lnTo>
                  <a:lnTo>
                    <a:pt x="966" y="7431"/>
                  </a:lnTo>
                  <a:lnTo>
                    <a:pt x="953" y="7431"/>
                  </a:lnTo>
                  <a:lnTo>
                    <a:pt x="953" y="7513"/>
                  </a:lnTo>
                  <a:lnTo>
                    <a:pt x="939" y="7513"/>
                  </a:lnTo>
                  <a:lnTo>
                    <a:pt x="939" y="7596"/>
                  </a:lnTo>
                  <a:lnTo>
                    <a:pt x="924" y="7596"/>
                  </a:lnTo>
                  <a:lnTo>
                    <a:pt x="924" y="7679"/>
                  </a:lnTo>
                  <a:lnTo>
                    <a:pt x="907" y="7679"/>
                  </a:lnTo>
                  <a:lnTo>
                    <a:pt x="907" y="7761"/>
                  </a:lnTo>
                  <a:lnTo>
                    <a:pt x="890" y="7761"/>
                  </a:lnTo>
                  <a:lnTo>
                    <a:pt x="890" y="7844"/>
                  </a:lnTo>
                  <a:lnTo>
                    <a:pt x="871" y="7844"/>
                  </a:lnTo>
                  <a:lnTo>
                    <a:pt x="871" y="7926"/>
                  </a:lnTo>
                  <a:lnTo>
                    <a:pt x="849" y="7926"/>
                  </a:lnTo>
                  <a:lnTo>
                    <a:pt x="849" y="8009"/>
                  </a:lnTo>
                  <a:lnTo>
                    <a:pt x="823" y="8009"/>
                  </a:lnTo>
                  <a:lnTo>
                    <a:pt x="823" y="8091"/>
                  </a:lnTo>
                  <a:lnTo>
                    <a:pt x="790" y="8091"/>
                  </a:lnTo>
                  <a:lnTo>
                    <a:pt x="790" y="8174"/>
                  </a:lnTo>
                  <a:lnTo>
                    <a:pt x="742" y="8174"/>
                  </a:lnTo>
                  <a:lnTo>
                    <a:pt x="742" y="8257"/>
                  </a:lnTo>
                  <a:lnTo>
                    <a:pt x="0" y="8257"/>
                  </a:lnTo>
                </a:path>
              </a:pathLst>
            </a:custGeom>
            <a:noFill/>
            <a:ln w="4762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94597" name="Text Box 51"/>
            <p:cNvSpPr txBox="1">
              <a:spLocks noChangeArrowheads="1"/>
            </p:cNvSpPr>
            <p:nvPr/>
          </p:nvSpPr>
          <p:spPr bwMode="auto">
            <a:xfrm>
              <a:off x="2208" y="3840"/>
              <a:ext cx="1390" cy="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2400" i="1">
                  <a:latin typeface="Times New Roman" panose="02020603050405020304" pitchFamily="18" charset="0"/>
                </a:rPr>
                <a:t>TDI</a:t>
              </a:r>
              <a:r>
                <a:rPr lang="en-US" altLang="en-US" sz="2400">
                  <a:latin typeface="Times New Roman" panose="02020603050405020304" pitchFamily="18" charset="0"/>
                </a:rPr>
                <a:t>, mg kg</a:t>
              </a:r>
              <a:r>
                <a:rPr lang="en-US" altLang="en-US" sz="2400" baseline="30000">
                  <a:latin typeface="Times New Roman" panose="02020603050405020304" pitchFamily="18" charset="0"/>
                  <a:sym typeface="Symbol" panose="05050102010706020507" pitchFamily="18" charset="2"/>
                </a:rPr>
                <a:t>1</a:t>
              </a:r>
              <a:r>
                <a:rPr lang="en-US" altLang="en-US" sz="2400">
                  <a:latin typeface="Times New Roman" panose="02020603050405020304" pitchFamily="18" charset="0"/>
                </a:rPr>
                <a:t> day</a:t>
              </a:r>
              <a:r>
                <a:rPr lang="en-US" altLang="en-US" sz="2400" baseline="30000">
                  <a:latin typeface="Times New Roman" panose="02020603050405020304" pitchFamily="18" charset="0"/>
                  <a:sym typeface="Symbol" panose="05050102010706020507" pitchFamily="18" charset="2"/>
                </a:rPr>
                <a:t>1</a:t>
              </a:r>
              <a:endParaRPr lang="en-US" altLang="en-US" sz="2400">
                <a:latin typeface="Times New Roman" panose="02020603050405020304" pitchFamily="18" charset="0"/>
                <a:sym typeface="Symbol" panose="05050102010706020507" pitchFamily="18" charset="2"/>
              </a:endParaRPr>
            </a:p>
          </p:txBody>
        </p:sp>
        <p:sp>
          <p:nvSpPr>
            <p:cNvPr id="194598" name="Text Box 52"/>
            <p:cNvSpPr txBox="1">
              <a:spLocks noChangeArrowheads="1"/>
            </p:cNvSpPr>
            <p:nvPr/>
          </p:nvSpPr>
          <p:spPr bwMode="auto">
            <a:xfrm rot="-5400000">
              <a:off x="242" y="2942"/>
              <a:ext cx="1113"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2400">
                  <a:latin typeface="Times New Roman" panose="02020603050405020304" pitchFamily="18" charset="0"/>
                </a:rPr>
                <a:t>       Exceedance risk</a:t>
              </a:r>
            </a:p>
          </p:txBody>
        </p:sp>
      </p:grpSp>
      <p:sp>
        <p:nvSpPr>
          <p:cNvPr id="1125429" name="Text Box 53"/>
          <p:cNvSpPr txBox="1">
            <a:spLocks noChangeArrowheads="1"/>
          </p:cNvSpPr>
          <p:nvPr/>
        </p:nvSpPr>
        <p:spPr bwMode="auto">
          <a:xfrm>
            <a:off x="3124200" y="2362200"/>
            <a:ext cx="4959350" cy="1917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2400">
                <a:solidFill>
                  <a:srgbClr val="009900"/>
                </a:solidFill>
                <a:latin typeface="Times New Roman" panose="02020603050405020304" pitchFamily="18" charset="0"/>
              </a:rPr>
              <a:t>mean    		 [ 0.0061, 0.042]</a:t>
            </a:r>
          </a:p>
          <a:p>
            <a:pPr eaLnBrk="1" hangingPunct="1"/>
            <a:r>
              <a:rPr lang="en-US" altLang="en-US" sz="2400">
                <a:solidFill>
                  <a:srgbClr val="009900"/>
                </a:solidFill>
                <a:latin typeface="Times New Roman" panose="02020603050405020304" pitchFamily="18" charset="0"/>
              </a:rPr>
              <a:t>median    		 [ 0.0058, 0.041]</a:t>
            </a:r>
          </a:p>
          <a:p>
            <a:pPr eaLnBrk="1" hangingPunct="1"/>
            <a:r>
              <a:rPr lang="en-US" altLang="en-US" sz="2400">
                <a:solidFill>
                  <a:srgbClr val="009900"/>
                </a:solidFill>
                <a:latin typeface="Times New Roman" panose="02020603050405020304" pitchFamily="18" charset="0"/>
              </a:rPr>
              <a:t>95th percentile    	 [ 0.0085, 0.063]</a:t>
            </a:r>
          </a:p>
          <a:p>
            <a:pPr eaLnBrk="1" hangingPunct="1"/>
            <a:r>
              <a:rPr lang="en-US" altLang="en-US" sz="2400">
                <a:solidFill>
                  <a:srgbClr val="009900"/>
                </a:solidFill>
                <a:latin typeface="Times New Roman" panose="02020603050405020304" pitchFamily="18" charset="0"/>
              </a:rPr>
              <a:t>standard deviation 	 [ 0, 0.025]</a:t>
            </a:r>
          </a:p>
          <a:p>
            <a:endParaRPr lang="en-US" altLang="en-US" sz="2400">
              <a:solidFill>
                <a:srgbClr val="009900"/>
              </a:solidFill>
              <a:latin typeface="Times New Roman" panose="02020603050405020304" pitchFamily="18" charset="0"/>
            </a:endParaRPr>
          </a:p>
        </p:txBody>
      </p:sp>
      <p:sp>
        <p:nvSpPr>
          <p:cNvPr id="103" name="Freeform 53"/>
          <p:cNvSpPr>
            <a:spLocks/>
          </p:cNvSpPr>
          <p:nvPr/>
        </p:nvSpPr>
        <p:spPr bwMode="auto">
          <a:xfrm flipV="1">
            <a:off x="1533525" y="1952625"/>
            <a:ext cx="3625850" cy="3341688"/>
          </a:xfrm>
          <a:custGeom>
            <a:avLst/>
            <a:gdLst>
              <a:gd name="T0" fmla="*/ 2147483647 w 3564"/>
              <a:gd name="T1" fmla="*/ 2147483647 h 7777"/>
              <a:gd name="T2" fmla="*/ 2147483647 w 3564"/>
              <a:gd name="T3" fmla="*/ 2147483647 h 7777"/>
              <a:gd name="T4" fmla="*/ 2147483647 w 3564"/>
              <a:gd name="T5" fmla="*/ 2147483647 h 7777"/>
              <a:gd name="T6" fmla="*/ 2147483647 w 3564"/>
              <a:gd name="T7" fmla="*/ 2147483647 h 7777"/>
              <a:gd name="T8" fmla="*/ 2147483647 w 3564"/>
              <a:gd name="T9" fmla="*/ 2147483647 h 7777"/>
              <a:gd name="T10" fmla="*/ 2147483647 w 3564"/>
              <a:gd name="T11" fmla="*/ 2147483647 h 7777"/>
              <a:gd name="T12" fmla="*/ 2147483647 w 3564"/>
              <a:gd name="T13" fmla="*/ 2147483647 h 7777"/>
              <a:gd name="T14" fmla="*/ 2147483647 w 3564"/>
              <a:gd name="T15" fmla="*/ 2147483647 h 7777"/>
              <a:gd name="T16" fmla="*/ 2147483647 w 3564"/>
              <a:gd name="T17" fmla="*/ 2147483647 h 7777"/>
              <a:gd name="T18" fmla="*/ 2147483647 w 3564"/>
              <a:gd name="T19" fmla="*/ 2147483647 h 7777"/>
              <a:gd name="T20" fmla="*/ 2147483647 w 3564"/>
              <a:gd name="T21" fmla="*/ 2147483647 h 7777"/>
              <a:gd name="T22" fmla="*/ 2147483647 w 3564"/>
              <a:gd name="T23" fmla="*/ 2147483647 h 7777"/>
              <a:gd name="T24" fmla="*/ 2147483647 w 3564"/>
              <a:gd name="T25" fmla="*/ 2147483647 h 7777"/>
              <a:gd name="T26" fmla="*/ 2147483647 w 3564"/>
              <a:gd name="T27" fmla="*/ 2147483647 h 7777"/>
              <a:gd name="T28" fmla="*/ 2147483647 w 3564"/>
              <a:gd name="T29" fmla="*/ 2147483647 h 7777"/>
              <a:gd name="T30" fmla="*/ 2147483647 w 3564"/>
              <a:gd name="T31" fmla="*/ 2147483647 h 7777"/>
              <a:gd name="T32" fmla="*/ 2147483647 w 3564"/>
              <a:gd name="T33" fmla="*/ 2147483647 h 7777"/>
              <a:gd name="T34" fmla="*/ 2147483647 w 3564"/>
              <a:gd name="T35" fmla="*/ 2147483647 h 7777"/>
              <a:gd name="T36" fmla="*/ 2147483647 w 3564"/>
              <a:gd name="T37" fmla="*/ 2147483647 h 7777"/>
              <a:gd name="T38" fmla="*/ 2147483647 w 3564"/>
              <a:gd name="T39" fmla="*/ 2147483647 h 7777"/>
              <a:gd name="T40" fmla="*/ 2147483647 w 3564"/>
              <a:gd name="T41" fmla="*/ 2147483647 h 7777"/>
              <a:gd name="T42" fmla="*/ 2147483647 w 3564"/>
              <a:gd name="T43" fmla="*/ 2147483647 h 7777"/>
              <a:gd name="T44" fmla="*/ 2147483647 w 3564"/>
              <a:gd name="T45" fmla="*/ 2147483647 h 7777"/>
              <a:gd name="T46" fmla="*/ 2147483647 w 3564"/>
              <a:gd name="T47" fmla="*/ 2147483647 h 7777"/>
              <a:gd name="T48" fmla="*/ 2147483647 w 3564"/>
              <a:gd name="T49" fmla="*/ 2147483647 h 7777"/>
              <a:gd name="T50" fmla="*/ 2147483647 w 3564"/>
              <a:gd name="T51" fmla="*/ 2147483647 h 7777"/>
              <a:gd name="T52" fmla="*/ 2147483647 w 3564"/>
              <a:gd name="T53" fmla="*/ 2147483647 h 7777"/>
              <a:gd name="T54" fmla="*/ 2147483647 w 3564"/>
              <a:gd name="T55" fmla="*/ 2147483647 h 7777"/>
              <a:gd name="T56" fmla="*/ 2147483647 w 3564"/>
              <a:gd name="T57" fmla="*/ 2147483647 h 7777"/>
              <a:gd name="T58" fmla="*/ 2147483647 w 3564"/>
              <a:gd name="T59" fmla="*/ 2147483647 h 7777"/>
              <a:gd name="T60" fmla="*/ 2147483647 w 3564"/>
              <a:gd name="T61" fmla="*/ 2147483647 h 7777"/>
              <a:gd name="T62" fmla="*/ 2147483647 w 3564"/>
              <a:gd name="T63" fmla="*/ 2147483647 h 7777"/>
              <a:gd name="T64" fmla="*/ 2147483647 w 3564"/>
              <a:gd name="T65" fmla="*/ 2147483647 h 7777"/>
              <a:gd name="T66" fmla="*/ 2147483647 w 3564"/>
              <a:gd name="T67" fmla="*/ 2147483647 h 7777"/>
              <a:gd name="T68" fmla="*/ 2147483647 w 3564"/>
              <a:gd name="T69" fmla="*/ 2147483647 h 7777"/>
              <a:gd name="T70" fmla="*/ 2147483647 w 3564"/>
              <a:gd name="T71" fmla="*/ 2147483647 h 7777"/>
              <a:gd name="T72" fmla="*/ 2147483647 w 3564"/>
              <a:gd name="T73" fmla="*/ 2147483647 h 7777"/>
              <a:gd name="T74" fmla="*/ 2147483647 w 3564"/>
              <a:gd name="T75" fmla="*/ 2147483647 h 7777"/>
              <a:gd name="T76" fmla="*/ 2147483647 w 3564"/>
              <a:gd name="T77" fmla="*/ 2147483647 h 7777"/>
              <a:gd name="T78" fmla="*/ 2147483647 w 3564"/>
              <a:gd name="T79" fmla="*/ 2147483647 h 7777"/>
              <a:gd name="T80" fmla="*/ 2147483647 w 3564"/>
              <a:gd name="T81" fmla="*/ 2147483647 h 7777"/>
              <a:gd name="T82" fmla="*/ 2147483647 w 3564"/>
              <a:gd name="T83" fmla="*/ 2147483647 h 7777"/>
              <a:gd name="T84" fmla="*/ 2147483647 w 3564"/>
              <a:gd name="T85" fmla="*/ 2147483647 h 7777"/>
              <a:gd name="T86" fmla="*/ 2147483647 w 3564"/>
              <a:gd name="T87" fmla="*/ 2147483647 h 7777"/>
              <a:gd name="T88" fmla="*/ 2147483647 w 3564"/>
              <a:gd name="T89" fmla="*/ 2147483647 h 7777"/>
              <a:gd name="T90" fmla="*/ 2147483647 w 3564"/>
              <a:gd name="T91" fmla="*/ 2147483647 h 7777"/>
              <a:gd name="T92" fmla="*/ 2147483647 w 3564"/>
              <a:gd name="T93" fmla="*/ 2147483647 h 7777"/>
              <a:gd name="T94" fmla="*/ 2147483647 w 3564"/>
              <a:gd name="T95" fmla="*/ 2147483647 h 7777"/>
              <a:gd name="T96" fmla="*/ 2147483647 w 3564"/>
              <a:gd name="T97" fmla="*/ 2147483647 h 7777"/>
              <a:gd name="T98" fmla="*/ 2147483647 w 3564"/>
              <a:gd name="T99" fmla="*/ 2147483647 h 7777"/>
              <a:gd name="T100" fmla="*/ 2147483647 w 3564"/>
              <a:gd name="T101" fmla="*/ 2147483647 h 7777"/>
              <a:gd name="T102" fmla="*/ 2147483647 w 3564"/>
              <a:gd name="T103" fmla="*/ 2147483647 h 7777"/>
              <a:gd name="T104" fmla="*/ 2147483647 w 3564"/>
              <a:gd name="T105" fmla="*/ 2147483647 h 7777"/>
              <a:gd name="T106" fmla="*/ 2147483647 w 3564"/>
              <a:gd name="T107" fmla="*/ 2147483647 h 7777"/>
              <a:gd name="T108" fmla="*/ 2147483647 w 3564"/>
              <a:gd name="T109" fmla="*/ 2147483647 h 7777"/>
              <a:gd name="T110" fmla="*/ 2147483647 w 3564"/>
              <a:gd name="T111" fmla="*/ 2147483647 h 7777"/>
              <a:gd name="T112" fmla="*/ 2147483647 w 3564"/>
              <a:gd name="T113" fmla="*/ 2147483647 h 7777"/>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3564"/>
              <a:gd name="T172" fmla="*/ 0 h 7777"/>
              <a:gd name="T173" fmla="*/ 3564 w 3564"/>
              <a:gd name="T174" fmla="*/ 7777 h 7777"/>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3564" h="7777">
                <a:moveTo>
                  <a:pt x="0" y="7777"/>
                </a:moveTo>
                <a:lnTo>
                  <a:pt x="0" y="7777"/>
                </a:lnTo>
                <a:lnTo>
                  <a:pt x="0" y="7699"/>
                </a:lnTo>
                <a:lnTo>
                  <a:pt x="96" y="7699"/>
                </a:lnTo>
                <a:lnTo>
                  <a:pt x="96" y="7621"/>
                </a:lnTo>
                <a:lnTo>
                  <a:pt x="128" y="7621"/>
                </a:lnTo>
                <a:lnTo>
                  <a:pt x="128" y="7543"/>
                </a:lnTo>
                <a:lnTo>
                  <a:pt x="147" y="7543"/>
                </a:lnTo>
                <a:lnTo>
                  <a:pt x="147" y="7465"/>
                </a:lnTo>
                <a:lnTo>
                  <a:pt x="162" y="7465"/>
                </a:lnTo>
                <a:lnTo>
                  <a:pt x="162" y="7388"/>
                </a:lnTo>
                <a:lnTo>
                  <a:pt x="174" y="7388"/>
                </a:lnTo>
                <a:lnTo>
                  <a:pt x="174" y="7310"/>
                </a:lnTo>
                <a:lnTo>
                  <a:pt x="185" y="7310"/>
                </a:lnTo>
                <a:lnTo>
                  <a:pt x="185" y="7232"/>
                </a:lnTo>
                <a:lnTo>
                  <a:pt x="194" y="7232"/>
                </a:lnTo>
                <a:lnTo>
                  <a:pt x="194" y="7154"/>
                </a:lnTo>
                <a:lnTo>
                  <a:pt x="203" y="7154"/>
                </a:lnTo>
                <a:lnTo>
                  <a:pt x="203" y="7077"/>
                </a:lnTo>
                <a:lnTo>
                  <a:pt x="211" y="7077"/>
                </a:lnTo>
                <a:lnTo>
                  <a:pt x="211" y="6999"/>
                </a:lnTo>
                <a:lnTo>
                  <a:pt x="219" y="6999"/>
                </a:lnTo>
                <a:lnTo>
                  <a:pt x="219" y="6921"/>
                </a:lnTo>
                <a:lnTo>
                  <a:pt x="227" y="6921"/>
                </a:lnTo>
                <a:lnTo>
                  <a:pt x="227" y="6843"/>
                </a:lnTo>
                <a:lnTo>
                  <a:pt x="234" y="6843"/>
                </a:lnTo>
                <a:lnTo>
                  <a:pt x="234" y="6765"/>
                </a:lnTo>
                <a:lnTo>
                  <a:pt x="241" y="6765"/>
                </a:lnTo>
                <a:lnTo>
                  <a:pt x="241" y="6688"/>
                </a:lnTo>
                <a:lnTo>
                  <a:pt x="248" y="6688"/>
                </a:lnTo>
                <a:lnTo>
                  <a:pt x="248" y="6610"/>
                </a:lnTo>
                <a:lnTo>
                  <a:pt x="255" y="6610"/>
                </a:lnTo>
                <a:lnTo>
                  <a:pt x="255" y="6532"/>
                </a:lnTo>
                <a:lnTo>
                  <a:pt x="261" y="6532"/>
                </a:lnTo>
                <a:lnTo>
                  <a:pt x="261" y="6454"/>
                </a:lnTo>
                <a:lnTo>
                  <a:pt x="268" y="6454"/>
                </a:lnTo>
                <a:lnTo>
                  <a:pt x="268" y="6377"/>
                </a:lnTo>
                <a:lnTo>
                  <a:pt x="274" y="6377"/>
                </a:lnTo>
                <a:lnTo>
                  <a:pt x="274" y="6299"/>
                </a:lnTo>
                <a:lnTo>
                  <a:pt x="281" y="6299"/>
                </a:lnTo>
                <a:lnTo>
                  <a:pt x="281" y="6221"/>
                </a:lnTo>
                <a:lnTo>
                  <a:pt x="287" y="6221"/>
                </a:lnTo>
                <a:lnTo>
                  <a:pt x="287" y="6143"/>
                </a:lnTo>
                <a:lnTo>
                  <a:pt x="293" y="6143"/>
                </a:lnTo>
                <a:lnTo>
                  <a:pt x="293" y="6066"/>
                </a:lnTo>
                <a:lnTo>
                  <a:pt x="299" y="6066"/>
                </a:lnTo>
                <a:lnTo>
                  <a:pt x="299" y="5988"/>
                </a:lnTo>
                <a:lnTo>
                  <a:pt x="305" y="5988"/>
                </a:lnTo>
                <a:lnTo>
                  <a:pt x="305" y="5910"/>
                </a:lnTo>
                <a:lnTo>
                  <a:pt x="311" y="5910"/>
                </a:lnTo>
                <a:lnTo>
                  <a:pt x="311" y="5832"/>
                </a:lnTo>
                <a:lnTo>
                  <a:pt x="317" y="5832"/>
                </a:lnTo>
                <a:lnTo>
                  <a:pt x="317" y="5754"/>
                </a:lnTo>
                <a:lnTo>
                  <a:pt x="323" y="5754"/>
                </a:lnTo>
                <a:lnTo>
                  <a:pt x="323" y="5677"/>
                </a:lnTo>
                <a:lnTo>
                  <a:pt x="329" y="5677"/>
                </a:lnTo>
                <a:lnTo>
                  <a:pt x="329" y="5599"/>
                </a:lnTo>
                <a:lnTo>
                  <a:pt x="335" y="5599"/>
                </a:lnTo>
                <a:lnTo>
                  <a:pt x="335" y="5521"/>
                </a:lnTo>
                <a:lnTo>
                  <a:pt x="340" y="5521"/>
                </a:lnTo>
                <a:lnTo>
                  <a:pt x="340" y="5443"/>
                </a:lnTo>
                <a:lnTo>
                  <a:pt x="346" y="5443"/>
                </a:lnTo>
                <a:lnTo>
                  <a:pt x="346" y="5366"/>
                </a:lnTo>
                <a:lnTo>
                  <a:pt x="352" y="5366"/>
                </a:lnTo>
                <a:lnTo>
                  <a:pt x="352" y="5288"/>
                </a:lnTo>
                <a:lnTo>
                  <a:pt x="358" y="5288"/>
                </a:lnTo>
                <a:lnTo>
                  <a:pt x="358" y="5210"/>
                </a:lnTo>
                <a:lnTo>
                  <a:pt x="364" y="5210"/>
                </a:lnTo>
                <a:lnTo>
                  <a:pt x="364" y="5132"/>
                </a:lnTo>
                <a:lnTo>
                  <a:pt x="369" y="5132"/>
                </a:lnTo>
                <a:lnTo>
                  <a:pt x="369" y="5055"/>
                </a:lnTo>
                <a:lnTo>
                  <a:pt x="375" y="5055"/>
                </a:lnTo>
                <a:lnTo>
                  <a:pt x="375" y="4977"/>
                </a:lnTo>
                <a:lnTo>
                  <a:pt x="381" y="4977"/>
                </a:lnTo>
                <a:lnTo>
                  <a:pt x="381" y="4899"/>
                </a:lnTo>
                <a:lnTo>
                  <a:pt x="387" y="4899"/>
                </a:lnTo>
                <a:lnTo>
                  <a:pt x="387" y="4821"/>
                </a:lnTo>
                <a:lnTo>
                  <a:pt x="392" y="4821"/>
                </a:lnTo>
                <a:lnTo>
                  <a:pt x="392" y="4743"/>
                </a:lnTo>
                <a:lnTo>
                  <a:pt x="398" y="4743"/>
                </a:lnTo>
                <a:lnTo>
                  <a:pt x="398" y="4666"/>
                </a:lnTo>
                <a:lnTo>
                  <a:pt x="404" y="4666"/>
                </a:lnTo>
                <a:lnTo>
                  <a:pt x="404" y="4588"/>
                </a:lnTo>
                <a:lnTo>
                  <a:pt x="410" y="4588"/>
                </a:lnTo>
                <a:lnTo>
                  <a:pt x="410" y="4510"/>
                </a:lnTo>
                <a:lnTo>
                  <a:pt x="416" y="4510"/>
                </a:lnTo>
                <a:lnTo>
                  <a:pt x="416" y="4432"/>
                </a:lnTo>
                <a:lnTo>
                  <a:pt x="421" y="4432"/>
                </a:lnTo>
                <a:lnTo>
                  <a:pt x="421" y="4355"/>
                </a:lnTo>
                <a:lnTo>
                  <a:pt x="427" y="4355"/>
                </a:lnTo>
                <a:lnTo>
                  <a:pt x="427" y="4277"/>
                </a:lnTo>
                <a:lnTo>
                  <a:pt x="433" y="4277"/>
                </a:lnTo>
                <a:lnTo>
                  <a:pt x="433" y="4199"/>
                </a:lnTo>
                <a:lnTo>
                  <a:pt x="439" y="4199"/>
                </a:lnTo>
                <a:lnTo>
                  <a:pt x="439" y="4121"/>
                </a:lnTo>
                <a:lnTo>
                  <a:pt x="445" y="4121"/>
                </a:lnTo>
                <a:lnTo>
                  <a:pt x="445" y="4044"/>
                </a:lnTo>
                <a:lnTo>
                  <a:pt x="450" y="4044"/>
                </a:lnTo>
                <a:lnTo>
                  <a:pt x="450" y="3966"/>
                </a:lnTo>
                <a:lnTo>
                  <a:pt x="457" y="3966"/>
                </a:lnTo>
                <a:lnTo>
                  <a:pt x="457" y="3888"/>
                </a:lnTo>
                <a:lnTo>
                  <a:pt x="463" y="3888"/>
                </a:lnTo>
                <a:lnTo>
                  <a:pt x="463" y="3810"/>
                </a:lnTo>
                <a:lnTo>
                  <a:pt x="469" y="3810"/>
                </a:lnTo>
                <a:lnTo>
                  <a:pt x="469" y="3732"/>
                </a:lnTo>
                <a:lnTo>
                  <a:pt x="474" y="3732"/>
                </a:lnTo>
                <a:lnTo>
                  <a:pt x="474" y="3655"/>
                </a:lnTo>
                <a:lnTo>
                  <a:pt x="481" y="3655"/>
                </a:lnTo>
                <a:lnTo>
                  <a:pt x="481" y="3577"/>
                </a:lnTo>
                <a:lnTo>
                  <a:pt x="487" y="3577"/>
                </a:lnTo>
                <a:lnTo>
                  <a:pt x="487" y="3499"/>
                </a:lnTo>
                <a:lnTo>
                  <a:pt x="493" y="3499"/>
                </a:lnTo>
                <a:lnTo>
                  <a:pt x="493" y="3421"/>
                </a:lnTo>
                <a:lnTo>
                  <a:pt x="499" y="3421"/>
                </a:lnTo>
                <a:lnTo>
                  <a:pt x="499" y="3344"/>
                </a:lnTo>
                <a:lnTo>
                  <a:pt x="506" y="3344"/>
                </a:lnTo>
                <a:lnTo>
                  <a:pt x="506" y="3266"/>
                </a:lnTo>
                <a:lnTo>
                  <a:pt x="512" y="3266"/>
                </a:lnTo>
                <a:lnTo>
                  <a:pt x="512" y="3188"/>
                </a:lnTo>
                <a:lnTo>
                  <a:pt x="518" y="3188"/>
                </a:lnTo>
                <a:lnTo>
                  <a:pt x="518" y="3110"/>
                </a:lnTo>
                <a:lnTo>
                  <a:pt x="525" y="3110"/>
                </a:lnTo>
                <a:lnTo>
                  <a:pt x="525" y="3033"/>
                </a:lnTo>
                <a:lnTo>
                  <a:pt x="532" y="3033"/>
                </a:lnTo>
                <a:lnTo>
                  <a:pt x="532" y="2955"/>
                </a:lnTo>
                <a:lnTo>
                  <a:pt x="538" y="2955"/>
                </a:lnTo>
                <a:lnTo>
                  <a:pt x="538" y="2877"/>
                </a:lnTo>
                <a:lnTo>
                  <a:pt x="545" y="2877"/>
                </a:lnTo>
                <a:lnTo>
                  <a:pt x="545" y="2799"/>
                </a:lnTo>
                <a:lnTo>
                  <a:pt x="552" y="2799"/>
                </a:lnTo>
                <a:lnTo>
                  <a:pt x="552" y="2721"/>
                </a:lnTo>
                <a:lnTo>
                  <a:pt x="559" y="2721"/>
                </a:lnTo>
                <a:lnTo>
                  <a:pt x="559" y="2644"/>
                </a:lnTo>
                <a:lnTo>
                  <a:pt x="566" y="2644"/>
                </a:lnTo>
                <a:lnTo>
                  <a:pt x="566" y="2566"/>
                </a:lnTo>
                <a:lnTo>
                  <a:pt x="573" y="2566"/>
                </a:lnTo>
                <a:lnTo>
                  <a:pt x="573" y="2488"/>
                </a:lnTo>
                <a:lnTo>
                  <a:pt x="580" y="2488"/>
                </a:lnTo>
                <a:lnTo>
                  <a:pt x="580" y="2410"/>
                </a:lnTo>
                <a:lnTo>
                  <a:pt x="587" y="2410"/>
                </a:lnTo>
                <a:lnTo>
                  <a:pt x="587" y="2333"/>
                </a:lnTo>
                <a:lnTo>
                  <a:pt x="595" y="2333"/>
                </a:lnTo>
                <a:lnTo>
                  <a:pt x="595" y="2255"/>
                </a:lnTo>
                <a:lnTo>
                  <a:pt x="603" y="2255"/>
                </a:lnTo>
                <a:lnTo>
                  <a:pt x="603" y="2177"/>
                </a:lnTo>
                <a:lnTo>
                  <a:pt x="611" y="2177"/>
                </a:lnTo>
                <a:lnTo>
                  <a:pt x="611" y="2099"/>
                </a:lnTo>
                <a:lnTo>
                  <a:pt x="619" y="2099"/>
                </a:lnTo>
                <a:lnTo>
                  <a:pt x="619" y="2022"/>
                </a:lnTo>
                <a:lnTo>
                  <a:pt x="627" y="2022"/>
                </a:lnTo>
                <a:lnTo>
                  <a:pt x="627" y="1944"/>
                </a:lnTo>
                <a:lnTo>
                  <a:pt x="636" y="1944"/>
                </a:lnTo>
                <a:lnTo>
                  <a:pt x="636" y="1866"/>
                </a:lnTo>
                <a:lnTo>
                  <a:pt x="644" y="1866"/>
                </a:lnTo>
                <a:lnTo>
                  <a:pt x="644" y="1788"/>
                </a:lnTo>
                <a:lnTo>
                  <a:pt x="654" y="1788"/>
                </a:lnTo>
                <a:lnTo>
                  <a:pt x="654" y="1710"/>
                </a:lnTo>
                <a:lnTo>
                  <a:pt x="663" y="1710"/>
                </a:lnTo>
                <a:lnTo>
                  <a:pt x="663" y="1633"/>
                </a:lnTo>
                <a:lnTo>
                  <a:pt x="673" y="1633"/>
                </a:lnTo>
                <a:lnTo>
                  <a:pt x="673" y="1555"/>
                </a:lnTo>
                <a:lnTo>
                  <a:pt x="682" y="1555"/>
                </a:lnTo>
                <a:lnTo>
                  <a:pt x="682" y="1477"/>
                </a:lnTo>
                <a:lnTo>
                  <a:pt x="692" y="1477"/>
                </a:lnTo>
                <a:lnTo>
                  <a:pt x="692" y="1399"/>
                </a:lnTo>
                <a:lnTo>
                  <a:pt x="703" y="1399"/>
                </a:lnTo>
                <a:lnTo>
                  <a:pt x="703" y="1322"/>
                </a:lnTo>
                <a:lnTo>
                  <a:pt x="714" y="1322"/>
                </a:lnTo>
                <a:lnTo>
                  <a:pt x="714" y="1244"/>
                </a:lnTo>
                <a:lnTo>
                  <a:pt x="726" y="1244"/>
                </a:lnTo>
                <a:lnTo>
                  <a:pt x="726" y="1166"/>
                </a:lnTo>
                <a:lnTo>
                  <a:pt x="738" y="1166"/>
                </a:lnTo>
                <a:lnTo>
                  <a:pt x="738" y="1088"/>
                </a:lnTo>
                <a:lnTo>
                  <a:pt x="751" y="1088"/>
                </a:lnTo>
                <a:lnTo>
                  <a:pt x="751" y="1011"/>
                </a:lnTo>
                <a:lnTo>
                  <a:pt x="764" y="1011"/>
                </a:lnTo>
                <a:lnTo>
                  <a:pt x="764" y="933"/>
                </a:lnTo>
                <a:lnTo>
                  <a:pt x="779" y="933"/>
                </a:lnTo>
                <a:lnTo>
                  <a:pt x="779" y="855"/>
                </a:lnTo>
                <a:lnTo>
                  <a:pt x="794" y="855"/>
                </a:lnTo>
                <a:lnTo>
                  <a:pt x="794" y="777"/>
                </a:lnTo>
                <a:lnTo>
                  <a:pt x="811" y="777"/>
                </a:lnTo>
                <a:lnTo>
                  <a:pt x="811" y="699"/>
                </a:lnTo>
                <a:lnTo>
                  <a:pt x="829" y="699"/>
                </a:lnTo>
                <a:lnTo>
                  <a:pt x="829" y="622"/>
                </a:lnTo>
                <a:lnTo>
                  <a:pt x="849" y="622"/>
                </a:lnTo>
                <a:lnTo>
                  <a:pt x="849" y="544"/>
                </a:lnTo>
                <a:lnTo>
                  <a:pt x="871" y="544"/>
                </a:lnTo>
                <a:lnTo>
                  <a:pt x="871" y="466"/>
                </a:lnTo>
                <a:lnTo>
                  <a:pt x="895" y="466"/>
                </a:lnTo>
                <a:lnTo>
                  <a:pt x="895" y="388"/>
                </a:lnTo>
                <a:lnTo>
                  <a:pt x="924" y="388"/>
                </a:lnTo>
                <a:lnTo>
                  <a:pt x="924" y="311"/>
                </a:lnTo>
                <a:lnTo>
                  <a:pt x="958" y="311"/>
                </a:lnTo>
                <a:lnTo>
                  <a:pt x="958" y="233"/>
                </a:lnTo>
                <a:lnTo>
                  <a:pt x="1002" y="233"/>
                </a:lnTo>
                <a:lnTo>
                  <a:pt x="1002" y="155"/>
                </a:lnTo>
                <a:lnTo>
                  <a:pt x="1059" y="155"/>
                </a:lnTo>
                <a:lnTo>
                  <a:pt x="1059" y="77"/>
                </a:lnTo>
                <a:lnTo>
                  <a:pt x="1153" y="77"/>
                </a:lnTo>
                <a:lnTo>
                  <a:pt x="1153" y="0"/>
                </a:lnTo>
                <a:lnTo>
                  <a:pt x="3564" y="0"/>
                </a:lnTo>
                <a:lnTo>
                  <a:pt x="3564" y="77"/>
                </a:lnTo>
                <a:lnTo>
                  <a:pt x="1731" y="77"/>
                </a:lnTo>
                <a:lnTo>
                  <a:pt x="1731" y="155"/>
                </a:lnTo>
                <a:lnTo>
                  <a:pt x="1379" y="155"/>
                </a:lnTo>
                <a:lnTo>
                  <a:pt x="1379" y="233"/>
                </a:lnTo>
                <a:lnTo>
                  <a:pt x="1243" y="233"/>
                </a:lnTo>
                <a:lnTo>
                  <a:pt x="1243" y="311"/>
                </a:lnTo>
                <a:lnTo>
                  <a:pt x="1158" y="311"/>
                </a:lnTo>
                <a:lnTo>
                  <a:pt x="1158" y="388"/>
                </a:lnTo>
                <a:lnTo>
                  <a:pt x="1095" y="388"/>
                </a:lnTo>
                <a:lnTo>
                  <a:pt x="1095" y="466"/>
                </a:lnTo>
                <a:lnTo>
                  <a:pt x="1048" y="466"/>
                </a:lnTo>
                <a:lnTo>
                  <a:pt x="1048" y="544"/>
                </a:lnTo>
                <a:lnTo>
                  <a:pt x="1007" y="544"/>
                </a:lnTo>
                <a:lnTo>
                  <a:pt x="1007" y="622"/>
                </a:lnTo>
                <a:lnTo>
                  <a:pt x="974" y="622"/>
                </a:lnTo>
                <a:lnTo>
                  <a:pt x="974" y="699"/>
                </a:lnTo>
                <a:lnTo>
                  <a:pt x="945" y="699"/>
                </a:lnTo>
                <a:lnTo>
                  <a:pt x="945" y="777"/>
                </a:lnTo>
                <a:lnTo>
                  <a:pt x="920" y="777"/>
                </a:lnTo>
                <a:lnTo>
                  <a:pt x="920" y="855"/>
                </a:lnTo>
                <a:lnTo>
                  <a:pt x="896" y="855"/>
                </a:lnTo>
                <a:lnTo>
                  <a:pt x="896" y="933"/>
                </a:lnTo>
                <a:lnTo>
                  <a:pt x="875" y="933"/>
                </a:lnTo>
                <a:lnTo>
                  <a:pt x="875" y="1011"/>
                </a:lnTo>
                <a:lnTo>
                  <a:pt x="856" y="1011"/>
                </a:lnTo>
                <a:lnTo>
                  <a:pt x="856" y="1088"/>
                </a:lnTo>
                <a:lnTo>
                  <a:pt x="839" y="1088"/>
                </a:lnTo>
                <a:lnTo>
                  <a:pt x="839" y="1166"/>
                </a:lnTo>
                <a:lnTo>
                  <a:pt x="822" y="1166"/>
                </a:lnTo>
                <a:lnTo>
                  <a:pt x="822" y="1244"/>
                </a:lnTo>
                <a:lnTo>
                  <a:pt x="807" y="1244"/>
                </a:lnTo>
                <a:lnTo>
                  <a:pt x="807" y="1322"/>
                </a:lnTo>
                <a:lnTo>
                  <a:pt x="793" y="1322"/>
                </a:lnTo>
                <a:lnTo>
                  <a:pt x="793" y="1399"/>
                </a:lnTo>
                <a:lnTo>
                  <a:pt x="779" y="1399"/>
                </a:lnTo>
                <a:lnTo>
                  <a:pt x="779" y="1477"/>
                </a:lnTo>
                <a:lnTo>
                  <a:pt x="766" y="1477"/>
                </a:lnTo>
                <a:lnTo>
                  <a:pt x="766" y="1555"/>
                </a:lnTo>
                <a:lnTo>
                  <a:pt x="753" y="1555"/>
                </a:lnTo>
                <a:lnTo>
                  <a:pt x="753" y="1633"/>
                </a:lnTo>
                <a:lnTo>
                  <a:pt x="742" y="1633"/>
                </a:lnTo>
                <a:lnTo>
                  <a:pt x="742" y="1710"/>
                </a:lnTo>
                <a:lnTo>
                  <a:pt x="730" y="1710"/>
                </a:lnTo>
                <a:lnTo>
                  <a:pt x="730" y="1788"/>
                </a:lnTo>
                <a:lnTo>
                  <a:pt x="720" y="1788"/>
                </a:lnTo>
                <a:lnTo>
                  <a:pt x="720" y="1866"/>
                </a:lnTo>
                <a:lnTo>
                  <a:pt x="709" y="1866"/>
                </a:lnTo>
                <a:lnTo>
                  <a:pt x="709" y="1944"/>
                </a:lnTo>
                <a:lnTo>
                  <a:pt x="699" y="1944"/>
                </a:lnTo>
                <a:lnTo>
                  <a:pt x="699" y="2022"/>
                </a:lnTo>
                <a:lnTo>
                  <a:pt x="690" y="2022"/>
                </a:lnTo>
                <a:lnTo>
                  <a:pt x="690" y="2099"/>
                </a:lnTo>
                <a:lnTo>
                  <a:pt x="680" y="2099"/>
                </a:lnTo>
                <a:lnTo>
                  <a:pt x="680" y="2177"/>
                </a:lnTo>
                <a:lnTo>
                  <a:pt x="671" y="2177"/>
                </a:lnTo>
                <a:lnTo>
                  <a:pt x="671" y="2255"/>
                </a:lnTo>
                <a:lnTo>
                  <a:pt x="662" y="2255"/>
                </a:lnTo>
                <a:lnTo>
                  <a:pt x="662" y="2333"/>
                </a:lnTo>
                <a:lnTo>
                  <a:pt x="654" y="2333"/>
                </a:lnTo>
                <a:lnTo>
                  <a:pt x="654" y="2410"/>
                </a:lnTo>
                <a:lnTo>
                  <a:pt x="645" y="2410"/>
                </a:lnTo>
                <a:lnTo>
                  <a:pt x="645" y="2488"/>
                </a:lnTo>
                <a:lnTo>
                  <a:pt x="637" y="2488"/>
                </a:lnTo>
                <a:lnTo>
                  <a:pt x="637" y="2566"/>
                </a:lnTo>
                <a:lnTo>
                  <a:pt x="629" y="2566"/>
                </a:lnTo>
                <a:lnTo>
                  <a:pt x="629" y="2644"/>
                </a:lnTo>
                <a:lnTo>
                  <a:pt x="621" y="2644"/>
                </a:lnTo>
                <a:lnTo>
                  <a:pt x="621" y="2721"/>
                </a:lnTo>
                <a:lnTo>
                  <a:pt x="613" y="2721"/>
                </a:lnTo>
                <a:lnTo>
                  <a:pt x="613" y="2799"/>
                </a:lnTo>
                <a:lnTo>
                  <a:pt x="605" y="2799"/>
                </a:lnTo>
                <a:lnTo>
                  <a:pt x="605" y="2877"/>
                </a:lnTo>
                <a:lnTo>
                  <a:pt x="598" y="2877"/>
                </a:lnTo>
                <a:lnTo>
                  <a:pt x="598" y="2955"/>
                </a:lnTo>
                <a:lnTo>
                  <a:pt x="591" y="2955"/>
                </a:lnTo>
                <a:lnTo>
                  <a:pt x="591" y="3033"/>
                </a:lnTo>
                <a:lnTo>
                  <a:pt x="584" y="3033"/>
                </a:lnTo>
                <a:lnTo>
                  <a:pt x="584" y="3110"/>
                </a:lnTo>
                <a:lnTo>
                  <a:pt x="576" y="3110"/>
                </a:lnTo>
                <a:lnTo>
                  <a:pt x="576" y="3188"/>
                </a:lnTo>
                <a:lnTo>
                  <a:pt x="569" y="3188"/>
                </a:lnTo>
                <a:lnTo>
                  <a:pt x="569" y="3266"/>
                </a:lnTo>
                <a:lnTo>
                  <a:pt x="562" y="3266"/>
                </a:lnTo>
                <a:lnTo>
                  <a:pt x="562" y="3344"/>
                </a:lnTo>
                <a:lnTo>
                  <a:pt x="556" y="3344"/>
                </a:lnTo>
                <a:lnTo>
                  <a:pt x="556" y="3421"/>
                </a:lnTo>
                <a:lnTo>
                  <a:pt x="549" y="3421"/>
                </a:lnTo>
                <a:lnTo>
                  <a:pt x="549" y="3499"/>
                </a:lnTo>
                <a:lnTo>
                  <a:pt x="543" y="3499"/>
                </a:lnTo>
                <a:lnTo>
                  <a:pt x="543" y="3577"/>
                </a:lnTo>
                <a:lnTo>
                  <a:pt x="536" y="3577"/>
                </a:lnTo>
                <a:lnTo>
                  <a:pt x="536" y="3655"/>
                </a:lnTo>
                <a:lnTo>
                  <a:pt x="529" y="3655"/>
                </a:lnTo>
                <a:lnTo>
                  <a:pt x="529" y="3732"/>
                </a:lnTo>
                <a:lnTo>
                  <a:pt x="523" y="3732"/>
                </a:lnTo>
                <a:lnTo>
                  <a:pt x="523" y="3810"/>
                </a:lnTo>
                <a:lnTo>
                  <a:pt x="516" y="3810"/>
                </a:lnTo>
                <a:lnTo>
                  <a:pt x="516" y="3888"/>
                </a:lnTo>
                <a:lnTo>
                  <a:pt x="510" y="3888"/>
                </a:lnTo>
                <a:lnTo>
                  <a:pt x="510" y="3966"/>
                </a:lnTo>
                <a:lnTo>
                  <a:pt x="504" y="3966"/>
                </a:lnTo>
                <a:lnTo>
                  <a:pt x="504" y="4044"/>
                </a:lnTo>
                <a:lnTo>
                  <a:pt x="497" y="4044"/>
                </a:lnTo>
                <a:lnTo>
                  <a:pt x="497" y="4121"/>
                </a:lnTo>
                <a:lnTo>
                  <a:pt x="491" y="4121"/>
                </a:lnTo>
                <a:lnTo>
                  <a:pt x="491" y="4199"/>
                </a:lnTo>
                <a:lnTo>
                  <a:pt x="485" y="4199"/>
                </a:lnTo>
                <a:lnTo>
                  <a:pt x="485" y="4277"/>
                </a:lnTo>
                <a:lnTo>
                  <a:pt x="479" y="4277"/>
                </a:lnTo>
                <a:lnTo>
                  <a:pt x="479" y="4355"/>
                </a:lnTo>
                <a:lnTo>
                  <a:pt x="472" y="4355"/>
                </a:lnTo>
                <a:lnTo>
                  <a:pt x="472" y="4432"/>
                </a:lnTo>
                <a:lnTo>
                  <a:pt x="466" y="4432"/>
                </a:lnTo>
                <a:lnTo>
                  <a:pt x="466" y="4510"/>
                </a:lnTo>
                <a:lnTo>
                  <a:pt x="460" y="4510"/>
                </a:lnTo>
                <a:lnTo>
                  <a:pt x="460" y="4588"/>
                </a:lnTo>
                <a:lnTo>
                  <a:pt x="454" y="4588"/>
                </a:lnTo>
                <a:lnTo>
                  <a:pt x="454" y="4666"/>
                </a:lnTo>
                <a:lnTo>
                  <a:pt x="448" y="4666"/>
                </a:lnTo>
                <a:lnTo>
                  <a:pt x="448" y="4743"/>
                </a:lnTo>
                <a:lnTo>
                  <a:pt x="442" y="4743"/>
                </a:lnTo>
                <a:lnTo>
                  <a:pt x="442" y="4821"/>
                </a:lnTo>
                <a:lnTo>
                  <a:pt x="436" y="4821"/>
                </a:lnTo>
                <a:lnTo>
                  <a:pt x="436" y="4899"/>
                </a:lnTo>
                <a:lnTo>
                  <a:pt x="430" y="4899"/>
                </a:lnTo>
                <a:lnTo>
                  <a:pt x="430" y="4977"/>
                </a:lnTo>
                <a:lnTo>
                  <a:pt x="424" y="4977"/>
                </a:lnTo>
                <a:lnTo>
                  <a:pt x="424" y="5055"/>
                </a:lnTo>
                <a:lnTo>
                  <a:pt x="418" y="5055"/>
                </a:lnTo>
                <a:lnTo>
                  <a:pt x="418" y="5132"/>
                </a:lnTo>
                <a:lnTo>
                  <a:pt x="412" y="5132"/>
                </a:lnTo>
                <a:lnTo>
                  <a:pt x="412" y="5210"/>
                </a:lnTo>
                <a:lnTo>
                  <a:pt x="406" y="5210"/>
                </a:lnTo>
                <a:lnTo>
                  <a:pt x="406" y="5288"/>
                </a:lnTo>
                <a:lnTo>
                  <a:pt x="399" y="5288"/>
                </a:lnTo>
                <a:lnTo>
                  <a:pt x="399" y="5366"/>
                </a:lnTo>
                <a:lnTo>
                  <a:pt x="394" y="5366"/>
                </a:lnTo>
                <a:lnTo>
                  <a:pt x="394" y="5443"/>
                </a:lnTo>
                <a:lnTo>
                  <a:pt x="388" y="5443"/>
                </a:lnTo>
                <a:lnTo>
                  <a:pt x="388" y="5521"/>
                </a:lnTo>
                <a:lnTo>
                  <a:pt x="381" y="5521"/>
                </a:lnTo>
                <a:lnTo>
                  <a:pt x="381" y="5599"/>
                </a:lnTo>
                <a:lnTo>
                  <a:pt x="376" y="5599"/>
                </a:lnTo>
                <a:lnTo>
                  <a:pt x="376" y="5677"/>
                </a:lnTo>
                <a:lnTo>
                  <a:pt x="369" y="5677"/>
                </a:lnTo>
                <a:lnTo>
                  <a:pt x="369" y="5754"/>
                </a:lnTo>
                <a:lnTo>
                  <a:pt x="363" y="5754"/>
                </a:lnTo>
                <a:lnTo>
                  <a:pt x="363" y="5832"/>
                </a:lnTo>
                <a:lnTo>
                  <a:pt x="357" y="5832"/>
                </a:lnTo>
                <a:lnTo>
                  <a:pt x="357" y="5910"/>
                </a:lnTo>
                <a:lnTo>
                  <a:pt x="351" y="5910"/>
                </a:lnTo>
                <a:lnTo>
                  <a:pt x="351" y="5988"/>
                </a:lnTo>
                <a:lnTo>
                  <a:pt x="345" y="5988"/>
                </a:lnTo>
                <a:lnTo>
                  <a:pt x="345" y="6066"/>
                </a:lnTo>
                <a:lnTo>
                  <a:pt x="338" y="6066"/>
                </a:lnTo>
                <a:lnTo>
                  <a:pt x="338" y="6143"/>
                </a:lnTo>
                <a:lnTo>
                  <a:pt x="332" y="6143"/>
                </a:lnTo>
                <a:lnTo>
                  <a:pt x="332" y="6221"/>
                </a:lnTo>
                <a:lnTo>
                  <a:pt x="325" y="6221"/>
                </a:lnTo>
                <a:lnTo>
                  <a:pt x="325" y="6299"/>
                </a:lnTo>
                <a:lnTo>
                  <a:pt x="319" y="6299"/>
                </a:lnTo>
                <a:lnTo>
                  <a:pt x="319" y="6377"/>
                </a:lnTo>
                <a:lnTo>
                  <a:pt x="313" y="6377"/>
                </a:lnTo>
                <a:lnTo>
                  <a:pt x="313" y="6454"/>
                </a:lnTo>
                <a:lnTo>
                  <a:pt x="306" y="6454"/>
                </a:lnTo>
                <a:lnTo>
                  <a:pt x="306" y="6532"/>
                </a:lnTo>
                <a:lnTo>
                  <a:pt x="300" y="6532"/>
                </a:lnTo>
                <a:lnTo>
                  <a:pt x="300" y="6610"/>
                </a:lnTo>
                <a:lnTo>
                  <a:pt x="293" y="6610"/>
                </a:lnTo>
                <a:lnTo>
                  <a:pt x="293" y="6688"/>
                </a:lnTo>
                <a:lnTo>
                  <a:pt x="286" y="6688"/>
                </a:lnTo>
                <a:lnTo>
                  <a:pt x="286" y="6765"/>
                </a:lnTo>
                <a:lnTo>
                  <a:pt x="279" y="6765"/>
                </a:lnTo>
                <a:lnTo>
                  <a:pt x="279" y="6843"/>
                </a:lnTo>
                <a:lnTo>
                  <a:pt x="272" y="6843"/>
                </a:lnTo>
                <a:lnTo>
                  <a:pt x="272" y="6921"/>
                </a:lnTo>
                <a:lnTo>
                  <a:pt x="265" y="6921"/>
                </a:lnTo>
                <a:lnTo>
                  <a:pt x="265" y="6999"/>
                </a:lnTo>
                <a:lnTo>
                  <a:pt x="257" y="6999"/>
                </a:lnTo>
                <a:lnTo>
                  <a:pt x="257" y="7077"/>
                </a:lnTo>
                <a:lnTo>
                  <a:pt x="249" y="7077"/>
                </a:lnTo>
                <a:lnTo>
                  <a:pt x="249" y="7154"/>
                </a:lnTo>
                <a:lnTo>
                  <a:pt x="241" y="7154"/>
                </a:lnTo>
                <a:lnTo>
                  <a:pt x="241" y="7232"/>
                </a:lnTo>
                <a:lnTo>
                  <a:pt x="233" y="7232"/>
                </a:lnTo>
                <a:lnTo>
                  <a:pt x="233" y="7310"/>
                </a:lnTo>
                <a:lnTo>
                  <a:pt x="224" y="7310"/>
                </a:lnTo>
                <a:lnTo>
                  <a:pt x="224" y="7388"/>
                </a:lnTo>
                <a:lnTo>
                  <a:pt x="215" y="7388"/>
                </a:lnTo>
                <a:lnTo>
                  <a:pt x="215" y="7465"/>
                </a:lnTo>
                <a:lnTo>
                  <a:pt x="204" y="7465"/>
                </a:lnTo>
                <a:lnTo>
                  <a:pt x="204" y="7543"/>
                </a:lnTo>
                <a:lnTo>
                  <a:pt x="192" y="7543"/>
                </a:lnTo>
                <a:lnTo>
                  <a:pt x="192" y="7621"/>
                </a:lnTo>
                <a:lnTo>
                  <a:pt x="178" y="7621"/>
                </a:lnTo>
                <a:lnTo>
                  <a:pt x="178" y="7699"/>
                </a:lnTo>
                <a:lnTo>
                  <a:pt x="159" y="7699"/>
                </a:lnTo>
                <a:lnTo>
                  <a:pt x="159" y="7777"/>
                </a:lnTo>
                <a:lnTo>
                  <a:pt x="0" y="7777"/>
                </a:lnTo>
              </a:path>
            </a:pathLst>
          </a:custGeom>
          <a:solidFill>
            <a:srgbClr val="FF0000"/>
          </a:solidFill>
          <a:ln w="3175">
            <a:solidFill>
              <a:srgbClr val="FF0000"/>
            </a:solidFill>
            <a:round/>
            <a:headEnd/>
            <a:tailEnd/>
          </a:ln>
        </p:spPr>
        <p:txBody>
          <a:bodyPr/>
          <a:lstStyle/>
          <a:p>
            <a:endParaRPr lang="en-US"/>
          </a:p>
        </p:txBody>
      </p:sp>
      <p:sp>
        <p:nvSpPr>
          <p:cNvPr id="106" name="TextBox 105"/>
          <p:cNvSpPr txBox="1"/>
          <p:nvPr/>
        </p:nvSpPr>
        <p:spPr>
          <a:xfrm rot="4677896">
            <a:off x="1200150" y="3235325"/>
            <a:ext cx="1930400" cy="368300"/>
          </a:xfrm>
          <a:prstGeom prst="rect">
            <a:avLst/>
          </a:prstGeom>
          <a:noFill/>
        </p:spPr>
        <p:txBody>
          <a:bodyPr wrap="none">
            <a:spAutoFit/>
          </a:bodyPr>
          <a:lstStyle/>
          <a:p>
            <a:pPr>
              <a:defRPr/>
            </a:pPr>
            <a:r>
              <a:rPr lang="en-US" dirty="0">
                <a:solidFill>
                  <a:srgbClr val="FF0000"/>
                </a:solidFill>
                <a:latin typeface="+mn-lt"/>
              </a:rPr>
              <a:t>Maximum entropy</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1125429">
                                            <p:txEl>
                                              <p:pRg st="0" end="0"/>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499"/>
                                          </p:stCondLst>
                                        </p:cTn>
                                        <p:tgtEl>
                                          <p:spTgt spid="1125429">
                                            <p:txEl>
                                              <p:pRg st="1" end="1"/>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499"/>
                                          </p:stCondLst>
                                        </p:cTn>
                                        <p:tgtEl>
                                          <p:spTgt spid="1125429">
                                            <p:txEl>
                                              <p:pRg st="2" end="2"/>
                                            </p:txEl>
                                          </p:spTgt>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499"/>
                                          </p:stCondLst>
                                        </p:cTn>
                                        <p:tgtEl>
                                          <p:spTgt spid="1125429">
                                            <p:txEl>
                                              <p:pRg st="3" end="3"/>
                                            </p:txEl>
                                          </p:spTgt>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103"/>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10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25429" grpId="0" build="p" autoUpdateAnimBg="0"/>
      <p:bldP spid="103" grpId="0" animBg="1"/>
      <p:bldP spid="106" grpId="0"/>
    </p:bldLst>
  </p:timing>
</p:sld>
</file>

<file path=ppt/slides/slide1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5586" name="Rectangle 2"/>
          <p:cNvSpPr>
            <a:spLocks noGrp="1" noChangeArrowheads="1"/>
          </p:cNvSpPr>
          <p:nvPr>
            <p:ph type="title"/>
          </p:nvPr>
        </p:nvSpPr>
        <p:spPr>
          <a:xfrm>
            <a:off x="381000" y="533400"/>
            <a:ext cx="8458200" cy="1143000"/>
          </a:xfrm>
        </p:spPr>
        <p:txBody>
          <a:bodyPr/>
          <a:lstStyle/>
          <a:p>
            <a:pPr eaLnBrk="1" hangingPunct="1"/>
            <a:r>
              <a:rPr lang="en-US" altLang="en-US"/>
              <a:t>Example: PCBs and duck hunters</a:t>
            </a:r>
          </a:p>
        </p:txBody>
      </p:sp>
      <p:sp>
        <p:nvSpPr>
          <p:cNvPr id="195587" name="Rectangle 3"/>
          <p:cNvSpPr>
            <a:spLocks noGrp="1" noChangeArrowheads="1"/>
          </p:cNvSpPr>
          <p:nvPr>
            <p:ph type="body" idx="1"/>
          </p:nvPr>
        </p:nvSpPr>
        <p:spPr>
          <a:xfrm>
            <a:off x="685800" y="1981200"/>
            <a:ext cx="8077200" cy="3200400"/>
          </a:xfrm>
        </p:spPr>
        <p:txBody>
          <a:bodyPr/>
          <a:lstStyle/>
          <a:p>
            <a:pPr eaLnBrk="1" hangingPunct="1">
              <a:buFontTx/>
              <a:buNone/>
            </a:pPr>
            <a:r>
              <a:rPr lang="en-US" altLang="en-US" i="1" dirty="0">
                <a:solidFill>
                  <a:srgbClr val="FF0000"/>
                </a:solidFill>
              </a:rPr>
              <a:t>Location:</a:t>
            </a:r>
            <a:r>
              <a:rPr lang="en-US" altLang="en-US" dirty="0"/>
              <a:t> Berkshire County, Massachusetts</a:t>
            </a:r>
          </a:p>
          <a:p>
            <a:pPr eaLnBrk="1" hangingPunct="1">
              <a:buFontTx/>
              <a:buNone/>
            </a:pPr>
            <a:r>
              <a:rPr lang="en-US" altLang="en-US" i="1" dirty="0">
                <a:solidFill>
                  <a:srgbClr val="FF0000"/>
                </a:solidFill>
              </a:rPr>
              <a:t>Receptor:</a:t>
            </a:r>
            <a:r>
              <a:rPr lang="en-US" altLang="en-US" dirty="0"/>
              <a:t> Adult human hunters of waterfowl</a:t>
            </a:r>
          </a:p>
          <a:p>
            <a:pPr eaLnBrk="1" hangingPunct="1">
              <a:buFontTx/>
              <a:buNone/>
            </a:pPr>
            <a:r>
              <a:rPr lang="en-US" altLang="en-US" i="1" dirty="0">
                <a:solidFill>
                  <a:srgbClr val="FF0000"/>
                </a:solidFill>
              </a:rPr>
              <a:t>Contaminant:</a:t>
            </a:r>
            <a:r>
              <a:rPr lang="en-US" altLang="en-US" dirty="0"/>
              <a:t> PCBs (polychlorinated biphenyls)</a:t>
            </a:r>
          </a:p>
          <a:p>
            <a:pPr eaLnBrk="1" hangingPunct="1">
              <a:buFontTx/>
              <a:buNone/>
            </a:pPr>
            <a:r>
              <a:rPr lang="en-US" altLang="en-US" i="1" dirty="0">
                <a:solidFill>
                  <a:srgbClr val="FF0000"/>
                </a:solidFill>
              </a:rPr>
              <a:t>Exposure route:</a:t>
            </a:r>
            <a:r>
              <a:rPr lang="en-US" altLang="en-US" dirty="0"/>
              <a:t> dietary consumption of 				contaminated waterfowl</a:t>
            </a:r>
          </a:p>
        </p:txBody>
      </p:sp>
      <p:sp>
        <p:nvSpPr>
          <p:cNvPr id="195588" name="Text Box 4"/>
          <p:cNvSpPr txBox="1">
            <a:spLocks noChangeArrowheads="1"/>
          </p:cNvSpPr>
          <p:nvPr/>
        </p:nvSpPr>
        <p:spPr bwMode="auto">
          <a:xfrm>
            <a:off x="685800" y="5105400"/>
            <a:ext cx="7924800" cy="1314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1600">
                <a:solidFill>
                  <a:srgbClr val="009900"/>
                </a:solidFill>
                <a:latin typeface="Times New Roman" panose="02020603050405020304" pitchFamily="18" charset="0"/>
              </a:rPr>
              <a:t>Based on the assessment for non-cancer risks from PCB to adult hunters who consume contaminated waterfowl described in </a:t>
            </a:r>
            <a:r>
              <a:rPr lang="en-US" altLang="en-US" sz="1600" i="1">
                <a:solidFill>
                  <a:srgbClr val="009900"/>
                </a:solidFill>
                <a:latin typeface="Times New Roman" panose="02020603050405020304" pitchFamily="18" charset="0"/>
              </a:rPr>
              <a:t>Human Health Risk Assessment: GE/Housatonic River Site: Rest of River</a:t>
            </a:r>
            <a:r>
              <a:rPr lang="en-US" altLang="en-US" sz="1600">
                <a:solidFill>
                  <a:srgbClr val="009900"/>
                </a:solidFill>
                <a:latin typeface="Times New Roman" panose="02020603050405020304" pitchFamily="18" charset="0"/>
              </a:rPr>
              <a:t>, Volume IV, DCN: GE-031203-ABMP, April 2003, Weston Solutions (West Chester, Pennsylvania), Avatar Environmental (Exton, Pennsylvania), and Applied Biomathematics (Setauket, New York).</a:t>
            </a:r>
          </a:p>
        </p:txBody>
      </p:sp>
      <p:sp>
        <p:nvSpPr>
          <p:cNvPr id="195589" name="Text Box 17"/>
          <p:cNvSpPr txBox="1">
            <a:spLocks noChangeArrowheads="1"/>
          </p:cNvSpPr>
          <p:nvPr/>
        </p:nvSpPr>
        <p:spPr bwMode="auto">
          <a:xfrm>
            <a:off x="7772400" y="242888"/>
            <a:ext cx="1268413"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3200">
                <a:solidFill>
                  <a:srgbClr val="FF0000"/>
                </a:solidFill>
                <a:latin typeface="Arial Black" panose="020B0A04020102020204" pitchFamily="34" charset="0"/>
              </a:rPr>
              <a:t>SKIP</a:t>
            </a:r>
          </a:p>
        </p:txBody>
      </p:sp>
    </p:spTree>
  </p:cSld>
  <p:clrMapOvr>
    <a:masterClrMapping/>
  </p:clrMapOvr>
</p:sld>
</file>

<file path=ppt/slides/slide1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7" name="Rectangle 2"/>
          <p:cNvSpPr>
            <a:spLocks noGrp="1" noChangeArrowheads="1"/>
          </p:cNvSpPr>
          <p:nvPr>
            <p:ph type="title"/>
          </p:nvPr>
        </p:nvSpPr>
        <p:spPr/>
        <p:txBody>
          <a:bodyPr/>
          <a:lstStyle/>
          <a:p>
            <a:pPr eaLnBrk="1" hangingPunct="1"/>
            <a:r>
              <a:rPr lang="en-US" altLang="en-US"/>
              <a:t>Hazard quotient</a:t>
            </a:r>
          </a:p>
        </p:txBody>
      </p:sp>
      <p:sp>
        <p:nvSpPr>
          <p:cNvPr id="11268" name="Rectangle 3"/>
          <p:cNvSpPr>
            <a:spLocks noGrp="1" noChangeArrowheads="1"/>
          </p:cNvSpPr>
          <p:nvPr>
            <p:ph type="body" idx="1"/>
          </p:nvPr>
        </p:nvSpPr>
        <p:spPr>
          <a:xfrm>
            <a:off x="304800" y="3429000"/>
            <a:ext cx="8839200" cy="3124200"/>
          </a:xfrm>
        </p:spPr>
        <p:txBody>
          <a:bodyPr/>
          <a:lstStyle/>
          <a:p>
            <a:pPr eaLnBrk="1" hangingPunct="1">
              <a:buFontTx/>
              <a:buNone/>
              <a:tabLst>
                <a:tab pos="8288338" algn="r"/>
              </a:tabLst>
            </a:pPr>
            <a:r>
              <a:rPr lang="en-US" altLang="en-US" sz="1800" i="1"/>
              <a:t>EF</a:t>
            </a:r>
            <a:r>
              <a:rPr lang="en-US" altLang="en-US" sz="1800"/>
              <a:t> = mmms(1, 52, 5.4, 10) meals per year	</a:t>
            </a:r>
            <a:r>
              <a:rPr lang="en-US" altLang="en-US" sz="1800">
                <a:solidFill>
                  <a:srgbClr val="009900"/>
                </a:solidFill>
              </a:rPr>
              <a:t>// exposure frequency, censored data, </a:t>
            </a:r>
            <a:r>
              <a:rPr lang="en-US" altLang="en-US" sz="1800" i="1">
                <a:solidFill>
                  <a:srgbClr val="009900"/>
                </a:solidFill>
              </a:rPr>
              <a:t>n </a:t>
            </a:r>
            <a:r>
              <a:rPr lang="en-US" altLang="en-US" sz="1800">
                <a:solidFill>
                  <a:srgbClr val="009900"/>
                </a:solidFill>
              </a:rPr>
              <a:t>= 23</a:t>
            </a:r>
          </a:p>
          <a:p>
            <a:pPr eaLnBrk="1" hangingPunct="1">
              <a:buFontTx/>
              <a:buNone/>
              <a:tabLst>
                <a:tab pos="8288338" algn="r"/>
              </a:tabLst>
            </a:pPr>
            <a:r>
              <a:rPr lang="en-US" altLang="en-US" sz="1800" i="1"/>
              <a:t>IR</a:t>
            </a:r>
            <a:r>
              <a:rPr lang="en-US" altLang="en-US" sz="1800"/>
              <a:t> = mmms(1.5, 675, 188, 113) grams per meal</a:t>
            </a:r>
            <a:r>
              <a:rPr lang="en-US" altLang="en-US" sz="1800">
                <a:solidFill>
                  <a:srgbClr val="009900"/>
                </a:solidFill>
              </a:rPr>
              <a:t>	// poultry ingestion rate from EPA’s </a:t>
            </a:r>
            <a:r>
              <a:rPr lang="en-US" altLang="en-US" sz="1800" i="1">
                <a:solidFill>
                  <a:srgbClr val="009900"/>
                </a:solidFill>
              </a:rPr>
              <a:t>EFH</a:t>
            </a:r>
            <a:endParaRPr lang="en-US" altLang="en-US" sz="1800">
              <a:solidFill>
                <a:srgbClr val="009900"/>
              </a:solidFill>
            </a:endParaRPr>
          </a:p>
          <a:p>
            <a:pPr eaLnBrk="1" hangingPunct="1">
              <a:buFontTx/>
              <a:buNone/>
              <a:tabLst>
                <a:tab pos="8288338" algn="r"/>
              </a:tabLst>
            </a:pPr>
            <a:r>
              <a:rPr lang="en-US" altLang="en-US" sz="1800" i="1"/>
              <a:t>C</a:t>
            </a:r>
            <a:r>
              <a:rPr lang="en-US" altLang="en-US" sz="1800"/>
              <a:t> = [7.1, 9.73] mg per kg	</a:t>
            </a:r>
            <a:r>
              <a:rPr lang="en-US" altLang="en-US" sz="1800">
                <a:solidFill>
                  <a:srgbClr val="009900"/>
                </a:solidFill>
              </a:rPr>
              <a:t>// exposure point (mean) concentration</a:t>
            </a:r>
          </a:p>
          <a:p>
            <a:pPr eaLnBrk="1" hangingPunct="1">
              <a:buFontTx/>
              <a:buNone/>
              <a:tabLst>
                <a:tab pos="8288338" algn="r"/>
              </a:tabLst>
            </a:pPr>
            <a:r>
              <a:rPr lang="en-US" altLang="en-US" sz="1800" i="1"/>
              <a:t>LOSS</a:t>
            </a:r>
            <a:r>
              <a:rPr lang="en-US" altLang="en-US" sz="1800"/>
              <a:t> = 0	</a:t>
            </a:r>
            <a:r>
              <a:rPr lang="en-US" altLang="en-US" sz="1800">
                <a:solidFill>
                  <a:srgbClr val="009900"/>
                </a:solidFill>
              </a:rPr>
              <a:t>// loss due to cooking</a:t>
            </a:r>
          </a:p>
          <a:p>
            <a:pPr eaLnBrk="1" hangingPunct="1">
              <a:buFontTx/>
              <a:buNone/>
              <a:tabLst>
                <a:tab pos="8288338" algn="r"/>
              </a:tabLst>
            </a:pPr>
            <a:r>
              <a:rPr lang="en-US" altLang="en-US" sz="1800" i="1"/>
              <a:t>AT</a:t>
            </a:r>
            <a:r>
              <a:rPr lang="en-US" altLang="en-US" sz="1800"/>
              <a:t> = 365.25 days per year	</a:t>
            </a:r>
            <a:r>
              <a:rPr lang="en-US" altLang="en-US" sz="1800">
                <a:solidFill>
                  <a:srgbClr val="009900"/>
                </a:solidFill>
              </a:rPr>
              <a:t>// averaging time (not just units conversion)</a:t>
            </a:r>
          </a:p>
          <a:p>
            <a:pPr eaLnBrk="1" hangingPunct="1">
              <a:buFontTx/>
              <a:buNone/>
              <a:tabLst>
                <a:tab pos="8288338" algn="r"/>
              </a:tabLst>
            </a:pPr>
            <a:r>
              <a:rPr lang="en-US" altLang="en-US" sz="1800" i="1"/>
              <a:t>BW</a:t>
            </a:r>
            <a:r>
              <a:rPr lang="en-US" altLang="en-US" sz="1800"/>
              <a:t> = mixture(</a:t>
            </a:r>
            <a:r>
              <a:rPr lang="en-US" altLang="en-US" sz="1800" i="1"/>
              <a:t>BW</a:t>
            </a:r>
            <a:r>
              <a:rPr lang="en-US" altLang="en-US" sz="1800" baseline="-25000"/>
              <a:t>female</a:t>
            </a:r>
            <a:r>
              <a:rPr lang="en-US" altLang="en-US" sz="1800"/>
              <a:t>, </a:t>
            </a:r>
            <a:r>
              <a:rPr lang="en-US" altLang="en-US" sz="1800" i="1"/>
              <a:t>BW</a:t>
            </a:r>
            <a:r>
              <a:rPr lang="en-US" altLang="en-US" sz="1800" baseline="-25000"/>
              <a:t>male</a:t>
            </a:r>
            <a:r>
              <a:rPr lang="en-US" altLang="en-US" sz="1800"/>
              <a:t>)	</a:t>
            </a:r>
            <a:r>
              <a:rPr lang="en-US" altLang="en-US" sz="1800">
                <a:solidFill>
                  <a:srgbClr val="009900"/>
                </a:solidFill>
              </a:rPr>
              <a:t>// body mass (Brainard and Burmaster 1992)</a:t>
            </a:r>
          </a:p>
          <a:p>
            <a:pPr eaLnBrk="1" hangingPunct="1">
              <a:buFontTx/>
              <a:buNone/>
              <a:tabLst>
                <a:tab pos="8288338" algn="r"/>
              </a:tabLst>
            </a:pPr>
            <a:r>
              <a:rPr lang="en-US" altLang="en-US" sz="1800" i="1"/>
              <a:t>BW</a:t>
            </a:r>
            <a:r>
              <a:rPr lang="en-US" altLang="en-US" sz="1800" baseline="-25000"/>
              <a:t>male</a:t>
            </a:r>
            <a:r>
              <a:rPr lang="en-US" altLang="en-US" sz="1800"/>
              <a:t> = lognormal(171, 30) pounds	</a:t>
            </a:r>
            <a:r>
              <a:rPr lang="en-US" altLang="en-US" sz="1800">
                <a:solidFill>
                  <a:srgbClr val="009900"/>
                </a:solidFill>
              </a:rPr>
              <a:t>// adult male </a:t>
            </a:r>
            <a:r>
              <a:rPr lang="en-US" altLang="en-US" sz="1800" i="1">
                <a:solidFill>
                  <a:srgbClr val="009900"/>
                </a:solidFill>
              </a:rPr>
              <a:t>n</a:t>
            </a:r>
            <a:r>
              <a:rPr lang="en-US" altLang="en-US" sz="1800">
                <a:solidFill>
                  <a:srgbClr val="009900"/>
                </a:solidFill>
              </a:rPr>
              <a:t> = 9,983</a:t>
            </a:r>
          </a:p>
          <a:p>
            <a:pPr eaLnBrk="1" hangingPunct="1">
              <a:buFontTx/>
              <a:buNone/>
              <a:tabLst>
                <a:tab pos="8288338" algn="r"/>
              </a:tabLst>
            </a:pPr>
            <a:r>
              <a:rPr lang="en-US" altLang="en-US" sz="1800" i="1"/>
              <a:t>BW</a:t>
            </a:r>
            <a:r>
              <a:rPr lang="en-US" altLang="en-US" sz="1800" baseline="-25000"/>
              <a:t>female</a:t>
            </a:r>
            <a:r>
              <a:rPr lang="en-US" altLang="en-US" sz="1800"/>
              <a:t> = lognormal(145, 30) pounds	</a:t>
            </a:r>
            <a:r>
              <a:rPr lang="en-US" altLang="en-US" sz="1800">
                <a:solidFill>
                  <a:srgbClr val="009900"/>
                </a:solidFill>
              </a:rPr>
              <a:t>// adult female </a:t>
            </a:r>
            <a:r>
              <a:rPr lang="en-US" altLang="en-US" sz="1800" i="1">
                <a:solidFill>
                  <a:srgbClr val="009900"/>
                </a:solidFill>
              </a:rPr>
              <a:t>n</a:t>
            </a:r>
            <a:r>
              <a:rPr lang="en-US" altLang="en-US" sz="1800">
                <a:solidFill>
                  <a:srgbClr val="009900"/>
                </a:solidFill>
              </a:rPr>
              <a:t> = 10,339</a:t>
            </a:r>
          </a:p>
          <a:p>
            <a:pPr eaLnBrk="1" hangingPunct="1">
              <a:buFontTx/>
              <a:buNone/>
              <a:tabLst>
                <a:tab pos="8288338" algn="r"/>
              </a:tabLst>
            </a:pPr>
            <a:r>
              <a:rPr lang="en-US" altLang="en-US" sz="1800" i="1"/>
              <a:t>RfD</a:t>
            </a:r>
            <a:r>
              <a:rPr lang="en-US" altLang="en-US" sz="1800"/>
              <a:t> = 0.00002 mg per kg per day	</a:t>
            </a:r>
            <a:r>
              <a:rPr lang="en-US" altLang="en-US" sz="1800">
                <a:solidFill>
                  <a:srgbClr val="009900"/>
                </a:solidFill>
              </a:rPr>
              <a:t>// reference dose (EPA considers tolerable)</a:t>
            </a:r>
          </a:p>
        </p:txBody>
      </p:sp>
      <p:graphicFrame>
        <p:nvGraphicFramePr>
          <p:cNvPr id="11266" name="Object 4"/>
          <p:cNvGraphicFramePr>
            <a:graphicFrameLocks noChangeAspect="1"/>
          </p:cNvGraphicFramePr>
          <p:nvPr/>
        </p:nvGraphicFramePr>
        <p:xfrm>
          <a:off x="1447800" y="2057400"/>
          <a:ext cx="5759450" cy="1012825"/>
        </p:xfrm>
        <a:graphic>
          <a:graphicData uri="http://schemas.openxmlformats.org/presentationml/2006/ole">
            <mc:AlternateContent xmlns:mc="http://schemas.openxmlformats.org/markup-compatibility/2006">
              <mc:Choice xmlns:v="urn:schemas-microsoft-com:vml" Requires="v">
                <p:oleObj spid="_x0000_s11374" name="Equation" r:id="rId4" imgW="2387520" imgH="419040" progId="Equation.3">
                  <p:embed/>
                </p:oleObj>
              </mc:Choice>
              <mc:Fallback>
                <p:oleObj name="Equation" r:id="rId4" imgW="2387520" imgH="419040" progId="Equation.3">
                  <p:embed/>
                  <p:pic>
                    <p:nvPicPr>
                      <p:cNvPr id="0" name="Object 4"/>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447800" y="2057400"/>
                        <a:ext cx="5759450" cy="1012825"/>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11269" name="Text Box 17"/>
          <p:cNvSpPr txBox="1">
            <a:spLocks noChangeArrowheads="1"/>
          </p:cNvSpPr>
          <p:nvPr/>
        </p:nvSpPr>
        <p:spPr bwMode="auto">
          <a:xfrm>
            <a:off x="7772400" y="242888"/>
            <a:ext cx="1268413"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3200" dirty="0">
                <a:solidFill>
                  <a:srgbClr val="FF0000"/>
                </a:solidFill>
                <a:latin typeface="Arial Black" panose="020B0A04020102020204" pitchFamily="34" charset="0"/>
              </a:rPr>
              <a:t>SKIP</a:t>
            </a:r>
          </a:p>
        </p:txBody>
      </p:sp>
    </p:spTree>
  </p:cSld>
  <p:clrMapOvr>
    <a:masterClrMapping/>
  </p:clrMapOvr>
</p:sld>
</file>

<file path=ppt/slides/slide1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6610" name="Rectangle 2"/>
          <p:cNvSpPr>
            <a:spLocks noGrp="1" noChangeArrowheads="1"/>
          </p:cNvSpPr>
          <p:nvPr>
            <p:ph type="title"/>
          </p:nvPr>
        </p:nvSpPr>
        <p:spPr>
          <a:xfrm>
            <a:off x="685800" y="304800"/>
            <a:ext cx="7772400" cy="1143000"/>
          </a:xfrm>
        </p:spPr>
        <p:txBody>
          <a:bodyPr/>
          <a:lstStyle/>
          <a:p>
            <a:pPr eaLnBrk="1" hangingPunct="1"/>
            <a:r>
              <a:rPr lang="en-US" altLang="en-US"/>
              <a:t>Inputs and results</a:t>
            </a:r>
          </a:p>
        </p:txBody>
      </p:sp>
      <p:sp>
        <p:nvSpPr>
          <p:cNvPr id="196611" name="Line 3"/>
          <p:cNvSpPr>
            <a:spLocks noChangeShapeType="1"/>
          </p:cNvSpPr>
          <p:nvPr/>
        </p:nvSpPr>
        <p:spPr bwMode="auto">
          <a:xfrm>
            <a:off x="825500" y="3387725"/>
            <a:ext cx="1876425" cy="1588"/>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6612" name="Line 4"/>
          <p:cNvSpPr>
            <a:spLocks noChangeShapeType="1"/>
          </p:cNvSpPr>
          <p:nvPr/>
        </p:nvSpPr>
        <p:spPr bwMode="auto">
          <a:xfrm>
            <a:off x="825500" y="3387725"/>
            <a:ext cx="1588" cy="6032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6613" name="Line 5"/>
          <p:cNvSpPr>
            <a:spLocks noChangeShapeType="1"/>
          </p:cNvSpPr>
          <p:nvPr/>
        </p:nvSpPr>
        <p:spPr bwMode="auto">
          <a:xfrm>
            <a:off x="825500" y="3387725"/>
            <a:ext cx="1588" cy="100013"/>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6614" name="Rectangle 6"/>
          <p:cNvSpPr>
            <a:spLocks noChangeArrowheads="1"/>
          </p:cNvSpPr>
          <p:nvPr/>
        </p:nvSpPr>
        <p:spPr bwMode="auto">
          <a:xfrm>
            <a:off x="744538" y="3487738"/>
            <a:ext cx="8890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1400">
                <a:latin typeface="MS Sans Serif" charset="0"/>
              </a:rPr>
              <a:t>0</a:t>
            </a:r>
            <a:endParaRPr lang="en-US" altLang="en-US" sz="2400">
              <a:latin typeface="Times New Roman" panose="02020603050405020304" pitchFamily="18" charset="0"/>
            </a:endParaRPr>
          </a:p>
        </p:txBody>
      </p:sp>
      <p:sp>
        <p:nvSpPr>
          <p:cNvPr id="196615" name="Line 7"/>
          <p:cNvSpPr>
            <a:spLocks noChangeShapeType="1"/>
          </p:cNvSpPr>
          <p:nvPr/>
        </p:nvSpPr>
        <p:spPr bwMode="auto">
          <a:xfrm>
            <a:off x="855663" y="3387725"/>
            <a:ext cx="1587" cy="6032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6616" name="Line 8"/>
          <p:cNvSpPr>
            <a:spLocks noChangeShapeType="1"/>
          </p:cNvSpPr>
          <p:nvPr/>
        </p:nvSpPr>
        <p:spPr bwMode="auto">
          <a:xfrm>
            <a:off x="887413" y="3387725"/>
            <a:ext cx="1587" cy="6032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6617" name="Line 9"/>
          <p:cNvSpPr>
            <a:spLocks noChangeShapeType="1"/>
          </p:cNvSpPr>
          <p:nvPr/>
        </p:nvSpPr>
        <p:spPr bwMode="auto">
          <a:xfrm>
            <a:off x="919163" y="3387725"/>
            <a:ext cx="1587" cy="6032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6618" name="Line 10"/>
          <p:cNvSpPr>
            <a:spLocks noChangeShapeType="1"/>
          </p:cNvSpPr>
          <p:nvPr/>
        </p:nvSpPr>
        <p:spPr bwMode="auto">
          <a:xfrm>
            <a:off x="949325" y="3387725"/>
            <a:ext cx="1588" cy="6032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6619" name="Line 11"/>
          <p:cNvSpPr>
            <a:spLocks noChangeShapeType="1"/>
          </p:cNvSpPr>
          <p:nvPr/>
        </p:nvSpPr>
        <p:spPr bwMode="auto">
          <a:xfrm>
            <a:off x="981075" y="3387725"/>
            <a:ext cx="1588" cy="6032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6620" name="Line 12"/>
          <p:cNvSpPr>
            <a:spLocks noChangeShapeType="1"/>
          </p:cNvSpPr>
          <p:nvPr/>
        </p:nvSpPr>
        <p:spPr bwMode="auto">
          <a:xfrm>
            <a:off x="1012825" y="3387725"/>
            <a:ext cx="1588" cy="6032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6621" name="Line 13"/>
          <p:cNvSpPr>
            <a:spLocks noChangeShapeType="1"/>
          </p:cNvSpPr>
          <p:nvPr/>
        </p:nvSpPr>
        <p:spPr bwMode="auto">
          <a:xfrm>
            <a:off x="1044575" y="3387725"/>
            <a:ext cx="1588" cy="6032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6622" name="Line 14"/>
          <p:cNvSpPr>
            <a:spLocks noChangeShapeType="1"/>
          </p:cNvSpPr>
          <p:nvPr/>
        </p:nvSpPr>
        <p:spPr bwMode="auto">
          <a:xfrm>
            <a:off x="1074738" y="3387725"/>
            <a:ext cx="1587" cy="6032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6623" name="Line 15"/>
          <p:cNvSpPr>
            <a:spLocks noChangeShapeType="1"/>
          </p:cNvSpPr>
          <p:nvPr/>
        </p:nvSpPr>
        <p:spPr bwMode="auto">
          <a:xfrm>
            <a:off x="1106488" y="3387725"/>
            <a:ext cx="1587" cy="6032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6624" name="Line 16"/>
          <p:cNvSpPr>
            <a:spLocks noChangeShapeType="1"/>
          </p:cNvSpPr>
          <p:nvPr/>
        </p:nvSpPr>
        <p:spPr bwMode="auto">
          <a:xfrm>
            <a:off x="1138238" y="3387725"/>
            <a:ext cx="1587" cy="6032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6625" name="Line 17"/>
          <p:cNvSpPr>
            <a:spLocks noChangeShapeType="1"/>
          </p:cNvSpPr>
          <p:nvPr/>
        </p:nvSpPr>
        <p:spPr bwMode="auto">
          <a:xfrm>
            <a:off x="1138238" y="3387725"/>
            <a:ext cx="1587" cy="100013"/>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6626" name="Rectangle 18"/>
          <p:cNvSpPr>
            <a:spLocks noChangeArrowheads="1"/>
          </p:cNvSpPr>
          <p:nvPr/>
        </p:nvSpPr>
        <p:spPr bwMode="auto">
          <a:xfrm>
            <a:off x="1019175" y="3487738"/>
            <a:ext cx="17780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1400">
                <a:latin typeface="MS Sans Serif" charset="0"/>
              </a:rPr>
              <a:t>10</a:t>
            </a:r>
            <a:endParaRPr lang="en-US" altLang="en-US" sz="2400">
              <a:latin typeface="Times New Roman" panose="02020603050405020304" pitchFamily="18" charset="0"/>
            </a:endParaRPr>
          </a:p>
        </p:txBody>
      </p:sp>
      <p:sp>
        <p:nvSpPr>
          <p:cNvPr id="196627" name="Line 19"/>
          <p:cNvSpPr>
            <a:spLocks noChangeShapeType="1"/>
          </p:cNvSpPr>
          <p:nvPr/>
        </p:nvSpPr>
        <p:spPr bwMode="auto">
          <a:xfrm>
            <a:off x="1168400" y="3387725"/>
            <a:ext cx="1588" cy="6032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6628" name="Line 20"/>
          <p:cNvSpPr>
            <a:spLocks noChangeShapeType="1"/>
          </p:cNvSpPr>
          <p:nvPr/>
        </p:nvSpPr>
        <p:spPr bwMode="auto">
          <a:xfrm>
            <a:off x="1200150" y="3387725"/>
            <a:ext cx="1588" cy="6032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6629" name="Line 21"/>
          <p:cNvSpPr>
            <a:spLocks noChangeShapeType="1"/>
          </p:cNvSpPr>
          <p:nvPr/>
        </p:nvSpPr>
        <p:spPr bwMode="auto">
          <a:xfrm>
            <a:off x="1231900" y="3387725"/>
            <a:ext cx="1588" cy="6032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6630" name="Line 22"/>
          <p:cNvSpPr>
            <a:spLocks noChangeShapeType="1"/>
          </p:cNvSpPr>
          <p:nvPr/>
        </p:nvSpPr>
        <p:spPr bwMode="auto">
          <a:xfrm>
            <a:off x="1263650" y="3387725"/>
            <a:ext cx="1588" cy="6032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6631" name="Line 23"/>
          <p:cNvSpPr>
            <a:spLocks noChangeShapeType="1"/>
          </p:cNvSpPr>
          <p:nvPr/>
        </p:nvSpPr>
        <p:spPr bwMode="auto">
          <a:xfrm>
            <a:off x="1293813" y="3387725"/>
            <a:ext cx="1587" cy="6032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6632" name="Line 24"/>
          <p:cNvSpPr>
            <a:spLocks noChangeShapeType="1"/>
          </p:cNvSpPr>
          <p:nvPr/>
        </p:nvSpPr>
        <p:spPr bwMode="auto">
          <a:xfrm>
            <a:off x="1325563" y="3387725"/>
            <a:ext cx="1587" cy="6032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6633" name="Line 25"/>
          <p:cNvSpPr>
            <a:spLocks noChangeShapeType="1"/>
          </p:cNvSpPr>
          <p:nvPr/>
        </p:nvSpPr>
        <p:spPr bwMode="auto">
          <a:xfrm>
            <a:off x="1357313" y="3387725"/>
            <a:ext cx="1587" cy="6032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6634" name="Line 26"/>
          <p:cNvSpPr>
            <a:spLocks noChangeShapeType="1"/>
          </p:cNvSpPr>
          <p:nvPr/>
        </p:nvSpPr>
        <p:spPr bwMode="auto">
          <a:xfrm>
            <a:off x="1387475" y="3387725"/>
            <a:ext cx="1588" cy="6032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6635" name="Line 27"/>
          <p:cNvSpPr>
            <a:spLocks noChangeShapeType="1"/>
          </p:cNvSpPr>
          <p:nvPr/>
        </p:nvSpPr>
        <p:spPr bwMode="auto">
          <a:xfrm>
            <a:off x="1419225" y="3387725"/>
            <a:ext cx="1588" cy="6032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6636" name="Line 28"/>
          <p:cNvSpPr>
            <a:spLocks noChangeShapeType="1"/>
          </p:cNvSpPr>
          <p:nvPr/>
        </p:nvSpPr>
        <p:spPr bwMode="auto">
          <a:xfrm>
            <a:off x="1450975" y="3387725"/>
            <a:ext cx="1588" cy="6032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6637" name="Line 29"/>
          <p:cNvSpPr>
            <a:spLocks noChangeShapeType="1"/>
          </p:cNvSpPr>
          <p:nvPr/>
        </p:nvSpPr>
        <p:spPr bwMode="auto">
          <a:xfrm>
            <a:off x="1450975" y="3387725"/>
            <a:ext cx="1588" cy="100013"/>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6638" name="Rectangle 30"/>
          <p:cNvSpPr>
            <a:spLocks noChangeArrowheads="1"/>
          </p:cNvSpPr>
          <p:nvPr/>
        </p:nvSpPr>
        <p:spPr bwMode="auto">
          <a:xfrm>
            <a:off x="1327150" y="3487738"/>
            <a:ext cx="17780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1400">
                <a:latin typeface="MS Sans Serif" charset="0"/>
              </a:rPr>
              <a:t>20</a:t>
            </a:r>
            <a:endParaRPr lang="en-US" altLang="en-US" sz="2400">
              <a:latin typeface="Times New Roman" panose="02020603050405020304" pitchFamily="18" charset="0"/>
            </a:endParaRPr>
          </a:p>
        </p:txBody>
      </p:sp>
      <p:sp>
        <p:nvSpPr>
          <p:cNvPr id="196639" name="Line 31"/>
          <p:cNvSpPr>
            <a:spLocks noChangeShapeType="1"/>
          </p:cNvSpPr>
          <p:nvPr/>
        </p:nvSpPr>
        <p:spPr bwMode="auto">
          <a:xfrm>
            <a:off x="1481138" y="3387725"/>
            <a:ext cx="1587" cy="6032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6640" name="Line 32"/>
          <p:cNvSpPr>
            <a:spLocks noChangeShapeType="1"/>
          </p:cNvSpPr>
          <p:nvPr/>
        </p:nvSpPr>
        <p:spPr bwMode="auto">
          <a:xfrm>
            <a:off x="1512888" y="3387725"/>
            <a:ext cx="1587" cy="6032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6641" name="Line 33"/>
          <p:cNvSpPr>
            <a:spLocks noChangeShapeType="1"/>
          </p:cNvSpPr>
          <p:nvPr/>
        </p:nvSpPr>
        <p:spPr bwMode="auto">
          <a:xfrm>
            <a:off x="1544638" y="3387725"/>
            <a:ext cx="1587" cy="6032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6642" name="Line 34"/>
          <p:cNvSpPr>
            <a:spLocks noChangeShapeType="1"/>
          </p:cNvSpPr>
          <p:nvPr/>
        </p:nvSpPr>
        <p:spPr bwMode="auto">
          <a:xfrm>
            <a:off x="1576388" y="3387725"/>
            <a:ext cx="1587" cy="6032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6643" name="Line 35"/>
          <p:cNvSpPr>
            <a:spLocks noChangeShapeType="1"/>
          </p:cNvSpPr>
          <p:nvPr/>
        </p:nvSpPr>
        <p:spPr bwMode="auto">
          <a:xfrm>
            <a:off x="1606550" y="3387725"/>
            <a:ext cx="1588" cy="6032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6644" name="Line 36"/>
          <p:cNvSpPr>
            <a:spLocks noChangeShapeType="1"/>
          </p:cNvSpPr>
          <p:nvPr/>
        </p:nvSpPr>
        <p:spPr bwMode="auto">
          <a:xfrm>
            <a:off x="1638300" y="3387725"/>
            <a:ext cx="1588" cy="6032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6645" name="Line 37"/>
          <p:cNvSpPr>
            <a:spLocks noChangeShapeType="1"/>
          </p:cNvSpPr>
          <p:nvPr/>
        </p:nvSpPr>
        <p:spPr bwMode="auto">
          <a:xfrm>
            <a:off x="1670050" y="3387725"/>
            <a:ext cx="1588" cy="6032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6646" name="Line 38"/>
          <p:cNvSpPr>
            <a:spLocks noChangeShapeType="1"/>
          </p:cNvSpPr>
          <p:nvPr/>
        </p:nvSpPr>
        <p:spPr bwMode="auto">
          <a:xfrm>
            <a:off x="1700213" y="3387725"/>
            <a:ext cx="1587" cy="6032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6647" name="Line 39"/>
          <p:cNvSpPr>
            <a:spLocks noChangeShapeType="1"/>
          </p:cNvSpPr>
          <p:nvPr/>
        </p:nvSpPr>
        <p:spPr bwMode="auto">
          <a:xfrm>
            <a:off x="1731963" y="3387725"/>
            <a:ext cx="1587" cy="6032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6648" name="Line 40"/>
          <p:cNvSpPr>
            <a:spLocks noChangeShapeType="1"/>
          </p:cNvSpPr>
          <p:nvPr/>
        </p:nvSpPr>
        <p:spPr bwMode="auto">
          <a:xfrm>
            <a:off x="1763713" y="3387725"/>
            <a:ext cx="1587" cy="6032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6649" name="Line 41"/>
          <p:cNvSpPr>
            <a:spLocks noChangeShapeType="1"/>
          </p:cNvSpPr>
          <p:nvPr/>
        </p:nvSpPr>
        <p:spPr bwMode="auto">
          <a:xfrm>
            <a:off x="1763713" y="3387725"/>
            <a:ext cx="1587" cy="100013"/>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6650" name="Rectangle 42"/>
          <p:cNvSpPr>
            <a:spLocks noChangeArrowheads="1"/>
          </p:cNvSpPr>
          <p:nvPr/>
        </p:nvSpPr>
        <p:spPr bwMode="auto">
          <a:xfrm>
            <a:off x="1639888" y="3487738"/>
            <a:ext cx="17780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1400">
                <a:latin typeface="MS Sans Serif" charset="0"/>
              </a:rPr>
              <a:t>30</a:t>
            </a:r>
            <a:endParaRPr lang="en-US" altLang="en-US" sz="2400">
              <a:latin typeface="Times New Roman" panose="02020603050405020304" pitchFamily="18" charset="0"/>
            </a:endParaRPr>
          </a:p>
        </p:txBody>
      </p:sp>
      <p:sp>
        <p:nvSpPr>
          <p:cNvPr id="196651" name="Line 43"/>
          <p:cNvSpPr>
            <a:spLocks noChangeShapeType="1"/>
          </p:cNvSpPr>
          <p:nvPr/>
        </p:nvSpPr>
        <p:spPr bwMode="auto">
          <a:xfrm>
            <a:off x="1795463" y="3387725"/>
            <a:ext cx="1587" cy="6032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6652" name="Line 44"/>
          <p:cNvSpPr>
            <a:spLocks noChangeShapeType="1"/>
          </p:cNvSpPr>
          <p:nvPr/>
        </p:nvSpPr>
        <p:spPr bwMode="auto">
          <a:xfrm>
            <a:off x="1825625" y="3387725"/>
            <a:ext cx="1588" cy="6032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6653" name="Line 45"/>
          <p:cNvSpPr>
            <a:spLocks noChangeShapeType="1"/>
          </p:cNvSpPr>
          <p:nvPr/>
        </p:nvSpPr>
        <p:spPr bwMode="auto">
          <a:xfrm>
            <a:off x="1857375" y="3387725"/>
            <a:ext cx="1588" cy="6032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6654" name="Line 46"/>
          <p:cNvSpPr>
            <a:spLocks noChangeShapeType="1"/>
          </p:cNvSpPr>
          <p:nvPr/>
        </p:nvSpPr>
        <p:spPr bwMode="auto">
          <a:xfrm>
            <a:off x="1889125" y="3387725"/>
            <a:ext cx="1588" cy="6032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6655" name="Line 47"/>
          <p:cNvSpPr>
            <a:spLocks noChangeShapeType="1"/>
          </p:cNvSpPr>
          <p:nvPr/>
        </p:nvSpPr>
        <p:spPr bwMode="auto">
          <a:xfrm>
            <a:off x="1919288" y="3387725"/>
            <a:ext cx="1587" cy="6032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6656" name="Line 48"/>
          <p:cNvSpPr>
            <a:spLocks noChangeShapeType="1"/>
          </p:cNvSpPr>
          <p:nvPr/>
        </p:nvSpPr>
        <p:spPr bwMode="auto">
          <a:xfrm>
            <a:off x="1951038" y="3387725"/>
            <a:ext cx="1587" cy="6032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6657" name="Line 49"/>
          <p:cNvSpPr>
            <a:spLocks noChangeShapeType="1"/>
          </p:cNvSpPr>
          <p:nvPr/>
        </p:nvSpPr>
        <p:spPr bwMode="auto">
          <a:xfrm>
            <a:off x="1982788" y="3387725"/>
            <a:ext cx="1587" cy="6032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6658" name="Line 50"/>
          <p:cNvSpPr>
            <a:spLocks noChangeShapeType="1"/>
          </p:cNvSpPr>
          <p:nvPr/>
        </p:nvSpPr>
        <p:spPr bwMode="auto">
          <a:xfrm>
            <a:off x="2014538" y="3387725"/>
            <a:ext cx="1587" cy="6032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6659" name="Line 51"/>
          <p:cNvSpPr>
            <a:spLocks noChangeShapeType="1"/>
          </p:cNvSpPr>
          <p:nvPr/>
        </p:nvSpPr>
        <p:spPr bwMode="auto">
          <a:xfrm>
            <a:off x="2044700" y="3387725"/>
            <a:ext cx="1588" cy="6032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6660" name="Line 52"/>
          <p:cNvSpPr>
            <a:spLocks noChangeShapeType="1"/>
          </p:cNvSpPr>
          <p:nvPr/>
        </p:nvSpPr>
        <p:spPr bwMode="auto">
          <a:xfrm>
            <a:off x="2076450" y="3387725"/>
            <a:ext cx="1588" cy="6032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6661" name="Line 53"/>
          <p:cNvSpPr>
            <a:spLocks noChangeShapeType="1"/>
          </p:cNvSpPr>
          <p:nvPr/>
        </p:nvSpPr>
        <p:spPr bwMode="auto">
          <a:xfrm>
            <a:off x="2076450" y="3387725"/>
            <a:ext cx="1588" cy="100013"/>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6662" name="Rectangle 54"/>
          <p:cNvSpPr>
            <a:spLocks noChangeArrowheads="1"/>
          </p:cNvSpPr>
          <p:nvPr/>
        </p:nvSpPr>
        <p:spPr bwMode="auto">
          <a:xfrm>
            <a:off x="1952625" y="3487738"/>
            <a:ext cx="17780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1400">
                <a:latin typeface="MS Sans Serif" charset="0"/>
              </a:rPr>
              <a:t>40</a:t>
            </a:r>
            <a:endParaRPr lang="en-US" altLang="en-US" sz="2400">
              <a:latin typeface="Times New Roman" panose="02020603050405020304" pitchFamily="18" charset="0"/>
            </a:endParaRPr>
          </a:p>
        </p:txBody>
      </p:sp>
      <p:sp>
        <p:nvSpPr>
          <p:cNvPr id="196663" name="Line 55"/>
          <p:cNvSpPr>
            <a:spLocks noChangeShapeType="1"/>
          </p:cNvSpPr>
          <p:nvPr/>
        </p:nvSpPr>
        <p:spPr bwMode="auto">
          <a:xfrm>
            <a:off x="2108200" y="3387725"/>
            <a:ext cx="1588" cy="6032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6664" name="Line 56"/>
          <p:cNvSpPr>
            <a:spLocks noChangeShapeType="1"/>
          </p:cNvSpPr>
          <p:nvPr/>
        </p:nvSpPr>
        <p:spPr bwMode="auto">
          <a:xfrm>
            <a:off x="2139950" y="3387725"/>
            <a:ext cx="1588" cy="6032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6665" name="Line 57"/>
          <p:cNvSpPr>
            <a:spLocks noChangeShapeType="1"/>
          </p:cNvSpPr>
          <p:nvPr/>
        </p:nvSpPr>
        <p:spPr bwMode="auto">
          <a:xfrm>
            <a:off x="2170113" y="3387725"/>
            <a:ext cx="1587" cy="6032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6666" name="Line 58"/>
          <p:cNvSpPr>
            <a:spLocks noChangeShapeType="1"/>
          </p:cNvSpPr>
          <p:nvPr/>
        </p:nvSpPr>
        <p:spPr bwMode="auto">
          <a:xfrm>
            <a:off x="2201863" y="3387725"/>
            <a:ext cx="1587" cy="6032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6667" name="Line 59"/>
          <p:cNvSpPr>
            <a:spLocks noChangeShapeType="1"/>
          </p:cNvSpPr>
          <p:nvPr/>
        </p:nvSpPr>
        <p:spPr bwMode="auto">
          <a:xfrm>
            <a:off x="2233613" y="3387725"/>
            <a:ext cx="1587" cy="6032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6668" name="Line 60"/>
          <p:cNvSpPr>
            <a:spLocks noChangeShapeType="1"/>
          </p:cNvSpPr>
          <p:nvPr/>
        </p:nvSpPr>
        <p:spPr bwMode="auto">
          <a:xfrm>
            <a:off x="2263775" y="3387725"/>
            <a:ext cx="1588" cy="6032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6669" name="Line 61"/>
          <p:cNvSpPr>
            <a:spLocks noChangeShapeType="1"/>
          </p:cNvSpPr>
          <p:nvPr/>
        </p:nvSpPr>
        <p:spPr bwMode="auto">
          <a:xfrm>
            <a:off x="2295525" y="3387725"/>
            <a:ext cx="1588" cy="6032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6670" name="Line 62"/>
          <p:cNvSpPr>
            <a:spLocks noChangeShapeType="1"/>
          </p:cNvSpPr>
          <p:nvPr/>
        </p:nvSpPr>
        <p:spPr bwMode="auto">
          <a:xfrm>
            <a:off x="2327275" y="3387725"/>
            <a:ext cx="1588" cy="6032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6671" name="Line 63"/>
          <p:cNvSpPr>
            <a:spLocks noChangeShapeType="1"/>
          </p:cNvSpPr>
          <p:nvPr/>
        </p:nvSpPr>
        <p:spPr bwMode="auto">
          <a:xfrm>
            <a:off x="2359025" y="3387725"/>
            <a:ext cx="1588" cy="6032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6672" name="Line 64"/>
          <p:cNvSpPr>
            <a:spLocks noChangeShapeType="1"/>
          </p:cNvSpPr>
          <p:nvPr/>
        </p:nvSpPr>
        <p:spPr bwMode="auto">
          <a:xfrm>
            <a:off x="2389188" y="3387725"/>
            <a:ext cx="1587" cy="6032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6673" name="Line 65"/>
          <p:cNvSpPr>
            <a:spLocks noChangeShapeType="1"/>
          </p:cNvSpPr>
          <p:nvPr/>
        </p:nvSpPr>
        <p:spPr bwMode="auto">
          <a:xfrm>
            <a:off x="2389188" y="3387725"/>
            <a:ext cx="1587" cy="100013"/>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6674" name="Rectangle 66"/>
          <p:cNvSpPr>
            <a:spLocks noChangeArrowheads="1"/>
          </p:cNvSpPr>
          <p:nvPr/>
        </p:nvSpPr>
        <p:spPr bwMode="auto">
          <a:xfrm>
            <a:off x="2265363" y="3487738"/>
            <a:ext cx="17780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1400">
                <a:latin typeface="MS Sans Serif" charset="0"/>
              </a:rPr>
              <a:t>50</a:t>
            </a:r>
            <a:endParaRPr lang="en-US" altLang="en-US" sz="2400">
              <a:latin typeface="Times New Roman" panose="02020603050405020304" pitchFamily="18" charset="0"/>
            </a:endParaRPr>
          </a:p>
        </p:txBody>
      </p:sp>
      <p:sp>
        <p:nvSpPr>
          <p:cNvPr id="196675" name="Line 67"/>
          <p:cNvSpPr>
            <a:spLocks noChangeShapeType="1"/>
          </p:cNvSpPr>
          <p:nvPr/>
        </p:nvSpPr>
        <p:spPr bwMode="auto">
          <a:xfrm>
            <a:off x="2420938" y="3387725"/>
            <a:ext cx="1587" cy="6032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6676" name="Line 68"/>
          <p:cNvSpPr>
            <a:spLocks noChangeShapeType="1"/>
          </p:cNvSpPr>
          <p:nvPr/>
        </p:nvSpPr>
        <p:spPr bwMode="auto">
          <a:xfrm>
            <a:off x="2452688" y="3387725"/>
            <a:ext cx="1587" cy="6032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6677" name="Line 69"/>
          <p:cNvSpPr>
            <a:spLocks noChangeShapeType="1"/>
          </p:cNvSpPr>
          <p:nvPr/>
        </p:nvSpPr>
        <p:spPr bwMode="auto">
          <a:xfrm>
            <a:off x="2482850" y="3387725"/>
            <a:ext cx="1588" cy="6032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6678" name="Line 70"/>
          <p:cNvSpPr>
            <a:spLocks noChangeShapeType="1"/>
          </p:cNvSpPr>
          <p:nvPr/>
        </p:nvSpPr>
        <p:spPr bwMode="auto">
          <a:xfrm>
            <a:off x="2514600" y="3387725"/>
            <a:ext cx="1588" cy="6032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6679" name="Line 71"/>
          <p:cNvSpPr>
            <a:spLocks noChangeShapeType="1"/>
          </p:cNvSpPr>
          <p:nvPr/>
        </p:nvSpPr>
        <p:spPr bwMode="auto">
          <a:xfrm>
            <a:off x="2546350" y="3387725"/>
            <a:ext cx="1588" cy="6032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6680" name="Line 72"/>
          <p:cNvSpPr>
            <a:spLocks noChangeShapeType="1"/>
          </p:cNvSpPr>
          <p:nvPr/>
        </p:nvSpPr>
        <p:spPr bwMode="auto">
          <a:xfrm>
            <a:off x="2576513" y="3387725"/>
            <a:ext cx="1587" cy="6032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6681" name="Line 73"/>
          <p:cNvSpPr>
            <a:spLocks noChangeShapeType="1"/>
          </p:cNvSpPr>
          <p:nvPr/>
        </p:nvSpPr>
        <p:spPr bwMode="auto">
          <a:xfrm>
            <a:off x="2608263" y="3387725"/>
            <a:ext cx="1587" cy="6032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6682" name="Line 74"/>
          <p:cNvSpPr>
            <a:spLocks noChangeShapeType="1"/>
          </p:cNvSpPr>
          <p:nvPr/>
        </p:nvSpPr>
        <p:spPr bwMode="auto">
          <a:xfrm>
            <a:off x="2640013" y="3387725"/>
            <a:ext cx="1587" cy="6032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6683" name="Line 75"/>
          <p:cNvSpPr>
            <a:spLocks noChangeShapeType="1"/>
          </p:cNvSpPr>
          <p:nvPr/>
        </p:nvSpPr>
        <p:spPr bwMode="auto">
          <a:xfrm>
            <a:off x="2671763" y="3387725"/>
            <a:ext cx="1587" cy="6032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6684" name="Line 76"/>
          <p:cNvSpPr>
            <a:spLocks noChangeShapeType="1"/>
          </p:cNvSpPr>
          <p:nvPr/>
        </p:nvSpPr>
        <p:spPr bwMode="auto">
          <a:xfrm>
            <a:off x="2701925" y="3387725"/>
            <a:ext cx="1588" cy="6032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6685" name="Line 77"/>
          <p:cNvSpPr>
            <a:spLocks noChangeShapeType="1"/>
          </p:cNvSpPr>
          <p:nvPr/>
        </p:nvSpPr>
        <p:spPr bwMode="auto">
          <a:xfrm>
            <a:off x="2701925" y="3387725"/>
            <a:ext cx="1588" cy="100013"/>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6686" name="Rectangle 78"/>
          <p:cNvSpPr>
            <a:spLocks noChangeArrowheads="1"/>
          </p:cNvSpPr>
          <p:nvPr/>
        </p:nvSpPr>
        <p:spPr bwMode="auto">
          <a:xfrm>
            <a:off x="2578100" y="3487738"/>
            <a:ext cx="17780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1400">
                <a:latin typeface="MS Sans Serif" charset="0"/>
              </a:rPr>
              <a:t>60</a:t>
            </a:r>
            <a:endParaRPr lang="en-US" altLang="en-US" sz="2400">
              <a:latin typeface="Times New Roman" panose="02020603050405020304" pitchFamily="18" charset="0"/>
            </a:endParaRPr>
          </a:p>
        </p:txBody>
      </p:sp>
      <p:sp>
        <p:nvSpPr>
          <p:cNvPr id="196687" name="Line 79"/>
          <p:cNvSpPr>
            <a:spLocks noChangeShapeType="1"/>
          </p:cNvSpPr>
          <p:nvPr/>
        </p:nvSpPr>
        <p:spPr bwMode="auto">
          <a:xfrm flipV="1">
            <a:off x="825500" y="1270000"/>
            <a:ext cx="1588" cy="211772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6688" name="Line 80"/>
          <p:cNvSpPr>
            <a:spLocks noChangeShapeType="1"/>
          </p:cNvSpPr>
          <p:nvPr/>
        </p:nvSpPr>
        <p:spPr bwMode="auto">
          <a:xfrm flipH="1">
            <a:off x="754063" y="3387725"/>
            <a:ext cx="71437" cy="1588"/>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6689" name="Line 81"/>
          <p:cNvSpPr>
            <a:spLocks noChangeShapeType="1"/>
          </p:cNvSpPr>
          <p:nvPr/>
        </p:nvSpPr>
        <p:spPr bwMode="auto">
          <a:xfrm flipH="1">
            <a:off x="736600" y="3387725"/>
            <a:ext cx="88900" cy="1588"/>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6690" name="Rectangle 82"/>
          <p:cNvSpPr>
            <a:spLocks noChangeArrowheads="1"/>
          </p:cNvSpPr>
          <p:nvPr/>
        </p:nvSpPr>
        <p:spPr bwMode="auto">
          <a:xfrm>
            <a:off x="557213" y="3259138"/>
            <a:ext cx="8890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1400">
                <a:latin typeface="MS Sans Serif" charset="0"/>
              </a:rPr>
              <a:t>0</a:t>
            </a:r>
            <a:endParaRPr lang="en-US" altLang="en-US" sz="2400">
              <a:latin typeface="Times New Roman" panose="02020603050405020304" pitchFamily="18" charset="0"/>
            </a:endParaRPr>
          </a:p>
        </p:txBody>
      </p:sp>
      <p:sp>
        <p:nvSpPr>
          <p:cNvPr id="196691" name="Line 83"/>
          <p:cNvSpPr>
            <a:spLocks noChangeShapeType="1"/>
          </p:cNvSpPr>
          <p:nvPr/>
        </p:nvSpPr>
        <p:spPr bwMode="auto">
          <a:xfrm flipH="1">
            <a:off x="754063" y="3176588"/>
            <a:ext cx="71437" cy="158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6692" name="Line 84"/>
          <p:cNvSpPr>
            <a:spLocks noChangeShapeType="1"/>
          </p:cNvSpPr>
          <p:nvPr/>
        </p:nvSpPr>
        <p:spPr bwMode="auto">
          <a:xfrm flipH="1">
            <a:off x="754063" y="2963863"/>
            <a:ext cx="71437" cy="158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6693" name="Line 85"/>
          <p:cNvSpPr>
            <a:spLocks noChangeShapeType="1"/>
          </p:cNvSpPr>
          <p:nvPr/>
        </p:nvSpPr>
        <p:spPr bwMode="auto">
          <a:xfrm flipH="1">
            <a:off x="754063" y="2752725"/>
            <a:ext cx="71437" cy="1588"/>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6694" name="Line 86"/>
          <p:cNvSpPr>
            <a:spLocks noChangeShapeType="1"/>
          </p:cNvSpPr>
          <p:nvPr/>
        </p:nvSpPr>
        <p:spPr bwMode="auto">
          <a:xfrm flipH="1">
            <a:off x="754063" y="2540000"/>
            <a:ext cx="71437" cy="1588"/>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6695" name="Line 87"/>
          <p:cNvSpPr>
            <a:spLocks noChangeShapeType="1"/>
          </p:cNvSpPr>
          <p:nvPr/>
        </p:nvSpPr>
        <p:spPr bwMode="auto">
          <a:xfrm flipH="1">
            <a:off x="754063" y="2328863"/>
            <a:ext cx="71437" cy="158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6696" name="Line 88"/>
          <p:cNvSpPr>
            <a:spLocks noChangeShapeType="1"/>
          </p:cNvSpPr>
          <p:nvPr/>
        </p:nvSpPr>
        <p:spPr bwMode="auto">
          <a:xfrm flipH="1">
            <a:off x="736600" y="2328863"/>
            <a:ext cx="88900" cy="158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6697" name="Rectangle 89"/>
          <p:cNvSpPr>
            <a:spLocks noChangeArrowheads="1"/>
          </p:cNvSpPr>
          <p:nvPr/>
        </p:nvSpPr>
        <p:spPr bwMode="auto">
          <a:xfrm>
            <a:off x="428625" y="2201863"/>
            <a:ext cx="2222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1400">
                <a:latin typeface="MS Sans Serif" charset="0"/>
              </a:rPr>
              <a:t>0.5</a:t>
            </a:r>
            <a:endParaRPr lang="en-US" altLang="en-US" sz="2400">
              <a:latin typeface="Times New Roman" panose="02020603050405020304" pitchFamily="18" charset="0"/>
            </a:endParaRPr>
          </a:p>
        </p:txBody>
      </p:sp>
      <p:sp>
        <p:nvSpPr>
          <p:cNvPr id="196698" name="Line 90"/>
          <p:cNvSpPr>
            <a:spLocks noChangeShapeType="1"/>
          </p:cNvSpPr>
          <p:nvPr/>
        </p:nvSpPr>
        <p:spPr bwMode="auto">
          <a:xfrm flipH="1">
            <a:off x="754063" y="2117725"/>
            <a:ext cx="71437" cy="1588"/>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6699" name="Line 91"/>
          <p:cNvSpPr>
            <a:spLocks noChangeShapeType="1"/>
          </p:cNvSpPr>
          <p:nvPr/>
        </p:nvSpPr>
        <p:spPr bwMode="auto">
          <a:xfrm flipH="1">
            <a:off x="754063" y="1905000"/>
            <a:ext cx="71437" cy="1588"/>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6700" name="Line 92"/>
          <p:cNvSpPr>
            <a:spLocks noChangeShapeType="1"/>
          </p:cNvSpPr>
          <p:nvPr/>
        </p:nvSpPr>
        <p:spPr bwMode="auto">
          <a:xfrm flipH="1">
            <a:off x="754063" y="1693863"/>
            <a:ext cx="71437" cy="158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6701" name="Line 93"/>
          <p:cNvSpPr>
            <a:spLocks noChangeShapeType="1"/>
          </p:cNvSpPr>
          <p:nvPr/>
        </p:nvSpPr>
        <p:spPr bwMode="auto">
          <a:xfrm flipH="1">
            <a:off x="754063" y="1482725"/>
            <a:ext cx="71437" cy="1588"/>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6702" name="Line 94"/>
          <p:cNvSpPr>
            <a:spLocks noChangeShapeType="1"/>
          </p:cNvSpPr>
          <p:nvPr/>
        </p:nvSpPr>
        <p:spPr bwMode="auto">
          <a:xfrm flipH="1">
            <a:off x="754063" y="1270000"/>
            <a:ext cx="71437" cy="1588"/>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6703" name="Line 95"/>
          <p:cNvSpPr>
            <a:spLocks noChangeShapeType="1"/>
          </p:cNvSpPr>
          <p:nvPr/>
        </p:nvSpPr>
        <p:spPr bwMode="auto">
          <a:xfrm flipH="1">
            <a:off x="736600" y="1270000"/>
            <a:ext cx="88900" cy="1588"/>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6704" name="Rectangle 96"/>
          <p:cNvSpPr>
            <a:spLocks noChangeArrowheads="1"/>
          </p:cNvSpPr>
          <p:nvPr/>
        </p:nvSpPr>
        <p:spPr bwMode="auto">
          <a:xfrm>
            <a:off x="566738" y="1143000"/>
            <a:ext cx="8890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1400">
                <a:latin typeface="MS Sans Serif" charset="0"/>
              </a:rPr>
              <a:t>1</a:t>
            </a:r>
            <a:endParaRPr lang="en-US" altLang="en-US" sz="2400">
              <a:latin typeface="Times New Roman" panose="02020603050405020304" pitchFamily="18" charset="0"/>
            </a:endParaRPr>
          </a:p>
        </p:txBody>
      </p:sp>
      <p:sp>
        <p:nvSpPr>
          <p:cNvPr id="196705" name="Freeform 97"/>
          <p:cNvSpPr>
            <a:spLocks/>
          </p:cNvSpPr>
          <p:nvPr/>
        </p:nvSpPr>
        <p:spPr bwMode="auto">
          <a:xfrm flipV="1">
            <a:off x="855663" y="1270000"/>
            <a:ext cx="1597025" cy="2117725"/>
          </a:xfrm>
          <a:custGeom>
            <a:avLst/>
            <a:gdLst>
              <a:gd name="T0" fmla="*/ 0 w 5771"/>
              <a:gd name="T1" fmla="*/ 2147483647 h 7777"/>
              <a:gd name="T2" fmla="*/ 0 w 5771"/>
              <a:gd name="T3" fmla="*/ 2147483647 h 7777"/>
              <a:gd name="T4" fmla="*/ 0 w 5771"/>
              <a:gd name="T5" fmla="*/ 2147483647 h 7777"/>
              <a:gd name="T6" fmla="*/ 0 w 5771"/>
              <a:gd name="T7" fmla="*/ 2147483647 h 7777"/>
              <a:gd name="T8" fmla="*/ 0 w 5771"/>
              <a:gd name="T9" fmla="*/ 2147483647 h 7777"/>
              <a:gd name="T10" fmla="*/ 0 w 5771"/>
              <a:gd name="T11" fmla="*/ 2147483647 h 7777"/>
              <a:gd name="T12" fmla="*/ 0 w 5771"/>
              <a:gd name="T13" fmla="*/ 2147483647 h 7777"/>
              <a:gd name="T14" fmla="*/ 0 w 5771"/>
              <a:gd name="T15" fmla="*/ 2147483647 h 7777"/>
              <a:gd name="T16" fmla="*/ 0 w 5771"/>
              <a:gd name="T17" fmla="*/ 2147483647 h 7777"/>
              <a:gd name="T18" fmla="*/ 0 w 5771"/>
              <a:gd name="T19" fmla="*/ 2147483647 h 7777"/>
              <a:gd name="T20" fmla="*/ 0 w 5771"/>
              <a:gd name="T21" fmla="*/ 2147483647 h 7777"/>
              <a:gd name="T22" fmla="*/ 0 w 5771"/>
              <a:gd name="T23" fmla="*/ 2147483647 h 7777"/>
              <a:gd name="T24" fmla="*/ 0 w 5771"/>
              <a:gd name="T25" fmla="*/ 2147483647 h 7777"/>
              <a:gd name="T26" fmla="*/ 0 w 5771"/>
              <a:gd name="T27" fmla="*/ 2147483647 h 7777"/>
              <a:gd name="T28" fmla="*/ 0 w 5771"/>
              <a:gd name="T29" fmla="*/ 2147483647 h 7777"/>
              <a:gd name="T30" fmla="*/ 0 w 5771"/>
              <a:gd name="T31" fmla="*/ 2147483647 h 7777"/>
              <a:gd name="T32" fmla="*/ 0 w 5771"/>
              <a:gd name="T33" fmla="*/ 2147483647 h 7777"/>
              <a:gd name="T34" fmla="*/ 0 w 5771"/>
              <a:gd name="T35" fmla="*/ 2147483647 h 7777"/>
              <a:gd name="T36" fmla="*/ 0 w 5771"/>
              <a:gd name="T37" fmla="*/ 2147483647 h 7777"/>
              <a:gd name="T38" fmla="*/ 0 w 5771"/>
              <a:gd name="T39" fmla="*/ 2147483647 h 7777"/>
              <a:gd name="T40" fmla="*/ 0 w 5771"/>
              <a:gd name="T41" fmla="*/ 2147483647 h 7777"/>
              <a:gd name="T42" fmla="*/ 0 w 5771"/>
              <a:gd name="T43" fmla="*/ 2147483647 h 7777"/>
              <a:gd name="T44" fmla="*/ 0 w 5771"/>
              <a:gd name="T45" fmla="*/ 2147483647 h 7777"/>
              <a:gd name="T46" fmla="*/ 0 w 5771"/>
              <a:gd name="T47" fmla="*/ 2147483647 h 7777"/>
              <a:gd name="T48" fmla="*/ 2147483647 w 5771"/>
              <a:gd name="T49" fmla="*/ 2147483647 h 7777"/>
              <a:gd name="T50" fmla="*/ 2147483647 w 5771"/>
              <a:gd name="T51" fmla="*/ 2147483647 h 7777"/>
              <a:gd name="T52" fmla="*/ 2147483647 w 5771"/>
              <a:gd name="T53" fmla="*/ 2147483647 h 7777"/>
              <a:gd name="T54" fmla="*/ 2147483647 w 5771"/>
              <a:gd name="T55" fmla="*/ 2147483647 h 7777"/>
              <a:gd name="T56" fmla="*/ 2147483647 w 5771"/>
              <a:gd name="T57" fmla="*/ 2147483647 h 7777"/>
              <a:gd name="T58" fmla="*/ 2147483647 w 5771"/>
              <a:gd name="T59" fmla="*/ 2147483647 h 7777"/>
              <a:gd name="T60" fmla="*/ 2147483647 w 5771"/>
              <a:gd name="T61" fmla="*/ 2147483647 h 7777"/>
              <a:gd name="T62" fmla="*/ 2147483647 w 5771"/>
              <a:gd name="T63" fmla="*/ 2147483647 h 7777"/>
              <a:gd name="T64" fmla="*/ 2147483647 w 5771"/>
              <a:gd name="T65" fmla="*/ 2147483647 h 7777"/>
              <a:gd name="T66" fmla="*/ 2147483647 w 5771"/>
              <a:gd name="T67" fmla="*/ 2147483647 h 7777"/>
              <a:gd name="T68" fmla="*/ 2147483647 w 5771"/>
              <a:gd name="T69" fmla="*/ 2147483647 h 7777"/>
              <a:gd name="T70" fmla="*/ 2147483647 w 5771"/>
              <a:gd name="T71" fmla="*/ 2147483647 h 7777"/>
              <a:gd name="T72" fmla="*/ 2147483647 w 5771"/>
              <a:gd name="T73" fmla="*/ 2147483647 h 7777"/>
              <a:gd name="T74" fmla="*/ 2147483647 w 5771"/>
              <a:gd name="T75" fmla="*/ 2147483647 h 7777"/>
              <a:gd name="T76" fmla="*/ 2147483647 w 5771"/>
              <a:gd name="T77" fmla="*/ 2147483647 h 7777"/>
              <a:gd name="T78" fmla="*/ 2147483647 w 5771"/>
              <a:gd name="T79" fmla="*/ 2147483647 h 7777"/>
              <a:gd name="T80" fmla="*/ 2147483647 w 5771"/>
              <a:gd name="T81" fmla="*/ 2147483647 h 7777"/>
              <a:gd name="T82" fmla="*/ 2147483647 w 5771"/>
              <a:gd name="T83" fmla="*/ 2147483647 h 7777"/>
              <a:gd name="T84" fmla="*/ 2147483647 w 5771"/>
              <a:gd name="T85" fmla="*/ 2147483647 h 7777"/>
              <a:gd name="T86" fmla="*/ 2147483647 w 5771"/>
              <a:gd name="T87" fmla="*/ 2147483647 h 7777"/>
              <a:gd name="T88" fmla="*/ 2147483647 w 5771"/>
              <a:gd name="T89" fmla="*/ 2147483647 h 7777"/>
              <a:gd name="T90" fmla="*/ 2147483647 w 5771"/>
              <a:gd name="T91" fmla="*/ 2147483647 h 7777"/>
              <a:gd name="T92" fmla="*/ 2147483647 w 5771"/>
              <a:gd name="T93" fmla="*/ 2147483647 h 7777"/>
              <a:gd name="T94" fmla="*/ 2147483647 w 5771"/>
              <a:gd name="T95" fmla="*/ 2147483647 h 7777"/>
              <a:gd name="T96" fmla="*/ 2147483647 w 5771"/>
              <a:gd name="T97" fmla="*/ 2147483647 h 7777"/>
              <a:gd name="T98" fmla="*/ 2147483647 w 5771"/>
              <a:gd name="T99" fmla="*/ 2147483647 h 7777"/>
              <a:gd name="T100" fmla="*/ 2147483647 w 5771"/>
              <a:gd name="T101" fmla="*/ 2147483647 h 7777"/>
              <a:gd name="T102" fmla="*/ 2147483647 w 5771"/>
              <a:gd name="T103" fmla="*/ 2147483647 h 7777"/>
              <a:gd name="T104" fmla="*/ 2147483647 w 5771"/>
              <a:gd name="T105" fmla="*/ 2147483647 h 7777"/>
              <a:gd name="T106" fmla="*/ 2147483647 w 5771"/>
              <a:gd name="T107" fmla="*/ 2147483647 h 7777"/>
              <a:gd name="T108" fmla="*/ 2147483647 w 5771"/>
              <a:gd name="T109" fmla="*/ 2147483647 h 7777"/>
              <a:gd name="T110" fmla="*/ 2147483647 w 5771"/>
              <a:gd name="T111" fmla="*/ 2147483647 h 7777"/>
              <a:gd name="T112" fmla="*/ 2147483647 w 5771"/>
              <a:gd name="T113" fmla="*/ 2147483647 h 7777"/>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5771"/>
              <a:gd name="T172" fmla="*/ 0 h 7777"/>
              <a:gd name="T173" fmla="*/ 5771 w 5771"/>
              <a:gd name="T174" fmla="*/ 7777 h 7777"/>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5771" h="7777">
                <a:moveTo>
                  <a:pt x="0" y="7777"/>
                </a:moveTo>
                <a:lnTo>
                  <a:pt x="0" y="7777"/>
                </a:lnTo>
                <a:lnTo>
                  <a:pt x="0" y="7699"/>
                </a:lnTo>
                <a:lnTo>
                  <a:pt x="0" y="7621"/>
                </a:lnTo>
                <a:lnTo>
                  <a:pt x="0" y="7543"/>
                </a:lnTo>
                <a:lnTo>
                  <a:pt x="0" y="7465"/>
                </a:lnTo>
                <a:lnTo>
                  <a:pt x="0" y="7388"/>
                </a:lnTo>
                <a:lnTo>
                  <a:pt x="0" y="7310"/>
                </a:lnTo>
                <a:lnTo>
                  <a:pt x="0" y="7232"/>
                </a:lnTo>
                <a:lnTo>
                  <a:pt x="0" y="7154"/>
                </a:lnTo>
                <a:lnTo>
                  <a:pt x="0" y="7077"/>
                </a:lnTo>
                <a:lnTo>
                  <a:pt x="0" y="6999"/>
                </a:lnTo>
                <a:lnTo>
                  <a:pt x="0" y="6921"/>
                </a:lnTo>
                <a:lnTo>
                  <a:pt x="0" y="6843"/>
                </a:lnTo>
                <a:lnTo>
                  <a:pt x="0" y="6765"/>
                </a:lnTo>
                <a:lnTo>
                  <a:pt x="0" y="6688"/>
                </a:lnTo>
                <a:lnTo>
                  <a:pt x="0" y="6610"/>
                </a:lnTo>
                <a:lnTo>
                  <a:pt x="0" y="6532"/>
                </a:lnTo>
                <a:lnTo>
                  <a:pt x="0" y="6454"/>
                </a:lnTo>
                <a:lnTo>
                  <a:pt x="0" y="6377"/>
                </a:lnTo>
                <a:lnTo>
                  <a:pt x="0" y="6299"/>
                </a:lnTo>
                <a:lnTo>
                  <a:pt x="0" y="6221"/>
                </a:lnTo>
                <a:lnTo>
                  <a:pt x="0" y="6143"/>
                </a:lnTo>
                <a:lnTo>
                  <a:pt x="0" y="6066"/>
                </a:lnTo>
                <a:lnTo>
                  <a:pt x="0" y="5988"/>
                </a:lnTo>
                <a:lnTo>
                  <a:pt x="0" y="5910"/>
                </a:lnTo>
                <a:lnTo>
                  <a:pt x="0" y="5832"/>
                </a:lnTo>
                <a:lnTo>
                  <a:pt x="0" y="5754"/>
                </a:lnTo>
                <a:lnTo>
                  <a:pt x="0" y="5677"/>
                </a:lnTo>
                <a:lnTo>
                  <a:pt x="0" y="5599"/>
                </a:lnTo>
                <a:lnTo>
                  <a:pt x="0" y="5521"/>
                </a:lnTo>
                <a:lnTo>
                  <a:pt x="0" y="5443"/>
                </a:lnTo>
                <a:lnTo>
                  <a:pt x="0" y="5366"/>
                </a:lnTo>
                <a:lnTo>
                  <a:pt x="0" y="5288"/>
                </a:lnTo>
                <a:lnTo>
                  <a:pt x="0" y="5210"/>
                </a:lnTo>
                <a:lnTo>
                  <a:pt x="0" y="5132"/>
                </a:lnTo>
                <a:lnTo>
                  <a:pt x="0" y="5055"/>
                </a:lnTo>
                <a:lnTo>
                  <a:pt x="0" y="4977"/>
                </a:lnTo>
                <a:lnTo>
                  <a:pt x="0" y="4899"/>
                </a:lnTo>
                <a:lnTo>
                  <a:pt x="0" y="4821"/>
                </a:lnTo>
                <a:lnTo>
                  <a:pt x="0" y="4743"/>
                </a:lnTo>
                <a:lnTo>
                  <a:pt x="0" y="4666"/>
                </a:lnTo>
                <a:lnTo>
                  <a:pt x="0" y="4588"/>
                </a:lnTo>
                <a:lnTo>
                  <a:pt x="0" y="4510"/>
                </a:lnTo>
                <a:lnTo>
                  <a:pt x="0" y="4432"/>
                </a:lnTo>
                <a:lnTo>
                  <a:pt x="0" y="4355"/>
                </a:lnTo>
                <a:lnTo>
                  <a:pt x="0" y="4277"/>
                </a:lnTo>
                <a:lnTo>
                  <a:pt x="0" y="4199"/>
                </a:lnTo>
                <a:lnTo>
                  <a:pt x="0" y="4121"/>
                </a:lnTo>
                <a:lnTo>
                  <a:pt x="0" y="4044"/>
                </a:lnTo>
                <a:lnTo>
                  <a:pt x="0" y="3966"/>
                </a:lnTo>
                <a:lnTo>
                  <a:pt x="0" y="3888"/>
                </a:lnTo>
                <a:lnTo>
                  <a:pt x="0" y="3810"/>
                </a:lnTo>
                <a:lnTo>
                  <a:pt x="0" y="3732"/>
                </a:lnTo>
                <a:lnTo>
                  <a:pt x="0" y="3655"/>
                </a:lnTo>
                <a:lnTo>
                  <a:pt x="0" y="3577"/>
                </a:lnTo>
                <a:lnTo>
                  <a:pt x="0" y="3499"/>
                </a:lnTo>
                <a:lnTo>
                  <a:pt x="0" y="3421"/>
                </a:lnTo>
                <a:lnTo>
                  <a:pt x="0" y="3344"/>
                </a:lnTo>
                <a:lnTo>
                  <a:pt x="0" y="3266"/>
                </a:lnTo>
                <a:lnTo>
                  <a:pt x="0" y="3188"/>
                </a:lnTo>
                <a:lnTo>
                  <a:pt x="0" y="3110"/>
                </a:lnTo>
                <a:lnTo>
                  <a:pt x="0" y="3033"/>
                </a:lnTo>
                <a:lnTo>
                  <a:pt x="0" y="2955"/>
                </a:lnTo>
                <a:lnTo>
                  <a:pt x="0" y="2877"/>
                </a:lnTo>
                <a:lnTo>
                  <a:pt x="0" y="2799"/>
                </a:lnTo>
                <a:lnTo>
                  <a:pt x="0" y="2721"/>
                </a:lnTo>
                <a:lnTo>
                  <a:pt x="0" y="2644"/>
                </a:lnTo>
                <a:lnTo>
                  <a:pt x="0" y="2566"/>
                </a:lnTo>
                <a:lnTo>
                  <a:pt x="0" y="2488"/>
                </a:lnTo>
                <a:lnTo>
                  <a:pt x="0" y="2410"/>
                </a:lnTo>
                <a:lnTo>
                  <a:pt x="0" y="2333"/>
                </a:lnTo>
                <a:lnTo>
                  <a:pt x="0" y="2255"/>
                </a:lnTo>
                <a:lnTo>
                  <a:pt x="0" y="2177"/>
                </a:lnTo>
                <a:lnTo>
                  <a:pt x="0" y="2099"/>
                </a:lnTo>
                <a:lnTo>
                  <a:pt x="0" y="2022"/>
                </a:lnTo>
                <a:lnTo>
                  <a:pt x="0" y="1944"/>
                </a:lnTo>
                <a:lnTo>
                  <a:pt x="0" y="1866"/>
                </a:lnTo>
                <a:lnTo>
                  <a:pt x="0" y="1788"/>
                </a:lnTo>
                <a:lnTo>
                  <a:pt x="0" y="1710"/>
                </a:lnTo>
                <a:lnTo>
                  <a:pt x="0" y="1633"/>
                </a:lnTo>
                <a:lnTo>
                  <a:pt x="0" y="1555"/>
                </a:lnTo>
                <a:lnTo>
                  <a:pt x="0" y="1477"/>
                </a:lnTo>
                <a:lnTo>
                  <a:pt x="0" y="1399"/>
                </a:lnTo>
                <a:lnTo>
                  <a:pt x="0" y="1322"/>
                </a:lnTo>
                <a:lnTo>
                  <a:pt x="0" y="1244"/>
                </a:lnTo>
                <a:lnTo>
                  <a:pt x="4" y="1244"/>
                </a:lnTo>
                <a:lnTo>
                  <a:pt x="4" y="1166"/>
                </a:lnTo>
                <a:lnTo>
                  <a:pt x="22" y="1166"/>
                </a:lnTo>
                <a:lnTo>
                  <a:pt x="22" y="1088"/>
                </a:lnTo>
                <a:lnTo>
                  <a:pt x="41" y="1088"/>
                </a:lnTo>
                <a:lnTo>
                  <a:pt x="41" y="1011"/>
                </a:lnTo>
                <a:lnTo>
                  <a:pt x="60" y="1011"/>
                </a:lnTo>
                <a:lnTo>
                  <a:pt x="60" y="933"/>
                </a:lnTo>
                <a:lnTo>
                  <a:pt x="80" y="933"/>
                </a:lnTo>
                <a:lnTo>
                  <a:pt x="80" y="855"/>
                </a:lnTo>
                <a:lnTo>
                  <a:pt x="100" y="855"/>
                </a:lnTo>
                <a:lnTo>
                  <a:pt x="100" y="777"/>
                </a:lnTo>
                <a:lnTo>
                  <a:pt x="120" y="777"/>
                </a:lnTo>
                <a:lnTo>
                  <a:pt x="120" y="699"/>
                </a:lnTo>
                <a:lnTo>
                  <a:pt x="142" y="699"/>
                </a:lnTo>
                <a:lnTo>
                  <a:pt x="142" y="622"/>
                </a:lnTo>
                <a:lnTo>
                  <a:pt x="164" y="622"/>
                </a:lnTo>
                <a:lnTo>
                  <a:pt x="164" y="544"/>
                </a:lnTo>
                <a:lnTo>
                  <a:pt x="187" y="544"/>
                </a:lnTo>
                <a:lnTo>
                  <a:pt x="187" y="466"/>
                </a:lnTo>
                <a:lnTo>
                  <a:pt x="212" y="466"/>
                </a:lnTo>
                <a:lnTo>
                  <a:pt x="212" y="388"/>
                </a:lnTo>
                <a:lnTo>
                  <a:pt x="238" y="388"/>
                </a:lnTo>
                <a:lnTo>
                  <a:pt x="238" y="311"/>
                </a:lnTo>
                <a:lnTo>
                  <a:pt x="734" y="311"/>
                </a:lnTo>
                <a:lnTo>
                  <a:pt x="734" y="233"/>
                </a:lnTo>
                <a:lnTo>
                  <a:pt x="1462" y="233"/>
                </a:lnTo>
                <a:lnTo>
                  <a:pt x="1462" y="155"/>
                </a:lnTo>
                <a:lnTo>
                  <a:pt x="1815" y="155"/>
                </a:lnTo>
                <a:lnTo>
                  <a:pt x="1815" y="77"/>
                </a:lnTo>
                <a:lnTo>
                  <a:pt x="2065" y="77"/>
                </a:lnTo>
                <a:lnTo>
                  <a:pt x="2065" y="0"/>
                </a:lnTo>
                <a:lnTo>
                  <a:pt x="5771" y="0"/>
                </a:lnTo>
                <a:lnTo>
                  <a:pt x="5771" y="77"/>
                </a:lnTo>
                <a:lnTo>
                  <a:pt x="5771" y="155"/>
                </a:lnTo>
                <a:lnTo>
                  <a:pt x="5771" y="233"/>
                </a:lnTo>
                <a:lnTo>
                  <a:pt x="5771" y="311"/>
                </a:lnTo>
                <a:lnTo>
                  <a:pt x="5771" y="388"/>
                </a:lnTo>
                <a:lnTo>
                  <a:pt x="5430" y="388"/>
                </a:lnTo>
                <a:lnTo>
                  <a:pt x="5430" y="466"/>
                </a:lnTo>
                <a:lnTo>
                  <a:pt x="4977" y="466"/>
                </a:lnTo>
                <a:lnTo>
                  <a:pt x="4977" y="544"/>
                </a:lnTo>
                <a:lnTo>
                  <a:pt x="4622" y="544"/>
                </a:lnTo>
                <a:lnTo>
                  <a:pt x="4622" y="622"/>
                </a:lnTo>
                <a:lnTo>
                  <a:pt x="4335" y="622"/>
                </a:lnTo>
                <a:lnTo>
                  <a:pt x="4335" y="699"/>
                </a:lnTo>
                <a:lnTo>
                  <a:pt x="4096" y="699"/>
                </a:lnTo>
                <a:lnTo>
                  <a:pt x="4096" y="777"/>
                </a:lnTo>
                <a:lnTo>
                  <a:pt x="3893" y="777"/>
                </a:lnTo>
                <a:lnTo>
                  <a:pt x="3893" y="855"/>
                </a:lnTo>
                <a:lnTo>
                  <a:pt x="3717" y="855"/>
                </a:lnTo>
                <a:lnTo>
                  <a:pt x="3717" y="933"/>
                </a:lnTo>
                <a:lnTo>
                  <a:pt x="3562" y="933"/>
                </a:lnTo>
                <a:lnTo>
                  <a:pt x="3562" y="1011"/>
                </a:lnTo>
                <a:lnTo>
                  <a:pt x="3425" y="1011"/>
                </a:lnTo>
                <a:lnTo>
                  <a:pt x="3425" y="1088"/>
                </a:lnTo>
                <a:lnTo>
                  <a:pt x="3302" y="1088"/>
                </a:lnTo>
                <a:lnTo>
                  <a:pt x="3302" y="1166"/>
                </a:lnTo>
                <a:lnTo>
                  <a:pt x="3192" y="1166"/>
                </a:lnTo>
                <a:lnTo>
                  <a:pt x="3192" y="1244"/>
                </a:lnTo>
                <a:lnTo>
                  <a:pt x="3091" y="1244"/>
                </a:lnTo>
                <a:lnTo>
                  <a:pt x="3091" y="1322"/>
                </a:lnTo>
                <a:lnTo>
                  <a:pt x="2784" y="1322"/>
                </a:lnTo>
                <a:lnTo>
                  <a:pt x="2784" y="1399"/>
                </a:lnTo>
                <a:lnTo>
                  <a:pt x="2486" y="1399"/>
                </a:lnTo>
                <a:lnTo>
                  <a:pt x="2486" y="1477"/>
                </a:lnTo>
                <a:lnTo>
                  <a:pt x="2247" y="1477"/>
                </a:lnTo>
                <a:lnTo>
                  <a:pt x="2247" y="1555"/>
                </a:lnTo>
                <a:lnTo>
                  <a:pt x="2049" y="1555"/>
                </a:lnTo>
                <a:lnTo>
                  <a:pt x="2049" y="1633"/>
                </a:lnTo>
                <a:lnTo>
                  <a:pt x="1884" y="1633"/>
                </a:lnTo>
                <a:lnTo>
                  <a:pt x="1884" y="1710"/>
                </a:lnTo>
                <a:lnTo>
                  <a:pt x="1743" y="1710"/>
                </a:lnTo>
                <a:lnTo>
                  <a:pt x="1743" y="1788"/>
                </a:lnTo>
                <a:lnTo>
                  <a:pt x="1621" y="1788"/>
                </a:lnTo>
                <a:lnTo>
                  <a:pt x="1621" y="1866"/>
                </a:lnTo>
                <a:lnTo>
                  <a:pt x="1516" y="1866"/>
                </a:lnTo>
                <a:lnTo>
                  <a:pt x="1516" y="1944"/>
                </a:lnTo>
                <a:lnTo>
                  <a:pt x="1423" y="1944"/>
                </a:lnTo>
                <a:lnTo>
                  <a:pt x="1423" y="2022"/>
                </a:lnTo>
                <a:lnTo>
                  <a:pt x="1341" y="2022"/>
                </a:lnTo>
                <a:lnTo>
                  <a:pt x="1341" y="2099"/>
                </a:lnTo>
                <a:lnTo>
                  <a:pt x="1268" y="2099"/>
                </a:lnTo>
                <a:lnTo>
                  <a:pt x="1268" y="2177"/>
                </a:lnTo>
                <a:lnTo>
                  <a:pt x="1203" y="2177"/>
                </a:lnTo>
                <a:lnTo>
                  <a:pt x="1203" y="2255"/>
                </a:lnTo>
                <a:lnTo>
                  <a:pt x="1144" y="2255"/>
                </a:lnTo>
                <a:lnTo>
                  <a:pt x="1144" y="2333"/>
                </a:lnTo>
                <a:lnTo>
                  <a:pt x="1090" y="2333"/>
                </a:lnTo>
                <a:lnTo>
                  <a:pt x="1090" y="2410"/>
                </a:lnTo>
                <a:lnTo>
                  <a:pt x="1041" y="2410"/>
                </a:lnTo>
                <a:lnTo>
                  <a:pt x="1041" y="2488"/>
                </a:lnTo>
                <a:lnTo>
                  <a:pt x="997" y="2488"/>
                </a:lnTo>
                <a:lnTo>
                  <a:pt x="997" y="2566"/>
                </a:lnTo>
                <a:lnTo>
                  <a:pt x="956" y="2566"/>
                </a:lnTo>
                <a:lnTo>
                  <a:pt x="956" y="2644"/>
                </a:lnTo>
                <a:lnTo>
                  <a:pt x="918" y="2644"/>
                </a:lnTo>
                <a:lnTo>
                  <a:pt x="918" y="2721"/>
                </a:lnTo>
                <a:lnTo>
                  <a:pt x="883" y="2721"/>
                </a:lnTo>
                <a:lnTo>
                  <a:pt x="883" y="2799"/>
                </a:lnTo>
                <a:lnTo>
                  <a:pt x="851" y="2799"/>
                </a:lnTo>
                <a:lnTo>
                  <a:pt x="851" y="2877"/>
                </a:lnTo>
                <a:lnTo>
                  <a:pt x="821" y="2877"/>
                </a:lnTo>
                <a:lnTo>
                  <a:pt x="821" y="2955"/>
                </a:lnTo>
                <a:lnTo>
                  <a:pt x="793" y="2955"/>
                </a:lnTo>
                <a:lnTo>
                  <a:pt x="793" y="3033"/>
                </a:lnTo>
                <a:lnTo>
                  <a:pt x="767" y="3033"/>
                </a:lnTo>
                <a:lnTo>
                  <a:pt x="767" y="3110"/>
                </a:lnTo>
                <a:lnTo>
                  <a:pt x="743" y="3110"/>
                </a:lnTo>
                <a:lnTo>
                  <a:pt x="743" y="3188"/>
                </a:lnTo>
                <a:lnTo>
                  <a:pt x="720" y="3188"/>
                </a:lnTo>
                <a:lnTo>
                  <a:pt x="720" y="3266"/>
                </a:lnTo>
                <a:lnTo>
                  <a:pt x="698" y="3266"/>
                </a:lnTo>
                <a:lnTo>
                  <a:pt x="698" y="3344"/>
                </a:lnTo>
                <a:lnTo>
                  <a:pt x="678" y="3344"/>
                </a:lnTo>
                <a:lnTo>
                  <a:pt x="678" y="3421"/>
                </a:lnTo>
                <a:lnTo>
                  <a:pt x="659" y="3421"/>
                </a:lnTo>
                <a:lnTo>
                  <a:pt x="659" y="3499"/>
                </a:lnTo>
                <a:lnTo>
                  <a:pt x="640" y="3499"/>
                </a:lnTo>
                <a:lnTo>
                  <a:pt x="640" y="3577"/>
                </a:lnTo>
                <a:lnTo>
                  <a:pt x="623" y="3577"/>
                </a:lnTo>
                <a:lnTo>
                  <a:pt x="623" y="3655"/>
                </a:lnTo>
                <a:lnTo>
                  <a:pt x="607" y="3655"/>
                </a:lnTo>
                <a:lnTo>
                  <a:pt x="607" y="3732"/>
                </a:lnTo>
                <a:lnTo>
                  <a:pt x="592" y="3732"/>
                </a:lnTo>
                <a:lnTo>
                  <a:pt x="592" y="3810"/>
                </a:lnTo>
                <a:lnTo>
                  <a:pt x="577" y="3810"/>
                </a:lnTo>
                <a:lnTo>
                  <a:pt x="577" y="3888"/>
                </a:lnTo>
                <a:lnTo>
                  <a:pt x="563" y="3888"/>
                </a:lnTo>
                <a:lnTo>
                  <a:pt x="563" y="3966"/>
                </a:lnTo>
                <a:lnTo>
                  <a:pt x="550" y="3966"/>
                </a:lnTo>
                <a:lnTo>
                  <a:pt x="550" y="4044"/>
                </a:lnTo>
                <a:lnTo>
                  <a:pt x="537" y="4044"/>
                </a:lnTo>
                <a:lnTo>
                  <a:pt x="537" y="4121"/>
                </a:lnTo>
                <a:lnTo>
                  <a:pt x="525" y="4121"/>
                </a:lnTo>
                <a:lnTo>
                  <a:pt x="525" y="4199"/>
                </a:lnTo>
                <a:lnTo>
                  <a:pt x="513" y="4199"/>
                </a:lnTo>
                <a:lnTo>
                  <a:pt x="513" y="4277"/>
                </a:lnTo>
                <a:lnTo>
                  <a:pt x="502" y="4277"/>
                </a:lnTo>
                <a:lnTo>
                  <a:pt x="502" y="4355"/>
                </a:lnTo>
                <a:lnTo>
                  <a:pt x="492" y="4355"/>
                </a:lnTo>
                <a:lnTo>
                  <a:pt x="492" y="4432"/>
                </a:lnTo>
                <a:lnTo>
                  <a:pt x="482" y="4432"/>
                </a:lnTo>
                <a:lnTo>
                  <a:pt x="482" y="4510"/>
                </a:lnTo>
                <a:lnTo>
                  <a:pt x="472" y="4510"/>
                </a:lnTo>
                <a:lnTo>
                  <a:pt x="472" y="4588"/>
                </a:lnTo>
                <a:lnTo>
                  <a:pt x="462" y="4588"/>
                </a:lnTo>
                <a:lnTo>
                  <a:pt x="462" y="4666"/>
                </a:lnTo>
                <a:lnTo>
                  <a:pt x="453" y="4666"/>
                </a:lnTo>
                <a:lnTo>
                  <a:pt x="453" y="4743"/>
                </a:lnTo>
                <a:lnTo>
                  <a:pt x="445" y="4743"/>
                </a:lnTo>
                <a:lnTo>
                  <a:pt x="445" y="4821"/>
                </a:lnTo>
                <a:lnTo>
                  <a:pt x="436" y="4821"/>
                </a:lnTo>
                <a:lnTo>
                  <a:pt x="436" y="4899"/>
                </a:lnTo>
                <a:lnTo>
                  <a:pt x="428" y="4899"/>
                </a:lnTo>
                <a:lnTo>
                  <a:pt x="428" y="4977"/>
                </a:lnTo>
                <a:lnTo>
                  <a:pt x="421" y="4977"/>
                </a:lnTo>
                <a:lnTo>
                  <a:pt x="421" y="5055"/>
                </a:lnTo>
                <a:lnTo>
                  <a:pt x="413" y="5055"/>
                </a:lnTo>
                <a:lnTo>
                  <a:pt x="413" y="5132"/>
                </a:lnTo>
                <a:lnTo>
                  <a:pt x="406" y="5132"/>
                </a:lnTo>
                <a:lnTo>
                  <a:pt x="406" y="5210"/>
                </a:lnTo>
                <a:lnTo>
                  <a:pt x="399" y="5210"/>
                </a:lnTo>
                <a:lnTo>
                  <a:pt x="399" y="5288"/>
                </a:lnTo>
                <a:lnTo>
                  <a:pt x="392" y="5288"/>
                </a:lnTo>
                <a:lnTo>
                  <a:pt x="392" y="5366"/>
                </a:lnTo>
                <a:lnTo>
                  <a:pt x="386" y="5366"/>
                </a:lnTo>
                <a:lnTo>
                  <a:pt x="386" y="5443"/>
                </a:lnTo>
                <a:lnTo>
                  <a:pt x="379" y="5443"/>
                </a:lnTo>
                <a:lnTo>
                  <a:pt x="379" y="5521"/>
                </a:lnTo>
                <a:lnTo>
                  <a:pt x="373" y="5521"/>
                </a:lnTo>
                <a:lnTo>
                  <a:pt x="373" y="5599"/>
                </a:lnTo>
                <a:lnTo>
                  <a:pt x="367" y="5599"/>
                </a:lnTo>
                <a:lnTo>
                  <a:pt x="367" y="5677"/>
                </a:lnTo>
                <a:lnTo>
                  <a:pt x="362" y="5677"/>
                </a:lnTo>
                <a:lnTo>
                  <a:pt x="362" y="5754"/>
                </a:lnTo>
                <a:lnTo>
                  <a:pt x="356" y="5754"/>
                </a:lnTo>
                <a:lnTo>
                  <a:pt x="356" y="5832"/>
                </a:lnTo>
                <a:lnTo>
                  <a:pt x="351" y="5832"/>
                </a:lnTo>
                <a:lnTo>
                  <a:pt x="351" y="5910"/>
                </a:lnTo>
                <a:lnTo>
                  <a:pt x="346" y="5910"/>
                </a:lnTo>
                <a:lnTo>
                  <a:pt x="346" y="5988"/>
                </a:lnTo>
                <a:lnTo>
                  <a:pt x="341" y="5988"/>
                </a:lnTo>
                <a:lnTo>
                  <a:pt x="341" y="6066"/>
                </a:lnTo>
                <a:lnTo>
                  <a:pt x="336" y="6066"/>
                </a:lnTo>
                <a:lnTo>
                  <a:pt x="336" y="6143"/>
                </a:lnTo>
                <a:lnTo>
                  <a:pt x="331" y="6143"/>
                </a:lnTo>
                <a:lnTo>
                  <a:pt x="331" y="6221"/>
                </a:lnTo>
                <a:lnTo>
                  <a:pt x="326" y="6221"/>
                </a:lnTo>
                <a:lnTo>
                  <a:pt x="326" y="6299"/>
                </a:lnTo>
                <a:lnTo>
                  <a:pt x="322" y="6299"/>
                </a:lnTo>
                <a:lnTo>
                  <a:pt x="322" y="6377"/>
                </a:lnTo>
                <a:lnTo>
                  <a:pt x="317" y="6377"/>
                </a:lnTo>
                <a:lnTo>
                  <a:pt x="317" y="6454"/>
                </a:lnTo>
                <a:lnTo>
                  <a:pt x="313" y="6454"/>
                </a:lnTo>
                <a:lnTo>
                  <a:pt x="313" y="6532"/>
                </a:lnTo>
                <a:lnTo>
                  <a:pt x="309" y="6532"/>
                </a:lnTo>
                <a:lnTo>
                  <a:pt x="309" y="6610"/>
                </a:lnTo>
                <a:lnTo>
                  <a:pt x="305" y="6610"/>
                </a:lnTo>
                <a:lnTo>
                  <a:pt x="305" y="6688"/>
                </a:lnTo>
                <a:lnTo>
                  <a:pt x="301" y="6688"/>
                </a:lnTo>
                <a:lnTo>
                  <a:pt x="301" y="6765"/>
                </a:lnTo>
                <a:lnTo>
                  <a:pt x="297" y="6765"/>
                </a:lnTo>
                <a:lnTo>
                  <a:pt x="297" y="6843"/>
                </a:lnTo>
                <a:lnTo>
                  <a:pt x="293" y="6843"/>
                </a:lnTo>
                <a:lnTo>
                  <a:pt x="293" y="6921"/>
                </a:lnTo>
                <a:lnTo>
                  <a:pt x="290" y="6921"/>
                </a:lnTo>
                <a:lnTo>
                  <a:pt x="290" y="6999"/>
                </a:lnTo>
                <a:lnTo>
                  <a:pt x="286" y="6999"/>
                </a:lnTo>
                <a:lnTo>
                  <a:pt x="286" y="7077"/>
                </a:lnTo>
                <a:lnTo>
                  <a:pt x="283" y="7077"/>
                </a:lnTo>
                <a:lnTo>
                  <a:pt x="283" y="7154"/>
                </a:lnTo>
                <a:lnTo>
                  <a:pt x="279" y="7154"/>
                </a:lnTo>
                <a:lnTo>
                  <a:pt x="279" y="7232"/>
                </a:lnTo>
                <a:lnTo>
                  <a:pt x="276" y="7232"/>
                </a:lnTo>
                <a:lnTo>
                  <a:pt x="276" y="7310"/>
                </a:lnTo>
                <a:lnTo>
                  <a:pt x="273" y="7310"/>
                </a:lnTo>
                <a:lnTo>
                  <a:pt x="273" y="7388"/>
                </a:lnTo>
                <a:lnTo>
                  <a:pt x="270" y="7388"/>
                </a:lnTo>
                <a:lnTo>
                  <a:pt x="270" y="7465"/>
                </a:lnTo>
                <a:lnTo>
                  <a:pt x="266" y="7465"/>
                </a:lnTo>
                <a:lnTo>
                  <a:pt x="266" y="7543"/>
                </a:lnTo>
                <a:lnTo>
                  <a:pt x="263" y="7543"/>
                </a:lnTo>
                <a:lnTo>
                  <a:pt x="263" y="7621"/>
                </a:lnTo>
                <a:lnTo>
                  <a:pt x="260" y="7621"/>
                </a:lnTo>
                <a:lnTo>
                  <a:pt x="260" y="7699"/>
                </a:lnTo>
                <a:lnTo>
                  <a:pt x="258" y="7699"/>
                </a:lnTo>
                <a:lnTo>
                  <a:pt x="258" y="7777"/>
                </a:lnTo>
                <a:lnTo>
                  <a:pt x="0" y="7777"/>
                </a:lnTo>
              </a:path>
            </a:pathLst>
          </a:custGeom>
          <a:noFill/>
          <a:ln w="38100">
            <a:solidFill>
              <a:srgbClr val="3366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96706" name="Text Box 98"/>
          <p:cNvSpPr txBox="1">
            <a:spLocks noChangeArrowheads="1"/>
          </p:cNvSpPr>
          <p:nvPr/>
        </p:nvSpPr>
        <p:spPr bwMode="auto">
          <a:xfrm>
            <a:off x="1143000" y="3582988"/>
            <a:ext cx="12223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1400">
                <a:latin typeface="Times New Roman" panose="02020603050405020304" pitchFamily="18" charset="0"/>
              </a:rPr>
              <a:t>meals per year</a:t>
            </a:r>
          </a:p>
        </p:txBody>
      </p:sp>
      <p:sp>
        <p:nvSpPr>
          <p:cNvPr id="196707" name="Rectangle 99"/>
          <p:cNvSpPr>
            <a:spLocks noChangeArrowheads="1"/>
          </p:cNvSpPr>
          <p:nvPr/>
        </p:nvSpPr>
        <p:spPr bwMode="auto">
          <a:xfrm>
            <a:off x="1219200" y="2249488"/>
            <a:ext cx="558800" cy="549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3600" i="1">
                <a:latin typeface="Times New Roman" panose="02020603050405020304" pitchFamily="18" charset="0"/>
              </a:rPr>
              <a:t>EF</a:t>
            </a:r>
            <a:endParaRPr lang="en-US" altLang="en-US" sz="3600">
              <a:latin typeface="Times New Roman" panose="02020603050405020304" pitchFamily="18" charset="0"/>
            </a:endParaRPr>
          </a:p>
        </p:txBody>
      </p:sp>
      <p:sp>
        <p:nvSpPr>
          <p:cNvPr id="196708" name="Line 100"/>
          <p:cNvSpPr>
            <a:spLocks noChangeShapeType="1"/>
          </p:cNvSpPr>
          <p:nvPr/>
        </p:nvSpPr>
        <p:spPr bwMode="auto">
          <a:xfrm>
            <a:off x="3835400" y="3387725"/>
            <a:ext cx="1876425" cy="1588"/>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6709" name="Line 101"/>
          <p:cNvSpPr>
            <a:spLocks noChangeShapeType="1"/>
          </p:cNvSpPr>
          <p:nvPr/>
        </p:nvSpPr>
        <p:spPr bwMode="auto">
          <a:xfrm>
            <a:off x="3835400" y="3387725"/>
            <a:ext cx="1588" cy="6032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6710" name="Line 102"/>
          <p:cNvSpPr>
            <a:spLocks noChangeShapeType="1"/>
          </p:cNvSpPr>
          <p:nvPr/>
        </p:nvSpPr>
        <p:spPr bwMode="auto">
          <a:xfrm>
            <a:off x="3835400" y="3387725"/>
            <a:ext cx="1588" cy="100013"/>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6711" name="Rectangle 103"/>
          <p:cNvSpPr>
            <a:spLocks noChangeArrowheads="1"/>
          </p:cNvSpPr>
          <p:nvPr/>
        </p:nvSpPr>
        <p:spPr bwMode="auto">
          <a:xfrm>
            <a:off x="3754438" y="3487738"/>
            <a:ext cx="8890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1400">
                <a:latin typeface="MS Sans Serif" charset="0"/>
              </a:rPr>
              <a:t>0</a:t>
            </a:r>
            <a:endParaRPr lang="en-US" altLang="en-US" sz="2400">
              <a:latin typeface="Times New Roman" panose="02020603050405020304" pitchFamily="18" charset="0"/>
            </a:endParaRPr>
          </a:p>
        </p:txBody>
      </p:sp>
      <p:sp>
        <p:nvSpPr>
          <p:cNvPr id="196712" name="Line 104"/>
          <p:cNvSpPr>
            <a:spLocks noChangeShapeType="1"/>
          </p:cNvSpPr>
          <p:nvPr/>
        </p:nvSpPr>
        <p:spPr bwMode="auto">
          <a:xfrm>
            <a:off x="3860800" y="3387725"/>
            <a:ext cx="1588" cy="6032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6713" name="Line 105"/>
          <p:cNvSpPr>
            <a:spLocks noChangeShapeType="1"/>
          </p:cNvSpPr>
          <p:nvPr/>
        </p:nvSpPr>
        <p:spPr bwMode="auto">
          <a:xfrm>
            <a:off x="3887788" y="3387725"/>
            <a:ext cx="1587" cy="6032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6714" name="Line 106"/>
          <p:cNvSpPr>
            <a:spLocks noChangeShapeType="1"/>
          </p:cNvSpPr>
          <p:nvPr/>
        </p:nvSpPr>
        <p:spPr bwMode="auto">
          <a:xfrm>
            <a:off x="3914775" y="3387725"/>
            <a:ext cx="1588" cy="6032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6715" name="Line 107"/>
          <p:cNvSpPr>
            <a:spLocks noChangeShapeType="1"/>
          </p:cNvSpPr>
          <p:nvPr/>
        </p:nvSpPr>
        <p:spPr bwMode="auto">
          <a:xfrm>
            <a:off x="3941763" y="3387725"/>
            <a:ext cx="1587" cy="6032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6716" name="Line 108"/>
          <p:cNvSpPr>
            <a:spLocks noChangeShapeType="1"/>
          </p:cNvSpPr>
          <p:nvPr/>
        </p:nvSpPr>
        <p:spPr bwMode="auto">
          <a:xfrm>
            <a:off x="3968750" y="3387725"/>
            <a:ext cx="1588" cy="6032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6717" name="Line 109"/>
          <p:cNvSpPr>
            <a:spLocks noChangeShapeType="1"/>
          </p:cNvSpPr>
          <p:nvPr/>
        </p:nvSpPr>
        <p:spPr bwMode="auto">
          <a:xfrm>
            <a:off x="3995738" y="3387725"/>
            <a:ext cx="1587" cy="6032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6718" name="Line 110"/>
          <p:cNvSpPr>
            <a:spLocks noChangeShapeType="1"/>
          </p:cNvSpPr>
          <p:nvPr/>
        </p:nvSpPr>
        <p:spPr bwMode="auto">
          <a:xfrm>
            <a:off x="4022725" y="3387725"/>
            <a:ext cx="1588" cy="6032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6719" name="Line 111"/>
          <p:cNvSpPr>
            <a:spLocks noChangeShapeType="1"/>
          </p:cNvSpPr>
          <p:nvPr/>
        </p:nvSpPr>
        <p:spPr bwMode="auto">
          <a:xfrm>
            <a:off x="4049713" y="3387725"/>
            <a:ext cx="1587" cy="6032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6720" name="Line 112"/>
          <p:cNvSpPr>
            <a:spLocks noChangeShapeType="1"/>
          </p:cNvSpPr>
          <p:nvPr/>
        </p:nvSpPr>
        <p:spPr bwMode="auto">
          <a:xfrm>
            <a:off x="4075113" y="3387725"/>
            <a:ext cx="1587" cy="6032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6721" name="Line 113"/>
          <p:cNvSpPr>
            <a:spLocks noChangeShapeType="1"/>
          </p:cNvSpPr>
          <p:nvPr/>
        </p:nvSpPr>
        <p:spPr bwMode="auto">
          <a:xfrm>
            <a:off x="4102100" y="3387725"/>
            <a:ext cx="1588" cy="6032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6722" name="Line 114"/>
          <p:cNvSpPr>
            <a:spLocks noChangeShapeType="1"/>
          </p:cNvSpPr>
          <p:nvPr/>
        </p:nvSpPr>
        <p:spPr bwMode="auto">
          <a:xfrm>
            <a:off x="4129088" y="3387725"/>
            <a:ext cx="1587" cy="6032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6723" name="Line 115"/>
          <p:cNvSpPr>
            <a:spLocks noChangeShapeType="1"/>
          </p:cNvSpPr>
          <p:nvPr/>
        </p:nvSpPr>
        <p:spPr bwMode="auto">
          <a:xfrm>
            <a:off x="4156075" y="3387725"/>
            <a:ext cx="1588" cy="6032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6724" name="Line 116"/>
          <p:cNvSpPr>
            <a:spLocks noChangeShapeType="1"/>
          </p:cNvSpPr>
          <p:nvPr/>
        </p:nvSpPr>
        <p:spPr bwMode="auto">
          <a:xfrm>
            <a:off x="4183063" y="3387725"/>
            <a:ext cx="1587" cy="6032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6725" name="Line 117"/>
          <p:cNvSpPr>
            <a:spLocks noChangeShapeType="1"/>
          </p:cNvSpPr>
          <p:nvPr/>
        </p:nvSpPr>
        <p:spPr bwMode="auto">
          <a:xfrm>
            <a:off x="4210050" y="3387725"/>
            <a:ext cx="1588" cy="6032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6726" name="Line 118"/>
          <p:cNvSpPr>
            <a:spLocks noChangeShapeType="1"/>
          </p:cNvSpPr>
          <p:nvPr/>
        </p:nvSpPr>
        <p:spPr bwMode="auto">
          <a:xfrm>
            <a:off x="4237038" y="3387725"/>
            <a:ext cx="1587" cy="6032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6727" name="Line 119"/>
          <p:cNvSpPr>
            <a:spLocks noChangeShapeType="1"/>
          </p:cNvSpPr>
          <p:nvPr/>
        </p:nvSpPr>
        <p:spPr bwMode="auto">
          <a:xfrm>
            <a:off x="4264025" y="3387725"/>
            <a:ext cx="1588" cy="6032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6728" name="Line 120"/>
          <p:cNvSpPr>
            <a:spLocks noChangeShapeType="1"/>
          </p:cNvSpPr>
          <p:nvPr/>
        </p:nvSpPr>
        <p:spPr bwMode="auto">
          <a:xfrm>
            <a:off x="4291013" y="3387725"/>
            <a:ext cx="1587" cy="6032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6729" name="Line 121"/>
          <p:cNvSpPr>
            <a:spLocks noChangeShapeType="1"/>
          </p:cNvSpPr>
          <p:nvPr/>
        </p:nvSpPr>
        <p:spPr bwMode="auto">
          <a:xfrm>
            <a:off x="4318000" y="3387725"/>
            <a:ext cx="1588" cy="6032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6730" name="Line 122"/>
          <p:cNvSpPr>
            <a:spLocks noChangeShapeType="1"/>
          </p:cNvSpPr>
          <p:nvPr/>
        </p:nvSpPr>
        <p:spPr bwMode="auto">
          <a:xfrm>
            <a:off x="4343400" y="3387725"/>
            <a:ext cx="1588" cy="6032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6731" name="Line 123"/>
          <p:cNvSpPr>
            <a:spLocks noChangeShapeType="1"/>
          </p:cNvSpPr>
          <p:nvPr/>
        </p:nvSpPr>
        <p:spPr bwMode="auto">
          <a:xfrm>
            <a:off x="4370388" y="3387725"/>
            <a:ext cx="1587" cy="6032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6732" name="Line 124"/>
          <p:cNvSpPr>
            <a:spLocks noChangeShapeType="1"/>
          </p:cNvSpPr>
          <p:nvPr/>
        </p:nvSpPr>
        <p:spPr bwMode="auto">
          <a:xfrm>
            <a:off x="4370388" y="3387725"/>
            <a:ext cx="1587" cy="100013"/>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6733" name="Rectangle 125"/>
          <p:cNvSpPr>
            <a:spLocks noChangeArrowheads="1"/>
          </p:cNvSpPr>
          <p:nvPr/>
        </p:nvSpPr>
        <p:spPr bwMode="auto">
          <a:xfrm>
            <a:off x="4203700" y="3487738"/>
            <a:ext cx="26670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1400">
                <a:latin typeface="MS Sans Serif" charset="0"/>
              </a:rPr>
              <a:t>200</a:t>
            </a:r>
            <a:endParaRPr lang="en-US" altLang="en-US" sz="2400">
              <a:latin typeface="Times New Roman" panose="02020603050405020304" pitchFamily="18" charset="0"/>
            </a:endParaRPr>
          </a:p>
        </p:txBody>
      </p:sp>
      <p:sp>
        <p:nvSpPr>
          <p:cNvPr id="196734" name="Line 126"/>
          <p:cNvSpPr>
            <a:spLocks noChangeShapeType="1"/>
          </p:cNvSpPr>
          <p:nvPr/>
        </p:nvSpPr>
        <p:spPr bwMode="auto">
          <a:xfrm>
            <a:off x="4397375" y="3387725"/>
            <a:ext cx="1588" cy="6032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6735" name="Line 127"/>
          <p:cNvSpPr>
            <a:spLocks noChangeShapeType="1"/>
          </p:cNvSpPr>
          <p:nvPr/>
        </p:nvSpPr>
        <p:spPr bwMode="auto">
          <a:xfrm>
            <a:off x="4424363" y="3387725"/>
            <a:ext cx="1587" cy="6032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6736" name="Line 128"/>
          <p:cNvSpPr>
            <a:spLocks noChangeShapeType="1"/>
          </p:cNvSpPr>
          <p:nvPr/>
        </p:nvSpPr>
        <p:spPr bwMode="auto">
          <a:xfrm>
            <a:off x="4451350" y="3387725"/>
            <a:ext cx="1588" cy="6032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6737" name="Line 129"/>
          <p:cNvSpPr>
            <a:spLocks noChangeShapeType="1"/>
          </p:cNvSpPr>
          <p:nvPr/>
        </p:nvSpPr>
        <p:spPr bwMode="auto">
          <a:xfrm>
            <a:off x="4478338" y="3387725"/>
            <a:ext cx="1587" cy="6032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6738" name="Line 130"/>
          <p:cNvSpPr>
            <a:spLocks noChangeShapeType="1"/>
          </p:cNvSpPr>
          <p:nvPr/>
        </p:nvSpPr>
        <p:spPr bwMode="auto">
          <a:xfrm>
            <a:off x="4505325" y="3387725"/>
            <a:ext cx="1588" cy="6032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6739" name="Line 131"/>
          <p:cNvSpPr>
            <a:spLocks noChangeShapeType="1"/>
          </p:cNvSpPr>
          <p:nvPr/>
        </p:nvSpPr>
        <p:spPr bwMode="auto">
          <a:xfrm>
            <a:off x="4532313" y="3387725"/>
            <a:ext cx="1587" cy="6032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6740" name="Line 132"/>
          <p:cNvSpPr>
            <a:spLocks noChangeShapeType="1"/>
          </p:cNvSpPr>
          <p:nvPr/>
        </p:nvSpPr>
        <p:spPr bwMode="auto">
          <a:xfrm>
            <a:off x="4559300" y="3387725"/>
            <a:ext cx="1588" cy="6032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6741" name="Line 133"/>
          <p:cNvSpPr>
            <a:spLocks noChangeShapeType="1"/>
          </p:cNvSpPr>
          <p:nvPr/>
        </p:nvSpPr>
        <p:spPr bwMode="auto">
          <a:xfrm>
            <a:off x="4586288" y="3387725"/>
            <a:ext cx="1587" cy="6032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6742" name="Line 134"/>
          <p:cNvSpPr>
            <a:spLocks noChangeShapeType="1"/>
          </p:cNvSpPr>
          <p:nvPr/>
        </p:nvSpPr>
        <p:spPr bwMode="auto">
          <a:xfrm>
            <a:off x="4611688" y="3387725"/>
            <a:ext cx="1587" cy="6032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6743" name="Line 135"/>
          <p:cNvSpPr>
            <a:spLocks noChangeShapeType="1"/>
          </p:cNvSpPr>
          <p:nvPr/>
        </p:nvSpPr>
        <p:spPr bwMode="auto">
          <a:xfrm>
            <a:off x="4638675" y="3387725"/>
            <a:ext cx="1588" cy="6032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6744" name="Line 136"/>
          <p:cNvSpPr>
            <a:spLocks noChangeShapeType="1"/>
          </p:cNvSpPr>
          <p:nvPr/>
        </p:nvSpPr>
        <p:spPr bwMode="auto">
          <a:xfrm>
            <a:off x="4665663" y="3387725"/>
            <a:ext cx="1587" cy="6032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6745" name="Line 137"/>
          <p:cNvSpPr>
            <a:spLocks noChangeShapeType="1"/>
          </p:cNvSpPr>
          <p:nvPr/>
        </p:nvSpPr>
        <p:spPr bwMode="auto">
          <a:xfrm>
            <a:off x="4692650" y="3387725"/>
            <a:ext cx="1588" cy="6032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6746" name="Line 138"/>
          <p:cNvSpPr>
            <a:spLocks noChangeShapeType="1"/>
          </p:cNvSpPr>
          <p:nvPr/>
        </p:nvSpPr>
        <p:spPr bwMode="auto">
          <a:xfrm>
            <a:off x="4719638" y="3387725"/>
            <a:ext cx="1587" cy="6032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6747" name="Line 139"/>
          <p:cNvSpPr>
            <a:spLocks noChangeShapeType="1"/>
          </p:cNvSpPr>
          <p:nvPr/>
        </p:nvSpPr>
        <p:spPr bwMode="auto">
          <a:xfrm>
            <a:off x="4746625" y="3387725"/>
            <a:ext cx="1588" cy="6032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6748" name="Line 140"/>
          <p:cNvSpPr>
            <a:spLocks noChangeShapeType="1"/>
          </p:cNvSpPr>
          <p:nvPr/>
        </p:nvSpPr>
        <p:spPr bwMode="auto">
          <a:xfrm>
            <a:off x="4773613" y="3387725"/>
            <a:ext cx="1587" cy="6032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6749" name="Line 141"/>
          <p:cNvSpPr>
            <a:spLocks noChangeShapeType="1"/>
          </p:cNvSpPr>
          <p:nvPr/>
        </p:nvSpPr>
        <p:spPr bwMode="auto">
          <a:xfrm>
            <a:off x="4800600" y="3387725"/>
            <a:ext cx="1588" cy="6032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6750" name="Line 142"/>
          <p:cNvSpPr>
            <a:spLocks noChangeShapeType="1"/>
          </p:cNvSpPr>
          <p:nvPr/>
        </p:nvSpPr>
        <p:spPr bwMode="auto">
          <a:xfrm>
            <a:off x="4827588" y="3387725"/>
            <a:ext cx="1587" cy="6032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6751" name="Line 143"/>
          <p:cNvSpPr>
            <a:spLocks noChangeShapeType="1"/>
          </p:cNvSpPr>
          <p:nvPr/>
        </p:nvSpPr>
        <p:spPr bwMode="auto">
          <a:xfrm>
            <a:off x="4854575" y="3387725"/>
            <a:ext cx="1588" cy="6032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6752" name="Line 144"/>
          <p:cNvSpPr>
            <a:spLocks noChangeShapeType="1"/>
          </p:cNvSpPr>
          <p:nvPr/>
        </p:nvSpPr>
        <p:spPr bwMode="auto">
          <a:xfrm>
            <a:off x="4879975" y="3387725"/>
            <a:ext cx="1588" cy="6032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6753" name="Line 145"/>
          <p:cNvSpPr>
            <a:spLocks noChangeShapeType="1"/>
          </p:cNvSpPr>
          <p:nvPr/>
        </p:nvSpPr>
        <p:spPr bwMode="auto">
          <a:xfrm>
            <a:off x="4906963" y="3387725"/>
            <a:ext cx="1587" cy="6032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6754" name="Line 146"/>
          <p:cNvSpPr>
            <a:spLocks noChangeShapeType="1"/>
          </p:cNvSpPr>
          <p:nvPr/>
        </p:nvSpPr>
        <p:spPr bwMode="auto">
          <a:xfrm>
            <a:off x="4906963" y="3387725"/>
            <a:ext cx="1587" cy="100013"/>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6755" name="Rectangle 147"/>
          <p:cNvSpPr>
            <a:spLocks noChangeArrowheads="1"/>
          </p:cNvSpPr>
          <p:nvPr/>
        </p:nvSpPr>
        <p:spPr bwMode="auto">
          <a:xfrm>
            <a:off x="4740275" y="3487738"/>
            <a:ext cx="26670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1400">
                <a:latin typeface="MS Sans Serif" charset="0"/>
              </a:rPr>
              <a:t>400</a:t>
            </a:r>
            <a:endParaRPr lang="en-US" altLang="en-US" sz="2400">
              <a:latin typeface="Times New Roman" panose="02020603050405020304" pitchFamily="18" charset="0"/>
            </a:endParaRPr>
          </a:p>
        </p:txBody>
      </p:sp>
      <p:sp>
        <p:nvSpPr>
          <p:cNvPr id="196756" name="Line 148"/>
          <p:cNvSpPr>
            <a:spLocks noChangeShapeType="1"/>
          </p:cNvSpPr>
          <p:nvPr/>
        </p:nvSpPr>
        <p:spPr bwMode="auto">
          <a:xfrm>
            <a:off x="4933950" y="3387725"/>
            <a:ext cx="1588" cy="6032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6757" name="Line 149"/>
          <p:cNvSpPr>
            <a:spLocks noChangeShapeType="1"/>
          </p:cNvSpPr>
          <p:nvPr/>
        </p:nvSpPr>
        <p:spPr bwMode="auto">
          <a:xfrm>
            <a:off x="4960938" y="3387725"/>
            <a:ext cx="1587" cy="6032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6758" name="Line 150"/>
          <p:cNvSpPr>
            <a:spLocks noChangeShapeType="1"/>
          </p:cNvSpPr>
          <p:nvPr/>
        </p:nvSpPr>
        <p:spPr bwMode="auto">
          <a:xfrm>
            <a:off x="4987925" y="3387725"/>
            <a:ext cx="1588" cy="6032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6759" name="Line 151"/>
          <p:cNvSpPr>
            <a:spLocks noChangeShapeType="1"/>
          </p:cNvSpPr>
          <p:nvPr/>
        </p:nvSpPr>
        <p:spPr bwMode="auto">
          <a:xfrm>
            <a:off x="5014913" y="3387725"/>
            <a:ext cx="1587" cy="6032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6760" name="Line 152"/>
          <p:cNvSpPr>
            <a:spLocks noChangeShapeType="1"/>
          </p:cNvSpPr>
          <p:nvPr/>
        </p:nvSpPr>
        <p:spPr bwMode="auto">
          <a:xfrm>
            <a:off x="5041900" y="3387725"/>
            <a:ext cx="1588" cy="6032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6761" name="Line 153"/>
          <p:cNvSpPr>
            <a:spLocks noChangeShapeType="1"/>
          </p:cNvSpPr>
          <p:nvPr/>
        </p:nvSpPr>
        <p:spPr bwMode="auto">
          <a:xfrm>
            <a:off x="5068888" y="3387725"/>
            <a:ext cx="1587" cy="6032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6762" name="Line 154"/>
          <p:cNvSpPr>
            <a:spLocks noChangeShapeType="1"/>
          </p:cNvSpPr>
          <p:nvPr/>
        </p:nvSpPr>
        <p:spPr bwMode="auto">
          <a:xfrm>
            <a:off x="5095875" y="3387725"/>
            <a:ext cx="1588" cy="6032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6763" name="Line 155"/>
          <p:cNvSpPr>
            <a:spLocks noChangeShapeType="1"/>
          </p:cNvSpPr>
          <p:nvPr/>
        </p:nvSpPr>
        <p:spPr bwMode="auto">
          <a:xfrm>
            <a:off x="5121275" y="3387725"/>
            <a:ext cx="1588" cy="6032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6764" name="Line 156"/>
          <p:cNvSpPr>
            <a:spLocks noChangeShapeType="1"/>
          </p:cNvSpPr>
          <p:nvPr/>
        </p:nvSpPr>
        <p:spPr bwMode="auto">
          <a:xfrm>
            <a:off x="5148263" y="3387725"/>
            <a:ext cx="1587" cy="6032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6765" name="Line 157"/>
          <p:cNvSpPr>
            <a:spLocks noChangeShapeType="1"/>
          </p:cNvSpPr>
          <p:nvPr/>
        </p:nvSpPr>
        <p:spPr bwMode="auto">
          <a:xfrm>
            <a:off x="5175250" y="3387725"/>
            <a:ext cx="1588" cy="6032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6766" name="Line 158"/>
          <p:cNvSpPr>
            <a:spLocks noChangeShapeType="1"/>
          </p:cNvSpPr>
          <p:nvPr/>
        </p:nvSpPr>
        <p:spPr bwMode="auto">
          <a:xfrm>
            <a:off x="5202238" y="3387725"/>
            <a:ext cx="1587" cy="6032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6767" name="Line 159"/>
          <p:cNvSpPr>
            <a:spLocks noChangeShapeType="1"/>
          </p:cNvSpPr>
          <p:nvPr/>
        </p:nvSpPr>
        <p:spPr bwMode="auto">
          <a:xfrm>
            <a:off x="5229225" y="3387725"/>
            <a:ext cx="1588" cy="6032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6768" name="Line 160"/>
          <p:cNvSpPr>
            <a:spLocks noChangeShapeType="1"/>
          </p:cNvSpPr>
          <p:nvPr/>
        </p:nvSpPr>
        <p:spPr bwMode="auto">
          <a:xfrm>
            <a:off x="5256213" y="3387725"/>
            <a:ext cx="1587" cy="6032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6769" name="Line 161"/>
          <p:cNvSpPr>
            <a:spLocks noChangeShapeType="1"/>
          </p:cNvSpPr>
          <p:nvPr/>
        </p:nvSpPr>
        <p:spPr bwMode="auto">
          <a:xfrm>
            <a:off x="5283200" y="3387725"/>
            <a:ext cx="1588" cy="6032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6770" name="Line 162"/>
          <p:cNvSpPr>
            <a:spLocks noChangeShapeType="1"/>
          </p:cNvSpPr>
          <p:nvPr/>
        </p:nvSpPr>
        <p:spPr bwMode="auto">
          <a:xfrm>
            <a:off x="5310188" y="3387725"/>
            <a:ext cx="1587" cy="6032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6771" name="Line 163"/>
          <p:cNvSpPr>
            <a:spLocks noChangeShapeType="1"/>
          </p:cNvSpPr>
          <p:nvPr/>
        </p:nvSpPr>
        <p:spPr bwMode="auto">
          <a:xfrm>
            <a:off x="5337175" y="3387725"/>
            <a:ext cx="1588" cy="6032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6772" name="Line 164"/>
          <p:cNvSpPr>
            <a:spLocks noChangeShapeType="1"/>
          </p:cNvSpPr>
          <p:nvPr/>
        </p:nvSpPr>
        <p:spPr bwMode="auto">
          <a:xfrm>
            <a:off x="5364163" y="3387725"/>
            <a:ext cx="1587" cy="6032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6773" name="Line 165"/>
          <p:cNvSpPr>
            <a:spLocks noChangeShapeType="1"/>
          </p:cNvSpPr>
          <p:nvPr/>
        </p:nvSpPr>
        <p:spPr bwMode="auto">
          <a:xfrm>
            <a:off x="5389563" y="3387725"/>
            <a:ext cx="1587" cy="6032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6774" name="Line 166"/>
          <p:cNvSpPr>
            <a:spLocks noChangeShapeType="1"/>
          </p:cNvSpPr>
          <p:nvPr/>
        </p:nvSpPr>
        <p:spPr bwMode="auto">
          <a:xfrm>
            <a:off x="5416550" y="3387725"/>
            <a:ext cx="1588" cy="6032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6775" name="Line 167"/>
          <p:cNvSpPr>
            <a:spLocks noChangeShapeType="1"/>
          </p:cNvSpPr>
          <p:nvPr/>
        </p:nvSpPr>
        <p:spPr bwMode="auto">
          <a:xfrm>
            <a:off x="5443538" y="3387725"/>
            <a:ext cx="1587" cy="6032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6776" name="Line 168"/>
          <p:cNvSpPr>
            <a:spLocks noChangeShapeType="1"/>
          </p:cNvSpPr>
          <p:nvPr/>
        </p:nvSpPr>
        <p:spPr bwMode="auto">
          <a:xfrm>
            <a:off x="5443538" y="3387725"/>
            <a:ext cx="1587" cy="100013"/>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6777" name="Rectangle 169"/>
          <p:cNvSpPr>
            <a:spLocks noChangeArrowheads="1"/>
          </p:cNvSpPr>
          <p:nvPr/>
        </p:nvSpPr>
        <p:spPr bwMode="auto">
          <a:xfrm>
            <a:off x="5276850" y="3487738"/>
            <a:ext cx="26670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1400">
                <a:latin typeface="MS Sans Serif" charset="0"/>
              </a:rPr>
              <a:t>600</a:t>
            </a:r>
            <a:endParaRPr lang="en-US" altLang="en-US" sz="2400">
              <a:latin typeface="Times New Roman" panose="02020603050405020304" pitchFamily="18" charset="0"/>
            </a:endParaRPr>
          </a:p>
        </p:txBody>
      </p:sp>
      <p:sp>
        <p:nvSpPr>
          <p:cNvPr id="196778" name="Line 170"/>
          <p:cNvSpPr>
            <a:spLocks noChangeShapeType="1"/>
          </p:cNvSpPr>
          <p:nvPr/>
        </p:nvSpPr>
        <p:spPr bwMode="auto">
          <a:xfrm>
            <a:off x="5470525" y="3387725"/>
            <a:ext cx="1588" cy="6032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6779" name="Line 171"/>
          <p:cNvSpPr>
            <a:spLocks noChangeShapeType="1"/>
          </p:cNvSpPr>
          <p:nvPr/>
        </p:nvSpPr>
        <p:spPr bwMode="auto">
          <a:xfrm>
            <a:off x="5497513" y="3387725"/>
            <a:ext cx="1587" cy="6032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6780" name="Line 172"/>
          <p:cNvSpPr>
            <a:spLocks noChangeShapeType="1"/>
          </p:cNvSpPr>
          <p:nvPr/>
        </p:nvSpPr>
        <p:spPr bwMode="auto">
          <a:xfrm>
            <a:off x="5524500" y="3387725"/>
            <a:ext cx="1588" cy="6032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6781" name="Line 173"/>
          <p:cNvSpPr>
            <a:spLocks noChangeShapeType="1"/>
          </p:cNvSpPr>
          <p:nvPr/>
        </p:nvSpPr>
        <p:spPr bwMode="auto">
          <a:xfrm>
            <a:off x="5551488" y="3387725"/>
            <a:ext cx="1587" cy="6032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6782" name="Line 174"/>
          <p:cNvSpPr>
            <a:spLocks noChangeShapeType="1"/>
          </p:cNvSpPr>
          <p:nvPr/>
        </p:nvSpPr>
        <p:spPr bwMode="auto">
          <a:xfrm>
            <a:off x="5578475" y="3387725"/>
            <a:ext cx="1588" cy="6032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6783" name="Line 175"/>
          <p:cNvSpPr>
            <a:spLocks noChangeShapeType="1"/>
          </p:cNvSpPr>
          <p:nvPr/>
        </p:nvSpPr>
        <p:spPr bwMode="auto">
          <a:xfrm>
            <a:off x="5605463" y="3387725"/>
            <a:ext cx="1587" cy="6032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6784" name="Line 176"/>
          <p:cNvSpPr>
            <a:spLocks noChangeShapeType="1"/>
          </p:cNvSpPr>
          <p:nvPr/>
        </p:nvSpPr>
        <p:spPr bwMode="auto">
          <a:xfrm>
            <a:off x="5632450" y="3387725"/>
            <a:ext cx="1588" cy="6032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6785" name="Line 177"/>
          <p:cNvSpPr>
            <a:spLocks noChangeShapeType="1"/>
          </p:cNvSpPr>
          <p:nvPr/>
        </p:nvSpPr>
        <p:spPr bwMode="auto">
          <a:xfrm>
            <a:off x="5657850" y="3387725"/>
            <a:ext cx="1588" cy="6032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6786" name="Line 178"/>
          <p:cNvSpPr>
            <a:spLocks noChangeShapeType="1"/>
          </p:cNvSpPr>
          <p:nvPr/>
        </p:nvSpPr>
        <p:spPr bwMode="auto">
          <a:xfrm>
            <a:off x="5684838" y="3387725"/>
            <a:ext cx="1587" cy="6032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6787" name="Line 179"/>
          <p:cNvSpPr>
            <a:spLocks noChangeShapeType="1"/>
          </p:cNvSpPr>
          <p:nvPr/>
        </p:nvSpPr>
        <p:spPr bwMode="auto">
          <a:xfrm>
            <a:off x="5711825" y="3387725"/>
            <a:ext cx="1588" cy="6032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6788" name="Line 180"/>
          <p:cNvSpPr>
            <a:spLocks noChangeShapeType="1"/>
          </p:cNvSpPr>
          <p:nvPr/>
        </p:nvSpPr>
        <p:spPr bwMode="auto">
          <a:xfrm flipV="1">
            <a:off x="3835400" y="1270000"/>
            <a:ext cx="1588" cy="211772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6789" name="Line 181"/>
          <p:cNvSpPr>
            <a:spLocks noChangeShapeType="1"/>
          </p:cNvSpPr>
          <p:nvPr/>
        </p:nvSpPr>
        <p:spPr bwMode="auto">
          <a:xfrm flipH="1">
            <a:off x="3763963" y="3387725"/>
            <a:ext cx="71437" cy="1588"/>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6790" name="Line 182"/>
          <p:cNvSpPr>
            <a:spLocks noChangeShapeType="1"/>
          </p:cNvSpPr>
          <p:nvPr/>
        </p:nvSpPr>
        <p:spPr bwMode="auto">
          <a:xfrm flipH="1">
            <a:off x="3746500" y="3387725"/>
            <a:ext cx="88900" cy="1588"/>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6791" name="Rectangle 183"/>
          <p:cNvSpPr>
            <a:spLocks noChangeArrowheads="1"/>
          </p:cNvSpPr>
          <p:nvPr/>
        </p:nvSpPr>
        <p:spPr bwMode="auto">
          <a:xfrm>
            <a:off x="3567113" y="3259138"/>
            <a:ext cx="8890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1400">
                <a:latin typeface="MS Sans Serif" charset="0"/>
              </a:rPr>
              <a:t>0</a:t>
            </a:r>
            <a:endParaRPr lang="en-US" altLang="en-US" sz="2400">
              <a:latin typeface="Times New Roman" panose="02020603050405020304" pitchFamily="18" charset="0"/>
            </a:endParaRPr>
          </a:p>
        </p:txBody>
      </p:sp>
      <p:sp>
        <p:nvSpPr>
          <p:cNvPr id="196792" name="Line 184"/>
          <p:cNvSpPr>
            <a:spLocks noChangeShapeType="1"/>
          </p:cNvSpPr>
          <p:nvPr/>
        </p:nvSpPr>
        <p:spPr bwMode="auto">
          <a:xfrm flipH="1">
            <a:off x="3763963" y="3176588"/>
            <a:ext cx="71437" cy="158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6793" name="Line 185"/>
          <p:cNvSpPr>
            <a:spLocks noChangeShapeType="1"/>
          </p:cNvSpPr>
          <p:nvPr/>
        </p:nvSpPr>
        <p:spPr bwMode="auto">
          <a:xfrm flipH="1">
            <a:off x="3763963" y="2963863"/>
            <a:ext cx="71437" cy="158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6794" name="Line 186"/>
          <p:cNvSpPr>
            <a:spLocks noChangeShapeType="1"/>
          </p:cNvSpPr>
          <p:nvPr/>
        </p:nvSpPr>
        <p:spPr bwMode="auto">
          <a:xfrm flipH="1">
            <a:off x="3763963" y="2752725"/>
            <a:ext cx="71437" cy="1588"/>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6795" name="Line 187"/>
          <p:cNvSpPr>
            <a:spLocks noChangeShapeType="1"/>
          </p:cNvSpPr>
          <p:nvPr/>
        </p:nvSpPr>
        <p:spPr bwMode="auto">
          <a:xfrm flipH="1">
            <a:off x="3763963" y="2540000"/>
            <a:ext cx="71437" cy="1588"/>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6796" name="Line 188"/>
          <p:cNvSpPr>
            <a:spLocks noChangeShapeType="1"/>
          </p:cNvSpPr>
          <p:nvPr/>
        </p:nvSpPr>
        <p:spPr bwMode="auto">
          <a:xfrm flipH="1">
            <a:off x="3763963" y="2328863"/>
            <a:ext cx="71437" cy="158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6797" name="Line 189"/>
          <p:cNvSpPr>
            <a:spLocks noChangeShapeType="1"/>
          </p:cNvSpPr>
          <p:nvPr/>
        </p:nvSpPr>
        <p:spPr bwMode="auto">
          <a:xfrm flipH="1">
            <a:off x="3746500" y="2328863"/>
            <a:ext cx="88900" cy="158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6798" name="Rectangle 190"/>
          <p:cNvSpPr>
            <a:spLocks noChangeArrowheads="1"/>
          </p:cNvSpPr>
          <p:nvPr/>
        </p:nvSpPr>
        <p:spPr bwMode="auto">
          <a:xfrm>
            <a:off x="3438525" y="2201863"/>
            <a:ext cx="2222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1400">
                <a:latin typeface="MS Sans Serif" charset="0"/>
              </a:rPr>
              <a:t>0.5</a:t>
            </a:r>
            <a:endParaRPr lang="en-US" altLang="en-US" sz="2400">
              <a:latin typeface="Times New Roman" panose="02020603050405020304" pitchFamily="18" charset="0"/>
            </a:endParaRPr>
          </a:p>
        </p:txBody>
      </p:sp>
      <p:sp>
        <p:nvSpPr>
          <p:cNvPr id="196799" name="Line 191"/>
          <p:cNvSpPr>
            <a:spLocks noChangeShapeType="1"/>
          </p:cNvSpPr>
          <p:nvPr/>
        </p:nvSpPr>
        <p:spPr bwMode="auto">
          <a:xfrm flipH="1">
            <a:off x="3763963" y="2117725"/>
            <a:ext cx="71437" cy="1588"/>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6800" name="Line 192"/>
          <p:cNvSpPr>
            <a:spLocks noChangeShapeType="1"/>
          </p:cNvSpPr>
          <p:nvPr/>
        </p:nvSpPr>
        <p:spPr bwMode="auto">
          <a:xfrm flipH="1">
            <a:off x="3763963" y="1905000"/>
            <a:ext cx="71437" cy="1588"/>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6801" name="Line 193"/>
          <p:cNvSpPr>
            <a:spLocks noChangeShapeType="1"/>
          </p:cNvSpPr>
          <p:nvPr/>
        </p:nvSpPr>
        <p:spPr bwMode="auto">
          <a:xfrm flipH="1">
            <a:off x="3763963" y="1693863"/>
            <a:ext cx="71437" cy="158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6802" name="Line 194"/>
          <p:cNvSpPr>
            <a:spLocks noChangeShapeType="1"/>
          </p:cNvSpPr>
          <p:nvPr/>
        </p:nvSpPr>
        <p:spPr bwMode="auto">
          <a:xfrm flipH="1">
            <a:off x="3763963" y="1482725"/>
            <a:ext cx="71437" cy="1588"/>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6803" name="Line 195"/>
          <p:cNvSpPr>
            <a:spLocks noChangeShapeType="1"/>
          </p:cNvSpPr>
          <p:nvPr/>
        </p:nvSpPr>
        <p:spPr bwMode="auto">
          <a:xfrm flipH="1">
            <a:off x="3763963" y="1270000"/>
            <a:ext cx="71437" cy="1588"/>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6804" name="Line 196"/>
          <p:cNvSpPr>
            <a:spLocks noChangeShapeType="1"/>
          </p:cNvSpPr>
          <p:nvPr/>
        </p:nvSpPr>
        <p:spPr bwMode="auto">
          <a:xfrm flipH="1">
            <a:off x="3746500" y="1270000"/>
            <a:ext cx="88900" cy="1588"/>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6805" name="Rectangle 197"/>
          <p:cNvSpPr>
            <a:spLocks noChangeArrowheads="1"/>
          </p:cNvSpPr>
          <p:nvPr/>
        </p:nvSpPr>
        <p:spPr bwMode="auto">
          <a:xfrm>
            <a:off x="3576638" y="1143000"/>
            <a:ext cx="8890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1400">
                <a:latin typeface="MS Sans Serif" charset="0"/>
              </a:rPr>
              <a:t>1</a:t>
            </a:r>
            <a:endParaRPr lang="en-US" altLang="en-US" sz="2400">
              <a:latin typeface="Times New Roman" panose="02020603050405020304" pitchFamily="18" charset="0"/>
            </a:endParaRPr>
          </a:p>
        </p:txBody>
      </p:sp>
      <p:sp>
        <p:nvSpPr>
          <p:cNvPr id="196806" name="Freeform 198"/>
          <p:cNvSpPr>
            <a:spLocks/>
          </p:cNvSpPr>
          <p:nvPr/>
        </p:nvSpPr>
        <p:spPr bwMode="auto">
          <a:xfrm flipV="1">
            <a:off x="3838575" y="1270000"/>
            <a:ext cx="1806575" cy="2117725"/>
          </a:xfrm>
          <a:custGeom>
            <a:avLst/>
            <a:gdLst>
              <a:gd name="T0" fmla="*/ 0 w 6533"/>
              <a:gd name="T1" fmla="*/ 2147483647 h 7777"/>
              <a:gd name="T2" fmla="*/ 0 w 6533"/>
              <a:gd name="T3" fmla="*/ 2147483647 h 7777"/>
              <a:gd name="T4" fmla="*/ 0 w 6533"/>
              <a:gd name="T5" fmla="*/ 2147483647 h 7777"/>
              <a:gd name="T6" fmla="*/ 0 w 6533"/>
              <a:gd name="T7" fmla="*/ 2147483647 h 7777"/>
              <a:gd name="T8" fmla="*/ 0 w 6533"/>
              <a:gd name="T9" fmla="*/ 2147483647 h 7777"/>
              <a:gd name="T10" fmla="*/ 0 w 6533"/>
              <a:gd name="T11" fmla="*/ 2147483647 h 7777"/>
              <a:gd name="T12" fmla="*/ 0 w 6533"/>
              <a:gd name="T13" fmla="*/ 2147483647 h 7777"/>
              <a:gd name="T14" fmla="*/ 2147483647 w 6533"/>
              <a:gd name="T15" fmla="*/ 2147483647 h 7777"/>
              <a:gd name="T16" fmla="*/ 2147483647 w 6533"/>
              <a:gd name="T17" fmla="*/ 2147483647 h 7777"/>
              <a:gd name="T18" fmla="*/ 2147483647 w 6533"/>
              <a:gd name="T19" fmla="*/ 2147483647 h 7777"/>
              <a:gd name="T20" fmla="*/ 2147483647 w 6533"/>
              <a:gd name="T21" fmla="*/ 2147483647 h 7777"/>
              <a:gd name="T22" fmla="*/ 2147483647 w 6533"/>
              <a:gd name="T23" fmla="*/ 2147483647 h 7777"/>
              <a:gd name="T24" fmla="*/ 2147483647 w 6533"/>
              <a:gd name="T25" fmla="*/ 2147483647 h 7777"/>
              <a:gd name="T26" fmla="*/ 2147483647 w 6533"/>
              <a:gd name="T27" fmla="*/ 2147483647 h 7777"/>
              <a:gd name="T28" fmla="*/ 2147483647 w 6533"/>
              <a:gd name="T29" fmla="*/ 2147483647 h 7777"/>
              <a:gd name="T30" fmla="*/ 2147483647 w 6533"/>
              <a:gd name="T31" fmla="*/ 2147483647 h 7777"/>
              <a:gd name="T32" fmla="*/ 2147483647 w 6533"/>
              <a:gd name="T33" fmla="*/ 2147483647 h 7777"/>
              <a:gd name="T34" fmla="*/ 2147483647 w 6533"/>
              <a:gd name="T35" fmla="*/ 2147483647 h 7777"/>
              <a:gd name="T36" fmla="*/ 2147483647 w 6533"/>
              <a:gd name="T37" fmla="*/ 2147483647 h 7777"/>
              <a:gd name="T38" fmla="*/ 2147483647 w 6533"/>
              <a:gd name="T39" fmla="*/ 2147483647 h 7777"/>
              <a:gd name="T40" fmla="*/ 2147483647 w 6533"/>
              <a:gd name="T41" fmla="*/ 2147483647 h 7777"/>
              <a:gd name="T42" fmla="*/ 2147483647 w 6533"/>
              <a:gd name="T43" fmla="*/ 2147483647 h 7777"/>
              <a:gd name="T44" fmla="*/ 2147483647 w 6533"/>
              <a:gd name="T45" fmla="*/ 2147483647 h 7777"/>
              <a:gd name="T46" fmla="*/ 2147483647 w 6533"/>
              <a:gd name="T47" fmla="*/ 2147483647 h 7777"/>
              <a:gd name="T48" fmla="*/ 2147483647 w 6533"/>
              <a:gd name="T49" fmla="*/ 2147483647 h 7777"/>
              <a:gd name="T50" fmla="*/ 2147483647 w 6533"/>
              <a:gd name="T51" fmla="*/ 2147483647 h 7777"/>
              <a:gd name="T52" fmla="*/ 2147483647 w 6533"/>
              <a:gd name="T53" fmla="*/ 2147483647 h 7777"/>
              <a:gd name="T54" fmla="*/ 2147483647 w 6533"/>
              <a:gd name="T55" fmla="*/ 2147483647 h 7777"/>
              <a:gd name="T56" fmla="*/ 2147483647 w 6533"/>
              <a:gd name="T57" fmla="*/ 2147483647 h 7777"/>
              <a:gd name="T58" fmla="*/ 2147483647 w 6533"/>
              <a:gd name="T59" fmla="*/ 2147483647 h 7777"/>
              <a:gd name="T60" fmla="*/ 2147483647 w 6533"/>
              <a:gd name="T61" fmla="*/ 2147483647 h 7777"/>
              <a:gd name="T62" fmla="*/ 2147483647 w 6533"/>
              <a:gd name="T63" fmla="*/ 2147483647 h 7777"/>
              <a:gd name="T64" fmla="*/ 2147483647 w 6533"/>
              <a:gd name="T65" fmla="*/ 2147483647 h 7777"/>
              <a:gd name="T66" fmla="*/ 2147483647 w 6533"/>
              <a:gd name="T67" fmla="*/ 2147483647 h 7777"/>
              <a:gd name="T68" fmla="*/ 2147483647 w 6533"/>
              <a:gd name="T69" fmla="*/ 2147483647 h 7777"/>
              <a:gd name="T70" fmla="*/ 2147483647 w 6533"/>
              <a:gd name="T71" fmla="*/ 2147483647 h 7777"/>
              <a:gd name="T72" fmla="*/ 2147483647 w 6533"/>
              <a:gd name="T73" fmla="*/ 2147483647 h 7777"/>
              <a:gd name="T74" fmla="*/ 2147483647 w 6533"/>
              <a:gd name="T75" fmla="*/ 2147483647 h 7777"/>
              <a:gd name="T76" fmla="*/ 2147483647 w 6533"/>
              <a:gd name="T77" fmla="*/ 2147483647 h 7777"/>
              <a:gd name="T78" fmla="*/ 2147483647 w 6533"/>
              <a:gd name="T79" fmla="*/ 2147483647 h 7777"/>
              <a:gd name="T80" fmla="*/ 2147483647 w 6533"/>
              <a:gd name="T81" fmla="*/ 2147483647 h 7777"/>
              <a:gd name="T82" fmla="*/ 2147483647 w 6533"/>
              <a:gd name="T83" fmla="*/ 2147483647 h 7777"/>
              <a:gd name="T84" fmla="*/ 2147483647 w 6533"/>
              <a:gd name="T85" fmla="*/ 2147483647 h 7777"/>
              <a:gd name="T86" fmla="*/ 2147483647 w 6533"/>
              <a:gd name="T87" fmla="*/ 2147483647 h 7777"/>
              <a:gd name="T88" fmla="*/ 2147483647 w 6533"/>
              <a:gd name="T89" fmla="*/ 2147483647 h 7777"/>
              <a:gd name="T90" fmla="*/ 2147483647 w 6533"/>
              <a:gd name="T91" fmla="*/ 2147483647 h 7777"/>
              <a:gd name="T92" fmla="*/ 2147483647 w 6533"/>
              <a:gd name="T93" fmla="*/ 2147483647 h 7777"/>
              <a:gd name="T94" fmla="*/ 2147483647 w 6533"/>
              <a:gd name="T95" fmla="*/ 2147483647 h 7777"/>
              <a:gd name="T96" fmla="*/ 2147483647 w 6533"/>
              <a:gd name="T97" fmla="*/ 2147483647 h 7777"/>
              <a:gd name="T98" fmla="*/ 2147483647 w 6533"/>
              <a:gd name="T99" fmla="*/ 2147483647 h 7777"/>
              <a:gd name="T100" fmla="*/ 2147483647 w 6533"/>
              <a:gd name="T101" fmla="*/ 2147483647 h 7777"/>
              <a:gd name="T102" fmla="*/ 2147483647 w 6533"/>
              <a:gd name="T103" fmla="*/ 2147483647 h 7777"/>
              <a:gd name="T104" fmla="*/ 2147483647 w 6533"/>
              <a:gd name="T105" fmla="*/ 2147483647 h 7777"/>
              <a:gd name="T106" fmla="*/ 2147483647 w 6533"/>
              <a:gd name="T107" fmla="*/ 2147483647 h 7777"/>
              <a:gd name="T108" fmla="*/ 2147483647 w 6533"/>
              <a:gd name="T109" fmla="*/ 2147483647 h 7777"/>
              <a:gd name="T110" fmla="*/ 2147483647 w 6533"/>
              <a:gd name="T111" fmla="*/ 2147483647 h 7777"/>
              <a:gd name="T112" fmla="*/ 2147483647 w 6533"/>
              <a:gd name="T113" fmla="*/ 2147483647 h 7777"/>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6533"/>
              <a:gd name="T172" fmla="*/ 0 h 7777"/>
              <a:gd name="T173" fmla="*/ 6533 w 6533"/>
              <a:gd name="T174" fmla="*/ 7777 h 7777"/>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6533" h="7777">
                <a:moveTo>
                  <a:pt x="0" y="7777"/>
                </a:moveTo>
                <a:lnTo>
                  <a:pt x="0" y="7777"/>
                </a:lnTo>
                <a:lnTo>
                  <a:pt x="0" y="7699"/>
                </a:lnTo>
                <a:lnTo>
                  <a:pt x="0" y="7621"/>
                </a:lnTo>
                <a:lnTo>
                  <a:pt x="0" y="7543"/>
                </a:lnTo>
                <a:lnTo>
                  <a:pt x="0" y="7465"/>
                </a:lnTo>
                <a:lnTo>
                  <a:pt x="0" y="7388"/>
                </a:lnTo>
                <a:lnTo>
                  <a:pt x="0" y="7310"/>
                </a:lnTo>
                <a:lnTo>
                  <a:pt x="0" y="7232"/>
                </a:lnTo>
                <a:lnTo>
                  <a:pt x="0" y="7154"/>
                </a:lnTo>
                <a:lnTo>
                  <a:pt x="0" y="7077"/>
                </a:lnTo>
                <a:lnTo>
                  <a:pt x="0" y="6999"/>
                </a:lnTo>
                <a:lnTo>
                  <a:pt x="0" y="6921"/>
                </a:lnTo>
                <a:lnTo>
                  <a:pt x="0" y="6843"/>
                </a:lnTo>
                <a:lnTo>
                  <a:pt x="0" y="6765"/>
                </a:lnTo>
                <a:lnTo>
                  <a:pt x="0" y="6688"/>
                </a:lnTo>
                <a:lnTo>
                  <a:pt x="0" y="6610"/>
                </a:lnTo>
                <a:lnTo>
                  <a:pt x="0" y="6532"/>
                </a:lnTo>
                <a:lnTo>
                  <a:pt x="0" y="6454"/>
                </a:lnTo>
                <a:lnTo>
                  <a:pt x="0" y="6377"/>
                </a:lnTo>
                <a:lnTo>
                  <a:pt x="0" y="6299"/>
                </a:lnTo>
                <a:lnTo>
                  <a:pt x="0" y="6221"/>
                </a:lnTo>
                <a:lnTo>
                  <a:pt x="0" y="6143"/>
                </a:lnTo>
                <a:lnTo>
                  <a:pt x="0" y="6066"/>
                </a:lnTo>
                <a:lnTo>
                  <a:pt x="0" y="5988"/>
                </a:lnTo>
                <a:lnTo>
                  <a:pt x="0" y="5910"/>
                </a:lnTo>
                <a:lnTo>
                  <a:pt x="0" y="5832"/>
                </a:lnTo>
                <a:lnTo>
                  <a:pt x="0" y="5754"/>
                </a:lnTo>
                <a:lnTo>
                  <a:pt x="0" y="5677"/>
                </a:lnTo>
                <a:lnTo>
                  <a:pt x="7" y="5677"/>
                </a:lnTo>
                <a:lnTo>
                  <a:pt x="7" y="5599"/>
                </a:lnTo>
                <a:lnTo>
                  <a:pt x="51" y="5599"/>
                </a:lnTo>
                <a:lnTo>
                  <a:pt x="51" y="5521"/>
                </a:lnTo>
                <a:lnTo>
                  <a:pt x="94" y="5521"/>
                </a:lnTo>
                <a:lnTo>
                  <a:pt x="94" y="5443"/>
                </a:lnTo>
                <a:lnTo>
                  <a:pt x="135" y="5443"/>
                </a:lnTo>
                <a:lnTo>
                  <a:pt x="135" y="5366"/>
                </a:lnTo>
                <a:lnTo>
                  <a:pt x="174" y="5366"/>
                </a:lnTo>
                <a:lnTo>
                  <a:pt x="174" y="5288"/>
                </a:lnTo>
                <a:lnTo>
                  <a:pt x="211" y="5288"/>
                </a:lnTo>
                <a:lnTo>
                  <a:pt x="211" y="5210"/>
                </a:lnTo>
                <a:lnTo>
                  <a:pt x="247" y="5210"/>
                </a:lnTo>
                <a:lnTo>
                  <a:pt x="247" y="5132"/>
                </a:lnTo>
                <a:lnTo>
                  <a:pt x="282" y="5132"/>
                </a:lnTo>
                <a:lnTo>
                  <a:pt x="282" y="5055"/>
                </a:lnTo>
                <a:lnTo>
                  <a:pt x="315" y="5055"/>
                </a:lnTo>
                <a:lnTo>
                  <a:pt x="315" y="4977"/>
                </a:lnTo>
                <a:lnTo>
                  <a:pt x="348" y="4977"/>
                </a:lnTo>
                <a:lnTo>
                  <a:pt x="348" y="4899"/>
                </a:lnTo>
                <a:lnTo>
                  <a:pt x="379" y="4899"/>
                </a:lnTo>
                <a:lnTo>
                  <a:pt x="379" y="4821"/>
                </a:lnTo>
                <a:lnTo>
                  <a:pt x="409" y="4821"/>
                </a:lnTo>
                <a:lnTo>
                  <a:pt x="409" y="4743"/>
                </a:lnTo>
                <a:lnTo>
                  <a:pt x="438" y="4743"/>
                </a:lnTo>
                <a:lnTo>
                  <a:pt x="438" y="4666"/>
                </a:lnTo>
                <a:lnTo>
                  <a:pt x="467" y="4666"/>
                </a:lnTo>
                <a:lnTo>
                  <a:pt x="467" y="4588"/>
                </a:lnTo>
                <a:lnTo>
                  <a:pt x="494" y="4588"/>
                </a:lnTo>
                <a:lnTo>
                  <a:pt x="494" y="4510"/>
                </a:lnTo>
                <a:lnTo>
                  <a:pt x="521" y="4510"/>
                </a:lnTo>
                <a:lnTo>
                  <a:pt x="521" y="4432"/>
                </a:lnTo>
                <a:lnTo>
                  <a:pt x="547" y="4432"/>
                </a:lnTo>
                <a:lnTo>
                  <a:pt x="547" y="4355"/>
                </a:lnTo>
                <a:lnTo>
                  <a:pt x="573" y="4355"/>
                </a:lnTo>
                <a:lnTo>
                  <a:pt x="573" y="4277"/>
                </a:lnTo>
                <a:lnTo>
                  <a:pt x="597" y="4277"/>
                </a:lnTo>
                <a:lnTo>
                  <a:pt x="597" y="4199"/>
                </a:lnTo>
                <a:lnTo>
                  <a:pt x="622" y="4199"/>
                </a:lnTo>
                <a:lnTo>
                  <a:pt x="622" y="4121"/>
                </a:lnTo>
                <a:lnTo>
                  <a:pt x="645" y="4121"/>
                </a:lnTo>
                <a:lnTo>
                  <a:pt x="645" y="4044"/>
                </a:lnTo>
                <a:lnTo>
                  <a:pt x="668" y="4044"/>
                </a:lnTo>
                <a:lnTo>
                  <a:pt x="668" y="3966"/>
                </a:lnTo>
                <a:lnTo>
                  <a:pt x="691" y="3966"/>
                </a:lnTo>
                <a:lnTo>
                  <a:pt x="691" y="3888"/>
                </a:lnTo>
                <a:lnTo>
                  <a:pt x="713" y="3888"/>
                </a:lnTo>
                <a:lnTo>
                  <a:pt x="713" y="3810"/>
                </a:lnTo>
                <a:lnTo>
                  <a:pt x="735" y="3810"/>
                </a:lnTo>
                <a:lnTo>
                  <a:pt x="735" y="3732"/>
                </a:lnTo>
                <a:lnTo>
                  <a:pt x="756" y="3732"/>
                </a:lnTo>
                <a:lnTo>
                  <a:pt x="756" y="3655"/>
                </a:lnTo>
                <a:lnTo>
                  <a:pt x="777" y="3655"/>
                </a:lnTo>
                <a:lnTo>
                  <a:pt x="777" y="3577"/>
                </a:lnTo>
                <a:lnTo>
                  <a:pt x="797" y="3577"/>
                </a:lnTo>
                <a:lnTo>
                  <a:pt x="797" y="3499"/>
                </a:lnTo>
                <a:lnTo>
                  <a:pt x="818" y="3499"/>
                </a:lnTo>
                <a:lnTo>
                  <a:pt x="818" y="3421"/>
                </a:lnTo>
                <a:lnTo>
                  <a:pt x="838" y="3421"/>
                </a:lnTo>
                <a:lnTo>
                  <a:pt x="838" y="3344"/>
                </a:lnTo>
                <a:lnTo>
                  <a:pt x="857" y="3344"/>
                </a:lnTo>
                <a:lnTo>
                  <a:pt x="857" y="3266"/>
                </a:lnTo>
                <a:lnTo>
                  <a:pt x="876" y="3266"/>
                </a:lnTo>
                <a:lnTo>
                  <a:pt x="876" y="3188"/>
                </a:lnTo>
                <a:lnTo>
                  <a:pt x="895" y="3188"/>
                </a:lnTo>
                <a:lnTo>
                  <a:pt x="895" y="3110"/>
                </a:lnTo>
                <a:lnTo>
                  <a:pt x="914" y="3110"/>
                </a:lnTo>
                <a:lnTo>
                  <a:pt x="914" y="3033"/>
                </a:lnTo>
                <a:lnTo>
                  <a:pt x="933" y="3033"/>
                </a:lnTo>
                <a:lnTo>
                  <a:pt x="933" y="2955"/>
                </a:lnTo>
                <a:lnTo>
                  <a:pt x="951" y="2955"/>
                </a:lnTo>
                <a:lnTo>
                  <a:pt x="951" y="2877"/>
                </a:lnTo>
                <a:lnTo>
                  <a:pt x="969" y="2877"/>
                </a:lnTo>
                <a:lnTo>
                  <a:pt x="969" y="2799"/>
                </a:lnTo>
                <a:lnTo>
                  <a:pt x="987" y="2799"/>
                </a:lnTo>
                <a:lnTo>
                  <a:pt x="987" y="2721"/>
                </a:lnTo>
                <a:lnTo>
                  <a:pt x="1005" y="2721"/>
                </a:lnTo>
                <a:lnTo>
                  <a:pt x="1005" y="2644"/>
                </a:lnTo>
                <a:lnTo>
                  <a:pt x="1022" y="2644"/>
                </a:lnTo>
                <a:lnTo>
                  <a:pt x="1022" y="2566"/>
                </a:lnTo>
                <a:lnTo>
                  <a:pt x="1040" y="2566"/>
                </a:lnTo>
                <a:lnTo>
                  <a:pt x="1040" y="2488"/>
                </a:lnTo>
                <a:lnTo>
                  <a:pt x="1057" y="2488"/>
                </a:lnTo>
                <a:lnTo>
                  <a:pt x="1057" y="2410"/>
                </a:lnTo>
                <a:lnTo>
                  <a:pt x="1074" y="2410"/>
                </a:lnTo>
                <a:lnTo>
                  <a:pt x="1074" y="2333"/>
                </a:lnTo>
                <a:lnTo>
                  <a:pt x="1092" y="2333"/>
                </a:lnTo>
                <a:lnTo>
                  <a:pt x="1092" y="2255"/>
                </a:lnTo>
                <a:lnTo>
                  <a:pt x="1109" y="2255"/>
                </a:lnTo>
                <a:lnTo>
                  <a:pt x="1109" y="2177"/>
                </a:lnTo>
                <a:lnTo>
                  <a:pt x="1126" y="2177"/>
                </a:lnTo>
                <a:lnTo>
                  <a:pt x="1126" y="2099"/>
                </a:lnTo>
                <a:lnTo>
                  <a:pt x="1142" y="2099"/>
                </a:lnTo>
                <a:lnTo>
                  <a:pt x="1142" y="2022"/>
                </a:lnTo>
                <a:lnTo>
                  <a:pt x="1159" y="2022"/>
                </a:lnTo>
                <a:lnTo>
                  <a:pt x="1159" y="1944"/>
                </a:lnTo>
                <a:lnTo>
                  <a:pt x="1176" y="1944"/>
                </a:lnTo>
                <a:lnTo>
                  <a:pt x="1176" y="1866"/>
                </a:lnTo>
                <a:lnTo>
                  <a:pt x="1193" y="1866"/>
                </a:lnTo>
                <a:lnTo>
                  <a:pt x="1193" y="1788"/>
                </a:lnTo>
                <a:lnTo>
                  <a:pt x="1210" y="1788"/>
                </a:lnTo>
                <a:lnTo>
                  <a:pt x="1210" y="1710"/>
                </a:lnTo>
                <a:lnTo>
                  <a:pt x="1227" y="1710"/>
                </a:lnTo>
                <a:lnTo>
                  <a:pt x="1227" y="1633"/>
                </a:lnTo>
                <a:lnTo>
                  <a:pt x="1244" y="1633"/>
                </a:lnTo>
                <a:lnTo>
                  <a:pt x="1244" y="1555"/>
                </a:lnTo>
                <a:lnTo>
                  <a:pt x="1261" y="1555"/>
                </a:lnTo>
                <a:lnTo>
                  <a:pt x="1261" y="1477"/>
                </a:lnTo>
                <a:lnTo>
                  <a:pt x="1278" y="1477"/>
                </a:lnTo>
                <a:lnTo>
                  <a:pt x="1278" y="1399"/>
                </a:lnTo>
                <a:lnTo>
                  <a:pt x="1296" y="1399"/>
                </a:lnTo>
                <a:lnTo>
                  <a:pt x="1296" y="1322"/>
                </a:lnTo>
                <a:lnTo>
                  <a:pt x="1313" y="1322"/>
                </a:lnTo>
                <a:lnTo>
                  <a:pt x="1313" y="1244"/>
                </a:lnTo>
                <a:lnTo>
                  <a:pt x="1331" y="1244"/>
                </a:lnTo>
                <a:lnTo>
                  <a:pt x="1331" y="1166"/>
                </a:lnTo>
                <a:lnTo>
                  <a:pt x="1349" y="1166"/>
                </a:lnTo>
                <a:lnTo>
                  <a:pt x="1349" y="1088"/>
                </a:lnTo>
                <a:lnTo>
                  <a:pt x="1367" y="1088"/>
                </a:lnTo>
                <a:lnTo>
                  <a:pt x="1367" y="1011"/>
                </a:lnTo>
                <a:lnTo>
                  <a:pt x="1385" y="1011"/>
                </a:lnTo>
                <a:lnTo>
                  <a:pt x="1385" y="933"/>
                </a:lnTo>
                <a:lnTo>
                  <a:pt x="1404" y="933"/>
                </a:lnTo>
                <a:lnTo>
                  <a:pt x="1404" y="855"/>
                </a:lnTo>
                <a:lnTo>
                  <a:pt x="1424" y="855"/>
                </a:lnTo>
                <a:lnTo>
                  <a:pt x="1424" y="777"/>
                </a:lnTo>
                <a:lnTo>
                  <a:pt x="1444" y="777"/>
                </a:lnTo>
                <a:lnTo>
                  <a:pt x="1444" y="699"/>
                </a:lnTo>
                <a:lnTo>
                  <a:pt x="1464" y="699"/>
                </a:lnTo>
                <a:lnTo>
                  <a:pt x="1464" y="622"/>
                </a:lnTo>
                <a:lnTo>
                  <a:pt x="1486" y="622"/>
                </a:lnTo>
                <a:lnTo>
                  <a:pt x="1486" y="544"/>
                </a:lnTo>
                <a:lnTo>
                  <a:pt x="1508" y="544"/>
                </a:lnTo>
                <a:lnTo>
                  <a:pt x="1508" y="466"/>
                </a:lnTo>
                <a:lnTo>
                  <a:pt x="1532" y="466"/>
                </a:lnTo>
                <a:lnTo>
                  <a:pt x="1532" y="388"/>
                </a:lnTo>
                <a:lnTo>
                  <a:pt x="1579" y="388"/>
                </a:lnTo>
                <a:lnTo>
                  <a:pt x="1579" y="311"/>
                </a:lnTo>
                <a:lnTo>
                  <a:pt x="1788" y="311"/>
                </a:lnTo>
                <a:lnTo>
                  <a:pt x="1788" y="233"/>
                </a:lnTo>
                <a:lnTo>
                  <a:pt x="1980" y="233"/>
                </a:lnTo>
                <a:lnTo>
                  <a:pt x="1980" y="155"/>
                </a:lnTo>
                <a:lnTo>
                  <a:pt x="2157" y="155"/>
                </a:lnTo>
                <a:lnTo>
                  <a:pt x="2157" y="77"/>
                </a:lnTo>
                <a:lnTo>
                  <a:pt x="2321" y="77"/>
                </a:lnTo>
                <a:lnTo>
                  <a:pt x="2321" y="0"/>
                </a:lnTo>
                <a:lnTo>
                  <a:pt x="6533" y="0"/>
                </a:lnTo>
                <a:lnTo>
                  <a:pt x="6533" y="77"/>
                </a:lnTo>
                <a:lnTo>
                  <a:pt x="6533" y="155"/>
                </a:lnTo>
                <a:lnTo>
                  <a:pt x="6533" y="233"/>
                </a:lnTo>
                <a:lnTo>
                  <a:pt x="6533" y="311"/>
                </a:lnTo>
                <a:lnTo>
                  <a:pt x="6533" y="388"/>
                </a:lnTo>
                <a:lnTo>
                  <a:pt x="6533" y="466"/>
                </a:lnTo>
                <a:lnTo>
                  <a:pt x="6148" y="466"/>
                </a:lnTo>
                <a:lnTo>
                  <a:pt x="6148" y="544"/>
                </a:lnTo>
                <a:lnTo>
                  <a:pt x="5804" y="544"/>
                </a:lnTo>
                <a:lnTo>
                  <a:pt x="5804" y="622"/>
                </a:lnTo>
                <a:lnTo>
                  <a:pt x="5526" y="622"/>
                </a:lnTo>
                <a:lnTo>
                  <a:pt x="5526" y="699"/>
                </a:lnTo>
                <a:lnTo>
                  <a:pt x="5294" y="699"/>
                </a:lnTo>
                <a:lnTo>
                  <a:pt x="5294" y="777"/>
                </a:lnTo>
                <a:lnTo>
                  <a:pt x="5097" y="777"/>
                </a:lnTo>
                <a:lnTo>
                  <a:pt x="5097" y="855"/>
                </a:lnTo>
                <a:lnTo>
                  <a:pt x="4927" y="855"/>
                </a:lnTo>
                <a:lnTo>
                  <a:pt x="4927" y="933"/>
                </a:lnTo>
                <a:lnTo>
                  <a:pt x="4777" y="933"/>
                </a:lnTo>
                <a:lnTo>
                  <a:pt x="4777" y="1011"/>
                </a:lnTo>
                <a:lnTo>
                  <a:pt x="4645" y="1011"/>
                </a:lnTo>
                <a:lnTo>
                  <a:pt x="4645" y="1088"/>
                </a:lnTo>
                <a:lnTo>
                  <a:pt x="4526" y="1088"/>
                </a:lnTo>
                <a:lnTo>
                  <a:pt x="4526" y="1166"/>
                </a:lnTo>
                <a:lnTo>
                  <a:pt x="4418" y="1166"/>
                </a:lnTo>
                <a:lnTo>
                  <a:pt x="4418" y="1244"/>
                </a:lnTo>
                <a:lnTo>
                  <a:pt x="4321" y="1244"/>
                </a:lnTo>
                <a:lnTo>
                  <a:pt x="4321" y="1322"/>
                </a:lnTo>
                <a:lnTo>
                  <a:pt x="4231" y="1322"/>
                </a:lnTo>
                <a:lnTo>
                  <a:pt x="4231" y="1399"/>
                </a:lnTo>
                <a:lnTo>
                  <a:pt x="4149" y="1399"/>
                </a:lnTo>
                <a:lnTo>
                  <a:pt x="4149" y="1477"/>
                </a:lnTo>
                <a:lnTo>
                  <a:pt x="4072" y="1477"/>
                </a:lnTo>
                <a:lnTo>
                  <a:pt x="4072" y="1555"/>
                </a:lnTo>
                <a:lnTo>
                  <a:pt x="4001" y="1555"/>
                </a:lnTo>
                <a:lnTo>
                  <a:pt x="4001" y="1633"/>
                </a:lnTo>
                <a:lnTo>
                  <a:pt x="3935" y="1633"/>
                </a:lnTo>
                <a:lnTo>
                  <a:pt x="3935" y="1710"/>
                </a:lnTo>
                <a:lnTo>
                  <a:pt x="3873" y="1710"/>
                </a:lnTo>
                <a:lnTo>
                  <a:pt x="3873" y="1788"/>
                </a:lnTo>
                <a:lnTo>
                  <a:pt x="3815" y="1788"/>
                </a:lnTo>
                <a:lnTo>
                  <a:pt x="3815" y="1866"/>
                </a:lnTo>
                <a:lnTo>
                  <a:pt x="3760" y="1866"/>
                </a:lnTo>
                <a:lnTo>
                  <a:pt x="3760" y="1944"/>
                </a:lnTo>
                <a:lnTo>
                  <a:pt x="3708" y="1944"/>
                </a:lnTo>
                <a:lnTo>
                  <a:pt x="3708" y="2022"/>
                </a:lnTo>
                <a:lnTo>
                  <a:pt x="3658" y="2022"/>
                </a:lnTo>
                <a:lnTo>
                  <a:pt x="3658" y="2099"/>
                </a:lnTo>
                <a:lnTo>
                  <a:pt x="3611" y="2099"/>
                </a:lnTo>
                <a:lnTo>
                  <a:pt x="3611" y="2177"/>
                </a:lnTo>
                <a:lnTo>
                  <a:pt x="3567" y="2177"/>
                </a:lnTo>
                <a:lnTo>
                  <a:pt x="3567" y="2255"/>
                </a:lnTo>
                <a:lnTo>
                  <a:pt x="3524" y="2255"/>
                </a:lnTo>
                <a:lnTo>
                  <a:pt x="3524" y="2333"/>
                </a:lnTo>
                <a:lnTo>
                  <a:pt x="3483" y="2333"/>
                </a:lnTo>
                <a:lnTo>
                  <a:pt x="3483" y="2410"/>
                </a:lnTo>
                <a:lnTo>
                  <a:pt x="3444" y="2410"/>
                </a:lnTo>
                <a:lnTo>
                  <a:pt x="3444" y="2488"/>
                </a:lnTo>
                <a:lnTo>
                  <a:pt x="3407" y="2488"/>
                </a:lnTo>
                <a:lnTo>
                  <a:pt x="3407" y="2566"/>
                </a:lnTo>
                <a:lnTo>
                  <a:pt x="3371" y="2566"/>
                </a:lnTo>
                <a:lnTo>
                  <a:pt x="3371" y="2644"/>
                </a:lnTo>
                <a:lnTo>
                  <a:pt x="3336" y="2644"/>
                </a:lnTo>
                <a:lnTo>
                  <a:pt x="3336" y="2721"/>
                </a:lnTo>
                <a:lnTo>
                  <a:pt x="3303" y="2721"/>
                </a:lnTo>
                <a:lnTo>
                  <a:pt x="3303" y="2799"/>
                </a:lnTo>
                <a:lnTo>
                  <a:pt x="3271" y="2799"/>
                </a:lnTo>
                <a:lnTo>
                  <a:pt x="3271" y="2877"/>
                </a:lnTo>
                <a:lnTo>
                  <a:pt x="3239" y="2877"/>
                </a:lnTo>
                <a:lnTo>
                  <a:pt x="3239" y="2955"/>
                </a:lnTo>
                <a:lnTo>
                  <a:pt x="3209" y="2955"/>
                </a:lnTo>
                <a:lnTo>
                  <a:pt x="3209" y="3033"/>
                </a:lnTo>
                <a:lnTo>
                  <a:pt x="3180" y="3033"/>
                </a:lnTo>
                <a:lnTo>
                  <a:pt x="3180" y="3110"/>
                </a:lnTo>
                <a:lnTo>
                  <a:pt x="3152" y="3110"/>
                </a:lnTo>
                <a:lnTo>
                  <a:pt x="3152" y="3188"/>
                </a:lnTo>
                <a:lnTo>
                  <a:pt x="3124" y="3188"/>
                </a:lnTo>
                <a:lnTo>
                  <a:pt x="3124" y="3266"/>
                </a:lnTo>
                <a:lnTo>
                  <a:pt x="3097" y="3266"/>
                </a:lnTo>
                <a:lnTo>
                  <a:pt x="3097" y="3344"/>
                </a:lnTo>
                <a:lnTo>
                  <a:pt x="3071" y="3344"/>
                </a:lnTo>
                <a:lnTo>
                  <a:pt x="3071" y="3421"/>
                </a:lnTo>
                <a:lnTo>
                  <a:pt x="3046" y="3421"/>
                </a:lnTo>
                <a:lnTo>
                  <a:pt x="3046" y="3499"/>
                </a:lnTo>
                <a:lnTo>
                  <a:pt x="3021" y="3499"/>
                </a:lnTo>
                <a:lnTo>
                  <a:pt x="3021" y="3577"/>
                </a:lnTo>
                <a:lnTo>
                  <a:pt x="2997" y="3577"/>
                </a:lnTo>
                <a:lnTo>
                  <a:pt x="2997" y="3655"/>
                </a:lnTo>
                <a:lnTo>
                  <a:pt x="2973" y="3655"/>
                </a:lnTo>
                <a:lnTo>
                  <a:pt x="2973" y="3732"/>
                </a:lnTo>
                <a:lnTo>
                  <a:pt x="2950" y="3732"/>
                </a:lnTo>
                <a:lnTo>
                  <a:pt x="2950" y="3810"/>
                </a:lnTo>
                <a:lnTo>
                  <a:pt x="2927" y="3810"/>
                </a:lnTo>
                <a:lnTo>
                  <a:pt x="2927" y="3888"/>
                </a:lnTo>
                <a:lnTo>
                  <a:pt x="2905" y="3888"/>
                </a:lnTo>
                <a:lnTo>
                  <a:pt x="2905" y="3966"/>
                </a:lnTo>
                <a:lnTo>
                  <a:pt x="2883" y="3966"/>
                </a:lnTo>
                <a:lnTo>
                  <a:pt x="2883" y="4044"/>
                </a:lnTo>
                <a:lnTo>
                  <a:pt x="2862" y="4044"/>
                </a:lnTo>
                <a:lnTo>
                  <a:pt x="2862" y="4121"/>
                </a:lnTo>
                <a:lnTo>
                  <a:pt x="2841" y="4121"/>
                </a:lnTo>
                <a:lnTo>
                  <a:pt x="2841" y="4199"/>
                </a:lnTo>
                <a:lnTo>
                  <a:pt x="2821" y="4199"/>
                </a:lnTo>
                <a:lnTo>
                  <a:pt x="2821" y="4277"/>
                </a:lnTo>
                <a:lnTo>
                  <a:pt x="2801" y="4277"/>
                </a:lnTo>
                <a:lnTo>
                  <a:pt x="2801" y="4355"/>
                </a:lnTo>
                <a:lnTo>
                  <a:pt x="2781" y="4355"/>
                </a:lnTo>
                <a:lnTo>
                  <a:pt x="2781" y="4432"/>
                </a:lnTo>
                <a:lnTo>
                  <a:pt x="2761" y="4432"/>
                </a:lnTo>
                <a:lnTo>
                  <a:pt x="2761" y="4510"/>
                </a:lnTo>
                <a:lnTo>
                  <a:pt x="2742" y="4510"/>
                </a:lnTo>
                <a:lnTo>
                  <a:pt x="2742" y="4588"/>
                </a:lnTo>
                <a:lnTo>
                  <a:pt x="2723" y="4588"/>
                </a:lnTo>
                <a:lnTo>
                  <a:pt x="2723" y="4666"/>
                </a:lnTo>
                <a:lnTo>
                  <a:pt x="2704" y="4666"/>
                </a:lnTo>
                <a:lnTo>
                  <a:pt x="2704" y="4743"/>
                </a:lnTo>
                <a:lnTo>
                  <a:pt x="2686" y="4743"/>
                </a:lnTo>
                <a:lnTo>
                  <a:pt x="2686" y="4821"/>
                </a:lnTo>
                <a:lnTo>
                  <a:pt x="2667" y="4821"/>
                </a:lnTo>
                <a:lnTo>
                  <a:pt x="2667" y="4899"/>
                </a:lnTo>
                <a:lnTo>
                  <a:pt x="2649" y="4899"/>
                </a:lnTo>
                <a:lnTo>
                  <a:pt x="2649" y="4977"/>
                </a:lnTo>
                <a:lnTo>
                  <a:pt x="2631" y="4977"/>
                </a:lnTo>
                <a:lnTo>
                  <a:pt x="2631" y="5055"/>
                </a:lnTo>
                <a:lnTo>
                  <a:pt x="2613" y="5055"/>
                </a:lnTo>
                <a:lnTo>
                  <a:pt x="2613" y="5132"/>
                </a:lnTo>
                <a:lnTo>
                  <a:pt x="2596" y="5132"/>
                </a:lnTo>
                <a:lnTo>
                  <a:pt x="2596" y="5210"/>
                </a:lnTo>
                <a:lnTo>
                  <a:pt x="2578" y="5210"/>
                </a:lnTo>
                <a:lnTo>
                  <a:pt x="2578" y="5288"/>
                </a:lnTo>
                <a:lnTo>
                  <a:pt x="2561" y="5288"/>
                </a:lnTo>
                <a:lnTo>
                  <a:pt x="2561" y="5366"/>
                </a:lnTo>
                <a:lnTo>
                  <a:pt x="2544" y="5366"/>
                </a:lnTo>
                <a:lnTo>
                  <a:pt x="2544" y="5443"/>
                </a:lnTo>
                <a:lnTo>
                  <a:pt x="2527" y="5443"/>
                </a:lnTo>
                <a:lnTo>
                  <a:pt x="2527" y="5521"/>
                </a:lnTo>
                <a:lnTo>
                  <a:pt x="2510" y="5521"/>
                </a:lnTo>
                <a:lnTo>
                  <a:pt x="2510" y="5599"/>
                </a:lnTo>
                <a:lnTo>
                  <a:pt x="2493" y="5599"/>
                </a:lnTo>
                <a:lnTo>
                  <a:pt x="2493" y="5677"/>
                </a:lnTo>
                <a:lnTo>
                  <a:pt x="2476" y="5677"/>
                </a:lnTo>
                <a:lnTo>
                  <a:pt x="2476" y="5754"/>
                </a:lnTo>
                <a:lnTo>
                  <a:pt x="2428" y="5754"/>
                </a:lnTo>
                <a:lnTo>
                  <a:pt x="2428" y="5832"/>
                </a:lnTo>
                <a:lnTo>
                  <a:pt x="2376" y="5832"/>
                </a:lnTo>
                <a:lnTo>
                  <a:pt x="2376" y="5910"/>
                </a:lnTo>
                <a:lnTo>
                  <a:pt x="2327" y="5910"/>
                </a:lnTo>
                <a:lnTo>
                  <a:pt x="2327" y="5988"/>
                </a:lnTo>
                <a:lnTo>
                  <a:pt x="2280" y="5988"/>
                </a:lnTo>
                <a:lnTo>
                  <a:pt x="2280" y="6066"/>
                </a:lnTo>
                <a:lnTo>
                  <a:pt x="2235" y="6066"/>
                </a:lnTo>
                <a:lnTo>
                  <a:pt x="2235" y="6143"/>
                </a:lnTo>
                <a:lnTo>
                  <a:pt x="2191" y="6143"/>
                </a:lnTo>
                <a:lnTo>
                  <a:pt x="2191" y="6221"/>
                </a:lnTo>
                <a:lnTo>
                  <a:pt x="2149" y="6221"/>
                </a:lnTo>
                <a:lnTo>
                  <a:pt x="2149" y="6299"/>
                </a:lnTo>
                <a:lnTo>
                  <a:pt x="2109" y="6299"/>
                </a:lnTo>
                <a:lnTo>
                  <a:pt x="2109" y="6377"/>
                </a:lnTo>
                <a:lnTo>
                  <a:pt x="2070" y="6377"/>
                </a:lnTo>
                <a:lnTo>
                  <a:pt x="2070" y="6454"/>
                </a:lnTo>
                <a:lnTo>
                  <a:pt x="2033" y="6454"/>
                </a:lnTo>
                <a:lnTo>
                  <a:pt x="2033" y="6532"/>
                </a:lnTo>
                <a:lnTo>
                  <a:pt x="1997" y="6532"/>
                </a:lnTo>
                <a:lnTo>
                  <a:pt x="1997" y="6610"/>
                </a:lnTo>
                <a:lnTo>
                  <a:pt x="1962" y="6610"/>
                </a:lnTo>
                <a:lnTo>
                  <a:pt x="1962" y="6688"/>
                </a:lnTo>
                <a:lnTo>
                  <a:pt x="1928" y="6688"/>
                </a:lnTo>
                <a:lnTo>
                  <a:pt x="1928" y="6765"/>
                </a:lnTo>
                <a:lnTo>
                  <a:pt x="1896" y="6765"/>
                </a:lnTo>
                <a:lnTo>
                  <a:pt x="1896" y="6843"/>
                </a:lnTo>
                <a:lnTo>
                  <a:pt x="1864" y="6843"/>
                </a:lnTo>
                <a:lnTo>
                  <a:pt x="1864" y="6921"/>
                </a:lnTo>
                <a:lnTo>
                  <a:pt x="1834" y="6921"/>
                </a:lnTo>
                <a:lnTo>
                  <a:pt x="1834" y="6999"/>
                </a:lnTo>
                <a:lnTo>
                  <a:pt x="1804" y="6999"/>
                </a:lnTo>
                <a:lnTo>
                  <a:pt x="1804" y="7077"/>
                </a:lnTo>
                <a:lnTo>
                  <a:pt x="1776" y="7077"/>
                </a:lnTo>
                <a:lnTo>
                  <a:pt x="1776" y="7154"/>
                </a:lnTo>
                <a:lnTo>
                  <a:pt x="1748" y="7154"/>
                </a:lnTo>
                <a:lnTo>
                  <a:pt x="1748" y="7232"/>
                </a:lnTo>
                <a:lnTo>
                  <a:pt x="1721" y="7232"/>
                </a:lnTo>
                <a:lnTo>
                  <a:pt x="1721" y="7310"/>
                </a:lnTo>
                <a:lnTo>
                  <a:pt x="1695" y="7310"/>
                </a:lnTo>
                <a:lnTo>
                  <a:pt x="1695" y="7388"/>
                </a:lnTo>
                <a:lnTo>
                  <a:pt x="1670" y="7388"/>
                </a:lnTo>
                <a:lnTo>
                  <a:pt x="1670" y="7465"/>
                </a:lnTo>
                <a:lnTo>
                  <a:pt x="1646" y="7465"/>
                </a:lnTo>
                <a:lnTo>
                  <a:pt x="1646" y="7543"/>
                </a:lnTo>
                <a:lnTo>
                  <a:pt x="1622" y="7543"/>
                </a:lnTo>
                <a:lnTo>
                  <a:pt x="1622" y="7621"/>
                </a:lnTo>
                <a:lnTo>
                  <a:pt x="1599" y="7621"/>
                </a:lnTo>
                <a:lnTo>
                  <a:pt x="1599" y="7699"/>
                </a:lnTo>
                <a:lnTo>
                  <a:pt x="1577" y="7699"/>
                </a:lnTo>
                <a:lnTo>
                  <a:pt x="1577" y="7777"/>
                </a:lnTo>
                <a:lnTo>
                  <a:pt x="0" y="7777"/>
                </a:lnTo>
              </a:path>
            </a:pathLst>
          </a:custGeom>
          <a:noFill/>
          <a:ln w="38100">
            <a:solidFill>
              <a:srgbClr val="3366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96807" name="Text Box 199"/>
          <p:cNvSpPr txBox="1">
            <a:spLocks noChangeArrowheads="1"/>
          </p:cNvSpPr>
          <p:nvPr/>
        </p:nvSpPr>
        <p:spPr bwMode="auto">
          <a:xfrm>
            <a:off x="4114800" y="3582988"/>
            <a:ext cx="1281113"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1400">
                <a:latin typeface="Times New Roman" panose="02020603050405020304" pitchFamily="18" charset="0"/>
              </a:rPr>
              <a:t>grams per meal</a:t>
            </a:r>
          </a:p>
        </p:txBody>
      </p:sp>
      <p:sp>
        <p:nvSpPr>
          <p:cNvPr id="196808" name="Rectangle 200"/>
          <p:cNvSpPr>
            <a:spLocks noChangeArrowheads="1"/>
          </p:cNvSpPr>
          <p:nvPr/>
        </p:nvSpPr>
        <p:spPr bwMode="auto">
          <a:xfrm>
            <a:off x="4876800" y="2249488"/>
            <a:ext cx="431800" cy="549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3600" i="1">
                <a:latin typeface="Times New Roman" panose="02020603050405020304" pitchFamily="18" charset="0"/>
              </a:rPr>
              <a:t>IR</a:t>
            </a:r>
            <a:endParaRPr lang="en-US" altLang="en-US" sz="3600">
              <a:latin typeface="Times New Roman" panose="02020603050405020304" pitchFamily="18" charset="0"/>
            </a:endParaRPr>
          </a:p>
        </p:txBody>
      </p:sp>
      <p:sp>
        <p:nvSpPr>
          <p:cNvPr id="196809" name="Line 201"/>
          <p:cNvSpPr>
            <a:spLocks noChangeShapeType="1"/>
          </p:cNvSpPr>
          <p:nvPr/>
        </p:nvSpPr>
        <p:spPr bwMode="auto">
          <a:xfrm>
            <a:off x="3835400" y="6207125"/>
            <a:ext cx="1876425" cy="1588"/>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6810" name="Line 202"/>
          <p:cNvSpPr>
            <a:spLocks noChangeShapeType="1"/>
          </p:cNvSpPr>
          <p:nvPr/>
        </p:nvSpPr>
        <p:spPr bwMode="auto">
          <a:xfrm>
            <a:off x="3835400" y="6207125"/>
            <a:ext cx="1588" cy="6032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6811" name="Line 203"/>
          <p:cNvSpPr>
            <a:spLocks noChangeShapeType="1"/>
          </p:cNvSpPr>
          <p:nvPr/>
        </p:nvSpPr>
        <p:spPr bwMode="auto">
          <a:xfrm>
            <a:off x="3835400" y="6207125"/>
            <a:ext cx="1588" cy="100013"/>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6812" name="Rectangle 204"/>
          <p:cNvSpPr>
            <a:spLocks noChangeArrowheads="1"/>
          </p:cNvSpPr>
          <p:nvPr/>
        </p:nvSpPr>
        <p:spPr bwMode="auto">
          <a:xfrm>
            <a:off x="3754438" y="6307138"/>
            <a:ext cx="8890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1400">
                <a:latin typeface="MS Sans Serif" charset="0"/>
              </a:rPr>
              <a:t>0</a:t>
            </a:r>
            <a:endParaRPr lang="en-US" altLang="en-US" sz="2400">
              <a:latin typeface="Times New Roman" panose="02020603050405020304" pitchFamily="18" charset="0"/>
            </a:endParaRPr>
          </a:p>
        </p:txBody>
      </p:sp>
      <p:sp>
        <p:nvSpPr>
          <p:cNvPr id="196813" name="Line 205"/>
          <p:cNvSpPr>
            <a:spLocks noChangeShapeType="1"/>
          </p:cNvSpPr>
          <p:nvPr/>
        </p:nvSpPr>
        <p:spPr bwMode="auto">
          <a:xfrm>
            <a:off x="3929063" y="6207125"/>
            <a:ext cx="1587" cy="6032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6814" name="Line 206"/>
          <p:cNvSpPr>
            <a:spLocks noChangeShapeType="1"/>
          </p:cNvSpPr>
          <p:nvPr/>
        </p:nvSpPr>
        <p:spPr bwMode="auto">
          <a:xfrm>
            <a:off x="4022725" y="6207125"/>
            <a:ext cx="1588" cy="6032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6815" name="Line 207"/>
          <p:cNvSpPr>
            <a:spLocks noChangeShapeType="1"/>
          </p:cNvSpPr>
          <p:nvPr/>
        </p:nvSpPr>
        <p:spPr bwMode="auto">
          <a:xfrm>
            <a:off x="4116388" y="6207125"/>
            <a:ext cx="1587" cy="6032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6816" name="Line 208"/>
          <p:cNvSpPr>
            <a:spLocks noChangeShapeType="1"/>
          </p:cNvSpPr>
          <p:nvPr/>
        </p:nvSpPr>
        <p:spPr bwMode="auto">
          <a:xfrm>
            <a:off x="4210050" y="6207125"/>
            <a:ext cx="1588" cy="6032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6817" name="Line 209"/>
          <p:cNvSpPr>
            <a:spLocks noChangeShapeType="1"/>
          </p:cNvSpPr>
          <p:nvPr/>
        </p:nvSpPr>
        <p:spPr bwMode="auto">
          <a:xfrm>
            <a:off x="4303713" y="6207125"/>
            <a:ext cx="1587" cy="6032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6818" name="Line 210"/>
          <p:cNvSpPr>
            <a:spLocks noChangeShapeType="1"/>
          </p:cNvSpPr>
          <p:nvPr/>
        </p:nvSpPr>
        <p:spPr bwMode="auto">
          <a:xfrm>
            <a:off x="4397375" y="6207125"/>
            <a:ext cx="1588" cy="6032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6819" name="Line 211"/>
          <p:cNvSpPr>
            <a:spLocks noChangeShapeType="1"/>
          </p:cNvSpPr>
          <p:nvPr/>
        </p:nvSpPr>
        <p:spPr bwMode="auto">
          <a:xfrm>
            <a:off x="4491038" y="6207125"/>
            <a:ext cx="1587" cy="6032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6820" name="Line 212"/>
          <p:cNvSpPr>
            <a:spLocks noChangeShapeType="1"/>
          </p:cNvSpPr>
          <p:nvPr/>
        </p:nvSpPr>
        <p:spPr bwMode="auto">
          <a:xfrm>
            <a:off x="4586288" y="6207125"/>
            <a:ext cx="1587" cy="6032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6821" name="Line 213"/>
          <p:cNvSpPr>
            <a:spLocks noChangeShapeType="1"/>
          </p:cNvSpPr>
          <p:nvPr/>
        </p:nvSpPr>
        <p:spPr bwMode="auto">
          <a:xfrm>
            <a:off x="4679950" y="6207125"/>
            <a:ext cx="1588" cy="6032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6822" name="Line 214"/>
          <p:cNvSpPr>
            <a:spLocks noChangeShapeType="1"/>
          </p:cNvSpPr>
          <p:nvPr/>
        </p:nvSpPr>
        <p:spPr bwMode="auto">
          <a:xfrm>
            <a:off x="4773613" y="6207125"/>
            <a:ext cx="1587" cy="6032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6823" name="Line 215"/>
          <p:cNvSpPr>
            <a:spLocks noChangeShapeType="1"/>
          </p:cNvSpPr>
          <p:nvPr/>
        </p:nvSpPr>
        <p:spPr bwMode="auto">
          <a:xfrm>
            <a:off x="4773613" y="6207125"/>
            <a:ext cx="1587" cy="100013"/>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6824" name="Rectangle 216"/>
          <p:cNvSpPr>
            <a:spLocks noChangeArrowheads="1"/>
          </p:cNvSpPr>
          <p:nvPr/>
        </p:nvSpPr>
        <p:spPr bwMode="auto">
          <a:xfrm>
            <a:off x="4654550" y="6307138"/>
            <a:ext cx="17780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1400">
                <a:latin typeface="MS Sans Serif" charset="0"/>
              </a:rPr>
              <a:t>10</a:t>
            </a:r>
            <a:endParaRPr lang="en-US" altLang="en-US" sz="2400">
              <a:latin typeface="Times New Roman" panose="02020603050405020304" pitchFamily="18" charset="0"/>
            </a:endParaRPr>
          </a:p>
        </p:txBody>
      </p:sp>
      <p:sp>
        <p:nvSpPr>
          <p:cNvPr id="196825" name="Line 217"/>
          <p:cNvSpPr>
            <a:spLocks noChangeShapeType="1"/>
          </p:cNvSpPr>
          <p:nvPr/>
        </p:nvSpPr>
        <p:spPr bwMode="auto">
          <a:xfrm>
            <a:off x="4867275" y="6207125"/>
            <a:ext cx="1588" cy="6032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6826" name="Line 218"/>
          <p:cNvSpPr>
            <a:spLocks noChangeShapeType="1"/>
          </p:cNvSpPr>
          <p:nvPr/>
        </p:nvSpPr>
        <p:spPr bwMode="auto">
          <a:xfrm>
            <a:off x="4960938" y="6207125"/>
            <a:ext cx="1587" cy="6032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6827" name="Line 219"/>
          <p:cNvSpPr>
            <a:spLocks noChangeShapeType="1"/>
          </p:cNvSpPr>
          <p:nvPr/>
        </p:nvSpPr>
        <p:spPr bwMode="auto">
          <a:xfrm>
            <a:off x="5054600" y="6207125"/>
            <a:ext cx="1588" cy="6032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6828" name="Line 220"/>
          <p:cNvSpPr>
            <a:spLocks noChangeShapeType="1"/>
          </p:cNvSpPr>
          <p:nvPr/>
        </p:nvSpPr>
        <p:spPr bwMode="auto">
          <a:xfrm>
            <a:off x="5149850" y="6207125"/>
            <a:ext cx="1588" cy="6032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6829" name="Line 221"/>
          <p:cNvSpPr>
            <a:spLocks noChangeShapeType="1"/>
          </p:cNvSpPr>
          <p:nvPr/>
        </p:nvSpPr>
        <p:spPr bwMode="auto">
          <a:xfrm>
            <a:off x="5243513" y="6207125"/>
            <a:ext cx="1587" cy="6032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6830" name="Line 222"/>
          <p:cNvSpPr>
            <a:spLocks noChangeShapeType="1"/>
          </p:cNvSpPr>
          <p:nvPr/>
        </p:nvSpPr>
        <p:spPr bwMode="auto">
          <a:xfrm>
            <a:off x="5337175" y="6207125"/>
            <a:ext cx="1588" cy="6032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6831" name="Line 223"/>
          <p:cNvSpPr>
            <a:spLocks noChangeShapeType="1"/>
          </p:cNvSpPr>
          <p:nvPr/>
        </p:nvSpPr>
        <p:spPr bwMode="auto">
          <a:xfrm>
            <a:off x="5430838" y="6207125"/>
            <a:ext cx="1587" cy="6032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6832" name="Line 224"/>
          <p:cNvSpPr>
            <a:spLocks noChangeShapeType="1"/>
          </p:cNvSpPr>
          <p:nvPr/>
        </p:nvSpPr>
        <p:spPr bwMode="auto">
          <a:xfrm>
            <a:off x="5524500" y="6207125"/>
            <a:ext cx="1588" cy="6032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6833" name="Line 225"/>
          <p:cNvSpPr>
            <a:spLocks noChangeShapeType="1"/>
          </p:cNvSpPr>
          <p:nvPr/>
        </p:nvSpPr>
        <p:spPr bwMode="auto">
          <a:xfrm>
            <a:off x="5618163" y="6207125"/>
            <a:ext cx="1587" cy="6032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6834" name="Line 226"/>
          <p:cNvSpPr>
            <a:spLocks noChangeShapeType="1"/>
          </p:cNvSpPr>
          <p:nvPr/>
        </p:nvSpPr>
        <p:spPr bwMode="auto">
          <a:xfrm>
            <a:off x="5711825" y="6207125"/>
            <a:ext cx="1588" cy="6032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6835" name="Line 227"/>
          <p:cNvSpPr>
            <a:spLocks noChangeShapeType="1"/>
          </p:cNvSpPr>
          <p:nvPr/>
        </p:nvSpPr>
        <p:spPr bwMode="auto">
          <a:xfrm>
            <a:off x="5711825" y="6207125"/>
            <a:ext cx="1588" cy="100013"/>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6836" name="Rectangle 228"/>
          <p:cNvSpPr>
            <a:spLocks noChangeArrowheads="1"/>
          </p:cNvSpPr>
          <p:nvPr/>
        </p:nvSpPr>
        <p:spPr bwMode="auto">
          <a:xfrm>
            <a:off x="5588000" y="6307138"/>
            <a:ext cx="17780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1400">
                <a:latin typeface="MS Sans Serif" charset="0"/>
              </a:rPr>
              <a:t>20</a:t>
            </a:r>
            <a:endParaRPr lang="en-US" altLang="en-US" sz="2400">
              <a:latin typeface="Times New Roman" panose="02020603050405020304" pitchFamily="18" charset="0"/>
            </a:endParaRPr>
          </a:p>
        </p:txBody>
      </p:sp>
      <p:sp>
        <p:nvSpPr>
          <p:cNvPr id="196837" name="Line 229"/>
          <p:cNvSpPr>
            <a:spLocks noChangeShapeType="1"/>
          </p:cNvSpPr>
          <p:nvPr/>
        </p:nvSpPr>
        <p:spPr bwMode="auto">
          <a:xfrm flipV="1">
            <a:off x="3835400" y="4089400"/>
            <a:ext cx="1588" cy="211772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6838" name="Line 230"/>
          <p:cNvSpPr>
            <a:spLocks noChangeShapeType="1"/>
          </p:cNvSpPr>
          <p:nvPr/>
        </p:nvSpPr>
        <p:spPr bwMode="auto">
          <a:xfrm flipH="1">
            <a:off x="3763963" y="6207125"/>
            <a:ext cx="71437" cy="1588"/>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6839" name="Line 231"/>
          <p:cNvSpPr>
            <a:spLocks noChangeShapeType="1"/>
          </p:cNvSpPr>
          <p:nvPr/>
        </p:nvSpPr>
        <p:spPr bwMode="auto">
          <a:xfrm flipH="1">
            <a:off x="3746500" y="6207125"/>
            <a:ext cx="88900" cy="1588"/>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6840" name="Rectangle 232"/>
          <p:cNvSpPr>
            <a:spLocks noChangeArrowheads="1"/>
          </p:cNvSpPr>
          <p:nvPr/>
        </p:nvSpPr>
        <p:spPr bwMode="auto">
          <a:xfrm>
            <a:off x="3567113" y="6078538"/>
            <a:ext cx="8890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1400">
                <a:latin typeface="MS Sans Serif" charset="0"/>
              </a:rPr>
              <a:t>0</a:t>
            </a:r>
            <a:endParaRPr lang="en-US" altLang="en-US" sz="2400">
              <a:latin typeface="Times New Roman" panose="02020603050405020304" pitchFamily="18" charset="0"/>
            </a:endParaRPr>
          </a:p>
        </p:txBody>
      </p:sp>
      <p:sp>
        <p:nvSpPr>
          <p:cNvPr id="196841" name="Line 233"/>
          <p:cNvSpPr>
            <a:spLocks noChangeShapeType="1"/>
          </p:cNvSpPr>
          <p:nvPr/>
        </p:nvSpPr>
        <p:spPr bwMode="auto">
          <a:xfrm flipH="1">
            <a:off x="3763963" y="5995988"/>
            <a:ext cx="71437" cy="158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6842" name="Line 234"/>
          <p:cNvSpPr>
            <a:spLocks noChangeShapeType="1"/>
          </p:cNvSpPr>
          <p:nvPr/>
        </p:nvSpPr>
        <p:spPr bwMode="auto">
          <a:xfrm flipH="1">
            <a:off x="3763963" y="5783263"/>
            <a:ext cx="71437" cy="158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6843" name="Line 235"/>
          <p:cNvSpPr>
            <a:spLocks noChangeShapeType="1"/>
          </p:cNvSpPr>
          <p:nvPr/>
        </p:nvSpPr>
        <p:spPr bwMode="auto">
          <a:xfrm flipH="1">
            <a:off x="3763963" y="5572125"/>
            <a:ext cx="71437" cy="1588"/>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6844" name="Line 236"/>
          <p:cNvSpPr>
            <a:spLocks noChangeShapeType="1"/>
          </p:cNvSpPr>
          <p:nvPr/>
        </p:nvSpPr>
        <p:spPr bwMode="auto">
          <a:xfrm flipH="1">
            <a:off x="3763963" y="5359400"/>
            <a:ext cx="71437" cy="1588"/>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6845" name="Line 237"/>
          <p:cNvSpPr>
            <a:spLocks noChangeShapeType="1"/>
          </p:cNvSpPr>
          <p:nvPr/>
        </p:nvSpPr>
        <p:spPr bwMode="auto">
          <a:xfrm flipH="1">
            <a:off x="3763963" y="5148263"/>
            <a:ext cx="71437" cy="158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6846" name="Line 238"/>
          <p:cNvSpPr>
            <a:spLocks noChangeShapeType="1"/>
          </p:cNvSpPr>
          <p:nvPr/>
        </p:nvSpPr>
        <p:spPr bwMode="auto">
          <a:xfrm flipH="1">
            <a:off x="3746500" y="5148263"/>
            <a:ext cx="88900" cy="158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6847" name="Rectangle 239"/>
          <p:cNvSpPr>
            <a:spLocks noChangeArrowheads="1"/>
          </p:cNvSpPr>
          <p:nvPr/>
        </p:nvSpPr>
        <p:spPr bwMode="auto">
          <a:xfrm>
            <a:off x="3438525" y="5021263"/>
            <a:ext cx="2222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1400">
                <a:latin typeface="MS Sans Serif" charset="0"/>
              </a:rPr>
              <a:t>0.5</a:t>
            </a:r>
            <a:endParaRPr lang="en-US" altLang="en-US" sz="2400">
              <a:latin typeface="Times New Roman" panose="02020603050405020304" pitchFamily="18" charset="0"/>
            </a:endParaRPr>
          </a:p>
        </p:txBody>
      </p:sp>
      <p:sp>
        <p:nvSpPr>
          <p:cNvPr id="196848" name="Line 240"/>
          <p:cNvSpPr>
            <a:spLocks noChangeShapeType="1"/>
          </p:cNvSpPr>
          <p:nvPr/>
        </p:nvSpPr>
        <p:spPr bwMode="auto">
          <a:xfrm flipH="1">
            <a:off x="3763963" y="4937125"/>
            <a:ext cx="71437" cy="1588"/>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6849" name="Line 241"/>
          <p:cNvSpPr>
            <a:spLocks noChangeShapeType="1"/>
          </p:cNvSpPr>
          <p:nvPr/>
        </p:nvSpPr>
        <p:spPr bwMode="auto">
          <a:xfrm flipH="1">
            <a:off x="3763963" y="4724400"/>
            <a:ext cx="71437" cy="1588"/>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6850" name="Line 242"/>
          <p:cNvSpPr>
            <a:spLocks noChangeShapeType="1"/>
          </p:cNvSpPr>
          <p:nvPr/>
        </p:nvSpPr>
        <p:spPr bwMode="auto">
          <a:xfrm flipH="1">
            <a:off x="3763963" y="4513263"/>
            <a:ext cx="71437" cy="158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6851" name="Line 243"/>
          <p:cNvSpPr>
            <a:spLocks noChangeShapeType="1"/>
          </p:cNvSpPr>
          <p:nvPr/>
        </p:nvSpPr>
        <p:spPr bwMode="auto">
          <a:xfrm flipH="1">
            <a:off x="3763963" y="4302125"/>
            <a:ext cx="71437" cy="1588"/>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6852" name="Line 244"/>
          <p:cNvSpPr>
            <a:spLocks noChangeShapeType="1"/>
          </p:cNvSpPr>
          <p:nvPr/>
        </p:nvSpPr>
        <p:spPr bwMode="auto">
          <a:xfrm flipH="1">
            <a:off x="3763963" y="4089400"/>
            <a:ext cx="71437" cy="1588"/>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6853" name="Line 245"/>
          <p:cNvSpPr>
            <a:spLocks noChangeShapeType="1"/>
          </p:cNvSpPr>
          <p:nvPr/>
        </p:nvSpPr>
        <p:spPr bwMode="auto">
          <a:xfrm flipH="1">
            <a:off x="3746500" y="4089400"/>
            <a:ext cx="88900" cy="1588"/>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6854" name="Rectangle 246"/>
          <p:cNvSpPr>
            <a:spLocks noChangeArrowheads="1"/>
          </p:cNvSpPr>
          <p:nvPr/>
        </p:nvSpPr>
        <p:spPr bwMode="auto">
          <a:xfrm>
            <a:off x="3576638" y="3962400"/>
            <a:ext cx="8890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1400">
                <a:latin typeface="MS Sans Serif" charset="0"/>
              </a:rPr>
              <a:t>1</a:t>
            </a:r>
            <a:endParaRPr lang="en-US" altLang="en-US" sz="2400">
              <a:latin typeface="Times New Roman" panose="02020603050405020304" pitchFamily="18" charset="0"/>
            </a:endParaRPr>
          </a:p>
        </p:txBody>
      </p:sp>
      <p:sp>
        <p:nvSpPr>
          <p:cNvPr id="196855" name="Freeform 247"/>
          <p:cNvSpPr>
            <a:spLocks/>
          </p:cNvSpPr>
          <p:nvPr/>
        </p:nvSpPr>
        <p:spPr bwMode="auto">
          <a:xfrm flipV="1">
            <a:off x="4500563" y="4089400"/>
            <a:ext cx="247650" cy="2117725"/>
          </a:xfrm>
          <a:custGeom>
            <a:avLst/>
            <a:gdLst>
              <a:gd name="T0" fmla="*/ 0 w 893"/>
              <a:gd name="T1" fmla="*/ 0 h 7777"/>
              <a:gd name="T2" fmla="*/ 0 w 893"/>
              <a:gd name="T3" fmla="*/ 0 h 7777"/>
              <a:gd name="T4" fmla="*/ 0 w 893"/>
              <a:gd name="T5" fmla="*/ 2147483647 h 7777"/>
              <a:gd name="T6" fmla="*/ 2147483647 w 893"/>
              <a:gd name="T7" fmla="*/ 2147483647 h 7777"/>
              <a:gd name="T8" fmla="*/ 2147483647 w 893"/>
              <a:gd name="T9" fmla="*/ 0 h 7777"/>
              <a:gd name="T10" fmla="*/ 0 w 893"/>
              <a:gd name="T11" fmla="*/ 0 h 7777"/>
              <a:gd name="T12" fmla="*/ 0 60000 65536"/>
              <a:gd name="T13" fmla="*/ 0 60000 65536"/>
              <a:gd name="T14" fmla="*/ 0 60000 65536"/>
              <a:gd name="T15" fmla="*/ 0 60000 65536"/>
              <a:gd name="T16" fmla="*/ 0 60000 65536"/>
              <a:gd name="T17" fmla="*/ 0 60000 65536"/>
              <a:gd name="T18" fmla="*/ 0 w 893"/>
              <a:gd name="T19" fmla="*/ 0 h 7777"/>
              <a:gd name="T20" fmla="*/ 893 w 893"/>
              <a:gd name="T21" fmla="*/ 7777 h 7777"/>
            </a:gdLst>
            <a:ahLst/>
            <a:cxnLst>
              <a:cxn ang="T12">
                <a:pos x="T0" y="T1"/>
              </a:cxn>
              <a:cxn ang="T13">
                <a:pos x="T2" y="T3"/>
              </a:cxn>
              <a:cxn ang="T14">
                <a:pos x="T4" y="T5"/>
              </a:cxn>
              <a:cxn ang="T15">
                <a:pos x="T6" y="T7"/>
              </a:cxn>
              <a:cxn ang="T16">
                <a:pos x="T8" y="T9"/>
              </a:cxn>
              <a:cxn ang="T17">
                <a:pos x="T10" y="T11"/>
              </a:cxn>
            </a:cxnLst>
            <a:rect l="T18" t="T19" r="T20" b="T21"/>
            <a:pathLst>
              <a:path w="893" h="7777">
                <a:moveTo>
                  <a:pt x="0" y="0"/>
                </a:moveTo>
                <a:lnTo>
                  <a:pt x="0" y="0"/>
                </a:lnTo>
                <a:lnTo>
                  <a:pt x="0" y="7777"/>
                </a:lnTo>
                <a:lnTo>
                  <a:pt x="893" y="7777"/>
                </a:lnTo>
                <a:lnTo>
                  <a:pt x="893" y="0"/>
                </a:lnTo>
                <a:lnTo>
                  <a:pt x="0" y="0"/>
                </a:lnTo>
              </a:path>
            </a:pathLst>
          </a:custGeom>
          <a:noFill/>
          <a:ln w="38100">
            <a:solidFill>
              <a:srgbClr val="3366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96856" name="Text Box 248"/>
          <p:cNvSpPr txBox="1">
            <a:spLocks noChangeArrowheads="1"/>
          </p:cNvSpPr>
          <p:nvPr/>
        </p:nvSpPr>
        <p:spPr bwMode="auto">
          <a:xfrm>
            <a:off x="4343400" y="6402388"/>
            <a:ext cx="9048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1400">
                <a:latin typeface="Times New Roman" panose="02020603050405020304" pitchFamily="18" charset="0"/>
              </a:rPr>
              <a:t>mg per kg</a:t>
            </a:r>
          </a:p>
        </p:txBody>
      </p:sp>
      <p:sp>
        <p:nvSpPr>
          <p:cNvPr id="196857" name="Rectangle 249"/>
          <p:cNvSpPr>
            <a:spLocks noChangeArrowheads="1"/>
          </p:cNvSpPr>
          <p:nvPr/>
        </p:nvSpPr>
        <p:spPr bwMode="auto">
          <a:xfrm>
            <a:off x="4800600" y="5257800"/>
            <a:ext cx="304800" cy="549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3600" i="1">
                <a:latin typeface="Times New Roman" panose="02020603050405020304" pitchFamily="18" charset="0"/>
              </a:rPr>
              <a:t>C</a:t>
            </a:r>
            <a:endParaRPr lang="en-US" altLang="en-US" sz="3600">
              <a:latin typeface="Times New Roman" panose="02020603050405020304" pitchFamily="18" charset="0"/>
            </a:endParaRPr>
          </a:p>
        </p:txBody>
      </p:sp>
      <p:sp>
        <p:nvSpPr>
          <p:cNvPr id="196858" name="Line 250"/>
          <p:cNvSpPr>
            <a:spLocks noChangeShapeType="1"/>
          </p:cNvSpPr>
          <p:nvPr/>
        </p:nvSpPr>
        <p:spPr bwMode="auto">
          <a:xfrm>
            <a:off x="825500" y="6207125"/>
            <a:ext cx="1876425" cy="1588"/>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6859" name="Line 251"/>
          <p:cNvSpPr>
            <a:spLocks noChangeShapeType="1"/>
          </p:cNvSpPr>
          <p:nvPr/>
        </p:nvSpPr>
        <p:spPr bwMode="auto">
          <a:xfrm>
            <a:off x="825500" y="6207125"/>
            <a:ext cx="1588" cy="6032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6860" name="Line 252"/>
          <p:cNvSpPr>
            <a:spLocks noChangeShapeType="1"/>
          </p:cNvSpPr>
          <p:nvPr/>
        </p:nvSpPr>
        <p:spPr bwMode="auto">
          <a:xfrm>
            <a:off x="825500" y="6207125"/>
            <a:ext cx="1588" cy="100013"/>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6861" name="Rectangle 253"/>
          <p:cNvSpPr>
            <a:spLocks noChangeArrowheads="1"/>
          </p:cNvSpPr>
          <p:nvPr/>
        </p:nvSpPr>
        <p:spPr bwMode="auto">
          <a:xfrm>
            <a:off x="744538" y="6307138"/>
            <a:ext cx="8890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1400">
                <a:latin typeface="MS Sans Serif" charset="0"/>
              </a:rPr>
              <a:t>0</a:t>
            </a:r>
            <a:endParaRPr lang="en-US" altLang="en-US" sz="2400">
              <a:latin typeface="Times New Roman" panose="02020603050405020304" pitchFamily="18" charset="0"/>
            </a:endParaRPr>
          </a:p>
        </p:txBody>
      </p:sp>
      <p:sp>
        <p:nvSpPr>
          <p:cNvPr id="196862" name="Line 254"/>
          <p:cNvSpPr>
            <a:spLocks noChangeShapeType="1"/>
          </p:cNvSpPr>
          <p:nvPr/>
        </p:nvSpPr>
        <p:spPr bwMode="auto">
          <a:xfrm>
            <a:off x="887413" y="6207125"/>
            <a:ext cx="1587" cy="6032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6863" name="Line 255"/>
          <p:cNvSpPr>
            <a:spLocks noChangeShapeType="1"/>
          </p:cNvSpPr>
          <p:nvPr/>
        </p:nvSpPr>
        <p:spPr bwMode="auto">
          <a:xfrm>
            <a:off x="949325" y="6207125"/>
            <a:ext cx="1588" cy="6032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6864" name="Line 256"/>
          <p:cNvSpPr>
            <a:spLocks noChangeShapeType="1"/>
          </p:cNvSpPr>
          <p:nvPr/>
        </p:nvSpPr>
        <p:spPr bwMode="auto">
          <a:xfrm>
            <a:off x="1012825" y="6207125"/>
            <a:ext cx="1588" cy="6032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6865" name="Line 257"/>
          <p:cNvSpPr>
            <a:spLocks noChangeShapeType="1"/>
          </p:cNvSpPr>
          <p:nvPr/>
        </p:nvSpPr>
        <p:spPr bwMode="auto">
          <a:xfrm>
            <a:off x="1074738" y="6207125"/>
            <a:ext cx="1587" cy="6032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6866" name="Line 258"/>
          <p:cNvSpPr>
            <a:spLocks noChangeShapeType="1"/>
          </p:cNvSpPr>
          <p:nvPr/>
        </p:nvSpPr>
        <p:spPr bwMode="auto">
          <a:xfrm>
            <a:off x="1138238" y="6207125"/>
            <a:ext cx="1587" cy="6032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6867" name="Line 259"/>
          <p:cNvSpPr>
            <a:spLocks noChangeShapeType="1"/>
          </p:cNvSpPr>
          <p:nvPr/>
        </p:nvSpPr>
        <p:spPr bwMode="auto">
          <a:xfrm>
            <a:off x="1200150" y="6207125"/>
            <a:ext cx="1588" cy="6032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6868" name="Line 260"/>
          <p:cNvSpPr>
            <a:spLocks noChangeShapeType="1"/>
          </p:cNvSpPr>
          <p:nvPr/>
        </p:nvSpPr>
        <p:spPr bwMode="auto">
          <a:xfrm>
            <a:off x="1263650" y="6207125"/>
            <a:ext cx="1588" cy="6032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6869" name="Line 261"/>
          <p:cNvSpPr>
            <a:spLocks noChangeShapeType="1"/>
          </p:cNvSpPr>
          <p:nvPr/>
        </p:nvSpPr>
        <p:spPr bwMode="auto">
          <a:xfrm>
            <a:off x="1325563" y="6207125"/>
            <a:ext cx="1587" cy="6032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6870" name="Line 262"/>
          <p:cNvSpPr>
            <a:spLocks noChangeShapeType="1"/>
          </p:cNvSpPr>
          <p:nvPr/>
        </p:nvSpPr>
        <p:spPr bwMode="auto">
          <a:xfrm>
            <a:off x="1387475" y="6207125"/>
            <a:ext cx="1588" cy="6032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6871" name="Line 263"/>
          <p:cNvSpPr>
            <a:spLocks noChangeShapeType="1"/>
          </p:cNvSpPr>
          <p:nvPr/>
        </p:nvSpPr>
        <p:spPr bwMode="auto">
          <a:xfrm>
            <a:off x="1450975" y="6207125"/>
            <a:ext cx="1588" cy="6032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6872" name="Line 264"/>
          <p:cNvSpPr>
            <a:spLocks noChangeShapeType="1"/>
          </p:cNvSpPr>
          <p:nvPr/>
        </p:nvSpPr>
        <p:spPr bwMode="auto">
          <a:xfrm>
            <a:off x="1450975" y="6207125"/>
            <a:ext cx="1588" cy="100013"/>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6873" name="Rectangle 265"/>
          <p:cNvSpPr>
            <a:spLocks noChangeArrowheads="1"/>
          </p:cNvSpPr>
          <p:nvPr/>
        </p:nvSpPr>
        <p:spPr bwMode="auto">
          <a:xfrm>
            <a:off x="1289050" y="6307138"/>
            <a:ext cx="26670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1400">
                <a:latin typeface="MS Sans Serif" charset="0"/>
              </a:rPr>
              <a:t>100</a:t>
            </a:r>
            <a:endParaRPr lang="en-US" altLang="en-US" sz="2400">
              <a:latin typeface="Times New Roman" panose="02020603050405020304" pitchFamily="18" charset="0"/>
            </a:endParaRPr>
          </a:p>
        </p:txBody>
      </p:sp>
      <p:sp>
        <p:nvSpPr>
          <p:cNvPr id="196874" name="Line 266"/>
          <p:cNvSpPr>
            <a:spLocks noChangeShapeType="1"/>
          </p:cNvSpPr>
          <p:nvPr/>
        </p:nvSpPr>
        <p:spPr bwMode="auto">
          <a:xfrm>
            <a:off x="1512888" y="6207125"/>
            <a:ext cx="1587" cy="6032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6875" name="Line 267"/>
          <p:cNvSpPr>
            <a:spLocks noChangeShapeType="1"/>
          </p:cNvSpPr>
          <p:nvPr/>
        </p:nvSpPr>
        <p:spPr bwMode="auto">
          <a:xfrm>
            <a:off x="1576388" y="6207125"/>
            <a:ext cx="1587" cy="6032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6876" name="Line 268"/>
          <p:cNvSpPr>
            <a:spLocks noChangeShapeType="1"/>
          </p:cNvSpPr>
          <p:nvPr/>
        </p:nvSpPr>
        <p:spPr bwMode="auto">
          <a:xfrm>
            <a:off x="1638300" y="6207125"/>
            <a:ext cx="1588" cy="6032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6877" name="Line 269"/>
          <p:cNvSpPr>
            <a:spLocks noChangeShapeType="1"/>
          </p:cNvSpPr>
          <p:nvPr/>
        </p:nvSpPr>
        <p:spPr bwMode="auto">
          <a:xfrm>
            <a:off x="1700213" y="6207125"/>
            <a:ext cx="1587" cy="6032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6878" name="Line 270"/>
          <p:cNvSpPr>
            <a:spLocks noChangeShapeType="1"/>
          </p:cNvSpPr>
          <p:nvPr/>
        </p:nvSpPr>
        <p:spPr bwMode="auto">
          <a:xfrm>
            <a:off x="1763713" y="6207125"/>
            <a:ext cx="1587" cy="6032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6879" name="Line 271"/>
          <p:cNvSpPr>
            <a:spLocks noChangeShapeType="1"/>
          </p:cNvSpPr>
          <p:nvPr/>
        </p:nvSpPr>
        <p:spPr bwMode="auto">
          <a:xfrm>
            <a:off x="1825625" y="6207125"/>
            <a:ext cx="1588" cy="6032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6880" name="Line 272"/>
          <p:cNvSpPr>
            <a:spLocks noChangeShapeType="1"/>
          </p:cNvSpPr>
          <p:nvPr/>
        </p:nvSpPr>
        <p:spPr bwMode="auto">
          <a:xfrm>
            <a:off x="1889125" y="6207125"/>
            <a:ext cx="1588" cy="6032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6881" name="Line 273"/>
          <p:cNvSpPr>
            <a:spLocks noChangeShapeType="1"/>
          </p:cNvSpPr>
          <p:nvPr/>
        </p:nvSpPr>
        <p:spPr bwMode="auto">
          <a:xfrm>
            <a:off x="1951038" y="6207125"/>
            <a:ext cx="1587" cy="6032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6882" name="Line 274"/>
          <p:cNvSpPr>
            <a:spLocks noChangeShapeType="1"/>
          </p:cNvSpPr>
          <p:nvPr/>
        </p:nvSpPr>
        <p:spPr bwMode="auto">
          <a:xfrm>
            <a:off x="2014538" y="6207125"/>
            <a:ext cx="1587" cy="6032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6883" name="Line 275"/>
          <p:cNvSpPr>
            <a:spLocks noChangeShapeType="1"/>
          </p:cNvSpPr>
          <p:nvPr/>
        </p:nvSpPr>
        <p:spPr bwMode="auto">
          <a:xfrm>
            <a:off x="2076450" y="6207125"/>
            <a:ext cx="1588" cy="6032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6884" name="Line 276"/>
          <p:cNvSpPr>
            <a:spLocks noChangeShapeType="1"/>
          </p:cNvSpPr>
          <p:nvPr/>
        </p:nvSpPr>
        <p:spPr bwMode="auto">
          <a:xfrm>
            <a:off x="2076450" y="6207125"/>
            <a:ext cx="1588" cy="100013"/>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6885" name="Rectangle 277"/>
          <p:cNvSpPr>
            <a:spLocks noChangeArrowheads="1"/>
          </p:cNvSpPr>
          <p:nvPr/>
        </p:nvSpPr>
        <p:spPr bwMode="auto">
          <a:xfrm>
            <a:off x="1909763" y="6307138"/>
            <a:ext cx="26670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1400">
                <a:latin typeface="MS Sans Serif" charset="0"/>
              </a:rPr>
              <a:t>200</a:t>
            </a:r>
            <a:endParaRPr lang="en-US" altLang="en-US" sz="2400">
              <a:latin typeface="Times New Roman" panose="02020603050405020304" pitchFamily="18" charset="0"/>
            </a:endParaRPr>
          </a:p>
        </p:txBody>
      </p:sp>
      <p:sp>
        <p:nvSpPr>
          <p:cNvPr id="196886" name="Line 278"/>
          <p:cNvSpPr>
            <a:spLocks noChangeShapeType="1"/>
          </p:cNvSpPr>
          <p:nvPr/>
        </p:nvSpPr>
        <p:spPr bwMode="auto">
          <a:xfrm>
            <a:off x="2138363" y="6207125"/>
            <a:ext cx="1587" cy="6032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6887" name="Line 279"/>
          <p:cNvSpPr>
            <a:spLocks noChangeShapeType="1"/>
          </p:cNvSpPr>
          <p:nvPr/>
        </p:nvSpPr>
        <p:spPr bwMode="auto">
          <a:xfrm>
            <a:off x="2201863" y="6207125"/>
            <a:ext cx="1587" cy="6032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6888" name="Line 280"/>
          <p:cNvSpPr>
            <a:spLocks noChangeShapeType="1"/>
          </p:cNvSpPr>
          <p:nvPr/>
        </p:nvSpPr>
        <p:spPr bwMode="auto">
          <a:xfrm>
            <a:off x="2263775" y="6207125"/>
            <a:ext cx="1588" cy="6032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6889" name="Line 281"/>
          <p:cNvSpPr>
            <a:spLocks noChangeShapeType="1"/>
          </p:cNvSpPr>
          <p:nvPr/>
        </p:nvSpPr>
        <p:spPr bwMode="auto">
          <a:xfrm>
            <a:off x="2327275" y="6207125"/>
            <a:ext cx="1588" cy="6032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6890" name="Line 282"/>
          <p:cNvSpPr>
            <a:spLocks noChangeShapeType="1"/>
          </p:cNvSpPr>
          <p:nvPr/>
        </p:nvSpPr>
        <p:spPr bwMode="auto">
          <a:xfrm>
            <a:off x="2389188" y="6207125"/>
            <a:ext cx="1587" cy="6032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6891" name="Line 283"/>
          <p:cNvSpPr>
            <a:spLocks noChangeShapeType="1"/>
          </p:cNvSpPr>
          <p:nvPr/>
        </p:nvSpPr>
        <p:spPr bwMode="auto">
          <a:xfrm>
            <a:off x="2452688" y="6207125"/>
            <a:ext cx="1587" cy="6032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6892" name="Line 284"/>
          <p:cNvSpPr>
            <a:spLocks noChangeShapeType="1"/>
          </p:cNvSpPr>
          <p:nvPr/>
        </p:nvSpPr>
        <p:spPr bwMode="auto">
          <a:xfrm>
            <a:off x="2514600" y="6207125"/>
            <a:ext cx="1588" cy="6032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6893" name="Line 285"/>
          <p:cNvSpPr>
            <a:spLocks noChangeShapeType="1"/>
          </p:cNvSpPr>
          <p:nvPr/>
        </p:nvSpPr>
        <p:spPr bwMode="auto">
          <a:xfrm>
            <a:off x="2576513" y="6207125"/>
            <a:ext cx="1587" cy="6032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6894" name="Line 286"/>
          <p:cNvSpPr>
            <a:spLocks noChangeShapeType="1"/>
          </p:cNvSpPr>
          <p:nvPr/>
        </p:nvSpPr>
        <p:spPr bwMode="auto">
          <a:xfrm>
            <a:off x="2640013" y="6207125"/>
            <a:ext cx="1587" cy="6032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6895" name="Line 287"/>
          <p:cNvSpPr>
            <a:spLocks noChangeShapeType="1"/>
          </p:cNvSpPr>
          <p:nvPr/>
        </p:nvSpPr>
        <p:spPr bwMode="auto">
          <a:xfrm>
            <a:off x="2701925" y="6207125"/>
            <a:ext cx="1588" cy="6032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6896" name="Line 288"/>
          <p:cNvSpPr>
            <a:spLocks noChangeShapeType="1"/>
          </p:cNvSpPr>
          <p:nvPr/>
        </p:nvSpPr>
        <p:spPr bwMode="auto">
          <a:xfrm>
            <a:off x="2701925" y="6207125"/>
            <a:ext cx="1588" cy="100013"/>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6897" name="Rectangle 289"/>
          <p:cNvSpPr>
            <a:spLocks noChangeArrowheads="1"/>
          </p:cNvSpPr>
          <p:nvPr/>
        </p:nvSpPr>
        <p:spPr bwMode="auto">
          <a:xfrm>
            <a:off x="2535238" y="6307138"/>
            <a:ext cx="26670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1400">
                <a:latin typeface="MS Sans Serif" charset="0"/>
              </a:rPr>
              <a:t>300</a:t>
            </a:r>
            <a:endParaRPr lang="en-US" altLang="en-US" sz="2400">
              <a:latin typeface="Times New Roman" panose="02020603050405020304" pitchFamily="18" charset="0"/>
            </a:endParaRPr>
          </a:p>
        </p:txBody>
      </p:sp>
      <p:sp>
        <p:nvSpPr>
          <p:cNvPr id="196898" name="Line 290"/>
          <p:cNvSpPr>
            <a:spLocks noChangeShapeType="1"/>
          </p:cNvSpPr>
          <p:nvPr/>
        </p:nvSpPr>
        <p:spPr bwMode="auto">
          <a:xfrm flipV="1">
            <a:off x="825500" y="4089400"/>
            <a:ext cx="1588" cy="211772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6899" name="Line 291"/>
          <p:cNvSpPr>
            <a:spLocks noChangeShapeType="1"/>
          </p:cNvSpPr>
          <p:nvPr/>
        </p:nvSpPr>
        <p:spPr bwMode="auto">
          <a:xfrm flipH="1">
            <a:off x="754063" y="6207125"/>
            <a:ext cx="71437" cy="1588"/>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6900" name="Line 292"/>
          <p:cNvSpPr>
            <a:spLocks noChangeShapeType="1"/>
          </p:cNvSpPr>
          <p:nvPr/>
        </p:nvSpPr>
        <p:spPr bwMode="auto">
          <a:xfrm flipH="1">
            <a:off x="736600" y="6207125"/>
            <a:ext cx="88900" cy="1588"/>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6901" name="Rectangle 293"/>
          <p:cNvSpPr>
            <a:spLocks noChangeArrowheads="1"/>
          </p:cNvSpPr>
          <p:nvPr/>
        </p:nvSpPr>
        <p:spPr bwMode="auto">
          <a:xfrm>
            <a:off x="557213" y="6078538"/>
            <a:ext cx="8890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1400">
                <a:latin typeface="MS Sans Serif" charset="0"/>
              </a:rPr>
              <a:t>0</a:t>
            </a:r>
            <a:endParaRPr lang="en-US" altLang="en-US" sz="2400">
              <a:latin typeface="Times New Roman" panose="02020603050405020304" pitchFamily="18" charset="0"/>
            </a:endParaRPr>
          </a:p>
        </p:txBody>
      </p:sp>
      <p:sp>
        <p:nvSpPr>
          <p:cNvPr id="196902" name="Line 294"/>
          <p:cNvSpPr>
            <a:spLocks noChangeShapeType="1"/>
          </p:cNvSpPr>
          <p:nvPr/>
        </p:nvSpPr>
        <p:spPr bwMode="auto">
          <a:xfrm flipH="1">
            <a:off x="754063" y="5995988"/>
            <a:ext cx="71437" cy="158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6903" name="Line 295"/>
          <p:cNvSpPr>
            <a:spLocks noChangeShapeType="1"/>
          </p:cNvSpPr>
          <p:nvPr/>
        </p:nvSpPr>
        <p:spPr bwMode="auto">
          <a:xfrm flipH="1">
            <a:off x="754063" y="5783263"/>
            <a:ext cx="71437" cy="158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6904" name="Line 296"/>
          <p:cNvSpPr>
            <a:spLocks noChangeShapeType="1"/>
          </p:cNvSpPr>
          <p:nvPr/>
        </p:nvSpPr>
        <p:spPr bwMode="auto">
          <a:xfrm flipH="1">
            <a:off x="754063" y="5572125"/>
            <a:ext cx="71437" cy="1588"/>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6905" name="Line 297"/>
          <p:cNvSpPr>
            <a:spLocks noChangeShapeType="1"/>
          </p:cNvSpPr>
          <p:nvPr/>
        </p:nvSpPr>
        <p:spPr bwMode="auto">
          <a:xfrm flipH="1">
            <a:off x="754063" y="5359400"/>
            <a:ext cx="71437" cy="1588"/>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6906" name="Line 298"/>
          <p:cNvSpPr>
            <a:spLocks noChangeShapeType="1"/>
          </p:cNvSpPr>
          <p:nvPr/>
        </p:nvSpPr>
        <p:spPr bwMode="auto">
          <a:xfrm flipH="1">
            <a:off x="754063" y="5148263"/>
            <a:ext cx="71437" cy="158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6907" name="Line 299"/>
          <p:cNvSpPr>
            <a:spLocks noChangeShapeType="1"/>
          </p:cNvSpPr>
          <p:nvPr/>
        </p:nvSpPr>
        <p:spPr bwMode="auto">
          <a:xfrm flipH="1">
            <a:off x="736600" y="5148263"/>
            <a:ext cx="88900" cy="158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6908" name="Rectangle 300"/>
          <p:cNvSpPr>
            <a:spLocks noChangeArrowheads="1"/>
          </p:cNvSpPr>
          <p:nvPr/>
        </p:nvSpPr>
        <p:spPr bwMode="auto">
          <a:xfrm>
            <a:off x="428625" y="5021263"/>
            <a:ext cx="2222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1400">
                <a:latin typeface="MS Sans Serif" charset="0"/>
              </a:rPr>
              <a:t>0.5</a:t>
            </a:r>
            <a:endParaRPr lang="en-US" altLang="en-US" sz="2400">
              <a:latin typeface="Times New Roman" panose="02020603050405020304" pitchFamily="18" charset="0"/>
            </a:endParaRPr>
          </a:p>
        </p:txBody>
      </p:sp>
      <p:sp>
        <p:nvSpPr>
          <p:cNvPr id="196909" name="Line 301"/>
          <p:cNvSpPr>
            <a:spLocks noChangeShapeType="1"/>
          </p:cNvSpPr>
          <p:nvPr/>
        </p:nvSpPr>
        <p:spPr bwMode="auto">
          <a:xfrm flipH="1">
            <a:off x="754063" y="4937125"/>
            <a:ext cx="71437" cy="1588"/>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6910" name="Line 302"/>
          <p:cNvSpPr>
            <a:spLocks noChangeShapeType="1"/>
          </p:cNvSpPr>
          <p:nvPr/>
        </p:nvSpPr>
        <p:spPr bwMode="auto">
          <a:xfrm flipH="1">
            <a:off x="754063" y="4724400"/>
            <a:ext cx="71437" cy="1588"/>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6911" name="Line 303"/>
          <p:cNvSpPr>
            <a:spLocks noChangeShapeType="1"/>
          </p:cNvSpPr>
          <p:nvPr/>
        </p:nvSpPr>
        <p:spPr bwMode="auto">
          <a:xfrm flipH="1">
            <a:off x="754063" y="4513263"/>
            <a:ext cx="71437" cy="158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6912" name="Line 304"/>
          <p:cNvSpPr>
            <a:spLocks noChangeShapeType="1"/>
          </p:cNvSpPr>
          <p:nvPr/>
        </p:nvSpPr>
        <p:spPr bwMode="auto">
          <a:xfrm flipH="1">
            <a:off x="754063" y="4302125"/>
            <a:ext cx="71437" cy="1588"/>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6913" name="Line 305"/>
          <p:cNvSpPr>
            <a:spLocks noChangeShapeType="1"/>
          </p:cNvSpPr>
          <p:nvPr/>
        </p:nvSpPr>
        <p:spPr bwMode="auto">
          <a:xfrm flipH="1">
            <a:off x="754063" y="4089400"/>
            <a:ext cx="71437" cy="1588"/>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6914" name="Line 306"/>
          <p:cNvSpPr>
            <a:spLocks noChangeShapeType="1"/>
          </p:cNvSpPr>
          <p:nvPr/>
        </p:nvSpPr>
        <p:spPr bwMode="auto">
          <a:xfrm flipH="1">
            <a:off x="736600" y="4089400"/>
            <a:ext cx="88900" cy="1588"/>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6915" name="Rectangle 307"/>
          <p:cNvSpPr>
            <a:spLocks noChangeArrowheads="1"/>
          </p:cNvSpPr>
          <p:nvPr/>
        </p:nvSpPr>
        <p:spPr bwMode="auto">
          <a:xfrm>
            <a:off x="566738" y="3962400"/>
            <a:ext cx="8890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1400">
                <a:latin typeface="MS Sans Serif" charset="0"/>
              </a:rPr>
              <a:t>1</a:t>
            </a:r>
            <a:endParaRPr lang="en-US" altLang="en-US" sz="2400">
              <a:latin typeface="Times New Roman" panose="02020603050405020304" pitchFamily="18" charset="0"/>
            </a:endParaRPr>
          </a:p>
        </p:txBody>
      </p:sp>
      <p:sp>
        <p:nvSpPr>
          <p:cNvPr id="196916" name="Freeform 308"/>
          <p:cNvSpPr>
            <a:spLocks/>
          </p:cNvSpPr>
          <p:nvPr/>
        </p:nvSpPr>
        <p:spPr bwMode="auto">
          <a:xfrm flipV="1">
            <a:off x="1349375" y="4089400"/>
            <a:ext cx="1125538" cy="2117725"/>
          </a:xfrm>
          <a:custGeom>
            <a:avLst/>
            <a:gdLst>
              <a:gd name="T0" fmla="*/ 2147483647 w 4073"/>
              <a:gd name="T1" fmla="*/ 2147483647 h 7777"/>
              <a:gd name="T2" fmla="*/ 2147483647 w 4073"/>
              <a:gd name="T3" fmla="*/ 2147483647 h 7777"/>
              <a:gd name="T4" fmla="*/ 2147483647 w 4073"/>
              <a:gd name="T5" fmla="*/ 2147483647 h 7777"/>
              <a:gd name="T6" fmla="*/ 2147483647 w 4073"/>
              <a:gd name="T7" fmla="*/ 2147483647 h 7777"/>
              <a:gd name="T8" fmla="*/ 2147483647 w 4073"/>
              <a:gd name="T9" fmla="*/ 2147483647 h 7777"/>
              <a:gd name="T10" fmla="*/ 2147483647 w 4073"/>
              <a:gd name="T11" fmla="*/ 2147483647 h 7777"/>
              <a:gd name="T12" fmla="*/ 2147483647 w 4073"/>
              <a:gd name="T13" fmla="*/ 2147483647 h 7777"/>
              <a:gd name="T14" fmla="*/ 2147483647 w 4073"/>
              <a:gd name="T15" fmla="*/ 2147483647 h 7777"/>
              <a:gd name="T16" fmla="*/ 2147483647 w 4073"/>
              <a:gd name="T17" fmla="*/ 2147483647 h 7777"/>
              <a:gd name="T18" fmla="*/ 2147483647 w 4073"/>
              <a:gd name="T19" fmla="*/ 2147483647 h 7777"/>
              <a:gd name="T20" fmla="*/ 2147483647 w 4073"/>
              <a:gd name="T21" fmla="*/ 2147483647 h 7777"/>
              <a:gd name="T22" fmla="*/ 2147483647 w 4073"/>
              <a:gd name="T23" fmla="*/ 2147483647 h 7777"/>
              <a:gd name="T24" fmla="*/ 2147483647 w 4073"/>
              <a:gd name="T25" fmla="*/ 2147483647 h 7777"/>
              <a:gd name="T26" fmla="*/ 2147483647 w 4073"/>
              <a:gd name="T27" fmla="*/ 2147483647 h 7777"/>
              <a:gd name="T28" fmla="*/ 2147483647 w 4073"/>
              <a:gd name="T29" fmla="*/ 2147483647 h 7777"/>
              <a:gd name="T30" fmla="*/ 2147483647 w 4073"/>
              <a:gd name="T31" fmla="*/ 2147483647 h 7777"/>
              <a:gd name="T32" fmla="*/ 2147483647 w 4073"/>
              <a:gd name="T33" fmla="*/ 2147483647 h 7777"/>
              <a:gd name="T34" fmla="*/ 2147483647 w 4073"/>
              <a:gd name="T35" fmla="*/ 2147483647 h 7777"/>
              <a:gd name="T36" fmla="*/ 2147483647 w 4073"/>
              <a:gd name="T37" fmla="*/ 2147483647 h 7777"/>
              <a:gd name="T38" fmla="*/ 2147483647 w 4073"/>
              <a:gd name="T39" fmla="*/ 2147483647 h 7777"/>
              <a:gd name="T40" fmla="*/ 2147483647 w 4073"/>
              <a:gd name="T41" fmla="*/ 2147483647 h 7777"/>
              <a:gd name="T42" fmla="*/ 2147483647 w 4073"/>
              <a:gd name="T43" fmla="*/ 2147483647 h 7777"/>
              <a:gd name="T44" fmla="*/ 2147483647 w 4073"/>
              <a:gd name="T45" fmla="*/ 2147483647 h 7777"/>
              <a:gd name="T46" fmla="*/ 2147483647 w 4073"/>
              <a:gd name="T47" fmla="*/ 2147483647 h 7777"/>
              <a:gd name="T48" fmla="*/ 2147483647 w 4073"/>
              <a:gd name="T49" fmla="*/ 2147483647 h 7777"/>
              <a:gd name="T50" fmla="*/ 2147483647 w 4073"/>
              <a:gd name="T51" fmla="*/ 2147483647 h 7777"/>
              <a:gd name="T52" fmla="*/ 2147483647 w 4073"/>
              <a:gd name="T53" fmla="*/ 2147483647 h 7777"/>
              <a:gd name="T54" fmla="*/ 2147483647 w 4073"/>
              <a:gd name="T55" fmla="*/ 2147483647 h 7777"/>
              <a:gd name="T56" fmla="*/ 2147483647 w 4073"/>
              <a:gd name="T57" fmla="*/ 2147483647 h 7777"/>
              <a:gd name="T58" fmla="*/ 2147483647 w 4073"/>
              <a:gd name="T59" fmla="*/ 2147483647 h 7777"/>
              <a:gd name="T60" fmla="*/ 2147483647 w 4073"/>
              <a:gd name="T61" fmla="*/ 2147483647 h 7777"/>
              <a:gd name="T62" fmla="*/ 2147483647 w 4073"/>
              <a:gd name="T63" fmla="*/ 2147483647 h 7777"/>
              <a:gd name="T64" fmla="*/ 2147483647 w 4073"/>
              <a:gd name="T65" fmla="*/ 2147483647 h 7777"/>
              <a:gd name="T66" fmla="*/ 2147483647 w 4073"/>
              <a:gd name="T67" fmla="*/ 2147483647 h 7777"/>
              <a:gd name="T68" fmla="*/ 2147483647 w 4073"/>
              <a:gd name="T69" fmla="*/ 2147483647 h 7777"/>
              <a:gd name="T70" fmla="*/ 2147483647 w 4073"/>
              <a:gd name="T71" fmla="*/ 2147483647 h 7777"/>
              <a:gd name="T72" fmla="*/ 2147483647 w 4073"/>
              <a:gd name="T73" fmla="*/ 2147483647 h 7777"/>
              <a:gd name="T74" fmla="*/ 2147483647 w 4073"/>
              <a:gd name="T75" fmla="*/ 2147483647 h 7777"/>
              <a:gd name="T76" fmla="*/ 2147483647 w 4073"/>
              <a:gd name="T77" fmla="*/ 2147483647 h 7777"/>
              <a:gd name="T78" fmla="*/ 2147483647 w 4073"/>
              <a:gd name="T79" fmla="*/ 2147483647 h 7777"/>
              <a:gd name="T80" fmla="*/ 2147483647 w 4073"/>
              <a:gd name="T81" fmla="*/ 2147483647 h 7777"/>
              <a:gd name="T82" fmla="*/ 2147483647 w 4073"/>
              <a:gd name="T83" fmla="*/ 2147483647 h 7777"/>
              <a:gd name="T84" fmla="*/ 2147483647 w 4073"/>
              <a:gd name="T85" fmla="*/ 2147483647 h 7777"/>
              <a:gd name="T86" fmla="*/ 2147483647 w 4073"/>
              <a:gd name="T87" fmla="*/ 2147483647 h 7777"/>
              <a:gd name="T88" fmla="*/ 2147483647 w 4073"/>
              <a:gd name="T89" fmla="*/ 2147483647 h 7777"/>
              <a:gd name="T90" fmla="*/ 2147483647 w 4073"/>
              <a:gd name="T91" fmla="*/ 2147483647 h 7777"/>
              <a:gd name="T92" fmla="*/ 2147483647 w 4073"/>
              <a:gd name="T93" fmla="*/ 2147483647 h 7777"/>
              <a:gd name="T94" fmla="*/ 2147483647 w 4073"/>
              <a:gd name="T95" fmla="*/ 2147483647 h 7777"/>
              <a:gd name="T96" fmla="*/ 2147483647 w 4073"/>
              <a:gd name="T97" fmla="*/ 2147483647 h 7777"/>
              <a:gd name="T98" fmla="*/ 2147483647 w 4073"/>
              <a:gd name="T99" fmla="*/ 2147483647 h 7777"/>
              <a:gd name="T100" fmla="*/ 2147483647 w 4073"/>
              <a:gd name="T101" fmla="*/ 2147483647 h 7777"/>
              <a:gd name="T102" fmla="*/ 2147483647 w 4073"/>
              <a:gd name="T103" fmla="*/ 2147483647 h 7777"/>
              <a:gd name="T104" fmla="*/ 2147483647 w 4073"/>
              <a:gd name="T105" fmla="*/ 2147483647 h 7777"/>
              <a:gd name="T106" fmla="*/ 2147483647 w 4073"/>
              <a:gd name="T107" fmla="*/ 2147483647 h 7777"/>
              <a:gd name="T108" fmla="*/ 2147483647 w 4073"/>
              <a:gd name="T109" fmla="*/ 2147483647 h 7777"/>
              <a:gd name="T110" fmla="*/ 2147483647 w 4073"/>
              <a:gd name="T111" fmla="*/ 2147483647 h 7777"/>
              <a:gd name="T112" fmla="*/ 2147483647 w 4073"/>
              <a:gd name="T113" fmla="*/ 2147483647 h 7777"/>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4073"/>
              <a:gd name="T172" fmla="*/ 0 h 7777"/>
              <a:gd name="T173" fmla="*/ 4073 w 4073"/>
              <a:gd name="T174" fmla="*/ 7777 h 7777"/>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4073" h="7777">
                <a:moveTo>
                  <a:pt x="0" y="7777"/>
                </a:moveTo>
                <a:lnTo>
                  <a:pt x="0" y="7777"/>
                </a:lnTo>
                <a:lnTo>
                  <a:pt x="0" y="7699"/>
                </a:lnTo>
                <a:lnTo>
                  <a:pt x="100" y="7699"/>
                </a:lnTo>
                <a:lnTo>
                  <a:pt x="100" y="7621"/>
                </a:lnTo>
                <a:lnTo>
                  <a:pt x="290" y="7621"/>
                </a:lnTo>
                <a:lnTo>
                  <a:pt x="290" y="7543"/>
                </a:lnTo>
                <a:lnTo>
                  <a:pt x="290" y="7465"/>
                </a:lnTo>
                <a:lnTo>
                  <a:pt x="479" y="7465"/>
                </a:lnTo>
                <a:lnTo>
                  <a:pt x="479" y="7388"/>
                </a:lnTo>
                <a:lnTo>
                  <a:pt x="479" y="7310"/>
                </a:lnTo>
                <a:lnTo>
                  <a:pt x="576" y="7310"/>
                </a:lnTo>
                <a:lnTo>
                  <a:pt x="576" y="7232"/>
                </a:lnTo>
                <a:lnTo>
                  <a:pt x="576" y="7154"/>
                </a:lnTo>
                <a:lnTo>
                  <a:pt x="655" y="7154"/>
                </a:lnTo>
                <a:lnTo>
                  <a:pt x="655" y="7077"/>
                </a:lnTo>
                <a:lnTo>
                  <a:pt x="655" y="6999"/>
                </a:lnTo>
                <a:lnTo>
                  <a:pt x="747" y="6999"/>
                </a:lnTo>
                <a:lnTo>
                  <a:pt x="747" y="6921"/>
                </a:lnTo>
                <a:lnTo>
                  <a:pt x="747" y="6843"/>
                </a:lnTo>
                <a:lnTo>
                  <a:pt x="809" y="6843"/>
                </a:lnTo>
                <a:lnTo>
                  <a:pt x="809" y="6765"/>
                </a:lnTo>
                <a:lnTo>
                  <a:pt x="809" y="6688"/>
                </a:lnTo>
                <a:lnTo>
                  <a:pt x="866" y="6688"/>
                </a:lnTo>
                <a:lnTo>
                  <a:pt x="866" y="6610"/>
                </a:lnTo>
                <a:lnTo>
                  <a:pt x="866" y="6532"/>
                </a:lnTo>
                <a:lnTo>
                  <a:pt x="921" y="6532"/>
                </a:lnTo>
                <a:lnTo>
                  <a:pt x="921" y="6454"/>
                </a:lnTo>
                <a:lnTo>
                  <a:pt x="921" y="6377"/>
                </a:lnTo>
                <a:lnTo>
                  <a:pt x="973" y="6377"/>
                </a:lnTo>
                <a:lnTo>
                  <a:pt x="973" y="6299"/>
                </a:lnTo>
                <a:lnTo>
                  <a:pt x="973" y="6221"/>
                </a:lnTo>
                <a:lnTo>
                  <a:pt x="1024" y="6221"/>
                </a:lnTo>
                <a:lnTo>
                  <a:pt x="1024" y="6143"/>
                </a:lnTo>
                <a:lnTo>
                  <a:pt x="1024" y="6066"/>
                </a:lnTo>
                <a:lnTo>
                  <a:pt x="1073" y="6066"/>
                </a:lnTo>
                <a:lnTo>
                  <a:pt x="1073" y="5988"/>
                </a:lnTo>
                <a:lnTo>
                  <a:pt x="1073" y="5910"/>
                </a:lnTo>
                <a:lnTo>
                  <a:pt x="1122" y="5910"/>
                </a:lnTo>
                <a:lnTo>
                  <a:pt x="1122" y="5832"/>
                </a:lnTo>
                <a:lnTo>
                  <a:pt x="1122" y="5754"/>
                </a:lnTo>
                <a:lnTo>
                  <a:pt x="1155" y="5754"/>
                </a:lnTo>
                <a:lnTo>
                  <a:pt x="1155" y="5677"/>
                </a:lnTo>
                <a:lnTo>
                  <a:pt x="1155" y="5599"/>
                </a:lnTo>
                <a:lnTo>
                  <a:pt x="1203" y="5599"/>
                </a:lnTo>
                <a:lnTo>
                  <a:pt x="1203" y="5521"/>
                </a:lnTo>
                <a:lnTo>
                  <a:pt x="1203" y="5443"/>
                </a:lnTo>
                <a:lnTo>
                  <a:pt x="1237" y="5443"/>
                </a:lnTo>
                <a:lnTo>
                  <a:pt x="1237" y="5366"/>
                </a:lnTo>
                <a:lnTo>
                  <a:pt x="1237" y="5288"/>
                </a:lnTo>
                <a:lnTo>
                  <a:pt x="1284" y="5288"/>
                </a:lnTo>
                <a:lnTo>
                  <a:pt x="1284" y="5210"/>
                </a:lnTo>
                <a:lnTo>
                  <a:pt x="1284" y="5132"/>
                </a:lnTo>
                <a:lnTo>
                  <a:pt x="1317" y="5132"/>
                </a:lnTo>
                <a:lnTo>
                  <a:pt x="1317" y="5055"/>
                </a:lnTo>
                <a:lnTo>
                  <a:pt x="1317" y="4977"/>
                </a:lnTo>
                <a:lnTo>
                  <a:pt x="1354" y="4977"/>
                </a:lnTo>
                <a:lnTo>
                  <a:pt x="1354" y="4899"/>
                </a:lnTo>
                <a:lnTo>
                  <a:pt x="1354" y="4821"/>
                </a:lnTo>
                <a:lnTo>
                  <a:pt x="1396" y="4821"/>
                </a:lnTo>
                <a:lnTo>
                  <a:pt x="1396" y="4743"/>
                </a:lnTo>
                <a:lnTo>
                  <a:pt x="1396" y="4666"/>
                </a:lnTo>
                <a:lnTo>
                  <a:pt x="1435" y="4666"/>
                </a:lnTo>
                <a:lnTo>
                  <a:pt x="1435" y="4588"/>
                </a:lnTo>
                <a:lnTo>
                  <a:pt x="1435" y="4510"/>
                </a:lnTo>
                <a:lnTo>
                  <a:pt x="1471" y="4510"/>
                </a:lnTo>
                <a:lnTo>
                  <a:pt x="1471" y="4432"/>
                </a:lnTo>
                <a:lnTo>
                  <a:pt x="1471" y="4355"/>
                </a:lnTo>
                <a:lnTo>
                  <a:pt x="1506" y="4355"/>
                </a:lnTo>
                <a:lnTo>
                  <a:pt x="1506" y="4277"/>
                </a:lnTo>
                <a:lnTo>
                  <a:pt x="1506" y="4199"/>
                </a:lnTo>
                <a:lnTo>
                  <a:pt x="1543" y="4199"/>
                </a:lnTo>
                <a:lnTo>
                  <a:pt x="1543" y="4121"/>
                </a:lnTo>
                <a:lnTo>
                  <a:pt x="1543" y="4044"/>
                </a:lnTo>
                <a:lnTo>
                  <a:pt x="1581" y="4044"/>
                </a:lnTo>
                <a:lnTo>
                  <a:pt x="1581" y="3966"/>
                </a:lnTo>
                <a:lnTo>
                  <a:pt x="1581" y="3888"/>
                </a:lnTo>
                <a:lnTo>
                  <a:pt x="1617" y="3888"/>
                </a:lnTo>
                <a:lnTo>
                  <a:pt x="1617" y="3810"/>
                </a:lnTo>
                <a:lnTo>
                  <a:pt x="1617" y="3732"/>
                </a:lnTo>
                <a:lnTo>
                  <a:pt x="1651" y="3732"/>
                </a:lnTo>
                <a:lnTo>
                  <a:pt x="1651" y="3655"/>
                </a:lnTo>
                <a:lnTo>
                  <a:pt x="1651" y="3577"/>
                </a:lnTo>
                <a:lnTo>
                  <a:pt x="1685" y="3577"/>
                </a:lnTo>
                <a:lnTo>
                  <a:pt x="1685" y="3499"/>
                </a:lnTo>
                <a:lnTo>
                  <a:pt x="1685" y="3421"/>
                </a:lnTo>
                <a:lnTo>
                  <a:pt x="1725" y="3421"/>
                </a:lnTo>
                <a:lnTo>
                  <a:pt x="1725" y="3344"/>
                </a:lnTo>
                <a:lnTo>
                  <a:pt x="1725" y="3266"/>
                </a:lnTo>
                <a:lnTo>
                  <a:pt x="1768" y="3266"/>
                </a:lnTo>
                <a:lnTo>
                  <a:pt x="1768" y="3188"/>
                </a:lnTo>
                <a:lnTo>
                  <a:pt x="1768" y="3110"/>
                </a:lnTo>
                <a:lnTo>
                  <a:pt x="1800" y="3110"/>
                </a:lnTo>
                <a:lnTo>
                  <a:pt x="1800" y="3033"/>
                </a:lnTo>
                <a:lnTo>
                  <a:pt x="1800" y="2955"/>
                </a:lnTo>
                <a:lnTo>
                  <a:pt x="1842" y="2955"/>
                </a:lnTo>
                <a:lnTo>
                  <a:pt x="1842" y="2877"/>
                </a:lnTo>
                <a:lnTo>
                  <a:pt x="1842" y="2799"/>
                </a:lnTo>
                <a:lnTo>
                  <a:pt x="1882" y="2799"/>
                </a:lnTo>
                <a:lnTo>
                  <a:pt x="1882" y="2721"/>
                </a:lnTo>
                <a:lnTo>
                  <a:pt x="1882" y="2644"/>
                </a:lnTo>
                <a:lnTo>
                  <a:pt x="1922" y="2644"/>
                </a:lnTo>
                <a:lnTo>
                  <a:pt x="1922" y="2566"/>
                </a:lnTo>
                <a:lnTo>
                  <a:pt x="1922" y="2488"/>
                </a:lnTo>
                <a:lnTo>
                  <a:pt x="1966" y="2488"/>
                </a:lnTo>
                <a:lnTo>
                  <a:pt x="1966" y="2410"/>
                </a:lnTo>
                <a:lnTo>
                  <a:pt x="1966" y="2333"/>
                </a:lnTo>
                <a:lnTo>
                  <a:pt x="2011" y="2333"/>
                </a:lnTo>
                <a:lnTo>
                  <a:pt x="2011" y="2255"/>
                </a:lnTo>
                <a:lnTo>
                  <a:pt x="2011" y="2177"/>
                </a:lnTo>
                <a:lnTo>
                  <a:pt x="2052" y="2177"/>
                </a:lnTo>
                <a:lnTo>
                  <a:pt x="2052" y="2099"/>
                </a:lnTo>
                <a:lnTo>
                  <a:pt x="2052" y="2022"/>
                </a:lnTo>
                <a:lnTo>
                  <a:pt x="2106" y="2022"/>
                </a:lnTo>
                <a:lnTo>
                  <a:pt x="2106" y="1944"/>
                </a:lnTo>
                <a:lnTo>
                  <a:pt x="2106" y="1866"/>
                </a:lnTo>
                <a:lnTo>
                  <a:pt x="2151" y="1866"/>
                </a:lnTo>
                <a:lnTo>
                  <a:pt x="2151" y="1788"/>
                </a:lnTo>
                <a:lnTo>
                  <a:pt x="2151" y="1710"/>
                </a:lnTo>
                <a:lnTo>
                  <a:pt x="2199" y="1710"/>
                </a:lnTo>
                <a:lnTo>
                  <a:pt x="2199" y="1633"/>
                </a:lnTo>
                <a:lnTo>
                  <a:pt x="2199" y="1555"/>
                </a:lnTo>
                <a:lnTo>
                  <a:pt x="2259" y="1555"/>
                </a:lnTo>
                <a:lnTo>
                  <a:pt x="2259" y="1477"/>
                </a:lnTo>
                <a:lnTo>
                  <a:pt x="2259" y="1399"/>
                </a:lnTo>
                <a:lnTo>
                  <a:pt x="2323" y="1399"/>
                </a:lnTo>
                <a:lnTo>
                  <a:pt x="2323" y="1322"/>
                </a:lnTo>
                <a:lnTo>
                  <a:pt x="2323" y="1244"/>
                </a:lnTo>
                <a:lnTo>
                  <a:pt x="2388" y="1244"/>
                </a:lnTo>
                <a:lnTo>
                  <a:pt x="2388" y="1166"/>
                </a:lnTo>
                <a:lnTo>
                  <a:pt x="2388" y="1088"/>
                </a:lnTo>
                <a:lnTo>
                  <a:pt x="2451" y="1088"/>
                </a:lnTo>
                <a:lnTo>
                  <a:pt x="2451" y="1011"/>
                </a:lnTo>
                <a:lnTo>
                  <a:pt x="2451" y="933"/>
                </a:lnTo>
                <a:lnTo>
                  <a:pt x="2522" y="933"/>
                </a:lnTo>
                <a:lnTo>
                  <a:pt x="2522" y="855"/>
                </a:lnTo>
                <a:lnTo>
                  <a:pt x="2522" y="777"/>
                </a:lnTo>
                <a:lnTo>
                  <a:pt x="2605" y="777"/>
                </a:lnTo>
                <a:lnTo>
                  <a:pt x="2605" y="699"/>
                </a:lnTo>
                <a:lnTo>
                  <a:pt x="2605" y="622"/>
                </a:lnTo>
                <a:lnTo>
                  <a:pt x="2704" y="622"/>
                </a:lnTo>
                <a:lnTo>
                  <a:pt x="2704" y="544"/>
                </a:lnTo>
                <a:lnTo>
                  <a:pt x="2704" y="466"/>
                </a:lnTo>
                <a:lnTo>
                  <a:pt x="2827" y="466"/>
                </a:lnTo>
                <a:lnTo>
                  <a:pt x="2827" y="388"/>
                </a:lnTo>
                <a:lnTo>
                  <a:pt x="2827" y="311"/>
                </a:lnTo>
                <a:lnTo>
                  <a:pt x="2997" y="311"/>
                </a:lnTo>
                <a:lnTo>
                  <a:pt x="2997" y="233"/>
                </a:lnTo>
                <a:lnTo>
                  <a:pt x="2997" y="155"/>
                </a:lnTo>
                <a:lnTo>
                  <a:pt x="3274" y="155"/>
                </a:lnTo>
                <a:lnTo>
                  <a:pt x="3274" y="77"/>
                </a:lnTo>
                <a:lnTo>
                  <a:pt x="3274" y="0"/>
                </a:lnTo>
                <a:lnTo>
                  <a:pt x="4073" y="0"/>
                </a:lnTo>
                <a:lnTo>
                  <a:pt x="4073" y="77"/>
                </a:lnTo>
                <a:lnTo>
                  <a:pt x="3554" y="77"/>
                </a:lnTo>
                <a:lnTo>
                  <a:pt x="3554" y="155"/>
                </a:lnTo>
                <a:lnTo>
                  <a:pt x="3393" y="155"/>
                </a:lnTo>
                <a:lnTo>
                  <a:pt x="3393" y="233"/>
                </a:lnTo>
                <a:lnTo>
                  <a:pt x="3274" y="233"/>
                </a:lnTo>
                <a:lnTo>
                  <a:pt x="3274" y="311"/>
                </a:lnTo>
                <a:lnTo>
                  <a:pt x="3101" y="311"/>
                </a:lnTo>
                <a:lnTo>
                  <a:pt x="3101" y="388"/>
                </a:lnTo>
                <a:lnTo>
                  <a:pt x="2997" y="388"/>
                </a:lnTo>
                <a:lnTo>
                  <a:pt x="2997" y="466"/>
                </a:lnTo>
                <a:lnTo>
                  <a:pt x="2918" y="466"/>
                </a:lnTo>
                <a:lnTo>
                  <a:pt x="2918" y="544"/>
                </a:lnTo>
                <a:lnTo>
                  <a:pt x="2827" y="544"/>
                </a:lnTo>
                <a:lnTo>
                  <a:pt x="2827" y="622"/>
                </a:lnTo>
                <a:lnTo>
                  <a:pt x="2781" y="622"/>
                </a:lnTo>
                <a:lnTo>
                  <a:pt x="2781" y="699"/>
                </a:lnTo>
                <a:lnTo>
                  <a:pt x="2704" y="699"/>
                </a:lnTo>
                <a:lnTo>
                  <a:pt x="2704" y="777"/>
                </a:lnTo>
                <a:lnTo>
                  <a:pt x="2669" y="777"/>
                </a:lnTo>
                <a:lnTo>
                  <a:pt x="2669" y="855"/>
                </a:lnTo>
                <a:lnTo>
                  <a:pt x="2605" y="855"/>
                </a:lnTo>
                <a:lnTo>
                  <a:pt x="2605" y="933"/>
                </a:lnTo>
                <a:lnTo>
                  <a:pt x="2574" y="933"/>
                </a:lnTo>
                <a:lnTo>
                  <a:pt x="2574" y="1011"/>
                </a:lnTo>
                <a:lnTo>
                  <a:pt x="2522" y="1011"/>
                </a:lnTo>
                <a:lnTo>
                  <a:pt x="2522" y="1088"/>
                </a:lnTo>
                <a:lnTo>
                  <a:pt x="2490" y="1088"/>
                </a:lnTo>
                <a:lnTo>
                  <a:pt x="2490" y="1166"/>
                </a:lnTo>
                <a:lnTo>
                  <a:pt x="2451" y="1166"/>
                </a:lnTo>
                <a:lnTo>
                  <a:pt x="2451" y="1244"/>
                </a:lnTo>
                <a:lnTo>
                  <a:pt x="2414" y="1244"/>
                </a:lnTo>
                <a:lnTo>
                  <a:pt x="2414" y="1322"/>
                </a:lnTo>
                <a:lnTo>
                  <a:pt x="2388" y="1322"/>
                </a:lnTo>
                <a:lnTo>
                  <a:pt x="2388" y="1399"/>
                </a:lnTo>
                <a:lnTo>
                  <a:pt x="2345" y="1399"/>
                </a:lnTo>
                <a:lnTo>
                  <a:pt x="2345" y="1477"/>
                </a:lnTo>
                <a:lnTo>
                  <a:pt x="2323" y="1477"/>
                </a:lnTo>
                <a:lnTo>
                  <a:pt x="2323" y="1555"/>
                </a:lnTo>
                <a:lnTo>
                  <a:pt x="2281" y="1555"/>
                </a:lnTo>
                <a:lnTo>
                  <a:pt x="2281" y="1633"/>
                </a:lnTo>
                <a:lnTo>
                  <a:pt x="2259" y="1633"/>
                </a:lnTo>
                <a:lnTo>
                  <a:pt x="2259" y="1710"/>
                </a:lnTo>
                <a:lnTo>
                  <a:pt x="2235" y="1710"/>
                </a:lnTo>
                <a:lnTo>
                  <a:pt x="2235" y="1788"/>
                </a:lnTo>
                <a:lnTo>
                  <a:pt x="2199" y="1788"/>
                </a:lnTo>
                <a:lnTo>
                  <a:pt x="2199" y="1866"/>
                </a:lnTo>
                <a:lnTo>
                  <a:pt x="2180" y="1866"/>
                </a:lnTo>
                <a:lnTo>
                  <a:pt x="2180" y="1944"/>
                </a:lnTo>
                <a:lnTo>
                  <a:pt x="2151" y="1944"/>
                </a:lnTo>
                <a:lnTo>
                  <a:pt x="2151" y="2022"/>
                </a:lnTo>
                <a:lnTo>
                  <a:pt x="2124" y="2022"/>
                </a:lnTo>
                <a:lnTo>
                  <a:pt x="2124" y="2099"/>
                </a:lnTo>
                <a:lnTo>
                  <a:pt x="2106" y="2099"/>
                </a:lnTo>
                <a:lnTo>
                  <a:pt x="2106" y="2177"/>
                </a:lnTo>
                <a:lnTo>
                  <a:pt x="2077" y="2177"/>
                </a:lnTo>
                <a:lnTo>
                  <a:pt x="2077" y="2255"/>
                </a:lnTo>
                <a:lnTo>
                  <a:pt x="2052" y="2255"/>
                </a:lnTo>
                <a:lnTo>
                  <a:pt x="2052" y="2333"/>
                </a:lnTo>
                <a:lnTo>
                  <a:pt x="2034" y="2333"/>
                </a:lnTo>
                <a:lnTo>
                  <a:pt x="2034" y="2410"/>
                </a:lnTo>
                <a:lnTo>
                  <a:pt x="2011" y="2410"/>
                </a:lnTo>
                <a:lnTo>
                  <a:pt x="2011" y="2488"/>
                </a:lnTo>
                <a:lnTo>
                  <a:pt x="1983" y="2488"/>
                </a:lnTo>
                <a:lnTo>
                  <a:pt x="1983" y="2566"/>
                </a:lnTo>
                <a:lnTo>
                  <a:pt x="1966" y="2566"/>
                </a:lnTo>
                <a:lnTo>
                  <a:pt x="1966" y="2644"/>
                </a:lnTo>
                <a:lnTo>
                  <a:pt x="1949" y="2644"/>
                </a:lnTo>
                <a:lnTo>
                  <a:pt x="1949" y="2721"/>
                </a:lnTo>
                <a:lnTo>
                  <a:pt x="1922" y="2721"/>
                </a:lnTo>
                <a:lnTo>
                  <a:pt x="1922" y="2799"/>
                </a:lnTo>
                <a:lnTo>
                  <a:pt x="1899" y="2799"/>
                </a:lnTo>
                <a:lnTo>
                  <a:pt x="1899" y="2877"/>
                </a:lnTo>
                <a:lnTo>
                  <a:pt x="1882" y="2877"/>
                </a:lnTo>
                <a:lnTo>
                  <a:pt x="1882" y="2955"/>
                </a:lnTo>
                <a:lnTo>
                  <a:pt x="1866" y="2955"/>
                </a:lnTo>
                <a:lnTo>
                  <a:pt x="1866" y="3033"/>
                </a:lnTo>
                <a:lnTo>
                  <a:pt x="1842" y="3033"/>
                </a:lnTo>
                <a:lnTo>
                  <a:pt x="1842" y="3110"/>
                </a:lnTo>
                <a:lnTo>
                  <a:pt x="1817" y="3110"/>
                </a:lnTo>
                <a:lnTo>
                  <a:pt x="1817" y="3188"/>
                </a:lnTo>
                <a:lnTo>
                  <a:pt x="1800" y="3188"/>
                </a:lnTo>
                <a:lnTo>
                  <a:pt x="1800" y="3266"/>
                </a:lnTo>
                <a:lnTo>
                  <a:pt x="1784" y="3266"/>
                </a:lnTo>
                <a:lnTo>
                  <a:pt x="1784" y="3344"/>
                </a:lnTo>
                <a:lnTo>
                  <a:pt x="1768" y="3344"/>
                </a:lnTo>
                <a:lnTo>
                  <a:pt x="1768" y="3421"/>
                </a:lnTo>
                <a:lnTo>
                  <a:pt x="1747" y="3421"/>
                </a:lnTo>
                <a:lnTo>
                  <a:pt x="1747" y="3499"/>
                </a:lnTo>
                <a:lnTo>
                  <a:pt x="1725" y="3499"/>
                </a:lnTo>
                <a:lnTo>
                  <a:pt x="1725" y="3577"/>
                </a:lnTo>
                <a:lnTo>
                  <a:pt x="1703" y="3577"/>
                </a:lnTo>
                <a:lnTo>
                  <a:pt x="1703" y="3655"/>
                </a:lnTo>
                <a:lnTo>
                  <a:pt x="1685" y="3655"/>
                </a:lnTo>
                <a:lnTo>
                  <a:pt x="1685" y="3732"/>
                </a:lnTo>
                <a:lnTo>
                  <a:pt x="1668" y="3732"/>
                </a:lnTo>
                <a:lnTo>
                  <a:pt x="1668" y="3810"/>
                </a:lnTo>
                <a:lnTo>
                  <a:pt x="1651" y="3810"/>
                </a:lnTo>
                <a:lnTo>
                  <a:pt x="1651" y="3888"/>
                </a:lnTo>
                <a:lnTo>
                  <a:pt x="1635" y="3888"/>
                </a:lnTo>
                <a:lnTo>
                  <a:pt x="1635" y="3966"/>
                </a:lnTo>
                <a:lnTo>
                  <a:pt x="1617" y="3966"/>
                </a:lnTo>
                <a:lnTo>
                  <a:pt x="1617" y="4044"/>
                </a:lnTo>
                <a:lnTo>
                  <a:pt x="1600" y="4044"/>
                </a:lnTo>
                <a:lnTo>
                  <a:pt x="1600" y="4121"/>
                </a:lnTo>
                <a:lnTo>
                  <a:pt x="1581" y="4121"/>
                </a:lnTo>
                <a:lnTo>
                  <a:pt x="1581" y="4199"/>
                </a:lnTo>
                <a:lnTo>
                  <a:pt x="1562" y="4199"/>
                </a:lnTo>
                <a:lnTo>
                  <a:pt x="1562" y="4277"/>
                </a:lnTo>
                <a:lnTo>
                  <a:pt x="1543" y="4277"/>
                </a:lnTo>
                <a:lnTo>
                  <a:pt x="1543" y="4355"/>
                </a:lnTo>
                <a:lnTo>
                  <a:pt x="1525" y="4355"/>
                </a:lnTo>
                <a:lnTo>
                  <a:pt x="1525" y="4432"/>
                </a:lnTo>
                <a:lnTo>
                  <a:pt x="1506" y="4432"/>
                </a:lnTo>
                <a:lnTo>
                  <a:pt x="1506" y="4510"/>
                </a:lnTo>
                <a:lnTo>
                  <a:pt x="1488" y="4510"/>
                </a:lnTo>
                <a:lnTo>
                  <a:pt x="1488" y="4588"/>
                </a:lnTo>
                <a:lnTo>
                  <a:pt x="1471" y="4588"/>
                </a:lnTo>
                <a:lnTo>
                  <a:pt x="1471" y="4666"/>
                </a:lnTo>
                <a:lnTo>
                  <a:pt x="1453" y="4666"/>
                </a:lnTo>
                <a:lnTo>
                  <a:pt x="1453" y="4743"/>
                </a:lnTo>
                <a:lnTo>
                  <a:pt x="1435" y="4743"/>
                </a:lnTo>
                <a:lnTo>
                  <a:pt x="1435" y="4821"/>
                </a:lnTo>
                <a:lnTo>
                  <a:pt x="1416" y="4821"/>
                </a:lnTo>
                <a:lnTo>
                  <a:pt x="1416" y="4899"/>
                </a:lnTo>
                <a:lnTo>
                  <a:pt x="1396" y="4899"/>
                </a:lnTo>
                <a:lnTo>
                  <a:pt x="1396" y="4977"/>
                </a:lnTo>
                <a:lnTo>
                  <a:pt x="1375" y="4977"/>
                </a:lnTo>
                <a:lnTo>
                  <a:pt x="1375" y="5055"/>
                </a:lnTo>
                <a:lnTo>
                  <a:pt x="1354" y="5055"/>
                </a:lnTo>
                <a:lnTo>
                  <a:pt x="1354" y="5132"/>
                </a:lnTo>
                <a:lnTo>
                  <a:pt x="1334" y="5132"/>
                </a:lnTo>
                <a:lnTo>
                  <a:pt x="1334" y="5210"/>
                </a:lnTo>
                <a:lnTo>
                  <a:pt x="1317" y="5210"/>
                </a:lnTo>
                <a:lnTo>
                  <a:pt x="1317" y="5288"/>
                </a:lnTo>
                <a:lnTo>
                  <a:pt x="1301" y="5288"/>
                </a:lnTo>
                <a:lnTo>
                  <a:pt x="1301" y="5366"/>
                </a:lnTo>
                <a:lnTo>
                  <a:pt x="1284" y="5366"/>
                </a:lnTo>
                <a:lnTo>
                  <a:pt x="1284" y="5443"/>
                </a:lnTo>
                <a:lnTo>
                  <a:pt x="1262" y="5443"/>
                </a:lnTo>
                <a:lnTo>
                  <a:pt x="1262" y="5521"/>
                </a:lnTo>
                <a:lnTo>
                  <a:pt x="1237" y="5521"/>
                </a:lnTo>
                <a:lnTo>
                  <a:pt x="1237" y="5599"/>
                </a:lnTo>
                <a:lnTo>
                  <a:pt x="1219" y="5599"/>
                </a:lnTo>
                <a:lnTo>
                  <a:pt x="1219" y="5677"/>
                </a:lnTo>
                <a:lnTo>
                  <a:pt x="1203" y="5677"/>
                </a:lnTo>
                <a:lnTo>
                  <a:pt x="1203" y="5754"/>
                </a:lnTo>
                <a:lnTo>
                  <a:pt x="1183" y="5754"/>
                </a:lnTo>
                <a:lnTo>
                  <a:pt x="1183" y="5832"/>
                </a:lnTo>
                <a:lnTo>
                  <a:pt x="1155" y="5832"/>
                </a:lnTo>
                <a:lnTo>
                  <a:pt x="1155" y="5910"/>
                </a:lnTo>
                <a:lnTo>
                  <a:pt x="1139" y="5910"/>
                </a:lnTo>
                <a:lnTo>
                  <a:pt x="1139" y="5988"/>
                </a:lnTo>
                <a:lnTo>
                  <a:pt x="1122" y="5988"/>
                </a:lnTo>
                <a:lnTo>
                  <a:pt x="1122" y="6066"/>
                </a:lnTo>
                <a:lnTo>
                  <a:pt x="1090" y="6066"/>
                </a:lnTo>
                <a:lnTo>
                  <a:pt x="1090" y="6143"/>
                </a:lnTo>
                <a:lnTo>
                  <a:pt x="1073" y="6143"/>
                </a:lnTo>
                <a:lnTo>
                  <a:pt x="1073" y="6221"/>
                </a:lnTo>
                <a:lnTo>
                  <a:pt x="1052" y="6221"/>
                </a:lnTo>
                <a:lnTo>
                  <a:pt x="1052" y="6299"/>
                </a:lnTo>
                <a:lnTo>
                  <a:pt x="1024" y="6299"/>
                </a:lnTo>
                <a:lnTo>
                  <a:pt x="1024" y="6377"/>
                </a:lnTo>
                <a:lnTo>
                  <a:pt x="1007" y="6377"/>
                </a:lnTo>
                <a:lnTo>
                  <a:pt x="1007" y="6454"/>
                </a:lnTo>
                <a:lnTo>
                  <a:pt x="973" y="6454"/>
                </a:lnTo>
                <a:lnTo>
                  <a:pt x="973" y="6532"/>
                </a:lnTo>
                <a:lnTo>
                  <a:pt x="956" y="6532"/>
                </a:lnTo>
                <a:lnTo>
                  <a:pt x="956" y="6610"/>
                </a:lnTo>
                <a:lnTo>
                  <a:pt x="921" y="6610"/>
                </a:lnTo>
                <a:lnTo>
                  <a:pt x="921" y="6688"/>
                </a:lnTo>
                <a:lnTo>
                  <a:pt x="903" y="6688"/>
                </a:lnTo>
                <a:lnTo>
                  <a:pt x="903" y="6765"/>
                </a:lnTo>
                <a:lnTo>
                  <a:pt x="866" y="6765"/>
                </a:lnTo>
                <a:lnTo>
                  <a:pt x="866" y="6843"/>
                </a:lnTo>
                <a:lnTo>
                  <a:pt x="847" y="6843"/>
                </a:lnTo>
                <a:lnTo>
                  <a:pt x="847" y="6921"/>
                </a:lnTo>
                <a:lnTo>
                  <a:pt x="809" y="6921"/>
                </a:lnTo>
                <a:lnTo>
                  <a:pt x="809" y="6999"/>
                </a:lnTo>
                <a:lnTo>
                  <a:pt x="770" y="6999"/>
                </a:lnTo>
                <a:lnTo>
                  <a:pt x="770" y="7077"/>
                </a:lnTo>
                <a:lnTo>
                  <a:pt x="747" y="7077"/>
                </a:lnTo>
                <a:lnTo>
                  <a:pt x="747" y="7154"/>
                </a:lnTo>
                <a:lnTo>
                  <a:pt x="703" y="7154"/>
                </a:lnTo>
                <a:lnTo>
                  <a:pt x="703" y="7232"/>
                </a:lnTo>
                <a:lnTo>
                  <a:pt x="655" y="7232"/>
                </a:lnTo>
                <a:lnTo>
                  <a:pt x="655" y="7310"/>
                </a:lnTo>
                <a:lnTo>
                  <a:pt x="630" y="7310"/>
                </a:lnTo>
                <a:lnTo>
                  <a:pt x="630" y="7388"/>
                </a:lnTo>
                <a:lnTo>
                  <a:pt x="576" y="7388"/>
                </a:lnTo>
                <a:lnTo>
                  <a:pt x="576" y="7465"/>
                </a:lnTo>
                <a:lnTo>
                  <a:pt x="514" y="7465"/>
                </a:lnTo>
                <a:lnTo>
                  <a:pt x="514" y="7543"/>
                </a:lnTo>
                <a:lnTo>
                  <a:pt x="441" y="7543"/>
                </a:lnTo>
                <a:lnTo>
                  <a:pt x="441" y="7621"/>
                </a:lnTo>
                <a:lnTo>
                  <a:pt x="349" y="7621"/>
                </a:lnTo>
                <a:lnTo>
                  <a:pt x="349" y="7699"/>
                </a:lnTo>
                <a:lnTo>
                  <a:pt x="214" y="7699"/>
                </a:lnTo>
                <a:lnTo>
                  <a:pt x="214" y="7777"/>
                </a:lnTo>
                <a:lnTo>
                  <a:pt x="0" y="7777"/>
                </a:lnTo>
              </a:path>
            </a:pathLst>
          </a:custGeom>
          <a:noFill/>
          <a:ln w="38100">
            <a:solidFill>
              <a:srgbClr val="3366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96917" name="Freeform 309"/>
          <p:cNvSpPr>
            <a:spLocks/>
          </p:cNvSpPr>
          <p:nvPr/>
        </p:nvSpPr>
        <p:spPr bwMode="auto">
          <a:xfrm flipV="1">
            <a:off x="9771063" y="4089400"/>
            <a:ext cx="981075" cy="2117725"/>
          </a:xfrm>
          <a:custGeom>
            <a:avLst/>
            <a:gdLst>
              <a:gd name="T0" fmla="*/ 2147483647 w 3549"/>
              <a:gd name="T1" fmla="*/ 2147483647 h 7777"/>
              <a:gd name="T2" fmla="*/ 2147483647 w 3549"/>
              <a:gd name="T3" fmla="*/ 2147483647 h 7777"/>
              <a:gd name="T4" fmla="*/ 2147483647 w 3549"/>
              <a:gd name="T5" fmla="*/ 2147483647 h 7777"/>
              <a:gd name="T6" fmla="*/ 2147483647 w 3549"/>
              <a:gd name="T7" fmla="*/ 2147483647 h 7777"/>
              <a:gd name="T8" fmla="*/ 2147483647 w 3549"/>
              <a:gd name="T9" fmla="*/ 2147483647 h 7777"/>
              <a:gd name="T10" fmla="*/ 2147483647 w 3549"/>
              <a:gd name="T11" fmla="*/ 2147483647 h 7777"/>
              <a:gd name="T12" fmla="*/ 2147483647 w 3549"/>
              <a:gd name="T13" fmla="*/ 2147483647 h 7777"/>
              <a:gd name="T14" fmla="*/ 2147483647 w 3549"/>
              <a:gd name="T15" fmla="*/ 2147483647 h 7777"/>
              <a:gd name="T16" fmla="*/ 2147483647 w 3549"/>
              <a:gd name="T17" fmla="*/ 2147483647 h 7777"/>
              <a:gd name="T18" fmla="*/ 2147483647 w 3549"/>
              <a:gd name="T19" fmla="*/ 2147483647 h 7777"/>
              <a:gd name="T20" fmla="*/ 2147483647 w 3549"/>
              <a:gd name="T21" fmla="*/ 2147483647 h 7777"/>
              <a:gd name="T22" fmla="*/ 2147483647 w 3549"/>
              <a:gd name="T23" fmla="*/ 2147483647 h 7777"/>
              <a:gd name="T24" fmla="*/ 2147483647 w 3549"/>
              <a:gd name="T25" fmla="*/ 2147483647 h 7777"/>
              <a:gd name="T26" fmla="*/ 2147483647 w 3549"/>
              <a:gd name="T27" fmla="*/ 2147483647 h 7777"/>
              <a:gd name="T28" fmla="*/ 2147483647 w 3549"/>
              <a:gd name="T29" fmla="*/ 2147483647 h 7777"/>
              <a:gd name="T30" fmla="*/ 2147483647 w 3549"/>
              <a:gd name="T31" fmla="*/ 2147483647 h 7777"/>
              <a:gd name="T32" fmla="*/ 2147483647 w 3549"/>
              <a:gd name="T33" fmla="*/ 2147483647 h 7777"/>
              <a:gd name="T34" fmla="*/ 2147483647 w 3549"/>
              <a:gd name="T35" fmla="*/ 2147483647 h 7777"/>
              <a:gd name="T36" fmla="*/ 2147483647 w 3549"/>
              <a:gd name="T37" fmla="*/ 2147483647 h 7777"/>
              <a:gd name="T38" fmla="*/ 2147483647 w 3549"/>
              <a:gd name="T39" fmla="*/ 2147483647 h 7777"/>
              <a:gd name="T40" fmla="*/ 2147483647 w 3549"/>
              <a:gd name="T41" fmla="*/ 2147483647 h 7777"/>
              <a:gd name="T42" fmla="*/ 2147483647 w 3549"/>
              <a:gd name="T43" fmla="*/ 2147483647 h 7777"/>
              <a:gd name="T44" fmla="*/ 2147483647 w 3549"/>
              <a:gd name="T45" fmla="*/ 2147483647 h 7777"/>
              <a:gd name="T46" fmla="*/ 2147483647 w 3549"/>
              <a:gd name="T47" fmla="*/ 2147483647 h 7777"/>
              <a:gd name="T48" fmla="*/ 2147483647 w 3549"/>
              <a:gd name="T49" fmla="*/ 2147483647 h 7777"/>
              <a:gd name="T50" fmla="*/ 2147483647 w 3549"/>
              <a:gd name="T51" fmla="*/ 2147483647 h 7777"/>
              <a:gd name="T52" fmla="*/ 2147483647 w 3549"/>
              <a:gd name="T53" fmla="*/ 2147483647 h 7777"/>
              <a:gd name="T54" fmla="*/ 2147483647 w 3549"/>
              <a:gd name="T55" fmla="*/ 2147483647 h 7777"/>
              <a:gd name="T56" fmla="*/ 2147483647 w 3549"/>
              <a:gd name="T57" fmla="*/ 2147483647 h 7777"/>
              <a:gd name="T58" fmla="*/ 2147483647 w 3549"/>
              <a:gd name="T59" fmla="*/ 2147483647 h 7777"/>
              <a:gd name="T60" fmla="*/ 2147483647 w 3549"/>
              <a:gd name="T61" fmla="*/ 2147483647 h 7777"/>
              <a:gd name="T62" fmla="*/ 2147483647 w 3549"/>
              <a:gd name="T63" fmla="*/ 2147483647 h 7777"/>
              <a:gd name="T64" fmla="*/ 2147483647 w 3549"/>
              <a:gd name="T65" fmla="*/ 2147483647 h 7777"/>
              <a:gd name="T66" fmla="*/ 2147483647 w 3549"/>
              <a:gd name="T67" fmla="*/ 2147483647 h 7777"/>
              <a:gd name="T68" fmla="*/ 2147483647 w 3549"/>
              <a:gd name="T69" fmla="*/ 2147483647 h 7777"/>
              <a:gd name="T70" fmla="*/ 2147483647 w 3549"/>
              <a:gd name="T71" fmla="*/ 2147483647 h 7777"/>
              <a:gd name="T72" fmla="*/ 2147483647 w 3549"/>
              <a:gd name="T73" fmla="*/ 2147483647 h 7777"/>
              <a:gd name="T74" fmla="*/ 2147483647 w 3549"/>
              <a:gd name="T75" fmla="*/ 2147483647 h 7777"/>
              <a:gd name="T76" fmla="*/ 2147483647 w 3549"/>
              <a:gd name="T77" fmla="*/ 2147483647 h 7777"/>
              <a:gd name="T78" fmla="*/ 2147483647 w 3549"/>
              <a:gd name="T79" fmla="*/ 2147483647 h 7777"/>
              <a:gd name="T80" fmla="*/ 2147483647 w 3549"/>
              <a:gd name="T81" fmla="*/ 2147483647 h 7777"/>
              <a:gd name="T82" fmla="*/ 2147483647 w 3549"/>
              <a:gd name="T83" fmla="*/ 2147483647 h 7777"/>
              <a:gd name="T84" fmla="*/ 2147483647 w 3549"/>
              <a:gd name="T85" fmla="*/ 2147483647 h 7777"/>
              <a:gd name="T86" fmla="*/ 2147483647 w 3549"/>
              <a:gd name="T87" fmla="*/ 2147483647 h 7777"/>
              <a:gd name="T88" fmla="*/ 2147483647 w 3549"/>
              <a:gd name="T89" fmla="*/ 2147483647 h 7777"/>
              <a:gd name="T90" fmla="*/ 2147483647 w 3549"/>
              <a:gd name="T91" fmla="*/ 2147483647 h 7777"/>
              <a:gd name="T92" fmla="*/ 2147483647 w 3549"/>
              <a:gd name="T93" fmla="*/ 2147483647 h 7777"/>
              <a:gd name="T94" fmla="*/ 2147483647 w 3549"/>
              <a:gd name="T95" fmla="*/ 2147483647 h 7777"/>
              <a:gd name="T96" fmla="*/ 2147483647 w 3549"/>
              <a:gd name="T97" fmla="*/ 2147483647 h 7777"/>
              <a:gd name="T98" fmla="*/ 2147483647 w 3549"/>
              <a:gd name="T99" fmla="*/ 2147483647 h 7777"/>
              <a:gd name="T100" fmla="*/ 2147483647 w 3549"/>
              <a:gd name="T101" fmla="*/ 2147483647 h 7777"/>
              <a:gd name="T102" fmla="*/ 2147483647 w 3549"/>
              <a:gd name="T103" fmla="*/ 2147483647 h 7777"/>
              <a:gd name="T104" fmla="*/ 2147483647 w 3549"/>
              <a:gd name="T105" fmla="*/ 2147483647 h 7777"/>
              <a:gd name="T106" fmla="*/ 2147483647 w 3549"/>
              <a:gd name="T107" fmla="*/ 2147483647 h 7777"/>
              <a:gd name="T108" fmla="*/ 2147483647 w 3549"/>
              <a:gd name="T109" fmla="*/ 2147483647 h 7777"/>
              <a:gd name="T110" fmla="*/ 2147483647 w 3549"/>
              <a:gd name="T111" fmla="*/ 2147483647 h 7777"/>
              <a:gd name="T112" fmla="*/ 2147483647 w 3549"/>
              <a:gd name="T113" fmla="*/ 2147483647 h 7777"/>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3549"/>
              <a:gd name="T172" fmla="*/ 0 h 7777"/>
              <a:gd name="T173" fmla="*/ 3549 w 3549"/>
              <a:gd name="T174" fmla="*/ 7777 h 7777"/>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3549" h="7777">
                <a:moveTo>
                  <a:pt x="0" y="7777"/>
                </a:moveTo>
                <a:lnTo>
                  <a:pt x="0" y="7777"/>
                </a:lnTo>
                <a:lnTo>
                  <a:pt x="0" y="7699"/>
                </a:lnTo>
                <a:lnTo>
                  <a:pt x="100" y="7699"/>
                </a:lnTo>
                <a:lnTo>
                  <a:pt x="100" y="7621"/>
                </a:lnTo>
                <a:lnTo>
                  <a:pt x="214" y="7621"/>
                </a:lnTo>
                <a:lnTo>
                  <a:pt x="214" y="7543"/>
                </a:lnTo>
                <a:lnTo>
                  <a:pt x="290" y="7543"/>
                </a:lnTo>
                <a:lnTo>
                  <a:pt x="290" y="7465"/>
                </a:lnTo>
                <a:lnTo>
                  <a:pt x="349" y="7465"/>
                </a:lnTo>
                <a:lnTo>
                  <a:pt x="349" y="7388"/>
                </a:lnTo>
                <a:lnTo>
                  <a:pt x="398" y="7388"/>
                </a:lnTo>
                <a:lnTo>
                  <a:pt x="398" y="7310"/>
                </a:lnTo>
                <a:lnTo>
                  <a:pt x="441" y="7310"/>
                </a:lnTo>
                <a:lnTo>
                  <a:pt x="441" y="7232"/>
                </a:lnTo>
                <a:lnTo>
                  <a:pt x="479" y="7232"/>
                </a:lnTo>
                <a:lnTo>
                  <a:pt x="479" y="7154"/>
                </a:lnTo>
                <a:lnTo>
                  <a:pt x="514" y="7154"/>
                </a:lnTo>
                <a:lnTo>
                  <a:pt x="514" y="7077"/>
                </a:lnTo>
                <a:lnTo>
                  <a:pt x="546" y="7077"/>
                </a:lnTo>
                <a:lnTo>
                  <a:pt x="546" y="6999"/>
                </a:lnTo>
                <a:lnTo>
                  <a:pt x="576" y="6999"/>
                </a:lnTo>
                <a:lnTo>
                  <a:pt x="576" y="6921"/>
                </a:lnTo>
                <a:lnTo>
                  <a:pt x="604" y="6921"/>
                </a:lnTo>
                <a:lnTo>
                  <a:pt x="604" y="6843"/>
                </a:lnTo>
                <a:lnTo>
                  <a:pt x="630" y="6843"/>
                </a:lnTo>
                <a:lnTo>
                  <a:pt x="630" y="6765"/>
                </a:lnTo>
                <a:lnTo>
                  <a:pt x="655" y="6765"/>
                </a:lnTo>
                <a:lnTo>
                  <a:pt x="655" y="6688"/>
                </a:lnTo>
                <a:lnTo>
                  <a:pt x="680" y="6688"/>
                </a:lnTo>
                <a:lnTo>
                  <a:pt x="680" y="6610"/>
                </a:lnTo>
                <a:lnTo>
                  <a:pt x="703" y="6610"/>
                </a:lnTo>
                <a:lnTo>
                  <a:pt x="703" y="6532"/>
                </a:lnTo>
                <a:lnTo>
                  <a:pt x="725" y="6532"/>
                </a:lnTo>
                <a:lnTo>
                  <a:pt x="725" y="6454"/>
                </a:lnTo>
                <a:lnTo>
                  <a:pt x="747" y="6454"/>
                </a:lnTo>
                <a:lnTo>
                  <a:pt x="747" y="6377"/>
                </a:lnTo>
                <a:lnTo>
                  <a:pt x="768" y="6377"/>
                </a:lnTo>
                <a:lnTo>
                  <a:pt x="768" y="6299"/>
                </a:lnTo>
                <a:lnTo>
                  <a:pt x="789" y="6299"/>
                </a:lnTo>
                <a:lnTo>
                  <a:pt x="789" y="6221"/>
                </a:lnTo>
                <a:lnTo>
                  <a:pt x="809" y="6221"/>
                </a:lnTo>
                <a:lnTo>
                  <a:pt x="809" y="6143"/>
                </a:lnTo>
                <a:lnTo>
                  <a:pt x="828" y="6143"/>
                </a:lnTo>
                <a:lnTo>
                  <a:pt x="828" y="6066"/>
                </a:lnTo>
                <a:lnTo>
                  <a:pt x="847" y="6066"/>
                </a:lnTo>
                <a:lnTo>
                  <a:pt x="847" y="5988"/>
                </a:lnTo>
                <a:lnTo>
                  <a:pt x="866" y="5988"/>
                </a:lnTo>
                <a:lnTo>
                  <a:pt x="866" y="5910"/>
                </a:lnTo>
                <a:lnTo>
                  <a:pt x="885" y="5910"/>
                </a:lnTo>
                <a:lnTo>
                  <a:pt x="885" y="5832"/>
                </a:lnTo>
                <a:lnTo>
                  <a:pt x="903" y="5832"/>
                </a:lnTo>
                <a:lnTo>
                  <a:pt x="903" y="5754"/>
                </a:lnTo>
                <a:lnTo>
                  <a:pt x="921" y="5754"/>
                </a:lnTo>
                <a:lnTo>
                  <a:pt x="921" y="5677"/>
                </a:lnTo>
                <a:lnTo>
                  <a:pt x="938" y="5677"/>
                </a:lnTo>
                <a:lnTo>
                  <a:pt x="938" y="5599"/>
                </a:lnTo>
                <a:lnTo>
                  <a:pt x="956" y="5599"/>
                </a:lnTo>
                <a:lnTo>
                  <a:pt x="956" y="5521"/>
                </a:lnTo>
                <a:lnTo>
                  <a:pt x="973" y="5521"/>
                </a:lnTo>
                <a:lnTo>
                  <a:pt x="973" y="5443"/>
                </a:lnTo>
                <a:lnTo>
                  <a:pt x="990" y="5443"/>
                </a:lnTo>
                <a:lnTo>
                  <a:pt x="990" y="5366"/>
                </a:lnTo>
                <a:lnTo>
                  <a:pt x="1007" y="5366"/>
                </a:lnTo>
                <a:lnTo>
                  <a:pt x="1007" y="5288"/>
                </a:lnTo>
                <a:lnTo>
                  <a:pt x="1024" y="5288"/>
                </a:lnTo>
                <a:lnTo>
                  <a:pt x="1024" y="5210"/>
                </a:lnTo>
                <a:lnTo>
                  <a:pt x="1040" y="5210"/>
                </a:lnTo>
                <a:lnTo>
                  <a:pt x="1040" y="5132"/>
                </a:lnTo>
                <a:lnTo>
                  <a:pt x="1057" y="5132"/>
                </a:lnTo>
                <a:lnTo>
                  <a:pt x="1057" y="5055"/>
                </a:lnTo>
                <a:lnTo>
                  <a:pt x="1073" y="5055"/>
                </a:lnTo>
                <a:lnTo>
                  <a:pt x="1073" y="4977"/>
                </a:lnTo>
                <a:lnTo>
                  <a:pt x="1090" y="4977"/>
                </a:lnTo>
                <a:lnTo>
                  <a:pt x="1090" y="4899"/>
                </a:lnTo>
                <a:lnTo>
                  <a:pt x="1106" y="4899"/>
                </a:lnTo>
                <a:lnTo>
                  <a:pt x="1106" y="4821"/>
                </a:lnTo>
                <a:lnTo>
                  <a:pt x="1122" y="4821"/>
                </a:lnTo>
                <a:lnTo>
                  <a:pt x="1122" y="4743"/>
                </a:lnTo>
                <a:lnTo>
                  <a:pt x="1139" y="4743"/>
                </a:lnTo>
                <a:lnTo>
                  <a:pt x="1139" y="4666"/>
                </a:lnTo>
                <a:lnTo>
                  <a:pt x="1155" y="4666"/>
                </a:lnTo>
                <a:lnTo>
                  <a:pt x="1155" y="4588"/>
                </a:lnTo>
                <a:lnTo>
                  <a:pt x="1171" y="4588"/>
                </a:lnTo>
                <a:lnTo>
                  <a:pt x="1171" y="4510"/>
                </a:lnTo>
                <a:lnTo>
                  <a:pt x="1187" y="4510"/>
                </a:lnTo>
                <a:lnTo>
                  <a:pt x="1187" y="4432"/>
                </a:lnTo>
                <a:lnTo>
                  <a:pt x="1203" y="4432"/>
                </a:lnTo>
                <a:lnTo>
                  <a:pt x="1203" y="4355"/>
                </a:lnTo>
                <a:lnTo>
                  <a:pt x="1219" y="4355"/>
                </a:lnTo>
                <a:lnTo>
                  <a:pt x="1219" y="4277"/>
                </a:lnTo>
                <a:lnTo>
                  <a:pt x="1236" y="4277"/>
                </a:lnTo>
                <a:lnTo>
                  <a:pt x="1236" y="4199"/>
                </a:lnTo>
                <a:lnTo>
                  <a:pt x="1252" y="4199"/>
                </a:lnTo>
                <a:lnTo>
                  <a:pt x="1252" y="4121"/>
                </a:lnTo>
                <a:lnTo>
                  <a:pt x="1268" y="4121"/>
                </a:lnTo>
                <a:lnTo>
                  <a:pt x="1268" y="4044"/>
                </a:lnTo>
                <a:lnTo>
                  <a:pt x="1284" y="4044"/>
                </a:lnTo>
                <a:lnTo>
                  <a:pt x="1284" y="3966"/>
                </a:lnTo>
                <a:lnTo>
                  <a:pt x="1301" y="3966"/>
                </a:lnTo>
                <a:lnTo>
                  <a:pt x="1301" y="3888"/>
                </a:lnTo>
                <a:lnTo>
                  <a:pt x="1317" y="3888"/>
                </a:lnTo>
                <a:lnTo>
                  <a:pt x="1317" y="3810"/>
                </a:lnTo>
                <a:lnTo>
                  <a:pt x="1334" y="3810"/>
                </a:lnTo>
                <a:lnTo>
                  <a:pt x="1334" y="3732"/>
                </a:lnTo>
                <a:lnTo>
                  <a:pt x="1350" y="3732"/>
                </a:lnTo>
                <a:lnTo>
                  <a:pt x="1350" y="3655"/>
                </a:lnTo>
                <a:lnTo>
                  <a:pt x="1367" y="3655"/>
                </a:lnTo>
                <a:lnTo>
                  <a:pt x="1367" y="3577"/>
                </a:lnTo>
                <a:lnTo>
                  <a:pt x="1384" y="3577"/>
                </a:lnTo>
                <a:lnTo>
                  <a:pt x="1384" y="3499"/>
                </a:lnTo>
                <a:lnTo>
                  <a:pt x="1401" y="3499"/>
                </a:lnTo>
                <a:lnTo>
                  <a:pt x="1401" y="3421"/>
                </a:lnTo>
                <a:lnTo>
                  <a:pt x="1418" y="3421"/>
                </a:lnTo>
                <a:lnTo>
                  <a:pt x="1418" y="3344"/>
                </a:lnTo>
                <a:lnTo>
                  <a:pt x="1435" y="3344"/>
                </a:lnTo>
                <a:lnTo>
                  <a:pt x="1435" y="3266"/>
                </a:lnTo>
                <a:lnTo>
                  <a:pt x="1453" y="3266"/>
                </a:lnTo>
                <a:lnTo>
                  <a:pt x="1453" y="3188"/>
                </a:lnTo>
                <a:lnTo>
                  <a:pt x="1471" y="3188"/>
                </a:lnTo>
                <a:lnTo>
                  <a:pt x="1471" y="3110"/>
                </a:lnTo>
                <a:lnTo>
                  <a:pt x="1488" y="3110"/>
                </a:lnTo>
                <a:lnTo>
                  <a:pt x="1488" y="3033"/>
                </a:lnTo>
                <a:lnTo>
                  <a:pt x="1506" y="3033"/>
                </a:lnTo>
                <a:lnTo>
                  <a:pt x="1506" y="2955"/>
                </a:lnTo>
                <a:lnTo>
                  <a:pt x="1525" y="2955"/>
                </a:lnTo>
                <a:lnTo>
                  <a:pt x="1525" y="2877"/>
                </a:lnTo>
                <a:lnTo>
                  <a:pt x="1543" y="2877"/>
                </a:lnTo>
                <a:lnTo>
                  <a:pt x="1543" y="2799"/>
                </a:lnTo>
                <a:lnTo>
                  <a:pt x="1562" y="2799"/>
                </a:lnTo>
                <a:lnTo>
                  <a:pt x="1562" y="2721"/>
                </a:lnTo>
                <a:lnTo>
                  <a:pt x="1581" y="2721"/>
                </a:lnTo>
                <a:lnTo>
                  <a:pt x="1581" y="2644"/>
                </a:lnTo>
                <a:lnTo>
                  <a:pt x="1600" y="2644"/>
                </a:lnTo>
                <a:lnTo>
                  <a:pt x="1600" y="2566"/>
                </a:lnTo>
                <a:lnTo>
                  <a:pt x="1620" y="2566"/>
                </a:lnTo>
                <a:lnTo>
                  <a:pt x="1620" y="2488"/>
                </a:lnTo>
                <a:lnTo>
                  <a:pt x="1640" y="2488"/>
                </a:lnTo>
                <a:lnTo>
                  <a:pt x="1640" y="2410"/>
                </a:lnTo>
                <a:lnTo>
                  <a:pt x="1661" y="2410"/>
                </a:lnTo>
                <a:lnTo>
                  <a:pt x="1661" y="2333"/>
                </a:lnTo>
                <a:lnTo>
                  <a:pt x="1682" y="2333"/>
                </a:lnTo>
                <a:lnTo>
                  <a:pt x="1682" y="2255"/>
                </a:lnTo>
                <a:lnTo>
                  <a:pt x="1703" y="2255"/>
                </a:lnTo>
                <a:lnTo>
                  <a:pt x="1703" y="2177"/>
                </a:lnTo>
                <a:lnTo>
                  <a:pt x="1725" y="2177"/>
                </a:lnTo>
                <a:lnTo>
                  <a:pt x="1725" y="2099"/>
                </a:lnTo>
                <a:lnTo>
                  <a:pt x="1747" y="2099"/>
                </a:lnTo>
                <a:lnTo>
                  <a:pt x="1747" y="2022"/>
                </a:lnTo>
                <a:lnTo>
                  <a:pt x="1770" y="2022"/>
                </a:lnTo>
                <a:lnTo>
                  <a:pt x="1770" y="1944"/>
                </a:lnTo>
                <a:lnTo>
                  <a:pt x="1793" y="1944"/>
                </a:lnTo>
                <a:lnTo>
                  <a:pt x="1793" y="1866"/>
                </a:lnTo>
                <a:lnTo>
                  <a:pt x="1817" y="1866"/>
                </a:lnTo>
                <a:lnTo>
                  <a:pt x="1817" y="1788"/>
                </a:lnTo>
                <a:lnTo>
                  <a:pt x="1842" y="1788"/>
                </a:lnTo>
                <a:lnTo>
                  <a:pt x="1842" y="1710"/>
                </a:lnTo>
                <a:lnTo>
                  <a:pt x="1868" y="1710"/>
                </a:lnTo>
                <a:lnTo>
                  <a:pt x="1868" y="1633"/>
                </a:lnTo>
                <a:lnTo>
                  <a:pt x="1894" y="1633"/>
                </a:lnTo>
                <a:lnTo>
                  <a:pt x="1894" y="1555"/>
                </a:lnTo>
                <a:lnTo>
                  <a:pt x="1922" y="1555"/>
                </a:lnTo>
                <a:lnTo>
                  <a:pt x="1922" y="1477"/>
                </a:lnTo>
                <a:lnTo>
                  <a:pt x="1950" y="1477"/>
                </a:lnTo>
                <a:lnTo>
                  <a:pt x="1950" y="1399"/>
                </a:lnTo>
                <a:lnTo>
                  <a:pt x="1980" y="1399"/>
                </a:lnTo>
                <a:lnTo>
                  <a:pt x="1980" y="1322"/>
                </a:lnTo>
                <a:lnTo>
                  <a:pt x="2011" y="1322"/>
                </a:lnTo>
                <a:lnTo>
                  <a:pt x="2011" y="1244"/>
                </a:lnTo>
                <a:lnTo>
                  <a:pt x="2043" y="1244"/>
                </a:lnTo>
                <a:lnTo>
                  <a:pt x="2043" y="1166"/>
                </a:lnTo>
                <a:lnTo>
                  <a:pt x="2077" y="1166"/>
                </a:lnTo>
                <a:lnTo>
                  <a:pt x="2077" y="1088"/>
                </a:lnTo>
                <a:lnTo>
                  <a:pt x="2113" y="1088"/>
                </a:lnTo>
                <a:lnTo>
                  <a:pt x="2113" y="1011"/>
                </a:lnTo>
                <a:lnTo>
                  <a:pt x="2151" y="1011"/>
                </a:lnTo>
                <a:lnTo>
                  <a:pt x="2151" y="933"/>
                </a:lnTo>
                <a:lnTo>
                  <a:pt x="2191" y="933"/>
                </a:lnTo>
                <a:lnTo>
                  <a:pt x="2191" y="855"/>
                </a:lnTo>
                <a:lnTo>
                  <a:pt x="2235" y="855"/>
                </a:lnTo>
                <a:lnTo>
                  <a:pt x="2235" y="777"/>
                </a:lnTo>
                <a:lnTo>
                  <a:pt x="2281" y="777"/>
                </a:lnTo>
                <a:lnTo>
                  <a:pt x="2281" y="699"/>
                </a:lnTo>
                <a:lnTo>
                  <a:pt x="2332" y="699"/>
                </a:lnTo>
                <a:lnTo>
                  <a:pt x="2332" y="622"/>
                </a:lnTo>
                <a:lnTo>
                  <a:pt x="2388" y="622"/>
                </a:lnTo>
                <a:lnTo>
                  <a:pt x="2388" y="544"/>
                </a:lnTo>
                <a:lnTo>
                  <a:pt x="2451" y="544"/>
                </a:lnTo>
                <a:lnTo>
                  <a:pt x="2451" y="466"/>
                </a:lnTo>
                <a:lnTo>
                  <a:pt x="2522" y="466"/>
                </a:lnTo>
                <a:lnTo>
                  <a:pt x="2522" y="388"/>
                </a:lnTo>
                <a:lnTo>
                  <a:pt x="2604" y="388"/>
                </a:lnTo>
                <a:lnTo>
                  <a:pt x="2604" y="311"/>
                </a:lnTo>
                <a:lnTo>
                  <a:pt x="2703" y="311"/>
                </a:lnTo>
                <a:lnTo>
                  <a:pt x="2703" y="233"/>
                </a:lnTo>
                <a:lnTo>
                  <a:pt x="2827" y="233"/>
                </a:lnTo>
                <a:lnTo>
                  <a:pt x="2827" y="155"/>
                </a:lnTo>
                <a:lnTo>
                  <a:pt x="2997" y="155"/>
                </a:lnTo>
                <a:lnTo>
                  <a:pt x="2997" y="77"/>
                </a:lnTo>
                <a:lnTo>
                  <a:pt x="3278" y="77"/>
                </a:lnTo>
                <a:lnTo>
                  <a:pt x="3278" y="0"/>
                </a:lnTo>
                <a:lnTo>
                  <a:pt x="3549" y="0"/>
                </a:lnTo>
                <a:lnTo>
                  <a:pt x="3549" y="77"/>
                </a:lnTo>
                <a:lnTo>
                  <a:pt x="3278" y="77"/>
                </a:lnTo>
                <a:lnTo>
                  <a:pt x="3278" y="155"/>
                </a:lnTo>
                <a:lnTo>
                  <a:pt x="2997" y="155"/>
                </a:lnTo>
                <a:lnTo>
                  <a:pt x="2997" y="233"/>
                </a:lnTo>
                <a:lnTo>
                  <a:pt x="2827" y="233"/>
                </a:lnTo>
                <a:lnTo>
                  <a:pt x="2827" y="311"/>
                </a:lnTo>
                <a:lnTo>
                  <a:pt x="2703" y="311"/>
                </a:lnTo>
                <a:lnTo>
                  <a:pt x="2703" y="388"/>
                </a:lnTo>
                <a:lnTo>
                  <a:pt x="2604" y="388"/>
                </a:lnTo>
                <a:lnTo>
                  <a:pt x="2604" y="466"/>
                </a:lnTo>
                <a:lnTo>
                  <a:pt x="2522" y="466"/>
                </a:lnTo>
                <a:lnTo>
                  <a:pt x="2522" y="544"/>
                </a:lnTo>
                <a:lnTo>
                  <a:pt x="2451" y="544"/>
                </a:lnTo>
                <a:lnTo>
                  <a:pt x="2451" y="622"/>
                </a:lnTo>
                <a:lnTo>
                  <a:pt x="2388" y="622"/>
                </a:lnTo>
                <a:lnTo>
                  <a:pt x="2388" y="699"/>
                </a:lnTo>
                <a:lnTo>
                  <a:pt x="2332" y="699"/>
                </a:lnTo>
                <a:lnTo>
                  <a:pt x="2332" y="777"/>
                </a:lnTo>
                <a:lnTo>
                  <a:pt x="2281" y="777"/>
                </a:lnTo>
                <a:lnTo>
                  <a:pt x="2281" y="855"/>
                </a:lnTo>
                <a:lnTo>
                  <a:pt x="2235" y="855"/>
                </a:lnTo>
                <a:lnTo>
                  <a:pt x="2235" y="933"/>
                </a:lnTo>
                <a:lnTo>
                  <a:pt x="2191" y="933"/>
                </a:lnTo>
                <a:lnTo>
                  <a:pt x="2191" y="1011"/>
                </a:lnTo>
                <a:lnTo>
                  <a:pt x="2151" y="1011"/>
                </a:lnTo>
                <a:lnTo>
                  <a:pt x="2151" y="1088"/>
                </a:lnTo>
                <a:lnTo>
                  <a:pt x="2113" y="1088"/>
                </a:lnTo>
                <a:lnTo>
                  <a:pt x="2113" y="1166"/>
                </a:lnTo>
                <a:lnTo>
                  <a:pt x="2077" y="1166"/>
                </a:lnTo>
                <a:lnTo>
                  <a:pt x="2077" y="1244"/>
                </a:lnTo>
                <a:lnTo>
                  <a:pt x="2043" y="1244"/>
                </a:lnTo>
                <a:lnTo>
                  <a:pt x="2043" y="1322"/>
                </a:lnTo>
                <a:lnTo>
                  <a:pt x="2011" y="1322"/>
                </a:lnTo>
                <a:lnTo>
                  <a:pt x="2011" y="1399"/>
                </a:lnTo>
                <a:lnTo>
                  <a:pt x="1980" y="1399"/>
                </a:lnTo>
                <a:lnTo>
                  <a:pt x="1980" y="1477"/>
                </a:lnTo>
                <a:lnTo>
                  <a:pt x="1950" y="1477"/>
                </a:lnTo>
                <a:lnTo>
                  <a:pt x="1950" y="1555"/>
                </a:lnTo>
                <a:lnTo>
                  <a:pt x="1922" y="1555"/>
                </a:lnTo>
                <a:lnTo>
                  <a:pt x="1922" y="1633"/>
                </a:lnTo>
                <a:lnTo>
                  <a:pt x="1894" y="1633"/>
                </a:lnTo>
                <a:lnTo>
                  <a:pt x="1894" y="1710"/>
                </a:lnTo>
                <a:lnTo>
                  <a:pt x="1868" y="1710"/>
                </a:lnTo>
                <a:lnTo>
                  <a:pt x="1868" y="1788"/>
                </a:lnTo>
                <a:lnTo>
                  <a:pt x="1842" y="1788"/>
                </a:lnTo>
                <a:lnTo>
                  <a:pt x="1842" y="1866"/>
                </a:lnTo>
                <a:lnTo>
                  <a:pt x="1817" y="1866"/>
                </a:lnTo>
                <a:lnTo>
                  <a:pt x="1817" y="1944"/>
                </a:lnTo>
                <a:lnTo>
                  <a:pt x="1793" y="1944"/>
                </a:lnTo>
                <a:lnTo>
                  <a:pt x="1793" y="2022"/>
                </a:lnTo>
                <a:lnTo>
                  <a:pt x="1770" y="2022"/>
                </a:lnTo>
                <a:lnTo>
                  <a:pt x="1770" y="2099"/>
                </a:lnTo>
                <a:lnTo>
                  <a:pt x="1747" y="2099"/>
                </a:lnTo>
                <a:lnTo>
                  <a:pt x="1747" y="2177"/>
                </a:lnTo>
                <a:lnTo>
                  <a:pt x="1725" y="2177"/>
                </a:lnTo>
                <a:lnTo>
                  <a:pt x="1725" y="2255"/>
                </a:lnTo>
                <a:lnTo>
                  <a:pt x="1703" y="2255"/>
                </a:lnTo>
                <a:lnTo>
                  <a:pt x="1703" y="2333"/>
                </a:lnTo>
                <a:lnTo>
                  <a:pt x="1682" y="2333"/>
                </a:lnTo>
                <a:lnTo>
                  <a:pt x="1682" y="2410"/>
                </a:lnTo>
                <a:lnTo>
                  <a:pt x="1661" y="2410"/>
                </a:lnTo>
                <a:lnTo>
                  <a:pt x="1661" y="2488"/>
                </a:lnTo>
                <a:lnTo>
                  <a:pt x="1640" y="2488"/>
                </a:lnTo>
                <a:lnTo>
                  <a:pt x="1640" y="2566"/>
                </a:lnTo>
                <a:lnTo>
                  <a:pt x="1620" y="2566"/>
                </a:lnTo>
                <a:lnTo>
                  <a:pt x="1620" y="2644"/>
                </a:lnTo>
                <a:lnTo>
                  <a:pt x="1600" y="2644"/>
                </a:lnTo>
                <a:lnTo>
                  <a:pt x="1600" y="2721"/>
                </a:lnTo>
                <a:lnTo>
                  <a:pt x="1581" y="2721"/>
                </a:lnTo>
                <a:lnTo>
                  <a:pt x="1581" y="2799"/>
                </a:lnTo>
                <a:lnTo>
                  <a:pt x="1562" y="2799"/>
                </a:lnTo>
                <a:lnTo>
                  <a:pt x="1562" y="2877"/>
                </a:lnTo>
                <a:lnTo>
                  <a:pt x="1543" y="2877"/>
                </a:lnTo>
                <a:lnTo>
                  <a:pt x="1543" y="2955"/>
                </a:lnTo>
                <a:lnTo>
                  <a:pt x="1525" y="2955"/>
                </a:lnTo>
                <a:lnTo>
                  <a:pt x="1525" y="3033"/>
                </a:lnTo>
                <a:lnTo>
                  <a:pt x="1506" y="3033"/>
                </a:lnTo>
                <a:lnTo>
                  <a:pt x="1506" y="3110"/>
                </a:lnTo>
                <a:lnTo>
                  <a:pt x="1488" y="3110"/>
                </a:lnTo>
                <a:lnTo>
                  <a:pt x="1488" y="3188"/>
                </a:lnTo>
                <a:lnTo>
                  <a:pt x="1471" y="3188"/>
                </a:lnTo>
                <a:lnTo>
                  <a:pt x="1471" y="3266"/>
                </a:lnTo>
                <a:lnTo>
                  <a:pt x="1453" y="3266"/>
                </a:lnTo>
                <a:lnTo>
                  <a:pt x="1453" y="3344"/>
                </a:lnTo>
                <a:lnTo>
                  <a:pt x="1435" y="3344"/>
                </a:lnTo>
                <a:lnTo>
                  <a:pt x="1435" y="3421"/>
                </a:lnTo>
                <a:lnTo>
                  <a:pt x="1418" y="3421"/>
                </a:lnTo>
                <a:lnTo>
                  <a:pt x="1418" y="3499"/>
                </a:lnTo>
                <a:lnTo>
                  <a:pt x="1401" y="3499"/>
                </a:lnTo>
                <a:lnTo>
                  <a:pt x="1401" y="3577"/>
                </a:lnTo>
                <a:lnTo>
                  <a:pt x="1384" y="3577"/>
                </a:lnTo>
                <a:lnTo>
                  <a:pt x="1384" y="3655"/>
                </a:lnTo>
                <a:lnTo>
                  <a:pt x="1367" y="3655"/>
                </a:lnTo>
                <a:lnTo>
                  <a:pt x="1367" y="3732"/>
                </a:lnTo>
                <a:lnTo>
                  <a:pt x="1350" y="3732"/>
                </a:lnTo>
                <a:lnTo>
                  <a:pt x="1350" y="3810"/>
                </a:lnTo>
                <a:lnTo>
                  <a:pt x="1334" y="3810"/>
                </a:lnTo>
                <a:lnTo>
                  <a:pt x="1334" y="3888"/>
                </a:lnTo>
                <a:lnTo>
                  <a:pt x="1317" y="3888"/>
                </a:lnTo>
                <a:lnTo>
                  <a:pt x="1317" y="3966"/>
                </a:lnTo>
                <a:lnTo>
                  <a:pt x="1301" y="3966"/>
                </a:lnTo>
                <a:lnTo>
                  <a:pt x="1301" y="4044"/>
                </a:lnTo>
                <a:lnTo>
                  <a:pt x="1284" y="4044"/>
                </a:lnTo>
                <a:lnTo>
                  <a:pt x="1284" y="4121"/>
                </a:lnTo>
                <a:lnTo>
                  <a:pt x="1268" y="4121"/>
                </a:lnTo>
                <a:lnTo>
                  <a:pt x="1268" y="4199"/>
                </a:lnTo>
                <a:lnTo>
                  <a:pt x="1252" y="4199"/>
                </a:lnTo>
                <a:lnTo>
                  <a:pt x="1252" y="4277"/>
                </a:lnTo>
                <a:lnTo>
                  <a:pt x="1236" y="4277"/>
                </a:lnTo>
                <a:lnTo>
                  <a:pt x="1236" y="4355"/>
                </a:lnTo>
                <a:lnTo>
                  <a:pt x="1219" y="4355"/>
                </a:lnTo>
                <a:lnTo>
                  <a:pt x="1219" y="4432"/>
                </a:lnTo>
                <a:lnTo>
                  <a:pt x="1203" y="4432"/>
                </a:lnTo>
                <a:lnTo>
                  <a:pt x="1203" y="4510"/>
                </a:lnTo>
                <a:lnTo>
                  <a:pt x="1187" y="4510"/>
                </a:lnTo>
                <a:lnTo>
                  <a:pt x="1187" y="4588"/>
                </a:lnTo>
                <a:lnTo>
                  <a:pt x="1171" y="4588"/>
                </a:lnTo>
                <a:lnTo>
                  <a:pt x="1171" y="4666"/>
                </a:lnTo>
                <a:lnTo>
                  <a:pt x="1155" y="4666"/>
                </a:lnTo>
                <a:lnTo>
                  <a:pt x="1155" y="4743"/>
                </a:lnTo>
                <a:lnTo>
                  <a:pt x="1139" y="4743"/>
                </a:lnTo>
                <a:lnTo>
                  <a:pt x="1139" y="4821"/>
                </a:lnTo>
                <a:lnTo>
                  <a:pt x="1122" y="4821"/>
                </a:lnTo>
                <a:lnTo>
                  <a:pt x="1122" y="4899"/>
                </a:lnTo>
                <a:lnTo>
                  <a:pt x="1106" y="4899"/>
                </a:lnTo>
                <a:lnTo>
                  <a:pt x="1106" y="4977"/>
                </a:lnTo>
                <a:lnTo>
                  <a:pt x="1090" y="4977"/>
                </a:lnTo>
                <a:lnTo>
                  <a:pt x="1090" y="5055"/>
                </a:lnTo>
                <a:lnTo>
                  <a:pt x="1073" y="5055"/>
                </a:lnTo>
                <a:lnTo>
                  <a:pt x="1073" y="5132"/>
                </a:lnTo>
                <a:lnTo>
                  <a:pt x="1057" y="5132"/>
                </a:lnTo>
                <a:lnTo>
                  <a:pt x="1057" y="5210"/>
                </a:lnTo>
                <a:lnTo>
                  <a:pt x="1040" y="5210"/>
                </a:lnTo>
                <a:lnTo>
                  <a:pt x="1040" y="5288"/>
                </a:lnTo>
                <a:lnTo>
                  <a:pt x="1024" y="5288"/>
                </a:lnTo>
                <a:lnTo>
                  <a:pt x="1024" y="5366"/>
                </a:lnTo>
                <a:lnTo>
                  <a:pt x="1007" y="5366"/>
                </a:lnTo>
                <a:lnTo>
                  <a:pt x="1007" y="5443"/>
                </a:lnTo>
                <a:lnTo>
                  <a:pt x="990" y="5443"/>
                </a:lnTo>
                <a:lnTo>
                  <a:pt x="990" y="5521"/>
                </a:lnTo>
                <a:lnTo>
                  <a:pt x="973" y="5521"/>
                </a:lnTo>
                <a:lnTo>
                  <a:pt x="973" y="5599"/>
                </a:lnTo>
                <a:lnTo>
                  <a:pt x="956" y="5599"/>
                </a:lnTo>
                <a:lnTo>
                  <a:pt x="956" y="5677"/>
                </a:lnTo>
                <a:lnTo>
                  <a:pt x="938" y="5677"/>
                </a:lnTo>
                <a:lnTo>
                  <a:pt x="938" y="5754"/>
                </a:lnTo>
                <a:lnTo>
                  <a:pt x="921" y="5754"/>
                </a:lnTo>
                <a:lnTo>
                  <a:pt x="921" y="5832"/>
                </a:lnTo>
                <a:lnTo>
                  <a:pt x="903" y="5832"/>
                </a:lnTo>
                <a:lnTo>
                  <a:pt x="903" y="5910"/>
                </a:lnTo>
                <a:lnTo>
                  <a:pt x="885" y="5910"/>
                </a:lnTo>
                <a:lnTo>
                  <a:pt x="885" y="5988"/>
                </a:lnTo>
                <a:lnTo>
                  <a:pt x="866" y="5988"/>
                </a:lnTo>
                <a:lnTo>
                  <a:pt x="866" y="6066"/>
                </a:lnTo>
                <a:lnTo>
                  <a:pt x="847" y="6066"/>
                </a:lnTo>
                <a:lnTo>
                  <a:pt x="847" y="6143"/>
                </a:lnTo>
                <a:lnTo>
                  <a:pt x="828" y="6143"/>
                </a:lnTo>
                <a:lnTo>
                  <a:pt x="828" y="6221"/>
                </a:lnTo>
                <a:lnTo>
                  <a:pt x="809" y="6221"/>
                </a:lnTo>
                <a:lnTo>
                  <a:pt x="809" y="6299"/>
                </a:lnTo>
                <a:lnTo>
                  <a:pt x="789" y="6299"/>
                </a:lnTo>
                <a:lnTo>
                  <a:pt x="789" y="6377"/>
                </a:lnTo>
                <a:lnTo>
                  <a:pt x="768" y="6377"/>
                </a:lnTo>
                <a:lnTo>
                  <a:pt x="768" y="6454"/>
                </a:lnTo>
                <a:lnTo>
                  <a:pt x="747" y="6454"/>
                </a:lnTo>
                <a:lnTo>
                  <a:pt x="747" y="6532"/>
                </a:lnTo>
                <a:lnTo>
                  <a:pt x="725" y="6532"/>
                </a:lnTo>
                <a:lnTo>
                  <a:pt x="725" y="6610"/>
                </a:lnTo>
                <a:lnTo>
                  <a:pt x="703" y="6610"/>
                </a:lnTo>
                <a:lnTo>
                  <a:pt x="703" y="6688"/>
                </a:lnTo>
                <a:lnTo>
                  <a:pt x="680" y="6688"/>
                </a:lnTo>
                <a:lnTo>
                  <a:pt x="680" y="6765"/>
                </a:lnTo>
                <a:lnTo>
                  <a:pt x="655" y="6765"/>
                </a:lnTo>
                <a:lnTo>
                  <a:pt x="655" y="6843"/>
                </a:lnTo>
                <a:lnTo>
                  <a:pt x="630" y="6843"/>
                </a:lnTo>
                <a:lnTo>
                  <a:pt x="630" y="6921"/>
                </a:lnTo>
                <a:lnTo>
                  <a:pt x="604" y="6921"/>
                </a:lnTo>
                <a:lnTo>
                  <a:pt x="604" y="6999"/>
                </a:lnTo>
                <a:lnTo>
                  <a:pt x="576" y="6999"/>
                </a:lnTo>
                <a:lnTo>
                  <a:pt x="576" y="7077"/>
                </a:lnTo>
                <a:lnTo>
                  <a:pt x="546" y="7077"/>
                </a:lnTo>
                <a:lnTo>
                  <a:pt x="546" y="7154"/>
                </a:lnTo>
                <a:lnTo>
                  <a:pt x="514" y="7154"/>
                </a:lnTo>
                <a:lnTo>
                  <a:pt x="514" y="7232"/>
                </a:lnTo>
                <a:lnTo>
                  <a:pt x="479" y="7232"/>
                </a:lnTo>
                <a:lnTo>
                  <a:pt x="479" y="7310"/>
                </a:lnTo>
                <a:lnTo>
                  <a:pt x="441" y="7310"/>
                </a:lnTo>
                <a:lnTo>
                  <a:pt x="441" y="7388"/>
                </a:lnTo>
                <a:lnTo>
                  <a:pt x="398" y="7388"/>
                </a:lnTo>
                <a:lnTo>
                  <a:pt x="398" y="7465"/>
                </a:lnTo>
                <a:lnTo>
                  <a:pt x="349" y="7465"/>
                </a:lnTo>
                <a:lnTo>
                  <a:pt x="349" y="7543"/>
                </a:lnTo>
                <a:lnTo>
                  <a:pt x="290" y="7543"/>
                </a:lnTo>
                <a:lnTo>
                  <a:pt x="290" y="7621"/>
                </a:lnTo>
                <a:lnTo>
                  <a:pt x="214" y="7621"/>
                </a:lnTo>
                <a:lnTo>
                  <a:pt x="214" y="7699"/>
                </a:lnTo>
                <a:lnTo>
                  <a:pt x="100" y="7699"/>
                </a:lnTo>
                <a:lnTo>
                  <a:pt x="100" y="7777"/>
                </a:lnTo>
                <a:lnTo>
                  <a:pt x="0" y="7777"/>
                </a:lnTo>
              </a:path>
            </a:pathLst>
          </a:custGeom>
          <a:noFill/>
          <a:ln w="11176">
            <a:solidFill>
              <a:srgbClr val="CC99FF"/>
            </a:solidFill>
            <a:round/>
            <a:headEnd/>
            <a:tailEnd/>
          </a:ln>
          <a:extLst>
            <a:ext uri="{909E8E84-426E-40DD-AFC4-6F175D3DCCD1}">
              <a14:hiddenFill xmlns:a14="http://schemas.microsoft.com/office/drawing/2010/main">
                <a:solidFill>
                  <a:srgbClr val="FFFFFF"/>
                </a:solidFill>
              </a14:hiddenFill>
            </a:ext>
          </a:extLst>
        </p:spPr>
        <p:txBody>
          <a:bodyPr rot="10800000"/>
          <a:lstStyle/>
          <a:p>
            <a:endParaRPr lang="en-US"/>
          </a:p>
        </p:txBody>
      </p:sp>
      <p:sp>
        <p:nvSpPr>
          <p:cNvPr id="196918" name="Freeform 310"/>
          <p:cNvSpPr>
            <a:spLocks/>
          </p:cNvSpPr>
          <p:nvPr/>
        </p:nvSpPr>
        <p:spPr bwMode="auto">
          <a:xfrm flipV="1">
            <a:off x="9920288" y="4089400"/>
            <a:ext cx="976312" cy="2117725"/>
          </a:xfrm>
          <a:custGeom>
            <a:avLst/>
            <a:gdLst>
              <a:gd name="T0" fmla="*/ 2147483647 w 3535"/>
              <a:gd name="T1" fmla="*/ 2147483647 h 7777"/>
              <a:gd name="T2" fmla="*/ 2147483647 w 3535"/>
              <a:gd name="T3" fmla="*/ 2147483647 h 7777"/>
              <a:gd name="T4" fmla="*/ 2147483647 w 3535"/>
              <a:gd name="T5" fmla="*/ 2147483647 h 7777"/>
              <a:gd name="T6" fmla="*/ 2147483647 w 3535"/>
              <a:gd name="T7" fmla="*/ 2147483647 h 7777"/>
              <a:gd name="T8" fmla="*/ 2147483647 w 3535"/>
              <a:gd name="T9" fmla="*/ 2147483647 h 7777"/>
              <a:gd name="T10" fmla="*/ 2147483647 w 3535"/>
              <a:gd name="T11" fmla="*/ 2147483647 h 7777"/>
              <a:gd name="T12" fmla="*/ 2147483647 w 3535"/>
              <a:gd name="T13" fmla="*/ 2147483647 h 7777"/>
              <a:gd name="T14" fmla="*/ 2147483647 w 3535"/>
              <a:gd name="T15" fmla="*/ 2147483647 h 7777"/>
              <a:gd name="T16" fmla="*/ 2147483647 w 3535"/>
              <a:gd name="T17" fmla="*/ 2147483647 h 7777"/>
              <a:gd name="T18" fmla="*/ 2147483647 w 3535"/>
              <a:gd name="T19" fmla="*/ 2147483647 h 7777"/>
              <a:gd name="T20" fmla="*/ 2147483647 w 3535"/>
              <a:gd name="T21" fmla="*/ 2147483647 h 7777"/>
              <a:gd name="T22" fmla="*/ 2147483647 w 3535"/>
              <a:gd name="T23" fmla="*/ 2147483647 h 7777"/>
              <a:gd name="T24" fmla="*/ 2147483647 w 3535"/>
              <a:gd name="T25" fmla="*/ 2147483647 h 7777"/>
              <a:gd name="T26" fmla="*/ 2147483647 w 3535"/>
              <a:gd name="T27" fmla="*/ 2147483647 h 7777"/>
              <a:gd name="T28" fmla="*/ 2147483647 w 3535"/>
              <a:gd name="T29" fmla="*/ 2147483647 h 7777"/>
              <a:gd name="T30" fmla="*/ 2147483647 w 3535"/>
              <a:gd name="T31" fmla="*/ 2147483647 h 7777"/>
              <a:gd name="T32" fmla="*/ 2147483647 w 3535"/>
              <a:gd name="T33" fmla="*/ 2147483647 h 7777"/>
              <a:gd name="T34" fmla="*/ 2147483647 w 3535"/>
              <a:gd name="T35" fmla="*/ 2147483647 h 7777"/>
              <a:gd name="T36" fmla="*/ 2147483647 w 3535"/>
              <a:gd name="T37" fmla="*/ 2147483647 h 7777"/>
              <a:gd name="T38" fmla="*/ 2147483647 w 3535"/>
              <a:gd name="T39" fmla="*/ 2147483647 h 7777"/>
              <a:gd name="T40" fmla="*/ 2147483647 w 3535"/>
              <a:gd name="T41" fmla="*/ 2147483647 h 7777"/>
              <a:gd name="T42" fmla="*/ 2147483647 w 3535"/>
              <a:gd name="T43" fmla="*/ 2147483647 h 7777"/>
              <a:gd name="T44" fmla="*/ 2147483647 w 3535"/>
              <a:gd name="T45" fmla="*/ 2147483647 h 7777"/>
              <a:gd name="T46" fmla="*/ 2147483647 w 3535"/>
              <a:gd name="T47" fmla="*/ 2147483647 h 7777"/>
              <a:gd name="T48" fmla="*/ 2147483647 w 3535"/>
              <a:gd name="T49" fmla="*/ 2147483647 h 7777"/>
              <a:gd name="T50" fmla="*/ 2147483647 w 3535"/>
              <a:gd name="T51" fmla="*/ 2147483647 h 7777"/>
              <a:gd name="T52" fmla="*/ 2147483647 w 3535"/>
              <a:gd name="T53" fmla="*/ 2147483647 h 7777"/>
              <a:gd name="T54" fmla="*/ 2147483647 w 3535"/>
              <a:gd name="T55" fmla="*/ 2147483647 h 7777"/>
              <a:gd name="T56" fmla="*/ 2147483647 w 3535"/>
              <a:gd name="T57" fmla="*/ 2147483647 h 7777"/>
              <a:gd name="T58" fmla="*/ 2147483647 w 3535"/>
              <a:gd name="T59" fmla="*/ 2147483647 h 7777"/>
              <a:gd name="T60" fmla="*/ 2147483647 w 3535"/>
              <a:gd name="T61" fmla="*/ 2147483647 h 7777"/>
              <a:gd name="T62" fmla="*/ 2147483647 w 3535"/>
              <a:gd name="T63" fmla="*/ 2147483647 h 7777"/>
              <a:gd name="T64" fmla="*/ 2147483647 w 3535"/>
              <a:gd name="T65" fmla="*/ 2147483647 h 7777"/>
              <a:gd name="T66" fmla="*/ 2147483647 w 3535"/>
              <a:gd name="T67" fmla="*/ 2147483647 h 7777"/>
              <a:gd name="T68" fmla="*/ 2147483647 w 3535"/>
              <a:gd name="T69" fmla="*/ 2147483647 h 7777"/>
              <a:gd name="T70" fmla="*/ 2147483647 w 3535"/>
              <a:gd name="T71" fmla="*/ 2147483647 h 7777"/>
              <a:gd name="T72" fmla="*/ 2147483647 w 3535"/>
              <a:gd name="T73" fmla="*/ 2147483647 h 7777"/>
              <a:gd name="T74" fmla="*/ 2147483647 w 3535"/>
              <a:gd name="T75" fmla="*/ 2147483647 h 7777"/>
              <a:gd name="T76" fmla="*/ 2147483647 w 3535"/>
              <a:gd name="T77" fmla="*/ 2147483647 h 7777"/>
              <a:gd name="T78" fmla="*/ 2147483647 w 3535"/>
              <a:gd name="T79" fmla="*/ 2147483647 h 7777"/>
              <a:gd name="T80" fmla="*/ 2147483647 w 3535"/>
              <a:gd name="T81" fmla="*/ 2147483647 h 7777"/>
              <a:gd name="T82" fmla="*/ 2147483647 w 3535"/>
              <a:gd name="T83" fmla="*/ 2147483647 h 7777"/>
              <a:gd name="T84" fmla="*/ 2147483647 w 3535"/>
              <a:gd name="T85" fmla="*/ 2147483647 h 7777"/>
              <a:gd name="T86" fmla="*/ 2147483647 w 3535"/>
              <a:gd name="T87" fmla="*/ 2147483647 h 7777"/>
              <a:gd name="T88" fmla="*/ 2147483647 w 3535"/>
              <a:gd name="T89" fmla="*/ 2147483647 h 7777"/>
              <a:gd name="T90" fmla="*/ 2147483647 w 3535"/>
              <a:gd name="T91" fmla="*/ 2147483647 h 7777"/>
              <a:gd name="T92" fmla="*/ 2147483647 w 3535"/>
              <a:gd name="T93" fmla="*/ 2147483647 h 7777"/>
              <a:gd name="T94" fmla="*/ 2147483647 w 3535"/>
              <a:gd name="T95" fmla="*/ 2147483647 h 7777"/>
              <a:gd name="T96" fmla="*/ 2147483647 w 3535"/>
              <a:gd name="T97" fmla="*/ 2147483647 h 7777"/>
              <a:gd name="T98" fmla="*/ 2147483647 w 3535"/>
              <a:gd name="T99" fmla="*/ 2147483647 h 7777"/>
              <a:gd name="T100" fmla="*/ 2147483647 w 3535"/>
              <a:gd name="T101" fmla="*/ 2147483647 h 7777"/>
              <a:gd name="T102" fmla="*/ 2147483647 w 3535"/>
              <a:gd name="T103" fmla="*/ 2147483647 h 7777"/>
              <a:gd name="T104" fmla="*/ 2147483647 w 3535"/>
              <a:gd name="T105" fmla="*/ 2147483647 h 7777"/>
              <a:gd name="T106" fmla="*/ 2147483647 w 3535"/>
              <a:gd name="T107" fmla="*/ 2147483647 h 7777"/>
              <a:gd name="T108" fmla="*/ 2147483647 w 3535"/>
              <a:gd name="T109" fmla="*/ 2147483647 h 7777"/>
              <a:gd name="T110" fmla="*/ 2147483647 w 3535"/>
              <a:gd name="T111" fmla="*/ 2147483647 h 7777"/>
              <a:gd name="T112" fmla="*/ 2147483647 w 3535"/>
              <a:gd name="T113" fmla="*/ 2147483647 h 7777"/>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3535"/>
              <a:gd name="T172" fmla="*/ 0 h 7777"/>
              <a:gd name="T173" fmla="*/ 3535 w 3535"/>
              <a:gd name="T174" fmla="*/ 7777 h 7777"/>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3535" h="7777">
                <a:moveTo>
                  <a:pt x="0" y="7777"/>
                </a:moveTo>
                <a:lnTo>
                  <a:pt x="0" y="7777"/>
                </a:lnTo>
                <a:lnTo>
                  <a:pt x="0" y="7699"/>
                </a:lnTo>
                <a:lnTo>
                  <a:pt x="108" y="7699"/>
                </a:lnTo>
                <a:lnTo>
                  <a:pt x="108" y="7621"/>
                </a:lnTo>
                <a:lnTo>
                  <a:pt x="232" y="7621"/>
                </a:lnTo>
                <a:lnTo>
                  <a:pt x="232" y="7543"/>
                </a:lnTo>
                <a:lnTo>
                  <a:pt x="313" y="7543"/>
                </a:lnTo>
                <a:lnTo>
                  <a:pt x="313" y="7465"/>
                </a:lnTo>
                <a:lnTo>
                  <a:pt x="376" y="7465"/>
                </a:lnTo>
                <a:lnTo>
                  <a:pt x="376" y="7388"/>
                </a:lnTo>
                <a:lnTo>
                  <a:pt x="428" y="7388"/>
                </a:lnTo>
                <a:lnTo>
                  <a:pt x="428" y="7310"/>
                </a:lnTo>
                <a:lnTo>
                  <a:pt x="474" y="7310"/>
                </a:lnTo>
                <a:lnTo>
                  <a:pt x="474" y="7232"/>
                </a:lnTo>
                <a:lnTo>
                  <a:pt x="514" y="7232"/>
                </a:lnTo>
                <a:lnTo>
                  <a:pt x="514" y="7154"/>
                </a:lnTo>
                <a:lnTo>
                  <a:pt x="550" y="7154"/>
                </a:lnTo>
                <a:lnTo>
                  <a:pt x="550" y="7077"/>
                </a:lnTo>
                <a:lnTo>
                  <a:pt x="584" y="7077"/>
                </a:lnTo>
                <a:lnTo>
                  <a:pt x="584" y="6999"/>
                </a:lnTo>
                <a:lnTo>
                  <a:pt x="615" y="6999"/>
                </a:lnTo>
                <a:lnTo>
                  <a:pt x="615" y="6921"/>
                </a:lnTo>
                <a:lnTo>
                  <a:pt x="645" y="6921"/>
                </a:lnTo>
                <a:lnTo>
                  <a:pt x="645" y="6843"/>
                </a:lnTo>
                <a:lnTo>
                  <a:pt x="672" y="6843"/>
                </a:lnTo>
                <a:lnTo>
                  <a:pt x="672" y="6765"/>
                </a:lnTo>
                <a:lnTo>
                  <a:pt x="699" y="6765"/>
                </a:lnTo>
                <a:lnTo>
                  <a:pt x="699" y="6688"/>
                </a:lnTo>
                <a:lnTo>
                  <a:pt x="724" y="6688"/>
                </a:lnTo>
                <a:lnTo>
                  <a:pt x="724" y="6610"/>
                </a:lnTo>
                <a:lnTo>
                  <a:pt x="748" y="6610"/>
                </a:lnTo>
                <a:lnTo>
                  <a:pt x="748" y="6532"/>
                </a:lnTo>
                <a:lnTo>
                  <a:pt x="772" y="6532"/>
                </a:lnTo>
                <a:lnTo>
                  <a:pt x="772" y="6454"/>
                </a:lnTo>
                <a:lnTo>
                  <a:pt x="794" y="6454"/>
                </a:lnTo>
                <a:lnTo>
                  <a:pt x="794" y="6377"/>
                </a:lnTo>
                <a:lnTo>
                  <a:pt x="816" y="6377"/>
                </a:lnTo>
                <a:lnTo>
                  <a:pt x="816" y="6299"/>
                </a:lnTo>
                <a:lnTo>
                  <a:pt x="837" y="6299"/>
                </a:lnTo>
                <a:lnTo>
                  <a:pt x="837" y="6221"/>
                </a:lnTo>
                <a:lnTo>
                  <a:pt x="858" y="6221"/>
                </a:lnTo>
                <a:lnTo>
                  <a:pt x="858" y="6143"/>
                </a:lnTo>
                <a:lnTo>
                  <a:pt x="878" y="6143"/>
                </a:lnTo>
                <a:lnTo>
                  <a:pt x="878" y="6066"/>
                </a:lnTo>
                <a:lnTo>
                  <a:pt x="898" y="6066"/>
                </a:lnTo>
                <a:lnTo>
                  <a:pt x="898" y="5988"/>
                </a:lnTo>
                <a:lnTo>
                  <a:pt x="917" y="5988"/>
                </a:lnTo>
                <a:lnTo>
                  <a:pt x="917" y="5910"/>
                </a:lnTo>
                <a:lnTo>
                  <a:pt x="936" y="5910"/>
                </a:lnTo>
                <a:lnTo>
                  <a:pt x="936" y="5832"/>
                </a:lnTo>
                <a:lnTo>
                  <a:pt x="955" y="5832"/>
                </a:lnTo>
                <a:lnTo>
                  <a:pt x="955" y="5754"/>
                </a:lnTo>
                <a:lnTo>
                  <a:pt x="974" y="5754"/>
                </a:lnTo>
                <a:lnTo>
                  <a:pt x="974" y="5677"/>
                </a:lnTo>
                <a:lnTo>
                  <a:pt x="992" y="5677"/>
                </a:lnTo>
                <a:lnTo>
                  <a:pt x="992" y="5599"/>
                </a:lnTo>
                <a:lnTo>
                  <a:pt x="1010" y="5599"/>
                </a:lnTo>
                <a:lnTo>
                  <a:pt x="1010" y="5521"/>
                </a:lnTo>
                <a:lnTo>
                  <a:pt x="1027" y="5521"/>
                </a:lnTo>
                <a:lnTo>
                  <a:pt x="1027" y="5443"/>
                </a:lnTo>
                <a:lnTo>
                  <a:pt x="1045" y="5443"/>
                </a:lnTo>
                <a:lnTo>
                  <a:pt x="1045" y="5366"/>
                </a:lnTo>
                <a:lnTo>
                  <a:pt x="1062" y="5366"/>
                </a:lnTo>
                <a:lnTo>
                  <a:pt x="1062" y="5288"/>
                </a:lnTo>
                <a:lnTo>
                  <a:pt x="1079" y="5288"/>
                </a:lnTo>
                <a:lnTo>
                  <a:pt x="1079" y="5210"/>
                </a:lnTo>
                <a:lnTo>
                  <a:pt x="1097" y="5210"/>
                </a:lnTo>
                <a:lnTo>
                  <a:pt x="1097" y="5132"/>
                </a:lnTo>
                <a:lnTo>
                  <a:pt x="1113" y="5132"/>
                </a:lnTo>
                <a:lnTo>
                  <a:pt x="1113" y="5055"/>
                </a:lnTo>
                <a:lnTo>
                  <a:pt x="1130" y="5055"/>
                </a:lnTo>
                <a:lnTo>
                  <a:pt x="1130" y="4977"/>
                </a:lnTo>
                <a:lnTo>
                  <a:pt x="1147" y="4977"/>
                </a:lnTo>
                <a:lnTo>
                  <a:pt x="1147" y="4899"/>
                </a:lnTo>
                <a:lnTo>
                  <a:pt x="1164" y="4899"/>
                </a:lnTo>
                <a:lnTo>
                  <a:pt x="1164" y="4821"/>
                </a:lnTo>
                <a:lnTo>
                  <a:pt x="1180" y="4821"/>
                </a:lnTo>
                <a:lnTo>
                  <a:pt x="1180" y="4743"/>
                </a:lnTo>
                <a:lnTo>
                  <a:pt x="1197" y="4743"/>
                </a:lnTo>
                <a:lnTo>
                  <a:pt x="1197" y="4666"/>
                </a:lnTo>
                <a:lnTo>
                  <a:pt x="1213" y="4666"/>
                </a:lnTo>
                <a:lnTo>
                  <a:pt x="1213" y="4588"/>
                </a:lnTo>
                <a:lnTo>
                  <a:pt x="1230" y="4588"/>
                </a:lnTo>
                <a:lnTo>
                  <a:pt x="1230" y="4510"/>
                </a:lnTo>
                <a:lnTo>
                  <a:pt x="1246" y="4510"/>
                </a:lnTo>
                <a:lnTo>
                  <a:pt x="1246" y="4432"/>
                </a:lnTo>
                <a:lnTo>
                  <a:pt x="1262" y="4432"/>
                </a:lnTo>
                <a:lnTo>
                  <a:pt x="1262" y="4355"/>
                </a:lnTo>
                <a:lnTo>
                  <a:pt x="1279" y="4355"/>
                </a:lnTo>
                <a:lnTo>
                  <a:pt x="1279" y="4277"/>
                </a:lnTo>
                <a:lnTo>
                  <a:pt x="1295" y="4277"/>
                </a:lnTo>
                <a:lnTo>
                  <a:pt x="1295" y="4199"/>
                </a:lnTo>
                <a:lnTo>
                  <a:pt x="1311" y="4199"/>
                </a:lnTo>
                <a:lnTo>
                  <a:pt x="1311" y="4121"/>
                </a:lnTo>
                <a:lnTo>
                  <a:pt x="1328" y="4121"/>
                </a:lnTo>
                <a:lnTo>
                  <a:pt x="1328" y="4044"/>
                </a:lnTo>
                <a:lnTo>
                  <a:pt x="1344" y="4044"/>
                </a:lnTo>
                <a:lnTo>
                  <a:pt x="1344" y="3966"/>
                </a:lnTo>
                <a:lnTo>
                  <a:pt x="1361" y="3966"/>
                </a:lnTo>
                <a:lnTo>
                  <a:pt x="1361" y="3888"/>
                </a:lnTo>
                <a:lnTo>
                  <a:pt x="1378" y="3888"/>
                </a:lnTo>
                <a:lnTo>
                  <a:pt x="1378" y="3810"/>
                </a:lnTo>
                <a:lnTo>
                  <a:pt x="1394" y="3810"/>
                </a:lnTo>
                <a:lnTo>
                  <a:pt x="1394" y="3732"/>
                </a:lnTo>
                <a:lnTo>
                  <a:pt x="1411" y="3732"/>
                </a:lnTo>
                <a:lnTo>
                  <a:pt x="1411" y="3655"/>
                </a:lnTo>
                <a:lnTo>
                  <a:pt x="1428" y="3655"/>
                </a:lnTo>
                <a:lnTo>
                  <a:pt x="1428" y="3577"/>
                </a:lnTo>
                <a:lnTo>
                  <a:pt x="1445" y="3577"/>
                </a:lnTo>
                <a:lnTo>
                  <a:pt x="1445" y="3499"/>
                </a:lnTo>
                <a:lnTo>
                  <a:pt x="1462" y="3499"/>
                </a:lnTo>
                <a:lnTo>
                  <a:pt x="1462" y="3421"/>
                </a:lnTo>
                <a:lnTo>
                  <a:pt x="1479" y="3421"/>
                </a:lnTo>
                <a:lnTo>
                  <a:pt x="1479" y="3344"/>
                </a:lnTo>
                <a:lnTo>
                  <a:pt x="1496" y="3344"/>
                </a:lnTo>
                <a:lnTo>
                  <a:pt x="1496" y="3266"/>
                </a:lnTo>
                <a:lnTo>
                  <a:pt x="1514" y="3266"/>
                </a:lnTo>
                <a:lnTo>
                  <a:pt x="1514" y="3188"/>
                </a:lnTo>
                <a:lnTo>
                  <a:pt x="1532" y="3188"/>
                </a:lnTo>
                <a:lnTo>
                  <a:pt x="1532" y="3110"/>
                </a:lnTo>
                <a:lnTo>
                  <a:pt x="1549" y="3110"/>
                </a:lnTo>
                <a:lnTo>
                  <a:pt x="1549" y="3033"/>
                </a:lnTo>
                <a:lnTo>
                  <a:pt x="1568" y="3033"/>
                </a:lnTo>
                <a:lnTo>
                  <a:pt x="1568" y="2955"/>
                </a:lnTo>
                <a:lnTo>
                  <a:pt x="1586" y="2955"/>
                </a:lnTo>
                <a:lnTo>
                  <a:pt x="1586" y="2877"/>
                </a:lnTo>
                <a:lnTo>
                  <a:pt x="1604" y="2877"/>
                </a:lnTo>
                <a:lnTo>
                  <a:pt x="1604" y="2799"/>
                </a:lnTo>
                <a:lnTo>
                  <a:pt x="1623" y="2799"/>
                </a:lnTo>
                <a:lnTo>
                  <a:pt x="1623" y="2721"/>
                </a:lnTo>
                <a:lnTo>
                  <a:pt x="1642" y="2721"/>
                </a:lnTo>
                <a:lnTo>
                  <a:pt x="1642" y="2644"/>
                </a:lnTo>
                <a:lnTo>
                  <a:pt x="1661" y="2644"/>
                </a:lnTo>
                <a:lnTo>
                  <a:pt x="1661" y="2566"/>
                </a:lnTo>
                <a:lnTo>
                  <a:pt x="1681" y="2566"/>
                </a:lnTo>
                <a:lnTo>
                  <a:pt x="1681" y="2488"/>
                </a:lnTo>
                <a:lnTo>
                  <a:pt x="1701" y="2488"/>
                </a:lnTo>
                <a:lnTo>
                  <a:pt x="1701" y="2410"/>
                </a:lnTo>
                <a:lnTo>
                  <a:pt x="1721" y="2410"/>
                </a:lnTo>
                <a:lnTo>
                  <a:pt x="1721" y="2333"/>
                </a:lnTo>
                <a:lnTo>
                  <a:pt x="1742" y="2333"/>
                </a:lnTo>
                <a:lnTo>
                  <a:pt x="1742" y="2255"/>
                </a:lnTo>
                <a:lnTo>
                  <a:pt x="1763" y="2255"/>
                </a:lnTo>
                <a:lnTo>
                  <a:pt x="1763" y="2177"/>
                </a:lnTo>
                <a:lnTo>
                  <a:pt x="1785" y="2177"/>
                </a:lnTo>
                <a:lnTo>
                  <a:pt x="1785" y="2099"/>
                </a:lnTo>
                <a:lnTo>
                  <a:pt x="1807" y="2099"/>
                </a:lnTo>
                <a:lnTo>
                  <a:pt x="1807" y="2022"/>
                </a:lnTo>
                <a:lnTo>
                  <a:pt x="1829" y="2022"/>
                </a:lnTo>
                <a:lnTo>
                  <a:pt x="1829" y="1944"/>
                </a:lnTo>
                <a:lnTo>
                  <a:pt x="1853" y="1944"/>
                </a:lnTo>
                <a:lnTo>
                  <a:pt x="1853" y="1866"/>
                </a:lnTo>
                <a:lnTo>
                  <a:pt x="1876" y="1866"/>
                </a:lnTo>
                <a:lnTo>
                  <a:pt x="1876" y="1788"/>
                </a:lnTo>
                <a:lnTo>
                  <a:pt x="1901" y="1788"/>
                </a:lnTo>
                <a:lnTo>
                  <a:pt x="1901" y="1710"/>
                </a:lnTo>
                <a:lnTo>
                  <a:pt x="1926" y="1710"/>
                </a:lnTo>
                <a:lnTo>
                  <a:pt x="1926" y="1633"/>
                </a:lnTo>
                <a:lnTo>
                  <a:pt x="1952" y="1633"/>
                </a:lnTo>
                <a:lnTo>
                  <a:pt x="1952" y="1555"/>
                </a:lnTo>
                <a:lnTo>
                  <a:pt x="1979" y="1555"/>
                </a:lnTo>
                <a:lnTo>
                  <a:pt x="1979" y="1477"/>
                </a:lnTo>
                <a:lnTo>
                  <a:pt x="2007" y="1477"/>
                </a:lnTo>
                <a:lnTo>
                  <a:pt x="2007" y="1399"/>
                </a:lnTo>
                <a:lnTo>
                  <a:pt x="2036" y="1399"/>
                </a:lnTo>
                <a:lnTo>
                  <a:pt x="2036" y="1322"/>
                </a:lnTo>
                <a:lnTo>
                  <a:pt x="2067" y="1322"/>
                </a:lnTo>
                <a:lnTo>
                  <a:pt x="2067" y="1244"/>
                </a:lnTo>
                <a:lnTo>
                  <a:pt x="2098" y="1244"/>
                </a:lnTo>
                <a:lnTo>
                  <a:pt x="2098" y="1166"/>
                </a:lnTo>
                <a:lnTo>
                  <a:pt x="2131" y="1166"/>
                </a:lnTo>
                <a:lnTo>
                  <a:pt x="2131" y="1088"/>
                </a:lnTo>
                <a:lnTo>
                  <a:pt x="2166" y="1088"/>
                </a:lnTo>
                <a:lnTo>
                  <a:pt x="2166" y="1011"/>
                </a:lnTo>
                <a:lnTo>
                  <a:pt x="2204" y="1011"/>
                </a:lnTo>
                <a:lnTo>
                  <a:pt x="2204" y="933"/>
                </a:lnTo>
                <a:lnTo>
                  <a:pt x="2243" y="933"/>
                </a:lnTo>
                <a:lnTo>
                  <a:pt x="2243" y="855"/>
                </a:lnTo>
                <a:lnTo>
                  <a:pt x="2285" y="855"/>
                </a:lnTo>
                <a:lnTo>
                  <a:pt x="2285" y="777"/>
                </a:lnTo>
                <a:lnTo>
                  <a:pt x="2331" y="777"/>
                </a:lnTo>
                <a:lnTo>
                  <a:pt x="2331" y="699"/>
                </a:lnTo>
                <a:lnTo>
                  <a:pt x="2380" y="699"/>
                </a:lnTo>
                <a:lnTo>
                  <a:pt x="2380" y="622"/>
                </a:lnTo>
                <a:lnTo>
                  <a:pt x="2434" y="622"/>
                </a:lnTo>
                <a:lnTo>
                  <a:pt x="2434" y="544"/>
                </a:lnTo>
                <a:lnTo>
                  <a:pt x="2494" y="544"/>
                </a:lnTo>
                <a:lnTo>
                  <a:pt x="2494" y="466"/>
                </a:lnTo>
                <a:lnTo>
                  <a:pt x="2563" y="466"/>
                </a:lnTo>
                <a:lnTo>
                  <a:pt x="2563" y="388"/>
                </a:lnTo>
                <a:lnTo>
                  <a:pt x="2642" y="388"/>
                </a:lnTo>
                <a:lnTo>
                  <a:pt x="2642" y="311"/>
                </a:lnTo>
                <a:lnTo>
                  <a:pt x="2736" y="311"/>
                </a:lnTo>
                <a:lnTo>
                  <a:pt x="2736" y="233"/>
                </a:lnTo>
                <a:lnTo>
                  <a:pt x="2855" y="233"/>
                </a:lnTo>
                <a:lnTo>
                  <a:pt x="2855" y="155"/>
                </a:lnTo>
                <a:lnTo>
                  <a:pt x="3016" y="155"/>
                </a:lnTo>
                <a:lnTo>
                  <a:pt x="3016" y="77"/>
                </a:lnTo>
                <a:lnTo>
                  <a:pt x="3281" y="77"/>
                </a:lnTo>
                <a:lnTo>
                  <a:pt x="3281" y="0"/>
                </a:lnTo>
                <a:lnTo>
                  <a:pt x="3535" y="0"/>
                </a:lnTo>
                <a:lnTo>
                  <a:pt x="3535" y="77"/>
                </a:lnTo>
                <a:lnTo>
                  <a:pt x="3281" y="77"/>
                </a:lnTo>
                <a:lnTo>
                  <a:pt x="3281" y="155"/>
                </a:lnTo>
                <a:lnTo>
                  <a:pt x="3016" y="155"/>
                </a:lnTo>
                <a:lnTo>
                  <a:pt x="3016" y="233"/>
                </a:lnTo>
                <a:lnTo>
                  <a:pt x="2855" y="233"/>
                </a:lnTo>
                <a:lnTo>
                  <a:pt x="2855" y="311"/>
                </a:lnTo>
                <a:lnTo>
                  <a:pt x="2736" y="311"/>
                </a:lnTo>
                <a:lnTo>
                  <a:pt x="2736" y="388"/>
                </a:lnTo>
                <a:lnTo>
                  <a:pt x="2642" y="388"/>
                </a:lnTo>
                <a:lnTo>
                  <a:pt x="2642" y="466"/>
                </a:lnTo>
                <a:lnTo>
                  <a:pt x="2563" y="466"/>
                </a:lnTo>
                <a:lnTo>
                  <a:pt x="2563" y="544"/>
                </a:lnTo>
                <a:lnTo>
                  <a:pt x="2494" y="544"/>
                </a:lnTo>
                <a:lnTo>
                  <a:pt x="2494" y="622"/>
                </a:lnTo>
                <a:lnTo>
                  <a:pt x="2434" y="622"/>
                </a:lnTo>
                <a:lnTo>
                  <a:pt x="2434" y="699"/>
                </a:lnTo>
                <a:lnTo>
                  <a:pt x="2380" y="699"/>
                </a:lnTo>
                <a:lnTo>
                  <a:pt x="2380" y="777"/>
                </a:lnTo>
                <a:lnTo>
                  <a:pt x="2331" y="777"/>
                </a:lnTo>
                <a:lnTo>
                  <a:pt x="2331" y="855"/>
                </a:lnTo>
                <a:lnTo>
                  <a:pt x="2285" y="855"/>
                </a:lnTo>
                <a:lnTo>
                  <a:pt x="2285" y="933"/>
                </a:lnTo>
                <a:lnTo>
                  <a:pt x="2243" y="933"/>
                </a:lnTo>
                <a:lnTo>
                  <a:pt x="2243" y="1011"/>
                </a:lnTo>
                <a:lnTo>
                  <a:pt x="2204" y="1011"/>
                </a:lnTo>
                <a:lnTo>
                  <a:pt x="2204" y="1088"/>
                </a:lnTo>
                <a:lnTo>
                  <a:pt x="2166" y="1088"/>
                </a:lnTo>
                <a:lnTo>
                  <a:pt x="2166" y="1166"/>
                </a:lnTo>
                <a:lnTo>
                  <a:pt x="2131" y="1166"/>
                </a:lnTo>
                <a:lnTo>
                  <a:pt x="2131" y="1244"/>
                </a:lnTo>
                <a:lnTo>
                  <a:pt x="2098" y="1244"/>
                </a:lnTo>
                <a:lnTo>
                  <a:pt x="2098" y="1322"/>
                </a:lnTo>
                <a:lnTo>
                  <a:pt x="2067" y="1322"/>
                </a:lnTo>
                <a:lnTo>
                  <a:pt x="2067" y="1399"/>
                </a:lnTo>
                <a:lnTo>
                  <a:pt x="2036" y="1399"/>
                </a:lnTo>
                <a:lnTo>
                  <a:pt x="2036" y="1477"/>
                </a:lnTo>
                <a:lnTo>
                  <a:pt x="2007" y="1477"/>
                </a:lnTo>
                <a:lnTo>
                  <a:pt x="2007" y="1555"/>
                </a:lnTo>
                <a:lnTo>
                  <a:pt x="1979" y="1555"/>
                </a:lnTo>
                <a:lnTo>
                  <a:pt x="1979" y="1633"/>
                </a:lnTo>
                <a:lnTo>
                  <a:pt x="1952" y="1633"/>
                </a:lnTo>
                <a:lnTo>
                  <a:pt x="1952" y="1710"/>
                </a:lnTo>
                <a:lnTo>
                  <a:pt x="1926" y="1710"/>
                </a:lnTo>
                <a:lnTo>
                  <a:pt x="1926" y="1788"/>
                </a:lnTo>
                <a:lnTo>
                  <a:pt x="1901" y="1788"/>
                </a:lnTo>
                <a:lnTo>
                  <a:pt x="1901" y="1866"/>
                </a:lnTo>
                <a:lnTo>
                  <a:pt x="1876" y="1866"/>
                </a:lnTo>
                <a:lnTo>
                  <a:pt x="1876" y="1944"/>
                </a:lnTo>
                <a:lnTo>
                  <a:pt x="1853" y="1944"/>
                </a:lnTo>
                <a:lnTo>
                  <a:pt x="1853" y="2022"/>
                </a:lnTo>
                <a:lnTo>
                  <a:pt x="1829" y="2022"/>
                </a:lnTo>
                <a:lnTo>
                  <a:pt x="1829" y="2099"/>
                </a:lnTo>
                <a:lnTo>
                  <a:pt x="1807" y="2099"/>
                </a:lnTo>
                <a:lnTo>
                  <a:pt x="1807" y="2177"/>
                </a:lnTo>
                <a:lnTo>
                  <a:pt x="1785" y="2177"/>
                </a:lnTo>
                <a:lnTo>
                  <a:pt x="1785" y="2255"/>
                </a:lnTo>
                <a:lnTo>
                  <a:pt x="1763" y="2255"/>
                </a:lnTo>
                <a:lnTo>
                  <a:pt x="1763" y="2333"/>
                </a:lnTo>
                <a:lnTo>
                  <a:pt x="1742" y="2333"/>
                </a:lnTo>
                <a:lnTo>
                  <a:pt x="1742" y="2410"/>
                </a:lnTo>
                <a:lnTo>
                  <a:pt x="1721" y="2410"/>
                </a:lnTo>
                <a:lnTo>
                  <a:pt x="1721" y="2488"/>
                </a:lnTo>
                <a:lnTo>
                  <a:pt x="1701" y="2488"/>
                </a:lnTo>
                <a:lnTo>
                  <a:pt x="1701" y="2566"/>
                </a:lnTo>
                <a:lnTo>
                  <a:pt x="1681" y="2566"/>
                </a:lnTo>
                <a:lnTo>
                  <a:pt x="1681" y="2644"/>
                </a:lnTo>
                <a:lnTo>
                  <a:pt x="1661" y="2644"/>
                </a:lnTo>
                <a:lnTo>
                  <a:pt x="1661" y="2721"/>
                </a:lnTo>
                <a:lnTo>
                  <a:pt x="1642" y="2721"/>
                </a:lnTo>
                <a:lnTo>
                  <a:pt x="1642" y="2799"/>
                </a:lnTo>
                <a:lnTo>
                  <a:pt x="1623" y="2799"/>
                </a:lnTo>
                <a:lnTo>
                  <a:pt x="1623" y="2877"/>
                </a:lnTo>
                <a:lnTo>
                  <a:pt x="1604" y="2877"/>
                </a:lnTo>
                <a:lnTo>
                  <a:pt x="1604" y="2955"/>
                </a:lnTo>
                <a:lnTo>
                  <a:pt x="1586" y="2955"/>
                </a:lnTo>
                <a:lnTo>
                  <a:pt x="1586" y="3033"/>
                </a:lnTo>
                <a:lnTo>
                  <a:pt x="1568" y="3033"/>
                </a:lnTo>
                <a:lnTo>
                  <a:pt x="1568" y="3110"/>
                </a:lnTo>
                <a:lnTo>
                  <a:pt x="1549" y="3110"/>
                </a:lnTo>
                <a:lnTo>
                  <a:pt x="1549" y="3188"/>
                </a:lnTo>
                <a:lnTo>
                  <a:pt x="1532" y="3188"/>
                </a:lnTo>
                <a:lnTo>
                  <a:pt x="1532" y="3266"/>
                </a:lnTo>
                <a:lnTo>
                  <a:pt x="1514" y="3266"/>
                </a:lnTo>
                <a:lnTo>
                  <a:pt x="1514" y="3344"/>
                </a:lnTo>
                <a:lnTo>
                  <a:pt x="1496" y="3344"/>
                </a:lnTo>
                <a:lnTo>
                  <a:pt x="1496" y="3421"/>
                </a:lnTo>
                <a:lnTo>
                  <a:pt x="1479" y="3421"/>
                </a:lnTo>
                <a:lnTo>
                  <a:pt x="1479" y="3499"/>
                </a:lnTo>
                <a:lnTo>
                  <a:pt x="1462" y="3499"/>
                </a:lnTo>
                <a:lnTo>
                  <a:pt x="1462" y="3577"/>
                </a:lnTo>
                <a:lnTo>
                  <a:pt x="1445" y="3577"/>
                </a:lnTo>
                <a:lnTo>
                  <a:pt x="1445" y="3655"/>
                </a:lnTo>
                <a:lnTo>
                  <a:pt x="1428" y="3655"/>
                </a:lnTo>
                <a:lnTo>
                  <a:pt x="1428" y="3732"/>
                </a:lnTo>
                <a:lnTo>
                  <a:pt x="1411" y="3732"/>
                </a:lnTo>
                <a:lnTo>
                  <a:pt x="1411" y="3810"/>
                </a:lnTo>
                <a:lnTo>
                  <a:pt x="1394" y="3810"/>
                </a:lnTo>
                <a:lnTo>
                  <a:pt x="1394" y="3888"/>
                </a:lnTo>
                <a:lnTo>
                  <a:pt x="1378" y="3888"/>
                </a:lnTo>
                <a:lnTo>
                  <a:pt x="1378" y="3966"/>
                </a:lnTo>
                <a:lnTo>
                  <a:pt x="1361" y="3966"/>
                </a:lnTo>
                <a:lnTo>
                  <a:pt x="1361" y="4044"/>
                </a:lnTo>
                <a:lnTo>
                  <a:pt x="1344" y="4044"/>
                </a:lnTo>
                <a:lnTo>
                  <a:pt x="1344" y="4121"/>
                </a:lnTo>
                <a:lnTo>
                  <a:pt x="1328" y="4121"/>
                </a:lnTo>
                <a:lnTo>
                  <a:pt x="1328" y="4199"/>
                </a:lnTo>
                <a:lnTo>
                  <a:pt x="1311" y="4199"/>
                </a:lnTo>
                <a:lnTo>
                  <a:pt x="1311" y="4277"/>
                </a:lnTo>
                <a:lnTo>
                  <a:pt x="1295" y="4277"/>
                </a:lnTo>
                <a:lnTo>
                  <a:pt x="1295" y="4355"/>
                </a:lnTo>
                <a:lnTo>
                  <a:pt x="1279" y="4355"/>
                </a:lnTo>
                <a:lnTo>
                  <a:pt x="1279" y="4432"/>
                </a:lnTo>
                <a:lnTo>
                  <a:pt x="1262" y="4432"/>
                </a:lnTo>
                <a:lnTo>
                  <a:pt x="1262" y="4510"/>
                </a:lnTo>
                <a:lnTo>
                  <a:pt x="1246" y="4510"/>
                </a:lnTo>
                <a:lnTo>
                  <a:pt x="1246" y="4588"/>
                </a:lnTo>
                <a:lnTo>
                  <a:pt x="1230" y="4588"/>
                </a:lnTo>
                <a:lnTo>
                  <a:pt x="1230" y="4666"/>
                </a:lnTo>
                <a:lnTo>
                  <a:pt x="1213" y="4666"/>
                </a:lnTo>
                <a:lnTo>
                  <a:pt x="1213" y="4743"/>
                </a:lnTo>
                <a:lnTo>
                  <a:pt x="1197" y="4743"/>
                </a:lnTo>
                <a:lnTo>
                  <a:pt x="1197" y="4821"/>
                </a:lnTo>
                <a:lnTo>
                  <a:pt x="1180" y="4821"/>
                </a:lnTo>
                <a:lnTo>
                  <a:pt x="1180" y="4899"/>
                </a:lnTo>
                <a:lnTo>
                  <a:pt x="1164" y="4899"/>
                </a:lnTo>
                <a:lnTo>
                  <a:pt x="1164" y="4977"/>
                </a:lnTo>
                <a:lnTo>
                  <a:pt x="1147" y="4977"/>
                </a:lnTo>
                <a:lnTo>
                  <a:pt x="1147" y="5055"/>
                </a:lnTo>
                <a:lnTo>
                  <a:pt x="1130" y="5055"/>
                </a:lnTo>
                <a:lnTo>
                  <a:pt x="1130" y="5132"/>
                </a:lnTo>
                <a:lnTo>
                  <a:pt x="1113" y="5132"/>
                </a:lnTo>
                <a:lnTo>
                  <a:pt x="1113" y="5210"/>
                </a:lnTo>
                <a:lnTo>
                  <a:pt x="1097" y="5210"/>
                </a:lnTo>
                <a:lnTo>
                  <a:pt x="1097" y="5288"/>
                </a:lnTo>
                <a:lnTo>
                  <a:pt x="1079" y="5288"/>
                </a:lnTo>
                <a:lnTo>
                  <a:pt x="1079" y="5366"/>
                </a:lnTo>
                <a:lnTo>
                  <a:pt x="1062" y="5366"/>
                </a:lnTo>
                <a:lnTo>
                  <a:pt x="1062" y="5443"/>
                </a:lnTo>
                <a:lnTo>
                  <a:pt x="1045" y="5443"/>
                </a:lnTo>
                <a:lnTo>
                  <a:pt x="1045" y="5521"/>
                </a:lnTo>
                <a:lnTo>
                  <a:pt x="1027" y="5521"/>
                </a:lnTo>
                <a:lnTo>
                  <a:pt x="1027" y="5599"/>
                </a:lnTo>
                <a:lnTo>
                  <a:pt x="1010" y="5599"/>
                </a:lnTo>
                <a:lnTo>
                  <a:pt x="1010" y="5677"/>
                </a:lnTo>
                <a:lnTo>
                  <a:pt x="992" y="5677"/>
                </a:lnTo>
                <a:lnTo>
                  <a:pt x="992" y="5754"/>
                </a:lnTo>
                <a:lnTo>
                  <a:pt x="974" y="5754"/>
                </a:lnTo>
                <a:lnTo>
                  <a:pt x="974" y="5832"/>
                </a:lnTo>
                <a:lnTo>
                  <a:pt x="955" y="5832"/>
                </a:lnTo>
                <a:lnTo>
                  <a:pt x="955" y="5910"/>
                </a:lnTo>
                <a:lnTo>
                  <a:pt x="936" y="5910"/>
                </a:lnTo>
                <a:lnTo>
                  <a:pt x="936" y="5988"/>
                </a:lnTo>
                <a:lnTo>
                  <a:pt x="917" y="5988"/>
                </a:lnTo>
                <a:lnTo>
                  <a:pt x="917" y="6066"/>
                </a:lnTo>
                <a:lnTo>
                  <a:pt x="898" y="6066"/>
                </a:lnTo>
                <a:lnTo>
                  <a:pt x="898" y="6143"/>
                </a:lnTo>
                <a:lnTo>
                  <a:pt x="878" y="6143"/>
                </a:lnTo>
                <a:lnTo>
                  <a:pt x="878" y="6221"/>
                </a:lnTo>
                <a:lnTo>
                  <a:pt x="858" y="6221"/>
                </a:lnTo>
                <a:lnTo>
                  <a:pt x="858" y="6299"/>
                </a:lnTo>
                <a:lnTo>
                  <a:pt x="837" y="6299"/>
                </a:lnTo>
                <a:lnTo>
                  <a:pt x="837" y="6377"/>
                </a:lnTo>
                <a:lnTo>
                  <a:pt x="816" y="6377"/>
                </a:lnTo>
                <a:lnTo>
                  <a:pt x="816" y="6454"/>
                </a:lnTo>
                <a:lnTo>
                  <a:pt x="794" y="6454"/>
                </a:lnTo>
                <a:lnTo>
                  <a:pt x="794" y="6532"/>
                </a:lnTo>
                <a:lnTo>
                  <a:pt x="772" y="6532"/>
                </a:lnTo>
                <a:lnTo>
                  <a:pt x="772" y="6610"/>
                </a:lnTo>
                <a:lnTo>
                  <a:pt x="748" y="6610"/>
                </a:lnTo>
                <a:lnTo>
                  <a:pt x="748" y="6688"/>
                </a:lnTo>
                <a:lnTo>
                  <a:pt x="724" y="6688"/>
                </a:lnTo>
                <a:lnTo>
                  <a:pt x="724" y="6765"/>
                </a:lnTo>
                <a:lnTo>
                  <a:pt x="699" y="6765"/>
                </a:lnTo>
                <a:lnTo>
                  <a:pt x="699" y="6843"/>
                </a:lnTo>
                <a:lnTo>
                  <a:pt x="672" y="6843"/>
                </a:lnTo>
                <a:lnTo>
                  <a:pt x="672" y="6921"/>
                </a:lnTo>
                <a:lnTo>
                  <a:pt x="645" y="6921"/>
                </a:lnTo>
                <a:lnTo>
                  <a:pt x="645" y="6999"/>
                </a:lnTo>
                <a:lnTo>
                  <a:pt x="615" y="6999"/>
                </a:lnTo>
                <a:lnTo>
                  <a:pt x="615" y="7077"/>
                </a:lnTo>
                <a:lnTo>
                  <a:pt x="584" y="7077"/>
                </a:lnTo>
                <a:lnTo>
                  <a:pt x="584" y="7154"/>
                </a:lnTo>
                <a:lnTo>
                  <a:pt x="550" y="7154"/>
                </a:lnTo>
                <a:lnTo>
                  <a:pt x="550" y="7232"/>
                </a:lnTo>
                <a:lnTo>
                  <a:pt x="514" y="7232"/>
                </a:lnTo>
                <a:lnTo>
                  <a:pt x="514" y="7310"/>
                </a:lnTo>
                <a:lnTo>
                  <a:pt x="474" y="7310"/>
                </a:lnTo>
                <a:lnTo>
                  <a:pt x="474" y="7388"/>
                </a:lnTo>
                <a:lnTo>
                  <a:pt x="428" y="7388"/>
                </a:lnTo>
                <a:lnTo>
                  <a:pt x="428" y="7465"/>
                </a:lnTo>
                <a:lnTo>
                  <a:pt x="376" y="7465"/>
                </a:lnTo>
                <a:lnTo>
                  <a:pt x="376" y="7543"/>
                </a:lnTo>
                <a:lnTo>
                  <a:pt x="313" y="7543"/>
                </a:lnTo>
                <a:lnTo>
                  <a:pt x="313" y="7621"/>
                </a:lnTo>
                <a:lnTo>
                  <a:pt x="232" y="7621"/>
                </a:lnTo>
                <a:lnTo>
                  <a:pt x="232" y="7699"/>
                </a:lnTo>
                <a:lnTo>
                  <a:pt x="108" y="7699"/>
                </a:lnTo>
                <a:lnTo>
                  <a:pt x="108" y="7777"/>
                </a:lnTo>
                <a:lnTo>
                  <a:pt x="0" y="7777"/>
                </a:lnTo>
              </a:path>
            </a:pathLst>
          </a:custGeom>
          <a:noFill/>
          <a:ln w="11176">
            <a:solidFill>
              <a:srgbClr val="33CC33"/>
            </a:solidFill>
            <a:round/>
            <a:headEnd/>
            <a:tailEnd/>
          </a:ln>
          <a:extLst>
            <a:ext uri="{909E8E84-426E-40DD-AFC4-6F175D3DCCD1}">
              <a14:hiddenFill xmlns:a14="http://schemas.microsoft.com/office/drawing/2010/main">
                <a:solidFill>
                  <a:srgbClr val="FFFFFF"/>
                </a:solidFill>
              </a14:hiddenFill>
            </a:ext>
          </a:extLst>
        </p:spPr>
        <p:txBody>
          <a:bodyPr rot="10800000"/>
          <a:lstStyle/>
          <a:p>
            <a:endParaRPr lang="en-US"/>
          </a:p>
        </p:txBody>
      </p:sp>
      <p:sp>
        <p:nvSpPr>
          <p:cNvPr id="196919" name="Text Box 311"/>
          <p:cNvSpPr txBox="1">
            <a:spLocks noChangeArrowheads="1"/>
          </p:cNvSpPr>
          <p:nvPr/>
        </p:nvSpPr>
        <p:spPr bwMode="auto">
          <a:xfrm>
            <a:off x="1371600" y="6402388"/>
            <a:ext cx="6985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1400">
                <a:latin typeface="Times New Roman" panose="02020603050405020304" pitchFamily="18" charset="0"/>
              </a:rPr>
              <a:t>pounds</a:t>
            </a:r>
          </a:p>
        </p:txBody>
      </p:sp>
      <p:sp>
        <p:nvSpPr>
          <p:cNvPr id="196920" name="Rectangle 312"/>
          <p:cNvSpPr>
            <a:spLocks noChangeArrowheads="1"/>
          </p:cNvSpPr>
          <p:nvPr/>
        </p:nvSpPr>
        <p:spPr bwMode="auto">
          <a:xfrm>
            <a:off x="2057400" y="5259388"/>
            <a:ext cx="660400" cy="549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3600" i="1">
                <a:latin typeface="Times New Roman" panose="02020603050405020304" pitchFamily="18" charset="0"/>
              </a:rPr>
              <a:t>BW</a:t>
            </a:r>
            <a:endParaRPr lang="en-US" altLang="en-US" sz="3600">
              <a:latin typeface="Times New Roman" panose="02020603050405020304" pitchFamily="18" charset="0"/>
            </a:endParaRPr>
          </a:p>
        </p:txBody>
      </p:sp>
      <p:sp>
        <p:nvSpPr>
          <p:cNvPr id="196921" name="Text Box 313"/>
          <p:cNvSpPr txBox="1">
            <a:spLocks noChangeArrowheads="1"/>
          </p:cNvSpPr>
          <p:nvPr/>
        </p:nvSpPr>
        <p:spPr bwMode="auto">
          <a:xfrm>
            <a:off x="10174288" y="4600575"/>
            <a:ext cx="7175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a:solidFill>
                  <a:srgbClr val="009900"/>
                </a:solidFill>
                <a:latin typeface="Times New Roman" panose="02020603050405020304" pitchFamily="18" charset="0"/>
              </a:rPr>
              <a:t>males</a:t>
            </a:r>
          </a:p>
        </p:txBody>
      </p:sp>
      <p:sp>
        <p:nvSpPr>
          <p:cNvPr id="196922" name="Text Box 314"/>
          <p:cNvSpPr txBox="1">
            <a:spLocks noChangeArrowheads="1"/>
          </p:cNvSpPr>
          <p:nvPr/>
        </p:nvSpPr>
        <p:spPr bwMode="auto">
          <a:xfrm>
            <a:off x="9488488" y="5106988"/>
            <a:ext cx="738187"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1400">
                <a:solidFill>
                  <a:srgbClr val="CC00FF"/>
                </a:solidFill>
                <a:latin typeface="Times New Roman" panose="02020603050405020304" pitchFamily="18" charset="0"/>
              </a:rPr>
              <a:t>females</a:t>
            </a:r>
          </a:p>
        </p:txBody>
      </p:sp>
      <p:sp>
        <p:nvSpPr>
          <p:cNvPr id="196923" name="Text Box 315"/>
          <p:cNvSpPr txBox="1">
            <a:spLocks noChangeArrowheads="1"/>
          </p:cNvSpPr>
          <p:nvPr/>
        </p:nvSpPr>
        <p:spPr bwMode="auto">
          <a:xfrm>
            <a:off x="5867400" y="4724400"/>
            <a:ext cx="3136900" cy="1465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a:solidFill>
                  <a:srgbClr val="009900"/>
                </a:solidFill>
                <a:latin typeface="Times New Roman" panose="02020603050405020304" pitchFamily="18" charset="0"/>
              </a:rPr>
              <a:t>mean	               	[14, 20]</a:t>
            </a:r>
          </a:p>
          <a:p>
            <a:pPr eaLnBrk="1" hangingPunct="1"/>
            <a:r>
              <a:rPr lang="en-US" altLang="en-US">
                <a:solidFill>
                  <a:srgbClr val="009900"/>
                </a:solidFill>
                <a:latin typeface="Times New Roman" panose="02020603050405020304" pitchFamily="18" charset="0"/>
              </a:rPr>
              <a:t>standard deviation	[32, 47]</a:t>
            </a:r>
          </a:p>
          <a:p>
            <a:pPr eaLnBrk="1" hangingPunct="1"/>
            <a:r>
              <a:rPr lang="en-US" altLang="en-US">
                <a:solidFill>
                  <a:srgbClr val="009900"/>
                </a:solidFill>
                <a:latin typeface="Times New Roman" panose="02020603050405020304" pitchFamily="18" charset="0"/>
              </a:rPr>
              <a:t>median                  	[1, 36]</a:t>
            </a:r>
          </a:p>
          <a:p>
            <a:pPr eaLnBrk="1" hangingPunct="1"/>
            <a:r>
              <a:rPr lang="en-US" altLang="en-US">
                <a:solidFill>
                  <a:srgbClr val="009900"/>
                </a:solidFill>
                <a:latin typeface="Times New Roman" panose="02020603050405020304" pitchFamily="18" charset="0"/>
              </a:rPr>
              <a:t>95</a:t>
            </a:r>
            <a:r>
              <a:rPr lang="en-US" altLang="en-US" baseline="30000">
                <a:solidFill>
                  <a:srgbClr val="009900"/>
                </a:solidFill>
                <a:latin typeface="Times New Roman" panose="02020603050405020304" pitchFamily="18" charset="0"/>
              </a:rPr>
              <a:t>th</a:t>
            </a:r>
            <a:r>
              <a:rPr lang="en-US" altLang="en-US">
                <a:solidFill>
                  <a:srgbClr val="009900"/>
                </a:solidFill>
                <a:latin typeface="Times New Roman" panose="02020603050405020304" pitchFamily="18" charset="0"/>
              </a:rPr>
              <a:t> percentile        	[5, 225]</a:t>
            </a:r>
          </a:p>
          <a:p>
            <a:pPr eaLnBrk="1" hangingPunct="1"/>
            <a:r>
              <a:rPr lang="en-US" altLang="en-US">
                <a:solidFill>
                  <a:srgbClr val="009900"/>
                </a:solidFill>
                <a:latin typeface="Times New Roman" panose="02020603050405020304" pitchFamily="18" charset="0"/>
              </a:rPr>
              <a:t>range                     	[0.01, 1230]</a:t>
            </a:r>
          </a:p>
        </p:txBody>
      </p:sp>
      <p:grpSp>
        <p:nvGrpSpPr>
          <p:cNvPr id="196924" name="Group 316"/>
          <p:cNvGrpSpPr>
            <a:grpSpLocks/>
          </p:cNvGrpSpPr>
          <p:nvPr/>
        </p:nvGrpSpPr>
        <p:grpSpPr bwMode="auto">
          <a:xfrm>
            <a:off x="3849688" y="1295400"/>
            <a:ext cx="1758950" cy="2082800"/>
            <a:chOff x="983" y="2777"/>
            <a:chExt cx="1373" cy="832"/>
          </a:xfrm>
        </p:grpSpPr>
        <p:sp>
          <p:nvSpPr>
            <p:cNvPr id="197170" name="Freeform 317"/>
            <p:cNvSpPr>
              <a:spLocks/>
            </p:cNvSpPr>
            <p:nvPr/>
          </p:nvSpPr>
          <p:spPr bwMode="auto">
            <a:xfrm>
              <a:off x="2157" y="3602"/>
              <a:ext cx="199" cy="7"/>
            </a:xfrm>
            <a:custGeom>
              <a:avLst/>
              <a:gdLst>
                <a:gd name="T0" fmla="*/ 199 w 199"/>
                <a:gd name="T1" fmla="*/ 7 h 7"/>
                <a:gd name="T2" fmla="*/ 148 w 199"/>
                <a:gd name="T3" fmla="*/ 7 h 7"/>
                <a:gd name="T4" fmla="*/ 97 w 199"/>
                <a:gd name="T5" fmla="*/ 3 h 7"/>
                <a:gd name="T6" fmla="*/ 47 w 199"/>
                <a:gd name="T7" fmla="*/ 3 h 7"/>
                <a:gd name="T8" fmla="*/ 0 w 199"/>
                <a:gd name="T9" fmla="*/ 0 h 7"/>
                <a:gd name="T10" fmla="*/ 0 60000 65536"/>
                <a:gd name="T11" fmla="*/ 0 60000 65536"/>
                <a:gd name="T12" fmla="*/ 0 60000 65536"/>
                <a:gd name="T13" fmla="*/ 0 60000 65536"/>
                <a:gd name="T14" fmla="*/ 0 60000 65536"/>
                <a:gd name="T15" fmla="*/ 0 w 199"/>
                <a:gd name="T16" fmla="*/ 0 h 7"/>
                <a:gd name="T17" fmla="*/ 199 w 199"/>
                <a:gd name="T18" fmla="*/ 7 h 7"/>
              </a:gdLst>
              <a:ahLst/>
              <a:cxnLst>
                <a:cxn ang="T10">
                  <a:pos x="T0" y="T1"/>
                </a:cxn>
                <a:cxn ang="T11">
                  <a:pos x="T2" y="T3"/>
                </a:cxn>
                <a:cxn ang="T12">
                  <a:pos x="T4" y="T5"/>
                </a:cxn>
                <a:cxn ang="T13">
                  <a:pos x="T6" y="T7"/>
                </a:cxn>
                <a:cxn ang="T14">
                  <a:pos x="T8" y="T9"/>
                </a:cxn>
              </a:cxnLst>
              <a:rect l="T15" t="T16" r="T17" b="T18"/>
              <a:pathLst>
                <a:path w="199" h="7">
                  <a:moveTo>
                    <a:pt x="199" y="7"/>
                  </a:moveTo>
                  <a:lnTo>
                    <a:pt x="148" y="7"/>
                  </a:lnTo>
                  <a:lnTo>
                    <a:pt x="97" y="3"/>
                  </a:lnTo>
                  <a:lnTo>
                    <a:pt x="47" y="3"/>
                  </a:lnTo>
                  <a:lnTo>
                    <a:pt x="0" y="0"/>
                  </a:lnTo>
                </a:path>
              </a:pathLst>
            </a:custGeom>
            <a:noFill/>
            <a:ln w="11113">
              <a:solidFill>
                <a:srgbClr val="969696"/>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97171" name="Freeform 318"/>
            <p:cNvSpPr>
              <a:spLocks/>
            </p:cNvSpPr>
            <p:nvPr/>
          </p:nvSpPr>
          <p:spPr bwMode="auto">
            <a:xfrm>
              <a:off x="2005" y="3591"/>
              <a:ext cx="152" cy="11"/>
            </a:xfrm>
            <a:custGeom>
              <a:avLst/>
              <a:gdLst>
                <a:gd name="T0" fmla="*/ 152 w 152"/>
                <a:gd name="T1" fmla="*/ 11 h 11"/>
                <a:gd name="T2" fmla="*/ 109 w 152"/>
                <a:gd name="T3" fmla="*/ 7 h 11"/>
                <a:gd name="T4" fmla="*/ 69 w 152"/>
                <a:gd name="T5" fmla="*/ 4 h 11"/>
                <a:gd name="T6" fmla="*/ 33 w 152"/>
                <a:gd name="T7" fmla="*/ 4 h 11"/>
                <a:gd name="T8" fmla="*/ 0 w 152"/>
                <a:gd name="T9" fmla="*/ 0 h 11"/>
                <a:gd name="T10" fmla="*/ 0 60000 65536"/>
                <a:gd name="T11" fmla="*/ 0 60000 65536"/>
                <a:gd name="T12" fmla="*/ 0 60000 65536"/>
                <a:gd name="T13" fmla="*/ 0 60000 65536"/>
                <a:gd name="T14" fmla="*/ 0 60000 65536"/>
                <a:gd name="T15" fmla="*/ 0 w 152"/>
                <a:gd name="T16" fmla="*/ 0 h 11"/>
                <a:gd name="T17" fmla="*/ 152 w 152"/>
                <a:gd name="T18" fmla="*/ 11 h 11"/>
              </a:gdLst>
              <a:ahLst/>
              <a:cxnLst>
                <a:cxn ang="T10">
                  <a:pos x="T0" y="T1"/>
                </a:cxn>
                <a:cxn ang="T11">
                  <a:pos x="T2" y="T3"/>
                </a:cxn>
                <a:cxn ang="T12">
                  <a:pos x="T4" y="T5"/>
                </a:cxn>
                <a:cxn ang="T13">
                  <a:pos x="T6" y="T7"/>
                </a:cxn>
                <a:cxn ang="T14">
                  <a:pos x="T8" y="T9"/>
                </a:cxn>
              </a:cxnLst>
              <a:rect l="T15" t="T16" r="T17" b="T18"/>
              <a:pathLst>
                <a:path w="152" h="11">
                  <a:moveTo>
                    <a:pt x="152" y="11"/>
                  </a:moveTo>
                  <a:lnTo>
                    <a:pt x="109" y="7"/>
                  </a:lnTo>
                  <a:lnTo>
                    <a:pt x="69" y="4"/>
                  </a:lnTo>
                  <a:lnTo>
                    <a:pt x="33" y="4"/>
                  </a:lnTo>
                  <a:lnTo>
                    <a:pt x="0" y="0"/>
                  </a:lnTo>
                </a:path>
              </a:pathLst>
            </a:custGeom>
            <a:noFill/>
            <a:ln w="11113">
              <a:solidFill>
                <a:srgbClr val="969696"/>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97172" name="Freeform 319"/>
            <p:cNvSpPr>
              <a:spLocks/>
            </p:cNvSpPr>
            <p:nvPr/>
          </p:nvSpPr>
          <p:spPr bwMode="auto">
            <a:xfrm>
              <a:off x="1915" y="3584"/>
              <a:ext cx="90" cy="7"/>
            </a:xfrm>
            <a:custGeom>
              <a:avLst/>
              <a:gdLst>
                <a:gd name="T0" fmla="*/ 90 w 90"/>
                <a:gd name="T1" fmla="*/ 7 h 7"/>
                <a:gd name="T2" fmla="*/ 61 w 90"/>
                <a:gd name="T3" fmla="*/ 3 h 7"/>
                <a:gd name="T4" fmla="*/ 40 w 90"/>
                <a:gd name="T5" fmla="*/ 3 h 7"/>
                <a:gd name="T6" fmla="*/ 18 w 90"/>
                <a:gd name="T7" fmla="*/ 0 h 7"/>
                <a:gd name="T8" fmla="*/ 0 w 90"/>
                <a:gd name="T9" fmla="*/ 0 h 7"/>
                <a:gd name="T10" fmla="*/ 0 60000 65536"/>
                <a:gd name="T11" fmla="*/ 0 60000 65536"/>
                <a:gd name="T12" fmla="*/ 0 60000 65536"/>
                <a:gd name="T13" fmla="*/ 0 60000 65536"/>
                <a:gd name="T14" fmla="*/ 0 60000 65536"/>
                <a:gd name="T15" fmla="*/ 0 w 90"/>
                <a:gd name="T16" fmla="*/ 0 h 7"/>
                <a:gd name="T17" fmla="*/ 90 w 90"/>
                <a:gd name="T18" fmla="*/ 7 h 7"/>
              </a:gdLst>
              <a:ahLst/>
              <a:cxnLst>
                <a:cxn ang="T10">
                  <a:pos x="T0" y="T1"/>
                </a:cxn>
                <a:cxn ang="T11">
                  <a:pos x="T2" y="T3"/>
                </a:cxn>
                <a:cxn ang="T12">
                  <a:pos x="T4" y="T5"/>
                </a:cxn>
                <a:cxn ang="T13">
                  <a:pos x="T6" y="T7"/>
                </a:cxn>
                <a:cxn ang="T14">
                  <a:pos x="T8" y="T9"/>
                </a:cxn>
              </a:cxnLst>
              <a:rect l="T15" t="T16" r="T17" b="T18"/>
              <a:pathLst>
                <a:path w="90" h="7">
                  <a:moveTo>
                    <a:pt x="90" y="7"/>
                  </a:moveTo>
                  <a:lnTo>
                    <a:pt x="61" y="3"/>
                  </a:lnTo>
                  <a:lnTo>
                    <a:pt x="40" y="3"/>
                  </a:lnTo>
                  <a:lnTo>
                    <a:pt x="18" y="0"/>
                  </a:lnTo>
                  <a:lnTo>
                    <a:pt x="0" y="0"/>
                  </a:lnTo>
                </a:path>
              </a:pathLst>
            </a:custGeom>
            <a:noFill/>
            <a:ln w="11113">
              <a:solidFill>
                <a:srgbClr val="969696"/>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97173" name="Freeform 320"/>
            <p:cNvSpPr>
              <a:spLocks/>
            </p:cNvSpPr>
            <p:nvPr/>
          </p:nvSpPr>
          <p:spPr bwMode="auto">
            <a:xfrm>
              <a:off x="1850" y="3577"/>
              <a:ext cx="65" cy="7"/>
            </a:xfrm>
            <a:custGeom>
              <a:avLst/>
              <a:gdLst>
                <a:gd name="T0" fmla="*/ 65 w 65"/>
                <a:gd name="T1" fmla="*/ 7 h 7"/>
                <a:gd name="T2" fmla="*/ 29 w 65"/>
                <a:gd name="T3" fmla="*/ 3 h 7"/>
                <a:gd name="T4" fmla="*/ 0 w 65"/>
                <a:gd name="T5" fmla="*/ 0 h 7"/>
                <a:gd name="T6" fmla="*/ 0 60000 65536"/>
                <a:gd name="T7" fmla="*/ 0 60000 65536"/>
                <a:gd name="T8" fmla="*/ 0 60000 65536"/>
                <a:gd name="T9" fmla="*/ 0 w 65"/>
                <a:gd name="T10" fmla="*/ 0 h 7"/>
                <a:gd name="T11" fmla="*/ 65 w 65"/>
                <a:gd name="T12" fmla="*/ 7 h 7"/>
              </a:gdLst>
              <a:ahLst/>
              <a:cxnLst>
                <a:cxn ang="T6">
                  <a:pos x="T0" y="T1"/>
                </a:cxn>
                <a:cxn ang="T7">
                  <a:pos x="T2" y="T3"/>
                </a:cxn>
                <a:cxn ang="T8">
                  <a:pos x="T4" y="T5"/>
                </a:cxn>
              </a:cxnLst>
              <a:rect l="T9" t="T10" r="T11" b="T12"/>
              <a:pathLst>
                <a:path w="65" h="7">
                  <a:moveTo>
                    <a:pt x="65" y="7"/>
                  </a:moveTo>
                  <a:lnTo>
                    <a:pt x="29" y="3"/>
                  </a:lnTo>
                  <a:lnTo>
                    <a:pt x="0" y="0"/>
                  </a:lnTo>
                </a:path>
              </a:pathLst>
            </a:custGeom>
            <a:noFill/>
            <a:ln w="11113">
              <a:solidFill>
                <a:srgbClr val="969696"/>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97174" name="Freeform 321"/>
            <p:cNvSpPr>
              <a:spLocks/>
            </p:cNvSpPr>
            <p:nvPr/>
          </p:nvSpPr>
          <p:spPr bwMode="auto">
            <a:xfrm>
              <a:off x="1799" y="3566"/>
              <a:ext cx="51" cy="11"/>
            </a:xfrm>
            <a:custGeom>
              <a:avLst/>
              <a:gdLst>
                <a:gd name="T0" fmla="*/ 51 w 51"/>
                <a:gd name="T1" fmla="*/ 11 h 11"/>
                <a:gd name="T2" fmla="*/ 26 w 51"/>
                <a:gd name="T3" fmla="*/ 3 h 11"/>
                <a:gd name="T4" fmla="*/ 0 w 51"/>
                <a:gd name="T5" fmla="*/ 0 h 11"/>
                <a:gd name="T6" fmla="*/ 0 60000 65536"/>
                <a:gd name="T7" fmla="*/ 0 60000 65536"/>
                <a:gd name="T8" fmla="*/ 0 60000 65536"/>
                <a:gd name="T9" fmla="*/ 0 w 51"/>
                <a:gd name="T10" fmla="*/ 0 h 11"/>
                <a:gd name="T11" fmla="*/ 51 w 51"/>
                <a:gd name="T12" fmla="*/ 11 h 11"/>
              </a:gdLst>
              <a:ahLst/>
              <a:cxnLst>
                <a:cxn ang="T6">
                  <a:pos x="T0" y="T1"/>
                </a:cxn>
                <a:cxn ang="T7">
                  <a:pos x="T2" y="T3"/>
                </a:cxn>
                <a:cxn ang="T8">
                  <a:pos x="T4" y="T5"/>
                </a:cxn>
              </a:cxnLst>
              <a:rect l="T9" t="T10" r="T11" b="T12"/>
              <a:pathLst>
                <a:path w="51" h="11">
                  <a:moveTo>
                    <a:pt x="51" y="11"/>
                  </a:moveTo>
                  <a:lnTo>
                    <a:pt x="26" y="3"/>
                  </a:lnTo>
                  <a:lnTo>
                    <a:pt x="0" y="0"/>
                  </a:lnTo>
                </a:path>
              </a:pathLst>
            </a:custGeom>
            <a:noFill/>
            <a:ln w="11113">
              <a:solidFill>
                <a:srgbClr val="969696"/>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97175" name="Line 322"/>
            <p:cNvSpPr>
              <a:spLocks noChangeShapeType="1"/>
            </p:cNvSpPr>
            <p:nvPr/>
          </p:nvSpPr>
          <p:spPr bwMode="auto">
            <a:xfrm flipH="1" flipV="1">
              <a:off x="1756" y="3558"/>
              <a:ext cx="43" cy="8"/>
            </a:xfrm>
            <a:prstGeom prst="line">
              <a:avLst/>
            </a:prstGeom>
            <a:noFill/>
            <a:ln w="11113">
              <a:solidFill>
                <a:srgbClr val="96969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7176" name="Line 323"/>
            <p:cNvSpPr>
              <a:spLocks noChangeShapeType="1"/>
            </p:cNvSpPr>
            <p:nvPr/>
          </p:nvSpPr>
          <p:spPr bwMode="auto">
            <a:xfrm flipH="1" flipV="1">
              <a:off x="1720" y="3551"/>
              <a:ext cx="36" cy="7"/>
            </a:xfrm>
            <a:prstGeom prst="line">
              <a:avLst/>
            </a:prstGeom>
            <a:noFill/>
            <a:ln w="11113">
              <a:solidFill>
                <a:srgbClr val="96969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7177" name="Freeform 324"/>
            <p:cNvSpPr>
              <a:spLocks/>
            </p:cNvSpPr>
            <p:nvPr/>
          </p:nvSpPr>
          <p:spPr bwMode="auto">
            <a:xfrm>
              <a:off x="1691" y="3540"/>
              <a:ext cx="29" cy="11"/>
            </a:xfrm>
            <a:custGeom>
              <a:avLst/>
              <a:gdLst>
                <a:gd name="T0" fmla="*/ 29 w 29"/>
                <a:gd name="T1" fmla="*/ 11 h 11"/>
                <a:gd name="T2" fmla="*/ 14 w 29"/>
                <a:gd name="T3" fmla="*/ 4 h 11"/>
                <a:gd name="T4" fmla="*/ 0 w 29"/>
                <a:gd name="T5" fmla="*/ 0 h 11"/>
                <a:gd name="T6" fmla="*/ 0 60000 65536"/>
                <a:gd name="T7" fmla="*/ 0 60000 65536"/>
                <a:gd name="T8" fmla="*/ 0 60000 65536"/>
                <a:gd name="T9" fmla="*/ 0 w 29"/>
                <a:gd name="T10" fmla="*/ 0 h 11"/>
                <a:gd name="T11" fmla="*/ 29 w 29"/>
                <a:gd name="T12" fmla="*/ 11 h 11"/>
              </a:gdLst>
              <a:ahLst/>
              <a:cxnLst>
                <a:cxn ang="T6">
                  <a:pos x="T0" y="T1"/>
                </a:cxn>
                <a:cxn ang="T7">
                  <a:pos x="T2" y="T3"/>
                </a:cxn>
                <a:cxn ang="T8">
                  <a:pos x="T4" y="T5"/>
                </a:cxn>
              </a:cxnLst>
              <a:rect l="T9" t="T10" r="T11" b="T12"/>
              <a:pathLst>
                <a:path w="29" h="11">
                  <a:moveTo>
                    <a:pt x="29" y="11"/>
                  </a:moveTo>
                  <a:lnTo>
                    <a:pt x="14" y="4"/>
                  </a:lnTo>
                  <a:lnTo>
                    <a:pt x="0" y="0"/>
                  </a:lnTo>
                </a:path>
              </a:pathLst>
            </a:custGeom>
            <a:noFill/>
            <a:ln w="11113">
              <a:solidFill>
                <a:srgbClr val="969696"/>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97178" name="Freeform 325"/>
            <p:cNvSpPr>
              <a:spLocks/>
            </p:cNvSpPr>
            <p:nvPr/>
          </p:nvSpPr>
          <p:spPr bwMode="auto">
            <a:xfrm>
              <a:off x="1662" y="3533"/>
              <a:ext cx="29" cy="7"/>
            </a:xfrm>
            <a:custGeom>
              <a:avLst/>
              <a:gdLst>
                <a:gd name="T0" fmla="*/ 29 w 29"/>
                <a:gd name="T1" fmla="*/ 7 h 7"/>
                <a:gd name="T2" fmla="*/ 15 w 29"/>
                <a:gd name="T3" fmla="*/ 4 h 7"/>
                <a:gd name="T4" fmla="*/ 0 w 29"/>
                <a:gd name="T5" fmla="*/ 0 h 7"/>
                <a:gd name="T6" fmla="*/ 0 60000 65536"/>
                <a:gd name="T7" fmla="*/ 0 60000 65536"/>
                <a:gd name="T8" fmla="*/ 0 60000 65536"/>
                <a:gd name="T9" fmla="*/ 0 w 29"/>
                <a:gd name="T10" fmla="*/ 0 h 7"/>
                <a:gd name="T11" fmla="*/ 29 w 29"/>
                <a:gd name="T12" fmla="*/ 7 h 7"/>
              </a:gdLst>
              <a:ahLst/>
              <a:cxnLst>
                <a:cxn ang="T6">
                  <a:pos x="T0" y="T1"/>
                </a:cxn>
                <a:cxn ang="T7">
                  <a:pos x="T2" y="T3"/>
                </a:cxn>
                <a:cxn ang="T8">
                  <a:pos x="T4" y="T5"/>
                </a:cxn>
              </a:cxnLst>
              <a:rect l="T9" t="T10" r="T11" b="T12"/>
              <a:pathLst>
                <a:path w="29" h="7">
                  <a:moveTo>
                    <a:pt x="29" y="7"/>
                  </a:moveTo>
                  <a:lnTo>
                    <a:pt x="15" y="4"/>
                  </a:lnTo>
                  <a:lnTo>
                    <a:pt x="0" y="0"/>
                  </a:lnTo>
                </a:path>
              </a:pathLst>
            </a:custGeom>
            <a:noFill/>
            <a:ln w="11113">
              <a:solidFill>
                <a:srgbClr val="969696"/>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97179" name="Freeform 326"/>
            <p:cNvSpPr>
              <a:spLocks/>
            </p:cNvSpPr>
            <p:nvPr/>
          </p:nvSpPr>
          <p:spPr bwMode="auto">
            <a:xfrm>
              <a:off x="1640" y="3526"/>
              <a:ext cx="22" cy="7"/>
            </a:xfrm>
            <a:custGeom>
              <a:avLst/>
              <a:gdLst>
                <a:gd name="T0" fmla="*/ 22 w 22"/>
                <a:gd name="T1" fmla="*/ 7 h 7"/>
                <a:gd name="T2" fmla="*/ 11 w 22"/>
                <a:gd name="T3" fmla="*/ 4 h 7"/>
                <a:gd name="T4" fmla="*/ 0 w 22"/>
                <a:gd name="T5" fmla="*/ 0 h 7"/>
                <a:gd name="T6" fmla="*/ 0 60000 65536"/>
                <a:gd name="T7" fmla="*/ 0 60000 65536"/>
                <a:gd name="T8" fmla="*/ 0 60000 65536"/>
                <a:gd name="T9" fmla="*/ 0 w 22"/>
                <a:gd name="T10" fmla="*/ 0 h 7"/>
                <a:gd name="T11" fmla="*/ 22 w 22"/>
                <a:gd name="T12" fmla="*/ 7 h 7"/>
              </a:gdLst>
              <a:ahLst/>
              <a:cxnLst>
                <a:cxn ang="T6">
                  <a:pos x="T0" y="T1"/>
                </a:cxn>
                <a:cxn ang="T7">
                  <a:pos x="T2" y="T3"/>
                </a:cxn>
                <a:cxn ang="T8">
                  <a:pos x="T4" y="T5"/>
                </a:cxn>
              </a:cxnLst>
              <a:rect l="T9" t="T10" r="T11" b="T12"/>
              <a:pathLst>
                <a:path w="22" h="7">
                  <a:moveTo>
                    <a:pt x="22" y="7"/>
                  </a:moveTo>
                  <a:lnTo>
                    <a:pt x="11" y="4"/>
                  </a:lnTo>
                  <a:lnTo>
                    <a:pt x="0" y="0"/>
                  </a:lnTo>
                </a:path>
              </a:pathLst>
            </a:custGeom>
            <a:noFill/>
            <a:ln w="11113">
              <a:solidFill>
                <a:srgbClr val="969696"/>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97180" name="Freeform 327"/>
            <p:cNvSpPr>
              <a:spLocks/>
            </p:cNvSpPr>
            <p:nvPr/>
          </p:nvSpPr>
          <p:spPr bwMode="auto">
            <a:xfrm>
              <a:off x="1619" y="3515"/>
              <a:ext cx="21" cy="11"/>
            </a:xfrm>
            <a:custGeom>
              <a:avLst/>
              <a:gdLst>
                <a:gd name="T0" fmla="*/ 21 w 21"/>
                <a:gd name="T1" fmla="*/ 11 h 11"/>
                <a:gd name="T2" fmla="*/ 11 w 21"/>
                <a:gd name="T3" fmla="*/ 4 h 11"/>
                <a:gd name="T4" fmla="*/ 0 w 21"/>
                <a:gd name="T5" fmla="*/ 0 h 11"/>
                <a:gd name="T6" fmla="*/ 0 60000 65536"/>
                <a:gd name="T7" fmla="*/ 0 60000 65536"/>
                <a:gd name="T8" fmla="*/ 0 60000 65536"/>
                <a:gd name="T9" fmla="*/ 0 w 21"/>
                <a:gd name="T10" fmla="*/ 0 h 11"/>
                <a:gd name="T11" fmla="*/ 21 w 21"/>
                <a:gd name="T12" fmla="*/ 11 h 11"/>
              </a:gdLst>
              <a:ahLst/>
              <a:cxnLst>
                <a:cxn ang="T6">
                  <a:pos x="T0" y="T1"/>
                </a:cxn>
                <a:cxn ang="T7">
                  <a:pos x="T2" y="T3"/>
                </a:cxn>
                <a:cxn ang="T8">
                  <a:pos x="T4" y="T5"/>
                </a:cxn>
              </a:cxnLst>
              <a:rect l="T9" t="T10" r="T11" b="T12"/>
              <a:pathLst>
                <a:path w="21" h="11">
                  <a:moveTo>
                    <a:pt x="21" y="11"/>
                  </a:moveTo>
                  <a:lnTo>
                    <a:pt x="11" y="4"/>
                  </a:lnTo>
                  <a:lnTo>
                    <a:pt x="0" y="0"/>
                  </a:lnTo>
                </a:path>
              </a:pathLst>
            </a:custGeom>
            <a:noFill/>
            <a:ln w="11113">
              <a:solidFill>
                <a:srgbClr val="969696"/>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97181" name="Line 328"/>
            <p:cNvSpPr>
              <a:spLocks noChangeShapeType="1"/>
            </p:cNvSpPr>
            <p:nvPr/>
          </p:nvSpPr>
          <p:spPr bwMode="auto">
            <a:xfrm flipH="1" flipV="1">
              <a:off x="1597" y="3508"/>
              <a:ext cx="22" cy="7"/>
            </a:xfrm>
            <a:prstGeom prst="line">
              <a:avLst/>
            </a:prstGeom>
            <a:noFill/>
            <a:ln w="11113">
              <a:solidFill>
                <a:srgbClr val="96969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7182" name="Line 329"/>
            <p:cNvSpPr>
              <a:spLocks noChangeShapeType="1"/>
            </p:cNvSpPr>
            <p:nvPr/>
          </p:nvSpPr>
          <p:spPr bwMode="auto">
            <a:xfrm flipH="1" flipV="1">
              <a:off x="1579" y="3501"/>
              <a:ext cx="18" cy="7"/>
            </a:xfrm>
            <a:prstGeom prst="line">
              <a:avLst/>
            </a:prstGeom>
            <a:noFill/>
            <a:ln w="11113">
              <a:solidFill>
                <a:srgbClr val="96969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7183" name="Line 330"/>
            <p:cNvSpPr>
              <a:spLocks noChangeShapeType="1"/>
            </p:cNvSpPr>
            <p:nvPr/>
          </p:nvSpPr>
          <p:spPr bwMode="auto">
            <a:xfrm flipH="1" flipV="1">
              <a:off x="1561" y="3493"/>
              <a:ext cx="18" cy="8"/>
            </a:xfrm>
            <a:prstGeom prst="line">
              <a:avLst/>
            </a:prstGeom>
            <a:noFill/>
            <a:ln w="11113">
              <a:solidFill>
                <a:srgbClr val="96969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7184" name="Freeform 331"/>
            <p:cNvSpPr>
              <a:spLocks/>
            </p:cNvSpPr>
            <p:nvPr/>
          </p:nvSpPr>
          <p:spPr bwMode="auto">
            <a:xfrm>
              <a:off x="1547" y="3483"/>
              <a:ext cx="14" cy="10"/>
            </a:xfrm>
            <a:custGeom>
              <a:avLst/>
              <a:gdLst>
                <a:gd name="T0" fmla="*/ 14 w 14"/>
                <a:gd name="T1" fmla="*/ 10 h 10"/>
                <a:gd name="T2" fmla="*/ 7 w 14"/>
                <a:gd name="T3" fmla="*/ 3 h 10"/>
                <a:gd name="T4" fmla="*/ 0 w 14"/>
                <a:gd name="T5" fmla="*/ 0 h 10"/>
                <a:gd name="T6" fmla="*/ 0 60000 65536"/>
                <a:gd name="T7" fmla="*/ 0 60000 65536"/>
                <a:gd name="T8" fmla="*/ 0 60000 65536"/>
                <a:gd name="T9" fmla="*/ 0 w 14"/>
                <a:gd name="T10" fmla="*/ 0 h 10"/>
                <a:gd name="T11" fmla="*/ 14 w 14"/>
                <a:gd name="T12" fmla="*/ 10 h 10"/>
              </a:gdLst>
              <a:ahLst/>
              <a:cxnLst>
                <a:cxn ang="T6">
                  <a:pos x="T0" y="T1"/>
                </a:cxn>
                <a:cxn ang="T7">
                  <a:pos x="T2" y="T3"/>
                </a:cxn>
                <a:cxn ang="T8">
                  <a:pos x="T4" y="T5"/>
                </a:cxn>
              </a:cxnLst>
              <a:rect l="T9" t="T10" r="T11" b="T12"/>
              <a:pathLst>
                <a:path w="14" h="10">
                  <a:moveTo>
                    <a:pt x="14" y="10"/>
                  </a:moveTo>
                  <a:lnTo>
                    <a:pt x="7" y="3"/>
                  </a:lnTo>
                  <a:lnTo>
                    <a:pt x="0" y="0"/>
                  </a:lnTo>
                </a:path>
              </a:pathLst>
            </a:custGeom>
            <a:noFill/>
            <a:ln w="11113">
              <a:solidFill>
                <a:srgbClr val="969696"/>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97185" name="Line 332"/>
            <p:cNvSpPr>
              <a:spLocks noChangeShapeType="1"/>
            </p:cNvSpPr>
            <p:nvPr/>
          </p:nvSpPr>
          <p:spPr bwMode="auto">
            <a:xfrm flipH="1" flipV="1">
              <a:off x="1532" y="3475"/>
              <a:ext cx="15" cy="8"/>
            </a:xfrm>
            <a:prstGeom prst="line">
              <a:avLst/>
            </a:prstGeom>
            <a:noFill/>
            <a:ln w="11113">
              <a:solidFill>
                <a:srgbClr val="96969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7186" name="Line 333"/>
            <p:cNvSpPr>
              <a:spLocks noChangeShapeType="1"/>
            </p:cNvSpPr>
            <p:nvPr/>
          </p:nvSpPr>
          <p:spPr bwMode="auto">
            <a:xfrm flipH="1" flipV="1">
              <a:off x="1518" y="3468"/>
              <a:ext cx="14" cy="7"/>
            </a:xfrm>
            <a:prstGeom prst="line">
              <a:avLst/>
            </a:prstGeom>
            <a:noFill/>
            <a:ln w="11113">
              <a:solidFill>
                <a:srgbClr val="96969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7187" name="Freeform 334"/>
            <p:cNvSpPr>
              <a:spLocks/>
            </p:cNvSpPr>
            <p:nvPr/>
          </p:nvSpPr>
          <p:spPr bwMode="auto">
            <a:xfrm>
              <a:off x="1503" y="3457"/>
              <a:ext cx="15" cy="11"/>
            </a:xfrm>
            <a:custGeom>
              <a:avLst/>
              <a:gdLst>
                <a:gd name="T0" fmla="*/ 15 w 15"/>
                <a:gd name="T1" fmla="*/ 11 h 11"/>
                <a:gd name="T2" fmla="*/ 7 w 15"/>
                <a:gd name="T3" fmla="*/ 4 h 11"/>
                <a:gd name="T4" fmla="*/ 0 w 15"/>
                <a:gd name="T5" fmla="*/ 0 h 11"/>
                <a:gd name="T6" fmla="*/ 0 60000 65536"/>
                <a:gd name="T7" fmla="*/ 0 60000 65536"/>
                <a:gd name="T8" fmla="*/ 0 60000 65536"/>
                <a:gd name="T9" fmla="*/ 0 w 15"/>
                <a:gd name="T10" fmla="*/ 0 h 11"/>
                <a:gd name="T11" fmla="*/ 15 w 15"/>
                <a:gd name="T12" fmla="*/ 11 h 11"/>
              </a:gdLst>
              <a:ahLst/>
              <a:cxnLst>
                <a:cxn ang="T6">
                  <a:pos x="T0" y="T1"/>
                </a:cxn>
                <a:cxn ang="T7">
                  <a:pos x="T2" y="T3"/>
                </a:cxn>
                <a:cxn ang="T8">
                  <a:pos x="T4" y="T5"/>
                </a:cxn>
              </a:cxnLst>
              <a:rect l="T9" t="T10" r="T11" b="T12"/>
              <a:pathLst>
                <a:path w="15" h="11">
                  <a:moveTo>
                    <a:pt x="15" y="11"/>
                  </a:moveTo>
                  <a:lnTo>
                    <a:pt x="7" y="4"/>
                  </a:lnTo>
                  <a:lnTo>
                    <a:pt x="0" y="0"/>
                  </a:lnTo>
                </a:path>
              </a:pathLst>
            </a:custGeom>
            <a:noFill/>
            <a:ln w="11113">
              <a:solidFill>
                <a:srgbClr val="969696"/>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97188" name="Line 335"/>
            <p:cNvSpPr>
              <a:spLocks noChangeShapeType="1"/>
            </p:cNvSpPr>
            <p:nvPr/>
          </p:nvSpPr>
          <p:spPr bwMode="auto">
            <a:xfrm flipH="1" flipV="1">
              <a:off x="1492" y="3450"/>
              <a:ext cx="11" cy="7"/>
            </a:xfrm>
            <a:prstGeom prst="line">
              <a:avLst/>
            </a:prstGeom>
            <a:noFill/>
            <a:ln w="11113">
              <a:solidFill>
                <a:srgbClr val="96969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7189" name="Freeform 336"/>
            <p:cNvSpPr>
              <a:spLocks/>
            </p:cNvSpPr>
            <p:nvPr/>
          </p:nvSpPr>
          <p:spPr bwMode="auto">
            <a:xfrm>
              <a:off x="1478" y="3443"/>
              <a:ext cx="14" cy="7"/>
            </a:xfrm>
            <a:custGeom>
              <a:avLst/>
              <a:gdLst>
                <a:gd name="T0" fmla="*/ 14 w 14"/>
                <a:gd name="T1" fmla="*/ 7 h 7"/>
                <a:gd name="T2" fmla="*/ 7 w 14"/>
                <a:gd name="T3" fmla="*/ 3 h 7"/>
                <a:gd name="T4" fmla="*/ 0 w 14"/>
                <a:gd name="T5" fmla="*/ 0 h 7"/>
                <a:gd name="T6" fmla="*/ 0 60000 65536"/>
                <a:gd name="T7" fmla="*/ 0 60000 65536"/>
                <a:gd name="T8" fmla="*/ 0 60000 65536"/>
                <a:gd name="T9" fmla="*/ 0 w 14"/>
                <a:gd name="T10" fmla="*/ 0 h 7"/>
                <a:gd name="T11" fmla="*/ 14 w 14"/>
                <a:gd name="T12" fmla="*/ 7 h 7"/>
              </a:gdLst>
              <a:ahLst/>
              <a:cxnLst>
                <a:cxn ang="T6">
                  <a:pos x="T0" y="T1"/>
                </a:cxn>
                <a:cxn ang="T7">
                  <a:pos x="T2" y="T3"/>
                </a:cxn>
                <a:cxn ang="T8">
                  <a:pos x="T4" y="T5"/>
                </a:cxn>
              </a:cxnLst>
              <a:rect l="T9" t="T10" r="T11" b="T12"/>
              <a:pathLst>
                <a:path w="14" h="7">
                  <a:moveTo>
                    <a:pt x="14" y="7"/>
                  </a:moveTo>
                  <a:lnTo>
                    <a:pt x="7" y="3"/>
                  </a:lnTo>
                  <a:lnTo>
                    <a:pt x="0" y="0"/>
                  </a:lnTo>
                </a:path>
              </a:pathLst>
            </a:custGeom>
            <a:noFill/>
            <a:ln w="11113">
              <a:solidFill>
                <a:srgbClr val="969696"/>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97190" name="Freeform 337"/>
            <p:cNvSpPr>
              <a:spLocks/>
            </p:cNvSpPr>
            <p:nvPr/>
          </p:nvSpPr>
          <p:spPr bwMode="auto">
            <a:xfrm>
              <a:off x="1467" y="3432"/>
              <a:ext cx="11" cy="11"/>
            </a:xfrm>
            <a:custGeom>
              <a:avLst/>
              <a:gdLst>
                <a:gd name="T0" fmla="*/ 11 w 11"/>
                <a:gd name="T1" fmla="*/ 11 h 11"/>
                <a:gd name="T2" fmla="*/ 4 w 11"/>
                <a:gd name="T3" fmla="*/ 4 h 11"/>
                <a:gd name="T4" fmla="*/ 0 w 11"/>
                <a:gd name="T5" fmla="*/ 0 h 11"/>
                <a:gd name="T6" fmla="*/ 0 60000 65536"/>
                <a:gd name="T7" fmla="*/ 0 60000 65536"/>
                <a:gd name="T8" fmla="*/ 0 60000 65536"/>
                <a:gd name="T9" fmla="*/ 0 w 11"/>
                <a:gd name="T10" fmla="*/ 0 h 11"/>
                <a:gd name="T11" fmla="*/ 11 w 11"/>
                <a:gd name="T12" fmla="*/ 11 h 11"/>
              </a:gdLst>
              <a:ahLst/>
              <a:cxnLst>
                <a:cxn ang="T6">
                  <a:pos x="T0" y="T1"/>
                </a:cxn>
                <a:cxn ang="T7">
                  <a:pos x="T2" y="T3"/>
                </a:cxn>
                <a:cxn ang="T8">
                  <a:pos x="T4" y="T5"/>
                </a:cxn>
              </a:cxnLst>
              <a:rect l="T9" t="T10" r="T11" b="T12"/>
              <a:pathLst>
                <a:path w="11" h="11">
                  <a:moveTo>
                    <a:pt x="11" y="11"/>
                  </a:moveTo>
                  <a:lnTo>
                    <a:pt x="4" y="4"/>
                  </a:lnTo>
                  <a:lnTo>
                    <a:pt x="0" y="0"/>
                  </a:lnTo>
                </a:path>
              </a:pathLst>
            </a:custGeom>
            <a:noFill/>
            <a:ln w="11113">
              <a:solidFill>
                <a:srgbClr val="969696"/>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97191" name="Line 338"/>
            <p:cNvSpPr>
              <a:spLocks noChangeShapeType="1"/>
            </p:cNvSpPr>
            <p:nvPr/>
          </p:nvSpPr>
          <p:spPr bwMode="auto">
            <a:xfrm flipH="1" flipV="1">
              <a:off x="1456" y="3425"/>
              <a:ext cx="11" cy="7"/>
            </a:xfrm>
            <a:prstGeom prst="line">
              <a:avLst/>
            </a:prstGeom>
            <a:noFill/>
            <a:ln w="11113">
              <a:solidFill>
                <a:srgbClr val="96969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7192" name="Line 339"/>
            <p:cNvSpPr>
              <a:spLocks noChangeShapeType="1"/>
            </p:cNvSpPr>
            <p:nvPr/>
          </p:nvSpPr>
          <p:spPr bwMode="auto">
            <a:xfrm flipH="1" flipV="1">
              <a:off x="1445" y="3417"/>
              <a:ext cx="11" cy="8"/>
            </a:xfrm>
            <a:prstGeom prst="line">
              <a:avLst/>
            </a:prstGeom>
            <a:noFill/>
            <a:ln w="11113">
              <a:solidFill>
                <a:srgbClr val="96969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7193" name="Freeform 340"/>
            <p:cNvSpPr>
              <a:spLocks/>
            </p:cNvSpPr>
            <p:nvPr/>
          </p:nvSpPr>
          <p:spPr bwMode="auto">
            <a:xfrm>
              <a:off x="1438" y="3407"/>
              <a:ext cx="7" cy="10"/>
            </a:xfrm>
            <a:custGeom>
              <a:avLst/>
              <a:gdLst>
                <a:gd name="T0" fmla="*/ 7 w 7"/>
                <a:gd name="T1" fmla="*/ 10 h 10"/>
                <a:gd name="T2" fmla="*/ 4 w 7"/>
                <a:gd name="T3" fmla="*/ 3 h 10"/>
                <a:gd name="T4" fmla="*/ 0 w 7"/>
                <a:gd name="T5" fmla="*/ 0 h 10"/>
                <a:gd name="T6" fmla="*/ 0 60000 65536"/>
                <a:gd name="T7" fmla="*/ 0 60000 65536"/>
                <a:gd name="T8" fmla="*/ 0 60000 65536"/>
                <a:gd name="T9" fmla="*/ 0 w 7"/>
                <a:gd name="T10" fmla="*/ 0 h 10"/>
                <a:gd name="T11" fmla="*/ 7 w 7"/>
                <a:gd name="T12" fmla="*/ 10 h 10"/>
              </a:gdLst>
              <a:ahLst/>
              <a:cxnLst>
                <a:cxn ang="T6">
                  <a:pos x="T0" y="T1"/>
                </a:cxn>
                <a:cxn ang="T7">
                  <a:pos x="T2" y="T3"/>
                </a:cxn>
                <a:cxn ang="T8">
                  <a:pos x="T4" y="T5"/>
                </a:cxn>
              </a:cxnLst>
              <a:rect l="T9" t="T10" r="T11" b="T12"/>
              <a:pathLst>
                <a:path w="7" h="10">
                  <a:moveTo>
                    <a:pt x="7" y="10"/>
                  </a:moveTo>
                  <a:lnTo>
                    <a:pt x="4" y="3"/>
                  </a:lnTo>
                  <a:lnTo>
                    <a:pt x="0" y="0"/>
                  </a:lnTo>
                </a:path>
              </a:pathLst>
            </a:custGeom>
            <a:noFill/>
            <a:ln w="11113">
              <a:solidFill>
                <a:srgbClr val="969696"/>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97194" name="Line 341"/>
            <p:cNvSpPr>
              <a:spLocks noChangeShapeType="1"/>
            </p:cNvSpPr>
            <p:nvPr/>
          </p:nvSpPr>
          <p:spPr bwMode="auto">
            <a:xfrm flipH="1" flipV="1">
              <a:off x="1427" y="3399"/>
              <a:ext cx="11" cy="8"/>
            </a:xfrm>
            <a:prstGeom prst="line">
              <a:avLst/>
            </a:prstGeom>
            <a:noFill/>
            <a:ln w="11113">
              <a:solidFill>
                <a:srgbClr val="96969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7195" name="Line 342"/>
            <p:cNvSpPr>
              <a:spLocks noChangeShapeType="1"/>
            </p:cNvSpPr>
            <p:nvPr/>
          </p:nvSpPr>
          <p:spPr bwMode="auto">
            <a:xfrm flipH="1" flipV="1">
              <a:off x="1416" y="3392"/>
              <a:ext cx="11" cy="7"/>
            </a:xfrm>
            <a:prstGeom prst="line">
              <a:avLst/>
            </a:prstGeom>
            <a:noFill/>
            <a:ln w="11113">
              <a:solidFill>
                <a:srgbClr val="96969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7196" name="Freeform 343"/>
            <p:cNvSpPr>
              <a:spLocks/>
            </p:cNvSpPr>
            <p:nvPr/>
          </p:nvSpPr>
          <p:spPr bwMode="auto">
            <a:xfrm>
              <a:off x="1409" y="3381"/>
              <a:ext cx="7" cy="11"/>
            </a:xfrm>
            <a:custGeom>
              <a:avLst/>
              <a:gdLst>
                <a:gd name="T0" fmla="*/ 7 w 7"/>
                <a:gd name="T1" fmla="*/ 11 h 11"/>
                <a:gd name="T2" fmla="*/ 4 w 7"/>
                <a:gd name="T3" fmla="*/ 4 h 11"/>
                <a:gd name="T4" fmla="*/ 0 w 7"/>
                <a:gd name="T5" fmla="*/ 0 h 11"/>
                <a:gd name="T6" fmla="*/ 0 60000 65536"/>
                <a:gd name="T7" fmla="*/ 0 60000 65536"/>
                <a:gd name="T8" fmla="*/ 0 60000 65536"/>
                <a:gd name="T9" fmla="*/ 0 w 7"/>
                <a:gd name="T10" fmla="*/ 0 h 11"/>
                <a:gd name="T11" fmla="*/ 7 w 7"/>
                <a:gd name="T12" fmla="*/ 11 h 11"/>
              </a:gdLst>
              <a:ahLst/>
              <a:cxnLst>
                <a:cxn ang="T6">
                  <a:pos x="T0" y="T1"/>
                </a:cxn>
                <a:cxn ang="T7">
                  <a:pos x="T2" y="T3"/>
                </a:cxn>
                <a:cxn ang="T8">
                  <a:pos x="T4" y="T5"/>
                </a:cxn>
              </a:cxnLst>
              <a:rect l="T9" t="T10" r="T11" b="T12"/>
              <a:pathLst>
                <a:path w="7" h="11">
                  <a:moveTo>
                    <a:pt x="7" y="11"/>
                  </a:moveTo>
                  <a:lnTo>
                    <a:pt x="4" y="4"/>
                  </a:lnTo>
                  <a:lnTo>
                    <a:pt x="0" y="0"/>
                  </a:lnTo>
                </a:path>
              </a:pathLst>
            </a:custGeom>
            <a:noFill/>
            <a:ln w="11113">
              <a:solidFill>
                <a:srgbClr val="969696"/>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97197" name="Line 344"/>
            <p:cNvSpPr>
              <a:spLocks noChangeShapeType="1"/>
            </p:cNvSpPr>
            <p:nvPr/>
          </p:nvSpPr>
          <p:spPr bwMode="auto">
            <a:xfrm flipH="1" flipV="1">
              <a:off x="1402" y="3374"/>
              <a:ext cx="7" cy="7"/>
            </a:xfrm>
            <a:prstGeom prst="line">
              <a:avLst/>
            </a:prstGeom>
            <a:noFill/>
            <a:ln w="11113">
              <a:solidFill>
                <a:srgbClr val="96969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7198" name="Freeform 345"/>
            <p:cNvSpPr>
              <a:spLocks/>
            </p:cNvSpPr>
            <p:nvPr/>
          </p:nvSpPr>
          <p:spPr bwMode="auto">
            <a:xfrm>
              <a:off x="1391" y="3367"/>
              <a:ext cx="11" cy="7"/>
            </a:xfrm>
            <a:custGeom>
              <a:avLst/>
              <a:gdLst>
                <a:gd name="T0" fmla="*/ 11 w 11"/>
                <a:gd name="T1" fmla="*/ 7 h 7"/>
                <a:gd name="T2" fmla="*/ 4 w 11"/>
                <a:gd name="T3" fmla="*/ 3 h 7"/>
                <a:gd name="T4" fmla="*/ 0 w 11"/>
                <a:gd name="T5" fmla="*/ 0 h 7"/>
                <a:gd name="T6" fmla="*/ 0 60000 65536"/>
                <a:gd name="T7" fmla="*/ 0 60000 65536"/>
                <a:gd name="T8" fmla="*/ 0 60000 65536"/>
                <a:gd name="T9" fmla="*/ 0 w 11"/>
                <a:gd name="T10" fmla="*/ 0 h 7"/>
                <a:gd name="T11" fmla="*/ 11 w 11"/>
                <a:gd name="T12" fmla="*/ 7 h 7"/>
              </a:gdLst>
              <a:ahLst/>
              <a:cxnLst>
                <a:cxn ang="T6">
                  <a:pos x="T0" y="T1"/>
                </a:cxn>
                <a:cxn ang="T7">
                  <a:pos x="T2" y="T3"/>
                </a:cxn>
                <a:cxn ang="T8">
                  <a:pos x="T4" y="T5"/>
                </a:cxn>
              </a:cxnLst>
              <a:rect l="T9" t="T10" r="T11" b="T12"/>
              <a:pathLst>
                <a:path w="11" h="7">
                  <a:moveTo>
                    <a:pt x="11" y="7"/>
                  </a:moveTo>
                  <a:lnTo>
                    <a:pt x="4" y="3"/>
                  </a:lnTo>
                  <a:lnTo>
                    <a:pt x="0" y="0"/>
                  </a:lnTo>
                </a:path>
              </a:pathLst>
            </a:custGeom>
            <a:noFill/>
            <a:ln w="11113">
              <a:solidFill>
                <a:srgbClr val="969696"/>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97199" name="Freeform 346"/>
            <p:cNvSpPr>
              <a:spLocks/>
            </p:cNvSpPr>
            <p:nvPr/>
          </p:nvSpPr>
          <p:spPr bwMode="auto">
            <a:xfrm>
              <a:off x="1384" y="3356"/>
              <a:ext cx="7" cy="11"/>
            </a:xfrm>
            <a:custGeom>
              <a:avLst/>
              <a:gdLst>
                <a:gd name="T0" fmla="*/ 7 w 7"/>
                <a:gd name="T1" fmla="*/ 11 h 11"/>
                <a:gd name="T2" fmla="*/ 4 w 7"/>
                <a:gd name="T3" fmla="*/ 4 h 11"/>
                <a:gd name="T4" fmla="*/ 0 w 7"/>
                <a:gd name="T5" fmla="*/ 0 h 11"/>
                <a:gd name="T6" fmla="*/ 0 60000 65536"/>
                <a:gd name="T7" fmla="*/ 0 60000 65536"/>
                <a:gd name="T8" fmla="*/ 0 60000 65536"/>
                <a:gd name="T9" fmla="*/ 0 w 7"/>
                <a:gd name="T10" fmla="*/ 0 h 11"/>
                <a:gd name="T11" fmla="*/ 7 w 7"/>
                <a:gd name="T12" fmla="*/ 11 h 11"/>
              </a:gdLst>
              <a:ahLst/>
              <a:cxnLst>
                <a:cxn ang="T6">
                  <a:pos x="T0" y="T1"/>
                </a:cxn>
                <a:cxn ang="T7">
                  <a:pos x="T2" y="T3"/>
                </a:cxn>
                <a:cxn ang="T8">
                  <a:pos x="T4" y="T5"/>
                </a:cxn>
              </a:cxnLst>
              <a:rect l="T9" t="T10" r="T11" b="T12"/>
              <a:pathLst>
                <a:path w="7" h="11">
                  <a:moveTo>
                    <a:pt x="7" y="11"/>
                  </a:moveTo>
                  <a:lnTo>
                    <a:pt x="4" y="4"/>
                  </a:lnTo>
                  <a:lnTo>
                    <a:pt x="0" y="0"/>
                  </a:lnTo>
                </a:path>
              </a:pathLst>
            </a:custGeom>
            <a:noFill/>
            <a:ln w="11113">
              <a:solidFill>
                <a:srgbClr val="969696"/>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97200" name="Line 347"/>
            <p:cNvSpPr>
              <a:spLocks noChangeShapeType="1"/>
            </p:cNvSpPr>
            <p:nvPr/>
          </p:nvSpPr>
          <p:spPr bwMode="auto">
            <a:xfrm flipH="1" flipV="1">
              <a:off x="1377" y="3349"/>
              <a:ext cx="7" cy="7"/>
            </a:xfrm>
            <a:prstGeom prst="line">
              <a:avLst/>
            </a:prstGeom>
            <a:noFill/>
            <a:ln w="11113">
              <a:solidFill>
                <a:srgbClr val="96969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7201" name="Line 348"/>
            <p:cNvSpPr>
              <a:spLocks noChangeShapeType="1"/>
            </p:cNvSpPr>
            <p:nvPr/>
          </p:nvSpPr>
          <p:spPr bwMode="auto">
            <a:xfrm flipH="1" flipV="1">
              <a:off x="1370" y="3341"/>
              <a:ext cx="7" cy="8"/>
            </a:xfrm>
            <a:prstGeom prst="line">
              <a:avLst/>
            </a:prstGeom>
            <a:noFill/>
            <a:ln w="11113">
              <a:solidFill>
                <a:srgbClr val="96969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7202" name="Freeform 349"/>
            <p:cNvSpPr>
              <a:spLocks/>
            </p:cNvSpPr>
            <p:nvPr/>
          </p:nvSpPr>
          <p:spPr bwMode="auto">
            <a:xfrm>
              <a:off x="1362" y="3331"/>
              <a:ext cx="8" cy="10"/>
            </a:xfrm>
            <a:custGeom>
              <a:avLst/>
              <a:gdLst>
                <a:gd name="T0" fmla="*/ 8 w 8"/>
                <a:gd name="T1" fmla="*/ 10 h 10"/>
                <a:gd name="T2" fmla="*/ 4 w 8"/>
                <a:gd name="T3" fmla="*/ 3 h 10"/>
                <a:gd name="T4" fmla="*/ 0 w 8"/>
                <a:gd name="T5" fmla="*/ 0 h 10"/>
                <a:gd name="T6" fmla="*/ 0 60000 65536"/>
                <a:gd name="T7" fmla="*/ 0 60000 65536"/>
                <a:gd name="T8" fmla="*/ 0 60000 65536"/>
                <a:gd name="T9" fmla="*/ 0 w 8"/>
                <a:gd name="T10" fmla="*/ 0 h 10"/>
                <a:gd name="T11" fmla="*/ 8 w 8"/>
                <a:gd name="T12" fmla="*/ 10 h 10"/>
              </a:gdLst>
              <a:ahLst/>
              <a:cxnLst>
                <a:cxn ang="T6">
                  <a:pos x="T0" y="T1"/>
                </a:cxn>
                <a:cxn ang="T7">
                  <a:pos x="T2" y="T3"/>
                </a:cxn>
                <a:cxn ang="T8">
                  <a:pos x="T4" y="T5"/>
                </a:cxn>
              </a:cxnLst>
              <a:rect l="T9" t="T10" r="T11" b="T12"/>
              <a:pathLst>
                <a:path w="8" h="10">
                  <a:moveTo>
                    <a:pt x="8" y="10"/>
                  </a:moveTo>
                  <a:lnTo>
                    <a:pt x="4" y="3"/>
                  </a:lnTo>
                  <a:lnTo>
                    <a:pt x="0" y="0"/>
                  </a:lnTo>
                </a:path>
              </a:pathLst>
            </a:custGeom>
            <a:noFill/>
            <a:ln w="11113">
              <a:solidFill>
                <a:srgbClr val="969696"/>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97203" name="Line 350"/>
            <p:cNvSpPr>
              <a:spLocks noChangeShapeType="1"/>
            </p:cNvSpPr>
            <p:nvPr/>
          </p:nvSpPr>
          <p:spPr bwMode="auto">
            <a:xfrm flipH="1" flipV="1">
              <a:off x="1355" y="3323"/>
              <a:ext cx="7" cy="8"/>
            </a:xfrm>
            <a:prstGeom prst="line">
              <a:avLst/>
            </a:prstGeom>
            <a:noFill/>
            <a:ln w="11113">
              <a:solidFill>
                <a:srgbClr val="96969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7204" name="Line 351"/>
            <p:cNvSpPr>
              <a:spLocks noChangeShapeType="1"/>
            </p:cNvSpPr>
            <p:nvPr/>
          </p:nvSpPr>
          <p:spPr bwMode="auto">
            <a:xfrm flipH="1" flipV="1">
              <a:off x="1348" y="3316"/>
              <a:ext cx="7" cy="7"/>
            </a:xfrm>
            <a:prstGeom prst="line">
              <a:avLst/>
            </a:prstGeom>
            <a:noFill/>
            <a:ln w="11113">
              <a:solidFill>
                <a:srgbClr val="96969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7205" name="Freeform 352"/>
            <p:cNvSpPr>
              <a:spLocks/>
            </p:cNvSpPr>
            <p:nvPr/>
          </p:nvSpPr>
          <p:spPr bwMode="auto">
            <a:xfrm>
              <a:off x="1341" y="3305"/>
              <a:ext cx="7" cy="11"/>
            </a:xfrm>
            <a:custGeom>
              <a:avLst/>
              <a:gdLst>
                <a:gd name="T0" fmla="*/ 7 w 7"/>
                <a:gd name="T1" fmla="*/ 11 h 11"/>
                <a:gd name="T2" fmla="*/ 3 w 7"/>
                <a:gd name="T3" fmla="*/ 4 h 11"/>
                <a:gd name="T4" fmla="*/ 0 w 7"/>
                <a:gd name="T5" fmla="*/ 0 h 11"/>
                <a:gd name="T6" fmla="*/ 0 60000 65536"/>
                <a:gd name="T7" fmla="*/ 0 60000 65536"/>
                <a:gd name="T8" fmla="*/ 0 60000 65536"/>
                <a:gd name="T9" fmla="*/ 0 w 7"/>
                <a:gd name="T10" fmla="*/ 0 h 11"/>
                <a:gd name="T11" fmla="*/ 7 w 7"/>
                <a:gd name="T12" fmla="*/ 11 h 11"/>
              </a:gdLst>
              <a:ahLst/>
              <a:cxnLst>
                <a:cxn ang="T6">
                  <a:pos x="T0" y="T1"/>
                </a:cxn>
                <a:cxn ang="T7">
                  <a:pos x="T2" y="T3"/>
                </a:cxn>
                <a:cxn ang="T8">
                  <a:pos x="T4" y="T5"/>
                </a:cxn>
              </a:cxnLst>
              <a:rect l="T9" t="T10" r="T11" b="T12"/>
              <a:pathLst>
                <a:path w="7" h="11">
                  <a:moveTo>
                    <a:pt x="7" y="11"/>
                  </a:moveTo>
                  <a:lnTo>
                    <a:pt x="3" y="4"/>
                  </a:lnTo>
                  <a:lnTo>
                    <a:pt x="0" y="0"/>
                  </a:lnTo>
                </a:path>
              </a:pathLst>
            </a:custGeom>
            <a:noFill/>
            <a:ln w="11113">
              <a:solidFill>
                <a:srgbClr val="969696"/>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97206" name="Line 353"/>
            <p:cNvSpPr>
              <a:spLocks noChangeShapeType="1"/>
            </p:cNvSpPr>
            <p:nvPr/>
          </p:nvSpPr>
          <p:spPr bwMode="auto">
            <a:xfrm flipH="1" flipV="1">
              <a:off x="1333" y="3298"/>
              <a:ext cx="8" cy="7"/>
            </a:xfrm>
            <a:prstGeom prst="line">
              <a:avLst/>
            </a:prstGeom>
            <a:noFill/>
            <a:ln w="11113">
              <a:solidFill>
                <a:srgbClr val="96969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7207" name="Line 354"/>
            <p:cNvSpPr>
              <a:spLocks noChangeShapeType="1"/>
            </p:cNvSpPr>
            <p:nvPr/>
          </p:nvSpPr>
          <p:spPr bwMode="auto">
            <a:xfrm flipH="1" flipV="1">
              <a:off x="1326" y="3291"/>
              <a:ext cx="7" cy="7"/>
            </a:xfrm>
            <a:prstGeom prst="line">
              <a:avLst/>
            </a:prstGeom>
            <a:noFill/>
            <a:ln w="11113">
              <a:solidFill>
                <a:srgbClr val="96969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7208" name="Line 355"/>
            <p:cNvSpPr>
              <a:spLocks noChangeShapeType="1"/>
            </p:cNvSpPr>
            <p:nvPr/>
          </p:nvSpPr>
          <p:spPr bwMode="auto">
            <a:xfrm flipH="1" flipV="1">
              <a:off x="1323" y="3284"/>
              <a:ext cx="3" cy="7"/>
            </a:xfrm>
            <a:prstGeom prst="line">
              <a:avLst/>
            </a:prstGeom>
            <a:noFill/>
            <a:ln w="11113">
              <a:solidFill>
                <a:srgbClr val="96969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7209" name="Freeform 356"/>
            <p:cNvSpPr>
              <a:spLocks/>
            </p:cNvSpPr>
            <p:nvPr/>
          </p:nvSpPr>
          <p:spPr bwMode="auto">
            <a:xfrm>
              <a:off x="1315" y="3273"/>
              <a:ext cx="8" cy="11"/>
            </a:xfrm>
            <a:custGeom>
              <a:avLst/>
              <a:gdLst>
                <a:gd name="T0" fmla="*/ 8 w 8"/>
                <a:gd name="T1" fmla="*/ 11 h 11"/>
                <a:gd name="T2" fmla="*/ 4 w 8"/>
                <a:gd name="T3" fmla="*/ 3 h 11"/>
                <a:gd name="T4" fmla="*/ 0 w 8"/>
                <a:gd name="T5" fmla="*/ 0 h 11"/>
                <a:gd name="T6" fmla="*/ 0 60000 65536"/>
                <a:gd name="T7" fmla="*/ 0 60000 65536"/>
                <a:gd name="T8" fmla="*/ 0 60000 65536"/>
                <a:gd name="T9" fmla="*/ 0 w 8"/>
                <a:gd name="T10" fmla="*/ 0 h 11"/>
                <a:gd name="T11" fmla="*/ 8 w 8"/>
                <a:gd name="T12" fmla="*/ 11 h 11"/>
              </a:gdLst>
              <a:ahLst/>
              <a:cxnLst>
                <a:cxn ang="T6">
                  <a:pos x="T0" y="T1"/>
                </a:cxn>
                <a:cxn ang="T7">
                  <a:pos x="T2" y="T3"/>
                </a:cxn>
                <a:cxn ang="T8">
                  <a:pos x="T4" y="T5"/>
                </a:cxn>
              </a:cxnLst>
              <a:rect l="T9" t="T10" r="T11" b="T12"/>
              <a:pathLst>
                <a:path w="8" h="11">
                  <a:moveTo>
                    <a:pt x="8" y="11"/>
                  </a:moveTo>
                  <a:lnTo>
                    <a:pt x="4" y="3"/>
                  </a:lnTo>
                  <a:lnTo>
                    <a:pt x="0" y="0"/>
                  </a:lnTo>
                </a:path>
              </a:pathLst>
            </a:custGeom>
            <a:noFill/>
            <a:ln w="11113">
              <a:solidFill>
                <a:srgbClr val="969696"/>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97210" name="Line 357"/>
            <p:cNvSpPr>
              <a:spLocks noChangeShapeType="1"/>
            </p:cNvSpPr>
            <p:nvPr/>
          </p:nvSpPr>
          <p:spPr bwMode="auto">
            <a:xfrm flipH="1" flipV="1">
              <a:off x="1308" y="3266"/>
              <a:ext cx="7" cy="7"/>
            </a:xfrm>
            <a:prstGeom prst="line">
              <a:avLst/>
            </a:prstGeom>
            <a:noFill/>
            <a:ln w="11113">
              <a:solidFill>
                <a:srgbClr val="96969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7211" name="Line 358"/>
            <p:cNvSpPr>
              <a:spLocks noChangeShapeType="1"/>
            </p:cNvSpPr>
            <p:nvPr/>
          </p:nvSpPr>
          <p:spPr bwMode="auto">
            <a:xfrm flipH="1" flipV="1">
              <a:off x="1301" y="3258"/>
              <a:ext cx="7" cy="8"/>
            </a:xfrm>
            <a:prstGeom prst="line">
              <a:avLst/>
            </a:prstGeom>
            <a:noFill/>
            <a:ln w="11113">
              <a:solidFill>
                <a:srgbClr val="96969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7212" name="Freeform 359"/>
            <p:cNvSpPr>
              <a:spLocks/>
            </p:cNvSpPr>
            <p:nvPr/>
          </p:nvSpPr>
          <p:spPr bwMode="auto">
            <a:xfrm>
              <a:off x="1297" y="3247"/>
              <a:ext cx="4" cy="11"/>
            </a:xfrm>
            <a:custGeom>
              <a:avLst/>
              <a:gdLst>
                <a:gd name="T0" fmla="*/ 4 w 4"/>
                <a:gd name="T1" fmla="*/ 11 h 11"/>
                <a:gd name="T2" fmla="*/ 0 w 4"/>
                <a:gd name="T3" fmla="*/ 4 h 11"/>
                <a:gd name="T4" fmla="*/ 0 w 4"/>
                <a:gd name="T5" fmla="*/ 0 h 11"/>
                <a:gd name="T6" fmla="*/ 0 60000 65536"/>
                <a:gd name="T7" fmla="*/ 0 60000 65536"/>
                <a:gd name="T8" fmla="*/ 0 60000 65536"/>
                <a:gd name="T9" fmla="*/ 0 w 4"/>
                <a:gd name="T10" fmla="*/ 0 h 11"/>
                <a:gd name="T11" fmla="*/ 4 w 4"/>
                <a:gd name="T12" fmla="*/ 11 h 11"/>
              </a:gdLst>
              <a:ahLst/>
              <a:cxnLst>
                <a:cxn ang="T6">
                  <a:pos x="T0" y="T1"/>
                </a:cxn>
                <a:cxn ang="T7">
                  <a:pos x="T2" y="T3"/>
                </a:cxn>
                <a:cxn ang="T8">
                  <a:pos x="T4" y="T5"/>
                </a:cxn>
              </a:cxnLst>
              <a:rect l="T9" t="T10" r="T11" b="T12"/>
              <a:pathLst>
                <a:path w="4" h="11">
                  <a:moveTo>
                    <a:pt x="4" y="11"/>
                  </a:moveTo>
                  <a:lnTo>
                    <a:pt x="0" y="4"/>
                  </a:lnTo>
                  <a:lnTo>
                    <a:pt x="0" y="0"/>
                  </a:lnTo>
                </a:path>
              </a:pathLst>
            </a:custGeom>
            <a:noFill/>
            <a:ln w="11113">
              <a:solidFill>
                <a:srgbClr val="969696"/>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97213" name="Line 360"/>
            <p:cNvSpPr>
              <a:spLocks noChangeShapeType="1"/>
            </p:cNvSpPr>
            <p:nvPr/>
          </p:nvSpPr>
          <p:spPr bwMode="auto">
            <a:xfrm flipH="1" flipV="1">
              <a:off x="1290" y="3240"/>
              <a:ext cx="7" cy="7"/>
            </a:xfrm>
            <a:prstGeom prst="line">
              <a:avLst/>
            </a:prstGeom>
            <a:noFill/>
            <a:ln w="11113">
              <a:solidFill>
                <a:srgbClr val="96969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7214" name="Line 361"/>
            <p:cNvSpPr>
              <a:spLocks noChangeShapeType="1"/>
            </p:cNvSpPr>
            <p:nvPr/>
          </p:nvSpPr>
          <p:spPr bwMode="auto">
            <a:xfrm flipH="1" flipV="1">
              <a:off x="1286" y="3233"/>
              <a:ext cx="4" cy="7"/>
            </a:xfrm>
            <a:prstGeom prst="line">
              <a:avLst/>
            </a:prstGeom>
            <a:noFill/>
            <a:ln w="11113">
              <a:solidFill>
                <a:srgbClr val="96969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7215" name="Freeform 362"/>
            <p:cNvSpPr>
              <a:spLocks/>
            </p:cNvSpPr>
            <p:nvPr/>
          </p:nvSpPr>
          <p:spPr bwMode="auto">
            <a:xfrm>
              <a:off x="1279" y="3222"/>
              <a:ext cx="7" cy="11"/>
            </a:xfrm>
            <a:custGeom>
              <a:avLst/>
              <a:gdLst>
                <a:gd name="T0" fmla="*/ 7 w 7"/>
                <a:gd name="T1" fmla="*/ 11 h 11"/>
                <a:gd name="T2" fmla="*/ 4 w 7"/>
                <a:gd name="T3" fmla="*/ 4 h 11"/>
                <a:gd name="T4" fmla="*/ 0 w 7"/>
                <a:gd name="T5" fmla="*/ 0 h 11"/>
                <a:gd name="T6" fmla="*/ 0 60000 65536"/>
                <a:gd name="T7" fmla="*/ 0 60000 65536"/>
                <a:gd name="T8" fmla="*/ 0 60000 65536"/>
                <a:gd name="T9" fmla="*/ 0 w 7"/>
                <a:gd name="T10" fmla="*/ 0 h 11"/>
                <a:gd name="T11" fmla="*/ 7 w 7"/>
                <a:gd name="T12" fmla="*/ 11 h 11"/>
              </a:gdLst>
              <a:ahLst/>
              <a:cxnLst>
                <a:cxn ang="T6">
                  <a:pos x="T0" y="T1"/>
                </a:cxn>
                <a:cxn ang="T7">
                  <a:pos x="T2" y="T3"/>
                </a:cxn>
                <a:cxn ang="T8">
                  <a:pos x="T4" y="T5"/>
                </a:cxn>
              </a:cxnLst>
              <a:rect l="T9" t="T10" r="T11" b="T12"/>
              <a:pathLst>
                <a:path w="7" h="11">
                  <a:moveTo>
                    <a:pt x="7" y="11"/>
                  </a:moveTo>
                  <a:lnTo>
                    <a:pt x="4" y="4"/>
                  </a:lnTo>
                  <a:lnTo>
                    <a:pt x="0" y="0"/>
                  </a:lnTo>
                </a:path>
              </a:pathLst>
            </a:custGeom>
            <a:noFill/>
            <a:ln w="11113">
              <a:solidFill>
                <a:srgbClr val="969696"/>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97216" name="Line 363"/>
            <p:cNvSpPr>
              <a:spLocks noChangeShapeType="1"/>
            </p:cNvSpPr>
            <p:nvPr/>
          </p:nvSpPr>
          <p:spPr bwMode="auto">
            <a:xfrm flipH="1" flipV="1">
              <a:off x="1276" y="3215"/>
              <a:ext cx="3" cy="7"/>
            </a:xfrm>
            <a:prstGeom prst="line">
              <a:avLst/>
            </a:prstGeom>
            <a:noFill/>
            <a:ln w="11113">
              <a:solidFill>
                <a:srgbClr val="96969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7217" name="Line 364"/>
            <p:cNvSpPr>
              <a:spLocks noChangeShapeType="1"/>
            </p:cNvSpPr>
            <p:nvPr/>
          </p:nvSpPr>
          <p:spPr bwMode="auto">
            <a:xfrm flipH="1" flipV="1">
              <a:off x="1268" y="3208"/>
              <a:ext cx="8" cy="7"/>
            </a:xfrm>
            <a:prstGeom prst="line">
              <a:avLst/>
            </a:prstGeom>
            <a:noFill/>
            <a:ln w="11113">
              <a:solidFill>
                <a:srgbClr val="96969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7218" name="Freeform 365"/>
            <p:cNvSpPr>
              <a:spLocks/>
            </p:cNvSpPr>
            <p:nvPr/>
          </p:nvSpPr>
          <p:spPr bwMode="auto">
            <a:xfrm>
              <a:off x="1265" y="3197"/>
              <a:ext cx="3" cy="11"/>
            </a:xfrm>
            <a:custGeom>
              <a:avLst/>
              <a:gdLst>
                <a:gd name="T0" fmla="*/ 3 w 3"/>
                <a:gd name="T1" fmla="*/ 11 h 11"/>
                <a:gd name="T2" fmla="*/ 0 w 3"/>
                <a:gd name="T3" fmla="*/ 3 h 11"/>
                <a:gd name="T4" fmla="*/ 0 w 3"/>
                <a:gd name="T5" fmla="*/ 0 h 11"/>
                <a:gd name="T6" fmla="*/ 0 60000 65536"/>
                <a:gd name="T7" fmla="*/ 0 60000 65536"/>
                <a:gd name="T8" fmla="*/ 0 60000 65536"/>
                <a:gd name="T9" fmla="*/ 0 w 3"/>
                <a:gd name="T10" fmla="*/ 0 h 11"/>
                <a:gd name="T11" fmla="*/ 3 w 3"/>
                <a:gd name="T12" fmla="*/ 11 h 11"/>
              </a:gdLst>
              <a:ahLst/>
              <a:cxnLst>
                <a:cxn ang="T6">
                  <a:pos x="T0" y="T1"/>
                </a:cxn>
                <a:cxn ang="T7">
                  <a:pos x="T2" y="T3"/>
                </a:cxn>
                <a:cxn ang="T8">
                  <a:pos x="T4" y="T5"/>
                </a:cxn>
              </a:cxnLst>
              <a:rect l="T9" t="T10" r="T11" b="T12"/>
              <a:pathLst>
                <a:path w="3" h="11">
                  <a:moveTo>
                    <a:pt x="3" y="11"/>
                  </a:moveTo>
                  <a:lnTo>
                    <a:pt x="0" y="3"/>
                  </a:lnTo>
                  <a:lnTo>
                    <a:pt x="0" y="0"/>
                  </a:lnTo>
                </a:path>
              </a:pathLst>
            </a:custGeom>
            <a:noFill/>
            <a:ln w="11113">
              <a:solidFill>
                <a:srgbClr val="969696"/>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97219" name="Line 366"/>
            <p:cNvSpPr>
              <a:spLocks noChangeShapeType="1"/>
            </p:cNvSpPr>
            <p:nvPr/>
          </p:nvSpPr>
          <p:spPr bwMode="auto">
            <a:xfrm flipH="1" flipV="1">
              <a:off x="1258" y="3190"/>
              <a:ext cx="7" cy="7"/>
            </a:xfrm>
            <a:prstGeom prst="line">
              <a:avLst/>
            </a:prstGeom>
            <a:noFill/>
            <a:ln w="11113">
              <a:solidFill>
                <a:srgbClr val="96969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7220" name="Line 367"/>
            <p:cNvSpPr>
              <a:spLocks noChangeShapeType="1"/>
            </p:cNvSpPr>
            <p:nvPr/>
          </p:nvSpPr>
          <p:spPr bwMode="auto">
            <a:xfrm flipH="1" flipV="1">
              <a:off x="1254" y="3182"/>
              <a:ext cx="4" cy="8"/>
            </a:xfrm>
            <a:prstGeom prst="line">
              <a:avLst/>
            </a:prstGeom>
            <a:noFill/>
            <a:ln w="11113">
              <a:solidFill>
                <a:srgbClr val="96969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7221" name="Freeform 368"/>
            <p:cNvSpPr>
              <a:spLocks/>
            </p:cNvSpPr>
            <p:nvPr/>
          </p:nvSpPr>
          <p:spPr bwMode="auto">
            <a:xfrm>
              <a:off x="1247" y="3171"/>
              <a:ext cx="7" cy="11"/>
            </a:xfrm>
            <a:custGeom>
              <a:avLst/>
              <a:gdLst>
                <a:gd name="T0" fmla="*/ 7 w 7"/>
                <a:gd name="T1" fmla="*/ 11 h 11"/>
                <a:gd name="T2" fmla="*/ 3 w 7"/>
                <a:gd name="T3" fmla="*/ 4 h 11"/>
                <a:gd name="T4" fmla="*/ 0 w 7"/>
                <a:gd name="T5" fmla="*/ 0 h 11"/>
                <a:gd name="T6" fmla="*/ 0 60000 65536"/>
                <a:gd name="T7" fmla="*/ 0 60000 65536"/>
                <a:gd name="T8" fmla="*/ 0 60000 65536"/>
                <a:gd name="T9" fmla="*/ 0 w 7"/>
                <a:gd name="T10" fmla="*/ 0 h 11"/>
                <a:gd name="T11" fmla="*/ 7 w 7"/>
                <a:gd name="T12" fmla="*/ 11 h 11"/>
              </a:gdLst>
              <a:ahLst/>
              <a:cxnLst>
                <a:cxn ang="T6">
                  <a:pos x="T0" y="T1"/>
                </a:cxn>
                <a:cxn ang="T7">
                  <a:pos x="T2" y="T3"/>
                </a:cxn>
                <a:cxn ang="T8">
                  <a:pos x="T4" y="T5"/>
                </a:cxn>
              </a:cxnLst>
              <a:rect l="T9" t="T10" r="T11" b="T12"/>
              <a:pathLst>
                <a:path w="7" h="11">
                  <a:moveTo>
                    <a:pt x="7" y="11"/>
                  </a:moveTo>
                  <a:lnTo>
                    <a:pt x="3" y="4"/>
                  </a:lnTo>
                  <a:lnTo>
                    <a:pt x="0" y="0"/>
                  </a:lnTo>
                </a:path>
              </a:pathLst>
            </a:custGeom>
            <a:noFill/>
            <a:ln w="11113">
              <a:solidFill>
                <a:srgbClr val="969696"/>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97222" name="Line 369"/>
            <p:cNvSpPr>
              <a:spLocks noChangeShapeType="1"/>
            </p:cNvSpPr>
            <p:nvPr/>
          </p:nvSpPr>
          <p:spPr bwMode="auto">
            <a:xfrm flipH="1" flipV="1">
              <a:off x="1243" y="3164"/>
              <a:ext cx="4" cy="7"/>
            </a:xfrm>
            <a:prstGeom prst="line">
              <a:avLst/>
            </a:prstGeom>
            <a:noFill/>
            <a:ln w="11113">
              <a:solidFill>
                <a:srgbClr val="96969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7223" name="Line 370"/>
            <p:cNvSpPr>
              <a:spLocks noChangeShapeType="1"/>
            </p:cNvSpPr>
            <p:nvPr/>
          </p:nvSpPr>
          <p:spPr bwMode="auto">
            <a:xfrm flipH="1" flipV="1">
              <a:off x="1240" y="3157"/>
              <a:ext cx="3" cy="7"/>
            </a:xfrm>
            <a:prstGeom prst="line">
              <a:avLst/>
            </a:prstGeom>
            <a:noFill/>
            <a:ln w="11113">
              <a:solidFill>
                <a:srgbClr val="96969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7224" name="Freeform 371"/>
            <p:cNvSpPr>
              <a:spLocks/>
            </p:cNvSpPr>
            <p:nvPr/>
          </p:nvSpPr>
          <p:spPr bwMode="auto">
            <a:xfrm>
              <a:off x="1232" y="3146"/>
              <a:ext cx="8" cy="11"/>
            </a:xfrm>
            <a:custGeom>
              <a:avLst/>
              <a:gdLst>
                <a:gd name="T0" fmla="*/ 8 w 8"/>
                <a:gd name="T1" fmla="*/ 11 h 11"/>
                <a:gd name="T2" fmla="*/ 4 w 8"/>
                <a:gd name="T3" fmla="*/ 4 h 11"/>
                <a:gd name="T4" fmla="*/ 0 w 8"/>
                <a:gd name="T5" fmla="*/ 0 h 11"/>
                <a:gd name="T6" fmla="*/ 0 60000 65536"/>
                <a:gd name="T7" fmla="*/ 0 60000 65536"/>
                <a:gd name="T8" fmla="*/ 0 60000 65536"/>
                <a:gd name="T9" fmla="*/ 0 w 8"/>
                <a:gd name="T10" fmla="*/ 0 h 11"/>
                <a:gd name="T11" fmla="*/ 8 w 8"/>
                <a:gd name="T12" fmla="*/ 11 h 11"/>
              </a:gdLst>
              <a:ahLst/>
              <a:cxnLst>
                <a:cxn ang="T6">
                  <a:pos x="T0" y="T1"/>
                </a:cxn>
                <a:cxn ang="T7">
                  <a:pos x="T2" y="T3"/>
                </a:cxn>
                <a:cxn ang="T8">
                  <a:pos x="T4" y="T5"/>
                </a:cxn>
              </a:cxnLst>
              <a:rect l="T9" t="T10" r="T11" b="T12"/>
              <a:pathLst>
                <a:path w="8" h="11">
                  <a:moveTo>
                    <a:pt x="8" y="11"/>
                  </a:moveTo>
                  <a:lnTo>
                    <a:pt x="4" y="4"/>
                  </a:lnTo>
                  <a:lnTo>
                    <a:pt x="0" y="0"/>
                  </a:lnTo>
                </a:path>
              </a:pathLst>
            </a:custGeom>
            <a:noFill/>
            <a:ln w="11113">
              <a:solidFill>
                <a:srgbClr val="969696"/>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97225" name="Line 372"/>
            <p:cNvSpPr>
              <a:spLocks noChangeShapeType="1"/>
            </p:cNvSpPr>
            <p:nvPr/>
          </p:nvSpPr>
          <p:spPr bwMode="auto">
            <a:xfrm flipH="1" flipV="1">
              <a:off x="1229" y="3139"/>
              <a:ext cx="3" cy="7"/>
            </a:xfrm>
            <a:prstGeom prst="line">
              <a:avLst/>
            </a:prstGeom>
            <a:noFill/>
            <a:ln w="11113">
              <a:solidFill>
                <a:srgbClr val="96969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7226" name="Line 373"/>
            <p:cNvSpPr>
              <a:spLocks noChangeShapeType="1"/>
            </p:cNvSpPr>
            <p:nvPr/>
          </p:nvSpPr>
          <p:spPr bwMode="auto">
            <a:xfrm flipH="1" flipV="1">
              <a:off x="1225" y="3132"/>
              <a:ext cx="4" cy="7"/>
            </a:xfrm>
            <a:prstGeom prst="line">
              <a:avLst/>
            </a:prstGeom>
            <a:noFill/>
            <a:ln w="11113">
              <a:solidFill>
                <a:srgbClr val="96969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7227" name="Freeform 374"/>
            <p:cNvSpPr>
              <a:spLocks/>
            </p:cNvSpPr>
            <p:nvPr/>
          </p:nvSpPr>
          <p:spPr bwMode="auto">
            <a:xfrm>
              <a:off x="1218" y="3121"/>
              <a:ext cx="7" cy="11"/>
            </a:xfrm>
            <a:custGeom>
              <a:avLst/>
              <a:gdLst>
                <a:gd name="T0" fmla="*/ 7 w 7"/>
                <a:gd name="T1" fmla="*/ 11 h 11"/>
                <a:gd name="T2" fmla="*/ 3 w 7"/>
                <a:gd name="T3" fmla="*/ 3 h 11"/>
                <a:gd name="T4" fmla="*/ 0 w 7"/>
                <a:gd name="T5" fmla="*/ 0 h 11"/>
                <a:gd name="T6" fmla="*/ 0 60000 65536"/>
                <a:gd name="T7" fmla="*/ 0 60000 65536"/>
                <a:gd name="T8" fmla="*/ 0 60000 65536"/>
                <a:gd name="T9" fmla="*/ 0 w 7"/>
                <a:gd name="T10" fmla="*/ 0 h 11"/>
                <a:gd name="T11" fmla="*/ 7 w 7"/>
                <a:gd name="T12" fmla="*/ 11 h 11"/>
              </a:gdLst>
              <a:ahLst/>
              <a:cxnLst>
                <a:cxn ang="T6">
                  <a:pos x="T0" y="T1"/>
                </a:cxn>
                <a:cxn ang="T7">
                  <a:pos x="T2" y="T3"/>
                </a:cxn>
                <a:cxn ang="T8">
                  <a:pos x="T4" y="T5"/>
                </a:cxn>
              </a:cxnLst>
              <a:rect l="T9" t="T10" r="T11" b="T12"/>
              <a:pathLst>
                <a:path w="7" h="11">
                  <a:moveTo>
                    <a:pt x="7" y="11"/>
                  </a:moveTo>
                  <a:lnTo>
                    <a:pt x="3" y="3"/>
                  </a:lnTo>
                  <a:lnTo>
                    <a:pt x="0" y="0"/>
                  </a:lnTo>
                </a:path>
              </a:pathLst>
            </a:custGeom>
            <a:noFill/>
            <a:ln w="11113">
              <a:solidFill>
                <a:srgbClr val="969696"/>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97228" name="Line 375"/>
            <p:cNvSpPr>
              <a:spLocks noChangeShapeType="1"/>
            </p:cNvSpPr>
            <p:nvPr/>
          </p:nvSpPr>
          <p:spPr bwMode="auto">
            <a:xfrm flipH="1" flipV="1">
              <a:off x="1214" y="3114"/>
              <a:ext cx="4" cy="7"/>
            </a:xfrm>
            <a:prstGeom prst="line">
              <a:avLst/>
            </a:prstGeom>
            <a:noFill/>
            <a:ln w="11113">
              <a:solidFill>
                <a:srgbClr val="96969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7229" name="Line 376"/>
            <p:cNvSpPr>
              <a:spLocks noChangeShapeType="1"/>
            </p:cNvSpPr>
            <p:nvPr/>
          </p:nvSpPr>
          <p:spPr bwMode="auto">
            <a:xfrm flipH="1" flipV="1">
              <a:off x="1211" y="3106"/>
              <a:ext cx="3" cy="8"/>
            </a:xfrm>
            <a:prstGeom prst="line">
              <a:avLst/>
            </a:prstGeom>
            <a:noFill/>
            <a:ln w="11113">
              <a:solidFill>
                <a:srgbClr val="96969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7230" name="Freeform 377"/>
            <p:cNvSpPr>
              <a:spLocks/>
            </p:cNvSpPr>
            <p:nvPr/>
          </p:nvSpPr>
          <p:spPr bwMode="auto">
            <a:xfrm>
              <a:off x="1203" y="3096"/>
              <a:ext cx="8" cy="10"/>
            </a:xfrm>
            <a:custGeom>
              <a:avLst/>
              <a:gdLst>
                <a:gd name="T0" fmla="*/ 8 w 8"/>
                <a:gd name="T1" fmla="*/ 10 h 10"/>
                <a:gd name="T2" fmla="*/ 4 w 8"/>
                <a:gd name="T3" fmla="*/ 3 h 10"/>
                <a:gd name="T4" fmla="*/ 0 w 8"/>
                <a:gd name="T5" fmla="*/ 0 h 10"/>
                <a:gd name="T6" fmla="*/ 0 60000 65536"/>
                <a:gd name="T7" fmla="*/ 0 60000 65536"/>
                <a:gd name="T8" fmla="*/ 0 60000 65536"/>
                <a:gd name="T9" fmla="*/ 0 w 8"/>
                <a:gd name="T10" fmla="*/ 0 h 10"/>
                <a:gd name="T11" fmla="*/ 8 w 8"/>
                <a:gd name="T12" fmla="*/ 10 h 10"/>
              </a:gdLst>
              <a:ahLst/>
              <a:cxnLst>
                <a:cxn ang="T6">
                  <a:pos x="T0" y="T1"/>
                </a:cxn>
                <a:cxn ang="T7">
                  <a:pos x="T2" y="T3"/>
                </a:cxn>
                <a:cxn ang="T8">
                  <a:pos x="T4" y="T5"/>
                </a:cxn>
              </a:cxnLst>
              <a:rect l="T9" t="T10" r="T11" b="T12"/>
              <a:pathLst>
                <a:path w="8" h="10">
                  <a:moveTo>
                    <a:pt x="8" y="10"/>
                  </a:moveTo>
                  <a:lnTo>
                    <a:pt x="4" y="3"/>
                  </a:lnTo>
                  <a:lnTo>
                    <a:pt x="0" y="0"/>
                  </a:lnTo>
                </a:path>
              </a:pathLst>
            </a:custGeom>
            <a:noFill/>
            <a:ln w="11113">
              <a:solidFill>
                <a:srgbClr val="969696"/>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97231" name="Line 378"/>
            <p:cNvSpPr>
              <a:spLocks noChangeShapeType="1"/>
            </p:cNvSpPr>
            <p:nvPr/>
          </p:nvSpPr>
          <p:spPr bwMode="auto">
            <a:xfrm flipH="1" flipV="1">
              <a:off x="1200" y="3088"/>
              <a:ext cx="3" cy="8"/>
            </a:xfrm>
            <a:prstGeom prst="line">
              <a:avLst/>
            </a:prstGeom>
            <a:noFill/>
            <a:ln w="11113">
              <a:solidFill>
                <a:srgbClr val="96969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7232" name="Line 379"/>
            <p:cNvSpPr>
              <a:spLocks noChangeShapeType="1"/>
            </p:cNvSpPr>
            <p:nvPr/>
          </p:nvSpPr>
          <p:spPr bwMode="auto">
            <a:xfrm flipH="1" flipV="1">
              <a:off x="1196" y="3081"/>
              <a:ext cx="4" cy="7"/>
            </a:xfrm>
            <a:prstGeom prst="line">
              <a:avLst/>
            </a:prstGeom>
            <a:noFill/>
            <a:ln w="11113">
              <a:solidFill>
                <a:srgbClr val="96969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7233" name="Line 380"/>
            <p:cNvSpPr>
              <a:spLocks noChangeShapeType="1"/>
            </p:cNvSpPr>
            <p:nvPr/>
          </p:nvSpPr>
          <p:spPr bwMode="auto">
            <a:xfrm flipH="1" flipV="1">
              <a:off x="1193" y="3074"/>
              <a:ext cx="3" cy="7"/>
            </a:xfrm>
            <a:prstGeom prst="line">
              <a:avLst/>
            </a:prstGeom>
            <a:noFill/>
            <a:ln w="11113">
              <a:solidFill>
                <a:srgbClr val="96969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7234" name="Freeform 381"/>
            <p:cNvSpPr>
              <a:spLocks/>
            </p:cNvSpPr>
            <p:nvPr/>
          </p:nvSpPr>
          <p:spPr bwMode="auto">
            <a:xfrm>
              <a:off x="1185" y="3063"/>
              <a:ext cx="8" cy="11"/>
            </a:xfrm>
            <a:custGeom>
              <a:avLst/>
              <a:gdLst>
                <a:gd name="T0" fmla="*/ 8 w 8"/>
                <a:gd name="T1" fmla="*/ 11 h 11"/>
                <a:gd name="T2" fmla="*/ 4 w 8"/>
                <a:gd name="T3" fmla="*/ 4 h 11"/>
                <a:gd name="T4" fmla="*/ 0 w 8"/>
                <a:gd name="T5" fmla="*/ 0 h 11"/>
                <a:gd name="T6" fmla="*/ 0 60000 65536"/>
                <a:gd name="T7" fmla="*/ 0 60000 65536"/>
                <a:gd name="T8" fmla="*/ 0 60000 65536"/>
                <a:gd name="T9" fmla="*/ 0 w 8"/>
                <a:gd name="T10" fmla="*/ 0 h 11"/>
                <a:gd name="T11" fmla="*/ 8 w 8"/>
                <a:gd name="T12" fmla="*/ 11 h 11"/>
              </a:gdLst>
              <a:ahLst/>
              <a:cxnLst>
                <a:cxn ang="T6">
                  <a:pos x="T0" y="T1"/>
                </a:cxn>
                <a:cxn ang="T7">
                  <a:pos x="T2" y="T3"/>
                </a:cxn>
                <a:cxn ang="T8">
                  <a:pos x="T4" y="T5"/>
                </a:cxn>
              </a:cxnLst>
              <a:rect l="T9" t="T10" r="T11" b="T12"/>
              <a:pathLst>
                <a:path w="8" h="11">
                  <a:moveTo>
                    <a:pt x="8" y="11"/>
                  </a:moveTo>
                  <a:lnTo>
                    <a:pt x="4" y="4"/>
                  </a:lnTo>
                  <a:lnTo>
                    <a:pt x="0" y="0"/>
                  </a:lnTo>
                </a:path>
              </a:pathLst>
            </a:custGeom>
            <a:noFill/>
            <a:ln w="11113">
              <a:solidFill>
                <a:srgbClr val="969696"/>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97235" name="Line 382"/>
            <p:cNvSpPr>
              <a:spLocks noChangeShapeType="1"/>
            </p:cNvSpPr>
            <p:nvPr/>
          </p:nvSpPr>
          <p:spPr bwMode="auto">
            <a:xfrm flipH="1" flipV="1">
              <a:off x="1182" y="3056"/>
              <a:ext cx="3" cy="7"/>
            </a:xfrm>
            <a:prstGeom prst="line">
              <a:avLst/>
            </a:prstGeom>
            <a:noFill/>
            <a:ln w="11113">
              <a:solidFill>
                <a:srgbClr val="96969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7236" name="Line 383"/>
            <p:cNvSpPr>
              <a:spLocks noChangeShapeType="1"/>
            </p:cNvSpPr>
            <p:nvPr/>
          </p:nvSpPr>
          <p:spPr bwMode="auto">
            <a:xfrm flipH="1" flipV="1">
              <a:off x="1178" y="3049"/>
              <a:ext cx="4" cy="7"/>
            </a:xfrm>
            <a:prstGeom prst="line">
              <a:avLst/>
            </a:prstGeom>
            <a:noFill/>
            <a:ln w="11113">
              <a:solidFill>
                <a:srgbClr val="96969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7237" name="Freeform 384"/>
            <p:cNvSpPr>
              <a:spLocks/>
            </p:cNvSpPr>
            <p:nvPr/>
          </p:nvSpPr>
          <p:spPr bwMode="auto">
            <a:xfrm>
              <a:off x="1175" y="3038"/>
              <a:ext cx="3" cy="11"/>
            </a:xfrm>
            <a:custGeom>
              <a:avLst/>
              <a:gdLst>
                <a:gd name="T0" fmla="*/ 3 w 3"/>
                <a:gd name="T1" fmla="*/ 11 h 11"/>
                <a:gd name="T2" fmla="*/ 3 w 3"/>
                <a:gd name="T3" fmla="*/ 3 h 11"/>
                <a:gd name="T4" fmla="*/ 0 w 3"/>
                <a:gd name="T5" fmla="*/ 0 h 11"/>
                <a:gd name="T6" fmla="*/ 0 60000 65536"/>
                <a:gd name="T7" fmla="*/ 0 60000 65536"/>
                <a:gd name="T8" fmla="*/ 0 60000 65536"/>
                <a:gd name="T9" fmla="*/ 0 w 3"/>
                <a:gd name="T10" fmla="*/ 0 h 11"/>
                <a:gd name="T11" fmla="*/ 3 w 3"/>
                <a:gd name="T12" fmla="*/ 11 h 11"/>
              </a:gdLst>
              <a:ahLst/>
              <a:cxnLst>
                <a:cxn ang="T6">
                  <a:pos x="T0" y="T1"/>
                </a:cxn>
                <a:cxn ang="T7">
                  <a:pos x="T2" y="T3"/>
                </a:cxn>
                <a:cxn ang="T8">
                  <a:pos x="T4" y="T5"/>
                </a:cxn>
              </a:cxnLst>
              <a:rect l="T9" t="T10" r="T11" b="T12"/>
              <a:pathLst>
                <a:path w="3" h="11">
                  <a:moveTo>
                    <a:pt x="3" y="11"/>
                  </a:moveTo>
                  <a:lnTo>
                    <a:pt x="3" y="3"/>
                  </a:lnTo>
                  <a:lnTo>
                    <a:pt x="0" y="0"/>
                  </a:lnTo>
                </a:path>
              </a:pathLst>
            </a:custGeom>
            <a:noFill/>
            <a:ln w="11113">
              <a:solidFill>
                <a:srgbClr val="969696"/>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97238" name="Line 385"/>
            <p:cNvSpPr>
              <a:spLocks noChangeShapeType="1"/>
            </p:cNvSpPr>
            <p:nvPr/>
          </p:nvSpPr>
          <p:spPr bwMode="auto">
            <a:xfrm flipH="1" flipV="1">
              <a:off x="1167" y="3030"/>
              <a:ext cx="8" cy="8"/>
            </a:xfrm>
            <a:prstGeom prst="line">
              <a:avLst/>
            </a:prstGeom>
            <a:noFill/>
            <a:ln w="11113">
              <a:solidFill>
                <a:srgbClr val="96969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7239" name="Line 386"/>
            <p:cNvSpPr>
              <a:spLocks noChangeShapeType="1"/>
            </p:cNvSpPr>
            <p:nvPr/>
          </p:nvSpPr>
          <p:spPr bwMode="auto">
            <a:xfrm flipH="1" flipV="1">
              <a:off x="1164" y="3023"/>
              <a:ext cx="3" cy="7"/>
            </a:xfrm>
            <a:prstGeom prst="line">
              <a:avLst/>
            </a:prstGeom>
            <a:noFill/>
            <a:ln w="11113">
              <a:solidFill>
                <a:srgbClr val="96969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7240" name="Freeform 387"/>
            <p:cNvSpPr>
              <a:spLocks/>
            </p:cNvSpPr>
            <p:nvPr/>
          </p:nvSpPr>
          <p:spPr bwMode="auto">
            <a:xfrm>
              <a:off x="1160" y="3012"/>
              <a:ext cx="4" cy="11"/>
            </a:xfrm>
            <a:custGeom>
              <a:avLst/>
              <a:gdLst>
                <a:gd name="T0" fmla="*/ 4 w 4"/>
                <a:gd name="T1" fmla="*/ 11 h 11"/>
                <a:gd name="T2" fmla="*/ 0 w 4"/>
                <a:gd name="T3" fmla="*/ 4 h 11"/>
                <a:gd name="T4" fmla="*/ 0 w 4"/>
                <a:gd name="T5" fmla="*/ 0 h 11"/>
                <a:gd name="T6" fmla="*/ 0 60000 65536"/>
                <a:gd name="T7" fmla="*/ 0 60000 65536"/>
                <a:gd name="T8" fmla="*/ 0 60000 65536"/>
                <a:gd name="T9" fmla="*/ 0 w 4"/>
                <a:gd name="T10" fmla="*/ 0 h 11"/>
                <a:gd name="T11" fmla="*/ 4 w 4"/>
                <a:gd name="T12" fmla="*/ 11 h 11"/>
              </a:gdLst>
              <a:ahLst/>
              <a:cxnLst>
                <a:cxn ang="T6">
                  <a:pos x="T0" y="T1"/>
                </a:cxn>
                <a:cxn ang="T7">
                  <a:pos x="T2" y="T3"/>
                </a:cxn>
                <a:cxn ang="T8">
                  <a:pos x="T4" y="T5"/>
                </a:cxn>
              </a:cxnLst>
              <a:rect l="T9" t="T10" r="T11" b="T12"/>
              <a:pathLst>
                <a:path w="4" h="11">
                  <a:moveTo>
                    <a:pt x="4" y="11"/>
                  </a:moveTo>
                  <a:lnTo>
                    <a:pt x="0" y="4"/>
                  </a:lnTo>
                  <a:lnTo>
                    <a:pt x="0" y="0"/>
                  </a:lnTo>
                </a:path>
              </a:pathLst>
            </a:custGeom>
            <a:noFill/>
            <a:ln w="11113">
              <a:solidFill>
                <a:srgbClr val="969696"/>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97241" name="Line 388"/>
            <p:cNvSpPr>
              <a:spLocks noChangeShapeType="1"/>
            </p:cNvSpPr>
            <p:nvPr/>
          </p:nvSpPr>
          <p:spPr bwMode="auto">
            <a:xfrm flipH="1" flipV="1">
              <a:off x="1156" y="3005"/>
              <a:ext cx="4" cy="7"/>
            </a:xfrm>
            <a:prstGeom prst="line">
              <a:avLst/>
            </a:prstGeom>
            <a:noFill/>
            <a:ln w="11113">
              <a:solidFill>
                <a:srgbClr val="96969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7242" name="Line 389"/>
            <p:cNvSpPr>
              <a:spLocks noChangeShapeType="1"/>
            </p:cNvSpPr>
            <p:nvPr/>
          </p:nvSpPr>
          <p:spPr bwMode="auto">
            <a:xfrm flipH="1" flipV="1">
              <a:off x="1149" y="2998"/>
              <a:ext cx="7" cy="7"/>
            </a:xfrm>
            <a:prstGeom prst="line">
              <a:avLst/>
            </a:prstGeom>
            <a:noFill/>
            <a:ln w="11113">
              <a:solidFill>
                <a:srgbClr val="96969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7243" name="Freeform 390"/>
            <p:cNvSpPr>
              <a:spLocks/>
            </p:cNvSpPr>
            <p:nvPr/>
          </p:nvSpPr>
          <p:spPr bwMode="auto">
            <a:xfrm>
              <a:off x="1146" y="2987"/>
              <a:ext cx="3" cy="11"/>
            </a:xfrm>
            <a:custGeom>
              <a:avLst/>
              <a:gdLst>
                <a:gd name="T0" fmla="*/ 3 w 3"/>
                <a:gd name="T1" fmla="*/ 11 h 11"/>
                <a:gd name="T2" fmla="*/ 0 w 3"/>
                <a:gd name="T3" fmla="*/ 4 h 11"/>
                <a:gd name="T4" fmla="*/ 0 w 3"/>
                <a:gd name="T5" fmla="*/ 0 h 11"/>
                <a:gd name="T6" fmla="*/ 0 60000 65536"/>
                <a:gd name="T7" fmla="*/ 0 60000 65536"/>
                <a:gd name="T8" fmla="*/ 0 60000 65536"/>
                <a:gd name="T9" fmla="*/ 0 w 3"/>
                <a:gd name="T10" fmla="*/ 0 h 11"/>
                <a:gd name="T11" fmla="*/ 3 w 3"/>
                <a:gd name="T12" fmla="*/ 11 h 11"/>
              </a:gdLst>
              <a:ahLst/>
              <a:cxnLst>
                <a:cxn ang="T6">
                  <a:pos x="T0" y="T1"/>
                </a:cxn>
                <a:cxn ang="T7">
                  <a:pos x="T2" y="T3"/>
                </a:cxn>
                <a:cxn ang="T8">
                  <a:pos x="T4" y="T5"/>
                </a:cxn>
              </a:cxnLst>
              <a:rect l="T9" t="T10" r="T11" b="T12"/>
              <a:pathLst>
                <a:path w="3" h="11">
                  <a:moveTo>
                    <a:pt x="3" y="11"/>
                  </a:moveTo>
                  <a:lnTo>
                    <a:pt x="0" y="4"/>
                  </a:lnTo>
                  <a:lnTo>
                    <a:pt x="0" y="0"/>
                  </a:lnTo>
                </a:path>
              </a:pathLst>
            </a:custGeom>
            <a:noFill/>
            <a:ln w="11113">
              <a:solidFill>
                <a:srgbClr val="969696"/>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97244" name="Line 391"/>
            <p:cNvSpPr>
              <a:spLocks noChangeShapeType="1"/>
            </p:cNvSpPr>
            <p:nvPr/>
          </p:nvSpPr>
          <p:spPr bwMode="auto">
            <a:xfrm flipH="1" flipV="1">
              <a:off x="1142" y="2980"/>
              <a:ext cx="4" cy="7"/>
            </a:xfrm>
            <a:prstGeom prst="line">
              <a:avLst/>
            </a:prstGeom>
            <a:noFill/>
            <a:ln w="11113">
              <a:solidFill>
                <a:srgbClr val="96969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7245" name="Line 392"/>
            <p:cNvSpPr>
              <a:spLocks noChangeShapeType="1"/>
            </p:cNvSpPr>
            <p:nvPr/>
          </p:nvSpPr>
          <p:spPr bwMode="auto">
            <a:xfrm flipH="1" flipV="1">
              <a:off x="1138" y="2973"/>
              <a:ext cx="4" cy="7"/>
            </a:xfrm>
            <a:prstGeom prst="line">
              <a:avLst/>
            </a:prstGeom>
            <a:noFill/>
            <a:ln w="11113">
              <a:solidFill>
                <a:srgbClr val="96969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7246" name="Freeform 393"/>
            <p:cNvSpPr>
              <a:spLocks/>
            </p:cNvSpPr>
            <p:nvPr/>
          </p:nvSpPr>
          <p:spPr bwMode="auto">
            <a:xfrm>
              <a:off x="1131" y="2962"/>
              <a:ext cx="7" cy="11"/>
            </a:xfrm>
            <a:custGeom>
              <a:avLst/>
              <a:gdLst>
                <a:gd name="T0" fmla="*/ 7 w 7"/>
                <a:gd name="T1" fmla="*/ 11 h 11"/>
                <a:gd name="T2" fmla="*/ 4 w 7"/>
                <a:gd name="T3" fmla="*/ 3 h 11"/>
                <a:gd name="T4" fmla="*/ 0 w 7"/>
                <a:gd name="T5" fmla="*/ 0 h 11"/>
                <a:gd name="T6" fmla="*/ 0 60000 65536"/>
                <a:gd name="T7" fmla="*/ 0 60000 65536"/>
                <a:gd name="T8" fmla="*/ 0 60000 65536"/>
                <a:gd name="T9" fmla="*/ 0 w 7"/>
                <a:gd name="T10" fmla="*/ 0 h 11"/>
                <a:gd name="T11" fmla="*/ 7 w 7"/>
                <a:gd name="T12" fmla="*/ 11 h 11"/>
              </a:gdLst>
              <a:ahLst/>
              <a:cxnLst>
                <a:cxn ang="T6">
                  <a:pos x="T0" y="T1"/>
                </a:cxn>
                <a:cxn ang="T7">
                  <a:pos x="T2" y="T3"/>
                </a:cxn>
                <a:cxn ang="T8">
                  <a:pos x="T4" y="T5"/>
                </a:cxn>
              </a:cxnLst>
              <a:rect l="T9" t="T10" r="T11" b="T12"/>
              <a:pathLst>
                <a:path w="7" h="11">
                  <a:moveTo>
                    <a:pt x="7" y="11"/>
                  </a:moveTo>
                  <a:lnTo>
                    <a:pt x="4" y="3"/>
                  </a:lnTo>
                  <a:lnTo>
                    <a:pt x="0" y="0"/>
                  </a:lnTo>
                </a:path>
              </a:pathLst>
            </a:custGeom>
            <a:noFill/>
            <a:ln w="11113">
              <a:solidFill>
                <a:srgbClr val="969696"/>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97247" name="Line 394"/>
            <p:cNvSpPr>
              <a:spLocks noChangeShapeType="1"/>
            </p:cNvSpPr>
            <p:nvPr/>
          </p:nvSpPr>
          <p:spPr bwMode="auto">
            <a:xfrm flipH="1" flipV="1">
              <a:off x="1128" y="2954"/>
              <a:ext cx="3" cy="8"/>
            </a:xfrm>
            <a:prstGeom prst="line">
              <a:avLst/>
            </a:prstGeom>
            <a:noFill/>
            <a:ln w="11113">
              <a:solidFill>
                <a:srgbClr val="96969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7248" name="Line 395"/>
            <p:cNvSpPr>
              <a:spLocks noChangeShapeType="1"/>
            </p:cNvSpPr>
            <p:nvPr/>
          </p:nvSpPr>
          <p:spPr bwMode="auto">
            <a:xfrm flipH="1" flipV="1">
              <a:off x="1124" y="2947"/>
              <a:ext cx="4" cy="7"/>
            </a:xfrm>
            <a:prstGeom prst="line">
              <a:avLst/>
            </a:prstGeom>
            <a:noFill/>
            <a:ln w="11113">
              <a:solidFill>
                <a:srgbClr val="96969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7249" name="Freeform 396"/>
            <p:cNvSpPr>
              <a:spLocks/>
            </p:cNvSpPr>
            <p:nvPr/>
          </p:nvSpPr>
          <p:spPr bwMode="auto">
            <a:xfrm>
              <a:off x="1117" y="2936"/>
              <a:ext cx="7" cy="11"/>
            </a:xfrm>
            <a:custGeom>
              <a:avLst/>
              <a:gdLst>
                <a:gd name="T0" fmla="*/ 7 w 7"/>
                <a:gd name="T1" fmla="*/ 11 h 11"/>
                <a:gd name="T2" fmla="*/ 3 w 7"/>
                <a:gd name="T3" fmla="*/ 4 h 11"/>
                <a:gd name="T4" fmla="*/ 0 w 7"/>
                <a:gd name="T5" fmla="*/ 0 h 11"/>
                <a:gd name="T6" fmla="*/ 0 60000 65536"/>
                <a:gd name="T7" fmla="*/ 0 60000 65536"/>
                <a:gd name="T8" fmla="*/ 0 60000 65536"/>
                <a:gd name="T9" fmla="*/ 0 w 7"/>
                <a:gd name="T10" fmla="*/ 0 h 11"/>
                <a:gd name="T11" fmla="*/ 7 w 7"/>
                <a:gd name="T12" fmla="*/ 11 h 11"/>
              </a:gdLst>
              <a:ahLst/>
              <a:cxnLst>
                <a:cxn ang="T6">
                  <a:pos x="T0" y="T1"/>
                </a:cxn>
                <a:cxn ang="T7">
                  <a:pos x="T2" y="T3"/>
                </a:cxn>
                <a:cxn ang="T8">
                  <a:pos x="T4" y="T5"/>
                </a:cxn>
              </a:cxnLst>
              <a:rect l="T9" t="T10" r="T11" b="T12"/>
              <a:pathLst>
                <a:path w="7" h="11">
                  <a:moveTo>
                    <a:pt x="7" y="11"/>
                  </a:moveTo>
                  <a:lnTo>
                    <a:pt x="3" y="4"/>
                  </a:lnTo>
                  <a:lnTo>
                    <a:pt x="0" y="0"/>
                  </a:lnTo>
                </a:path>
              </a:pathLst>
            </a:custGeom>
            <a:noFill/>
            <a:ln w="11113">
              <a:solidFill>
                <a:srgbClr val="969696"/>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97250" name="Line 397"/>
            <p:cNvSpPr>
              <a:spLocks noChangeShapeType="1"/>
            </p:cNvSpPr>
            <p:nvPr/>
          </p:nvSpPr>
          <p:spPr bwMode="auto">
            <a:xfrm flipH="1" flipV="1">
              <a:off x="1113" y="2929"/>
              <a:ext cx="4" cy="7"/>
            </a:xfrm>
            <a:prstGeom prst="line">
              <a:avLst/>
            </a:prstGeom>
            <a:noFill/>
            <a:ln w="11113">
              <a:solidFill>
                <a:srgbClr val="96969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7251" name="Line 398"/>
            <p:cNvSpPr>
              <a:spLocks noChangeShapeType="1"/>
            </p:cNvSpPr>
            <p:nvPr/>
          </p:nvSpPr>
          <p:spPr bwMode="auto">
            <a:xfrm flipH="1" flipV="1">
              <a:off x="1109" y="2922"/>
              <a:ext cx="4" cy="7"/>
            </a:xfrm>
            <a:prstGeom prst="line">
              <a:avLst/>
            </a:prstGeom>
            <a:noFill/>
            <a:ln w="11113">
              <a:solidFill>
                <a:srgbClr val="96969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7252" name="Freeform 399"/>
            <p:cNvSpPr>
              <a:spLocks/>
            </p:cNvSpPr>
            <p:nvPr/>
          </p:nvSpPr>
          <p:spPr bwMode="auto">
            <a:xfrm>
              <a:off x="1102" y="2911"/>
              <a:ext cx="7" cy="11"/>
            </a:xfrm>
            <a:custGeom>
              <a:avLst/>
              <a:gdLst>
                <a:gd name="T0" fmla="*/ 7 w 7"/>
                <a:gd name="T1" fmla="*/ 11 h 11"/>
                <a:gd name="T2" fmla="*/ 4 w 7"/>
                <a:gd name="T3" fmla="*/ 4 h 11"/>
                <a:gd name="T4" fmla="*/ 0 w 7"/>
                <a:gd name="T5" fmla="*/ 0 h 11"/>
                <a:gd name="T6" fmla="*/ 0 60000 65536"/>
                <a:gd name="T7" fmla="*/ 0 60000 65536"/>
                <a:gd name="T8" fmla="*/ 0 60000 65536"/>
                <a:gd name="T9" fmla="*/ 0 w 7"/>
                <a:gd name="T10" fmla="*/ 0 h 11"/>
                <a:gd name="T11" fmla="*/ 7 w 7"/>
                <a:gd name="T12" fmla="*/ 11 h 11"/>
              </a:gdLst>
              <a:ahLst/>
              <a:cxnLst>
                <a:cxn ang="T6">
                  <a:pos x="T0" y="T1"/>
                </a:cxn>
                <a:cxn ang="T7">
                  <a:pos x="T2" y="T3"/>
                </a:cxn>
                <a:cxn ang="T8">
                  <a:pos x="T4" y="T5"/>
                </a:cxn>
              </a:cxnLst>
              <a:rect l="T9" t="T10" r="T11" b="T12"/>
              <a:pathLst>
                <a:path w="7" h="11">
                  <a:moveTo>
                    <a:pt x="7" y="11"/>
                  </a:moveTo>
                  <a:lnTo>
                    <a:pt x="4" y="4"/>
                  </a:lnTo>
                  <a:lnTo>
                    <a:pt x="0" y="0"/>
                  </a:lnTo>
                </a:path>
              </a:pathLst>
            </a:custGeom>
            <a:noFill/>
            <a:ln w="11113">
              <a:solidFill>
                <a:srgbClr val="969696"/>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97253" name="Line 400"/>
            <p:cNvSpPr>
              <a:spLocks noChangeShapeType="1"/>
            </p:cNvSpPr>
            <p:nvPr/>
          </p:nvSpPr>
          <p:spPr bwMode="auto">
            <a:xfrm flipH="1" flipV="1">
              <a:off x="1099" y="2904"/>
              <a:ext cx="3" cy="7"/>
            </a:xfrm>
            <a:prstGeom prst="line">
              <a:avLst/>
            </a:prstGeom>
            <a:noFill/>
            <a:ln w="11113">
              <a:solidFill>
                <a:srgbClr val="96969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7254" name="Line 401"/>
            <p:cNvSpPr>
              <a:spLocks noChangeShapeType="1"/>
            </p:cNvSpPr>
            <p:nvPr/>
          </p:nvSpPr>
          <p:spPr bwMode="auto">
            <a:xfrm flipH="1" flipV="1">
              <a:off x="1095" y="2897"/>
              <a:ext cx="4" cy="7"/>
            </a:xfrm>
            <a:prstGeom prst="line">
              <a:avLst/>
            </a:prstGeom>
            <a:noFill/>
            <a:ln w="11113">
              <a:solidFill>
                <a:srgbClr val="96969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7255" name="Freeform 402"/>
            <p:cNvSpPr>
              <a:spLocks/>
            </p:cNvSpPr>
            <p:nvPr/>
          </p:nvSpPr>
          <p:spPr bwMode="auto">
            <a:xfrm>
              <a:off x="1088" y="2886"/>
              <a:ext cx="7" cy="11"/>
            </a:xfrm>
            <a:custGeom>
              <a:avLst/>
              <a:gdLst>
                <a:gd name="T0" fmla="*/ 7 w 7"/>
                <a:gd name="T1" fmla="*/ 11 h 11"/>
                <a:gd name="T2" fmla="*/ 3 w 7"/>
                <a:gd name="T3" fmla="*/ 3 h 11"/>
                <a:gd name="T4" fmla="*/ 0 w 7"/>
                <a:gd name="T5" fmla="*/ 0 h 11"/>
                <a:gd name="T6" fmla="*/ 0 60000 65536"/>
                <a:gd name="T7" fmla="*/ 0 60000 65536"/>
                <a:gd name="T8" fmla="*/ 0 60000 65536"/>
                <a:gd name="T9" fmla="*/ 0 w 7"/>
                <a:gd name="T10" fmla="*/ 0 h 11"/>
                <a:gd name="T11" fmla="*/ 7 w 7"/>
                <a:gd name="T12" fmla="*/ 11 h 11"/>
              </a:gdLst>
              <a:ahLst/>
              <a:cxnLst>
                <a:cxn ang="T6">
                  <a:pos x="T0" y="T1"/>
                </a:cxn>
                <a:cxn ang="T7">
                  <a:pos x="T2" y="T3"/>
                </a:cxn>
                <a:cxn ang="T8">
                  <a:pos x="T4" y="T5"/>
                </a:cxn>
              </a:cxnLst>
              <a:rect l="T9" t="T10" r="T11" b="T12"/>
              <a:pathLst>
                <a:path w="7" h="11">
                  <a:moveTo>
                    <a:pt x="7" y="11"/>
                  </a:moveTo>
                  <a:lnTo>
                    <a:pt x="3" y="3"/>
                  </a:lnTo>
                  <a:lnTo>
                    <a:pt x="0" y="0"/>
                  </a:lnTo>
                </a:path>
              </a:pathLst>
            </a:custGeom>
            <a:noFill/>
            <a:ln w="11113">
              <a:solidFill>
                <a:srgbClr val="969696"/>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97256" name="Line 403"/>
            <p:cNvSpPr>
              <a:spLocks noChangeShapeType="1"/>
            </p:cNvSpPr>
            <p:nvPr/>
          </p:nvSpPr>
          <p:spPr bwMode="auto">
            <a:xfrm flipH="1" flipV="1">
              <a:off x="1084" y="2879"/>
              <a:ext cx="4" cy="7"/>
            </a:xfrm>
            <a:prstGeom prst="line">
              <a:avLst/>
            </a:prstGeom>
            <a:noFill/>
            <a:ln w="11113">
              <a:solidFill>
                <a:srgbClr val="96969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7257" name="Line 404"/>
            <p:cNvSpPr>
              <a:spLocks noChangeShapeType="1"/>
            </p:cNvSpPr>
            <p:nvPr/>
          </p:nvSpPr>
          <p:spPr bwMode="auto">
            <a:xfrm flipH="1" flipV="1">
              <a:off x="1077" y="2871"/>
              <a:ext cx="7" cy="8"/>
            </a:xfrm>
            <a:prstGeom prst="line">
              <a:avLst/>
            </a:prstGeom>
            <a:noFill/>
            <a:ln w="11113">
              <a:solidFill>
                <a:srgbClr val="96969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7258" name="Line 405"/>
            <p:cNvSpPr>
              <a:spLocks noChangeShapeType="1"/>
            </p:cNvSpPr>
            <p:nvPr/>
          </p:nvSpPr>
          <p:spPr bwMode="auto">
            <a:xfrm flipH="1" flipV="1">
              <a:off x="1073" y="2864"/>
              <a:ext cx="4" cy="7"/>
            </a:xfrm>
            <a:prstGeom prst="line">
              <a:avLst/>
            </a:prstGeom>
            <a:noFill/>
            <a:ln w="11113">
              <a:solidFill>
                <a:srgbClr val="96969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7259" name="Freeform 406"/>
            <p:cNvSpPr>
              <a:spLocks/>
            </p:cNvSpPr>
            <p:nvPr/>
          </p:nvSpPr>
          <p:spPr bwMode="auto">
            <a:xfrm>
              <a:off x="1066" y="2853"/>
              <a:ext cx="7" cy="11"/>
            </a:xfrm>
            <a:custGeom>
              <a:avLst/>
              <a:gdLst>
                <a:gd name="T0" fmla="*/ 7 w 7"/>
                <a:gd name="T1" fmla="*/ 11 h 11"/>
                <a:gd name="T2" fmla="*/ 4 w 7"/>
                <a:gd name="T3" fmla="*/ 4 h 11"/>
                <a:gd name="T4" fmla="*/ 0 w 7"/>
                <a:gd name="T5" fmla="*/ 0 h 11"/>
                <a:gd name="T6" fmla="*/ 0 60000 65536"/>
                <a:gd name="T7" fmla="*/ 0 60000 65536"/>
                <a:gd name="T8" fmla="*/ 0 60000 65536"/>
                <a:gd name="T9" fmla="*/ 0 w 7"/>
                <a:gd name="T10" fmla="*/ 0 h 11"/>
                <a:gd name="T11" fmla="*/ 7 w 7"/>
                <a:gd name="T12" fmla="*/ 11 h 11"/>
              </a:gdLst>
              <a:ahLst/>
              <a:cxnLst>
                <a:cxn ang="T6">
                  <a:pos x="T0" y="T1"/>
                </a:cxn>
                <a:cxn ang="T7">
                  <a:pos x="T2" y="T3"/>
                </a:cxn>
                <a:cxn ang="T8">
                  <a:pos x="T4" y="T5"/>
                </a:cxn>
              </a:cxnLst>
              <a:rect l="T9" t="T10" r="T11" b="T12"/>
              <a:pathLst>
                <a:path w="7" h="11">
                  <a:moveTo>
                    <a:pt x="7" y="11"/>
                  </a:moveTo>
                  <a:lnTo>
                    <a:pt x="4" y="4"/>
                  </a:lnTo>
                  <a:lnTo>
                    <a:pt x="0" y="0"/>
                  </a:lnTo>
                </a:path>
              </a:pathLst>
            </a:custGeom>
            <a:noFill/>
            <a:ln w="11113">
              <a:solidFill>
                <a:srgbClr val="969696"/>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97260" name="Line 407"/>
            <p:cNvSpPr>
              <a:spLocks noChangeShapeType="1"/>
            </p:cNvSpPr>
            <p:nvPr/>
          </p:nvSpPr>
          <p:spPr bwMode="auto">
            <a:xfrm flipH="1" flipV="1">
              <a:off x="1059" y="2846"/>
              <a:ext cx="7" cy="7"/>
            </a:xfrm>
            <a:prstGeom prst="line">
              <a:avLst/>
            </a:prstGeom>
            <a:noFill/>
            <a:ln w="11113">
              <a:solidFill>
                <a:srgbClr val="96969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7261" name="Line 408"/>
            <p:cNvSpPr>
              <a:spLocks noChangeShapeType="1"/>
            </p:cNvSpPr>
            <p:nvPr/>
          </p:nvSpPr>
          <p:spPr bwMode="auto">
            <a:xfrm flipH="1" flipV="1">
              <a:off x="1055" y="2839"/>
              <a:ext cx="4" cy="7"/>
            </a:xfrm>
            <a:prstGeom prst="line">
              <a:avLst/>
            </a:prstGeom>
            <a:noFill/>
            <a:ln w="11113">
              <a:solidFill>
                <a:srgbClr val="96969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7262" name="Freeform 409"/>
            <p:cNvSpPr>
              <a:spLocks/>
            </p:cNvSpPr>
            <p:nvPr/>
          </p:nvSpPr>
          <p:spPr bwMode="auto">
            <a:xfrm>
              <a:off x="1048" y="2828"/>
              <a:ext cx="7" cy="11"/>
            </a:xfrm>
            <a:custGeom>
              <a:avLst/>
              <a:gdLst>
                <a:gd name="T0" fmla="*/ 7 w 7"/>
                <a:gd name="T1" fmla="*/ 11 h 11"/>
                <a:gd name="T2" fmla="*/ 4 w 7"/>
                <a:gd name="T3" fmla="*/ 4 h 11"/>
                <a:gd name="T4" fmla="*/ 0 w 7"/>
                <a:gd name="T5" fmla="*/ 0 h 11"/>
                <a:gd name="T6" fmla="*/ 0 60000 65536"/>
                <a:gd name="T7" fmla="*/ 0 60000 65536"/>
                <a:gd name="T8" fmla="*/ 0 60000 65536"/>
                <a:gd name="T9" fmla="*/ 0 w 7"/>
                <a:gd name="T10" fmla="*/ 0 h 11"/>
                <a:gd name="T11" fmla="*/ 7 w 7"/>
                <a:gd name="T12" fmla="*/ 11 h 11"/>
              </a:gdLst>
              <a:ahLst/>
              <a:cxnLst>
                <a:cxn ang="T6">
                  <a:pos x="T0" y="T1"/>
                </a:cxn>
                <a:cxn ang="T7">
                  <a:pos x="T2" y="T3"/>
                </a:cxn>
                <a:cxn ang="T8">
                  <a:pos x="T4" y="T5"/>
                </a:cxn>
              </a:cxnLst>
              <a:rect l="T9" t="T10" r="T11" b="T12"/>
              <a:pathLst>
                <a:path w="7" h="11">
                  <a:moveTo>
                    <a:pt x="7" y="11"/>
                  </a:moveTo>
                  <a:lnTo>
                    <a:pt x="4" y="4"/>
                  </a:lnTo>
                  <a:lnTo>
                    <a:pt x="0" y="0"/>
                  </a:lnTo>
                </a:path>
              </a:pathLst>
            </a:custGeom>
            <a:noFill/>
            <a:ln w="11113">
              <a:solidFill>
                <a:srgbClr val="969696"/>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97263" name="Line 410"/>
            <p:cNvSpPr>
              <a:spLocks noChangeShapeType="1"/>
            </p:cNvSpPr>
            <p:nvPr/>
          </p:nvSpPr>
          <p:spPr bwMode="auto">
            <a:xfrm flipH="1" flipV="1">
              <a:off x="1041" y="2821"/>
              <a:ext cx="7" cy="7"/>
            </a:xfrm>
            <a:prstGeom prst="line">
              <a:avLst/>
            </a:prstGeom>
            <a:noFill/>
            <a:ln w="11113">
              <a:solidFill>
                <a:srgbClr val="96969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7264" name="Freeform 411"/>
            <p:cNvSpPr>
              <a:spLocks/>
            </p:cNvSpPr>
            <p:nvPr/>
          </p:nvSpPr>
          <p:spPr bwMode="auto">
            <a:xfrm>
              <a:off x="1030" y="2813"/>
              <a:ext cx="11" cy="8"/>
            </a:xfrm>
            <a:custGeom>
              <a:avLst/>
              <a:gdLst>
                <a:gd name="T0" fmla="*/ 11 w 11"/>
                <a:gd name="T1" fmla="*/ 8 h 8"/>
                <a:gd name="T2" fmla="*/ 4 w 11"/>
                <a:gd name="T3" fmla="*/ 4 h 8"/>
                <a:gd name="T4" fmla="*/ 0 w 11"/>
                <a:gd name="T5" fmla="*/ 0 h 8"/>
                <a:gd name="T6" fmla="*/ 0 60000 65536"/>
                <a:gd name="T7" fmla="*/ 0 60000 65536"/>
                <a:gd name="T8" fmla="*/ 0 60000 65536"/>
                <a:gd name="T9" fmla="*/ 0 w 11"/>
                <a:gd name="T10" fmla="*/ 0 h 8"/>
                <a:gd name="T11" fmla="*/ 11 w 11"/>
                <a:gd name="T12" fmla="*/ 8 h 8"/>
              </a:gdLst>
              <a:ahLst/>
              <a:cxnLst>
                <a:cxn ang="T6">
                  <a:pos x="T0" y="T1"/>
                </a:cxn>
                <a:cxn ang="T7">
                  <a:pos x="T2" y="T3"/>
                </a:cxn>
                <a:cxn ang="T8">
                  <a:pos x="T4" y="T5"/>
                </a:cxn>
              </a:cxnLst>
              <a:rect l="T9" t="T10" r="T11" b="T12"/>
              <a:pathLst>
                <a:path w="11" h="8">
                  <a:moveTo>
                    <a:pt x="11" y="8"/>
                  </a:moveTo>
                  <a:lnTo>
                    <a:pt x="4" y="4"/>
                  </a:lnTo>
                  <a:lnTo>
                    <a:pt x="0" y="0"/>
                  </a:lnTo>
                </a:path>
              </a:pathLst>
            </a:custGeom>
            <a:noFill/>
            <a:ln w="11113">
              <a:solidFill>
                <a:srgbClr val="969696"/>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97265" name="Freeform 412"/>
            <p:cNvSpPr>
              <a:spLocks/>
            </p:cNvSpPr>
            <p:nvPr/>
          </p:nvSpPr>
          <p:spPr bwMode="auto">
            <a:xfrm>
              <a:off x="1023" y="2803"/>
              <a:ext cx="7" cy="10"/>
            </a:xfrm>
            <a:custGeom>
              <a:avLst/>
              <a:gdLst>
                <a:gd name="T0" fmla="*/ 7 w 7"/>
                <a:gd name="T1" fmla="*/ 10 h 10"/>
                <a:gd name="T2" fmla="*/ 3 w 7"/>
                <a:gd name="T3" fmla="*/ 3 h 10"/>
                <a:gd name="T4" fmla="*/ 0 w 7"/>
                <a:gd name="T5" fmla="*/ 0 h 10"/>
                <a:gd name="T6" fmla="*/ 0 60000 65536"/>
                <a:gd name="T7" fmla="*/ 0 60000 65536"/>
                <a:gd name="T8" fmla="*/ 0 60000 65536"/>
                <a:gd name="T9" fmla="*/ 0 w 7"/>
                <a:gd name="T10" fmla="*/ 0 h 10"/>
                <a:gd name="T11" fmla="*/ 7 w 7"/>
                <a:gd name="T12" fmla="*/ 10 h 10"/>
              </a:gdLst>
              <a:ahLst/>
              <a:cxnLst>
                <a:cxn ang="T6">
                  <a:pos x="T0" y="T1"/>
                </a:cxn>
                <a:cxn ang="T7">
                  <a:pos x="T2" y="T3"/>
                </a:cxn>
                <a:cxn ang="T8">
                  <a:pos x="T4" y="T5"/>
                </a:cxn>
              </a:cxnLst>
              <a:rect l="T9" t="T10" r="T11" b="T12"/>
              <a:pathLst>
                <a:path w="7" h="10">
                  <a:moveTo>
                    <a:pt x="7" y="10"/>
                  </a:moveTo>
                  <a:lnTo>
                    <a:pt x="3" y="3"/>
                  </a:lnTo>
                  <a:lnTo>
                    <a:pt x="0" y="0"/>
                  </a:lnTo>
                </a:path>
              </a:pathLst>
            </a:custGeom>
            <a:noFill/>
            <a:ln w="11113">
              <a:solidFill>
                <a:srgbClr val="969696"/>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97266" name="Line 413"/>
            <p:cNvSpPr>
              <a:spLocks noChangeShapeType="1"/>
            </p:cNvSpPr>
            <p:nvPr/>
          </p:nvSpPr>
          <p:spPr bwMode="auto">
            <a:xfrm flipH="1" flipV="1">
              <a:off x="1012" y="2795"/>
              <a:ext cx="11" cy="8"/>
            </a:xfrm>
            <a:prstGeom prst="line">
              <a:avLst/>
            </a:prstGeom>
            <a:noFill/>
            <a:ln w="11113">
              <a:solidFill>
                <a:srgbClr val="96969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7267" name="Line 414"/>
            <p:cNvSpPr>
              <a:spLocks noChangeShapeType="1"/>
            </p:cNvSpPr>
            <p:nvPr/>
          </p:nvSpPr>
          <p:spPr bwMode="auto">
            <a:xfrm flipH="1" flipV="1">
              <a:off x="998" y="2788"/>
              <a:ext cx="14" cy="7"/>
            </a:xfrm>
            <a:prstGeom prst="line">
              <a:avLst/>
            </a:prstGeom>
            <a:noFill/>
            <a:ln w="11113">
              <a:solidFill>
                <a:srgbClr val="96969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7268" name="Line 415"/>
            <p:cNvSpPr>
              <a:spLocks noChangeShapeType="1"/>
            </p:cNvSpPr>
            <p:nvPr/>
          </p:nvSpPr>
          <p:spPr bwMode="auto">
            <a:xfrm flipH="1" flipV="1">
              <a:off x="983" y="2777"/>
              <a:ext cx="15" cy="11"/>
            </a:xfrm>
            <a:prstGeom prst="line">
              <a:avLst/>
            </a:prstGeom>
            <a:noFill/>
            <a:ln w="11113">
              <a:solidFill>
                <a:srgbClr val="969696"/>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96925" name="Group 416"/>
          <p:cNvGrpSpPr>
            <a:grpSpLocks/>
          </p:cNvGrpSpPr>
          <p:nvPr/>
        </p:nvGrpSpPr>
        <p:grpSpPr bwMode="auto">
          <a:xfrm>
            <a:off x="838200" y="1219200"/>
            <a:ext cx="1600200" cy="2103438"/>
            <a:chOff x="917" y="1294"/>
            <a:chExt cx="1391" cy="749"/>
          </a:xfrm>
        </p:grpSpPr>
        <p:sp>
          <p:nvSpPr>
            <p:cNvPr id="197074" name="Line 417"/>
            <p:cNvSpPr>
              <a:spLocks noChangeShapeType="1"/>
            </p:cNvSpPr>
            <p:nvPr/>
          </p:nvSpPr>
          <p:spPr bwMode="auto">
            <a:xfrm flipH="1" flipV="1">
              <a:off x="1764" y="2036"/>
              <a:ext cx="544" cy="7"/>
            </a:xfrm>
            <a:prstGeom prst="line">
              <a:avLst/>
            </a:prstGeom>
            <a:noFill/>
            <a:ln w="11113">
              <a:solidFill>
                <a:srgbClr val="96969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7075" name="Line 418"/>
            <p:cNvSpPr>
              <a:spLocks noChangeShapeType="1"/>
            </p:cNvSpPr>
            <p:nvPr/>
          </p:nvSpPr>
          <p:spPr bwMode="auto">
            <a:xfrm flipH="1" flipV="1">
              <a:off x="1216" y="2028"/>
              <a:ext cx="548" cy="8"/>
            </a:xfrm>
            <a:prstGeom prst="line">
              <a:avLst/>
            </a:prstGeom>
            <a:noFill/>
            <a:ln w="11113">
              <a:solidFill>
                <a:srgbClr val="96969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7076" name="Line 419"/>
            <p:cNvSpPr>
              <a:spLocks noChangeShapeType="1"/>
            </p:cNvSpPr>
            <p:nvPr/>
          </p:nvSpPr>
          <p:spPr bwMode="auto">
            <a:xfrm flipV="1">
              <a:off x="1216" y="2021"/>
              <a:ext cx="1" cy="7"/>
            </a:xfrm>
            <a:prstGeom prst="line">
              <a:avLst/>
            </a:prstGeom>
            <a:noFill/>
            <a:ln w="11113">
              <a:solidFill>
                <a:srgbClr val="96969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7077" name="Line 420"/>
            <p:cNvSpPr>
              <a:spLocks noChangeShapeType="1"/>
            </p:cNvSpPr>
            <p:nvPr/>
          </p:nvSpPr>
          <p:spPr bwMode="auto">
            <a:xfrm flipV="1">
              <a:off x="1216" y="2014"/>
              <a:ext cx="1" cy="7"/>
            </a:xfrm>
            <a:prstGeom prst="line">
              <a:avLst/>
            </a:prstGeom>
            <a:noFill/>
            <a:ln w="11113">
              <a:solidFill>
                <a:srgbClr val="96969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7078" name="Line 421"/>
            <p:cNvSpPr>
              <a:spLocks noChangeShapeType="1"/>
            </p:cNvSpPr>
            <p:nvPr/>
          </p:nvSpPr>
          <p:spPr bwMode="auto">
            <a:xfrm flipH="1" flipV="1">
              <a:off x="1187" y="2007"/>
              <a:ext cx="29" cy="7"/>
            </a:xfrm>
            <a:prstGeom prst="line">
              <a:avLst/>
            </a:prstGeom>
            <a:noFill/>
            <a:ln w="11113">
              <a:solidFill>
                <a:srgbClr val="96969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7079" name="Line 422"/>
            <p:cNvSpPr>
              <a:spLocks noChangeShapeType="1"/>
            </p:cNvSpPr>
            <p:nvPr/>
          </p:nvSpPr>
          <p:spPr bwMode="auto">
            <a:xfrm flipH="1" flipV="1">
              <a:off x="1162" y="1996"/>
              <a:ext cx="25" cy="11"/>
            </a:xfrm>
            <a:prstGeom prst="line">
              <a:avLst/>
            </a:prstGeom>
            <a:noFill/>
            <a:ln w="11113">
              <a:solidFill>
                <a:srgbClr val="96969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7080" name="Line 423"/>
            <p:cNvSpPr>
              <a:spLocks noChangeShapeType="1"/>
            </p:cNvSpPr>
            <p:nvPr/>
          </p:nvSpPr>
          <p:spPr bwMode="auto">
            <a:xfrm flipV="1">
              <a:off x="1162" y="1989"/>
              <a:ext cx="1" cy="7"/>
            </a:xfrm>
            <a:prstGeom prst="line">
              <a:avLst/>
            </a:prstGeom>
            <a:noFill/>
            <a:ln w="11113">
              <a:solidFill>
                <a:srgbClr val="96969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7081" name="Line 424"/>
            <p:cNvSpPr>
              <a:spLocks noChangeShapeType="1"/>
            </p:cNvSpPr>
            <p:nvPr/>
          </p:nvSpPr>
          <p:spPr bwMode="auto">
            <a:xfrm flipV="1">
              <a:off x="1162" y="1982"/>
              <a:ext cx="1" cy="7"/>
            </a:xfrm>
            <a:prstGeom prst="line">
              <a:avLst/>
            </a:prstGeom>
            <a:noFill/>
            <a:ln w="11113">
              <a:solidFill>
                <a:srgbClr val="96969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7082" name="Line 425"/>
            <p:cNvSpPr>
              <a:spLocks noChangeShapeType="1"/>
            </p:cNvSpPr>
            <p:nvPr/>
          </p:nvSpPr>
          <p:spPr bwMode="auto">
            <a:xfrm flipH="1" flipV="1">
              <a:off x="1108" y="1974"/>
              <a:ext cx="54" cy="8"/>
            </a:xfrm>
            <a:prstGeom prst="line">
              <a:avLst/>
            </a:prstGeom>
            <a:noFill/>
            <a:ln w="11113">
              <a:solidFill>
                <a:srgbClr val="96969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7083" name="Line 426"/>
            <p:cNvSpPr>
              <a:spLocks noChangeShapeType="1"/>
            </p:cNvSpPr>
            <p:nvPr/>
          </p:nvSpPr>
          <p:spPr bwMode="auto">
            <a:xfrm flipV="1">
              <a:off x="1108" y="1967"/>
              <a:ext cx="1" cy="7"/>
            </a:xfrm>
            <a:prstGeom prst="line">
              <a:avLst/>
            </a:prstGeom>
            <a:noFill/>
            <a:ln w="11113">
              <a:solidFill>
                <a:srgbClr val="96969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7084" name="Line 427"/>
            <p:cNvSpPr>
              <a:spLocks noChangeShapeType="1"/>
            </p:cNvSpPr>
            <p:nvPr/>
          </p:nvSpPr>
          <p:spPr bwMode="auto">
            <a:xfrm flipH="1" flipV="1">
              <a:off x="1054" y="1960"/>
              <a:ext cx="54" cy="7"/>
            </a:xfrm>
            <a:prstGeom prst="line">
              <a:avLst/>
            </a:prstGeom>
            <a:noFill/>
            <a:ln w="11113">
              <a:solidFill>
                <a:srgbClr val="96969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7085" name="Line 428"/>
            <p:cNvSpPr>
              <a:spLocks noChangeShapeType="1"/>
            </p:cNvSpPr>
            <p:nvPr/>
          </p:nvSpPr>
          <p:spPr bwMode="auto">
            <a:xfrm flipV="1">
              <a:off x="1054" y="1949"/>
              <a:ext cx="1" cy="11"/>
            </a:xfrm>
            <a:prstGeom prst="line">
              <a:avLst/>
            </a:prstGeom>
            <a:noFill/>
            <a:ln w="11113">
              <a:solidFill>
                <a:srgbClr val="96969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7086" name="Line 429"/>
            <p:cNvSpPr>
              <a:spLocks noChangeShapeType="1"/>
            </p:cNvSpPr>
            <p:nvPr/>
          </p:nvSpPr>
          <p:spPr bwMode="auto">
            <a:xfrm flipV="1">
              <a:off x="1054" y="1942"/>
              <a:ext cx="1" cy="7"/>
            </a:xfrm>
            <a:prstGeom prst="line">
              <a:avLst/>
            </a:prstGeom>
            <a:noFill/>
            <a:ln w="11113">
              <a:solidFill>
                <a:srgbClr val="96969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7087" name="Line 430"/>
            <p:cNvSpPr>
              <a:spLocks noChangeShapeType="1"/>
            </p:cNvSpPr>
            <p:nvPr/>
          </p:nvSpPr>
          <p:spPr bwMode="auto">
            <a:xfrm flipV="1">
              <a:off x="1054" y="1935"/>
              <a:ext cx="1" cy="7"/>
            </a:xfrm>
            <a:prstGeom prst="line">
              <a:avLst/>
            </a:prstGeom>
            <a:noFill/>
            <a:ln w="11113">
              <a:solidFill>
                <a:srgbClr val="96969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7088" name="Line 431"/>
            <p:cNvSpPr>
              <a:spLocks noChangeShapeType="1"/>
            </p:cNvSpPr>
            <p:nvPr/>
          </p:nvSpPr>
          <p:spPr bwMode="auto">
            <a:xfrm flipV="1">
              <a:off x="1054" y="1928"/>
              <a:ext cx="1" cy="7"/>
            </a:xfrm>
            <a:prstGeom prst="line">
              <a:avLst/>
            </a:prstGeom>
            <a:noFill/>
            <a:ln w="11113">
              <a:solidFill>
                <a:srgbClr val="96969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7089" name="Line 432"/>
            <p:cNvSpPr>
              <a:spLocks noChangeShapeType="1"/>
            </p:cNvSpPr>
            <p:nvPr/>
          </p:nvSpPr>
          <p:spPr bwMode="auto">
            <a:xfrm flipV="1">
              <a:off x="1054" y="1920"/>
              <a:ext cx="1" cy="8"/>
            </a:xfrm>
            <a:prstGeom prst="line">
              <a:avLst/>
            </a:prstGeom>
            <a:noFill/>
            <a:ln w="11113">
              <a:solidFill>
                <a:srgbClr val="96969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7090" name="Line 433"/>
            <p:cNvSpPr>
              <a:spLocks noChangeShapeType="1"/>
            </p:cNvSpPr>
            <p:nvPr/>
          </p:nvSpPr>
          <p:spPr bwMode="auto">
            <a:xfrm flipV="1">
              <a:off x="1054" y="1913"/>
              <a:ext cx="1" cy="7"/>
            </a:xfrm>
            <a:prstGeom prst="line">
              <a:avLst/>
            </a:prstGeom>
            <a:noFill/>
            <a:ln w="11113">
              <a:solidFill>
                <a:srgbClr val="96969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7091" name="Line 434"/>
            <p:cNvSpPr>
              <a:spLocks noChangeShapeType="1"/>
            </p:cNvSpPr>
            <p:nvPr/>
          </p:nvSpPr>
          <p:spPr bwMode="auto">
            <a:xfrm flipV="1">
              <a:off x="1054" y="1902"/>
              <a:ext cx="1" cy="11"/>
            </a:xfrm>
            <a:prstGeom prst="line">
              <a:avLst/>
            </a:prstGeom>
            <a:noFill/>
            <a:ln w="11113">
              <a:solidFill>
                <a:srgbClr val="96969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7092" name="Line 435"/>
            <p:cNvSpPr>
              <a:spLocks noChangeShapeType="1"/>
            </p:cNvSpPr>
            <p:nvPr/>
          </p:nvSpPr>
          <p:spPr bwMode="auto">
            <a:xfrm flipV="1">
              <a:off x="1054" y="1895"/>
              <a:ext cx="1" cy="7"/>
            </a:xfrm>
            <a:prstGeom prst="line">
              <a:avLst/>
            </a:prstGeom>
            <a:noFill/>
            <a:ln w="11113">
              <a:solidFill>
                <a:srgbClr val="96969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7093" name="Line 436"/>
            <p:cNvSpPr>
              <a:spLocks noChangeShapeType="1"/>
            </p:cNvSpPr>
            <p:nvPr/>
          </p:nvSpPr>
          <p:spPr bwMode="auto">
            <a:xfrm flipV="1">
              <a:off x="1054" y="1888"/>
              <a:ext cx="1" cy="7"/>
            </a:xfrm>
            <a:prstGeom prst="line">
              <a:avLst/>
            </a:prstGeom>
            <a:noFill/>
            <a:ln w="11113">
              <a:solidFill>
                <a:srgbClr val="96969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7094" name="Line 437"/>
            <p:cNvSpPr>
              <a:spLocks noChangeShapeType="1"/>
            </p:cNvSpPr>
            <p:nvPr/>
          </p:nvSpPr>
          <p:spPr bwMode="auto">
            <a:xfrm flipV="1">
              <a:off x="1054" y="1881"/>
              <a:ext cx="1" cy="7"/>
            </a:xfrm>
            <a:prstGeom prst="line">
              <a:avLst/>
            </a:prstGeom>
            <a:noFill/>
            <a:ln w="11113">
              <a:solidFill>
                <a:srgbClr val="96969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7095" name="Line 438"/>
            <p:cNvSpPr>
              <a:spLocks noChangeShapeType="1"/>
            </p:cNvSpPr>
            <p:nvPr/>
          </p:nvSpPr>
          <p:spPr bwMode="auto">
            <a:xfrm flipV="1">
              <a:off x="1054" y="1874"/>
              <a:ext cx="1" cy="7"/>
            </a:xfrm>
            <a:prstGeom prst="line">
              <a:avLst/>
            </a:prstGeom>
            <a:noFill/>
            <a:ln w="11113">
              <a:solidFill>
                <a:srgbClr val="96969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7096" name="Line 439"/>
            <p:cNvSpPr>
              <a:spLocks noChangeShapeType="1"/>
            </p:cNvSpPr>
            <p:nvPr/>
          </p:nvSpPr>
          <p:spPr bwMode="auto">
            <a:xfrm flipH="1" flipV="1">
              <a:off x="1025" y="1866"/>
              <a:ext cx="29" cy="8"/>
            </a:xfrm>
            <a:prstGeom prst="line">
              <a:avLst/>
            </a:prstGeom>
            <a:noFill/>
            <a:ln w="11113">
              <a:solidFill>
                <a:srgbClr val="96969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7097" name="Line 440"/>
            <p:cNvSpPr>
              <a:spLocks noChangeShapeType="1"/>
            </p:cNvSpPr>
            <p:nvPr/>
          </p:nvSpPr>
          <p:spPr bwMode="auto">
            <a:xfrm flipV="1">
              <a:off x="1025" y="1856"/>
              <a:ext cx="1" cy="10"/>
            </a:xfrm>
            <a:prstGeom prst="line">
              <a:avLst/>
            </a:prstGeom>
            <a:noFill/>
            <a:ln w="11113">
              <a:solidFill>
                <a:srgbClr val="96969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7098" name="Line 441"/>
            <p:cNvSpPr>
              <a:spLocks noChangeShapeType="1"/>
            </p:cNvSpPr>
            <p:nvPr/>
          </p:nvSpPr>
          <p:spPr bwMode="auto">
            <a:xfrm flipV="1">
              <a:off x="1025" y="1848"/>
              <a:ext cx="1" cy="8"/>
            </a:xfrm>
            <a:prstGeom prst="line">
              <a:avLst/>
            </a:prstGeom>
            <a:noFill/>
            <a:ln w="11113">
              <a:solidFill>
                <a:srgbClr val="96969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7099" name="Line 442"/>
            <p:cNvSpPr>
              <a:spLocks noChangeShapeType="1"/>
            </p:cNvSpPr>
            <p:nvPr/>
          </p:nvSpPr>
          <p:spPr bwMode="auto">
            <a:xfrm flipV="1">
              <a:off x="1025" y="1841"/>
              <a:ext cx="1" cy="7"/>
            </a:xfrm>
            <a:prstGeom prst="line">
              <a:avLst/>
            </a:prstGeom>
            <a:noFill/>
            <a:ln w="11113">
              <a:solidFill>
                <a:srgbClr val="96969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7100" name="Line 443"/>
            <p:cNvSpPr>
              <a:spLocks noChangeShapeType="1"/>
            </p:cNvSpPr>
            <p:nvPr/>
          </p:nvSpPr>
          <p:spPr bwMode="auto">
            <a:xfrm flipH="1" flipV="1">
              <a:off x="1011" y="1834"/>
              <a:ext cx="14" cy="7"/>
            </a:xfrm>
            <a:prstGeom prst="line">
              <a:avLst/>
            </a:prstGeom>
            <a:noFill/>
            <a:ln w="11113">
              <a:solidFill>
                <a:srgbClr val="96969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7101" name="Line 444"/>
            <p:cNvSpPr>
              <a:spLocks noChangeShapeType="1"/>
            </p:cNvSpPr>
            <p:nvPr/>
          </p:nvSpPr>
          <p:spPr bwMode="auto">
            <a:xfrm flipH="1" flipV="1">
              <a:off x="996" y="1827"/>
              <a:ext cx="15" cy="7"/>
            </a:xfrm>
            <a:prstGeom prst="line">
              <a:avLst/>
            </a:prstGeom>
            <a:noFill/>
            <a:ln w="11113">
              <a:solidFill>
                <a:srgbClr val="96969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7102" name="Line 445"/>
            <p:cNvSpPr>
              <a:spLocks noChangeShapeType="1"/>
            </p:cNvSpPr>
            <p:nvPr/>
          </p:nvSpPr>
          <p:spPr bwMode="auto">
            <a:xfrm flipV="1">
              <a:off x="996" y="1820"/>
              <a:ext cx="1" cy="7"/>
            </a:xfrm>
            <a:prstGeom prst="line">
              <a:avLst/>
            </a:prstGeom>
            <a:noFill/>
            <a:ln w="11113">
              <a:solidFill>
                <a:srgbClr val="96969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7103" name="Line 446"/>
            <p:cNvSpPr>
              <a:spLocks noChangeShapeType="1"/>
            </p:cNvSpPr>
            <p:nvPr/>
          </p:nvSpPr>
          <p:spPr bwMode="auto">
            <a:xfrm flipV="1">
              <a:off x="996" y="1809"/>
              <a:ext cx="1" cy="11"/>
            </a:xfrm>
            <a:prstGeom prst="line">
              <a:avLst/>
            </a:prstGeom>
            <a:noFill/>
            <a:ln w="11113">
              <a:solidFill>
                <a:srgbClr val="96969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7104" name="Line 447"/>
            <p:cNvSpPr>
              <a:spLocks noChangeShapeType="1"/>
            </p:cNvSpPr>
            <p:nvPr/>
          </p:nvSpPr>
          <p:spPr bwMode="auto">
            <a:xfrm flipH="1" flipV="1">
              <a:off x="986" y="1802"/>
              <a:ext cx="10" cy="7"/>
            </a:xfrm>
            <a:prstGeom prst="line">
              <a:avLst/>
            </a:prstGeom>
            <a:noFill/>
            <a:ln w="11113">
              <a:solidFill>
                <a:srgbClr val="96969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7105" name="Line 448"/>
            <p:cNvSpPr>
              <a:spLocks noChangeShapeType="1"/>
            </p:cNvSpPr>
            <p:nvPr/>
          </p:nvSpPr>
          <p:spPr bwMode="auto">
            <a:xfrm flipH="1" flipV="1">
              <a:off x="971" y="1794"/>
              <a:ext cx="15" cy="8"/>
            </a:xfrm>
            <a:prstGeom prst="line">
              <a:avLst/>
            </a:prstGeom>
            <a:noFill/>
            <a:ln w="11113">
              <a:solidFill>
                <a:srgbClr val="96969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7106" name="Line 449"/>
            <p:cNvSpPr>
              <a:spLocks noChangeShapeType="1"/>
            </p:cNvSpPr>
            <p:nvPr/>
          </p:nvSpPr>
          <p:spPr bwMode="auto">
            <a:xfrm flipV="1">
              <a:off x="971" y="1787"/>
              <a:ext cx="1" cy="7"/>
            </a:xfrm>
            <a:prstGeom prst="line">
              <a:avLst/>
            </a:prstGeom>
            <a:noFill/>
            <a:ln w="11113">
              <a:solidFill>
                <a:srgbClr val="96969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7107" name="Line 450"/>
            <p:cNvSpPr>
              <a:spLocks noChangeShapeType="1"/>
            </p:cNvSpPr>
            <p:nvPr/>
          </p:nvSpPr>
          <p:spPr bwMode="auto">
            <a:xfrm flipV="1">
              <a:off x="971" y="1780"/>
              <a:ext cx="1" cy="7"/>
            </a:xfrm>
            <a:prstGeom prst="line">
              <a:avLst/>
            </a:prstGeom>
            <a:noFill/>
            <a:ln w="11113">
              <a:solidFill>
                <a:srgbClr val="96969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7108" name="Line 451"/>
            <p:cNvSpPr>
              <a:spLocks noChangeShapeType="1"/>
            </p:cNvSpPr>
            <p:nvPr/>
          </p:nvSpPr>
          <p:spPr bwMode="auto">
            <a:xfrm flipV="1">
              <a:off x="971" y="1773"/>
              <a:ext cx="1" cy="7"/>
            </a:xfrm>
            <a:prstGeom prst="line">
              <a:avLst/>
            </a:prstGeom>
            <a:noFill/>
            <a:ln w="11113">
              <a:solidFill>
                <a:srgbClr val="96969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7109" name="Line 452"/>
            <p:cNvSpPr>
              <a:spLocks noChangeShapeType="1"/>
            </p:cNvSpPr>
            <p:nvPr/>
          </p:nvSpPr>
          <p:spPr bwMode="auto">
            <a:xfrm flipV="1">
              <a:off x="971" y="1762"/>
              <a:ext cx="1" cy="11"/>
            </a:xfrm>
            <a:prstGeom prst="line">
              <a:avLst/>
            </a:prstGeom>
            <a:noFill/>
            <a:ln w="11113">
              <a:solidFill>
                <a:srgbClr val="96969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7110" name="Line 453"/>
            <p:cNvSpPr>
              <a:spLocks noChangeShapeType="1"/>
            </p:cNvSpPr>
            <p:nvPr/>
          </p:nvSpPr>
          <p:spPr bwMode="auto">
            <a:xfrm flipV="1">
              <a:off x="971" y="1755"/>
              <a:ext cx="1" cy="7"/>
            </a:xfrm>
            <a:prstGeom prst="line">
              <a:avLst/>
            </a:prstGeom>
            <a:noFill/>
            <a:ln w="11113">
              <a:solidFill>
                <a:srgbClr val="96969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7111" name="Line 454"/>
            <p:cNvSpPr>
              <a:spLocks noChangeShapeType="1"/>
            </p:cNvSpPr>
            <p:nvPr/>
          </p:nvSpPr>
          <p:spPr bwMode="auto">
            <a:xfrm flipV="1">
              <a:off x="971" y="1747"/>
              <a:ext cx="1" cy="8"/>
            </a:xfrm>
            <a:prstGeom prst="line">
              <a:avLst/>
            </a:prstGeom>
            <a:noFill/>
            <a:ln w="11113">
              <a:solidFill>
                <a:srgbClr val="96969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7112" name="Line 455"/>
            <p:cNvSpPr>
              <a:spLocks noChangeShapeType="1"/>
            </p:cNvSpPr>
            <p:nvPr/>
          </p:nvSpPr>
          <p:spPr bwMode="auto">
            <a:xfrm flipV="1">
              <a:off x="971" y="1740"/>
              <a:ext cx="1" cy="7"/>
            </a:xfrm>
            <a:prstGeom prst="line">
              <a:avLst/>
            </a:prstGeom>
            <a:noFill/>
            <a:ln w="11113">
              <a:solidFill>
                <a:srgbClr val="96969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7113" name="Line 456"/>
            <p:cNvSpPr>
              <a:spLocks noChangeShapeType="1"/>
            </p:cNvSpPr>
            <p:nvPr/>
          </p:nvSpPr>
          <p:spPr bwMode="auto">
            <a:xfrm flipV="1">
              <a:off x="971" y="1733"/>
              <a:ext cx="1" cy="7"/>
            </a:xfrm>
            <a:prstGeom prst="line">
              <a:avLst/>
            </a:prstGeom>
            <a:noFill/>
            <a:ln w="11113">
              <a:solidFill>
                <a:srgbClr val="96969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7114" name="Line 457"/>
            <p:cNvSpPr>
              <a:spLocks noChangeShapeType="1"/>
            </p:cNvSpPr>
            <p:nvPr/>
          </p:nvSpPr>
          <p:spPr bwMode="auto">
            <a:xfrm flipV="1">
              <a:off x="971" y="1726"/>
              <a:ext cx="1" cy="7"/>
            </a:xfrm>
            <a:prstGeom prst="line">
              <a:avLst/>
            </a:prstGeom>
            <a:noFill/>
            <a:ln w="11113">
              <a:solidFill>
                <a:srgbClr val="96969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7115" name="Line 458"/>
            <p:cNvSpPr>
              <a:spLocks noChangeShapeType="1"/>
            </p:cNvSpPr>
            <p:nvPr/>
          </p:nvSpPr>
          <p:spPr bwMode="auto">
            <a:xfrm flipV="1">
              <a:off x="971" y="1715"/>
              <a:ext cx="1" cy="11"/>
            </a:xfrm>
            <a:prstGeom prst="line">
              <a:avLst/>
            </a:prstGeom>
            <a:noFill/>
            <a:ln w="11113">
              <a:solidFill>
                <a:srgbClr val="96969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7116" name="Line 459"/>
            <p:cNvSpPr>
              <a:spLocks noChangeShapeType="1"/>
            </p:cNvSpPr>
            <p:nvPr/>
          </p:nvSpPr>
          <p:spPr bwMode="auto">
            <a:xfrm flipH="1" flipV="1">
              <a:off x="957" y="1708"/>
              <a:ext cx="14" cy="7"/>
            </a:xfrm>
            <a:prstGeom prst="line">
              <a:avLst/>
            </a:prstGeom>
            <a:noFill/>
            <a:ln w="11113">
              <a:solidFill>
                <a:srgbClr val="96969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7117" name="Line 460"/>
            <p:cNvSpPr>
              <a:spLocks noChangeShapeType="1"/>
            </p:cNvSpPr>
            <p:nvPr/>
          </p:nvSpPr>
          <p:spPr bwMode="auto">
            <a:xfrm flipV="1">
              <a:off x="957" y="1701"/>
              <a:ext cx="1" cy="7"/>
            </a:xfrm>
            <a:prstGeom prst="line">
              <a:avLst/>
            </a:prstGeom>
            <a:noFill/>
            <a:ln w="11113">
              <a:solidFill>
                <a:srgbClr val="96969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7118" name="Line 461"/>
            <p:cNvSpPr>
              <a:spLocks noChangeShapeType="1"/>
            </p:cNvSpPr>
            <p:nvPr/>
          </p:nvSpPr>
          <p:spPr bwMode="auto">
            <a:xfrm flipH="1" flipV="1">
              <a:off x="942" y="1693"/>
              <a:ext cx="15" cy="8"/>
            </a:xfrm>
            <a:prstGeom prst="line">
              <a:avLst/>
            </a:prstGeom>
            <a:noFill/>
            <a:ln w="11113">
              <a:solidFill>
                <a:srgbClr val="96969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7119" name="Line 462"/>
            <p:cNvSpPr>
              <a:spLocks noChangeShapeType="1"/>
            </p:cNvSpPr>
            <p:nvPr/>
          </p:nvSpPr>
          <p:spPr bwMode="auto">
            <a:xfrm flipV="1">
              <a:off x="942" y="1686"/>
              <a:ext cx="1" cy="7"/>
            </a:xfrm>
            <a:prstGeom prst="line">
              <a:avLst/>
            </a:prstGeom>
            <a:noFill/>
            <a:ln w="11113">
              <a:solidFill>
                <a:srgbClr val="96969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7120" name="Line 463"/>
            <p:cNvSpPr>
              <a:spLocks noChangeShapeType="1"/>
            </p:cNvSpPr>
            <p:nvPr/>
          </p:nvSpPr>
          <p:spPr bwMode="auto">
            <a:xfrm flipV="1">
              <a:off x="942" y="1679"/>
              <a:ext cx="1" cy="7"/>
            </a:xfrm>
            <a:prstGeom prst="line">
              <a:avLst/>
            </a:prstGeom>
            <a:noFill/>
            <a:ln w="11113">
              <a:solidFill>
                <a:srgbClr val="96969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7121" name="Line 464"/>
            <p:cNvSpPr>
              <a:spLocks noChangeShapeType="1"/>
            </p:cNvSpPr>
            <p:nvPr/>
          </p:nvSpPr>
          <p:spPr bwMode="auto">
            <a:xfrm flipV="1">
              <a:off x="942" y="1668"/>
              <a:ext cx="1" cy="11"/>
            </a:xfrm>
            <a:prstGeom prst="line">
              <a:avLst/>
            </a:prstGeom>
            <a:noFill/>
            <a:ln w="11113">
              <a:solidFill>
                <a:srgbClr val="96969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7122" name="Line 465"/>
            <p:cNvSpPr>
              <a:spLocks noChangeShapeType="1"/>
            </p:cNvSpPr>
            <p:nvPr/>
          </p:nvSpPr>
          <p:spPr bwMode="auto">
            <a:xfrm flipV="1">
              <a:off x="942" y="1661"/>
              <a:ext cx="1" cy="7"/>
            </a:xfrm>
            <a:prstGeom prst="line">
              <a:avLst/>
            </a:prstGeom>
            <a:noFill/>
            <a:ln w="11113">
              <a:solidFill>
                <a:srgbClr val="96969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7123" name="Line 466"/>
            <p:cNvSpPr>
              <a:spLocks noChangeShapeType="1"/>
            </p:cNvSpPr>
            <p:nvPr/>
          </p:nvSpPr>
          <p:spPr bwMode="auto">
            <a:xfrm flipV="1">
              <a:off x="942" y="1654"/>
              <a:ext cx="1" cy="7"/>
            </a:xfrm>
            <a:prstGeom prst="line">
              <a:avLst/>
            </a:prstGeom>
            <a:noFill/>
            <a:ln w="11113">
              <a:solidFill>
                <a:srgbClr val="96969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7124" name="Line 467"/>
            <p:cNvSpPr>
              <a:spLocks noChangeShapeType="1"/>
            </p:cNvSpPr>
            <p:nvPr/>
          </p:nvSpPr>
          <p:spPr bwMode="auto">
            <a:xfrm flipV="1">
              <a:off x="942" y="1647"/>
              <a:ext cx="1" cy="7"/>
            </a:xfrm>
            <a:prstGeom prst="line">
              <a:avLst/>
            </a:prstGeom>
            <a:noFill/>
            <a:ln w="11113">
              <a:solidFill>
                <a:srgbClr val="96969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7125" name="Line 468"/>
            <p:cNvSpPr>
              <a:spLocks noChangeShapeType="1"/>
            </p:cNvSpPr>
            <p:nvPr/>
          </p:nvSpPr>
          <p:spPr bwMode="auto">
            <a:xfrm flipV="1">
              <a:off x="942" y="1639"/>
              <a:ext cx="1" cy="8"/>
            </a:xfrm>
            <a:prstGeom prst="line">
              <a:avLst/>
            </a:prstGeom>
            <a:noFill/>
            <a:ln w="11113">
              <a:solidFill>
                <a:srgbClr val="96969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7126" name="Line 469"/>
            <p:cNvSpPr>
              <a:spLocks noChangeShapeType="1"/>
            </p:cNvSpPr>
            <p:nvPr/>
          </p:nvSpPr>
          <p:spPr bwMode="auto">
            <a:xfrm flipV="1">
              <a:off x="942" y="1629"/>
              <a:ext cx="1" cy="10"/>
            </a:xfrm>
            <a:prstGeom prst="line">
              <a:avLst/>
            </a:prstGeom>
            <a:noFill/>
            <a:ln w="11113">
              <a:solidFill>
                <a:srgbClr val="96969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7127" name="Line 470"/>
            <p:cNvSpPr>
              <a:spLocks noChangeShapeType="1"/>
            </p:cNvSpPr>
            <p:nvPr/>
          </p:nvSpPr>
          <p:spPr bwMode="auto">
            <a:xfrm flipV="1">
              <a:off x="942" y="1621"/>
              <a:ext cx="1" cy="8"/>
            </a:xfrm>
            <a:prstGeom prst="line">
              <a:avLst/>
            </a:prstGeom>
            <a:noFill/>
            <a:ln w="11113">
              <a:solidFill>
                <a:srgbClr val="96969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7128" name="Line 471"/>
            <p:cNvSpPr>
              <a:spLocks noChangeShapeType="1"/>
            </p:cNvSpPr>
            <p:nvPr/>
          </p:nvSpPr>
          <p:spPr bwMode="auto">
            <a:xfrm flipV="1">
              <a:off x="942" y="1614"/>
              <a:ext cx="1" cy="7"/>
            </a:xfrm>
            <a:prstGeom prst="line">
              <a:avLst/>
            </a:prstGeom>
            <a:noFill/>
            <a:ln w="11113">
              <a:solidFill>
                <a:srgbClr val="96969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7129" name="Line 472"/>
            <p:cNvSpPr>
              <a:spLocks noChangeShapeType="1"/>
            </p:cNvSpPr>
            <p:nvPr/>
          </p:nvSpPr>
          <p:spPr bwMode="auto">
            <a:xfrm flipV="1">
              <a:off x="942" y="1607"/>
              <a:ext cx="1" cy="7"/>
            </a:xfrm>
            <a:prstGeom prst="line">
              <a:avLst/>
            </a:prstGeom>
            <a:noFill/>
            <a:ln w="11113">
              <a:solidFill>
                <a:srgbClr val="96969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7130" name="Line 473"/>
            <p:cNvSpPr>
              <a:spLocks noChangeShapeType="1"/>
            </p:cNvSpPr>
            <p:nvPr/>
          </p:nvSpPr>
          <p:spPr bwMode="auto">
            <a:xfrm flipH="1" flipV="1">
              <a:off x="928" y="1600"/>
              <a:ext cx="14" cy="7"/>
            </a:xfrm>
            <a:prstGeom prst="line">
              <a:avLst/>
            </a:prstGeom>
            <a:noFill/>
            <a:ln w="11113">
              <a:solidFill>
                <a:srgbClr val="96969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7131" name="Line 474"/>
            <p:cNvSpPr>
              <a:spLocks noChangeShapeType="1"/>
            </p:cNvSpPr>
            <p:nvPr/>
          </p:nvSpPr>
          <p:spPr bwMode="auto">
            <a:xfrm flipH="1" flipV="1">
              <a:off x="917" y="1593"/>
              <a:ext cx="11" cy="7"/>
            </a:xfrm>
            <a:prstGeom prst="line">
              <a:avLst/>
            </a:prstGeom>
            <a:noFill/>
            <a:ln w="11113">
              <a:solidFill>
                <a:srgbClr val="96969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7132" name="Line 475"/>
            <p:cNvSpPr>
              <a:spLocks noChangeShapeType="1"/>
            </p:cNvSpPr>
            <p:nvPr/>
          </p:nvSpPr>
          <p:spPr bwMode="auto">
            <a:xfrm flipV="1">
              <a:off x="917" y="1582"/>
              <a:ext cx="1" cy="11"/>
            </a:xfrm>
            <a:prstGeom prst="line">
              <a:avLst/>
            </a:prstGeom>
            <a:noFill/>
            <a:ln w="11113">
              <a:solidFill>
                <a:srgbClr val="96969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7133" name="Line 476"/>
            <p:cNvSpPr>
              <a:spLocks noChangeShapeType="1"/>
            </p:cNvSpPr>
            <p:nvPr/>
          </p:nvSpPr>
          <p:spPr bwMode="auto">
            <a:xfrm flipV="1">
              <a:off x="917" y="1575"/>
              <a:ext cx="1" cy="7"/>
            </a:xfrm>
            <a:prstGeom prst="line">
              <a:avLst/>
            </a:prstGeom>
            <a:noFill/>
            <a:ln w="11113">
              <a:solidFill>
                <a:srgbClr val="96969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7134" name="Line 477"/>
            <p:cNvSpPr>
              <a:spLocks noChangeShapeType="1"/>
            </p:cNvSpPr>
            <p:nvPr/>
          </p:nvSpPr>
          <p:spPr bwMode="auto">
            <a:xfrm flipV="1">
              <a:off x="917" y="1567"/>
              <a:ext cx="1" cy="8"/>
            </a:xfrm>
            <a:prstGeom prst="line">
              <a:avLst/>
            </a:prstGeom>
            <a:noFill/>
            <a:ln w="11113">
              <a:solidFill>
                <a:srgbClr val="96969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7135" name="Line 478"/>
            <p:cNvSpPr>
              <a:spLocks noChangeShapeType="1"/>
            </p:cNvSpPr>
            <p:nvPr/>
          </p:nvSpPr>
          <p:spPr bwMode="auto">
            <a:xfrm flipV="1">
              <a:off x="917" y="1560"/>
              <a:ext cx="1" cy="7"/>
            </a:xfrm>
            <a:prstGeom prst="line">
              <a:avLst/>
            </a:prstGeom>
            <a:noFill/>
            <a:ln w="11113">
              <a:solidFill>
                <a:srgbClr val="96969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7136" name="Line 479"/>
            <p:cNvSpPr>
              <a:spLocks noChangeShapeType="1"/>
            </p:cNvSpPr>
            <p:nvPr/>
          </p:nvSpPr>
          <p:spPr bwMode="auto">
            <a:xfrm flipV="1">
              <a:off x="917" y="1553"/>
              <a:ext cx="1" cy="7"/>
            </a:xfrm>
            <a:prstGeom prst="line">
              <a:avLst/>
            </a:prstGeom>
            <a:noFill/>
            <a:ln w="11113">
              <a:solidFill>
                <a:srgbClr val="96969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7137" name="Line 480"/>
            <p:cNvSpPr>
              <a:spLocks noChangeShapeType="1"/>
            </p:cNvSpPr>
            <p:nvPr/>
          </p:nvSpPr>
          <p:spPr bwMode="auto">
            <a:xfrm flipV="1">
              <a:off x="917" y="1546"/>
              <a:ext cx="1" cy="7"/>
            </a:xfrm>
            <a:prstGeom prst="line">
              <a:avLst/>
            </a:prstGeom>
            <a:noFill/>
            <a:ln w="11113">
              <a:solidFill>
                <a:srgbClr val="96969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7138" name="Line 481"/>
            <p:cNvSpPr>
              <a:spLocks noChangeShapeType="1"/>
            </p:cNvSpPr>
            <p:nvPr/>
          </p:nvSpPr>
          <p:spPr bwMode="auto">
            <a:xfrm flipV="1">
              <a:off x="917" y="1535"/>
              <a:ext cx="1" cy="11"/>
            </a:xfrm>
            <a:prstGeom prst="line">
              <a:avLst/>
            </a:prstGeom>
            <a:noFill/>
            <a:ln w="11113">
              <a:solidFill>
                <a:srgbClr val="96969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7139" name="Line 482"/>
            <p:cNvSpPr>
              <a:spLocks noChangeShapeType="1"/>
            </p:cNvSpPr>
            <p:nvPr/>
          </p:nvSpPr>
          <p:spPr bwMode="auto">
            <a:xfrm flipV="1">
              <a:off x="917" y="1528"/>
              <a:ext cx="1" cy="7"/>
            </a:xfrm>
            <a:prstGeom prst="line">
              <a:avLst/>
            </a:prstGeom>
            <a:noFill/>
            <a:ln w="11113">
              <a:solidFill>
                <a:srgbClr val="96969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7140" name="Line 483"/>
            <p:cNvSpPr>
              <a:spLocks noChangeShapeType="1"/>
            </p:cNvSpPr>
            <p:nvPr/>
          </p:nvSpPr>
          <p:spPr bwMode="auto">
            <a:xfrm flipV="1">
              <a:off x="917" y="1521"/>
              <a:ext cx="1" cy="7"/>
            </a:xfrm>
            <a:prstGeom prst="line">
              <a:avLst/>
            </a:prstGeom>
            <a:noFill/>
            <a:ln w="11113">
              <a:solidFill>
                <a:srgbClr val="96969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7141" name="Line 484"/>
            <p:cNvSpPr>
              <a:spLocks noChangeShapeType="1"/>
            </p:cNvSpPr>
            <p:nvPr/>
          </p:nvSpPr>
          <p:spPr bwMode="auto">
            <a:xfrm flipV="1">
              <a:off x="917" y="1513"/>
              <a:ext cx="1" cy="8"/>
            </a:xfrm>
            <a:prstGeom prst="line">
              <a:avLst/>
            </a:prstGeom>
            <a:noFill/>
            <a:ln w="11113">
              <a:solidFill>
                <a:srgbClr val="96969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7142" name="Line 485"/>
            <p:cNvSpPr>
              <a:spLocks noChangeShapeType="1"/>
            </p:cNvSpPr>
            <p:nvPr/>
          </p:nvSpPr>
          <p:spPr bwMode="auto">
            <a:xfrm flipV="1">
              <a:off x="917" y="1506"/>
              <a:ext cx="1" cy="7"/>
            </a:xfrm>
            <a:prstGeom prst="line">
              <a:avLst/>
            </a:prstGeom>
            <a:noFill/>
            <a:ln w="11113">
              <a:solidFill>
                <a:srgbClr val="96969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7143" name="Line 486"/>
            <p:cNvSpPr>
              <a:spLocks noChangeShapeType="1"/>
            </p:cNvSpPr>
            <p:nvPr/>
          </p:nvSpPr>
          <p:spPr bwMode="auto">
            <a:xfrm flipV="1">
              <a:off x="917" y="1499"/>
              <a:ext cx="1" cy="7"/>
            </a:xfrm>
            <a:prstGeom prst="line">
              <a:avLst/>
            </a:prstGeom>
            <a:noFill/>
            <a:ln w="11113">
              <a:solidFill>
                <a:srgbClr val="96969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7144" name="Line 487"/>
            <p:cNvSpPr>
              <a:spLocks noChangeShapeType="1"/>
            </p:cNvSpPr>
            <p:nvPr/>
          </p:nvSpPr>
          <p:spPr bwMode="auto">
            <a:xfrm flipV="1">
              <a:off x="917" y="1488"/>
              <a:ext cx="1" cy="11"/>
            </a:xfrm>
            <a:prstGeom prst="line">
              <a:avLst/>
            </a:prstGeom>
            <a:noFill/>
            <a:ln w="11113">
              <a:solidFill>
                <a:srgbClr val="96969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7145" name="Line 488"/>
            <p:cNvSpPr>
              <a:spLocks noChangeShapeType="1"/>
            </p:cNvSpPr>
            <p:nvPr/>
          </p:nvSpPr>
          <p:spPr bwMode="auto">
            <a:xfrm flipV="1">
              <a:off x="917" y="1481"/>
              <a:ext cx="1" cy="7"/>
            </a:xfrm>
            <a:prstGeom prst="line">
              <a:avLst/>
            </a:prstGeom>
            <a:noFill/>
            <a:ln w="11113">
              <a:solidFill>
                <a:srgbClr val="96969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7146" name="Line 489"/>
            <p:cNvSpPr>
              <a:spLocks noChangeShapeType="1"/>
            </p:cNvSpPr>
            <p:nvPr/>
          </p:nvSpPr>
          <p:spPr bwMode="auto">
            <a:xfrm flipV="1">
              <a:off x="917" y="1474"/>
              <a:ext cx="1" cy="7"/>
            </a:xfrm>
            <a:prstGeom prst="line">
              <a:avLst/>
            </a:prstGeom>
            <a:noFill/>
            <a:ln w="11113">
              <a:solidFill>
                <a:srgbClr val="96969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7147" name="Line 490"/>
            <p:cNvSpPr>
              <a:spLocks noChangeShapeType="1"/>
            </p:cNvSpPr>
            <p:nvPr/>
          </p:nvSpPr>
          <p:spPr bwMode="auto">
            <a:xfrm flipV="1">
              <a:off x="917" y="1467"/>
              <a:ext cx="1" cy="7"/>
            </a:xfrm>
            <a:prstGeom prst="line">
              <a:avLst/>
            </a:prstGeom>
            <a:noFill/>
            <a:ln w="11113">
              <a:solidFill>
                <a:srgbClr val="96969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7148" name="Line 491"/>
            <p:cNvSpPr>
              <a:spLocks noChangeShapeType="1"/>
            </p:cNvSpPr>
            <p:nvPr/>
          </p:nvSpPr>
          <p:spPr bwMode="auto">
            <a:xfrm flipV="1">
              <a:off x="917" y="1459"/>
              <a:ext cx="1" cy="8"/>
            </a:xfrm>
            <a:prstGeom prst="line">
              <a:avLst/>
            </a:prstGeom>
            <a:noFill/>
            <a:ln w="11113">
              <a:solidFill>
                <a:srgbClr val="96969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7149" name="Line 492"/>
            <p:cNvSpPr>
              <a:spLocks noChangeShapeType="1"/>
            </p:cNvSpPr>
            <p:nvPr/>
          </p:nvSpPr>
          <p:spPr bwMode="auto">
            <a:xfrm flipV="1">
              <a:off x="917" y="1452"/>
              <a:ext cx="1" cy="7"/>
            </a:xfrm>
            <a:prstGeom prst="line">
              <a:avLst/>
            </a:prstGeom>
            <a:noFill/>
            <a:ln w="11113">
              <a:solidFill>
                <a:srgbClr val="96969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7150" name="Line 493"/>
            <p:cNvSpPr>
              <a:spLocks noChangeShapeType="1"/>
            </p:cNvSpPr>
            <p:nvPr/>
          </p:nvSpPr>
          <p:spPr bwMode="auto">
            <a:xfrm flipV="1">
              <a:off x="917" y="1441"/>
              <a:ext cx="1" cy="11"/>
            </a:xfrm>
            <a:prstGeom prst="line">
              <a:avLst/>
            </a:prstGeom>
            <a:noFill/>
            <a:ln w="11113">
              <a:solidFill>
                <a:srgbClr val="96969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7151" name="Line 494"/>
            <p:cNvSpPr>
              <a:spLocks noChangeShapeType="1"/>
            </p:cNvSpPr>
            <p:nvPr/>
          </p:nvSpPr>
          <p:spPr bwMode="auto">
            <a:xfrm flipV="1">
              <a:off x="917" y="1434"/>
              <a:ext cx="1" cy="7"/>
            </a:xfrm>
            <a:prstGeom prst="line">
              <a:avLst/>
            </a:prstGeom>
            <a:noFill/>
            <a:ln w="11113">
              <a:solidFill>
                <a:srgbClr val="96969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7152" name="Line 495"/>
            <p:cNvSpPr>
              <a:spLocks noChangeShapeType="1"/>
            </p:cNvSpPr>
            <p:nvPr/>
          </p:nvSpPr>
          <p:spPr bwMode="auto">
            <a:xfrm flipV="1">
              <a:off x="917" y="1427"/>
              <a:ext cx="1" cy="7"/>
            </a:xfrm>
            <a:prstGeom prst="line">
              <a:avLst/>
            </a:prstGeom>
            <a:noFill/>
            <a:ln w="11113">
              <a:solidFill>
                <a:srgbClr val="96969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7153" name="Line 496"/>
            <p:cNvSpPr>
              <a:spLocks noChangeShapeType="1"/>
            </p:cNvSpPr>
            <p:nvPr/>
          </p:nvSpPr>
          <p:spPr bwMode="auto">
            <a:xfrm flipV="1">
              <a:off x="917" y="1420"/>
              <a:ext cx="1" cy="7"/>
            </a:xfrm>
            <a:prstGeom prst="line">
              <a:avLst/>
            </a:prstGeom>
            <a:noFill/>
            <a:ln w="11113">
              <a:solidFill>
                <a:srgbClr val="96969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7154" name="Line 497"/>
            <p:cNvSpPr>
              <a:spLocks noChangeShapeType="1"/>
            </p:cNvSpPr>
            <p:nvPr/>
          </p:nvSpPr>
          <p:spPr bwMode="auto">
            <a:xfrm flipV="1">
              <a:off x="917" y="1413"/>
              <a:ext cx="1" cy="7"/>
            </a:xfrm>
            <a:prstGeom prst="line">
              <a:avLst/>
            </a:prstGeom>
            <a:noFill/>
            <a:ln w="11113">
              <a:solidFill>
                <a:srgbClr val="96969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7155" name="Line 498"/>
            <p:cNvSpPr>
              <a:spLocks noChangeShapeType="1"/>
            </p:cNvSpPr>
            <p:nvPr/>
          </p:nvSpPr>
          <p:spPr bwMode="auto">
            <a:xfrm flipV="1">
              <a:off x="917" y="1405"/>
              <a:ext cx="1" cy="8"/>
            </a:xfrm>
            <a:prstGeom prst="line">
              <a:avLst/>
            </a:prstGeom>
            <a:noFill/>
            <a:ln w="11113">
              <a:solidFill>
                <a:srgbClr val="96969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7156" name="Line 499"/>
            <p:cNvSpPr>
              <a:spLocks noChangeShapeType="1"/>
            </p:cNvSpPr>
            <p:nvPr/>
          </p:nvSpPr>
          <p:spPr bwMode="auto">
            <a:xfrm flipV="1">
              <a:off x="917" y="1395"/>
              <a:ext cx="1" cy="10"/>
            </a:xfrm>
            <a:prstGeom prst="line">
              <a:avLst/>
            </a:prstGeom>
            <a:noFill/>
            <a:ln w="11113">
              <a:solidFill>
                <a:srgbClr val="96969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7157" name="Line 500"/>
            <p:cNvSpPr>
              <a:spLocks noChangeShapeType="1"/>
            </p:cNvSpPr>
            <p:nvPr/>
          </p:nvSpPr>
          <p:spPr bwMode="auto">
            <a:xfrm flipV="1">
              <a:off x="917" y="1387"/>
              <a:ext cx="1" cy="8"/>
            </a:xfrm>
            <a:prstGeom prst="line">
              <a:avLst/>
            </a:prstGeom>
            <a:noFill/>
            <a:ln w="11113">
              <a:solidFill>
                <a:srgbClr val="96969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7158" name="Line 501"/>
            <p:cNvSpPr>
              <a:spLocks noChangeShapeType="1"/>
            </p:cNvSpPr>
            <p:nvPr/>
          </p:nvSpPr>
          <p:spPr bwMode="auto">
            <a:xfrm flipV="1">
              <a:off x="917" y="1380"/>
              <a:ext cx="1" cy="7"/>
            </a:xfrm>
            <a:prstGeom prst="line">
              <a:avLst/>
            </a:prstGeom>
            <a:noFill/>
            <a:ln w="11113">
              <a:solidFill>
                <a:srgbClr val="96969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7159" name="Line 502"/>
            <p:cNvSpPr>
              <a:spLocks noChangeShapeType="1"/>
            </p:cNvSpPr>
            <p:nvPr/>
          </p:nvSpPr>
          <p:spPr bwMode="auto">
            <a:xfrm flipV="1">
              <a:off x="917" y="1373"/>
              <a:ext cx="1" cy="7"/>
            </a:xfrm>
            <a:prstGeom prst="line">
              <a:avLst/>
            </a:prstGeom>
            <a:noFill/>
            <a:ln w="11113">
              <a:solidFill>
                <a:srgbClr val="96969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7160" name="Line 503"/>
            <p:cNvSpPr>
              <a:spLocks noChangeShapeType="1"/>
            </p:cNvSpPr>
            <p:nvPr/>
          </p:nvSpPr>
          <p:spPr bwMode="auto">
            <a:xfrm flipV="1">
              <a:off x="917" y="1366"/>
              <a:ext cx="1" cy="7"/>
            </a:xfrm>
            <a:prstGeom prst="line">
              <a:avLst/>
            </a:prstGeom>
            <a:noFill/>
            <a:ln w="11113">
              <a:solidFill>
                <a:srgbClr val="96969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7161" name="Line 504"/>
            <p:cNvSpPr>
              <a:spLocks noChangeShapeType="1"/>
            </p:cNvSpPr>
            <p:nvPr/>
          </p:nvSpPr>
          <p:spPr bwMode="auto">
            <a:xfrm flipV="1">
              <a:off x="917" y="1358"/>
              <a:ext cx="1" cy="8"/>
            </a:xfrm>
            <a:prstGeom prst="line">
              <a:avLst/>
            </a:prstGeom>
            <a:noFill/>
            <a:ln w="11113">
              <a:solidFill>
                <a:srgbClr val="96969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7162" name="Line 505"/>
            <p:cNvSpPr>
              <a:spLocks noChangeShapeType="1"/>
            </p:cNvSpPr>
            <p:nvPr/>
          </p:nvSpPr>
          <p:spPr bwMode="auto">
            <a:xfrm flipV="1">
              <a:off x="917" y="1348"/>
              <a:ext cx="1" cy="10"/>
            </a:xfrm>
            <a:prstGeom prst="line">
              <a:avLst/>
            </a:prstGeom>
            <a:noFill/>
            <a:ln w="11113">
              <a:solidFill>
                <a:srgbClr val="96969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7163" name="Line 506"/>
            <p:cNvSpPr>
              <a:spLocks noChangeShapeType="1"/>
            </p:cNvSpPr>
            <p:nvPr/>
          </p:nvSpPr>
          <p:spPr bwMode="auto">
            <a:xfrm flipV="1">
              <a:off x="917" y="1340"/>
              <a:ext cx="1" cy="8"/>
            </a:xfrm>
            <a:prstGeom prst="line">
              <a:avLst/>
            </a:prstGeom>
            <a:noFill/>
            <a:ln w="11113">
              <a:solidFill>
                <a:srgbClr val="96969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7164" name="Line 507"/>
            <p:cNvSpPr>
              <a:spLocks noChangeShapeType="1"/>
            </p:cNvSpPr>
            <p:nvPr/>
          </p:nvSpPr>
          <p:spPr bwMode="auto">
            <a:xfrm flipV="1">
              <a:off x="917" y="1333"/>
              <a:ext cx="1" cy="7"/>
            </a:xfrm>
            <a:prstGeom prst="line">
              <a:avLst/>
            </a:prstGeom>
            <a:noFill/>
            <a:ln w="11113">
              <a:solidFill>
                <a:srgbClr val="96969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7165" name="Line 508"/>
            <p:cNvSpPr>
              <a:spLocks noChangeShapeType="1"/>
            </p:cNvSpPr>
            <p:nvPr/>
          </p:nvSpPr>
          <p:spPr bwMode="auto">
            <a:xfrm flipV="1">
              <a:off x="917" y="1326"/>
              <a:ext cx="1" cy="7"/>
            </a:xfrm>
            <a:prstGeom prst="line">
              <a:avLst/>
            </a:prstGeom>
            <a:noFill/>
            <a:ln w="11113">
              <a:solidFill>
                <a:srgbClr val="96969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7166" name="Line 509"/>
            <p:cNvSpPr>
              <a:spLocks noChangeShapeType="1"/>
            </p:cNvSpPr>
            <p:nvPr/>
          </p:nvSpPr>
          <p:spPr bwMode="auto">
            <a:xfrm flipV="1">
              <a:off x="917" y="1319"/>
              <a:ext cx="1" cy="7"/>
            </a:xfrm>
            <a:prstGeom prst="line">
              <a:avLst/>
            </a:prstGeom>
            <a:noFill/>
            <a:ln w="11113">
              <a:solidFill>
                <a:srgbClr val="96969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7167" name="Line 510"/>
            <p:cNvSpPr>
              <a:spLocks noChangeShapeType="1"/>
            </p:cNvSpPr>
            <p:nvPr/>
          </p:nvSpPr>
          <p:spPr bwMode="auto">
            <a:xfrm flipV="1">
              <a:off x="917" y="1312"/>
              <a:ext cx="1" cy="7"/>
            </a:xfrm>
            <a:prstGeom prst="line">
              <a:avLst/>
            </a:prstGeom>
            <a:noFill/>
            <a:ln w="11113">
              <a:solidFill>
                <a:srgbClr val="96969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7168" name="Line 511"/>
            <p:cNvSpPr>
              <a:spLocks noChangeShapeType="1"/>
            </p:cNvSpPr>
            <p:nvPr/>
          </p:nvSpPr>
          <p:spPr bwMode="auto">
            <a:xfrm flipV="1">
              <a:off x="917" y="1301"/>
              <a:ext cx="1" cy="11"/>
            </a:xfrm>
            <a:prstGeom prst="line">
              <a:avLst/>
            </a:prstGeom>
            <a:noFill/>
            <a:ln w="11113">
              <a:solidFill>
                <a:srgbClr val="96969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7169" name="Line 512"/>
            <p:cNvSpPr>
              <a:spLocks noChangeShapeType="1"/>
            </p:cNvSpPr>
            <p:nvPr/>
          </p:nvSpPr>
          <p:spPr bwMode="auto">
            <a:xfrm flipV="1">
              <a:off x="917" y="1294"/>
              <a:ext cx="1" cy="7"/>
            </a:xfrm>
            <a:prstGeom prst="line">
              <a:avLst/>
            </a:prstGeom>
            <a:noFill/>
            <a:ln w="11113">
              <a:solidFill>
                <a:srgbClr val="969696"/>
              </a:solidFill>
              <a:round/>
              <a:headEnd/>
              <a:tailEnd/>
            </a:ln>
            <a:extLst>
              <a:ext uri="{909E8E84-426E-40DD-AFC4-6F175D3DCCD1}">
                <a14:hiddenFill xmlns:a14="http://schemas.microsoft.com/office/drawing/2010/main">
                  <a:noFill/>
                </a14:hiddenFill>
              </a:ext>
            </a:extLst>
          </p:spPr>
          <p:txBody>
            <a:bodyPr/>
            <a:lstStyle/>
            <a:p>
              <a:endParaRPr lang="en-US"/>
            </a:p>
          </p:txBody>
        </p:sp>
      </p:grpSp>
      <p:sp>
        <p:nvSpPr>
          <p:cNvPr id="196926" name="Line 513"/>
          <p:cNvSpPr>
            <a:spLocks noChangeShapeType="1"/>
          </p:cNvSpPr>
          <p:nvPr/>
        </p:nvSpPr>
        <p:spPr bwMode="auto">
          <a:xfrm>
            <a:off x="6567488" y="4014788"/>
            <a:ext cx="1863725" cy="158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6927" name="Line 514"/>
          <p:cNvSpPr>
            <a:spLocks noChangeShapeType="1"/>
          </p:cNvSpPr>
          <p:nvPr/>
        </p:nvSpPr>
        <p:spPr bwMode="auto">
          <a:xfrm>
            <a:off x="6567488" y="4014788"/>
            <a:ext cx="1587" cy="6191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6928" name="Line 515"/>
          <p:cNvSpPr>
            <a:spLocks noChangeShapeType="1"/>
          </p:cNvSpPr>
          <p:nvPr/>
        </p:nvSpPr>
        <p:spPr bwMode="auto">
          <a:xfrm>
            <a:off x="6567488" y="4014788"/>
            <a:ext cx="1587" cy="10318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6929" name="Rectangle 516"/>
          <p:cNvSpPr>
            <a:spLocks noChangeArrowheads="1"/>
          </p:cNvSpPr>
          <p:nvPr/>
        </p:nvSpPr>
        <p:spPr bwMode="auto">
          <a:xfrm>
            <a:off x="6486525" y="4117975"/>
            <a:ext cx="8890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1400">
                <a:latin typeface="MS Sans Serif" charset="0"/>
              </a:rPr>
              <a:t>0</a:t>
            </a:r>
            <a:endParaRPr lang="en-US" altLang="en-US" sz="2400">
              <a:latin typeface="Times New Roman" panose="02020603050405020304" pitchFamily="18" charset="0"/>
            </a:endParaRPr>
          </a:p>
        </p:txBody>
      </p:sp>
      <p:sp>
        <p:nvSpPr>
          <p:cNvPr id="196930" name="Line 517"/>
          <p:cNvSpPr>
            <a:spLocks noChangeShapeType="1"/>
          </p:cNvSpPr>
          <p:nvPr/>
        </p:nvSpPr>
        <p:spPr bwMode="auto">
          <a:xfrm>
            <a:off x="6661150" y="4014788"/>
            <a:ext cx="1588" cy="6191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6931" name="Line 518"/>
          <p:cNvSpPr>
            <a:spLocks noChangeShapeType="1"/>
          </p:cNvSpPr>
          <p:nvPr/>
        </p:nvSpPr>
        <p:spPr bwMode="auto">
          <a:xfrm>
            <a:off x="6754813" y="4014788"/>
            <a:ext cx="1587" cy="6191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6932" name="Line 519"/>
          <p:cNvSpPr>
            <a:spLocks noChangeShapeType="1"/>
          </p:cNvSpPr>
          <p:nvPr/>
        </p:nvSpPr>
        <p:spPr bwMode="auto">
          <a:xfrm>
            <a:off x="6846888" y="4014788"/>
            <a:ext cx="1587" cy="6191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6933" name="Line 520"/>
          <p:cNvSpPr>
            <a:spLocks noChangeShapeType="1"/>
          </p:cNvSpPr>
          <p:nvPr/>
        </p:nvSpPr>
        <p:spPr bwMode="auto">
          <a:xfrm>
            <a:off x="6940550" y="4014788"/>
            <a:ext cx="1588" cy="6191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6934" name="Line 521"/>
          <p:cNvSpPr>
            <a:spLocks noChangeShapeType="1"/>
          </p:cNvSpPr>
          <p:nvPr/>
        </p:nvSpPr>
        <p:spPr bwMode="auto">
          <a:xfrm>
            <a:off x="7034213" y="4014788"/>
            <a:ext cx="1587" cy="6191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6935" name="Line 522"/>
          <p:cNvSpPr>
            <a:spLocks noChangeShapeType="1"/>
          </p:cNvSpPr>
          <p:nvPr/>
        </p:nvSpPr>
        <p:spPr bwMode="auto">
          <a:xfrm>
            <a:off x="7126288" y="4014788"/>
            <a:ext cx="1587" cy="6191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6936" name="Line 523"/>
          <p:cNvSpPr>
            <a:spLocks noChangeShapeType="1"/>
          </p:cNvSpPr>
          <p:nvPr/>
        </p:nvSpPr>
        <p:spPr bwMode="auto">
          <a:xfrm>
            <a:off x="7219950" y="4014788"/>
            <a:ext cx="1588" cy="6191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6937" name="Line 524"/>
          <p:cNvSpPr>
            <a:spLocks noChangeShapeType="1"/>
          </p:cNvSpPr>
          <p:nvPr/>
        </p:nvSpPr>
        <p:spPr bwMode="auto">
          <a:xfrm>
            <a:off x="7313613" y="4014788"/>
            <a:ext cx="1587" cy="6191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6938" name="Line 525"/>
          <p:cNvSpPr>
            <a:spLocks noChangeShapeType="1"/>
          </p:cNvSpPr>
          <p:nvPr/>
        </p:nvSpPr>
        <p:spPr bwMode="auto">
          <a:xfrm>
            <a:off x="7405688" y="4014788"/>
            <a:ext cx="1587" cy="6191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6939" name="Line 526"/>
          <p:cNvSpPr>
            <a:spLocks noChangeShapeType="1"/>
          </p:cNvSpPr>
          <p:nvPr/>
        </p:nvSpPr>
        <p:spPr bwMode="auto">
          <a:xfrm>
            <a:off x="7499350" y="4014788"/>
            <a:ext cx="1588" cy="6191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6940" name="Line 527"/>
          <p:cNvSpPr>
            <a:spLocks noChangeShapeType="1"/>
          </p:cNvSpPr>
          <p:nvPr/>
        </p:nvSpPr>
        <p:spPr bwMode="auto">
          <a:xfrm>
            <a:off x="7499350" y="4014788"/>
            <a:ext cx="1588" cy="10318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6941" name="Rectangle 528"/>
          <p:cNvSpPr>
            <a:spLocks noChangeArrowheads="1"/>
          </p:cNvSpPr>
          <p:nvPr/>
        </p:nvSpPr>
        <p:spPr bwMode="auto">
          <a:xfrm>
            <a:off x="7294563" y="4117975"/>
            <a:ext cx="35560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1400">
                <a:latin typeface="MS Sans Serif" charset="0"/>
              </a:rPr>
              <a:t>1000</a:t>
            </a:r>
            <a:endParaRPr lang="en-US" altLang="en-US" sz="2400">
              <a:latin typeface="Times New Roman" panose="02020603050405020304" pitchFamily="18" charset="0"/>
            </a:endParaRPr>
          </a:p>
        </p:txBody>
      </p:sp>
      <p:sp>
        <p:nvSpPr>
          <p:cNvPr id="196942" name="Line 529"/>
          <p:cNvSpPr>
            <a:spLocks noChangeShapeType="1"/>
          </p:cNvSpPr>
          <p:nvPr/>
        </p:nvSpPr>
        <p:spPr bwMode="auto">
          <a:xfrm>
            <a:off x="7593013" y="4014788"/>
            <a:ext cx="1587" cy="6191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6943" name="Line 530"/>
          <p:cNvSpPr>
            <a:spLocks noChangeShapeType="1"/>
          </p:cNvSpPr>
          <p:nvPr/>
        </p:nvSpPr>
        <p:spPr bwMode="auto">
          <a:xfrm>
            <a:off x="7685088" y="4014788"/>
            <a:ext cx="1587" cy="6191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6944" name="Line 531"/>
          <p:cNvSpPr>
            <a:spLocks noChangeShapeType="1"/>
          </p:cNvSpPr>
          <p:nvPr/>
        </p:nvSpPr>
        <p:spPr bwMode="auto">
          <a:xfrm>
            <a:off x="7778750" y="4014788"/>
            <a:ext cx="1588" cy="6191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6945" name="Line 532"/>
          <p:cNvSpPr>
            <a:spLocks noChangeShapeType="1"/>
          </p:cNvSpPr>
          <p:nvPr/>
        </p:nvSpPr>
        <p:spPr bwMode="auto">
          <a:xfrm>
            <a:off x="7872413" y="4014788"/>
            <a:ext cx="1587" cy="6191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6946" name="Line 533"/>
          <p:cNvSpPr>
            <a:spLocks noChangeShapeType="1"/>
          </p:cNvSpPr>
          <p:nvPr/>
        </p:nvSpPr>
        <p:spPr bwMode="auto">
          <a:xfrm>
            <a:off x="7964488" y="4014788"/>
            <a:ext cx="1587" cy="6191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6947" name="Line 534"/>
          <p:cNvSpPr>
            <a:spLocks noChangeShapeType="1"/>
          </p:cNvSpPr>
          <p:nvPr/>
        </p:nvSpPr>
        <p:spPr bwMode="auto">
          <a:xfrm>
            <a:off x="8151813" y="4014788"/>
            <a:ext cx="1587" cy="6191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6948" name="Line 535"/>
          <p:cNvSpPr>
            <a:spLocks noChangeShapeType="1"/>
          </p:cNvSpPr>
          <p:nvPr/>
        </p:nvSpPr>
        <p:spPr bwMode="auto">
          <a:xfrm>
            <a:off x="8243888" y="4014788"/>
            <a:ext cx="1587" cy="6191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6949" name="Line 536"/>
          <p:cNvSpPr>
            <a:spLocks noChangeShapeType="1"/>
          </p:cNvSpPr>
          <p:nvPr/>
        </p:nvSpPr>
        <p:spPr bwMode="auto">
          <a:xfrm>
            <a:off x="8337550" y="4014788"/>
            <a:ext cx="1588" cy="6191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6950" name="Line 537"/>
          <p:cNvSpPr>
            <a:spLocks noChangeShapeType="1"/>
          </p:cNvSpPr>
          <p:nvPr/>
        </p:nvSpPr>
        <p:spPr bwMode="auto">
          <a:xfrm>
            <a:off x="8431213" y="4014788"/>
            <a:ext cx="1587" cy="6191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6951" name="Line 538"/>
          <p:cNvSpPr>
            <a:spLocks noChangeShapeType="1"/>
          </p:cNvSpPr>
          <p:nvPr/>
        </p:nvSpPr>
        <p:spPr bwMode="auto">
          <a:xfrm>
            <a:off x="8431213" y="4014788"/>
            <a:ext cx="1587" cy="10318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6952" name="Rectangle 539"/>
          <p:cNvSpPr>
            <a:spLocks noChangeArrowheads="1"/>
          </p:cNvSpPr>
          <p:nvPr/>
        </p:nvSpPr>
        <p:spPr bwMode="auto">
          <a:xfrm>
            <a:off x="8221663" y="4117975"/>
            <a:ext cx="35560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1400">
                <a:latin typeface="MS Sans Serif" charset="0"/>
              </a:rPr>
              <a:t>2000</a:t>
            </a:r>
            <a:endParaRPr lang="en-US" altLang="en-US" sz="2400">
              <a:latin typeface="Times New Roman" panose="02020603050405020304" pitchFamily="18" charset="0"/>
            </a:endParaRPr>
          </a:p>
        </p:txBody>
      </p:sp>
      <p:sp>
        <p:nvSpPr>
          <p:cNvPr id="196953" name="Line 540"/>
          <p:cNvSpPr>
            <a:spLocks noChangeShapeType="1"/>
          </p:cNvSpPr>
          <p:nvPr/>
        </p:nvSpPr>
        <p:spPr bwMode="auto">
          <a:xfrm flipV="1">
            <a:off x="6567488" y="1878013"/>
            <a:ext cx="1587" cy="213677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6954" name="Line 541"/>
          <p:cNvSpPr>
            <a:spLocks noChangeShapeType="1"/>
          </p:cNvSpPr>
          <p:nvPr/>
        </p:nvSpPr>
        <p:spPr bwMode="auto">
          <a:xfrm flipH="1">
            <a:off x="6497638" y="4014788"/>
            <a:ext cx="69850" cy="158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6955" name="Line 542"/>
          <p:cNvSpPr>
            <a:spLocks noChangeShapeType="1"/>
          </p:cNvSpPr>
          <p:nvPr/>
        </p:nvSpPr>
        <p:spPr bwMode="auto">
          <a:xfrm flipH="1">
            <a:off x="6480175" y="4014788"/>
            <a:ext cx="87313" cy="158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6956" name="Rectangle 543"/>
          <p:cNvSpPr>
            <a:spLocks noChangeArrowheads="1"/>
          </p:cNvSpPr>
          <p:nvPr/>
        </p:nvSpPr>
        <p:spPr bwMode="auto">
          <a:xfrm>
            <a:off x="6300788" y="3889375"/>
            <a:ext cx="8890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1400">
                <a:latin typeface="MS Sans Serif" charset="0"/>
              </a:rPr>
              <a:t>0</a:t>
            </a:r>
            <a:endParaRPr lang="en-US" altLang="en-US" sz="2400">
              <a:latin typeface="Times New Roman" panose="02020603050405020304" pitchFamily="18" charset="0"/>
            </a:endParaRPr>
          </a:p>
        </p:txBody>
      </p:sp>
      <p:sp>
        <p:nvSpPr>
          <p:cNvPr id="196957" name="Line 544"/>
          <p:cNvSpPr>
            <a:spLocks noChangeShapeType="1"/>
          </p:cNvSpPr>
          <p:nvPr/>
        </p:nvSpPr>
        <p:spPr bwMode="auto">
          <a:xfrm flipH="1">
            <a:off x="6497638" y="3802063"/>
            <a:ext cx="69850" cy="158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6958" name="Line 545"/>
          <p:cNvSpPr>
            <a:spLocks noChangeShapeType="1"/>
          </p:cNvSpPr>
          <p:nvPr/>
        </p:nvSpPr>
        <p:spPr bwMode="auto">
          <a:xfrm flipH="1">
            <a:off x="6497638" y="3587750"/>
            <a:ext cx="69850" cy="1588"/>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6959" name="Line 546"/>
          <p:cNvSpPr>
            <a:spLocks noChangeShapeType="1"/>
          </p:cNvSpPr>
          <p:nvPr/>
        </p:nvSpPr>
        <p:spPr bwMode="auto">
          <a:xfrm flipH="1">
            <a:off x="6497638" y="3375025"/>
            <a:ext cx="69850" cy="1588"/>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6960" name="Line 547"/>
          <p:cNvSpPr>
            <a:spLocks noChangeShapeType="1"/>
          </p:cNvSpPr>
          <p:nvPr/>
        </p:nvSpPr>
        <p:spPr bwMode="auto">
          <a:xfrm flipH="1">
            <a:off x="6497638" y="3160713"/>
            <a:ext cx="69850" cy="158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6961" name="Line 548"/>
          <p:cNvSpPr>
            <a:spLocks noChangeShapeType="1"/>
          </p:cNvSpPr>
          <p:nvPr/>
        </p:nvSpPr>
        <p:spPr bwMode="auto">
          <a:xfrm flipH="1">
            <a:off x="6497638" y="2946400"/>
            <a:ext cx="69850" cy="1588"/>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6962" name="Line 549"/>
          <p:cNvSpPr>
            <a:spLocks noChangeShapeType="1"/>
          </p:cNvSpPr>
          <p:nvPr/>
        </p:nvSpPr>
        <p:spPr bwMode="auto">
          <a:xfrm flipH="1">
            <a:off x="6480175" y="2946400"/>
            <a:ext cx="87313" cy="1588"/>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6963" name="Rectangle 550"/>
          <p:cNvSpPr>
            <a:spLocks noChangeArrowheads="1"/>
          </p:cNvSpPr>
          <p:nvPr/>
        </p:nvSpPr>
        <p:spPr bwMode="auto">
          <a:xfrm>
            <a:off x="6172200" y="2820988"/>
            <a:ext cx="2222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1400">
                <a:latin typeface="MS Sans Serif" charset="0"/>
              </a:rPr>
              <a:t>0.5</a:t>
            </a:r>
            <a:endParaRPr lang="en-US" altLang="en-US" sz="2400">
              <a:latin typeface="Times New Roman" panose="02020603050405020304" pitchFamily="18" charset="0"/>
            </a:endParaRPr>
          </a:p>
        </p:txBody>
      </p:sp>
      <p:sp>
        <p:nvSpPr>
          <p:cNvPr id="196964" name="Line 551"/>
          <p:cNvSpPr>
            <a:spLocks noChangeShapeType="1"/>
          </p:cNvSpPr>
          <p:nvPr/>
        </p:nvSpPr>
        <p:spPr bwMode="auto">
          <a:xfrm flipH="1">
            <a:off x="6497638" y="2733675"/>
            <a:ext cx="69850" cy="1588"/>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6965" name="Line 552"/>
          <p:cNvSpPr>
            <a:spLocks noChangeShapeType="1"/>
          </p:cNvSpPr>
          <p:nvPr/>
        </p:nvSpPr>
        <p:spPr bwMode="auto">
          <a:xfrm flipH="1">
            <a:off x="6497638" y="2519363"/>
            <a:ext cx="69850" cy="158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6966" name="Line 553"/>
          <p:cNvSpPr>
            <a:spLocks noChangeShapeType="1"/>
          </p:cNvSpPr>
          <p:nvPr/>
        </p:nvSpPr>
        <p:spPr bwMode="auto">
          <a:xfrm flipH="1">
            <a:off x="6497638" y="2306638"/>
            <a:ext cx="69850" cy="158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6967" name="Line 554"/>
          <p:cNvSpPr>
            <a:spLocks noChangeShapeType="1"/>
          </p:cNvSpPr>
          <p:nvPr/>
        </p:nvSpPr>
        <p:spPr bwMode="auto">
          <a:xfrm flipH="1">
            <a:off x="6497638" y="2092325"/>
            <a:ext cx="69850" cy="1588"/>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6968" name="Line 555"/>
          <p:cNvSpPr>
            <a:spLocks noChangeShapeType="1"/>
          </p:cNvSpPr>
          <p:nvPr/>
        </p:nvSpPr>
        <p:spPr bwMode="auto">
          <a:xfrm flipH="1">
            <a:off x="6497638" y="1878013"/>
            <a:ext cx="69850" cy="158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6969" name="Line 556"/>
          <p:cNvSpPr>
            <a:spLocks noChangeShapeType="1"/>
          </p:cNvSpPr>
          <p:nvPr/>
        </p:nvSpPr>
        <p:spPr bwMode="auto">
          <a:xfrm flipH="1">
            <a:off x="6480175" y="1878013"/>
            <a:ext cx="87313" cy="158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6970" name="Rectangle 557"/>
          <p:cNvSpPr>
            <a:spLocks noChangeArrowheads="1"/>
          </p:cNvSpPr>
          <p:nvPr/>
        </p:nvSpPr>
        <p:spPr bwMode="auto">
          <a:xfrm>
            <a:off x="6310313" y="1752600"/>
            <a:ext cx="8890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1400">
                <a:latin typeface="MS Sans Serif" charset="0"/>
              </a:rPr>
              <a:t>1</a:t>
            </a:r>
            <a:endParaRPr lang="en-US" altLang="en-US" sz="2400">
              <a:latin typeface="Times New Roman" panose="02020603050405020304" pitchFamily="18" charset="0"/>
            </a:endParaRPr>
          </a:p>
        </p:txBody>
      </p:sp>
      <p:sp>
        <p:nvSpPr>
          <p:cNvPr id="196971" name="Rectangle 558"/>
          <p:cNvSpPr>
            <a:spLocks noChangeArrowheads="1"/>
          </p:cNvSpPr>
          <p:nvPr/>
        </p:nvSpPr>
        <p:spPr bwMode="auto">
          <a:xfrm>
            <a:off x="6889750" y="2881313"/>
            <a:ext cx="704850" cy="549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1400">
                <a:latin typeface="MS Sans Serif" charset="0"/>
              </a:rPr>
              <a:t> </a:t>
            </a:r>
            <a:r>
              <a:rPr lang="en-US" altLang="en-US" sz="3600" i="1">
                <a:latin typeface="MS Sans Serif" charset="0"/>
              </a:rPr>
              <a:t>HQ</a:t>
            </a:r>
            <a:endParaRPr lang="en-US" altLang="en-US" sz="3600" i="1">
              <a:latin typeface="Times New Roman" panose="02020603050405020304" pitchFamily="18" charset="0"/>
            </a:endParaRPr>
          </a:p>
        </p:txBody>
      </p:sp>
      <p:sp>
        <p:nvSpPr>
          <p:cNvPr id="196972" name="Freeform 559"/>
          <p:cNvSpPr>
            <a:spLocks/>
          </p:cNvSpPr>
          <p:nvPr/>
        </p:nvSpPr>
        <p:spPr bwMode="auto">
          <a:xfrm flipV="1">
            <a:off x="6580188" y="1863725"/>
            <a:ext cx="1128712" cy="2125663"/>
          </a:xfrm>
          <a:custGeom>
            <a:avLst/>
            <a:gdLst>
              <a:gd name="T0" fmla="*/ 0 w 4175"/>
              <a:gd name="T1" fmla="*/ 2147483647 h 7777"/>
              <a:gd name="T2" fmla="*/ 0 w 4175"/>
              <a:gd name="T3" fmla="*/ 2147483647 h 7777"/>
              <a:gd name="T4" fmla="*/ 0 w 4175"/>
              <a:gd name="T5" fmla="*/ 2147483647 h 7777"/>
              <a:gd name="T6" fmla="*/ 0 w 4175"/>
              <a:gd name="T7" fmla="*/ 2147483647 h 7777"/>
              <a:gd name="T8" fmla="*/ 0 w 4175"/>
              <a:gd name="T9" fmla="*/ 2147483647 h 7777"/>
              <a:gd name="T10" fmla="*/ 0 w 4175"/>
              <a:gd name="T11" fmla="*/ 2147483647 h 7777"/>
              <a:gd name="T12" fmla="*/ 0 w 4175"/>
              <a:gd name="T13" fmla="*/ 2147483647 h 7777"/>
              <a:gd name="T14" fmla="*/ 0 w 4175"/>
              <a:gd name="T15" fmla="*/ 2147483647 h 7777"/>
              <a:gd name="T16" fmla="*/ 0 w 4175"/>
              <a:gd name="T17" fmla="*/ 2147483647 h 7777"/>
              <a:gd name="T18" fmla="*/ 2147483647 w 4175"/>
              <a:gd name="T19" fmla="*/ 2147483647 h 7777"/>
              <a:gd name="T20" fmla="*/ 2147483647 w 4175"/>
              <a:gd name="T21" fmla="*/ 2147483647 h 7777"/>
              <a:gd name="T22" fmla="*/ 2147483647 w 4175"/>
              <a:gd name="T23" fmla="*/ 2147483647 h 7777"/>
              <a:gd name="T24" fmla="*/ 2147483647 w 4175"/>
              <a:gd name="T25" fmla="*/ 2147483647 h 7777"/>
              <a:gd name="T26" fmla="*/ 2147483647 w 4175"/>
              <a:gd name="T27" fmla="*/ 2147483647 h 7777"/>
              <a:gd name="T28" fmla="*/ 2147483647 w 4175"/>
              <a:gd name="T29" fmla="*/ 2147483647 h 7777"/>
              <a:gd name="T30" fmla="*/ 2147483647 w 4175"/>
              <a:gd name="T31" fmla="*/ 2147483647 h 7777"/>
              <a:gd name="T32" fmla="*/ 2147483647 w 4175"/>
              <a:gd name="T33" fmla="*/ 2147483647 h 7777"/>
              <a:gd name="T34" fmla="*/ 2147483647 w 4175"/>
              <a:gd name="T35" fmla="*/ 2147483647 h 7777"/>
              <a:gd name="T36" fmla="*/ 2147483647 w 4175"/>
              <a:gd name="T37" fmla="*/ 2147483647 h 7777"/>
              <a:gd name="T38" fmla="*/ 2147483647 w 4175"/>
              <a:gd name="T39" fmla="*/ 2147483647 h 7777"/>
              <a:gd name="T40" fmla="*/ 2147483647 w 4175"/>
              <a:gd name="T41" fmla="*/ 2147483647 h 7777"/>
              <a:gd name="T42" fmla="*/ 2147483647 w 4175"/>
              <a:gd name="T43" fmla="*/ 2147483647 h 7777"/>
              <a:gd name="T44" fmla="*/ 2147483647 w 4175"/>
              <a:gd name="T45" fmla="*/ 2147483647 h 7777"/>
              <a:gd name="T46" fmla="*/ 2147483647 w 4175"/>
              <a:gd name="T47" fmla="*/ 2147483647 h 7777"/>
              <a:gd name="T48" fmla="*/ 2147483647 w 4175"/>
              <a:gd name="T49" fmla="*/ 2147483647 h 7777"/>
              <a:gd name="T50" fmla="*/ 2147483647 w 4175"/>
              <a:gd name="T51" fmla="*/ 2147483647 h 7777"/>
              <a:gd name="T52" fmla="*/ 2147483647 w 4175"/>
              <a:gd name="T53" fmla="*/ 2147483647 h 7777"/>
              <a:gd name="T54" fmla="*/ 2147483647 w 4175"/>
              <a:gd name="T55" fmla="*/ 2147483647 h 7777"/>
              <a:gd name="T56" fmla="*/ 2147483647 w 4175"/>
              <a:gd name="T57" fmla="*/ 2147483647 h 7777"/>
              <a:gd name="T58" fmla="*/ 2147483647 w 4175"/>
              <a:gd name="T59" fmla="*/ 2147483647 h 7777"/>
              <a:gd name="T60" fmla="*/ 2147483647 w 4175"/>
              <a:gd name="T61" fmla="*/ 2147483647 h 7777"/>
              <a:gd name="T62" fmla="*/ 2147483647 w 4175"/>
              <a:gd name="T63" fmla="*/ 2147483647 h 7777"/>
              <a:gd name="T64" fmla="*/ 2147483647 w 4175"/>
              <a:gd name="T65" fmla="*/ 2147483647 h 7777"/>
              <a:gd name="T66" fmla="*/ 2147483647 w 4175"/>
              <a:gd name="T67" fmla="*/ 2147483647 h 7777"/>
              <a:gd name="T68" fmla="*/ 2147483647 w 4175"/>
              <a:gd name="T69" fmla="*/ 2147483647 h 7777"/>
              <a:gd name="T70" fmla="*/ 2147483647 w 4175"/>
              <a:gd name="T71" fmla="*/ 2147483647 h 7777"/>
              <a:gd name="T72" fmla="*/ 2147483647 w 4175"/>
              <a:gd name="T73" fmla="*/ 2147483647 h 7777"/>
              <a:gd name="T74" fmla="*/ 2147483647 w 4175"/>
              <a:gd name="T75" fmla="*/ 2147483647 h 7777"/>
              <a:gd name="T76" fmla="*/ 2147483647 w 4175"/>
              <a:gd name="T77" fmla="*/ 2147483647 h 7777"/>
              <a:gd name="T78" fmla="*/ 2147483647 w 4175"/>
              <a:gd name="T79" fmla="*/ 2147483647 h 7777"/>
              <a:gd name="T80" fmla="*/ 2147483647 w 4175"/>
              <a:gd name="T81" fmla="*/ 2147483647 h 7777"/>
              <a:gd name="T82" fmla="*/ 2147483647 w 4175"/>
              <a:gd name="T83" fmla="*/ 2147483647 h 7777"/>
              <a:gd name="T84" fmla="*/ 2147483647 w 4175"/>
              <a:gd name="T85" fmla="*/ 2147483647 h 7777"/>
              <a:gd name="T86" fmla="*/ 2147483647 w 4175"/>
              <a:gd name="T87" fmla="*/ 2147483647 h 7777"/>
              <a:gd name="T88" fmla="*/ 2147483647 w 4175"/>
              <a:gd name="T89" fmla="*/ 2147483647 h 7777"/>
              <a:gd name="T90" fmla="*/ 2147483647 w 4175"/>
              <a:gd name="T91" fmla="*/ 2147483647 h 7777"/>
              <a:gd name="T92" fmla="*/ 2147483647 w 4175"/>
              <a:gd name="T93" fmla="*/ 2147483647 h 7777"/>
              <a:gd name="T94" fmla="*/ 2147483647 w 4175"/>
              <a:gd name="T95" fmla="*/ 2147483647 h 7777"/>
              <a:gd name="T96" fmla="*/ 2147483647 w 4175"/>
              <a:gd name="T97" fmla="*/ 2147483647 h 7777"/>
              <a:gd name="T98" fmla="*/ 2147483647 w 4175"/>
              <a:gd name="T99" fmla="*/ 2147483647 h 7777"/>
              <a:gd name="T100" fmla="*/ 2147483647 w 4175"/>
              <a:gd name="T101" fmla="*/ 2147483647 h 7777"/>
              <a:gd name="T102" fmla="*/ 2147483647 w 4175"/>
              <a:gd name="T103" fmla="*/ 2147483647 h 7777"/>
              <a:gd name="T104" fmla="*/ 2147483647 w 4175"/>
              <a:gd name="T105" fmla="*/ 2147483647 h 7777"/>
              <a:gd name="T106" fmla="*/ 2147483647 w 4175"/>
              <a:gd name="T107" fmla="*/ 2147483647 h 7777"/>
              <a:gd name="T108" fmla="*/ 2147483647 w 4175"/>
              <a:gd name="T109" fmla="*/ 2147483647 h 7777"/>
              <a:gd name="T110" fmla="*/ 2147483647 w 4175"/>
              <a:gd name="T111" fmla="*/ 2147483647 h 7777"/>
              <a:gd name="T112" fmla="*/ 2147483647 w 4175"/>
              <a:gd name="T113" fmla="*/ 2147483647 h 7777"/>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4175"/>
              <a:gd name="T172" fmla="*/ 0 h 7777"/>
              <a:gd name="T173" fmla="*/ 4175 w 4175"/>
              <a:gd name="T174" fmla="*/ 7777 h 7777"/>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4175" h="7777">
                <a:moveTo>
                  <a:pt x="0" y="7777"/>
                </a:moveTo>
                <a:lnTo>
                  <a:pt x="0" y="7777"/>
                </a:lnTo>
                <a:lnTo>
                  <a:pt x="0" y="7699"/>
                </a:lnTo>
                <a:lnTo>
                  <a:pt x="0" y="7621"/>
                </a:lnTo>
                <a:lnTo>
                  <a:pt x="0" y="7543"/>
                </a:lnTo>
                <a:lnTo>
                  <a:pt x="0" y="7465"/>
                </a:lnTo>
                <a:lnTo>
                  <a:pt x="0" y="7388"/>
                </a:lnTo>
                <a:lnTo>
                  <a:pt x="0" y="7310"/>
                </a:lnTo>
                <a:lnTo>
                  <a:pt x="0" y="7232"/>
                </a:lnTo>
                <a:lnTo>
                  <a:pt x="0" y="7154"/>
                </a:lnTo>
                <a:lnTo>
                  <a:pt x="0" y="7077"/>
                </a:lnTo>
                <a:lnTo>
                  <a:pt x="0" y="6999"/>
                </a:lnTo>
                <a:lnTo>
                  <a:pt x="0" y="6921"/>
                </a:lnTo>
                <a:lnTo>
                  <a:pt x="0" y="6843"/>
                </a:lnTo>
                <a:lnTo>
                  <a:pt x="0" y="6765"/>
                </a:lnTo>
                <a:lnTo>
                  <a:pt x="0" y="6688"/>
                </a:lnTo>
                <a:lnTo>
                  <a:pt x="0" y="6610"/>
                </a:lnTo>
                <a:lnTo>
                  <a:pt x="0" y="6532"/>
                </a:lnTo>
                <a:lnTo>
                  <a:pt x="0" y="6454"/>
                </a:lnTo>
                <a:lnTo>
                  <a:pt x="0" y="6377"/>
                </a:lnTo>
                <a:lnTo>
                  <a:pt x="0" y="6299"/>
                </a:lnTo>
                <a:lnTo>
                  <a:pt x="0" y="6221"/>
                </a:lnTo>
                <a:lnTo>
                  <a:pt x="0" y="6143"/>
                </a:lnTo>
                <a:lnTo>
                  <a:pt x="0" y="6066"/>
                </a:lnTo>
                <a:lnTo>
                  <a:pt x="0" y="5988"/>
                </a:lnTo>
                <a:lnTo>
                  <a:pt x="0" y="5910"/>
                </a:lnTo>
                <a:lnTo>
                  <a:pt x="0" y="5832"/>
                </a:lnTo>
                <a:lnTo>
                  <a:pt x="0" y="5754"/>
                </a:lnTo>
                <a:lnTo>
                  <a:pt x="0" y="5677"/>
                </a:lnTo>
                <a:lnTo>
                  <a:pt x="0" y="5599"/>
                </a:lnTo>
                <a:lnTo>
                  <a:pt x="0" y="5521"/>
                </a:lnTo>
                <a:lnTo>
                  <a:pt x="0" y="5443"/>
                </a:lnTo>
                <a:lnTo>
                  <a:pt x="0" y="5366"/>
                </a:lnTo>
                <a:lnTo>
                  <a:pt x="0" y="5288"/>
                </a:lnTo>
                <a:lnTo>
                  <a:pt x="1" y="5288"/>
                </a:lnTo>
                <a:lnTo>
                  <a:pt x="1" y="5210"/>
                </a:lnTo>
                <a:lnTo>
                  <a:pt x="1" y="5132"/>
                </a:lnTo>
                <a:lnTo>
                  <a:pt x="1" y="5055"/>
                </a:lnTo>
                <a:lnTo>
                  <a:pt x="1" y="4977"/>
                </a:lnTo>
                <a:lnTo>
                  <a:pt x="1" y="4899"/>
                </a:lnTo>
                <a:lnTo>
                  <a:pt x="1" y="4821"/>
                </a:lnTo>
                <a:lnTo>
                  <a:pt x="1" y="4743"/>
                </a:lnTo>
                <a:lnTo>
                  <a:pt x="2" y="4743"/>
                </a:lnTo>
                <a:lnTo>
                  <a:pt x="2" y="4666"/>
                </a:lnTo>
                <a:lnTo>
                  <a:pt x="2" y="4588"/>
                </a:lnTo>
                <a:lnTo>
                  <a:pt x="2" y="4510"/>
                </a:lnTo>
                <a:lnTo>
                  <a:pt x="2" y="4432"/>
                </a:lnTo>
                <a:lnTo>
                  <a:pt x="2" y="4355"/>
                </a:lnTo>
                <a:lnTo>
                  <a:pt x="2" y="4277"/>
                </a:lnTo>
                <a:lnTo>
                  <a:pt x="2" y="4199"/>
                </a:lnTo>
                <a:lnTo>
                  <a:pt x="3" y="4199"/>
                </a:lnTo>
                <a:lnTo>
                  <a:pt x="3" y="4121"/>
                </a:lnTo>
                <a:lnTo>
                  <a:pt x="3" y="4044"/>
                </a:lnTo>
                <a:lnTo>
                  <a:pt x="3" y="3966"/>
                </a:lnTo>
                <a:lnTo>
                  <a:pt x="3" y="3888"/>
                </a:lnTo>
                <a:lnTo>
                  <a:pt x="3" y="3810"/>
                </a:lnTo>
                <a:lnTo>
                  <a:pt x="3" y="3732"/>
                </a:lnTo>
                <a:lnTo>
                  <a:pt x="3" y="3655"/>
                </a:lnTo>
                <a:lnTo>
                  <a:pt x="3" y="3577"/>
                </a:lnTo>
                <a:lnTo>
                  <a:pt x="3" y="3499"/>
                </a:lnTo>
                <a:lnTo>
                  <a:pt x="4" y="3499"/>
                </a:lnTo>
                <a:lnTo>
                  <a:pt x="4" y="3421"/>
                </a:lnTo>
                <a:lnTo>
                  <a:pt x="4" y="3344"/>
                </a:lnTo>
                <a:lnTo>
                  <a:pt x="4" y="3266"/>
                </a:lnTo>
                <a:lnTo>
                  <a:pt x="4" y="3188"/>
                </a:lnTo>
                <a:lnTo>
                  <a:pt x="4" y="3110"/>
                </a:lnTo>
                <a:lnTo>
                  <a:pt x="4" y="3033"/>
                </a:lnTo>
                <a:lnTo>
                  <a:pt x="4" y="2955"/>
                </a:lnTo>
                <a:lnTo>
                  <a:pt x="4" y="2877"/>
                </a:lnTo>
                <a:lnTo>
                  <a:pt x="4" y="2799"/>
                </a:lnTo>
                <a:lnTo>
                  <a:pt x="4" y="2721"/>
                </a:lnTo>
                <a:lnTo>
                  <a:pt x="5" y="2721"/>
                </a:lnTo>
                <a:lnTo>
                  <a:pt x="5" y="2644"/>
                </a:lnTo>
                <a:lnTo>
                  <a:pt x="5" y="2566"/>
                </a:lnTo>
                <a:lnTo>
                  <a:pt x="5" y="2488"/>
                </a:lnTo>
                <a:lnTo>
                  <a:pt x="5" y="2410"/>
                </a:lnTo>
                <a:lnTo>
                  <a:pt x="5" y="2333"/>
                </a:lnTo>
                <a:lnTo>
                  <a:pt x="5" y="2255"/>
                </a:lnTo>
                <a:lnTo>
                  <a:pt x="5" y="2177"/>
                </a:lnTo>
                <a:lnTo>
                  <a:pt x="5" y="2099"/>
                </a:lnTo>
                <a:lnTo>
                  <a:pt x="5" y="2022"/>
                </a:lnTo>
                <a:lnTo>
                  <a:pt x="6" y="2022"/>
                </a:lnTo>
                <a:lnTo>
                  <a:pt x="6" y="1944"/>
                </a:lnTo>
                <a:lnTo>
                  <a:pt x="6" y="1866"/>
                </a:lnTo>
                <a:lnTo>
                  <a:pt x="6" y="1788"/>
                </a:lnTo>
                <a:lnTo>
                  <a:pt x="6" y="1710"/>
                </a:lnTo>
                <a:lnTo>
                  <a:pt x="6" y="1633"/>
                </a:lnTo>
                <a:lnTo>
                  <a:pt x="6" y="1555"/>
                </a:lnTo>
                <a:lnTo>
                  <a:pt x="6" y="1477"/>
                </a:lnTo>
                <a:lnTo>
                  <a:pt x="7" y="1477"/>
                </a:lnTo>
                <a:lnTo>
                  <a:pt x="7" y="1399"/>
                </a:lnTo>
                <a:lnTo>
                  <a:pt x="7" y="1322"/>
                </a:lnTo>
                <a:lnTo>
                  <a:pt x="7" y="1244"/>
                </a:lnTo>
                <a:lnTo>
                  <a:pt x="7" y="1166"/>
                </a:lnTo>
                <a:lnTo>
                  <a:pt x="7" y="1088"/>
                </a:lnTo>
                <a:lnTo>
                  <a:pt x="8" y="1088"/>
                </a:lnTo>
                <a:lnTo>
                  <a:pt x="8" y="1011"/>
                </a:lnTo>
                <a:lnTo>
                  <a:pt x="8" y="933"/>
                </a:lnTo>
                <a:lnTo>
                  <a:pt x="9" y="933"/>
                </a:lnTo>
                <a:lnTo>
                  <a:pt x="9" y="855"/>
                </a:lnTo>
                <a:lnTo>
                  <a:pt x="9" y="777"/>
                </a:lnTo>
                <a:lnTo>
                  <a:pt x="11" y="777"/>
                </a:lnTo>
                <a:lnTo>
                  <a:pt x="11" y="699"/>
                </a:lnTo>
                <a:lnTo>
                  <a:pt x="12" y="699"/>
                </a:lnTo>
                <a:lnTo>
                  <a:pt x="12" y="622"/>
                </a:lnTo>
                <a:lnTo>
                  <a:pt x="14" y="622"/>
                </a:lnTo>
                <a:lnTo>
                  <a:pt x="14" y="544"/>
                </a:lnTo>
                <a:lnTo>
                  <a:pt x="16" y="544"/>
                </a:lnTo>
                <a:lnTo>
                  <a:pt x="16" y="466"/>
                </a:lnTo>
                <a:lnTo>
                  <a:pt x="19" y="466"/>
                </a:lnTo>
                <a:lnTo>
                  <a:pt x="19" y="388"/>
                </a:lnTo>
                <a:lnTo>
                  <a:pt x="21" y="388"/>
                </a:lnTo>
                <a:lnTo>
                  <a:pt x="21" y="311"/>
                </a:lnTo>
                <a:lnTo>
                  <a:pt x="24" y="311"/>
                </a:lnTo>
                <a:lnTo>
                  <a:pt x="24" y="233"/>
                </a:lnTo>
                <a:lnTo>
                  <a:pt x="28" y="233"/>
                </a:lnTo>
                <a:lnTo>
                  <a:pt x="28" y="155"/>
                </a:lnTo>
                <a:lnTo>
                  <a:pt x="35" y="155"/>
                </a:lnTo>
                <a:lnTo>
                  <a:pt x="35" y="77"/>
                </a:lnTo>
                <a:lnTo>
                  <a:pt x="59" y="77"/>
                </a:lnTo>
                <a:lnTo>
                  <a:pt x="59" y="0"/>
                </a:lnTo>
                <a:lnTo>
                  <a:pt x="4175" y="0"/>
                </a:lnTo>
                <a:lnTo>
                  <a:pt x="4175" y="77"/>
                </a:lnTo>
                <a:lnTo>
                  <a:pt x="1652" y="77"/>
                </a:lnTo>
                <a:lnTo>
                  <a:pt x="1652" y="155"/>
                </a:lnTo>
                <a:lnTo>
                  <a:pt x="1183" y="155"/>
                </a:lnTo>
                <a:lnTo>
                  <a:pt x="1183" y="233"/>
                </a:lnTo>
                <a:lnTo>
                  <a:pt x="973" y="233"/>
                </a:lnTo>
                <a:lnTo>
                  <a:pt x="973" y="311"/>
                </a:lnTo>
                <a:lnTo>
                  <a:pt x="848" y="311"/>
                </a:lnTo>
                <a:lnTo>
                  <a:pt x="848" y="388"/>
                </a:lnTo>
                <a:lnTo>
                  <a:pt x="762" y="388"/>
                </a:lnTo>
                <a:lnTo>
                  <a:pt x="762" y="466"/>
                </a:lnTo>
                <a:lnTo>
                  <a:pt x="698" y="466"/>
                </a:lnTo>
                <a:lnTo>
                  <a:pt x="698" y="544"/>
                </a:lnTo>
                <a:lnTo>
                  <a:pt x="648" y="544"/>
                </a:lnTo>
                <a:lnTo>
                  <a:pt x="648" y="622"/>
                </a:lnTo>
                <a:lnTo>
                  <a:pt x="608" y="622"/>
                </a:lnTo>
                <a:lnTo>
                  <a:pt x="608" y="699"/>
                </a:lnTo>
                <a:lnTo>
                  <a:pt x="574" y="699"/>
                </a:lnTo>
                <a:lnTo>
                  <a:pt x="574" y="777"/>
                </a:lnTo>
                <a:lnTo>
                  <a:pt x="544" y="777"/>
                </a:lnTo>
                <a:lnTo>
                  <a:pt x="544" y="855"/>
                </a:lnTo>
                <a:lnTo>
                  <a:pt x="516" y="855"/>
                </a:lnTo>
                <a:lnTo>
                  <a:pt x="516" y="933"/>
                </a:lnTo>
                <a:lnTo>
                  <a:pt x="490" y="933"/>
                </a:lnTo>
                <a:lnTo>
                  <a:pt x="490" y="1011"/>
                </a:lnTo>
                <a:lnTo>
                  <a:pt x="466" y="1011"/>
                </a:lnTo>
                <a:lnTo>
                  <a:pt x="466" y="1088"/>
                </a:lnTo>
                <a:lnTo>
                  <a:pt x="443" y="1088"/>
                </a:lnTo>
                <a:lnTo>
                  <a:pt x="443" y="1166"/>
                </a:lnTo>
                <a:lnTo>
                  <a:pt x="424" y="1166"/>
                </a:lnTo>
                <a:lnTo>
                  <a:pt x="424" y="1244"/>
                </a:lnTo>
                <a:lnTo>
                  <a:pt x="404" y="1244"/>
                </a:lnTo>
                <a:lnTo>
                  <a:pt x="404" y="1322"/>
                </a:lnTo>
                <a:lnTo>
                  <a:pt x="384" y="1322"/>
                </a:lnTo>
                <a:lnTo>
                  <a:pt x="384" y="1399"/>
                </a:lnTo>
                <a:lnTo>
                  <a:pt x="367" y="1399"/>
                </a:lnTo>
                <a:lnTo>
                  <a:pt x="367" y="1477"/>
                </a:lnTo>
                <a:lnTo>
                  <a:pt x="349" y="1477"/>
                </a:lnTo>
                <a:lnTo>
                  <a:pt x="349" y="1555"/>
                </a:lnTo>
                <a:lnTo>
                  <a:pt x="332" y="1555"/>
                </a:lnTo>
                <a:lnTo>
                  <a:pt x="332" y="1633"/>
                </a:lnTo>
                <a:lnTo>
                  <a:pt x="316" y="1633"/>
                </a:lnTo>
                <a:lnTo>
                  <a:pt x="316" y="1710"/>
                </a:lnTo>
                <a:lnTo>
                  <a:pt x="300" y="1710"/>
                </a:lnTo>
                <a:lnTo>
                  <a:pt x="300" y="1788"/>
                </a:lnTo>
                <a:lnTo>
                  <a:pt x="285" y="1788"/>
                </a:lnTo>
                <a:lnTo>
                  <a:pt x="285" y="1866"/>
                </a:lnTo>
                <a:lnTo>
                  <a:pt x="272" y="1866"/>
                </a:lnTo>
                <a:lnTo>
                  <a:pt x="272" y="1944"/>
                </a:lnTo>
                <a:lnTo>
                  <a:pt x="260" y="1944"/>
                </a:lnTo>
                <a:lnTo>
                  <a:pt x="260" y="2022"/>
                </a:lnTo>
                <a:lnTo>
                  <a:pt x="248" y="2022"/>
                </a:lnTo>
                <a:lnTo>
                  <a:pt x="248" y="2099"/>
                </a:lnTo>
                <a:lnTo>
                  <a:pt x="237" y="2099"/>
                </a:lnTo>
                <a:lnTo>
                  <a:pt x="237" y="2177"/>
                </a:lnTo>
                <a:lnTo>
                  <a:pt x="228" y="2177"/>
                </a:lnTo>
                <a:lnTo>
                  <a:pt x="228" y="2255"/>
                </a:lnTo>
                <a:lnTo>
                  <a:pt x="219" y="2255"/>
                </a:lnTo>
                <a:lnTo>
                  <a:pt x="219" y="2333"/>
                </a:lnTo>
                <a:lnTo>
                  <a:pt x="211" y="2333"/>
                </a:lnTo>
                <a:lnTo>
                  <a:pt x="211" y="2410"/>
                </a:lnTo>
                <a:lnTo>
                  <a:pt x="203" y="2410"/>
                </a:lnTo>
                <a:lnTo>
                  <a:pt x="203" y="2488"/>
                </a:lnTo>
                <a:lnTo>
                  <a:pt x="196" y="2488"/>
                </a:lnTo>
                <a:lnTo>
                  <a:pt x="196" y="2566"/>
                </a:lnTo>
                <a:lnTo>
                  <a:pt x="189" y="2566"/>
                </a:lnTo>
                <a:lnTo>
                  <a:pt x="189" y="2644"/>
                </a:lnTo>
                <a:lnTo>
                  <a:pt x="183" y="2644"/>
                </a:lnTo>
                <a:lnTo>
                  <a:pt x="183" y="2721"/>
                </a:lnTo>
                <a:lnTo>
                  <a:pt x="177" y="2721"/>
                </a:lnTo>
                <a:lnTo>
                  <a:pt x="177" y="2799"/>
                </a:lnTo>
                <a:lnTo>
                  <a:pt x="172" y="2799"/>
                </a:lnTo>
                <a:lnTo>
                  <a:pt x="172" y="2877"/>
                </a:lnTo>
                <a:lnTo>
                  <a:pt x="167" y="2877"/>
                </a:lnTo>
                <a:lnTo>
                  <a:pt x="167" y="2955"/>
                </a:lnTo>
                <a:lnTo>
                  <a:pt x="162" y="2955"/>
                </a:lnTo>
                <a:lnTo>
                  <a:pt x="162" y="3033"/>
                </a:lnTo>
                <a:lnTo>
                  <a:pt x="158" y="3033"/>
                </a:lnTo>
                <a:lnTo>
                  <a:pt x="158" y="3110"/>
                </a:lnTo>
                <a:lnTo>
                  <a:pt x="153" y="3110"/>
                </a:lnTo>
                <a:lnTo>
                  <a:pt x="153" y="3188"/>
                </a:lnTo>
                <a:lnTo>
                  <a:pt x="149" y="3188"/>
                </a:lnTo>
                <a:lnTo>
                  <a:pt x="149" y="3266"/>
                </a:lnTo>
                <a:lnTo>
                  <a:pt x="145" y="3266"/>
                </a:lnTo>
                <a:lnTo>
                  <a:pt x="145" y="3344"/>
                </a:lnTo>
                <a:lnTo>
                  <a:pt x="141" y="3344"/>
                </a:lnTo>
                <a:lnTo>
                  <a:pt x="141" y="3421"/>
                </a:lnTo>
                <a:lnTo>
                  <a:pt x="138" y="3421"/>
                </a:lnTo>
                <a:lnTo>
                  <a:pt x="138" y="3499"/>
                </a:lnTo>
                <a:lnTo>
                  <a:pt x="134" y="3499"/>
                </a:lnTo>
                <a:lnTo>
                  <a:pt x="134" y="3577"/>
                </a:lnTo>
                <a:lnTo>
                  <a:pt x="131" y="3577"/>
                </a:lnTo>
                <a:lnTo>
                  <a:pt x="131" y="3655"/>
                </a:lnTo>
                <a:lnTo>
                  <a:pt x="128" y="3655"/>
                </a:lnTo>
                <a:lnTo>
                  <a:pt x="128" y="3732"/>
                </a:lnTo>
                <a:lnTo>
                  <a:pt x="126" y="3732"/>
                </a:lnTo>
                <a:lnTo>
                  <a:pt x="126" y="3810"/>
                </a:lnTo>
                <a:lnTo>
                  <a:pt x="123" y="3810"/>
                </a:lnTo>
                <a:lnTo>
                  <a:pt x="123" y="3888"/>
                </a:lnTo>
                <a:lnTo>
                  <a:pt x="120" y="3888"/>
                </a:lnTo>
                <a:lnTo>
                  <a:pt x="120" y="3966"/>
                </a:lnTo>
                <a:lnTo>
                  <a:pt x="117" y="3966"/>
                </a:lnTo>
                <a:lnTo>
                  <a:pt x="117" y="4044"/>
                </a:lnTo>
                <a:lnTo>
                  <a:pt x="115" y="4044"/>
                </a:lnTo>
                <a:lnTo>
                  <a:pt x="115" y="4121"/>
                </a:lnTo>
                <a:lnTo>
                  <a:pt x="113" y="4121"/>
                </a:lnTo>
                <a:lnTo>
                  <a:pt x="113" y="4199"/>
                </a:lnTo>
                <a:lnTo>
                  <a:pt x="110" y="4199"/>
                </a:lnTo>
                <a:lnTo>
                  <a:pt x="110" y="4277"/>
                </a:lnTo>
                <a:lnTo>
                  <a:pt x="108" y="4277"/>
                </a:lnTo>
                <a:lnTo>
                  <a:pt x="108" y="4355"/>
                </a:lnTo>
                <a:lnTo>
                  <a:pt x="106" y="4355"/>
                </a:lnTo>
                <a:lnTo>
                  <a:pt x="106" y="4432"/>
                </a:lnTo>
                <a:lnTo>
                  <a:pt x="104" y="4432"/>
                </a:lnTo>
                <a:lnTo>
                  <a:pt x="104" y="4510"/>
                </a:lnTo>
                <a:lnTo>
                  <a:pt x="102" y="4510"/>
                </a:lnTo>
                <a:lnTo>
                  <a:pt x="102" y="4588"/>
                </a:lnTo>
                <a:lnTo>
                  <a:pt x="100" y="4588"/>
                </a:lnTo>
                <a:lnTo>
                  <a:pt x="100" y="4666"/>
                </a:lnTo>
                <a:lnTo>
                  <a:pt x="99" y="4666"/>
                </a:lnTo>
                <a:lnTo>
                  <a:pt x="99" y="4743"/>
                </a:lnTo>
                <a:lnTo>
                  <a:pt x="97" y="4743"/>
                </a:lnTo>
                <a:lnTo>
                  <a:pt x="97" y="4821"/>
                </a:lnTo>
                <a:lnTo>
                  <a:pt x="95" y="4821"/>
                </a:lnTo>
                <a:lnTo>
                  <a:pt x="95" y="4899"/>
                </a:lnTo>
                <a:lnTo>
                  <a:pt x="93" y="4899"/>
                </a:lnTo>
                <a:lnTo>
                  <a:pt x="93" y="4977"/>
                </a:lnTo>
                <a:lnTo>
                  <a:pt x="92" y="4977"/>
                </a:lnTo>
                <a:lnTo>
                  <a:pt x="92" y="5055"/>
                </a:lnTo>
                <a:lnTo>
                  <a:pt x="90" y="5055"/>
                </a:lnTo>
                <a:lnTo>
                  <a:pt x="90" y="5132"/>
                </a:lnTo>
                <a:lnTo>
                  <a:pt x="88" y="5132"/>
                </a:lnTo>
                <a:lnTo>
                  <a:pt x="88" y="5210"/>
                </a:lnTo>
                <a:lnTo>
                  <a:pt x="87" y="5210"/>
                </a:lnTo>
                <a:lnTo>
                  <a:pt x="87" y="5288"/>
                </a:lnTo>
                <a:lnTo>
                  <a:pt x="86" y="5288"/>
                </a:lnTo>
                <a:lnTo>
                  <a:pt x="86" y="5366"/>
                </a:lnTo>
                <a:lnTo>
                  <a:pt x="84" y="5366"/>
                </a:lnTo>
                <a:lnTo>
                  <a:pt x="84" y="5443"/>
                </a:lnTo>
                <a:lnTo>
                  <a:pt x="83" y="5443"/>
                </a:lnTo>
                <a:lnTo>
                  <a:pt x="83" y="5521"/>
                </a:lnTo>
                <a:lnTo>
                  <a:pt x="81" y="5521"/>
                </a:lnTo>
                <a:lnTo>
                  <a:pt x="81" y="5599"/>
                </a:lnTo>
                <a:lnTo>
                  <a:pt x="80" y="5599"/>
                </a:lnTo>
                <a:lnTo>
                  <a:pt x="80" y="5677"/>
                </a:lnTo>
                <a:lnTo>
                  <a:pt x="79" y="5677"/>
                </a:lnTo>
                <a:lnTo>
                  <a:pt x="79" y="5754"/>
                </a:lnTo>
                <a:lnTo>
                  <a:pt x="77" y="5754"/>
                </a:lnTo>
                <a:lnTo>
                  <a:pt x="77" y="5832"/>
                </a:lnTo>
                <a:lnTo>
                  <a:pt x="76" y="5832"/>
                </a:lnTo>
                <a:lnTo>
                  <a:pt x="76" y="5910"/>
                </a:lnTo>
                <a:lnTo>
                  <a:pt x="75" y="5910"/>
                </a:lnTo>
                <a:lnTo>
                  <a:pt x="75" y="5988"/>
                </a:lnTo>
                <a:lnTo>
                  <a:pt x="73" y="5988"/>
                </a:lnTo>
                <a:lnTo>
                  <a:pt x="73" y="6066"/>
                </a:lnTo>
                <a:lnTo>
                  <a:pt x="72" y="6066"/>
                </a:lnTo>
                <a:lnTo>
                  <a:pt x="72" y="6143"/>
                </a:lnTo>
                <a:lnTo>
                  <a:pt x="71" y="6143"/>
                </a:lnTo>
                <a:lnTo>
                  <a:pt x="71" y="6221"/>
                </a:lnTo>
                <a:lnTo>
                  <a:pt x="70" y="6221"/>
                </a:lnTo>
                <a:lnTo>
                  <a:pt x="70" y="6299"/>
                </a:lnTo>
                <a:lnTo>
                  <a:pt x="69" y="6299"/>
                </a:lnTo>
                <a:lnTo>
                  <a:pt x="69" y="6377"/>
                </a:lnTo>
                <a:lnTo>
                  <a:pt x="67" y="6377"/>
                </a:lnTo>
                <a:lnTo>
                  <a:pt x="67" y="6454"/>
                </a:lnTo>
                <a:lnTo>
                  <a:pt x="66" y="6454"/>
                </a:lnTo>
                <a:lnTo>
                  <a:pt x="66" y="6532"/>
                </a:lnTo>
                <a:lnTo>
                  <a:pt x="65" y="6532"/>
                </a:lnTo>
                <a:lnTo>
                  <a:pt x="65" y="6610"/>
                </a:lnTo>
                <a:lnTo>
                  <a:pt x="63" y="6610"/>
                </a:lnTo>
                <a:lnTo>
                  <a:pt x="63" y="6688"/>
                </a:lnTo>
                <a:lnTo>
                  <a:pt x="62" y="6688"/>
                </a:lnTo>
                <a:lnTo>
                  <a:pt x="62" y="6765"/>
                </a:lnTo>
                <a:lnTo>
                  <a:pt x="61" y="6765"/>
                </a:lnTo>
                <a:lnTo>
                  <a:pt x="61" y="6843"/>
                </a:lnTo>
                <a:lnTo>
                  <a:pt x="60" y="6843"/>
                </a:lnTo>
                <a:lnTo>
                  <a:pt x="60" y="6921"/>
                </a:lnTo>
                <a:lnTo>
                  <a:pt x="58" y="6921"/>
                </a:lnTo>
                <a:lnTo>
                  <a:pt x="58" y="6999"/>
                </a:lnTo>
                <a:lnTo>
                  <a:pt x="57" y="6999"/>
                </a:lnTo>
                <a:lnTo>
                  <a:pt x="57" y="7077"/>
                </a:lnTo>
                <a:lnTo>
                  <a:pt x="56" y="7077"/>
                </a:lnTo>
                <a:lnTo>
                  <a:pt x="56" y="7154"/>
                </a:lnTo>
                <a:lnTo>
                  <a:pt x="54" y="7154"/>
                </a:lnTo>
                <a:lnTo>
                  <a:pt x="54" y="7232"/>
                </a:lnTo>
                <a:lnTo>
                  <a:pt x="52" y="7232"/>
                </a:lnTo>
                <a:lnTo>
                  <a:pt x="52" y="7310"/>
                </a:lnTo>
                <a:lnTo>
                  <a:pt x="51" y="7310"/>
                </a:lnTo>
                <a:lnTo>
                  <a:pt x="51" y="7388"/>
                </a:lnTo>
                <a:lnTo>
                  <a:pt x="49" y="7388"/>
                </a:lnTo>
                <a:lnTo>
                  <a:pt x="49" y="7465"/>
                </a:lnTo>
                <a:lnTo>
                  <a:pt x="47" y="7465"/>
                </a:lnTo>
                <a:lnTo>
                  <a:pt x="47" y="7543"/>
                </a:lnTo>
                <a:lnTo>
                  <a:pt x="44" y="7543"/>
                </a:lnTo>
                <a:lnTo>
                  <a:pt x="44" y="7621"/>
                </a:lnTo>
                <a:lnTo>
                  <a:pt x="41" y="7621"/>
                </a:lnTo>
                <a:lnTo>
                  <a:pt x="41" y="7699"/>
                </a:lnTo>
                <a:lnTo>
                  <a:pt x="37" y="7699"/>
                </a:lnTo>
                <a:lnTo>
                  <a:pt x="37" y="7777"/>
                </a:lnTo>
                <a:lnTo>
                  <a:pt x="0" y="7777"/>
                </a:lnTo>
              </a:path>
            </a:pathLst>
          </a:custGeom>
          <a:noFill/>
          <a:ln w="38100">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nvGrpSpPr>
          <p:cNvPr id="196973" name="Group 560"/>
          <p:cNvGrpSpPr>
            <a:grpSpLocks/>
          </p:cNvGrpSpPr>
          <p:nvPr/>
        </p:nvGrpSpPr>
        <p:grpSpPr bwMode="auto">
          <a:xfrm>
            <a:off x="6553200" y="1905000"/>
            <a:ext cx="661988" cy="2065338"/>
            <a:chOff x="1668" y="1512"/>
            <a:chExt cx="2562" cy="1524"/>
          </a:xfrm>
        </p:grpSpPr>
        <p:sp>
          <p:nvSpPr>
            <p:cNvPr id="196975" name="Line 561"/>
            <p:cNvSpPr>
              <a:spLocks noChangeShapeType="1"/>
            </p:cNvSpPr>
            <p:nvPr/>
          </p:nvSpPr>
          <p:spPr bwMode="auto">
            <a:xfrm flipH="1" flipV="1">
              <a:off x="3414" y="3018"/>
              <a:ext cx="816" cy="18"/>
            </a:xfrm>
            <a:prstGeom prst="line">
              <a:avLst/>
            </a:prstGeom>
            <a:noFill/>
            <a:ln w="12700">
              <a:solidFill>
                <a:srgbClr val="96969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6976" name="Line 562"/>
            <p:cNvSpPr>
              <a:spLocks noChangeShapeType="1"/>
            </p:cNvSpPr>
            <p:nvPr/>
          </p:nvSpPr>
          <p:spPr bwMode="auto">
            <a:xfrm flipH="1" flipV="1">
              <a:off x="3180" y="3006"/>
              <a:ext cx="234" cy="12"/>
            </a:xfrm>
            <a:prstGeom prst="line">
              <a:avLst/>
            </a:prstGeom>
            <a:noFill/>
            <a:ln w="12700">
              <a:solidFill>
                <a:srgbClr val="96969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6977" name="Line 563"/>
            <p:cNvSpPr>
              <a:spLocks noChangeShapeType="1"/>
            </p:cNvSpPr>
            <p:nvPr/>
          </p:nvSpPr>
          <p:spPr bwMode="auto">
            <a:xfrm flipH="1" flipV="1">
              <a:off x="2982" y="2988"/>
              <a:ext cx="198" cy="18"/>
            </a:xfrm>
            <a:prstGeom prst="line">
              <a:avLst/>
            </a:prstGeom>
            <a:noFill/>
            <a:ln w="12700">
              <a:solidFill>
                <a:srgbClr val="96969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6978" name="Line 564"/>
            <p:cNvSpPr>
              <a:spLocks noChangeShapeType="1"/>
            </p:cNvSpPr>
            <p:nvPr/>
          </p:nvSpPr>
          <p:spPr bwMode="auto">
            <a:xfrm flipH="1" flipV="1">
              <a:off x="2796" y="2976"/>
              <a:ext cx="186" cy="12"/>
            </a:xfrm>
            <a:prstGeom prst="line">
              <a:avLst/>
            </a:prstGeom>
            <a:noFill/>
            <a:ln w="12700">
              <a:solidFill>
                <a:srgbClr val="96969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6979" name="Line 565"/>
            <p:cNvSpPr>
              <a:spLocks noChangeShapeType="1"/>
            </p:cNvSpPr>
            <p:nvPr/>
          </p:nvSpPr>
          <p:spPr bwMode="auto">
            <a:xfrm flipH="1" flipV="1">
              <a:off x="2154" y="2958"/>
              <a:ext cx="642" cy="18"/>
            </a:xfrm>
            <a:prstGeom prst="line">
              <a:avLst/>
            </a:prstGeom>
            <a:noFill/>
            <a:ln w="12700">
              <a:solidFill>
                <a:srgbClr val="96969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6980" name="Line 566"/>
            <p:cNvSpPr>
              <a:spLocks noChangeShapeType="1"/>
            </p:cNvSpPr>
            <p:nvPr/>
          </p:nvSpPr>
          <p:spPr bwMode="auto">
            <a:xfrm flipH="1" flipV="1">
              <a:off x="2064" y="2946"/>
              <a:ext cx="90" cy="12"/>
            </a:xfrm>
            <a:prstGeom prst="line">
              <a:avLst/>
            </a:prstGeom>
            <a:noFill/>
            <a:ln w="12700">
              <a:solidFill>
                <a:srgbClr val="96969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6981" name="Line 567"/>
            <p:cNvSpPr>
              <a:spLocks noChangeShapeType="1"/>
            </p:cNvSpPr>
            <p:nvPr/>
          </p:nvSpPr>
          <p:spPr bwMode="auto">
            <a:xfrm flipH="1" flipV="1">
              <a:off x="2016" y="2928"/>
              <a:ext cx="48" cy="18"/>
            </a:xfrm>
            <a:prstGeom prst="line">
              <a:avLst/>
            </a:prstGeom>
            <a:noFill/>
            <a:ln w="12700">
              <a:solidFill>
                <a:srgbClr val="96969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6982" name="Line 568"/>
            <p:cNvSpPr>
              <a:spLocks noChangeShapeType="1"/>
            </p:cNvSpPr>
            <p:nvPr/>
          </p:nvSpPr>
          <p:spPr bwMode="auto">
            <a:xfrm flipH="1" flipV="1">
              <a:off x="1986" y="2910"/>
              <a:ext cx="30" cy="18"/>
            </a:xfrm>
            <a:prstGeom prst="line">
              <a:avLst/>
            </a:prstGeom>
            <a:noFill/>
            <a:ln w="12700">
              <a:solidFill>
                <a:srgbClr val="96969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6983" name="Line 569"/>
            <p:cNvSpPr>
              <a:spLocks noChangeShapeType="1"/>
            </p:cNvSpPr>
            <p:nvPr/>
          </p:nvSpPr>
          <p:spPr bwMode="auto">
            <a:xfrm flipH="1" flipV="1">
              <a:off x="1962" y="2898"/>
              <a:ext cx="24" cy="12"/>
            </a:xfrm>
            <a:prstGeom prst="line">
              <a:avLst/>
            </a:prstGeom>
            <a:noFill/>
            <a:ln w="12700">
              <a:solidFill>
                <a:srgbClr val="96969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6984" name="Line 570"/>
            <p:cNvSpPr>
              <a:spLocks noChangeShapeType="1"/>
            </p:cNvSpPr>
            <p:nvPr/>
          </p:nvSpPr>
          <p:spPr bwMode="auto">
            <a:xfrm flipH="1" flipV="1">
              <a:off x="1944" y="2880"/>
              <a:ext cx="18" cy="18"/>
            </a:xfrm>
            <a:prstGeom prst="line">
              <a:avLst/>
            </a:prstGeom>
            <a:noFill/>
            <a:ln w="12700">
              <a:solidFill>
                <a:srgbClr val="96969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6985" name="Line 571"/>
            <p:cNvSpPr>
              <a:spLocks noChangeShapeType="1"/>
            </p:cNvSpPr>
            <p:nvPr/>
          </p:nvSpPr>
          <p:spPr bwMode="auto">
            <a:xfrm flipH="1" flipV="1">
              <a:off x="1926" y="2868"/>
              <a:ext cx="18" cy="12"/>
            </a:xfrm>
            <a:prstGeom prst="line">
              <a:avLst/>
            </a:prstGeom>
            <a:noFill/>
            <a:ln w="12700">
              <a:solidFill>
                <a:srgbClr val="96969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6986" name="Line 572"/>
            <p:cNvSpPr>
              <a:spLocks noChangeShapeType="1"/>
            </p:cNvSpPr>
            <p:nvPr/>
          </p:nvSpPr>
          <p:spPr bwMode="auto">
            <a:xfrm flipH="1" flipV="1">
              <a:off x="1908" y="2850"/>
              <a:ext cx="18" cy="18"/>
            </a:xfrm>
            <a:prstGeom prst="line">
              <a:avLst/>
            </a:prstGeom>
            <a:noFill/>
            <a:ln w="12700">
              <a:solidFill>
                <a:srgbClr val="96969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6987" name="Line 573"/>
            <p:cNvSpPr>
              <a:spLocks noChangeShapeType="1"/>
            </p:cNvSpPr>
            <p:nvPr/>
          </p:nvSpPr>
          <p:spPr bwMode="auto">
            <a:xfrm flipH="1" flipV="1">
              <a:off x="1896" y="2838"/>
              <a:ext cx="12" cy="12"/>
            </a:xfrm>
            <a:prstGeom prst="line">
              <a:avLst/>
            </a:prstGeom>
            <a:noFill/>
            <a:ln w="12700">
              <a:solidFill>
                <a:srgbClr val="96969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6988" name="Line 574"/>
            <p:cNvSpPr>
              <a:spLocks noChangeShapeType="1"/>
            </p:cNvSpPr>
            <p:nvPr/>
          </p:nvSpPr>
          <p:spPr bwMode="auto">
            <a:xfrm flipH="1" flipV="1">
              <a:off x="1884" y="2820"/>
              <a:ext cx="12" cy="18"/>
            </a:xfrm>
            <a:prstGeom prst="line">
              <a:avLst/>
            </a:prstGeom>
            <a:noFill/>
            <a:ln w="12700">
              <a:solidFill>
                <a:srgbClr val="96969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6989" name="Line 575"/>
            <p:cNvSpPr>
              <a:spLocks noChangeShapeType="1"/>
            </p:cNvSpPr>
            <p:nvPr/>
          </p:nvSpPr>
          <p:spPr bwMode="auto">
            <a:xfrm flipH="1" flipV="1">
              <a:off x="1872" y="2802"/>
              <a:ext cx="12" cy="18"/>
            </a:xfrm>
            <a:prstGeom prst="line">
              <a:avLst/>
            </a:prstGeom>
            <a:noFill/>
            <a:ln w="12700">
              <a:solidFill>
                <a:srgbClr val="96969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6990" name="Line 576"/>
            <p:cNvSpPr>
              <a:spLocks noChangeShapeType="1"/>
            </p:cNvSpPr>
            <p:nvPr/>
          </p:nvSpPr>
          <p:spPr bwMode="auto">
            <a:xfrm flipH="1" flipV="1">
              <a:off x="1860" y="2790"/>
              <a:ext cx="12" cy="12"/>
            </a:xfrm>
            <a:prstGeom prst="line">
              <a:avLst/>
            </a:prstGeom>
            <a:noFill/>
            <a:ln w="12700">
              <a:solidFill>
                <a:srgbClr val="96969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6991" name="Line 577"/>
            <p:cNvSpPr>
              <a:spLocks noChangeShapeType="1"/>
            </p:cNvSpPr>
            <p:nvPr/>
          </p:nvSpPr>
          <p:spPr bwMode="auto">
            <a:xfrm flipH="1" flipV="1">
              <a:off x="1854" y="2772"/>
              <a:ext cx="6" cy="18"/>
            </a:xfrm>
            <a:prstGeom prst="line">
              <a:avLst/>
            </a:prstGeom>
            <a:noFill/>
            <a:ln w="12700">
              <a:solidFill>
                <a:srgbClr val="96969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6992" name="Line 578"/>
            <p:cNvSpPr>
              <a:spLocks noChangeShapeType="1"/>
            </p:cNvSpPr>
            <p:nvPr/>
          </p:nvSpPr>
          <p:spPr bwMode="auto">
            <a:xfrm flipH="1" flipV="1">
              <a:off x="1842" y="2760"/>
              <a:ext cx="12" cy="12"/>
            </a:xfrm>
            <a:prstGeom prst="line">
              <a:avLst/>
            </a:prstGeom>
            <a:noFill/>
            <a:ln w="12700">
              <a:solidFill>
                <a:srgbClr val="96969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6993" name="Line 579"/>
            <p:cNvSpPr>
              <a:spLocks noChangeShapeType="1"/>
            </p:cNvSpPr>
            <p:nvPr/>
          </p:nvSpPr>
          <p:spPr bwMode="auto">
            <a:xfrm flipH="1" flipV="1">
              <a:off x="1836" y="2742"/>
              <a:ext cx="6" cy="18"/>
            </a:xfrm>
            <a:prstGeom prst="line">
              <a:avLst/>
            </a:prstGeom>
            <a:noFill/>
            <a:ln w="12700">
              <a:solidFill>
                <a:srgbClr val="96969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6994" name="Line 580"/>
            <p:cNvSpPr>
              <a:spLocks noChangeShapeType="1"/>
            </p:cNvSpPr>
            <p:nvPr/>
          </p:nvSpPr>
          <p:spPr bwMode="auto">
            <a:xfrm flipH="1" flipV="1">
              <a:off x="1830" y="2730"/>
              <a:ext cx="6" cy="12"/>
            </a:xfrm>
            <a:prstGeom prst="line">
              <a:avLst/>
            </a:prstGeom>
            <a:noFill/>
            <a:ln w="12700">
              <a:solidFill>
                <a:srgbClr val="96969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6995" name="Line 581"/>
            <p:cNvSpPr>
              <a:spLocks noChangeShapeType="1"/>
            </p:cNvSpPr>
            <p:nvPr/>
          </p:nvSpPr>
          <p:spPr bwMode="auto">
            <a:xfrm flipH="1" flipV="1">
              <a:off x="1824" y="2712"/>
              <a:ext cx="6" cy="18"/>
            </a:xfrm>
            <a:prstGeom prst="line">
              <a:avLst/>
            </a:prstGeom>
            <a:noFill/>
            <a:ln w="12700">
              <a:solidFill>
                <a:srgbClr val="96969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6996" name="Line 582"/>
            <p:cNvSpPr>
              <a:spLocks noChangeShapeType="1"/>
            </p:cNvSpPr>
            <p:nvPr/>
          </p:nvSpPr>
          <p:spPr bwMode="auto">
            <a:xfrm flipH="1" flipV="1">
              <a:off x="1818" y="2694"/>
              <a:ext cx="6" cy="18"/>
            </a:xfrm>
            <a:prstGeom prst="line">
              <a:avLst/>
            </a:prstGeom>
            <a:noFill/>
            <a:ln w="12700">
              <a:solidFill>
                <a:srgbClr val="96969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6997" name="Line 583"/>
            <p:cNvSpPr>
              <a:spLocks noChangeShapeType="1"/>
            </p:cNvSpPr>
            <p:nvPr/>
          </p:nvSpPr>
          <p:spPr bwMode="auto">
            <a:xfrm flipH="1" flipV="1">
              <a:off x="1812" y="2682"/>
              <a:ext cx="6" cy="12"/>
            </a:xfrm>
            <a:prstGeom prst="line">
              <a:avLst/>
            </a:prstGeom>
            <a:noFill/>
            <a:ln w="12700">
              <a:solidFill>
                <a:srgbClr val="96969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6998" name="Line 584"/>
            <p:cNvSpPr>
              <a:spLocks noChangeShapeType="1"/>
            </p:cNvSpPr>
            <p:nvPr/>
          </p:nvSpPr>
          <p:spPr bwMode="auto">
            <a:xfrm flipH="1" flipV="1">
              <a:off x="1806" y="2664"/>
              <a:ext cx="6" cy="18"/>
            </a:xfrm>
            <a:prstGeom prst="line">
              <a:avLst/>
            </a:prstGeom>
            <a:noFill/>
            <a:ln w="12700">
              <a:solidFill>
                <a:srgbClr val="96969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6999" name="Line 585"/>
            <p:cNvSpPr>
              <a:spLocks noChangeShapeType="1"/>
            </p:cNvSpPr>
            <p:nvPr/>
          </p:nvSpPr>
          <p:spPr bwMode="auto">
            <a:xfrm flipH="1" flipV="1">
              <a:off x="1800" y="2652"/>
              <a:ext cx="6" cy="12"/>
            </a:xfrm>
            <a:prstGeom prst="line">
              <a:avLst/>
            </a:prstGeom>
            <a:noFill/>
            <a:ln w="12700">
              <a:solidFill>
                <a:srgbClr val="96969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7000" name="Line 586"/>
            <p:cNvSpPr>
              <a:spLocks noChangeShapeType="1"/>
            </p:cNvSpPr>
            <p:nvPr/>
          </p:nvSpPr>
          <p:spPr bwMode="auto">
            <a:xfrm flipV="1">
              <a:off x="1800" y="2634"/>
              <a:ext cx="1" cy="18"/>
            </a:xfrm>
            <a:prstGeom prst="line">
              <a:avLst/>
            </a:prstGeom>
            <a:noFill/>
            <a:ln w="12700">
              <a:solidFill>
                <a:srgbClr val="96969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7001" name="Line 587"/>
            <p:cNvSpPr>
              <a:spLocks noChangeShapeType="1"/>
            </p:cNvSpPr>
            <p:nvPr/>
          </p:nvSpPr>
          <p:spPr bwMode="auto">
            <a:xfrm flipH="1" flipV="1">
              <a:off x="1794" y="2622"/>
              <a:ext cx="6" cy="12"/>
            </a:xfrm>
            <a:prstGeom prst="line">
              <a:avLst/>
            </a:prstGeom>
            <a:noFill/>
            <a:ln w="12700">
              <a:solidFill>
                <a:srgbClr val="96969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7002" name="Line 588"/>
            <p:cNvSpPr>
              <a:spLocks noChangeShapeType="1"/>
            </p:cNvSpPr>
            <p:nvPr/>
          </p:nvSpPr>
          <p:spPr bwMode="auto">
            <a:xfrm flipH="1" flipV="1">
              <a:off x="1788" y="2604"/>
              <a:ext cx="6" cy="18"/>
            </a:xfrm>
            <a:prstGeom prst="line">
              <a:avLst/>
            </a:prstGeom>
            <a:noFill/>
            <a:ln w="12700">
              <a:solidFill>
                <a:srgbClr val="96969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7003" name="Line 589"/>
            <p:cNvSpPr>
              <a:spLocks noChangeShapeType="1"/>
            </p:cNvSpPr>
            <p:nvPr/>
          </p:nvSpPr>
          <p:spPr bwMode="auto">
            <a:xfrm flipV="1">
              <a:off x="1788" y="2586"/>
              <a:ext cx="1" cy="18"/>
            </a:xfrm>
            <a:prstGeom prst="line">
              <a:avLst/>
            </a:prstGeom>
            <a:noFill/>
            <a:ln w="12700">
              <a:solidFill>
                <a:srgbClr val="96969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7004" name="Line 590"/>
            <p:cNvSpPr>
              <a:spLocks noChangeShapeType="1"/>
            </p:cNvSpPr>
            <p:nvPr/>
          </p:nvSpPr>
          <p:spPr bwMode="auto">
            <a:xfrm flipH="1" flipV="1">
              <a:off x="1782" y="2574"/>
              <a:ext cx="6" cy="12"/>
            </a:xfrm>
            <a:prstGeom prst="line">
              <a:avLst/>
            </a:prstGeom>
            <a:noFill/>
            <a:ln w="12700">
              <a:solidFill>
                <a:srgbClr val="96969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7005" name="Line 591"/>
            <p:cNvSpPr>
              <a:spLocks noChangeShapeType="1"/>
            </p:cNvSpPr>
            <p:nvPr/>
          </p:nvSpPr>
          <p:spPr bwMode="auto">
            <a:xfrm flipH="1" flipV="1">
              <a:off x="1776" y="2556"/>
              <a:ext cx="6" cy="18"/>
            </a:xfrm>
            <a:prstGeom prst="line">
              <a:avLst/>
            </a:prstGeom>
            <a:noFill/>
            <a:ln w="12700">
              <a:solidFill>
                <a:srgbClr val="96969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7006" name="Line 592"/>
            <p:cNvSpPr>
              <a:spLocks noChangeShapeType="1"/>
            </p:cNvSpPr>
            <p:nvPr/>
          </p:nvSpPr>
          <p:spPr bwMode="auto">
            <a:xfrm flipV="1">
              <a:off x="1776" y="2544"/>
              <a:ext cx="1" cy="12"/>
            </a:xfrm>
            <a:prstGeom prst="line">
              <a:avLst/>
            </a:prstGeom>
            <a:noFill/>
            <a:ln w="12700">
              <a:solidFill>
                <a:srgbClr val="96969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7007" name="Line 593"/>
            <p:cNvSpPr>
              <a:spLocks noChangeShapeType="1"/>
            </p:cNvSpPr>
            <p:nvPr/>
          </p:nvSpPr>
          <p:spPr bwMode="auto">
            <a:xfrm flipH="1" flipV="1">
              <a:off x="1770" y="2526"/>
              <a:ext cx="6" cy="18"/>
            </a:xfrm>
            <a:prstGeom prst="line">
              <a:avLst/>
            </a:prstGeom>
            <a:noFill/>
            <a:ln w="12700">
              <a:solidFill>
                <a:srgbClr val="96969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7008" name="Line 594"/>
            <p:cNvSpPr>
              <a:spLocks noChangeShapeType="1"/>
            </p:cNvSpPr>
            <p:nvPr/>
          </p:nvSpPr>
          <p:spPr bwMode="auto">
            <a:xfrm flipH="1" flipV="1">
              <a:off x="1764" y="2514"/>
              <a:ext cx="6" cy="12"/>
            </a:xfrm>
            <a:prstGeom prst="line">
              <a:avLst/>
            </a:prstGeom>
            <a:noFill/>
            <a:ln w="12700">
              <a:solidFill>
                <a:srgbClr val="96969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7009" name="Line 595"/>
            <p:cNvSpPr>
              <a:spLocks noChangeShapeType="1"/>
            </p:cNvSpPr>
            <p:nvPr/>
          </p:nvSpPr>
          <p:spPr bwMode="auto">
            <a:xfrm flipV="1">
              <a:off x="1764" y="2496"/>
              <a:ext cx="1" cy="18"/>
            </a:xfrm>
            <a:prstGeom prst="line">
              <a:avLst/>
            </a:prstGeom>
            <a:noFill/>
            <a:ln w="12700">
              <a:solidFill>
                <a:srgbClr val="96969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7010" name="Line 596"/>
            <p:cNvSpPr>
              <a:spLocks noChangeShapeType="1"/>
            </p:cNvSpPr>
            <p:nvPr/>
          </p:nvSpPr>
          <p:spPr bwMode="auto">
            <a:xfrm flipH="1" flipV="1">
              <a:off x="1758" y="2478"/>
              <a:ext cx="6" cy="18"/>
            </a:xfrm>
            <a:prstGeom prst="line">
              <a:avLst/>
            </a:prstGeom>
            <a:noFill/>
            <a:ln w="12700">
              <a:solidFill>
                <a:srgbClr val="96969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7011" name="Line 597"/>
            <p:cNvSpPr>
              <a:spLocks noChangeShapeType="1"/>
            </p:cNvSpPr>
            <p:nvPr/>
          </p:nvSpPr>
          <p:spPr bwMode="auto">
            <a:xfrm flipV="1">
              <a:off x="1758" y="2466"/>
              <a:ext cx="1" cy="12"/>
            </a:xfrm>
            <a:prstGeom prst="line">
              <a:avLst/>
            </a:prstGeom>
            <a:noFill/>
            <a:ln w="12700">
              <a:solidFill>
                <a:srgbClr val="96969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7012" name="Line 598"/>
            <p:cNvSpPr>
              <a:spLocks noChangeShapeType="1"/>
            </p:cNvSpPr>
            <p:nvPr/>
          </p:nvSpPr>
          <p:spPr bwMode="auto">
            <a:xfrm flipH="1" flipV="1">
              <a:off x="1752" y="2448"/>
              <a:ext cx="6" cy="18"/>
            </a:xfrm>
            <a:prstGeom prst="line">
              <a:avLst/>
            </a:prstGeom>
            <a:noFill/>
            <a:ln w="12700">
              <a:solidFill>
                <a:srgbClr val="96969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7013" name="Line 599"/>
            <p:cNvSpPr>
              <a:spLocks noChangeShapeType="1"/>
            </p:cNvSpPr>
            <p:nvPr/>
          </p:nvSpPr>
          <p:spPr bwMode="auto">
            <a:xfrm flipV="1">
              <a:off x="1752" y="2436"/>
              <a:ext cx="1" cy="12"/>
            </a:xfrm>
            <a:prstGeom prst="line">
              <a:avLst/>
            </a:prstGeom>
            <a:noFill/>
            <a:ln w="12700">
              <a:solidFill>
                <a:srgbClr val="96969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7014" name="Line 600"/>
            <p:cNvSpPr>
              <a:spLocks noChangeShapeType="1"/>
            </p:cNvSpPr>
            <p:nvPr/>
          </p:nvSpPr>
          <p:spPr bwMode="auto">
            <a:xfrm flipH="1" flipV="1">
              <a:off x="1746" y="2418"/>
              <a:ext cx="6" cy="18"/>
            </a:xfrm>
            <a:prstGeom prst="line">
              <a:avLst/>
            </a:prstGeom>
            <a:noFill/>
            <a:ln w="12700">
              <a:solidFill>
                <a:srgbClr val="96969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7015" name="Line 601"/>
            <p:cNvSpPr>
              <a:spLocks noChangeShapeType="1"/>
            </p:cNvSpPr>
            <p:nvPr/>
          </p:nvSpPr>
          <p:spPr bwMode="auto">
            <a:xfrm flipV="1">
              <a:off x="1746" y="2406"/>
              <a:ext cx="1" cy="12"/>
            </a:xfrm>
            <a:prstGeom prst="line">
              <a:avLst/>
            </a:prstGeom>
            <a:noFill/>
            <a:ln w="12700">
              <a:solidFill>
                <a:srgbClr val="96969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7016" name="Line 602"/>
            <p:cNvSpPr>
              <a:spLocks noChangeShapeType="1"/>
            </p:cNvSpPr>
            <p:nvPr/>
          </p:nvSpPr>
          <p:spPr bwMode="auto">
            <a:xfrm flipV="1">
              <a:off x="1746" y="2388"/>
              <a:ext cx="1" cy="18"/>
            </a:xfrm>
            <a:prstGeom prst="line">
              <a:avLst/>
            </a:prstGeom>
            <a:noFill/>
            <a:ln w="12700">
              <a:solidFill>
                <a:srgbClr val="96969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7017" name="Line 603"/>
            <p:cNvSpPr>
              <a:spLocks noChangeShapeType="1"/>
            </p:cNvSpPr>
            <p:nvPr/>
          </p:nvSpPr>
          <p:spPr bwMode="auto">
            <a:xfrm flipH="1" flipV="1">
              <a:off x="1740" y="2370"/>
              <a:ext cx="6" cy="18"/>
            </a:xfrm>
            <a:prstGeom prst="line">
              <a:avLst/>
            </a:prstGeom>
            <a:noFill/>
            <a:ln w="12700">
              <a:solidFill>
                <a:srgbClr val="96969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7018" name="Line 604"/>
            <p:cNvSpPr>
              <a:spLocks noChangeShapeType="1"/>
            </p:cNvSpPr>
            <p:nvPr/>
          </p:nvSpPr>
          <p:spPr bwMode="auto">
            <a:xfrm flipV="1">
              <a:off x="1740" y="2358"/>
              <a:ext cx="1" cy="12"/>
            </a:xfrm>
            <a:prstGeom prst="line">
              <a:avLst/>
            </a:prstGeom>
            <a:noFill/>
            <a:ln w="12700">
              <a:solidFill>
                <a:srgbClr val="96969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7019" name="Line 605"/>
            <p:cNvSpPr>
              <a:spLocks noChangeShapeType="1"/>
            </p:cNvSpPr>
            <p:nvPr/>
          </p:nvSpPr>
          <p:spPr bwMode="auto">
            <a:xfrm flipH="1" flipV="1">
              <a:off x="1734" y="2340"/>
              <a:ext cx="6" cy="18"/>
            </a:xfrm>
            <a:prstGeom prst="line">
              <a:avLst/>
            </a:prstGeom>
            <a:noFill/>
            <a:ln w="12700">
              <a:solidFill>
                <a:srgbClr val="96969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7020" name="Line 606"/>
            <p:cNvSpPr>
              <a:spLocks noChangeShapeType="1"/>
            </p:cNvSpPr>
            <p:nvPr/>
          </p:nvSpPr>
          <p:spPr bwMode="auto">
            <a:xfrm flipV="1">
              <a:off x="1734" y="2328"/>
              <a:ext cx="1" cy="12"/>
            </a:xfrm>
            <a:prstGeom prst="line">
              <a:avLst/>
            </a:prstGeom>
            <a:noFill/>
            <a:ln w="12700">
              <a:solidFill>
                <a:srgbClr val="96969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7021" name="Line 607"/>
            <p:cNvSpPr>
              <a:spLocks noChangeShapeType="1"/>
            </p:cNvSpPr>
            <p:nvPr/>
          </p:nvSpPr>
          <p:spPr bwMode="auto">
            <a:xfrm flipV="1">
              <a:off x="1734" y="2310"/>
              <a:ext cx="1" cy="18"/>
            </a:xfrm>
            <a:prstGeom prst="line">
              <a:avLst/>
            </a:prstGeom>
            <a:noFill/>
            <a:ln w="12700">
              <a:solidFill>
                <a:srgbClr val="96969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7022" name="Line 608"/>
            <p:cNvSpPr>
              <a:spLocks noChangeShapeType="1"/>
            </p:cNvSpPr>
            <p:nvPr/>
          </p:nvSpPr>
          <p:spPr bwMode="auto">
            <a:xfrm flipH="1" flipV="1">
              <a:off x="1728" y="2298"/>
              <a:ext cx="6" cy="12"/>
            </a:xfrm>
            <a:prstGeom prst="line">
              <a:avLst/>
            </a:prstGeom>
            <a:noFill/>
            <a:ln w="12700">
              <a:solidFill>
                <a:srgbClr val="96969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7023" name="Line 609"/>
            <p:cNvSpPr>
              <a:spLocks noChangeShapeType="1"/>
            </p:cNvSpPr>
            <p:nvPr/>
          </p:nvSpPr>
          <p:spPr bwMode="auto">
            <a:xfrm flipV="1">
              <a:off x="1728" y="2280"/>
              <a:ext cx="1" cy="18"/>
            </a:xfrm>
            <a:prstGeom prst="line">
              <a:avLst/>
            </a:prstGeom>
            <a:noFill/>
            <a:ln w="12700">
              <a:solidFill>
                <a:srgbClr val="96969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7024" name="Line 610"/>
            <p:cNvSpPr>
              <a:spLocks noChangeShapeType="1"/>
            </p:cNvSpPr>
            <p:nvPr/>
          </p:nvSpPr>
          <p:spPr bwMode="auto">
            <a:xfrm flipH="1" flipV="1">
              <a:off x="1722" y="2268"/>
              <a:ext cx="6" cy="12"/>
            </a:xfrm>
            <a:prstGeom prst="line">
              <a:avLst/>
            </a:prstGeom>
            <a:noFill/>
            <a:ln w="12700">
              <a:solidFill>
                <a:srgbClr val="96969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7025" name="Line 611"/>
            <p:cNvSpPr>
              <a:spLocks noChangeShapeType="1"/>
            </p:cNvSpPr>
            <p:nvPr/>
          </p:nvSpPr>
          <p:spPr bwMode="auto">
            <a:xfrm flipV="1">
              <a:off x="1722" y="2250"/>
              <a:ext cx="1" cy="18"/>
            </a:xfrm>
            <a:prstGeom prst="line">
              <a:avLst/>
            </a:prstGeom>
            <a:noFill/>
            <a:ln w="12700">
              <a:solidFill>
                <a:srgbClr val="96969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7026" name="Line 612"/>
            <p:cNvSpPr>
              <a:spLocks noChangeShapeType="1"/>
            </p:cNvSpPr>
            <p:nvPr/>
          </p:nvSpPr>
          <p:spPr bwMode="auto">
            <a:xfrm flipV="1">
              <a:off x="1722" y="2232"/>
              <a:ext cx="1" cy="18"/>
            </a:xfrm>
            <a:prstGeom prst="line">
              <a:avLst/>
            </a:prstGeom>
            <a:noFill/>
            <a:ln w="12700">
              <a:solidFill>
                <a:srgbClr val="96969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7027" name="Line 613"/>
            <p:cNvSpPr>
              <a:spLocks noChangeShapeType="1"/>
            </p:cNvSpPr>
            <p:nvPr/>
          </p:nvSpPr>
          <p:spPr bwMode="auto">
            <a:xfrm flipV="1">
              <a:off x="1722" y="2220"/>
              <a:ext cx="1" cy="12"/>
            </a:xfrm>
            <a:prstGeom prst="line">
              <a:avLst/>
            </a:prstGeom>
            <a:noFill/>
            <a:ln w="12700">
              <a:solidFill>
                <a:srgbClr val="96969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7028" name="Line 614"/>
            <p:cNvSpPr>
              <a:spLocks noChangeShapeType="1"/>
            </p:cNvSpPr>
            <p:nvPr/>
          </p:nvSpPr>
          <p:spPr bwMode="auto">
            <a:xfrm flipH="1" flipV="1">
              <a:off x="1716" y="2202"/>
              <a:ext cx="6" cy="18"/>
            </a:xfrm>
            <a:prstGeom prst="line">
              <a:avLst/>
            </a:prstGeom>
            <a:noFill/>
            <a:ln w="12700">
              <a:solidFill>
                <a:srgbClr val="96969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7029" name="Line 615"/>
            <p:cNvSpPr>
              <a:spLocks noChangeShapeType="1"/>
            </p:cNvSpPr>
            <p:nvPr/>
          </p:nvSpPr>
          <p:spPr bwMode="auto">
            <a:xfrm flipV="1">
              <a:off x="1716" y="2190"/>
              <a:ext cx="1" cy="12"/>
            </a:xfrm>
            <a:prstGeom prst="line">
              <a:avLst/>
            </a:prstGeom>
            <a:noFill/>
            <a:ln w="12700">
              <a:solidFill>
                <a:srgbClr val="96969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7030" name="Line 616"/>
            <p:cNvSpPr>
              <a:spLocks noChangeShapeType="1"/>
            </p:cNvSpPr>
            <p:nvPr/>
          </p:nvSpPr>
          <p:spPr bwMode="auto">
            <a:xfrm flipV="1">
              <a:off x="1716" y="2172"/>
              <a:ext cx="1" cy="18"/>
            </a:xfrm>
            <a:prstGeom prst="line">
              <a:avLst/>
            </a:prstGeom>
            <a:noFill/>
            <a:ln w="12700">
              <a:solidFill>
                <a:srgbClr val="96969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7031" name="Line 617"/>
            <p:cNvSpPr>
              <a:spLocks noChangeShapeType="1"/>
            </p:cNvSpPr>
            <p:nvPr/>
          </p:nvSpPr>
          <p:spPr bwMode="auto">
            <a:xfrm flipH="1" flipV="1">
              <a:off x="1710" y="2160"/>
              <a:ext cx="6" cy="12"/>
            </a:xfrm>
            <a:prstGeom prst="line">
              <a:avLst/>
            </a:prstGeom>
            <a:noFill/>
            <a:ln w="12700">
              <a:solidFill>
                <a:srgbClr val="96969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7032" name="Line 618"/>
            <p:cNvSpPr>
              <a:spLocks noChangeShapeType="1"/>
            </p:cNvSpPr>
            <p:nvPr/>
          </p:nvSpPr>
          <p:spPr bwMode="auto">
            <a:xfrm flipV="1">
              <a:off x="1710" y="2142"/>
              <a:ext cx="1" cy="18"/>
            </a:xfrm>
            <a:prstGeom prst="line">
              <a:avLst/>
            </a:prstGeom>
            <a:noFill/>
            <a:ln w="12700">
              <a:solidFill>
                <a:srgbClr val="96969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7033" name="Line 619"/>
            <p:cNvSpPr>
              <a:spLocks noChangeShapeType="1"/>
            </p:cNvSpPr>
            <p:nvPr/>
          </p:nvSpPr>
          <p:spPr bwMode="auto">
            <a:xfrm flipV="1">
              <a:off x="1710" y="2124"/>
              <a:ext cx="1" cy="18"/>
            </a:xfrm>
            <a:prstGeom prst="line">
              <a:avLst/>
            </a:prstGeom>
            <a:noFill/>
            <a:ln w="12700">
              <a:solidFill>
                <a:srgbClr val="96969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7034" name="Line 620"/>
            <p:cNvSpPr>
              <a:spLocks noChangeShapeType="1"/>
            </p:cNvSpPr>
            <p:nvPr/>
          </p:nvSpPr>
          <p:spPr bwMode="auto">
            <a:xfrm flipH="1" flipV="1">
              <a:off x="1704" y="2112"/>
              <a:ext cx="6" cy="12"/>
            </a:xfrm>
            <a:prstGeom prst="line">
              <a:avLst/>
            </a:prstGeom>
            <a:noFill/>
            <a:ln w="12700">
              <a:solidFill>
                <a:srgbClr val="96969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7035" name="Line 621"/>
            <p:cNvSpPr>
              <a:spLocks noChangeShapeType="1"/>
            </p:cNvSpPr>
            <p:nvPr/>
          </p:nvSpPr>
          <p:spPr bwMode="auto">
            <a:xfrm flipV="1">
              <a:off x="1704" y="2094"/>
              <a:ext cx="1" cy="18"/>
            </a:xfrm>
            <a:prstGeom prst="line">
              <a:avLst/>
            </a:prstGeom>
            <a:noFill/>
            <a:ln w="12700">
              <a:solidFill>
                <a:srgbClr val="96969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7036" name="Line 622"/>
            <p:cNvSpPr>
              <a:spLocks noChangeShapeType="1"/>
            </p:cNvSpPr>
            <p:nvPr/>
          </p:nvSpPr>
          <p:spPr bwMode="auto">
            <a:xfrm flipV="1">
              <a:off x="1704" y="2082"/>
              <a:ext cx="1" cy="12"/>
            </a:xfrm>
            <a:prstGeom prst="line">
              <a:avLst/>
            </a:prstGeom>
            <a:noFill/>
            <a:ln w="12700">
              <a:solidFill>
                <a:srgbClr val="96969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7037" name="Line 623"/>
            <p:cNvSpPr>
              <a:spLocks noChangeShapeType="1"/>
            </p:cNvSpPr>
            <p:nvPr/>
          </p:nvSpPr>
          <p:spPr bwMode="auto">
            <a:xfrm flipV="1">
              <a:off x="1704" y="2064"/>
              <a:ext cx="1" cy="18"/>
            </a:xfrm>
            <a:prstGeom prst="line">
              <a:avLst/>
            </a:prstGeom>
            <a:noFill/>
            <a:ln w="12700">
              <a:solidFill>
                <a:srgbClr val="96969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7038" name="Line 624"/>
            <p:cNvSpPr>
              <a:spLocks noChangeShapeType="1"/>
            </p:cNvSpPr>
            <p:nvPr/>
          </p:nvSpPr>
          <p:spPr bwMode="auto">
            <a:xfrm flipV="1">
              <a:off x="1704" y="2052"/>
              <a:ext cx="1" cy="12"/>
            </a:xfrm>
            <a:prstGeom prst="line">
              <a:avLst/>
            </a:prstGeom>
            <a:noFill/>
            <a:ln w="12700">
              <a:solidFill>
                <a:srgbClr val="96969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7039" name="Line 625"/>
            <p:cNvSpPr>
              <a:spLocks noChangeShapeType="1"/>
            </p:cNvSpPr>
            <p:nvPr/>
          </p:nvSpPr>
          <p:spPr bwMode="auto">
            <a:xfrm flipH="1" flipV="1">
              <a:off x="1698" y="2034"/>
              <a:ext cx="6" cy="18"/>
            </a:xfrm>
            <a:prstGeom prst="line">
              <a:avLst/>
            </a:prstGeom>
            <a:noFill/>
            <a:ln w="12700">
              <a:solidFill>
                <a:srgbClr val="96969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7040" name="Line 626"/>
            <p:cNvSpPr>
              <a:spLocks noChangeShapeType="1"/>
            </p:cNvSpPr>
            <p:nvPr/>
          </p:nvSpPr>
          <p:spPr bwMode="auto">
            <a:xfrm flipV="1">
              <a:off x="1698" y="2016"/>
              <a:ext cx="1" cy="18"/>
            </a:xfrm>
            <a:prstGeom prst="line">
              <a:avLst/>
            </a:prstGeom>
            <a:noFill/>
            <a:ln w="12700">
              <a:solidFill>
                <a:srgbClr val="96969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7041" name="Line 627"/>
            <p:cNvSpPr>
              <a:spLocks noChangeShapeType="1"/>
            </p:cNvSpPr>
            <p:nvPr/>
          </p:nvSpPr>
          <p:spPr bwMode="auto">
            <a:xfrm flipV="1">
              <a:off x="1698" y="2004"/>
              <a:ext cx="1" cy="12"/>
            </a:xfrm>
            <a:prstGeom prst="line">
              <a:avLst/>
            </a:prstGeom>
            <a:noFill/>
            <a:ln w="12700">
              <a:solidFill>
                <a:srgbClr val="96969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7042" name="Line 628"/>
            <p:cNvSpPr>
              <a:spLocks noChangeShapeType="1"/>
            </p:cNvSpPr>
            <p:nvPr/>
          </p:nvSpPr>
          <p:spPr bwMode="auto">
            <a:xfrm flipV="1">
              <a:off x="1698" y="1986"/>
              <a:ext cx="1" cy="18"/>
            </a:xfrm>
            <a:prstGeom prst="line">
              <a:avLst/>
            </a:prstGeom>
            <a:noFill/>
            <a:ln w="12700">
              <a:solidFill>
                <a:srgbClr val="96969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7043" name="Line 629"/>
            <p:cNvSpPr>
              <a:spLocks noChangeShapeType="1"/>
            </p:cNvSpPr>
            <p:nvPr/>
          </p:nvSpPr>
          <p:spPr bwMode="auto">
            <a:xfrm flipV="1">
              <a:off x="1698" y="1974"/>
              <a:ext cx="1" cy="12"/>
            </a:xfrm>
            <a:prstGeom prst="line">
              <a:avLst/>
            </a:prstGeom>
            <a:noFill/>
            <a:ln w="12700">
              <a:solidFill>
                <a:srgbClr val="96969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7044" name="Line 630"/>
            <p:cNvSpPr>
              <a:spLocks noChangeShapeType="1"/>
            </p:cNvSpPr>
            <p:nvPr/>
          </p:nvSpPr>
          <p:spPr bwMode="auto">
            <a:xfrm flipH="1" flipV="1">
              <a:off x="1692" y="1956"/>
              <a:ext cx="6" cy="18"/>
            </a:xfrm>
            <a:prstGeom prst="line">
              <a:avLst/>
            </a:prstGeom>
            <a:noFill/>
            <a:ln w="12700">
              <a:solidFill>
                <a:srgbClr val="96969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7045" name="Line 631"/>
            <p:cNvSpPr>
              <a:spLocks noChangeShapeType="1"/>
            </p:cNvSpPr>
            <p:nvPr/>
          </p:nvSpPr>
          <p:spPr bwMode="auto">
            <a:xfrm flipV="1">
              <a:off x="1692" y="1944"/>
              <a:ext cx="1" cy="12"/>
            </a:xfrm>
            <a:prstGeom prst="line">
              <a:avLst/>
            </a:prstGeom>
            <a:noFill/>
            <a:ln w="12700">
              <a:solidFill>
                <a:srgbClr val="96969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7046" name="Line 632"/>
            <p:cNvSpPr>
              <a:spLocks noChangeShapeType="1"/>
            </p:cNvSpPr>
            <p:nvPr/>
          </p:nvSpPr>
          <p:spPr bwMode="auto">
            <a:xfrm flipV="1">
              <a:off x="1692" y="1926"/>
              <a:ext cx="1" cy="18"/>
            </a:xfrm>
            <a:prstGeom prst="line">
              <a:avLst/>
            </a:prstGeom>
            <a:noFill/>
            <a:ln w="12700">
              <a:solidFill>
                <a:srgbClr val="96969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7047" name="Line 633"/>
            <p:cNvSpPr>
              <a:spLocks noChangeShapeType="1"/>
            </p:cNvSpPr>
            <p:nvPr/>
          </p:nvSpPr>
          <p:spPr bwMode="auto">
            <a:xfrm flipV="1">
              <a:off x="1692" y="1908"/>
              <a:ext cx="1" cy="18"/>
            </a:xfrm>
            <a:prstGeom prst="line">
              <a:avLst/>
            </a:prstGeom>
            <a:noFill/>
            <a:ln w="12700">
              <a:solidFill>
                <a:srgbClr val="96969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7048" name="Line 634"/>
            <p:cNvSpPr>
              <a:spLocks noChangeShapeType="1"/>
            </p:cNvSpPr>
            <p:nvPr/>
          </p:nvSpPr>
          <p:spPr bwMode="auto">
            <a:xfrm flipV="1">
              <a:off x="1692" y="1896"/>
              <a:ext cx="1" cy="12"/>
            </a:xfrm>
            <a:prstGeom prst="line">
              <a:avLst/>
            </a:prstGeom>
            <a:noFill/>
            <a:ln w="12700">
              <a:solidFill>
                <a:srgbClr val="96969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7049" name="Line 635"/>
            <p:cNvSpPr>
              <a:spLocks noChangeShapeType="1"/>
            </p:cNvSpPr>
            <p:nvPr/>
          </p:nvSpPr>
          <p:spPr bwMode="auto">
            <a:xfrm flipV="1">
              <a:off x="1692" y="1878"/>
              <a:ext cx="1" cy="18"/>
            </a:xfrm>
            <a:prstGeom prst="line">
              <a:avLst/>
            </a:prstGeom>
            <a:noFill/>
            <a:ln w="12700">
              <a:solidFill>
                <a:srgbClr val="96969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7050" name="Line 636"/>
            <p:cNvSpPr>
              <a:spLocks noChangeShapeType="1"/>
            </p:cNvSpPr>
            <p:nvPr/>
          </p:nvSpPr>
          <p:spPr bwMode="auto">
            <a:xfrm flipH="1" flipV="1">
              <a:off x="1686" y="1866"/>
              <a:ext cx="6" cy="12"/>
            </a:xfrm>
            <a:prstGeom prst="line">
              <a:avLst/>
            </a:prstGeom>
            <a:noFill/>
            <a:ln w="12700">
              <a:solidFill>
                <a:srgbClr val="96969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7051" name="Line 637"/>
            <p:cNvSpPr>
              <a:spLocks noChangeShapeType="1"/>
            </p:cNvSpPr>
            <p:nvPr/>
          </p:nvSpPr>
          <p:spPr bwMode="auto">
            <a:xfrm flipV="1">
              <a:off x="1686" y="1848"/>
              <a:ext cx="1" cy="18"/>
            </a:xfrm>
            <a:prstGeom prst="line">
              <a:avLst/>
            </a:prstGeom>
            <a:noFill/>
            <a:ln w="12700">
              <a:solidFill>
                <a:srgbClr val="96969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7052" name="Line 638"/>
            <p:cNvSpPr>
              <a:spLocks noChangeShapeType="1"/>
            </p:cNvSpPr>
            <p:nvPr/>
          </p:nvSpPr>
          <p:spPr bwMode="auto">
            <a:xfrm flipV="1">
              <a:off x="1686" y="1836"/>
              <a:ext cx="1" cy="12"/>
            </a:xfrm>
            <a:prstGeom prst="line">
              <a:avLst/>
            </a:prstGeom>
            <a:noFill/>
            <a:ln w="12700">
              <a:solidFill>
                <a:srgbClr val="96969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7053" name="Line 639"/>
            <p:cNvSpPr>
              <a:spLocks noChangeShapeType="1"/>
            </p:cNvSpPr>
            <p:nvPr/>
          </p:nvSpPr>
          <p:spPr bwMode="auto">
            <a:xfrm flipV="1">
              <a:off x="1686" y="1818"/>
              <a:ext cx="1" cy="18"/>
            </a:xfrm>
            <a:prstGeom prst="line">
              <a:avLst/>
            </a:prstGeom>
            <a:noFill/>
            <a:ln w="12700">
              <a:solidFill>
                <a:srgbClr val="96969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7054" name="Line 640"/>
            <p:cNvSpPr>
              <a:spLocks noChangeShapeType="1"/>
            </p:cNvSpPr>
            <p:nvPr/>
          </p:nvSpPr>
          <p:spPr bwMode="auto">
            <a:xfrm flipV="1">
              <a:off x="1686" y="1800"/>
              <a:ext cx="1" cy="18"/>
            </a:xfrm>
            <a:prstGeom prst="line">
              <a:avLst/>
            </a:prstGeom>
            <a:noFill/>
            <a:ln w="12700">
              <a:solidFill>
                <a:srgbClr val="96969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7055" name="Line 641"/>
            <p:cNvSpPr>
              <a:spLocks noChangeShapeType="1"/>
            </p:cNvSpPr>
            <p:nvPr/>
          </p:nvSpPr>
          <p:spPr bwMode="auto">
            <a:xfrm flipV="1">
              <a:off x="1686" y="1788"/>
              <a:ext cx="1" cy="12"/>
            </a:xfrm>
            <a:prstGeom prst="line">
              <a:avLst/>
            </a:prstGeom>
            <a:noFill/>
            <a:ln w="12700">
              <a:solidFill>
                <a:srgbClr val="96969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7056" name="Line 642"/>
            <p:cNvSpPr>
              <a:spLocks noChangeShapeType="1"/>
            </p:cNvSpPr>
            <p:nvPr/>
          </p:nvSpPr>
          <p:spPr bwMode="auto">
            <a:xfrm flipV="1">
              <a:off x="1686" y="1770"/>
              <a:ext cx="1" cy="18"/>
            </a:xfrm>
            <a:prstGeom prst="line">
              <a:avLst/>
            </a:prstGeom>
            <a:noFill/>
            <a:ln w="12700">
              <a:solidFill>
                <a:srgbClr val="96969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7057" name="Line 643"/>
            <p:cNvSpPr>
              <a:spLocks noChangeShapeType="1"/>
            </p:cNvSpPr>
            <p:nvPr/>
          </p:nvSpPr>
          <p:spPr bwMode="auto">
            <a:xfrm flipV="1">
              <a:off x="1686" y="1758"/>
              <a:ext cx="1" cy="12"/>
            </a:xfrm>
            <a:prstGeom prst="line">
              <a:avLst/>
            </a:prstGeom>
            <a:noFill/>
            <a:ln w="12700">
              <a:solidFill>
                <a:srgbClr val="96969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7058" name="Line 644"/>
            <p:cNvSpPr>
              <a:spLocks noChangeShapeType="1"/>
            </p:cNvSpPr>
            <p:nvPr/>
          </p:nvSpPr>
          <p:spPr bwMode="auto">
            <a:xfrm flipH="1" flipV="1">
              <a:off x="1680" y="1740"/>
              <a:ext cx="6" cy="18"/>
            </a:xfrm>
            <a:prstGeom prst="line">
              <a:avLst/>
            </a:prstGeom>
            <a:noFill/>
            <a:ln w="12700">
              <a:solidFill>
                <a:srgbClr val="96969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7059" name="Line 645"/>
            <p:cNvSpPr>
              <a:spLocks noChangeShapeType="1"/>
            </p:cNvSpPr>
            <p:nvPr/>
          </p:nvSpPr>
          <p:spPr bwMode="auto">
            <a:xfrm flipV="1">
              <a:off x="1680" y="1728"/>
              <a:ext cx="1" cy="12"/>
            </a:xfrm>
            <a:prstGeom prst="line">
              <a:avLst/>
            </a:prstGeom>
            <a:noFill/>
            <a:ln w="12700">
              <a:solidFill>
                <a:srgbClr val="96969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7060" name="Line 646"/>
            <p:cNvSpPr>
              <a:spLocks noChangeShapeType="1"/>
            </p:cNvSpPr>
            <p:nvPr/>
          </p:nvSpPr>
          <p:spPr bwMode="auto">
            <a:xfrm flipV="1">
              <a:off x="1680" y="1710"/>
              <a:ext cx="1" cy="18"/>
            </a:xfrm>
            <a:prstGeom prst="line">
              <a:avLst/>
            </a:prstGeom>
            <a:noFill/>
            <a:ln w="12700">
              <a:solidFill>
                <a:srgbClr val="96969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7061" name="Line 647"/>
            <p:cNvSpPr>
              <a:spLocks noChangeShapeType="1"/>
            </p:cNvSpPr>
            <p:nvPr/>
          </p:nvSpPr>
          <p:spPr bwMode="auto">
            <a:xfrm flipV="1">
              <a:off x="1680" y="1692"/>
              <a:ext cx="1" cy="18"/>
            </a:xfrm>
            <a:prstGeom prst="line">
              <a:avLst/>
            </a:prstGeom>
            <a:noFill/>
            <a:ln w="12700">
              <a:solidFill>
                <a:srgbClr val="96969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7062" name="Line 648"/>
            <p:cNvSpPr>
              <a:spLocks noChangeShapeType="1"/>
            </p:cNvSpPr>
            <p:nvPr/>
          </p:nvSpPr>
          <p:spPr bwMode="auto">
            <a:xfrm flipV="1">
              <a:off x="1680" y="1680"/>
              <a:ext cx="1" cy="12"/>
            </a:xfrm>
            <a:prstGeom prst="line">
              <a:avLst/>
            </a:prstGeom>
            <a:noFill/>
            <a:ln w="12700">
              <a:solidFill>
                <a:srgbClr val="96969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7063" name="Line 649"/>
            <p:cNvSpPr>
              <a:spLocks noChangeShapeType="1"/>
            </p:cNvSpPr>
            <p:nvPr/>
          </p:nvSpPr>
          <p:spPr bwMode="auto">
            <a:xfrm flipV="1">
              <a:off x="1680" y="1662"/>
              <a:ext cx="1" cy="18"/>
            </a:xfrm>
            <a:prstGeom prst="line">
              <a:avLst/>
            </a:prstGeom>
            <a:noFill/>
            <a:ln w="12700">
              <a:solidFill>
                <a:srgbClr val="96969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7064" name="Line 650"/>
            <p:cNvSpPr>
              <a:spLocks noChangeShapeType="1"/>
            </p:cNvSpPr>
            <p:nvPr/>
          </p:nvSpPr>
          <p:spPr bwMode="auto">
            <a:xfrm flipV="1">
              <a:off x="1680" y="1650"/>
              <a:ext cx="1" cy="12"/>
            </a:xfrm>
            <a:prstGeom prst="line">
              <a:avLst/>
            </a:prstGeom>
            <a:noFill/>
            <a:ln w="12700">
              <a:solidFill>
                <a:srgbClr val="96969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7065" name="Line 651"/>
            <p:cNvSpPr>
              <a:spLocks noChangeShapeType="1"/>
            </p:cNvSpPr>
            <p:nvPr/>
          </p:nvSpPr>
          <p:spPr bwMode="auto">
            <a:xfrm flipV="1">
              <a:off x="1680" y="1632"/>
              <a:ext cx="1" cy="18"/>
            </a:xfrm>
            <a:prstGeom prst="line">
              <a:avLst/>
            </a:prstGeom>
            <a:noFill/>
            <a:ln w="12700">
              <a:solidFill>
                <a:srgbClr val="96969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7066" name="Line 652"/>
            <p:cNvSpPr>
              <a:spLocks noChangeShapeType="1"/>
            </p:cNvSpPr>
            <p:nvPr/>
          </p:nvSpPr>
          <p:spPr bwMode="auto">
            <a:xfrm flipH="1" flipV="1">
              <a:off x="1674" y="1620"/>
              <a:ext cx="6" cy="12"/>
            </a:xfrm>
            <a:prstGeom prst="line">
              <a:avLst/>
            </a:prstGeom>
            <a:noFill/>
            <a:ln w="12700">
              <a:solidFill>
                <a:srgbClr val="96969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7067" name="Line 653"/>
            <p:cNvSpPr>
              <a:spLocks noChangeShapeType="1"/>
            </p:cNvSpPr>
            <p:nvPr/>
          </p:nvSpPr>
          <p:spPr bwMode="auto">
            <a:xfrm flipV="1">
              <a:off x="1674" y="1602"/>
              <a:ext cx="1" cy="18"/>
            </a:xfrm>
            <a:prstGeom prst="line">
              <a:avLst/>
            </a:prstGeom>
            <a:noFill/>
            <a:ln w="12700">
              <a:solidFill>
                <a:srgbClr val="96969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7068" name="Line 654"/>
            <p:cNvSpPr>
              <a:spLocks noChangeShapeType="1"/>
            </p:cNvSpPr>
            <p:nvPr/>
          </p:nvSpPr>
          <p:spPr bwMode="auto">
            <a:xfrm flipV="1">
              <a:off x="1674" y="1584"/>
              <a:ext cx="1" cy="18"/>
            </a:xfrm>
            <a:prstGeom prst="line">
              <a:avLst/>
            </a:prstGeom>
            <a:noFill/>
            <a:ln w="12700">
              <a:solidFill>
                <a:srgbClr val="96969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7069" name="Line 655"/>
            <p:cNvSpPr>
              <a:spLocks noChangeShapeType="1"/>
            </p:cNvSpPr>
            <p:nvPr/>
          </p:nvSpPr>
          <p:spPr bwMode="auto">
            <a:xfrm flipV="1">
              <a:off x="1674" y="1572"/>
              <a:ext cx="1" cy="12"/>
            </a:xfrm>
            <a:prstGeom prst="line">
              <a:avLst/>
            </a:prstGeom>
            <a:noFill/>
            <a:ln w="12700">
              <a:solidFill>
                <a:srgbClr val="96969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7070" name="Line 656"/>
            <p:cNvSpPr>
              <a:spLocks noChangeShapeType="1"/>
            </p:cNvSpPr>
            <p:nvPr/>
          </p:nvSpPr>
          <p:spPr bwMode="auto">
            <a:xfrm flipV="1">
              <a:off x="1674" y="1554"/>
              <a:ext cx="1" cy="18"/>
            </a:xfrm>
            <a:prstGeom prst="line">
              <a:avLst/>
            </a:prstGeom>
            <a:noFill/>
            <a:ln w="12700">
              <a:solidFill>
                <a:srgbClr val="96969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7071" name="Line 657"/>
            <p:cNvSpPr>
              <a:spLocks noChangeShapeType="1"/>
            </p:cNvSpPr>
            <p:nvPr/>
          </p:nvSpPr>
          <p:spPr bwMode="auto">
            <a:xfrm flipV="1">
              <a:off x="1674" y="1542"/>
              <a:ext cx="1" cy="12"/>
            </a:xfrm>
            <a:prstGeom prst="line">
              <a:avLst/>
            </a:prstGeom>
            <a:noFill/>
            <a:ln w="12700">
              <a:solidFill>
                <a:srgbClr val="96969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7072" name="Line 658"/>
            <p:cNvSpPr>
              <a:spLocks noChangeShapeType="1"/>
            </p:cNvSpPr>
            <p:nvPr/>
          </p:nvSpPr>
          <p:spPr bwMode="auto">
            <a:xfrm flipV="1">
              <a:off x="1674" y="1524"/>
              <a:ext cx="1" cy="18"/>
            </a:xfrm>
            <a:prstGeom prst="line">
              <a:avLst/>
            </a:prstGeom>
            <a:noFill/>
            <a:ln w="12700">
              <a:solidFill>
                <a:srgbClr val="96969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7073" name="Line 659"/>
            <p:cNvSpPr>
              <a:spLocks noChangeShapeType="1"/>
            </p:cNvSpPr>
            <p:nvPr/>
          </p:nvSpPr>
          <p:spPr bwMode="auto">
            <a:xfrm flipH="1" flipV="1">
              <a:off x="1668" y="1512"/>
              <a:ext cx="6" cy="12"/>
            </a:xfrm>
            <a:prstGeom prst="line">
              <a:avLst/>
            </a:prstGeom>
            <a:noFill/>
            <a:ln w="12700">
              <a:solidFill>
                <a:srgbClr val="969696"/>
              </a:solidFill>
              <a:round/>
              <a:headEnd/>
              <a:tailEnd/>
            </a:ln>
            <a:extLst>
              <a:ext uri="{909E8E84-426E-40DD-AFC4-6F175D3DCCD1}">
                <a14:hiddenFill xmlns:a14="http://schemas.microsoft.com/office/drawing/2010/main">
                  <a:noFill/>
                </a14:hiddenFill>
              </a:ext>
            </a:extLst>
          </p:spPr>
          <p:txBody>
            <a:bodyPr/>
            <a:lstStyle/>
            <a:p>
              <a:endParaRPr lang="en-US"/>
            </a:p>
          </p:txBody>
        </p:sp>
      </p:grpSp>
      <p:sp>
        <p:nvSpPr>
          <p:cNvPr id="196974" name="Text Box 17"/>
          <p:cNvSpPr txBox="1">
            <a:spLocks noChangeArrowheads="1"/>
          </p:cNvSpPr>
          <p:nvPr/>
        </p:nvSpPr>
        <p:spPr bwMode="auto">
          <a:xfrm>
            <a:off x="7772400" y="242888"/>
            <a:ext cx="1268413"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3200">
                <a:solidFill>
                  <a:srgbClr val="FF0000"/>
                </a:solidFill>
                <a:latin typeface="Arial Black" panose="020B0A04020102020204" pitchFamily="34" charset="0"/>
              </a:rPr>
              <a:t>SKIP</a:t>
            </a:r>
          </a:p>
        </p:txBody>
      </p:sp>
    </p:spTree>
  </p:cSld>
  <p:clrMapOvr>
    <a:masterClrMapping/>
  </p:clrMapOvr>
</p:sld>
</file>

<file path=ppt/slides/slide1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7634" name="Rectangle 2"/>
          <p:cNvSpPr>
            <a:spLocks noGrp="1" noChangeArrowheads="1"/>
          </p:cNvSpPr>
          <p:nvPr>
            <p:ph type="title"/>
          </p:nvPr>
        </p:nvSpPr>
        <p:spPr>
          <a:xfrm>
            <a:off x="0" y="609600"/>
            <a:ext cx="9144000" cy="1143000"/>
          </a:xfrm>
        </p:spPr>
        <p:txBody>
          <a:bodyPr/>
          <a:lstStyle/>
          <a:p>
            <a:pPr eaLnBrk="1" hangingPunct="1"/>
            <a:r>
              <a:rPr lang="en-US" altLang="en-US"/>
              <a:t>2MC simulations may not fill p-boxes</a:t>
            </a:r>
          </a:p>
        </p:txBody>
      </p:sp>
      <p:sp>
        <p:nvSpPr>
          <p:cNvPr id="197635" name="Rectangle 3"/>
          <p:cNvSpPr>
            <a:spLocks noGrp="1" noChangeArrowheads="1"/>
          </p:cNvSpPr>
          <p:nvPr>
            <p:ph type="body" idx="1"/>
          </p:nvPr>
        </p:nvSpPr>
        <p:spPr>
          <a:xfrm>
            <a:off x="685800" y="1981200"/>
            <a:ext cx="8229600" cy="4495800"/>
          </a:xfrm>
        </p:spPr>
        <p:txBody>
          <a:bodyPr/>
          <a:lstStyle/>
          <a:p>
            <a:pPr eaLnBrk="1" hangingPunct="1">
              <a:lnSpc>
                <a:spcPct val="90000"/>
              </a:lnSpc>
            </a:pPr>
            <a:r>
              <a:rPr lang="en-US" altLang="en-US" dirty="0"/>
              <a:t>2</a:t>
            </a:r>
            <a:r>
              <a:rPr lang="en-US" altLang="en-US" baseline="30000" dirty="0"/>
              <a:t>nd</a:t>
            </a:r>
            <a:r>
              <a:rPr lang="en-US" altLang="en-US" dirty="0"/>
              <a:t> order Monte Carlo is not comprehensive</a:t>
            </a:r>
          </a:p>
          <a:p>
            <a:pPr lvl="1" eaLnBrk="1" hangingPunct="1">
              <a:lnSpc>
                <a:spcPct val="90000"/>
              </a:lnSpc>
            </a:pPr>
            <a:r>
              <a:rPr lang="en-US" altLang="en-US" dirty="0">
                <a:solidFill>
                  <a:srgbClr val="0000FF"/>
                </a:solidFill>
              </a:rPr>
              <a:t>Inadequate model of ignorance</a:t>
            </a:r>
          </a:p>
          <a:p>
            <a:pPr lvl="1" eaLnBrk="1" hangingPunct="1">
              <a:lnSpc>
                <a:spcPct val="90000"/>
              </a:lnSpc>
            </a:pPr>
            <a:r>
              <a:rPr lang="en-US" altLang="en-US" dirty="0">
                <a:solidFill>
                  <a:srgbClr val="0000FF"/>
                </a:solidFill>
              </a:rPr>
              <a:t>Dependence among parameters of a distribution</a:t>
            </a:r>
          </a:p>
          <a:p>
            <a:pPr lvl="1" eaLnBrk="1" hangingPunct="1">
              <a:lnSpc>
                <a:spcPct val="90000"/>
              </a:lnSpc>
            </a:pPr>
            <a:r>
              <a:rPr lang="en-US" altLang="en-US" dirty="0">
                <a:solidFill>
                  <a:srgbClr val="0000FF"/>
                </a:solidFill>
              </a:rPr>
              <a:t>Uncertainty about dependence (</a:t>
            </a:r>
            <a:r>
              <a:rPr lang="en-US" altLang="en-US" dirty="0" err="1">
                <a:solidFill>
                  <a:srgbClr val="0000FF"/>
                </a:solidFill>
              </a:rPr>
              <a:t>Fr</a:t>
            </a:r>
            <a:r>
              <a:rPr lang="en-US" altLang="en-US" dirty="0" err="1">
                <a:solidFill>
                  <a:srgbClr val="0000FF"/>
                </a:solidFill>
                <a:cs typeface="Times New Roman" panose="02020603050405020304" pitchFamily="18" charset="0"/>
              </a:rPr>
              <a:t>é</a:t>
            </a:r>
            <a:r>
              <a:rPr lang="en-US" altLang="en-US" dirty="0" err="1">
                <a:solidFill>
                  <a:srgbClr val="0000FF"/>
                </a:solidFill>
              </a:rPr>
              <a:t>chet</a:t>
            </a:r>
            <a:r>
              <a:rPr lang="en-US" altLang="en-US" dirty="0">
                <a:solidFill>
                  <a:srgbClr val="0000FF"/>
                </a:solidFill>
              </a:rPr>
              <a:t>)</a:t>
            </a:r>
          </a:p>
          <a:p>
            <a:pPr lvl="1" eaLnBrk="1" hangingPunct="1">
              <a:lnSpc>
                <a:spcPct val="90000"/>
              </a:lnSpc>
            </a:pPr>
            <a:r>
              <a:rPr lang="en-US" altLang="en-US" dirty="0">
                <a:solidFill>
                  <a:srgbClr val="0000FF"/>
                </a:solidFill>
              </a:rPr>
              <a:t>Non-denumerable model uncertainty</a:t>
            </a:r>
          </a:p>
          <a:p>
            <a:pPr lvl="4" eaLnBrk="1" hangingPunct="1">
              <a:lnSpc>
                <a:spcPct val="90000"/>
              </a:lnSpc>
            </a:pPr>
            <a:endParaRPr lang="en-US" altLang="en-US" dirty="0">
              <a:solidFill>
                <a:srgbClr val="009900"/>
              </a:solidFill>
            </a:endParaRPr>
          </a:p>
          <a:p>
            <a:pPr eaLnBrk="1" hangingPunct="1">
              <a:lnSpc>
                <a:spcPct val="90000"/>
              </a:lnSpc>
            </a:pPr>
            <a:r>
              <a:rPr lang="en-US" altLang="en-US" dirty="0"/>
              <a:t>Probability bounds analysis is not optimal</a:t>
            </a:r>
          </a:p>
          <a:p>
            <a:pPr lvl="1" eaLnBrk="1" hangingPunct="1">
              <a:lnSpc>
                <a:spcPct val="90000"/>
              </a:lnSpc>
            </a:pPr>
            <a:r>
              <a:rPr lang="en-US" altLang="en-US" dirty="0">
                <a:solidFill>
                  <a:srgbClr val="0000FF"/>
                </a:solidFill>
              </a:rPr>
              <a:t>Independence between parameters of a distribution</a:t>
            </a:r>
          </a:p>
          <a:p>
            <a:pPr lvl="1" eaLnBrk="1" hangingPunct="1">
              <a:lnSpc>
                <a:spcPct val="90000"/>
              </a:lnSpc>
            </a:pPr>
            <a:r>
              <a:rPr lang="en-US" altLang="en-US" dirty="0">
                <a:solidFill>
                  <a:srgbClr val="0000FF"/>
                </a:solidFill>
              </a:rPr>
              <a:t>Ternary (and higher) </a:t>
            </a:r>
            <a:r>
              <a:rPr lang="en-US" altLang="en-US" dirty="0" err="1">
                <a:solidFill>
                  <a:srgbClr val="0000FF"/>
                </a:solidFill>
              </a:rPr>
              <a:t>Fr</a:t>
            </a:r>
            <a:r>
              <a:rPr lang="en-US" altLang="en-US" dirty="0" err="1">
                <a:solidFill>
                  <a:srgbClr val="0000FF"/>
                </a:solidFill>
                <a:cs typeface="Times New Roman" panose="02020603050405020304" pitchFamily="18" charset="0"/>
              </a:rPr>
              <a:t>é</a:t>
            </a:r>
            <a:r>
              <a:rPr lang="en-US" altLang="en-US" dirty="0" err="1">
                <a:solidFill>
                  <a:srgbClr val="0000FF"/>
                </a:solidFill>
              </a:rPr>
              <a:t>chet</a:t>
            </a:r>
            <a:r>
              <a:rPr lang="en-US" altLang="en-US" dirty="0">
                <a:solidFill>
                  <a:srgbClr val="0000FF"/>
                </a:solidFill>
              </a:rPr>
              <a:t> operations</a:t>
            </a:r>
          </a:p>
        </p:txBody>
      </p:sp>
      <p:sp>
        <p:nvSpPr>
          <p:cNvPr id="197636" name="Text Box 17"/>
          <p:cNvSpPr txBox="1">
            <a:spLocks noChangeArrowheads="1"/>
          </p:cNvSpPr>
          <p:nvPr/>
        </p:nvSpPr>
        <p:spPr bwMode="auto">
          <a:xfrm>
            <a:off x="9144000" y="304800"/>
            <a:ext cx="1268413"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3200">
                <a:solidFill>
                  <a:srgbClr val="FF0000"/>
                </a:solidFill>
                <a:latin typeface="Arial Black" panose="020B0A04020102020204" pitchFamily="34" charset="0"/>
              </a:rPr>
              <a:t>SKIP</a:t>
            </a:r>
          </a:p>
        </p:txBody>
      </p:sp>
    </p:spTree>
  </p:cSld>
  <p:clrMapOvr>
    <a:masterClrMapping/>
  </p:clrMapOvr>
</p:sld>
</file>

<file path=ppt/slides/slide1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8658" name="Rectangle 2"/>
          <p:cNvSpPr>
            <a:spLocks noGrp="1" noChangeArrowheads="1"/>
          </p:cNvSpPr>
          <p:nvPr>
            <p:ph type="title"/>
          </p:nvPr>
        </p:nvSpPr>
        <p:spPr/>
        <p:txBody>
          <a:bodyPr/>
          <a:lstStyle/>
          <a:p>
            <a:pPr eaLnBrk="1" hangingPunct="1"/>
            <a:r>
              <a:rPr lang="en-US" altLang="en-US"/>
              <a:t>Probability bounds analysis</a:t>
            </a:r>
          </a:p>
        </p:txBody>
      </p:sp>
      <p:sp>
        <p:nvSpPr>
          <p:cNvPr id="159747" name="Rectangle 3"/>
          <p:cNvSpPr>
            <a:spLocks noGrp="1" noChangeArrowheads="1"/>
          </p:cNvSpPr>
          <p:nvPr>
            <p:ph type="body" idx="1"/>
          </p:nvPr>
        </p:nvSpPr>
        <p:spPr>
          <a:xfrm>
            <a:off x="609600" y="2057400"/>
            <a:ext cx="8534400" cy="4648200"/>
          </a:xfrm>
        </p:spPr>
        <p:txBody>
          <a:bodyPr/>
          <a:lstStyle/>
          <a:p>
            <a:pPr marL="609600" indent="-609600" eaLnBrk="1" hangingPunct="1">
              <a:lnSpc>
                <a:spcPct val="90000"/>
              </a:lnSpc>
              <a:spcBef>
                <a:spcPct val="50000"/>
              </a:spcBef>
              <a:defRPr/>
            </a:pPr>
            <a:r>
              <a:rPr lang="en-US" dirty="0">
                <a:solidFill>
                  <a:srgbClr val="009900"/>
                </a:solidFill>
              </a:rPr>
              <a:t>Combines interval and probability methods</a:t>
            </a:r>
          </a:p>
          <a:p>
            <a:pPr marL="609600" indent="-609600" eaLnBrk="1" hangingPunct="1">
              <a:lnSpc>
                <a:spcPct val="90000"/>
              </a:lnSpc>
              <a:spcBef>
                <a:spcPct val="50000"/>
              </a:spcBef>
              <a:defRPr/>
            </a:pPr>
            <a:r>
              <a:rPr lang="en-US" dirty="0">
                <a:solidFill>
                  <a:srgbClr val="009900"/>
                </a:solidFill>
              </a:rPr>
              <a:t>Shows when uncertainty is (or isn’t) important</a:t>
            </a:r>
          </a:p>
          <a:p>
            <a:pPr marL="609600" indent="-609600" eaLnBrk="1" hangingPunct="1">
              <a:lnSpc>
                <a:spcPct val="90000"/>
              </a:lnSpc>
              <a:spcBef>
                <a:spcPct val="50000"/>
              </a:spcBef>
              <a:defRPr/>
            </a:pPr>
            <a:r>
              <a:rPr lang="en-US" dirty="0">
                <a:solidFill>
                  <a:srgbClr val="009900"/>
                </a:solidFill>
              </a:rPr>
              <a:t>Won’t underestimate risks of extremes, yet isn’t </a:t>
            </a:r>
            <a:r>
              <a:rPr lang="en-US" dirty="0" err="1">
                <a:solidFill>
                  <a:srgbClr val="009900"/>
                </a:solidFill>
              </a:rPr>
              <a:t>hyperconservative</a:t>
            </a:r>
            <a:r>
              <a:rPr lang="en-US" dirty="0">
                <a:solidFill>
                  <a:srgbClr val="009900"/>
                </a:solidFill>
              </a:rPr>
              <a:t> like worst case </a:t>
            </a:r>
          </a:p>
          <a:p>
            <a:pPr marL="609600" indent="-609600" eaLnBrk="1" hangingPunct="1">
              <a:lnSpc>
                <a:spcPct val="90000"/>
              </a:lnSpc>
              <a:spcBef>
                <a:spcPct val="50000"/>
              </a:spcBef>
              <a:defRPr/>
            </a:pPr>
            <a:r>
              <a:rPr lang="en-US" dirty="0">
                <a:solidFill>
                  <a:srgbClr val="009900"/>
                </a:solidFill>
              </a:rPr>
              <a:t>Solves many risk analysis problems</a:t>
            </a:r>
          </a:p>
          <a:p>
            <a:pPr marL="838200" lvl="2" indent="0" eaLnBrk="1" hangingPunct="1">
              <a:spcBef>
                <a:spcPct val="5000"/>
              </a:spcBef>
              <a:buFontTx/>
              <a:buNone/>
              <a:defRPr/>
            </a:pPr>
            <a:r>
              <a:rPr lang="en-US" dirty="0">
                <a:solidFill>
                  <a:schemeClr val="accent3">
                    <a:lumMod val="75000"/>
                  </a:schemeClr>
                </a:solidFill>
              </a:rPr>
              <a:t>Input distributions unknown</a:t>
            </a:r>
          </a:p>
          <a:p>
            <a:pPr marL="838200" lvl="2" indent="0" eaLnBrk="1" hangingPunct="1">
              <a:spcBef>
                <a:spcPct val="5000"/>
              </a:spcBef>
              <a:buFontTx/>
              <a:buNone/>
              <a:defRPr/>
            </a:pPr>
            <a:r>
              <a:rPr lang="en-US" dirty="0">
                <a:solidFill>
                  <a:schemeClr val="accent3">
                    <a:lumMod val="75000"/>
                  </a:schemeClr>
                </a:solidFill>
              </a:rPr>
              <a:t>Large measurement error, censored data, and small samples</a:t>
            </a:r>
          </a:p>
          <a:p>
            <a:pPr marL="838200" lvl="2" indent="0" eaLnBrk="1" hangingPunct="1">
              <a:spcBef>
                <a:spcPct val="5000"/>
              </a:spcBef>
              <a:buFontTx/>
              <a:buNone/>
              <a:defRPr/>
            </a:pPr>
            <a:r>
              <a:rPr lang="en-US" dirty="0">
                <a:solidFill>
                  <a:schemeClr val="accent3">
                    <a:lumMod val="75000"/>
                  </a:schemeClr>
                </a:solidFill>
              </a:rPr>
              <a:t>Correlation and dependency ignored</a:t>
            </a:r>
          </a:p>
          <a:p>
            <a:pPr marL="838200" lvl="2" indent="0" eaLnBrk="1" hangingPunct="1">
              <a:spcBef>
                <a:spcPct val="5000"/>
              </a:spcBef>
              <a:buFontTx/>
              <a:buNone/>
              <a:defRPr/>
            </a:pPr>
            <a:r>
              <a:rPr lang="en-US" dirty="0">
                <a:solidFill>
                  <a:schemeClr val="accent3">
                    <a:lumMod val="75000"/>
                  </a:schemeClr>
                </a:solidFill>
              </a:rPr>
              <a:t>Model uncertainty</a:t>
            </a:r>
          </a:p>
        </p:txBody>
      </p:sp>
    </p:spTree>
  </p:cSld>
  <p:clrMapOvr>
    <a:masterClrMapping/>
  </p:clrMapOvr>
</p:sld>
</file>

<file path=ppt/slides/slide1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9682" name="Rectangle 2"/>
          <p:cNvSpPr>
            <a:spLocks noGrp="1" noChangeArrowheads="1"/>
          </p:cNvSpPr>
          <p:nvPr>
            <p:ph type="title"/>
          </p:nvPr>
        </p:nvSpPr>
        <p:spPr/>
        <p:txBody>
          <a:bodyPr/>
          <a:lstStyle/>
          <a:p>
            <a:pPr eaLnBrk="1" hangingPunct="1"/>
            <a:r>
              <a:rPr lang="en-US" altLang="en-US"/>
              <a:t>Advantages</a:t>
            </a:r>
          </a:p>
        </p:txBody>
      </p:sp>
      <p:sp>
        <p:nvSpPr>
          <p:cNvPr id="199683" name="Rectangle 3"/>
          <p:cNvSpPr>
            <a:spLocks noGrp="1" noChangeArrowheads="1"/>
          </p:cNvSpPr>
          <p:nvPr>
            <p:ph type="body" idx="1"/>
          </p:nvPr>
        </p:nvSpPr>
        <p:spPr/>
        <p:txBody>
          <a:bodyPr/>
          <a:lstStyle/>
          <a:p>
            <a:pPr eaLnBrk="1" hangingPunct="1"/>
            <a:r>
              <a:rPr lang="en-US" altLang="en-US">
                <a:solidFill>
                  <a:srgbClr val="009900"/>
                </a:solidFill>
              </a:rPr>
              <a:t>Fewer assumptions</a:t>
            </a:r>
          </a:p>
          <a:p>
            <a:pPr lvl="1" eaLnBrk="1" hangingPunct="1"/>
            <a:r>
              <a:rPr lang="en-US" altLang="en-US">
                <a:solidFill>
                  <a:srgbClr val="009900"/>
                </a:solidFill>
              </a:rPr>
              <a:t>Not just </a:t>
            </a:r>
            <a:r>
              <a:rPr lang="en-US" altLang="en-US" i="1">
                <a:solidFill>
                  <a:srgbClr val="009900"/>
                </a:solidFill>
              </a:rPr>
              <a:t>different</a:t>
            </a:r>
            <a:r>
              <a:rPr lang="en-US" altLang="en-US">
                <a:solidFill>
                  <a:srgbClr val="009900"/>
                </a:solidFill>
              </a:rPr>
              <a:t> assumptions, </a:t>
            </a:r>
            <a:r>
              <a:rPr lang="en-US" altLang="en-US" i="1">
                <a:solidFill>
                  <a:srgbClr val="009900"/>
                </a:solidFill>
              </a:rPr>
              <a:t>fewer</a:t>
            </a:r>
            <a:r>
              <a:rPr lang="en-US" altLang="en-US">
                <a:solidFill>
                  <a:srgbClr val="009900"/>
                </a:solidFill>
              </a:rPr>
              <a:t> of them</a:t>
            </a:r>
          </a:p>
          <a:p>
            <a:pPr lvl="1" eaLnBrk="1" hangingPunct="1"/>
            <a:r>
              <a:rPr lang="en-US" altLang="en-US">
                <a:solidFill>
                  <a:srgbClr val="009900"/>
                </a:solidFill>
              </a:rPr>
              <a:t>Distribution-free methods</a:t>
            </a:r>
          </a:p>
          <a:p>
            <a:pPr lvl="1" eaLnBrk="1" hangingPunct="1"/>
            <a:endParaRPr lang="en-US" altLang="en-US">
              <a:solidFill>
                <a:srgbClr val="009900"/>
              </a:solidFill>
            </a:endParaRPr>
          </a:p>
          <a:p>
            <a:pPr eaLnBrk="1" hangingPunct="1"/>
            <a:r>
              <a:rPr lang="en-US" altLang="en-US">
                <a:solidFill>
                  <a:srgbClr val="009900"/>
                </a:solidFill>
              </a:rPr>
              <a:t>Rigorous results</a:t>
            </a:r>
          </a:p>
          <a:p>
            <a:pPr lvl="1" eaLnBrk="1" hangingPunct="1"/>
            <a:r>
              <a:rPr lang="en-US" altLang="en-US">
                <a:solidFill>
                  <a:srgbClr val="009900"/>
                </a:solidFill>
              </a:rPr>
              <a:t>Built-in quality assurance</a:t>
            </a:r>
          </a:p>
          <a:p>
            <a:pPr lvl="1" eaLnBrk="1" hangingPunct="1"/>
            <a:r>
              <a:rPr lang="en-US" altLang="en-US">
                <a:solidFill>
                  <a:srgbClr val="009900"/>
                </a:solidFill>
              </a:rPr>
              <a:t>Automatically verified calculation</a:t>
            </a:r>
          </a:p>
        </p:txBody>
      </p:sp>
    </p:spTree>
  </p:cSld>
  <p:clrMapOvr>
    <a:masterClrMapping/>
  </p:clrMapOvr>
</p:sld>
</file>

<file path=ppt/slides/slide1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0706" name="Rectangle 2"/>
          <p:cNvSpPr>
            <a:spLocks noGrp="1" noChangeArrowheads="1"/>
          </p:cNvSpPr>
          <p:nvPr>
            <p:ph type="title"/>
          </p:nvPr>
        </p:nvSpPr>
        <p:spPr/>
        <p:txBody>
          <a:bodyPr/>
          <a:lstStyle/>
          <a:p>
            <a:pPr eaLnBrk="1" hangingPunct="1"/>
            <a:r>
              <a:rPr lang="en-US" altLang="en-US"/>
              <a:t>What p-boxes can’t do</a:t>
            </a:r>
          </a:p>
        </p:txBody>
      </p:sp>
      <p:sp>
        <p:nvSpPr>
          <p:cNvPr id="200707" name="Rectangle 3"/>
          <p:cNvSpPr>
            <a:spLocks noGrp="1" noChangeArrowheads="1"/>
          </p:cNvSpPr>
          <p:nvPr>
            <p:ph type="body" idx="1"/>
          </p:nvPr>
        </p:nvSpPr>
        <p:spPr/>
        <p:txBody>
          <a:bodyPr/>
          <a:lstStyle/>
          <a:p>
            <a:pPr eaLnBrk="1" hangingPunct="1"/>
            <a:r>
              <a:rPr lang="en-US" altLang="en-US" dirty="0">
                <a:solidFill>
                  <a:srgbClr val="FF0000"/>
                </a:solidFill>
              </a:rPr>
              <a:t>Show what’s most likely within a p-box</a:t>
            </a:r>
          </a:p>
          <a:p>
            <a:pPr lvl="4" eaLnBrk="1" hangingPunct="1"/>
            <a:endParaRPr lang="en-US" altLang="en-US" sz="1400" dirty="0">
              <a:solidFill>
                <a:srgbClr val="FF0000"/>
              </a:solidFill>
            </a:endParaRPr>
          </a:p>
          <a:p>
            <a:pPr eaLnBrk="1" hangingPunct="1"/>
            <a:r>
              <a:rPr lang="en-US" altLang="en-US" dirty="0">
                <a:solidFill>
                  <a:srgbClr val="FF0000"/>
                </a:solidFill>
              </a:rPr>
              <a:t>Express second-order information</a:t>
            </a:r>
          </a:p>
          <a:p>
            <a:pPr lvl="4" eaLnBrk="1" hangingPunct="1"/>
            <a:endParaRPr lang="en-US" altLang="en-US" sz="1400" dirty="0">
              <a:solidFill>
                <a:srgbClr val="FF0000"/>
              </a:solidFill>
            </a:endParaRPr>
          </a:p>
          <a:p>
            <a:pPr eaLnBrk="1" hangingPunct="1"/>
            <a:r>
              <a:rPr lang="en-US" altLang="en-US" dirty="0">
                <a:solidFill>
                  <a:srgbClr val="FF0000"/>
                </a:solidFill>
              </a:rPr>
              <a:t>Get best-possible bounds on non-tail risks</a:t>
            </a:r>
          </a:p>
          <a:p>
            <a:pPr lvl="4" eaLnBrk="1" hangingPunct="1"/>
            <a:endParaRPr lang="en-US" altLang="en-US" sz="1400" dirty="0">
              <a:solidFill>
                <a:srgbClr val="FF0000"/>
              </a:solidFill>
            </a:endParaRPr>
          </a:p>
          <a:p>
            <a:pPr eaLnBrk="1" hangingPunct="1"/>
            <a:r>
              <a:rPr lang="en-US" altLang="en-US" dirty="0">
                <a:solidFill>
                  <a:srgbClr val="FF0000"/>
                </a:solidFill>
              </a:rPr>
              <a:t>Get best-possible bounds for any data set</a:t>
            </a:r>
          </a:p>
          <a:p>
            <a:pPr lvl="1" eaLnBrk="1" hangingPunct="1"/>
            <a:r>
              <a:rPr lang="en-US" altLang="en-US" dirty="0">
                <a:solidFill>
                  <a:srgbClr val="FF0000"/>
                </a:solidFill>
              </a:rPr>
              <a:t>When dependencies are intricate</a:t>
            </a:r>
          </a:p>
          <a:p>
            <a:pPr lvl="1" eaLnBrk="1" hangingPunct="1"/>
            <a:r>
              <a:rPr lang="en-US" altLang="en-US" dirty="0">
                <a:solidFill>
                  <a:srgbClr val="FF0000"/>
                </a:solidFill>
              </a:rPr>
              <a:t>When information about modes are available</a:t>
            </a:r>
          </a:p>
          <a:p>
            <a:pPr eaLnBrk="1" hangingPunct="1"/>
            <a:endParaRPr lang="en-US" altLang="en-US" dirty="0">
              <a:solidFill>
                <a:srgbClr val="FF0000"/>
              </a:solidFill>
            </a:endParaRPr>
          </a:p>
        </p:txBody>
      </p:sp>
    </p:spTree>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0450" name="Rectangle 2"/>
          <p:cNvSpPr>
            <a:spLocks noGrp="1" noChangeArrowheads="1"/>
          </p:cNvSpPr>
          <p:nvPr>
            <p:ph type="title"/>
          </p:nvPr>
        </p:nvSpPr>
        <p:spPr/>
        <p:txBody>
          <a:bodyPr/>
          <a:lstStyle/>
          <a:p>
            <a:pPr eaLnBrk="1" hangingPunct="1">
              <a:defRPr/>
            </a:pPr>
            <a:r>
              <a:rPr lang="en-US" dirty="0"/>
              <a:t>Frequentist probability</a:t>
            </a:r>
          </a:p>
        </p:txBody>
      </p:sp>
      <p:sp>
        <p:nvSpPr>
          <p:cNvPr id="32771" name="Rectangle 3"/>
          <p:cNvSpPr>
            <a:spLocks noGrp="1" noChangeArrowheads="1"/>
          </p:cNvSpPr>
          <p:nvPr>
            <p:ph type="body" idx="1"/>
          </p:nvPr>
        </p:nvSpPr>
        <p:spPr/>
        <p:txBody>
          <a:bodyPr/>
          <a:lstStyle/>
          <a:p>
            <a:pPr eaLnBrk="1" hangingPunct="1"/>
            <a:r>
              <a:rPr lang="en-US" altLang="en-US"/>
              <a:t>Let </a:t>
            </a:r>
            <a:r>
              <a:rPr lang="en-US" altLang="en-US" i="1"/>
              <a:t>N</a:t>
            </a:r>
            <a:r>
              <a:rPr lang="en-US" altLang="en-US" i="1" baseline="-25000"/>
              <a:t>A</a:t>
            </a:r>
            <a:r>
              <a:rPr lang="en-US" altLang="en-US"/>
              <a:t> be the number of times event </a:t>
            </a:r>
            <a:r>
              <a:rPr lang="en-US" altLang="en-US" i="1"/>
              <a:t>A</a:t>
            </a:r>
            <a:r>
              <a:rPr lang="en-US" altLang="en-US"/>
              <a:t> occurs out of </a:t>
            </a:r>
            <a:r>
              <a:rPr lang="en-US" altLang="en-US" i="1"/>
              <a:t>N</a:t>
            </a:r>
            <a:r>
              <a:rPr lang="en-US" altLang="en-US"/>
              <a:t> trials</a:t>
            </a:r>
          </a:p>
          <a:p>
            <a:pPr lvl="4" eaLnBrk="1" hangingPunct="1"/>
            <a:endParaRPr lang="en-US" altLang="en-US"/>
          </a:p>
          <a:p>
            <a:pPr eaLnBrk="1" hangingPunct="1"/>
            <a:r>
              <a:rPr lang="en-US" altLang="en-US"/>
              <a:t>The probability of </a:t>
            </a:r>
            <a:r>
              <a:rPr lang="en-US" altLang="en-US" i="1"/>
              <a:t>A</a:t>
            </a:r>
            <a:r>
              <a:rPr lang="en-US" altLang="en-US"/>
              <a:t> is </a:t>
            </a:r>
            <a:r>
              <a:rPr lang="en-US" altLang="en-US" i="1"/>
              <a:t>N</a:t>
            </a:r>
            <a:r>
              <a:rPr lang="en-US" altLang="en-US" i="1" baseline="-25000"/>
              <a:t>A</a:t>
            </a:r>
            <a:r>
              <a:rPr lang="en-US" altLang="en-US" i="1"/>
              <a:t>/N</a:t>
            </a:r>
            <a:r>
              <a:rPr lang="en-US" altLang="en-US"/>
              <a:t>, as </a:t>
            </a:r>
            <a:r>
              <a:rPr lang="en-US" altLang="en-US" i="1"/>
              <a:t>N</a:t>
            </a:r>
            <a:r>
              <a:rPr lang="en-US" altLang="en-US">
                <a:sym typeface="Symbol" panose="05050102010706020507" pitchFamily="18" charset="2"/>
              </a:rPr>
              <a:t></a:t>
            </a:r>
          </a:p>
          <a:p>
            <a:pPr lvl="4" eaLnBrk="1" hangingPunct="1"/>
            <a:endParaRPr lang="en-US" altLang="en-US"/>
          </a:p>
          <a:p>
            <a:pPr eaLnBrk="1" hangingPunct="1"/>
            <a:r>
              <a:rPr lang="en-US" altLang="en-US"/>
              <a:t>If the probability of event A is P(A) then event A will occur N</a:t>
            </a:r>
            <a:r>
              <a:rPr lang="en-US" altLang="en-US">
                <a:sym typeface="Symbol" panose="05050102010706020507" pitchFamily="18" charset="2"/>
              </a:rPr>
              <a:t></a:t>
            </a:r>
            <a:r>
              <a:rPr lang="en-US" altLang="en-US"/>
              <a:t>P(A) times, on average, out of every N times  </a:t>
            </a:r>
          </a:p>
        </p:txBody>
      </p:sp>
    </p:spTree>
    <p:extLst>
      <p:ext uri="{BB962C8B-B14F-4D97-AF65-F5344CB8AC3E}">
        <p14:creationId xmlns:p14="http://schemas.microsoft.com/office/powerpoint/2010/main" val="2451006365"/>
      </p:ext>
    </p:extLst>
  </p:cSld>
  <p:clrMapOvr>
    <a:masterClrMapping/>
  </p:clrMapOvr>
</p:sld>
</file>

<file path=ppt/slides/slide1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1730" name="Rectangle 2"/>
          <p:cNvSpPr>
            <a:spLocks noGrp="1" noChangeArrowheads="1"/>
          </p:cNvSpPr>
          <p:nvPr>
            <p:ph type="title" idx="4294967295"/>
          </p:nvPr>
        </p:nvSpPr>
        <p:spPr>
          <a:xfrm>
            <a:off x="228600" y="609600"/>
            <a:ext cx="8915400" cy="1143000"/>
          </a:xfrm>
        </p:spPr>
        <p:txBody>
          <a:bodyPr/>
          <a:lstStyle/>
          <a:p>
            <a:pPr eaLnBrk="1" hangingPunct="1"/>
            <a:r>
              <a:rPr lang="en-US" altLang="en-US"/>
              <a:t>Don’t know the input distributions</a:t>
            </a:r>
          </a:p>
        </p:txBody>
      </p:sp>
      <p:sp>
        <p:nvSpPr>
          <p:cNvPr id="186371" name="Rectangle 3"/>
          <p:cNvSpPr>
            <a:spLocks noGrp="1" noChangeArrowheads="1"/>
          </p:cNvSpPr>
          <p:nvPr>
            <p:ph type="body" idx="4294967295"/>
          </p:nvPr>
        </p:nvSpPr>
        <p:spPr>
          <a:xfrm>
            <a:off x="685800" y="1981200"/>
            <a:ext cx="8077200" cy="4572000"/>
          </a:xfrm>
        </p:spPr>
        <p:txBody>
          <a:bodyPr/>
          <a:lstStyle/>
          <a:p>
            <a:pPr eaLnBrk="1" hangingPunct="1">
              <a:defRPr/>
            </a:pPr>
            <a:r>
              <a:rPr lang="en-US" dirty="0"/>
              <a:t>Don’t </a:t>
            </a:r>
            <a:r>
              <a:rPr lang="en-US" i="1" dirty="0"/>
              <a:t>have</a:t>
            </a:r>
            <a:r>
              <a:rPr lang="en-US" dirty="0"/>
              <a:t> to specify the distributions</a:t>
            </a:r>
          </a:p>
          <a:p>
            <a:pPr marL="342900" lvl="4" indent="-342900" eaLnBrk="1" hangingPunct="1">
              <a:buFontTx/>
              <a:buChar char="•"/>
              <a:defRPr/>
            </a:pPr>
            <a:endParaRPr lang="en-US" sz="800" dirty="0"/>
          </a:p>
          <a:p>
            <a:pPr eaLnBrk="1" hangingPunct="1">
              <a:defRPr/>
            </a:pPr>
            <a:r>
              <a:rPr lang="en-US" dirty="0"/>
              <a:t>Shouldn’t use a distribution without evidence</a:t>
            </a:r>
          </a:p>
          <a:p>
            <a:pPr lvl="4" eaLnBrk="1" hangingPunct="1">
              <a:defRPr/>
            </a:pPr>
            <a:endParaRPr lang="en-US" sz="800" dirty="0"/>
          </a:p>
          <a:p>
            <a:pPr eaLnBrk="1" hangingPunct="1">
              <a:defRPr/>
            </a:pPr>
            <a:r>
              <a:rPr lang="en-US" dirty="0"/>
              <a:t>Maximum entropy criterion erases uncertainty rather than propagates it</a:t>
            </a:r>
          </a:p>
          <a:p>
            <a:pPr lvl="4" eaLnBrk="1" hangingPunct="1">
              <a:defRPr/>
            </a:pPr>
            <a:endParaRPr lang="en-US" sz="800" dirty="0"/>
          </a:p>
          <a:p>
            <a:pPr eaLnBrk="1" hangingPunct="1">
              <a:defRPr/>
            </a:pPr>
            <a:r>
              <a:rPr lang="en-US" dirty="0"/>
              <a:t>Sensitivity analysis is very hard since it’s an infinite-dimensional problem</a:t>
            </a:r>
          </a:p>
          <a:p>
            <a:pPr lvl="4" eaLnBrk="1" hangingPunct="1">
              <a:defRPr/>
            </a:pPr>
            <a:endParaRPr lang="en-US" sz="800" dirty="0"/>
          </a:p>
          <a:p>
            <a:pPr eaLnBrk="1" hangingPunct="1">
              <a:defRPr/>
            </a:pPr>
            <a:r>
              <a:rPr lang="en-US" dirty="0"/>
              <a:t>P-boxes easy, but should use all information</a:t>
            </a:r>
          </a:p>
        </p:txBody>
      </p:sp>
      <p:sp>
        <p:nvSpPr>
          <p:cNvPr id="4" name="WordArt 5"/>
          <p:cNvSpPr>
            <a:spLocks noChangeArrowheads="1" noChangeShapeType="1" noTextEdit="1"/>
          </p:cNvSpPr>
          <p:nvPr/>
        </p:nvSpPr>
        <p:spPr bwMode="auto">
          <a:xfrm rot="21130532">
            <a:off x="1932748" y="1007376"/>
            <a:ext cx="5899148" cy="811068"/>
          </a:xfrm>
          <a:prstGeom prst="rect">
            <a:avLst/>
          </a:prstGeom>
          <a:ln>
            <a:noFill/>
          </a:ln>
          <a:scene3d>
            <a:camera prst="orthographicFront"/>
            <a:lightRig rig="threePt" dir="t"/>
          </a:scene3d>
          <a:sp3d extrusionH="76200">
            <a:extrusionClr>
              <a:srgbClr val="FF0000"/>
            </a:extrusionClr>
          </a:sp3d>
        </p:spPr>
        <p:txBody>
          <a:bodyPr wrap="none" fromWordArt="1">
            <a:prstTxWarp prst="textSlantUp">
              <a:avLst>
                <a:gd name="adj" fmla="val 32056"/>
              </a:avLst>
            </a:prstTxWarp>
          </a:bodyPr>
          <a:lstStyle/>
          <a:p>
            <a:pPr algn="ctr">
              <a:defRPr/>
            </a:pPr>
            <a:r>
              <a:rPr lang="en-US" sz="3600" kern="10" dirty="0">
                <a:ln w="9525">
                  <a:solidFill>
                    <a:srgbClr val="CC99FF"/>
                  </a:solidFill>
                  <a:round/>
                  <a:headEnd/>
                  <a:tailEnd/>
                </a:ln>
                <a:solidFill>
                  <a:srgbClr val="009900"/>
                </a:solidFill>
                <a:latin typeface="Impact"/>
              </a:rPr>
              <a:t>Solved</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1426" name="Rectangle 2"/>
          <p:cNvSpPr>
            <a:spLocks noGrp="1" noChangeArrowheads="1"/>
          </p:cNvSpPr>
          <p:nvPr>
            <p:ph type="title"/>
          </p:nvPr>
        </p:nvSpPr>
        <p:spPr>
          <a:xfrm>
            <a:off x="723900" y="361950"/>
            <a:ext cx="7772400" cy="1143000"/>
          </a:xfrm>
        </p:spPr>
        <p:txBody>
          <a:bodyPr/>
          <a:lstStyle/>
          <a:p>
            <a:pPr eaLnBrk="1" hangingPunct="1"/>
            <a:r>
              <a:rPr lang="en-US" altLang="en-US"/>
              <a:t>Wishful thinking</a:t>
            </a:r>
          </a:p>
        </p:txBody>
      </p:sp>
      <p:sp>
        <p:nvSpPr>
          <p:cNvPr id="231427" name="Rectangle 3"/>
          <p:cNvSpPr>
            <a:spLocks noGrp="1" noChangeArrowheads="1"/>
          </p:cNvSpPr>
          <p:nvPr>
            <p:ph type="body" idx="1"/>
          </p:nvPr>
        </p:nvSpPr>
        <p:spPr>
          <a:xfrm>
            <a:off x="381000" y="1981200"/>
            <a:ext cx="8458200" cy="4114800"/>
          </a:xfrm>
        </p:spPr>
        <p:txBody>
          <a:bodyPr/>
          <a:lstStyle/>
          <a:p>
            <a:pPr marL="609600" indent="-609600" eaLnBrk="1" hangingPunct="1">
              <a:lnSpc>
                <a:spcPct val="90000"/>
              </a:lnSpc>
              <a:buFontTx/>
              <a:buNone/>
            </a:pPr>
            <a:r>
              <a:rPr lang="en-US" altLang="en-US"/>
              <a:t>	In practice, risk analysts often use conventions and make assumptions that may be convenient but are not really justified:</a:t>
            </a:r>
          </a:p>
          <a:p>
            <a:pPr marL="609600" indent="-609600" eaLnBrk="1" hangingPunct="1">
              <a:lnSpc>
                <a:spcPct val="90000"/>
              </a:lnSpc>
            </a:pPr>
            <a:endParaRPr lang="en-US" altLang="en-US"/>
          </a:p>
          <a:p>
            <a:pPr marL="609600" indent="-609600" eaLnBrk="1" hangingPunct="1">
              <a:lnSpc>
                <a:spcPct val="90000"/>
              </a:lnSpc>
              <a:buFontTx/>
              <a:buAutoNum type="arabicPeriod"/>
            </a:pPr>
            <a:r>
              <a:rPr lang="en-US" altLang="en-US">
                <a:solidFill>
                  <a:srgbClr val="0000FF"/>
                </a:solidFill>
              </a:rPr>
              <a:t>All variables are independent of one another</a:t>
            </a:r>
          </a:p>
          <a:p>
            <a:pPr marL="609600" indent="-609600" eaLnBrk="1" hangingPunct="1">
              <a:lnSpc>
                <a:spcPct val="90000"/>
              </a:lnSpc>
              <a:buFontTx/>
              <a:buAutoNum type="arabicPeriod"/>
            </a:pPr>
            <a:r>
              <a:rPr lang="en-US" altLang="en-US">
                <a:solidFill>
                  <a:srgbClr val="0000FF"/>
                </a:solidFill>
              </a:rPr>
              <a:t>Uniform distributions model incertitude</a:t>
            </a:r>
          </a:p>
          <a:p>
            <a:pPr marL="609600" indent="-609600" eaLnBrk="1" hangingPunct="1">
              <a:lnSpc>
                <a:spcPct val="90000"/>
              </a:lnSpc>
              <a:buFontTx/>
              <a:buAutoNum type="arabicPeriod"/>
            </a:pPr>
            <a:r>
              <a:rPr lang="en-US" altLang="en-US">
                <a:solidFill>
                  <a:srgbClr val="0000FF"/>
                </a:solidFill>
              </a:rPr>
              <a:t>Distributions are stationary (unchanging) </a:t>
            </a:r>
          </a:p>
          <a:p>
            <a:pPr marL="609600" indent="-609600" eaLnBrk="1" hangingPunct="1">
              <a:lnSpc>
                <a:spcPct val="90000"/>
              </a:lnSpc>
              <a:buFontTx/>
              <a:buAutoNum type="arabicPeriod"/>
            </a:pPr>
            <a:r>
              <a:rPr lang="en-US" altLang="en-US">
                <a:solidFill>
                  <a:srgbClr val="0000FF"/>
                </a:solidFill>
              </a:rPr>
              <a:t>Specifications are perfectly precise</a:t>
            </a:r>
          </a:p>
        </p:txBody>
      </p:sp>
    </p:spTree>
    <p:extLst>
      <p:ext uri="{BB962C8B-B14F-4D97-AF65-F5344CB8AC3E}">
        <p14:creationId xmlns:p14="http://schemas.microsoft.com/office/powerpoint/2010/main" val="1055207835"/>
      </p:ext>
    </p:extLst>
  </p:cSld>
  <p:clrMapOvr>
    <a:masterClrMapping/>
  </p:clrMapOvr>
</p:sld>
</file>

<file path=ppt/slides/slide1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2450" name="Rectangle 2"/>
          <p:cNvSpPr>
            <a:spLocks noGrp="1" noChangeArrowheads="1"/>
          </p:cNvSpPr>
          <p:nvPr>
            <p:ph type="title"/>
          </p:nvPr>
        </p:nvSpPr>
        <p:spPr>
          <a:xfrm>
            <a:off x="0" y="609600"/>
            <a:ext cx="9144000" cy="1143000"/>
          </a:xfrm>
        </p:spPr>
        <p:txBody>
          <a:bodyPr/>
          <a:lstStyle/>
          <a:p>
            <a:pPr eaLnBrk="1" hangingPunct="1"/>
            <a:r>
              <a:rPr lang="en-US" altLang="en-US" dirty="0"/>
              <a:t>The assumptions can understate risks</a:t>
            </a:r>
          </a:p>
        </p:txBody>
      </p:sp>
      <p:sp>
        <p:nvSpPr>
          <p:cNvPr id="232451" name="Rectangle 3"/>
          <p:cNvSpPr>
            <a:spLocks noGrp="1" noChangeArrowheads="1"/>
          </p:cNvSpPr>
          <p:nvPr>
            <p:ph type="body" idx="1"/>
          </p:nvPr>
        </p:nvSpPr>
        <p:spPr/>
        <p:txBody>
          <a:bodyPr/>
          <a:lstStyle/>
          <a:p>
            <a:pPr eaLnBrk="1" hangingPunct="1">
              <a:lnSpc>
                <a:spcPct val="90000"/>
              </a:lnSpc>
            </a:pPr>
            <a:r>
              <a:rPr lang="en-US" altLang="en-US"/>
              <a:t>Probability theory, as its commonly used, doesn’t cumulate gross uncertainty correctly </a:t>
            </a:r>
          </a:p>
          <a:p>
            <a:pPr lvl="4" eaLnBrk="1" hangingPunct="1">
              <a:lnSpc>
                <a:spcPct val="90000"/>
              </a:lnSpc>
            </a:pPr>
            <a:endParaRPr lang="en-US" altLang="en-US"/>
          </a:p>
          <a:p>
            <a:pPr eaLnBrk="1" hangingPunct="1">
              <a:lnSpc>
                <a:spcPct val="90000"/>
              </a:lnSpc>
            </a:pPr>
            <a:r>
              <a:rPr lang="en-US" altLang="en-US"/>
              <a:t>Precision of the answer (measured as cv) depends strongly on the number inputs and not so strongly on their distribution shapes, even if they are uniforms or flat priors  </a:t>
            </a:r>
          </a:p>
          <a:p>
            <a:pPr lvl="4" eaLnBrk="1" hangingPunct="1">
              <a:lnSpc>
                <a:spcPct val="90000"/>
              </a:lnSpc>
            </a:pPr>
            <a:endParaRPr lang="en-US" altLang="en-US"/>
          </a:p>
          <a:p>
            <a:pPr eaLnBrk="1" hangingPunct="1">
              <a:lnSpc>
                <a:spcPct val="90000"/>
              </a:lnSpc>
            </a:pPr>
            <a:r>
              <a:rPr lang="en-US" altLang="en-US"/>
              <a:t>The more inputs, the tighter the answer</a:t>
            </a:r>
            <a:r>
              <a:rPr lang="en-US" altLang="en-US" i="1"/>
              <a:t> </a:t>
            </a:r>
          </a:p>
          <a:p>
            <a:pPr lvl="4" eaLnBrk="1" hangingPunct="1">
              <a:lnSpc>
                <a:spcPct val="90000"/>
              </a:lnSpc>
            </a:pPr>
            <a:endParaRPr lang="en-US" altLang="en-US" i="1"/>
          </a:p>
          <a:p>
            <a:pPr eaLnBrk="1" hangingPunct="1">
              <a:lnSpc>
                <a:spcPct val="90000"/>
              </a:lnSpc>
            </a:pPr>
            <a:endParaRPr lang="en-US" altLang="en-US" i="1"/>
          </a:p>
          <a:p>
            <a:pPr eaLnBrk="1" hangingPunct="1">
              <a:lnSpc>
                <a:spcPct val="90000"/>
              </a:lnSpc>
            </a:pPr>
            <a:endParaRPr lang="en-US" altLang="en-US"/>
          </a:p>
        </p:txBody>
      </p:sp>
    </p:spTree>
    <p:extLst>
      <p:ext uri="{BB962C8B-B14F-4D97-AF65-F5344CB8AC3E}">
        <p14:creationId xmlns:p14="http://schemas.microsoft.com/office/powerpoint/2010/main" val="653601616"/>
      </p:ext>
    </p:extLst>
  </p:cSld>
  <p:clrMapOvr>
    <a:masterClrMapping/>
  </p:clrMapOvr>
</p:sld>
</file>

<file path=ppt/slides/slide1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2"/>
          <p:cNvGrpSpPr>
            <a:grpSpLocks/>
          </p:cNvGrpSpPr>
          <p:nvPr/>
        </p:nvGrpSpPr>
        <p:grpSpPr bwMode="auto">
          <a:xfrm>
            <a:off x="1235075" y="4724400"/>
            <a:ext cx="6156325" cy="1536700"/>
            <a:chOff x="730" y="3160"/>
            <a:chExt cx="3878" cy="968"/>
          </a:xfrm>
        </p:grpSpPr>
        <p:sp>
          <p:nvSpPr>
            <p:cNvPr id="233490" name="Freeform 3"/>
            <p:cNvSpPr>
              <a:spLocks/>
            </p:cNvSpPr>
            <p:nvPr/>
          </p:nvSpPr>
          <p:spPr bwMode="auto">
            <a:xfrm>
              <a:off x="1536" y="3638"/>
              <a:ext cx="2984" cy="482"/>
            </a:xfrm>
            <a:custGeom>
              <a:avLst/>
              <a:gdLst>
                <a:gd name="T0" fmla="*/ 234170 w 1736"/>
                <a:gd name="T1" fmla="*/ 461 h 482"/>
                <a:gd name="T2" fmla="*/ 652478 w 1736"/>
                <a:gd name="T3" fmla="*/ 451 h 482"/>
                <a:gd name="T4" fmla="*/ 1085279 w 1736"/>
                <a:gd name="T5" fmla="*/ 437 h 482"/>
                <a:gd name="T6" fmla="*/ 1517472 w 1736"/>
                <a:gd name="T7" fmla="*/ 420 h 482"/>
                <a:gd name="T8" fmla="*/ 1955282 w 1736"/>
                <a:gd name="T9" fmla="*/ 398 h 482"/>
                <a:gd name="T10" fmla="*/ 2398454 w 1736"/>
                <a:gd name="T11" fmla="*/ 373 h 482"/>
                <a:gd name="T12" fmla="*/ 2821424 w 1736"/>
                <a:gd name="T13" fmla="*/ 343 h 482"/>
                <a:gd name="T14" fmla="*/ 3252885 w 1736"/>
                <a:gd name="T15" fmla="*/ 309 h 482"/>
                <a:gd name="T16" fmla="*/ 3683594 w 1736"/>
                <a:gd name="T17" fmla="*/ 272 h 482"/>
                <a:gd name="T18" fmla="*/ 4111818 w 1736"/>
                <a:gd name="T19" fmla="*/ 231 h 482"/>
                <a:gd name="T20" fmla="*/ 4554550 w 1736"/>
                <a:gd name="T21" fmla="*/ 190 h 482"/>
                <a:gd name="T22" fmla="*/ 4982067 w 1736"/>
                <a:gd name="T23" fmla="*/ 148 h 482"/>
                <a:gd name="T24" fmla="*/ 5419126 w 1736"/>
                <a:gd name="T25" fmla="*/ 108 h 482"/>
                <a:gd name="T26" fmla="*/ 5859534 w 1736"/>
                <a:gd name="T27" fmla="*/ 72 h 482"/>
                <a:gd name="T28" fmla="*/ 6277951 w 1736"/>
                <a:gd name="T29" fmla="*/ 42 h 482"/>
                <a:gd name="T30" fmla="*/ 6720329 w 1736"/>
                <a:gd name="T31" fmla="*/ 19 h 482"/>
                <a:gd name="T32" fmla="*/ 7149475 w 1736"/>
                <a:gd name="T33" fmla="*/ 5 h 482"/>
                <a:gd name="T34" fmla="*/ 7576412 w 1736"/>
                <a:gd name="T35" fmla="*/ 1 h 482"/>
                <a:gd name="T36" fmla="*/ 7792793 w 1736"/>
                <a:gd name="T37" fmla="*/ 0 h 482"/>
                <a:gd name="T38" fmla="*/ 8013671 w 1736"/>
                <a:gd name="T39" fmla="*/ 1 h 482"/>
                <a:gd name="T40" fmla="*/ 8443332 w 1736"/>
                <a:gd name="T41" fmla="*/ 10 h 482"/>
                <a:gd name="T42" fmla="*/ 8886614 w 1736"/>
                <a:gd name="T43" fmla="*/ 29 h 482"/>
                <a:gd name="T44" fmla="*/ 9304952 w 1736"/>
                <a:gd name="T45" fmla="*/ 57 h 482"/>
                <a:gd name="T46" fmla="*/ 9744315 w 1736"/>
                <a:gd name="T47" fmla="*/ 90 h 482"/>
                <a:gd name="T48" fmla="*/ 10179992 w 1736"/>
                <a:gd name="T49" fmla="*/ 128 h 482"/>
                <a:gd name="T50" fmla="*/ 10607859 w 1736"/>
                <a:gd name="T51" fmla="*/ 169 h 482"/>
                <a:gd name="T52" fmla="*/ 11040766 w 1736"/>
                <a:gd name="T53" fmla="*/ 211 h 482"/>
                <a:gd name="T54" fmla="*/ 11481112 w 1736"/>
                <a:gd name="T55" fmla="*/ 252 h 482"/>
                <a:gd name="T56" fmla="*/ 11917347 w 1736"/>
                <a:gd name="T57" fmla="*/ 291 h 482"/>
                <a:gd name="T58" fmla="*/ 12345255 w 1736"/>
                <a:gd name="T59" fmla="*/ 326 h 482"/>
                <a:gd name="T60" fmla="*/ 12787781 w 1736"/>
                <a:gd name="T61" fmla="*/ 358 h 482"/>
                <a:gd name="T62" fmla="*/ 13206551 w 1736"/>
                <a:gd name="T63" fmla="*/ 386 h 482"/>
                <a:gd name="T64" fmla="*/ 13634968 w 1736"/>
                <a:gd name="T65" fmla="*/ 409 h 482"/>
                <a:gd name="T66" fmla="*/ 14078780 w 1736"/>
                <a:gd name="T67" fmla="*/ 428 h 482"/>
                <a:gd name="T68" fmla="*/ 14513189 w 1736"/>
                <a:gd name="T69" fmla="*/ 443 h 482"/>
                <a:gd name="T70" fmla="*/ 14944273 w 1736"/>
                <a:gd name="T71" fmla="*/ 455 h 482"/>
                <a:gd name="T72" fmla="*/ 15371948 w 1736"/>
                <a:gd name="T73" fmla="*/ 465 h 482"/>
                <a:gd name="T74" fmla="*/ 15814529 w 1736"/>
                <a:gd name="T75" fmla="*/ 473 h 482"/>
                <a:gd name="T76" fmla="*/ 16246796 w 1736"/>
                <a:gd name="T77" fmla="*/ 477 h 482"/>
                <a:gd name="T78" fmla="*/ 16673604 w 1736"/>
                <a:gd name="T79" fmla="*/ 480 h 482"/>
                <a:gd name="T80" fmla="*/ 17096411 w 1736"/>
                <a:gd name="T81" fmla="*/ 482 h 482"/>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736"/>
                <a:gd name="T124" fmla="*/ 0 h 482"/>
                <a:gd name="T125" fmla="*/ 1736 w 1736"/>
                <a:gd name="T126" fmla="*/ 482 h 482"/>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736" h="482">
                  <a:moveTo>
                    <a:pt x="0" y="465"/>
                  </a:moveTo>
                  <a:lnTo>
                    <a:pt x="23" y="461"/>
                  </a:lnTo>
                  <a:lnTo>
                    <a:pt x="44" y="457"/>
                  </a:lnTo>
                  <a:lnTo>
                    <a:pt x="65" y="451"/>
                  </a:lnTo>
                  <a:lnTo>
                    <a:pt x="87" y="444"/>
                  </a:lnTo>
                  <a:lnTo>
                    <a:pt x="109" y="437"/>
                  </a:lnTo>
                  <a:lnTo>
                    <a:pt x="130" y="429"/>
                  </a:lnTo>
                  <a:lnTo>
                    <a:pt x="152" y="420"/>
                  </a:lnTo>
                  <a:lnTo>
                    <a:pt x="173" y="410"/>
                  </a:lnTo>
                  <a:lnTo>
                    <a:pt x="196" y="398"/>
                  </a:lnTo>
                  <a:lnTo>
                    <a:pt x="217" y="386"/>
                  </a:lnTo>
                  <a:lnTo>
                    <a:pt x="240" y="373"/>
                  </a:lnTo>
                  <a:lnTo>
                    <a:pt x="261" y="359"/>
                  </a:lnTo>
                  <a:lnTo>
                    <a:pt x="283" y="343"/>
                  </a:lnTo>
                  <a:lnTo>
                    <a:pt x="305" y="327"/>
                  </a:lnTo>
                  <a:lnTo>
                    <a:pt x="326" y="309"/>
                  </a:lnTo>
                  <a:lnTo>
                    <a:pt x="348" y="291"/>
                  </a:lnTo>
                  <a:lnTo>
                    <a:pt x="369" y="272"/>
                  </a:lnTo>
                  <a:lnTo>
                    <a:pt x="391" y="252"/>
                  </a:lnTo>
                  <a:lnTo>
                    <a:pt x="412" y="231"/>
                  </a:lnTo>
                  <a:lnTo>
                    <a:pt x="434" y="211"/>
                  </a:lnTo>
                  <a:lnTo>
                    <a:pt x="456" y="190"/>
                  </a:lnTo>
                  <a:lnTo>
                    <a:pt x="477" y="169"/>
                  </a:lnTo>
                  <a:lnTo>
                    <a:pt x="499" y="148"/>
                  </a:lnTo>
                  <a:lnTo>
                    <a:pt x="520" y="128"/>
                  </a:lnTo>
                  <a:lnTo>
                    <a:pt x="543" y="108"/>
                  </a:lnTo>
                  <a:lnTo>
                    <a:pt x="564" y="90"/>
                  </a:lnTo>
                  <a:lnTo>
                    <a:pt x="587" y="72"/>
                  </a:lnTo>
                  <a:lnTo>
                    <a:pt x="607" y="57"/>
                  </a:lnTo>
                  <a:lnTo>
                    <a:pt x="629" y="42"/>
                  </a:lnTo>
                  <a:lnTo>
                    <a:pt x="652" y="29"/>
                  </a:lnTo>
                  <a:lnTo>
                    <a:pt x="673" y="19"/>
                  </a:lnTo>
                  <a:lnTo>
                    <a:pt x="694" y="10"/>
                  </a:lnTo>
                  <a:lnTo>
                    <a:pt x="716" y="5"/>
                  </a:lnTo>
                  <a:lnTo>
                    <a:pt x="738" y="1"/>
                  </a:lnTo>
                  <a:lnTo>
                    <a:pt x="759" y="1"/>
                  </a:lnTo>
                  <a:lnTo>
                    <a:pt x="759" y="0"/>
                  </a:lnTo>
                  <a:lnTo>
                    <a:pt x="781" y="0"/>
                  </a:lnTo>
                  <a:lnTo>
                    <a:pt x="781" y="1"/>
                  </a:lnTo>
                  <a:lnTo>
                    <a:pt x="803" y="1"/>
                  </a:lnTo>
                  <a:lnTo>
                    <a:pt x="824" y="5"/>
                  </a:lnTo>
                  <a:lnTo>
                    <a:pt x="846" y="10"/>
                  </a:lnTo>
                  <a:lnTo>
                    <a:pt x="868" y="19"/>
                  </a:lnTo>
                  <a:lnTo>
                    <a:pt x="890" y="29"/>
                  </a:lnTo>
                  <a:lnTo>
                    <a:pt x="911" y="42"/>
                  </a:lnTo>
                  <a:lnTo>
                    <a:pt x="932" y="57"/>
                  </a:lnTo>
                  <a:lnTo>
                    <a:pt x="955" y="72"/>
                  </a:lnTo>
                  <a:lnTo>
                    <a:pt x="976" y="90"/>
                  </a:lnTo>
                  <a:lnTo>
                    <a:pt x="998" y="108"/>
                  </a:lnTo>
                  <a:lnTo>
                    <a:pt x="1020" y="128"/>
                  </a:lnTo>
                  <a:lnTo>
                    <a:pt x="1042" y="148"/>
                  </a:lnTo>
                  <a:lnTo>
                    <a:pt x="1063" y="169"/>
                  </a:lnTo>
                  <a:lnTo>
                    <a:pt x="1085" y="190"/>
                  </a:lnTo>
                  <a:lnTo>
                    <a:pt x="1106" y="211"/>
                  </a:lnTo>
                  <a:lnTo>
                    <a:pt x="1128" y="231"/>
                  </a:lnTo>
                  <a:lnTo>
                    <a:pt x="1150" y="252"/>
                  </a:lnTo>
                  <a:lnTo>
                    <a:pt x="1170" y="271"/>
                  </a:lnTo>
                  <a:lnTo>
                    <a:pt x="1194" y="291"/>
                  </a:lnTo>
                  <a:lnTo>
                    <a:pt x="1215" y="309"/>
                  </a:lnTo>
                  <a:lnTo>
                    <a:pt x="1237" y="326"/>
                  </a:lnTo>
                  <a:lnTo>
                    <a:pt x="1258" y="343"/>
                  </a:lnTo>
                  <a:lnTo>
                    <a:pt x="1281" y="358"/>
                  </a:lnTo>
                  <a:lnTo>
                    <a:pt x="1302" y="373"/>
                  </a:lnTo>
                  <a:lnTo>
                    <a:pt x="1323" y="386"/>
                  </a:lnTo>
                  <a:lnTo>
                    <a:pt x="1346" y="398"/>
                  </a:lnTo>
                  <a:lnTo>
                    <a:pt x="1366" y="409"/>
                  </a:lnTo>
                  <a:lnTo>
                    <a:pt x="1389" y="419"/>
                  </a:lnTo>
                  <a:lnTo>
                    <a:pt x="1410" y="428"/>
                  </a:lnTo>
                  <a:lnTo>
                    <a:pt x="1432" y="436"/>
                  </a:lnTo>
                  <a:lnTo>
                    <a:pt x="1454" y="443"/>
                  </a:lnTo>
                  <a:lnTo>
                    <a:pt x="1475" y="450"/>
                  </a:lnTo>
                  <a:lnTo>
                    <a:pt x="1497" y="455"/>
                  </a:lnTo>
                  <a:lnTo>
                    <a:pt x="1518" y="460"/>
                  </a:lnTo>
                  <a:lnTo>
                    <a:pt x="1540" y="465"/>
                  </a:lnTo>
                  <a:lnTo>
                    <a:pt x="1561" y="467"/>
                  </a:lnTo>
                  <a:lnTo>
                    <a:pt x="1584" y="473"/>
                  </a:lnTo>
                  <a:lnTo>
                    <a:pt x="1605" y="475"/>
                  </a:lnTo>
                  <a:lnTo>
                    <a:pt x="1628" y="477"/>
                  </a:lnTo>
                  <a:lnTo>
                    <a:pt x="1648" y="479"/>
                  </a:lnTo>
                  <a:lnTo>
                    <a:pt x="1670" y="480"/>
                  </a:lnTo>
                  <a:lnTo>
                    <a:pt x="1692" y="481"/>
                  </a:lnTo>
                  <a:lnTo>
                    <a:pt x="1713" y="482"/>
                  </a:lnTo>
                  <a:lnTo>
                    <a:pt x="1736" y="482"/>
                  </a:lnTo>
                </a:path>
              </a:pathLst>
            </a:custGeom>
            <a:noFill/>
            <a:ln w="49213">
              <a:solidFill>
                <a:srgbClr val="FFAD2C"/>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33491" name="Line 4"/>
            <p:cNvSpPr>
              <a:spLocks noChangeShapeType="1"/>
            </p:cNvSpPr>
            <p:nvPr/>
          </p:nvSpPr>
          <p:spPr bwMode="auto">
            <a:xfrm>
              <a:off x="1296" y="4118"/>
              <a:ext cx="3312"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233492" name="Line 5"/>
            <p:cNvSpPr>
              <a:spLocks noChangeShapeType="1"/>
            </p:cNvSpPr>
            <p:nvPr/>
          </p:nvSpPr>
          <p:spPr bwMode="auto">
            <a:xfrm flipV="1">
              <a:off x="1296" y="3254"/>
              <a:ext cx="0" cy="864"/>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3493" name="Text Box 6"/>
            <p:cNvSpPr txBox="1">
              <a:spLocks noChangeArrowheads="1"/>
            </p:cNvSpPr>
            <p:nvPr/>
          </p:nvSpPr>
          <p:spPr bwMode="auto">
            <a:xfrm rot="-5400000">
              <a:off x="505" y="3385"/>
              <a:ext cx="968" cy="5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ctr" eaLnBrk="1" hangingPunct="1"/>
              <a:r>
                <a:rPr lang="en-US" altLang="en-US" sz="2400">
                  <a:latin typeface="Times New Roman" panose="02020603050405020304" pitchFamily="18" charset="0"/>
                </a:rPr>
                <a:t>Probability</a:t>
              </a:r>
            </a:p>
            <a:p>
              <a:pPr algn="ctr" eaLnBrk="1" hangingPunct="1"/>
              <a:r>
                <a:rPr lang="en-US" altLang="en-US" sz="2400">
                  <a:latin typeface="Times New Roman" panose="02020603050405020304" pitchFamily="18" charset="0"/>
                </a:rPr>
                <a:t>density</a:t>
              </a:r>
            </a:p>
          </p:txBody>
        </p:sp>
      </p:grpSp>
      <p:sp>
        <p:nvSpPr>
          <p:cNvPr id="233475" name="Rectangle 7"/>
          <p:cNvSpPr>
            <a:spLocks noGrp="1" noChangeArrowheads="1"/>
          </p:cNvSpPr>
          <p:nvPr>
            <p:ph type="title"/>
          </p:nvPr>
        </p:nvSpPr>
        <p:spPr/>
        <p:txBody>
          <a:bodyPr/>
          <a:lstStyle/>
          <a:p>
            <a:pPr eaLnBrk="1" hangingPunct="1"/>
            <a:r>
              <a:rPr lang="en-US" altLang="en-US"/>
              <a:t>A few grossly uncertain inputs</a:t>
            </a:r>
          </a:p>
        </p:txBody>
      </p:sp>
      <p:grpSp>
        <p:nvGrpSpPr>
          <p:cNvPr id="3" name="Group 8"/>
          <p:cNvGrpSpPr>
            <a:grpSpLocks/>
          </p:cNvGrpSpPr>
          <p:nvPr/>
        </p:nvGrpSpPr>
        <p:grpSpPr bwMode="auto">
          <a:xfrm>
            <a:off x="990600" y="2514600"/>
            <a:ext cx="7162800" cy="1295400"/>
            <a:chOff x="768" y="1704"/>
            <a:chExt cx="4512" cy="816"/>
          </a:xfrm>
        </p:grpSpPr>
        <p:sp>
          <p:nvSpPr>
            <p:cNvPr id="233477" name="Rectangle 9"/>
            <p:cNvSpPr>
              <a:spLocks noChangeArrowheads="1"/>
            </p:cNvSpPr>
            <p:nvPr/>
          </p:nvSpPr>
          <p:spPr bwMode="auto">
            <a:xfrm>
              <a:off x="768" y="1704"/>
              <a:ext cx="768" cy="816"/>
            </a:xfrm>
            <a:prstGeom prst="rect">
              <a:avLst/>
            </a:prstGeom>
            <a:solidFill>
              <a:schemeClr val="accent1"/>
            </a:solidFill>
            <a:ln w="9525">
              <a:solidFill>
                <a:schemeClr val="tx1"/>
              </a:solidFill>
              <a:miter lim="800000"/>
              <a:headEnd/>
              <a:tailEnd/>
            </a:ln>
          </p:spPr>
          <p:txBody>
            <a:bodyPr wrap="none" anchor="ct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ctr" eaLnBrk="1" hangingPunct="1"/>
              <a:r>
                <a:rPr lang="en-US" altLang="en-US" sz="2400" b="1">
                  <a:solidFill>
                    <a:schemeClr val="bg1"/>
                  </a:solidFill>
                  <a:latin typeface="Times New Roman" panose="02020603050405020304" pitchFamily="18" charset="0"/>
                </a:rPr>
                <a:t>Uniform</a:t>
              </a:r>
            </a:p>
          </p:txBody>
        </p:sp>
        <p:sp>
          <p:nvSpPr>
            <p:cNvPr id="233478" name="Rectangle 10"/>
            <p:cNvSpPr>
              <a:spLocks noChangeArrowheads="1"/>
            </p:cNvSpPr>
            <p:nvPr/>
          </p:nvSpPr>
          <p:spPr bwMode="auto">
            <a:xfrm>
              <a:off x="2016" y="1704"/>
              <a:ext cx="768" cy="816"/>
            </a:xfrm>
            <a:prstGeom prst="rect">
              <a:avLst/>
            </a:prstGeom>
            <a:solidFill>
              <a:schemeClr val="accent1"/>
            </a:solidFill>
            <a:ln w="9525">
              <a:solidFill>
                <a:schemeClr val="tx1"/>
              </a:solidFill>
              <a:miter lim="800000"/>
              <a:headEnd/>
              <a:tailEnd/>
            </a:ln>
          </p:spPr>
          <p:txBody>
            <a:bodyPr wrap="none" anchor="ct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ctr" eaLnBrk="1" hangingPunct="1"/>
              <a:r>
                <a:rPr lang="en-US" altLang="en-US" sz="2400" b="1">
                  <a:solidFill>
                    <a:schemeClr val="bg1"/>
                  </a:solidFill>
                  <a:latin typeface="Times New Roman" panose="02020603050405020304" pitchFamily="18" charset="0"/>
                </a:rPr>
                <a:t>Uniform</a:t>
              </a:r>
            </a:p>
          </p:txBody>
        </p:sp>
        <p:sp>
          <p:nvSpPr>
            <p:cNvPr id="233479" name="Rectangle 11"/>
            <p:cNvSpPr>
              <a:spLocks noChangeArrowheads="1"/>
            </p:cNvSpPr>
            <p:nvPr/>
          </p:nvSpPr>
          <p:spPr bwMode="auto">
            <a:xfrm>
              <a:off x="3264" y="1704"/>
              <a:ext cx="768" cy="816"/>
            </a:xfrm>
            <a:prstGeom prst="rect">
              <a:avLst/>
            </a:prstGeom>
            <a:solidFill>
              <a:schemeClr val="accent1"/>
            </a:solidFill>
            <a:ln w="9525">
              <a:solidFill>
                <a:schemeClr val="tx1"/>
              </a:solidFill>
              <a:miter lim="800000"/>
              <a:headEnd/>
              <a:tailEnd/>
            </a:ln>
          </p:spPr>
          <p:txBody>
            <a:bodyPr wrap="none" anchor="ct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ctr" eaLnBrk="1" hangingPunct="1"/>
              <a:r>
                <a:rPr lang="en-US" altLang="en-US" sz="2400" b="1">
                  <a:solidFill>
                    <a:schemeClr val="bg1"/>
                  </a:solidFill>
                  <a:latin typeface="Times New Roman" panose="02020603050405020304" pitchFamily="18" charset="0"/>
                </a:rPr>
                <a:t>Uniform</a:t>
              </a:r>
            </a:p>
          </p:txBody>
        </p:sp>
        <p:sp>
          <p:nvSpPr>
            <p:cNvPr id="233480" name="Rectangle 12"/>
            <p:cNvSpPr>
              <a:spLocks noChangeArrowheads="1"/>
            </p:cNvSpPr>
            <p:nvPr/>
          </p:nvSpPr>
          <p:spPr bwMode="auto">
            <a:xfrm>
              <a:off x="4512" y="1704"/>
              <a:ext cx="768" cy="816"/>
            </a:xfrm>
            <a:prstGeom prst="rect">
              <a:avLst/>
            </a:prstGeom>
            <a:solidFill>
              <a:schemeClr val="accent1"/>
            </a:solidFill>
            <a:ln w="9525">
              <a:solidFill>
                <a:schemeClr val="tx1"/>
              </a:solidFill>
              <a:miter lim="800000"/>
              <a:headEnd/>
              <a:tailEnd/>
            </a:ln>
          </p:spPr>
          <p:txBody>
            <a:bodyPr wrap="none" anchor="ct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ctr" eaLnBrk="1" hangingPunct="1"/>
              <a:r>
                <a:rPr lang="en-US" altLang="en-US" sz="2400" b="1">
                  <a:solidFill>
                    <a:schemeClr val="bg1"/>
                  </a:solidFill>
                  <a:latin typeface="Times New Roman" panose="02020603050405020304" pitchFamily="18" charset="0"/>
                </a:rPr>
                <a:t>Uniform</a:t>
              </a:r>
            </a:p>
          </p:txBody>
        </p:sp>
        <p:grpSp>
          <p:nvGrpSpPr>
            <p:cNvPr id="233481" name="Group 13"/>
            <p:cNvGrpSpPr>
              <a:grpSpLocks/>
            </p:cNvGrpSpPr>
            <p:nvPr/>
          </p:nvGrpSpPr>
          <p:grpSpPr bwMode="auto">
            <a:xfrm>
              <a:off x="1627" y="1957"/>
              <a:ext cx="297" cy="309"/>
              <a:chOff x="1584" y="2688"/>
              <a:chExt cx="384" cy="384"/>
            </a:xfrm>
          </p:grpSpPr>
          <p:sp>
            <p:nvSpPr>
              <p:cNvPr id="233488" name="Line 14"/>
              <p:cNvSpPr>
                <a:spLocks noChangeShapeType="1"/>
              </p:cNvSpPr>
              <p:nvPr/>
            </p:nvSpPr>
            <p:spPr bwMode="auto">
              <a:xfrm>
                <a:off x="1776" y="2688"/>
                <a:ext cx="0" cy="384"/>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3489" name="Line 15"/>
              <p:cNvSpPr>
                <a:spLocks noChangeShapeType="1"/>
              </p:cNvSpPr>
              <p:nvPr/>
            </p:nvSpPr>
            <p:spPr bwMode="auto">
              <a:xfrm rot="-5400000">
                <a:off x="1776" y="2688"/>
                <a:ext cx="0" cy="384"/>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33482" name="Group 16"/>
            <p:cNvGrpSpPr>
              <a:grpSpLocks/>
            </p:cNvGrpSpPr>
            <p:nvPr/>
          </p:nvGrpSpPr>
          <p:grpSpPr bwMode="auto">
            <a:xfrm>
              <a:off x="2875" y="1958"/>
              <a:ext cx="297" cy="309"/>
              <a:chOff x="1584" y="2688"/>
              <a:chExt cx="384" cy="384"/>
            </a:xfrm>
          </p:grpSpPr>
          <p:sp>
            <p:nvSpPr>
              <p:cNvPr id="233486" name="Line 17"/>
              <p:cNvSpPr>
                <a:spLocks noChangeShapeType="1"/>
              </p:cNvSpPr>
              <p:nvPr/>
            </p:nvSpPr>
            <p:spPr bwMode="auto">
              <a:xfrm>
                <a:off x="1776" y="2688"/>
                <a:ext cx="0" cy="384"/>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3487" name="Line 18"/>
              <p:cNvSpPr>
                <a:spLocks noChangeShapeType="1"/>
              </p:cNvSpPr>
              <p:nvPr/>
            </p:nvSpPr>
            <p:spPr bwMode="auto">
              <a:xfrm rot="-5400000">
                <a:off x="1776" y="2688"/>
                <a:ext cx="0" cy="384"/>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33483" name="Group 19"/>
            <p:cNvGrpSpPr>
              <a:grpSpLocks/>
            </p:cNvGrpSpPr>
            <p:nvPr/>
          </p:nvGrpSpPr>
          <p:grpSpPr bwMode="auto">
            <a:xfrm>
              <a:off x="4123" y="1958"/>
              <a:ext cx="297" cy="309"/>
              <a:chOff x="1584" y="2688"/>
              <a:chExt cx="384" cy="384"/>
            </a:xfrm>
          </p:grpSpPr>
          <p:sp>
            <p:nvSpPr>
              <p:cNvPr id="233484" name="Line 20"/>
              <p:cNvSpPr>
                <a:spLocks noChangeShapeType="1"/>
              </p:cNvSpPr>
              <p:nvPr/>
            </p:nvSpPr>
            <p:spPr bwMode="auto">
              <a:xfrm>
                <a:off x="1776" y="2688"/>
                <a:ext cx="0" cy="384"/>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3485" name="Line 21"/>
              <p:cNvSpPr>
                <a:spLocks noChangeShapeType="1"/>
              </p:cNvSpPr>
              <p:nvPr/>
            </p:nvSpPr>
            <p:spPr bwMode="auto">
              <a:xfrm rot="-5400000">
                <a:off x="1776" y="2688"/>
                <a:ext cx="0" cy="384"/>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spTree>
    <p:extLst>
      <p:ext uri="{BB962C8B-B14F-4D97-AF65-F5344CB8AC3E}">
        <p14:creationId xmlns:p14="http://schemas.microsoft.com/office/powerpoint/2010/main" val="2341227671"/>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8"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left)">
                                      <p:cBhvr>
                                        <p:cTn id="7" dur="500"/>
                                        <p:tgtEl>
                                          <p:spTgt spid="3"/>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 presetClass="entr" presetSubtype="0" fill="hold" nodeType="clickEffect">
                                  <p:stCondLst>
                                    <p:cond delay="0"/>
                                  </p:stCondLst>
                                  <p:childTnLst>
                                    <p:set>
                                      <p:cBhvr>
                                        <p:cTn id="11" dur="1" fill="hold">
                                          <p:stCondLst>
                                            <p:cond delay="0"/>
                                          </p:stCondLst>
                                        </p:cTn>
                                        <p:tgtEl>
                                          <p:spTgt spid="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2"/>
          <p:cNvGrpSpPr>
            <a:grpSpLocks/>
          </p:cNvGrpSpPr>
          <p:nvPr/>
        </p:nvGrpSpPr>
        <p:grpSpPr bwMode="auto">
          <a:xfrm>
            <a:off x="990600" y="1600200"/>
            <a:ext cx="7162800" cy="1295400"/>
            <a:chOff x="624" y="816"/>
            <a:chExt cx="4512" cy="816"/>
          </a:xfrm>
        </p:grpSpPr>
        <p:sp>
          <p:nvSpPr>
            <p:cNvPr id="234514" name="Rectangle 3"/>
            <p:cNvSpPr>
              <a:spLocks noChangeArrowheads="1"/>
            </p:cNvSpPr>
            <p:nvPr/>
          </p:nvSpPr>
          <p:spPr bwMode="auto">
            <a:xfrm>
              <a:off x="624" y="816"/>
              <a:ext cx="768" cy="816"/>
            </a:xfrm>
            <a:prstGeom prst="rect">
              <a:avLst/>
            </a:prstGeom>
            <a:solidFill>
              <a:schemeClr val="accent1"/>
            </a:solidFill>
            <a:ln w="9525">
              <a:solidFill>
                <a:schemeClr val="tx1"/>
              </a:solidFill>
              <a:miter lim="800000"/>
              <a:headEnd/>
              <a:tailEnd/>
            </a:ln>
          </p:spPr>
          <p:txBody>
            <a:bodyPr wrap="none" anchor="ct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ctr" eaLnBrk="1" hangingPunct="1"/>
              <a:r>
                <a:rPr lang="en-US" altLang="en-US" sz="2400" b="1">
                  <a:solidFill>
                    <a:schemeClr val="bg1"/>
                  </a:solidFill>
                  <a:latin typeface="Times New Roman" panose="02020603050405020304" pitchFamily="18" charset="0"/>
                </a:rPr>
                <a:t>Uniform</a:t>
              </a:r>
            </a:p>
          </p:txBody>
        </p:sp>
        <p:sp>
          <p:nvSpPr>
            <p:cNvPr id="234515" name="Rectangle 4"/>
            <p:cNvSpPr>
              <a:spLocks noChangeArrowheads="1"/>
            </p:cNvSpPr>
            <p:nvPr/>
          </p:nvSpPr>
          <p:spPr bwMode="auto">
            <a:xfrm>
              <a:off x="720" y="816"/>
              <a:ext cx="768" cy="816"/>
            </a:xfrm>
            <a:prstGeom prst="rect">
              <a:avLst/>
            </a:prstGeom>
            <a:solidFill>
              <a:schemeClr val="accent1"/>
            </a:solidFill>
            <a:ln w="9525">
              <a:solidFill>
                <a:schemeClr val="tx1"/>
              </a:solidFill>
              <a:miter lim="800000"/>
              <a:headEnd/>
              <a:tailEnd/>
            </a:ln>
          </p:spPr>
          <p:txBody>
            <a:bodyPr wrap="none" anchor="ct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ctr" eaLnBrk="1" hangingPunct="1"/>
              <a:r>
                <a:rPr lang="en-US" altLang="en-US" sz="2400" b="1">
                  <a:solidFill>
                    <a:schemeClr val="bg1"/>
                  </a:solidFill>
                  <a:latin typeface="Times New Roman" panose="02020603050405020304" pitchFamily="18" charset="0"/>
                </a:rPr>
                <a:t>Uniform</a:t>
              </a:r>
            </a:p>
          </p:txBody>
        </p:sp>
        <p:sp>
          <p:nvSpPr>
            <p:cNvPr id="234516" name="Rectangle 5"/>
            <p:cNvSpPr>
              <a:spLocks noChangeArrowheads="1"/>
            </p:cNvSpPr>
            <p:nvPr/>
          </p:nvSpPr>
          <p:spPr bwMode="auto">
            <a:xfrm>
              <a:off x="816" y="816"/>
              <a:ext cx="768" cy="816"/>
            </a:xfrm>
            <a:prstGeom prst="rect">
              <a:avLst/>
            </a:prstGeom>
            <a:solidFill>
              <a:schemeClr val="accent1"/>
            </a:solidFill>
            <a:ln w="9525">
              <a:solidFill>
                <a:schemeClr val="tx1"/>
              </a:solidFill>
              <a:miter lim="800000"/>
              <a:headEnd/>
              <a:tailEnd/>
            </a:ln>
          </p:spPr>
          <p:txBody>
            <a:bodyPr wrap="none" anchor="ct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ctr" eaLnBrk="1" hangingPunct="1"/>
              <a:r>
                <a:rPr lang="en-US" altLang="en-US" sz="2400" b="1">
                  <a:solidFill>
                    <a:schemeClr val="bg1"/>
                  </a:solidFill>
                  <a:latin typeface="Times New Roman" panose="02020603050405020304" pitchFamily="18" charset="0"/>
                </a:rPr>
                <a:t>Uniform</a:t>
              </a:r>
            </a:p>
          </p:txBody>
        </p:sp>
        <p:sp>
          <p:nvSpPr>
            <p:cNvPr id="234517" name="Rectangle 6"/>
            <p:cNvSpPr>
              <a:spLocks noChangeArrowheads="1"/>
            </p:cNvSpPr>
            <p:nvPr/>
          </p:nvSpPr>
          <p:spPr bwMode="auto">
            <a:xfrm>
              <a:off x="912" y="816"/>
              <a:ext cx="768" cy="816"/>
            </a:xfrm>
            <a:prstGeom prst="rect">
              <a:avLst/>
            </a:prstGeom>
            <a:solidFill>
              <a:schemeClr val="accent1"/>
            </a:solidFill>
            <a:ln w="9525">
              <a:solidFill>
                <a:schemeClr val="tx1"/>
              </a:solidFill>
              <a:miter lim="800000"/>
              <a:headEnd/>
              <a:tailEnd/>
            </a:ln>
          </p:spPr>
          <p:txBody>
            <a:bodyPr wrap="none" anchor="ct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ctr" eaLnBrk="1" hangingPunct="1"/>
              <a:r>
                <a:rPr lang="en-US" altLang="en-US" sz="2400" b="1">
                  <a:solidFill>
                    <a:schemeClr val="bg1"/>
                  </a:solidFill>
                  <a:latin typeface="Times New Roman" panose="02020603050405020304" pitchFamily="18" charset="0"/>
                </a:rPr>
                <a:t>Uniform</a:t>
              </a:r>
            </a:p>
          </p:txBody>
        </p:sp>
        <p:sp>
          <p:nvSpPr>
            <p:cNvPr id="234518" name="Rectangle 7"/>
            <p:cNvSpPr>
              <a:spLocks noChangeArrowheads="1"/>
            </p:cNvSpPr>
            <p:nvPr/>
          </p:nvSpPr>
          <p:spPr bwMode="auto">
            <a:xfrm>
              <a:off x="1008" y="816"/>
              <a:ext cx="768" cy="816"/>
            </a:xfrm>
            <a:prstGeom prst="rect">
              <a:avLst/>
            </a:prstGeom>
            <a:solidFill>
              <a:schemeClr val="accent1"/>
            </a:solidFill>
            <a:ln w="9525">
              <a:solidFill>
                <a:schemeClr val="tx1"/>
              </a:solidFill>
              <a:miter lim="800000"/>
              <a:headEnd/>
              <a:tailEnd/>
            </a:ln>
          </p:spPr>
          <p:txBody>
            <a:bodyPr wrap="none" anchor="ct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ctr" eaLnBrk="1" hangingPunct="1"/>
              <a:r>
                <a:rPr lang="en-US" altLang="en-US" sz="2400" b="1">
                  <a:solidFill>
                    <a:schemeClr val="bg1"/>
                  </a:solidFill>
                  <a:latin typeface="Times New Roman" panose="02020603050405020304" pitchFamily="18" charset="0"/>
                </a:rPr>
                <a:t>Uniform</a:t>
              </a:r>
            </a:p>
          </p:txBody>
        </p:sp>
        <p:sp>
          <p:nvSpPr>
            <p:cNvPr id="234519" name="Rectangle 8"/>
            <p:cNvSpPr>
              <a:spLocks noChangeArrowheads="1"/>
            </p:cNvSpPr>
            <p:nvPr/>
          </p:nvSpPr>
          <p:spPr bwMode="auto">
            <a:xfrm>
              <a:off x="1104" y="816"/>
              <a:ext cx="768" cy="816"/>
            </a:xfrm>
            <a:prstGeom prst="rect">
              <a:avLst/>
            </a:prstGeom>
            <a:solidFill>
              <a:schemeClr val="accent1"/>
            </a:solidFill>
            <a:ln w="9525">
              <a:solidFill>
                <a:schemeClr val="tx1"/>
              </a:solidFill>
              <a:miter lim="800000"/>
              <a:headEnd/>
              <a:tailEnd/>
            </a:ln>
          </p:spPr>
          <p:txBody>
            <a:bodyPr wrap="none" anchor="ct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ctr" eaLnBrk="1" hangingPunct="1"/>
              <a:r>
                <a:rPr lang="en-US" altLang="en-US" sz="2400" b="1">
                  <a:solidFill>
                    <a:schemeClr val="bg1"/>
                  </a:solidFill>
                  <a:latin typeface="Times New Roman" panose="02020603050405020304" pitchFamily="18" charset="0"/>
                </a:rPr>
                <a:t>Uniform</a:t>
              </a:r>
            </a:p>
          </p:txBody>
        </p:sp>
        <p:sp>
          <p:nvSpPr>
            <p:cNvPr id="234520" name="Rectangle 9"/>
            <p:cNvSpPr>
              <a:spLocks noChangeArrowheads="1"/>
            </p:cNvSpPr>
            <p:nvPr/>
          </p:nvSpPr>
          <p:spPr bwMode="auto">
            <a:xfrm>
              <a:off x="1200" y="816"/>
              <a:ext cx="768" cy="816"/>
            </a:xfrm>
            <a:prstGeom prst="rect">
              <a:avLst/>
            </a:prstGeom>
            <a:solidFill>
              <a:schemeClr val="accent1"/>
            </a:solidFill>
            <a:ln w="9525">
              <a:solidFill>
                <a:schemeClr val="tx1"/>
              </a:solidFill>
              <a:miter lim="800000"/>
              <a:headEnd/>
              <a:tailEnd/>
            </a:ln>
          </p:spPr>
          <p:txBody>
            <a:bodyPr wrap="none" anchor="ct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ctr" eaLnBrk="1" hangingPunct="1"/>
              <a:r>
                <a:rPr lang="en-US" altLang="en-US" sz="2400" b="1">
                  <a:solidFill>
                    <a:schemeClr val="bg1"/>
                  </a:solidFill>
                  <a:latin typeface="Times New Roman" panose="02020603050405020304" pitchFamily="18" charset="0"/>
                </a:rPr>
                <a:t>Uniform</a:t>
              </a:r>
            </a:p>
          </p:txBody>
        </p:sp>
        <p:sp>
          <p:nvSpPr>
            <p:cNvPr id="234521" name="Rectangle 10"/>
            <p:cNvSpPr>
              <a:spLocks noChangeArrowheads="1"/>
            </p:cNvSpPr>
            <p:nvPr/>
          </p:nvSpPr>
          <p:spPr bwMode="auto">
            <a:xfrm>
              <a:off x="1296" y="816"/>
              <a:ext cx="768" cy="816"/>
            </a:xfrm>
            <a:prstGeom prst="rect">
              <a:avLst/>
            </a:prstGeom>
            <a:solidFill>
              <a:schemeClr val="accent1"/>
            </a:solidFill>
            <a:ln w="9525">
              <a:solidFill>
                <a:schemeClr val="tx1"/>
              </a:solidFill>
              <a:miter lim="800000"/>
              <a:headEnd/>
              <a:tailEnd/>
            </a:ln>
          </p:spPr>
          <p:txBody>
            <a:bodyPr wrap="none" anchor="ct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ctr" eaLnBrk="1" hangingPunct="1"/>
              <a:r>
                <a:rPr lang="en-US" altLang="en-US" sz="2400" b="1">
                  <a:solidFill>
                    <a:schemeClr val="bg1"/>
                  </a:solidFill>
                  <a:latin typeface="Times New Roman" panose="02020603050405020304" pitchFamily="18" charset="0"/>
                </a:rPr>
                <a:t>Uniform</a:t>
              </a:r>
            </a:p>
          </p:txBody>
        </p:sp>
        <p:sp>
          <p:nvSpPr>
            <p:cNvPr id="234522" name="Rectangle 11"/>
            <p:cNvSpPr>
              <a:spLocks noChangeArrowheads="1"/>
            </p:cNvSpPr>
            <p:nvPr/>
          </p:nvSpPr>
          <p:spPr bwMode="auto">
            <a:xfrm>
              <a:off x="1392" y="816"/>
              <a:ext cx="768" cy="816"/>
            </a:xfrm>
            <a:prstGeom prst="rect">
              <a:avLst/>
            </a:prstGeom>
            <a:solidFill>
              <a:schemeClr val="accent1"/>
            </a:solidFill>
            <a:ln w="9525">
              <a:solidFill>
                <a:schemeClr val="tx1"/>
              </a:solidFill>
              <a:miter lim="800000"/>
              <a:headEnd/>
              <a:tailEnd/>
            </a:ln>
          </p:spPr>
          <p:txBody>
            <a:bodyPr wrap="none" anchor="ct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ctr" eaLnBrk="1" hangingPunct="1"/>
              <a:r>
                <a:rPr lang="en-US" altLang="en-US" sz="2400" b="1">
                  <a:solidFill>
                    <a:schemeClr val="bg1"/>
                  </a:solidFill>
                  <a:latin typeface="Times New Roman" panose="02020603050405020304" pitchFamily="18" charset="0"/>
                </a:rPr>
                <a:t>Uniform</a:t>
              </a:r>
            </a:p>
          </p:txBody>
        </p:sp>
        <p:sp>
          <p:nvSpPr>
            <p:cNvPr id="234523" name="Rectangle 12"/>
            <p:cNvSpPr>
              <a:spLocks noChangeArrowheads="1"/>
            </p:cNvSpPr>
            <p:nvPr/>
          </p:nvSpPr>
          <p:spPr bwMode="auto">
            <a:xfrm>
              <a:off x="1488" y="816"/>
              <a:ext cx="768" cy="816"/>
            </a:xfrm>
            <a:prstGeom prst="rect">
              <a:avLst/>
            </a:prstGeom>
            <a:solidFill>
              <a:schemeClr val="accent1"/>
            </a:solidFill>
            <a:ln w="9525">
              <a:solidFill>
                <a:schemeClr val="tx1"/>
              </a:solidFill>
              <a:miter lim="800000"/>
              <a:headEnd/>
              <a:tailEnd/>
            </a:ln>
          </p:spPr>
          <p:txBody>
            <a:bodyPr wrap="none" anchor="ct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ctr" eaLnBrk="1" hangingPunct="1"/>
              <a:r>
                <a:rPr lang="en-US" altLang="en-US" sz="2400" b="1">
                  <a:solidFill>
                    <a:schemeClr val="bg1"/>
                  </a:solidFill>
                  <a:latin typeface="Times New Roman" panose="02020603050405020304" pitchFamily="18" charset="0"/>
                </a:rPr>
                <a:t>Uniform</a:t>
              </a:r>
            </a:p>
          </p:txBody>
        </p:sp>
        <p:sp>
          <p:nvSpPr>
            <p:cNvPr id="234524" name="Rectangle 13"/>
            <p:cNvSpPr>
              <a:spLocks noChangeArrowheads="1"/>
            </p:cNvSpPr>
            <p:nvPr/>
          </p:nvSpPr>
          <p:spPr bwMode="auto">
            <a:xfrm>
              <a:off x="1584" y="816"/>
              <a:ext cx="768" cy="816"/>
            </a:xfrm>
            <a:prstGeom prst="rect">
              <a:avLst/>
            </a:prstGeom>
            <a:solidFill>
              <a:schemeClr val="accent1"/>
            </a:solidFill>
            <a:ln w="9525">
              <a:solidFill>
                <a:schemeClr val="tx1"/>
              </a:solidFill>
              <a:miter lim="800000"/>
              <a:headEnd/>
              <a:tailEnd/>
            </a:ln>
          </p:spPr>
          <p:txBody>
            <a:bodyPr wrap="none" anchor="ct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ctr" eaLnBrk="1" hangingPunct="1"/>
              <a:r>
                <a:rPr lang="en-US" altLang="en-US" sz="2400" b="1">
                  <a:solidFill>
                    <a:schemeClr val="bg1"/>
                  </a:solidFill>
                  <a:latin typeface="Times New Roman" panose="02020603050405020304" pitchFamily="18" charset="0"/>
                </a:rPr>
                <a:t>Uniform</a:t>
              </a:r>
            </a:p>
          </p:txBody>
        </p:sp>
        <p:sp>
          <p:nvSpPr>
            <p:cNvPr id="234525" name="Rectangle 14"/>
            <p:cNvSpPr>
              <a:spLocks noChangeArrowheads="1"/>
            </p:cNvSpPr>
            <p:nvPr/>
          </p:nvSpPr>
          <p:spPr bwMode="auto">
            <a:xfrm>
              <a:off x="1680" y="816"/>
              <a:ext cx="768" cy="816"/>
            </a:xfrm>
            <a:prstGeom prst="rect">
              <a:avLst/>
            </a:prstGeom>
            <a:solidFill>
              <a:schemeClr val="accent1"/>
            </a:solidFill>
            <a:ln w="9525">
              <a:solidFill>
                <a:schemeClr val="tx1"/>
              </a:solidFill>
              <a:miter lim="800000"/>
              <a:headEnd/>
              <a:tailEnd/>
            </a:ln>
          </p:spPr>
          <p:txBody>
            <a:bodyPr wrap="none" anchor="ct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ctr" eaLnBrk="1" hangingPunct="1"/>
              <a:r>
                <a:rPr lang="en-US" altLang="en-US" sz="2400" b="1">
                  <a:solidFill>
                    <a:schemeClr val="bg1"/>
                  </a:solidFill>
                  <a:latin typeface="Times New Roman" panose="02020603050405020304" pitchFamily="18" charset="0"/>
                </a:rPr>
                <a:t>Uniform</a:t>
              </a:r>
            </a:p>
          </p:txBody>
        </p:sp>
        <p:sp>
          <p:nvSpPr>
            <p:cNvPr id="234526" name="Rectangle 15"/>
            <p:cNvSpPr>
              <a:spLocks noChangeArrowheads="1"/>
            </p:cNvSpPr>
            <p:nvPr/>
          </p:nvSpPr>
          <p:spPr bwMode="auto">
            <a:xfrm>
              <a:off x="1776" y="816"/>
              <a:ext cx="768" cy="816"/>
            </a:xfrm>
            <a:prstGeom prst="rect">
              <a:avLst/>
            </a:prstGeom>
            <a:solidFill>
              <a:schemeClr val="accent1"/>
            </a:solidFill>
            <a:ln w="9525">
              <a:solidFill>
                <a:schemeClr val="tx1"/>
              </a:solidFill>
              <a:miter lim="800000"/>
              <a:headEnd/>
              <a:tailEnd/>
            </a:ln>
          </p:spPr>
          <p:txBody>
            <a:bodyPr wrap="none" anchor="ct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ctr" eaLnBrk="1" hangingPunct="1"/>
              <a:r>
                <a:rPr lang="en-US" altLang="en-US" sz="2400" b="1">
                  <a:solidFill>
                    <a:schemeClr val="bg1"/>
                  </a:solidFill>
                  <a:latin typeface="Times New Roman" panose="02020603050405020304" pitchFamily="18" charset="0"/>
                </a:rPr>
                <a:t>Uniform</a:t>
              </a:r>
            </a:p>
          </p:txBody>
        </p:sp>
        <p:sp>
          <p:nvSpPr>
            <p:cNvPr id="234527" name="Rectangle 16"/>
            <p:cNvSpPr>
              <a:spLocks noChangeArrowheads="1"/>
            </p:cNvSpPr>
            <p:nvPr/>
          </p:nvSpPr>
          <p:spPr bwMode="auto">
            <a:xfrm>
              <a:off x="1872" y="816"/>
              <a:ext cx="768" cy="816"/>
            </a:xfrm>
            <a:prstGeom prst="rect">
              <a:avLst/>
            </a:prstGeom>
            <a:solidFill>
              <a:schemeClr val="accent1"/>
            </a:solidFill>
            <a:ln w="9525">
              <a:solidFill>
                <a:schemeClr val="tx1"/>
              </a:solidFill>
              <a:miter lim="800000"/>
              <a:headEnd/>
              <a:tailEnd/>
            </a:ln>
          </p:spPr>
          <p:txBody>
            <a:bodyPr wrap="none" anchor="ct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ctr" eaLnBrk="1" hangingPunct="1"/>
              <a:r>
                <a:rPr lang="en-US" altLang="en-US" sz="2400" b="1">
                  <a:solidFill>
                    <a:schemeClr val="bg1"/>
                  </a:solidFill>
                  <a:latin typeface="Times New Roman" panose="02020603050405020304" pitchFamily="18" charset="0"/>
                </a:rPr>
                <a:t>Uniform</a:t>
              </a:r>
            </a:p>
          </p:txBody>
        </p:sp>
        <p:sp>
          <p:nvSpPr>
            <p:cNvPr id="234528" name="Rectangle 17"/>
            <p:cNvSpPr>
              <a:spLocks noChangeArrowheads="1"/>
            </p:cNvSpPr>
            <p:nvPr/>
          </p:nvSpPr>
          <p:spPr bwMode="auto">
            <a:xfrm>
              <a:off x="1968" y="816"/>
              <a:ext cx="768" cy="816"/>
            </a:xfrm>
            <a:prstGeom prst="rect">
              <a:avLst/>
            </a:prstGeom>
            <a:solidFill>
              <a:schemeClr val="accent1"/>
            </a:solidFill>
            <a:ln w="9525">
              <a:solidFill>
                <a:schemeClr val="tx1"/>
              </a:solidFill>
              <a:miter lim="800000"/>
              <a:headEnd/>
              <a:tailEnd/>
            </a:ln>
          </p:spPr>
          <p:txBody>
            <a:bodyPr wrap="none" anchor="ct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ctr" eaLnBrk="1" hangingPunct="1"/>
              <a:r>
                <a:rPr lang="en-US" altLang="en-US" sz="2400" b="1">
                  <a:solidFill>
                    <a:schemeClr val="bg1"/>
                  </a:solidFill>
                  <a:latin typeface="Times New Roman" panose="02020603050405020304" pitchFamily="18" charset="0"/>
                </a:rPr>
                <a:t>Uniform</a:t>
              </a:r>
            </a:p>
          </p:txBody>
        </p:sp>
        <p:sp>
          <p:nvSpPr>
            <p:cNvPr id="234529" name="Rectangle 18"/>
            <p:cNvSpPr>
              <a:spLocks noChangeArrowheads="1"/>
            </p:cNvSpPr>
            <p:nvPr/>
          </p:nvSpPr>
          <p:spPr bwMode="auto">
            <a:xfrm>
              <a:off x="2064" y="816"/>
              <a:ext cx="768" cy="816"/>
            </a:xfrm>
            <a:prstGeom prst="rect">
              <a:avLst/>
            </a:prstGeom>
            <a:solidFill>
              <a:schemeClr val="accent1"/>
            </a:solidFill>
            <a:ln w="9525">
              <a:solidFill>
                <a:schemeClr val="tx1"/>
              </a:solidFill>
              <a:miter lim="800000"/>
              <a:headEnd/>
              <a:tailEnd/>
            </a:ln>
          </p:spPr>
          <p:txBody>
            <a:bodyPr wrap="none" anchor="ct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ctr" eaLnBrk="1" hangingPunct="1"/>
              <a:r>
                <a:rPr lang="en-US" altLang="en-US" sz="2400" b="1">
                  <a:solidFill>
                    <a:schemeClr val="bg1"/>
                  </a:solidFill>
                  <a:latin typeface="Times New Roman" panose="02020603050405020304" pitchFamily="18" charset="0"/>
                </a:rPr>
                <a:t>Uniform</a:t>
              </a:r>
            </a:p>
          </p:txBody>
        </p:sp>
        <p:sp>
          <p:nvSpPr>
            <p:cNvPr id="234530" name="Rectangle 19"/>
            <p:cNvSpPr>
              <a:spLocks noChangeArrowheads="1"/>
            </p:cNvSpPr>
            <p:nvPr/>
          </p:nvSpPr>
          <p:spPr bwMode="auto">
            <a:xfrm>
              <a:off x="2160" y="816"/>
              <a:ext cx="768" cy="816"/>
            </a:xfrm>
            <a:prstGeom prst="rect">
              <a:avLst/>
            </a:prstGeom>
            <a:solidFill>
              <a:schemeClr val="accent1"/>
            </a:solidFill>
            <a:ln w="9525">
              <a:solidFill>
                <a:schemeClr val="tx1"/>
              </a:solidFill>
              <a:miter lim="800000"/>
              <a:headEnd/>
              <a:tailEnd/>
            </a:ln>
          </p:spPr>
          <p:txBody>
            <a:bodyPr wrap="none" anchor="ct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ctr" eaLnBrk="1" hangingPunct="1"/>
              <a:r>
                <a:rPr lang="en-US" altLang="en-US" sz="2400" b="1">
                  <a:solidFill>
                    <a:schemeClr val="bg1"/>
                  </a:solidFill>
                  <a:latin typeface="Times New Roman" panose="02020603050405020304" pitchFamily="18" charset="0"/>
                </a:rPr>
                <a:t>Uniform</a:t>
              </a:r>
            </a:p>
          </p:txBody>
        </p:sp>
        <p:sp>
          <p:nvSpPr>
            <p:cNvPr id="234531" name="Rectangle 20"/>
            <p:cNvSpPr>
              <a:spLocks noChangeArrowheads="1"/>
            </p:cNvSpPr>
            <p:nvPr/>
          </p:nvSpPr>
          <p:spPr bwMode="auto">
            <a:xfrm>
              <a:off x="2256" y="816"/>
              <a:ext cx="768" cy="816"/>
            </a:xfrm>
            <a:prstGeom prst="rect">
              <a:avLst/>
            </a:prstGeom>
            <a:solidFill>
              <a:schemeClr val="accent1"/>
            </a:solidFill>
            <a:ln w="9525">
              <a:solidFill>
                <a:schemeClr val="tx1"/>
              </a:solidFill>
              <a:miter lim="800000"/>
              <a:headEnd/>
              <a:tailEnd/>
            </a:ln>
          </p:spPr>
          <p:txBody>
            <a:bodyPr wrap="none" anchor="ct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ctr" eaLnBrk="1" hangingPunct="1"/>
              <a:r>
                <a:rPr lang="en-US" altLang="en-US" sz="2400" b="1">
                  <a:solidFill>
                    <a:schemeClr val="bg1"/>
                  </a:solidFill>
                  <a:latin typeface="Times New Roman" panose="02020603050405020304" pitchFamily="18" charset="0"/>
                </a:rPr>
                <a:t>Uniform</a:t>
              </a:r>
            </a:p>
          </p:txBody>
        </p:sp>
        <p:sp>
          <p:nvSpPr>
            <p:cNvPr id="234532" name="Rectangle 21"/>
            <p:cNvSpPr>
              <a:spLocks noChangeArrowheads="1"/>
            </p:cNvSpPr>
            <p:nvPr/>
          </p:nvSpPr>
          <p:spPr bwMode="auto">
            <a:xfrm>
              <a:off x="2352" y="816"/>
              <a:ext cx="768" cy="816"/>
            </a:xfrm>
            <a:prstGeom prst="rect">
              <a:avLst/>
            </a:prstGeom>
            <a:solidFill>
              <a:schemeClr val="accent1"/>
            </a:solidFill>
            <a:ln w="9525">
              <a:solidFill>
                <a:schemeClr val="tx1"/>
              </a:solidFill>
              <a:miter lim="800000"/>
              <a:headEnd/>
              <a:tailEnd/>
            </a:ln>
          </p:spPr>
          <p:txBody>
            <a:bodyPr wrap="none" anchor="ct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ctr" eaLnBrk="1" hangingPunct="1"/>
              <a:r>
                <a:rPr lang="en-US" altLang="en-US" sz="2400" b="1">
                  <a:solidFill>
                    <a:schemeClr val="bg1"/>
                  </a:solidFill>
                  <a:latin typeface="Times New Roman" panose="02020603050405020304" pitchFamily="18" charset="0"/>
                </a:rPr>
                <a:t>Uniform</a:t>
              </a:r>
            </a:p>
          </p:txBody>
        </p:sp>
        <p:sp>
          <p:nvSpPr>
            <p:cNvPr id="234533" name="Rectangle 22"/>
            <p:cNvSpPr>
              <a:spLocks noChangeArrowheads="1"/>
            </p:cNvSpPr>
            <p:nvPr/>
          </p:nvSpPr>
          <p:spPr bwMode="auto">
            <a:xfrm>
              <a:off x="2448" y="816"/>
              <a:ext cx="768" cy="816"/>
            </a:xfrm>
            <a:prstGeom prst="rect">
              <a:avLst/>
            </a:prstGeom>
            <a:solidFill>
              <a:schemeClr val="accent1"/>
            </a:solidFill>
            <a:ln w="9525">
              <a:solidFill>
                <a:schemeClr val="tx1"/>
              </a:solidFill>
              <a:miter lim="800000"/>
              <a:headEnd/>
              <a:tailEnd/>
            </a:ln>
          </p:spPr>
          <p:txBody>
            <a:bodyPr wrap="none" anchor="ct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ctr" eaLnBrk="1" hangingPunct="1"/>
              <a:r>
                <a:rPr lang="en-US" altLang="en-US" sz="2400" b="1">
                  <a:solidFill>
                    <a:schemeClr val="bg1"/>
                  </a:solidFill>
                  <a:latin typeface="Times New Roman" panose="02020603050405020304" pitchFamily="18" charset="0"/>
                </a:rPr>
                <a:t>Uniform</a:t>
              </a:r>
            </a:p>
          </p:txBody>
        </p:sp>
        <p:sp>
          <p:nvSpPr>
            <p:cNvPr id="234534" name="Rectangle 23"/>
            <p:cNvSpPr>
              <a:spLocks noChangeArrowheads="1"/>
            </p:cNvSpPr>
            <p:nvPr/>
          </p:nvSpPr>
          <p:spPr bwMode="auto">
            <a:xfrm>
              <a:off x="2544" y="816"/>
              <a:ext cx="768" cy="816"/>
            </a:xfrm>
            <a:prstGeom prst="rect">
              <a:avLst/>
            </a:prstGeom>
            <a:solidFill>
              <a:schemeClr val="accent1"/>
            </a:solidFill>
            <a:ln w="9525">
              <a:solidFill>
                <a:schemeClr val="tx1"/>
              </a:solidFill>
              <a:miter lim="800000"/>
              <a:headEnd/>
              <a:tailEnd/>
            </a:ln>
          </p:spPr>
          <p:txBody>
            <a:bodyPr wrap="none" anchor="ct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ctr" eaLnBrk="1" hangingPunct="1"/>
              <a:r>
                <a:rPr lang="en-US" altLang="en-US" sz="2400" b="1">
                  <a:solidFill>
                    <a:schemeClr val="bg1"/>
                  </a:solidFill>
                  <a:latin typeface="Times New Roman" panose="02020603050405020304" pitchFamily="18" charset="0"/>
                </a:rPr>
                <a:t>Uniform</a:t>
              </a:r>
            </a:p>
          </p:txBody>
        </p:sp>
        <p:sp>
          <p:nvSpPr>
            <p:cNvPr id="234535" name="Rectangle 24"/>
            <p:cNvSpPr>
              <a:spLocks noChangeArrowheads="1"/>
            </p:cNvSpPr>
            <p:nvPr/>
          </p:nvSpPr>
          <p:spPr bwMode="auto">
            <a:xfrm>
              <a:off x="2640" y="816"/>
              <a:ext cx="768" cy="816"/>
            </a:xfrm>
            <a:prstGeom prst="rect">
              <a:avLst/>
            </a:prstGeom>
            <a:solidFill>
              <a:schemeClr val="accent1"/>
            </a:solidFill>
            <a:ln w="9525">
              <a:solidFill>
                <a:schemeClr val="tx1"/>
              </a:solidFill>
              <a:miter lim="800000"/>
              <a:headEnd/>
              <a:tailEnd/>
            </a:ln>
          </p:spPr>
          <p:txBody>
            <a:bodyPr wrap="none" anchor="ct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ctr" eaLnBrk="1" hangingPunct="1"/>
              <a:r>
                <a:rPr lang="en-US" altLang="en-US" sz="2400" b="1">
                  <a:solidFill>
                    <a:schemeClr val="bg1"/>
                  </a:solidFill>
                  <a:latin typeface="Times New Roman" panose="02020603050405020304" pitchFamily="18" charset="0"/>
                </a:rPr>
                <a:t>Uniform</a:t>
              </a:r>
            </a:p>
          </p:txBody>
        </p:sp>
        <p:sp>
          <p:nvSpPr>
            <p:cNvPr id="234536" name="Rectangle 25"/>
            <p:cNvSpPr>
              <a:spLocks noChangeArrowheads="1"/>
            </p:cNvSpPr>
            <p:nvPr/>
          </p:nvSpPr>
          <p:spPr bwMode="auto">
            <a:xfrm>
              <a:off x="2736" y="816"/>
              <a:ext cx="768" cy="816"/>
            </a:xfrm>
            <a:prstGeom prst="rect">
              <a:avLst/>
            </a:prstGeom>
            <a:solidFill>
              <a:schemeClr val="accent1"/>
            </a:solidFill>
            <a:ln w="9525">
              <a:solidFill>
                <a:schemeClr val="tx1"/>
              </a:solidFill>
              <a:miter lim="800000"/>
              <a:headEnd/>
              <a:tailEnd/>
            </a:ln>
          </p:spPr>
          <p:txBody>
            <a:bodyPr wrap="none" anchor="ct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ctr" eaLnBrk="1" hangingPunct="1"/>
              <a:r>
                <a:rPr lang="en-US" altLang="en-US" sz="2400" b="1">
                  <a:solidFill>
                    <a:schemeClr val="bg1"/>
                  </a:solidFill>
                  <a:latin typeface="Times New Roman" panose="02020603050405020304" pitchFamily="18" charset="0"/>
                </a:rPr>
                <a:t>Uniform</a:t>
              </a:r>
            </a:p>
          </p:txBody>
        </p:sp>
        <p:sp>
          <p:nvSpPr>
            <p:cNvPr id="234537" name="Rectangle 26"/>
            <p:cNvSpPr>
              <a:spLocks noChangeArrowheads="1"/>
            </p:cNvSpPr>
            <p:nvPr/>
          </p:nvSpPr>
          <p:spPr bwMode="auto">
            <a:xfrm>
              <a:off x="2832" y="816"/>
              <a:ext cx="768" cy="816"/>
            </a:xfrm>
            <a:prstGeom prst="rect">
              <a:avLst/>
            </a:prstGeom>
            <a:solidFill>
              <a:schemeClr val="accent1"/>
            </a:solidFill>
            <a:ln w="9525">
              <a:solidFill>
                <a:schemeClr val="tx1"/>
              </a:solidFill>
              <a:miter lim="800000"/>
              <a:headEnd/>
              <a:tailEnd/>
            </a:ln>
          </p:spPr>
          <p:txBody>
            <a:bodyPr wrap="none" anchor="ct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ctr" eaLnBrk="1" hangingPunct="1"/>
              <a:r>
                <a:rPr lang="en-US" altLang="en-US" sz="2400" b="1">
                  <a:solidFill>
                    <a:schemeClr val="bg1"/>
                  </a:solidFill>
                  <a:latin typeface="Times New Roman" panose="02020603050405020304" pitchFamily="18" charset="0"/>
                </a:rPr>
                <a:t>Uniform</a:t>
              </a:r>
            </a:p>
          </p:txBody>
        </p:sp>
        <p:sp>
          <p:nvSpPr>
            <p:cNvPr id="234538" name="Rectangle 27"/>
            <p:cNvSpPr>
              <a:spLocks noChangeArrowheads="1"/>
            </p:cNvSpPr>
            <p:nvPr/>
          </p:nvSpPr>
          <p:spPr bwMode="auto">
            <a:xfrm>
              <a:off x="2928" y="816"/>
              <a:ext cx="768" cy="816"/>
            </a:xfrm>
            <a:prstGeom prst="rect">
              <a:avLst/>
            </a:prstGeom>
            <a:solidFill>
              <a:schemeClr val="accent1"/>
            </a:solidFill>
            <a:ln w="9525">
              <a:solidFill>
                <a:schemeClr val="tx1"/>
              </a:solidFill>
              <a:miter lim="800000"/>
              <a:headEnd/>
              <a:tailEnd/>
            </a:ln>
          </p:spPr>
          <p:txBody>
            <a:bodyPr wrap="none" anchor="ct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ctr" eaLnBrk="1" hangingPunct="1"/>
              <a:r>
                <a:rPr lang="en-US" altLang="en-US" sz="2400" b="1">
                  <a:solidFill>
                    <a:schemeClr val="bg1"/>
                  </a:solidFill>
                  <a:latin typeface="Times New Roman" panose="02020603050405020304" pitchFamily="18" charset="0"/>
                </a:rPr>
                <a:t>Uniform</a:t>
              </a:r>
            </a:p>
          </p:txBody>
        </p:sp>
        <p:sp>
          <p:nvSpPr>
            <p:cNvPr id="234539" name="Rectangle 28"/>
            <p:cNvSpPr>
              <a:spLocks noChangeArrowheads="1"/>
            </p:cNvSpPr>
            <p:nvPr/>
          </p:nvSpPr>
          <p:spPr bwMode="auto">
            <a:xfrm>
              <a:off x="3024" y="816"/>
              <a:ext cx="768" cy="816"/>
            </a:xfrm>
            <a:prstGeom prst="rect">
              <a:avLst/>
            </a:prstGeom>
            <a:solidFill>
              <a:schemeClr val="accent1"/>
            </a:solidFill>
            <a:ln w="9525">
              <a:solidFill>
                <a:schemeClr val="tx1"/>
              </a:solidFill>
              <a:miter lim="800000"/>
              <a:headEnd/>
              <a:tailEnd/>
            </a:ln>
          </p:spPr>
          <p:txBody>
            <a:bodyPr wrap="none" anchor="ct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ctr" eaLnBrk="1" hangingPunct="1"/>
              <a:r>
                <a:rPr lang="en-US" altLang="en-US" sz="2400" b="1">
                  <a:solidFill>
                    <a:schemeClr val="bg1"/>
                  </a:solidFill>
                  <a:latin typeface="Times New Roman" panose="02020603050405020304" pitchFamily="18" charset="0"/>
                </a:rPr>
                <a:t>Uniform</a:t>
              </a:r>
            </a:p>
          </p:txBody>
        </p:sp>
        <p:sp>
          <p:nvSpPr>
            <p:cNvPr id="234540" name="Rectangle 29"/>
            <p:cNvSpPr>
              <a:spLocks noChangeArrowheads="1"/>
            </p:cNvSpPr>
            <p:nvPr/>
          </p:nvSpPr>
          <p:spPr bwMode="auto">
            <a:xfrm>
              <a:off x="3120" y="816"/>
              <a:ext cx="768" cy="816"/>
            </a:xfrm>
            <a:prstGeom prst="rect">
              <a:avLst/>
            </a:prstGeom>
            <a:solidFill>
              <a:schemeClr val="accent1"/>
            </a:solidFill>
            <a:ln w="9525">
              <a:solidFill>
                <a:schemeClr val="tx1"/>
              </a:solidFill>
              <a:miter lim="800000"/>
              <a:headEnd/>
              <a:tailEnd/>
            </a:ln>
          </p:spPr>
          <p:txBody>
            <a:bodyPr wrap="none" anchor="ct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ctr" eaLnBrk="1" hangingPunct="1"/>
              <a:r>
                <a:rPr lang="en-US" altLang="en-US" sz="2400" b="1">
                  <a:solidFill>
                    <a:schemeClr val="bg1"/>
                  </a:solidFill>
                  <a:latin typeface="Times New Roman" panose="02020603050405020304" pitchFamily="18" charset="0"/>
                </a:rPr>
                <a:t>Uniform</a:t>
              </a:r>
            </a:p>
          </p:txBody>
        </p:sp>
        <p:sp>
          <p:nvSpPr>
            <p:cNvPr id="234541" name="Rectangle 30"/>
            <p:cNvSpPr>
              <a:spLocks noChangeArrowheads="1"/>
            </p:cNvSpPr>
            <p:nvPr/>
          </p:nvSpPr>
          <p:spPr bwMode="auto">
            <a:xfrm>
              <a:off x="3216" y="816"/>
              <a:ext cx="768" cy="816"/>
            </a:xfrm>
            <a:prstGeom prst="rect">
              <a:avLst/>
            </a:prstGeom>
            <a:solidFill>
              <a:schemeClr val="accent1"/>
            </a:solidFill>
            <a:ln w="9525">
              <a:solidFill>
                <a:schemeClr val="tx1"/>
              </a:solidFill>
              <a:miter lim="800000"/>
              <a:headEnd/>
              <a:tailEnd/>
            </a:ln>
          </p:spPr>
          <p:txBody>
            <a:bodyPr wrap="none" anchor="ct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ctr" eaLnBrk="1" hangingPunct="1"/>
              <a:r>
                <a:rPr lang="en-US" altLang="en-US" sz="2400" b="1">
                  <a:solidFill>
                    <a:schemeClr val="bg1"/>
                  </a:solidFill>
                  <a:latin typeface="Times New Roman" panose="02020603050405020304" pitchFamily="18" charset="0"/>
                </a:rPr>
                <a:t>Uniform</a:t>
              </a:r>
            </a:p>
          </p:txBody>
        </p:sp>
        <p:sp>
          <p:nvSpPr>
            <p:cNvPr id="234542" name="Rectangle 31"/>
            <p:cNvSpPr>
              <a:spLocks noChangeArrowheads="1"/>
            </p:cNvSpPr>
            <p:nvPr/>
          </p:nvSpPr>
          <p:spPr bwMode="auto">
            <a:xfrm>
              <a:off x="3312" y="816"/>
              <a:ext cx="768" cy="816"/>
            </a:xfrm>
            <a:prstGeom prst="rect">
              <a:avLst/>
            </a:prstGeom>
            <a:solidFill>
              <a:schemeClr val="accent1"/>
            </a:solidFill>
            <a:ln w="9525">
              <a:solidFill>
                <a:schemeClr val="tx1"/>
              </a:solidFill>
              <a:miter lim="800000"/>
              <a:headEnd/>
              <a:tailEnd/>
            </a:ln>
          </p:spPr>
          <p:txBody>
            <a:bodyPr wrap="none" anchor="ct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ctr" eaLnBrk="1" hangingPunct="1"/>
              <a:r>
                <a:rPr lang="en-US" altLang="en-US" sz="2400" b="1">
                  <a:solidFill>
                    <a:schemeClr val="bg1"/>
                  </a:solidFill>
                  <a:latin typeface="Times New Roman" panose="02020603050405020304" pitchFamily="18" charset="0"/>
                </a:rPr>
                <a:t>Uniform</a:t>
              </a:r>
            </a:p>
          </p:txBody>
        </p:sp>
        <p:sp>
          <p:nvSpPr>
            <p:cNvPr id="234543" name="Rectangle 32"/>
            <p:cNvSpPr>
              <a:spLocks noChangeArrowheads="1"/>
            </p:cNvSpPr>
            <p:nvPr/>
          </p:nvSpPr>
          <p:spPr bwMode="auto">
            <a:xfrm>
              <a:off x="3408" y="816"/>
              <a:ext cx="768" cy="816"/>
            </a:xfrm>
            <a:prstGeom prst="rect">
              <a:avLst/>
            </a:prstGeom>
            <a:solidFill>
              <a:schemeClr val="accent1"/>
            </a:solidFill>
            <a:ln w="9525">
              <a:solidFill>
                <a:schemeClr val="tx1"/>
              </a:solidFill>
              <a:miter lim="800000"/>
              <a:headEnd/>
              <a:tailEnd/>
            </a:ln>
          </p:spPr>
          <p:txBody>
            <a:bodyPr wrap="none" anchor="ct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ctr" eaLnBrk="1" hangingPunct="1"/>
              <a:r>
                <a:rPr lang="en-US" altLang="en-US" sz="2400" b="1">
                  <a:solidFill>
                    <a:schemeClr val="bg1"/>
                  </a:solidFill>
                  <a:latin typeface="Times New Roman" panose="02020603050405020304" pitchFamily="18" charset="0"/>
                </a:rPr>
                <a:t>Uniform</a:t>
              </a:r>
            </a:p>
          </p:txBody>
        </p:sp>
        <p:sp>
          <p:nvSpPr>
            <p:cNvPr id="234544" name="Rectangle 33"/>
            <p:cNvSpPr>
              <a:spLocks noChangeArrowheads="1"/>
            </p:cNvSpPr>
            <p:nvPr/>
          </p:nvSpPr>
          <p:spPr bwMode="auto">
            <a:xfrm>
              <a:off x="3504" y="816"/>
              <a:ext cx="768" cy="816"/>
            </a:xfrm>
            <a:prstGeom prst="rect">
              <a:avLst/>
            </a:prstGeom>
            <a:solidFill>
              <a:schemeClr val="accent1"/>
            </a:solidFill>
            <a:ln w="9525">
              <a:solidFill>
                <a:schemeClr val="tx1"/>
              </a:solidFill>
              <a:miter lim="800000"/>
              <a:headEnd/>
              <a:tailEnd/>
            </a:ln>
          </p:spPr>
          <p:txBody>
            <a:bodyPr wrap="none" anchor="ct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ctr" eaLnBrk="1" hangingPunct="1"/>
              <a:r>
                <a:rPr lang="en-US" altLang="en-US" sz="2400" b="1">
                  <a:solidFill>
                    <a:schemeClr val="bg1"/>
                  </a:solidFill>
                  <a:latin typeface="Times New Roman" panose="02020603050405020304" pitchFamily="18" charset="0"/>
                </a:rPr>
                <a:t>Uniform</a:t>
              </a:r>
            </a:p>
          </p:txBody>
        </p:sp>
        <p:sp>
          <p:nvSpPr>
            <p:cNvPr id="234545" name="Rectangle 34"/>
            <p:cNvSpPr>
              <a:spLocks noChangeArrowheads="1"/>
            </p:cNvSpPr>
            <p:nvPr/>
          </p:nvSpPr>
          <p:spPr bwMode="auto">
            <a:xfrm>
              <a:off x="3600" y="816"/>
              <a:ext cx="768" cy="816"/>
            </a:xfrm>
            <a:prstGeom prst="rect">
              <a:avLst/>
            </a:prstGeom>
            <a:solidFill>
              <a:schemeClr val="accent1"/>
            </a:solidFill>
            <a:ln w="9525">
              <a:solidFill>
                <a:schemeClr val="tx1"/>
              </a:solidFill>
              <a:miter lim="800000"/>
              <a:headEnd/>
              <a:tailEnd/>
            </a:ln>
          </p:spPr>
          <p:txBody>
            <a:bodyPr wrap="none" anchor="ct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ctr" eaLnBrk="1" hangingPunct="1"/>
              <a:r>
                <a:rPr lang="en-US" altLang="en-US" sz="2400" b="1">
                  <a:solidFill>
                    <a:schemeClr val="bg1"/>
                  </a:solidFill>
                  <a:latin typeface="Times New Roman" panose="02020603050405020304" pitchFamily="18" charset="0"/>
                </a:rPr>
                <a:t>Uniform</a:t>
              </a:r>
            </a:p>
          </p:txBody>
        </p:sp>
        <p:sp>
          <p:nvSpPr>
            <p:cNvPr id="234546" name="Rectangle 35"/>
            <p:cNvSpPr>
              <a:spLocks noChangeArrowheads="1"/>
            </p:cNvSpPr>
            <p:nvPr/>
          </p:nvSpPr>
          <p:spPr bwMode="auto">
            <a:xfrm>
              <a:off x="3696" y="816"/>
              <a:ext cx="768" cy="816"/>
            </a:xfrm>
            <a:prstGeom prst="rect">
              <a:avLst/>
            </a:prstGeom>
            <a:solidFill>
              <a:schemeClr val="accent1"/>
            </a:solidFill>
            <a:ln w="9525">
              <a:solidFill>
                <a:schemeClr val="tx1"/>
              </a:solidFill>
              <a:miter lim="800000"/>
              <a:headEnd/>
              <a:tailEnd/>
            </a:ln>
          </p:spPr>
          <p:txBody>
            <a:bodyPr wrap="none" anchor="ct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ctr" eaLnBrk="1" hangingPunct="1"/>
              <a:r>
                <a:rPr lang="en-US" altLang="en-US" sz="2400" b="1">
                  <a:solidFill>
                    <a:schemeClr val="bg1"/>
                  </a:solidFill>
                  <a:latin typeface="Times New Roman" panose="02020603050405020304" pitchFamily="18" charset="0"/>
                </a:rPr>
                <a:t>Uniform</a:t>
              </a:r>
            </a:p>
          </p:txBody>
        </p:sp>
        <p:sp>
          <p:nvSpPr>
            <p:cNvPr id="234547" name="Rectangle 36"/>
            <p:cNvSpPr>
              <a:spLocks noChangeArrowheads="1"/>
            </p:cNvSpPr>
            <p:nvPr/>
          </p:nvSpPr>
          <p:spPr bwMode="auto">
            <a:xfrm>
              <a:off x="3792" y="816"/>
              <a:ext cx="768" cy="816"/>
            </a:xfrm>
            <a:prstGeom prst="rect">
              <a:avLst/>
            </a:prstGeom>
            <a:solidFill>
              <a:schemeClr val="accent1"/>
            </a:solidFill>
            <a:ln w="9525">
              <a:solidFill>
                <a:schemeClr val="tx1"/>
              </a:solidFill>
              <a:miter lim="800000"/>
              <a:headEnd/>
              <a:tailEnd/>
            </a:ln>
          </p:spPr>
          <p:txBody>
            <a:bodyPr wrap="none" anchor="ct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ctr" eaLnBrk="1" hangingPunct="1"/>
              <a:r>
                <a:rPr lang="en-US" altLang="en-US" sz="2400" b="1">
                  <a:solidFill>
                    <a:schemeClr val="bg1"/>
                  </a:solidFill>
                  <a:latin typeface="Times New Roman" panose="02020603050405020304" pitchFamily="18" charset="0"/>
                </a:rPr>
                <a:t>Uniform</a:t>
              </a:r>
            </a:p>
          </p:txBody>
        </p:sp>
        <p:sp>
          <p:nvSpPr>
            <p:cNvPr id="234548" name="Rectangle 37"/>
            <p:cNvSpPr>
              <a:spLocks noChangeArrowheads="1"/>
            </p:cNvSpPr>
            <p:nvPr/>
          </p:nvSpPr>
          <p:spPr bwMode="auto">
            <a:xfrm>
              <a:off x="3888" y="816"/>
              <a:ext cx="768" cy="816"/>
            </a:xfrm>
            <a:prstGeom prst="rect">
              <a:avLst/>
            </a:prstGeom>
            <a:solidFill>
              <a:schemeClr val="accent1"/>
            </a:solidFill>
            <a:ln w="9525">
              <a:solidFill>
                <a:schemeClr val="tx1"/>
              </a:solidFill>
              <a:miter lim="800000"/>
              <a:headEnd/>
              <a:tailEnd/>
            </a:ln>
          </p:spPr>
          <p:txBody>
            <a:bodyPr wrap="none" anchor="ct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ctr" eaLnBrk="1" hangingPunct="1"/>
              <a:r>
                <a:rPr lang="en-US" altLang="en-US" sz="2400" b="1">
                  <a:solidFill>
                    <a:schemeClr val="bg1"/>
                  </a:solidFill>
                  <a:latin typeface="Times New Roman" panose="02020603050405020304" pitchFamily="18" charset="0"/>
                </a:rPr>
                <a:t>Uniform</a:t>
              </a:r>
            </a:p>
          </p:txBody>
        </p:sp>
        <p:sp>
          <p:nvSpPr>
            <p:cNvPr id="234549" name="Rectangle 38"/>
            <p:cNvSpPr>
              <a:spLocks noChangeArrowheads="1"/>
            </p:cNvSpPr>
            <p:nvPr/>
          </p:nvSpPr>
          <p:spPr bwMode="auto">
            <a:xfrm>
              <a:off x="3984" y="816"/>
              <a:ext cx="768" cy="816"/>
            </a:xfrm>
            <a:prstGeom prst="rect">
              <a:avLst/>
            </a:prstGeom>
            <a:solidFill>
              <a:schemeClr val="accent1"/>
            </a:solidFill>
            <a:ln w="9525">
              <a:solidFill>
                <a:schemeClr val="tx1"/>
              </a:solidFill>
              <a:miter lim="800000"/>
              <a:headEnd/>
              <a:tailEnd/>
            </a:ln>
          </p:spPr>
          <p:txBody>
            <a:bodyPr wrap="none" anchor="ct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ctr" eaLnBrk="1" hangingPunct="1"/>
              <a:r>
                <a:rPr lang="en-US" altLang="en-US" sz="2400" b="1">
                  <a:solidFill>
                    <a:schemeClr val="bg1"/>
                  </a:solidFill>
                  <a:latin typeface="Times New Roman" panose="02020603050405020304" pitchFamily="18" charset="0"/>
                </a:rPr>
                <a:t>Uniform</a:t>
              </a:r>
            </a:p>
          </p:txBody>
        </p:sp>
        <p:sp>
          <p:nvSpPr>
            <p:cNvPr id="234550" name="Rectangle 39"/>
            <p:cNvSpPr>
              <a:spLocks noChangeArrowheads="1"/>
            </p:cNvSpPr>
            <p:nvPr/>
          </p:nvSpPr>
          <p:spPr bwMode="auto">
            <a:xfrm>
              <a:off x="4080" y="816"/>
              <a:ext cx="768" cy="816"/>
            </a:xfrm>
            <a:prstGeom prst="rect">
              <a:avLst/>
            </a:prstGeom>
            <a:solidFill>
              <a:schemeClr val="accent1"/>
            </a:solidFill>
            <a:ln w="9525">
              <a:solidFill>
                <a:schemeClr val="tx1"/>
              </a:solidFill>
              <a:miter lim="800000"/>
              <a:headEnd/>
              <a:tailEnd/>
            </a:ln>
          </p:spPr>
          <p:txBody>
            <a:bodyPr wrap="none" anchor="ct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ctr" eaLnBrk="1" hangingPunct="1"/>
              <a:r>
                <a:rPr lang="en-US" altLang="en-US" sz="2400" b="1">
                  <a:solidFill>
                    <a:schemeClr val="bg1"/>
                  </a:solidFill>
                  <a:latin typeface="Times New Roman" panose="02020603050405020304" pitchFamily="18" charset="0"/>
                </a:rPr>
                <a:t>Uniform</a:t>
              </a:r>
            </a:p>
          </p:txBody>
        </p:sp>
        <p:sp>
          <p:nvSpPr>
            <p:cNvPr id="234551" name="Rectangle 40"/>
            <p:cNvSpPr>
              <a:spLocks noChangeArrowheads="1"/>
            </p:cNvSpPr>
            <p:nvPr/>
          </p:nvSpPr>
          <p:spPr bwMode="auto">
            <a:xfrm>
              <a:off x="4176" y="816"/>
              <a:ext cx="768" cy="816"/>
            </a:xfrm>
            <a:prstGeom prst="rect">
              <a:avLst/>
            </a:prstGeom>
            <a:solidFill>
              <a:schemeClr val="accent1"/>
            </a:solidFill>
            <a:ln w="9525">
              <a:solidFill>
                <a:schemeClr val="tx1"/>
              </a:solidFill>
              <a:miter lim="800000"/>
              <a:headEnd/>
              <a:tailEnd/>
            </a:ln>
          </p:spPr>
          <p:txBody>
            <a:bodyPr wrap="none" anchor="ct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ctr" eaLnBrk="1" hangingPunct="1"/>
              <a:r>
                <a:rPr lang="en-US" altLang="en-US" sz="2400" b="1">
                  <a:solidFill>
                    <a:schemeClr val="bg1"/>
                  </a:solidFill>
                  <a:latin typeface="Times New Roman" panose="02020603050405020304" pitchFamily="18" charset="0"/>
                </a:rPr>
                <a:t>Uniform</a:t>
              </a:r>
            </a:p>
          </p:txBody>
        </p:sp>
        <p:sp>
          <p:nvSpPr>
            <p:cNvPr id="234552" name="Rectangle 41"/>
            <p:cNvSpPr>
              <a:spLocks noChangeArrowheads="1"/>
            </p:cNvSpPr>
            <p:nvPr/>
          </p:nvSpPr>
          <p:spPr bwMode="auto">
            <a:xfrm>
              <a:off x="4272" y="816"/>
              <a:ext cx="768" cy="816"/>
            </a:xfrm>
            <a:prstGeom prst="rect">
              <a:avLst/>
            </a:prstGeom>
            <a:solidFill>
              <a:schemeClr val="accent1"/>
            </a:solidFill>
            <a:ln w="9525">
              <a:solidFill>
                <a:schemeClr val="tx1"/>
              </a:solidFill>
              <a:miter lim="800000"/>
              <a:headEnd/>
              <a:tailEnd/>
            </a:ln>
          </p:spPr>
          <p:txBody>
            <a:bodyPr wrap="none" anchor="ct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ctr" eaLnBrk="1" hangingPunct="1"/>
              <a:r>
                <a:rPr lang="en-US" altLang="en-US" sz="2400" b="1">
                  <a:solidFill>
                    <a:schemeClr val="bg1"/>
                  </a:solidFill>
                  <a:latin typeface="Times New Roman" panose="02020603050405020304" pitchFamily="18" charset="0"/>
                </a:rPr>
                <a:t>Uniform</a:t>
              </a:r>
            </a:p>
          </p:txBody>
        </p:sp>
        <p:sp>
          <p:nvSpPr>
            <p:cNvPr id="234553" name="Rectangle 42"/>
            <p:cNvSpPr>
              <a:spLocks noChangeArrowheads="1"/>
            </p:cNvSpPr>
            <p:nvPr/>
          </p:nvSpPr>
          <p:spPr bwMode="auto">
            <a:xfrm>
              <a:off x="4368" y="816"/>
              <a:ext cx="768" cy="816"/>
            </a:xfrm>
            <a:prstGeom prst="rect">
              <a:avLst/>
            </a:prstGeom>
            <a:solidFill>
              <a:schemeClr val="accent1"/>
            </a:solidFill>
            <a:ln w="9525">
              <a:solidFill>
                <a:schemeClr val="tx1"/>
              </a:solidFill>
              <a:miter lim="800000"/>
              <a:headEnd/>
              <a:tailEnd/>
            </a:ln>
          </p:spPr>
          <p:txBody>
            <a:bodyPr wrap="none" anchor="ct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ctr" eaLnBrk="1" hangingPunct="1"/>
              <a:r>
                <a:rPr lang="en-US" altLang="en-US" sz="2400" b="1">
                  <a:solidFill>
                    <a:schemeClr val="bg1"/>
                  </a:solidFill>
                  <a:latin typeface="Times New Roman" panose="02020603050405020304" pitchFamily="18" charset="0"/>
                </a:rPr>
                <a:t>Uniform</a:t>
              </a:r>
            </a:p>
          </p:txBody>
        </p:sp>
      </p:grpSp>
      <p:sp>
        <p:nvSpPr>
          <p:cNvPr id="989227" name="Rectangle 43"/>
          <p:cNvSpPr>
            <a:spLocks noChangeArrowheads="1"/>
          </p:cNvSpPr>
          <p:nvPr/>
        </p:nvSpPr>
        <p:spPr bwMode="auto">
          <a:xfrm>
            <a:off x="5105400" y="4191000"/>
            <a:ext cx="3352800" cy="155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3200" i="1">
                <a:solidFill>
                  <a:schemeClr val="tx2"/>
                </a:solidFill>
                <a:latin typeface="Times New Roman" panose="02020603050405020304" pitchFamily="18" charset="0"/>
              </a:rPr>
              <a:t>Where does this surety come from?</a:t>
            </a:r>
          </a:p>
          <a:p>
            <a:pPr eaLnBrk="1" hangingPunct="1"/>
            <a:r>
              <a:rPr lang="en-US" altLang="en-US" sz="3200" i="1">
                <a:solidFill>
                  <a:schemeClr val="tx2"/>
                </a:solidFill>
                <a:latin typeface="Times New Roman" panose="02020603050405020304" pitchFamily="18" charset="0"/>
              </a:rPr>
              <a:t>What justifies it?</a:t>
            </a:r>
          </a:p>
        </p:txBody>
      </p:sp>
      <p:grpSp>
        <p:nvGrpSpPr>
          <p:cNvPr id="3" name="Group 57"/>
          <p:cNvGrpSpPr>
            <a:grpSpLocks/>
          </p:cNvGrpSpPr>
          <p:nvPr/>
        </p:nvGrpSpPr>
        <p:grpSpPr bwMode="auto">
          <a:xfrm>
            <a:off x="1522413" y="3048000"/>
            <a:ext cx="5792787" cy="3660775"/>
            <a:chOff x="1522413" y="3048000"/>
            <a:chExt cx="5792787" cy="3660775"/>
          </a:xfrm>
        </p:grpSpPr>
        <p:sp>
          <p:nvSpPr>
            <p:cNvPr id="234503" name="Line 45"/>
            <p:cNvSpPr>
              <a:spLocks noChangeShapeType="1"/>
            </p:cNvSpPr>
            <p:nvPr/>
          </p:nvSpPr>
          <p:spPr bwMode="auto">
            <a:xfrm flipH="1">
              <a:off x="2362200" y="6529388"/>
              <a:ext cx="1676400" cy="0"/>
            </a:xfrm>
            <a:prstGeom prst="line">
              <a:avLst/>
            </a:prstGeom>
            <a:noFill/>
            <a:ln w="38100">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4504" name="Freeform 46"/>
            <p:cNvSpPr>
              <a:spLocks/>
            </p:cNvSpPr>
            <p:nvPr/>
          </p:nvSpPr>
          <p:spPr bwMode="auto">
            <a:xfrm>
              <a:off x="4419600" y="3048000"/>
              <a:ext cx="457200" cy="3660775"/>
            </a:xfrm>
            <a:custGeom>
              <a:avLst/>
              <a:gdLst>
                <a:gd name="T0" fmla="*/ 0 w 1736"/>
                <a:gd name="T1" fmla="*/ 2147483647 h 482"/>
                <a:gd name="T2" fmla="*/ 0 w 1736"/>
                <a:gd name="T3" fmla="*/ 2147483647 h 482"/>
                <a:gd name="T4" fmla="*/ 0 w 1736"/>
                <a:gd name="T5" fmla="*/ 2147483647 h 482"/>
                <a:gd name="T6" fmla="*/ 0 w 1736"/>
                <a:gd name="T7" fmla="*/ 2147483647 h 482"/>
                <a:gd name="T8" fmla="*/ 0 w 1736"/>
                <a:gd name="T9" fmla="*/ 2147483647 h 482"/>
                <a:gd name="T10" fmla="*/ 0 w 1736"/>
                <a:gd name="T11" fmla="*/ 2147483647 h 482"/>
                <a:gd name="T12" fmla="*/ 0 w 1736"/>
                <a:gd name="T13" fmla="*/ 2147483647 h 482"/>
                <a:gd name="T14" fmla="*/ 0 w 1736"/>
                <a:gd name="T15" fmla="*/ 2147483647 h 482"/>
                <a:gd name="T16" fmla="*/ 0 w 1736"/>
                <a:gd name="T17" fmla="*/ 2147483647 h 482"/>
                <a:gd name="T18" fmla="*/ 0 w 1736"/>
                <a:gd name="T19" fmla="*/ 2147483647 h 482"/>
                <a:gd name="T20" fmla="*/ 0 w 1736"/>
                <a:gd name="T21" fmla="*/ 2147483647 h 482"/>
                <a:gd name="T22" fmla="*/ 0 w 1736"/>
                <a:gd name="T23" fmla="*/ 2147483647 h 482"/>
                <a:gd name="T24" fmla="*/ 0 w 1736"/>
                <a:gd name="T25" fmla="*/ 2147483647 h 482"/>
                <a:gd name="T26" fmla="*/ 0 w 1736"/>
                <a:gd name="T27" fmla="*/ 2147483647 h 482"/>
                <a:gd name="T28" fmla="*/ 0 w 1736"/>
                <a:gd name="T29" fmla="*/ 2147483647 h 482"/>
                <a:gd name="T30" fmla="*/ 0 w 1736"/>
                <a:gd name="T31" fmla="*/ 2147483647 h 482"/>
                <a:gd name="T32" fmla="*/ 0 w 1736"/>
                <a:gd name="T33" fmla="*/ 2147483647 h 482"/>
                <a:gd name="T34" fmla="*/ 0 w 1736"/>
                <a:gd name="T35" fmla="*/ 2147483647 h 482"/>
                <a:gd name="T36" fmla="*/ 0 w 1736"/>
                <a:gd name="T37" fmla="*/ 0 h 482"/>
                <a:gd name="T38" fmla="*/ 0 w 1736"/>
                <a:gd name="T39" fmla="*/ 2147483647 h 482"/>
                <a:gd name="T40" fmla="*/ 0 w 1736"/>
                <a:gd name="T41" fmla="*/ 2147483647 h 482"/>
                <a:gd name="T42" fmla="*/ 0 w 1736"/>
                <a:gd name="T43" fmla="*/ 2147483647 h 482"/>
                <a:gd name="T44" fmla="*/ 0 w 1736"/>
                <a:gd name="T45" fmla="*/ 2147483647 h 482"/>
                <a:gd name="T46" fmla="*/ 0 w 1736"/>
                <a:gd name="T47" fmla="*/ 2147483647 h 482"/>
                <a:gd name="T48" fmla="*/ 0 w 1736"/>
                <a:gd name="T49" fmla="*/ 2147483647 h 482"/>
                <a:gd name="T50" fmla="*/ 0 w 1736"/>
                <a:gd name="T51" fmla="*/ 2147483647 h 482"/>
                <a:gd name="T52" fmla="*/ 0 w 1736"/>
                <a:gd name="T53" fmla="*/ 2147483647 h 482"/>
                <a:gd name="T54" fmla="*/ 0 w 1736"/>
                <a:gd name="T55" fmla="*/ 2147483647 h 482"/>
                <a:gd name="T56" fmla="*/ 0 w 1736"/>
                <a:gd name="T57" fmla="*/ 2147483647 h 482"/>
                <a:gd name="T58" fmla="*/ 0 w 1736"/>
                <a:gd name="T59" fmla="*/ 2147483647 h 482"/>
                <a:gd name="T60" fmla="*/ 0 w 1736"/>
                <a:gd name="T61" fmla="*/ 2147483647 h 482"/>
                <a:gd name="T62" fmla="*/ 0 w 1736"/>
                <a:gd name="T63" fmla="*/ 2147483647 h 482"/>
                <a:gd name="T64" fmla="*/ 0 w 1736"/>
                <a:gd name="T65" fmla="*/ 2147483647 h 482"/>
                <a:gd name="T66" fmla="*/ 0 w 1736"/>
                <a:gd name="T67" fmla="*/ 2147483647 h 482"/>
                <a:gd name="T68" fmla="*/ 0 w 1736"/>
                <a:gd name="T69" fmla="*/ 2147483647 h 482"/>
                <a:gd name="T70" fmla="*/ 0 w 1736"/>
                <a:gd name="T71" fmla="*/ 2147483647 h 482"/>
                <a:gd name="T72" fmla="*/ 0 w 1736"/>
                <a:gd name="T73" fmla="*/ 2147483647 h 482"/>
                <a:gd name="T74" fmla="*/ 0 w 1736"/>
                <a:gd name="T75" fmla="*/ 2147483647 h 482"/>
                <a:gd name="T76" fmla="*/ 0 w 1736"/>
                <a:gd name="T77" fmla="*/ 2147483647 h 482"/>
                <a:gd name="T78" fmla="*/ 0 w 1736"/>
                <a:gd name="T79" fmla="*/ 2147483647 h 482"/>
                <a:gd name="T80" fmla="*/ 0 w 1736"/>
                <a:gd name="T81" fmla="*/ 2147483647 h 482"/>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736"/>
                <a:gd name="T124" fmla="*/ 0 h 482"/>
                <a:gd name="T125" fmla="*/ 1736 w 1736"/>
                <a:gd name="T126" fmla="*/ 482 h 482"/>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736" h="482">
                  <a:moveTo>
                    <a:pt x="0" y="465"/>
                  </a:moveTo>
                  <a:lnTo>
                    <a:pt x="23" y="461"/>
                  </a:lnTo>
                  <a:lnTo>
                    <a:pt x="44" y="457"/>
                  </a:lnTo>
                  <a:lnTo>
                    <a:pt x="65" y="451"/>
                  </a:lnTo>
                  <a:lnTo>
                    <a:pt x="87" y="444"/>
                  </a:lnTo>
                  <a:lnTo>
                    <a:pt x="109" y="437"/>
                  </a:lnTo>
                  <a:lnTo>
                    <a:pt x="130" y="429"/>
                  </a:lnTo>
                  <a:lnTo>
                    <a:pt x="152" y="420"/>
                  </a:lnTo>
                  <a:lnTo>
                    <a:pt x="173" y="410"/>
                  </a:lnTo>
                  <a:lnTo>
                    <a:pt x="196" y="398"/>
                  </a:lnTo>
                  <a:lnTo>
                    <a:pt x="217" y="386"/>
                  </a:lnTo>
                  <a:lnTo>
                    <a:pt x="240" y="373"/>
                  </a:lnTo>
                  <a:lnTo>
                    <a:pt x="261" y="359"/>
                  </a:lnTo>
                  <a:lnTo>
                    <a:pt x="283" y="343"/>
                  </a:lnTo>
                  <a:lnTo>
                    <a:pt x="305" y="327"/>
                  </a:lnTo>
                  <a:lnTo>
                    <a:pt x="326" y="309"/>
                  </a:lnTo>
                  <a:lnTo>
                    <a:pt x="348" y="291"/>
                  </a:lnTo>
                  <a:lnTo>
                    <a:pt x="369" y="272"/>
                  </a:lnTo>
                  <a:lnTo>
                    <a:pt x="391" y="252"/>
                  </a:lnTo>
                  <a:lnTo>
                    <a:pt x="412" y="231"/>
                  </a:lnTo>
                  <a:lnTo>
                    <a:pt x="434" y="211"/>
                  </a:lnTo>
                  <a:lnTo>
                    <a:pt x="456" y="190"/>
                  </a:lnTo>
                  <a:lnTo>
                    <a:pt x="477" y="169"/>
                  </a:lnTo>
                  <a:lnTo>
                    <a:pt x="499" y="148"/>
                  </a:lnTo>
                  <a:lnTo>
                    <a:pt x="520" y="128"/>
                  </a:lnTo>
                  <a:lnTo>
                    <a:pt x="543" y="108"/>
                  </a:lnTo>
                  <a:lnTo>
                    <a:pt x="564" y="90"/>
                  </a:lnTo>
                  <a:lnTo>
                    <a:pt x="587" y="72"/>
                  </a:lnTo>
                  <a:lnTo>
                    <a:pt x="607" y="57"/>
                  </a:lnTo>
                  <a:lnTo>
                    <a:pt x="629" y="42"/>
                  </a:lnTo>
                  <a:lnTo>
                    <a:pt x="652" y="29"/>
                  </a:lnTo>
                  <a:lnTo>
                    <a:pt x="673" y="19"/>
                  </a:lnTo>
                  <a:lnTo>
                    <a:pt x="694" y="10"/>
                  </a:lnTo>
                  <a:lnTo>
                    <a:pt x="716" y="5"/>
                  </a:lnTo>
                  <a:lnTo>
                    <a:pt x="738" y="1"/>
                  </a:lnTo>
                  <a:lnTo>
                    <a:pt x="759" y="1"/>
                  </a:lnTo>
                  <a:lnTo>
                    <a:pt x="759" y="0"/>
                  </a:lnTo>
                  <a:lnTo>
                    <a:pt x="781" y="0"/>
                  </a:lnTo>
                  <a:lnTo>
                    <a:pt x="781" y="1"/>
                  </a:lnTo>
                  <a:lnTo>
                    <a:pt x="803" y="1"/>
                  </a:lnTo>
                  <a:lnTo>
                    <a:pt x="824" y="5"/>
                  </a:lnTo>
                  <a:lnTo>
                    <a:pt x="846" y="10"/>
                  </a:lnTo>
                  <a:lnTo>
                    <a:pt x="868" y="19"/>
                  </a:lnTo>
                  <a:lnTo>
                    <a:pt x="890" y="29"/>
                  </a:lnTo>
                  <a:lnTo>
                    <a:pt x="911" y="42"/>
                  </a:lnTo>
                  <a:lnTo>
                    <a:pt x="932" y="57"/>
                  </a:lnTo>
                  <a:lnTo>
                    <a:pt x="955" y="72"/>
                  </a:lnTo>
                  <a:lnTo>
                    <a:pt x="976" y="90"/>
                  </a:lnTo>
                  <a:lnTo>
                    <a:pt x="998" y="108"/>
                  </a:lnTo>
                  <a:lnTo>
                    <a:pt x="1020" y="128"/>
                  </a:lnTo>
                  <a:lnTo>
                    <a:pt x="1042" y="148"/>
                  </a:lnTo>
                  <a:lnTo>
                    <a:pt x="1063" y="169"/>
                  </a:lnTo>
                  <a:lnTo>
                    <a:pt x="1085" y="190"/>
                  </a:lnTo>
                  <a:lnTo>
                    <a:pt x="1106" y="211"/>
                  </a:lnTo>
                  <a:lnTo>
                    <a:pt x="1128" y="231"/>
                  </a:lnTo>
                  <a:lnTo>
                    <a:pt x="1150" y="252"/>
                  </a:lnTo>
                  <a:lnTo>
                    <a:pt x="1170" y="271"/>
                  </a:lnTo>
                  <a:lnTo>
                    <a:pt x="1194" y="291"/>
                  </a:lnTo>
                  <a:lnTo>
                    <a:pt x="1215" y="309"/>
                  </a:lnTo>
                  <a:lnTo>
                    <a:pt x="1237" y="326"/>
                  </a:lnTo>
                  <a:lnTo>
                    <a:pt x="1258" y="343"/>
                  </a:lnTo>
                  <a:lnTo>
                    <a:pt x="1281" y="358"/>
                  </a:lnTo>
                  <a:lnTo>
                    <a:pt x="1302" y="373"/>
                  </a:lnTo>
                  <a:lnTo>
                    <a:pt x="1323" y="386"/>
                  </a:lnTo>
                  <a:lnTo>
                    <a:pt x="1346" y="398"/>
                  </a:lnTo>
                  <a:lnTo>
                    <a:pt x="1366" y="409"/>
                  </a:lnTo>
                  <a:lnTo>
                    <a:pt x="1389" y="419"/>
                  </a:lnTo>
                  <a:lnTo>
                    <a:pt x="1410" y="428"/>
                  </a:lnTo>
                  <a:lnTo>
                    <a:pt x="1432" y="436"/>
                  </a:lnTo>
                  <a:lnTo>
                    <a:pt x="1454" y="443"/>
                  </a:lnTo>
                  <a:lnTo>
                    <a:pt x="1475" y="450"/>
                  </a:lnTo>
                  <a:lnTo>
                    <a:pt x="1497" y="455"/>
                  </a:lnTo>
                  <a:lnTo>
                    <a:pt x="1518" y="460"/>
                  </a:lnTo>
                  <a:lnTo>
                    <a:pt x="1540" y="465"/>
                  </a:lnTo>
                  <a:lnTo>
                    <a:pt x="1561" y="467"/>
                  </a:lnTo>
                  <a:lnTo>
                    <a:pt x="1584" y="473"/>
                  </a:lnTo>
                  <a:lnTo>
                    <a:pt x="1605" y="475"/>
                  </a:lnTo>
                  <a:lnTo>
                    <a:pt x="1628" y="477"/>
                  </a:lnTo>
                  <a:lnTo>
                    <a:pt x="1648" y="479"/>
                  </a:lnTo>
                  <a:lnTo>
                    <a:pt x="1670" y="480"/>
                  </a:lnTo>
                  <a:lnTo>
                    <a:pt x="1692" y="481"/>
                  </a:lnTo>
                  <a:lnTo>
                    <a:pt x="1713" y="482"/>
                  </a:lnTo>
                  <a:lnTo>
                    <a:pt x="1736" y="482"/>
                  </a:lnTo>
                </a:path>
              </a:pathLst>
            </a:custGeom>
            <a:noFill/>
            <a:ln w="49276">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34505" name="Line 55"/>
            <p:cNvSpPr>
              <a:spLocks noChangeShapeType="1"/>
            </p:cNvSpPr>
            <p:nvPr/>
          </p:nvSpPr>
          <p:spPr bwMode="auto">
            <a:xfrm flipV="1">
              <a:off x="3910013" y="6510337"/>
              <a:ext cx="519112" cy="19050"/>
            </a:xfrm>
            <a:prstGeom prst="line">
              <a:avLst/>
            </a:prstGeom>
            <a:noFill/>
            <a:ln w="38100">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4506" name="Rectangle 47"/>
            <p:cNvSpPr>
              <a:spLocks noChangeArrowheads="1"/>
            </p:cNvSpPr>
            <p:nvPr/>
          </p:nvSpPr>
          <p:spPr bwMode="auto">
            <a:xfrm rot="-7029594">
              <a:off x="4430712" y="6446044"/>
              <a:ext cx="152400" cy="22860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latin typeface="Arial" panose="020B0604020202020204" pitchFamily="34" charset="0"/>
              </a:endParaRPr>
            </a:p>
          </p:txBody>
        </p:sp>
        <p:sp>
          <p:nvSpPr>
            <p:cNvPr id="234507" name="Line 48"/>
            <p:cNvSpPr>
              <a:spLocks noChangeShapeType="1"/>
            </p:cNvSpPr>
            <p:nvPr/>
          </p:nvSpPr>
          <p:spPr bwMode="auto">
            <a:xfrm>
              <a:off x="5105400" y="6529388"/>
              <a:ext cx="2133600" cy="0"/>
            </a:xfrm>
            <a:prstGeom prst="line">
              <a:avLst/>
            </a:prstGeom>
            <a:noFill/>
            <a:ln w="38100">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4508" name="Line 56"/>
            <p:cNvSpPr>
              <a:spLocks noChangeShapeType="1"/>
            </p:cNvSpPr>
            <p:nvPr/>
          </p:nvSpPr>
          <p:spPr bwMode="auto">
            <a:xfrm flipH="1" flipV="1">
              <a:off x="4822029" y="6503193"/>
              <a:ext cx="364334" cy="28576"/>
            </a:xfrm>
            <a:prstGeom prst="line">
              <a:avLst/>
            </a:prstGeom>
            <a:noFill/>
            <a:ln w="38100">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4509" name="Rectangle 49"/>
            <p:cNvSpPr>
              <a:spLocks noChangeArrowheads="1"/>
            </p:cNvSpPr>
            <p:nvPr/>
          </p:nvSpPr>
          <p:spPr bwMode="auto">
            <a:xfrm rot="-2676465">
              <a:off x="4705350" y="6455569"/>
              <a:ext cx="152400" cy="22860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latin typeface="Arial" panose="020B0604020202020204" pitchFamily="34" charset="0"/>
              </a:endParaRPr>
            </a:p>
          </p:txBody>
        </p:sp>
        <p:grpSp>
          <p:nvGrpSpPr>
            <p:cNvPr id="234510" name="Group 51"/>
            <p:cNvGrpSpPr>
              <a:grpSpLocks/>
            </p:cNvGrpSpPr>
            <p:nvPr/>
          </p:nvGrpSpPr>
          <p:grpSpPr bwMode="auto">
            <a:xfrm>
              <a:off x="2057400" y="3048000"/>
              <a:ext cx="5257800" cy="3505200"/>
              <a:chOff x="1152" y="3168"/>
              <a:chExt cx="3312" cy="864"/>
            </a:xfrm>
          </p:grpSpPr>
          <p:sp>
            <p:nvSpPr>
              <p:cNvPr id="234512" name="Line 52"/>
              <p:cNvSpPr>
                <a:spLocks noChangeShapeType="1"/>
              </p:cNvSpPr>
              <p:nvPr/>
            </p:nvSpPr>
            <p:spPr bwMode="auto">
              <a:xfrm>
                <a:off x="1152" y="4032"/>
                <a:ext cx="3312"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234513" name="Line 53"/>
              <p:cNvSpPr>
                <a:spLocks noChangeShapeType="1"/>
              </p:cNvSpPr>
              <p:nvPr/>
            </p:nvSpPr>
            <p:spPr bwMode="auto">
              <a:xfrm flipV="1">
                <a:off x="1152" y="3168"/>
                <a:ext cx="0" cy="864"/>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sp>
          <p:nvSpPr>
            <p:cNvPr id="234511" name="Text Box 54"/>
            <p:cNvSpPr txBox="1">
              <a:spLocks noChangeArrowheads="1"/>
            </p:cNvSpPr>
            <p:nvPr/>
          </p:nvSpPr>
          <p:spPr bwMode="auto">
            <a:xfrm rot="-5400000">
              <a:off x="504825" y="4545013"/>
              <a:ext cx="24923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2400">
                  <a:latin typeface="Times New Roman" panose="02020603050405020304" pitchFamily="18" charset="0"/>
                </a:rPr>
                <a:t>Probability density</a:t>
              </a:r>
            </a:p>
          </p:txBody>
        </p:sp>
      </p:grpSp>
      <p:sp>
        <p:nvSpPr>
          <p:cNvPr id="234501" name="Rectangle 57"/>
          <p:cNvSpPr>
            <a:spLocks noGrp="1" noChangeArrowheads="1"/>
          </p:cNvSpPr>
          <p:nvPr>
            <p:ph type="title"/>
          </p:nvPr>
        </p:nvSpPr>
        <p:spPr>
          <a:xfrm>
            <a:off x="457200" y="609600"/>
            <a:ext cx="8305800" cy="1143000"/>
          </a:xfrm>
        </p:spPr>
        <p:txBody>
          <a:bodyPr/>
          <a:lstStyle/>
          <a:p>
            <a:pPr eaLnBrk="1" hangingPunct="1"/>
            <a:r>
              <a:rPr lang="en-US" altLang="en-US"/>
              <a:t>A lot of grossly uncertain inputs...</a:t>
            </a:r>
          </a:p>
        </p:txBody>
      </p:sp>
      <p:sp>
        <p:nvSpPr>
          <p:cNvPr id="234502" name="Rectangle 50"/>
          <p:cNvSpPr>
            <a:spLocks noChangeArrowheads="1"/>
          </p:cNvSpPr>
          <p:nvPr/>
        </p:nvSpPr>
        <p:spPr bwMode="auto">
          <a:xfrm>
            <a:off x="3886200" y="6564313"/>
            <a:ext cx="1752600" cy="293687"/>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latin typeface="Arial" panose="020B0604020202020204" pitchFamily="34" charset="0"/>
            </a:endParaRPr>
          </a:p>
        </p:txBody>
      </p:sp>
    </p:spTree>
    <p:extLst>
      <p:ext uri="{BB962C8B-B14F-4D97-AF65-F5344CB8AC3E}">
        <p14:creationId xmlns:p14="http://schemas.microsoft.com/office/powerpoint/2010/main" val="279060698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8"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left)">
                                      <p:cBhvr>
                                        <p:cTn id="7" dur="1000"/>
                                        <p:tgtEl>
                                          <p:spTgt spid="2"/>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 presetClass="entr" presetSubtype="0" fill="hold" nodeType="clickEffect">
                                  <p:stCondLst>
                                    <p:cond delay="0"/>
                                  </p:stCondLst>
                                  <p:childTnLst>
                                    <p:set>
                                      <p:cBhvr>
                                        <p:cTn id="11" dur="1" fill="hold">
                                          <p:stCondLst>
                                            <p:cond delay="0"/>
                                          </p:stCondLst>
                                        </p:cTn>
                                        <p:tgtEl>
                                          <p:spTgt spid="3"/>
                                        </p:tgtEl>
                                        <p:attrNameLst>
                                          <p:attrName>style.visibility</p:attrName>
                                        </p:attrNameLst>
                                      </p:cBhvr>
                                      <p:to>
                                        <p:strVal val="visible"/>
                                      </p:to>
                                    </p:set>
                                  </p:childTnLst>
                                </p:cTn>
                              </p:par>
                            </p:childTnLst>
                          </p:cTn>
                        </p:par>
                      </p:childTnLst>
                    </p:cTn>
                  </p:par>
                  <p:par>
                    <p:cTn id="12" fill="hold" nodeType="clickPar">
                      <p:stCondLst>
                        <p:cond delay="indefinite"/>
                      </p:stCondLst>
                      <p:childTnLst>
                        <p:par>
                          <p:cTn id="13" fill="hold" nodeType="withGroup">
                            <p:stCondLst>
                              <p:cond delay="0"/>
                            </p:stCondLst>
                            <p:childTnLst>
                              <p:par>
                                <p:cTn id="14" presetID="10" presetClass="entr" presetSubtype="0" fill="hold" grpId="0" nodeType="clickEffect">
                                  <p:stCondLst>
                                    <p:cond delay="0"/>
                                  </p:stCondLst>
                                  <p:childTnLst>
                                    <p:set>
                                      <p:cBhvr>
                                        <p:cTn id="15" dur="1" fill="hold">
                                          <p:stCondLst>
                                            <p:cond delay="0"/>
                                          </p:stCondLst>
                                        </p:cTn>
                                        <p:tgtEl>
                                          <p:spTgt spid="989227"/>
                                        </p:tgtEl>
                                        <p:attrNameLst>
                                          <p:attrName>style.visibility</p:attrName>
                                        </p:attrNameLst>
                                      </p:cBhvr>
                                      <p:to>
                                        <p:strVal val="visible"/>
                                      </p:to>
                                    </p:set>
                                    <p:animEffect transition="in" filter="fade">
                                      <p:cBhvr>
                                        <p:cTn id="16" dur="1000"/>
                                        <p:tgtEl>
                                          <p:spTgt spid="9892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89227" grpId="0"/>
    </p:bldLst>
  </p:timing>
</p:sld>
</file>

<file path=ppt/slides/slide1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522" name="Rectangle 2"/>
          <p:cNvSpPr>
            <a:spLocks noGrp="1" noChangeArrowheads="1"/>
          </p:cNvSpPr>
          <p:nvPr>
            <p:ph type="title"/>
          </p:nvPr>
        </p:nvSpPr>
        <p:spPr/>
        <p:txBody>
          <a:bodyPr/>
          <a:lstStyle/>
          <a:p>
            <a:pPr eaLnBrk="1" hangingPunct="1"/>
            <a:r>
              <a:rPr lang="en-US" altLang="en-US"/>
              <a:t>Smoke and mirrors certainty</a:t>
            </a:r>
          </a:p>
        </p:txBody>
      </p:sp>
      <p:sp>
        <p:nvSpPr>
          <p:cNvPr id="235523" name="Rectangle 3"/>
          <p:cNvSpPr>
            <a:spLocks noGrp="1" noChangeArrowheads="1"/>
          </p:cNvSpPr>
          <p:nvPr>
            <p:ph type="body" idx="1"/>
          </p:nvPr>
        </p:nvSpPr>
        <p:spPr/>
        <p:txBody>
          <a:bodyPr/>
          <a:lstStyle/>
          <a:p>
            <a:pPr eaLnBrk="1" hangingPunct="1">
              <a:lnSpc>
                <a:spcPct val="90000"/>
              </a:lnSpc>
            </a:pPr>
            <a:r>
              <a:rPr lang="en-US" altLang="en-US" dirty="0"/>
              <a:t>Conventional probability theory, at least as it’s naively applied, seems to manufacture certainty out of nothing</a:t>
            </a:r>
          </a:p>
          <a:p>
            <a:pPr lvl="4" eaLnBrk="1" hangingPunct="1">
              <a:lnSpc>
                <a:spcPct val="90000"/>
              </a:lnSpc>
            </a:pPr>
            <a:endParaRPr lang="en-US" altLang="en-US" dirty="0"/>
          </a:p>
          <a:p>
            <a:pPr eaLnBrk="1" hangingPunct="1">
              <a:lnSpc>
                <a:spcPct val="90000"/>
              </a:lnSpc>
            </a:pPr>
            <a:r>
              <a:rPr lang="en-US" altLang="en-US" dirty="0"/>
              <a:t>This is why some critics say probabilistic analyses are “smoke and mirrors”</a:t>
            </a:r>
          </a:p>
          <a:p>
            <a:pPr lvl="4" eaLnBrk="1" hangingPunct="1">
              <a:lnSpc>
                <a:spcPct val="90000"/>
              </a:lnSpc>
            </a:pPr>
            <a:endParaRPr lang="en-US" altLang="en-US" dirty="0"/>
          </a:p>
          <a:p>
            <a:pPr eaLnBrk="1" hangingPunct="1">
              <a:lnSpc>
                <a:spcPct val="90000"/>
              </a:lnSpc>
            </a:pPr>
            <a:r>
              <a:rPr lang="en-US" altLang="en-US" dirty="0"/>
              <a:t> P-boxes give a vacuous answer if all you give them are vacuous inputs</a:t>
            </a:r>
          </a:p>
        </p:txBody>
      </p:sp>
    </p:spTree>
    <p:extLst>
      <p:ext uri="{BB962C8B-B14F-4D97-AF65-F5344CB8AC3E}">
        <p14:creationId xmlns:p14="http://schemas.microsoft.com/office/powerpoint/2010/main" val="3031820712"/>
      </p:ext>
    </p:extLst>
  </p:cSld>
  <p:clrMapOvr>
    <a:masterClrMapping/>
  </p:clrMapOvr>
</p:sld>
</file>

<file path=ppt/slides/slide1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457200"/>
            <a:ext cx="9144000" cy="1143000"/>
          </a:xfrm>
        </p:spPr>
        <p:txBody>
          <a:bodyPr/>
          <a:lstStyle/>
          <a:p>
            <a:r>
              <a:rPr lang="en-US" dirty="0"/>
              <a:t>Probability bounds analysis in </a:t>
            </a:r>
            <a:r>
              <a:rPr lang="en-US" dirty="0" err="1">
                <a:latin typeface="Arial" panose="020B0604020202020204" pitchFamily="34" charset="0"/>
                <a:cs typeface="Arial" panose="020B0604020202020204" pitchFamily="34" charset="0"/>
              </a:rPr>
              <a:t>pba.r</a:t>
            </a:r>
            <a:endParaRPr lang="en-US" dirty="0">
              <a:latin typeface="Arial" panose="020B0604020202020204" pitchFamily="34" charset="0"/>
              <a:cs typeface="Arial" panose="020B0604020202020204" pitchFamily="34" charset="0"/>
            </a:endParaRPr>
          </a:p>
        </p:txBody>
      </p:sp>
      <p:sp>
        <p:nvSpPr>
          <p:cNvPr id="3" name="Content Placeholder 2"/>
          <p:cNvSpPr>
            <a:spLocks noGrp="1"/>
          </p:cNvSpPr>
          <p:nvPr>
            <p:ph idx="1"/>
          </p:nvPr>
        </p:nvSpPr>
        <p:spPr>
          <a:xfrm>
            <a:off x="726831" y="1752600"/>
            <a:ext cx="8382000" cy="4114800"/>
          </a:xfrm>
        </p:spPr>
        <p:txBody>
          <a:bodyPr/>
          <a:lstStyle/>
          <a:p>
            <a:r>
              <a:rPr lang="en-US" dirty="0">
                <a:solidFill>
                  <a:srgbClr val="006600"/>
                </a:solidFill>
              </a:rPr>
              <a:t>Output</a:t>
            </a:r>
          </a:p>
          <a:p>
            <a:pPr lvl="1"/>
            <a:r>
              <a:rPr lang="en-US" sz="2400" dirty="0">
                <a:solidFill>
                  <a:schemeClr val="bg1">
                    <a:lumMod val="50000"/>
                  </a:schemeClr>
                </a:solidFill>
              </a:rPr>
              <a:t>&lt;enter variable name&gt;</a:t>
            </a:r>
            <a:r>
              <a:rPr lang="en-US" dirty="0"/>
              <a:t>, plot, lines, show, summary</a:t>
            </a:r>
          </a:p>
          <a:p>
            <a:r>
              <a:rPr lang="en-US" dirty="0">
                <a:solidFill>
                  <a:srgbClr val="006600"/>
                </a:solidFill>
              </a:rPr>
              <a:t>Characterize</a:t>
            </a:r>
          </a:p>
          <a:p>
            <a:pPr lvl="1"/>
            <a:r>
              <a:rPr lang="en-US" dirty="0"/>
              <a:t>mean, </a:t>
            </a:r>
            <a:r>
              <a:rPr lang="en-US" dirty="0" err="1"/>
              <a:t>sd</a:t>
            </a:r>
            <a:r>
              <a:rPr lang="en-US" dirty="0"/>
              <a:t>, </a:t>
            </a:r>
            <a:r>
              <a:rPr lang="en-US" dirty="0" err="1"/>
              <a:t>var</a:t>
            </a:r>
            <a:r>
              <a:rPr lang="en-US" dirty="0"/>
              <a:t>, median, quantile, </a:t>
            </a:r>
            <a:r>
              <a:rPr lang="en-US" dirty="0" err="1"/>
              <a:t>fivenum</a:t>
            </a:r>
            <a:r>
              <a:rPr lang="en-US" dirty="0"/>
              <a:t>, left, right, </a:t>
            </a:r>
            <a:r>
              <a:rPr lang="en-US" dirty="0" err="1"/>
              <a:t>prob</a:t>
            </a:r>
            <a:r>
              <a:rPr lang="en-US" dirty="0"/>
              <a:t>, cut, percentile, </a:t>
            </a:r>
            <a:r>
              <a:rPr lang="en-US" dirty="0" err="1"/>
              <a:t>iqr</a:t>
            </a:r>
            <a:r>
              <a:rPr lang="en-US" dirty="0"/>
              <a:t>, random, range</a:t>
            </a:r>
          </a:p>
          <a:p>
            <a:r>
              <a:rPr lang="en-US" dirty="0">
                <a:solidFill>
                  <a:srgbClr val="006600"/>
                </a:solidFill>
              </a:rPr>
              <a:t>Compute</a:t>
            </a:r>
          </a:p>
          <a:p>
            <a:pPr lvl="1"/>
            <a:r>
              <a:rPr lang="en-US" dirty="0" err="1"/>
              <a:t>exp</a:t>
            </a:r>
            <a:r>
              <a:rPr lang="en-US" dirty="0"/>
              <a:t>, log, </a:t>
            </a:r>
            <a:r>
              <a:rPr lang="en-US" dirty="0" err="1"/>
              <a:t>sqrt</a:t>
            </a:r>
            <a:r>
              <a:rPr lang="en-US" dirty="0"/>
              <a:t>, abs, round, </a:t>
            </a:r>
            <a:r>
              <a:rPr lang="en-US" dirty="0" err="1"/>
              <a:t>trunc</a:t>
            </a:r>
            <a:r>
              <a:rPr lang="en-US" dirty="0"/>
              <a:t>, ceiling, floor, sign, sin, cos, tan, </a:t>
            </a:r>
            <a:r>
              <a:rPr lang="en-US" dirty="0" err="1"/>
              <a:t>asin</a:t>
            </a:r>
            <a:r>
              <a:rPr lang="en-US" dirty="0"/>
              <a:t>, </a:t>
            </a:r>
            <a:r>
              <a:rPr lang="en-US" dirty="0" err="1"/>
              <a:t>acos</a:t>
            </a:r>
            <a:r>
              <a:rPr lang="en-US" dirty="0"/>
              <a:t>, </a:t>
            </a:r>
            <a:r>
              <a:rPr lang="en-US" dirty="0" err="1"/>
              <a:t>atan</a:t>
            </a:r>
            <a:r>
              <a:rPr lang="en-US" dirty="0"/>
              <a:t>, atan2, reciprocate, negate, +, -, *, /, </a:t>
            </a:r>
            <a:r>
              <a:rPr lang="en-US" dirty="0" err="1"/>
              <a:t>pmin</a:t>
            </a:r>
            <a:r>
              <a:rPr lang="en-US" dirty="0"/>
              <a:t>, </a:t>
            </a:r>
            <a:r>
              <a:rPr lang="en-US" dirty="0" err="1"/>
              <a:t>pmax</a:t>
            </a:r>
            <a:r>
              <a:rPr lang="en-US" dirty="0"/>
              <a:t>, ^, and, or, not, mixture, </a:t>
            </a:r>
            <a:r>
              <a:rPr lang="en-US" dirty="0" err="1"/>
              <a:t>smin</a:t>
            </a:r>
            <a:r>
              <a:rPr lang="en-US" dirty="0"/>
              <a:t>, </a:t>
            </a:r>
            <a:r>
              <a:rPr lang="en-US" dirty="0" err="1"/>
              <a:t>smax</a:t>
            </a:r>
            <a:r>
              <a:rPr lang="en-US" dirty="0"/>
              <a:t>, complement</a:t>
            </a:r>
          </a:p>
        </p:txBody>
      </p:sp>
    </p:spTree>
    <p:extLst>
      <p:ext uri="{BB962C8B-B14F-4D97-AF65-F5344CB8AC3E}">
        <p14:creationId xmlns:p14="http://schemas.microsoft.com/office/powerpoint/2010/main" val="2025832259"/>
      </p:ext>
    </p:extLst>
  </p:cSld>
  <p:clrMapOvr>
    <a:masterClrMapping/>
  </p:clrMapOvr>
</p:sld>
</file>

<file path=ppt/slides/slide1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457200"/>
            <a:ext cx="9144000" cy="1143000"/>
          </a:xfrm>
        </p:spPr>
        <p:txBody>
          <a:bodyPr/>
          <a:lstStyle/>
          <a:p>
            <a:r>
              <a:rPr lang="en-US" dirty="0"/>
              <a:t>Probability bounds analysis in </a:t>
            </a:r>
            <a:r>
              <a:rPr lang="en-US" dirty="0" err="1">
                <a:latin typeface="Arial" panose="020B0604020202020204" pitchFamily="34" charset="0"/>
                <a:cs typeface="Arial" panose="020B0604020202020204" pitchFamily="34" charset="0"/>
              </a:rPr>
              <a:t>pba.r</a:t>
            </a:r>
            <a:endParaRPr lang="en-US" dirty="0"/>
          </a:p>
        </p:txBody>
      </p:sp>
      <p:sp>
        <p:nvSpPr>
          <p:cNvPr id="3" name="Content Placeholder 2"/>
          <p:cNvSpPr>
            <a:spLocks noGrp="1"/>
          </p:cNvSpPr>
          <p:nvPr>
            <p:ph idx="1"/>
          </p:nvPr>
        </p:nvSpPr>
        <p:spPr>
          <a:xfrm>
            <a:off x="533400" y="1524000"/>
            <a:ext cx="7772400" cy="4114800"/>
          </a:xfrm>
        </p:spPr>
        <p:txBody>
          <a:bodyPr/>
          <a:lstStyle/>
          <a:p>
            <a:r>
              <a:rPr lang="en-US" dirty="0">
                <a:solidFill>
                  <a:srgbClr val="006600"/>
                </a:solidFill>
              </a:rPr>
              <a:t>Construct</a:t>
            </a:r>
          </a:p>
          <a:p>
            <a:pPr lvl="1"/>
            <a:r>
              <a:rPr lang="en-US" sz="2400" dirty="0">
                <a:solidFill>
                  <a:schemeClr val="bg1">
                    <a:lumMod val="50000"/>
                  </a:schemeClr>
                </a:solidFill>
              </a:rPr>
              <a:t>&lt;named distribution&gt;</a:t>
            </a:r>
          </a:p>
          <a:p>
            <a:pPr lvl="1"/>
            <a:r>
              <a:rPr lang="en-US" dirty="0"/>
              <a:t>histogram</a:t>
            </a:r>
          </a:p>
          <a:p>
            <a:pPr lvl="1"/>
            <a:r>
              <a:rPr lang="en-US" dirty="0"/>
              <a:t>quantiles</a:t>
            </a:r>
          </a:p>
          <a:p>
            <a:pPr lvl="1"/>
            <a:r>
              <a:rPr lang="en-US" dirty="0" err="1"/>
              <a:t>pointlist</a:t>
            </a:r>
            <a:endParaRPr lang="en-US" dirty="0"/>
          </a:p>
          <a:p>
            <a:pPr lvl="1"/>
            <a:r>
              <a:rPr lang="en-US" dirty="0"/>
              <a:t>MM </a:t>
            </a:r>
            <a:r>
              <a:rPr lang="en-US" sz="2000" dirty="0">
                <a:solidFill>
                  <a:schemeClr val="bg1">
                    <a:lumMod val="50000"/>
                  </a:schemeClr>
                </a:solidFill>
              </a:rPr>
              <a:t>&lt;tab&gt; &lt;tab&gt;</a:t>
            </a:r>
            <a:endParaRPr lang="en-US" dirty="0"/>
          </a:p>
          <a:p>
            <a:pPr lvl="1"/>
            <a:r>
              <a:rPr lang="en-US" dirty="0"/>
              <a:t>ME </a:t>
            </a:r>
            <a:r>
              <a:rPr lang="en-US" sz="2000" dirty="0">
                <a:solidFill>
                  <a:schemeClr val="bg1">
                    <a:lumMod val="50000"/>
                  </a:schemeClr>
                </a:solidFill>
              </a:rPr>
              <a:t>&lt;tab&gt; &lt;tab&gt;</a:t>
            </a:r>
            <a:endParaRPr lang="en-US" sz="2000" dirty="0"/>
          </a:p>
          <a:p>
            <a:pPr lvl="1"/>
            <a:r>
              <a:rPr lang="en-US" dirty="0"/>
              <a:t>ML </a:t>
            </a:r>
            <a:r>
              <a:rPr lang="en-US" sz="2000" dirty="0">
                <a:solidFill>
                  <a:schemeClr val="bg1">
                    <a:lumMod val="50000"/>
                  </a:schemeClr>
                </a:solidFill>
              </a:rPr>
              <a:t>&lt;tab&gt; &lt;tab&gt;</a:t>
            </a:r>
          </a:p>
          <a:p>
            <a:pPr lvl="1"/>
            <a:r>
              <a:rPr lang="en-US" dirty="0"/>
              <a:t>CB </a:t>
            </a:r>
            <a:r>
              <a:rPr lang="en-US" sz="2000" dirty="0">
                <a:solidFill>
                  <a:schemeClr val="bg1">
                    <a:lumMod val="50000"/>
                  </a:schemeClr>
                </a:solidFill>
              </a:rPr>
              <a:t>&lt;tab&gt; &lt;tab&gt;</a:t>
            </a:r>
          </a:p>
          <a:p>
            <a:pPr lvl="1"/>
            <a:r>
              <a:rPr lang="en-US" dirty="0"/>
              <a:t>NV </a:t>
            </a:r>
            <a:r>
              <a:rPr lang="en-US" sz="2000" dirty="0">
                <a:solidFill>
                  <a:schemeClr val="bg1">
                    <a:lumMod val="50000"/>
                  </a:schemeClr>
                </a:solidFill>
              </a:rPr>
              <a:t>&lt;tab&gt; &lt;tab&gt;</a:t>
            </a:r>
          </a:p>
          <a:p>
            <a:endParaRPr lang="en-US" sz="2400" dirty="0">
              <a:solidFill>
                <a:schemeClr val="bg1">
                  <a:lumMod val="50000"/>
                </a:schemeClr>
              </a:solidFill>
            </a:endParaRPr>
          </a:p>
          <a:p>
            <a:endParaRPr lang="en-US" dirty="0"/>
          </a:p>
        </p:txBody>
      </p:sp>
      <p:sp>
        <p:nvSpPr>
          <p:cNvPr id="4" name="Content Placeholder 2"/>
          <p:cNvSpPr txBox="1">
            <a:spLocks/>
          </p:cNvSpPr>
          <p:nvPr/>
        </p:nvSpPr>
        <p:spPr bwMode="auto">
          <a:xfrm>
            <a:off x="3352800" y="2514600"/>
            <a:ext cx="5943600" cy="4114800"/>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400">
                <a:solidFill>
                  <a:schemeClr val="tx1"/>
                </a:solidFill>
                <a:latin typeface="+mn-lt"/>
              </a:defRPr>
            </a:lvl3pPr>
            <a:lvl4pPr marL="1600200" indent="-228600" algn="l" rtl="0" eaLnBrk="0" fontAlgn="base" hangingPunct="0">
              <a:spcBef>
                <a:spcPct val="20000"/>
              </a:spcBef>
              <a:spcAft>
                <a:spcPct val="0"/>
              </a:spcAft>
              <a:buChar char="–"/>
              <a:defRPr sz="2000">
                <a:solidFill>
                  <a:schemeClr val="tx1"/>
                </a:solidFill>
                <a:latin typeface="+mn-lt"/>
              </a:defRPr>
            </a:lvl4pPr>
            <a:lvl5pPr marL="2057400" indent="-228600" algn="l" rtl="0" eaLnBrk="0" fontAlgn="base" hangingPunct="0">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a:lstStyle>
          <a:p>
            <a:pPr marL="0" indent="0">
              <a:buFontTx/>
              <a:buNone/>
            </a:pPr>
            <a:r>
              <a:rPr lang="en-US" sz="2000" b="1" dirty="0"/>
              <a:t>Supported named distributions</a:t>
            </a:r>
          </a:p>
          <a:p>
            <a:pPr marL="0" indent="0">
              <a:buFontTx/>
              <a:buNone/>
            </a:pPr>
            <a:r>
              <a:rPr lang="en-US" sz="2000" kern="0" dirty="0" err="1"/>
              <a:t>bernoulli</a:t>
            </a:r>
            <a:r>
              <a:rPr lang="en-US" sz="2000" kern="0" dirty="0"/>
              <a:t>, beta (B), binomial (Bin), </a:t>
            </a:r>
            <a:r>
              <a:rPr lang="en-US" sz="2000" kern="0" dirty="0" err="1"/>
              <a:t>cauchy</a:t>
            </a:r>
            <a:r>
              <a:rPr lang="en-US" sz="2000" kern="0" dirty="0"/>
              <a:t>, chi, </a:t>
            </a:r>
            <a:r>
              <a:rPr lang="en-US" sz="2000" kern="0" dirty="0" err="1"/>
              <a:t>chisquared</a:t>
            </a:r>
            <a:r>
              <a:rPr lang="en-US" sz="2000" kern="0" dirty="0"/>
              <a:t>, delta, </a:t>
            </a:r>
            <a:r>
              <a:rPr lang="en-US" sz="2000" kern="0" dirty="0" err="1"/>
              <a:t>dirac</a:t>
            </a:r>
            <a:r>
              <a:rPr lang="en-US" sz="2000" kern="0" dirty="0"/>
              <a:t>, </a:t>
            </a:r>
            <a:r>
              <a:rPr lang="en-US" sz="2000" kern="0" dirty="0" err="1"/>
              <a:t>discreteuniform</a:t>
            </a:r>
            <a:r>
              <a:rPr lang="en-US" sz="2000" kern="0" dirty="0"/>
              <a:t>, exponential, </a:t>
            </a:r>
            <a:r>
              <a:rPr lang="en-US" sz="2000" kern="0" dirty="0" err="1"/>
              <a:t>exponentialpower</a:t>
            </a:r>
            <a:r>
              <a:rPr lang="en-US" sz="2000" kern="0" dirty="0"/>
              <a:t>, </a:t>
            </a:r>
            <a:r>
              <a:rPr lang="en-US" sz="2000" kern="0" dirty="0" err="1"/>
              <a:t>extremevalue</a:t>
            </a:r>
            <a:r>
              <a:rPr lang="en-US" sz="2000" kern="0" dirty="0"/>
              <a:t>, F, f, </a:t>
            </a:r>
            <a:r>
              <a:rPr lang="en-US" sz="2000" kern="0" dirty="0" err="1"/>
              <a:t>fishersnedecor</a:t>
            </a:r>
            <a:r>
              <a:rPr lang="en-US" sz="2000" kern="0" dirty="0"/>
              <a:t>, </a:t>
            </a:r>
            <a:r>
              <a:rPr lang="en-US" sz="2000" kern="0" dirty="0" err="1"/>
              <a:t>fishertippett</a:t>
            </a:r>
            <a:r>
              <a:rPr lang="en-US" sz="2000" kern="0" dirty="0"/>
              <a:t>, </a:t>
            </a:r>
            <a:r>
              <a:rPr lang="en-US" sz="2000" kern="0" dirty="0" err="1"/>
              <a:t>fisk</a:t>
            </a:r>
            <a:r>
              <a:rPr lang="en-US" sz="2000" kern="0" dirty="0"/>
              <a:t>, </a:t>
            </a:r>
            <a:r>
              <a:rPr lang="en-US" sz="2000" kern="0" dirty="0" err="1"/>
              <a:t>frechet</a:t>
            </a:r>
            <a:r>
              <a:rPr lang="en-US" sz="2000" kern="0" dirty="0"/>
              <a:t>, gamma, </a:t>
            </a:r>
            <a:r>
              <a:rPr lang="en-US" sz="2000" kern="0" dirty="0" err="1"/>
              <a:t>gaussian</a:t>
            </a:r>
            <a:r>
              <a:rPr lang="en-US" sz="2000" kern="0" dirty="0"/>
              <a:t>, geometric, </a:t>
            </a:r>
            <a:r>
              <a:rPr lang="en-US" sz="2000" kern="0" dirty="0" err="1"/>
              <a:t>generalizedextremevalue</a:t>
            </a:r>
            <a:r>
              <a:rPr lang="en-US" sz="2000" kern="0" dirty="0"/>
              <a:t> (GEV), </a:t>
            </a:r>
            <a:r>
              <a:rPr lang="en-US" sz="2000" kern="0" dirty="0" err="1"/>
              <a:t>generalizedpareto</a:t>
            </a:r>
            <a:r>
              <a:rPr lang="en-US" sz="2000" kern="0" dirty="0"/>
              <a:t>, </a:t>
            </a:r>
            <a:r>
              <a:rPr lang="en-US" sz="2000" kern="0" dirty="0" err="1"/>
              <a:t>gumbel</a:t>
            </a:r>
            <a:r>
              <a:rPr lang="en-US" sz="2000" kern="0" dirty="0"/>
              <a:t>, histogram, </a:t>
            </a:r>
            <a:r>
              <a:rPr lang="en-US" sz="2000" kern="0" dirty="0" err="1"/>
              <a:t>inversegamma</a:t>
            </a:r>
            <a:r>
              <a:rPr lang="en-US" sz="2000" kern="0" dirty="0"/>
              <a:t>, </a:t>
            </a:r>
            <a:r>
              <a:rPr lang="en-US" sz="2000" kern="0" dirty="0" err="1"/>
              <a:t>laplace</a:t>
            </a:r>
            <a:r>
              <a:rPr lang="en-US" sz="2000" kern="0" dirty="0"/>
              <a:t>, logistic, </a:t>
            </a:r>
            <a:r>
              <a:rPr lang="en-US" sz="2000" kern="0" dirty="0" err="1"/>
              <a:t>loglogistic</a:t>
            </a:r>
            <a:r>
              <a:rPr lang="en-US" sz="2000" kern="0" dirty="0"/>
              <a:t>, lognormal (L), </a:t>
            </a:r>
            <a:r>
              <a:rPr lang="en-US" sz="2000" kern="0" dirty="0" err="1"/>
              <a:t>logtriangular</a:t>
            </a:r>
            <a:r>
              <a:rPr lang="en-US" sz="2000" kern="0" dirty="0"/>
              <a:t>, </a:t>
            </a:r>
            <a:r>
              <a:rPr lang="en-US" sz="2000" kern="0" dirty="0" err="1"/>
              <a:t>loguniform</a:t>
            </a:r>
            <a:r>
              <a:rPr lang="en-US" sz="2000" kern="0" dirty="0"/>
              <a:t>, </a:t>
            </a:r>
            <a:r>
              <a:rPr lang="en-US" sz="2000" kern="0" dirty="0" err="1"/>
              <a:t>negativebinomial</a:t>
            </a:r>
            <a:r>
              <a:rPr lang="en-US" sz="2000" kern="0" dirty="0"/>
              <a:t>, normal (N), </a:t>
            </a:r>
            <a:r>
              <a:rPr lang="en-US" sz="2000" kern="0" dirty="0" err="1"/>
              <a:t>pareto</a:t>
            </a:r>
            <a:r>
              <a:rPr lang="en-US" sz="2000" kern="0" dirty="0"/>
              <a:t>, pascal, </a:t>
            </a:r>
            <a:r>
              <a:rPr lang="en-US" sz="2000" kern="0" dirty="0" err="1"/>
              <a:t>powerfunction</a:t>
            </a:r>
            <a:r>
              <a:rPr lang="en-US" sz="2000" kern="0" dirty="0"/>
              <a:t>, </a:t>
            </a:r>
            <a:r>
              <a:rPr lang="en-US" sz="2000" kern="0" dirty="0" err="1"/>
              <a:t>poisson</a:t>
            </a:r>
            <a:r>
              <a:rPr lang="en-US" sz="2000" kern="0" dirty="0"/>
              <a:t>, quantiles, </a:t>
            </a:r>
            <a:r>
              <a:rPr lang="en-US" sz="2000" kern="0" dirty="0" err="1"/>
              <a:t>rayleigh</a:t>
            </a:r>
            <a:r>
              <a:rPr lang="en-US" sz="2000" kern="0" dirty="0"/>
              <a:t>, reciprocal, </a:t>
            </a:r>
            <a:r>
              <a:rPr lang="en-US" sz="2000" kern="0" dirty="0" err="1"/>
              <a:t>shiftedloglogistic</a:t>
            </a:r>
            <a:r>
              <a:rPr lang="en-US" sz="2000" kern="0" dirty="0"/>
              <a:t>, </a:t>
            </a:r>
            <a:r>
              <a:rPr lang="en-US" sz="2000" kern="0" dirty="0" err="1"/>
              <a:t>skewnormal</a:t>
            </a:r>
            <a:r>
              <a:rPr lang="en-US" sz="2000" kern="0" dirty="0"/>
              <a:t> (SN), student, trapezoidal, triangular (T), uniform (U), </a:t>
            </a:r>
            <a:r>
              <a:rPr lang="en-US" sz="2000" kern="0" dirty="0" err="1"/>
              <a:t>weibull</a:t>
            </a:r>
            <a:endParaRPr lang="en-US" sz="2000" kern="0" dirty="0"/>
          </a:p>
        </p:txBody>
      </p:sp>
    </p:spTree>
    <p:extLst>
      <p:ext uri="{BB962C8B-B14F-4D97-AF65-F5344CB8AC3E}">
        <p14:creationId xmlns:p14="http://schemas.microsoft.com/office/powerpoint/2010/main" val="222648991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
</file>

<file path=ppt/slides/slide1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8610" name="Rectangle 2"/>
          <p:cNvSpPr>
            <a:spLocks noGrp="1" noChangeArrowheads="1"/>
          </p:cNvSpPr>
          <p:nvPr>
            <p:ph type="ctrTitle"/>
          </p:nvPr>
        </p:nvSpPr>
        <p:spPr>
          <a:xfrm>
            <a:off x="0" y="2895600"/>
            <a:ext cx="9144000" cy="1143000"/>
          </a:xfrm>
        </p:spPr>
        <p:txBody>
          <a:bodyPr/>
          <a:lstStyle/>
          <a:p>
            <a:pPr algn="ctr" eaLnBrk="1" hangingPunct="1">
              <a:defRPr/>
            </a:pPr>
            <a:r>
              <a:rPr lang="en-US" sz="6000" dirty="0"/>
              <a:t>Neuroscience of risk</a:t>
            </a:r>
          </a:p>
        </p:txBody>
      </p:sp>
      <p:sp>
        <p:nvSpPr>
          <p:cNvPr id="25603" name="AutoShape 5"/>
          <p:cNvSpPr>
            <a:spLocks noChangeArrowheads="1"/>
          </p:cNvSpPr>
          <p:nvPr/>
        </p:nvSpPr>
        <p:spPr bwMode="auto">
          <a:xfrm flipV="1">
            <a:off x="0" y="0"/>
            <a:ext cx="3581400" cy="2438400"/>
          </a:xfrm>
          <a:prstGeom prst="triangle">
            <a:avLst>
              <a:gd name="adj" fmla="val 50000"/>
            </a:avLst>
          </a:prstGeom>
          <a:solidFill>
            <a:srgbClr val="008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endParaRPr lang="en-US" altLang="en-US"/>
          </a:p>
        </p:txBody>
      </p:sp>
      <p:sp>
        <p:nvSpPr>
          <p:cNvPr id="25605" name="Rectangle 8"/>
          <p:cNvSpPr>
            <a:spLocks noGrp="1" noChangeArrowheads="1"/>
          </p:cNvSpPr>
          <p:nvPr>
            <p:ph type="subTitle" idx="1"/>
          </p:nvPr>
        </p:nvSpPr>
        <p:spPr/>
        <p:txBody>
          <a:bodyPr/>
          <a:lstStyle/>
          <a:p>
            <a:pPr eaLnBrk="1" hangingPunct="1"/>
            <a:r>
              <a:rPr lang="en-US" altLang="en-US"/>
              <a:t> </a:t>
            </a:r>
          </a:p>
        </p:txBody>
      </p:sp>
      <p:sp>
        <p:nvSpPr>
          <p:cNvPr id="5" name="Rectangle 4"/>
          <p:cNvSpPr/>
          <p:nvPr/>
        </p:nvSpPr>
        <p:spPr>
          <a:xfrm>
            <a:off x="5133975" y="4038600"/>
            <a:ext cx="4572000" cy="400050"/>
          </a:xfrm>
          <a:prstGeom prst="rect">
            <a:avLst/>
          </a:prstGeom>
        </p:spPr>
        <p:txBody>
          <a:bodyPr>
            <a:spAutoFit/>
          </a:bodyPr>
          <a:lstStyle/>
          <a:p>
            <a:pPr marL="342900" lvl="1" indent="-342900">
              <a:buSzPct val="97000"/>
              <a:defRPr/>
            </a:pPr>
            <a:r>
              <a:rPr lang="en-US" sz="2000" dirty="0">
                <a:solidFill>
                  <a:schemeClr val="bg1">
                    <a:lumMod val="75000"/>
                  </a:schemeClr>
                </a:solidFill>
                <a:latin typeface="+mn-lt"/>
              </a:rPr>
              <a:t>Decade of the Brain (’90s)</a:t>
            </a:r>
          </a:p>
        </p:txBody>
      </p:sp>
    </p:spTree>
    <p:extLst>
      <p:ext uri="{BB962C8B-B14F-4D97-AF65-F5344CB8AC3E}">
        <p14:creationId xmlns:p14="http://schemas.microsoft.com/office/powerpoint/2010/main" val="2653047465"/>
      </p:ext>
    </p:extLst>
  </p:cSld>
  <p:clrMapOvr>
    <a:masterClrMapping/>
  </p:clrMapOvr>
</p:sld>
</file>

<file path=ppt/slides/slide1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02" name="Title 1"/>
          <p:cNvSpPr>
            <a:spLocks noGrp="1"/>
          </p:cNvSpPr>
          <p:nvPr>
            <p:ph type="title"/>
          </p:nvPr>
        </p:nvSpPr>
        <p:spPr/>
        <p:txBody>
          <a:bodyPr/>
          <a:lstStyle/>
          <a:p>
            <a:r>
              <a:rPr lang="en-US" altLang="en-US"/>
              <a:t>Psychometry</a:t>
            </a:r>
          </a:p>
        </p:txBody>
      </p:sp>
      <p:sp>
        <p:nvSpPr>
          <p:cNvPr id="204803" name="Content Placeholder 2"/>
          <p:cNvSpPr>
            <a:spLocks noGrp="1"/>
          </p:cNvSpPr>
          <p:nvPr>
            <p:ph idx="1"/>
          </p:nvPr>
        </p:nvSpPr>
        <p:spPr/>
        <p:txBody>
          <a:bodyPr/>
          <a:lstStyle/>
          <a:p>
            <a:r>
              <a:rPr lang="en-US" altLang="en-US"/>
              <a:t>Probability and decision theory are rife with paradoxes that no other areas in math have</a:t>
            </a:r>
          </a:p>
          <a:p>
            <a:pPr lvl="4"/>
            <a:endParaRPr lang="en-US" altLang="en-US"/>
          </a:p>
          <a:p>
            <a:r>
              <a:rPr lang="en-US" altLang="en-US"/>
              <a:t>Cottage industry in documenting ways in which humans mess up probabilities </a:t>
            </a:r>
          </a:p>
        </p:txBody>
      </p:sp>
    </p:spTree>
    <p:extLst>
      <p:ext uri="{BB962C8B-B14F-4D97-AF65-F5344CB8AC3E}">
        <p14:creationId xmlns:p14="http://schemas.microsoft.com/office/powerpoint/2010/main" val="2146408787"/>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6258" name="Rectangle 2"/>
          <p:cNvSpPr>
            <a:spLocks noGrp="1" noChangeArrowheads="1"/>
          </p:cNvSpPr>
          <p:nvPr>
            <p:ph type="title"/>
          </p:nvPr>
        </p:nvSpPr>
        <p:spPr/>
        <p:txBody>
          <a:bodyPr/>
          <a:lstStyle/>
          <a:p>
            <a:pPr eaLnBrk="1" hangingPunct="1">
              <a:defRPr/>
            </a:pPr>
            <a:r>
              <a:rPr lang="en-US"/>
              <a:t>Distribution</a:t>
            </a:r>
          </a:p>
        </p:txBody>
      </p:sp>
      <p:sp>
        <p:nvSpPr>
          <p:cNvPr id="33795" name="Rectangle 3"/>
          <p:cNvSpPr>
            <a:spLocks noGrp="1" noChangeArrowheads="1"/>
          </p:cNvSpPr>
          <p:nvPr>
            <p:ph type="body" idx="1"/>
          </p:nvPr>
        </p:nvSpPr>
        <p:spPr>
          <a:xfrm>
            <a:off x="685800" y="1905000"/>
            <a:ext cx="8153400" cy="4724400"/>
          </a:xfrm>
        </p:spPr>
        <p:txBody>
          <a:bodyPr/>
          <a:lstStyle/>
          <a:p>
            <a:pPr eaLnBrk="1" hangingPunct="1"/>
            <a:r>
              <a:rPr lang="en-US" altLang="en-US"/>
              <a:t>Arrangement of a variable’s values showing their commonness of occurrence </a:t>
            </a:r>
          </a:p>
          <a:p>
            <a:pPr lvl="4" eaLnBrk="1" hangingPunct="1"/>
            <a:endParaRPr lang="en-US" altLang="en-US" sz="1000"/>
          </a:p>
          <a:p>
            <a:pPr eaLnBrk="1" hangingPunct="1"/>
            <a:r>
              <a:rPr lang="en-US" altLang="en-US"/>
              <a:t>Several ways to express commonness</a:t>
            </a:r>
          </a:p>
          <a:p>
            <a:pPr lvl="1" eaLnBrk="1" hangingPunct="1"/>
            <a:r>
              <a:rPr lang="en-US" altLang="en-US">
                <a:solidFill>
                  <a:srgbClr val="009900"/>
                </a:solidFill>
              </a:rPr>
              <a:t>Counts  </a:t>
            </a:r>
            <a:r>
              <a:rPr lang="en-US" altLang="en-US">
                <a:solidFill>
                  <a:schemeClr val="hlink"/>
                </a:solidFill>
              </a:rPr>
              <a:t>(most concrete conception)</a:t>
            </a:r>
          </a:p>
          <a:p>
            <a:pPr lvl="1" eaLnBrk="1" hangingPunct="1"/>
            <a:r>
              <a:rPr lang="en-US" altLang="en-US">
                <a:solidFill>
                  <a:srgbClr val="009900"/>
                </a:solidFill>
              </a:rPr>
              <a:t>Relative frequencies  </a:t>
            </a:r>
            <a:r>
              <a:rPr lang="en-US" altLang="en-US">
                <a:solidFill>
                  <a:schemeClr val="hlink"/>
                </a:solidFill>
              </a:rPr>
              <a:t>(finite populations)</a:t>
            </a:r>
          </a:p>
          <a:p>
            <a:pPr lvl="1" eaLnBrk="1" hangingPunct="1"/>
            <a:r>
              <a:rPr lang="en-US" altLang="en-US">
                <a:solidFill>
                  <a:srgbClr val="009900"/>
                </a:solidFill>
              </a:rPr>
              <a:t>Probabilities  </a:t>
            </a:r>
            <a:r>
              <a:rPr lang="en-US" altLang="en-US">
                <a:solidFill>
                  <a:schemeClr val="hlink"/>
                </a:solidFill>
              </a:rPr>
              <a:t>(more abstract)</a:t>
            </a:r>
          </a:p>
          <a:p>
            <a:pPr lvl="4" eaLnBrk="1" hangingPunct="1"/>
            <a:endParaRPr lang="en-US" altLang="en-US" sz="1000"/>
          </a:p>
          <a:p>
            <a:pPr eaLnBrk="1" hangingPunct="1"/>
            <a:r>
              <a:rPr lang="en-US" altLang="en-US"/>
              <a:t>Probability distributions used to model </a:t>
            </a:r>
            <a:r>
              <a:rPr lang="en-US" altLang="en-US" i="1"/>
              <a:t>both</a:t>
            </a:r>
            <a:r>
              <a:rPr lang="en-US" altLang="en-US"/>
              <a:t> variability and incertitude</a:t>
            </a:r>
          </a:p>
        </p:txBody>
      </p:sp>
    </p:spTree>
    <p:extLst>
      <p:ext uri="{BB962C8B-B14F-4D97-AF65-F5344CB8AC3E}">
        <p14:creationId xmlns:p14="http://schemas.microsoft.com/office/powerpoint/2010/main" val="4288887509"/>
      </p:ext>
    </p:extLst>
  </p:cSld>
  <p:clrMapOvr>
    <a:masterClrMapping/>
  </p:clrMapOvr>
</p:sld>
</file>

<file path=ppt/slides/slide1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826" name="Title 1"/>
          <p:cNvSpPr>
            <a:spLocks noGrp="1"/>
          </p:cNvSpPr>
          <p:nvPr>
            <p:ph type="title"/>
          </p:nvPr>
        </p:nvSpPr>
        <p:spPr/>
        <p:txBody>
          <a:bodyPr/>
          <a:lstStyle/>
          <a:p>
            <a:r>
              <a:rPr lang="en-US" altLang="en-US"/>
              <a:t>Paradoxes &amp; biases</a:t>
            </a:r>
          </a:p>
        </p:txBody>
      </p:sp>
      <p:sp>
        <p:nvSpPr>
          <p:cNvPr id="205827" name="Content Placeholder 2"/>
          <p:cNvSpPr>
            <a:spLocks noGrp="1"/>
          </p:cNvSpPr>
          <p:nvPr>
            <p:ph idx="1"/>
          </p:nvPr>
        </p:nvSpPr>
        <p:spPr/>
        <p:txBody>
          <a:bodyPr/>
          <a:lstStyle/>
          <a:p>
            <a:r>
              <a:rPr lang="en-US" altLang="en-US"/>
              <a:t>Ellsberg paradox</a:t>
            </a:r>
          </a:p>
          <a:p>
            <a:r>
              <a:rPr lang="en-US" altLang="en-US"/>
              <a:t>St. Petersburg paradox</a:t>
            </a:r>
          </a:p>
          <a:p>
            <a:r>
              <a:rPr lang="en-US" altLang="en-US"/>
              <a:t>Two-envelopes problem</a:t>
            </a:r>
          </a:p>
          <a:p>
            <a:r>
              <a:rPr lang="en-US" altLang="en-US"/>
              <a:t>Monty Hall problem</a:t>
            </a:r>
          </a:p>
          <a:p>
            <a:r>
              <a:rPr lang="en-US" altLang="en-US"/>
              <a:t>Simpson’s paradox</a:t>
            </a:r>
          </a:p>
          <a:p>
            <a:r>
              <a:rPr lang="en-US" altLang="en-US"/>
              <a:t>Risk aversion</a:t>
            </a:r>
          </a:p>
          <a:p>
            <a:r>
              <a:rPr lang="en-US" altLang="en-US"/>
              <a:t>Loss aversion</a:t>
            </a:r>
          </a:p>
          <a:p>
            <a:endParaRPr lang="en-US" altLang="en-US"/>
          </a:p>
        </p:txBody>
      </p:sp>
    </p:spTree>
    <p:extLst>
      <p:ext uri="{BB962C8B-B14F-4D97-AF65-F5344CB8AC3E}">
        <p14:creationId xmlns:p14="http://schemas.microsoft.com/office/powerpoint/2010/main" val="2347856052"/>
      </p:ext>
    </p:extLst>
  </p:cSld>
  <p:clrMapOvr>
    <a:masterClrMapping/>
  </p:clrMapOvr>
</p:sld>
</file>

<file path=ppt/slides/slide1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6850" name="Rectangle 2"/>
          <p:cNvSpPr>
            <a:spLocks noGrp="1" noChangeArrowheads="1"/>
          </p:cNvSpPr>
          <p:nvPr>
            <p:ph type="title" idx="4294967295"/>
          </p:nvPr>
        </p:nvSpPr>
        <p:spPr/>
        <p:txBody>
          <a:bodyPr/>
          <a:lstStyle/>
          <a:p>
            <a:pPr eaLnBrk="1" hangingPunct="1"/>
            <a:r>
              <a:rPr lang="en-US" altLang="en-US"/>
              <a:t>Risk aversion</a:t>
            </a:r>
          </a:p>
        </p:txBody>
      </p:sp>
      <p:sp>
        <p:nvSpPr>
          <p:cNvPr id="206851" name="Rectangle 3"/>
          <p:cNvSpPr>
            <a:spLocks noGrp="1" noChangeArrowheads="1"/>
          </p:cNvSpPr>
          <p:nvPr>
            <p:ph type="body" idx="4294967295"/>
          </p:nvPr>
        </p:nvSpPr>
        <p:spPr>
          <a:xfrm>
            <a:off x="685800" y="1676400"/>
            <a:ext cx="8077200" cy="4114800"/>
          </a:xfrm>
        </p:spPr>
        <p:txBody>
          <a:bodyPr/>
          <a:lstStyle/>
          <a:p>
            <a:pPr eaLnBrk="1" hangingPunct="1"/>
            <a:r>
              <a:rPr lang="en-US" altLang="en-US"/>
              <a:t>Suppose you can get $100 if a randomly drawn ball is red from an urn with half red and half blue balls…or you can just get $50 </a:t>
            </a:r>
          </a:p>
          <a:p>
            <a:pPr eaLnBrk="1" hangingPunct="1"/>
            <a:r>
              <a:rPr lang="en-US" altLang="en-US"/>
              <a:t>Which prize do you want?</a:t>
            </a:r>
          </a:p>
        </p:txBody>
      </p:sp>
      <p:sp>
        <p:nvSpPr>
          <p:cNvPr id="206852" name="AutoShape 4"/>
          <p:cNvSpPr>
            <a:spLocks noChangeArrowheads="1"/>
          </p:cNvSpPr>
          <p:nvPr/>
        </p:nvSpPr>
        <p:spPr bwMode="auto">
          <a:xfrm>
            <a:off x="5105400" y="3962400"/>
            <a:ext cx="3048000" cy="1828800"/>
          </a:xfrm>
          <a:prstGeom prst="can">
            <a:avLst>
              <a:gd name="adj" fmla="val 25000"/>
            </a:avLst>
          </a:prstGeom>
          <a:solidFill>
            <a:srgbClr val="C0C0C0"/>
          </a:solidFill>
          <a:ln w="9525">
            <a:solidFill>
              <a:srgbClr val="009900"/>
            </a:solidFill>
            <a:round/>
            <a:headEnd/>
            <a:tailEnd/>
          </a:ln>
        </p:spPr>
        <p:txBody>
          <a:bodyPr wrap="none" anchor="ct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latin typeface="Arial" panose="020B0604020202020204" pitchFamily="34" charset="0"/>
            </a:endParaRPr>
          </a:p>
        </p:txBody>
      </p:sp>
      <p:sp>
        <p:nvSpPr>
          <p:cNvPr id="206853" name="Oval 6"/>
          <p:cNvSpPr>
            <a:spLocks noChangeArrowheads="1"/>
          </p:cNvSpPr>
          <p:nvPr/>
        </p:nvSpPr>
        <p:spPr bwMode="auto">
          <a:xfrm>
            <a:off x="5638800" y="5486400"/>
            <a:ext cx="228600" cy="228600"/>
          </a:xfrm>
          <a:prstGeom prst="ellipse">
            <a:avLst/>
          </a:prstGeom>
          <a:solidFill>
            <a:srgbClr val="0000FF"/>
          </a:solidFill>
          <a:ln w="9525">
            <a:solidFill>
              <a:schemeClr val="tx1"/>
            </a:solidFill>
            <a:round/>
            <a:headEnd/>
            <a:tailEnd/>
          </a:ln>
        </p:spPr>
        <p:txBody>
          <a:bodyPr wrap="none" anchor="ct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latin typeface="Arial" panose="020B0604020202020204" pitchFamily="34" charset="0"/>
            </a:endParaRPr>
          </a:p>
        </p:txBody>
      </p:sp>
      <p:sp>
        <p:nvSpPr>
          <p:cNvPr id="206854" name="Oval 7"/>
          <p:cNvSpPr>
            <a:spLocks noChangeArrowheads="1"/>
          </p:cNvSpPr>
          <p:nvPr/>
        </p:nvSpPr>
        <p:spPr bwMode="auto">
          <a:xfrm>
            <a:off x="6096000" y="5105400"/>
            <a:ext cx="228600" cy="228600"/>
          </a:xfrm>
          <a:prstGeom prst="ellipse">
            <a:avLst/>
          </a:prstGeom>
          <a:solidFill>
            <a:srgbClr val="FF3300"/>
          </a:solidFill>
          <a:ln w="9525">
            <a:solidFill>
              <a:schemeClr val="tx1"/>
            </a:solidFill>
            <a:round/>
            <a:headEnd/>
            <a:tailEnd/>
          </a:ln>
        </p:spPr>
        <p:txBody>
          <a:bodyPr wrap="none" anchor="ct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latin typeface="Arial" panose="020B0604020202020204" pitchFamily="34" charset="0"/>
            </a:endParaRPr>
          </a:p>
        </p:txBody>
      </p:sp>
      <p:sp>
        <p:nvSpPr>
          <p:cNvPr id="206855" name="Oval 8"/>
          <p:cNvSpPr>
            <a:spLocks noChangeArrowheads="1"/>
          </p:cNvSpPr>
          <p:nvPr/>
        </p:nvSpPr>
        <p:spPr bwMode="auto">
          <a:xfrm>
            <a:off x="7315200" y="4953000"/>
            <a:ext cx="228600" cy="228600"/>
          </a:xfrm>
          <a:prstGeom prst="ellipse">
            <a:avLst/>
          </a:prstGeom>
          <a:solidFill>
            <a:srgbClr val="0000FF"/>
          </a:solidFill>
          <a:ln w="9525">
            <a:solidFill>
              <a:schemeClr val="tx1"/>
            </a:solidFill>
            <a:round/>
            <a:headEnd/>
            <a:tailEnd/>
          </a:ln>
        </p:spPr>
        <p:txBody>
          <a:bodyPr wrap="none" anchor="ct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latin typeface="Arial" panose="020B0604020202020204" pitchFamily="34" charset="0"/>
            </a:endParaRPr>
          </a:p>
        </p:txBody>
      </p:sp>
      <p:sp>
        <p:nvSpPr>
          <p:cNvPr id="206856" name="Oval 9"/>
          <p:cNvSpPr>
            <a:spLocks noChangeArrowheads="1"/>
          </p:cNvSpPr>
          <p:nvPr/>
        </p:nvSpPr>
        <p:spPr bwMode="auto">
          <a:xfrm>
            <a:off x="6248400" y="5257800"/>
            <a:ext cx="228600" cy="228600"/>
          </a:xfrm>
          <a:prstGeom prst="ellipse">
            <a:avLst/>
          </a:prstGeom>
          <a:solidFill>
            <a:srgbClr val="FF3300"/>
          </a:solidFill>
          <a:ln w="9525">
            <a:solidFill>
              <a:schemeClr val="tx1"/>
            </a:solidFill>
            <a:round/>
            <a:headEnd/>
            <a:tailEnd/>
          </a:ln>
        </p:spPr>
        <p:txBody>
          <a:bodyPr wrap="none" anchor="ct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latin typeface="Arial" panose="020B0604020202020204" pitchFamily="34" charset="0"/>
            </a:endParaRPr>
          </a:p>
        </p:txBody>
      </p:sp>
      <p:sp>
        <p:nvSpPr>
          <p:cNvPr id="206857" name="Oval 10"/>
          <p:cNvSpPr>
            <a:spLocks noChangeArrowheads="1"/>
          </p:cNvSpPr>
          <p:nvPr/>
        </p:nvSpPr>
        <p:spPr bwMode="auto">
          <a:xfrm>
            <a:off x="5257800" y="5029200"/>
            <a:ext cx="228600" cy="228600"/>
          </a:xfrm>
          <a:prstGeom prst="ellipse">
            <a:avLst/>
          </a:prstGeom>
          <a:solidFill>
            <a:srgbClr val="0000FF"/>
          </a:solidFill>
          <a:ln w="9525">
            <a:solidFill>
              <a:schemeClr val="tx1"/>
            </a:solidFill>
            <a:round/>
            <a:headEnd/>
            <a:tailEnd/>
          </a:ln>
        </p:spPr>
        <p:txBody>
          <a:bodyPr wrap="none" anchor="ct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latin typeface="Arial" panose="020B0604020202020204" pitchFamily="34" charset="0"/>
            </a:endParaRPr>
          </a:p>
        </p:txBody>
      </p:sp>
      <p:sp>
        <p:nvSpPr>
          <p:cNvPr id="206858" name="Oval 11"/>
          <p:cNvSpPr>
            <a:spLocks noChangeArrowheads="1"/>
          </p:cNvSpPr>
          <p:nvPr/>
        </p:nvSpPr>
        <p:spPr bwMode="auto">
          <a:xfrm>
            <a:off x="6400800" y="5410200"/>
            <a:ext cx="228600" cy="228600"/>
          </a:xfrm>
          <a:prstGeom prst="ellipse">
            <a:avLst/>
          </a:prstGeom>
          <a:solidFill>
            <a:srgbClr val="FF3300"/>
          </a:solidFill>
          <a:ln w="9525">
            <a:solidFill>
              <a:schemeClr val="tx1"/>
            </a:solidFill>
            <a:round/>
            <a:headEnd/>
            <a:tailEnd/>
          </a:ln>
        </p:spPr>
        <p:txBody>
          <a:bodyPr wrap="none" anchor="ct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latin typeface="Arial" panose="020B0604020202020204" pitchFamily="34" charset="0"/>
            </a:endParaRPr>
          </a:p>
        </p:txBody>
      </p:sp>
      <p:sp>
        <p:nvSpPr>
          <p:cNvPr id="206859" name="Oval 12"/>
          <p:cNvSpPr>
            <a:spLocks noChangeArrowheads="1"/>
          </p:cNvSpPr>
          <p:nvPr/>
        </p:nvSpPr>
        <p:spPr bwMode="auto">
          <a:xfrm>
            <a:off x="7848600" y="5257800"/>
            <a:ext cx="228600" cy="228600"/>
          </a:xfrm>
          <a:prstGeom prst="ellipse">
            <a:avLst/>
          </a:prstGeom>
          <a:solidFill>
            <a:srgbClr val="0000FF"/>
          </a:solidFill>
          <a:ln w="9525">
            <a:solidFill>
              <a:schemeClr val="tx1"/>
            </a:solidFill>
            <a:round/>
            <a:headEnd/>
            <a:tailEnd/>
          </a:ln>
        </p:spPr>
        <p:txBody>
          <a:bodyPr wrap="none" anchor="ct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latin typeface="Arial" panose="020B0604020202020204" pitchFamily="34" charset="0"/>
            </a:endParaRPr>
          </a:p>
        </p:txBody>
      </p:sp>
      <p:sp>
        <p:nvSpPr>
          <p:cNvPr id="206860" name="Oval 13"/>
          <p:cNvSpPr>
            <a:spLocks noChangeArrowheads="1"/>
          </p:cNvSpPr>
          <p:nvPr/>
        </p:nvSpPr>
        <p:spPr bwMode="auto">
          <a:xfrm>
            <a:off x="6629400" y="5486400"/>
            <a:ext cx="228600" cy="228600"/>
          </a:xfrm>
          <a:prstGeom prst="ellipse">
            <a:avLst/>
          </a:prstGeom>
          <a:solidFill>
            <a:srgbClr val="FF3300"/>
          </a:solidFill>
          <a:ln w="9525">
            <a:solidFill>
              <a:schemeClr val="tx1"/>
            </a:solidFill>
            <a:round/>
            <a:headEnd/>
            <a:tailEnd/>
          </a:ln>
        </p:spPr>
        <p:txBody>
          <a:bodyPr wrap="none" anchor="ct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latin typeface="Arial" panose="020B0604020202020204" pitchFamily="34" charset="0"/>
            </a:endParaRPr>
          </a:p>
        </p:txBody>
      </p:sp>
      <p:sp>
        <p:nvSpPr>
          <p:cNvPr id="206861" name="Oval 14"/>
          <p:cNvSpPr>
            <a:spLocks noChangeArrowheads="1"/>
          </p:cNvSpPr>
          <p:nvPr/>
        </p:nvSpPr>
        <p:spPr bwMode="auto">
          <a:xfrm>
            <a:off x="6477000" y="5257800"/>
            <a:ext cx="228600" cy="228600"/>
          </a:xfrm>
          <a:prstGeom prst="ellipse">
            <a:avLst/>
          </a:prstGeom>
          <a:solidFill>
            <a:srgbClr val="0000FF"/>
          </a:solidFill>
          <a:ln w="9525">
            <a:solidFill>
              <a:schemeClr val="tx1"/>
            </a:solidFill>
            <a:round/>
            <a:headEnd/>
            <a:tailEnd/>
          </a:ln>
        </p:spPr>
        <p:txBody>
          <a:bodyPr wrap="none" anchor="ct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latin typeface="Arial" panose="020B0604020202020204" pitchFamily="34" charset="0"/>
            </a:endParaRPr>
          </a:p>
        </p:txBody>
      </p:sp>
      <p:sp>
        <p:nvSpPr>
          <p:cNvPr id="206862" name="Oval 15"/>
          <p:cNvSpPr>
            <a:spLocks noChangeArrowheads="1"/>
          </p:cNvSpPr>
          <p:nvPr/>
        </p:nvSpPr>
        <p:spPr bwMode="auto">
          <a:xfrm>
            <a:off x="6400800" y="5029200"/>
            <a:ext cx="228600" cy="228600"/>
          </a:xfrm>
          <a:prstGeom prst="ellipse">
            <a:avLst/>
          </a:prstGeom>
          <a:solidFill>
            <a:srgbClr val="FF3300"/>
          </a:solidFill>
          <a:ln w="9525">
            <a:solidFill>
              <a:schemeClr val="tx1"/>
            </a:solidFill>
            <a:round/>
            <a:headEnd/>
            <a:tailEnd/>
          </a:ln>
        </p:spPr>
        <p:txBody>
          <a:bodyPr wrap="none" anchor="ct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latin typeface="Arial" panose="020B0604020202020204" pitchFamily="34" charset="0"/>
            </a:endParaRPr>
          </a:p>
        </p:txBody>
      </p:sp>
      <p:sp>
        <p:nvSpPr>
          <p:cNvPr id="206863" name="Oval 16"/>
          <p:cNvSpPr>
            <a:spLocks noChangeArrowheads="1"/>
          </p:cNvSpPr>
          <p:nvPr/>
        </p:nvSpPr>
        <p:spPr bwMode="auto">
          <a:xfrm>
            <a:off x="6934200" y="4648200"/>
            <a:ext cx="228600" cy="228600"/>
          </a:xfrm>
          <a:prstGeom prst="ellipse">
            <a:avLst/>
          </a:prstGeom>
          <a:solidFill>
            <a:srgbClr val="0000FF"/>
          </a:solidFill>
          <a:ln w="9525">
            <a:solidFill>
              <a:schemeClr val="tx1"/>
            </a:solidFill>
            <a:round/>
            <a:headEnd/>
            <a:tailEnd/>
          </a:ln>
        </p:spPr>
        <p:txBody>
          <a:bodyPr wrap="none" anchor="ct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latin typeface="Arial" panose="020B0604020202020204" pitchFamily="34" charset="0"/>
            </a:endParaRPr>
          </a:p>
        </p:txBody>
      </p:sp>
      <p:sp>
        <p:nvSpPr>
          <p:cNvPr id="206864" name="Oval 17"/>
          <p:cNvSpPr>
            <a:spLocks noChangeArrowheads="1"/>
          </p:cNvSpPr>
          <p:nvPr/>
        </p:nvSpPr>
        <p:spPr bwMode="auto">
          <a:xfrm>
            <a:off x="7315200" y="5410200"/>
            <a:ext cx="228600" cy="228600"/>
          </a:xfrm>
          <a:prstGeom prst="ellipse">
            <a:avLst/>
          </a:prstGeom>
          <a:solidFill>
            <a:srgbClr val="FF3300"/>
          </a:solidFill>
          <a:ln w="9525">
            <a:solidFill>
              <a:schemeClr val="tx1"/>
            </a:solidFill>
            <a:round/>
            <a:headEnd/>
            <a:tailEnd/>
          </a:ln>
        </p:spPr>
        <p:txBody>
          <a:bodyPr wrap="none" anchor="ct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latin typeface="Arial" panose="020B0604020202020204" pitchFamily="34" charset="0"/>
            </a:endParaRPr>
          </a:p>
        </p:txBody>
      </p:sp>
      <p:sp>
        <p:nvSpPr>
          <p:cNvPr id="206865" name="Oval 18"/>
          <p:cNvSpPr>
            <a:spLocks noChangeArrowheads="1"/>
          </p:cNvSpPr>
          <p:nvPr/>
        </p:nvSpPr>
        <p:spPr bwMode="auto">
          <a:xfrm>
            <a:off x="7696200" y="5410200"/>
            <a:ext cx="228600" cy="228600"/>
          </a:xfrm>
          <a:prstGeom prst="ellipse">
            <a:avLst/>
          </a:prstGeom>
          <a:solidFill>
            <a:srgbClr val="0000FF"/>
          </a:solidFill>
          <a:ln w="9525">
            <a:solidFill>
              <a:schemeClr val="tx1"/>
            </a:solidFill>
            <a:round/>
            <a:headEnd/>
            <a:tailEnd/>
          </a:ln>
        </p:spPr>
        <p:txBody>
          <a:bodyPr wrap="none" anchor="ct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latin typeface="Arial" panose="020B0604020202020204" pitchFamily="34" charset="0"/>
            </a:endParaRPr>
          </a:p>
        </p:txBody>
      </p:sp>
      <p:sp>
        <p:nvSpPr>
          <p:cNvPr id="206866" name="Oval 19"/>
          <p:cNvSpPr>
            <a:spLocks noChangeArrowheads="1"/>
          </p:cNvSpPr>
          <p:nvPr/>
        </p:nvSpPr>
        <p:spPr bwMode="auto">
          <a:xfrm>
            <a:off x="6705600" y="5181600"/>
            <a:ext cx="228600" cy="228600"/>
          </a:xfrm>
          <a:prstGeom prst="ellipse">
            <a:avLst/>
          </a:prstGeom>
          <a:solidFill>
            <a:srgbClr val="FF3300"/>
          </a:solidFill>
          <a:ln w="9525">
            <a:solidFill>
              <a:schemeClr val="tx1"/>
            </a:solidFill>
            <a:round/>
            <a:headEnd/>
            <a:tailEnd/>
          </a:ln>
        </p:spPr>
        <p:txBody>
          <a:bodyPr wrap="none" anchor="ct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latin typeface="Arial" panose="020B0604020202020204" pitchFamily="34" charset="0"/>
            </a:endParaRPr>
          </a:p>
        </p:txBody>
      </p:sp>
      <p:sp>
        <p:nvSpPr>
          <p:cNvPr id="206867" name="Oval 20"/>
          <p:cNvSpPr>
            <a:spLocks noChangeArrowheads="1"/>
          </p:cNvSpPr>
          <p:nvPr/>
        </p:nvSpPr>
        <p:spPr bwMode="auto">
          <a:xfrm>
            <a:off x="5334000" y="4724400"/>
            <a:ext cx="228600" cy="228600"/>
          </a:xfrm>
          <a:prstGeom prst="ellipse">
            <a:avLst/>
          </a:prstGeom>
          <a:solidFill>
            <a:srgbClr val="0000FF"/>
          </a:solidFill>
          <a:ln w="9525">
            <a:solidFill>
              <a:schemeClr val="tx1"/>
            </a:solidFill>
            <a:round/>
            <a:headEnd/>
            <a:tailEnd/>
          </a:ln>
        </p:spPr>
        <p:txBody>
          <a:bodyPr wrap="none" anchor="ct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latin typeface="Arial" panose="020B0604020202020204" pitchFamily="34" charset="0"/>
            </a:endParaRPr>
          </a:p>
        </p:txBody>
      </p:sp>
      <p:sp>
        <p:nvSpPr>
          <p:cNvPr id="206868" name="Oval 21"/>
          <p:cNvSpPr>
            <a:spLocks noChangeArrowheads="1"/>
          </p:cNvSpPr>
          <p:nvPr/>
        </p:nvSpPr>
        <p:spPr bwMode="auto">
          <a:xfrm>
            <a:off x="5181600" y="4800600"/>
            <a:ext cx="228600" cy="228600"/>
          </a:xfrm>
          <a:prstGeom prst="ellipse">
            <a:avLst/>
          </a:prstGeom>
          <a:solidFill>
            <a:srgbClr val="FF3300"/>
          </a:solidFill>
          <a:ln w="9525">
            <a:solidFill>
              <a:schemeClr val="tx1"/>
            </a:solidFill>
            <a:round/>
            <a:headEnd/>
            <a:tailEnd/>
          </a:ln>
        </p:spPr>
        <p:txBody>
          <a:bodyPr wrap="none" anchor="ct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latin typeface="Arial" panose="020B0604020202020204" pitchFamily="34" charset="0"/>
            </a:endParaRPr>
          </a:p>
        </p:txBody>
      </p:sp>
      <p:sp>
        <p:nvSpPr>
          <p:cNvPr id="206869" name="Oval 22"/>
          <p:cNvSpPr>
            <a:spLocks noChangeArrowheads="1"/>
          </p:cNvSpPr>
          <p:nvPr/>
        </p:nvSpPr>
        <p:spPr bwMode="auto">
          <a:xfrm>
            <a:off x="6629400" y="4876800"/>
            <a:ext cx="228600" cy="228600"/>
          </a:xfrm>
          <a:prstGeom prst="ellipse">
            <a:avLst/>
          </a:prstGeom>
          <a:solidFill>
            <a:srgbClr val="0000FF"/>
          </a:solidFill>
          <a:ln w="9525">
            <a:solidFill>
              <a:schemeClr val="tx1"/>
            </a:solidFill>
            <a:round/>
            <a:headEnd/>
            <a:tailEnd/>
          </a:ln>
        </p:spPr>
        <p:txBody>
          <a:bodyPr wrap="none" anchor="ct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latin typeface="Arial" panose="020B0604020202020204" pitchFamily="34" charset="0"/>
            </a:endParaRPr>
          </a:p>
        </p:txBody>
      </p:sp>
      <p:sp>
        <p:nvSpPr>
          <p:cNvPr id="206870" name="Oval 23"/>
          <p:cNvSpPr>
            <a:spLocks noChangeArrowheads="1"/>
          </p:cNvSpPr>
          <p:nvPr/>
        </p:nvSpPr>
        <p:spPr bwMode="auto">
          <a:xfrm>
            <a:off x="7848600" y="4648200"/>
            <a:ext cx="228600" cy="228600"/>
          </a:xfrm>
          <a:prstGeom prst="ellipse">
            <a:avLst/>
          </a:prstGeom>
          <a:solidFill>
            <a:srgbClr val="FF3300"/>
          </a:solidFill>
          <a:ln w="9525">
            <a:solidFill>
              <a:schemeClr val="tx1"/>
            </a:solidFill>
            <a:round/>
            <a:headEnd/>
            <a:tailEnd/>
          </a:ln>
        </p:spPr>
        <p:txBody>
          <a:bodyPr wrap="none" anchor="ct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latin typeface="Arial" panose="020B0604020202020204" pitchFamily="34" charset="0"/>
            </a:endParaRPr>
          </a:p>
        </p:txBody>
      </p:sp>
      <p:sp>
        <p:nvSpPr>
          <p:cNvPr id="206871" name="Oval 24"/>
          <p:cNvSpPr>
            <a:spLocks noChangeArrowheads="1"/>
          </p:cNvSpPr>
          <p:nvPr/>
        </p:nvSpPr>
        <p:spPr bwMode="auto">
          <a:xfrm>
            <a:off x="5638800" y="5257800"/>
            <a:ext cx="228600" cy="228600"/>
          </a:xfrm>
          <a:prstGeom prst="ellipse">
            <a:avLst/>
          </a:prstGeom>
          <a:solidFill>
            <a:srgbClr val="0000FF"/>
          </a:solidFill>
          <a:ln w="9525">
            <a:solidFill>
              <a:schemeClr val="tx1"/>
            </a:solidFill>
            <a:round/>
            <a:headEnd/>
            <a:tailEnd/>
          </a:ln>
        </p:spPr>
        <p:txBody>
          <a:bodyPr wrap="none" anchor="ct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latin typeface="Arial" panose="020B0604020202020204" pitchFamily="34" charset="0"/>
            </a:endParaRPr>
          </a:p>
        </p:txBody>
      </p:sp>
      <p:sp>
        <p:nvSpPr>
          <p:cNvPr id="206872" name="Oval 25"/>
          <p:cNvSpPr>
            <a:spLocks noChangeArrowheads="1"/>
          </p:cNvSpPr>
          <p:nvPr/>
        </p:nvSpPr>
        <p:spPr bwMode="auto">
          <a:xfrm>
            <a:off x="6172200" y="4724400"/>
            <a:ext cx="228600" cy="228600"/>
          </a:xfrm>
          <a:prstGeom prst="ellipse">
            <a:avLst/>
          </a:prstGeom>
          <a:solidFill>
            <a:srgbClr val="FF3300"/>
          </a:solidFill>
          <a:ln w="9525">
            <a:solidFill>
              <a:schemeClr val="tx1"/>
            </a:solidFill>
            <a:round/>
            <a:headEnd/>
            <a:tailEnd/>
          </a:ln>
        </p:spPr>
        <p:txBody>
          <a:bodyPr wrap="none" anchor="ct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latin typeface="Arial" panose="020B0604020202020204" pitchFamily="34" charset="0"/>
            </a:endParaRPr>
          </a:p>
        </p:txBody>
      </p:sp>
      <p:sp>
        <p:nvSpPr>
          <p:cNvPr id="206873" name="Oval 26"/>
          <p:cNvSpPr>
            <a:spLocks noChangeArrowheads="1"/>
          </p:cNvSpPr>
          <p:nvPr/>
        </p:nvSpPr>
        <p:spPr bwMode="auto">
          <a:xfrm>
            <a:off x="7543800" y="4876800"/>
            <a:ext cx="228600" cy="228600"/>
          </a:xfrm>
          <a:prstGeom prst="ellipse">
            <a:avLst/>
          </a:prstGeom>
          <a:solidFill>
            <a:srgbClr val="0000FF"/>
          </a:solidFill>
          <a:ln w="9525">
            <a:solidFill>
              <a:schemeClr val="tx1"/>
            </a:solidFill>
            <a:round/>
            <a:headEnd/>
            <a:tailEnd/>
          </a:ln>
        </p:spPr>
        <p:txBody>
          <a:bodyPr wrap="none" anchor="ct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latin typeface="Arial" panose="020B0604020202020204" pitchFamily="34" charset="0"/>
            </a:endParaRPr>
          </a:p>
        </p:txBody>
      </p:sp>
      <p:sp>
        <p:nvSpPr>
          <p:cNvPr id="206874" name="Oval 27"/>
          <p:cNvSpPr>
            <a:spLocks noChangeArrowheads="1"/>
          </p:cNvSpPr>
          <p:nvPr/>
        </p:nvSpPr>
        <p:spPr bwMode="auto">
          <a:xfrm>
            <a:off x="6019800" y="5486400"/>
            <a:ext cx="228600" cy="228600"/>
          </a:xfrm>
          <a:prstGeom prst="ellipse">
            <a:avLst/>
          </a:prstGeom>
          <a:solidFill>
            <a:srgbClr val="FF3300"/>
          </a:solidFill>
          <a:ln w="9525">
            <a:solidFill>
              <a:schemeClr val="tx1"/>
            </a:solidFill>
            <a:round/>
            <a:headEnd/>
            <a:tailEnd/>
          </a:ln>
        </p:spPr>
        <p:txBody>
          <a:bodyPr wrap="none" anchor="ct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latin typeface="Arial" panose="020B0604020202020204" pitchFamily="34" charset="0"/>
            </a:endParaRPr>
          </a:p>
        </p:txBody>
      </p:sp>
      <p:sp>
        <p:nvSpPr>
          <p:cNvPr id="206875" name="Oval 28"/>
          <p:cNvSpPr>
            <a:spLocks noChangeArrowheads="1"/>
          </p:cNvSpPr>
          <p:nvPr/>
        </p:nvSpPr>
        <p:spPr bwMode="auto">
          <a:xfrm>
            <a:off x="6858000" y="5410200"/>
            <a:ext cx="228600" cy="228600"/>
          </a:xfrm>
          <a:prstGeom prst="ellipse">
            <a:avLst/>
          </a:prstGeom>
          <a:solidFill>
            <a:srgbClr val="0000FF"/>
          </a:solidFill>
          <a:ln w="9525">
            <a:solidFill>
              <a:schemeClr val="tx1"/>
            </a:solidFill>
            <a:round/>
            <a:headEnd/>
            <a:tailEnd/>
          </a:ln>
        </p:spPr>
        <p:txBody>
          <a:bodyPr wrap="none" anchor="ct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latin typeface="Arial" panose="020B0604020202020204" pitchFamily="34" charset="0"/>
            </a:endParaRPr>
          </a:p>
        </p:txBody>
      </p:sp>
      <p:sp>
        <p:nvSpPr>
          <p:cNvPr id="206876" name="Oval 29"/>
          <p:cNvSpPr>
            <a:spLocks noChangeArrowheads="1"/>
          </p:cNvSpPr>
          <p:nvPr/>
        </p:nvSpPr>
        <p:spPr bwMode="auto">
          <a:xfrm>
            <a:off x="5334000" y="5334000"/>
            <a:ext cx="228600" cy="228600"/>
          </a:xfrm>
          <a:prstGeom prst="ellipse">
            <a:avLst/>
          </a:prstGeom>
          <a:solidFill>
            <a:srgbClr val="FF3300"/>
          </a:solidFill>
          <a:ln w="9525">
            <a:solidFill>
              <a:schemeClr val="tx1"/>
            </a:solidFill>
            <a:round/>
            <a:headEnd/>
            <a:tailEnd/>
          </a:ln>
        </p:spPr>
        <p:txBody>
          <a:bodyPr wrap="none" anchor="ct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latin typeface="Arial" panose="020B0604020202020204" pitchFamily="34" charset="0"/>
            </a:endParaRPr>
          </a:p>
        </p:txBody>
      </p:sp>
      <p:sp>
        <p:nvSpPr>
          <p:cNvPr id="206877" name="Oval 30"/>
          <p:cNvSpPr>
            <a:spLocks noChangeArrowheads="1"/>
          </p:cNvSpPr>
          <p:nvPr/>
        </p:nvSpPr>
        <p:spPr bwMode="auto">
          <a:xfrm>
            <a:off x="5715000" y="4800600"/>
            <a:ext cx="228600" cy="228600"/>
          </a:xfrm>
          <a:prstGeom prst="ellipse">
            <a:avLst/>
          </a:prstGeom>
          <a:solidFill>
            <a:srgbClr val="0000FF"/>
          </a:solidFill>
          <a:ln w="9525">
            <a:solidFill>
              <a:schemeClr val="tx1"/>
            </a:solidFill>
            <a:round/>
            <a:headEnd/>
            <a:tailEnd/>
          </a:ln>
        </p:spPr>
        <p:txBody>
          <a:bodyPr wrap="none" anchor="ct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latin typeface="Arial" panose="020B0604020202020204" pitchFamily="34" charset="0"/>
            </a:endParaRPr>
          </a:p>
        </p:txBody>
      </p:sp>
      <p:sp>
        <p:nvSpPr>
          <p:cNvPr id="206878" name="Oval 31"/>
          <p:cNvSpPr>
            <a:spLocks noChangeArrowheads="1"/>
          </p:cNvSpPr>
          <p:nvPr/>
        </p:nvSpPr>
        <p:spPr bwMode="auto">
          <a:xfrm>
            <a:off x="6934200" y="4876800"/>
            <a:ext cx="228600" cy="228600"/>
          </a:xfrm>
          <a:prstGeom prst="ellipse">
            <a:avLst/>
          </a:prstGeom>
          <a:solidFill>
            <a:srgbClr val="FF3300"/>
          </a:solidFill>
          <a:ln w="9525">
            <a:solidFill>
              <a:schemeClr val="tx1"/>
            </a:solidFill>
            <a:round/>
            <a:headEnd/>
            <a:tailEnd/>
          </a:ln>
        </p:spPr>
        <p:txBody>
          <a:bodyPr wrap="none" anchor="ct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latin typeface="Arial" panose="020B0604020202020204" pitchFamily="34" charset="0"/>
            </a:endParaRPr>
          </a:p>
        </p:txBody>
      </p:sp>
      <p:sp>
        <p:nvSpPr>
          <p:cNvPr id="206879" name="Oval 32"/>
          <p:cNvSpPr>
            <a:spLocks noChangeArrowheads="1"/>
          </p:cNvSpPr>
          <p:nvPr/>
        </p:nvSpPr>
        <p:spPr bwMode="auto">
          <a:xfrm>
            <a:off x="6324600" y="4953000"/>
            <a:ext cx="228600" cy="228600"/>
          </a:xfrm>
          <a:prstGeom prst="ellipse">
            <a:avLst/>
          </a:prstGeom>
          <a:solidFill>
            <a:srgbClr val="0000FF"/>
          </a:solidFill>
          <a:ln w="9525">
            <a:solidFill>
              <a:schemeClr val="tx1"/>
            </a:solidFill>
            <a:round/>
            <a:headEnd/>
            <a:tailEnd/>
          </a:ln>
        </p:spPr>
        <p:txBody>
          <a:bodyPr wrap="none" anchor="ct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latin typeface="Arial" panose="020B0604020202020204" pitchFamily="34" charset="0"/>
            </a:endParaRPr>
          </a:p>
        </p:txBody>
      </p:sp>
      <p:sp>
        <p:nvSpPr>
          <p:cNvPr id="206880" name="Oval 33"/>
          <p:cNvSpPr>
            <a:spLocks noChangeArrowheads="1"/>
          </p:cNvSpPr>
          <p:nvPr/>
        </p:nvSpPr>
        <p:spPr bwMode="auto">
          <a:xfrm>
            <a:off x="7010400" y="5334000"/>
            <a:ext cx="228600" cy="228600"/>
          </a:xfrm>
          <a:prstGeom prst="ellipse">
            <a:avLst/>
          </a:prstGeom>
          <a:solidFill>
            <a:srgbClr val="FF3300"/>
          </a:solidFill>
          <a:ln w="9525">
            <a:solidFill>
              <a:schemeClr val="tx1"/>
            </a:solidFill>
            <a:round/>
            <a:headEnd/>
            <a:tailEnd/>
          </a:ln>
        </p:spPr>
        <p:txBody>
          <a:bodyPr wrap="none" anchor="ct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latin typeface="Arial" panose="020B0604020202020204" pitchFamily="34" charset="0"/>
            </a:endParaRPr>
          </a:p>
        </p:txBody>
      </p:sp>
      <p:sp>
        <p:nvSpPr>
          <p:cNvPr id="206881" name="Oval 34"/>
          <p:cNvSpPr>
            <a:spLocks noChangeArrowheads="1"/>
          </p:cNvSpPr>
          <p:nvPr/>
        </p:nvSpPr>
        <p:spPr bwMode="auto">
          <a:xfrm>
            <a:off x="7315200" y="5181600"/>
            <a:ext cx="228600" cy="228600"/>
          </a:xfrm>
          <a:prstGeom prst="ellipse">
            <a:avLst/>
          </a:prstGeom>
          <a:solidFill>
            <a:srgbClr val="0000FF"/>
          </a:solidFill>
          <a:ln w="9525">
            <a:solidFill>
              <a:schemeClr val="tx1"/>
            </a:solidFill>
            <a:round/>
            <a:headEnd/>
            <a:tailEnd/>
          </a:ln>
        </p:spPr>
        <p:txBody>
          <a:bodyPr wrap="none" anchor="ct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latin typeface="Arial" panose="020B0604020202020204" pitchFamily="34" charset="0"/>
            </a:endParaRPr>
          </a:p>
        </p:txBody>
      </p:sp>
      <p:sp>
        <p:nvSpPr>
          <p:cNvPr id="206882" name="Oval 35"/>
          <p:cNvSpPr>
            <a:spLocks noChangeArrowheads="1"/>
          </p:cNvSpPr>
          <p:nvPr/>
        </p:nvSpPr>
        <p:spPr bwMode="auto">
          <a:xfrm>
            <a:off x="5486400" y="4953000"/>
            <a:ext cx="228600" cy="228600"/>
          </a:xfrm>
          <a:prstGeom prst="ellipse">
            <a:avLst/>
          </a:prstGeom>
          <a:solidFill>
            <a:srgbClr val="FF3300"/>
          </a:solidFill>
          <a:ln w="9525">
            <a:solidFill>
              <a:schemeClr val="tx1"/>
            </a:solidFill>
            <a:round/>
            <a:headEnd/>
            <a:tailEnd/>
          </a:ln>
        </p:spPr>
        <p:txBody>
          <a:bodyPr wrap="none" anchor="ct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latin typeface="Arial" panose="020B0604020202020204" pitchFamily="34" charset="0"/>
            </a:endParaRPr>
          </a:p>
        </p:txBody>
      </p:sp>
      <p:sp>
        <p:nvSpPr>
          <p:cNvPr id="206883" name="Oval 36"/>
          <p:cNvSpPr>
            <a:spLocks noChangeArrowheads="1"/>
          </p:cNvSpPr>
          <p:nvPr/>
        </p:nvSpPr>
        <p:spPr bwMode="auto">
          <a:xfrm>
            <a:off x="5181600" y="5181600"/>
            <a:ext cx="228600" cy="228600"/>
          </a:xfrm>
          <a:prstGeom prst="ellipse">
            <a:avLst/>
          </a:prstGeom>
          <a:solidFill>
            <a:srgbClr val="0000FF"/>
          </a:solidFill>
          <a:ln w="9525">
            <a:solidFill>
              <a:schemeClr val="tx1"/>
            </a:solidFill>
            <a:round/>
            <a:headEnd/>
            <a:tailEnd/>
          </a:ln>
        </p:spPr>
        <p:txBody>
          <a:bodyPr wrap="none" anchor="ct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latin typeface="Arial" panose="020B0604020202020204" pitchFamily="34" charset="0"/>
            </a:endParaRPr>
          </a:p>
        </p:txBody>
      </p:sp>
      <p:sp>
        <p:nvSpPr>
          <p:cNvPr id="206884" name="Oval 37"/>
          <p:cNvSpPr>
            <a:spLocks noChangeArrowheads="1"/>
          </p:cNvSpPr>
          <p:nvPr/>
        </p:nvSpPr>
        <p:spPr bwMode="auto">
          <a:xfrm>
            <a:off x="7696200" y="5029200"/>
            <a:ext cx="228600" cy="228600"/>
          </a:xfrm>
          <a:prstGeom prst="ellipse">
            <a:avLst/>
          </a:prstGeom>
          <a:solidFill>
            <a:srgbClr val="FF3300"/>
          </a:solidFill>
          <a:ln w="9525">
            <a:solidFill>
              <a:schemeClr val="tx1"/>
            </a:solidFill>
            <a:round/>
            <a:headEnd/>
            <a:tailEnd/>
          </a:ln>
        </p:spPr>
        <p:txBody>
          <a:bodyPr wrap="none" anchor="ct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latin typeface="Arial" panose="020B0604020202020204" pitchFamily="34" charset="0"/>
            </a:endParaRPr>
          </a:p>
        </p:txBody>
      </p:sp>
      <p:sp>
        <p:nvSpPr>
          <p:cNvPr id="206885" name="Oval 38"/>
          <p:cNvSpPr>
            <a:spLocks noChangeArrowheads="1"/>
          </p:cNvSpPr>
          <p:nvPr/>
        </p:nvSpPr>
        <p:spPr bwMode="auto">
          <a:xfrm>
            <a:off x="7086600" y="5029200"/>
            <a:ext cx="228600" cy="228600"/>
          </a:xfrm>
          <a:prstGeom prst="ellipse">
            <a:avLst/>
          </a:prstGeom>
          <a:solidFill>
            <a:srgbClr val="0000FF"/>
          </a:solidFill>
          <a:ln w="9525">
            <a:solidFill>
              <a:schemeClr val="tx1"/>
            </a:solidFill>
            <a:round/>
            <a:headEnd/>
            <a:tailEnd/>
          </a:ln>
        </p:spPr>
        <p:txBody>
          <a:bodyPr wrap="none" anchor="ct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latin typeface="Arial" panose="020B0604020202020204" pitchFamily="34" charset="0"/>
            </a:endParaRPr>
          </a:p>
        </p:txBody>
      </p:sp>
      <p:sp>
        <p:nvSpPr>
          <p:cNvPr id="206886" name="Oval 39"/>
          <p:cNvSpPr>
            <a:spLocks noChangeArrowheads="1"/>
          </p:cNvSpPr>
          <p:nvPr/>
        </p:nvSpPr>
        <p:spPr bwMode="auto">
          <a:xfrm>
            <a:off x="6019800" y="5181600"/>
            <a:ext cx="228600" cy="228600"/>
          </a:xfrm>
          <a:prstGeom prst="ellipse">
            <a:avLst/>
          </a:prstGeom>
          <a:solidFill>
            <a:srgbClr val="FF3300"/>
          </a:solidFill>
          <a:ln w="9525">
            <a:solidFill>
              <a:schemeClr val="tx1"/>
            </a:solidFill>
            <a:round/>
            <a:headEnd/>
            <a:tailEnd/>
          </a:ln>
        </p:spPr>
        <p:txBody>
          <a:bodyPr wrap="none" anchor="ct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latin typeface="Arial" panose="020B0604020202020204" pitchFamily="34" charset="0"/>
            </a:endParaRPr>
          </a:p>
        </p:txBody>
      </p:sp>
      <p:sp>
        <p:nvSpPr>
          <p:cNvPr id="206887" name="Oval 40"/>
          <p:cNvSpPr>
            <a:spLocks noChangeArrowheads="1"/>
          </p:cNvSpPr>
          <p:nvPr/>
        </p:nvSpPr>
        <p:spPr bwMode="auto">
          <a:xfrm>
            <a:off x="5867400" y="5029200"/>
            <a:ext cx="228600" cy="228600"/>
          </a:xfrm>
          <a:prstGeom prst="ellipse">
            <a:avLst/>
          </a:prstGeom>
          <a:solidFill>
            <a:srgbClr val="0000FF"/>
          </a:solidFill>
          <a:ln w="9525">
            <a:solidFill>
              <a:schemeClr val="tx1"/>
            </a:solidFill>
            <a:round/>
            <a:headEnd/>
            <a:tailEnd/>
          </a:ln>
        </p:spPr>
        <p:txBody>
          <a:bodyPr wrap="none" anchor="ct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latin typeface="Arial" panose="020B0604020202020204" pitchFamily="34" charset="0"/>
            </a:endParaRPr>
          </a:p>
        </p:txBody>
      </p:sp>
      <p:sp>
        <p:nvSpPr>
          <p:cNvPr id="206888" name="Oval 41"/>
          <p:cNvSpPr>
            <a:spLocks noChangeArrowheads="1"/>
          </p:cNvSpPr>
          <p:nvPr/>
        </p:nvSpPr>
        <p:spPr bwMode="auto">
          <a:xfrm>
            <a:off x="6553200" y="4648200"/>
            <a:ext cx="228600" cy="228600"/>
          </a:xfrm>
          <a:prstGeom prst="ellipse">
            <a:avLst/>
          </a:prstGeom>
          <a:solidFill>
            <a:srgbClr val="FF3300"/>
          </a:solidFill>
          <a:ln w="9525">
            <a:solidFill>
              <a:schemeClr val="tx1"/>
            </a:solidFill>
            <a:round/>
            <a:headEnd/>
            <a:tailEnd/>
          </a:ln>
        </p:spPr>
        <p:txBody>
          <a:bodyPr wrap="none" anchor="ct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latin typeface="Arial" panose="020B0604020202020204" pitchFamily="34" charset="0"/>
            </a:endParaRPr>
          </a:p>
        </p:txBody>
      </p:sp>
      <p:sp>
        <p:nvSpPr>
          <p:cNvPr id="5163" name="Text Box 42"/>
          <p:cNvSpPr txBox="1">
            <a:spLocks noChangeArrowheads="1"/>
          </p:cNvSpPr>
          <p:nvPr/>
        </p:nvSpPr>
        <p:spPr bwMode="auto">
          <a:xfrm>
            <a:off x="1905000" y="4343400"/>
            <a:ext cx="1555750" cy="1189038"/>
          </a:xfrm>
          <a:prstGeom prst="rect">
            <a:avLst/>
          </a:prstGeom>
          <a:noFill/>
          <a:ln w="9525">
            <a:noFill/>
            <a:miter lim="800000"/>
            <a:headEnd/>
            <a:tailEnd/>
          </a:ln>
        </p:spPr>
        <p:txBody>
          <a:bodyPr wrap="none">
            <a:spAutoFit/>
          </a:bodyPr>
          <a:lstStyle/>
          <a:p>
            <a:pPr>
              <a:defRPr/>
            </a:pPr>
            <a:r>
              <a:rPr lang="en-US" sz="7200" dirty="0">
                <a:latin typeface="+mj-lt"/>
              </a:rPr>
              <a:t>$50</a:t>
            </a:r>
          </a:p>
        </p:txBody>
      </p:sp>
      <p:sp>
        <p:nvSpPr>
          <p:cNvPr id="174124" name="Text Box 44"/>
          <p:cNvSpPr txBox="1">
            <a:spLocks noChangeArrowheads="1"/>
          </p:cNvSpPr>
          <p:nvPr/>
        </p:nvSpPr>
        <p:spPr bwMode="auto">
          <a:xfrm>
            <a:off x="685800" y="6096000"/>
            <a:ext cx="8304213" cy="579438"/>
          </a:xfrm>
          <a:prstGeom prst="rect">
            <a:avLst/>
          </a:prstGeom>
          <a:noFill/>
          <a:ln w="9525">
            <a:noFill/>
            <a:miter lim="800000"/>
            <a:headEnd/>
            <a:tailEnd/>
          </a:ln>
        </p:spPr>
        <p:txBody>
          <a:bodyPr wrap="none">
            <a:spAutoFit/>
          </a:bodyPr>
          <a:lstStyle/>
          <a:p>
            <a:pPr>
              <a:defRPr/>
            </a:pPr>
            <a:r>
              <a:rPr lang="en-US" sz="3200" dirty="0">
                <a:latin typeface="+mj-lt"/>
              </a:rPr>
              <a:t>EU is the same, but most people take the sure $50</a:t>
            </a:r>
          </a:p>
        </p:txBody>
      </p:sp>
    </p:spTree>
    <p:extLst>
      <p:ext uri="{BB962C8B-B14F-4D97-AF65-F5344CB8AC3E}">
        <p14:creationId xmlns:p14="http://schemas.microsoft.com/office/powerpoint/2010/main" val="170181926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7412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4124" grpId="0"/>
    </p:bldLst>
  </p:timing>
</p:sld>
</file>

<file path=ppt/slides/slide1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7874" name="Rectangle 2"/>
          <p:cNvSpPr>
            <a:spLocks noGrp="1" noChangeArrowheads="1"/>
          </p:cNvSpPr>
          <p:nvPr>
            <p:ph type="title" idx="4294967295"/>
          </p:nvPr>
        </p:nvSpPr>
        <p:spPr/>
        <p:txBody>
          <a:bodyPr/>
          <a:lstStyle/>
          <a:p>
            <a:pPr eaLnBrk="1" hangingPunct="1"/>
            <a:r>
              <a:rPr lang="en-US" altLang="en-US"/>
              <a:t>Ambiguity aversion</a:t>
            </a:r>
          </a:p>
        </p:txBody>
      </p:sp>
      <p:sp>
        <p:nvSpPr>
          <p:cNvPr id="207875" name="Rectangle 3"/>
          <p:cNvSpPr>
            <a:spLocks noGrp="1" noChangeArrowheads="1"/>
          </p:cNvSpPr>
          <p:nvPr>
            <p:ph type="body" idx="4294967295"/>
          </p:nvPr>
        </p:nvSpPr>
        <p:spPr/>
        <p:txBody>
          <a:bodyPr/>
          <a:lstStyle/>
          <a:p>
            <a:pPr eaLnBrk="1" hangingPunct="1"/>
            <a:r>
              <a:rPr lang="en-US" altLang="en-US"/>
              <a:t>Balls can be either red or blue</a:t>
            </a:r>
          </a:p>
          <a:p>
            <a:pPr eaLnBrk="1" hangingPunct="1"/>
            <a:r>
              <a:rPr lang="en-US" altLang="en-US"/>
              <a:t>Two urns, both with 36 balls</a:t>
            </a:r>
          </a:p>
          <a:p>
            <a:pPr eaLnBrk="1" hangingPunct="1"/>
            <a:r>
              <a:rPr lang="en-US" altLang="en-US"/>
              <a:t>Get $100 if a randomly drawn ball is red </a:t>
            </a:r>
          </a:p>
          <a:p>
            <a:pPr eaLnBrk="1" hangingPunct="1"/>
            <a:r>
              <a:rPr lang="en-US" altLang="en-US"/>
              <a:t>Which urn do you wanna draw from?</a:t>
            </a:r>
          </a:p>
        </p:txBody>
      </p:sp>
      <p:sp>
        <p:nvSpPr>
          <p:cNvPr id="207876" name="AutoShape 4"/>
          <p:cNvSpPr>
            <a:spLocks noChangeArrowheads="1"/>
          </p:cNvSpPr>
          <p:nvPr/>
        </p:nvSpPr>
        <p:spPr bwMode="auto">
          <a:xfrm>
            <a:off x="1143000" y="4572000"/>
            <a:ext cx="3048000" cy="1828800"/>
          </a:xfrm>
          <a:prstGeom prst="can">
            <a:avLst>
              <a:gd name="adj" fmla="val 25000"/>
            </a:avLst>
          </a:prstGeom>
          <a:solidFill>
            <a:srgbClr val="C0C0C0"/>
          </a:solidFill>
          <a:ln w="9525">
            <a:solidFill>
              <a:srgbClr val="009900"/>
            </a:solidFill>
            <a:round/>
            <a:headEnd/>
            <a:tailEnd/>
          </a:ln>
        </p:spPr>
        <p:txBody>
          <a:bodyPr wrap="none" anchor="ct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latin typeface="Arial" panose="020B0604020202020204" pitchFamily="34" charset="0"/>
            </a:endParaRPr>
          </a:p>
        </p:txBody>
      </p:sp>
      <p:sp>
        <p:nvSpPr>
          <p:cNvPr id="207877" name="AutoShape 5"/>
          <p:cNvSpPr>
            <a:spLocks noChangeArrowheads="1"/>
          </p:cNvSpPr>
          <p:nvPr/>
        </p:nvSpPr>
        <p:spPr bwMode="auto">
          <a:xfrm>
            <a:off x="5029200" y="4572000"/>
            <a:ext cx="3048000" cy="1828800"/>
          </a:xfrm>
          <a:prstGeom prst="can">
            <a:avLst>
              <a:gd name="adj" fmla="val 25000"/>
            </a:avLst>
          </a:prstGeom>
          <a:solidFill>
            <a:schemeClr val="bg2"/>
          </a:solidFill>
          <a:ln w="9525">
            <a:solidFill>
              <a:schemeClr val="tx1"/>
            </a:solidFill>
            <a:round/>
            <a:headEnd/>
            <a:tailEnd/>
          </a:ln>
        </p:spPr>
        <p:txBody>
          <a:bodyPr wrap="none" anchor="ct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latin typeface="Arial" panose="020B0604020202020204" pitchFamily="34" charset="0"/>
            </a:endParaRPr>
          </a:p>
        </p:txBody>
      </p:sp>
      <p:sp>
        <p:nvSpPr>
          <p:cNvPr id="207878" name="Oval 6"/>
          <p:cNvSpPr>
            <a:spLocks noChangeArrowheads="1"/>
          </p:cNvSpPr>
          <p:nvPr/>
        </p:nvSpPr>
        <p:spPr bwMode="auto">
          <a:xfrm>
            <a:off x="1676400" y="6096000"/>
            <a:ext cx="228600" cy="228600"/>
          </a:xfrm>
          <a:prstGeom prst="ellipse">
            <a:avLst/>
          </a:prstGeom>
          <a:solidFill>
            <a:srgbClr val="0000FF"/>
          </a:solidFill>
          <a:ln w="9525">
            <a:solidFill>
              <a:schemeClr val="tx1"/>
            </a:solidFill>
            <a:round/>
            <a:headEnd/>
            <a:tailEnd/>
          </a:ln>
        </p:spPr>
        <p:txBody>
          <a:bodyPr wrap="none" anchor="ct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latin typeface="Arial" panose="020B0604020202020204" pitchFamily="34" charset="0"/>
            </a:endParaRPr>
          </a:p>
        </p:txBody>
      </p:sp>
      <p:sp>
        <p:nvSpPr>
          <p:cNvPr id="207879" name="Oval 7"/>
          <p:cNvSpPr>
            <a:spLocks noChangeArrowheads="1"/>
          </p:cNvSpPr>
          <p:nvPr/>
        </p:nvSpPr>
        <p:spPr bwMode="auto">
          <a:xfrm>
            <a:off x="2133600" y="5715000"/>
            <a:ext cx="228600" cy="228600"/>
          </a:xfrm>
          <a:prstGeom prst="ellipse">
            <a:avLst/>
          </a:prstGeom>
          <a:solidFill>
            <a:srgbClr val="FF3300"/>
          </a:solidFill>
          <a:ln w="9525">
            <a:solidFill>
              <a:schemeClr val="tx1"/>
            </a:solidFill>
            <a:round/>
            <a:headEnd/>
            <a:tailEnd/>
          </a:ln>
        </p:spPr>
        <p:txBody>
          <a:bodyPr wrap="none" anchor="ct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latin typeface="Arial" panose="020B0604020202020204" pitchFamily="34" charset="0"/>
            </a:endParaRPr>
          </a:p>
        </p:txBody>
      </p:sp>
      <p:sp>
        <p:nvSpPr>
          <p:cNvPr id="207880" name="Oval 8"/>
          <p:cNvSpPr>
            <a:spLocks noChangeArrowheads="1"/>
          </p:cNvSpPr>
          <p:nvPr/>
        </p:nvSpPr>
        <p:spPr bwMode="auto">
          <a:xfrm>
            <a:off x="3352800" y="5562600"/>
            <a:ext cx="228600" cy="228600"/>
          </a:xfrm>
          <a:prstGeom prst="ellipse">
            <a:avLst/>
          </a:prstGeom>
          <a:solidFill>
            <a:srgbClr val="0000FF"/>
          </a:solidFill>
          <a:ln w="9525">
            <a:solidFill>
              <a:schemeClr val="tx1"/>
            </a:solidFill>
            <a:round/>
            <a:headEnd/>
            <a:tailEnd/>
          </a:ln>
        </p:spPr>
        <p:txBody>
          <a:bodyPr wrap="none" anchor="ct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latin typeface="Arial" panose="020B0604020202020204" pitchFamily="34" charset="0"/>
            </a:endParaRPr>
          </a:p>
        </p:txBody>
      </p:sp>
      <p:sp>
        <p:nvSpPr>
          <p:cNvPr id="207881" name="Oval 9"/>
          <p:cNvSpPr>
            <a:spLocks noChangeArrowheads="1"/>
          </p:cNvSpPr>
          <p:nvPr/>
        </p:nvSpPr>
        <p:spPr bwMode="auto">
          <a:xfrm>
            <a:off x="2286000" y="5867400"/>
            <a:ext cx="228600" cy="228600"/>
          </a:xfrm>
          <a:prstGeom prst="ellipse">
            <a:avLst/>
          </a:prstGeom>
          <a:solidFill>
            <a:srgbClr val="FF3300"/>
          </a:solidFill>
          <a:ln w="9525">
            <a:solidFill>
              <a:schemeClr val="tx1"/>
            </a:solidFill>
            <a:round/>
            <a:headEnd/>
            <a:tailEnd/>
          </a:ln>
        </p:spPr>
        <p:txBody>
          <a:bodyPr wrap="none" anchor="ct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latin typeface="Arial" panose="020B0604020202020204" pitchFamily="34" charset="0"/>
            </a:endParaRPr>
          </a:p>
        </p:txBody>
      </p:sp>
      <p:sp>
        <p:nvSpPr>
          <p:cNvPr id="207882" name="Oval 10"/>
          <p:cNvSpPr>
            <a:spLocks noChangeArrowheads="1"/>
          </p:cNvSpPr>
          <p:nvPr/>
        </p:nvSpPr>
        <p:spPr bwMode="auto">
          <a:xfrm>
            <a:off x="1295400" y="5638800"/>
            <a:ext cx="228600" cy="228600"/>
          </a:xfrm>
          <a:prstGeom prst="ellipse">
            <a:avLst/>
          </a:prstGeom>
          <a:solidFill>
            <a:srgbClr val="0000FF"/>
          </a:solidFill>
          <a:ln w="9525">
            <a:solidFill>
              <a:schemeClr val="tx1"/>
            </a:solidFill>
            <a:round/>
            <a:headEnd/>
            <a:tailEnd/>
          </a:ln>
        </p:spPr>
        <p:txBody>
          <a:bodyPr wrap="none" anchor="ct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latin typeface="Arial" panose="020B0604020202020204" pitchFamily="34" charset="0"/>
            </a:endParaRPr>
          </a:p>
        </p:txBody>
      </p:sp>
      <p:sp>
        <p:nvSpPr>
          <p:cNvPr id="207883" name="Oval 11"/>
          <p:cNvSpPr>
            <a:spLocks noChangeArrowheads="1"/>
          </p:cNvSpPr>
          <p:nvPr/>
        </p:nvSpPr>
        <p:spPr bwMode="auto">
          <a:xfrm>
            <a:off x="2438400" y="6019800"/>
            <a:ext cx="228600" cy="228600"/>
          </a:xfrm>
          <a:prstGeom prst="ellipse">
            <a:avLst/>
          </a:prstGeom>
          <a:solidFill>
            <a:srgbClr val="FF3300"/>
          </a:solidFill>
          <a:ln w="9525">
            <a:solidFill>
              <a:schemeClr val="tx1"/>
            </a:solidFill>
            <a:round/>
            <a:headEnd/>
            <a:tailEnd/>
          </a:ln>
        </p:spPr>
        <p:txBody>
          <a:bodyPr wrap="none" anchor="ct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latin typeface="Arial" panose="020B0604020202020204" pitchFamily="34" charset="0"/>
            </a:endParaRPr>
          </a:p>
        </p:txBody>
      </p:sp>
      <p:sp>
        <p:nvSpPr>
          <p:cNvPr id="207884" name="Oval 12"/>
          <p:cNvSpPr>
            <a:spLocks noChangeArrowheads="1"/>
          </p:cNvSpPr>
          <p:nvPr/>
        </p:nvSpPr>
        <p:spPr bwMode="auto">
          <a:xfrm>
            <a:off x="3886200" y="5867400"/>
            <a:ext cx="228600" cy="228600"/>
          </a:xfrm>
          <a:prstGeom prst="ellipse">
            <a:avLst/>
          </a:prstGeom>
          <a:solidFill>
            <a:srgbClr val="0000FF"/>
          </a:solidFill>
          <a:ln w="9525">
            <a:solidFill>
              <a:schemeClr val="tx1"/>
            </a:solidFill>
            <a:round/>
            <a:headEnd/>
            <a:tailEnd/>
          </a:ln>
        </p:spPr>
        <p:txBody>
          <a:bodyPr wrap="none" anchor="ct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latin typeface="Arial" panose="020B0604020202020204" pitchFamily="34" charset="0"/>
            </a:endParaRPr>
          </a:p>
        </p:txBody>
      </p:sp>
      <p:sp>
        <p:nvSpPr>
          <p:cNvPr id="207885" name="Oval 13"/>
          <p:cNvSpPr>
            <a:spLocks noChangeArrowheads="1"/>
          </p:cNvSpPr>
          <p:nvPr/>
        </p:nvSpPr>
        <p:spPr bwMode="auto">
          <a:xfrm>
            <a:off x="2667000" y="6096000"/>
            <a:ext cx="228600" cy="228600"/>
          </a:xfrm>
          <a:prstGeom prst="ellipse">
            <a:avLst/>
          </a:prstGeom>
          <a:solidFill>
            <a:srgbClr val="FF3300"/>
          </a:solidFill>
          <a:ln w="9525">
            <a:solidFill>
              <a:schemeClr val="tx1"/>
            </a:solidFill>
            <a:round/>
            <a:headEnd/>
            <a:tailEnd/>
          </a:ln>
        </p:spPr>
        <p:txBody>
          <a:bodyPr wrap="none" anchor="ct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latin typeface="Arial" panose="020B0604020202020204" pitchFamily="34" charset="0"/>
            </a:endParaRPr>
          </a:p>
        </p:txBody>
      </p:sp>
      <p:sp>
        <p:nvSpPr>
          <p:cNvPr id="207886" name="Oval 14"/>
          <p:cNvSpPr>
            <a:spLocks noChangeArrowheads="1"/>
          </p:cNvSpPr>
          <p:nvPr/>
        </p:nvSpPr>
        <p:spPr bwMode="auto">
          <a:xfrm>
            <a:off x="2514600" y="5867400"/>
            <a:ext cx="228600" cy="228600"/>
          </a:xfrm>
          <a:prstGeom prst="ellipse">
            <a:avLst/>
          </a:prstGeom>
          <a:solidFill>
            <a:srgbClr val="0000FF"/>
          </a:solidFill>
          <a:ln w="9525">
            <a:solidFill>
              <a:schemeClr val="tx1"/>
            </a:solidFill>
            <a:round/>
            <a:headEnd/>
            <a:tailEnd/>
          </a:ln>
        </p:spPr>
        <p:txBody>
          <a:bodyPr wrap="none" anchor="ct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latin typeface="Arial" panose="020B0604020202020204" pitchFamily="34" charset="0"/>
            </a:endParaRPr>
          </a:p>
        </p:txBody>
      </p:sp>
      <p:sp>
        <p:nvSpPr>
          <p:cNvPr id="207887" name="Oval 15"/>
          <p:cNvSpPr>
            <a:spLocks noChangeArrowheads="1"/>
          </p:cNvSpPr>
          <p:nvPr/>
        </p:nvSpPr>
        <p:spPr bwMode="auto">
          <a:xfrm>
            <a:off x="2438400" y="5638800"/>
            <a:ext cx="228600" cy="228600"/>
          </a:xfrm>
          <a:prstGeom prst="ellipse">
            <a:avLst/>
          </a:prstGeom>
          <a:solidFill>
            <a:srgbClr val="FF3300"/>
          </a:solidFill>
          <a:ln w="9525">
            <a:solidFill>
              <a:schemeClr val="tx1"/>
            </a:solidFill>
            <a:round/>
            <a:headEnd/>
            <a:tailEnd/>
          </a:ln>
        </p:spPr>
        <p:txBody>
          <a:bodyPr wrap="none" anchor="ct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latin typeface="Arial" panose="020B0604020202020204" pitchFamily="34" charset="0"/>
            </a:endParaRPr>
          </a:p>
        </p:txBody>
      </p:sp>
      <p:sp>
        <p:nvSpPr>
          <p:cNvPr id="207888" name="Oval 16"/>
          <p:cNvSpPr>
            <a:spLocks noChangeArrowheads="1"/>
          </p:cNvSpPr>
          <p:nvPr/>
        </p:nvSpPr>
        <p:spPr bwMode="auto">
          <a:xfrm>
            <a:off x="2971800" y="5257800"/>
            <a:ext cx="228600" cy="228600"/>
          </a:xfrm>
          <a:prstGeom prst="ellipse">
            <a:avLst/>
          </a:prstGeom>
          <a:solidFill>
            <a:srgbClr val="0000FF"/>
          </a:solidFill>
          <a:ln w="9525">
            <a:solidFill>
              <a:schemeClr val="tx1"/>
            </a:solidFill>
            <a:round/>
            <a:headEnd/>
            <a:tailEnd/>
          </a:ln>
        </p:spPr>
        <p:txBody>
          <a:bodyPr wrap="none" anchor="ct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latin typeface="Arial" panose="020B0604020202020204" pitchFamily="34" charset="0"/>
            </a:endParaRPr>
          </a:p>
        </p:txBody>
      </p:sp>
      <p:sp>
        <p:nvSpPr>
          <p:cNvPr id="207889" name="Oval 17"/>
          <p:cNvSpPr>
            <a:spLocks noChangeArrowheads="1"/>
          </p:cNvSpPr>
          <p:nvPr/>
        </p:nvSpPr>
        <p:spPr bwMode="auto">
          <a:xfrm>
            <a:off x="3352800" y="6019800"/>
            <a:ext cx="228600" cy="228600"/>
          </a:xfrm>
          <a:prstGeom prst="ellipse">
            <a:avLst/>
          </a:prstGeom>
          <a:solidFill>
            <a:srgbClr val="FF3300"/>
          </a:solidFill>
          <a:ln w="9525">
            <a:solidFill>
              <a:schemeClr val="tx1"/>
            </a:solidFill>
            <a:round/>
            <a:headEnd/>
            <a:tailEnd/>
          </a:ln>
        </p:spPr>
        <p:txBody>
          <a:bodyPr wrap="none" anchor="ct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latin typeface="Arial" panose="020B0604020202020204" pitchFamily="34" charset="0"/>
            </a:endParaRPr>
          </a:p>
        </p:txBody>
      </p:sp>
      <p:sp>
        <p:nvSpPr>
          <p:cNvPr id="207890" name="Oval 18"/>
          <p:cNvSpPr>
            <a:spLocks noChangeArrowheads="1"/>
          </p:cNvSpPr>
          <p:nvPr/>
        </p:nvSpPr>
        <p:spPr bwMode="auto">
          <a:xfrm>
            <a:off x="3733800" y="6019800"/>
            <a:ext cx="228600" cy="228600"/>
          </a:xfrm>
          <a:prstGeom prst="ellipse">
            <a:avLst/>
          </a:prstGeom>
          <a:solidFill>
            <a:srgbClr val="0000FF"/>
          </a:solidFill>
          <a:ln w="9525">
            <a:solidFill>
              <a:schemeClr val="tx1"/>
            </a:solidFill>
            <a:round/>
            <a:headEnd/>
            <a:tailEnd/>
          </a:ln>
        </p:spPr>
        <p:txBody>
          <a:bodyPr wrap="none" anchor="ct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latin typeface="Arial" panose="020B0604020202020204" pitchFamily="34" charset="0"/>
            </a:endParaRPr>
          </a:p>
        </p:txBody>
      </p:sp>
      <p:sp>
        <p:nvSpPr>
          <p:cNvPr id="207891" name="Oval 19"/>
          <p:cNvSpPr>
            <a:spLocks noChangeArrowheads="1"/>
          </p:cNvSpPr>
          <p:nvPr/>
        </p:nvSpPr>
        <p:spPr bwMode="auto">
          <a:xfrm>
            <a:off x="2743200" y="5791200"/>
            <a:ext cx="228600" cy="228600"/>
          </a:xfrm>
          <a:prstGeom prst="ellipse">
            <a:avLst/>
          </a:prstGeom>
          <a:solidFill>
            <a:srgbClr val="FF3300"/>
          </a:solidFill>
          <a:ln w="9525">
            <a:solidFill>
              <a:schemeClr val="tx1"/>
            </a:solidFill>
            <a:round/>
            <a:headEnd/>
            <a:tailEnd/>
          </a:ln>
        </p:spPr>
        <p:txBody>
          <a:bodyPr wrap="none" anchor="ct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latin typeface="Arial" panose="020B0604020202020204" pitchFamily="34" charset="0"/>
            </a:endParaRPr>
          </a:p>
        </p:txBody>
      </p:sp>
      <p:sp>
        <p:nvSpPr>
          <p:cNvPr id="207892" name="Oval 20"/>
          <p:cNvSpPr>
            <a:spLocks noChangeArrowheads="1"/>
          </p:cNvSpPr>
          <p:nvPr/>
        </p:nvSpPr>
        <p:spPr bwMode="auto">
          <a:xfrm>
            <a:off x="1371600" y="5334000"/>
            <a:ext cx="228600" cy="228600"/>
          </a:xfrm>
          <a:prstGeom prst="ellipse">
            <a:avLst/>
          </a:prstGeom>
          <a:solidFill>
            <a:srgbClr val="0000FF"/>
          </a:solidFill>
          <a:ln w="9525">
            <a:solidFill>
              <a:schemeClr val="tx1"/>
            </a:solidFill>
            <a:round/>
            <a:headEnd/>
            <a:tailEnd/>
          </a:ln>
        </p:spPr>
        <p:txBody>
          <a:bodyPr wrap="none" anchor="ct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latin typeface="Arial" panose="020B0604020202020204" pitchFamily="34" charset="0"/>
            </a:endParaRPr>
          </a:p>
        </p:txBody>
      </p:sp>
      <p:sp>
        <p:nvSpPr>
          <p:cNvPr id="207893" name="Oval 21"/>
          <p:cNvSpPr>
            <a:spLocks noChangeArrowheads="1"/>
          </p:cNvSpPr>
          <p:nvPr/>
        </p:nvSpPr>
        <p:spPr bwMode="auto">
          <a:xfrm>
            <a:off x="1219200" y="5410200"/>
            <a:ext cx="228600" cy="228600"/>
          </a:xfrm>
          <a:prstGeom prst="ellipse">
            <a:avLst/>
          </a:prstGeom>
          <a:solidFill>
            <a:srgbClr val="FF3300"/>
          </a:solidFill>
          <a:ln w="9525">
            <a:solidFill>
              <a:schemeClr val="tx1"/>
            </a:solidFill>
            <a:round/>
            <a:headEnd/>
            <a:tailEnd/>
          </a:ln>
        </p:spPr>
        <p:txBody>
          <a:bodyPr wrap="none" anchor="ct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latin typeface="Arial" panose="020B0604020202020204" pitchFamily="34" charset="0"/>
            </a:endParaRPr>
          </a:p>
        </p:txBody>
      </p:sp>
      <p:sp>
        <p:nvSpPr>
          <p:cNvPr id="207894" name="Oval 22"/>
          <p:cNvSpPr>
            <a:spLocks noChangeArrowheads="1"/>
          </p:cNvSpPr>
          <p:nvPr/>
        </p:nvSpPr>
        <p:spPr bwMode="auto">
          <a:xfrm>
            <a:off x="2667000" y="5486400"/>
            <a:ext cx="228600" cy="228600"/>
          </a:xfrm>
          <a:prstGeom prst="ellipse">
            <a:avLst/>
          </a:prstGeom>
          <a:solidFill>
            <a:srgbClr val="0000FF"/>
          </a:solidFill>
          <a:ln w="9525">
            <a:solidFill>
              <a:schemeClr val="tx1"/>
            </a:solidFill>
            <a:round/>
            <a:headEnd/>
            <a:tailEnd/>
          </a:ln>
        </p:spPr>
        <p:txBody>
          <a:bodyPr wrap="none" anchor="ct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latin typeface="Arial" panose="020B0604020202020204" pitchFamily="34" charset="0"/>
            </a:endParaRPr>
          </a:p>
        </p:txBody>
      </p:sp>
      <p:sp>
        <p:nvSpPr>
          <p:cNvPr id="207895" name="Oval 23"/>
          <p:cNvSpPr>
            <a:spLocks noChangeArrowheads="1"/>
          </p:cNvSpPr>
          <p:nvPr/>
        </p:nvSpPr>
        <p:spPr bwMode="auto">
          <a:xfrm>
            <a:off x="3886200" y="5257800"/>
            <a:ext cx="228600" cy="228600"/>
          </a:xfrm>
          <a:prstGeom prst="ellipse">
            <a:avLst/>
          </a:prstGeom>
          <a:solidFill>
            <a:srgbClr val="FF3300"/>
          </a:solidFill>
          <a:ln w="9525">
            <a:solidFill>
              <a:schemeClr val="tx1"/>
            </a:solidFill>
            <a:round/>
            <a:headEnd/>
            <a:tailEnd/>
          </a:ln>
        </p:spPr>
        <p:txBody>
          <a:bodyPr wrap="none" anchor="ct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latin typeface="Arial" panose="020B0604020202020204" pitchFamily="34" charset="0"/>
            </a:endParaRPr>
          </a:p>
        </p:txBody>
      </p:sp>
      <p:sp>
        <p:nvSpPr>
          <p:cNvPr id="207896" name="Oval 24"/>
          <p:cNvSpPr>
            <a:spLocks noChangeArrowheads="1"/>
          </p:cNvSpPr>
          <p:nvPr/>
        </p:nvSpPr>
        <p:spPr bwMode="auto">
          <a:xfrm>
            <a:off x="1676400" y="5867400"/>
            <a:ext cx="228600" cy="228600"/>
          </a:xfrm>
          <a:prstGeom prst="ellipse">
            <a:avLst/>
          </a:prstGeom>
          <a:solidFill>
            <a:srgbClr val="0000FF"/>
          </a:solidFill>
          <a:ln w="9525">
            <a:solidFill>
              <a:schemeClr val="tx1"/>
            </a:solidFill>
            <a:round/>
            <a:headEnd/>
            <a:tailEnd/>
          </a:ln>
        </p:spPr>
        <p:txBody>
          <a:bodyPr wrap="none" anchor="ct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latin typeface="Arial" panose="020B0604020202020204" pitchFamily="34" charset="0"/>
            </a:endParaRPr>
          </a:p>
        </p:txBody>
      </p:sp>
      <p:sp>
        <p:nvSpPr>
          <p:cNvPr id="207897" name="Oval 25"/>
          <p:cNvSpPr>
            <a:spLocks noChangeArrowheads="1"/>
          </p:cNvSpPr>
          <p:nvPr/>
        </p:nvSpPr>
        <p:spPr bwMode="auto">
          <a:xfrm>
            <a:off x="2209800" y="5334000"/>
            <a:ext cx="228600" cy="228600"/>
          </a:xfrm>
          <a:prstGeom prst="ellipse">
            <a:avLst/>
          </a:prstGeom>
          <a:solidFill>
            <a:srgbClr val="FF3300"/>
          </a:solidFill>
          <a:ln w="9525">
            <a:solidFill>
              <a:schemeClr val="tx1"/>
            </a:solidFill>
            <a:round/>
            <a:headEnd/>
            <a:tailEnd/>
          </a:ln>
        </p:spPr>
        <p:txBody>
          <a:bodyPr wrap="none" anchor="ct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latin typeface="Arial" panose="020B0604020202020204" pitchFamily="34" charset="0"/>
            </a:endParaRPr>
          </a:p>
        </p:txBody>
      </p:sp>
      <p:sp>
        <p:nvSpPr>
          <p:cNvPr id="207898" name="Oval 26"/>
          <p:cNvSpPr>
            <a:spLocks noChangeArrowheads="1"/>
          </p:cNvSpPr>
          <p:nvPr/>
        </p:nvSpPr>
        <p:spPr bwMode="auto">
          <a:xfrm>
            <a:off x="3581400" y="5486400"/>
            <a:ext cx="228600" cy="228600"/>
          </a:xfrm>
          <a:prstGeom prst="ellipse">
            <a:avLst/>
          </a:prstGeom>
          <a:solidFill>
            <a:srgbClr val="0000FF"/>
          </a:solidFill>
          <a:ln w="9525">
            <a:solidFill>
              <a:schemeClr val="tx1"/>
            </a:solidFill>
            <a:round/>
            <a:headEnd/>
            <a:tailEnd/>
          </a:ln>
        </p:spPr>
        <p:txBody>
          <a:bodyPr wrap="none" anchor="ct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latin typeface="Arial" panose="020B0604020202020204" pitchFamily="34" charset="0"/>
            </a:endParaRPr>
          </a:p>
        </p:txBody>
      </p:sp>
      <p:sp>
        <p:nvSpPr>
          <p:cNvPr id="207899" name="Oval 27"/>
          <p:cNvSpPr>
            <a:spLocks noChangeArrowheads="1"/>
          </p:cNvSpPr>
          <p:nvPr/>
        </p:nvSpPr>
        <p:spPr bwMode="auto">
          <a:xfrm>
            <a:off x="2057400" y="6096000"/>
            <a:ext cx="228600" cy="228600"/>
          </a:xfrm>
          <a:prstGeom prst="ellipse">
            <a:avLst/>
          </a:prstGeom>
          <a:solidFill>
            <a:srgbClr val="FF3300"/>
          </a:solidFill>
          <a:ln w="9525">
            <a:solidFill>
              <a:schemeClr val="tx1"/>
            </a:solidFill>
            <a:round/>
            <a:headEnd/>
            <a:tailEnd/>
          </a:ln>
        </p:spPr>
        <p:txBody>
          <a:bodyPr wrap="none" anchor="ct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latin typeface="Arial" panose="020B0604020202020204" pitchFamily="34" charset="0"/>
            </a:endParaRPr>
          </a:p>
        </p:txBody>
      </p:sp>
      <p:sp>
        <p:nvSpPr>
          <p:cNvPr id="207900" name="Oval 28"/>
          <p:cNvSpPr>
            <a:spLocks noChangeArrowheads="1"/>
          </p:cNvSpPr>
          <p:nvPr/>
        </p:nvSpPr>
        <p:spPr bwMode="auto">
          <a:xfrm>
            <a:off x="2895600" y="6019800"/>
            <a:ext cx="228600" cy="228600"/>
          </a:xfrm>
          <a:prstGeom prst="ellipse">
            <a:avLst/>
          </a:prstGeom>
          <a:solidFill>
            <a:srgbClr val="0000FF"/>
          </a:solidFill>
          <a:ln w="9525">
            <a:solidFill>
              <a:schemeClr val="tx1"/>
            </a:solidFill>
            <a:round/>
            <a:headEnd/>
            <a:tailEnd/>
          </a:ln>
        </p:spPr>
        <p:txBody>
          <a:bodyPr wrap="none" anchor="ct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latin typeface="Arial" panose="020B0604020202020204" pitchFamily="34" charset="0"/>
            </a:endParaRPr>
          </a:p>
        </p:txBody>
      </p:sp>
      <p:sp>
        <p:nvSpPr>
          <p:cNvPr id="207901" name="Oval 29"/>
          <p:cNvSpPr>
            <a:spLocks noChangeArrowheads="1"/>
          </p:cNvSpPr>
          <p:nvPr/>
        </p:nvSpPr>
        <p:spPr bwMode="auto">
          <a:xfrm>
            <a:off x="1371600" y="5943600"/>
            <a:ext cx="228600" cy="228600"/>
          </a:xfrm>
          <a:prstGeom prst="ellipse">
            <a:avLst/>
          </a:prstGeom>
          <a:solidFill>
            <a:srgbClr val="FF3300"/>
          </a:solidFill>
          <a:ln w="9525">
            <a:solidFill>
              <a:schemeClr val="tx1"/>
            </a:solidFill>
            <a:round/>
            <a:headEnd/>
            <a:tailEnd/>
          </a:ln>
        </p:spPr>
        <p:txBody>
          <a:bodyPr wrap="none" anchor="ct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latin typeface="Arial" panose="020B0604020202020204" pitchFamily="34" charset="0"/>
            </a:endParaRPr>
          </a:p>
        </p:txBody>
      </p:sp>
      <p:sp>
        <p:nvSpPr>
          <p:cNvPr id="207902" name="Oval 30"/>
          <p:cNvSpPr>
            <a:spLocks noChangeArrowheads="1"/>
          </p:cNvSpPr>
          <p:nvPr/>
        </p:nvSpPr>
        <p:spPr bwMode="auto">
          <a:xfrm>
            <a:off x="1752600" y="5410200"/>
            <a:ext cx="228600" cy="228600"/>
          </a:xfrm>
          <a:prstGeom prst="ellipse">
            <a:avLst/>
          </a:prstGeom>
          <a:solidFill>
            <a:srgbClr val="0000FF"/>
          </a:solidFill>
          <a:ln w="9525">
            <a:solidFill>
              <a:schemeClr val="tx1"/>
            </a:solidFill>
            <a:round/>
            <a:headEnd/>
            <a:tailEnd/>
          </a:ln>
        </p:spPr>
        <p:txBody>
          <a:bodyPr wrap="none" anchor="ct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latin typeface="Arial" panose="020B0604020202020204" pitchFamily="34" charset="0"/>
            </a:endParaRPr>
          </a:p>
        </p:txBody>
      </p:sp>
      <p:sp>
        <p:nvSpPr>
          <p:cNvPr id="207903" name="Oval 31"/>
          <p:cNvSpPr>
            <a:spLocks noChangeArrowheads="1"/>
          </p:cNvSpPr>
          <p:nvPr/>
        </p:nvSpPr>
        <p:spPr bwMode="auto">
          <a:xfrm>
            <a:off x="2971800" y="5486400"/>
            <a:ext cx="228600" cy="228600"/>
          </a:xfrm>
          <a:prstGeom prst="ellipse">
            <a:avLst/>
          </a:prstGeom>
          <a:solidFill>
            <a:srgbClr val="FF3300"/>
          </a:solidFill>
          <a:ln w="9525">
            <a:solidFill>
              <a:schemeClr val="tx1"/>
            </a:solidFill>
            <a:round/>
            <a:headEnd/>
            <a:tailEnd/>
          </a:ln>
        </p:spPr>
        <p:txBody>
          <a:bodyPr wrap="none" anchor="ct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latin typeface="Arial" panose="020B0604020202020204" pitchFamily="34" charset="0"/>
            </a:endParaRPr>
          </a:p>
        </p:txBody>
      </p:sp>
      <p:sp>
        <p:nvSpPr>
          <p:cNvPr id="207904" name="Oval 32"/>
          <p:cNvSpPr>
            <a:spLocks noChangeArrowheads="1"/>
          </p:cNvSpPr>
          <p:nvPr/>
        </p:nvSpPr>
        <p:spPr bwMode="auto">
          <a:xfrm>
            <a:off x="2362200" y="5562600"/>
            <a:ext cx="228600" cy="228600"/>
          </a:xfrm>
          <a:prstGeom prst="ellipse">
            <a:avLst/>
          </a:prstGeom>
          <a:solidFill>
            <a:srgbClr val="0000FF"/>
          </a:solidFill>
          <a:ln w="9525">
            <a:solidFill>
              <a:schemeClr val="tx1"/>
            </a:solidFill>
            <a:round/>
            <a:headEnd/>
            <a:tailEnd/>
          </a:ln>
        </p:spPr>
        <p:txBody>
          <a:bodyPr wrap="none" anchor="ct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latin typeface="Arial" panose="020B0604020202020204" pitchFamily="34" charset="0"/>
            </a:endParaRPr>
          </a:p>
        </p:txBody>
      </p:sp>
      <p:sp>
        <p:nvSpPr>
          <p:cNvPr id="207905" name="Oval 33"/>
          <p:cNvSpPr>
            <a:spLocks noChangeArrowheads="1"/>
          </p:cNvSpPr>
          <p:nvPr/>
        </p:nvSpPr>
        <p:spPr bwMode="auto">
          <a:xfrm>
            <a:off x="3048000" y="5943600"/>
            <a:ext cx="228600" cy="228600"/>
          </a:xfrm>
          <a:prstGeom prst="ellipse">
            <a:avLst/>
          </a:prstGeom>
          <a:solidFill>
            <a:srgbClr val="FF3300"/>
          </a:solidFill>
          <a:ln w="9525">
            <a:solidFill>
              <a:schemeClr val="tx1"/>
            </a:solidFill>
            <a:round/>
            <a:headEnd/>
            <a:tailEnd/>
          </a:ln>
        </p:spPr>
        <p:txBody>
          <a:bodyPr wrap="none" anchor="ct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latin typeface="Arial" panose="020B0604020202020204" pitchFamily="34" charset="0"/>
            </a:endParaRPr>
          </a:p>
        </p:txBody>
      </p:sp>
      <p:sp>
        <p:nvSpPr>
          <p:cNvPr id="207906" name="Oval 34"/>
          <p:cNvSpPr>
            <a:spLocks noChangeArrowheads="1"/>
          </p:cNvSpPr>
          <p:nvPr/>
        </p:nvSpPr>
        <p:spPr bwMode="auto">
          <a:xfrm>
            <a:off x="3352800" y="5791200"/>
            <a:ext cx="228600" cy="228600"/>
          </a:xfrm>
          <a:prstGeom prst="ellipse">
            <a:avLst/>
          </a:prstGeom>
          <a:solidFill>
            <a:srgbClr val="0000FF"/>
          </a:solidFill>
          <a:ln w="9525">
            <a:solidFill>
              <a:schemeClr val="tx1"/>
            </a:solidFill>
            <a:round/>
            <a:headEnd/>
            <a:tailEnd/>
          </a:ln>
        </p:spPr>
        <p:txBody>
          <a:bodyPr wrap="none" anchor="ct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latin typeface="Arial" panose="020B0604020202020204" pitchFamily="34" charset="0"/>
            </a:endParaRPr>
          </a:p>
        </p:txBody>
      </p:sp>
      <p:sp>
        <p:nvSpPr>
          <p:cNvPr id="207907" name="Oval 35"/>
          <p:cNvSpPr>
            <a:spLocks noChangeArrowheads="1"/>
          </p:cNvSpPr>
          <p:nvPr/>
        </p:nvSpPr>
        <p:spPr bwMode="auto">
          <a:xfrm>
            <a:off x="1524000" y="5562600"/>
            <a:ext cx="228600" cy="228600"/>
          </a:xfrm>
          <a:prstGeom prst="ellipse">
            <a:avLst/>
          </a:prstGeom>
          <a:solidFill>
            <a:srgbClr val="FF3300"/>
          </a:solidFill>
          <a:ln w="9525">
            <a:solidFill>
              <a:schemeClr val="tx1"/>
            </a:solidFill>
            <a:round/>
            <a:headEnd/>
            <a:tailEnd/>
          </a:ln>
        </p:spPr>
        <p:txBody>
          <a:bodyPr wrap="none" anchor="ct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latin typeface="Arial" panose="020B0604020202020204" pitchFamily="34" charset="0"/>
            </a:endParaRPr>
          </a:p>
        </p:txBody>
      </p:sp>
      <p:sp>
        <p:nvSpPr>
          <p:cNvPr id="207908" name="Oval 36"/>
          <p:cNvSpPr>
            <a:spLocks noChangeArrowheads="1"/>
          </p:cNvSpPr>
          <p:nvPr/>
        </p:nvSpPr>
        <p:spPr bwMode="auto">
          <a:xfrm>
            <a:off x="1219200" y="5791200"/>
            <a:ext cx="228600" cy="228600"/>
          </a:xfrm>
          <a:prstGeom prst="ellipse">
            <a:avLst/>
          </a:prstGeom>
          <a:solidFill>
            <a:srgbClr val="0000FF"/>
          </a:solidFill>
          <a:ln w="9525">
            <a:solidFill>
              <a:schemeClr val="tx1"/>
            </a:solidFill>
            <a:round/>
            <a:headEnd/>
            <a:tailEnd/>
          </a:ln>
        </p:spPr>
        <p:txBody>
          <a:bodyPr wrap="none" anchor="ct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latin typeface="Arial" panose="020B0604020202020204" pitchFamily="34" charset="0"/>
            </a:endParaRPr>
          </a:p>
        </p:txBody>
      </p:sp>
      <p:sp>
        <p:nvSpPr>
          <p:cNvPr id="207909" name="Oval 37"/>
          <p:cNvSpPr>
            <a:spLocks noChangeArrowheads="1"/>
          </p:cNvSpPr>
          <p:nvPr/>
        </p:nvSpPr>
        <p:spPr bwMode="auto">
          <a:xfrm>
            <a:off x="3733800" y="5638800"/>
            <a:ext cx="228600" cy="228600"/>
          </a:xfrm>
          <a:prstGeom prst="ellipse">
            <a:avLst/>
          </a:prstGeom>
          <a:solidFill>
            <a:srgbClr val="FF3300"/>
          </a:solidFill>
          <a:ln w="9525">
            <a:solidFill>
              <a:schemeClr val="tx1"/>
            </a:solidFill>
            <a:round/>
            <a:headEnd/>
            <a:tailEnd/>
          </a:ln>
        </p:spPr>
        <p:txBody>
          <a:bodyPr wrap="none" anchor="ct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latin typeface="Arial" panose="020B0604020202020204" pitchFamily="34" charset="0"/>
            </a:endParaRPr>
          </a:p>
        </p:txBody>
      </p:sp>
      <p:sp>
        <p:nvSpPr>
          <p:cNvPr id="207910" name="Oval 38"/>
          <p:cNvSpPr>
            <a:spLocks noChangeArrowheads="1"/>
          </p:cNvSpPr>
          <p:nvPr/>
        </p:nvSpPr>
        <p:spPr bwMode="auto">
          <a:xfrm>
            <a:off x="3124200" y="5638800"/>
            <a:ext cx="228600" cy="228600"/>
          </a:xfrm>
          <a:prstGeom prst="ellipse">
            <a:avLst/>
          </a:prstGeom>
          <a:solidFill>
            <a:srgbClr val="0000FF"/>
          </a:solidFill>
          <a:ln w="9525">
            <a:solidFill>
              <a:schemeClr val="tx1"/>
            </a:solidFill>
            <a:round/>
            <a:headEnd/>
            <a:tailEnd/>
          </a:ln>
        </p:spPr>
        <p:txBody>
          <a:bodyPr wrap="none" anchor="ct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latin typeface="Arial" panose="020B0604020202020204" pitchFamily="34" charset="0"/>
            </a:endParaRPr>
          </a:p>
        </p:txBody>
      </p:sp>
      <p:sp>
        <p:nvSpPr>
          <p:cNvPr id="207911" name="Oval 39"/>
          <p:cNvSpPr>
            <a:spLocks noChangeArrowheads="1"/>
          </p:cNvSpPr>
          <p:nvPr/>
        </p:nvSpPr>
        <p:spPr bwMode="auto">
          <a:xfrm>
            <a:off x="2057400" y="5791200"/>
            <a:ext cx="228600" cy="228600"/>
          </a:xfrm>
          <a:prstGeom prst="ellipse">
            <a:avLst/>
          </a:prstGeom>
          <a:solidFill>
            <a:srgbClr val="FF3300"/>
          </a:solidFill>
          <a:ln w="9525">
            <a:solidFill>
              <a:schemeClr val="tx1"/>
            </a:solidFill>
            <a:round/>
            <a:headEnd/>
            <a:tailEnd/>
          </a:ln>
        </p:spPr>
        <p:txBody>
          <a:bodyPr wrap="none" anchor="ct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latin typeface="Arial" panose="020B0604020202020204" pitchFamily="34" charset="0"/>
            </a:endParaRPr>
          </a:p>
        </p:txBody>
      </p:sp>
      <p:sp>
        <p:nvSpPr>
          <p:cNvPr id="207912" name="Oval 40"/>
          <p:cNvSpPr>
            <a:spLocks noChangeArrowheads="1"/>
          </p:cNvSpPr>
          <p:nvPr/>
        </p:nvSpPr>
        <p:spPr bwMode="auto">
          <a:xfrm>
            <a:off x="1905000" y="5638800"/>
            <a:ext cx="228600" cy="228600"/>
          </a:xfrm>
          <a:prstGeom prst="ellipse">
            <a:avLst/>
          </a:prstGeom>
          <a:solidFill>
            <a:srgbClr val="0000FF"/>
          </a:solidFill>
          <a:ln w="9525">
            <a:solidFill>
              <a:schemeClr val="tx1"/>
            </a:solidFill>
            <a:round/>
            <a:headEnd/>
            <a:tailEnd/>
          </a:ln>
        </p:spPr>
        <p:txBody>
          <a:bodyPr wrap="none" anchor="ct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latin typeface="Arial" panose="020B0604020202020204" pitchFamily="34" charset="0"/>
            </a:endParaRPr>
          </a:p>
        </p:txBody>
      </p:sp>
      <p:sp>
        <p:nvSpPr>
          <p:cNvPr id="207913" name="Oval 41"/>
          <p:cNvSpPr>
            <a:spLocks noChangeArrowheads="1"/>
          </p:cNvSpPr>
          <p:nvPr/>
        </p:nvSpPr>
        <p:spPr bwMode="auto">
          <a:xfrm>
            <a:off x="2590800" y="5257800"/>
            <a:ext cx="228600" cy="228600"/>
          </a:xfrm>
          <a:prstGeom prst="ellipse">
            <a:avLst/>
          </a:prstGeom>
          <a:solidFill>
            <a:srgbClr val="FF3300"/>
          </a:solidFill>
          <a:ln w="9525">
            <a:solidFill>
              <a:schemeClr val="tx1"/>
            </a:solidFill>
            <a:round/>
            <a:headEnd/>
            <a:tailEnd/>
          </a:ln>
        </p:spPr>
        <p:txBody>
          <a:bodyPr wrap="none" anchor="ct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latin typeface="Arial" panose="020B0604020202020204" pitchFamily="34" charset="0"/>
            </a:endParaRPr>
          </a:p>
        </p:txBody>
      </p:sp>
      <p:sp>
        <p:nvSpPr>
          <p:cNvPr id="42" name="TextBox 41"/>
          <p:cNvSpPr txBox="1"/>
          <p:nvPr/>
        </p:nvSpPr>
        <p:spPr>
          <a:xfrm>
            <a:off x="0" y="6858000"/>
            <a:ext cx="9144000" cy="738188"/>
          </a:xfrm>
          <a:prstGeom prst="rect">
            <a:avLst/>
          </a:prstGeom>
          <a:noFill/>
        </p:spPr>
        <p:txBody>
          <a:bodyPr>
            <a:spAutoFit/>
          </a:bodyPr>
          <a:lstStyle/>
          <a:p>
            <a:pPr>
              <a:defRPr/>
            </a:pPr>
            <a:r>
              <a:rPr lang="en-US" sz="1400" dirty="0">
                <a:solidFill>
                  <a:schemeClr val="accent2">
                    <a:lumMod val="20000"/>
                    <a:lumOff val="80000"/>
                  </a:schemeClr>
                </a:solidFill>
                <a:latin typeface="Arial" pitchFamily="34" charset="0"/>
              </a:rPr>
              <a:t>Keynes noted this universal preference but </a:t>
            </a:r>
            <a:r>
              <a:rPr lang="en-US" sz="1400" dirty="0" err="1">
                <a:solidFill>
                  <a:schemeClr val="accent2">
                    <a:lumMod val="20000"/>
                    <a:lumOff val="80000"/>
                  </a:schemeClr>
                </a:solidFill>
                <a:latin typeface="Arial" pitchFamily="34" charset="0"/>
              </a:rPr>
              <a:t>probabilists</a:t>
            </a:r>
            <a:r>
              <a:rPr lang="en-US" sz="1400" dirty="0">
                <a:solidFill>
                  <a:schemeClr val="accent2">
                    <a:lumMod val="20000"/>
                    <a:lumOff val="80000"/>
                  </a:schemeClr>
                </a:solidFill>
                <a:latin typeface="Arial" pitchFamily="34" charset="0"/>
              </a:rPr>
              <a:t> could explain the preference by saying your probability for red in the opaque urn is low.  It was Dempster who showed this could not be the explanation and there really is something that we now call ambiguity aversion.</a:t>
            </a:r>
          </a:p>
        </p:txBody>
      </p:sp>
      <p:sp>
        <p:nvSpPr>
          <p:cNvPr id="43" name="Text Box 4"/>
          <p:cNvSpPr txBox="1">
            <a:spLocks noChangeArrowheads="1"/>
          </p:cNvSpPr>
          <p:nvPr/>
        </p:nvSpPr>
        <p:spPr bwMode="auto">
          <a:xfrm>
            <a:off x="6781800" y="1352550"/>
            <a:ext cx="2292350" cy="400050"/>
          </a:xfrm>
          <a:prstGeom prst="rect">
            <a:avLst/>
          </a:prstGeom>
          <a:noFill/>
          <a:ln w="9525">
            <a:noFill/>
            <a:miter lim="800000"/>
            <a:headEnd/>
            <a:tailEnd/>
          </a:ln>
        </p:spPr>
        <p:txBody>
          <a:bodyPr wrap="none">
            <a:spAutoFit/>
          </a:bodyPr>
          <a:lstStyle/>
          <a:p>
            <a:pPr>
              <a:defRPr/>
            </a:pPr>
            <a:r>
              <a:rPr lang="en-US" sz="2000" dirty="0">
                <a:solidFill>
                  <a:schemeClr val="accent3">
                    <a:lumMod val="65000"/>
                  </a:schemeClr>
                </a:solidFill>
                <a:latin typeface="Arial" pitchFamily="34" charset="0"/>
              </a:rPr>
              <a:t>Keynes; Dempster</a:t>
            </a:r>
          </a:p>
        </p:txBody>
      </p:sp>
    </p:spTree>
    <p:extLst>
      <p:ext uri="{BB962C8B-B14F-4D97-AF65-F5344CB8AC3E}">
        <p14:creationId xmlns:p14="http://schemas.microsoft.com/office/powerpoint/2010/main" val="1410041667"/>
      </p:ext>
    </p:extLst>
  </p:cSld>
  <p:clrMapOvr>
    <a:masterClrMapping/>
  </p:clrMapOvr>
</p:sld>
</file>

<file path=ppt/slides/slide1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63234" name="Rectangle 2"/>
          <p:cNvSpPr>
            <a:spLocks noChangeArrowheads="1"/>
          </p:cNvSpPr>
          <p:nvPr/>
        </p:nvSpPr>
        <p:spPr bwMode="auto">
          <a:xfrm>
            <a:off x="685800" y="3759200"/>
            <a:ext cx="3124200" cy="914400"/>
          </a:xfrm>
          <a:prstGeom prst="rect">
            <a:avLst/>
          </a:prstGeom>
          <a:solidFill>
            <a:schemeClr val="folHlink"/>
          </a:solidFill>
          <a:ln w="9525">
            <a:solidFill>
              <a:schemeClr val="tx1"/>
            </a:solidFill>
            <a:miter lim="800000"/>
            <a:headEnd/>
            <a:tailEnd/>
          </a:ln>
        </p:spPr>
        <p:txBody>
          <a:bodyPr wrap="none" anchor="ct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latin typeface="Arial" panose="020B0604020202020204" pitchFamily="34" charset="0"/>
            </a:endParaRPr>
          </a:p>
        </p:txBody>
      </p:sp>
      <p:sp>
        <p:nvSpPr>
          <p:cNvPr id="863235" name="Rectangle 3"/>
          <p:cNvSpPr>
            <a:spLocks noChangeArrowheads="1"/>
          </p:cNvSpPr>
          <p:nvPr/>
        </p:nvSpPr>
        <p:spPr bwMode="auto">
          <a:xfrm>
            <a:off x="4648200" y="5257800"/>
            <a:ext cx="4038600" cy="914400"/>
          </a:xfrm>
          <a:prstGeom prst="rect">
            <a:avLst/>
          </a:prstGeom>
          <a:solidFill>
            <a:schemeClr val="folHlink"/>
          </a:solidFill>
          <a:ln w="9525">
            <a:solidFill>
              <a:schemeClr val="tx1"/>
            </a:solidFill>
            <a:miter lim="800000"/>
            <a:headEnd/>
            <a:tailEnd/>
          </a:ln>
        </p:spPr>
        <p:txBody>
          <a:bodyPr wrap="none" anchor="ct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latin typeface="Arial" panose="020B0604020202020204" pitchFamily="34" charset="0"/>
            </a:endParaRPr>
          </a:p>
        </p:txBody>
      </p:sp>
      <p:sp>
        <p:nvSpPr>
          <p:cNvPr id="208900" name="Rectangle 4"/>
          <p:cNvSpPr>
            <a:spLocks noGrp="1" noChangeArrowheads="1"/>
          </p:cNvSpPr>
          <p:nvPr>
            <p:ph type="title"/>
          </p:nvPr>
        </p:nvSpPr>
        <p:spPr/>
        <p:txBody>
          <a:bodyPr/>
          <a:lstStyle/>
          <a:p>
            <a:pPr eaLnBrk="1" hangingPunct="1"/>
            <a:r>
              <a:rPr lang="en-US" altLang="en-US"/>
              <a:t>Ellsberg Paradox</a:t>
            </a:r>
          </a:p>
        </p:txBody>
      </p:sp>
      <p:sp>
        <p:nvSpPr>
          <p:cNvPr id="208901" name="Rectangle 5"/>
          <p:cNvSpPr>
            <a:spLocks noGrp="1" noChangeArrowheads="1"/>
          </p:cNvSpPr>
          <p:nvPr>
            <p:ph type="body" idx="1"/>
          </p:nvPr>
        </p:nvSpPr>
        <p:spPr>
          <a:xfrm>
            <a:off x="457200" y="2057400"/>
            <a:ext cx="8610600" cy="4876800"/>
          </a:xfrm>
        </p:spPr>
        <p:txBody>
          <a:bodyPr/>
          <a:lstStyle/>
          <a:p>
            <a:pPr marL="292100" indent="-292100" eaLnBrk="1" hangingPunct="1">
              <a:tabLst>
                <a:tab pos="4229100" algn="l"/>
              </a:tabLst>
            </a:pPr>
            <a:r>
              <a:rPr lang="en-US" altLang="en-US" sz="2800"/>
              <a:t>Balls can be red, blue or yellow </a:t>
            </a:r>
            <a:r>
              <a:rPr lang="en-US" altLang="en-US" sz="2800">
                <a:solidFill>
                  <a:schemeClr val="hlink"/>
                </a:solidFill>
              </a:rPr>
              <a:t>(probs are </a:t>
            </a:r>
            <a:r>
              <a:rPr lang="en-US" altLang="en-US" sz="2800" i="1">
                <a:solidFill>
                  <a:schemeClr val="hlink"/>
                </a:solidFill>
              </a:rPr>
              <a:t>R</a:t>
            </a:r>
            <a:r>
              <a:rPr lang="en-US" altLang="en-US" sz="2800">
                <a:solidFill>
                  <a:schemeClr val="hlink"/>
                </a:solidFill>
              </a:rPr>
              <a:t>, </a:t>
            </a:r>
            <a:r>
              <a:rPr lang="en-US" altLang="en-US" sz="2800" i="1">
                <a:solidFill>
                  <a:schemeClr val="hlink"/>
                </a:solidFill>
              </a:rPr>
              <a:t>B</a:t>
            </a:r>
            <a:r>
              <a:rPr lang="en-US" altLang="en-US" sz="2800">
                <a:solidFill>
                  <a:schemeClr val="hlink"/>
                </a:solidFill>
              </a:rPr>
              <a:t>, </a:t>
            </a:r>
            <a:r>
              <a:rPr lang="en-US" altLang="en-US" sz="2800" i="1">
                <a:solidFill>
                  <a:schemeClr val="hlink"/>
                </a:solidFill>
              </a:rPr>
              <a:t>Y </a:t>
            </a:r>
            <a:r>
              <a:rPr lang="en-US" altLang="en-US" sz="2800">
                <a:solidFill>
                  <a:schemeClr val="hlink"/>
                </a:solidFill>
              </a:rPr>
              <a:t>)</a:t>
            </a:r>
          </a:p>
          <a:p>
            <a:pPr marL="292100" indent="-292100" eaLnBrk="1" hangingPunct="1">
              <a:tabLst>
                <a:tab pos="4229100" algn="l"/>
              </a:tabLst>
            </a:pPr>
            <a:r>
              <a:rPr lang="en-US" altLang="en-US" sz="2800"/>
              <a:t>A well-mixed urn has 30 red balls and 60 </a:t>
            </a:r>
            <a:r>
              <a:rPr lang="en-US" altLang="en-US" sz="2800" b="1" i="1"/>
              <a:t>other</a:t>
            </a:r>
            <a:r>
              <a:rPr lang="en-US" altLang="en-US" sz="2800"/>
              <a:t> balls</a:t>
            </a:r>
            <a:endParaRPr lang="en-US" altLang="en-US" sz="2800">
              <a:solidFill>
                <a:schemeClr val="hlink"/>
              </a:solidFill>
            </a:endParaRPr>
          </a:p>
          <a:p>
            <a:pPr marL="292100" indent="-292100" eaLnBrk="1" hangingPunct="1">
              <a:tabLst>
                <a:tab pos="4229100" algn="l"/>
              </a:tabLst>
            </a:pPr>
            <a:r>
              <a:rPr lang="en-US" altLang="en-US" sz="2800"/>
              <a:t>Don’t know how many are blue or how many are yellow</a:t>
            </a:r>
          </a:p>
          <a:p>
            <a:pPr lvl="4" eaLnBrk="1" hangingPunct="1">
              <a:tabLst>
                <a:tab pos="4229100" algn="l"/>
              </a:tabLst>
            </a:pPr>
            <a:endParaRPr lang="en-US" altLang="en-US" sz="900" b="1"/>
          </a:p>
          <a:p>
            <a:pPr marL="292100" indent="-292100" eaLnBrk="1" hangingPunct="1">
              <a:buFontTx/>
              <a:buNone/>
              <a:tabLst>
                <a:tab pos="4229100" algn="l"/>
              </a:tabLst>
            </a:pPr>
            <a:r>
              <a:rPr lang="en-US" altLang="en-US" sz="2400" b="1"/>
              <a:t>	Gamble A	Gamble B</a:t>
            </a:r>
          </a:p>
          <a:p>
            <a:pPr marL="292100" indent="-292100" eaLnBrk="1" hangingPunct="1">
              <a:buFontTx/>
              <a:buNone/>
              <a:tabLst>
                <a:tab pos="4229100" algn="l"/>
              </a:tabLst>
            </a:pPr>
            <a:r>
              <a:rPr lang="en-US" altLang="en-US" sz="2400"/>
              <a:t>	Get $100 if draw red 	Get $100 if draw blue</a:t>
            </a:r>
          </a:p>
          <a:p>
            <a:pPr lvl="4" eaLnBrk="1" hangingPunct="1">
              <a:tabLst>
                <a:tab pos="4229100" algn="l"/>
              </a:tabLst>
            </a:pPr>
            <a:endParaRPr lang="en-US" altLang="en-US" sz="900" b="1"/>
          </a:p>
          <a:p>
            <a:pPr marL="292100" indent="-292100" eaLnBrk="1" hangingPunct="1">
              <a:buFontTx/>
              <a:buNone/>
              <a:tabLst>
                <a:tab pos="4229100" algn="l"/>
              </a:tabLst>
            </a:pPr>
            <a:r>
              <a:rPr lang="en-US" altLang="en-US" sz="2400" b="1"/>
              <a:t>	</a:t>
            </a:r>
          </a:p>
          <a:p>
            <a:pPr marL="292100" indent="-292100" eaLnBrk="1" hangingPunct="1">
              <a:buFontTx/>
              <a:buNone/>
              <a:tabLst>
                <a:tab pos="4229100" algn="l"/>
              </a:tabLst>
            </a:pPr>
            <a:r>
              <a:rPr lang="en-US" altLang="en-US" sz="2400" b="1"/>
              <a:t>Gamble C	Gamble D</a:t>
            </a:r>
          </a:p>
          <a:p>
            <a:pPr marL="292100" indent="-292100" eaLnBrk="1" hangingPunct="1">
              <a:buFontTx/>
              <a:buNone/>
              <a:tabLst>
                <a:tab pos="4229100" algn="l"/>
              </a:tabLst>
            </a:pPr>
            <a:r>
              <a:rPr lang="en-US" altLang="en-US" sz="2400"/>
              <a:t>	Get $100 if red or yellow	Get $100 if blue or yellow</a:t>
            </a:r>
          </a:p>
        </p:txBody>
      </p:sp>
      <p:sp>
        <p:nvSpPr>
          <p:cNvPr id="863238" name="Rectangle 6"/>
          <p:cNvSpPr>
            <a:spLocks noChangeArrowheads="1"/>
          </p:cNvSpPr>
          <p:nvPr/>
        </p:nvSpPr>
        <p:spPr bwMode="auto">
          <a:xfrm>
            <a:off x="2514600" y="3787775"/>
            <a:ext cx="1038225" cy="433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lnSpc>
                <a:spcPct val="80000"/>
              </a:lnSpc>
              <a:spcBef>
                <a:spcPct val="20000"/>
              </a:spcBef>
            </a:pPr>
            <a:r>
              <a:rPr lang="en-US" altLang="en-US" sz="2800" b="1" i="1">
                <a:solidFill>
                  <a:schemeClr val="bg1"/>
                </a:solidFill>
                <a:latin typeface="Times New Roman" panose="02020603050405020304" pitchFamily="18" charset="0"/>
                <a:ea typeface="MS PGothic" panose="020B0600070205080204" pitchFamily="34" charset="-128"/>
              </a:rPr>
              <a:t>R &gt; B</a:t>
            </a:r>
          </a:p>
        </p:txBody>
      </p:sp>
      <p:sp>
        <p:nvSpPr>
          <p:cNvPr id="863239" name="Rectangle 7"/>
          <p:cNvSpPr>
            <a:spLocks noChangeArrowheads="1"/>
          </p:cNvSpPr>
          <p:nvPr/>
        </p:nvSpPr>
        <p:spPr bwMode="auto">
          <a:xfrm>
            <a:off x="6400800" y="5203825"/>
            <a:ext cx="2233613"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2800" b="1" i="1">
                <a:solidFill>
                  <a:schemeClr val="bg1"/>
                </a:solidFill>
                <a:latin typeface="Times New Roman" panose="02020603050405020304" pitchFamily="18" charset="0"/>
                <a:ea typeface="MS PGothic" panose="020B0600070205080204" pitchFamily="34" charset="-128"/>
              </a:rPr>
              <a:t>R + Y &lt; B + Y</a:t>
            </a:r>
          </a:p>
        </p:txBody>
      </p:sp>
      <p:sp>
        <p:nvSpPr>
          <p:cNvPr id="863240" name="Rectangle 8"/>
          <p:cNvSpPr>
            <a:spLocks noChangeArrowheads="1"/>
          </p:cNvSpPr>
          <p:nvPr/>
        </p:nvSpPr>
        <p:spPr bwMode="auto">
          <a:xfrm>
            <a:off x="457200" y="6858000"/>
            <a:ext cx="8305800" cy="190500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latin typeface="Arial" panose="020B0604020202020204" pitchFamily="34" charset="0"/>
            </a:endParaRPr>
          </a:p>
        </p:txBody>
      </p:sp>
      <p:sp>
        <p:nvSpPr>
          <p:cNvPr id="9" name="Rectangle 6"/>
          <p:cNvSpPr>
            <a:spLocks noChangeArrowheads="1"/>
          </p:cNvSpPr>
          <p:nvPr/>
        </p:nvSpPr>
        <p:spPr bwMode="auto">
          <a:xfrm>
            <a:off x="6400800" y="5278438"/>
            <a:ext cx="2209800" cy="436562"/>
          </a:xfrm>
          <a:prstGeom prst="rect">
            <a:avLst/>
          </a:prstGeom>
          <a:solidFill>
            <a:schemeClr val="bg2">
              <a:lumMod val="60000"/>
              <a:lumOff val="40000"/>
            </a:schemeClr>
          </a:solidFill>
          <a:ln w="9525">
            <a:noFill/>
            <a:miter lim="800000"/>
            <a:headEnd/>
            <a:tailEnd/>
          </a:ln>
        </p:spPr>
        <p:txBody>
          <a:bodyPr>
            <a:spAutoFit/>
          </a:bodyPr>
          <a:lstStyle/>
          <a:p>
            <a:pPr algn="ctr">
              <a:lnSpc>
                <a:spcPct val="80000"/>
              </a:lnSpc>
              <a:spcBef>
                <a:spcPct val="20000"/>
              </a:spcBef>
              <a:defRPr/>
            </a:pPr>
            <a:r>
              <a:rPr lang="en-US" sz="2800" b="1" i="1" dirty="0">
                <a:solidFill>
                  <a:schemeClr val="bg1"/>
                </a:solidFill>
                <a:latin typeface="Times New Roman" pitchFamily="18" charset="0"/>
                <a:ea typeface="MS PGothic" pitchFamily="34" charset="-128"/>
              </a:rPr>
              <a:t>R &lt; B</a:t>
            </a:r>
          </a:p>
        </p:txBody>
      </p:sp>
    </p:spTree>
    <p:extLst>
      <p:ext uri="{BB962C8B-B14F-4D97-AF65-F5344CB8AC3E}">
        <p14:creationId xmlns:p14="http://schemas.microsoft.com/office/powerpoint/2010/main" val="411765942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35" presetClass="path" presetSubtype="0" accel="50000" decel="50000" fill="hold" grpId="0" nodeType="withEffect">
                                  <p:stCondLst>
                                    <p:cond delay="0"/>
                                  </p:stCondLst>
                                  <p:childTnLst>
                                    <p:animMotion origin="layout" path="M -0.00416 -0.09445 L -0.00416 -0.27222 " pathEditMode="relative" rAng="0" ptsTypes="AA">
                                      <p:cBhvr>
                                        <p:cTn id="6" dur="500" fill="hold"/>
                                        <p:tgtEl>
                                          <p:spTgt spid="863240"/>
                                        </p:tgtEl>
                                        <p:attrNameLst>
                                          <p:attrName>ppt_x</p:attrName>
                                          <p:attrName>ppt_y</p:attrName>
                                        </p:attrNameLst>
                                      </p:cBhvr>
                                      <p:rCtr x="0" y="-8900"/>
                                    </p:animMotion>
                                  </p:childTnLst>
                                </p:cTn>
                              </p:par>
                            </p:childTnLst>
                          </p:cTn>
                        </p:par>
                      </p:childTnLst>
                    </p:cTn>
                  </p:par>
                  <p:par>
                    <p:cTn id="7" fill="hold" nodeType="clickPar">
                      <p:stCondLst>
                        <p:cond delay="indefinite"/>
                      </p:stCondLst>
                      <p:childTnLst>
                        <p:par>
                          <p:cTn id="8" fill="hold" nodeType="withGroup">
                            <p:stCondLst>
                              <p:cond delay="0"/>
                            </p:stCondLst>
                            <p:childTnLst>
                              <p:par>
                                <p:cTn id="9" presetID="10" presetClass="entr" presetSubtype="0" fill="hold" grpId="0" nodeType="clickEffect">
                                  <p:stCondLst>
                                    <p:cond delay="0"/>
                                  </p:stCondLst>
                                  <p:childTnLst>
                                    <p:set>
                                      <p:cBhvr>
                                        <p:cTn id="10" dur="1" fill="hold">
                                          <p:stCondLst>
                                            <p:cond delay="0"/>
                                          </p:stCondLst>
                                        </p:cTn>
                                        <p:tgtEl>
                                          <p:spTgt spid="863234"/>
                                        </p:tgtEl>
                                        <p:attrNameLst>
                                          <p:attrName>style.visibility</p:attrName>
                                        </p:attrNameLst>
                                      </p:cBhvr>
                                      <p:to>
                                        <p:strVal val="visible"/>
                                      </p:to>
                                    </p:set>
                                    <p:animEffect transition="in" filter="fade">
                                      <p:cBhvr>
                                        <p:cTn id="11" dur="500"/>
                                        <p:tgtEl>
                                          <p:spTgt spid="863234"/>
                                        </p:tgtEl>
                                      </p:cBhvr>
                                    </p:animEffect>
                                  </p:childTnLst>
                                </p:cTn>
                              </p:par>
                            </p:childTnLst>
                          </p:cTn>
                        </p:par>
                      </p:childTnLst>
                    </p:cTn>
                  </p:par>
                  <p:par>
                    <p:cTn id="12" fill="hold" nodeType="clickPar">
                      <p:stCondLst>
                        <p:cond delay="indefinite"/>
                      </p:stCondLst>
                      <p:childTnLst>
                        <p:par>
                          <p:cTn id="13" fill="hold" nodeType="withGroup">
                            <p:stCondLst>
                              <p:cond delay="0"/>
                            </p:stCondLst>
                            <p:childTnLst>
                              <p:par>
                                <p:cTn id="14" presetID="1" presetClass="entr" presetSubtype="0" fill="hold" grpId="0" nodeType="clickEffect">
                                  <p:stCondLst>
                                    <p:cond delay="0"/>
                                  </p:stCondLst>
                                  <p:childTnLst>
                                    <p:set>
                                      <p:cBhvr>
                                        <p:cTn id="15" dur="1" fill="hold">
                                          <p:stCondLst>
                                            <p:cond delay="0"/>
                                          </p:stCondLst>
                                        </p:cTn>
                                        <p:tgtEl>
                                          <p:spTgt spid="863238"/>
                                        </p:tgtEl>
                                        <p:attrNameLst>
                                          <p:attrName>style.visibility</p:attrName>
                                        </p:attrNameLst>
                                      </p:cBhvr>
                                      <p:to>
                                        <p:strVal val="visible"/>
                                      </p:to>
                                    </p:set>
                                  </p:childTnLst>
                                </p:cTn>
                              </p:par>
                            </p:childTnLst>
                          </p:cTn>
                        </p:par>
                      </p:childTnLst>
                    </p:cTn>
                  </p:par>
                  <p:par>
                    <p:cTn id="16" fill="hold" nodeType="clickPar">
                      <p:stCondLst>
                        <p:cond delay="indefinite"/>
                      </p:stCondLst>
                      <p:childTnLst>
                        <p:par>
                          <p:cTn id="17" fill="hold" nodeType="withGroup">
                            <p:stCondLst>
                              <p:cond delay="0"/>
                            </p:stCondLst>
                            <p:childTnLst>
                              <p:par>
                                <p:cTn id="18" presetID="1" presetClass="exit" presetSubtype="0" fill="hold" grpId="1" nodeType="clickEffect">
                                  <p:stCondLst>
                                    <p:cond delay="0"/>
                                  </p:stCondLst>
                                  <p:childTnLst>
                                    <p:set>
                                      <p:cBhvr>
                                        <p:cTn id="19" dur="1" fill="hold">
                                          <p:stCondLst>
                                            <p:cond delay="0"/>
                                          </p:stCondLst>
                                        </p:cTn>
                                        <p:tgtEl>
                                          <p:spTgt spid="863240"/>
                                        </p:tgtEl>
                                        <p:attrNameLst>
                                          <p:attrName>style.visibility</p:attrName>
                                        </p:attrNameLst>
                                      </p:cBhvr>
                                      <p:to>
                                        <p:strVal val="hidden"/>
                                      </p:to>
                                    </p:set>
                                  </p:childTnLst>
                                </p:cTn>
                              </p:par>
                            </p:childTnLst>
                          </p:cTn>
                        </p:par>
                      </p:childTnLst>
                    </p:cTn>
                  </p:par>
                  <p:par>
                    <p:cTn id="20" fill="hold" nodeType="clickPar">
                      <p:stCondLst>
                        <p:cond delay="indefinite"/>
                      </p:stCondLst>
                      <p:childTnLst>
                        <p:par>
                          <p:cTn id="21" fill="hold" nodeType="withGroup">
                            <p:stCondLst>
                              <p:cond delay="0"/>
                            </p:stCondLst>
                            <p:childTnLst>
                              <p:par>
                                <p:cTn id="22" presetID="10" presetClass="entr" presetSubtype="0" fill="hold" grpId="0" nodeType="clickEffect">
                                  <p:stCondLst>
                                    <p:cond delay="0"/>
                                  </p:stCondLst>
                                  <p:childTnLst>
                                    <p:set>
                                      <p:cBhvr>
                                        <p:cTn id="23" dur="1" fill="hold">
                                          <p:stCondLst>
                                            <p:cond delay="0"/>
                                          </p:stCondLst>
                                        </p:cTn>
                                        <p:tgtEl>
                                          <p:spTgt spid="863235"/>
                                        </p:tgtEl>
                                        <p:attrNameLst>
                                          <p:attrName>style.visibility</p:attrName>
                                        </p:attrNameLst>
                                      </p:cBhvr>
                                      <p:to>
                                        <p:strVal val="visible"/>
                                      </p:to>
                                    </p:set>
                                    <p:animEffect transition="in" filter="fade">
                                      <p:cBhvr>
                                        <p:cTn id="24" dur="500"/>
                                        <p:tgtEl>
                                          <p:spTgt spid="863235"/>
                                        </p:tgtEl>
                                      </p:cBhvr>
                                    </p:animEffect>
                                  </p:childTnLst>
                                </p:cTn>
                              </p:par>
                            </p:childTnLst>
                          </p:cTn>
                        </p:par>
                      </p:childTnLst>
                    </p:cTn>
                  </p:par>
                  <p:par>
                    <p:cTn id="25" fill="hold" nodeType="clickPar">
                      <p:stCondLst>
                        <p:cond delay="indefinite"/>
                      </p:stCondLst>
                      <p:childTnLst>
                        <p:par>
                          <p:cTn id="26" fill="hold" nodeType="withGroup">
                            <p:stCondLst>
                              <p:cond delay="0"/>
                            </p:stCondLst>
                            <p:childTnLst>
                              <p:par>
                                <p:cTn id="27" presetID="1" presetClass="entr" presetSubtype="0" fill="hold" grpId="0" nodeType="clickEffect">
                                  <p:stCondLst>
                                    <p:cond delay="0"/>
                                  </p:stCondLst>
                                  <p:childTnLst>
                                    <p:set>
                                      <p:cBhvr>
                                        <p:cTn id="28" dur="1" fill="hold">
                                          <p:stCondLst>
                                            <p:cond delay="0"/>
                                          </p:stCondLst>
                                        </p:cTn>
                                        <p:tgtEl>
                                          <p:spTgt spid="863239"/>
                                        </p:tgtEl>
                                        <p:attrNameLst>
                                          <p:attrName>style.visibility</p:attrName>
                                        </p:attrNameLst>
                                      </p:cBhvr>
                                      <p:to>
                                        <p:strVal val="visible"/>
                                      </p:to>
                                    </p:set>
                                  </p:childTnLst>
                                </p:cTn>
                              </p:par>
                            </p:childTnLst>
                          </p:cTn>
                        </p:par>
                      </p:childTnLst>
                    </p:cTn>
                  </p:par>
                  <p:par>
                    <p:cTn id="29" fill="hold" nodeType="clickPar">
                      <p:stCondLst>
                        <p:cond delay="indefinite"/>
                      </p:stCondLst>
                      <p:childTnLst>
                        <p:par>
                          <p:cTn id="30" fill="hold" nodeType="withGroup">
                            <p:stCondLst>
                              <p:cond delay="0"/>
                            </p:stCondLst>
                            <p:childTnLst>
                              <p:par>
                                <p:cTn id="31" presetID="1" presetClass="entr" presetSubtype="0" fill="hold" grpId="0" nodeType="clickEffect">
                                  <p:stCondLst>
                                    <p:cond delay="0"/>
                                  </p:stCondLst>
                                  <p:childTnLst>
                                    <p:set>
                                      <p:cBhvr>
                                        <p:cTn id="32" dur="1" fill="hold">
                                          <p:stCondLst>
                                            <p:cond delay="0"/>
                                          </p:stCondLst>
                                        </p:cTn>
                                        <p:tgtEl>
                                          <p:spTgt spid="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63234" grpId="0" animBg="1"/>
      <p:bldP spid="863235" grpId="0" animBg="1"/>
      <p:bldP spid="863238" grpId="0"/>
      <p:bldP spid="863239" grpId="0"/>
      <p:bldP spid="863240" grpId="0" animBg="1"/>
      <p:bldP spid="863240" grpId="1" animBg="1"/>
      <p:bldP spid="9" grpId="0" animBg="1"/>
    </p:bldLst>
  </p:timing>
</p:sld>
</file>

<file path=ppt/slides/slide1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770" name="Rectangle 2"/>
          <p:cNvSpPr>
            <a:spLocks noGrp="1" noChangeArrowheads="1"/>
          </p:cNvSpPr>
          <p:nvPr>
            <p:ph type="title"/>
          </p:nvPr>
        </p:nvSpPr>
        <p:spPr/>
        <p:txBody>
          <a:bodyPr/>
          <a:lstStyle/>
          <a:p>
            <a:pPr eaLnBrk="1" hangingPunct="1"/>
            <a:r>
              <a:rPr lang="en-US" altLang="fr-FR"/>
              <a:t>Persistent paradox</a:t>
            </a:r>
          </a:p>
        </p:txBody>
      </p:sp>
      <p:sp>
        <p:nvSpPr>
          <p:cNvPr id="32771" name="Rectangle 3"/>
          <p:cNvSpPr>
            <a:spLocks noGrp="1" noChangeArrowheads="1"/>
          </p:cNvSpPr>
          <p:nvPr>
            <p:ph type="body" idx="1"/>
          </p:nvPr>
        </p:nvSpPr>
        <p:spPr>
          <a:xfrm>
            <a:off x="533400" y="1981200"/>
            <a:ext cx="8458200" cy="4876800"/>
          </a:xfrm>
        </p:spPr>
        <p:txBody>
          <a:bodyPr/>
          <a:lstStyle/>
          <a:p>
            <a:pPr eaLnBrk="1" hangingPunct="1"/>
            <a:r>
              <a:rPr lang="en-US" altLang="fr-FR"/>
              <a:t>People always prefer unambiguous outcomes</a:t>
            </a:r>
          </a:p>
          <a:p>
            <a:pPr lvl="1" eaLnBrk="1" hangingPunct="1"/>
            <a:r>
              <a:rPr lang="en-US" altLang="fr-FR"/>
              <a:t>Doesn’t depend on your utility function or payoff</a:t>
            </a:r>
          </a:p>
          <a:p>
            <a:pPr lvl="1" eaLnBrk="1" hangingPunct="1"/>
            <a:r>
              <a:rPr lang="en-US" altLang="fr-FR"/>
              <a:t>Not related to risk aversion</a:t>
            </a:r>
          </a:p>
          <a:p>
            <a:pPr lvl="1" eaLnBrk="1" hangingPunct="1"/>
            <a:r>
              <a:rPr lang="en-US" altLang="fr-FR"/>
              <a:t>We simply don’t like ambiguity</a:t>
            </a:r>
          </a:p>
          <a:p>
            <a:pPr lvl="1" eaLnBrk="1" hangingPunct="1"/>
            <a:endParaRPr lang="en-US" altLang="fr-FR"/>
          </a:p>
          <a:p>
            <a:pPr eaLnBrk="1" hangingPunct="1"/>
            <a:r>
              <a:rPr lang="en-US" altLang="fr-FR"/>
              <a:t>Not explained by probability theory, or by prospect theory</a:t>
            </a:r>
          </a:p>
        </p:txBody>
      </p:sp>
    </p:spTree>
    <p:extLst>
      <p:ext uri="{BB962C8B-B14F-4D97-AF65-F5344CB8AC3E}">
        <p14:creationId xmlns:p14="http://schemas.microsoft.com/office/powerpoint/2010/main" val="3479303381"/>
      </p:ext>
    </p:extLst>
  </p:cSld>
  <p:clrMapOvr>
    <a:masterClrMapping/>
  </p:clrMapOvr>
</p:sld>
</file>

<file path=ppt/slides/slide1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0946" name="Rectangle 2"/>
          <p:cNvSpPr>
            <a:spLocks noGrp="1" noChangeArrowheads="1"/>
          </p:cNvSpPr>
          <p:nvPr>
            <p:ph type="title"/>
          </p:nvPr>
        </p:nvSpPr>
        <p:spPr/>
        <p:txBody>
          <a:bodyPr/>
          <a:lstStyle/>
          <a:p>
            <a:pPr eaLnBrk="1" hangingPunct="1"/>
            <a:r>
              <a:rPr lang="en-US" altLang="en-US"/>
              <a:t>Ambiguity (incertitude)</a:t>
            </a:r>
          </a:p>
        </p:txBody>
      </p:sp>
      <p:sp>
        <p:nvSpPr>
          <p:cNvPr id="210947" name="Rectangle 3"/>
          <p:cNvSpPr>
            <a:spLocks noGrp="1" noChangeArrowheads="1"/>
          </p:cNvSpPr>
          <p:nvPr>
            <p:ph type="body" idx="1"/>
          </p:nvPr>
        </p:nvSpPr>
        <p:spPr/>
        <p:txBody>
          <a:bodyPr/>
          <a:lstStyle/>
          <a:p>
            <a:pPr eaLnBrk="1" hangingPunct="1"/>
            <a:r>
              <a:rPr lang="en-US" altLang="en-US"/>
              <a:t>Ambiguity aversion is ubiquitous in human decision making, and is utterly incompatible with Bayesian norms</a:t>
            </a:r>
          </a:p>
          <a:p>
            <a:pPr eaLnBrk="1" hangingPunct="1"/>
            <a:endParaRPr lang="en-US" altLang="en-US"/>
          </a:p>
          <a:p>
            <a:pPr eaLnBrk="1" hangingPunct="1"/>
            <a:r>
              <a:rPr lang="en-US" altLang="en-US"/>
              <a:t>Humans are </a:t>
            </a:r>
            <a:r>
              <a:rPr lang="en-US" altLang="en-US" i="1"/>
              <a:t>wired</a:t>
            </a:r>
            <a:r>
              <a:rPr lang="en-US" altLang="en-US"/>
              <a:t> to process incertitude separately and differently from variability</a:t>
            </a:r>
          </a:p>
        </p:txBody>
      </p:sp>
    </p:spTree>
    <p:extLst>
      <p:ext uri="{BB962C8B-B14F-4D97-AF65-F5344CB8AC3E}">
        <p14:creationId xmlns:p14="http://schemas.microsoft.com/office/powerpoint/2010/main" val="2302330470"/>
      </p:ext>
    </p:extLst>
  </p:cSld>
  <p:clrMapOvr>
    <a:masterClrMapping/>
  </p:clrMapOvr>
</p:sld>
</file>

<file path=ppt/slides/slide1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1970" name="Rectangle 2"/>
          <p:cNvSpPr>
            <a:spLocks noGrp="1" noChangeArrowheads="1"/>
          </p:cNvSpPr>
          <p:nvPr>
            <p:ph type="title" idx="4294967295"/>
          </p:nvPr>
        </p:nvSpPr>
        <p:spPr>
          <a:xfrm>
            <a:off x="685800" y="533400"/>
            <a:ext cx="7772400" cy="1143000"/>
          </a:xfrm>
        </p:spPr>
        <p:txBody>
          <a:bodyPr/>
          <a:lstStyle/>
          <a:p>
            <a:pPr eaLnBrk="1" hangingPunct="1"/>
            <a:r>
              <a:rPr lang="en-US" altLang="en-US">
                <a:cs typeface="Times New Roman" panose="02020603050405020304" pitchFamily="18" charset="0"/>
              </a:rPr>
              <a:t>Neuroscience of risk perception</a:t>
            </a:r>
          </a:p>
        </p:txBody>
      </p:sp>
      <p:sp>
        <p:nvSpPr>
          <p:cNvPr id="156677" name="Rectangle 14"/>
          <p:cNvSpPr>
            <a:spLocks noGrp="1" noChangeArrowheads="1"/>
          </p:cNvSpPr>
          <p:nvPr>
            <p:ph type="body" idx="4294967295"/>
          </p:nvPr>
        </p:nvSpPr>
        <p:spPr>
          <a:xfrm>
            <a:off x="390525" y="1905000"/>
            <a:ext cx="8753475" cy="4953000"/>
          </a:xfrm>
        </p:spPr>
        <p:txBody>
          <a:bodyPr/>
          <a:lstStyle/>
          <a:p>
            <a:pPr marL="0" indent="0" eaLnBrk="1" hangingPunct="1">
              <a:buFontTx/>
              <a:buNone/>
              <a:defRPr/>
            </a:pPr>
            <a:r>
              <a:rPr lang="en-US" sz="2800" dirty="0"/>
              <a:t>Instead of being divided into rational and emotional sides, the human brain has </a:t>
            </a:r>
            <a:r>
              <a:rPr lang="en-US" sz="2800" i="1" dirty="0"/>
              <a:t>many</a:t>
            </a:r>
            <a:r>
              <a:rPr lang="en-US" sz="2800" dirty="0"/>
              <a:t> special-purpose calculators</a:t>
            </a:r>
          </a:p>
          <a:p>
            <a:pPr marL="0" indent="0" eaLnBrk="1" hangingPunct="1">
              <a:buFontTx/>
              <a:buNone/>
              <a:defRPr/>
            </a:pPr>
            <a:r>
              <a:rPr lang="en-US" sz="1200" dirty="0">
                <a:solidFill>
                  <a:schemeClr val="accent3">
                    <a:lumMod val="65000"/>
                  </a:schemeClr>
                </a:solidFill>
              </a:rPr>
              <a:t> </a:t>
            </a:r>
          </a:p>
          <a:p>
            <a:pPr marL="0" indent="0" eaLnBrk="1" hangingPunct="1">
              <a:buFontTx/>
              <a:buNone/>
              <a:defRPr/>
            </a:pPr>
            <a:endParaRPr lang="en-US" sz="2800" dirty="0">
              <a:solidFill>
                <a:srgbClr val="4D4D4D"/>
              </a:solidFill>
            </a:endParaRPr>
          </a:p>
          <a:p>
            <a:pPr marL="0" indent="0" eaLnBrk="1" hangingPunct="1">
              <a:buFontTx/>
              <a:buNone/>
              <a:defRPr/>
            </a:pPr>
            <a:endParaRPr lang="en-US" sz="2800" dirty="0">
              <a:solidFill>
                <a:srgbClr val="4D4D4D"/>
              </a:solidFill>
            </a:endParaRPr>
          </a:p>
          <a:p>
            <a:pPr marL="0" indent="0" eaLnBrk="1" hangingPunct="1">
              <a:buFontTx/>
              <a:buNone/>
              <a:defRPr/>
            </a:pPr>
            <a:endParaRPr lang="en-US" sz="2800" dirty="0">
              <a:solidFill>
                <a:srgbClr val="4D4D4D"/>
              </a:solidFill>
            </a:endParaRPr>
          </a:p>
          <a:p>
            <a:pPr marL="0" indent="0" eaLnBrk="1" hangingPunct="1">
              <a:buFontTx/>
              <a:buNone/>
              <a:defRPr/>
            </a:pPr>
            <a:endParaRPr lang="en-US" sz="2800" dirty="0">
              <a:solidFill>
                <a:srgbClr val="4D4D4D"/>
              </a:solidFill>
            </a:endParaRPr>
          </a:p>
          <a:p>
            <a:pPr marL="0" indent="0" eaLnBrk="1" hangingPunct="1">
              <a:buFontTx/>
              <a:buNone/>
              <a:defRPr/>
            </a:pPr>
            <a:endParaRPr lang="en-US" sz="2800" dirty="0">
              <a:solidFill>
                <a:srgbClr val="4D4D4D"/>
              </a:solidFill>
            </a:endParaRPr>
          </a:p>
          <a:p>
            <a:pPr marL="0" indent="0" eaLnBrk="1" hangingPunct="1">
              <a:buFontTx/>
              <a:buNone/>
              <a:defRPr/>
            </a:pPr>
            <a:endParaRPr lang="en-US" sz="2800" dirty="0">
              <a:solidFill>
                <a:srgbClr val="4D4D4D"/>
              </a:solidFill>
            </a:endParaRPr>
          </a:p>
          <a:p>
            <a:pPr marL="0" indent="0" eaLnBrk="1" hangingPunct="1">
              <a:buFontTx/>
              <a:buNone/>
              <a:defRPr/>
            </a:pPr>
            <a:endParaRPr lang="en-US" sz="2800" dirty="0">
              <a:solidFill>
                <a:srgbClr val="4D4D4D"/>
              </a:solidFill>
            </a:endParaRPr>
          </a:p>
          <a:p>
            <a:pPr marL="0" indent="0" eaLnBrk="1" hangingPunct="1">
              <a:buFontTx/>
              <a:buNone/>
              <a:defRPr/>
            </a:pPr>
            <a:endParaRPr lang="en-US" sz="2800" dirty="0">
              <a:solidFill>
                <a:srgbClr val="4D4D4D"/>
              </a:solidFill>
            </a:endParaRPr>
          </a:p>
          <a:p>
            <a:pPr marL="0" lvl="1" indent="0" eaLnBrk="1" hangingPunct="1">
              <a:buFontTx/>
              <a:buNone/>
              <a:defRPr/>
            </a:pPr>
            <a:r>
              <a:rPr lang="en-US" dirty="0">
                <a:ea typeface="+mn-ea"/>
              </a:rPr>
              <a:t>The</a:t>
            </a:r>
            <a:r>
              <a:rPr lang="en-US" i="1" dirty="0">
                <a:ea typeface="+mn-ea"/>
              </a:rPr>
              <a:t> format</a:t>
            </a:r>
            <a:r>
              <a:rPr lang="en-US" dirty="0">
                <a:ea typeface="+mn-ea"/>
              </a:rPr>
              <a:t> of sensory data triggers a calculator</a:t>
            </a:r>
          </a:p>
          <a:p>
            <a:pPr marL="0" indent="0" eaLnBrk="1" hangingPunct="1">
              <a:buFontTx/>
              <a:buNone/>
              <a:defRPr/>
            </a:pPr>
            <a:r>
              <a:rPr lang="en-US" sz="1200" dirty="0">
                <a:solidFill>
                  <a:schemeClr val="accent3">
                    <a:lumMod val="65000"/>
                  </a:schemeClr>
                </a:solidFill>
              </a:rPr>
              <a:t>(e.g. </a:t>
            </a:r>
            <a:r>
              <a:rPr lang="en-US" sz="1200" dirty="0" err="1">
                <a:solidFill>
                  <a:schemeClr val="accent3">
                    <a:lumMod val="65000"/>
                  </a:schemeClr>
                </a:solidFill>
              </a:rPr>
              <a:t>Cosmides</a:t>
            </a:r>
            <a:r>
              <a:rPr lang="en-US" sz="1200" dirty="0">
                <a:solidFill>
                  <a:schemeClr val="accent3">
                    <a:lumMod val="65000"/>
                  </a:schemeClr>
                </a:solidFill>
              </a:rPr>
              <a:t> &amp; </a:t>
            </a:r>
            <a:r>
              <a:rPr lang="en-US" sz="1200" dirty="0" err="1">
                <a:solidFill>
                  <a:schemeClr val="accent3">
                    <a:lumMod val="65000"/>
                  </a:schemeClr>
                </a:solidFill>
              </a:rPr>
              <a:t>Tooby</a:t>
            </a:r>
            <a:r>
              <a:rPr lang="en-US" sz="1200" dirty="0">
                <a:solidFill>
                  <a:schemeClr val="accent3">
                    <a:lumMod val="65000"/>
                  </a:schemeClr>
                </a:solidFill>
              </a:rPr>
              <a:t> 1996; </a:t>
            </a:r>
            <a:r>
              <a:rPr lang="en-US" sz="1200" dirty="0" err="1">
                <a:solidFill>
                  <a:schemeClr val="accent3">
                    <a:lumMod val="65000"/>
                  </a:schemeClr>
                </a:solidFill>
              </a:rPr>
              <a:t>Gigerenzer</a:t>
            </a:r>
            <a:r>
              <a:rPr lang="en-US" sz="1200" dirty="0">
                <a:solidFill>
                  <a:schemeClr val="accent3">
                    <a:lumMod val="65000"/>
                  </a:schemeClr>
                </a:solidFill>
              </a:rPr>
              <a:t> 1991)</a:t>
            </a:r>
          </a:p>
          <a:p>
            <a:pPr marL="0" indent="0" eaLnBrk="1" hangingPunct="1">
              <a:buFontTx/>
              <a:buNone/>
              <a:defRPr/>
            </a:pPr>
            <a:endParaRPr lang="en-US" sz="1200" dirty="0">
              <a:solidFill>
                <a:srgbClr val="4D4D4D"/>
              </a:solidFill>
            </a:endParaRPr>
          </a:p>
          <a:p>
            <a:pPr marL="0" indent="0" eaLnBrk="1" hangingPunct="1">
              <a:buFontTx/>
              <a:buNone/>
              <a:defRPr/>
            </a:pPr>
            <a:endParaRPr lang="en-US" sz="1200" dirty="0"/>
          </a:p>
          <a:p>
            <a:pPr marL="0" indent="0" eaLnBrk="1" hangingPunct="1">
              <a:spcBef>
                <a:spcPct val="0"/>
              </a:spcBef>
              <a:buFontTx/>
              <a:buNone/>
              <a:defRPr/>
            </a:pPr>
            <a:r>
              <a:rPr lang="en-US" sz="2800" dirty="0"/>
              <a:t>Different calculators give </a:t>
            </a:r>
            <a:r>
              <a:rPr lang="en-US" sz="2800" i="1" dirty="0"/>
              <a:t>competing</a:t>
            </a:r>
            <a:r>
              <a:rPr lang="en-US" sz="2800" dirty="0"/>
              <a:t> </a:t>
            </a:r>
          </a:p>
          <a:p>
            <a:pPr marL="0" indent="0" eaLnBrk="1" hangingPunct="1">
              <a:spcBef>
                <a:spcPct val="0"/>
              </a:spcBef>
              <a:buFontTx/>
              <a:buNone/>
              <a:defRPr/>
            </a:pPr>
            <a:r>
              <a:rPr lang="en-US" sz="2800" dirty="0"/>
              <a:t>solutions, or calculate different </a:t>
            </a:r>
          </a:p>
          <a:p>
            <a:pPr marL="0" indent="0" eaLnBrk="1" hangingPunct="1">
              <a:spcBef>
                <a:spcPct val="0"/>
              </a:spcBef>
              <a:buFontTx/>
              <a:buNone/>
              <a:defRPr/>
            </a:pPr>
            <a:r>
              <a:rPr lang="en-US" sz="2800" dirty="0"/>
              <a:t>components of total risk</a:t>
            </a:r>
          </a:p>
          <a:p>
            <a:pPr marL="0" lvl="1" indent="0" eaLnBrk="1" hangingPunct="1">
              <a:buFontTx/>
              <a:buNone/>
              <a:defRPr/>
            </a:pPr>
            <a:r>
              <a:rPr lang="en-US" sz="1200" dirty="0">
                <a:solidFill>
                  <a:schemeClr val="accent3">
                    <a:lumMod val="65000"/>
                  </a:schemeClr>
                </a:solidFill>
                <a:ea typeface="+mn-ea"/>
              </a:rPr>
              <a:t>(e.g. </a:t>
            </a:r>
            <a:r>
              <a:rPr lang="en-US" sz="1200" dirty="0" err="1">
                <a:solidFill>
                  <a:schemeClr val="accent3">
                    <a:lumMod val="65000"/>
                  </a:schemeClr>
                </a:solidFill>
                <a:ea typeface="+mn-ea"/>
              </a:rPr>
              <a:t>Glimcher</a:t>
            </a:r>
            <a:r>
              <a:rPr lang="en-US" sz="1200" dirty="0">
                <a:solidFill>
                  <a:schemeClr val="accent3">
                    <a:lumMod val="65000"/>
                  </a:schemeClr>
                </a:solidFill>
                <a:ea typeface="+mn-ea"/>
              </a:rPr>
              <a:t> &amp; </a:t>
            </a:r>
            <a:r>
              <a:rPr lang="en-US" sz="1200" dirty="0" err="1">
                <a:solidFill>
                  <a:schemeClr val="accent3">
                    <a:lumMod val="65000"/>
                  </a:schemeClr>
                </a:solidFill>
                <a:ea typeface="+mn-ea"/>
              </a:rPr>
              <a:t>Rustichini</a:t>
            </a:r>
            <a:r>
              <a:rPr lang="en-US" sz="1200" dirty="0">
                <a:solidFill>
                  <a:schemeClr val="accent3">
                    <a:lumMod val="65000"/>
                  </a:schemeClr>
                </a:solidFill>
                <a:ea typeface="+mn-ea"/>
              </a:rPr>
              <a:t> 2004 and references therein)</a:t>
            </a:r>
            <a:endParaRPr lang="en-US" sz="1200" b="1" dirty="0">
              <a:solidFill>
                <a:schemeClr val="accent3">
                  <a:lumMod val="65000"/>
                </a:schemeClr>
              </a:solidFill>
              <a:ea typeface="+mn-ea"/>
            </a:endParaRPr>
          </a:p>
        </p:txBody>
      </p:sp>
      <p:sp>
        <p:nvSpPr>
          <p:cNvPr id="16" name="Rectangle 14"/>
          <p:cNvSpPr txBox="1">
            <a:spLocks noChangeArrowheads="1"/>
          </p:cNvSpPr>
          <p:nvPr/>
        </p:nvSpPr>
        <p:spPr bwMode="auto">
          <a:xfrm>
            <a:off x="2514600" y="1371600"/>
            <a:ext cx="6172200" cy="304800"/>
          </a:xfrm>
          <a:prstGeom prst="rect">
            <a:avLst/>
          </a:prstGeom>
          <a:noFill/>
          <a:ln w="9525">
            <a:noFill/>
            <a:miter lim="800000"/>
            <a:headEnd/>
            <a:tailEnd/>
          </a:ln>
        </p:spPr>
        <p:txBody>
          <a:bodyPr/>
          <a:lstStyle/>
          <a:p>
            <a:pPr algn="r">
              <a:spcBef>
                <a:spcPct val="20000"/>
              </a:spcBef>
              <a:defRPr/>
            </a:pPr>
            <a:r>
              <a:rPr lang="en-US" kern="0" dirty="0">
                <a:solidFill>
                  <a:schemeClr val="accent3">
                    <a:lumMod val="85000"/>
                  </a:schemeClr>
                </a:solidFill>
                <a:latin typeface="+mn-lt"/>
              </a:rPr>
              <a:t>(Marr 1982; </a:t>
            </a:r>
            <a:r>
              <a:rPr lang="en-US" kern="0" dirty="0" err="1">
                <a:solidFill>
                  <a:schemeClr val="accent3">
                    <a:lumMod val="85000"/>
                  </a:schemeClr>
                </a:solidFill>
                <a:latin typeface="+mn-lt"/>
              </a:rPr>
              <a:t>Barkow</a:t>
            </a:r>
            <a:r>
              <a:rPr lang="en-US" kern="0" dirty="0">
                <a:solidFill>
                  <a:schemeClr val="accent3">
                    <a:lumMod val="85000"/>
                  </a:schemeClr>
                </a:solidFill>
                <a:latin typeface="+mn-lt"/>
              </a:rPr>
              <a:t> et al. 1992; Pinker 1997, 2002)</a:t>
            </a:r>
          </a:p>
        </p:txBody>
      </p:sp>
      <p:pic>
        <p:nvPicPr>
          <p:cNvPr id="12" name="Picture 17" descr="http://images4.wikia.nocookie.net/__cb20091010061152/memoryalpha/en/images/b/b6/James_Kirk_forcefully_grabs_Janice_Rand.jpg"/>
          <p:cNvPicPr>
            <a:picLocks noChangeAspect="1" noChangeArrowheads="1"/>
          </p:cNvPicPr>
          <p:nvPr/>
        </p:nvPicPr>
        <p:blipFill>
          <a:blip r:embed="rId3">
            <a:extLst>
              <a:ext uri="{28A0092B-C50C-407E-A947-70E740481C1C}">
                <a14:useLocalDpi xmlns:a14="http://schemas.microsoft.com/office/drawing/2010/main" val="0"/>
              </a:ext>
            </a:extLst>
          </a:blip>
          <a:srcRect l="51282" t="3387" r="5128" b="61835"/>
          <a:stretch>
            <a:fillRect/>
          </a:stretch>
        </p:blipFill>
        <p:spPr bwMode="auto">
          <a:xfrm>
            <a:off x="6786563" y="3792538"/>
            <a:ext cx="2192337" cy="2120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 name="Picture 19" descr="http://images1.wikia.nocookie.net/__cb20110413183818/memoryalpha/en/images/c/c2/James_Kirk%27s_evil_counterpart.jpg"/>
          <p:cNvPicPr>
            <a:picLocks noChangeAspect="1" noChangeArrowheads="1"/>
          </p:cNvPicPr>
          <p:nvPr/>
        </p:nvPicPr>
        <p:blipFill>
          <a:blip r:embed="rId4">
            <a:extLst>
              <a:ext uri="{28A0092B-C50C-407E-A947-70E740481C1C}">
                <a14:useLocalDpi xmlns:a14="http://schemas.microsoft.com/office/drawing/2010/main" val="0"/>
              </a:ext>
            </a:extLst>
          </a:blip>
          <a:srcRect l="9599" r="7201"/>
          <a:stretch>
            <a:fillRect/>
          </a:stretch>
        </p:blipFill>
        <p:spPr bwMode="auto">
          <a:xfrm>
            <a:off x="528638" y="3792538"/>
            <a:ext cx="2184400" cy="21097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2" name="Group 15"/>
          <p:cNvGrpSpPr>
            <a:grpSpLocks/>
          </p:cNvGrpSpPr>
          <p:nvPr/>
        </p:nvGrpSpPr>
        <p:grpSpPr bwMode="auto">
          <a:xfrm>
            <a:off x="2590800" y="3005138"/>
            <a:ext cx="4141788" cy="6615112"/>
            <a:chOff x="6086475" y="1895475"/>
            <a:chExt cx="3057525" cy="4429125"/>
          </a:xfrm>
        </p:grpSpPr>
        <p:pic>
          <p:nvPicPr>
            <p:cNvPr id="211976" name="Picture 3"/>
            <p:cNvPicPr>
              <a:picLocks noChangeAspect="1" noChangeArrowheads="1"/>
            </p:cNvPicPr>
            <p:nvPr/>
          </p:nvPicPr>
          <p:blipFill>
            <a:blip r:embed="rId5">
              <a:extLst>
                <a:ext uri="{28A0092B-C50C-407E-A947-70E740481C1C}">
                  <a14:useLocalDpi xmlns:a14="http://schemas.microsoft.com/office/drawing/2010/main" val="0"/>
                </a:ext>
              </a:extLst>
            </a:blip>
            <a:srcRect r="39433"/>
            <a:stretch>
              <a:fillRect/>
            </a:stretch>
          </p:blipFill>
          <p:spPr bwMode="auto">
            <a:xfrm>
              <a:off x="6086475" y="1905000"/>
              <a:ext cx="3057525" cy="2447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1977" name="Picture 5"/>
            <p:cNvPicPr>
              <a:picLocks noChangeAspect="1" noChangeArrowheads="1"/>
            </p:cNvPicPr>
            <p:nvPr/>
          </p:nvPicPr>
          <p:blipFill>
            <a:blip r:embed="rId5">
              <a:extLst>
                <a:ext uri="{28A0092B-C50C-407E-A947-70E740481C1C}">
                  <a14:useLocalDpi xmlns:a14="http://schemas.microsoft.com/office/drawing/2010/main" val="0"/>
                </a:ext>
              </a:extLst>
            </a:blip>
            <a:srcRect l="66603" t="28015" b="9727"/>
            <a:stretch>
              <a:fillRect/>
            </a:stretch>
          </p:blipFill>
          <p:spPr bwMode="auto">
            <a:xfrm>
              <a:off x="6781800" y="4800600"/>
              <a:ext cx="1685925" cy="1524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1978" name="Rectangle 6"/>
            <p:cNvSpPr>
              <a:spLocks noChangeArrowheads="1"/>
            </p:cNvSpPr>
            <p:nvPr/>
          </p:nvSpPr>
          <p:spPr bwMode="auto">
            <a:xfrm>
              <a:off x="7391400" y="1895475"/>
              <a:ext cx="304800" cy="22860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latin typeface="Arial" panose="020B0604020202020204" pitchFamily="34" charset="0"/>
              </a:endParaRPr>
            </a:p>
          </p:txBody>
        </p:sp>
        <p:sp>
          <p:nvSpPr>
            <p:cNvPr id="211979" name="Rectangle 7"/>
            <p:cNvSpPr>
              <a:spLocks noChangeArrowheads="1"/>
            </p:cNvSpPr>
            <p:nvPr/>
          </p:nvSpPr>
          <p:spPr bwMode="auto">
            <a:xfrm>
              <a:off x="7515225" y="2105025"/>
              <a:ext cx="76200" cy="69532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latin typeface="Arial" panose="020B0604020202020204" pitchFamily="34" charset="0"/>
              </a:endParaRPr>
            </a:p>
          </p:txBody>
        </p:sp>
        <p:sp>
          <p:nvSpPr>
            <p:cNvPr id="211980" name="Rectangle 8"/>
            <p:cNvSpPr>
              <a:spLocks noChangeArrowheads="1"/>
            </p:cNvSpPr>
            <p:nvPr/>
          </p:nvSpPr>
          <p:spPr bwMode="auto">
            <a:xfrm>
              <a:off x="6172200" y="3962400"/>
              <a:ext cx="304800" cy="22860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latin typeface="Arial" panose="020B0604020202020204" pitchFamily="34" charset="0"/>
              </a:endParaRPr>
            </a:p>
          </p:txBody>
        </p:sp>
        <p:sp>
          <p:nvSpPr>
            <p:cNvPr id="211981" name="Rectangle 9"/>
            <p:cNvSpPr>
              <a:spLocks noChangeArrowheads="1"/>
            </p:cNvSpPr>
            <p:nvPr/>
          </p:nvSpPr>
          <p:spPr bwMode="auto">
            <a:xfrm>
              <a:off x="8534400" y="4114800"/>
              <a:ext cx="304800" cy="22860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latin typeface="Arial" panose="020B0604020202020204" pitchFamily="34" charset="0"/>
              </a:endParaRPr>
            </a:p>
          </p:txBody>
        </p:sp>
        <p:sp>
          <p:nvSpPr>
            <p:cNvPr id="211982" name="Rectangle 10"/>
            <p:cNvSpPr>
              <a:spLocks noChangeArrowheads="1"/>
            </p:cNvSpPr>
            <p:nvPr/>
          </p:nvSpPr>
          <p:spPr bwMode="auto">
            <a:xfrm>
              <a:off x="6096000" y="1905000"/>
              <a:ext cx="304800" cy="22860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latin typeface="Arial" panose="020B0604020202020204" pitchFamily="34" charset="0"/>
              </a:endParaRPr>
            </a:p>
          </p:txBody>
        </p:sp>
        <p:sp>
          <p:nvSpPr>
            <p:cNvPr id="211983" name="Rectangle 11"/>
            <p:cNvSpPr>
              <a:spLocks noChangeArrowheads="1"/>
            </p:cNvSpPr>
            <p:nvPr/>
          </p:nvSpPr>
          <p:spPr bwMode="auto">
            <a:xfrm>
              <a:off x="8153400" y="5867400"/>
              <a:ext cx="304800" cy="228600"/>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latin typeface="Arial" panose="020B0604020202020204" pitchFamily="34" charset="0"/>
              </a:endParaRPr>
            </a:p>
          </p:txBody>
        </p:sp>
        <p:sp>
          <p:nvSpPr>
            <p:cNvPr id="211984" name="Rectangle 12"/>
            <p:cNvSpPr>
              <a:spLocks noChangeArrowheads="1"/>
            </p:cNvSpPr>
            <p:nvPr/>
          </p:nvSpPr>
          <p:spPr bwMode="auto">
            <a:xfrm>
              <a:off x="6858000" y="5867400"/>
              <a:ext cx="304800" cy="228600"/>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latin typeface="Arial" panose="020B0604020202020204" pitchFamily="34" charset="0"/>
              </a:endParaRPr>
            </a:p>
          </p:txBody>
        </p:sp>
        <p:sp>
          <p:nvSpPr>
            <p:cNvPr id="211985" name="Oval 13"/>
            <p:cNvSpPr>
              <a:spLocks noChangeArrowheads="1"/>
            </p:cNvSpPr>
            <p:nvPr/>
          </p:nvSpPr>
          <p:spPr bwMode="auto">
            <a:xfrm>
              <a:off x="7639050" y="4743450"/>
              <a:ext cx="85725" cy="152400"/>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latin typeface="Arial" panose="020B0604020202020204" pitchFamily="34" charset="0"/>
              </a:endParaRPr>
            </a:p>
          </p:txBody>
        </p:sp>
      </p:grpSp>
    </p:spTree>
    <p:extLst>
      <p:ext uri="{BB962C8B-B14F-4D97-AF65-F5344CB8AC3E}">
        <p14:creationId xmlns:p14="http://schemas.microsoft.com/office/powerpoint/2010/main" val="760624562"/>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xit" presetSubtype="0" fill="hold" nodeType="clickEffect">
                                  <p:stCondLst>
                                    <p:cond delay="0"/>
                                  </p:stCondLst>
                                  <p:childTnLst>
                                    <p:animEffect transition="out" filter="fade">
                                      <p:cBhvr>
                                        <p:cTn id="6" dur="3000"/>
                                        <p:tgtEl>
                                          <p:spTgt spid="13"/>
                                        </p:tgtEl>
                                      </p:cBhvr>
                                    </p:animEffect>
                                    <p:set>
                                      <p:cBhvr>
                                        <p:cTn id="7" dur="1" fill="hold">
                                          <p:stCondLst>
                                            <p:cond delay="2999"/>
                                          </p:stCondLst>
                                        </p:cTn>
                                        <p:tgtEl>
                                          <p:spTgt spid="13"/>
                                        </p:tgtEl>
                                        <p:attrNameLst>
                                          <p:attrName>style.visibility</p:attrName>
                                        </p:attrNameLst>
                                      </p:cBhvr>
                                      <p:to>
                                        <p:strVal val="hidden"/>
                                      </p:to>
                                    </p:set>
                                  </p:childTnLst>
                                </p:cTn>
                              </p:par>
                              <p:par>
                                <p:cTn id="8" presetID="10" presetClass="exit" presetSubtype="0" fill="hold" nodeType="withEffect">
                                  <p:stCondLst>
                                    <p:cond delay="0"/>
                                  </p:stCondLst>
                                  <p:childTnLst>
                                    <p:animEffect transition="out" filter="fade">
                                      <p:cBhvr>
                                        <p:cTn id="9" dur="3000"/>
                                        <p:tgtEl>
                                          <p:spTgt spid="12"/>
                                        </p:tgtEl>
                                      </p:cBhvr>
                                    </p:animEffect>
                                    <p:set>
                                      <p:cBhvr>
                                        <p:cTn id="10" dur="1" fill="hold">
                                          <p:stCondLst>
                                            <p:cond delay="2999"/>
                                          </p:stCondLst>
                                        </p:cTn>
                                        <p:tgtEl>
                                          <p:spTgt spid="12"/>
                                        </p:tgtEl>
                                        <p:attrNameLst>
                                          <p:attrName>style.visibility</p:attrName>
                                        </p:attrNameLst>
                                      </p:cBhvr>
                                      <p:to>
                                        <p:strVal val="hidden"/>
                                      </p:to>
                                    </p:set>
                                  </p:childTnLst>
                                </p:cTn>
                              </p:par>
                              <p:par>
                                <p:cTn id="11" presetID="10" presetClass="entr" presetSubtype="0" fill="hold" nodeType="withEffect">
                                  <p:stCondLst>
                                    <p:cond delay="0"/>
                                  </p:stCondLst>
                                  <p:childTnLst>
                                    <p:set>
                                      <p:cBhvr>
                                        <p:cTn id="12" dur="1" fill="hold">
                                          <p:stCondLst>
                                            <p:cond delay="0"/>
                                          </p:stCondLst>
                                        </p:cTn>
                                        <p:tgtEl>
                                          <p:spTgt spid="2"/>
                                        </p:tgtEl>
                                        <p:attrNameLst>
                                          <p:attrName>style.visibility</p:attrName>
                                        </p:attrNameLst>
                                      </p:cBhvr>
                                      <p:to>
                                        <p:strVal val="visible"/>
                                      </p:to>
                                    </p:set>
                                    <p:animEffect transition="in" filter="fade">
                                      <p:cBhvr>
                                        <p:cTn id="13" dur="30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2994" name="Rectangle 2"/>
          <p:cNvSpPr>
            <a:spLocks noGrp="1" noChangeArrowheads="1"/>
          </p:cNvSpPr>
          <p:nvPr>
            <p:ph type="title" idx="4294967295"/>
          </p:nvPr>
        </p:nvSpPr>
        <p:spPr/>
        <p:txBody>
          <a:bodyPr/>
          <a:lstStyle/>
          <a:p>
            <a:pPr eaLnBrk="1" hangingPunct="1"/>
            <a:r>
              <a:rPr lang="en-US" altLang="en-US"/>
              <a:t>Partial list of mental calculators</a:t>
            </a:r>
            <a:endParaRPr lang="en-US" altLang="en-US" sz="3200"/>
          </a:p>
        </p:txBody>
      </p:sp>
      <p:sp>
        <p:nvSpPr>
          <p:cNvPr id="212995" name="Rectangle 3"/>
          <p:cNvSpPr>
            <a:spLocks noGrp="1" noChangeArrowheads="1"/>
          </p:cNvSpPr>
          <p:nvPr>
            <p:ph type="body" idx="4294967295"/>
          </p:nvPr>
        </p:nvSpPr>
        <p:spPr>
          <a:xfrm>
            <a:off x="457200" y="1676400"/>
            <a:ext cx="8534400" cy="5029200"/>
          </a:xfrm>
        </p:spPr>
        <p:txBody>
          <a:bodyPr/>
          <a:lstStyle/>
          <a:p>
            <a:pPr eaLnBrk="1" hangingPunct="1">
              <a:lnSpc>
                <a:spcPct val="90000"/>
              </a:lnSpc>
            </a:pPr>
            <a:r>
              <a:rPr lang="en-US" altLang="en-US" sz="2800"/>
              <a:t>Language (grammar and memorized dictionary)</a:t>
            </a:r>
          </a:p>
          <a:p>
            <a:pPr eaLnBrk="1" hangingPunct="1">
              <a:lnSpc>
                <a:spcPct val="90000"/>
              </a:lnSpc>
            </a:pPr>
            <a:r>
              <a:rPr lang="en-US" altLang="en-US" sz="2800"/>
              <a:t>Practical physics (pre-Newtonian)</a:t>
            </a:r>
          </a:p>
          <a:p>
            <a:pPr eaLnBrk="1" hangingPunct="1">
              <a:lnSpc>
                <a:spcPct val="90000"/>
              </a:lnSpc>
            </a:pPr>
            <a:r>
              <a:rPr lang="en-US" altLang="en-US" sz="2800"/>
              <a:t>Intuitive biology (animate differs from inanimate)</a:t>
            </a:r>
          </a:p>
          <a:p>
            <a:pPr eaLnBrk="1" hangingPunct="1">
              <a:lnSpc>
                <a:spcPct val="90000"/>
              </a:lnSpc>
            </a:pPr>
            <a:r>
              <a:rPr lang="en-US" altLang="en-US" sz="2800"/>
              <a:t>Intuitive engineering (tools designed for a purpose)</a:t>
            </a:r>
          </a:p>
          <a:p>
            <a:pPr eaLnBrk="1" hangingPunct="1">
              <a:lnSpc>
                <a:spcPct val="90000"/>
              </a:lnSpc>
            </a:pPr>
            <a:r>
              <a:rPr lang="en-US" altLang="en-US" sz="2800"/>
              <a:t>Spatial sense (dead reckoner and mental maps)</a:t>
            </a:r>
          </a:p>
          <a:p>
            <a:pPr eaLnBrk="1" hangingPunct="1">
              <a:lnSpc>
                <a:spcPct val="90000"/>
              </a:lnSpc>
            </a:pPr>
            <a:r>
              <a:rPr lang="en-US" altLang="en-US" sz="2800">
                <a:solidFill>
                  <a:srgbClr val="0000FF"/>
                </a:solidFill>
              </a:rPr>
              <a:t>Number sense (1, 2, 3, many)</a:t>
            </a:r>
          </a:p>
          <a:p>
            <a:pPr eaLnBrk="1" hangingPunct="1">
              <a:lnSpc>
                <a:spcPct val="90000"/>
              </a:lnSpc>
            </a:pPr>
            <a:r>
              <a:rPr lang="en-US" altLang="en-US" sz="2800">
                <a:solidFill>
                  <a:srgbClr val="0000FF"/>
                </a:solidFill>
              </a:rPr>
              <a:t>Probability sense (frequentist Bayes)</a:t>
            </a:r>
          </a:p>
          <a:p>
            <a:pPr eaLnBrk="1" hangingPunct="1">
              <a:lnSpc>
                <a:spcPct val="90000"/>
              </a:lnSpc>
            </a:pPr>
            <a:r>
              <a:rPr lang="en-US" altLang="en-US" sz="2800">
                <a:solidFill>
                  <a:srgbClr val="0000FF"/>
                </a:solidFill>
              </a:rPr>
              <a:t>Uncertainty detector (procrastination)</a:t>
            </a:r>
          </a:p>
          <a:p>
            <a:pPr eaLnBrk="1" hangingPunct="1">
              <a:lnSpc>
                <a:spcPct val="90000"/>
              </a:lnSpc>
            </a:pPr>
            <a:r>
              <a:rPr lang="en-US" altLang="en-US" sz="2800">
                <a:solidFill>
                  <a:srgbClr val="0000FF"/>
                </a:solidFill>
              </a:rPr>
              <a:t>Intuitive economics (reciprocity, trust, equity, fairness)</a:t>
            </a:r>
          </a:p>
          <a:p>
            <a:pPr eaLnBrk="1" hangingPunct="1">
              <a:lnSpc>
                <a:spcPct val="90000"/>
              </a:lnSpc>
            </a:pPr>
            <a:r>
              <a:rPr lang="en-US" altLang="en-US" sz="2800">
                <a:solidFill>
                  <a:srgbClr val="0000FF"/>
                </a:solidFill>
              </a:rPr>
              <a:t>Intuitive psychology (theory of mind, deception)</a:t>
            </a:r>
          </a:p>
          <a:p>
            <a:pPr eaLnBrk="1" hangingPunct="1">
              <a:lnSpc>
                <a:spcPct val="90000"/>
              </a:lnSpc>
            </a:pPr>
            <a:endParaRPr lang="en-US" altLang="en-US" sz="2800"/>
          </a:p>
        </p:txBody>
      </p:sp>
      <p:sp>
        <p:nvSpPr>
          <p:cNvPr id="30724" name="Rectangle 3"/>
          <p:cNvSpPr>
            <a:spLocks noChangeArrowheads="1"/>
          </p:cNvSpPr>
          <p:nvPr/>
        </p:nvSpPr>
        <p:spPr bwMode="auto">
          <a:xfrm>
            <a:off x="1219200" y="1219200"/>
            <a:ext cx="7620000" cy="369888"/>
          </a:xfrm>
          <a:prstGeom prst="rect">
            <a:avLst/>
          </a:prstGeom>
          <a:noFill/>
          <a:ln w="9525">
            <a:noFill/>
            <a:miter lim="800000"/>
            <a:headEnd/>
            <a:tailEnd/>
          </a:ln>
        </p:spPr>
        <p:txBody>
          <a:bodyPr>
            <a:spAutoFit/>
          </a:bodyPr>
          <a:lstStyle/>
          <a:p>
            <a:pPr algn="r">
              <a:defRPr/>
            </a:pPr>
            <a:r>
              <a:rPr lang="en-US" dirty="0">
                <a:solidFill>
                  <a:schemeClr val="accent3">
                    <a:lumMod val="85000"/>
                  </a:schemeClr>
                </a:solidFill>
                <a:latin typeface="+mn-lt"/>
              </a:rPr>
              <a:t>(after Pinker 2002; 1997; Marr 1982; </a:t>
            </a:r>
            <a:r>
              <a:rPr lang="en-US" dirty="0" err="1">
                <a:solidFill>
                  <a:schemeClr val="accent3">
                    <a:lumMod val="85000"/>
                  </a:schemeClr>
                </a:solidFill>
                <a:latin typeface="+mn-lt"/>
              </a:rPr>
              <a:t>Barkow</a:t>
            </a:r>
            <a:r>
              <a:rPr lang="en-US" dirty="0">
                <a:solidFill>
                  <a:schemeClr val="accent3">
                    <a:lumMod val="85000"/>
                  </a:schemeClr>
                </a:solidFill>
                <a:latin typeface="+mn-lt"/>
              </a:rPr>
              <a:t> et al. 1992)</a:t>
            </a:r>
          </a:p>
        </p:txBody>
      </p:sp>
      <p:sp>
        <p:nvSpPr>
          <p:cNvPr id="5" name="TextBox 4"/>
          <p:cNvSpPr txBox="1"/>
          <p:nvPr/>
        </p:nvSpPr>
        <p:spPr>
          <a:xfrm>
            <a:off x="9144000" y="4800600"/>
            <a:ext cx="8382000" cy="1816100"/>
          </a:xfrm>
          <a:prstGeom prst="rect">
            <a:avLst/>
          </a:prstGeom>
          <a:noFill/>
        </p:spPr>
        <p:txBody>
          <a:bodyPr>
            <a:spAutoFit/>
          </a:bodyPr>
          <a:lstStyle/>
          <a:p>
            <a:pPr>
              <a:defRPr/>
            </a:pPr>
            <a:r>
              <a:rPr lang="en-US" sz="2800" dirty="0">
                <a:latin typeface="+mn-lt"/>
              </a:rPr>
              <a:t>People with damage to this calculator seem to be: </a:t>
            </a:r>
          </a:p>
          <a:p>
            <a:pPr>
              <a:defRPr/>
            </a:pPr>
            <a:r>
              <a:rPr lang="en-US" sz="2800" dirty="0">
                <a:latin typeface="+mn-lt"/>
              </a:rPr>
              <a:t>Good Bayesians (damage to uncertainty detector)</a:t>
            </a:r>
          </a:p>
          <a:p>
            <a:pPr>
              <a:defRPr/>
            </a:pPr>
            <a:r>
              <a:rPr lang="en-US" sz="2800" dirty="0">
                <a:latin typeface="+mn-lt"/>
              </a:rPr>
              <a:t>Sociopaths, CEOs (damage to reciprocity sense)</a:t>
            </a:r>
          </a:p>
          <a:p>
            <a:pPr>
              <a:defRPr/>
            </a:pPr>
            <a:r>
              <a:rPr lang="en-US" sz="2800" dirty="0">
                <a:latin typeface="+mn-lt"/>
              </a:rPr>
              <a:t>Autistics (damage to sense of the theory of mind)</a:t>
            </a:r>
          </a:p>
        </p:txBody>
      </p:sp>
    </p:spTree>
    <p:extLst>
      <p:ext uri="{BB962C8B-B14F-4D97-AF65-F5344CB8AC3E}">
        <p14:creationId xmlns:p14="http://schemas.microsoft.com/office/powerpoint/2010/main" val="2850856221"/>
      </p:ext>
    </p:extLst>
  </p:cSld>
  <p:clrMapOvr>
    <a:masterClrMapping/>
  </p:clrMapOvr>
</p:sld>
</file>

<file path=ppt/slides/slide1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4018" name="Title 1"/>
          <p:cNvSpPr>
            <a:spLocks noGrp="1"/>
          </p:cNvSpPr>
          <p:nvPr>
            <p:ph type="title"/>
          </p:nvPr>
        </p:nvSpPr>
        <p:spPr>
          <a:xfrm>
            <a:off x="381000" y="2438400"/>
            <a:ext cx="8382000" cy="1143000"/>
          </a:xfrm>
        </p:spPr>
        <p:txBody>
          <a:bodyPr/>
          <a:lstStyle/>
          <a:p>
            <a:r>
              <a:rPr lang="en-US" altLang="en-US"/>
              <a:t>What’s the evidence for an ‘uncertainty detector’ in humans?</a:t>
            </a:r>
          </a:p>
        </p:txBody>
      </p:sp>
    </p:spTree>
    <p:extLst>
      <p:ext uri="{BB962C8B-B14F-4D97-AF65-F5344CB8AC3E}">
        <p14:creationId xmlns:p14="http://schemas.microsoft.com/office/powerpoint/2010/main" val="698937375"/>
      </p:ext>
    </p:extLst>
  </p:cSld>
  <p:clrMapOvr>
    <a:masterClrMapping/>
  </p:clrMapOvr>
</p:sld>
</file>

<file path=ppt/slides/slide1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42" name="Title 1"/>
          <p:cNvSpPr>
            <a:spLocks noGrp="1"/>
          </p:cNvSpPr>
          <p:nvPr>
            <p:ph type="title"/>
          </p:nvPr>
        </p:nvSpPr>
        <p:spPr/>
        <p:txBody>
          <a:bodyPr/>
          <a:lstStyle/>
          <a:p>
            <a:r>
              <a:rPr lang="en-US" altLang="en-US"/>
              <a:t>fMRI</a:t>
            </a:r>
          </a:p>
        </p:txBody>
      </p:sp>
      <p:sp>
        <p:nvSpPr>
          <p:cNvPr id="14339" name="Content Placeholder 2"/>
          <p:cNvSpPr>
            <a:spLocks noGrp="1"/>
          </p:cNvSpPr>
          <p:nvPr>
            <p:ph idx="1"/>
          </p:nvPr>
        </p:nvSpPr>
        <p:spPr>
          <a:xfrm>
            <a:off x="457200" y="1600200"/>
            <a:ext cx="5851525" cy="4525963"/>
          </a:xfrm>
        </p:spPr>
        <p:txBody>
          <a:bodyPr/>
          <a:lstStyle/>
          <a:p>
            <a:pPr>
              <a:buFont typeface="Arial" charset="0"/>
              <a:buChar char="•"/>
              <a:defRPr/>
            </a:pPr>
            <a:r>
              <a:rPr lang="en-US" dirty="0"/>
              <a:t>Hsu et al. (2005) found localized regions of activity in the brain under situations of ambiguity (incertitude)</a:t>
            </a:r>
          </a:p>
          <a:p>
            <a:pPr>
              <a:buFont typeface="Arial" charset="0"/>
              <a:buChar char="•"/>
              <a:defRPr/>
            </a:pPr>
            <a:endParaRPr lang="en-US" dirty="0"/>
          </a:p>
          <a:p>
            <a:pPr>
              <a:buFont typeface="Arial" charset="0"/>
              <a:buChar char="•"/>
              <a:defRPr/>
            </a:pPr>
            <a:r>
              <a:rPr lang="en-US" dirty="0" err="1">
                <a:solidFill>
                  <a:schemeClr val="bg2">
                    <a:lumMod val="40000"/>
                    <a:lumOff val="60000"/>
                  </a:schemeClr>
                </a:solidFill>
              </a:rPr>
              <a:t>Amygdala</a:t>
            </a:r>
            <a:r>
              <a:rPr lang="en-US" dirty="0">
                <a:solidFill>
                  <a:schemeClr val="bg2">
                    <a:lumMod val="40000"/>
                    <a:lumOff val="60000"/>
                  </a:schemeClr>
                </a:solidFill>
              </a:rPr>
              <a:t> associated with processing fear and threat </a:t>
            </a:r>
          </a:p>
        </p:txBody>
      </p:sp>
      <p:sp>
        <p:nvSpPr>
          <p:cNvPr id="4" name="Rectangle 3"/>
          <p:cNvSpPr>
            <a:spLocks noChangeArrowheads="1"/>
          </p:cNvSpPr>
          <p:nvPr/>
        </p:nvSpPr>
        <p:spPr bwMode="auto">
          <a:xfrm>
            <a:off x="0" y="6229350"/>
            <a:ext cx="6629400" cy="523875"/>
          </a:xfrm>
          <a:prstGeom prst="rect">
            <a:avLst/>
          </a:prstGeom>
          <a:noFill/>
          <a:ln w="19050">
            <a:noFill/>
            <a:miter lim="800000"/>
            <a:headEnd/>
            <a:tailEnd/>
          </a:ln>
          <a:effectLst/>
        </p:spPr>
        <p:txBody>
          <a:bodyPr anchor="ctr">
            <a:spAutoFit/>
          </a:bodyPr>
          <a:lstStyle/>
          <a:p>
            <a:pPr>
              <a:defRPr/>
            </a:pPr>
            <a:r>
              <a:rPr lang="en-US" sz="1400" dirty="0">
                <a:solidFill>
                  <a:schemeClr val="accent3">
                    <a:lumMod val="85000"/>
                  </a:schemeClr>
                </a:solidFill>
                <a:latin typeface="+mn-lt"/>
                <a:ea typeface="ＭＳ Ｐゴシック" pitchFamily="34" charset="-128"/>
              </a:rPr>
              <a:t>Hsu, M., Bhatt, M., </a:t>
            </a:r>
            <a:r>
              <a:rPr lang="en-US" sz="1400" dirty="0" err="1">
                <a:solidFill>
                  <a:schemeClr val="accent3">
                    <a:lumMod val="85000"/>
                  </a:schemeClr>
                </a:solidFill>
                <a:latin typeface="+mn-lt"/>
                <a:ea typeface="ＭＳ Ｐゴシック" pitchFamily="34" charset="-128"/>
              </a:rPr>
              <a:t>Adolphs</a:t>
            </a:r>
            <a:r>
              <a:rPr lang="en-US" sz="1400" dirty="0">
                <a:solidFill>
                  <a:schemeClr val="accent3">
                    <a:lumMod val="85000"/>
                  </a:schemeClr>
                </a:solidFill>
                <a:latin typeface="+mn-lt"/>
                <a:ea typeface="ＭＳ Ｐゴシック" pitchFamily="34" charset="-128"/>
              </a:rPr>
              <a:t>, R., </a:t>
            </a:r>
            <a:r>
              <a:rPr lang="en-US" sz="1400" dirty="0" err="1">
                <a:solidFill>
                  <a:schemeClr val="accent3">
                    <a:lumMod val="85000"/>
                  </a:schemeClr>
                </a:solidFill>
                <a:latin typeface="+mn-lt"/>
                <a:ea typeface="ＭＳ Ｐゴシック" pitchFamily="34" charset="-128"/>
              </a:rPr>
              <a:t>Tranel</a:t>
            </a:r>
            <a:r>
              <a:rPr lang="en-US" sz="1400" dirty="0">
                <a:solidFill>
                  <a:schemeClr val="accent3">
                    <a:lumMod val="85000"/>
                  </a:schemeClr>
                </a:solidFill>
                <a:latin typeface="+mn-lt"/>
                <a:ea typeface="ＭＳ Ｐゴシック" pitchFamily="34" charset="-128"/>
              </a:rPr>
              <a:t>, D., &amp; </a:t>
            </a:r>
            <a:r>
              <a:rPr lang="en-US" sz="1400" dirty="0" err="1">
                <a:solidFill>
                  <a:schemeClr val="accent3">
                    <a:lumMod val="85000"/>
                  </a:schemeClr>
                </a:solidFill>
                <a:latin typeface="+mn-lt"/>
                <a:ea typeface="ＭＳ Ｐゴシック" pitchFamily="34" charset="-128"/>
              </a:rPr>
              <a:t>Camerer</a:t>
            </a:r>
            <a:r>
              <a:rPr lang="en-US" sz="1400" dirty="0">
                <a:solidFill>
                  <a:schemeClr val="accent3">
                    <a:lumMod val="85000"/>
                  </a:schemeClr>
                </a:solidFill>
                <a:latin typeface="+mn-lt"/>
                <a:ea typeface="ＭＳ Ｐゴシック" pitchFamily="34" charset="-128"/>
              </a:rPr>
              <a:t>, C. F. (2005). Neural systems responding to degrees of uncertainty in human decision-making. </a:t>
            </a:r>
            <a:r>
              <a:rPr lang="en-US" sz="1400" i="1" dirty="0">
                <a:solidFill>
                  <a:schemeClr val="accent3">
                    <a:lumMod val="85000"/>
                  </a:schemeClr>
                </a:solidFill>
                <a:latin typeface="+mn-lt"/>
                <a:ea typeface="ＭＳ Ｐゴシック" pitchFamily="34" charset="-128"/>
              </a:rPr>
              <a:t>Science</a:t>
            </a:r>
            <a:r>
              <a:rPr lang="en-US" sz="1400" dirty="0">
                <a:solidFill>
                  <a:schemeClr val="accent3">
                    <a:lumMod val="85000"/>
                  </a:schemeClr>
                </a:solidFill>
                <a:latin typeface="+mn-lt"/>
                <a:ea typeface="ＭＳ Ｐゴシック" pitchFamily="34" charset="-128"/>
              </a:rPr>
              <a:t> 310: 1680-1683.</a:t>
            </a:r>
          </a:p>
        </p:txBody>
      </p:sp>
      <p:pic>
        <p:nvPicPr>
          <p:cNvPr id="215045" name="Picture 4"/>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300788" y="222250"/>
            <a:ext cx="2581275" cy="6342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pic>
      <p:sp>
        <p:nvSpPr>
          <p:cNvPr id="6" name="Rectangle 5"/>
          <p:cNvSpPr/>
          <p:nvPr/>
        </p:nvSpPr>
        <p:spPr>
          <a:xfrm>
            <a:off x="9144000" y="2290763"/>
            <a:ext cx="4773613" cy="2062162"/>
          </a:xfrm>
          <a:prstGeom prst="rect">
            <a:avLst/>
          </a:prstGeom>
        </p:spPr>
        <p:txBody>
          <a:bodyPr>
            <a:spAutoFit/>
          </a:bodyPr>
          <a:lstStyle/>
          <a:p>
            <a:pPr marL="342900" indent="-342900">
              <a:spcBef>
                <a:spcPct val="20000"/>
              </a:spcBef>
              <a:buSzPct val="97000"/>
              <a:buFont typeface="Arial" charset="0"/>
              <a:buChar char="•"/>
              <a:defRPr/>
            </a:pPr>
            <a:r>
              <a:rPr lang="en-US" sz="3200" kern="0" dirty="0" err="1">
                <a:solidFill>
                  <a:srgbClr val="FFFBF7"/>
                </a:solidFill>
                <a:latin typeface="Times New Roman" pitchFamily="18" charset="0"/>
                <a:cs typeface="Times New Roman" pitchFamily="18" charset="0"/>
              </a:rPr>
              <a:t>Amygdala</a:t>
            </a:r>
            <a:r>
              <a:rPr lang="en-US" sz="3200" kern="0" dirty="0">
                <a:solidFill>
                  <a:srgbClr val="FFFBF7"/>
                </a:solidFill>
                <a:latin typeface="Times New Roman" pitchFamily="18" charset="0"/>
                <a:cs typeface="Times New Roman" pitchFamily="18" charset="0"/>
              </a:rPr>
              <a:t> associated with caution, processing fear and threat, and memory of emotions </a:t>
            </a:r>
          </a:p>
        </p:txBody>
      </p:sp>
    </p:spTree>
    <p:extLst>
      <p:ext uri="{BB962C8B-B14F-4D97-AF65-F5344CB8AC3E}">
        <p14:creationId xmlns:p14="http://schemas.microsoft.com/office/powerpoint/2010/main" val="615131900"/>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226" name="Title 3"/>
          <p:cNvSpPr>
            <a:spLocks noGrp="1"/>
          </p:cNvSpPr>
          <p:nvPr>
            <p:ph type="title"/>
          </p:nvPr>
        </p:nvSpPr>
        <p:spPr>
          <a:xfrm>
            <a:off x="381000" y="609600"/>
            <a:ext cx="8763000" cy="5943600"/>
          </a:xfrm>
        </p:spPr>
        <p:txBody>
          <a:bodyPr/>
          <a:lstStyle/>
          <a:p>
            <a:pPr algn="l" eaLnBrk="1" hangingPunct="1">
              <a:lnSpc>
                <a:spcPct val="90000"/>
              </a:lnSpc>
            </a:pPr>
            <a:br>
              <a:rPr lang="en-US" altLang="en-US" sz="2800" dirty="0"/>
            </a:br>
            <a:br>
              <a:rPr lang="en-US" altLang="en-US" sz="2800" dirty="0"/>
            </a:br>
            <a:r>
              <a:rPr lang="en-US" altLang="en-US" sz="2400" dirty="0" err="1"/>
              <a:t>Shortcourse</a:t>
            </a:r>
            <a:r>
              <a:rPr lang="en-US" altLang="en-US" sz="2400" dirty="0"/>
              <a:t> held with the Society for Risk Analysis annual meeting</a:t>
            </a:r>
            <a:br>
              <a:rPr lang="en-US" altLang="en-US" sz="2400" dirty="0"/>
            </a:br>
            <a:br>
              <a:rPr lang="en-US" altLang="en-US" sz="2400" dirty="0"/>
            </a:br>
            <a:br>
              <a:rPr lang="en-US" altLang="en-US" sz="2400" dirty="0"/>
            </a:br>
            <a:br>
              <a:rPr lang="en-US" altLang="en-US" sz="2400" dirty="0"/>
            </a:br>
            <a:r>
              <a:rPr lang="en-US" altLang="en-US" sz="2400" dirty="0"/>
              <a:t>5 December 2021</a:t>
            </a:r>
            <a:br>
              <a:rPr lang="en-US" altLang="en-US" sz="2400" dirty="0"/>
            </a:br>
            <a:r>
              <a:rPr lang="en-US" altLang="en-US" sz="2800" dirty="0"/>
              <a:t>  </a:t>
            </a:r>
            <a:br>
              <a:rPr lang="en-US" altLang="en-US" sz="2800" dirty="0"/>
            </a:br>
            <a:br>
              <a:rPr lang="en-US" altLang="en-US" sz="2800" dirty="0"/>
            </a:br>
            <a:r>
              <a:rPr lang="en-US" altLang="en-US" sz="2400" dirty="0"/>
              <a:t>Presenters:</a:t>
            </a:r>
            <a:br>
              <a:rPr lang="en-US" altLang="en-US" sz="2400" dirty="0"/>
            </a:br>
            <a:r>
              <a:rPr lang="en-US" altLang="en-US" sz="2400" dirty="0"/>
              <a:t>Alex Wimbush and Scott Ferson</a:t>
            </a:r>
            <a:br>
              <a:rPr lang="en-US" altLang="en-US" sz="2400" dirty="0"/>
            </a:br>
            <a:r>
              <a:rPr lang="en-US" altLang="en-US" sz="2400" dirty="0"/>
              <a:t>Institute for Risk and Uncertainty</a:t>
            </a:r>
            <a:br>
              <a:rPr lang="en-US" altLang="en-US" sz="2400" dirty="0"/>
            </a:br>
            <a:r>
              <a:rPr lang="en-US" altLang="en-US" sz="2400" dirty="0"/>
              <a:t>University of Liverpool</a:t>
            </a:r>
            <a:br>
              <a:rPr lang="en-US" altLang="en-US" sz="2400" dirty="0"/>
            </a:br>
            <a:br>
              <a:rPr lang="en-US" altLang="en-US" sz="2400" dirty="0"/>
            </a:br>
            <a:br>
              <a:rPr lang="en-US" altLang="en-US" sz="2400" dirty="0"/>
            </a:br>
            <a:r>
              <a:rPr lang="en-US" altLang="en-US" sz="1600" dirty="0"/>
              <a:t>Copyright 2021 Scott Ferson</a:t>
            </a:r>
            <a:br>
              <a:rPr lang="en-US" altLang="en-US" sz="1600" dirty="0"/>
            </a:br>
            <a:r>
              <a:rPr lang="en-US" altLang="en-US" sz="1600" dirty="0"/>
              <a:t>Portions copyright 2016 Applied Biomathematics</a:t>
            </a:r>
            <a:br>
              <a:rPr lang="en-US" altLang="en-US" sz="1600" dirty="0"/>
            </a:br>
            <a:r>
              <a:rPr lang="en-US" altLang="en-US" sz="1600" dirty="0"/>
              <a:t>All rights reserved worldwide</a:t>
            </a:r>
            <a:br>
              <a:rPr lang="en-US" altLang="en-US" sz="1600" dirty="0"/>
            </a:br>
            <a:endParaRPr lang="en-US" altLang="en-US" sz="1600" dirty="0"/>
          </a:p>
        </p:txBody>
      </p:sp>
    </p:spTree>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8306" name="Rectangle 2"/>
          <p:cNvSpPr>
            <a:spLocks noGrp="1" noChangeArrowheads="1"/>
          </p:cNvSpPr>
          <p:nvPr>
            <p:ph type="title"/>
          </p:nvPr>
        </p:nvSpPr>
        <p:spPr/>
        <p:txBody>
          <a:bodyPr/>
          <a:lstStyle/>
          <a:p>
            <a:pPr eaLnBrk="1" hangingPunct="1">
              <a:defRPr/>
            </a:pPr>
            <a:r>
              <a:rPr lang="en-US"/>
              <a:t>Probability distributions</a:t>
            </a:r>
          </a:p>
        </p:txBody>
      </p:sp>
      <p:sp>
        <p:nvSpPr>
          <p:cNvPr id="34819" name="Rectangle 3"/>
          <p:cNvSpPr>
            <a:spLocks noGrp="1" noChangeArrowheads="1"/>
          </p:cNvSpPr>
          <p:nvPr>
            <p:ph type="body" idx="1"/>
          </p:nvPr>
        </p:nvSpPr>
        <p:spPr>
          <a:xfrm>
            <a:off x="457200" y="2209800"/>
            <a:ext cx="8686800" cy="4114800"/>
          </a:xfrm>
        </p:spPr>
        <p:txBody>
          <a:bodyPr/>
          <a:lstStyle/>
          <a:p>
            <a:pPr eaLnBrk="1" hangingPunct="1"/>
            <a:r>
              <a:rPr lang="en-US" altLang="en-US" i="1"/>
              <a:t>Distribution</a:t>
            </a:r>
            <a:r>
              <a:rPr lang="en-US" altLang="en-US"/>
              <a:t>: bunch of values (ignoring order)</a:t>
            </a:r>
          </a:p>
          <a:p>
            <a:pPr lvl="4" eaLnBrk="1" hangingPunct="1"/>
            <a:endParaRPr lang="en-US" altLang="en-US" i="1"/>
          </a:p>
          <a:p>
            <a:pPr eaLnBrk="1" hangingPunct="1"/>
            <a:r>
              <a:rPr lang="en-US" altLang="en-US" i="1"/>
              <a:t>Stationary</a:t>
            </a:r>
            <a:r>
              <a:rPr lang="en-US" altLang="en-US"/>
              <a:t> distribution: unchanging shape</a:t>
            </a:r>
          </a:p>
          <a:p>
            <a:pPr lvl="4" eaLnBrk="1" hangingPunct="1"/>
            <a:endParaRPr lang="en-US" altLang="en-US"/>
          </a:p>
          <a:p>
            <a:pPr eaLnBrk="1" hangingPunct="1"/>
            <a:r>
              <a:rPr lang="en-US" altLang="en-US" i="1"/>
              <a:t>Random values </a:t>
            </a:r>
            <a:r>
              <a:rPr lang="en-US" altLang="en-US"/>
              <a:t>from a distribution are values chosen in an unpredictable order (unrelated to past and future choices) but according to the specified frequencies</a:t>
            </a:r>
          </a:p>
          <a:p>
            <a:pPr eaLnBrk="1" hangingPunct="1"/>
            <a:endParaRPr lang="en-US" altLang="en-US"/>
          </a:p>
        </p:txBody>
      </p:sp>
      <p:sp>
        <p:nvSpPr>
          <p:cNvPr id="34820" name="Text Box 4"/>
          <p:cNvSpPr txBox="1">
            <a:spLocks noChangeArrowheads="1"/>
          </p:cNvSpPr>
          <p:nvPr/>
        </p:nvSpPr>
        <p:spPr bwMode="auto">
          <a:xfrm>
            <a:off x="762000" y="6146800"/>
            <a:ext cx="837406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r>
              <a:rPr lang="en-US" altLang="en-US" sz="2400">
                <a:solidFill>
                  <a:schemeClr val="hlink"/>
                </a:solidFill>
              </a:rPr>
              <a:t>“random” means independent and from the same distribution</a:t>
            </a:r>
          </a:p>
        </p:txBody>
      </p:sp>
    </p:spTree>
    <p:extLst>
      <p:ext uri="{BB962C8B-B14F-4D97-AF65-F5344CB8AC3E}">
        <p14:creationId xmlns:p14="http://schemas.microsoft.com/office/powerpoint/2010/main" val="545181479"/>
      </p:ext>
    </p:extLst>
  </p:cSld>
  <p:clrMapOvr>
    <a:masterClrMapping/>
  </p:clrMapOvr>
</p:sld>
</file>

<file path=ppt/slides/slide2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6066" name="Rectangle 2"/>
          <p:cNvSpPr>
            <a:spLocks noGrp="1" noChangeArrowheads="1"/>
          </p:cNvSpPr>
          <p:nvPr>
            <p:ph type="title" idx="4294967295"/>
          </p:nvPr>
        </p:nvSpPr>
        <p:spPr/>
        <p:txBody>
          <a:bodyPr/>
          <a:lstStyle/>
          <a:p>
            <a:pPr eaLnBrk="1" hangingPunct="1"/>
            <a:r>
              <a:rPr lang="en-US" altLang="en-US"/>
              <a:t>Ambiguity/incertitude detector</a:t>
            </a:r>
          </a:p>
        </p:txBody>
      </p:sp>
      <p:sp>
        <p:nvSpPr>
          <p:cNvPr id="27651" name="Rectangle 3"/>
          <p:cNvSpPr>
            <a:spLocks noGrp="1" noChangeArrowheads="1"/>
          </p:cNvSpPr>
          <p:nvPr>
            <p:ph type="body" idx="4294967295"/>
          </p:nvPr>
        </p:nvSpPr>
        <p:spPr>
          <a:xfrm>
            <a:off x="528638" y="1816100"/>
            <a:ext cx="8458200" cy="4114800"/>
          </a:xfrm>
        </p:spPr>
        <p:txBody>
          <a:bodyPr/>
          <a:lstStyle/>
          <a:p>
            <a:pPr eaLnBrk="1" hangingPunct="1">
              <a:defRPr/>
            </a:pPr>
            <a:r>
              <a:rPr lang="en-US" dirty="0"/>
              <a:t>Humans have an incertitude processor </a:t>
            </a:r>
          </a:p>
          <a:p>
            <a:pPr lvl="1" eaLnBrk="1" hangingPunct="1">
              <a:spcBef>
                <a:spcPct val="0"/>
              </a:spcBef>
              <a:defRPr/>
            </a:pPr>
            <a:r>
              <a:rPr lang="en-US" dirty="0">
                <a:solidFill>
                  <a:srgbClr val="006600"/>
                </a:solidFill>
              </a:rPr>
              <a:t>Triggered by situations with ambiguity</a:t>
            </a:r>
          </a:p>
          <a:p>
            <a:pPr lvl="1" eaLnBrk="1" hangingPunct="1">
              <a:spcBef>
                <a:spcPct val="0"/>
              </a:spcBef>
              <a:defRPr/>
            </a:pPr>
            <a:r>
              <a:rPr lang="en-US" dirty="0">
                <a:solidFill>
                  <a:srgbClr val="006600"/>
                </a:solidFill>
              </a:rPr>
              <a:t>Especially focused on the worst case</a:t>
            </a:r>
          </a:p>
          <a:p>
            <a:pPr lvl="1" eaLnBrk="1" hangingPunct="1">
              <a:spcBef>
                <a:spcPct val="0"/>
              </a:spcBef>
              <a:defRPr/>
            </a:pPr>
            <a:r>
              <a:rPr lang="en-US" dirty="0">
                <a:solidFill>
                  <a:srgbClr val="006600"/>
                </a:solidFill>
              </a:rPr>
              <a:t>Common response is procrastination</a:t>
            </a:r>
          </a:p>
          <a:p>
            <a:pPr eaLnBrk="1" hangingPunct="1">
              <a:lnSpc>
                <a:spcPct val="90000"/>
              </a:lnSpc>
              <a:defRPr/>
            </a:pPr>
            <a:r>
              <a:rPr lang="en-US" dirty="0"/>
              <a:t>Functional organ</a:t>
            </a:r>
          </a:p>
          <a:p>
            <a:pPr lvl="1" eaLnBrk="1" hangingPunct="1">
              <a:lnSpc>
                <a:spcPct val="90000"/>
              </a:lnSpc>
              <a:defRPr/>
            </a:pPr>
            <a:r>
              <a:rPr lang="en-US" dirty="0">
                <a:solidFill>
                  <a:srgbClr val="006600"/>
                </a:solidFill>
              </a:rPr>
              <a:t>Normal feature of the human brain</a:t>
            </a:r>
            <a:r>
              <a:rPr lang="en-US" dirty="0">
                <a:solidFill>
                  <a:schemeClr val="bg2">
                    <a:lumMod val="40000"/>
                    <a:lumOff val="60000"/>
                  </a:schemeClr>
                </a:solidFill>
              </a:rPr>
              <a:t>, also apes, rats</a:t>
            </a:r>
          </a:p>
          <a:p>
            <a:pPr lvl="1" eaLnBrk="1" hangingPunct="1">
              <a:lnSpc>
                <a:spcPct val="90000"/>
              </a:lnSpc>
              <a:defRPr/>
            </a:pPr>
            <a:r>
              <a:rPr lang="en-US" dirty="0">
                <a:solidFill>
                  <a:srgbClr val="006600"/>
                </a:solidFill>
              </a:rPr>
              <a:t>Not a product of learning</a:t>
            </a:r>
          </a:p>
          <a:p>
            <a:pPr lvl="1" eaLnBrk="1" hangingPunct="1">
              <a:lnSpc>
                <a:spcPct val="90000"/>
              </a:lnSpc>
              <a:defRPr/>
            </a:pPr>
            <a:r>
              <a:rPr lang="en-US" dirty="0">
                <a:solidFill>
                  <a:srgbClr val="006600"/>
                </a:solidFill>
              </a:rPr>
              <a:t>Visible in </a:t>
            </a:r>
            <a:r>
              <a:rPr lang="en-US" dirty="0" err="1">
                <a:solidFill>
                  <a:srgbClr val="006600"/>
                </a:solidFill>
              </a:rPr>
              <a:t>fMRI</a:t>
            </a:r>
            <a:endParaRPr lang="en-US" dirty="0">
              <a:solidFill>
                <a:srgbClr val="006600"/>
              </a:solidFill>
            </a:endParaRPr>
          </a:p>
          <a:p>
            <a:pPr eaLnBrk="1" hangingPunct="1">
              <a:spcBef>
                <a:spcPct val="0"/>
              </a:spcBef>
              <a:defRPr/>
            </a:pPr>
            <a:r>
              <a:rPr lang="en-US" dirty="0"/>
              <a:t>Brain lesions can make people insensitive to incertitude…so they behave as Bayesians</a:t>
            </a:r>
          </a:p>
        </p:txBody>
      </p:sp>
      <p:sp>
        <p:nvSpPr>
          <p:cNvPr id="4" name="Rectangle 3"/>
          <p:cNvSpPr txBox="1">
            <a:spLocks noChangeArrowheads="1"/>
          </p:cNvSpPr>
          <p:nvPr/>
        </p:nvSpPr>
        <p:spPr>
          <a:xfrm>
            <a:off x="9296400" y="1981200"/>
            <a:ext cx="8229600" cy="4572000"/>
          </a:xfrm>
          <a:prstGeom prst="rect">
            <a:avLst/>
          </a:prstGeom>
        </p:spPr>
        <p:txBody>
          <a:bodyPr/>
          <a:lstStyle/>
          <a:p>
            <a:pPr marL="342900" indent="-342900">
              <a:lnSpc>
                <a:spcPct val="90000"/>
              </a:lnSpc>
              <a:spcBef>
                <a:spcPct val="20000"/>
              </a:spcBef>
              <a:buFontTx/>
              <a:buChar char="•"/>
              <a:defRPr/>
            </a:pPr>
            <a:r>
              <a:rPr lang="en-US" sz="2800" kern="0">
                <a:latin typeface="+mn-lt"/>
              </a:rPr>
              <a:t>Functional brain imaging suggests there is a general neural circuit responding to degrees of uncertainty</a:t>
            </a:r>
          </a:p>
          <a:p>
            <a:pPr marL="742950" lvl="1" indent="-285750">
              <a:lnSpc>
                <a:spcPct val="90000"/>
              </a:lnSpc>
              <a:spcBef>
                <a:spcPct val="20000"/>
              </a:spcBef>
              <a:buFontTx/>
              <a:buChar char="–"/>
              <a:defRPr/>
            </a:pPr>
            <a:r>
              <a:rPr lang="en-US" kern="0">
                <a:solidFill>
                  <a:srgbClr val="0000FF"/>
                </a:solidFill>
                <a:latin typeface="+mn-lt"/>
              </a:rPr>
              <a:t>Ambiguity in decisions correlates with brain activity in the amygdala and orbitofrontal cortex, and negatively with a striatal system</a:t>
            </a:r>
          </a:p>
          <a:p>
            <a:pPr marL="742950" lvl="1" indent="-285750">
              <a:lnSpc>
                <a:spcPct val="90000"/>
              </a:lnSpc>
              <a:spcBef>
                <a:spcPct val="20000"/>
              </a:spcBef>
              <a:buFontTx/>
              <a:buChar char="–"/>
              <a:defRPr/>
            </a:pPr>
            <a:r>
              <a:rPr lang="en-US" kern="0">
                <a:solidFill>
                  <a:srgbClr val="0000FF"/>
                </a:solidFill>
                <a:latin typeface="+mn-lt"/>
              </a:rPr>
              <a:t>Activity associated with risk has been seen in the anterior insula, orbitofrontal cortex and striatum, in the anterior insula and ventral striatum, and in the dorsolateral prefrontal cortex and posterior parietal cortex</a:t>
            </a:r>
          </a:p>
          <a:p>
            <a:pPr marL="742950" lvl="1" indent="-285750">
              <a:lnSpc>
                <a:spcPct val="90000"/>
              </a:lnSpc>
              <a:spcBef>
                <a:spcPct val="20000"/>
              </a:spcBef>
              <a:buFontTx/>
              <a:buChar char="–"/>
              <a:defRPr/>
            </a:pPr>
            <a:r>
              <a:rPr lang="en-US" kern="0">
                <a:solidFill>
                  <a:srgbClr val="0000FF"/>
                </a:solidFill>
                <a:latin typeface="+mn-lt"/>
              </a:rPr>
              <a:t>Activity associated with ambiguity has been seen in the posterior part of the inferior frontal sulcus, orbitofrontal cortex, amygdala, and dorsomedial prefrontal cortex</a:t>
            </a:r>
          </a:p>
          <a:p>
            <a:pPr marL="2057400" lvl="4" indent="-228600">
              <a:lnSpc>
                <a:spcPct val="90000"/>
              </a:lnSpc>
              <a:spcBef>
                <a:spcPct val="20000"/>
              </a:spcBef>
              <a:buFontTx/>
              <a:buChar char="»"/>
              <a:defRPr/>
            </a:pPr>
            <a:endParaRPr lang="en-US" sz="1600" kern="0">
              <a:solidFill>
                <a:srgbClr val="33CC33"/>
              </a:solidFill>
              <a:latin typeface="+mn-lt"/>
            </a:endParaRPr>
          </a:p>
          <a:p>
            <a:pPr marL="342900" indent="-342900">
              <a:lnSpc>
                <a:spcPct val="90000"/>
              </a:lnSpc>
              <a:spcBef>
                <a:spcPct val="20000"/>
              </a:spcBef>
              <a:buFontTx/>
              <a:buChar char="•"/>
              <a:defRPr/>
            </a:pPr>
            <a:r>
              <a:rPr lang="en-US" sz="2800" kern="0">
                <a:latin typeface="+mn-lt"/>
              </a:rPr>
              <a:t>Subjects with orbitofrontal lesions were insensitive to the level of ambiguity and made decisions that conform with the norms of Bayesian decision theory</a:t>
            </a:r>
            <a:endParaRPr lang="en-US" sz="2800" kern="0" dirty="0">
              <a:latin typeface="+mn-lt"/>
            </a:endParaRPr>
          </a:p>
        </p:txBody>
      </p:sp>
    </p:spTree>
    <p:extLst>
      <p:ext uri="{BB962C8B-B14F-4D97-AF65-F5344CB8AC3E}">
        <p14:creationId xmlns:p14="http://schemas.microsoft.com/office/powerpoint/2010/main" val="2911294636"/>
      </p:ext>
    </p:extLst>
  </p:cSld>
  <p:clrMapOvr>
    <a:masterClrMapping/>
  </p:clrMapOvr>
</p:sld>
</file>

<file path=ppt/slides/slide2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794" name="Title 1"/>
          <p:cNvSpPr>
            <a:spLocks noGrp="1"/>
          </p:cNvSpPr>
          <p:nvPr>
            <p:ph type="title"/>
          </p:nvPr>
        </p:nvSpPr>
        <p:spPr/>
        <p:txBody>
          <a:bodyPr/>
          <a:lstStyle/>
          <a:p>
            <a:r>
              <a:rPr lang="en-US" altLang="fr-FR"/>
              <a:t>Other species</a:t>
            </a:r>
          </a:p>
        </p:txBody>
      </p:sp>
      <p:sp>
        <p:nvSpPr>
          <p:cNvPr id="33795" name="Content Placeholder 2"/>
          <p:cNvSpPr>
            <a:spLocks noGrp="1"/>
          </p:cNvSpPr>
          <p:nvPr>
            <p:ph idx="1"/>
          </p:nvPr>
        </p:nvSpPr>
        <p:spPr>
          <a:xfrm>
            <a:off x="457200" y="1600200"/>
            <a:ext cx="8229600" cy="2209800"/>
          </a:xfrm>
        </p:spPr>
        <p:txBody>
          <a:bodyPr/>
          <a:lstStyle/>
          <a:p>
            <a:r>
              <a:rPr lang="en-US" altLang="fr-FR"/>
              <a:t>Chimpanzees and bonobos preferred peanuts (which they like less than bananas) when they don’t know the probability of getting bananas</a:t>
            </a:r>
          </a:p>
          <a:p>
            <a:endParaRPr lang="en-US" altLang="fr-FR"/>
          </a:p>
        </p:txBody>
      </p:sp>
      <p:sp>
        <p:nvSpPr>
          <p:cNvPr id="5" name="TextBox 4"/>
          <p:cNvSpPr txBox="1"/>
          <p:nvPr/>
        </p:nvSpPr>
        <p:spPr>
          <a:xfrm>
            <a:off x="-76200" y="6335713"/>
            <a:ext cx="9372600" cy="738187"/>
          </a:xfrm>
          <a:prstGeom prst="rect">
            <a:avLst/>
          </a:prstGeom>
          <a:noFill/>
        </p:spPr>
        <p:txBody>
          <a:bodyPr>
            <a:spAutoFit/>
          </a:bodyPr>
          <a:lstStyle/>
          <a:p>
            <a:pPr>
              <a:defRPr/>
            </a:pPr>
            <a:r>
              <a:rPr lang="en-US" sz="1400" dirty="0" err="1">
                <a:solidFill>
                  <a:schemeClr val="bg1">
                    <a:lumMod val="75000"/>
                  </a:schemeClr>
                </a:solidFill>
                <a:latin typeface="+mn-lt"/>
              </a:rPr>
              <a:t>Rosati</a:t>
            </a:r>
            <a:r>
              <a:rPr lang="en-US" sz="1400" dirty="0">
                <a:solidFill>
                  <a:schemeClr val="bg1">
                    <a:lumMod val="75000"/>
                  </a:schemeClr>
                </a:solidFill>
                <a:latin typeface="+mn-lt"/>
              </a:rPr>
              <a:t>, A., and B. Hare 2010. Chimpanzees and </a:t>
            </a:r>
            <a:r>
              <a:rPr lang="en-US" sz="1400" dirty="0" err="1">
                <a:solidFill>
                  <a:schemeClr val="bg1">
                    <a:lumMod val="75000"/>
                  </a:schemeClr>
                </a:solidFill>
                <a:latin typeface="+mn-lt"/>
              </a:rPr>
              <a:t>bonobos</a:t>
            </a:r>
            <a:r>
              <a:rPr lang="en-US" sz="1400" dirty="0">
                <a:solidFill>
                  <a:schemeClr val="bg1">
                    <a:lumMod val="75000"/>
                  </a:schemeClr>
                </a:solidFill>
                <a:latin typeface="+mn-lt"/>
              </a:rPr>
              <a:t> distinguish between risk and ambiguity. </a:t>
            </a:r>
            <a:r>
              <a:rPr lang="en-US" sz="1400" i="1" dirty="0">
                <a:solidFill>
                  <a:schemeClr val="bg1">
                    <a:lumMod val="75000"/>
                  </a:schemeClr>
                </a:solidFill>
                <a:latin typeface="+mn-lt"/>
              </a:rPr>
              <a:t>Proceedings of Royal Society: Biology Letters</a:t>
            </a:r>
            <a:r>
              <a:rPr lang="en-US" sz="1400" dirty="0">
                <a:solidFill>
                  <a:schemeClr val="bg1">
                    <a:lumMod val="75000"/>
                  </a:schemeClr>
                </a:solidFill>
                <a:latin typeface="+mn-lt"/>
              </a:rPr>
              <a:t>. See also “Apes unwilling to game when odds are uncertain” http://www.physorg.com/print209830622.html</a:t>
            </a:r>
          </a:p>
          <a:p>
            <a:pPr>
              <a:defRPr/>
            </a:pPr>
            <a:endParaRPr lang="en-US" sz="1400" dirty="0">
              <a:solidFill>
                <a:schemeClr val="bg1">
                  <a:lumMod val="75000"/>
                </a:schemeClr>
              </a:solidFill>
              <a:latin typeface="+mn-lt"/>
            </a:endParaRPr>
          </a:p>
        </p:txBody>
      </p:sp>
      <p:pic>
        <p:nvPicPr>
          <p:cNvPr id="33797" name="Picture 3" descr="http://cdn.physorg.com/newman/gfx/news/hires/apesunwillin.jpg">
            <a:hlinkClick r:id="rId2" tooltip="Click to close"/>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154238" y="3105150"/>
            <a:ext cx="4727575" cy="31575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3798" name="TextBox 7"/>
          <p:cNvSpPr txBox="1">
            <a:spLocks noChangeArrowheads="1"/>
          </p:cNvSpPr>
          <p:nvPr/>
        </p:nvSpPr>
        <p:spPr bwMode="auto">
          <a:xfrm>
            <a:off x="9144000" y="5245100"/>
            <a:ext cx="8015288" cy="922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Garamond" panose="02020404030301010803" pitchFamily="18" charset="0"/>
                <a:ea typeface="MS PGothic" panose="020B0600070205080204" pitchFamily="34" charset="-128"/>
              </a:defRPr>
            </a:lvl1pPr>
            <a:lvl2pPr marL="742950" indent="-285750">
              <a:defRPr>
                <a:solidFill>
                  <a:schemeClr val="tx1"/>
                </a:solidFill>
                <a:latin typeface="Garamond" panose="02020404030301010803" pitchFamily="18" charset="0"/>
                <a:ea typeface="MS PGothic" panose="020B0600070205080204" pitchFamily="34" charset="-128"/>
              </a:defRPr>
            </a:lvl2pPr>
            <a:lvl3pPr marL="1143000" indent="-228600">
              <a:defRPr>
                <a:solidFill>
                  <a:schemeClr val="tx1"/>
                </a:solidFill>
                <a:latin typeface="Garamond" panose="02020404030301010803" pitchFamily="18" charset="0"/>
                <a:ea typeface="MS PGothic" panose="020B0600070205080204" pitchFamily="34" charset="-128"/>
              </a:defRPr>
            </a:lvl3pPr>
            <a:lvl4pPr marL="1600200" indent="-228600">
              <a:defRPr>
                <a:solidFill>
                  <a:schemeClr val="tx1"/>
                </a:solidFill>
                <a:latin typeface="Garamond" panose="02020404030301010803" pitchFamily="18" charset="0"/>
                <a:ea typeface="MS PGothic" panose="020B0600070205080204" pitchFamily="34" charset="-128"/>
              </a:defRPr>
            </a:lvl4pPr>
            <a:lvl5pPr marL="2057400" indent="-228600">
              <a:defRPr>
                <a:solidFill>
                  <a:schemeClr val="tx1"/>
                </a:solidFill>
                <a:latin typeface="Garamond" panose="02020404030301010803" pitchFamily="18" charset="0"/>
                <a:ea typeface="MS PGothic" panose="020B0600070205080204" pitchFamily="34" charset="-128"/>
              </a:defRPr>
            </a:lvl5pPr>
            <a:lvl6pPr marL="2514600" indent="-228600" eaLnBrk="0" fontAlgn="base" hangingPunct="0">
              <a:spcBef>
                <a:spcPct val="0"/>
              </a:spcBef>
              <a:spcAft>
                <a:spcPct val="0"/>
              </a:spcAft>
              <a:defRPr>
                <a:solidFill>
                  <a:schemeClr val="tx1"/>
                </a:solidFill>
                <a:latin typeface="Garamond" panose="02020404030301010803" pitchFamily="18" charset="0"/>
                <a:ea typeface="MS PGothic" panose="020B0600070205080204" pitchFamily="34" charset="-128"/>
              </a:defRPr>
            </a:lvl6pPr>
            <a:lvl7pPr marL="2971800" indent="-228600" eaLnBrk="0" fontAlgn="base" hangingPunct="0">
              <a:spcBef>
                <a:spcPct val="0"/>
              </a:spcBef>
              <a:spcAft>
                <a:spcPct val="0"/>
              </a:spcAft>
              <a:defRPr>
                <a:solidFill>
                  <a:schemeClr val="tx1"/>
                </a:solidFill>
                <a:latin typeface="Garamond" panose="02020404030301010803" pitchFamily="18" charset="0"/>
                <a:ea typeface="MS PGothic" panose="020B0600070205080204" pitchFamily="34" charset="-128"/>
              </a:defRPr>
            </a:lvl7pPr>
            <a:lvl8pPr marL="3429000" indent="-228600" eaLnBrk="0" fontAlgn="base" hangingPunct="0">
              <a:spcBef>
                <a:spcPct val="0"/>
              </a:spcBef>
              <a:spcAft>
                <a:spcPct val="0"/>
              </a:spcAft>
              <a:defRPr>
                <a:solidFill>
                  <a:schemeClr val="tx1"/>
                </a:solidFill>
                <a:latin typeface="Garamond" panose="02020404030301010803" pitchFamily="18" charset="0"/>
                <a:ea typeface="MS PGothic" panose="020B0600070205080204" pitchFamily="34" charset="-128"/>
              </a:defRPr>
            </a:lvl8pPr>
            <a:lvl9pPr marL="3886200" indent="-228600" eaLnBrk="0" fontAlgn="base" hangingPunct="0">
              <a:spcBef>
                <a:spcPct val="0"/>
              </a:spcBef>
              <a:spcAft>
                <a:spcPct val="0"/>
              </a:spcAft>
              <a:defRPr>
                <a:solidFill>
                  <a:schemeClr val="tx1"/>
                </a:solidFill>
                <a:latin typeface="Garamond" panose="02020404030301010803" pitchFamily="18" charset="0"/>
                <a:ea typeface="MS PGothic" panose="020B0600070205080204" pitchFamily="34" charset="-128"/>
              </a:defRPr>
            </a:lvl9pPr>
          </a:lstStyle>
          <a:p>
            <a:r>
              <a:rPr lang="en-US" altLang="fr-FR">
                <a:solidFill>
                  <a:srgbClr val="FFFBF7"/>
                </a:solidFill>
                <a:cs typeface="Times New Roman" panose="02020603050405020304" pitchFamily="18" charset="0"/>
              </a:rPr>
              <a:t>http://www.physorg.com/print209830622.html </a:t>
            </a:r>
          </a:p>
          <a:p>
            <a:r>
              <a:rPr lang="en-US" altLang="fr-FR">
                <a:solidFill>
                  <a:srgbClr val="FFFBF7"/>
                </a:solidFill>
                <a:cs typeface="Times New Roman" panose="02020603050405020304" pitchFamily="18" charset="0"/>
              </a:rPr>
              <a:t>A pair of bonobos enjoy banana slices at the Lola ya Bonobo sanctuary Vanessa Woods</a:t>
            </a:r>
          </a:p>
          <a:p>
            <a:endParaRPr lang="en-US" altLang="fr-FR">
              <a:solidFill>
                <a:srgbClr val="FFFBF7"/>
              </a:solidFill>
              <a:cs typeface="Times New Roman" panose="02020603050405020304" pitchFamily="18" charset="0"/>
            </a:endParaRPr>
          </a:p>
        </p:txBody>
      </p:sp>
      <p:sp>
        <p:nvSpPr>
          <p:cNvPr id="33799" name="Rectangle 8"/>
          <p:cNvSpPr>
            <a:spLocks noChangeArrowheads="1"/>
          </p:cNvSpPr>
          <p:nvPr/>
        </p:nvSpPr>
        <p:spPr bwMode="auto">
          <a:xfrm>
            <a:off x="6029325" y="6067425"/>
            <a:ext cx="896938" cy="231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Garamond" panose="02020404030301010803" pitchFamily="18" charset="0"/>
                <a:ea typeface="MS PGothic" panose="020B0600070205080204" pitchFamily="34" charset="-128"/>
              </a:defRPr>
            </a:lvl1pPr>
            <a:lvl2pPr marL="742950" indent="-285750">
              <a:defRPr>
                <a:solidFill>
                  <a:schemeClr val="tx1"/>
                </a:solidFill>
                <a:latin typeface="Garamond" panose="02020404030301010803" pitchFamily="18" charset="0"/>
                <a:ea typeface="MS PGothic" panose="020B0600070205080204" pitchFamily="34" charset="-128"/>
              </a:defRPr>
            </a:lvl2pPr>
            <a:lvl3pPr marL="1143000" indent="-228600">
              <a:defRPr>
                <a:solidFill>
                  <a:schemeClr val="tx1"/>
                </a:solidFill>
                <a:latin typeface="Garamond" panose="02020404030301010803" pitchFamily="18" charset="0"/>
                <a:ea typeface="MS PGothic" panose="020B0600070205080204" pitchFamily="34" charset="-128"/>
              </a:defRPr>
            </a:lvl3pPr>
            <a:lvl4pPr marL="1600200" indent="-228600">
              <a:defRPr>
                <a:solidFill>
                  <a:schemeClr val="tx1"/>
                </a:solidFill>
                <a:latin typeface="Garamond" panose="02020404030301010803" pitchFamily="18" charset="0"/>
                <a:ea typeface="MS PGothic" panose="020B0600070205080204" pitchFamily="34" charset="-128"/>
              </a:defRPr>
            </a:lvl4pPr>
            <a:lvl5pPr marL="2057400" indent="-228600">
              <a:defRPr>
                <a:solidFill>
                  <a:schemeClr val="tx1"/>
                </a:solidFill>
                <a:latin typeface="Garamond" panose="02020404030301010803" pitchFamily="18" charset="0"/>
                <a:ea typeface="MS PGothic" panose="020B0600070205080204" pitchFamily="34" charset="-128"/>
              </a:defRPr>
            </a:lvl5pPr>
            <a:lvl6pPr marL="2514600" indent="-228600" eaLnBrk="0" fontAlgn="base" hangingPunct="0">
              <a:spcBef>
                <a:spcPct val="0"/>
              </a:spcBef>
              <a:spcAft>
                <a:spcPct val="0"/>
              </a:spcAft>
              <a:defRPr>
                <a:solidFill>
                  <a:schemeClr val="tx1"/>
                </a:solidFill>
                <a:latin typeface="Garamond" panose="02020404030301010803" pitchFamily="18" charset="0"/>
                <a:ea typeface="MS PGothic" panose="020B0600070205080204" pitchFamily="34" charset="-128"/>
              </a:defRPr>
            </a:lvl6pPr>
            <a:lvl7pPr marL="2971800" indent="-228600" eaLnBrk="0" fontAlgn="base" hangingPunct="0">
              <a:spcBef>
                <a:spcPct val="0"/>
              </a:spcBef>
              <a:spcAft>
                <a:spcPct val="0"/>
              </a:spcAft>
              <a:defRPr>
                <a:solidFill>
                  <a:schemeClr val="tx1"/>
                </a:solidFill>
                <a:latin typeface="Garamond" panose="02020404030301010803" pitchFamily="18" charset="0"/>
                <a:ea typeface="MS PGothic" panose="020B0600070205080204" pitchFamily="34" charset="-128"/>
              </a:defRPr>
            </a:lvl7pPr>
            <a:lvl8pPr marL="3429000" indent="-228600" eaLnBrk="0" fontAlgn="base" hangingPunct="0">
              <a:spcBef>
                <a:spcPct val="0"/>
              </a:spcBef>
              <a:spcAft>
                <a:spcPct val="0"/>
              </a:spcAft>
              <a:defRPr>
                <a:solidFill>
                  <a:schemeClr val="tx1"/>
                </a:solidFill>
                <a:latin typeface="Garamond" panose="02020404030301010803" pitchFamily="18" charset="0"/>
                <a:ea typeface="MS PGothic" panose="020B0600070205080204" pitchFamily="34" charset="-128"/>
              </a:defRPr>
            </a:lvl8pPr>
            <a:lvl9pPr marL="3886200" indent="-228600" eaLnBrk="0" fontAlgn="base" hangingPunct="0">
              <a:spcBef>
                <a:spcPct val="0"/>
              </a:spcBef>
              <a:spcAft>
                <a:spcPct val="0"/>
              </a:spcAft>
              <a:defRPr>
                <a:solidFill>
                  <a:schemeClr val="tx1"/>
                </a:solidFill>
                <a:latin typeface="Garamond" panose="02020404030301010803" pitchFamily="18" charset="0"/>
                <a:ea typeface="MS PGothic" panose="020B0600070205080204" pitchFamily="34" charset="-128"/>
              </a:defRPr>
            </a:lvl9pPr>
          </a:lstStyle>
          <a:p>
            <a:r>
              <a:rPr lang="en-US" altLang="fr-FR" sz="900">
                <a:cs typeface="Times New Roman" panose="02020603050405020304" pitchFamily="18" charset="0"/>
              </a:rPr>
              <a:t>Vanessa Woods</a:t>
            </a:r>
          </a:p>
        </p:txBody>
      </p:sp>
    </p:spTree>
    <p:extLst>
      <p:ext uri="{BB962C8B-B14F-4D97-AF65-F5344CB8AC3E}">
        <p14:creationId xmlns:p14="http://schemas.microsoft.com/office/powerpoint/2010/main" val="3017693070"/>
      </p:ext>
    </p:extLst>
  </p:cSld>
  <p:clrMapOvr>
    <a:masterClrMapping/>
  </p:clrMapOvr>
</p:sld>
</file>

<file path=ppt/slides/slide2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7090" name="Title 1"/>
          <p:cNvSpPr>
            <a:spLocks noGrp="1"/>
          </p:cNvSpPr>
          <p:nvPr>
            <p:ph type="title"/>
          </p:nvPr>
        </p:nvSpPr>
        <p:spPr>
          <a:xfrm>
            <a:off x="381000" y="2438400"/>
            <a:ext cx="8382000" cy="1143000"/>
          </a:xfrm>
        </p:spPr>
        <p:txBody>
          <a:bodyPr/>
          <a:lstStyle/>
          <a:p>
            <a:r>
              <a:rPr lang="en-US" altLang="en-US"/>
              <a:t>What’s the evidence for a ‘probability sense’ in humans?</a:t>
            </a:r>
          </a:p>
        </p:txBody>
      </p:sp>
    </p:spTree>
    <p:extLst>
      <p:ext uri="{BB962C8B-B14F-4D97-AF65-F5344CB8AC3E}">
        <p14:creationId xmlns:p14="http://schemas.microsoft.com/office/powerpoint/2010/main" val="189384189"/>
      </p:ext>
    </p:extLst>
  </p:cSld>
  <p:clrMapOvr>
    <a:masterClrMapping/>
  </p:clrMapOvr>
</p:sld>
</file>

<file path=ppt/slides/slide2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8114" name="Title 2"/>
          <p:cNvSpPr>
            <a:spLocks noGrp="1"/>
          </p:cNvSpPr>
          <p:nvPr>
            <p:ph type="title"/>
          </p:nvPr>
        </p:nvSpPr>
        <p:spPr/>
        <p:txBody>
          <a:bodyPr/>
          <a:lstStyle/>
          <a:p>
            <a:r>
              <a:rPr lang="en-US" altLang="en-US"/>
              <a:t>Probability sense</a:t>
            </a:r>
          </a:p>
        </p:txBody>
      </p:sp>
      <p:sp>
        <p:nvSpPr>
          <p:cNvPr id="218115" name="Content Placeholder 3"/>
          <p:cNvSpPr>
            <a:spLocks noGrp="1"/>
          </p:cNvSpPr>
          <p:nvPr>
            <p:ph idx="1"/>
          </p:nvPr>
        </p:nvSpPr>
        <p:spPr>
          <a:xfrm>
            <a:off x="685800" y="1981200"/>
            <a:ext cx="8229600" cy="4114800"/>
          </a:xfrm>
        </p:spPr>
        <p:txBody>
          <a:bodyPr/>
          <a:lstStyle/>
          <a:p>
            <a:r>
              <a:rPr lang="en-US" altLang="en-US"/>
              <a:t>One of the ways we know there is a probability calculator is that we can watch it turn on</a:t>
            </a:r>
          </a:p>
          <a:p>
            <a:pPr lvl="4"/>
            <a:endParaRPr lang="en-US" altLang="en-US"/>
          </a:p>
          <a:p>
            <a:r>
              <a:rPr lang="en-US" altLang="en-US"/>
              <a:t>Platt and Glimcher  (NYU) found particular neurons in the lateral intraparietal cortex in rhesus monkeys encode both the probability of an outcome and its magnitude</a:t>
            </a:r>
          </a:p>
          <a:p>
            <a:pPr lvl="4"/>
            <a:endParaRPr lang="en-US" altLang="en-US"/>
          </a:p>
          <a:p>
            <a:r>
              <a:rPr lang="en-US" altLang="en-US"/>
              <a:t>We can also see it in reasoning behaviors</a:t>
            </a:r>
          </a:p>
          <a:p>
            <a:endParaRPr lang="en-US" altLang="en-US"/>
          </a:p>
        </p:txBody>
      </p:sp>
    </p:spTree>
    <p:extLst>
      <p:ext uri="{BB962C8B-B14F-4D97-AF65-F5344CB8AC3E}">
        <p14:creationId xmlns:p14="http://schemas.microsoft.com/office/powerpoint/2010/main" val="761292617"/>
      </p:ext>
    </p:extLst>
  </p:cSld>
  <p:clrMapOvr>
    <a:masterClrMapping/>
  </p:clrMapOvr>
</p:sld>
</file>

<file path=ppt/slides/slide204.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219138" name="Rectangle 2"/>
          <p:cNvSpPr>
            <a:spLocks noGrp="1" noChangeArrowheads="1"/>
          </p:cNvSpPr>
          <p:nvPr>
            <p:ph type="title" idx="4294967295"/>
          </p:nvPr>
        </p:nvSpPr>
        <p:spPr>
          <a:xfrm>
            <a:off x="381000" y="609600"/>
            <a:ext cx="8458200" cy="1143000"/>
          </a:xfrm>
        </p:spPr>
        <p:txBody>
          <a:bodyPr/>
          <a:lstStyle/>
          <a:p>
            <a:pPr eaLnBrk="1" hangingPunct="1"/>
            <a:r>
              <a:rPr lang="en-US" altLang="en-US"/>
              <a:t>Bayesian reasoning (poor)</a:t>
            </a:r>
          </a:p>
        </p:txBody>
      </p:sp>
      <p:sp>
        <p:nvSpPr>
          <p:cNvPr id="41987" name="Rectangle 3"/>
          <p:cNvSpPr>
            <a:spLocks noGrp="1" noChangeArrowheads="1"/>
          </p:cNvSpPr>
          <p:nvPr>
            <p:ph type="body" idx="4294967295"/>
          </p:nvPr>
        </p:nvSpPr>
        <p:spPr>
          <a:xfrm>
            <a:off x="533400" y="5105400"/>
            <a:ext cx="7385050" cy="647700"/>
          </a:xfrm>
        </p:spPr>
        <p:txBody>
          <a:bodyPr/>
          <a:lstStyle/>
          <a:p>
            <a:pPr eaLnBrk="1" hangingPunct="1">
              <a:spcBef>
                <a:spcPct val="0"/>
              </a:spcBef>
              <a:buFontTx/>
              <a:buNone/>
            </a:pPr>
            <a:r>
              <a:rPr lang="en-US" altLang="en-US">
                <a:solidFill>
                  <a:srgbClr val="FF0000"/>
                </a:solidFill>
              </a:rPr>
              <a:t>12-18% of medical students get this correct</a:t>
            </a:r>
          </a:p>
        </p:txBody>
      </p:sp>
      <p:sp>
        <p:nvSpPr>
          <p:cNvPr id="41988" name="Text Box 4"/>
          <p:cNvSpPr txBox="1">
            <a:spLocks noChangeArrowheads="1"/>
          </p:cNvSpPr>
          <p:nvPr/>
        </p:nvSpPr>
        <p:spPr bwMode="auto">
          <a:xfrm>
            <a:off x="533400" y="2438400"/>
            <a:ext cx="8153400" cy="2246313"/>
          </a:xfrm>
          <a:prstGeom prst="rect">
            <a:avLst/>
          </a:prstGeom>
          <a:noFill/>
          <a:ln w="9525">
            <a:solidFill>
              <a:schemeClr val="tx1"/>
            </a:solidFill>
            <a:miter lim="800000"/>
            <a:headEnd/>
            <a:tailEnd/>
          </a:ln>
          <a:effectLst/>
        </p:spPr>
        <p:txBody>
          <a:bodyPr>
            <a:spAutoFit/>
          </a:bodyPr>
          <a:lstStyle/>
          <a:p>
            <a:pPr>
              <a:spcBef>
                <a:spcPct val="50000"/>
              </a:spcBef>
              <a:defRPr/>
            </a:pPr>
            <a:r>
              <a:rPr lang="en-US" sz="2800" dirty="0">
                <a:latin typeface="+mj-lt"/>
              </a:rPr>
              <a:t>If a test to detect a disease whose prevalence is 0.1% has a false positive rate of 5%, what is the chance that a person found to have a positive result actually has the disease, assuming that you know nothing about the person’s symptoms or signs?  ___%</a:t>
            </a:r>
          </a:p>
        </p:txBody>
      </p:sp>
      <p:sp>
        <p:nvSpPr>
          <p:cNvPr id="219141" name="Rectangle 5"/>
          <p:cNvSpPr>
            <a:spLocks noChangeArrowheads="1"/>
          </p:cNvSpPr>
          <p:nvPr/>
        </p:nvSpPr>
        <p:spPr bwMode="auto">
          <a:xfrm>
            <a:off x="228600" y="1828800"/>
            <a:ext cx="8686800" cy="1752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3200">
                <a:latin typeface="Arial" panose="020B0604020202020204" pitchFamily="34" charset="0"/>
              </a:rPr>
              <a:t>	</a:t>
            </a:r>
          </a:p>
          <a:p>
            <a:pPr lvl="2" eaLnBrk="1" hangingPunct="1"/>
            <a:r>
              <a:rPr lang="en-US" altLang="en-US">
                <a:latin typeface="Arial" panose="020B0604020202020204" pitchFamily="34" charset="0"/>
              </a:rPr>
              <a:t>	</a:t>
            </a:r>
          </a:p>
          <a:p>
            <a:pPr lvl="2" eaLnBrk="1" hangingPunct="1"/>
            <a:r>
              <a:rPr lang="en-US" altLang="en-US">
                <a:latin typeface="Arial" panose="020B0604020202020204" pitchFamily="34" charset="0"/>
              </a:rPr>
              <a:t>	</a:t>
            </a:r>
          </a:p>
        </p:txBody>
      </p:sp>
      <p:sp>
        <p:nvSpPr>
          <p:cNvPr id="27654" name="Rectangle 5"/>
          <p:cNvSpPr>
            <a:spLocks noChangeArrowheads="1"/>
          </p:cNvSpPr>
          <p:nvPr/>
        </p:nvSpPr>
        <p:spPr bwMode="auto">
          <a:xfrm>
            <a:off x="2590800" y="6324600"/>
            <a:ext cx="6553200" cy="369888"/>
          </a:xfrm>
          <a:prstGeom prst="rect">
            <a:avLst/>
          </a:prstGeom>
          <a:noFill/>
          <a:ln w="9525">
            <a:noFill/>
            <a:miter lim="800000"/>
            <a:headEnd/>
            <a:tailEnd/>
          </a:ln>
        </p:spPr>
        <p:txBody>
          <a:bodyPr>
            <a:spAutoFit/>
          </a:bodyPr>
          <a:lstStyle/>
          <a:p>
            <a:pPr>
              <a:spcBef>
                <a:spcPct val="50000"/>
              </a:spcBef>
              <a:defRPr/>
            </a:pPr>
            <a:r>
              <a:rPr lang="en-US" dirty="0" err="1">
                <a:solidFill>
                  <a:schemeClr val="accent3">
                    <a:lumMod val="85000"/>
                  </a:schemeClr>
                </a:solidFill>
                <a:latin typeface="Arial" pitchFamily="34" charset="0"/>
              </a:rPr>
              <a:t>Casscells</a:t>
            </a:r>
            <a:r>
              <a:rPr lang="en-US" dirty="0">
                <a:solidFill>
                  <a:schemeClr val="accent3">
                    <a:lumMod val="85000"/>
                  </a:schemeClr>
                </a:solidFill>
                <a:latin typeface="Arial" pitchFamily="34" charset="0"/>
              </a:rPr>
              <a:t> et al. 1978 replicated in </a:t>
            </a:r>
            <a:r>
              <a:rPr lang="en-US" dirty="0" err="1">
                <a:solidFill>
                  <a:schemeClr val="accent3">
                    <a:lumMod val="85000"/>
                  </a:schemeClr>
                </a:solidFill>
                <a:latin typeface="Arial" pitchFamily="34" charset="0"/>
              </a:rPr>
              <a:t>Cosmides</a:t>
            </a:r>
            <a:r>
              <a:rPr lang="en-US" dirty="0">
                <a:solidFill>
                  <a:schemeClr val="accent3">
                    <a:lumMod val="85000"/>
                  </a:schemeClr>
                </a:solidFill>
                <a:latin typeface="Arial" pitchFamily="34" charset="0"/>
              </a:rPr>
              <a:t> and </a:t>
            </a:r>
            <a:r>
              <a:rPr lang="en-US" dirty="0" err="1">
                <a:solidFill>
                  <a:schemeClr val="accent3">
                    <a:lumMod val="85000"/>
                  </a:schemeClr>
                </a:solidFill>
                <a:latin typeface="Arial" pitchFamily="34" charset="0"/>
              </a:rPr>
              <a:t>Tooby</a:t>
            </a:r>
            <a:r>
              <a:rPr lang="en-US" dirty="0">
                <a:solidFill>
                  <a:schemeClr val="accent3">
                    <a:lumMod val="85000"/>
                  </a:schemeClr>
                </a:solidFill>
                <a:latin typeface="Arial" pitchFamily="34" charset="0"/>
              </a:rPr>
              <a:t> 1996</a:t>
            </a:r>
          </a:p>
        </p:txBody>
      </p:sp>
    </p:spTree>
    <p:extLst>
      <p:ext uri="{BB962C8B-B14F-4D97-AF65-F5344CB8AC3E}">
        <p14:creationId xmlns:p14="http://schemas.microsoft.com/office/powerpoint/2010/main" val="304133475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41987">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987" grpId="0" build="p" autoUpdateAnimBg="0"/>
    </p:bldLst>
  </p:timing>
</p:sld>
</file>

<file path=ppt/slides/slide2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0162" name="Rectangle 1026"/>
          <p:cNvSpPr>
            <a:spLocks noGrp="1" noChangeArrowheads="1"/>
          </p:cNvSpPr>
          <p:nvPr>
            <p:ph type="title" idx="4294967295"/>
          </p:nvPr>
        </p:nvSpPr>
        <p:spPr>
          <a:xfrm>
            <a:off x="381000" y="609600"/>
            <a:ext cx="8458200" cy="1143000"/>
          </a:xfrm>
        </p:spPr>
        <p:txBody>
          <a:bodyPr/>
          <a:lstStyle/>
          <a:p>
            <a:pPr eaLnBrk="1" hangingPunct="1"/>
            <a:r>
              <a:rPr lang="en-US" altLang="en-US"/>
              <a:t>Bayesian reasoning (good)</a:t>
            </a:r>
          </a:p>
        </p:txBody>
      </p:sp>
      <p:sp>
        <p:nvSpPr>
          <p:cNvPr id="220163" name="Rectangle 1027"/>
          <p:cNvSpPr>
            <a:spLocks noGrp="1" noChangeArrowheads="1"/>
          </p:cNvSpPr>
          <p:nvPr>
            <p:ph type="body" idx="4294967295"/>
          </p:nvPr>
        </p:nvSpPr>
        <p:spPr>
          <a:xfrm>
            <a:off x="228600" y="1828800"/>
            <a:ext cx="8686800" cy="4572000"/>
          </a:xfrm>
        </p:spPr>
        <p:txBody>
          <a:bodyPr/>
          <a:lstStyle/>
          <a:p>
            <a:pPr eaLnBrk="1" hangingPunct="1">
              <a:spcBef>
                <a:spcPct val="0"/>
              </a:spcBef>
              <a:buFontTx/>
              <a:buNone/>
            </a:pPr>
            <a:r>
              <a:rPr lang="en-US" altLang="en-US"/>
              <a:t>	</a:t>
            </a:r>
          </a:p>
        </p:txBody>
      </p:sp>
      <p:sp>
        <p:nvSpPr>
          <p:cNvPr id="39940" name="Text Box 1028"/>
          <p:cNvSpPr txBox="1">
            <a:spLocks noChangeArrowheads="1"/>
          </p:cNvSpPr>
          <p:nvPr/>
        </p:nvSpPr>
        <p:spPr bwMode="auto">
          <a:xfrm>
            <a:off x="533400" y="2438400"/>
            <a:ext cx="8153400" cy="2246313"/>
          </a:xfrm>
          <a:prstGeom prst="rect">
            <a:avLst/>
          </a:prstGeom>
          <a:noFill/>
          <a:ln w="9525">
            <a:solidFill>
              <a:schemeClr val="tx1"/>
            </a:solidFill>
            <a:miter lim="800000"/>
            <a:headEnd/>
            <a:tailEnd/>
          </a:ln>
          <a:effectLst/>
        </p:spPr>
        <p:txBody>
          <a:bodyPr>
            <a:spAutoFit/>
          </a:bodyPr>
          <a:lstStyle/>
          <a:p>
            <a:pPr>
              <a:spcBef>
                <a:spcPct val="50000"/>
              </a:spcBef>
              <a:defRPr/>
            </a:pPr>
            <a:r>
              <a:rPr lang="en-US" sz="2800" dirty="0">
                <a:latin typeface="+mj-lt"/>
              </a:rPr>
              <a:t>If a test to detect a disease whose prevalence is 1/1000 has a false positive rate of 50/1000, what is the chance that a person found to have a positive result actually has the disease, assuming that you know nothing about the person’s symptoms or signs?  ___ out of ___.</a:t>
            </a:r>
          </a:p>
        </p:txBody>
      </p:sp>
      <p:sp>
        <p:nvSpPr>
          <p:cNvPr id="39941" name="Text Box 1029"/>
          <p:cNvSpPr txBox="1">
            <a:spLocks noChangeArrowheads="1"/>
          </p:cNvSpPr>
          <p:nvPr/>
        </p:nvSpPr>
        <p:spPr bwMode="auto">
          <a:xfrm>
            <a:off x="533400" y="5183188"/>
            <a:ext cx="8153400" cy="1077912"/>
          </a:xfrm>
          <a:prstGeom prst="rect">
            <a:avLst/>
          </a:prstGeom>
          <a:noFill/>
          <a:ln w="9525">
            <a:noFill/>
            <a:miter lim="800000"/>
            <a:headEnd/>
            <a:tailEnd/>
          </a:ln>
        </p:spPr>
        <p:txBody>
          <a:bodyPr>
            <a:spAutoFit/>
          </a:bodyPr>
          <a:lstStyle/>
          <a:p>
            <a:pPr>
              <a:defRPr/>
            </a:pPr>
            <a:r>
              <a:rPr lang="en-US" sz="3200" dirty="0">
                <a:solidFill>
                  <a:srgbClr val="009900"/>
                </a:solidFill>
                <a:latin typeface="+mn-lt"/>
              </a:rPr>
              <a:t>76-92% of medical students get this correct.</a:t>
            </a:r>
          </a:p>
          <a:p>
            <a:pPr>
              <a:defRPr/>
            </a:pPr>
            <a:r>
              <a:rPr lang="en-US" sz="3200" dirty="0">
                <a:solidFill>
                  <a:srgbClr val="009900"/>
                </a:solidFill>
                <a:latin typeface="+mn-lt"/>
              </a:rPr>
              <a:t>That it’s so easy to solve suggests hardwiring.</a:t>
            </a:r>
          </a:p>
        </p:txBody>
      </p:sp>
      <p:sp>
        <p:nvSpPr>
          <p:cNvPr id="39942" name="Text Box 1030"/>
          <p:cNvSpPr txBox="1">
            <a:spLocks noChangeArrowheads="1"/>
          </p:cNvSpPr>
          <p:nvPr/>
        </p:nvSpPr>
        <p:spPr bwMode="auto">
          <a:xfrm>
            <a:off x="5048250" y="4149725"/>
            <a:ext cx="1962150" cy="519113"/>
          </a:xfrm>
          <a:prstGeom prst="rect">
            <a:avLst/>
          </a:prstGeom>
          <a:noFill/>
          <a:ln w="9525">
            <a:noFill/>
            <a:miter lim="800000"/>
            <a:headEnd/>
            <a:tailEnd/>
          </a:ln>
        </p:spPr>
        <p:txBody>
          <a:bodyPr wrap="none">
            <a:spAutoFit/>
          </a:bodyPr>
          <a:lstStyle/>
          <a:p>
            <a:pPr>
              <a:defRPr/>
            </a:pPr>
            <a:r>
              <a:rPr lang="en-US" sz="2800" b="1" dirty="0">
                <a:solidFill>
                  <a:srgbClr val="0000FF"/>
                </a:solidFill>
                <a:latin typeface="+mn-lt"/>
              </a:rPr>
              <a:t>1              51</a:t>
            </a:r>
          </a:p>
        </p:txBody>
      </p:sp>
      <p:sp>
        <p:nvSpPr>
          <p:cNvPr id="28679" name="Rectangle 6"/>
          <p:cNvSpPr>
            <a:spLocks noChangeArrowheads="1"/>
          </p:cNvSpPr>
          <p:nvPr/>
        </p:nvSpPr>
        <p:spPr bwMode="auto">
          <a:xfrm>
            <a:off x="2667000" y="6324600"/>
            <a:ext cx="6477000" cy="369888"/>
          </a:xfrm>
          <a:prstGeom prst="rect">
            <a:avLst/>
          </a:prstGeom>
          <a:noFill/>
          <a:ln w="9525">
            <a:noFill/>
            <a:miter lim="800000"/>
            <a:headEnd/>
            <a:tailEnd/>
          </a:ln>
        </p:spPr>
        <p:txBody>
          <a:bodyPr>
            <a:spAutoFit/>
          </a:bodyPr>
          <a:lstStyle/>
          <a:p>
            <a:pPr>
              <a:spcBef>
                <a:spcPct val="50000"/>
              </a:spcBef>
              <a:defRPr/>
            </a:pPr>
            <a:r>
              <a:rPr lang="en-US" dirty="0" err="1">
                <a:solidFill>
                  <a:schemeClr val="accent3">
                    <a:lumMod val="85000"/>
                  </a:schemeClr>
                </a:solidFill>
                <a:latin typeface="Arial" pitchFamily="34" charset="0"/>
              </a:rPr>
              <a:t>Casscells</a:t>
            </a:r>
            <a:r>
              <a:rPr lang="en-US" dirty="0">
                <a:solidFill>
                  <a:schemeClr val="accent3">
                    <a:lumMod val="85000"/>
                  </a:schemeClr>
                </a:solidFill>
                <a:latin typeface="Arial" pitchFamily="34" charset="0"/>
              </a:rPr>
              <a:t> et al. 1978 replicated in </a:t>
            </a:r>
            <a:r>
              <a:rPr lang="en-US" dirty="0" err="1">
                <a:solidFill>
                  <a:schemeClr val="accent3">
                    <a:lumMod val="85000"/>
                  </a:schemeClr>
                </a:solidFill>
                <a:latin typeface="Arial" pitchFamily="34" charset="0"/>
              </a:rPr>
              <a:t>Cosmides</a:t>
            </a:r>
            <a:r>
              <a:rPr lang="en-US" dirty="0">
                <a:solidFill>
                  <a:schemeClr val="accent3">
                    <a:lumMod val="85000"/>
                  </a:schemeClr>
                </a:solidFill>
                <a:latin typeface="Arial" pitchFamily="34" charset="0"/>
              </a:rPr>
              <a:t> and </a:t>
            </a:r>
            <a:r>
              <a:rPr lang="en-US" dirty="0" err="1">
                <a:solidFill>
                  <a:schemeClr val="accent3">
                    <a:lumMod val="85000"/>
                  </a:schemeClr>
                </a:solidFill>
                <a:latin typeface="Arial" pitchFamily="34" charset="0"/>
              </a:rPr>
              <a:t>Tooby</a:t>
            </a:r>
            <a:r>
              <a:rPr lang="en-US" dirty="0">
                <a:solidFill>
                  <a:schemeClr val="accent3">
                    <a:lumMod val="85000"/>
                  </a:schemeClr>
                </a:solidFill>
                <a:latin typeface="Arial" pitchFamily="34" charset="0"/>
              </a:rPr>
              <a:t> 1996</a:t>
            </a:r>
          </a:p>
        </p:txBody>
      </p:sp>
      <p:sp>
        <p:nvSpPr>
          <p:cNvPr id="220168" name="Rectangle 7"/>
          <p:cNvSpPr>
            <a:spLocks noChangeArrowheads="1"/>
          </p:cNvSpPr>
          <p:nvPr/>
        </p:nvSpPr>
        <p:spPr bwMode="auto">
          <a:xfrm>
            <a:off x="9296400" y="1371600"/>
            <a:ext cx="4572000" cy="3140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a:t> ppv = function(p,s,t) p*s/(p*s+(1-p)*(1-t))</a:t>
            </a:r>
          </a:p>
          <a:p>
            <a:pPr eaLnBrk="1" hangingPunct="1"/>
            <a:r>
              <a:rPr lang="en-US" altLang="en-US"/>
              <a:t># p prevalence, s sensitivity, t specificity</a:t>
            </a:r>
          </a:p>
          <a:p>
            <a:pPr eaLnBrk="1" hangingPunct="1"/>
            <a:endParaRPr lang="en-US" altLang="en-US"/>
          </a:p>
          <a:p>
            <a:pPr eaLnBrk="1" hangingPunct="1"/>
            <a:r>
              <a:rPr lang="en-US" altLang="en-US"/>
              <a:t># t is one minus false positive rate</a:t>
            </a:r>
          </a:p>
          <a:p>
            <a:pPr eaLnBrk="1" hangingPunct="1"/>
            <a:r>
              <a:rPr lang="en-US" altLang="en-US"/>
              <a:t># assume s is perfect</a:t>
            </a:r>
          </a:p>
          <a:p>
            <a:pPr eaLnBrk="1" hangingPunct="1"/>
            <a:r>
              <a:rPr lang="en-US" altLang="en-US"/>
              <a:t> ppv(1/1000,1,1-50/1000)</a:t>
            </a:r>
          </a:p>
          <a:p>
            <a:pPr eaLnBrk="1" hangingPunct="1"/>
            <a:r>
              <a:rPr lang="en-US" altLang="en-US"/>
              <a:t>[1] 0.01962709</a:t>
            </a:r>
          </a:p>
          <a:p>
            <a:pPr eaLnBrk="1" hangingPunct="1"/>
            <a:endParaRPr lang="en-US" altLang="en-US"/>
          </a:p>
          <a:p>
            <a:pPr eaLnBrk="1" hangingPunct="1"/>
            <a:r>
              <a:rPr lang="en-US" altLang="en-US"/>
              <a:t>1/51</a:t>
            </a:r>
          </a:p>
          <a:p>
            <a:pPr eaLnBrk="1" hangingPunct="1"/>
            <a:r>
              <a:rPr lang="en-US" altLang="en-US"/>
              <a:t>[1] 0.01960784</a:t>
            </a:r>
          </a:p>
          <a:p>
            <a:pPr eaLnBrk="1" hangingPunct="1"/>
            <a:endParaRPr lang="en-US" altLang="en-US"/>
          </a:p>
        </p:txBody>
      </p:sp>
      <p:sp>
        <p:nvSpPr>
          <p:cNvPr id="9" name="Text Box 1029">
            <a:extLst>
              <a:ext uri="{FF2B5EF4-FFF2-40B4-BE49-F238E27FC236}">
                <a16:creationId xmlns:a16="http://schemas.microsoft.com/office/drawing/2014/main" id="{E5DEF224-7746-4ABA-A2E5-12AE20B35999}"/>
              </a:ext>
            </a:extLst>
          </p:cNvPr>
          <p:cNvSpPr txBox="1">
            <a:spLocks noChangeArrowheads="1"/>
          </p:cNvSpPr>
          <p:nvPr/>
        </p:nvSpPr>
        <p:spPr bwMode="auto">
          <a:xfrm>
            <a:off x="533400" y="5183188"/>
            <a:ext cx="9705975" cy="584775"/>
          </a:xfrm>
          <a:prstGeom prst="rect">
            <a:avLst/>
          </a:prstGeom>
          <a:solidFill>
            <a:schemeClr val="bg1"/>
          </a:solidFill>
          <a:ln w="9525">
            <a:noFill/>
            <a:miter lim="800000"/>
            <a:headEnd/>
            <a:tailEnd/>
          </a:ln>
        </p:spPr>
        <p:txBody>
          <a:bodyPr wrap="square">
            <a:spAutoFit/>
          </a:bodyPr>
          <a:lstStyle/>
          <a:p>
            <a:pPr>
              <a:defRPr/>
            </a:pPr>
            <a:r>
              <a:rPr lang="en-US" sz="3200" dirty="0">
                <a:solidFill>
                  <a:srgbClr val="009900"/>
                </a:solidFill>
                <a:latin typeface="+mn-lt"/>
              </a:rPr>
              <a:t>8-9 out of 10 of medical students get this correct.</a:t>
            </a:r>
          </a:p>
        </p:txBody>
      </p:sp>
    </p:spTree>
    <p:extLst>
      <p:ext uri="{BB962C8B-B14F-4D97-AF65-F5344CB8AC3E}">
        <p14:creationId xmlns:p14="http://schemas.microsoft.com/office/powerpoint/2010/main" val="3880230131"/>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39942"/>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499"/>
                                          </p:stCondLst>
                                        </p:cTn>
                                        <p:tgtEl>
                                          <p:spTgt spid="39941">
                                            <p:txEl>
                                              <p:pRg st="0" end="0"/>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0" presetClass="entr" presetSubtype="0" fill="hold" grpId="0" nodeType="clickEffect">
                                  <p:stCondLst>
                                    <p:cond delay="0"/>
                                  </p:stCondLst>
                                  <p:childTnLst>
                                    <p:set>
                                      <p:cBhvr>
                                        <p:cTn id="14" dur="1" fill="hold">
                                          <p:stCondLst>
                                            <p:cond delay="0"/>
                                          </p:stCondLst>
                                        </p:cTn>
                                        <p:tgtEl>
                                          <p:spTgt spid="9"/>
                                        </p:tgtEl>
                                        <p:attrNameLst>
                                          <p:attrName>style.visibility</p:attrName>
                                        </p:attrNameLst>
                                      </p:cBhvr>
                                      <p:to>
                                        <p:strVal val="visible"/>
                                      </p:to>
                                    </p:set>
                                    <p:animEffect transition="in" filter="fade">
                                      <p:cBhvr>
                                        <p:cTn id="15" dur="500"/>
                                        <p:tgtEl>
                                          <p:spTgt spid="9"/>
                                        </p:tgtEl>
                                      </p:cBhvr>
                                    </p:animEffect>
                                  </p:childTnLst>
                                </p:cTn>
                              </p:par>
                            </p:childTnLst>
                          </p:cTn>
                        </p:par>
                      </p:childTnLst>
                    </p:cTn>
                  </p:par>
                  <p:par>
                    <p:cTn id="16" fill="hold">
                      <p:stCondLst>
                        <p:cond delay="indefinite"/>
                      </p:stCondLst>
                      <p:childTnLst>
                        <p:par>
                          <p:cTn id="17" fill="hold">
                            <p:stCondLst>
                              <p:cond delay="0"/>
                            </p:stCondLst>
                            <p:childTnLst>
                              <p:par>
                                <p:cTn id="18" presetID="1" presetClass="entr" presetSubtype="0" fill="hold" grpId="0" nodeType="clickEffect">
                                  <p:stCondLst>
                                    <p:cond delay="0"/>
                                  </p:stCondLst>
                                  <p:childTnLst>
                                    <p:set>
                                      <p:cBhvr>
                                        <p:cTn id="19" dur="1" fill="hold">
                                          <p:stCondLst>
                                            <p:cond delay="499"/>
                                          </p:stCondLst>
                                        </p:cTn>
                                        <p:tgtEl>
                                          <p:spTgt spid="39941">
                                            <p:txEl>
                                              <p:pRg st="1" end="1"/>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941" grpId="0" uiExpand="1" build="p" autoUpdateAnimBg="0"/>
      <p:bldP spid="39942" grpId="0" autoUpdateAnimBg="0"/>
      <p:bldP spid="9" grpId="0" animBg="1"/>
    </p:bldLst>
  </p:timing>
</p:sld>
</file>

<file path=ppt/slides/slide2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1186" name="Rectangle 2"/>
          <p:cNvSpPr>
            <a:spLocks noGrp="1" noChangeArrowheads="1"/>
          </p:cNvSpPr>
          <p:nvPr>
            <p:ph type="title"/>
          </p:nvPr>
        </p:nvSpPr>
        <p:spPr>
          <a:xfrm>
            <a:off x="0" y="457200"/>
            <a:ext cx="9144000" cy="1143000"/>
          </a:xfrm>
        </p:spPr>
        <p:txBody>
          <a:bodyPr/>
          <a:lstStyle/>
          <a:p>
            <a:pPr eaLnBrk="1" hangingPunct="1"/>
            <a:r>
              <a:rPr lang="en-US" altLang="en-US"/>
              <a:t>Calculators must be triggered</a:t>
            </a:r>
          </a:p>
        </p:txBody>
      </p:sp>
      <p:sp>
        <p:nvSpPr>
          <p:cNvPr id="221187" name="Rectangle 3"/>
          <p:cNvSpPr>
            <a:spLocks noGrp="1" noChangeArrowheads="1"/>
          </p:cNvSpPr>
          <p:nvPr>
            <p:ph type="body" idx="1"/>
          </p:nvPr>
        </p:nvSpPr>
        <p:spPr>
          <a:xfrm>
            <a:off x="685800" y="2057400"/>
            <a:ext cx="8153400" cy="4800600"/>
          </a:xfrm>
        </p:spPr>
        <p:txBody>
          <a:bodyPr/>
          <a:lstStyle/>
          <a:p>
            <a:pPr eaLnBrk="1" hangingPunct="1"/>
            <a:r>
              <a:rPr lang="en-US" altLang="en-US"/>
              <a:t>Humans have an innate probability sense, but it is triggered by </a:t>
            </a:r>
            <a:r>
              <a:rPr lang="en-US" altLang="en-US" i="1"/>
              <a:t>natural frequencies</a:t>
            </a:r>
          </a:p>
          <a:p>
            <a:pPr lvl="4" eaLnBrk="1" hangingPunct="1"/>
            <a:endParaRPr lang="en-US" altLang="en-US" sz="1600"/>
          </a:p>
          <a:p>
            <a:pPr eaLnBrk="1" hangingPunct="1"/>
            <a:r>
              <a:rPr lang="en-US" altLang="en-US"/>
              <a:t>This calculator kicked in for the medical students who got the question in terms of natural frequencies, and they mostly solved it</a:t>
            </a:r>
          </a:p>
          <a:p>
            <a:pPr lvl="4" eaLnBrk="1" hangingPunct="1"/>
            <a:endParaRPr lang="en-US" altLang="en-US" sz="1600"/>
          </a:p>
          <a:p>
            <a:pPr eaLnBrk="1" hangingPunct="1"/>
            <a:r>
              <a:rPr lang="en-US" altLang="en-US"/>
              <a:t>The mere presence of the percent signs in the question hobbled the other group</a:t>
            </a:r>
          </a:p>
        </p:txBody>
      </p:sp>
      <p:sp>
        <p:nvSpPr>
          <p:cNvPr id="4" name="Rectangle 3"/>
          <p:cNvSpPr/>
          <p:nvPr/>
        </p:nvSpPr>
        <p:spPr>
          <a:xfrm>
            <a:off x="3276600" y="1371600"/>
            <a:ext cx="5334000" cy="369888"/>
          </a:xfrm>
          <a:prstGeom prst="rect">
            <a:avLst/>
          </a:prstGeom>
        </p:spPr>
        <p:txBody>
          <a:bodyPr>
            <a:spAutoFit/>
          </a:bodyPr>
          <a:lstStyle/>
          <a:p>
            <a:pPr algn="r">
              <a:defRPr/>
            </a:pPr>
            <a:r>
              <a:rPr lang="en-US" dirty="0" err="1">
                <a:solidFill>
                  <a:schemeClr val="accent3">
                    <a:lumMod val="85000"/>
                  </a:schemeClr>
                </a:solidFill>
                <a:latin typeface="+mn-lt"/>
              </a:rPr>
              <a:t>Cosmides</a:t>
            </a:r>
            <a:r>
              <a:rPr lang="en-US" dirty="0">
                <a:solidFill>
                  <a:schemeClr val="accent3">
                    <a:lumMod val="85000"/>
                  </a:schemeClr>
                </a:solidFill>
                <a:latin typeface="+mn-lt"/>
              </a:rPr>
              <a:t> &amp; </a:t>
            </a:r>
            <a:r>
              <a:rPr lang="en-US" dirty="0" err="1">
                <a:solidFill>
                  <a:schemeClr val="accent3">
                    <a:lumMod val="85000"/>
                  </a:schemeClr>
                </a:solidFill>
                <a:latin typeface="+mn-lt"/>
              </a:rPr>
              <a:t>Tooby</a:t>
            </a:r>
            <a:r>
              <a:rPr lang="en-US" dirty="0">
                <a:solidFill>
                  <a:schemeClr val="accent3">
                    <a:lumMod val="85000"/>
                  </a:schemeClr>
                </a:solidFill>
                <a:latin typeface="+mn-lt"/>
              </a:rPr>
              <a:t> 1996; </a:t>
            </a:r>
            <a:r>
              <a:rPr lang="en-US" dirty="0" err="1">
                <a:solidFill>
                  <a:schemeClr val="accent3">
                    <a:lumMod val="85000"/>
                  </a:schemeClr>
                </a:solidFill>
                <a:latin typeface="+mn-lt"/>
              </a:rPr>
              <a:t>Gigerenzer</a:t>
            </a:r>
            <a:r>
              <a:rPr lang="en-US" dirty="0">
                <a:solidFill>
                  <a:schemeClr val="accent3">
                    <a:lumMod val="85000"/>
                  </a:schemeClr>
                </a:solidFill>
                <a:latin typeface="+mn-lt"/>
              </a:rPr>
              <a:t> 1991</a:t>
            </a:r>
          </a:p>
        </p:txBody>
      </p:sp>
      <p:sp>
        <p:nvSpPr>
          <p:cNvPr id="5" name="Rectangle 4"/>
          <p:cNvSpPr/>
          <p:nvPr/>
        </p:nvSpPr>
        <p:spPr>
          <a:xfrm>
            <a:off x="3733800" y="3048000"/>
            <a:ext cx="4730750" cy="369888"/>
          </a:xfrm>
          <a:prstGeom prst="rect">
            <a:avLst/>
          </a:prstGeom>
        </p:spPr>
        <p:txBody>
          <a:bodyPr wrap="none">
            <a:spAutoFit/>
          </a:bodyPr>
          <a:lstStyle/>
          <a:p>
            <a:pPr>
              <a:defRPr/>
            </a:pPr>
            <a:r>
              <a:rPr lang="en-US" i="1" dirty="0">
                <a:solidFill>
                  <a:schemeClr val="bg2">
                    <a:lumMod val="40000"/>
                    <a:lumOff val="60000"/>
                  </a:schemeClr>
                </a:solidFill>
                <a:latin typeface="+mn-lt"/>
              </a:rPr>
              <a:t>Format </a:t>
            </a:r>
            <a:r>
              <a:rPr lang="en-US" dirty="0">
                <a:solidFill>
                  <a:schemeClr val="bg2">
                    <a:lumMod val="40000"/>
                    <a:lumOff val="60000"/>
                  </a:schemeClr>
                </a:solidFill>
                <a:latin typeface="+mn-lt"/>
              </a:rPr>
              <a:t>of sensory data matters, not the meaning </a:t>
            </a:r>
          </a:p>
        </p:txBody>
      </p:sp>
    </p:spTree>
    <p:extLst>
      <p:ext uri="{BB962C8B-B14F-4D97-AF65-F5344CB8AC3E}">
        <p14:creationId xmlns:p14="http://schemas.microsoft.com/office/powerpoint/2010/main" val="3954205672"/>
      </p:ext>
    </p:extLst>
  </p:cSld>
  <p:clrMapOvr>
    <a:masterClrMapping/>
  </p:clrMapOvr>
</p:sld>
</file>

<file path=ppt/slides/slide2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2210" name="Rectangle 2"/>
          <p:cNvSpPr>
            <a:spLocks noGrp="1" noChangeArrowheads="1"/>
          </p:cNvSpPr>
          <p:nvPr>
            <p:ph type="title"/>
          </p:nvPr>
        </p:nvSpPr>
        <p:spPr/>
        <p:txBody>
          <a:bodyPr/>
          <a:lstStyle/>
          <a:p>
            <a:pPr eaLnBrk="1" hangingPunct="1"/>
            <a:r>
              <a:rPr lang="en-US" altLang="en-US"/>
              <a:t>Multiple calculators may fire</a:t>
            </a:r>
          </a:p>
        </p:txBody>
      </p:sp>
      <p:sp>
        <p:nvSpPr>
          <p:cNvPr id="32771" name="Rectangle 3"/>
          <p:cNvSpPr>
            <a:spLocks noGrp="1" noChangeArrowheads="1"/>
          </p:cNvSpPr>
          <p:nvPr>
            <p:ph type="body" idx="1"/>
          </p:nvPr>
        </p:nvSpPr>
        <p:spPr>
          <a:xfrm>
            <a:off x="685800" y="1981200"/>
            <a:ext cx="8458200" cy="4724400"/>
          </a:xfrm>
        </p:spPr>
        <p:txBody>
          <a:bodyPr/>
          <a:lstStyle/>
          <a:p>
            <a:pPr eaLnBrk="1" hangingPunct="1">
              <a:lnSpc>
                <a:spcPct val="90000"/>
              </a:lnSpc>
              <a:defRPr/>
            </a:pPr>
            <a:r>
              <a:rPr lang="en-US" dirty="0"/>
              <a:t>There are distinct calculators associated with </a:t>
            </a:r>
          </a:p>
          <a:p>
            <a:pPr lvl="1" eaLnBrk="1" hangingPunct="1">
              <a:lnSpc>
                <a:spcPct val="90000"/>
              </a:lnSpc>
              <a:defRPr/>
            </a:pPr>
            <a:r>
              <a:rPr lang="en-US" dirty="0">
                <a:solidFill>
                  <a:srgbClr val="0000FF"/>
                </a:solidFill>
              </a:rPr>
              <a:t>Probabilities and risk (variability)</a:t>
            </a:r>
            <a:r>
              <a:rPr lang="en-US" dirty="0">
                <a:solidFill>
                  <a:srgbClr val="008080"/>
                </a:solidFill>
              </a:rPr>
              <a:t>    	 </a:t>
            </a:r>
            <a:r>
              <a:rPr lang="en-US" sz="2000" dirty="0">
                <a:solidFill>
                  <a:schemeClr val="accent3">
                    <a:lumMod val="75000"/>
                  </a:schemeClr>
                </a:solidFill>
              </a:rPr>
              <a:t>medical students</a:t>
            </a:r>
          </a:p>
          <a:p>
            <a:pPr lvl="1" eaLnBrk="1" hangingPunct="1">
              <a:lnSpc>
                <a:spcPct val="90000"/>
              </a:lnSpc>
              <a:defRPr/>
            </a:pPr>
            <a:r>
              <a:rPr lang="en-US" dirty="0">
                <a:solidFill>
                  <a:srgbClr val="0000FF"/>
                </a:solidFill>
              </a:rPr>
              <a:t>Ambiguity and uncertainty (incertitude) </a:t>
            </a:r>
            <a:r>
              <a:rPr lang="en-US" sz="2000" dirty="0">
                <a:solidFill>
                  <a:schemeClr val="accent3">
                    <a:lumMod val="75000"/>
                  </a:schemeClr>
                </a:solidFill>
              </a:rPr>
              <a:t>Hsu et al.</a:t>
            </a:r>
          </a:p>
          <a:p>
            <a:pPr lvl="1" eaLnBrk="1" hangingPunct="1">
              <a:lnSpc>
                <a:spcPct val="90000"/>
              </a:lnSpc>
              <a:defRPr/>
            </a:pPr>
            <a:r>
              <a:rPr lang="en-US" dirty="0">
                <a:solidFill>
                  <a:srgbClr val="0000FF"/>
                </a:solidFill>
              </a:rPr>
              <a:t>Trust and fairness                                    </a:t>
            </a:r>
            <a:r>
              <a:rPr lang="en-US" sz="2000" dirty="0">
                <a:solidFill>
                  <a:schemeClr val="accent3">
                    <a:lumMod val="75000"/>
                  </a:schemeClr>
                </a:solidFill>
              </a:rPr>
              <a:t>Ultimatum Game</a:t>
            </a:r>
          </a:p>
          <a:p>
            <a:pPr lvl="4" eaLnBrk="1" hangingPunct="1">
              <a:lnSpc>
                <a:spcPct val="90000"/>
              </a:lnSpc>
              <a:defRPr/>
            </a:pPr>
            <a:endParaRPr lang="en-US" dirty="0">
              <a:solidFill>
                <a:srgbClr val="008080"/>
              </a:solidFill>
            </a:endParaRPr>
          </a:p>
          <a:p>
            <a:pPr eaLnBrk="1" hangingPunct="1">
              <a:lnSpc>
                <a:spcPct val="90000"/>
              </a:lnSpc>
              <a:defRPr/>
            </a:pPr>
            <a:r>
              <a:rPr lang="en-US" dirty="0"/>
              <a:t>Brain processes them differently</a:t>
            </a:r>
          </a:p>
          <a:p>
            <a:pPr lvl="1" eaLnBrk="1" hangingPunct="1">
              <a:lnSpc>
                <a:spcPct val="90000"/>
              </a:lnSpc>
              <a:defRPr/>
            </a:pPr>
            <a:r>
              <a:rPr lang="en-US" dirty="0">
                <a:solidFill>
                  <a:srgbClr val="0000FF"/>
                </a:solidFill>
              </a:rPr>
              <a:t>Different brain regions</a:t>
            </a:r>
          </a:p>
          <a:p>
            <a:pPr lvl="1" eaLnBrk="1" hangingPunct="1">
              <a:lnSpc>
                <a:spcPct val="90000"/>
              </a:lnSpc>
              <a:defRPr/>
            </a:pPr>
            <a:r>
              <a:rPr lang="en-US" dirty="0">
                <a:solidFill>
                  <a:srgbClr val="0000FF"/>
                </a:solidFill>
              </a:rPr>
              <a:t>Different chemical systems</a:t>
            </a:r>
          </a:p>
          <a:p>
            <a:pPr lvl="4" eaLnBrk="1" hangingPunct="1">
              <a:lnSpc>
                <a:spcPct val="90000"/>
              </a:lnSpc>
              <a:defRPr/>
            </a:pPr>
            <a:endParaRPr lang="en-US" dirty="0">
              <a:solidFill>
                <a:srgbClr val="008080"/>
              </a:solidFill>
            </a:endParaRPr>
          </a:p>
          <a:p>
            <a:pPr eaLnBrk="1" hangingPunct="1">
              <a:lnSpc>
                <a:spcPct val="90000"/>
              </a:lnSpc>
              <a:defRPr/>
            </a:pPr>
            <a:r>
              <a:rPr lang="en-US" dirty="0"/>
              <a:t>They can give conflicting answers</a:t>
            </a:r>
          </a:p>
          <a:p>
            <a:pPr eaLnBrk="1" hangingPunct="1">
              <a:lnSpc>
                <a:spcPct val="90000"/>
              </a:lnSpc>
              <a:defRPr/>
            </a:pPr>
            <a:r>
              <a:rPr lang="en-US" sz="1200" dirty="0">
                <a:solidFill>
                  <a:schemeClr val="accent3">
                    <a:lumMod val="65000"/>
                  </a:schemeClr>
                </a:solidFill>
              </a:rPr>
              <a:t>                                                                                                        (e.g. </a:t>
            </a:r>
            <a:r>
              <a:rPr lang="en-US" sz="1200" dirty="0" err="1">
                <a:solidFill>
                  <a:schemeClr val="accent3">
                    <a:lumMod val="65000"/>
                  </a:schemeClr>
                </a:solidFill>
              </a:rPr>
              <a:t>Glimcher</a:t>
            </a:r>
            <a:r>
              <a:rPr lang="en-US" sz="1200" dirty="0">
                <a:solidFill>
                  <a:schemeClr val="accent3">
                    <a:lumMod val="65000"/>
                  </a:schemeClr>
                </a:solidFill>
              </a:rPr>
              <a:t> &amp; </a:t>
            </a:r>
            <a:r>
              <a:rPr lang="en-US" sz="1200" dirty="0" err="1">
                <a:solidFill>
                  <a:schemeClr val="accent3">
                    <a:lumMod val="65000"/>
                  </a:schemeClr>
                </a:solidFill>
              </a:rPr>
              <a:t>Rustichini</a:t>
            </a:r>
            <a:r>
              <a:rPr lang="en-US" sz="1200" dirty="0">
                <a:solidFill>
                  <a:schemeClr val="accent3">
                    <a:lumMod val="65000"/>
                  </a:schemeClr>
                </a:solidFill>
              </a:rPr>
              <a:t> 2004 and references therein)</a:t>
            </a:r>
            <a:endParaRPr lang="en-US" sz="1200" b="1" dirty="0">
              <a:solidFill>
                <a:schemeClr val="accent3">
                  <a:lumMod val="65000"/>
                </a:schemeClr>
              </a:solidFill>
            </a:endParaRPr>
          </a:p>
          <a:p>
            <a:pPr eaLnBrk="1" hangingPunct="1">
              <a:lnSpc>
                <a:spcPct val="90000"/>
              </a:lnSpc>
              <a:defRPr/>
            </a:pPr>
            <a:endParaRPr lang="en-US" dirty="0"/>
          </a:p>
        </p:txBody>
      </p:sp>
      <p:sp>
        <p:nvSpPr>
          <p:cNvPr id="4" name="Rectangle 3"/>
          <p:cNvSpPr/>
          <p:nvPr/>
        </p:nvSpPr>
        <p:spPr>
          <a:xfrm>
            <a:off x="9144000" y="5486400"/>
            <a:ext cx="7848600" cy="1077913"/>
          </a:xfrm>
          <a:prstGeom prst="rect">
            <a:avLst/>
          </a:prstGeom>
        </p:spPr>
        <p:txBody>
          <a:bodyPr>
            <a:spAutoFit/>
          </a:bodyPr>
          <a:lstStyle/>
          <a:p>
            <a:pPr>
              <a:defRPr/>
            </a:pPr>
            <a:r>
              <a:rPr lang="en-US" sz="3200" kern="0" dirty="0">
                <a:solidFill>
                  <a:srgbClr val="000000"/>
                </a:solidFill>
                <a:latin typeface="Times New Roman"/>
              </a:rPr>
              <a:t>They can give conflicting answers, or compute different components of total risk </a:t>
            </a:r>
            <a:endParaRPr lang="en-US" dirty="0"/>
          </a:p>
        </p:txBody>
      </p:sp>
    </p:spTree>
    <p:extLst>
      <p:ext uri="{BB962C8B-B14F-4D97-AF65-F5344CB8AC3E}">
        <p14:creationId xmlns:p14="http://schemas.microsoft.com/office/powerpoint/2010/main" val="584075189"/>
      </p:ext>
    </p:extLst>
  </p:cSld>
  <p:clrMapOvr>
    <a:masterClrMapping/>
  </p:clrMapOvr>
</p:sld>
</file>

<file path=ppt/slides/slide2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3234" name="Title 1"/>
          <p:cNvSpPr>
            <a:spLocks noGrp="1"/>
          </p:cNvSpPr>
          <p:nvPr>
            <p:ph type="title" idx="4294967295"/>
          </p:nvPr>
        </p:nvSpPr>
        <p:spPr>
          <a:xfrm>
            <a:off x="0" y="609600"/>
            <a:ext cx="9144000" cy="1143000"/>
          </a:xfrm>
        </p:spPr>
        <p:txBody>
          <a:bodyPr/>
          <a:lstStyle/>
          <a:p>
            <a:pPr eaLnBrk="1" hangingPunct="1"/>
            <a:r>
              <a:rPr lang="en-US" altLang="en-US"/>
              <a:t>Conflict explains Ellsberg paradox</a:t>
            </a:r>
          </a:p>
        </p:txBody>
      </p:sp>
      <p:sp>
        <p:nvSpPr>
          <p:cNvPr id="223235" name="Content Placeholder 2"/>
          <p:cNvSpPr>
            <a:spLocks noGrp="1"/>
          </p:cNvSpPr>
          <p:nvPr>
            <p:ph idx="4294967295"/>
          </p:nvPr>
        </p:nvSpPr>
        <p:spPr>
          <a:xfrm>
            <a:off x="685800" y="2286000"/>
            <a:ext cx="7924800" cy="4114800"/>
          </a:xfrm>
        </p:spPr>
        <p:txBody>
          <a:bodyPr/>
          <a:lstStyle/>
          <a:p>
            <a:pPr eaLnBrk="1" hangingPunct="1">
              <a:spcBef>
                <a:spcPct val="0"/>
              </a:spcBef>
            </a:pPr>
            <a:r>
              <a:rPr lang="en-US" altLang="en-US"/>
              <a:t>Ambiguity detector countermands any risk estimate that might be produced by the probability sense</a:t>
            </a:r>
          </a:p>
          <a:p>
            <a:pPr eaLnBrk="1" hangingPunct="1">
              <a:spcBef>
                <a:spcPct val="0"/>
              </a:spcBef>
            </a:pPr>
            <a:endParaRPr lang="en-US" altLang="en-US"/>
          </a:p>
          <a:p>
            <a:pPr eaLnBrk="1" hangingPunct="1">
              <a:spcBef>
                <a:spcPct val="0"/>
              </a:spcBef>
            </a:pPr>
            <a:r>
              <a:rPr lang="en-US" altLang="en-US"/>
              <a:t>What matters most, and perhaps exclusively, is </a:t>
            </a:r>
            <a:r>
              <a:rPr lang="en-US" altLang="en-US" i="1"/>
              <a:t>how bad it could be</a:t>
            </a:r>
            <a:r>
              <a:rPr lang="en-US" altLang="en-US"/>
              <a:t>…not how likely or unlikely that outcome is</a:t>
            </a:r>
          </a:p>
          <a:p>
            <a:pPr eaLnBrk="1" hangingPunct="1">
              <a:spcBef>
                <a:spcPct val="0"/>
              </a:spcBef>
              <a:buFontTx/>
              <a:buNone/>
            </a:pPr>
            <a:endParaRPr lang="en-US" altLang="en-US"/>
          </a:p>
        </p:txBody>
      </p:sp>
    </p:spTree>
    <p:extLst>
      <p:ext uri="{BB962C8B-B14F-4D97-AF65-F5344CB8AC3E}">
        <p14:creationId xmlns:p14="http://schemas.microsoft.com/office/powerpoint/2010/main" val="2057661662"/>
      </p:ext>
    </p:extLst>
  </p:cSld>
  <p:clrMapOvr>
    <a:masterClrMapping/>
  </p:clrMapOvr>
</p:sld>
</file>

<file path=ppt/slides/slide2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842" name="Rectangle 2"/>
          <p:cNvSpPr>
            <a:spLocks noGrp="1" noChangeArrowheads="1"/>
          </p:cNvSpPr>
          <p:nvPr>
            <p:ph type="title" idx="4294967295"/>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altLang="fr-FR" b="0">
                <a:effectLst/>
              </a:rPr>
              <a:t>Biological basis for Ellsberg</a:t>
            </a:r>
          </a:p>
        </p:txBody>
      </p:sp>
      <p:sp>
        <p:nvSpPr>
          <p:cNvPr id="35843" name="Rectangle 3"/>
          <p:cNvSpPr>
            <a:spLocks noGrp="1" noChangeArrowheads="1"/>
          </p:cNvSpPr>
          <p:nvPr>
            <p:ph type="body" idx="4294967295"/>
          </p:nvPr>
        </p:nvSpPr>
        <p:spPr>
          <a:xfrm>
            <a:off x="685800" y="1981200"/>
            <a:ext cx="8229600" cy="4572000"/>
          </a:xfrm>
        </p:spPr>
        <p:txBody>
          <a:bodyPr/>
          <a:lstStyle/>
          <a:p>
            <a:pPr eaLnBrk="1" hangingPunct="1">
              <a:lnSpc>
                <a:spcPct val="90000"/>
              </a:lnSpc>
            </a:pPr>
            <a:r>
              <a:rPr lang="en-US" altLang="fr-FR"/>
              <a:t>Probability sense and the ambiguity detector interfere with each other</a:t>
            </a:r>
          </a:p>
          <a:p>
            <a:pPr eaLnBrk="1" hangingPunct="1">
              <a:lnSpc>
                <a:spcPct val="90000"/>
              </a:lnSpc>
            </a:pPr>
            <a:endParaRPr lang="en-US" altLang="fr-FR"/>
          </a:p>
          <a:p>
            <a:pPr eaLnBrk="1" hangingPunct="1">
              <a:lnSpc>
                <a:spcPct val="90000"/>
              </a:lnSpc>
            </a:pPr>
            <a:r>
              <a:rPr lang="en-US" altLang="fr-FR"/>
              <a:t>Humans do not make decisions based purely on probability in such cases</a:t>
            </a:r>
          </a:p>
          <a:p>
            <a:pPr eaLnBrk="1" hangingPunct="1">
              <a:lnSpc>
                <a:spcPct val="90000"/>
              </a:lnSpc>
            </a:pPr>
            <a:endParaRPr lang="en-US" altLang="fr-FR"/>
          </a:p>
          <a:p>
            <a:pPr eaLnBrk="1" hangingPunct="1">
              <a:spcBef>
                <a:spcPct val="0"/>
              </a:spcBef>
            </a:pPr>
            <a:r>
              <a:rPr lang="en-US" altLang="fr-FR"/>
              <a:t>Probabilists use equiprobability to model incertitude which confounds it with variability</a:t>
            </a:r>
          </a:p>
        </p:txBody>
      </p:sp>
      <p:sp>
        <p:nvSpPr>
          <p:cNvPr id="35844" name="Text Box 4"/>
          <p:cNvSpPr txBox="1">
            <a:spLocks noChangeArrowheads="1"/>
          </p:cNvSpPr>
          <p:nvPr/>
        </p:nvSpPr>
        <p:spPr bwMode="auto">
          <a:xfrm>
            <a:off x="6934200" y="1295400"/>
            <a:ext cx="17208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Garamond" panose="02020404030301010803" pitchFamily="18" charset="0"/>
                <a:ea typeface="MS PGothic" panose="020B0600070205080204" pitchFamily="34" charset="-128"/>
              </a:defRPr>
            </a:lvl1pPr>
            <a:lvl2pPr marL="742950" indent="-285750">
              <a:defRPr>
                <a:solidFill>
                  <a:schemeClr val="tx1"/>
                </a:solidFill>
                <a:latin typeface="Garamond" panose="02020404030301010803" pitchFamily="18" charset="0"/>
                <a:ea typeface="MS PGothic" panose="020B0600070205080204" pitchFamily="34" charset="-128"/>
              </a:defRPr>
            </a:lvl2pPr>
            <a:lvl3pPr marL="1143000" indent="-228600">
              <a:defRPr>
                <a:solidFill>
                  <a:schemeClr val="tx1"/>
                </a:solidFill>
                <a:latin typeface="Garamond" panose="02020404030301010803" pitchFamily="18" charset="0"/>
                <a:ea typeface="MS PGothic" panose="020B0600070205080204" pitchFamily="34" charset="-128"/>
              </a:defRPr>
            </a:lvl3pPr>
            <a:lvl4pPr marL="1600200" indent="-228600">
              <a:defRPr>
                <a:solidFill>
                  <a:schemeClr val="tx1"/>
                </a:solidFill>
                <a:latin typeface="Garamond" panose="02020404030301010803" pitchFamily="18" charset="0"/>
                <a:ea typeface="MS PGothic" panose="020B0600070205080204" pitchFamily="34" charset="-128"/>
              </a:defRPr>
            </a:lvl4pPr>
            <a:lvl5pPr marL="2057400" indent="-228600">
              <a:defRPr>
                <a:solidFill>
                  <a:schemeClr val="tx1"/>
                </a:solidFill>
                <a:latin typeface="Garamond" panose="02020404030301010803" pitchFamily="18" charset="0"/>
                <a:ea typeface="MS PGothic" panose="020B0600070205080204" pitchFamily="34" charset="-128"/>
              </a:defRPr>
            </a:lvl5pPr>
            <a:lvl6pPr marL="2514600" indent="-228600" eaLnBrk="0" fontAlgn="base" hangingPunct="0">
              <a:spcBef>
                <a:spcPct val="0"/>
              </a:spcBef>
              <a:spcAft>
                <a:spcPct val="0"/>
              </a:spcAft>
              <a:defRPr>
                <a:solidFill>
                  <a:schemeClr val="tx1"/>
                </a:solidFill>
                <a:latin typeface="Garamond" panose="02020404030301010803" pitchFamily="18" charset="0"/>
                <a:ea typeface="MS PGothic" panose="020B0600070205080204" pitchFamily="34" charset="-128"/>
              </a:defRPr>
            </a:lvl6pPr>
            <a:lvl7pPr marL="2971800" indent="-228600" eaLnBrk="0" fontAlgn="base" hangingPunct="0">
              <a:spcBef>
                <a:spcPct val="0"/>
              </a:spcBef>
              <a:spcAft>
                <a:spcPct val="0"/>
              </a:spcAft>
              <a:defRPr>
                <a:solidFill>
                  <a:schemeClr val="tx1"/>
                </a:solidFill>
                <a:latin typeface="Garamond" panose="02020404030301010803" pitchFamily="18" charset="0"/>
                <a:ea typeface="MS PGothic" panose="020B0600070205080204" pitchFamily="34" charset="-128"/>
              </a:defRPr>
            </a:lvl7pPr>
            <a:lvl8pPr marL="3429000" indent="-228600" eaLnBrk="0" fontAlgn="base" hangingPunct="0">
              <a:spcBef>
                <a:spcPct val="0"/>
              </a:spcBef>
              <a:spcAft>
                <a:spcPct val="0"/>
              </a:spcAft>
              <a:defRPr>
                <a:solidFill>
                  <a:schemeClr val="tx1"/>
                </a:solidFill>
                <a:latin typeface="Garamond" panose="02020404030301010803" pitchFamily="18" charset="0"/>
                <a:ea typeface="MS PGothic" panose="020B0600070205080204" pitchFamily="34" charset="-128"/>
              </a:defRPr>
            </a:lvl8pPr>
            <a:lvl9pPr marL="3886200" indent="-228600" eaLnBrk="0" fontAlgn="base" hangingPunct="0">
              <a:spcBef>
                <a:spcPct val="0"/>
              </a:spcBef>
              <a:spcAft>
                <a:spcPct val="0"/>
              </a:spcAft>
              <a:defRPr>
                <a:solidFill>
                  <a:schemeClr val="tx1"/>
                </a:solidFill>
                <a:latin typeface="Garamond" panose="02020404030301010803" pitchFamily="18" charset="0"/>
                <a:ea typeface="MS PGothic" panose="020B0600070205080204" pitchFamily="34" charset="-128"/>
              </a:defRPr>
            </a:lvl9pPr>
          </a:lstStyle>
          <a:p>
            <a:pPr eaLnBrk="1" hangingPunct="1"/>
            <a:r>
              <a:rPr lang="en-US" altLang="fr-FR" sz="2000">
                <a:solidFill>
                  <a:srgbClr val="4D4D4D"/>
                </a:solidFill>
                <a:latin typeface="Times New Roman" panose="02020603050405020304" pitchFamily="18" charset="0"/>
                <a:cs typeface="Times New Roman" panose="02020603050405020304" pitchFamily="18" charset="0"/>
              </a:rPr>
              <a:t>Hsu et al. 2005</a:t>
            </a:r>
          </a:p>
        </p:txBody>
      </p:sp>
      <p:sp>
        <p:nvSpPr>
          <p:cNvPr id="35845" name="Rectangle 6"/>
          <p:cNvSpPr>
            <a:spLocks noChangeArrowheads="1"/>
          </p:cNvSpPr>
          <p:nvPr/>
        </p:nvSpPr>
        <p:spPr bwMode="auto">
          <a:xfrm>
            <a:off x="9478963" y="2984500"/>
            <a:ext cx="4572000" cy="592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Garamond" panose="02020404030301010803" pitchFamily="18" charset="0"/>
                <a:ea typeface="MS PGothic" panose="020B0600070205080204" pitchFamily="34" charset="-128"/>
              </a:defRPr>
            </a:lvl1pPr>
            <a:lvl2pPr marL="742950" indent="-285750">
              <a:defRPr>
                <a:solidFill>
                  <a:schemeClr val="tx1"/>
                </a:solidFill>
                <a:latin typeface="Garamond" panose="02020404030301010803" pitchFamily="18" charset="0"/>
                <a:ea typeface="MS PGothic" panose="020B0600070205080204" pitchFamily="34" charset="-128"/>
              </a:defRPr>
            </a:lvl2pPr>
            <a:lvl3pPr marL="1143000" indent="-228600">
              <a:defRPr>
                <a:solidFill>
                  <a:schemeClr val="tx1"/>
                </a:solidFill>
                <a:latin typeface="Garamond" panose="02020404030301010803" pitchFamily="18" charset="0"/>
                <a:ea typeface="MS PGothic" panose="020B0600070205080204" pitchFamily="34" charset="-128"/>
              </a:defRPr>
            </a:lvl3pPr>
            <a:lvl4pPr marL="1600200" indent="-228600">
              <a:defRPr>
                <a:solidFill>
                  <a:schemeClr val="tx1"/>
                </a:solidFill>
                <a:latin typeface="Garamond" panose="02020404030301010803" pitchFamily="18" charset="0"/>
                <a:ea typeface="MS PGothic" panose="020B0600070205080204" pitchFamily="34" charset="-128"/>
              </a:defRPr>
            </a:lvl4pPr>
            <a:lvl5pPr marL="2057400" indent="-228600">
              <a:defRPr>
                <a:solidFill>
                  <a:schemeClr val="tx1"/>
                </a:solidFill>
                <a:latin typeface="Garamond" panose="02020404030301010803" pitchFamily="18" charset="0"/>
                <a:ea typeface="MS PGothic" panose="020B0600070205080204" pitchFamily="34" charset="-128"/>
              </a:defRPr>
            </a:lvl5pPr>
            <a:lvl6pPr marL="2514600" indent="-228600" eaLnBrk="0" fontAlgn="base" hangingPunct="0">
              <a:spcBef>
                <a:spcPct val="0"/>
              </a:spcBef>
              <a:spcAft>
                <a:spcPct val="0"/>
              </a:spcAft>
              <a:defRPr>
                <a:solidFill>
                  <a:schemeClr val="tx1"/>
                </a:solidFill>
                <a:latin typeface="Garamond" panose="02020404030301010803" pitchFamily="18" charset="0"/>
                <a:ea typeface="MS PGothic" panose="020B0600070205080204" pitchFamily="34" charset="-128"/>
              </a:defRPr>
            </a:lvl6pPr>
            <a:lvl7pPr marL="2971800" indent="-228600" eaLnBrk="0" fontAlgn="base" hangingPunct="0">
              <a:spcBef>
                <a:spcPct val="0"/>
              </a:spcBef>
              <a:spcAft>
                <a:spcPct val="0"/>
              </a:spcAft>
              <a:defRPr>
                <a:solidFill>
                  <a:schemeClr val="tx1"/>
                </a:solidFill>
                <a:latin typeface="Garamond" panose="02020404030301010803" pitchFamily="18" charset="0"/>
                <a:ea typeface="MS PGothic" panose="020B0600070205080204" pitchFamily="34" charset="-128"/>
              </a:defRPr>
            </a:lvl7pPr>
            <a:lvl8pPr marL="3429000" indent="-228600" eaLnBrk="0" fontAlgn="base" hangingPunct="0">
              <a:spcBef>
                <a:spcPct val="0"/>
              </a:spcBef>
              <a:spcAft>
                <a:spcPct val="0"/>
              </a:spcAft>
              <a:defRPr>
                <a:solidFill>
                  <a:schemeClr val="tx1"/>
                </a:solidFill>
                <a:latin typeface="Garamond" panose="02020404030301010803" pitchFamily="18" charset="0"/>
                <a:ea typeface="MS PGothic" panose="020B0600070205080204" pitchFamily="34" charset="-128"/>
              </a:defRPr>
            </a:lvl8pPr>
            <a:lvl9pPr marL="3886200" indent="-228600" eaLnBrk="0" fontAlgn="base" hangingPunct="0">
              <a:spcBef>
                <a:spcPct val="0"/>
              </a:spcBef>
              <a:spcAft>
                <a:spcPct val="0"/>
              </a:spcAft>
              <a:defRPr>
                <a:solidFill>
                  <a:schemeClr val="tx1"/>
                </a:solidFill>
                <a:latin typeface="Garamond" panose="02020404030301010803" pitchFamily="18" charset="0"/>
                <a:ea typeface="MS PGothic" panose="020B0600070205080204" pitchFamily="34" charset="-128"/>
              </a:defRPr>
            </a:lvl9pPr>
          </a:lstStyle>
          <a:p>
            <a:pPr eaLnBrk="1" hangingPunct="1">
              <a:lnSpc>
                <a:spcPct val="90000"/>
              </a:lnSpc>
            </a:pPr>
            <a:r>
              <a:rPr lang="en-US" altLang="fr-FR">
                <a:cs typeface="Times New Roman" panose="02020603050405020304" pitchFamily="18" charset="0"/>
              </a:rPr>
              <a:t>Ambiguity modules peak several seconds before risk modules</a:t>
            </a:r>
          </a:p>
        </p:txBody>
      </p:sp>
      <p:sp>
        <p:nvSpPr>
          <p:cNvPr id="35846" name="Rectangle 7"/>
          <p:cNvSpPr>
            <a:spLocks noChangeArrowheads="1"/>
          </p:cNvSpPr>
          <p:nvPr/>
        </p:nvSpPr>
        <p:spPr bwMode="auto">
          <a:xfrm>
            <a:off x="9534525" y="3878263"/>
            <a:ext cx="4572000" cy="2085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Garamond" panose="02020404030301010803" pitchFamily="18" charset="0"/>
                <a:ea typeface="MS PGothic" panose="020B0600070205080204" pitchFamily="34" charset="-128"/>
              </a:defRPr>
            </a:lvl1pPr>
            <a:lvl2pPr>
              <a:defRPr>
                <a:solidFill>
                  <a:schemeClr val="tx1"/>
                </a:solidFill>
                <a:latin typeface="Garamond" panose="02020404030301010803" pitchFamily="18" charset="0"/>
                <a:ea typeface="MS PGothic" panose="020B0600070205080204" pitchFamily="34" charset="-128"/>
              </a:defRPr>
            </a:lvl2pPr>
            <a:lvl3pPr marL="1143000" indent="-228600">
              <a:defRPr>
                <a:solidFill>
                  <a:schemeClr val="tx1"/>
                </a:solidFill>
                <a:latin typeface="Garamond" panose="02020404030301010803" pitchFamily="18" charset="0"/>
                <a:ea typeface="MS PGothic" panose="020B0600070205080204" pitchFamily="34" charset="-128"/>
              </a:defRPr>
            </a:lvl3pPr>
            <a:lvl4pPr marL="1600200" indent="-228600">
              <a:defRPr>
                <a:solidFill>
                  <a:schemeClr val="tx1"/>
                </a:solidFill>
                <a:latin typeface="Garamond" panose="02020404030301010803" pitchFamily="18" charset="0"/>
                <a:ea typeface="MS PGothic" panose="020B0600070205080204" pitchFamily="34" charset="-128"/>
              </a:defRPr>
            </a:lvl4pPr>
            <a:lvl5pPr marL="2057400" indent="-228600">
              <a:defRPr>
                <a:solidFill>
                  <a:schemeClr val="tx1"/>
                </a:solidFill>
                <a:latin typeface="Garamond" panose="02020404030301010803" pitchFamily="18" charset="0"/>
                <a:ea typeface="MS PGothic" panose="020B0600070205080204" pitchFamily="34" charset="-128"/>
              </a:defRPr>
            </a:lvl5pPr>
            <a:lvl6pPr marL="2514600" indent="-228600" eaLnBrk="0" fontAlgn="base" hangingPunct="0">
              <a:spcBef>
                <a:spcPct val="0"/>
              </a:spcBef>
              <a:spcAft>
                <a:spcPct val="0"/>
              </a:spcAft>
              <a:defRPr>
                <a:solidFill>
                  <a:schemeClr val="tx1"/>
                </a:solidFill>
                <a:latin typeface="Garamond" panose="02020404030301010803" pitchFamily="18" charset="0"/>
                <a:ea typeface="MS PGothic" panose="020B0600070205080204" pitchFamily="34" charset="-128"/>
              </a:defRPr>
            </a:lvl6pPr>
            <a:lvl7pPr marL="2971800" indent="-228600" eaLnBrk="0" fontAlgn="base" hangingPunct="0">
              <a:spcBef>
                <a:spcPct val="0"/>
              </a:spcBef>
              <a:spcAft>
                <a:spcPct val="0"/>
              </a:spcAft>
              <a:defRPr>
                <a:solidFill>
                  <a:schemeClr val="tx1"/>
                </a:solidFill>
                <a:latin typeface="Garamond" panose="02020404030301010803" pitchFamily="18" charset="0"/>
                <a:ea typeface="MS PGothic" panose="020B0600070205080204" pitchFamily="34" charset="-128"/>
              </a:defRPr>
            </a:lvl7pPr>
            <a:lvl8pPr marL="3429000" indent="-228600" eaLnBrk="0" fontAlgn="base" hangingPunct="0">
              <a:spcBef>
                <a:spcPct val="0"/>
              </a:spcBef>
              <a:spcAft>
                <a:spcPct val="0"/>
              </a:spcAft>
              <a:defRPr>
                <a:solidFill>
                  <a:schemeClr val="tx1"/>
                </a:solidFill>
                <a:latin typeface="Garamond" panose="02020404030301010803" pitchFamily="18" charset="0"/>
                <a:ea typeface="MS PGothic" panose="020B0600070205080204" pitchFamily="34" charset="-128"/>
              </a:defRPr>
            </a:lvl8pPr>
            <a:lvl9pPr marL="3886200" indent="-228600" eaLnBrk="0" fontAlgn="base" hangingPunct="0">
              <a:spcBef>
                <a:spcPct val="0"/>
              </a:spcBef>
              <a:spcAft>
                <a:spcPct val="0"/>
              </a:spcAft>
              <a:defRPr>
                <a:solidFill>
                  <a:schemeClr val="tx1"/>
                </a:solidFill>
                <a:latin typeface="Garamond" panose="02020404030301010803" pitchFamily="18" charset="0"/>
                <a:ea typeface="MS PGothic" panose="020B0600070205080204" pitchFamily="34" charset="-128"/>
              </a:defRPr>
            </a:lvl9pPr>
          </a:lstStyle>
          <a:p>
            <a:pPr lvl="1" eaLnBrk="1" hangingPunct="1">
              <a:lnSpc>
                <a:spcPct val="90000"/>
              </a:lnSpc>
            </a:pPr>
            <a:r>
              <a:rPr lang="en-US" altLang="fr-FR">
                <a:cs typeface="Times New Roman" panose="02020603050405020304" pitchFamily="18" charset="0"/>
              </a:rPr>
              <a:t>Amygdala (reactions to emotional information)</a:t>
            </a:r>
          </a:p>
          <a:p>
            <a:pPr lvl="1" eaLnBrk="1" hangingPunct="1">
              <a:lnSpc>
                <a:spcPct val="90000"/>
              </a:lnSpc>
            </a:pPr>
            <a:r>
              <a:rPr lang="en-US" altLang="fr-FR">
                <a:cs typeface="Times New Roman" panose="02020603050405020304" pitchFamily="18" charset="0"/>
              </a:rPr>
              <a:t>Orbito-frontal cortex (integration of emotional and cognitive info)</a:t>
            </a:r>
          </a:p>
          <a:p>
            <a:pPr lvl="1" eaLnBrk="1" hangingPunct="1">
              <a:lnSpc>
                <a:spcPct val="90000"/>
              </a:lnSpc>
            </a:pPr>
            <a:r>
              <a:rPr lang="en-US" altLang="fr-FR">
                <a:cs typeface="Times New Roman" panose="02020603050405020304" pitchFamily="18" charset="0"/>
              </a:rPr>
              <a:t>Dorso-medial prefrontal cortex  (modulation of amygdala)</a:t>
            </a:r>
          </a:p>
          <a:p>
            <a:pPr eaLnBrk="1" hangingPunct="1">
              <a:lnSpc>
                <a:spcPct val="90000"/>
              </a:lnSpc>
            </a:pPr>
            <a:r>
              <a:rPr lang="en-US" altLang="fr-FR">
                <a:cs typeface="Times New Roman" panose="02020603050405020304" pitchFamily="18" charset="0"/>
              </a:rPr>
              <a:t>Respond to risky situations:</a:t>
            </a:r>
          </a:p>
          <a:p>
            <a:pPr lvl="1" eaLnBrk="1" hangingPunct="1">
              <a:lnSpc>
                <a:spcPct val="90000"/>
              </a:lnSpc>
            </a:pPr>
            <a:r>
              <a:rPr lang="en-US" altLang="fr-FR">
                <a:cs typeface="Times New Roman" panose="02020603050405020304" pitchFamily="18" charset="0"/>
              </a:rPr>
              <a:t>Dorsal striatum (reward prediction)</a:t>
            </a:r>
          </a:p>
        </p:txBody>
      </p:sp>
    </p:spTree>
    <p:extLst>
      <p:ext uri="{BB962C8B-B14F-4D97-AF65-F5344CB8AC3E}">
        <p14:creationId xmlns:p14="http://schemas.microsoft.com/office/powerpoint/2010/main" val="1146653158"/>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354" name="Rectangle 2"/>
          <p:cNvSpPr>
            <a:spLocks noGrp="1" noChangeArrowheads="1"/>
          </p:cNvSpPr>
          <p:nvPr>
            <p:ph type="title"/>
          </p:nvPr>
        </p:nvSpPr>
        <p:spPr>
          <a:xfrm>
            <a:off x="685800" y="609600"/>
            <a:ext cx="8458200" cy="1143000"/>
          </a:xfrm>
        </p:spPr>
        <p:txBody>
          <a:bodyPr/>
          <a:lstStyle/>
          <a:p>
            <a:pPr eaLnBrk="1" hangingPunct="1">
              <a:defRPr/>
            </a:pPr>
            <a:r>
              <a:rPr lang="en-US"/>
              <a:t>Probability distribution display</a:t>
            </a:r>
          </a:p>
        </p:txBody>
      </p:sp>
      <p:sp>
        <p:nvSpPr>
          <p:cNvPr id="35843" name="Rectangle 3"/>
          <p:cNvSpPr>
            <a:spLocks noGrp="1" noChangeArrowheads="1"/>
          </p:cNvSpPr>
          <p:nvPr>
            <p:ph type="body" idx="1"/>
          </p:nvPr>
        </p:nvSpPr>
        <p:spPr>
          <a:xfrm>
            <a:off x="685800" y="1981200"/>
            <a:ext cx="4191000" cy="4114800"/>
          </a:xfrm>
        </p:spPr>
        <p:txBody>
          <a:bodyPr/>
          <a:lstStyle/>
          <a:p>
            <a:pPr eaLnBrk="1" hangingPunct="1">
              <a:lnSpc>
                <a:spcPct val="90000"/>
              </a:lnSpc>
            </a:pPr>
            <a:r>
              <a:rPr lang="en-US" altLang="en-US" sz="2800"/>
              <a:t>Density distribution or mass distributions</a:t>
            </a:r>
          </a:p>
          <a:p>
            <a:pPr eaLnBrk="1" hangingPunct="1">
              <a:lnSpc>
                <a:spcPct val="90000"/>
              </a:lnSpc>
            </a:pPr>
            <a:endParaRPr lang="en-US" altLang="en-US" sz="2800"/>
          </a:p>
          <a:p>
            <a:pPr eaLnBrk="1" hangingPunct="1">
              <a:lnSpc>
                <a:spcPct val="90000"/>
              </a:lnSpc>
            </a:pPr>
            <a:r>
              <a:rPr lang="en-US" altLang="en-US" sz="2800"/>
              <a:t>Cumulative distribution function (CDF, integral of density)</a:t>
            </a:r>
          </a:p>
          <a:p>
            <a:pPr eaLnBrk="1" hangingPunct="1">
              <a:lnSpc>
                <a:spcPct val="90000"/>
              </a:lnSpc>
            </a:pPr>
            <a:endParaRPr lang="en-US" altLang="en-US" sz="2800"/>
          </a:p>
          <a:p>
            <a:pPr eaLnBrk="1" hangingPunct="1">
              <a:lnSpc>
                <a:spcPct val="90000"/>
              </a:lnSpc>
            </a:pPr>
            <a:r>
              <a:rPr lang="en-US" altLang="en-US" sz="2800"/>
              <a:t>Complementary CDF (exceedance risk)</a:t>
            </a:r>
          </a:p>
        </p:txBody>
      </p:sp>
      <p:sp>
        <p:nvSpPr>
          <p:cNvPr id="35844" name="AutoShape 4"/>
          <p:cNvSpPr>
            <a:spLocks noChangeAspect="1" noChangeArrowheads="1" noTextEdit="1"/>
          </p:cNvSpPr>
          <p:nvPr/>
        </p:nvSpPr>
        <p:spPr bwMode="auto">
          <a:xfrm>
            <a:off x="5104209" y="1691639"/>
            <a:ext cx="3213100" cy="45704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35845" name="Rectangle 5"/>
          <p:cNvSpPr>
            <a:spLocks noChangeArrowheads="1"/>
          </p:cNvSpPr>
          <p:nvPr/>
        </p:nvSpPr>
        <p:spPr bwMode="auto">
          <a:xfrm>
            <a:off x="5397500" y="3573463"/>
            <a:ext cx="1198563"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r>
              <a:rPr lang="en-US" altLang="en-US" sz="2400">
                <a:solidFill>
                  <a:srgbClr val="464646"/>
                </a:solidFill>
              </a:rPr>
              <a:t>Pr(</a:t>
            </a:r>
            <a:r>
              <a:rPr lang="en-US" altLang="en-US" sz="2400" i="1">
                <a:solidFill>
                  <a:srgbClr val="464646"/>
                </a:solidFill>
              </a:rPr>
              <a:t>X </a:t>
            </a:r>
            <a:r>
              <a:rPr lang="en-US" altLang="en-US" sz="2400">
                <a:solidFill>
                  <a:srgbClr val="464646"/>
                </a:solidFill>
                <a:sym typeface="Symbol" panose="05050102010706020507" pitchFamily="18" charset="2"/>
              </a:rPr>
              <a:t></a:t>
            </a:r>
            <a:r>
              <a:rPr lang="en-US" altLang="en-US" sz="2400" i="1">
                <a:solidFill>
                  <a:srgbClr val="464646"/>
                </a:solidFill>
                <a:sym typeface="Symbol" panose="05050102010706020507" pitchFamily="18" charset="2"/>
              </a:rPr>
              <a:t> </a:t>
            </a:r>
            <a:r>
              <a:rPr lang="en-US" altLang="en-US" sz="2400" i="1">
                <a:solidFill>
                  <a:srgbClr val="464646"/>
                </a:solidFill>
              </a:rPr>
              <a:t>x</a:t>
            </a:r>
            <a:r>
              <a:rPr lang="en-US" altLang="en-US" sz="2400">
                <a:solidFill>
                  <a:srgbClr val="464646"/>
                </a:solidFill>
              </a:rPr>
              <a:t>)</a:t>
            </a:r>
          </a:p>
        </p:txBody>
      </p:sp>
      <p:sp>
        <p:nvSpPr>
          <p:cNvPr id="35847" name="Freeform 7"/>
          <p:cNvSpPr>
            <a:spLocks/>
          </p:cNvSpPr>
          <p:nvPr/>
        </p:nvSpPr>
        <p:spPr bwMode="auto">
          <a:xfrm>
            <a:off x="5295900" y="3429000"/>
            <a:ext cx="3148013" cy="1258888"/>
          </a:xfrm>
          <a:custGeom>
            <a:avLst/>
            <a:gdLst>
              <a:gd name="T0" fmla="*/ 0 w 1983"/>
              <a:gd name="T1" fmla="*/ 0 h 793"/>
              <a:gd name="T2" fmla="*/ 0 w 1983"/>
              <a:gd name="T3" fmla="*/ 1258888 h 793"/>
              <a:gd name="T4" fmla="*/ 3148013 w 1983"/>
              <a:gd name="T5" fmla="*/ 1258888 h 793"/>
              <a:gd name="T6" fmla="*/ 0 60000 65536"/>
              <a:gd name="T7" fmla="*/ 0 60000 65536"/>
              <a:gd name="T8" fmla="*/ 0 60000 65536"/>
              <a:gd name="T9" fmla="*/ 0 w 1983"/>
              <a:gd name="T10" fmla="*/ 0 h 793"/>
              <a:gd name="T11" fmla="*/ 1983 w 1983"/>
              <a:gd name="T12" fmla="*/ 793 h 793"/>
            </a:gdLst>
            <a:ahLst/>
            <a:cxnLst>
              <a:cxn ang="T6">
                <a:pos x="T0" y="T1"/>
              </a:cxn>
              <a:cxn ang="T7">
                <a:pos x="T2" y="T3"/>
              </a:cxn>
              <a:cxn ang="T8">
                <a:pos x="T4" y="T5"/>
              </a:cxn>
            </a:cxnLst>
            <a:rect l="T9" t="T10" r="T11" b="T12"/>
            <a:pathLst>
              <a:path w="1983" h="793">
                <a:moveTo>
                  <a:pt x="0" y="0"/>
                </a:moveTo>
                <a:lnTo>
                  <a:pt x="0" y="793"/>
                </a:lnTo>
                <a:lnTo>
                  <a:pt x="1983" y="793"/>
                </a:lnTo>
              </a:path>
            </a:pathLst>
          </a:custGeom>
          <a:noFill/>
          <a:ln w="39688">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848" name="Rectangle 8"/>
          <p:cNvSpPr>
            <a:spLocks noChangeArrowheads="1"/>
          </p:cNvSpPr>
          <p:nvPr/>
        </p:nvSpPr>
        <p:spPr bwMode="auto">
          <a:xfrm>
            <a:off x="8113713" y="4786313"/>
            <a:ext cx="1270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r>
              <a:rPr lang="en-US" altLang="en-US" sz="2000" i="1">
                <a:solidFill>
                  <a:srgbClr val="464646"/>
                </a:solidFill>
              </a:rPr>
              <a:t>x</a:t>
            </a:r>
            <a:endParaRPr lang="en-US" altLang="en-US" sz="2000" i="1">
              <a:latin typeface="Times New Roman" panose="02020603050405020304" pitchFamily="18" charset="0"/>
            </a:endParaRPr>
          </a:p>
        </p:txBody>
      </p:sp>
      <p:sp>
        <p:nvSpPr>
          <p:cNvPr id="35849" name="Rectangle 9"/>
          <p:cNvSpPr>
            <a:spLocks noChangeArrowheads="1"/>
          </p:cNvSpPr>
          <p:nvPr/>
        </p:nvSpPr>
        <p:spPr bwMode="auto">
          <a:xfrm>
            <a:off x="8123238" y="6400800"/>
            <a:ext cx="1270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r>
              <a:rPr lang="en-US" altLang="en-US" sz="2000" i="1">
                <a:solidFill>
                  <a:srgbClr val="464646"/>
                </a:solidFill>
              </a:rPr>
              <a:t>x</a:t>
            </a:r>
            <a:endParaRPr lang="en-US" altLang="en-US" sz="2000" i="1">
              <a:latin typeface="Times New Roman" panose="02020603050405020304" pitchFamily="18" charset="0"/>
            </a:endParaRPr>
          </a:p>
        </p:txBody>
      </p:sp>
      <p:sp>
        <p:nvSpPr>
          <p:cNvPr id="35850" name="Rectangle 10"/>
          <p:cNvSpPr>
            <a:spLocks noChangeArrowheads="1"/>
          </p:cNvSpPr>
          <p:nvPr/>
        </p:nvSpPr>
        <p:spPr bwMode="auto">
          <a:xfrm>
            <a:off x="5334000" y="5578475"/>
            <a:ext cx="1198563"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r>
              <a:rPr lang="en-US" altLang="en-US" sz="2400">
                <a:solidFill>
                  <a:srgbClr val="464646"/>
                </a:solidFill>
              </a:rPr>
              <a:t>Pr(</a:t>
            </a:r>
            <a:r>
              <a:rPr lang="en-US" altLang="en-US" sz="2400" i="1">
                <a:solidFill>
                  <a:srgbClr val="464646"/>
                </a:solidFill>
              </a:rPr>
              <a:t>x </a:t>
            </a:r>
            <a:r>
              <a:rPr lang="en-US" altLang="en-US" sz="2400">
                <a:solidFill>
                  <a:srgbClr val="464646"/>
                </a:solidFill>
                <a:cs typeface="Arial" panose="020B0604020202020204" pitchFamily="34" charset="0"/>
                <a:sym typeface="Symbol" panose="05050102010706020507" pitchFamily="18" charset="2"/>
              </a:rPr>
              <a:t> </a:t>
            </a:r>
            <a:r>
              <a:rPr lang="en-US" altLang="en-US" sz="2400" i="1">
                <a:solidFill>
                  <a:srgbClr val="464646"/>
                </a:solidFill>
              </a:rPr>
              <a:t>X</a:t>
            </a:r>
            <a:r>
              <a:rPr lang="en-US" altLang="en-US" sz="2400">
                <a:solidFill>
                  <a:srgbClr val="464646"/>
                </a:solidFill>
              </a:rPr>
              <a:t>)</a:t>
            </a:r>
            <a:endParaRPr lang="en-US" altLang="en-US" sz="2400">
              <a:latin typeface="Times New Roman" panose="02020603050405020304" pitchFamily="18" charset="0"/>
            </a:endParaRPr>
          </a:p>
        </p:txBody>
      </p:sp>
      <p:sp>
        <p:nvSpPr>
          <p:cNvPr id="35851" name="Freeform 11"/>
          <p:cNvSpPr>
            <a:spLocks/>
          </p:cNvSpPr>
          <p:nvPr/>
        </p:nvSpPr>
        <p:spPr bwMode="auto">
          <a:xfrm>
            <a:off x="5286375" y="5087938"/>
            <a:ext cx="3148013" cy="1258887"/>
          </a:xfrm>
          <a:custGeom>
            <a:avLst/>
            <a:gdLst>
              <a:gd name="T0" fmla="*/ 0 w 1983"/>
              <a:gd name="T1" fmla="*/ 0 h 793"/>
              <a:gd name="T2" fmla="*/ 0 w 1983"/>
              <a:gd name="T3" fmla="*/ 1258887 h 793"/>
              <a:gd name="T4" fmla="*/ 3148013 w 1983"/>
              <a:gd name="T5" fmla="*/ 1258887 h 793"/>
              <a:gd name="T6" fmla="*/ 0 60000 65536"/>
              <a:gd name="T7" fmla="*/ 0 60000 65536"/>
              <a:gd name="T8" fmla="*/ 0 60000 65536"/>
              <a:gd name="T9" fmla="*/ 0 w 1983"/>
              <a:gd name="T10" fmla="*/ 0 h 793"/>
              <a:gd name="T11" fmla="*/ 1983 w 1983"/>
              <a:gd name="T12" fmla="*/ 793 h 793"/>
            </a:gdLst>
            <a:ahLst/>
            <a:cxnLst>
              <a:cxn ang="T6">
                <a:pos x="T0" y="T1"/>
              </a:cxn>
              <a:cxn ang="T7">
                <a:pos x="T2" y="T3"/>
              </a:cxn>
              <a:cxn ang="T8">
                <a:pos x="T4" y="T5"/>
              </a:cxn>
            </a:cxnLst>
            <a:rect l="T9" t="T10" r="T11" b="T12"/>
            <a:pathLst>
              <a:path w="1983" h="793">
                <a:moveTo>
                  <a:pt x="0" y="0"/>
                </a:moveTo>
                <a:lnTo>
                  <a:pt x="0" y="793"/>
                </a:lnTo>
                <a:lnTo>
                  <a:pt x="1983" y="793"/>
                </a:lnTo>
              </a:path>
            </a:pathLst>
          </a:custGeom>
          <a:noFill/>
          <a:ln w="39688">
            <a:solidFill>
              <a:srgbClr val="0098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853" name="Freeform 13"/>
          <p:cNvSpPr>
            <a:spLocks/>
          </p:cNvSpPr>
          <p:nvPr/>
        </p:nvSpPr>
        <p:spPr bwMode="auto">
          <a:xfrm>
            <a:off x="5548313" y="2089150"/>
            <a:ext cx="2755900" cy="765175"/>
          </a:xfrm>
          <a:custGeom>
            <a:avLst/>
            <a:gdLst>
              <a:gd name="T0" fmla="*/ 36513 w 1736"/>
              <a:gd name="T1" fmla="*/ 731838 h 482"/>
              <a:gd name="T2" fmla="*/ 103188 w 1736"/>
              <a:gd name="T3" fmla="*/ 715963 h 482"/>
              <a:gd name="T4" fmla="*/ 173037 w 1736"/>
              <a:gd name="T5" fmla="*/ 693738 h 482"/>
              <a:gd name="T6" fmla="*/ 241300 w 1736"/>
              <a:gd name="T7" fmla="*/ 666750 h 482"/>
              <a:gd name="T8" fmla="*/ 311150 w 1736"/>
              <a:gd name="T9" fmla="*/ 631825 h 482"/>
              <a:gd name="T10" fmla="*/ 381000 w 1736"/>
              <a:gd name="T11" fmla="*/ 592138 h 482"/>
              <a:gd name="T12" fmla="*/ 449263 w 1736"/>
              <a:gd name="T13" fmla="*/ 544513 h 482"/>
              <a:gd name="T14" fmla="*/ 517525 w 1736"/>
              <a:gd name="T15" fmla="*/ 490538 h 482"/>
              <a:gd name="T16" fmla="*/ 585788 w 1736"/>
              <a:gd name="T17" fmla="*/ 431800 h 482"/>
              <a:gd name="T18" fmla="*/ 654050 w 1736"/>
              <a:gd name="T19" fmla="*/ 366713 h 482"/>
              <a:gd name="T20" fmla="*/ 723900 w 1736"/>
              <a:gd name="T21" fmla="*/ 301625 h 482"/>
              <a:gd name="T22" fmla="*/ 792162 w 1736"/>
              <a:gd name="T23" fmla="*/ 234950 h 482"/>
              <a:gd name="T24" fmla="*/ 862013 w 1736"/>
              <a:gd name="T25" fmla="*/ 171450 h 482"/>
              <a:gd name="T26" fmla="*/ 931863 w 1736"/>
              <a:gd name="T27" fmla="*/ 114300 h 482"/>
              <a:gd name="T28" fmla="*/ 998538 w 1736"/>
              <a:gd name="T29" fmla="*/ 66675 h 482"/>
              <a:gd name="T30" fmla="*/ 1068388 w 1736"/>
              <a:gd name="T31" fmla="*/ 30163 h 482"/>
              <a:gd name="T32" fmla="*/ 1136650 w 1736"/>
              <a:gd name="T33" fmla="*/ 7938 h 482"/>
              <a:gd name="T34" fmla="*/ 1204913 w 1736"/>
              <a:gd name="T35" fmla="*/ 1588 h 482"/>
              <a:gd name="T36" fmla="*/ 1239838 w 1736"/>
              <a:gd name="T37" fmla="*/ 0 h 482"/>
              <a:gd name="T38" fmla="*/ 1274763 w 1736"/>
              <a:gd name="T39" fmla="*/ 1588 h 482"/>
              <a:gd name="T40" fmla="*/ 1343025 w 1736"/>
              <a:gd name="T41" fmla="*/ 15875 h 482"/>
              <a:gd name="T42" fmla="*/ 1412875 w 1736"/>
              <a:gd name="T43" fmla="*/ 46038 h 482"/>
              <a:gd name="T44" fmla="*/ 1479550 w 1736"/>
              <a:gd name="T45" fmla="*/ 90488 h 482"/>
              <a:gd name="T46" fmla="*/ 1549400 w 1736"/>
              <a:gd name="T47" fmla="*/ 142875 h 482"/>
              <a:gd name="T48" fmla="*/ 1619250 w 1736"/>
              <a:gd name="T49" fmla="*/ 203200 h 482"/>
              <a:gd name="T50" fmla="*/ 1687513 w 1736"/>
              <a:gd name="T51" fmla="*/ 268288 h 482"/>
              <a:gd name="T52" fmla="*/ 1755775 w 1736"/>
              <a:gd name="T53" fmla="*/ 334963 h 482"/>
              <a:gd name="T54" fmla="*/ 1825625 w 1736"/>
              <a:gd name="T55" fmla="*/ 400050 h 482"/>
              <a:gd name="T56" fmla="*/ 1895475 w 1736"/>
              <a:gd name="T57" fmla="*/ 461963 h 482"/>
              <a:gd name="T58" fmla="*/ 1963738 w 1736"/>
              <a:gd name="T59" fmla="*/ 517525 h 482"/>
              <a:gd name="T60" fmla="*/ 2033588 w 1736"/>
              <a:gd name="T61" fmla="*/ 568325 h 482"/>
              <a:gd name="T62" fmla="*/ 2100263 w 1736"/>
              <a:gd name="T63" fmla="*/ 612775 h 482"/>
              <a:gd name="T64" fmla="*/ 2168525 w 1736"/>
              <a:gd name="T65" fmla="*/ 649288 h 482"/>
              <a:gd name="T66" fmla="*/ 2238375 w 1736"/>
              <a:gd name="T67" fmla="*/ 679450 h 482"/>
              <a:gd name="T68" fmla="*/ 2308225 w 1736"/>
              <a:gd name="T69" fmla="*/ 703263 h 482"/>
              <a:gd name="T70" fmla="*/ 2376488 w 1736"/>
              <a:gd name="T71" fmla="*/ 722313 h 482"/>
              <a:gd name="T72" fmla="*/ 2444750 w 1736"/>
              <a:gd name="T73" fmla="*/ 738188 h 482"/>
              <a:gd name="T74" fmla="*/ 2514600 w 1736"/>
              <a:gd name="T75" fmla="*/ 750888 h 482"/>
              <a:gd name="T76" fmla="*/ 2584450 w 1736"/>
              <a:gd name="T77" fmla="*/ 757238 h 482"/>
              <a:gd name="T78" fmla="*/ 2651125 w 1736"/>
              <a:gd name="T79" fmla="*/ 762000 h 482"/>
              <a:gd name="T80" fmla="*/ 2719388 w 1736"/>
              <a:gd name="T81" fmla="*/ 765175 h 482"/>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736"/>
              <a:gd name="T124" fmla="*/ 0 h 482"/>
              <a:gd name="T125" fmla="*/ 1736 w 1736"/>
              <a:gd name="T126" fmla="*/ 482 h 482"/>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736" h="482">
                <a:moveTo>
                  <a:pt x="0" y="465"/>
                </a:moveTo>
                <a:lnTo>
                  <a:pt x="23" y="461"/>
                </a:lnTo>
                <a:lnTo>
                  <a:pt x="44" y="457"/>
                </a:lnTo>
                <a:lnTo>
                  <a:pt x="65" y="451"/>
                </a:lnTo>
                <a:lnTo>
                  <a:pt x="87" y="444"/>
                </a:lnTo>
                <a:lnTo>
                  <a:pt x="109" y="437"/>
                </a:lnTo>
                <a:lnTo>
                  <a:pt x="130" y="429"/>
                </a:lnTo>
                <a:lnTo>
                  <a:pt x="152" y="420"/>
                </a:lnTo>
                <a:lnTo>
                  <a:pt x="173" y="410"/>
                </a:lnTo>
                <a:lnTo>
                  <a:pt x="196" y="398"/>
                </a:lnTo>
                <a:lnTo>
                  <a:pt x="217" y="386"/>
                </a:lnTo>
                <a:lnTo>
                  <a:pt x="240" y="373"/>
                </a:lnTo>
                <a:lnTo>
                  <a:pt x="261" y="359"/>
                </a:lnTo>
                <a:lnTo>
                  <a:pt x="283" y="343"/>
                </a:lnTo>
                <a:lnTo>
                  <a:pt x="305" y="327"/>
                </a:lnTo>
                <a:lnTo>
                  <a:pt x="326" y="309"/>
                </a:lnTo>
                <a:lnTo>
                  <a:pt x="348" y="291"/>
                </a:lnTo>
                <a:lnTo>
                  <a:pt x="369" y="272"/>
                </a:lnTo>
                <a:lnTo>
                  <a:pt x="391" y="252"/>
                </a:lnTo>
                <a:lnTo>
                  <a:pt x="412" y="231"/>
                </a:lnTo>
                <a:lnTo>
                  <a:pt x="434" y="211"/>
                </a:lnTo>
                <a:lnTo>
                  <a:pt x="456" y="190"/>
                </a:lnTo>
                <a:lnTo>
                  <a:pt x="477" y="169"/>
                </a:lnTo>
                <a:lnTo>
                  <a:pt x="499" y="148"/>
                </a:lnTo>
                <a:lnTo>
                  <a:pt x="520" y="128"/>
                </a:lnTo>
                <a:lnTo>
                  <a:pt x="543" y="108"/>
                </a:lnTo>
                <a:lnTo>
                  <a:pt x="564" y="90"/>
                </a:lnTo>
                <a:lnTo>
                  <a:pt x="587" y="72"/>
                </a:lnTo>
                <a:lnTo>
                  <a:pt x="607" y="57"/>
                </a:lnTo>
                <a:lnTo>
                  <a:pt x="629" y="42"/>
                </a:lnTo>
                <a:lnTo>
                  <a:pt x="652" y="29"/>
                </a:lnTo>
                <a:lnTo>
                  <a:pt x="673" y="19"/>
                </a:lnTo>
                <a:lnTo>
                  <a:pt x="694" y="10"/>
                </a:lnTo>
                <a:lnTo>
                  <a:pt x="716" y="5"/>
                </a:lnTo>
                <a:lnTo>
                  <a:pt x="738" y="1"/>
                </a:lnTo>
                <a:lnTo>
                  <a:pt x="759" y="1"/>
                </a:lnTo>
                <a:lnTo>
                  <a:pt x="759" y="0"/>
                </a:lnTo>
                <a:lnTo>
                  <a:pt x="781" y="0"/>
                </a:lnTo>
                <a:lnTo>
                  <a:pt x="781" y="1"/>
                </a:lnTo>
                <a:lnTo>
                  <a:pt x="803" y="1"/>
                </a:lnTo>
                <a:lnTo>
                  <a:pt x="824" y="5"/>
                </a:lnTo>
                <a:lnTo>
                  <a:pt x="846" y="10"/>
                </a:lnTo>
                <a:lnTo>
                  <a:pt x="868" y="19"/>
                </a:lnTo>
                <a:lnTo>
                  <a:pt x="890" y="29"/>
                </a:lnTo>
                <a:lnTo>
                  <a:pt x="911" y="42"/>
                </a:lnTo>
                <a:lnTo>
                  <a:pt x="932" y="57"/>
                </a:lnTo>
                <a:lnTo>
                  <a:pt x="955" y="72"/>
                </a:lnTo>
                <a:lnTo>
                  <a:pt x="976" y="90"/>
                </a:lnTo>
                <a:lnTo>
                  <a:pt x="998" y="108"/>
                </a:lnTo>
                <a:lnTo>
                  <a:pt x="1020" y="128"/>
                </a:lnTo>
                <a:lnTo>
                  <a:pt x="1042" y="148"/>
                </a:lnTo>
                <a:lnTo>
                  <a:pt x="1063" y="169"/>
                </a:lnTo>
                <a:lnTo>
                  <a:pt x="1085" y="190"/>
                </a:lnTo>
                <a:lnTo>
                  <a:pt x="1106" y="211"/>
                </a:lnTo>
                <a:lnTo>
                  <a:pt x="1128" y="231"/>
                </a:lnTo>
                <a:lnTo>
                  <a:pt x="1150" y="252"/>
                </a:lnTo>
                <a:lnTo>
                  <a:pt x="1170" y="271"/>
                </a:lnTo>
                <a:lnTo>
                  <a:pt x="1194" y="291"/>
                </a:lnTo>
                <a:lnTo>
                  <a:pt x="1215" y="309"/>
                </a:lnTo>
                <a:lnTo>
                  <a:pt x="1237" y="326"/>
                </a:lnTo>
                <a:lnTo>
                  <a:pt x="1258" y="343"/>
                </a:lnTo>
                <a:lnTo>
                  <a:pt x="1281" y="358"/>
                </a:lnTo>
                <a:lnTo>
                  <a:pt x="1302" y="373"/>
                </a:lnTo>
                <a:lnTo>
                  <a:pt x="1323" y="386"/>
                </a:lnTo>
                <a:lnTo>
                  <a:pt x="1346" y="398"/>
                </a:lnTo>
                <a:lnTo>
                  <a:pt x="1366" y="409"/>
                </a:lnTo>
                <a:lnTo>
                  <a:pt x="1389" y="419"/>
                </a:lnTo>
                <a:lnTo>
                  <a:pt x="1410" y="428"/>
                </a:lnTo>
                <a:lnTo>
                  <a:pt x="1432" y="436"/>
                </a:lnTo>
                <a:lnTo>
                  <a:pt x="1454" y="443"/>
                </a:lnTo>
                <a:lnTo>
                  <a:pt x="1475" y="450"/>
                </a:lnTo>
                <a:lnTo>
                  <a:pt x="1497" y="455"/>
                </a:lnTo>
                <a:lnTo>
                  <a:pt x="1518" y="460"/>
                </a:lnTo>
                <a:lnTo>
                  <a:pt x="1540" y="465"/>
                </a:lnTo>
                <a:lnTo>
                  <a:pt x="1561" y="467"/>
                </a:lnTo>
                <a:lnTo>
                  <a:pt x="1584" y="473"/>
                </a:lnTo>
                <a:lnTo>
                  <a:pt x="1605" y="475"/>
                </a:lnTo>
                <a:lnTo>
                  <a:pt x="1628" y="477"/>
                </a:lnTo>
                <a:lnTo>
                  <a:pt x="1648" y="479"/>
                </a:lnTo>
                <a:lnTo>
                  <a:pt x="1670" y="480"/>
                </a:lnTo>
                <a:lnTo>
                  <a:pt x="1692" y="481"/>
                </a:lnTo>
                <a:lnTo>
                  <a:pt x="1713" y="482"/>
                </a:lnTo>
                <a:lnTo>
                  <a:pt x="1736" y="482"/>
                </a:lnTo>
              </a:path>
            </a:pathLst>
          </a:custGeom>
          <a:noFill/>
          <a:ln w="57150" cmpd="sng">
            <a:solidFill>
              <a:srgbClr val="FFAD2C"/>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854" name="Freeform 14"/>
          <p:cNvSpPr>
            <a:spLocks/>
          </p:cNvSpPr>
          <p:nvPr/>
        </p:nvSpPr>
        <p:spPr bwMode="auto">
          <a:xfrm>
            <a:off x="5275263" y="1600200"/>
            <a:ext cx="3149600" cy="1258888"/>
          </a:xfrm>
          <a:custGeom>
            <a:avLst/>
            <a:gdLst>
              <a:gd name="T0" fmla="*/ 0 w 1984"/>
              <a:gd name="T1" fmla="*/ 0 h 793"/>
              <a:gd name="T2" fmla="*/ 0 w 1984"/>
              <a:gd name="T3" fmla="*/ 1258888 h 793"/>
              <a:gd name="T4" fmla="*/ 3149600 w 1984"/>
              <a:gd name="T5" fmla="*/ 1258888 h 793"/>
              <a:gd name="T6" fmla="*/ 0 60000 65536"/>
              <a:gd name="T7" fmla="*/ 0 60000 65536"/>
              <a:gd name="T8" fmla="*/ 0 60000 65536"/>
              <a:gd name="T9" fmla="*/ 0 w 1984"/>
              <a:gd name="T10" fmla="*/ 0 h 793"/>
              <a:gd name="T11" fmla="*/ 1984 w 1984"/>
              <a:gd name="T12" fmla="*/ 793 h 793"/>
            </a:gdLst>
            <a:ahLst/>
            <a:cxnLst>
              <a:cxn ang="T6">
                <a:pos x="T0" y="T1"/>
              </a:cxn>
              <a:cxn ang="T7">
                <a:pos x="T2" y="T3"/>
              </a:cxn>
              <a:cxn ang="T8">
                <a:pos x="T4" y="T5"/>
              </a:cxn>
            </a:cxnLst>
            <a:rect l="T9" t="T10" r="T11" b="T12"/>
            <a:pathLst>
              <a:path w="1984" h="793">
                <a:moveTo>
                  <a:pt x="0" y="0"/>
                </a:moveTo>
                <a:lnTo>
                  <a:pt x="0" y="793"/>
                </a:lnTo>
                <a:lnTo>
                  <a:pt x="1984" y="793"/>
                </a:lnTo>
              </a:path>
            </a:pathLst>
          </a:custGeom>
          <a:noFill/>
          <a:ln w="57150" cmpd="sng">
            <a:solidFill>
              <a:srgbClr val="FFAD2C"/>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855" name="Rectangle 15"/>
          <p:cNvSpPr>
            <a:spLocks noChangeArrowheads="1"/>
          </p:cNvSpPr>
          <p:nvPr/>
        </p:nvSpPr>
        <p:spPr bwMode="auto">
          <a:xfrm>
            <a:off x="8069263" y="2940050"/>
            <a:ext cx="1270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r>
              <a:rPr lang="en-US" altLang="en-US" sz="2000" i="1">
                <a:solidFill>
                  <a:srgbClr val="464646"/>
                </a:solidFill>
              </a:rPr>
              <a:t>x</a:t>
            </a:r>
            <a:endParaRPr lang="en-US" altLang="en-US" sz="2000" i="1">
              <a:latin typeface="Times New Roman" panose="02020603050405020304" pitchFamily="18" charset="0"/>
            </a:endParaRPr>
          </a:p>
        </p:txBody>
      </p:sp>
      <p:sp>
        <p:nvSpPr>
          <p:cNvPr id="35856" name="Rectangle 16"/>
          <p:cNvSpPr>
            <a:spLocks noChangeArrowheads="1"/>
          </p:cNvSpPr>
          <p:nvPr/>
        </p:nvSpPr>
        <p:spPr bwMode="auto">
          <a:xfrm>
            <a:off x="5435600" y="1781175"/>
            <a:ext cx="525463"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r>
              <a:rPr lang="en-US" altLang="en-US" sz="2400">
                <a:solidFill>
                  <a:srgbClr val="464646"/>
                </a:solidFill>
              </a:rPr>
              <a:t>p(</a:t>
            </a:r>
            <a:r>
              <a:rPr lang="en-US" altLang="en-US" sz="2400" i="1">
                <a:solidFill>
                  <a:srgbClr val="464646"/>
                </a:solidFill>
              </a:rPr>
              <a:t>x</a:t>
            </a:r>
            <a:r>
              <a:rPr lang="en-US" altLang="en-US" sz="2400">
                <a:solidFill>
                  <a:srgbClr val="464646"/>
                </a:solidFill>
              </a:rPr>
              <a:t>)</a:t>
            </a:r>
            <a:endParaRPr lang="en-US" altLang="en-US" sz="2400">
              <a:latin typeface="Times New Roman" panose="02020603050405020304" pitchFamily="18" charset="0"/>
            </a:endParaRPr>
          </a:p>
        </p:txBody>
      </p:sp>
      <p:sp>
        <p:nvSpPr>
          <p:cNvPr id="35857" name="Rectangle 17"/>
          <p:cNvSpPr>
            <a:spLocks noChangeArrowheads="1"/>
          </p:cNvSpPr>
          <p:nvPr/>
        </p:nvSpPr>
        <p:spPr bwMode="auto">
          <a:xfrm>
            <a:off x="5105400" y="6197600"/>
            <a:ext cx="1412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r>
              <a:rPr lang="en-US" altLang="en-US" sz="2000">
                <a:solidFill>
                  <a:srgbClr val="009900"/>
                </a:solidFill>
              </a:rPr>
              <a:t>0</a:t>
            </a:r>
            <a:endParaRPr lang="en-US" altLang="en-US" sz="2000">
              <a:solidFill>
                <a:srgbClr val="009900"/>
              </a:solidFill>
              <a:latin typeface="Times New Roman" panose="02020603050405020304" pitchFamily="18" charset="0"/>
            </a:endParaRPr>
          </a:p>
        </p:txBody>
      </p:sp>
      <p:sp>
        <p:nvSpPr>
          <p:cNvPr id="35858" name="Rectangle 18"/>
          <p:cNvSpPr>
            <a:spLocks noChangeArrowheads="1"/>
          </p:cNvSpPr>
          <p:nvPr/>
        </p:nvSpPr>
        <p:spPr bwMode="auto">
          <a:xfrm>
            <a:off x="5105400" y="4953000"/>
            <a:ext cx="1412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r>
              <a:rPr lang="en-US" altLang="en-US" sz="2000">
                <a:solidFill>
                  <a:srgbClr val="009900"/>
                </a:solidFill>
              </a:rPr>
              <a:t>1</a:t>
            </a:r>
            <a:endParaRPr lang="en-US" altLang="en-US" sz="2000">
              <a:solidFill>
                <a:srgbClr val="009900"/>
              </a:solidFill>
              <a:latin typeface="Times New Roman" panose="02020603050405020304" pitchFamily="18" charset="0"/>
            </a:endParaRPr>
          </a:p>
        </p:txBody>
      </p:sp>
      <p:sp>
        <p:nvSpPr>
          <p:cNvPr id="35859" name="Rectangle 19"/>
          <p:cNvSpPr>
            <a:spLocks noChangeArrowheads="1"/>
          </p:cNvSpPr>
          <p:nvPr/>
        </p:nvSpPr>
        <p:spPr bwMode="auto">
          <a:xfrm>
            <a:off x="5105400" y="4521200"/>
            <a:ext cx="1412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r>
              <a:rPr lang="en-US" altLang="en-US" sz="2000">
                <a:solidFill>
                  <a:schemeClr val="accent2"/>
                </a:solidFill>
              </a:rPr>
              <a:t>0</a:t>
            </a:r>
            <a:endParaRPr lang="en-US" altLang="en-US" sz="2000">
              <a:solidFill>
                <a:schemeClr val="accent2"/>
              </a:solidFill>
              <a:latin typeface="Times New Roman" panose="02020603050405020304" pitchFamily="18" charset="0"/>
            </a:endParaRPr>
          </a:p>
        </p:txBody>
      </p:sp>
      <p:sp>
        <p:nvSpPr>
          <p:cNvPr id="35860" name="Rectangle 20"/>
          <p:cNvSpPr>
            <a:spLocks noChangeArrowheads="1"/>
          </p:cNvSpPr>
          <p:nvPr/>
        </p:nvSpPr>
        <p:spPr bwMode="auto">
          <a:xfrm>
            <a:off x="5105400" y="3276600"/>
            <a:ext cx="1412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r>
              <a:rPr lang="en-US" altLang="en-US" sz="2000">
                <a:solidFill>
                  <a:schemeClr val="accent2"/>
                </a:solidFill>
              </a:rPr>
              <a:t>1</a:t>
            </a:r>
            <a:endParaRPr lang="en-US" altLang="en-US" sz="2000">
              <a:solidFill>
                <a:schemeClr val="accent2"/>
              </a:solidFill>
              <a:latin typeface="Times New Roman" panose="02020603050405020304" pitchFamily="18" charset="0"/>
            </a:endParaRPr>
          </a:p>
        </p:txBody>
      </p:sp>
      <p:grpSp>
        <p:nvGrpSpPr>
          <p:cNvPr id="100388" name="Group 100387"/>
          <p:cNvGrpSpPr/>
          <p:nvPr/>
        </p:nvGrpSpPr>
        <p:grpSpPr>
          <a:xfrm>
            <a:off x="5295900" y="3527424"/>
            <a:ext cx="3021410" cy="1143635"/>
            <a:chOff x="11320463" y="153987"/>
            <a:chExt cx="6697663" cy="8442325"/>
          </a:xfrm>
        </p:grpSpPr>
        <p:sp>
          <p:nvSpPr>
            <p:cNvPr id="35870" name="Freeform 76"/>
            <p:cNvSpPr>
              <a:spLocks/>
            </p:cNvSpPr>
            <p:nvPr/>
          </p:nvSpPr>
          <p:spPr bwMode="auto">
            <a:xfrm>
              <a:off x="12846050" y="8177212"/>
              <a:ext cx="317500" cy="215900"/>
            </a:xfrm>
            <a:custGeom>
              <a:avLst/>
              <a:gdLst>
                <a:gd name="T0" fmla="*/ 0 w 25"/>
                <a:gd name="T1" fmla="*/ 17 h 17"/>
                <a:gd name="T2" fmla="*/ 1 w 25"/>
                <a:gd name="T3" fmla="*/ 16 h 17"/>
                <a:gd name="T4" fmla="*/ 1 w 25"/>
                <a:gd name="T5" fmla="*/ 16 h 17"/>
                <a:gd name="T6" fmla="*/ 2 w 25"/>
                <a:gd name="T7" fmla="*/ 16 h 17"/>
                <a:gd name="T8" fmla="*/ 3 w 25"/>
                <a:gd name="T9" fmla="*/ 16 h 17"/>
                <a:gd name="T10" fmla="*/ 3 w 25"/>
                <a:gd name="T11" fmla="*/ 15 h 17"/>
                <a:gd name="T12" fmla="*/ 4 w 25"/>
                <a:gd name="T13" fmla="*/ 15 h 17"/>
                <a:gd name="T14" fmla="*/ 4 w 25"/>
                <a:gd name="T15" fmla="*/ 15 h 17"/>
                <a:gd name="T16" fmla="*/ 5 w 25"/>
                <a:gd name="T17" fmla="*/ 14 h 17"/>
                <a:gd name="T18" fmla="*/ 5 w 25"/>
                <a:gd name="T19" fmla="*/ 14 h 17"/>
                <a:gd name="T20" fmla="*/ 6 w 25"/>
                <a:gd name="T21" fmla="*/ 14 h 17"/>
                <a:gd name="T22" fmla="*/ 6 w 25"/>
                <a:gd name="T23" fmla="*/ 14 h 17"/>
                <a:gd name="T24" fmla="*/ 7 w 25"/>
                <a:gd name="T25" fmla="*/ 13 h 17"/>
                <a:gd name="T26" fmla="*/ 7 w 25"/>
                <a:gd name="T27" fmla="*/ 13 h 17"/>
                <a:gd name="T28" fmla="*/ 8 w 25"/>
                <a:gd name="T29" fmla="*/ 13 h 17"/>
                <a:gd name="T30" fmla="*/ 8 w 25"/>
                <a:gd name="T31" fmla="*/ 13 h 17"/>
                <a:gd name="T32" fmla="*/ 9 w 25"/>
                <a:gd name="T33" fmla="*/ 12 h 17"/>
                <a:gd name="T34" fmla="*/ 9 w 25"/>
                <a:gd name="T35" fmla="*/ 12 h 17"/>
                <a:gd name="T36" fmla="*/ 9 w 25"/>
                <a:gd name="T37" fmla="*/ 12 h 17"/>
                <a:gd name="T38" fmla="*/ 10 w 25"/>
                <a:gd name="T39" fmla="*/ 12 h 17"/>
                <a:gd name="T40" fmla="*/ 10 w 25"/>
                <a:gd name="T41" fmla="*/ 11 h 17"/>
                <a:gd name="T42" fmla="*/ 11 w 25"/>
                <a:gd name="T43" fmla="*/ 11 h 17"/>
                <a:gd name="T44" fmla="*/ 11 w 25"/>
                <a:gd name="T45" fmla="*/ 11 h 17"/>
                <a:gd name="T46" fmla="*/ 11 w 25"/>
                <a:gd name="T47" fmla="*/ 10 h 17"/>
                <a:gd name="T48" fmla="*/ 12 w 25"/>
                <a:gd name="T49" fmla="*/ 10 h 17"/>
                <a:gd name="T50" fmla="*/ 12 w 25"/>
                <a:gd name="T51" fmla="*/ 10 h 17"/>
                <a:gd name="T52" fmla="*/ 13 w 25"/>
                <a:gd name="T53" fmla="*/ 10 h 17"/>
                <a:gd name="T54" fmla="*/ 13 w 25"/>
                <a:gd name="T55" fmla="*/ 9 h 17"/>
                <a:gd name="T56" fmla="*/ 14 w 25"/>
                <a:gd name="T57" fmla="*/ 9 h 17"/>
                <a:gd name="T58" fmla="*/ 14 w 25"/>
                <a:gd name="T59" fmla="*/ 9 h 17"/>
                <a:gd name="T60" fmla="*/ 14 w 25"/>
                <a:gd name="T61" fmla="*/ 9 h 17"/>
                <a:gd name="T62" fmla="*/ 15 w 25"/>
                <a:gd name="T63" fmla="*/ 8 h 17"/>
                <a:gd name="T64" fmla="*/ 15 w 25"/>
                <a:gd name="T65" fmla="*/ 8 h 17"/>
                <a:gd name="T66" fmla="*/ 15 w 25"/>
                <a:gd name="T67" fmla="*/ 8 h 17"/>
                <a:gd name="T68" fmla="*/ 15 w 25"/>
                <a:gd name="T69" fmla="*/ 8 h 17"/>
                <a:gd name="T70" fmla="*/ 16 w 25"/>
                <a:gd name="T71" fmla="*/ 7 h 17"/>
                <a:gd name="T72" fmla="*/ 16 w 25"/>
                <a:gd name="T73" fmla="*/ 7 h 17"/>
                <a:gd name="T74" fmla="*/ 16 w 25"/>
                <a:gd name="T75" fmla="*/ 7 h 17"/>
                <a:gd name="T76" fmla="*/ 17 w 25"/>
                <a:gd name="T77" fmla="*/ 7 h 17"/>
                <a:gd name="T78" fmla="*/ 17 w 25"/>
                <a:gd name="T79" fmla="*/ 6 h 17"/>
                <a:gd name="T80" fmla="*/ 18 w 25"/>
                <a:gd name="T81" fmla="*/ 6 h 17"/>
                <a:gd name="T82" fmla="*/ 18 w 25"/>
                <a:gd name="T83" fmla="*/ 6 h 17"/>
                <a:gd name="T84" fmla="*/ 18 w 25"/>
                <a:gd name="T85" fmla="*/ 5 h 17"/>
                <a:gd name="T86" fmla="*/ 19 w 25"/>
                <a:gd name="T87" fmla="*/ 5 h 17"/>
                <a:gd name="T88" fmla="*/ 19 w 25"/>
                <a:gd name="T89" fmla="*/ 5 h 17"/>
                <a:gd name="T90" fmla="*/ 19 w 25"/>
                <a:gd name="T91" fmla="*/ 5 h 17"/>
                <a:gd name="T92" fmla="*/ 20 w 25"/>
                <a:gd name="T93" fmla="*/ 4 h 17"/>
                <a:gd name="T94" fmla="*/ 20 w 25"/>
                <a:gd name="T95" fmla="*/ 4 h 17"/>
                <a:gd name="T96" fmla="*/ 21 w 25"/>
                <a:gd name="T97" fmla="*/ 4 h 17"/>
                <a:gd name="T98" fmla="*/ 21 w 25"/>
                <a:gd name="T99" fmla="*/ 4 h 17"/>
                <a:gd name="T100" fmla="*/ 21 w 25"/>
                <a:gd name="T101" fmla="*/ 3 h 17"/>
                <a:gd name="T102" fmla="*/ 22 w 25"/>
                <a:gd name="T103" fmla="*/ 3 h 17"/>
                <a:gd name="T104" fmla="*/ 22 w 25"/>
                <a:gd name="T105" fmla="*/ 3 h 17"/>
                <a:gd name="T106" fmla="*/ 22 w 25"/>
                <a:gd name="T107" fmla="*/ 3 h 17"/>
                <a:gd name="T108" fmla="*/ 23 w 25"/>
                <a:gd name="T109" fmla="*/ 2 h 17"/>
                <a:gd name="T110" fmla="*/ 23 w 25"/>
                <a:gd name="T111" fmla="*/ 2 h 17"/>
                <a:gd name="T112" fmla="*/ 23 w 25"/>
                <a:gd name="T113" fmla="*/ 2 h 17"/>
                <a:gd name="T114" fmla="*/ 23 w 25"/>
                <a:gd name="T115" fmla="*/ 1 h 17"/>
                <a:gd name="T116" fmla="*/ 24 w 25"/>
                <a:gd name="T117" fmla="*/ 1 h 17"/>
                <a:gd name="T118" fmla="*/ 24 w 25"/>
                <a:gd name="T119" fmla="*/ 1 h 17"/>
                <a:gd name="T120" fmla="*/ 25 w 25"/>
                <a:gd name="T121" fmla="*/ 1 h 17"/>
                <a:gd name="T122" fmla="*/ 25 w 25"/>
                <a:gd name="T123"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custGeom>
            <a:noFill/>
            <a:ln w="57150" cap="rnd">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5871" name="Freeform 77"/>
            <p:cNvSpPr>
              <a:spLocks/>
            </p:cNvSpPr>
            <p:nvPr/>
          </p:nvSpPr>
          <p:spPr bwMode="auto">
            <a:xfrm>
              <a:off x="13163550" y="7972425"/>
              <a:ext cx="177800" cy="204788"/>
            </a:xfrm>
            <a:custGeom>
              <a:avLst/>
              <a:gdLst>
                <a:gd name="T0" fmla="*/ 0 w 14"/>
                <a:gd name="T1" fmla="*/ 16 h 16"/>
                <a:gd name="T2" fmla="*/ 1 w 14"/>
                <a:gd name="T3" fmla="*/ 16 h 16"/>
                <a:gd name="T4" fmla="*/ 1 w 14"/>
                <a:gd name="T5" fmla="*/ 15 h 16"/>
                <a:gd name="T6" fmla="*/ 1 w 14"/>
                <a:gd name="T7" fmla="*/ 15 h 16"/>
                <a:gd name="T8" fmla="*/ 1 w 14"/>
                <a:gd name="T9" fmla="*/ 15 h 16"/>
                <a:gd name="T10" fmla="*/ 2 w 14"/>
                <a:gd name="T11" fmla="*/ 15 h 16"/>
                <a:gd name="T12" fmla="*/ 2 w 14"/>
                <a:gd name="T13" fmla="*/ 14 h 16"/>
                <a:gd name="T14" fmla="*/ 2 w 14"/>
                <a:gd name="T15" fmla="*/ 14 h 16"/>
                <a:gd name="T16" fmla="*/ 2 w 14"/>
                <a:gd name="T17" fmla="*/ 14 h 16"/>
                <a:gd name="T18" fmla="*/ 2 w 14"/>
                <a:gd name="T19" fmla="*/ 14 h 16"/>
                <a:gd name="T20" fmla="*/ 2 w 14"/>
                <a:gd name="T21" fmla="*/ 13 h 16"/>
                <a:gd name="T22" fmla="*/ 3 w 14"/>
                <a:gd name="T23" fmla="*/ 13 h 16"/>
                <a:gd name="T24" fmla="*/ 3 w 14"/>
                <a:gd name="T25" fmla="*/ 13 h 16"/>
                <a:gd name="T26" fmla="*/ 3 w 14"/>
                <a:gd name="T27" fmla="*/ 12 h 16"/>
                <a:gd name="T28" fmla="*/ 4 w 14"/>
                <a:gd name="T29" fmla="*/ 12 h 16"/>
                <a:gd name="T30" fmla="*/ 4 w 14"/>
                <a:gd name="T31" fmla="*/ 12 h 16"/>
                <a:gd name="T32" fmla="*/ 4 w 14"/>
                <a:gd name="T33" fmla="*/ 12 h 16"/>
                <a:gd name="T34" fmla="*/ 4 w 14"/>
                <a:gd name="T35" fmla="*/ 11 h 16"/>
                <a:gd name="T36" fmla="*/ 5 w 14"/>
                <a:gd name="T37" fmla="*/ 11 h 16"/>
                <a:gd name="T38" fmla="*/ 5 w 14"/>
                <a:gd name="T39" fmla="*/ 11 h 16"/>
                <a:gd name="T40" fmla="*/ 5 w 14"/>
                <a:gd name="T41" fmla="*/ 11 h 16"/>
                <a:gd name="T42" fmla="*/ 5 w 14"/>
                <a:gd name="T43" fmla="*/ 10 h 16"/>
                <a:gd name="T44" fmla="*/ 6 w 14"/>
                <a:gd name="T45" fmla="*/ 10 h 16"/>
                <a:gd name="T46" fmla="*/ 6 w 14"/>
                <a:gd name="T47" fmla="*/ 10 h 16"/>
                <a:gd name="T48" fmla="*/ 6 w 14"/>
                <a:gd name="T49" fmla="*/ 10 h 16"/>
                <a:gd name="T50" fmla="*/ 6 w 14"/>
                <a:gd name="T51" fmla="*/ 9 h 16"/>
                <a:gd name="T52" fmla="*/ 7 w 14"/>
                <a:gd name="T53" fmla="*/ 9 h 16"/>
                <a:gd name="T54" fmla="*/ 7 w 14"/>
                <a:gd name="T55" fmla="*/ 9 h 16"/>
                <a:gd name="T56" fmla="*/ 7 w 14"/>
                <a:gd name="T57" fmla="*/ 9 h 16"/>
                <a:gd name="T58" fmla="*/ 7 w 14"/>
                <a:gd name="T59" fmla="*/ 8 h 16"/>
                <a:gd name="T60" fmla="*/ 8 w 14"/>
                <a:gd name="T61" fmla="*/ 8 h 16"/>
                <a:gd name="T62" fmla="*/ 8 w 14"/>
                <a:gd name="T63" fmla="*/ 8 h 16"/>
                <a:gd name="T64" fmla="*/ 8 w 14"/>
                <a:gd name="T65" fmla="*/ 7 h 16"/>
                <a:gd name="T66" fmla="*/ 8 w 14"/>
                <a:gd name="T67" fmla="*/ 7 h 16"/>
                <a:gd name="T68" fmla="*/ 9 w 14"/>
                <a:gd name="T69" fmla="*/ 7 h 16"/>
                <a:gd name="T70" fmla="*/ 9 w 14"/>
                <a:gd name="T71" fmla="*/ 7 h 16"/>
                <a:gd name="T72" fmla="*/ 9 w 14"/>
                <a:gd name="T73" fmla="*/ 6 h 16"/>
                <a:gd name="T74" fmla="*/ 9 w 14"/>
                <a:gd name="T75" fmla="*/ 6 h 16"/>
                <a:gd name="T76" fmla="*/ 10 w 14"/>
                <a:gd name="T77" fmla="*/ 6 h 16"/>
                <a:gd name="T78" fmla="*/ 10 w 14"/>
                <a:gd name="T79" fmla="*/ 6 h 16"/>
                <a:gd name="T80" fmla="*/ 10 w 14"/>
                <a:gd name="T81" fmla="*/ 5 h 16"/>
                <a:gd name="T82" fmla="*/ 10 w 14"/>
                <a:gd name="T83" fmla="*/ 5 h 16"/>
                <a:gd name="T84" fmla="*/ 10 w 14"/>
                <a:gd name="T85" fmla="*/ 5 h 16"/>
                <a:gd name="T86" fmla="*/ 10 w 14"/>
                <a:gd name="T87" fmla="*/ 5 h 16"/>
                <a:gd name="T88" fmla="*/ 11 w 14"/>
                <a:gd name="T89" fmla="*/ 4 h 16"/>
                <a:gd name="T90" fmla="*/ 11 w 14"/>
                <a:gd name="T91" fmla="*/ 4 h 16"/>
                <a:gd name="T92" fmla="*/ 11 w 14"/>
                <a:gd name="T93" fmla="*/ 4 h 16"/>
                <a:gd name="T94" fmla="*/ 11 w 14"/>
                <a:gd name="T95" fmla="*/ 3 h 16"/>
                <a:gd name="T96" fmla="*/ 12 w 14"/>
                <a:gd name="T97" fmla="*/ 3 h 16"/>
                <a:gd name="T98" fmla="*/ 12 w 14"/>
                <a:gd name="T99" fmla="*/ 3 h 16"/>
                <a:gd name="T100" fmla="*/ 12 w 14"/>
                <a:gd name="T101" fmla="*/ 3 h 16"/>
                <a:gd name="T102" fmla="*/ 12 w 14"/>
                <a:gd name="T103" fmla="*/ 2 h 16"/>
                <a:gd name="T104" fmla="*/ 13 w 14"/>
                <a:gd name="T105" fmla="*/ 2 h 16"/>
                <a:gd name="T106" fmla="*/ 13 w 14"/>
                <a:gd name="T107" fmla="*/ 2 h 16"/>
                <a:gd name="T108" fmla="*/ 13 w 14"/>
                <a:gd name="T109" fmla="*/ 2 h 16"/>
                <a:gd name="T110" fmla="*/ 13 w 14"/>
                <a:gd name="T111" fmla="*/ 1 h 16"/>
                <a:gd name="T112" fmla="*/ 13 w 14"/>
                <a:gd name="T113" fmla="*/ 1 h 16"/>
                <a:gd name="T114" fmla="*/ 13 w 14"/>
                <a:gd name="T115" fmla="*/ 1 h 16"/>
                <a:gd name="T116" fmla="*/ 14 w 14"/>
                <a:gd name="T117" fmla="*/ 1 h 16"/>
                <a:gd name="T118" fmla="*/ 14 w 14"/>
                <a:gd name="T119" fmla="*/ 0 h 16"/>
                <a:gd name="T120" fmla="*/ 14 w 14"/>
                <a:gd name="T121" fmla="*/ 0 h 16"/>
                <a:gd name="T122" fmla="*/ 14 w 14"/>
                <a:gd name="T123"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custGeom>
            <a:noFill/>
            <a:ln w="57150" cap="rnd">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5872" name="Freeform 78"/>
            <p:cNvSpPr>
              <a:spLocks/>
            </p:cNvSpPr>
            <p:nvPr/>
          </p:nvSpPr>
          <p:spPr bwMode="auto">
            <a:xfrm>
              <a:off x="13341350" y="7756525"/>
              <a:ext cx="139700" cy="215900"/>
            </a:xfrm>
            <a:custGeom>
              <a:avLst/>
              <a:gdLst>
                <a:gd name="T0" fmla="*/ 0 w 11"/>
                <a:gd name="T1" fmla="*/ 16 h 17"/>
                <a:gd name="T2" fmla="*/ 1 w 11"/>
                <a:gd name="T3" fmla="*/ 16 h 17"/>
                <a:gd name="T4" fmla="*/ 1 w 11"/>
                <a:gd name="T5" fmla="*/ 16 h 17"/>
                <a:gd name="T6" fmla="*/ 1 w 11"/>
                <a:gd name="T7" fmla="*/ 16 h 17"/>
                <a:gd name="T8" fmla="*/ 1 w 11"/>
                <a:gd name="T9" fmla="*/ 15 h 17"/>
                <a:gd name="T10" fmla="*/ 1 w 11"/>
                <a:gd name="T11" fmla="*/ 15 h 17"/>
                <a:gd name="T12" fmla="*/ 1 w 11"/>
                <a:gd name="T13" fmla="*/ 15 h 17"/>
                <a:gd name="T14" fmla="*/ 2 w 11"/>
                <a:gd name="T15" fmla="*/ 14 h 17"/>
                <a:gd name="T16" fmla="*/ 2 w 11"/>
                <a:gd name="T17" fmla="*/ 14 h 17"/>
                <a:gd name="T18" fmla="*/ 2 w 11"/>
                <a:gd name="T19" fmla="*/ 14 h 17"/>
                <a:gd name="T20" fmla="*/ 2 w 11"/>
                <a:gd name="T21" fmla="*/ 14 h 17"/>
                <a:gd name="T22" fmla="*/ 2 w 11"/>
                <a:gd name="T23" fmla="*/ 13 h 17"/>
                <a:gd name="T24" fmla="*/ 2 w 11"/>
                <a:gd name="T25" fmla="*/ 13 h 17"/>
                <a:gd name="T26" fmla="*/ 3 w 11"/>
                <a:gd name="T27" fmla="*/ 13 h 17"/>
                <a:gd name="T28" fmla="*/ 3 w 11"/>
                <a:gd name="T29" fmla="*/ 13 h 17"/>
                <a:gd name="T30" fmla="*/ 3 w 11"/>
                <a:gd name="T31" fmla="*/ 12 h 17"/>
                <a:gd name="T32" fmla="*/ 3 w 11"/>
                <a:gd name="T33" fmla="*/ 12 h 17"/>
                <a:gd name="T34" fmla="*/ 3 w 11"/>
                <a:gd name="T35" fmla="*/ 12 h 17"/>
                <a:gd name="T36" fmla="*/ 3 w 11"/>
                <a:gd name="T37" fmla="*/ 12 h 17"/>
                <a:gd name="T38" fmla="*/ 4 w 11"/>
                <a:gd name="T39" fmla="*/ 11 h 17"/>
                <a:gd name="T40" fmla="*/ 4 w 11"/>
                <a:gd name="T41" fmla="*/ 11 h 17"/>
                <a:gd name="T42" fmla="*/ 4 w 11"/>
                <a:gd name="T43" fmla="*/ 11 h 17"/>
                <a:gd name="T44" fmla="*/ 4 w 11"/>
                <a:gd name="T45" fmla="*/ 10 h 17"/>
                <a:gd name="T46" fmla="*/ 4 w 11"/>
                <a:gd name="T47" fmla="*/ 10 h 17"/>
                <a:gd name="T48" fmla="*/ 5 w 11"/>
                <a:gd name="T49" fmla="*/ 10 h 17"/>
                <a:gd name="T50" fmla="*/ 5 w 11"/>
                <a:gd name="T51" fmla="*/ 10 h 17"/>
                <a:gd name="T52" fmla="*/ 5 w 11"/>
                <a:gd name="T53" fmla="*/ 9 h 17"/>
                <a:gd name="T54" fmla="*/ 5 w 11"/>
                <a:gd name="T55" fmla="*/ 9 h 17"/>
                <a:gd name="T56" fmla="*/ 5 w 11"/>
                <a:gd name="T57" fmla="*/ 9 h 17"/>
                <a:gd name="T58" fmla="*/ 5 w 11"/>
                <a:gd name="T59" fmla="*/ 9 h 17"/>
                <a:gd name="T60" fmla="*/ 6 w 11"/>
                <a:gd name="T61" fmla="*/ 8 h 17"/>
                <a:gd name="T62" fmla="*/ 6 w 11"/>
                <a:gd name="T63" fmla="*/ 8 h 17"/>
                <a:gd name="T64" fmla="*/ 6 w 11"/>
                <a:gd name="T65" fmla="*/ 8 h 17"/>
                <a:gd name="T66" fmla="*/ 6 w 11"/>
                <a:gd name="T67" fmla="*/ 8 h 17"/>
                <a:gd name="T68" fmla="*/ 6 w 11"/>
                <a:gd name="T69" fmla="*/ 7 h 17"/>
                <a:gd name="T70" fmla="*/ 6 w 11"/>
                <a:gd name="T71" fmla="*/ 7 h 17"/>
                <a:gd name="T72" fmla="*/ 7 w 11"/>
                <a:gd name="T73" fmla="*/ 7 h 17"/>
                <a:gd name="T74" fmla="*/ 7 w 11"/>
                <a:gd name="T75" fmla="*/ 6 h 17"/>
                <a:gd name="T76" fmla="*/ 7 w 11"/>
                <a:gd name="T77" fmla="*/ 6 h 17"/>
                <a:gd name="T78" fmla="*/ 7 w 11"/>
                <a:gd name="T79" fmla="*/ 6 h 17"/>
                <a:gd name="T80" fmla="*/ 7 w 11"/>
                <a:gd name="T81" fmla="*/ 6 h 17"/>
                <a:gd name="T82" fmla="*/ 8 w 11"/>
                <a:gd name="T83" fmla="*/ 5 h 17"/>
                <a:gd name="T84" fmla="*/ 8 w 11"/>
                <a:gd name="T85" fmla="*/ 5 h 17"/>
                <a:gd name="T86" fmla="*/ 8 w 11"/>
                <a:gd name="T87" fmla="*/ 5 h 17"/>
                <a:gd name="T88" fmla="*/ 8 w 11"/>
                <a:gd name="T89" fmla="*/ 5 h 17"/>
                <a:gd name="T90" fmla="*/ 8 w 11"/>
                <a:gd name="T91" fmla="*/ 4 h 17"/>
                <a:gd name="T92" fmla="*/ 9 w 11"/>
                <a:gd name="T93" fmla="*/ 4 h 17"/>
                <a:gd name="T94" fmla="*/ 9 w 11"/>
                <a:gd name="T95" fmla="*/ 4 h 17"/>
                <a:gd name="T96" fmla="*/ 9 w 11"/>
                <a:gd name="T97" fmla="*/ 4 h 17"/>
                <a:gd name="T98" fmla="*/ 9 w 11"/>
                <a:gd name="T99" fmla="*/ 3 h 17"/>
                <a:gd name="T100" fmla="*/ 9 w 11"/>
                <a:gd name="T101" fmla="*/ 3 h 17"/>
                <a:gd name="T102" fmla="*/ 10 w 11"/>
                <a:gd name="T103" fmla="*/ 3 h 17"/>
                <a:gd name="T104" fmla="*/ 10 w 11"/>
                <a:gd name="T105" fmla="*/ 2 h 17"/>
                <a:gd name="T106" fmla="*/ 10 w 11"/>
                <a:gd name="T107" fmla="*/ 2 h 17"/>
                <a:gd name="T108" fmla="*/ 10 w 11"/>
                <a:gd name="T109" fmla="*/ 2 h 17"/>
                <a:gd name="T110" fmla="*/ 10 w 11"/>
                <a:gd name="T111" fmla="*/ 2 h 17"/>
                <a:gd name="T112" fmla="*/ 10 w 11"/>
                <a:gd name="T113" fmla="*/ 1 h 17"/>
                <a:gd name="T114" fmla="*/ 10 w 11"/>
                <a:gd name="T115" fmla="*/ 1 h 17"/>
                <a:gd name="T116" fmla="*/ 11 w 11"/>
                <a:gd name="T117" fmla="*/ 1 h 17"/>
                <a:gd name="T118" fmla="*/ 11 w 11"/>
                <a:gd name="T119" fmla="*/ 1 h 17"/>
                <a:gd name="T120" fmla="*/ 11 w 11"/>
                <a:gd name="T121" fmla="*/ 0 h 17"/>
                <a:gd name="T122" fmla="*/ 11 w 11"/>
                <a:gd name="T123"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custGeom>
            <a:noFill/>
            <a:ln w="57150" cap="rnd">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5873" name="Freeform 79"/>
            <p:cNvSpPr>
              <a:spLocks/>
            </p:cNvSpPr>
            <p:nvPr/>
          </p:nvSpPr>
          <p:spPr bwMode="auto">
            <a:xfrm>
              <a:off x="13481050" y="7540625"/>
              <a:ext cx="127000" cy="215900"/>
            </a:xfrm>
            <a:custGeom>
              <a:avLst/>
              <a:gdLst>
                <a:gd name="T0" fmla="*/ 0 w 10"/>
                <a:gd name="T1" fmla="*/ 17 h 17"/>
                <a:gd name="T2" fmla="*/ 0 w 10"/>
                <a:gd name="T3" fmla="*/ 16 h 17"/>
                <a:gd name="T4" fmla="*/ 0 w 10"/>
                <a:gd name="T5" fmla="*/ 16 h 17"/>
                <a:gd name="T6" fmla="*/ 1 w 10"/>
                <a:gd name="T7" fmla="*/ 16 h 17"/>
                <a:gd name="T8" fmla="*/ 1 w 10"/>
                <a:gd name="T9" fmla="*/ 16 h 17"/>
                <a:gd name="T10" fmla="*/ 1 w 10"/>
                <a:gd name="T11" fmla="*/ 15 h 17"/>
                <a:gd name="T12" fmla="*/ 1 w 10"/>
                <a:gd name="T13" fmla="*/ 15 h 17"/>
                <a:gd name="T14" fmla="*/ 1 w 10"/>
                <a:gd name="T15" fmla="*/ 15 h 17"/>
                <a:gd name="T16" fmla="*/ 1 w 10"/>
                <a:gd name="T17" fmla="*/ 15 h 17"/>
                <a:gd name="T18" fmla="*/ 1 w 10"/>
                <a:gd name="T19" fmla="*/ 14 h 17"/>
                <a:gd name="T20" fmla="*/ 2 w 10"/>
                <a:gd name="T21" fmla="*/ 14 h 17"/>
                <a:gd name="T22" fmla="*/ 2 w 10"/>
                <a:gd name="T23" fmla="*/ 14 h 17"/>
                <a:gd name="T24" fmla="*/ 2 w 10"/>
                <a:gd name="T25" fmla="*/ 13 h 17"/>
                <a:gd name="T26" fmla="*/ 2 w 10"/>
                <a:gd name="T27" fmla="*/ 13 h 17"/>
                <a:gd name="T28" fmla="*/ 2 w 10"/>
                <a:gd name="T29" fmla="*/ 13 h 17"/>
                <a:gd name="T30" fmla="*/ 2 w 10"/>
                <a:gd name="T31" fmla="*/ 13 h 17"/>
                <a:gd name="T32" fmla="*/ 3 w 10"/>
                <a:gd name="T33" fmla="*/ 12 h 17"/>
                <a:gd name="T34" fmla="*/ 3 w 10"/>
                <a:gd name="T35" fmla="*/ 12 h 17"/>
                <a:gd name="T36" fmla="*/ 3 w 10"/>
                <a:gd name="T37" fmla="*/ 12 h 17"/>
                <a:gd name="T38" fmla="*/ 3 w 10"/>
                <a:gd name="T39" fmla="*/ 12 h 17"/>
                <a:gd name="T40" fmla="*/ 3 w 10"/>
                <a:gd name="T41" fmla="*/ 11 h 17"/>
                <a:gd name="T42" fmla="*/ 3 w 10"/>
                <a:gd name="T43" fmla="*/ 11 h 17"/>
                <a:gd name="T44" fmla="*/ 3 w 10"/>
                <a:gd name="T45" fmla="*/ 11 h 17"/>
                <a:gd name="T46" fmla="*/ 4 w 10"/>
                <a:gd name="T47" fmla="*/ 11 h 17"/>
                <a:gd name="T48" fmla="*/ 4 w 10"/>
                <a:gd name="T49" fmla="*/ 10 h 17"/>
                <a:gd name="T50" fmla="*/ 4 w 10"/>
                <a:gd name="T51" fmla="*/ 10 h 17"/>
                <a:gd name="T52" fmla="*/ 4 w 10"/>
                <a:gd name="T53" fmla="*/ 10 h 17"/>
                <a:gd name="T54" fmla="*/ 4 w 10"/>
                <a:gd name="T55" fmla="*/ 9 h 17"/>
                <a:gd name="T56" fmla="*/ 5 w 10"/>
                <a:gd name="T57" fmla="*/ 9 h 17"/>
                <a:gd name="T58" fmla="*/ 5 w 10"/>
                <a:gd name="T59" fmla="*/ 9 h 17"/>
                <a:gd name="T60" fmla="*/ 5 w 10"/>
                <a:gd name="T61" fmla="*/ 9 h 17"/>
                <a:gd name="T62" fmla="*/ 5 w 10"/>
                <a:gd name="T63" fmla="*/ 8 h 17"/>
                <a:gd name="T64" fmla="*/ 5 w 10"/>
                <a:gd name="T65" fmla="*/ 8 h 17"/>
                <a:gd name="T66" fmla="*/ 5 w 10"/>
                <a:gd name="T67" fmla="*/ 8 h 17"/>
                <a:gd name="T68" fmla="*/ 5 w 10"/>
                <a:gd name="T69" fmla="*/ 8 h 17"/>
                <a:gd name="T70" fmla="*/ 6 w 10"/>
                <a:gd name="T71" fmla="*/ 7 h 17"/>
                <a:gd name="T72" fmla="*/ 6 w 10"/>
                <a:gd name="T73" fmla="*/ 7 h 17"/>
                <a:gd name="T74" fmla="*/ 6 w 10"/>
                <a:gd name="T75" fmla="*/ 7 h 17"/>
                <a:gd name="T76" fmla="*/ 6 w 10"/>
                <a:gd name="T77" fmla="*/ 7 h 17"/>
                <a:gd name="T78" fmla="*/ 6 w 10"/>
                <a:gd name="T79" fmla="*/ 6 h 17"/>
                <a:gd name="T80" fmla="*/ 6 w 10"/>
                <a:gd name="T81" fmla="*/ 6 h 17"/>
                <a:gd name="T82" fmla="*/ 7 w 10"/>
                <a:gd name="T83" fmla="*/ 6 h 17"/>
                <a:gd name="T84" fmla="*/ 7 w 10"/>
                <a:gd name="T85" fmla="*/ 5 h 17"/>
                <a:gd name="T86" fmla="*/ 7 w 10"/>
                <a:gd name="T87" fmla="*/ 5 h 17"/>
                <a:gd name="T88" fmla="*/ 7 w 10"/>
                <a:gd name="T89" fmla="*/ 5 h 17"/>
                <a:gd name="T90" fmla="*/ 7 w 10"/>
                <a:gd name="T91" fmla="*/ 5 h 17"/>
                <a:gd name="T92" fmla="*/ 7 w 10"/>
                <a:gd name="T93" fmla="*/ 4 h 17"/>
                <a:gd name="T94" fmla="*/ 7 w 10"/>
                <a:gd name="T95" fmla="*/ 4 h 17"/>
                <a:gd name="T96" fmla="*/ 8 w 10"/>
                <a:gd name="T97" fmla="*/ 4 h 17"/>
                <a:gd name="T98" fmla="*/ 8 w 10"/>
                <a:gd name="T99" fmla="*/ 4 h 17"/>
                <a:gd name="T100" fmla="*/ 8 w 10"/>
                <a:gd name="T101" fmla="*/ 3 h 17"/>
                <a:gd name="T102" fmla="*/ 8 w 10"/>
                <a:gd name="T103" fmla="*/ 3 h 17"/>
                <a:gd name="T104" fmla="*/ 8 w 10"/>
                <a:gd name="T105" fmla="*/ 3 h 17"/>
                <a:gd name="T106" fmla="*/ 9 w 10"/>
                <a:gd name="T107" fmla="*/ 3 h 17"/>
                <a:gd name="T108" fmla="*/ 9 w 10"/>
                <a:gd name="T109" fmla="*/ 2 h 17"/>
                <a:gd name="T110" fmla="*/ 9 w 10"/>
                <a:gd name="T111" fmla="*/ 2 h 17"/>
                <a:gd name="T112" fmla="*/ 9 w 10"/>
                <a:gd name="T113" fmla="*/ 2 h 17"/>
                <a:gd name="T114" fmla="*/ 9 w 10"/>
                <a:gd name="T115" fmla="*/ 2 h 17"/>
                <a:gd name="T116" fmla="*/ 9 w 10"/>
                <a:gd name="T117" fmla="*/ 1 h 17"/>
                <a:gd name="T118" fmla="*/ 9 w 10"/>
                <a:gd name="T119" fmla="*/ 1 h 17"/>
                <a:gd name="T120" fmla="*/ 10 w 10"/>
                <a:gd name="T121" fmla="*/ 1 h 17"/>
                <a:gd name="T122" fmla="*/ 10 w 10"/>
                <a:gd name="T123"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custGeom>
            <a:noFill/>
            <a:ln w="57150" cap="rnd">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5874" name="Freeform 80"/>
            <p:cNvSpPr>
              <a:spLocks/>
            </p:cNvSpPr>
            <p:nvPr/>
          </p:nvSpPr>
          <p:spPr bwMode="auto">
            <a:xfrm>
              <a:off x="13608050" y="7337425"/>
              <a:ext cx="101600" cy="203200"/>
            </a:xfrm>
            <a:custGeom>
              <a:avLst/>
              <a:gdLst>
                <a:gd name="T0" fmla="*/ 0 w 8"/>
                <a:gd name="T1" fmla="*/ 16 h 16"/>
                <a:gd name="T2" fmla="*/ 0 w 8"/>
                <a:gd name="T3" fmla="*/ 16 h 16"/>
                <a:gd name="T4" fmla="*/ 0 w 8"/>
                <a:gd name="T5" fmla="*/ 16 h 16"/>
                <a:gd name="T6" fmla="*/ 0 w 8"/>
                <a:gd name="T7" fmla="*/ 15 h 16"/>
                <a:gd name="T8" fmla="*/ 1 w 8"/>
                <a:gd name="T9" fmla="*/ 15 h 16"/>
                <a:gd name="T10" fmla="*/ 1 w 8"/>
                <a:gd name="T11" fmla="*/ 15 h 16"/>
                <a:gd name="T12" fmla="*/ 1 w 8"/>
                <a:gd name="T13" fmla="*/ 14 h 16"/>
                <a:gd name="T14" fmla="*/ 1 w 8"/>
                <a:gd name="T15" fmla="*/ 14 h 16"/>
                <a:gd name="T16" fmla="*/ 1 w 8"/>
                <a:gd name="T17" fmla="*/ 14 h 16"/>
                <a:gd name="T18" fmla="*/ 1 w 8"/>
                <a:gd name="T19" fmla="*/ 14 h 16"/>
                <a:gd name="T20" fmla="*/ 1 w 8"/>
                <a:gd name="T21" fmla="*/ 13 h 16"/>
                <a:gd name="T22" fmla="*/ 2 w 8"/>
                <a:gd name="T23" fmla="*/ 13 h 16"/>
                <a:gd name="T24" fmla="*/ 2 w 8"/>
                <a:gd name="T25" fmla="*/ 13 h 16"/>
                <a:gd name="T26" fmla="*/ 2 w 8"/>
                <a:gd name="T27" fmla="*/ 13 h 16"/>
                <a:gd name="T28" fmla="*/ 2 w 8"/>
                <a:gd name="T29" fmla="*/ 12 h 16"/>
                <a:gd name="T30" fmla="*/ 2 w 8"/>
                <a:gd name="T31" fmla="*/ 12 h 16"/>
                <a:gd name="T32" fmla="*/ 2 w 8"/>
                <a:gd name="T33" fmla="*/ 12 h 16"/>
                <a:gd name="T34" fmla="*/ 2 w 8"/>
                <a:gd name="T35" fmla="*/ 12 h 16"/>
                <a:gd name="T36" fmla="*/ 2 w 8"/>
                <a:gd name="T37" fmla="*/ 11 h 16"/>
                <a:gd name="T38" fmla="*/ 3 w 8"/>
                <a:gd name="T39" fmla="*/ 11 h 16"/>
                <a:gd name="T40" fmla="*/ 3 w 8"/>
                <a:gd name="T41" fmla="*/ 11 h 16"/>
                <a:gd name="T42" fmla="*/ 3 w 8"/>
                <a:gd name="T43" fmla="*/ 10 h 16"/>
                <a:gd name="T44" fmla="*/ 3 w 8"/>
                <a:gd name="T45" fmla="*/ 10 h 16"/>
                <a:gd name="T46" fmla="*/ 3 w 8"/>
                <a:gd name="T47" fmla="*/ 10 h 16"/>
                <a:gd name="T48" fmla="*/ 3 w 8"/>
                <a:gd name="T49" fmla="*/ 10 h 16"/>
                <a:gd name="T50" fmla="*/ 3 w 8"/>
                <a:gd name="T51" fmla="*/ 9 h 16"/>
                <a:gd name="T52" fmla="*/ 3 w 8"/>
                <a:gd name="T53" fmla="*/ 9 h 16"/>
                <a:gd name="T54" fmla="*/ 4 w 8"/>
                <a:gd name="T55" fmla="*/ 9 h 16"/>
                <a:gd name="T56" fmla="*/ 4 w 8"/>
                <a:gd name="T57" fmla="*/ 9 h 16"/>
                <a:gd name="T58" fmla="*/ 4 w 8"/>
                <a:gd name="T59" fmla="*/ 8 h 16"/>
                <a:gd name="T60" fmla="*/ 4 w 8"/>
                <a:gd name="T61" fmla="*/ 8 h 16"/>
                <a:gd name="T62" fmla="*/ 4 w 8"/>
                <a:gd name="T63" fmla="*/ 8 h 16"/>
                <a:gd name="T64" fmla="*/ 4 w 8"/>
                <a:gd name="T65" fmla="*/ 8 h 16"/>
                <a:gd name="T66" fmla="*/ 4 w 8"/>
                <a:gd name="T67" fmla="*/ 7 h 16"/>
                <a:gd name="T68" fmla="*/ 5 w 8"/>
                <a:gd name="T69" fmla="*/ 7 h 16"/>
                <a:gd name="T70" fmla="*/ 5 w 8"/>
                <a:gd name="T71" fmla="*/ 7 h 16"/>
                <a:gd name="T72" fmla="*/ 5 w 8"/>
                <a:gd name="T73" fmla="*/ 6 h 16"/>
                <a:gd name="T74" fmla="*/ 5 w 8"/>
                <a:gd name="T75" fmla="*/ 6 h 16"/>
                <a:gd name="T76" fmla="*/ 5 w 8"/>
                <a:gd name="T77" fmla="*/ 6 h 16"/>
                <a:gd name="T78" fmla="*/ 5 w 8"/>
                <a:gd name="T79" fmla="*/ 6 h 16"/>
                <a:gd name="T80" fmla="*/ 5 w 8"/>
                <a:gd name="T81" fmla="*/ 5 h 16"/>
                <a:gd name="T82" fmla="*/ 5 w 8"/>
                <a:gd name="T83" fmla="*/ 5 h 16"/>
                <a:gd name="T84" fmla="*/ 5 w 8"/>
                <a:gd name="T85" fmla="*/ 5 h 16"/>
                <a:gd name="T86" fmla="*/ 6 w 8"/>
                <a:gd name="T87" fmla="*/ 5 h 16"/>
                <a:gd name="T88" fmla="*/ 6 w 8"/>
                <a:gd name="T89" fmla="*/ 4 h 16"/>
                <a:gd name="T90" fmla="*/ 6 w 8"/>
                <a:gd name="T91" fmla="*/ 4 h 16"/>
                <a:gd name="T92" fmla="*/ 6 w 8"/>
                <a:gd name="T93" fmla="*/ 4 h 16"/>
                <a:gd name="T94" fmla="*/ 6 w 8"/>
                <a:gd name="T95" fmla="*/ 4 h 16"/>
                <a:gd name="T96" fmla="*/ 6 w 8"/>
                <a:gd name="T97" fmla="*/ 3 h 16"/>
                <a:gd name="T98" fmla="*/ 6 w 8"/>
                <a:gd name="T99" fmla="*/ 3 h 16"/>
                <a:gd name="T100" fmla="*/ 6 w 8"/>
                <a:gd name="T101" fmla="*/ 3 h 16"/>
                <a:gd name="T102" fmla="*/ 6 w 8"/>
                <a:gd name="T103" fmla="*/ 2 h 16"/>
                <a:gd name="T104" fmla="*/ 7 w 8"/>
                <a:gd name="T105" fmla="*/ 2 h 16"/>
                <a:gd name="T106" fmla="*/ 7 w 8"/>
                <a:gd name="T107" fmla="*/ 2 h 16"/>
                <a:gd name="T108" fmla="*/ 7 w 8"/>
                <a:gd name="T109" fmla="*/ 2 h 16"/>
                <a:gd name="T110" fmla="*/ 7 w 8"/>
                <a:gd name="T111" fmla="*/ 1 h 16"/>
                <a:gd name="T112" fmla="*/ 7 w 8"/>
                <a:gd name="T113" fmla="*/ 1 h 16"/>
                <a:gd name="T114" fmla="*/ 7 w 8"/>
                <a:gd name="T115" fmla="*/ 1 h 16"/>
                <a:gd name="T116" fmla="*/ 7 w 8"/>
                <a:gd name="T117" fmla="*/ 1 h 16"/>
                <a:gd name="T118" fmla="*/ 7 w 8"/>
                <a:gd name="T119" fmla="*/ 0 h 16"/>
                <a:gd name="T120" fmla="*/ 7 w 8"/>
                <a:gd name="T121" fmla="*/ 0 h 16"/>
                <a:gd name="T122" fmla="*/ 8 w 8"/>
                <a:gd name="T123"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custGeom>
            <a:noFill/>
            <a:ln w="57150" cap="rnd">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5875" name="Freeform 81"/>
            <p:cNvSpPr>
              <a:spLocks/>
            </p:cNvSpPr>
            <p:nvPr/>
          </p:nvSpPr>
          <p:spPr bwMode="auto">
            <a:xfrm>
              <a:off x="13709650" y="7121525"/>
              <a:ext cx="88900" cy="215900"/>
            </a:xfrm>
            <a:custGeom>
              <a:avLst/>
              <a:gdLst>
                <a:gd name="T0" fmla="*/ 0 w 7"/>
                <a:gd name="T1" fmla="*/ 16 h 17"/>
                <a:gd name="T2" fmla="*/ 0 w 7"/>
                <a:gd name="T3" fmla="*/ 16 h 17"/>
                <a:gd name="T4" fmla="*/ 0 w 7"/>
                <a:gd name="T5" fmla="*/ 16 h 17"/>
                <a:gd name="T6" fmla="*/ 0 w 7"/>
                <a:gd name="T7" fmla="*/ 16 h 17"/>
                <a:gd name="T8" fmla="*/ 0 w 7"/>
                <a:gd name="T9" fmla="*/ 15 h 17"/>
                <a:gd name="T10" fmla="*/ 0 w 7"/>
                <a:gd name="T11" fmla="*/ 15 h 17"/>
                <a:gd name="T12" fmla="*/ 0 w 7"/>
                <a:gd name="T13" fmla="*/ 15 h 17"/>
                <a:gd name="T14" fmla="*/ 1 w 7"/>
                <a:gd name="T15" fmla="*/ 15 h 17"/>
                <a:gd name="T16" fmla="*/ 1 w 7"/>
                <a:gd name="T17" fmla="*/ 14 h 17"/>
                <a:gd name="T18" fmla="*/ 1 w 7"/>
                <a:gd name="T19" fmla="*/ 14 h 17"/>
                <a:gd name="T20" fmla="*/ 1 w 7"/>
                <a:gd name="T21" fmla="*/ 14 h 17"/>
                <a:gd name="T22" fmla="*/ 1 w 7"/>
                <a:gd name="T23" fmla="*/ 13 h 17"/>
                <a:gd name="T24" fmla="*/ 1 w 7"/>
                <a:gd name="T25" fmla="*/ 13 h 17"/>
                <a:gd name="T26" fmla="*/ 1 w 7"/>
                <a:gd name="T27" fmla="*/ 13 h 17"/>
                <a:gd name="T28" fmla="*/ 1 w 7"/>
                <a:gd name="T29" fmla="*/ 13 h 17"/>
                <a:gd name="T30" fmla="*/ 1 w 7"/>
                <a:gd name="T31" fmla="*/ 12 h 17"/>
                <a:gd name="T32" fmla="*/ 1 w 7"/>
                <a:gd name="T33" fmla="*/ 12 h 17"/>
                <a:gd name="T34" fmla="*/ 2 w 7"/>
                <a:gd name="T35" fmla="*/ 12 h 17"/>
                <a:gd name="T36" fmla="*/ 2 w 7"/>
                <a:gd name="T37" fmla="*/ 12 h 17"/>
                <a:gd name="T38" fmla="*/ 2 w 7"/>
                <a:gd name="T39" fmla="*/ 11 h 17"/>
                <a:gd name="T40" fmla="*/ 2 w 7"/>
                <a:gd name="T41" fmla="*/ 11 h 17"/>
                <a:gd name="T42" fmla="*/ 2 w 7"/>
                <a:gd name="T43" fmla="*/ 11 h 17"/>
                <a:gd name="T44" fmla="*/ 2 w 7"/>
                <a:gd name="T45" fmla="*/ 11 h 17"/>
                <a:gd name="T46" fmla="*/ 2 w 7"/>
                <a:gd name="T47" fmla="*/ 10 h 17"/>
                <a:gd name="T48" fmla="*/ 3 w 7"/>
                <a:gd name="T49" fmla="*/ 10 h 17"/>
                <a:gd name="T50" fmla="*/ 3 w 7"/>
                <a:gd name="T51" fmla="*/ 10 h 17"/>
                <a:gd name="T52" fmla="*/ 3 w 7"/>
                <a:gd name="T53" fmla="*/ 9 h 17"/>
                <a:gd name="T54" fmla="*/ 3 w 7"/>
                <a:gd name="T55" fmla="*/ 9 h 17"/>
                <a:gd name="T56" fmla="*/ 3 w 7"/>
                <a:gd name="T57" fmla="*/ 9 h 17"/>
                <a:gd name="T58" fmla="*/ 3 w 7"/>
                <a:gd name="T59" fmla="*/ 9 h 17"/>
                <a:gd name="T60" fmla="*/ 3 w 7"/>
                <a:gd name="T61" fmla="*/ 8 h 17"/>
                <a:gd name="T62" fmla="*/ 3 w 7"/>
                <a:gd name="T63" fmla="*/ 8 h 17"/>
                <a:gd name="T64" fmla="*/ 3 w 7"/>
                <a:gd name="T65" fmla="*/ 8 h 17"/>
                <a:gd name="T66" fmla="*/ 3 w 7"/>
                <a:gd name="T67" fmla="*/ 8 h 17"/>
                <a:gd name="T68" fmla="*/ 3 w 7"/>
                <a:gd name="T69" fmla="*/ 7 h 17"/>
                <a:gd name="T70" fmla="*/ 4 w 7"/>
                <a:gd name="T71" fmla="*/ 7 h 17"/>
                <a:gd name="T72" fmla="*/ 4 w 7"/>
                <a:gd name="T73" fmla="*/ 7 h 17"/>
                <a:gd name="T74" fmla="*/ 4 w 7"/>
                <a:gd name="T75" fmla="*/ 7 h 17"/>
                <a:gd name="T76" fmla="*/ 4 w 7"/>
                <a:gd name="T77" fmla="*/ 6 h 17"/>
                <a:gd name="T78" fmla="*/ 4 w 7"/>
                <a:gd name="T79" fmla="*/ 6 h 17"/>
                <a:gd name="T80" fmla="*/ 4 w 7"/>
                <a:gd name="T81" fmla="*/ 6 h 17"/>
                <a:gd name="T82" fmla="*/ 4 w 7"/>
                <a:gd name="T83" fmla="*/ 5 h 17"/>
                <a:gd name="T84" fmla="*/ 4 w 7"/>
                <a:gd name="T85" fmla="*/ 5 h 17"/>
                <a:gd name="T86" fmla="*/ 5 w 7"/>
                <a:gd name="T87" fmla="*/ 5 h 17"/>
                <a:gd name="T88" fmla="*/ 5 w 7"/>
                <a:gd name="T89" fmla="*/ 5 h 17"/>
                <a:gd name="T90" fmla="*/ 5 w 7"/>
                <a:gd name="T91" fmla="*/ 4 h 17"/>
                <a:gd name="T92" fmla="*/ 5 w 7"/>
                <a:gd name="T93" fmla="*/ 4 h 17"/>
                <a:gd name="T94" fmla="*/ 5 w 7"/>
                <a:gd name="T95" fmla="*/ 4 h 17"/>
                <a:gd name="T96" fmla="*/ 5 w 7"/>
                <a:gd name="T97" fmla="*/ 4 h 17"/>
                <a:gd name="T98" fmla="*/ 5 w 7"/>
                <a:gd name="T99" fmla="*/ 3 h 17"/>
                <a:gd name="T100" fmla="*/ 5 w 7"/>
                <a:gd name="T101" fmla="*/ 3 h 17"/>
                <a:gd name="T102" fmla="*/ 5 w 7"/>
                <a:gd name="T103" fmla="*/ 3 h 17"/>
                <a:gd name="T104" fmla="*/ 5 w 7"/>
                <a:gd name="T105" fmla="*/ 3 h 17"/>
                <a:gd name="T106" fmla="*/ 6 w 7"/>
                <a:gd name="T107" fmla="*/ 2 h 17"/>
                <a:gd name="T108" fmla="*/ 6 w 7"/>
                <a:gd name="T109" fmla="*/ 2 h 17"/>
                <a:gd name="T110" fmla="*/ 6 w 7"/>
                <a:gd name="T111" fmla="*/ 2 h 17"/>
                <a:gd name="T112" fmla="*/ 6 w 7"/>
                <a:gd name="T113" fmla="*/ 1 h 17"/>
                <a:gd name="T114" fmla="*/ 6 w 7"/>
                <a:gd name="T115" fmla="*/ 1 h 17"/>
                <a:gd name="T116" fmla="*/ 6 w 7"/>
                <a:gd name="T117" fmla="*/ 1 h 17"/>
                <a:gd name="T118" fmla="*/ 6 w 7"/>
                <a:gd name="T119" fmla="*/ 1 h 17"/>
                <a:gd name="T120" fmla="*/ 6 w 7"/>
                <a:gd name="T121" fmla="*/ 0 h 17"/>
                <a:gd name="T122" fmla="*/ 7 w 7"/>
                <a:gd name="T123"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custGeom>
            <a:noFill/>
            <a:ln w="57150" cap="rnd">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5876" name="Freeform 82"/>
            <p:cNvSpPr>
              <a:spLocks/>
            </p:cNvSpPr>
            <p:nvPr/>
          </p:nvSpPr>
          <p:spPr bwMode="auto">
            <a:xfrm>
              <a:off x="13798550" y="6905625"/>
              <a:ext cx="76200" cy="215900"/>
            </a:xfrm>
            <a:custGeom>
              <a:avLst/>
              <a:gdLst>
                <a:gd name="T0" fmla="*/ 0 w 6"/>
                <a:gd name="T1" fmla="*/ 17 h 17"/>
                <a:gd name="T2" fmla="*/ 0 w 6"/>
                <a:gd name="T3" fmla="*/ 16 h 17"/>
                <a:gd name="T4" fmla="*/ 0 w 6"/>
                <a:gd name="T5" fmla="*/ 16 h 17"/>
                <a:gd name="T6" fmla="*/ 0 w 6"/>
                <a:gd name="T7" fmla="*/ 16 h 17"/>
                <a:gd name="T8" fmla="*/ 0 w 6"/>
                <a:gd name="T9" fmla="*/ 16 h 17"/>
                <a:gd name="T10" fmla="*/ 0 w 6"/>
                <a:gd name="T11" fmla="*/ 15 h 17"/>
                <a:gd name="T12" fmla="*/ 0 w 6"/>
                <a:gd name="T13" fmla="*/ 15 h 17"/>
                <a:gd name="T14" fmla="*/ 0 w 6"/>
                <a:gd name="T15" fmla="*/ 15 h 17"/>
                <a:gd name="T16" fmla="*/ 1 w 6"/>
                <a:gd name="T17" fmla="*/ 15 h 17"/>
                <a:gd name="T18" fmla="*/ 1 w 6"/>
                <a:gd name="T19" fmla="*/ 14 h 17"/>
                <a:gd name="T20" fmla="*/ 1 w 6"/>
                <a:gd name="T21" fmla="*/ 14 h 17"/>
                <a:gd name="T22" fmla="*/ 1 w 6"/>
                <a:gd name="T23" fmla="*/ 14 h 17"/>
                <a:gd name="T24" fmla="*/ 1 w 6"/>
                <a:gd name="T25" fmla="*/ 14 h 17"/>
                <a:gd name="T26" fmla="*/ 1 w 6"/>
                <a:gd name="T27" fmla="*/ 13 h 17"/>
                <a:gd name="T28" fmla="*/ 1 w 6"/>
                <a:gd name="T29" fmla="*/ 13 h 17"/>
                <a:gd name="T30" fmla="*/ 1 w 6"/>
                <a:gd name="T31" fmla="*/ 13 h 17"/>
                <a:gd name="T32" fmla="*/ 1 w 6"/>
                <a:gd name="T33" fmla="*/ 13 h 17"/>
                <a:gd name="T34" fmla="*/ 1 w 6"/>
                <a:gd name="T35" fmla="*/ 12 h 17"/>
                <a:gd name="T36" fmla="*/ 2 w 6"/>
                <a:gd name="T37" fmla="*/ 12 h 17"/>
                <a:gd name="T38" fmla="*/ 2 w 6"/>
                <a:gd name="T39" fmla="*/ 12 h 17"/>
                <a:gd name="T40" fmla="*/ 2 w 6"/>
                <a:gd name="T41" fmla="*/ 11 h 17"/>
                <a:gd name="T42" fmla="*/ 2 w 6"/>
                <a:gd name="T43" fmla="*/ 11 h 17"/>
                <a:gd name="T44" fmla="*/ 2 w 6"/>
                <a:gd name="T45" fmla="*/ 11 h 17"/>
                <a:gd name="T46" fmla="*/ 2 w 6"/>
                <a:gd name="T47" fmla="*/ 11 h 17"/>
                <a:gd name="T48" fmla="*/ 2 w 6"/>
                <a:gd name="T49" fmla="*/ 10 h 17"/>
                <a:gd name="T50" fmla="*/ 2 w 6"/>
                <a:gd name="T51" fmla="*/ 10 h 17"/>
                <a:gd name="T52" fmla="*/ 3 w 6"/>
                <a:gd name="T53" fmla="*/ 10 h 17"/>
                <a:gd name="T54" fmla="*/ 3 w 6"/>
                <a:gd name="T55" fmla="*/ 10 h 17"/>
                <a:gd name="T56" fmla="*/ 3 w 6"/>
                <a:gd name="T57" fmla="*/ 9 h 17"/>
                <a:gd name="T58" fmla="*/ 3 w 6"/>
                <a:gd name="T59" fmla="*/ 9 h 17"/>
                <a:gd name="T60" fmla="*/ 3 w 6"/>
                <a:gd name="T61" fmla="*/ 9 h 17"/>
                <a:gd name="T62" fmla="*/ 3 w 6"/>
                <a:gd name="T63" fmla="*/ 9 h 17"/>
                <a:gd name="T64" fmla="*/ 3 w 6"/>
                <a:gd name="T65" fmla="*/ 8 h 17"/>
                <a:gd name="T66" fmla="*/ 3 w 6"/>
                <a:gd name="T67" fmla="*/ 8 h 17"/>
                <a:gd name="T68" fmla="*/ 4 w 6"/>
                <a:gd name="T69" fmla="*/ 8 h 17"/>
                <a:gd name="T70" fmla="*/ 4 w 6"/>
                <a:gd name="T71" fmla="*/ 7 h 17"/>
                <a:gd name="T72" fmla="*/ 4 w 6"/>
                <a:gd name="T73" fmla="*/ 7 h 17"/>
                <a:gd name="T74" fmla="*/ 4 w 6"/>
                <a:gd name="T75" fmla="*/ 7 h 17"/>
                <a:gd name="T76" fmla="*/ 4 w 6"/>
                <a:gd name="T77" fmla="*/ 7 h 17"/>
                <a:gd name="T78" fmla="*/ 4 w 6"/>
                <a:gd name="T79" fmla="*/ 6 h 17"/>
                <a:gd name="T80" fmla="*/ 4 w 6"/>
                <a:gd name="T81" fmla="*/ 6 h 17"/>
                <a:gd name="T82" fmla="*/ 4 w 6"/>
                <a:gd name="T83" fmla="*/ 6 h 17"/>
                <a:gd name="T84" fmla="*/ 5 w 6"/>
                <a:gd name="T85" fmla="*/ 6 h 17"/>
                <a:gd name="T86" fmla="*/ 5 w 6"/>
                <a:gd name="T87" fmla="*/ 5 h 17"/>
                <a:gd name="T88" fmla="*/ 5 w 6"/>
                <a:gd name="T89" fmla="*/ 5 h 17"/>
                <a:gd name="T90" fmla="*/ 5 w 6"/>
                <a:gd name="T91" fmla="*/ 5 h 17"/>
                <a:gd name="T92" fmla="*/ 5 w 6"/>
                <a:gd name="T93" fmla="*/ 5 h 17"/>
                <a:gd name="T94" fmla="*/ 5 w 6"/>
                <a:gd name="T95" fmla="*/ 4 h 17"/>
                <a:gd name="T96" fmla="*/ 5 w 6"/>
                <a:gd name="T97" fmla="*/ 4 h 17"/>
                <a:gd name="T98" fmla="*/ 5 w 6"/>
                <a:gd name="T99" fmla="*/ 4 h 17"/>
                <a:gd name="T100" fmla="*/ 5 w 6"/>
                <a:gd name="T101" fmla="*/ 3 h 17"/>
                <a:gd name="T102" fmla="*/ 5 w 6"/>
                <a:gd name="T103" fmla="*/ 3 h 17"/>
                <a:gd name="T104" fmla="*/ 6 w 6"/>
                <a:gd name="T105" fmla="*/ 3 h 17"/>
                <a:gd name="T106" fmla="*/ 6 w 6"/>
                <a:gd name="T107" fmla="*/ 3 h 17"/>
                <a:gd name="T108" fmla="*/ 6 w 6"/>
                <a:gd name="T109" fmla="*/ 2 h 17"/>
                <a:gd name="T110" fmla="*/ 6 w 6"/>
                <a:gd name="T111" fmla="*/ 2 h 17"/>
                <a:gd name="T112" fmla="*/ 6 w 6"/>
                <a:gd name="T113" fmla="*/ 2 h 17"/>
                <a:gd name="T114" fmla="*/ 6 w 6"/>
                <a:gd name="T115" fmla="*/ 2 h 17"/>
                <a:gd name="T116" fmla="*/ 6 w 6"/>
                <a:gd name="T117" fmla="*/ 1 h 17"/>
                <a:gd name="T118" fmla="*/ 6 w 6"/>
                <a:gd name="T119" fmla="*/ 1 h 17"/>
                <a:gd name="T120" fmla="*/ 6 w 6"/>
                <a:gd name="T121" fmla="*/ 1 h 17"/>
                <a:gd name="T122" fmla="*/ 6 w 6"/>
                <a:gd name="T123" fmla="*/ 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custGeom>
            <a:noFill/>
            <a:ln w="57150" cap="rnd">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5877" name="Freeform 83"/>
            <p:cNvSpPr>
              <a:spLocks/>
            </p:cNvSpPr>
            <p:nvPr/>
          </p:nvSpPr>
          <p:spPr bwMode="auto">
            <a:xfrm>
              <a:off x="13874750" y="6702425"/>
              <a:ext cx="88900" cy="203200"/>
            </a:xfrm>
            <a:custGeom>
              <a:avLst/>
              <a:gdLst>
                <a:gd name="T0" fmla="*/ 1 w 7"/>
                <a:gd name="T1" fmla="*/ 16 h 16"/>
                <a:gd name="T2" fmla="*/ 1 w 7"/>
                <a:gd name="T3" fmla="*/ 16 h 16"/>
                <a:gd name="T4" fmla="*/ 1 w 7"/>
                <a:gd name="T5" fmla="*/ 16 h 16"/>
                <a:gd name="T6" fmla="*/ 1 w 7"/>
                <a:gd name="T7" fmla="*/ 15 h 16"/>
                <a:gd name="T8" fmla="*/ 1 w 7"/>
                <a:gd name="T9" fmla="*/ 15 h 16"/>
                <a:gd name="T10" fmla="*/ 1 w 7"/>
                <a:gd name="T11" fmla="*/ 15 h 16"/>
                <a:gd name="T12" fmla="*/ 1 w 7"/>
                <a:gd name="T13" fmla="*/ 15 h 16"/>
                <a:gd name="T14" fmla="*/ 1 w 7"/>
                <a:gd name="T15" fmla="*/ 14 h 16"/>
                <a:gd name="T16" fmla="*/ 1 w 7"/>
                <a:gd name="T17" fmla="*/ 14 h 16"/>
                <a:gd name="T18" fmla="*/ 1 w 7"/>
                <a:gd name="T19" fmla="*/ 14 h 16"/>
                <a:gd name="T20" fmla="*/ 2 w 7"/>
                <a:gd name="T21" fmla="*/ 13 h 16"/>
                <a:gd name="T22" fmla="*/ 2 w 7"/>
                <a:gd name="T23" fmla="*/ 13 h 16"/>
                <a:gd name="T24" fmla="*/ 2 w 7"/>
                <a:gd name="T25" fmla="*/ 13 h 16"/>
                <a:gd name="T26" fmla="*/ 2 w 7"/>
                <a:gd name="T27" fmla="*/ 13 h 16"/>
                <a:gd name="T28" fmla="*/ 2 w 7"/>
                <a:gd name="T29" fmla="*/ 12 h 16"/>
                <a:gd name="T30" fmla="*/ 2 w 7"/>
                <a:gd name="T31" fmla="*/ 12 h 16"/>
                <a:gd name="T32" fmla="*/ 2 w 7"/>
                <a:gd name="T33" fmla="*/ 12 h 16"/>
                <a:gd name="T34" fmla="*/ 2 w 7"/>
                <a:gd name="T35" fmla="*/ 12 h 16"/>
                <a:gd name="T36" fmla="*/ 2 w 7"/>
                <a:gd name="T37" fmla="*/ 11 h 16"/>
                <a:gd name="T38" fmla="*/ 2 w 7"/>
                <a:gd name="T39" fmla="*/ 11 h 16"/>
                <a:gd name="T40" fmla="*/ 2 w 7"/>
                <a:gd name="T41" fmla="*/ 11 h 16"/>
                <a:gd name="T42" fmla="*/ 3 w 7"/>
                <a:gd name="T43" fmla="*/ 11 h 16"/>
                <a:gd name="T44" fmla="*/ 3 w 7"/>
                <a:gd name="T45" fmla="*/ 10 h 16"/>
                <a:gd name="T46" fmla="*/ 3 w 7"/>
                <a:gd name="T47" fmla="*/ 10 h 16"/>
                <a:gd name="T48" fmla="*/ 3 w 7"/>
                <a:gd name="T49" fmla="*/ 10 h 16"/>
                <a:gd name="T50" fmla="*/ 3 w 7"/>
                <a:gd name="T51" fmla="*/ 9 h 16"/>
                <a:gd name="T52" fmla="*/ 3 w 7"/>
                <a:gd name="T53" fmla="*/ 9 h 16"/>
                <a:gd name="T54" fmla="*/ 3 w 7"/>
                <a:gd name="T55" fmla="*/ 9 h 16"/>
                <a:gd name="T56" fmla="*/ 3 w 7"/>
                <a:gd name="T57" fmla="*/ 9 h 16"/>
                <a:gd name="T58" fmla="*/ 3 w 7"/>
                <a:gd name="T59" fmla="*/ 8 h 16"/>
                <a:gd name="T60" fmla="*/ 3 w 7"/>
                <a:gd name="T61" fmla="*/ 8 h 16"/>
                <a:gd name="T62" fmla="*/ 4 w 7"/>
                <a:gd name="T63" fmla="*/ 8 h 16"/>
                <a:gd name="T64" fmla="*/ 4 w 7"/>
                <a:gd name="T65" fmla="*/ 8 h 16"/>
                <a:gd name="T66" fmla="*/ 4 w 7"/>
                <a:gd name="T67" fmla="*/ 7 h 16"/>
                <a:gd name="T68" fmla="*/ 4 w 7"/>
                <a:gd name="T69" fmla="*/ 7 h 16"/>
                <a:gd name="T70" fmla="*/ 4 w 7"/>
                <a:gd name="T71" fmla="*/ 7 h 16"/>
                <a:gd name="T72" fmla="*/ 4 w 7"/>
                <a:gd name="T73" fmla="*/ 7 h 16"/>
                <a:gd name="T74" fmla="*/ 4 w 7"/>
                <a:gd name="T75" fmla="*/ 6 h 16"/>
                <a:gd name="T76" fmla="*/ 4 w 7"/>
                <a:gd name="T77" fmla="*/ 6 h 16"/>
                <a:gd name="T78" fmla="*/ 4 w 7"/>
                <a:gd name="T79" fmla="*/ 6 h 16"/>
                <a:gd name="T80" fmla="*/ 5 w 7"/>
                <a:gd name="T81" fmla="*/ 5 h 16"/>
                <a:gd name="T82" fmla="*/ 5 w 7"/>
                <a:gd name="T83" fmla="*/ 5 h 16"/>
                <a:gd name="T84" fmla="*/ 5 w 7"/>
                <a:gd name="T85" fmla="*/ 5 h 16"/>
                <a:gd name="T86" fmla="*/ 5 w 7"/>
                <a:gd name="T87" fmla="*/ 5 h 16"/>
                <a:gd name="T88" fmla="*/ 5 w 7"/>
                <a:gd name="T89" fmla="*/ 4 h 16"/>
                <a:gd name="T90" fmla="*/ 5 w 7"/>
                <a:gd name="T91" fmla="*/ 4 h 16"/>
                <a:gd name="T92" fmla="*/ 5 w 7"/>
                <a:gd name="T93" fmla="*/ 4 h 16"/>
                <a:gd name="T94" fmla="*/ 5 w 7"/>
                <a:gd name="T95" fmla="*/ 4 h 16"/>
                <a:gd name="T96" fmla="*/ 5 w 7"/>
                <a:gd name="T97" fmla="*/ 3 h 16"/>
                <a:gd name="T98" fmla="*/ 5 w 7"/>
                <a:gd name="T99" fmla="*/ 3 h 16"/>
                <a:gd name="T100" fmla="*/ 5 w 7"/>
                <a:gd name="T101" fmla="*/ 3 h 16"/>
                <a:gd name="T102" fmla="*/ 6 w 7"/>
                <a:gd name="T103" fmla="*/ 3 h 16"/>
                <a:gd name="T104" fmla="*/ 6 w 7"/>
                <a:gd name="T105" fmla="*/ 2 h 16"/>
                <a:gd name="T106" fmla="*/ 6 w 7"/>
                <a:gd name="T107" fmla="*/ 2 h 16"/>
                <a:gd name="T108" fmla="*/ 6 w 7"/>
                <a:gd name="T109" fmla="*/ 2 h 16"/>
                <a:gd name="T110" fmla="*/ 6 w 7"/>
                <a:gd name="T111" fmla="*/ 1 h 16"/>
                <a:gd name="T112" fmla="*/ 6 w 7"/>
                <a:gd name="T113" fmla="*/ 1 h 16"/>
                <a:gd name="T114" fmla="*/ 6 w 7"/>
                <a:gd name="T115" fmla="*/ 1 h 16"/>
                <a:gd name="T116" fmla="*/ 6 w 7"/>
                <a:gd name="T117" fmla="*/ 1 h 16"/>
                <a:gd name="T118" fmla="*/ 6 w 7"/>
                <a:gd name="T119" fmla="*/ 0 h 16"/>
                <a:gd name="T120" fmla="*/ 7 w 7"/>
                <a:gd name="T121" fmla="*/ 0 h 16"/>
                <a:gd name="T122" fmla="*/ 7 w 7"/>
                <a:gd name="T123"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custGeom>
            <a:noFill/>
            <a:ln w="57150" cap="rnd">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5878" name="Freeform 84"/>
            <p:cNvSpPr>
              <a:spLocks/>
            </p:cNvSpPr>
            <p:nvPr/>
          </p:nvSpPr>
          <p:spPr bwMode="auto">
            <a:xfrm>
              <a:off x="13963650" y="6484937"/>
              <a:ext cx="76200" cy="217488"/>
            </a:xfrm>
            <a:custGeom>
              <a:avLst/>
              <a:gdLst>
                <a:gd name="T0" fmla="*/ 0 w 6"/>
                <a:gd name="T1" fmla="*/ 16 h 17"/>
                <a:gd name="T2" fmla="*/ 0 w 6"/>
                <a:gd name="T3" fmla="*/ 16 h 17"/>
                <a:gd name="T4" fmla="*/ 0 w 6"/>
                <a:gd name="T5" fmla="*/ 16 h 17"/>
                <a:gd name="T6" fmla="*/ 0 w 6"/>
                <a:gd name="T7" fmla="*/ 16 h 17"/>
                <a:gd name="T8" fmla="*/ 0 w 6"/>
                <a:gd name="T9" fmla="*/ 15 h 17"/>
                <a:gd name="T10" fmla="*/ 0 w 6"/>
                <a:gd name="T11" fmla="*/ 15 h 17"/>
                <a:gd name="T12" fmla="*/ 1 w 6"/>
                <a:gd name="T13" fmla="*/ 15 h 17"/>
                <a:gd name="T14" fmla="*/ 1 w 6"/>
                <a:gd name="T15" fmla="*/ 15 h 17"/>
                <a:gd name="T16" fmla="*/ 1 w 6"/>
                <a:gd name="T17" fmla="*/ 14 h 17"/>
                <a:gd name="T18" fmla="*/ 1 w 6"/>
                <a:gd name="T19" fmla="*/ 14 h 17"/>
                <a:gd name="T20" fmla="*/ 1 w 6"/>
                <a:gd name="T21" fmla="*/ 14 h 17"/>
                <a:gd name="T22" fmla="*/ 1 w 6"/>
                <a:gd name="T23" fmla="*/ 14 h 17"/>
                <a:gd name="T24" fmla="*/ 1 w 6"/>
                <a:gd name="T25" fmla="*/ 13 h 17"/>
                <a:gd name="T26" fmla="*/ 1 w 6"/>
                <a:gd name="T27" fmla="*/ 13 h 17"/>
                <a:gd name="T28" fmla="*/ 1 w 6"/>
                <a:gd name="T29" fmla="*/ 13 h 17"/>
                <a:gd name="T30" fmla="*/ 1 w 6"/>
                <a:gd name="T31" fmla="*/ 12 h 17"/>
                <a:gd name="T32" fmla="*/ 2 w 6"/>
                <a:gd name="T33" fmla="*/ 12 h 17"/>
                <a:gd name="T34" fmla="*/ 2 w 6"/>
                <a:gd name="T35" fmla="*/ 12 h 17"/>
                <a:gd name="T36" fmla="*/ 2 w 6"/>
                <a:gd name="T37" fmla="*/ 12 h 17"/>
                <a:gd name="T38" fmla="*/ 2 w 6"/>
                <a:gd name="T39" fmla="*/ 11 h 17"/>
                <a:gd name="T40" fmla="*/ 2 w 6"/>
                <a:gd name="T41" fmla="*/ 11 h 17"/>
                <a:gd name="T42" fmla="*/ 2 w 6"/>
                <a:gd name="T43" fmla="*/ 11 h 17"/>
                <a:gd name="T44" fmla="*/ 2 w 6"/>
                <a:gd name="T45" fmla="*/ 11 h 17"/>
                <a:gd name="T46" fmla="*/ 2 w 6"/>
                <a:gd name="T47" fmla="*/ 10 h 17"/>
                <a:gd name="T48" fmla="*/ 2 w 6"/>
                <a:gd name="T49" fmla="*/ 10 h 17"/>
                <a:gd name="T50" fmla="*/ 2 w 6"/>
                <a:gd name="T51" fmla="*/ 10 h 17"/>
                <a:gd name="T52" fmla="*/ 2 w 6"/>
                <a:gd name="T53" fmla="*/ 10 h 17"/>
                <a:gd name="T54" fmla="*/ 3 w 6"/>
                <a:gd name="T55" fmla="*/ 9 h 17"/>
                <a:gd name="T56" fmla="*/ 3 w 6"/>
                <a:gd name="T57" fmla="*/ 9 h 17"/>
                <a:gd name="T58" fmla="*/ 3 w 6"/>
                <a:gd name="T59" fmla="*/ 9 h 17"/>
                <a:gd name="T60" fmla="*/ 3 w 6"/>
                <a:gd name="T61" fmla="*/ 8 h 17"/>
                <a:gd name="T62" fmla="*/ 3 w 6"/>
                <a:gd name="T63" fmla="*/ 8 h 17"/>
                <a:gd name="T64" fmla="*/ 3 w 6"/>
                <a:gd name="T65" fmla="*/ 8 h 17"/>
                <a:gd name="T66" fmla="*/ 3 w 6"/>
                <a:gd name="T67" fmla="*/ 8 h 17"/>
                <a:gd name="T68" fmla="*/ 3 w 6"/>
                <a:gd name="T69" fmla="*/ 7 h 17"/>
                <a:gd name="T70" fmla="*/ 3 w 6"/>
                <a:gd name="T71" fmla="*/ 7 h 17"/>
                <a:gd name="T72" fmla="*/ 3 w 6"/>
                <a:gd name="T73" fmla="*/ 7 h 17"/>
                <a:gd name="T74" fmla="*/ 3 w 6"/>
                <a:gd name="T75" fmla="*/ 7 h 17"/>
                <a:gd name="T76" fmla="*/ 4 w 6"/>
                <a:gd name="T77" fmla="*/ 6 h 17"/>
                <a:gd name="T78" fmla="*/ 4 w 6"/>
                <a:gd name="T79" fmla="*/ 6 h 17"/>
                <a:gd name="T80" fmla="*/ 4 w 6"/>
                <a:gd name="T81" fmla="*/ 6 h 17"/>
                <a:gd name="T82" fmla="*/ 4 w 6"/>
                <a:gd name="T83" fmla="*/ 6 h 17"/>
                <a:gd name="T84" fmla="*/ 4 w 6"/>
                <a:gd name="T85" fmla="*/ 5 h 17"/>
                <a:gd name="T86" fmla="*/ 4 w 6"/>
                <a:gd name="T87" fmla="*/ 5 h 17"/>
                <a:gd name="T88" fmla="*/ 4 w 6"/>
                <a:gd name="T89" fmla="*/ 5 h 17"/>
                <a:gd name="T90" fmla="*/ 4 w 6"/>
                <a:gd name="T91" fmla="*/ 5 h 17"/>
                <a:gd name="T92" fmla="*/ 4 w 6"/>
                <a:gd name="T93" fmla="*/ 4 h 17"/>
                <a:gd name="T94" fmla="*/ 4 w 6"/>
                <a:gd name="T95" fmla="*/ 4 h 17"/>
                <a:gd name="T96" fmla="*/ 4 w 6"/>
                <a:gd name="T97" fmla="*/ 4 h 17"/>
                <a:gd name="T98" fmla="*/ 5 w 6"/>
                <a:gd name="T99" fmla="*/ 3 h 17"/>
                <a:gd name="T100" fmla="*/ 5 w 6"/>
                <a:gd name="T101" fmla="*/ 3 h 17"/>
                <a:gd name="T102" fmla="*/ 5 w 6"/>
                <a:gd name="T103" fmla="*/ 3 h 17"/>
                <a:gd name="T104" fmla="*/ 5 w 6"/>
                <a:gd name="T105" fmla="*/ 3 h 17"/>
                <a:gd name="T106" fmla="*/ 5 w 6"/>
                <a:gd name="T107" fmla="*/ 2 h 17"/>
                <a:gd name="T108" fmla="*/ 5 w 6"/>
                <a:gd name="T109" fmla="*/ 2 h 17"/>
                <a:gd name="T110" fmla="*/ 5 w 6"/>
                <a:gd name="T111" fmla="*/ 2 h 17"/>
                <a:gd name="T112" fmla="*/ 5 w 6"/>
                <a:gd name="T113" fmla="*/ 2 h 17"/>
                <a:gd name="T114" fmla="*/ 5 w 6"/>
                <a:gd name="T115" fmla="*/ 1 h 17"/>
                <a:gd name="T116" fmla="*/ 5 w 6"/>
                <a:gd name="T117" fmla="*/ 1 h 17"/>
                <a:gd name="T118" fmla="*/ 6 w 6"/>
                <a:gd name="T119" fmla="*/ 1 h 17"/>
                <a:gd name="T120" fmla="*/ 6 w 6"/>
                <a:gd name="T121" fmla="*/ 1 h 17"/>
                <a:gd name="T122" fmla="*/ 6 w 6"/>
                <a:gd name="T123"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custGeom>
            <a:noFill/>
            <a:ln w="57150" cap="rnd">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5879" name="Freeform 85"/>
            <p:cNvSpPr>
              <a:spLocks/>
            </p:cNvSpPr>
            <p:nvPr/>
          </p:nvSpPr>
          <p:spPr bwMode="auto">
            <a:xfrm>
              <a:off x="14039850" y="6269037"/>
              <a:ext cx="63500" cy="215900"/>
            </a:xfrm>
            <a:custGeom>
              <a:avLst/>
              <a:gdLst>
                <a:gd name="T0" fmla="*/ 0 w 5"/>
                <a:gd name="T1" fmla="*/ 17 h 17"/>
                <a:gd name="T2" fmla="*/ 0 w 5"/>
                <a:gd name="T3" fmla="*/ 17 h 17"/>
                <a:gd name="T4" fmla="*/ 0 w 5"/>
                <a:gd name="T5" fmla="*/ 16 h 17"/>
                <a:gd name="T6" fmla="*/ 0 w 5"/>
                <a:gd name="T7" fmla="*/ 16 h 17"/>
                <a:gd name="T8" fmla="*/ 0 w 5"/>
                <a:gd name="T9" fmla="*/ 16 h 17"/>
                <a:gd name="T10" fmla="*/ 0 w 5"/>
                <a:gd name="T11" fmla="*/ 15 h 17"/>
                <a:gd name="T12" fmla="*/ 0 w 5"/>
                <a:gd name="T13" fmla="*/ 15 h 17"/>
                <a:gd name="T14" fmla="*/ 1 w 5"/>
                <a:gd name="T15" fmla="*/ 15 h 17"/>
                <a:gd name="T16" fmla="*/ 1 w 5"/>
                <a:gd name="T17" fmla="*/ 15 h 17"/>
                <a:gd name="T18" fmla="*/ 1 w 5"/>
                <a:gd name="T19" fmla="*/ 14 h 17"/>
                <a:gd name="T20" fmla="*/ 1 w 5"/>
                <a:gd name="T21" fmla="*/ 14 h 17"/>
                <a:gd name="T22" fmla="*/ 1 w 5"/>
                <a:gd name="T23" fmla="*/ 14 h 17"/>
                <a:gd name="T24" fmla="*/ 1 w 5"/>
                <a:gd name="T25" fmla="*/ 14 h 17"/>
                <a:gd name="T26" fmla="*/ 1 w 5"/>
                <a:gd name="T27" fmla="*/ 13 h 17"/>
                <a:gd name="T28" fmla="*/ 1 w 5"/>
                <a:gd name="T29" fmla="*/ 13 h 17"/>
                <a:gd name="T30" fmla="*/ 2 w 5"/>
                <a:gd name="T31" fmla="*/ 13 h 17"/>
                <a:gd name="T32" fmla="*/ 2 w 5"/>
                <a:gd name="T33" fmla="*/ 13 h 17"/>
                <a:gd name="T34" fmla="*/ 2 w 5"/>
                <a:gd name="T35" fmla="*/ 12 h 17"/>
                <a:gd name="T36" fmla="*/ 2 w 5"/>
                <a:gd name="T37" fmla="*/ 12 h 17"/>
                <a:gd name="T38" fmla="*/ 2 w 5"/>
                <a:gd name="T39" fmla="*/ 12 h 17"/>
                <a:gd name="T40" fmla="*/ 2 w 5"/>
                <a:gd name="T41" fmla="*/ 11 h 17"/>
                <a:gd name="T42" fmla="*/ 2 w 5"/>
                <a:gd name="T43" fmla="*/ 11 h 17"/>
                <a:gd name="T44" fmla="*/ 2 w 5"/>
                <a:gd name="T45" fmla="*/ 11 h 17"/>
                <a:gd name="T46" fmla="*/ 2 w 5"/>
                <a:gd name="T47" fmla="*/ 11 h 17"/>
                <a:gd name="T48" fmla="*/ 2 w 5"/>
                <a:gd name="T49" fmla="*/ 10 h 17"/>
                <a:gd name="T50" fmla="*/ 2 w 5"/>
                <a:gd name="T51" fmla="*/ 10 h 17"/>
                <a:gd name="T52" fmla="*/ 3 w 5"/>
                <a:gd name="T53" fmla="*/ 10 h 17"/>
                <a:gd name="T54" fmla="*/ 3 w 5"/>
                <a:gd name="T55" fmla="*/ 10 h 17"/>
                <a:gd name="T56" fmla="*/ 3 w 5"/>
                <a:gd name="T57" fmla="*/ 9 h 17"/>
                <a:gd name="T58" fmla="*/ 3 w 5"/>
                <a:gd name="T59" fmla="*/ 9 h 17"/>
                <a:gd name="T60" fmla="*/ 3 w 5"/>
                <a:gd name="T61" fmla="*/ 9 h 17"/>
                <a:gd name="T62" fmla="*/ 3 w 5"/>
                <a:gd name="T63" fmla="*/ 9 h 17"/>
                <a:gd name="T64" fmla="*/ 3 w 5"/>
                <a:gd name="T65" fmla="*/ 8 h 17"/>
                <a:gd name="T66" fmla="*/ 3 w 5"/>
                <a:gd name="T67" fmla="*/ 8 h 17"/>
                <a:gd name="T68" fmla="*/ 3 w 5"/>
                <a:gd name="T69" fmla="*/ 8 h 17"/>
                <a:gd name="T70" fmla="*/ 3 w 5"/>
                <a:gd name="T71" fmla="*/ 8 h 17"/>
                <a:gd name="T72" fmla="*/ 3 w 5"/>
                <a:gd name="T73" fmla="*/ 7 h 17"/>
                <a:gd name="T74" fmla="*/ 3 w 5"/>
                <a:gd name="T75" fmla="*/ 7 h 17"/>
                <a:gd name="T76" fmla="*/ 3 w 5"/>
                <a:gd name="T77" fmla="*/ 7 h 17"/>
                <a:gd name="T78" fmla="*/ 4 w 5"/>
                <a:gd name="T79" fmla="*/ 6 h 17"/>
                <a:gd name="T80" fmla="*/ 4 w 5"/>
                <a:gd name="T81" fmla="*/ 6 h 17"/>
                <a:gd name="T82" fmla="*/ 4 w 5"/>
                <a:gd name="T83" fmla="*/ 6 h 17"/>
                <a:gd name="T84" fmla="*/ 4 w 5"/>
                <a:gd name="T85" fmla="*/ 6 h 17"/>
                <a:gd name="T86" fmla="*/ 4 w 5"/>
                <a:gd name="T87" fmla="*/ 5 h 17"/>
                <a:gd name="T88" fmla="*/ 4 w 5"/>
                <a:gd name="T89" fmla="*/ 5 h 17"/>
                <a:gd name="T90" fmla="*/ 4 w 5"/>
                <a:gd name="T91" fmla="*/ 5 h 17"/>
                <a:gd name="T92" fmla="*/ 4 w 5"/>
                <a:gd name="T93" fmla="*/ 5 h 17"/>
                <a:gd name="T94" fmla="*/ 4 w 5"/>
                <a:gd name="T95" fmla="*/ 4 h 17"/>
                <a:gd name="T96" fmla="*/ 4 w 5"/>
                <a:gd name="T97" fmla="*/ 4 h 17"/>
                <a:gd name="T98" fmla="*/ 4 w 5"/>
                <a:gd name="T99" fmla="*/ 4 h 17"/>
                <a:gd name="T100" fmla="*/ 4 w 5"/>
                <a:gd name="T101" fmla="*/ 4 h 17"/>
                <a:gd name="T102" fmla="*/ 4 w 5"/>
                <a:gd name="T103" fmla="*/ 3 h 17"/>
                <a:gd name="T104" fmla="*/ 5 w 5"/>
                <a:gd name="T105" fmla="*/ 3 h 17"/>
                <a:gd name="T106" fmla="*/ 5 w 5"/>
                <a:gd name="T107" fmla="*/ 3 h 17"/>
                <a:gd name="T108" fmla="*/ 5 w 5"/>
                <a:gd name="T109" fmla="*/ 2 h 17"/>
                <a:gd name="T110" fmla="*/ 5 w 5"/>
                <a:gd name="T111" fmla="*/ 2 h 17"/>
                <a:gd name="T112" fmla="*/ 5 w 5"/>
                <a:gd name="T113" fmla="*/ 2 h 17"/>
                <a:gd name="T114" fmla="*/ 5 w 5"/>
                <a:gd name="T115" fmla="*/ 2 h 17"/>
                <a:gd name="T116" fmla="*/ 5 w 5"/>
                <a:gd name="T117" fmla="*/ 1 h 17"/>
                <a:gd name="T118" fmla="*/ 5 w 5"/>
                <a:gd name="T119" fmla="*/ 1 h 17"/>
                <a:gd name="T120" fmla="*/ 5 w 5"/>
                <a:gd name="T121" fmla="*/ 1 h 17"/>
                <a:gd name="T122" fmla="*/ 5 w 5"/>
                <a:gd name="T123" fmla="*/ 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custGeom>
            <a:noFill/>
            <a:ln w="57150" cap="rnd">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5880" name="Freeform 86"/>
            <p:cNvSpPr>
              <a:spLocks/>
            </p:cNvSpPr>
            <p:nvPr/>
          </p:nvSpPr>
          <p:spPr bwMode="auto">
            <a:xfrm>
              <a:off x="14103350" y="6065837"/>
              <a:ext cx="76200" cy="203200"/>
            </a:xfrm>
            <a:custGeom>
              <a:avLst/>
              <a:gdLst>
                <a:gd name="T0" fmla="*/ 0 w 6"/>
                <a:gd name="T1" fmla="*/ 16 h 16"/>
                <a:gd name="T2" fmla="*/ 1 w 6"/>
                <a:gd name="T3" fmla="*/ 16 h 16"/>
                <a:gd name="T4" fmla="*/ 1 w 6"/>
                <a:gd name="T5" fmla="*/ 16 h 16"/>
                <a:gd name="T6" fmla="*/ 1 w 6"/>
                <a:gd name="T7" fmla="*/ 15 h 16"/>
                <a:gd name="T8" fmla="*/ 1 w 6"/>
                <a:gd name="T9" fmla="*/ 15 h 16"/>
                <a:gd name="T10" fmla="*/ 1 w 6"/>
                <a:gd name="T11" fmla="*/ 15 h 16"/>
                <a:gd name="T12" fmla="*/ 1 w 6"/>
                <a:gd name="T13" fmla="*/ 15 h 16"/>
                <a:gd name="T14" fmla="*/ 1 w 6"/>
                <a:gd name="T15" fmla="*/ 14 h 16"/>
                <a:gd name="T16" fmla="*/ 1 w 6"/>
                <a:gd name="T17" fmla="*/ 14 h 16"/>
                <a:gd name="T18" fmla="*/ 1 w 6"/>
                <a:gd name="T19" fmla="*/ 14 h 16"/>
                <a:gd name="T20" fmla="*/ 1 w 6"/>
                <a:gd name="T21" fmla="*/ 14 h 16"/>
                <a:gd name="T22" fmla="*/ 1 w 6"/>
                <a:gd name="T23" fmla="*/ 13 h 16"/>
                <a:gd name="T24" fmla="*/ 1 w 6"/>
                <a:gd name="T25" fmla="*/ 13 h 16"/>
                <a:gd name="T26" fmla="*/ 2 w 6"/>
                <a:gd name="T27" fmla="*/ 13 h 16"/>
                <a:gd name="T28" fmla="*/ 2 w 6"/>
                <a:gd name="T29" fmla="*/ 12 h 16"/>
                <a:gd name="T30" fmla="*/ 2 w 6"/>
                <a:gd name="T31" fmla="*/ 12 h 16"/>
                <a:gd name="T32" fmla="*/ 2 w 6"/>
                <a:gd name="T33" fmla="*/ 12 h 16"/>
                <a:gd name="T34" fmla="*/ 2 w 6"/>
                <a:gd name="T35" fmla="*/ 12 h 16"/>
                <a:gd name="T36" fmla="*/ 2 w 6"/>
                <a:gd name="T37" fmla="*/ 11 h 16"/>
                <a:gd name="T38" fmla="*/ 2 w 6"/>
                <a:gd name="T39" fmla="*/ 11 h 16"/>
                <a:gd name="T40" fmla="*/ 2 w 6"/>
                <a:gd name="T41" fmla="*/ 11 h 16"/>
                <a:gd name="T42" fmla="*/ 2 w 6"/>
                <a:gd name="T43" fmla="*/ 11 h 16"/>
                <a:gd name="T44" fmla="*/ 3 w 6"/>
                <a:gd name="T45" fmla="*/ 10 h 16"/>
                <a:gd name="T46" fmla="*/ 3 w 6"/>
                <a:gd name="T47" fmla="*/ 10 h 16"/>
                <a:gd name="T48" fmla="*/ 3 w 6"/>
                <a:gd name="T49" fmla="*/ 10 h 16"/>
                <a:gd name="T50" fmla="*/ 3 w 6"/>
                <a:gd name="T51" fmla="*/ 10 h 16"/>
                <a:gd name="T52" fmla="*/ 3 w 6"/>
                <a:gd name="T53" fmla="*/ 9 h 16"/>
                <a:gd name="T54" fmla="*/ 3 w 6"/>
                <a:gd name="T55" fmla="*/ 9 h 16"/>
                <a:gd name="T56" fmla="*/ 3 w 6"/>
                <a:gd name="T57" fmla="*/ 9 h 16"/>
                <a:gd name="T58" fmla="*/ 3 w 6"/>
                <a:gd name="T59" fmla="*/ 8 h 16"/>
                <a:gd name="T60" fmla="*/ 3 w 6"/>
                <a:gd name="T61" fmla="*/ 8 h 16"/>
                <a:gd name="T62" fmla="*/ 3 w 6"/>
                <a:gd name="T63" fmla="*/ 8 h 16"/>
                <a:gd name="T64" fmla="*/ 3 w 6"/>
                <a:gd name="T65" fmla="*/ 8 h 16"/>
                <a:gd name="T66" fmla="*/ 4 w 6"/>
                <a:gd name="T67" fmla="*/ 7 h 16"/>
                <a:gd name="T68" fmla="*/ 4 w 6"/>
                <a:gd name="T69" fmla="*/ 7 h 16"/>
                <a:gd name="T70" fmla="*/ 4 w 6"/>
                <a:gd name="T71" fmla="*/ 7 h 16"/>
                <a:gd name="T72" fmla="*/ 4 w 6"/>
                <a:gd name="T73" fmla="*/ 7 h 16"/>
                <a:gd name="T74" fmla="*/ 4 w 6"/>
                <a:gd name="T75" fmla="*/ 6 h 16"/>
                <a:gd name="T76" fmla="*/ 4 w 6"/>
                <a:gd name="T77" fmla="*/ 6 h 16"/>
                <a:gd name="T78" fmla="*/ 4 w 6"/>
                <a:gd name="T79" fmla="*/ 6 h 16"/>
                <a:gd name="T80" fmla="*/ 4 w 6"/>
                <a:gd name="T81" fmla="*/ 6 h 16"/>
                <a:gd name="T82" fmla="*/ 4 w 6"/>
                <a:gd name="T83" fmla="*/ 5 h 16"/>
                <a:gd name="T84" fmla="*/ 4 w 6"/>
                <a:gd name="T85" fmla="*/ 5 h 16"/>
                <a:gd name="T86" fmla="*/ 4 w 6"/>
                <a:gd name="T87" fmla="*/ 5 h 16"/>
                <a:gd name="T88" fmla="*/ 4 w 6"/>
                <a:gd name="T89" fmla="*/ 4 h 16"/>
                <a:gd name="T90" fmla="*/ 4 w 6"/>
                <a:gd name="T91" fmla="*/ 4 h 16"/>
                <a:gd name="T92" fmla="*/ 4 w 6"/>
                <a:gd name="T93" fmla="*/ 4 h 16"/>
                <a:gd name="T94" fmla="*/ 5 w 6"/>
                <a:gd name="T95" fmla="*/ 4 h 16"/>
                <a:gd name="T96" fmla="*/ 5 w 6"/>
                <a:gd name="T97" fmla="*/ 3 h 16"/>
                <a:gd name="T98" fmla="*/ 5 w 6"/>
                <a:gd name="T99" fmla="*/ 3 h 16"/>
                <a:gd name="T100" fmla="*/ 5 w 6"/>
                <a:gd name="T101" fmla="*/ 3 h 16"/>
                <a:gd name="T102" fmla="*/ 5 w 6"/>
                <a:gd name="T103" fmla="*/ 3 h 16"/>
                <a:gd name="T104" fmla="*/ 5 w 6"/>
                <a:gd name="T105" fmla="*/ 2 h 16"/>
                <a:gd name="T106" fmla="*/ 5 w 6"/>
                <a:gd name="T107" fmla="*/ 2 h 16"/>
                <a:gd name="T108" fmla="*/ 5 w 6"/>
                <a:gd name="T109" fmla="*/ 2 h 16"/>
                <a:gd name="T110" fmla="*/ 5 w 6"/>
                <a:gd name="T111" fmla="*/ 2 h 16"/>
                <a:gd name="T112" fmla="*/ 5 w 6"/>
                <a:gd name="T113" fmla="*/ 1 h 16"/>
                <a:gd name="T114" fmla="*/ 6 w 6"/>
                <a:gd name="T115" fmla="*/ 1 h 16"/>
                <a:gd name="T116" fmla="*/ 6 w 6"/>
                <a:gd name="T117" fmla="*/ 1 h 16"/>
                <a:gd name="T118" fmla="*/ 6 w 6"/>
                <a:gd name="T119" fmla="*/ 0 h 16"/>
                <a:gd name="T120" fmla="*/ 6 w 6"/>
                <a:gd name="T121" fmla="*/ 0 h 16"/>
                <a:gd name="T122" fmla="*/ 6 w 6"/>
                <a:gd name="T123"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custGeom>
            <a:noFill/>
            <a:ln w="57150" cap="rnd">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5881" name="Freeform 87"/>
            <p:cNvSpPr>
              <a:spLocks/>
            </p:cNvSpPr>
            <p:nvPr/>
          </p:nvSpPr>
          <p:spPr bwMode="auto">
            <a:xfrm>
              <a:off x="14179550" y="5849937"/>
              <a:ext cx="63500" cy="215900"/>
            </a:xfrm>
            <a:custGeom>
              <a:avLst/>
              <a:gdLst>
                <a:gd name="T0" fmla="*/ 0 w 5"/>
                <a:gd name="T1" fmla="*/ 17 h 17"/>
                <a:gd name="T2" fmla="*/ 0 w 5"/>
                <a:gd name="T3" fmla="*/ 16 h 17"/>
                <a:gd name="T4" fmla="*/ 0 w 5"/>
                <a:gd name="T5" fmla="*/ 16 h 17"/>
                <a:gd name="T6" fmla="*/ 0 w 5"/>
                <a:gd name="T7" fmla="*/ 16 h 17"/>
                <a:gd name="T8" fmla="*/ 0 w 5"/>
                <a:gd name="T9" fmla="*/ 15 h 17"/>
                <a:gd name="T10" fmla="*/ 1 w 5"/>
                <a:gd name="T11" fmla="*/ 15 h 17"/>
                <a:gd name="T12" fmla="*/ 1 w 5"/>
                <a:gd name="T13" fmla="*/ 15 h 17"/>
                <a:gd name="T14" fmla="*/ 1 w 5"/>
                <a:gd name="T15" fmla="*/ 15 h 17"/>
                <a:gd name="T16" fmla="*/ 1 w 5"/>
                <a:gd name="T17" fmla="*/ 14 h 17"/>
                <a:gd name="T18" fmla="*/ 1 w 5"/>
                <a:gd name="T19" fmla="*/ 14 h 17"/>
                <a:gd name="T20" fmla="*/ 1 w 5"/>
                <a:gd name="T21" fmla="*/ 14 h 17"/>
                <a:gd name="T22" fmla="*/ 1 w 5"/>
                <a:gd name="T23" fmla="*/ 14 h 17"/>
                <a:gd name="T24" fmla="*/ 1 w 5"/>
                <a:gd name="T25" fmla="*/ 13 h 17"/>
                <a:gd name="T26" fmla="*/ 1 w 5"/>
                <a:gd name="T27" fmla="*/ 13 h 17"/>
                <a:gd name="T28" fmla="*/ 1 w 5"/>
                <a:gd name="T29" fmla="*/ 13 h 17"/>
                <a:gd name="T30" fmla="*/ 1 w 5"/>
                <a:gd name="T31" fmla="*/ 13 h 17"/>
                <a:gd name="T32" fmla="*/ 1 w 5"/>
                <a:gd name="T33" fmla="*/ 12 h 17"/>
                <a:gd name="T34" fmla="*/ 1 w 5"/>
                <a:gd name="T35" fmla="*/ 12 h 17"/>
                <a:gd name="T36" fmla="*/ 1 w 5"/>
                <a:gd name="T37" fmla="*/ 12 h 17"/>
                <a:gd name="T38" fmla="*/ 1 w 5"/>
                <a:gd name="T39" fmla="*/ 11 h 17"/>
                <a:gd name="T40" fmla="*/ 2 w 5"/>
                <a:gd name="T41" fmla="*/ 11 h 17"/>
                <a:gd name="T42" fmla="*/ 2 w 5"/>
                <a:gd name="T43" fmla="*/ 11 h 17"/>
                <a:gd name="T44" fmla="*/ 2 w 5"/>
                <a:gd name="T45" fmla="*/ 11 h 17"/>
                <a:gd name="T46" fmla="*/ 2 w 5"/>
                <a:gd name="T47" fmla="*/ 10 h 17"/>
                <a:gd name="T48" fmla="*/ 2 w 5"/>
                <a:gd name="T49" fmla="*/ 10 h 17"/>
                <a:gd name="T50" fmla="*/ 2 w 5"/>
                <a:gd name="T51" fmla="*/ 10 h 17"/>
                <a:gd name="T52" fmla="*/ 2 w 5"/>
                <a:gd name="T53" fmla="*/ 10 h 17"/>
                <a:gd name="T54" fmla="*/ 2 w 5"/>
                <a:gd name="T55" fmla="*/ 9 h 17"/>
                <a:gd name="T56" fmla="*/ 2 w 5"/>
                <a:gd name="T57" fmla="*/ 9 h 17"/>
                <a:gd name="T58" fmla="*/ 2 w 5"/>
                <a:gd name="T59" fmla="*/ 9 h 17"/>
                <a:gd name="T60" fmla="*/ 2 w 5"/>
                <a:gd name="T61" fmla="*/ 9 h 17"/>
                <a:gd name="T62" fmla="*/ 2 w 5"/>
                <a:gd name="T63" fmla="*/ 8 h 17"/>
                <a:gd name="T64" fmla="*/ 2 w 5"/>
                <a:gd name="T65" fmla="*/ 8 h 17"/>
                <a:gd name="T66" fmla="*/ 2 w 5"/>
                <a:gd name="T67" fmla="*/ 8 h 17"/>
                <a:gd name="T68" fmla="*/ 3 w 5"/>
                <a:gd name="T69" fmla="*/ 7 h 17"/>
                <a:gd name="T70" fmla="*/ 3 w 5"/>
                <a:gd name="T71" fmla="*/ 7 h 17"/>
                <a:gd name="T72" fmla="*/ 3 w 5"/>
                <a:gd name="T73" fmla="*/ 7 h 17"/>
                <a:gd name="T74" fmla="*/ 3 w 5"/>
                <a:gd name="T75" fmla="*/ 7 h 17"/>
                <a:gd name="T76" fmla="*/ 3 w 5"/>
                <a:gd name="T77" fmla="*/ 6 h 17"/>
                <a:gd name="T78" fmla="*/ 3 w 5"/>
                <a:gd name="T79" fmla="*/ 6 h 17"/>
                <a:gd name="T80" fmla="*/ 3 w 5"/>
                <a:gd name="T81" fmla="*/ 6 h 17"/>
                <a:gd name="T82" fmla="*/ 3 w 5"/>
                <a:gd name="T83" fmla="*/ 6 h 17"/>
                <a:gd name="T84" fmla="*/ 3 w 5"/>
                <a:gd name="T85" fmla="*/ 5 h 17"/>
                <a:gd name="T86" fmla="*/ 3 w 5"/>
                <a:gd name="T87" fmla="*/ 5 h 17"/>
                <a:gd name="T88" fmla="*/ 3 w 5"/>
                <a:gd name="T89" fmla="*/ 5 h 17"/>
                <a:gd name="T90" fmla="*/ 4 w 5"/>
                <a:gd name="T91" fmla="*/ 5 h 17"/>
                <a:gd name="T92" fmla="*/ 4 w 5"/>
                <a:gd name="T93" fmla="*/ 4 h 17"/>
                <a:gd name="T94" fmla="*/ 4 w 5"/>
                <a:gd name="T95" fmla="*/ 4 h 17"/>
                <a:gd name="T96" fmla="*/ 4 w 5"/>
                <a:gd name="T97" fmla="*/ 4 h 17"/>
                <a:gd name="T98" fmla="*/ 4 w 5"/>
                <a:gd name="T99" fmla="*/ 4 h 17"/>
                <a:gd name="T100" fmla="*/ 4 w 5"/>
                <a:gd name="T101" fmla="*/ 3 h 17"/>
                <a:gd name="T102" fmla="*/ 4 w 5"/>
                <a:gd name="T103" fmla="*/ 3 h 17"/>
                <a:gd name="T104" fmla="*/ 4 w 5"/>
                <a:gd name="T105" fmla="*/ 3 h 17"/>
                <a:gd name="T106" fmla="*/ 4 w 5"/>
                <a:gd name="T107" fmla="*/ 2 h 17"/>
                <a:gd name="T108" fmla="*/ 4 w 5"/>
                <a:gd name="T109" fmla="*/ 2 h 17"/>
                <a:gd name="T110" fmla="*/ 4 w 5"/>
                <a:gd name="T111" fmla="*/ 2 h 17"/>
                <a:gd name="T112" fmla="*/ 4 w 5"/>
                <a:gd name="T113" fmla="*/ 2 h 17"/>
                <a:gd name="T114" fmla="*/ 4 w 5"/>
                <a:gd name="T115" fmla="*/ 1 h 17"/>
                <a:gd name="T116" fmla="*/ 5 w 5"/>
                <a:gd name="T117" fmla="*/ 1 h 17"/>
                <a:gd name="T118" fmla="*/ 5 w 5"/>
                <a:gd name="T119" fmla="*/ 1 h 17"/>
                <a:gd name="T120" fmla="*/ 5 w 5"/>
                <a:gd name="T121" fmla="*/ 1 h 17"/>
                <a:gd name="T122" fmla="*/ 5 w 5"/>
                <a:gd name="T123"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custGeom>
            <a:noFill/>
            <a:ln w="57150" cap="rnd">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5882" name="Freeform 88"/>
            <p:cNvSpPr>
              <a:spLocks/>
            </p:cNvSpPr>
            <p:nvPr/>
          </p:nvSpPr>
          <p:spPr bwMode="auto">
            <a:xfrm>
              <a:off x="14243050" y="5646737"/>
              <a:ext cx="63500" cy="203200"/>
            </a:xfrm>
            <a:custGeom>
              <a:avLst/>
              <a:gdLst>
                <a:gd name="T0" fmla="*/ 0 w 5"/>
                <a:gd name="T1" fmla="*/ 16 h 16"/>
                <a:gd name="T2" fmla="*/ 0 w 5"/>
                <a:gd name="T3" fmla="*/ 16 h 16"/>
                <a:gd name="T4" fmla="*/ 0 w 5"/>
                <a:gd name="T5" fmla="*/ 15 h 16"/>
                <a:gd name="T6" fmla="*/ 0 w 5"/>
                <a:gd name="T7" fmla="*/ 15 h 16"/>
                <a:gd name="T8" fmla="*/ 0 w 5"/>
                <a:gd name="T9" fmla="*/ 15 h 16"/>
                <a:gd name="T10" fmla="*/ 0 w 5"/>
                <a:gd name="T11" fmla="*/ 15 h 16"/>
                <a:gd name="T12" fmla="*/ 0 w 5"/>
                <a:gd name="T13" fmla="*/ 14 h 16"/>
                <a:gd name="T14" fmla="*/ 1 w 5"/>
                <a:gd name="T15" fmla="*/ 14 h 16"/>
                <a:gd name="T16" fmla="*/ 1 w 5"/>
                <a:gd name="T17" fmla="*/ 14 h 16"/>
                <a:gd name="T18" fmla="*/ 1 w 5"/>
                <a:gd name="T19" fmla="*/ 14 h 16"/>
                <a:gd name="T20" fmla="*/ 1 w 5"/>
                <a:gd name="T21" fmla="*/ 13 h 16"/>
                <a:gd name="T22" fmla="*/ 1 w 5"/>
                <a:gd name="T23" fmla="*/ 13 h 16"/>
                <a:gd name="T24" fmla="*/ 1 w 5"/>
                <a:gd name="T25" fmla="*/ 13 h 16"/>
                <a:gd name="T26" fmla="*/ 1 w 5"/>
                <a:gd name="T27" fmla="*/ 12 h 16"/>
                <a:gd name="T28" fmla="*/ 1 w 5"/>
                <a:gd name="T29" fmla="*/ 12 h 16"/>
                <a:gd name="T30" fmla="*/ 1 w 5"/>
                <a:gd name="T31" fmla="*/ 12 h 16"/>
                <a:gd name="T32" fmla="*/ 1 w 5"/>
                <a:gd name="T33" fmla="*/ 12 h 16"/>
                <a:gd name="T34" fmla="*/ 1 w 5"/>
                <a:gd name="T35" fmla="*/ 11 h 16"/>
                <a:gd name="T36" fmla="*/ 1 w 5"/>
                <a:gd name="T37" fmla="*/ 11 h 16"/>
                <a:gd name="T38" fmla="*/ 1 w 5"/>
                <a:gd name="T39" fmla="*/ 11 h 16"/>
                <a:gd name="T40" fmla="*/ 2 w 5"/>
                <a:gd name="T41" fmla="*/ 11 h 16"/>
                <a:gd name="T42" fmla="*/ 2 w 5"/>
                <a:gd name="T43" fmla="*/ 10 h 16"/>
                <a:gd name="T44" fmla="*/ 2 w 5"/>
                <a:gd name="T45" fmla="*/ 10 h 16"/>
                <a:gd name="T46" fmla="*/ 2 w 5"/>
                <a:gd name="T47" fmla="*/ 10 h 16"/>
                <a:gd name="T48" fmla="*/ 2 w 5"/>
                <a:gd name="T49" fmla="*/ 10 h 16"/>
                <a:gd name="T50" fmla="*/ 2 w 5"/>
                <a:gd name="T51" fmla="*/ 9 h 16"/>
                <a:gd name="T52" fmla="*/ 2 w 5"/>
                <a:gd name="T53" fmla="*/ 9 h 16"/>
                <a:gd name="T54" fmla="*/ 2 w 5"/>
                <a:gd name="T55" fmla="*/ 9 h 16"/>
                <a:gd name="T56" fmla="*/ 2 w 5"/>
                <a:gd name="T57" fmla="*/ 8 h 16"/>
                <a:gd name="T58" fmla="*/ 2 w 5"/>
                <a:gd name="T59" fmla="*/ 8 h 16"/>
                <a:gd name="T60" fmla="*/ 2 w 5"/>
                <a:gd name="T61" fmla="*/ 8 h 16"/>
                <a:gd name="T62" fmla="*/ 2 w 5"/>
                <a:gd name="T63" fmla="*/ 8 h 16"/>
                <a:gd name="T64" fmla="*/ 2 w 5"/>
                <a:gd name="T65" fmla="*/ 7 h 16"/>
                <a:gd name="T66" fmla="*/ 3 w 5"/>
                <a:gd name="T67" fmla="*/ 7 h 16"/>
                <a:gd name="T68" fmla="*/ 3 w 5"/>
                <a:gd name="T69" fmla="*/ 7 h 16"/>
                <a:gd name="T70" fmla="*/ 3 w 5"/>
                <a:gd name="T71" fmla="*/ 7 h 16"/>
                <a:gd name="T72" fmla="*/ 3 w 5"/>
                <a:gd name="T73" fmla="*/ 6 h 16"/>
                <a:gd name="T74" fmla="*/ 3 w 5"/>
                <a:gd name="T75" fmla="*/ 6 h 16"/>
                <a:gd name="T76" fmla="*/ 3 w 5"/>
                <a:gd name="T77" fmla="*/ 6 h 16"/>
                <a:gd name="T78" fmla="*/ 3 w 5"/>
                <a:gd name="T79" fmla="*/ 6 h 16"/>
                <a:gd name="T80" fmla="*/ 3 w 5"/>
                <a:gd name="T81" fmla="*/ 5 h 16"/>
                <a:gd name="T82" fmla="*/ 3 w 5"/>
                <a:gd name="T83" fmla="*/ 5 h 16"/>
                <a:gd name="T84" fmla="*/ 3 w 5"/>
                <a:gd name="T85" fmla="*/ 5 h 16"/>
                <a:gd name="T86" fmla="*/ 3 w 5"/>
                <a:gd name="T87" fmla="*/ 4 h 16"/>
                <a:gd name="T88" fmla="*/ 3 w 5"/>
                <a:gd name="T89" fmla="*/ 4 h 16"/>
                <a:gd name="T90" fmla="*/ 3 w 5"/>
                <a:gd name="T91" fmla="*/ 4 h 16"/>
                <a:gd name="T92" fmla="*/ 3 w 5"/>
                <a:gd name="T93" fmla="*/ 4 h 16"/>
                <a:gd name="T94" fmla="*/ 4 w 5"/>
                <a:gd name="T95" fmla="*/ 3 h 16"/>
                <a:gd name="T96" fmla="*/ 4 w 5"/>
                <a:gd name="T97" fmla="*/ 3 h 16"/>
                <a:gd name="T98" fmla="*/ 4 w 5"/>
                <a:gd name="T99" fmla="*/ 3 h 16"/>
                <a:gd name="T100" fmla="*/ 4 w 5"/>
                <a:gd name="T101" fmla="*/ 3 h 16"/>
                <a:gd name="T102" fmla="*/ 4 w 5"/>
                <a:gd name="T103" fmla="*/ 2 h 16"/>
                <a:gd name="T104" fmla="*/ 4 w 5"/>
                <a:gd name="T105" fmla="*/ 2 h 16"/>
                <a:gd name="T106" fmla="*/ 4 w 5"/>
                <a:gd name="T107" fmla="*/ 2 h 16"/>
                <a:gd name="T108" fmla="*/ 4 w 5"/>
                <a:gd name="T109" fmla="*/ 2 h 16"/>
                <a:gd name="T110" fmla="*/ 4 w 5"/>
                <a:gd name="T111" fmla="*/ 1 h 16"/>
                <a:gd name="T112" fmla="*/ 4 w 5"/>
                <a:gd name="T113" fmla="*/ 1 h 16"/>
                <a:gd name="T114" fmla="*/ 4 w 5"/>
                <a:gd name="T115" fmla="*/ 1 h 16"/>
                <a:gd name="T116" fmla="*/ 4 w 5"/>
                <a:gd name="T117" fmla="*/ 0 h 16"/>
                <a:gd name="T118" fmla="*/ 4 w 5"/>
                <a:gd name="T119" fmla="*/ 0 h 16"/>
                <a:gd name="T120" fmla="*/ 5 w 5"/>
                <a:gd name="T121" fmla="*/ 0 h 16"/>
                <a:gd name="T122" fmla="*/ 5 w 5"/>
                <a:gd name="T123"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custGeom>
            <a:noFill/>
            <a:ln w="57150" cap="rnd">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5883" name="Freeform 89"/>
            <p:cNvSpPr>
              <a:spLocks/>
            </p:cNvSpPr>
            <p:nvPr/>
          </p:nvSpPr>
          <p:spPr bwMode="auto">
            <a:xfrm>
              <a:off x="14306550" y="5430837"/>
              <a:ext cx="63500" cy="215900"/>
            </a:xfrm>
            <a:custGeom>
              <a:avLst/>
              <a:gdLst>
                <a:gd name="T0" fmla="*/ 0 w 5"/>
                <a:gd name="T1" fmla="*/ 16 h 17"/>
                <a:gd name="T2" fmla="*/ 0 w 5"/>
                <a:gd name="T3" fmla="*/ 16 h 17"/>
                <a:gd name="T4" fmla="*/ 0 w 5"/>
                <a:gd name="T5" fmla="*/ 16 h 17"/>
                <a:gd name="T6" fmla="*/ 0 w 5"/>
                <a:gd name="T7" fmla="*/ 15 h 17"/>
                <a:gd name="T8" fmla="*/ 0 w 5"/>
                <a:gd name="T9" fmla="*/ 15 h 17"/>
                <a:gd name="T10" fmla="*/ 0 w 5"/>
                <a:gd name="T11" fmla="*/ 15 h 17"/>
                <a:gd name="T12" fmla="*/ 0 w 5"/>
                <a:gd name="T13" fmla="*/ 15 h 17"/>
                <a:gd name="T14" fmla="*/ 0 w 5"/>
                <a:gd name="T15" fmla="*/ 14 h 17"/>
                <a:gd name="T16" fmla="*/ 0 w 5"/>
                <a:gd name="T17" fmla="*/ 14 h 17"/>
                <a:gd name="T18" fmla="*/ 0 w 5"/>
                <a:gd name="T19" fmla="*/ 14 h 17"/>
                <a:gd name="T20" fmla="*/ 0 w 5"/>
                <a:gd name="T21" fmla="*/ 14 h 17"/>
                <a:gd name="T22" fmla="*/ 1 w 5"/>
                <a:gd name="T23" fmla="*/ 13 h 17"/>
                <a:gd name="T24" fmla="*/ 1 w 5"/>
                <a:gd name="T25" fmla="*/ 13 h 17"/>
                <a:gd name="T26" fmla="*/ 1 w 5"/>
                <a:gd name="T27" fmla="*/ 13 h 17"/>
                <a:gd name="T28" fmla="*/ 1 w 5"/>
                <a:gd name="T29" fmla="*/ 13 h 17"/>
                <a:gd name="T30" fmla="*/ 1 w 5"/>
                <a:gd name="T31" fmla="*/ 12 h 17"/>
                <a:gd name="T32" fmla="*/ 1 w 5"/>
                <a:gd name="T33" fmla="*/ 12 h 17"/>
                <a:gd name="T34" fmla="*/ 1 w 5"/>
                <a:gd name="T35" fmla="*/ 12 h 17"/>
                <a:gd name="T36" fmla="*/ 1 w 5"/>
                <a:gd name="T37" fmla="*/ 11 h 17"/>
                <a:gd name="T38" fmla="*/ 1 w 5"/>
                <a:gd name="T39" fmla="*/ 11 h 17"/>
                <a:gd name="T40" fmla="*/ 1 w 5"/>
                <a:gd name="T41" fmla="*/ 11 h 17"/>
                <a:gd name="T42" fmla="*/ 1 w 5"/>
                <a:gd name="T43" fmla="*/ 11 h 17"/>
                <a:gd name="T44" fmla="*/ 1 w 5"/>
                <a:gd name="T45" fmla="*/ 10 h 17"/>
                <a:gd name="T46" fmla="*/ 1 w 5"/>
                <a:gd name="T47" fmla="*/ 10 h 17"/>
                <a:gd name="T48" fmla="*/ 2 w 5"/>
                <a:gd name="T49" fmla="*/ 10 h 17"/>
                <a:gd name="T50" fmla="*/ 2 w 5"/>
                <a:gd name="T51" fmla="*/ 10 h 17"/>
                <a:gd name="T52" fmla="*/ 2 w 5"/>
                <a:gd name="T53" fmla="*/ 9 h 17"/>
                <a:gd name="T54" fmla="*/ 2 w 5"/>
                <a:gd name="T55" fmla="*/ 9 h 17"/>
                <a:gd name="T56" fmla="*/ 2 w 5"/>
                <a:gd name="T57" fmla="*/ 9 h 17"/>
                <a:gd name="T58" fmla="*/ 2 w 5"/>
                <a:gd name="T59" fmla="*/ 9 h 17"/>
                <a:gd name="T60" fmla="*/ 2 w 5"/>
                <a:gd name="T61" fmla="*/ 8 h 17"/>
                <a:gd name="T62" fmla="*/ 2 w 5"/>
                <a:gd name="T63" fmla="*/ 8 h 17"/>
                <a:gd name="T64" fmla="*/ 2 w 5"/>
                <a:gd name="T65" fmla="*/ 8 h 17"/>
                <a:gd name="T66" fmla="*/ 2 w 5"/>
                <a:gd name="T67" fmla="*/ 7 h 17"/>
                <a:gd name="T68" fmla="*/ 2 w 5"/>
                <a:gd name="T69" fmla="*/ 7 h 17"/>
                <a:gd name="T70" fmla="*/ 2 w 5"/>
                <a:gd name="T71" fmla="*/ 7 h 17"/>
                <a:gd name="T72" fmla="*/ 3 w 5"/>
                <a:gd name="T73" fmla="*/ 7 h 17"/>
                <a:gd name="T74" fmla="*/ 3 w 5"/>
                <a:gd name="T75" fmla="*/ 6 h 17"/>
                <a:gd name="T76" fmla="*/ 3 w 5"/>
                <a:gd name="T77" fmla="*/ 6 h 17"/>
                <a:gd name="T78" fmla="*/ 3 w 5"/>
                <a:gd name="T79" fmla="*/ 6 h 17"/>
                <a:gd name="T80" fmla="*/ 3 w 5"/>
                <a:gd name="T81" fmla="*/ 6 h 17"/>
                <a:gd name="T82" fmla="*/ 3 w 5"/>
                <a:gd name="T83" fmla="*/ 5 h 17"/>
                <a:gd name="T84" fmla="*/ 3 w 5"/>
                <a:gd name="T85" fmla="*/ 5 h 17"/>
                <a:gd name="T86" fmla="*/ 3 w 5"/>
                <a:gd name="T87" fmla="*/ 5 h 17"/>
                <a:gd name="T88" fmla="*/ 3 w 5"/>
                <a:gd name="T89" fmla="*/ 5 h 17"/>
                <a:gd name="T90" fmla="*/ 3 w 5"/>
                <a:gd name="T91" fmla="*/ 4 h 17"/>
                <a:gd name="T92" fmla="*/ 3 w 5"/>
                <a:gd name="T93" fmla="*/ 4 h 17"/>
                <a:gd name="T94" fmla="*/ 3 w 5"/>
                <a:gd name="T95" fmla="*/ 4 h 17"/>
                <a:gd name="T96" fmla="*/ 3 w 5"/>
                <a:gd name="T97" fmla="*/ 3 h 17"/>
                <a:gd name="T98" fmla="*/ 3 w 5"/>
                <a:gd name="T99" fmla="*/ 3 h 17"/>
                <a:gd name="T100" fmla="*/ 4 w 5"/>
                <a:gd name="T101" fmla="*/ 3 h 17"/>
                <a:gd name="T102" fmla="*/ 4 w 5"/>
                <a:gd name="T103" fmla="*/ 3 h 17"/>
                <a:gd name="T104" fmla="*/ 4 w 5"/>
                <a:gd name="T105" fmla="*/ 2 h 17"/>
                <a:gd name="T106" fmla="*/ 4 w 5"/>
                <a:gd name="T107" fmla="*/ 2 h 17"/>
                <a:gd name="T108" fmla="*/ 4 w 5"/>
                <a:gd name="T109" fmla="*/ 2 h 17"/>
                <a:gd name="T110" fmla="*/ 4 w 5"/>
                <a:gd name="T111" fmla="*/ 2 h 17"/>
                <a:gd name="T112" fmla="*/ 4 w 5"/>
                <a:gd name="T113" fmla="*/ 1 h 17"/>
                <a:gd name="T114" fmla="*/ 4 w 5"/>
                <a:gd name="T115" fmla="*/ 1 h 17"/>
                <a:gd name="T116" fmla="*/ 4 w 5"/>
                <a:gd name="T117" fmla="*/ 1 h 17"/>
                <a:gd name="T118" fmla="*/ 4 w 5"/>
                <a:gd name="T119" fmla="*/ 1 h 17"/>
                <a:gd name="T120" fmla="*/ 4 w 5"/>
                <a:gd name="T121" fmla="*/ 0 h 17"/>
                <a:gd name="T122" fmla="*/ 4 w 5"/>
                <a:gd name="T123"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custGeom>
            <a:noFill/>
            <a:ln w="57150" cap="rnd">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5884" name="Freeform 90"/>
            <p:cNvSpPr>
              <a:spLocks/>
            </p:cNvSpPr>
            <p:nvPr/>
          </p:nvSpPr>
          <p:spPr bwMode="auto">
            <a:xfrm>
              <a:off x="14370050" y="5214937"/>
              <a:ext cx="63500" cy="215900"/>
            </a:xfrm>
            <a:custGeom>
              <a:avLst/>
              <a:gdLst>
                <a:gd name="T0" fmla="*/ 0 w 5"/>
                <a:gd name="T1" fmla="*/ 17 h 17"/>
                <a:gd name="T2" fmla="*/ 0 w 5"/>
                <a:gd name="T3" fmla="*/ 16 h 17"/>
                <a:gd name="T4" fmla="*/ 0 w 5"/>
                <a:gd name="T5" fmla="*/ 16 h 17"/>
                <a:gd name="T6" fmla="*/ 0 w 5"/>
                <a:gd name="T7" fmla="*/ 16 h 17"/>
                <a:gd name="T8" fmla="*/ 0 w 5"/>
                <a:gd name="T9" fmla="*/ 16 h 17"/>
                <a:gd name="T10" fmla="*/ 0 w 5"/>
                <a:gd name="T11" fmla="*/ 15 h 17"/>
                <a:gd name="T12" fmla="*/ 0 w 5"/>
                <a:gd name="T13" fmla="*/ 15 h 17"/>
                <a:gd name="T14" fmla="*/ 0 w 5"/>
                <a:gd name="T15" fmla="*/ 15 h 17"/>
                <a:gd name="T16" fmla="*/ 0 w 5"/>
                <a:gd name="T17" fmla="*/ 14 h 17"/>
                <a:gd name="T18" fmla="*/ 0 w 5"/>
                <a:gd name="T19" fmla="*/ 14 h 17"/>
                <a:gd name="T20" fmla="*/ 0 w 5"/>
                <a:gd name="T21" fmla="*/ 14 h 17"/>
                <a:gd name="T22" fmla="*/ 0 w 5"/>
                <a:gd name="T23" fmla="*/ 14 h 17"/>
                <a:gd name="T24" fmla="*/ 0 w 5"/>
                <a:gd name="T25" fmla="*/ 13 h 17"/>
                <a:gd name="T26" fmla="*/ 1 w 5"/>
                <a:gd name="T27" fmla="*/ 13 h 17"/>
                <a:gd name="T28" fmla="*/ 1 w 5"/>
                <a:gd name="T29" fmla="*/ 13 h 17"/>
                <a:gd name="T30" fmla="*/ 1 w 5"/>
                <a:gd name="T31" fmla="*/ 13 h 17"/>
                <a:gd name="T32" fmla="*/ 1 w 5"/>
                <a:gd name="T33" fmla="*/ 12 h 17"/>
                <a:gd name="T34" fmla="*/ 1 w 5"/>
                <a:gd name="T35" fmla="*/ 12 h 17"/>
                <a:gd name="T36" fmla="*/ 1 w 5"/>
                <a:gd name="T37" fmla="*/ 12 h 17"/>
                <a:gd name="T38" fmla="*/ 1 w 5"/>
                <a:gd name="T39" fmla="*/ 12 h 17"/>
                <a:gd name="T40" fmla="*/ 1 w 5"/>
                <a:gd name="T41" fmla="*/ 11 h 17"/>
                <a:gd name="T42" fmla="*/ 1 w 5"/>
                <a:gd name="T43" fmla="*/ 11 h 17"/>
                <a:gd name="T44" fmla="*/ 1 w 5"/>
                <a:gd name="T45" fmla="*/ 11 h 17"/>
                <a:gd name="T46" fmla="*/ 1 w 5"/>
                <a:gd name="T47" fmla="*/ 11 h 17"/>
                <a:gd name="T48" fmla="*/ 1 w 5"/>
                <a:gd name="T49" fmla="*/ 10 h 17"/>
                <a:gd name="T50" fmla="*/ 2 w 5"/>
                <a:gd name="T51" fmla="*/ 10 h 17"/>
                <a:gd name="T52" fmla="*/ 2 w 5"/>
                <a:gd name="T53" fmla="*/ 10 h 17"/>
                <a:gd name="T54" fmla="*/ 2 w 5"/>
                <a:gd name="T55" fmla="*/ 9 h 17"/>
                <a:gd name="T56" fmla="*/ 2 w 5"/>
                <a:gd name="T57" fmla="*/ 9 h 17"/>
                <a:gd name="T58" fmla="*/ 2 w 5"/>
                <a:gd name="T59" fmla="*/ 9 h 17"/>
                <a:gd name="T60" fmla="*/ 2 w 5"/>
                <a:gd name="T61" fmla="*/ 9 h 17"/>
                <a:gd name="T62" fmla="*/ 2 w 5"/>
                <a:gd name="T63" fmla="*/ 8 h 17"/>
                <a:gd name="T64" fmla="*/ 2 w 5"/>
                <a:gd name="T65" fmla="*/ 8 h 17"/>
                <a:gd name="T66" fmla="*/ 2 w 5"/>
                <a:gd name="T67" fmla="*/ 8 h 17"/>
                <a:gd name="T68" fmla="*/ 2 w 5"/>
                <a:gd name="T69" fmla="*/ 8 h 17"/>
                <a:gd name="T70" fmla="*/ 2 w 5"/>
                <a:gd name="T71" fmla="*/ 7 h 17"/>
                <a:gd name="T72" fmla="*/ 2 w 5"/>
                <a:gd name="T73" fmla="*/ 7 h 17"/>
                <a:gd name="T74" fmla="*/ 3 w 5"/>
                <a:gd name="T75" fmla="*/ 7 h 17"/>
                <a:gd name="T76" fmla="*/ 3 w 5"/>
                <a:gd name="T77" fmla="*/ 7 h 17"/>
                <a:gd name="T78" fmla="*/ 3 w 5"/>
                <a:gd name="T79" fmla="*/ 6 h 17"/>
                <a:gd name="T80" fmla="*/ 3 w 5"/>
                <a:gd name="T81" fmla="*/ 6 h 17"/>
                <a:gd name="T82" fmla="*/ 3 w 5"/>
                <a:gd name="T83" fmla="*/ 6 h 17"/>
                <a:gd name="T84" fmla="*/ 3 w 5"/>
                <a:gd name="T85" fmla="*/ 5 h 17"/>
                <a:gd name="T86" fmla="*/ 3 w 5"/>
                <a:gd name="T87" fmla="*/ 5 h 17"/>
                <a:gd name="T88" fmla="*/ 3 w 5"/>
                <a:gd name="T89" fmla="*/ 5 h 17"/>
                <a:gd name="T90" fmla="*/ 3 w 5"/>
                <a:gd name="T91" fmla="*/ 5 h 17"/>
                <a:gd name="T92" fmla="*/ 3 w 5"/>
                <a:gd name="T93" fmla="*/ 4 h 17"/>
                <a:gd name="T94" fmla="*/ 3 w 5"/>
                <a:gd name="T95" fmla="*/ 4 h 17"/>
                <a:gd name="T96" fmla="*/ 3 w 5"/>
                <a:gd name="T97" fmla="*/ 4 h 17"/>
                <a:gd name="T98" fmla="*/ 3 w 5"/>
                <a:gd name="T99" fmla="*/ 4 h 17"/>
                <a:gd name="T100" fmla="*/ 3 w 5"/>
                <a:gd name="T101" fmla="*/ 3 h 17"/>
                <a:gd name="T102" fmla="*/ 4 w 5"/>
                <a:gd name="T103" fmla="*/ 3 h 17"/>
                <a:gd name="T104" fmla="*/ 4 w 5"/>
                <a:gd name="T105" fmla="*/ 3 h 17"/>
                <a:gd name="T106" fmla="*/ 4 w 5"/>
                <a:gd name="T107" fmla="*/ 3 h 17"/>
                <a:gd name="T108" fmla="*/ 4 w 5"/>
                <a:gd name="T109" fmla="*/ 2 h 17"/>
                <a:gd name="T110" fmla="*/ 4 w 5"/>
                <a:gd name="T111" fmla="*/ 2 h 17"/>
                <a:gd name="T112" fmla="*/ 4 w 5"/>
                <a:gd name="T113" fmla="*/ 2 h 17"/>
                <a:gd name="T114" fmla="*/ 4 w 5"/>
                <a:gd name="T115" fmla="*/ 1 h 17"/>
                <a:gd name="T116" fmla="*/ 4 w 5"/>
                <a:gd name="T117" fmla="*/ 1 h 17"/>
                <a:gd name="T118" fmla="*/ 4 w 5"/>
                <a:gd name="T119" fmla="*/ 1 h 17"/>
                <a:gd name="T120" fmla="*/ 4 w 5"/>
                <a:gd name="T121" fmla="*/ 1 h 17"/>
                <a:gd name="T122" fmla="*/ 4 w 5"/>
                <a:gd name="T123"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custGeom>
            <a:noFill/>
            <a:ln w="57150" cap="rnd">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5885" name="Freeform 91"/>
            <p:cNvSpPr>
              <a:spLocks/>
            </p:cNvSpPr>
            <p:nvPr/>
          </p:nvSpPr>
          <p:spPr bwMode="auto">
            <a:xfrm>
              <a:off x="14433550" y="5010150"/>
              <a:ext cx="50800" cy="204788"/>
            </a:xfrm>
            <a:custGeom>
              <a:avLst/>
              <a:gdLst>
                <a:gd name="T0" fmla="*/ 0 w 4"/>
                <a:gd name="T1" fmla="*/ 16 h 16"/>
                <a:gd name="T2" fmla="*/ 0 w 4"/>
                <a:gd name="T3" fmla="*/ 16 h 16"/>
                <a:gd name="T4" fmla="*/ 0 w 4"/>
                <a:gd name="T5" fmla="*/ 15 h 16"/>
                <a:gd name="T6" fmla="*/ 0 w 4"/>
                <a:gd name="T7" fmla="*/ 15 h 16"/>
                <a:gd name="T8" fmla="*/ 0 w 4"/>
                <a:gd name="T9" fmla="*/ 15 h 16"/>
                <a:gd name="T10" fmla="*/ 0 w 4"/>
                <a:gd name="T11" fmla="*/ 15 h 16"/>
                <a:gd name="T12" fmla="*/ 0 w 4"/>
                <a:gd name="T13" fmla="*/ 14 h 16"/>
                <a:gd name="T14" fmla="*/ 0 w 4"/>
                <a:gd name="T15" fmla="*/ 14 h 16"/>
                <a:gd name="T16" fmla="*/ 0 w 4"/>
                <a:gd name="T17" fmla="*/ 14 h 16"/>
                <a:gd name="T18" fmla="*/ 0 w 4"/>
                <a:gd name="T19" fmla="*/ 14 h 16"/>
                <a:gd name="T20" fmla="*/ 0 w 4"/>
                <a:gd name="T21" fmla="*/ 13 h 16"/>
                <a:gd name="T22" fmla="*/ 0 w 4"/>
                <a:gd name="T23" fmla="*/ 13 h 16"/>
                <a:gd name="T24" fmla="*/ 0 w 4"/>
                <a:gd name="T25" fmla="*/ 13 h 16"/>
                <a:gd name="T26" fmla="*/ 1 w 4"/>
                <a:gd name="T27" fmla="*/ 13 h 16"/>
                <a:gd name="T28" fmla="*/ 1 w 4"/>
                <a:gd name="T29" fmla="*/ 12 h 16"/>
                <a:gd name="T30" fmla="*/ 1 w 4"/>
                <a:gd name="T31" fmla="*/ 12 h 16"/>
                <a:gd name="T32" fmla="*/ 1 w 4"/>
                <a:gd name="T33" fmla="*/ 12 h 16"/>
                <a:gd name="T34" fmla="*/ 1 w 4"/>
                <a:gd name="T35" fmla="*/ 11 h 16"/>
                <a:gd name="T36" fmla="*/ 1 w 4"/>
                <a:gd name="T37" fmla="*/ 11 h 16"/>
                <a:gd name="T38" fmla="*/ 1 w 4"/>
                <a:gd name="T39" fmla="*/ 11 h 16"/>
                <a:gd name="T40" fmla="*/ 1 w 4"/>
                <a:gd name="T41" fmla="*/ 11 h 16"/>
                <a:gd name="T42" fmla="*/ 1 w 4"/>
                <a:gd name="T43" fmla="*/ 10 h 16"/>
                <a:gd name="T44" fmla="*/ 1 w 4"/>
                <a:gd name="T45" fmla="*/ 10 h 16"/>
                <a:gd name="T46" fmla="*/ 1 w 4"/>
                <a:gd name="T47" fmla="*/ 10 h 16"/>
                <a:gd name="T48" fmla="*/ 1 w 4"/>
                <a:gd name="T49" fmla="*/ 10 h 16"/>
                <a:gd name="T50" fmla="*/ 1 w 4"/>
                <a:gd name="T51" fmla="*/ 9 h 16"/>
                <a:gd name="T52" fmla="*/ 2 w 4"/>
                <a:gd name="T53" fmla="*/ 9 h 16"/>
                <a:gd name="T54" fmla="*/ 2 w 4"/>
                <a:gd name="T55" fmla="*/ 9 h 16"/>
                <a:gd name="T56" fmla="*/ 2 w 4"/>
                <a:gd name="T57" fmla="*/ 9 h 16"/>
                <a:gd name="T58" fmla="*/ 2 w 4"/>
                <a:gd name="T59" fmla="*/ 8 h 16"/>
                <a:gd name="T60" fmla="*/ 2 w 4"/>
                <a:gd name="T61" fmla="*/ 8 h 16"/>
                <a:gd name="T62" fmla="*/ 2 w 4"/>
                <a:gd name="T63" fmla="*/ 8 h 16"/>
                <a:gd name="T64" fmla="*/ 2 w 4"/>
                <a:gd name="T65" fmla="*/ 7 h 16"/>
                <a:gd name="T66" fmla="*/ 2 w 4"/>
                <a:gd name="T67" fmla="*/ 7 h 16"/>
                <a:gd name="T68" fmla="*/ 2 w 4"/>
                <a:gd name="T69" fmla="*/ 7 h 16"/>
                <a:gd name="T70" fmla="*/ 2 w 4"/>
                <a:gd name="T71" fmla="*/ 7 h 16"/>
                <a:gd name="T72" fmla="*/ 2 w 4"/>
                <a:gd name="T73" fmla="*/ 6 h 16"/>
                <a:gd name="T74" fmla="*/ 2 w 4"/>
                <a:gd name="T75" fmla="*/ 6 h 16"/>
                <a:gd name="T76" fmla="*/ 2 w 4"/>
                <a:gd name="T77" fmla="*/ 6 h 16"/>
                <a:gd name="T78" fmla="*/ 2 w 4"/>
                <a:gd name="T79" fmla="*/ 6 h 16"/>
                <a:gd name="T80" fmla="*/ 2 w 4"/>
                <a:gd name="T81" fmla="*/ 5 h 16"/>
                <a:gd name="T82" fmla="*/ 3 w 4"/>
                <a:gd name="T83" fmla="*/ 5 h 16"/>
                <a:gd name="T84" fmla="*/ 3 w 4"/>
                <a:gd name="T85" fmla="*/ 5 h 16"/>
                <a:gd name="T86" fmla="*/ 3 w 4"/>
                <a:gd name="T87" fmla="*/ 5 h 16"/>
                <a:gd name="T88" fmla="*/ 3 w 4"/>
                <a:gd name="T89" fmla="*/ 4 h 16"/>
                <a:gd name="T90" fmla="*/ 3 w 4"/>
                <a:gd name="T91" fmla="*/ 4 h 16"/>
                <a:gd name="T92" fmla="*/ 3 w 4"/>
                <a:gd name="T93" fmla="*/ 4 h 16"/>
                <a:gd name="T94" fmla="*/ 3 w 4"/>
                <a:gd name="T95" fmla="*/ 3 h 16"/>
                <a:gd name="T96" fmla="*/ 3 w 4"/>
                <a:gd name="T97" fmla="*/ 3 h 16"/>
                <a:gd name="T98" fmla="*/ 3 w 4"/>
                <a:gd name="T99" fmla="*/ 3 h 16"/>
                <a:gd name="T100" fmla="*/ 3 w 4"/>
                <a:gd name="T101" fmla="*/ 3 h 16"/>
                <a:gd name="T102" fmla="*/ 3 w 4"/>
                <a:gd name="T103" fmla="*/ 2 h 16"/>
                <a:gd name="T104" fmla="*/ 3 w 4"/>
                <a:gd name="T105" fmla="*/ 2 h 16"/>
                <a:gd name="T106" fmla="*/ 4 w 4"/>
                <a:gd name="T107" fmla="*/ 2 h 16"/>
                <a:gd name="T108" fmla="*/ 4 w 4"/>
                <a:gd name="T109" fmla="*/ 2 h 16"/>
                <a:gd name="T110" fmla="*/ 4 w 4"/>
                <a:gd name="T111" fmla="*/ 1 h 16"/>
                <a:gd name="T112" fmla="*/ 4 w 4"/>
                <a:gd name="T113" fmla="*/ 1 h 16"/>
                <a:gd name="T114" fmla="*/ 4 w 4"/>
                <a:gd name="T115" fmla="*/ 1 h 16"/>
                <a:gd name="T116" fmla="*/ 4 w 4"/>
                <a:gd name="T117" fmla="*/ 1 h 16"/>
                <a:gd name="T118" fmla="*/ 4 w 4"/>
                <a:gd name="T119" fmla="*/ 0 h 16"/>
                <a:gd name="T120" fmla="*/ 4 w 4"/>
                <a:gd name="T121" fmla="*/ 0 h 16"/>
                <a:gd name="T122" fmla="*/ 4 w 4"/>
                <a:gd name="T123"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custGeom>
            <a:noFill/>
            <a:ln w="57150" cap="rnd">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5886" name="Freeform 92"/>
            <p:cNvSpPr>
              <a:spLocks/>
            </p:cNvSpPr>
            <p:nvPr/>
          </p:nvSpPr>
          <p:spPr bwMode="auto">
            <a:xfrm>
              <a:off x="14484350" y="4794250"/>
              <a:ext cx="63500" cy="215900"/>
            </a:xfrm>
            <a:custGeom>
              <a:avLst/>
              <a:gdLst>
                <a:gd name="T0" fmla="*/ 0 w 5"/>
                <a:gd name="T1" fmla="*/ 16 h 17"/>
                <a:gd name="T2" fmla="*/ 0 w 5"/>
                <a:gd name="T3" fmla="*/ 16 h 17"/>
                <a:gd name="T4" fmla="*/ 0 w 5"/>
                <a:gd name="T5" fmla="*/ 16 h 17"/>
                <a:gd name="T6" fmla="*/ 0 w 5"/>
                <a:gd name="T7" fmla="*/ 16 h 17"/>
                <a:gd name="T8" fmla="*/ 1 w 5"/>
                <a:gd name="T9" fmla="*/ 15 h 17"/>
                <a:gd name="T10" fmla="*/ 1 w 5"/>
                <a:gd name="T11" fmla="*/ 15 h 17"/>
                <a:gd name="T12" fmla="*/ 1 w 5"/>
                <a:gd name="T13" fmla="*/ 15 h 17"/>
                <a:gd name="T14" fmla="*/ 1 w 5"/>
                <a:gd name="T15" fmla="*/ 14 h 17"/>
                <a:gd name="T16" fmla="*/ 1 w 5"/>
                <a:gd name="T17" fmla="*/ 14 h 17"/>
                <a:gd name="T18" fmla="*/ 1 w 5"/>
                <a:gd name="T19" fmla="*/ 14 h 17"/>
                <a:gd name="T20" fmla="*/ 1 w 5"/>
                <a:gd name="T21" fmla="*/ 14 h 17"/>
                <a:gd name="T22" fmla="*/ 1 w 5"/>
                <a:gd name="T23" fmla="*/ 13 h 17"/>
                <a:gd name="T24" fmla="*/ 1 w 5"/>
                <a:gd name="T25" fmla="*/ 13 h 17"/>
                <a:gd name="T26" fmla="*/ 1 w 5"/>
                <a:gd name="T27" fmla="*/ 13 h 17"/>
                <a:gd name="T28" fmla="*/ 1 w 5"/>
                <a:gd name="T29" fmla="*/ 13 h 17"/>
                <a:gd name="T30" fmla="*/ 1 w 5"/>
                <a:gd name="T31" fmla="*/ 12 h 17"/>
                <a:gd name="T32" fmla="*/ 1 w 5"/>
                <a:gd name="T33" fmla="*/ 12 h 17"/>
                <a:gd name="T34" fmla="*/ 1 w 5"/>
                <a:gd name="T35" fmla="*/ 12 h 17"/>
                <a:gd name="T36" fmla="*/ 2 w 5"/>
                <a:gd name="T37" fmla="*/ 12 h 17"/>
                <a:gd name="T38" fmla="*/ 2 w 5"/>
                <a:gd name="T39" fmla="*/ 11 h 17"/>
                <a:gd name="T40" fmla="*/ 2 w 5"/>
                <a:gd name="T41" fmla="*/ 11 h 17"/>
                <a:gd name="T42" fmla="*/ 2 w 5"/>
                <a:gd name="T43" fmla="*/ 11 h 17"/>
                <a:gd name="T44" fmla="*/ 2 w 5"/>
                <a:gd name="T45" fmla="*/ 10 h 17"/>
                <a:gd name="T46" fmla="*/ 2 w 5"/>
                <a:gd name="T47" fmla="*/ 10 h 17"/>
                <a:gd name="T48" fmla="*/ 2 w 5"/>
                <a:gd name="T49" fmla="*/ 10 h 17"/>
                <a:gd name="T50" fmla="*/ 2 w 5"/>
                <a:gd name="T51" fmla="*/ 10 h 17"/>
                <a:gd name="T52" fmla="*/ 2 w 5"/>
                <a:gd name="T53" fmla="*/ 9 h 17"/>
                <a:gd name="T54" fmla="*/ 2 w 5"/>
                <a:gd name="T55" fmla="*/ 9 h 17"/>
                <a:gd name="T56" fmla="*/ 2 w 5"/>
                <a:gd name="T57" fmla="*/ 9 h 17"/>
                <a:gd name="T58" fmla="*/ 2 w 5"/>
                <a:gd name="T59" fmla="*/ 9 h 17"/>
                <a:gd name="T60" fmla="*/ 2 w 5"/>
                <a:gd name="T61" fmla="*/ 8 h 17"/>
                <a:gd name="T62" fmla="*/ 2 w 5"/>
                <a:gd name="T63" fmla="*/ 8 h 17"/>
                <a:gd name="T64" fmla="*/ 3 w 5"/>
                <a:gd name="T65" fmla="*/ 8 h 17"/>
                <a:gd name="T66" fmla="*/ 3 w 5"/>
                <a:gd name="T67" fmla="*/ 8 h 17"/>
                <a:gd name="T68" fmla="*/ 3 w 5"/>
                <a:gd name="T69" fmla="*/ 7 h 17"/>
                <a:gd name="T70" fmla="*/ 3 w 5"/>
                <a:gd name="T71" fmla="*/ 7 h 17"/>
                <a:gd name="T72" fmla="*/ 3 w 5"/>
                <a:gd name="T73" fmla="*/ 7 h 17"/>
                <a:gd name="T74" fmla="*/ 3 w 5"/>
                <a:gd name="T75" fmla="*/ 7 h 17"/>
                <a:gd name="T76" fmla="*/ 3 w 5"/>
                <a:gd name="T77" fmla="*/ 6 h 17"/>
                <a:gd name="T78" fmla="*/ 3 w 5"/>
                <a:gd name="T79" fmla="*/ 6 h 17"/>
                <a:gd name="T80" fmla="*/ 3 w 5"/>
                <a:gd name="T81" fmla="*/ 6 h 17"/>
                <a:gd name="T82" fmla="*/ 3 w 5"/>
                <a:gd name="T83" fmla="*/ 5 h 17"/>
                <a:gd name="T84" fmla="*/ 3 w 5"/>
                <a:gd name="T85" fmla="*/ 5 h 17"/>
                <a:gd name="T86" fmla="*/ 3 w 5"/>
                <a:gd name="T87" fmla="*/ 5 h 17"/>
                <a:gd name="T88" fmla="*/ 3 w 5"/>
                <a:gd name="T89" fmla="*/ 5 h 17"/>
                <a:gd name="T90" fmla="*/ 3 w 5"/>
                <a:gd name="T91" fmla="*/ 4 h 17"/>
                <a:gd name="T92" fmla="*/ 4 w 5"/>
                <a:gd name="T93" fmla="*/ 4 h 17"/>
                <a:gd name="T94" fmla="*/ 4 w 5"/>
                <a:gd name="T95" fmla="*/ 4 h 17"/>
                <a:gd name="T96" fmla="*/ 4 w 5"/>
                <a:gd name="T97" fmla="*/ 4 h 17"/>
                <a:gd name="T98" fmla="*/ 4 w 5"/>
                <a:gd name="T99" fmla="*/ 3 h 17"/>
                <a:gd name="T100" fmla="*/ 4 w 5"/>
                <a:gd name="T101" fmla="*/ 3 h 17"/>
                <a:gd name="T102" fmla="*/ 4 w 5"/>
                <a:gd name="T103" fmla="*/ 3 h 17"/>
                <a:gd name="T104" fmla="*/ 4 w 5"/>
                <a:gd name="T105" fmla="*/ 3 h 17"/>
                <a:gd name="T106" fmla="*/ 4 w 5"/>
                <a:gd name="T107" fmla="*/ 2 h 17"/>
                <a:gd name="T108" fmla="*/ 4 w 5"/>
                <a:gd name="T109" fmla="*/ 2 h 17"/>
                <a:gd name="T110" fmla="*/ 4 w 5"/>
                <a:gd name="T111" fmla="*/ 2 h 17"/>
                <a:gd name="T112" fmla="*/ 4 w 5"/>
                <a:gd name="T113" fmla="*/ 1 h 17"/>
                <a:gd name="T114" fmla="*/ 4 w 5"/>
                <a:gd name="T115" fmla="*/ 1 h 17"/>
                <a:gd name="T116" fmla="*/ 4 w 5"/>
                <a:gd name="T117" fmla="*/ 1 h 17"/>
                <a:gd name="T118" fmla="*/ 4 w 5"/>
                <a:gd name="T119" fmla="*/ 1 h 17"/>
                <a:gd name="T120" fmla="*/ 4 w 5"/>
                <a:gd name="T121" fmla="*/ 0 h 17"/>
                <a:gd name="T122" fmla="*/ 5 w 5"/>
                <a:gd name="T123"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custGeom>
            <a:noFill/>
            <a:ln w="57150" cap="rnd">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5887" name="Freeform 93"/>
            <p:cNvSpPr>
              <a:spLocks/>
            </p:cNvSpPr>
            <p:nvPr/>
          </p:nvSpPr>
          <p:spPr bwMode="auto">
            <a:xfrm>
              <a:off x="14547850" y="4578350"/>
              <a:ext cx="52388" cy="215900"/>
            </a:xfrm>
            <a:custGeom>
              <a:avLst/>
              <a:gdLst>
                <a:gd name="T0" fmla="*/ 0 w 4"/>
                <a:gd name="T1" fmla="*/ 17 h 17"/>
                <a:gd name="T2" fmla="*/ 0 w 4"/>
                <a:gd name="T3" fmla="*/ 16 h 17"/>
                <a:gd name="T4" fmla="*/ 0 w 4"/>
                <a:gd name="T5" fmla="*/ 16 h 17"/>
                <a:gd name="T6" fmla="*/ 0 w 4"/>
                <a:gd name="T7" fmla="*/ 16 h 17"/>
                <a:gd name="T8" fmla="*/ 0 w 4"/>
                <a:gd name="T9" fmla="*/ 16 h 17"/>
                <a:gd name="T10" fmla="*/ 0 w 4"/>
                <a:gd name="T11" fmla="*/ 15 h 17"/>
                <a:gd name="T12" fmla="*/ 0 w 4"/>
                <a:gd name="T13" fmla="*/ 15 h 17"/>
                <a:gd name="T14" fmla="*/ 0 w 4"/>
                <a:gd name="T15" fmla="*/ 15 h 17"/>
                <a:gd name="T16" fmla="*/ 0 w 4"/>
                <a:gd name="T17" fmla="*/ 15 h 17"/>
                <a:gd name="T18" fmla="*/ 0 w 4"/>
                <a:gd name="T19" fmla="*/ 14 h 17"/>
                <a:gd name="T20" fmla="*/ 0 w 4"/>
                <a:gd name="T21" fmla="*/ 14 h 17"/>
                <a:gd name="T22" fmla="*/ 1 w 4"/>
                <a:gd name="T23" fmla="*/ 14 h 17"/>
                <a:gd name="T24" fmla="*/ 1 w 4"/>
                <a:gd name="T25" fmla="*/ 13 h 17"/>
                <a:gd name="T26" fmla="*/ 1 w 4"/>
                <a:gd name="T27" fmla="*/ 13 h 17"/>
                <a:gd name="T28" fmla="*/ 1 w 4"/>
                <a:gd name="T29" fmla="*/ 13 h 17"/>
                <a:gd name="T30" fmla="*/ 1 w 4"/>
                <a:gd name="T31" fmla="*/ 13 h 17"/>
                <a:gd name="T32" fmla="*/ 1 w 4"/>
                <a:gd name="T33" fmla="*/ 12 h 17"/>
                <a:gd name="T34" fmla="*/ 1 w 4"/>
                <a:gd name="T35" fmla="*/ 12 h 17"/>
                <a:gd name="T36" fmla="*/ 1 w 4"/>
                <a:gd name="T37" fmla="*/ 12 h 17"/>
                <a:gd name="T38" fmla="*/ 1 w 4"/>
                <a:gd name="T39" fmla="*/ 12 h 17"/>
                <a:gd name="T40" fmla="*/ 1 w 4"/>
                <a:gd name="T41" fmla="*/ 11 h 17"/>
                <a:gd name="T42" fmla="*/ 1 w 4"/>
                <a:gd name="T43" fmla="*/ 11 h 17"/>
                <a:gd name="T44" fmla="*/ 1 w 4"/>
                <a:gd name="T45" fmla="*/ 11 h 17"/>
                <a:gd name="T46" fmla="*/ 2 w 4"/>
                <a:gd name="T47" fmla="*/ 11 h 17"/>
                <a:gd name="T48" fmla="*/ 2 w 4"/>
                <a:gd name="T49" fmla="*/ 10 h 17"/>
                <a:gd name="T50" fmla="*/ 2 w 4"/>
                <a:gd name="T51" fmla="*/ 10 h 17"/>
                <a:gd name="T52" fmla="*/ 2 w 4"/>
                <a:gd name="T53" fmla="*/ 10 h 17"/>
                <a:gd name="T54" fmla="*/ 2 w 4"/>
                <a:gd name="T55" fmla="*/ 10 h 17"/>
                <a:gd name="T56" fmla="*/ 2 w 4"/>
                <a:gd name="T57" fmla="*/ 9 h 17"/>
                <a:gd name="T58" fmla="*/ 2 w 4"/>
                <a:gd name="T59" fmla="*/ 9 h 17"/>
                <a:gd name="T60" fmla="*/ 2 w 4"/>
                <a:gd name="T61" fmla="*/ 9 h 17"/>
                <a:gd name="T62" fmla="*/ 2 w 4"/>
                <a:gd name="T63" fmla="*/ 8 h 17"/>
                <a:gd name="T64" fmla="*/ 2 w 4"/>
                <a:gd name="T65" fmla="*/ 8 h 17"/>
                <a:gd name="T66" fmla="*/ 2 w 4"/>
                <a:gd name="T67" fmla="*/ 8 h 17"/>
                <a:gd name="T68" fmla="*/ 2 w 4"/>
                <a:gd name="T69" fmla="*/ 8 h 17"/>
                <a:gd name="T70" fmla="*/ 2 w 4"/>
                <a:gd name="T71" fmla="*/ 7 h 17"/>
                <a:gd name="T72" fmla="*/ 3 w 4"/>
                <a:gd name="T73" fmla="*/ 7 h 17"/>
                <a:gd name="T74" fmla="*/ 3 w 4"/>
                <a:gd name="T75" fmla="*/ 7 h 17"/>
                <a:gd name="T76" fmla="*/ 3 w 4"/>
                <a:gd name="T77" fmla="*/ 7 h 17"/>
                <a:gd name="T78" fmla="*/ 3 w 4"/>
                <a:gd name="T79" fmla="*/ 6 h 17"/>
                <a:gd name="T80" fmla="*/ 3 w 4"/>
                <a:gd name="T81" fmla="*/ 6 h 17"/>
                <a:gd name="T82" fmla="*/ 3 w 4"/>
                <a:gd name="T83" fmla="*/ 6 h 17"/>
                <a:gd name="T84" fmla="*/ 3 w 4"/>
                <a:gd name="T85" fmla="*/ 6 h 17"/>
                <a:gd name="T86" fmla="*/ 3 w 4"/>
                <a:gd name="T87" fmla="*/ 5 h 17"/>
                <a:gd name="T88" fmla="*/ 3 w 4"/>
                <a:gd name="T89" fmla="*/ 5 h 17"/>
                <a:gd name="T90" fmla="*/ 3 w 4"/>
                <a:gd name="T91" fmla="*/ 5 h 17"/>
                <a:gd name="T92" fmla="*/ 3 w 4"/>
                <a:gd name="T93" fmla="*/ 4 h 17"/>
                <a:gd name="T94" fmla="*/ 3 w 4"/>
                <a:gd name="T95" fmla="*/ 4 h 17"/>
                <a:gd name="T96" fmla="*/ 3 w 4"/>
                <a:gd name="T97" fmla="*/ 4 h 17"/>
                <a:gd name="T98" fmla="*/ 3 w 4"/>
                <a:gd name="T99" fmla="*/ 4 h 17"/>
                <a:gd name="T100" fmla="*/ 4 w 4"/>
                <a:gd name="T101" fmla="*/ 3 h 17"/>
                <a:gd name="T102" fmla="*/ 4 w 4"/>
                <a:gd name="T103" fmla="*/ 3 h 17"/>
                <a:gd name="T104" fmla="*/ 4 w 4"/>
                <a:gd name="T105" fmla="*/ 3 h 17"/>
                <a:gd name="T106" fmla="*/ 4 w 4"/>
                <a:gd name="T107" fmla="*/ 3 h 17"/>
                <a:gd name="T108" fmla="*/ 4 w 4"/>
                <a:gd name="T109" fmla="*/ 2 h 17"/>
                <a:gd name="T110" fmla="*/ 4 w 4"/>
                <a:gd name="T111" fmla="*/ 2 h 17"/>
                <a:gd name="T112" fmla="*/ 4 w 4"/>
                <a:gd name="T113" fmla="*/ 2 h 17"/>
                <a:gd name="T114" fmla="*/ 4 w 4"/>
                <a:gd name="T115" fmla="*/ 2 h 17"/>
                <a:gd name="T116" fmla="*/ 4 w 4"/>
                <a:gd name="T117" fmla="*/ 1 h 17"/>
                <a:gd name="T118" fmla="*/ 4 w 4"/>
                <a:gd name="T119" fmla="*/ 1 h 17"/>
                <a:gd name="T120" fmla="*/ 4 w 4"/>
                <a:gd name="T121" fmla="*/ 1 h 17"/>
                <a:gd name="T122" fmla="*/ 4 w 4"/>
                <a:gd name="T123"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custGeom>
            <a:noFill/>
            <a:ln w="57150" cap="rnd">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5888" name="Freeform 94"/>
            <p:cNvSpPr>
              <a:spLocks/>
            </p:cNvSpPr>
            <p:nvPr/>
          </p:nvSpPr>
          <p:spPr bwMode="auto">
            <a:xfrm>
              <a:off x="14600238" y="4375150"/>
              <a:ext cx="63500" cy="203200"/>
            </a:xfrm>
            <a:custGeom>
              <a:avLst/>
              <a:gdLst>
                <a:gd name="T0" fmla="*/ 0 w 5"/>
                <a:gd name="T1" fmla="*/ 16 h 16"/>
                <a:gd name="T2" fmla="*/ 0 w 5"/>
                <a:gd name="T3" fmla="*/ 16 h 16"/>
                <a:gd name="T4" fmla="*/ 1 w 5"/>
                <a:gd name="T5" fmla="*/ 16 h 16"/>
                <a:gd name="T6" fmla="*/ 1 w 5"/>
                <a:gd name="T7" fmla="*/ 15 h 16"/>
                <a:gd name="T8" fmla="*/ 1 w 5"/>
                <a:gd name="T9" fmla="*/ 15 h 16"/>
                <a:gd name="T10" fmla="*/ 1 w 5"/>
                <a:gd name="T11" fmla="*/ 15 h 16"/>
                <a:gd name="T12" fmla="*/ 1 w 5"/>
                <a:gd name="T13" fmla="*/ 14 h 16"/>
                <a:gd name="T14" fmla="*/ 1 w 5"/>
                <a:gd name="T15" fmla="*/ 14 h 16"/>
                <a:gd name="T16" fmla="*/ 1 w 5"/>
                <a:gd name="T17" fmla="*/ 14 h 16"/>
                <a:gd name="T18" fmla="*/ 1 w 5"/>
                <a:gd name="T19" fmla="*/ 14 h 16"/>
                <a:gd name="T20" fmla="*/ 1 w 5"/>
                <a:gd name="T21" fmla="*/ 13 h 16"/>
                <a:gd name="T22" fmla="*/ 1 w 5"/>
                <a:gd name="T23" fmla="*/ 13 h 16"/>
                <a:gd name="T24" fmla="*/ 1 w 5"/>
                <a:gd name="T25" fmla="*/ 13 h 16"/>
                <a:gd name="T26" fmla="*/ 1 w 5"/>
                <a:gd name="T27" fmla="*/ 13 h 16"/>
                <a:gd name="T28" fmla="*/ 1 w 5"/>
                <a:gd name="T29" fmla="*/ 12 h 16"/>
                <a:gd name="T30" fmla="*/ 2 w 5"/>
                <a:gd name="T31" fmla="*/ 12 h 16"/>
                <a:gd name="T32" fmla="*/ 2 w 5"/>
                <a:gd name="T33" fmla="*/ 12 h 16"/>
                <a:gd name="T34" fmla="*/ 2 w 5"/>
                <a:gd name="T35" fmla="*/ 12 h 16"/>
                <a:gd name="T36" fmla="*/ 2 w 5"/>
                <a:gd name="T37" fmla="*/ 11 h 16"/>
                <a:gd name="T38" fmla="*/ 2 w 5"/>
                <a:gd name="T39" fmla="*/ 11 h 16"/>
                <a:gd name="T40" fmla="*/ 2 w 5"/>
                <a:gd name="T41" fmla="*/ 11 h 16"/>
                <a:gd name="T42" fmla="*/ 2 w 5"/>
                <a:gd name="T43" fmla="*/ 10 h 16"/>
                <a:gd name="T44" fmla="*/ 2 w 5"/>
                <a:gd name="T45" fmla="*/ 10 h 16"/>
                <a:gd name="T46" fmla="*/ 2 w 5"/>
                <a:gd name="T47" fmla="*/ 10 h 16"/>
                <a:gd name="T48" fmla="*/ 2 w 5"/>
                <a:gd name="T49" fmla="*/ 10 h 16"/>
                <a:gd name="T50" fmla="*/ 2 w 5"/>
                <a:gd name="T51" fmla="*/ 9 h 16"/>
                <a:gd name="T52" fmla="*/ 2 w 5"/>
                <a:gd name="T53" fmla="*/ 9 h 16"/>
                <a:gd name="T54" fmla="*/ 3 w 5"/>
                <a:gd name="T55" fmla="*/ 9 h 16"/>
                <a:gd name="T56" fmla="*/ 3 w 5"/>
                <a:gd name="T57" fmla="*/ 9 h 16"/>
                <a:gd name="T58" fmla="*/ 3 w 5"/>
                <a:gd name="T59" fmla="*/ 8 h 16"/>
                <a:gd name="T60" fmla="*/ 3 w 5"/>
                <a:gd name="T61" fmla="*/ 8 h 16"/>
                <a:gd name="T62" fmla="*/ 3 w 5"/>
                <a:gd name="T63" fmla="*/ 8 h 16"/>
                <a:gd name="T64" fmla="*/ 3 w 5"/>
                <a:gd name="T65" fmla="*/ 8 h 16"/>
                <a:gd name="T66" fmla="*/ 3 w 5"/>
                <a:gd name="T67" fmla="*/ 7 h 16"/>
                <a:gd name="T68" fmla="*/ 3 w 5"/>
                <a:gd name="T69" fmla="*/ 7 h 16"/>
                <a:gd name="T70" fmla="*/ 3 w 5"/>
                <a:gd name="T71" fmla="*/ 7 h 16"/>
                <a:gd name="T72" fmla="*/ 3 w 5"/>
                <a:gd name="T73" fmla="*/ 6 h 16"/>
                <a:gd name="T74" fmla="*/ 3 w 5"/>
                <a:gd name="T75" fmla="*/ 6 h 16"/>
                <a:gd name="T76" fmla="*/ 3 w 5"/>
                <a:gd name="T77" fmla="*/ 6 h 16"/>
                <a:gd name="T78" fmla="*/ 3 w 5"/>
                <a:gd name="T79" fmla="*/ 6 h 16"/>
                <a:gd name="T80" fmla="*/ 4 w 5"/>
                <a:gd name="T81" fmla="*/ 5 h 16"/>
                <a:gd name="T82" fmla="*/ 4 w 5"/>
                <a:gd name="T83" fmla="*/ 5 h 16"/>
                <a:gd name="T84" fmla="*/ 4 w 5"/>
                <a:gd name="T85" fmla="*/ 5 h 16"/>
                <a:gd name="T86" fmla="*/ 4 w 5"/>
                <a:gd name="T87" fmla="*/ 5 h 16"/>
                <a:gd name="T88" fmla="*/ 4 w 5"/>
                <a:gd name="T89" fmla="*/ 4 h 16"/>
                <a:gd name="T90" fmla="*/ 4 w 5"/>
                <a:gd name="T91" fmla="*/ 4 h 16"/>
                <a:gd name="T92" fmla="*/ 4 w 5"/>
                <a:gd name="T93" fmla="*/ 4 h 16"/>
                <a:gd name="T94" fmla="*/ 4 w 5"/>
                <a:gd name="T95" fmla="*/ 4 h 16"/>
                <a:gd name="T96" fmla="*/ 4 w 5"/>
                <a:gd name="T97" fmla="*/ 3 h 16"/>
                <a:gd name="T98" fmla="*/ 4 w 5"/>
                <a:gd name="T99" fmla="*/ 3 h 16"/>
                <a:gd name="T100" fmla="*/ 4 w 5"/>
                <a:gd name="T101" fmla="*/ 3 h 16"/>
                <a:gd name="T102" fmla="*/ 4 w 5"/>
                <a:gd name="T103" fmla="*/ 2 h 16"/>
                <a:gd name="T104" fmla="*/ 4 w 5"/>
                <a:gd name="T105" fmla="*/ 2 h 16"/>
                <a:gd name="T106" fmla="*/ 4 w 5"/>
                <a:gd name="T107" fmla="*/ 2 h 16"/>
                <a:gd name="T108" fmla="*/ 4 w 5"/>
                <a:gd name="T109" fmla="*/ 2 h 16"/>
                <a:gd name="T110" fmla="*/ 5 w 5"/>
                <a:gd name="T111" fmla="*/ 1 h 16"/>
                <a:gd name="T112" fmla="*/ 5 w 5"/>
                <a:gd name="T113" fmla="*/ 1 h 16"/>
                <a:gd name="T114" fmla="*/ 5 w 5"/>
                <a:gd name="T115" fmla="*/ 1 h 16"/>
                <a:gd name="T116" fmla="*/ 5 w 5"/>
                <a:gd name="T117" fmla="*/ 1 h 16"/>
                <a:gd name="T118" fmla="*/ 5 w 5"/>
                <a:gd name="T119" fmla="*/ 0 h 16"/>
                <a:gd name="T120" fmla="*/ 5 w 5"/>
                <a:gd name="T121" fmla="*/ 0 h 16"/>
                <a:gd name="T122" fmla="*/ 5 w 5"/>
                <a:gd name="T123"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custGeom>
            <a:noFill/>
            <a:ln w="57150" cap="rnd">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5889" name="Freeform 95"/>
            <p:cNvSpPr>
              <a:spLocks/>
            </p:cNvSpPr>
            <p:nvPr/>
          </p:nvSpPr>
          <p:spPr bwMode="auto">
            <a:xfrm>
              <a:off x="14663738" y="4159250"/>
              <a:ext cx="63500" cy="215900"/>
            </a:xfrm>
            <a:custGeom>
              <a:avLst/>
              <a:gdLst>
                <a:gd name="T0" fmla="*/ 0 w 5"/>
                <a:gd name="T1" fmla="*/ 16 h 17"/>
                <a:gd name="T2" fmla="*/ 0 w 5"/>
                <a:gd name="T3" fmla="*/ 16 h 17"/>
                <a:gd name="T4" fmla="*/ 0 w 5"/>
                <a:gd name="T5" fmla="*/ 16 h 17"/>
                <a:gd name="T6" fmla="*/ 0 w 5"/>
                <a:gd name="T7" fmla="*/ 16 h 17"/>
                <a:gd name="T8" fmla="*/ 0 w 5"/>
                <a:gd name="T9" fmla="*/ 15 h 17"/>
                <a:gd name="T10" fmla="*/ 1 w 5"/>
                <a:gd name="T11" fmla="*/ 15 h 17"/>
                <a:gd name="T12" fmla="*/ 1 w 5"/>
                <a:gd name="T13" fmla="*/ 15 h 17"/>
                <a:gd name="T14" fmla="*/ 1 w 5"/>
                <a:gd name="T15" fmla="*/ 15 h 17"/>
                <a:gd name="T16" fmla="*/ 1 w 5"/>
                <a:gd name="T17" fmla="*/ 14 h 17"/>
                <a:gd name="T18" fmla="*/ 1 w 5"/>
                <a:gd name="T19" fmla="*/ 14 h 17"/>
                <a:gd name="T20" fmla="*/ 1 w 5"/>
                <a:gd name="T21" fmla="*/ 14 h 17"/>
                <a:gd name="T22" fmla="*/ 1 w 5"/>
                <a:gd name="T23" fmla="*/ 13 h 17"/>
                <a:gd name="T24" fmla="*/ 1 w 5"/>
                <a:gd name="T25" fmla="*/ 13 h 17"/>
                <a:gd name="T26" fmla="*/ 1 w 5"/>
                <a:gd name="T27" fmla="*/ 13 h 17"/>
                <a:gd name="T28" fmla="*/ 1 w 5"/>
                <a:gd name="T29" fmla="*/ 13 h 17"/>
                <a:gd name="T30" fmla="*/ 1 w 5"/>
                <a:gd name="T31" fmla="*/ 12 h 17"/>
                <a:gd name="T32" fmla="*/ 1 w 5"/>
                <a:gd name="T33" fmla="*/ 12 h 17"/>
                <a:gd name="T34" fmla="*/ 2 w 5"/>
                <a:gd name="T35" fmla="*/ 12 h 17"/>
                <a:gd name="T36" fmla="*/ 2 w 5"/>
                <a:gd name="T37" fmla="*/ 12 h 17"/>
                <a:gd name="T38" fmla="*/ 2 w 5"/>
                <a:gd name="T39" fmla="*/ 11 h 17"/>
                <a:gd name="T40" fmla="*/ 2 w 5"/>
                <a:gd name="T41" fmla="*/ 11 h 17"/>
                <a:gd name="T42" fmla="*/ 2 w 5"/>
                <a:gd name="T43" fmla="*/ 11 h 17"/>
                <a:gd name="T44" fmla="*/ 2 w 5"/>
                <a:gd name="T45" fmla="*/ 11 h 17"/>
                <a:gd name="T46" fmla="*/ 2 w 5"/>
                <a:gd name="T47" fmla="*/ 10 h 17"/>
                <a:gd name="T48" fmla="*/ 2 w 5"/>
                <a:gd name="T49" fmla="*/ 10 h 17"/>
                <a:gd name="T50" fmla="*/ 2 w 5"/>
                <a:gd name="T51" fmla="*/ 10 h 17"/>
                <a:gd name="T52" fmla="*/ 2 w 5"/>
                <a:gd name="T53" fmla="*/ 9 h 17"/>
                <a:gd name="T54" fmla="*/ 2 w 5"/>
                <a:gd name="T55" fmla="*/ 9 h 17"/>
                <a:gd name="T56" fmla="*/ 2 w 5"/>
                <a:gd name="T57" fmla="*/ 9 h 17"/>
                <a:gd name="T58" fmla="*/ 2 w 5"/>
                <a:gd name="T59" fmla="*/ 9 h 17"/>
                <a:gd name="T60" fmla="*/ 3 w 5"/>
                <a:gd name="T61" fmla="*/ 8 h 17"/>
                <a:gd name="T62" fmla="*/ 3 w 5"/>
                <a:gd name="T63" fmla="*/ 8 h 17"/>
                <a:gd name="T64" fmla="*/ 3 w 5"/>
                <a:gd name="T65" fmla="*/ 8 h 17"/>
                <a:gd name="T66" fmla="*/ 3 w 5"/>
                <a:gd name="T67" fmla="*/ 8 h 17"/>
                <a:gd name="T68" fmla="*/ 3 w 5"/>
                <a:gd name="T69" fmla="*/ 7 h 17"/>
                <a:gd name="T70" fmla="*/ 3 w 5"/>
                <a:gd name="T71" fmla="*/ 7 h 17"/>
                <a:gd name="T72" fmla="*/ 3 w 5"/>
                <a:gd name="T73" fmla="*/ 7 h 17"/>
                <a:gd name="T74" fmla="*/ 3 w 5"/>
                <a:gd name="T75" fmla="*/ 7 h 17"/>
                <a:gd name="T76" fmla="*/ 3 w 5"/>
                <a:gd name="T77" fmla="*/ 6 h 17"/>
                <a:gd name="T78" fmla="*/ 3 w 5"/>
                <a:gd name="T79" fmla="*/ 6 h 17"/>
                <a:gd name="T80" fmla="*/ 3 w 5"/>
                <a:gd name="T81" fmla="*/ 6 h 17"/>
                <a:gd name="T82" fmla="*/ 3 w 5"/>
                <a:gd name="T83" fmla="*/ 5 h 17"/>
                <a:gd name="T84" fmla="*/ 3 w 5"/>
                <a:gd name="T85" fmla="*/ 5 h 17"/>
                <a:gd name="T86" fmla="*/ 4 w 5"/>
                <a:gd name="T87" fmla="*/ 5 h 17"/>
                <a:gd name="T88" fmla="*/ 4 w 5"/>
                <a:gd name="T89" fmla="*/ 5 h 17"/>
                <a:gd name="T90" fmla="*/ 4 w 5"/>
                <a:gd name="T91" fmla="*/ 4 h 17"/>
                <a:gd name="T92" fmla="*/ 4 w 5"/>
                <a:gd name="T93" fmla="*/ 4 h 17"/>
                <a:gd name="T94" fmla="*/ 4 w 5"/>
                <a:gd name="T95" fmla="*/ 4 h 17"/>
                <a:gd name="T96" fmla="*/ 4 w 5"/>
                <a:gd name="T97" fmla="*/ 4 h 17"/>
                <a:gd name="T98" fmla="*/ 4 w 5"/>
                <a:gd name="T99" fmla="*/ 3 h 17"/>
                <a:gd name="T100" fmla="*/ 4 w 5"/>
                <a:gd name="T101" fmla="*/ 3 h 17"/>
                <a:gd name="T102" fmla="*/ 4 w 5"/>
                <a:gd name="T103" fmla="*/ 3 h 17"/>
                <a:gd name="T104" fmla="*/ 4 w 5"/>
                <a:gd name="T105" fmla="*/ 3 h 17"/>
                <a:gd name="T106" fmla="*/ 4 w 5"/>
                <a:gd name="T107" fmla="*/ 2 h 17"/>
                <a:gd name="T108" fmla="*/ 4 w 5"/>
                <a:gd name="T109" fmla="*/ 2 h 17"/>
                <a:gd name="T110" fmla="*/ 4 w 5"/>
                <a:gd name="T111" fmla="*/ 2 h 17"/>
                <a:gd name="T112" fmla="*/ 4 w 5"/>
                <a:gd name="T113" fmla="*/ 2 h 17"/>
                <a:gd name="T114" fmla="*/ 5 w 5"/>
                <a:gd name="T115" fmla="*/ 1 h 17"/>
                <a:gd name="T116" fmla="*/ 5 w 5"/>
                <a:gd name="T117" fmla="*/ 1 h 17"/>
                <a:gd name="T118" fmla="*/ 5 w 5"/>
                <a:gd name="T119" fmla="*/ 1 h 17"/>
                <a:gd name="T120" fmla="*/ 5 w 5"/>
                <a:gd name="T121" fmla="*/ 0 h 17"/>
                <a:gd name="T122" fmla="*/ 5 w 5"/>
                <a:gd name="T123"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custGeom>
            <a:noFill/>
            <a:ln w="57150" cap="rnd">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5890" name="Freeform 96"/>
            <p:cNvSpPr>
              <a:spLocks/>
            </p:cNvSpPr>
            <p:nvPr/>
          </p:nvSpPr>
          <p:spPr bwMode="auto">
            <a:xfrm>
              <a:off x="14727238" y="3943350"/>
              <a:ext cx="63500" cy="215900"/>
            </a:xfrm>
            <a:custGeom>
              <a:avLst/>
              <a:gdLst>
                <a:gd name="T0" fmla="*/ 0 w 5"/>
                <a:gd name="T1" fmla="*/ 17 h 17"/>
                <a:gd name="T2" fmla="*/ 0 w 5"/>
                <a:gd name="T3" fmla="*/ 17 h 17"/>
                <a:gd name="T4" fmla="*/ 0 w 5"/>
                <a:gd name="T5" fmla="*/ 16 h 17"/>
                <a:gd name="T6" fmla="*/ 0 w 5"/>
                <a:gd name="T7" fmla="*/ 16 h 17"/>
                <a:gd name="T8" fmla="*/ 0 w 5"/>
                <a:gd name="T9" fmla="*/ 16 h 17"/>
                <a:gd name="T10" fmla="*/ 0 w 5"/>
                <a:gd name="T11" fmla="*/ 15 h 17"/>
                <a:gd name="T12" fmla="*/ 0 w 5"/>
                <a:gd name="T13" fmla="*/ 15 h 17"/>
                <a:gd name="T14" fmla="*/ 0 w 5"/>
                <a:gd name="T15" fmla="*/ 15 h 17"/>
                <a:gd name="T16" fmla="*/ 0 w 5"/>
                <a:gd name="T17" fmla="*/ 15 h 17"/>
                <a:gd name="T18" fmla="*/ 0 w 5"/>
                <a:gd name="T19" fmla="*/ 14 h 17"/>
                <a:gd name="T20" fmla="*/ 1 w 5"/>
                <a:gd name="T21" fmla="*/ 14 h 17"/>
                <a:gd name="T22" fmla="*/ 1 w 5"/>
                <a:gd name="T23" fmla="*/ 14 h 17"/>
                <a:gd name="T24" fmla="*/ 1 w 5"/>
                <a:gd name="T25" fmla="*/ 14 h 17"/>
                <a:gd name="T26" fmla="*/ 1 w 5"/>
                <a:gd name="T27" fmla="*/ 13 h 17"/>
                <a:gd name="T28" fmla="*/ 1 w 5"/>
                <a:gd name="T29" fmla="*/ 13 h 17"/>
                <a:gd name="T30" fmla="*/ 1 w 5"/>
                <a:gd name="T31" fmla="*/ 13 h 17"/>
                <a:gd name="T32" fmla="*/ 1 w 5"/>
                <a:gd name="T33" fmla="*/ 13 h 17"/>
                <a:gd name="T34" fmla="*/ 1 w 5"/>
                <a:gd name="T35" fmla="*/ 12 h 17"/>
                <a:gd name="T36" fmla="*/ 1 w 5"/>
                <a:gd name="T37" fmla="*/ 12 h 17"/>
                <a:gd name="T38" fmla="*/ 1 w 5"/>
                <a:gd name="T39" fmla="*/ 12 h 17"/>
                <a:gd name="T40" fmla="*/ 1 w 5"/>
                <a:gd name="T41" fmla="*/ 11 h 17"/>
                <a:gd name="T42" fmla="*/ 1 w 5"/>
                <a:gd name="T43" fmla="*/ 11 h 17"/>
                <a:gd name="T44" fmla="*/ 2 w 5"/>
                <a:gd name="T45" fmla="*/ 11 h 17"/>
                <a:gd name="T46" fmla="*/ 2 w 5"/>
                <a:gd name="T47" fmla="*/ 11 h 17"/>
                <a:gd name="T48" fmla="*/ 2 w 5"/>
                <a:gd name="T49" fmla="*/ 10 h 17"/>
                <a:gd name="T50" fmla="*/ 2 w 5"/>
                <a:gd name="T51" fmla="*/ 10 h 17"/>
                <a:gd name="T52" fmla="*/ 2 w 5"/>
                <a:gd name="T53" fmla="*/ 10 h 17"/>
                <a:gd name="T54" fmla="*/ 2 w 5"/>
                <a:gd name="T55" fmla="*/ 10 h 17"/>
                <a:gd name="T56" fmla="*/ 2 w 5"/>
                <a:gd name="T57" fmla="*/ 9 h 17"/>
                <a:gd name="T58" fmla="*/ 2 w 5"/>
                <a:gd name="T59" fmla="*/ 9 h 17"/>
                <a:gd name="T60" fmla="*/ 2 w 5"/>
                <a:gd name="T61" fmla="*/ 9 h 17"/>
                <a:gd name="T62" fmla="*/ 2 w 5"/>
                <a:gd name="T63" fmla="*/ 9 h 17"/>
                <a:gd name="T64" fmla="*/ 2 w 5"/>
                <a:gd name="T65" fmla="*/ 8 h 17"/>
                <a:gd name="T66" fmla="*/ 2 w 5"/>
                <a:gd name="T67" fmla="*/ 8 h 17"/>
                <a:gd name="T68" fmla="*/ 2 w 5"/>
                <a:gd name="T69" fmla="*/ 8 h 17"/>
                <a:gd name="T70" fmla="*/ 3 w 5"/>
                <a:gd name="T71" fmla="*/ 7 h 17"/>
                <a:gd name="T72" fmla="*/ 3 w 5"/>
                <a:gd name="T73" fmla="*/ 7 h 17"/>
                <a:gd name="T74" fmla="*/ 3 w 5"/>
                <a:gd name="T75" fmla="*/ 7 h 17"/>
                <a:gd name="T76" fmla="*/ 3 w 5"/>
                <a:gd name="T77" fmla="*/ 7 h 17"/>
                <a:gd name="T78" fmla="*/ 3 w 5"/>
                <a:gd name="T79" fmla="*/ 6 h 17"/>
                <a:gd name="T80" fmla="*/ 3 w 5"/>
                <a:gd name="T81" fmla="*/ 6 h 17"/>
                <a:gd name="T82" fmla="*/ 3 w 5"/>
                <a:gd name="T83" fmla="*/ 6 h 17"/>
                <a:gd name="T84" fmla="*/ 3 w 5"/>
                <a:gd name="T85" fmla="*/ 6 h 17"/>
                <a:gd name="T86" fmla="*/ 3 w 5"/>
                <a:gd name="T87" fmla="*/ 5 h 17"/>
                <a:gd name="T88" fmla="*/ 3 w 5"/>
                <a:gd name="T89" fmla="*/ 5 h 17"/>
                <a:gd name="T90" fmla="*/ 3 w 5"/>
                <a:gd name="T91" fmla="*/ 5 h 17"/>
                <a:gd name="T92" fmla="*/ 3 w 5"/>
                <a:gd name="T93" fmla="*/ 5 h 17"/>
                <a:gd name="T94" fmla="*/ 3 w 5"/>
                <a:gd name="T95" fmla="*/ 4 h 17"/>
                <a:gd name="T96" fmla="*/ 3 w 5"/>
                <a:gd name="T97" fmla="*/ 4 h 17"/>
                <a:gd name="T98" fmla="*/ 4 w 5"/>
                <a:gd name="T99" fmla="*/ 4 h 17"/>
                <a:gd name="T100" fmla="*/ 4 w 5"/>
                <a:gd name="T101" fmla="*/ 3 h 17"/>
                <a:gd name="T102" fmla="*/ 4 w 5"/>
                <a:gd name="T103" fmla="*/ 3 h 17"/>
                <a:gd name="T104" fmla="*/ 4 w 5"/>
                <a:gd name="T105" fmla="*/ 3 h 17"/>
                <a:gd name="T106" fmla="*/ 4 w 5"/>
                <a:gd name="T107" fmla="*/ 3 h 17"/>
                <a:gd name="T108" fmla="*/ 4 w 5"/>
                <a:gd name="T109" fmla="*/ 2 h 17"/>
                <a:gd name="T110" fmla="*/ 4 w 5"/>
                <a:gd name="T111" fmla="*/ 2 h 17"/>
                <a:gd name="T112" fmla="*/ 4 w 5"/>
                <a:gd name="T113" fmla="*/ 2 h 17"/>
                <a:gd name="T114" fmla="*/ 4 w 5"/>
                <a:gd name="T115" fmla="*/ 2 h 17"/>
                <a:gd name="T116" fmla="*/ 4 w 5"/>
                <a:gd name="T117" fmla="*/ 1 h 17"/>
                <a:gd name="T118" fmla="*/ 4 w 5"/>
                <a:gd name="T119" fmla="*/ 1 h 17"/>
                <a:gd name="T120" fmla="*/ 4 w 5"/>
                <a:gd name="T121" fmla="*/ 1 h 17"/>
                <a:gd name="T122" fmla="*/ 5 w 5"/>
                <a:gd name="T123" fmla="*/ 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custGeom>
            <a:noFill/>
            <a:ln w="57150" cap="rnd">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5891" name="Freeform 97"/>
            <p:cNvSpPr>
              <a:spLocks/>
            </p:cNvSpPr>
            <p:nvPr/>
          </p:nvSpPr>
          <p:spPr bwMode="auto">
            <a:xfrm>
              <a:off x="14790738" y="3740150"/>
              <a:ext cx="50800" cy="203200"/>
            </a:xfrm>
            <a:custGeom>
              <a:avLst/>
              <a:gdLst>
                <a:gd name="T0" fmla="*/ 0 w 4"/>
                <a:gd name="T1" fmla="*/ 16 h 16"/>
                <a:gd name="T2" fmla="*/ 0 w 4"/>
                <a:gd name="T3" fmla="*/ 16 h 16"/>
                <a:gd name="T4" fmla="*/ 0 w 4"/>
                <a:gd name="T5" fmla="*/ 16 h 16"/>
                <a:gd name="T6" fmla="*/ 0 w 4"/>
                <a:gd name="T7" fmla="*/ 15 h 16"/>
                <a:gd name="T8" fmla="*/ 0 w 4"/>
                <a:gd name="T9" fmla="*/ 15 h 16"/>
                <a:gd name="T10" fmla="*/ 0 w 4"/>
                <a:gd name="T11" fmla="*/ 15 h 16"/>
                <a:gd name="T12" fmla="*/ 0 w 4"/>
                <a:gd name="T13" fmla="*/ 15 h 16"/>
                <a:gd name="T14" fmla="*/ 0 w 4"/>
                <a:gd name="T15" fmla="*/ 14 h 16"/>
                <a:gd name="T16" fmla="*/ 0 w 4"/>
                <a:gd name="T17" fmla="*/ 14 h 16"/>
                <a:gd name="T18" fmla="*/ 0 w 4"/>
                <a:gd name="T19" fmla="*/ 14 h 16"/>
                <a:gd name="T20" fmla="*/ 0 w 4"/>
                <a:gd name="T21" fmla="*/ 13 h 16"/>
                <a:gd name="T22" fmla="*/ 0 w 4"/>
                <a:gd name="T23" fmla="*/ 13 h 16"/>
                <a:gd name="T24" fmla="*/ 0 w 4"/>
                <a:gd name="T25" fmla="*/ 13 h 16"/>
                <a:gd name="T26" fmla="*/ 1 w 4"/>
                <a:gd name="T27" fmla="*/ 13 h 16"/>
                <a:gd name="T28" fmla="*/ 1 w 4"/>
                <a:gd name="T29" fmla="*/ 12 h 16"/>
                <a:gd name="T30" fmla="*/ 1 w 4"/>
                <a:gd name="T31" fmla="*/ 12 h 16"/>
                <a:gd name="T32" fmla="*/ 1 w 4"/>
                <a:gd name="T33" fmla="*/ 12 h 16"/>
                <a:gd name="T34" fmla="*/ 1 w 4"/>
                <a:gd name="T35" fmla="*/ 12 h 16"/>
                <a:gd name="T36" fmla="*/ 1 w 4"/>
                <a:gd name="T37" fmla="*/ 11 h 16"/>
                <a:gd name="T38" fmla="*/ 1 w 4"/>
                <a:gd name="T39" fmla="*/ 11 h 16"/>
                <a:gd name="T40" fmla="*/ 1 w 4"/>
                <a:gd name="T41" fmla="*/ 11 h 16"/>
                <a:gd name="T42" fmla="*/ 1 w 4"/>
                <a:gd name="T43" fmla="*/ 11 h 16"/>
                <a:gd name="T44" fmla="*/ 1 w 4"/>
                <a:gd name="T45" fmla="*/ 10 h 16"/>
                <a:gd name="T46" fmla="*/ 1 w 4"/>
                <a:gd name="T47" fmla="*/ 10 h 16"/>
                <a:gd name="T48" fmla="*/ 1 w 4"/>
                <a:gd name="T49" fmla="*/ 10 h 16"/>
                <a:gd name="T50" fmla="*/ 1 w 4"/>
                <a:gd name="T51" fmla="*/ 9 h 16"/>
                <a:gd name="T52" fmla="*/ 2 w 4"/>
                <a:gd name="T53" fmla="*/ 9 h 16"/>
                <a:gd name="T54" fmla="*/ 2 w 4"/>
                <a:gd name="T55" fmla="*/ 9 h 16"/>
                <a:gd name="T56" fmla="*/ 2 w 4"/>
                <a:gd name="T57" fmla="*/ 9 h 16"/>
                <a:gd name="T58" fmla="*/ 2 w 4"/>
                <a:gd name="T59" fmla="*/ 8 h 16"/>
                <a:gd name="T60" fmla="*/ 2 w 4"/>
                <a:gd name="T61" fmla="*/ 8 h 16"/>
                <a:gd name="T62" fmla="*/ 2 w 4"/>
                <a:gd name="T63" fmla="*/ 8 h 16"/>
                <a:gd name="T64" fmla="*/ 2 w 4"/>
                <a:gd name="T65" fmla="*/ 8 h 16"/>
                <a:gd name="T66" fmla="*/ 2 w 4"/>
                <a:gd name="T67" fmla="*/ 7 h 16"/>
                <a:gd name="T68" fmla="*/ 2 w 4"/>
                <a:gd name="T69" fmla="*/ 7 h 16"/>
                <a:gd name="T70" fmla="*/ 2 w 4"/>
                <a:gd name="T71" fmla="*/ 7 h 16"/>
                <a:gd name="T72" fmla="*/ 2 w 4"/>
                <a:gd name="T73" fmla="*/ 7 h 16"/>
                <a:gd name="T74" fmla="*/ 2 w 4"/>
                <a:gd name="T75" fmla="*/ 6 h 16"/>
                <a:gd name="T76" fmla="*/ 2 w 4"/>
                <a:gd name="T77" fmla="*/ 6 h 16"/>
                <a:gd name="T78" fmla="*/ 3 w 4"/>
                <a:gd name="T79" fmla="*/ 6 h 16"/>
                <a:gd name="T80" fmla="*/ 3 w 4"/>
                <a:gd name="T81" fmla="*/ 5 h 16"/>
                <a:gd name="T82" fmla="*/ 3 w 4"/>
                <a:gd name="T83" fmla="*/ 5 h 16"/>
                <a:gd name="T84" fmla="*/ 3 w 4"/>
                <a:gd name="T85" fmla="*/ 5 h 16"/>
                <a:gd name="T86" fmla="*/ 3 w 4"/>
                <a:gd name="T87" fmla="*/ 5 h 16"/>
                <a:gd name="T88" fmla="*/ 3 w 4"/>
                <a:gd name="T89" fmla="*/ 4 h 16"/>
                <a:gd name="T90" fmla="*/ 3 w 4"/>
                <a:gd name="T91" fmla="*/ 4 h 16"/>
                <a:gd name="T92" fmla="*/ 3 w 4"/>
                <a:gd name="T93" fmla="*/ 4 h 16"/>
                <a:gd name="T94" fmla="*/ 3 w 4"/>
                <a:gd name="T95" fmla="*/ 4 h 16"/>
                <a:gd name="T96" fmla="*/ 3 w 4"/>
                <a:gd name="T97" fmla="*/ 3 h 16"/>
                <a:gd name="T98" fmla="*/ 3 w 4"/>
                <a:gd name="T99" fmla="*/ 3 h 16"/>
                <a:gd name="T100" fmla="*/ 3 w 4"/>
                <a:gd name="T101" fmla="*/ 3 h 16"/>
                <a:gd name="T102" fmla="*/ 3 w 4"/>
                <a:gd name="T103" fmla="*/ 3 h 16"/>
                <a:gd name="T104" fmla="*/ 3 w 4"/>
                <a:gd name="T105" fmla="*/ 2 h 16"/>
                <a:gd name="T106" fmla="*/ 3 w 4"/>
                <a:gd name="T107" fmla="*/ 2 h 16"/>
                <a:gd name="T108" fmla="*/ 4 w 4"/>
                <a:gd name="T109" fmla="*/ 2 h 16"/>
                <a:gd name="T110" fmla="*/ 4 w 4"/>
                <a:gd name="T111" fmla="*/ 1 h 16"/>
                <a:gd name="T112" fmla="*/ 4 w 4"/>
                <a:gd name="T113" fmla="*/ 1 h 16"/>
                <a:gd name="T114" fmla="*/ 4 w 4"/>
                <a:gd name="T115" fmla="*/ 1 h 16"/>
                <a:gd name="T116" fmla="*/ 4 w 4"/>
                <a:gd name="T117" fmla="*/ 1 h 16"/>
                <a:gd name="T118" fmla="*/ 4 w 4"/>
                <a:gd name="T119" fmla="*/ 0 h 16"/>
                <a:gd name="T120" fmla="*/ 4 w 4"/>
                <a:gd name="T121" fmla="*/ 0 h 16"/>
                <a:gd name="T122" fmla="*/ 4 w 4"/>
                <a:gd name="T123"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custGeom>
            <a:noFill/>
            <a:ln w="57150" cap="rnd">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5892" name="Freeform 98"/>
            <p:cNvSpPr>
              <a:spLocks/>
            </p:cNvSpPr>
            <p:nvPr/>
          </p:nvSpPr>
          <p:spPr bwMode="auto">
            <a:xfrm>
              <a:off x="14841538" y="3522662"/>
              <a:ext cx="63500" cy="217488"/>
            </a:xfrm>
            <a:custGeom>
              <a:avLst/>
              <a:gdLst>
                <a:gd name="T0" fmla="*/ 0 w 5"/>
                <a:gd name="T1" fmla="*/ 16 h 17"/>
                <a:gd name="T2" fmla="*/ 0 w 5"/>
                <a:gd name="T3" fmla="*/ 16 h 17"/>
                <a:gd name="T4" fmla="*/ 0 w 5"/>
                <a:gd name="T5" fmla="*/ 16 h 17"/>
                <a:gd name="T6" fmla="*/ 0 w 5"/>
                <a:gd name="T7" fmla="*/ 16 h 17"/>
                <a:gd name="T8" fmla="*/ 1 w 5"/>
                <a:gd name="T9" fmla="*/ 15 h 17"/>
                <a:gd name="T10" fmla="*/ 1 w 5"/>
                <a:gd name="T11" fmla="*/ 15 h 17"/>
                <a:gd name="T12" fmla="*/ 1 w 5"/>
                <a:gd name="T13" fmla="*/ 15 h 17"/>
                <a:gd name="T14" fmla="*/ 1 w 5"/>
                <a:gd name="T15" fmla="*/ 15 h 17"/>
                <a:gd name="T16" fmla="*/ 1 w 5"/>
                <a:gd name="T17" fmla="*/ 14 h 17"/>
                <a:gd name="T18" fmla="*/ 1 w 5"/>
                <a:gd name="T19" fmla="*/ 14 h 17"/>
                <a:gd name="T20" fmla="*/ 1 w 5"/>
                <a:gd name="T21" fmla="*/ 14 h 17"/>
                <a:gd name="T22" fmla="*/ 1 w 5"/>
                <a:gd name="T23" fmla="*/ 14 h 17"/>
                <a:gd name="T24" fmla="*/ 1 w 5"/>
                <a:gd name="T25" fmla="*/ 13 h 17"/>
                <a:gd name="T26" fmla="*/ 1 w 5"/>
                <a:gd name="T27" fmla="*/ 13 h 17"/>
                <a:gd name="T28" fmla="*/ 1 w 5"/>
                <a:gd name="T29" fmla="*/ 13 h 17"/>
                <a:gd name="T30" fmla="*/ 1 w 5"/>
                <a:gd name="T31" fmla="*/ 13 h 17"/>
                <a:gd name="T32" fmla="*/ 1 w 5"/>
                <a:gd name="T33" fmla="*/ 12 h 17"/>
                <a:gd name="T34" fmla="*/ 2 w 5"/>
                <a:gd name="T35" fmla="*/ 12 h 17"/>
                <a:gd name="T36" fmla="*/ 2 w 5"/>
                <a:gd name="T37" fmla="*/ 12 h 17"/>
                <a:gd name="T38" fmla="*/ 2 w 5"/>
                <a:gd name="T39" fmla="*/ 11 h 17"/>
                <a:gd name="T40" fmla="*/ 2 w 5"/>
                <a:gd name="T41" fmla="*/ 11 h 17"/>
                <a:gd name="T42" fmla="*/ 2 w 5"/>
                <a:gd name="T43" fmla="*/ 11 h 17"/>
                <a:gd name="T44" fmla="*/ 2 w 5"/>
                <a:gd name="T45" fmla="*/ 11 h 17"/>
                <a:gd name="T46" fmla="*/ 2 w 5"/>
                <a:gd name="T47" fmla="*/ 10 h 17"/>
                <a:gd name="T48" fmla="*/ 2 w 5"/>
                <a:gd name="T49" fmla="*/ 10 h 17"/>
                <a:gd name="T50" fmla="*/ 2 w 5"/>
                <a:gd name="T51" fmla="*/ 10 h 17"/>
                <a:gd name="T52" fmla="*/ 2 w 5"/>
                <a:gd name="T53" fmla="*/ 10 h 17"/>
                <a:gd name="T54" fmla="*/ 2 w 5"/>
                <a:gd name="T55" fmla="*/ 9 h 17"/>
                <a:gd name="T56" fmla="*/ 2 w 5"/>
                <a:gd name="T57" fmla="*/ 9 h 17"/>
                <a:gd name="T58" fmla="*/ 3 w 5"/>
                <a:gd name="T59" fmla="*/ 9 h 17"/>
                <a:gd name="T60" fmla="*/ 3 w 5"/>
                <a:gd name="T61" fmla="*/ 9 h 17"/>
                <a:gd name="T62" fmla="*/ 3 w 5"/>
                <a:gd name="T63" fmla="*/ 8 h 17"/>
                <a:gd name="T64" fmla="*/ 3 w 5"/>
                <a:gd name="T65" fmla="*/ 8 h 17"/>
                <a:gd name="T66" fmla="*/ 3 w 5"/>
                <a:gd name="T67" fmla="*/ 8 h 17"/>
                <a:gd name="T68" fmla="*/ 3 w 5"/>
                <a:gd name="T69" fmla="*/ 7 h 17"/>
                <a:gd name="T70" fmla="*/ 3 w 5"/>
                <a:gd name="T71" fmla="*/ 7 h 17"/>
                <a:gd name="T72" fmla="*/ 3 w 5"/>
                <a:gd name="T73" fmla="*/ 7 h 17"/>
                <a:gd name="T74" fmla="*/ 3 w 5"/>
                <a:gd name="T75" fmla="*/ 7 h 17"/>
                <a:gd name="T76" fmla="*/ 3 w 5"/>
                <a:gd name="T77" fmla="*/ 6 h 17"/>
                <a:gd name="T78" fmla="*/ 3 w 5"/>
                <a:gd name="T79" fmla="*/ 6 h 17"/>
                <a:gd name="T80" fmla="*/ 3 w 5"/>
                <a:gd name="T81" fmla="*/ 6 h 17"/>
                <a:gd name="T82" fmla="*/ 3 w 5"/>
                <a:gd name="T83" fmla="*/ 6 h 17"/>
                <a:gd name="T84" fmla="*/ 3 w 5"/>
                <a:gd name="T85" fmla="*/ 5 h 17"/>
                <a:gd name="T86" fmla="*/ 3 w 5"/>
                <a:gd name="T87" fmla="*/ 5 h 17"/>
                <a:gd name="T88" fmla="*/ 4 w 5"/>
                <a:gd name="T89" fmla="*/ 5 h 17"/>
                <a:gd name="T90" fmla="*/ 4 w 5"/>
                <a:gd name="T91" fmla="*/ 5 h 17"/>
                <a:gd name="T92" fmla="*/ 4 w 5"/>
                <a:gd name="T93" fmla="*/ 4 h 17"/>
                <a:gd name="T94" fmla="*/ 4 w 5"/>
                <a:gd name="T95" fmla="*/ 4 h 17"/>
                <a:gd name="T96" fmla="*/ 4 w 5"/>
                <a:gd name="T97" fmla="*/ 4 h 17"/>
                <a:gd name="T98" fmla="*/ 4 w 5"/>
                <a:gd name="T99" fmla="*/ 3 h 17"/>
                <a:gd name="T100" fmla="*/ 4 w 5"/>
                <a:gd name="T101" fmla="*/ 3 h 17"/>
                <a:gd name="T102" fmla="*/ 4 w 5"/>
                <a:gd name="T103" fmla="*/ 3 h 17"/>
                <a:gd name="T104" fmla="*/ 4 w 5"/>
                <a:gd name="T105" fmla="*/ 3 h 17"/>
                <a:gd name="T106" fmla="*/ 4 w 5"/>
                <a:gd name="T107" fmla="*/ 2 h 17"/>
                <a:gd name="T108" fmla="*/ 4 w 5"/>
                <a:gd name="T109" fmla="*/ 2 h 17"/>
                <a:gd name="T110" fmla="*/ 4 w 5"/>
                <a:gd name="T111" fmla="*/ 2 h 17"/>
                <a:gd name="T112" fmla="*/ 4 w 5"/>
                <a:gd name="T113" fmla="*/ 2 h 17"/>
                <a:gd name="T114" fmla="*/ 4 w 5"/>
                <a:gd name="T115" fmla="*/ 1 h 17"/>
                <a:gd name="T116" fmla="*/ 4 w 5"/>
                <a:gd name="T117" fmla="*/ 1 h 17"/>
                <a:gd name="T118" fmla="*/ 5 w 5"/>
                <a:gd name="T119" fmla="*/ 1 h 17"/>
                <a:gd name="T120" fmla="*/ 5 w 5"/>
                <a:gd name="T121" fmla="*/ 1 h 17"/>
                <a:gd name="T122" fmla="*/ 5 w 5"/>
                <a:gd name="T123"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custGeom>
            <a:noFill/>
            <a:ln w="57150" cap="rnd">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5893" name="Freeform 99"/>
            <p:cNvSpPr>
              <a:spLocks/>
            </p:cNvSpPr>
            <p:nvPr/>
          </p:nvSpPr>
          <p:spPr bwMode="auto">
            <a:xfrm>
              <a:off x="14905038" y="3306762"/>
              <a:ext cx="50800" cy="215900"/>
            </a:xfrm>
            <a:custGeom>
              <a:avLst/>
              <a:gdLst>
                <a:gd name="T0" fmla="*/ 0 w 4"/>
                <a:gd name="T1" fmla="*/ 17 h 17"/>
                <a:gd name="T2" fmla="*/ 0 w 4"/>
                <a:gd name="T3" fmla="*/ 17 h 17"/>
                <a:gd name="T4" fmla="*/ 0 w 4"/>
                <a:gd name="T5" fmla="*/ 16 h 17"/>
                <a:gd name="T6" fmla="*/ 0 w 4"/>
                <a:gd name="T7" fmla="*/ 16 h 17"/>
                <a:gd name="T8" fmla="*/ 0 w 4"/>
                <a:gd name="T9" fmla="*/ 16 h 17"/>
                <a:gd name="T10" fmla="*/ 0 w 4"/>
                <a:gd name="T11" fmla="*/ 16 h 17"/>
                <a:gd name="T12" fmla="*/ 0 w 4"/>
                <a:gd name="T13" fmla="*/ 15 h 17"/>
                <a:gd name="T14" fmla="*/ 0 w 4"/>
                <a:gd name="T15" fmla="*/ 15 h 17"/>
                <a:gd name="T16" fmla="*/ 0 w 4"/>
                <a:gd name="T17" fmla="*/ 15 h 17"/>
                <a:gd name="T18" fmla="*/ 0 w 4"/>
                <a:gd name="T19" fmla="*/ 14 h 17"/>
                <a:gd name="T20" fmla="*/ 1 w 4"/>
                <a:gd name="T21" fmla="*/ 14 h 17"/>
                <a:gd name="T22" fmla="*/ 1 w 4"/>
                <a:gd name="T23" fmla="*/ 14 h 17"/>
                <a:gd name="T24" fmla="*/ 1 w 4"/>
                <a:gd name="T25" fmla="*/ 14 h 17"/>
                <a:gd name="T26" fmla="*/ 1 w 4"/>
                <a:gd name="T27" fmla="*/ 13 h 17"/>
                <a:gd name="T28" fmla="*/ 1 w 4"/>
                <a:gd name="T29" fmla="*/ 13 h 17"/>
                <a:gd name="T30" fmla="*/ 1 w 4"/>
                <a:gd name="T31" fmla="*/ 13 h 17"/>
                <a:gd name="T32" fmla="*/ 1 w 4"/>
                <a:gd name="T33" fmla="*/ 13 h 17"/>
                <a:gd name="T34" fmla="*/ 1 w 4"/>
                <a:gd name="T35" fmla="*/ 12 h 17"/>
                <a:gd name="T36" fmla="*/ 1 w 4"/>
                <a:gd name="T37" fmla="*/ 12 h 17"/>
                <a:gd name="T38" fmla="*/ 1 w 4"/>
                <a:gd name="T39" fmla="*/ 12 h 17"/>
                <a:gd name="T40" fmla="*/ 1 w 4"/>
                <a:gd name="T41" fmla="*/ 12 h 17"/>
                <a:gd name="T42" fmla="*/ 1 w 4"/>
                <a:gd name="T43" fmla="*/ 11 h 17"/>
                <a:gd name="T44" fmla="*/ 1 w 4"/>
                <a:gd name="T45" fmla="*/ 11 h 17"/>
                <a:gd name="T46" fmla="*/ 1 w 4"/>
                <a:gd name="T47" fmla="*/ 11 h 17"/>
                <a:gd name="T48" fmla="*/ 2 w 4"/>
                <a:gd name="T49" fmla="*/ 10 h 17"/>
                <a:gd name="T50" fmla="*/ 2 w 4"/>
                <a:gd name="T51" fmla="*/ 10 h 17"/>
                <a:gd name="T52" fmla="*/ 2 w 4"/>
                <a:gd name="T53" fmla="*/ 10 h 17"/>
                <a:gd name="T54" fmla="*/ 2 w 4"/>
                <a:gd name="T55" fmla="*/ 10 h 17"/>
                <a:gd name="T56" fmla="*/ 2 w 4"/>
                <a:gd name="T57" fmla="*/ 9 h 17"/>
                <a:gd name="T58" fmla="*/ 2 w 4"/>
                <a:gd name="T59" fmla="*/ 9 h 17"/>
                <a:gd name="T60" fmla="*/ 2 w 4"/>
                <a:gd name="T61" fmla="*/ 9 h 17"/>
                <a:gd name="T62" fmla="*/ 2 w 4"/>
                <a:gd name="T63" fmla="*/ 9 h 17"/>
                <a:gd name="T64" fmla="*/ 2 w 4"/>
                <a:gd name="T65" fmla="*/ 8 h 17"/>
                <a:gd name="T66" fmla="*/ 2 w 4"/>
                <a:gd name="T67" fmla="*/ 8 h 17"/>
                <a:gd name="T68" fmla="*/ 2 w 4"/>
                <a:gd name="T69" fmla="*/ 8 h 17"/>
                <a:gd name="T70" fmla="*/ 2 w 4"/>
                <a:gd name="T71" fmla="*/ 8 h 17"/>
                <a:gd name="T72" fmla="*/ 3 w 4"/>
                <a:gd name="T73" fmla="*/ 7 h 17"/>
                <a:gd name="T74" fmla="*/ 3 w 4"/>
                <a:gd name="T75" fmla="*/ 7 h 17"/>
                <a:gd name="T76" fmla="*/ 3 w 4"/>
                <a:gd name="T77" fmla="*/ 7 h 17"/>
                <a:gd name="T78" fmla="*/ 3 w 4"/>
                <a:gd name="T79" fmla="*/ 6 h 17"/>
                <a:gd name="T80" fmla="*/ 3 w 4"/>
                <a:gd name="T81" fmla="*/ 6 h 17"/>
                <a:gd name="T82" fmla="*/ 3 w 4"/>
                <a:gd name="T83" fmla="*/ 6 h 17"/>
                <a:gd name="T84" fmla="*/ 3 w 4"/>
                <a:gd name="T85" fmla="*/ 6 h 17"/>
                <a:gd name="T86" fmla="*/ 3 w 4"/>
                <a:gd name="T87" fmla="*/ 5 h 17"/>
                <a:gd name="T88" fmla="*/ 3 w 4"/>
                <a:gd name="T89" fmla="*/ 5 h 17"/>
                <a:gd name="T90" fmla="*/ 3 w 4"/>
                <a:gd name="T91" fmla="*/ 5 h 17"/>
                <a:gd name="T92" fmla="*/ 3 w 4"/>
                <a:gd name="T93" fmla="*/ 5 h 17"/>
                <a:gd name="T94" fmla="*/ 3 w 4"/>
                <a:gd name="T95" fmla="*/ 4 h 17"/>
                <a:gd name="T96" fmla="*/ 3 w 4"/>
                <a:gd name="T97" fmla="*/ 4 h 17"/>
                <a:gd name="T98" fmla="*/ 3 w 4"/>
                <a:gd name="T99" fmla="*/ 4 h 17"/>
                <a:gd name="T100" fmla="*/ 4 w 4"/>
                <a:gd name="T101" fmla="*/ 4 h 17"/>
                <a:gd name="T102" fmla="*/ 4 w 4"/>
                <a:gd name="T103" fmla="*/ 3 h 17"/>
                <a:gd name="T104" fmla="*/ 4 w 4"/>
                <a:gd name="T105" fmla="*/ 3 h 17"/>
                <a:gd name="T106" fmla="*/ 4 w 4"/>
                <a:gd name="T107" fmla="*/ 3 h 17"/>
                <a:gd name="T108" fmla="*/ 4 w 4"/>
                <a:gd name="T109" fmla="*/ 2 h 17"/>
                <a:gd name="T110" fmla="*/ 4 w 4"/>
                <a:gd name="T111" fmla="*/ 2 h 17"/>
                <a:gd name="T112" fmla="*/ 4 w 4"/>
                <a:gd name="T113" fmla="*/ 2 h 17"/>
                <a:gd name="T114" fmla="*/ 4 w 4"/>
                <a:gd name="T115" fmla="*/ 2 h 17"/>
                <a:gd name="T116" fmla="*/ 4 w 4"/>
                <a:gd name="T117" fmla="*/ 1 h 17"/>
                <a:gd name="T118" fmla="*/ 4 w 4"/>
                <a:gd name="T119" fmla="*/ 1 h 17"/>
                <a:gd name="T120" fmla="*/ 4 w 4"/>
                <a:gd name="T121" fmla="*/ 1 h 17"/>
                <a:gd name="T122" fmla="*/ 4 w 4"/>
                <a:gd name="T123" fmla="*/ 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custGeom>
            <a:noFill/>
            <a:ln w="57150" cap="rnd">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5894" name="Freeform 100"/>
            <p:cNvSpPr>
              <a:spLocks/>
            </p:cNvSpPr>
            <p:nvPr/>
          </p:nvSpPr>
          <p:spPr bwMode="auto">
            <a:xfrm>
              <a:off x="14955838" y="3103562"/>
              <a:ext cx="76200" cy="203200"/>
            </a:xfrm>
            <a:custGeom>
              <a:avLst/>
              <a:gdLst>
                <a:gd name="T0" fmla="*/ 0 w 6"/>
                <a:gd name="T1" fmla="*/ 16 h 16"/>
                <a:gd name="T2" fmla="*/ 1 w 6"/>
                <a:gd name="T3" fmla="*/ 16 h 16"/>
                <a:gd name="T4" fmla="*/ 1 w 6"/>
                <a:gd name="T5" fmla="*/ 16 h 16"/>
                <a:gd name="T6" fmla="*/ 1 w 6"/>
                <a:gd name="T7" fmla="*/ 15 h 16"/>
                <a:gd name="T8" fmla="*/ 1 w 6"/>
                <a:gd name="T9" fmla="*/ 15 h 16"/>
                <a:gd name="T10" fmla="*/ 1 w 6"/>
                <a:gd name="T11" fmla="*/ 15 h 16"/>
                <a:gd name="T12" fmla="*/ 1 w 6"/>
                <a:gd name="T13" fmla="*/ 15 h 16"/>
                <a:gd name="T14" fmla="*/ 1 w 6"/>
                <a:gd name="T15" fmla="*/ 14 h 16"/>
                <a:gd name="T16" fmla="*/ 1 w 6"/>
                <a:gd name="T17" fmla="*/ 14 h 16"/>
                <a:gd name="T18" fmla="*/ 1 w 6"/>
                <a:gd name="T19" fmla="*/ 14 h 16"/>
                <a:gd name="T20" fmla="*/ 1 w 6"/>
                <a:gd name="T21" fmla="*/ 14 h 16"/>
                <a:gd name="T22" fmla="*/ 2 w 6"/>
                <a:gd name="T23" fmla="*/ 13 h 16"/>
                <a:gd name="T24" fmla="*/ 2 w 6"/>
                <a:gd name="T25" fmla="*/ 13 h 16"/>
                <a:gd name="T26" fmla="*/ 2 w 6"/>
                <a:gd name="T27" fmla="*/ 13 h 16"/>
                <a:gd name="T28" fmla="*/ 2 w 6"/>
                <a:gd name="T29" fmla="*/ 12 h 16"/>
                <a:gd name="T30" fmla="*/ 2 w 6"/>
                <a:gd name="T31" fmla="*/ 12 h 16"/>
                <a:gd name="T32" fmla="*/ 2 w 6"/>
                <a:gd name="T33" fmla="*/ 12 h 16"/>
                <a:gd name="T34" fmla="*/ 2 w 6"/>
                <a:gd name="T35" fmla="*/ 12 h 16"/>
                <a:gd name="T36" fmla="*/ 2 w 6"/>
                <a:gd name="T37" fmla="*/ 11 h 16"/>
                <a:gd name="T38" fmla="*/ 2 w 6"/>
                <a:gd name="T39" fmla="*/ 11 h 16"/>
                <a:gd name="T40" fmla="*/ 2 w 6"/>
                <a:gd name="T41" fmla="*/ 11 h 16"/>
                <a:gd name="T42" fmla="*/ 2 w 6"/>
                <a:gd name="T43" fmla="*/ 11 h 16"/>
                <a:gd name="T44" fmla="*/ 2 w 6"/>
                <a:gd name="T45" fmla="*/ 10 h 16"/>
                <a:gd name="T46" fmla="*/ 2 w 6"/>
                <a:gd name="T47" fmla="*/ 10 h 16"/>
                <a:gd name="T48" fmla="*/ 2 w 6"/>
                <a:gd name="T49" fmla="*/ 10 h 16"/>
                <a:gd name="T50" fmla="*/ 3 w 6"/>
                <a:gd name="T51" fmla="*/ 10 h 16"/>
                <a:gd name="T52" fmla="*/ 3 w 6"/>
                <a:gd name="T53" fmla="*/ 9 h 16"/>
                <a:gd name="T54" fmla="*/ 3 w 6"/>
                <a:gd name="T55" fmla="*/ 9 h 16"/>
                <a:gd name="T56" fmla="*/ 3 w 6"/>
                <a:gd name="T57" fmla="*/ 9 h 16"/>
                <a:gd name="T58" fmla="*/ 3 w 6"/>
                <a:gd name="T59" fmla="*/ 8 h 16"/>
                <a:gd name="T60" fmla="*/ 3 w 6"/>
                <a:gd name="T61" fmla="*/ 8 h 16"/>
                <a:gd name="T62" fmla="*/ 3 w 6"/>
                <a:gd name="T63" fmla="*/ 8 h 16"/>
                <a:gd name="T64" fmla="*/ 3 w 6"/>
                <a:gd name="T65" fmla="*/ 8 h 16"/>
                <a:gd name="T66" fmla="*/ 3 w 6"/>
                <a:gd name="T67" fmla="*/ 7 h 16"/>
                <a:gd name="T68" fmla="*/ 3 w 6"/>
                <a:gd name="T69" fmla="*/ 7 h 16"/>
                <a:gd name="T70" fmla="*/ 3 w 6"/>
                <a:gd name="T71" fmla="*/ 7 h 16"/>
                <a:gd name="T72" fmla="*/ 4 w 6"/>
                <a:gd name="T73" fmla="*/ 7 h 16"/>
                <a:gd name="T74" fmla="*/ 4 w 6"/>
                <a:gd name="T75" fmla="*/ 6 h 16"/>
                <a:gd name="T76" fmla="*/ 4 w 6"/>
                <a:gd name="T77" fmla="*/ 6 h 16"/>
                <a:gd name="T78" fmla="*/ 4 w 6"/>
                <a:gd name="T79" fmla="*/ 6 h 16"/>
                <a:gd name="T80" fmla="*/ 4 w 6"/>
                <a:gd name="T81" fmla="*/ 6 h 16"/>
                <a:gd name="T82" fmla="*/ 4 w 6"/>
                <a:gd name="T83" fmla="*/ 5 h 16"/>
                <a:gd name="T84" fmla="*/ 4 w 6"/>
                <a:gd name="T85" fmla="*/ 5 h 16"/>
                <a:gd name="T86" fmla="*/ 4 w 6"/>
                <a:gd name="T87" fmla="*/ 5 h 16"/>
                <a:gd name="T88" fmla="*/ 4 w 6"/>
                <a:gd name="T89" fmla="*/ 5 h 16"/>
                <a:gd name="T90" fmla="*/ 4 w 6"/>
                <a:gd name="T91" fmla="*/ 4 h 16"/>
                <a:gd name="T92" fmla="*/ 4 w 6"/>
                <a:gd name="T93" fmla="*/ 4 h 16"/>
                <a:gd name="T94" fmla="*/ 4 w 6"/>
                <a:gd name="T95" fmla="*/ 4 h 16"/>
                <a:gd name="T96" fmla="*/ 4 w 6"/>
                <a:gd name="T97" fmla="*/ 3 h 16"/>
                <a:gd name="T98" fmla="*/ 5 w 6"/>
                <a:gd name="T99" fmla="*/ 3 h 16"/>
                <a:gd name="T100" fmla="*/ 5 w 6"/>
                <a:gd name="T101" fmla="*/ 3 h 16"/>
                <a:gd name="T102" fmla="*/ 5 w 6"/>
                <a:gd name="T103" fmla="*/ 3 h 16"/>
                <a:gd name="T104" fmla="*/ 5 w 6"/>
                <a:gd name="T105" fmla="*/ 2 h 16"/>
                <a:gd name="T106" fmla="*/ 5 w 6"/>
                <a:gd name="T107" fmla="*/ 2 h 16"/>
                <a:gd name="T108" fmla="*/ 5 w 6"/>
                <a:gd name="T109" fmla="*/ 2 h 16"/>
                <a:gd name="T110" fmla="*/ 5 w 6"/>
                <a:gd name="T111" fmla="*/ 2 h 16"/>
                <a:gd name="T112" fmla="*/ 5 w 6"/>
                <a:gd name="T113" fmla="*/ 1 h 16"/>
                <a:gd name="T114" fmla="*/ 5 w 6"/>
                <a:gd name="T115" fmla="*/ 1 h 16"/>
                <a:gd name="T116" fmla="*/ 5 w 6"/>
                <a:gd name="T117" fmla="*/ 1 h 16"/>
                <a:gd name="T118" fmla="*/ 5 w 6"/>
                <a:gd name="T119" fmla="*/ 1 h 16"/>
                <a:gd name="T120" fmla="*/ 5 w 6"/>
                <a:gd name="T121" fmla="*/ 0 h 16"/>
                <a:gd name="T122" fmla="*/ 5 w 6"/>
                <a:gd name="T123"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custGeom>
            <a:noFill/>
            <a:ln w="57150" cap="rnd">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5895" name="Freeform 101"/>
            <p:cNvSpPr>
              <a:spLocks/>
            </p:cNvSpPr>
            <p:nvPr/>
          </p:nvSpPr>
          <p:spPr bwMode="auto">
            <a:xfrm>
              <a:off x="15032038" y="2887662"/>
              <a:ext cx="63500" cy="215900"/>
            </a:xfrm>
            <a:custGeom>
              <a:avLst/>
              <a:gdLst>
                <a:gd name="T0" fmla="*/ 0 w 5"/>
                <a:gd name="T1" fmla="*/ 17 h 17"/>
                <a:gd name="T2" fmla="*/ 0 w 5"/>
                <a:gd name="T3" fmla="*/ 16 h 17"/>
                <a:gd name="T4" fmla="*/ 0 w 5"/>
                <a:gd name="T5" fmla="*/ 16 h 17"/>
                <a:gd name="T6" fmla="*/ 0 w 5"/>
                <a:gd name="T7" fmla="*/ 16 h 17"/>
                <a:gd name="T8" fmla="*/ 0 w 5"/>
                <a:gd name="T9" fmla="*/ 15 h 17"/>
                <a:gd name="T10" fmla="*/ 0 w 5"/>
                <a:gd name="T11" fmla="*/ 15 h 17"/>
                <a:gd name="T12" fmla="*/ 0 w 5"/>
                <a:gd name="T13" fmla="*/ 15 h 17"/>
                <a:gd name="T14" fmla="*/ 0 w 5"/>
                <a:gd name="T15" fmla="*/ 15 h 17"/>
                <a:gd name="T16" fmla="*/ 0 w 5"/>
                <a:gd name="T17" fmla="*/ 14 h 17"/>
                <a:gd name="T18" fmla="*/ 0 w 5"/>
                <a:gd name="T19" fmla="*/ 14 h 17"/>
                <a:gd name="T20" fmla="*/ 0 w 5"/>
                <a:gd name="T21" fmla="*/ 14 h 17"/>
                <a:gd name="T22" fmla="*/ 0 w 5"/>
                <a:gd name="T23" fmla="*/ 14 h 17"/>
                <a:gd name="T24" fmla="*/ 1 w 5"/>
                <a:gd name="T25" fmla="*/ 13 h 17"/>
                <a:gd name="T26" fmla="*/ 1 w 5"/>
                <a:gd name="T27" fmla="*/ 13 h 17"/>
                <a:gd name="T28" fmla="*/ 1 w 5"/>
                <a:gd name="T29" fmla="*/ 13 h 17"/>
                <a:gd name="T30" fmla="*/ 1 w 5"/>
                <a:gd name="T31" fmla="*/ 13 h 17"/>
                <a:gd name="T32" fmla="*/ 1 w 5"/>
                <a:gd name="T33" fmla="*/ 12 h 17"/>
                <a:gd name="T34" fmla="*/ 1 w 5"/>
                <a:gd name="T35" fmla="*/ 12 h 17"/>
                <a:gd name="T36" fmla="*/ 1 w 5"/>
                <a:gd name="T37" fmla="*/ 12 h 17"/>
                <a:gd name="T38" fmla="*/ 1 w 5"/>
                <a:gd name="T39" fmla="*/ 11 h 17"/>
                <a:gd name="T40" fmla="*/ 1 w 5"/>
                <a:gd name="T41" fmla="*/ 11 h 17"/>
                <a:gd name="T42" fmla="*/ 1 w 5"/>
                <a:gd name="T43" fmla="*/ 11 h 17"/>
                <a:gd name="T44" fmla="*/ 1 w 5"/>
                <a:gd name="T45" fmla="*/ 11 h 17"/>
                <a:gd name="T46" fmla="*/ 1 w 5"/>
                <a:gd name="T47" fmla="*/ 10 h 17"/>
                <a:gd name="T48" fmla="*/ 2 w 5"/>
                <a:gd name="T49" fmla="*/ 10 h 17"/>
                <a:gd name="T50" fmla="*/ 2 w 5"/>
                <a:gd name="T51" fmla="*/ 10 h 17"/>
                <a:gd name="T52" fmla="*/ 2 w 5"/>
                <a:gd name="T53" fmla="*/ 10 h 17"/>
                <a:gd name="T54" fmla="*/ 2 w 5"/>
                <a:gd name="T55" fmla="*/ 9 h 17"/>
                <a:gd name="T56" fmla="*/ 2 w 5"/>
                <a:gd name="T57" fmla="*/ 9 h 17"/>
                <a:gd name="T58" fmla="*/ 2 w 5"/>
                <a:gd name="T59" fmla="*/ 9 h 17"/>
                <a:gd name="T60" fmla="*/ 2 w 5"/>
                <a:gd name="T61" fmla="*/ 9 h 17"/>
                <a:gd name="T62" fmla="*/ 2 w 5"/>
                <a:gd name="T63" fmla="*/ 8 h 17"/>
                <a:gd name="T64" fmla="*/ 2 w 5"/>
                <a:gd name="T65" fmla="*/ 8 h 17"/>
                <a:gd name="T66" fmla="*/ 2 w 5"/>
                <a:gd name="T67" fmla="*/ 8 h 17"/>
                <a:gd name="T68" fmla="*/ 2 w 5"/>
                <a:gd name="T69" fmla="*/ 8 h 17"/>
                <a:gd name="T70" fmla="*/ 2 w 5"/>
                <a:gd name="T71" fmla="*/ 7 h 17"/>
                <a:gd name="T72" fmla="*/ 3 w 5"/>
                <a:gd name="T73" fmla="*/ 7 h 17"/>
                <a:gd name="T74" fmla="*/ 3 w 5"/>
                <a:gd name="T75" fmla="*/ 7 h 17"/>
                <a:gd name="T76" fmla="*/ 3 w 5"/>
                <a:gd name="T77" fmla="*/ 6 h 17"/>
                <a:gd name="T78" fmla="*/ 3 w 5"/>
                <a:gd name="T79" fmla="*/ 6 h 17"/>
                <a:gd name="T80" fmla="*/ 3 w 5"/>
                <a:gd name="T81" fmla="*/ 6 h 17"/>
                <a:gd name="T82" fmla="*/ 3 w 5"/>
                <a:gd name="T83" fmla="*/ 6 h 17"/>
                <a:gd name="T84" fmla="*/ 3 w 5"/>
                <a:gd name="T85" fmla="*/ 5 h 17"/>
                <a:gd name="T86" fmla="*/ 3 w 5"/>
                <a:gd name="T87" fmla="*/ 5 h 17"/>
                <a:gd name="T88" fmla="*/ 3 w 5"/>
                <a:gd name="T89" fmla="*/ 5 h 17"/>
                <a:gd name="T90" fmla="*/ 3 w 5"/>
                <a:gd name="T91" fmla="*/ 5 h 17"/>
                <a:gd name="T92" fmla="*/ 4 w 5"/>
                <a:gd name="T93" fmla="*/ 4 h 17"/>
                <a:gd name="T94" fmla="*/ 4 w 5"/>
                <a:gd name="T95" fmla="*/ 4 h 17"/>
                <a:gd name="T96" fmla="*/ 4 w 5"/>
                <a:gd name="T97" fmla="*/ 4 h 17"/>
                <a:gd name="T98" fmla="*/ 4 w 5"/>
                <a:gd name="T99" fmla="*/ 4 h 17"/>
                <a:gd name="T100" fmla="*/ 4 w 5"/>
                <a:gd name="T101" fmla="*/ 3 h 17"/>
                <a:gd name="T102" fmla="*/ 4 w 5"/>
                <a:gd name="T103" fmla="*/ 3 h 17"/>
                <a:gd name="T104" fmla="*/ 4 w 5"/>
                <a:gd name="T105" fmla="*/ 3 h 17"/>
                <a:gd name="T106" fmla="*/ 4 w 5"/>
                <a:gd name="T107" fmla="*/ 2 h 17"/>
                <a:gd name="T108" fmla="*/ 4 w 5"/>
                <a:gd name="T109" fmla="*/ 2 h 17"/>
                <a:gd name="T110" fmla="*/ 4 w 5"/>
                <a:gd name="T111" fmla="*/ 2 h 17"/>
                <a:gd name="T112" fmla="*/ 4 w 5"/>
                <a:gd name="T113" fmla="*/ 2 h 17"/>
                <a:gd name="T114" fmla="*/ 4 w 5"/>
                <a:gd name="T115" fmla="*/ 1 h 17"/>
                <a:gd name="T116" fmla="*/ 4 w 5"/>
                <a:gd name="T117" fmla="*/ 1 h 17"/>
                <a:gd name="T118" fmla="*/ 5 w 5"/>
                <a:gd name="T119" fmla="*/ 1 h 17"/>
                <a:gd name="T120" fmla="*/ 5 w 5"/>
                <a:gd name="T121" fmla="*/ 1 h 17"/>
                <a:gd name="T122" fmla="*/ 5 w 5"/>
                <a:gd name="T123"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custGeom>
            <a:noFill/>
            <a:ln w="57150" cap="rnd">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5896" name="Freeform 102"/>
            <p:cNvSpPr>
              <a:spLocks/>
            </p:cNvSpPr>
            <p:nvPr/>
          </p:nvSpPr>
          <p:spPr bwMode="auto">
            <a:xfrm>
              <a:off x="15095538" y="2684462"/>
              <a:ext cx="63500" cy="203200"/>
            </a:xfrm>
            <a:custGeom>
              <a:avLst/>
              <a:gdLst>
                <a:gd name="T0" fmla="*/ 0 w 5"/>
                <a:gd name="T1" fmla="*/ 16 h 16"/>
                <a:gd name="T2" fmla="*/ 0 w 5"/>
                <a:gd name="T3" fmla="*/ 16 h 16"/>
                <a:gd name="T4" fmla="*/ 0 w 5"/>
                <a:gd name="T5" fmla="*/ 15 h 16"/>
                <a:gd name="T6" fmla="*/ 0 w 5"/>
                <a:gd name="T7" fmla="*/ 15 h 16"/>
                <a:gd name="T8" fmla="*/ 0 w 5"/>
                <a:gd name="T9" fmla="*/ 15 h 16"/>
                <a:gd name="T10" fmla="*/ 0 w 5"/>
                <a:gd name="T11" fmla="*/ 15 h 16"/>
                <a:gd name="T12" fmla="*/ 0 w 5"/>
                <a:gd name="T13" fmla="*/ 14 h 16"/>
                <a:gd name="T14" fmla="*/ 0 w 5"/>
                <a:gd name="T15" fmla="*/ 14 h 16"/>
                <a:gd name="T16" fmla="*/ 0 w 5"/>
                <a:gd name="T17" fmla="*/ 14 h 16"/>
                <a:gd name="T18" fmla="*/ 0 w 5"/>
                <a:gd name="T19" fmla="*/ 14 h 16"/>
                <a:gd name="T20" fmla="*/ 1 w 5"/>
                <a:gd name="T21" fmla="*/ 13 h 16"/>
                <a:gd name="T22" fmla="*/ 1 w 5"/>
                <a:gd name="T23" fmla="*/ 13 h 16"/>
                <a:gd name="T24" fmla="*/ 1 w 5"/>
                <a:gd name="T25" fmla="*/ 13 h 16"/>
                <a:gd name="T26" fmla="*/ 1 w 5"/>
                <a:gd name="T27" fmla="*/ 12 h 16"/>
                <a:gd name="T28" fmla="*/ 1 w 5"/>
                <a:gd name="T29" fmla="*/ 12 h 16"/>
                <a:gd name="T30" fmla="*/ 1 w 5"/>
                <a:gd name="T31" fmla="*/ 12 h 16"/>
                <a:gd name="T32" fmla="*/ 1 w 5"/>
                <a:gd name="T33" fmla="*/ 12 h 16"/>
                <a:gd name="T34" fmla="*/ 1 w 5"/>
                <a:gd name="T35" fmla="*/ 11 h 16"/>
                <a:gd name="T36" fmla="*/ 1 w 5"/>
                <a:gd name="T37" fmla="*/ 11 h 16"/>
                <a:gd name="T38" fmla="*/ 1 w 5"/>
                <a:gd name="T39" fmla="*/ 11 h 16"/>
                <a:gd name="T40" fmla="*/ 1 w 5"/>
                <a:gd name="T41" fmla="*/ 11 h 16"/>
                <a:gd name="T42" fmla="*/ 2 w 5"/>
                <a:gd name="T43" fmla="*/ 10 h 16"/>
                <a:gd name="T44" fmla="*/ 2 w 5"/>
                <a:gd name="T45" fmla="*/ 10 h 16"/>
                <a:gd name="T46" fmla="*/ 2 w 5"/>
                <a:gd name="T47" fmla="*/ 10 h 16"/>
                <a:gd name="T48" fmla="*/ 2 w 5"/>
                <a:gd name="T49" fmla="*/ 10 h 16"/>
                <a:gd name="T50" fmla="*/ 2 w 5"/>
                <a:gd name="T51" fmla="*/ 9 h 16"/>
                <a:gd name="T52" fmla="*/ 2 w 5"/>
                <a:gd name="T53" fmla="*/ 9 h 16"/>
                <a:gd name="T54" fmla="*/ 2 w 5"/>
                <a:gd name="T55" fmla="*/ 9 h 16"/>
                <a:gd name="T56" fmla="*/ 2 w 5"/>
                <a:gd name="T57" fmla="*/ 8 h 16"/>
                <a:gd name="T58" fmla="*/ 2 w 5"/>
                <a:gd name="T59" fmla="*/ 8 h 16"/>
                <a:gd name="T60" fmla="*/ 2 w 5"/>
                <a:gd name="T61" fmla="*/ 8 h 16"/>
                <a:gd name="T62" fmla="*/ 2 w 5"/>
                <a:gd name="T63" fmla="*/ 8 h 16"/>
                <a:gd name="T64" fmla="*/ 2 w 5"/>
                <a:gd name="T65" fmla="*/ 7 h 16"/>
                <a:gd name="T66" fmla="*/ 3 w 5"/>
                <a:gd name="T67" fmla="*/ 7 h 16"/>
                <a:gd name="T68" fmla="*/ 3 w 5"/>
                <a:gd name="T69" fmla="*/ 7 h 16"/>
                <a:gd name="T70" fmla="*/ 3 w 5"/>
                <a:gd name="T71" fmla="*/ 7 h 16"/>
                <a:gd name="T72" fmla="*/ 3 w 5"/>
                <a:gd name="T73" fmla="*/ 6 h 16"/>
                <a:gd name="T74" fmla="*/ 3 w 5"/>
                <a:gd name="T75" fmla="*/ 6 h 16"/>
                <a:gd name="T76" fmla="*/ 3 w 5"/>
                <a:gd name="T77" fmla="*/ 6 h 16"/>
                <a:gd name="T78" fmla="*/ 3 w 5"/>
                <a:gd name="T79" fmla="*/ 6 h 16"/>
                <a:gd name="T80" fmla="*/ 3 w 5"/>
                <a:gd name="T81" fmla="*/ 5 h 16"/>
                <a:gd name="T82" fmla="*/ 3 w 5"/>
                <a:gd name="T83" fmla="*/ 5 h 16"/>
                <a:gd name="T84" fmla="*/ 3 w 5"/>
                <a:gd name="T85" fmla="*/ 5 h 16"/>
                <a:gd name="T86" fmla="*/ 3 w 5"/>
                <a:gd name="T87" fmla="*/ 4 h 16"/>
                <a:gd name="T88" fmla="*/ 3 w 5"/>
                <a:gd name="T89" fmla="*/ 4 h 16"/>
                <a:gd name="T90" fmla="*/ 4 w 5"/>
                <a:gd name="T91" fmla="*/ 4 h 16"/>
                <a:gd name="T92" fmla="*/ 4 w 5"/>
                <a:gd name="T93" fmla="*/ 4 h 16"/>
                <a:gd name="T94" fmla="*/ 4 w 5"/>
                <a:gd name="T95" fmla="*/ 3 h 16"/>
                <a:gd name="T96" fmla="*/ 4 w 5"/>
                <a:gd name="T97" fmla="*/ 3 h 16"/>
                <a:gd name="T98" fmla="*/ 4 w 5"/>
                <a:gd name="T99" fmla="*/ 3 h 16"/>
                <a:gd name="T100" fmla="*/ 4 w 5"/>
                <a:gd name="T101" fmla="*/ 3 h 16"/>
                <a:gd name="T102" fmla="*/ 4 w 5"/>
                <a:gd name="T103" fmla="*/ 2 h 16"/>
                <a:gd name="T104" fmla="*/ 4 w 5"/>
                <a:gd name="T105" fmla="*/ 2 h 16"/>
                <a:gd name="T106" fmla="*/ 4 w 5"/>
                <a:gd name="T107" fmla="*/ 2 h 16"/>
                <a:gd name="T108" fmla="*/ 4 w 5"/>
                <a:gd name="T109" fmla="*/ 2 h 16"/>
                <a:gd name="T110" fmla="*/ 5 w 5"/>
                <a:gd name="T111" fmla="*/ 1 h 16"/>
                <a:gd name="T112" fmla="*/ 5 w 5"/>
                <a:gd name="T113" fmla="*/ 1 h 16"/>
                <a:gd name="T114" fmla="*/ 5 w 5"/>
                <a:gd name="T115" fmla="*/ 1 h 16"/>
                <a:gd name="T116" fmla="*/ 5 w 5"/>
                <a:gd name="T117" fmla="*/ 0 h 16"/>
                <a:gd name="T118" fmla="*/ 5 w 5"/>
                <a:gd name="T119" fmla="*/ 0 h 16"/>
                <a:gd name="T120" fmla="*/ 5 w 5"/>
                <a:gd name="T121" fmla="*/ 0 h 16"/>
                <a:gd name="T122" fmla="*/ 5 w 5"/>
                <a:gd name="T123"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custGeom>
            <a:noFill/>
            <a:ln w="57150" cap="rnd">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5897" name="Freeform 103"/>
            <p:cNvSpPr>
              <a:spLocks/>
            </p:cNvSpPr>
            <p:nvPr/>
          </p:nvSpPr>
          <p:spPr bwMode="auto">
            <a:xfrm>
              <a:off x="15159038" y="2468562"/>
              <a:ext cx="76200" cy="215900"/>
            </a:xfrm>
            <a:custGeom>
              <a:avLst/>
              <a:gdLst>
                <a:gd name="T0" fmla="*/ 0 w 6"/>
                <a:gd name="T1" fmla="*/ 16 h 17"/>
                <a:gd name="T2" fmla="*/ 0 w 6"/>
                <a:gd name="T3" fmla="*/ 16 h 17"/>
                <a:gd name="T4" fmla="*/ 0 w 6"/>
                <a:gd name="T5" fmla="*/ 16 h 17"/>
                <a:gd name="T6" fmla="*/ 0 w 6"/>
                <a:gd name="T7" fmla="*/ 15 h 17"/>
                <a:gd name="T8" fmla="*/ 1 w 6"/>
                <a:gd name="T9" fmla="*/ 15 h 17"/>
                <a:gd name="T10" fmla="*/ 1 w 6"/>
                <a:gd name="T11" fmla="*/ 15 h 17"/>
                <a:gd name="T12" fmla="*/ 1 w 6"/>
                <a:gd name="T13" fmla="*/ 15 h 17"/>
                <a:gd name="T14" fmla="*/ 1 w 6"/>
                <a:gd name="T15" fmla="*/ 14 h 17"/>
                <a:gd name="T16" fmla="*/ 1 w 6"/>
                <a:gd name="T17" fmla="*/ 14 h 17"/>
                <a:gd name="T18" fmla="*/ 1 w 6"/>
                <a:gd name="T19" fmla="*/ 14 h 17"/>
                <a:gd name="T20" fmla="*/ 1 w 6"/>
                <a:gd name="T21" fmla="*/ 14 h 17"/>
                <a:gd name="T22" fmla="*/ 1 w 6"/>
                <a:gd name="T23" fmla="*/ 13 h 17"/>
                <a:gd name="T24" fmla="*/ 1 w 6"/>
                <a:gd name="T25" fmla="*/ 13 h 17"/>
                <a:gd name="T26" fmla="*/ 2 w 6"/>
                <a:gd name="T27" fmla="*/ 13 h 17"/>
                <a:gd name="T28" fmla="*/ 2 w 6"/>
                <a:gd name="T29" fmla="*/ 13 h 17"/>
                <a:gd name="T30" fmla="*/ 2 w 6"/>
                <a:gd name="T31" fmla="*/ 12 h 17"/>
                <a:gd name="T32" fmla="*/ 2 w 6"/>
                <a:gd name="T33" fmla="*/ 12 h 17"/>
                <a:gd name="T34" fmla="*/ 2 w 6"/>
                <a:gd name="T35" fmla="*/ 12 h 17"/>
                <a:gd name="T36" fmla="*/ 2 w 6"/>
                <a:gd name="T37" fmla="*/ 11 h 17"/>
                <a:gd name="T38" fmla="*/ 2 w 6"/>
                <a:gd name="T39" fmla="*/ 11 h 17"/>
                <a:gd name="T40" fmla="*/ 2 w 6"/>
                <a:gd name="T41" fmla="*/ 11 h 17"/>
                <a:gd name="T42" fmla="*/ 2 w 6"/>
                <a:gd name="T43" fmla="*/ 11 h 17"/>
                <a:gd name="T44" fmla="*/ 2 w 6"/>
                <a:gd name="T45" fmla="*/ 10 h 17"/>
                <a:gd name="T46" fmla="*/ 2 w 6"/>
                <a:gd name="T47" fmla="*/ 10 h 17"/>
                <a:gd name="T48" fmla="*/ 3 w 6"/>
                <a:gd name="T49" fmla="*/ 10 h 17"/>
                <a:gd name="T50" fmla="*/ 3 w 6"/>
                <a:gd name="T51" fmla="*/ 10 h 17"/>
                <a:gd name="T52" fmla="*/ 3 w 6"/>
                <a:gd name="T53" fmla="*/ 9 h 17"/>
                <a:gd name="T54" fmla="*/ 3 w 6"/>
                <a:gd name="T55" fmla="*/ 9 h 17"/>
                <a:gd name="T56" fmla="*/ 3 w 6"/>
                <a:gd name="T57" fmla="*/ 9 h 17"/>
                <a:gd name="T58" fmla="*/ 3 w 6"/>
                <a:gd name="T59" fmla="*/ 9 h 17"/>
                <a:gd name="T60" fmla="*/ 3 w 6"/>
                <a:gd name="T61" fmla="*/ 8 h 17"/>
                <a:gd name="T62" fmla="*/ 3 w 6"/>
                <a:gd name="T63" fmla="*/ 8 h 17"/>
                <a:gd name="T64" fmla="*/ 3 w 6"/>
                <a:gd name="T65" fmla="*/ 8 h 17"/>
                <a:gd name="T66" fmla="*/ 3 w 6"/>
                <a:gd name="T67" fmla="*/ 7 h 17"/>
                <a:gd name="T68" fmla="*/ 3 w 6"/>
                <a:gd name="T69" fmla="*/ 7 h 17"/>
                <a:gd name="T70" fmla="*/ 4 w 6"/>
                <a:gd name="T71" fmla="*/ 7 h 17"/>
                <a:gd name="T72" fmla="*/ 4 w 6"/>
                <a:gd name="T73" fmla="*/ 7 h 17"/>
                <a:gd name="T74" fmla="*/ 4 w 6"/>
                <a:gd name="T75" fmla="*/ 6 h 17"/>
                <a:gd name="T76" fmla="*/ 4 w 6"/>
                <a:gd name="T77" fmla="*/ 6 h 17"/>
                <a:gd name="T78" fmla="*/ 4 w 6"/>
                <a:gd name="T79" fmla="*/ 6 h 17"/>
                <a:gd name="T80" fmla="*/ 4 w 6"/>
                <a:gd name="T81" fmla="*/ 6 h 17"/>
                <a:gd name="T82" fmla="*/ 4 w 6"/>
                <a:gd name="T83" fmla="*/ 5 h 17"/>
                <a:gd name="T84" fmla="*/ 4 w 6"/>
                <a:gd name="T85" fmla="*/ 5 h 17"/>
                <a:gd name="T86" fmla="*/ 4 w 6"/>
                <a:gd name="T87" fmla="*/ 5 h 17"/>
                <a:gd name="T88" fmla="*/ 4 w 6"/>
                <a:gd name="T89" fmla="*/ 5 h 17"/>
                <a:gd name="T90" fmla="*/ 4 w 6"/>
                <a:gd name="T91" fmla="*/ 4 h 17"/>
                <a:gd name="T92" fmla="*/ 4 w 6"/>
                <a:gd name="T93" fmla="*/ 4 h 17"/>
                <a:gd name="T94" fmla="*/ 5 w 6"/>
                <a:gd name="T95" fmla="*/ 4 h 17"/>
                <a:gd name="T96" fmla="*/ 5 w 6"/>
                <a:gd name="T97" fmla="*/ 4 h 17"/>
                <a:gd name="T98" fmla="*/ 5 w 6"/>
                <a:gd name="T99" fmla="*/ 3 h 17"/>
                <a:gd name="T100" fmla="*/ 5 w 6"/>
                <a:gd name="T101" fmla="*/ 3 h 17"/>
                <a:gd name="T102" fmla="*/ 5 w 6"/>
                <a:gd name="T103" fmla="*/ 3 h 17"/>
                <a:gd name="T104" fmla="*/ 5 w 6"/>
                <a:gd name="T105" fmla="*/ 2 h 17"/>
                <a:gd name="T106" fmla="*/ 5 w 6"/>
                <a:gd name="T107" fmla="*/ 2 h 17"/>
                <a:gd name="T108" fmla="*/ 5 w 6"/>
                <a:gd name="T109" fmla="*/ 2 h 17"/>
                <a:gd name="T110" fmla="*/ 5 w 6"/>
                <a:gd name="T111" fmla="*/ 2 h 17"/>
                <a:gd name="T112" fmla="*/ 5 w 6"/>
                <a:gd name="T113" fmla="*/ 1 h 17"/>
                <a:gd name="T114" fmla="*/ 5 w 6"/>
                <a:gd name="T115" fmla="*/ 1 h 17"/>
                <a:gd name="T116" fmla="*/ 5 w 6"/>
                <a:gd name="T117" fmla="*/ 1 h 17"/>
                <a:gd name="T118" fmla="*/ 5 w 6"/>
                <a:gd name="T119" fmla="*/ 1 h 17"/>
                <a:gd name="T120" fmla="*/ 6 w 6"/>
                <a:gd name="T121" fmla="*/ 0 h 17"/>
                <a:gd name="T122" fmla="*/ 6 w 6"/>
                <a:gd name="T123"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custGeom>
            <a:noFill/>
            <a:ln w="57150" cap="rnd">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5898" name="Freeform 104"/>
            <p:cNvSpPr>
              <a:spLocks/>
            </p:cNvSpPr>
            <p:nvPr/>
          </p:nvSpPr>
          <p:spPr bwMode="auto">
            <a:xfrm>
              <a:off x="15235238" y="2252662"/>
              <a:ext cx="76200" cy="215900"/>
            </a:xfrm>
            <a:custGeom>
              <a:avLst/>
              <a:gdLst>
                <a:gd name="T0" fmla="*/ 0 w 6"/>
                <a:gd name="T1" fmla="*/ 17 h 17"/>
                <a:gd name="T2" fmla="*/ 0 w 6"/>
                <a:gd name="T3" fmla="*/ 16 h 17"/>
                <a:gd name="T4" fmla="*/ 0 w 6"/>
                <a:gd name="T5" fmla="*/ 16 h 17"/>
                <a:gd name="T6" fmla="*/ 0 w 6"/>
                <a:gd name="T7" fmla="*/ 16 h 17"/>
                <a:gd name="T8" fmla="*/ 0 w 6"/>
                <a:gd name="T9" fmla="*/ 16 h 17"/>
                <a:gd name="T10" fmla="*/ 0 w 6"/>
                <a:gd name="T11" fmla="*/ 15 h 17"/>
                <a:gd name="T12" fmla="*/ 0 w 6"/>
                <a:gd name="T13" fmla="*/ 15 h 17"/>
                <a:gd name="T14" fmla="*/ 0 w 6"/>
                <a:gd name="T15" fmla="*/ 15 h 17"/>
                <a:gd name="T16" fmla="*/ 1 w 6"/>
                <a:gd name="T17" fmla="*/ 15 h 17"/>
                <a:gd name="T18" fmla="*/ 1 w 6"/>
                <a:gd name="T19" fmla="*/ 14 h 17"/>
                <a:gd name="T20" fmla="*/ 1 w 6"/>
                <a:gd name="T21" fmla="*/ 14 h 17"/>
                <a:gd name="T22" fmla="*/ 1 w 6"/>
                <a:gd name="T23" fmla="*/ 14 h 17"/>
                <a:gd name="T24" fmla="*/ 1 w 6"/>
                <a:gd name="T25" fmla="*/ 13 h 17"/>
                <a:gd name="T26" fmla="*/ 1 w 6"/>
                <a:gd name="T27" fmla="*/ 13 h 17"/>
                <a:gd name="T28" fmla="*/ 1 w 6"/>
                <a:gd name="T29" fmla="*/ 13 h 17"/>
                <a:gd name="T30" fmla="*/ 1 w 6"/>
                <a:gd name="T31" fmla="*/ 13 h 17"/>
                <a:gd name="T32" fmla="*/ 1 w 6"/>
                <a:gd name="T33" fmla="*/ 12 h 17"/>
                <a:gd name="T34" fmla="*/ 1 w 6"/>
                <a:gd name="T35" fmla="*/ 12 h 17"/>
                <a:gd name="T36" fmla="*/ 2 w 6"/>
                <a:gd name="T37" fmla="*/ 12 h 17"/>
                <a:gd name="T38" fmla="*/ 2 w 6"/>
                <a:gd name="T39" fmla="*/ 12 h 17"/>
                <a:gd name="T40" fmla="*/ 2 w 6"/>
                <a:gd name="T41" fmla="*/ 11 h 17"/>
                <a:gd name="T42" fmla="*/ 2 w 6"/>
                <a:gd name="T43" fmla="*/ 11 h 17"/>
                <a:gd name="T44" fmla="*/ 2 w 6"/>
                <a:gd name="T45" fmla="*/ 11 h 17"/>
                <a:gd name="T46" fmla="*/ 2 w 6"/>
                <a:gd name="T47" fmla="*/ 11 h 17"/>
                <a:gd name="T48" fmla="*/ 2 w 6"/>
                <a:gd name="T49" fmla="*/ 10 h 17"/>
                <a:gd name="T50" fmla="*/ 2 w 6"/>
                <a:gd name="T51" fmla="*/ 10 h 17"/>
                <a:gd name="T52" fmla="*/ 2 w 6"/>
                <a:gd name="T53" fmla="*/ 10 h 17"/>
                <a:gd name="T54" fmla="*/ 2 w 6"/>
                <a:gd name="T55" fmla="*/ 9 h 17"/>
                <a:gd name="T56" fmla="*/ 3 w 6"/>
                <a:gd name="T57" fmla="*/ 9 h 17"/>
                <a:gd name="T58" fmla="*/ 3 w 6"/>
                <a:gd name="T59" fmla="*/ 9 h 17"/>
                <a:gd name="T60" fmla="*/ 3 w 6"/>
                <a:gd name="T61" fmla="*/ 9 h 17"/>
                <a:gd name="T62" fmla="*/ 3 w 6"/>
                <a:gd name="T63" fmla="*/ 8 h 17"/>
                <a:gd name="T64" fmla="*/ 3 w 6"/>
                <a:gd name="T65" fmla="*/ 8 h 17"/>
                <a:gd name="T66" fmla="*/ 3 w 6"/>
                <a:gd name="T67" fmla="*/ 8 h 17"/>
                <a:gd name="T68" fmla="*/ 3 w 6"/>
                <a:gd name="T69" fmla="*/ 8 h 17"/>
                <a:gd name="T70" fmla="*/ 3 w 6"/>
                <a:gd name="T71" fmla="*/ 7 h 17"/>
                <a:gd name="T72" fmla="*/ 3 w 6"/>
                <a:gd name="T73" fmla="*/ 7 h 17"/>
                <a:gd name="T74" fmla="*/ 3 w 6"/>
                <a:gd name="T75" fmla="*/ 7 h 17"/>
                <a:gd name="T76" fmla="*/ 3 w 6"/>
                <a:gd name="T77" fmla="*/ 7 h 17"/>
                <a:gd name="T78" fmla="*/ 4 w 6"/>
                <a:gd name="T79" fmla="*/ 6 h 17"/>
                <a:gd name="T80" fmla="*/ 4 w 6"/>
                <a:gd name="T81" fmla="*/ 6 h 17"/>
                <a:gd name="T82" fmla="*/ 4 w 6"/>
                <a:gd name="T83" fmla="*/ 6 h 17"/>
                <a:gd name="T84" fmla="*/ 4 w 6"/>
                <a:gd name="T85" fmla="*/ 5 h 17"/>
                <a:gd name="T86" fmla="*/ 4 w 6"/>
                <a:gd name="T87" fmla="*/ 5 h 17"/>
                <a:gd name="T88" fmla="*/ 4 w 6"/>
                <a:gd name="T89" fmla="*/ 5 h 17"/>
                <a:gd name="T90" fmla="*/ 4 w 6"/>
                <a:gd name="T91" fmla="*/ 5 h 17"/>
                <a:gd name="T92" fmla="*/ 4 w 6"/>
                <a:gd name="T93" fmla="*/ 4 h 17"/>
                <a:gd name="T94" fmla="*/ 4 w 6"/>
                <a:gd name="T95" fmla="*/ 4 h 17"/>
                <a:gd name="T96" fmla="*/ 4 w 6"/>
                <a:gd name="T97" fmla="*/ 4 h 17"/>
                <a:gd name="T98" fmla="*/ 5 w 6"/>
                <a:gd name="T99" fmla="*/ 4 h 17"/>
                <a:gd name="T100" fmla="*/ 5 w 6"/>
                <a:gd name="T101" fmla="*/ 3 h 17"/>
                <a:gd name="T102" fmla="*/ 5 w 6"/>
                <a:gd name="T103" fmla="*/ 3 h 17"/>
                <a:gd name="T104" fmla="*/ 5 w 6"/>
                <a:gd name="T105" fmla="*/ 3 h 17"/>
                <a:gd name="T106" fmla="*/ 5 w 6"/>
                <a:gd name="T107" fmla="*/ 3 h 17"/>
                <a:gd name="T108" fmla="*/ 5 w 6"/>
                <a:gd name="T109" fmla="*/ 2 h 17"/>
                <a:gd name="T110" fmla="*/ 5 w 6"/>
                <a:gd name="T111" fmla="*/ 2 h 17"/>
                <a:gd name="T112" fmla="*/ 5 w 6"/>
                <a:gd name="T113" fmla="*/ 2 h 17"/>
                <a:gd name="T114" fmla="*/ 5 w 6"/>
                <a:gd name="T115" fmla="*/ 1 h 17"/>
                <a:gd name="T116" fmla="*/ 5 w 6"/>
                <a:gd name="T117" fmla="*/ 1 h 17"/>
                <a:gd name="T118" fmla="*/ 5 w 6"/>
                <a:gd name="T119" fmla="*/ 1 h 17"/>
                <a:gd name="T120" fmla="*/ 6 w 6"/>
                <a:gd name="T121" fmla="*/ 1 h 17"/>
                <a:gd name="T122" fmla="*/ 6 w 6"/>
                <a:gd name="T123"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custGeom>
            <a:noFill/>
            <a:ln w="57150" cap="rnd">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5899" name="Freeform 105"/>
            <p:cNvSpPr>
              <a:spLocks/>
            </p:cNvSpPr>
            <p:nvPr/>
          </p:nvSpPr>
          <p:spPr bwMode="auto">
            <a:xfrm>
              <a:off x="15311438" y="2047875"/>
              <a:ext cx="76200" cy="204788"/>
            </a:xfrm>
            <a:custGeom>
              <a:avLst/>
              <a:gdLst>
                <a:gd name="T0" fmla="*/ 0 w 6"/>
                <a:gd name="T1" fmla="*/ 16 h 16"/>
                <a:gd name="T2" fmla="*/ 0 w 6"/>
                <a:gd name="T3" fmla="*/ 16 h 16"/>
                <a:gd name="T4" fmla="*/ 0 w 6"/>
                <a:gd name="T5" fmla="*/ 15 h 16"/>
                <a:gd name="T6" fmla="*/ 0 w 6"/>
                <a:gd name="T7" fmla="*/ 15 h 16"/>
                <a:gd name="T8" fmla="*/ 0 w 6"/>
                <a:gd name="T9" fmla="*/ 15 h 16"/>
                <a:gd name="T10" fmla="*/ 0 w 6"/>
                <a:gd name="T11" fmla="*/ 15 h 16"/>
                <a:gd name="T12" fmla="*/ 0 w 6"/>
                <a:gd name="T13" fmla="*/ 14 h 16"/>
                <a:gd name="T14" fmla="*/ 0 w 6"/>
                <a:gd name="T15" fmla="*/ 14 h 16"/>
                <a:gd name="T16" fmla="*/ 0 w 6"/>
                <a:gd name="T17" fmla="*/ 14 h 16"/>
                <a:gd name="T18" fmla="*/ 0 w 6"/>
                <a:gd name="T19" fmla="*/ 14 h 16"/>
                <a:gd name="T20" fmla="*/ 1 w 6"/>
                <a:gd name="T21" fmla="*/ 13 h 16"/>
                <a:gd name="T22" fmla="*/ 1 w 6"/>
                <a:gd name="T23" fmla="*/ 13 h 16"/>
                <a:gd name="T24" fmla="*/ 1 w 6"/>
                <a:gd name="T25" fmla="*/ 13 h 16"/>
                <a:gd name="T26" fmla="*/ 1 w 6"/>
                <a:gd name="T27" fmla="*/ 13 h 16"/>
                <a:gd name="T28" fmla="*/ 1 w 6"/>
                <a:gd name="T29" fmla="*/ 12 h 16"/>
                <a:gd name="T30" fmla="*/ 1 w 6"/>
                <a:gd name="T31" fmla="*/ 12 h 16"/>
                <a:gd name="T32" fmla="*/ 1 w 6"/>
                <a:gd name="T33" fmla="*/ 12 h 16"/>
                <a:gd name="T34" fmla="*/ 1 w 6"/>
                <a:gd name="T35" fmla="*/ 11 h 16"/>
                <a:gd name="T36" fmla="*/ 1 w 6"/>
                <a:gd name="T37" fmla="*/ 11 h 16"/>
                <a:gd name="T38" fmla="*/ 1 w 6"/>
                <a:gd name="T39" fmla="*/ 11 h 16"/>
                <a:gd name="T40" fmla="*/ 2 w 6"/>
                <a:gd name="T41" fmla="*/ 11 h 16"/>
                <a:gd name="T42" fmla="*/ 2 w 6"/>
                <a:gd name="T43" fmla="*/ 10 h 16"/>
                <a:gd name="T44" fmla="*/ 2 w 6"/>
                <a:gd name="T45" fmla="*/ 10 h 16"/>
                <a:gd name="T46" fmla="*/ 2 w 6"/>
                <a:gd name="T47" fmla="*/ 10 h 16"/>
                <a:gd name="T48" fmla="*/ 2 w 6"/>
                <a:gd name="T49" fmla="*/ 10 h 16"/>
                <a:gd name="T50" fmla="*/ 2 w 6"/>
                <a:gd name="T51" fmla="*/ 9 h 16"/>
                <a:gd name="T52" fmla="*/ 2 w 6"/>
                <a:gd name="T53" fmla="*/ 9 h 16"/>
                <a:gd name="T54" fmla="*/ 2 w 6"/>
                <a:gd name="T55" fmla="*/ 9 h 16"/>
                <a:gd name="T56" fmla="*/ 2 w 6"/>
                <a:gd name="T57" fmla="*/ 9 h 16"/>
                <a:gd name="T58" fmla="*/ 2 w 6"/>
                <a:gd name="T59" fmla="*/ 8 h 16"/>
                <a:gd name="T60" fmla="*/ 3 w 6"/>
                <a:gd name="T61" fmla="*/ 8 h 16"/>
                <a:gd name="T62" fmla="*/ 3 w 6"/>
                <a:gd name="T63" fmla="*/ 8 h 16"/>
                <a:gd name="T64" fmla="*/ 3 w 6"/>
                <a:gd name="T65" fmla="*/ 7 h 16"/>
                <a:gd name="T66" fmla="*/ 3 w 6"/>
                <a:gd name="T67" fmla="*/ 7 h 16"/>
                <a:gd name="T68" fmla="*/ 3 w 6"/>
                <a:gd name="T69" fmla="*/ 7 h 16"/>
                <a:gd name="T70" fmla="*/ 3 w 6"/>
                <a:gd name="T71" fmla="*/ 7 h 16"/>
                <a:gd name="T72" fmla="*/ 3 w 6"/>
                <a:gd name="T73" fmla="*/ 6 h 16"/>
                <a:gd name="T74" fmla="*/ 3 w 6"/>
                <a:gd name="T75" fmla="*/ 6 h 16"/>
                <a:gd name="T76" fmla="*/ 3 w 6"/>
                <a:gd name="T77" fmla="*/ 6 h 16"/>
                <a:gd name="T78" fmla="*/ 3 w 6"/>
                <a:gd name="T79" fmla="*/ 6 h 16"/>
                <a:gd name="T80" fmla="*/ 3 w 6"/>
                <a:gd name="T81" fmla="*/ 5 h 16"/>
                <a:gd name="T82" fmla="*/ 4 w 6"/>
                <a:gd name="T83" fmla="*/ 5 h 16"/>
                <a:gd name="T84" fmla="*/ 4 w 6"/>
                <a:gd name="T85" fmla="*/ 5 h 16"/>
                <a:gd name="T86" fmla="*/ 4 w 6"/>
                <a:gd name="T87" fmla="*/ 5 h 16"/>
                <a:gd name="T88" fmla="*/ 4 w 6"/>
                <a:gd name="T89" fmla="*/ 4 h 16"/>
                <a:gd name="T90" fmla="*/ 4 w 6"/>
                <a:gd name="T91" fmla="*/ 4 h 16"/>
                <a:gd name="T92" fmla="*/ 4 w 6"/>
                <a:gd name="T93" fmla="*/ 4 h 16"/>
                <a:gd name="T94" fmla="*/ 4 w 6"/>
                <a:gd name="T95" fmla="*/ 3 h 16"/>
                <a:gd name="T96" fmla="*/ 4 w 6"/>
                <a:gd name="T97" fmla="*/ 3 h 16"/>
                <a:gd name="T98" fmla="*/ 4 w 6"/>
                <a:gd name="T99" fmla="*/ 3 h 16"/>
                <a:gd name="T100" fmla="*/ 4 w 6"/>
                <a:gd name="T101" fmla="*/ 3 h 16"/>
                <a:gd name="T102" fmla="*/ 5 w 6"/>
                <a:gd name="T103" fmla="*/ 2 h 16"/>
                <a:gd name="T104" fmla="*/ 5 w 6"/>
                <a:gd name="T105" fmla="*/ 2 h 16"/>
                <a:gd name="T106" fmla="*/ 5 w 6"/>
                <a:gd name="T107" fmla="*/ 2 h 16"/>
                <a:gd name="T108" fmla="*/ 5 w 6"/>
                <a:gd name="T109" fmla="*/ 2 h 16"/>
                <a:gd name="T110" fmla="*/ 5 w 6"/>
                <a:gd name="T111" fmla="*/ 1 h 16"/>
                <a:gd name="T112" fmla="*/ 5 w 6"/>
                <a:gd name="T113" fmla="*/ 1 h 16"/>
                <a:gd name="T114" fmla="*/ 5 w 6"/>
                <a:gd name="T115" fmla="*/ 1 h 16"/>
                <a:gd name="T116" fmla="*/ 5 w 6"/>
                <a:gd name="T117" fmla="*/ 1 h 16"/>
                <a:gd name="T118" fmla="*/ 5 w 6"/>
                <a:gd name="T119" fmla="*/ 0 h 16"/>
                <a:gd name="T120" fmla="*/ 5 w 6"/>
                <a:gd name="T121" fmla="*/ 0 h 16"/>
                <a:gd name="T122" fmla="*/ 5 w 6"/>
                <a:gd name="T123"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custGeom>
            <a:noFill/>
            <a:ln w="57150" cap="rnd">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5900" name="Freeform 106"/>
            <p:cNvSpPr>
              <a:spLocks/>
            </p:cNvSpPr>
            <p:nvPr/>
          </p:nvSpPr>
          <p:spPr bwMode="auto">
            <a:xfrm>
              <a:off x="15387638" y="1831975"/>
              <a:ext cx="88900" cy="215900"/>
            </a:xfrm>
            <a:custGeom>
              <a:avLst/>
              <a:gdLst>
                <a:gd name="T0" fmla="*/ 0 w 7"/>
                <a:gd name="T1" fmla="*/ 16 h 17"/>
                <a:gd name="T2" fmla="*/ 0 w 7"/>
                <a:gd name="T3" fmla="*/ 16 h 17"/>
                <a:gd name="T4" fmla="*/ 0 w 7"/>
                <a:gd name="T5" fmla="*/ 16 h 17"/>
                <a:gd name="T6" fmla="*/ 0 w 7"/>
                <a:gd name="T7" fmla="*/ 16 h 17"/>
                <a:gd name="T8" fmla="*/ 0 w 7"/>
                <a:gd name="T9" fmla="*/ 15 h 17"/>
                <a:gd name="T10" fmla="*/ 0 w 7"/>
                <a:gd name="T11" fmla="*/ 15 h 17"/>
                <a:gd name="T12" fmla="*/ 0 w 7"/>
                <a:gd name="T13" fmla="*/ 15 h 17"/>
                <a:gd name="T14" fmla="*/ 0 w 7"/>
                <a:gd name="T15" fmla="*/ 14 h 17"/>
                <a:gd name="T16" fmla="*/ 1 w 7"/>
                <a:gd name="T17" fmla="*/ 14 h 17"/>
                <a:gd name="T18" fmla="*/ 1 w 7"/>
                <a:gd name="T19" fmla="*/ 14 h 17"/>
                <a:gd name="T20" fmla="*/ 1 w 7"/>
                <a:gd name="T21" fmla="*/ 14 h 17"/>
                <a:gd name="T22" fmla="*/ 1 w 7"/>
                <a:gd name="T23" fmla="*/ 13 h 17"/>
                <a:gd name="T24" fmla="*/ 1 w 7"/>
                <a:gd name="T25" fmla="*/ 13 h 17"/>
                <a:gd name="T26" fmla="*/ 1 w 7"/>
                <a:gd name="T27" fmla="*/ 13 h 17"/>
                <a:gd name="T28" fmla="*/ 1 w 7"/>
                <a:gd name="T29" fmla="*/ 13 h 17"/>
                <a:gd name="T30" fmla="*/ 1 w 7"/>
                <a:gd name="T31" fmla="*/ 12 h 17"/>
                <a:gd name="T32" fmla="*/ 1 w 7"/>
                <a:gd name="T33" fmla="*/ 12 h 17"/>
                <a:gd name="T34" fmla="*/ 1 w 7"/>
                <a:gd name="T35" fmla="*/ 12 h 17"/>
                <a:gd name="T36" fmla="*/ 2 w 7"/>
                <a:gd name="T37" fmla="*/ 12 h 17"/>
                <a:gd name="T38" fmla="*/ 2 w 7"/>
                <a:gd name="T39" fmla="*/ 11 h 17"/>
                <a:gd name="T40" fmla="*/ 2 w 7"/>
                <a:gd name="T41" fmla="*/ 11 h 17"/>
                <a:gd name="T42" fmla="*/ 2 w 7"/>
                <a:gd name="T43" fmla="*/ 11 h 17"/>
                <a:gd name="T44" fmla="*/ 2 w 7"/>
                <a:gd name="T45" fmla="*/ 11 h 17"/>
                <a:gd name="T46" fmla="*/ 2 w 7"/>
                <a:gd name="T47" fmla="*/ 10 h 17"/>
                <a:gd name="T48" fmla="*/ 2 w 7"/>
                <a:gd name="T49" fmla="*/ 10 h 17"/>
                <a:gd name="T50" fmla="*/ 2 w 7"/>
                <a:gd name="T51" fmla="*/ 10 h 17"/>
                <a:gd name="T52" fmla="*/ 2 w 7"/>
                <a:gd name="T53" fmla="*/ 9 h 17"/>
                <a:gd name="T54" fmla="*/ 3 w 7"/>
                <a:gd name="T55" fmla="*/ 9 h 17"/>
                <a:gd name="T56" fmla="*/ 3 w 7"/>
                <a:gd name="T57" fmla="*/ 9 h 17"/>
                <a:gd name="T58" fmla="*/ 3 w 7"/>
                <a:gd name="T59" fmla="*/ 9 h 17"/>
                <a:gd name="T60" fmla="*/ 3 w 7"/>
                <a:gd name="T61" fmla="*/ 8 h 17"/>
                <a:gd name="T62" fmla="*/ 3 w 7"/>
                <a:gd name="T63" fmla="*/ 8 h 17"/>
                <a:gd name="T64" fmla="*/ 3 w 7"/>
                <a:gd name="T65" fmla="*/ 8 h 17"/>
                <a:gd name="T66" fmla="*/ 3 w 7"/>
                <a:gd name="T67" fmla="*/ 8 h 17"/>
                <a:gd name="T68" fmla="*/ 3 w 7"/>
                <a:gd name="T69" fmla="*/ 7 h 17"/>
                <a:gd name="T70" fmla="*/ 4 w 7"/>
                <a:gd name="T71" fmla="*/ 7 h 17"/>
                <a:gd name="T72" fmla="*/ 4 w 7"/>
                <a:gd name="T73" fmla="*/ 7 h 17"/>
                <a:gd name="T74" fmla="*/ 4 w 7"/>
                <a:gd name="T75" fmla="*/ 7 h 17"/>
                <a:gd name="T76" fmla="*/ 4 w 7"/>
                <a:gd name="T77" fmla="*/ 6 h 17"/>
                <a:gd name="T78" fmla="*/ 4 w 7"/>
                <a:gd name="T79" fmla="*/ 6 h 17"/>
                <a:gd name="T80" fmla="*/ 4 w 7"/>
                <a:gd name="T81" fmla="*/ 6 h 17"/>
                <a:gd name="T82" fmla="*/ 4 w 7"/>
                <a:gd name="T83" fmla="*/ 5 h 17"/>
                <a:gd name="T84" fmla="*/ 4 w 7"/>
                <a:gd name="T85" fmla="*/ 5 h 17"/>
                <a:gd name="T86" fmla="*/ 4 w 7"/>
                <a:gd name="T87" fmla="*/ 5 h 17"/>
                <a:gd name="T88" fmla="*/ 5 w 7"/>
                <a:gd name="T89" fmla="*/ 5 h 17"/>
                <a:gd name="T90" fmla="*/ 5 w 7"/>
                <a:gd name="T91" fmla="*/ 4 h 17"/>
                <a:gd name="T92" fmla="*/ 5 w 7"/>
                <a:gd name="T93" fmla="*/ 4 h 17"/>
                <a:gd name="T94" fmla="*/ 5 w 7"/>
                <a:gd name="T95" fmla="*/ 4 h 17"/>
                <a:gd name="T96" fmla="*/ 5 w 7"/>
                <a:gd name="T97" fmla="*/ 4 h 17"/>
                <a:gd name="T98" fmla="*/ 5 w 7"/>
                <a:gd name="T99" fmla="*/ 3 h 17"/>
                <a:gd name="T100" fmla="*/ 6 w 7"/>
                <a:gd name="T101" fmla="*/ 3 h 17"/>
                <a:gd name="T102" fmla="*/ 6 w 7"/>
                <a:gd name="T103" fmla="*/ 3 h 17"/>
                <a:gd name="T104" fmla="*/ 6 w 7"/>
                <a:gd name="T105" fmla="*/ 3 h 17"/>
                <a:gd name="T106" fmla="*/ 6 w 7"/>
                <a:gd name="T107" fmla="*/ 2 h 17"/>
                <a:gd name="T108" fmla="*/ 6 w 7"/>
                <a:gd name="T109" fmla="*/ 2 h 17"/>
                <a:gd name="T110" fmla="*/ 6 w 7"/>
                <a:gd name="T111" fmla="*/ 2 h 17"/>
                <a:gd name="T112" fmla="*/ 6 w 7"/>
                <a:gd name="T113" fmla="*/ 1 h 17"/>
                <a:gd name="T114" fmla="*/ 6 w 7"/>
                <a:gd name="T115" fmla="*/ 1 h 17"/>
                <a:gd name="T116" fmla="*/ 6 w 7"/>
                <a:gd name="T117" fmla="*/ 1 h 17"/>
                <a:gd name="T118" fmla="*/ 6 w 7"/>
                <a:gd name="T119" fmla="*/ 1 h 17"/>
                <a:gd name="T120" fmla="*/ 7 w 7"/>
                <a:gd name="T121" fmla="*/ 0 h 17"/>
                <a:gd name="T122" fmla="*/ 7 w 7"/>
                <a:gd name="T123"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custGeom>
            <a:noFill/>
            <a:ln w="57150" cap="rnd">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5901" name="Freeform 107"/>
            <p:cNvSpPr>
              <a:spLocks/>
            </p:cNvSpPr>
            <p:nvPr/>
          </p:nvSpPr>
          <p:spPr bwMode="auto">
            <a:xfrm>
              <a:off x="15476538" y="1616075"/>
              <a:ext cx="88900" cy="215900"/>
            </a:xfrm>
            <a:custGeom>
              <a:avLst/>
              <a:gdLst>
                <a:gd name="T0" fmla="*/ 0 w 7"/>
                <a:gd name="T1" fmla="*/ 17 h 17"/>
                <a:gd name="T2" fmla="*/ 0 w 7"/>
                <a:gd name="T3" fmla="*/ 16 h 17"/>
                <a:gd name="T4" fmla="*/ 0 w 7"/>
                <a:gd name="T5" fmla="*/ 16 h 17"/>
                <a:gd name="T6" fmla="*/ 0 w 7"/>
                <a:gd name="T7" fmla="*/ 16 h 17"/>
                <a:gd name="T8" fmla="*/ 0 w 7"/>
                <a:gd name="T9" fmla="*/ 16 h 17"/>
                <a:gd name="T10" fmla="*/ 0 w 7"/>
                <a:gd name="T11" fmla="*/ 15 h 17"/>
                <a:gd name="T12" fmla="*/ 1 w 7"/>
                <a:gd name="T13" fmla="*/ 15 h 17"/>
                <a:gd name="T14" fmla="*/ 1 w 7"/>
                <a:gd name="T15" fmla="*/ 15 h 17"/>
                <a:gd name="T16" fmla="*/ 1 w 7"/>
                <a:gd name="T17" fmla="*/ 15 h 17"/>
                <a:gd name="T18" fmla="*/ 1 w 7"/>
                <a:gd name="T19" fmla="*/ 14 h 17"/>
                <a:gd name="T20" fmla="*/ 1 w 7"/>
                <a:gd name="T21" fmla="*/ 14 h 17"/>
                <a:gd name="T22" fmla="*/ 1 w 7"/>
                <a:gd name="T23" fmla="*/ 14 h 17"/>
                <a:gd name="T24" fmla="*/ 1 w 7"/>
                <a:gd name="T25" fmla="*/ 14 h 17"/>
                <a:gd name="T26" fmla="*/ 1 w 7"/>
                <a:gd name="T27" fmla="*/ 13 h 17"/>
                <a:gd name="T28" fmla="*/ 1 w 7"/>
                <a:gd name="T29" fmla="*/ 13 h 17"/>
                <a:gd name="T30" fmla="*/ 2 w 7"/>
                <a:gd name="T31" fmla="*/ 13 h 17"/>
                <a:gd name="T32" fmla="*/ 2 w 7"/>
                <a:gd name="T33" fmla="*/ 12 h 17"/>
                <a:gd name="T34" fmla="*/ 2 w 7"/>
                <a:gd name="T35" fmla="*/ 12 h 17"/>
                <a:gd name="T36" fmla="*/ 2 w 7"/>
                <a:gd name="T37" fmla="*/ 12 h 17"/>
                <a:gd name="T38" fmla="*/ 2 w 7"/>
                <a:gd name="T39" fmla="*/ 12 h 17"/>
                <a:gd name="T40" fmla="*/ 2 w 7"/>
                <a:gd name="T41" fmla="*/ 11 h 17"/>
                <a:gd name="T42" fmla="*/ 2 w 7"/>
                <a:gd name="T43" fmla="*/ 11 h 17"/>
                <a:gd name="T44" fmla="*/ 2 w 7"/>
                <a:gd name="T45" fmla="*/ 11 h 17"/>
                <a:gd name="T46" fmla="*/ 2 w 7"/>
                <a:gd name="T47" fmla="*/ 11 h 17"/>
                <a:gd name="T48" fmla="*/ 3 w 7"/>
                <a:gd name="T49" fmla="*/ 10 h 17"/>
                <a:gd name="T50" fmla="*/ 3 w 7"/>
                <a:gd name="T51" fmla="*/ 10 h 17"/>
                <a:gd name="T52" fmla="*/ 3 w 7"/>
                <a:gd name="T53" fmla="*/ 10 h 17"/>
                <a:gd name="T54" fmla="*/ 3 w 7"/>
                <a:gd name="T55" fmla="*/ 10 h 17"/>
                <a:gd name="T56" fmla="*/ 3 w 7"/>
                <a:gd name="T57" fmla="*/ 9 h 17"/>
                <a:gd name="T58" fmla="*/ 3 w 7"/>
                <a:gd name="T59" fmla="*/ 9 h 17"/>
                <a:gd name="T60" fmla="*/ 3 w 7"/>
                <a:gd name="T61" fmla="*/ 9 h 17"/>
                <a:gd name="T62" fmla="*/ 3 w 7"/>
                <a:gd name="T63" fmla="*/ 8 h 17"/>
                <a:gd name="T64" fmla="*/ 3 w 7"/>
                <a:gd name="T65" fmla="*/ 8 h 17"/>
                <a:gd name="T66" fmla="*/ 4 w 7"/>
                <a:gd name="T67" fmla="*/ 8 h 17"/>
                <a:gd name="T68" fmla="*/ 4 w 7"/>
                <a:gd name="T69" fmla="*/ 8 h 17"/>
                <a:gd name="T70" fmla="*/ 4 w 7"/>
                <a:gd name="T71" fmla="*/ 7 h 17"/>
                <a:gd name="T72" fmla="*/ 4 w 7"/>
                <a:gd name="T73" fmla="*/ 7 h 17"/>
                <a:gd name="T74" fmla="*/ 4 w 7"/>
                <a:gd name="T75" fmla="*/ 7 h 17"/>
                <a:gd name="T76" fmla="*/ 4 w 7"/>
                <a:gd name="T77" fmla="*/ 7 h 17"/>
                <a:gd name="T78" fmla="*/ 4 w 7"/>
                <a:gd name="T79" fmla="*/ 6 h 17"/>
                <a:gd name="T80" fmla="*/ 4 w 7"/>
                <a:gd name="T81" fmla="*/ 6 h 17"/>
                <a:gd name="T82" fmla="*/ 4 w 7"/>
                <a:gd name="T83" fmla="*/ 6 h 17"/>
                <a:gd name="T84" fmla="*/ 4 w 7"/>
                <a:gd name="T85" fmla="*/ 6 h 17"/>
                <a:gd name="T86" fmla="*/ 5 w 7"/>
                <a:gd name="T87" fmla="*/ 5 h 17"/>
                <a:gd name="T88" fmla="*/ 5 w 7"/>
                <a:gd name="T89" fmla="*/ 5 h 17"/>
                <a:gd name="T90" fmla="*/ 5 w 7"/>
                <a:gd name="T91" fmla="*/ 5 h 17"/>
                <a:gd name="T92" fmla="*/ 5 w 7"/>
                <a:gd name="T93" fmla="*/ 4 h 17"/>
                <a:gd name="T94" fmla="*/ 5 w 7"/>
                <a:gd name="T95" fmla="*/ 4 h 17"/>
                <a:gd name="T96" fmla="*/ 5 w 7"/>
                <a:gd name="T97" fmla="*/ 4 h 17"/>
                <a:gd name="T98" fmla="*/ 5 w 7"/>
                <a:gd name="T99" fmla="*/ 4 h 17"/>
                <a:gd name="T100" fmla="*/ 5 w 7"/>
                <a:gd name="T101" fmla="*/ 3 h 17"/>
                <a:gd name="T102" fmla="*/ 5 w 7"/>
                <a:gd name="T103" fmla="*/ 3 h 17"/>
                <a:gd name="T104" fmla="*/ 6 w 7"/>
                <a:gd name="T105" fmla="*/ 3 h 17"/>
                <a:gd name="T106" fmla="*/ 6 w 7"/>
                <a:gd name="T107" fmla="*/ 3 h 17"/>
                <a:gd name="T108" fmla="*/ 6 w 7"/>
                <a:gd name="T109" fmla="*/ 2 h 17"/>
                <a:gd name="T110" fmla="*/ 6 w 7"/>
                <a:gd name="T111" fmla="*/ 2 h 17"/>
                <a:gd name="T112" fmla="*/ 6 w 7"/>
                <a:gd name="T113" fmla="*/ 2 h 17"/>
                <a:gd name="T114" fmla="*/ 6 w 7"/>
                <a:gd name="T115" fmla="*/ 2 h 17"/>
                <a:gd name="T116" fmla="*/ 6 w 7"/>
                <a:gd name="T117" fmla="*/ 1 h 17"/>
                <a:gd name="T118" fmla="*/ 6 w 7"/>
                <a:gd name="T119" fmla="*/ 1 h 17"/>
                <a:gd name="T120" fmla="*/ 6 w 7"/>
                <a:gd name="T121" fmla="*/ 1 h 17"/>
                <a:gd name="T122" fmla="*/ 7 w 7"/>
                <a:gd name="T123"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custGeom>
            <a:noFill/>
            <a:ln w="57150" cap="rnd">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5902" name="Freeform 108"/>
            <p:cNvSpPr>
              <a:spLocks/>
            </p:cNvSpPr>
            <p:nvPr/>
          </p:nvSpPr>
          <p:spPr bwMode="auto">
            <a:xfrm>
              <a:off x="15565438" y="1412875"/>
              <a:ext cx="88900" cy="203200"/>
            </a:xfrm>
            <a:custGeom>
              <a:avLst/>
              <a:gdLst>
                <a:gd name="T0" fmla="*/ 0 w 7"/>
                <a:gd name="T1" fmla="*/ 16 h 16"/>
                <a:gd name="T2" fmla="*/ 0 w 7"/>
                <a:gd name="T3" fmla="*/ 16 h 16"/>
                <a:gd name="T4" fmla="*/ 0 w 7"/>
                <a:gd name="T5" fmla="*/ 16 h 16"/>
                <a:gd name="T6" fmla="*/ 0 w 7"/>
                <a:gd name="T7" fmla="*/ 15 h 16"/>
                <a:gd name="T8" fmla="*/ 0 w 7"/>
                <a:gd name="T9" fmla="*/ 15 h 16"/>
                <a:gd name="T10" fmla="*/ 0 w 7"/>
                <a:gd name="T11" fmla="*/ 15 h 16"/>
                <a:gd name="T12" fmla="*/ 0 w 7"/>
                <a:gd name="T13" fmla="*/ 14 h 16"/>
                <a:gd name="T14" fmla="*/ 1 w 7"/>
                <a:gd name="T15" fmla="*/ 14 h 16"/>
                <a:gd name="T16" fmla="*/ 1 w 7"/>
                <a:gd name="T17" fmla="*/ 14 h 16"/>
                <a:gd name="T18" fmla="*/ 1 w 7"/>
                <a:gd name="T19" fmla="*/ 14 h 16"/>
                <a:gd name="T20" fmla="*/ 1 w 7"/>
                <a:gd name="T21" fmla="*/ 13 h 16"/>
                <a:gd name="T22" fmla="*/ 1 w 7"/>
                <a:gd name="T23" fmla="*/ 13 h 16"/>
                <a:gd name="T24" fmla="*/ 1 w 7"/>
                <a:gd name="T25" fmla="*/ 13 h 16"/>
                <a:gd name="T26" fmla="*/ 1 w 7"/>
                <a:gd name="T27" fmla="*/ 13 h 16"/>
                <a:gd name="T28" fmla="*/ 2 w 7"/>
                <a:gd name="T29" fmla="*/ 12 h 16"/>
                <a:gd name="T30" fmla="*/ 2 w 7"/>
                <a:gd name="T31" fmla="*/ 12 h 16"/>
                <a:gd name="T32" fmla="*/ 2 w 7"/>
                <a:gd name="T33" fmla="*/ 12 h 16"/>
                <a:gd name="T34" fmla="*/ 2 w 7"/>
                <a:gd name="T35" fmla="*/ 12 h 16"/>
                <a:gd name="T36" fmla="*/ 2 w 7"/>
                <a:gd name="T37" fmla="*/ 11 h 16"/>
                <a:gd name="T38" fmla="*/ 2 w 7"/>
                <a:gd name="T39" fmla="*/ 11 h 16"/>
                <a:gd name="T40" fmla="*/ 2 w 7"/>
                <a:gd name="T41" fmla="*/ 11 h 16"/>
                <a:gd name="T42" fmla="*/ 2 w 7"/>
                <a:gd name="T43" fmla="*/ 10 h 16"/>
                <a:gd name="T44" fmla="*/ 2 w 7"/>
                <a:gd name="T45" fmla="*/ 10 h 16"/>
                <a:gd name="T46" fmla="*/ 3 w 7"/>
                <a:gd name="T47" fmla="*/ 10 h 16"/>
                <a:gd name="T48" fmla="*/ 3 w 7"/>
                <a:gd name="T49" fmla="*/ 10 h 16"/>
                <a:gd name="T50" fmla="*/ 3 w 7"/>
                <a:gd name="T51" fmla="*/ 9 h 16"/>
                <a:gd name="T52" fmla="*/ 3 w 7"/>
                <a:gd name="T53" fmla="*/ 9 h 16"/>
                <a:gd name="T54" fmla="*/ 3 w 7"/>
                <a:gd name="T55" fmla="*/ 9 h 16"/>
                <a:gd name="T56" fmla="*/ 3 w 7"/>
                <a:gd name="T57" fmla="*/ 9 h 16"/>
                <a:gd name="T58" fmla="*/ 4 w 7"/>
                <a:gd name="T59" fmla="*/ 8 h 16"/>
                <a:gd name="T60" fmla="*/ 4 w 7"/>
                <a:gd name="T61" fmla="*/ 8 h 16"/>
                <a:gd name="T62" fmla="*/ 4 w 7"/>
                <a:gd name="T63" fmla="*/ 8 h 16"/>
                <a:gd name="T64" fmla="*/ 4 w 7"/>
                <a:gd name="T65" fmla="*/ 8 h 16"/>
                <a:gd name="T66" fmla="*/ 4 w 7"/>
                <a:gd name="T67" fmla="*/ 7 h 16"/>
                <a:gd name="T68" fmla="*/ 4 w 7"/>
                <a:gd name="T69" fmla="*/ 7 h 16"/>
                <a:gd name="T70" fmla="*/ 4 w 7"/>
                <a:gd name="T71" fmla="*/ 7 h 16"/>
                <a:gd name="T72" fmla="*/ 4 w 7"/>
                <a:gd name="T73" fmla="*/ 7 h 16"/>
                <a:gd name="T74" fmla="*/ 5 w 7"/>
                <a:gd name="T75" fmla="*/ 6 h 16"/>
                <a:gd name="T76" fmla="*/ 5 w 7"/>
                <a:gd name="T77" fmla="*/ 6 h 16"/>
                <a:gd name="T78" fmla="*/ 5 w 7"/>
                <a:gd name="T79" fmla="*/ 6 h 16"/>
                <a:gd name="T80" fmla="*/ 5 w 7"/>
                <a:gd name="T81" fmla="*/ 5 h 16"/>
                <a:gd name="T82" fmla="*/ 5 w 7"/>
                <a:gd name="T83" fmla="*/ 5 h 16"/>
                <a:gd name="T84" fmla="*/ 5 w 7"/>
                <a:gd name="T85" fmla="*/ 5 h 16"/>
                <a:gd name="T86" fmla="*/ 5 w 7"/>
                <a:gd name="T87" fmla="*/ 5 h 16"/>
                <a:gd name="T88" fmla="*/ 6 w 7"/>
                <a:gd name="T89" fmla="*/ 4 h 16"/>
                <a:gd name="T90" fmla="*/ 6 w 7"/>
                <a:gd name="T91" fmla="*/ 4 h 16"/>
                <a:gd name="T92" fmla="*/ 6 w 7"/>
                <a:gd name="T93" fmla="*/ 4 h 16"/>
                <a:gd name="T94" fmla="*/ 6 w 7"/>
                <a:gd name="T95" fmla="*/ 4 h 16"/>
                <a:gd name="T96" fmla="*/ 6 w 7"/>
                <a:gd name="T97" fmla="*/ 3 h 16"/>
                <a:gd name="T98" fmla="*/ 6 w 7"/>
                <a:gd name="T99" fmla="*/ 3 h 16"/>
                <a:gd name="T100" fmla="*/ 6 w 7"/>
                <a:gd name="T101" fmla="*/ 3 h 16"/>
                <a:gd name="T102" fmla="*/ 6 w 7"/>
                <a:gd name="T103" fmla="*/ 3 h 16"/>
                <a:gd name="T104" fmla="*/ 6 w 7"/>
                <a:gd name="T105" fmla="*/ 2 h 16"/>
                <a:gd name="T106" fmla="*/ 7 w 7"/>
                <a:gd name="T107" fmla="*/ 2 h 16"/>
                <a:gd name="T108" fmla="*/ 7 w 7"/>
                <a:gd name="T109" fmla="*/ 2 h 16"/>
                <a:gd name="T110" fmla="*/ 7 w 7"/>
                <a:gd name="T111" fmla="*/ 1 h 16"/>
                <a:gd name="T112" fmla="*/ 7 w 7"/>
                <a:gd name="T113" fmla="*/ 1 h 16"/>
                <a:gd name="T114" fmla="*/ 7 w 7"/>
                <a:gd name="T115" fmla="*/ 1 h 16"/>
                <a:gd name="T116" fmla="*/ 7 w 7"/>
                <a:gd name="T117" fmla="*/ 1 h 16"/>
                <a:gd name="T118" fmla="*/ 7 w 7"/>
                <a:gd name="T119" fmla="*/ 0 h 16"/>
                <a:gd name="T120" fmla="*/ 7 w 7"/>
                <a:gd name="T121" fmla="*/ 0 h 16"/>
                <a:gd name="T122" fmla="*/ 7 w 7"/>
                <a:gd name="T123"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custGeom>
            <a:noFill/>
            <a:ln w="57150" cap="rnd">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5903" name="Freeform 109"/>
            <p:cNvSpPr>
              <a:spLocks/>
            </p:cNvSpPr>
            <p:nvPr/>
          </p:nvSpPr>
          <p:spPr bwMode="auto">
            <a:xfrm>
              <a:off x="15667038" y="1196975"/>
              <a:ext cx="101600" cy="215900"/>
            </a:xfrm>
            <a:custGeom>
              <a:avLst/>
              <a:gdLst>
                <a:gd name="T0" fmla="*/ 0 w 8"/>
                <a:gd name="T1" fmla="*/ 16 h 17"/>
                <a:gd name="T2" fmla="*/ 0 w 8"/>
                <a:gd name="T3" fmla="*/ 16 h 17"/>
                <a:gd name="T4" fmla="*/ 0 w 8"/>
                <a:gd name="T5" fmla="*/ 16 h 17"/>
                <a:gd name="T6" fmla="*/ 0 w 8"/>
                <a:gd name="T7" fmla="*/ 16 h 17"/>
                <a:gd name="T8" fmla="*/ 0 w 8"/>
                <a:gd name="T9" fmla="*/ 15 h 17"/>
                <a:gd name="T10" fmla="*/ 0 w 8"/>
                <a:gd name="T11" fmla="*/ 15 h 17"/>
                <a:gd name="T12" fmla="*/ 0 w 8"/>
                <a:gd name="T13" fmla="*/ 15 h 17"/>
                <a:gd name="T14" fmla="*/ 1 w 8"/>
                <a:gd name="T15" fmla="*/ 15 h 17"/>
                <a:gd name="T16" fmla="*/ 1 w 8"/>
                <a:gd name="T17" fmla="*/ 14 h 17"/>
                <a:gd name="T18" fmla="*/ 1 w 8"/>
                <a:gd name="T19" fmla="*/ 14 h 17"/>
                <a:gd name="T20" fmla="*/ 1 w 8"/>
                <a:gd name="T21" fmla="*/ 14 h 17"/>
                <a:gd name="T22" fmla="*/ 1 w 8"/>
                <a:gd name="T23" fmla="*/ 13 h 17"/>
                <a:gd name="T24" fmla="*/ 1 w 8"/>
                <a:gd name="T25" fmla="*/ 13 h 17"/>
                <a:gd name="T26" fmla="*/ 1 w 8"/>
                <a:gd name="T27" fmla="*/ 13 h 17"/>
                <a:gd name="T28" fmla="*/ 2 w 8"/>
                <a:gd name="T29" fmla="*/ 13 h 17"/>
                <a:gd name="T30" fmla="*/ 2 w 8"/>
                <a:gd name="T31" fmla="*/ 12 h 17"/>
                <a:gd name="T32" fmla="*/ 2 w 8"/>
                <a:gd name="T33" fmla="*/ 12 h 17"/>
                <a:gd name="T34" fmla="*/ 2 w 8"/>
                <a:gd name="T35" fmla="*/ 12 h 17"/>
                <a:gd name="T36" fmla="*/ 2 w 8"/>
                <a:gd name="T37" fmla="*/ 12 h 17"/>
                <a:gd name="T38" fmla="*/ 2 w 8"/>
                <a:gd name="T39" fmla="*/ 11 h 17"/>
                <a:gd name="T40" fmla="*/ 2 w 8"/>
                <a:gd name="T41" fmla="*/ 11 h 17"/>
                <a:gd name="T42" fmla="*/ 3 w 8"/>
                <a:gd name="T43" fmla="*/ 11 h 17"/>
                <a:gd name="T44" fmla="*/ 3 w 8"/>
                <a:gd name="T45" fmla="*/ 11 h 17"/>
                <a:gd name="T46" fmla="*/ 3 w 8"/>
                <a:gd name="T47" fmla="*/ 10 h 17"/>
                <a:gd name="T48" fmla="*/ 3 w 8"/>
                <a:gd name="T49" fmla="*/ 10 h 17"/>
                <a:gd name="T50" fmla="*/ 3 w 8"/>
                <a:gd name="T51" fmla="*/ 10 h 17"/>
                <a:gd name="T52" fmla="*/ 3 w 8"/>
                <a:gd name="T53" fmla="*/ 10 h 17"/>
                <a:gd name="T54" fmla="*/ 3 w 8"/>
                <a:gd name="T55" fmla="*/ 9 h 17"/>
                <a:gd name="T56" fmla="*/ 4 w 8"/>
                <a:gd name="T57" fmla="*/ 9 h 17"/>
                <a:gd name="T58" fmla="*/ 4 w 8"/>
                <a:gd name="T59" fmla="*/ 9 h 17"/>
                <a:gd name="T60" fmla="*/ 4 w 8"/>
                <a:gd name="T61" fmla="*/ 8 h 17"/>
                <a:gd name="T62" fmla="*/ 4 w 8"/>
                <a:gd name="T63" fmla="*/ 8 h 17"/>
                <a:gd name="T64" fmla="*/ 4 w 8"/>
                <a:gd name="T65" fmla="*/ 8 h 17"/>
                <a:gd name="T66" fmla="*/ 4 w 8"/>
                <a:gd name="T67" fmla="*/ 8 h 17"/>
                <a:gd name="T68" fmla="*/ 4 w 8"/>
                <a:gd name="T69" fmla="*/ 7 h 17"/>
                <a:gd name="T70" fmla="*/ 5 w 8"/>
                <a:gd name="T71" fmla="*/ 7 h 17"/>
                <a:gd name="T72" fmla="*/ 5 w 8"/>
                <a:gd name="T73" fmla="*/ 7 h 17"/>
                <a:gd name="T74" fmla="*/ 5 w 8"/>
                <a:gd name="T75" fmla="*/ 7 h 17"/>
                <a:gd name="T76" fmla="*/ 5 w 8"/>
                <a:gd name="T77" fmla="*/ 6 h 17"/>
                <a:gd name="T78" fmla="*/ 5 w 8"/>
                <a:gd name="T79" fmla="*/ 6 h 17"/>
                <a:gd name="T80" fmla="*/ 5 w 8"/>
                <a:gd name="T81" fmla="*/ 6 h 17"/>
                <a:gd name="T82" fmla="*/ 5 w 8"/>
                <a:gd name="T83" fmla="*/ 6 h 17"/>
                <a:gd name="T84" fmla="*/ 5 w 8"/>
                <a:gd name="T85" fmla="*/ 5 h 17"/>
                <a:gd name="T86" fmla="*/ 6 w 8"/>
                <a:gd name="T87" fmla="*/ 5 h 17"/>
                <a:gd name="T88" fmla="*/ 6 w 8"/>
                <a:gd name="T89" fmla="*/ 5 h 17"/>
                <a:gd name="T90" fmla="*/ 6 w 8"/>
                <a:gd name="T91" fmla="*/ 4 h 17"/>
                <a:gd name="T92" fmla="*/ 6 w 8"/>
                <a:gd name="T93" fmla="*/ 4 h 17"/>
                <a:gd name="T94" fmla="*/ 6 w 8"/>
                <a:gd name="T95" fmla="*/ 4 h 17"/>
                <a:gd name="T96" fmla="*/ 6 w 8"/>
                <a:gd name="T97" fmla="*/ 4 h 17"/>
                <a:gd name="T98" fmla="*/ 6 w 8"/>
                <a:gd name="T99" fmla="*/ 3 h 17"/>
                <a:gd name="T100" fmla="*/ 7 w 8"/>
                <a:gd name="T101" fmla="*/ 3 h 17"/>
                <a:gd name="T102" fmla="*/ 7 w 8"/>
                <a:gd name="T103" fmla="*/ 3 h 17"/>
                <a:gd name="T104" fmla="*/ 7 w 8"/>
                <a:gd name="T105" fmla="*/ 3 h 17"/>
                <a:gd name="T106" fmla="*/ 7 w 8"/>
                <a:gd name="T107" fmla="*/ 2 h 17"/>
                <a:gd name="T108" fmla="*/ 7 w 8"/>
                <a:gd name="T109" fmla="*/ 2 h 17"/>
                <a:gd name="T110" fmla="*/ 7 w 8"/>
                <a:gd name="T111" fmla="*/ 2 h 17"/>
                <a:gd name="T112" fmla="*/ 7 w 8"/>
                <a:gd name="T113" fmla="*/ 2 h 17"/>
                <a:gd name="T114" fmla="*/ 7 w 8"/>
                <a:gd name="T115" fmla="*/ 1 h 17"/>
                <a:gd name="T116" fmla="*/ 8 w 8"/>
                <a:gd name="T117" fmla="*/ 1 h 17"/>
                <a:gd name="T118" fmla="*/ 8 w 8"/>
                <a:gd name="T119" fmla="*/ 1 h 17"/>
                <a:gd name="T120" fmla="*/ 8 w 8"/>
                <a:gd name="T121" fmla="*/ 0 h 17"/>
                <a:gd name="T122" fmla="*/ 8 w 8"/>
                <a:gd name="T123"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custGeom>
            <a:noFill/>
            <a:ln w="57150" cap="rnd">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0352" name="Freeform 110"/>
            <p:cNvSpPr>
              <a:spLocks/>
            </p:cNvSpPr>
            <p:nvPr/>
          </p:nvSpPr>
          <p:spPr bwMode="auto">
            <a:xfrm>
              <a:off x="15768638" y="981075"/>
              <a:ext cx="127000" cy="215900"/>
            </a:xfrm>
            <a:custGeom>
              <a:avLst/>
              <a:gdLst>
                <a:gd name="T0" fmla="*/ 0 w 10"/>
                <a:gd name="T1" fmla="*/ 17 h 17"/>
                <a:gd name="T2" fmla="*/ 0 w 10"/>
                <a:gd name="T3" fmla="*/ 17 h 17"/>
                <a:gd name="T4" fmla="*/ 1 w 10"/>
                <a:gd name="T5" fmla="*/ 16 h 17"/>
                <a:gd name="T6" fmla="*/ 1 w 10"/>
                <a:gd name="T7" fmla="*/ 16 h 17"/>
                <a:gd name="T8" fmla="*/ 1 w 10"/>
                <a:gd name="T9" fmla="*/ 16 h 17"/>
                <a:gd name="T10" fmla="*/ 1 w 10"/>
                <a:gd name="T11" fmla="*/ 15 h 17"/>
                <a:gd name="T12" fmla="*/ 1 w 10"/>
                <a:gd name="T13" fmla="*/ 15 h 17"/>
                <a:gd name="T14" fmla="*/ 1 w 10"/>
                <a:gd name="T15" fmla="*/ 15 h 17"/>
                <a:gd name="T16" fmla="*/ 1 w 10"/>
                <a:gd name="T17" fmla="*/ 15 h 17"/>
                <a:gd name="T18" fmla="*/ 1 w 10"/>
                <a:gd name="T19" fmla="*/ 14 h 17"/>
                <a:gd name="T20" fmla="*/ 2 w 10"/>
                <a:gd name="T21" fmla="*/ 14 h 17"/>
                <a:gd name="T22" fmla="*/ 2 w 10"/>
                <a:gd name="T23" fmla="*/ 14 h 17"/>
                <a:gd name="T24" fmla="*/ 2 w 10"/>
                <a:gd name="T25" fmla="*/ 14 h 17"/>
                <a:gd name="T26" fmla="*/ 2 w 10"/>
                <a:gd name="T27" fmla="*/ 13 h 17"/>
                <a:gd name="T28" fmla="*/ 2 w 10"/>
                <a:gd name="T29" fmla="*/ 13 h 17"/>
                <a:gd name="T30" fmla="*/ 2 w 10"/>
                <a:gd name="T31" fmla="*/ 13 h 17"/>
                <a:gd name="T32" fmla="*/ 3 w 10"/>
                <a:gd name="T33" fmla="*/ 13 h 17"/>
                <a:gd name="T34" fmla="*/ 3 w 10"/>
                <a:gd name="T35" fmla="*/ 12 h 17"/>
                <a:gd name="T36" fmla="*/ 3 w 10"/>
                <a:gd name="T37" fmla="*/ 12 h 17"/>
                <a:gd name="T38" fmla="*/ 3 w 10"/>
                <a:gd name="T39" fmla="*/ 12 h 17"/>
                <a:gd name="T40" fmla="*/ 3 w 10"/>
                <a:gd name="T41" fmla="*/ 11 h 17"/>
                <a:gd name="T42" fmla="*/ 3 w 10"/>
                <a:gd name="T43" fmla="*/ 11 h 17"/>
                <a:gd name="T44" fmla="*/ 3 w 10"/>
                <a:gd name="T45" fmla="*/ 11 h 17"/>
                <a:gd name="T46" fmla="*/ 4 w 10"/>
                <a:gd name="T47" fmla="*/ 11 h 17"/>
                <a:gd name="T48" fmla="*/ 4 w 10"/>
                <a:gd name="T49" fmla="*/ 10 h 17"/>
                <a:gd name="T50" fmla="*/ 4 w 10"/>
                <a:gd name="T51" fmla="*/ 10 h 17"/>
                <a:gd name="T52" fmla="*/ 4 w 10"/>
                <a:gd name="T53" fmla="*/ 10 h 17"/>
                <a:gd name="T54" fmla="*/ 4 w 10"/>
                <a:gd name="T55" fmla="*/ 10 h 17"/>
                <a:gd name="T56" fmla="*/ 4 w 10"/>
                <a:gd name="T57" fmla="*/ 9 h 17"/>
                <a:gd name="T58" fmla="*/ 5 w 10"/>
                <a:gd name="T59" fmla="*/ 9 h 17"/>
                <a:gd name="T60" fmla="*/ 5 w 10"/>
                <a:gd name="T61" fmla="*/ 9 h 17"/>
                <a:gd name="T62" fmla="*/ 5 w 10"/>
                <a:gd name="T63" fmla="*/ 9 h 17"/>
                <a:gd name="T64" fmla="*/ 5 w 10"/>
                <a:gd name="T65" fmla="*/ 8 h 17"/>
                <a:gd name="T66" fmla="*/ 5 w 10"/>
                <a:gd name="T67" fmla="*/ 8 h 17"/>
                <a:gd name="T68" fmla="*/ 5 w 10"/>
                <a:gd name="T69" fmla="*/ 8 h 17"/>
                <a:gd name="T70" fmla="*/ 6 w 10"/>
                <a:gd name="T71" fmla="*/ 7 h 17"/>
                <a:gd name="T72" fmla="*/ 6 w 10"/>
                <a:gd name="T73" fmla="*/ 7 h 17"/>
                <a:gd name="T74" fmla="*/ 6 w 10"/>
                <a:gd name="T75" fmla="*/ 7 h 17"/>
                <a:gd name="T76" fmla="*/ 6 w 10"/>
                <a:gd name="T77" fmla="*/ 7 h 17"/>
                <a:gd name="T78" fmla="*/ 6 w 10"/>
                <a:gd name="T79" fmla="*/ 6 h 17"/>
                <a:gd name="T80" fmla="*/ 6 w 10"/>
                <a:gd name="T81" fmla="*/ 6 h 17"/>
                <a:gd name="T82" fmla="*/ 7 w 10"/>
                <a:gd name="T83" fmla="*/ 6 h 17"/>
                <a:gd name="T84" fmla="*/ 7 w 10"/>
                <a:gd name="T85" fmla="*/ 6 h 17"/>
                <a:gd name="T86" fmla="*/ 7 w 10"/>
                <a:gd name="T87" fmla="*/ 5 h 17"/>
                <a:gd name="T88" fmla="*/ 7 w 10"/>
                <a:gd name="T89" fmla="*/ 5 h 17"/>
                <a:gd name="T90" fmla="*/ 7 w 10"/>
                <a:gd name="T91" fmla="*/ 5 h 17"/>
                <a:gd name="T92" fmla="*/ 7 w 10"/>
                <a:gd name="T93" fmla="*/ 5 h 17"/>
                <a:gd name="T94" fmla="*/ 8 w 10"/>
                <a:gd name="T95" fmla="*/ 4 h 17"/>
                <a:gd name="T96" fmla="*/ 8 w 10"/>
                <a:gd name="T97" fmla="*/ 4 h 17"/>
                <a:gd name="T98" fmla="*/ 8 w 10"/>
                <a:gd name="T99" fmla="*/ 4 h 17"/>
                <a:gd name="T100" fmla="*/ 8 w 10"/>
                <a:gd name="T101" fmla="*/ 3 h 17"/>
                <a:gd name="T102" fmla="*/ 8 w 10"/>
                <a:gd name="T103" fmla="*/ 3 h 17"/>
                <a:gd name="T104" fmla="*/ 8 w 10"/>
                <a:gd name="T105" fmla="*/ 3 h 17"/>
                <a:gd name="T106" fmla="*/ 8 w 10"/>
                <a:gd name="T107" fmla="*/ 3 h 17"/>
                <a:gd name="T108" fmla="*/ 9 w 10"/>
                <a:gd name="T109" fmla="*/ 2 h 17"/>
                <a:gd name="T110" fmla="*/ 9 w 10"/>
                <a:gd name="T111" fmla="*/ 2 h 17"/>
                <a:gd name="T112" fmla="*/ 9 w 10"/>
                <a:gd name="T113" fmla="*/ 2 h 17"/>
                <a:gd name="T114" fmla="*/ 9 w 10"/>
                <a:gd name="T115" fmla="*/ 2 h 17"/>
                <a:gd name="T116" fmla="*/ 10 w 10"/>
                <a:gd name="T117" fmla="*/ 1 h 17"/>
                <a:gd name="T118" fmla="*/ 10 w 10"/>
                <a:gd name="T119" fmla="*/ 1 h 17"/>
                <a:gd name="T120" fmla="*/ 10 w 10"/>
                <a:gd name="T121" fmla="*/ 1 h 17"/>
                <a:gd name="T122" fmla="*/ 10 w 10"/>
                <a:gd name="T123" fmla="*/ 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custGeom>
            <a:noFill/>
            <a:ln w="57150" cap="rnd">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0353" name="Freeform 111"/>
            <p:cNvSpPr>
              <a:spLocks/>
            </p:cNvSpPr>
            <p:nvPr/>
          </p:nvSpPr>
          <p:spPr bwMode="auto">
            <a:xfrm>
              <a:off x="15895638" y="777875"/>
              <a:ext cx="152400" cy="203200"/>
            </a:xfrm>
            <a:custGeom>
              <a:avLst/>
              <a:gdLst>
                <a:gd name="T0" fmla="*/ 0 w 12"/>
                <a:gd name="T1" fmla="*/ 16 h 16"/>
                <a:gd name="T2" fmla="*/ 0 w 12"/>
                <a:gd name="T3" fmla="*/ 16 h 16"/>
                <a:gd name="T4" fmla="*/ 1 w 12"/>
                <a:gd name="T5" fmla="*/ 16 h 16"/>
                <a:gd name="T6" fmla="*/ 1 w 12"/>
                <a:gd name="T7" fmla="*/ 15 h 16"/>
                <a:gd name="T8" fmla="*/ 1 w 12"/>
                <a:gd name="T9" fmla="*/ 15 h 16"/>
                <a:gd name="T10" fmla="*/ 1 w 12"/>
                <a:gd name="T11" fmla="*/ 15 h 16"/>
                <a:gd name="T12" fmla="*/ 1 w 12"/>
                <a:gd name="T13" fmla="*/ 15 h 16"/>
                <a:gd name="T14" fmla="*/ 2 w 12"/>
                <a:gd name="T15" fmla="*/ 14 h 16"/>
                <a:gd name="T16" fmla="*/ 2 w 12"/>
                <a:gd name="T17" fmla="*/ 14 h 16"/>
                <a:gd name="T18" fmla="*/ 2 w 12"/>
                <a:gd name="T19" fmla="*/ 14 h 16"/>
                <a:gd name="T20" fmla="*/ 2 w 12"/>
                <a:gd name="T21" fmla="*/ 13 h 16"/>
                <a:gd name="T22" fmla="*/ 2 w 12"/>
                <a:gd name="T23" fmla="*/ 13 h 16"/>
                <a:gd name="T24" fmla="*/ 2 w 12"/>
                <a:gd name="T25" fmla="*/ 13 h 16"/>
                <a:gd name="T26" fmla="*/ 3 w 12"/>
                <a:gd name="T27" fmla="*/ 13 h 16"/>
                <a:gd name="T28" fmla="*/ 3 w 12"/>
                <a:gd name="T29" fmla="*/ 12 h 16"/>
                <a:gd name="T30" fmla="*/ 3 w 12"/>
                <a:gd name="T31" fmla="*/ 12 h 16"/>
                <a:gd name="T32" fmla="*/ 3 w 12"/>
                <a:gd name="T33" fmla="*/ 12 h 16"/>
                <a:gd name="T34" fmla="*/ 3 w 12"/>
                <a:gd name="T35" fmla="*/ 12 h 16"/>
                <a:gd name="T36" fmla="*/ 4 w 12"/>
                <a:gd name="T37" fmla="*/ 11 h 16"/>
                <a:gd name="T38" fmla="*/ 4 w 12"/>
                <a:gd name="T39" fmla="*/ 11 h 16"/>
                <a:gd name="T40" fmla="*/ 4 w 12"/>
                <a:gd name="T41" fmla="*/ 11 h 16"/>
                <a:gd name="T42" fmla="*/ 4 w 12"/>
                <a:gd name="T43" fmla="*/ 11 h 16"/>
                <a:gd name="T44" fmla="*/ 4 w 12"/>
                <a:gd name="T45" fmla="*/ 10 h 16"/>
                <a:gd name="T46" fmla="*/ 5 w 12"/>
                <a:gd name="T47" fmla="*/ 10 h 16"/>
                <a:gd name="T48" fmla="*/ 5 w 12"/>
                <a:gd name="T49" fmla="*/ 10 h 16"/>
                <a:gd name="T50" fmla="*/ 5 w 12"/>
                <a:gd name="T51" fmla="*/ 9 h 16"/>
                <a:gd name="T52" fmla="*/ 5 w 12"/>
                <a:gd name="T53" fmla="*/ 9 h 16"/>
                <a:gd name="T54" fmla="*/ 5 w 12"/>
                <a:gd name="T55" fmla="*/ 9 h 16"/>
                <a:gd name="T56" fmla="*/ 5 w 12"/>
                <a:gd name="T57" fmla="*/ 9 h 16"/>
                <a:gd name="T58" fmla="*/ 6 w 12"/>
                <a:gd name="T59" fmla="*/ 8 h 16"/>
                <a:gd name="T60" fmla="*/ 6 w 12"/>
                <a:gd name="T61" fmla="*/ 8 h 16"/>
                <a:gd name="T62" fmla="*/ 6 w 12"/>
                <a:gd name="T63" fmla="*/ 8 h 16"/>
                <a:gd name="T64" fmla="*/ 6 w 12"/>
                <a:gd name="T65" fmla="*/ 8 h 16"/>
                <a:gd name="T66" fmla="*/ 6 w 12"/>
                <a:gd name="T67" fmla="*/ 7 h 16"/>
                <a:gd name="T68" fmla="*/ 7 w 12"/>
                <a:gd name="T69" fmla="*/ 7 h 16"/>
                <a:gd name="T70" fmla="*/ 7 w 12"/>
                <a:gd name="T71" fmla="*/ 7 h 16"/>
                <a:gd name="T72" fmla="*/ 7 w 12"/>
                <a:gd name="T73" fmla="*/ 7 h 16"/>
                <a:gd name="T74" fmla="*/ 7 w 12"/>
                <a:gd name="T75" fmla="*/ 6 h 16"/>
                <a:gd name="T76" fmla="*/ 7 w 12"/>
                <a:gd name="T77" fmla="*/ 6 h 16"/>
                <a:gd name="T78" fmla="*/ 7 w 12"/>
                <a:gd name="T79" fmla="*/ 6 h 16"/>
                <a:gd name="T80" fmla="*/ 8 w 12"/>
                <a:gd name="T81" fmla="*/ 5 h 16"/>
                <a:gd name="T82" fmla="*/ 8 w 12"/>
                <a:gd name="T83" fmla="*/ 5 h 16"/>
                <a:gd name="T84" fmla="*/ 8 w 12"/>
                <a:gd name="T85" fmla="*/ 5 h 16"/>
                <a:gd name="T86" fmla="*/ 8 w 12"/>
                <a:gd name="T87" fmla="*/ 5 h 16"/>
                <a:gd name="T88" fmla="*/ 8 w 12"/>
                <a:gd name="T89" fmla="*/ 4 h 16"/>
                <a:gd name="T90" fmla="*/ 9 w 12"/>
                <a:gd name="T91" fmla="*/ 4 h 16"/>
                <a:gd name="T92" fmla="*/ 9 w 12"/>
                <a:gd name="T93" fmla="*/ 4 h 16"/>
                <a:gd name="T94" fmla="*/ 9 w 12"/>
                <a:gd name="T95" fmla="*/ 4 h 16"/>
                <a:gd name="T96" fmla="*/ 9 w 12"/>
                <a:gd name="T97" fmla="*/ 3 h 16"/>
                <a:gd name="T98" fmla="*/ 9 w 12"/>
                <a:gd name="T99" fmla="*/ 3 h 16"/>
                <a:gd name="T100" fmla="*/ 9 w 12"/>
                <a:gd name="T101" fmla="*/ 3 h 16"/>
                <a:gd name="T102" fmla="*/ 10 w 12"/>
                <a:gd name="T103" fmla="*/ 3 h 16"/>
                <a:gd name="T104" fmla="*/ 10 w 12"/>
                <a:gd name="T105" fmla="*/ 2 h 16"/>
                <a:gd name="T106" fmla="*/ 10 w 12"/>
                <a:gd name="T107" fmla="*/ 2 h 16"/>
                <a:gd name="T108" fmla="*/ 10 w 12"/>
                <a:gd name="T109" fmla="*/ 2 h 16"/>
                <a:gd name="T110" fmla="*/ 10 w 12"/>
                <a:gd name="T111" fmla="*/ 2 h 16"/>
                <a:gd name="T112" fmla="*/ 11 w 12"/>
                <a:gd name="T113" fmla="*/ 1 h 16"/>
                <a:gd name="T114" fmla="*/ 11 w 12"/>
                <a:gd name="T115" fmla="*/ 1 h 16"/>
                <a:gd name="T116" fmla="*/ 11 w 12"/>
                <a:gd name="T117" fmla="*/ 1 h 16"/>
                <a:gd name="T118" fmla="*/ 11 w 12"/>
                <a:gd name="T119" fmla="*/ 0 h 16"/>
                <a:gd name="T120" fmla="*/ 11 w 12"/>
                <a:gd name="T121" fmla="*/ 0 h 16"/>
                <a:gd name="T122" fmla="*/ 12 w 12"/>
                <a:gd name="T123"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custGeom>
            <a:noFill/>
            <a:ln w="57150" cap="rnd">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0355" name="Freeform 112"/>
            <p:cNvSpPr>
              <a:spLocks/>
            </p:cNvSpPr>
            <p:nvPr/>
          </p:nvSpPr>
          <p:spPr bwMode="auto">
            <a:xfrm>
              <a:off x="16048038" y="560387"/>
              <a:ext cx="203200" cy="217488"/>
            </a:xfrm>
            <a:custGeom>
              <a:avLst/>
              <a:gdLst>
                <a:gd name="T0" fmla="*/ 0 w 16"/>
                <a:gd name="T1" fmla="*/ 17 h 17"/>
                <a:gd name="T2" fmla="*/ 0 w 16"/>
                <a:gd name="T3" fmla="*/ 16 h 17"/>
                <a:gd name="T4" fmla="*/ 1 w 16"/>
                <a:gd name="T5" fmla="*/ 16 h 17"/>
                <a:gd name="T6" fmla="*/ 1 w 16"/>
                <a:gd name="T7" fmla="*/ 16 h 17"/>
                <a:gd name="T8" fmla="*/ 1 w 16"/>
                <a:gd name="T9" fmla="*/ 15 h 17"/>
                <a:gd name="T10" fmla="*/ 1 w 16"/>
                <a:gd name="T11" fmla="*/ 15 h 17"/>
                <a:gd name="T12" fmla="*/ 1 w 16"/>
                <a:gd name="T13" fmla="*/ 15 h 17"/>
                <a:gd name="T14" fmla="*/ 1 w 16"/>
                <a:gd name="T15" fmla="*/ 15 h 17"/>
                <a:gd name="T16" fmla="*/ 2 w 16"/>
                <a:gd name="T17" fmla="*/ 14 h 17"/>
                <a:gd name="T18" fmla="*/ 2 w 16"/>
                <a:gd name="T19" fmla="*/ 14 h 17"/>
                <a:gd name="T20" fmla="*/ 2 w 16"/>
                <a:gd name="T21" fmla="*/ 14 h 17"/>
                <a:gd name="T22" fmla="*/ 2 w 16"/>
                <a:gd name="T23" fmla="*/ 14 h 17"/>
                <a:gd name="T24" fmla="*/ 3 w 16"/>
                <a:gd name="T25" fmla="*/ 13 h 17"/>
                <a:gd name="T26" fmla="*/ 3 w 16"/>
                <a:gd name="T27" fmla="*/ 13 h 17"/>
                <a:gd name="T28" fmla="*/ 3 w 16"/>
                <a:gd name="T29" fmla="*/ 13 h 17"/>
                <a:gd name="T30" fmla="*/ 3 w 16"/>
                <a:gd name="T31" fmla="*/ 13 h 17"/>
                <a:gd name="T32" fmla="*/ 4 w 16"/>
                <a:gd name="T33" fmla="*/ 12 h 17"/>
                <a:gd name="T34" fmla="*/ 4 w 16"/>
                <a:gd name="T35" fmla="*/ 12 h 17"/>
                <a:gd name="T36" fmla="*/ 4 w 16"/>
                <a:gd name="T37" fmla="*/ 12 h 17"/>
                <a:gd name="T38" fmla="*/ 5 w 16"/>
                <a:gd name="T39" fmla="*/ 11 h 17"/>
                <a:gd name="T40" fmla="*/ 5 w 16"/>
                <a:gd name="T41" fmla="*/ 11 h 17"/>
                <a:gd name="T42" fmla="*/ 5 w 16"/>
                <a:gd name="T43" fmla="*/ 11 h 17"/>
                <a:gd name="T44" fmla="*/ 5 w 16"/>
                <a:gd name="T45" fmla="*/ 11 h 17"/>
                <a:gd name="T46" fmla="*/ 6 w 16"/>
                <a:gd name="T47" fmla="*/ 10 h 17"/>
                <a:gd name="T48" fmla="*/ 6 w 16"/>
                <a:gd name="T49" fmla="*/ 10 h 17"/>
                <a:gd name="T50" fmla="*/ 6 w 16"/>
                <a:gd name="T51" fmla="*/ 10 h 17"/>
                <a:gd name="T52" fmla="*/ 7 w 16"/>
                <a:gd name="T53" fmla="*/ 10 h 17"/>
                <a:gd name="T54" fmla="*/ 7 w 16"/>
                <a:gd name="T55" fmla="*/ 9 h 17"/>
                <a:gd name="T56" fmla="*/ 7 w 16"/>
                <a:gd name="T57" fmla="*/ 9 h 17"/>
                <a:gd name="T58" fmla="*/ 8 w 16"/>
                <a:gd name="T59" fmla="*/ 9 h 17"/>
                <a:gd name="T60" fmla="*/ 8 w 16"/>
                <a:gd name="T61" fmla="*/ 9 h 17"/>
                <a:gd name="T62" fmla="*/ 8 w 16"/>
                <a:gd name="T63" fmla="*/ 8 h 17"/>
                <a:gd name="T64" fmla="*/ 8 w 16"/>
                <a:gd name="T65" fmla="*/ 8 h 17"/>
                <a:gd name="T66" fmla="*/ 8 w 16"/>
                <a:gd name="T67" fmla="*/ 8 h 17"/>
                <a:gd name="T68" fmla="*/ 9 w 16"/>
                <a:gd name="T69" fmla="*/ 7 h 17"/>
                <a:gd name="T70" fmla="*/ 9 w 16"/>
                <a:gd name="T71" fmla="*/ 7 h 17"/>
                <a:gd name="T72" fmla="*/ 9 w 16"/>
                <a:gd name="T73" fmla="*/ 7 h 17"/>
                <a:gd name="T74" fmla="*/ 10 w 16"/>
                <a:gd name="T75" fmla="*/ 7 h 17"/>
                <a:gd name="T76" fmla="*/ 10 w 16"/>
                <a:gd name="T77" fmla="*/ 6 h 17"/>
                <a:gd name="T78" fmla="*/ 10 w 16"/>
                <a:gd name="T79" fmla="*/ 6 h 17"/>
                <a:gd name="T80" fmla="*/ 10 w 16"/>
                <a:gd name="T81" fmla="*/ 6 h 17"/>
                <a:gd name="T82" fmla="*/ 11 w 16"/>
                <a:gd name="T83" fmla="*/ 6 h 17"/>
                <a:gd name="T84" fmla="*/ 11 w 16"/>
                <a:gd name="T85" fmla="*/ 5 h 17"/>
                <a:gd name="T86" fmla="*/ 11 w 16"/>
                <a:gd name="T87" fmla="*/ 5 h 17"/>
                <a:gd name="T88" fmla="*/ 11 w 16"/>
                <a:gd name="T89" fmla="*/ 5 h 17"/>
                <a:gd name="T90" fmla="*/ 12 w 16"/>
                <a:gd name="T91" fmla="*/ 5 h 17"/>
                <a:gd name="T92" fmla="*/ 12 w 16"/>
                <a:gd name="T93" fmla="*/ 4 h 17"/>
                <a:gd name="T94" fmla="*/ 12 w 16"/>
                <a:gd name="T95" fmla="*/ 4 h 17"/>
                <a:gd name="T96" fmla="*/ 12 w 16"/>
                <a:gd name="T97" fmla="*/ 4 h 17"/>
                <a:gd name="T98" fmla="*/ 13 w 16"/>
                <a:gd name="T99" fmla="*/ 3 h 17"/>
                <a:gd name="T100" fmla="*/ 13 w 16"/>
                <a:gd name="T101" fmla="*/ 3 h 17"/>
                <a:gd name="T102" fmla="*/ 13 w 16"/>
                <a:gd name="T103" fmla="*/ 3 h 17"/>
                <a:gd name="T104" fmla="*/ 13 w 16"/>
                <a:gd name="T105" fmla="*/ 3 h 17"/>
                <a:gd name="T106" fmla="*/ 14 w 16"/>
                <a:gd name="T107" fmla="*/ 2 h 17"/>
                <a:gd name="T108" fmla="*/ 14 w 16"/>
                <a:gd name="T109" fmla="*/ 2 h 17"/>
                <a:gd name="T110" fmla="*/ 14 w 16"/>
                <a:gd name="T111" fmla="*/ 2 h 17"/>
                <a:gd name="T112" fmla="*/ 15 w 16"/>
                <a:gd name="T113" fmla="*/ 2 h 17"/>
                <a:gd name="T114" fmla="*/ 15 w 16"/>
                <a:gd name="T115" fmla="*/ 1 h 17"/>
                <a:gd name="T116" fmla="*/ 15 w 16"/>
                <a:gd name="T117" fmla="*/ 1 h 17"/>
                <a:gd name="T118" fmla="*/ 15 w 16"/>
                <a:gd name="T119" fmla="*/ 1 h 17"/>
                <a:gd name="T120" fmla="*/ 15 w 16"/>
                <a:gd name="T121" fmla="*/ 1 h 17"/>
                <a:gd name="T122" fmla="*/ 16 w 16"/>
                <a:gd name="T123"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custGeom>
            <a:noFill/>
            <a:ln w="57150" cap="rnd">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0356" name="Freeform 113"/>
            <p:cNvSpPr>
              <a:spLocks/>
            </p:cNvSpPr>
            <p:nvPr/>
          </p:nvSpPr>
          <p:spPr bwMode="auto">
            <a:xfrm>
              <a:off x="16251238" y="344487"/>
              <a:ext cx="304800" cy="215900"/>
            </a:xfrm>
            <a:custGeom>
              <a:avLst/>
              <a:gdLst>
                <a:gd name="T0" fmla="*/ 0 w 24"/>
                <a:gd name="T1" fmla="*/ 17 h 17"/>
                <a:gd name="T2" fmla="*/ 1 w 24"/>
                <a:gd name="T3" fmla="*/ 17 h 17"/>
                <a:gd name="T4" fmla="*/ 1 w 24"/>
                <a:gd name="T5" fmla="*/ 16 h 17"/>
                <a:gd name="T6" fmla="*/ 1 w 24"/>
                <a:gd name="T7" fmla="*/ 16 h 17"/>
                <a:gd name="T8" fmla="*/ 2 w 24"/>
                <a:gd name="T9" fmla="*/ 16 h 17"/>
                <a:gd name="T10" fmla="*/ 2 w 24"/>
                <a:gd name="T11" fmla="*/ 16 h 17"/>
                <a:gd name="T12" fmla="*/ 2 w 24"/>
                <a:gd name="T13" fmla="*/ 15 h 17"/>
                <a:gd name="T14" fmla="*/ 2 w 24"/>
                <a:gd name="T15" fmla="*/ 15 h 17"/>
                <a:gd name="T16" fmla="*/ 3 w 24"/>
                <a:gd name="T17" fmla="*/ 15 h 17"/>
                <a:gd name="T18" fmla="*/ 3 w 24"/>
                <a:gd name="T19" fmla="*/ 14 h 17"/>
                <a:gd name="T20" fmla="*/ 4 w 24"/>
                <a:gd name="T21" fmla="*/ 14 h 17"/>
                <a:gd name="T22" fmla="*/ 4 w 24"/>
                <a:gd name="T23" fmla="*/ 14 h 17"/>
                <a:gd name="T24" fmla="*/ 4 w 24"/>
                <a:gd name="T25" fmla="*/ 14 h 17"/>
                <a:gd name="T26" fmla="*/ 4 w 24"/>
                <a:gd name="T27" fmla="*/ 13 h 17"/>
                <a:gd name="T28" fmla="*/ 5 w 24"/>
                <a:gd name="T29" fmla="*/ 13 h 17"/>
                <a:gd name="T30" fmla="*/ 5 w 24"/>
                <a:gd name="T31" fmla="*/ 13 h 17"/>
                <a:gd name="T32" fmla="*/ 6 w 24"/>
                <a:gd name="T33" fmla="*/ 13 h 17"/>
                <a:gd name="T34" fmla="*/ 6 w 24"/>
                <a:gd name="T35" fmla="*/ 12 h 17"/>
                <a:gd name="T36" fmla="*/ 7 w 24"/>
                <a:gd name="T37" fmla="*/ 12 h 17"/>
                <a:gd name="T38" fmla="*/ 7 w 24"/>
                <a:gd name="T39" fmla="*/ 12 h 17"/>
                <a:gd name="T40" fmla="*/ 8 w 24"/>
                <a:gd name="T41" fmla="*/ 12 h 17"/>
                <a:gd name="T42" fmla="*/ 8 w 24"/>
                <a:gd name="T43" fmla="*/ 11 h 17"/>
                <a:gd name="T44" fmla="*/ 8 w 24"/>
                <a:gd name="T45" fmla="*/ 11 h 17"/>
                <a:gd name="T46" fmla="*/ 8 w 24"/>
                <a:gd name="T47" fmla="*/ 11 h 17"/>
                <a:gd name="T48" fmla="*/ 9 w 24"/>
                <a:gd name="T49" fmla="*/ 10 h 17"/>
                <a:gd name="T50" fmla="*/ 9 w 24"/>
                <a:gd name="T51" fmla="*/ 10 h 17"/>
                <a:gd name="T52" fmla="*/ 9 w 24"/>
                <a:gd name="T53" fmla="*/ 10 h 17"/>
                <a:gd name="T54" fmla="*/ 10 w 24"/>
                <a:gd name="T55" fmla="*/ 10 h 17"/>
                <a:gd name="T56" fmla="*/ 10 w 24"/>
                <a:gd name="T57" fmla="*/ 9 h 17"/>
                <a:gd name="T58" fmla="*/ 10 w 24"/>
                <a:gd name="T59" fmla="*/ 9 h 17"/>
                <a:gd name="T60" fmla="*/ 11 w 24"/>
                <a:gd name="T61" fmla="*/ 9 h 17"/>
                <a:gd name="T62" fmla="*/ 11 w 24"/>
                <a:gd name="T63" fmla="*/ 9 h 17"/>
                <a:gd name="T64" fmla="*/ 12 w 24"/>
                <a:gd name="T65" fmla="*/ 8 h 17"/>
                <a:gd name="T66" fmla="*/ 12 w 24"/>
                <a:gd name="T67" fmla="*/ 8 h 17"/>
                <a:gd name="T68" fmla="*/ 12 w 24"/>
                <a:gd name="T69" fmla="*/ 8 h 17"/>
                <a:gd name="T70" fmla="*/ 13 w 24"/>
                <a:gd name="T71" fmla="*/ 8 h 17"/>
                <a:gd name="T72" fmla="*/ 13 w 24"/>
                <a:gd name="T73" fmla="*/ 7 h 17"/>
                <a:gd name="T74" fmla="*/ 14 w 24"/>
                <a:gd name="T75" fmla="*/ 7 h 17"/>
                <a:gd name="T76" fmla="*/ 14 w 24"/>
                <a:gd name="T77" fmla="*/ 7 h 17"/>
                <a:gd name="T78" fmla="*/ 14 w 24"/>
                <a:gd name="T79" fmla="*/ 6 h 17"/>
                <a:gd name="T80" fmla="*/ 15 w 24"/>
                <a:gd name="T81" fmla="*/ 6 h 17"/>
                <a:gd name="T82" fmla="*/ 15 w 24"/>
                <a:gd name="T83" fmla="*/ 6 h 17"/>
                <a:gd name="T84" fmla="*/ 15 w 24"/>
                <a:gd name="T85" fmla="*/ 6 h 17"/>
                <a:gd name="T86" fmla="*/ 16 w 24"/>
                <a:gd name="T87" fmla="*/ 5 h 17"/>
                <a:gd name="T88" fmla="*/ 16 w 24"/>
                <a:gd name="T89" fmla="*/ 5 h 17"/>
                <a:gd name="T90" fmla="*/ 17 w 24"/>
                <a:gd name="T91" fmla="*/ 5 h 17"/>
                <a:gd name="T92" fmla="*/ 17 w 24"/>
                <a:gd name="T93" fmla="*/ 5 h 17"/>
                <a:gd name="T94" fmla="*/ 17 w 24"/>
                <a:gd name="T95" fmla="*/ 4 h 17"/>
                <a:gd name="T96" fmla="*/ 18 w 24"/>
                <a:gd name="T97" fmla="*/ 4 h 17"/>
                <a:gd name="T98" fmla="*/ 18 w 24"/>
                <a:gd name="T99" fmla="*/ 4 h 17"/>
                <a:gd name="T100" fmla="*/ 19 w 24"/>
                <a:gd name="T101" fmla="*/ 4 h 17"/>
                <a:gd name="T102" fmla="*/ 19 w 24"/>
                <a:gd name="T103" fmla="*/ 3 h 17"/>
                <a:gd name="T104" fmla="*/ 19 w 24"/>
                <a:gd name="T105" fmla="*/ 3 h 17"/>
                <a:gd name="T106" fmla="*/ 20 w 24"/>
                <a:gd name="T107" fmla="*/ 3 h 17"/>
                <a:gd name="T108" fmla="*/ 20 w 24"/>
                <a:gd name="T109" fmla="*/ 2 h 17"/>
                <a:gd name="T110" fmla="*/ 20 w 24"/>
                <a:gd name="T111" fmla="*/ 2 h 17"/>
                <a:gd name="T112" fmla="*/ 21 w 24"/>
                <a:gd name="T113" fmla="*/ 2 h 17"/>
                <a:gd name="T114" fmla="*/ 21 w 24"/>
                <a:gd name="T115" fmla="*/ 2 h 17"/>
                <a:gd name="T116" fmla="*/ 22 w 24"/>
                <a:gd name="T117" fmla="*/ 1 h 17"/>
                <a:gd name="T118" fmla="*/ 22 w 24"/>
                <a:gd name="T119" fmla="*/ 1 h 17"/>
                <a:gd name="T120" fmla="*/ 23 w 24"/>
                <a:gd name="T121" fmla="*/ 1 h 17"/>
                <a:gd name="T122" fmla="*/ 23 w 24"/>
                <a:gd name="T123" fmla="*/ 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custGeom>
            <a:noFill/>
            <a:ln w="57150" cap="rnd">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0386" name="Freeform 143"/>
            <p:cNvSpPr>
              <a:spLocks/>
            </p:cNvSpPr>
            <p:nvPr/>
          </p:nvSpPr>
          <p:spPr bwMode="auto">
            <a:xfrm>
              <a:off x="11320463" y="153987"/>
              <a:ext cx="6697663" cy="8442325"/>
            </a:xfrm>
            <a:custGeom>
              <a:avLst/>
              <a:gdLst>
                <a:gd name="T0" fmla="*/ 7 w 527"/>
                <a:gd name="T1" fmla="*/ 664 h 664"/>
                <a:gd name="T2" fmla="*/ 20 w 527"/>
                <a:gd name="T3" fmla="*/ 664 h 664"/>
                <a:gd name="T4" fmla="*/ 33 w 527"/>
                <a:gd name="T5" fmla="*/ 664 h 664"/>
                <a:gd name="T6" fmla="*/ 46 w 527"/>
                <a:gd name="T7" fmla="*/ 664 h 664"/>
                <a:gd name="T8" fmla="*/ 60 w 527"/>
                <a:gd name="T9" fmla="*/ 664 h 664"/>
                <a:gd name="T10" fmla="*/ 73 w 527"/>
                <a:gd name="T11" fmla="*/ 663 h 664"/>
                <a:gd name="T12" fmla="*/ 86 w 527"/>
                <a:gd name="T13" fmla="*/ 662 h 664"/>
                <a:gd name="T14" fmla="*/ 99 w 527"/>
                <a:gd name="T15" fmla="*/ 660 h 664"/>
                <a:gd name="T16" fmla="*/ 112 w 527"/>
                <a:gd name="T17" fmla="*/ 657 h 664"/>
                <a:gd name="T18" fmla="*/ 125 w 527"/>
                <a:gd name="T19" fmla="*/ 653 h 664"/>
                <a:gd name="T20" fmla="*/ 139 w 527"/>
                <a:gd name="T21" fmla="*/ 645 h 664"/>
                <a:gd name="T22" fmla="*/ 152 w 527"/>
                <a:gd name="T23" fmla="*/ 635 h 664"/>
                <a:gd name="T24" fmla="*/ 165 w 527"/>
                <a:gd name="T25" fmla="*/ 620 h 664"/>
                <a:gd name="T26" fmla="*/ 178 w 527"/>
                <a:gd name="T27" fmla="*/ 600 h 664"/>
                <a:gd name="T28" fmla="*/ 191 w 527"/>
                <a:gd name="T29" fmla="*/ 574 h 664"/>
                <a:gd name="T30" fmla="*/ 204 w 527"/>
                <a:gd name="T31" fmla="*/ 542 h 664"/>
                <a:gd name="T32" fmla="*/ 218 w 527"/>
                <a:gd name="T33" fmla="*/ 504 h 664"/>
                <a:gd name="T34" fmla="*/ 231 w 527"/>
                <a:gd name="T35" fmla="*/ 459 h 664"/>
                <a:gd name="T36" fmla="*/ 244 w 527"/>
                <a:gd name="T37" fmla="*/ 410 h 664"/>
                <a:gd name="T38" fmla="*/ 257 w 527"/>
                <a:gd name="T39" fmla="*/ 358 h 664"/>
                <a:gd name="T40" fmla="*/ 270 w 527"/>
                <a:gd name="T41" fmla="*/ 306 h 664"/>
                <a:gd name="T42" fmla="*/ 283 w 527"/>
                <a:gd name="T43" fmla="*/ 254 h 664"/>
                <a:gd name="T44" fmla="*/ 297 w 527"/>
                <a:gd name="T45" fmla="*/ 205 h 664"/>
                <a:gd name="T46" fmla="*/ 310 w 527"/>
                <a:gd name="T47" fmla="*/ 160 h 664"/>
                <a:gd name="T48" fmla="*/ 323 w 527"/>
                <a:gd name="T49" fmla="*/ 122 h 664"/>
                <a:gd name="T50" fmla="*/ 336 w 527"/>
                <a:gd name="T51" fmla="*/ 90 h 664"/>
                <a:gd name="T52" fmla="*/ 349 w 527"/>
                <a:gd name="T53" fmla="*/ 64 h 664"/>
                <a:gd name="T54" fmla="*/ 362 w 527"/>
                <a:gd name="T55" fmla="*/ 44 h 664"/>
                <a:gd name="T56" fmla="*/ 375 w 527"/>
                <a:gd name="T57" fmla="*/ 29 h 664"/>
                <a:gd name="T58" fmla="*/ 389 w 527"/>
                <a:gd name="T59" fmla="*/ 19 h 664"/>
                <a:gd name="T60" fmla="*/ 402 w 527"/>
                <a:gd name="T61" fmla="*/ 11 h 664"/>
                <a:gd name="T62" fmla="*/ 415 w 527"/>
                <a:gd name="T63" fmla="*/ 7 h 664"/>
                <a:gd name="T64" fmla="*/ 428 w 527"/>
                <a:gd name="T65" fmla="*/ 4 h 664"/>
                <a:gd name="T66" fmla="*/ 441 w 527"/>
                <a:gd name="T67" fmla="*/ 2 h 664"/>
                <a:gd name="T68" fmla="*/ 454 w 527"/>
                <a:gd name="T69" fmla="*/ 1 h 664"/>
                <a:gd name="T70" fmla="*/ 468 w 527"/>
                <a:gd name="T71" fmla="*/ 0 h 664"/>
                <a:gd name="T72" fmla="*/ 481 w 527"/>
                <a:gd name="T73" fmla="*/ 0 h 664"/>
                <a:gd name="T74" fmla="*/ 494 w 527"/>
                <a:gd name="T75" fmla="*/ 0 h 664"/>
                <a:gd name="T76" fmla="*/ 507 w 527"/>
                <a:gd name="T77" fmla="*/ 0 h 664"/>
                <a:gd name="T78" fmla="*/ 520 w 527"/>
                <a:gd name="T79" fmla="*/ 0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27" h="664">
                  <a:moveTo>
                    <a:pt x="0" y="664"/>
                  </a:moveTo>
                  <a:lnTo>
                    <a:pt x="7" y="664"/>
                  </a:lnTo>
                  <a:lnTo>
                    <a:pt x="14" y="664"/>
                  </a:lnTo>
                  <a:lnTo>
                    <a:pt x="20" y="664"/>
                  </a:lnTo>
                  <a:lnTo>
                    <a:pt x="27" y="664"/>
                  </a:lnTo>
                  <a:lnTo>
                    <a:pt x="33" y="664"/>
                  </a:lnTo>
                  <a:lnTo>
                    <a:pt x="40" y="664"/>
                  </a:lnTo>
                  <a:lnTo>
                    <a:pt x="46" y="664"/>
                  </a:lnTo>
                  <a:lnTo>
                    <a:pt x="53" y="664"/>
                  </a:lnTo>
                  <a:lnTo>
                    <a:pt x="60" y="664"/>
                  </a:lnTo>
                  <a:lnTo>
                    <a:pt x="66" y="664"/>
                  </a:lnTo>
                  <a:lnTo>
                    <a:pt x="73" y="663"/>
                  </a:lnTo>
                  <a:lnTo>
                    <a:pt x="79" y="663"/>
                  </a:lnTo>
                  <a:lnTo>
                    <a:pt x="86" y="662"/>
                  </a:lnTo>
                  <a:lnTo>
                    <a:pt x="93" y="661"/>
                  </a:lnTo>
                  <a:lnTo>
                    <a:pt x="99" y="660"/>
                  </a:lnTo>
                  <a:lnTo>
                    <a:pt x="106" y="659"/>
                  </a:lnTo>
                  <a:lnTo>
                    <a:pt x="112" y="657"/>
                  </a:lnTo>
                  <a:lnTo>
                    <a:pt x="119" y="655"/>
                  </a:lnTo>
                  <a:lnTo>
                    <a:pt x="125" y="653"/>
                  </a:lnTo>
                  <a:lnTo>
                    <a:pt x="132" y="649"/>
                  </a:lnTo>
                  <a:lnTo>
                    <a:pt x="139" y="645"/>
                  </a:lnTo>
                  <a:lnTo>
                    <a:pt x="145" y="641"/>
                  </a:lnTo>
                  <a:lnTo>
                    <a:pt x="152" y="635"/>
                  </a:lnTo>
                  <a:lnTo>
                    <a:pt x="158" y="628"/>
                  </a:lnTo>
                  <a:lnTo>
                    <a:pt x="165" y="620"/>
                  </a:lnTo>
                  <a:lnTo>
                    <a:pt x="172" y="611"/>
                  </a:lnTo>
                  <a:lnTo>
                    <a:pt x="178" y="600"/>
                  </a:lnTo>
                  <a:lnTo>
                    <a:pt x="185" y="588"/>
                  </a:lnTo>
                  <a:lnTo>
                    <a:pt x="191" y="574"/>
                  </a:lnTo>
                  <a:lnTo>
                    <a:pt x="198" y="559"/>
                  </a:lnTo>
                  <a:lnTo>
                    <a:pt x="204" y="542"/>
                  </a:lnTo>
                  <a:lnTo>
                    <a:pt x="211" y="524"/>
                  </a:lnTo>
                  <a:lnTo>
                    <a:pt x="218" y="504"/>
                  </a:lnTo>
                  <a:lnTo>
                    <a:pt x="224" y="482"/>
                  </a:lnTo>
                  <a:lnTo>
                    <a:pt x="231" y="459"/>
                  </a:lnTo>
                  <a:lnTo>
                    <a:pt x="237" y="435"/>
                  </a:lnTo>
                  <a:lnTo>
                    <a:pt x="244" y="410"/>
                  </a:lnTo>
                  <a:lnTo>
                    <a:pt x="250" y="385"/>
                  </a:lnTo>
                  <a:lnTo>
                    <a:pt x="257" y="358"/>
                  </a:lnTo>
                  <a:lnTo>
                    <a:pt x="264" y="332"/>
                  </a:lnTo>
                  <a:lnTo>
                    <a:pt x="270" y="306"/>
                  </a:lnTo>
                  <a:lnTo>
                    <a:pt x="277" y="279"/>
                  </a:lnTo>
                  <a:lnTo>
                    <a:pt x="283" y="254"/>
                  </a:lnTo>
                  <a:lnTo>
                    <a:pt x="290" y="229"/>
                  </a:lnTo>
                  <a:lnTo>
                    <a:pt x="297" y="205"/>
                  </a:lnTo>
                  <a:lnTo>
                    <a:pt x="303" y="182"/>
                  </a:lnTo>
                  <a:lnTo>
                    <a:pt x="310" y="160"/>
                  </a:lnTo>
                  <a:lnTo>
                    <a:pt x="316" y="140"/>
                  </a:lnTo>
                  <a:lnTo>
                    <a:pt x="323" y="122"/>
                  </a:lnTo>
                  <a:lnTo>
                    <a:pt x="329" y="105"/>
                  </a:lnTo>
                  <a:lnTo>
                    <a:pt x="336" y="90"/>
                  </a:lnTo>
                  <a:lnTo>
                    <a:pt x="343" y="76"/>
                  </a:lnTo>
                  <a:lnTo>
                    <a:pt x="349" y="64"/>
                  </a:lnTo>
                  <a:lnTo>
                    <a:pt x="356" y="53"/>
                  </a:lnTo>
                  <a:lnTo>
                    <a:pt x="362" y="44"/>
                  </a:lnTo>
                  <a:lnTo>
                    <a:pt x="369" y="36"/>
                  </a:lnTo>
                  <a:lnTo>
                    <a:pt x="375" y="29"/>
                  </a:lnTo>
                  <a:lnTo>
                    <a:pt x="382" y="23"/>
                  </a:lnTo>
                  <a:lnTo>
                    <a:pt x="389" y="19"/>
                  </a:lnTo>
                  <a:lnTo>
                    <a:pt x="395" y="15"/>
                  </a:lnTo>
                  <a:lnTo>
                    <a:pt x="402" y="11"/>
                  </a:lnTo>
                  <a:lnTo>
                    <a:pt x="408" y="9"/>
                  </a:lnTo>
                  <a:lnTo>
                    <a:pt x="415" y="7"/>
                  </a:lnTo>
                  <a:lnTo>
                    <a:pt x="422" y="5"/>
                  </a:lnTo>
                  <a:lnTo>
                    <a:pt x="428" y="4"/>
                  </a:lnTo>
                  <a:lnTo>
                    <a:pt x="435" y="3"/>
                  </a:lnTo>
                  <a:lnTo>
                    <a:pt x="441" y="2"/>
                  </a:lnTo>
                  <a:lnTo>
                    <a:pt x="448" y="1"/>
                  </a:lnTo>
                  <a:lnTo>
                    <a:pt x="454" y="1"/>
                  </a:lnTo>
                  <a:lnTo>
                    <a:pt x="461" y="0"/>
                  </a:lnTo>
                  <a:lnTo>
                    <a:pt x="468" y="0"/>
                  </a:lnTo>
                  <a:lnTo>
                    <a:pt x="474" y="0"/>
                  </a:lnTo>
                  <a:lnTo>
                    <a:pt x="481" y="0"/>
                  </a:lnTo>
                  <a:lnTo>
                    <a:pt x="487" y="0"/>
                  </a:lnTo>
                  <a:lnTo>
                    <a:pt x="494" y="0"/>
                  </a:lnTo>
                  <a:lnTo>
                    <a:pt x="500" y="0"/>
                  </a:lnTo>
                  <a:lnTo>
                    <a:pt x="507" y="0"/>
                  </a:lnTo>
                  <a:lnTo>
                    <a:pt x="514" y="0"/>
                  </a:lnTo>
                  <a:lnTo>
                    <a:pt x="520" y="0"/>
                  </a:lnTo>
                  <a:lnTo>
                    <a:pt x="527" y="0"/>
                  </a:lnTo>
                </a:path>
              </a:pathLst>
            </a:custGeom>
            <a:noFill/>
            <a:ln w="57150" cap="rnd">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0387" name="Freeform 144"/>
            <p:cNvSpPr>
              <a:spLocks/>
            </p:cNvSpPr>
            <p:nvPr/>
          </p:nvSpPr>
          <p:spPr bwMode="auto">
            <a:xfrm>
              <a:off x="11320463" y="153987"/>
              <a:ext cx="6697663" cy="8442325"/>
            </a:xfrm>
            <a:custGeom>
              <a:avLst/>
              <a:gdLst>
                <a:gd name="T0" fmla="*/ 7 w 527"/>
                <a:gd name="T1" fmla="*/ 664 h 664"/>
                <a:gd name="T2" fmla="*/ 20 w 527"/>
                <a:gd name="T3" fmla="*/ 664 h 664"/>
                <a:gd name="T4" fmla="*/ 33 w 527"/>
                <a:gd name="T5" fmla="*/ 664 h 664"/>
                <a:gd name="T6" fmla="*/ 46 w 527"/>
                <a:gd name="T7" fmla="*/ 664 h 664"/>
                <a:gd name="T8" fmla="*/ 60 w 527"/>
                <a:gd name="T9" fmla="*/ 664 h 664"/>
                <a:gd name="T10" fmla="*/ 73 w 527"/>
                <a:gd name="T11" fmla="*/ 663 h 664"/>
                <a:gd name="T12" fmla="*/ 86 w 527"/>
                <a:gd name="T13" fmla="*/ 662 h 664"/>
                <a:gd name="T14" fmla="*/ 99 w 527"/>
                <a:gd name="T15" fmla="*/ 660 h 664"/>
                <a:gd name="T16" fmla="*/ 112 w 527"/>
                <a:gd name="T17" fmla="*/ 657 h 664"/>
                <a:gd name="T18" fmla="*/ 125 w 527"/>
                <a:gd name="T19" fmla="*/ 653 h 664"/>
                <a:gd name="T20" fmla="*/ 139 w 527"/>
                <a:gd name="T21" fmla="*/ 645 h 664"/>
                <a:gd name="T22" fmla="*/ 152 w 527"/>
                <a:gd name="T23" fmla="*/ 635 h 664"/>
                <a:gd name="T24" fmla="*/ 165 w 527"/>
                <a:gd name="T25" fmla="*/ 620 h 664"/>
                <a:gd name="T26" fmla="*/ 178 w 527"/>
                <a:gd name="T27" fmla="*/ 600 h 664"/>
                <a:gd name="T28" fmla="*/ 191 w 527"/>
                <a:gd name="T29" fmla="*/ 574 h 664"/>
                <a:gd name="T30" fmla="*/ 204 w 527"/>
                <a:gd name="T31" fmla="*/ 542 h 664"/>
                <a:gd name="T32" fmla="*/ 218 w 527"/>
                <a:gd name="T33" fmla="*/ 504 h 664"/>
                <a:gd name="T34" fmla="*/ 231 w 527"/>
                <a:gd name="T35" fmla="*/ 459 h 664"/>
                <a:gd name="T36" fmla="*/ 244 w 527"/>
                <a:gd name="T37" fmla="*/ 410 h 664"/>
                <a:gd name="T38" fmla="*/ 257 w 527"/>
                <a:gd name="T39" fmla="*/ 358 h 664"/>
                <a:gd name="T40" fmla="*/ 270 w 527"/>
                <a:gd name="T41" fmla="*/ 306 h 664"/>
                <a:gd name="T42" fmla="*/ 283 w 527"/>
                <a:gd name="T43" fmla="*/ 254 h 664"/>
                <a:gd name="T44" fmla="*/ 297 w 527"/>
                <a:gd name="T45" fmla="*/ 205 h 664"/>
                <a:gd name="T46" fmla="*/ 310 w 527"/>
                <a:gd name="T47" fmla="*/ 160 h 664"/>
                <a:gd name="T48" fmla="*/ 323 w 527"/>
                <a:gd name="T49" fmla="*/ 122 h 664"/>
                <a:gd name="T50" fmla="*/ 336 w 527"/>
                <a:gd name="T51" fmla="*/ 90 h 664"/>
                <a:gd name="T52" fmla="*/ 349 w 527"/>
                <a:gd name="T53" fmla="*/ 64 h 664"/>
                <a:gd name="T54" fmla="*/ 362 w 527"/>
                <a:gd name="T55" fmla="*/ 44 h 664"/>
                <a:gd name="T56" fmla="*/ 375 w 527"/>
                <a:gd name="T57" fmla="*/ 29 h 664"/>
                <a:gd name="T58" fmla="*/ 389 w 527"/>
                <a:gd name="T59" fmla="*/ 19 h 664"/>
                <a:gd name="T60" fmla="*/ 402 w 527"/>
                <a:gd name="T61" fmla="*/ 11 h 664"/>
                <a:gd name="T62" fmla="*/ 415 w 527"/>
                <a:gd name="T63" fmla="*/ 7 h 664"/>
                <a:gd name="T64" fmla="*/ 428 w 527"/>
                <a:gd name="T65" fmla="*/ 4 h 664"/>
                <a:gd name="T66" fmla="*/ 441 w 527"/>
                <a:gd name="T67" fmla="*/ 2 h 664"/>
                <a:gd name="T68" fmla="*/ 454 w 527"/>
                <a:gd name="T69" fmla="*/ 1 h 664"/>
                <a:gd name="T70" fmla="*/ 468 w 527"/>
                <a:gd name="T71" fmla="*/ 0 h 664"/>
                <a:gd name="T72" fmla="*/ 481 w 527"/>
                <a:gd name="T73" fmla="*/ 0 h 664"/>
                <a:gd name="T74" fmla="*/ 494 w 527"/>
                <a:gd name="T75" fmla="*/ 0 h 664"/>
                <a:gd name="T76" fmla="*/ 507 w 527"/>
                <a:gd name="T77" fmla="*/ 0 h 664"/>
                <a:gd name="T78" fmla="*/ 520 w 527"/>
                <a:gd name="T79" fmla="*/ 0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27" h="664">
                  <a:moveTo>
                    <a:pt x="0" y="664"/>
                  </a:moveTo>
                  <a:lnTo>
                    <a:pt x="7" y="664"/>
                  </a:lnTo>
                  <a:lnTo>
                    <a:pt x="14" y="664"/>
                  </a:lnTo>
                  <a:lnTo>
                    <a:pt x="20" y="664"/>
                  </a:lnTo>
                  <a:lnTo>
                    <a:pt x="27" y="664"/>
                  </a:lnTo>
                  <a:lnTo>
                    <a:pt x="33" y="664"/>
                  </a:lnTo>
                  <a:lnTo>
                    <a:pt x="40" y="664"/>
                  </a:lnTo>
                  <a:lnTo>
                    <a:pt x="46" y="664"/>
                  </a:lnTo>
                  <a:lnTo>
                    <a:pt x="53" y="664"/>
                  </a:lnTo>
                  <a:lnTo>
                    <a:pt x="60" y="664"/>
                  </a:lnTo>
                  <a:lnTo>
                    <a:pt x="66" y="664"/>
                  </a:lnTo>
                  <a:lnTo>
                    <a:pt x="73" y="663"/>
                  </a:lnTo>
                  <a:lnTo>
                    <a:pt x="79" y="663"/>
                  </a:lnTo>
                  <a:lnTo>
                    <a:pt x="86" y="662"/>
                  </a:lnTo>
                  <a:lnTo>
                    <a:pt x="93" y="661"/>
                  </a:lnTo>
                  <a:lnTo>
                    <a:pt x="99" y="660"/>
                  </a:lnTo>
                  <a:lnTo>
                    <a:pt x="106" y="659"/>
                  </a:lnTo>
                  <a:lnTo>
                    <a:pt x="112" y="657"/>
                  </a:lnTo>
                  <a:lnTo>
                    <a:pt x="119" y="655"/>
                  </a:lnTo>
                  <a:lnTo>
                    <a:pt x="125" y="653"/>
                  </a:lnTo>
                  <a:lnTo>
                    <a:pt x="132" y="649"/>
                  </a:lnTo>
                  <a:lnTo>
                    <a:pt x="139" y="645"/>
                  </a:lnTo>
                  <a:lnTo>
                    <a:pt x="145" y="641"/>
                  </a:lnTo>
                  <a:lnTo>
                    <a:pt x="152" y="635"/>
                  </a:lnTo>
                  <a:lnTo>
                    <a:pt x="158" y="628"/>
                  </a:lnTo>
                  <a:lnTo>
                    <a:pt x="165" y="620"/>
                  </a:lnTo>
                  <a:lnTo>
                    <a:pt x="172" y="611"/>
                  </a:lnTo>
                  <a:lnTo>
                    <a:pt x="178" y="600"/>
                  </a:lnTo>
                  <a:lnTo>
                    <a:pt x="185" y="588"/>
                  </a:lnTo>
                  <a:lnTo>
                    <a:pt x="191" y="574"/>
                  </a:lnTo>
                  <a:lnTo>
                    <a:pt x="198" y="559"/>
                  </a:lnTo>
                  <a:lnTo>
                    <a:pt x="204" y="542"/>
                  </a:lnTo>
                  <a:lnTo>
                    <a:pt x="211" y="524"/>
                  </a:lnTo>
                  <a:lnTo>
                    <a:pt x="218" y="504"/>
                  </a:lnTo>
                  <a:lnTo>
                    <a:pt x="224" y="482"/>
                  </a:lnTo>
                  <a:lnTo>
                    <a:pt x="231" y="459"/>
                  </a:lnTo>
                  <a:lnTo>
                    <a:pt x="237" y="435"/>
                  </a:lnTo>
                  <a:lnTo>
                    <a:pt x="244" y="410"/>
                  </a:lnTo>
                  <a:lnTo>
                    <a:pt x="250" y="385"/>
                  </a:lnTo>
                  <a:lnTo>
                    <a:pt x="257" y="358"/>
                  </a:lnTo>
                  <a:lnTo>
                    <a:pt x="264" y="332"/>
                  </a:lnTo>
                  <a:lnTo>
                    <a:pt x="270" y="306"/>
                  </a:lnTo>
                  <a:lnTo>
                    <a:pt x="277" y="279"/>
                  </a:lnTo>
                  <a:lnTo>
                    <a:pt x="283" y="254"/>
                  </a:lnTo>
                  <a:lnTo>
                    <a:pt x="290" y="229"/>
                  </a:lnTo>
                  <a:lnTo>
                    <a:pt x="297" y="205"/>
                  </a:lnTo>
                  <a:lnTo>
                    <a:pt x="303" y="182"/>
                  </a:lnTo>
                  <a:lnTo>
                    <a:pt x="310" y="160"/>
                  </a:lnTo>
                  <a:lnTo>
                    <a:pt x="316" y="140"/>
                  </a:lnTo>
                  <a:lnTo>
                    <a:pt x="323" y="122"/>
                  </a:lnTo>
                  <a:lnTo>
                    <a:pt x="329" y="105"/>
                  </a:lnTo>
                  <a:lnTo>
                    <a:pt x="336" y="90"/>
                  </a:lnTo>
                  <a:lnTo>
                    <a:pt x="343" y="76"/>
                  </a:lnTo>
                  <a:lnTo>
                    <a:pt x="349" y="64"/>
                  </a:lnTo>
                  <a:lnTo>
                    <a:pt x="356" y="53"/>
                  </a:lnTo>
                  <a:lnTo>
                    <a:pt x="362" y="44"/>
                  </a:lnTo>
                  <a:lnTo>
                    <a:pt x="369" y="36"/>
                  </a:lnTo>
                  <a:lnTo>
                    <a:pt x="375" y="29"/>
                  </a:lnTo>
                  <a:lnTo>
                    <a:pt x="382" y="23"/>
                  </a:lnTo>
                  <a:lnTo>
                    <a:pt x="389" y="19"/>
                  </a:lnTo>
                  <a:lnTo>
                    <a:pt x="395" y="15"/>
                  </a:lnTo>
                  <a:lnTo>
                    <a:pt x="402" y="11"/>
                  </a:lnTo>
                  <a:lnTo>
                    <a:pt x="408" y="9"/>
                  </a:lnTo>
                  <a:lnTo>
                    <a:pt x="415" y="7"/>
                  </a:lnTo>
                  <a:lnTo>
                    <a:pt x="422" y="5"/>
                  </a:lnTo>
                  <a:lnTo>
                    <a:pt x="428" y="4"/>
                  </a:lnTo>
                  <a:lnTo>
                    <a:pt x="435" y="3"/>
                  </a:lnTo>
                  <a:lnTo>
                    <a:pt x="441" y="2"/>
                  </a:lnTo>
                  <a:lnTo>
                    <a:pt x="448" y="1"/>
                  </a:lnTo>
                  <a:lnTo>
                    <a:pt x="454" y="1"/>
                  </a:lnTo>
                  <a:lnTo>
                    <a:pt x="461" y="0"/>
                  </a:lnTo>
                  <a:lnTo>
                    <a:pt x="468" y="0"/>
                  </a:lnTo>
                  <a:lnTo>
                    <a:pt x="474" y="0"/>
                  </a:lnTo>
                  <a:lnTo>
                    <a:pt x="481" y="0"/>
                  </a:lnTo>
                  <a:lnTo>
                    <a:pt x="487" y="0"/>
                  </a:lnTo>
                  <a:lnTo>
                    <a:pt x="494" y="0"/>
                  </a:lnTo>
                  <a:lnTo>
                    <a:pt x="500" y="0"/>
                  </a:lnTo>
                  <a:lnTo>
                    <a:pt x="507" y="0"/>
                  </a:lnTo>
                  <a:lnTo>
                    <a:pt x="514" y="0"/>
                  </a:lnTo>
                  <a:lnTo>
                    <a:pt x="520" y="0"/>
                  </a:lnTo>
                  <a:lnTo>
                    <a:pt x="527" y="0"/>
                  </a:lnTo>
                </a:path>
              </a:pathLst>
            </a:custGeom>
            <a:noFill/>
            <a:ln w="57150" cap="rnd">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165" name="Group 164"/>
          <p:cNvGrpSpPr/>
          <p:nvPr/>
        </p:nvGrpSpPr>
        <p:grpSpPr>
          <a:xfrm flipV="1">
            <a:off x="5324475" y="5143500"/>
            <a:ext cx="3033297" cy="1188632"/>
            <a:chOff x="11320463" y="153987"/>
            <a:chExt cx="6697663" cy="8442325"/>
          </a:xfrm>
        </p:grpSpPr>
        <p:sp>
          <p:nvSpPr>
            <p:cNvPr id="166" name="Freeform 76"/>
            <p:cNvSpPr>
              <a:spLocks/>
            </p:cNvSpPr>
            <p:nvPr/>
          </p:nvSpPr>
          <p:spPr bwMode="auto">
            <a:xfrm>
              <a:off x="12846050" y="8177212"/>
              <a:ext cx="317500" cy="215900"/>
            </a:xfrm>
            <a:custGeom>
              <a:avLst/>
              <a:gdLst>
                <a:gd name="T0" fmla="*/ 0 w 25"/>
                <a:gd name="T1" fmla="*/ 17 h 17"/>
                <a:gd name="T2" fmla="*/ 1 w 25"/>
                <a:gd name="T3" fmla="*/ 16 h 17"/>
                <a:gd name="T4" fmla="*/ 1 w 25"/>
                <a:gd name="T5" fmla="*/ 16 h 17"/>
                <a:gd name="T6" fmla="*/ 2 w 25"/>
                <a:gd name="T7" fmla="*/ 16 h 17"/>
                <a:gd name="T8" fmla="*/ 3 w 25"/>
                <a:gd name="T9" fmla="*/ 16 h 17"/>
                <a:gd name="T10" fmla="*/ 3 w 25"/>
                <a:gd name="T11" fmla="*/ 15 h 17"/>
                <a:gd name="T12" fmla="*/ 4 w 25"/>
                <a:gd name="T13" fmla="*/ 15 h 17"/>
                <a:gd name="T14" fmla="*/ 4 w 25"/>
                <a:gd name="T15" fmla="*/ 15 h 17"/>
                <a:gd name="T16" fmla="*/ 5 w 25"/>
                <a:gd name="T17" fmla="*/ 14 h 17"/>
                <a:gd name="T18" fmla="*/ 5 w 25"/>
                <a:gd name="T19" fmla="*/ 14 h 17"/>
                <a:gd name="T20" fmla="*/ 6 w 25"/>
                <a:gd name="T21" fmla="*/ 14 h 17"/>
                <a:gd name="T22" fmla="*/ 6 w 25"/>
                <a:gd name="T23" fmla="*/ 14 h 17"/>
                <a:gd name="T24" fmla="*/ 7 w 25"/>
                <a:gd name="T25" fmla="*/ 13 h 17"/>
                <a:gd name="T26" fmla="*/ 7 w 25"/>
                <a:gd name="T27" fmla="*/ 13 h 17"/>
                <a:gd name="T28" fmla="*/ 8 w 25"/>
                <a:gd name="T29" fmla="*/ 13 h 17"/>
                <a:gd name="T30" fmla="*/ 8 w 25"/>
                <a:gd name="T31" fmla="*/ 13 h 17"/>
                <a:gd name="T32" fmla="*/ 9 w 25"/>
                <a:gd name="T33" fmla="*/ 12 h 17"/>
                <a:gd name="T34" fmla="*/ 9 w 25"/>
                <a:gd name="T35" fmla="*/ 12 h 17"/>
                <a:gd name="T36" fmla="*/ 9 w 25"/>
                <a:gd name="T37" fmla="*/ 12 h 17"/>
                <a:gd name="T38" fmla="*/ 10 w 25"/>
                <a:gd name="T39" fmla="*/ 12 h 17"/>
                <a:gd name="T40" fmla="*/ 10 w 25"/>
                <a:gd name="T41" fmla="*/ 11 h 17"/>
                <a:gd name="T42" fmla="*/ 11 w 25"/>
                <a:gd name="T43" fmla="*/ 11 h 17"/>
                <a:gd name="T44" fmla="*/ 11 w 25"/>
                <a:gd name="T45" fmla="*/ 11 h 17"/>
                <a:gd name="T46" fmla="*/ 11 w 25"/>
                <a:gd name="T47" fmla="*/ 10 h 17"/>
                <a:gd name="T48" fmla="*/ 12 w 25"/>
                <a:gd name="T49" fmla="*/ 10 h 17"/>
                <a:gd name="T50" fmla="*/ 12 w 25"/>
                <a:gd name="T51" fmla="*/ 10 h 17"/>
                <a:gd name="T52" fmla="*/ 13 w 25"/>
                <a:gd name="T53" fmla="*/ 10 h 17"/>
                <a:gd name="T54" fmla="*/ 13 w 25"/>
                <a:gd name="T55" fmla="*/ 9 h 17"/>
                <a:gd name="T56" fmla="*/ 14 w 25"/>
                <a:gd name="T57" fmla="*/ 9 h 17"/>
                <a:gd name="T58" fmla="*/ 14 w 25"/>
                <a:gd name="T59" fmla="*/ 9 h 17"/>
                <a:gd name="T60" fmla="*/ 14 w 25"/>
                <a:gd name="T61" fmla="*/ 9 h 17"/>
                <a:gd name="T62" fmla="*/ 15 w 25"/>
                <a:gd name="T63" fmla="*/ 8 h 17"/>
                <a:gd name="T64" fmla="*/ 15 w 25"/>
                <a:gd name="T65" fmla="*/ 8 h 17"/>
                <a:gd name="T66" fmla="*/ 15 w 25"/>
                <a:gd name="T67" fmla="*/ 8 h 17"/>
                <a:gd name="T68" fmla="*/ 15 w 25"/>
                <a:gd name="T69" fmla="*/ 8 h 17"/>
                <a:gd name="T70" fmla="*/ 16 w 25"/>
                <a:gd name="T71" fmla="*/ 7 h 17"/>
                <a:gd name="T72" fmla="*/ 16 w 25"/>
                <a:gd name="T73" fmla="*/ 7 h 17"/>
                <a:gd name="T74" fmla="*/ 16 w 25"/>
                <a:gd name="T75" fmla="*/ 7 h 17"/>
                <a:gd name="T76" fmla="*/ 17 w 25"/>
                <a:gd name="T77" fmla="*/ 7 h 17"/>
                <a:gd name="T78" fmla="*/ 17 w 25"/>
                <a:gd name="T79" fmla="*/ 6 h 17"/>
                <a:gd name="T80" fmla="*/ 18 w 25"/>
                <a:gd name="T81" fmla="*/ 6 h 17"/>
                <a:gd name="T82" fmla="*/ 18 w 25"/>
                <a:gd name="T83" fmla="*/ 6 h 17"/>
                <a:gd name="T84" fmla="*/ 18 w 25"/>
                <a:gd name="T85" fmla="*/ 5 h 17"/>
                <a:gd name="T86" fmla="*/ 19 w 25"/>
                <a:gd name="T87" fmla="*/ 5 h 17"/>
                <a:gd name="T88" fmla="*/ 19 w 25"/>
                <a:gd name="T89" fmla="*/ 5 h 17"/>
                <a:gd name="T90" fmla="*/ 19 w 25"/>
                <a:gd name="T91" fmla="*/ 5 h 17"/>
                <a:gd name="T92" fmla="*/ 20 w 25"/>
                <a:gd name="T93" fmla="*/ 4 h 17"/>
                <a:gd name="T94" fmla="*/ 20 w 25"/>
                <a:gd name="T95" fmla="*/ 4 h 17"/>
                <a:gd name="T96" fmla="*/ 21 w 25"/>
                <a:gd name="T97" fmla="*/ 4 h 17"/>
                <a:gd name="T98" fmla="*/ 21 w 25"/>
                <a:gd name="T99" fmla="*/ 4 h 17"/>
                <a:gd name="T100" fmla="*/ 21 w 25"/>
                <a:gd name="T101" fmla="*/ 3 h 17"/>
                <a:gd name="T102" fmla="*/ 22 w 25"/>
                <a:gd name="T103" fmla="*/ 3 h 17"/>
                <a:gd name="T104" fmla="*/ 22 w 25"/>
                <a:gd name="T105" fmla="*/ 3 h 17"/>
                <a:gd name="T106" fmla="*/ 22 w 25"/>
                <a:gd name="T107" fmla="*/ 3 h 17"/>
                <a:gd name="T108" fmla="*/ 23 w 25"/>
                <a:gd name="T109" fmla="*/ 2 h 17"/>
                <a:gd name="T110" fmla="*/ 23 w 25"/>
                <a:gd name="T111" fmla="*/ 2 h 17"/>
                <a:gd name="T112" fmla="*/ 23 w 25"/>
                <a:gd name="T113" fmla="*/ 2 h 17"/>
                <a:gd name="T114" fmla="*/ 23 w 25"/>
                <a:gd name="T115" fmla="*/ 1 h 17"/>
                <a:gd name="T116" fmla="*/ 24 w 25"/>
                <a:gd name="T117" fmla="*/ 1 h 17"/>
                <a:gd name="T118" fmla="*/ 24 w 25"/>
                <a:gd name="T119" fmla="*/ 1 h 17"/>
                <a:gd name="T120" fmla="*/ 25 w 25"/>
                <a:gd name="T121" fmla="*/ 1 h 17"/>
                <a:gd name="T122" fmla="*/ 25 w 25"/>
                <a:gd name="T123"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custGeom>
            <a:noFill/>
            <a:ln w="57150" cap="rnd">
              <a:solidFill>
                <a:srgbClr val="0099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7" name="Freeform 77"/>
            <p:cNvSpPr>
              <a:spLocks/>
            </p:cNvSpPr>
            <p:nvPr/>
          </p:nvSpPr>
          <p:spPr bwMode="auto">
            <a:xfrm>
              <a:off x="13163550" y="7972425"/>
              <a:ext cx="177800" cy="204788"/>
            </a:xfrm>
            <a:custGeom>
              <a:avLst/>
              <a:gdLst>
                <a:gd name="T0" fmla="*/ 0 w 14"/>
                <a:gd name="T1" fmla="*/ 16 h 16"/>
                <a:gd name="T2" fmla="*/ 1 w 14"/>
                <a:gd name="T3" fmla="*/ 16 h 16"/>
                <a:gd name="T4" fmla="*/ 1 w 14"/>
                <a:gd name="T5" fmla="*/ 15 h 16"/>
                <a:gd name="T6" fmla="*/ 1 w 14"/>
                <a:gd name="T7" fmla="*/ 15 h 16"/>
                <a:gd name="T8" fmla="*/ 1 w 14"/>
                <a:gd name="T9" fmla="*/ 15 h 16"/>
                <a:gd name="T10" fmla="*/ 2 w 14"/>
                <a:gd name="T11" fmla="*/ 15 h 16"/>
                <a:gd name="T12" fmla="*/ 2 w 14"/>
                <a:gd name="T13" fmla="*/ 14 h 16"/>
                <a:gd name="T14" fmla="*/ 2 w 14"/>
                <a:gd name="T15" fmla="*/ 14 h 16"/>
                <a:gd name="T16" fmla="*/ 2 w 14"/>
                <a:gd name="T17" fmla="*/ 14 h 16"/>
                <a:gd name="T18" fmla="*/ 2 w 14"/>
                <a:gd name="T19" fmla="*/ 14 h 16"/>
                <a:gd name="T20" fmla="*/ 2 w 14"/>
                <a:gd name="T21" fmla="*/ 13 h 16"/>
                <a:gd name="T22" fmla="*/ 3 w 14"/>
                <a:gd name="T23" fmla="*/ 13 h 16"/>
                <a:gd name="T24" fmla="*/ 3 w 14"/>
                <a:gd name="T25" fmla="*/ 13 h 16"/>
                <a:gd name="T26" fmla="*/ 3 w 14"/>
                <a:gd name="T27" fmla="*/ 12 h 16"/>
                <a:gd name="T28" fmla="*/ 4 w 14"/>
                <a:gd name="T29" fmla="*/ 12 h 16"/>
                <a:gd name="T30" fmla="*/ 4 w 14"/>
                <a:gd name="T31" fmla="*/ 12 h 16"/>
                <a:gd name="T32" fmla="*/ 4 w 14"/>
                <a:gd name="T33" fmla="*/ 12 h 16"/>
                <a:gd name="T34" fmla="*/ 4 w 14"/>
                <a:gd name="T35" fmla="*/ 11 h 16"/>
                <a:gd name="T36" fmla="*/ 5 w 14"/>
                <a:gd name="T37" fmla="*/ 11 h 16"/>
                <a:gd name="T38" fmla="*/ 5 w 14"/>
                <a:gd name="T39" fmla="*/ 11 h 16"/>
                <a:gd name="T40" fmla="*/ 5 w 14"/>
                <a:gd name="T41" fmla="*/ 11 h 16"/>
                <a:gd name="T42" fmla="*/ 5 w 14"/>
                <a:gd name="T43" fmla="*/ 10 h 16"/>
                <a:gd name="T44" fmla="*/ 6 w 14"/>
                <a:gd name="T45" fmla="*/ 10 h 16"/>
                <a:gd name="T46" fmla="*/ 6 w 14"/>
                <a:gd name="T47" fmla="*/ 10 h 16"/>
                <a:gd name="T48" fmla="*/ 6 w 14"/>
                <a:gd name="T49" fmla="*/ 10 h 16"/>
                <a:gd name="T50" fmla="*/ 6 w 14"/>
                <a:gd name="T51" fmla="*/ 9 h 16"/>
                <a:gd name="T52" fmla="*/ 7 w 14"/>
                <a:gd name="T53" fmla="*/ 9 h 16"/>
                <a:gd name="T54" fmla="*/ 7 w 14"/>
                <a:gd name="T55" fmla="*/ 9 h 16"/>
                <a:gd name="T56" fmla="*/ 7 w 14"/>
                <a:gd name="T57" fmla="*/ 9 h 16"/>
                <a:gd name="T58" fmla="*/ 7 w 14"/>
                <a:gd name="T59" fmla="*/ 8 h 16"/>
                <a:gd name="T60" fmla="*/ 8 w 14"/>
                <a:gd name="T61" fmla="*/ 8 h 16"/>
                <a:gd name="T62" fmla="*/ 8 w 14"/>
                <a:gd name="T63" fmla="*/ 8 h 16"/>
                <a:gd name="T64" fmla="*/ 8 w 14"/>
                <a:gd name="T65" fmla="*/ 7 h 16"/>
                <a:gd name="T66" fmla="*/ 8 w 14"/>
                <a:gd name="T67" fmla="*/ 7 h 16"/>
                <a:gd name="T68" fmla="*/ 9 w 14"/>
                <a:gd name="T69" fmla="*/ 7 h 16"/>
                <a:gd name="T70" fmla="*/ 9 w 14"/>
                <a:gd name="T71" fmla="*/ 7 h 16"/>
                <a:gd name="T72" fmla="*/ 9 w 14"/>
                <a:gd name="T73" fmla="*/ 6 h 16"/>
                <a:gd name="T74" fmla="*/ 9 w 14"/>
                <a:gd name="T75" fmla="*/ 6 h 16"/>
                <a:gd name="T76" fmla="*/ 10 w 14"/>
                <a:gd name="T77" fmla="*/ 6 h 16"/>
                <a:gd name="T78" fmla="*/ 10 w 14"/>
                <a:gd name="T79" fmla="*/ 6 h 16"/>
                <a:gd name="T80" fmla="*/ 10 w 14"/>
                <a:gd name="T81" fmla="*/ 5 h 16"/>
                <a:gd name="T82" fmla="*/ 10 w 14"/>
                <a:gd name="T83" fmla="*/ 5 h 16"/>
                <a:gd name="T84" fmla="*/ 10 w 14"/>
                <a:gd name="T85" fmla="*/ 5 h 16"/>
                <a:gd name="T86" fmla="*/ 10 w 14"/>
                <a:gd name="T87" fmla="*/ 5 h 16"/>
                <a:gd name="T88" fmla="*/ 11 w 14"/>
                <a:gd name="T89" fmla="*/ 4 h 16"/>
                <a:gd name="T90" fmla="*/ 11 w 14"/>
                <a:gd name="T91" fmla="*/ 4 h 16"/>
                <a:gd name="T92" fmla="*/ 11 w 14"/>
                <a:gd name="T93" fmla="*/ 4 h 16"/>
                <a:gd name="T94" fmla="*/ 11 w 14"/>
                <a:gd name="T95" fmla="*/ 3 h 16"/>
                <a:gd name="T96" fmla="*/ 12 w 14"/>
                <a:gd name="T97" fmla="*/ 3 h 16"/>
                <a:gd name="T98" fmla="*/ 12 w 14"/>
                <a:gd name="T99" fmla="*/ 3 h 16"/>
                <a:gd name="T100" fmla="*/ 12 w 14"/>
                <a:gd name="T101" fmla="*/ 3 h 16"/>
                <a:gd name="T102" fmla="*/ 12 w 14"/>
                <a:gd name="T103" fmla="*/ 2 h 16"/>
                <a:gd name="T104" fmla="*/ 13 w 14"/>
                <a:gd name="T105" fmla="*/ 2 h 16"/>
                <a:gd name="T106" fmla="*/ 13 w 14"/>
                <a:gd name="T107" fmla="*/ 2 h 16"/>
                <a:gd name="T108" fmla="*/ 13 w 14"/>
                <a:gd name="T109" fmla="*/ 2 h 16"/>
                <a:gd name="T110" fmla="*/ 13 w 14"/>
                <a:gd name="T111" fmla="*/ 1 h 16"/>
                <a:gd name="T112" fmla="*/ 13 w 14"/>
                <a:gd name="T113" fmla="*/ 1 h 16"/>
                <a:gd name="T114" fmla="*/ 13 w 14"/>
                <a:gd name="T115" fmla="*/ 1 h 16"/>
                <a:gd name="T116" fmla="*/ 14 w 14"/>
                <a:gd name="T117" fmla="*/ 1 h 16"/>
                <a:gd name="T118" fmla="*/ 14 w 14"/>
                <a:gd name="T119" fmla="*/ 0 h 16"/>
                <a:gd name="T120" fmla="*/ 14 w 14"/>
                <a:gd name="T121" fmla="*/ 0 h 16"/>
                <a:gd name="T122" fmla="*/ 14 w 14"/>
                <a:gd name="T123"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custGeom>
            <a:noFill/>
            <a:ln w="57150" cap="rnd">
              <a:solidFill>
                <a:srgbClr val="0099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8" name="Freeform 78"/>
            <p:cNvSpPr>
              <a:spLocks/>
            </p:cNvSpPr>
            <p:nvPr/>
          </p:nvSpPr>
          <p:spPr bwMode="auto">
            <a:xfrm>
              <a:off x="13341350" y="7756525"/>
              <a:ext cx="139700" cy="215900"/>
            </a:xfrm>
            <a:custGeom>
              <a:avLst/>
              <a:gdLst>
                <a:gd name="T0" fmla="*/ 0 w 11"/>
                <a:gd name="T1" fmla="*/ 16 h 17"/>
                <a:gd name="T2" fmla="*/ 1 w 11"/>
                <a:gd name="T3" fmla="*/ 16 h 17"/>
                <a:gd name="T4" fmla="*/ 1 w 11"/>
                <a:gd name="T5" fmla="*/ 16 h 17"/>
                <a:gd name="T6" fmla="*/ 1 w 11"/>
                <a:gd name="T7" fmla="*/ 16 h 17"/>
                <a:gd name="T8" fmla="*/ 1 w 11"/>
                <a:gd name="T9" fmla="*/ 15 h 17"/>
                <a:gd name="T10" fmla="*/ 1 w 11"/>
                <a:gd name="T11" fmla="*/ 15 h 17"/>
                <a:gd name="T12" fmla="*/ 1 w 11"/>
                <a:gd name="T13" fmla="*/ 15 h 17"/>
                <a:gd name="T14" fmla="*/ 2 w 11"/>
                <a:gd name="T15" fmla="*/ 14 h 17"/>
                <a:gd name="T16" fmla="*/ 2 w 11"/>
                <a:gd name="T17" fmla="*/ 14 h 17"/>
                <a:gd name="T18" fmla="*/ 2 w 11"/>
                <a:gd name="T19" fmla="*/ 14 h 17"/>
                <a:gd name="T20" fmla="*/ 2 w 11"/>
                <a:gd name="T21" fmla="*/ 14 h 17"/>
                <a:gd name="T22" fmla="*/ 2 w 11"/>
                <a:gd name="T23" fmla="*/ 13 h 17"/>
                <a:gd name="T24" fmla="*/ 2 w 11"/>
                <a:gd name="T25" fmla="*/ 13 h 17"/>
                <a:gd name="T26" fmla="*/ 3 w 11"/>
                <a:gd name="T27" fmla="*/ 13 h 17"/>
                <a:gd name="T28" fmla="*/ 3 w 11"/>
                <a:gd name="T29" fmla="*/ 13 h 17"/>
                <a:gd name="T30" fmla="*/ 3 w 11"/>
                <a:gd name="T31" fmla="*/ 12 h 17"/>
                <a:gd name="T32" fmla="*/ 3 w 11"/>
                <a:gd name="T33" fmla="*/ 12 h 17"/>
                <a:gd name="T34" fmla="*/ 3 w 11"/>
                <a:gd name="T35" fmla="*/ 12 h 17"/>
                <a:gd name="T36" fmla="*/ 3 w 11"/>
                <a:gd name="T37" fmla="*/ 12 h 17"/>
                <a:gd name="T38" fmla="*/ 4 w 11"/>
                <a:gd name="T39" fmla="*/ 11 h 17"/>
                <a:gd name="T40" fmla="*/ 4 w 11"/>
                <a:gd name="T41" fmla="*/ 11 h 17"/>
                <a:gd name="T42" fmla="*/ 4 w 11"/>
                <a:gd name="T43" fmla="*/ 11 h 17"/>
                <a:gd name="T44" fmla="*/ 4 w 11"/>
                <a:gd name="T45" fmla="*/ 10 h 17"/>
                <a:gd name="T46" fmla="*/ 4 w 11"/>
                <a:gd name="T47" fmla="*/ 10 h 17"/>
                <a:gd name="T48" fmla="*/ 5 w 11"/>
                <a:gd name="T49" fmla="*/ 10 h 17"/>
                <a:gd name="T50" fmla="*/ 5 w 11"/>
                <a:gd name="T51" fmla="*/ 10 h 17"/>
                <a:gd name="T52" fmla="*/ 5 w 11"/>
                <a:gd name="T53" fmla="*/ 9 h 17"/>
                <a:gd name="T54" fmla="*/ 5 w 11"/>
                <a:gd name="T55" fmla="*/ 9 h 17"/>
                <a:gd name="T56" fmla="*/ 5 w 11"/>
                <a:gd name="T57" fmla="*/ 9 h 17"/>
                <a:gd name="T58" fmla="*/ 5 w 11"/>
                <a:gd name="T59" fmla="*/ 9 h 17"/>
                <a:gd name="T60" fmla="*/ 6 w 11"/>
                <a:gd name="T61" fmla="*/ 8 h 17"/>
                <a:gd name="T62" fmla="*/ 6 w 11"/>
                <a:gd name="T63" fmla="*/ 8 h 17"/>
                <a:gd name="T64" fmla="*/ 6 w 11"/>
                <a:gd name="T65" fmla="*/ 8 h 17"/>
                <a:gd name="T66" fmla="*/ 6 w 11"/>
                <a:gd name="T67" fmla="*/ 8 h 17"/>
                <a:gd name="T68" fmla="*/ 6 w 11"/>
                <a:gd name="T69" fmla="*/ 7 h 17"/>
                <a:gd name="T70" fmla="*/ 6 w 11"/>
                <a:gd name="T71" fmla="*/ 7 h 17"/>
                <a:gd name="T72" fmla="*/ 7 w 11"/>
                <a:gd name="T73" fmla="*/ 7 h 17"/>
                <a:gd name="T74" fmla="*/ 7 w 11"/>
                <a:gd name="T75" fmla="*/ 6 h 17"/>
                <a:gd name="T76" fmla="*/ 7 w 11"/>
                <a:gd name="T77" fmla="*/ 6 h 17"/>
                <a:gd name="T78" fmla="*/ 7 w 11"/>
                <a:gd name="T79" fmla="*/ 6 h 17"/>
                <a:gd name="T80" fmla="*/ 7 w 11"/>
                <a:gd name="T81" fmla="*/ 6 h 17"/>
                <a:gd name="T82" fmla="*/ 8 w 11"/>
                <a:gd name="T83" fmla="*/ 5 h 17"/>
                <a:gd name="T84" fmla="*/ 8 w 11"/>
                <a:gd name="T85" fmla="*/ 5 h 17"/>
                <a:gd name="T86" fmla="*/ 8 w 11"/>
                <a:gd name="T87" fmla="*/ 5 h 17"/>
                <a:gd name="T88" fmla="*/ 8 w 11"/>
                <a:gd name="T89" fmla="*/ 5 h 17"/>
                <a:gd name="T90" fmla="*/ 8 w 11"/>
                <a:gd name="T91" fmla="*/ 4 h 17"/>
                <a:gd name="T92" fmla="*/ 9 w 11"/>
                <a:gd name="T93" fmla="*/ 4 h 17"/>
                <a:gd name="T94" fmla="*/ 9 w 11"/>
                <a:gd name="T95" fmla="*/ 4 h 17"/>
                <a:gd name="T96" fmla="*/ 9 w 11"/>
                <a:gd name="T97" fmla="*/ 4 h 17"/>
                <a:gd name="T98" fmla="*/ 9 w 11"/>
                <a:gd name="T99" fmla="*/ 3 h 17"/>
                <a:gd name="T100" fmla="*/ 9 w 11"/>
                <a:gd name="T101" fmla="*/ 3 h 17"/>
                <a:gd name="T102" fmla="*/ 10 w 11"/>
                <a:gd name="T103" fmla="*/ 3 h 17"/>
                <a:gd name="T104" fmla="*/ 10 w 11"/>
                <a:gd name="T105" fmla="*/ 2 h 17"/>
                <a:gd name="T106" fmla="*/ 10 w 11"/>
                <a:gd name="T107" fmla="*/ 2 h 17"/>
                <a:gd name="T108" fmla="*/ 10 w 11"/>
                <a:gd name="T109" fmla="*/ 2 h 17"/>
                <a:gd name="T110" fmla="*/ 10 w 11"/>
                <a:gd name="T111" fmla="*/ 2 h 17"/>
                <a:gd name="T112" fmla="*/ 10 w 11"/>
                <a:gd name="T113" fmla="*/ 1 h 17"/>
                <a:gd name="T114" fmla="*/ 10 w 11"/>
                <a:gd name="T115" fmla="*/ 1 h 17"/>
                <a:gd name="T116" fmla="*/ 11 w 11"/>
                <a:gd name="T117" fmla="*/ 1 h 17"/>
                <a:gd name="T118" fmla="*/ 11 w 11"/>
                <a:gd name="T119" fmla="*/ 1 h 17"/>
                <a:gd name="T120" fmla="*/ 11 w 11"/>
                <a:gd name="T121" fmla="*/ 0 h 17"/>
                <a:gd name="T122" fmla="*/ 11 w 11"/>
                <a:gd name="T123"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custGeom>
            <a:noFill/>
            <a:ln w="57150" cap="rnd">
              <a:solidFill>
                <a:srgbClr val="0099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9" name="Freeform 79"/>
            <p:cNvSpPr>
              <a:spLocks/>
            </p:cNvSpPr>
            <p:nvPr/>
          </p:nvSpPr>
          <p:spPr bwMode="auto">
            <a:xfrm>
              <a:off x="13481050" y="7540625"/>
              <a:ext cx="127000" cy="215900"/>
            </a:xfrm>
            <a:custGeom>
              <a:avLst/>
              <a:gdLst>
                <a:gd name="T0" fmla="*/ 0 w 10"/>
                <a:gd name="T1" fmla="*/ 17 h 17"/>
                <a:gd name="T2" fmla="*/ 0 w 10"/>
                <a:gd name="T3" fmla="*/ 16 h 17"/>
                <a:gd name="T4" fmla="*/ 0 w 10"/>
                <a:gd name="T5" fmla="*/ 16 h 17"/>
                <a:gd name="T6" fmla="*/ 1 w 10"/>
                <a:gd name="T7" fmla="*/ 16 h 17"/>
                <a:gd name="T8" fmla="*/ 1 w 10"/>
                <a:gd name="T9" fmla="*/ 16 h 17"/>
                <a:gd name="T10" fmla="*/ 1 w 10"/>
                <a:gd name="T11" fmla="*/ 15 h 17"/>
                <a:gd name="T12" fmla="*/ 1 w 10"/>
                <a:gd name="T13" fmla="*/ 15 h 17"/>
                <a:gd name="T14" fmla="*/ 1 w 10"/>
                <a:gd name="T15" fmla="*/ 15 h 17"/>
                <a:gd name="T16" fmla="*/ 1 w 10"/>
                <a:gd name="T17" fmla="*/ 15 h 17"/>
                <a:gd name="T18" fmla="*/ 1 w 10"/>
                <a:gd name="T19" fmla="*/ 14 h 17"/>
                <a:gd name="T20" fmla="*/ 2 w 10"/>
                <a:gd name="T21" fmla="*/ 14 h 17"/>
                <a:gd name="T22" fmla="*/ 2 w 10"/>
                <a:gd name="T23" fmla="*/ 14 h 17"/>
                <a:gd name="T24" fmla="*/ 2 w 10"/>
                <a:gd name="T25" fmla="*/ 13 h 17"/>
                <a:gd name="T26" fmla="*/ 2 w 10"/>
                <a:gd name="T27" fmla="*/ 13 h 17"/>
                <a:gd name="T28" fmla="*/ 2 w 10"/>
                <a:gd name="T29" fmla="*/ 13 h 17"/>
                <a:gd name="T30" fmla="*/ 2 w 10"/>
                <a:gd name="T31" fmla="*/ 13 h 17"/>
                <a:gd name="T32" fmla="*/ 3 w 10"/>
                <a:gd name="T33" fmla="*/ 12 h 17"/>
                <a:gd name="T34" fmla="*/ 3 w 10"/>
                <a:gd name="T35" fmla="*/ 12 h 17"/>
                <a:gd name="T36" fmla="*/ 3 w 10"/>
                <a:gd name="T37" fmla="*/ 12 h 17"/>
                <a:gd name="T38" fmla="*/ 3 w 10"/>
                <a:gd name="T39" fmla="*/ 12 h 17"/>
                <a:gd name="T40" fmla="*/ 3 w 10"/>
                <a:gd name="T41" fmla="*/ 11 h 17"/>
                <a:gd name="T42" fmla="*/ 3 w 10"/>
                <a:gd name="T43" fmla="*/ 11 h 17"/>
                <a:gd name="T44" fmla="*/ 3 w 10"/>
                <a:gd name="T45" fmla="*/ 11 h 17"/>
                <a:gd name="T46" fmla="*/ 4 w 10"/>
                <a:gd name="T47" fmla="*/ 11 h 17"/>
                <a:gd name="T48" fmla="*/ 4 w 10"/>
                <a:gd name="T49" fmla="*/ 10 h 17"/>
                <a:gd name="T50" fmla="*/ 4 w 10"/>
                <a:gd name="T51" fmla="*/ 10 h 17"/>
                <a:gd name="T52" fmla="*/ 4 w 10"/>
                <a:gd name="T53" fmla="*/ 10 h 17"/>
                <a:gd name="T54" fmla="*/ 4 w 10"/>
                <a:gd name="T55" fmla="*/ 9 h 17"/>
                <a:gd name="T56" fmla="*/ 5 w 10"/>
                <a:gd name="T57" fmla="*/ 9 h 17"/>
                <a:gd name="T58" fmla="*/ 5 w 10"/>
                <a:gd name="T59" fmla="*/ 9 h 17"/>
                <a:gd name="T60" fmla="*/ 5 w 10"/>
                <a:gd name="T61" fmla="*/ 9 h 17"/>
                <a:gd name="T62" fmla="*/ 5 w 10"/>
                <a:gd name="T63" fmla="*/ 8 h 17"/>
                <a:gd name="T64" fmla="*/ 5 w 10"/>
                <a:gd name="T65" fmla="*/ 8 h 17"/>
                <a:gd name="T66" fmla="*/ 5 w 10"/>
                <a:gd name="T67" fmla="*/ 8 h 17"/>
                <a:gd name="T68" fmla="*/ 5 w 10"/>
                <a:gd name="T69" fmla="*/ 8 h 17"/>
                <a:gd name="T70" fmla="*/ 6 w 10"/>
                <a:gd name="T71" fmla="*/ 7 h 17"/>
                <a:gd name="T72" fmla="*/ 6 w 10"/>
                <a:gd name="T73" fmla="*/ 7 h 17"/>
                <a:gd name="T74" fmla="*/ 6 w 10"/>
                <a:gd name="T75" fmla="*/ 7 h 17"/>
                <a:gd name="T76" fmla="*/ 6 w 10"/>
                <a:gd name="T77" fmla="*/ 7 h 17"/>
                <a:gd name="T78" fmla="*/ 6 w 10"/>
                <a:gd name="T79" fmla="*/ 6 h 17"/>
                <a:gd name="T80" fmla="*/ 6 w 10"/>
                <a:gd name="T81" fmla="*/ 6 h 17"/>
                <a:gd name="T82" fmla="*/ 7 w 10"/>
                <a:gd name="T83" fmla="*/ 6 h 17"/>
                <a:gd name="T84" fmla="*/ 7 w 10"/>
                <a:gd name="T85" fmla="*/ 5 h 17"/>
                <a:gd name="T86" fmla="*/ 7 w 10"/>
                <a:gd name="T87" fmla="*/ 5 h 17"/>
                <a:gd name="T88" fmla="*/ 7 w 10"/>
                <a:gd name="T89" fmla="*/ 5 h 17"/>
                <a:gd name="T90" fmla="*/ 7 w 10"/>
                <a:gd name="T91" fmla="*/ 5 h 17"/>
                <a:gd name="T92" fmla="*/ 7 w 10"/>
                <a:gd name="T93" fmla="*/ 4 h 17"/>
                <a:gd name="T94" fmla="*/ 7 w 10"/>
                <a:gd name="T95" fmla="*/ 4 h 17"/>
                <a:gd name="T96" fmla="*/ 8 w 10"/>
                <a:gd name="T97" fmla="*/ 4 h 17"/>
                <a:gd name="T98" fmla="*/ 8 w 10"/>
                <a:gd name="T99" fmla="*/ 4 h 17"/>
                <a:gd name="T100" fmla="*/ 8 w 10"/>
                <a:gd name="T101" fmla="*/ 3 h 17"/>
                <a:gd name="T102" fmla="*/ 8 w 10"/>
                <a:gd name="T103" fmla="*/ 3 h 17"/>
                <a:gd name="T104" fmla="*/ 8 w 10"/>
                <a:gd name="T105" fmla="*/ 3 h 17"/>
                <a:gd name="T106" fmla="*/ 9 w 10"/>
                <a:gd name="T107" fmla="*/ 3 h 17"/>
                <a:gd name="T108" fmla="*/ 9 w 10"/>
                <a:gd name="T109" fmla="*/ 2 h 17"/>
                <a:gd name="T110" fmla="*/ 9 w 10"/>
                <a:gd name="T111" fmla="*/ 2 h 17"/>
                <a:gd name="T112" fmla="*/ 9 w 10"/>
                <a:gd name="T113" fmla="*/ 2 h 17"/>
                <a:gd name="T114" fmla="*/ 9 w 10"/>
                <a:gd name="T115" fmla="*/ 2 h 17"/>
                <a:gd name="T116" fmla="*/ 9 w 10"/>
                <a:gd name="T117" fmla="*/ 1 h 17"/>
                <a:gd name="T118" fmla="*/ 9 w 10"/>
                <a:gd name="T119" fmla="*/ 1 h 17"/>
                <a:gd name="T120" fmla="*/ 10 w 10"/>
                <a:gd name="T121" fmla="*/ 1 h 17"/>
                <a:gd name="T122" fmla="*/ 10 w 10"/>
                <a:gd name="T123"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custGeom>
            <a:noFill/>
            <a:ln w="57150" cap="rnd">
              <a:solidFill>
                <a:srgbClr val="0099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0" name="Freeform 80"/>
            <p:cNvSpPr>
              <a:spLocks/>
            </p:cNvSpPr>
            <p:nvPr/>
          </p:nvSpPr>
          <p:spPr bwMode="auto">
            <a:xfrm>
              <a:off x="13608050" y="7337425"/>
              <a:ext cx="101600" cy="203200"/>
            </a:xfrm>
            <a:custGeom>
              <a:avLst/>
              <a:gdLst>
                <a:gd name="T0" fmla="*/ 0 w 8"/>
                <a:gd name="T1" fmla="*/ 16 h 16"/>
                <a:gd name="T2" fmla="*/ 0 w 8"/>
                <a:gd name="T3" fmla="*/ 16 h 16"/>
                <a:gd name="T4" fmla="*/ 0 w 8"/>
                <a:gd name="T5" fmla="*/ 16 h 16"/>
                <a:gd name="T6" fmla="*/ 0 w 8"/>
                <a:gd name="T7" fmla="*/ 15 h 16"/>
                <a:gd name="T8" fmla="*/ 1 w 8"/>
                <a:gd name="T9" fmla="*/ 15 h 16"/>
                <a:gd name="T10" fmla="*/ 1 w 8"/>
                <a:gd name="T11" fmla="*/ 15 h 16"/>
                <a:gd name="T12" fmla="*/ 1 w 8"/>
                <a:gd name="T13" fmla="*/ 14 h 16"/>
                <a:gd name="T14" fmla="*/ 1 w 8"/>
                <a:gd name="T15" fmla="*/ 14 h 16"/>
                <a:gd name="T16" fmla="*/ 1 w 8"/>
                <a:gd name="T17" fmla="*/ 14 h 16"/>
                <a:gd name="T18" fmla="*/ 1 w 8"/>
                <a:gd name="T19" fmla="*/ 14 h 16"/>
                <a:gd name="T20" fmla="*/ 1 w 8"/>
                <a:gd name="T21" fmla="*/ 13 h 16"/>
                <a:gd name="T22" fmla="*/ 2 w 8"/>
                <a:gd name="T23" fmla="*/ 13 h 16"/>
                <a:gd name="T24" fmla="*/ 2 w 8"/>
                <a:gd name="T25" fmla="*/ 13 h 16"/>
                <a:gd name="T26" fmla="*/ 2 w 8"/>
                <a:gd name="T27" fmla="*/ 13 h 16"/>
                <a:gd name="T28" fmla="*/ 2 w 8"/>
                <a:gd name="T29" fmla="*/ 12 h 16"/>
                <a:gd name="T30" fmla="*/ 2 w 8"/>
                <a:gd name="T31" fmla="*/ 12 h 16"/>
                <a:gd name="T32" fmla="*/ 2 w 8"/>
                <a:gd name="T33" fmla="*/ 12 h 16"/>
                <a:gd name="T34" fmla="*/ 2 w 8"/>
                <a:gd name="T35" fmla="*/ 12 h 16"/>
                <a:gd name="T36" fmla="*/ 2 w 8"/>
                <a:gd name="T37" fmla="*/ 11 h 16"/>
                <a:gd name="T38" fmla="*/ 3 w 8"/>
                <a:gd name="T39" fmla="*/ 11 h 16"/>
                <a:gd name="T40" fmla="*/ 3 w 8"/>
                <a:gd name="T41" fmla="*/ 11 h 16"/>
                <a:gd name="T42" fmla="*/ 3 w 8"/>
                <a:gd name="T43" fmla="*/ 10 h 16"/>
                <a:gd name="T44" fmla="*/ 3 w 8"/>
                <a:gd name="T45" fmla="*/ 10 h 16"/>
                <a:gd name="T46" fmla="*/ 3 w 8"/>
                <a:gd name="T47" fmla="*/ 10 h 16"/>
                <a:gd name="T48" fmla="*/ 3 w 8"/>
                <a:gd name="T49" fmla="*/ 10 h 16"/>
                <a:gd name="T50" fmla="*/ 3 w 8"/>
                <a:gd name="T51" fmla="*/ 9 h 16"/>
                <a:gd name="T52" fmla="*/ 3 w 8"/>
                <a:gd name="T53" fmla="*/ 9 h 16"/>
                <a:gd name="T54" fmla="*/ 4 w 8"/>
                <a:gd name="T55" fmla="*/ 9 h 16"/>
                <a:gd name="T56" fmla="*/ 4 w 8"/>
                <a:gd name="T57" fmla="*/ 9 h 16"/>
                <a:gd name="T58" fmla="*/ 4 w 8"/>
                <a:gd name="T59" fmla="*/ 8 h 16"/>
                <a:gd name="T60" fmla="*/ 4 w 8"/>
                <a:gd name="T61" fmla="*/ 8 h 16"/>
                <a:gd name="T62" fmla="*/ 4 w 8"/>
                <a:gd name="T63" fmla="*/ 8 h 16"/>
                <a:gd name="T64" fmla="*/ 4 w 8"/>
                <a:gd name="T65" fmla="*/ 8 h 16"/>
                <a:gd name="T66" fmla="*/ 4 w 8"/>
                <a:gd name="T67" fmla="*/ 7 h 16"/>
                <a:gd name="T68" fmla="*/ 5 w 8"/>
                <a:gd name="T69" fmla="*/ 7 h 16"/>
                <a:gd name="T70" fmla="*/ 5 w 8"/>
                <a:gd name="T71" fmla="*/ 7 h 16"/>
                <a:gd name="T72" fmla="*/ 5 w 8"/>
                <a:gd name="T73" fmla="*/ 6 h 16"/>
                <a:gd name="T74" fmla="*/ 5 w 8"/>
                <a:gd name="T75" fmla="*/ 6 h 16"/>
                <a:gd name="T76" fmla="*/ 5 w 8"/>
                <a:gd name="T77" fmla="*/ 6 h 16"/>
                <a:gd name="T78" fmla="*/ 5 w 8"/>
                <a:gd name="T79" fmla="*/ 6 h 16"/>
                <a:gd name="T80" fmla="*/ 5 w 8"/>
                <a:gd name="T81" fmla="*/ 5 h 16"/>
                <a:gd name="T82" fmla="*/ 5 w 8"/>
                <a:gd name="T83" fmla="*/ 5 h 16"/>
                <a:gd name="T84" fmla="*/ 5 w 8"/>
                <a:gd name="T85" fmla="*/ 5 h 16"/>
                <a:gd name="T86" fmla="*/ 6 w 8"/>
                <a:gd name="T87" fmla="*/ 5 h 16"/>
                <a:gd name="T88" fmla="*/ 6 w 8"/>
                <a:gd name="T89" fmla="*/ 4 h 16"/>
                <a:gd name="T90" fmla="*/ 6 w 8"/>
                <a:gd name="T91" fmla="*/ 4 h 16"/>
                <a:gd name="T92" fmla="*/ 6 w 8"/>
                <a:gd name="T93" fmla="*/ 4 h 16"/>
                <a:gd name="T94" fmla="*/ 6 w 8"/>
                <a:gd name="T95" fmla="*/ 4 h 16"/>
                <a:gd name="T96" fmla="*/ 6 w 8"/>
                <a:gd name="T97" fmla="*/ 3 h 16"/>
                <a:gd name="T98" fmla="*/ 6 w 8"/>
                <a:gd name="T99" fmla="*/ 3 h 16"/>
                <a:gd name="T100" fmla="*/ 6 w 8"/>
                <a:gd name="T101" fmla="*/ 3 h 16"/>
                <a:gd name="T102" fmla="*/ 6 w 8"/>
                <a:gd name="T103" fmla="*/ 2 h 16"/>
                <a:gd name="T104" fmla="*/ 7 w 8"/>
                <a:gd name="T105" fmla="*/ 2 h 16"/>
                <a:gd name="T106" fmla="*/ 7 w 8"/>
                <a:gd name="T107" fmla="*/ 2 h 16"/>
                <a:gd name="T108" fmla="*/ 7 w 8"/>
                <a:gd name="T109" fmla="*/ 2 h 16"/>
                <a:gd name="T110" fmla="*/ 7 w 8"/>
                <a:gd name="T111" fmla="*/ 1 h 16"/>
                <a:gd name="T112" fmla="*/ 7 w 8"/>
                <a:gd name="T113" fmla="*/ 1 h 16"/>
                <a:gd name="T114" fmla="*/ 7 w 8"/>
                <a:gd name="T115" fmla="*/ 1 h 16"/>
                <a:gd name="T116" fmla="*/ 7 w 8"/>
                <a:gd name="T117" fmla="*/ 1 h 16"/>
                <a:gd name="T118" fmla="*/ 7 w 8"/>
                <a:gd name="T119" fmla="*/ 0 h 16"/>
                <a:gd name="T120" fmla="*/ 7 w 8"/>
                <a:gd name="T121" fmla="*/ 0 h 16"/>
                <a:gd name="T122" fmla="*/ 8 w 8"/>
                <a:gd name="T123"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custGeom>
            <a:noFill/>
            <a:ln w="57150" cap="rnd">
              <a:solidFill>
                <a:srgbClr val="0099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1" name="Freeform 81"/>
            <p:cNvSpPr>
              <a:spLocks/>
            </p:cNvSpPr>
            <p:nvPr/>
          </p:nvSpPr>
          <p:spPr bwMode="auto">
            <a:xfrm>
              <a:off x="13709650" y="7121525"/>
              <a:ext cx="88900" cy="215900"/>
            </a:xfrm>
            <a:custGeom>
              <a:avLst/>
              <a:gdLst>
                <a:gd name="T0" fmla="*/ 0 w 7"/>
                <a:gd name="T1" fmla="*/ 16 h 17"/>
                <a:gd name="T2" fmla="*/ 0 w 7"/>
                <a:gd name="T3" fmla="*/ 16 h 17"/>
                <a:gd name="T4" fmla="*/ 0 w 7"/>
                <a:gd name="T5" fmla="*/ 16 h 17"/>
                <a:gd name="T6" fmla="*/ 0 w 7"/>
                <a:gd name="T7" fmla="*/ 16 h 17"/>
                <a:gd name="T8" fmla="*/ 0 w 7"/>
                <a:gd name="T9" fmla="*/ 15 h 17"/>
                <a:gd name="T10" fmla="*/ 0 w 7"/>
                <a:gd name="T11" fmla="*/ 15 h 17"/>
                <a:gd name="T12" fmla="*/ 0 w 7"/>
                <a:gd name="T13" fmla="*/ 15 h 17"/>
                <a:gd name="T14" fmla="*/ 1 w 7"/>
                <a:gd name="T15" fmla="*/ 15 h 17"/>
                <a:gd name="T16" fmla="*/ 1 w 7"/>
                <a:gd name="T17" fmla="*/ 14 h 17"/>
                <a:gd name="T18" fmla="*/ 1 w 7"/>
                <a:gd name="T19" fmla="*/ 14 h 17"/>
                <a:gd name="T20" fmla="*/ 1 w 7"/>
                <a:gd name="T21" fmla="*/ 14 h 17"/>
                <a:gd name="T22" fmla="*/ 1 w 7"/>
                <a:gd name="T23" fmla="*/ 13 h 17"/>
                <a:gd name="T24" fmla="*/ 1 w 7"/>
                <a:gd name="T25" fmla="*/ 13 h 17"/>
                <a:gd name="T26" fmla="*/ 1 w 7"/>
                <a:gd name="T27" fmla="*/ 13 h 17"/>
                <a:gd name="T28" fmla="*/ 1 w 7"/>
                <a:gd name="T29" fmla="*/ 13 h 17"/>
                <a:gd name="T30" fmla="*/ 1 w 7"/>
                <a:gd name="T31" fmla="*/ 12 h 17"/>
                <a:gd name="T32" fmla="*/ 1 w 7"/>
                <a:gd name="T33" fmla="*/ 12 h 17"/>
                <a:gd name="T34" fmla="*/ 2 w 7"/>
                <a:gd name="T35" fmla="*/ 12 h 17"/>
                <a:gd name="T36" fmla="*/ 2 w 7"/>
                <a:gd name="T37" fmla="*/ 12 h 17"/>
                <a:gd name="T38" fmla="*/ 2 w 7"/>
                <a:gd name="T39" fmla="*/ 11 h 17"/>
                <a:gd name="T40" fmla="*/ 2 w 7"/>
                <a:gd name="T41" fmla="*/ 11 h 17"/>
                <a:gd name="T42" fmla="*/ 2 w 7"/>
                <a:gd name="T43" fmla="*/ 11 h 17"/>
                <a:gd name="T44" fmla="*/ 2 w 7"/>
                <a:gd name="T45" fmla="*/ 11 h 17"/>
                <a:gd name="T46" fmla="*/ 2 w 7"/>
                <a:gd name="T47" fmla="*/ 10 h 17"/>
                <a:gd name="T48" fmla="*/ 3 w 7"/>
                <a:gd name="T49" fmla="*/ 10 h 17"/>
                <a:gd name="T50" fmla="*/ 3 w 7"/>
                <a:gd name="T51" fmla="*/ 10 h 17"/>
                <a:gd name="T52" fmla="*/ 3 w 7"/>
                <a:gd name="T53" fmla="*/ 9 h 17"/>
                <a:gd name="T54" fmla="*/ 3 w 7"/>
                <a:gd name="T55" fmla="*/ 9 h 17"/>
                <a:gd name="T56" fmla="*/ 3 w 7"/>
                <a:gd name="T57" fmla="*/ 9 h 17"/>
                <a:gd name="T58" fmla="*/ 3 w 7"/>
                <a:gd name="T59" fmla="*/ 9 h 17"/>
                <a:gd name="T60" fmla="*/ 3 w 7"/>
                <a:gd name="T61" fmla="*/ 8 h 17"/>
                <a:gd name="T62" fmla="*/ 3 w 7"/>
                <a:gd name="T63" fmla="*/ 8 h 17"/>
                <a:gd name="T64" fmla="*/ 3 w 7"/>
                <a:gd name="T65" fmla="*/ 8 h 17"/>
                <a:gd name="T66" fmla="*/ 3 w 7"/>
                <a:gd name="T67" fmla="*/ 8 h 17"/>
                <a:gd name="T68" fmla="*/ 3 w 7"/>
                <a:gd name="T69" fmla="*/ 7 h 17"/>
                <a:gd name="T70" fmla="*/ 4 w 7"/>
                <a:gd name="T71" fmla="*/ 7 h 17"/>
                <a:gd name="T72" fmla="*/ 4 w 7"/>
                <a:gd name="T73" fmla="*/ 7 h 17"/>
                <a:gd name="T74" fmla="*/ 4 w 7"/>
                <a:gd name="T75" fmla="*/ 7 h 17"/>
                <a:gd name="T76" fmla="*/ 4 w 7"/>
                <a:gd name="T77" fmla="*/ 6 h 17"/>
                <a:gd name="T78" fmla="*/ 4 w 7"/>
                <a:gd name="T79" fmla="*/ 6 h 17"/>
                <a:gd name="T80" fmla="*/ 4 w 7"/>
                <a:gd name="T81" fmla="*/ 6 h 17"/>
                <a:gd name="T82" fmla="*/ 4 w 7"/>
                <a:gd name="T83" fmla="*/ 5 h 17"/>
                <a:gd name="T84" fmla="*/ 4 w 7"/>
                <a:gd name="T85" fmla="*/ 5 h 17"/>
                <a:gd name="T86" fmla="*/ 5 w 7"/>
                <a:gd name="T87" fmla="*/ 5 h 17"/>
                <a:gd name="T88" fmla="*/ 5 w 7"/>
                <a:gd name="T89" fmla="*/ 5 h 17"/>
                <a:gd name="T90" fmla="*/ 5 w 7"/>
                <a:gd name="T91" fmla="*/ 4 h 17"/>
                <a:gd name="T92" fmla="*/ 5 w 7"/>
                <a:gd name="T93" fmla="*/ 4 h 17"/>
                <a:gd name="T94" fmla="*/ 5 w 7"/>
                <a:gd name="T95" fmla="*/ 4 h 17"/>
                <a:gd name="T96" fmla="*/ 5 w 7"/>
                <a:gd name="T97" fmla="*/ 4 h 17"/>
                <a:gd name="T98" fmla="*/ 5 w 7"/>
                <a:gd name="T99" fmla="*/ 3 h 17"/>
                <a:gd name="T100" fmla="*/ 5 w 7"/>
                <a:gd name="T101" fmla="*/ 3 h 17"/>
                <a:gd name="T102" fmla="*/ 5 w 7"/>
                <a:gd name="T103" fmla="*/ 3 h 17"/>
                <a:gd name="T104" fmla="*/ 5 w 7"/>
                <a:gd name="T105" fmla="*/ 3 h 17"/>
                <a:gd name="T106" fmla="*/ 6 w 7"/>
                <a:gd name="T107" fmla="*/ 2 h 17"/>
                <a:gd name="T108" fmla="*/ 6 w 7"/>
                <a:gd name="T109" fmla="*/ 2 h 17"/>
                <a:gd name="T110" fmla="*/ 6 w 7"/>
                <a:gd name="T111" fmla="*/ 2 h 17"/>
                <a:gd name="T112" fmla="*/ 6 w 7"/>
                <a:gd name="T113" fmla="*/ 1 h 17"/>
                <a:gd name="T114" fmla="*/ 6 w 7"/>
                <a:gd name="T115" fmla="*/ 1 h 17"/>
                <a:gd name="T116" fmla="*/ 6 w 7"/>
                <a:gd name="T117" fmla="*/ 1 h 17"/>
                <a:gd name="T118" fmla="*/ 6 w 7"/>
                <a:gd name="T119" fmla="*/ 1 h 17"/>
                <a:gd name="T120" fmla="*/ 6 w 7"/>
                <a:gd name="T121" fmla="*/ 0 h 17"/>
                <a:gd name="T122" fmla="*/ 7 w 7"/>
                <a:gd name="T123"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custGeom>
            <a:noFill/>
            <a:ln w="57150" cap="rnd">
              <a:solidFill>
                <a:srgbClr val="0099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2" name="Freeform 82"/>
            <p:cNvSpPr>
              <a:spLocks/>
            </p:cNvSpPr>
            <p:nvPr/>
          </p:nvSpPr>
          <p:spPr bwMode="auto">
            <a:xfrm>
              <a:off x="13798550" y="6905625"/>
              <a:ext cx="76200" cy="215900"/>
            </a:xfrm>
            <a:custGeom>
              <a:avLst/>
              <a:gdLst>
                <a:gd name="T0" fmla="*/ 0 w 6"/>
                <a:gd name="T1" fmla="*/ 17 h 17"/>
                <a:gd name="T2" fmla="*/ 0 w 6"/>
                <a:gd name="T3" fmla="*/ 16 h 17"/>
                <a:gd name="T4" fmla="*/ 0 w 6"/>
                <a:gd name="T5" fmla="*/ 16 h 17"/>
                <a:gd name="T6" fmla="*/ 0 w 6"/>
                <a:gd name="T7" fmla="*/ 16 h 17"/>
                <a:gd name="T8" fmla="*/ 0 w 6"/>
                <a:gd name="T9" fmla="*/ 16 h 17"/>
                <a:gd name="T10" fmla="*/ 0 w 6"/>
                <a:gd name="T11" fmla="*/ 15 h 17"/>
                <a:gd name="T12" fmla="*/ 0 w 6"/>
                <a:gd name="T13" fmla="*/ 15 h 17"/>
                <a:gd name="T14" fmla="*/ 0 w 6"/>
                <a:gd name="T15" fmla="*/ 15 h 17"/>
                <a:gd name="T16" fmla="*/ 1 w 6"/>
                <a:gd name="T17" fmla="*/ 15 h 17"/>
                <a:gd name="T18" fmla="*/ 1 w 6"/>
                <a:gd name="T19" fmla="*/ 14 h 17"/>
                <a:gd name="T20" fmla="*/ 1 w 6"/>
                <a:gd name="T21" fmla="*/ 14 h 17"/>
                <a:gd name="T22" fmla="*/ 1 w 6"/>
                <a:gd name="T23" fmla="*/ 14 h 17"/>
                <a:gd name="T24" fmla="*/ 1 w 6"/>
                <a:gd name="T25" fmla="*/ 14 h 17"/>
                <a:gd name="T26" fmla="*/ 1 w 6"/>
                <a:gd name="T27" fmla="*/ 13 h 17"/>
                <a:gd name="T28" fmla="*/ 1 w 6"/>
                <a:gd name="T29" fmla="*/ 13 h 17"/>
                <a:gd name="T30" fmla="*/ 1 w 6"/>
                <a:gd name="T31" fmla="*/ 13 h 17"/>
                <a:gd name="T32" fmla="*/ 1 w 6"/>
                <a:gd name="T33" fmla="*/ 13 h 17"/>
                <a:gd name="T34" fmla="*/ 1 w 6"/>
                <a:gd name="T35" fmla="*/ 12 h 17"/>
                <a:gd name="T36" fmla="*/ 2 w 6"/>
                <a:gd name="T37" fmla="*/ 12 h 17"/>
                <a:gd name="T38" fmla="*/ 2 w 6"/>
                <a:gd name="T39" fmla="*/ 12 h 17"/>
                <a:gd name="T40" fmla="*/ 2 w 6"/>
                <a:gd name="T41" fmla="*/ 11 h 17"/>
                <a:gd name="T42" fmla="*/ 2 w 6"/>
                <a:gd name="T43" fmla="*/ 11 h 17"/>
                <a:gd name="T44" fmla="*/ 2 w 6"/>
                <a:gd name="T45" fmla="*/ 11 h 17"/>
                <a:gd name="T46" fmla="*/ 2 w 6"/>
                <a:gd name="T47" fmla="*/ 11 h 17"/>
                <a:gd name="T48" fmla="*/ 2 w 6"/>
                <a:gd name="T49" fmla="*/ 10 h 17"/>
                <a:gd name="T50" fmla="*/ 2 w 6"/>
                <a:gd name="T51" fmla="*/ 10 h 17"/>
                <a:gd name="T52" fmla="*/ 3 w 6"/>
                <a:gd name="T53" fmla="*/ 10 h 17"/>
                <a:gd name="T54" fmla="*/ 3 w 6"/>
                <a:gd name="T55" fmla="*/ 10 h 17"/>
                <a:gd name="T56" fmla="*/ 3 w 6"/>
                <a:gd name="T57" fmla="*/ 9 h 17"/>
                <a:gd name="T58" fmla="*/ 3 w 6"/>
                <a:gd name="T59" fmla="*/ 9 h 17"/>
                <a:gd name="T60" fmla="*/ 3 w 6"/>
                <a:gd name="T61" fmla="*/ 9 h 17"/>
                <a:gd name="T62" fmla="*/ 3 w 6"/>
                <a:gd name="T63" fmla="*/ 9 h 17"/>
                <a:gd name="T64" fmla="*/ 3 w 6"/>
                <a:gd name="T65" fmla="*/ 8 h 17"/>
                <a:gd name="T66" fmla="*/ 3 w 6"/>
                <a:gd name="T67" fmla="*/ 8 h 17"/>
                <a:gd name="T68" fmla="*/ 4 w 6"/>
                <a:gd name="T69" fmla="*/ 8 h 17"/>
                <a:gd name="T70" fmla="*/ 4 w 6"/>
                <a:gd name="T71" fmla="*/ 7 h 17"/>
                <a:gd name="T72" fmla="*/ 4 w 6"/>
                <a:gd name="T73" fmla="*/ 7 h 17"/>
                <a:gd name="T74" fmla="*/ 4 w 6"/>
                <a:gd name="T75" fmla="*/ 7 h 17"/>
                <a:gd name="T76" fmla="*/ 4 w 6"/>
                <a:gd name="T77" fmla="*/ 7 h 17"/>
                <a:gd name="T78" fmla="*/ 4 w 6"/>
                <a:gd name="T79" fmla="*/ 6 h 17"/>
                <a:gd name="T80" fmla="*/ 4 w 6"/>
                <a:gd name="T81" fmla="*/ 6 h 17"/>
                <a:gd name="T82" fmla="*/ 4 w 6"/>
                <a:gd name="T83" fmla="*/ 6 h 17"/>
                <a:gd name="T84" fmla="*/ 5 w 6"/>
                <a:gd name="T85" fmla="*/ 6 h 17"/>
                <a:gd name="T86" fmla="*/ 5 w 6"/>
                <a:gd name="T87" fmla="*/ 5 h 17"/>
                <a:gd name="T88" fmla="*/ 5 w 6"/>
                <a:gd name="T89" fmla="*/ 5 h 17"/>
                <a:gd name="T90" fmla="*/ 5 w 6"/>
                <a:gd name="T91" fmla="*/ 5 h 17"/>
                <a:gd name="T92" fmla="*/ 5 w 6"/>
                <a:gd name="T93" fmla="*/ 5 h 17"/>
                <a:gd name="T94" fmla="*/ 5 w 6"/>
                <a:gd name="T95" fmla="*/ 4 h 17"/>
                <a:gd name="T96" fmla="*/ 5 w 6"/>
                <a:gd name="T97" fmla="*/ 4 h 17"/>
                <a:gd name="T98" fmla="*/ 5 w 6"/>
                <a:gd name="T99" fmla="*/ 4 h 17"/>
                <a:gd name="T100" fmla="*/ 5 w 6"/>
                <a:gd name="T101" fmla="*/ 3 h 17"/>
                <a:gd name="T102" fmla="*/ 5 w 6"/>
                <a:gd name="T103" fmla="*/ 3 h 17"/>
                <a:gd name="T104" fmla="*/ 6 w 6"/>
                <a:gd name="T105" fmla="*/ 3 h 17"/>
                <a:gd name="T106" fmla="*/ 6 w 6"/>
                <a:gd name="T107" fmla="*/ 3 h 17"/>
                <a:gd name="T108" fmla="*/ 6 w 6"/>
                <a:gd name="T109" fmla="*/ 2 h 17"/>
                <a:gd name="T110" fmla="*/ 6 w 6"/>
                <a:gd name="T111" fmla="*/ 2 h 17"/>
                <a:gd name="T112" fmla="*/ 6 w 6"/>
                <a:gd name="T113" fmla="*/ 2 h 17"/>
                <a:gd name="T114" fmla="*/ 6 w 6"/>
                <a:gd name="T115" fmla="*/ 2 h 17"/>
                <a:gd name="T116" fmla="*/ 6 w 6"/>
                <a:gd name="T117" fmla="*/ 1 h 17"/>
                <a:gd name="T118" fmla="*/ 6 w 6"/>
                <a:gd name="T119" fmla="*/ 1 h 17"/>
                <a:gd name="T120" fmla="*/ 6 w 6"/>
                <a:gd name="T121" fmla="*/ 1 h 17"/>
                <a:gd name="T122" fmla="*/ 6 w 6"/>
                <a:gd name="T123" fmla="*/ 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custGeom>
            <a:noFill/>
            <a:ln w="57150" cap="rnd">
              <a:solidFill>
                <a:srgbClr val="0099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3" name="Freeform 83"/>
            <p:cNvSpPr>
              <a:spLocks/>
            </p:cNvSpPr>
            <p:nvPr/>
          </p:nvSpPr>
          <p:spPr bwMode="auto">
            <a:xfrm>
              <a:off x="13874750" y="6702425"/>
              <a:ext cx="88900" cy="203200"/>
            </a:xfrm>
            <a:custGeom>
              <a:avLst/>
              <a:gdLst>
                <a:gd name="T0" fmla="*/ 1 w 7"/>
                <a:gd name="T1" fmla="*/ 16 h 16"/>
                <a:gd name="T2" fmla="*/ 1 w 7"/>
                <a:gd name="T3" fmla="*/ 16 h 16"/>
                <a:gd name="T4" fmla="*/ 1 w 7"/>
                <a:gd name="T5" fmla="*/ 16 h 16"/>
                <a:gd name="T6" fmla="*/ 1 w 7"/>
                <a:gd name="T7" fmla="*/ 15 h 16"/>
                <a:gd name="T8" fmla="*/ 1 w 7"/>
                <a:gd name="T9" fmla="*/ 15 h 16"/>
                <a:gd name="T10" fmla="*/ 1 w 7"/>
                <a:gd name="T11" fmla="*/ 15 h 16"/>
                <a:gd name="T12" fmla="*/ 1 w 7"/>
                <a:gd name="T13" fmla="*/ 15 h 16"/>
                <a:gd name="T14" fmla="*/ 1 w 7"/>
                <a:gd name="T15" fmla="*/ 14 h 16"/>
                <a:gd name="T16" fmla="*/ 1 w 7"/>
                <a:gd name="T17" fmla="*/ 14 h 16"/>
                <a:gd name="T18" fmla="*/ 1 w 7"/>
                <a:gd name="T19" fmla="*/ 14 h 16"/>
                <a:gd name="T20" fmla="*/ 2 w 7"/>
                <a:gd name="T21" fmla="*/ 13 h 16"/>
                <a:gd name="T22" fmla="*/ 2 w 7"/>
                <a:gd name="T23" fmla="*/ 13 h 16"/>
                <a:gd name="T24" fmla="*/ 2 w 7"/>
                <a:gd name="T25" fmla="*/ 13 h 16"/>
                <a:gd name="T26" fmla="*/ 2 w 7"/>
                <a:gd name="T27" fmla="*/ 13 h 16"/>
                <a:gd name="T28" fmla="*/ 2 w 7"/>
                <a:gd name="T29" fmla="*/ 12 h 16"/>
                <a:gd name="T30" fmla="*/ 2 w 7"/>
                <a:gd name="T31" fmla="*/ 12 h 16"/>
                <a:gd name="T32" fmla="*/ 2 w 7"/>
                <a:gd name="T33" fmla="*/ 12 h 16"/>
                <a:gd name="T34" fmla="*/ 2 w 7"/>
                <a:gd name="T35" fmla="*/ 12 h 16"/>
                <a:gd name="T36" fmla="*/ 2 w 7"/>
                <a:gd name="T37" fmla="*/ 11 h 16"/>
                <a:gd name="T38" fmla="*/ 2 w 7"/>
                <a:gd name="T39" fmla="*/ 11 h 16"/>
                <a:gd name="T40" fmla="*/ 2 w 7"/>
                <a:gd name="T41" fmla="*/ 11 h 16"/>
                <a:gd name="T42" fmla="*/ 3 w 7"/>
                <a:gd name="T43" fmla="*/ 11 h 16"/>
                <a:gd name="T44" fmla="*/ 3 w 7"/>
                <a:gd name="T45" fmla="*/ 10 h 16"/>
                <a:gd name="T46" fmla="*/ 3 w 7"/>
                <a:gd name="T47" fmla="*/ 10 h 16"/>
                <a:gd name="T48" fmla="*/ 3 w 7"/>
                <a:gd name="T49" fmla="*/ 10 h 16"/>
                <a:gd name="T50" fmla="*/ 3 w 7"/>
                <a:gd name="T51" fmla="*/ 9 h 16"/>
                <a:gd name="T52" fmla="*/ 3 w 7"/>
                <a:gd name="T53" fmla="*/ 9 h 16"/>
                <a:gd name="T54" fmla="*/ 3 w 7"/>
                <a:gd name="T55" fmla="*/ 9 h 16"/>
                <a:gd name="T56" fmla="*/ 3 w 7"/>
                <a:gd name="T57" fmla="*/ 9 h 16"/>
                <a:gd name="T58" fmla="*/ 3 w 7"/>
                <a:gd name="T59" fmla="*/ 8 h 16"/>
                <a:gd name="T60" fmla="*/ 3 w 7"/>
                <a:gd name="T61" fmla="*/ 8 h 16"/>
                <a:gd name="T62" fmla="*/ 4 w 7"/>
                <a:gd name="T63" fmla="*/ 8 h 16"/>
                <a:gd name="T64" fmla="*/ 4 w 7"/>
                <a:gd name="T65" fmla="*/ 8 h 16"/>
                <a:gd name="T66" fmla="*/ 4 w 7"/>
                <a:gd name="T67" fmla="*/ 7 h 16"/>
                <a:gd name="T68" fmla="*/ 4 w 7"/>
                <a:gd name="T69" fmla="*/ 7 h 16"/>
                <a:gd name="T70" fmla="*/ 4 w 7"/>
                <a:gd name="T71" fmla="*/ 7 h 16"/>
                <a:gd name="T72" fmla="*/ 4 w 7"/>
                <a:gd name="T73" fmla="*/ 7 h 16"/>
                <a:gd name="T74" fmla="*/ 4 w 7"/>
                <a:gd name="T75" fmla="*/ 6 h 16"/>
                <a:gd name="T76" fmla="*/ 4 w 7"/>
                <a:gd name="T77" fmla="*/ 6 h 16"/>
                <a:gd name="T78" fmla="*/ 4 w 7"/>
                <a:gd name="T79" fmla="*/ 6 h 16"/>
                <a:gd name="T80" fmla="*/ 5 w 7"/>
                <a:gd name="T81" fmla="*/ 5 h 16"/>
                <a:gd name="T82" fmla="*/ 5 w 7"/>
                <a:gd name="T83" fmla="*/ 5 h 16"/>
                <a:gd name="T84" fmla="*/ 5 w 7"/>
                <a:gd name="T85" fmla="*/ 5 h 16"/>
                <a:gd name="T86" fmla="*/ 5 w 7"/>
                <a:gd name="T87" fmla="*/ 5 h 16"/>
                <a:gd name="T88" fmla="*/ 5 w 7"/>
                <a:gd name="T89" fmla="*/ 4 h 16"/>
                <a:gd name="T90" fmla="*/ 5 w 7"/>
                <a:gd name="T91" fmla="*/ 4 h 16"/>
                <a:gd name="T92" fmla="*/ 5 w 7"/>
                <a:gd name="T93" fmla="*/ 4 h 16"/>
                <a:gd name="T94" fmla="*/ 5 w 7"/>
                <a:gd name="T95" fmla="*/ 4 h 16"/>
                <a:gd name="T96" fmla="*/ 5 w 7"/>
                <a:gd name="T97" fmla="*/ 3 h 16"/>
                <a:gd name="T98" fmla="*/ 5 w 7"/>
                <a:gd name="T99" fmla="*/ 3 h 16"/>
                <a:gd name="T100" fmla="*/ 5 w 7"/>
                <a:gd name="T101" fmla="*/ 3 h 16"/>
                <a:gd name="T102" fmla="*/ 6 w 7"/>
                <a:gd name="T103" fmla="*/ 3 h 16"/>
                <a:gd name="T104" fmla="*/ 6 w 7"/>
                <a:gd name="T105" fmla="*/ 2 h 16"/>
                <a:gd name="T106" fmla="*/ 6 w 7"/>
                <a:gd name="T107" fmla="*/ 2 h 16"/>
                <a:gd name="T108" fmla="*/ 6 w 7"/>
                <a:gd name="T109" fmla="*/ 2 h 16"/>
                <a:gd name="T110" fmla="*/ 6 w 7"/>
                <a:gd name="T111" fmla="*/ 1 h 16"/>
                <a:gd name="T112" fmla="*/ 6 w 7"/>
                <a:gd name="T113" fmla="*/ 1 h 16"/>
                <a:gd name="T114" fmla="*/ 6 w 7"/>
                <a:gd name="T115" fmla="*/ 1 h 16"/>
                <a:gd name="T116" fmla="*/ 6 w 7"/>
                <a:gd name="T117" fmla="*/ 1 h 16"/>
                <a:gd name="T118" fmla="*/ 6 w 7"/>
                <a:gd name="T119" fmla="*/ 0 h 16"/>
                <a:gd name="T120" fmla="*/ 7 w 7"/>
                <a:gd name="T121" fmla="*/ 0 h 16"/>
                <a:gd name="T122" fmla="*/ 7 w 7"/>
                <a:gd name="T123"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custGeom>
            <a:noFill/>
            <a:ln w="57150" cap="rnd">
              <a:solidFill>
                <a:srgbClr val="0099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4" name="Freeform 84"/>
            <p:cNvSpPr>
              <a:spLocks/>
            </p:cNvSpPr>
            <p:nvPr/>
          </p:nvSpPr>
          <p:spPr bwMode="auto">
            <a:xfrm>
              <a:off x="13963650" y="6484937"/>
              <a:ext cx="76200" cy="217488"/>
            </a:xfrm>
            <a:custGeom>
              <a:avLst/>
              <a:gdLst>
                <a:gd name="T0" fmla="*/ 0 w 6"/>
                <a:gd name="T1" fmla="*/ 16 h 17"/>
                <a:gd name="T2" fmla="*/ 0 w 6"/>
                <a:gd name="T3" fmla="*/ 16 h 17"/>
                <a:gd name="T4" fmla="*/ 0 w 6"/>
                <a:gd name="T5" fmla="*/ 16 h 17"/>
                <a:gd name="T6" fmla="*/ 0 w 6"/>
                <a:gd name="T7" fmla="*/ 16 h 17"/>
                <a:gd name="T8" fmla="*/ 0 w 6"/>
                <a:gd name="T9" fmla="*/ 15 h 17"/>
                <a:gd name="T10" fmla="*/ 0 w 6"/>
                <a:gd name="T11" fmla="*/ 15 h 17"/>
                <a:gd name="T12" fmla="*/ 1 w 6"/>
                <a:gd name="T13" fmla="*/ 15 h 17"/>
                <a:gd name="T14" fmla="*/ 1 w 6"/>
                <a:gd name="T15" fmla="*/ 15 h 17"/>
                <a:gd name="T16" fmla="*/ 1 w 6"/>
                <a:gd name="T17" fmla="*/ 14 h 17"/>
                <a:gd name="T18" fmla="*/ 1 w 6"/>
                <a:gd name="T19" fmla="*/ 14 h 17"/>
                <a:gd name="T20" fmla="*/ 1 w 6"/>
                <a:gd name="T21" fmla="*/ 14 h 17"/>
                <a:gd name="T22" fmla="*/ 1 w 6"/>
                <a:gd name="T23" fmla="*/ 14 h 17"/>
                <a:gd name="T24" fmla="*/ 1 w 6"/>
                <a:gd name="T25" fmla="*/ 13 h 17"/>
                <a:gd name="T26" fmla="*/ 1 w 6"/>
                <a:gd name="T27" fmla="*/ 13 h 17"/>
                <a:gd name="T28" fmla="*/ 1 w 6"/>
                <a:gd name="T29" fmla="*/ 13 h 17"/>
                <a:gd name="T30" fmla="*/ 1 w 6"/>
                <a:gd name="T31" fmla="*/ 12 h 17"/>
                <a:gd name="T32" fmla="*/ 2 w 6"/>
                <a:gd name="T33" fmla="*/ 12 h 17"/>
                <a:gd name="T34" fmla="*/ 2 w 6"/>
                <a:gd name="T35" fmla="*/ 12 h 17"/>
                <a:gd name="T36" fmla="*/ 2 w 6"/>
                <a:gd name="T37" fmla="*/ 12 h 17"/>
                <a:gd name="T38" fmla="*/ 2 w 6"/>
                <a:gd name="T39" fmla="*/ 11 h 17"/>
                <a:gd name="T40" fmla="*/ 2 w 6"/>
                <a:gd name="T41" fmla="*/ 11 h 17"/>
                <a:gd name="T42" fmla="*/ 2 w 6"/>
                <a:gd name="T43" fmla="*/ 11 h 17"/>
                <a:gd name="T44" fmla="*/ 2 w 6"/>
                <a:gd name="T45" fmla="*/ 11 h 17"/>
                <a:gd name="T46" fmla="*/ 2 w 6"/>
                <a:gd name="T47" fmla="*/ 10 h 17"/>
                <a:gd name="T48" fmla="*/ 2 w 6"/>
                <a:gd name="T49" fmla="*/ 10 h 17"/>
                <a:gd name="T50" fmla="*/ 2 w 6"/>
                <a:gd name="T51" fmla="*/ 10 h 17"/>
                <a:gd name="T52" fmla="*/ 2 w 6"/>
                <a:gd name="T53" fmla="*/ 10 h 17"/>
                <a:gd name="T54" fmla="*/ 3 w 6"/>
                <a:gd name="T55" fmla="*/ 9 h 17"/>
                <a:gd name="T56" fmla="*/ 3 w 6"/>
                <a:gd name="T57" fmla="*/ 9 h 17"/>
                <a:gd name="T58" fmla="*/ 3 w 6"/>
                <a:gd name="T59" fmla="*/ 9 h 17"/>
                <a:gd name="T60" fmla="*/ 3 w 6"/>
                <a:gd name="T61" fmla="*/ 8 h 17"/>
                <a:gd name="T62" fmla="*/ 3 w 6"/>
                <a:gd name="T63" fmla="*/ 8 h 17"/>
                <a:gd name="T64" fmla="*/ 3 w 6"/>
                <a:gd name="T65" fmla="*/ 8 h 17"/>
                <a:gd name="T66" fmla="*/ 3 w 6"/>
                <a:gd name="T67" fmla="*/ 8 h 17"/>
                <a:gd name="T68" fmla="*/ 3 w 6"/>
                <a:gd name="T69" fmla="*/ 7 h 17"/>
                <a:gd name="T70" fmla="*/ 3 w 6"/>
                <a:gd name="T71" fmla="*/ 7 h 17"/>
                <a:gd name="T72" fmla="*/ 3 w 6"/>
                <a:gd name="T73" fmla="*/ 7 h 17"/>
                <a:gd name="T74" fmla="*/ 3 w 6"/>
                <a:gd name="T75" fmla="*/ 7 h 17"/>
                <a:gd name="T76" fmla="*/ 4 w 6"/>
                <a:gd name="T77" fmla="*/ 6 h 17"/>
                <a:gd name="T78" fmla="*/ 4 w 6"/>
                <a:gd name="T79" fmla="*/ 6 h 17"/>
                <a:gd name="T80" fmla="*/ 4 w 6"/>
                <a:gd name="T81" fmla="*/ 6 h 17"/>
                <a:gd name="T82" fmla="*/ 4 w 6"/>
                <a:gd name="T83" fmla="*/ 6 h 17"/>
                <a:gd name="T84" fmla="*/ 4 w 6"/>
                <a:gd name="T85" fmla="*/ 5 h 17"/>
                <a:gd name="T86" fmla="*/ 4 w 6"/>
                <a:gd name="T87" fmla="*/ 5 h 17"/>
                <a:gd name="T88" fmla="*/ 4 w 6"/>
                <a:gd name="T89" fmla="*/ 5 h 17"/>
                <a:gd name="T90" fmla="*/ 4 w 6"/>
                <a:gd name="T91" fmla="*/ 5 h 17"/>
                <a:gd name="T92" fmla="*/ 4 w 6"/>
                <a:gd name="T93" fmla="*/ 4 h 17"/>
                <a:gd name="T94" fmla="*/ 4 w 6"/>
                <a:gd name="T95" fmla="*/ 4 h 17"/>
                <a:gd name="T96" fmla="*/ 4 w 6"/>
                <a:gd name="T97" fmla="*/ 4 h 17"/>
                <a:gd name="T98" fmla="*/ 5 w 6"/>
                <a:gd name="T99" fmla="*/ 3 h 17"/>
                <a:gd name="T100" fmla="*/ 5 w 6"/>
                <a:gd name="T101" fmla="*/ 3 h 17"/>
                <a:gd name="T102" fmla="*/ 5 w 6"/>
                <a:gd name="T103" fmla="*/ 3 h 17"/>
                <a:gd name="T104" fmla="*/ 5 w 6"/>
                <a:gd name="T105" fmla="*/ 3 h 17"/>
                <a:gd name="T106" fmla="*/ 5 w 6"/>
                <a:gd name="T107" fmla="*/ 2 h 17"/>
                <a:gd name="T108" fmla="*/ 5 w 6"/>
                <a:gd name="T109" fmla="*/ 2 h 17"/>
                <a:gd name="T110" fmla="*/ 5 w 6"/>
                <a:gd name="T111" fmla="*/ 2 h 17"/>
                <a:gd name="T112" fmla="*/ 5 w 6"/>
                <a:gd name="T113" fmla="*/ 2 h 17"/>
                <a:gd name="T114" fmla="*/ 5 w 6"/>
                <a:gd name="T115" fmla="*/ 1 h 17"/>
                <a:gd name="T116" fmla="*/ 5 w 6"/>
                <a:gd name="T117" fmla="*/ 1 h 17"/>
                <a:gd name="T118" fmla="*/ 6 w 6"/>
                <a:gd name="T119" fmla="*/ 1 h 17"/>
                <a:gd name="T120" fmla="*/ 6 w 6"/>
                <a:gd name="T121" fmla="*/ 1 h 17"/>
                <a:gd name="T122" fmla="*/ 6 w 6"/>
                <a:gd name="T123"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custGeom>
            <a:noFill/>
            <a:ln w="57150" cap="rnd">
              <a:solidFill>
                <a:srgbClr val="0099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5" name="Freeform 85"/>
            <p:cNvSpPr>
              <a:spLocks/>
            </p:cNvSpPr>
            <p:nvPr/>
          </p:nvSpPr>
          <p:spPr bwMode="auto">
            <a:xfrm>
              <a:off x="14039850" y="6269037"/>
              <a:ext cx="63500" cy="215900"/>
            </a:xfrm>
            <a:custGeom>
              <a:avLst/>
              <a:gdLst>
                <a:gd name="T0" fmla="*/ 0 w 5"/>
                <a:gd name="T1" fmla="*/ 17 h 17"/>
                <a:gd name="T2" fmla="*/ 0 w 5"/>
                <a:gd name="T3" fmla="*/ 17 h 17"/>
                <a:gd name="T4" fmla="*/ 0 w 5"/>
                <a:gd name="T5" fmla="*/ 16 h 17"/>
                <a:gd name="T6" fmla="*/ 0 w 5"/>
                <a:gd name="T7" fmla="*/ 16 h 17"/>
                <a:gd name="T8" fmla="*/ 0 w 5"/>
                <a:gd name="T9" fmla="*/ 16 h 17"/>
                <a:gd name="T10" fmla="*/ 0 w 5"/>
                <a:gd name="T11" fmla="*/ 15 h 17"/>
                <a:gd name="T12" fmla="*/ 0 w 5"/>
                <a:gd name="T13" fmla="*/ 15 h 17"/>
                <a:gd name="T14" fmla="*/ 1 w 5"/>
                <a:gd name="T15" fmla="*/ 15 h 17"/>
                <a:gd name="T16" fmla="*/ 1 w 5"/>
                <a:gd name="T17" fmla="*/ 15 h 17"/>
                <a:gd name="T18" fmla="*/ 1 w 5"/>
                <a:gd name="T19" fmla="*/ 14 h 17"/>
                <a:gd name="T20" fmla="*/ 1 w 5"/>
                <a:gd name="T21" fmla="*/ 14 h 17"/>
                <a:gd name="T22" fmla="*/ 1 w 5"/>
                <a:gd name="T23" fmla="*/ 14 h 17"/>
                <a:gd name="T24" fmla="*/ 1 w 5"/>
                <a:gd name="T25" fmla="*/ 14 h 17"/>
                <a:gd name="T26" fmla="*/ 1 w 5"/>
                <a:gd name="T27" fmla="*/ 13 h 17"/>
                <a:gd name="T28" fmla="*/ 1 w 5"/>
                <a:gd name="T29" fmla="*/ 13 h 17"/>
                <a:gd name="T30" fmla="*/ 2 w 5"/>
                <a:gd name="T31" fmla="*/ 13 h 17"/>
                <a:gd name="T32" fmla="*/ 2 w 5"/>
                <a:gd name="T33" fmla="*/ 13 h 17"/>
                <a:gd name="T34" fmla="*/ 2 w 5"/>
                <a:gd name="T35" fmla="*/ 12 h 17"/>
                <a:gd name="T36" fmla="*/ 2 w 5"/>
                <a:gd name="T37" fmla="*/ 12 h 17"/>
                <a:gd name="T38" fmla="*/ 2 w 5"/>
                <a:gd name="T39" fmla="*/ 12 h 17"/>
                <a:gd name="T40" fmla="*/ 2 w 5"/>
                <a:gd name="T41" fmla="*/ 11 h 17"/>
                <a:gd name="T42" fmla="*/ 2 w 5"/>
                <a:gd name="T43" fmla="*/ 11 h 17"/>
                <a:gd name="T44" fmla="*/ 2 w 5"/>
                <a:gd name="T45" fmla="*/ 11 h 17"/>
                <a:gd name="T46" fmla="*/ 2 w 5"/>
                <a:gd name="T47" fmla="*/ 11 h 17"/>
                <a:gd name="T48" fmla="*/ 2 w 5"/>
                <a:gd name="T49" fmla="*/ 10 h 17"/>
                <a:gd name="T50" fmla="*/ 2 w 5"/>
                <a:gd name="T51" fmla="*/ 10 h 17"/>
                <a:gd name="T52" fmla="*/ 3 w 5"/>
                <a:gd name="T53" fmla="*/ 10 h 17"/>
                <a:gd name="T54" fmla="*/ 3 w 5"/>
                <a:gd name="T55" fmla="*/ 10 h 17"/>
                <a:gd name="T56" fmla="*/ 3 w 5"/>
                <a:gd name="T57" fmla="*/ 9 h 17"/>
                <a:gd name="T58" fmla="*/ 3 w 5"/>
                <a:gd name="T59" fmla="*/ 9 h 17"/>
                <a:gd name="T60" fmla="*/ 3 w 5"/>
                <a:gd name="T61" fmla="*/ 9 h 17"/>
                <a:gd name="T62" fmla="*/ 3 w 5"/>
                <a:gd name="T63" fmla="*/ 9 h 17"/>
                <a:gd name="T64" fmla="*/ 3 w 5"/>
                <a:gd name="T65" fmla="*/ 8 h 17"/>
                <a:gd name="T66" fmla="*/ 3 w 5"/>
                <a:gd name="T67" fmla="*/ 8 h 17"/>
                <a:gd name="T68" fmla="*/ 3 w 5"/>
                <a:gd name="T69" fmla="*/ 8 h 17"/>
                <a:gd name="T70" fmla="*/ 3 w 5"/>
                <a:gd name="T71" fmla="*/ 8 h 17"/>
                <a:gd name="T72" fmla="*/ 3 w 5"/>
                <a:gd name="T73" fmla="*/ 7 h 17"/>
                <a:gd name="T74" fmla="*/ 3 w 5"/>
                <a:gd name="T75" fmla="*/ 7 h 17"/>
                <a:gd name="T76" fmla="*/ 3 w 5"/>
                <a:gd name="T77" fmla="*/ 7 h 17"/>
                <a:gd name="T78" fmla="*/ 4 w 5"/>
                <a:gd name="T79" fmla="*/ 6 h 17"/>
                <a:gd name="T80" fmla="*/ 4 w 5"/>
                <a:gd name="T81" fmla="*/ 6 h 17"/>
                <a:gd name="T82" fmla="*/ 4 w 5"/>
                <a:gd name="T83" fmla="*/ 6 h 17"/>
                <a:gd name="T84" fmla="*/ 4 w 5"/>
                <a:gd name="T85" fmla="*/ 6 h 17"/>
                <a:gd name="T86" fmla="*/ 4 w 5"/>
                <a:gd name="T87" fmla="*/ 5 h 17"/>
                <a:gd name="T88" fmla="*/ 4 w 5"/>
                <a:gd name="T89" fmla="*/ 5 h 17"/>
                <a:gd name="T90" fmla="*/ 4 w 5"/>
                <a:gd name="T91" fmla="*/ 5 h 17"/>
                <a:gd name="T92" fmla="*/ 4 w 5"/>
                <a:gd name="T93" fmla="*/ 5 h 17"/>
                <a:gd name="T94" fmla="*/ 4 w 5"/>
                <a:gd name="T95" fmla="*/ 4 h 17"/>
                <a:gd name="T96" fmla="*/ 4 w 5"/>
                <a:gd name="T97" fmla="*/ 4 h 17"/>
                <a:gd name="T98" fmla="*/ 4 w 5"/>
                <a:gd name="T99" fmla="*/ 4 h 17"/>
                <a:gd name="T100" fmla="*/ 4 w 5"/>
                <a:gd name="T101" fmla="*/ 4 h 17"/>
                <a:gd name="T102" fmla="*/ 4 w 5"/>
                <a:gd name="T103" fmla="*/ 3 h 17"/>
                <a:gd name="T104" fmla="*/ 5 w 5"/>
                <a:gd name="T105" fmla="*/ 3 h 17"/>
                <a:gd name="T106" fmla="*/ 5 w 5"/>
                <a:gd name="T107" fmla="*/ 3 h 17"/>
                <a:gd name="T108" fmla="*/ 5 w 5"/>
                <a:gd name="T109" fmla="*/ 2 h 17"/>
                <a:gd name="T110" fmla="*/ 5 w 5"/>
                <a:gd name="T111" fmla="*/ 2 h 17"/>
                <a:gd name="T112" fmla="*/ 5 w 5"/>
                <a:gd name="T113" fmla="*/ 2 h 17"/>
                <a:gd name="T114" fmla="*/ 5 w 5"/>
                <a:gd name="T115" fmla="*/ 2 h 17"/>
                <a:gd name="T116" fmla="*/ 5 w 5"/>
                <a:gd name="T117" fmla="*/ 1 h 17"/>
                <a:gd name="T118" fmla="*/ 5 w 5"/>
                <a:gd name="T119" fmla="*/ 1 h 17"/>
                <a:gd name="T120" fmla="*/ 5 w 5"/>
                <a:gd name="T121" fmla="*/ 1 h 17"/>
                <a:gd name="T122" fmla="*/ 5 w 5"/>
                <a:gd name="T123" fmla="*/ 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custGeom>
            <a:noFill/>
            <a:ln w="57150" cap="rnd">
              <a:solidFill>
                <a:srgbClr val="0099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6" name="Freeform 86"/>
            <p:cNvSpPr>
              <a:spLocks/>
            </p:cNvSpPr>
            <p:nvPr/>
          </p:nvSpPr>
          <p:spPr bwMode="auto">
            <a:xfrm>
              <a:off x="14103350" y="6065837"/>
              <a:ext cx="76200" cy="203200"/>
            </a:xfrm>
            <a:custGeom>
              <a:avLst/>
              <a:gdLst>
                <a:gd name="T0" fmla="*/ 0 w 6"/>
                <a:gd name="T1" fmla="*/ 16 h 16"/>
                <a:gd name="T2" fmla="*/ 1 w 6"/>
                <a:gd name="T3" fmla="*/ 16 h 16"/>
                <a:gd name="T4" fmla="*/ 1 w 6"/>
                <a:gd name="T5" fmla="*/ 16 h 16"/>
                <a:gd name="T6" fmla="*/ 1 w 6"/>
                <a:gd name="T7" fmla="*/ 15 h 16"/>
                <a:gd name="T8" fmla="*/ 1 w 6"/>
                <a:gd name="T9" fmla="*/ 15 h 16"/>
                <a:gd name="T10" fmla="*/ 1 w 6"/>
                <a:gd name="T11" fmla="*/ 15 h 16"/>
                <a:gd name="T12" fmla="*/ 1 w 6"/>
                <a:gd name="T13" fmla="*/ 15 h 16"/>
                <a:gd name="T14" fmla="*/ 1 w 6"/>
                <a:gd name="T15" fmla="*/ 14 h 16"/>
                <a:gd name="T16" fmla="*/ 1 w 6"/>
                <a:gd name="T17" fmla="*/ 14 h 16"/>
                <a:gd name="T18" fmla="*/ 1 w 6"/>
                <a:gd name="T19" fmla="*/ 14 h 16"/>
                <a:gd name="T20" fmla="*/ 1 w 6"/>
                <a:gd name="T21" fmla="*/ 14 h 16"/>
                <a:gd name="T22" fmla="*/ 1 w 6"/>
                <a:gd name="T23" fmla="*/ 13 h 16"/>
                <a:gd name="T24" fmla="*/ 1 w 6"/>
                <a:gd name="T25" fmla="*/ 13 h 16"/>
                <a:gd name="T26" fmla="*/ 2 w 6"/>
                <a:gd name="T27" fmla="*/ 13 h 16"/>
                <a:gd name="T28" fmla="*/ 2 w 6"/>
                <a:gd name="T29" fmla="*/ 12 h 16"/>
                <a:gd name="T30" fmla="*/ 2 w 6"/>
                <a:gd name="T31" fmla="*/ 12 h 16"/>
                <a:gd name="T32" fmla="*/ 2 w 6"/>
                <a:gd name="T33" fmla="*/ 12 h 16"/>
                <a:gd name="T34" fmla="*/ 2 w 6"/>
                <a:gd name="T35" fmla="*/ 12 h 16"/>
                <a:gd name="T36" fmla="*/ 2 w 6"/>
                <a:gd name="T37" fmla="*/ 11 h 16"/>
                <a:gd name="T38" fmla="*/ 2 w 6"/>
                <a:gd name="T39" fmla="*/ 11 h 16"/>
                <a:gd name="T40" fmla="*/ 2 w 6"/>
                <a:gd name="T41" fmla="*/ 11 h 16"/>
                <a:gd name="T42" fmla="*/ 2 w 6"/>
                <a:gd name="T43" fmla="*/ 11 h 16"/>
                <a:gd name="T44" fmla="*/ 3 w 6"/>
                <a:gd name="T45" fmla="*/ 10 h 16"/>
                <a:gd name="T46" fmla="*/ 3 w 6"/>
                <a:gd name="T47" fmla="*/ 10 h 16"/>
                <a:gd name="T48" fmla="*/ 3 w 6"/>
                <a:gd name="T49" fmla="*/ 10 h 16"/>
                <a:gd name="T50" fmla="*/ 3 w 6"/>
                <a:gd name="T51" fmla="*/ 10 h 16"/>
                <a:gd name="T52" fmla="*/ 3 w 6"/>
                <a:gd name="T53" fmla="*/ 9 h 16"/>
                <a:gd name="T54" fmla="*/ 3 w 6"/>
                <a:gd name="T55" fmla="*/ 9 h 16"/>
                <a:gd name="T56" fmla="*/ 3 w 6"/>
                <a:gd name="T57" fmla="*/ 9 h 16"/>
                <a:gd name="T58" fmla="*/ 3 w 6"/>
                <a:gd name="T59" fmla="*/ 8 h 16"/>
                <a:gd name="T60" fmla="*/ 3 w 6"/>
                <a:gd name="T61" fmla="*/ 8 h 16"/>
                <a:gd name="T62" fmla="*/ 3 w 6"/>
                <a:gd name="T63" fmla="*/ 8 h 16"/>
                <a:gd name="T64" fmla="*/ 3 w 6"/>
                <a:gd name="T65" fmla="*/ 8 h 16"/>
                <a:gd name="T66" fmla="*/ 4 w 6"/>
                <a:gd name="T67" fmla="*/ 7 h 16"/>
                <a:gd name="T68" fmla="*/ 4 w 6"/>
                <a:gd name="T69" fmla="*/ 7 h 16"/>
                <a:gd name="T70" fmla="*/ 4 w 6"/>
                <a:gd name="T71" fmla="*/ 7 h 16"/>
                <a:gd name="T72" fmla="*/ 4 w 6"/>
                <a:gd name="T73" fmla="*/ 7 h 16"/>
                <a:gd name="T74" fmla="*/ 4 w 6"/>
                <a:gd name="T75" fmla="*/ 6 h 16"/>
                <a:gd name="T76" fmla="*/ 4 w 6"/>
                <a:gd name="T77" fmla="*/ 6 h 16"/>
                <a:gd name="T78" fmla="*/ 4 w 6"/>
                <a:gd name="T79" fmla="*/ 6 h 16"/>
                <a:gd name="T80" fmla="*/ 4 w 6"/>
                <a:gd name="T81" fmla="*/ 6 h 16"/>
                <a:gd name="T82" fmla="*/ 4 w 6"/>
                <a:gd name="T83" fmla="*/ 5 h 16"/>
                <a:gd name="T84" fmla="*/ 4 w 6"/>
                <a:gd name="T85" fmla="*/ 5 h 16"/>
                <a:gd name="T86" fmla="*/ 4 w 6"/>
                <a:gd name="T87" fmla="*/ 5 h 16"/>
                <a:gd name="T88" fmla="*/ 4 w 6"/>
                <a:gd name="T89" fmla="*/ 4 h 16"/>
                <a:gd name="T90" fmla="*/ 4 w 6"/>
                <a:gd name="T91" fmla="*/ 4 h 16"/>
                <a:gd name="T92" fmla="*/ 4 w 6"/>
                <a:gd name="T93" fmla="*/ 4 h 16"/>
                <a:gd name="T94" fmla="*/ 5 w 6"/>
                <a:gd name="T95" fmla="*/ 4 h 16"/>
                <a:gd name="T96" fmla="*/ 5 w 6"/>
                <a:gd name="T97" fmla="*/ 3 h 16"/>
                <a:gd name="T98" fmla="*/ 5 w 6"/>
                <a:gd name="T99" fmla="*/ 3 h 16"/>
                <a:gd name="T100" fmla="*/ 5 w 6"/>
                <a:gd name="T101" fmla="*/ 3 h 16"/>
                <a:gd name="T102" fmla="*/ 5 w 6"/>
                <a:gd name="T103" fmla="*/ 3 h 16"/>
                <a:gd name="T104" fmla="*/ 5 w 6"/>
                <a:gd name="T105" fmla="*/ 2 h 16"/>
                <a:gd name="T106" fmla="*/ 5 w 6"/>
                <a:gd name="T107" fmla="*/ 2 h 16"/>
                <a:gd name="T108" fmla="*/ 5 w 6"/>
                <a:gd name="T109" fmla="*/ 2 h 16"/>
                <a:gd name="T110" fmla="*/ 5 w 6"/>
                <a:gd name="T111" fmla="*/ 2 h 16"/>
                <a:gd name="T112" fmla="*/ 5 w 6"/>
                <a:gd name="T113" fmla="*/ 1 h 16"/>
                <a:gd name="T114" fmla="*/ 6 w 6"/>
                <a:gd name="T115" fmla="*/ 1 h 16"/>
                <a:gd name="T116" fmla="*/ 6 w 6"/>
                <a:gd name="T117" fmla="*/ 1 h 16"/>
                <a:gd name="T118" fmla="*/ 6 w 6"/>
                <a:gd name="T119" fmla="*/ 0 h 16"/>
                <a:gd name="T120" fmla="*/ 6 w 6"/>
                <a:gd name="T121" fmla="*/ 0 h 16"/>
                <a:gd name="T122" fmla="*/ 6 w 6"/>
                <a:gd name="T123"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custGeom>
            <a:noFill/>
            <a:ln w="57150" cap="rnd">
              <a:solidFill>
                <a:srgbClr val="0099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7" name="Freeform 87"/>
            <p:cNvSpPr>
              <a:spLocks/>
            </p:cNvSpPr>
            <p:nvPr/>
          </p:nvSpPr>
          <p:spPr bwMode="auto">
            <a:xfrm>
              <a:off x="14179550" y="5849937"/>
              <a:ext cx="63500" cy="215900"/>
            </a:xfrm>
            <a:custGeom>
              <a:avLst/>
              <a:gdLst>
                <a:gd name="T0" fmla="*/ 0 w 5"/>
                <a:gd name="T1" fmla="*/ 17 h 17"/>
                <a:gd name="T2" fmla="*/ 0 w 5"/>
                <a:gd name="T3" fmla="*/ 16 h 17"/>
                <a:gd name="T4" fmla="*/ 0 w 5"/>
                <a:gd name="T5" fmla="*/ 16 h 17"/>
                <a:gd name="T6" fmla="*/ 0 w 5"/>
                <a:gd name="T7" fmla="*/ 16 h 17"/>
                <a:gd name="T8" fmla="*/ 0 w 5"/>
                <a:gd name="T9" fmla="*/ 15 h 17"/>
                <a:gd name="T10" fmla="*/ 1 w 5"/>
                <a:gd name="T11" fmla="*/ 15 h 17"/>
                <a:gd name="T12" fmla="*/ 1 w 5"/>
                <a:gd name="T13" fmla="*/ 15 h 17"/>
                <a:gd name="T14" fmla="*/ 1 w 5"/>
                <a:gd name="T15" fmla="*/ 15 h 17"/>
                <a:gd name="T16" fmla="*/ 1 w 5"/>
                <a:gd name="T17" fmla="*/ 14 h 17"/>
                <a:gd name="T18" fmla="*/ 1 w 5"/>
                <a:gd name="T19" fmla="*/ 14 h 17"/>
                <a:gd name="T20" fmla="*/ 1 w 5"/>
                <a:gd name="T21" fmla="*/ 14 h 17"/>
                <a:gd name="T22" fmla="*/ 1 w 5"/>
                <a:gd name="T23" fmla="*/ 14 h 17"/>
                <a:gd name="T24" fmla="*/ 1 w 5"/>
                <a:gd name="T25" fmla="*/ 13 h 17"/>
                <a:gd name="T26" fmla="*/ 1 w 5"/>
                <a:gd name="T27" fmla="*/ 13 h 17"/>
                <a:gd name="T28" fmla="*/ 1 w 5"/>
                <a:gd name="T29" fmla="*/ 13 h 17"/>
                <a:gd name="T30" fmla="*/ 1 w 5"/>
                <a:gd name="T31" fmla="*/ 13 h 17"/>
                <a:gd name="T32" fmla="*/ 1 w 5"/>
                <a:gd name="T33" fmla="*/ 12 h 17"/>
                <a:gd name="T34" fmla="*/ 1 w 5"/>
                <a:gd name="T35" fmla="*/ 12 h 17"/>
                <a:gd name="T36" fmla="*/ 1 w 5"/>
                <a:gd name="T37" fmla="*/ 12 h 17"/>
                <a:gd name="T38" fmla="*/ 1 w 5"/>
                <a:gd name="T39" fmla="*/ 11 h 17"/>
                <a:gd name="T40" fmla="*/ 2 w 5"/>
                <a:gd name="T41" fmla="*/ 11 h 17"/>
                <a:gd name="T42" fmla="*/ 2 w 5"/>
                <a:gd name="T43" fmla="*/ 11 h 17"/>
                <a:gd name="T44" fmla="*/ 2 w 5"/>
                <a:gd name="T45" fmla="*/ 11 h 17"/>
                <a:gd name="T46" fmla="*/ 2 w 5"/>
                <a:gd name="T47" fmla="*/ 10 h 17"/>
                <a:gd name="T48" fmla="*/ 2 w 5"/>
                <a:gd name="T49" fmla="*/ 10 h 17"/>
                <a:gd name="T50" fmla="*/ 2 w 5"/>
                <a:gd name="T51" fmla="*/ 10 h 17"/>
                <a:gd name="T52" fmla="*/ 2 w 5"/>
                <a:gd name="T53" fmla="*/ 10 h 17"/>
                <a:gd name="T54" fmla="*/ 2 w 5"/>
                <a:gd name="T55" fmla="*/ 9 h 17"/>
                <a:gd name="T56" fmla="*/ 2 w 5"/>
                <a:gd name="T57" fmla="*/ 9 h 17"/>
                <a:gd name="T58" fmla="*/ 2 w 5"/>
                <a:gd name="T59" fmla="*/ 9 h 17"/>
                <a:gd name="T60" fmla="*/ 2 w 5"/>
                <a:gd name="T61" fmla="*/ 9 h 17"/>
                <a:gd name="T62" fmla="*/ 2 w 5"/>
                <a:gd name="T63" fmla="*/ 8 h 17"/>
                <a:gd name="T64" fmla="*/ 2 w 5"/>
                <a:gd name="T65" fmla="*/ 8 h 17"/>
                <a:gd name="T66" fmla="*/ 2 w 5"/>
                <a:gd name="T67" fmla="*/ 8 h 17"/>
                <a:gd name="T68" fmla="*/ 3 w 5"/>
                <a:gd name="T69" fmla="*/ 7 h 17"/>
                <a:gd name="T70" fmla="*/ 3 w 5"/>
                <a:gd name="T71" fmla="*/ 7 h 17"/>
                <a:gd name="T72" fmla="*/ 3 w 5"/>
                <a:gd name="T73" fmla="*/ 7 h 17"/>
                <a:gd name="T74" fmla="*/ 3 w 5"/>
                <a:gd name="T75" fmla="*/ 7 h 17"/>
                <a:gd name="T76" fmla="*/ 3 w 5"/>
                <a:gd name="T77" fmla="*/ 6 h 17"/>
                <a:gd name="T78" fmla="*/ 3 w 5"/>
                <a:gd name="T79" fmla="*/ 6 h 17"/>
                <a:gd name="T80" fmla="*/ 3 w 5"/>
                <a:gd name="T81" fmla="*/ 6 h 17"/>
                <a:gd name="T82" fmla="*/ 3 w 5"/>
                <a:gd name="T83" fmla="*/ 6 h 17"/>
                <a:gd name="T84" fmla="*/ 3 w 5"/>
                <a:gd name="T85" fmla="*/ 5 h 17"/>
                <a:gd name="T86" fmla="*/ 3 w 5"/>
                <a:gd name="T87" fmla="*/ 5 h 17"/>
                <a:gd name="T88" fmla="*/ 3 w 5"/>
                <a:gd name="T89" fmla="*/ 5 h 17"/>
                <a:gd name="T90" fmla="*/ 4 w 5"/>
                <a:gd name="T91" fmla="*/ 5 h 17"/>
                <a:gd name="T92" fmla="*/ 4 w 5"/>
                <a:gd name="T93" fmla="*/ 4 h 17"/>
                <a:gd name="T94" fmla="*/ 4 w 5"/>
                <a:gd name="T95" fmla="*/ 4 h 17"/>
                <a:gd name="T96" fmla="*/ 4 w 5"/>
                <a:gd name="T97" fmla="*/ 4 h 17"/>
                <a:gd name="T98" fmla="*/ 4 w 5"/>
                <a:gd name="T99" fmla="*/ 4 h 17"/>
                <a:gd name="T100" fmla="*/ 4 w 5"/>
                <a:gd name="T101" fmla="*/ 3 h 17"/>
                <a:gd name="T102" fmla="*/ 4 w 5"/>
                <a:gd name="T103" fmla="*/ 3 h 17"/>
                <a:gd name="T104" fmla="*/ 4 w 5"/>
                <a:gd name="T105" fmla="*/ 3 h 17"/>
                <a:gd name="T106" fmla="*/ 4 w 5"/>
                <a:gd name="T107" fmla="*/ 2 h 17"/>
                <a:gd name="T108" fmla="*/ 4 w 5"/>
                <a:gd name="T109" fmla="*/ 2 h 17"/>
                <a:gd name="T110" fmla="*/ 4 w 5"/>
                <a:gd name="T111" fmla="*/ 2 h 17"/>
                <a:gd name="T112" fmla="*/ 4 w 5"/>
                <a:gd name="T113" fmla="*/ 2 h 17"/>
                <a:gd name="T114" fmla="*/ 4 w 5"/>
                <a:gd name="T115" fmla="*/ 1 h 17"/>
                <a:gd name="T116" fmla="*/ 5 w 5"/>
                <a:gd name="T117" fmla="*/ 1 h 17"/>
                <a:gd name="T118" fmla="*/ 5 w 5"/>
                <a:gd name="T119" fmla="*/ 1 h 17"/>
                <a:gd name="T120" fmla="*/ 5 w 5"/>
                <a:gd name="T121" fmla="*/ 1 h 17"/>
                <a:gd name="T122" fmla="*/ 5 w 5"/>
                <a:gd name="T123"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custGeom>
            <a:noFill/>
            <a:ln w="57150" cap="rnd">
              <a:solidFill>
                <a:srgbClr val="0099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8" name="Freeform 88"/>
            <p:cNvSpPr>
              <a:spLocks/>
            </p:cNvSpPr>
            <p:nvPr/>
          </p:nvSpPr>
          <p:spPr bwMode="auto">
            <a:xfrm>
              <a:off x="14243050" y="5646737"/>
              <a:ext cx="63500" cy="203200"/>
            </a:xfrm>
            <a:custGeom>
              <a:avLst/>
              <a:gdLst>
                <a:gd name="T0" fmla="*/ 0 w 5"/>
                <a:gd name="T1" fmla="*/ 16 h 16"/>
                <a:gd name="T2" fmla="*/ 0 w 5"/>
                <a:gd name="T3" fmla="*/ 16 h 16"/>
                <a:gd name="T4" fmla="*/ 0 w 5"/>
                <a:gd name="T5" fmla="*/ 15 h 16"/>
                <a:gd name="T6" fmla="*/ 0 w 5"/>
                <a:gd name="T7" fmla="*/ 15 h 16"/>
                <a:gd name="T8" fmla="*/ 0 w 5"/>
                <a:gd name="T9" fmla="*/ 15 h 16"/>
                <a:gd name="T10" fmla="*/ 0 w 5"/>
                <a:gd name="T11" fmla="*/ 15 h 16"/>
                <a:gd name="T12" fmla="*/ 0 w 5"/>
                <a:gd name="T13" fmla="*/ 14 h 16"/>
                <a:gd name="T14" fmla="*/ 1 w 5"/>
                <a:gd name="T15" fmla="*/ 14 h 16"/>
                <a:gd name="T16" fmla="*/ 1 w 5"/>
                <a:gd name="T17" fmla="*/ 14 h 16"/>
                <a:gd name="T18" fmla="*/ 1 w 5"/>
                <a:gd name="T19" fmla="*/ 14 h 16"/>
                <a:gd name="T20" fmla="*/ 1 w 5"/>
                <a:gd name="T21" fmla="*/ 13 h 16"/>
                <a:gd name="T22" fmla="*/ 1 w 5"/>
                <a:gd name="T23" fmla="*/ 13 h 16"/>
                <a:gd name="T24" fmla="*/ 1 w 5"/>
                <a:gd name="T25" fmla="*/ 13 h 16"/>
                <a:gd name="T26" fmla="*/ 1 w 5"/>
                <a:gd name="T27" fmla="*/ 12 h 16"/>
                <a:gd name="T28" fmla="*/ 1 w 5"/>
                <a:gd name="T29" fmla="*/ 12 h 16"/>
                <a:gd name="T30" fmla="*/ 1 w 5"/>
                <a:gd name="T31" fmla="*/ 12 h 16"/>
                <a:gd name="T32" fmla="*/ 1 w 5"/>
                <a:gd name="T33" fmla="*/ 12 h 16"/>
                <a:gd name="T34" fmla="*/ 1 w 5"/>
                <a:gd name="T35" fmla="*/ 11 h 16"/>
                <a:gd name="T36" fmla="*/ 1 w 5"/>
                <a:gd name="T37" fmla="*/ 11 h 16"/>
                <a:gd name="T38" fmla="*/ 1 w 5"/>
                <a:gd name="T39" fmla="*/ 11 h 16"/>
                <a:gd name="T40" fmla="*/ 2 w 5"/>
                <a:gd name="T41" fmla="*/ 11 h 16"/>
                <a:gd name="T42" fmla="*/ 2 w 5"/>
                <a:gd name="T43" fmla="*/ 10 h 16"/>
                <a:gd name="T44" fmla="*/ 2 w 5"/>
                <a:gd name="T45" fmla="*/ 10 h 16"/>
                <a:gd name="T46" fmla="*/ 2 w 5"/>
                <a:gd name="T47" fmla="*/ 10 h 16"/>
                <a:gd name="T48" fmla="*/ 2 w 5"/>
                <a:gd name="T49" fmla="*/ 10 h 16"/>
                <a:gd name="T50" fmla="*/ 2 w 5"/>
                <a:gd name="T51" fmla="*/ 9 h 16"/>
                <a:gd name="T52" fmla="*/ 2 w 5"/>
                <a:gd name="T53" fmla="*/ 9 h 16"/>
                <a:gd name="T54" fmla="*/ 2 w 5"/>
                <a:gd name="T55" fmla="*/ 9 h 16"/>
                <a:gd name="T56" fmla="*/ 2 w 5"/>
                <a:gd name="T57" fmla="*/ 8 h 16"/>
                <a:gd name="T58" fmla="*/ 2 w 5"/>
                <a:gd name="T59" fmla="*/ 8 h 16"/>
                <a:gd name="T60" fmla="*/ 2 w 5"/>
                <a:gd name="T61" fmla="*/ 8 h 16"/>
                <a:gd name="T62" fmla="*/ 2 w 5"/>
                <a:gd name="T63" fmla="*/ 8 h 16"/>
                <a:gd name="T64" fmla="*/ 2 w 5"/>
                <a:gd name="T65" fmla="*/ 7 h 16"/>
                <a:gd name="T66" fmla="*/ 3 w 5"/>
                <a:gd name="T67" fmla="*/ 7 h 16"/>
                <a:gd name="T68" fmla="*/ 3 w 5"/>
                <a:gd name="T69" fmla="*/ 7 h 16"/>
                <a:gd name="T70" fmla="*/ 3 w 5"/>
                <a:gd name="T71" fmla="*/ 7 h 16"/>
                <a:gd name="T72" fmla="*/ 3 w 5"/>
                <a:gd name="T73" fmla="*/ 6 h 16"/>
                <a:gd name="T74" fmla="*/ 3 w 5"/>
                <a:gd name="T75" fmla="*/ 6 h 16"/>
                <a:gd name="T76" fmla="*/ 3 w 5"/>
                <a:gd name="T77" fmla="*/ 6 h 16"/>
                <a:gd name="T78" fmla="*/ 3 w 5"/>
                <a:gd name="T79" fmla="*/ 6 h 16"/>
                <a:gd name="T80" fmla="*/ 3 w 5"/>
                <a:gd name="T81" fmla="*/ 5 h 16"/>
                <a:gd name="T82" fmla="*/ 3 w 5"/>
                <a:gd name="T83" fmla="*/ 5 h 16"/>
                <a:gd name="T84" fmla="*/ 3 w 5"/>
                <a:gd name="T85" fmla="*/ 5 h 16"/>
                <a:gd name="T86" fmla="*/ 3 w 5"/>
                <a:gd name="T87" fmla="*/ 4 h 16"/>
                <a:gd name="T88" fmla="*/ 3 w 5"/>
                <a:gd name="T89" fmla="*/ 4 h 16"/>
                <a:gd name="T90" fmla="*/ 3 w 5"/>
                <a:gd name="T91" fmla="*/ 4 h 16"/>
                <a:gd name="T92" fmla="*/ 3 w 5"/>
                <a:gd name="T93" fmla="*/ 4 h 16"/>
                <a:gd name="T94" fmla="*/ 4 w 5"/>
                <a:gd name="T95" fmla="*/ 3 h 16"/>
                <a:gd name="T96" fmla="*/ 4 w 5"/>
                <a:gd name="T97" fmla="*/ 3 h 16"/>
                <a:gd name="T98" fmla="*/ 4 w 5"/>
                <a:gd name="T99" fmla="*/ 3 h 16"/>
                <a:gd name="T100" fmla="*/ 4 w 5"/>
                <a:gd name="T101" fmla="*/ 3 h 16"/>
                <a:gd name="T102" fmla="*/ 4 w 5"/>
                <a:gd name="T103" fmla="*/ 2 h 16"/>
                <a:gd name="T104" fmla="*/ 4 w 5"/>
                <a:gd name="T105" fmla="*/ 2 h 16"/>
                <a:gd name="T106" fmla="*/ 4 w 5"/>
                <a:gd name="T107" fmla="*/ 2 h 16"/>
                <a:gd name="T108" fmla="*/ 4 w 5"/>
                <a:gd name="T109" fmla="*/ 2 h 16"/>
                <a:gd name="T110" fmla="*/ 4 w 5"/>
                <a:gd name="T111" fmla="*/ 1 h 16"/>
                <a:gd name="T112" fmla="*/ 4 w 5"/>
                <a:gd name="T113" fmla="*/ 1 h 16"/>
                <a:gd name="T114" fmla="*/ 4 w 5"/>
                <a:gd name="T115" fmla="*/ 1 h 16"/>
                <a:gd name="T116" fmla="*/ 4 w 5"/>
                <a:gd name="T117" fmla="*/ 0 h 16"/>
                <a:gd name="T118" fmla="*/ 4 w 5"/>
                <a:gd name="T119" fmla="*/ 0 h 16"/>
                <a:gd name="T120" fmla="*/ 5 w 5"/>
                <a:gd name="T121" fmla="*/ 0 h 16"/>
                <a:gd name="T122" fmla="*/ 5 w 5"/>
                <a:gd name="T123"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custGeom>
            <a:noFill/>
            <a:ln w="57150" cap="rnd">
              <a:solidFill>
                <a:srgbClr val="0099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9" name="Freeform 89"/>
            <p:cNvSpPr>
              <a:spLocks/>
            </p:cNvSpPr>
            <p:nvPr/>
          </p:nvSpPr>
          <p:spPr bwMode="auto">
            <a:xfrm>
              <a:off x="14306550" y="5430837"/>
              <a:ext cx="63500" cy="215900"/>
            </a:xfrm>
            <a:custGeom>
              <a:avLst/>
              <a:gdLst>
                <a:gd name="T0" fmla="*/ 0 w 5"/>
                <a:gd name="T1" fmla="*/ 16 h 17"/>
                <a:gd name="T2" fmla="*/ 0 w 5"/>
                <a:gd name="T3" fmla="*/ 16 h 17"/>
                <a:gd name="T4" fmla="*/ 0 w 5"/>
                <a:gd name="T5" fmla="*/ 16 h 17"/>
                <a:gd name="T6" fmla="*/ 0 w 5"/>
                <a:gd name="T7" fmla="*/ 15 h 17"/>
                <a:gd name="T8" fmla="*/ 0 w 5"/>
                <a:gd name="T9" fmla="*/ 15 h 17"/>
                <a:gd name="T10" fmla="*/ 0 w 5"/>
                <a:gd name="T11" fmla="*/ 15 h 17"/>
                <a:gd name="T12" fmla="*/ 0 w 5"/>
                <a:gd name="T13" fmla="*/ 15 h 17"/>
                <a:gd name="T14" fmla="*/ 0 w 5"/>
                <a:gd name="T15" fmla="*/ 14 h 17"/>
                <a:gd name="T16" fmla="*/ 0 w 5"/>
                <a:gd name="T17" fmla="*/ 14 h 17"/>
                <a:gd name="T18" fmla="*/ 0 w 5"/>
                <a:gd name="T19" fmla="*/ 14 h 17"/>
                <a:gd name="T20" fmla="*/ 0 w 5"/>
                <a:gd name="T21" fmla="*/ 14 h 17"/>
                <a:gd name="T22" fmla="*/ 1 w 5"/>
                <a:gd name="T23" fmla="*/ 13 h 17"/>
                <a:gd name="T24" fmla="*/ 1 w 5"/>
                <a:gd name="T25" fmla="*/ 13 h 17"/>
                <a:gd name="T26" fmla="*/ 1 w 5"/>
                <a:gd name="T27" fmla="*/ 13 h 17"/>
                <a:gd name="T28" fmla="*/ 1 w 5"/>
                <a:gd name="T29" fmla="*/ 13 h 17"/>
                <a:gd name="T30" fmla="*/ 1 w 5"/>
                <a:gd name="T31" fmla="*/ 12 h 17"/>
                <a:gd name="T32" fmla="*/ 1 w 5"/>
                <a:gd name="T33" fmla="*/ 12 h 17"/>
                <a:gd name="T34" fmla="*/ 1 w 5"/>
                <a:gd name="T35" fmla="*/ 12 h 17"/>
                <a:gd name="T36" fmla="*/ 1 w 5"/>
                <a:gd name="T37" fmla="*/ 11 h 17"/>
                <a:gd name="T38" fmla="*/ 1 w 5"/>
                <a:gd name="T39" fmla="*/ 11 h 17"/>
                <a:gd name="T40" fmla="*/ 1 w 5"/>
                <a:gd name="T41" fmla="*/ 11 h 17"/>
                <a:gd name="T42" fmla="*/ 1 w 5"/>
                <a:gd name="T43" fmla="*/ 11 h 17"/>
                <a:gd name="T44" fmla="*/ 1 w 5"/>
                <a:gd name="T45" fmla="*/ 10 h 17"/>
                <a:gd name="T46" fmla="*/ 1 w 5"/>
                <a:gd name="T47" fmla="*/ 10 h 17"/>
                <a:gd name="T48" fmla="*/ 2 w 5"/>
                <a:gd name="T49" fmla="*/ 10 h 17"/>
                <a:gd name="T50" fmla="*/ 2 w 5"/>
                <a:gd name="T51" fmla="*/ 10 h 17"/>
                <a:gd name="T52" fmla="*/ 2 w 5"/>
                <a:gd name="T53" fmla="*/ 9 h 17"/>
                <a:gd name="T54" fmla="*/ 2 w 5"/>
                <a:gd name="T55" fmla="*/ 9 h 17"/>
                <a:gd name="T56" fmla="*/ 2 w 5"/>
                <a:gd name="T57" fmla="*/ 9 h 17"/>
                <a:gd name="T58" fmla="*/ 2 w 5"/>
                <a:gd name="T59" fmla="*/ 9 h 17"/>
                <a:gd name="T60" fmla="*/ 2 w 5"/>
                <a:gd name="T61" fmla="*/ 8 h 17"/>
                <a:gd name="T62" fmla="*/ 2 w 5"/>
                <a:gd name="T63" fmla="*/ 8 h 17"/>
                <a:gd name="T64" fmla="*/ 2 w 5"/>
                <a:gd name="T65" fmla="*/ 8 h 17"/>
                <a:gd name="T66" fmla="*/ 2 w 5"/>
                <a:gd name="T67" fmla="*/ 7 h 17"/>
                <a:gd name="T68" fmla="*/ 2 w 5"/>
                <a:gd name="T69" fmla="*/ 7 h 17"/>
                <a:gd name="T70" fmla="*/ 2 w 5"/>
                <a:gd name="T71" fmla="*/ 7 h 17"/>
                <a:gd name="T72" fmla="*/ 3 w 5"/>
                <a:gd name="T73" fmla="*/ 7 h 17"/>
                <a:gd name="T74" fmla="*/ 3 w 5"/>
                <a:gd name="T75" fmla="*/ 6 h 17"/>
                <a:gd name="T76" fmla="*/ 3 w 5"/>
                <a:gd name="T77" fmla="*/ 6 h 17"/>
                <a:gd name="T78" fmla="*/ 3 w 5"/>
                <a:gd name="T79" fmla="*/ 6 h 17"/>
                <a:gd name="T80" fmla="*/ 3 w 5"/>
                <a:gd name="T81" fmla="*/ 6 h 17"/>
                <a:gd name="T82" fmla="*/ 3 w 5"/>
                <a:gd name="T83" fmla="*/ 5 h 17"/>
                <a:gd name="T84" fmla="*/ 3 w 5"/>
                <a:gd name="T85" fmla="*/ 5 h 17"/>
                <a:gd name="T86" fmla="*/ 3 w 5"/>
                <a:gd name="T87" fmla="*/ 5 h 17"/>
                <a:gd name="T88" fmla="*/ 3 w 5"/>
                <a:gd name="T89" fmla="*/ 5 h 17"/>
                <a:gd name="T90" fmla="*/ 3 w 5"/>
                <a:gd name="T91" fmla="*/ 4 h 17"/>
                <a:gd name="T92" fmla="*/ 3 w 5"/>
                <a:gd name="T93" fmla="*/ 4 h 17"/>
                <a:gd name="T94" fmla="*/ 3 w 5"/>
                <a:gd name="T95" fmla="*/ 4 h 17"/>
                <a:gd name="T96" fmla="*/ 3 w 5"/>
                <a:gd name="T97" fmla="*/ 3 h 17"/>
                <a:gd name="T98" fmla="*/ 3 w 5"/>
                <a:gd name="T99" fmla="*/ 3 h 17"/>
                <a:gd name="T100" fmla="*/ 4 w 5"/>
                <a:gd name="T101" fmla="*/ 3 h 17"/>
                <a:gd name="T102" fmla="*/ 4 w 5"/>
                <a:gd name="T103" fmla="*/ 3 h 17"/>
                <a:gd name="T104" fmla="*/ 4 w 5"/>
                <a:gd name="T105" fmla="*/ 2 h 17"/>
                <a:gd name="T106" fmla="*/ 4 w 5"/>
                <a:gd name="T107" fmla="*/ 2 h 17"/>
                <a:gd name="T108" fmla="*/ 4 w 5"/>
                <a:gd name="T109" fmla="*/ 2 h 17"/>
                <a:gd name="T110" fmla="*/ 4 w 5"/>
                <a:gd name="T111" fmla="*/ 2 h 17"/>
                <a:gd name="T112" fmla="*/ 4 w 5"/>
                <a:gd name="T113" fmla="*/ 1 h 17"/>
                <a:gd name="T114" fmla="*/ 4 w 5"/>
                <a:gd name="T115" fmla="*/ 1 h 17"/>
                <a:gd name="T116" fmla="*/ 4 w 5"/>
                <a:gd name="T117" fmla="*/ 1 h 17"/>
                <a:gd name="T118" fmla="*/ 4 w 5"/>
                <a:gd name="T119" fmla="*/ 1 h 17"/>
                <a:gd name="T120" fmla="*/ 4 w 5"/>
                <a:gd name="T121" fmla="*/ 0 h 17"/>
                <a:gd name="T122" fmla="*/ 4 w 5"/>
                <a:gd name="T123"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custGeom>
            <a:noFill/>
            <a:ln w="57150" cap="rnd">
              <a:solidFill>
                <a:srgbClr val="0099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0" name="Freeform 90"/>
            <p:cNvSpPr>
              <a:spLocks/>
            </p:cNvSpPr>
            <p:nvPr/>
          </p:nvSpPr>
          <p:spPr bwMode="auto">
            <a:xfrm>
              <a:off x="14370050" y="5214937"/>
              <a:ext cx="63500" cy="215900"/>
            </a:xfrm>
            <a:custGeom>
              <a:avLst/>
              <a:gdLst>
                <a:gd name="T0" fmla="*/ 0 w 5"/>
                <a:gd name="T1" fmla="*/ 17 h 17"/>
                <a:gd name="T2" fmla="*/ 0 w 5"/>
                <a:gd name="T3" fmla="*/ 16 h 17"/>
                <a:gd name="T4" fmla="*/ 0 w 5"/>
                <a:gd name="T5" fmla="*/ 16 h 17"/>
                <a:gd name="T6" fmla="*/ 0 w 5"/>
                <a:gd name="T7" fmla="*/ 16 h 17"/>
                <a:gd name="T8" fmla="*/ 0 w 5"/>
                <a:gd name="T9" fmla="*/ 16 h 17"/>
                <a:gd name="T10" fmla="*/ 0 w 5"/>
                <a:gd name="T11" fmla="*/ 15 h 17"/>
                <a:gd name="T12" fmla="*/ 0 w 5"/>
                <a:gd name="T13" fmla="*/ 15 h 17"/>
                <a:gd name="T14" fmla="*/ 0 w 5"/>
                <a:gd name="T15" fmla="*/ 15 h 17"/>
                <a:gd name="T16" fmla="*/ 0 w 5"/>
                <a:gd name="T17" fmla="*/ 14 h 17"/>
                <a:gd name="T18" fmla="*/ 0 w 5"/>
                <a:gd name="T19" fmla="*/ 14 h 17"/>
                <a:gd name="T20" fmla="*/ 0 w 5"/>
                <a:gd name="T21" fmla="*/ 14 h 17"/>
                <a:gd name="T22" fmla="*/ 0 w 5"/>
                <a:gd name="T23" fmla="*/ 14 h 17"/>
                <a:gd name="T24" fmla="*/ 0 w 5"/>
                <a:gd name="T25" fmla="*/ 13 h 17"/>
                <a:gd name="T26" fmla="*/ 1 w 5"/>
                <a:gd name="T27" fmla="*/ 13 h 17"/>
                <a:gd name="T28" fmla="*/ 1 w 5"/>
                <a:gd name="T29" fmla="*/ 13 h 17"/>
                <a:gd name="T30" fmla="*/ 1 w 5"/>
                <a:gd name="T31" fmla="*/ 13 h 17"/>
                <a:gd name="T32" fmla="*/ 1 w 5"/>
                <a:gd name="T33" fmla="*/ 12 h 17"/>
                <a:gd name="T34" fmla="*/ 1 w 5"/>
                <a:gd name="T35" fmla="*/ 12 h 17"/>
                <a:gd name="T36" fmla="*/ 1 w 5"/>
                <a:gd name="T37" fmla="*/ 12 h 17"/>
                <a:gd name="T38" fmla="*/ 1 w 5"/>
                <a:gd name="T39" fmla="*/ 12 h 17"/>
                <a:gd name="T40" fmla="*/ 1 w 5"/>
                <a:gd name="T41" fmla="*/ 11 h 17"/>
                <a:gd name="T42" fmla="*/ 1 w 5"/>
                <a:gd name="T43" fmla="*/ 11 h 17"/>
                <a:gd name="T44" fmla="*/ 1 w 5"/>
                <a:gd name="T45" fmla="*/ 11 h 17"/>
                <a:gd name="T46" fmla="*/ 1 w 5"/>
                <a:gd name="T47" fmla="*/ 11 h 17"/>
                <a:gd name="T48" fmla="*/ 1 w 5"/>
                <a:gd name="T49" fmla="*/ 10 h 17"/>
                <a:gd name="T50" fmla="*/ 2 w 5"/>
                <a:gd name="T51" fmla="*/ 10 h 17"/>
                <a:gd name="T52" fmla="*/ 2 w 5"/>
                <a:gd name="T53" fmla="*/ 10 h 17"/>
                <a:gd name="T54" fmla="*/ 2 w 5"/>
                <a:gd name="T55" fmla="*/ 9 h 17"/>
                <a:gd name="T56" fmla="*/ 2 w 5"/>
                <a:gd name="T57" fmla="*/ 9 h 17"/>
                <a:gd name="T58" fmla="*/ 2 w 5"/>
                <a:gd name="T59" fmla="*/ 9 h 17"/>
                <a:gd name="T60" fmla="*/ 2 w 5"/>
                <a:gd name="T61" fmla="*/ 9 h 17"/>
                <a:gd name="T62" fmla="*/ 2 w 5"/>
                <a:gd name="T63" fmla="*/ 8 h 17"/>
                <a:gd name="T64" fmla="*/ 2 w 5"/>
                <a:gd name="T65" fmla="*/ 8 h 17"/>
                <a:gd name="T66" fmla="*/ 2 w 5"/>
                <a:gd name="T67" fmla="*/ 8 h 17"/>
                <a:gd name="T68" fmla="*/ 2 w 5"/>
                <a:gd name="T69" fmla="*/ 8 h 17"/>
                <a:gd name="T70" fmla="*/ 2 w 5"/>
                <a:gd name="T71" fmla="*/ 7 h 17"/>
                <a:gd name="T72" fmla="*/ 2 w 5"/>
                <a:gd name="T73" fmla="*/ 7 h 17"/>
                <a:gd name="T74" fmla="*/ 3 w 5"/>
                <a:gd name="T75" fmla="*/ 7 h 17"/>
                <a:gd name="T76" fmla="*/ 3 w 5"/>
                <a:gd name="T77" fmla="*/ 7 h 17"/>
                <a:gd name="T78" fmla="*/ 3 w 5"/>
                <a:gd name="T79" fmla="*/ 6 h 17"/>
                <a:gd name="T80" fmla="*/ 3 w 5"/>
                <a:gd name="T81" fmla="*/ 6 h 17"/>
                <a:gd name="T82" fmla="*/ 3 w 5"/>
                <a:gd name="T83" fmla="*/ 6 h 17"/>
                <a:gd name="T84" fmla="*/ 3 w 5"/>
                <a:gd name="T85" fmla="*/ 5 h 17"/>
                <a:gd name="T86" fmla="*/ 3 w 5"/>
                <a:gd name="T87" fmla="*/ 5 h 17"/>
                <a:gd name="T88" fmla="*/ 3 w 5"/>
                <a:gd name="T89" fmla="*/ 5 h 17"/>
                <a:gd name="T90" fmla="*/ 3 w 5"/>
                <a:gd name="T91" fmla="*/ 5 h 17"/>
                <a:gd name="T92" fmla="*/ 3 w 5"/>
                <a:gd name="T93" fmla="*/ 4 h 17"/>
                <a:gd name="T94" fmla="*/ 3 w 5"/>
                <a:gd name="T95" fmla="*/ 4 h 17"/>
                <a:gd name="T96" fmla="*/ 3 w 5"/>
                <a:gd name="T97" fmla="*/ 4 h 17"/>
                <a:gd name="T98" fmla="*/ 3 w 5"/>
                <a:gd name="T99" fmla="*/ 4 h 17"/>
                <a:gd name="T100" fmla="*/ 3 w 5"/>
                <a:gd name="T101" fmla="*/ 3 h 17"/>
                <a:gd name="T102" fmla="*/ 4 w 5"/>
                <a:gd name="T103" fmla="*/ 3 h 17"/>
                <a:gd name="T104" fmla="*/ 4 w 5"/>
                <a:gd name="T105" fmla="*/ 3 h 17"/>
                <a:gd name="T106" fmla="*/ 4 w 5"/>
                <a:gd name="T107" fmla="*/ 3 h 17"/>
                <a:gd name="T108" fmla="*/ 4 w 5"/>
                <a:gd name="T109" fmla="*/ 2 h 17"/>
                <a:gd name="T110" fmla="*/ 4 w 5"/>
                <a:gd name="T111" fmla="*/ 2 h 17"/>
                <a:gd name="T112" fmla="*/ 4 w 5"/>
                <a:gd name="T113" fmla="*/ 2 h 17"/>
                <a:gd name="T114" fmla="*/ 4 w 5"/>
                <a:gd name="T115" fmla="*/ 1 h 17"/>
                <a:gd name="T116" fmla="*/ 4 w 5"/>
                <a:gd name="T117" fmla="*/ 1 h 17"/>
                <a:gd name="T118" fmla="*/ 4 w 5"/>
                <a:gd name="T119" fmla="*/ 1 h 17"/>
                <a:gd name="T120" fmla="*/ 4 w 5"/>
                <a:gd name="T121" fmla="*/ 1 h 17"/>
                <a:gd name="T122" fmla="*/ 4 w 5"/>
                <a:gd name="T123"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custGeom>
            <a:noFill/>
            <a:ln w="57150" cap="rnd">
              <a:solidFill>
                <a:srgbClr val="0099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1" name="Freeform 91"/>
            <p:cNvSpPr>
              <a:spLocks/>
            </p:cNvSpPr>
            <p:nvPr/>
          </p:nvSpPr>
          <p:spPr bwMode="auto">
            <a:xfrm>
              <a:off x="14433550" y="5010150"/>
              <a:ext cx="50800" cy="204788"/>
            </a:xfrm>
            <a:custGeom>
              <a:avLst/>
              <a:gdLst>
                <a:gd name="T0" fmla="*/ 0 w 4"/>
                <a:gd name="T1" fmla="*/ 16 h 16"/>
                <a:gd name="T2" fmla="*/ 0 w 4"/>
                <a:gd name="T3" fmla="*/ 16 h 16"/>
                <a:gd name="T4" fmla="*/ 0 w 4"/>
                <a:gd name="T5" fmla="*/ 15 h 16"/>
                <a:gd name="T6" fmla="*/ 0 w 4"/>
                <a:gd name="T7" fmla="*/ 15 h 16"/>
                <a:gd name="T8" fmla="*/ 0 w 4"/>
                <a:gd name="T9" fmla="*/ 15 h 16"/>
                <a:gd name="T10" fmla="*/ 0 w 4"/>
                <a:gd name="T11" fmla="*/ 15 h 16"/>
                <a:gd name="T12" fmla="*/ 0 w 4"/>
                <a:gd name="T13" fmla="*/ 14 h 16"/>
                <a:gd name="T14" fmla="*/ 0 w 4"/>
                <a:gd name="T15" fmla="*/ 14 h 16"/>
                <a:gd name="T16" fmla="*/ 0 w 4"/>
                <a:gd name="T17" fmla="*/ 14 h 16"/>
                <a:gd name="T18" fmla="*/ 0 w 4"/>
                <a:gd name="T19" fmla="*/ 14 h 16"/>
                <a:gd name="T20" fmla="*/ 0 w 4"/>
                <a:gd name="T21" fmla="*/ 13 h 16"/>
                <a:gd name="T22" fmla="*/ 0 w 4"/>
                <a:gd name="T23" fmla="*/ 13 h 16"/>
                <a:gd name="T24" fmla="*/ 0 w 4"/>
                <a:gd name="T25" fmla="*/ 13 h 16"/>
                <a:gd name="T26" fmla="*/ 1 w 4"/>
                <a:gd name="T27" fmla="*/ 13 h 16"/>
                <a:gd name="T28" fmla="*/ 1 w 4"/>
                <a:gd name="T29" fmla="*/ 12 h 16"/>
                <a:gd name="T30" fmla="*/ 1 w 4"/>
                <a:gd name="T31" fmla="*/ 12 h 16"/>
                <a:gd name="T32" fmla="*/ 1 w 4"/>
                <a:gd name="T33" fmla="*/ 12 h 16"/>
                <a:gd name="T34" fmla="*/ 1 w 4"/>
                <a:gd name="T35" fmla="*/ 11 h 16"/>
                <a:gd name="T36" fmla="*/ 1 w 4"/>
                <a:gd name="T37" fmla="*/ 11 h 16"/>
                <a:gd name="T38" fmla="*/ 1 w 4"/>
                <a:gd name="T39" fmla="*/ 11 h 16"/>
                <a:gd name="T40" fmla="*/ 1 w 4"/>
                <a:gd name="T41" fmla="*/ 11 h 16"/>
                <a:gd name="T42" fmla="*/ 1 w 4"/>
                <a:gd name="T43" fmla="*/ 10 h 16"/>
                <a:gd name="T44" fmla="*/ 1 w 4"/>
                <a:gd name="T45" fmla="*/ 10 h 16"/>
                <a:gd name="T46" fmla="*/ 1 w 4"/>
                <a:gd name="T47" fmla="*/ 10 h 16"/>
                <a:gd name="T48" fmla="*/ 1 w 4"/>
                <a:gd name="T49" fmla="*/ 10 h 16"/>
                <a:gd name="T50" fmla="*/ 1 w 4"/>
                <a:gd name="T51" fmla="*/ 9 h 16"/>
                <a:gd name="T52" fmla="*/ 2 w 4"/>
                <a:gd name="T53" fmla="*/ 9 h 16"/>
                <a:gd name="T54" fmla="*/ 2 w 4"/>
                <a:gd name="T55" fmla="*/ 9 h 16"/>
                <a:gd name="T56" fmla="*/ 2 w 4"/>
                <a:gd name="T57" fmla="*/ 9 h 16"/>
                <a:gd name="T58" fmla="*/ 2 w 4"/>
                <a:gd name="T59" fmla="*/ 8 h 16"/>
                <a:gd name="T60" fmla="*/ 2 w 4"/>
                <a:gd name="T61" fmla="*/ 8 h 16"/>
                <a:gd name="T62" fmla="*/ 2 w 4"/>
                <a:gd name="T63" fmla="*/ 8 h 16"/>
                <a:gd name="T64" fmla="*/ 2 w 4"/>
                <a:gd name="T65" fmla="*/ 7 h 16"/>
                <a:gd name="T66" fmla="*/ 2 w 4"/>
                <a:gd name="T67" fmla="*/ 7 h 16"/>
                <a:gd name="T68" fmla="*/ 2 w 4"/>
                <a:gd name="T69" fmla="*/ 7 h 16"/>
                <a:gd name="T70" fmla="*/ 2 w 4"/>
                <a:gd name="T71" fmla="*/ 7 h 16"/>
                <a:gd name="T72" fmla="*/ 2 w 4"/>
                <a:gd name="T73" fmla="*/ 6 h 16"/>
                <a:gd name="T74" fmla="*/ 2 w 4"/>
                <a:gd name="T75" fmla="*/ 6 h 16"/>
                <a:gd name="T76" fmla="*/ 2 w 4"/>
                <a:gd name="T77" fmla="*/ 6 h 16"/>
                <a:gd name="T78" fmla="*/ 2 w 4"/>
                <a:gd name="T79" fmla="*/ 6 h 16"/>
                <a:gd name="T80" fmla="*/ 2 w 4"/>
                <a:gd name="T81" fmla="*/ 5 h 16"/>
                <a:gd name="T82" fmla="*/ 3 w 4"/>
                <a:gd name="T83" fmla="*/ 5 h 16"/>
                <a:gd name="T84" fmla="*/ 3 w 4"/>
                <a:gd name="T85" fmla="*/ 5 h 16"/>
                <a:gd name="T86" fmla="*/ 3 w 4"/>
                <a:gd name="T87" fmla="*/ 5 h 16"/>
                <a:gd name="T88" fmla="*/ 3 w 4"/>
                <a:gd name="T89" fmla="*/ 4 h 16"/>
                <a:gd name="T90" fmla="*/ 3 w 4"/>
                <a:gd name="T91" fmla="*/ 4 h 16"/>
                <a:gd name="T92" fmla="*/ 3 w 4"/>
                <a:gd name="T93" fmla="*/ 4 h 16"/>
                <a:gd name="T94" fmla="*/ 3 w 4"/>
                <a:gd name="T95" fmla="*/ 3 h 16"/>
                <a:gd name="T96" fmla="*/ 3 w 4"/>
                <a:gd name="T97" fmla="*/ 3 h 16"/>
                <a:gd name="T98" fmla="*/ 3 w 4"/>
                <a:gd name="T99" fmla="*/ 3 h 16"/>
                <a:gd name="T100" fmla="*/ 3 w 4"/>
                <a:gd name="T101" fmla="*/ 3 h 16"/>
                <a:gd name="T102" fmla="*/ 3 w 4"/>
                <a:gd name="T103" fmla="*/ 2 h 16"/>
                <a:gd name="T104" fmla="*/ 3 w 4"/>
                <a:gd name="T105" fmla="*/ 2 h 16"/>
                <a:gd name="T106" fmla="*/ 4 w 4"/>
                <a:gd name="T107" fmla="*/ 2 h 16"/>
                <a:gd name="T108" fmla="*/ 4 w 4"/>
                <a:gd name="T109" fmla="*/ 2 h 16"/>
                <a:gd name="T110" fmla="*/ 4 w 4"/>
                <a:gd name="T111" fmla="*/ 1 h 16"/>
                <a:gd name="T112" fmla="*/ 4 w 4"/>
                <a:gd name="T113" fmla="*/ 1 h 16"/>
                <a:gd name="T114" fmla="*/ 4 w 4"/>
                <a:gd name="T115" fmla="*/ 1 h 16"/>
                <a:gd name="T116" fmla="*/ 4 w 4"/>
                <a:gd name="T117" fmla="*/ 1 h 16"/>
                <a:gd name="T118" fmla="*/ 4 w 4"/>
                <a:gd name="T119" fmla="*/ 0 h 16"/>
                <a:gd name="T120" fmla="*/ 4 w 4"/>
                <a:gd name="T121" fmla="*/ 0 h 16"/>
                <a:gd name="T122" fmla="*/ 4 w 4"/>
                <a:gd name="T123"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custGeom>
            <a:noFill/>
            <a:ln w="57150" cap="rnd">
              <a:solidFill>
                <a:srgbClr val="0099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2" name="Freeform 92"/>
            <p:cNvSpPr>
              <a:spLocks/>
            </p:cNvSpPr>
            <p:nvPr/>
          </p:nvSpPr>
          <p:spPr bwMode="auto">
            <a:xfrm>
              <a:off x="14484350" y="4794250"/>
              <a:ext cx="63500" cy="215900"/>
            </a:xfrm>
            <a:custGeom>
              <a:avLst/>
              <a:gdLst>
                <a:gd name="T0" fmla="*/ 0 w 5"/>
                <a:gd name="T1" fmla="*/ 16 h 17"/>
                <a:gd name="T2" fmla="*/ 0 w 5"/>
                <a:gd name="T3" fmla="*/ 16 h 17"/>
                <a:gd name="T4" fmla="*/ 0 w 5"/>
                <a:gd name="T5" fmla="*/ 16 h 17"/>
                <a:gd name="T6" fmla="*/ 0 w 5"/>
                <a:gd name="T7" fmla="*/ 16 h 17"/>
                <a:gd name="T8" fmla="*/ 1 w 5"/>
                <a:gd name="T9" fmla="*/ 15 h 17"/>
                <a:gd name="T10" fmla="*/ 1 w 5"/>
                <a:gd name="T11" fmla="*/ 15 h 17"/>
                <a:gd name="T12" fmla="*/ 1 w 5"/>
                <a:gd name="T13" fmla="*/ 15 h 17"/>
                <a:gd name="T14" fmla="*/ 1 w 5"/>
                <a:gd name="T15" fmla="*/ 14 h 17"/>
                <a:gd name="T16" fmla="*/ 1 w 5"/>
                <a:gd name="T17" fmla="*/ 14 h 17"/>
                <a:gd name="T18" fmla="*/ 1 w 5"/>
                <a:gd name="T19" fmla="*/ 14 h 17"/>
                <a:gd name="T20" fmla="*/ 1 w 5"/>
                <a:gd name="T21" fmla="*/ 14 h 17"/>
                <a:gd name="T22" fmla="*/ 1 w 5"/>
                <a:gd name="T23" fmla="*/ 13 h 17"/>
                <a:gd name="T24" fmla="*/ 1 w 5"/>
                <a:gd name="T25" fmla="*/ 13 h 17"/>
                <a:gd name="T26" fmla="*/ 1 w 5"/>
                <a:gd name="T27" fmla="*/ 13 h 17"/>
                <a:gd name="T28" fmla="*/ 1 w 5"/>
                <a:gd name="T29" fmla="*/ 13 h 17"/>
                <a:gd name="T30" fmla="*/ 1 w 5"/>
                <a:gd name="T31" fmla="*/ 12 h 17"/>
                <a:gd name="T32" fmla="*/ 1 w 5"/>
                <a:gd name="T33" fmla="*/ 12 h 17"/>
                <a:gd name="T34" fmla="*/ 1 w 5"/>
                <a:gd name="T35" fmla="*/ 12 h 17"/>
                <a:gd name="T36" fmla="*/ 2 w 5"/>
                <a:gd name="T37" fmla="*/ 12 h 17"/>
                <a:gd name="T38" fmla="*/ 2 w 5"/>
                <a:gd name="T39" fmla="*/ 11 h 17"/>
                <a:gd name="T40" fmla="*/ 2 w 5"/>
                <a:gd name="T41" fmla="*/ 11 h 17"/>
                <a:gd name="T42" fmla="*/ 2 w 5"/>
                <a:gd name="T43" fmla="*/ 11 h 17"/>
                <a:gd name="T44" fmla="*/ 2 w 5"/>
                <a:gd name="T45" fmla="*/ 10 h 17"/>
                <a:gd name="T46" fmla="*/ 2 w 5"/>
                <a:gd name="T47" fmla="*/ 10 h 17"/>
                <a:gd name="T48" fmla="*/ 2 w 5"/>
                <a:gd name="T49" fmla="*/ 10 h 17"/>
                <a:gd name="T50" fmla="*/ 2 w 5"/>
                <a:gd name="T51" fmla="*/ 10 h 17"/>
                <a:gd name="T52" fmla="*/ 2 w 5"/>
                <a:gd name="T53" fmla="*/ 9 h 17"/>
                <a:gd name="T54" fmla="*/ 2 w 5"/>
                <a:gd name="T55" fmla="*/ 9 h 17"/>
                <a:gd name="T56" fmla="*/ 2 w 5"/>
                <a:gd name="T57" fmla="*/ 9 h 17"/>
                <a:gd name="T58" fmla="*/ 2 w 5"/>
                <a:gd name="T59" fmla="*/ 9 h 17"/>
                <a:gd name="T60" fmla="*/ 2 w 5"/>
                <a:gd name="T61" fmla="*/ 8 h 17"/>
                <a:gd name="T62" fmla="*/ 2 w 5"/>
                <a:gd name="T63" fmla="*/ 8 h 17"/>
                <a:gd name="T64" fmla="*/ 3 w 5"/>
                <a:gd name="T65" fmla="*/ 8 h 17"/>
                <a:gd name="T66" fmla="*/ 3 w 5"/>
                <a:gd name="T67" fmla="*/ 8 h 17"/>
                <a:gd name="T68" fmla="*/ 3 w 5"/>
                <a:gd name="T69" fmla="*/ 7 h 17"/>
                <a:gd name="T70" fmla="*/ 3 w 5"/>
                <a:gd name="T71" fmla="*/ 7 h 17"/>
                <a:gd name="T72" fmla="*/ 3 w 5"/>
                <a:gd name="T73" fmla="*/ 7 h 17"/>
                <a:gd name="T74" fmla="*/ 3 w 5"/>
                <a:gd name="T75" fmla="*/ 7 h 17"/>
                <a:gd name="T76" fmla="*/ 3 w 5"/>
                <a:gd name="T77" fmla="*/ 6 h 17"/>
                <a:gd name="T78" fmla="*/ 3 w 5"/>
                <a:gd name="T79" fmla="*/ 6 h 17"/>
                <a:gd name="T80" fmla="*/ 3 w 5"/>
                <a:gd name="T81" fmla="*/ 6 h 17"/>
                <a:gd name="T82" fmla="*/ 3 w 5"/>
                <a:gd name="T83" fmla="*/ 5 h 17"/>
                <a:gd name="T84" fmla="*/ 3 w 5"/>
                <a:gd name="T85" fmla="*/ 5 h 17"/>
                <a:gd name="T86" fmla="*/ 3 w 5"/>
                <a:gd name="T87" fmla="*/ 5 h 17"/>
                <a:gd name="T88" fmla="*/ 3 w 5"/>
                <a:gd name="T89" fmla="*/ 5 h 17"/>
                <a:gd name="T90" fmla="*/ 3 w 5"/>
                <a:gd name="T91" fmla="*/ 4 h 17"/>
                <a:gd name="T92" fmla="*/ 4 w 5"/>
                <a:gd name="T93" fmla="*/ 4 h 17"/>
                <a:gd name="T94" fmla="*/ 4 w 5"/>
                <a:gd name="T95" fmla="*/ 4 h 17"/>
                <a:gd name="T96" fmla="*/ 4 w 5"/>
                <a:gd name="T97" fmla="*/ 4 h 17"/>
                <a:gd name="T98" fmla="*/ 4 w 5"/>
                <a:gd name="T99" fmla="*/ 3 h 17"/>
                <a:gd name="T100" fmla="*/ 4 w 5"/>
                <a:gd name="T101" fmla="*/ 3 h 17"/>
                <a:gd name="T102" fmla="*/ 4 w 5"/>
                <a:gd name="T103" fmla="*/ 3 h 17"/>
                <a:gd name="T104" fmla="*/ 4 w 5"/>
                <a:gd name="T105" fmla="*/ 3 h 17"/>
                <a:gd name="T106" fmla="*/ 4 w 5"/>
                <a:gd name="T107" fmla="*/ 2 h 17"/>
                <a:gd name="T108" fmla="*/ 4 w 5"/>
                <a:gd name="T109" fmla="*/ 2 h 17"/>
                <a:gd name="T110" fmla="*/ 4 w 5"/>
                <a:gd name="T111" fmla="*/ 2 h 17"/>
                <a:gd name="T112" fmla="*/ 4 w 5"/>
                <a:gd name="T113" fmla="*/ 1 h 17"/>
                <a:gd name="T114" fmla="*/ 4 w 5"/>
                <a:gd name="T115" fmla="*/ 1 h 17"/>
                <a:gd name="T116" fmla="*/ 4 w 5"/>
                <a:gd name="T117" fmla="*/ 1 h 17"/>
                <a:gd name="T118" fmla="*/ 4 w 5"/>
                <a:gd name="T119" fmla="*/ 1 h 17"/>
                <a:gd name="T120" fmla="*/ 4 w 5"/>
                <a:gd name="T121" fmla="*/ 0 h 17"/>
                <a:gd name="T122" fmla="*/ 5 w 5"/>
                <a:gd name="T123"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custGeom>
            <a:noFill/>
            <a:ln w="57150" cap="rnd">
              <a:solidFill>
                <a:srgbClr val="0099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3" name="Freeform 93"/>
            <p:cNvSpPr>
              <a:spLocks/>
            </p:cNvSpPr>
            <p:nvPr/>
          </p:nvSpPr>
          <p:spPr bwMode="auto">
            <a:xfrm>
              <a:off x="14547850" y="4578350"/>
              <a:ext cx="52388" cy="215900"/>
            </a:xfrm>
            <a:custGeom>
              <a:avLst/>
              <a:gdLst>
                <a:gd name="T0" fmla="*/ 0 w 4"/>
                <a:gd name="T1" fmla="*/ 17 h 17"/>
                <a:gd name="T2" fmla="*/ 0 w 4"/>
                <a:gd name="T3" fmla="*/ 16 h 17"/>
                <a:gd name="T4" fmla="*/ 0 w 4"/>
                <a:gd name="T5" fmla="*/ 16 h 17"/>
                <a:gd name="T6" fmla="*/ 0 w 4"/>
                <a:gd name="T7" fmla="*/ 16 h 17"/>
                <a:gd name="T8" fmla="*/ 0 w 4"/>
                <a:gd name="T9" fmla="*/ 16 h 17"/>
                <a:gd name="T10" fmla="*/ 0 w 4"/>
                <a:gd name="T11" fmla="*/ 15 h 17"/>
                <a:gd name="T12" fmla="*/ 0 w 4"/>
                <a:gd name="T13" fmla="*/ 15 h 17"/>
                <a:gd name="T14" fmla="*/ 0 w 4"/>
                <a:gd name="T15" fmla="*/ 15 h 17"/>
                <a:gd name="T16" fmla="*/ 0 w 4"/>
                <a:gd name="T17" fmla="*/ 15 h 17"/>
                <a:gd name="T18" fmla="*/ 0 w 4"/>
                <a:gd name="T19" fmla="*/ 14 h 17"/>
                <a:gd name="T20" fmla="*/ 0 w 4"/>
                <a:gd name="T21" fmla="*/ 14 h 17"/>
                <a:gd name="T22" fmla="*/ 1 w 4"/>
                <a:gd name="T23" fmla="*/ 14 h 17"/>
                <a:gd name="T24" fmla="*/ 1 w 4"/>
                <a:gd name="T25" fmla="*/ 13 h 17"/>
                <a:gd name="T26" fmla="*/ 1 w 4"/>
                <a:gd name="T27" fmla="*/ 13 h 17"/>
                <a:gd name="T28" fmla="*/ 1 w 4"/>
                <a:gd name="T29" fmla="*/ 13 h 17"/>
                <a:gd name="T30" fmla="*/ 1 w 4"/>
                <a:gd name="T31" fmla="*/ 13 h 17"/>
                <a:gd name="T32" fmla="*/ 1 w 4"/>
                <a:gd name="T33" fmla="*/ 12 h 17"/>
                <a:gd name="T34" fmla="*/ 1 w 4"/>
                <a:gd name="T35" fmla="*/ 12 h 17"/>
                <a:gd name="T36" fmla="*/ 1 w 4"/>
                <a:gd name="T37" fmla="*/ 12 h 17"/>
                <a:gd name="T38" fmla="*/ 1 w 4"/>
                <a:gd name="T39" fmla="*/ 12 h 17"/>
                <a:gd name="T40" fmla="*/ 1 w 4"/>
                <a:gd name="T41" fmla="*/ 11 h 17"/>
                <a:gd name="T42" fmla="*/ 1 w 4"/>
                <a:gd name="T43" fmla="*/ 11 h 17"/>
                <a:gd name="T44" fmla="*/ 1 w 4"/>
                <a:gd name="T45" fmla="*/ 11 h 17"/>
                <a:gd name="T46" fmla="*/ 2 w 4"/>
                <a:gd name="T47" fmla="*/ 11 h 17"/>
                <a:gd name="T48" fmla="*/ 2 w 4"/>
                <a:gd name="T49" fmla="*/ 10 h 17"/>
                <a:gd name="T50" fmla="*/ 2 w 4"/>
                <a:gd name="T51" fmla="*/ 10 h 17"/>
                <a:gd name="T52" fmla="*/ 2 w 4"/>
                <a:gd name="T53" fmla="*/ 10 h 17"/>
                <a:gd name="T54" fmla="*/ 2 w 4"/>
                <a:gd name="T55" fmla="*/ 10 h 17"/>
                <a:gd name="T56" fmla="*/ 2 w 4"/>
                <a:gd name="T57" fmla="*/ 9 h 17"/>
                <a:gd name="T58" fmla="*/ 2 w 4"/>
                <a:gd name="T59" fmla="*/ 9 h 17"/>
                <a:gd name="T60" fmla="*/ 2 w 4"/>
                <a:gd name="T61" fmla="*/ 9 h 17"/>
                <a:gd name="T62" fmla="*/ 2 w 4"/>
                <a:gd name="T63" fmla="*/ 8 h 17"/>
                <a:gd name="T64" fmla="*/ 2 w 4"/>
                <a:gd name="T65" fmla="*/ 8 h 17"/>
                <a:gd name="T66" fmla="*/ 2 w 4"/>
                <a:gd name="T67" fmla="*/ 8 h 17"/>
                <a:gd name="T68" fmla="*/ 2 w 4"/>
                <a:gd name="T69" fmla="*/ 8 h 17"/>
                <a:gd name="T70" fmla="*/ 2 w 4"/>
                <a:gd name="T71" fmla="*/ 7 h 17"/>
                <a:gd name="T72" fmla="*/ 3 w 4"/>
                <a:gd name="T73" fmla="*/ 7 h 17"/>
                <a:gd name="T74" fmla="*/ 3 w 4"/>
                <a:gd name="T75" fmla="*/ 7 h 17"/>
                <a:gd name="T76" fmla="*/ 3 w 4"/>
                <a:gd name="T77" fmla="*/ 7 h 17"/>
                <a:gd name="T78" fmla="*/ 3 w 4"/>
                <a:gd name="T79" fmla="*/ 6 h 17"/>
                <a:gd name="T80" fmla="*/ 3 w 4"/>
                <a:gd name="T81" fmla="*/ 6 h 17"/>
                <a:gd name="T82" fmla="*/ 3 w 4"/>
                <a:gd name="T83" fmla="*/ 6 h 17"/>
                <a:gd name="T84" fmla="*/ 3 w 4"/>
                <a:gd name="T85" fmla="*/ 6 h 17"/>
                <a:gd name="T86" fmla="*/ 3 w 4"/>
                <a:gd name="T87" fmla="*/ 5 h 17"/>
                <a:gd name="T88" fmla="*/ 3 w 4"/>
                <a:gd name="T89" fmla="*/ 5 h 17"/>
                <a:gd name="T90" fmla="*/ 3 w 4"/>
                <a:gd name="T91" fmla="*/ 5 h 17"/>
                <a:gd name="T92" fmla="*/ 3 w 4"/>
                <a:gd name="T93" fmla="*/ 4 h 17"/>
                <a:gd name="T94" fmla="*/ 3 w 4"/>
                <a:gd name="T95" fmla="*/ 4 h 17"/>
                <a:gd name="T96" fmla="*/ 3 w 4"/>
                <a:gd name="T97" fmla="*/ 4 h 17"/>
                <a:gd name="T98" fmla="*/ 3 w 4"/>
                <a:gd name="T99" fmla="*/ 4 h 17"/>
                <a:gd name="T100" fmla="*/ 4 w 4"/>
                <a:gd name="T101" fmla="*/ 3 h 17"/>
                <a:gd name="T102" fmla="*/ 4 w 4"/>
                <a:gd name="T103" fmla="*/ 3 h 17"/>
                <a:gd name="T104" fmla="*/ 4 w 4"/>
                <a:gd name="T105" fmla="*/ 3 h 17"/>
                <a:gd name="T106" fmla="*/ 4 w 4"/>
                <a:gd name="T107" fmla="*/ 3 h 17"/>
                <a:gd name="T108" fmla="*/ 4 w 4"/>
                <a:gd name="T109" fmla="*/ 2 h 17"/>
                <a:gd name="T110" fmla="*/ 4 w 4"/>
                <a:gd name="T111" fmla="*/ 2 h 17"/>
                <a:gd name="T112" fmla="*/ 4 w 4"/>
                <a:gd name="T113" fmla="*/ 2 h 17"/>
                <a:gd name="T114" fmla="*/ 4 w 4"/>
                <a:gd name="T115" fmla="*/ 2 h 17"/>
                <a:gd name="T116" fmla="*/ 4 w 4"/>
                <a:gd name="T117" fmla="*/ 1 h 17"/>
                <a:gd name="T118" fmla="*/ 4 w 4"/>
                <a:gd name="T119" fmla="*/ 1 h 17"/>
                <a:gd name="T120" fmla="*/ 4 w 4"/>
                <a:gd name="T121" fmla="*/ 1 h 17"/>
                <a:gd name="T122" fmla="*/ 4 w 4"/>
                <a:gd name="T123"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custGeom>
            <a:noFill/>
            <a:ln w="57150" cap="rnd">
              <a:solidFill>
                <a:srgbClr val="0099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4" name="Freeform 94"/>
            <p:cNvSpPr>
              <a:spLocks/>
            </p:cNvSpPr>
            <p:nvPr/>
          </p:nvSpPr>
          <p:spPr bwMode="auto">
            <a:xfrm>
              <a:off x="14600238" y="4375150"/>
              <a:ext cx="63500" cy="203200"/>
            </a:xfrm>
            <a:custGeom>
              <a:avLst/>
              <a:gdLst>
                <a:gd name="T0" fmla="*/ 0 w 5"/>
                <a:gd name="T1" fmla="*/ 16 h 16"/>
                <a:gd name="T2" fmla="*/ 0 w 5"/>
                <a:gd name="T3" fmla="*/ 16 h 16"/>
                <a:gd name="T4" fmla="*/ 1 w 5"/>
                <a:gd name="T5" fmla="*/ 16 h 16"/>
                <a:gd name="T6" fmla="*/ 1 w 5"/>
                <a:gd name="T7" fmla="*/ 15 h 16"/>
                <a:gd name="T8" fmla="*/ 1 w 5"/>
                <a:gd name="T9" fmla="*/ 15 h 16"/>
                <a:gd name="T10" fmla="*/ 1 w 5"/>
                <a:gd name="T11" fmla="*/ 15 h 16"/>
                <a:gd name="T12" fmla="*/ 1 w 5"/>
                <a:gd name="T13" fmla="*/ 14 h 16"/>
                <a:gd name="T14" fmla="*/ 1 w 5"/>
                <a:gd name="T15" fmla="*/ 14 h 16"/>
                <a:gd name="T16" fmla="*/ 1 w 5"/>
                <a:gd name="T17" fmla="*/ 14 h 16"/>
                <a:gd name="T18" fmla="*/ 1 w 5"/>
                <a:gd name="T19" fmla="*/ 14 h 16"/>
                <a:gd name="T20" fmla="*/ 1 w 5"/>
                <a:gd name="T21" fmla="*/ 13 h 16"/>
                <a:gd name="T22" fmla="*/ 1 w 5"/>
                <a:gd name="T23" fmla="*/ 13 h 16"/>
                <a:gd name="T24" fmla="*/ 1 w 5"/>
                <a:gd name="T25" fmla="*/ 13 h 16"/>
                <a:gd name="T26" fmla="*/ 1 w 5"/>
                <a:gd name="T27" fmla="*/ 13 h 16"/>
                <a:gd name="T28" fmla="*/ 1 w 5"/>
                <a:gd name="T29" fmla="*/ 12 h 16"/>
                <a:gd name="T30" fmla="*/ 2 w 5"/>
                <a:gd name="T31" fmla="*/ 12 h 16"/>
                <a:gd name="T32" fmla="*/ 2 w 5"/>
                <a:gd name="T33" fmla="*/ 12 h 16"/>
                <a:gd name="T34" fmla="*/ 2 w 5"/>
                <a:gd name="T35" fmla="*/ 12 h 16"/>
                <a:gd name="T36" fmla="*/ 2 w 5"/>
                <a:gd name="T37" fmla="*/ 11 h 16"/>
                <a:gd name="T38" fmla="*/ 2 w 5"/>
                <a:gd name="T39" fmla="*/ 11 h 16"/>
                <a:gd name="T40" fmla="*/ 2 w 5"/>
                <a:gd name="T41" fmla="*/ 11 h 16"/>
                <a:gd name="T42" fmla="*/ 2 w 5"/>
                <a:gd name="T43" fmla="*/ 10 h 16"/>
                <a:gd name="T44" fmla="*/ 2 w 5"/>
                <a:gd name="T45" fmla="*/ 10 h 16"/>
                <a:gd name="T46" fmla="*/ 2 w 5"/>
                <a:gd name="T47" fmla="*/ 10 h 16"/>
                <a:gd name="T48" fmla="*/ 2 w 5"/>
                <a:gd name="T49" fmla="*/ 10 h 16"/>
                <a:gd name="T50" fmla="*/ 2 w 5"/>
                <a:gd name="T51" fmla="*/ 9 h 16"/>
                <a:gd name="T52" fmla="*/ 2 w 5"/>
                <a:gd name="T53" fmla="*/ 9 h 16"/>
                <a:gd name="T54" fmla="*/ 3 w 5"/>
                <a:gd name="T55" fmla="*/ 9 h 16"/>
                <a:gd name="T56" fmla="*/ 3 w 5"/>
                <a:gd name="T57" fmla="*/ 9 h 16"/>
                <a:gd name="T58" fmla="*/ 3 w 5"/>
                <a:gd name="T59" fmla="*/ 8 h 16"/>
                <a:gd name="T60" fmla="*/ 3 w 5"/>
                <a:gd name="T61" fmla="*/ 8 h 16"/>
                <a:gd name="T62" fmla="*/ 3 w 5"/>
                <a:gd name="T63" fmla="*/ 8 h 16"/>
                <a:gd name="T64" fmla="*/ 3 w 5"/>
                <a:gd name="T65" fmla="*/ 8 h 16"/>
                <a:gd name="T66" fmla="*/ 3 w 5"/>
                <a:gd name="T67" fmla="*/ 7 h 16"/>
                <a:gd name="T68" fmla="*/ 3 w 5"/>
                <a:gd name="T69" fmla="*/ 7 h 16"/>
                <a:gd name="T70" fmla="*/ 3 w 5"/>
                <a:gd name="T71" fmla="*/ 7 h 16"/>
                <a:gd name="T72" fmla="*/ 3 w 5"/>
                <a:gd name="T73" fmla="*/ 6 h 16"/>
                <a:gd name="T74" fmla="*/ 3 w 5"/>
                <a:gd name="T75" fmla="*/ 6 h 16"/>
                <a:gd name="T76" fmla="*/ 3 w 5"/>
                <a:gd name="T77" fmla="*/ 6 h 16"/>
                <a:gd name="T78" fmla="*/ 3 w 5"/>
                <a:gd name="T79" fmla="*/ 6 h 16"/>
                <a:gd name="T80" fmla="*/ 4 w 5"/>
                <a:gd name="T81" fmla="*/ 5 h 16"/>
                <a:gd name="T82" fmla="*/ 4 w 5"/>
                <a:gd name="T83" fmla="*/ 5 h 16"/>
                <a:gd name="T84" fmla="*/ 4 w 5"/>
                <a:gd name="T85" fmla="*/ 5 h 16"/>
                <a:gd name="T86" fmla="*/ 4 w 5"/>
                <a:gd name="T87" fmla="*/ 5 h 16"/>
                <a:gd name="T88" fmla="*/ 4 w 5"/>
                <a:gd name="T89" fmla="*/ 4 h 16"/>
                <a:gd name="T90" fmla="*/ 4 w 5"/>
                <a:gd name="T91" fmla="*/ 4 h 16"/>
                <a:gd name="T92" fmla="*/ 4 w 5"/>
                <a:gd name="T93" fmla="*/ 4 h 16"/>
                <a:gd name="T94" fmla="*/ 4 w 5"/>
                <a:gd name="T95" fmla="*/ 4 h 16"/>
                <a:gd name="T96" fmla="*/ 4 w 5"/>
                <a:gd name="T97" fmla="*/ 3 h 16"/>
                <a:gd name="T98" fmla="*/ 4 w 5"/>
                <a:gd name="T99" fmla="*/ 3 h 16"/>
                <a:gd name="T100" fmla="*/ 4 w 5"/>
                <a:gd name="T101" fmla="*/ 3 h 16"/>
                <a:gd name="T102" fmla="*/ 4 w 5"/>
                <a:gd name="T103" fmla="*/ 2 h 16"/>
                <a:gd name="T104" fmla="*/ 4 w 5"/>
                <a:gd name="T105" fmla="*/ 2 h 16"/>
                <a:gd name="T106" fmla="*/ 4 w 5"/>
                <a:gd name="T107" fmla="*/ 2 h 16"/>
                <a:gd name="T108" fmla="*/ 4 w 5"/>
                <a:gd name="T109" fmla="*/ 2 h 16"/>
                <a:gd name="T110" fmla="*/ 5 w 5"/>
                <a:gd name="T111" fmla="*/ 1 h 16"/>
                <a:gd name="T112" fmla="*/ 5 w 5"/>
                <a:gd name="T113" fmla="*/ 1 h 16"/>
                <a:gd name="T114" fmla="*/ 5 w 5"/>
                <a:gd name="T115" fmla="*/ 1 h 16"/>
                <a:gd name="T116" fmla="*/ 5 w 5"/>
                <a:gd name="T117" fmla="*/ 1 h 16"/>
                <a:gd name="T118" fmla="*/ 5 w 5"/>
                <a:gd name="T119" fmla="*/ 0 h 16"/>
                <a:gd name="T120" fmla="*/ 5 w 5"/>
                <a:gd name="T121" fmla="*/ 0 h 16"/>
                <a:gd name="T122" fmla="*/ 5 w 5"/>
                <a:gd name="T123"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custGeom>
            <a:noFill/>
            <a:ln w="57150" cap="rnd">
              <a:solidFill>
                <a:srgbClr val="0099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5" name="Freeform 95"/>
            <p:cNvSpPr>
              <a:spLocks/>
            </p:cNvSpPr>
            <p:nvPr/>
          </p:nvSpPr>
          <p:spPr bwMode="auto">
            <a:xfrm>
              <a:off x="14663738" y="4159250"/>
              <a:ext cx="63500" cy="215900"/>
            </a:xfrm>
            <a:custGeom>
              <a:avLst/>
              <a:gdLst>
                <a:gd name="T0" fmla="*/ 0 w 5"/>
                <a:gd name="T1" fmla="*/ 16 h 17"/>
                <a:gd name="T2" fmla="*/ 0 w 5"/>
                <a:gd name="T3" fmla="*/ 16 h 17"/>
                <a:gd name="T4" fmla="*/ 0 w 5"/>
                <a:gd name="T5" fmla="*/ 16 h 17"/>
                <a:gd name="T6" fmla="*/ 0 w 5"/>
                <a:gd name="T7" fmla="*/ 16 h 17"/>
                <a:gd name="T8" fmla="*/ 0 w 5"/>
                <a:gd name="T9" fmla="*/ 15 h 17"/>
                <a:gd name="T10" fmla="*/ 1 w 5"/>
                <a:gd name="T11" fmla="*/ 15 h 17"/>
                <a:gd name="T12" fmla="*/ 1 w 5"/>
                <a:gd name="T13" fmla="*/ 15 h 17"/>
                <a:gd name="T14" fmla="*/ 1 w 5"/>
                <a:gd name="T15" fmla="*/ 15 h 17"/>
                <a:gd name="T16" fmla="*/ 1 w 5"/>
                <a:gd name="T17" fmla="*/ 14 h 17"/>
                <a:gd name="T18" fmla="*/ 1 w 5"/>
                <a:gd name="T19" fmla="*/ 14 h 17"/>
                <a:gd name="T20" fmla="*/ 1 w 5"/>
                <a:gd name="T21" fmla="*/ 14 h 17"/>
                <a:gd name="T22" fmla="*/ 1 w 5"/>
                <a:gd name="T23" fmla="*/ 13 h 17"/>
                <a:gd name="T24" fmla="*/ 1 w 5"/>
                <a:gd name="T25" fmla="*/ 13 h 17"/>
                <a:gd name="T26" fmla="*/ 1 w 5"/>
                <a:gd name="T27" fmla="*/ 13 h 17"/>
                <a:gd name="T28" fmla="*/ 1 w 5"/>
                <a:gd name="T29" fmla="*/ 13 h 17"/>
                <a:gd name="T30" fmla="*/ 1 w 5"/>
                <a:gd name="T31" fmla="*/ 12 h 17"/>
                <a:gd name="T32" fmla="*/ 1 w 5"/>
                <a:gd name="T33" fmla="*/ 12 h 17"/>
                <a:gd name="T34" fmla="*/ 2 w 5"/>
                <a:gd name="T35" fmla="*/ 12 h 17"/>
                <a:gd name="T36" fmla="*/ 2 w 5"/>
                <a:gd name="T37" fmla="*/ 12 h 17"/>
                <a:gd name="T38" fmla="*/ 2 w 5"/>
                <a:gd name="T39" fmla="*/ 11 h 17"/>
                <a:gd name="T40" fmla="*/ 2 w 5"/>
                <a:gd name="T41" fmla="*/ 11 h 17"/>
                <a:gd name="T42" fmla="*/ 2 w 5"/>
                <a:gd name="T43" fmla="*/ 11 h 17"/>
                <a:gd name="T44" fmla="*/ 2 w 5"/>
                <a:gd name="T45" fmla="*/ 11 h 17"/>
                <a:gd name="T46" fmla="*/ 2 w 5"/>
                <a:gd name="T47" fmla="*/ 10 h 17"/>
                <a:gd name="T48" fmla="*/ 2 w 5"/>
                <a:gd name="T49" fmla="*/ 10 h 17"/>
                <a:gd name="T50" fmla="*/ 2 w 5"/>
                <a:gd name="T51" fmla="*/ 10 h 17"/>
                <a:gd name="T52" fmla="*/ 2 w 5"/>
                <a:gd name="T53" fmla="*/ 9 h 17"/>
                <a:gd name="T54" fmla="*/ 2 w 5"/>
                <a:gd name="T55" fmla="*/ 9 h 17"/>
                <a:gd name="T56" fmla="*/ 2 w 5"/>
                <a:gd name="T57" fmla="*/ 9 h 17"/>
                <a:gd name="T58" fmla="*/ 2 w 5"/>
                <a:gd name="T59" fmla="*/ 9 h 17"/>
                <a:gd name="T60" fmla="*/ 3 w 5"/>
                <a:gd name="T61" fmla="*/ 8 h 17"/>
                <a:gd name="T62" fmla="*/ 3 w 5"/>
                <a:gd name="T63" fmla="*/ 8 h 17"/>
                <a:gd name="T64" fmla="*/ 3 w 5"/>
                <a:gd name="T65" fmla="*/ 8 h 17"/>
                <a:gd name="T66" fmla="*/ 3 w 5"/>
                <a:gd name="T67" fmla="*/ 8 h 17"/>
                <a:gd name="T68" fmla="*/ 3 w 5"/>
                <a:gd name="T69" fmla="*/ 7 h 17"/>
                <a:gd name="T70" fmla="*/ 3 w 5"/>
                <a:gd name="T71" fmla="*/ 7 h 17"/>
                <a:gd name="T72" fmla="*/ 3 w 5"/>
                <a:gd name="T73" fmla="*/ 7 h 17"/>
                <a:gd name="T74" fmla="*/ 3 w 5"/>
                <a:gd name="T75" fmla="*/ 7 h 17"/>
                <a:gd name="T76" fmla="*/ 3 w 5"/>
                <a:gd name="T77" fmla="*/ 6 h 17"/>
                <a:gd name="T78" fmla="*/ 3 w 5"/>
                <a:gd name="T79" fmla="*/ 6 h 17"/>
                <a:gd name="T80" fmla="*/ 3 w 5"/>
                <a:gd name="T81" fmla="*/ 6 h 17"/>
                <a:gd name="T82" fmla="*/ 3 w 5"/>
                <a:gd name="T83" fmla="*/ 5 h 17"/>
                <a:gd name="T84" fmla="*/ 3 w 5"/>
                <a:gd name="T85" fmla="*/ 5 h 17"/>
                <a:gd name="T86" fmla="*/ 4 w 5"/>
                <a:gd name="T87" fmla="*/ 5 h 17"/>
                <a:gd name="T88" fmla="*/ 4 w 5"/>
                <a:gd name="T89" fmla="*/ 5 h 17"/>
                <a:gd name="T90" fmla="*/ 4 w 5"/>
                <a:gd name="T91" fmla="*/ 4 h 17"/>
                <a:gd name="T92" fmla="*/ 4 w 5"/>
                <a:gd name="T93" fmla="*/ 4 h 17"/>
                <a:gd name="T94" fmla="*/ 4 w 5"/>
                <a:gd name="T95" fmla="*/ 4 h 17"/>
                <a:gd name="T96" fmla="*/ 4 w 5"/>
                <a:gd name="T97" fmla="*/ 4 h 17"/>
                <a:gd name="T98" fmla="*/ 4 w 5"/>
                <a:gd name="T99" fmla="*/ 3 h 17"/>
                <a:gd name="T100" fmla="*/ 4 w 5"/>
                <a:gd name="T101" fmla="*/ 3 h 17"/>
                <a:gd name="T102" fmla="*/ 4 w 5"/>
                <a:gd name="T103" fmla="*/ 3 h 17"/>
                <a:gd name="T104" fmla="*/ 4 w 5"/>
                <a:gd name="T105" fmla="*/ 3 h 17"/>
                <a:gd name="T106" fmla="*/ 4 w 5"/>
                <a:gd name="T107" fmla="*/ 2 h 17"/>
                <a:gd name="T108" fmla="*/ 4 w 5"/>
                <a:gd name="T109" fmla="*/ 2 h 17"/>
                <a:gd name="T110" fmla="*/ 4 w 5"/>
                <a:gd name="T111" fmla="*/ 2 h 17"/>
                <a:gd name="T112" fmla="*/ 4 w 5"/>
                <a:gd name="T113" fmla="*/ 2 h 17"/>
                <a:gd name="T114" fmla="*/ 5 w 5"/>
                <a:gd name="T115" fmla="*/ 1 h 17"/>
                <a:gd name="T116" fmla="*/ 5 w 5"/>
                <a:gd name="T117" fmla="*/ 1 h 17"/>
                <a:gd name="T118" fmla="*/ 5 w 5"/>
                <a:gd name="T119" fmla="*/ 1 h 17"/>
                <a:gd name="T120" fmla="*/ 5 w 5"/>
                <a:gd name="T121" fmla="*/ 0 h 17"/>
                <a:gd name="T122" fmla="*/ 5 w 5"/>
                <a:gd name="T123"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custGeom>
            <a:noFill/>
            <a:ln w="57150" cap="rnd">
              <a:solidFill>
                <a:srgbClr val="0099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6" name="Freeform 96"/>
            <p:cNvSpPr>
              <a:spLocks/>
            </p:cNvSpPr>
            <p:nvPr/>
          </p:nvSpPr>
          <p:spPr bwMode="auto">
            <a:xfrm>
              <a:off x="14727238" y="3943350"/>
              <a:ext cx="63500" cy="215900"/>
            </a:xfrm>
            <a:custGeom>
              <a:avLst/>
              <a:gdLst>
                <a:gd name="T0" fmla="*/ 0 w 5"/>
                <a:gd name="T1" fmla="*/ 17 h 17"/>
                <a:gd name="T2" fmla="*/ 0 w 5"/>
                <a:gd name="T3" fmla="*/ 17 h 17"/>
                <a:gd name="T4" fmla="*/ 0 w 5"/>
                <a:gd name="T5" fmla="*/ 16 h 17"/>
                <a:gd name="T6" fmla="*/ 0 w 5"/>
                <a:gd name="T7" fmla="*/ 16 h 17"/>
                <a:gd name="T8" fmla="*/ 0 w 5"/>
                <a:gd name="T9" fmla="*/ 16 h 17"/>
                <a:gd name="T10" fmla="*/ 0 w 5"/>
                <a:gd name="T11" fmla="*/ 15 h 17"/>
                <a:gd name="T12" fmla="*/ 0 w 5"/>
                <a:gd name="T13" fmla="*/ 15 h 17"/>
                <a:gd name="T14" fmla="*/ 0 w 5"/>
                <a:gd name="T15" fmla="*/ 15 h 17"/>
                <a:gd name="T16" fmla="*/ 0 w 5"/>
                <a:gd name="T17" fmla="*/ 15 h 17"/>
                <a:gd name="T18" fmla="*/ 0 w 5"/>
                <a:gd name="T19" fmla="*/ 14 h 17"/>
                <a:gd name="T20" fmla="*/ 1 w 5"/>
                <a:gd name="T21" fmla="*/ 14 h 17"/>
                <a:gd name="T22" fmla="*/ 1 w 5"/>
                <a:gd name="T23" fmla="*/ 14 h 17"/>
                <a:gd name="T24" fmla="*/ 1 w 5"/>
                <a:gd name="T25" fmla="*/ 14 h 17"/>
                <a:gd name="T26" fmla="*/ 1 w 5"/>
                <a:gd name="T27" fmla="*/ 13 h 17"/>
                <a:gd name="T28" fmla="*/ 1 w 5"/>
                <a:gd name="T29" fmla="*/ 13 h 17"/>
                <a:gd name="T30" fmla="*/ 1 w 5"/>
                <a:gd name="T31" fmla="*/ 13 h 17"/>
                <a:gd name="T32" fmla="*/ 1 w 5"/>
                <a:gd name="T33" fmla="*/ 13 h 17"/>
                <a:gd name="T34" fmla="*/ 1 w 5"/>
                <a:gd name="T35" fmla="*/ 12 h 17"/>
                <a:gd name="T36" fmla="*/ 1 w 5"/>
                <a:gd name="T37" fmla="*/ 12 h 17"/>
                <a:gd name="T38" fmla="*/ 1 w 5"/>
                <a:gd name="T39" fmla="*/ 12 h 17"/>
                <a:gd name="T40" fmla="*/ 1 w 5"/>
                <a:gd name="T41" fmla="*/ 11 h 17"/>
                <a:gd name="T42" fmla="*/ 1 w 5"/>
                <a:gd name="T43" fmla="*/ 11 h 17"/>
                <a:gd name="T44" fmla="*/ 2 w 5"/>
                <a:gd name="T45" fmla="*/ 11 h 17"/>
                <a:gd name="T46" fmla="*/ 2 w 5"/>
                <a:gd name="T47" fmla="*/ 11 h 17"/>
                <a:gd name="T48" fmla="*/ 2 w 5"/>
                <a:gd name="T49" fmla="*/ 10 h 17"/>
                <a:gd name="T50" fmla="*/ 2 w 5"/>
                <a:gd name="T51" fmla="*/ 10 h 17"/>
                <a:gd name="T52" fmla="*/ 2 w 5"/>
                <a:gd name="T53" fmla="*/ 10 h 17"/>
                <a:gd name="T54" fmla="*/ 2 w 5"/>
                <a:gd name="T55" fmla="*/ 10 h 17"/>
                <a:gd name="T56" fmla="*/ 2 w 5"/>
                <a:gd name="T57" fmla="*/ 9 h 17"/>
                <a:gd name="T58" fmla="*/ 2 w 5"/>
                <a:gd name="T59" fmla="*/ 9 h 17"/>
                <a:gd name="T60" fmla="*/ 2 w 5"/>
                <a:gd name="T61" fmla="*/ 9 h 17"/>
                <a:gd name="T62" fmla="*/ 2 w 5"/>
                <a:gd name="T63" fmla="*/ 9 h 17"/>
                <a:gd name="T64" fmla="*/ 2 w 5"/>
                <a:gd name="T65" fmla="*/ 8 h 17"/>
                <a:gd name="T66" fmla="*/ 2 w 5"/>
                <a:gd name="T67" fmla="*/ 8 h 17"/>
                <a:gd name="T68" fmla="*/ 2 w 5"/>
                <a:gd name="T69" fmla="*/ 8 h 17"/>
                <a:gd name="T70" fmla="*/ 3 w 5"/>
                <a:gd name="T71" fmla="*/ 7 h 17"/>
                <a:gd name="T72" fmla="*/ 3 w 5"/>
                <a:gd name="T73" fmla="*/ 7 h 17"/>
                <a:gd name="T74" fmla="*/ 3 w 5"/>
                <a:gd name="T75" fmla="*/ 7 h 17"/>
                <a:gd name="T76" fmla="*/ 3 w 5"/>
                <a:gd name="T77" fmla="*/ 7 h 17"/>
                <a:gd name="T78" fmla="*/ 3 w 5"/>
                <a:gd name="T79" fmla="*/ 6 h 17"/>
                <a:gd name="T80" fmla="*/ 3 w 5"/>
                <a:gd name="T81" fmla="*/ 6 h 17"/>
                <a:gd name="T82" fmla="*/ 3 w 5"/>
                <a:gd name="T83" fmla="*/ 6 h 17"/>
                <a:gd name="T84" fmla="*/ 3 w 5"/>
                <a:gd name="T85" fmla="*/ 6 h 17"/>
                <a:gd name="T86" fmla="*/ 3 w 5"/>
                <a:gd name="T87" fmla="*/ 5 h 17"/>
                <a:gd name="T88" fmla="*/ 3 w 5"/>
                <a:gd name="T89" fmla="*/ 5 h 17"/>
                <a:gd name="T90" fmla="*/ 3 w 5"/>
                <a:gd name="T91" fmla="*/ 5 h 17"/>
                <a:gd name="T92" fmla="*/ 3 w 5"/>
                <a:gd name="T93" fmla="*/ 5 h 17"/>
                <a:gd name="T94" fmla="*/ 3 w 5"/>
                <a:gd name="T95" fmla="*/ 4 h 17"/>
                <a:gd name="T96" fmla="*/ 3 w 5"/>
                <a:gd name="T97" fmla="*/ 4 h 17"/>
                <a:gd name="T98" fmla="*/ 4 w 5"/>
                <a:gd name="T99" fmla="*/ 4 h 17"/>
                <a:gd name="T100" fmla="*/ 4 w 5"/>
                <a:gd name="T101" fmla="*/ 3 h 17"/>
                <a:gd name="T102" fmla="*/ 4 w 5"/>
                <a:gd name="T103" fmla="*/ 3 h 17"/>
                <a:gd name="T104" fmla="*/ 4 w 5"/>
                <a:gd name="T105" fmla="*/ 3 h 17"/>
                <a:gd name="T106" fmla="*/ 4 w 5"/>
                <a:gd name="T107" fmla="*/ 3 h 17"/>
                <a:gd name="T108" fmla="*/ 4 w 5"/>
                <a:gd name="T109" fmla="*/ 2 h 17"/>
                <a:gd name="T110" fmla="*/ 4 w 5"/>
                <a:gd name="T111" fmla="*/ 2 h 17"/>
                <a:gd name="T112" fmla="*/ 4 w 5"/>
                <a:gd name="T113" fmla="*/ 2 h 17"/>
                <a:gd name="T114" fmla="*/ 4 w 5"/>
                <a:gd name="T115" fmla="*/ 2 h 17"/>
                <a:gd name="T116" fmla="*/ 4 w 5"/>
                <a:gd name="T117" fmla="*/ 1 h 17"/>
                <a:gd name="T118" fmla="*/ 4 w 5"/>
                <a:gd name="T119" fmla="*/ 1 h 17"/>
                <a:gd name="T120" fmla="*/ 4 w 5"/>
                <a:gd name="T121" fmla="*/ 1 h 17"/>
                <a:gd name="T122" fmla="*/ 5 w 5"/>
                <a:gd name="T123" fmla="*/ 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custGeom>
            <a:noFill/>
            <a:ln w="57150" cap="rnd">
              <a:solidFill>
                <a:srgbClr val="0099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7" name="Freeform 97"/>
            <p:cNvSpPr>
              <a:spLocks/>
            </p:cNvSpPr>
            <p:nvPr/>
          </p:nvSpPr>
          <p:spPr bwMode="auto">
            <a:xfrm>
              <a:off x="14790738" y="3740150"/>
              <a:ext cx="50800" cy="203200"/>
            </a:xfrm>
            <a:custGeom>
              <a:avLst/>
              <a:gdLst>
                <a:gd name="T0" fmla="*/ 0 w 4"/>
                <a:gd name="T1" fmla="*/ 16 h 16"/>
                <a:gd name="T2" fmla="*/ 0 w 4"/>
                <a:gd name="T3" fmla="*/ 16 h 16"/>
                <a:gd name="T4" fmla="*/ 0 w 4"/>
                <a:gd name="T5" fmla="*/ 16 h 16"/>
                <a:gd name="T6" fmla="*/ 0 w 4"/>
                <a:gd name="T7" fmla="*/ 15 h 16"/>
                <a:gd name="T8" fmla="*/ 0 w 4"/>
                <a:gd name="T9" fmla="*/ 15 h 16"/>
                <a:gd name="T10" fmla="*/ 0 w 4"/>
                <a:gd name="T11" fmla="*/ 15 h 16"/>
                <a:gd name="T12" fmla="*/ 0 w 4"/>
                <a:gd name="T13" fmla="*/ 15 h 16"/>
                <a:gd name="T14" fmla="*/ 0 w 4"/>
                <a:gd name="T15" fmla="*/ 14 h 16"/>
                <a:gd name="T16" fmla="*/ 0 w 4"/>
                <a:gd name="T17" fmla="*/ 14 h 16"/>
                <a:gd name="T18" fmla="*/ 0 w 4"/>
                <a:gd name="T19" fmla="*/ 14 h 16"/>
                <a:gd name="T20" fmla="*/ 0 w 4"/>
                <a:gd name="T21" fmla="*/ 13 h 16"/>
                <a:gd name="T22" fmla="*/ 0 w 4"/>
                <a:gd name="T23" fmla="*/ 13 h 16"/>
                <a:gd name="T24" fmla="*/ 0 w 4"/>
                <a:gd name="T25" fmla="*/ 13 h 16"/>
                <a:gd name="T26" fmla="*/ 1 w 4"/>
                <a:gd name="T27" fmla="*/ 13 h 16"/>
                <a:gd name="T28" fmla="*/ 1 w 4"/>
                <a:gd name="T29" fmla="*/ 12 h 16"/>
                <a:gd name="T30" fmla="*/ 1 w 4"/>
                <a:gd name="T31" fmla="*/ 12 h 16"/>
                <a:gd name="T32" fmla="*/ 1 w 4"/>
                <a:gd name="T33" fmla="*/ 12 h 16"/>
                <a:gd name="T34" fmla="*/ 1 w 4"/>
                <a:gd name="T35" fmla="*/ 12 h 16"/>
                <a:gd name="T36" fmla="*/ 1 w 4"/>
                <a:gd name="T37" fmla="*/ 11 h 16"/>
                <a:gd name="T38" fmla="*/ 1 w 4"/>
                <a:gd name="T39" fmla="*/ 11 h 16"/>
                <a:gd name="T40" fmla="*/ 1 w 4"/>
                <a:gd name="T41" fmla="*/ 11 h 16"/>
                <a:gd name="T42" fmla="*/ 1 w 4"/>
                <a:gd name="T43" fmla="*/ 11 h 16"/>
                <a:gd name="T44" fmla="*/ 1 w 4"/>
                <a:gd name="T45" fmla="*/ 10 h 16"/>
                <a:gd name="T46" fmla="*/ 1 w 4"/>
                <a:gd name="T47" fmla="*/ 10 h 16"/>
                <a:gd name="T48" fmla="*/ 1 w 4"/>
                <a:gd name="T49" fmla="*/ 10 h 16"/>
                <a:gd name="T50" fmla="*/ 1 w 4"/>
                <a:gd name="T51" fmla="*/ 9 h 16"/>
                <a:gd name="T52" fmla="*/ 2 w 4"/>
                <a:gd name="T53" fmla="*/ 9 h 16"/>
                <a:gd name="T54" fmla="*/ 2 w 4"/>
                <a:gd name="T55" fmla="*/ 9 h 16"/>
                <a:gd name="T56" fmla="*/ 2 w 4"/>
                <a:gd name="T57" fmla="*/ 9 h 16"/>
                <a:gd name="T58" fmla="*/ 2 w 4"/>
                <a:gd name="T59" fmla="*/ 8 h 16"/>
                <a:gd name="T60" fmla="*/ 2 w 4"/>
                <a:gd name="T61" fmla="*/ 8 h 16"/>
                <a:gd name="T62" fmla="*/ 2 w 4"/>
                <a:gd name="T63" fmla="*/ 8 h 16"/>
                <a:gd name="T64" fmla="*/ 2 w 4"/>
                <a:gd name="T65" fmla="*/ 8 h 16"/>
                <a:gd name="T66" fmla="*/ 2 w 4"/>
                <a:gd name="T67" fmla="*/ 7 h 16"/>
                <a:gd name="T68" fmla="*/ 2 w 4"/>
                <a:gd name="T69" fmla="*/ 7 h 16"/>
                <a:gd name="T70" fmla="*/ 2 w 4"/>
                <a:gd name="T71" fmla="*/ 7 h 16"/>
                <a:gd name="T72" fmla="*/ 2 w 4"/>
                <a:gd name="T73" fmla="*/ 7 h 16"/>
                <a:gd name="T74" fmla="*/ 2 w 4"/>
                <a:gd name="T75" fmla="*/ 6 h 16"/>
                <a:gd name="T76" fmla="*/ 2 w 4"/>
                <a:gd name="T77" fmla="*/ 6 h 16"/>
                <a:gd name="T78" fmla="*/ 3 w 4"/>
                <a:gd name="T79" fmla="*/ 6 h 16"/>
                <a:gd name="T80" fmla="*/ 3 w 4"/>
                <a:gd name="T81" fmla="*/ 5 h 16"/>
                <a:gd name="T82" fmla="*/ 3 w 4"/>
                <a:gd name="T83" fmla="*/ 5 h 16"/>
                <a:gd name="T84" fmla="*/ 3 w 4"/>
                <a:gd name="T85" fmla="*/ 5 h 16"/>
                <a:gd name="T86" fmla="*/ 3 w 4"/>
                <a:gd name="T87" fmla="*/ 5 h 16"/>
                <a:gd name="T88" fmla="*/ 3 w 4"/>
                <a:gd name="T89" fmla="*/ 4 h 16"/>
                <a:gd name="T90" fmla="*/ 3 w 4"/>
                <a:gd name="T91" fmla="*/ 4 h 16"/>
                <a:gd name="T92" fmla="*/ 3 w 4"/>
                <a:gd name="T93" fmla="*/ 4 h 16"/>
                <a:gd name="T94" fmla="*/ 3 w 4"/>
                <a:gd name="T95" fmla="*/ 4 h 16"/>
                <a:gd name="T96" fmla="*/ 3 w 4"/>
                <a:gd name="T97" fmla="*/ 3 h 16"/>
                <a:gd name="T98" fmla="*/ 3 w 4"/>
                <a:gd name="T99" fmla="*/ 3 h 16"/>
                <a:gd name="T100" fmla="*/ 3 w 4"/>
                <a:gd name="T101" fmla="*/ 3 h 16"/>
                <a:gd name="T102" fmla="*/ 3 w 4"/>
                <a:gd name="T103" fmla="*/ 3 h 16"/>
                <a:gd name="T104" fmla="*/ 3 w 4"/>
                <a:gd name="T105" fmla="*/ 2 h 16"/>
                <a:gd name="T106" fmla="*/ 3 w 4"/>
                <a:gd name="T107" fmla="*/ 2 h 16"/>
                <a:gd name="T108" fmla="*/ 4 w 4"/>
                <a:gd name="T109" fmla="*/ 2 h 16"/>
                <a:gd name="T110" fmla="*/ 4 w 4"/>
                <a:gd name="T111" fmla="*/ 1 h 16"/>
                <a:gd name="T112" fmla="*/ 4 w 4"/>
                <a:gd name="T113" fmla="*/ 1 h 16"/>
                <a:gd name="T114" fmla="*/ 4 w 4"/>
                <a:gd name="T115" fmla="*/ 1 h 16"/>
                <a:gd name="T116" fmla="*/ 4 w 4"/>
                <a:gd name="T117" fmla="*/ 1 h 16"/>
                <a:gd name="T118" fmla="*/ 4 w 4"/>
                <a:gd name="T119" fmla="*/ 0 h 16"/>
                <a:gd name="T120" fmla="*/ 4 w 4"/>
                <a:gd name="T121" fmla="*/ 0 h 16"/>
                <a:gd name="T122" fmla="*/ 4 w 4"/>
                <a:gd name="T123"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custGeom>
            <a:noFill/>
            <a:ln w="57150" cap="rnd">
              <a:solidFill>
                <a:srgbClr val="0099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8" name="Freeform 98"/>
            <p:cNvSpPr>
              <a:spLocks/>
            </p:cNvSpPr>
            <p:nvPr/>
          </p:nvSpPr>
          <p:spPr bwMode="auto">
            <a:xfrm>
              <a:off x="14841538" y="3522662"/>
              <a:ext cx="63500" cy="217488"/>
            </a:xfrm>
            <a:custGeom>
              <a:avLst/>
              <a:gdLst>
                <a:gd name="T0" fmla="*/ 0 w 5"/>
                <a:gd name="T1" fmla="*/ 16 h 17"/>
                <a:gd name="T2" fmla="*/ 0 w 5"/>
                <a:gd name="T3" fmla="*/ 16 h 17"/>
                <a:gd name="T4" fmla="*/ 0 w 5"/>
                <a:gd name="T5" fmla="*/ 16 h 17"/>
                <a:gd name="T6" fmla="*/ 0 w 5"/>
                <a:gd name="T7" fmla="*/ 16 h 17"/>
                <a:gd name="T8" fmla="*/ 1 w 5"/>
                <a:gd name="T9" fmla="*/ 15 h 17"/>
                <a:gd name="T10" fmla="*/ 1 w 5"/>
                <a:gd name="T11" fmla="*/ 15 h 17"/>
                <a:gd name="T12" fmla="*/ 1 w 5"/>
                <a:gd name="T13" fmla="*/ 15 h 17"/>
                <a:gd name="T14" fmla="*/ 1 w 5"/>
                <a:gd name="T15" fmla="*/ 15 h 17"/>
                <a:gd name="T16" fmla="*/ 1 w 5"/>
                <a:gd name="T17" fmla="*/ 14 h 17"/>
                <a:gd name="T18" fmla="*/ 1 w 5"/>
                <a:gd name="T19" fmla="*/ 14 h 17"/>
                <a:gd name="T20" fmla="*/ 1 w 5"/>
                <a:gd name="T21" fmla="*/ 14 h 17"/>
                <a:gd name="T22" fmla="*/ 1 w 5"/>
                <a:gd name="T23" fmla="*/ 14 h 17"/>
                <a:gd name="T24" fmla="*/ 1 w 5"/>
                <a:gd name="T25" fmla="*/ 13 h 17"/>
                <a:gd name="T26" fmla="*/ 1 w 5"/>
                <a:gd name="T27" fmla="*/ 13 h 17"/>
                <a:gd name="T28" fmla="*/ 1 w 5"/>
                <a:gd name="T29" fmla="*/ 13 h 17"/>
                <a:gd name="T30" fmla="*/ 1 w 5"/>
                <a:gd name="T31" fmla="*/ 13 h 17"/>
                <a:gd name="T32" fmla="*/ 1 w 5"/>
                <a:gd name="T33" fmla="*/ 12 h 17"/>
                <a:gd name="T34" fmla="*/ 2 w 5"/>
                <a:gd name="T35" fmla="*/ 12 h 17"/>
                <a:gd name="T36" fmla="*/ 2 w 5"/>
                <a:gd name="T37" fmla="*/ 12 h 17"/>
                <a:gd name="T38" fmla="*/ 2 w 5"/>
                <a:gd name="T39" fmla="*/ 11 h 17"/>
                <a:gd name="T40" fmla="*/ 2 w 5"/>
                <a:gd name="T41" fmla="*/ 11 h 17"/>
                <a:gd name="T42" fmla="*/ 2 w 5"/>
                <a:gd name="T43" fmla="*/ 11 h 17"/>
                <a:gd name="T44" fmla="*/ 2 w 5"/>
                <a:gd name="T45" fmla="*/ 11 h 17"/>
                <a:gd name="T46" fmla="*/ 2 w 5"/>
                <a:gd name="T47" fmla="*/ 10 h 17"/>
                <a:gd name="T48" fmla="*/ 2 w 5"/>
                <a:gd name="T49" fmla="*/ 10 h 17"/>
                <a:gd name="T50" fmla="*/ 2 w 5"/>
                <a:gd name="T51" fmla="*/ 10 h 17"/>
                <a:gd name="T52" fmla="*/ 2 w 5"/>
                <a:gd name="T53" fmla="*/ 10 h 17"/>
                <a:gd name="T54" fmla="*/ 2 w 5"/>
                <a:gd name="T55" fmla="*/ 9 h 17"/>
                <a:gd name="T56" fmla="*/ 2 w 5"/>
                <a:gd name="T57" fmla="*/ 9 h 17"/>
                <a:gd name="T58" fmla="*/ 3 w 5"/>
                <a:gd name="T59" fmla="*/ 9 h 17"/>
                <a:gd name="T60" fmla="*/ 3 w 5"/>
                <a:gd name="T61" fmla="*/ 9 h 17"/>
                <a:gd name="T62" fmla="*/ 3 w 5"/>
                <a:gd name="T63" fmla="*/ 8 h 17"/>
                <a:gd name="T64" fmla="*/ 3 w 5"/>
                <a:gd name="T65" fmla="*/ 8 h 17"/>
                <a:gd name="T66" fmla="*/ 3 w 5"/>
                <a:gd name="T67" fmla="*/ 8 h 17"/>
                <a:gd name="T68" fmla="*/ 3 w 5"/>
                <a:gd name="T69" fmla="*/ 7 h 17"/>
                <a:gd name="T70" fmla="*/ 3 w 5"/>
                <a:gd name="T71" fmla="*/ 7 h 17"/>
                <a:gd name="T72" fmla="*/ 3 w 5"/>
                <a:gd name="T73" fmla="*/ 7 h 17"/>
                <a:gd name="T74" fmla="*/ 3 w 5"/>
                <a:gd name="T75" fmla="*/ 7 h 17"/>
                <a:gd name="T76" fmla="*/ 3 w 5"/>
                <a:gd name="T77" fmla="*/ 6 h 17"/>
                <a:gd name="T78" fmla="*/ 3 w 5"/>
                <a:gd name="T79" fmla="*/ 6 h 17"/>
                <a:gd name="T80" fmla="*/ 3 w 5"/>
                <a:gd name="T81" fmla="*/ 6 h 17"/>
                <a:gd name="T82" fmla="*/ 3 w 5"/>
                <a:gd name="T83" fmla="*/ 6 h 17"/>
                <a:gd name="T84" fmla="*/ 3 w 5"/>
                <a:gd name="T85" fmla="*/ 5 h 17"/>
                <a:gd name="T86" fmla="*/ 3 w 5"/>
                <a:gd name="T87" fmla="*/ 5 h 17"/>
                <a:gd name="T88" fmla="*/ 4 w 5"/>
                <a:gd name="T89" fmla="*/ 5 h 17"/>
                <a:gd name="T90" fmla="*/ 4 w 5"/>
                <a:gd name="T91" fmla="*/ 5 h 17"/>
                <a:gd name="T92" fmla="*/ 4 w 5"/>
                <a:gd name="T93" fmla="*/ 4 h 17"/>
                <a:gd name="T94" fmla="*/ 4 w 5"/>
                <a:gd name="T95" fmla="*/ 4 h 17"/>
                <a:gd name="T96" fmla="*/ 4 w 5"/>
                <a:gd name="T97" fmla="*/ 4 h 17"/>
                <a:gd name="T98" fmla="*/ 4 w 5"/>
                <a:gd name="T99" fmla="*/ 3 h 17"/>
                <a:gd name="T100" fmla="*/ 4 w 5"/>
                <a:gd name="T101" fmla="*/ 3 h 17"/>
                <a:gd name="T102" fmla="*/ 4 w 5"/>
                <a:gd name="T103" fmla="*/ 3 h 17"/>
                <a:gd name="T104" fmla="*/ 4 w 5"/>
                <a:gd name="T105" fmla="*/ 3 h 17"/>
                <a:gd name="T106" fmla="*/ 4 w 5"/>
                <a:gd name="T107" fmla="*/ 2 h 17"/>
                <a:gd name="T108" fmla="*/ 4 w 5"/>
                <a:gd name="T109" fmla="*/ 2 h 17"/>
                <a:gd name="T110" fmla="*/ 4 w 5"/>
                <a:gd name="T111" fmla="*/ 2 h 17"/>
                <a:gd name="T112" fmla="*/ 4 w 5"/>
                <a:gd name="T113" fmla="*/ 2 h 17"/>
                <a:gd name="T114" fmla="*/ 4 w 5"/>
                <a:gd name="T115" fmla="*/ 1 h 17"/>
                <a:gd name="T116" fmla="*/ 4 w 5"/>
                <a:gd name="T117" fmla="*/ 1 h 17"/>
                <a:gd name="T118" fmla="*/ 5 w 5"/>
                <a:gd name="T119" fmla="*/ 1 h 17"/>
                <a:gd name="T120" fmla="*/ 5 w 5"/>
                <a:gd name="T121" fmla="*/ 1 h 17"/>
                <a:gd name="T122" fmla="*/ 5 w 5"/>
                <a:gd name="T123"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custGeom>
            <a:noFill/>
            <a:ln w="57150" cap="rnd">
              <a:solidFill>
                <a:srgbClr val="0099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9" name="Freeform 99"/>
            <p:cNvSpPr>
              <a:spLocks/>
            </p:cNvSpPr>
            <p:nvPr/>
          </p:nvSpPr>
          <p:spPr bwMode="auto">
            <a:xfrm>
              <a:off x="14905038" y="3306762"/>
              <a:ext cx="50800" cy="215900"/>
            </a:xfrm>
            <a:custGeom>
              <a:avLst/>
              <a:gdLst>
                <a:gd name="T0" fmla="*/ 0 w 4"/>
                <a:gd name="T1" fmla="*/ 17 h 17"/>
                <a:gd name="T2" fmla="*/ 0 w 4"/>
                <a:gd name="T3" fmla="*/ 17 h 17"/>
                <a:gd name="T4" fmla="*/ 0 w 4"/>
                <a:gd name="T5" fmla="*/ 16 h 17"/>
                <a:gd name="T6" fmla="*/ 0 w 4"/>
                <a:gd name="T7" fmla="*/ 16 h 17"/>
                <a:gd name="T8" fmla="*/ 0 w 4"/>
                <a:gd name="T9" fmla="*/ 16 h 17"/>
                <a:gd name="T10" fmla="*/ 0 w 4"/>
                <a:gd name="T11" fmla="*/ 16 h 17"/>
                <a:gd name="T12" fmla="*/ 0 w 4"/>
                <a:gd name="T13" fmla="*/ 15 h 17"/>
                <a:gd name="T14" fmla="*/ 0 w 4"/>
                <a:gd name="T15" fmla="*/ 15 h 17"/>
                <a:gd name="T16" fmla="*/ 0 w 4"/>
                <a:gd name="T17" fmla="*/ 15 h 17"/>
                <a:gd name="T18" fmla="*/ 0 w 4"/>
                <a:gd name="T19" fmla="*/ 14 h 17"/>
                <a:gd name="T20" fmla="*/ 1 w 4"/>
                <a:gd name="T21" fmla="*/ 14 h 17"/>
                <a:gd name="T22" fmla="*/ 1 w 4"/>
                <a:gd name="T23" fmla="*/ 14 h 17"/>
                <a:gd name="T24" fmla="*/ 1 w 4"/>
                <a:gd name="T25" fmla="*/ 14 h 17"/>
                <a:gd name="T26" fmla="*/ 1 w 4"/>
                <a:gd name="T27" fmla="*/ 13 h 17"/>
                <a:gd name="T28" fmla="*/ 1 w 4"/>
                <a:gd name="T29" fmla="*/ 13 h 17"/>
                <a:gd name="T30" fmla="*/ 1 w 4"/>
                <a:gd name="T31" fmla="*/ 13 h 17"/>
                <a:gd name="T32" fmla="*/ 1 w 4"/>
                <a:gd name="T33" fmla="*/ 13 h 17"/>
                <a:gd name="T34" fmla="*/ 1 w 4"/>
                <a:gd name="T35" fmla="*/ 12 h 17"/>
                <a:gd name="T36" fmla="*/ 1 w 4"/>
                <a:gd name="T37" fmla="*/ 12 h 17"/>
                <a:gd name="T38" fmla="*/ 1 w 4"/>
                <a:gd name="T39" fmla="*/ 12 h 17"/>
                <a:gd name="T40" fmla="*/ 1 w 4"/>
                <a:gd name="T41" fmla="*/ 12 h 17"/>
                <a:gd name="T42" fmla="*/ 1 w 4"/>
                <a:gd name="T43" fmla="*/ 11 h 17"/>
                <a:gd name="T44" fmla="*/ 1 w 4"/>
                <a:gd name="T45" fmla="*/ 11 h 17"/>
                <a:gd name="T46" fmla="*/ 1 w 4"/>
                <a:gd name="T47" fmla="*/ 11 h 17"/>
                <a:gd name="T48" fmla="*/ 2 w 4"/>
                <a:gd name="T49" fmla="*/ 10 h 17"/>
                <a:gd name="T50" fmla="*/ 2 w 4"/>
                <a:gd name="T51" fmla="*/ 10 h 17"/>
                <a:gd name="T52" fmla="*/ 2 w 4"/>
                <a:gd name="T53" fmla="*/ 10 h 17"/>
                <a:gd name="T54" fmla="*/ 2 w 4"/>
                <a:gd name="T55" fmla="*/ 10 h 17"/>
                <a:gd name="T56" fmla="*/ 2 w 4"/>
                <a:gd name="T57" fmla="*/ 9 h 17"/>
                <a:gd name="T58" fmla="*/ 2 w 4"/>
                <a:gd name="T59" fmla="*/ 9 h 17"/>
                <a:gd name="T60" fmla="*/ 2 w 4"/>
                <a:gd name="T61" fmla="*/ 9 h 17"/>
                <a:gd name="T62" fmla="*/ 2 w 4"/>
                <a:gd name="T63" fmla="*/ 9 h 17"/>
                <a:gd name="T64" fmla="*/ 2 w 4"/>
                <a:gd name="T65" fmla="*/ 8 h 17"/>
                <a:gd name="T66" fmla="*/ 2 w 4"/>
                <a:gd name="T67" fmla="*/ 8 h 17"/>
                <a:gd name="T68" fmla="*/ 2 w 4"/>
                <a:gd name="T69" fmla="*/ 8 h 17"/>
                <a:gd name="T70" fmla="*/ 2 w 4"/>
                <a:gd name="T71" fmla="*/ 8 h 17"/>
                <a:gd name="T72" fmla="*/ 3 w 4"/>
                <a:gd name="T73" fmla="*/ 7 h 17"/>
                <a:gd name="T74" fmla="*/ 3 w 4"/>
                <a:gd name="T75" fmla="*/ 7 h 17"/>
                <a:gd name="T76" fmla="*/ 3 w 4"/>
                <a:gd name="T77" fmla="*/ 7 h 17"/>
                <a:gd name="T78" fmla="*/ 3 w 4"/>
                <a:gd name="T79" fmla="*/ 6 h 17"/>
                <a:gd name="T80" fmla="*/ 3 w 4"/>
                <a:gd name="T81" fmla="*/ 6 h 17"/>
                <a:gd name="T82" fmla="*/ 3 w 4"/>
                <a:gd name="T83" fmla="*/ 6 h 17"/>
                <a:gd name="T84" fmla="*/ 3 w 4"/>
                <a:gd name="T85" fmla="*/ 6 h 17"/>
                <a:gd name="T86" fmla="*/ 3 w 4"/>
                <a:gd name="T87" fmla="*/ 5 h 17"/>
                <a:gd name="T88" fmla="*/ 3 w 4"/>
                <a:gd name="T89" fmla="*/ 5 h 17"/>
                <a:gd name="T90" fmla="*/ 3 w 4"/>
                <a:gd name="T91" fmla="*/ 5 h 17"/>
                <a:gd name="T92" fmla="*/ 3 w 4"/>
                <a:gd name="T93" fmla="*/ 5 h 17"/>
                <a:gd name="T94" fmla="*/ 3 w 4"/>
                <a:gd name="T95" fmla="*/ 4 h 17"/>
                <a:gd name="T96" fmla="*/ 3 w 4"/>
                <a:gd name="T97" fmla="*/ 4 h 17"/>
                <a:gd name="T98" fmla="*/ 3 w 4"/>
                <a:gd name="T99" fmla="*/ 4 h 17"/>
                <a:gd name="T100" fmla="*/ 4 w 4"/>
                <a:gd name="T101" fmla="*/ 4 h 17"/>
                <a:gd name="T102" fmla="*/ 4 w 4"/>
                <a:gd name="T103" fmla="*/ 3 h 17"/>
                <a:gd name="T104" fmla="*/ 4 w 4"/>
                <a:gd name="T105" fmla="*/ 3 h 17"/>
                <a:gd name="T106" fmla="*/ 4 w 4"/>
                <a:gd name="T107" fmla="*/ 3 h 17"/>
                <a:gd name="T108" fmla="*/ 4 w 4"/>
                <a:gd name="T109" fmla="*/ 2 h 17"/>
                <a:gd name="T110" fmla="*/ 4 w 4"/>
                <a:gd name="T111" fmla="*/ 2 h 17"/>
                <a:gd name="T112" fmla="*/ 4 w 4"/>
                <a:gd name="T113" fmla="*/ 2 h 17"/>
                <a:gd name="T114" fmla="*/ 4 w 4"/>
                <a:gd name="T115" fmla="*/ 2 h 17"/>
                <a:gd name="T116" fmla="*/ 4 w 4"/>
                <a:gd name="T117" fmla="*/ 1 h 17"/>
                <a:gd name="T118" fmla="*/ 4 w 4"/>
                <a:gd name="T119" fmla="*/ 1 h 17"/>
                <a:gd name="T120" fmla="*/ 4 w 4"/>
                <a:gd name="T121" fmla="*/ 1 h 17"/>
                <a:gd name="T122" fmla="*/ 4 w 4"/>
                <a:gd name="T123" fmla="*/ 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custGeom>
            <a:noFill/>
            <a:ln w="57150" cap="rnd">
              <a:solidFill>
                <a:srgbClr val="0099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0" name="Freeform 100"/>
            <p:cNvSpPr>
              <a:spLocks/>
            </p:cNvSpPr>
            <p:nvPr/>
          </p:nvSpPr>
          <p:spPr bwMode="auto">
            <a:xfrm>
              <a:off x="14955838" y="3103562"/>
              <a:ext cx="76200" cy="203200"/>
            </a:xfrm>
            <a:custGeom>
              <a:avLst/>
              <a:gdLst>
                <a:gd name="T0" fmla="*/ 0 w 6"/>
                <a:gd name="T1" fmla="*/ 16 h 16"/>
                <a:gd name="T2" fmla="*/ 1 w 6"/>
                <a:gd name="T3" fmla="*/ 16 h 16"/>
                <a:gd name="T4" fmla="*/ 1 w 6"/>
                <a:gd name="T5" fmla="*/ 16 h 16"/>
                <a:gd name="T6" fmla="*/ 1 w 6"/>
                <a:gd name="T7" fmla="*/ 15 h 16"/>
                <a:gd name="T8" fmla="*/ 1 w 6"/>
                <a:gd name="T9" fmla="*/ 15 h 16"/>
                <a:gd name="T10" fmla="*/ 1 w 6"/>
                <a:gd name="T11" fmla="*/ 15 h 16"/>
                <a:gd name="T12" fmla="*/ 1 w 6"/>
                <a:gd name="T13" fmla="*/ 15 h 16"/>
                <a:gd name="T14" fmla="*/ 1 w 6"/>
                <a:gd name="T15" fmla="*/ 14 h 16"/>
                <a:gd name="T16" fmla="*/ 1 w 6"/>
                <a:gd name="T17" fmla="*/ 14 h 16"/>
                <a:gd name="T18" fmla="*/ 1 w 6"/>
                <a:gd name="T19" fmla="*/ 14 h 16"/>
                <a:gd name="T20" fmla="*/ 1 w 6"/>
                <a:gd name="T21" fmla="*/ 14 h 16"/>
                <a:gd name="T22" fmla="*/ 2 w 6"/>
                <a:gd name="T23" fmla="*/ 13 h 16"/>
                <a:gd name="T24" fmla="*/ 2 w 6"/>
                <a:gd name="T25" fmla="*/ 13 h 16"/>
                <a:gd name="T26" fmla="*/ 2 w 6"/>
                <a:gd name="T27" fmla="*/ 13 h 16"/>
                <a:gd name="T28" fmla="*/ 2 w 6"/>
                <a:gd name="T29" fmla="*/ 12 h 16"/>
                <a:gd name="T30" fmla="*/ 2 w 6"/>
                <a:gd name="T31" fmla="*/ 12 h 16"/>
                <a:gd name="T32" fmla="*/ 2 w 6"/>
                <a:gd name="T33" fmla="*/ 12 h 16"/>
                <a:gd name="T34" fmla="*/ 2 w 6"/>
                <a:gd name="T35" fmla="*/ 12 h 16"/>
                <a:gd name="T36" fmla="*/ 2 w 6"/>
                <a:gd name="T37" fmla="*/ 11 h 16"/>
                <a:gd name="T38" fmla="*/ 2 w 6"/>
                <a:gd name="T39" fmla="*/ 11 h 16"/>
                <a:gd name="T40" fmla="*/ 2 w 6"/>
                <a:gd name="T41" fmla="*/ 11 h 16"/>
                <a:gd name="T42" fmla="*/ 2 w 6"/>
                <a:gd name="T43" fmla="*/ 11 h 16"/>
                <a:gd name="T44" fmla="*/ 2 w 6"/>
                <a:gd name="T45" fmla="*/ 10 h 16"/>
                <a:gd name="T46" fmla="*/ 2 w 6"/>
                <a:gd name="T47" fmla="*/ 10 h 16"/>
                <a:gd name="T48" fmla="*/ 2 w 6"/>
                <a:gd name="T49" fmla="*/ 10 h 16"/>
                <a:gd name="T50" fmla="*/ 3 w 6"/>
                <a:gd name="T51" fmla="*/ 10 h 16"/>
                <a:gd name="T52" fmla="*/ 3 w 6"/>
                <a:gd name="T53" fmla="*/ 9 h 16"/>
                <a:gd name="T54" fmla="*/ 3 w 6"/>
                <a:gd name="T55" fmla="*/ 9 h 16"/>
                <a:gd name="T56" fmla="*/ 3 w 6"/>
                <a:gd name="T57" fmla="*/ 9 h 16"/>
                <a:gd name="T58" fmla="*/ 3 w 6"/>
                <a:gd name="T59" fmla="*/ 8 h 16"/>
                <a:gd name="T60" fmla="*/ 3 w 6"/>
                <a:gd name="T61" fmla="*/ 8 h 16"/>
                <a:gd name="T62" fmla="*/ 3 w 6"/>
                <a:gd name="T63" fmla="*/ 8 h 16"/>
                <a:gd name="T64" fmla="*/ 3 w 6"/>
                <a:gd name="T65" fmla="*/ 8 h 16"/>
                <a:gd name="T66" fmla="*/ 3 w 6"/>
                <a:gd name="T67" fmla="*/ 7 h 16"/>
                <a:gd name="T68" fmla="*/ 3 w 6"/>
                <a:gd name="T69" fmla="*/ 7 h 16"/>
                <a:gd name="T70" fmla="*/ 3 w 6"/>
                <a:gd name="T71" fmla="*/ 7 h 16"/>
                <a:gd name="T72" fmla="*/ 4 w 6"/>
                <a:gd name="T73" fmla="*/ 7 h 16"/>
                <a:gd name="T74" fmla="*/ 4 w 6"/>
                <a:gd name="T75" fmla="*/ 6 h 16"/>
                <a:gd name="T76" fmla="*/ 4 w 6"/>
                <a:gd name="T77" fmla="*/ 6 h 16"/>
                <a:gd name="T78" fmla="*/ 4 w 6"/>
                <a:gd name="T79" fmla="*/ 6 h 16"/>
                <a:gd name="T80" fmla="*/ 4 w 6"/>
                <a:gd name="T81" fmla="*/ 6 h 16"/>
                <a:gd name="T82" fmla="*/ 4 w 6"/>
                <a:gd name="T83" fmla="*/ 5 h 16"/>
                <a:gd name="T84" fmla="*/ 4 w 6"/>
                <a:gd name="T85" fmla="*/ 5 h 16"/>
                <a:gd name="T86" fmla="*/ 4 w 6"/>
                <a:gd name="T87" fmla="*/ 5 h 16"/>
                <a:gd name="T88" fmla="*/ 4 w 6"/>
                <a:gd name="T89" fmla="*/ 5 h 16"/>
                <a:gd name="T90" fmla="*/ 4 w 6"/>
                <a:gd name="T91" fmla="*/ 4 h 16"/>
                <a:gd name="T92" fmla="*/ 4 w 6"/>
                <a:gd name="T93" fmla="*/ 4 h 16"/>
                <a:gd name="T94" fmla="*/ 4 w 6"/>
                <a:gd name="T95" fmla="*/ 4 h 16"/>
                <a:gd name="T96" fmla="*/ 4 w 6"/>
                <a:gd name="T97" fmla="*/ 3 h 16"/>
                <a:gd name="T98" fmla="*/ 5 w 6"/>
                <a:gd name="T99" fmla="*/ 3 h 16"/>
                <a:gd name="T100" fmla="*/ 5 w 6"/>
                <a:gd name="T101" fmla="*/ 3 h 16"/>
                <a:gd name="T102" fmla="*/ 5 w 6"/>
                <a:gd name="T103" fmla="*/ 3 h 16"/>
                <a:gd name="T104" fmla="*/ 5 w 6"/>
                <a:gd name="T105" fmla="*/ 2 h 16"/>
                <a:gd name="T106" fmla="*/ 5 w 6"/>
                <a:gd name="T107" fmla="*/ 2 h 16"/>
                <a:gd name="T108" fmla="*/ 5 w 6"/>
                <a:gd name="T109" fmla="*/ 2 h 16"/>
                <a:gd name="T110" fmla="*/ 5 w 6"/>
                <a:gd name="T111" fmla="*/ 2 h 16"/>
                <a:gd name="T112" fmla="*/ 5 w 6"/>
                <a:gd name="T113" fmla="*/ 1 h 16"/>
                <a:gd name="T114" fmla="*/ 5 w 6"/>
                <a:gd name="T115" fmla="*/ 1 h 16"/>
                <a:gd name="T116" fmla="*/ 5 w 6"/>
                <a:gd name="T117" fmla="*/ 1 h 16"/>
                <a:gd name="T118" fmla="*/ 5 w 6"/>
                <a:gd name="T119" fmla="*/ 1 h 16"/>
                <a:gd name="T120" fmla="*/ 5 w 6"/>
                <a:gd name="T121" fmla="*/ 0 h 16"/>
                <a:gd name="T122" fmla="*/ 5 w 6"/>
                <a:gd name="T123"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custGeom>
            <a:noFill/>
            <a:ln w="57150" cap="rnd">
              <a:solidFill>
                <a:srgbClr val="0099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1" name="Freeform 101"/>
            <p:cNvSpPr>
              <a:spLocks/>
            </p:cNvSpPr>
            <p:nvPr/>
          </p:nvSpPr>
          <p:spPr bwMode="auto">
            <a:xfrm>
              <a:off x="15032038" y="2887662"/>
              <a:ext cx="63500" cy="215900"/>
            </a:xfrm>
            <a:custGeom>
              <a:avLst/>
              <a:gdLst>
                <a:gd name="T0" fmla="*/ 0 w 5"/>
                <a:gd name="T1" fmla="*/ 17 h 17"/>
                <a:gd name="T2" fmla="*/ 0 w 5"/>
                <a:gd name="T3" fmla="*/ 16 h 17"/>
                <a:gd name="T4" fmla="*/ 0 w 5"/>
                <a:gd name="T5" fmla="*/ 16 h 17"/>
                <a:gd name="T6" fmla="*/ 0 w 5"/>
                <a:gd name="T7" fmla="*/ 16 h 17"/>
                <a:gd name="T8" fmla="*/ 0 w 5"/>
                <a:gd name="T9" fmla="*/ 15 h 17"/>
                <a:gd name="T10" fmla="*/ 0 w 5"/>
                <a:gd name="T11" fmla="*/ 15 h 17"/>
                <a:gd name="T12" fmla="*/ 0 w 5"/>
                <a:gd name="T13" fmla="*/ 15 h 17"/>
                <a:gd name="T14" fmla="*/ 0 w 5"/>
                <a:gd name="T15" fmla="*/ 15 h 17"/>
                <a:gd name="T16" fmla="*/ 0 w 5"/>
                <a:gd name="T17" fmla="*/ 14 h 17"/>
                <a:gd name="T18" fmla="*/ 0 w 5"/>
                <a:gd name="T19" fmla="*/ 14 h 17"/>
                <a:gd name="T20" fmla="*/ 0 w 5"/>
                <a:gd name="T21" fmla="*/ 14 h 17"/>
                <a:gd name="T22" fmla="*/ 0 w 5"/>
                <a:gd name="T23" fmla="*/ 14 h 17"/>
                <a:gd name="T24" fmla="*/ 1 w 5"/>
                <a:gd name="T25" fmla="*/ 13 h 17"/>
                <a:gd name="T26" fmla="*/ 1 w 5"/>
                <a:gd name="T27" fmla="*/ 13 h 17"/>
                <a:gd name="T28" fmla="*/ 1 w 5"/>
                <a:gd name="T29" fmla="*/ 13 h 17"/>
                <a:gd name="T30" fmla="*/ 1 w 5"/>
                <a:gd name="T31" fmla="*/ 13 h 17"/>
                <a:gd name="T32" fmla="*/ 1 w 5"/>
                <a:gd name="T33" fmla="*/ 12 h 17"/>
                <a:gd name="T34" fmla="*/ 1 w 5"/>
                <a:gd name="T35" fmla="*/ 12 h 17"/>
                <a:gd name="T36" fmla="*/ 1 w 5"/>
                <a:gd name="T37" fmla="*/ 12 h 17"/>
                <a:gd name="T38" fmla="*/ 1 w 5"/>
                <a:gd name="T39" fmla="*/ 11 h 17"/>
                <a:gd name="T40" fmla="*/ 1 w 5"/>
                <a:gd name="T41" fmla="*/ 11 h 17"/>
                <a:gd name="T42" fmla="*/ 1 w 5"/>
                <a:gd name="T43" fmla="*/ 11 h 17"/>
                <a:gd name="T44" fmla="*/ 1 w 5"/>
                <a:gd name="T45" fmla="*/ 11 h 17"/>
                <a:gd name="T46" fmla="*/ 1 w 5"/>
                <a:gd name="T47" fmla="*/ 10 h 17"/>
                <a:gd name="T48" fmla="*/ 2 w 5"/>
                <a:gd name="T49" fmla="*/ 10 h 17"/>
                <a:gd name="T50" fmla="*/ 2 w 5"/>
                <a:gd name="T51" fmla="*/ 10 h 17"/>
                <a:gd name="T52" fmla="*/ 2 w 5"/>
                <a:gd name="T53" fmla="*/ 10 h 17"/>
                <a:gd name="T54" fmla="*/ 2 w 5"/>
                <a:gd name="T55" fmla="*/ 9 h 17"/>
                <a:gd name="T56" fmla="*/ 2 w 5"/>
                <a:gd name="T57" fmla="*/ 9 h 17"/>
                <a:gd name="T58" fmla="*/ 2 w 5"/>
                <a:gd name="T59" fmla="*/ 9 h 17"/>
                <a:gd name="T60" fmla="*/ 2 w 5"/>
                <a:gd name="T61" fmla="*/ 9 h 17"/>
                <a:gd name="T62" fmla="*/ 2 w 5"/>
                <a:gd name="T63" fmla="*/ 8 h 17"/>
                <a:gd name="T64" fmla="*/ 2 w 5"/>
                <a:gd name="T65" fmla="*/ 8 h 17"/>
                <a:gd name="T66" fmla="*/ 2 w 5"/>
                <a:gd name="T67" fmla="*/ 8 h 17"/>
                <a:gd name="T68" fmla="*/ 2 w 5"/>
                <a:gd name="T69" fmla="*/ 8 h 17"/>
                <a:gd name="T70" fmla="*/ 2 w 5"/>
                <a:gd name="T71" fmla="*/ 7 h 17"/>
                <a:gd name="T72" fmla="*/ 3 w 5"/>
                <a:gd name="T73" fmla="*/ 7 h 17"/>
                <a:gd name="T74" fmla="*/ 3 w 5"/>
                <a:gd name="T75" fmla="*/ 7 h 17"/>
                <a:gd name="T76" fmla="*/ 3 w 5"/>
                <a:gd name="T77" fmla="*/ 6 h 17"/>
                <a:gd name="T78" fmla="*/ 3 w 5"/>
                <a:gd name="T79" fmla="*/ 6 h 17"/>
                <a:gd name="T80" fmla="*/ 3 w 5"/>
                <a:gd name="T81" fmla="*/ 6 h 17"/>
                <a:gd name="T82" fmla="*/ 3 w 5"/>
                <a:gd name="T83" fmla="*/ 6 h 17"/>
                <a:gd name="T84" fmla="*/ 3 w 5"/>
                <a:gd name="T85" fmla="*/ 5 h 17"/>
                <a:gd name="T86" fmla="*/ 3 w 5"/>
                <a:gd name="T87" fmla="*/ 5 h 17"/>
                <a:gd name="T88" fmla="*/ 3 w 5"/>
                <a:gd name="T89" fmla="*/ 5 h 17"/>
                <a:gd name="T90" fmla="*/ 3 w 5"/>
                <a:gd name="T91" fmla="*/ 5 h 17"/>
                <a:gd name="T92" fmla="*/ 4 w 5"/>
                <a:gd name="T93" fmla="*/ 4 h 17"/>
                <a:gd name="T94" fmla="*/ 4 w 5"/>
                <a:gd name="T95" fmla="*/ 4 h 17"/>
                <a:gd name="T96" fmla="*/ 4 w 5"/>
                <a:gd name="T97" fmla="*/ 4 h 17"/>
                <a:gd name="T98" fmla="*/ 4 w 5"/>
                <a:gd name="T99" fmla="*/ 4 h 17"/>
                <a:gd name="T100" fmla="*/ 4 w 5"/>
                <a:gd name="T101" fmla="*/ 3 h 17"/>
                <a:gd name="T102" fmla="*/ 4 w 5"/>
                <a:gd name="T103" fmla="*/ 3 h 17"/>
                <a:gd name="T104" fmla="*/ 4 w 5"/>
                <a:gd name="T105" fmla="*/ 3 h 17"/>
                <a:gd name="T106" fmla="*/ 4 w 5"/>
                <a:gd name="T107" fmla="*/ 2 h 17"/>
                <a:gd name="T108" fmla="*/ 4 w 5"/>
                <a:gd name="T109" fmla="*/ 2 h 17"/>
                <a:gd name="T110" fmla="*/ 4 w 5"/>
                <a:gd name="T111" fmla="*/ 2 h 17"/>
                <a:gd name="T112" fmla="*/ 4 w 5"/>
                <a:gd name="T113" fmla="*/ 2 h 17"/>
                <a:gd name="T114" fmla="*/ 4 w 5"/>
                <a:gd name="T115" fmla="*/ 1 h 17"/>
                <a:gd name="T116" fmla="*/ 4 w 5"/>
                <a:gd name="T117" fmla="*/ 1 h 17"/>
                <a:gd name="T118" fmla="*/ 5 w 5"/>
                <a:gd name="T119" fmla="*/ 1 h 17"/>
                <a:gd name="T120" fmla="*/ 5 w 5"/>
                <a:gd name="T121" fmla="*/ 1 h 17"/>
                <a:gd name="T122" fmla="*/ 5 w 5"/>
                <a:gd name="T123"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custGeom>
            <a:noFill/>
            <a:ln w="57150" cap="rnd">
              <a:solidFill>
                <a:srgbClr val="0099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2" name="Freeform 102"/>
            <p:cNvSpPr>
              <a:spLocks/>
            </p:cNvSpPr>
            <p:nvPr/>
          </p:nvSpPr>
          <p:spPr bwMode="auto">
            <a:xfrm>
              <a:off x="15095538" y="2684462"/>
              <a:ext cx="63500" cy="203200"/>
            </a:xfrm>
            <a:custGeom>
              <a:avLst/>
              <a:gdLst>
                <a:gd name="T0" fmla="*/ 0 w 5"/>
                <a:gd name="T1" fmla="*/ 16 h 16"/>
                <a:gd name="T2" fmla="*/ 0 w 5"/>
                <a:gd name="T3" fmla="*/ 16 h 16"/>
                <a:gd name="T4" fmla="*/ 0 w 5"/>
                <a:gd name="T5" fmla="*/ 15 h 16"/>
                <a:gd name="T6" fmla="*/ 0 w 5"/>
                <a:gd name="T7" fmla="*/ 15 h 16"/>
                <a:gd name="T8" fmla="*/ 0 w 5"/>
                <a:gd name="T9" fmla="*/ 15 h 16"/>
                <a:gd name="T10" fmla="*/ 0 w 5"/>
                <a:gd name="T11" fmla="*/ 15 h 16"/>
                <a:gd name="T12" fmla="*/ 0 w 5"/>
                <a:gd name="T13" fmla="*/ 14 h 16"/>
                <a:gd name="T14" fmla="*/ 0 w 5"/>
                <a:gd name="T15" fmla="*/ 14 h 16"/>
                <a:gd name="T16" fmla="*/ 0 w 5"/>
                <a:gd name="T17" fmla="*/ 14 h 16"/>
                <a:gd name="T18" fmla="*/ 0 w 5"/>
                <a:gd name="T19" fmla="*/ 14 h 16"/>
                <a:gd name="T20" fmla="*/ 1 w 5"/>
                <a:gd name="T21" fmla="*/ 13 h 16"/>
                <a:gd name="T22" fmla="*/ 1 w 5"/>
                <a:gd name="T23" fmla="*/ 13 h 16"/>
                <a:gd name="T24" fmla="*/ 1 w 5"/>
                <a:gd name="T25" fmla="*/ 13 h 16"/>
                <a:gd name="T26" fmla="*/ 1 w 5"/>
                <a:gd name="T27" fmla="*/ 12 h 16"/>
                <a:gd name="T28" fmla="*/ 1 w 5"/>
                <a:gd name="T29" fmla="*/ 12 h 16"/>
                <a:gd name="T30" fmla="*/ 1 w 5"/>
                <a:gd name="T31" fmla="*/ 12 h 16"/>
                <a:gd name="T32" fmla="*/ 1 w 5"/>
                <a:gd name="T33" fmla="*/ 12 h 16"/>
                <a:gd name="T34" fmla="*/ 1 w 5"/>
                <a:gd name="T35" fmla="*/ 11 h 16"/>
                <a:gd name="T36" fmla="*/ 1 w 5"/>
                <a:gd name="T37" fmla="*/ 11 h 16"/>
                <a:gd name="T38" fmla="*/ 1 w 5"/>
                <a:gd name="T39" fmla="*/ 11 h 16"/>
                <a:gd name="T40" fmla="*/ 1 w 5"/>
                <a:gd name="T41" fmla="*/ 11 h 16"/>
                <a:gd name="T42" fmla="*/ 2 w 5"/>
                <a:gd name="T43" fmla="*/ 10 h 16"/>
                <a:gd name="T44" fmla="*/ 2 w 5"/>
                <a:gd name="T45" fmla="*/ 10 h 16"/>
                <a:gd name="T46" fmla="*/ 2 w 5"/>
                <a:gd name="T47" fmla="*/ 10 h 16"/>
                <a:gd name="T48" fmla="*/ 2 w 5"/>
                <a:gd name="T49" fmla="*/ 10 h 16"/>
                <a:gd name="T50" fmla="*/ 2 w 5"/>
                <a:gd name="T51" fmla="*/ 9 h 16"/>
                <a:gd name="T52" fmla="*/ 2 w 5"/>
                <a:gd name="T53" fmla="*/ 9 h 16"/>
                <a:gd name="T54" fmla="*/ 2 w 5"/>
                <a:gd name="T55" fmla="*/ 9 h 16"/>
                <a:gd name="T56" fmla="*/ 2 w 5"/>
                <a:gd name="T57" fmla="*/ 8 h 16"/>
                <a:gd name="T58" fmla="*/ 2 w 5"/>
                <a:gd name="T59" fmla="*/ 8 h 16"/>
                <a:gd name="T60" fmla="*/ 2 w 5"/>
                <a:gd name="T61" fmla="*/ 8 h 16"/>
                <a:gd name="T62" fmla="*/ 2 w 5"/>
                <a:gd name="T63" fmla="*/ 8 h 16"/>
                <a:gd name="T64" fmla="*/ 2 w 5"/>
                <a:gd name="T65" fmla="*/ 7 h 16"/>
                <a:gd name="T66" fmla="*/ 3 w 5"/>
                <a:gd name="T67" fmla="*/ 7 h 16"/>
                <a:gd name="T68" fmla="*/ 3 w 5"/>
                <a:gd name="T69" fmla="*/ 7 h 16"/>
                <a:gd name="T70" fmla="*/ 3 w 5"/>
                <a:gd name="T71" fmla="*/ 7 h 16"/>
                <a:gd name="T72" fmla="*/ 3 w 5"/>
                <a:gd name="T73" fmla="*/ 6 h 16"/>
                <a:gd name="T74" fmla="*/ 3 w 5"/>
                <a:gd name="T75" fmla="*/ 6 h 16"/>
                <a:gd name="T76" fmla="*/ 3 w 5"/>
                <a:gd name="T77" fmla="*/ 6 h 16"/>
                <a:gd name="T78" fmla="*/ 3 w 5"/>
                <a:gd name="T79" fmla="*/ 6 h 16"/>
                <a:gd name="T80" fmla="*/ 3 w 5"/>
                <a:gd name="T81" fmla="*/ 5 h 16"/>
                <a:gd name="T82" fmla="*/ 3 w 5"/>
                <a:gd name="T83" fmla="*/ 5 h 16"/>
                <a:gd name="T84" fmla="*/ 3 w 5"/>
                <a:gd name="T85" fmla="*/ 5 h 16"/>
                <a:gd name="T86" fmla="*/ 3 w 5"/>
                <a:gd name="T87" fmla="*/ 4 h 16"/>
                <a:gd name="T88" fmla="*/ 3 w 5"/>
                <a:gd name="T89" fmla="*/ 4 h 16"/>
                <a:gd name="T90" fmla="*/ 4 w 5"/>
                <a:gd name="T91" fmla="*/ 4 h 16"/>
                <a:gd name="T92" fmla="*/ 4 w 5"/>
                <a:gd name="T93" fmla="*/ 4 h 16"/>
                <a:gd name="T94" fmla="*/ 4 w 5"/>
                <a:gd name="T95" fmla="*/ 3 h 16"/>
                <a:gd name="T96" fmla="*/ 4 w 5"/>
                <a:gd name="T97" fmla="*/ 3 h 16"/>
                <a:gd name="T98" fmla="*/ 4 w 5"/>
                <a:gd name="T99" fmla="*/ 3 h 16"/>
                <a:gd name="T100" fmla="*/ 4 w 5"/>
                <a:gd name="T101" fmla="*/ 3 h 16"/>
                <a:gd name="T102" fmla="*/ 4 w 5"/>
                <a:gd name="T103" fmla="*/ 2 h 16"/>
                <a:gd name="T104" fmla="*/ 4 w 5"/>
                <a:gd name="T105" fmla="*/ 2 h 16"/>
                <a:gd name="T106" fmla="*/ 4 w 5"/>
                <a:gd name="T107" fmla="*/ 2 h 16"/>
                <a:gd name="T108" fmla="*/ 4 w 5"/>
                <a:gd name="T109" fmla="*/ 2 h 16"/>
                <a:gd name="T110" fmla="*/ 5 w 5"/>
                <a:gd name="T111" fmla="*/ 1 h 16"/>
                <a:gd name="T112" fmla="*/ 5 w 5"/>
                <a:gd name="T113" fmla="*/ 1 h 16"/>
                <a:gd name="T114" fmla="*/ 5 w 5"/>
                <a:gd name="T115" fmla="*/ 1 h 16"/>
                <a:gd name="T116" fmla="*/ 5 w 5"/>
                <a:gd name="T117" fmla="*/ 0 h 16"/>
                <a:gd name="T118" fmla="*/ 5 w 5"/>
                <a:gd name="T119" fmla="*/ 0 h 16"/>
                <a:gd name="T120" fmla="*/ 5 w 5"/>
                <a:gd name="T121" fmla="*/ 0 h 16"/>
                <a:gd name="T122" fmla="*/ 5 w 5"/>
                <a:gd name="T123"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custGeom>
            <a:noFill/>
            <a:ln w="57150" cap="rnd">
              <a:solidFill>
                <a:srgbClr val="0099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3" name="Freeform 103"/>
            <p:cNvSpPr>
              <a:spLocks/>
            </p:cNvSpPr>
            <p:nvPr/>
          </p:nvSpPr>
          <p:spPr bwMode="auto">
            <a:xfrm>
              <a:off x="15159038" y="2468562"/>
              <a:ext cx="76200" cy="215900"/>
            </a:xfrm>
            <a:custGeom>
              <a:avLst/>
              <a:gdLst>
                <a:gd name="T0" fmla="*/ 0 w 6"/>
                <a:gd name="T1" fmla="*/ 16 h 17"/>
                <a:gd name="T2" fmla="*/ 0 w 6"/>
                <a:gd name="T3" fmla="*/ 16 h 17"/>
                <a:gd name="T4" fmla="*/ 0 w 6"/>
                <a:gd name="T5" fmla="*/ 16 h 17"/>
                <a:gd name="T6" fmla="*/ 0 w 6"/>
                <a:gd name="T7" fmla="*/ 15 h 17"/>
                <a:gd name="T8" fmla="*/ 1 w 6"/>
                <a:gd name="T9" fmla="*/ 15 h 17"/>
                <a:gd name="T10" fmla="*/ 1 w 6"/>
                <a:gd name="T11" fmla="*/ 15 h 17"/>
                <a:gd name="T12" fmla="*/ 1 w 6"/>
                <a:gd name="T13" fmla="*/ 15 h 17"/>
                <a:gd name="T14" fmla="*/ 1 w 6"/>
                <a:gd name="T15" fmla="*/ 14 h 17"/>
                <a:gd name="T16" fmla="*/ 1 w 6"/>
                <a:gd name="T17" fmla="*/ 14 h 17"/>
                <a:gd name="T18" fmla="*/ 1 w 6"/>
                <a:gd name="T19" fmla="*/ 14 h 17"/>
                <a:gd name="T20" fmla="*/ 1 w 6"/>
                <a:gd name="T21" fmla="*/ 14 h 17"/>
                <a:gd name="T22" fmla="*/ 1 w 6"/>
                <a:gd name="T23" fmla="*/ 13 h 17"/>
                <a:gd name="T24" fmla="*/ 1 w 6"/>
                <a:gd name="T25" fmla="*/ 13 h 17"/>
                <a:gd name="T26" fmla="*/ 2 w 6"/>
                <a:gd name="T27" fmla="*/ 13 h 17"/>
                <a:gd name="T28" fmla="*/ 2 w 6"/>
                <a:gd name="T29" fmla="*/ 13 h 17"/>
                <a:gd name="T30" fmla="*/ 2 w 6"/>
                <a:gd name="T31" fmla="*/ 12 h 17"/>
                <a:gd name="T32" fmla="*/ 2 w 6"/>
                <a:gd name="T33" fmla="*/ 12 h 17"/>
                <a:gd name="T34" fmla="*/ 2 w 6"/>
                <a:gd name="T35" fmla="*/ 12 h 17"/>
                <a:gd name="T36" fmla="*/ 2 w 6"/>
                <a:gd name="T37" fmla="*/ 11 h 17"/>
                <a:gd name="T38" fmla="*/ 2 w 6"/>
                <a:gd name="T39" fmla="*/ 11 h 17"/>
                <a:gd name="T40" fmla="*/ 2 w 6"/>
                <a:gd name="T41" fmla="*/ 11 h 17"/>
                <a:gd name="T42" fmla="*/ 2 w 6"/>
                <a:gd name="T43" fmla="*/ 11 h 17"/>
                <a:gd name="T44" fmla="*/ 2 w 6"/>
                <a:gd name="T45" fmla="*/ 10 h 17"/>
                <a:gd name="T46" fmla="*/ 2 w 6"/>
                <a:gd name="T47" fmla="*/ 10 h 17"/>
                <a:gd name="T48" fmla="*/ 3 w 6"/>
                <a:gd name="T49" fmla="*/ 10 h 17"/>
                <a:gd name="T50" fmla="*/ 3 w 6"/>
                <a:gd name="T51" fmla="*/ 10 h 17"/>
                <a:gd name="T52" fmla="*/ 3 w 6"/>
                <a:gd name="T53" fmla="*/ 9 h 17"/>
                <a:gd name="T54" fmla="*/ 3 w 6"/>
                <a:gd name="T55" fmla="*/ 9 h 17"/>
                <a:gd name="T56" fmla="*/ 3 w 6"/>
                <a:gd name="T57" fmla="*/ 9 h 17"/>
                <a:gd name="T58" fmla="*/ 3 w 6"/>
                <a:gd name="T59" fmla="*/ 9 h 17"/>
                <a:gd name="T60" fmla="*/ 3 w 6"/>
                <a:gd name="T61" fmla="*/ 8 h 17"/>
                <a:gd name="T62" fmla="*/ 3 w 6"/>
                <a:gd name="T63" fmla="*/ 8 h 17"/>
                <a:gd name="T64" fmla="*/ 3 w 6"/>
                <a:gd name="T65" fmla="*/ 8 h 17"/>
                <a:gd name="T66" fmla="*/ 3 w 6"/>
                <a:gd name="T67" fmla="*/ 7 h 17"/>
                <a:gd name="T68" fmla="*/ 3 w 6"/>
                <a:gd name="T69" fmla="*/ 7 h 17"/>
                <a:gd name="T70" fmla="*/ 4 w 6"/>
                <a:gd name="T71" fmla="*/ 7 h 17"/>
                <a:gd name="T72" fmla="*/ 4 w 6"/>
                <a:gd name="T73" fmla="*/ 7 h 17"/>
                <a:gd name="T74" fmla="*/ 4 w 6"/>
                <a:gd name="T75" fmla="*/ 6 h 17"/>
                <a:gd name="T76" fmla="*/ 4 w 6"/>
                <a:gd name="T77" fmla="*/ 6 h 17"/>
                <a:gd name="T78" fmla="*/ 4 w 6"/>
                <a:gd name="T79" fmla="*/ 6 h 17"/>
                <a:gd name="T80" fmla="*/ 4 w 6"/>
                <a:gd name="T81" fmla="*/ 6 h 17"/>
                <a:gd name="T82" fmla="*/ 4 w 6"/>
                <a:gd name="T83" fmla="*/ 5 h 17"/>
                <a:gd name="T84" fmla="*/ 4 w 6"/>
                <a:gd name="T85" fmla="*/ 5 h 17"/>
                <a:gd name="T86" fmla="*/ 4 w 6"/>
                <a:gd name="T87" fmla="*/ 5 h 17"/>
                <a:gd name="T88" fmla="*/ 4 w 6"/>
                <a:gd name="T89" fmla="*/ 5 h 17"/>
                <a:gd name="T90" fmla="*/ 4 w 6"/>
                <a:gd name="T91" fmla="*/ 4 h 17"/>
                <a:gd name="T92" fmla="*/ 4 w 6"/>
                <a:gd name="T93" fmla="*/ 4 h 17"/>
                <a:gd name="T94" fmla="*/ 5 w 6"/>
                <a:gd name="T95" fmla="*/ 4 h 17"/>
                <a:gd name="T96" fmla="*/ 5 w 6"/>
                <a:gd name="T97" fmla="*/ 4 h 17"/>
                <a:gd name="T98" fmla="*/ 5 w 6"/>
                <a:gd name="T99" fmla="*/ 3 h 17"/>
                <a:gd name="T100" fmla="*/ 5 w 6"/>
                <a:gd name="T101" fmla="*/ 3 h 17"/>
                <a:gd name="T102" fmla="*/ 5 w 6"/>
                <a:gd name="T103" fmla="*/ 3 h 17"/>
                <a:gd name="T104" fmla="*/ 5 w 6"/>
                <a:gd name="T105" fmla="*/ 2 h 17"/>
                <a:gd name="T106" fmla="*/ 5 w 6"/>
                <a:gd name="T107" fmla="*/ 2 h 17"/>
                <a:gd name="T108" fmla="*/ 5 w 6"/>
                <a:gd name="T109" fmla="*/ 2 h 17"/>
                <a:gd name="T110" fmla="*/ 5 w 6"/>
                <a:gd name="T111" fmla="*/ 2 h 17"/>
                <a:gd name="T112" fmla="*/ 5 w 6"/>
                <a:gd name="T113" fmla="*/ 1 h 17"/>
                <a:gd name="T114" fmla="*/ 5 w 6"/>
                <a:gd name="T115" fmla="*/ 1 h 17"/>
                <a:gd name="T116" fmla="*/ 5 w 6"/>
                <a:gd name="T117" fmla="*/ 1 h 17"/>
                <a:gd name="T118" fmla="*/ 5 w 6"/>
                <a:gd name="T119" fmla="*/ 1 h 17"/>
                <a:gd name="T120" fmla="*/ 6 w 6"/>
                <a:gd name="T121" fmla="*/ 0 h 17"/>
                <a:gd name="T122" fmla="*/ 6 w 6"/>
                <a:gd name="T123"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custGeom>
            <a:noFill/>
            <a:ln w="57150" cap="rnd">
              <a:solidFill>
                <a:srgbClr val="0099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4" name="Freeform 104"/>
            <p:cNvSpPr>
              <a:spLocks/>
            </p:cNvSpPr>
            <p:nvPr/>
          </p:nvSpPr>
          <p:spPr bwMode="auto">
            <a:xfrm>
              <a:off x="15235238" y="2252662"/>
              <a:ext cx="76200" cy="215900"/>
            </a:xfrm>
            <a:custGeom>
              <a:avLst/>
              <a:gdLst>
                <a:gd name="T0" fmla="*/ 0 w 6"/>
                <a:gd name="T1" fmla="*/ 17 h 17"/>
                <a:gd name="T2" fmla="*/ 0 w 6"/>
                <a:gd name="T3" fmla="*/ 16 h 17"/>
                <a:gd name="T4" fmla="*/ 0 w 6"/>
                <a:gd name="T5" fmla="*/ 16 h 17"/>
                <a:gd name="T6" fmla="*/ 0 w 6"/>
                <a:gd name="T7" fmla="*/ 16 h 17"/>
                <a:gd name="T8" fmla="*/ 0 w 6"/>
                <a:gd name="T9" fmla="*/ 16 h 17"/>
                <a:gd name="T10" fmla="*/ 0 w 6"/>
                <a:gd name="T11" fmla="*/ 15 h 17"/>
                <a:gd name="T12" fmla="*/ 0 w 6"/>
                <a:gd name="T13" fmla="*/ 15 h 17"/>
                <a:gd name="T14" fmla="*/ 0 w 6"/>
                <a:gd name="T15" fmla="*/ 15 h 17"/>
                <a:gd name="T16" fmla="*/ 1 w 6"/>
                <a:gd name="T17" fmla="*/ 15 h 17"/>
                <a:gd name="T18" fmla="*/ 1 w 6"/>
                <a:gd name="T19" fmla="*/ 14 h 17"/>
                <a:gd name="T20" fmla="*/ 1 w 6"/>
                <a:gd name="T21" fmla="*/ 14 h 17"/>
                <a:gd name="T22" fmla="*/ 1 w 6"/>
                <a:gd name="T23" fmla="*/ 14 h 17"/>
                <a:gd name="T24" fmla="*/ 1 w 6"/>
                <a:gd name="T25" fmla="*/ 13 h 17"/>
                <a:gd name="T26" fmla="*/ 1 w 6"/>
                <a:gd name="T27" fmla="*/ 13 h 17"/>
                <a:gd name="T28" fmla="*/ 1 w 6"/>
                <a:gd name="T29" fmla="*/ 13 h 17"/>
                <a:gd name="T30" fmla="*/ 1 w 6"/>
                <a:gd name="T31" fmla="*/ 13 h 17"/>
                <a:gd name="T32" fmla="*/ 1 w 6"/>
                <a:gd name="T33" fmla="*/ 12 h 17"/>
                <a:gd name="T34" fmla="*/ 1 w 6"/>
                <a:gd name="T35" fmla="*/ 12 h 17"/>
                <a:gd name="T36" fmla="*/ 2 w 6"/>
                <a:gd name="T37" fmla="*/ 12 h 17"/>
                <a:gd name="T38" fmla="*/ 2 w 6"/>
                <a:gd name="T39" fmla="*/ 12 h 17"/>
                <a:gd name="T40" fmla="*/ 2 w 6"/>
                <a:gd name="T41" fmla="*/ 11 h 17"/>
                <a:gd name="T42" fmla="*/ 2 w 6"/>
                <a:gd name="T43" fmla="*/ 11 h 17"/>
                <a:gd name="T44" fmla="*/ 2 w 6"/>
                <a:gd name="T45" fmla="*/ 11 h 17"/>
                <a:gd name="T46" fmla="*/ 2 w 6"/>
                <a:gd name="T47" fmla="*/ 11 h 17"/>
                <a:gd name="T48" fmla="*/ 2 w 6"/>
                <a:gd name="T49" fmla="*/ 10 h 17"/>
                <a:gd name="T50" fmla="*/ 2 w 6"/>
                <a:gd name="T51" fmla="*/ 10 h 17"/>
                <a:gd name="T52" fmla="*/ 2 w 6"/>
                <a:gd name="T53" fmla="*/ 10 h 17"/>
                <a:gd name="T54" fmla="*/ 2 w 6"/>
                <a:gd name="T55" fmla="*/ 9 h 17"/>
                <a:gd name="T56" fmla="*/ 3 w 6"/>
                <a:gd name="T57" fmla="*/ 9 h 17"/>
                <a:gd name="T58" fmla="*/ 3 w 6"/>
                <a:gd name="T59" fmla="*/ 9 h 17"/>
                <a:gd name="T60" fmla="*/ 3 w 6"/>
                <a:gd name="T61" fmla="*/ 9 h 17"/>
                <a:gd name="T62" fmla="*/ 3 w 6"/>
                <a:gd name="T63" fmla="*/ 8 h 17"/>
                <a:gd name="T64" fmla="*/ 3 w 6"/>
                <a:gd name="T65" fmla="*/ 8 h 17"/>
                <a:gd name="T66" fmla="*/ 3 w 6"/>
                <a:gd name="T67" fmla="*/ 8 h 17"/>
                <a:gd name="T68" fmla="*/ 3 w 6"/>
                <a:gd name="T69" fmla="*/ 8 h 17"/>
                <a:gd name="T70" fmla="*/ 3 w 6"/>
                <a:gd name="T71" fmla="*/ 7 h 17"/>
                <a:gd name="T72" fmla="*/ 3 w 6"/>
                <a:gd name="T73" fmla="*/ 7 h 17"/>
                <a:gd name="T74" fmla="*/ 3 w 6"/>
                <a:gd name="T75" fmla="*/ 7 h 17"/>
                <a:gd name="T76" fmla="*/ 3 w 6"/>
                <a:gd name="T77" fmla="*/ 7 h 17"/>
                <a:gd name="T78" fmla="*/ 4 w 6"/>
                <a:gd name="T79" fmla="*/ 6 h 17"/>
                <a:gd name="T80" fmla="*/ 4 w 6"/>
                <a:gd name="T81" fmla="*/ 6 h 17"/>
                <a:gd name="T82" fmla="*/ 4 w 6"/>
                <a:gd name="T83" fmla="*/ 6 h 17"/>
                <a:gd name="T84" fmla="*/ 4 w 6"/>
                <a:gd name="T85" fmla="*/ 5 h 17"/>
                <a:gd name="T86" fmla="*/ 4 w 6"/>
                <a:gd name="T87" fmla="*/ 5 h 17"/>
                <a:gd name="T88" fmla="*/ 4 w 6"/>
                <a:gd name="T89" fmla="*/ 5 h 17"/>
                <a:gd name="T90" fmla="*/ 4 w 6"/>
                <a:gd name="T91" fmla="*/ 5 h 17"/>
                <a:gd name="T92" fmla="*/ 4 w 6"/>
                <a:gd name="T93" fmla="*/ 4 h 17"/>
                <a:gd name="T94" fmla="*/ 4 w 6"/>
                <a:gd name="T95" fmla="*/ 4 h 17"/>
                <a:gd name="T96" fmla="*/ 4 w 6"/>
                <a:gd name="T97" fmla="*/ 4 h 17"/>
                <a:gd name="T98" fmla="*/ 5 w 6"/>
                <a:gd name="T99" fmla="*/ 4 h 17"/>
                <a:gd name="T100" fmla="*/ 5 w 6"/>
                <a:gd name="T101" fmla="*/ 3 h 17"/>
                <a:gd name="T102" fmla="*/ 5 w 6"/>
                <a:gd name="T103" fmla="*/ 3 h 17"/>
                <a:gd name="T104" fmla="*/ 5 w 6"/>
                <a:gd name="T105" fmla="*/ 3 h 17"/>
                <a:gd name="T106" fmla="*/ 5 w 6"/>
                <a:gd name="T107" fmla="*/ 3 h 17"/>
                <a:gd name="T108" fmla="*/ 5 w 6"/>
                <a:gd name="T109" fmla="*/ 2 h 17"/>
                <a:gd name="T110" fmla="*/ 5 w 6"/>
                <a:gd name="T111" fmla="*/ 2 h 17"/>
                <a:gd name="T112" fmla="*/ 5 w 6"/>
                <a:gd name="T113" fmla="*/ 2 h 17"/>
                <a:gd name="T114" fmla="*/ 5 w 6"/>
                <a:gd name="T115" fmla="*/ 1 h 17"/>
                <a:gd name="T116" fmla="*/ 5 w 6"/>
                <a:gd name="T117" fmla="*/ 1 h 17"/>
                <a:gd name="T118" fmla="*/ 5 w 6"/>
                <a:gd name="T119" fmla="*/ 1 h 17"/>
                <a:gd name="T120" fmla="*/ 6 w 6"/>
                <a:gd name="T121" fmla="*/ 1 h 17"/>
                <a:gd name="T122" fmla="*/ 6 w 6"/>
                <a:gd name="T123"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custGeom>
            <a:noFill/>
            <a:ln w="57150" cap="rnd">
              <a:solidFill>
                <a:srgbClr val="0099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5" name="Freeform 105"/>
            <p:cNvSpPr>
              <a:spLocks/>
            </p:cNvSpPr>
            <p:nvPr/>
          </p:nvSpPr>
          <p:spPr bwMode="auto">
            <a:xfrm>
              <a:off x="15311438" y="2047875"/>
              <a:ext cx="76200" cy="204788"/>
            </a:xfrm>
            <a:custGeom>
              <a:avLst/>
              <a:gdLst>
                <a:gd name="T0" fmla="*/ 0 w 6"/>
                <a:gd name="T1" fmla="*/ 16 h 16"/>
                <a:gd name="T2" fmla="*/ 0 w 6"/>
                <a:gd name="T3" fmla="*/ 16 h 16"/>
                <a:gd name="T4" fmla="*/ 0 w 6"/>
                <a:gd name="T5" fmla="*/ 15 h 16"/>
                <a:gd name="T6" fmla="*/ 0 w 6"/>
                <a:gd name="T7" fmla="*/ 15 h 16"/>
                <a:gd name="T8" fmla="*/ 0 w 6"/>
                <a:gd name="T9" fmla="*/ 15 h 16"/>
                <a:gd name="T10" fmla="*/ 0 w 6"/>
                <a:gd name="T11" fmla="*/ 15 h 16"/>
                <a:gd name="T12" fmla="*/ 0 w 6"/>
                <a:gd name="T13" fmla="*/ 14 h 16"/>
                <a:gd name="T14" fmla="*/ 0 w 6"/>
                <a:gd name="T15" fmla="*/ 14 h 16"/>
                <a:gd name="T16" fmla="*/ 0 w 6"/>
                <a:gd name="T17" fmla="*/ 14 h 16"/>
                <a:gd name="T18" fmla="*/ 0 w 6"/>
                <a:gd name="T19" fmla="*/ 14 h 16"/>
                <a:gd name="T20" fmla="*/ 1 w 6"/>
                <a:gd name="T21" fmla="*/ 13 h 16"/>
                <a:gd name="T22" fmla="*/ 1 w 6"/>
                <a:gd name="T23" fmla="*/ 13 h 16"/>
                <a:gd name="T24" fmla="*/ 1 w 6"/>
                <a:gd name="T25" fmla="*/ 13 h 16"/>
                <a:gd name="T26" fmla="*/ 1 w 6"/>
                <a:gd name="T27" fmla="*/ 13 h 16"/>
                <a:gd name="T28" fmla="*/ 1 w 6"/>
                <a:gd name="T29" fmla="*/ 12 h 16"/>
                <a:gd name="T30" fmla="*/ 1 w 6"/>
                <a:gd name="T31" fmla="*/ 12 h 16"/>
                <a:gd name="T32" fmla="*/ 1 w 6"/>
                <a:gd name="T33" fmla="*/ 12 h 16"/>
                <a:gd name="T34" fmla="*/ 1 w 6"/>
                <a:gd name="T35" fmla="*/ 11 h 16"/>
                <a:gd name="T36" fmla="*/ 1 w 6"/>
                <a:gd name="T37" fmla="*/ 11 h 16"/>
                <a:gd name="T38" fmla="*/ 1 w 6"/>
                <a:gd name="T39" fmla="*/ 11 h 16"/>
                <a:gd name="T40" fmla="*/ 2 w 6"/>
                <a:gd name="T41" fmla="*/ 11 h 16"/>
                <a:gd name="T42" fmla="*/ 2 w 6"/>
                <a:gd name="T43" fmla="*/ 10 h 16"/>
                <a:gd name="T44" fmla="*/ 2 w 6"/>
                <a:gd name="T45" fmla="*/ 10 h 16"/>
                <a:gd name="T46" fmla="*/ 2 w 6"/>
                <a:gd name="T47" fmla="*/ 10 h 16"/>
                <a:gd name="T48" fmla="*/ 2 w 6"/>
                <a:gd name="T49" fmla="*/ 10 h 16"/>
                <a:gd name="T50" fmla="*/ 2 w 6"/>
                <a:gd name="T51" fmla="*/ 9 h 16"/>
                <a:gd name="T52" fmla="*/ 2 w 6"/>
                <a:gd name="T53" fmla="*/ 9 h 16"/>
                <a:gd name="T54" fmla="*/ 2 w 6"/>
                <a:gd name="T55" fmla="*/ 9 h 16"/>
                <a:gd name="T56" fmla="*/ 2 w 6"/>
                <a:gd name="T57" fmla="*/ 9 h 16"/>
                <a:gd name="T58" fmla="*/ 2 w 6"/>
                <a:gd name="T59" fmla="*/ 8 h 16"/>
                <a:gd name="T60" fmla="*/ 3 w 6"/>
                <a:gd name="T61" fmla="*/ 8 h 16"/>
                <a:gd name="T62" fmla="*/ 3 w 6"/>
                <a:gd name="T63" fmla="*/ 8 h 16"/>
                <a:gd name="T64" fmla="*/ 3 w 6"/>
                <a:gd name="T65" fmla="*/ 7 h 16"/>
                <a:gd name="T66" fmla="*/ 3 w 6"/>
                <a:gd name="T67" fmla="*/ 7 h 16"/>
                <a:gd name="T68" fmla="*/ 3 w 6"/>
                <a:gd name="T69" fmla="*/ 7 h 16"/>
                <a:gd name="T70" fmla="*/ 3 w 6"/>
                <a:gd name="T71" fmla="*/ 7 h 16"/>
                <a:gd name="T72" fmla="*/ 3 w 6"/>
                <a:gd name="T73" fmla="*/ 6 h 16"/>
                <a:gd name="T74" fmla="*/ 3 w 6"/>
                <a:gd name="T75" fmla="*/ 6 h 16"/>
                <a:gd name="T76" fmla="*/ 3 w 6"/>
                <a:gd name="T77" fmla="*/ 6 h 16"/>
                <a:gd name="T78" fmla="*/ 3 w 6"/>
                <a:gd name="T79" fmla="*/ 6 h 16"/>
                <a:gd name="T80" fmla="*/ 3 w 6"/>
                <a:gd name="T81" fmla="*/ 5 h 16"/>
                <a:gd name="T82" fmla="*/ 4 w 6"/>
                <a:gd name="T83" fmla="*/ 5 h 16"/>
                <a:gd name="T84" fmla="*/ 4 w 6"/>
                <a:gd name="T85" fmla="*/ 5 h 16"/>
                <a:gd name="T86" fmla="*/ 4 w 6"/>
                <a:gd name="T87" fmla="*/ 5 h 16"/>
                <a:gd name="T88" fmla="*/ 4 w 6"/>
                <a:gd name="T89" fmla="*/ 4 h 16"/>
                <a:gd name="T90" fmla="*/ 4 w 6"/>
                <a:gd name="T91" fmla="*/ 4 h 16"/>
                <a:gd name="T92" fmla="*/ 4 w 6"/>
                <a:gd name="T93" fmla="*/ 4 h 16"/>
                <a:gd name="T94" fmla="*/ 4 w 6"/>
                <a:gd name="T95" fmla="*/ 3 h 16"/>
                <a:gd name="T96" fmla="*/ 4 w 6"/>
                <a:gd name="T97" fmla="*/ 3 h 16"/>
                <a:gd name="T98" fmla="*/ 4 w 6"/>
                <a:gd name="T99" fmla="*/ 3 h 16"/>
                <a:gd name="T100" fmla="*/ 4 w 6"/>
                <a:gd name="T101" fmla="*/ 3 h 16"/>
                <a:gd name="T102" fmla="*/ 5 w 6"/>
                <a:gd name="T103" fmla="*/ 2 h 16"/>
                <a:gd name="T104" fmla="*/ 5 w 6"/>
                <a:gd name="T105" fmla="*/ 2 h 16"/>
                <a:gd name="T106" fmla="*/ 5 w 6"/>
                <a:gd name="T107" fmla="*/ 2 h 16"/>
                <a:gd name="T108" fmla="*/ 5 w 6"/>
                <a:gd name="T109" fmla="*/ 2 h 16"/>
                <a:gd name="T110" fmla="*/ 5 w 6"/>
                <a:gd name="T111" fmla="*/ 1 h 16"/>
                <a:gd name="T112" fmla="*/ 5 w 6"/>
                <a:gd name="T113" fmla="*/ 1 h 16"/>
                <a:gd name="T114" fmla="*/ 5 w 6"/>
                <a:gd name="T115" fmla="*/ 1 h 16"/>
                <a:gd name="T116" fmla="*/ 5 w 6"/>
                <a:gd name="T117" fmla="*/ 1 h 16"/>
                <a:gd name="T118" fmla="*/ 5 w 6"/>
                <a:gd name="T119" fmla="*/ 0 h 16"/>
                <a:gd name="T120" fmla="*/ 5 w 6"/>
                <a:gd name="T121" fmla="*/ 0 h 16"/>
                <a:gd name="T122" fmla="*/ 5 w 6"/>
                <a:gd name="T123"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custGeom>
            <a:noFill/>
            <a:ln w="57150" cap="rnd">
              <a:solidFill>
                <a:srgbClr val="0099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6" name="Freeform 106"/>
            <p:cNvSpPr>
              <a:spLocks/>
            </p:cNvSpPr>
            <p:nvPr/>
          </p:nvSpPr>
          <p:spPr bwMode="auto">
            <a:xfrm>
              <a:off x="15387638" y="1831975"/>
              <a:ext cx="88900" cy="215900"/>
            </a:xfrm>
            <a:custGeom>
              <a:avLst/>
              <a:gdLst>
                <a:gd name="T0" fmla="*/ 0 w 7"/>
                <a:gd name="T1" fmla="*/ 16 h 17"/>
                <a:gd name="T2" fmla="*/ 0 w 7"/>
                <a:gd name="T3" fmla="*/ 16 h 17"/>
                <a:gd name="T4" fmla="*/ 0 w 7"/>
                <a:gd name="T5" fmla="*/ 16 h 17"/>
                <a:gd name="T6" fmla="*/ 0 w 7"/>
                <a:gd name="T7" fmla="*/ 16 h 17"/>
                <a:gd name="T8" fmla="*/ 0 w 7"/>
                <a:gd name="T9" fmla="*/ 15 h 17"/>
                <a:gd name="T10" fmla="*/ 0 w 7"/>
                <a:gd name="T11" fmla="*/ 15 h 17"/>
                <a:gd name="T12" fmla="*/ 0 w 7"/>
                <a:gd name="T13" fmla="*/ 15 h 17"/>
                <a:gd name="T14" fmla="*/ 0 w 7"/>
                <a:gd name="T15" fmla="*/ 14 h 17"/>
                <a:gd name="T16" fmla="*/ 1 w 7"/>
                <a:gd name="T17" fmla="*/ 14 h 17"/>
                <a:gd name="T18" fmla="*/ 1 w 7"/>
                <a:gd name="T19" fmla="*/ 14 h 17"/>
                <a:gd name="T20" fmla="*/ 1 w 7"/>
                <a:gd name="T21" fmla="*/ 14 h 17"/>
                <a:gd name="T22" fmla="*/ 1 w 7"/>
                <a:gd name="T23" fmla="*/ 13 h 17"/>
                <a:gd name="T24" fmla="*/ 1 w 7"/>
                <a:gd name="T25" fmla="*/ 13 h 17"/>
                <a:gd name="T26" fmla="*/ 1 w 7"/>
                <a:gd name="T27" fmla="*/ 13 h 17"/>
                <a:gd name="T28" fmla="*/ 1 w 7"/>
                <a:gd name="T29" fmla="*/ 13 h 17"/>
                <a:gd name="T30" fmla="*/ 1 w 7"/>
                <a:gd name="T31" fmla="*/ 12 h 17"/>
                <a:gd name="T32" fmla="*/ 1 w 7"/>
                <a:gd name="T33" fmla="*/ 12 h 17"/>
                <a:gd name="T34" fmla="*/ 1 w 7"/>
                <a:gd name="T35" fmla="*/ 12 h 17"/>
                <a:gd name="T36" fmla="*/ 2 w 7"/>
                <a:gd name="T37" fmla="*/ 12 h 17"/>
                <a:gd name="T38" fmla="*/ 2 w 7"/>
                <a:gd name="T39" fmla="*/ 11 h 17"/>
                <a:gd name="T40" fmla="*/ 2 w 7"/>
                <a:gd name="T41" fmla="*/ 11 h 17"/>
                <a:gd name="T42" fmla="*/ 2 w 7"/>
                <a:gd name="T43" fmla="*/ 11 h 17"/>
                <a:gd name="T44" fmla="*/ 2 w 7"/>
                <a:gd name="T45" fmla="*/ 11 h 17"/>
                <a:gd name="T46" fmla="*/ 2 w 7"/>
                <a:gd name="T47" fmla="*/ 10 h 17"/>
                <a:gd name="T48" fmla="*/ 2 w 7"/>
                <a:gd name="T49" fmla="*/ 10 h 17"/>
                <a:gd name="T50" fmla="*/ 2 w 7"/>
                <a:gd name="T51" fmla="*/ 10 h 17"/>
                <a:gd name="T52" fmla="*/ 2 w 7"/>
                <a:gd name="T53" fmla="*/ 9 h 17"/>
                <a:gd name="T54" fmla="*/ 3 w 7"/>
                <a:gd name="T55" fmla="*/ 9 h 17"/>
                <a:gd name="T56" fmla="*/ 3 w 7"/>
                <a:gd name="T57" fmla="*/ 9 h 17"/>
                <a:gd name="T58" fmla="*/ 3 w 7"/>
                <a:gd name="T59" fmla="*/ 9 h 17"/>
                <a:gd name="T60" fmla="*/ 3 w 7"/>
                <a:gd name="T61" fmla="*/ 8 h 17"/>
                <a:gd name="T62" fmla="*/ 3 w 7"/>
                <a:gd name="T63" fmla="*/ 8 h 17"/>
                <a:gd name="T64" fmla="*/ 3 w 7"/>
                <a:gd name="T65" fmla="*/ 8 h 17"/>
                <a:gd name="T66" fmla="*/ 3 w 7"/>
                <a:gd name="T67" fmla="*/ 8 h 17"/>
                <a:gd name="T68" fmla="*/ 3 w 7"/>
                <a:gd name="T69" fmla="*/ 7 h 17"/>
                <a:gd name="T70" fmla="*/ 4 w 7"/>
                <a:gd name="T71" fmla="*/ 7 h 17"/>
                <a:gd name="T72" fmla="*/ 4 w 7"/>
                <a:gd name="T73" fmla="*/ 7 h 17"/>
                <a:gd name="T74" fmla="*/ 4 w 7"/>
                <a:gd name="T75" fmla="*/ 7 h 17"/>
                <a:gd name="T76" fmla="*/ 4 w 7"/>
                <a:gd name="T77" fmla="*/ 6 h 17"/>
                <a:gd name="T78" fmla="*/ 4 w 7"/>
                <a:gd name="T79" fmla="*/ 6 h 17"/>
                <a:gd name="T80" fmla="*/ 4 w 7"/>
                <a:gd name="T81" fmla="*/ 6 h 17"/>
                <a:gd name="T82" fmla="*/ 4 w 7"/>
                <a:gd name="T83" fmla="*/ 5 h 17"/>
                <a:gd name="T84" fmla="*/ 4 w 7"/>
                <a:gd name="T85" fmla="*/ 5 h 17"/>
                <a:gd name="T86" fmla="*/ 4 w 7"/>
                <a:gd name="T87" fmla="*/ 5 h 17"/>
                <a:gd name="T88" fmla="*/ 5 w 7"/>
                <a:gd name="T89" fmla="*/ 5 h 17"/>
                <a:gd name="T90" fmla="*/ 5 w 7"/>
                <a:gd name="T91" fmla="*/ 4 h 17"/>
                <a:gd name="T92" fmla="*/ 5 w 7"/>
                <a:gd name="T93" fmla="*/ 4 h 17"/>
                <a:gd name="T94" fmla="*/ 5 w 7"/>
                <a:gd name="T95" fmla="*/ 4 h 17"/>
                <a:gd name="T96" fmla="*/ 5 w 7"/>
                <a:gd name="T97" fmla="*/ 4 h 17"/>
                <a:gd name="T98" fmla="*/ 5 w 7"/>
                <a:gd name="T99" fmla="*/ 3 h 17"/>
                <a:gd name="T100" fmla="*/ 6 w 7"/>
                <a:gd name="T101" fmla="*/ 3 h 17"/>
                <a:gd name="T102" fmla="*/ 6 w 7"/>
                <a:gd name="T103" fmla="*/ 3 h 17"/>
                <a:gd name="T104" fmla="*/ 6 w 7"/>
                <a:gd name="T105" fmla="*/ 3 h 17"/>
                <a:gd name="T106" fmla="*/ 6 w 7"/>
                <a:gd name="T107" fmla="*/ 2 h 17"/>
                <a:gd name="T108" fmla="*/ 6 w 7"/>
                <a:gd name="T109" fmla="*/ 2 h 17"/>
                <a:gd name="T110" fmla="*/ 6 w 7"/>
                <a:gd name="T111" fmla="*/ 2 h 17"/>
                <a:gd name="T112" fmla="*/ 6 w 7"/>
                <a:gd name="T113" fmla="*/ 1 h 17"/>
                <a:gd name="T114" fmla="*/ 6 w 7"/>
                <a:gd name="T115" fmla="*/ 1 h 17"/>
                <a:gd name="T116" fmla="*/ 6 w 7"/>
                <a:gd name="T117" fmla="*/ 1 h 17"/>
                <a:gd name="T118" fmla="*/ 6 w 7"/>
                <a:gd name="T119" fmla="*/ 1 h 17"/>
                <a:gd name="T120" fmla="*/ 7 w 7"/>
                <a:gd name="T121" fmla="*/ 0 h 17"/>
                <a:gd name="T122" fmla="*/ 7 w 7"/>
                <a:gd name="T123"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custGeom>
            <a:noFill/>
            <a:ln w="57150" cap="rnd">
              <a:solidFill>
                <a:srgbClr val="0099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7" name="Freeform 107"/>
            <p:cNvSpPr>
              <a:spLocks/>
            </p:cNvSpPr>
            <p:nvPr/>
          </p:nvSpPr>
          <p:spPr bwMode="auto">
            <a:xfrm>
              <a:off x="15476538" y="1616075"/>
              <a:ext cx="88900" cy="215900"/>
            </a:xfrm>
            <a:custGeom>
              <a:avLst/>
              <a:gdLst>
                <a:gd name="T0" fmla="*/ 0 w 7"/>
                <a:gd name="T1" fmla="*/ 17 h 17"/>
                <a:gd name="T2" fmla="*/ 0 w 7"/>
                <a:gd name="T3" fmla="*/ 16 h 17"/>
                <a:gd name="T4" fmla="*/ 0 w 7"/>
                <a:gd name="T5" fmla="*/ 16 h 17"/>
                <a:gd name="T6" fmla="*/ 0 w 7"/>
                <a:gd name="T7" fmla="*/ 16 h 17"/>
                <a:gd name="T8" fmla="*/ 0 w 7"/>
                <a:gd name="T9" fmla="*/ 16 h 17"/>
                <a:gd name="T10" fmla="*/ 0 w 7"/>
                <a:gd name="T11" fmla="*/ 15 h 17"/>
                <a:gd name="T12" fmla="*/ 1 w 7"/>
                <a:gd name="T13" fmla="*/ 15 h 17"/>
                <a:gd name="T14" fmla="*/ 1 w 7"/>
                <a:gd name="T15" fmla="*/ 15 h 17"/>
                <a:gd name="T16" fmla="*/ 1 w 7"/>
                <a:gd name="T17" fmla="*/ 15 h 17"/>
                <a:gd name="T18" fmla="*/ 1 w 7"/>
                <a:gd name="T19" fmla="*/ 14 h 17"/>
                <a:gd name="T20" fmla="*/ 1 w 7"/>
                <a:gd name="T21" fmla="*/ 14 h 17"/>
                <a:gd name="T22" fmla="*/ 1 w 7"/>
                <a:gd name="T23" fmla="*/ 14 h 17"/>
                <a:gd name="T24" fmla="*/ 1 w 7"/>
                <a:gd name="T25" fmla="*/ 14 h 17"/>
                <a:gd name="T26" fmla="*/ 1 w 7"/>
                <a:gd name="T27" fmla="*/ 13 h 17"/>
                <a:gd name="T28" fmla="*/ 1 w 7"/>
                <a:gd name="T29" fmla="*/ 13 h 17"/>
                <a:gd name="T30" fmla="*/ 2 w 7"/>
                <a:gd name="T31" fmla="*/ 13 h 17"/>
                <a:gd name="T32" fmla="*/ 2 w 7"/>
                <a:gd name="T33" fmla="*/ 12 h 17"/>
                <a:gd name="T34" fmla="*/ 2 w 7"/>
                <a:gd name="T35" fmla="*/ 12 h 17"/>
                <a:gd name="T36" fmla="*/ 2 w 7"/>
                <a:gd name="T37" fmla="*/ 12 h 17"/>
                <a:gd name="T38" fmla="*/ 2 w 7"/>
                <a:gd name="T39" fmla="*/ 12 h 17"/>
                <a:gd name="T40" fmla="*/ 2 w 7"/>
                <a:gd name="T41" fmla="*/ 11 h 17"/>
                <a:gd name="T42" fmla="*/ 2 w 7"/>
                <a:gd name="T43" fmla="*/ 11 h 17"/>
                <a:gd name="T44" fmla="*/ 2 w 7"/>
                <a:gd name="T45" fmla="*/ 11 h 17"/>
                <a:gd name="T46" fmla="*/ 2 w 7"/>
                <a:gd name="T47" fmla="*/ 11 h 17"/>
                <a:gd name="T48" fmla="*/ 3 w 7"/>
                <a:gd name="T49" fmla="*/ 10 h 17"/>
                <a:gd name="T50" fmla="*/ 3 w 7"/>
                <a:gd name="T51" fmla="*/ 10 h 17"/>
                <a:gd name="T52" fmla="*/ 3 w 7"/>
                <a:gd name="T53" fmla="*/ 10 h 17"/>
                <a:gd name="T54" fmla="*/ 3 w 7"/>
                <a:gd name="T55" fmla="*/ 10 h 17"/>
                <a:gd name="T56" fmla="*/ 3 w 7"/>
                <a:gd name="T57" fmla="*/ 9 h 17"/>
                <a:gd name="T58" fmla="*/ 3 w 7"/>
                <a:gd name="T59" fmla="*/ 9 h 17"/>
                <a:gd name="T60" fmla="*/ 3 w 7"/>
                <a:gd name="T61" fmla="*/ 9 h 17"/>
                <a:gd name="T62" fmla="*/ 3 w 7"/>
                <a:gd name="T63" fmla="*/ 8 h 17"/>
                <a:gd name="T64" fmla="*/ 3 w 7"/>
                <a:gd name="T65" fmla="*/ 8 h 17"/>
                <a:gd name="T66" fmla="*/ 4 w 7"/>
                <a:gd name="T67" fmla="*/ 8 h 17"/>
                <a:gd name="T68" fmla="*/ 4 w 7"/>
                <a:gd name="T69" fmla="*/ 8 h 17"/>
                <a:gd name="T70" fmla="*/ 4 w 7"/>
                <a:gd name="T71" fmla="*/ 7 h 17"/>
                <a:gd name="T72" fmla="*/ 4 w 7"/>
                <a:gd name="T73" fmla="*/ 7 h 17"/>
                <a:gd name="T74" fmla="*/ 4 w 7"/>
                <a:gd name="T75" fmla="*/ 7 h 17"/>
                <a:gd name="T76" fmla="*/ 4 w 7"/>
                <a:gd name="T77" fmla="*/ 7 h 17"/>
                <a:gd name="T78" fmla="*/ 4 w 7"/>
                <a:gd name="T79" fmla="*/ 6 h 17"/>
                <a:gd name="T80" fmla="*/ 4 w 7"/>
                <a:gd name="T81" fmla="*/ 6 h 17"/>
                <a:gd name="T82" fmla="*/ 4 w 7"/>
                <a:gd name="T83" fmla="*/ 6 h 17"/>
                <a:gd name="T84" fmla="*/ 4 w 7"/>
                <a:gd name="T85" fmla="*/ 6 h 17"/>
                <a:gd name="T86" fmla="*/ 5 w 7"/>
                <a:gd name="T87" fmla="*/ 5 h 17"/>
                <a:gd name="T88" fmla="*/ 5 w 7"/>
                <a:gd name="T89" fmla="*/ 5 h 17"/>
                <a:gd name="T90" fmla="*/ 5 w 7"/>
                <a:gd name="T91" fmla="*/ 5 h 17"/>
                <a:gd name="T92" fmla="*/ 5 w 7"/>
                <a:gd name="T93" fmla="*/ 4 h 17"/>
                <a:gd name="T94" fmla="*/ 5 w 7"/>
                <a:gd name="T95" fmla="*/ 4 h 17"/>
                <a:gd name="T96" fmla="*/ 5 w 7"/>
                <a:gd name="T97" fmla="*/ 4 h 17"/>
                <a:gd name="T98" fmla="*/ 5 w 7"/>
                <a:gd name="T99" fmla="*/ 4 h 17"/>
                <a:gd name="T100" fmla="*/ 5 w 7"/>
                <a:gd name="T101" fmla="*/ 3 h 17"/>
                <a:gd name="T102" fmla="*/ 5 w 7"/>
                <a:gd name="T103" fmla="*/ 3 h 17"/>
                <a:gd name="T104" fmla="*/ 6 w 7"/>
                <a:gd name="T105" fmla="*/ 3 h 17"/>
                <a:gd name="T106" fmla="*/ 6 w 7"/>
                <a:gd name="T107" fmla="*/ 3 h 17"/>
                <a:gd name="T108" fmla="*/ 6 w 7"/>
                <a:gd name="T109" fmla="*/ 2 h 17"/>
                <a:gd name="T110" fmla="*/ 6 w 7"/>
                <a:gd name="T111" fmla="*/ 2 h 17"/>
                <a:gd name="T112" fmla="*/ 6 w 7"/>
                <a:gd name="T113" fmla="*/ 2 h 17"/>
                <a:gd name="T114" fmla="*/ 6 w 7"/>
                <a:gd name="T115" fmla="*/ 2 h 17"/>
                <a:gd name="T116" fmla="*/ 6 w 7"/>
                <a:gd name="T117" fmla="*/ 1 h 17"/>
                <a:gd name="T118" fmla="*/ 6 w 7"/>
                <a:gd name="T119" fmla="*/ 1 h 17"/>
                <a:gd name="T120" fmla="*/ 6 w 7"/>
                <a:gd name="T121" fmla="*/ 1 h 17"/>
                <a:gd name="T122" fmla="*/ 7 w 7"/>
                <a:gd name="T123"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custGeom>
            <a:noFill/>
            <a:ln w="57150" cap="rnd">
              <a:solidFill>
                <a:srgbClr val="0099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8" name="Freeform 108"/>
            <p:cNvSpPr>
              <a:spLocks/>
            </p:cNvSpPr>
            <p:nvPr/>
          </p:nvSpPr>
          <p:spPr bwMode="auto">
            <a:xfrm>
              <a:off x="15565438" y="1412875"/>
              <a:ext cx="88900" cy="203200"/>
            </a:xfrm>
            <a:custGeom>
              <a:avLst/>
              <a:gdLst>
                <a:gd name="T0" fmla="*/ 0 w 7"/>
                <a:gd name="T1" fmla="*/ 16 h 16"/>
                <a:gd name="T2" fmla="*/ 0 w 7"/>
                <a:gd name="T3" fmla="*/ 16 h 16"/>
                <a:gd name="T4" fmla="*/ 0 w 7"/>
                <a:gd name="T5" fmla="*/ 16 h 16"/>
                <a:gd name="T6" fmla="*/ 0 w 7"/>
                <a:gd name="T7" fmla="*/ 15 h 16"/>
                <a:gd name="T8" fmla="*/ 0 w 7"/>
                <a:gd name="T9" fmla="*/ 15 h 16"/>
                <a:gd name="T10" fmla="*/ 0 w 7"/>
                <a:gd name="T11" fmla="*/ 15 h 16"/>
                <a:gd name="T12" fmla="*/ 0 w 7"/>
                <a:gd name="T13" fmla="*/ 14 h 16"/>
                <a:gd name="T14" fmla="*/ 1 w 7"/>
                <a:gd name="T15" fmla="*/ 14 h 16"/>
                <a:gd name="T16" fmla="*/ 1 w 7"/>
                <a:gd name="T17" fmla="*/ 14 h 16"/>
                <a:gd name="T18" fmla="*/ 1 w 7"/>
                <a:gd name="T19" fmla="*/ 14 h 16"/>
                <a:gd name="T20" fmla="*/ 1 w 7"/>
                <a:gd name="T21" fmla="*/ 13 h 16"/>
                <a:gd name="T22" fmla="*/ 1 w 7"/>
                <a:gd name="T23" fmla="*/ 13 h 16"/>
                <a:gd name="T24" fmla="*/ 1 w 7"/>
                <a:gd name="T25" fmla="*/ 13 h 16"/>
                <a:gd name="T26" fmla="*/ 1 w 7"/>
                <a:gd name="T27" fmla="*/ 13 h 16"/>
                <a:gd name="T28" fmla="*/ 2 w 7"/>
                <a:gd name="T29" fmla="*/ 12 h 16"/>
                <a:gd name="T30" fmla="*/ 2 w 7"/>
                <a:gd name="T31" fmla="*/ 12 h 16"/>
                <a:gd name="T32" fmla="*/ 2 w 7"/>
                <a:gd name="T33" fmla="*/ 12 h 16"/>
                <a:gd name="T34" fmla="*/ 2 w 7"/>
                <a:gd name="T35" fmla="*/ 12 h 16"/>
                <a:gd name="T36" fmla="*/ 2 w 7"/>
                <a:gd name="T37" fmla="*/ 11 h 16"/>
                <a:gd name="T38" fmla="*/ 2 w 7"/>
                <a:gd name="T39" fmla="*/ 11 h 16"/>
                <a:gd name="T40" fmla="*/ 2 w 7"/>
                <a:gd name="T41" fmla="*/ 11 h 16"/>
                <a:gd name="T42" fmla="*/ 2 w 7"/>
                <a:gd name="T43" fmla="*/ 10 h 16"/>
                <a:gd name="T44" fmla="*/ 2 w 7"/>
                <a:gd name="T45" fmla="*/ 10 h 16"/>
                <a:gd name="T46" fmla="*/ 3 w 7"/>
                <a:gd name="T47" fmla="*/ 10 h 16"/>
                <a:gd name="T48" fmla="*/ 3 w 7"/>
                <a:gd name="T49" fmla="*/ 10 h 16"/>
                <a:gd name="T50" fmla="*/ 3 w 7"/>
                <a:gd name="T51" fmla="*/ 9 h 16"/>
                <a:gd name="T52" fmla="*/ 3 w 7"/>
                <a:gd name="T53" fmla="*/ 9 h 16"/>
                <a:gd name="T54" fmla="*/ 3 w 7"/>
                <a:gd name="T55" fmla="*/ 9 h 16"/>
                <a:gd name="T56" fmla="*/ 3 w 7"/>
                <a:gd name="T57" fmla="*/ 9 h 16"/>
                <a:gd name="T58" fmla="*/ 4 w 7"/>
                <a:gd name="T59" fmla="*/ 8 h 16"/>
                <a:gd name="T60" fmla="*/ 4 w 7"/>
                <a:gd name="T61" fmla="*/ 8 h 16"/>
                <a:gd name="T62" fmla="*/ 4 w 7"/>
                <a:gd name="T63" fmla="*/ 8 h 16"/>
                <a:gd name="T64" fmla="*/ 4 w 7"/>
                <a:gd name="T65" fmla="*/ 8 h 16"/>
                <a:gd name="T66" fmla="*/ 4 w 7"/>
                <a:gd name="T67" fmla="*/ 7 h 16"/>
                <a:gd name="T68" fmla="*/ 4 w 7"/>
                <a:gd name="T69" fmla="*/ 7 h 16"/>
                <a:gd name="T70" fmla="*/ 4 w 7"/>
                <a:gd name="T71" fmla="*/ 7 h 16"/>
                <a:gd name="T72" fmla="*/ 4 w 7"/>
                <a:gd name="T73" fmla="*/ 7 h 16"/>
                <a:gd name="T74" fmla="*/ 5 w 7"/>
                <a:gd name="T75" fmla="*/ 6 h 16"/>
                <a:gd name="T76" fmla="*/ 5 w 7"/>
                <a:gd name="T77" fmla="*/ 6 h 16"/>
                <a:gd name="T78" fmla="*/ 5 w 7"/>
                <a:gd name="T79" fmla="*/ 6 h 16"/>
                <a:gd name="T80" fmla="*/ 5 w 7"/>
                <a:gd name="T81" fmla="*/ 5 h 16"/>
                <a:gd name="T82" fmla="*/ 5 w 7"/>
                <a:gd name="T83" fmla="*/ 5 h 16"/>
                <a:gd name="T84" fmla="*/ 5 w 7"/>
                <a:gd name="T85" fmla="*/ 5 h 16"/>
                <a:gd name="T86" fmla="*/ 5 w 7"/>
                <a:gd name="T87" fmla="*/ 5 h 16"/>
                <a:gd name="T88" fmla="*/ 6 w 7"/>
                <a:gd name="T89" fmla="*/ 4 h 16"/>
                <a:gd name="T90" fmla="*/ 6 w 7"/>
                <a:gd name="T91" fmla="*/ 4 h 16"/>
                <a:gd name="T92" fmla="*/ 6 w 7"/>
                <a:gd name="T93" fmla="*/ 4 h 16"/>
                <a:gd name="T94" fmla="*/ 6 w 7"/>
                <a:gd name="T95" fmla="*/ 4 h 16"/>
                <a:gd name="T96" fmla="*/ 6 w 7"/>
                <a:gd name="T97" fmla="*/ 3 h 16"/>
                <a:gd name="T98" fmla="*/ 6 w 7"/>
                <a:gd name="T99" fmla="*/ 3 h 16"/>
                <a:gd name="T100" fmla="*/ 6 w 7"/>
                <a:gd name="T101" fmla="*/ 3 h 16"/>
                <a:gd name="T102" fmla="*/ 6 w 7"/>
                <a:gd name="T103" fmla="*/ 3 h 16"/>
                <a:gd name="T104" fmla="*/ 6 w 7"/>
                <a:gd name="T105" fmla="*/ 2 h 16"/>
                <a:gd name="T106" fmla="*/ 7 w 7"/>
                <a:gd name="T107" fmla="*/ 2 h 16"/>
                <a:gd name="T108" fmla="*/ 7 w 7"/>
                <a:gd name="T109" fmla="*/ 2 h 16"/>
                <a:gd name="T110" fmla="*/ 7 w 7"/>
                <a:gd name="T111" fmla="*/ 1 h 16"/>
                <a:gd name="T112" fmla="*/ 7 w 7"/>
                <a:gd name="T113" fmla="*/ 1 h 16"/>
                <a:gd name="T114" fmla="*/ 7 w 7"/>
                <a:gd name="T115" fmla="*/ 1 h 16"/>
                <a:gd name="T116" fmla="*/ 7 w 7"/>
                <a:gd name="T117" fmla="*/ 1 h 16"/>
                <a:gd name="T118" fmla="*/ 7 w 7"/>
                <a:gd name="T119" fmla="*/ 0 h 16"/>
                <a:gd name="T120" fmla="*/ 7 w 7"/>
                <a:gd name="T121" fmla="*/ 0 h 16"/>
                <a:gd name="T122" fmla="*/ 7 w 7"/>
                <a:gd name="T123"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custGeom>
            <a:noFill/>
            <a:ln w="57150" cap="rnd">
              <a:solidFill>
                <a:srgbClr val="0099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9" name="Freeform 109"/>
            <p:cNvSpPr>
              <a:spLocks/>
            </p:cNvSpPr>
            <p:nvPr/>
          </p:nvSpPr>
          <p:spPr bwMode="auto">
            <a:xfrm>
              <a:off x="15667038" y="1196975"/>
              <a:ext cx="101600" cy="215900"/>
            </a:xfrm>
            <a:custGeom>
              <a:avLst/>
              <a:gdLst>
                <a:gd name="T0" fmla="*/ 0 w 8"/>
                <a:gd name="T1" fmla="*/ 16 h 17"/>
                <a:gd name="T2" fmla="*/ 0 w 8"/>
                <a:gd name="T3" fmla="*/ 16 h 17"/>
                <a:gd name="T4" fmla="*/ 0 w 8"/>
                <a:gd name="T5" fmla="*/ 16 h 17"/>
                <a:gd name="T6" fmla="*/ 0 w 8"/>
                <a:gd name="T7" fmla="*/ 16 h 17"/>
                <a:gd name="T8" fmla="*/ 0 w 8"/>
                <a:gd name="T9" fmla="*/ 15 h 17"/>
                <a:gd name="T10" fmla="*/ 0 w 8"/>
                <a:gd name="T11" fmla="*/ 15 h 17"/>
                <a:gd name="T12" fmla="*/ 0 w 8"/>
                <a:gd name="T13" fmla="*/ 15 h 17"/>
                <a:gd name="T14" fmla="*/ 1 w 8"/>
                <a:gd name="T15" fmla="*/ 15 h 17"/>
                <a:gd name="T16" fmla="*/ 1 w 8"/>
                <a:gd name="T17" fmla="*/ 14 h 17"/>
                <a:gd name="T18" fmla="*/ 1 w 8"/>
                <a:gd name="T19" fmla="*/ 14 h 17"/>
                <a:gd name="T20" fmla="*/ 1 w 8"/>
                <a:gd name="T21" fmla="*/ 14 h 17"/>
                <a:gd name="T22" fmla="*/ 1 w 8"/>
                <a:gd name="T23" fmla="*/ 13 h 17"/>
                <a:gd name="T24" fmla="*/ 1 w 8"/>
                <a:gd name="T25" fmla="*/ 13 h 17"/>
                <a:gd name="T26" fmla="*/ 1 w 8"/>
                <a:gd name="T27" fmla="*/ 13 h 17"/>
                <a:gd name="T28" fmla="*/ 2 w 8"/>
                <a:gd name="T29" fmla="*/ 13 h 17"/>
                <a:gd name="T30" fmla="*/ 2 w 8"/>
                <a:gd name="T31" fmla="*/ 12 h 17"/>
                <a:gd name="T32" fmla="*/ 2 w 8"/>
                <a:gd name="T33" fmla="*/ 12 h 17"/>
                <a:gd name="T34" fmla="*/ 2 w 8"/>
                <a:gd name="T35" fmla="*/ 12 h 17"/>
                <a:gd name="T36" fmla="*/ 2 w 8"/>
                <a:gd name="T37" fmla="*/ 12 h 17"/>
                <a:gd name="T38" fmla="*/ 2 w 8"/>
                <a:gd name="T39" fmla="*/ 11 h 17"/>
                <a:gd name="T40" fmla="*/ 2 w 8"/>
                <a:gd name="T41" fmla="*/ 11 h 17"/>
                <a:gd name="T42" fmla="*/ 3 w 8"/>
                <a:gd name="T43" fmla="*/ 11 h 17"/>
                <a:gd name="T44" fmla="*/ 3 w 8"/>
                <a:gd name="T45" fmla="*/ 11 h 17"/>
                <a:gd name="T46" fmla="*/ 3 w 8"/>
                <a:gd name="T47" fmla="*/ 10 h 17"/>
                <a:gd name="T48" fmla="*/ 3 w 8"/>
                <a:gd name="T49" fmla="*/ 10 h 17"/>
                <a:gd name="T50" fmla="*/ 3 w 8"/>
                <a:gd name="T51" fmla="*/ 10 h 17"/>
                <a:gd name="T52" fmla="*/ 3 w 8"/>
                <a:gd name="T53" fmla="*/ 10 h 17"/>
                <a:gd name="T54" fmla="*/ 3 w 8"/>
                <a:gd name="T55" fmla="*/ 9 h 17"/>
                <a:gd name="T56" fmla="*/ 4 w 8"/>
                <a:gd name="T57" fmla="*/ 9 h 17"/>
                <a:gd name="T58" fmla="*/ 4 w 8"/>
                <a:gd name="T59" fmla="*/ 9 h 17"/>
                <a:gd name="T60" fmla="*/ 4 w 8"/>
                <a:gd name="T61" fmla="*/ 8 h 17"/>
                <a:gd name="T62" fmla="*/ 4 w 8"/>
                <a:gd name="T63" fmla="*/ 8 h 17"/>
                <a:gd name="T64" fmla="*/ 4 w 8"/>
                <a:gd name="T65" fmla="*/ 8 h 17"/>
                <a:gd name="T66" fmla="*/ 4 w 8"/>
                <a:gd name="T67" fmla="*/ 8 h 17"/>
                <a:gd name="T68" fmla="*/ 4 w 8"/>
                <a:gd name="T69" fmla="*/ 7 h 17"/>
                <a:gd name="T70" fmla="*/ 5 w 8"/>
                <a:gd name="T71" fmla="*/ 7 h 17"/>
                <a:gd name="T72" fmla="*/ 5 w 8"/>
                <a:gd name="T73" fmla="*/ 7 h 17"/>
                <a:gd name="T74" fmla="*/ 5 w 8"/>
                <a:gd name="T75" fmla="*/ 7 h 17"/>
                <a:gd name="T76" fmla="*/ 5 w 8"/>
                <a:gd name="T77" fmla="*/ 6 h 17"/>
                <a:gd name="T78" fmla="*/ 5 w 8"/>
                <a:gd name="T79" fmla="*/ 6 h 17"/>
                <a:gd name="T80" fmla="*/ 5 w 8"/>
                <a:gd name="T81" fmla="*/ 6 h 17"/>
                <a:gd name="T82" fmla="*/ 5 w 8"/>
                <a:gd name="T83" fmla="*/ 6 h 17"/>
                <a:gd name="T84" fmla="*/ 5 w 8"/>
                <a:gd name="T85" fmla="*/ 5 h 17"/>
                <a:gd name="T86" fmla="*/ 6 w 8"/>
                <a:gd name="T87" fmla="*/ 5 h 17"/>
                <a:gd name="T88" fmla="*/ 6 w 8"/>
                <a:gd name="T89" fmla="*/ 5 h 17"/>
                <a:gd name="T90" fmla="*/ 6 w 8"/>
                <a:gd name="T91" fmla="*/ 4 h 17"/>
                <a:gd name="T92" fmla="*/ 6 w 8"/>
                <a:gd name="T93" fmla="*/ 4 h 17"/>
                <a:gd name="T94" fmla="*/ 6 w 8"/>
                <a:gd name="T95" fmla="*/ 4 h 17"/>
                <a:gd name="T96" fmla="*/ 6 w 8"/>
                <a:gd name="T97" fmla="*/ 4 h 17"/>
                <a:gd name="T98" fmla="*/ 6 w 8"/>
                <a:gd name="T99" fmla="*/ 3 h 17"/>
                <a:gd name="T100" fmla="*/ 7 w 8"/>
                <a:gd name="T101" fmla="*/ 3 h 17"/>
                <a:gd name="T102" fmla="*/ 7 w 8"/>
                <a:gd name="T103" fmla="*/ 3 h 17"/>
                <a:gd name="T104" fmla="*/ 7 w 8"/>
                <a:gd name="T105" fmla="*/ 3 h 17"/>
                <a:gd name="T106" fmla="*/ 7 w 8"/>
                <a:gd name="T107" fmla="*/ 2 h 17"/>
                <a:gd name="T108" fmla="*/ 7 w 8"/>
                <a:gd name="T109" fmla="*/ 2 h 17"/>
                <a:gd name="T110" fmla="*/ 7 w 8"/>
                <a:gd name="T111" fmla="*/ 2 h 17"/>
                <a:gd name="T112" fmla="*/ 7 w 8"/>
                <a:gd name="T113" fmla="*/ 2 h 17"/>
                <a:gd name="T114" fmla="*/ 7 w 8"/>
                <a:gd name="T115" fmla="*/ 1 h 17"/>
                <a:gd name="T116" fmla="*/ 8 w 8"/>
                <a:gd name="T117" fmla="*/ 1 h 17"/>
                <a:gd name="T118" fmla="*/ 8 w 8"/>
                <a:gd name="T119" fmla="*/ 1 h 17"/>
                <a:gd name="T120" fmla="*/ 8 w 8"/>
                <a:gd name="T121" fmla="*/ 0 h 17"/>
                <a:gd name="T122" fmla="*/ 8 w 8"/>
                <a:gd name="T123"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custGeom>
            <a:noFill/>
            <a:ln w="57150" cap="rnd">
              <a:solidFill>
                <a:srgbClr val="0099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0" name="Freeform 110"/>
            <p:cNvSpPr>
              <a:spLocks/>
            </p:cNvSpPr>
            <p:nvPr/>
          </p:nvSpPr>
          <p:spPr bwMode="auto">
            <a:xfrm>
              <a:off x="15768638" y="981075"/>
              <a:ext cx="127000" cy="215900"/>
            </a:xfrm>
            <a:custGeom>
              <a:avLst/>
              <a:gdLst>
                <a:gd name="T0" fmla="*/ 0 w 10"/>
                <a:gd name="T1" fmla="*/ 17 h 17"/>
                <a:gd name="T2" fmla="*/ 0 w 10"/>
                <a:gd name="T3" fmla="*/ 17 h 17"/>
                <a:gd name="T4" fmla="*/ 1 w 10"/>
                <a:gd name="T5" fmla="*/ 16 h 17"/>
                <a:gd name="T6" fmla="*/ 1 w 10"/>
                <a:gd name="T7" fmla="*/ 16 h 17"/>
                <a:gd name="T8" fmla="*/ 1 w 10"/>
                <a:gd name="T9" fmla="*/ 16 h 17"/>
                <a:gd name="T10" fmla="*/ 1 w 10"/>
                <a:gd name="T11" fmla="*/ 15 h 17"/>
                <a:gd name="T12" fmla="*/ 1 w 10"/>
                <a:gd name="T13" fmla="*/ 15 h 17"/>
                <a:gd name="T14" fmla="*/ 1 w 10"/>
                <a:gd name="T15" fmla="*/ 15 h 17"/>
                <a:gd name="T16" fmla="*/ 1 w 10"/>
                <a:gd name="T17" fmla="*/ 15 h 17"/>
                <a:gd name="T18" fmla="*/ 1 w 10"/>
                <a:gd name="T19" fmla="*/ 14 h 17"/>
                <a:gd name="T20" fmla="*/ 2 w 10"/>
                <a:gd name="T21" fmla="*/ 14 h 17"/>
                <a:gd name="T22" fmla="*/ 2 w 10"/>
                <a:gd name="T23" fmla="*/ 14 h 17"/>
                <a:gd name="T24" fmla="*/ 2 w 10"/>
                <a:gd name="T25" fmla="*/ 14 h 17"/>
                <a:gd name="T26" fmla="*/ 2 w 10"/>
                <a:gd name="T27" fmla="*/ 13 h 17"/>
                <a:gd name="T28" fmla="*/ 2 w 10"/>
                <a:gd name="T29" fmla="*/ 13 h 17"/>
                <a:gd name="T30" fmla="*/ 2 w 10"/>
                <a:gd name="T31" fmla="*/ 13 h 17"/>
                <a:gd name="T32" fmla="*/ 3 w 10"/>
                <a:gd name="T33" fmla="*/ 13 h 17"/>
                <a:gd name="T34" fmla="*/ 3 w 10"/>
                <a:gd name="T35" fmla="*/ 12 h 17"/>
                <a:gd name="T36" fmla="*/ 3 w 10"/>
                <a:gd name="T37" fmla="*/ 12 h 17"/>
                <a:gd name="T38" fmla="*/ 3 w 10"/>
                <a:gd name="T39" fmla="*/ 12 h 17"/>
                <a:gd name="T40" fmla="*/ 3 w 10"/>
                <a:gd name="T41" fmla="*/ 11 h 17"/>
                <a:gd name="T42" fmla="*/ 3 w 10"/>
                <a:gd name="T43" fmla="*/ 11 h 17"/>
                <a:gd name="T44" fmla="*/ 3 w 10"/>
                <a:gd name="T45" fmla="*/ 11 h 17"/>
                <a:gd name="T46" fmla="*/ 4 w 10"/>
                <a:gd name="T47" fmla="*/ 11 h 17"/>
                <a:gd name="T48" fmla="*/ 4 w 10"/>
                <a:gd name="T49" fmla="*/ 10 h 17"/>
                <a:gd name="T50" fmla="*/ 4 w 10"/>
                <a:gd name="T51" fmla="*/ 10 h 17"/>
                <a:gd name="T52" fmla="*/ 4 w 10"/>
                <a:gd name="T53" fmla="*/ 10 h 17"/>
                <a:gd name="T54" fmla="*/ 4 w 10"/>
                <a:gd name="T55" fmla="*/ 10 h 17"/>
                <a:gd name="T56" fmla="*/ 4 w 10"/>
                <a:gd name="T57" fmla="*/ 9 h 17"/>
                <a:gd name="T58" fmla="*/ 5 w 10"/>
                <a:gd name="T59" fmla="*/ 9 h 17"/>
                <a:gd name="T60" fmla="*/ 5 w 10"/>
                <a:gd name="T61" fmla="*/ 9 h 17"/>
                <a:gd name="T62" fmla="*/ 5 w 10"/>
                <a:gd name="T63" fmla="*/ 9 h 17"/>
                <a:gd name="T64" fmla="*/ 5 w 10"/>
                <a:gd name="T65" fmla="*/ 8 h 17"/>
                <a:gd name="T66" fmla="*/ 5 w 10"/>
                <a:gd name="T67" fmla="*/ 8 h 17"/>
                <a:gd name="T68" fmla="*/ 5 w 10"/>
                <a:gd name="T69" fmla="*/ 8 h 17"/>
                <a:gd name="T70" fmla="*/ 6 w 10"/>
                <a:gd name="T71" fmla="*/ 7 h 17"/>
                <a:gd name="T72" fmla="*/ 6 w 10"/>
                <a:gd name="T73" fmla="*/ 7 h 17"/>
                <a:gd name="T74" fmla="*/ 6 w 10"/>
                <a:gd name="T75" fmla="*/ 7 h 17"/>
                <a:gd name="T76" fmla="*/ 6 w 10"/>
                <a:gd name="T77" fmla="*/ 7 h 17"/>
                <a:gd name="T78" fmla="*/ 6 w 10"/>
                <a:gd name="T79" fmla="*/ 6 h 17"/>
                <a:gd name="T80" fmla="*/ 6 w 10"/>
                <a:gd name="T81" fmla="*/ 6 h 17"/>
                <a:gd name="T82" fmla="*/ 7 w 10"/>
                <a:gd name="T83" fmla="*/ 6 h 17"/>
                <a:gd name="T84" fmla="*/ 7 w 10"/>
                <a:gd name="T85" fmla="*/ 6 h 17"/>
                <a:gd name="T86" fmla="*/ 7 w 10"/>
                <a:gd name="T87" fmla="*/ 5 h 17"/>
                <a:gd name="T88" fmla="*/ 7 w 10"/>
                <a:gd name="T89" fmla="*/ 5 h 17"/>
                <a:gd name="T90" fmla="*/ 7 w 10"/>
                <a:gd name="T91" fmla="*/ 5 h 17"/>
                <a:gd name="T92" fmla="*/ 7 w 10"/>
                <a:gd name="T93" fmla="*/ 5 h 17"/>
                <a:gd name="T94" fmla="*/ 8 w 10"/>
                <a:gd name="T95" fmla="*/ 4 h 17"/>
                <a:gd name="T96" fmla="*/ 8 w 10"/>
                <a:gd name="T97" fmla="*/ 4 h 17"/>
                <a:gd name="T98" fmla="*/ 8 w 10"/>
                <a:gd name="T99" fmla="*/ 4 h 17"/>
                <a:gd name="T100" fmla="*/ 8 w 10"/>
                <a:gd name="T101" fmla="*/ 3 h 17"/>
                <a:gd name="T102" fmla="*/ 8 w 10"/>
                <a:gd name="T103" fmla="*/ 3 h 17"/>
                <a:gd name="T104" fmla="*/ 8 w 10"/>
                <a:gd name="T105" fmla="*/ 3 h 17"/>
                <a:gd name="T106" fmla="*/ 8 w 10"/>
                <a:gd name="T107" fmla="*/ 3 h 17"/>
                <a:gd name="T108" fmla="*/ 9 w 10"/>
                <a:gd name="T109" fmla="*/ 2 h 17"/>
                <a:gd name="T110" fmla="*/ 9 w 10"/>
                <a:gd name="T111" fmla="*/ 2 h 17"/>
                <a:gd name="T112" fmla="*/ 9 w 10"/>
                <a:gd name="T113" fmla="*/ 2 h 17"/>
                <a:gd name="T114" fmla="*/ 9 w 10"/>
                <a:gd name="T115" fmla="*/ 2 h 17"/>
                <a:gd name="T116" fmla="*/ 10 w 10"/>
                <a:gd name="T117" fmla="*/ 1 h 17"/>
                <a:gd name="T118" fmla="*/ 10 w 10"/>
                <a:gd name="T119" fmla="*/ 1 h 17"/>
                <a:gd name="T120" fmla="*/ 10 w 10"/>
                <a:gd name="T121" fmla="*/ 1 h 17"/>
                <a:gd name="T122" fmla="*/ 10 w 10"/>
                <a:gd name="T123" fmla="*/ 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custGeom>
            <a:noFill/>
            <a:ln w="57150" cap="rnd">
              <a:solidFill>
                <a:srgbClr val="0099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1" name="Freeform 111"/>
            <p:cNvSpPr>
              <a:spLocks/>
            </p:cNvSpPr>
            <p:nvPr/>
          </p:nvSpPr>
          <p:spPr bwMode="auto">
            <a:xfrm>
              <a:off x="15895638" y="777875"/>
              <a:ext cx="152400" cy="203200"/>
            </a:xfrm>
            <a:custGeom>
              <a:avLst/>
              <a:gdLst>
                <a:gd name="T0" fmla="*/ 0 w 12"/>
                <a:gd name="T1" fmla="*/ 16 h 16"/>
                <a:gd name="T2" fmla="*/ 0 w 12"/>
                <a:gd name="T3" fmla="*/ 16 h 16"/>
                <a:gd name="T4" fmla="*/ 1 w 12"/>
                <a:gd name="T5" fmla="*/ 16 h 16"/>
                <a:gd name="T6" fmla="*/ 1 w 12"/>
                <a:gd name="T7" fmla="*/ 15 h 16"/>
                <a:gd name="T8" fmla="*/ 1 w 12"/>
                <a:gd name="T9" fmla="*/ 15 h 16"/>
                <a:gd name="T10" fmla="*/ 1 w 12"/>
                <a:gd name="T11" fmla="*/ 15 h 16"/>
                <a:gd name="T12" fmla="*/ 1 w 12"/>
                <a:gd name="T13" fmla="*/ 15 h 16"/>
                <a:gd name="T14" fmla="*/ 2 w 12"/>
                <a:gd name="T15" fmla="*/ 14 h 16"/>
                <a:gd name="T16" fmla="*/ 2 w 12"/>
                <a:gd name="T17" fmla="*/ 14 h 16"/>
                <a:gd name="T18" fmla="*/ 2 w 12"/>
                <a:gd name="T19" fmla="*/ 14 h 16"/>
                <a:gd name="T20" fmla="*/ 2 w 12"/>
                <a:gd name="T21" fmla="*/ 13 h 16"/>
                <a:gd name="T22" fmla="*/ 2 w 12"/>
                <a:gd name="T23" fmla="*/ 13 h 16"/>
                <a:gd name="T24" fmla="*/ 2 w 12"/>
                <a:gd name="T25" fmla="*/ 13 h 16"/>
                <a:gd name="T26" fmla="*/ 3 w 12"/>
                <a:gd name="T27" fmla="*/ 13 h 16"/>
                <a:gd name="T28" fmla="*/ 3 w 12"/>
                <a:gd name="T29" fmla="*/ 12 h 16"/>
                <a:gd name="T30" fmla="*/ 3 w 12"/>
                <a:gd name="T31" fmla="*/ 12 h 16"/>
                <a:gd name="T32" fmla="*/ 3 w 12"/>
                <a:gd name="T33" fmla="*/ 12 h 16"/>
                <a:gd name="T34" fmla="*/ 3 w 12"/>
                <a:gd name="T35" fmla="*/ 12 h 16"/>
                <a:gd name="T36" fmla="*/ 4 w 12"/>
                <a:gd name="T37" fmla="*/ 11 h 16"/>
                <a:gd name="T38" fmla="*/ 4 w 12"/>
                <a:gd name="T39" fmla="*/ 11 h 16"/>
                <a:gd name="T40" fmla="*/ 4 w 12"/>
                <a:gd name="T41" fmla="*/ 11 h 16"/>
                <a:gd name="T42" fmla="*/ 4 w 12"/>
                <a:gd name="T43" fmla="*/ 11 h 16"/>
                <a:gd name="T44" fmla="*/ 4 w 12"/>
                <a:gd name="T45" fmla="*/ 10 h 16"/>
                <a:gd name="T46" fmla="*/ 5 w 12"/>
                <a:gd name="T47" fmla="*/ 10 h 16"/>
                <a:gd name="T48" fmla="*/ 5 w 12"/>
                <a:gd name="T49" fmla="*/ 10 h 16"/>
                <a:gd name="T50" fmla="*/ 5 w 12"/>
                <a:gd name="T51" fmla="*/ 9 h 16"/>
                <a:gd name="T52" fmla="*/ 5 w 12"/>
                <a:gd name="T53" fmla="*/ 9 h 16"/>
                <a:gd name="T54" fmla="*/ 5 w 12"/>
                <a:gd name="T55" fmla="*/ 9 h 16"/>
                <a:gd name="T56" fmla="*/ 5 w 12"/>
                <a:gd name="T57" fmla="*/ 9 h 16"/>
                <a:gd name="T58" fmla="*/ 6 w 12"/>
                <a:gd name="T59" fmla="*/ 8 h 16"/>
                <a:gd name="T60" fmla="*/ 6 w 12"/>
                <a:gd name="T61" fmla="*/ 8 h 16"/>
                <a:gd name="T62" fmla="*/ 6 w 12"/>
                <a:gd name="T63" fmla="*/ 8 h 16"/>
                <a:gd name="T64" fmla="*/ 6 w 12"/>
                <a:gd name="T65" fmla="*/ 8 h 16"/>
                <a:gd name="T66" fmla="*/ 6 w 12"/>
                <a:gd name="T67" fmla="*/ 7 h 16"/>
                <a:gd name="T68" fmla="*/ 7 w 12"/>
                <a:gd name="T69" fmla="*/ 7 h 16"/>
                <a:gd name="T70" fmla="*/ 7 w 12"/>
                <a:gd name="T71" fmla="*/ 7 h 16"/>
                <a:gd name="T72" fmla="*/ 7 w 12"/>
                <a:gd name="T73" fmla="*/ 7 h 16"/>
                <a:gd name="T74" fmla="*/ 7 w 12"/>
                <a:gd name="T75" fmla="*/ 6 h 16"/>
                <a:gd name="T76" fmla="*/ 7 w 12"/>
                <a:gd name="T77" fmla="*/ 6 h 16"/>
                <a:gd name="T78" fmla="*/ 7 w 12"/>
                <a:gd name="T79" fmla="*/ 6 h 16"/>
                <a:gd name="T80" fmla="*/ 8 w 12"/>
                <a:gd name="T81" fmla="*/ 5 h 16"/>
                <a:gd name="T82" fmla="*/ 8 w 12"/>
                <a:gd name="T83" fmla="*/ 5 h 16"/>
                <a:gd name="T84" fmla="*/ 8 w 12"/>
                <a:gd name="T85" fmla="*/ 5 h 16"/>
                <a:gd name="T86" fmla="*/ 8 w 12"/>
                <a:gd name="T87" fmla="*/ 5 h 16"/>
                <a:gd name="T88" fmla="*/ 8 w 12"/>
                <a:gd name="T89" fmla="*/ 4 h 16"/>
                <a:gd name="T90" fmla="*/ 9 w 12"/>
                <a:gd name="T91" fmla="*/ 4 h 16"/>
                <a:gd name="T92" fmla="*/ 9 w 12"/>
                <a:gd name="T93" fmla="*/ 4 h 16"/>
                <a:gd name="T94" fmla="*/ 9 w 12"/>
                <a:gd name="T95" fmla="*/ 4 h 16"/>
                <a:gd name="T96" fmla="*/ 9 w 12"/>
                <a:gd name="T97" fmla="*/ 3 h 16"/>
                <a:gd name="T98" fmla="*/ 9 w 12"/>
                <a:gd name="T99" fmla="*/ 3 h 16"/>
                <a:gd name="T100" fmla="*/ 9 w 12"/>
                <a:gd name="T101" fmla="*/ 3 h 16"/>
                <a:gd name="T102" fmla="*/ 10 w 12"/>
                <a:gd name="T103" fmla="*/ 3 h 16"/>
                <a:gd name="T104" fmla="*/ 10 w 12"/>
                <a:gd name="T105" fmla="*/ 2 h 16"/>
                <a:gd name="T106" fmla="*/ 10 w 12"/>
                <a:gd name="T107" fmla="*/ 2 h 16"/>
                <a:gd name="T108" fmla="*/ 10 w 12"/>
                <a:gd name="T109" fmla="*/ 2 h 16"/>
                <a:gd name="T110" fmla="*/ 10 w 12"/>
                <a:gd name="T111" fmla="*/ 2 h 16"/>
                <a:gd name="T112" fmla="*/ 11 w 12"/>
                <a:gd name="T113" fmla="*/ 1 h 16"/>
                <a:gd name="T114" fmla="*/ 11 w 12"/>
                <a:gd name="T115" fmla="*/ 1 h 16"/>
                <a:gd name="T116" fmla="*/ 11 w 12"/>
                <a:gd name="T117" fmla="*/ 1 h 16"/>
                <a:gd name="T118" fmla="*/ 11 w 12"/>
                <a:gd name="T119" fmla="*/ 0 h 16"/>
                <a:gd name="T120" fmla="*/ 11 w 12"/>
                <a:gd name="T121" fmla="*/ 0 h 16"/>
                <a:gd name="T122" fmla="*/ 12 w 12"/>
                <a:gd name="T123"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custGeom>
            <a:noFill/>
            <a:ln w="57150" cap="rnd">
              <a:solidFill>
                <a:srgbClr val="0099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2" name="Freeform 112"/>
            <p:cNvSpPr>
              <a:spLocks/>
            </p:cNvSpPr>
            <p:nvPr/>
          </p:nvSpPr>
          <p:spPr bwMode="auto">
            <a:xfrm>
              <a:off x="16048038" y="560387"/>
              <a:ext cx="203200" cy="217488"/>
            </a:xfrm>
            <a:custGeom>
              <a:avLst/>
              <a:gdLst>
                <a:gd name="T0" fmla="*/ 0 w 16"/>
                <a:gd name="T1" fmla="*/ 17 h 17"/>
                <a:gd name="T2" fmla="*/ 0 w 16"/>
                <a:gd name="T3" fmla="*/ 16 h 17"/>
                <a:gd name="T4" fmla="*/ 1 w 16"/>
                <a:gd name="T5" fmla="*/ 16 h 17"/>
                <a:gd name="T6" fmla="*/ 1 w 16"/>
                <a:gd name="T7" fmla="*/ 16 h 17"/>
                <a:gd name="T8" fmla="*/ 1 w 16"/>
                <a:gd name="T9" fmla="*/ 15 h 17"/>
                <a:gd name="T10" fmla="*/ 1 w 16"/>
                <a:gd name="T11" fmla="*/ 15 h 17"/>
                <a:gd name="T12" fmla="*/ 1 w 16"/>
                <a:gd name="T13" fmla="*/ 15 h 17"/>
                <a:gd name="T14" fmla="*/ 1 w 16"/>
                <a:gd name="T15" fmla="*/ 15 h 17"/>
                <a:gd name="T16" fmla="*/ 2 w 16"/>
                <a:gd name="T17" fmla="*/ 14 h 17"/>
                <a:gd name="T18" fmla="*/ 2 w 16"/>
                <a:gd name="T19" fmla="*/ 14 h 17"/>
                <a:gd name="T20" fmla="*/ 2 w 16"/>
                <a:gd name="T21" fmla="*/ 14 h 17"/>
                <a:gd name="T22" fmla="*/ 2 w 16"/>
                <a:gd name="T23" fmla="*/ 14 h 17"/>
                <a:gd name="T24" fmla="*/ 3 w 16"/>
                <a:gd name="T25" fmla="*/ 13 h 17"/>
                <a:gd name="T26" fmla="*/ 3 w 16"/>
                <a:gd name="T27" fmla="*/ 13 h 17"/>
                <a:gd name="T28" fmla="*/ 3 w 16"/>
                <a:gd name="T29" fmla="*/ 13 h 17"/>
                <a:gd name="T30" fmla="*/ 3 w 16"/>
                <a:gd name="T31" fmla="*/ 13 h 17"/>
                <a:gd name="T32" fmla="*/ 4 w 16"/>
                <a:gd name="T33" fmla="*/ 12 h 17"/>
                <a:gd name="T34" fmla="*/ 4 w 16"/>
                <a:gd name="T35" fmla="*/ 12 h 17"/>
                <a:gd name="T36" fmla="*/ 4 w 16"/>
                <a:gd name="T37" fmla="*/ 12 h 17"/>
                <a:gd name="T38" fmla="*/ 5 w 16"/>
                <a:gd name="T39" fmla="*/ 11 h 17"/>
                <a:gd name="T40" fmla="*/ 5 w 16"/>
                <a:gd name="T41" fmla="*/ 11 h 17"/>
                <a:gd name="T42" fmla="*/ 5 w 16"/>
                <a:gd name="T43" fmla="*/ 11 h 17"/>
                <a:gd name="T44" fmla="*/ 5 w 16"/>
                <a:gd name="T45" fmla="*/ 11 h 17"/>
                <a:gd name="T46" fmla="*/ 6 w 16"/>
                <a:gd name="T47" fmla="*/ 10 h 17"/>
                <a:gd name="T48" fmla="*/ 6 w 16"/>
                <a:gd name="T49" fmla="*/ 10 h 17"/>
                <a:gd name="T50" fmla="*/ 6 w 16"/>
                <a:gd name="T51" fmla="*/ 10 h 17"/>
                <a:gd name="T52" fmla="*/ 7 w 16"/>
                <a:gd name="T53" fmla="*/ 10 h 17"/>
                <a:gd name="T54" fmla="*/ 7 w 16"/>
                <a:gd name="T55" fmla="*/ 9 h 17"/>
                <a:gd name="T56" fmla="*/ 7 w 16"/>
                <a:gd name="T57" fmla="*/ 9 h 17"/>
                <a:gd name="T58" fmla="*/ 8 w 16"/>
                <a:gd name="T59" fmla="*/ 9 h 17"/>
                <a:gd name="T60" fmla="*/ 8 w 16"/>
                <a:gd name="T61" fmla="*/ 9 h 17"/>
                <a:gd name="T62" fmla="*/ 8 w 16"/>
                <a:gd name="T63" fmla="*/ 8 h 17"/>
                <a:gd name="T64" fmla="*/ 8 w 16"/>
                <a:gd name="T65" fmla="*/ 8 h 17"/>
                <a:gd name="T66" fmla="*/ 8 w 16"/>
                <a:gd name="T67" fmla="*/ 8 h 17"/>
                <a:gd name="T68" fmla="*/ 9 w 16"/>
                <a:gd name="T69" fmla="*/ 7 h 17"/>
                <a:gd name="T70" fmla="*/ 9 w 16"/>
                <a:gd name="T71" fmla="*/ 7 h 17"/>
                <a:gd name="T72" fmla="*/ 9 w 16"/>
                <a:gd name="T73" fmla="*/ 7 h 17"/>
                <a:gd name="T74" fmla="*/ 10 w 16"/>
                <a:gd name="T75" fmla="*/ 7 h 17"/>
                <a:gd name="T76" fmla="*/ 10 w 16"/>
                <a:gd name="T77" fmla="*/ 6 h 17"/>
                <a:gd name="T78" fmla="*/ 10 w 16"/>
                <a:gd name="T79" fmla="*/ 6 h 17"/>
                <a:gd name="T80" fmla="*/ 10 w 16"/>
                <a:gd name="T81" fmla="*/ 6 h 17"/>
                <a:gd name="T82" fmla="*/ 11 w 16"/>
                <a:gd name="T83" fmla="*/ 6 h 17"/>
                <a:gd name="T84" fmla="*/ 11 w 16"/>
                <a:gd name="T85" fmla="*/ 5 h 17"/>
                <a:gd name="T86" fmla="*/ 11 w 16"/>
                <a:gd name="T87" fmla="*/ 5 h 17"/>
                <a:gd name="T88" fmla="*/ 11 w 16"/>
                <a:gd name="T89" fmla="*/ 5 h 17"/>
                <a:gd name="T90" fmla="*/ 12 w 16"/>
                <a:gd name="T91" fmla="*/ 5 h 17"/>
                <a:gd name="T92" fmla="*/ 12 w 16"/>
                <a:gd name="T93" fmla="*/ 4 h 17"/>
                <a:gd name="T94" fmla="*/ 12 w 16"/>
                <a:gd name="T95" fmla="*/ 4 h 17"/>
                <a:gd name="T96" fmla="*/ 12 w 16"/>
                <a:gd name="T97" fmla="*/ 4 h 17"/>
                <a:gd name="T98" fmla="*/ 13 w 16"/>
                <a:gd name="T99" fmla="*/ 3 h 17"/>
                <a:gd name="T100" fmla="*/ 13 w 16"/>
                <a:gd name="T101" fmla="*/ 3 h 17"/>
                <a:gd name="T102" fmla="*/ 13 w 16"/>
                <a:gd name="T103" fmla="*/ 3 h 17"/>
                <a:gd name="T104" fmla="*/ 13 w 16"/>
                <a:gd name="T105" fmla="*/ 3 h 17"/>
                <a:gd name="T106" fmla="*/ 14 w 16"/>
                <a:gd name="T107" fmla="*/ 2 h 17"/>
                <a:gd name="T108" fmla="*/ 14 w 16"/>
                <a:gd name="T109" fmla="*/ 2 h 17"/>
                <a:gd name="T110" fmla="*/ 14 w 16"/>
                <a:gd name="T111" fmla="*/ 2 h 17"/>
                <a:gd name="T112" fmla="*/ 15 w 16"/>
                <a:gd name="T113" fmla="*/ 2 h 17"/>
                <a:gd name="T114" fmla="*/ 15 w 16"/>
                <a:gd name="T115" fmla="*/ 1 h 17"/>
                <a:gd name="T116" fmla="*/ 15 w 16"/>
                <a:gd name="T117" fmla="*/ 1 h 17"/>
                <a:gd name="T118" fmla="*/ 15 w 16"/>
                <a:gd name="T119" fmla="*/ 1 h 17"/>
                <a:gd name="T120" fmla="*/ 15 w 16"/>
                <a:gd name="T121" fmla="*/ 1 h 17"/>
                <a:gd name="T122" fmla="*/ 16 w 16"/>
                <a:gd name="T123"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custGeom>
            <a:noFill/>
            <a:ln w="57150" cap="rnd">
              <a:solidFill>
                <a:srgbClr val="0099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3" name="Freeform 113"/>
            <p:cNvSpPr>
              <a:spLocks/>
            </p:cNvSpPr>
            <p:nvPr/>
          </p:nvSpPr>
          <p:spPr bwMode="auto">
            <a:xfrm>
              <a:off x="16251238" y="344487"/>
              <a:ext cx="304800" cy="215900"/>
            </a:xfrm>
            <a:custGeom>
              <a:avLst/>
              <a:gdLst>
                <a:gd name="T0" fmla="*/ 0 w 24"/>
                <a:gd name="T1" fmla="*/ 17 h 17"/>
                <a:gd name="T2" fmla="*/ 1 w 24"/>
                <a:gd name="T3" fmla="*/ 17 h 17"/>
                <a:gd name="T4" fmla="*/ 1 w 24"/>
                <a:gd name="T5" fmla="*/ 16 h 17"/>
                <a:gd name="T6" fmla="*/ 1 w 24"/>
                <a:gd name="T7" fmla="*/ 16 h 17"/>
                <a:gd name="T8" fmla="*/ 2 w 24"/>
                <a:gd name="T9" fmla="*/ 16 h 17"/>
                <a:gd name="T10" fmla="*/ 2 w 24"/>
                <a:gd name="T11" fmla="*/ 16 h 17"/>
                <a:gd name="T12" fmla="*/ 2 w 24"/>
                <a:gd name="T13" fmla="*/ 15 h 17"/>
                <a:gd name="T14" fmla="*/ 2 w 24"/>
                <a:gd name="T15" fmla="*/ 15 h 17"/>
                <a:gd name="T16" fmla="*/ 3 w 24"/>
                <a:gd name="T17" fmla="*/ 15 h 17"/>
                <a:gd name="T18" fmla="*/ 3 w 24"/>
                <a:gd name="T19" fmla="*/ 14 h 17"/>
                <a:gd name="T20" fmla="*/ 4 w 24"/>
                <a:gd name="T21" fmla="*/ 14 h 17"/>
                <a:gd name="T22" fmla="*/ 4 w 24"/>
                <a:gd name="T23" fmla="*/ 14 h 17"/>
                <a:gd name="T24" fmla="*/ 4 w 24"/>
                <a:gd name="T25" fmla="*/ 14 h 17"/>
                <a:gd name="T26" fmla="*/ 4 w 24"/>
                <a:gd name="T27" fmla="*/ 13 h 17"/>
                <a:gd name="T28" fmla="*/ 5 w 24"/>
                <a:gd name="T29" fmla="*/ 13 h 17"/>
                <a:gd name="T30" fmla="*/ 5 w 24"/>
                <a:gd name="T31" fmla="*/ 13 h 17"/>
                <a:gd name="T32" fmla="*/ 6 w 24"/>
                <a:gd name="T33" fmla="*/ 13 h 17"/>
                <a:gd name="T34" fmla="*/ 6 w 24"/>
                <a:gd name="T35" fmla="*/ 12 h 17"/>
                <a:gd name="T36" fmla="*/ 7 w 24"/>
                <a:gd name="T37" fmla="*/ 12 h 17"/>
                <a:gd name="T38" fmla="*/ 7 w 24"/>
                <a:gd name="T39" fmla="*/ 12 h 17"/>
                <a:gd name="T40" fmla="*/ 8 w 24"/>
                <a:gd name="T41" fmla="*/ 12 h 17"/>
                <a:gd name="T42" fmla="*/ 8 w 24"/>
                <a:gd name="T43" fmla="*/ 11 h 17"/>
                <a:gd name="T44" fmla="*/ 8 w 24"/>
                <a:gd name="T45" fmla="*/ 11 h 17"/>
                <a:gd name="T46" fmla="*/ 8 w 24"/>
                <a:gd name="T47" fmla="*/ 11 h 17"/>
                <a:gd name="T48" fmla="*/ 9 w 24"/>
                <a:gd name="T49" fmla="*/ 10 h 17"/>
                <a:gd name="T50" fmla="*/ 9 w 24"/>
                <a:gd name="T51" fmla="*/ 10 h 17"/>
                <a:gd name="T52" fmla="*/ 9 w 24"/>
                <a:gd name="T53" fmla="*/ 10 h 17"/>
                <a:gd name="T54" fmla="*/ 10 w 24"/>
                <a:gd name="T55" fmla="*/ 10 h 17"/>
                <a:gd name="T56" fmla="*/ 10 w 24"/>
                <a:gd name="T57" fmla="*/ 9 h 17"/>
                <a:gd name="T58" fmla="*/ 10 w 24"/>
                <a:gd name="T59" fmla="*/ 9 h 17"/>
                <a:gd name="T60" fmla="*/ 11 w 24"/>
                <a:gd name="T61" fmla="*/ 9 h 17"/>
                <a:gd name="T62" fmla="*/ 11 w 24"/>
                <a:gd name="T63" fmla="*/ 9 h 17"/>
                <a:gd name="T64" fmla="*/ 12 w 24"/>
                <a:gd name="T65" fmla="*/ 8 h 17"/>
                <a:gd name="T66" fmla="*/ 12 w 24"/>
                <a:gd name="T67" fmla="*/ 8 h 17"/>
                <a:gd name="T68" fmla="*/ 12 w 24"/>
                <a:gd name="T69" fmla="*/ 8 h 17"/>
                <a:gd name="T70" fmla="*/ 13 w 24"/>
                <a:gd name="T71" fmla="*/ 8 h 17"/>
                <a:gd name="T72" fmla="*/ 13 w 24"/>
                <a:gd name="T73" fmla="*/ 7 h 17"/>
                <a:gd name="T74" fmla="*/ 14 w 24"/>
                <a:gd name="T75" fmla="*/ 7 h 17"/>
                <a:gd name="T76" fmla="*/ 14 w 24"/>
                <a:gd name="T77" fmla="*/ 7 h 17"/>
                <a:gd name="T78" fmla="*/ 14 w 24"/>
                <a:gd name="T79" fmla="*/ 6 h 17"/>
                <a:gd name="T80" fmla="*/ 15 w 24"/>
                <a:gd name="T81" fmla="*/ 6 h 17"/>
                <a:gd name="T82" fmla="*/ 15 w 24"/>
                <a:gd name="T83" fmla="*/ 6 h 17"/>
                <a:gd name="T84" fmla="*/ 15 w 24"/>
                <a:gd name="T85" fmla="*/ 6 h 17"/>
                <a:gd name="T86" fmla="*/ 16 w 24"/>
                <a:gd name="T87" fmla="*/ 5 h 17"/>
                <a:gd name="T88" fmla="*/ 16 w 24"/>
                <a:gd name="T89" fmla="*/ 5 h 17"/>
                <a:gd name="T90" fmla="*/ 17 w 24"/>
                <a:gd name="T91" fmla="*/ 5 h 17"/>
                <a:gd name="T92" fmla="*/ 17 w 24"/>
                <a:gd name="T93" fmla="*/ 5 h 17"/>
                <a:gd name="T94" fmla="*/ 17 w 24"/>
                <a:gd name="T95" fmla="*/ 4 h 17"/>
                <a:gd name="T96" fmla="*/ 18 w 24"/>
                <a:gd name="T97" fmla="*/ 4 h 17"/>
                <a:gd name="T98" fmla="*/ 18 w 24"/>
                <a:gd name="T99" fmla="*/ 4 h 17"/>
                <a:gd name="T100" fmla="*/ 19 w 24"/>
                <a:gd name="T101" fmla="*/ 4 h 17"/>
                <a:gd name="T102" fmla="*/ 19 w 24"/>
                <a:gd name="T103" fmla="*/ 3 h 17"/>
                <a:gd name="T104" fmla="*/ 19 w 24"/>
                <a:gd name="T105" fmla="*/ 3 h 17"/>
                <a:gd name="T106" fmla="*/ 20 w 24"/>
                <a:gd name="T107" fmla="*/ 3 h 17"/>
                <a:gd name="T108" fmla="*/ 20 w 24"/>
                <a:gd name="T109" fmla="*/ 2 h 17"/>
                <a:gd name="T110" fmla="*/ 20 w 24"/>
                <a:gd name="T111" fmla="*/ 2 h 17"/>
                <a:gd name="T112" fmla="*/ 21 w 24"/>
                <a:gd name="T113" fmla="*/ 2 h 17"/>
                <a:gd name="T114" fmla="*/ 21 w 24"/>
                <a:gd name="T115" fmla="*/ 2 h 17"/>
                <a:gd name="T116" fmla="*/ 22 w 24"/>
                <a:gd name="T117" fmla="*/ 1 h 17"/>
                <a:gd name="T118" fmla="*/ 22 w 24"/>
                <a:gd name="T119" fmla="*/ 1 h 17"/>
                <a:gd name="T120" fmla="*/ 23 w 24"/>
                <a:gd name="T121" fmla="*/ 1 h 17"/>
                <a:gd name="T122" fmla="*/ 23 w 24"/>
                <a:gd name="T123" fmla="*/ 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custGeom>
            <a:noFill/>
            <a:ln w="57150" cap="rnd">
              <a:solidFill>
                <a:srgbClr val="0099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4" name="Freeform 143"/>
            <p:cNvSpPr>
              <a:spLocks/>
            </p:cNvSpPr>
            <p:nvPr/>
          </p:nvSpPr>
          <p:spPr bwMode="auto">
            <a:xfrm>
              <a:off x="11320463" y="153987"/>
              <a:ext cx="6697663" cy="8442325"/>
            </a:xfrm>
            <a:custGeom>
              <a:avLst/>
              <a:gdLst>
                <a:gd name="T0" fmla="*/ 7 w 527"/>
                <a:gd name="T1" fmla="*/ 664 h 664"/>
                <a:gd name="T2" fmla="*/ 20 w 527"/>
                <a:gd name="T3" fmla="*/ 664 h 664"/>
                <a:gd name="T4" fmla="*/ 33 w 527"/>
                <a:gd name="T5" fmla="*/ 664 h 664"/>
                <a:gd name="T6" fmla="*/ 46 w 527"/>
                <a:gd name="T7" fmla="*/ 664 h 664"/>
                <a:gd name="T8" fmla="*/ 60 w 527"/>
                <a:gd name="T9" fmla="*/ 664 h 664"/>
                <a:gd name="T10" fmla="*/ 73 w 527"/>
                <a:gd name="T11" fmla="*/ 663 h 664"/>
                <a:gd name="T12" fmla="*/ 86 w 527"/>
                <a:gd name="T13" fmla="*/ 662 h 664"/>
                <a:gd name="T14" fmla="*/ 99 w 527"/>
                <a:gd name="T15" fmla="*/ 660 h 664"/>
                <a:gd name="T16" fmla="*/ 112 w 527"/>
                <a:gd name="T17" fmla="*/ 657 h 664"/>
                <a:gd name="T18" fmla="*/ 125 w 527"/>
                <a:gd name="T19" fmla="*/ 653 h 664"/>
                <a:gd name="T20" fmla="*/ 139 w 527"/>
                <a:gd name="T21" fmla="*/ 645 h 664"/>
                <a:gd name="T22" fmla="*/ 152 w 527"/>
                <a:gd name="T23" fmla="*/ 635 h 664"/>
                <a:gd name="T24" fmla="*/ 165 w 527"/>
                <a:gd name="T25" fmla="*/ 620 h 664"/>
                <a:gd name="T26" fmla="*/ 178 w 527"/>
                <a:gd name="T27" fmla="*/ 600 h 664"/>
                <a:gd name="T28" fmla="*/ 191 w 527"/>
                <a:gd name="T29" fmla="*/ 574 h 664"/>
                <a:gd name="T30" fmla="*/ 204 w 527"/>
                <a:gd name="T31" fmla="*/ 542 h 664"/>
                <a:gd name="T32" fmla="*/ 218 w 527"/>
                <a:gd name="T33" fmla="*/ 504 h 664"/>
                <a:gd name="T34" fmla="*/ 231 w 527"/>
                <a:gd name="T35" fmla="*/ 459 h 664"/>
                <a:gd name="T36" fmla="*/ 244 w 527"/>
                <a:gd name="T37" fmla="*/ 410 h 664"/>
                <a:gd name="T38" fmla="*/ 257 w 527"/>
                <a:gd name="T39" fmla="*/ 358 h 664"/>
                <a:gd name="T40" fmla="*/ 270 w 527"/>
                <a:gd name="T41" fmla="*/ 306 h 664"/>
                <a:gd name="T42" fmla="*/ 283 w 527"/>
                <a:gd name="T43" fmla="*/ 254 h 664"/>
                <a:gd name="T44" fmla="*/ 297 w 527"/>
                <a:gd name="T45" fmla="*/ 205 h 664"/>
                <a:gd name="T46" fmla="*/ 310 w 527"/>
                <a:gd name="T47" fmla="*/ 160 h 664"/>
                <a:gd name="T48" fmla="*/ 323 w 527"/>
                <a:gd name="T49" fmla="*/ 122 h 664"/>
                <a:gd name="T50" fmla="*/ 336 w 527"/>
                <a:gd name="T51" fmla="*/ 90 h 664"/>
                <a:gd name="T52" fmla="*/ 349 w 527"/>
                <a:gd name="T53" fmla="*/ 64 h 664"/>
                <a:gd name="T54" fmla="*/ 362 w 527"/>
                <a:gd name="T55" fmla="*/ 44 h 664"/>
                <a:gd name="T56" fmla="*/ 375 w 527"/>
                <a:gd name="T57" fmla="*/ 29 h 664"/>
                <a:gd name="T58" fmla="*/ 389 w 527"/>
                <a:gd name="T59" fmla="*/ 19 h 664"/>
                <a:gd name="T60" fmla="*/ 402 w 527"/>
                <a:gd name="T61" fmla="*/ 11 h 664"/>
                <a:gd name="T62" fmla="*/ 415 w 527"/>
                <a:gd name="T63" fmla="*/ 7 h 664"/>
                <a:gd name="T64" fmla="*/ 428 w 527"/>
                <a:gd name="T65" fmla="*/ 4 h 664"/>
                <a:gd name="T66" fmla="*/ 441 w 527"/>
                <a:gd name="T67" fmla="*/ 2 h 664"/>
                <a:gd name="T68" fmla="*/ 454 w 527"/>
                <a:gd name="T69" fmla="*/ 1 h 664"/>
                <a:gd name="T70" fmla="*/ 468 w 527"/>
                <a:gd name="T71" fmla="*/ 0 h 664"/>
                <a:gd name="T72" fmla="*/ 481 w 527"/>
                <a:gd name="T73" fmla="*/ 0 h 664"/>
                <a:gd name="T74" fmla="*/ 494 w 527"/>
                <a:gd name="T75" fmla="*/ 0 h 664"/>
                <a:gd name="T76" fmla="*/ 507 w 527"/>
                <a:gd name="T77" fmla="*/ 0 h 664"/>
                <a:gd name="T78" fmla="*/ 520 w 527"/>
                <a:gd name="T79" fmla="*/ 0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27" h="664">
                  <a:moveTo>
                    <a:pt x="0" y="664"/>
                  </a:moveTo>
                  <a:lnTo>
                    <a:pt x="7" y="664"/>
                  </a:lnTo>
                  <a:lnTo>
                    <a:pt x="14" y="664"/>
                  </a:lnTo>
                  <a:lnTo>
                    <a:pt x="20" y="664"/>
                  </a:lnTo>
                  <a:lnTo>
                    <a:pt x="27" y="664"/>
                  </a:lnTo>
                  <a:lnTo>
                    <a:pt x="33" y="664"/>
                  </a:lnTo>
                  <a:lnTo>
                    <a:pt x="40" y="664"/>
                  </a:lnTo>
                  <a:lnTo>
                    <a:pt x="46" y="664"/>
                  </a:lnTo>
                  <a:lnTo>
                    <a:pt x="53" y="664"/>
                  </a:lnTo>
                  <a:lnTo>
                    <a:pt x="60" y="664"/>
                  </a:lnTo>
                  <a:lnTo>
                    <a:pt x="66" y="664"/>
                  </a:lnTo>
                  <a:lnTo>
                    <a:pt x="73" y="663"/>
                  </a:lnTo>
                  <a:lnTo>
                    <a:pt x="79" y="663"/>
                  </a:lnTo>
                  <a:lnTo>
                    <a:pt x="86" y="662"/>
                  </a:lnTo>
                  <a:lnTo>
                    <a:pt x="93" y="661"/>
                  </a:lnTo>
                  <a:lnTo>
                    <a:pt x="99" y="660"/>
                  </a:lnTo>
                  <a:lnTo>
                    <a:pt x="106" y="659"/>
                  </a:lnTo>
                  <a:lnTo>
                    <a:pt x="112" y="657"/>
                  </a:lnTo>
                  <a:lnTo>
                    <a:pt x="119" y="655"/>
                  </a:lnTo>
                  <a:lnTo>
                    <a:pt x="125" y="653"/>
                  </a:lnTo>
                  <a:lnTo>
                    <a:pt x="132" y="649"/>
                  </a:lnTo>
                  <a:lnTo>
                    <a:pt x="139" y="645"/>
                  </a:lnTo>
                  <a:lnTo>
                    <a:pt x="145" y="641"/>
                  </a:lnTo>
                  <a:lnTo>
                    <a:pt x="152" y="635"/>
                  </a:lnTo>
                  <a:lnTo>
                    <a:pt x="158" y="628"/>
                  </a:lnTo>
                  <a:lnTo>
                    <a:pt x="165" y="620"/>
                  </a:lnTo>
                  <a:lnTo>
                    <a:pt x="172" y="611"/>
                  </a:lnTo>
                  <a:lnTo>
                    <a:pt x="178" y="600"/>
                  </a:lnTo>
                  <a:lnTo>
                    <a:pt x="185" y="588"/>
                  </a:lnTo>
                  <a:lnTo>
                    <a:pt x="191" y="574"/>
                  </a:lnTo>
                  <a:lnTo>
                    <a:pt x="198" y="559"/>
                  </a:lnTo>
                  <a:lnTo>
                    <a:pt x="204" y="542"/>
                  </a:lnTo>
                  <a:lnTo>
                    <a:pt x="211" y="524"/>
                  </a:lnTo>
                  <a:lnTo>
                    <a:pt x="218" y="504"/>
                  </a:lnTo>
                  <a:lnTo>
                    <a:pt x="224" y="482"/>
                  </a:lnTo>
                  <a:lnTo>
                    <a:pt x="231" y="459"/>
                  </a:lnTo>
                  <a:lnTo>
                    <a:pt x="237" y="435"/>
                  </a:lnTo>
                  <a:lnTo>
                    <a:pt x="244" y="410"/>
                  </a:lnTo>
                  <a:lnTo>
                    <a:pt x="250" y="385"/>
                  </a:lnTo>
                  <a:lnTo>
                    <a:pt x="257" y="358"/>
                  </a:lnTo>
                  <a:lnTo>
                    <a:pt x="264" y="332"/>
                  </a:lnTo>
                  <a:lnTo>
                    <a:pt x="270" y="306"/>
                  </a:lnTo>
                  <a:lnTo>
                    <a:pt x="277" y="279"/>
                  </a:lnTo>
                  <a:lnTo>
                    <a:pt x="283" y="254"/>
                  </a:lnTo>
                  <a:lnTo>
                    <a:pt x="290" y="229"/>
                  </a:lnTo>
                  <a:lnTo>
                    <a:pt x="297" y="205"/>
                  </a:lnTo>
                  <a:lnTo>
                    <a:pt x="303" y="182"/>
                  </a:lnTo>
                  <a:lnTo>
                    <a:pt x="310" y="160"/>
                  </a:lnTo>
                  <a:lnTo>
                    <a:pt x="316" y="140"/>
                  </a:lnTo>
                  <a:lnTo>
                    <a:pt x="323" y="122"/>
                  </a:lnTo>
                  <a:lnTo>
                    <a:pt x="329" y="105"/>
                  </a:lnTo>
                  <a:lnTo>
                    <a:pt x="336" y="90"/>
                  </a:lnTo>
                  <a:lnTo>
                    <a:pt x="343" y="76"/>
                  </a:lnTo>
                  <a:lnTo>
                    <a:pt x="349" y="64"/>
                  </a:lnTo>
                  <a:lnTo>
                    <a:pt x="356" y="53"/>
                  </a:lnTo>
                  <a:lnTo>
                    <a:pt x="362" y="44"/>
                  </a:lnTo>
                  <a:lnTo>
                    <a:pt x="369" y="36"/>
                  </a:lnTo>
                  <a:lnTo>
                    <a:pt x="375" y="29"/>
                  </a:lnTo>
                  <a:lnTo>
                    <a:pt x="382" y="23"/>
                  </a:lnTo>
                  <a:lnTo>
                    <a:pt x="389" y="19"/>
                  </a:lnTo>
                  <a:lnTo>
                    <a:pt x="395" y="15"/>
                  </a:lnTo>
                  <a:lnTo>
                    <a:pt x="402" y="11"/>
                  </a:lnTo>
                  <a:lnTo>
                    <a:pt x="408" y="9"/>
                  </a:lnTo>
                  <a:lnTo>
                    <a:pt x="415" y="7"/>
                  </a:lnTo>
                  <a:lnTo>
                    <a:pt x="422" y="5"/>
                  </a:lnTo>
                  <a:lnTo>
                    <a:pt x="428" y="4"/>
                  </a:lnTo>
                  <a:lnTo>
                    <a:pt x="435" y="3"/>
                  </a:lnTo>
                  <a:lnTo>
                    <a:pt x="441" y="2"/>
                  </a:lnTo>
                  <a:lnTo>
                    <a:pt x="448" y="1"/>
                  </a:lnTo>
                  <a:lnTo>
                    <a:pt x="454" y="1"/>
                  </a:lnTo>
                  <a:lnTo>
                    <a:pt x="461" y="0"/>
                  </a:lnTo>
                  <a:lnTo>
                    <a:pt x="468" y="0"/>
                  </a:lnTo>
                  <a:lnTo>
                    <a:pt x="474" y="0"/>
                  </a:lnTo>
                  <a:lnTo>
                    <a:pt x="481" y="0"/>
                  </a:lnTo>
                  <a:lnTo>
                    <a:pt x="487" y="0"/>
                  </a:lnTo>
                  <a:lnTo>
                    <a:pt x="494" y="0"/>
                  </a:lnTo>
                  <a:lnTo>
                    <a:pt x="500" y="0"/>
                  </a:lnTo>
                  <a:lnTo>
                    <a:pt x="507" y="0"/>
                  </a:lnTo>
                  <a:lnTo>
                    <a:pt x="514" y="0"/>
                  </a:lnTo>
                  <a:lnTo>
                    <a:pt x="520" y="0"/>
                  </a:lnTo>
                  <a:lnTo>
                    <a:pt x="527" y="0"/>
                  </a:lnTo>
                </a:path>
              </a:pathLst>
            </a:custGeom>
            <a:noFill/>
            <a:ln w="57150" cap="rnd">
              <a:solidFill>
                <a:srgbClr val="0099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5" name="Freeform 144"/>
            <p:cNvSpPr>
              <a:spLocks/>
            </p:cNvSpPr>
            <p:nvPr/>
          </p:nvSpPr>
          <p:spPr bwMode="auto">
            <a:xfrm>
              <a:off x="11320463" y="153987"/>
              <a:ext cx="6697663" cy="8442325"/>
            </a:xfrm>
            <a:custGeom>
              <a:avLst/>
              <a:gdLst>
                <a:gd name="T0" fmla="*/ 7 w 527"/>
                <a:gd name="T1" fmla="*/ 664 h 664"/>
                <a:gd name="T2" fmla="*/ 20 w 527"/>
                <a:gd name="T3" fmla="*/ 664 h 664"/>
                <a:gd name="T4" fmla="*/ 33 w 527"/>
                <a:gd name="T5" fmla="*/ 664 h 664"/>
                <a:gd name="T6" fmla="*/ 46 w 527"/>
                <a:gd name="T7" fmla="*/ 664 h 664"/>
                <a:gd name="T8" fmla="*/ 60 w 527"/>
                <a:gd name="T9" fmla="*/ 664 h 664"/>
                <a:gd name="T10" fmla="*/ 73 w 527"/>
                <a:gd name="T11" fmla="*/ 663 h 664"/>
                <a:gd name="T12" fmla="*/ 86 w 527"/>
                <a:gd name="T13" fmla="*/ 662 h 664"/>
                <a:gd name="T14" fmla="*/ 99 w 527"/>
                <a:gd name="T15" fmla="*/ 660 h 664"/>
                <a:gd name="T16" fmla="*/ 112 w 527"/>
                <a:gd name="T17" fmla="*/ 657 h 664"/>
                <a:gd name="T18" fmla="*/ 125 w 527"/>
                <a:gd name="T19" fmla="*/ 653 h 664"/>
                <a:gd name="T20" fmla="*/ 139 w 527"/>
                <a:gd name="T21" fmla="*/ 645 h 664"/>
                <a:gd name="T22" fmla="*/ 152 w 527"/>
                <a:gd name="T23" fmla="*/ 635 h 664"/>
                <a:gd name="T24" fmla="*/ 165 w 527"/>
                <a:gd name="T25" fmla="*/ 620 h 664"/>
                <a:gd name="T26" fmla="*/ 178 w 527"/>
                <a:gd name="T27" fmla="*/ 600 h 664"/>
                <a:gd name="T28" fmla="*/ 191 w 527"/>
                <a:gd name="T29" fmla="*/ 574 h 664"/>
                <a:gd name="T30" fmla="*/ 204 w 527"/>
                <a:gd name="T31" fmla="*/ 542 h 664"/>
                <a:gd name="T32" fmla="*/ 218 w 527"/>
                <a:gd name="T33" fmla="*/ 504 h 664"/>
                <a:gd name="T34" fmla="*/ 231 w 527"/>
                <a:gd name="T35" fmla="*/ 459 h 664"/>
                <a:gd name="T36" fmla="*/ 244 w 527"/>
                <a:gd name="T37" fmla="*/ 410 h 664"/>
                <a:gd name="T38" fmla="*/ 257 w 527"/>
                <a:gd name="T39" fmla="*/ 358 h 664"/>
                <a:gd name="T40" fmla="*/ 270 w 527"/>
                <a:gd name="T41" fmla="*/ 306 h 664"/>
                <a:gd name="T42" fmla="*/ 283 w 527"/>
                <a:gd name="T43" fmla="*/ 254 h 664"/>
                <a:gd name="T44" fmla="*/ 297 w 527"/>
                <a:gd name="T45" fmla="*/ 205 h 664"/>
                <a:gd name="T46" fmla="*/ 310 w 527"/>
                <a:gd name="T47" fmla="*/ 160 h 664"/>
                <a:gd name="T48" fmla="*/ 323 w 527"/>
                <a:gd name="T49" fmla="*/ 122 h 664"/>
                <a:gd name="T50" fmla="*/ 336 w 527"/>
                <a:gd name="T51" fmla="*/ 90 h 664"/>
                <a:gd name="T52" fmla="*/ 349 w 527"/>
                <a:gd name="T53" fmla="*/ 64 h 664"/>
                <a:gd name="T54" fmla="*/ 362 w 527"/>
                <a:gd name="T55" fmla="*/ 44 h 664"/>
                <a:gd name="T56" fmla="*/ 375 w 527"/>
                <a:gd name="T57" fmla="*/ 29 h 664"/>
                <a:gd name="T58" fmla="*/ 389 w 527"/>
                <a:gd name="T59" fmla="*/ 19 h 664"/>
                <a:gd name="T60" fmla="*/ 402 w 527"/>
                <a:gd name="T61" fmla="*/ 11 h 664"/>
                <a:gd name="T62" fmla="*/ 415 w 527"/>
                <a:gd name="T63" fmla="*/ 7 h 664"/>
                <a:gd name="T64" fmla="*/ 428 w 527"/>
                <a:gd name="T65" fmla="*/ 4 h 664"/>
                <a:gd name="T66" fmla="*/ 441 w 527"/>
                <a:gd name="T67" fmla="*/ 2 h 664"/>
                <a:gd name="T68" fmla="*/ 454 w 527"/>
                <a:gd name="T69" fmla="*/ 1 h 664"/>
                <a:gd name="T70" fmla="*/ 468 w 527"/>
                <a:gd name="T71" fmla="*/ 0 h 664"/>
                <a:gd name="T72" fmla="*/ 481 w 527"/>
                <a:gd name="T73" fmla="*/ 0 h 664"/>
                <a:gd name="T74" fmla="*/ 494 w 527"/>
                <a:gd name="T75" fmla="*/ 0 h 664"/>
                <a:gd name="T76" fmla="*/ 507 w 527"/>
                <a:gd name="T77" fmla="*/ 0 h 664"/>
                <a:gd name="T78" fmla="*/ 520 w 527"/>
                <a:gd name="T79" fmla="*/ 0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27" h="664">
                  <a:moveTo>
                    <a:pt x="0" y="664"/>
                  </a:moveTo>
                  <a:lnTo>
                    <a:pt x="7" y="664"/>
                  </a:lnTo>
                  <a:lnTo>
                    <a:pt x="14" y="664"/>
                  </a:lnTo>
                  <a:lnTo>
                    <a:pt x="20" y="664"/>
                  </a:lnTo>
                  <a:lnTo>
                    <a:pt x="27" y="664"/>
                  </a:lnTo>
                  <a:lnTo>
                    <a:pt x="33" y="664"/>
                  </a:lnTo>
                  <a:lnTo>
                    <a:pt x="40" y="664"/>
                  </a:lnTo>
                  <a:lnTo>
                    <a:pt x="46" y="664"/>
                  </a:lnTo>
                  <a:lnTo>
                    <a:pt x="53" y="664"/>
                  </a:lnTo>
                  <a:lnTo>
                    <a:pt x="60" y="664"/>
                  </a:lnTo>
                  <a:lnTo>
                    <a:pt x="66" y="664"/>
                  </a:lnTo>
                  <a:lnTo>
                    <a:pt x="73" y="663"/>
                  </a:lnTo>
                  <a:lnTo>
                    <a:pt x="79" y="663"/>
                  </a:lnTo>
                  <a:lnTo>
                    <a:pt x="86" y="662"/>
                  </a:lnTo>
                  <a:lnTo>
                    <a:pt x="93" y="661"/>
                  </a:lnTo>
                  <a:lnTo>
                    <a:pt x="99" y="660"/>
                  </a:lnTo>
                  <a:lnTo>
                    <a:pt x="106" y="659"/>
                  </a:lnTo>
                  <a:lnTo>
                    <a:pt x="112" y="657"/>
                  </a:lnTo>
                  <a:lnTo>
                    <a:pt x="119" y="655"/>
                  </a:lnTo>
                  <a:lnTo>
                    <a:pt x="125" y="653"/>
                  </a:lnTo>
                  <a:lnTo>
                    <a:pt x="132" y="649"/>
                  </a:lnTo>
                  <a:lnTo>
                    <a:pt x="139" y="645"/>
                  </a:lnTo>
                  <a:lnTo>
                    <a:pt x="145" y="641"/>
                  </a:lnTo>
                  <a:lnTo>
                    <a:pt x="152" y="635"/>
                  </a:lnTo>
                  <a:lnTo>
                    <a:pt x="158" y="628"/>
                  </a:lnTo>
                  <a:lnTo>
                    <a:pt x="165" y="620"/>
                  </a:lnTo>
                  <a:lnTo>
                    <a:pt x="172" y="611"/>
                  </a:lnTo>
                  <a:lnTo>
                    <a:pt x="178" y="600"/>
                  </a:lnTo>
                  <a:lnTo>
                    <a:pt x="185" y="588"/>
                  </a:lnTo>
                  <a:lnTo>
                    <a:pt x="191" y="574"/>
                  </a:lnTo>
                  <a:lnTo>
                    <a:pt x="198" y="559"/>
                  </a:lnTo>
                  <a:lnTo>
                    <a:pt x="204" y="542"/>
                  </a:lnTo>
                  <a:lnTo>
                    <a:pt x="211" y="524"/>
                  </a:lnTo>
                  <a:lnTo>
                    <a:pt x="218" y="504"/>
                  </a:lnTo>
                  <a:lnTo>
                    <a:pt x="224" y="482"/>
                  </a:lnTo>
                  <a:lnTo>
                    <a:pt x="231" y="459"/>
                  </a:lnTo>
                  <a:lnTo>
                    <a:pt x="237" y="435"/>
                  </a:lnTo>
                  <a:lnTo>
                    <a:pt x="244" y="410"/>
                  </a:lnTo>
                  <a:lnTo>
                    <a:pt x="250" y="385"/>
                  </a:lnTo>
                  <a:lnTo>
                    <a:pt x="257" y="358"/>
                  </a:lnTo>
                  <a:lnTo>
                    <a:pt x="264" y="332"/>
                  </a:lnTo>
                  <a:lnTo>
                    <a:pt x="270" y="306"/>
                  </a:lnTo>
                  <a:lnTo>
                    <a:pt x="277" y="279"/>
                  </a:lnTo>
                  <a:lnTo>
                    <a:pt x="283" y="254"/>
                  </a:lnTo>
                  <a:lnTo>
                    <a:pt x="290" y="229"/>
                  </a:lnTo>
                  <a:lnTo>
                    <a:pt x="297" y="205"/>
                  </a:lnTo>
                  <a:lnTo>
                    <a:pt x="303" y="182"/>
                  </a:lnTo>
                  <a:lnTo>
                    <a:pt x="310" y="160"/>
                  </a:lnTo>
                  <a:lnTo>
                    <a:pt x="316" y="140"/>
                  </a:lnTo>
                  <a:lnTo>
                    <a:pt x="323" y="122"/>
                  </a:lnTo>
                  <a:lnTo>
                    <a:pt x="329" y="105"/>
                  </a:lnTo>
                  <a:lnTo>
                    <a:pt x="336" y="90"/>
                  </a:lnTo>
                  <a:lnTo>
                    <a:pt x="343" y="76"/>
                  </a:lnTo>
                  <a:lnTo>
                    <a:pt x="349" y="64"/>
                  </a:lnTo>
                  <a:lnTo>
                    <a:pt x="356" y="53"/>
                  </a:lnTo>
                  <a:lnTo>
                    <a:pt x="362" y="44"/>
                  </a:lnTo>
                  <a:lnTo>
                    <a:pt x="369" y="36"/>
                  </a:lnTo>
                  <a:lnTo>
                    <a:pt x="375" y="29"/>
                  </a:lnTo>
                  <a:lnTo>
                    <a:pt x="382" y="23"/>
                  </a:lnTo>
                  <a:lnTo>
                    <a:pt x="389" y="19"/>
                  </a:lnTo>
                  <a:lnTo>
                    <a:pt x="395" y="15"/>
                  </a:lnTo>
                  <a:lnTo>
                    <a:pt x="402" y="11"/>
                  </a:lnTo>
                  <a:lnTo>
                    <a:pt x="408" y="9"/>
                  </a:lnTo>
                  <a:lnTo>
                    <a:pt x="415" y="7"/>
                  </a:lnTo>
                  <a:lnTo>
                    <a:pt x="422" y="5"/>
                  </a:lnTo>
                  <a:lnTo>
                    <a:pt x="428" y="4"/>
                  </a:lnTo>
                  <a:lnTo>
                    <a:pt x="435" y="3"/>
                  </a:lnTo>
                  <a:lnTo>
                    <a:pt x="441" y="2"/>
                  </a:lnTo>
                  <a:lnTo>
                    <a:pt x="448" y="1"/>
                  </a:lnTo>
                  <a:lnTo>
                    <a:pt x="454" y="1"/>
                  </a:lnTo>
                  <a:lnTo>
                    <a:pt x="461" y="0"/>
                  </a:lnTo>
                  <a:lnTo>
                    <a:pt x="468" y="0"/>
                  </a:lnTo>
                  <a:lnTo>
                    <a:pt x="474" y="0"/>
                  </a:lnTo>
                  <a:lnTo>
                    <a:pt x="481" y="0"/>
                  </a:lnTo>
                  <a:lnTo>
                    <a:pt x="487" y="0"/>
                  </a:lnTo>
                  <a:lnTo>
                    <a:pt x="494" y="0"/>
                  </a:lnTo>
                  <a:lnTo>
                    <a:pt x="500" y="0"/>
                  </a:lnTo>
                  <a:lnTo>
                    <a:pt x="507" y="0"/>
                  </a:lnTo>
                  <a:lnTo>
                    <a:pt x="514" y="0"/>
                  </a:lnTo>
                  <a:lnTo>
                    <a:pt x="520" y="0"/>
                  </a:lnTo>
                  <a:lnTo>
                    <a:pt x="527" y="0"/>
                  </a:lnTo>
                </a:path>
              </a:pathLst>
            </a:custGeom>
            <a:noFill/>
            <a:ln w="57150" cap="rnd">
              <a:solidFill>
                <a:srgbClr val="0099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963932756"/>
      </p:ext>
    </p:extLst>
  </p:cSld>
  <p:clrMapOvr>
    <a:masterClrMapping/>
  </p:clrMapOvr>
</p:sld>
</file>

<file path=ppt/slides/slide2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4258" name="Rectangle 2"/>
          <p:cNvSpPr>
            <a:spLocks noGrp="1" noChangeArrowheads="1"/>
          </p:cNvSpPr>
          <p:nvPr>
            <p:ph type="title"/>
          </p:nvPr>
        </p:nvSpPr>
        <p:spPr>
          <a:xfrm>
            <a:off x="0" y="457200"/>
            <a:ext cx="9144000" cy="1143000"/>
          </a:xfrm>
        </p:spPr>
        <p:txBody>
          <a:bodyPr/>
          <a:lstStyle/>
          <a:p>
            <a:r>
              <a:rPr lang="en-US" altLang="en-US"/>
              <a:t>Conflict may explain other biases too</a:t>
            </a:r>
          </a:p>
        </p:txBody>
      </p:sp>
      <p:sp>
        <p:nvSpPr>
          <p:cNvPr id="224259" name="Rectangle 3"/>
          <p:cNvSpPr>
            <a:spLocks noGrp="1" noChangeArrowheads="1"/>
          </p:cNvSpPr>
          <p:nvPr>
            <p:ph type="body" idx="1"/>
          </p:nvPr>
        </p:nvSpPr>
        <p:spPr>
          <a:xfrm>
            <a:off x="533400" y="1981200"/>
            <a:ext cx="8610600" cy="4114800"/>
          </a:xfrm>
        </p:spPr>
        <p:txBody>
          <a:bodyPr/>
          <a:lstStyle/>
          <a:p>
            <a:pPr marL="0" indent="0">
              <a:lnSpc>
                <a:spcPts val="2400"/>
              </a:lnSpc>
            </a:pPr>
            <a:r>
              <a:rPr lang="en-US" altLang="en-US"/>
              <a:t> Ambiguity aversion</a:t>
            </a:r>
          </a:p>
          <a:p>
            <a:pPr marL="0" indent="0">
              <a:lnSpc>
                <a:spcPts val="2400"/>
              </a:lnSpc>
              <a:spcBef>
                <a:spcPct val="0"/>
              </a:spcBef>
              <a:buFontTx/>
              <a:buNone/>
            </a:pPr>
            <a:r>
              <a:rPr lang="en-US" altLang="en-US"/>
              <a:t>  </a:t>
            </a:r>
            <a:r>
              <a:rPr lang="en-US" altLang="en-US" sz="1600"/>
              <a:t> </a:t>
            </a:r>
            <a:r>
              <a:rPr lang="en-US" altLang="en-US" sz="1600">
                <a:solidFill>
                  <a:schemeClr val="hlink"/>
                </a:solidFill>
              </a:rPr>
              <a:t>Avoiding options when probabilities seem unknown</a:t>
            </a:r>
          </a:p>
          <a:p>
            <a:pPr marL="0" indent="0">
              <a:lnSpc>
                <a:spcPts val="2400"/>
              </a:lnSpc>
            </a:pPr>
            <a:r>
              <a:rPr lang="en-US" altLang="en-US"/>
              <a:t> Loss aversion</a:t>
            </a:r>
          </a:p>
          <a:p>
            <a:pPr marL="0" indent="0">
              <a:lnSpc>
                <a:spcPts val="2400"/>
              </a:lnSpc>
              <a:spcBef>
                <a:spcPct val="0"/>
              </a:spcBef>
              <a:spcAft>
                <a:spcPts val="600"/>
              </a:spcAft>
              <a:buFontTx/>
              <a:buNone/>
            </a:pPr>
            <a:r>
              <a:rPr lang="en-US" altLang="en-US" sz="1600">
                <a:solidFill>
                  <a:schemeClr val="hlink"/>
                </a:solidFill>
              </a:rPr>
              <a:t>     Disliking a loss more fervently than liking a gain of the same magnitude</a:t>
            </a:r>
          </a:p>
          <a:p>
            <a:pPr marL="0" indent="0">
              <a:lnSpc>
                <a:spcPts val="2400"/>
              </a:lnSpc>
              <a:spcBef>
                <a:spcPct val="0"/>
              </a:spcBef>
            </a:pPr>
            <a:r>
              <a:rPr lang="en-US" altLang="en-US"/>
              <a:t> Hyperbolic discounting</a:t>
            </a:r>
          </a:p>
          <a:p>
            <a:pPr marL="0" indent="0">
              <a:lnSpc>
                <a:spcPts val="2400"/>
              </a:lnSpc>
              <a:spcBef>
                <a:spcPct val="0"/>
              </a:spcBef>
              <a:buFontTx/>
              <a:buNone/>
            </a:pPr>
            <a:r>
              <a:rPr lang="en-US" altLang="en-US" sz="1600">
                <a:solidFill>
                  <a:schemeClr val="hlink"/>
                </a:solidFill>
              </a:rPr>
              <a:t>    Preferring immediate payoffs over later (more intense the closer to present payoffs are)</a:t>
            </a:r>
          </a:p>
          <a:p>
            <a:pPr marL="0" indent="0">
              <a:lnSpc>
                <a:spcPts val="2400"/>
              </a:lnSpc>
            </a:pPr>
            <a:r>
              <a:rPr lang="en-US" altLang="en-US"/>
              <a:t> Base rate fallacy</a:t>
            </a:r>
          </a:p>
          <a:p>
            <a:pPr marL="0" indent="0">
              <a:lnSpc>
                <a:spcPts val="2400"/>
              </a:lnSpc>
              <a:spcBef>
                <a:spcPct val="0"/>
              </a:spcBef>
              <a:buFontTx/>
              <a:buNone/>
            </a:pPr>
            <a:r>
              <a:rPr lang="en-US" altLang="en-US" sz="1600">
                <a:solidFill>
                  <a:schemeClr val="hlink"/>
                </a:solidFill>
              </a:rPr>
              <a:t>     Neglecting available statistical data in favor of particulars</a:t>
            </a:r>
            <a:endParaRPr lang="en-US" altLang="en-US" sz="1600"/>
          </a:p>
          <a:p>
            <a:pPr marL="0" indent="0">
              <a:lnSpc>
                <a:spcPts val="2400"/>
              </a:lnSpc>
            </a:pPr>
            <a:r>
              <a:rPr lang="en-US" altLang="en-US"/>
              <a:t> Neglect of probability</a:t>
            </a:r>
          </a:p>
          <a:p>
            <a:pPr marL="0" indent="0">
              <a:lnSpc>
                <a:spcPts val="2400"/>
              </a:lnSpc>
              <a:spcBef>
                <a:spcPct val="0"/>
              </a:spcBef>
              <a:buFontTx/>
              <a:buNone/>
            </a:pPr>
            <a:r>
              <a:rPr lang="en-US" altLang="en-US" sz="1600">
                <a:solidFill>
                  <a:schemeClr val="hlink"/>
                </a:solidFill>
              </a:rPr>
              <a:t>     Disregarding probability in decision making under uncertainty</a:t>
            </a:r>
          </a:p>
          <a:p>
            <a:pPr marL="0" indent="0">
              <a:lnSpc>
                <a:spcPts val="2400"/>
              </a:lnSpc>
            </a:pPr>
            <a:r>
              <a:rPr lang="en-US" altLang="en-US"/>
              <a:t> Pseudocertainty</a:t>
            </a:r>
          </a:p>
          <a:p>
            <a:pPr marL="0" indent="0">
              <a:lnSpc>
                <a:spcPts val="2400"/>
              </a:lnSpc>
              <a:spcBef>
                <a:spcPct val="0"/>
              </a:spcBef>
              <a:buFontTx/>
              <a:buNone/>
            </a:pPr>
            <a:r>
              <a:rPr lang="en-US" altLang="en-US" sz="1600">
                <a:solidFill>
                  <a:schemeClr val="hlink"/>
                </a:solidFill>
              </a:rPr>
              <a:t>     Making risk-averse choices for positive outcomes, but risk-seeking for negative</a:t>
            </a:r>
            <a:endParaRPr lang="en-US" altLang="en-US" sz="1600"/>
          </a:p>
        </p:txBody>
      </p:sp>
      <p:sp>
        <p:nvSpPr>
          <p:cNvPr id="4" name="Rectangle 3"/>
          <p:cNvSpPr txBox="1">
            <a:spLocks noChangeArrowheads="1"/>
          </p:cNvSpPr>
          <p:nvPr/>
        </p:nvSpPr>
        <p:spPr bwMode="auto">
          <a:xfrm>
            <a:off x="9220200" y="1752600"/>
            <a:ext cx="8839200" cy="5105400"/>
          </a:xfrm>
          <a:prstGeom prst="rect">
            <a:avLst/>
          </a:prstGeom>
          <a:noFill/>
          <a:ln w="9525">
            <a:noFill/>
            <a:miter lim="800000"/>
            <a:headEnd/>
            <a:tailEnd/>
          </a:ln>
        </p:spPr>
        <p:txBody>
          <a:bodyPr/>
          <a:lstStyle/>
          <a:p>
            <a:pPr marL="342900" indent="-342900" eaLnBrk="0" hangingPunct="0">
              <a:lnSpc>
                <a:spcPct val="80000"/>
              </a:lnSpc>
              <a:buFontTx/>
              <a:buChar char="•"/>
              <a:defRPr/>
            </a:pPr>
            <a:r>
              <a:rPr lang="en-US" sz="2800" kern="0">
                <a:latin typeface="+mn-lt"/>
              </a:rPr>
              <a:t>Clustering illusion</a:t>
            </a:r>
          </a:p>
          <a:p>
            <a:pPr marL="342900" indent="-342900" eaLnBrk="0" hangingPunct="0">
              <a:lnSpc>
                <a:spcPct val="55000"/>
              </a:lnSpc>
              <a:defRPr/>
            </a:pPr>
            <a:r>
              <a:rPr lang="en-US" sz="3200" kern="0">
                <a:solidFill>
                  <a:schemeClr val="hlink"/>
                </a:solidFill>
                <a:latin typeface="+mn-lt"/>
              </a:rPr>
              <a:t>	</a:t>
            </a:r>
            <a:r>
              <a:rPr lang="en-US" sz="1600" kern="0">
                <a:solidFill>
                  <a:schemeClr val="hlink"/>
                </a:solidFill>
                <a:latin typeface="+mn-lt"/>
              </a:rPr>
              <a:t>Seeing patterns in noise</a:t>
            </a:r>
          </a:p>
          <a:p>
            <a:pPr marL="342900" indent="-342900" eaLnBrk="0" hangingPunct="0">
              <a:lnSpc>
                <a:spcPct val="80000"/>
              </a:lnSpc>
              <a:buFontTx/>
              <a:buChar char="•"/>
              <a:defRPr/>
            </a:pPr>
            <a:r>
              <a:rPr lang="en-US" sz="2800" kern="0">
                <a:latin typeface="+mn-lt"/>
              </a:rPr>
              <a:t>Gambler's fallacy</a:t>
            </a:r>
          </a:p>
          <a:p>
            <a:pPr marL="342900" indent="-342900" eaLnBrk="0" hangingPunct="0">
              <a:lnSpc>
                <a:spcPct val="55000"/>
              </a:lnSpc>
              <a:defRPr/>
            </a:pPr>
            <a:r>
              <a:rPr lang="en-US" sz="3200" kern="0">
                <a:solidFill>
                  <a:schemeClr val="hlink"/>
                </a:solidFill>
                <a:latin typeface="+mn-lt"/>
              </a:rPr>
              <a:t>	</a:t>
            </a:r>
            <a:r>
              <a:rPr lang="en-US" sz="1600" kern="0">
                <a:solidFill>
                  <a:schemeClr val="hlink"/>
                </a:solidFill>
                <a:latin typeface="+mn-lt"/>
              </a:rPr>
              <a:t>Thinking future probabilities are altered by past events, e.g., P(head | 4 tails)</a:t>
            </a:r>
          </a:p>
          <a:p>
            <a:pPr marL="342900" indent="-342900" eaLnBrk="0" hangingPunct="0">
              <a:lnSpc>
                <a:spcPct val="80000"/>
              </a:lnSpc>
              <a:buFontTx/>
              <a:buChar char="•"/>
              <a:defRPr/>
            </a:pPr>
            <a:r>
              <a:rPr lang="en-US" sz="2800" kern="0">
                <a:latin typeface="+mn-lt"/>
              </a:rPr>
              <a:t>Framing</a:t>
            </a:r>
          </a:p>
          <a:p>
            <a:pPr marL="342900" indent="-342900" eaLnBrk="0" hangingPunct="0">
              <a:lnSpc>
                <a:spcPct val="55000"/>
              </a:lnSpc>
              <a:defRPr/>
            </a:pPr>
            <a:r>
              <a:rPr lang="en-US" sz="3200" kern="0">
                <a:solidFill>
                  <a:schemeClr val="hlink"/>
                </a:solidFill>
                <a:latin typeface="+mn-lt"/>
              </a:rPr>
              <a:t>	</a:t>
            </a:r>
            <a:r>
              <a:rPr lang="en-US" sz="1600" kern="0">
                <a:solidFill>
                  <a:schemeClr val="hlink"/>
                </a:solidFill>
                <a:latin typeface="+mn-lt"/>
              </a:rPr>
              <a:t>Drawing different conclusions based on how data are presented</a:t>
            </a:r>
          </a:p>
          <a:p>
            <a:pPr marL="342900" indent="-342900" eaLnBrk="0" hangingPunct="0">
              <a:lnSpc>
                <a:spcPct val="80000"/>
              </a:lnSpc>
              <a:buFontTx/>
              <a:buChar char="•"/>
              <a:defRPr/>
            </a:pPr>
            <a:r>
              <a:rPr lang="en-US" sz="2800" kern="0">
                <a:latin typeface="+mn-lt"/>
              </a:rPr>
              <a:t>Regression toward the mean</a:t>
            </a:r>
          </a:p>
          <a:p>
            <a:pPr marL="342900" indent="-342900" eaLnBrk="0" hangingPunct="0">
              <a:lnSpc>
                <a:spcPct val="55000"/>
              </a:lnSpc>
              <a:defRPr/>
            </a:pPr>
            <a:r>
              <a:rPr lang="en-US" sz="3200" kern="0">
                <a:solidFill>
                  <a:schemeClr val="hlink"/>
                </a:solidFill>
                <a:latin typeface="+mn-lt"/>
              </a:rPr>
              <a:t>	</a:t>
            </a:r>
            <a:r>
              <a:rPr lang="en-US" sz="1600" kern="0">
                <a:solidFill>
                  <a:schemeClr val="hlink"/>
                </a:solidFill>
                <a:latin typeface="+mn-lt"/>
              </a:rPr>
              <a:t>Expecting extreme performance to continue</a:t>
            </a:r>
          </a:p>
          <a:p>
            <a:pPr marL="342900" indent="-342900" eaLnBrk="0" hangingPunct="0">
              <a:lnSpc>
                <a:spcPct val="80000"/>
              </a:lnSpc>
              <a:buFontTx/>
              <a:buChar char="•"/>
              <a:defRPr/>
            </a:pPr>
            <a:r>
              <a:rPr lang="en-US" sz="2800" kern="0">
                <a:latin typeface="+mn-lt"/>
              </a:rPr>
              <a:t>Ludic fallacy</a:t>
            </a:r>
          </a:p>
          <a:p>
            <a:pPr marL="342900" indent="-342900" eaLnBrk="0" hangingPunct="0">
              <a:lnSpc>
                <a:spcPct val="55000"/>
              </a:lnSpc>
              <a:defRPr/>
            </a:pPr>
            <a:r>
              <a:rPr lang="en-US" sz="3200" kern="0">
                <a:solidFill>
                  <a:schemeClr val="hlink"/>
                </a:solidFill>
                <a:latin typeface="+mn-lt"/>
              </a:rPr>
              <a:t>	</a:t>
            </a:r>
            <a:r>
              <a:rPr lang="en-US" sz="1600" kern="0">
                <a:solidFill>
                  <a:schemeClr val="hlink"/>
                </a:solidFill>
                <a:latin typeface="+mn-lt"/>
              </a:rPr>
              <a:t>Believing that chance in life is like chance in games</a:t>
            </a:r>
            <a:r>
              <a:rPr lang="en-US" sz="2000" kern="0">
                <a:solidFill>
                  <a:schemeClr val="hlink"/>
                </a:solidFill>
                <a:latin typeface="+mn-lt"/>
              </a:rPr>
              <a:t> </a:t>
            </a:r>
          </a:p>
          <a:p>
            <a:pPr marL="342900" indent="-342900" eaLnBrk="0" hangingPunct="0">
              <a:lnSpc>
                <a:spcPct val="80000"/>
              </a:lnSpc>
              <a:buFontTx/>
              <a:buChar char="•"/>
              <a:defRPr/>
            </a:pPr>
            <a:r>
              <a:rPr lang="en-US" sz="2800" kern="0">
                <a:latin typeface="+mn-lt"/>
              </a:rPr>
              <a:t>Primacy</a:t>
            </a:r>
          </a:p>
          <a:p>
            <a:pPr marL="342900" indent="-342900" eaLnBrk="0" hangingPunct="0">
              <a:lnSpc>
                <a:spcPct val="55000"/>
              </a:lnSpc>
              <a:defRPr/>
            </a:pPr>
            <a:r>
              <a:rPr lang="en-US" sz="3200" kern="0">
                <a:solidFill>
                  <a:schemeClr val="hlink"/>
                </a:solidFill>
                <a:latin typeface="+mn-lt"/>
              </a:rPr>
              <a:t>	</a:t>
            </a:r>
            <a:r>
              <a:rPr lang="en-US" sz="1600" kern="0">
                <a:solidFill>
                  <a:schemeClr val="hlink"/>
                </a:solidFill>
                <a:latin typeface="+mn-lt"/>
              </a:rPr>
              <a:t>Weighting initial events more than subsequent events</a:t>
            </a:r>
          </a:p>
          <a:p>
            <a:pPr marL="342900" indent="-342900" eaLnBrk="0" hangingPunct="0">
              <a:lnSpc>
                <a:spcPct val="80000"/>
              </a:lnSpc>
              <a:buFontTx/>
              <a:buChar char="•"/>
              <a:defRPr/>
            </a:pPr>
            <a:r>
              <a:rPr lang="en-US" sz="2800" kern="0">
                <a:latin typeface="+mn-lt"/>
              </a:rPr>
              <a:t>Recency</a:t>
            </a:r>
          </a:p>
          <a:p>
            <a:pPr marL="342900" indent="-342900" eaLnBrk="0" hangingPunct="0">
              <a:lnSpc>
                <a:spcPct val="55000"/>
              </a:lnSpc>
              <a:defRPr/>
            </a:pPr>
            <a:r>
              <a:rPr lang="en-US" sz="3200" kern="0">
                <a:solidFill>
                  <a:schemeClr val="hlink"/>
                </a:solidFill>
                <a:latin typeface="+mn-lt"/>
              </a:rPr>
              <a:t>	</a:t>
            </a:r>
            <a:r>
              <a:rPr lang="en-US" sz="1600" kern="0">
                <a:solidFill>
                  <a:schemeClr val="hlink"/>
                </a:solidFill>
                <a:latin typeface="+mn-lt"/>
              </a:rPr>
              <a:t>Weighting recent events more than earlier events</a:t>
            </a:r>
            <a:endParaRPr lang="en-US" sz="1600" kern="0" dirty="0">
              <a:solidFill>
                <a:schemeClr val="hlink"/>
              </a:solidFill>
              <a:latin typeface="+mn-lt"/>
            </a:endParaRPr>
          </a:p>
        </p:txBody>
      </p:sp>
      <p:sp>
        <p:nvSpPr>
          <p:cNvPr id="5" name="TextBox 4"/>
          <p:cNvSpPr txBox="1">
            <a:spLocks noChangeArrowheads="1"/>
          </p:cNvSpPr>
          <p:nvPr/>
        </p:nvSpPr>
        <p:spPr bwMode="auto">
          <a:xfrm>
            <a:off x="5943600" y="3810000"/>
            <a:ext cx="3048000" cy="2062163"/>
          </a:xfrm>
          <a:prstGeom prst="rect">
            <a:avLst/>
          </a:prstGeom>
          <a:noFill/>
          <a:ln w="9525">
            <a:noFill/>
            <a:miter lim="800000"/>
            <a:headEnd/>
            <a:tailEnd/>
          </a:ln>
        </p:spPr>
        <p:txBody>
          <a:bodyPr>
            <a:spAutoFit/>
          </a:bodyPr>
          <a:lstStyle/>
          <a:p>
            <a:pPr>
              <a:defRPr/>
            </a:pPr>
            <a:r>
              <a:rPr lang="en-US" sz="3200" dirty="0">
                <a:solidFill>
                  <a:srgbClr val="FF0000"/>
                </a:solidFill>
                <a:latin typeface="+mn-lt"/>
              </a:rPr>
              <a:t>People just seem downright </a:t>
            </a:r>
            <a:r>
              <a:rPr lang="en-US" sz="3200" i="1" dirty="0">
                <a:solidFill>
                  <a:srgbClr val="FF0000"/>
                </a:solidFill>
                <a:latin typeface="+mn-lt"/>
              </a:rPr>
              <a:t>stupid</a:t>
            </a:r>
            <a:r>
              <a:rPr lang="en-US" sz="3200" dirty="0">
                <a:solidFill>
                  <a:srgbClr val="FF0000"/>
                </a:solidFill>
                <a:latin typeface="+mn-lt"/>
              </a:rPr>
              <a:t> about risks and uncertainty</a:t>
            </a:r>
            <a:endParaRPr lang="en-US" sz="1400" dirty="0">
              <a:solidFill>
                <a:srgbClr val="FF0000"/>
              </a:solidFill>
              <a:latin typeface="+mn-lt"/>
            </a:endParaRPr>
          </a:p>
        </p:txBody>
      </p:sp>
      <p:sp>
        <p:nvSpPr>
          <p:cNvPr id="6" name="Rectangle 6"/>
          <p:cNvSpPr>
            <a:spLocks noChangeArrowheads="1"/>
          </p:cNvSpPr>
          <p:nvPr/>
        </p:nvSpPr>
        <p:spPr bwMode="auto">
          <a:xfrm>
            <a:off x="5943600" y="1295400"/>
            <a:ext cx="2887663" cy="400050"/>
          </a:xfrm>
          <a:prstGeom prst="rect">
            <a:avLst/>
          </a:prstGeom>
          <a:noFill/>
          <a:ln w="9525">
            <a:noFill/>
            <a:miter lim="800000"/>
            <a:headEnd/>
            <a:tailEnd/>
          </a:ln>
        </p:spPr>
        <p:txBody>
          <a:bodyPr wrap="none">
            <a:spAutoFit/>
          </a:bodyPr>
          <a:lstStyle/>
          <a:p>
            <a:pPr eaLnBrk="0" hangingPunct="0">
              <a:defRPr/>
            </a:pPr>
            <a:r>
              <a:rPr lang="en-US" sz="2000" dirty="0" err="1">
                <a:solidFill>
                  <a:schemeClr val="accent3">
                    <a:lumMod val="85000"/>
                  </a:schemeClr>
                </a:solidFill>
                <a:latin typeface="Arial" pitchFamily="34" charset="0"/>
              </a:rPr>
              <a:t>Kahneman</a:t>
            </a:r>
            <a:r>
              <a:rPr lang="en-US" sz="2000" dirty="0">
                <a:solidFill>
                  <a:schemeClr val="accent3">
                    <a:lumMod val="85000"/>
                  </a:schemeClr>
                </a:solidFill>
                <a:latin typeface="Arial" pitchFamily="34" charset="0"/>
              </a:rPr>
              <a:t> and </a:t>
            </a:r>
            <a:r>
              <a:rPr lang="en-US" sz="2000" dirty="0" err="1">
                <a:solidFill>
                  <a:schemeClr val="accent3">
                    <a:lumMod val="85000"/>
                  </a:schemeClr>
                </a:solidFill>
                <a:latin typeface="Arial" pitchFamily="34" charset="0"/>
              </a:rPr>
              <a:t>Tversky</a:t>
            </a:r>
            <a:endParaRPr lang="en-US" sz="2000" dirty="0">
              <a:solidFill>
                <a:schemeClr val="accent3">
                  <a:lumMod val="85000"/>
                </a:schemeClr>
              </a:solidFill>
              <a:latin typeface="Arial" pitchFamily="34" charset="0"/>
            </a:endParaRPr>
          </a:p>
        </p:txBody>
      </p:sp>
      <p:sp>
        <p:nvSpPr>
          <p:cNvPr id="7" name="Rectangle 3"/>
          <p:cNvSpPr txBox="1">
            <a:spLocks noChangeArrowheads="1"/>
          </p:cNvSpPr>
          <p:nvPr/>
        </p:nvSpPr>
        <p:spPr bwMode="auto">
          <a:xfrm>
            <a:off x="9144000" y="6858000"/>
            <a:ext cx="8763000" cy="4953000"/>
          </a:xfrm>
          <a:prstGeom prst="rect">
            <a:avLst/>
          </a:prstGeom>
          <a:noFill/>
          <a:ln w="9525">
            <a:noFill/>
            <a:miter lim="800000"/>
            <a:headEnd/>
            <a:tailEnd/>
          </a:ln>
        </p:spPr>
        <p:txBody>
          <a:bodyPr/>
          <a:lstStyle/>
          <a:p>
            <a:pPr marL="342900" indent="-342900" eaLnBrk="0" hangingPunct="0">
              <a:lnSpc>
                <a:spcPct val="80000"/>
              </a:lnSpc>
              <a:spcBef>
                <a:spcPct val="20000"/>
              </a:spcBef>
              <a:buFontTx/>
              <a:buChar char="•"/>
              <a:defRPr/>
            </a:pPr>
            <a:r>
              <a:rPr lang="en-US" sz="3200" kern="0" dirty="0">
                <a:latin typeface="+mn-lt"/>
              </a:rPr>
              <a:t>Probability misperception</a:t>
            </a:r>
          </a:p>
          <a:p>
            <a:pPr marL="342900" indent="-342900" eaLnBrk="0" hangingPunct="0">
              <a:lnSpc>
                <a:spcPct val="80000"/>
              </a:lnSpc>
              <a:spcBef>
                <a:spcPct val="20000"/>
              </a:spcBef>
              <a:defRPr/>
            </a:pPr>
            <a:r>
              <a:rPr lang="en-US" sz="2000" kern="0" dirty="0">
                <a:solidFill>
                  <a:schemeClr val="hlink"/>
                </a:solidFill>
                <a:latin typeface="+mn-lt"/>
              </a:rPr>
              <a:t>	Overestimating chance of rare outcomes, understating chances of common ones</a:t>
            </a:r>
          </a:p>
          <a:p>
            <a:pPr marL="342900" indent="-342900" eaLnBrk="0" hangingPunct="0">
              <a:lnSpc>
                <a:spcPct val="80000"/>
              </a:lnSpc>
              <a:spcBef>
                <a:spcPct val="20000"/>
              </a:spcBef>
              <a:buFontTx/>
              <a:buChar char="•"/>
              <a:defRPr/>
            </a:pPr>
            <a:r>
              <a:rPr lang="en-US" sz="3200" kern="0" dirty="0">
                <a:latin typeface="+mn-lt"/>
              </a:rPr>
              <a:t>Conjunction fallacy</a:t>
            </a:r>
          </a:p>
          <a:p>
            <a:pPr marL="342900" indent="-342900" eaLnBrk="0" hangingPunct="0">
              <a:lnSpc>
                <a:spcPct val="80000"/>
              </a:lnSpc>
              <a:spcBef>
                <a:spcPct val="20000"/>
              </a:spcBef>
              <a:defRPr/>
            </a:pPr>
            <a:r>
              <a:rPr lang="en-US" sz="2000" kern="0" dirty="0">
                <a:solidFill>
                  <a:schemeClr val="hlink"/>
                </a:solidFill>
                <a:latin typeface="+mn-lt"/>
              </a:rPr>
              <a:t>	Assuming that specific conditions are more probable than general ones</a:t>
            </a:r>
          </a:p>
          <a:p>
            <a:pPr marL="342900" indent="-342900" eaLnBrk="0" hangingPunct="0">
              <a:lnSpc>
                <a:spcPct val="80000"/>
              </a:lnSpc>
              <a:spcBef>
                <a:spcPct val="20000"/>
              </a:spcBef>
              <a:buFontTx/>
              <a:buChar char="•"/>
              <a:defRPr/>
            </a:pPr>
            <a:r>
              <a:rPr lang="en-US" sz="3200" kern="0" dirty="0" err="1">
                <a:latin typeface="+mn-lt"/>
              </a:rPr>
              <a:t>Pseudocertainty</a:t>
            </a:r>
            <a:endParaRPr lang="en-US" sz="3200" kern="0" dirty="0">
              <a:latin typeface="+mn-lt"/>
            </a:endParaRPr>
          </a:p>
          <a:p>
            <a:pPr marL="342900" indent="-342900" eaLnBrk="0" hangingPunct="0">
              <a:lnSpc>
                <a:spcPct val="80000"/>
              </a:lnSpc>
              <a:spcBef>
                <a:spcPct val="20000"/>
              </a:spcBef>
              <a:defRPr/>
            </a:pPr>
            <a:r>
              <a:rPr lang="en-US" sz="2000" kern="0" dirty="0">
                <a:solidFill>
                  <a:schemeClr val="hlink"/>
                </a:solidFill>
                <a:latin typeface="+mn-lt"/>
              </a:rPr>
              <a:t>	Making risk-averse choices for positive outcomes, but risk-seeking for negative</a:t>
            </a:r>
          </a:p>
          <a:p>
            <a:pPr marL="342900" indent="-342900" eaLnBrk="0" hangingPunct="0">
              <a:lnSpc>
                <a:spcPct val="80000"/>
              </a:lnSpc>
              <a:spcBef>
                <a:spcPct val="20000"/>
              </a:spcBef>
              <a:buFontTx/>
              <a:buChar char="•"/>
              <a:defRPr/>
            </a:pPr>
            <a:r>
              <a:rPr lang="en-US" sz="3200" kern="0" dirty="0">
                <a:latin typeface="+mn-lt"/>
              </a:rPr>
              <a:t>Overconfidence</a:t>
            </a:r>
          </a:p>
          <a:p>
            <a:pPr marL="342900" indent="-342900" eaLnBrk="0" hangingPunct="0">
              <a:lnSpc>
                <a:spcPct val="80000"/>
              </a:lnSpc>
              <a:spcBef>
                <a:spcPct val="20000"/>
              </a:spcBef>
              <a:defRPr/>
            </a:pPr>
            <a:r>
              <a:rPr lang="en-US" sz="2000" kern="0" dirty="0">
                <a:latin typeface="+mn-lt"/>
              </a:rPr>
              <a:t>	</a:t>
            </a:r>
            <a:r>
              <a:rPr lang="en-US" sz="2000" kern="0" dirty="0">
                <a:solidFill>
                  <a:schemeClr val="hlink"/>
                </a:solidFill>
                <a:latin typeface="+mn-lt"/>
              </a:rPr>
              <a:t>Excessive confidence in one’s own predictions</a:t>
            </a:r>
          </a:p>
          <a:p>
            <a:pPr marL="342900" indent="-342900" eaLnBrk="0" hangingPunct="0">
              <a:lnSpc>
                <a:spcPct val="80000"/>
              </a:lnSpc>
              <a:spcBef>
                <a:spcPct val="20000"/>
              </a:spcBef>
              <a:buFontTx/>
              <a:buChar char="•"/>
              <a:defRPr/>
            </a:pPr>
            <a:r>
              <a:rPr lang="en-US" sz="3200" kern="0" dirty="0">
                <a:latin typeface="+mn-lt"/>
              </a:rPr>
              <a:t>Zero risk bias</a:t>
            </a:r>
          </a:p>
          <a:p>
            <a:pPr marL="342900" indent="-342900" eaLnBrk="0" hangingPunct="0">
              <a:lnSpc>
                <a:spcPct val="80000"/>
              </a:lnSpc>
              <a:spcBef>
                <a:spcPct val="20000"/>
              </a:spcBef>
              <a:defRPr/>
            </a:pPr>
            <a:r>
              <a:rPr lang="en-US" sz="2000" kern="0" dirty="0">
                <a:solidFill>
                  <a:schemeClr val="hlink"/>
                </a:solidFill>
                <a:latin typeface="+mn-lt"/>
              </a:rPr>
              <a:t>	Preferring to reduce a small risk to zero over a greater reduction in a larger risk</a:t>
            </a:r>
          </a:p>
          <a:p>
            <a:pPr marL="342900" indent="-342900" eaLnBrk="0" hangingPunct="0">
              <a:lnSpc>
                <a:spcPct val="80000"/>
              </a:lnSpc>
              <a:spcBef>
                <a:spcPct val="20000"/>
              </a:spcBef>
              <a:buFontTx/>
              <a:buChar char="•"/>
              <a:defRPr/>
            </a:pPr>
            <a:r>
              <a:rPr lang="en-US" sz="3200" kern="0" dirty="0">
                <a:latin typeface="+mn-lt"/>
              </a:rPr>
              <a:t>Anchoring</a:t>
            </a:r>
          </a:p>
          <a:p>
            <a:pPr marL="342900" indent="-342900" eaLnBrk="0" hangingPunct="0">
              <a:lnSpc>
                <a:spcPct val="80000"/>
              </a:lnSpc>
              <a:spcBef>
                <a:spcPct val="20000"/>
              </a:spcBef>
              <a:defRPr/>
            </a:pPr>
            <a:r>
              <a:rPr lang="en-US" sz="2000" kern="0" dirty="0">
                <a:solidFill>
                  <a:schemeClr val="hlink"/>
                </a:solidFill>
                <a:latin typeface="+mn-lt"/>
              </a:rPr>
              <a:t>	Relying too heavily on a past reference or one piece of information</a:t>
            </a:r>
          </a:p>
        </p:txBody>
      </p:sp>
      <p:sp>
        <p:nvSpPr>
          <p:cNvPr id="224264" name="Rectangle 4"/>
          <p:cNvSpPr>
            <a:spLocks noChangeArrowheads="1"/>
          </p:cNvSpPr>
          <p:nvPr/>
        </p:nvSpPr>
        <p:spPr bwMode="auto">
          <a:xfrm>
            <a:off x="-838200" y="6858000"/>
            <a:ext cx="10820400" cy="6172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r>
              <a:rPr lang="en-US" altLang="en-US" sz="3200">
                <a:solidFill>
                  <a:schemeClr val="hlink"/>
                </a:solidFill>
                <a:latin typeface="Arial" panose="020B0604020202020204" pitchFamily="34" charset="0"/>
              </a:rPr>
              <a:t>http://en.wikipedia.org/wiki/Cognitive_bias</a:t>
            </a:r>
          </a:p>
          <a:p>
            <a:pPr>
              <a:lnSpc>
                <a:spcPct val="80000"/>
              </a:lnSpc>
              <a:spcBef>
                <a:spcPct val="20000"/>
              </a:spcBef>
              <a:buFontTx/>
              <a:buChar char="•"/>
            </a:pPr>
            <a:r>
              <a:rPr lang="en-US" altLang="en-US" sz="2000">
                <a:latin typeface="Arial" panose="020B0604020202020204" pitchFamily="34" charset="0"/>
              </a:rPr>
              <a:t>Ambiguity aversion: avoiding options when probabilities seem unknown</a:t>
            </a:r>
          </a:p>
          <a:p>
            <a:pPr>
              <a:lnSpc>
                <a:spcPct val="80000"/>
              </a:lnSpc>
              <a:spcBef>
                <a:spcPct val="20000"/>
              </a:spcBef>
              <a:buFontTx/>
              <a:buChar char="•"/>
            </a:pPr>
            <a:r>
              <a:rPr lang="en-US" altLang="en-US" sz="2000">
                <a:latin typeface="Arial" panose="020B0604020202020204" pitchFamily="34" charset="0"/>
              </a:rPr>
              <a:t>Anchoring: relying too heavily on a past reference or one piece of information</a:t>
            </a:r>
          </a:p>
          <a:p>
            <a:pPr>
              <a:lnSpc>
                <a:spcPct val="80000"/>
              </a:lnSpc>
              <a:spcBef>
                <a:spcPct val="20000"/>
              </a:spcBef>
              <a:buFontTx/>
              <a:buChar char="•"/>
            </a:pPr>
            <a:r>
              <a:rPr lang="en-US" altLang="en-US" sz="2000">
                <a:latin typeface="Arial" panose="020B0604020202020204" pitchFamily="34" charset="0"/>
              </a:rPr>
              <a:t>Availability heuristic: estimating likelihood by how easy it is to remember</a:t>
            </a:r>
          </a:p>
          <a:p>
            <a:pPr>
              <a:lnSpc>
                <a:spcPct val="80000"/>
              </a:lnSpc>
              <a:spcBef>
                <a:spcPct val="20000"/>
              </a:spcBef>
              <a:buFontTx/>
              <a:buChar char="•"/>
            </a:pPr>
            <a:r>
              <a:rPr lang="en-US" altLang="en-US" sz="2000">
                <a:latin typeface="Arial" panose="020B0604020202020204" pitchFamily="34" charset="0"/>
              </a:rPr>
              <a:t>Base rate fallacy: neglecting available statistical data in favor of particulars</a:t>
            </a:r>
          </a:p>
          <a:p>
            <a:pPr>
              <a:lnSpc>
                <a:spcPct val="80000"/>
              </a:lnSpc>
              <a:spcBef>
                <a:spcPct val="20000"/>
              </a:spcBef>
              <a:buFontTx/>
              <a:buChar char="•"/>
            </a:pPr>
            <a:r>
              <a:rPr lang="en-US" altLang="en-US" sz="2000">
                <a:latin typeface="Arial" panose="020B0604020202020204" pitchFamily="34" charset="0"/>
              </a:rPr>
              <a:t>Clustering illusion: seeing patterns in noise</a:t>
            </a:r>
          </a:p>
          <a:p>
            <a:pPr>
              <a:lnSpc>
                <a:spcPct val="80000"/>
              </a:lnSpc>
              <a:spcBef>
                <a:spcPct val="20000"/>
              </a:spcBef>
              <a:buFontTx/>
              <a:buChar char="•"/>
            </a:pPr>
            <a:r>
              <a:rPr lang="en-US" altLang="en-US" sz="2000">
                <a:latin typeface="Arial" panose="020B0604020202020204" pitchFamily="34" charset="0"/>
              </a:rPr>
              <a:t>Conjunction fallacy: assuming that specific conditions are more probable than general ones</a:t>
            </a:r>
          </a:p>
          <a:p>
            <a:pPr>
              <a:lnSpc>
                <a:spcPct val="80000"/>
              </a:lnSpc>
              <a:spcBef>
                <a:spcPct val="20000"/>
              </a:spcBef>
              <a:buFontTx/>
              <a:buChar char="•"/>
            </a:pPr>
            <a:r>
              <a:rPr lang="en-US" altLang="en-US" sz="2000">
                <a:latin typeface="Arial" panose="020B0604020202020204" pitchFamily="34" charset="0"/>
              </a:rPr>
              <a:t>Gambler's fallacy: thinking future probabilities are altered by past events, e.g., P(head | 4 tails)</a:t>
            </a:r>
          </a:p>
          <a:p>
            <a:pPr>
              <a:lnSpc>
                <a:spcPct val="80000"/>
              </a:lnSpc>
              <a:spcBef>
                <a:spcPct val="20000"/>
              </a:spcBef>
              <a:buFontTx/>
              <a:buChar char="•"/>
            </a:pPr>
            <a:r>
              <a:rPr lang="en-US" altLang="en-US" sz="2000">
                <a:latin typeface="Arial" panose="020B0604020202020204" pitchFamily="34" charset="0"/>
              </a:rPr>
              <a:t>Framing: drawing different conclusions based on how data are presented</a:t>
            </a:r>
          </a:p>
          <a:p>
            <a:pPr>
              <a:lnSpc>
                <a:spcPct val="80000"/>
              </a:lnSpc>
              <a:spcBef>
                <a:spcPct val="20000"/>
              </a:spcBef>
              <a:buFontTx/>
              <a:buChar char="•"/>
            </a:pPr>
            <a:r>
              <a:rPr lang="en-US" altLang="en-US" sz="2000">
                <a:latin typeface="Arial" panose="020B0604020202020204" pitchFamily="34" charset="0"/>
              </a:rPr>
              <a:t>Hyperbolic discounting: strong preference for more immediate payoffs relative to later payoffs, where the tendency increases the closer to the present both payoffs are</a:t>
            </a:r>
          </a:p>
          <a:p>
            <a:pPr>
              <a:lnSpc>
                <a:spcPct val="80000"/>
              </a:lnSpc>
              <a:spcBef>
                <a:spcPct val="20000"/>
              </a:spcBef>
              <a:buFontTx/>
              <a:buChar char="•"/>
            </a:pPr>
            <a:r>
              <a:rPr lang="en-US" altLang="en-US" sz="2000">
                <a:latin typeface="Arial" panose="020B0604020202020204" pitchFamily="34" charset="0"/>
              </a:rPr>
              <a:t>Loss aversion: disliking a loss more fervently than liking a gain of the same magnitude</a:t>
            </a:r>
          </a:p>
          <a:p>
            <a:pPr>
              <a:lnSpc>
                <a:spcPct val="80000"/>
              </a:lnSpc>
              <a:spcBef>
                <a:spcPct val="20000"/>
              </a:spcBef>
              <a:buFontTx/>
              <a:buChar char="•"/>
            </a:pPr>
            <a:r>
              <a:rPr lang="en-US" altLang="en-US" sz="2000">
                <a:latin typeface="Arial" panose="020B0604020202020204" pitchFamily="34" charset="0"/>
              </a:rPr>
              <a:t>Ludic fallacy: belief that chance in life is like chance in games </a:t>
            </a:r>
          </a:p>
          <a:p>
            <a:pPr>
              <a:lnSpc>
                <a:spcPct val="80000"/>
              </a:lnSpc>
              <a:spcBef>
                <a:spcPct val="20000"/>
              </a:spcBef>
              <a:buFontTx/>
              <a:buChar char="•"/>
            </a:pPr>
            <a:r>
              <a:rPr lang="en-US" altLang="en-US" sz="2000">
                <a:latin typeface="Arial" panose="020B0604020202020204" pitchFamily="34" charset="0"/>
              </a:rPr>
              <a:t>Neglect of probability: disregarding probability in decision making under uncertainty</a:t>
            </a:r>
          </a:p>
          <a:p>
            <a:pPr>
              <a:lnSpc>
                <a:spcPct val="80000"/>
              </a:lnSpc>
              <a:spcBef>
                <a:spcPct val="20000"/>
              </a:spcBef>
              <a:buFontTx/>
              <a:buChar char="•"/>
            </a:pPr>
            <a:r>
              <a:rPr lang="en-US" altLang="en-US" sz="2000">
                <a:latin typeface="Arial" panose="020B0604020202020204" pitchFamily="34" charset="0"/>
              </a:rPr>
              <a:t>Overconfidence effect: excessive confidence in one’s own predictions </a:t>
            </a:r>
          </a:p>
          <a:p>
            <a:pPr>
              <a:lnSpc>
                <a:spcPct val="80000"/>
              </a:lnSpc>
              <a:spcBef>
                <a:spcPct val="20000"/>
              </a:spcBef>
              <a:buFontTx/>
              <a:buChar char="•"/>
            </a:pPr>
            <a:r>
              <a:rPr lang="en-US" altLang="en-US" sz="2000">
                <a:latin typeface="Arial" panose="020B0604020202020204" pitchFamily="34" charset="0"/>
              </a:rPr>
              <a:t>Primacy: weighting initial events more than subsequent events</a:t>
            </a:r>
          </a:p>
          <a:p>
            <a:pPr>
              <a:lnSpc>
                <a:spcPct val="80000"/>
              </a:lnSpc>
              <a:spcBef>
                <a:spcPct val="20000"/>
              </a:spcBef>
              <a:buFontTx/>
              <a:buChar char="•"/>
            </a:pPr>
            <a:r>
              <a:rPr lang="en-US" altLang="en-US" sz="2000">
                <a:latin typeface="Arial" panose="020B0604020202020204" pitchFamily="34" charset="0"/>
              </a:rPr>
              <a:t>Pseudocertainty: making risk-averse choices if the expected outcome is positive, but risk-seeking choices to avoid negative outcomes</a:t>
            </a:r>
          </a:p>
          <a:p>
            <a:pPr>
              <a:lnSpc>
                <a:spcPct val="80000"/>
              </a:lnSpc>
              <a:spcBef>
                <a:spcPct val="20000"/>
              </a:spcBef>
              <a:buFontTx/>
              <a:buChar char="•"/>
            </a:pPr>
            <a:r>
              <a:rPr lang="en-US" altLang="en-US" sz="2000">
                <a:latin typeface="Arial" panose="020B0604020202020204" pitchFamily="34" charset="0"/>
              </a:rPr>
              <a:t>Recency: weighting recent events more than earlier events</a:t>
            </a:r>
          </a:p>
          <a:p>
            <a:pPr>
              <a:lnSpc>
                <a:spcPct val="80000"/>
              </a:lnSpc>
              <a:spcBef>
                <a:spcPct val="20000"/>
              </a:spcBef>
              <a:buFontTx/>
              <a:buChar char="•"/>
            </a:pPr>
            <a:r>
              <a:rPr lang="en-US" altLang="en-US" sz="2000">
                <a:latin typeface="Arial" panose="020B0604020202020204" pitchFamily="34" charset="0"/>
              </a:rPr>
              <a:t>Regression toward the mean: expecting extreme performance to continue</a:t>
            </a:r>
          </a:p>
          <a:p>
            <a:pPr>
              <a:lnSpc>
                <a:spcPct val="80000"/>
              </a:lnSpc>
              <a:spcBef>
                <a:spcPct val="20000"/>
              </a:spcBef>
              <a:buFontTx/>
              <a:buChar char="•"/>
            </a:pPr>
            <a:r>
              <a:rPr lang="en-US" altLang="en-US" sz="2000">
                <a:latin typeface="Arial" panose="020B0604020202020204" pitchFamily="34" charset="0"/>
              </a:rPr>
              <a:t>Zero-risk bias: preferring to reduce a small risk to zero over a greater reduction in a larger risk</a:t>
            </a:r>
          </a:p>
        </p:txBody>
      </p:sp>
    </p:spTree>
    <p:extLst>
      <p:ext uri="{BB962C8B-B14F-4D97-AF65-F5344CB8AC3E}">
        <p14:creationId xmlns:p14="http://schemas.microsoft.com/office/powerpoint/2010/main" val="22551459"/>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animEffect transition="in" filter="fade">
                                      <p:cBhvr>
                                        <p:cTn id="7" dur="2000"/>
                                        <p:tgtEl>
                                          <p:spTgt spid="5">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build="allAtOnce"/>
    </p:bldLst>
  </p:timing>
</p:sld>
</file>

<file path=ppt/slides/slide2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866" name="Title 1"/>
          <p:cNvSpPr>
            <a:spLocks noGrp="1"/>
          </p:cNvSpPr>
          <p:nvPr>
            <p:ph type="title"/>
          </p:nvPr>
        </p:nvSpPr>
        <p:spPr>
          <a:xfrm>
            <a:off x="457200" y="2365375"/>
            <a:ext cx="8229600" cy="1143000"/>
          </a:xfrm>
        </p:spPr>
        <p:txBody>
          <a:bodyPr/>
          <a:lstStyle/>
          <a:p>
            <a:pPr eaLnBrk="1" hangingPunct="1"/>
            <a:r>
              <a:rPr lang="en-US" altLang="fr-FR"/>
              <a:t>Loss aversion</a:t>
            </a:r>
          </a:p>
        </p:txBody>
      </p:sp>
      <p:sp>
        <p:nvSpPr>
          <p:cNvPr id="36867" name="Content Placeholder 2"/>
          <p:cNvSpPr>
            <a:spLocks noGrp="1"/>
          </p:cNvSpPr>
          <p:nvPr>
            <p:ph idx="1"/>
          </p:nvPr>
        </p:nvSpPr>
        <p:spPr>
          <a:xfrm>
            <a:off x="457200" y="3690938"/>
            <a:ext cx="8477250" cy="1403350"/>
          </a:xfrm>
        </p:spPr>
        <p:txBody>
          <a:bodyPr/>
          <a:lstStyle/>
          <a:p>
            <a:pPr eaLnBrk="1" hangingPunct="1">
              <a:buFont typeface="Arial" panose="020B0604020202020204" pitchFamily="34" charset="0"/>
              <a:buNone/>
            </a:pPr>
            <a:r>
              <a:rPr lang="en-US" altLang="fr-FR"/>
              <a:t>(asymmetry in perceptions about losses and gains)</a:t>
            </a:r>
          </a:p>
        </p:txBody>
      </p:sp>
    </p:spTree>
    <p:extLst>
      <p:ext uri="{BB962C8B-B14F-4D97-AF65-F5344CB8AC3E}">
        <p14:creationId xmlns:p14="http://schemas.microsoft.com/office/powerpoint/2010/main" val="3112308697"/>
      </p:ext>
    </p:extLst>
  </p:cSld>
  <p:clrMapOvr>
    <a:masterClrMapping/>
  </p:clrMapOvr>
</p:sld>
</file>

<file path=ppt/slides/slide2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064" name="Title 11"/>
          <p:cNvSpPr>
            <a:spLocks noGrp="1"/>
          </p:cNvSpPr>
          <p:nvPr>
            <p:ph type="title"/>
          </p:nvPr>
        </p:nvSpPr>
        <p:spPr/>
        <p:txBody>
          <a:bodyPr/>
          <a:lstStyle/>
          <a:p>
            <a:pPr>
              <a:defRPr/>
            </a:pPr>
            <a:r>
              <a:rPr lang="en-US" dirty="0"/>
              <a:t>Loss aversion</a:t>
            </a:r>
          </a:p>
        </p:txBody>
      </p:sp>
      <p:sp>
        <p:nvSpPr>
          <p:cNvPr id="37891" name="Text Box 13"/>
          <p:cNvSpPr txBox="1">
            <a:spLocks noChangeArrowheads="1"/>
          </p:cNvSpPr>
          <p:nvPr/>
        </p:nvSpPr>
        <p:spPr bwMode="auto">
          <a:xfrm>
            <a:off x="479425" y="4025900"/>
            <a:ext cx="1327150"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Garamond" panose="02020404030301010803" pitchFamily="18" charset="0"/>
                <a:ea typeface="MS PGothic" panose="020B0600070205080204" pitchFamily="34" charset="-128"/>
              </a:defRPr>
            </a:lvl1pPr>
            <a:lvl2pPr marL="742950" indent="-285750">
              <a:defRPr>
                <a:solidFill>
                  <a:schemeClr val="tx1"/>
                </a:solidFill>
                <a:latin typeface="Garamond" panose="02020404030301010803" pitchFamily="18" charset="0"/>
                <a:ea typeface="MS PGothic" panose="020B0600070205080204" pitchFamily="34" charset="-128"/>
              </a:defRPr>
            </a:lvl2pPr>
            <a:lvl3pPr marL="1143000" indent="-228600">
              <a:defRPr>
                <a:solidFill>
                  <a:schemeClr val="tx1"/>
                </a:solidFill>
                <a:latin typeface="Garamond" panose="02020404030301010803" pitchFamily="18" charset="0"/>
                <a:ea typeface="MS PGothic" panose="020B0600070205080204" pitchFamily="34" charset="-128"/>
              </a:defRPr>
            </a:lvl3pPr>
            <a:lvl4pPr marL="1600200" indent="-228600">
              <a:defRPr>
                <a:solidFill>
                  <a:schemeClr val="tx1"/>
                </a:solidFill>
                <a:latin typeface="Garamond" panose="02020404030301010803" pitchFamily="18" charset="0"/>
                <a:ea typeface="MS PGothic" panose="020B0600070205080204" pitchFamily="34" charset="-128"/>
              </a:defRPr>
            </a:lvl4pPr>
            <a:lvl5pPr marL="2057400" indent="-228600">
              <a:defRPr>
                <a:solidFill>
                  <a:schemeClr val="tx1"/>
                </a:solidFill>
                <a:latin typeface="Garamond" panose="02020404030301010803" pitchFamily="18" charset="0"/>
                <a:ea typeface="MS PGothic" panose="020B0600070205080204" pitchFamily="34" charset="-128"/>
              </a:defRPr>
            </a:lvl5pPr>
            <a:lvl6pPr marL="2514600" indent="-228600" eaLnBrk="0" fontAlgn="base" hangingPunct="0">
              <a:spcBef>
                <a:spcPct val="0"/>
              </a:spcBef>
              <a:spcAft>
                <a:spcPct val="0"/>
              </a:spcAft>
              <a:defRPr>
                <a:solidFill>
                  <a:schemeClr val="tx1"/>
                </a:solidFill>
                <a:latin typeface="Garamond" panose="02020404030301010803" pitchFamily="18" charset="0"/>
                <a:ea typeface="MS PGothic" panose="020B0600070205080204" pitchFamily="34" charset="-128"/>
              </a:defRPr>
            </a:lvl6pPr>
            <a:lvl7pPr marL="2971800" indent="-228600" eaLnBrk="0" fontAlgn="base" hangingPunct="0">
              <a:spcBef>
                <a:spcPct val="0"/>
              </a:spcBef>
              <a:spcAft>
                <a:spcPct val="0"/>
              </a:spcAft>
              <a:defRPr>
                <a:solidFill>
                  <a:schemeClr val="tx1"/>
                </a:solidFill>
                <a:latin typeface="Garamond" panose="02020404030301010803" pitchFamily="18" charset="0"/>
                <a:ea typeface="MS PGothic" panose="020B0600070205080204" pitchFamily="34" charset="-128"/>
              </a:defRPr>
            </a:lvl7pPr>
            <a:lvl8pPr marL="3429000" indent="-228600" eaLnBrk="0" fontAlgn="base" hangingPunct="0">
              <a:spcBef>
                <a:spcPct val="0"/>
              </a:spcBef>
              <a:spcAft>
                <a:spcPct val="0"/>
              </a:spcAft>
              <a:defRPr>
                <a:solidFill>
                  <a:schemeClr val="tx1"/>
                </a:solidFill>
                <a:latin typeface="Garamond" panose="02020404030301010803" pitchFamily="18" charset="0"/>
                <a:ea typeface="MS PGothic" panose="020B0600070205080204" pitchFamily="34" charset="-128"/>
              </a:defRPr>
            </a:lvl8pPr>
            <a:lvl9pPr marL="3886200" indent="-228600" eaLnBrk="0" fontAlgn="base" hangingPunct="0">
              <a:spcBef>
                <a:spcPct val="0"/>
              </a:spcBef>
              <a:spcAft>
                <a:spcPct val="0"/>
              </a:spcAft>
              <a:defRPr>
                <a:solidFill>
                  <a:schemeClr val="tx1"/>
                </a:solidFill>
                <a:latin typeface="Garamond" panose="02020404030301010803" pitchFamily="18" charset="0"/>
                <a:ea typeface="MS PGothic" panose="020B0600070205080204" pitchFamily="34" charset="-128"/>
              </a:defRPr>
            </a:lvl9pPr>
          </a:lstStyle>
          <a:p>
            <a:r>
              <a:rPr lang="en-US" altLang="fr-FR" sz="3200" b="1" dirty="0">
                <a:solidFill>
                  <a:srgbClr val="006600"/>
                </a:solidFill>
                <a:latin typeface="Times New Roman" panose="02020603050405020304" pitchFamily="18" charset="0"/>
                <a:cs typeface="Times New Roman" panose="02020603050405020304" pitchFamily="18" charset="0"/>
              </a:rPr>
              <a:t>Losses</a:t>
            </a:r>
          </a:p>
        </p:txBody>
      </p:sp>
      <p:sp>
        <p:nvSpPr>
          <p:cNvPr id="37892" name="Text Box 8"/>
          <p:cNvSpPr txBox="1">
            <a:spLocks noChangeArrowheads="1"/>
          </p:cNvSpPr>
          <p:nvPr/>
        </p:nvSpPr>
        <p:spPr bwMode="auto">
          <a:xfrm>
            <a:off x="4787900" y="4357688"/>
            <a:ext cx="1181100"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Garamond" panose="02020404030301010803" pitchFamily="18" charset="0"/>
                <a:ea typeface="MS PGothic" panose="020B0600070205080204" pitchFamily="34" charset="-128"/>
              </a:defRPr>
            </a:lvl1pPr>
            <a:lvl2pPr marL="742950" indent="-285750">
              <a:defRPr>
                <a:solidFill>
                  <a:schemeClr val="tx1"/>
                </a:solidFill>
                <a:latin typeface="Garamond" panose="02020404030301010803" pitchFamily="18" charset="0"/>
                <a:ea typeface="MS PGothic" panose="020B0600070205080204" pitchFamily="34" charset="-128"/>
              </a:defRPr>
            </a:lvl2pPr>
            <a:lvl3pPr marL="1143000" indent="-228600">
              <a:defRPr>
                <a:solidFill>
                  <a:schemeClr val="tx1"/>
                </a:solidFill>
                <a:latin typeface="Garamond" panose="02020404030301010803" pitchFamily="18" charset="0"/>
                <a:ea typeface="MS PGothic" panose="020B0600070205080204" pitchFamily="34" charset="-128"/>
              </a:defRPr>
            </a:lvl3pPr>
            <a:lvl4pPr marL="1600200" indent="-228600">
              <a:defRPr>
                <a:solidFill>
                  <a:schemeClr val="tx1"/>
                </a:solidFill>
                <a:latin typeface="Garamond" panose="02020404030301010803" pitchFamily="18" charset="0"/>
                <a:ea typeface="MS PGothic" panose="020B0600070205080204" pitchFamily="34" charset="-128"/>
              </a:defRPr>
            </a:lvl4pPr>
            <a:lvl5pPr marL="2057400" indent="-228600">
              <a:defRPr>
                <a:solidFill>
                  <a:schemeClr val="tx1"/>
                </a:solidFill>
                <a:latin typeface="Garamond" panose="02020404030301010803" pitchFamily="18" charset="0"/>
                <a:ea typeface="MS PGothic" panose="020B0600070205080204" pitchFamily="34" charset="-128"/>
              </a:defRPr>
            </a:lvl5pPr>
            <a:lvl6pPr marL="2514600" indent="-228600" eaLnBrk="0" fontAlgn="base" hangingPunct="0">
              <a:spcBef>
                <a:spcPct val="0"/>
              </a:spcBef>
              <a:spcAft>
                <a:spcPct val="0"/>
              </a:spcAft>
              <a:defRPr>
                <a:solidFill>
                  <a:schemeClr val="tx1"/>
                </a:solidFill>
                <a:latin typeface="Garamond" panose="02020404030301010803" pitchFamily="18" charset="0"/>
                <a:ea typeface="MS PGothic" panose="020B0600070205080204" pitchFamily="34" charset="-128"/>
              </a:defRPr>
            </a:lvl6pPr>
            <a:lvl7pPr marL="2971800" indent="-228600" eaLnBrk="0" fontAlgn="base" hangingPunct="0">
              <a:spcBef>
                <a:spcPct val="0"/>
              </a:spcBef>
              <a:spcAft>
                <a:spcPct val="0"/>
              </a:spcAft>
              <a:defRPr>
                <a:solidFill>
                  <a:schemeClr val="tx1"/>
                </a:solidFill>
                <a:latin typeface="Garamond" panose="02020404030301010803" pitchFamily="18" charset="0"/>
                <a:ea typeface="MS PGothic" panose="020B0600070205080204" pitchFamily="34" charset="-128"/>
              </a:defRPr>
            </a:lvl7pPr>
            <a:lvl8pPr marL="3429000" indent="-228600" eaLnBrk="0" fontAlgn="base" hangingPunct="0">
              <a:spcBef>
                <a:spcPct val="0"/>
              </a:spcBef>
              <a:spcAft>
                <a:spcPct val="0"/>
              </a:spcAft>
              <a:defRPr>
                <a:solidFill>
                  <a:schemeClr val="tx1"/>
                </a:solidFill>
                <a:latin typeface="Garamond" panose="02020404030301010803" pitchFamily="18" charset="0"/>
                <a:ea typeface="MS PGothic" panose="020B0600070205080204" pitchFamily="34" charset="-128"/>
              </a:defRPr>
            </a:lvl8pPr>
            <a:lvl9pPr marL="3886200" indent="-228600" eaLnBrk="0" fontAlgn="base" hangingPunct="0">
              <a:spcBef>
                <a:spcPct val="0"/>
              </a:spcBef>
              <a:spcAft>
                <a:spcPct val="0"/>
              </a:spcAft>
              <a:defRPr>
                <a:solidFill>
                  <a:schemeClr val="tx1"/>
                </a:solidFill>
                <a:latin typeface="Garamond" panose="02020404030301010803" pitchFamily="18" charset="0"/>
                <a:ea typeface="MS PGothic" panose="020B0600070205080204" pitchFamily="34" charset="-128"/>
              </a:defRPr>
            </a:lvl9pPr>
          </a:lstStyle>
          <a:p>
            <a:pPr eaLnBrk="1" hangingPunct="1"/>
            <a:r>
              <a:rPr lang="en-US" altLang="fr-FR" sz="1600">
                <a:solidFill>
                  <a:schemeClr val="hlink"/>
                </a:solidFill>
                <a:latin typeface="Times New Roman" panose="02020603050405020304" pitchFamily="18" charset="0"/>
                <a:cs typeface="Times New Roman" panose="02020603050405020304" pitchFamily="18" charset="0"/>
              </a:rPr>
              <a:t>reference</a:t>
            </a:r>
            <a:r>
              <a:rPr lang="en-US" altLang="fr-FR" sz="1600">
                <a:latin typeface="Times New Roman" panose="02020603050405020304" pitchFamily="18" charset="0"/>
                <a:cs typeface="Times New Roman" panose="02020603050405020304" pitchFamily="18" charset="0"/>
              </a:rPr>
              <a:t> </a:t>
            </a:r>
            <a:r>
              <a:rPr lang="en-US" altLang="fr-FR" sz="1600">
                <a:solidFill>
                  <a:schemeClr val="hlink"/>
                </a:solidFill>
                <a:latin typeface="Times New Roman" panose="02020603050405020304" pitchFamily="18" charset="0"/>
                <a:cs typeface="Times New Roman" panose="02020603050405020304" pitchFamily="18" charset="0"/>
              </a:rPr>
              <a:t>point</a:t>
            </a:r>
          </a:p>
        </p:txBody>
      </p:sp>
      <p:sp>
        <p:nvSpPr>
          <p:cNvPr id="37893" name="Line 10"/>
          <p:cNvSpPr>
            <a:spLocks noChangeShapeType="1"/>
          </p:cNvSpPr>
          <p:nvPr/>
        </p:nvSpPr>
        <p:spPr bwMode="auto">
          <a:xfrm flipH="1" flipV="1">
            <a:off x="4683125" y="4154488"/>
            <a:ext cx="209550" cy="261937"/>
          </a:xfrm>
          <a:prstGeom prst="line">
            <a:avLst/>
          </a:prstGeom>
          <a:noFill/>
          <a:ln w="28575">
            <a:solidFill>
              <a:schemeClr val="hlink"/>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37894" name="Text Box 12"/>
          <p:cNvSpPr txBox="1">
            <a:spLocks noChangeArrowheads="1"/>
          </p:cNvSpPr>
          <p:nvPr/>
        </p:nvSpPr>
        <p:spPr bwMode="auto">
          <a:xfrm>
            <a:off x="7519988" y="4013200"/>
            <a:ext cx="1210588"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Garamond" panose="02020404030301010803" pitchFamily="18" charset="0"/>
                <a:ea typeface="MS PGothic" panose="020B0600070205080204" pitchFamily="34" charset="-128"/>
              </a:defRPr>
            </a:lvl1pPr>
            <a:lvl2pPr marL="742950" indent="-285750">
              <a:defRPr>
                <a:solidFill>
                  <a:schemeClr val="tx1"/>
                </a:solidFill>
                <a:latin typeface="Garamond" panose="02020404030301010803" pitchFamily="18" charset="0"/>
                <a:ea typeface="MS PGothic" panose="020B0600070205080204" pitchFamily="34" charset="-128"/>
              </a:defRPr>
            </a:lvl2pPr>
            <a:lvl3pPr marL="1143000" indent="-228600">
              <a:defRPr>
                <a:solidFill>
                  <a:schemeClr val="tx1"/>
                </a:solidFill>
                <a:latin typeface="Garamond" panose="02020404030301010803" pitchFamily="18" charset="0"/>
                <a:ea typeface="MS PGothic" panose="020B0600070205080204" pitchFamily="34" charset="-128"/>
              </a:defRPr>
            </a:lvl3pPr>
            <a:lvl4pPr marL="1600200" indent="-228600">
              <a:defRPr>
                <a:solidFill>
                  <a:schemeClr val="tx1"/>
                </a:solidFill>
                <a:latin typeface="Garamond" panose="02020404030301010803" pitchFamily="18" charset="0"/>
                <a:ea typeface="MS PGothic" panose="020B0600070205080204" pitchFamily="34" charset="-128"/>
              </a:defRPr>
            </a:lvl4pPr>
            <a:lvl5pPr marL="2057400" indent="-228600">
              <a:defRPr>
                <a:solidFill>
                  <a:schemeClr val="tx1"/>
                </a:solidFill>
                <a:latin typeface="Garamond" panose="02020404030301010803" pitchFamily="18" charset="0"/>
                <a:ea typeface="MS PGothic" panose="020B0600070205080204" pitchFamily="34" charset="-128"/>
              </a:defRPr>
            </a:lvl5pPr>
            <a:lvl6pPr marL="2514600" indent="-228600" eaLnBrk="0" fontAlgn="base" hangingPunct="0">
              <a:spcBef>
                <a:spcPct val="0"/>
              </a:spcBef>
              <a:spcAft>
                <a:spcPct val="0"/>
              </a:spcAft>
              <a:defRPr>
                <a:solidFill>
                  <a:schemeClr val="tx1"/>
                </a:solidFill>
                <a:latin typeface="Garamond" panose="02020404030301010803" pitchFamily="18" charset="0"/>
                <a:ea typeface="MS PGothic" panose="020B0600070205080204" pitchFamily="34" charset="-128"/>
              </a:defRPr>
            </a:lvl6pPr>
            <a:lvl7pPr marL="2971800" indent="-228600" eaLnBrk="0" fontAlgn="base" hangingPunct="0">
              <a:spcBef>
                <a:spcPct val="0"/>
              </a:spcBef>
              <a:spcAft>
                <a:spcPct val="0"/>
              </a:spcAft>
              <a:defRPr>
                <a:solidFill>
                  <a:schemeClr val="tx1"/>
                </a:solidFill>
                <a:latin typeface="Garamond" panose="02020404030301010803" pitchFamily="18" charset="0"/>
                <a:ea typeface="MS PGothic" panose="020B0600070205080204" pitchFamily="34" charset="-128"/>
              </a:defRPr>
            </a:lvl7pPr>
            <a:lvl8pPr marL="3429000" indent="-228600" eaLnBrk="0" fontAlgn="base" hangingPunct="0">
              <a:spcBef>
                <a:spcPct val="0"/>
              </a:spcBef>
              <a:spcAft>
                <a:spcPct val="0"/>
              </a:spcAft>
              <a:defRPr>
                <a:solidFill>
                  <a:schemeClr val="tx1"/>
                </a:solidFill>
                <a:latin typeface="Garamond" panose="02020404030301010803" pitchFamily="18" charset="0"/>
                <a:ea typeface="MS PGothic" panose="020B0600070205080204" pitchFamily="34" charset="-128"/>
              </a:defRPr>
            </a:lvl8pPr>
            <a:lvl9pPr marL="3886200" indent="-228600" eaLnBrk="0" fontAlgn="base" hangingPunct="0">
              <a:spcBef>
                <a:spcPct val="0"/>
              </a:spcBef>
              <a:spcAft>
                <a:spcPct val="0"/>
              </a:spcAft>
              <a:defRPr>
                <a:solidFill>
                  <a:schemeClr val="tx1"/>
                </a:solidFill>
                <a:latin typeface="Garamond" panose="02020404030301010803" pitchFamily="18" charset="0"/>
                <a:ea typeface="MS PGothic" panose="020B0600070205080204" pitchFamily="34" charset="-128"/>
              </a:defRPr>
            </a:lvl9pPr>
          </a:lstStyle>
          <a:p>
            <a:r>
              <a:rPr lang="en-US" altLang="fr-FR" sz="3200" b="1" dirty="0">
                <a:solidFill>
                  <a:srgbClr val="006600"/>
                </a:solidFill>
                <a:latin typeface="Times New Roman" panose="02020603050405020304" pitchFamily="18" charset="0"/>
                <a:cs typeface="Times New Roman" panose="02020603050405020304" pitchFamily="18" charset="0"/>
              </a:rPr>
              <a:t>Gains</a:t>
            </a:r>
          </a:p>
        </p:txBody>
      </p:sp>
      <p:grpSp>
        <p:nvGrpSpPr>
          <p:cNvPr id="37895" name="Group 7"/>
          <p:cNvGrpSpPr>
            <a:grpSpLocks/>
          </p:cNvGrpSpPr>
          <p:nvPr/>
        </p:nvGrpSpPr>
        <p:grpSpPr bwMode="auto">
          <a:xfrm>
            <a:off x="484188" y="1765300"/>
            <a:ext cx="8170862" cy="4484688"/>
            <a:chOff x="864" y="575"/>
            <a:chExt cx="1727" cy="1727"/>
          </a:xfrm>
        </p:grpSpPr>
        <p:sp>
          <p:nvSpPr>
            <p:cNvPr id="37900" name="Line 4"/>
            <p:cNvSpPr>
              <a:spLocks noChangeShapeType="1"/>
            </p:cNvSpPr>
            <p:nvPr/>
          </p:nvSpPr>
          <p:spPr bwMode="auto">
            <a:xfrm>
              <a:off x="1727" y="575"/>
              <a:ext cx="0" cy="1727"/>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7901" name="Line 6"/>
            <p:cNvSpPr>
              <a:spLocks noChangeShapeType="1"/>
            </p:cNvSpPr>
            <p:nvPr/>
          </p:nvSpPr>
          <p:spPr bwMode="auto">
            <a:xfrm rot="5400000">
              <a:off x="1728" y="576"/>
              <a:ext cx="0" cy="1727"/>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sp>
        <p:nvSpPr>
          <p:cNvPr id="16392" name="Text Box 42"/>
          <p:cNvSpPr txBox="1">
            <a:spLocks noChangeArrowheads="1"/>
          </p:cNvSpPr>
          <p:nvPr/>
        </p:nvSpPr>
        <p:spPr bwMode="auto">
          <a:xfrm>
            <a:off x="1079500" y="6396038"/>
            <a:ext cx="8318500" cy="461962"/>
          </a:xfrm>
          <a:prstGeom prst="rect">
            <a:avLst/>
          </a:prstGeom>
          <a:noFill/>
          <a:ln w="9525">
            <a:noFill/>
            <a:miter lim="800000"/>
            <a:headEnd/>
            <a:tailEnd/>
          </a:ln>
        </p:spPr>
        <p:txBody>
          <a:bodyPr>
            <a:spAutoFit/>
          </a:bodyPr>
          <a:lstStyle/>
          <a:p>
            <a:pPr>
              <a:spcBef>
                <a:spcPct val="50000"/>
              </a:spcBef>
              <a:defRPr/>
            </a:pPr>
            <a:r>
              <a:rPr lang="en-US" sz="2400" dirty="0">
                <a:solidFill>
                  <a:schemeClr val="tx1">
                    <a:lumMod val="50000"/>
                  </a:schemeClr>
                </a:solidFill>
                <a:latin typeface="+mn-lt"/>
              </a:rPr>
              <a:t>Prospect theory adopts (but does not explain) loss aversion</a:t>
            </a:r>
          </a:p>
        </p:txBody>
      </p:sp>
      <p:sp>
        <p:nvSpPr>
          <p:cNvPr id="37897" name="Freeform 57"/>
          <p:cNvSpPr>
            <a:spLocks/>
          </p:cNvSpPr>
          <p:nvPr/>
        </p:nvSpPr>
        <p:spPr bwMode="auto">
          <a:xfrm>
            <a:off x="4572000" y="2139950"/>
            <a:ext cx="4087813" cy="1868488"/>
          </a:xfrm>
          <a:custGeom>
            <a:avLst/>
            <a:gdLst>
              <a:gd name="T0" fmla="*/ 0 w 864"/>
              <a:gd name="T1" fmla="*/ 2147483647 h 720"/>
              <a:gd name="T2" fmla="*/ 2147483647 w 864"/>
              <a:gd name="T3" fmla="*/ 2147483647 h 720"/>
              <a:gd name="T4" fmla="*/ 2147483647 w 864"/>
              <a:gd name="T5" fmla="*/ 0 h 720"/>
              <a:gd name="T6" fmla="*/ 0 60000 65536"/>
              <a:gd name="T7" fmla="*/ 0 60000 65536"/>
              <a:gd name="T8" fmla="*/ 0 60000 65536"/>
              <a:gd name="T9" fmla="*/ 0 w 864"/>
              <a:gd name="T10" fmla="*/ 0 h 720"/>
              <a:gd name="T11" fmla="*/ 864 w 864"/>
              <a:gd name="T12" fmla="*/ 720 h 720"/>
            </a:gdLst>
            <a:ahLst/>
            <a:cxnLst>
              <a:cxn ang="T6">
                <a:pos x="T0" y="T1"/>
              </a:cxn>
              <a:cxn ang="T7">
                <a:pos x="T2" y="T3"/>
              </a:cxn>
              <a:cxn ang="T8">
                <a:pos x="T4" y="T5"/>
              </a:cxn>
            </a:cxnLst>
            <a:rect l="T9" t="T10" r="T11" b="T12"/>
            <a:pathLst>
              <a:path w="864" h="720">
                <a:moveTo>
                  <a:pt x="0" y="720"/>
                </a:moveTo>
                <a:cubicBezTo>
                  <a:pt x="144" y="540"/>
                  <a:pt x="288" y="360"/>
                  <a:pt x="432" y="240"/>
                </a:cubicBezTo>
                <a:cubicBezTo>
                  <a:pt x="576" y="120"/>
                  <a:pt x="792" y="40"/>
                  <a:pt x="864" y="0"/>
                </a:cubicBezTo>
              </a:path>
            </a:pathLst>
          </a:custGeom>
          <a:noFill/>
          <a:ln w="57150">
            <a:solidFill>
              <a:srgbClr val="00B0F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7898" name="Freeform 59"/>
          <p:cNvSpPr>
            <a:spLocks/>
          </p:cNvSpPr>
          <p:nvPr/>
        </p:nvSpPr>
        <p:spPr bwMode="auto">
          <a:xfrm>
            <a:off x="484188" y="4008438"/>
            <a:ext cx="4087812" cy="2244725"/>
          </a:xfrm>
          <a:custGeom>
            <a:avLst/>
            <a:gdLst>
              <a:gd name="T0" fmla="*/ 2147483647 w 864"/>
              <a:gd name="T1" fmla="*/ 0 h 864"/>
              <a:gd name="T2" fmla="*/ 2147483647 w 864"/>
              <a:gd name="T3" fmla="*/ 2147483647 h 864"/>
              <a:gd name="T4" fmla="*/ 0 w 864"/>
              <a:gd name="T5" fmla="*/ 2147483647 h 864"/>
              <a:gd name="T6" fmla="*/ 0 60000 65536"/>
              <a:gd name="T7" fmla="*/ 0 60000 65536"/>
              <a:gd name="T8" fmla="*/ 0 60000 65536"/>
              <a:gd name="T9" fmla="*/ 0 w 864"/>
              <a:gd name="T10" fmla="*/ 0 h 864"/>
              <a:gd name="T11" fmla="*/ 864 w 864"/>
              <a:gd name="T12" fmla="*/ 864 h 864"/>
            </a:gdLst>
            <a:ahLst/>
            <a:cxnLst>
              <a:cxn ang="T6">
                <a:pos x="T0" y="T1"/>
              </a:cxn>
              <a:cxn ang="T7">
                <a:pos x="T2" y="T3"/>
              </a:cxn>
              <a:cxn ang="T8">
                <a:pos x="T4" y="T5"/>
              </a:cxn>
            </a:cxnLst>
            <a:rect l="T9" t="T10" r="T11" b="T12"/>
            <a:pathLst>
              <a:path w="864" h="864">
                <a:moveTo>
                  <a:pt x="864" y="0"/>
                </a:moveTo>
                <a:cubicBezTo>
                  <a:pt x="864" y="240"/>
                  <a:pt x="864" y="480"/>
                  <a:pt x="720" y="624"/>
                </a:cubicBezTo>
                <a:cubicBezTo>
                  <a:pt x="576" y="768"/>
                  <a:pt x="288" y="816"/>
                  <a:pt x="0" y="864"/>
                </a:cubicBezTo>
              </a:path>
            </a:pathLst>
          </a:custGeom>
          <a:noFill/>
          <a:ln w="57150">
            <a:solidFill>
              <a:srgbClr val="00B0F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7899" name="Rectangle 23"/>
          <p:cNvSpPr>
            <a:spLocks noChangeArrowheads="1"/>
          </p:cNvSpPr>
          <p:nvPr/>
        </p:nvSpPr>
        <p:spPr bwMode="auto">
          <a:xfrm>
            <a:off x="342900" y="1654175"/>
            <a:ext cx="4254500" cy="10779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Garamond" panose="02020404030301010803" pitchFamily="18" charset="0"/>
                <a:ea typeface="MS PGothic" panose="020B0600070205080204" pitchFamily="34" charset="-128"/>
              </a:defRPr>
            </a:lvl1pPr>
            <a:lvl2pPr marL="742950" indent="-285750">
              <a:defRPr>
                <a:solidFill>
                  <a:schemeClr val="tx1"/>
                </a:solidFill>
                <a:latin typeface="Garamond" panose="02020404030301010803" pitchFamily="18" charset="0"/>
                <a:ea typeface="MS PGothic" panose="020B0600070205080204" pitchFamily="34" charset="-128"/>
              </a:defRPr>
            </a:lvl2pPr>
            <a:lvl3pPr marL="1143000" indent="-228600">
              <a:defRPr>
                <a:solidFill>
                  <a:schemeClr val="tx1"/>
                </a:solidFill>
                <a:latin typeface="Garamond" panose="02020404030301010803" pitchFamily="18" charset="0"/>
                <a:ea typeface="MS PGothic" panose="020B0600070205080204" pitchFamily="34" charset="-128"/>
              </a:defRPr>
            </a:lvl3pPr>
            <a:lvl4pPr marL="1600200" indent="-228600">
              <a:defRPr>
                <a:solidFill>
                  <a:schemeClr val="tx1"/>
                </a:solidFill>
                <a:latin typeface="Garamond" panose="02020404030301010803" pitchFamily="18" charset="0"/>
                <a:ea typeface="MS PGothic" panose="020B0600070205080204" pitchFamily="34" charset="-128"/>
              </a:defRPr>
            </a:lvl4pPr>
            <a:lvl5pPr marL="2057400" indent="-228600">
              <a:defRPr>
                <a:solidFill>
                  <a:schemeClr val="tx1"/>
                </a:solidFill>
                <a:latin typeface="Garamond" panose="02020404030301010803" pitchFamily="18" charset="0"/>
                <a:ea typeface="MS PGothic" panose="020B0600070205080204" pitchFamily="34" charset="-128"/>
              </a:defRPr>
            </a:lvl5pPr>
            <a:lvl6pPr marL="2514600" indent="-228600" eaLnBrk="0" fontAlgn="base" hangingPunct="0">
              <a:spcBef>
                <a:spcPct val="0"/>
              </a:spcBef>
              <a:spcAft>
                <a:spcPct val="0"/>
              </a:spcAft>
              <a:defRPr>
                <a:solidFill>
                  <a:schemeClr val="tx1"/>
                </a:solidFill>
                <a:latin typeface="Garamond" panose="02020404030301010803" pitchFamily="18" charset="0"/>
                <a:ea typeface="MS PGothic" panose="020B0600070205080204" pitchFamily="34" charset="-128"/>
              </a:defRPr>
            </a:lvl6pPr>
            <a:lvl7pPr marL="2971800" indent="-228600" eaLnBrk="0" fontAlgn="base" hangingPunct="0">
              <a:spcBef>
                <a:spcPct val="0"/>
              </a:spcBef>
              <a:spcAft>
                <a:spcPct val="0"/>
              </a:spcAft>
              <a:defRPr>
                <a:solidFill>
                  <a:schemeClr val="tx1"/>
                </a:solidFill>
                <a:latin typeface="Garamond" panose="02020404030301010803" pitchFamily="18" charset="0"/>
                <a:ea typeface="MS PGothic" panose="020B0600070205080204" pitchFamily="34" charset="-128"/>
              </a:defRPr>
            </a:lvl7pPr>
            <a:lvl8pPr marL="3429000" indent="-228600" eaLnBrk="0" fontAlgn="base" hangingPunct="0">
              <a:spcBef>
                <a:spcPct val="0"/>
              </a:spcBef>
              <a:spcAft>
                <a:spcPct val="0"/>
              </a:spcAft>
              <a:defRPr>
                <a:solidFill>
                  <a:schemeClr val="tx1"/>
                </a:solidFill>
                <a:latin typeface="Garamond" panose="02020404030301010803" pitchFamily="18" charset="0"/>
                <a:ea typeface="MS PGothic" panose="020B0600070205080204" pitchFamily="34" charset="-128"/>
              </a:defRPr>
            </a:lvl8pPr>
            <a:lvl9pPr marL="3886200" indent="-228600" eaLnBrk="0" fontAlgn="base" hangingPunct="0">
              <a:spcBef>
                <a:spcPct val="0"/>
              </a:spcBef>
              <a:spcAft>
                <a:spcPct val="0"/>
              </a:spcAft>
              <a:defRPr>
                <a:solidFill>
                  <a:schemeClr val="tx1"/>
                </a:solidFill>
                <a:latin typeface="Garamond" panose="02020404030301010803" pitchFamily="18" charset="0"/>
                <a:ea typeface="MS PGothic" panose="020B0600070205080204" pitchFamily="34" charset="-128"/>
              </a:defRPr>
            </a:lvl9pPr>
          </a:lstStyle>
          <a:p>
            <a:r>
              <a:rPr lang="en-US" altLang="fr-FR" sz="3200">
                <a:solidFill>
                  <a:srgbClr val="FFFBF7"/>
                </a:solidFill>
                <a:latin typeface="Times New Roman" panose="02020603050405020304" pitchFamily="18" charset="0"/>
                <a:cs typeface="Times New Roman" panose="02020603050405020304" pitchFamily="18" charset="0"/>
              </a:rPr>
              <a:t>People hate losses more than they love gains</a:t>
            </a:r>
          </a:p>
        </p:txBody>
      </p:sp>
    </p:spTree>
    <p:extLst>
      <p:ext uri="{BB962C8B-B14F-4D97-AF65-F5344CB8AC3E}">
        <p14:creationId xmlns:p14="http://schemas.microsoft.com/office/powerpoint/2010/main" val="4047365098"/>
      </p:ext>
    </p:extLst>
  </p:cSld>
  <p:clrMapOvr>
    <a:masterClrMapping/>
  </p:clrMapOvr>
</p:sld>
</file>

<file path=ppt/slides/slide2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914" name="Title 1"/>
          <p:cNvSpPr>
            <a:spLocks noGrp="1"/>
          </p:cNvSpPr>
          <p:nvPr>
            <p:ph type="title"/>
          </p:nvPr>
        </p:nvSpPr>
        <p:spPr/>
        <p:txBody>
          <a:bodyPr/>
          <a:lstStyle/>
          <a:p>
            <a:pPr eaLnBrk="1" hangingPunct="1"/>
            <a:r>
              <a:rPr lang="en-US" altLang="fr-FR"/>
              <a:t>But </a:t>
            </a:r>
            <a:r>
              <a:rPr lang="en-US" altLang="fr-FR" i="1"/>
              <a:t>why</a:t>
            </a:r>
            <a:r>
              <a:rPr lang="en-US" altLang="fr-FR"/>
              <a:t>?</a:t>
            </a:r>
          </a:p>
        </p:txBody>
      </p:sp>
      <p:sp>
        <p:nvSpPr>
          <p:cNvPr id="38915" name="Content Placeholder 2"/>
          <p:cNvSpPr>
            <a:spLocks noGrp="1"/>
          </p:cNvSpPr>
          <p:nvPr>
            <p:ph idx="1"/>
          </p:nvPr>
        </p:nvSpPr>
        <p:spPr>
          <a:xfrm>
            <a:off x="457200" y="1874838"/>
            <a:ext cx="8229600" cy="4525962"/>
          </a:xfrm>
        </p:spPr>
        <p:txBody>
          <a:bodyPr/>
          <a:lstStyle/>
          <a:p>
            <a:pPr eaLnBrk="1" hangingPunct="1"/>
            <a:r>
              <a:rPr lang="en-US" altLang="fr-FR"/>
              <a:t>Prospect theory is the state of the art</a:t>
            </a:r>
          </a:p>
          <a:p>
            <a:pPr eaLnBrk="1" hangingPunct="1"/>
            <a:r>
              <a:rPr lang="en-US" altLang="fr-FR"/>
              <a:t>Purely descriptive</a:t>
            </a:r>
          </a:p>
          <a:p>
            <a:pPr eaLnBrk="1" hangingPunct="1"/>
            <a:r>
              <a:rPr lang="en-US" altLang="fr-FR"/>
              <a:t>Doesn’t say</a:t>
            </a:r>
            <a:r>
              <a:rPr lang="en-US" altLang="fr-FR" i="1"/>
              <a:t> why</a:t>
            </a:r>
            <a:r>
              <a:rPr lang="en-US" altLang="fr-FR"/>
              <a:t> loss aversion should exist</a:t>
            </a:r>
          </a:p>
          <a:p>
            <a:pPr eaLnBrk="1" hangingPunct="1"/>
            <a:endParaRPr lang="en-US" altLang="fr-FR"/>
          </a:p>
          <a:p>
            <a:pPr eaLnBrk="1" hangingPunct="1"/>
            <a:r>
              <a:rPr lang="en-US" altLang="fr-FR"/>
              <a:t>What is the biological basis for loss aversion?</a:t>
            </a:r>
          </a:p>
          <a:p>
            <a:pPr eaLnBrk="1" hangingPunct="1"/>
            <a:r>
              <a:rPr lang="en-US" altLang="fr-FR"/>
              <a:t>How could it have arisen in human evolution?</a:t>
            </a:r>
          </a:p>
          <a:p>
            <a:pPr eaLnBrk="1" hangingPunct="1"/>
            <a:endParaRPr lang="en-US" altLang="fr-FR"/>
          </a:p>
        </p:txBody>
      </p:sp>
    </p:spTree>
    <p:extLst>
      <p:ext uri="{BB962C8B-B14F-4D97-AF65-F5344CB8AC3E}">
        <p14:creationId xmlns:p14="http://schemas.microsoft.com/office/powerpoint/2010/main" val="647916747"/>
      </p:ext>
    </p:extLst>
  </p:cSld>
  <p:clrMapOvr>
    <a:masterClrMapping/>
  </p:clrMapOvr>
</p:sld>
</file>

<file path=ppt/slides/slide2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54"/>
          <p:cNvGrpSpPr>
            <a:grpSpLocks/>
          </p:cNvGrpSpPr>
          <p:nvPr/>
        </p:nvGrpSpPr>
        <p:grpSpPr bwMode="auto">
          <a:xfrm>
            <a:off x="433388" y="674688"/>
            <a:ext cx="8175625" cy="5740400"/>
            <a:chOff x="864" y="480"/>
            <a:chExt cx="1728" cy="1632"/>
          </a:xfrm>
        </p:grpSpPr>
        <p:sp>
          <p:nvSpPr>
            <p:cNvPr id="39952" name="Freeform 55"/>
            <p:cNvSpPr>
              <a:spLocks/>
            </p:cNvSpPr>
            <p:nvPr/>
          </p:nvSpPr>
          <p:spPr bwMode="auto">
            <a:xfrm>
              <a:off x="1728" y="480"/>
              <a:ext cx="864" cy="816"/>
            </a:xfrm>
            <a:custGeom>
              <a:avLst/>
              <a:gdLst>
                <a:gd name="T0" fmla="*/ 0 w 864"/>
                <a:gd name="T1" fmla="*/ 816 h 816"/>
                <a:gd name="T2" fmla="*/ 336 w 864"/>
                <a:gd name="T3" fmla="*/ 192 h 816"/>
                <a:gd name="T4" fmla="*/ 864 w 864"/>
                <a:gd name="T5" fmla="*/ 0 h 816"/>
                <a:gd name="T6" fmla="*/ 0 60000 65536"/>
                <a:gd name="T7" fmla="*/ 0 60000 65536"/>
                <a:gd name="T8" fmla="*/ 0 60000 65536"/>
                <a:gd name="T9" fmla="*/ 0 w 864"/>
                <a:gd name="T10" fmla="*/ 0 h 816"/>
                <a:gd name="T11" fmla="*/ 864 w 864"/>
                <a:gd name="T12" fmla="*/ 816 h 816"/>
              </a:gdLst>
              <a:ahLst/>
              <a:cxnLst>
                <a:cxn ang="T6">
                  <a:pos x="T0" y="T1"/>
                </a:cxn>
                <a:cxn ang="T7">
                  <a:pos x="T2" y="T3"/>
                </a:cxn>
                <a:cxn ang="T8">
                  <a:pos x="T4" y="T5"/>
                </a:cxn>
              </a:cxnLst>
              <a:rect l="T9" t="T10" r="T11" b="T12"/>
              <a:pathLst>
                <a:path w="864" h="816">
                  <a:moveTo>
                    <a:pt x="0" y="816"/>
                  </a:moveTo>
                  <a:cubicBezTo>
                    <a:pt x="96" y="572"/>
                    <a:pt x="192" y="328"/>
                    <a:pt x="336" y="192"/>
                  </a:cubicBezTo>
                  <a:cubicBezTo>
                    <a:pt x="480" y="56"/>
                    <a:pt x="672" y="28"/>
                    <a:pt x="864" y="0"/>
                  </a:cubicBezTo>
                </a:path>
              </a:pathLst>
            </a:custGeom>
            <a:noFill/>
            <a:ln w="5715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9953" name="Freeform 56"/>
            <p:cNvSpPr>
              <a:spLocks/>
            </p:cNvSpPr>
            <p:nvPr/>
          </p:nvSpPr>
          <p:spPr bwMode="auto">
            <a:xfrm rot="10800000">
              <a:off x="864" y="1296"/>
              <a:ext cx="864" cy="816"/>
            </a:xfrm>
            <a:custGeom>
              <a:avLst/>
              <a:gdLst>
                <a:gd name="T0" fmla="*/ 0 w 864"/>
                <a:gd name="T1" fmla="*/ 816 h 816"/>
                <a:gd name="T2" fmla="*/ 336 w 864"/>
                <a:gd name="T3" fmla="*/ 192 h 816"/>
                <a:gd name="T4" fmla="*/ 864 w 864"/>
                <a:gd name="T5" fmla="*/ 0 h 816"/>
                <a:gd name="T6" fmla="*/ 0 60000 65536"/>
                <a:gd name="T7" fmla="*/ 0 60000 65536"/>
                <a:gd name="T8" fmla="*/ 0 60000 65536"/>
                <a:gd name="T9" fmla="*/ 0 w 864"/>
                <a:gd name="T10" fmla="*/ 0 h 816"/>
                <a:gd name="T11" fmla="*/ 864 w 864"/>
                <a:gd name="T12" fmla="*/ 816 h 816"/>
              </a:gdLst>
              <a:ahLst/>
              <a:cxnLst>
                <a:cxn ang="T6">
                  <a:pos x="T0" y="T1"/>
                </a:cxn>
                <a:cxn ang="T7">
                  <a:pos x="T2" y="T3"/>
                </a:cxn>
                <a:cxn ang="T8">
                  <a:pos x="T4" y="T5"/>
                </a:cxn>
              </a:cxnLst>
              <a:rect l="T9" t="T10" r="T11" b="T12"/>
              <a:pathLst>
                <a:path w="864" h="816">
                  <a:moveTo>
                    <a:pt x="0" y="816"/>
                  </a:moveTo>
                  <a:cubicBezTo>
                    <a:pt x="96" y="572"/>
                    <a:pt x="192" y="328"/>
                    <a:pt x="336" y="192"/>
                  </a:cubicBezTo>
                  <a:cubicBezTo>
                    <a:pt x="480" y="56"/>
                    <a:pt x="672" y="28"/>
                    <a:pt x="864" y="0"/>
                  </a:cubicBezTo>
                </a:path>
              </a:pathLst>
            </a:custGeom>
            <a:noFill/>
            <a:ln w="5715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39939" name="Group 7"/>
          <p:cNvGrpSpPr>
            <a:grpSpLocks/>
          </p:cNvGrpSpPr>
          <p:nvPr/>
        </p:nvGrpSpPr>
        <p:grpSpPr bwMode="auto">
          <a:xfrm>
            <a:off x="433388" y="506413"/>
            <a:ext cx="8170862" cy="6073775"/>
            <a:chOff x="864" y="575"/>
            <a:chExt cx="1727" cy="1727"/>
          </a:xfrm>
        </p:grpSpPr>
        <p:sp>
          <p:nvSpPr>
            <p:cNvPr id="39950" name="Line 4"/>
            <p:cNvSpPr>
              <a:spLocks noChangeShapeType="1"/>
            </p:cNvSpPr>
            <p:nvPr/>
          </p:nvSpPr>
          <p:spPr bwMode="auto">
            <a:xfrm>
              <a:off x="1727" y="575"/>
              <a:ext cx="0" cy="1727"/>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9951" name="Line 6"/>
            <p:cNvSpPr>
              <a:spLocks noChangeShapeType="1"/>
            </p:cNvSpPr>
            <p:nvPr/>
          </p:nvSpPr>
          <p:spPr bwMode="auto">
            <a:xfrm rot="5400000">
              <a:off x="1728" y="576"/>
              <a:ext cx="0" cy="1727"/>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sp>
        <p:nvSpPr>
          <p:cNvPr id="2090" name="Text Box 42"/>
          <p:cNvSpPr txBox="1">
            <a:spLocks noChangeArrowheads="1"/>
          </p:cNvSpPr>
          <p:nvPr/>
        </p:nvSpPr>
        <p:spPr bwMode="auto">
          <a:xfrm>
            <a:off x="862013" y="1819275"/>
            <a:ext cx="2770187" cy="1076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Garamond" panose="02020404030301010803" pitchFamily="18" charset="0"/>
                <a:ea typeface="MS PGothic" panose="020B0600070205080204" pitchFamily="34" charset="-128"/>
              </a:defRPr>
            </a:lvl1pPr>
            <a:lvl2pPr marL="742950" indent="-285750">
              <a:defRPr>
                <a:solidFill>
                  <a:schemeClr val="tx1"/>
                </a:solidFill>
                <a:latin typeface="Garamond" panose="02020404030301010803" pitchFamily="18" charset="0"/>
                <a:ea typeface="MS PGothic" panose="020B0600070205080204" pitchFamily="34" charset="-128"/>
              </a:defRPr>
            </a:lvl2pPr>
            <a:lvl3pPr marL="1143000" indent="-228600">
              <a:defRPr>
                <a:solidFill>
                  <a:schemeClr val="tx1"/>
                </a:solidFill>
                <a:latin typeface="Garamond" panose="02020404030301010803" pitchFamily="18" charset="0"/>
                <a:ea typeface="MS PGothic" panose="020B0600070205080204" pitchFamily="34" charset="-128"/>
              </a:defRPr>
            </a:lvl3pPr>
            <a:lvl4pPr marL="1600200" indent="-228600">
              <a:defRPr>
                <a:solidFill>
                  <a:schemeClr val="tx1"/>
                </a:solidFill>
                <a:latin typeface="Garamond" panose="02020404030301010803" pitchFamily="18" charset="0"/>
                <a:ea typeface="MS PGothic" panose="020B0600070205080204" pitchFamily="34" charset="-128"/>
              </a:defRPr>
            </a:lvl4pPr>
            <a:lvl5pPr marL="2057400" indent="-228600">
              <a:defRPr>
                <a:solidFill>
                  <a:schemeClr val="tx1"/>
                </a:solidFill>
                <a:latin typeface="Garamond" panose="02020404030301010803" pitchFamily="18" charset="0"/>
                <a:ea typeface="MS PGothic" panose="020B0600070205080204" pitchFamily="34" charset="-128"/>
              </a:defRPr>
            </a:lvl5pPr>
            <a:lvl6pPr marL="2514600" indent="-228600" eaLnBrk="0" fontAlgn="base" hangingPunct="0">
              <a:spcBef>
                <a:spcPct val="0"/>
              </a:spcBef>
              <a:spcAft>
                <a:spcPct val="0"/>
              </a:spcAft>
              <a:defRPr>
                <a:solidFill>
                  <a:schemeClr val="tx1"/>
                </a:solidFill>
                <a:latin typeface="Garamond" panose="02020404030301010803" pitchFamily="18" charset="0"/>
                <a:ea typeface="MS PGothic" panose="020B0600070205080204" pitchFamily="34" charset="-128"/>
              </a:defRPr>
            </a:lvl6pPr>
            <a:lvl7pPr marL="2971800" indent="-228600" eaLnBrk="0" fontAlgn="base" hangingPunct="0">
              <a:spcBef>
                <a:spcPct val="0"/>
              </a:spcBef>
              <a:spcAft>
                <a:spcPct val="0"/>
              </a:spcAft>
              <a:defRPr>
                <a:solidFill>
                  <a:schemeClr val="tx1"/>
                </a:solidFill>
                <a:latin typeface="Garamond" panose="02020404030301010803" pitchFamily="18" charset="0"/>
                <a:ea typeface="MS PGothic" panose="020B0600070205080204" pitchFamily="34" charset="-128"/>
              </a:defRPr>
            </a:lvl7pPr>
            <a:lvl8pPr marL="3429000" indent="-228600" eaLnBrk="0" fontAlgn="base" hangingPunct="0">
              <a:spcBef>
                <a:spcPct val="0"/>
              </a:spcBef>
              <a:spcAft>
                <a:spcPct val="0"/>
              </a:spcAft>
              <a:defRPr>
                <a:solidFill>
                  <a:schemeClr val="tx1"/>
                </a:solidFill>
                <a:latin typeface="Garamond" panose="02020404030301010803" pitchFamily="18" charset="0"/>
                <a:ea typeface="MS PGothic" panose="020B0600070205080204" pitchFamily="34" charset="-128"/>
              </a:defRPr>
            </a:lvl8pPr>
            <a:lvl9pPr marL="3886200" indent="-228600" eaLnBrk="0" fontAlgn="base" hangingPunct="0">
              <a:spcBef>
                <a:spcPct val="0"/>
              </a:spcBef>
              <a:spcAft>
                <a:spcPct val="0"/>
              </a:spcAft>
              <a:defRPr>
                <a:solidFill>
                  <a:schemeClr val="tx1"/>
                </a:solidFill>
                <a:latin typeface="Garamond" panose="02020404030301010803" pitchFamily="18" charset="0"/>
                <a:ea typeface="MS PGothic" panose="020B0600070205080204" pitchFamily="34" charset="-128"/>
              </a:defRPr>
            </a:lvl9pPr>
          </a:lstStyle>
          <a:p>
            <a:pPr>
              <a:spcBef>
                <a:spcPct val="50000"/>
              </a:spcBef>
            </a:pPr>
            <a:r>
              <a:rPr lang="en-US" altLang="fr-FR" sz="3200" dirty="0">
                <a:cs typeface="Times New Roman" panose="02020603050405020304" pitchFamily="18" charset="0"/>
              </a:rPr>
              <a:t>Pessimism in uncertainty</a:t>
            </a:r>
          </a:p>
        </p:txBody>
      </p:sp>
      <p:sp>
        <p:nvSpPr>
          <p:cNvPr id="39941" name="Text Box 46"/>
          <p:cNvSpPr txBox="1">
            <a:spLocks noChangeArrowheads="1"/>
          </p:cNvSpPr>
          <p:nvPr/>
        </p:nvSpPr>
        <p:spPr bwMode="auto">
          <a:xfrm>
            <a:off x="4071938" y="0"/>
            <a:ext cx="1817687"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Garamond" panose="02020404030301010803" pitchFamily="18" charset="0"/>
                <a:ea typeface="MS PGothic" panose="020B0600070205080204" pitchFamily="34" charset="-128"/>
              </a:defRPr>
            </a:lvl1pPr>
            <a:lvl2pPr marL="742950" indent="-285750">
              <a:defRPr>
                <a:solidFill>
                  <a:schemeClr val="tx1"/>
                </a:solidFill>
                <a:latin typeface="Garamond" panose="02020404030301010803" pitchFamily="18" charset="0"/>
                <a:ea typeface="MS PGothic" panose="020B0600070205080204" pitchFamily="34" charset="-128"/>
              </a:defRPr>
            </a:lvl2pPr>
            <a:lvl3pPr marL="1143000" indent="-228600">
              <a:defRPr>
                <a:solidFill>
                  <a:schemeClr val="tx1"/>
                </a:solidFill>
                <a:latin typeface="Garamond" panose="02020404030301010803" pitchFamily="18" charset="0"/>
                <a:ea typeface="MS PGothic" panose="020B0600070205080204" pitchFamily="34" charset="-128"/>
              </a:defRPr>
            </a:lvl3pPr>
            <a:lvl4pPr marL="1600200" indent="-228600">
              <a:defRPr>
                <a:solidFill>
                  <a:schemeClr val="tx1"/>
                </a:solidFill>
                <a:latin typeface="Garamond" panose="02020404030301010803" pitchFamily="18" charset="0"/>
                <a:ea typeface="MS PGothic" panose="020B0600070205080204" pitchFamily="34" charset="-128"/>
              </a:defRPr>
            </a:lvl4pPr>
            <a:lvl5pPr marL="2057400" indent="-228600">
              <a:defRPr>
                <a:solidFill>
                  <a:schemeClr val="tx1"/>
                </a:solidFill>
                <a:latin typeface="Garamond" panose="02020404030301010803" pitchFamily="18" charset="0"/>
                <a:ea typeface="MS PGothic" panose="020B0600070205080204" pitchFamily="34" charset="-128"/>
              </a:defRPr>
            </a:lvl5pPr>
            <a:lvl6pPr marL="2514600" indent="-228600" eaLnBrk="0" fontAlgn="base" hangingPunct="0">
              <a:spcBef>
                <a:spcPct val="0"/>
              </a:spcBef>
              <a:spcAft>
                <a:spcPct val="0"/>
              </a:spcAft>
              <a:defRPr>
                <a:solidFill>
                  <a:schemeClr val="tx1"/>
                </a:solidFill>
                <a:latin typeface="Garamond" panose="02020404030301010803" pitchFamily="18" charset="0"/>
                <a:ea typeface="MS PGothic" panose="020B0600070205080204" pitchFamily="34" charset="-128"/>
              </a:defRPr>
            </a:lvl6pPr>
            <a:lvl7pPr marL="2971800" indent="-228600" eaLnBrk="0" fontAlgn="base" hangingPunct="0">
              <a:spcBef>
                <a:spcPct val="0"/>
              </a:spcBef>
              <a:spcAft>
                <a:spcPct val="0"/>
              </a:spcAft>
              <a:defRPr>
                <a:solidFill>
                  <a:schemeClr val="tx1"/>
                </a:solidFill>
                <a:latin typeface="Garamond" panose="02020404030301010803" pitchFamily="18" charset="0"/>
                <a:ea typeface="MS PGothic" panose="020B0600070205080204" pitchFamily="34" charset="-128"/>
              </a:defRPr>
            </a:lvl7pPr>
            <a:lvl8pPr marL="3429000" indent="-228600" eaLnBrk="0" fontAlgn="base" hangingPunct="0">
              <a:spcBef>
                <a:spcPct val="0"/>
              </a:spcBef>
              <a:spcAft>
                <a:spcPct val="0"/>
              </a:spcAft>
              <a:defRPr>
                <a:solidFill>
                  <a:schemeClr val="tx1"/>
                </a:solidFill>
                <a:latin typeface="Garamond" panose="02020404030301010803" pitchFamily="18" charset="0"/>
                <a:ea typeface="MS PGothic" panose="020B0600070205080204" pitchFamily="34" charset="-128"/>
              </a:defRPr>
            </a:lvl8pPr>
            <a:lvl9pPr marL="3886200" indent="-228600" eaLnBrk="0" fontAlgn="base" hangingPunct="0">
              <a:spcBef>
                <a:spcPct val="0"/>
              </a:spcBef>
              <a:spcAft>
                <a:spcPct val="0"/>
              </a:spcAft>
              <a:defRPr>
                <a:solidFill>
                  <a:schemeClr val="tx1"/>
                </a:solidFill>
                <a:latin typeface="Garamond" panose="02020404030301010803" pitchFamily="18" charset="0"/>
                <a:ea typeface="MS PGothic" panose="020B0600070205080204" pitchFamily="34" charset="-128"/>
              </a:defRPr>
            </a:lvl9pPr>
          </a:lstStyle>
          <a:p>
            <a:pPr>
              <a:spcBef>
                <a:spcPct val="50000"/>
              </a:spcBef>
            </a:pPr>
            <a:r>
              <a:rPr lang="en-US" altLang="fr-FR" sz="2800">
                <a:solidFill>
                  <a:srgbClr val="FFFBF7"/>
                </a:solidFill>
                <a:cs typeface="Times New Roman" panose="02020603050405020304" pitchFamily="18" charset="0"/>
              </a:rPr>
              <a:t>value</a:t>
            </a:r>
          </a:p>
        </p:txBody>
      </p:sp>
      <p:sp>
        <p:nvSpPr>
          <p:cNvPr id="39942" name="Text Box 50"/>
          <p:cNvSpPr txBox="1">
            <a:spLocks noChangeArrowheads="1"/>
          </p:cNvSpPr>
          <p:nvPr/>
        </p:nvSpPr>
        <p:spPr bwMode="auto">
          <a:xfrm>
            <a:off x="3613150" y="0"/>
            <a:ext cx="1816100" cy="608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Garamond" panose="02020404030301010803" pitchFamily="18" charset="0"/>
                <a:ea typeface="MS PGothic" panose="020B0600070205080204" pitchFamily="34" charset="-128"/>
              </a:defRPr>
            </a:lvl1pPr>
            <a:lvl2pPr marL="742950" indent="-285750">
              <a:defRPr>
                <a:solidFill>
                  <a:schemeClr val="tx1"/>
                </a:solidFill>
                <a:latin typeface="Garamond" panose="02020404030301010803" pitchFamily="18" charset="0"/>
                <a:ea typeface="MS PGothic" panose="020B0600070205080204" pitchFamily="34" charset="-128"/>
              </a:defRPr>
            </a:lvl2pPr>
            <a:lvl3pPr marL="1143000" indent="-228600">
              <a:defRPr>
                <a:solidFill>
                  <a:schemeClr val="tx1"/>
                </a:solidFill>
                <a:latin typeface="Garamond" panose="02020404030301010803" pitchFamily="18" charset="0"/>
                <a:ea typeface="MS PGothic" panose="020B0600070205080204" pitchFamily="34" charset="-128"/>
              </a:defRPr>
            </a:lvl3pPr>
            <a:lvl4pPr marL="1600200" indent="-228600">
              <a:defRPr>
                <a:solidFill>
                  <a:schemeClr val="tx1"/>
                </a:solidFill>
                <a:latin typeface="Garamond" panose="02020404030301010803" pitchFamily="18" charset="0"/>
                <a:ea typeface="MS PGothic" panose="020B0600070205080204" pitchFamily="34" charset="-128"/>
              </a:defRPr>
            </a:lvl4pPr>
            <a:lvl5pPr marL="2057400" indent="-228600">
              <a:defRPr>
                <a:solidFill>
                  <a:schemeClr val="tx1"/>
                </a:solidFill>
                <a:latin typeface="Garamond" panose="02020404030301010803" pitchFamily="18" charset="0"/>
                <a:ea typeface="MS PGothic" panose="020B0600070205080204" pitchFamily="34" charset="-128"/>
              </a:defRPr>
            </a:lvl5pPr>
            <a:lvl6pPr marL="2514600" indent="-228600" eaLnBrk="0" fontAlgn="base" hangingPunct="0">
              <a:spcBef>
                <a:spcPct val="0"/>
              </a:spcBef>
              <a:spcAft>
                <a:spcPct val="0"/>
              </a:spcAft>
              <a:defRPr>
                <a:solidFill>
                  <a:schemeClr val="tx1"/>
                </a:solidFill>
                <a:latin typeface="Garamond" panose="02020404030301010803" pitchFamily="18" charset="0"/>
                <a:ea typeface="MS PGothic" panose="020B0600070205080204" pitchFamily="34" charset="-128"/>
              </a:defRPr>
            </a:lvl6pPr>
            <a:lvl7pPr marL="2971800" indent="-228600" eaLnBrk="0" fontAlgn="base" hangingPunct="0">
              <a:spcBef>
                <a:spcPct val="0"/>
              </a:spcBef>
              <a:spcAft>
                <a:spcPct val="0"/>
              </a:spcAft>
              <a:defRPr>
                <a:solidFill>
                  <a:schemeClr val="tx1"/>
                </a:solidFill>
                <a:latin typeface="Garamond" panose="02020404030301010803" pitchFamily="18" charset="0"/>
                <a:ea typeface="MS PGothic" panose="020B0600070205080204" pitchFamily="34" charset="-128"/>
              </a:defRPr>
            </a:lvl7pPr>
            <a:lvl8pPr marL="3429000" indent="-228600" eaLnBrk="0" fontAlgn="base" hangingPunct="0">
              <a:spcBef>
                <a:spcPct val="0"/>
              </a:spcBef>
              <a:spcAft>
                <a:spcPct val="0"/>
              </a:spcAft>
              <a:defRPr>
                <a:solidFill>
                  <a:schemeClr val="tx1"/>
                </a:solidFill>
                <a:latin typeface="Garamond" panose="02020404030301010803" pitchFamily="18" charset="0"/>
                <a:ea typeface="MS PGothic" panose="020B0600070205080204" pitchFamily="34" charset="-128"/>
              </a:defRPr>
            </a:lvl8pPr>
            <a:lvl9pPr marL="3886200" indent="-228600" eaLnBrk="0" fontAlgn="base" hangingPunct="0">
              <a:spcBef>
                <a:spcPct val="0"/>
              </a:spcBef>
              <a:spcAft>
                <a:spcPct val="0"/>
              </a:spcAft>
              <a:defRPr>
                <a:solidFill>
                  <a:schemeClr val="tx1"/>
                </a:solidFill>
                <a:latin typeface="Garamond" panose="02020404030301010803" pitchFamily="18" charset="0"/>
                <a:ea typeface="MS PGothic" panose="020B0600070205080204" pitchFamily="34" charset="-128"/>
              </a:defRPr>
            </a:lvl9pPr>
          </a:lstStyle>
          <a:p>
            <a:pPr>
              <a:spcBef>
                <a:spcPct val="50000"/>
              </a:spcBef>
            </a:pPr>
            <a:r>
              <a:rPr lang="en-US" altLang="fr-FR" sz="1200">
                <a:solidFill>
                  <a:schemeClr val="bg2"/>
                </a:solidFill>
                <a:cs typeface="Times New Roman" panose="02020603050405020304" pitchFamily="18" charset="0"/>
              </a:rPr>
              <a:t>utility</a:t>
            </a:r>
          </a:p>
        </p:txBody>
      </p:sp>
      <p:sp>
        <p:nvSpPr>
          <p:cNvPr id="2105" name="Freeform 57"/>
          <p:cNvSpPr>
            <a:spLocks/>
          </p:cNvSpPr>
          <p:nvPr/>
        </p:nvSpPr>
        <p:spPr bwMode="auto">
          <a:xfrm>
            <a:off x="4521200" y="1012825"/>
            <a:ext cx="4087813" cy="2532063"/>
          </a:xfrm>
          <a:custGeom>
            <a:avLst/>
            <a:gdLst>
              <a:gd name="T0" fmla="*/ 0 w 864"/>
              <a:gd name="T1" fmla="*/ 2147483647 h 720"/>
              <a:gd name="T2" fmla="*/ 2147483647 w 864"/>
              <a:gd name="T3" fmla="*/ 2147483647 h 720"/>
              <a:gd name="T4" fmla="*/ 2147483647 w 864"/>
              <a:gd name="T5" fmla="*/ 0 h 720"/>
              <a:gd name="T6" fmla="*/ 0 60000 65536"/>
              <a:gd name="T7" fmla="*/ 0 60000 65536"/>
              <a:gd name="T8" fmla="*/ 0 60000 65536"/>
              <a:gd name="T9" fmla="*/ 0 w 864"/>
              <a:gd name="T10" fmla="*/ 0 h 720"/>
              <a:gd name="T11" fmla="*/ 864 w 864"/>
              <a:gd name="T12" fmla="*/ 720 h 720"/>
            </a:gdLst>
            <a:ahLst/>
            <a:cxnLst>
              <a:cxn ang="T6">
                <a:pos x="T0" y="T1"/>
              </a:cxn>
              <a:cxn ang="T7">
                <a:pos x="T2" y="T3"/>
              </a:cxn>
              <a:cxn ang="T8">
                <a:pos x="T4" y="T5"/>
              </a:cxn>
            </a:cxnLst>
            <a:rect l="T9" t="T10" r="T11" b="T12"/>
            <a:pathLst>
              <a:path w="864" h="720">
                <a:moveTo>
                  <a:pt x="0" y="720"/>
                </a:moveTo>
                <a:cubicBezTo>
                  <a:pt x="144" y="540"/>
                  <a:pt x="288" y="360"/>
                  <a:pt x="432" y="240"/>
                </a:cubicBezTo>
                <a:cubicBezTo>
                  <a:pt x="576" y="120"/>
                  <a:pt x="792" y="40"/>
                  <a:pt x="864" y="0"/>
                </a:cubicBezTo>
              </a:path>
            </a:pathLst>
          </a:custGeom>
          <a:noFill/>
          <a:ln w="57150">
            <a:solidFill>
              <a:srgbClr val="00CC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106" name="Freeform 58"/>
          <p:cNvSpPr>
            <a:spLocks/>
          </p:cNvSpPr>
          <p:nvPr/>
        </p:nvSpPr>
        <p:spPr bwMode="auto">
          <a:xfrm rot="10800000">
            <a:off x="433388" y="3544888"/>
            <a:ext cx="4087812" cy="2532062"/>
          </a:xfrm>
          <a:custGeom>
            <a:avLst/>
            <a:gdLst>
              <a:gd name="T0" fmla="*/ 0 w 864"/>
              <a:gd name="T1" fmla="*/ 2147483647 h 720"/>
              <a:gd name="T2" fmla="*/ 2147483647 w 864"/>
              <a:gd name="T3" fmla="*/ 2147483647 h 720"/>
              <a:gd name="T4" fmla="*/ 2147483647 w 864"/>
              <a:gd name="T5" fmla="*/ 0 h 720"/>
              <a:gd name="T6" fmla="*/ 0 60000 65536"/>
              <a:gd name="T7" fmla="*/ 0 60000 65536"/>
              <a:gd name="T8" fmla="*/ 0 60000 65536"/>
              <a:gd name="T9" fmla="*/ 0 w 864"/>
              <a:gd name="T10" fmla="*/ 0 h 720"/>
              <a:gd name="T11" fmla="*/ 864 w 864"/>
              <a:gd name="T12" fmla="*/ 720 h 720"/>
            </a:gdLst>
            <a:ahLst/>
            <a:cxnLst>
              <a:cxn ang="T6">
                <a:pos x="T0" y="T1"/>
              </a:cxn>
              <a:cxn ang="T7">
                <a:pos x="T2" y="T3"/>
              </a:cxn>
              <a:cxn ang="T8">
                <a:pos x="T4" y="T5"/>
              </a:cxn>
            </a:cxnLst>
            <a:rect l="T9" t="T10" r="T11" b="T12"/>
            <a:pathLst>
              <a:path w="864" h="720">
                <a:moveTo>
                  <a:pt x="0" y="720"/>
                </a:moveTo>
                <a:cubicBezTo>
                  <a:pt x="144" y="540"/>
                  <a:pt x="288" y="360"/>
                  <a:pt x="432" y="240"/>
                </a:cubicBezTo>
                <a:cubicBezTo>
                  <a:pt x="576" y="120"/>
                  <a:pt x="792" y="40"/>
                  <a:pt x="864" y="0"/>
                </a:cubicBezTo>
              </a:path>
            </a:pathLst>
          </a:custGeom>
          <a:noFill/>
          <a:ln w="57150">
            <a:solidFill>
              <a:srgbClr val="00CC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107" name="Freeform 59"/>
          <p:cNvSpPr>
            <a:spLocks/>
          </p:cNvSpPr>
          <p:nvPr/>
        </p:nvSpPr>
        <p:spPr bwMode="auto">
          <a:xfrm>
            <a:off x="433388" y="3544888"/>
            <a:ext cx="4087812" cy="3038475"/>
          </a:xfrm>
          <a:custGeom>
            <a:avLst/>
            <a:gdLst>
              <a:gd name="T0" fmla="*/ 2147483647 w 864"/>
              <a:gd name="T1" fmla="*/ 0 h 864"/>
              <a:gd name="T2" fmla="*/ 2147483647 w 864"/>
              <a:gd name="T3" fmla="*/ 2147483647 h 864"/>
              <a:gd name="T4" fmla="*/ 0 w 864"/>
              <a:gd name="T5" fmla="*/ 2147483647 h 864"/>
              <a:gd name="T6" fmla="*/ 0 60000 65536"/>
              <a:gd name="T7" fmla="*/ 0 60000 65536"/>
              <a:gd name="T8" fmla="*/ 0 60000 65536"/>
              <a:gd name="T9" fmla="*/ 0 w 864"/>
              <a:gd name="T10" fmla="*/ 0 h 864"/>
              <a:gd name="T11" fmla="*/ 864 w 864"/>
              <a:gd name="T12" fmla="*/ 864 h 864"/>
            </a:gdLst>
            <a:ahLst/>
            <a:cxnLst>
              <a:cxn ang="T6">
                <a:pos x="T0" y="T1"/>
              </a:cxn>
              <a:cxn ang="T7">
                <a:pos x="T2" y="T3"/>
              </a:cxn>
              <a:cxn ang="T8">
                <a:pos x="T4" y="T5"/>
              </a:cxn>
            </a:cxnLst>
            <a:rect l="T9" t="T10" r="T11" b="T12"/>
            <a:pathLst>
              <a:path w="864" h="864">
                <a:moveTo>
                  <a:pt x="864" y="0"/>
                </a:moveTo>
                <a:cubicBezTo>
                  <a:pt x="864" y="240"/>
                  <a:pt x="864" y="480"/>
                  <a:pt x="720" y="624"/>
                </a:cubicBezTo>
                <a:cubicBezTo>
                  <a:pt x="576" y="768"/>
                  <a:pt x="288" y="816"/>
                  <a:pt x="0" y="864"/>
                </a:cubicBezTo>
              </a:path>
            </a:pathLst>
          </a:custGeom>
          <a:noFill/>
          <a:ln w="57150">
            <a:solidFill>
              <a:srgbClr val="00CC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108" name="Freeform 60"/>
          <p:cNvSpPr>
            <a:spLocks/>
          </p:cNvSpPr>
          <p:nvPr/>
        </p:nvSpPr>
        <p:spPr bwMode="auto">
          <a:xfrm rot="10800000">
            <a:off x="4521200" y="506413"/>
            <a:ext cx="4087813" cy="3038475"/>
          </a:xfrm>
          <a:custGeom>
            <a:avLst/>
            <a:gdLst>
              <a:gd name="T0" fmla="*/ 2147483647 w 864"/>
              <a:gd name="T1" fmla="*/ 0 h 864"/>
              <a:gd name="T2" fmla="*/ 2147483647 w 864"/>
              <a:gd name="T3" fmla="*/ 2147483647 h 864"/>
              <a:gd name="T4" fmla="*/ 0 w 864"/>
              <a:gd name="T5" fmla="*/ 2147483647 h 864"/>
              <a:gd name="T6" fmla="*/ 0 60000 65536"/>
              <a:gd name="T7" fmla="*/ 0 60000 65536"/>
              <a:gd name="T8" fmla="*/ 0 60000 65536"/>
              <a:gd name="T9" fmla="*/ 0 w 864"/>
              <a:gd name="T10" fmla="*/ 0 h 864"/>
              <a:gd name="T11" fmla="*/ 864 w 864"/>
              <a:gd name="T12" fmla="*/ 864 h 864"/>
            </a:gdLst>
            <a:ahLst/>
            <a:cxnLst>
              <a:cxn ang="T6">
                <a:pos x="T0" y="T1"/>
              </a:cxn>
              <a:cxn ang="T7">
                <a:pos x="T2" y="T3"/>
              </a:cxn>
              <a:cxn ang="T8">
                <a:pos x="T4" y="T5"/>
              </a:cxn>
            </a:cxnLst>
            <a:rect l="T9" t="T10" r="T11" b="T12"/>
            <a:pathLst>
              <a:path w="864" h="864">
                <a:moveTo>
                  <a:pt x="864" y="0"/>
                </a:moveTo>
                <a:cubicBezTo>
                  <a:pt x="864" y="240"/>
                  <a:pt x="864" y="480"/>
                  <a:pt x="720" y="624"/>
                </a:cubicBezTo>
                <a:cubicBezTo>
                  <a:pt x="576" y="768"/>
                  <a:pt x="288" y="816"/>
                  <a:pt x="0" y="864"/>
                </a:cubicBezTo>
              </a:path>
            </a:pathLst>
          </a:custGeom>
          <a:noFill/>
          <a:ln w="57150">
            <a:solidFill>
              <a:srgbClr val="00CC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9947" name="Text Box 46"/>
          <p:cNvSpPr txBox="1">
            <a:spLocks noChangeArrowheads="1"/>
          </p:cNvSpPr>
          <p:nvPr/>
        </p:nvSpPr>
        <p:spPr bwMode="auto">
          <a:xfrm>
            <a:off x="7346950" y="3449638"/>
            <a:ext cx="2736850" cy="522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Garamond" panose="02020404030301010803" pitchFamily="18" charset="0"/>
                <a:ea typeface="MS PGothic" panose="020B0600070205080204" pitchFamily="34" charset="-128"/>
              </a:defRPr>
            </a:lvl1pPr>
            <a:lvl2pPr marL="742950" indent="-285750">
              <a:defRPr>
                <a:solidFill>
                  <a:schemeClr val="tx1"/>
                </a:solidFill>
                <a:latin typeface="Garamond" panose="02020404030301010803" pitchFamily="18" charset="0"/>
                <a:ea typeface="MS PGothic" panose="020B0600070205080204" pitchFamily="34" charset="-128"/>
              </a:defRPr>
            </a:lvl2pPr>
            <a:lvl3pPr marL="1143000" indent="-228600">
              <a:defRPr>
                <a:solidFill>
                  <a:schemeClr val="tx1"/>
                </a:solidFill>
                <a:latin typeface="Garamond" panose="02020404030301010803" pitchFamily="18" charset="0"/>
                <a:ea typeface="MS PGothic" panose="020B0600070205080204" pitchFamily="34" charset="-128"/>
              </a:defRPr>
            </a:lvl3pPr>
            <a:lvl4pPr marL="1600200" indent="-228600">
              <a:defRPr>
                <a:solidFill>
                  <a:schemeClr val="tx1"/>
                </a:solidFill>
                <a:latin typeface="Garamond" panose="02020404030301010803" pitchFamily="18" charset="0"/>
                <a:ea typeface="MS PGothic" panose="020B0600070205080204" pitchFamily="34" charset="-128"/>
              </a:defRPr>
            </a:lvl4pPr>
            <a:lvl5pPr marL="2057400" indent="-228600">
              <a:defRPr>
                <a:solidFill>
                  <a:schemeClr val="tx1"/>
                </a:solidFill>
                <a:latin typeface="Garamond" panose="02020404030301010803" pitchFamily="18" charset="0"/>
                <a:ea typeface="MS PGothic" panose="020B0600070205080204" pitchFamily="34" charset="-128"/>
              </a:defRPr>
            </a:lvl5pPr>
            <a:lvl6pPr marL="2514600" indent="-228600" eaLnBrk="0" fontAlgn="base" hangingPunct="0">
              <a:spcBef>
                <a:spcPct val="0"/>
              </a:spcBef>
              <a:spcAft>
                <a:spcPct val="0"/>
              </a:spcAft>
              <a:defRPr>
                <a:solidFill>
                  <a:schemeClr val="tx1"/>
                </a:solidFill>
                <a:latin typeface="Garamond" panose="02020404030301010803" pitchFamily="18" charset="0"/>
                <a:ea typeface="MS PGothic" panose="020B0600070205080204" pitchFamily="34" charset="-128"/>
              </a:defRPr>
            </a:lvl6pPr>
            <a:lvl7pPr marL="2971800" indent="-228600" eaLnBrk="0" fontAlgn="base" hangingPunct="0">
              <a:spcBef>
                <a:spcPct val="0"/>
              </a:spcBef>
              <a:spcAft>
                <a:spcPct val="0"/>
              </a:spcAft>
              <a:defRPr>
                <a:solidFill>
                  <a:schemeClr val="tx1"/>
                </a:solidFill>
                <a:latin typeface="Garamond" panose="02020404030301010803" pitchFamily="18" charset="0"/>
                <a:ea typeface="MS PGothic" panose="020B0600070205080204" pitchFamily="34" charset="-128"/>
              </a:defRPr>
            </a:lvl7pPr>
            <a:lvl8pPr marL="3429000" indent="-228600" eaLnBrk="0" fontAlgn="base" hangingPunct="0">
              <a:spcBef>
                <a:spcPct val="0"/>
              </a:spcBef>
              <a:spcAft>
                <a:spcPct val="0"/>
              </a:spcAft>
              <a:defRPr>
                <a:solidFill>
                  <a:schemeClr val="tx1"/>
                </a:solidFill>
                <a:latin typeface="Garamond" panose="02020404030301010803" pitchFamily="18" charset="0"/>
                <a:ea typeface="MS PGothic" panose="020B0600070205080204" pitchFamily="34" charset="-128"/>
              </a:defRPr>
            </a:lvl8pPr>
            <a:lvl9pPr marL="3886200" indent="-228600" eaLnBrk="0" fontAlgn="base" hangingPunct="0">
              <a:spcBef>
                <a:spcPct val="0"/>
              </a:spcBef>
              <a:spcAft>
                <a:spcPct val="0"/>
              </a:spcAft>
              <a:defRPr>
                <a:solidFill>
                  <a:schemeClr val="tx1"/>
                </a:solidFill>
                <a:latin typeface="Garamond" panose="02020404030301010803" pitchFamily="18" charset="0"/>
                <a:ea typeface="MS PGothic" panose="020B0600070205080204" pitchFamily="34" charset="-128"/>
              </a:defRPr>
            </a:lvl9pPr>
          </a:lstStyle>
          <a:p>
            <a:pPr>
              <a:spcBef>
                <a:spcPct val="50000"/>
              </a:spcBef>
            </a:pPr>
            <a:r>
              <a:rPr lang="en-US" altLang="fr-FR" sz="2800">
                <a:solidFill>
                  <a:srgbClr val="FFFBF7"/>
                </a:solidFill>
                <a:cs typeface="Times New Roman" panose="02020603050405020304" pitchFamily="18" charset="0"/>
              </a:rPr>
              <a:t>outcome</a:t>
            </a:r>
          </a:p>
        </p:txBody>
      </p:sp>
      <p:sp>
        <p:nvSpPr>
          <p:cNvPr id="70" name="TextBox 69"/>
          <p:cNvSpPr txBox="1">
            <a:spLocks noChangeArrowheads="1"/>
          </p:cNvSpPr>
          <p:nvPr/>
        </p:nvSpPr>
        <p:spPr bwMode="auto">
          <a:xfrm>
            <a:off x="5473700" y="4794250"/>
            <a:ext cx="2617788"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Garamond" panose="02020404030301010803" pitchFamily="18" charset="0"/>
                <a:ea typeface="MS PGothic" panose="020B0600070205080204" pitchFamily="34" charset="-128"/>
              </a:defRPr>
            </a:lvl1pPr>
            <a:lvl2pPr marL="742950" indent="-285750">
              <a:defRPr>
                <a:solidFill>
                  <a:schemeClr val="tx1"/>
                </a:solidFill>
                <a:latin typeface="Garamond" panose="02020404030301010803" pitchFamily="18" charset="0"/>
                <a:ea typeface="MS PGothic" panose="020B0600070205080204" pitchFamily="34" charset="-128"/>
              </a:defRPr>
            </a:lvl2pPr>
            <a:lvl3pPr marL="1143000" indent="-228600">
              <a:defRPr>
                <a:solidFill>
                  <a:schemeClr val="tx1"/>
                </a:solidFill>
                <a:latin typeface="Garamond" panose="02020404030301010803" pitchFamily="18" charset="0"/>
                <a:ea typeface="MS PGothic" panose="020B0600070205080204" pitchFamily="34" charset="-128"/>
              </a:defRPr>
            </a:lvl3pPr>
            <a:lvl4pPr marL="1600200" indent="-228600">
              <a:defRPr>
                <a:solidFill>
                  <a:schemeClr val="tx1"/>
                </a:solidFill>
                <a:latin typeface="Garamond" panose="02020404030301010803" pitchFamily="18" charset="0"/>
                <a:ea typeface="MS PGothic" panose="020B0600070205080204" pitchFamily="34" charset="-128"/>
              </a:defRPr>
            </a:lvl4pPr>
            <a:lvl5pPr marL="2057400" indent="-228600">
              <a:defRPr>
                <a:solidFill>
                  <a:schemeClr val="tx1"/>
                </a:solidFill>
                <a:latin typeface="Garamond" panose="02020404030301010803" pitchFamily="18" charset="0"/>
                <a:ea typeface="MS PGothic" panose="020B0600070205080204" pitchFamily="34" charset="-128"/>
              </a:defRPr>
            </a:lvl5pPr>
            <a:lvl6pPr marL="2514600" indent="-228600" eaLnBrk="0" fontAlgn="base" hangingPunct="0">
              <a:spcBef>
                <a:spcPct val="0"/>
              </a:spcBef>
              <a:spcAft>
                <a:spcPct val="0"/>
              </a:spcAft>
              <a:defRPr>
                <a:solidFill>
                  <a:schemeClr val="tx1"/>
                </a:solidFill>
                <a:latin typeface="Garamond" panose="02020404030301010803" pitchFamily="18" charset="0"/>
                <a:ea typeface="MS PGothic" panose="020B0600070205080204" pitchFamily="34" charset="-128"/>
              </a:defRPr>
            </a:lvl6pPr>
            <a:lvl7pPr marL="2971800" indent="-228600" eaLnBrk="0" fontAlgn="base" hangingPunct="0">
              <a:spcBef>
                <a:spcPct val="0"/>
              </a:spcBef>
              <a:spcAft>
                <a:spcPct val="0"/>
              </a:spcAft>
              <a:defRPr>
                <a:solidFill>
                  <a:schemeClr val="tx1"/>
                </a:solidFill>
                <a:latin typeface="Garamond" panose="02020404030301010803" pitchFamily="18" charset="0"/>
                <a:ea typeface="MS PGothic" panose="020B0600070205080204" pitchFamily="34" charset="-128"/>
              </a:defRPr>
            </a:lvl7pPr>
            <a:lvl8pPr marL="3429000" indent="-228600" eaLnBrk="0" fontAlgn="base" hangingPunct="0">
              <a:spcBef>
                <a:spcPct val="0"/>
              </a:spcBef>
              <a:spcAft>
                <a:spcPct val="0"/>
              </a:spcAft>
              <a:defRPr>
                <a:solidFill>
                  <a:schemeClr val="tx1"/>
                </a:solidFill>
                <a:latin typeface="Garamond" panose="02020404030301010803" pitchFamily="18" charset="0"/>
                <a:ea typeface="MS PGothic" panose="020B0600070205080204" pitchFamily="34" charset="-128"/>
              </a:defRPr>
            </a:lvl8pPr>
            <a:lvl9pPr marL="3886200" indent="-228600" eaLnBrk="0" fontAlgn="base" hangingPunct="0">
              <a:spcBef>
                <a:spcPct val="0"/>
              </a:spcBef>
              <a:spcAft>
                <a:spcPct val="0"/>
              </a:spcAft>
              <a:defRPr>
                <a:solidFill>
                  <a:schemeClr val="tx1"/>
                </a:solidFill>
                <a:latin typeface="Garamond" panose="02020404030301010803" pitchFamily="18" charset="0"/>
                <a:ea typeface="MS PGothic" panose="020B0600070205080204" pitchFamily="34" charset="-128"/>
              </a:defRPr>
            </a:lvl9pPr>
          </a:lstStyle>
          <a:p>
            <a:r>
              <a:rPr lang="en-US" altLang="fr-FR" sz="3600">
                <a:cs typeface="Times New Roman" panose="02020603050405020304" pitchFamily="18" charset="0"/>
              </a:rPr>
              <a:t>Loss aversion</a:t>
            </a:r>
          </a:p>
        </p:txBody>
      </p:sp>
      <p:sp>
        <p:nvSpPr>
          <p:cNvPr id="71" name="TextBox 70"/>
          <p:cNvSpPr txBox="1">
            <a:spLocks noChangeArrowheads="1"/>
          </p:cNvSpPr>
          <p:nvPr/>
        </p:nvSpPr>
        <p:spPr bwMode="auto">
          <a:xfrm>
            <a:off x="246063" y="685800"/>
            <a:ext cx="4217987" cy="10779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Garamond" panose="02020404030301010803" pitchFamily="18" charset="0"/>
                <a:ea typeface="MS PGothic" panose="020B0600070205080204" pitchFamily="34" charset="-128"/>
              </a:defRPr>
            </a:lvl1pPr>
            <a:lvl2pPr marL="742950" indent="-285750">
              <a:defRPr>
                <a:solidFill>
                  <a:schemeClr val="tx1"/>
                </a:solidFill>
                <a:latin typeface="Garamond" panose="02020404030301010803" pitchFamily="18" charset="0"/>
                <a:ea typeface="MS PGothic" panose="020B0600070205080204" pitchFamily="34" charset="-128"/>
              </a:defRPr>
            </a:lvl2pPr>
            <a:lvl3pPr marL="1143000" indent="-228600">
              <a:defRPr>
                <a:solidFill>
                  <a:schemeClr val="tx1"/>
                </a:solidFill>
                <a:latin typeface="Garamond" panose="02020404030301010803" pitchFamily="18" charset="0"/>
                <a:ea typeface="MS PGothic" panose="020B0600070205080204" pitchFamily="34" charset="-128"/>
              </a:defRPr>
            </a:lvl3pPr>
            <a:lvl4pPr marL="1600200" indent="-228600">
              <a:defRPr>
                <a:solidFill>
                  <a:schemeClr val="tx1"/>
                </a:solidFill>
                <a:latin typeface="Garamond" panose="02020404030301010803" pitchFamily="18" charset="0"/>
                <a:ea typeface="MS PGothic" panose="020B0600070205080204" pitchFamily="34" charset="-128"/>
              </a:defRPr>
            </a:lvl4pPr>
            <a:lvl5pPr marL="2057400" indent="-228600">
              <a:defRPr>
                <a:solidFill>
                  <a:schemeClr val="tx1"/>
                </a:solidFill>
                <a:latin typeface="Garamond" panose="02020404030301010803" pitchFamily="18" charset="0"/>
                <a:ea typeface="MS PGothic" panose="020B0600070205080204" pitchFamily="34" charset="-128"/>
              </a:defRPr>
            </a:lvl5pPr>
            <a:lvl6pPr marL="2514600" indent="-228600" eaLnBrk="0" fontAlgn="base" hangingPunct="0">
              <a:spcBef>
                <a:spcPct val="0"/>
              </a:spcBef>
              <a:spcAft>
                <a:spcPct val="0"/>
              </a:spcAft>
              <a:defRPr>
                <a:solidFill>
                  <a:schemeClr val="tx1"/>
                </a:solidFill>
                <a:latin typeface="Garamond" panose="02020404030301010803" pitchFamily="18" charset="0"/>
                <a:ea typeface="MS PGothic" panose="020B0600070205080204" pitchFamily="34" charset="-128"/>
              </a:defRPr>
            </a:lvl6pPr>
            <a:lvl7pPr marL="2971800" indent="-228600" eaLnBrk="0" fontAlgn="base" hangingPunct="0">
              <a:spcBef>
                <a:spcPct val="0"/>
              </a:spcBef>
              <a:spcAft>
                <a:spcPct val="0"/>
              </a:spcAft>
              <a:defRPr>
                <a:solidFill>
                  <a:schemeClr val="tx1"/>
                </a:solidFill>
                <a:latin typeface="Garamond" panose="02020404030301010803" pitchFamily="18" charset="0"/>
                <a:ea typeface="MS PGothic" panose="020B0600070205080204" pitchFamily="34" charset="-128"/>
              </a:defRPr>
            </a:lvl7pPr>
            <a:lvl8pPr marL="3429000" indent="-228600" eaLnBrk="0" fontAlgn="base" hangingPunct="0">
              <a:spcBef>
                <a:spcPct val="0"/>
              </a:spcBef>
              <a:spcAft>
                <a:spcPct val="0"/>
              </a:spcAft>
              <a:defRPr>
                <a:solidFill>
                  <a:schemeClr val="tx1"/>
                </a:solidFill>
                <a:latin typeface="Garamond" panose="02020404030301010803" pitchFamily="18" charset="0"/>
                <a:ea typeface="MS PGothic" panose="020B0600070205080204" pitchFamily="34" charset="-128"/>
              </a:defRPr>
            </a:lvl8pPr>
            <a:lvl9pPr marL="3886200" indent="-228600" eaLnBrk="0" fontAlgn="base" hangingPunct="0">
              <a:spcBef>
                <a:spcPct val="0"/>
              </a:spcBef>
              <a:spcAft>
                <a:spcPct val="0"/>
              </a:spcAft>
              <a:defRPr>
                <a:solidFill>
                  <a:schemeClr val="tx1"/>
                </a:solidFill>
                <a:latin typeface="Garamond" panose="02020404030301010803" pitchFamily="18" charset="0"/>
                <a:ea typeface="MS PGothic" panose="020B0600070205080204" pitchFamily="34" charset="-128"/>
              </a:defRPr>
            </a:lvl9pPr>
          </a:lstStyle>
          <a:p>
            <a:r>
              <a:rPr lang="en-US" altLang="fr-FR" sz="3200" dirty="0">
                <a:cs typeface="Times New Roman" panose="02020603050405020304" pitchFamily="18" charset="0"/>
              </a:rPr>
              <a:t>Let’s make a simpler symmetry assumption</a:t>
            </a:r>
          </a:p>
        </p:txBody>
      </p:sp>
    </p:spTree>
    <p:extLst>
      <p:ext uri="{BB962C8B-B14F-4D97-AF65-F5344CB8AC3E}">
        <p14:creationId xmlns:p14="http://schemas.microsoft.com/office/powerpoint/2010/main" val="230556272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0" presetClass="exit" presetSubtype="0" fill="hold" grpId="0" nodeType="clickEffect">
                                  <p:stCondLst>
                                    <p:cond delay="0"/>
                                  </p:stCondLst>
                                  <p:childTnLst>
                                    <p:animEffect transition="out" filter="fade">
                                      <p:cBhvr>
                                        <p:cTn id="11" dur="2000"/>
                                        <p:tgtEl>
                                          <p:spTgt spid="71"/>
                                        </p:tgtEl>
                                      </p:cBhvr>
                                    </p:animEffect>
                                    <p:set>
                                      <p:cBhvr>
                                        <p:cTn id="12" dur="1" fill="hold">
                                          <p:stCondLst>
                                            <p:cond delay="1999"/>
                                          </p:stCondLst>
                                        </p:cTn>
                                        <p:tgtEl>
                                          <p:spTgt spid="71"/>
                                        </p:tgtEl>
                                        <p:attrNameLst>
                                          <p:attrName>style.visibility</p:attrName>
                                        </p:attrNameLst>
                                      </p:cBhvr>
                                      <p:to>
                                        <p:strVal val="hidden"/>
                                      </p:to>
                                    </p:set>
                                  </p:childTnLst>
                                </p:cTn>
                              </p:par>
                            </p:childTnLst>
                          </p:cTn>
                        </p:par>
                      </p:childTnLst>
                    </p:cTn>
                  </p:par>
                  <p:par>
                    <p:cTn id="13" fill="hold" nodeType="clickPar">
                      <p:stCondLst>
                        <p:cond delay="indefinite"/>
                      </p:stCondLst>
                      <p:childTnLst>
                        <p:par>
                          <p:cTn id="14" fill="hold" nodeType="withGroup">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2106"/>
                                        </p:tgtEl>
                                        <p:attrNameLst>
                                          <p:attrName>style.visibility</p:attrName>
                                        </p:attrNameLst>
                                      </p:cBhvr>
                                      <p:to>
                                        <p:strVal val="visible"/>
                                      </p:to>
                                    </p:set>
                                    <p:animEffect transition="in" filter="fade">
                                      <p:cBhvr>
                                        <p:cTn id="17" dur="1000"/>
                                        <p:tgtEl>
                                          <p:spTgt spid="2106"/>
                                        </p:tgtEl>
                                      </p:cBhvr>
                                    </p:animEffect>
                                  </p:childTnLst>
                                </p:cTn>
                              </p:par>
                              <p:par>
                                <p:cTn id="18" presetID="10" presetClass="entr" presetSubtype="0" fill="hold" grpId="0" nodeType="withEffect">
                                  <p:stCondLst>
                                    <p:cond delay="0"/>
                                  </p:stCondLst>
                                  <p:childTnLst>
                                    <p:set>
                                      <p:cBhvr>
                                        <p:cTn id="19" dur="1" fill="hold">
                                          <p:stCondLst>
                                            <p:cond delay="0"/>
                                          </p:stCondLst>
                                        </p:cTn>
                                        <p:tgtEl>
                                          <p:spTgt spid="2107"/>
                                        </p:tgtEl>
                                        <p:attrNameLst>
                                          <p:attrName>style.visibility</p:attrName>
                                        </p:attrNameLst>
                                      </p:cBhvr>
                                      <p:to>
                                        <p:strVal val="visible"/>
                                      </p:to>
                                    </p:set>
                                    <p:animEffect transition="in" filter="fade">
                                      <p:cBhvr>
                                        <p:cTn id="20" dur="1000"/>
                                        <p:tgtEl>
                                          <p:spTgt spid="2107"/>
                                        </p:tgtEl>
                                      </p:cBhvr>
                                    </p:animEffect>
                                  </p:childTnLst>
                                </p:cTn>
                              </p:par>
                              <p:par>
                                <p:cTn id="21" presetID="10" presetClass="entr" presetSubtype="0" fill="hold" grpId="0" nodeType="withEffect">
                                  <p:stCondLst>
                                    <p:cond delay="0"/>
                                  </p:stCondLst>
                                  <p:childTnLst>
                                    <p:set>
                                      <p:cBhvr>
                                        <p:cTn id="22" dur="1" fill="hold">
                                          <p:stCondLst>
                                            <p:cond delay="0"/>
                                          </p:stCondLst>
                                        </p:cTn>
                                        <p:tgtEl>
                                          <p:spTgt spid="2108"/>
                                        </p:tgtEl>
                                        <p:attrNameLst>
                                          <p:attrName>style.visibility</p:attrName>
                                        </p:attrNameLst>
                                      </p:cBhvr>
                                      <p:to>
                                        <p:strVal val="visible"/>
                                      </p:to>
                                    </p:set>
                                    <p:animEffect transition="in" filter="fade">
                                      <p:cBhvr>
                                        <p:cTn id="23" dur="1000"/>
                                        <p:tgtEl>
                                          <p:spTgt spid="2108"/>
                                        </p:tgtEl>
                                      </p:cBhvr>
                                    </p:animEffect>
                                  </p:childTnLst>
                                </p:cTn>
                              </p:par>
                              <p:par>
                                <p:cTn id="24" presetID="10" presetClass="entr" presetSubtype="0" fill="hold" grpId="0" nodeType="withEffect">
                                  <p:stCondLst>
                                    <p:cond delay="0"/>
                                  </p:stCondLst>
                                  <p:childTnLst>
                                    <p:set>
                                      <p:cBhvr>
                                        <p:cTn id="25" dur="1" fill="hold">
                                          <p:stCondLst>
                                            <p:cond delay="0"/>
                                          </p:stCondLst>
                                        </p:cTn>
                                        <p:tgtEl>
                                          <p:spTgt spid="2105"/>
                                        </p:tgtEl>
                                        <p:attrNameLst>
                                          <p:attrName>style.visibility</p:attrName>
                                        </p:attrNameLst>
                                      </p:cBhvr>
                                      <p:to>
                                        <p:strVal val="visible"/>
                                      </p:to>
                                    </p:set>
                                    <p:animEffect transition="in" filter="fade">
                                      <p:cBhvr>
                                        <p:cTn id="26" dur="1000"/>
                                        <p:tgtEl>
                                          <p:spTgt spid="2105"/>
                                        </p:tgtEl>
                                      </p:cBhvr>
                                    </p:animEffect>
                                  </p:childTnLst>
                                </p:cTn>
                              </p:par>
                            </p:childTnLst>
                          </p:cTn>
                        </p:par>
                      </p:childTnLst>
                    </p:cTn>
                  </p:par>
                  <p:par>
                    <p:cTn id="27" fill="hold" nodeType="clickPar">
                      <p:stCondLst>
                        <p:cond delay="indefinite"/>
                      </p:stCondLst>
                      <p:childTnLst>
                        <p:par>
                          <p:cTn id="28" fill="hold" nodeType="withGroup">
                            <p:stCondLst>
                              <p:cond delay="0"/>
                            </p:stCondLst>
                            <p:childTnLst>
                              <p:par>
                                <p:cTn id="29" presetID="10" presetClass="entr" presetSubtype="0" fill="hold" grpId="0" nodeType="clickEffect">
                                  <p:stCondLst>
                                    <p:cond delay="0"/>
                                  </p:stCondLst>
                                  <p:childTnLst>
                                    <p:set>
                                      <p:cBhvr>
                                        <p:cTn id="30" dur="1" fill="hold">
                                          <p:stCondLst>
                                            <p:cond delay="0"/>
                                          </p:stCondLst>
                                        </p:cTn>
                                        <p:tgtEl>
                                          <p:spTgt spid="2090"/>
                                        </p:tgtEl>
                                        <p:attrNameLst>
                                          <p:attrName>style.visibility</p:attrName>
                                        </p:attrNameLst>
                                      </p:cBhvr>
                                      <p:to>
                                        <p:strVal val="visible"/>
                                      </p:to>
                                    </p:set>
                                    <p:animEffect transition="in" filter="fade">
                                      <p:cBhvr>
                                        <p:cTn id="31" dur="500"/>
                                        <p:tgtEl>
                                          <p:spTgt spid="2090"/>
                                        </p:tgtEl>
                                      </p:cBhvr>
                                    </p:animEffect>
                                  </p:childTnLst>
                                </p:cTn>
                              </p:par>
                            </p:childTnLst>
                          </p:cTn>
                        </p:par>
                      </p:childTnLst>
                    </p:cTn>
                  </p:par>
                  <p:par>
                    <p:cTn id="32" fill="hold" nodeType="clickPar">
                      <p:stCondLst>
                        <p:cond delay="indefinite"/>
                      </p:stCondLst>
                      <p:childTnLst>
                        <p:par>
                          <p:cTn id="33" fill="hold" nodeType="withGroup">
                            <p:stCondLst>
                              <p:cond delay="0"/>
                            </p:stCondLst>
                            <p:childTnLst>
                              <p:par>
                                <p:cTn id="34" presetID="10" presetClass="exit" presetSubtype="0" fill="hold" grpId="1" nodeType="clickEffect">
                                  <p:stCondLst>
                                    <p:cond delay="0"/>
                                  </p:stCondLst>
                                  <p:childTnLst>
                                    <p:animEffect transition="out" filter="fade">
                                      <p:cBhvr>
                                        <p:cTn id="35" dur="3000"/>
                                        <p:tgtEl>
                                          <p:spTgt spid="2106"/>
                                        </p:tgtEl>
                                      </p:cBhvr>
                                    </p:animEffect>
                                    <p:set>
                                      <p:cBhvr>
                                        <p:cTn id="36" dur="1" fill="hold">
                                          <p:stCondLst>
                                            <p:cond delay="2999"/>
                                          </p:stCondLst>
                                        </p:cTn>
                                        <p:tgtEl>
                                          <p:spTgt spid="2106"/>
                                        </p:tgtEl>
                                        <p:attrNameLst>
                                          <p:attrName>style.visibility</p:attrName>
                                        </p:attrNameLst>
                                      </p:cBhvr>
                                      <p:to>
                                        <p:strVal val="hidden"/>
                                      </p:to>
                                    </p:set>
                                  </p:childTnLst>
                                </p:cTn>
                              </p:par>
                              <p:par>
                                <p:cTn id="37" presetID="10" presetClass="exit" presetSubtype="0" fill="hold" grpId="1" nodeType="withEffect">
                                  <p:stCondLst>
                                    <p:cond delay="0"/>
                                  </p:stCondLst>
                                  <p:childTnLst>
                                    <p:animEffect transition="out" filter="fade">
                                      <p:cBhvr>
                                        <p:cTn id="38" dur="2000"/>
                                        <p:tgtEl>
                                          <p:spTgt spid="2108"/>
                                        </p:tgtEl>
                                      </p:cBhvr>
                                    </p:animEffect>
                                    <p:set>
                                      <p:cBhvr>
                                        <p:cTn id="39" dur="1" fill="hold">
                                          <p:stCondLst>
                                            <p:cond delay="1999"/>
                                          </p:stCondLst>
                                        </p:cTn>
                                        <p:tgtEl>
                                          <p:spTgt spid="2108"/>
                                        </p:tgtEl>
                                        <p:attrNameLst>
                                          <p:attrName>style.visibility</p:attrName>
                                        </p:attrNameLst>
                                      </p:cBhvr>
                                      <p:to>
                                        <p:strVal val="hidden"/>
                                      </p:to>
                                    </p:set>
                                  </p:childTnLst>
                                </p:cTn>
                              </p:par>
                              <p:par>
                                <p:cTn id="40" presetID="10" presetClass="exit" presetSubtype="0" fill="hold" nodeType="withEffect">
                                  <p:stCondLst>
                                    <p:cond delay="0"/>
                                  </p:stCondLst>
                                  <p:childTnLst>
                                    <p:animEffect transition="out" filter="fade">
                                      <p:cBhvr>
                                        <p:cTn id="41" dur="2000"/>
                                        <p:tgtEl>
                                          <p:spTgt spid="2"/>
                                        </p:tgtEl>
                                      </p:cBhvr>
                                    </p:animEffect>
                                    <p:set>
                                      <p:cBhvr>
                                        <p:cTn id="42" dur="1" fill="hold">
                                          <p:stCondLst>
                                            <p:cond delay="1999"/>
                                          </p:stCondLst>
                                        </p:cTn>
                                        <p:tgtEl>
                                          <p:spTgt spid="2"/>
                                        </p:tgtEl>
                                        <p:attrNameLst>
                                          <p:attrName>style.visibility</p:attrName>
                                        </p:attrNameLst>
                                      </p:cBhvr>
                                      <p:to>
                                        <p:strVal val="hidden"/>
                                      </p:to>
                                    </p:set>
                                  </p:childTnLst>
                                </p:cTn>
                              </p:par>
                            </p:childTnLst>
                          </p:cTn>
                        </p:par>
                        <p:par>
                          <p:cTn id="43" fill="hold" nodeType="afterGroup">
                            <p:stCondLst>
                              <p:cond delay="3000"/>
                            </p:stCondLst>
                            <p:childTnLst>
                              <p:par>
                                <p:cTn id="44" presetID="10" presetClass="entr" presetSubtype="0" fill="hold" grpId="0" nodeType="afterEffect">
                                  <p:stCondLst>
                                    <p:cond delay="500"/>
                                  </p:stCondLst>
                                  <p:childTnLst>
                                    <p:set>
                                      <p:cBhvr>
                                        <p:cTn id="45" dur="1" fill="hold">
                                          <p:stCondLst>
                                            <p:cond delay="0"/>
                                          </p:stCondLst>
                                        </p:cTn>
                                        <p:tgtEl>
                                          <p:spTgt spid="70"/>
                                        </p:tgtEl>
                                        <p:attrNameLst>
                                          <p:attrName>style.visibility</p:attrName>
                                        </p:attrNameLst>
                                      </p:cBhvr>
                                      <p:to>
                                        <p:strVal val="visible"/>
                                      </p:to>
                                    </p:set>
                                    <p:animEffect transition="in" filter="fade">
                                      <p:cBhvr>
                                        <p:cTn id="46" dur="500"/>
                                        <p:tgtEl>
                                          <p:spTgt spid="7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90" grpId="0"/>
      <p:bldP spid="2105" grpId="0" animBg="1"/>
      <p:bldP spid="2106" grpId="0" animBg="1"/>
      <p:bldP spid="2106" grpId="1" animBg="1"/>
      <p:bldP spid="2107" grpId="0" animBg="1"/>
      <p:bldP spid="2108" grpId="0" animBg="1"/>
      <p:bldP spid="2108" grpId="1" animBg="1"/>
      <p:bldP spid="70" grpId="0"/>
      <p:bldP spid="71" grpId="0"/>
    </p:bldLst>
  </p:timing>
</p:sld>
</file>

<file path=ppt/slides/slide2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Freeform 57"/>
          <p:cNvSpPr>
            <a:spLocks/>
          </p:cNvSpPr>
          <p:nvPr/>
        </p:nvSpPr>
        <p:spPr bwMode="auto">
          <a:xfrm>
            <a:off x="4521200" y="1012825"/>
            <a:ext cx="4087813" cy="2532063"/>
          </a:xfrm>
          <a:custGeom>
            <a:avLst/>
            <a:gdLst>
              <a:gd name="T0" fmla="*/ 0 w 864"/>
              <a:gd name="T1" fmla="*/ 2147483647 h 720"/>
              <a:gd name="T2" fmla="*/ 2147483647 w 864"/>
              <a:gd name="T3" fmla="*/ 2147483647 h 720"/>
              <a:gd name="T4" fmla="*/ 2147483647 w 864"/>
              <a:gd name="T5" fmla="*/ 0 h 720"/>
              <a:gd name="T6" fmla="*/ 0 60000 65536"/>
              <a:gd name="T7" fmla="*/ 0 60000 65536"/>
              <a:gd name="T8" fmla="*/ 0 60000 65536"/>
              <a:gd name="T9" fmla="*/ 0 w 864"/>
              <a:gd name="T10" fmla="*/ 0 h 720"/>
              <a:gd name="T11" fmla="*/ 864 w 864"/>
              <a:gd name="T12" fmla="*/ 720 h 720"/>
            </a:gdLst>
            <a:ahLst/>
            <a:cxnLst>
              <a:cxn ang="T6">
                <a:pos x="T0" y="T1"/>
              </a:cxn>
              <a:cxn ang="T7">
                <a:pos x="T2" y="T3"/>
              </a:cxn>
              <a:cxn ang="T8">
                <a:pos x="T4" y="T5"/>
              </a:cxn>
            </a:cxnLst>
            <a:rect l="T9" t="T10" r="T11" b="T12"/>
            <a:pathLst>
              <a:path w="864" h="720">
                <a:moveTo>
                  <a:pt x="0" y="720"/>
                </a:moveTo>
                <a:cubicBezTo>
                  <a:pt x="144" y="540"/>
                  <a:pt x="288" y="360"/>
                  <a:pt x="432" y="240"/>
                </a:cubicBezTo>
                <a:cubicBezTo>
                  <a:pt x="576" y="120"/>
                  <a:pt x="792" y="40"/>
                  <a:pt x="864" y="0"/>
                </a:cubicBezTo>
              </a:path>
            </a:pathLst>
          </a:custGeom>
          <a:noFill/>
          <a:ln w="57150">
            <a:solidFill>
              <a:srgbClr val="00CC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useBgFill="1">
        <p:nvSpPr>
          <p:cNvPr id="40963" name="Rectangle 22"/>
          <p:cNvSpPr>
            <a:spLocks noChangeArrowheads="1"/>
          </p:cNvSpPr>
          <p:nvPr/>
        </p:nvSpPr>
        <p:spPr bwMode="auto">
          <a:xfrm>
            <a:off x="4559300" y="3592513"/>
            <a:ext cx="4584700" cy="3265487"/>
          </a:xfrm>
          <a:prstGeom prst="rect">
            <a:avLst/>
          </a:prstGeom>
          <a:ln>
            <a:noFill/>
          </a:ln>
          <a:extLst>
            <a:ext uri="{91240B29-F687-4F45-9708-019B960494DF}">
              <a14:hiddenLine xmlns:a14="http://schemas.microsoft.com/office/drawing/2010/main" w="9525" algn="ctr">
                <a:solidFill>
                  <a:srgbClr val="000000"/>
                </a:solidFill>
                <a:round/>
                <a:headEnd/>
                <a:tailEnd/>
              </a14:hiddenLine>
            </a:ext>
          </a:extLst>
        </p:spPr>
        <p:txBody>
          <a:bodyPr/>
          <a:lstStyle>
            <a:lvl1pPr>
              <a:defRPr>
                <a:solidFill>
                  <a:schemeClr val="tx1"/>
                </a:solidFill>
                <a:latin typeface="Garamond" panose="02020404030301010803" pitchFamily="18" charset="0"/>
                <a:ea typeface="MS PGothic" panose="020B0600070205080204" pitchFamily="34" charset="-128"/>
              </a:defRPr>
            </a:lvl1pPr>
            <a:lvl2pPr marL="742950" indent="-285750">
              <a:defRPr>
                <a:solidFill>
                  <a:schemeClr val="tx1"/>
                </a:solidFill>
                <a:latin typeface="Garamond" panose="02020404030301010803" pitchFamily="18" charset="0"/>
                <a:ea typeface="MS PGothic" panose="020B0600070205080204" pitchFamily="34" charset="-128"/>
              </a:defRPr>
            </a:lvl2pPr>
            <a:lvl3pPr marL="1143000" indent="-228600">
              <a:defRPr>
                <a:solidFill>
                  <a:schemeClr val="tx1"/>
                </a:solidFill>
                <a:latin typeface="Garamond" panose="02020404030301010803" pitchFamily="18" charset="0"/>
                <a:ea typeface="MS PGothic" panose="020B0600070205080204" pitchFamily="34" charset="-128"/>
              </a:defRPr>
            </a:lvl3pPr>
            <a:lvl4pPr marL="1600200" indent="-228600">
              <a:defRPr>
                <a:solidFill>
                  <a:schemeClr val="tx1"/>
                </a:solidFill>
                <a:latin typeface="Garamond" panose="02020404030301010803" pitchFamily="18" charset="0"/>
                <a:ea typeface="MS PGothic" panose="020B0600070205080204" pitchFamily="34" charset="-128"/>
              </a:defRPr>
            </a:lvl4pPr>
            <a:lvl5pPr marL="2057400" indent="-228600">
              <a:defRPr>
                <a:solidFill>
                  <a:schemeClr val="tx1"/>
                </a:solidFill>
                <a:latin typeface="Garamond" panose="02020404030301010803" pitchFamily="18" charset="0"/>
                <a:ea typeface="MS PGothic" panose="020B0600070205080204" pitchFamily="34" charset="-128"/>
              </a:defRPr>
            </a:lvl5pPr>
            <a:lvl6pPr marL="2514600" indent="-228600" eaLnBrk="0" fontAlgn="base" hangingPunct="0">
              <a:spcBef>
                <a:spcPct val="0"/>
              </a:spcBef>
              <a:spcAft>
                <a:spcPct val="0"/>
              </a:spcAft>
              <a:defRPr>
                <a:solidFill>
                  <a:schemeClr val="tx1"/>
                </a:solidFill>
                <a:latin typeface="Garamond" panose="02020404030301010803" pitchFamily="18" charset="0"/>
                <a:ea typeface="MS PGothic" panose="020B0600070205080204" pitchFamily="34" charset="-128"/>
              </a:defRPr>
            </a:lvl6pPr>
            <a:lvl7pPr marL="2971800" indent="-228600" eaLnBrk="0" fontAlgn="base" hangingPunct="0">
              <a:spcBef>
                <a:spcPct val="0"/>
              </a:spcBef>
              <a:spcAft>
                <a:spcPct val="0"/>
              </a:spcAft>
              <a:defRPr>
                <a:solidFill>
                  <a:schemeClr val="tx1"/>
                </a:solidFill>
                <a:latin typeface="Garamond" panose="02020404030301010803" pitchFamily="18" charset="0"/>
                <a:ea typeface="MS PGothic" panose="020B0600070205080204" pitchFamily="34" charset="-128"/>
              </a:defRPr>
            </a:lvl7pPr>
            <a:lvl8pPr marL="3429000" indent="-228600" eaLnBrk="0" fontAlgn="base" hangingPunct="0">
              <a:spcBef>
                <a:spcPct val="0"/>
              </a:spcBef>
              <a:spcAft>
                <a:spcPct val="0"/>
              </a:spcAft>
              <a:defRPr>
                <a:solidFill>
                  <a:schemeClr val="tx1"/>
                </a:solidFill>
                <a:latin typeface="Garamond" panose="02020404030301010803" pitchFamily="18" charset="0"/>
                <a:ea typeface="MS PGothic" panose="020B0600070205080204" pitchFamily="34" charset="-128"/>
              </a:defRPr>
            </a:lvl8pPr>
            <a:lvl9pPr marL="3886200" indent="-228600" eaLnBrk="0" fontAlgn="base" hangingPunct="0">
              <a:spcBef>
                <a:spcPct val="0"/>
              </a:spcBef>
              <a:spcAft>
                <a:spcPct val="0"/>
              </a:spcAft>
              <a:defRPr>
                <a:solidFill>
                  <a:schemeClr val="tx1"/>
                </a:solidFill>
                <a:latin typeface="Garamond" panose="02020404030301010803" pitchFamily="18" charset="0"/>
                <a:ea typeface="MS PGothic" panose="020B0600070205080204" pitchFamily="34" charset="-128"/>
              </a:defRPr>
            </a:lvl9pPr>
          </a:lstStyle>
          <a:p>
            <a:endParaRPr lang="fr-FR" altLang="fr-FR">
              <a:cs typeface="Times New Roman" panose="02020603050405020304" pitchFamily="18" charset="0"/>
            </a:endParaRPr>
          </a:p>
        </p:txBody>
      </p:sp>
      <p:grpSp>
        <p:nvGrpSpPr>
          <p:cNvPr id="2" name="Group 54"/>
          <p:cNvGrpSpPr>
            <a:grpSpLocks/>
          </p:cNvGrpSpPr>
          <p:nvPr/>
        </p:nvGrpSpPr>
        <p:grpSpPr bwMode="auto">
          <a:xfrm>
            <a:off x="433388" y="674688"/>
            <a:ext cx="8175625" cy="5740400"/>
            <a:chOff x="864" y="480"/>
            <a:chExt cx="1728" cy="1632"/>
          </a:xfrm>
        </p:grpSpPr>
        <p:sp>
          <p:nvSpPr>
            <p:cNvPr id="40977" name="Freeform 55"/>
            <p:cNvSpPr>
              <a:spLocks/>
            </p:cNvSpPr>
            <p:nvPr/>
          </p:nvSpPr>
          <p:spPr bwMode="auto">
            <a:xfrm>
              <a:off x="1728" y="480"/>
              <a:ext cx="864" cy="816"/>
            </a:xfrm>
            <a:custGeom>
              <a:avLst/>
              <a:gdLst>
                <a:gd name="T0" fmla="*/ 0 w 864"/>
                <a:gd name="T1" fmla="*/ 816 h 816"/>
                <a:gd name="T2" fmla="*/ 336 w 864"/>
                <a:gd name="T3" fmla="*/ 192 h 816"/>
                <a:gd name="T4" fmla="*/ 864 w 864"/>
                <a:gd name="T5" fmla="*/ 0 h 816"/>
                <a:gd name="T6" fmla="*/ 0 60000 65536"/>
                <a:gd name="T7" fmla="*/ 0 60000 65536"/>
                <a:gd name="T8" fmla="*/ 0 60000 65536"/>
                <a:gd name="T9" fmla="*/ 0 w 864"/>
                <a:gd name="T10" fmla="*/ 0 h 816"/>
                <a:gd name="T11" fmla="*/ 864 w 864"/>
                <a:gd name="T12" fmla="*/ 816 h 816"/>
              </a:gdLst>
              <a:ahLst/>
              <a:cxnLst>
                <a:cxn ang="T6">
                  <a:pos x="T0" y="T1"/>
                </a:cxn>
                <a:cxn ang="T7">
                  <a:pos x="T2" y="T3"/>
                </a:cxn>
                <a:cxn ang="T8">
                  <a:pos x="T4" y="T5"/>
                </a:cxn>
              </a:cxnLst>
              <a:rect l="T9" t="T10" r="T11" b="T12"/>
              <a:pathLst>
                <a:path w="864" h="816">
                  <a:moveTo>
                    <a:pt x="0" y="816"/>
                  </a:moveTo>
                  <a:cubicBezTo>
                    <a:pt x="96" y="572"/>
                    <a:pt x="192" y="328"/>
                    <a:pt x="336" y="192"/>
                  </a:cubicBezTo>
                  <a:cubicBezTo>
                    <a:pt x="480" y="56"/>
                    <a:pt x="672" y="28"/>
                    <a:pt x="864" y="0"/>
                  </a:cubicBezTo>
                </a:path>
              </a:pathLst>
            </a:custGeom>
            <a:noFill/>
            <a:ln w="635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978" name="Freeform 56"/>
            <p:cNvSpPr>
              <a:spLocks/>
            </p:cNvSpPr>
            <p:nvPr/>
          </p:nvSpPr>
          <p:spPr bwMode="auto">
            <a:xfrm rot="10800000">
              <a:off x="864" y="1296"/>
              <a:ext cx="864" cy="816"/>
            </a:xfrm>
            <a:custGeom>
              <a:avLst/>
              <a:gdLst>
                <a:gd name="T0" fmla="*/ 0 w 864"/>
                <a:gd name="T1" fmla="*/ 816 h 816"/>
                <a:gd name="T2" fmla="*/ 336 w 864"/>
                <a:gd name="T3" fmla="*/ 192 h 816"/>
                <a:gd name="T4" fmla="*/ 864 w 864"/>
                <a:gd name="T5" fmla="*/ 0 h 816"/>
                <a:gd name="T6" fmla="*/ 0 60000 65536"/>
                <a:gd name="T7" fmla="*/ 0 60000 65536"/>
                <a:gd name="T8" fmla="*/ 0 60000 65536"/>
                <a:gd name="T9" fmla="*/ 0 w 864"/>
                <a:gd name="T10" fmla="*/ 0 h 816"/>
                <a:gd name="T11" fmla="*/ 864 w 864"/>
                <a:gd name="T12" fmla="*/ 816 h 816"/>
              </a:gdLst>
              <a:ahLst/>
              <a:cxnLst>
                <a:cxn ang="T6">
                  <a:pos x="T0" y="T1"/>
                </a:cxn>
                <a:cxn ang="T7">
                  <a:pos x="T2" y="T3"/>
                </a:cxn>
                <a:cxn ang="T8">
                  <a:pos x="T4" y="T5"/>
                </a:cxn>
              </a:cxnLst>
              <a:rect l="T9" t="T10" r="T11" b="T12"/>
              <a:pathLst>
                <a:path w="864" h="816">
                  <a:moveTo>
                    <a:pt x="0" y="816"/>
                  </a:moveTo>
                  <a:cubicBezTo>
                    <a:pt x="96" y="572"/>
                    <a:pt x="192" y="328"/>
                    <a:pt x="336" y="192"/>
                  </a:cubicBezTo>
                  <a:cubicBezTo>
                    <a:pt x="480" y="56"/>
                    <a:pt x="672" y="28"/>
                    <a:pt x="864" y="0"/>
                  </a:cubicBezTo>
                </a:path>
              </a:pathLst>
            </a:custGeom>
            <a:noFill/>
            <a:ln w="635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40965" name="Group 7"/>
          <p:cNvGrpSpPr>
            <a:grpSpLocks/>
          </p:cNvGrpSpPr>
          <p:nvPr/>
        </p:nvGrpSpPr>
        <p:grpSpPr bwMode="auto">
          <a:xfrm>
            <a:off x="433388" y="506413"/>
            <a:ext cx="8170862" cy="6073775"/>
            <a:chOff x="864" y="575"/>
            <a:chExt cx="1727" cy="1727"/>
          </a:xfrm>
        </p:grpSpPr>
        <p:sp>
          <p:nvSpPr>
            <p:cNvPr id="40975" name="Line 4"/>
            <p:cNvSpPr>
              <a:spLocks noChangeShapeType="1"/>
            </p:cNvSpPr>
            <p:nvPr/>
          </p:nvSpPr>
          <p:spPr bwMode="auto">
            <a:xfrm>
              <a:off x="1727" y="575"/>
              <a:ext cx="0" cy="1727"/>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0976" name="Line 6"/>
            <p:cNvSpPr>
              <a:spLocks noChangeShapeType="1"/>
            </p:cNvSpPr>
            <p:nvPr/>
          </p:nvSpPr>
          <p:spPr bwMode="auto">
            <a:xfrm rot="5400000">
              <a:off x="1728" y="576"/>
              <a:ext cx="0" cy="1727"/>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sp>
        <p:nvSpPr>
          <p:cNvPr id="40966" name="Text Box 46"/>
          <p:cNvSpPr txBox="1">
            <a:spLocks noChangeArrowheads="1"/>
          </p:cNvSpPr>
          <p:nvPr/>
        </p:nvSpPr>
        <p:spPr bwMode="auto">
          <a:xfrm>
            <a:off x="4071938" y="0"/>
            <a:ext cx="1817687"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Garamond" panose="02020404030301010803" pitchFamily="18" charset="0"/>
                <a:ea typeface="MS PGothic" panose="020B0600070205080204" pitchFamily="34" charset="-128"/>
              </a:defRPr>
            </a:lvl1pPr>
            <a:lvl2pPr marL="742950" indent="-285750">
              <a:defRPr>
                <a:solidFill>
                  <a:schemeClr val="tx1"/>
                </a:solidFill>
                <a:latin typeface="Garamond" panose="02020404030301010803" pitchFamily="18" charset="0"/>
                <a:ea typeface="MS PGothic" panose="020B0600070205080204" pitchFamily="34" charset="-128"/>
              </a:defRPr>
            </a:lvl2pPr>
            <a:lvl3pPr marL="1143000" indent="-228600">
              <a:defRPr>
                <a:solidFill>
                  <a:schemeClr val="tx1"/>
                </a:solidFill>
                <a:latin typeface="Garamond" panose="02020404030301010803" pitchFamily="18" charset="0"/>
                <a:ea typeface="MS PGothic" panose="020B0600070205080204" pitchFamily="34" charset="-128"/>
              </a:defRPr>
            </a:lvl3pPr>
            <a:lvl4pPr marL="1600200" indent="-228600">
              <a:defRPr>
                <a:solidFill>
                  <a:schemeClr val="tx1"/>
                </a:solidFill>
                <a:latin typeface="Garamond" panose="02020404030301010803" pitchFamily="18" charset="0"/>
                <a:ea typeface="MS PGothic" panose="020B0600070205080204" pitchFamily="34" charset="-128"/>
              </a:defRPr>
            </a:lvl4pPr>
            <a:lvl5pPr marL="2057400" indent="-228600">
              <a:defRPr>
                <a:solidFill>
                  <a:schemeClr val="tx1"/>
                </a:solidFill>
                <a:latin typeface="Garamond" panose="02020404030301010803" pitchFamily="18" charset="0"/>
                <a:ea typeface="MS PGothic" panose="020B0600070205080204" pitchFamily="34" charset="-128"/>
              </a:defRPr>
            </a:lvl5pPr>
            <a:lvl6pPr marL="2514600" indent="-228600" eaLnBrk="0" fontAlgn="base" hangingPunct="0">
              <a:spcBef>
                <a:spcPct val="0"/>
              </a:spcBef>
              <a:spcAft>
                <a:spcPct val="0"/>
              </a:spcAft>
              <a:defRPr>
                <a:solidFill>
                  <a:schemeClr val="tx1"/>
                </a:solidFill>
                <a:latin typeface="Garamond" panose="02020404030301010803" pitchFamily="18" charset="0"/>
                <a:ea typeface="MS PGothic" panose="020B0600070205080204" pitchFamily="34" charset="-128"/>
              </a:defRPr>
            </a:lvl6pPr>
            <a:lvl7pPr marL="2971800" indent="-228600" eaLnBrk="0" fontAlgn="base" hangingPunct="0">
              <a:spcBef>
                <a:spcPct val="0"/>
              </a:spcBef>
              <a:spcAft>
                <a:spcPct val="0"/>
              </a:spcAft>
              <a:defRPr>
                <a:solidFill>
                  <a:schemeClr val="tx1"/>
                </a:solidFill>
                <a:latin typeface="Garamond" panose="02020404030301010803" pitchFamily="18" charset="0"/>
                <a:ea typeface="MS PGothic" panose="020B0600070205080204" pitchFamily="34" charset="-128"/>
              </a:defRPr>
            </a:lvl7pPr>
            <a:lvl8pPr marL="3429000" indent="-228600" eaLnBrk="0" fontAlgn="base" hangingPunct="0">
              <a:spcBef>
                <a:spcPct val="0"/>
              </a:spcBef>
              <a:spcAft>
                <a:spcPct val="0"/>
              </a:spcAft>
              <a:defRPr>
                <a:solidFill>
                  <a:schemeClr val="tx1"/>
                </a:solidFill>
                <a:latin typeface="Garamond" panose="02020404030301010803" pitchFamily="18" charset="0"/>
                <a:ea typeface="MS PGothic" panose="020B0600070205080204" pitchFamily="34" charset="-128"/>
              </a:defRPr>
            </a:lvl8pPr>
            <a:lvl9pPr marL="3886200" indent="-228600" eaLnBrk="0" fontAlgn="base" hangingPunct="0">
              <a:spcBef>
                <a:spcPct val="0"/>
              </a:spcBef>
              <a:spcAft>
                <a:spcPct val="0"/>
              </a:spcAft>
              <a:defRPr>
                <a:solidFill>
                  <a:schemeClr val="tx1"/>
                </a:solidFill>
                <a:latin typeface="Garamond" panose="02020404030301010803" pitchFamily="18" charset="0"/>
                <a:ea typeface="MS PGothic" panose="020B0600070205080204" pitchFamily="34" charset="-128"/>
              </a:defRPr>
            </a:lvl9pPr>
          </a:lstStyle>
          <a:p>
            <a:pPr>
              <a:spcBef>
                <a:spcPct val="50000"/>
              </a:spcBef>
            </a:pPr>
            <a:r>
              <a:rPr lang="en-US" altLang="fr-FR" sz="2800">
                <a:solidFill>
                  <a:srgbClr val="FFFBF7"/>
                </a:solidFill>
                <a:cs typeface="Times New Roman" panose="02020603050405020304" pitchFamily="18" charset="0"/>
              </a:rPr>
              <a:t>value</a:t>
            </a:r>
          </a:p>
        </p:txBody>
      </p:sp>
      <p:sp>
        <p:nvSpPr>
          <p:cNvPr id="40967" name="Text Box 50"/>
          <p:cNvSpPr txBox="1">
            <a:spLocks noChangeArrowheads="1"/>
          </p:cNvSpPr>
          <p:nvPr/>
        </p:nvSpPr>
        <p:spPr bwMode="auto">
          <a:xfrm>
            <a:off x="3962400" y="-192821"/>
            <a:ext cx="1816100"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Garamond" panose="02020404030301010803" pitchFamily="18" charset="0"/>
                <a:ea typeface="MS PGothic" panose="020B0600070205080204" pitchFamily="34" charset="-128"/>
              </a:defRPr>
            </a:lvl1pPr>
            <a:lvl2pPr marL="742950" indent="-285750">
              <a:defRPr>
                <a:solidFill>
                  <a:schemeClr val="tx1"/>
                </a:solidFill>
                <a:latin typeface="Garamond" panose="02020404030301010803" pitchFamily="18" charset="0"/>
                <a:ea typeface="MS PGothic" panose="020B0600070205080204" pitchFamily="34" charset="-128"/>
              </a:defRPr>
            </a:lvl2pPr>
            <a:lvl3pPr marL="1143000" indent="-228600">
              <a:defRPr>
                <a:solidFill>
                  <a:schemeClr val="tx1"/>
                </a:solidFill>
                <a:latin typeface="Garamond" panose="02020404030301010803" pitchFamily="18" charset="0"/>
                <a:ea typeface="MS PGothic" panose="020B0600070205080204" pitchFamily="34" charset="-128"/>
              </a:defRPr>
            </a:lvl3pPr>
            <a:lvl4pPr marL="1600200" indent="-228600">
              <a:defRPr>
                <a:solidFill>
                  <a:schemeClr val="tx1"/>
                </a:solidFill>
                <a:latin typeface="Garamond" panose="02020404030301010803" pitchFamily="18" charset="0"/>
                <a:ea typeface="MS PGothic" panose="020B0600070205080204" pitchFamily="34" charset="-128"/>
              </a:defRPr>
            </a:lvl4pPr>
            <a:lvl5pPr marL="2057400" indent="-228600">
              <a:defRPr>
                <a:solidFill>
                  <a:schemeClr val="tx1"/>
                </a:solidFill>
                <a:latin typeface="Garamond" panose="02020404030301010803" pitchFamily="18" charset="0"/>
                <a:ea typeface="MS PGothic" panose="020B0600070205080204" pitchFamily="34" charset="-128"/>
              </a:defRPr>
            </a:lvl5pPr>
            <a:lvl6pPr marL="2514600" indent="-228600" eaLnBrk="0" fontAlgn="base" hangingPunct="0">
              <a:spcBef>
                <a:spcPct val="0"/>
              </a:spcBef>
              <a:spcAft>
                <a:spcPct val="0"/>
              </a:spcAft>
              <a:defRPr>
                <a:solidFill>
                  <a:schemeClr val="tx1"/>
                </a:solidFill>
                <a:latin typeface="Garamond" panose="02020404030301010803" pitchFamily="18" charset="0"/>
                <a:ea typeface="MS PGothic" panose="020B0600070205080204" pitchFamily="34" charset="-128"/>
              </a:defRPr>
            </a:lvl6pPr>
            <a:lvl7pPr marL="2971800" indent="-228600" eaLnBrk="0" fontAlgn="base" hangingPunct="0">
              <a:spcBef>
                <a:spcPct val="0"/>
              </a:spcBef>
              <a:spcAft>
                <a:spcPct val="0"/>
              </a:spcAft>
              <a:defRPr>
                <a:solidFill>
                  <a:schemeClr val="tx1"/>
                </a:solidFill>
                <a:latin typeface="Garamond" panose="02020404030301010803" pitchFamily="18" charset="0"/>
                <a:ea typeface="MS PGothic" panose="020B0600070205080204" pitchFamily="34" charset="-128"/>
              </a:defRPr>
            </a:lvl7pPr>
            <a:lvl8pPr marL="3429000" indent="-228600" eaLnBrk="0" fontAlgn="base" hangingPunct="0">
              <a:spcBef>
                <a:spcPct val="0"/>
              </a:spcBef>
              <a:spcAft>
                <a:spcPct val="0"/>
              </a:spcAft>
              <a:defRPr>
                <a:solidFill>
                  <a:schemeClr val="tx1"/>
                </a:solidFill>
                <a:latin typeface="Garamond" panose="02020404030301010803" pitchFamily="18" charset="0"/>
                <a:ea typeface="MS PGothic" panose="020B0600070205080204" pitchFamily="34" charset="-128"/>
              </a:defRPr>
            </a:lvl8pPr>
            <a:lvl9pPr marL="3886200" indent="-228600" eaLnBrk="0" fontAlgn="base" hangingPunct="0">
              <a:spcBef>
                <a:spcPct val="0"/>
              </a:spcBef>
              <a:spcAft>
                <a:spcPct val="0"/>
              </a:spcAft>
              <a:defRPr>
                <a:solidFill>
                  <a:schemeClr val="tx1"/>
                </a:solidFill>
                <a:latin typeface="Garamond" panose="02020404030301010803" pitchFamily="18" charset="0"/>
                <a:ea typeface="MS PGothic" panose="020B0600070205080204" pitchFamily="34" charset="-128"/>
              </a:defRPr>
            </a:lvl9pPr>
          </a:lstStyle>
          <a:p>
            <a:pPr>
              <a:spcBef>
                <a:spcPct val="50000"/>
              </a:spcBef>
            </a:pPr>
            <a:r>
              <a:rPr lang="en-US" altLang="fr-FR" sz="1200" dirty="0">
                <a:solidFill>
                  <a:schemeClr val="tx1">
                    <a:lumMod val="65000"/>
                    <a:lumOff val="35000"/>
                  </a:schemeClr>
                </a:solidFill>
                <a:cs typeface="Times New Roman" panose="02020603050405020304" pitchFamily="18" charset="0"/>
              </a:rPr>
              <a:t>utility</a:t>
            </a:r>
          </a:p>
          <a:p>
            <a:pPr>
              <a:spcBef>
                <a:spcPts val="0"/>
              </a:spcBef>
            </a:pPr>
            <a:r>
              <a:rPr lang="en-US" altLang="fr-FR" sz="3600" dirty="0">
                <a:solidFill>
                  <a:schemeClr val="tx1">
                    <a:lumMod val="65000"/>
                    <a:lumOff val="35000"/>
                  </a:schemeClr>
                </a:solidFill>
                <a:cs typeface="Times New Roman" panose="02020603050405020304" pitchFamily="18" charset="0"/>
              </a:rPr>
              <a:t>value</a:t>
            </a:r>
          </a:p>
        </p:txBody>
      </p:sp>
      <p:sp>
        <p:nvSpPr>
          <p:cNvPr id="15" name="Freeform 59"/>
          <p:cNvSpPr>
            <a:spLocks/>
          </p:cNvSpPr>
          <p:nvPr/>
        </p:nvSpPr>
        <p:spPr bwMode="auto">
          <a:xfrm>
            <a:off x="433388" y="3544888"/>
            <a:ext cx="4087812" cy="3038475"/>
          </a:xfrm>
          <a:custGeom>
            <a:avLst/>
            <a:gdLst>
              <a:gd name="T0" fmla="*/ 2147483647 w 864"/>
              <a:gd name="T1" fmla="*/ 0 h 864"/>
              <a:gd name="T2" fmla="*/ 2147483647 w 864"/>
              <a:gd name="T3" fmla="*/ 2147483647 h 864"/>
              <a:gd name="T4" fmla="*/ 0 w 864"/>
              <a:gd name="T5" fmla="*/ 2147483647 h 864"/>
              <a:gd name="T6" fmla="*/ 0 60000 65536"/>
              <a:gd name="T7" fmla="*/ 0 60000 65536"/>
              <a:gd name="T8" fmla="*/ 0 60000 65536"/>
              <a:gd name="T9" fmla="*/ 0 w 864"/>
              <a:gd name="T10" fmla="*/ 0 h 864"/>
              <a:gd name="T11" fmla="*/ 864 w 864"/>
              <a:gd name="T12" fmla="*/ 864 h 864"/>
            </a:gdLst>
            <a:ahLst/>
            <a:cxnLst>
              <a:cxn ang="T6">
                <a:pos x="T0" y="T1"/>
              </a:cxn>
              <a:cxn ang="T7">
                <a:pos x="T2" y="T3"/>
              </a:cxn>
              <a:cxn ang="T8">
                <a:pos x="T4" y="T5"/>
              </a:cxn>
            </a:cxnLst>
            <a:rect l="T9" t="T10" r="T11" b="T12"/>
            <a:pathLst>
              <a:path w="864" h="864">
                <a:moveTo>
                  <a:pt x="864" y="0"/>
                </a:moveTo>
                <a:cubicBezTo>
                  <a:pt x="864" y="240"/>
                  <a:pt x="864" y="480"/>
                  <a:pt x="720" y="624"/>
                </a:cubicBezTo>
                <a:cubicBezTo>
                  <a:pt x="576" y="768"/>
                  <a:pt x="288" y="816"/>
                  <a:pt x="0" y="864"/>
                </a:cubicBezTo>
              </a:path>
            </a:pathLst>
          </a:custGeom>
          <a:noFill/>
          <a:ln w="57150">
            <a:solidFill>
              <a:srgbClr val="00CC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 name="Text Box 35"/>
          <p:cNvSpPr txBox="1">
            <a:spLocks noChangeArrowheads="1"/>
          </p:cNvSpPr>
          <p:nvPr/>
        </p:nvSpPr>
        <p:spPr bwMode="auto">
          <a:xfrm>
            <a:off x="792163" y="1163638"/>
            <a:ext cx="3505200" cy="1446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Garamond" panose="02020404030301010803" pitchFamily="18" charset="0"/>
                <a:ea typeface="MS PGothic" panose="020B0600070205080204" pitchFamily="34" charset="-128"/>
              </a:defRPr>
            </a:lvl1pPr>
            <a:lvl2pPr marL="742950" indent="-285750">
              <a:defRPr>
                <a:solidFill>
                  <a:schemeClr val="tx1"/>
                </a:solidFill>
                <a:latin typeface="Garamond" panose="02020404030301010803" pitchFamily="18" charset="0"/>
                <a:ea typeface="MS PGothic" panose="020B0600070205080204" pitchFamily="34" charset="-128"/>
              </a:defRPr>
            </a:lvl2pPr>
            <a:lvl3pPr marL="1143000" indent="-228600">
              <a:defRPr>
                <a:solidFill>
                  <a:schemeClr val="tx1"/>
                </a:solidFill>
                <a:latin typeface="Garamond" panose="02020404030301010803" pitchFamily="18" charset="0"/>
                <a:ea typeface="MS PGothic" panose="020B0600070205080204" pitchFamily="34" charset="-128"/>
              </a:defRPr>
            </a:lvl3pPr>
            <a:lvl4pPr marL="1600200" indent="-228600">
              <a:defRPr>
                <a:solidFill>
                  <a:schemeClr val="tx1"/>
                </a:solidFill>
                <a:latin typeface="Garamond" panose="02020404030301010803" pitchFamily="18" charset="0"/>
                <a:ea typeface="MS PGothic" panose="020B0600070205080204" pitchFamily="34" charset="-128"/>
              </a:defRPr>
            </a:lvl4pPr>
            <a:lvl5pPr marL="2057400" indent="-228600">
              <a:defRPr>
                <a:solidFill>
                  <a:schemeClr val="tx1"/>
                </a:solidFill>
                <a:latin typeface="Garamond" panose="02020404030301010803" pitchFamily="18" charset="0"/>
                <a:ea typeface="MS PGothic" panose="020B0600070205080204" pitchFamily="34" charset="-128"/>
              </a:defRPr>
            </a:lvl5pPr>
            <a:lvl6pPr marL="2514600" indent="-228600" eaLnBrk="0" fontAlgn="base" hangingPunct="0">
              <a:spcBef>
                <a:spcPct val="0"/>
              </a:spcBef>
              <a:spcAft>
                <a:spcPct val="0"/>
              </a:spcAft>
              <a:defRPr>
                <a:solidFill>
                  <a:schemeClr val="tx1"/>
                </a:solidFill>
                <a:latin typeface="Garamond" panose="02020404030301010803" pitchFamily="18" charset="0"/>
                <a:ea typeface="MS PGothic" panose="020B0600070205080204" pitchFamily="34" charset="-128"/>
              </a:defRPr>
            </a:lvl6pPr>
            <a:lvl7pPr marL="2971800" indent="-228600" eaLnBrk="0" fontAlgn="base" hangingPunct="0">
              <a:spcBef>
                <a:spcPct val="0"/>
              </a:spcBef>
              <a:spcAft>
                <a:spcPct val="0"/>
              </a:spcAft>
              <a:defRPr>
                <a:solidFill>
                  <a:schemeClr val="tx1"/>
                </a:solidFill>
                <a:latin typeface="Garamond" panose="02020404030301010803" pitchFamily="18" charset="0"/>
                <a:ea typeface="MS PGothic" panose="020B0600070205080204" pitchFamily="34" charset="-128"/>
              </a:defRPr>
            </a:lvl7pPr>
            <a:lvl8pPr marL="3429000" indent="-228600" eaLnBrk="0" fontAlgn="base" hangingPunct="0">
              <a:spcBef>
                <a:spcPct val="0"/>
              </a:spcBef>
              <a:spcAft>
                <a:spcPct val="0"/>
              </a:spcAft>
              <a:defRPr>
                <a:solidFill>
                  <a:schemeClr val="tx1"/>
                </a:solidFill>
                <a:latin typeface="Garamond" panose="02020404030301010803" pitchFamily="18" charset="0"/>
                <a:ea typeface="MS PGothic" panose="020B0600070205080204" pitchFamily="34" charset="-128"/>
              </a:defRPr>
            </a:lvl8pPr>
            <a:lvl9pPr marL="3886200" indent="-228600" eaLnBrk="0" fontAlgn="base" hangingPunct="0">
              <a:spcBef>
                <a:spcPct val="0"/>
              </a:spcBef>
              <a:spcAft>
                <a:spcPct val="0"/>
              </a:spcAft>
              <a:defRPr>
                <a:solidFill>
                  <a:schemeClr val="tx1"/>
                </a:solidFill>
                <a:latin typeface="Garamond" panose="02020404030301010803" pitchFamily="18" charset="0"/>
                <a:ea typeface="MS PGothic" panose="020B0600070205080204" pitchFamily="34" charset="-128"/>
              </a:defRPr>
            </a:lvl9pPr>
          </a:lstStyle>
          <a:p>
            <a:pPr>
              <a:spcBef>
                <a:spcPct val="50000"/>
              </a:spcBef>
            </a:pPr>
            <a:r>
              <a:rPr lang="en-US" altLang="fr-FR" sz="4400" dirty="0">
                <a:latin typeface="Times New Roman" panose="02020603050405020304" pitchFamily="18" charset="0"/>
                <a:cs typeface="Times New Roman" panose="02020603050405020304" pitchFamily="18" charset="0"/>
              </a:rPr>
              <a:t>If uncertainty is massive…</a:t>
            </a:r>
          </a:p>
        </p:txBody>
      </p:sp>
      <p:sp>
        <p:nvSpPr>
          <p:cNvPr id="19" name="Text Box 65"/>
          <p:cNvSpPr txBox="1">
            <a:spLocks noChangeArrowheads="1"/>
          </p:cNvSpPr>
          <p:nvPr/>
        </p:nvSpPr>
        <p:spPr bwMode="auto">
          <a:xfrm>
            <a:off x="5414963" y="4641850"/>
            <a:ext cx="3729037" cy="1200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a:solidFill>
                  <a:schemeClr val="tx1"/>
                </a:solidFill>
                <a:latin typeface="Garamond" panose="02020404030301010803" pitchFamily="18" charset="0"/>
                <a:ea typeface="MS PGothic" panose="020B0600070205080204" pitchFamily="34" charset="-128"/>
              </a:defRPr>
            </a:lvl1pPr>
            <a:lvl2pPr marL="742950" indent="-285750">
              <a:defRPr>
                <a:solidFill>
                  <a:schemeClr val="tx1"/>
                </a:solidFill>
                <a:latin typeface="Garamond" panose="02020404030301010803" pitchFamily="18" charset="0"/>
                <a:ea typeface="MS PGothic" panose="020B0600070205080204" pitchFamily="34" charset="-128"/>
              </a:defRPr>
            </a:lvl2pPr>
            <a:lvl3pPr marL="1143000" indent="-228600">
              <a:defRPr>
                <a:solidFill>
                  <a:schemeClr val="tx1"/>
                </a:solidFill>
                <a:latin typeface="Garamond" panose="02020404030301010803" pitchFamily="18" charset="0"/>
                <a:ea typeface="MS PGothic" panose="020B0600070205080204" pitchFamily="34" charset="-128"/>
              </a:defRPr>
            </a:lvl3pPr>
            <a:lvl4pPr marL="1600200" indent="-228600">
              <a:defRPr>
                <a:solidFill>
                  <a:schemeClr val="tx1"/>
                </a:solidFill>
                <a:latin typeface="Garamond" panose="02020404030301010803" pitchFamily="18" charset="0"/>
                <a:ea typeface="MS PGothic" panose="020B0600070205080204" pitchFamily="34" charset="-128"/>
              </a:defRPr>
            </a:lvl4pPr>
            <a:lvl5pPr marL="2057400" indent="-228600">
              <a:defRPr>
                <a:solidFill>
                  <a:schemeClr val="tx1"/>
                </a:solidFill>
                <a:latin typeface="Garamond" panose="02020404030301010803" pitchFamily="18" charset="0"/>
                <a:ea typeface="MS PGothic" panose="020B0600070205080204" pitchFamily="34" charset="-128"/>
              </a:defRPr>
            </a:lvl5pPr>
            <a:lvl6pPr marL="2514600" indent="-228600" eaLnBrk="0" fontAlgn="base" hangingPunct="0">
              <a:spcBef>
                <a:spcPct val="0"/>
              </a:spcBef>
              <a:spcAft>
                <a:spcPct val="0"/>
              </a:spcAft>
              <a:defRPr>
                <a:solidFill>
                  <a:schemeClr val="tx1"/>
                </a:solidFill>
                <a:latin typeface="Garamond" panose="02020404030301010803" pitchFamily="18" charset="0"/>
                <a:ea typeface="MS PGothic" panose="020B0600070205080204" pitchFamily="34" charset="-128"/>
              </a:defRPr>
            </a:lvl6pPr>
            <a:lvl7pPr marL="2971800" indent="-228600" eaLnBrk="0" fontAlgn="base" hangingPunct="0">
              <a:spcBef>
                <a:spcPct val="0"/>
              </a:spcBef>
              <a:spcAft>
                <a:spcPct val="0"/>
              </a:spcAft>
              <a:defRPr>
                <a:solidFill>
                  <a:schemeClr val="tx1"/>
                </a:solidFill>
                <a:latin typeface="Garamond" panose="02020404030301010803" pitchFamily="18" charset="0"/>
                <a:ea typeface="MS PGothic" panose="020B0600070205080204" pitchFamily="34" charset="-128"/>
              </a:defRPr>
            </a:lvl7pPr>
            <a:lvl8pPr marL="3429000" indent="-228600" eaLnBrk="0" fontAlgn="base" hangingPunct="0">
              <a:spcBef>
                <a:spcPct val="0"/>
              </a:spcBef>
              <a:spcAft>
                <a:spcPct val="0"/>
              </a:spcAft>
              <a:defRPr>
                <a:solidFill>
                  <a:schemeClr val="tx1"/>
                </a:solidFill>
                <a:latin typeface="Garamond" panose="02020404030301010803" pitchFamily="18" charset="0"/>
                <a:ea typeface="MS PGothic" panose="020B0600070205080204" pitchFamily="34" charset="-128"/>
              </a:defRPr>
            </a:lvl8pPr>
            <a:lvl9pPr marL="3886200" indent="-228600" eaLnBrk="0" fontAlgn="base" hangingPunct="0">
              <a:spcBef>
                <a:spcPct val="0"/>
              </a:spcBef>
              <a:spcAft>
                <a:spcPct val="0"/>
              </a:spcAft>
              <a:defRPr>
                <a:solidFill>
                  <a:schemeClr val="tx1"/>
                </a:solidFill>
                <a:latin typeface="Garamond" panose="02020404030301010803" pitchFamily="18" charset="0"/>
                <a:ea typeface="MS PGothic" panose="020B0600070205080204" pitchFamily="34" charset="-128"/>
              </a:defRPr>
            </a:lvl9pPr>
          </a:lstStyle>
          <a:p>
            <a:pPr>
              <a:spcBef>
                <a:spcPct val="50000"/>
              </a:spcBef>
            </a:pPr>
            <a:r>
              <a:rPr lang="en-US" altLang="fr-FR" sz="3600">
                <a:latin typeface="Times New Roman" panose="02020603050405020304" pitchFamily="18" charset="0"/>
                <a:cs typeface="Times New Roman" panose="02020603050405020304" pitchFamily="18" charset="0"/>
              </a:rPr>
              <a:t>…the bottom falls out of the market</a:t>
            </a:r>
          </a:p>
        </p:txBody>
      </p:sp>
      <p:sp>
        <p:nvSpPr>
          <p:cNvPr id="20" name="Line 49"/>
          <p:cNvSpPr>
            <a:spLocks noChangeShapeType="1"/>
          </p:cNvSpPr>
          <p:nvPr/>
        </p:nvSpPr>
        <p:spPr bwMode="auto">
          <a:xfrm>
            <a:off x="4519613" y="3556000"/>
            <a:ext cx="0" cy="2544763"/>
          </a:xfrm>
          <a:prstGeom prst="line">
            <a:avLst/>
          </a:prstGeom>
          <a:noFill/>
          <a:ln w="57150">
            <a:solidFill>
              <a:srgbClr val="00CC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1" name="Line 53"/>
          <p:cNvSpPr>
            <a:spLocks noChangeShapeType="1"/>
          </p:cNvSpPr>
          <p:nvPr/>
        </p:nvSpPr>
        <p:spPr bwMode="auto">
          <a:xfrm flipH="1">
            <a:off x="4519613" y="3556000"/>
            <a:ext cx="3817937" cy="0"/>
          </a:xfrm>
          <a:prstGeom prst="line">
            <a:avLst/>
          </a:prstGeom>
          <a:noFill/>
          <a:ln w="57150">
            <a:solidFill>
              <a:srgbClr val="00CCFF"/>
            </a:solidFill>
            <a:round/>
            <a:headEnd/>
            <a:tailEnd/>
          </a:ln>
          <a:extLst>
            <a:ext uri="{909E8E84-426E-40DD-AFC4-6F175D3DCCD1}">
              <a14:hiddenFill xmlns:a14="http://schemas.microsoft.com/office/drawing/2010/main">
                <a:noFill/>
              </a14:hiddenFill>
            </a:ext>
          </a:extLst>
        </p:spPr>
        <p:txBody>
          <a:bodyPr/>
          <a:lstStyle/>
          <a:p>
            <a:endParaRPr lang="en-US"/>
          </a:p>
        </p:txBody>
      </p:sp>
      <p:cxnSp>
        <p:nvCxnSpPr>
          <p:cNvPr id="22" name="Straight Arrow Connector 21"/>
          <p:cNvCxnSpPr>
            <a:cxnSpLocks noChangeShapeType="1"/>
          </p:cNvCxnSpPr>
          <p:nvPr/>
        </p:nvCxnSpPr>
        <p:spPr bwMode="auto">
          <a:xfrm rot="16200000" flipH="1">
            <a:off x="2123281" y="6342857"/>
            <a:ext cx="627063" cy="12700"/>
          </a:xfrm>
          <a:prstGeom prst="straightConnector1">
            <a:avLst/>
          </a:prstGeom>
          <a:noFill/>
          <a:ln w="57150" algn="ctr">
            <a:solidFill>
              <a:srgbClr val="00CCFF"/>
            </a:solidFill>
            <a:round/>
            <a:headEnd/>
            <a:tailEnd type="arrow" w="med" len="med"/>
          </a:ln>
          <a:extLst>
            <a:ext uri="{909E8E84-426E-40DD-AFC4-6F175D3DCCD1}">
              <a14:hiddenFill xmlns:a14="http://schemas.microsoft.com/office/drawing/2010/main">
                <a:noFill/>
              </a14:hiddenFill>
            </a:ext>
          </a:extLst>
        </p:spPr>
      </p:cxnSp>
      <p:sp>
        <p:nvSpPr>
          <p:cNvPr id="24" name="TextBox 23"/>
          <p:cNvSpPr txBox="1">
            <a:spLocks noChangeArrowheads="1"/>
          </p:cNvSpPr>
          <p:nvPr/>
        </p:nvSpPr>
        <p:spPr bwMode="auto">
          <a:xfrm>
            <a:off x="5137150" y="6488113"/>
            <a:ext cx="4370388"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Garamond" panose="02020404030301010803" pitchFamily="18" charset="0"/>
                <a:ea typeface="MS PGothic" panose="020B0600070205080204" pitchFamily="34" charset="-128"/>
              </a:defRPr>
            </a:lvl1pPr>
            <a:lvl2pPr marL="742950" indent="-285750">
              <a:defRPr>
                <a:solidFill>
                  <a:schemeClr val="tx1"/>
                </a:solidFill>
                <a:latin typeface="Garamond" panose="02020404030301010803" pitchFamily="18" charset="0"/>
                <a:ea typeface="MS PGothic" panose="020B0600070205080204" pitchFamily="34" charset="-128"/>
              </a:defRPr>
            </a:lvl2pPr>
            <a:lvl3pPr marL="1143000" indent="-228600">
              <a:defRPr>
                <a:solidFill>
                  <a:schemeClr val="tx1"/>
                </a:solidFill>
                <a:latin typeface="Garamond" panose="02020404030301010803" pitchFamily="18" charset="0"/>
                <a:ea typeface="MS PGothic" panose="020B0600070205080204" pitchFamily="34" charset="-128"/>
              </a:defRPr>
            </a:lvl3pPr>
            <a:lvl4pPr marL="1600200" indent="-228600">
              <a:defRPr>
                <a:solidFill>
                  <a:schemeClr val="tx1"/>
                </a:solidFill>
                <a:latin typeface="Garamond" panose="02020404030301010803" pitchFamily="18" charset="0"/>
                <a:ea typeface="MS PGothic" panose="020B0600070205080204" pitchFamily="34" charset="-128"/>
              </a:defRPr>
            </a:lvl4pPr>
            <a:lvl5pPr marL="2057400" indent="-228600">
              <a:defRPr>
                <a:solidFill>
                  <a:schemeClr val="tx1"/>
                </a:solidFill>
                <a:latin typeface="Garamond" panose="02020404030301010803" pitchFamily="18" charset="0"/>
                <a:ea typeface="MS PGothic" panose="020B0600070205080204" pitchFamily="34" charset="-128"/>
              </a:defRPr>
            </a:lvl5pPr>
            <a:lvl6pPr marL="2514600" indent="-228600" eaLnBrk="0" fontAlgn="base" hangingPunct="0">
              <a:spcBef>
                <a:spcPct val="0"/>
              </a:spcBef>
              <a:spcAft>
                <a:spcPct val="0"/>
              </a:spcAft>
              <a:defRPr>
                <a:solidFill>
                  <a:schemeClr val="tx1"/>
                </a:solidFill>
                <a:latin typeface="Garamond" panose="02020404030301010803" pitchFamily="18" charset="0"/>
                <a:ea typeface="MS PGothic" panose="020B0600070205080204" pitchFamily="34" charset="-128"/>
              </a:defRPr>
            </a:lvl6pPr>
            <a:lvl7pPr marL="2971800" indent="-228600" eaLnBrk="0" fontAlgn="base" hangingPunct="0">
              <a:spcBef>
                <a:spcPct val="0"/>
              </a:spcBef>
              <a:spcAft>
                <a:spcPct val="0"/>
              </a:spcAft>
              <a:defRPr>
                <a:solidFill>
                  <a:schemeClr val="tx1"/>
                </a:solidFill>
                <a:latin typeface="Garamond" panose="02020404030301010803" pitchFamily="18" charset="0"/>
                <a:ea typeface="MS PGothic" panose="020B0600070205080204" pitchFamily="34" charset="-128"/>
              </a:defRPr>
            </a:lvl7pPr>
            <a:lvl8pPr marL="3429000" indent="-228600" eaLnBrk="0" fontAlgn="base" hangingPunct="0">
              <a:spcBef>
                <a:spcPct val="0"/>
              </a:spcBef>
              <a:spcAft>
                <a:spcPct val="0"/>
              </a:spcAft>
              <a:defRPr>
                <a:solidFill>
                  <a:schemeClr val="tx1"/>
                </a:solidFill>
                <a:latin typeface="Garamond" panose="02020404030301010803" pitchFamily="18" charset="0"/>
                <a:ea typeface="MS PGothic" panose="020B0600070205080204" pitchFamily="34" charset="-128"/>
              </a:defRPr>
            </a:lvl8pPr>
            <a:lvl9pPr marL="3886200" indent="-228600" eaLnBrk="0" fontAlgn="base" hangingPunct="0">
              <a:spcBef>
                <a:spcPct val="0"/>
              </a:spcBef>
              <a:spcAft>
                <a:spcPct val="0"/>
              </a:spcAft>
              <a:defRPr>
                <a:solidFill>
                  <a:schemeClr val="tx1"/>
                </a:solidFill>
                <a:latin typeface="Garamond" panose="02020404030301010803" pitchFamily="18" charset="0"/>
                <a:ea typeface="MS PGothic" panose="020B0600070205080204" pitchFamily="34" charset="-128"/>
              </a:defRPr>
            </a:lvl9pPr>
          </a:lstStyle>
          <a:p>
            <a:r>
              <a:rPr lang="en-US" altLang="fr-FR">
                <a:cs typeface="Times New Roman" panose="02020603050405020304" pitchFamily="18" charset="0"/>
              </a:rPr>
              <a:t>Gains seem valueless; Losses seem infinite</a:t>
            </a:r>
          </a:p>
        </p:txBody>
      </p:sp>
    </p:spTree>
    <p:extLst>
      <p:ext uri="{BB962C8B-B14F-4D97-AF65-F5344CB8AC3E}">
        <p14:creationId xmlns:p14="http://schemas.microsoft.com/office/powerpoint/2010/main" val="16182410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grpId="0" nodeType="with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fade">
                                      <p:cBhvr>
                                        <p:cTn id="7" dur="1000"/>
                                        <p:tgtEl>
                                          <p:spTgt spid="15"/>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13"/>
                                        </p:tgtEl>
                                        <p:attrNameLst>
                                          <p:attrName>style.visibility</p:attrName>
                                        </p:attrNameLst>
                                      </p:cBhvr>
                                      <p:to>
                                        <p:strVal val="visible"/>
                                      </p:to>
                                    </p:set>
                                    <p:animEffect transition="in" filter="fade">
                                      <p:cBhvr>
                                        <p:cTn id="10" dur="1000"/>
                                        <p:tgtEl>
                                          <p:spTgt spid="13"/>
                                        </p:tgtEl>
                                      </p:cBhvr>
                                    </p:animEffec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18"/>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0" presetClass="exit" presetSubtype="0" fill="hold" nodeType="clickEffect">
                                  <p:stCondLst>
                                    <p:cond delay="0"/>
                                  </p:stCondLst>
                                  <p:childTnLst>
                                    <p:animEffect transition="out" filter="fade">
                                      <p:cBhvr>
                                        <p:cTn id="18" dur="2000"/>
                                        <p:tgtEl>
                                          <p:spTgt spid="2"/>
                                        </p:tgtEl>
                                      </p:cBhvr>
                                    </p:animEffect>
                                    <p:set>
                                      <p:cBhvr>
                                        <p:cTn id="19" dur="1" fill="hold">
                                          <p:stCondLst>
                                            <p:cond delay="1999"/>
                                          </p:stCondLst>
                                        </p:cTn>
                                        <p:tgtEl>
                                          <p:spTgt spid="2"/>
                                        </p:tgtEl>
                                        <p:attrNameLst>
                                          <p:attrName>style.visibility</p:attrName>
                                        </p:attrNameLst>
                                      </p:cBhvr>
                                      <p:to>
                                        <p:strVal val="hidden"/>
                                      </p:to>
                                    </p:set>
                                  </p:childTnLst>
                                </p:cTn>
                              </p:par>
                            </p:childTnLst>
                          </p:cTn>
                        </p:par>
                      </p:childTnLst>
                    </p:cTn>
                  </p:par>
                  <p:par>
                    <p:cTn id="20" fill="hold" nodeType="clickPar">
                      <p:stCondLst>
                        <p:cond delay="indefinite"/>
                      </p:stCondLst>
                      <p:childTnLst>
                        <p:par>
                          <p:cTn id="21" fill="hold" nodeType="withGroup">
                            <p:stCondLst>
                              <p:cond delay="0"/>
                            </p:stCondLst>
                            <p:childTnLst>
                              <p:par>
                                <p:cTn id="22" presetID="42" presetClass="path" presetSubtype="0" accel="50000" decel="50000" fill="hold" grpId="1" nodeType="clickEffect">
                                  <p:stCondLst>
                                    <p:cond delay="0"/>
                                  </p:stCondLst>
                                  <p:childTnLst>
                                    <p:animMotion origin="layout" path="M -1.94444E-6 4.07407E-6 L 0.02934 0.40902 " pathEditMode="relative" rAng="0" ptsTypes="AA">
                                      <p:cBhvr>
                                        <p:cTn id="23" dur="2000" fill="hold"/>
                                        <p:tgtEl>
                                          <p:spTgt spid="13"/>
                                        </p:tgtEl>
                                        <p:attrNameLst>
                                          <p:attrName>ppt_x</p:attrName>
                                          <p:attrName>ppt_y</p:attrName>
                                        </p:attrNameLst>
                                      </p:cBhvr>
                                      <p:rCtr x="1458" y="20440"/>
                                    </p:animMotion>
                                  </p:childTnLst>
                                </p:cTn>
                              </p:par>
                              <p:par>
                                <p:cTn id="24" presetID="22" presetClass="entr" presetSubtype="8" fill="hold" grpId="0" nodeType="withEffect">
                                  <p:stCondLst>
                                    <p:cond delay="0"/>
                                  </p:stCondLst>
                                  <p:childTnLst>
                                    <p:set>
                                      <p:cBhvr>
                                        <p:cTn id="25" dur="1" fill="hold">
                                          <p:stCondLst>
                                            <p:cond delay="0"/>
                                          </p:stCondLst>
                                        </p:cTn>
                                        <p:tgtEl>
                                          <p:spTgt spid="21"/>
                                        </p:tgtEl>
                                        <p:attrNameLst>
                                          <p:attrName>style.visibility</p:attrName>
                                        </p:attrNameLst>
                                      </p:cBhvr>
                                      <p:to>
                                        <p:strVal val="visible"/>
                                      </p:to>
                                    </p:set>
                                    <p:animEffect transition="in" filter="wipe(left)">
                                      <p:cBhvr>
                                        <p:cTn id="26" dur="2000"/>
                                        <p:tgtEl>
                                          <p:spTgt spid="21"/>
                                        </p:tgtEl>
                                      </p:cBhvr>
                                    </p:animEffect>
                                  </p:childTnLst>
                                </p:cTn>
                              </p:par>
                            </p:childTnLst>
                          </p:cTn>
                        </p:par>
                      </p:childTnLst>
                    </p:cTn>
                  </p:par>
                  <p:par>
                    <p:cTn id="27" fill="hold" nodeType="clickPar">
                      <p:stCondLst>
                        <p:cond delay="indefinite"/>
                      </p:stCondLst>
                      <p:childTnLst>
                        <p:par>
                          <p:cTn id="28" fill="hold" nodeType="withGroup">
                            <p:stCondLst>
                              <p:cond delay="0"/>
                            </p:stCondLst>
                            <p:childTnLst>
                              <p:par>
                                <p:cTn id="29" presetID="10" presetClass="exit" presetSubtype="0" fill="hold" grpId="2" nodeType="clickEffect">
                                  <p:stCondLst>
                                    <p:cond delay="0"/>
                                  </p:stCondLst>
                                  <p:childTnLst>
                                    <p:animEffect transition="out" filter="fade">
                                      <p:cBhvr>
                                        <p:cTn id="30" dur="2000"/>
                                        <p:tgtEl>
                                          <p:spTgt spid="13"/>
                                        </p:tgtEl>
                                      </p:cBhvr>
                                    </p:animEffect>
                                    <p:set>
                                      <p:cBhvr>
                                        <p:cTn id="31" dur="1" fill="hold">
                                          <p:stCondLst>
                                            <p:cond delay="1999"/>
                                          </p:stCondLst>
                                        </p:cTn>
                                        <p:tgtEl>
                                          <p:spTgt spid="13"/>
                                        </p:tgtEl>
                                        <p:attrNameLst>
                                          <p:attrName>style.visibility</p:attrName>
                                        </p:attrNameLst>
                                      </p:cBhvr>
                                      <p:to>
                                        <p:strVal val="hidden"/>
                                      </p:to>
                                    </p:set>
                                  </p:childTnLst>
                                </p:cTn>
                              </p:par>
                              <p:par>
                                <p:cTn id="32" presetID="10" presetClass="entr" presetSubtype="0" fill="hold" grpId="0" nodeType="withEffect">
                                  <p:stCondLst>
                                    <p:cond delay="0"/>
                                  </p:stCondLst>
                                  <p:childTnLst>
                                    <p:set>
                                      <p:cBhvr>
                                        <p:cTn id="33" dur="1" fill="hold">
                                          <p:stCondLst>
                                            <p:cond delay="0"/>
                                          </p:stCondLst>
                                        </p:cTn>
                                        <p:tgtEl>
                                          <p:spTgt spid="20"/>
                                        </p:tgtEl>
                                        <p:attrNameLst>
                                          <p:attrName>style.visibility</p:attrName>
                                        </p:attrNameLst>
                                      </p:cBhvr>
                                      <p:to>
                                        <p:strVal val="visible"/>
                                      </p:to>
                                    </p:set>
                                    <p:animEffect transition="in" filter="fade">
                                      <p:cBhvr>
                                        <p:cTn id="34" dur="2000"/>
                                        <p:tgtEl>
                                          <p:spTgt spid="20"/>
                                        </p:tgtEl>
                                      </p:cBhvr>
                                    </p:animEffect>
                                  </p:childTnLst>
                                </p:cTn>
                              </p:par>
                              <p:par>
                                <p:cTn id="35" presetID="42" presetClass="path" presetSubtype="0" accel="50000" decel="50000" fill="hold" grpId="1" nodeType="withEffect">
                                  <p:stCondLst>
                                    <p:cond delay="0"/>
                                  </p:stCondLst>
                                  <p:childTnLst>
                                    <p:animMotion origin="layout" path="M 0 0  L 0 0.33333  E" pathEditMode="relative" ptsTypes="">
                                      <p:cBhvr>
                                        <p:cTn id="36" dur="2000" fill="hold"/>
                                        <p:tgtEl>
                                          <p:spTgt spid="15"/>
                                        </p:tgtEl>
                                        <p:attrNameLst>
                                          <p:attrName>ppt_x</p:attrName>
                                          <p:attrName>ppt_y</p:attrName>
                                        </p:attrNameLst>
                                      </p:cBhvr>
                                    </p:animMotion>
                                  </p:childTnLst>
                                </p:cTn>
                              </p:par>
                            </p:childTnLst>
                          </p:cTn>
                        </p:par>
                        <p:par>
                          <p:cTn id="37" fill="hold" nodeType="afterGroup">
                            <p:stCondLst>
                              <p:cond delay="2000"/>
                            </p:stCondLst>
                            <p:childTnLst>
                              <p:par>
                                <p:cTn id="38" presetID="22" presetClass="entr" presetSubtype="1" fill="hold" nodeType="afterEffect">
                                  <p:stCondLst>
                                    <p:cond delay="0"/>
                                  </p:stCondLst>
                                  <p:childTnLst>
                                    <p:set>
                                      <p:cBhvr>
                                        <p:cTn id="39" dur="1" fill="hold">
                                          <p:stCondLst>
                                            <p:cond delay="0"/>
                                          </p:stCondLst>
                                        </p:cTn>
                                        <p:tgtEl>
                                          <p:spTgt spid="22"/>
                                        </p:tgtEl>
                                        <p:attrNameLst>
                                          <p:attrName>style.visibility</p:attrName>
                                        </p:attrNameLst>
                                      </p:cBhvr>
                                      <p:to>
                                        <p:strVal val="visible"/>
                                      </p:to>
                                    </p:set>
                                    <p:animEffect transition="in" filter="wipe(up)">
                                      <p:cBhvr>
                                        <p:cTn id="40" dur="500"/>
                                        <p:tgtEl>
                                          <p:spTgt spid="22"/>
                                        </p:tgtEl>
                                      </p:cBhvr>
                                    </p:animEffect>
                                  </p:childTnLst>
                                </p:cTn>
                              </p:par>
                            </p:childTnLst>
                          </p:cTn>
                        </p:par>
                      </p:childTnLst>
                    </p:cTn>
                  </p:par>
                  <p:par>
                    <p:cTn id="41" fill="hold" nodeType="clickPar">
                      <p:stCondLst>
                        <p:cond delay="indefinite"/>
                      </p:stCondLst>
                      <p:childTnLst>
                        <p:par>
                          <p:cTn id="42" fill="hold" nodeType="withGroup">
                            <p:stCondLst>
                              <p:cond delay="0"/>
                            </p:stCondLst>
                            <p:childTnLst>
                              <p:par>
                                <p:cTn id="43" presetID="10" presetClass="entr" presetSubtype="0" fill="hold" grpId="0" nodeType="clickEffect">
                                  <p:stCondLst>
                                    <p:cond delay="0"/>
                                  </p:stCondLst>
                                  <p:childTnLst>
                                    <p:set>
                                      <p:cBhvr>
                                        <p:cTn id="44" dur="1" fill="hold">
                                          <p:stCondLst>
                                            <p:cond delay="0"/>
                                          </p:stCondLst>
                                        </p:cTn>
                                        <p:tgtEl>
                                          <p:spTgt spid="19"/>
                                        </p:tgtEl>
                                        <p:attrNameLst>
                                          <p:attrName>style.visibility</p:attrName>
                                        </p:attrNameLst>
                                      </p:cBhvr>
                                      <p:to>
                                        <p:strVal val="visible"/>
                                      </p:to>
                                    </p:set>
                                    <p:animEffect transition="in" filter="fade">
                                      <p:cBhvr>
                                        <p:cTn id="45" dur="500"/>
                                        <p:tgtEl>
                                          <p:spTgt spid="19"/>
                                        </p:tgtEl>
                                      </p:cBhvr>
                                    </p:animEffect>
                                  </p:childTnLst>
                                </p:cTn>
                              </p:par>
                            </p:childTnLst>
                          </p:cTn>
                        </p:par>
                      </p:childTnLst>
                    </p:cTn>
                  </p:par>
                  <p:par>
                    <p:cTn id="46" fill="hold" nodeType="clickPar">
                      <p:stCondLst>
                        <p:cond delay="indefinite"/>
                      </p:stCondLst>
                      <p:childTnLst>
                        <p:par>
                          <p:cTn id="47" fill="hold" nodeType="withGroup">
                            <p:stCondLst>
                              <p:cond delay="0"/>
                            </p:stCondLst>
                            <p:childTnLst>
                              <p:par>
                                <p:cTn id="48" presetID="1" presetClass="entr" presetSubtype="0" fill="hold" grpId="0" nodeType="clickEffect">
                                  <p:stCondLst>
                                    <p:cond delay="0"/>
                                  </p:stCondLst>
                                  <p:childTnLst>
                                    <p:set>
                                      <p:cBhvr>
                                        <p:cTn id="49" dur="1" fill="hold">
                                          <p:stCondLst>
                                            <p:cond delay="0"/>
                                          </p:stCondLst>
                                        </p:cTn>
                                        <p:tgtEl>
                                          <p:spTgt spid="2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13" grpId="1" animBg="1"/>
      <p:bldP spid="13" grpId="2" animBg="1"/>
      <p:bldP spid="15" grpId="0" animBg="1"/>
      <p:bldP spid="15" grpId="1" animBg="1"/>
      <p:bldP spid="18" grpId="0"/>
      <p:bldP spid="19" grpId="0"/>
      <p:bldP spid="20" grpId="0" animBg="1"/>
      <p:bldP spid="21" grpId="0" animBg="1"/>
      <p:bldP spid="24" grpId="0"/>
    </p:bldLst>
  </p:timing>
</p:sld>
</file>

<file path=ppt/slides/slide2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2" descr="Meanwhile, on the floor of the stock exchange, traders watched the fall in horro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63525" y="180975"/>
            <a:ext cx="8572500" cy="6429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408904434"/>
      </p:ext>
    </p:extLst>
  </p:cSld>
  <p:clrMapOvr>
    <a:masterClrMapping/>
  </p:clrMapOvr>
</p:sld>
</file>

<file path=ppt/slides/slide2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6" name="Rectangle 2"/>
          <p:cNvSpPr>
            <a:spLocks noGrp="1" noChangeArrowheads="1"/>
          </p:cNvSpPr>
          <p:nvPr>
            <p:ph type="title"/>
          </p:nvPr>
        </p:nvSpPr>
        <p:spPr>
          <a:xfrm>
            <a:off x="0" y="274638"/>
            <a:ext cx="9144000" cy="1143000"/>
          </a:xfrm>
        </p:spPr>
        <p:txBody>
          <a:bodyPr/>
          <a:lstStyle/>
          <a:p>
            <a:r>
              <a:rPr lang="en-US" altLang="fr-FR"/>
              <a:t>Loss aversion disappears with certainty</a:t>
            </a:r>
          </a:p>
        </p:txBody>
      </p:sp>
      <p:sp>
        <p:nvSpPr>
          <p:cNvPr id="41987" name="Rectangle 3"/>
          <p:cNvSpPr>
            <a:spLocks noGrp="1" noChangeArrowheads="1"/>
          </p:cNvSpPr>
          <p:nvPr>
            <p:ph type="body" idx="1"/>
          </p:nvPr>
        </p:nvSpPr>
        <p:spPr>
          <a:xfrm>
            <a:off x="457200" y="1600200"/>
            <a:ext cx="8686800" cy="4525963"/>
          </a:xfrm>
        </p:spPr>
        <p:txBody>
          <a:bodyPr/>
          <a:lstStyle/>
          <a:p>
            <a:r>
              <a:rPr lang="en-US" altLang="fr-FR" dirty="0"/>
              <a:t>Loss aversion disappears </a:t>
            </a:r>
          </a:p>
          <a:p>
            <a:pPr lvl="1"/>
            <a:r>
              <a:rPr lang="en-US" altLang="fr-FR" dirty="0"/>
              <a:t>with a person you trust, or </a:t>
            </a:r>
          </a:p>
          <a:p>
            <a:pPr lvl="1"/>
            <a:r>
              <a:rPr lang="en-US" altLang="fr-FR" i="1" dirty="0"/>
              <a:t>after</a:t>
            </a:r>
            <a:r>
              <a:rPr lang="en-US" altLang="fr-FR" dirty="0"/>
              <a:t> the gamble has been realized</a:t>
            </a:r>
          </a:p>
          <a:p>
            <a:pPr lvl="2"/>
            <a:r>
              <a:rPr lang="en-US" altLang="fr-FR" sz="2000" dirty="0">
                <a:solidFill>
                  <a:srgbClr val="006600"/>
                </a:solidFill>
              </a:rPr>
              <a:t>Gilbert et al. 2004</a:t>
            </a:r>
          </a:p>
          <a:p>
            <a:pPr lvl="2"/>
            <a:r>
              <a:rPr lang="en-US" altLang="fr-FR" sz="2000" dirty="0" err="1">
                <a:solidFill>
                  <a:srgbClr val="006600"/>
                </a:solidFill>
              </a:rPr>
              <a:t>Kermer</a:t>
            </a:r>
            <a:r>
              <a:rPr lang="en-US" altLang="fr-FR" sz="2000" dirty="0">
                <a:solidFill>
                  <a:srgbClr val="006600"/>
                </a:solidFill>
              </a:rPr>
              <a:t> et al. 2006</a:t>
            </a:r>
          </a:p>
          <a:p>
            <a:pPr lvl="2"/>
            <a:r>
              <a:rPr lang="en-US" altLang="fr-FR" sz="2000" dirty="0" err="1">
                <a:solidFill>
                  <a:srgbClr val="006600"/>
                </a:solidFill>
              </a:rPr>
              <a:t>Yechiam</a:t>
            </a:r>
            <a:r>
              <a:rPr lang="en-US" altLang="fr-FR" sz="2000" dirty="0">
                <a:solidFill>
                  <a:srgbClr val="006600"/>
                </a:solidFill>
              </a:rPr>
              <a:t> &amp; </a:t>
            </a:r>
            <a:r>
              <a:rPr lang="en-US" altLang="fr-FR" sz="2000" dirty="0" err="1">
                <a:solidFill>
                  <a:srgbClr val="006600"/>
                </a:solidFill>
              </a:rPr>
              <a:t>Ert</a:t>
            </a:r>
            <a:r>
              <a:rPr lang="en-US" altLang="fr-FR" sz="2000" dirty="0">
                <a:solidFill>
                  <a:srgbClr val="006600"/>
                </a:solidFill>
              </a:rPr>
              <a:t> 2007</a:t>
            </a:r>
          </a:p>
          <a:p>
            <a:pPr lvl="2"/>
            <a:r>
              <a:rPr lang="en-US" altLang="fr-FR" sz="2000" dirty="0" err="1">
                <a:solidFill>
                  <a:srgbClr val="006600"/>
                </a:solidFill>
              </a:rPr>
              <a:t>Erev</a:t>
            </a:r>
            <a:r>
              <a:rPr lang="en-US" altLang="fr-FR" sz="2000" dirty="0">
                <a:solidFill>
                  <a:srgbClr val="006600"/>
                </a:solidFill>
              </a:rPr>
              <a:t>, </a:t>
            </a:r>
            <a:r>
              <a:rPr lang="en-US" altLang="fr-FR" sz="2000" dirty="0" err="1">
                <a:solidFill>
                  <a:srgbClr val="006600"/>
                </a:solidFill>
              </a:rPr>
              <a:t>Ert</a:t>
            </a:r>
            <a:r>
              <a:rPr lang="en-US" altLang="fr-FR" sz="2000" dirty="0">
                <a:solidFill>
                  <a:srgbClr val="006600"/>
                </a:solidFill>
              </a:rPr>
              <a:t>, &amp; </a:t>
            </a:r>
            <a:r>
              <a:rPr lang="en-US" altLang="fr-FR" sz="2000" dirty="0" err="1">
                <a:solidFill>
                  <a:srgbClr val="006600"/>
                </a:solidFill>
              </a:rPr>
              <a:t>Yechiam</a:t>
            </a:r>
            <a:r>
              <a:rPr lang="en-US" altLang="fr-FR" sz="2000" dirty="0">
                <a:solidFill>
                  <a:srgbClr val="006600"/>
                </a:solidFill>
              </a:rPr>
              <a:t> 2008</a:t>
            </a:r>
          </a:p>
          <a:p>
            <a:pPr lvl="2"/>
            <a:r>
              <a:rPr lang="en-US" altLang="fr-FR" sz="2000" dirty="0" err="1">
                <a:solidFill>
                  <a:srgbClr val="006600"/>
                </a:solidFill>
              </a:rPr>
              <a:t>Ert</a:t>
            </a:r>
            <a:r>
              <a:rPr lang="en-US" altLang="fr-FR" sz="2000" dirty="0">
                <a:solidFill>
                  <a:srgbClr val="006600"/>
                </a:solidFill>
              </a:rPr>
              <a:t> &amp; </a:t>
            </a:r>
            <a:r>
              <a:rPr lang="en-US" altLang="fr-FR" sz="2000" dirty="0" err="1">
                <a:solidFill>
                  <a:srgbClr val="006600"/>
                </a:solidFill>
              </a:rPr>
              <a:t>Erev</a:t>
            </a:r>
            <a:r>
              <a:rPr lang="en-US" altLang="fr-FR" sz="2000" dirty="0">
                <a:solidFill>
                  <a:srgbClr val="006600"/>
                </a:solidFill>
              </a:rPr>
              <a:t> 2008</a:t>
            </a:r>
          </a:p>
          <a:p>
            <a:r>
              <a:rPr lang="en-US" altLang="fr-FR" dirty="0"/>
              <a:t>When losses and gains are surely exchangeable, the uncertainty contracts to the symmetric utility</a:t>
            </a:r>
            <a:endParaRPr lang="en-US" altLang="fr-FR" dirty="0">
              <a:solidFill>
                <a:srgbClr val="00FF00"/>
              </a:solidFill>
            </a:endParaRPr>
          </a:p>
        </p:txBody>
      </p:sp>
      <p:sp>
        <p:nvSpPr>
          <p:cNvPr id="41988" name="TextBox 3"/>
          <p:cNvSpPr txBox="1">
            <a:spLocks noChangeArrowheads="1"/>
          </p:cNvSpPr>
          <p:nvPr/>
        </p:nvSpPr>
        <p:spPr bwMode="auto">
          <a:xfrm>
            <a:off x="9144000" y="1549400"/>
            <a:ext cx="4445000"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Garamond" panose="02020404030301010803" pitchFamily="18" charset="0"/>
                <a:ea typeface="MS PGothic" panose="020B0600070205080204" pitchFamily="34" charset="-128"/>
              </a:defRPr>
            </a:lvl1pPr>
            <a:lvl2pPr marL="742950" indent="-285750">
              <a:defRPr>
                <a:solidFill>
                  <a:schemeClr val="tx1"/>
                </a:solidFill>
                <a:latin typeface="Garamond" panose="02020404030301010803" pitchFamily="18" charset="0"/>
                <a:ea typeface="MS PGothic" panose="020B0600070205080204" pitchFamily="34" charset="-128"/>
              </a:defRPr>
            </a:lvl2pPr>
            <a:lvl3pPr marL="1143000" indent="-228600">
              <a:defRPr>
                <a:solidFill>
                  <a:schemeClr val="tx1"/>
                </a:solidFill>
                <a:latin typeface="Garamond" panose="02020404030301010803" pitchFamily="18" charset="0"/>
                <a:ea typeface="MS PGothic" panose="020B0600070205080204" pitchFamily="34" charset="-128"/>
              </a:defRPr>
            </a:lvl3pPr>
            <a:lvl4pPr marL="1600200" indent="-228600">
              <a:defRPr>
                <a:solidFill>
                  <a:schemeClr val="tx1"/>
                </a:solidFill>
                <a:latin typeface="Garamond" panose="02020404030301010803" pitchFamily="18" charset="0"/>
                <a:ea typeface="MS PGothic" panose="020B0600070205080204" pitchFamily="34" charset="-128"/>
              </a:defRPr>
            </a:lvl4pPr>
            <a:lvl5pPr marL="2057400" indent="-228600">
              <a:defRPr>
                <a:solidFill>
                  <a:schemeClr val="tx1"/>
                </a:solidFill>
                <a:latin typeface="Garamond" panose="02020404030301010803" pitchFamily="18" charset="0"/>
                <a:ea typeface="MS PGothic" panose="020B0600070205080204" pitchFamily="34" charset="-128"/>
              </a:defRPr>
            </a:lvl5pPr>
            <a:lvl6pPr marL="2514600" indent="-228600" eaLnBrk="0" fontAlgn="base" hangingPunct="0">
              <a:spcBef>
                <a:spcPct val="0"/>
              </a:spcBef>
              <a:spcAft>
                <a:spcPct val="0"/>
              </a:spcAft>
              <a:defRPr>
                <a:solidFill>
                  <a:schemeClr val="tx1"/>
                </a:solidFill>
                <a:latin typeface="Garamond" panose="02020404030301010803" pitchFamily="18" charset="0"/>
                <a:ea typeface="MS PGothic" panose="020B0600070205080204" pitchFamily="34" charset="-128"/>
              </a:defRPr>
            </a:lvl6pPr>
            <a:lvl7pPr marL="2971800" indent="-228600" eaLnBrk="0" fontAlgn="base" hangingPunct="0">
              <a:spcBef>
                <a:spcPct val="0"/>
              </a:spcBef>
              <a:spcAft>
                <a:spcPct val="0"/>
              </a:spcAft>
              <a:defRPr>
                <a:solidFill>
                  <a:schemeClr val="tx1"/>
                </a:solidFill>
                <a:latin typeface="Garamond" panose="02020404030301010803" pitchFamily="18" charset="0"/>
                <a:ea typeface="MS PGothic" panose="020B0600070205080204" pitchFamily="34" charset="-128"/>
              </a:defRPr>
            </a:lvl7pPr>
            <a:lvl8pPr marL="3429000" indent="-228600" eaLnBrk="0" fontAlgn="base" hangingPunct="0">
              <a:spcBef>
                <a:spcPct val="0"/>
              </a:spcBef>
              <a:spcAft>
                <a:spcPct val="0"/>
              </a:spcAft>
              <a:defRPr>
                <a:solidFill>
                  <a:schemeClr val="tx1"/>
                </a:solidFill>
                <a:latin typeface="Garamond" panose="02020404030301010803" pitchFamily="18" charset="0"/>
                <a:ea typeface="MS PGothic" panose="020B0600070205080204" pitchFamily="34" charset="-128"/>
              </a:defRPr>
            </a:lvl8pPr>
            <a:lvl9pPr marL="3886200" indent="-228600" eaLnBrk="0" fontAlgn="base" hangingPunct="0">
              <a:spcBef>
                <a:spcPct val="0"/>
              </a:spcBef>
              <a:spcAft>
                <a:spcPct val="0"/>
              </a:spcAft>
              <a:defRPr>
                <a:solidFill>
                  <a:schemeClr val="tx1"/>
                </a:solidFill>
                <a:latin typeface="Garamond" panose="02020404030301010803" pitchFamily="18" charset="0"/>
                <a:ea typeface="MS PGothic" panose="020B0600070205080204" pitchFamily="34" charset="-128"/>
              </a:defRPr>
            </a:lvl9pPr>
          </a:lstStyle>
          <a:p>
            <a:r>
              <a:rPr lang="en-US" altLang="fr-FR" sz="3200">
                <a:solidFill>
                  <a:srgbClr val="FFFF00"/>
                </a:solidFill>
                <a:cs typeface="Times New Roman" panose="02020603050405020304" pitchFamily="18" charset="0"/>
              </a:rPr>
              <a:t>Lemon avoidance heuristic</a:t>
            </a:r>
          </a:p>
        </p:txBody>
      </p:sp>
      <p:sp>
        <p:nvSpPr>
          <p:cNvPr id="41989" name="TextBox 4"/>
          <p:cNvSpPr txBox="1">
            <a:spLocks noChangeArrowheads="1"/>
          </p:cNvSpPr>
          <p:nvPr/>
        </p:nvSpPr>
        <p:spPr bwMode="auto">
          <a:xfrm>
            <a:off x="9144000" y="2884488"/>
            <a:ext cx="3594100" cy="5857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Garamond" panose="02020404030301010803" pitchFamily="18" charset="0"/>
                <a:ea typeface="MS PGothic" panose="020B0600070205080204" pitchFamily="34" charset="-128"/>
              </a:defRPr>
            </a:lvl1pPr>
            <a:lvl2pPr marL="742950" indent="-285750">
              <a:defRPr>
                <a:solidFill>
                  <a:schemeClr val="tx1"/>
                </a:solidFill>
                <a:latin typeface="Garamond" panose="02020404030301010803" pitchFamily="18" charset="0"/>
                <a:ea typeface="MS PGothic" panose="020B0600070205080204" pitchFamily="34" charset="-128"/>
              </a:defRPr>
            </a:lvl2pPr>
            <a:lvl3pPr marL="1143000" indent="-228600">
              <a:defRPr>
                <a:solidFill>
                  <a:schemeClr val="tx1"/>
                </a:solidFill>
                <a:latin typeface="Garamond" panose="02020404030301010803" pitchFamily="18" charset="0"/>
                <a:ea typeface="MS PGothic" panose="020B0600070205080204" pitchFamily="34" charset="-128"/>
              </a:defRPr>
            </a:lvl3pPr>
            <a:lvl4pPr marL="1600200" indent="-228600">
              <a:defRPr>
                <a:solidFill>
                  <a:schemeClr val="tx1"/>
                </a:solidFill>
                <a:latin typeface="Garamond" panose="02020404030301010803" pitchFamily="18" charset="0"/>
                <a:ea typeface="MS PGothic" panose="020B0600070205080204" pitchFamily="34" charset="-128"/>
              </a:defRPr>
            </a:lvl4pPr>
            <a:lvl5pPr marL="2057400" indent="-228600">
              <a:defRPr>
                <a:solidFill>
                  <a:schemeClr val="tx1"/>
                </a:solidFill>
                <a:latin typeface="Garamond" panose="02020404030301010803" pitchFamily="18" charset="0"/>
                <a:ea typeface="MS PGothic" panose="020B0600070205080204" pitchFamily="34" charset="-128"/>
              </a:defRPr>
            </a:lvl5pPr>
            <a:lvl6pPr marL="2514600" indent="-228600" eaLnBrk="0" fontAlgn="base" hangingPunct="0">
              <a:spcBef>
                <a:spcPct val="0"/>
              </a:spcBef>
              <a:spcAft>
                <a:spcPct val="0"/>
              </a:spcAft>
              <a:defRPr>
                <a:solidFill>
                  <a:schemeClr val="tx1"/>
                </a:solidFill>
                <a:latin typeface="Garamond" panose="02020404030301010803" pitchFamily="18" charset="0"/>
                <a:ea typeface="MS PGothic" panose="020B0600070205080204" pitchFamily="34" charset="-128"/>
              </a:defRPr>
            </a:lvl6pPr>
            <a:lvl7pPr marL="2971800" indent="-228600" eaLnBrk="0" fontAlgn="base" hangingPunct="0">
              <a:spcBef>
                <a:spcPct val="0"/>
              </a:spcBef>
              <a:spcAft>
                <a:spcPct val="0"/>
              </a:spcAft>
              <a:defRPr>
                <a:solidFill>
                  <a:schemeClr val="tx1"/>
                </a:solidFill>
                <a:latin typeface="Garamond" panose="02020404030301010803" pitchFamily="18" charset="0"/>
                <a:ea typeface="MS PGothic" panose="020B0600070205080204" pitchFamily="34" charset="-128"/>
              </a:defRPr>
            </a:lvl7pPr>
            <a:lvl8pPr marL="3429000" indent="-228600" eaLnBrk="0" fontAlgn="base" hangingPunct="0">
              <a:spcBef>
                <a:spcPct val="0"/>
              </a:spcBef>
              <a:spcAft>
                <a:spcPct val="0"/>
              </a:spcAft>
              <a:defRPr>
                <a:solidFill>
                  <a:schemeClr val="tx1"/>
                </a:solidFill>
                <a:latin typeface="Garamond" panose="02020404030301010803" pitchFamily="18" charset="0"/>
                <a:ea typeface="MS PGothic" panose="020B0600070205080204" pitchFamily="34" charset="-128"/>
              </a:defRPr>
            </a:lvl8pPr>
            <a:lvl9pPr marL="3886200" indent="-228600" eaLnBrk="0" fontAlgn="base" hangingPunct="0">
              <a:spcBef>
                <a:spcPct val="0"/>
              </a:spcBef>
              <a:spcAft>
                <a:spcPct val="0"/>
              </a:spcAft>
              <a:defRPr>
                <a:solidFill>
                  <a:schemeClr val="tx1"/>
                </a:solidFill>
                <a:latin typeface="Garamond" panose="02020404030301010803" pitchFamily="18" charset="0"/>
                <a:ea typeface="MS PGothic" panose="020B0600070205080204" pitchFamily="34" charset="-128"/>
              </a:defRPr>
            </a:lvl9pPr>
          </a:lstStyle>
          <a:p>
            <a:r>
              <a:rPr lang="en-US" altLang="fr-FR" sz="3200">
                <a:solidFill>
                  <a:srgbClr val="FFFF00"/>
                </a:solidFill>
                <a:cs typeface="Times New Roman" panose="02020603050405020304" pitchFamily="18" charset="0"/>
              </a:rPr>
              <a:t>Post-hoc certitude</a:t>
            </a:r>
          </a:p>
        </p:txBody>
      </p:sp>
    </p:spTree>
    <p:extLst>
      <p:ext uri="{BB962C8B-B14F-4D97-AF65-F5344CB8AC3E}">
        <p14:creationId xmlns:p14="http://schemas.microsoft.com/office/powerpoint/2010/main" val="1170989904"/>
      </p:ext>
    </p:extLst>
  </p:cSld>
  <p:clrMapOvr>
    <a:masterClrMapping/>
  </p:clrMapOvr>
</p:sld>
</file>

<file path=ppt/slides/slide2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010" name="Title 1"/>
          <p:cNvSpPr>
            <a:spLocks noGrp="1"/>
          </p:cNvSpPr>
          <p:nvPr>
            <p:ph type="title"/>
          </p:nvPr>
        </p:nvSpPr>
        <p:spPr/>
        <p:txBody>
          <a:bodyPr/>
          <a:lstStyle/>
          <a:p>
            <a:r>
              <a:rPr lang="en-US" altLang="fr-FR"/>
              <a:t>Direct experimental evidence</a:t>
            </a:r>
          </a:p>
        </p:txBody>
      </p:sp>
      <p:sp>
        <p:nvSpPr>
          <p:cNvPr id="43011" name="Content Placeholder 2"/>
          <p:cNvSpPr>
            <a:spLocks noGrp="1"/>
          </p:cNvSpPr>
          <p:nvPr>
            <p:ph idx="1"/>
          </p:nvPr>
        </p:nvSpPr>
        <p:spPr>
          <a:xfrm>
            <a:off x="457200" y="1600200"/>
            <a:ext cx="8686800" cy="4525963"/>
          </a:xfrm>
        </p:spPr>
        <p:txBody>
          <a:bodyPr/>
          <a:lstStyle/>
          <a:p>
            <a:r>
              <a:rPr lang="en-US" altLang="fr-FR" dirty="0"/>
              <a:t>Ellsberg made the probabilities ambiguous</a:t>
            </a:r>
          </a:p>
          <a:p>
            <a:pPr lvl="4"/>
            <a:endParaRPr lang="en-US" altLang="fr-FR" dirty="0"/>
          </a:p>
          <a:p>
            <a:r>
              <a:rPr lang="en-US" altLang="fr-FR" dirty="0"/>
              <a:t>Psychologist Christian </a:t>
            </a:r>
            <a:r>
              <a:rPr lang="en-US" altLang="fr-FR" dirty="0" err="1"/>
              <a:t>Luhmann</a:t>
            </a:r>
            <a:r>
              <a:rPr lang="en-US" altLang="fr-FR" dirty="0"/>
              <a:t> (Stony Brook)</a:t>
            </a:r>
            <a:r>
              <a:rPr lang="en-US" altLang="fr-FR" i="1" dirty="0"/>
              <a:t> </a:t>
            </a:r>
            <a:r>
              <a:rPr lang="en-US" altLang="fr-FR" dirty="0"/>
              <a:t>made</a:t>
            </a:r>
            <a:r>
              <a:rPr lang="en-US" altLang="fr-FR" i="1" dirty="0"/>
              <a:t> rewards</a:t>
            </a:r>
            <a:r>
              <a:rPr lang="en-US" altLang="fr-FR" dirty="0"/>
              <a:t> ambiguous</a:t>
            </a:r>
            <a:endParaRPr lang="en-US" altLang="fr-FR" i="1" dirty="0"/>
          </a:p>
          <a:p>
            <a:pPr lvl="1"/>
            <a:r>
              <a:rPr lang="en-US" altLang="fr-FR" dirty="0">
                <a:solidFill>
                  <a:srgbClr val="006600"/>
                </a:solidFill>
              </a:rPr>
              <a:t>Visually obscured the promised payoffs</a:t>
            </a:r>
          </a:p>
          <a:p>
            <a:pPr lvl="1"/>
            <a:r>
              <a:rPr lang="en-US" altLang="fr-FR" dirty="0">
                <a:solidFill>
                  <a:srgbClr val="006600"/>
                </a:solidFill>
              </a:rPr>
              <a:t>“I’ll pay you between 1 and 10 bucks”</a:t>
            </a:r>
          </a:p>
          <a:p>
            <a:pPr lvl="4"/>
            <a:endParaRPr lang="en-US" altLang="fr-FR" dirty="0"/>
          </a:p>
          <a:p>
            <a:r>
              <a:rPr lang="en-US" altLang="fr-FR" dirty="0"/>
              <a:t>Loss aversion varies with the size of uncertainty</a:t>
            </a:r>
          </a:p>
          <a:p>
            <a:r>
              <a:rPr lang="en-US" altLang="fr-FR" dirty="0"/>
              <a:t>Disappears with certainty</a:t>
            </a:r>
          </a:p>
        </p:txBody>
      </p:sp>
    </p:spTree>
    <p:extLst>
      <p:ext uri="{BB962C8B-B14F-4D97-AF65-F5344CB8AC3E}">
        <p14:creationId xmlns:p14="http://schemas.microsoft.com/office/powerpoint/2010/main" val="2556989631"/>
      </p:ext>
    </p:extLst>
  </p:cSld>
  <p:clrMapOvr>
    <a:masterClrMapping/>
  </p:clrMapOvr>
</p:sld>
</file>

<file path=ppt/slides/slide2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034" name="Title 1"/>
          <p:cNvSpPr>
            <a:spLocks noGrp="1"/>
          </p:cNvSpPr>
          <p:nvPr>
            <p:ph type="title"/>
          </p:nvPr>
        </p:nvSpPr>
        <p:spPr/>
        <p:txBody>
          <a:bodyPr/>
          <a:lstStyle/>
          <a:p>
            <a:r>
              <a:rPr lang="en-US" altLang="fr-FR"/>
              <a:t>Clinical evidence</a:t>
            </a:r>
          </a:p>
        </p:txBody>
      </p:sp>
      <p:sp>
        <p:nvSpPr>
          <p:cNvPr id="44035" name="Content Placeholder 2"/>
          <p:cNvSpPr>
            <a:spLocks noGrp="1"/>
          </p:cNvSpPr>
          <p:nvPr>
            <p:ph idx="1"/>
          </p:nvPr>
        </p:nvSpPr>
        <p:spPr>
          <a:xfrm>
            <a:off x="457200" y="1600200"/>
            <a:ext cx="8458200" cy="4525963"/>
          </a:xfrm>
        </p:spPr>
        <p:txBody>
          <a:bodyPr/>
          <a:lstStyle/>
          <a:p>
            <a:r>
              <a:rPr lang="en-US" altLang="fr-FR"/>
              <a:t>Amygdala damage eliminates loss aversion</a:t>
            </a:r>
          </a:p>
          <a:p>
            <a:pPr lvl="4"/>
            <a:endParaRPr lang="en-US" altLang="fr-FR"/>
          </a:p>
          <a:p>
            <a:r>
              <a:rPr lang="en-US" altLang="fr-FR"/>
              <a:t>But doesn’t affect a person’s ability to gamble and respond to changing values and risk (</a:t>
            </a:r>
            <a:r>
              <a:rPr lang="en-US" altLang="fr-FR" i="1"/>
              <a:t>n</a:t>
            </a:r>
            <a:r>
              <a:rPr lang="en-US" altLang="fr-FR"/>
              <a:t> = 2)</a:t>
            </a:r>
          </a:p>
          <a:p>
            <a:pPr lvl="4"/>
            <a:endParaRPr lang="en-US" altLang="fr-FR"/>
          </a:p>
          <a:p>
            <a:r>
              <a:rPr lang="en-US" altLang="fr-FR"/>
              <a:t>Amygdalectomied rhesus monkeys approach stimuli that healthy monkeys avoid</a:t>
            </a:r>
          </a:p>
        </p:txBody>
      </p:sp>
      <p:sp>
        <p:nvSpPr>
          <p:cNvPr id="4" name="TextBox 3"/>
          <p:cNvSpPr txBox="1"/>
          <p:nvPr/>
        </p:nvSpPr>
        <p:spPr>
          <a:xfrm>
            <a:off x="0" y="5943600"/>
            <a:ext cx="9144000" cy="892552"/>
          </a:xfrm>
          <a:prstGeom prst="rect">
            <a:avLst/>
          </a:prstGeom>
          <a:noFill/>
        </p:spPr>
        <p:txBody>
          <a:bodyPr>
            <a:spAutoFit/>
          </a:bodyPr>
          <a:lstStyle/>
          <a:p>
            <a:pPr>
              <a:defRPr/>
            </a:pPr>
            <a:r>
              <a:rPr lang="en-US" sz="1400" dirty="0">
                <a:solidFill>
                  <a:schemeClr val="bg1">
                    <a:lumMod val="75000"/>
                  </a:schemeClr>
                </a:solidFill>
                <a:latin typeface="+mn-lt"/>
              </a:rPr>
              <a:t>De Martino, B., C.F. </a:t>
            </a:r>
            <a:r>
              <a:rPr lang="en-US" sz="1400" dirty="0" err="1">
                <a:solidFill>
                  <a:schemeClr val="bg1">
                    <a:lumMod val="75000"/>
                  </a:schemeClr>
                </a:solidFill>
                <a:latin typeface="+mn-lt"/>
              </a:rPr>
              <a:t>Cramerer</a:t>
            </a:r>
            <a:r>
              <a:rPr lang="en-US" sz="1400" dirty="0">
                <a:solidFill>
                  <a:schemeClr val="bg1">
                    <a:lumMod val="75000"/>
                  </a:schemeClr>
                </a:solidFill>
                <a:latin typeface="+mn-lt"/>
              </a:rPr>
              <a:t> and R. </a:t>
            </a:r>
            <a:r>
              <a:rPr lang="en-US" sz="1400" dirty="0" err="1">
                <a:solidFill>
                  <a:schemeClr val="bg1">
                    <a:lumMod val="75000"/>
                  </a:schemeClr>
                </a:solidFill>
                <a:latin typeface="+mn-lt"/>
              </a:rPr>
              <a:t>Adolphs</a:t>
            </a:r>
            <a:r>
              <a:rPr lang="en-US" sz="1400" dirty="0">
                <a:solidFill>
                  <a:schemeClr val="bg1">
                    <a:lumMod val="75000"/>
                  </a:schemeClr>
                </a:solidFill>
                <a:latin typeface="+mn-lt"/>
              </a:rPr>
              <a:t> (2010). </a:t>
            </a:r>
            <a:r>
              <a:rPr lang="en-US" sz="1400" dirty="0" err="1">
                <a:solidFill>
                  <a:schemeClr val="bg1">
                    <a:lumMod val="75000"/>
                  </a:schemeClr>
                </a:solidFill>
                <a:latin typeface="+mn-lt"/>
              </a:rPr>
              <a:t>Amygdala</a:t>
            </a:r>
            <a:r>
              <a:rPr lang="en-US" sz="1400" dirty="0">
                <a:solidFill>
                  <a:schemeClr val="bg1">
                    <a:lumMod val="75000"/>
                  </a:schemeClr>
                </a:solidFill>
                <a:latin typeface="+mn-lt"/>
              </a:rPr>
              <a:t> damage eliminates monetary loss aversion. </a:t>
            </a:r>
            <a:r>
              <a:rPr lang="en-US" sz="1400" i="1" dirty="0">
                <a:solidFill>
                  <a:schemeClr val="bg1">
                    <a:lumMod val="75000"/>
                  </a:schemeClr>
                </a:solidFill>
                <a:latin typeface="+mn-lt"/>
              </a:rPr>
              <a:t>Proceedings of the National Academy of Sciences of the United States of America</a:t>
            </a:r>
            <a:r>
              <a:rPr lang="pl-PL" sz="1400" i="1" dirty="0">
                <a:solidFill>
                  <a:schemeClr val="bg1">
                    <a:lumMod val="75000"/>
                  </a:schemeClr>
                </a:solidFill>
                <a:latin typeface="+mn-lt"/>
              </a:rPr>
              <a:t> </a:t>
            </a:r>
            <a:r>
              <a:rPr lang="pl-PL" sz="1400" dirty="0">
                <a:solidFill>
                  <a:schemeClr val="bg1">
                    <a:lumMod val="75000"/>
                  </a:schemeClr>
                </a:solidFill>
                <a:latin typeface="+mn-lt"/>
              </a:rPr>
              <a:t>107(8): 3788–3792</a:t>
            </a:r>
            <a:r>
              <a:rPr lang="en-US" sz="1400" dirty="0">
                <a:solidFill>
                  <a:schemeClr val="bg1">
                    <a:lumMod val="75000"/>
                  </a:schemeClr>
                </a:solidFill>
                <a:latin typeface="+mn-lt"/>
              </a:rPr>
              <a:t>. </a:t>
            </a:r>
            <a:r>
              <a:rPr lang="en-US" sz="1000" dirty="0">
                <a:solidFill>
                  <a:schemeClr val="bg1">
                    <a:lumMod val="75000"/>
                  </a:schemeClr>
                </a:solidFill>
                <a:latin typeface="+mn-lt"/>
              </a:rPr>
              <a:t>http://www.ncbi.nlm.nih.gov/pmc/articles/PMC2840433/pdf/pnas.200910230.pdf</a:t>
            </a:r>
          </a:p>
          <a:p>
            <a:pPr>
              <a:defRPr/>
            </a:pPr>
            <a:r>
              <a:rPr lang="en-US" sz="1400" dirty="0">
                <a:solidFill>
                  <a:schemeClr val="bg1">
                    <a:lumMod val="75000"/>
                  </a:schemeClr>
                </a:solidFill>
                <a:latin typeface="+mn-lt"/>
              </a:rPr>
              <a:t>Mason et al. (2006). </a:t>
            </a:r>
            <a:r>
              <a:rPr lang="en-US" sz="1400" i="1" dirty="0">
                <a:solidFill>
                  <a:schemeClr val="bg1">
                    <a:lumMod val="75000"/>
                  </a:schemeClr>
                </a:solidFill>
                <a:latin typeface="+mn-lt"/>
              </a:rPr>
              <a:t>Emotion</a:t>
            </a:r>
            <a:r>
              <a:rPr lang="en-US" sz="1400" dirty="0">
                <a:solidFill>
                  <a:schemeClr val="bg1">
                    <a:lumMod val="75000"/>
                  </a:schemeClr>
                </a:solidFill>
                <a:latin typeface="+mn-lt"/>
              </a:rPr>
              <a:t> 6: 73-81.</a:t>
            </a:r>
          </a:p>
        </p:txBody>
      </p:sp>
      <p:sp>
        <p:nvSpPr>
          <p:cNvPr id="44037" name="TextBox 4"/>
          <p:cNvSpPr txBox="1">
            <a:spLocks noChangeArrowheads="1"/>
          </p:cNvSpPr>
          <p:nvPr/>
        </p:nvSpPr>
        <p:spPr bwMode="auto">
          <a:xfrm>
            <a:off x="9144000" y="5248275"/>
            <a:ext cx="5961063"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Garamond" panose="02020404030301010803" pitchFamily="18" charset="0"/>
                <a:ea typeface="MS PGothic" panose="020B0600070205080204" pitchFamily="34" charset="-128"/>
              </a:defRPr>
            </a:lvl1pPr>
            <a:lvl2pPr marL="742950" indent="-285750">
              <a:defRPr>
                <a:solidFill>
                  <a:schemeClr val="tx1"/>
                </a:solidFill>
                <a:latin typeface="Garamond" panose="02020404030301010803" pitchFamily="18" charset="0"/>
                <a:ea typeface="MS PGothic" panose="020B0600070205080204" pitchFamily="34" charset="-128"/>
              </a:defRPr>
            </a:lvl2pPr>
            <a:lvl3pPr marL="1143000" indent="-228600">
              <a:defRPr>
                <a:solidFill>
                  <a:schemeClr val="tx1"/>
                </a:solidFill>
                <a:latin typeface="Garamond" panose="02020404030301010803" pitchFamily="18" charset="0"/>
                <a:ea typeface="MS PGothic" panose="020B0600070205080204" pitchFamily="34" charset="-128"/>
              </a:defRPr>
            </a:lvl3pPr>
            <a:lvl4pPr marL="1600200" indent="-228600">
              <a:defRPr>
                <a:solidFill>
                  <a:schemeClr val="tx1"/>
                </a:solidFill>
                <a:latin typeface="Garamond" panose="02020404030301010803" pitchFamily="18" charset="0"/>
                <a:ea typeface="MS PGothic" panose="020B0600070205080204" pitchFamily="34" charset="-128"/>
              </a:defRPr>
            </a:lvl4pPr>
            <a:lvl5pPr marL="2057400" indent="-228600">
              <a:defRPr>
                <a:solidFill>
                  <a:schemeClr val="tx1"/>
                </a:solidFill>
                <a:latin typeface="Garamond" panose="02020404030301010803" pitchFamily="18" charset="0"/>
                <a:ea typeface="MS PGothic" panose="020B0600070205080204" pitchFamily="34" charset="-128"/>
              </a:defRPr>
            </a:lvl5pPr>
            <a:lvl6pPr marL="2514600" indent="-228600" eaLnBrk="0" fontAlgn="base" hangingPunct="0">
              <a:spcBef>
                <a:spcPct val="0"/>
              </a:spcBef>
              <a:spcAft>
                <a:spcPct val="0"/>
              </a:spcAft>
              <a:defRPr>
                <a:solidFill>
                  <a:schemeClr val="tx1"/>
                </a:solidFill>
                <a:latin typeface="Garamond" panose="02020404030301010803" pitchFamily="18" charset="0"/>
                <a:ea typeface="MS PGothic" panose="020B0600070205080204" pitchFamily="34" charset="-128"/>
              </a:defRPr>
            </a:lvl6pPr>
            <a:lvl7pPr marL="2971800" indent="-228600" eaLnBrk="0" fontAlgn="base" hangingPunct="0">
              <a:spcBef>
                <a:spcPct val="0"/>
              </a:spcBef>
              <a:spcAft>
                <a:spcPct val="0"/>
              </a:spcAft>
              <a:defRPr>
                <a:solidFill>
                  <a:schemeClr val="tx1"/>
                </a:solidFill>
                <a:latin typeface="Garamond" panose="02020404030301010803" pitchFamily="18" charset="0"/>
                <a:ea typeface="MS PGothic" panose="020B0600070205080204" pitchFamily="34" charset="-128"/>
              </a:defRPr>
            </a:lvl7pPr>
            <a:lvl8pPr marL="3429000" indent="-228600" eaLnBrk="0" fontAlgn="base" hangingPunct="0">
              <a:spcBef>
                <a:spcPct val="0"/>
              </a:spcBef>
              <a:spcAft>
                <a:spcPct val="0"/>
              </a:spcAft>
              <a:defRPr>
                <a:solidFill>
                  <a:schemeClr val="tx1"/>
                </a:solidFill>
                <a:latin typeface="Garamond" panose="02020404030301010803" pitchFamily="18" charset="0"/>
                <a:ea typeface="MS PGothic" panose="020B0600070205080204" pitchFamily="34" charset="-128"/>
              </a:defRPr>
            </a:lvl8pPr>
            <a:lvl9pPr marL="3886200" indent="-228600" eaLnBrk="0" fontAlgn="base" hangingPunct="0">
              <a:spcBef>
                <a:spcPct val="0"/>
              </a:spcBef>
              <a:spcAft>
                <a:spcPct val="0"/>
              </a:spcAft>
              <a:defRPr>
                <a:solidFill>
                  <a:schemeClr val="tx1"/>
                </a:solidFill>
                <a:latin typeface="Garamond" panose="02020404030301010803" pitchFamily="18" charset="0"/>
                <a:ea typeface="MS PGothic" panose="020B0600070205080204" pitchFamily="34" charset="-128"/>
              </a:defRPr>
            </a:lvl9pPr>
          </a:lstStyle>
          <a:p>
            <a:r>
              <a:rPr lang="en-US" altLang="fr-FR">
                <a:cs typeface="Times New Roman" panose="02020603050405020304" pitchFamily="18" charset="0"/>
              </a:rPr>
              <a:t>Greater amygdala activation in people with inhibited personalities</a:t>
            </a:r>
          </a:p>
        </p:txBody>
      </p:sp>
      <p:sp>
        <p:nvSpPr>
          <p:cNvPr id="44038" name="TextBox 5"/>
          <p:cNvSpPr txBox="1">
            <a:spLocks noChangeArrowheads="1"/>
          </p:cNvSpPr>
          <p:nvPr/>
        </p:nvSpPr>
        <p:spPr bwMode="auto">
          <a:xfrm>
            <a:off x="9144000" y="2890838"/>
            <a:ext cx="7859713" cy="1200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Garamond" panose="02020404030301010803" pitchFamily="18" charset="0"/>
                <a:ea typeface="MS PGothic" panose="020B0600070205080204" pitchFamily="34" charset="-128"/>
              </a:defRPr>
            </a:lvl1pPr>
            <a:lvl2pPr marL="742950" indent="-285750">
              <a:defRPr>
                <a:solidFill>
                  <a:schemeClr val="tx1"/>
                </a:solidFill>
                <a:latin typeface="Garamond" panose="02020404030301010803" pitchFamily="18" charset="0"/>
                <a:ea typeface="MS PGothic" panose="020B0600070205080204" pitchFamily="34" charset="-128"/>
              </a:defRPr>
            </a:lvl2pPr>
            <a:lvl3pPr marL="1143000" indent="-228600">
              <a:defRPr>
                <a:solidFill>
                  <a:schemeClr val="tx1"/>
                </a:solidFill>
                <a:latin typeface="Garamond" panose="02020404030301010803" pitchFamily="18" charset="0"/>
                <a:ea typeface="MS PGothic" panose="020B0600070205080204" pitchFamily="34" charset="-128"/>
              </a:defRPr>
            </a:lvl3pPr>
            <a:lvl4pPr marL="1600200" indent="-228600">
              <a:defRPr>
                <a:solidFill>
                  <a:schemeClr val="tx1"/>
                </a:solidFill>
                <a:latin typeface="Garamond" panose="02020404030301010803" pitchFamily="18" charset="0"/>
                <a:ea typeface="MS PGothic" panose="020B0600070205080204" pitchFamily="34" charset="-128"/>
              </a:defRPr>
            </a:lvl4pPr>
            <a:lvl5pPr marL="2057400" indent="-228600">
              <a:defRPr>
                <a:solidFill>
                  <a:schemeClr val="tx1"/>
                </a:solidFill>
                <a:latin typeface="Garamond" panose="02020404030301010803" pitchFamily="18" charset="0"/>
                <a:ea typeface="MS PGothic" panose="020B0600070205080204" pitchFamily="34" charset="-128"/>
              </a:defRPr>
            </a:lvl5pPr>
            <a:lvl6pPr marL="2514600" indent="-228600" eaLnBrk="0" fontAlgn="base" hangingPunct="0">
              <a:spcBef>
                <a:spcPct val="0"/>
              </a:spcBef>
              <a:spcAft>
                <a:spcPct val="0"/>
              </a:spcAft>
              <a:defRPr>
                <a:solidFill>
                  <a:schemeClr val="tx1"/>
                </a:solidFill>
                <a:latin typeface="Garamond" panose="02020404030301010803" pitchFamily="18" charset="0"/>
                <a:ea typeface="MS PGothic" panose="020B0600070205080204" pitchFamily="34" charset="-128"/>
              </a:defRPr>
            </a:lvl6pPr>
            <a:lvl7pPr marL="2971800" indent="-228600" eaLnBrk="0" fontAlgn="base" hangingPunct="0">
              <a:spcBef>
                <a:spcPct val="0"/>
              </a:spcBef>
              <a:spcAft>
                <a:spcPct val="0"/>
              </a:spcAft>
              <a:defRPr>
                <a:solidFill>
                  <a:schemeClr val="tx1"/>
                </a:solidFill>
                <a:latin typeface="Garamond" panose="02020404030301010803" pitchFamily="18" charset="0"/>
                <a:ea typeface="MS PGothic" panose="020B0600070205080204" pitchFamily="34" charset="-128"/>
              </a:defRPr>
            </a:lvl7pPr>
            <a:lvl8pPr marL="3429000" indent="-228600" eaLnBrk="0" fontAlgn="base" hangingPunct="0">
              <a:spcBef>
                <a:spcPct val="0"/>
              </a:spcBef>
              <a:spcAft>
                <a:spcPct val="0"/>
              </a:spcAft>
              <a:defRPr>
                <a:solidFill>
                  <a:schemeClr val="tx1"/>
                </a:solidFill>
                <a:latin typeface="Garamond" panose="02020404030301010803" pitchFamily="18" charset="0"/>
                <a:ea typeface="MS PGothic" panose="020B0600070205080204" pitchFamily="34" charset="-128"/>
              </a:defRPr>
            </a:lvl8pPr>
            <a:lvl9pPr marL="3886200" indent="-228600" eaLnBrk="0" fontAlgn="base" hangingPunct="0">
              <a:spcBef>
                <a:spcPct val="0"/>
              </a:spcBef>
              <a:spcAft>
                <a:spcPct val="0"/>
              </a:spcAft>
              <a:defRPr>
                <a:solidFill>
                  <a:schemeClr val="tx1"/>
                </a:solidFill>
                <a:latin typeface="Garamond" panose="02020404030301010803" pitchFamily="18" charset="0"/>
                <a:ea typeface="MS PGothic" panose="020B0600070205080204" pitchFamily="34" charset="-128"/>
              </a:defRPr>
            </a:lvl9pPr>
          </a:lstStyle>
          <a:p>
            <a:r>
              <a:rPr lang="en-US" altLang="fr-FR">
                <a:cs typeface="Times New Roman" panose="02020603050405020304" pitchFamily="18" charset="0"/>
              </a:rPr>
              <a:t>They prefer higher gains and smaller losses, like normal people</a:t>
            </a:r>
          </a:p>
          <a:p>
            <a:r>
              <a:rPr lang="en-US" altLang="fr-FR">
                <a:cs typeface="Times New Roman" panose="02020603050405020304" pitchFamily="18" charset="0"/>
              </a:rPr>
              <a:t>Loss aversion was measured by comparing desirability of various mixed gambles</a:t>
            </a:r>
          </a:p>
          <a:p>
            <a:r>
              <a:rPr lang="en-US" altLang="fr-FR">
                <a:cs typeface="Times New Roman" panose="02020603050405020304" pitchFamily="18" charset="0"/>
              </a:rPr>
              <a:t>They do not have an increased appetite for risk per se</a:t>
            </a:r>
          </a:p>
          <a:p>
            <a:r>
              <a:rPr lang="en-US" altLang="fr-FR">
                <a:cs typeface="Times New Roman" panose="02020603050405020304" pitchFamily="18" charset="0"/>
              </a:rPr>
              <a:t>They disliked increased outcome variance (risk aversion) as much as normal people do</a:t>
            </a:r>
          </a:p>
        </p:txBody>
      </p:sp>
      <p:sp>
        <p:nvSpPr>
          <p:cNvPr id="7" name="TextBox 6"/>
          <p:cNvSpPr txBox="1"/>
          <p:nvPr/>
        </p:nvSpPr>
        <p:spPr>
          <a:xfrm flipH="1">
            <a:off x="6916738" y="3482975"/>
            <a:ext cx="1730375" cy="646113"/>
          </a:xfrm>
          <a:prstGeom prst="rect">
            <a:avLst/>
          </a:prstGeom>
          <a:noFill/>
        </p:spPr>
        <p:txBody>
          <a:bodyPr>
            <a:spAutoFit/>
          </a:bodyPr>
          <a:lstStyle/>
          <a:p>
            <a:pPr>
              <a:defRPr/>
            </a:pPr>
            <a:r>
              <a:rPr lang="en-US" dirty="0">
                <a:solidFill>
                  <a:schemeClr val="bg2">
                    <a:lumMod val="60000"/>
                    <a:lumOff val="40000"/>
                  </a:schemeClr>
                </a:solidFill>
                <a:latin typeface="+mn-lt"/>
              </a:rPr>
              <a:t>Still normal in risk aversion</a:t>
            </a:r>
          </a:p>
        </p:txBody>
      </p:sp>
      <p:sp>
        <p:nvSpPr>
          <p:cNvPr id="44040" name="TextBox 7"/>
          <p:cNvSpPr txBox="1">
            <a:spLocks noChangeArrowheads="1"/>
          </p:cNvSpPr>
          <p:nvPr/>
        </p:nvSpPr>
        <p:spPr bwMode="auto">
          <a:xfrm>
            <a:off x="9144000" y="5943600"/>
            <a:ext cx="7705725"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Garamond" panose="02020404030301010803" pitchFamily="18" charset="0"/>
                <a:ea typeface="MS PGothic" panose="020B0600070205080204" pitchFamily="34" charset="-128"/>
              </a:defRPr>
            </a:lvl1pPr>
            <a:lvl2pPr marL="742950" indent="-285750">
              <a:defRPr>
                <a:solidFill>
                  <a:schemeClr val="tx1"/>
                </a:solidFill>
                <a:latin typeface="Garamond" panose="02020404030301010803" pitchFamily="18" charset="0"/>
                <a:ea typeface="MS PGothic" panose="020B0600070205080204" pitchFamily="34" charset="-128"/>
              </a:defRPr>
            </a:lvl2pPr>
            <a:lvl3pPr marL="1143000" indent="-228600">
              <a:defRPr>
                <a:solidFill>
                  <a:schemeClr val="tx1"/>
                </a:solidFill>
                <a:latin typeface="Garamond" panose="02020404030301010803" pitchFamily="18" charset="0"/>
                <a:ea typeface="MS PGothic" panose="020B0600070205080204" pitchFamily="34" charset="-128"/>
              </a:defRPr>
            </a:lvl3pPr>
            <a:lvl4pPr marL="1600200" indent="-228600">
              <a:defRPr>
                <a:solidFill>
                  <a:schemeClr val="tx1"/>
                </a:solidFill>
                <a:latin typeface="Garamond" panose="02020404030301010803" pitchFamily="18" charset="0"/>
                <a:ea typeface="MS PGothic" panose="020B0600070205080204" pitchFamily="34" charset="-128"/>
              </a:defRPr>
            </a:lvl4pPr>
            <a:lvl5pPr marL="2057400" indent="-228600">
              <a:defRPr>
                <a:solidFill>
                  <a:schemeClr val="tx1"/>
                </a:solidFill>
                <a:latin typeface="Garamond" panose="02020404030301010803" pitchFamily="18" charset="0"/>
                <a:ea typeface="MS PGothic" panose="020B0600070205080204" pitchFamily="34" charset="-128"/>
              </a:defRPr>
            </a:lvl5pPr>
            <a:lvl6pPr marL="2514600" indent="-228600" eaLnBrk="0" fontAlgn="base" hangingPunct="0">
              <a:spcBef>
                <a:spcPct val="0"/>
              </a:spcBef>
              <a:spcAft>
                <a:spcPct val="0"/>
              </a:spcAft>
              <a:defRPr>
                <a:solidFill>
                  <a:schemeClr val="tx1"/>
                </a:solidFill>
                <a:latin typeface="Garamond" panose="02020404030301010803" pitchFamily="18" charset="0"/>
                <a:ea typeface="MS PGothic" panose="020B0600070205080204" pitchFamily="34" charset="-128"/>
              </a:defRPr>
            </a:lvl6pPr>
            <a:lvl7pPr marL="2971800" indent="-228600" eaLnBrk="0" fontAlgn="base" hangingPunct="0">
              <a:spcBef>
                <a:spcPct val="0"/>
              </a:spcBef>
              <a:spcAft>
                <a:spcPct val="0"/>
              </a:spcAft>
              <a:defRPr>
                <a:solidFill>
                  <a:schemeClr val="tx1"/>
                </a:solidFill>
                <a:latin typeface="Garamond" panose="02020404030301010803" pitchFamily="18" charset="0"/>
                <a:ea typeface="MS PGothic" panose="020B0600070205080204" pitchFamily="34" charset="-128"/>
              </a:defRPr>
            </a:lvl7pPr>
            <a:lvl8pPr marL="3429000" indent="-228600" eaLnBrk="0" fontAlgn="base" hangingPunct="0">
              <a:spcBef>
                <a:spcPct val="0"/>
              </a:spcBef>
              <a:spcAft>
                <a:spcPct val="0"/>
              </a:spcAft>
              <a:defRPr>
                <a:solidFill>
                  <a:schemeClr val="tx1"/>
                </a:solidFill>
                <a:latin typeface="Garamond" panose="02020404030301010803" pitchFamily="18" charset="0"/>
                <a:ea typeface="MS PGothic" panose="020B0600070205080204" pitchFamily="34" charset="-128"/>
              </a:defRPr>
            </a:lvl8pPr>
            <a:lvl9pPr marL="3886200" indent="-228600" eaLnBrk="0" fontAlgn="base" hangingPunct="0">
              <a:spcBef>
                <a:spcPct val="0"/>
              </a:spcBef>
              <a:spcAft>
                <a:spcPct val="0"/>
              </a:spcAft>
              <a:defRPr>
                <a:solidFill>
                  <a:schemeClr val="tx1"/>
                </a:solidFill>
                <a:latin typeface="Garamond" panose="02020404030301010803" pitchFamily="18" charset="0"/>
                <a:ea typeface="MS PGothic" panose="020B0600070205080204" pitchFamily="34" charset="-128"/>
              </a:defRPr>
            </a:lvl9pPr>
          </a:lstStyle>
          <a:p>
            <a:r>
              <a:rPr lang="en-US" altLang="fr-FR">
                <a:cs typeface="Times New Roman" panose="02020603050405020304" pitchFamily="18" charset="0"/>
              </a:rPr>
              <a:t>No fMRI study has shown activation of the amygdala associated with loss aversion, but there’s only been one fMRI study of loss aversion </a:t>
            </a:r>
          </a:p>
        </p:txBody>
      </p:sp>
    </p:spTree>
    <p:extLst>
      <p:ext uri="{BB962C8B-B14F-4D97-AF65-F5344CB8AC3E}">
        <p14:creationId xmlns:p14="http://schemas.microsoft.com/office/powerpoint/2010/main" val="504078932"/>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02" name="Rectangle 2"/>
          <p:cNvSpPr>
            <a:spLocks noGrp="1" noChangeArrowheads="1"/>
          </p:cNvSpPr>
          <p:nvPr>
            <p:ph type="title"/>
          </p:nvPr>
        </p:nvSpPr>
        <p:spPr/>
        <p:txBody>
          <a:bodyPr/>
          <a:lstStyle/>
          <a:p>
            <a:pPr eaLnBrk="1" hangingPunct="1">
              <a:defRPr/>
            </a:pPr>
            <a:r>
              <a:rPr lang="en-US"/>
              <a:t>Continuous distributions</a:t>
            </a:r>
          </a:p>
        </p:txBody>
      </p:sp>
      <p:sp>
        <p:nvSpPr>
          <p:cNvPr id="36867" name="Rectangle 3"/>
          <p:cNvSpPr>
            <a:spLocks noGrp="1" noChangeArrowheads="1"/>
          </p:cNvSpPr>
          <p:nvPr>
            <p:ph type="body" idx="1"/>
          </p:nvPr>
        </p:nvSpPr>
        <p:spPr/>
        <p:txBody>
          <a:bodyPr/>
          <a:lstStyle/>
          <a:p>
            <a:pPr eaLnBrk="1" hangingPunct="1">
              <a:lnSpc>
                <a:spcPct val="80000"/>
              </a:lnSpc>
            </a:pPr>
            <a:r>
              <a:rPr lang="en-US" altLang="en-US"/>
              <a:t>normal</a:t>
            </a:r>
          </a:p>
          <a:p>
            <a:pPr eaLnBrk="1" hangingPunct="1">
              <a:lnSpc>
                <a:spcPct val="80000"/>
              </a:lnSpc>
            </a:pPr>
            <a:r>
              <a:rPr lang="en-US" altLang="en-US"/>
              <a:t>uniform</a:t>
            </a:r>
          </a:p>
          <a:p>
            <a:pPr eaLnBrk="1" hangingPunct="1">
              <a:lnSpc>
                <a:spcPct val="80000"/>
              </a:lnSpc>
            </a:pPr>
            <a:r>
              <a:rPr lang="en-US" altLang="en-US"/>
              <a:t>exponential</a:t>
            </a:r>
          </a:p>
          <a:p>
            <a:pPr eaLnBrk="1" hangingPunct="1">
              <a:lnSpc>
                <a:spcPct val="80000"/>
              </a:lnSpc>
            </a:pPr>
            <a:r>
              <a:rPr lang="en-US" altLang="en-US"/>
              <a:t>lognormal</a:t>
            </a:r>
          </a:p>
          <a:p>
            <a:pPr eaLnBrk="1" hangingPunct="1">
              <a:lnSpc>
                <a:spcPct val="80000"/>
              </a:lnSpc>
            </a:pPr>
            <a:r>
              <a:rPr lang="en-US" altLang="en-US"/>
              <a:t>triangular</a:t>
            </a:r>
          </a:p>
          <a:p>
            <a:pPr eaLnBrk="1" hangingPunct="1">
              <a:lnSpc>
                <a:spcPct val="80000"/>
              </a:lnSpc>
            </a:pPr>
            <a:r>
              <a:rPr lang="en-US" altLang="en-US"/>
              <a:t>Weibull</a:t>
            </a:r>
          </a:p>
          <a:p>
            <a:pPr eaLnBrk="1" hangingPunct="1">
              <a:lnSpc>
                <a:spcPct val="80000"/>
              </a:lnSpc>
            </a:pPr>
            <a:r>
              <a:rPr lang="en-US" altLang="en-US"/>
              <a:t>beta</a:t>
            </a:r>
          </a:p>
          <a:p>
            <a:pPr eaLnBrk="1" hangingPunct="1">
              <a:lnSpc>
                <a:spcPct val="80000"/>
              </a:lnSpc>
            </a:pPr>
            <a:r>
              <a:rPr lang="en-US" altLang="en-US"/>
              <a:t>Laplace</a:t>
            </a:r>
          </a:p>
          <a:p>
            <a:pPr eaLnBrk="1" hangingPunct="1">
              <a:lnSpc>
                <a:spcPct val="80000"/>
              </a:lnSpc>
            </a:pPr>
            <a:r>
              <a:rPr lang="en-US" altLang="en-US"/>
              <a:t>many, many more</a:t>
            </a:r>
          </a:p>
        </p:txBody>
      </p:sp>
      <p:grpSp>
        <p:nvGrpSpPr>
          <p:cNvPr id="2" name="Group 4"/>
          <p:cNvGrpSpPr>
            <a:grpSpLocks/>
          </p:cNvGrpSpPr>
          <p:nvPr/>
        </p:nvGrpSpPr>
        <p:grpSpPr bwMode="auto">
          <a:xfrm>
            <a:off x="4343400" y="2286000"/>
            <a:ext cx="4294188" cy="2227263"/>
            <a:chOff x="2847" y="1229"/>
            <a:chExt cx="3704" cy="2014"/>
          </a:xfrm>
        </p:grpSpPr>
        <p:sp>
          <p:nvSpPr>
            <p:cNvPr id="37116" name="Line 5"/>
            <p:cNvSpPr>
              <a:spLocks noChangeShapeType="1"/>
            </p:cNvSpPr>
            <p:nvPr/>
          </p:nvSpPr>
          <p:spPr bwMode="auto">
            <a:xfrm flipV="1">
              <a:off x="2847" y="3241"/>
              <a:ext cx="27" cy="2"/>
            </a:xfrm>
            <a:prstGeom prst="line">
              <a:avLst/>
            </a:prstGeom>
            <a:noFill/>
            <a:ln w="666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7117" name="Line 6"/>
            <p:cNvSpPr>
              <a:spLocks noChangeShapeType="1"/>
            </p:cNvSpPr>
            <p:nvPr/>
          </p:nvSpPr>
          <p:spPr bwMode="auto">
            <a:xfrm flipV="1">
              <a:off x="2874" y="3238"/>
              <a:ext cx="26" cy="3"/>
            </a:xfrm>
            <a:prstGeom prst="line">
              <a:avLst/>
            </a:prstGeom>
            <a:noFill/>
            <a:ln w="666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7118" name="Line 7"/>
            <p:cNvSpPr>
              <a:spLocks noChangeShapeType="1"/>
            </p:cNvSpPr>
            <p:nvPr/>
          </p:nvSpPr>
          <p:spPr bwMode="auto">
            <a:xfrm flipV="1">
              <a:off x="2900" y="3236"/>
              <a:ext cx="27" cy="2"/>
            </a:xfrm>
            <a:prstGeom prst="line">
              <a:avLst/>
            </a:prstGeom>
            <a:noFill/>
            <a:ln w="666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7119" name="Line 8"/>
            <p:cNvSpPr>
              <a:spLocks noChangeShapeType="1"/>
            </p:cNvSpPr>
            <p:nvPr/>
          </p:nvSpPr>
          <p:spPr bwMode="auto">
            <a:xfrm flipV="1">
              <a:off x="2927" y="3233"/>
              <a:ext cx="26" cy="3"/>
            </a:xfrm>
            <a:prstGeom prst="line">
              <a:avLst/>
            </a:prstGeom>
            <a:noFill/>
            <a:ln w="666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7120" name="Line 9"/>
            <p:cNvSpPr>
              <a:spLocks noChangeShapeType="1"/>
            </p:cNvSpPr>
            <p:nvPr/>
          </p:nvSpPr>
          <p:spPr bwMode="auto">
            <a:xfrm flipV="1">
              <a:off x="2953" y="3229"/>
              <a:ext cx="27" cy="4"/>
            </a:xfrm>
            <a:prstGeom prst="line">
              <a:avLst/>
            </a:prstGeom>
            <a:noFill/>
            <a:ln w="666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7121" name="Line 10"/>
            <p:cNvSpPr>
              <a:spLocks noChangeShapeType="1"/>
            </p:cNvSpPr>
            <p:nvPr/>
          </p:nvSpPr>
          <p:spPr bwMode="auto">
            <a:xfrm flipV="1">
              <a:off x="2980" y="3226"/>
              <a:ext cx="27" cy="3"/>
            </a:xfrm>
            <a:prstGeom prst="line">
              <a:avLst/>
            </a:prstGeom>
            <a:noFill/>
            <a:ln w="666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7122" name="Line 11"/>
            <p:cNvSpPr>
              <a:spLocks noChangeShapeType="1"/>
            </p:cNvSpPr>
            <p:nvPr/>
          </p:nvSpPr>
          <p:spPr bwMode="auto">
            <a:xfrm flipV="1">
              <a:off x="3007" y="3221"/>
              <a:ext cx="27" cy="5"/>
            </a:xfrm>
            <a:prstGeom prst="line">
              <a:avLst/>
            </a:prstGeom>
            <a:noFill/>
            <a:ln w="666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7123" name="Line 12"/>
            <p:cNvSpPr>
              <a:spLocks noChangeShapeType="1"/>
            </p:cNvSpPr>
            <p:nvPr/>
          </p:nvSpPr>
          <p:spPr bwMode="auto">
            <a:xfrm flipV="1">
              <a:off x="3034" y="3217"/>
              <a:ext cx="26" cy="4"/>
            </a:xfrm>
            <a:prstGeom prst="line">
              <a:avLst/>
            </a:prstGeom>
            <a:noFill/>
            <a:ln w="666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7124" name="Line 13"/>
            <p:cNvSpPr>
              <a:spLocks noChangeShapeType="1"/>
            </p:cNvSpPr>
            <p:nvPr/>
          </p:nvSpPr>
          <p:spPr bwMode="auto">
            <a:xfrm flipV="1">
              <a:off x="3060" y="3212"/>
              <a:ext cx="27" cy="5"/>
            </a:xfrm>
            <a:prstGeom prst="line">
              <a:avLst/>
            </a:prstGeom>
            <a:noFill/>
            <a:ln w="666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7125" name="Line 14"/>
            <p:cNvSpPr>
              <a:spLocks noChangeShapeType="1"/>
            </p:cNvSpPr>
            <p:nvPr/>
          </p:nvSpPr>
          <p:spPr bwMode="auto">
            <a:xfrm flipV="1">
              <a:off x="3087" y="3205"/>
              <a:ext cx="27" cy="7"/>
            </a:xfrm>
            <a:prstGeom prst="line">
              <a:avLst/>
            </a:prstGeom>
            <a:noFill/>
            <a:ln w="666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7126" name="Line 15"/>
            <p:cNvSpPr>
              <a:spLocks noChangeShapeType="1"/>
            </p:cNvSpPr>
            <p:nvPr/>
          </p:nvSpPr>
          <p:spPr bwMode="auto">
            <a:xfrm flipV="1">
              <a:off x="3114" y="3199"/>
              <a:ext cx="26" cy="6"/>
            </a:xfrm>
            <a:prstGeom prst="line">
              <a:avLst/>
            </a:prstGeom>
            <a:noFill/>
            <a:ln w="666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7127" name="Line 16"/>
            <p:cNvSpPr>
              <a:spLocks noChangeShapeType="1"/>
            </p:cNvSpPr>
            <p:nvPr/>
          </p:nvSpPr>
          <p:spPr bwMode="auto">
            <a:xfrm flipV="1">
              <a:off x="3140" y="3192"/>
              <a:ext cx="27" cy="7"/>
            </a:xfrm>
            <a:prstGeom prst="line">
              <a:avLst/>
            </a:prstGeom>
            <a:noFill/>
            <a:ln w="666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7128" name="Line 17"/>
            <p:cNvSpPr>
              <a:spLocks noChangeShapeType="1"/>
            </p:cNvSpPr>
            <p:nvPr/>
          </p:nvSpPr>
          <p:spPr bwMode="auto">
            <a:xfrm flipV="1">
              <a:off x="3167" y="3185"/>
              <a:ext cx="26" cy="7"/>
            </a:xfrm>
            <a:prstGeom prst="line">
              <a:avLst/>
            </a:prstGeom>
            <a:noFill/>
            <a:ln w="666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7129" name="Line 18"/>
            <p:cNvSpPr>
              <a:spLocks noChangeShapeType="1"/>
            </p:cNvSpPr>
            <p:nvPr/>
          </p:nvSpPr>
          <p:spPr bwMode="auto">
            <a:xfrm flipV="1">
              <a:off x="3193" y="3176"/>
              <a:ext cx="27" cy="9"/>
            </a:xfrm>
            <a:prstGeom prst="line">
              <a:avLst/>
            </a:prstGeom>
            <a:noFill/>
            <a:ln w="666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7130" name="Line 19"/>
            <p:cNvSpPr>
              <a:spLocks noChangeShapeType="1"/>
            </p:cNvSpPr>
            <p:nvPr/>
          </p:nvSpPr>
          <p:spPr bwMode="auto">
            <a:xfrm flipV="1">
              <a:off x="3220" y="3167"/>
              <a:ext cx="26" cy="9"/>
            </a:xfrm>
            <a:prstGeom prst="line">
              <a:avLst/>
            </a:prstGeom>
            <a:noFill/>
            <a:ln w="666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7131" name="Line 20"/>
            <p:cNvSpPr>
              <a:spLocks noChangeShapeType="1"/>
            </p:cNvSpPr>
            <p:nvPr/>
          </p:nvSpPr>
          <p:spPr bwMode="auto">
            <a:xfrm flipV="1">
              <a:off x="3246" y="3157"/>
              <a:ext cx="27" cy="10"/>
            </a:xfrm>
            <a:prstGeom prst="line">
              <a:avLst/>
            </a:prstGeom>
            <a:noFill/>
            <a:ln w="666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7132" name="Line 21"/>
            <p:cNvSpPr>
              <a:spLocks noChangeShapeType="1"/>
            </p:cNvSpPr>
            <p:nvPr/>
          </p:nvSpPr>
          <p:spPr bwMode="auto">
            <a:xfrm flipV="1">
              <a:off x="3273" y="3146"/>
              <a:ext cx="27" cy="11"/>
            </a:xfrm>
            <a:prstGeom prst="line">
              <a:avLst/>
            </a:prstGeom>
            <a:noFill/>
            <a:ln w="666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7133" name="Line 22"/>
            <p:cNvSpPr>
              <a:spLocks noChangeShapeType="1"/>
            </p:cNvSpPr>
            <p:nvPr/>
          </p:nvSpPr>
          <p:spPr bwMode="auto">
            <a:xfrm flipV="1">
              <a:off x="3300" y="3135"/>
              <a:ext cx="26" cy="11"/>
            </a:xfrm>
            <a:prstGeom prst="line">
              <a:avLst/>
            </a:prstGeom>
            <a:noFill/>
            <a:ln w="666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7134" name="Line 23"/>
            <p:cNvSpPr>
              <a:spLocks noChangeShapeType="1"/>
            </p:cNvSpPr>
            <p:nvPr/>
          </p:nvSpPr>
          <p:spPr bwMode="auto">
            <a:xfrm flipV="1">
              <a:off x="3326" y="3122"/>
              <a:ext cx="27" cy="13"/>
            </a:xfrm>
            <a:prstGeom prst="line">
              <a:avLst/>
            </a:prstGeom>
            <a:noFill/>
            <a:ln w="666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7135" name="Line 24"/>
            <p:cNvSpPr>
              <a:spLocks noChangeShapeType="1"/>
            </p:cNvSpPr>
            <p:nvPr/>
          </p:nvSpPr>
          <p:spPr bwMode="auto">
            <a:xfrm flipV="1">
              <a:off x="3353" y="3108"/>
              <a:ext cx="27" cy="14"/>
            </a:xfrm>
            <a:prstGeom prst="line">
              <a:avLst/>
            </a:prstGeom>
            <a:noFill/>
            <a:ln w="666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7136" name="Line 25"/>
            <p:cNvSpPr>
              <a:spLocks noChangeShapeType="1"/>
            </p:cNvSpPr>
            <p:nvPr/>
          </p:nvSpPr>
          <p:spPr bwMode="auto">
            <a:xfrm flipV="1">
              <a:off x="3380" y="3094"/>
              <a:ext cx="27" cy="14"/>
            </a:xfrm>
            <a:prstGeom prst="line">
              <a:avLst/>
            </a:prstGeom>
            <a:noFill/>
            <a:ln w="666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7137" name="Line 26"/>
            <p:cNvSpPr>
              <a:spLocks noChangeShapeType="1"/>
            </p:cNvSpPr>
            <p:nvPr/>
          </p:nvSpPr>
          <p:spPr bwMode="auto">
            <a:xfrm flipV="1">
              <a:off x="3407" y="3078"/>
              <a:ext cx="26" cy="16"/>
            </a:xfrm>
            <a:prstGeom prst="line">
              <a:avLst/>
            </a:prstGeom>
            <a:noFill/>
            <a:ln w="666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7138" name="Line 27"/>
            <p:cNvSpPr>
              <a:spLocks noChangeShapeType="1"/>
            </p:cNvSpPr>
            <p:nvPr/>
          </p:nvSpPr>
          <p:spPr bwMode="auto">
            <a:xfrm flipV="1">
              <a:off x="3433" y="3061"/>
              <a:ext cx="27" cy="17"/>
            </a:xfrm>
            <a:prstGeom prst="line">
              <a:avLst/>
            </a:prstGeom>
            <a:noFill/>
            <a:ln w="666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7139" name="Line 28"/>
            <p:cNvSpPr>
              <a:spLocks noChangeShapeType="1"/>
            </p:cNvSpPr>
            <p:nvPr/>
          </p:nvSpPr>
          <p:spPr bwMode="auto">
            <a:xfrm flipV="1">
              <a:off x="3460" y="3043"/>
              <a:ext cx="27" cy="18"/>
            </a:xfrm>
            <a:prstGeom prst="line">
              <a:avLst/>
            </a:prstGeom>
            <a:noFill/>
            <a:ln w="666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7140" name="Line 29"/>
            <p:cNvSpPr>
              <a:spLocks noChangeShapeType="1"/>
            </p:cNvSpPr>
            <p:nvPr/>
          </p:nvSpPr>
          <p:spPr bwMode="auto">
            <a:xfrm flipV="1">
              <a:off x="3487" y="3024"/>
              <a:ext cx="26" cy="19"/>
            </a:xfrm>
            <a:prstGeom prst="line">
              <a:avLst/>
            </a:prstGeom>
            <a:noFill/>
            <a:ln w="666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7141" name="Line 30"/>
            <p:cNvSpPr>
              <a:spLocks noChangeShapeType="1"/>
            </p:cNvSpPr>
            <p:nvPr/>
          </p:nvSpPr>
          <p:spPr bwMode="auto">
            <a:xfrm flipV="1">
              <a:off x="3513" y="3004"/>
              <a:ext cx="27" cy="20"/>
            </a:xfrm>
            <a:prstGeom prst="line">
              <a:avLst/>
            </a:prstGeom>
            <a:noFill/>
            <a:ln w="666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7142" name="Line 31"/>
            <p:cNvSpPr>
              <a:spLocks noChangeShapeType="1"/>
            </p:cNvSpPr>
            <p:nvPr/>
          </p:nvSpPr>
          <p:spPr bwMode="auto">
            <a:xfrm flipV="1">
              <a:off x="3540" y="2982"/>
              <a:ext cx="26" cy="22"/>
            </a:xfrm>
            <a:prstGeom prst="line">
              <a:avLst/>
            </a:prstGeom>
            <a:noFill/>
            <a:ln w="666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7143" name="Line 32"/>
            <p:cNvSpPr>
              <a:spLocks noChangeShapeType="1"/>
            </p:cNvSpPr>
            <p:nvPr/>
          </p:nvSpPr>
          <p:spPr bwMode="auto">
            <a:xfrm flipV="1">
              <a:off x="3566" y="2960"/>
              <a:ext cx="27" cy="22"/>
            </a:xfrm>
            <a:prstGeom prst="line">
              <a:avLst/>
            </a:prstGeom>
            <a:noFill/>
            <a:ln w="666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7144" name="Line 33"/>
            <p:cNvSpPr>
              <a:spLocks noChangeShapeType="1"/>
            </p:cNvSpPr>
            <p:nvPr/>
          </p:nvSpPr>
          <p:spPr bwMode="auto">
            <a:xfrm flipV="1">
              <a:off x="3593" y="2936"/>
              <a:ext cx="26" cy="24"/>
            </a:xfrm>
            <a:prstGeom prst="line">
              <a:avLst/>
            </a:prstGeom>
            <a:noFill/>
            <a:ln w="666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7145" name="Line 34"/>
            <p:cNvSpPr>
              <a:spLocks noChangeShapeType="1"/>
            </p:cNvSpPr>
            <p:nvPr/>
          </p:nvSpPr>
          <p:spPr bwMode="auto">
            <a:xfrm flipV="1">
              <a:off x="3619" y="2911"/>
              <a:ext cx="27" cy="25"/>
            </a:xfrm>
            <a:prstGeom prst="line">
              <a:avLst/>
            </a:prstGeom>
            <a:noFill/>
            <a:ln w="666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7146" name="Line 35"/>
            <p:cNvSpPr>
              <a:spLocks noChangeShapeType="1"/>
            </p:cNvSpPr>
            <p:nvPr/>
          </p:nvSpPr>
          <p:spPr bwMode="auto">
            <a:xfrm flipV="1">
              <a:off x="3646" y="2884"/>
              <a:ext cx="27" cy="27"/>
            </a:xfrm>
            <a:prstGeom prst="line">
              <a:avLst/>
            </a:prstGeom>
            <a:noFill/>
            <a:ln w="666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7147" name="Line 36"/>
            <p:cNvSpPr>
              <a:spLocks noChangeShapeType="1"/>
            </p:cNvSpPr>
            <p:nvPr/>
          </p:nvSpPr>
          <p:spPr bwMode="auto">
            <a:xfrm flipV="1">
              <a:off x="3673" y="2856"/>
              <a:ext cx="27" cy="28"/>
            </a:xfrm>
            <a:prstGeom prst="line">
              <a:avLst/>
            </a:prstGeom>
            <a:noFill/>
            <a:ln w="666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7148" name="Line 37"/>
            <p:cNvSpPr>
              <a:spLocks noChangeShapeType="1"/>
            </p:cNvSpPr>
            <p:nvPr/>
          </p:nvSpPr>
          <p:spPr bwMode="auto">
            <a:xfrm flipV="1">
              <a:off x="3700" y="2828"/>
              <a:ext cx="26" cy="28"/>
            </a:xfrm>
            <a:prstGeom prst="line">
              <a:avLst/>
            </a:prstGeom>
            <a:noFill/>
            <a:ln w="666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7149" name="Line 38"/>
            <p:cNvSpPr>
              <a:spLocks noChangeShapeType="1"/>
            </p:cNvSpPr>
            <p:nvPr/>
          </p:nvSpPr>
          <p:spPr bwMode="auto">
            <a:xfrm flipV="1">
              <a:off x="3726" y="2798"/>
              <a:ext cx="27" cy="30"/>
            </a:xfrm>
            <a:prstGeom prst="line">
              <a:avLst/>
            </a:prstGeom>
            <a:noFill/>
            <a:ln w="666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7150" name="Line 39"/>
            <p:cNvSpPr>
              <a:spLocks noChangeShapeType="1"/>
            </p:cNvSpPr>
            <p:nvPr/>
          </p:nvSpPr>
          <p:spPr bwMode="auto">
            <a:xfrm flipV="1">
              <a:off x="3753" y="2767"/>
              <a:ext cx="27" cy="31"/>
            </a:xfrm>
            <a:prstGeom prst="line">
              <a:avLst/>
            </a:prstGeom>
            <a:noFill/>
            <a:ln w="666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7151" name="Line 40"/>
            <p:cNvSpPr>
              <a:spLocks noChangeShapeType="1"/>
            </p:cNvSpPr>
            <p:nvPr/>
          </p:nvSpPr>
          <p:spPr bwMode="auto">
            <a:xfrm flipV="1">
              <a:off x="3780" y="2734"/>
              <a:ext cx="26" cy="33"/>
            </a:xfrm>
            <a:prstGeom prst="line">
              <a:avLst/>
            </a:prstGeom>
            <a:noFill/>
            <a:ln w="666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7152" name="Line 41"/>
            <p:cNvSpPr>
              <a:spLocks noChangeShapeType="1"/>
            </p:cNvSpPr>
            <p:nvPr/>
          </p:nvSpPr>
          <p:spPr bwMode="auto">
            <a:xfrm flipV="1">
              <a:off x="3806" y="2701"/>
              <a:ext cx="27" cy="33"/>
            </a:xfrm>
            <a:prstGeom prst="line">
              <a:avLst/>
            </a:prstGeom>
            <a:noFill/>
            <a:ln w="666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7153" name="Line 42"/>
            <p:cNvSpPr>
              <a:spLocks noChangeShapeType="1"/>
            </p:cNvSpPr>
            <p:nvPr/>
          </p:nvSpPr>
          <p:spPr bwMode="auto">
            <a:xfrm flipV="1">
              <a:off x="3833" y="2667"/>
              <a:ext cx="27" cy="34"/>
            </a:xfrm>
            <a:prstGeom prst="line">
              <a:avLst/>
            </a:prstGeom>
            <a:noFill/>
            <a:ln w="666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7154" name="Line 43"/>
            <p:cNvSpPr>
              <a:spLocks noChangeShapeType="1"/>
            </p:cNvSpPr>
            <p:nvPr/>
          </p:nvSpPr>
          <p:spPr bwMode="auto">
            <a:xfrm flipV="1">
              <a:off x="3860" y="2632"/>
              <a:ext cx="26" cy="35"/>
            </a:xfrm>
            <a:prstGeom prst="line">
              <a:avLst/>
            </a:prstGeom>
            <a:noFill/>
            <a:ln w="666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7155" name="Line 44"/>
            <p:cNvSpPr>
              <a:spLocks noChangeShapeType="1"/>
            </p:cNvSpPr>
            <p:nvPr/>
          </p:nvSpPr>
          <p:spPr bwMode="auto">
            <a:xfrm flipV="1">
              <a:off x="3886" y="2595"/>
              <a:ext cx="27" cy="37"/>
            </a:xfrm>
            <a:prstGeom prst="line">
              <a:avLst/>
            </a:prstGeom>
            <a:noFill/>
            <a:ln w="666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7156" name="Line 45"/>
            <p:cNvSpPr>
              <a:spLocks noChangeShapeType="1"/>
            </p:cNvSpPr>
            <p:nvPr/>
          </p:nvSpPr>
          <p:spPr bwMode="auto">
            <a:xfrm flipV="1">
              <a:off x="3913" y="2559"/>
              <a:ext cx="26" cy="36"/>
            </a:xfrm>
            <a:prstGeom prst="line">
              <a:avLst/>
            </a:prstGeom>
            <a:noFill/>
            <a:ln w="666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7157" name="Line 46"/>
            <p:cNvSpPr>
              <a:spLocks noChangeShapeType="1"/>
            </p:cNvSpPr>
            <p:nvPr/>
          </p:nvSpPr>
          <p:spPr bwMode="auto">
            <a:xfrm flipV="1">
              <a:off x="3939" y="2521"/>
              <a:ext cx="27" cy="38"/>
            </a:xfrm>
            <a:prstGeom prst="line">
              <a:avLst/>
            </a:prstGeom>
            <a:noFill/>
            <a:ln w="666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7158" name="Line 47"/>
            <p:cNvSpPr>
              <a:spLocks noChangeShapeType="1"/>
            </p:cNvSpPr>
            <p:nvPr/>
          </p:nvSpPr>
          <p:spPr bwMode="auto">
            <a:xfrm flipV="1">
              <a:off x="3966" y="2482"/>
              <a:ext cx="26" cy="39"/>
            </a:xfrm>
            <a:prstGeom prst="line">
              <a:avLst/>
            </a:prstGeom>
            <a:noFill/>
            <a:ln w="666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7159" name="Line 48"/>
            <p:cNvSpPr>
              <a:spLocks noChangeShapeType="1"/>
            </p:cNvSpPr>
            <p:nvPr/>
          </p:nvSpPr>
          <p:spPr bwMode="auto">
            <a:xfrm flipV="1">
              <a:off x="3992" y="2443"/>
              <a:ext cx="27" cy="39"/>
            </a:xfrm>
            <a:prstGeom prst="line">
              <a:avLst/>
            </a:prstGeom>
            <a:noFill/>
            <a:ln w="666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7160" name="Line 49"/>
            <p:cNvSpPr>
              <a:spLocks noChangeShapeType="1"/>
            </p:cNvSpPr>
            <p:nvPr/>
          </p:nvSpPr>
          <p:spPr bwMode="auto">
            <a:xfrm flipV="1">
              <a:off x="4019" y="2404"/>
              <a:ext cx="27" cy="39"/>
            </a:xfrm>
            <a:prstGeom prst="line">
              <a:avLst/>
            </a:prstGeom>
            <a:noFill/>
            <a:ln w="666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7161" name="Line 50"/>
            <p:cNvSpPr>
              <a:spLocks noChangeShapeType="1"/>
            </p:cNvSpPr>
            <p:nvPr/>
          </p:nvSpPr>
          <p:spPr bwMode="auto">
            <a:xfrm flipV="1">
              <a:off x="4046" y="2364"/>
              <a:ext cx="27" cy="40"/>
            </a:xfrm>
            <a:prstGeom prst="line">
              <a:avLst/>
            </a:prstGeom>
            <a:noFill/>
            <a:ln w="666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7162" name="Line 51"/>
            <p:cNvSpPr>
              <a:spLocks noChangeShapeType="1"/>
            </p:cNvSpPr>
            <p:nvPr/>
          </p:nvSpPr>
          <p:spPr bwMode="auto">
            <a:xfrm flipV="1">
              <a:off x="4073" y="2324"/>
              <a:ext cx="26" cy="40"/>
            </a:xfrm>
            <a:prstGeom prst="line">
              <a:avLst/>
            </a:prstGeom>
            <a:noFill/>
            <a:ln w="666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7163" name="Line 52"/>
            <p:cNvSpPr>
              <a:spLocks noChangeShapeType="1"/>
            </p:cNvSpPr>
            <p:nvPr/>
          </p:nvSpPr>
          <p:spPr bwMode="auto">
            <a:xfrm flipV="1">
              <a:off x="4099" y="2284"/>
              <a:ext cx="27" cy="40"/>
            </a:xfrm>
            <a:prstGeom prst="line">
              <a:avLst/>
            </a:prstGeom>
            <a:noFill/>
            <a:ln w="666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7164" name="Line 53"/>
            <p:cNvSpPr>
              <a:spLocks noChangeShapeType="1"/>
            </p:cNvSpPr>
            <p:nvPr/>
          </p:nvSpPr>
          <p:spPr bwMode="auto">
            <a:xfrm flipV="1">
              <a:off x="4126" y="2243"/>
              <a:ext cx="27" cy="41"/>
            </a:xfrm>
            <a:prstGeom prst="line">
              <a:avLst/>
            </a:prstGeom>
            <a:noFill/>
            <a:ln w="666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7165" name="Line 54"/>
            <p:cNvSpPr>
              <a:spLocks noChangeShapeType="1"/>
            </p:cNvSpPr>
            <p:nvPr/>
          </p:nvSpPr>
          <p:spPr bwMode="auto">
            <a:xfrm flipV="1">
              <a:off x="4153" y="2202"/>
              <a:ext cx="26" cy="41"/>
            </a:xfrm>
            <a:prstGeom prst="line">
              <a:avLst/>
            </a:prstGeom>
            <a:noFill/>
            <a:ln w="666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7166" name="Line 55"/>
            <p:cNvSpPr>
              <a:spLocks noChangeShapeType="1"/>
            </p:cNvSpPr>
            <p:nvPr/>
          </p:nvSpPr>
          <p:spPr bwMode="auto">
            <a:xfrm flipV="1">
              <a:off x="4179" y="2162"/>
              <a:ext cx="27" cy="40"/>
            </a:xfrm>
            <a:prstGeom prst="line">
              <a:avLst/>
            </a:prstGeom>
            <a:noFill/>
            <a:ln w="666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7167" name="Line 56"/>
            <p:cNvSpPr>
              <a:spLocks noChangeShapeType="1"/>
            </p:cNvSpPr>
            <p:nvPr/>
          </p:nvSpPr>
          <p:spPr bwMode="auto">
            <a:xfrm flipV="1">
              <a:off x="4206" y="2122"/>
              <a:ext cx="26" cy="40"/>
            </a:xfrm>
            <a:prstGeom prst="line">
              <a:avLst/>
            </a:prstGeom>
            <a:noFill/>
            <a:ln w="666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7168" name="Line 57"/>
            <p:cNvSpPr>
              <a:spLocks noChangeShapeType="1"/>
            </p:cNvSpPr>
            <p:nvPr/>
          </p:nvSpPr>
          <p:spPr bwMode="auto">
            <a:xfrm flipV="1">
              <a:off x="4232" y="2083"/>
              <a:ext cx="27" cy="39"/>
            </a:xfrm>
            <a:prstGeom prst="line">
              <a:avLst/>
            </a:prstGeom>
            <a:noFill/>
            <a:ln w="666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7169" name="Line 58"/>
            <p:cNvSpPr>
              <a:spLocks noChangeShapeType="1"/>
            </p:cNvSpPr>
            <p:nvPr/>
          </p:nvSpPr>
          <p:spPr bwMode="auto">
            <a:xfrm flipV="1">
              <a:off x="4259" y="2043"/>
              <a:ext cx="27" cy="40"/>
            </a:xfrm>
            <a:prstGeom prst="line">
              <a:avLst/>
            </a:prstGeom>
            <a:noFill/>
            <a:ln w="666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7170" name="Line 59"/>
            <p:cNvSpPr>
              <a:spLocks noChangeShapeType="1"/>
            </p:cNvSpPr>
            <p:nvPr/>
          </p:nvSpPr>
          <p:spPr bwMode="auto">
            <a:xfrm flipV="1">
              <a:off x="4286" y="2004"/>
              <a:ext cx="26" cy="39"/>
            </a:xfrm>
            <a:prstGeom prst="line">
              <a:avLst/>
            </a:prstGeom>
            <a:noFill/>
            <a:ln w="666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7171" name="Line 60"/>
            <p:cNvSpPr>
              <a:spLocks noChangeShapeType="1"/>
            </p:cNvSpPr>
            <p:nvPr/>
          </p:nvSpPr>
          <p:spPr bwMode="auto">
            <a:xfrm flipV="1">
              <a:off x="4312" y="1965"/>
              <a:ext cx="27" cy="39"/>
            </a:xfrm>
            <a:prstGeom prst="line">
              <a:avLst/>
            </a:prstGeom>
            <a:noFill/>
            <a:ln w="666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7172" name="Line 61"/>
            <p:cNvSpPr>
              <a:spLocks noChangeShapeType="1"/>
            </p:cNvSpPr>
            <p:nvPr/>
          </p:nvSpPr>
          <p:spPr bwMode="auto">
            <a:xfrm flipV="1">
              <a:off x="4339" y="1928"/>
              <a:ext cx="27" cy="37"/>
            </a:xfrm>
            <a:prstGeom prst="line">
              <a:avLst/>
            </a:prstGeom>
            <a:noFill/>
            <a:ln w="666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7173" name="Line 62"/>
            <p:cNvSpPr>
              <a:spLocks noChangeShapeType="1"/>
            </p:cNvSpPr>
            <p:nvPr/>
          </p:nvSpPr>
          <p:spPr bwMode="auto">
            <a:xfrm flipV="1">
              <a:off x="4366" y="1891"/>
              <a:ext cx="26" cy="37"/>
            </a:xfrm>
            <a:prstGeom prst="line">
              <a:avLst/>
            </a:prstGeom>
            <a:noFill/>
            <a:ln w="666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7174" name="Line 63"/>
            <p:cNvSpPr>
              <a:spLocks noChangeShapeType="1"/>
            </p:cNvSpPr>
            <p:nvPr/>
          </p:nvSpPr>
          <p:spPr bwMode="auto">
            <a:xfrm flipV="1">
              <a:off x="4392" y="1854"/>
              <a:ext cx="27" cy="37"/>
            </a:xfrm>
            <a:prstGeom prst="line">
              <a:avLst/>
            </a:prstGeom>
            <a:noFill/>
            <a:ln w="666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7175" name="Line 64"/>
            <p:cNvSpPr>
              <a:spLocks noChangeShapeType="1"/>
            </p:cNvSpPr>
            <p:nvPr/>
          </p:nvSpPr>
          <p:spPr bwMode="auto">
            <a:xfrm flipV="1">
              <a:off x="4419" y="1819"/>
              <a:ext cx="27" cy="35"/>
            </a:xfrm>
            <a:prstGeom prst="line">
              <a:avLst/>
            </a:prstGeom>
            <a:noFill/>
            <a:ln w="666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7176" name="Line 65"/>
            <p:cNvSpPr>
              <a:spLocks noChangeShapeType="1"/>
            </p:cNvSpPr>
            <p:nvPr/>
          </p:nvSpPr>
          <p:spPr bwMode="auto">
            <a:xfrm flipV="1">
              <a:off x="4446" y="1785"/>
              <a:ext cx="26" cy="34"/>
            </a:xfrm>
            <a:prstGeom prst="line">
              <a:avLst/>
            </a:prstGeom>
            <a:noFill/>
            <a:ln w="666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7177" name="Line 66"/>
            <p:cNvSpPr>
              <a:spLocks noChangeShapeType="1"/>
            </p:cNvSpPr>
            <p:nvPr/>
          </p:nvSpPr>
          <p:spPr bwMode="auto">
            <a:xfrm flipV="1">
              <a:off x="4472" y="1752"/>
              <a:ext cx="27" cy="33"/>
            </a:xfrm>
            <a:prstGeom prst="line">
              <a:avLst/>
            </a:prstGeom>
            <a:noFill/>
            <a:ln w="666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7178" name="Line 67"/>
            <p:cNvSpPr>
              <a:spLocks noChangeShapeType="1"/>
            </p:cNvSpPr>
            <p:nvPr/>
          </p:nvSpPr>
          <p:spPr bwMode="auto">
            <a:xfrm flipV="1">
              <a:off x="4499" y="1720"/>
              <a:ext cx="27" cy="32"/>
            </a:xfrm>
            <a:prstGeom prst="line">
              <a:avLst/>
            </a:prstGeom>
            <a:noFill/>
            <a:ln w="666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7179" name="Line 68"/>
            <p:cNvSpPr>
              <a:spLocks noChangeShapeType="1"/>
            </p:cNvSpPr>
            <p:nvPr/>
          </p:nvSpPr>
          <p:spPr bwMode="auto">
            <a:xfrm flipV="1">
              <a:off x="4526" y="1688"/>
              <a:ext cx="26" cy="32"/>
            </a:xfrm>
            <a:prstGeom prst="line">
              <a:avLst/>
            </a:prstGeom>
            <a:noFill/>
            <a:ln w="666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7180" name="Line 69"/>
            <p:cNvSpPr>
              <a:spLocks noChangeShapeType="1"/>
            </p:cNvSpPr>
            <p:nvPr/>
          </p:nvSpPr>
          <p:spPr bwMode="auto">
            <a:xfrm flipV="1">
              <a:off x="4552" y="1658"/>
              <a:ext cx="27" cy="30"/>
            </a:xfrm>
            <a:prstGeom prst="line">
              <a:avLst/>
            </a:prstGeom>
            <a:noFill/>
            <a:ln w="666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7181" name="Line 70"/>
            <p:cNvSpPr>
              <a:spLocks noChangeShapeType="1"/>
            </p:cNvSpPr>
            <p:nvPr/>
          </p:nvSpPr>
          <p:spPr bwMode="auto">
            <a:xfrm flipV="1">
              <a:off x="4579" y="1630"/>
              <a:ext cx="26" cy="28"/>
            </a:xfrm>
            <a:prstGeom prst="line">
              <a:avLst/>
            </a:prstGeom>
            <a:noFill/>
            <a:ln w="666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7182" name="Line 71"/>
            <p:cNvSpPr>
              <a:spLocks noChangeShapeType="1"/>
            </p:cNvSpPr>
            <p:nvPr/>
          </p:nvSpPr>
          <p:spPr bwMode="auto">
            <a:xfrm flipV="1">
              <a:off x="4605" y="1602"/>
              <a:ext cx="27" cy="28"/>
            </a:xfrm>
            <a:prstGeom prst="line">
              <a:avLst/>
            </a:prstGeom>
            <a:noFill/>
            <a:ln w="666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7183" name="Line 72"/>
            <p:cNvSpPr>
              <a:spLocks noChangeShapeType="1"/>
            </p:cNvSpPr>
            <p:nvPr/>
          </p:nvSpPr>
          <p:spPr bwMode="auto">
            <a:xfrm flipV="1">
              <a:off x="4632" y="1576"/>
              <a:ext cx="26" cy="26"/>
            </a:xfrm>
            <a:prstGeom prst="line">
              <a:avLst/>
            </a:prstGeom>
            <a:noFill/>
            <a:ln w="666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7184" name="Line 73"/>
            <p:cNvSpPr>
              <a:spLocks noChangeShapeType="1"/>
            </p:cNvSpPr>
            <p:nvPr/>
          </p:nvSpPr>
          <p:spPr bwMode="auto">
            <a:xfrm flipV="1">
              <a:off x="4658" y="1551"/>
              <a:ext cx="27" cy="25"/>
            </a:xfrm>
            <a:prstGeom prst="line">
              <a:avLst/>
            </a:prstGeom>
            <a:noFill/>
            <a:ln w="666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7185" name="Line 74"/>
            <p:cNvSpPr>
              <a:spLocks noChangeShapeType="1"/>
            </p:cNvSpPr>
            <p:nvPr/>
          </p:nvSpPr>
          <p:spPr bwMode="auto">
            <a:xfrm flipV="1">
              <a:off x="4685" y="1527"/>
              <a:ext cx="27" cy="24"/>
            </a:xfrm>
            <a:prstGeom prst="line">
              <a:avLst/>
            </a:prstGeom>
            <a:noFill/>
            <a:ln w="666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7186" name="Line 75"/>
            <p:cNvSpPr>
              <a:spLocks noChangeShapeType="1"/>
            </p:cNvSpPr>
            <p:nvPr/>
          </p:nvSpPr>
          <p:spPr bwMode="auto">
            <a:xfrm flipV="1">
              <a:off x="4712" y="1504"/>
              <a:ext cx="27" cy="23"/>
            </a:xfrm>
            <a:prstGeom prst="line">
              <a:avLst/>
            </a:prstGeom>
            <a:noFill/>
            <a:ln w="666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7187" name="Line 76"/>
            <p:cNvSpPr>
              <a:spLocks noChangeShapeType="1"/>
            </p:cNvSpPr>
            <p:nvPr/>
          </p:nvSpPr>
          <p:spPr bwMode="auto">
            <a:xfrm flipV="1">
              <a:off x="4739" y="1483"/>
              <a:ext cx="26" cy="21"/>
            </a:xfrm>
            <a:prstGeom prst="line">
              <a:avLst/>
            </a:prstGeom>
            <a:noFill/>
            <a:ln w="666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7188" name="Line 77"/>
            <p:cNvSpPr>
              <a:spLocks noChangeShapeType="1"/>
            </p:cNvSpPr>
            <p:nvPr/>
          </p:nvSpPr>
          <p:spPr bwMode="auto">
            <a:xfrm flipV="1">
              <a:off x="4765" y="1462"/>
              <a:ext cx="27" cy="21"/>
            </a:xfrm>
            <a:prstGeom prst="line">
              <a:avLst/>
            </a:prstGeom>
            <a:noFill/>
            <a:ln w="666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7189" name="Line 78"/>
            <p:cNvSpPr>
              <a:spLocks noChangeShapeType="1"/>
            </p:cNvSpPr>
            <p:nvPr/>
          </p:nvSpPr>
          <p:spPr bwMode="auto">
            <a:xfrm flipV="1">
              <a:off x="4792" y="1443"/>
              <a:ext cx="27" cy="19"/>
            </a:xfrm>
            <a:prstGeom prst="line">
              <a:avLst/>
            </a:prstGeom>
            <a:noFill/>
            <a:ln w="666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7190" name="Line 79"/>
            <p:cNvSpPr>
              <a:spLocks noChangeShapeType="1"/>
            </p:cNvSpPr>
            <p:nvPr/>
          </p:nvSpPr>
          <p:spPr bwMode="auto">
            <a:xfrm flipV="1">
              <a:off x="4819" y="1425"/>
              <a:ext cx="27" cy="18"/>
            </a:xfrm>
            <a:prstGeom prst="line">
              <a:avLst/>
            </a:prstGeom>
            <a:noFill/>
            <a:ln w="666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7191" name="Line 80"/>
            <p:cNvSpPr>
              <a:spLocks noChangeShapeType="1"/>
            </p:cNvSpPr>
            <p:nvPr/>
          </p:nvSpPr>
          <p:spPr bwMode="auto">
            <a:xfrm flipV="1">
              <a:off x="4846" y="1408"/>
              <a:ext cx="26" cy="17"/>
            </a:xfrm>
            <a:prstGeom prst="line">
              <a:avLst/>
            </a:prstGeom>
            <a:noFill/>
            <a:ln w="666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7192" name="Line 81"/>
            <p:cNvSpPr>
              <a:spLocks noChangeShapeType="1"/>
            </p:cNvSpPr>
            <p:nvPr/>
          </p:nvSpPr>
          <p:spPr bwMode="auto">
            <a:xfrm flipV="1">
              <a:off x="4872" y="1392"/>
              <a:ext cx="27" cy="16"/>
            </a:xfrm>
            <a:prstGeom prst="line">
              <a:avLst/>
            </a:prstGeom>
            <a:noFill/>
            <a:ln w="666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7193" name="Line 82"/>
            <p:cNvSpPr>
              <a:spLocks noChangeShapeType="1"/>
            </p:cNvSpPr>
            <p:nvPr/>
          </p:nvSpPr>
          <p:spPr bwMode="auto">
            <a:xfrm flipV="1">
              <a:off x="4899" y="1378"/>
              <a:ext cx="26" cy="14"/>
            </a:xfrm>
            <a:prstGeom prst="line">
              <a:avLst/>
            </a:prstGeom>
            <a:noFill/>
            <a:ln w="666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7194" name="Line 83"/>
            <p:cNvSpPr>
              <a:spLocks noChangeShapeType="1"/>
            </p:cNvSpPr>
            <p:nvPr/>
          </p:nvSpPr>
          <p:spPr bwMode="auto">
            <a:xfrm flipV="1">
              <a:off x="4925" y="1364"/>
              <a:ext cx="27" cy="14"/>
            </a:xfrm>
            <a:prstGeom prst="line">
              <a:avLst/>
            </a:prstGeom>
            <a:noFill/>
            <a:ln w="666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7195" name="Line 84"/>
            <p:cNvSpPr>
              <a:spLocks noChangeShapeType="1"/>
            </p:cNvSpPr>
            <p:nvPr/>
          </p:nvSpPr>
          <p:spPr bwMode="auto">
            <a:xfrm flipV="1">
              <a:off x="4952" y="1352"/>
              <a:ext cx="26" cy="12"/>
            </a:xfrm>
            <a:prstGeom prst="line">
              <a:avLst/>
            </a:prstGeom>
            <a:noFill/>
            <a:ln w="666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7196" name="Line 85"/>
            <p:cNvSpPr>
              <a:spLocks noChangeShapeType="1"/>
            </p:cNvSpPr>
            <p:nvPr/>
          </p:nvSpPr>
          <p:spPr bwMode="auto">
            <a:xfrm flipV="1">
              <a:off x="4978" y="1340"/>
              <a:ext cx="27" cy="12"/>
            </a:xfrm>
            <a:prstGeom prst="line">
              <a:avLst/>
            </a:prstGeom>
            <a:noFill/>
            <a:ln w="666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7197" name="Line 86"/>
            <p:cNvSpPr>
              <a:spLocks noChangeShapeType="1"/>
            </p:cNvSpPr>
            <p:nvPr/>
          </p:nvSpPr>
          <p:spPr bwMode="auto">
            <a:xfrm flipV="1">
              <a:off x="5005" y="1329"/>
              <a:ext cx="27" cy="11"/>
            </a:xfrm>
            <a:prstGeom prst="line">
              <a:avLst/>
            </a:prstGeom>
            <a:noFill/>
            <a:ln w="666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7198" name="Line 87"/>
            <p:cNvSpPr>
              <a:spLocks noChangeShapeType="1"/>
            </p:cNvSpPr>
            <p:nvPr/>
          </p:nvSpPr>
          <p:spPr bwMode="auto">
            <a:xfrm flipV="1">
              <a:off x="5032" y="1319"/>
              <a:ext cx="26" cy="10"/>
            </a:xfrm>
            <a:prstGeom prst="line">
              <a:avLst/>
            </a:prstGeom>
            <a:noFill/>
            <a:ln w="666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7199" name="Line 88"/>
            <p:cNvSpPr>
              <a:spLocks noChangeShapeType="1"/>
            </p:cNvSpPr>
            <p:nvPr/>
          </p:nvSpPr>
          <p:spPr bwMode="auto">
            <a:xfrm flipV="1">
              <a:off x="5058" y="1310"/>
              <a:ext cx="27" cy="9"/>
            </a:xfrm>
            <a:prstGeom prst="line">
              <a:avLst/>
            </a:prstGeom>
            <a:noFill/>
            <a:ln w="666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7200" name="Line 89"/>
            <p:cNvSpPr>
              <a:spLocks noChangeShapeType="1"/>
            </p:cNvSpPr>
            <p:nvPr/>
          </p:nvSpPr>
          <p:spPr bwMode="auto">
            <a:xfrm flipV="1">
              <a:off x="5085" y="1301"/>
              <a:ext cx="27" cy="9"/>
            </a:xfrm>
            <a:prstGeom prst="line">
              <a:avLst/>
            </a:prstGeom>
            <a:noFill/>
            <a:ln w="666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7201" name="Line 90"/>
            <p:cNvSpPr>
              <a:spLocks noChangeShapeType="1"/>
            </p:cNvSpPr>
            <p:nvPr/>
          </p:nvSpPr>
          <p:spPr bwMode="auto">
            <a:xfrm flipV="1">
              <a:off x="5112" y="1294"/>
              <a:ext cx="26" cy="7"/>
            </a:xfrm>
            <a:prstGeom prst="line">
              <a:avLst/>
            </a:prstGeom>
            <a:noFill/>
            <a:ln w="666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7202" name="Line 91"/>
            <p:cNvSpPr>
              <a:spLocks noChangeShapeType="1"/>
            </p:cNvSpPr>
            <p:nvPr/>
          </p:nvSpPr>
          <p:spPr bwMode="auto">
            <a:xfrm flipV="1">
              <a:off x="5138" y="1287"/>
              <a:ext cx="27" cy="7"/>
            </a:xfrm>
            <a:prstGeom prst="line">
              <a:avLst/>
            </a:prstGeom>
            <a:noFill/>
            <a:ln w="666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7203" name="Line 92"/>
            <p:cNvSpPr>
              <a:spLocks noChangeShapeType="1"/>
            </p:cNvSpPr>
            <p:nvPr/>
          </p:nvSpPr>
          <p:spPr bwMode="auto">
            <a:xfrm flipV="1">
              <a:off x="5165" y="1281"/>
              <a:ext cx="27" cy="6"/>
            </a:xfrm>
            <a:prstGeom prst="line">
              <a:avLst/>
            </a:prstGeom>
            <a:noFill/>
            <a:ln w="666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7204" name="Line 93"/>
            <p:cNvSpPr>
              <a:spLocks noChangeShapeType="1"/>
            </p:cNvSpPr>
            <p:nvPr/>
          </p:nvSpPr>
          <p:spPr bwMode="auto">
            <a:xfrm flipV="1">
              <a:off x="5192" y="1275"/>
              <a:ext cx="26" cy="6"/>
            </a:xfrm>
            <a:prstGeom prst="line">
              <a:avLst/>
            </a:prstGeom>
            <a:noFill/>
            <a:ln w="666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7205" name="Line 94"/>
            <p:cNvSpPr>
              <a:spLocks noChangeShapeType="1"/>
            </p:cNvSpPr>
            <p:nvPr/>
          </p:nvSpPr>
          <p:spPr bwMode="auto">
            <a:xfrm flipV="1">
              <a:off x="5218" y="1270"/>
              <a:ext cx="27" cy="5"/>
            </a:xfrm>
            <a:prstGeom prst="line">
              <a:avLst/>
            </a:prstGeom>
            <a:noFill/>
            <a:ln w="666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7206" name="Line 95"/>
            <p:cNvSpPr>
              <a:spLocks noChangeShapeType="1"/>
            </p:cNvSpPr>
            <p:nvPr/>
          </p:nvSpPr>
          <p:spPr bwMode="auto">
            <a:xfrm flipV="1">
              <a:off x="5245" y="1265"/>
              <a:ext cx="27" cy="5"/>
            </a:xfrm>
            <a:prstGeom prst="line">
              <a:avLst/>
            </a:prstGeom>
            <a:noFill/>
            <a:ln w="666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7207" name="Line 96"/>
            <p:cNvSpPr>
              <a:spLocks noChangeShapeType="1"/>
            </p:cNvSpPr>
            <p:nvPr/>
          </p:nvSpPr>
          <p:spPr bwMode="auto">
            <a:xfrm flipV="1">
              <a:off x="5272" y="1261"/>
              <a:ext cx="26" cy="4"/>
            </a:xfrm>
            <a:prstGeom prst="line">
              <a:avLst/>
            </a:prstGeom>
            <a:noFill/>
            <a:ln w="666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7208" name="Line 97"/>
            <p:cNvSpPr>
              <a:spLocks noChangeShapeType="1"/>
            </p:cNvSpPr>
            <p:nvPr/>
          </p:nvSpPr>
          <p:spPr bwMode="auto">
            <a:xfrm flipV="1">
              <a:off x="5298" y="1257"/>
              <a:ext cx="27" cy="4"/>
            </a:xfrm>
            <a:prstGeom prst="line">
              <a:avLst/>
            </a:prstGeom>
            <a:noFill/>
            <a:ln w="666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7209" name="Line 98"/>
            <p:cNvSpPr>
              <a:spLocks noChangeShapeType="1"/>
            </p:cNvSpPr>
            <p:nvPr/>
          </p:nvSpPr>
          <p:spPr bwMode="auto">
            <a:xfrm flipV="1">
              <a:off x="5325" y="1253"/>
              <a:ext cx="26" cy="4"/>
            </a:xfrm>
            <a:prstGeom prst="line">
              <a:avLst/>
            </a:prstGeom>
            <a:noFill/>
            <a:ln w="666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7210" name="Line 99"/>
            <p:cNvSpPr>
              <a:spLocks noChangeShapeType="1"/>
            </p:cNvSpPr>
            <p:nvPr/>
          </p:nvSpPr>
          <p:spPr bwMode="auto">
            <a:xfrm flipV="1">
              <a:off x="5351" y="1251"/>
              <a:ext cx="27" cy="2"/>
            </a:xfrm>
            <a:prstGeom prst="line">
              <a:avLst/>
            </a:prstGeom>
            <a:noFill/>
            <a:ln w="666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7211" name="Line 100"/>
            <p:cNvSpPr>
              <a:spLocks noChangeShapeType="1"/>
            </p:cNvSpPr>
            <p:nvPr/>
          </p:nvSpPr>
          <p:spPr bwMode="auto">
            <a:xfrm flipV="1">
              <a:off x="5378" y="1248"/>
              <a:ext cx="27" cy="3"/>
            </a:xfrm>
            <a:prstGeom prst="line">
              <a:avLst/>
            </a:prstGeom>
            <a:noFill/>
            <a:ln w="666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7212" name="Line 101"/>
            <p:cNvSpPr>
              <a:spLocks noChangeShapeType="1"/>
            </p:cNvSpPr>
            <p:nvPr/>
          </p:nvSpPr>
          <p:spPr bwMode="auto">
            <a:xfrm flipV="1">
              <a:off x="5405" y="1245"/>
              <a:ext cx="26" cy="3"/>
            </a:xfrm>
            <a:prstGeom prst="line">
              <a:avLst/>
            </a:prstGeom>
            <a:noFill/>
            <a:ln w="666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7213" name="Line 102"/>
            <p:cNvSpPr>
              <a:spLocks noChangeShapeType="1"/>
            </p:cNvSpPr>
            <p:nvPr/>
          </p:nvSpPr>
          <p:spPr bwMode="auto">
            <a:xfrm flipV="1">
              <a:off x="5431" y="1243"/>
              <a:ext cx="27" cy="2"/>
            </a:xfrm>
            <a:prstGeom prst="line">
              <a:avLst/>
            </a:prstGeom>
            <a:noFill/>
            <a:ln w="666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7214" name="Line 103"/>
            <p:cNvSpPr>
              <a:spLocks noChangeShapeType="1"/>
            </p:cNvSpPr>
            <p:nvPr/>
          </p:nvSpPr>
          <p:spPr bwMode="auto">
            <a:xfrm flipV="1">
              <a:off x="5458" y="1241"/>
              <a:ext cx="27" cy="2"/>
            </a:xfrm>
            <a:prstGeom prst="line">
              <a:avLst/>
            </a:prstGeom>
            <a:noFill/>
            <a:ln w="666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7215" name="Line 104"/>
            <p:cNvSpPr>
              <a:spLocks noChangeShapeType="1"/>
            </p:cNvSpPr>
            <p:nvPr/>
          </p:nvSpPr>
          <p:spPr bwMode="auto">
            <a:xfrm flipV="1">
              <a:off x="5485" y="1239"/>
              <a:ext cx="27" cy="2"/>
            </a:xfrm>
            <a:prstGeom prst="line">
              <a:avLst/>
            </a:prstGeom>
            <a:noFill/>
            <a:ln w="666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7216" name="Line 105"/>
            <p:cNvSpPr>
              <a:spLocks noChangeShapeType="1"/>
            </p:cNvSpPr>
            <p:nvPr/>
          </p:nvSpPr>
          <p:spPr bwMode="auto">
            <a:xfrm flipV="1">
              <a:off x="5512" y="1238"/>
              <a:ext cx="26" cy="1"/>
            </a:xfrm>
            <a:prstGeom prst="line">
              <a:avLst/>
            </a:prstGeom>
            <a:noFill/>
            <a:ln w="666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7217" name="Line 106"/>
            <p:cNvSpPr>
              <a:spLocks noChangeShapeType="1"/>
            </p:cNvSpPr>
            <p:nvPr/>
          </p:nvSpPr>
          <p:spPr bwMode="auto">
            <a:xfrm flipV="1">
              <a:off x="5538" y="1237"/>
              <a:ext cx="27" cy="1"/>
            </a:xfrm>
            <a:prstGeom prst="line">
              <a:avLst/>
            </a:prstGeom>
            <a:noFill/>
            <a:ln w="666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7218" name="Line 107"/>
            <p:cNvSpPr>
              <a:spLocks noChangeShapeType="1"/>
            </p:cNvSpPr>
            <p:nvPr/>
          </p:nvSpPr>
          <p:spPr bwMode="auto">
            <a:xfrm flipV="1">
              <a:off x="5565" y="1236"/>
              <a:ext cx="26" cy="1"/>
            </a:xfrm>
            <a:prstGeom prst="line">
              <a:avLst/>
            </a:prstGeom>
            <a:noFill/>
            <a:ln w="666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7219" name="Line 108"/>
            <p:cNvSpPr>
              <a:spLocks noChangeShapeType="1"/>
            </p:cNvSpPr>
            <p:nvPr/>
          </p:nvSpPr>
          <p:spPr bwMode="auto">
            <a:xfrm flipV="1">
              <a:off x="5591" y="1234"/>
              <a:ext cx="27" cy="2"/>
            </a:xfrm>
            <a:prstGeom prst="line">
              <a:avLst/>
            </a:prstGeom>
            <a:noFill/>
            <a:ln w="666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7220" name="Line 109"/>
            <p:cNvSpPr>
              <a:spLocks noChangeShapeType="1"/>
            </p:cNvSpPr>
            <p:nvPr/>
          </p:nvSpPr>
          <p:spPr bwMode="auto">
            <a:xfrm>
              <a:off x="5618" y="1234"/>
              <a:ext cx="26" cy="1"/>
            </a:xfrm>
            <a:prstGeom prst="line">
              <a:avLst/>
            </a:prstGeom>
            <a:noFill/>
            <a:ln w="666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7221" name="Line 110"/>
            <p:cNvSpPr>
              <a:spLocks noChangeShapeType="1"/>
            </p:cNvSpPr>
            <p:nvPr/>
          </p:nvSpPr>
          <p:spPr bwMode="auto">
            <a:xfrm flipV="1">
              <a:off x="5644" y="1233"/>
              <a:ext cx="27" cy="1"/>
            </a:xfrm>
            <a:prstGeom prst="line">
              <a:avLst/>
            </a:prstGeom>
            <a:noFill/>
            <a:ln w="666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7222" name="Line 111"/>
            <p:cNvSpPr>
              <a:spLocks noChangeShapeType="1"/>
            </p:cNvSpPr>
            <p:nvPr/>
          </p:nvSpPr>
          <p:spPr bwMode="auto">
            <a:xfrm flipV="1">
              <a:off x="5671" y="1232"/>
              <a:ext cx="27" cy="1"/>
            </a:xfrm>
            <a:prstGeom prst="line">
              <a:avLst/>
            </a:prstGeom>
            <a:noFill/>
            <a:ln w="666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7223" name="Line 112"/>
            <p:cNvSpPr>
              <a:spLocks noChangeShapeType="1"/>
            </p:cNvSpPr>
            <p:nvPr/>
          </p:nvSpPr>
          <p:spPr bwMode="auto">
            <a:xfrm>
              <a:off x="5698" y="1232"/>
              <a:ext cx="26" cy="1"/>
            </a:xfrm>
            <a:prstGeom prst="line">
              <a:avLst/>
            </a:prstGeom>
            <a:noFill/>
            <a:ln w="666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7224" name="Line 113"/>
            <p:cNvSpPr>
              <a:spLocks noChangeShapeType="1"/>
            </p:cNvSpPr>
            <p:nvPr/>
          </p:nvSpPr>
          <p:spPr bwMode="auto">
            <a:xfrm flipV="1">
              <a:off x="5724" y="1231"/>
              <a:ext cx="27" cy="1"/>
            </a:xfrm>
            <a:prstGeom prst="line">
              <a:avLst/>
            </a:prstGeom>
            <a:noFill/>
            <a:ln w="666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7225" name="Line 114"/>
            <p:cNvSpPr>
              <a:spLocks noChangeShapeType="1"/>
            </p:cNvSpPr>
            <p:nvPr/>
          </p:nvSpPr>
          <p:spPr bwMode="auto">
            <a:xfrm>
              <a:off x="5751" y="1231"/>
              <a:ext cx="27" cy="1"/>
            </a:xfrm>
            <a:prstGeom prst="line">
              <a:avLst/>
            </a:prstGeom>
            <a:noFill/>
            <a:ln w="666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7226" name="Line 115"/>
            <p:cNvSpPr>
              <a:spLocks noChangeShapeType="1"/>
            </p:cNvSpPr>
            <p:nvPr/>
          </p:nvSpPr>
          <p:spPr bwMode="auto">
            <a:xfrm>
              <a:off x="5778" y="1231"/>
              <a:ext cx="26" cy="1"/>
            </a:xfrm>
            <a:prstGeom prst="line">
              <a:avLst/>
            </a:prstGeom>
            <a:noFill/>
            <a:ln w="666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7227" name="Line 116"/>
            <p:cNvSpPr>
              <a:spLocks noChangeShapeType="1"/>
            </p:cNvSpPr>
            <p:nvPr/>
          </p:nvSpPr>
          <p:spPr bwMode="auto">
            <a:xfrm flipV="1">
              <a:off x="5804" y="1230"/>
              <a:ext cx="27" cy="1"/>
            </a:xfrm>
            <a:prstGeom prst="line">
              <a:avLst/>
            </a:prstGeom>
            <a:noFill/>
            <a:ln w="666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7228" name="Line 117"/>
            <p:cNvSpPr>
              <a:spLocks noChangeShapeType="1"/>
            </p:cNvSpPr>
            <p:nvPr/>
          </p:nvSpPr>
          <p:spPr bwMode="auto">
            <a:xfrm>
              <a:off x="5831" y="1230"/>
              <a:ext cx="27" cy="1"/>
            </a:xfrm>
            <a:prstGeom prst="line">
              <a:avLst/>
            </a:prstGeom>
            <a:noFill/>
            <a:ln w="666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7229" name="Line 118"/>
            <p:cNvSpPr>
              <a:spLocks noChangeShapeType="1"/>
            </p:cNvSpPr>
            <p:nvPr/>
          </p:nvSpPr>
          <p:spPr bwMode="auto">
            <a:xfrm>
              <a:off x="5858" y="1230"/>
              <a:ext cx="27" cy="1"/>
            </a:xfrm>
            <a:prstGeom prst="line">
              <a:avLst/>
            </a:prstGeom>
            <a:noFill/>
            <a:ln w="666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7230" name="Line 119"/>
            <p:cNvSpPr>
              <a:spLocks noChangeShapeType="1"/>
            </p:cNvSpPr>
            <p:nvPr/>
          </p:nvSpPr>
          <p:spPr bwMode="auto">
            <a:xfrm flipV="1">
              <a:off x="5885" y="1229"/>
              <a:ext cx="26" cy="1"/>
            </a:xfrm>
            <a:prstGeom prst="line">
              <a:avLst/>
            </a:prstGeom>
            <a:noFill/>
            <a:ln w="666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7231" name="Line 120"/>
            <p:cNvSpPr>
              <a:spLocks noChangeShapeType="1"/>
            </p:cNvSpPr>
            <p:nvPr/>
          </p:nvSpPr>
          <p:spPr bwMode="auto">
            <a:xfrm>
              <a:off x="5911" y="1229"/>
              <a:ext cx="27" cy="1"/>
            </a:xfrm>
            <a:prstGeom prst="line">
              <a:avLst/>
            </a:prstGeom>
            <a:noFill/>
            <a:ln w="666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7232" name="Line 121"/>
            <p:cNvSpPr>
              <a:spLocks noChangeShapeType="1"/>
            </p:cNvSpPr>
            <p:nvPr/>
          </p:nvSpPr>
          <p:spPr bwMode="auto">
            <a:xfrm>
              <a:off x="5938" y="1229"/>
              <a:ext cx="26" cy="1"/>
            </a:xfrm>
            <a:prstGeom prst="line">
              <a:avLst/>
            </a:prstGeom>
            <a:noFill/>
            <a:ln w="666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7233" name="Line 122"/>
            <p:cNvSpPr>
              <a:spLocks noChangeShapeType="1"/>
            </p:cNvSpPr>
            <p:nvPr/>
          </p:nvSpPr>
          <p:spPr bwMode="auto">
            <a:xfrm>
              <a:off x="5964" y="1229"/>
              <a:ext cx="27" cy="1"/>
            </a:xfrm>
            <a:prstGeom prst="line">
              <a:avLst/>
            </a:prstGeom>
            <a:noFill/>
            <a:ln w="666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7234" name="Line 123"/>
            <p:cNvSpPr>
              <a:spLocks noChangeShapeType="1"/>
            </p:cNvSpPr>
            <p:nvPr/>
          </p:nvSpPr>
          <p:spPr bwMode="auto">
            <a:xfrm>
              <a:off x="5991" y="1229"/>
              <a:ext cx="26" cy="1"/>
            </a:xfrm>
            <a:prstGeom prst="line">
              <a:avLst/>
            </a:prstGeom>
            <a:noFill/>
            <a:ln w="666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7235" name="Line 124"/>
            <p:cNvSpPr>
              <a:spLocks noChangeShapeType="1"/>
            </p:cNvSpPr>
            <p:nvPr/>
          </p:nvSpPr>
          <p:spPr bwMode="auto">
            <a:xfrm>
              <a:off x="6017" y="1229"/>
              <a:ext cx="27" cy="1"/>
            </a:xfrm>
            <a:prstGeom prst="line">
              <a:avLst/>
            </a:prstGeom>
            <a:noFill/>
            <a:ln w="666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7236" name="Line 125"/>
            <p:cNvSpPr>
              <a:spLocks noChangeShapeType="1"/>
            </p:cNvSpPr>
            <p:nvPr/>
          </p:nvSpPr>
          <p:spPr bwMode="auto">
            <a:xfrm>
              <a:off x="6044" y="1229"/>
              <a:ext cx="27" cy="1"/>
            </a:xfrm>
            <a:prstGeom prst="line">
              <a:avLst/>
            </a:prstGeom>
            <a:noFill/>
            <a:ln w="666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7237" name="Line 126"/>
            <p:cNvSpPr>
              <a:spLocks noChangeShapeType="1"/>
            </p:cNvSpPr>
            <p:nvPr/>
          </p:nvSpPr>
          <p:spPr bwMode="auto">
            <a:xfrm>
              <a:off x="6071" y="1229"/>
              <a:ext cx="26" cy="1"/>
            </a:xfrm>
            <a:prstGeom prst="line">
              <a:avLst/>
            </a:prstGeom>
            <a:noFill/>
            <a:ln w="666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7238" name="Line 127"/>
            <p:cNvSpPr>
              <a:spLocks noChangeShapeType="1"/>
            </p:cNvSpPr>
            <p:nvPr/>
          </p:nvSpPr>
          <p:spPr bwMode="auto">
            <a:xfrm>
              <a:off x="6097" y="1229"/>
              <a:ext cx="27" cy="1"/>
            </a:xfrm>
            <a:prstGeom prst="line">
              <a:avLst/>
            </a:prstGeom>
            <a:noFill/>
            <a:ln w="666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7239" name="Line 128"/>
            <p:cNvSpPr>
              <a:spLocks noChangeShapeType="1"/>
            </p:cNvSpPr>
            <p:nvPr/>
          </p:nvSpPr>
          <p:spPr bwMode="auto">
            <a:xfrm>
              <a:off x="6124" y="1229"/>
              <a:ext cx="27" cy="1"/>
            </a:xfrm>
            <a:prstGeom prst="line">
              <a:avLst/>
            </a:prstGeom>
            <a:noFill/>
            <a:ln w="666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7240" name="Line 129"/>
            <p:cNvSpPr>
              <a:spLocks noChangeShapeType="1"/>
            </p:cNvSpPr>
            <p:nvPr/>
          </p:nvSpPr>
          <p:spPr bwMode="auto">
            <a:xfrm>
              <a:off x="6151" y="1229"/>
              <a:ext cx="27" cy="1"/>
            </a:xfrm>
            <a:prstGeom prst="line">
              <a:avLst/>
            </a:prstGeom>
            <a:noFill/>
            <a:ln w="666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7241" name="Line 130"/>
            <p:cNvSpPr>
              <a:spLocks noChangeShapeType="1"/>
            </p:cNvSpPr>
            <p:nvPr/>
          </p:nvSpPr>
          <p:spPr bwMode="auto">
            <a:xfrm>
              <a:off x="6178" y="1229"/>
              <a:ext cx="26" cy="1"/>
            </a:xfrm>
            <a:prstGeom prst="line">
              <a:avLst/>
            </a:prstGeom>
            <a:noFill/>
            <a:ln w="666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7242" name="Line 131"/>
            <p:cNvSpPr>
              <a:spLocks noChangeShapeType="1"/>
            </p:cNvSpPr>
            <p:nvPr/>
          </p:nvSpPr>
          <p:spPr bwMode="auto">
            <a:xfrm>
              <a:off x="6204" y="1229"/>
              <a:ext cx="27" cy="1"/>
            </a:xfrm>
            <a:prstGeom prst="line">
              <a:avLst/>
            </a:prstGeom>
            <a:noFill/>
            <a:ln w="666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7243" name="Line 132"/>
            <p:cNvSpPr>
              <a:spLocks noChangeShapeType="1"/>
            </p:cNvSpPr>
            <p:nvPr/>
          </p:nvSpPr>
          <p:spPr bwMode="auto">
            <a:xfrm>
              <a:off x="6231" y="1229"/>
              <a:ext cx="27" cy="1"/>
            </a:xfrm>
            <a:prstGeom prst="line">
              <a:avLst/>
            </a:prstGeom>
            <a:noFill/>
            <a:ln w="666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7244" name="Line 133"/>
            <p:cNvSpPr>
              <a:spLocks noChangeShapeType="1"/>
            </p:cNvSpPr>
            <p:nvPr/>
          </p:nvSpPr>
          <p:spPr bwMode="auto">
            <a:xfrm>
              <a:off x="6258" y="1229"/>
              <a:ext cx="26" cy="1"/>
            </a:xfrm>
            <a:prstGeom prst="line">
              <a:avLst/>
            </a:prstGeom>
            <a:noFill/>
            <a:ln w="666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7245" name="Line 134"/>
            <p:cNvSpPr>
              <a:spLocks noChangeShapeType="1"/>
            </p:cNvSpPr>
            <p:nvPr/>
          </p:nvSpPr>
          <p:spPr bwMode="auto">
            <a:xfrm>
              <a:off x="6284" y="1229"/>
              <a:ext cx="27" cy="1"/>
            </a:xfrm>
            <a:prstGeom prst="line">
              <a:avLst/>
            </a:prstGeom>
            <a:noFill/>
            <a:ln w="666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7246" name="Line 135"/>
            <p:cNvSpPr>
              <a:spLocks noChangeShapeType="1"/>
            </p:cNvSpPr>
            <p:nvPr/>
          </p:nvSpPr>
          <p:spPr bwMode="auto">
            <a:xfrm>
              <a:off x="6311" y="1229"/>
              <a:ext cx="26" cy="1"/>
            </a:xfrm>
            <a:prstGeom prst="line">
              <a:avLst/>
            </a:prstGeom>
            <a:noFill/>
            <a:ln w="666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7247" name="Line 136"/>
            <p:cNvSpPr>
              <a:spLocks noChangeShapeType="1"/>
            </p:cNvSpPr>
            <p:nvPr/>
          </p:nvSpPr>
          <p:spPr bwMode="auto">
            <a:xfrm>
              <a:off x="6337" y="1229"/>
              <a:ext cx="27" cy="1"/>
            </a:xfrm>
            <a:prstGeom prst="line">
              <a:avLst/>
            </a:prstGeom>
            <a:noFill/>
            <a:ln w="666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7248" name="Line 137"/>
            <p:cNvSpPr>
              <a:spLocks noChangeShapeType="1"/>
            </p:cNvSpPr>
            <p:nvPr/>
          </p:nvSpPr>
          <p:spPr bwMode="auto">
            <a:xfrm>
              <a:off x="6364" y="1229"/>
              <a:ext cx="26" cy="1"/>
            </a:xfrm>
            <a:prstGeom prst="line">
              <a:avLst/>
            </a:prstGeom>
            <a:noFill/>
            <a:ln w="666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7249" name="Line 138"/>
            <p:cNvSpPr>
              <a:spLocks noChangeShapeType="1"/>
            </p:cNvSpPr>
            <p:nvPr/>
          </p:nvSpPr>
          <p:spPr bwMode="auto">
            <a:xfrm>
              <a:off x="6390" y="1229"/>
              <a:ext cx="27" cy="1"/>
            </a:xfrm>
            <a:prstGeom prst="line">
              <a:avLst/>
            </a:prstGeom>
            <a:noFill/>
            <a:ln w="666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7250" name="Line 139"/>
            <p:cNvSpPr>
              <a:spLocks noChangeShapeType="1"/>
            </p:cNvSpPr>
            <p:nvPr/>
          </p:nvSpPr>
          <p:spPr bwMode="auto">
            <a:xfrm>
              <a:off x="6417" y="1229"/>
              <a:ext cx="27" cy="1"/>
            </a:xfrm>
            <a:prstGeom prst="line">
              <a:avLst/>
            </a:prstGeom>
            <a:noFill/>
            <a:ln w="666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7251" name="Line 140"/>
            <p:cNvSpPr>
              <a:spLocks noChangeShapeType="1"/>
            </p:cNvSpPr>
            <p:nvPr/>
          </p:nvSpPr>
          <p:spPr bwMode="auto">
            <a:xfrm>
              <a:off x="6444" y="1229"/>
              <a:ext cx="26" cy="1"/>
            </a:xfrm>
            <a:prstGeom prst="line">
              <a:avLst/>
            </a:prstGeom>
            <a:noFill/>
            <a:ln w="666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7252" name="Line 141"/>
            <p:cNvSpPr>
              <a:spLocks noChangeShapeType="1"/>
            </p:cNvSpPr>
            <p:nvPr/>
          </p:nvSpPr>
          <p:spPr bwMode="auto">
            <a:xfrm>
              <a:off x="6470" y="1229"/>
              <a:ext cx="27" cy="1"/>
            </a:xfrm>
            <a:prstGeom prst="line">
              <a:avLst/>
            </a:prstGeom>
            <a:noFill/>
            <a:ln w="666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7253" name="Line 142"/>
            <p:cNvSpPr>
              <a:spLocks noChangeShapeType="1"/>
            </p:cNvSpPr>
            <p:nvPr/>
          </p:nvSpPr>
          <p:spPr bwMode="auto">
            <a:xfrm>
              <a:off x="6497" y="1229"/>
              <a:ext cx="27" cy="1"/>
            </a:xfrm>
            <a:prstGeom prst="line">
              <a:avLst/>
            </a:prstGeom>
            <a:noFill/>
            <a:ln w="666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7254" name="Line 143"/>
            <p:cNvSpPr>
              <a:spLocks noChangeShapeType="1"/>
            </p:cNvSpPr>
            <p:nvPr/>
          </p:nvSpPr>
          <p:spPr bwMode="auto">
            <a:xfrm>
              <a:off x="6524" y="1229"/>
              <a:ext cx="27" cy="1"/>
            </a:xfrm>
            <a:prstGeom prst="line">
              <a:avLst/>
            </a:prstGeom>
            <a:noFill/>
            <a:ln w="666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grpSp>
      <p:sp>
        <p:nvSpPr>
          <p:cNvPr id="36869" name="Rectangle 144"/>
          <p:cNvSpPr>
            <a:spLocks noChangeArrowheads="1"/>
          </p:cNvSpPr>
          <p:nvPr/>
        </p:nvSpPr>
        <p:spPr bwMode="auto">
          <a:xfrm>
            <a:off x="4281488" y="4632325"/>
            <a:ext cx="141287"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r>
              <a:rPr lang="en-US" altLang="en-US" sz="2000" b="1">
                <a:solidFill>
                  <a:srgbClr val="000000"/>
                </a:solidFill>
              </a:rPr>
              <a:t>0</a:t>
            </a:r>
            <a:endParaRPr lang="en-US" altLang="en-US" sz="2400">
              <a:latin typeface="Times New Roman" panose="02020603050405020304" pitchFamily="18" charset="0"/>
            </a:endParaRPr>
          </a:p>
        </p:txBody>
      </p:sp>
      <p:sp>
        <p:nvSpPr>
          <p:cNvPr id="36870" name="Rectangle 145"/>
          <p:cNvSpPr>
            <a:spLocks noChangeArrowheads="1"/>
          </p:cNvSpPr>
          <p:nvPr/>
        </p:nvSpPr>
        <p:spPr bwMode="auto">
          <a:xfrm>
            <a:off x="5224463" y="4632325"/>
            <a:ext cx="141287"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r>
              <a:rPr lang="en-US" altLang="en-US" sz="2000" b="1">
                <a:solidFill>
                  <a:srgbClr val="000000"/>
                </a:solidFill>
              </a:rPr>
              <a:t>2</a:t>
            </a:r>
            <a:endParaRPr lang="en-US" altLang="en-US" sz="2400">
              <a:latin typeface="Times New Roman" panose="02020603050405020304" pitchFamily="18" charset="0"/>
            </a:endParaRPr>
          </a:p>
        </p:txBody>
      </p:sp>
      <p:sp>
        <p:nvSpPr>
          <p:cNvPr id="36871" name="Rectangle 146"/>
          <p:cNvSpPr>
            <a:spLocks noChangeArrowheads="1"/>
          </p:cNvSpPr>
          <p:nvPr/>
        </p:nvSpPr>
        <p:spPr bwMode="auto">
          <a:xfrm>
            <a:off x="6278563" y="4632325"/>
            <a:ext cx="141287"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r>
              <a:rPr lang="en-US" altLang="en-US" sz="2000" b="1">
                <a:solidFill>
                  <a:srgbClr val="000000"/>
                </a:solidFill>
              </a:rPr>
              <a:t>4</a:t>
            </a:r>
            <a:endParaRPr lang="en-US" altLang="en-US" sz="2400">
              <a:latin typeface="Times New Roman" panose="02020603050405020304" pitchFamily="18" charset="0"/>
            </a:endParaRPr>
          </a:p>
        </p:txBody>
      </p:sp>
      <p:sp>
        <p:nvSpPr>
          <p:cNvPr id="36872" name="Rectangle 147"/>
          <p:cNvSpPr>
            <a:spLocks noChangeArrowheads="1"/>
          </p:cNvSpPr>
          <p:nvPr/>
        </p:nvSpPr>
        <p:spPr bwMode="auto">
          <a:xfrm>
            <a:off x="7337425" y="4632325"/>
            <a:ext cx="1397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r>
              <a:rPr lang="en-US" altLang="en-US" sz="2000" b="1">
                <a:solidFill>
                  <a:srgbClr val="000000"/>
                </a:solidFill>
              </a:rPr>
              <a:t>6</a:t>
            </a:r>
            <a:endParaRPr lang="en-US" altLang="en-US" sz="2400">
              <a:latin typeface="Times New Roman" panose="02020603050405020304" pitchFamily="18" charset="0"/>
            </a:endParaRPr>
          </a:p>
        </p:txBody>
      </p:sp>
      <p:sp>
        <p:nvSpPr>
          <p:cNvPr id="36873" name="Rectangle 148"/>
          <p:cNvSpPr>
            <a:spLocks noChangeArrowheads="1"/>
          </p:cNvSpPr>
          <p:nvPr/>
        </p:nvSpPr>
        <p:spPr bwMode="auto">
          <a:xfrm>
            <a:off x="8394700" y="4630738"/>
            <a:ext cx="1412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r>
              <a:rPr lang="en-US" altLang="en-US" sz="2000" b="1">
                <a:solidFill>
                  <a:srgbClr val="000000"/>
                </a:solidFill>
              </a:rPr>
              <a:t>8</a:t>
            </a:r>
            <a:endParaRPr lang="en-US" altLang="en-US" sz="2400">
              <a:latin typeface="Times New Roman" panose="02020603050405020304" pitchFamily="18" charset="0"/>
            </a:endParaRPr>
          </a:p>
        </p:txBody>
      </p:sp>
      <p:grpSp>
        <p:nvGrpSpPr>
          <p:cNvPr id="36874" name="Group 149"/>
          <p:cNvGrpSpPr>
            <a:grpSpLocks/>
          </p:cNvGrpSpPr>
          <p:nvPr/>
        </p:nvGrpSpPr>
        <p:grpSpPr bwMode="auto">
          <a:xfrm>
            <a:off x="4351338" y="2239963"/>
            <a:ext cx="4491037" cy="2298700"/>
            <a:chOff x="4071" y="482"/>
            <a:chExt cx="3604" cy="1922"/>
          </a:xfrm>
        </p:grpSpPr>
        <p:sp>
          <p:nvSpPr>
            <p:cNvPr id="37114" name="Line 150"/>
            <p:cNvSpPr>
              <a:spLocks noChangeShapeType="1"/>
            </p:cNvSpPr>
            <p:nvPr/>
          </p:nvSpPr>
          <p:spPr bwMode="auto">
            <a:xfrm>
              <a:off x="4071" y="2403"/>
              <a:ext cx="3604" cy="1"/>
            </a:xfrm>
            <a:prstGeom prst="line">
              <a:avLst/>
            </a:prstGeom>
            <a:noFill/>
            <a:ln w="28575">
              <a:solidFill>
                <a:srgbClr val="46464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7115" name="Line 151"/>
            <p:cNvSpPr>
              <a:spLocks noChangeShapeType="1"/>
            </p:cNvSpPr>
            <p:nvPr/>
          </p:nvSpPr>
          <p:spPr bwMode="auto">
            <a:xfrm flipV="1">
              <a:off x="4071" y="482"/>
              <a:ext cx="1" cy="1921"/>
            </a:xfrm>
            <a:prstGeom prst="line">
              <a:avLst/>
            </a:prstGeom>
            <a:noFill/>
            <a:ln w="28575">
              <a:solidFill>
                <a:srgbClr val="464646"/>
              </a:solidFill>
              <a:round/>
              <a:headEnd/>
              <a:tailEnd/>
            </a:ln>
            <a:extLst>
              <a:ext uri="{909E8E84-426E-40DD-AFC4-6F175D3DCCD1}">
                <a14:hiddenFill xmlns:a14="http://schemas.microsoft.com/office/drawing/2010/main">
                  <a:noFill/>
                </a14:hiddenFill>
              </a:ext>
            </a:extLst>
          </p:spPr>
          <p:txBody>
            <a:bodyPr/>
            <a:lstStyle/>
            <a:p>
              <a:endParaRPr lang="en-US"/>
            </a:p>
          </p:txBody>
        </p:sp>
      </p:grpSp>
      <p:sp>
        <p:nvSpPr>
          <p:cNvPr id="36875" name="Rectangle 152"/>
          <p:cNvSpPr>
            <a:spLocks noChangeArrowheads="1"/>
          </p:cNvSpPr>
          <p:nvPr/>
        </p:nvSpPr>
        <p:spPr bwMode="auto">
          <a:xfrm>
            <a:off x="4073525" y="4430713"/>
            <a:ext cx="1412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r>
              <a:rPr lang="en-US" altLang="en-US" sz="2000" b="1">
                <a:solidFill>
                  <a:srgbClr val="000000"/>
                </a:solidFill>
              </a:rPr>
              <a:t>0</a:t>
            </a:r>
            <a:endParaRPr lang="en-US" altLang="en-US" sz="2400">
              <a:latin typeface="Times New Roman" panose="02020603050405020304" pitchFamily="18" charset="0"/>
            </a:endParaRPr>
          </a:p>
        </p:txBody>
      </p:sp>
      <p:sp>
        <p:nvSpPr>
          <p:cNvPr id="36876" name="Rectangle 153"/>
          <p:cNvSpPr>
            <a:spLocks noChangeArrowheads="1"/>
          </p:cNvSpPr>
          <p:nvPr/>
        </p:nvSpPr>
        <p:spPr bwMode="auto">
          <a:xfrm>
            <a:off x="3843338" y="3971925"/>
            <a:ext cx="35242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r>
              <a:rPr lang="en-US" altLang="en-US" sz="2000" b="1">
                <a:solidFill>
                  <a:srgbClr val="000000"/>
                </a:solidFill>
              </a:rPr>
              <a:t>0.2</a:t>
            </a:r>
            <a:endParaRPr lang="en-US" altLang="en-US" sz="2400">
              <a:latin typeface="Times New Roman" panose="02020603050405020304" pitchFamily="18" charset="0"/>
            </a:endParaRPr>
          </a:p>
        </p:txBody>
      </p:sp>
      <p:sp>
        <p:nvSpPr>
          <p:cNvPr id="36877" name="Rectangle 154"/>
          <p:cNvSpPr>
            <a:spLocks noChangeArrowheads="1"/>
          </p:cNvSpPr>
          <p:nvPr/>
        </p:nvSpPr>
        <p:spPr bwMode="auto">
          <a:xfrm>
            <a:off x="3838575" y="3513138"/>
            <a:ext cx="35242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r>
              <a:rPr lang="en-US" altLang="en-US" sz="2000" b="1">
                <a:solidFill>
                  <a:srgbClr val="000000"/>
                </a:solidFill>
              </a:rPr>
              <a:t>0.4</a:t>
            </a:r>
            <a:endParaRPr lang="en-US" altLang="en-US" sz="2400">
              <a:latin typeface="Times New Roman" panose="02020603050405020304" pitchFamily="18" charset="0"/>
            </a:endParaRPr>
          </a:p>
        </p:txBody>
      </p:sp>
      <p:sp>
        <p:nvSpPr>
          <p:cNvPr id="36878" name="Rectangle 155"/>
          <p:cNvSpPr>
            <a:spLocks noChangeArrowheads="1"/>
          </p:cNvSpPr>
          <p:nvPr/>
        </p:nvSpPr>
        <p:spPr bwMode="auto">
          <a:xfrm>
            <a:off x="3840163" y="3052763"/>
            <a:ext cx="3540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r>
              <a:rPr lang="en-US" altLang="en-US" sz="2000" b="1">
                <a:solidFill>
                  <a:srgbClr val="000000"/>
                </a:solidFill>
              </a:rPr>
              <a:t>0.6</a:t>
            </a:r>
            <a:endParaRPr lang="en-US" altLang="en-US" sz="2400">
              <a:latin typeface="Times New Roman" panose="02020603050405020304" pitchFamily="18" charset="0"/>
            </a:endParaRPr>
          </a:p>
        </p:txBody>
      </p:sp>
      <p:sp>
        <p:nvSpPr>
          <p:cNvPr id="36879" name="Rectangle 156"/>
          <p:cNvSpPr>
            <a:spLocks noChangeArrowheads="1"/>
          </p:cNvSpPr>
          <p:nvPr/>
        </p:nvSpPr>
        <p:spPr bwMode="auto">
          <a:xfrm>
            <a:off x="3843338" y="2593975"/>
            <a:ext cx="35242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r>
              <a:rPr lang="en-US" altLang="en-US" sz="2000" b="1">
                <a:solidFill>
                  <a:srgbClr val="000000"/>
                </a:solidFill>
              </a:rPr>
              <a:t>0.8</a:t>
            </a:r>
            <a:endParaRPr lang="en-US" altLang="en-US" sz="2400">
              <a:latin typeface="Times New Roman" panose="02020603050405020304" pitchFamily="18" charset="0"/>
            </a:endParaRPr>
          </a:p>
        </p:txBody>
      </p:sp>
      <p:sp>
        <p:nvSpPr>
          <p:cNvPr id="36880" name="Rectangle 157"/>
          <p:cNvSpPr>
            <a:spLocks noChangeArrowheads="1"/>
          </p:cNvSpPr>
          <p:nvPr/>
        </p:nvSpPr>
        <p:spPr bwMode="auto">
          <a:xfrm>
            <a:off x="4108450" y="2133600"/>
            <a:ext cx="1412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r>
              <a:rPr lang="en-US" altLang="en-US" sz="2000" b="1">
                <a:solidFill>
                  <a:srgbClr val="000000"/>
                </a:solidFill>
              </a:rPr>
              <a:t>1</a:t>
            </a:r>
            <a:endParaRPr lang="en-US" altLang="en-US" sz="2400">
              <a:latin typeface="Times New Roman" panose="02020603050405020304" pitchFamily="18" charset="0"/>
            </a:endParaRPr>
          </a:p>
        </p:txBody>
      </p:sp>
      <p:sp>
        <p:nvSpPr>
          <p:cNvPr id="36881" name="Text Box 158"/>
          <p:cNvSpPr txBox="1">
            <a:spLocks noChangeArrowheads="1"/>
          </p:cNvSpPr>
          <p:nvPr/>
        </p:nvSpPr>
        <p:spPr bwMode="auto">
          <a:xfrm rot="-5400000">
            <a:off x="2409825" y="3248025"/>
            <a:ext cx="2432050"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r>
              <a:rPr lang="en-US" altLang="en-US" sz="1800"/>
              <a:t>Cumulative probability</a:t>
            </a:r>
          </a:p>
        </p:txBody>
      </p:sp>
      <p:sp>
        <p:nvSpPr>
          <p:cNvPr id="102559" name="Line 159"/>
          <p:cNvSpPr>
            <a:spLocks noChangeShapeType="1"/>
          </p:cNvSpPr>
          <p:nvPr/>
        </p:nvSpPr>
        <p:spPr bwMode="auto">
          <a:xfrm flipV="1">
            <a:off x="4356100" y="2311400"/>
            <a:ext cx="3200400" cy="2209800"/>
          </a:xfrm>
          <a:prstGeom prst="line">
            <a:avLst/>
          </a:prstGeom>
          <a:noFill/>
          <a:ln w="57150">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grpSp>
        <p:nvGrpSpPr>
          <p:cNvPr id="4" name="Group 160"/>
          <p:cNvGrpSpPr>
            <a:grpSpLocks/>
          </p:cNvGrpSpPr>
          <p:nvPr/>
        </p:nvGrpSpPr>
        <p:grpSpPr bwMode="auto">
          <a:xfrm>
            <a:off x="4356100" y="2311400"/>
            <a:ext cx="4267200" cy="2209800"/>
            <a:chOff x="5255" y="3120"/>
            <a:chExt cx="1674" cy="595"/>
          </a:xfrm>
        </p:grpSpPr>
        <p:sp>
          <p:nvSpPr>
            <p:cNvPr id="37028" name="Line 161"/>
            <p:cNvSpPr>
              <a:spLocks noChangeShapeType="1"/>
            </p:cNvSpPr>
            <p:nvPr/>
          </p:nvSpPr>
          <p:spPr bwMode="auto">
            <a:xfrm flipV="1">
              <a:off x="5255" y="3687"/>
              <a:ext cx="20" cy="28"/>
            </a:xfrm>
            <a:prstGeom prst="line">
              <a:avLst/>
            </a:prstGeom>
            <a:noFill/>
            <a:ln w="666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7029" name="Line 162"/>
            <p:cNvSpPr>
              <a:spLocks noChangeShapeType="1"/>
            </p:cNvSpPr>
            <p:nvPr/>
          </p:nvSpPr>
          <p:spPr bwMode="auto">
            <a:xfrm flipV="1">
              <a:off x="5275" y="3660"/>
              <a:ext cx="19" cy="27"/>
            </a:xfrm>
            <a:prstGeom prst="line">
              <a:avLst/>
            </a:prstGeom>
            <a:noFill/>
            <a:ln w="666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7030" name="Line 163"/>
            <p:cNvSpPr>
              <a:spLocks noChangeShapeType="1"/>
            </p:cNvSpPr>
            <p:nvPr/>
          </p:nvSpPr>
          <p:spPr bwMode="auto">
            <a:xfrm flipV="1">
              <a:off x="5294" y="3633"/>
              <a:ext cx="20" cy="27"/>
            </a:xfrm>
            <a:prstGeom prst="line">
              <a:avLst/>
            </a:prstGeom>
            <a:noFill/>
            <a:ln w="666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7031" name="Line 164"/>
            <p:cNvSpPr>
              <a:spLocks noChangeShapeType="1"/>
            </p:cNvSpPr>
            <p:nvPr/>
          </p:nvSpPr>
          <p:spPr bwMode="auto">
            <a:xfrm flipV="1">
              <a:off x="5314" y="3607"/>
              <a:ext cx="19" cy="26"/>
            </a:xfrm>
            <a:prstGeom prst="line">
              <a:avLst/>
            </a:prstGeom>
            <a:noFill/>
            <a:ln w="666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7032" name="Line 165"/>
            <p:cNvSpPr>
              <a:spLocks noChangeShapeType="1"/>
            </p:cNvSpPr>
            <p:nvPr/>
          </p:nvSpPr>
          <p:spPr bwMode="auto">
            <a:xfrm flipV="1">
              <a:off x="5333" y="3581"/>
              <a:ext cx="19" cy="26"/>
            </a:xfrm>
            <a:prstGeom prst="line">
              <a:avLst/>
            </a:prstGeom>
            <a:noFill/>
            <a:ln w="666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7033" name="Line 166"/>
            <p:cNvSpPr>
              <a:spLocks noChangeShapeType="1"/>
            </p:cNvSpPr>
            <p:nvPr/>
          </p:nvSpPr>
          <p:spPr bwMode="auto">
            <a:xfrm flipV="1">
              <a:off x="5352" y="3555"/>
              <a:ext cx="20" cy="26"/>
            </a:xfrm>
            <a:prstGeom prst="line">
              <a:avLst/>
            </a:prstGeom>
            <a:noFill/>
            <a:ln w="666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7034" name="Line 167"/>
            <p:cNvSpPr>
              <a:spLocks noChangeShapeType="1"/>
            </p:cNvSpPr>
            <p:nvPr/>
          </p:nvSpPr>
          <p:spPr bwMode="auto">
            <a:xfrm flipV="1">
              <a:off x="5372" y="3531"/>
              <a:ext cx="20" cy="24"/>
            </a:xfrm>
            <a:prstGeom prst="line">
              <a:avLst/>
            </a:prstGeom>
            <a:noFill/>
            <a:ln w="666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7035" name="Line 168"/>
            <p:cNvSpPr>
              <a:spLocks noChangeShapeType="1"/>
            </p:cNvSpPr>
            <p:nvPr/>
          </p:nvSpPr>
          <p:spPr bwMode="auto">
            <a:xfrm flipV="1">
              <a:off x="5392" y="3507"/>
              <a:ext cx="19" cy="24"/>
            </a:xfrm>
            <a:prstGeom prst="line">
              <a:avLst/>
            </a:prstGeom>
            <a:noFill/>
            <a:ln w="666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7036" name="Line 169"/>
            <p:cNvSpPr>
              <a:spLocks noChangeShapeType="1"/>
            </p:cNvSpPr>
            <p:nvPr/>
          </p:nvSpPr>
          <p:spPr bwMode="auto">
            <a:xfrm flipV="1">
              <a:off x="5411" y="3484"/>
              <a:ext cx="19" cy="23"/>
            </a:xfrm>
            <a:prstGeom prst="line">
              <a:avLst/>
            </a:prstGeom>
            <a:noFill/>
            <a:ln w="666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7037" name="Line 170"/>
            <p:cNvSpPr>
              <a:spLocks noChangeShapeType="1"/>
            </p:cNvSpPr>
            <p:nvPr/>
          </p:nvSpPr>
          <p:spPr bwMode="auto">
            <a:xfrm flipV="1">
              <a:off x="5430" y="3462"/>
              <a:ext cx="20" cy="22"/>
            </a:xfrm>
            <a:prstGeom prst="line">
              <a:avLst/>
            </a:prstGeom>
            <a:noFill/>
            <a:ln w="666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7038" name="Line 171"/>
            <p:cNvSpPr>
              <a:spLocks noChangeShapeType="1"/>
            </p:cNvSpPr>
            <p:nvPr/>
          </p:nvSpPr>
          <p:spPr bwMode="auto">
            <a:xfrm flipV="1">
              <a:off x="5450" y="3440"/>
              <a:ext cx="19" cy="22"/>
            </a:xfrm>
            <a:prstGeom prst="line">
              <a:avLst/>
            </a:prstGeom>
            <a:noFill/>
            <a:ln w="666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7039" name="Line 172"/>
            <p:cNvSpPr>
              <a:spLocks noChangeShapeType="1"/>
            </p:cNvSpPr>
            <p:nvPr/>
          </p:nvSpPr>
          <p:spPr bwMode="auto">
            <a:xfrm flipV="1">
              <a:off x="5469" y="3419"/>
              <a:ext cx="20" cy="21"/>
            </a:xfrm>
            <a:prstGeom prst="line">
              <a:avLst/>
            </a:prstGeom>
            <a:noFill/>
            <a:ln w="666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7040" name="Line 173"/>
            <p:cNvSpPr>
              <a:spLocks noChangeShapeType="1"/>
            </p:cNvSpPr>
            <p:nvPr/>
          </p:nvSpPr>
          <p:spPr bwMode="auto">
            <a:xfrm flipV="1">
              <a:off x="5489" y="3399"/>
              <a:ext cx="19" cy="20"/>
            </a:xfrm>
            <a:prstGeom prst="line">
              <a:avLst/>
            </a:prstGeom>
            <a:noFill/>
            <a:ln w="666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7041" name="Line 174"/>
            <p:cNvSpPr>
              <a:spLocks noChangeShapeType="1"/>
            </p:cNvSpPr>
            <p:nvPr/>
          </p:nvSpPr>
          <p:spPr bwMode="auto">
            <a:xfrm flipV="1">
              <a:off x="5508" y="3380"/>
              <a:ext cx="20" cy="19"/>
            </a:xfrm>
            <a:prstGeom prst="line">
              <a:avLst/>
            </a:prstGeom>
            <a:noFill/>
            <a:ln w="666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7042" name="Line 175"/>
            <p:cNvSpPr>
              <a:spLocks noChangeShapeType="1"/>
            </p:cNvSpPr>
            <p:nvPr/>
          </p:nvSpPr>
          <p:spPr bwMode="auto">
            <a:xfrm flipV="1">
              <a:off x="5528" y="3362"/>
              <a:ext cx="19" cy="18"/>
            </a:xfrm>
            <a:prstGeom prst="line">
              <a:avLst/>
            </a:prstGeom>
            <a:noFill/>
            <a:ln w="666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7043" name="Line 176"/>
            <p:cNvSpPr>
              <a:spLocks noChangeShapeType="1"/>
            </p:cNvSpPr>
            <p:nvPr/>
          </p:nvSpPr>
          <p:spPr bwMode="auto">
            <a:xfrm flipV="1">
              <a:off x="5547" y="3344"/>
              <a:ext cx="19" cy="18"/>
            </a:xfrm>
            <a:prstGeom prst="line">
              <a:avLst/>
            </a:prstGeom>
            <a:noFill/>
            <a:ln w="666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7044" name="Line 177"/>
            <p:cNvSpPr>
              <a:spLocks noChangeShapeType="1"/>
            </p:cNvSpPr>
            <p:nvPr/>
          </p:nvSpPr>
          <p:spPr bwMode="auto">
            <a:xfrm flipV="1">
              <a:off x="5566" y="3328"/>
              <a:ext cx="20" cy="16"/>
            </a:xfrm>
            <a:prstGeom prst="line">
              <a:avLst/>
            </a:prstGeom>
            <a:noFill/>
            <a:ln w="666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7045" name="Line 178"/>
            <p:cNvSpPr>
              <a:spLocks noChangeShapeType="1"/>
            </p:cNvSpPr>
            <p:nvPr/>
          </p:nvSpPr>
          <p:spPr bwMode="auto">
            <a:xfrm flipV="1">
              <a:off x="5586" y="3312"/>
              <a:ext cx="20" cy="16"/>
            </a:xfrm>
            <a:prstGeom prst="line">
              <a:avLst/>
            </a:prstGeom>
            <a:noFill/>
            <a:ln w="666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7046" name="Line 179"/>
            <p:cNvSpPr>
              <a:spLocks noChangeShapeType="1"/>
            </p:cNvSpPr>
            <p:nvPr/>
          </p:nvSpPr>
          <p:spPr bwMode="auto">
            <a:xfrm flipV="1">
              <a:off x="5606" y="3297"/>
              <a:ext cx="19" cy="15"/>
            </a:xfrm>
            <a:prstGeom prst="line">
              <a:avLst/>
            </a:prstGeom>
            <a:noFill/>
            <a:ln w="666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7047" name="Line 180"/>
            <p:cNvSpPr>
              <a:spLocks noChangeShapeType="1"/>
            </p:cNvSpPr>
            <p:nvPr/>
          </p:nvSpPr>
          <p:spPr bwMode="auto">
            <a:xfrm flipV="1">
              <a:off x="5625" y="3282"/>
              <a:ext cx="19" cy="15"/>
            </a:xfrm>
            <a:prstGeom prst="line">
              <a:avLst/>
            </a:prstGeom>
            <a:noFill/>
            <a:ln w="666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7048" name="Line 181"/>
            <p:cNvSpPr>
              <a:spLocks noChangeShapeType="1"/>
            </p:cNvSpPr>
            <p:nvPr/>
          </p:nvSpPr>
          <p:spPr bwMode="auto">
            <a:xfrm flipV="1">
              <a:off x="5644" y="3269"/>
              <a:ext cx="20" cy="13"/>
            </a:xfrm>
            <a:prstGeom prst="line">
              <a:avLst/>
            </a:prstGeom>
            <a:noFill/>
            <a:ln w="666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7049" name="Line 182"/>
            <p:cNvSpPr>
              <a:spLocks noChangeShapeType="1"/>
            </p:cNvSpPr>
            <p:nvPr/>
          </p:nvSpPr>
          <p:spPr bwMode="auto">
            <a:xfrm flipV="1">
              <a:off x="5664" y="3257"/>
              <a:ext cx="20" cy="12"/>
            </a:xfrm>
            <a:prstGeom prst="line">
              <a:avLst/>
            </a:prstGeom>
            <a:noFill/>
            <a:ln w="666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7050" name="Line 183"/>
            <p:cNvSpPr>
              <a:spLocks noChangeShapeType="1"/>
            </p:cNvSpPr>
            <p:nvPr/>
          </p:nvSpPr>
          <p:spPr bwMode="auto">
            <a:xfrm flipV="1">
              <a:off x="5684" y="3245"/>
              <a:ext cx="19" cy="12"/>
            </a:xfrm>
            <a:prstGeom prst="line">
              <a:avLst/>
            </a:prstGeom>
            <a:noFill/>
            <a:ln w="666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7051" name="Line 184"/>
            <p:cNvSpPr>
              <a:spLocks noChangeShapeType="1"/>
            </p:cNvSpPr>
            <p:nvPr/>
          </p:nvSpPr>
          <p:spPr bwMode="auto">
            <a:xfrm flipV="1">
              <a:off x="5703" y="3234"/>
              <a:ext cx="20" cy="11"/>
            </a:xfrm>
            <a:prstGeom prst="line">
              <a:avLst/>
            </a:prstGeom>
            <a:noFill/>
            <a:ln w="666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7052" name="Line 185"/>
            <p:cNvSpPr>
              <a:spLocks noChangeShapeType="1"/>
            </p:cNvSpPr>
            <p:nvPr/>
          </p:nvSpPr>
          <p:spPr bwMode="auto">
            <a:xfrm flipV="1">
              <a:off x="5723" y="3224"/>
              <a:ext cx="19" cy="10"/>
            </a:xfrm>
            <a:prstGeom prst="line">
              <a:avLst/>
            </a:prstGeom>
            <a:noFill/>
            <a:ln w="666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7053" name="Line 186"/>
            <p:cNvSpPr>
              <a:spLocks noChangeShapeType="1"/>
            </p:cNvSpPr>
            <p:nvPr/>
          </p:nvSpPr>
          <p:spPr bwMode="auto">
            <a:xfrm flipV="1">
              <a:off x="5742" y="3214"/>
              <a:ext cx="19" cy="10"/>
            </a:xfrm>
            <a:prstGeom prst="line">
              <a:avLst/>
            </a:prstGeom>
            <a:noFill/>
            <a:ln w="666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7054" name="Line 187"/>
            <p:cNvSpPr>
              <a:spLocks noChangeShapeType="1"/>
            </p:cNvSpPr>
            <p:nvPr/>
          </p:nvSpPr>
          <p:spPr bwMode="auto">
            <a:xfrm flipV="1">
              <a:off x="5761" y="3206"/>
              <a:ext cx="19" cy="8"/>
            </a:xfrm>
            <a:prstGeom prst="line">
              <a:avLst/>
            </a:prstGeom>
            <a:noFill/>
            <a:ln w="666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7055" name="Line 188"/>
            <p:cNvSpPr>
              <a:spLocks noChangeShapeType="1"/>
            </p:cNvSpPr>
            <p:nvPr/>
          </p:nvSpPr>
          <p:spPr bwMode="auto">
            <a:xfrm flipV="1">
              <a:off x="5780" y="3197"/>
              <a:ext cx="20" cy="9"/>
            </a:xfrm>
            <a:prstGeom prst="line">
              <a:avLst/>
            </a:prstGeom>
            <a:noFill/>
            <a:ln w="666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7056" name="Line 189"/>
            <p:cNvSpPr>
              <a:spLocks noChangeShapeType="1"/>
            </p:cNvSpPr>
            <p:nvPr/>
          </p:nvSpPr>
          <p:spPr bwMode="auto">
            <a:xfrm flipV="1">
              <a:off x="5800" y="3190"/>
              <a:ext cx="20" cy="7"/>
            </a:xfrm>
            <a:prstGeom prst="line">
              <a:avLst/>
            </a:prstGeom>
            <a:noFill/>
            <a:ln w="666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7057" name="Line 190"/>
            <p:cNvSpPr>
              <a:spLocks noChangeShapeType="1"/>
            </p:cNvSpPr>
            <p:nvPr/>
          </p:nvSpPr>
          <p:spPr bwMode="auto">
            <a:xfrm flipV="1">
              <a:off x="5820" y="3183"/>
              <a:ext cx="19" cy="7"/>
            </a:xfrm>
            <a:prstGeom prst="line">
              <a:avLst/>
            </a:prstGeom>
            <a:noFill/>
            <a:ln w="666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7058" name="Line 191"/>
            <p:cNvSpPr>
              <a:spLocks noChangeShapeType="1"/>
            </p:cNvSpPr>
            <p:nvPr/>
          </p:nvSpPr>
          <p:spPr bwMode="auto">
            <a:xfrm flipV="1">
              <a:off x="5839" y="3176"/>
              <a:ext cx="19" cy="7"/>
            </a:xfrm>
            <a:prstGeom prst="line">
              <a:avLst/>
            </a:prstGeom>
            <a:noFill/>
            <a:ln w="666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7059" name="Line 192"/>
            <p:cNvSpPr>
              <a:spLocks noChangeShapeType="1"/>
            </p:cNvSpPr>
            <p:nvPr/>
          </p:nvSpPr>
          <p:spPr bwMode="auto">
            <a:xfrm flipV="1">
              <a:off x="5858" y="3170"/>
              <a:ext cx="20" cy="6"/>
            </a:xfrm>
            <a:prstGeom prst="line">
              <a:avLst/>
            </a:prstGeom>
            <a:noFill/>
            <a:ln w="666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7060" name="Line 193"/>
            <p:cNvSpPr>
              <a:spLocks noChangeShapeType="1"/>
            </p:cNvSpPr>
            <p:nvPr/>
          </p:nvSpPr>
          <p:spPr bwMode="auto">
            <a:xfrm flipV="1">
              <a:off x="5878" y="3165"/>
              <a:ext cx="19" cy="5"/>
            </a:xfrm>
            <a:prstGeom prst="line">
              <a:avLst/>
            </a:prstGeom>
            <a:noFill/>
            <a:ln w="666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7061" name="Line 194"/>
            <p:cNvSpPr>
              <a:spLocks noChangeShapeType="1"/>
            </p:cNvSpPr>
            <p:nvPr/>
          </p:nvSpPr>
          <p:spPr bwMode="auto">
            <a:xfrm flipV="1">
              <a:off x="5897" y="3160"/>
              <a:ext cx="20" cy="5"/>
            </a:xfrm>
            <a:prstGeom prst="line">
              <a:avLst/>
            </a:prstGeom>
            <a:noFill/>
            <a:ln w="666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7062" name="Line 195"/>
            <p:cNvSpPr>
              <a:spLocks noChangeShapeType="1"/>
            </p:cNvSpPr>
            <p:nvPr/>
          </p:nvSpPr>
          <p:spPr bwMode="auto">
            <a:xfrm flipV="1">
              <a:off x="5917" y="3156"/>
              <a:ext cx="20" cy="4"/>
            </a:xfrm>
            <a:prstGeom prst="line">
              <a:avLst/>
            </a:prstGeom>
            <a:noFill/>
            <a:ln w="666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7063" name="Line 196"/>
            <p:cNvSpPr>
              <a:spLocks noChangeShapeType="1"/>
            </p:cNvSpPr>
            <p:nvPr/>
          </p:nvSpPr>
          <p:spPr bwMode="auto">
            <a:xfrm flipV="1">
              <a:off x="5937" y="3152"/>
              <a:ext cx="19" cy="4"/>
            </a:xfrm>
            <a:prstGeom prst="line">
              <a:avLst/>
            </a:prstGeom>
            <a:noFill/>
            <a:ln w="666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7064" name="Line 197"/>
            <p:cNvSpPr>
              <a:spLocks noChangeShapeType="1"/>
            </p:cNvSpPr>
            <p:nvPr/>
          </p:nvSpPr>
          <p:spPr bwMode="auto">
            <a:xfrm flipV="1">
              <a:off x="5956" y="3149"/>
              <a:ext cx="19" cy="3"/>
            </a:xfrm>
            <a:prstGeom prst="line">
              <a:avLst/>
            </a:prstGeom>
            <a:noFill/>
            <a:ln w="666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7065" name="Line 198"/>
            <p:cNvSpPr>
              <a:spLocks noChangeShapeType="1"/>
            </p:cNvSpPr>
            <p:nvPr/>
          </p:nvSpPr>
          <p:spPr bwMode="auto">
            <a:xfrm flipV="1">
              <a:off x="5975" y="3145"/>
              <a:ext cx="20" cy="4"/>
            </a:xfrm>
            <a:prstGeom prst="line">
              <a:avLst/>
            </a:prstGeom>
            <a:noFill/>
            <a:ln w="666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7066" name="Line 199"/>
            <p:cNvSpPr>
              <a:spLocks noChangeShapeType="1"/>
            </p:cNvSpPr>
            <p:nvPr/>
          </p:nvSpPr>
          <p:spPr bwMode="auto">
            <a:xfrm flipV="1">
              <a:off x="5995" y="3142"/>
              <a:ext cx="19" cy="3"/>
            </a:xfrm>
            <a:prstGeom prst="line">
              <a:avLst/>
            </a:prstGeom>
            <a:noFill/>
            <a:ln w="666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7067" name="Line 200"/>
            <p:cNvSpPr>
              <a:spLocks noChangeShapeType="1"/>
            </p:cNvSpPr>
            <p:nvPr/>
          </p:nvSpPr>
          <p:spPr bwMode="auto">
            <a:xfrm flipV="1">
              <a:off x="6014" y="3140"/>
              <a:ext cx="20" cy="2"/>
            </a:xfrm>
            <a:prstGeom prst="line">
              <a:avLst/>
            </a:prstGeom>
            <a:noFill/>
            <a:ln w="666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7068" name="Line 201"/>
            <p:cNvSpPr>
              <a:spLocks noChangeShapeType="1"/>
            </p:cNvSpPr>
            <p:nvPr/>
          </p:nvSpPr>
          <p:spPr bwMode="auto">
            <a:xfrm flipV="1">
              <a:off x="6034" y="3137"/>
              <a:ext cx="19" cy="3"/>
            </a:xfrm>
            <a:prstGeom prst="line">
              <a:avLst/>
            </a:prstGeom>
            <a:noFill/>
            <a:ln w="666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7069" name="Line 202"/>
            <p:cNvSpPr>
              <a:spLocks noChangeShapeType="1"/>
            </p:cNvSpPr>
            <p:nvPr/>
          </p:nvSpPr>
          <p:spPr bwMode="auto">
            <a:xfrm flipV="1">
              <a:off x="6053" y="3135"/>
              <a:ext cx="19" cy="2"/>
            </a:xfrm>
            <a:prstGeom prst="line">
              <a:avLst/>
            </a:prstGeom>
            <a:noFill/>
            <a:ln w="666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7070" name="Line 203"/>
            <p:cNvSpPr>
              <a:spLocks noChangeShapeType="1"/>
            </p:cNvSpPr>
            <p:nvPr/>
          </p:nvSpPr>
          <p:spPr bwMode="auto">
            <a:xfrm flipV="1">
              <a:off x="6072" y="3133"/>
              <a:ext cx="20" cy="2"/>
            </a:xfrm>
            <a:prstGeom prst="line">
              <a:avLst/>
            </a:prstGeom>
            <a:noFill/>
            <a:ln w="666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7071" name="Line 204"/>
            <p:cNvSpPr>
              <a:spLocks noChangeShapeType="1"/>
            </p:cNvSpPr>
            <p:nvPr/>
          </p:nvSpPr>
          <p:spPr bwMode="auto">
            <a:xfrm flipV="1">
              <a:off x="6092" y="3131"/>
              <a:ext cx="19" cy="2"/>
            </a:xfrm>
            <a:prstGeom prst="line">
              <a:avLst/>
            </a:prstGeom>
            <a:noFill/>
            <a:ln w="666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7072" name="Line 205"/>
            <p:cNvSpPr>
              <a:spLocks noChangeShapeType="1"/>
            </p:cNvSpPr>
            <p:nvPr/>
          </p:nvSpPr>
          <p:spPr bwMode="auto">
            <a:xfrm flipV="1">
              <a:off x="6111" y="3130"/>
              <a:ext cx="20" cy="1"/>
            </a:xfrm>
            <a:prstGeom prst="line">
              <a:avLst/>
            </a:prstGeom>
            <a:noFill/>
            <a:ln w="666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7073" name="Line 206"/>
            <p:cNvSpPr>
              <a:spLocks noChangeShapeType="1"/>
            </p:cNvSpPr>
            <p:nvPr/>
          </p:nvSpPr>
          <p:spPr bwMode="auto">
            <a:xfrm flipV="1">
              <a:off x="6131" y="3128"/>
              <a:ext cx="20" cy="2"/>
            </a:xfrm>
            <a:prstGeom prst="line">
              <a:avLst/>
            </a:prstGeom>
            <a:noFill/>
            <a:ln w="666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7074" name="Line 207"/>
            <p:cNvSpPr>
              <a:spLocks noChangeShapeType="1"/>
            </p:cNvSpPr>
            <p:nvPr/>
          </p:nvSpPr>
          <p:spPr bwMode="auto">
            <a:xfrm flipV="1">
              <a:off x="6151" y="3127"/>
              <a:ext cx="19" cy="1"/>
            </a:xfrm>
            <a:prstGeom prst="line">
              <a:avLst/>
            </a:prstGeom>
            <a:noFill/>
            <a:ln w="666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7075" name="Line 208"/>
            <p:cNvSpPr>
              <a:spLocks noChangeShapeType="1"/>
            </p:cNvSpPr>
            <p:nvPr/>
          </p:nvSpPr>
          <p:spPr bwMode="auto">
            <a:xfrm flipV="1">
              <a:off x="6170" y="3126"/>
              <a:ext cx="19" cy="1"/>
            </a:xfrm>
            <a:prstGeom prst="line">
              <a:avLst/>
            </a:prstGeom>
            <a:noFill/>
            <a:ln w="666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7076" name="Line 209"/>
            <p:cNvSpPr>
              <a:spLocks noChangeShapeType="1"/>
            </p:cNvSpPr>
            <p:nvPr/>
          </p:nvSpPr>
          <p:spPr bwMode="auto">
            <a:xfrm flipV="1">
              <a:off x="6189" y="3126"/>
              <a:ext cx="20" cy="0"/>
            </a:xfrm>
            <a:prstGeom prst="line">
              <a:avLst/>
            </a:prstGeom>
            <a:noFill/>
            <a:ln w="666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7077" name="Line 210"/>
            <p:cNvSpPr>
              <a:spLocks noChangeShapeType="1"/>
            </p:cNvSpPr>
            <p:nvPr/>
          </p:nvSpPr>
          <p:spPr bwMode="auto">
            <a:xfrm flipV="1">
              <a:off x="6209" y="3125"/>
              <a:ext cx="19" cy="1"/>
            </a:xfrm>
            <a:prstGeom prst="line">
              <a:avLst/>
            </a:prstGeom>
            <a:noFill/>
            <a:ln w="666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7078" name="Line 211"/>
            <p:cNvSpPr>
              <a:spLocks noChangeShapeType="1"/>
            </p:cNvSpPr>
            <p:nvPr/>
          </p:nvSpPr>
          <p:spPr bwMode="auto">
            <a:xfrm flipV="1">
              <a:off x="6228" y="3123"/>
              <a:ext cx="20" cy="2"/>
            </a:xfrm>
            <a:prstGeom prst="line">
              <a:avLst/>
            </a:prstGeom>
            <a:noFill/>
            <a:ln w="666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7079" name="Line 212"/>
            <p:cNvSpPr>
              <a:spLocks noChangeShapeType="1"/>
            </p:cNvSpPr>
            <p:nvPr/>
          </p:nvSpPr>
          <p:spPr bwMode="auto">
            <a:xfrm>
              <a:off x="6248" y="3123"/>
              <a:ext cx="19" cy="1"/>
            </a:xfrm>
            <a:prstGeom prst="line">
              <a:avLst/>
            </a:prstGeom>
            <a:noFill/>
            <a:ln w="666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7080" name="Line 213"/>
            <p:cNvSpPr>
              <a:spLocks noChangeShapeType="1"/>
            </p:cNvSpPr>
            <p:nvPr/>
          </p:nvSpPr>
          <p:spPr bwMode="auto">
            <a:xfrm flipV="1">
              <a:off x="6267" y="3123"/>
              <a:ext cx="19" cy="0"/>
            </a:xfrm>
            <a:prstGeom prst="line">
              <a:avLst/>
            </a:prstGeom>
            <a:noFill/>
            <a:ln w="666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7081" name="Line 214"/>
            <p:cNvSpPr>
              <a:spLocks noChangeShapeType="1"/>
            </p:cNvSpPr>
            <p:nvPr/>
          </p:nvSpPr>
          <p:spPr bwMode="auto">
            <a:xfrm flipV="1">
              <a:off x="6286" y="3122"/>
              <a:ext cx="20" cy="1"/>
            </a:xfrm>
            <a:prstGeom prst="line">
              <a:avLst/>
            </a:prstGeom>
            <a:noFill/>
            <a:ln w="666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7082" name="Line 215"/>
            <p:cNvSpPr>
              <a:spLocks noChangeShapeType="1"/>
            </p:cNvSpPr>
            <p:nvPr/>
          </p:nvSpPr>
          <p:spPr bwMode="auto">
            <a:xfrm>
              <a:off x="6306" y="3122"/>
              <a:ext cx="19" cy="1"/>
            </a:xfrm>
            <a:prstGeom prst="line">
              <a:avLst/>
            </a:prstGeom>
            <a:noFill/>
            <a:ln w="666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7083" name="Line 216"/>
            <p:cNvSpPr>
              <a:spLocks noChangeShapeType="1"/>
            </p:cNvSpPr>
            <p:nvPr/>
          </p:nvSpPr>
          <p:spPr bwMode="auto">
            <a:xfrm flipV="1">
              <a:off x="6325" y="3121"/>
              <a:ext cx="20" cy="1"/>
            </a:xfrm>
            <a:prstGeom prst="line">
              <a:avLst/>
            </a:prstGeom>
            <a:noFill/>
            <a:ln w="666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7084" name="Line 217"/>
            <p:cNvSpPr>
              <a:spLocks noChangeShapeType="1"/>
            </p:cNvSpPr>
            <p:nvPr/>
          </p:nvSpPr>
          <p:spPr bwMode="auto">
            <a:xfrm>
              <a:off x="6345" y="3121"/>
              <a:ext cx="19" cy="1"/>
            </a:xfrm>
            <a:prstGeom prst="line">
              <a:avLst/>
            </a:prstGeom>
            <a:noFill/>
            <a:ln w="666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7085" name="Line 218"/>
            <p:cNvSpPr>
              <a:spLocks noChangeShapeType="1"/>
            </p:cNvSpPr>
            <p:nvPr/>
          </p:nvSpPr>
          <p:spPr bwMode="auto">
            <a:xfrm>
              <a:off x="6364" y="3121"/>
              <a:ext cx="19" cy="1"/>
            </a:xfrm>
            <a:prstGeom prst="line">
              <a:avLst/>
            </a:prstGeom>
            <a:noFill/>
            <a:ln w="666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7086" name="Line 219"/>
            <p:cNvSpPr>
              <a:spLocks noChangeShapeType="1"/>
            </p:cNvSpPr>
            <p:nvPr/>
          </p:nvSpPr>
          <p:spPr bwMode="auto">
            <a:xfrm flipV="1">
              <a:off x="6383" y="3121"/>
              <a:ext cx="20" cy="0"/>
            </a:xfrm>
            <a:prstGeom prst="line">
              <a:avLst/>
            </a:prstGeom>
            <a:noFill/>
            <a:ln w="666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7087" name="Line 220"/>
            <p:cNvSpPr>
              <a:spLocks noChangeShapeType="1"/>
            </p:cNvSpPr>
            <p:nvPr/>
          </p:nvSpPr>
          <p:spPr bwMode="auto">
            <a:xfrm>
              <a:off x="6403" y="3121"/>
              <a:ext cx="20" cy="0"/>
            </a:xfrm>
            <a:prstGeom prst="line">
              <a:avLst/>
            </a:prstGeom>
            <a:noFill/>
            <a:ln w="666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7088" name="Line 221"/>
            <p:cNvSpPr>
              <a:spLocks noChangeShapeType="1"/>
            </p:cNvSpPr>
            <p:nvPr/>
          </p:nvSpPr>
          <p:spPr bwMode="auto">
            <a:xfrm>
              <a:off x="6423" y="3121"/>
              <a:ext cx="20" cy="0"/>
            </a:xfrm>
            <a:prstGeom prst="line">
              <a:avLst/>
            </a:prstGeom>
            <a:noFill/>
            <a:ln w="666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7089" name="Line 222"/>
            <p:cNvSpPr>
              <a:spLocks noChangeShapeType="1"/>
            </p:cNvSpPr>
            <p:nvPr/>
          </p:nvSpPr>
          <p:spPr bwMode="auto">
            <a:xfrm flipV="1">
              <a:off x="6443" y="3120"/>
              <a:ext cx="19" cy="1"/>
            </a:xfrm>
            <a:prstGeom prst="line">
              <a:avLst/>
            </a:prstGeom>
            <a:noFill/>
            <a:ln w="666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7090" name="Line 223"/>
            <p:cNvSpPr>
              <a:spLocks noChangeShapeType="1"/>
            </p:cNvSpPr>
            <p:nvPr/>
          </p:nvSpPr>
          <p:spPr bwMode="auto">
            <a:xfrm>
              <a:off x="6462" y="3120"/>
              <a:ext cx="19" cy="1"/>
            </a:xfrm>
            <a:prstGeom prst="line">
              <a:avLst/>
            </a:prstGeom>
            <a:noFill/>
            <a:ln w="666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7091" name="Line 224"/>
            <p:cNvSpPr>
              <a:spLocks noChangeShapeType="1"/>
            </p:cNvSpPr>
            <p:nvPr/>
          </p:nvSpPr>
          <p:spPr bwMode="auto">
            <a:xfrm>
              <a:off x="6481" y="3120"/>
              <a:ext cx="19" cy="1"/>
            </a:xfrm>
            <a:prstGeom prst="line">
              <a:avLst/>
            </a:prstGeom>
            <a:noFill/>
            <a:ln w="666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7092" name="Line 225"/>
            <p:cNvSpPr>
              <a:spLocks noChangeShapeType="1"/>
            </p:cNvSpPr>
            <p:nvPr/>
          </p:nvSpPr>
          <p:spPr bwMode="auto">
            <a:xfrm>
              <a:off x="6500" y="3120"/>
              <a:ext cx="20" cy="1"/>
            </a:xfrm>
            <a:prstGeom prst="line">
              <a:avLst/>
            </a:prstGeom>
            <a:noFill/>
            <a:ln w="666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7093" name="Line 226"/>
            <p:cNvSpPr>
              <a:spLocks noChangeShapeType="1"/>
            </p:cNvSpPr>
            <p:nvPr/>
          </p:nvSpPr>
          <p:spPr bwMode="auto">
            <a:xfrm>
              <a:off x="6520" y="3120"/>
              <a:ext cx="19" cy="1"/>
            </a:xfrm>
            <a:prstGeom prst="line">
              <a:avLst/>
            </a:prstGeom>
            <a:noFill/>
            <a:ln w="666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7094" name="Line 227"/>
            <p:cNvSpPr>
              <a:spLocks noChangeShapeType="1"/>
            </p:cNvSpPr>
            <p:nvPr/>
          </p:nvSpPr>
          <p:spPr bwMode="auto">
            <a:xfrm>
              <a:off x="6539" y="3120"/>
              <a:ext cx="20" cy="1"/>
            </a:xfrm>
            <a:prstGeom prst="line">
              <a:avLst/>
            </a:prstGeom>
            <a:noFill/>
            <a:ln w="666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7095" name="Line 228"/>
            <p:cNvSpPr>
              <a:spLocks noChangeShapeType="1"/>
            </p:cNvSpPr>
            <p:nvPr/>
          </p:nvSpPr>
          <p:spPr bwMode="auto">
            <a:xfrm>
              <a:off x="6559" y="3120"/>
              <a:ext cx="19" cy="1"/>
            </a:xfrm>
            <a:prstGeom prst="line">
              <a:avLst/>
            </a:prstGeom>
            <a:noFill/>
            <a:ln w="666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7096" name="Line 229"/>
            <p:cNvSpPr>
              <a:spLocks noChangeShapeType="1"/>
            </p:cNvSpPr>
            <p:nvPr/>
          </p:nvSpPr>
          <p:spPr bwMode="auto">
            <a:xfrm>
              <a:off x="6578" y="3120"/>
              <a:ext cx="19" cy="1"/>
            </a:xfrm>
            <a:prstGeom prst="line">
              <a:avLst/>
            </a:prstGeom>
            <a:noFill/>
            <a:ln w="666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7097" name="Line 230"/>
            <p:cNvSpPr>
              <a:spLocks noChangeShapeType="1"/>
            </p:cNvSpPr>
            <p:nvPr/>
          </p:nvSpPr>
          <p:spPr bwMode="auto">
            <a:xfrm>
              <a:off x="6597" y="3120"/>
              <a:ext cx="20" cy="1"/>
            </a:xfrm>
            <a:prstGeom prst="line">
              <a:avLst/>
            </a:prstGeom>
            <a:noFill/>
            <a:ln w="666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7098" name="Line 231"/>
            <p:cNvSpPr>
              <a:spLocks noChangeShapeType="1"/>
            </p:cNvSpPr>
            <p:nvPr/>
          </p:nvSpPr>
          <p:spPr bwMode="auto">
            <a:xfrm>
              <a:off x="6617" y="3120"/>
              <a:ext cx="20" cy="1"/>
            </a:xfrm>
            <a:prstGeom prst="line">
              <a:avLst/>
            </a:prstGeom>
            <a:noFill/>
            <a:ln w="666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7099" name="Line 232"/>
            <p:cNvSpPr>
              <a:spLocks noChangeShapeType="1"/>
            </p:cNvSpPr>
            <p:nvPr/>
          </p:nvSpPr>
          <p:spPr bwMode="auto">
            <a:xfrm>
              <a:off x="6637" y="3120"/>
              <a:ext cx="20" cy="1"/>
            </a:xfrm>
            <a:prstGeom prst="line">
              <a:avLst/>
            </a:prstGeom>
            <a:noFill/>
            <a:ln w="666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7100" name="Line 233"/>
            <p:cNvSpPr>
              <a:spLocks noChangeShapeType="1"/>
            </p:cNvSpPr>
            <p:nvPr/>
          </p:nvSpPr>
          <p:spPr bwMode="auto">
            <a:xfrm>
              <a:off x="6657" y="3120"/>
              <a:ext cx="19" cy="1"/>
            </a:xfrm>
            <a:prstGeom prst="line">
              <a:avLst/>
            </a:prstGeom>
            <a:noFill/>
            <a:ln w="666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7101" name="Line 234"/>
            <p:cNvSpPr>
              <a:spLocks noChangeShapeType="1"/>
            </p:cNvSpPr>
            <p:nvPr/>
          </p:nvSpPr>
          <p:spPr bwMode="auto">
            <a:xfrm>
              <a:off x="6676" y="3120"/>
              <a:ext cx="19" cy="1"/>
            </a:xfrm>
            <a:prstGeom prst="line">
              <a:avLst/>
            </a:prstGeom>
            <a:noFill/>
            <a:ln w="666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7102" name="Line 235"/>
            <p:cNvSpPr>
              <a:spLocks noChangeShapeType="1"/>
            </p:cNvSpPr>
            <p:nvPr/>
          </p:nvSpPr>
          <p:spPr bwMode="auto">
            <a:xfrm>
              <a:off x="6695" y="3120"/>
              <a:ext cx="20" cy="1"/>
            </a:xfrm>
            <a:prstGeom prst="line">
              <a:avLst/>
            </a:prstGeom>
            <a:noFill/>
            <a:ln w="666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7103" name="Line 236"/>
            <p:cNvSpPr>
              <a:spLocks noChangeShapeType="1"/>
            </p:cNvSpPr>
            <p:nvPr/>
          </p:nvSpPr>
          <p:spPr bwMode="auto">
            <a:xfrm>
              <a:off x="6715" y="3120"/>
              <a:ext cx="19" cy="1"/>
            </a:xfrm>
            <a:prstGeom prst="line">
              <a:avLst/>
            </a:prstGeom>
            <a:noFill/>
            <a:ln w="666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7104" name="Line 237"/>
            <p:cNvSpPr>
              <a:spLocks noChangeShapeType="1"/>
            </p:cNvSpPr>
            <p:nvPr/>
          </p:nvSpPr>
          <p:spPr bwMode="auto">
            <a:xfrm>
              <a:off x="6734" y="3120"/>
              <a:ext cx="20" cy="1"/>
            </a:xfrm>
            <a:prstGeom prst="line">
              <a:avLst/>
            </a:prstGeom>
            <a:noFill/>
            <a:ln w="666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7105" name="Line 238"/>
            <p:cNvSpPr>
              <a:spLocks noChangeShapeType="1"/>
            </p:cNvSpPr>
            <p:nvPr/>
          </p:nvSpPr>
          <p:spPr bwMode="auto">
            <a:xfrm>
              <a:off x="6754" y="3120"/>
              <a:ext cx="19" cy="1"/>
            </a:xfrm>
            <a:prstGeom prst="line">
              <a:avLst/>
            </a:prstGeom>
            <a:noFill/>
            <a:ln w="666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7106" name="Line 239"/>
            <p:cNvSpPr>
              <a:spLocks noChangeShapeType="1"/>
            </p:cNvSpPr>
            <p:nvPr/>
          </p:nvSpPr>
          <p:spPr bwMode="auto">
            <a:xfrm>
              <a:off x="6773" y="3120"/>
              <a:ext cx="19" cy="1"/>
            </a:xfrm>
            <a:prstGeom prst="line">
              <a:avLst/>
            </a:prstGeom>
            <a:noFill/>
            <a:ln w="666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7107" name="Line 240"/>
            <p:cNvSpPr>
              <a:spLocks noChangeShapeType="1"/>
            </p:cNvSpPr>
            <p:nvPr/>
          </p:nvSpPr>
          <p:spPr bwMode="auto">
            <a:xfrm>
              <a:off x="6792" y="3120"/>
              <a:ext cx="19" cy="1"/>
            </a:xfrm>
            <a:prstGeom prst="line">
              <a:avLst/>
            </a:prstGeom>
            <a:noFill/>
            <a:ln w="666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7108" name="Line 241"/>
            <p:cNvSpPr>
              <a:spLocks noChangeShapeType="1"/>
            </p:cNvSpPr>
            <p:nvPr/>
          </p:nvSpPr>
          <p:spPr bwMode="auto">
            <a:xfrm>
              <a:off x="6811" y="3120"/>
              <a:ext cx="20" cy="1"/>
            </a:xfrm>
            <a:prstGeom prst="line">
              <a:avLst/>
            </a:prstGeom>
            <a:noFill/>
            <a:ln w="666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7109" name="Line 242"/>
            <p:cNvSpPr>
              <a:spLocks noChangeShapeType="1"/>
            </p:cNvSpPr>
            <p:nvPr/>
          </p:nvSpPr>
          <p:spPr bwMode="auto">
            <a:xfrm>
              <a:off x="6831" y="3120"/>
              <a:ext cx="20" cy="1"/>
            </a:xfrm>
            <a:prstGeom prst="line">
              <a:avLst/>
            </a:prstGeom>
            <a:noFill/>
            <a:ln w="666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7110" name="Line 243"/>
            <p:cNvSpPr>
              <a:spLocks noChangeShapeType="1"/>
            </p:cNvSpPr>
            <p:nvPr/>
          </p:nvSpPr>
          <p:spPr bwMode="auto">
            <a:xfrm>
              <a:off x="6851" y="3120"/>
              <a:ext cx="19" cy="1"/>
            </a:xfrm>
            <a:prstGeom prst="line">
              <a:avLst/>
            </a:prstGeom>
            <a:noFill/>
            <a:ln w="666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7111" name="Line 244"/>
            <p:cNvSpPr>
              <a:spLocks noChangeShapeType="1"/>
            </p:cNvSpPr>
            <p:nvPr/>
          </p:nvSpPr>
          <p:spPr bwMode="auto">
            <a:xfrm>
              <a:off x="6870" y="3120"/>
              <a:ext cx="20" cy="1"/>
            </a:xfrm>
            <a:prstGeom prst="line">
              <a:avLst/>
            </a:prstGeom>
            <a:noFill/>
            <a:ln w="666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7112" name="Line 245"/>
            <p:cNvSpPr>
              <a:spLocks noChangeShapeType="1"/>
            </p:cNvSpPr>
            <p:nvPr/>
          </p:nvSpPr>
          <p:spPr bwMode="auto">
            <a:xfrm>
              <a:off x="6890" y="3120"/>
              <a:ext cx="19" cy="1"/>
            </a:xfrm>
            <a:prstGeom prst="line">
              <a:avLst/>
            </a:prstGeom>
            <a:noFill/>
            <a:ln w="666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7113" name="Line 246"/>
            <p:cNvSpPr>
              <a:spLocks noChangeShapeType="1"/>
            </p:cNvSpPr>
            <p:nvPr/>
          </p:nvSpPr>
          <p:spPr bwMode="auto">
            <a:xfrm>
              <a:off x="6909" y="3120"/>
              <a:ext cx="20" cy="1"/>
            </a:xfrm>
            <a:prstGeom prst="line">
              <a:avLst/>
            </a:prstGeom>
            <a:noFill/>
            <a:ln w="666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 name="Group 247"/>
          <p:cNvGrpSpPr>
            <a:grpSpLocks/>
          </p:cNvGrpSpPr>
          <p:nvPr/>
        </p:nvGrpSpPr>
        <p:grpSpPr bwMode="auto">
          <a:xfrm>
            <a:off x="4368800" y="2209800"/>
            <a:ext cx="4343400" cy="2286000"/>
            <a:chOff x="2784" y="2880"/>
            <a:chExt cx="2736" cy="1440"/>
          </a:xfrm>
        </p:grpSpPr>
        <p:sp>
          <p:nvSpPr>
            <p:cNvPr id="36887" name="Rectangle 248"/>
            <p:cNvSpPr>
              <a:spLocks noChangeArrowheads="1"/>
            </p:cNvSpPr>
            <p:nvPr/>
          </p:nvSpPr>
          <p:spPr bwMode="auto">
            <a:xfrm>
              <a:off x="2784" y="2880"/>
              <a:ext cx="2736" cy="144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endParaRPr lang="en-US" altLang="en-US"/>
            </a:p>
          </p:txBody>
        </p:sp>
        <p:grpSp>
          <p:nvGrpSpPr>
            <p:cNvPr id="36888" name="Group 249"/>
            <p:cNvGrpSpPr>
              <a:grpSpLocks/>
            </p:cNvGrpSpPr>
            <p:nvPr/>
          </p:nvGrpSpPr>
          <p:grpSpPr bwMode="auto">
            <a:xfrm>
              <a:off x="2784" y="2917"/>
              <a:ext cx="2705" cy="1403"/>
              <a:chOff x="2847" y="1229"/>
              <a:chExt cx="3704" cy="2014"/>
            </a:xfrm>
          </p:grpSpPr>
          <p:sp>
            <p:nvSpPr>
              <p:cNvPr id="36889" name="Line 250"/>
              <p:cNvSpPr>
                <a:spLocks noChangeShapeType="1"/>
              </p:cNvSpPr>
              <p:nvPr/>
            </p:nvSpPr>
            <p:spPr bwMode="auto">
              <a:xfrm flipV="1">
                <a:off x="2847" y="3241"/>
                <a:ext cx="27" cy="2"/>
              </a:xfrm>
              <a:prstGeom prst="line">
                <a:avLst/>
              </a:prstGeom>
              <a:noFill/>
              <a:ln w="666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6890" name="Line 251"/>
              <p:cNvSpPr>
                <a:spLocks noChangeShapeType="1"/>
              </p:cNvSpPr>
              <p:nvPr/>
            </p:nvSpPr>
            <p:spPr bwMode="auto">
              <a:xfrm flipV="1">
                <a:off x="2874" y="3238"/>
                <a:ext cx="26" cy="3"/>
              </a:xfrm>
              <a:prstGeom prst="line">
                <a:avLst/>
              </a:prstGeom>
              <a:noFill/>
              <a:ln w="666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6891" name="Line 252"/>
              <p:cNvSpPr>
                <a:spLocks noChangeShapeType="1"/>
              </p:cNvSpPr>
              <p:nvPr/>
            </p:nvSpPr>
            <p:spPr bwMode="auto">
              <a:xfrm flipV="1">
                <a:off x="2900" y="3236"/>
                <a:ext cx="27" cy="2"/>
              </a:xfrm>
              <a:prstGeom prst="line">
                <a:avLst/>
              </a:prstGeom>
              <a:noFill/>
              <a:ln w="666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6892" name="Line 253"/>
              <p:cNvSpPr>
                <a:spLocks noChangeShapeType="1"/>
              </p:cNvSpPr>
              <p:nvPr/>
            </p:nvSpPr>
            <p:spPr bwMode="auto">
              <a:xfrm flipV="1">
                <a:off x="2927" y="3233"/>
                <a:ext cx="26" cy="3"/>
              </a:xfrm>
              <a:prstGeom prst="line">
                <a:avLst/>
              </a:prstGeom>
              <a:noFill/>
              <a:ln w="666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6893" name="Line 254"/>
              <p:cNvSpPr>
                <a:spLocks noChangeShapeType="1"/>
              </p:cNvSpPr>
              <p:nvPr/>
            </p:nvSpPr>
            <p:spPr bwMode="auto">
              <a:xfrm flipV="1">
                <a:off x="2953" y="3229"/>
                <a:ext cx="27" cy="4"/>
              </a:xfrm>
              <a:prstGeom prst="line">
                <a:avLst/>
              </a:prstGeom>
              <a:noFill/>
              <a:ln w="666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6894" name="Line 255"/>
              <p:cNvSpPr>
                <a:spLocks noChangeShapeType="1"/>
              </p:cNvSpPr>
              <p:nvPr/>
            </p:nvSpPr>
            <p:spPr bwMode="auto">
              <a:xfrm flipV="1">
                <a:off x="2980" y="3226"/>
                <a:ext cx="27" cy="3"/>
              </a:xfrm>
              <a:prstGeom prst="line">
                <a:avLst/>
              </a:prstGeom>
              <a:noFill/>
              <a:ln w="666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6895" name="Line 256"/>
              <p:cNvSpPr>
                <a:spLocks noChangeShapeType="1"/>
              </p:cNvSpPr>
              <p:nvPr/>
            </p:nvSpPr>
            <p:spPr bwMode="auto">
              <a:xfrm flipV="1">
                <a:off x="3007" y="3221"/>
                <a:ext cx="27" cy="5"/>
              </a:xfrm>
              <a:prstGeom prst="line">
                <a:avLst/>
              </a:prstGeom>
              <a:noFill/>
              <a:ln w="666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6896" name="Line 257"/>
              <p:cNvSpPr>
                <a:spLocks noChangeShapeType="1"/>
              </p:cNvSpPr>
              <p:nvPr/>
            </p:nvSpPr>
            <p:spPr bwMode="auto">
              <a:xfrm flipV="1">
                <a:off x="3034" y="3217"/>
                <a:ext cx="26" cy="4"/>
              </a:xfrm>
              <a:prstGeom prst="line">
                <a:avLst/>
              </a:prstGeom>
              <a:noFill/>
              <a:ln w="666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6897" name="Line 258"/>
              <p:cNvSpPr>
                <a:spLocks noChangeShapeType="1"/>
              </p:cNvSpPr>
              <p:nvPr/>
            </p:nvSpPr>
            <p:spPr bwMode="auto">
              <a:xfrm flipV="1">
                <a:off x="3060" y="3212"/>
                <a:ext cx="27" cy="5"/>
              </a:xfrm>
              <a:prstGeom prst="line">
                <a:avLst/>
              </a:prstGeom>
              <a:noFill/>
              <a:ln w="666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6898" name="Line 259"/>
              <p:cNvSpPr>
                <a:spLocks noChangeShapeType="1"/>
              </p:cNvSpPr>
              <p:nvPr/>
            </p:nvSpPr>
            <p:spPr bwMode="auto">
              <a:xfrm flipV="1">
                <a:off x="3087" y="3205"/>
                <a:ext cx="27" cy="7"/>
              </a:xfrm>
              <a:prstGeom prst="line">
                <a:avLst/>
              </a:prstGeom>
              <a:noFill/>
              <a:ln w="666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6899" name="Line 260"/>
              <p:cNvSpPr>
                <a:spLocks noChangeShapeType="1"/>
              </p:cNvSpPr>
              <p:nvPr/>
            </p:nvSpPr>
            <p:spPr bwMode="auto">
              <a:xfrm flipV="1">
                <a:off x="3114" y="3199"/>
                <a:ext cx="26" cy="6"/>
              </a:xfrm>
              <a:prstGeom prst="line">
                <a:avLst/>
              </a:prstGeom>
              <a:noFill/>
              <a:ln w="666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6900" name="Line 261"/>
              <p:cNvSpPr>
                <a:spLocks noChangeShapeType="1"/>
              </p:cNvSpPr>
              <p:nvPr/>
            </p:nvSpPr>
            <p:spPr bwMode="auto">
              <a:xfrm flipV="1">
                <a:off x="3140" y="3192"/>
                <a:ext cx="27" cy="7"/>
              </a:xfrm>
              <a:prstGeom prst="line">
                <a:avLst/>
              </a:prstGeom>
              <a:noFill/>
              <a:ln w="666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6901" name="Line 262"/>
              <p:cNvSpPr>
                <a:spLocks noChangeShapeType="1"/>
              </p:cNvSpPr>
              <p:nvPr/>
            </p:nvSpPr>
            <p:spPr bwMode="auto">
              <a:xfrm flipV="1">
                <a:off x="3167" y="3185"/>
                <a:ext cx="26" cy="7"/>
              </a:xfrm>
              <a:prstGeom prst="line">
                <a:avLst/>
              </a:prstGeom>
              <a:noFill/>
              <a:ln w="666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6902" name="Line 263"/>
              <p:cNvSpPr>
                <a:spLocks noChangeShapeType="1"/>
              </p:cNvSpPr>
              <p:nvPr/>
            </p:nvSpPr>
            <p:spPr bwMode="auto">
              <a:xfrm flipV="1">
                <a:off x="3193" y="3176"/>
                <a:ext cx="27" cy="9"/>
              </a:xfrm>
              <a:prstGeom prst="line">
                <a:avLst/>
              </a:prstGeom>
              <a:noFill/>
              <a:ln w="666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6903" name="Line 264"/>
              <p:cNvSpPr>
                <a:spLocks noChangeShapeType="1"/>
              </p:cNvSpPr>
              <p:nvPr/>
            </p:nvSpPr>
            <p:spPr bwMode="auto">
              <a:xfrm flipV="1">
                <a:off x="3220" y="3167"/>
                <a:ext cx="26" cy="9"/>
              </a:xfrm>
              <a:prstGeom prst="line">
                <a:avLst/>
              </a:prstGeom>
              <a:noFill/>
              <a:ln w="666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6904" name="Line 265"/>
              <p:cNvSpPr>
                <a:spLocks noChangeShapeType="1"/>
              </p:cNvSpPr>
              <p:nvPr/>
            </p:nvSpPr>
            <p:spPr bwMode="auto">
              <a:xfrm flipV="1">
                <a:off x="3246" y="3157"/>
                <a:ext cx="27" cy="10"/>
              </a:xfrm>
              <a:prstGeom prst="line">
                <a:avLst/>
              </a:prstGeom>
              <a:noFill/>
              <a:ln w="666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6905" name="Line 266"/>
              <p:cNvSpPr>
                <a:spLocks noChangeShapeType="1"/>
              </p:cNvSpPr>
              <p:nvPr/>
            </p:nvSpPr>
            <p:spPr bwMode="auto">
              <a:xfrm flipV="1">
                <a:off x="3273" y="3146"/>
                <a:ext cx="27" cy="11"/>
              </a:xfrm>
              <a:prstGeom prst="line">
                <a:avLst/>
              </a:prstGeom>
              <a:noFill/>
              <a:ln w="666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6906" name="Line 267"/>
              <p:cNvSpPr>
                <a:spLocks noChangeShapeType="1"/>
              </p:cNvSpPr>
              <p:nvPr/>
            </p:nvSpPr>
            <p:spPr bwMode="auto">
              <a:xfrm flipV="1">
                <a:off x="3300" y="3135"/>
                <a:ext cx="26" cy="11"/>
              </a:xfrm>
              <a:prstGeom prst="line">
                <a:avLst/>
              </a:prstGeom>
              <a:noFill/>
              <a:ln w="666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6907" name="Line 268"/>
              <p:cNvSpPr>
                <a:spLocks noChangeShapeType="1"/>
              </p:cNvSpPr>
              <p:nvPr/>
            </p:nvSpPr>
            <p:spPr bwMode="auto">
              <a:xfrm flipV="1">
                <a:off x="3326" y="3122"/>
                <a:ext cx="27" cy="13"/>
              </a:xfrm>
              <a:prstGeom prst="line">
                <a:avLst/>
              </a:prstGeom>
              <a:noFill/>
              <a:ln w="666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6908" name="Line 269"/>
              <p:cNvSpPr>
                <a:spLocks noChangeShapeType="1"/>
              </p:cNvSpPr>
              <p:nvPr/>
            </p:nvSpPr>
            <p:spPr bwMode="auto">
              <a:xfrm flipV="1">
                <a:off x="3353" y="3108"/>
                <a:ext cx="27" cy="14"/>
              </a:xfrm>
              <a:prstGeom prst="line">
                <a:avLst/>
              </a:prstGeom>
              <a:noFill/>
              <a:ln w="666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6909" name="Line 270"/>
              <p:cNvSpPr>
                <a:spLocks noChangeShapeType="1"/>
              </p:cNvSpPr>
              <p:nvPr/>
            </p:nvSpPr>
            <p:spPr bwMode="auto">
              <a:xfrm flipV="1">
                <a:off x="3380" y="3094"/>
                <a:ext cx="27" cy="14"/>
              </a:xfrm>
              <a:prstGeom prst="line">
                <a:avLst/>
              </a:prstGeom>
              <a:noFill/>
              <a:ln w="666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6910" name="Line 271"/>
              <p:cNvSpPr>
                <a:spLocks noChangeShapeType="1"/>
              </p:cNvSpPr>
              <p:nvPr/>
            </p:nvSpPr>
            <p:spPr bwMode="auto">
              <a:xfrm flipV="1">
                <a:off x="3407" y="3078"/>
                <a:ext cx="26" cy="16"/>
              </a:xfrm>
              <a:prstGeom prst="line">
                <a:avLst/>
              </a:prstGeom>
              <a:noFill/>
              <a:ln w="666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6911" name="Line 272"/>
              <p:cNvSpPr>
                <a:spLocks noChangeShapeType="1"/>
              </p:cNvSpPr>
              <p:nvPr/>
            </p:nvSpPr>
            <p:spPr bwMode="auto">
              <a:xfrm flipV="1">
                <a:off x="3433" y="3061"/>
                <a:ext cx="27" cy="17"/>
              </a:xfrm>
              <a:prstGeom prst="line">
                <a:avLst/>
              </a:prstGeom>
              <a:noFill/>
              <a:ln w="666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6912" name="Line 273"/>
              <p:cNvSpPr>
                <a:spLocks noChangeShapeType="1"/>
              </p:cNvSpPr>
              <p:nvPr/>
            </p:nvSpPr>
            <p:spPr bwMode="auto">
              <a:xfrm flipV="1">
                <a:off x="3460" y="3043"/>
                <a:ext cx="27" cy="18"/>
              </a:xfrm>
              <a:prstGeom prst="line">
                <a:avLst/>
              </a:prstGeom>
              <a:noFill/>
              <a:ln w="666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6913" name="Line 274"/>
              <p:cNvSpPr>
                <a:spLocks noChangeShapeType="1"/>
              </p:cNvSpPr>
              <p:nvPr/>
            </p:nvSpPr>
            <p:spPr bwMode="auto">
              <a:xfrm flipV="1">
                <a:off x="3487" y="3024"/>
                <a:ext cx="26" cy="19"/>
              </a:xfrm>
              <a:prstGeom prst="line">
                <a:avLst/>
              </a:prstGeom>
              <a:noFill/>
              <a:ln w="666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6914" name="Line 275"/>
              <p:cNvSpPr>
                <a:spLocks noChangeShapeType="1"/>
              </p:cNvSpPr>
              <p:nvPr/>
            </p:nvSpPr>
            <p:spPr bwMode="auto">
              <a:xfrm flipV="1">
                <a:off x="3513" y="3004"/>
                <a:ext cx="27" cy="20"/>
              </a:xfrm>
              <a:prstGeom prst="line">
                <a:avLst/>
              </a:prstGeom>
              <a:noFill/>
              <a:ln w="666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6915" name="Line 276"/>
              <p:cNvSpPr>
                <a:spLocks noChangeShapeType="1"/>
              </p:cNvSpPr>
              <p:nvPr/>
            </p:nvSpPr>
            <p:spPr bwMode="auto">
              <a:xfrm flipV="1">
                <a:off x="3540" y="2982"/>
                <a:ext cx="26" cy="22"/>
              </a:xfrm>
              <a:prstGeom prst="line">
                <a:avLst/>
              </a:prstGeom>
              <a:noFill/>
              <a:ln w="666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6916" name="Line 277"/>
              <p:cNvSpPr>
                <a:spLocks noChangeShapeType="1"/>
              </p:cNvSpPr>
              <p:nvPr/>
            </p:nvSpPr>
            <p:spPr bwMode="auto">
              <a:xfrm flipV="1">
                <a:off x="3566" y="2960"/>
                <a:ext cx="27" cy="22"/>
              </a:xfrm>
              <a:prstGeom prst="line">
                <a:avLst/>
              </a:prstGeom>
              <a:noFill/>
              <a:ln w="666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6917" name="Line 278"/>
              <p:cNvSpPr>
                <a:spLocks noChangeShapeType="1"/>
              </p:cNvSpPr>
              <p:nvPr/>
            </p:nvSpPr>
            <p:spPr bwMode="auto">
              <a:xfrm flipV="1">
                <a:off x="3593" y="2936"/>
                <a:ext cx="26" cy="24"/>
              </a:xfrm>
              <a:prstGeom prst="line">
                <a:avLst/>
              </a:prstGeom>
              <a:noFill/>
              <a:ln w="666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6918" name="Line 279"/>
              <p:cNvSpPr>
                <a:spLocks noChangeShapeType="1"/>
              </p:cNvSpPr>
              <p:nvPr/>
            </p:nvSpPr>
            <p:spPr bwMode="auto">
              <a:xfrm flipV="1">
                <a:off x="3619" y="2911"/>
                <a:ext cx="27" cy="25"/>
              </a:xfrm>
              <a:prstGeom prst="line">
                <a:avLst/>
              </a:prstGeom>
              <a:noFill/>
              <a:ln w="666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6919" name="Line 280"/>
              <p:cNvSpPr>
                <a:spLocks noChangeShapeType="1"/>
              </p:cNvSpPr>
              <p:nvPr/>
            </p:nvSpPr>
            <p:spPr bwMode="auto">
              <a:xfrm flipV="1">
                <a:off x="3646" y="2884"/>
                <a:ext cx="27" cy="27"/>
              </a:xfrm>
              <a:prstGeom prst="line">
                <a:avLst/>
              </a:prstGeom>
              <a:noFill/>
              <a:ln w="666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6920" name="Line 281"/>
              <p:cNvSpPr>
                <a:spLocks noChangeShapeType="1"/>
              </p:cNvSpPr>
              <p:nvPr/>
            </p:nvSpPr>
            <p:spPr bwMode="auto">
              <a:xfrm flipV="1">
                <a:off x="3673" y="2856"/>
                <a:ext cx="27" cy="28"/>
              </a:xfrm>
              <a:prstGeom prst="line">
                <a:avLst/>
              </a:prstGeom>
              <a:noFill/>
              <a:ln w="666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6921" name="Line 282"/>
              <p:cNvSpPr>
                <a:spLocks noChangeShapeType="1"/>
              </p:cNvSpPr>
              <p:nvPr/>
            </p:nvSpPr>
            <p:spPr bwMode="auto">
              <a:xfrm flipV="1">
                <a:off x="3700" y="2828"/>
                <a:ext cx="26" cy="28"/>
              </a:xfrm>
              <a:prstGeom prst="line">
                <a:avLst/>
              </a:prstGeom>
              <a:noFill/>
              <a:ln w="666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6922" name="Line 283"/>
              <p:cNvSpPr>
                <a:spLocks noChangeShapeType="1"/>
              </p:cNvSpPr>
              <p:nvPr/>
            </p:nvSpPr>
            <p:spPr bwMode="auto">
              <a:xfrm flipV="1">
                <a:off x="3726" y="2798"/>
                <a:ext cx="27" cy="30"/>
              </a:xfrm>
              <a:prstGeom prst="line">
                <a:avLst/>
              </a:prstGeom>
              <a:noFill/>
              <a:ln w="666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6923" name="Line 284"/>
              <p:cNvSpPr>
                <a:spLocks noChangeShapeType="1"/>
              </p:cNvSpPr>
              <p:nvPr/>
            </p:nvSpPr>
            <p:spPr bwMode="auto">
              <a:xfrm flipV="1">
                <a:off x="3753" y="2767"/>
                <a:ext cx="27" cy="31"/>
              </a:xfrm>
              <a:prstGeom prst="line">
                <a:avLst/>
              </a:prstGeom>
              <a:noFill/>
              <a:ln w="666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6924" name="Line 285"/>
              <p:cNvSpPr>
                <a:spLocks noChangeShapeType="1"/>
              </p:cNvSpPr>
              <p:nvPr/>
            </p:nvSpPr>
            <p:spPr bwMode="auto">
              <a:xfrm flipV="1">
                <a:off x="3780" y="2734"/>
                <a:ext cx="26" cy="33"/>
              </a:xfrm>
              <a:prstGeom prst="line">
                <a:avLst/>
              </a:prstGeom>
              <a:noFill/>
              <a:ln w="666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6925" name="Line 286"/>
              <p:cNvSpPr>
                <a:spLocks noChangeShapeType="1"/>
              </p:cNvSpPr>
              <p:nvPr/>
            </p:nvSpPr>
            <p:spPr bwMode="auto">
              <a:xfrm flipV="1">
                <a:off x="3806" y="2701"/>
                <a:ext cx="27" cy="33"/>
              </a:xfrm>
              <a:prstGeom prst="line">
                <a:avLst/>
              </a:prstGeom>
              <a:noFill/>
              <a:ln w="666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6926" name="Line 287"/>
              <p:cNvSpPr>
                <a:spLocks noChangeShapeType="1"/>
              </p:cNvSpPr>
              <p:nvPr/>
            </p:nvSpPr>
            <p:spPr bwMode="auto">
              <a:xfrm flipV="1">
                <a:off x="3833" y="2667"/>
                <a:ext cx="27" cy="34"/>
              </a:xfrm>
              <a:prstGeom prst="line">
                <a:avLst/>
              </a:prstGeom>
              <a:noFill/>
              <a:ln w="666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6927" name="Line 288"/>
              <p:cNvSpPr>
                <a:spLocks noChangeShapeType="1"/>
              </p:cNvSpPr>
              <p:nvPr/>
            </p:nvSpPr>
            <p:spPr bwMode="auto">
              <a:xfrm flipV="1">
                <a:off x="3860" y="2632"/>
                <a:ext cx="26" cy="35"/>
              </a:xfrm>
              <a:prstGeom prst="line">
                <a:avLst/>
              </a:prstGeom>
              <a:noFill/>
              <a:ln w="666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6928" name="Line 289"/>
              <p:cNvSpPr>
                <a:spLocks noChangeShapeType="1"/>
              </p:cNvSpPr>
              <p:nvPr/>
            </p:nvSpPr>
            <p:spPr bwMode="auto">
              <a:xfrm flipV="1">
                <a:off x="3886" y="2595"/>
                <a:ext cx="27" cy="37"/>
              </a:xfrm>
              <a:prstGeom prst="line">
                <a:avLst/>
              </a:prstGeom>
              <a:noFill/>
              <a:ln w="666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6929" name="Line 290"/>
              <p:cNvSpPr>
                <a:spLocks noChangeShapeType="1"/>
              </p:cNvSpPr>
              <p:nvPr/>
            </p:nvSpPr>
            <p:spPr bwMode="auto">
              <a:xfrm flipV="1">
                <a:off x="3913" y="2559"/>
                <a:ext cx="26" cy="36"/>
              </a:xfrm>
              <a:prstGeom prst="line">
                <a:avLst/>
              </a:prstGeom>
              <a:noFill/>
              <a:ln w="666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6930" name="Line 291"/>
              <p:cNvSpPr>
                <a:spLocks noChangeShapeType="1"/>
              </p:cNvSpPr>
              <p:nvPr/>
            </p:nvSpPr>
            <p:spPr bwMode="auto">
              <a:xfrm flipV="1">
                <a:off x="3939" y="2521"/>
                <a:ext cx="27" cy="38"/>
              </a:xfrm>
              <a:prstGeom prst="line">
                <a:avLst/>
              </a:prstGeom>
              <a:noFill/>
              <a:ln w="666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6931" name="Line 292"/>
              <p:cNvSpPr>
                <a:spLocks noChangeShapeType="1"/>
              </p:cNvSpPr>
              <p:nvPr/>
            </p:nvSpPr>
            <p:spPr bwMode="auto">
              <a:xfrm flipV="1">
                <a:off x="3966" y="2482"/>
                <a:ext cx="26" cy="39"/>
              </a:xfrm>
              <a:prstGeom prst="line">
                <a:avLst/>
              </a:prstGeom>
              <a:noFill/>
              <a:ln w="666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6932" name="Line 293"/>
              <p:cNvSpPr>
                <a:spLocks noChangeShapeType="1"/>
              </p:cNvSpPr>
              <p:nvPr/>
            </p:nvSpPr>
            <p:spPr bwMode="auto">
              <a:xfrm flipV="1">
                <a:off x="3992" y="2443"/>
                <a:ext cx="27" cy="39"/>
              </a:xfrm>
              <a:prstGeom prst="line">
                <a:avLst/>
              </a:prstGeom>
              <a:noFill/>
              <a:ln w="666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6933" name="Line 294"/>
              <p:cNvSpPr>
                <a:spLocks noChangeShapeType="1"/>
              </p:cNvSpPr>
              <p:nvPr/>
            </p:nvSpPr>
            <p:spPr bwMode="auto">
              <a:xfrm flipV="1">
                <a:off x="4019" y="2404"/>
                <a:ext cx="27" cy="39"/>
              </a:xfrm>
              <a:prstGeom prst="line">
                <a:avLst/>
              </a:prstGeom>
              <a:noFill/>
              <a:ln w="666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6934" name="Line 295"/>
              <p:cNvSpPr>
                <a:spLocks noChangeShapeType="1"/>
              </p:cNvSpPr>
              <p:nvPr/>
            </p:nvSpPr>
            <p:spPr bwMode="auto">
              <a:xfrm flipV="1">
                <a:off x="4046" y="2364"/>
                <a:ext cx="27" cy="40"/>
              </a:xfrm>
              <a:prstGeom prst="line">
                <a:avLst/>
              </a:prstGeom>
              <a:noFill/>
              <a:ln w="666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6935" name="Line 296"/>
              <p:cNvSpPr>
                <a:spLocks noChangeShapeType="1"/>
              </p:cNvSpPr>
              <p:nvPr/>
            </p:nvSpPr>
            <p:spPr bwMode="auto">
              <a:xfrm flipV="1">
                <a:off x="4073" y="2324"/>
                <a:ext cx="26" cy="40"/>
              </a:xfrm>
              <a:prstGeom prst="line">
                <a:avLst/>
              </a:prstGeom>
              <a:noFill/>
              <a:ln w="666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6936" name="Line 297"/>
              <p:cNvSpPr>
                <a:spLocks noChangeShapeType="1"/>
              </p:cNvSpPr>
              <p:nvPr/>
            </p:nvSpPr>
            <p:spPr bwMode="auto">
              <a:xfrm flipV="1">
                <a:off x="4099" y="2284"/>
                <a:ext cx="27" cy="40"/>
              </a:xfrm>
              <a:prstGeom prst="line">
                <a:avLst/>
              </a:prstGeom>
              <a:noFill/>
              <a:ln w="666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6937" name="Line 298"/>
              <p:cNvSpPr>
                <a:spLocks noChangeShapeType="1"/>
              </p:cNvSpPr>
              <p:nvPr/>
            </p:nvSpPr>
            <p:spPr bwMode="auto">
              <a:xfrm flipV="1">
                <a:off x="4126" y="2243"/>
                <a:ext cx="27" cy="41"/>
              </a:xfrm>
              <a:prstGeom prst="line">
                <a:avLst/>
              </a:prstGeom>
              <a:noFill/>
              <a:ln w="666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6938" name="Line 299"/>
              <p:cNvSpPr>
                <a:spLocks noChangeShapeType="1"/>
              </p:cNvSpPr>
              <p:nvPr/>
            </p:nvSpPr>
            <p:spPr bwMode="auto">
              <a:xfrm flipV="1">
                <a:off x="4153" y="2202"/>
                <a:ext cx="26" cy="41"/>
              </a:xfrm>
              <a:prstGeom prst="line">
                <a:avLst/>
              </a:prstGeom>
              <a:noFill/>
              <a:ln w="666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6939" name="Line 300"/>
              <p:cNvSpPr>
                <a:spLocks noChangeShapeType="1"/>
              </p:cNvSpPr>
              <p:nvPr/>
            </p:nvSpPr>
            <p:spPr bwMode="auto">
              <a:xfrm flipV="1">
                <a:off x="4179" y="2162"/>
                <a:ext cx="27" cy="40"/>
              </a:xfrm>
              <a:prstGeom prst="line">
                <a:avLst/>
              </a:prstGeom>
              <a:noFill/>
              <a:ln w="666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6940" name="Line 301"/>
              <p:cNvSpPr>
                <a:spLocks noChangeShapeType="1"/>
              </p:cNvSpPr>
              <p:nvPr/>
            </p:nvSpPr>
            <p:spPr bwMode="auto">
              <a:xfrm flipV="1">
                <a:off x="4206" y="2122"/>
                <a:ext cx="26" cy="40"/>
              </a:xfrm>
              <a:prstGeom prst="line">
                <a:avLst/>
              </a:prstGeom>
              <a:noFill/>
              <a:ln w="666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6941" name="Line 302"/>
              <p:cNvSpPr>
                <a:spLocks noChangeShapeType="1"/>
              </p:cNvSpPr>
              <p:nvPr/>
            </p:nvSpPr>
            <p:spPr bwMode="auto">
              <a:xfrm flipV="1">
                <a:off x="4232" y="2083"/>
                <a:ext cx="27" cy="39"/>
              </a:xfrm>
              <a:prstGeom prst="line">
                <a:avLst/>
              </a:prstGeom>
              <a:noFill/>
              <a:ln w="666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6942" name="Line 303"/>
              <p:cNvSpPr>
                <a:spLocks noChangeShapeType="1"/>
              </p:cNvSpPr>
              <p:nvPr/>
            </p:nvSpPr>
            <p:spPr bwMode="auto">
              <a:xfrm flipV="1">
                <a:off x="4259" y="2043"/>
                <a:ext cx="27" cy="40"/>
              </a:xfrm>
              <a:prstGeom prst="line">
                <a:avLst/>
              </a:prstGeom>
              <a:noFill/>
              <a:ln w="666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6943" name="Line 304"/>
              <p:cNvSpPr>
                <a:spLocks noChangeShapeType="1"/>
              </p:cNvSpPr>
              <p:nvPr/>
            </p:nvSpPr>
            <p:spPr bwMode="auto">
              <a:xfrm flipV="1">
                <a:off x="4286" y="2004"/>
                <a:ext cx="26" cy="39"/>
              </a:xfrm>
              <a:prstGeom prst="line">
                <a:avLst/>
              </a:prstGeom>
              <a:noFill/>
              <a:ln w="666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6944" name="Line 305"/>
              <p:cNvSpPr>
                <a:spLocks noChangeShapeType="1"/>
              </p:cNvSpPr>
              <p:nvPr/>
            </p:nvSpPr>
            <p:spPr bwMode="auto">
              <a:xfrm flipV="1">
                <a:off x="4312" y="1965"/>
                <a:ext cx="27" cy="39"/>
              </a:xfrm>
              <a:prstGeom prst="line">
                <a:avLst/>
              </a:prstGeom>
              <a:noFill/>
              <a:ln w="666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6945" name="Line 306"/>
              <p:cNvSpPr>
                <a:spLocks noChangeShapeType="1"/>
              </p:cNvSpPr>
              <p:nvPr/>
            </p:nvSpPr>
            <p:spPr bwMode="auto">
              <a:xfrm flipV="1">
                <a:off x="4339" y="1928"/>
                <a:ext cx="27" cy="37"/>
              </a:xfrm>
              <a:prstGeom prst="line">
                <a:avLst/>
              </a:prstGeom>
              <a:noFill/>
              <a:ln w="666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6946" name="Line 307"/>
              <p:cNvSpPr>
                <a:spLocks noChangeShapeType="1"/>
              </p:cNvSpPr>
              <p:nvPr/>
            </p:nvSpPr>
            <p:spPr bwMode="auto">
              <a:xfrm flipV="1">
                <a:off x="4366" y="1891"/>
                <a:ext cx="26" cy="37"/>
              </a:xfrm>
              <a:prstGeom prst="line">
                <a:avLst/>
              </a:prstGeom>
              <a:noFill/>
              <a:ln w="666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6947" name="Line 308"/>
              <p:cNvSpPr>
                <a:spLocks noChangeShapeType="1"/>
              </p:cNvSpPr>
              <p:nvPr/>
            </p:nvSpPr>
            <p:spPr bwMode="auto">
              <a:xfrm flipV="1">
                <a:off x="4392" y="1854"/>
                <a:ext cx="27" cy="37"/>
              </a:xfrm>
              <a:prstGeom prst="line">
                <a:avLst/>
              </a:prstGeom>
              <a:noFill/>
              <a:ln w="666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6948" name="Line 309"/>
              <p:cNvSpPr>
                <a:spLocks noChangeShapeType="1"/>
              </p:cNvSpPr>
              <p:nvPr/>
            </p:nvSpPr>
            <p:spPr bwMode="auto">
              <a:xfrm flipV="1">
                <a:off x="4419" y="1819"/>
                <a:ext cx="27" cy="35"/>
              </a:xfrm>
              <a:prstGeom prst="line">
                <a:avLst/>
              </a:prstGeom>
              <a:noFill/>
              <a:ln w="666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6949" name="Line 310"/>
              <p:cNvSpPr>
                <a:spLocks noChangeShapeType="1"/>
              </p:cNvSpPr>
              <p:nvPr/>
            </p:nvSpPr>
            <p:spPr bwMode="auto">
              <a:xfrm flipV="1">
                <a:off x="4446" y="1785"/>
                <a:ext cx="26" cy="34"/>
              </a:xfrm>
              <a:prstGeom prst="line">
                <a:avLst/>
              </a:prstGeom>
              <a:noFill/>
              <a:ln w="666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6950" name="Line 311"/>
              <p:cNvSpPr>
                <a:spLocks noChangeShapeType="1"/>
              </p:cNvSpPr>
              <p:nvPr/>
            </p:nvSpPr>
            <p:spPr bwMode="auto">
              <a:xfrm flipV="1">
                <a:off x="4472" y="1752"/>
                <a:ext cx="27" cy="33"/>
              </a:xfrm>
              <a:prstGeom prst="line">
                <a:avLst/>
              </a:prstGeom>
              <a:noFill/>
              <a:ln w="666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6951" name="Line 312"/>
              <p:cNvSpPr>
                <a:spLocks noChangeShapeType="1"/>
              </p:cNvSpPr>
              <p:nvPr/>
            </p:nvSpPr>
            <p:spPr bwMode="auto">
              <a:xfrm flipV="1">
                <a:off x="4499" y="1720"/>
                <a:ext cx="27" cy="32"/>
              </a:xfrm>
              <a:prstGeom prst="line">
                <a:avLst/>
              </a:prstGeom>
              <a:noFill/>
              <a:ln w="666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6952" name="Line 313"/>
              <p:cNvSpPr>
                <a:spLocks noChangeShapeType="1"/>
              </p:cNvSpPr>
              <p:nvPr/>
            </p:nvSpPr>
            <p:spPr bwMode="auto">
              <a:xfrm flipV="1">
                <a:off x="4526" y="1688"/>
                <a:ext cx="26" cy="32"/>
              </a:xfrm>
              <a:prstGeom prst="line">
                <a:avLst/>
              </a:prstGeom>
              <a:noFill/>
              <a:ln w="666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6953" name="Line 314"/>
              <p:cNvSpPr>
                <a:spLocks noChangeShapeType="1"/>
              </p:cNvSpPr>
              <p:nvPr/>
            </p:nvSpPr>
            <p:spPr bwMode="auto">
              <a:xfrm flipV="1">
                <a:off x="4552" y="1658"/>
                <a:ext cx="27" cy="30"/>
              </a:xfrm>
              <a:prstGeom prst="line">
                <a:avLst/>
              </a:prstGeom>
              <a:noFill/>
              <a:ln w="666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6954" name="Line 315"/>
              <p:cNvSpPr>
                <a:spLocks noChangeShapeType="1"/>
              </p:cNvSpPr>
              <p:nvPr/>
            </p:nvSpPr>
            <p:spPr bwMode="auto">
              <a:xfrm flipV="1">
                <a:off x="4579" y="1630"/>
                <a:ext cx="26" cy="28"/>
              </a:xfrm>
              <a:prstGeom prst="line">
                <a:avLst/>
              </a:prstGeom>
              <a:noFill/>
              <a:ln w="666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6955" name="Line 316"/>
              <p:cNvSpPr>
                <a:spLocks noChangeShapeType="1"/>
              </p:cNvSpPr>
              <p:nvPr/>
            </p:nvSpPr>
            <p:spPr bwMode="auto">
              <a:xfrm flipV="1">
                <a:off x="4605" y="1602"/>
                <a:ext cx="27" cy="28"/>
              </a:xfrm>
              <a:prstGeom prst="line">
                <a:avLst/>
              </a:prstGeom>
              <a:noFill/>
              <a:ln w="666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6956" name="Line 317"/>
              <p:cNvSpPr>
                <a:spLocks noChangeShapeType="1"/>
              </p:cNvSpPr>
              <p:nvPr/>
            </p:nvSpPr>
            <p:spPr bwMode="auto">
              <a:xfrm flipV="1">
                <a:off x="4632" y="1576"/>
                <a:ext cx="26" cy="26"/>
              </a:xfrm>
              <a:prstGeom prst="line">
                <a:avLst/>
              </a:prstGeom>
              <a:noFill/>
              <a:ln w="666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6957" name="Line 318"/>
              <p:cNvSpPr>
                <a:spLocks noChangeShapeType="1"/>
              </p:cNvSpPr>
              <p:nvPr/>
            </p:nvSpPr>
            <p:spPr bwMode="auto">
              <a:xfrm flipV="1">
                <a:off x="4658" y="1551"/>
                <a:ext cx="27" cy="25"/>
              </a:xfrm>
              <a:prstGeom prst="line">
                <a:avLst/>
              </a:prstGeom>
              <a:noFill/>
              <a:ln w="666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6958" name="Line 319"/>
              <p:cNvSpPr>
                <a:spLocks noChangeShapeType="1"/>
              </p:cNvSpPr>
              <p:nvPr/>
            </p:nvSpPr>
            <p:spPr bwMode="auto">
              <a:xfrm flipV="1">
                <a:off x="4685" y="1527"/>
                <a:ext cx="27" cy="24"/>
              </a:xfrm>
              <a:prstGeom prst="line">
                <a:avLst/>
              </a:prstGeom>
              <a:noFill/>
              <a:ln w="666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6959" name="Line 320"/>
              <p:cNvSpPr>
                <a:spLocks noChangeShapeType="1"/>
              </p:cNvSpPr>
              <p:nvPr/>
            </p:nvSpPr>
            <p:spPr bwMode="auto">
              <a:xfrm flipV="1">
                <a:off x="4712" y="1504"/>
                <a:ext cx="27" cy="23"/>
              </a:xfrm>
              <a:prstGeom prst="line">
                <a:avLst/>
              </a:prstGeom>
              <a:noFill/>
              <a:ln w="666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6960" name="Line 321"/>
              <p:cNvSpPr>
                <a:spLocks noChangeShapeType="1"/>
              </p:cNvSpPr>
              <p:nvPr/>
            </p:nvSpPr>
            <p:spPr bwMode="auto">
              <a:xfrm flipV="1">
                <a:off x="4739" y="1483"/>
                <a:ext cx="26" cy="21"/>
              </a:xfrm>
              <a:prstGeom prst="line">
                <a:avLst/>
              </a:prstGeom>
              <a:noFill/>
              <a:ln w="666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6961" name="Line 322"/>
              <p:cNvSpPr>
                <a:spLocks noChangeShapeType="1"/>
              </p:cNvSpPr>
              <p:nvPr/>
            </p:nvSpPr>
            <p:spPr bwMode="auto">
              <a:xfrm flipV="1">
                <a:off x="4765" y="1462"/>
                <a:ext cx="27" cy="21"/>
              </a:xfrm>
              <a:prstGeom prst="line">
                <a:avLst/>
              </a:prstGeom>
              <a:noFill/>
              <a:ln w="666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6962" name="Line 323"/>
              <p:cNvSpPr>
                <a:spLocks noChangeShapeType="1"/>
              </p:cNvSpPr>
              <p:nvPr/>
            </p:nvSpPr>
            <p:spPr bwMode="auto">
              <a:xfrm flipV="1">
                <a:off x="4792" y="1443"/>
                <a:ext cx="27" cy="19"/>
              </a:xfrm>
              <a:prstGeom prst="line">
                <a:avLst/>
              </a:prstGeom>
              <a:noFill/>
              <a:ln w="666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6963" name="Line 324"/>
              <p:cNvSpPr>
                <a:spLocks noChangeShapeType="1"/>
              </p:cNvSpPr>
              <p:nvPr/>
            </p:nvSpPr>
            <p:spPr bwMode="auto">
              <a:xfrm flipV="1">
                <a:off x="4819" y="1425"/>
                <a:ext cx="27" cy="18"/>
              </a:xfrm>
              <a:prstGeom prst="line">
                <a:avLst/>
              </a:prstGeom>
              <a:noFill/>
              <a:ln w="666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6964" name="Line 325"/>
              <p:cNvSpPr>
                <a:spLocks noChangeShapeType="1"/>
              </p:cNvSpPr>
              <p:nvPr/>
            </p:nvSpPr>
            <p:spPr bwMode="auto">
              <a:xfrm flipV="1">
                <a:off x="4846" y="1408"/>
                <a:ext cx="26" cy="17"/>
              </a:xfrm>
              <a:prstGeom prst="line">
                <a:avLst/>
              </a:prstGeom>
              <a:noFill/>
              <a:ln w="666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6965" name="Line 326"/>
              <p:cNvSpPr>
                <a:spLocks noChangeShapeType="1"/>
              </p:cNvSpPr>
              <p:nvPr/>
            </p:nvSpPr>
            <p:spPr bwMode="auto">
              <a:xfrm flipV="1">
                <a:off x="4872" y="1392"/>
                <a:ext cx="27" cy="16"/>
              </a:xfrm>
              <a:prstGeom prst="line">
                <a:avLst/>
              </a:prstGeom>
              <a:noFill/>
              <a:ln w="666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6966" name="Line 327"/>
              <p:cNvSpPr>
                <a:spLocks noChangeShapeType="1"/>
              </p:cNvSpPr>
              <p:nvPr/>
            </p:nvSpPr>
            <p:spPr bwMode="auto">
              <a:xfrm flipV="1">
                <a:off x="4899" y="1378"/>
                <a:ext cx="26" cy="14"/>
              </a:xfrm>
              <a:prstGeom prst="line">
                <a:avLst/>
              </a:prstGeom>
              <a:noFill/>
              <a:ln w="666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6967" name="Line 328"/>
              <p:cNvSpPr>
                <a:spLocks noChangeShapeType="1"/>
              </p:cNvSpPr>
              <p:nvPr/>
            </p:nvSpPr>
            <p:spPr bwMode="auto">
              <a:xfrm flipV="1">
                <a:off x="4925" y="1364"/>
                <a:ext cx="27" cy="14"/>
              </a:xfrm>
              <a:prstGeom prst="line">
                <a:avLst/>
              </a:prstGeom>
              <a:noFill/>
              <a:ln w="666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6968" name="Line 329"/>
              <p:cNvSpPr>
                <a:spLocks noChangeShapeType="1"/>
              </p:cNvSpPr>
              <p:nvPr/>
            </p:nvSpPr>
            <p:spPr bwMode="auto">
              <a:xfrm flipV="1">
                <a:off x="4952" y="1352"/>
                <a:ext cx="26" cy="12"/>
              </a:xfrm>
              <a:prstGeom prst="line">
                <a:avLst/>
              </a:prstGeom>
              <a:noFill/>
              <a:ln w="666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6969" name="Line 330"/>
              <p:cNvSpPr>
                <a:spLocks noChangeShapeType="1"/>
              </p:cNvSpPr>
              <p:nvPr/>
            </p:nvSpPr>
            <p:spPr bwMode="auto">
              <a:xfrm flipV="1">
                <a:off x="4978" y="1340"/>
                <a:ext cx="27" cy="12"/>
              </a:xfrm>
              <a:prstGeom prst="line">
                <a:avLst/>
              </a:prstGeom>
              <a:noFill/>
              <a:ln w="666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6970" name="Line 331"/>
              <p:cNvSpPr>
                <a:spLocks noChangeShapeType="1"/>
              </p:cNvSpPr>
              <p:nvPr/>
            </p:nvSpPr>
            <p:spPr bwMode="auto">
              <a:xfrm flipV="1">
                <a:off x="5005" y="1329"/>
                <a:ext cx="27" cy="11"/>
              </a:xfrm>
              <a:prstGeom prst="line">
                <a:avLst/>
              </a:prstGeom>
              <a:noFill/>
              <a:ln w="666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6971" name="Line 332"/>
              <p:cNvSpPr>
                <a:spLocks noChangeShapeType="1"/>
              </p:cNvSpPr>
              <p:nvPr/>
            </p:nvSpPr>
            <p:spPr bwMode="auto">
              <a:xfrm flipV="1">
                <a:off x="5032" y="1319"/>
                <a:ext cx="26" cy="10"/>
              </a:xfrm>
              <a:prstGeom prst="line">
                <a:avLst/>
              </a:prstGeom>
              <a:noFill/>
              <a:ln w="666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6972" name="Line 333"/>
              <p:cNvSpPr>
                <a:spLocks noChangeShapeType="1"/>
              </p:cNvSpPr>
              <p:nvPr/>
            </p:nvSpPr>
            <p:spPr bwMode="auto">
              <a:xfrm flipV="1">
                <a:off x="5058" y="1310"/>
                <a:ext cx="27" cy="9"/>
              </a:xfrm>
              <a:prstGeom prst="line">
                <a:avLst/>
              </a:prstGeom>
              <a:noFill/>
              <a:ln w="666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6973" name="Line 334"/>
              <p:cNvSpPr>
                <a:spLocks noChangeShapeType="1"/>
              </p:cNvSpPr>
              <p:nvPr/>
            </p:nvSpPr>
            <p:spPr bwMode="auto">
              <a:xfrm flipV="1">
                <a:off x="5085" y="1301"/>
                <a:ext cx="27" cy="9"/>
              </a:xfrm>
              <a:prstGeom prst="line">
                <a:avLst/>
              </a:prstGeom>
              <a:noFill/>
              <a:ln w="666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6974" name="Line 335"/>
              <p:cNvSpPr>
                <a:spLocks noChangeShapeType="1"/>
              </p:cNvSpPr>
              <p:nvPr/>
            </p:nvSpPr>
            <p:spPr bwMode="auto">
              <a:xfrm flipV="1">
                <a:off x="5112" y="1294"/>
                <a:ext cx="26" cy="7"/>
              </a:xfrm>
              <a:prstGeom prst="line">
                <a:avLst/>
              </a:prstGeom>
              <a:noFill/>
              <a:ln w="666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6975" name="Line 336"/>
              <p:cNvSpPr>
                <a:spLocks noChangeShapeType="1"/>
              </p:cNvSpPr>
              <p:nvPr/>
            </p:nvSpPr>
            <p:spPr bwMode="auto">
              <a:xfrm flipV="1">
                <a:off x="5138" y="1287"/>
                <a:ext cx="27" cy="7"/>
              </a:xfrm>
              <a:prstGeom prst="line">
                <a:avLst/>
              </a:prstGeom>
              <a:noFill/>
              <a:ln w="666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6976" name="Line 337"/>
              <p:cNvSpPr>
                <a:spLocks noChangeShapeType="1"/>
              </p:cNvSpPr>
              <p:nvPr/>
            </p:nvSpPr>
            <p:spPr bwMode="auto">
              <a:xfrm flipV="1">
                <a:off x="5165" y="1281"/>
                <a:ext cx="27" cy="6"/>
              </a:xfrm>
              <a:prstGeom prst="line">
                <a:avLst/>
              </a:prstGeom>
              <a:noFill/>
              <a:ln w="666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6977" name="Line 338"/>
              <p:cNvSpPr>
                <a:spLocks noChangeShapeType="1"/>
              </p:cNvSpPr>
              <p:nvPr/>
            </p:nvSpPr>
            <p:spPr bwMode="auto">
              <a:xfrm flipV="1">
                <a:off x="5192" y="1275"/>
                <a:ext cx="26" cy="6"/>
              </a:xfrm>
              <a:prstGeom prst="line">
                <a:avLst/>
              </a:prstGeom>
              <a:noFill/>
              <a:ln w="666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6978" name="Line 339"/>
              <p:cNvSpPr>
                <a:spLocks noChangeShapeType="1"/>
              </p:cNvSpPr>
              <p:nvPr/>
            </p:nvSpPr>
            <p:spPr bwMode="auto">
              <a:xfrm flipV="1">
                <a:off x="5218" y="1270"/>
                <a:ext cx="27" cy="5"/>
              </a:xfrm>
              <a:prstGeom prst="line">
                <a:avLst/>
              </a:prstGeom>
              <a:noFill/>
              <a:ln w="666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6979" name="Line 340"/>
              <p:cNvSpPr>
                <a:spLocks noChangeShapeType="1"/>
              </p:cNvSpPr>
              <p:nvPr/>
            </p:nvSpPr>
            <p:spPr bwMode="auto">
              <a:xfrm flipV="1">
                <a:off x="5245" y="1265"/>
                <a:ext cx="27" cy="5"/>
              </a:xfrm>
              <a:prstGeom prst="line">
                <a:avLst/>
              </a:prstGeom>
              <a:noFill/>
              <a:ln w="666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6980" name="Line 341"/>
              <p:cNvSpPr>
                <a:spLocks noChangeShapeType="1"/>
              </p:cNvSpPr>
              <p:nvPr/>
            </p:nvSpPr>
            <p:spPr bwMode="auto">
              <a:xfrm flipV="1">
                <a:off x="5272" y="1261"/>
                <a:ext cx="26" cy="4"/>
              </a:xfrm>
              <a:prstGeom prst="line">
                <a:avLst/>
              </a:prstGeom>
              <a:noFill/>
              <a:ln w="666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6981" name="Line 342"/>
              <p:cNvSpPr>
                <a:spLocks noChangeShapeType="1"/>
              </p:cNvSpPr>
              <p:nvPr/>
            </p:nvSpPr>
            <p:spPr bwMode="auto">
              <a:xfrm flipV="1">
                <a:off x="5298" y="1257"/>
                <a:ext cx="27" cy="4"/>
              </a:xfrm>
              <a:prstGeom prst="line">
                <a:avLst/>
              </a:prstGeom>
              <a:noFill/>
              <a:ln w="666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6982" name="Line 343"/>
              <p:cNvSpPr>
                <a:spLocks noChangeShapeType="1"/>
              </p:cNvSpPr>
              <p:nvPr/>
            </p:nvSpPr>
            <p:spPr bwMode="auto">
              <a:xfrm flipV="1">
                <a:off x="5325" y="1253"/>
                <a:ext cx="26" cy="4"/>
              </a:xfrm>
              <a:prstGeom prst="line">
                <a:avLst/>
              </a:prstGeom>
              <a:noFill/>
              <a:ln w="666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6983" name="Line 344"/>
              <p:cNvSpPr>
                <a:spLocks noChangeShapeType="1"/>
              </p:cNvSpPr>
              <p:nvPr/>
            </p:nvSpPr>
            <p:spPr bwMode="auto">
              <a:xfrm flipV="1">
                <a:off x="5351" y="1251"/>
                <a:ext cx="27" cy="2"/>
              </a:xfrm>
              <a:prstGeom prst="line">
                <a:avLst/>
              </a:prstGeom>
              <a:noFill/>
              <a:ln w="666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6984" name="Line 345"/>
              <p:cNvSpPr>
                <a:spLocks noChangeShapeType="1"/>
              </p:cNvSpPr>
              <p:nvPr/>
            </p:nvSpPr>
            <p:spPr bwMode="auto">
              <a:xfrm flipV="1">
                <a:off x="5378" y="1248"/>
                <a:ext cx="27" cy="3"/>
              </a:xfrm>
              <a:prstGeom prst="line">
                <a:avLst/>
              </a:prstGeom>
              <a:noFill/>
              <a:ln w="666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6985" name="Line 346"/>
              <p:cNvSpPr>
                <a:spLocks noChangeShapeType="1"/>
              </p:cNvSpPr>
              <p:nvPr/>
            </p:nvSpPr>
            <p:spPr bwMode="auto">
              <a:xfrm flipV="1">
                <a:off x="5405" y="1245"/>
                <a:ext cx="26" cy="3"/>
              </a:xfrm>
              <a:prstGeom prst="line">
                <a:avLst/>
              </a:prstGeom>
              <a:noFill/>
              <a:ln w="666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6986" name="Line 347"/>
              <p:cNvSpPr>
                <a:spLocks noChangeShapeType="1"/>
              </p:cNvSpPr>
              <p:nvPr/>
            </p:nvSpPr>
            <p:spPr bwMode="auto">
              <a:xfrm flipV="1">
                <a:off x="5431" y="1243"/>
                <a:ext cx="27" cy="2"/>
              </a:xfrm>
              <a:prstGeom prst="line">
                <a:avLst/>
              </a:prstGeom>
              <a:noFill/>
              <a:ln w="666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6987" name="Line 348"/>
              <p:cNvSpPr>
                <a:spLocks noChangeShapeType="1"/>
              </p:cNvSpPr>
              <p:nvPr/>
            </p:nvSpPr>
            <p:spPr bwMode="auto">
              <a:xfrm flipV="1">
                <a:off x="5458" y="1241"/>
                <a:ext cx="27" cy="2"/>
              </a:xfrm>
              <a:prstGeom prst="line">
                <a:avLst/>
              </a:prstGeom>
              <a:noFill/>
              <a:ln w="666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6988" name="Line 349"/>
              <p:cNvSpPr>
                <a:spLocks noChangeShapeType="1"/>
              </p:cNvSpPr>
              <p:nvPr/>
            </p:nvSpPr>
            <p:spPr bwMode="auto">
              <a:xfrm flipV="1">
                <a:off x="5485" y="1239"/>
                <a:ext cx="27" cy="2"/>
              </a:xfrm>
              <a:prstGeom prst="line">
                <a:avLst/>
              </a:prstGeom>
              <a:noFill/>
              <a:ln w="666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6989" name="Line 350"/>
              <p:cNvSpPr>
                <a:spLocks noChangeShapeType="1"/>
              </p:cNvSpPr>
              <p:nvPr/>
            </p:nvSpPr>
            <p:spPr bwMode="auto">
              <a:xfrm flipV="1">
                <a:off x="5512" y="1238"/>
                <a:ext cx="26" cy="1"/>
              </a:xfrm>
              <a:prstGeom prst="line">
                <a:avLst/>
              </a:prstGeom>
              <a:noFill/>
              <a:ln w="666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6990" name="Line 351"/>
              <p:cNvSpPr>
                <a:spLocks noChangeShapeType="1"/>
              </p:cNvSpPr>
              <p:nvPr/>
            </p:nvSpPr>
            <p:spPr bwMode="auto">
              <a:xfrm flipV="1">
                <a:off x="5538" y="1237"/>
                <a:ext cx="27" cy="1"/>
              </a:xfrm>
              <a:prstGeom prst="line">
                <a:avLst/>
              </a:prstGeom>
              <a:noFill/>
              <a:ln w="666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6991" name="Line 352"/>
              <p:cNvSpPr>
                <a:spLocks noChangeShapeType="1"/>
              </p:cNvSpPr>
              <p:nvPr/>
            </p:nvSpPr>
            <p:spPr bwMode="auto">
              <a:xfrm flipV="1">
                <a:off x="5565" y="1236"/>
                <a:ext cx="26" cy="1"/>
              </a:xfrm>
              <a:prstGeom prst="line">
                <a:avLst/>
              </a:prstGeom>
              <a:noFill/>
              <a:ln w="666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6992" name="Line 353"/>
              <p:cNvSpPr>
                <a:spLocks noChangeShapeType="1"/>
              </p:cNvSpPr>
              <p:nvPr/>
            </p:nvSpPr>
            <p:spPr bwMode="auto">
              <a:xfrm flipV="1">
                <a:off x="5591" y="1234"/>
                <a:ext cx="27" cy="2"/>
              </a:xfrm>
              <a:prstGeom prst="line">
                <a:avLst/>
              </a:prstGeom>
              <a:noFill/>
              <a:ln w="666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6993" name="Line 354"/>
              <p:cNvSpPr>
                <a:spLocks noChangeShapeType="1"/>
              </p:cNvSpPr>
              <p:nvPr/>
            </p:nvSpPr>
            <p:spPr bwMode="auto">
              <a:xfrm>
                <a:off x="5618" y="1234"/>
                <a:ext cx="26" cy="1"/>
              </a:xfrm>
              <a:prstGeom prst="line">
                <a:avLst/>
              </a:prstGeom>
              <a:noFill/>
              <a:ln w="666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6994" name="Line 355"/>
              <p:cNvSpPr>
                <a:spLocks noChangeShapeType="1"/>
              </p:cNvSpPr>
              <p:nvPr/>
            </p:nvSpPr>
            <p:spPr bwMode="auto">
              <a:xfrm flipV="1">
                <a:off x="5644" y="1233"/>
                <a:ext cx="27" cy="1"/>
              </a:xfrm>
              <a:prstGeom prst="line">
                <a:avLst/>
              </a:prstGeom>
              <a:noFill/>
              <a:ln w="666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6995" name="Line 356"/>
              <p:cNvSpPr>
                <a:spLocks noChangeShapeType="1"/>
              </p:cNvSpPr>
              <p:nvPr/>
            </p:nvSpPr>
            <p:spPr bwMode="auto">
              <a:xfrm flipV="1">
                <a:off x="5671" y="1232"/>
                <a:ext cx="27" cy="1"/>
              </a:xfrm>
              <a:prstGeom prst="line">
                <a:avLst/>
              </a:prstGeom>
              <a:noFill/>
              <a:ln w="666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6996" name="Line 357"/>
              <p:cNvSpPr>
                <a:spLocks noChangeShapeType="1"/>
              </p:cNvSpPr>
              <p:nvPr/>
            </p:nvSpPr>
            <p:spPr bwMode="auto">
              <a:xfrm>
                <a:off x="5698" y="1232"/>
                <a:ext cx="26" cy="1"/>
              </a:xfrm>
              <a:prstGeom prst="line">
                <a:avLst/>
              </a:prstGeom>
              <a:noFill/>
              <a:ln w="666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6997" name="Line 358"/>
              <p:cNvSpPr>
                <a:spLocks noChangeShapeType="1"/>
              </p:cNvSpPr>
              <p:nvPr/>
            </p:nvSpPr>
            <p:spPr bwMode="auto">
              <a:xfrm flipV="1">
                <a:off x="5724" y="1231"/>
                <a:ext cx="27" cy="1"/>
              </a:xfrm>
              <a:prstGeom prst="line">
                <a:avLst/>
              </a:prstGeom>
              <a:noFill/>
              <a:ln w="666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6998" name="Line 359"/>
              <p:cNvSpPr>
                <a:spLocks noChangeShapeType="1"/>
              </p:cNvSpPr>
              <p:nvPr/>
            </p:nvSpPr>
            <p:spPr bwMode="auto">
              <a:xfrm>
                <a:off x="5751" y="1231"/>
                <a:ext cx="27" cy="1"/>
              </a:xfrm>
              <a:prstGeom prst="line">
                <a:avLst/>
              </a:prstGeom>
              <a:noFill/>
              <a:ln w="666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6999" name="Line 360"/>
              <p:cNvSpPr>
                <a:spLocks noChangeShapeType="1"/>
              </p:cNvSpPr>
              <p:nvPr/>
            </p:nvSpPr>
            <p:spPr bwMode="auto">
              <a:xfrm>
                <a:off x="5778" y="1231"/>
                <a:ext cx="26" cy="1"/>
              </a:xfrm>
              <a:prstGeom prst="line">
                <a:avLst/>
              </a:prstGeom>
              <a:noFill/>
              <a:ln w="666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7000" name="Line 361"/>
              <p:cNvSpPr>
                <a:spLocks noChangeShapeType="1"/>
              </p:cNvSpPr>
              <p:nvPr/>
            </p:nvSpPr>
            <p:spPr bwMode="auto">
              <a:xfrm flipV="1">
                <a:off x="5804" y="1230"/>
                <a:ext cx="27" cy="1"/>
              </a:xfrm>
              <a:prstGeom prst="line">
                <a:avLst/>
              </a:prstGeom>
              <a:noFill/>
              <a:ln w="666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7001" name="Line 362"/>
              <p:cNvSpPr>
                <a:spLocks noChangeShapeType="1"/>
              </p:cNvSpPr>
              <p:nvPr/>
            </p:nvSpPr>
            <p:spPr bwMode="auto">
              <a:xfrm>
                <a:off x="5831" y="1230"/>
                <a:ext cx="27" cy="1"/>
              </a:xfrm>
              <a:prstGeom prst="line">
                <a:avLst/>
              </a:prstGeom>
              <a:noFill/>
              <a:ln w="666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7002" name="Line 363"/>
              <p:cNvSpPr>
                <a:spLocks noChangeShapeType="1"/>
              </p:cNvSpPr>
              <p:nvPr/>
            </p:nvSpPr>
            <p:spPr bwMode="auto">
              <a:xfrm>
                <a:off x="5858" y="1230"/>
                <a:ext cx="27" cy="1"/>
              </a:xfrm>
              <a:prstGeom prst="line">
                <a:avLst/>
              </a:prstGeom>
              <a:noFill/>
              <a:ln w="666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7003" name="Line 364"/>
              <p:cNvSpPr>
                <a:spLocks noChangeShapeType="1"/>
              </p:cNvSpPr>
              <p:nvPr/>
            </p:nvSpPr>
            <p:spPr bwMode="auto">
              <a:xfrm flipV="1">
                <a:off x="5885" y="1229"/>
                <a:ext cx="26" cy="1"/>
              </a:xfrm>
              <a:prstGeom prst="line">
                <a:avLst/>
              </a:prstGeom>
              <a:noFill/>
              <a:ln w="666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7004" name="Line 365"/>
              <p:cNvSpPr>
                <a:spLocks noChangeShapeType="1"/>
              </p:cNvSpPr>
              <p:nvPr/>
            </p:nvSpPr>
            <p:spPr bwMode="auto">
              <a:xfrm>
                <a:off x="5911" y="1229"/>
                <a:ext cx="27" cy="1"/>
              </a:xfrm>
              <a:prstGeom prst="line">
                <a:avLst/>
              </a:prstGeom>
              <a:noFill/>
              <a:ln w="666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7005" name="Line 366"/>
              <p:cNvSpPr>
                <a:spLocks noChangeShapeType="1"/>
              </p:cNvSpPr>
              <p:nvPr/>
            </p:nvSpPr>
            <p:spPr bwMode="auto">
              <a:xfrm>
                <a:off x="5938" y="1229"/>
                <a:ext cx="26" cy="1"/>
              </a:xfrm>
              <a:prstGeom prst="line">
                <a:avLst/>
              </a:prstGeom>
              <a:noFill/>
              <a:ln w="666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7006" name="Line 367"/>
              <p:cNvSpPr>
                <a:spLocks noChangeShapeType="1"/>
              </p:cNvSpPr>
              <p:nvPr/>
            </p:nvSpPr>
            <p:spPr bwMode="auto">
              <a:xfrm>
                <a:off x="5964" y="1229"/>
                <a:ext cx="27" cy="1"/>
              </a:xfrm>
              <a:prstGeom prst="line">
                <a:avLst/>
              </a:prstGeom>
              <a:noFill/>
              <a:ln w="666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7007" name="Line 368"/>
              <p:cNvSpPr>
                <a:spLocks noChangeShapeType="1"/>
              </p:cNvSpPr>
              <p:nvPr/>
            </p:nvSpPr>
            <p:spPr bwMode="auto">
              <a:xfrm>
                <a:off x="5991" y="1229"/>
                <a:ext cx="26" cy="1"/>
              </a:xfrm>
              <a:prstGeom prst="line">
                <a:avLst/>
              </a:prstGeom>
              <a:noFill/>
              <a:ln w="666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7008" name="Line 369"/>
              <p:cNvSpPr>
                <a:spLocks noChangeShapeType="1"/>
              </p:cNvSpPr>
              <p:nvPr/>
            </p:nvSpPr>
            <p:spPr bwMode="auto">
              <a:xfrm>
                <a:off x="6017" y="1229"/>
                <a:ext cx="27" cy="1"/>
              </a:xfrm>
              <a:prstGeom prst="line">
                <a:avLst/>
              </a:prstGeom>
              <a:noFill/>
              <a:ln w="666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7009" name="Line 370"/>
              <p:cNvSpPr>
                <a:spLocks noChangeShapeType="1"/>
              </p:cNvSpPr>
              <p:nvPr/>
            </p:nvSpPr>
            <p:spPr bwMode="auto">
              <a:xfrm>
                <a:off x="6044" y="1229"/>
                <a:ext cx="27" cy="1"/>
              </a:xfrm>
              <a:prstGeom prst="line">
                <a:avLst/>
              </a:prstGeom>
              <a:noFill/>
              <a:ln w="666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7010" name="Line 371"/>
              <p:cNvSpPr>
                <a:spLocks noChangeShapeType="1"/>
              </p:cNvSpPr>
              <p:nvPr/>
            </p:nvSpPr>
            <p:spPr bwMode="auto">
              <a:xfrm>
                <a:off x="6071" y="1229"/>
                <a:ext cx="26" cy="1"/>
              </a:xfrm>
              <a:prstGeom prst="line">
                <a:avLst/>
              </a:prstGeom>
              <a:noFill/>
              <a:ln w="666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7011" name="Line 372"/>
              <p:cNvSpPr>
                <a:spLocks noChangeShapeType="1"/>
              </p:cNvSpPr>
              <p:nvPr/>
            </p:nvSpPr>
            <p:spPr bwMode="auto">
              <a:xfrm>
                <a:off x="6097" y="1229"/>
                <a:ext cx="27" cy="1"/>
              </a:xfrm>
              <a:prstGeom prst="line">
                <a:avLst/>
              </a:prstGeom>
              <a:noFill/>
              <a:ln w="666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7012" name="Line 373"/>
              <p:cNvSpPr>
                <a:spLocks noChangeShapeType="1"/>
              </p:cNvSpPr>
              <p:nvPr/>
            </p:nvSpPr>
            <p:spPr bwMode="auto">
              <a:xfrm>
                <a:off x="6124" y="1229"/>
                <a:ext cx="27" cy="1"/>
              </a:xfrm>
              <a:prstGeom prst="line">
                <a:avLst/>
              </a:prstGeom>
              <a:noFill/>
              <a:ln w="666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7013" name="Line 374"/>
              <p:cNvSpPr>
                <a:spLocks noChangeShapeType="1"/>
              </p:cNvSpPr>
              <p:nvPr/>
            </p:nvSpPr>
            <p:spPr bwMode="auto">
              <a:xfrm>
                <a:off x="6151" y="1229"/>
                <a:ext cx="27" cy="1"/>
              </a:xfrm>
              <a:prstGeom prst="line">
                <a:avLst/>
              </a:prstGeom>
              <a:noFill/>
              <a:ln w="666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7014" name="Line 375"/>
              <p:cNvSpPr>
                <a:spLocks noChangeShapeType="1"/>
              </p:cNvSpPr>
              <p:nvPr/>
            </p:nvSpPr>
            <p:spPr bwMode="auto">
              <a:xfrm>
                <a:off x="6178" y="1229"/>
                <a:ext cx="26" cy="1"/>
              </a:xfrm>
              <a:prstGeom prst="line">
                <a:avLst/>
              </a:prstGeom>
              <a:noFill/>
              <a:ln w="666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7015" name="Line 376"/>
              <p:cNvSpPr>
                <a:spLocks noChangeShapeType="1"/>
              </p:cNvSpPr>
              <p:nvPr/>
            </p:nvSpPr>
            <p:spPr bwMode="auto">
              <a:xfrm>
                <a:off x="6204" y="1229"/>
                <a:ext cx="27" cy="1"/>
              </a:xfrm>
              <a:prstGeom prst="line">
                <a:avLst/>
              </a:prstGeom>
              <a:noFill/>
              <a:ln w="666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7016" name="Line 377"/>
              <p:cNvSpPr>
                <a:spLocks noChangeShapeType="1"/>
              </p:cNvSpPr>
              <p:nvPr/>
            </p:nvSpPr>
            <p:spPr bwMode="auto">
              <a:xfrm>
                <a:off x="6231" y="1229"/>
                <a:ext cx="27" cy="1"/>
              </a:xfrm>
              <a:prstGeom prst="line">
                <a:avLst/>
              </a:prstGeom>
              <a:noFill/>
              <a:ln w="666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7017" name="Line 378"/>
              <p:cNvSpPr>
                <a:spLocks noChangeShapeType="1"/>
              </p:cNvSpPr>
              <p:nvPr/>
            </p:nvSpPr>
            <p:spPr bwMode="auto">
              <a:xfrm>
                <a:off x="6258" y="1229"/>
                <a:ext cx="26" cy="1"/>
              </a:xfrm>
              <a:prstGeom prst="line">
                <a:avLst/>
              </a:prstGeom>
              <a:noFill/>
              <a:ln w="666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7018" name="Line 379"/>
              <p:cNvSpPr>
                <a:spLocks noChangeShapeType="1"/>
              </p:cNvSpPr>
              <p:nvPr/>
            </p:nvSpPr>
            <p:spPr bwMode="auto">
              <a:xfrm>
                <a:off x="6284" y="1229"/>
                <a:ext cx="27" cy="1"/>
              </a:xfrm>
              <a:prstGeom prst="line">
                <a:avLst/>
              </a:prstGeom>
              <a:noFill/>
              <a:ln w="666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7019" name="Line 380"/>
              <p:cNvSpPr>
                <a:spLocks noChangeShapeType="1"/>
              </p:cNvSpPr>
              <p:nvPr/>
            </p:nvSpPr>
            <p:spPr bwMode="auto">
              <a:xfrm>
                <a:off x="6311" y="1229"/>
                <a:ext cx="26" cy="1"/>
              </a:xfrm>
              <a:prstGeom prst="line">
                <a:avLst/>
              </a:prstGeom>
              <a:noFill/>
              <a:ln w="666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7020" name="Line 381"/>
              <p:cNvSpPr>
                <a:spLocks noChangeShapeType="1"/>
              </p:cNvSpPr>
              <p:nvPr/>
            </p:nvSpPr>
            <p:spPr bwMode="auto">
              <a:xfrm>
                <a:off x="6337" y="1229"/>
                <a:ext cx="27" cy="1"/>
              </a:xfrm>
              <a:prstGeom prst="line">
                <a:avLst/>
              </a:prstGeom>
              <a:noFill/>
              <a:ln w="666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7021" name="Line 382"/>
              <p:cNvSpPr>
                <a:spLocks noChangeShapeType="1"/>
              </p:cNvSpPr>
              <p:nvPr/>
            </p:nvSpPr>
            <p:spPr bwMode="auto">
              <a:xfrm>
                <a:off x="6364" y="1229"/>
                <a:ext cx="26" cy="1"/>
              </a:xfrm>
              <a:prstGeom prst="line">
                <a:avLst/>
              </a:prstGeom>
              <a:noFill/>
              <a:ln w="666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7022" name="Line 383"/>
              <p:cNvSpPr>
                <a:spLocks noChangeShapeType="1"/>
              </p:cNvSpPr>
              <p:nvPr/>
            </p:nvSpPr>
            <p:spPr bwMode="auto">
              <a:xfrm>
                <a:off x="6390" y="1229"/>
                <a:ext cx="27" cy="1"/>
              </a:xfrm>
              <a:prstGeom prst="line">
                <a:avLst/>
              </a:prstGeom>
              <a:noFill/>
              <a:ln w="666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7023" name="Line 384"/>
              <p:cNvSpPr>
                <a:spLocks noChangeShapeType="1"/>
              </p:cNvSpPr>
              <p:nvPr/>
            </p:nvSpPr>
            <p:spPr bwMode="auto">
              <a:xfrm>
                <a:off x="6417" y="1229"/>
                <a:ext cx="27" cy="1"/>
              </a:xfrm>
              <a:prstGeom prst="line">
                <a:avLst/>
              </a:prstGeom>
              <a:noFill/>
              <a:ln w="666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7024" name="Line 385"/>
              <p:cNvSpPr>
                <a:spLocks noChangeShapeType="1"/>
              </p:cNvSpPr>
              <p:nvPr/>
            </p:nvSpPr>
            <p:spPr bwMode="auto">
              <a:xfrm>
                <a:off x="6444" y="1229"/>
                <a:ext cx="26" cy="1"/>
              </a:xfrm>
              <a:prstGeom prst="line">
                <a:avLst/>
              </a:prstGeom>
              <a:noFill/>
              <a:ln w="666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7025" name="Line 386"/>
              <p:cNvSpPr>
                <a:spLocks noChangeShapeType="1"/>
              </p:cNvSpPr>
              <p:nvPr/>
            </p:nvSpPr>
            <p:spPr bwMode="auto">
              <a:xfrm>
                <a:off x="6470" y="1229"/>
                <a:ext cx="27" cy="1"/>
              </a:xfrm>
              <a:prstGeom prst="line">
                <a:avLst/>
              </a:prstGeom>
              <a:noFill/>
              <a:ln w="666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7026" name="Line 387"/>
              <p:cNvSpPr>
                <a:spLocks noChangeShapeType="1"/>
              </p:cNvSpPr>
              <p:nvPr/>
            </p:nvSpPr>
            <p:spPr bwMode="auto">
              <a:xfrm>
                <a:off x="6497" y="1229"/>
                <a:ext cx="27" cy="1"/>
              </a:xfrm>
              <a:prstGeom prst="line">
                <a:avLst/>
              </a:prstGeom>
              <a:noFill/>
              <a:ln w="666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7027" name="Line 388"/>
              <p:cNvSpPr>
                <a:spLocks noChangeShapeType="1"/>
              </p:cNvSpPr>
              <p:nvPr/>
            </p:nvSpPr>
            <p:spPr bwMode="auto">
              <a:xfrm>
                <a:off x="6524" y="1229"/>
                <a:ext cx="27" cy="1"/>
              </a:xfrm>
              <a:prstGeom prst="line">
                <a:avLst/>
              </a:prstGeom>
              <a:noFill/>
              <a:ln w="666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sp>
        <p:nvSpPr>
          <p:cNvPr id="102789" name="Text Box 389"/>
          <p:cNvSpPr txBox="1">
            <a:spLocks noChangeArrowheads="1"/>
          </p:cNvSpPr>
          <p:nvPr/>
        </p:nvSpPr>
        <p:spPr bwMode="auto">
          <a:xfrm>
            <a:off x="4267200" y="4953000"/>
            <a:ext cx="4673600" cy="1006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r>
              <a:rPr lang="en-US" altLang="en-US" sz="2000">
                <a:solidFill>
                  <a:srgbClr val="FF0000"/>
                </a:solidFill>
              </a:rPr>
              <a:t>Values less than 0, or larger than 6, are impossible.  Most values are around 3.  80% of values are less than 4.</a:t>
            </a:r>
          </a:p>
        </p:txBody>
      </p:sp>
      <p:sp>
        <p:nvSpPr>
          <p:cNvPr id="36886" name="Line 390"/>
          <p:cNvSpPr>
            <a:spLocks noChangeShapeType="1"/>
          </p:cNvSpPr>
          <p:nvPr/>
        </p:nvSpPr>
        <p:spPr bwMode="auto">
          <a:xfrm>
            <a:off x="9144000" y="228600"/>
            <a:ext cx="0" cy="40386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Tree>
    <p:extLst>
      <p:ext uri="{BB962C8B-B14F-4D97-AF65-F5344CB8AC3E}">
        <p14:creationId xmlns:p14="http://schemas.microsoft.com/office/powerpoint/2010/main" val="795542768"/>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xit" presetSubtype="0" fill="hold" nodeType="clickEffect">
                                  <p:stCondLst>
                                    <p:cond delay="0"/>
                                  </p:stCondLst>
                                  <p:childTnLst>
                                    <p:animEffect transition="out" filter="fade">
                                      <p:cBhvr>
                                        <p:cTn id="6" dur="1000"/>
                                        <p:tgtEl>
                                          <p:spTgt spid="2"/>
                                        </p:tgtEl>
                                      </p:cBhvr>
                                    </p:animEffect>
                                    <p:set>
                                      <p:cBhvr>
                                        <p:cTn id="7" dur="1" fill="hold">
                                          <p:stCondLst>
                                            <p:cond delay="999"/>
                                          </p:stCondLst>
                                        </p:cTn>
                                        <p:tgtEl>
                                          <p:spTgt spid="2"/>
                                        </p:tgtEl>
                                        <p:attrNameLst>
                                          <p:attrName>style.visibility</p:attrName>
                                        </p:attrNameLst>
                                      </p:cBhvr>
                                      <p:to>
                                        <p:strVal val="hidden"/>
                                      </p:to>
                                    </p:set>
                                  </p:childTnLst>
                                </p:cTn>
                              </p:par>
                            </p:childTnLst>
                          </p:cTn>
                        </p:par>
                        <p:par>
                          <p:cTn id="8" fill="hold" nodeType="afterGroup">
                            <p:stCondLst>
                              <p:cond delay="1000"/>
                            </p:stCondLst>
                            <p:childTnLst>
                              <p:par>
                                <p:cTn id="9" presetID="10" presetClass="entr" presetSubtype="0" fill="hold" grpId="0" nodeType="afterEffect">
                                  <p:stCondLst>
                                    <p:cond delay="0"/>
                                  </p:stCondLst>
                                  <p:childTnLst>
                                    <p:set>
                                      <p:cBhvr>
                                        <p:cTn id="10" dur="1" fill="hold">
                                          <p:stCondLst>
                                            <p:cond delay="0"/>
                                          </p:stCondLst>
                                        </p:cTn>
                                        <p:tgtEl>
                                          <p:spTgt spid="102559"/>
                                        </p:tgtEl>
                                        <p:attrNameLst>
                                          <p:attrName>style.visibility</p:attrName>
                                        </p:attrNameLst>
                                      </p:cBhvr>
                                      <p:to>
                                        <p:strVal val="visible"/>
                                      </p:to>
                                    </p:set>
                                    <p:animEffect transition="in" filter="fade">
                                      <p:cBhvr>
                                        <p:cTn id="11" dur="1000"/>
                                        <p:tgtEl>
                                          <p:spTgt spid="102559"/>
                                        </p:tgtEl>
                                      </p:cBhvr>
                                    </p:animEffect>
                                  </p:childTnLst>
                                </p:cTn>
                              </p:par>
                            </p:childTnLst>
                          </p:cTn>
                        </p:par>
                      </p:childTnLst>
                    </p:cTn>
                  </p:par>
                  <p:par>
                    <p:cTn id="12" fill="hold" nodeType="clickPar">
                      <p:stCondLst>
                        <p:cond delay="indefinite"/>
                      </p:stCondLst>
                      <p:childTnLst>
                        <p:par>
                          <p:cTn id="13" fill="hold" nodeType="withGroup">
                            <p:stCondLst>
                              <p:cond delay="0"/>
                            </p:stCondLst>
                            <p:childTnLst>
                              <p:par>
                                <p:cTn id="14" presetID="10" presetClass="exit" presetSubtype="0" fill="hold" grpId="1" nodeType="clickEffect">
                                  <p:stCondLst>
                                    <p:cond delay="0"/>
                                  </p:stCondLst>
                                  <p:childTnLst>
                                    <p:animEffect transition="out" filter="fade">
                                      <p:cBhvr>
                                        <p:cTn id="15" dur="1000"/>
                                        <p:tgtEl>
                                          <p:spTgt spid="102559"/>
                                        </p:tgtEl>
                                      </p:cBhvr>
                                    </p:animEffect>
                                    <p:set>
                                      <p:cBhvr>
                                        <p:cTn id="16" dur="1" fill="hold">
                                          <p:stCondLst>
                                            <p:cond delay="999"/>
                                          </p:stCondLst>
                                        </p:cTn>
                                        <p:tgtEl>
                                          <p:spTgt spid="102559"/>
                                        </p:tgtEl>
                                        <p:attrNameLst>
                                          <p:attrName>style.visibility</p:attrName>
                                        </p:attrNameLst>
                                      </p:cBhvr>
                                      <p:to>
                                        <p:strVal val="hidden"/>
                                      </p:to>
                                    </p:set>
                                  </p:childTnLst>
                                </p:cTn>
                              </p:par>
                            </p:childTnLst>
                          </p:cTn>
                        </p:par>
                        <p:par>
                          <p:cTn id="17" fill="hold" nodeType="afterGroup">
                            <p:stCondLst>
                              <p:cond delay="1000"/>
                            </p:stCondLst>
                            <p:childTnLst>
                              <p:par>
                                <p:cTn id="18" presetID="10" presetClass="entr" presetSubtype="0" fill="hold" nodeType="afterEffect">
                                  <p:stCondLst>
                                    <p:cond delay="0"/>
                                  </p:stCondLst>
                                  <p:childTnLst>
                                    <p:set>
                                      <p:cBhvr>
                                        <p:cTn id="19" dur="1" fill="hold">
                                          <p:stCondLst>
                                            <p:cond delay="0"/>
                                          </p:stCondLst>
                                        </p:cTn>
                                        <p:tgtEl>
                                          <p:spTgt spid="4"/>
                                        </p:tgtEl>
                                        <p:attrNameLst>
                                          <p:attrName>style.visibility</p:attrName>
                                        </p:attrNameLst>
                                      </p:cBhvr>
                                      <p:to>
                                        <p:strVal val="visible"/>
                                      </p:to>
                                    </p:set>
                                    <p:animEffect transition="in" filter="fade">
                                      <p:cBhvr>
                                        <p:cTn id="20" dur="1000"/>
                                        <p:tgtEl>
                                          <p:spTgt spid="4"/>
                                        </p:tgtEl>
                                      </p:cBhvr>
                                    </p:animEffect>
                                  </p:childTnLst>
                                </p:cTn>
                              </p:par>
                            </p:childTnLst>
                          </p:cTn>
                        </p:par>
                      </p:childTnLst>
                    </p:cTn>
                  </p:par>
                  <p:par>
                    <p:cTn id="21" fill="hold" nodeType="clickPar">
                      <p:stCondLst>
                        <p:cond delay="indefinite"/>
                      </p:stCondLst>
                      <p:childTnLst>
                        <p:par>
                          <p:cTn id="22" fill="hold" nodeType="withGroup">
                            <p:stCondLst>
                              <p:cond delay="0"/>
                            </p:stCondLst>
                            <p:childTnLst>
                              <p:par>
                                <p:cTn id="23" presetID="1" presetClass="entr" presetSubtype="0" fill="hold" nodeType="clickEffect">
                                  <p:stCondLst>
                                    <p:cond delay="0"/>
                                  </p:stCondLst>
                                  <p:childTnLst>
                                    <p:set>
                                      <p:cBhvr>
                                        <p:cTn id="24" dur="1" fill="hold">
                                          <p:stCondLst>
                                            <p:cond delay="0"/>
                                          </p:stCondLst>
                                        </p:cTn>
                                        <p:tgtEl>
                                          <p:spTgt spid="5"/>
                                        </p:tgtEl>
                                        <p:attrNameLst>
                                          <p:attrName>style.visibility</p:attrName>
                                        </p:attrNameLst>
                                      </p:cBhvr>
                                      <p:to>
                                        <p:strVal val="visible"/>
                                      </p:to>
                                    </p:set>
                                  </p:childTnLst>
                                </p:cTn>
                              </p:par>
                            </p:childTnLst>
                          </p:cTn>
                        </p:par>
                      </p:childTnLst>
                    </p:cTn>
                  </p:par>
                  <p:par>
                    <p:cTn id="25" fill="hold" nodeType="clickPar">
                      <p:stCondLst>
                        <p:cond delay="indefinite"/>
                      </p:stCondLst>
                      <p:childTnLst>
                        <p:par>
                          <p:cTn id="26" fill="hold" nodeType="withGroup">
                            <p:stCondLst>
                              <p:cond delay="0"/>
                            </p:stCondLst>
                            <p:childTnLst>
                              <p:par>
                                <p:cTn id="27" presetID="1" presetClass="entr" presetSubtype="0" fill="hold" grpId="0" nodeType="clickEffect">
                                  <p:stCondLst>
                                    <p:cond delay="0"/>
                                  </p:stCondLst>
                                  <p:childTnLst>
                                    <p:set>
                                      <p:cBhvr>
                                        <p:cTn id="28" dur="1" fill="hold">
                                          <p:stCondLst>
                                            <p:cond delay="0"/>
                                          </p:stCondLst>
                                        </p:cTn>
                                        <p:tgtEl>
                                          <p:spTgt spid="10278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2559" grpId="0" animBg="1"/>
      <p:bldP spid="102559" grpId="1" animBg="1"/>
      <p:bldP spid="102789" grpId="0"/>
    </p:bldLst>
  </p:timing>
</p:sld>
</file>

<file path=ppt/slides/slide2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058" name="Rectangle 2"/>
          <p:cNvSpPr>
            <a:spLocks noGrp="1" noChangeArrowheads="1"/>
          </p:cNvSpPr>
          <p:nvPr>
            <p:ph type="title"/>
          </p:nvPr>
        </p:nvSpPr>
        <p:spPr/>
        <p:txBody>
          <a:bodyPr/>
          <a:lstStyle/>
          <a:p>
            <a:r>
              <a:rPr lang="en-US" altLang="fr-FR"/>
              <a:t>But why pessimism?</a:t>
            </a:r>
          </a:p>
        </p:txBody>
      </p:sp>
      <p:sp>
        <p:nvSpPr>
          <p:cNvPr id="45059" name="Rectangle 3"/>
          <p:cNvSpPr>
            <a:spLocks noGrp="1" noChangeArrowheads="1"/>
          </p:cNvSpPr>
          <p:nvPr>
            <p:ph type="body" idx="1"/>
          </p:nvPr>
        </p:nvSpPr>
        <p:spPr>
          <a:xfrm>
            <a:off x="287338" y="1600200"/>
            <a:ext cx="8856662" cy="4525963"/>
          </a:xfrm>
        </p:spPr>
        <p:txBody>
          <a:bodyPr/>
          <a:lstStyle/>
          <a:p>
            <a:r>
              <a:rPr lang="en-US" altLang="fr-FR" dirty="0"/>
              <a:t>Pessimism is often advantageous evolutionarily</a:t>
            </a:r>
          </a:p>
          <a:p>
            <a:pPr lvl="4"/>
            <a:endParaRPr lang="en-US" altLang="fr-FR" dirty="0"/>
          </a:p>
          <a:p>
            <a:pPr eaLnBrk="1" hangingPunct="1"/>
            <a:r>
              <a:rPr lang="en-US" altLang="fr-FR" dirty="0"/>
              <a:t>Natural selection can favor pessimism</a:t>
            </a:r>
          </a:p>
          <a:p>
            <a:pPr lvl="1" eaLnBrk="1" hangingPunct="1"/>
            <a:r>
              <a:rPr lang="en-US" altLang="fr-FR" dirty="0">
                <a:solidFill>
                  <a:srgbClr val="006600"/>
                </a:solidFill>
              </a:rPr>
              <a:t>Death is ‘hard selection’</a:t>
            </a:r>
          </a:p>
          <a:p>
            <a:pPr lvl="1" eaLnBrk="1" hangingPunct="1"/>
            <a:r>
              <a:rPr lang="en-US" altLang="fr-FR" dirty="0">
                <a:solidFill>
                  <a:srgbClr val="006600"/>
                </a:solidFill>
              </a:rPr>
              <a:t>Animal foraging strategies</a:t>
            </a:r>
          </a:p>
          <a:p>
            <a:pPr lvl="1" eaLnBrk="1" hangingPunct="1"/>
            <a:r>
              <a:rPr lang="en-US" altLang="fr-FR" dirty="0">
                <a:solidFill>
                  <a:srgbClr val="006600"/>
                </a:solidFill>
              </a:rPr>
              <a:t>Programmed plant behaviors</a:t>
            </a:r>
          </a:p>
          <a:p>
            <a:pPr lvl="4" eaLnBrk="1" hangingPunct="1"/>
            <a:endParaRPr lang="en-US" altLang="fr-FR" dirty="0"/>
          </a:p>
          <a:p>
            <a:r>
              <a:rPr lang="en-US" altLang="fr-FR" dirty="0"/>
              <a:t>Being wrong often has asymmetric consequences</a:t>
            </a:r>
          </a:p>
          <a:p>
            <a:pPr lvl="1"/>
            <a:r>
              <a:rPr lang="en-US" altLang="fr-FR" dirty="0">
                <a:solidFill>
                  <a:srgbClr val="006600"/>
                </a:solidFill>
              </a:rPr>
              <a:t>Foraging:  Finding dinner versus being dinner</a:t>
            </a:r>
          </a:p>
          <a:p>
            <a:pPr lvl="1"/>
            <a:r>
              <a:rPr lang="en-US" altLang="fr-FR" dirty="0">
                <a:solidFill>
                  <a:srgbClr val="006600"/>
                </a:solidFill>
              </a:rPr>
              <a:t>Competition:  Preemption versus being preempted</a:t>
            </a:r>
          </a:p>
        </p:txBody>
      </p:sp>
      <p:sp>
        <p:nvSpPr>
          <p:cNvPr id="45060" name="Rectangle 3"/>
          <p:cNvSpPr>
            <a:spLocks noChangeArrowheads="1"/>
          </p:cNvSpPr>
          <p:nvPr/>
        </p:nvSpPr>
        <p:spPr bwMode="auto">
          <a:xfrm>
            <a:off x="9779000" y="2706688"/>
            <a:ext cx="2532063"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Garamond" panose="02020404030301010803" pitchFamily="18" charset="0"/>
                <a:ea typeface="MS PGothic" panose="020B0600070205080204" pitchFamily="34" charset="-128"/>
              </a:defRPr>
            </a:lvl1pPr>
            <a:lvl2pPr marL="742950" indent="-285750">
              <a:defRPr>
                <a:solidFill>
                  <a:schemeClr val="tx1"/>
                </a:solidFill>
                <a:latin typeface="Garamond" panose="02020404030301010803" pitchFamily="18" charset="0"/>
                <a:ea typeface="MS PGothic" panose="020B0600070205080204" pitchFamily="34" charset="-128"/>
              </a:defRPr>
            </a:lvl2pPr>
            <a:lvl3pPr marL="1143000" indent="-228600">
              <a:defRPr>
                <a:solidFill>
                  <a:schemeClr val="tx1"/>
                </a:solidFill>
                <a:latin typeface="Garamond" panose="02020404030301010803" pitchFamily="18" charset="0"/>
                <a:ea typeface="MS PGothic" panose="020B0600070205080204" pitchFamily="34" charset="-128"/>
              </a:defRPr>
            </a:lvl3pPr>
            <a:lvl4pPr marL="1600200" indent="-228600">
              <a:defRPr>
                <a:solidFill>
                  <a:schemeClr val="tx1"/>
                </a:solidFill>
                <a:latin typeface="Garamond" panose="02020404030301010803" pitchFamily="18" charset="0"/>
                <a:ea typeface="MS PGothic" panose="020B0600070205080204" pitchFamily="34" charset="-128"/>
              </a:defRPr>
            </a:lvl4pPr>
            <a:lvl5pPr marL="2057400" indent="-228600">
              <a:defRPr>
                <a:solidFill>
                  <a:schemeClr val="tx1"/>
                </a:solidFill>
                <a:latin typeface="Garamond" panose="02020404030301010803" pitchFamily="18" charset="0"/>
                <a:ea typeface="MS PGothic" panose="020B0600070205080204" pitchFamily="34" charset="-128"/>
              </a:defRPr>
            </a:lvl5pPr>
            <a:lvl6pPr marL="2514600" indent="-228600" eaLnBrk="0" fontAlgn="base" hangingPunct="0">
              <a:spcBef>
                <a:spcPct val="0"/>
              </a:spcBef>
              <a:spcAft>
                <a:spcPct val="0"/>
              </a:spcAft>
              <a:defRPr>
                <a:solidFill>
                  <a:schemeClr val="tx1"/>
                </a:solidFill>
                <a:latin typeface="Garamond" panose="02020404030301010803" pitchFamily="18" charset="0"/>
                <a:ea typeface="MS PGothic" panose="020B0600070205080204" pitchFamily="34" charset="-128"/>
              </a:defRPr>
            </a:lvl6pPr>
            <a:lvl7pPr marL="2971800" indent="-228600" eaLnBrk="0" fontAlgn="base" hangingPunct="0">
              <a:spcBef>
                <a:spcPct val="0"/>
              </a:spcBef>
              <a:spcAft>
                <a:spcPct val="0"/>
              </a:spcAft>
              <a:defRPr>
                <a:solidFill>
                  <a:schemeClr val="tx1"/>
                </a:solidFill>
                <a:latin typeface="Garamond" panose="02020404030301010803" pitchFamily="18" charset="0"/>
                <a:ea typeface="MS PGothic" panose="020B0600070205080204" pitchFamily="34" charset="-128"/>
              </a:defRPr>
            </a:lvl7pPr>
            <a:lvl8pPr marL="3429000" indent="-228600" eaLnBrk="0" fontAlgn="base" hangingPunct="0">
              <a:spcBef>
                <a:spcPct val="0"/>
              </a:spcBef>
              <a:spcAft>
                <a:spcPct val="0"/>
              </a:spcAft>
              <a:defRPr>
                <a:solidFill>
                  <a:schemeClr val="tx1"/>
                </a:solidFill>
                <a:latin typeface="Garamond" panose="02020404030301010803" pitchFamily="18" charset="0"/>
                <a:ea typeface="MS PGothic" panose="020B0600070205080204" pitchFamily="34" charset="-128"/>
              </a:defRPr>
            </a:lvl8pPr>
            <a:lvl9pPr marL="3886200" indent="-228600" eaLnBrk="0" fontAlgn="base" hangingPunct="0">
              <a:spcBef>
                <a:spcPct val="0"/>
              </a:spcBef>
              <a:spcAft>
                <a:spcPct val="0"/>
              </a:spcAft>
              <a:defRPr>
                <a:solidFill>
                  <a:schemeClr val="tx1"/>
                </a:solidFill>
                <a:latin typeface="Garamond" panose="02020404030301010803" pitchFamily="18" charset="0"/>
                <a:ea typeface="MS PGothic" panose="020B0600070205080204" pitchFamily="34" charset="-128"/>
              </a:defRPr>
            </a:lvl9pPr>
          </a:lstStyle>
          <a:p>
            <a:r>
              <a:rPr lang="en-US" altLang="fr-FR">
                <a:cs typeface="Times New Roman" panose="02020603050405020304" pitchFamily="18" charset="0"/>
              </a:rPr>
              <a:t>(Scott’s cable/snake story)</a:t>
            </a:r>
          </a:p>
        </p:txBody>
      </p:sp>
    </p:spTree>
    <p:extLst>
      <p:ext uri="{BB962C8B-B14F-4D97-AF65-F5344CB8AC3E}">
        <p14:creationId xmlns:p14="http://schemas.microsoft.com/office/powerpoint/2010/main" val="2866428588"/>
      </p:ext>
    </p:extLst>
  </p:cSld>
  <p:clrMapOvr>
    <a:masterClrMapping/>
  </p:clrMapOvr>
</p:sld>
</file>

<file path=ppt/slides/slide2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42" name="Rectangle 2"/>
          <p:cNvSpPr>
            <a:spLocks noChangeArrowheads="1"/>
          </p:cNvSpPr>
          <p:nvPr/>
        </p:nvSpPr>
        <p:spPr bwMode="auto">
          <a:xfrm>
            <a:off x="0" y="6334125"/>
            <a:ext cx="914400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nchor="ctr">
            <a:spAutoFit/>
          </a:bodyPr>
          <a:lstStyle>
            <a:lvl1pPr>
              <a:spcBef>
                <a:spcPct val="20000"/>
              </a:spcBef>
              <a:buSzPct val="97000"/>
              <a:buFont typeface="Arial" panose="020B0604020202020204" pitchFamily="34" charset="0"/>
              <a:buChar char="•"/>
              <a:defRPr sz="3200">
                <a:solidFill>
                  <a:srgbClr val="FFFBF7"/>
                </a:solidFill>
                <a:latin typeface="Times New Roman" panose="02020603050405020304" pitchFamily="18" charset="0"/>
                <a:ea typeface="MS PGothic" panose="020B0600070205080204" pitchFamily="34" charset="-128"/>
                <a:cs typeface="Times New Roman" panose="02020603050405020304" pitchFamily="18" charset="0"/>
              </a:defRPr>
            </a:lvl1pPr>
            <a:lvl2pPr marL="742950" indent="-285750">
              <a:spcBef>
                <a:spcPct val="20000"/>
              </a:spcBef>
              <a:buSzPct val="73000"/>
              <a:buFont typeface="Garamond" panose="02020404030301010803" pitchFamily="18" charset="0"/>
              <a:buChar char="―"/>
              <a:defRPr sz="2800">
                <a:solidFill>
                  <a:srgbClr val="FFFBF7"/>
                </a:solidFill>
                <a:latin typeface="Times New Roman" panose="02020603050405020304" pitchFamily="18" charset="0"/>
                <a:ea typeface="MS PGothic" panose="020B0600070205080204" pitchFamily="34" charset="-128"/>
                <a:cs typeface="Times New Roman" panose="02020603050405020304" pitchFamily="18" charset="0"/>
              </a:defRPr>
            </a:lvl2pPr>
            <a:lvl3pPr marL="1143000" indent="-228600">
              <a:spcBef>
                <a:spcPct val="20000"/>
              </a:spcBef>
              <a:buSzPct val="97000"/>
              <a:buFont typeface="Arial" panose="020B0604020202020204" pitchFamily="34" charset="0"/>
              <a:buChar char="•"/>
              <a:defRPr sz="2400">
                <a:solidFill>
                  <a:srgbClr val="FFFBF7"/>
                </a:solidFill>
                <a:latin typeface="Times New Roman" panose="02020603050405020304" pitchFamily="18" charset="0"/>
                <a:ea typeface="MS PGothic" panose="020B0600070205080204" pitchFamily="34" charset="-128"/>
                <a:cs typeface="Times New Roman" panose="02020603050405020304" pitchFamily="18" charset="0"/>
              </a:defRPr>
            </a:lvl3pPr>
            <a:lvl4pPr marL="1600200" indent="-228600">
              <a:spcBef>
                <a:spcPct val="20000"/>
              </a:spcBef>
              <a:buSzPct val="97000"/>
              <a:buFont typeface="Arial" panose="020B0604020202020204" pitchFamily="34" charset="0"/>
              <a:buChar char="•"/>
              <a:defRPr sz="2000">
                <a:solidFill>
                  <a:srgbClr val="FFFBF7"/>
                </a:solidFill>
                <a:latin typeface="Times New Roman" panose="02020603050405020304" pitchFamily="18" charset="0"/>
                <a:ea typeface="MS PGothic" panose="020B0600070205080204" pitchFamily="34" charset="-128"/>
                <a:cs typeface="Times New Roman" panose="02020603050405020304" pitchFamily="18" charset="0"/>
              </a:defRPr>
            </a:lvl4pPr>
            <a:lvl5pPr marL="2057400" indent="-228600">
              <a:spcBef>
                <a:spcPct val="20000"/>
              </a:spcBef>
              <a:buSzPct val="97000"/>
              <a:buFont typeface="Arial" panose="020B0604020202020204" pitchFamily="34" charset="0"/>
              <a:buChar char="•"/>
              <a:defRPr sz="2000">
                <a:solidFill>
                  <a:srgbClr val="FFFBF7"/>
                </a:solidFill>
                <a:latin typeface="Times New Roman" panose="02020603050405020304" pitchFamily="18" charset="0"/>
                <a:ea typeface="MS PGothic" panose="020B0600070205080204" pitchFamily="34" charset="-128"/>
                <a:cs typeface="Times New Roman" panose="02020603050405020304" pitchFamily="18" charset="0"/>
              </a:defRPr>
            </a:lvl5pPr>
            <a:lvl6pPr marL="2514600" indent="-228600" eaLnBrk="0" fontAlgn="base" hangingPunct="0">
              <a:spcBef>
                <a:spcPct val="20000"/>
              </a:spcBef>
              <a:spcAft>
                <a:spcPct val="0"/>
              </a:spcAft>
              <a:buSzPct val="97000"/>
              <a:buFont typeface="Arial" panose="020B0604020202020204" pitchFamily="34" charset="0"/>
              <a:buChar char="•"/>
              <a:defRPr sz="2000">
                <a:solidFill>
                  <a:srgbClr val="FFFBF7"/>
                </a:solidFill>
                <a:latin typeface="Times New Roman" panose="02020603050405020304" pitchFamily="18" charset="0"/>
                <a:ea typeface="MS PGothic" panose="020B0600070205080204" pitchFamily="34" charset="-128"/>
                <a:cs typeface="Times New Roman" panose="02020603050405020304" pitchFamily="18" charset="0"/>
              </a:defRPr>
            </a:lvl6pPr>
            <a:lvl7pPr marL="2971800" indent="-228600" eaLnBrk="0" fontAlgn="base" hangingPunct="0">
              <a:spcBef>
                <a:spcPct val="20000"/>
              </a:spcBef>
              <a:spcAft>
                <a:spcPct val="0"/>
              </a:spcAft>
              <a:buSzPct val="97000"/>
              <a:buFont typeface="Arial" panose="020B0604020202020204" pitchFamily="34" charset="0"/>
              <a:buChar char="•"/>
              <a:defRPr sz="2000">
                <a:solidFill>
                  <a:srgbClr val="FFFBF7"/>
                </a:solidFill>
                <a:latin typeface="Times New Roman" panose="02020603050405020304" pitchFamily="18" charset="0"/>
                <a:ea typeface="MS PGothic" panose="020B0600070205080204" pitchFamily="34" charset="-128"/>
                <a:cs typeface="Times New Roman" panose="02020603050405020304" pitchFamily="18" charset="0"/>
              </a:defRPr>
            </a:lvl7pPr>
            <a:lvl8pPr marL="3429000" indent="-228600" eaLnBrk="0" fontAlgn="base" hangingPunct="0">
              <a:spcBef>
                <a:spcPct val="20000"/>
              </a:spcBef>
              <a:spcAft>
                <a:spcPct val="0"/>
              </a:spcAft>
              <a:buSzPct val="97000"/>
              <a:buFont typeface="Arial" panose="020B0604020202020204" pitchFamily="34" charset="0"/>
              <a:buChar char="•"/>
              <a:defRPr sz="2000">
                <a:solidFill>
                  <a:srgbClr val="FFFBF7"/>
                </a:solidFill>
                <a:latin typeface="Times New Roman" panose="02020603050405020304" pitchFamily="18" charset="0"/>
                <a:ea typeface="MS PGothic" panose="020B0600070205080204" pitchFamily="34" charset="-128"/>
                <a:cs typeface="Times New Roman" panose="02020603050405020304" pitchFamily="18" charset="0"/>
              </a:defRPr>
            </a:lvl8pPr>
            <a:lvl9pPr marL="3886200" indent="-228600" eaLnBrk="0" fontAlgn="base" hangingPunct="0">
              <a:spcBef>
                <a:spcPct val="20000"/>
              </a:spcBef>
              <a:spcAft>
                <a:spcPct val="0"/>
              </a:spcAft>
              <a:buSzPct val="97000"/>
              <a:buFont typeface="Arial" panose="020B0604020202020204" pitchFamily="34" charset="0"/>
              <a:buChar char="•"/>
              <a:defRPr sz="2000">
                <a:solidFill>
                  <a:srgbClr val="FFFBF7"/>
                </a:solidFill>
                <a:latin typeface="Times New Roman" panose="02020603050405020304" pitchFamily="18" charset="0"/>
                <a:ea typeface="MS PGothic" panose="020B0600070205080204" pitchFamily="34" charset="-128"/>
                <a:cs typeface="Times New Roman" panose="02020603050405020304" pitchFamily="18" charset="0"/>
              </a:defRPr>
            </a:lvl9pPr>
          </a:lstStyle>
          <a:p>
            <a:pPr>
              <a:spcBef>
                <a:spcPct val="0"/>
              </a:spcBef>
              <a:buSzTx/>
              <a:buFontTx/>
              <a:buNone/>
            </a:pPr>
            <a:r>
              <a:rPr lang="en-US" altLang="en-US" sz="1400" dirty="0" err="1">
                <a:solidFill>
                  <a:schemeClr val="bg1">
                    <a:lumMod val="85000"/>
                  </a:schemeClr>
                </a:solidFill>
                <a:latin typeface="Garamond" panose="02020404030301010803" pitchFamily="18" charset="0"/>
              </a:rPr>
              <a:t>Gersani</a:t>
            </a:r>
            <a:r>
              <a:rPr lang="en-US" altLang="en-US" sz="1400" dirty="0">
                <a:solidFill>
                  <a:schemeClr val="bg1">
                    <a:lumMod val="85000"/>
                  </a:schemeClr>
                </a:solidFill>
                <a:latin typeface="Garamond" panose="02020404030301010803" pitchFamily="18" charset="0"/>
              </a:rPr>
              <a:t>, M., Brown, J. S., Brien, E. E., </a:t>
            </a:r>
            <a:r>
              <a:rPr lang="en-US" altLang="en-US" sz="1400" dirty="0" err="1">
                <a:solidFill>
                  <a:schemeClr val="bg1">
                    <a:lumMod val="85000"/>
                  </a:schemeClr>
                </a:solidFill>
                <a:latin typeface="Garamond" panose="02020404030301010803" pitchFamily="18" charset="0"/>
              </a:rPr>
              <a:t>Maina</a:t>
            </a:r>
            <a:r>
              <a:rPr lang="en-US" altLang="en-US" sz="1400" dirty="0">
                <a:solidFill>
                  <a:schemeClr val="bg1">
                    <a:lumMod val="85000"/>
                  </a:schemeClr>
                </a:solidFill>
                <a:latin typeface="Garamond" panose="02020404030301010803" pitchFamily="18" charset="0"/>
              </a:rPr>
              <a:t>, G. M., &amp; Abramsky, Z. (2001). Tragedy of the commons as a result of root competition. </a:t>
            </a:r>
            <a:r>
              <a:rPr lang="en-US" altLang="en-US" sz="1400" i="1" dirty="0">
                <a:solidFill>
                  <a:schemeClr val="bg1">
                    <a:lumMod val="85000"/>
                  </a:schemeClr>
                </a:solidFill>
                <a:latin typeface="Garamond" panose="02020404030301010803" pitchFamily="18" charset="0"/>
              </a:rPr>
              <a:t>Journal of Ecology</a:t>
            </a:r>
            <a:r>
              <a:rPr lang="en-US" altLang="en-US" sz="1400" dirty="0">
                <a:solidFill>
                  <a:schemeClr val="bg1">
                    <a:lumMod val="85000"/>
                  </a:schemeClr>
                </a:solidFill>
                <a:latin typeface="Garamond" panose="02020404030301010803" pitchFamily="18" charset="0"/>
              </a:rPr>
              <a:t> 89: 660-669.</a:t>
            </a:r>
          </a:p>
        </p:txBody>
      </p:sp>
      <p:sp>
        <p:nvSpPr>
          <p:cNvPr id="112643" name="Text Box 4"/>
          <p:cNvSpPr txBox="1">
            <a:spLocks noChangeArrowheads="1"/>
          </p:cNvSpPr>
          <p:nvPr/>
        </p:nvSpPr>
        <p:spPr bwMode="auto">
          <a:xfrm>
            <a:off x="2562225" y="5568950"/>
            <a:ext cx="4241800"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SzPct val="97000"/>
              <a:buFont typeface="Arial" panose="020B0604020202020204" pitchFamily="34" charset="0"/>
              <a:buChar char="•"/>
              <a:defRPr sz="3200">
                <a:solidFill>
                  <a:srgbClr val="FFFBF7"/>
                </a:solidFill>
                <a:latin typeface="Times New Roman" panose="02020603050405020304" pitchFamily="18" charset="0"/>
                <a:ea typeface="MS PGothic" panose="020B0600070205080204" pitchFamily="34" charset="-128"/>
                <a:cs typeface="Times New Roman" panose="02020603050405020304" pitchFamily="18" charset="0"/>
              </a:defRPr>
            </a:lvl1pPr>
            <a:lvl2pPr marL="742950" indent="-285750">
              <a:spcBef>
                <a:spcPct val="20000"/>
              </a:spcBef>
              <a:buSzPct val="73000"/>
              <a:buFont typeface="Garamond" panose="02020404030301010803" pitchFamily="18" charset="0"/>
              <a:buChar char="―"/>
              <a:defRPr sz="2800">
                <a:solidFill>
                  <a:srgbClr val="FFFBF7"/>
                </a:solidFill>
                <a:latin typeface="Times New Roman" panose="02020603050405020304" pitchFamily="18" charset="0"/>
                <a:ea typeface="MS PGothic" panose="020B0600070205080204" pitchFamily="34" charset="-128"/>
                <a:cs typeface="Times New Roman" panose="02020603050405020304" pitchFamily="18" charset="0"/>
              </a:defRPr>
            </a:lvl2pPr>
            <a:lvl3pPr marL="1143000" indent="-228600">
              <a:spcBef>
                <a:spcPct val="20000"/>
              </a:spcBef>
              <a:buSzPct val="97000"/>
              <a:buFont typeface="Arial" panose="020B0604020202020204" pitchFamily="34" charset="0"/>
              <a:buChar char="•"/>
              <a:defRPr sz="2400">
                <a:solidFill>
                  <a:srgbClr val="FFFBF7"/>
                </a:solidFill>
                <a:latin typeface="Times New Roman" panose="02020603050405020304" pitchFamily="18" charset="0"/>
                <a:ea typeface="MS PGothic" panose="020B0600070205080204" pitchFamily="34" charset="-128"/>
                <a:cs typeface="Times New Roman" panose="02020603050405020304" pitchFamily="18" charset="0"/>
              </a:defRPr>
            </a:lvl3pPr>
            <a:lvl4pPr marL="1600200" indent="-228600">
              <a:spcBef>
                <a:spcPct val="20000"/>
              </a:spcBef>
              <a:buSzPct val="97000"/>
              <a:buFont typeface="Arial" panose="020B0604020202020204" pitchFamily="34" charset="0"/>
              <a:buChar char="•"/>
              <a:defRPr sz="2000">
                <a:solidFill>
                  <a:srgbClr val="FFFBF7"/>
                </a:solidFill>
                <a:latin typeface="Times New Roman" panose="02020603050405020304" pitchFamily="18" charset="0"/>
                <a:ea typeface="MS PGothic" panose="020B0600070205080204" pitchFamily="34" charset="-128"/>
                <a:cs typeface="Times New Roman" panose="02020603050405020304" pitchFamily="18" charset="0"/>
              </a:defRPr>
            </a:lvl4pPr>
            <a:lvl5pPr marL="2057400" indent="-228600">
              <a:spcBef>
                <a:spcPct val="20000"/>
              </a:spcBef>
              <a:buSzPct val="97000"/>
              <a:buFont typeface="Arial" panose="020B0604020202020204" pitchFamily="34" charset="0"/>
              <a:buChar char="•"/>
              <a:defRPr sz="2000">
                <a:solidFill>
                  <a:srgbClr val="FFFBF7"/>
                </a:solidFill>
                <a:latin typeface="Times New Roman" panose="02020603050405020304" pitchFamily="18" charset="0"/>
                <a:ea typeface="MS PGothic" panose="020B0600070205080204" pitchFamily="34" charset="-128"/>
                <a:cs typeface="Times New Roman" panose="02020603050405020304" pitchFamily="18" charset="0"/>
              </a:defRPr>
            </a:lvl5pPr>
            <a:lvl6pPr marL="2514600" indent="-228600" eaLnBrk="0" fontAlgn="base" hangingPunct="0">
              <a:spcBef>
                <a:spcPct val="20000"/>
              </a:spcBef>
              <a:spcAft>
                <a:spcPct val="0"/>
              </a:spcAft>
              <a:buSzPct val="97000"/>
              <a:buFont typeface="Arial" panose="020B0604020202020204" pitchFamily="34" charset="0"/>
              <a:buChar char="•"/>
              <a:defRPr sz="2000">
                <a:solidFill>
                  <a:srgbClr val="FFFBF7"/>
                </a:solidFill>
                <a:latin typeface="Times New Roman" panose="02020603050405020304" pitchFamily="18" charset="0"/>
                <a:ea typeface="MS PGothic" panose="020B0600070205080204" pitchFamily="34" charset="-128"/>
                <a:cs typeface="Times New Roman" panose="02020603050405020304" pitchFamily="18" charset="0"/>
              </a:defRPr>
            </a:lvl6pPr>
            <a:lvl7pPr marL="2971800" indent="-228600" eaLnBrk="0" fontAlgn="base" hangingPunct="0">
              <a:spcBef>
                <a:spcPct val="20000"/>
              </a:spcBef>
              <a:spcAft>
                <a:spcPct val="0"/>
              </a:spcAft>
              <a:buSzPct val="97000"/>
              <a:buFont typeface="Arial" panose="020B0604020202020204" pitchFamily="34" charset="0"/>
              <a:buChar char="•"/>
              <a:defRPr sz="2000">
                <a:solidFill>
                  <a:srgbClr val="FFFBF7"/>
                </a:solidFill>
                <a:latin typeface="Times New Roman" panose="02020603050405020304" pitchFamily="18" charset="0"/>
                <a:ea typeface="MS PGothic" panose="020B0600070205080204" pitchFamily="34" charset="-128"/>
                <a:cs typeface="Times New Roman" panose="02020603050405020304" pitchFamily="18" charset="0"/>
              </a:defRPr>
            </a:lvl7pPr>
            <a:lvl8pPr marL="3429000" indent="-228600" eaLnBrk="0" fontAlgn="base" hangingPunct="0">
              <a:spcBef>
                <a:spcPct val="20000"/>
              </a:spcBef>
              <a:spcAft>
                <a:spcPct val="0"/>
              </a:spcAft>
              <a:buSzPct val="97000"/>
              <a:buFont typeface="Arial" panose="020B0604020202020204" pitchFamily="34" charset="0"/>
              <a:buChar char="•"/>
              <a:defRPr sz="2000">
                <a:solidFill>
                  <a:srgbClr val="FFFBF7"/>
                </a:solidFill>
                <a:latin typeface="Times New Roman" panose="02020603050405020304" pitchFamily="18" charset="0"/>
                <a:ea typeface="MS PGothic" panose="020B0600070205080204" pitchFamily="34" charset="-128"/>
                <a:cs typeface="Times New Roman" panose="02020603050405020304" pitchFamily="18" charset="0"/>
              </a:defRPr>
            </a:lvl8pPr>
            <a:lvl9pPr marL="3886200" indent="-228600" eaLnBrk="0" fontAlgn="base" hangingPunct="0">
              <a:spcBef>
                <a:spcPct val="20000"/>
              </a:spcBef>
              <a:spcAft>
                <a:spcPct val="0"/>
              </a:spcAft>
              <a:buSzPct val="97000"/>
              <a:buFont typeface="Arial" panose="020B0604020202020204" pitchFamily="34" charset="0"/>
              <a:buChar char="•"/>
              <a:defRPr sz="2000">
                <a:solidFill>
                  <a:srgbClr val="FFFBF7"/>
                </a:solidFill>
                <a:latin typeface="Times New Roman" panose="02020603050405020304" pitchFamily="18" charset="0"/>
                <a:ea typeface="MS PGothic" panose="020B0600070205080204" pitchFamily="34" charset="-128"/>
                <a:cs typeface="Times New Roman" panose="02020603050405020304" pitchFamily="18" charset="0"/>
              </a:defRPr>
            </a:lvl9pPr>
          </a:lstStyle>
          <a:p>
            <a:pPr>
              <a:spcBef>
                <a:spcPct val="50000"/>
              </a:spcBef>
              <a:buSzTx/>
              <a:buFontTx/>
              <a:buNone/>
            </a:pPr>
            <a:r>
              <a:rPr lang="en-US" altLang="en-US" sz="2800" b="1">
                <a:solidFill>
                  <a:srgbClr val="CC6600"/>
                </a:solidFill>
                <a:latin typeface="Garamond" panose="02020404030301010803" pitchFamily="18" charset="0"/>
              </a:rPr>
              <a:t>Same total amount of soil</a:t>
            </a:r>
          </a:p>
        </p:txBody>
      </p:sp>
      <p:sp>
        <p:nvSpPr>
          <p:cNvPr id="5" name="Title 4"/>
          <p:cNvSpPr>
            <a:spLocks noGrp="1"/>
          </p:cNvSpPr>
          <p:nvPr>
            <p:ph type="title"/>
          </p:nvPr>
        </p:nvSpPr>
        <p:spPr>
          <a:xfrm>
            <a:off x="266700" y="266700"/>
            <a:ext cx="8229600" cy="1143000"/>
          </a:xfrm>
        </p:spPr>
        <p:txBody>
          <a:bodyPr/>
          <a:lstStyle/>
          <a:p>
            <a:pPr algn="l">
              <a:defRPr/>
            </a:pPr>
            <a:r>
              <a:rPr lang="en-US" altLang="en-US" b="0"/>
              <a:t>And even in plants!</a:t>
            </a:r>
          </a:p>
        </p:txBody>
      </p:sp>
      <p:sp>
        <p:nvSpPr>
          <p:cNvPr id="112645" name="Right Arrow 7"/>
          <p:cNvSpPr>
            <a:spLocks noChangeArrowheads="1"/>
          </p:cNvSpPr>
          <p:nvPr/>
        </p:nvSpPr>
        <p:spPr bwMode="auto">
          <a:xfrm rot="-2513987">
            <a:off x="6494463" y="5476875"/>
            <a:ext cx="396875" cy="201613"/>
          </a:xfrm>
          <a:prstGeom prst="rightArrow">
            <a:avLst>
              <a:gd name="adj1" fmla="val 50000"/>
              <a:gd name="adj2" fmla="val 56613"/>
            </a:avLst>
          </a:prstGeom>
          <a:solidFill>
            <a:srgbClr val="996633"/>
          </a:solidFill>
          <a:ln>
            <a:noFill/>
          </a:ln>
        </p:spPr>
        <p:txBody>
          <a:bodyPr/>
          <a:lstStyle>
            <a:lvl1pPr>
              <a:spcBef>
                <a:spcPct val="20000"/>
              </a:spcBef>
              <a:buSzPct val="97000"/>
              <a:buFont typeface="Arial" panose="020B0604020202020204" pitchFamily="34" charset="0"/>
              <a:buChar char="•"/>
              <a:defRPr sz="3200">
                <a:solidFill>
                  <a:srgbClr val="FFFBF7"/>
                </a:solidFill>
                <a:latin typeface="Times New Roman" panose="02020603050405020304" pitchFamily="18" charset="0"/>
                <a:ea typeface="MS PGothic" panose="020B0600070205080204" pitchFamily="34" charset="-128"/>
                <a:cs typeface="Times New Roman" panose="02020603050405020304" pitchFamily="18" charset="0"/>
              </a:defRPr>
            </a:lvl1pPr>
            <a:lvl2pPr marL="742950" indent="-285750">
              <a:spcBef>
                <a:spcPct val="20000"/>
              </a:spcBef>
              <a:buSzPct val="73000"/>
              <a:buFont typeface="Garamond" panose="02020404030301010803" pitchFamily="18" charset="0"/>
              <a:buChar char="―"/>
              <a:defRPr sz="2800">
                <a:solidFill>
                  <a:srgbClr val="FFFBF7"/>
                </a:solidFill>
                <a:latin typeface="Times New Roman" panose="02020603050405020304" pitchFamily="18" charset="0"/>
                <a:ea typeface="MS PGothic" panose="020B0600070205080204" pitchFamily="34" charset="-128"/>
                <a:cs typeface="Times New Roman" panose="02020603050405020304" pitchFamily="18" charset="0"/>
              </a:defRPr>
            </a:lvl2pPr>
            <a:lvl3pPr marL="1143000" indent="-228600">
              <a:spcBef>
                <a:spcPct val="20000"/>
              </a:spcBef>
              <a:buSzPct val="97000"/>
              <a:buFont typeface="Arial" panose="020B0604020202020204" pitchFamily="34" charset="0"/>
              <a:buChar char="•"/>
              <a:defRPr sz="2400">
                <a:solidFill>
                  <a:srgbClr val="FFFBF7"/>
                </a:solidFill>
                <a:latin typeface="Times New Roman" panose="02020603050405020304" pitchFamily="18" charset="0"/>
                <a:ea typeface="MS PGothic" panose="020B0600070205080204" pitchFamily="34" charset="-128"/>
                <a:cs typeface="Times New Roman" panose="02020603050405020304" pitchFamily="18" charset="0"/>
              </a:defRPr>
            </a:lvl3pPr>
            <a:lvl4pPr marL="1600200" indent="-228600">
              <a:spcBef>
                <a:spcPct val="20000"/>
              </a:spcBef>
              <a:buSzPct val="97000"/>
              <a:buFont typeface="Arial" panose="020B0604020202020204" pitchFamily="34" charset="0"/>
              <a:buChar char="•"/>
              <a:defRPr sz="2000">
                <a:solidFill>
                  <a:srgbClr val="FFFBF7"/>
                </a:solidFill>
                <a:latin typeface="Times New Roman" panose="02020603050405020304" pitchFamily="18" charset="0"/>
                <a:ea typeface="MS PGothic" panose="020B0600070205080204" pitchFamily="34" charset="-128"/>
                <a:cs typeface="Times New Roman" panose="02020603050405020304" pitchFamily="18" charset="0"/>
              </a:defRPr>
            </a:lvl4pPr>
            <a:lvl5pPr marL="2057400" indent="-228600">
              <a:spcBef>
                <a:spcPct val="20000"/>
              </a:spcBef>
              <a:buSzPct val="97000"/>
              <a:buFont typeface="Arial" panose="020B0604020202020204" pitchFamily="34" charset="0"/>
              <a:buChar char="•"/>
              <a:defRPr sz="2000">
                <a:solidFill>
                  <a:srgbClr val="FFFBF7"/>
                </a:solidFill>
                <a:latin typeface="Times New Roman" panose="02020603050405020304" pitchFamily="18" charset="0"/>
                <a:ea typeface="MS PGothic" panose="020B0600070205080204" pitchFamily="34" charset="-128"/>
                <a:cs typeface="Times New Roman" panose="02020603050405020304" pitchFamily="18" charset="0"/>
              </a:defRPr>
            </a:lvl5pPr>
            <a:lvl6pPr marL="2514600" indent="-228600" eaLnBrk="0" fontAlgn="base" hangingPunct="0">
              <a:spcBef>
                <a:spcPct val="20000"/>
              </a:spcBef>
              <a:spcAft>
                <a:spcPct val="0"/>
              </a:spcAft>
              <a:buSzPct val="97000"/>
              <a:buFont typeface="Arial" panose="020B0604020202020204" pitchFamily="34" charset="0"/>
              <a:buChar char="•"/>
              <a:defRPr sz="2000">
                <a:solidFill>
                  <a:srgbClr val="FFFBF7"/>
                </a:solidFill>
                <a:latin typeface="Times New Roman" panose="02020603050405020304" pitchFamily="18" charset="0"/>
                <a:ea typeface="MS PGothic" panose="020B0600070205080204" pitchFamily="34" charset="-128"/>
                <a:cs typeface="Times New Roman" panose="02020603050405020304" pitchFamily="18" charset="0"/>
              </a:defRPr>
            </a:lvl6pPr>
            <a:lvl7pPr marL="2971800" indent="-228600" eaLnBrk="0" fontAlgn="base" hangingPunct="0">
              <a:spcBef>
                <a:spcPct val="20000"/>
              </a:spcBef>
              <a:spcAft>
                <a:spcPct val="0"/>
              </a:spcAft>
              <a:buSzPct val="97000"/>
              <a:buFont typeface="Arial" panose="020B0604020202020204" pitchFamily="34" charset="0"/>
              <a:buChar char="•"/>
              <a:defRPr sz="2000">
                <a:solidFill>
                  <a:srgbClr val="FFFBF7"/>
                </a:solidFill>
                <a:latin typeface="Times New Roman" panose="02020603050405020304" pitchFamily="18" charset="0"/>
                <a:ea typeface="MS PGothic" panose="020B0600070205080204" pitchFamily="34" charset="-128"/>
                <a:cs typeface="Times New Roman" panose="02020603050405020304" pitchFamily="18" charset="0"/>
              </a:defRPr>
            </a:lvl7pPr>
            <a:lvl8pPr marL="3429000" indent="-228600" eaLnBrk="0" fontAlgn="base" hangingPunct="0">
              <a:spcBef>
                <a:spcPct val="20000"/>
              </a:spcBef>
              <a:spcAft>
                <a:spcPct val="0"/>
              </a:spcAft>
              <a:buSzPct val="97000"/>
              <a:buFont typeface="Arial" panose="020B0604020202020204" pitchFamily="34" charset="0"/>
              <a:buChar char="•"/>
              <a:defRPr sz="2000">
                <a:solidFill>
                  <a:srgbClr val="FFFBF7"/>
                </a:solidFill>
                <a:latin typeface="Times New Roman" panose="02020603050405020304" pitchFamily="18" charset="0"/>
                <a:ea typeface="MS PGothic" panose="020B0600070205080204" pitchFamily="34" charset="-128"/>
                <a:cs typeface="Times New Roman" panose="02020603050405020304" pitchFamily="18" charset="0"/>
              </a:defRPr>
            </a:lvl8pPr>
            <a:lvl9pPr marL="3886200" indent="-228600" eaLnBrk="0" fontAlgn="base" hangingPunct="0">
              <a:spcBef>
                <a:spcPct val="20000"/>
              </a:spcBef>
              <a:spcAft>
                <a:spcPct val="0"/>
              </a:spcAft>
              <a:buSzPct val="97000"/>
              <a:buFont typeface="Arial" panose="020B0604020202020204" pitchFamily="34" charset="0"/>
              <a:buChar char="•"/>
              <a:defRPr sz="2000">
                <a:solidFill>
                  <a:srgbClr val="FFFBF7"/>
                </a:solidFill>
                <a:latin typeface="Times New Roman" panose="02020603050405020304" pitchFamily="18" charset="0"/>
                <a:ea typeface="MS PGothic" panose="020B0600070205080204" pitchFamily="34" charset="-128"/>
                <a:cs typeface="Times New Roman" panose="02020603050405020304" pitchFamily="18" charset="0"/>
              </a:defRPr>
            </a:lvl9pPr>
          </a:lstStyle>
          <a:p>
            <a:pPr>
              <a:spcBef>
                <a:spcPct val="0"/>
              </a:spcBef>
              <a:buSzTx/>
              <a:buFontTx/>
              <a:buNone/>
            </a:pPr>
            <a:endParaRPr lang="en-US" altLang="en-US" sz="1800">
              <a:solidFill>
                <a:schemeClr val="tx1"/>
              </a:solidFill>
              <a:latin typeface="Garamond" panose="02020404030301010803" pitchFamily="18" charset="0"/>
            </a:endParaRPr>
          </a:p>
        </p:txBody>
      </p:sp>
      <p:sp>
        <p:nvSpPr>
          <p:cNvPr id="112646" name="Right Arrow 8"/>
          <p:cNvSpPr>
            <a:spLocks noChangeArrowheads="1"/>
          </p:cNvSpPr>
          <p:nvPr/>
        </p:nvSpPr>
        <p:spPr bwMode="auto">
          <a:xfrm rot="-7960713">
            <a:off x="2297112" y="5467351"/>
            <a:ext cx="371475" cy="209550"/>
          </a:xfrm>
          <a:prstGeom prst="rightArrow">
            <a:avLst>
              <a:gd name="adj1" fmla="val 50000"/>
              <a:gd name="adj2" fmla="val 50982"/>
            </a:avLst>
          </a:prstGeom>
          <a:solidFill>
            <a:srgbClr val="996633"/>
          </a:solidFill>
          <a:ln>
            <a:noFill/>
          </a:ln>
        </p:spPr>
        <p:txBody>
          <a:bodyPr vert="eaVert"/>
          <a:lstStyle>
            <a:lvl1pPr>
              <a:spcBef>
                <a:spcPct val="20000"/>
              </a:spcBef>
              <a:buSzPct val="97000"/>
              <a:buFont typeface="Arial" panose="020B0604020202020204" pitchFamily="34" charset="0"/>
              <a:buChar char="•"/>
              <a:defRPr sz="3200">
                <a:solidFill>
                  <a:srgbClr val="FFFBF7"/>
                </a:solidFill>
                <a:latin typeface="Times New Roman" panose="02020603050405020304" pitchFamily="18" charset="0"/>
                <a:ea typeface="MS PGothic" panose="020B0600070205080204" pitchFamily="34" charset="-128"/>
                <a:cs typeface="Times New Roman" panose="02020603050405020304" pitchFamily="18" charset="0"/>
              </a:defRPr>
            </a:lvl1pPr>
            <a:lvl2pPr marL="742950" indent="-285750">
              <a:spcBef>
                <a:spcPct val="20000"/>
              </a:spcBef>
              <a:buSzPct val="73000"/>
              <a:buFont typeface="Garamond" panose="02020404030301010803" pitchFamily="18" charset="0"/>
              <a:buChar char="―"/>
              <a:defRPr sz="2800">
                <a:solidFill>
                  <a:srgbClr val="FFFBF7"/>
                </a:solidFill>
                <a:latin typeface="Times New Roman" panose="02020603050405020304" pitchFamily="18" charset="0"/>
                <a:ea typeface="MS PGothic" panose="020B0600070205080204" pitchFamily="34" charset="-128"/>
                <a:cs typeface="Times New Roman" panose="02020603050405020304" pitchFamily="18" charset="0"/>
              </a:defRPr>
            </a:lvl2pPr>
            <a:lvl3pPr marL="1143000" indent="-228600">
              <a:spcBef>
                <a:spcPct val="20000"/>
              </a:spcBef>
              <a:buSzPct val="97000"/>
              <a:buFont typeface="Arial" panose="020B0604020202020204" pitchFamily="34" charset="0"/>
              <a:buChar char="•"/>
              <a:defRPr sz="2400">
                <a:solidFill>
                  <a:srgbClr val="FFFBF7"/>
                </a:solidFill>
                <a:latin typeface="Times New Roman" panose="02020603050405020304" pitchFamily="18" charset="0"/>
                <a:ea typeface="MS PGothic" panose="020B0600070205080204" pitchFamily="34" charset="-128"/>
                <a:cs typeface="Times New Roman" panose="02020603050405020304" pitchFamily="18" charset="0"/>
              </a:defRPr>
            </a:lvl3pPr>
            <a:lvl4pPr marL="1600200" indent="-228600">
              <a:spcBef>
                <a:spcPct val="20000"/>
              </a:spcBef>
              <a:buSzPct val="97000"/>
              <a:buFont typeface="Arial" panose="020B0604020202020204" pitchFamily="34" charset="0"/>
              <a:buChar char="•"/>
              <a:defRPr sz="2000">
                <a:solidFill>
                  <a:srgbClr val="FFFBF7"/>
                </a:solidFill>
                <a:latin typeface="Times New Roman" panose="02020603050405020304" pitchFamily="18" charset="0"/>
                <a:ea typeface="MS PGothic" panose="020B0600070205080204" pitchFamily="34" charset="-128"/>
                <a:cs typeface="Times New Roman" panose="02020603050405020304" pitchFamily="18" charset="0"/>
              </a:defRPr>
            </a:lvl4pPr>
            <a:lvl5pPr marL="2057400" indent="-228600">
              <a:spcBef>
                <a:spcPct val="20000"/>
              </a:spcBef>
              <a:buSzPct val="97000"/>
              <a:buFont typeface="Arial" panose="020B0604020202020204" pitchFamily="34" charset="0"/>
              <a:buChar char="•"/>
              <a:defRPr sz="2000">
                <a:solidFill>
                  <a:srgbClr val="FFFBF7"/>
                </a:solidFill>
                <a:latin typeface="Times New Roman" panose="02020603050405020304" pitchFamily="18" charset="0"/>
                <a:ea typeface="MS PGothic" panose="020B0600070205080204" pitchFamily="34" charset="-128"/>
                <a:cs typeface="Times New Roman" panose="02020603050405020304" pitchFamily="18" charset="0"/>
              </a:defRPr>
            </a:lvl5pPr>
            <a:lvl6pPr marL="2514600" indent="-228600" eaLnBrk="0" fontAlgn="base" hangingPunct="0">
              <a:spcBef>
                <a:spcPct val="20000"/>
              </a:spcBef>
              <a:spcAft>
                <a:spcPct val="0"/>
              </a:spcAft>
              <a:buSzPct val="97000"/>
              <a:buFont typeface="Arial" panose="020B0604020202020204" pitchFamily="34" charset="0"/>
              <a:buChar char="•"/>
              <a:defRPr sz="2000">
                <a:solidFill>
                  <a:srgbClr val="FFFBF7"/>
                </a:solidFill>
                <a:latin typeface="Times New Roman" panose="02020603050405020304" pitchFamily="18" charset="0"/>
                <a:ea typeface="MS PGothic" panose="020B0600070205080204" pitchFamily="34" charset="-128"/>
                <a:cs typeface="Times New Roman" panose="02020603050405020304" pitchFamily="18" charset="0"/>
              </a:defRPr>
            </a:lvl6pPr>
            <a:lvl7pPr marL="2971800" indent="-228600" eaLnBrk="0" fontAlgn="base" hangingPunct="0">
              <a:spcBef>
                <a:spcPct val="20000"/>
              </a:spcBef>
              <a:spcAft>
                <a:spcPct val="0"/>
              </a:spcAft>
              <a:buSzPct val="97000"/>
              <a:buFont typeface="Arial" panose="020B0604020202020204" pitchFamily="34" charset="0"/>
              <a:buChar char="•"/>
              <a:defRPr sz="2000">
                <a:solidFill>
                  <a:srgbClr val="FFFBF7"/>
                </a:solidFill>
                <a:latin typeface="Times New Roman" panose="02020603050405020304" pitchFamily="18" charset="0"/>
                <a:ea typeface="MS PGothic" panose="020B0600070205080204" pitchFamily="34" charset="-128"/>
                <a:cs typeface="Times New Roman" panose="02020603050405020304" pitchFamily="18" charset="0"/>
              </a:defRPr>
            </a:lvl7pPr>
            <a:lvl8pPr marL="3429000" indent="-228600" eaLnBrk="0" fontAlgn="base" hangingPunct="0">
              <a:spcBef>
                <a:spcPct val="20000"/>
              </a:spcBef>
              <a:spcAft>
                <a:spcPct val="0"/>
              </a:spcAft>
              <a:buSzPct val="97000"/>
              <a:buFont typeface="Arial" panose="020B0604020202020204" pitchFamily="34" charset="0"/>
              <a:buChar char="•"/>
              <a:defRPr sz="2000">
                <a:solidFill>
                  <a:srgbClr val="FFFBF7"/>
                </a:solidFill>
                <a:latin typeface="Times New Roman" panose="02020603050405020304" pitchFamily="18" charset="0"/>
                <a:ea typeface="MS PGothic" panose="020B0600070205080204" pitchFamily="34" charset="-128"/>
                <a:cs typeface="Times New Roman" panose="02020603050405020304" pitchFamily="18" charset="0"/>
              </a:defRPr>
            </a:lvl8pPr>
            <a:lvl9pPr marL="3886200" indent="-228600" eaLnBrk="0" fontAlgn="base" hangingPunct="0">
              <a:spcBef>
                <a:spcPct val="20000"/>
              </a:spcBef>
              <a:spcAft>
                <a:spcPct val="0"/>
              </a:spcAft>
              <a:buSzPct val="97000"/>
              <a:buFont typeface="Arial" panose="020B0604020202020204" pitchFamily="34" charset="0"/>
              <a:buChar char="•"/>
              <a:defRPr sz="2000">
                <a:solidFill>
                  <a:srgbClr val="FFFBF7"/>
                </a:solidFill>
                <a:latin typeface="Times New Roman" panose="02020603050405020304" pitchFamily="18" charset="0"/>
                <a:ea typeface="MS PGothic" panose="020B0600070205080204" pitchFamily="34" charset="-128"/>
                <a:cs typeface="Times New Roman" panose="02020603050405020304" pitchFamily="18" charset="0"/>
              </a:defRPr>
            </a:lvl9pPr>
          </a:lstStyle>
          <a:p>
            <a:pPr>
              <a:spcBef>
                <a:spcPct val="0"/>
              </a:spcBef>
              <a:buSzTx/>
              <a:buFontTx/>
              <a:buNone/>
            </a:pPr>
            <a:endParaRPr lang="en-US" altLang="en-US" sz="1800">
              <a:solidFill>
                <a:schemeClr val="tx1"/>
              </a:solidFill>
              <a:latin typeface="Garamond" panose="02020404030301010803" pitchFamily="18" charset="0"/>
            </a:endParaRPr>
          </a:p>
        </p:txBody>
      </p:sp>
      <p:sp>
        <p:nvSpPr>
          <p:cNvPr id="112647" name="AutoShape 11"/>
          <p:cNvSpPr>
            <a:spLocks noChangeArrowheads="1"/>
          </p:cNvSpPr>
          <p:nvPr/>
        </p:nvSpPr>
        <p:spPr bwMode="hidden">
          <a:xfrm>
            <a:off x="1166813" y="3371850"/>
            <a:ext cx="3287712" cy="1425575"/>
          </a:xfrm>
          <a:prstGeom prst="cube">
            <a:avLst>
              <a:gd name="adj" fmla="val 34412"/>
            </a:avLst>
          </a:prstGeom>
          <a:solidFill>
            <a:srgbClr val="996633"/>
          </a:solidFill>
          <a:ln>
            <a:noFill/>
          </a:ln>
        </p:spPr>
        <p:txBody>
          <a:bodyPr wrap="none" anchor="ctr"/>
          <a:lstStyle>
            <a:lvl1pPr>
              <a:spcBef>
                <a:spcPct val="20000"/>
              </a:spcBef>
              <a:buSzPct val="97000"/>
              <a:buFont typeface="Arial" panose="020B0604020202020204" pitchFamily="34" charset="0"/>
              <a:buChar char="•"/>
              <a:defRPr sz="3200">
                <a:solidFill>
                  <a:srgbClr val="FFFBF7"/>
                </a:solidFill>
                <a:latin typeface="Times New Roman" panose="02020603050405020304" pitchFamily="18" charset="0"/>
                <a:ea typeface="MS PGothic" panose="020B0600070205080204" pitchFamily="34" charset="-128"/>
                <a:cs typeface="Times New Roman" panose="02020603050405020304" pitchFamily="18" charset="0"/>
              </a:defRPr>
            </a:lvl1pPr>
            <a:lvl2pPr marL="742950" indent="-285750">
              <a:spcBef>
                <a:spcPct val="20000"/>
              </a:spcBef>
              <a:buSzPct val="73000"/>
              <a:buFont typeface="Garamond" panose="02020404030301010803" pitchFamily="18" charset="0"/>
              <a:buChar char="―"/>
              <a:defRPr sz="2800">
                <a:solidFill>
                  <a:srgbClr val="FFFBF7"/>
                </a:solidFill>
                <a:latin typeface="Times New Roman" panose="02020603050405020304" pitchFamily="18" charset="0"/>
                <a:ea typeface="MS PGothic" panose="020B0600070205080204" pitchFamily="34" charset="-128"/>
                <a:cs typeface="Times New Roman" panose="02020603050405020304" pitchFamily="18" charset="0"/>
              </a:defRPr>
            </a:lvl2pPr>
            <a:lvl3pPr marL="1143000" indent="-228600">
              <a:spcBef>
                <a:spcPct val="20000"/>
              </a:spcBef>
              <a:buSzPct val="97000"/>
              <a:buFont typeface="Arial" panose="020B0604020202020204" pitchFamily="34" charset="0"/>
              <a:buChar char="•"/>
              <a:defRPr sz="2400">
                <a:solidFill>
                  <a:srgbClr val="FFFBF7"/>
                </a:solidFill>
                <a:latin typeface="Times New Roman" panose="02020603050405020304" pitchFamily="18" charset="0"/>
                <a:ea typeface="MS PGothic" panose="020B0600070205080204" pitchFamily="34" charset="-128"/>
                <a:cs typeface="Times New Roman" panose="02020603050405020304" pitchFamily="18" charset="0"/>
              </a:defRPr>
            </a:lvl3pPr>
            <a:lvl4pPr marL="1600200" indent="-228600">
              <a:spcBef>
                <a:spcPct val="20000"/>
              </a:spcBef>
              <a:buSzPct val="97000"/>
              <a:buFont typeface="Arial" panose="020B0604020202020204" pitchFamily="34" charset="0"/>
              <a:buChar char="•"/>
              <a:defRPr sz="2000">
                <a:solidFill>
                  <a:srgbClr val="FFFBF7"/>
                </a:solidFill>
                <a:latin typeface="Times New Roman" panose="02020603050405020304" pitchFamily="18" charset="0"/>
                <a:ea typeface="MS PGothic" panose="020B0600070205080204" pitchFamily="34" charset="-128"/>
                <a:cs typeface="Times New Roman" panose="02020603050405020304" pitchFamily="18" charset="0"/>
              </a:defRPr>
            </a:lvl4pPr>
            <a:lvl5pPr marL="2057400" indent="-228600">
              <a:spcBef>
                <a:spcPct val="20000"/>
              </a:spcBef>
              <a:buSzPct val="97000"/>
              <a:buFont typeface="Arial" panose="020B0604020202020204" pitchFamily="34" charset="0"/>
              <a:buChar char="•"/>
              <a:defRPr sz="2000">
                <a:solidFill>
                  <a:srgbClr val="FFFBF7"/>
                </a:solidFill>
                <a:latin typeface="Times New Roman" panose="02020603050405020304" pitchFamily="18" charset="0"/>
                <a:ea typeface="MS PGothic" panose="020B0600070205080204" pitchFamily="34" charset="-128"/>
                <a:cs typeface="Times New Roman" panose="02020603050405020304" pitchFamily="18" charset="0"/>
              </a:defRPr>
            </a:lvl5pPr>
            <a:lvl6pPr marL="2514600" indent="-228600" eaLnBrk="0" fontAlgn="base" hangingPunct="0">
              <a:spcBef>
                <a:spcPct val="20000"/>
              </a:spcBef>
              <a:spcAft>
                <a:spcPct val="0"/>
              </a:spcAft>
              <a:buSzPct val="97000"/>
              <a:buFont typeface="Arial" panose="020B0604020202020204" pitchFamily="34" charset="0"/>
              <a:buChar char="•"/>
              <a:defRPr sz="2000">
                <a:solidFill>
                  <a:srgbClr val="FFFBF7"/>
                </a:solidFill>
                <a:latin typeface="Times New Roman" panose="02020603050405020304" pitchFamily="18" charset="0"/>
                <a:ea typeface="MS PGothic" panose="020B0600070205080204" pitchFamily="34" charset="-128"/>
                <a:cs typeface="Times New Roman" panose="02020603050405020304" pitchFamily="18" charset="0"/>
              </a:defRPr>
            </a:lvl6pPr>
            <a:lvl7pPr marL="2971800" indent="-228600" eaLnBrk="0" fontAlgn="base" hangingPunct="0">
              <a:spcBef>
                <a:spcPct val="20000"/>
              </a:spcBef>
              <a:spcAft>
                <a:spcPct val="0"/>
              </a:spcAft>
              <a:buSzPct val="97000"/>
              <a:buFont typeface="Arial" panose="020B0604020202020204" pitchFamily="34" charset="0"/>
              <a:buChar char="•"/>
              <a:defRPr sz="2000">
                <a:solidFill>
                  <a:srgbClr val="FFFBF7"/>
                </a:solidFill>
                <a:latin typeface="Times New Roman" panose="02020603050405020304" pitchFamily="18" charset="0"/>
                <a:ea typeface="MS PGothic" panose="020B0600070205080204" pitchFamily="34" charset="-128"/>
                <a:cs typeface="Times New Roman" panose="02020603050405020304" pitchFamily="18" charset="0"/>
              </a:defRPr>
            </a:lvl7pPr>
            <a:lvl8pPr marL="3429000" indent="-228600" eaLnBrk="0" fontAlgn="base" hangingPunct="0">
              <a:spcBef>
                <a:spcPct val="20000"/>
              </a:spcBef>
              <a:spcAft>
                <a:spcPct val="0"/>
              </a:spcAft>
              <a:buSzPct val="97000"/>
              <a:buFont typeface="Arial" panose="020B0604020202020204" pitchFamily="34" charset="0"/>
              <a:buChar char="•"/>
              <a:defRPr sz="2000">
                <a:solidFill>
                  <a:srgbClr val="FFFBF7"/>
                </a:solidFill>
                <a:latin typeface="Times New Roman" panose="02020603050405020304" pitchFamily="18" charset="0"/>
                <a:ea typeface="MS PGothic" panose="020B0600070205080204" pitchFamily="34" charset="-128"/>
                <a:cs typeface="Times New Roman" panose="02020603050405020304" pitchFamily="18" charset="0"/>
              </a:defRPr>
            </a:lvl8pPr>
            <a:lvl9pPr marL="3886200" indent="-228600" eaLnBrk="0" fontAlgn="base" hangingPunct="0">
              <a:spcBef>
                <a:spcPct val="20000"/>
              </a:spcBef>
              <a:spcAft>
                <a:spcPct val="0"/>
              </a:spcAft>
              <a:buSzPct val="97000"/>
              <a:buFont typeface="Arial" panose="020B0604020202020204" pitchFamily="34" charset="0"/>
              <a:buChar char="•"/>
              <a:defRPr sz="2000">
                <a:solidFill>
                  <a:srgbClr val="FFFBF7"/>
                </a:solidFill>
                <a:latin typeface="Times New Roman" panose="02020603050405020304" pitchFamily="18" charset="0"/>
                <a:ea typeface="MS PGothic" panose="020B0600070205080204" pitchFamily="34" charset="-128"/>
                <a:cs typeface="Times New Roman" panose="02020603050405020304" pitchFamily="18" charset="0"/>
              </a:defRPr>
            </a:lvl9pPr>
          </a:lstStyle>
          <a:p>
            <a:pPr>
              <a:spcBef>
                <a:spcPct val="0"/>
              </a:spcBef>
              <a:buSzTx/>
              <a:buFontTx/>
              <a:buNone/>
            </a:pPr>
            <a:endParaRPr lang="en-US" altLang="en-US" sz="1800">
              <a:solidFill>
                <a:schemeClr val="tx1"/>
              </a:solidFill>
              <a:latin typeface="Garamond" panose="02020404030301010803" pitchFamily="18" charset="0"/>
            </a:endParaRPr>
          </a:p>
        </p:txBody>
      </p:sp>
      <p:sp>
        <p:nvSpPr>
          <p:cNvPr id="112648" name="AutoShape 12"/>
          <p:cNvSpPr>
            <a:spLocks noChangeArrowheads="1"/>
          </p:cNvSpPr>
          <p:nvPr/>
        </p:nvSpPr>
        <p:spPr bwMode="hidden">
          <a:xfrm>
            <a:off x="660400" y="3862388"/>
            <a:ext cx="3306763" cy="1425575"/>
          </a:xfrm>
          <a:prstGeom prst="cube">
            <a:avLst>
              <a:gd name="adj" fmla="val 34412"/>
            </a:avLst>
          </a:prstGeom>
          <a:solidFill>
            <a:srgbClr val="996633"/>
          </a:solidFill>
          <a:ln>
            <a:noFill/>
          </a:ln>
        </p:spPr>
        <p:txBody>
          <a:bodyPr wrap="none" anchor="ctr"/>
          <a:lstStyle>
            <a:lvl1pPr>
              <a:spcBef>
                <a:spcPct val="20000"/>
              </a:spcBef>
              <a:buSzPct val="97000"/>
              <a:buFont typeface="Arial" panose="020B0604020202020204" pitchFamily="34" charset="0"/>
              <a:buChar char="•"/>
              <a:defRPr sz="3200">
                <a:solidFill>
                  <a:srgbClr val="FFFBF7"/>
                </a:solidFill>
                <a:latin typeface="Times New Roman" panose="02020603050405020304" pitchFamily="18" charset="0"/>
                <a:ea typeface="MS PGothic" panose="020B0600070205080204" pitchFamily="34" charset="-128"/>
                <a:cs typeface="Times New Roman" panose="02020603050405020304" pitchFamily="18" charset="0"/>
              </a:defRPr>
            </a:lvl1pPr>
            <a:lvl2pPr marL="742950" indent="-285750">
              <a:spcBef>
                <a:spcPct val="20000"/>
              </a:spcBef>
              <a:buSzPct val="73000"/>
              <a:buFont typeface="Garamond" panose="02020404030301010803" pitchFamily="18" charset="0"/>
              <a:buChar char="―"/>
              <a:defRPr sz="2800">
                <a:solidFill>
                  <a:srgbClr val="FFFBF7"/>
                </a:solidFill>
                <a:latin typeface="Times New Roman" panose="02020603050405020304" pitchFamily="18" charset="0"/>
                <a:ea typeface="MS PGothic" panose="020B0600070205080204" pitchFamily="34" charset="-128"/>
                <a:cs typeface="Times New Roman" panose="02020603050405020304" pitchFamily="18" charset="0"/>
              </a:defRPr>
            </a:lvl2pPr>
            <a:lvl3pPr marL="1143000" indent="-228600">
              <a:spcBef>
                <a:spcPct val="20000"/>
              </a:spcBef>
              <a:buSzPct val="97000"/>
              <a:buFont typeface="Arial" panose="020B0604020202020204" pitchFamily="34" charset="0"/>
              <a:buChar char="•"/>
              <a:defRPr sz="2400">
                <a:solidFill>
                  <a:srgbClr val="FFFBF7"/>
                </a:solidFill>
                <a:latin typeface="Times New Roman" panose="02020603050405020304" pitchFamily="18" charset="0"/>
                <a:ea typeface="MS PGothic" panose="020B0600070205080204" pitchFamily="34" charset="-128"/>
                <a:cs typeface="Times New Roman" panose="02020603050405020304" pitchFamily="18" charset="0"/>
              </a:defRPr>
            </a:lvl3pPr>
            <a:lvl4pPr marL="1600200" indent="-228600">
              <a:spcBef>
                <a:spcPct val="20000"/>
              </a:spcBef>
              <a:buSzPct val="97000"/>
              <a:buFont typeface="Arial" panose="020B0604020202020204" pitchFamily="34" charset="0"/>
              <a:buChar char="•"/>
              <a:defRPr sz="2000">
                <a:solidFill>
                  <a:srgbClr val="FFFBF7"/>
                </a:solidFill>
                <a:latin typeface="Times New Roman" panose="02020603050405020304" pitchFamily="18" charset="0"/>
                <a:ea typeface="MS PGothic" panose="020B0600070205080204" pitchFamily="34" charset="-128"/>
                <a:cs typeface="Times New Roman" panose="02020603050405020304" pitchFamily="18" charset="0"/>
              </a:defRPr>
            </a:lvl4pPr>
            <a:lvl5pPr marL="2057400" indent="-228600">
              <a:spcBef>
                <a:spcPct val="20000"/>
              </a:spcBef>
              <a:buSzPct val="97000"/>
              <a:buFont typeface="Arial" panose="020B0604020202020204" pitchFamily="34" charset="0"/>
              <a:buChar char="•"/>
              <a:defRPr sz="2000">
                <a:solidFill>
                  <a:srgbClr val="FFFBF7"/>
                </a:solidFill>
                <a:latin typeface="Times New Roman" panose="02020603050405020304" pitchFamily="18" charset="0"/>
                <a:ea typeface="MS PGothic" panose="020B0600070205080204" pitchFamily="34" charset="-128"/>
                <a:cs typeface="Times New Roman" panose="02020603050405020304" pitchFamily="18" charset="0"/>
              </a:defRPr>
            </a:lvl5pPr>
            <a:lvl6pPr marL="2514600" indent="-228600" eaLnBrk="0" fontAlgn="base" hangingPunct="0">
              <a:spcBef>
                <a:spcPct val="20000"/>
              </a:spcBef>
              <a:spcAft>
                <a:spcPct val="0"/>
              </a:spcAft>
              <a:buSzPct val="97000"/>
              <a:buFont typeface="Arial" panose="020B0604020202020204" pitchFamily="34" charset="0"/>
              <a:buChar char="•"/>
              <a:defRPr sz="2000">
                <a:solidFill>
                  <a:srgbClr val="FFFBF7"/>
                </a:solidFill>
                <a:latin typeface="Times New Roman" panose="02020603050405020304" pitchFamily="18" charset="0"/>
                <a:ea typeface="MS PGothic" panose="020B0600070205080204" pitchFamily="34" charset="-128"/>
                <a:cs typeface="Times New Roman" panose="02020603050405020304" pitchFamily="18" charset="0"/>
              </a:defRPr>
            </a:lvl6pPr>
            <a:lvl7pPr marL="2971800" indent="-228600" eaLnBrk="0" fontAlgn="base" hangingPunct="0">
              <a:spcBef>
                <a:spcPct val="20000"/>
              </a:spcBef>
              <a:spcAft>
                <a:spcPct val="0"/>
              </a:spcAft>
              <a:buSzPct val="97000"/>
              <a:buFont typeface="Arial" panose="020B0604020202020204" pitchFamily="34" charset="0"/>
              <a:buChar char="•"/>
              <a:defRPr sz="2000">
                <a:solidFill>
                  <a:srgbClr val="FFFBF7"/>
                </a:solidFill>
                <a:latin typeface="Times New Roman" panose="02020603050405020304" pitchFamily="18" charset="0"/>
                <a:ea typeface="MS PGothic" panose="020B0600070205080204" pitchFamily="34" charset="-128"/>
                <a:cs typeface="Times New Roman" panose="02020603050405020304" pitchFamily="18" charset="0"/>
              </a:defRPr>
            </a:lvl7pPr>
            <a:lvl8pPr marL="3429000" indent="-228600" eaLnBrk="0" fontAlgn="base" hangingPunct="0">
              <a:spcBef>
                <a:spcPct val="20000"/>
              </a:spcBef>
              <a:spcAft>
                <a:spcPct val="0"/>
              </a:spcAft>
              <a:buSzPct val="97000"/>
              <a:buFont typeface="Arial" panose="020B0604020202020204" pitchFamily="34" charset="0"/>
              <a:buChar char="•"/>
              <a:defRPr sz="2000">
                <a:solidFill>
                  <a:srgbClr val="FFFBF7"/>
                </a:solidFill>
                <a:latin typeface="Times New Roman" panose="02020603050405020304" pitchFamily="18" charset="0"/>
                <a:ea typeface="MS PGothic" panose="020B0600070205080204" pitchFamily="34" charset="-128"/>
                <a:cs typeface="Times New Roman" panose="02020603050405020304" pitchFamily="18" charset="0"/>
              </a:defRPr>
            </a:lvl8pPr>
            <a:lvl9pPr marL="3886200" indent="-228600" eaLnBrk="0" fontAlgn="base" hangingPunct="0">
              <a:spcBef>
                <a:spcPct val="20000"/>
              </a:spcBef>
              <a:spcAft>
                <a:spcPct val="0"/>
              </a:spcAft>
              <a:buSzPct val="97000"/>
              <a:buFont typeface="Arial" panose="020B0604020202020204" pitchFamily="34" charset="0"/>
              <a:buChar char="•"/>
              <a:defRPr sz="2000">
                <a:solidFill>
                  <a:srgbClr val="FFFBF7"/>
                </a:solidFill>
                <a:latin typeface="Times New Roman" panose="02020603050405020304" pitchFamily="18" charset="0"/>
                <a:ea typeface="MS PGothic" panose="020B0600070205080204" pitchFamily="34" charset="-128"/>
                <a:cs typeface="Times New Roman" panose="02020603050405020304" pitchFamily="18" charset="0"/>
              </a:defRPr>
            </a:lvl9pPr>
          </a:lstStyle>
          <a:p>
            <a:pPr>
              <a:spcBef>
                <a:spcPct val="0"/>
              </a:spcBef>
              <a:buSzTx/>
              <a:buFontTx/>
              <a:buNone/>
            </a:pPr>
            <a:endParaRPr lang="en-US" altLang="en-US" sz="1800">
              <a:solidFill>
                <a:schemeClr val="tx1"/>
              </a:solidFill>
              <a:latin typeface="Garamond" panose="02020404030301010803" pitchFamily="18" charset="0"/>
            </a:endParaRPr>
          </a:p>
        </p:txBody>
      </p:sp>
      <p:sp>
        <p:nvSpPr>
          <p:cNvPr id="112649" name="AutoShape 13"/>
          <p:cNvSpPr>
            <a:spLocks noChangeArrowheads="1"/>
          </p:cNvSpPr>
          <p:nvPr/>
        </p:nvSpPr>
        <p:spPr bwMode="hidden">
          <a:xfrm>
            <a:off x="5637213" y="3397250"/>
            <a:ext cx="3287712" cy="1425575"/>
          </a:xfrm>
          <a:prstGeom prst="cube">
            <a:avLst>
              <a:gd name="adj" fmla="val 34412"/>
            </a:avLst>
          </a:prstGeom>
          <a:solidFill>
            <a:srgbClr val="996633"/>
          </a:solidFill>
          <a:ln>
            <a:noFill/>
          </a:ln>
        </p:spPr>
        <p:txBody>
          <a:bodyPr wrap="none" anchor="ctr"/>
          <a:lstStyle>
            <a:lvl1pPr>
              <a:spcBef>
                <a:spcPct val="20000"/>
              </a:spcBef>
              <a:buSzPct val="97000"/>
              <a:buFont typeface="Arial" panose="020B0604020202020204" pitchFamily="34" charset="0"/>
              <a:buChar char="•"/>
              <a:defRPr sz="3200">
                <a:solidFill>
                  <a:srgbClr val="FFFBF7"/>
                </a:solidFill>
                <a:latin typeface="Times New Roman" panose="02020603050405020304" pitchFamily="18" charset="0"/>
                <a:ea typeface="MS PGothic" panose="020B0600070205080204" pitchFamily="34" charset="-128"/>
                <a:cs typeface="Times New Roman" panose="02020603050405020304" pitchFamily="18" charset="0"/>
              </a:defRPr>
            </a:lvl1pPr>
            <a:lvl2pPr marL="742950" indent="-285750">
              <a:spcBef>
                <a:spcPct val="20000"/>
              </a:spcBef>
              <a:buSzPct val="73000"/>
              <a:buFont typeface="Garamond" panose="02020404030301010803" pitchFamily="18" charset="0"/>
              <a:buChar char="―"/>
              <a:defRPr sz="2800">
                <a:solidFill>
                  <a:srgbClr val="FFFBF7"/>
                </a:solidFill>
                <a:latin typeface="Times New Roman" panose="02020603050405020304" pitchFamily="18" charset="0"/>
                <a:ea typeface="MS PGothic" panose="020B0600070205080204" pitchFamily="34" charset="-128"/>
                <a:cs typeface="Times New Roman" panose="02020603050405020304" pitchFamily="18" charset="0"/>
              </a:defRPr>
            </a:lvl2pPr>
            <a:lvl3pPr marL="1143000" indent="-228600">
              <a:spcBef>
                <a:spcPct val="20000"/>
              </a:spcBef>
              <a:buSzPct val="97000"/>
              <a:buFont typeface="Arial" panose="020B0604020202020204" pitchFamily="34" charset="0"/>
              <a:buChar char="•"/>
              <a:defRPr sz="2400">
                <a:solidFill>
                  <a:srgbClr val="FFFBF7"/>
                </a:solidFill>
                <a:latin typeface="Times New Roman" panose="02020603050405020304" pitchFamily="18" charset="0"/>
                <a:ea typeface="MS PGothic" panose="020B0600070205080204" pitchFamily="34" charset="-128"/>
                <a:cs typeface="Times New Roman" panose="02020603050405020304" pitchFamily="18" charset="0"/>
              </a:defRPr>
            </a:lvl3pPr>
            <a:lvl4pPr marL="1600200" indent="-228600">
              <a:spcBef>
                <a:spcPct val="20000"/>
              </a:spcBef>
              <a:buSzPct val="97000"/>
              <a:buFont typeface="Arial" panose="020B0604020202020204" pitchFamily="34" charset="0"/>
              <a:buChar char="•"/>
              <a:defRPr sz="2000">
                <a:solidFill>
                  <a:srgbClr val="FFFBF7"/>
                </a:solidFill>
                <a:latin typeface="Times New Roman" panose="02020603050405020304" pitchFamily="18" charset="0"/>
                <a:ea typeface="MS PGothic" panose="020B0600070205080204" pitchFamily="34" charset="-128"/>
                <a:cs typeface="Times New Roman" panose="02020603050405020304" pitchFamily="18" charset="0"/>
              </a:defRPr>
            </a:lvl4pPr>
            <a:lvl5pPr marL="2057400" indent="-228600">
              <a:spcBef>
                <a:spcPct val="20000"/>
              </a:spcBef>
              <a:buSzPct val="97000"/>
              <a:buFont typeface="Arial" panose="020B0604020202020204" pitchFamily="34" charset="0"/>
              <a:buChar char="•"/>
              <a:defRPr sz="2000">
                <a:solidFill>
                  <a:srgbClr val="FFFBF7"/>
                </a:solidFill>
                <a:latin typeface="Times New Roman" panose="02020603050405020304" pitchFamily="18" charset="0"/>
                <a:ea typeface="MS PGothic" panose="020B0600070205080204" pitchFamily="34" charset="-128"/>
                <a:cs typeface="Times New Roman" panose="02020603050405020304" pitchFamily="18" charset="0"/>
              </a:defRPr>
            </a:lvl5pPr>
            <a:lvl6pPr marL="2514600" indent="-228600" eaLnBrk="0" fontAlgn="base" hangingPunct="0">
              <a:spcBef>
                <a:spcPct val="20000"/>
              </a:spcBef>
              <a:spcAft>
                <a:spcPct val="0"/>
              </a:spcAft>
              <a:buSzPct val="97000"/>
              <a:buFont typeface="Arial" panose="020B0604020202020204" pitchFamily="34" charset="0"/>
              <a:buChar char="•"/>
              <a:defRPr sz="2000">
                <a:solidFill>
                  <a:srgbClr val="FFFBF7"/>
                </a:solidFill>
                <a:latin typeface="Times New Roman" panose="02020603050405020304" pitchFamily="18" charset="0"/>
                <a:ea typeface="MS PGothic" panose="020B0600070205080204" pitchFamily="34" charset="-128"/>
                <a:cs typeface="Times New Roman" panose="02020603050405020304" pitchFamily="18" charset="0"/>
              </a:defRPr>
            </a:lvl6pPr>
            <a:lvl7pPr marL="2971800" indent="-228600" eaLnBrk="0" fontAlgn="base" hangingPunct="0">
              <a:spcBef>
                <a:spcPct val="20000"/>
              </a:spcBef>
              <a:spcAft>
                <a:spcPct val="0"/>
              </a:spcAft>
              <a:buSzPct val="97000"/>
              <a:buFont typeface="Arial" panose="020B0604020202020204" pitchFamily="34" charset="0"/>
              <a:buChar char="•"/>
              <a:defRPr sz="2000">
                <a:solidFill>
                  <a:srgbClr val="FFFBF7"/>
                </a:solidFill>
                <a:latin typeface="Times New Roman" panose="02020603050405020304" pitchFamily="18" charset="0"/>
                <a:ea typeface="MS PGothic" panose="020B0600070205080204" pitchFamily="34" charset="-128"/>
                <a:cs typeface="Times New Roman" panose="02020603050405020304" pitchFamily="18" charset="0"/>
              </a:defRPr>
            </a:lvl7pPr>
            <a:lvl8pPr marL="3429000" indent="-228600" eaLnBrk="0" fontAlgn="base" hangingPunct="0">
              <a:spcBef>
                <a:spcPct val="20000"/>
              </a:spcBef>
              <a:spcAft>
                <a:spcPct val="0"/>
              </a:spcAft>
              <a:buSzPct val="97000"/>
              <a:buFont typeface="Arial" panose="020B0604020202020204" pitchFamily="34" charset="0"/>
              <a:buChar char="•"/>
              <a:defRPr sz="2000">
                <a:solidFill>
                  <a:srgbClr val="FFFBF7"/>
                </a:solidFill>
                <a:latin typeface="Times New Roman" panose="02020603050405020304" pitchFamily="18" charset="0"/>
                <a:ea typeface="MS PGothic" panose="020B0600070205080204" pitchFamily="34" charset="-128"/>
                <a:cs typeface="Times New Roman" panose="02020603050405020304" pitchFamily="18" charset="0"/>
              </a:defRPr>
            </a:lvl8pPr>
            <a:lvl9pPr marL="3886200" indent="-228600" eaLnBrk="0" fontAlgn="base" hangingPunct="0">
              <a:spcBef>
                <a:spcPct val="20000"/>
              </a:spcBef>
              <a:spcAft>
                <a:spcPct val="0"/>
              </a:spcAft>
              <a:buSzPct val="97000"/>
              <a:buFont typeface="Arial" panose="020B0604020202020204" pitchFamily="34" charset="0"/>
              <a:buChar char="•"/>
              <a:defRPr sz="2000">
                <a:solidFill>
                  <a:srgbClr val="FFFBF7"/>
                </a:solidFill>
                <a:latin typeface="Times New Roman" panose="02020603050405020304" pitchFamily="18" charset="0"/>
                <a:ea typeface="MS PGothic" panose="020B0600070205080204" pitchFamily="34" charset="-128"/>
                <a:cs typeface="Times New Roman" panose="02020603050405020304" pitchFamily="18" charset="0"/>
              </a:defRPr>
            </a:lvl9pPr>
          </a:lstStyle>
          <a:p>
            <a:pPr>
              <a:spcBef>
                <a:spcPct val="0"/>
              </a:spcBef>
              <a:buSzTx/>
              <a:buFontTx/>
              <a:buNone/>
            </a:pPr>
            <a:endParaRPr lang="en-US" altLang="en-US" sz="1800">
              <a:solidFill>
                <a:schemeClr val="tx1"/>
              </a:solidFill>
              <a:latin typeface="Garamond" panose="02020404030301010803" pitchFamily="18" charset="0"/>
            </a:endParaRPr>
          </a:p>
        </p:txBody>
      </p:sp>
      <p:sp>
        <p:nvSpPr>
          <p:cNvPr id="112650" name="AutoShape 15"/>
          <p:cNvSpPr>
            <a:spLocks noChangeArrowheads="1"/>
          </p:cNvSpPr>
          <p:nvPr/>
        </p:nvSpPr>
        <p:spPr bwMode="hidden">
          <a:xfrm>
            <a:off x="5448300" y="3727450"/>
            <a:ext cx="3135313" cy="1209675"/>
          </a:xfrm>
          <a:prstGeom prst="cube">
            <a:avLst>
              <a:gd name="adj" fmla="val 2421"/>
            </a:avLst>
          </a:prstGeom>
          <a:solidFill>
            <a:schemeClr val="hlink"/>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spcBef>
                <a:spcPct val="20000"/>
              </a:spcBef>
              <a:buSzPct val="97000"/>
              <a:buFont typeface="Arial" panose="020B0604020202020204" pitchFamily="34" charset="0"/>
              <a:buChar char="•"/>
              <a:defRPr sz="3200">
                <a:solidFill>
                  <a:srgbClr val="FFFBF7"/>
                </a:solidFill>
                <a:latin typeface="Times New Roman" panose="02020603050405020304" pitchFamily="18" charset="0"/>
                <a:ea typeface="MS PGothic" panose="020B0600070205080204" pitchFamily="34" charset="-128"/>
                <a:cs typeface="Times New Roman" panose="02020603050405020304" pitchFamily="18" charset="0"/>
              </a:defRPr>
            </a:lvl1pPr>
            <a:lvl2pPr marL="742950" indent="-285750">
              <a:spcBef>
                <a:spcPct val="20000"/>
              </a:spcBef>
              <a:buSzPct val="73000"/>
              <a:buFont typeface="Garamond" panose="02020404030301010803" pitchFamily="18" charset="0"/>
              <a:buChar char="―"/>
              <a:defRPr sz="2800">
                <a:solidFill>
                  <a:srgbClr val="FFFBF7"/>
                </a:solidFill>
                <a:latin typeface="Times New Roman" panose="02020603050405020304" pitchFamily="18" charset="0"/>
                <a:ea typeface="MS PGothic" panose="020B0600070205080204" pitchFamily="34" charset="-128"/>
                <a:cs typeface="Times New Roman" panose="02020603050405020304" pitchFamily="18" charset="0"/>
              </a:defRPr>
            </a:lvl2pPr>
            <a:lvl3pPr marL="1143000" indent="-228600">
              <a:spcBef>
                <a:spcPct val="20000"/>
              </a:spcBef>
              <a:buSzPct val="97000"/>
              <a:buFont typeface="Arial" panose="020B0604020202020204" pitchFamily="34" charset="0"/>
              <a:buChar char="•"/>
              <a:defRPr sz="2400">
                <a:solidFill>
                  <a:srgbClr val="FFFBF7"/>
                </a:solidFill>
                <a:latin typeface="Times New Roman" panose="02020603050405020304" pitchFamily="18" charset="0"/>
                <a:ea typeface="MS PGothic" panose="020B0600070205080204" pitchFamily="34" charset="-128"/>
                <a:cs typeface="Times New Roman" panose="02020603050405020304" pitchFamily="18" charset="0"/>
              </a:defRPr>
            </a:lvl3pPr>
            <a:lvl4pPr marL="1600200" indent="-228600">
              <a:spcBef>
                <a:spcPct val="20000"/>
              </a:spcBef>
              <a:buSzPct val="97000"/>
              <a:buFont typeface="Arial" panose="020B0604020202020204" pitchFamily="34" charset="0"/>
              <a:buChar char="•"/>
              <a:defRPr sz="2000">
                <a:solidFill>
                  <a:srgbClr val="FFFBF7"/>
                </a:solidFill>
                <a:latin typeface="Times New Roman" panose="02020603050405020304" pitchFamily="18" charset="0"/>
                <a:ea typeface="MS PGothic" panose="020B0600070205080204" pitchFamily="34" charset="-128"/>
                <a:cs typeface="Times New Roman" panose="02020603050405020304" pitchFamily="18" charset="0"/>
              </a:defRPr>
            </a:lvl4pPr>
            <a:lvl5pPr marL="2057400" indent="-228600">
              <a:spcBef>
                <a:spcPct val="20000"/>
              </a:spcBef>
              <a:buSzPct val="97000"/>
              <a:buFont typeface="Arial" panose="020B0604020202020204" pitchFamily="34" charset="0"/>
              <a:buChar char="•"/>
              <a:defRPr sz="2000">
                <a:solidFill>
                  <a:srgbClr val="FFFBF7"/>
                </a:solidFill>
                <a:latin typeface="Times New Roman" panose="02020603050405020304" pitchFamily="18" charset="0"/>
                <a:ea typeface="MS PGothic" panose="020B0600070205080204" pitchFamily="34" charset="-128"/>
                <a:cs typeface="Times New Roman" panose="02020603050405020304" pitchFamily="18" charset="0"/>
              </a:defRPr>
            </a:lvl5pPr>
            <a:lvl6pPr marL="2514600" indent="-228600" eaLnBrk="0" fontAlgn="base" hangingPunct="0">
              <a:spcBef>
                <a:spcPct val="20000"/>
              </a:spcBef>
              <a:spcAft>
                <a:spcPct val="0"/>
              </a:spcAft>
              <a:buSzPct val="97000"/>
              <a:buFont typeface="Arial" panose="020B0604020202020204" pitchFamily="34" charset="0"/>
              <a:buChar char="•"/>
              <a:defRPr sz="2000">
                <a:solidFill>
                  <a:srgbClr val="FFFBF7"/>
                </a:solidFill>
                <a:latin typeface="Times New Roman" panose="02020603050405020304" pitchFamily="18" charset="0"/>
                <a:ea typeface="MS PGothic" panose="020B0600070205080204" pitchFamily="34" charset="-128"/>
                <a:cs typeface="Times New Roman" panose="02020603050405020304" pitchFamily="18" charset="0"/>
              </a:defRPr>
            </a:lvl6pPr>
            <a:lvl7pPr marL="2971800" indent="-228600" eaLnBrk="0" fontAlgn="base" hangingPunct="0">
              <a:spcBef>
                <a:spcPct val="20000"/>
              </a:spcBef>
              <a:spcAft>
                <a:spcPct val="0"/>
              </a:spcAft>
              <a:buSzPct val="97000"/>
              <a:buFont typeface="Arial" panose="020B0604020202020204" pitchFamily="34" charset="0"/>
              <a:buChar char="•"/>
              <a:defRPr sz="2000">
                <a:solidFill>
                  <a:srgbClr val="FFFBF7"/>
                </a:solidFill>
                <a:latin typeface="Times New Roman" panose="02020603050405020304" pitchFamily="18" charset="0"/>
                <a:ea typeface="MS PGothic" panose="020B0600070205080204" pitchFamily="34" charset="-128"/>
                <a:cs typeface="Times New Roman" panose="02020603050405020304" pitchFamily="18" charset="0"/>
              </a:defRPr>
            </a:lvl7pPr>
            <a:lvl8pPr marL="3429000" indent="-228600" eaLnBrk="0" fontAlgn="base" hangingPunct="0">
              <a:spcBef>
                <a:spcPct val="20000"/>
              </a:spcBef>
              <a:spcAft>
                <a:spcPct val="0"/>
              </a:spcAft>
              <a:buSzPct val="97000"/>
              <a:buFont typeface="Arial" panose="020B0604020202020204" pitchFamily="34" charset="0"/>
              <a:buChar char="•"/>
              <a:defRPr sz="2000">
                <a:solidFill>
                  <a:srgbClr val="FFFBF7"/>
                </a:solidFill>
                <a:latin typeface="Times New Roman" panose="02020603050405020304" pitchFamily="18" charset="0"/>
                <a:ea typeface="MS PGothic" panose="020B0600070205080204" pitchFamily="34" charset="-128"/>
                <a:cs typeface="Times New Roman" panose="02020603050405020304" pitchFamily="18" charset="0"/>
              </a:defRPr>
            </a:lvl8pPr>
            <a:lvl9pPr marL="3886200" indent="-228600" eaLnBrk="0" fontAlgn="base" hangingPunct="0">
              <a:spcBef>
                <a:spcPct val="20000"/>
              </a:spcBef>
              <a:spcAft>
                <a:spcPct val="0"/>
              </a:spcAft>
              <a:buSzPct val="97000"/>
              <a:buFont typeface="Arial" panose="020B0604020202020204" pitchFamily="34" charset="0"/>
              <a:buChar char="•"/>
              <a:defRPr sz="2000">
                <a:solidFill>
                  <a:srgbClr val="FFFBF7"/>
                </a:solidFill>
                <a:latin typeface="Times New Roman" panose="02020603050405020304" pitchFamily="18" charset="0"/>
                <a:ea typeface="MS PGothic" panose="020B0600070205080204" pitchFamily="34" charset="-128"/>
                <a:cs typeface="Times New Roman" panose="02020603050405020304" pitchFamily="18" charset="0"/>
              </a:defRPr>
            </a:lvl9pPr>
          </a:lstStyle>
          <a:p>
            <a:pPr>
              <a:spcBef>
                <a:spcPct val="0"/>
              </a:spcBef>
              <a:buSzTx/>
              <a:buFontTx/>
              <a:buNone/>
            </a:pPr>
            <a:endParaRPr lang="en-US" altLang="en-US" sz="1800">
              <a:solidFill>
                <a:schemeClr val="tx1"/>
              </a:solidFill>
              <a:latin typeface="Garamond" panose="02020404030301010803" pitchFamily="18" charset="0"/>
            </a:endParaRPr>
          </a:p>
        </p:txBody>
      </p:sp>
      <p:sp>
        <p:nvSpPr>
          <p:cNvPr id="112651" name="AutoShape 14"/>
          <p:cNvSpPr>
            <a:spLocks noChangeArrowheads="1"/>
          </p:cNvSpPr>
          <p:nvPr/>
        </p:nvSpPr>
        <p:spPr bwMode="hidden">
          <a:xfrm>
            <a:off x="5130800" y="3887788"/>
            <a:ext cx="3306763" cy="1425575"/>
          </a:xfrm>
          <a:prstGeom prst="cube">
            <a:avLst>
              <a:gd name="adj" fmla="val 34412"/>
            </a:avLst>
          </a:prstGeom>
          <a:solidFill>
            <a:srgbClr val="996633"/>
          </a:solidFill>
          <a:ln>
            <a:noFill/>
          </a:ln>
        </p:spPr>
        <p:txBody>
          <a:bodyPr wrap="none" anchor="ctr"/>
          <a:lstStyle>
            <a:lvl1pPr>
              <a:spcBef>
                <a:spcPct val="20000"/>
              </a:spcBef>
              <a:buSzPct val="97000"/>
              <a:buFont typeface="Arial" panose="020B0604020202020204" pitchFamily="34" charset="0"/>
              <a:buChar char="•"/>
              <a:defRPr sz="3200">
                <a:solidFill>
                  <a:srgbClr val="FFFBF7"/>
                </a:solidFill>
                <a:latin typeface="Times New Roman" panose="02020603050405020304" pitchFamily="18" charset="0"/>
                <a:ea typeface="MS PGothic" panose="020B0600070205080204" pitchFamily="34" charset="-128"/>
                <a:cs typeface="Times New Roman" panose="02020603050405020304" pitchFamily="18" charset="0"/>
              </a:defRPr>
            </a:lvl1pPr>
            <a:lvl2pPr marL="742950" indent="-285750">
              <a:spcBef>
                <a:spcPct val="20000"/>
              </a:spcBef>
              <a:buSzPct val="73000"/>
              <a:buFont typeface="Garamond" panose="02020404030301010803" pitchFamily="18" charset="0"/>
              <a:buChar char="―"/>
              <a:defRPr sz="2800">
                <a:solidFill>
                  <a:srgbClr val="FFFBF7"/>
                </a:solidFill>
                <a:latin typeface="Times New Roman" panose="02020603050405020304" pitchFamily="18" charset="0"/>
                <a:ea typeface="MS PGothic" panose="020B0600070205080204" pitchFamily="34" charset="-128"/>
                <a:cs typeface="Times New Roman" panose="02020603050405020304" pitchFamily="18" charset="0"/>
              </a:defRPr>
            </a:lvl2pPr>
            <a:lvl3pPr marL="1143000" indent="-228600">
              <a:spcBef>
                <a:spcPct val="20000"/>
              </a:spcBef>
              <a:buSzPct val="97000"/>
              <a:buFont typeface="Arial" panose="020B0604020202020204" pitchFamily="34" charset="0"/>
              <a:buChar char="•"/>
              <a:defRPr sz="2400">
                <a:solidFill>
                  <a:srgbClr val="FFFBF7"/>
                </a:solidFill>
                <a:latin typeface="Times New Roman" panose="02020603050405020304" pitchFamily="18" charset="0"/>
                <a:ea typeface="MS PGothic" panose="020B0600070205080204" pitchFamily="34" charset="-128"/>
                <a:cs typeface="Times New Roman" panose="02020603050405020304" pitchFamily="18" charset="0"/>
              </a:defRPr>
            </a:lvl3pPr>
            <a:lvl4pPr marL="1600200" indent="-228600">
              <a:spcBef>
                <a:spcPct val="20000"/>
              </a:spcBef>
              <a:buSzPct val="97000"/>
              <a:buFont typeface="Arial" panose="020B0604020202020204" pitchFamily="34" charset="0"/>
              <a:buChar char="•"/>
              <a:defRPr sz="2000">
                <a:solidFill>
                  <a:srgbClr val="FFFBF7"/>
                </a:solidFill>
                <a:latin typeface="Times New Roman" panose="02020603050405020304" pitchFamily="18" charset="0"/>
                <a:ea typeface="MS PGothic" panose="020B0600070205080204" pitchFamily="34" charset="-128"/>
                <a:cs typeface="Times New Roman" panose="02020603050405020304" pitchFamily="18" charset="0"/>
              </a:defRPr>
            </a:lvl4pPr>
            <a:lvl5pPr marL="2057400" indent="-228600">
              <a:spcBef>
                <a:spcPct val="20000"/>
              </a:spcBef>
              <a:buSzPct val="97000"/>
              <a:buFont typeface="Arial" panose="020B0604020202020204" pitchFamily="34" charset="0"/>
              <a:buChar char="•"/>
              <a:defRPr sz="2000">
                <a:solidFill>
                  <a:srgbClr val="FFFBF7"/>
                </a:solidFill>
                <a:latin typeface="Times New Roman" panose="02020603050405020304" pitchFamily="18" charset="0"/>
                <a:ea typeface="MS PGothic" panose="020B0600070205080204" pitchFamily="34" charset="-128"/>
                <a:cs typeface="Times New Roman" panose="02020603050405020304" pitchFamily="18" charset="0"/>
              </a:defRPr>
            </a:lvl5pPr>
            <a:lvl6pPr marL="2514600" indent="-228600" eaLnBrk="0" fontAlgn="base" hangingPunct="0">
              <a:spcBef>
                <a:spcPct val="20000"/>
              </a:spcBef>
              <a:spcAft>
                <a:spcPct val="0"/>
              </a:spcAft>
              <a:buSzPct val="97000"/>
              <a:buFont typeface="Arial" panose="020B0604020202020204" pitchFamily="34" charset="0"/>
              <a:buChar char="•"/>
              <a:defRPr sz="2000">
                <a:solidFill>
                  <a:srgbClr val="FFFBF7"/>
                </a:solidFill>
                <a:latin typeface="Times New Roman" panose="02020603050405020304" pitchFamily="18" charset="0"/>
                <a:ea typeface="MS PGothic" panose="020B0600070205080204" pitchFamily="34" charset="-128"/>
                <a:cs typeface="Times New Roman" panose="02020603050405020304" pitchFamily="18" charset="0"/>
              </a:defRPr>
            </a:lvl6pPr>
            <a:lvl7pPr marL="2971800" indent="-228600" eaLnBrk="0" fontAlgn="base" hangingPunct="0">
              <a:spcBef>
                <a:spcPct val="20000"/>
              </a:spcBef>
              <a:spcAft>
                <a:spcPct val="0"/>
              </a:spcAft>
              <a:buSzPct val="97000"/>
              <a:buFont typeface="Arial" panose="020B0604020202020204" pitchFamily="34" charset="0"/>
              <a:buChar char="•"/>
              <a:defRPr sz="2000">
                <a:solidFill>
                  <a:srgbClr val="FFFBF7"/>
                </a:solidFill>
                <a:latin typeface="Times New Roman" panose="02020603050405020304" pitchFamily="18" charset="0"/>
                <a:ea typeface="MS PGothic" panose="020B0600070205080204" pitchFamily="34" charset="-128"/>
                <a:cs typeface="Times New Roman" panose="02020603050405020304" pitchFamily="18" charset="0"/>
              </a:defRPr>
            </a:lvl7pPr>
            <a:lvl8pPr marL="3429000" indent="-228600" eaLnBrk="0" fontAlgn="base" hangingPunct="0">
              <a:spcBef>
                <a:spcPct val="20000"/>
              </a:spcBef>
              <a:spcAft>
                <a:spcPct val="0"/>
              </a:spcAft>
              <a:buSzPct val="97000"/>
              <a:buFont typeface="Arial" panose="020B0604020202020204" pitchFamily="34" charset="0"/>
              <a:buChar char="•"/>
              <a:defRPr sz="2000">
                <a:solidFill>
                  <a:srgbClr val="FFFBF7"/>
                </a:solidFill>
                <a:latin typeface="Times New Roman" panose="02020603050405020304" pitchFamily="18" charset="0"/>
                <a:ea typeface="MS PGothic" panose="020B0600070205080204" pitchFamily="34" charset="-128"/>
                <a:cs typeface="Times New Roman" panose="02020603050405020304" pitchFamily="18" charset="0"/>
              </a:defRPr>
            </a:lvl8pPr>
            <a:lvl9pPr marL="3886200" indent="-228600" eaLnBrk="0" fontAlgn="base" hangingPunct="0">
              <a:spcBef>
                <a:spcPct val="20000"/>
              </a:spcBef>
              <a:spcAft>
                <a:spcPct val="0"/>
              </a:spcAft>
              <a:buSzPct val="97000"/>
              <a:buFont typeface="Arial" panose="020B0604020202020204" pitchFamily="34" charset="0"/>
              <a:buChar char="•"/>
              <a:defRPr sz="2000">
                <a:solidFill>
                  <a:srgbClr val="FFFBF7"/>
                </a:solidFill>
                <a:latin typeface="Times New Roman" panose="02020603050405020304" pitchFamily="18" charset="0"/>
                <a:ea typeface="MS PGothic" panose="020B0600070205080204" pitchFamily="34" charset="-128"/>
                <a:cs typeface="Times New Roman" panose="02020603050405020304" pitchFamily="18" charset="0"/>
              </a:defRPr>
            </a:lvl9pPr>
          </a:lstStyle>
          <a:p>
            <a:pPr>
              <a:spcBef>
                <a:spcPct val="0"/>
              </a:spcBef>
              <a:buSzTx/>
              <a:buFontTx/>
              <a:buNone/>
            </a:pPr>
            <a:endParaRPr lang="en-US" altLang="en-US" sz="1800">
              <a:solidFill>
                <a:schemeClr val="tx1"/>
              </a:solidFill>
              <a:latin typeface="Garamond" panose="02020404030301010803" pitchFamily="18" charset="0"/>
            </a:endParaRPr>
          </a:p>
        </p:txBody>
      </p:sp>
      <p:sp>
        <p:nvSpPr>
          <p:cNvPr id="40977" name="Freeform 17"/>
          <p:cNvSpPr>
            <a:spLocks/>
          </p:cNvSpPr>
          <p:nvPr/>
        </p:nvSpPr>
        <p:spPr bwMode="hidden">
          <a:xfrm>
            <a:off x="1874838" y="2235200"/>
            <a:ext cx="101600" cy="1879600"/>
          </a:xfrm>
          <a:custGeom>
            <a:avLst/>
            <a:gdLst>
              <a:gd name="T0" fmla="*/ 42863 w 64"/>
              <a:gd name="T1" fmla="*/ 1879600 h 1184"/>
              <a:gd name="T2" fmla="*/ 30163 w 64"/>
              <a:gd name="T3" fmla="*/ 1727200 h 1184"/>
              <a:gd name="T4" fmla="*/ 17463 w 64"/>
              <a:gd name="T5" fmla="*/ 1473200 h 1184"/>
              <a:gd name="T6" fmla="*/ 93663 w 64"/>
              <a:gd name="T7" fmla="*/ 1066800 h 1184"/>
              <a:gd name="T8" fmla="*/ 68263 w 64"/>
              <a:gd name="T9" fmla="*/ 635000 h 1184"/>
              <a:gd name="T10" fmla="*/ 4763 w 64"/>
              <a:gd name="T11" fmla="*/ 228600 h 1184"/>
              <a:gd name="T12" fmla="*/ 42863 w 64"/>
              <a:gd name="T13" fmla="*/ 0 h 118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4" h="1184">
                <a:moveTo>
                  <a:pt x="27" y="1184"/>
                </a:moveTo>
                <a:cubicBezTo>
                  <a:pt x="24" y="1157"/>
                  <a:pt x="22" y="1131"/>
                  <a:pt x="19" y="1088"/>
                </a:cubicBezTo>
                <a:cubicBezTo>
                  <a:pt x="16" y="1045"/>
                  <a:pt x="4" y="997"/>
                  <a:pt x="11" y="928"/>
                </a:cubicBezTo>
                <a:cubicBezTo>
                  <a:pt x="18" y="859"/>
                  <a:pt x="54" y="760"/>
                  <a:pt x="59" y="672"/>
                </a:cubicBezTo>
                <a:cubicBezTo>
                  <a:pt x="64" y="584"/>
                  <a:pt x="52" y="488"/>
                  <a:pt x="43" y="400"/>
                </a:cubicBezTo>
                <a:cubicBezTo>
                  <a:pt x="34" y="312"/>
                  <a:pt x="6" y="211"/>
                  <a:pt x="3" y="144"/>
                </a:cubicBezTo>
                <a:cubicBezTo>
                  <a:pt x="0" y="77"/>
                  <a:pt x="13" y="38"/>
                  <a:pt x="27" y="0"/>
                </a:cubicBezTo>
              </a:path>
            </a:pathLst>
          </a:custGeom>
          <a:noFill/>
          <a:ln w="76200" cap="flat" cmpd="sng">
            <a:solidFill>
              <a:srgbClr val="008000"/>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blurRad="63500" dist="35921" dir="2700000" algn="ctr" rotWithShape="0">
                    <a:srgbClr val="808080"/>
                  </a:outerShdw>
                </a:effectLst>
              </a14:hiddenEffects>
            </a:ext>
          </a:extLst>
        </p:spPr>
        <p:txBody>
          <a:bodyPr/>
          <a:lstStyle/>
          <a:p>
            <a:pPr>
              <a:defRPr/>
            </a:pPr>
            <a:endParaRPr lang="en-US"/>
          </a:p>
        </p:txBody>
      </p:sp>
      <p:sp>
        <p:nvSpPr>
          <p:cNvPr id="40978" name="Freeform 18"/>
          <p:cNvSpPr>
            <a:spLocks/>
          </p:cNvSpPr>
          <p:nvPr/>
        </p:nvSpPr>
        <p:spPr bwMode="hidden">
          <a:xfrm rot="1346516">
            <a:off x="1981200" y="2882900"/>
            <a:ext cx="736600" cy="503238"/>
          </a:xfrm>
          <a:custGeom>
            <a:avLst/>
            <a:gdLst>
              <a:gd name="T0" fmla="*/ 0 w 416"/>
              <a:gd name="T1" fmla="*/ 407686 h 237"/>
              <a:gd name="T2" fmla="*/ 623277 w 416"/>
              <a:gd name="T3" fmla="*/ 373713 h 237"/>
              <a:gd name="T4" fmla="*/ 694104 w 416"/>
              <a:gd name="T5" fmla="*/ 203843 h 237"/>
              <a:gd name="T6" fmla="*/ 736600 w 416"/>
              <a:gd name="T7" fmla="*/ 0 h 237"/>
              <a:gd name="T8" fmla="*/ 198315 w 416"/>
              <a:gd name="T9" fmla="*/ 101922 h 237"/>
              <a:gd name="T10" fmla="*/ 0 w 416"/>
              <a:gd name="T11" fmla="*/ 407686 h 23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16" h="237">
                <a:moveTo>
                  <a:pt x="0" y="192"/>
                </a:moveTo>
                <a:cubicBezTo>
                  <a:pt x="108" y="200"/>
                  <a:pt x="261" y="237"/>
                  <a:pt x="352" y="176"/>
                </a:cubicBezTo>
                <a:cubicBezTo>
                  <a:pt x="380" y="134"/>
                  <a:pt x="385" y="138"/>
                  <a:pt x="392" y="96"/>
                </a:cubicBezTo>
                <a:cubicBezTo>
                  <a:pt x="397" y="67"/>
                  <a:pt x="392" y="24"/>
                  <a:pt x="416" y="0"/>
                </a:cubicBezTo>
                <a:lnTo>
                  <a:pt x="112" y="48"/>
                </a:lnTo>
                <a:lnTo>
                  <a:pt x="0" y="192"/>
                </a:lnTo>
                <a:close/>
              </a:path>
            </a:pathLst>
          </a:custGeom>
          <a:solidFill>
            <a:srgbClr val="009900"/>
          </a:solidFill>
          <a:ln>
            <a:noFill/>
          </a:ln>
          <a:effectLst/>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 uri="{AF507438-7753-43E0-B8FC-AC1667EBCBE1}">
              <a14:hiddenEffects xmlns:a14="http://schemas.microsoft.com/office/drawing/2010/main">
                <a:effectLst>
                  <a:outerShdw blurRad="63500" dist="35921" dir="2700000" algn="ctr" rotWithShape="0">
                    <a:srgbClr val="808080"/>
                  </a:outerShdw>
                </a:effectLst>
              </a14:hiddenEffects>
            </a:ext>
          </a:extLst>
        </p:spPr>
        <p:txBody>
          <a:bodyPr/>
          <a:lstStyle/>
          <a:p>
            <a:pPr>
              <a:defRPr/>
            </a:pPr>
            <a:endParaRPr lang="en-US"/>
          </a:p>
        </p:txBody>
      </p:sp>
      <p:sp>
        <p:nvSpPr>
          <p:cNvPr id="40979" name="Freeform 19"/>
          <p:cNvSpPr>
            <a:spLocks/>
          </p:cNvSpPr>
          <p:nvPr/>
        </p:nvSpPr>
        <p:spPr bwMode="hidden">
          <a:xfrm rot="668939">
            <a:off x="1104900" y="3048000"/>
            <a:ext cx="800100" cy="439738"/>
          </a:xfrm>
          <a:custGeom>
            <a:avLst/>
            <a:gdLst>
              <a:gd name="T0" fmla="*/ 0 w 416"/>
              <a:gd name="T1" fmla="*/ 356243 h 237"/>
              <a:gd name="T2" fmla="*/ 677008 w 416"/>
              <a:gd name="T3" fmla="*/ 326556 h 237"/>
              <a:gd name="T4" fmla="*/ 753940 w 416"/>
              <a:gd name="T5" fmla="*/ 178122 h 237"/>
              <a:gd name="T6" fmla="*/ 800100 w 416"/>
              <a:gd name="T7" fmla="*/ 0 h 237"/>
              <a:gd name="T8" fmla="*/ 215412 w 416"/>
              <a:gd name="T9" fmla="*/ 89061 h 237"/>
              <a:gd name="T10" fmla="*/ 0 w 416"/>
              <a:gd name="T11" fmla="*/ 356243 h 23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16" h="237">
                <a:moveTo>
                  <a:pt x="0" y="192"/>
                </a:moveTo>
                <a:cubicBezTo>
                  <a:pt x="108" y="200"/>
                  <a:pt x="261" y="237"/>
                  <a:pt x="352" y="176"/>
                </a:cubicBezTo>
                <a:cubicBezTo>
                  <a:pt x="380" y="134"/>
                  <a:pt x="385" y="138"/>
                  <a:pt x="392" y="96"/>
                </a:cubicBezTo>
                <a:cubicBezTo>
                  <a:pt x="397" y="67"/>
                  <a:pt x="392" y="24"/>
                  <a:pt x="416" y="0"/>
                </a:cubicBezTo>
                <a:lnTo>
                  <a:pt x="112" y="48"/>
                </a:lnTo>
                <a:lnTo>
                  <a:pt x="0" y="192"/>
                </a:lnTo>
                <a:close/>
              </a:path>
            </a:pathLst>
          </a:custGeom>
          <a:solidFill>
            <a:srgbClr val="009900"/>
          </a:solidFill>
          <a:ln>
            <a:noFill/>
          </a:ln>
          <a:effectLst/>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 uri="{AF507438-7753-43E0-B8FC-AC1667EBCBE1}">
              <a14:hiddenEffects xmlns:a14="http://schemas.microsoft.com/office/drawing/2010/main">
                <a:effectLst>
                  <a:outerShdw blurRad="63500" dist="35921" dir="2700000" algn="ctr" rotWithShape="0">
                    <a:srgbClr val="808080"/>
                  </a:outerShdw>
                </a:effectLst>
              </a14:hiddenEffects>
            </a:ext>
          </a:extLst>
        </p:spPr>
        <p:txBody>
          <a:bodyPr/>
          <a:lstStyle/>
          <a:p>
            <a:pPr>
              <a:defRPr/>
            </a:pPr>
            <a:endParaRPr lang="en-US"/>
          </a:p>
        </p:txBody>
      </p:sp>
      <p:sp>
        <p:nvSpPr>
          <p:cNvPr id="40980" name="Freeform 20"/>
          <p:cNvSpPr>
            <a:spLocks/>
          </p:cNvSpPr>
          <p:nvPr/>
        </p:nvSpPr>
        <p:spPr bwMode="hidden">
          <a:xfrm>
            <a:off x="1905000" y="1955800"/>
            <a:ext cx="660400" cy="376238"/>
          </a:xfrm>
          <a:custGeom>
            <a:avLst/>
            <a:gdLst>
              <a:gd name="T0" fmla="*/ 0 w 416"/>
              <a:gd name="T1" fmla="*/ 304800 h 237"/>
              <a:gd name="T2" fmla="*/ 558800 w 416"/>
              <a:gd name="T3" fmla="*/ 279400 h 237"/>
              <a:gd name="T4" fmla="*/ 622300 w 416"/>
              <a:gd name="T5" fmla="*/ 152400 h 237"/>
              <a:gd name="T6" fmla="*/ 660400 w 416"/>
              <a:gd name="T7" fmla="*/ 0 h 237"/>
              <a:gd name="T8" fmla="*/ 177800 w 416"/>
              <a:gd name="T9" fmla="*/ 76200 h 237"/>
              <a:gd name="T10" fmla="*/ 0 w 416"/>
              <a:gd name="T11" fmla="*/ 304800 h 23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16" h="237">
                <a:moveTo>
                  <a:pt x="0" y="192"/>
                </a:moveTo>
                <a:cubicBezTo>
                  <a:pt x="108" y="200"/>
                  <a:pt x="261" y="237"/>
                  <a:pt x="352" y="176"/>
                </a:cubicBezTo>
                <a:cubicBezTo>
                  <a:pt x="380" y="134"/>
                  <a:pt x="385" y="138"/>
                  <a:pt x="392" y="96"/>
                </a:cubicBezTo>
                <a:cubicBezTo>
                  <a:pt x="397" y="67"/>
                  <a:pt x="392" y="24"/>
                  <a:pt x="416" y="0"/>
                </a:cubicBezTo>
                <a:lnTo>
                  <a:pt x="112" y="48"/>
                </a:lnTo>
                <a:lnTo>
                  <a:pt x="0" y="192"/>
                </a:lnTo>
                <a:close/>
              </a:path>
            </a:pathLst>
          </a:custGeom>
          <a:solidFill>
            <a:srgbClr val="009900"/>
          </a:solidFill>
          <a:ln>
            <a:noFill/>
          </a:ln>
          <a:effectLst/>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 uri="{AF507438-7753-43E0-B8FC-AC1667EBCBE1}">
              <a14:hiddenEffects xmlns:a14="http://schemas.microsoft.com/office/drawing/2010/main">
                <a:effectLst>
                  <a:outerShdw blurRad="63500" dist="35921" dir="2700000" algn="ctr" rotWithShape="0">
                    <a:srgbClr val="808080"/>
                  </a:outerShdw>
                </a:effectLst>
              </a14:hiddenEffects>
            </a:ext>
          </a:extLst>
        </p:spPr>
        <p:txBody>
          <a:bodyPr/>
          <a:lstStyle/>
          <a:p>
            <a:pPr>
              <a:defRPr/>
            </a:pPr>
            <a:endParaRPr lang="en-US"/>
          </a:p>
        </p:txBody>
      </p:sp>
      <p:sp>
        <p:nvSpPr>
          <p:cNvPr id="40981" name="Freeform 21"/>
          <p:cNvSpPr>
            <a:spLocks/>
          </p:cNvSpPr>
          <p:nvPr/>
        </p:nvSpPr>
        <p:spPr bwMode="hidden">
          <a:xfrm>
            <a:off x="1257300" y="2235200"/>
            <a:ext cx="660400" cy="376238"/>
          </a:xfrm>
          <a:custGeom>
            <a:avLst/>
            <a:gdLst>
              <a:gd name="T0" fmla="*/ 0 w 416"/>
              <a:gd name="T1" fmla="*/ 304800 h 237"/>
              <a:gd name="T2" fmla="*/ 558800 w 416"/>
              <a:gd name="T3" fmla="*/ 279400 h 237"/>
              <a:gd name="T4" fmla="*/ 622300 w 416"/>
              <a:gd name="T5" fmla="*/ 152400 h 237"/>
              <a:gd name="T6" fmla="*/ 660400 w 416"/>
              <a:gd name="T7" fmla="*/ 0 h 237"/>
              <a:gd name="T8" fmla="*/ 177800 w 416"/>
              <a:gd name="T9" fmla="*/ 76200 h 237"/>
              <a:gd name="T10" fmla="*/ 0 w 416"/>
              <a:gd name="T11" fmla="*/ 304800 h 23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16" h="237">
                <a:moveTo>
                  <a:pt x="0" y="192"/>
                </a:moveTo>
                <a:cubicBezTo>
                  <a:pt x="108" y="200"/>
                  <a:pt x="261" y="237"/>
                  <a:pt x="352" y="176"/>
                </a:cubicBezTo>
                <a:cubicBezTo>
                  <a:pt x="380" y="134"/>
                  <a:pt x="385" y="138"/>
                  <a:pt x="392" y="96"/>
                </a:cubicBezTo>
                <a:cubicBezTo>
                  <a:pt x="397" y="67"/>
                  <a:pt x="392" y="24"/>
                  <a:pt x="416" y="0"/>
                </a:cubicBezTo>
                <a:lnTo>
                  <a:pt x="112" y="48"/>
                </a:lnTo>
                <a:lnTo>
                  <a:pt x="0" y="192"/>
                </a:lnTo>
                <a:close/>
              </a:path>
            </a:pathLst>
          </a:custGeom>
          <a:solidFill>
            <a:srgbClr val="009900"/>
          </a:solidFill>
          <a:ln>
            <a:noFill/>
          </a:ln>
          <a:effectLst/>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 uri="{AF507438-7753-43E0-B8FC-AC1667EBCBE1}">
              <a14:hiddenEffects xmlns:a14="http://schemas.microsoft.com/office/drawing/2010/main">
                <a:effectLst>
                  <a:outerShdw blurRad="63500" dist="35921" dir="2700000" algn="ctr" rotWithShape="0">
                    <a:srgbClr val="808080"/>
                  </a:outerShdw>
                </a:effectLst>
              </a14:hiddenEffects>
            </a:ext>
          </a:extLst>
        </p:spPr>
        <p:txBody>
          <a:bodyPr/>
          <a:lstStyle/>
          <a:p>
            <a:pPr>
              <a:defRPr/>
            </a:pPr>
            <a:endParaRPr lang="en-US"/>
          </a:p>
        </p:txBody>
      </p:sp>
      <p:sp>
        <p:nvSpPr>
          <p:cNvPr id="40982" name="Freeform 22"/>
          <p:cNvSpPr>
            <a:spLocks/>
          </p:cNvSpPr>
          <p:nvPr/>
        </p:nvSpPr>
        <p:spPr bwMode="hidden">
          <a:xfrm>
            <a:off x="3221038" y="1816100"/>
            <a:ext cx="101600" cy="1879600"/>
          </a:xfrm>
          <a:custGeom>
            <a:avLst/>
            <a:gdLst>
              <a:gd name="T0" fmla="*/ 42863 w 64"/>
              <a:gd name="T1" fmla="*/ 1879600 h 1184"/>
              <a:gd name="T2" fmla="*/ 30163 w 64"/>
              <a:gd name="T3" fmla="*/ 1727200 h 1184"/>
              <a:gd name="T4" fmla="*/ 17463 w 64"/>
              <a:gd name="T5" fmla="*/ 1473200 h 1184"/>
              <a:gd name="T6" fmla="*/ 93663 w 64"/>
              <a:gd name="T7" fmla="*/ 1066800 h 1184"/>
              <a:gd name="T8" fmla="*/ 68263 w 64"/>
              <a:gd name="T9" fmla="*/ 635000 h 1184"/>
              <a:gd name="T10" fmla="*/ 4763 w 64"/>
              <a:gd name="T11" fmla="*/ 228600 h 1184"/>
              <a:gd name="T12" fmla="*/ 42863 w 64"/>
              <a:gd name="T13" fmla="*/ 0 h 118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4" h="1184">
                <a:moveTo>
                  <a:pt x="27" y="1184"/>
                </a:moveTo>
                <a:cubicBezTo>
                  <a:pt x="24" y="1157"/>
                  <a:pt x="22" y="1131"/>
                  <a:pt x="19" y="1088"/>
                </a:cubicBezTo>
                <a:cubicBezTo>
                  <a:pt x="16" y="1045"/>
                  <a:pt x="4" y="997"/>
                  <a:pt x="11" y="928"/>
                </a:cubicBezTo>
                <a:cubicBezTo>
                  <a:pt x="18" y="859"/>
                  <a:pt x="54" y="760"/>
                  <a:pt x="59" y="672"/>
                </a:cubicBezTo>
                <a:cubicBezTo>
                  <a:pt x="64" y="584"/>
                  <a:pt x="52" y="488"/>
                  <a:pt x="43" y="400"/>
                </a:cubicBezTo>
                <a:cubicBezTo>
                  <a:pt x="34" y="312"/>
                  <a:pt x="6" y="211"/>
                  <a:pt x="3" y="144"/>
                </a:cubicBezTo>
                <a:cubicBezTo>
                  <a:pt x="0" y="77"/>
                  <a:pt x="13" y="38"/>
                  <a:pt x="27" y="0"/>
                </a:cubicBezTo>
              </a:path>
            </a:pathLst>
          </a:custGeom>
          <a:noFill/>
          <a:ln w="76200" cap="flat" cmpd="sng">
            <a:solidFill>
              <a:srgbClr val="008000"/>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blurRad="63500" dist="35921" dir="2700000" algn="ctr" rotWithShape="0">
                    <a:srgbClr val="808080"/>
                  </a:outerShdw>
                </a:effectLst>
              </a14:hiddenEffects>
            </a:ext>
          </a:extLst>
        </p:spPr>
        <p:txBody>
          <a:bodyPr/>
          <a:lstStyle/>
          <a:p>
            <a:pPr>
              <a:defRPr/>
            </a:pPr>
            <a:endParaRPr lang="en-US"/>
          </a:p>
        </p:txBody>
      </p:sp>
      <p:sp>
        <p:nvSpPr>
          <p:cNvPr id="40983" name="Freeform 23"/>
          <p:cNvSpPr>
            <a:spLocks/>
          </p:cNvSpPr>
          <p:nvPr/>
        </p:nvSpPr>
        <p:spPr bwMode="hidden">
          <a:xfrm rot="-579419">
            <a:off x="3270250" y="2319338"/>
            <a:ext cx="698500" cy="409575"/>
          </a:xfrm>
          <a:custGeom>
            <a:avLst/>
            <a:gdLst>
              <a:gd name="T0" fmla="*/ 0 w 416"/>
              <a:gd name="T1" fmla="*/ 331808 h 237"/>
              <a:gd name="T2" fmla="*/ 591038 w 416"/>
              <a:gd name="T3" fmla="*/ 304157 h 237"/>
              <a:gd name="T4" fmla="*/ 658202 w 416"/>
              <a:gd name="T5" fmla="*/ 165904 h 237"/>
              <a:gd name="T6" fmla="*/ 698500 w 416"/>
              <a:gd name="T7" fmla="*/ 0 h 237"/>
              <a:gd name="T8" fmla="*/ 188058 w 416"/>
              <a:gd name="T9" fmla="*/ 82952 h 237"/>
              <a:gd name="T10" fmla="*/ 0 w 416"/>
              <a:gd name="T11" fmla="*/ 331808 h 23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16" h="237">
                <a:moveTo>
                  <a:pt x="0" y="192"/>
                </a:moveTo>
                <a:cubicBezTo>
                  <a:pt x="108" y="200"/>
                  <a:pt x="261" y="237"/>
                  <a:pt x="352" y="176"/>
                </a:cubicBezTo>
                <a:cubicBezTo>
                  <a:pt x="380" y="134"/>
                  <a:pt x="385" y="138"/>
                  <a:pt x="392" y="96"/>
                </a:cubicBezTo>
                <a:cubicBezTo>
                  <a:pt x="397" y="67"/>
                  <a:pt x="392" y="24"/>
                  <a:pt x="416" y="0"/>
                </a:cubicBezTo>
                <a:lnTo>
                  <a:pt x="112" y="48"/>
                </a:lnTo>
                <a:lnTo>
                  <a:pt x="0" y="192"/>
                </a:lnTo>
                <a:close/>
              </a:path>
            </a:pathLst>
          </a:custGeom>
          <a:solidFill>
            <a:srgbClr val="009900"/>
          </a:solidFill>
          <a:ln>
            <a:noFill/>
          </a:ln>
          <a:effectLst/>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 uri="{AF507438-7753-43E0-B8FC-AC1667EBCBE1}">
              <a14:hiddenEffects xmlns:a14="http://schemas.microsoft.com/office/drawing/2010/main">
                <a:effectLst>
                  <a:outerShdw blurRad="63500" dist="35921" dir="2700000" algn="ctr" rotWithShape="0">
                    <a:srgbClr val="808080"/>
                  </a:outerShdw>
                </a:effectLst>
              </a14:hiddenEffects>
            </a:ext>
          </a:extLst>
        </p:spPr>
        <p:txBody>
          <a:bodyPr/>
          <a:lstStyle/>
          <a:p>
            <a:pPr>
              <a:defRPr/>
            </a:pPr>
            <a:endParaRPr lang="en-US"/>
          </a:p>
        </p:txBody>
      </p:sp>
      <p:sp>
        <p:nvSpPr>
          <p:cNvPr id="40984" name="Freeform 24"/>
          <p:cNvSpPr>
            <a:spLocks/>
          </p:cNvSpPr>
          <p:nvPr/>
        </p:nvSpPr>
        <p:spPr bwMode="hidden">
          <a:xfrm rot="1337878">
            <a:off x="2582863" y="2554288"/>
            <a:ext cx="712787" cy="295275"/>
          </a:xfrm>
          <a:custGeom>
            <a:avLst/>
            <a:gdLst>
              <a:gd name="T0" fmla="*/ 0 w 416"/>
              <a:gd name="T1" fmla="*/ 239210 h 237"/>
              <a:gd name="T2" fmla="*/ 603127 w 416"/>
              <a:gd name="T3" fmla="*/ 219276 h 237"/>
              <a:gd name="T4" fmla="*/ 671665 w 416"/>
              <a:gd name="T5" fmla="*/ 119605 h 237"/>
              <a:gd name="T6" fmla="*/ 712787 w 416"/>
              <a:gd name="T7" fmla="*/ 0 h 237"/>
              <a:gd name="T8" fmla="*/ 191904 w 416"/>
              <a:gd name="T9" fmla="*/ 59803 h 237"/>
              <a:gd name="T10" fmla="*/ 0 w 416"/>
              <a:gd name="T11" fmla="*/ 239210 h 23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16" h="237">
                <a:moveTo>
                  <a:pt x="0" y="192"/>
                </a:moveTo>
                <a:cubicBezTo>
                  <a:pt x="108" y="200"/>
                  <a:pt x="261" y="237"/>
                  <a:pt x="352" y="176"/>
                </a:cubicBezTo>
                <a:cubicBezTo>
                  <a:pt x="380" y="134"/>
                  <a:pt x="385" y="138"/>
                  <a:pt x="392" y="96"/>
                </a:cubicBezTo>
                <a:cubicBezTo>
                  <a:pt x="397" y="67"/>
                  <a:pt x="392" y="24"/>
                  <a:pt x="416" y="0"/>
                </a:cubicBezTo>
                <a:lnTo>
                  <a:pt x="112" y="48"/>
                </a:lnTo>
                <a:lnTo>
                  <a:pt x="0" y="192"/>
                </a:lnTo>
                <a:close/>
              </a:path>
            </a:pathLst>
          </a:custGeom>
          <a:solidFill>
            <a:srgbClr val="009900"/>
          </a:solidFill>
          <a:ln>
            <a:noFill/>
          </a:ln>
          <a:effectLst/>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 uri="{AF507438-7753-43E0-B8FC-AC1667EBCBE1}">
              <a14:hiddenEffects xmlns:a14="http://schemas.microsoft.com/office/drawing/2010/main">
                <a:effectLst>
                  <a:outerShdw blurRad="63500" dist="35921" dir="2700000" algn="ctr" rotWithShape="0">
                    <a:srgbClr val="808080"/>
                  </a:outerShdw>
                </a:effectLst>
              </a14:hiddenEffects>
            </a:ext>
          </a:extLst>
        </p:spPr>
        <p:txBody>
          <a:bodyPr/>
          <a:lstStyle/>
          <a:p>
            <a:pPr>
              <a:defRPr/>
            </a:pPr>
            <a:endParaRPr lang="en-US"/>
          </a:p>
        </p:txBody>
      </p:sp>
      <p:sp>
        <p:nvSpPr>
          <p:cNvPr id="40985" name="Freeform 25"/>
          <p:cNvSpPr>
            <a:spLocks/>
          </p:cNvSpPr>
          <p:nvPr/>
        </p:nvSpPr>
        <p:spPr bwMode="hidden">
          <a:xfrm rot="960671">
            <a:off x="3251200" y="1625600"/>
            <a:ext cx="660400" cy="376238"/>
          </a:xfrm>
          <a:custGeom>
            <a:avLst/>
            <a:gdLst>
              <a:gd name="T0" fmla="*/ 0 w 416"/>
              <a:gd name="T1" fmla="*/ 304800 h 237"/>
              <a:gd name="T2" fmla="*/ 558800 w 416"/>
              <a:gd name="T3" fmla="*/ 279400 h 237"/>
              <a:gd name="T4" fmla="*/ 622300 w 416"/>
              <a:gd name="T5" fmla="*/ 152400 h 237"/>
              <a:gd name="T6" fmla="*/ 660400 w 416"/>
              <a:gd name="T7" fmla="*/ 0 h 237"/>
              <a:gd name="T8" fmla="*/ 177800 w 416"/>
              <a:gd name="T9" fmla="*/ 76200 h 237"/>
              <a:gd name="T10" fmla="*/ 0 w 416"/>
              <a:gd name="T11" fmla="*/ 304800 h 23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16" h="237">
                <a:moveTo>
                  <a:pt x="0" y="192"/>
                </a:moveTo>
                <a:cubicBezTo>
                  <a:pt x="108" y="200"/>
                  <a:pt x="261" y="237"/>
                  <a:pt x="352" y="176"/>
                </a:cubicBezTo>
                <a:cubicBezTo>
                  <a:pt x="380" y="134"/>
                  <a:pt x="385" y="138"/>
                  <a:pt x="392" y="96"/>
                </a:cubicBezTo>
                <a:cubicBezTo>
                  <a:pt x="397" y="67"/>
                  <a:pt x="392" y="24"/>
                  <a:pt x="416" y="0"/>
                </a:cubicBezTo>
                <a:lnTo>
                  <a:pt x="112" y="48"/>
                </a:lnTo>
                <a:lnTo>
                  <a:pt x="0" y="192"/>
                </a:lnTo>
                <a:close/>
              </a:path>
            </a:pathLst>
          </a:custGeom>
          <a:solidFill>
            <a:srgbClr val="009900"/>
          </a:solidFill>
          <a:ln>
            <a:noFill/>
          </a:ln>
          <a:effectLst/>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 uri="{AF507438-7753-43E0-B8FC-AC1667EBCBE1}">
              <a14:hiddenEffects xmlns:a14="http://schemas.microsoft.com/office/drawing/2010/main">
                <a:effectLst>
                  <a:outerShdw blurRad="63500" dist="35921" dir="2700000" algn="ctr" rotWithShape="0">
                    <a:srgbClr val="808080"/>
                  </a:outerShdw>
                </a:effectLst>
              </a14:hiddenEffects>
            </a:ext>
          </a:extLst>
        </p:spPr>
        <p:txBody>
          <a:bodyPr/>
          <a:lstStyle/>
          <a:p>
            <a:pPr>
              <a:defRPr/>
            </a:pPr>
            <a:endParaRPr lang="en-US"/>
          </a:p>
        </p:txBody>
      </p:sp>
      <p:sp>
        <p:nvSpPr>
          <p:cNvPr id="40986" name="Freeform 26"/>
          <p:cNvSpPr>
            <a:spLocks/>
          </p:cNvSpPr>
          <p:nvPr/>
        </p:nvSpPr>
        <p:spPr bwMode="hidden">
          <a:xfrm rot="2414182">
            <a:off x="2640013" y="1609725"/>
            <a:ext cx="587375" cy="290513"/>
          </a:xfrm>
          <a:custGeom>
            <a:avLst/>
            <a:gdLst>
              <a:gd name="T0" fmla="*/ 0 w 416"/>
              <a:gd name="T1" fmla="*/ 235352 h 237"/>
              <a:gd name="T2" fmla="*/ 497010 w 416"/>
              <a:gd name="T3" fmla="*/ 215740 h 237"/>
              <a:gd name="T4" fmla="*/ 553488 w 416"/>
              <a:gd name="T5" fmla="*/ 117676 h 237"/>
              <a:gd name="T6" fmla="*/ 587375 w 416"/>
              <a:gd name="T7" fmla="*/ 0 h 237"/>
              <a:gd name="T8" fmla="*/ 158139 w 416"/>
              <a:gd name="T9" fmla="*/ 58838 h 237"/>
              <a:gd name="T10" fmla="*/ 0 w 416"/>
              <a:gd name="T11" fmla="*/ 235352 h 23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16" h="237">
                <a:moveTo>
                  <a:pt x="0" y="192"/>
                </a:moveTo>
                <a:cubicBezTo>
                  <a:pt x="108" y="200"/>
                  <a:pt x="261" y="237"/>
                  <a:pt x="352" y="176"/>
                </a:cubicBezTo>
                <a:cubicBezTo>
                  <a:pt x="380" y="134"/>
                  <a:pt x="385" y="138"/>
                  <a:pt x="392" y="96"/>
                </a:cubicBezTo>
                <a:cubicBezTo>
                  <a:pt x="397" y="67"/>
                  <a:pt x="392" y="24"/>
                  <a:pt x="416" y="0"/>
                </a:cubicBezTo>
                <a:lnTo>
                  <a:pt x="112" y="48"/>
                </a:lnTo>
                <a:lnTo>
                  <a:pt x="0" y="192"/>
                </a:lnTo>
                <a:close/>
              </a:path>
            </a:pathLst>
          </a:custGeom>
          <a:solidFill>
            <a:srgbClr val="009900"/>
          </a:solidFill>
          <a:ln>
            <a:noFill/>
          </a:ln>
          <a:effectLst/>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 uri="{AF507438-7753-43E0-B8FC-AC1667EBCBE1}">
              <a14:hiddenEffects xmlns:a14="http://schemas.microsoft.com/office/drawing/2010/main">
                <a:effectLst>
                  <a:outerShdw blurRad="63500" dist="35921" dir="2700000" algn="ctr" rotWithShape="0">
                    <a:srgbClr val="808080"/>
                  </a:outerShdw>
                </a:effectLst>
              </a14:hiddenEffects>
            </a:ext>
          </a:extLst>
        </p:spPr>
        <p:txBody>
          <a:bodyPr/>
          <a:lstStyle/>
          <a:p>
            <a:pPr>
              <a:defRPr/>
            </a:pPr>
            <a:endParaRPr lang="en-US"/>
          </a:p>
        </p:txBody>
      </p:sp>
      <p:sp>
        <p:nvSpPr>
          <p:cNvPr id="40987" name="Freeform 27"/>
          <p:cNvSpPr>
            <a:spLocks/>
          </p:cNvSpPr>
          <p:nvPr/>
        </p:nvSpPr>
        <p:spPr bwMode="hidden">
          <a:xfrm>
            <a:off x="6459538" y="2197100"/>
            <a:ext cx="101600" cy="1879600"/>
          </a:xfrm>
          <a:custGeom>
            <a:avLst/>
            <a:gdLst>
              <a:gd name="T0" fmla="*/ 42863 w 64"/>
              <a:gd name="T1" fmla="*/ 1879600 h 1184"/>
              <a:gd name="T2" fmla="*/ 30163 w 64"/>
              <a:gd name="T3" fmla="*/ 1727200 h 1184"/>
              <a:gd name="T4" fmla="*/ 17463 w 64"/>
              <a:gd name="T5" fmla="*/ 1473200 h 1184"/>
              <a:gd name="T6" fmla="*/ 93663 w 64"/>
              <a:gd name="T7" fmla="*/ 1066800 h 1184"/>
              <a:gd name="T8" fmla="*/ 68263 w 64"/>
              <a:gd name="T9" fmla="*/ 635000 h 1184"/>
              <a:gd name="T10" fmla="*/ 4763 w 64"/>
              <a:gd name="T11" fmla="*/ 228600 h 1184"/>
              <a:gd name="T12" fmla="*/ 42863 w 64"/>
              <a:gd name="T13" fmla="*/ 0 h 118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4" h="1184">
                <a:moveTo>
                  <a:pt x="27" y="1184"/>
                </a:moveTo>
                <a:cubicBezTo>
                  <a:pt x="24" y="1157"/>
                  <a:pt x="22" y="1131"/>
                  <a:pt x="19" y="1088"/>
                </a:cubicBezTo>
                <a:cubicBezTo>
                  <a:pt x="16" y="1045"/>
                  <a:pt x="4" y="997"/>
                  <a:pt x="11" y="928"/>
                </a:cubicBezTo>
                <a:cubicBezTo>
                  <a:pt x="18" y="859"/>
                  <a:pt x="54" y="760"/>
                  <a:pt x="59" y="672"/>
                </a:cubicBezTo>
                <a:cubicBezTo>
                  <a:pt x="64" y="584"/>
                  <a:pt x="52" y="488"/>
                  <a:pt x="43" y="400"/>
                </a:cubicBezTo>
                <a:cubicBezTo>
                  <a:pt x="34" y="312"/>
                  <a:pt x="6" y="211"/>
                  <a:pt x="3" y="144"/>
                </a:cubicBezTo>
                <a:cubicBezTo>
                  <a:pt x="0" y="77"/>
                  <a:pt x="13" y="38"/>
                  <a:pt x="27" y="0"/>
                </a:cubicBezTo>
              </a:path>
            </a:pathLst>
          </a:custGeom>
          <a:noFill/>
          <a:ln w="76200" cap="flat" cmpd="sng">
            <a:solidFill>
              <a:srgbClr val="008000"/>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blurRad="63500" dist="35921" dir="2700000" algn="ctr" rotWithShape="0">
                    <a:srgbClr val="808080"/>
                  </a:outerShdw>
                </a:effectLst>
              </a14:hiddenEffects>
            </a:ext>
          </a:extLst>
        </p:spPr>
        <p:txBody>
          <a:bodyPr/>
          <a:lstStyle/>
          <a:p>
            <a:pPr>
              <a:defRPr/>
            </a:pPr>
            <a:endParaRPr lang="en-US"/>
          </a:p>
        </p:txBody>
      </p:sp>
      <p:sp>
        <p:nvSpPr>
          <p:cNvPr id="40988" name="Freeform 28"/>
          <p:cNvSpPr>
            <a:spLocks/>
          </p:cNvSpPr>
          <p:nvPr/>
        </p:nvSpPr>
        <p:spPr bwMode="hidden">
          <a:xfrm rot="1346516">
            <a:off x="6565900" y="2844800"/>
            <a:ext cx="736600" cy="503238"/>
          </a:xfrm>
          <a:custGeom>
            <a:avLst/>
            <a:gdLst>
              <a:gd name="T0" fmla="*/ 0 w 416"/>
              <a:gd name="T1" fmla="*/ 407686 h 237"/>
              <a:gd name="T2" fmla="*/ 623277 w 416"/>
              <a:gd name="T3" fmla="*/ 373713 h 237"/>
              <a:gd name="T4" fmla="*/ 694104 w 416"/>
              <a:gd name="T5" fmla="*/ 203843 h 237"/>
              <a:gd name="T6" fmla="*/ 736600 w 416"/>
              <a:gd name="T7" fmla="*/ 0 h 237"/>
              <a:gd name="T8" fmla="*/ 198315 w 416"/>
              <a:gd name="T9" fmla="*/ 101922 h 237"/>
              <a:gd name="T10" fmla="*/ 0 w 416"/>
              <a:gd name="T11" fmla="*/ 407686 h 23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16" h="237">
                <a:moveTo>
                  <a:pt x="0" y="192"/>
                </a:moveTo>
                <a:cubicBezTo>
                  <a:pt x="108" y="200"/>
                  <a:pt x="261" y="237"/>
                  <a:pt x="352" y="176"/>
                </a:cubicBezTo>
                <a:cubicBezTo>
                  <a:pt x="380" y="134"/>
                  <a:pt x="385" y="138"/>
                  <a:pt x="392" y="96"/>
                </a:cubicBezTo>
                <a:cubicBezTo>
                  <a:pt x="397" y="67"/>
                  <a:pt x="392" y="24"/>
                  <a:pt x="416" y="0"/>
                </a:cubicBezTo>
                <a:lnTo>
                  <a:pt x="112" y="48"/>
                </a:lnTo>
                <a:lnTo>
                  <a:pt x="0" y="192"/>
                </a:lnTo>
                <a:close/>
              </a:path>
            </a:pathLst>
          </a:custGeom>
          <a:solidFill>
            <a:srgbClr val="009900"/>
          </a:solidFill>
          <a:ln>
            <a:noFill/>
          </a:ln>
          <a:effectLst/>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 uri="{AF507438-7753-43E0-B8FC-AC1667EBCBE1}">
              <a14:hiddenEffects xmlns:a14="http://schemas.microsoft.com/office/drawing/2010/main">
                <a:effectLst>
                  <a:outerShdw blurRad="63500" dist="35921" dir="2700000" algn="ctr" rotWithShape="0">
                    <a:srgbClr val="808080"/>
                  </a:outerShdw>
                </a:effectLst>
              </a14:hiddenEffects>
            </a:ext>
          </a:extLst>
        </p:spPr>
        <p:txBody>
          <a:bodyPr/>
          <a:lstStyle/>
          <a:p>
            <a:pPr>
              <a:defRPr/>
            </a:pPr>
            <a:endParaRPr lang="en-US"/>
          </a:p>
        </p:txBody>
      </p:sp>
      <p:sp>
        <p:nvSpPr>
          <p:cNvPr id="40989" name="Freeform 29"/>
          <p:cNvSpPr>
            <a:spLocks/>
          </p:cNvSpPr>
          <p:nvPr/>
        </p:nvSpPr>
        <p:spPr bwMode="hidden">
          <a:xfrm rot="668939">
            <a:off x="5689600" y="3009900"/>
            <a:ext cx="800100" cy="439738"/>
          </a:xfrm>
          <a:custGeom>
            <a:avLst/>
            <a:gdLst>
              <a:gd name="T0" fmla="*/ 0 w 416"/>
              <a:gd name="T1" fmla="*/ 356243 h 237"/>
              <a:gd name="T2" fmla="*/ 677008 w 416"/>
              <a:gd name="T3" fmla="*/ 326556 h 237"/>
              <a:gd name="T4" fmla="*/ 753940 w 416"/>
              <a:gd name="T5" fmla="*/ 178122 h 237"/>
              <a:gd name="T6" fmla="*/ 800100 w 416"/>
              <a:gd name="T7" fmla="*/ 0 h 237"/>
              <a:gd name="T8" fmla="*/ 215412 w 416"/>
              <a:gd name="T9" fmla="*/ 89061 h 237"/>
              <a:gd name="T10" fmla="*/ 0 w 416"/>
              <a:gd name="T11" fmla="*/ 356243 h 23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16" h="237">
                <a:moveTo>
                  <a:pt x="0" y="192"/>
                </a:moveTo>
                <a:cubicBezTo>
                  <a:pt x="108" y="200"/>
                  <a:pt x="261" y="237"/>
                  <a:pt x="352" y="176"/>
                </a:cubicBezTo>
                <a:cubicBezTo>
                  <a:pt x="380" y="134"/>
                  <a:pt x="385" y="138"/>
                  <a:pt x="392" y="96"/>
                </a:cubicBezTo>
                <a:cubicBezTo>
                  <a:pt x="397" y="67"/>
                  <a:pt x="392" y="24"/>
                  <a:pt x="416" y="0"/>
                </a:cubicBezTo>
                <a:lnTo>
                  <a:pt x="112" y="48"/>
                </a:lnTo>
                <a:lnTo>
                  <a:pt x="0" y="192"/>
                </a:lnTo>
                <a:close/>
              </a:path>
            </a:pathLst>
          </a:custGeom>
          <a:solidFill>
            <a:srgbClr val="009900"/>
          </a:solidFill>
          <a:ln>
            <a:noFill/>
          </a:ln>
          <a:effectLst/>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 uri="{AF507438-7753-43E0-B8FC-AC1667EBCBE1}">
              <a14:hiddenEffects xmlns:a14="http://schemas.microsoft.com/office/drawing/2010/main">
                <a:effectLst>
                  <a:outerShdw blurRad="63500" dist="35921" dir="2700000" algn="ctr" rotWithShape="0">
                    <a:srgbClr val="808080"/>
                  </a:outerShdw>
                </a:effectLst>
              </a14:hiddenEffects>
            </a:ext>
          </a:extLst>
        </p:spPr>
        <p:txBody>
          <a:bodyPr/>
          <a:lstStyle/>
          <a:p>
            <a:pPr>
              <a:defRPr/>
            </a:pPr>
            <a:endParaRPr lang="en-US"/>
          </a:p>
        </p:txBody>
      </p:sp>
      <p:sp>
        <p:nvSpPr>
          <p:cNvPr id="40990" name="Freeform 30"/>
          <p:cNvSpPr>
            <a:spLocks/>
          </p:cNvSpPr>
          <p:nvPr/>
        </p:nvSpPr>
        <p:spPr bwMode="hidden">
          <a:xfrm>
            <a:off x="6489700" y="1917700"/>
            <a:ext cx="660400" cy="376238"/>
          </a:xfrm>
          <a:custGeom>
            <a:avLst/>
            <a:gdLst>
              <a:gd name="T0" fmla="*/ 0 w 416"/>
              <a:gd name="T1" fmla="*/ 304800 h 237"/>
              <a:gd name="T2" fmla="*/ 558800 w 416"/>
              <a:gd name="T3" fmla="*/ 279400 h 237"/>
              <a:gd name="T4" fmla="*/ 622300 w 416"/>
              <a:gd name="T5" fmla="*/ 152400 h 237"/>
              <a:gd name="T6" fmla="*/ 660400 w 416"/>
              <a:gd name="T7" fmla="*/ 0 h 237"/>
              <a:gd name="T8" fmla="*/ 177800 w 416"/>
              <a:gd name="T9" fmla="*/ 76200 h 237"/>
              <a:gd name="T10" fmla="*/ 0 w 416"/>
              <a:gd name="T11" fmla="*/ 304800 h 23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16" h="237">
                <a:moveTo>
                  <a:pt x="0" y="192"/>
                </a:moveTo>
                <a:cubicBezTo>
                  <a:pt x="108" y="200"/>
                  <a:pt x="261" y="237"/>
                  <a:pt x="352" y="176"/>
                </a:cubicBezTo>
                <a:cubicBezTo>
                  <a:pt x="380" y="134"/>
                  <a:pt x="385" y="138"/>
                  <a:pt x="392" y="96"/>
                </a:cubicBezTo>
                <a:cubicBezTo>
                  <a:pt x="397" y="67"/>
                  <a:pt x="392" y="24"/>
                  <a:pt x="416" y="0"/>
                </a:cubicBezTo>
                <a:lnTo>
                  <a:pt x="112" y="48"/>
                </a:lnTo>
                <a:lnTo>
                  <a:pt x="0" y="192"/>
                </a:lnTo>
                <a:close/>
              </a:path>
            </a:pathLst>
          </a:custGeom>
          <a:solidFill>
            <a:srgbClr val="009900"/>
          </a:solidFill>
          <a:ln>
            <a:noFill/>
          </a:ln>
          <a:effectLst/>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 uri="{AF507438-7753-43E0-B8FC-AC1667EBCBE1}">
              <a14:hiddenEffects xmlns:a14="http://schemas.microsoft.com/office/drawing/2010/main">
                <a:effectLst>
                  <a:outerShdw blurRad="63500" dist="35921" dir="2700000" algn="ctr" rotWithShape="0">
                    <a:srgbClr val="808080"/>
                  </a:outerShdw>
                </a:effectLst>
              </a14:hiddenEffects>
            </a:ext>
          </a:extLst>
        </p:spPr>
        <p:txBody>
          <a:bodyPr/>
          <a:lstStyle/>
          <a:p>
            <a:pPr>
              <a:defRPr/>
            </a:pPr>
            <a:endParaRPr lang="en-US"/>
          </a:p>
        </p:txBody>
      </p:sp>
      <p:sp>
        <p:nvSpPr>
          <p:cNvPr id="40991" name="Freeform 31"/>
          <p:cNvSpPr>
            <a:spLocks/>
          </p:cNvSpPr>
          <p:nvPr/>
        </p:nvSpPr>
        <p:spPr bwMode="hidden">
          <a:xfrm>
            <a:off x="5842000" y="2197100"/>
            <a:ext cx="660400" cy="376238"/>
          </a:xfrm>
          <a:custGeom>
            <a:avLst/>
            <a:gdLst>
              <a:gd name="T0" fmla="*/ 0 w 416"/>
              <a:gd name="T1" fmla="*/ 304800 h 237"/>
              <a:gd name="T2" fmla="*/ 558800 w 416"/>
              <a:gd name="T3" fmla="*/ 279400 h 237"/>
              <a:gd name="T4" fmla="*/ 622300 w 416"/>
              <a:gd name="T5" fmla="*/ 152400 h 237"/>
              <a:gd name="T6" fmla="*/ 660400 w 416"/>
              <a:gd name="T7" fmla="*/ 0 h 237"/>
              <a:gd name="T8" fmla="*/ 177800 w 416"/>
              <a:gd name="T9" fmla="*/ 76200 h 237"/>
              <a:gd name="T10" fmla="*/ 0 w 416"/>
              <a:gd name="T11" fmla="*/ 304800 h 23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16" h="237">
                <a:moveTo>
                  <a:pt x="0" y="192"/>
                </a:moveTo>
                <a:cubicBezTo>
                  <a:pt x="108" y="200"/>
                  <a:pt x="261" y="237"/>
                  <a:pt x="352" y="176"/>
                </a:cubicBezTo>
                <a:cubicBezTo>
                  <a:pt x="380" y="134"/>
                  <a:pt x="385" y="138"/>
                  <a:pt x="392" y="96"/>
                </a:cubicBezTo>
                <a:cubicBezTo>
                  <a:pt x="397" y="67"/>
                  <a:pt x="392" y="24"/>
                  <a:pt x="416" y="0"/>
                </a:cubicBezTo>
                <a:lnTo>
                  <a:pt x="112" y="48"/>
                </a:lnTo>
                <a:lnTo>
                  <a:pt x="0" y="192"/>
                </a:lnTo>
                <a:close/>
              </a:path>
            </a:pathLst>
          </a:custGeom>
          <a:solidFill>
            <a:srgbClr val="009900"/>
          </a:solidFill>
          <a:ln>
            <a:noFill/>
          </a:ln>
          <a:effectLst/>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 uri="{AF507438-7753-43E0-B8FC-AC1667EBCBE1}">
              <a14:hiddenEffects xmlns:a14="http://schemas.microsoft.com/office/drawing/2010/main">
                <a:effectLst>
                  <a:outerShdw blurRad="63500" dist="35921" dir="2700000" algn="ctr" rotWithShape="0">
                    <a:srgbClr val="808080"/>
                  </a:outerShdw>
                </a:effectLst>
              </a14:hiddenEffects>
            </a:ext>
          </a:extLst>
        </p:spPr>
        <p:txBody>
          <a:bodyPr/>
          <a:lstStyle/>
          <a:p>
            <a:pPr>
              <a:defRPr/>
            </a:pPr>
            <a:endParaRPr lang="en-US"/>
          </a:p>
        </p:txBody>
      </p:sp>
      <p:sp>
        <p:nvSpPr>
          <p:cNvPr id="40992" name="Freeform 32"/>
          <p:cNvSpPr>
            <a:spLocks/>
          </p:cNvSpPr>
          <p:nvPr/>
        </p:nvSpPr>
        <p:spPr bwMode="hidden">
          <a:xfrm>
            <a:off x="7805738" y="1778000"/>
            <a:ext cx="101600" cy="1879600"/>
          </a:xfrm>
          <a:custGeom>
            <a:avLst/>
            <a:gdLst>
              <a:gd name="T0" fmla="*/ 42863 w 64"/>
              <a:gd name="T1" fmla="*/ 1879600 h 1184"/>
              <a:gd name="T2" fmla="*/ 30163 w 64"/>
              <a:gd name="T3" fmla="*/ 1727200 h 1184"/>
              <a:gd name="T4" fmla="*/ 17463 w 64"/>
              <a:gd name="T5" fmla="*/ 1473200 h 1184"/>
              <a:gd name="T6" fmla="*/ 93663 w 64"/>
              <a:gd name="T7" fmla="*/ 1066800 h 1184"/>
              <a:gd name="T8" fmla="*/ 68263 w 64"/>
              <a:gd name="T9" fmla="*/ 635000 h 1184"/>
              <a:gd name="T10" fmla="*/ 4763 w 64"/>
              <a:gd name="T11" fmla="*/ 228600 h 1184"/>
              <a:gd name="T12" fmla="*/ 42863 w 64"/>
              <a:gd name="T13" fmla="*/ 0 h 118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4" h="1184">
                <a:moveTo>
                  <a:pt x="27" y="1184"/>
                </a:moveTo>
                <a:cubicBezTo>
                  <a:pt x="24" y="1157"/>
                  <a:pt x="22" y="1131"/>
                  <a:pt x="19" y="1088"/>
                </a:cubicBezTo>
                <a:cubicBezTo>
                  <a:pt x="16" y="1045"/>
                  <a:pt x="4" y="997"/>
                  <a:pt x="11" y="928"/>
                </a:cubicBezTo>
                <a:cubicBezTo>
                  <a:pt x="18" y="859"/>
                  <a:pt x="54" y="760"/>
                  <a:pt x="59" y="672"/>
                </a:cubicBezTo>
                <a:cubicBezTo>
                  <a:pt x="64" y="584"/>
                  <a:pt x="52" y="488"/>
                  <a:pt x="43" y="400"/>
                </a:cubicBezTo>
                <a:cubicBezTo>
                  <a:pt x="34" y="312"/>
                  <a:pt x="6" y="211"/>
                  <a:pt x="3" y="144"/>
                </a:cubicBezTo>
                <a:cubicBezTo>
                  <a:pt x="0" y="77"/>
                  <a:pt x="13" y="38"/>
                  <a:pt x="27" y="0"/>
                </a:cubicBezTo>
              </a:path>
            </a:pathLst>
          </a:custGeom>
          <a:noFill/>
          <a:ln w="76200" cap="flat" cmpd="sng">
            <a:solidFill>
              <a:srgbClr val="008000"/>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blurRad="63500" dist="35921" dir="2700000" algn="ctr" rotWithShape="0">
                    <a:srgbClr val="808080"/>
                  </a:outerShdw>
                </a:effectLst>
              </a14:hiddenEffects>
            </a:ext>
          </a:extLst>
        </p:spPr>
        <p:txBody>
          <a:bodyPr/>
          <a:lstStyle/>
          <a:p>
            <a:pPr>
              <a:defRPr/>
            </a:pPr>
            <a:endParaRPr lang="en-US"/>
          </a:p>
        </p:txBody>
      </p:sp>
      <p:sp>
        <p:nvSpPr>
          <p:cNvPr id="40993" name="Freeform 33"/>
          <p:cNvSpPr>
            <a:spLocks/>
          </p:cNvSpPr>
          <p:nvPr/>
        </p:nvSpPr>
        <p:spPr bwMode="hidden">
          <a:xfrm rot="-579419">
            <a:off x="7854950" y="2281238"/>
            <a:ext cx="698500" cy="409575"/>
          </a:xfrm>
          <a:custGeom>
            <a:avLst/>
            <a:gdLst>
              <a:gd name="T0" fmla="*/ 0 w 416"/>
              <a:gd name="T1" fmla="*/ 331808 h 237"/>
              <a:gd name="T2" fmla="*/ 591038 w 416"/>
              <a:gd name="T3" fmla="*/ 304157 h 237"/>
              <a:gd name="T4" fmla="*/ 658202 w 416"/>
              <a:gd name="T5" fmla="*/ 165904 h 237"/>
              <a:gd name="T6" fmla="*/ 698500 w 416"/>
              <a:gd name="T7" fmla="*/ 0 h 237"/>
              <a:gd name="T8" fmla="*/ 188058 w 416"/>
              <a:gd name="T9" fmla="*/ 82952 h 237"/>
              <a:gd name="T10" fmla="*/ 0 w 416"/>
              <a:gd name="T11" fmla="*/ 331808 h 23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16" h="237">
                <a:moveTo>
                  <a:pt x="0" y="192"/>
                </a:moveTo>
                <a:cubicBezTo>
                  <a:pt x="108" y="200"/>
                  <a:pt x="261" y="237"/>
                  <a:pt x="352" y="176"/>
                </a:cubicBezTo>
                <a:cubicBezTo>
                  <a:pt x="380" y="134"/>
                  <a:pt x="385" y="138"/>
                  <a:pt x="392" y="96"/>
                </a:cubicBezTo>
                <a:cubicBezTo>
                  <a:pt x="397" y="67"/>
                  <a:pt x="392" y="24"/>
                  <a:pt x="416" y="0"/>
                </a:cubicBezTo>
                <a:lnTo>
                  <a:pt x="112" y="48"/>
                </a:lnTo>
                <a:lnTo>
                  <a:pt x="0" y="192"/>
                </a:lnTo>
                <a:close/>
              </a:path>
            </a:pathLst>
          </a:custGeom>
          <a:solidFill>
            <a:srgbClr val="009900"/>
          </a:solidFill>
          <a:ln>
            <a:noFill/>
          </a:ln>
          <a:effectLst/>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 uri="{AF507438-7753-43E0-B8FC-AC1667EBCBE1}">
              <a14:hiddenEffects xmlns:a14="http://schemas.microsoft.com/office/drawing/2010/main">
                <a:effectLst>
                  <a:outerShdw blurRad="63500" dist="35921" dir="2700000" algn="ctr" rotWithShape="0">
                    <a:srgbClr val="808080"/>
                  </a:outerShdw>
                </a:effectLst>
              </a14:hiddenEffects>
            </a:ext>
          </a:extLst>
        </p:spPr>
        <p:txBody>
          <a:bodyPr/>
          <a:lstStyle/>
          <a:p>
            <a:pPr>
              <a:defRPr/>
            </a:pPr>
            <a:endParaRPr lang="en-US"/>
          </a:p>
        </p:txBody>
      </p:sp>
      <p:sp>
        <p:nvSpPr>
          <p:cNvPr id="40994" name="Freeform 34"/>
          <p:cNvSpPr>
            <a:spLocks/>
          </p:cNvSpPr>
          <p:nvPr/>
        </p:nvSpPr>
        <p:spPr bwMode="hidden">
          <a:xfrm rot="1337878">
            <a:off x="7167563" y="2516188"/>
            <a:ext cx="712787" cy="295275"/>
          </a:xfrm>
          <a:custGeom>
            <a:avLst/>
            <a:gdLst>
              <a:gd name="T0" fmla="*/ 0 w 416"/>
              <a:gd name="T1" fmla="*/ 239210 h 237"/>
              <a:gd name="T2" fmla="*/ 603127 w 416"/>
              <a:gd name="T3" fmla="*/ 219276 h 237"/>
              <a:gd name="T4" fmla="*/ 671665 w 416"/>
              <a:gd name="T5" fmla="*/ 119605 h 237"/>
              <a:gd name="T6" fmla="*/ 712787 w 416"/>
              <a:gd name="T7" fmla="*/ 0 h 237"/>
              <a:gd name="T8" fmla="*/ 191904 w 416"/>
              <a:gd name="T9" fmla="*/ 59803 h 237"/>
              <a:gd name="T10" fmla="*/ 0 w 416"/>
              <a:gd name="T11" fmla="*/ 239210 h 23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16" h="237">
                <a:moveTo>
                  <a:pt x="0" y="192"/>
                </a:moveTo>
                <a:cubicBezTo>
                  <a:pt x="108" y="200"/>
                  <a:pt x="261" y="237"/>
                  <a:pt x="352" y="176"/>
                </a:cubicBezTo>
                <a:cubicBezTo>
                  <a:pt x="380" y="134"/>
                  <a:pt x="385" y="138"/>
                  <a:pt x="392" y="96"/>
                </a:cubicBezTo>
                <a:cubicBezTo>
                  <a:pt x="397" y="67"/>
                  <a:pt x="392" y="24"/>
                  <a:pt x="416" y="0"/>
                </a:cubicBezTo>
                <a:lnTo>
                  <a:pt x="112" y="48"/>
                </a:lnTo>
                <a:lnTo>
                  <a:pt x="0" y="192"/>
                </a:lnTo>
                <a:close/>
              </a:path>
            </a:pathLst>
          </a:custGeom>
          <a:solidFill>
            <a:srgbClr val="009900"/>
          </a:solidFill>
          <a:ln>
            <a:noFill/>
          </a:ln>
          <a:effectLst/>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 uri="{AF507438-7753-43E0-B8FC-AC1667EBCBE1}">
              <a14:hiddenEffects xmlns:a14="http://schemas.microsoft.com/office/drawing/2010/main">
                <a:effectLst>
                  <a:outerShdw blurRad="63500" dist="35921" dir="2700000" algn="ctr" rotWithShape="0">
                    <a:srgbClr val="808080"/>
                  </a:outerShdw>
                </a:effectLst>
              </a14:hiddenEffects>
            </a:ext>
          </a:extLst>
        </p:spPr>
        <p:txBody>
          <a:bodyPr/>
          <a:lstStyle/>
          <a:p>
            <a:pPr>
              <a:defRPr/>
            </a:pPr>
            <a:endParaRPr lang="en-US"/>
          </a:p>
        </p:txBody>
      </p:sp>
      <p:sp>
        <p:nvSpPr>
          <p:cNvPr id="40995" name="Freeform 35"/>
          <p:cNvSpPr>
            <a:spLocks/>
          </p:cNvSpPr>
          <p:nvPr/>
        </p:nvSpPr>
        <p:spPr bwMode="hidden">
          <a:xfrm rot="960671">
            <a:off x="7835900" y="1587500"/>
            <a:ext cx="660400" cy="376238"/>
          </a:xfrm>
          <a:custGeom>
            <a:avLst/>
            <a:gdLst>
              <a:gd name="T0" fmla="*/ 0 w 416"/>
              <a:gd name="T1" fmla="*/ 304800 h 237"/>
              <a:gd name="T2" fmla="*/ 558800 w 416"/>
              <a:gd name="T3" fmla="*/ 279400 h 237"/>
              <a:gd name="T4" fmla="*/ 622300 w 416"/>
              <a:gd name="T5" fmla="*/ 152400 h 237"/>
              <a:gd name="T6" fmla="*/ 660400 w 416"/>
              <a:gd name="T7" fmla="*/ 0 h 237"/>
              <a:gd name="T8" fmla="*/ 177800 w 416"/>
              <a:gd name="T9" fmla="*/ 76200 h 237"/>
              <a:gd name="T10" fmla="*/ 0 w 416"/>
              <a:gd name="T11" fmla="*/ 304800 h 23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16" h="237">
                <a:moveTo>
                  <a:pt x="0" y="192"/>
                </a:moveTo>
                <a:cubicBezTo>
                  <a:pt x="108" y="200"/>
                  <a:pt x="261" y="237"/>
                  <a:pt x="352" y="176"/>
                </a:cubicBezTo>
                <a:cubicBezTo>
                  <a:pt x="380" y="134"/>
                  <a:pt x="385" y="138"/>
                  <a:pt x="392" y="96"/>
                </a:cubicBezTo>
                <a:cubicBezTo>
                  <a:pt x="397" y="67"/>
                  <a:pt x="392" y="24"/>
                  <a:pt x="416" y="0"/>
                </a:cubicBezTo>
                <a:lnTo>
                  <a:pt x="112" y="48"/>
                </a:lnTo>
                <a:lnTo>
                  <a:pt x="0" y="192"/>
                </a:lnTo>
                <a:close/>
              </a:path>
            </a:pathLst>
          </a:custGeom>
          <a:solidFill>
            <a:srgbClr val="009900"/>
          </a:solidFill>
          <a:ln>
            <a:noFill/>
          </a:ln>
          <a:effectLst/>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 uri="{AF507438-7753-43E0-B8FC-AC1667EBCBE1}">
              <a14:hiddenEffects xmlns:a14="http://schemas.microsoft.com/office/drawing/2010/main">
                <a:effectLst>
                  <a:outerShdw blurRad="63500" dist="35921" dir="2700000" algn="ctr" rotWithShape="0">
                    <a:srgbClr val="808080"/>
                  </a:outerShdw>
                </a:effectLst>
              </a14:hiddenEffects>
            </a:ext>
          </a:extLst>
        </p:spPr>
        <p:txBody>
          <a:bodyPr/>
          <a:lstStyle/>
          <a:p>
            <a:pPr>
              <a:defRPr/>
            </a:pPr>
            <a:endParaRPr lang="en-US"/>
          </a:p>
        </p:txBody>
      </p:sp>
      <p:sp>
        <p:nvSpPr>
          <p:cNvPr id="40996" name="Freeform 36"/>
          <p:cNvSpPr>
            <a:spLocks/>
          </p:cNvSpPr>
          <p:nvPr/>
        </p:nvSpPr>
        <p:spPr bwMode="hidden">
          <a:xfrm rot="2414182">
            <a:off x="7224713" y="1571625"/>
            <a:ext cx="587375" cy="290513"/>
          </a:xfrm>
          <a:custGeom>
            <a:avLst/>
            <a:gdLst>
              <a:gd name="T0" fmla="*/ 0 w 416"/>
              <a:gd name="T1" fmla="*/ 235352 h 237"/>
              <a:gd name="T2" fmla="*/ 497010 w 416"/>
              <a:gd name="T3" fmla="*/ 215740 h 237"/>
              <a:gd name="T4" fmla="*/ 553488 w 416"/>
              <a:gd name="T5" fmla="*/ 117676 h 237"/>
              <a:gd name="T6" fmla="*/ 587375 w 416"/>
              <a:gd name="T7" fmla="*/ 0 h 237"/>
              <a:gd name="T8" fmla="*/ 158139 w 416"/>
              <a:gd name="T9" fmla="*/ 58838 h 237"/>
              <a:gd name="T10" fmla="*/ 0 w 416"/>
              <a:gd name="T11" fmla="*/ 235352 h 23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16" h="237">
                <a:moveTo>
                  <a:pt x="0" y="192"/>
                </a:moveTo>
                <a:cubicBezTo>
                  <a:pt x="108" y="200"/>
                  <a:pt x="261" y="237"/>
                  <a:pt x="352" y="176"/>
                </a:cubicBezTo>
                <a:cubicBezTo>
                  <a:pt x="380" y="134"/>
                  <a:pt x="385" y="138"/>
                  <a:pt x="392" y="96"/>
                </a:cubicBezTo>
                <a:cubicBezTo>
                  <a:pt x="397" y="67"/>
                  <a:pt x="392" y="24"/>
                  <a:pt x="416" y="0"/>
                </a:cubicBezTo>
                <a:lnTo>
                  <a:pt x="112" y="48"/>
                </a:lnTo>
                <a:lnTo>
                  <a:pt x="0" y="192"/>
                </a:lnTo>
                <a:close/>
              </a:path>
            </a:pathLst>
          </a:custGeom>
          <a:solidFill>
            <a:srgbClr val="009900"/>
          </a:solidFill>
          <a:ln>
            <a:noFill/>
          </a:ln>
          <a:effectLst/>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 uri="{AF507438-7753-43E0-B8FC-AC1667EBCBE1}">
              <a14:hiddenEffects xmlns:a14="http://schemas.microsoft.com/office/drawing/2010/main">
                <a:effectLst>
                  <a:outerShdw blurRad="63500" dist="35921" dir="2700000" algn="ctr" rotWithShape="0">
                    <a:srgbClr val="808080"/>
                  </a:outerShdw>
                </a:effectLst>
              </a14:hiddenEffects>
            </a:ext>
          </a:extLst>
        </p:spPr>
        <p:txBody>
          <a:bodyPr/>
          <a:lstStyle/>
          <a:p>
            <a:pPr>
              <a:defRPr/>
            </a:pPr>
            <a:endParaRPr lang="en-US"/>
          </a:p>
        </p:txBody>
      </p:sp>
      <p:pic>
        <p:nvPicPr>
          <p:cNvPr id="32" name="Picture 3"/>
          <p:cNvPicPr>
            <a:picLocks noChangeAspect="1" noChangeArrowheads="1"/>
          </p:cNvPicPr>
          <p:nvPr/>
        </p:nvPicPr>
        <p:blipFill>
          <a:blip r:embed="rId3">
            <a:extLst>
              <a:ext uri="{28A0092B-C50C-407E-A947-70E740481C1C}">
                <a14:useLocalDpi xmlns:a14="http://schemas.microsoft.com/office/drawing/2010/main" val="0"/>
              </a:ext>
            </a:extLst>
          </a:blip>
          <a:srcRect l="11241" t="34409" r="11241" b="25806"/>
          <a:stretch>
            <a:fillRect/>
          </a:stretch>
        </p:blipFill>
        <p:spPr bwMode="auto">
          <a:xfrm>
            <a:off x="9537700" y="1387475"/>
            <a:ext cx="7302500" cy="4897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706147860"/>
      </p:ext>
    </p:extLst>
  </p:cSld>
  <p:clrMapOvr>
    <a:masterClrMapping/>
  </p:clrMapOvr>
</p:sld>
</file>

<file path=ppt/slides/slide2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4690" name="Title 1"/>
          <p:cNvSpPr>
            <a:spLocks noGrp="1"/>
          </p:cNvSpPr>
          <p:nvPr>
            <p:ph type="title"/>
          </p:nvPr>
        </p:nvSpPr>
        <p:spPr/>
        <p:txBody>
          <a:bodyPr/>
          <a:lstStyle/>
          <a:p>
            <a:r>
              <a:rPr lang="en-US" altLang="en-US"/>
              <a:t>Plant pessimism</a:t>
            </a:r>
          </a:p>
        </p:txBody>
      </p:sp>
      <p:sp>
        <p:nvSpPr>
          <p:cNvPr id="114691" name="Content Placeholder 2"/>
          <p:cNvSpPr>
            <a:spLocks noGrp="1"/>
          </p:cNvSpPr>
          <p:nvPr>
            <p:ph idx="1"/>
          </p:nvPr>
        </p:nvSpPr>
        <p:spPr>
          <a:xfrm>
            <a:off x="457200" y="1600200"/>
            <a:ext cx="8505825" cy="4525963"/>
          </a:xfrm>
        </p:spPr>
        <p:txBody>
          <a:bodyPr/>
          <a:lstStyle/>
          <a:p>
            <a:r>
              <a:rPr lang="en-US" altLang="en-US"/>
              <a:t>When grown together, plants make more roots</a:t>
            </a:r>
          </a:p>
          <a:p>
            <a:r>
              <a:rPr lang="en-US" altLang="en-US"/>
              <a:t>Less efficient than what they do when alone</a:t>
            </a:r>
          </a:p>
          <a:p>
            <a:pPr lvl="4"/>
            <a:endParaRPr lang="en-US" altLang="en-US"/>
          </a:p>
          <a:p>
            <a:r>
              <a:rPr lang="en-US" altLang="en-US"/>
              <a:t>Competition is asymmetric, first come first serve</a:t>
            </a:r>
          </a:p>
          <a:p>
            <a:r>
              <a:rPr lang="en-US" altLang="en-US"/>
              <a:t>They both grow more roots than they need just to prevent being competitively preempted</a:t>
            </a:r>
          </a:p>
          <a:p>
            <a:pPr lvl="4"/>
            <a:endParaRPr lang="en-US" altLang="en-US"/>
          </a:p>
          <a:p>
            <a:r>
              <a:rPr lang="en-US" altLang="en-US"/>
              <a:t>Tragedy of the commons / prisoners’</a:t>
            </a:r>
            <a:r>
              <a:rPr lang="en-US" altLang="ja-JP"/>
              <a:t> dilemma</a:t>
            </a:r>
            <a:endParaRPr lang="en-US" altLang="en-US"/>
          </a:p>
        </p:txBody>
      </p:sp>
    </p:spTree>
    <p:extLst>
      <p:ext uri="{BB962C8B-B14F-4D97-AF65-F5344CB8AC3E}">
        <p14:creationId xmlns:p14="http://schemas.microsoft.com/office/powerpoint/2010/main" val="3526577334"/>
      </p:ext>
    </p:extLst>
  </p:cSld>
  <p:clrMapOvr>
    <a:masterClrMapping/>
  </p:clrMapOvr>
</p:sld>
</file>

<file path=ppt/slides/slide2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106" name="Title 1"/>
          <p:cNvSpPr>
            <a:spLocks noGrp="1"/>
          </p:cNvSpPr>
          <p:nvPr>
            <p:ph type="title"/>
          </p:nvPr>
        </p:nvSpPr>
        <p:spPr/>
        <p:txBody>
          <a:bodyPr/>
          <a:lstStyle/>
          <a:p>
            <a:r>
              <a:rPr lang="en-US" altLang="fr-FR"/>
              <a:t>Pessimism is not inevitable</a:t>
            </a:r>
          </a:p>
        </p:txBody>
      </p:sp>
      <p:sp>
        <p:nvSpPr>
          <p:cNvPr id="24579" name="Content Placeholder 2"/>
          <p:cNvSpPr>
            <a:spLocks noGrp="1"/>
          </p:cNvSpPr>
          <p:nvPr>
            <p:ph idx="1"/>
          </p:nvPr>
        </p:nvSpPr>
        <p:spPr>
          <a:xfrm>
            <a:off x="457200" y="1600200"/>
            <a:ext cx="8686800" cy="4525963"/>
          </a:xfrm>
        </p:spPr>
        <p:txBody>
          <a:bodyPr/>
          <a:lstStyle/>
          <a:p>
            <a:pPr>
              <a:buFont typeface="Arial" charset="0"/>
              <a:buChar char="•"/>
              <a:defRPr/>
            </a:pPr>
            <a:r>
              <a:rPr lang="en-US" dirty="0"/>
              <a:t>Pessimism is not the only reaction to uncertainty</a:t>
            </a:r>
          </a:p>
          <a:p>
            <a:pPr lvl="1">
              <a:defRPr/>
            </a:pPr>
            <a:r>
              <a:rPr lang="en-US" dirty="0"/>
              <a:t>Normal people in stressful situations</a:t>
            </a:r>
          </a:p>
          <a:p>
            <a:pPr lvl="1">
              <a:defRPr/>
            </a:pPr>
            <a:r>
              <a:rPr lang="en-US" dirty="0"/>
              <a:t>Pathological gamblers</a:t>
            </a:r>
          </a:p>
          <a:p>
            <a:pPr lvl="1">
              <a:defRPr/>
            </a:pPr>
            <a:r>
              <a:rPr lang="en-US" dirty="0"/>
              <a:t>Maniacs</a:t>
            </a:r>
          </a:p>
          <a:p>
            <a:pPr lvl="1">
              <a:defRPr/>
            </a:pPr>
            <a:endParaRPr lang="en-US" dirty="0"/>
          </a:p>
          <a:p>
            <a:pPr>
              <a:buFont typeface="Arial" charset="0"/>
              <a:buChar char="•"/>
              <a:defRPr/>
            </a:pPr>
            <a:r>
              <a:rPr lang="en-US" dirty="0"/>
              <a:t>Ambiguity aversion decreases with optimism </a:t>
            </a:r>
            <a:r>
              <a:rPr lang="en-US" dirty="0">
                <a:solidFill>
                  <a:schemeClr val="bg1">
                    <a:lumMod val="75000"/>
                  </a:schemeClr>
                </a:solidFill>
              </a:rPr>
              <a:t>(</a:t>
            </a:r>
            <a:r>
              <a:rPr lang="en-US" dirty="0" err="1">
                <a:solidFill>
                  <a:schemeClr val="bg1">
                    <a:lumMod val="75000"/>
                  </a:schemeClr>
                </a:solidFill>
              </a:rPr>
              <a:t>Pulford</a:t>
            </a:r>
            <a:r>
              <a:rPr lang="en-US" dirty="0">
                <a:solidFill>
                  <a:schemeClr val="bg1">
                    <a:lumMod val="75000"/>
                  </a:schemeClr>
                </a:solidFill>
              </a:rPr>
              <a:t> 2009)</a:t>
            </a:r>
          </a:p>
        </p:txBody>
      </p:sp>
      <p:sp>
        <p:nvSpPr>
          <p:cNvPr id="24580" name="Rectangle 3"/>
          <p:cNvSpPr>
            <a:spLocks noChangeArrowheads="1"/>
          </p:cNvSpPr>
          <p:nvPr/>
        </p:nvSpPr>
        <p:spPr bwMode="auto">
          <a:xfrm>
            <a:off x="0" y="6197600"/>
            <a:ext cx="9144000" cy="647700"/>
          </a:xfrm>
          <a:prstGeom prst="rect">
            <a:avLst/>
          </a:prstGeom>
          <a:noFill/>
          <a:ln w="9525">
            <a:noFill/>
            <a:miter lim="800000"/>
            <a:headEnd/>
            <a:tailEnd/>
          </a:ln>
        </p:spPr>
        <p:txBody>
          <a:bodyPr>
            <a:spAutoFit/>
          </a:bodyPr>
          <a:lstStyle/>
          <a:p>
            <a:pPr>
              <a:defRPr/>
            </a:pPr>
            <a:r>
              <a:rPr lang="en-US" dirty="0" err="1">
                <a:solidFill>
                  <a:schemeClr val="bg1">
                    <a:lumMod val="75000"/>
                  </a:schemeClr>
                </a:solidFill>
                <a:latin typeface="+mn-lt"/>
              </a:rPr>
              <a:t>Pulford</a:t>
            </a:r>
            <a:r>
              <a:rPr lang="en-US" dirty="0">
                <a:solidFill>
                  <a:schemeClr val="bg1">
                    <a:lumMod val="75000"/>
                  </a:schemeClr>
                </a:solidFill>
                <a:latin typeface="+mn-lt"/>
              </a:rPr>
              <a:t>, B. D. (2009). Is luck on my side? Optimism, pessimism, and ambiguity aversion. </a:t>
            </a:r>
            <a:r>
              <a:rPr lang="en-US" i="1" dirty="0">
                <a:solidFill>
                  <a:schemeClr val="bg1">
                    <a:lumMod val="75000"/>
                  </a:schemeClr>
                </a:solidFill>
                <a:latin typeface="+mn-lt"/>
              </a:rPr>
              <a:t>Quarterly Journal of Experimental Psychology</a:t>
            </a:r>
            <a:r>
              <a:rPr lang="en-US" dirty="0">
                <a:solidFill>
                  <a:schemeClr val="bg1">
                    <a:lumMod val="75000"/>
                  </a:schemeClr>
                </a:solidFill>
                <a:latin typeface="+mn-lt"/>
              </a:rPr>
              <a:t>, 62: 1079-1087.</a:t>
            </a:r>
          </a:p>
        </p:txBody>
      </p:sp>
    </p:spTree>
    <p:extLst>
      <p:ext uri="{BB962C8B-B14F-4D97-AF65-F5344CB8AC3E}">
        <p14:creationId xmlns:p14="http://schemas.microsoft.com/office/powerpoint/2010/main" val="3847501840"/>
      </p:ext>
    </p:extLst>
  </p:cSld>
  <p:clrMapOvr>
    <a:masterClrMapping/>
  </p:clrMapOvr>
</p:sld>
</file>

<file path=ppt/slides/slide2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7762" name="Title 1"/>
          <p:cNvSpPr>
            <a:spLocks noGrp="1"/>
          </p:cNvSpPr>
          <p:nvPr>
            <p:ph type="title"/>
          </p:nvPr>
        </p:nvSpPr>
        <p:spPr/>
        <p:txBody>
          <a:bodyPr/>
          <a:lstStyle/>
          <a:p>
            <a:r>
              <a:rPr lang="en-US" altLang="en-US" dirty="0"/>
              <a:t>Collisions of the two calculators</a:t>
            </a:r>
          </a:p>
        </p:txBody>
      </p:sp>
      <p:sp>
        <p:nvSpPr>
          <p:cNvPr id="117763" name="Content Placeholder 2"/>
          <p:cNvSpPr>
            <a:spLocks noGrp="1"/>
          </p:cNvSpPr>
          <p:nvPr>
            <p:ph idx="1"/>
          </p:nvPr>
        </p:nvSpPr>
        <p:spPr>
          <a:xfrm>
            <a:off x="457200" y="1600200"/>
            <a:ext cx="8507413" cy="4525963"/>
          </a:xfrm>
        </p:spPr>
        <p:txBody>
          <a:bodyPr/>
          <a:lstStyle/>
          <a:p>
            <a:r>
              <a:rPr lang="en-US" altLang="en-US" dirty="0"/>
              <a:t>Ambiguity aversion (Ellsberg paradox)</a:t>
            </a:r>
          </a:p>
          <a:p>
            <a:r>
              <a:rPr lang="en-US" altLang="en-US" dirty="0"/>
              <a:t>Probability neglect</a:t>
            </a:r>
          </a:p>
          <a:p>
            <a:r>
              <a:rPr lang="en-US" altLang="en-US" dirty="0"/>
              <a:t>Loss aversion</a:t>
            </a:r>
          </a:p>
          <a:p>
            <a:r>
              <a:rPr lang="en-US" altLang="en-US" dirty="0"/>
              <a:t>Framing effects</a:t>
            </a:r>
          </a:p>
          <a:p>
            <a:r>
              <a:rPr lang="en-US" altLang="en-US" dirty="0"/>
              <a:t>Hyperbolic discounting </a:t>
            </a:r>
          </a:p>
          <a:p>
            <a:r>
              <a:rPr lang="en-US" altLang="en-US" dirty="0"/>
              <a:t>Two-envelopes problem</a:t>
            </a:r>
          </a:p>
          <a:p>
            <a:r>
              <a:rPr lang="en-US" altLang="en-US" dirty="0" err="1"/>
              <a:t>Slovic’s</a:t>
            </a:r>
            <a:r>
              <a:rPr lang="en-US" altLang="en-US" dirty="0"/>
              <a:t> two-dimensional plot of risks</a:t>
            </a:r>
          </a:p>
          <a:p>
            <a:pPr lvl="4"/>
            <a:endParaRPr lang="en-US" altLang="en-US" sz="1200" dirty="0"/>
          </a:p>
          <a:p>
            <a:pPr>
              <a:buFont typeface="Arial" panose="020B0604020202020204" pitchFamily="34" charset="0"/>
              <a:buNone/>
            </a:pPr>
            <a:r>
              <a:rPr lang="en-US" altLang="en-US" dirty="0">
                <a:solidFill>
                  <a:srgbClr val="009900"/>
                </a:solidFill>
              </a:rPr>
              <a:t>The third, fairness calculator explains even more</a:t>
            </a:r>
          </a:p>
          <a:p>
            <a:endParaRPr lang="en-US" altLang="en-US" dirty="0"/>
          </a:p>
          <a:p>
            <a:endParaRPr lang="en-US" altLang="en-US" dirty="0"/>
          </a:p>
          <a:p>
            <a:endParaRPr lang="en-US" altLang="en-US" dirty="0"/>
          </a:p>
          <a:p>
            <a:endParaRPr lang="en-US" altLang="en-US" dirty="0"/>
          </a:p>
          <a:p>
            <a:r>
              <a:rPr lang="en-US" altLang="en-US" dirty="0"/>
              <a:t>Human irrationality</a:t>
            </a:r>
          </a:p>
        </p:txBody>
      </p:sp>
    </p:spTree>
    <p:extLst>
      <p:ext uri="{BB962C8B-B14F-4D97-AF65-F5344CB8AC3E}">
        <p14:creationId xmlns:p14="http://schemas.microsoft.com/office/powerpoint/2010/main" val="134518868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117763">
                                            <p:txEl>
                                              <p:pRg st="8" end="8"/>
                                            </p:txEl>
                                          </p:spTgt>
                                        </p:tgtEl>
                                        <p:attrNameLst>
                                          <p:attrName>style.visibility</p:attrName>
                                        </p:attrNameLst>
                                      </p:cBhvr>
                                      <p:to>
                                        <p:strVal val="visible"/>
                                      </p:to>
                                    </p:set>
                                    <p:animEffect transition="in" filter="fade">
                                      <p:cBhvr>
                                        <p:cTn id="7" dur="500"/>
                                        <p:tgtEl>
                                          <p:spTgt spid="117763">
                                            <p:txEl>
                                              <p:pRg st="8" end="8"/>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282" name="Title 1"/>
          <p:cNvSpPr>
            <a:spLocks noGrp="1"/>
          </p:cNvSpPr>
          <p:nvPr>
            <p:ph type="title"/>
          </p:nvPr>
        </p:nvSpPr>
        <p:spPr>
          <a:xfrm>
            <a:off x="0" y="457200"/>
            <a:ext cx="9144000" cy="1143000"/>
          </a:xfrm>
        </p:spPr>
        <p:txBody>
          <a:bodyPr/>
          <a:lstStyle/>
          <a:p>
            <a:r>
              <a:rPr lang="en-US" altLang="en-US"/>
              <a:t>Third calculator: intuitive economics</a:t>
            </a:r>
          </a:p>
        </p:txBody>
      </p:sp>
      <p:sp>
        <p:nvSpPr>
          <p:cNvPr id="225283" name="Content Placeholder 2"/>
          <p:cNvSpPr>
            <a:spLocks noGrp="1"/>
          </p:cNvSpPr>
          <p:nvPr>
            <p:ph idx="1"/>
          </p:nvPr>
        </p:nvSpPr>
        <p:spPr>
          <a:xfrm>
            <a:off x="457200" y="1795463"/>
            <a:ext cx="8686800" cy="4525962"/>
          </a:xfrm>
        </p:spPr>
        <p:txBody>
          <a:bodyPr/>
          <a:lstStyle/>
          <a:p>
            <a:r>
              <a:rPr lang="en-US" altLang="en-US"/>
              <a:t>Computes fairness of situations</a:t>
            </a:r>
          </a:p>
          <a:p>
            <a:r>
              <a:rPr lang="en-US" altLang="en-US"/>
              <a:t>Detects cheaters who are getting more than their share, or not shouldering their responsibility</a:t>
            </a:r>
          </a:p>
        </p:txBody>
      </p:sp>
      <p:sp>
        <p:nvSpPr>
          <p:cNvPr id="4" name="Content Placeholder 2"/>
          <p:cNvSpPr txBox="1">
            <a:spLocks/>
          </p:cNvSpPr>
          <p:nvPr/>
        </p:nvSpPr>
        <p:spPr bwMode="auto">
          <a:xfrm>
            <a:off x="457200" y="3962400"/>
            <a:ext cx="8534400" cy="2514600"/>
          </a:xfrm>
          <a:prstGeom prst="rect">
            <a:avLst/>
          </a:prstGeom>
          <a:noFill/>
          <a:ln w="12700">
            <a:solidFill>
              <a:schemeClr val="tx1"/>
            </a:solidFill>
            <a:miter lim="800000"/>
            <a:headEnd/>
            <a:tailEnd/>
          </a:ln>
        </p:spPr>
        <p:txBody>
          <a:bodyPr/>
          <a:lstStyle/>
          <a:p>
            <a:pPr marL="342900" indent="-342900">
              <a:spcBef>
                <a:spcPct val="20000"/>
              </a:spcBef>
              <a:defRPr/>
            </a:pPr>
            <a:r>
              <a:rPr lang="en-US" sz="2800" b="1" kern="0" dirty="0">
                <a:solidFill>
                  <a:srgbClr val="7030A0"/>
                </a:solidFill>
                <a:latin typeface="+mn-lt"/>
              </a:rPr>
              <a:t>Ultimatum Game</a:t>
            </a:r>
            <a:r>
              <a:rPr lang="en-US" sz="2800" kern="0" dirty="0">
                <a:solidFill>
                  <a:srgbClr val="7030A0"/>
                </a:solidFill>
                <a:latin typeface="+mn-lt"/>
              </a:rPr>
              <a:t>: a scientist offers money to two players</a:t>
            </a:r>
          </a:p>
          <a:p>
            <a:pPr marL="342900" indent="-342900">
              <a:spcBef>
                <a:spcPct val="20000"/>
              </a:spcBef>
              <a:buFontTx/>
              <a:buChar char="•"/>
              <a:defRPr/>
            </a:pPr>
            <a:r>
              <a:rPr lang="en-US" sz="2800" kern="0" dirty="0">
                <a:solidFill>
                  <a:srgbClr val="7030A0"/>
                </a:solidFill>
                <a:latin typeface="+mn-lt"/>
              </a:rPr>
              <a:t>One player proposes how the money should be divided between the two players</a:t>
            </a:r>
          </a:p>
          <a:p>
            <a:pPr marL="342900" indent="-342900">
              <a:spcBef>
                <a:spcPct val="20000"/>
              </a:spcBef>
              <a:buFontTx/>
              <a:buChar char="•"/>
              <a:defRPr/>
            </a:pPr>
            <a:r>
              <a:rPr lang="en-US" sz="2800" kern="0" dirty="0">
                <a:solidFill>
                  <a:srgbClr val="7030A0"/>
                </a:solidFill>
                <a:latin typeface="+mn-lt"/>
              </a:rPr>
              <a:t>The o</a:t>
            </a:r>
            <a:r>
              <a:rPr lang="en-US" sz="2800" kern="0" dirty="0" err="1">
                <a:solidFill>
                  <a:srgbClr val="7030A0"/>
                </a:solidFill>
                <a:latin typeface="+mn-lt"/>
              </a:rPr>
              <a:t>ther</a:t>
            </a:r>
            <a:r>
              <a:rPr lang="en-US" sz="2800" kern="0" dirty="0">
                <a:solidFill>
                  <a:srgbClr val="7030A0"/>
                </a:solidFill>
                <a:latin typeface="+mn-lt"/>
              </a:rPr>
              <a:t> player can </a:t>
            </a:r>
            <a:r>
              <a:rPr lang="en-US" sz="2800" i="1" kern="0" dirty="0">
                <a:solidFill>
                  <a:srgbClr val="7030A0"/>
                </a:solidFill>
                <a:latin typeface="+mn-lt"/>
              </a:rPr>
              <a:t>accept</a:t>
            </a:r>
            <a:r>
              <a:rPr lang="en-US" sz="2800" kern="0" dirty="0">
                <a:solidFill>
                  <a:srgbClr val="7030A0"/>
                </a:solidFill>
                <a:latin typeface="+mn-lt"/>
              </a:rPr>
              <a:t> (and both get their share) or </a:t>
            </a:r>
            <a:r>
              <a:rPr lang="en-US" sz="2800" i="1" kern="0" dirty="0">
                <a:solidFill>
                  <a:srgbClr val="7030A0"/>
                </a:solidFill>
                <a:latin typeface="+mn-lt"/>
              </a:rPr>
              <a:t>reject</a:t>
            </a:r>
            <a:r>
              <a:rPr lang="en-US" sz="2800" kern="0" dirty="0">
                <a:solidFill>
                  <a:srgbClr val="7030A0"/>
                </a:solidFill>
                <a:latin typeface="+mn-lt"/>
              </a:rPr>
              <a:t> the division (and neither gets anything)</a:t>
            </a:r>
          </a:p>
          <a:p>
            <a:pPr marL="342900" indent="-342900">
              <a:spcBef>
                <a:spcPct val="20000"/>
              </a:spcBef>
              <a:buFontTx/>
              <a:buChar char="•"/>
              <a:defRPr/>
            </a:pPr>
            <a:endParaRPr lang="en-US" sz="2800" kern="0" dirty="0">
              <a:solidFill>
                <a:srgbClr val="7030A0"/>
              </a:solidFill>
              <a:latin typeface="+mn-lt"/>
            </a:endParaRPr>
          </a:p>
        </p:txBody>
      </p:sp>
    </p:spTree>
    <p:extLst>
      <p:ext uri="{BB962C8B-B14F-4D97-AF65-F5344CB8AC3E}">
        <p14:creationId xmlns:p14="http://schemas.microsoft.com/office/powerpoint/2010/main" val="2409502500"/>
      </p:ext>
    </p:extLst>
  </p:cSld>
  <p:clrMapOvr>
    <a:masterClrMapping/>
  </p:clrMapOvr>
</p:sld>
</file>

<file path=ppt/slides/slide2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6306" name="Rectangle 2"/>
          <p:cNvSpPr>
            <a:spLocks noGrp="1" noChangeArrowheads="1"/>
          </p:cNvSpPr>
          <p:nvPr>
            <p:ph type="title" idx="4294967295"/>
          </p:nvPr>
        </p:nvSpPr>
        <p:spPr/>
        <p:txBody>
          <a:bodyPr/>
          <a:lstStyle/>
          <a:p>
            <a:pPr eaLnBrk="1" hangingPunct="1"/>
            <a:r>
              <a:rPr lang="en-US" altLang="en-US"/>
              <a:t>How should you play?</a:t>
            </a:r>
          </a:p>
        </p:txBody>
      </p:sp>
      <p:sp>
        <p:nvSpPr>
          <p:cNvPr id="226307" name="Rectangle 3"/>
          <p:cNvSpPr>
            <a:spLocks noGrp="1" noChangeArrowheads="1"/>
          </p:cNvSpPr>
          <p:nvPr>
            <p:ph type="body" idx="4294967295"/>
          </p:nvPr>
        </p:nvSpPr>
        <p:spPr>
          <a:xfrm>
            <a:off x="304800" y="1828800"/>
            <a:ext cx="8839200" cy="4114800"/>
          </a:xfrm>
        </p:spPr>
        <p:txBody>
          <a:bodyPr/>
          <a:lstStyle/>
          <a:p>
            <a:pPr eaLnBrk="1" hangingPunct="1"/>
            <a:r>
              <a:rPr lang="en-US" altLang="en-US"/>
              <a:t>Economists say the rational behavior is </a:t>
            </a:r>
          </a:p>
          <a:p>
            <a:pPr lvl="1" eaLnBrk="1" hangingPunct="1"/>
            <a:r>
              <a:rPr lang="en-US" altLang="en-US">
                <a:solidFill>
                  <a:srgbClr val="009900"/>
                </a:solidFill>
              </a:rPr>
              <a:t>Responder: always accept any deal (it’s free money!)</a:t>
            </a:r>
          </a:p>
          <a:p>
            <a:pPr lvl="1" eaLnBrk="1" hangingPunct="1"/>
            <a:r>
              <a:rPr lang="en-US" altLang="en-US">
                <a:solidFill>
                  <a:srgbClr val="009900"/>
                </a:solidFill>
              </a:rPr>
              <a:t>Proposer: always offer the smallest possible amount</a:t>
            </a:r>
          </a:p>
          <a:p>
            <a:pPr lvl="1" eaLnBrk="1" hangingPunct="1"/>
            <a:endParaRPr lang="en-US" altLang="en-US"/>
          </a:p>
          <a:p>
            <a:pPr eaLnBrk="1" hangingPunct="1">
              <a:lnSpc>
                <a:spcPct val="90000"/>
              </a:lnSpc>
            </a:pPr>
            <a:r>
              <a:rPr lang="en-US" altLang="en-US"/>
              <a:t>Actual plays are much closer to fair</a:t>
            </a:r>
          </a:p>
          <a:p>
            <a:pPr lvl="1" eaLnBrk="1" hangingPunct="1">
              <a:lnSpc>
                <a:spcPct val="90000"/>
              </a:lnSpc>
            </a:pPr>
            <a:r>
              <a:rPr lang="en-US" altLang="en-US">
                <a:solidFill>
                  <a:srgbClr val="009900"/>
                </a:solidFill>
              </a:rPr>
              <a:t>Proposer offers a split much closer to 50:50</a:t>
            </a:r>
          </a:p>
          <a:p>
            <a:pPr lvl="1" eaLnBrk="1" hangingPunct="1">
              <a:lnSpc>
                <a:spcPct val="90000"/>
              </a:lnSpc>
            </a:pPr>
            <a:r>
              <a:rPr lang="en-US" altLang="en-US">
                <a:solidFill>
                  <a:srgbClr val="009900"/>
                </a:solidFill>
              </a:rPr>
              <a:t>Responder accepts only if the split is closer to 50:50</a:t>
            </a:r>
            <a:endParaRPr lang="en-US" altLang="en-US"/>
          </a:p>
        </p:txBody>
      </p:sp>
    </p:spTree>
    <p:extLst>
      <p:ext uri="{BB962C8B-B14F-4D97-AF65-F5344CB8AC3E}">
        <p14:creationId xmlns:p14="http://schemas.microsoft.com/office/powerpoint/2010/main" val="2932254744"/>
      </p:ext>
    </p:extLst>
  </p:cSld>
  <p:clrMapOvr>
    <a:masterClrMapping/>
  </p:clrMapOvr>
</p:sld>
</file>

<file path=ppt/slides/slide2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7330" name="Title 1"/>
          <p:cNvSpPr>
            <a:spLocks noGrp="1"/>
          </p:cNvSpPr>
          <p:nvPr>
            <p:ph type="title"/>
          </p:nvPr>
        </p:nvSpPr>
        <p:spPr/>
        <p:txBody>
          <a:bodyPr/>
          <a:lstStyle/>
          <a:p>
            <a:r>
              <a:rPr lang="en-US" altLang="en-US"/>
              <a:t>Universal in humans</a:t>
            </a:r>
          </a:p>
        </p:txBody>
      </p:sp>
      <p:sp>
        <p:nvSpPr>
          <p:cNvPr id="227331" name="Content Placeholder 2"/>
          <p:cNvSpPr>
            <a:spLocks noGrp="1"/>
          </p:cNvSpPr>
          <p:nvPr>
            <p:ph idx="1"/>
          </p:nvPr>
        </p:nvSpPr>
        <p:spPr>
          <a:xfrm>
            <a:off x="304800" y="1981200"/>
            <a:ext cx="8839200" cy="4114800"/>
          </a:xfrm>
        </p:spPr>
        <p:txBody>
          <a:bodyPr/>
          <a:lstStyle/>
          <a:p>
            <a:pPr eaLnBrk="1" hangingPunct="1">
              <a:lnSpc>
                <a:spcPct val="90000"/>
              </a:lnSpc>
            </a:pPr>
            <a:r>
              <a:rPr lang="en-US" altLang="en-US" dirty="0"/>
              <a:t>Ultimatum Game is only surprising to economists</a:t>
            </a:r>
          </a:p>
          <a:p>
            <a:pPr eaLnBrk="1" hangingPunct="1">
              <a:lnSpc>
                <a:spcPct val="90000"/>
              </a:lnSpc>
            </a:pPr>
            <a:r>
              <a:rPr lang="en-US" altLang="en-US" dirty="0"/>
              <a:t>The pattern may be universal in human behavior</a:t>
            </a:r>
          </a:p>
          <a:p>
            <a:pPr lvl="1" eaLnBrk="1" hangingPunct="1">
              <a:lnSpc>
                <a:spcPct val="90000"/>
              </a:lnSpc>
            </a:pPr>
            <a:r>
              <a:rPr lang="en-US" altLang="en-US" dirty="0">
                <a:solidFill>
                  <a:srgbClr val="009900"/>
                </a:solidFill>
              </a:rPr>
              <a:t>Over 100 papers in 25 western societies</a:t>
            </a:r>
          </a:p>
          <a:p>
            <a:pPr lvl="1" eaLnBrk="1" hangingPunct="1"/>
            <a:r>
              <a:rPr lang="en-US" altLang="en-US" dirty="0">
                <a:solidFill>
                  <a:srgbClr val="009900"/>
                </a:solidFill>
              </a:rPr>
              <a:t>15 non-western societies </a:t>
            </a:r>
          </a:p>
          <a:p>
            <a:pPr eaLnBrk="1" hangingPunct="1"/>
            <a:r>
              <a:rPr lang="en-US" altLang="en-US" dirty="0"/>
              <a:t>Exceptions</a:t>
            </a:r>
          </a:p>
          <a:p>
            <a:pPr lvl="1" eaLnBrk="1" hangingPunct="1"/>
            <a:r>
              <a:rPr lang="en-US" altLang="en-US" dirty="0">
                <a:solidFill>
                  <a:srgbClr val="009900"/>
                </a:solidFill>
              </a:rPr>
              <a:t>Sociopaths	     </a:t>
            </a:r>
            <a:r>
              <a:rPr lang="en-US" altLang="en-US" dirty="0">
                <a:solidFill>
                  <a:srgbClr val="009900"/>
                </a:solidFill>
                <a:sym typeface="Symbol" panose="05050102010706020507" pitchFamily="18" charset="2"/>
              </a:rPr>
              <a:t> </a:t>
            </a:r>
            <a:r>
              <a:rPr lang="en-US" altLang="en-US" dirty="0">
                <a:solidFill>
                  <a:srgbClr val="009900"/>
                </a:solidFill>
              </a:rPr>
              <a:t>Kids under 5</a:t>
            </a:r>
          </a:p>
          <a:p>
            <a:pPr lvl="1" eaLnBrk="1" hangingPunct="1"/>
            <a:r>
              <a:rPr lang="en-US" altLang="en-US" dirty="0">
                <a:solidFill>
                  <a:srgbClr val="009900"/>
                </a:solidFill>
              </a:rPr>
              <a:t>Chimpanzees	    </a:t>
            </a:r>
            <a:r>
              <a:rPr lang="en-US" altLang="en-US" dirty="0">
                <a:solidFill>
                  <a:srgbClr val="009900"/>
                </a:solidFill>
                <a:sym typeface="Symbol" panose="05050102010706020507" pitchFamily="18" charset="2"/>
              </a:rPr>
              <a:t>  </a:t>
            </a:r>
            <a:r>
              <a:rPr lang="en-US" altLang="en-US" dirty="0">
                <a:solidFill>
                  <a:srgbClr val="009900"/>
                </a:solidFill>
              </a:rPr>
              <a:t>People playing against machines</a:t>
            </a:r>
          </a:p>
          <a:p>
            <a:r>
              <a:rPr lang="en-US" altLang="en-US" dirty="0"/>
              <a:t>Chimps are </a:t>
            </a:r>
            <a:r>
              <a:rPr lang="en-US" altLang="en-US" i="1" dirty="0"/>
              <a:t>more </a:t>
            </a:r>
            <a:r>
              <a:rPr lang="en-US" altLang="en-US" i="1"/>
              <a:t>rational </a:t>
            </a:r>
            <a:r>
              <a:rPr lang="en-US" altLang="en-US"/>
              <a:t>than humans</a:t>
            </a:r>
          </a:p>
          <a:p>
            <a:pPr lvl="4"/>
            <a:endParaRPr lang="en-US" altLang="en-US" dirty="0"/>
          </a:p>
          <a:p>
            <a:endParaRPr lang="en-US" altLang="en-US" dirty="0"/>
          </a:p>
        </p:txBody>
      </p:sp>
    </p:spTree>
    <p:extLst>
      <p:ext uri="{BB962C8B-B14F-4D97-AF65-F5344CB8AC3E}">
        <p14:creationId xmlns:p14="http://schemas.microsoft.com/office/powerpoint/2010/main" val="4127894250"/>
      </p:ext>
    </p:extLst>
  </p:cSld>
  <p:clrMapOvr>
    <a:masterClrMapping/>
  </p:clrMapOvr>
</p:sld>
</file>

<file path=ppt/slides/slide2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250" name="Rectangle 2"/>
          <p:cNvSpPr>
            <a:spLocks noGrp="1" noChangeArrowheads="1"/>
          </p:cNvSpPr>
          <p:nvPr>
            <p:ph type="title" idx="4294967295"/>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altLang="fr-FR" b="0">
                <a:effectLst/>
              </a:rPr>
              <a:t>Why do humans do this?</a:t>
            </a:r>
          </a:p>
        </p:txBody>
      </p:sp>
      <p:sp>
        <p:nvSpPr>
          <p:cNvPr id="53251" name="Rectangle 3"/>
          <p:cNvSpPr>
            <a:spLocks noGrp="1" noChangeArrowheads="1"/>
          </p:cNvSpPr>
          <p:nvPr>
            <p:ph type="body" idx="4294967295"/>
          </p:nvPr>
        </p:nvSpPr>
        <p:spPr>
          <a:xfrm>
            <a:off x="469900" y="1795463"/>
            <a:ext cx="8229600" cy="4525962"/>
          </a:xfrm>
        </p:spPr>
        <p:txBody>
          <a:bodyPr/>
          <a:lstStyle/>
          <a:p>
            <a:pPr eaLnBrk="1" hangingPunct="1">
              <a:lnSpc>
                <a:spcPct val="90000"/>
              </a:lnSpc>
            </a:pPr>
            <a:r>
              <a:rPr lang="en-US" altLang="fr-FR" dirty="0"/>
              <a:t>Adaptation for reciprocal altruism</a:t>
            </a:r>
          </a:p>
          <a:p>
            <a:pPr lvl="1" eaLnBrk="1" hangingPunct="1">
              <a:lnSpc>
                <a:spcPct val="90000"/>
              </a:lnSpc>
            </a:pPr>
            <a:r>
              <a:rPr lang="en-US" altLang="fr-FR" dirty="0">
                <a:solidFill>
                  <a:srgbClr val="009900"/>
                </a:solidFill>
              </a:rPr>
              <a:t>Cares about fairness and reciprocity</a:t>
            </a:r>
          </a:p>
          <a:p>
            <a:pPr lvl="1" eaLnBrk="1" hangingPunct="1">
              <a:lnSpc>
                <a:spcPct val="90000"/>
              </a:lnSpc>
            </a:pPr>
            <a:r>
              <a:rPr lang="en-US" altLang="fr-FR" dirty="0">
                <a:solidFill>
                  <a:srgbClr val="009900"/>
                </a:solidFill>
              </a:rPr>
              <a:t>Alters outcomes of others at a personal cost</a:t>
            </a:r>
          </a:p>
          <a:p>
            <a:pPr lvl="1" eaLnBrk="1" hangingPunct="1">
              <a:lnSpc>
                <a:spcPct val="90000"/>
              </a:lnSpc>
            </a:pPr>
            <a:r>
              <a:rPr lang="en-US" altLang="fr-FR" dirty="0">
                <a:solidFill>
                  <a:srgbClr val="009900"/>
                </a:solidFill>
              </a:rPr>
              <a:t>Rewards those who act in a prosocial manner</a:t>
            </a:r>
          </a:p>
          <a:p>
            <a:pPr lvl="1" eaLnBrk="1" hangingPunct="1">
              <a:lnSpc>
                <a:spcPct val="90000"/>
              </a:lnSpc>
            </a:pPr>
            <a:r>
              <a:rPr lang="en-US" altLang="fr-FR" dirty="0">
                <a:solidFill>
                  <a:srgbClr val="009900"/>
                </a:solidFill>
              </a:rPr>
              <a:t>Punishes those who act selfishly, even when punishment is costly</a:t>
            </a:r>
          </a:p>
          <a:p>
            <a:pPr lvl="1" eaLnBrk="1" hangingPunct="1">
              <a:lnSpc>
                <a:spcPct val="90000"/>
              </a:lnSpc>
            </a:pPr>
            <a:endParaRPr lang="en-US" altLang="fr-FR" dirty="0"/>
          </a:p>
          <a:p>
            <a:pPr eaLnBrk="1" hangingPunct="1">
              <a:lnSpc>
                <a:spcPct val="90000"/>
              </a:lnSpc>
            </a:pPr>
            <a:r>
              <a:rPr lang="en-US" altLang="fr-FR" dirty="0"/>
              <a:t>Mediated by the fairness calculator</a:t>
            </a:r>
          </a:p>
          <a:p>
            <a:pPr lvl="1" eaLnBrk="1" hangingPunct="1">
              <a:lnSpc>
                <a:spcPct val="90000"/>
              </a:lnSpc>
            </a:pPr>
            <a:r>
              <a:rPr lang="en-US" altLang="fr-FR" dirty="0">
                <a:solidFill>
                  <a:srgbClr val="009900"/>
                </a:solidFill>
              </a:rPr>
              <a:t>Pattern absent when fairness is not an issue</a:t>
            </a:r>
          </a:p>
          <a:p>
            <a:pPr lvl="1" eaLnBrk="1" hangingPunct="1">
              <a:lnSpc>
                <a:spcPct val="90000"/>
              </a:lnSpc>
            </a:pPr>
            <a:endParaRPr lang="en-US" altLang="fr-FR" dirty="0">
              <a:solidFill>
                <a:srgbClr val="009900"/>
              </a:solidFill>
            </a:endParaRPr>
          </a:p>
        </p:txBody>
      </p:sp>
    </p:spTree>
    <p:extLst>
      <p:ext uri="{BB962C8B-B14F-4D97-AF65-F5344CB8AC3E}">
        <p14:creationId xmlns:p14="http://schemas.microsoft.com/office/powerpoint/2010/main" val="963538209"/>
      </p:ext>
    </p:extLst>
  </p:cSld>
  <p:clrMapOvr>
    <a:masterClrMapping/>
  </p:clrMapOvr>
</p:sld>
</file>

<file path=ppt/slides/slide2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8354" name="Rectangle 2"/>
          <p:cNvSpPr>
            <a:spLocks noGrp="1" noChangeArrowheads="1"/>
          </p:cNvSpPr>
          <p:nvPr>
            <p:ph type="title" idx="4294967295"/>
          </p:nvPr>
        </p:nvSpPr>
        <p:spPr/>
        <p:txBody>
          <a:bodyPr/>
          <a:lstStyle/>
          <a:p>
            <a:pPr eaLnBrk="1" hangingPunct="1"/>
            <a:r>
              <a:rPr lang="en-US" altLang="en-US" dirty="0"/>
              <a:t>Why are humans irrational?</a:t>
            </a:r>
          </a:p>
        </p:txBody>
      </p:sp>
      <p:sp>
        <p:nvSpPr>
          <p:cNvPr id="54275" name="Rectangle 3"/>
          <p:cNvSpPr>
            <a:spLocks noGrp="1" noChangeArrowheads="1"/>
          </p:cNvSpPr>
          <p:nvPr>
            <p:ph type="body" idx="4294967295"/>
          </p:nvPr>
        </p:nvSpPr>
        <p:spPr>
          <a:xfrm>
            <a:off x="614363" y="1697038"/>
            <a:ext cx="8458200" cy="5105400"/>
          </a:xfrm>
        </p:spPr>
        <p:txBody>
          <a:bodyPr/>
          <a:lstStyle/>
          <a:p>
            <a:pPr eaLnBrk="1" hangingPunct="1">
              <a:lnSpc>
                <a:spcPct val="90000"/>
              </a:lnSpc>
            </a:pPr>
            <a:r>
              <a:rPr lang="en-US" altLang="en-US"/>
              <a:t>Irrationality is a hallmark of human decisions</a:t>
            </a:r>
          </a:p>
          <a:p>
            <a:pPr lvl="4" eaLnBrk="1" hangingPunct="1">
              <a:lnSpc>
                <a:spcPct val="90000"/>
              </a:lnSpc>
            </a:pPr>
            <a:endParaRPr lang="en-US" altLang="en-US" sz="1800"/>
          </a:p>
          <a:p>
            <a:pPr eaLnBrk="1" hangingPunct="1">
              <a:lnSpc>
                <a:spcPct val="90000"/>
              </a:lnSpc>
            </a:pPr>
            <a:r>
              <a:rPr lang="en-US" altLang="en-US"/>
              <a:t>Why are humans biased, irrational, stupid?</a:t>
            </a:r>
          </a:p>
          <a:p>
            <a:pPr lvl="4" eaLnBrk="1" hangingPunct="1">
              <a:lnSpc>
                <a:spcPct val="90000"/>
              </a:lnSpc>
            </a:pPr>
            <a:endParaRPr lang="en-US" altLang="en-US" sz="900"/>
          </a:p>
          <a:p>
            <a:pPr lvl="1" eaLnBrk="1" hangingPunct="1">
              <a:lnSpc>
                <a:spcPct val="90000"/>
              </a:lnSpc>
            </a:pPr>
            <a:r>
              <a:rPr lang="en-US" altLang="en-US">
                <a:solidFill>
                  <a:srgbClr val="009900"/>
                </a:solidFill>
              </a:rPr>
              <a:t>Using the wrong mental calculator </a:t>
            </a:r>
            <a:r>
              <a:rPr lang="en-US" altLang="en-US" i="1">
                <a:solidFill>
                  <a:srgbClr val="009900"/>
                </a:solidFill>
              </a:rPr>
              <a:t>(optical illusion)</a:t>
            </a:r>
          </a:p>
          <a:p>
            <a:pPr lvl="4" eaLnBrk="1" hangingPunct="1">
              <a:lnSpc>
                <a:spcPct val="90000"/>
              </a:lnSpc>
            </a:pPr>
            <a:endParaRPr lang="en-US" altLang="en-US" sz="900" i="1">
              <a:solidFill>
                <a:srgbClr val="009900"/>
              </a:solidFill>
            </a:endParaRPr>
          </a:p>
          <a:p>
            <a:pPr lvl="1" eaLnBrk="1" hangingPunct="1">
              <a:lnSpc>
                <a:spcPct val="90000"/>
              </a:lnSpc>
            </a:pPr>
            <a:r>
              <a:rPr lang="en-US" altLang="en-US">
                <a:solidFill>
                  <a:srgbClr val="009900"/>
                </a:solidFill>
              </a:rPr>
              <a:t>Disagreement among mental calculators</a:t>
            </a:r>
          </a:p>
          <a:p>
            <a:pPr lvl="4" eaLnBrk="1" hangingPunct="1">
              <a:lnSpc>
                <a:spcPct val="90000"/>
              </a:lnSpc>
            </a:pPr>
            <a:endParaRPr lang="en-US" altLang="en-US" sz="900">
              <a:solidFill>
                <a:srgbClr val="009900"/>
              </a:solidFill>
            </a:endParaRPr>
          </a:p>
          <a:p>
            <a:pPr lvl="1" eaLnBrk="1" hangingPunct="1">
              <a:lnSpc>
                <a:spcPct val="90000"/>
              </a:lnSpc>
            </a:pPr>
            <a:r>
              <a:rPr lang="en-US" altLang="en-US">
                <a:solidFill>
                  <a:srgbClr val="009900"/>
                </a:solidFill>
              </a:rPr>
              <a:t>Concerned with issues outside the risk analysis</a:t>
            </a:r>
          </a:p>
          <a:p>
            <a:pPr lvl="2" eaLnBrk="1" hangingPunct="1">
              <a:lnSpc>
                <a:spcPct val="90000"/>
              </a:lnSpc>
            </a:pPr>
            <a:r>
              <a:rPr lang="en-US" altLang="en-US"/>
              <a:t>Fairness, justice</a:t>
            </a:r>
          </a:p>
          <a:p>
            <a:pPr lvl="2" eaLnBrk="1" hangingPunct="1">
              <a:lnSpc>
                <a:spcPct val="90000"/>
              </a:lnSpc>
            </a:pPr>
            <a:r>
              <a:rPr lang="en-US" altLang="en-US"/>
              <a:t>Outcomes not treated in the analysis</a:t>
            </a:r>
          </a:p>
          <a:p>
            <a:pPr lvl="2" eaLnBrk="1" hangingPunct="1">
              <a:lnSpc>
                <a:spcPct val="90000"/>
              </a:lnSpc>
            </a:pPr>
            <a:r>
              <a:rPr lang="en-US" altLang="en-US"/>
              <a:t>Chance the risk analyst is lying</a:t>
            </a:r>
          </a:p>
          <a:p>
            <a:pPr lvl="2" eaLnBrk="1" hangingPunct="1">
              <a:lnSpc>
                <a:spcPct val="90000"/>
              </a:lnSpc>
            </a:pPr>
            <a:r>
              <a:rPr lang="en-US" altLang="en-US"/>
              <a:t>Chance the risk analyst is inept</a:t>
            </a:r>
          </a:p>
        </p:txBody>
      </p:sp>
      <p:sp>
        <p:nvSpPr>
          <p:cNvPr id="54276" name="Right Brace 4"/>
          <p:cNvSpPr>
            <a:spLocks/>
          </p:cNvSpPr>
          <p:nvPr/>
        </p:nvSpPr>
        <p:spPr bwMode="auto">
          <a:xfrm>
            <a:off x="6324600" y="4953000"/>
            <a:ext cx="228600" cy="1676400"/>
          </a:xfrm>
          <a:prstGeom prst="rightBrace">
            <a:avLst>
              <a:gd name="adj1" fmla="val 52691"/>
              <a:gd name="adj2" fmla="val 49375"/>
            </a:avLst>
          </a:prstGeom>
          <a:noFill/>
          <a:ln w="38100" algn="ctr">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p>
        </p:txBody>
      </p:sp>
      <p:sp>
        <p:nvSpPr>
          <p:cNvPr id="54277" name="Rectangle 5"/>
          <p:cNvSpPr>
            <a:spLocks noChangeArrowheads="1"/>
          </p:cNvSpPr>
          <p:nvPr/>
        </p:nvSpPr>
        <p:spPr bwMode="auto">
          <a:xfrm>
            <a:off x="6553200" y="5335588"/>
            <a:ext cx="2286000" cy="887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lnSpc>
                <a:spcPts val="3100"/>
              </a:lnSpc>
            </a:pPr>
            <a:r>
              <a:rPr lang="en-US" altLang="en-US" sz="3200">
                <a:solidFill>
                  <a:srgbClr val="0000FF"/>
                </a:solidFill>
                <a:latin typeface="Times New Roman" panose="02020603050405020304" pitchFamily="18" charset="0"/>
              </a:rPr>
              <a:t>Different calculators</a:t>
            </a:r>
          </a:p>
        </p:txBody>
      </p:sp>
    </p:spTree>
    <p:extLst>
      <p:ext uri="{BB962C8B-B14F-4D97-AF65-F5344CB8AC3E}">
        <p14:creationId xmlns:p14="http://schemas.microsoft.com/office/powerpoint/2010/main" val="35689130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4275">
                                            <p:txEl>
                                              <p:pRg st="0" end="0"/>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54275">
                                            <p:txEl>
                                              <p:pRg st="2" end="2"/>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54275">
                                            <p:txEl>
                                              <p:pRg st="4" end="4"/>
                                            </p:txEl>
                                          </p:spTgt>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54275">
                                            <p:txEl>
                                              <p:pRg st="6" end="6"/>
                                            </p:txEl>
                                          </p:spTgt>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54275">
                                            <p:txEl>
                                              <p:pRg st="8" end="8"/>
                                            </p:txEl>
                                          </p:spTgt>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54275">
                                            <p:txEl>
                                              <p:pRg st="9" end="9"/>
                                            </p:txEl>
                                          </p:spTgt>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54275">
                                            <p:txEl>
                                              <p:pRg st="10" end="10"/>
                                            </p:txEl>
                                          </p:spTgt>
                                        </p:tgtEl>
                                        <p:attrNameLst>
                                          <p:attrName>style.visibility</p:attrName>
                                        </p:attrNameLst>
                                      </p:cBhvr>
                                      <p:to>
                                        <p:strVal val="visible"/>
                                      </p:to>
                                    </p:set>
                                  </p:childTnLst>
                                </p:cTn>
                              </p:par>
                              <p:par>
                                <p:cTn id="29" presetID="1" presetClass="entr" presetSubtype="0" fill="hold" grpId="0" nodeType="withEffect">
                                  <p:stCondLst>
                                    <p:cond delay="0"/>
                                  </p:stCondLst>
                                  <p:childTnLst>
                                    <p:set>
                                      <p:cBhvr>
                                        <p:cTn id="30" dur="1" fill="hold">
                                          <p:stCondLst>
                                            <p:cond delay="0"/>
                                          </p:stCondLst>
                                        </p:cTn>
                                        <p:tgtEl>
                                          <p:spTgt spid="54275">
                                            <p:txEl>
                                              <p:pRg st="11" end="11"/>
                                            </p:txEl>
                                          </p:spTgt>
                                        </p:tgtEl>
                                        <p:attrNameLst>
                                          <p:attrName>style.visibility</p:attrName>
                                        </p:attrNameLst>
                                      </p:cBhvr>
                                      <p:to>
                                        <p:strVal val="visible"/>
                                      </p:to>
                                    </p:set>
                                  </p:childTnLst>
                                </p:cTn>
                              </p:par>
                              <p:par>
                                <p:cTn id="31" presetID="1" presetClass="entr" presetSubtype="0" fill="hold" grpId="0" nodeType="withEffect">
                                  <p:stCondLst>
                                    <p:cond delay="0"/>
                                  </p:stCondLst>
                                  <p:childTnLst>
                                    <p:set>
                                      <p:cBhvr>
                                        <p:cTn id="32" dur="1" fill="hold">
                                          <p:stCondLst>
                                            <p:cond delay="0"/>
                                          </p:stCondLst>
                                        </p:cTn>
                                        <p:tgtEl>
                                          <p:spTgt spid="54275">
                                            <p:txEl>
                                              <p:pRg st="12" end="12"/>
                                            </p:txEl>
                                          </p:spTgt>
                                        </p:tgtEl>
                                        <p:attrNameLst>
                                          <p:attrName>style.visibility</p:attrName>
                                        </p:attrNameLst>
                                      </p:cBhvr>
                                      <p:to>
                                        <p:strVal val="visible"/>
                                      </p:to>
                                    </p:set>
                                  </p:childTnLst>
                                </p:cTn>
                              </p:par>
                              <p:par>
                                <p:cTn id="33" presetID="1" presetClass="entr" presetSubtype="0" fill="hold" grpId="0" nodeType="withEffect">
                                  <p:stCondLst>
                                    <p:cond delay="0"/>
                                  </p:stCondLst>
                                  <p:childTnLst>
                                    <p:set>
                                      <p:cBhvr>
                                        <p:cTn id="34" dur="1" fill="hold">
                                          <p:stCondLst>
                                            <p:cond delay="0"/>
                                          </p:stCondLst>
                                        </p:cTn>
                                        <p:tgtEl>
                                          <p:spTgt spid="54277"/>
                                        </p:tgtEl>
                                        <p:attrNameLst>
                                          <p:attrName>style.visibility</p:attrName>
                                        </p:attrNameLst>
                                      </p:cBhvr>
                                      <p:to>
                                        <p:strVal val="visible"/>
                                      </p:to>
                                    </p:set>
                                  </p:childTnLst>
                                </p:cTn>
                              </p:par>
                              <p:par>
                                <p:cTn id="35" presetID="1" presetClass="entr" presetSubtype="0" fill="hold" grpId="0" nodeType="withEffect">
                                  <p:stCondLst>
                                    <p:cond delay="0"/>
                                  </p:stCondLst>
                                  <p:childTnLst>
                                    <p:set>
                                      <p:cBhvr>
                                        <p:cTn id="36" dur="1" fill="hold">
                                          <p:stCondLst>
                                            <p:cond delay="0"/>
                                          </p:stCondLst>
                                        </p:cTn>
                                        <p:tgtEl>
                                          <p:spTgt spid="5427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275" grpId="0" build="p"/>
      <p:bldP spid="54276" grpId="0" animBg="1"/>
      <p:bldP spid="54277" grpId="0"/>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4450" name="Rectangle 2"/>
          <p:cNvSpPr>
            <a:spLocks noGrp="1" noChangeArrowheads="1"/>
          </p:cNvSpPr>
          <p:nvPr>
            <p:ph type="title"/>
          </p:nvPr>
        </p:nvSpPr>
        <p:spPr/>
        <p:txBody>
          <a:bodyPr/>
          <a:lstStyle/>
          <a:p>
            <a:pPr eaLnBrk="1" hangingPunct="1">
              <a:defRPr/>
            </a:pPr>
            <a:r>
              <a:rPr lang="en-US"/>
              <a:t>Discrete distributions</a:t>
            </a:r>
          </a:p>
        </p:txBody>
      </p:sp>
      <p:sp>
        <p:nvSpPr>
          <p:cNvPr id="37891" name="Rectangle 3"/>
          <p:cNvSpPr>
            <a:spLocks noGrp="1" noChangeArrowheads="1"/>
          </p:cNvSpPr>
          <p:nvPr>
            <p:ph type="body" idx="1"/>
          </p:nvPr>
        </p:nvSpPr>
        <p:spPr>
          <a:xfrm>
            <a:off x="685800" y="1981200"/>
            <a:ext cx="7772400" cy="4724400"/>
          </a:xfrm>
        </p:spPr>
        <p:txBody>
          <a:bodyPr/>
          <a:lstStyle/>
          <a:p>
            <a:pPr eaLnBrk="1" hangingPunct="1">
              <a:lnSpc>
                <a:spcPct val="90000"/>
              </a:lnSpc>
            </a:pPr>
            <a:endParaRPr lang="en-US" altLang="en-US"/>
          </a:p>
          <a:p>
            <a:pPr eaLnBrk="1" hangingPunct="1">
              <a:lnSpc>
                <a:spcPct val="90000"/>
              </a:lnSpc>
            </a:pPr>
            <a:r>
              <a:rPr lang="en-US" altLang="en-US"/>
              <a:t>binominal</a:t>
            </a:r>
          </a:p>
          <a:p>
            <a:pPr eaLnBrk="1" hangingPunct="1">
              <a:lnSpc>
                <a:spcPct val="90000"/>
              </a:lnSpc>
            </a:pPr>
            <a:r>
              <a:rPr lang="en-US" altLang="en-US"/>
              <a:t>Poisson</a:t>
            </a:r>
          </a:p>
          <a:p>
            <a:pPr eaLnBrk="1" hangingPunct="1">
              <a:lnSpc>
                <a:spcPct val="90000"/>
              </a:lnSpc>
            </a:pPr>
            <a:r>
              <a:rPr lang="en-US" altLang="en-US"/>
              <a:t>discrete uniform</a:t>
            </a:r>
          </a:p>
          <a:p>
            <a:pPr eaLnBrk="1" hangingPunct="1">
              <a:lnSpc>
                <a:spcPct val="90000"/>
              </a:lnSpc>
            </a:pPr>
            <a:r>
              <a:rPr lang="en-US" altLang="en-US"/>
              <a:t>reciprocal</a:t>
            </a:r>
          </a:p>
          <a:p>
            <a:pPr eaLnBrk="1" hangingPunct="1">
              <a:lnSpc>
                <a:spcPct val="90000"/>
              </a:lnSpc>
            </a:pPr>
            <a:endParaRPr lang="en-US" altLang="en-US"/>
          </a:p>
          <a:p>
            <a:pPr eaLnBrk="1" hangingPunct="1">
              <a:lnSpc>
                <a:spcPct val="90000"/>
              </a:lnSpc>
            </a:pPr>
            <a:endParaRPr lang="en-US" altLang="en-US" sz="1800"/>
          </a:p>
          <a:p>
            <a:pPr eaLnBrk="1" hangingPunct="1">
              <a:lnSpc>
                <a:spcPct val="90000"/>
              </a:lnSpc>
              <a:buFontTx/>
              <a:buNone/>
            </a:pPr>
            <a:r>
              <a:rPr lang="en-US" altLang="en-US"/>
              <a:t>	Distributions can also be “mixed” (neither continuous nor discrete)</a:t>
            </a:r>
          </a:p>
        </p:txBody>
      </p:sp>
      <p:grpSp>
        <p:nvGrpSpPr>
          <p:cNvPr id="37892" name="Group 4"/>
          <p:cNvGrpSpPr>
            <a:grpSpLocks/>
          </p:cNvGrpSpPr>
          <p:nvPr/>
        </p:nvGrpSpPr>
        <p:grpSpPr bwMode="auto">
          <a:xfrm>
            <a:off x="4419600" y="2133600"/>
            <a:ext cx="4422775" cy="2803525"/>
            <a:chOff x="2830" y="1332"/>
            <a:chExt cx="2786" cy="1766"/>
          </a:xfrm>
        </p:grpSpPr>
        <p:sp>
          <p:nvSpPr>
            <p:cNvPr id="37893" name="Rectangle 5"/>
            <p:cNvSpPr>
              <a:spLocks noChangeArrowheads="1"/>
            </p:cNvSpPr>
            <p:nvPr/>
          </p:nvSpPr>
          <p:spPr bwMode="auto">
            <a:xfrm>
              <a:off x="3333" y="2906"/>
              <a:ext cx="90"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r>
                <a:rPr lang="en-US" altLang="en-US" sz="2000" b="1">
                  <a:solidFill>
                    <a:srgbClr val="000000"/>
                  </a:solidFill>
                </a:rPr>
                <a:t>0</a:t>
              </a:r>
              <a:endParaRPr lang="en-US" altLang="en-US" sz="2400">
                <a:latin typeface="Times New Roman" panose="02020603050405020304" pitchFamily="18" charset="0"/>
              </a:endParaRPr>
            </a:p>
          </p:txBody>
        </p:sp>
        <p:sp>
          <p:nvSpPr>
            <p:cNvPr id="37894" name="Rectangle 6"/>
            <p:cNvSpPr>
              <a:spLocks noChangeArrowheads="1"/>
            </p:cNvSpPr>
            <p:nvPr/>
          </p:nvSpPr>
          <p:spPr bwMode="auto">
            <a:xfrm>
              <a:off x="3805" y="2906"/>
              <a:ext cx="90"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r>
                <a:rPr lang="en-US" altLang="en-US" sz="2000" b="1">
                  <a:solidFill>
                    <a:srgbClr val="000000"/>
                  </a:solidFill>
                </a:rPr>
                <a:t>2</a:t>
              </a:r>
              <a:endParaRPr lang="en-US" altLang="en-US" sz="2400">
                <a:latin typeface="Times New Roman" panose="02020603050405020304" pitchFamily="18" charset="0"/>
              </a:endParaRPr>
            </a:p>
          </p:txBody>
        </p:sp>
        <p:sp>
          <p:nvSpPr>
            <p:cNvPr id="37895" name="Rectangle 7"/>
            <p:cNvSpPr>
              <a:spLocks noChangeArrowheads="1"/>
            </p:cNvSpPr>
            <p:nvPr/>
          </p:nvSpPr>
          <p:spPr bwMode="auto">
            <a:xfrm>
              <a:off x="4333" y="2906"/>
              <a:ext cx="89"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r>
                <a:rPr lang="en-US" altLang="en-US" sz="2000" b="1">
                  <a:solidFill>
                    <a:srgbClr val="000000"/>
                  </a:solidFill>
                </a:rPr>
                <a:t>4</a:t>
              </a:r>
              <a:endParaRPr lang="en-US" altLang="en-US" sz="2400">
                <a:latin typeface="Times New Roman" panose="02020603050405020304" pitchFamily="18" charset="0"/>
              </a:endParaRPr>
            </a:p>
          </p:txBody>
        </p:sp>
        <p:sp>
          <p:nvSpPr>
            <p:cNvPr id="37896" name="Rectangle 8"/>
            <p:cNvSpPr>
              <a:spLocks noChangeArrowheads="1"/>
            </p:cNvSpPr>
            <p:nvPr/>
          </p:nvSpPr>
          <p:spPr bwMode="auto">
            <a:xfrm>
              <a:off x="4863" y="2906"/>
              <a:ext cx="89"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r>
                <a:rPr lang="en-US" altLang="en-US" sz="2000" b="1">
                  <a:solidFill>
                    <a:srgbClr val="000000"/>
                  </a:solidFill>
                </a:rPr>
                <a:t>6</a:t>
              </a:r>
              <a:endParaRPr lang="en-US" altLang="en-US" sz="2400">
                <a:latin typeface="Times New Roman" panose="02020603050405020304" pitchFamily="18" charset="0"/>
              </a:endParaRPr>
            </a:p>
          </p:txBody>
        </p:sp>
        <p:sp>
          <p:nvSpPr>
            <p:cNvPr id="37897" name="Rectangle 9"/>
            <p:cNvSpPr>
              <a:spLocks noChangeArrowheads="1"/>
            </p:cNvSpPr>
            <p:nvPr/>
          </p:nvSpPr>
          <p:spPr bwMode="auto">
            <a:xfrm>
              <a:off x="5392" y="2905"/>
              <a:ext cx="89"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r>
                <a:rPr lang="en-US" altLang="en-US" sz="2000" b="1">
                  <a:solidFill>
                    <a:srgbClr val="000000"/>
                  </a:solidFill>
                </a:rPr>
                <a:t>8</a:t>
              </a:r>
              <a:endParaRPr lang="en-US" altLang="en-US" sz="2400">
                <a:latin typeface="Times New Roman" panose="02020603050405020304" pitchFamily="18" charset="0"/>
              </a:endParaRPr>
            </a:p>
          </p:txBody>
        </p:sp>
        <p:grpSp>
          <p:nvGrpSpPr>
            <p:cNvPr id="37898" name="Group 10"/>
            <p:cNvGrpSpPr>
              <a:grpSpLocks/>
            </p:cNvGrpSpPr>
            <p:nvPr/>
          </p:nvGrpSpPr>
          <p:grpSpPr bwMode="auto">
            <a:xfrm>
              <a:off x="3368" y="1399"/>
              <a:ext cx="2248" cy="1448"/>
              <a:chOff x="4071" y="482"/>
              <a:chExt cx="3604" cy="1922"/>
            </a:xfrm>
          </p:grpSpPr>
          <p:sp>
            <p:nvSpPr>
              <p:cNvPr id="37907" name="Line 11"/>
              <p:cNvSpPr>
                <a:spLocks noChangeShapeType="1"/>
              </p:cNvSpPr>
              <p:nvPr/>
            </p:nvSpPr>
            <p:spPr bwMode="auto">
              <a:xfrm>
                <a:off x="4071" y="2403"/>
                <a:ext cx="3604" cy="1"/>
              </a:xfrm>
              <a:prstGeom prst="line">
                <a:avLst/>
              </a:prstGeom>
              <a:noFill/>
              <a:ln w="28575">
                <a:solidFill>
                  <a:srgbClr val="46464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7908" name="Line 12"/>
              <p:cNvSpPr>
                <a:spLocks noChangeShapeType="1"/>
              </p:cNvSpPr>
              <p:nvPr/>
            </p:nvSpPr>
            <p:spPr bwMode="auto">
              <a:xfrm flipV="1">
                <a:off x="4071" y="482"/>
                <a:ext cx="1" cy="1921"/>
              </a:xfrm>
              <a:prstGeom prst="line">
                <a:avLst/>
              </a:prstGeom>
              <a:noFill/>
              <a:ln w="28575">
                <a:solidFill>
                  <a:srgbClr val="464646"/>
                </a:solidFill>
                <a:round/>
                <a:headEnd/>
                <a:tailEnd/>
              </a:ln>
              <a:extLst>
                <a:ext uri="{909E8E84-426E-40DD-AFC4-6F175D3DCCD1}">
                  <a14:hiddenFill xmlns:a14="http://schemas.microsoft.com/office/drawing/2010/main">
                    <a:noFill/>
                  </a14:hiddenFill>
                </a:ext>
              </a:extLst>
            </p:spPr>
            <p:txBody>
              <a:bodyPr/>
              <a:lstStyle/>
              <a:p>
                <a:endParaRPr lang="en-US"/>
              </a:p>
            </p:txBody>
          </p:sp>
        </p:grpSp>
        <p:sp>
          <p:nvSpPr>
            <p:cNvPr id="37899" name="Rectangle 13"/>
            <p:cNvSpPr>
              <a:spLocks noChangeArrowheads="1"/>
            </p:cNvSpPr>
            <p:nvPr/>
          </p:nvSpPr>
          <p:spPr bwMode="auto">
            <a:xfrm>
              <a:off x="3229" y="2779"/>
              <a:ext cx="89"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r>
                <a:rPr lang="en-US" altLang="en-US" sz="2000" b="1">
                  <a:solidFill>
                    <a:srgbClr val="000000"/>
                  </a:solidFill>
                </a:rPr>
                <a:t>0</a:t>
              </a:r>
              <a:endParaRPr lang="en-US" altLang="en-US" sz="2400">
                <a:latin typeface="Times New Roman" panose="02020603050405020304" pitchFamily="18" charset="0"/>
              </a:endParaRPr>
            </a:p>
          </p:txBody>
        </p:sp>
        <p:sp>
          <p:nvSpPr>
            <p:cNvPr id="37900" name="Rectangle 14"/>
            <p:cNvSpPr>
              <a:spLocks noChangeArrowheads="1"/>
            </p:cNvSpPr>
            <p:nvPr/>
          </p:nvSpPr>
          <p:spPr bwMode="auto">
            <a:xfrm>
              <a:off x="3114" y="2490"/>
              <a:ext cx="221"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r>
                <a:rPr lang="en-US" altLang="en-US" sz="2000" b="1">
                  <a:solidFill>
                    <a:srgbClr val="000000"/>
                  </a:solidFill>
                </a:rPr>
                <a:t>0.2</a:t>
              </a:r>
              <a:endParaRPr lang="en-US" altLang="en-US" sz="2400">
                <a:latin typeface="Times New Roman" panose="02020603050405020304" pitchFamily="18" charset="0"/>
              </a:endParaRPr>
            </a:p>
          </p:txBody>
        </p:sp>
        <p:sp>
          <p:nvSpPr>
            <p:cNvPr id="37901" name="Rectangle 15"/>
            <p:cNvSpPr>
              <a:spLocks noChangeArrowheads="1"/>
            </p:cNvSpPr>
            <p:nvPr/>
          </p:nvSpPr>
          <p:spPr bwMode="auto">
            <a:xfrm>
              <a:off x="3111" y="2201"/>
              <a:ext cx="222" cy="19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r>
                <a:rPr lang="en-US" altLang="en-US" sz="2000" b="1">
                  <a:solidFill>
                    <a:srgbClr val="000000"/>
                  </a:solidFill>
                </a:rPr>
                <a:t>0.4</a:t>
              </a:r>
              <a:endParaRPr lang="en-US" altLang="en-US" sz="2400">
                <a:latin typeface="Times New Roman" panose="02020603050405020304" pitchFamily="18" charset="0"/>
              </a:endParaRPr>
            </a:p>
          </p:txBody>
        </p:sp>
        <p:sp>
          <p:nvSpPr>
            <p:cNvPr id="37902" name="Rectangle 16"/>
            <p:cNvSpPr>
              <a:spLocks noChangeArrowheads="1"/>
            </p:cNvSpPr>
            <p:nvPr/>
          </p:nvSpPr>
          <p:spPr bwMode="auto">
            <a:xfrm>
              <a:off x="3112" y="1911"/>
              <a:ext cx="223"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r>
                <a:rPr lang="en-US" altLang="en-US" sz="2000" b="1">
                  <a:solidFill>
                    <a:srgbClr val="000000"/>
                  </a:solidFill>
                </a:rPr>
                <a:t>0.6</a:t>
              </a:r>
              <a:endParaRPr lang="en-US" altLang="en-US" sz="2400">
                <a:latin typeface="Times New Roman" panose="02020603050405020304" pitchFamily="18" charset="0"/>
              </a:endParaRPr>
            </a:p>
          </p:txBody>
        </p:sp>
        <p:sp>
          <p:nvSpPr>
            <p:cNvPr id="37903" name="Rectangle 17"/>
            <p:cNvSpPr>
              <a:spLocks noChangeArrowheads="1"/>
            </p:cNvSpPr>
            <p:nvPr/>
          </p:nvSpPr>
          <p:spPr bwMode="auto">
            <a:xfrm>
              <a:off x="3114" y="1622"/>
              <a:ext cx="221"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r>
                <a:rPr lang="en-US" altLang="en-US" sz="2000" b="1">
                  <a:solidFill>
                    <a:srgbClr val="000000"/>
                  </a:solidFill>
                </a:rPr>
                <a:t>0.8</a:t>
              </a:r>
              <a:endParaRPr lang="en-US" altLang="en-US" sz="2400">
                <a:latin typeface="Times New Roman" panose="02020603050405020304" pitchFamily="18" charset="0"/>
              </a:endParaRPr>
            </a:p>
          </p:txBody>
        </p:sp>
        <p:sp>
          <p:nvSpPr>
            <p:cNvPr id="37904" name="Rectangle 18"/>
            <p:cNvSpPr>
              <a:spLocks noChangeArrowheads="1"/>
            </p:cNvSpPr>
            <p:nvPr/>
          </p:nvSpPr>
          <p:spPr bwMode="auto">
            <a:xfrm>
              <a:off x="3246" y="1332"/>
              <a:ext cx="89" cy="1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r>
                <a:rPr lang="en-US" altLang="en-US" sz="2000" b="1">
                  <a:solidFill>
                    <a:srgbClr val="000000"/>
                  </a:solidFill>
                </a:rPr>
                <a:t>1</a:t>
              </a:r>
              <a:endParaRPr lang="en-US" altLang="en-US" sz="2400">
                <a:latin typeface="Times New Roman" panose="02020603050405020304" pitchFamily="18" charset="0"/>
              </a:endParaRPr>
            </a:p>
          </p:txBody>
        </p:sp>
        <p:sp>
          <p:nvSpPr>
            <p:cNvPr id="37905" name="Freeform 19"/>
            <p:cNvSpPr>
              <a:spLocks/>
            </p:cNvSpPr>
            <p:nvPr/>
          </p:nvSpPr>
          <p:spPr bwMode="auto">
            <a:xfrm>
              <a:off x="3363" y="1396"/>
              <a:ext cx="1772" cy="1450"/>
            </a:xfrm>
            <a:custGeom>
              <a:avLst/>
              <a:gdLst>
                <a:gd name="T0" fmla="*/ 0 w 2095"/>
                <a:gd name="T1" fmla="*/ 1450 h 1924"/>
                <a:gd name="T2" fmla="*/ 265 w 2095"/>
                <a:gd name="T3" fmla="*/ 1447 h 1924"/>
                <a:gd name="T4" fmla="*/ 265 w 2095"/>
                <a:gd name="T5" fmla="*/ 1121 h 1924"/>
                <a:gd name="T6" fmla="*/ 524 w 2095"/>
                <a:gd name="T7" fmla="*/ 1121 h 1924"/>
                <a:gd name="T8" fmla="*/ 524 w 2095"/>
                <a:gd name="T9" fmla="*/ 870 h 1924"/>
                <a:gd name="T10" fmla="*/ 769 w 2095"/>
                <a:gd name="T11" fmla="*/ 870 h 1924"/>
                <a:gd name="T12" fmla="*/ 769 w 2095"/>
                <a:gd name="T13" fmla="*/ 569 h 1924"/>
                <a:gd name="T14" fmla="*/ 1020 w 2095"/>
                <a:gd name="T15" fmla="*/ 569 h 1924"/>
                <a:gd name="T16" fmla="*/ 1018 w 2095"/>
                <a:gd name="T17" fmla="*/ 364 h 1924"/>
                <a:gd name="T18" fmla="*/ 1265 w 2095"/>
                <a:gd name="T19" fmla="*/ 364 h 1924"/>
                <a:gd name="T20" fmla="*/ 1265 w 2095"/>
                <a:gd name="T21" fmla="*/ 189 h 1924"/>
                <a:gd name="T22" fmla="*/ 1533 w 2095"/>
                <a:gd name="T23" fmla="*/ 191 h 1924"/>
                <a:gd name="T24" fmla="*/ 1533 w 2095"/>
                <a:gd name="T25" fmla="*/ 0 h 1924"/>
                <a:gd name="T26" fmla="*/ 1772 w 2095"/>
                <a:gd name="T27" fmla="*/ 2 h 192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095"/>
                <a:gd name="T43" fmla="*/ 0 h 1924"/>
                <a:gd name="T44" fmla="*/ 2095 w 2095"/>
                <a:gd name="T45" fmla="*/ 1924 h 192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095" h="1924">
                  <a:moveTo>
                    <a:pt x="0" y="1924"/>
                  </a:moveTo>
                  <a:lnTo>
                    <a:pt x="313" y="1920"/>
                  </a:lnTo>
                  <a:lnTo>
                    <a:pt x="313" y="1488"/>
                  </a:lnTo>
                  <a:lnTo>
                    <a:pt x="619" y="1488"/>
                  </a:lnTo>
                  <a:lnTo>
                    <a:pt x="620" y="1155"/>
                  </a:lnTo>
                  <a:lnTo>
                    <a:pt x="909" y="1154"/>
                  </a:lnTo>
                  <a:lnTo>
                    <a:pt x="909" y="755"/>
                  </a:lnTo>
                  <a:lnTo>
                    <a:pt x="1206" y="755"/>
                  </a:lnTo>
                  <a:lnTo>
                    <a:pt x="1204" y="483"/>
                  </a:lnTo>
                  <a:lnTo>
                    <a:pt x="1496" y="483"/>
                  </a:lnTo>
                  <a:lnTo>
                    <a:pt x="1496" y="251"/>
                  </a:lnTo>
                  <a:lnTo>
                    <a:pt x="1813" y="254"/>
                  </a:lnTo>
                  <a:lnTo>
                    <a:pt x="1813" y="0"/>
                  </a:lnTo>
                  <a:lnTo>
                    <a:pt x="2095" y="2"/>
                  </a:lnTo>
                </a:path>
              </a:pathLst>
            </a:custGeom>
            <a:noFill/>
            <a:ln w="57150" cmpd="sng">
              <a:solidFill>
                <a:srgbClr val="FF0000"/>
              </a:solidFill>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7906" name="Text Box 20"/>
            <p:cNvSpPr txBox="1">
              <a:spLocks noChangeArrowheads="1"/>
            </p:cNvSpPr>
            <p:nvPr/>
          </p:nvSpPr>
          <p:spPr bwMode="auto">
            <a:xfrm rot="-5400000">
              <a:off x="2180" y="1990"/>
              <a:ext cx="1532" cy="2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r>
                <a:rPr lang="en-US" altLang="en-US" sz="1800"/>
                <a:t>Cumulative probability</a:t>
              </a:r>
            </a:p>
          </p:txBody>
        </p:sp>
      </p:grpSp>
    </p:spTree>
    <p:extLst>
      <p:ext uri="{BB962C8B-B14F-4D97-AF65-F5344CB8AC3E}">
        <p14:creationId xmlns:p14="http://schemas.microsoft.com/office/powerpoint/2010/main" val="77151831"/>
      </p:ext>
    </p:extLst>
  </p:cSld>
  <p:clrMapOvr>
    <a:masterClrMapping/>
  </p:clrMapOvr>
</p:sld>
</file>

<file path=ppt/slides/slide2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9378" name="Rectangle 2"/>
          <p:cNvSpPr>
            <a:spLocks noGrp="1" noChangeArrowheads="1"/>
          </p:cNvSpPr>
          <p:nvPr>
            <p:ph type="title"/>
          </p:nvPr>
        </p:nvSpPr>
        <p:spPr>
          <a:xfrm>
            <a:off x="0" y="457200"/>
            <a:ext cx="9144000" cy="1143000"/>
          </a:xfrm>
        </p:spPr>
        <p:txBody>
          <a:bodyPr/>
          <a:lstStyle/>
          <a:p>
            <a:pPr eaLnBrk="1" hangingPunct="1"/>
            <a:r>
              <a:rPr lang="en-US" altLang="en-US"/>
              <a:t>Currently, confusion is guaranteed</a:t>
            </a:r>
          </a:p>
        </p:txBody>
      </p:sp>
      <p:sp>
        <p:nvSpPr>
          <p:cNvPr id="229379" name="Rectangle 3"/>
          <p:cNvSpPr>
            <a:spLocks noGrp="1" noChangeArrowheads="1"/>
          </p:cNvSpPr>
          <p:nvPr>
            <p:ph type="body" idx="1"/>
          </p:nvPr>
        </p:nvSpPr>
        <p:spPr>
          <a:xfrm>
            <a:off x="685800" y="1828800"/>
            <a:ext cx="8153400" cy="4114800"/>
          </a:xfrm>
        </p:spPr>
        <p:txBody>
          <a:bodyPr/>
          <a:lstStyle/>
          <a:p>
            <a:pPr eaLnBrk="1" hangingPunct="1"/>
            <a:r>
              <a:rPr lang="en-US" altLang="en-US"/>
              <a:t>Neuroimagery and clinical psychology show humans distinguish incertitude and variability</a:t>
            </a:r>
          </a:p>
          <a:p>
            <a:pPr lvl="4" eaLnBrk="1" hangingPunct="1"/>
            <a:endParaRPr lang="en-US" altLang="en-US"/>
          </a:p>
          <a:p>
            <a:pPr eaLnBrk="1" hangingPunct="1"/>
            <a:r>
              <a:rPr lang="en-US" altLang="en-US"/>
              <a:t>Probabilists traditionally use equiprobability to model incertitude, which confounds the two</a:t>
            </a:r>
          </a:p>
          <a:p>
            <a:pPr lvl="4" eaLnBrk="1" hangingPunct="1"/>
            <a:endParaRPr lang="en-US" altLang="en-US"/>
          </a:p>
          <a:p>
            <a:pPr eaLnBrk="1" hangingPunct="1"/>
            <a:r>
              <a:rPr lang="en-US" altLang="en-US"/>
              <a:t>Risk analysts report their findings in ways that we know will create misunderstandings</a:t>
            </a:r>
          </a:p>
          <a:p>
            <a:pPr lvl="4" eaLnBrk="1" hangingPunct="1"/>
            <a:endParaRPr lang="en-US" altLang="en-US" sz="3200">
              <a:solidFill>
                <a:srgbClr val="33CC33"/>
              </a:solidFill>
            </a:endParaRPr>
          </a:p>
          <a:p>
            <a:pPr eaLnBrk="1" hangingPunct="1"/>
            <a:endParaRPr lang="en-US" altLang="en-US"/>
          </a:p>
        </p:txBody>
      </p:sp>
    </p:spTree>
    <p:extLst>
      <p:ext uri="{BB962C8B-B14F-4D97-AF65-F5344CB8AC3E}">
        <p14:creationId xmlns:p14="http://schemas.microsoft.com/office/powerpoint/2010/main" val="756632212"/>
      </p:ext>
    </p:extLst>
  </p:cSld>
  <p:clrMapOvr>
    <a:masterClrMapping/>
  </p:clrMapOvr>
</p:sld>
</file>

<file path=ppt/slides/slide2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0402" name="Rectangle 2"/>
          <p:cNvSpPr>
            <a:spLocks noGrp="1" noChangeArrowheads="1"/>
          </p:cNvSpPr>
          <p:nvPr>
            <p:ph type="title" idx="4294967295"/>
          </p:nvPr>
        </p:nvSpPr>
        <p:spPr/>
        <p:txBody>
          <a:bodyPr/>
          <a:lstStyle/>
          <a:p>
            <a:pPr eaLnBrk="1" hangingPunct="1"/>
            <a:r>
              <a:rPr lang="en-US" altLang="en-US"/>
              <a:t>Import for risk assessment</a:t>
            </a:r>
          </a:p>
        </p:txBody>
      </p:sp>
      <p:sp>
        <p:nvSpPr>
          <p:cNvPr id="230403" name="Rectangle 3"/>
          <p:cNvSpPr>
            <a:spLocks noGrp="1" noChangeArrowheads="1"/>
          </p:cNvSpPr>
          <p:nvPr>
            <p:ph type="body" idx="4294967295"/>
          </p:nvPr>
        </p:nvSpPr>
        <p:spPr>
          <a:xfrm>
            <a:off x="685800" y="1905000"/>
            <a:ext cx="8458200" cy="4495800"/>
          </a:xfrm>
        </p:spPr>
        <p:txBody>
          <a:bodyPr/>
          <a:lstStyle/>
          <a:p>
            <a:pPr eaLnBrk="1" hangingPunct="1">
              <a:lnSpc>
                <a:spcPct val="90000"/>
              </a:lnSpc>
            </a:pPr>
            <a:r>
              <a:rPr lang="en-US" altLang="en-US">
                <a:solidFill>
                  <a:srgbClr val="FF0000"/>
                </a:solidFill>
              </a:rPr>
              <a:t>Risk analyses woefully incomplete</a:t>
            </a:r>
          </a:p>
          <a:p>
            <a:pPr lvl="1" eaLnBrk="1" hangingPunct="1">
              <a:lnSpc>
                <a:spcPct val="90000"/>
              </a:lnSpc>
            </a:pPr>
            <a:r>
              <a:rPr lang="en-US" altLang="en-US"/>
              <a:t>Neglect or misunderstand incertitude </a:t>
            </a:r>
          </a:p>
          <a:p>
            <a:pPr lvl="1" eaLnBrk="1" hangingPunct="1">
              <a:lnSpc>
                <a:spcPct val="90000"/>
              </a:lnSpc>
            </a:pPr>
            <a:r>
              <a:rPr lang="en-US" altLang="en-US"/>
              <a:t>Omit important issues and thus understate risks</a:t>
            </a:r>
          </a:p>
          <a:p>
            <a:pPr lvl="4" eaLnBrk="1" hangingPunct="1">
              <a:lnSpc>
                <a:spcPct val="90000"/>
              </a:lnSpc>
            </a:pPr>
            <a:endParaRPr lang="en-US" altLang="en-US"/>
          </a:p>
          <a:p>
            <a:pPr eaLnBrk="1" hangingPunct="1">
              <a:lnSpc>
                <a:spcPct val="90000"/>
              </a:lnSpc>
            </a:pPr>
            <a:r>
              <a:rPr lang="en-US" altLang="en-US">
                <a:solidFill>
                  <a:srgbClr val="FF0000"/>
                </a:solidFill>
              </a:rPr>
              <a:t>Presentations use very misleading formatting</a:t>
            </a:r>
          </a:p>
          <a:p>
            <a:pPr lvl="1" eaLnBrk="1" hangingPunct="1">
              <a:lnSpc>
                <a:spcPct val="90000"/>
              </a:lnSpc>
            </a:pPr>
            <a:r>
              <a:rPr lang="en-US" altLang="en-US"/>
              <a:t>Percentages, relative frequencies, conditionals, etc.</a:t>
            </a:r>
          </a:p>
          <a:p>
            <a:pPr lvl="4" eaLnBrk="1" hangingPunct="1">
              <a:lnSpc>
                <a:spcPct val="90000"/>
              </a:lnSpc>
            </a:pPr>
            <a:endParaRPr lang="en-US" altLang="en-US"/>
          </a:p>
          <a:p>
            <a:pPr eaLnBrk="1" hangingPunct="1">
              <a:lnSpc>
                <a:spcPct val="90000"/>
              </a:lnSpc>
            </a:pPr>
            <a:r>
              <a:rPr lang="en-US" altLang="en-US">
                <a:solidFill>
                  <a:srgbClr val="009900"/>
                </a:solidFill>
              </a:rPr>
              <a:t>Both problems can be fixed</a:t>
            </a:r>
          </a:p>
          <a:p>
            <a:pPr lvl="1" eaLnBrk="1" hangingPunct="1">
              <a:lnSpc>
                <a:spcPct val="90000"/>
              </a:lnSpc>
            </a:pPr>
            <a:r>
              <a:rPr lang="en-US" altLang="en-US"/>
              <a:t>By changing </a:t>
            </a:r>
            <a:r>
              <a:rPr lang="en-US" altLang="en-US" i="1"/>
              <a:t>analysts’</a:t>
            </a:r>
            <a:r>
              <a:rPr lang="en-US" altLang="en-US"/>
              <a:t> behavior (not the public’s)</a:t>
            </a:r>
          </a:p>
          <a:p>
            <a:pPr eaLnBrk="1" hangingPunct="1">
              <a:lnSpc>
                <a:spcPct val="90000"/>
              </a:lnSpc>
            </a:pPr>
            <a:endParaRPr lang="en-US" altLang="en-US"/>
          </a:p>
          <a:p>
            <a:pPr eaLnBrk="1" hangingPunct="1">
              <a:lnSpc>
                <a:spcPct val="90000"/>
              </a:lnSpc>
            </a:pPr>
            <a:endParaRPr lang="en-US" altLang="en-US"/>
          </a:p>
        </p:txBody>
      </p:sp>
    </p:spTree>
    <p:extLst>
      <p:ext uri="{BB962C8B-B14F-4D97-AF65-F5344CB8AC3E}">
        <p14:creationId xmlns:p14="http://schemas.microsoft.com/office/powerpoint/2010/main" val="3645037600"/>
      </p:ext>
    </p:extLst>
  </p:cSld>
  <p:clrMapOvr>
    <a:masterClrMapping/>
  </p:clrMapOvr>
</p:sld>
</file>

<file path=ppt/slides/slide2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2" name="Title 1"/>
          <p:cNvSpPr>
            <a:spLocks noGrp="1"/>
          </p:cNvSpPr>
          <p:nvPr>
            <p:ph type="title"/>
          </p:nvPr>
        </p:nvSpPr>
        <p:spPr/>
        <p:txBody>
          <a:bodyPr/>
          <a:lstStyle/>
          <a:p>
            <a:r>
              <a:rPr lang="en-US" altLang="fr-FR"/>
              <a:t>Risk communication</a:t>
            </a:r>
          </a:p>
        </p:txBody>
      </p:sp>
      <p:sp>
        <p:nvSpPr>
          <p:cNvPr id="56323" name="Content Placeholder 2"/>
          <p:cNvSpPr>
            <a:spLocks noGrp="1"/>
          </p:cNvSpPr>
          <p:nvPr>
            <p:ph idx="1"/>
          </p:nvPr>
        </p:nvSpPr>
        <p:spPr>
          <a:xfrm>
            <a:off x="469900" y="1835150"/>
            <a:ext cx="8229600" cy="4525963"/>
          </a:xfrm>
        </p:spPr>
        <p:txBody>
          <a:bodyPr/>
          <a:lstStyle/>
          <a:p>
            <a:r>
              <a:rPr lang="en-US" altLang="fr-FR" dirty="0"/>
              <a:t>Informed consent in medicine</a:t>
            </a:r>
          </a:p>
          <a:p>
            <a:r>
              <a:rPr lang="en-US" altLang="fr-FR" dirty="0"/>
              <a:t>Effective communication to decision makers</a:t>
            </a:r>
          </a:p>
          <a:p>
            <a:r>
              <a:rPr lang="en-US" altLang="fr-FR" dirty="0"/>
              <a:t>Official pronouncements and advisories</a:t>
            </a:r>
          </a:p>
          <a:p>
            <a:r>
              <a:rPr lang="en-US" altLang="fr-FR" dirty="0"/>
              <a:t>Good journalism</a:t>
            </a:r>
          </a:p>
          <a:p>
            <a:endParaRPr lang="en-US" altLang="fr-FR" dirty="0"/>
          </a:p>
          <a:p>
            <a:r>
              <a:rPr lang="en-US" altLang="fr-FR" dirty="0"/>
              <a:t>If you want people to understand your risk calculations, you have to </a:t>
            </a:r>
            <a:r>
              <a:rPr lang="en-US" altLang="fr-FR" i="1" dirty="0"/>
              <a:t>speak their language</a:t>
            </a:r>
          </a:p>
          <a:p>
            <a:endParaRPr lang="en-US" altLang="fr-FR" dirty="0"/>
          </a:p>
          <a:p>
            <a:endParaRPr lang="en-US" altLang="fr-FR" dirty="0"/>
          </a:p>
        </p:txBody>
      </p:sp>
    </p:spTree>
    <p:extLst>
      <p:ext uri="{BB962C8B-B14F-4D97-AF65-F5344CB8AC3E}">
        <p14:creationId xmlns:p14="http://schemas.microsoft.com/office/powerpoint/2010/main" val="2607784451"/>
      </p:ext>
    </p:extLst>
  </p:cSld>
  <p:clrMapOvr>
    <a:masterClrMapping/>
  </p:clrMapOvr>
</p:sld>
</file>

<file path=ppt/slides/slide233.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136194" name="Rectangle 2"/>
          <p:cNvSpPr>
            <a:spLocks noGrp="1" noChangeArrowheads="1"/>
          </p:cNvSpPr>
          <p:nvPr>
            <p:ph type="title"/>
          </p:nvPr>
        </p:nvSpPr>
        <p:spPr>
          <a:xfrm>
            <a:off x="381000" y="609600"/>
            <a:ext cx="8458200" cy="1143000"/>
          </a:xfrm>
        </p:spPr>
        <p:txBody>
          <a:bodyPr/>
          <a:lstStyle/>
          <a:p>
            <a:r>
              <a:rPr lang="en-US" altLang="en-US"/>
              <a:t>People are </a:t>
            </a:r>
            <a:r>
              <a:rPr lang="en-US" altLang="en-US" i="1"/>
              <a:t>good</a:t>
            </a:r>
            <a:r>
              <a:rPr lang="en-US" altLang="en-US"/>
              <a:t> risk calculators</a:t>
            </a:r>
          </a:p>
        </p:txBody>
      </p:sp>
      <p:sp>
        <p:nvSpPr>
          <p:cNvPr id="15363" name="Rectangle 3"/>
          <p:cNvSpPr>
            <a:spLocks noGrp="1" noChangeArrowheads="1"/>
          </p:cNvSpPr>
          <p:nvPr>
            <p:ph type="body" idx="1"/>
          </p:nvPr>
        </p:nvSpPr>
        <p:spPr>
          <a:xfrm>
            <a:off x="228600" y="1981200"/>
            <a:ext cx="8686800" cy="4724400"/>
          </a:xfrm>
        </p:spPr>
        <p:txBody>
          <a:bodyPr/>
          <a:lstStyle/>
          <a:p>
            <a:pPr>
              <a:buFontTx/>
              <a:buNone/>
            </a:pPr>
            <a:r>
              <a:rPr lang="en-US" altLang="en-US" sz="2800"/>
              <a:t>	</a:t>
            </a:r>
            <a:r>
              <a:rPr lang="en-US" altLang="en-US"/>
              <a:t>When provided with natural frequencies</a:t>
            </a:r>
          </a:p>
          <a:p>
            <a:pPr lvl="1">
              <a:buFontTx/>
              <a:buNone/>
            </a:pPr>
            <a:r>
              <a:rPr lang="en-US" altLang="en-US">
                <a:solidFill>
                  <a:srgbClr val="008000"/>
                </a:solidFill>
              </a:rPr>
              <a:t>	</a:t>
            </a:r>
            <a:r>
              <a:rPr lang="en-US" altLang="en-US">
                <a:solidFill>
                  <a:srgbClr val="00FF00"/>
                </a:solidFill>
              </a:rPr>
              <a:t>76-92% correct Bayesian reasoning </a:t>
            </a:r>
          </a:p>
          <a:p>
            <a:pPr lvl="1">
              <a:buFontTx/>
              <a:buNone/>
            </a:pPr>
            <a:r>
              <a:rPr lang="en-US" altLang="en-US" sz="2400"/>
              <a:t>	</a:t>
            </a:r>
            <a:r>
              <a:rPr lang="en-US" altLang="en-US" sz="2400">
                <a:solidFill>
                  <a:schemeClr val="bg2"/>
                </a:solidFill>
              </a:rPr>
              <a:t>(Cosmides &amp; Tooby 1996; Gigerenzer 1991)</a:t>
            </a:r>
          </a:p>
          <a:p>
            <a:pPr>
              <a:buFontTx/>
              <a:buNone/>
            </a:pPr>
            <a:r>
              <a:rPr lang="en-US" altLang="en-US" sz="2800"/>
              <a:t>	</a:t>
            </a:r>
            <a:r>
              <a:rPr lang="en-US" altLang="en-US"/>
              <a:t>When faced with short-term variability</a:t>
            </a:r>
          </a:p>
          <a:p>
            <a:pPr lvl="1">
              <a:buFontTx/>
              <a:buNone/>
            </a:pPr>
            <a:r>
              <a:rPr lang="en-US" altLang="en-US">
                <a:solidFill>
                  <a:srgbClr val="008000"/>
                </a:solidFill>
              </a:rPr>
              <a:t>	</a:t>
            </a:r>
            <a:r>
              <a:rPr lang="en-US" altLang="en-US">
                <a:solidFill>
                  <a:srgbClr val="00FF00"/>
                </a:solidFill>
              </a:rPr>
              <a:t>Foraging, maximizing rewards or minimizing costs</a:t>
            </a:r>
          </a:p>
          <a:p>
            <a:pPr lvl="1">
              <a:buFontTx/>
              <a:buNone/>
            </a:pPr>
            <a:r>
              <a:rPr lang="en-US" altLang="en-US" sz="2400"/>
              <a:t>	</a:t>
            </a:r>
            <a:r>
              <a:rPr lang="en-US" altLang="en-US" sz="2400">
                <a:solidFill>
                  <a:schemeClr val="bg2"/>
                </a:solidFill>
              </a:rPr>
              <a:t>(Hawkes et al. 1982; Bechara et al. 1997)</a:t>
            </a:r>
          </a:p>
          <a:p>
            <a:pPr>
              <a:buFontTx/>
              <a:buNone/>
            </a:pPr>
            <a:r>
              <a:rPr lang="en-US" altLang="en-US" sz="2800"/>
              <a:t>	</a:t>
            </a:r>
            <a:r>
              <a:rPr lang="en-US" altLang="en-US"/>
              <a:t>When engaged with multiple actors</a:t>
            </a:r>
          </a:p>
          <a:p>
            <a:pPr lvl="1">
              <a:buFontTx/>
              <a:buNone/>
            </a:pPr>
            <a:r>
              <a:rPr lang="en-US" altLang="en-US">
                <a:solidFill>
                  <a:srgbClr val="008000"/>
                </a:solidFill>
              </a:rPr>
              <a:t>	</a:t>
            </a:r>
            <a:r>
              <a:rPr lang="en-US" altLang="en-US">
                <a:solidFill>
                  <a:srgbClr val="00FF00"/>
                </a:solidFill>
              </a:rPr>
              <a:t>Cheater detection, ultimatum game                             </a:t>
            </a:r>
            <a:r>
              <a:rPr lang="en-US" altLang="en-US" sz="2400">
                <a:solidFill>
                  <a:srgbClr val="00FF00"/>
                </a:solidFill>
              </a:rPr>
              <a:t> </a:t>
            </a:r>
            <a:r>
              <a:rPr lang="en-US" altLang="en-US" sz="2400">
                <a:solidFill>
                  <a:schemeClr val="bg2"/>
                </a:solidFill>
              </a:rPr>
              <a:t>(e.g. Cosmides 1989; Guth 1995)</a:t>
            </a:r>
          </a:p>
        </p:txBody>
      </p:sp>
      <p:sp>
        <p:nvSpPr>
          <p:cNvPr id="2" name="Rectangle 1"/>
          <p:cNvSpPr/>
          <p:nvPr/>
        </p:nvSpPr>
        <p:spPr>
          <a:xfrm>
            <a:off x="966788" y="2559050"/>
            <a:ext cx="7239000" cy="522288"/>
          </a:xfrm>
          <a:prstGeom prst="rect">
            <a:avLst/>
          </a:prstGeom>
          <a:solidFill>
            <a:schemeClr val="bg1"/>
          </a:solidFill>
        </p:spPr>
        <p:txBody>
          <a:bodyPr wrap="none">
            <a:spAutoFit/>
          </a:bodyPr>
          <a:lstStyle/>
          <a:p>
            <a:pPr>
              <a:defRPr/>
            </a:pPr>
            <a:r>
              <a:rPr lang="en-US" altLang="en-US" sz="2800" dirty="0">
                <a:solidFill>
                  <a:srgbClr val="00FF00"/>
                </a:solidFill>
                <a:latin typeface="Times New Roman" panose="02020603050405020304" pitchFamily="18" charset="0"/>
                <a:cs typeface="Times New Roman" panose="02020603050405020304" pitchFamily="18" charset="0"/>
              </a:rPr>
              <a:t>8 or 9 out of 10 have correct Bayesian reasoning </a:t>
            </a:r>
            <a:endParaRPr lang="en-US" sz="2800" dirty="0">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75518685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15363">
                                            <p:txEl>
                                              <p:pRg st="0" end="0"/>
                                            </p:txEl>
                                          </p:spTgt>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499"/>
                                          </p:stCondLst>
                                        </p:cTn>
                                        <p:tgtEl>
                                          <p:spTgt spid="15363">
                                            <p:txEl>
                                              <p:pRg st="1" end="1"/>
                                            </p:txEl>
                                          </p:spTgt>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499"/>
                                          </p:stCondLst>
                                        </p:cTn>
                                        <p:tgtEl>
                                          <p:spTgt spid="15363">
                                            <p:txEl>
                                              <p:pRg st="2" end="2"/>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0" presetClass="entr" presetSubtype="0" fill="hold" grpId="0" nodeType="clickEffect">
                                  <p:stCondLst>
                                    <p:cond delay="0"/>
                                  </p:stCondLst>
                                  <p:childTnLst>
                                    <p:set>
                                      <p:cBhvr>
                                        <p:cTn id="14" dur="1" fill="hold">
                                          <p:stCondLst>
                                            <p:cond delay="0"/>
                                          </p:stCondLst>
                                        </p:cTn>
                                        <p:tgtEl>
                                          <p:spTgt spid="2"/>
                                        </p:tgtEl>
                                        <p:attrNameLst>
                                          <p:attrName>style.visibility</p:attrName>
                                        </p:attrNameLst>
                                      </p:cBhvr>
                                      <p:to>
                                        <p:strVal val="visible"/>
                                      </p:to>
                                    </p:set>
                                    <p:animEffect transition="in" filter="fade">
                                      <p:cBhvr>
                                        <p:cTn id="15" dur="500"/>
                                        <p:tgtEl>
                                          <p:spTgt spid="2"/>
                                        </p:tgtEl>
                                      </p:cBhvr>
                                    </p:animEffect>
                                  </p:childTnLst>
                                </p:cTn>
                              </p:par>
                            </p:childTnLst>
                          </p:cTn>
                        </p:par>
                      </p:childTnLst>
                    </p:cTn>
                  </p:par>
                  <p:par>
                    <p:cTn id="16" fill="hold" nodeType="clickPar">
                      <p:stCondLst>
                        <p:cond delay="indefinite"/>
                      </p:stCondLst>
                      <p:childTnLst>
                        <p:par>
                          <p:cTn id="17" fill="hold" nodeType="withGroup">
                            <p:stCondLst>
                              <p:cond delay="0"/>
                            </p:stCondLst>
                            <p:childTnLst>
                              <p:par>
                                <p:cTn id="18" presetID="1" presetClass="entr" presetSubtype="0" fill="hold" grpId="0" nodeType="clickEffect">
                                  <p:stCondLst>
                                    <p:cond delay="0"/>
                                  </p:stCondLst>
                                  <p:childTnLst>
                                    <p:set>
                                      <p:cBhvr>
                                        <p:cTn id="19" dur="1" fill="hold">
                                          <p:stCondLst>
                                            <p:cond delay="499"/>
                                          </p:stCondLst>
                                        </p:cTn>
                                        <p:tgtEl>
                                          <p:spTgt spid="15363">
                                            <p:txEl>
                                              <p:pRg st="3" end="3"/>
                                            </p:txEl>
                                          </p:spTgt>
                                        </p:tgtEl>
                                        <p:attrNameLst>
                                          <p:attrName>style.visibility</p:attrName>
                                        </p:attrNameLst>
                                      </p:cBhvr>
                                      <p:to>
                                        <p:strVal val="visible"/>
                                      </p:to>
                                    </p:set>
                                  </p:childTnLst>
                                </p:cTn>
                              </p:par>
                              <p:par>
                                <p:cTn id="20" presetID="1" presetClass="entr" presetSubtype="0" fill="hold" grpId="0" nodeType="withEffect">
                                  <p:stCondLst>
                                    <p:cond delay="0"/>
                                  </p:stCondLst>
                                  <p:childTnLst>
                                    <p:set>
                                      <p:cBhvr>
                                        <p:cTn id="21" dur="1" fill="hold">
                                          <p:stCondLst>
                                            <p:cond delay="499"/>
                                          </p:stCondLst>
                                        </p:cTn>
                                        <p:tgtEl>
                                          <p:spTgt spid="15363">
                                            <p:txEl>
                                              <p:pRg st="4" end="4"/>
                                            </p:txEl>
                                          </p:spTgt>
                                        </p:tgtEl>
                                        <p:attrNameLst>
                                          <p:attrName>style.visibility</p:attrName>
                                        </p:attrNameLst>
                                      </p:cBhvr>
                                      <p:to>
                                        <p:strVal val="visible"/>
                                      </p:to>
                                    </p:set>
                                  </p:childTnLst>
                                </p:cTn>
                              </p:par>
                              <p:par>
                                <p:cTn id="22" presetID="1" presetClass="entr" presetSubtype="0" fill="hold" grpId="0" nodeType="withEffect">
                                  <p:stCondLst>
                                    <p:cond delay="0"/>
                                  </p:stCondLst>
                                  <p:childTnLst>
                                    <p:set>
                                      <p:cBhvr>
                                        <p:cTn id="23" dur="1" fill="hold">
                                          <p:stCondLst>
                                            <p:cond delay="499"/>
                                          </p:stCondLst>
                                        </p:cTn>
                                        <p:tgtEl>
                                          <p:spTgt spid="15363">
                                            <p:txEl>
                                              <p:pRg st="5" end="5"/>
                                            </p:txEl>
                                          </p:spTgt>
                                        </p:tgtEl>
                                        <p:attrNameLst>
                                          <p:attrName>style.visibility</p:attrName>
                                        </p:attrNameLst>
                                      </p:cBhvr>
                                      <p:to>
                                        <p:strVal val="visible"/>
                                      </p:to>
                                    </p:set>
                                  </p:childTnLst>
                                </p:cTn>
                              </p:par>
                            </p:childTnLst>
                          </p:cTn>
                        </p:par>
                      </p:childTnLst>
                    </p:cTn>
                  </p:par>
                  <p:par>
                    <p:cTn id="24" fill="hold" nodeType="clickPar">
                      <p:stCondLst>
                        <p:cond delay="indefinite"/>
                      </p:stCondLst>
                      <p:childTnLst>
                        <p:par>
                          <p:cTn id="25" fill="hold" nodeType="withGroup">
                            <p:stCondLst>
                              <p:cond delay="0"/>
                            </p:stCondLst>
                            <p:childTnLst>
                              <p:par>
                                <p:cTn id="26" presetID="1" presetClass="entr" presetSubtype="0" fill="hold" grpId="0" nodeType="clickEffect">
                                  <p:stCondLst>
                                    <p:cond delay="0"/>
                                  </p:stCondLst>
                                  <p:childTnLst>
                                    <p:set>
                                      <p:cBhvr>
                                        <p:cTn id="27" dur="1" fill="hold">
                                          <p:stCondLst>
                                            <p:cond delay="499"/>
                                          </p:stCondLst>
                                        </p:cTn>
                                        <p:tgtEl>
                                          <p:spTgt spid="15363">
                                            <p:txEl>
                                              <p:pRg st="6" end="6"/>
                                            </p:txEl>
                                          </p:spTgt>
                                        </p:tgtEl>
                                        <p:attrNameLst>
                                          <p:attrName>style.visibility</p:attrName>
                                        </p:attrNameLst>
                                      </p:cBhvr>
                                      <p:to>
                                        <p:strVal val="visible"/>
                                      </p:to>
                                    </p:set>
                                  </p:childTnLst>
                                </p:cTn>
                              </p:par>
                              <p:par>
                                <p:cTn id="28" presetID="1" presetClass="entr" presetSubtype="0" fill="hold" grpId="0" nodeType="withEffect">
                                  <p:stCondLst>
                                    <p:cond delay="0"/>
                                  </p:stCondLst>
                                  <p:childTnLst>
                                    <p:set>
                                      <p:cBhvr>
                                        <p:cTn id="29" dur="1" fill="hold">
                                          <p:stCondLst>
                                            <p:cond delay="499"/>
                                          </p:stCondLst>
                                        </p:cTn>
                                        <p:tgtEl>
                                          <p:spTgt spid="15363">
                                            <p:txEl>
                                              <p:pRg st="7" end="7"/>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363" grpId="0" build="p" autoUpdateAnimBg="0"/>
      <p:bldP spid="2" grpId="0" animBg="1"/>
    </p:bldLst>
  </p:timing>
</p:sld>
</file>

<file path=ppt/slides/slide2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8242" name="Rectangle 2"/>
          <p:cNvSpPr>
            <a:spLocks noGrp="1" noChangeArrowheads="1"/>
          </p:cNvSpPr>
          <p:nvPr>
            <p:ph type="title"/>
          </p:nvPr>
        </p:nvSpPr>
        <p:spPr/>
        <p:txBody>
          <a:bodyPr/>
          <a:lstStyle/>
          <a:p>
            <a:r>
              <a:rPr lang="en-US" altLang="en-US"/>
              <a:t>People are </a:t>
            </a:r>
            <a:r>
              <a:rPr lang="en-US" altLang="en-US" i="1"/>
              <a:t>bad</a:t>
            </a:r>
            <a:r>
              <a:rPr lang="en-US" altLang="en-US"/>
              <a:t> risk calculators</a:t>
            </a:r>
          </a:p>
        </p:txBody>
      </p:sp>
      <p:sp>
        <p:nvSpPr>
          <p:cNvPr id="138243" name="Rectangle 3"/>
          <p:cNvSpPr>
            <a:spLocks noGrp="1" noChangeArrowheads="1"/>
          </p:cNvSpPr>
          <p:nvPr>
            <p:ph type="body" idx="1"/>
          </p:nvPr>
        </p:nvSpPr>
        <p:spPr>
          <a:xfrm>
            <a:off x="152400" y="1981200"/>
            <a:ext cx="8763000" cy="4648200"/>
          </a:xfrm>
        </p:spPr>
        <p:txBody>
          <a:bodyPr/>
          <a:lstStyle/>
          <a:p>
            <a:pPr marL="833438" indent="-609600">
              <a:buFontTx/>
              <a:buNone/>
            </a:pPr>
            <a:r>
              <a:rPr lang="en-US" altLang="en-US" dirty="0"/>
              <a:t>	… or often seem bad when</a:t>
            </a:r>
            <a:endParaRPr lang="en-US" altLang="en-US" dirty="0">
              <a:solidFill>
                <a:srgbClr val="FF0000"/>
              </a:solidFill>
            </a:endParaRPr>
          </a:p>
          <a:p>
            <a:pPr marL="1257300" lvl="1" indent="-533400">
              <a:buFontTx/>
              <a:buAutoNum type="arabicPeriod"/>
            </a:pPr>
            <a:r>
              <a:rPr lang="en-US" altLang="en-US" dirty="0">
                <a:solidFill>
                  <a:srgbClr val="FF0000"/>
                </a:solidFill>
              </a:rPr>
              <a:t>Presented with percentages, large numbers, or conditional or single-event probabilities</a:t>
            </a:r>
          </a:p>
          <a:p>
            <a:pPr marL="1257300" lvl="1" indent="-533400">
              <a:buFontTx/>
              <a:buAutoNum type="arabicPeriod"/>
            </a:pPr>
            <a:r>
              <a:rPr lang="en-US" altLang="en-US" dirty="0">
                <a:solidFill>
                  <a:srgbClr val="FF0000"/>
                </a:solidFill>
              </a:rPr>
              <a:t>Risk is seen to be imposed </a:t>
            </a:r>
          </a:p>
          <a:p>
            <a:pPr marL="1257300" lvl="1" indent="-533400">
              <a:buFontTx/>
              <a:buAutoNum type="arabicPeriod"/>
            </a:pPr>
            <a:r>
              <a:rPr lang="en-US" altLang="en-US" dirty="0">
                <a:solidFill>
                  <a:srgbClr val="FF0000"/>
                </a:solidFill>
              </a:rPr>
              <a:t>Presented with incertitude (versus variability)</a:t>
            </a:r>
          </a:p>
          <a:p>
            <a:pPr marL="1257300" lvl="1" indent="-533400">
              <a:buFontTx/>
              <a:buAutoNum type="arabicPeriod"/>
            </a:pPr>
            <a:r>
              <a:rPr lang="en-US" altLang="en-US" dirty="0">
                <a:solidFill>
                  <a:srgbClr val="FF0000"/>
                </a:solidFill>
              </a:rPr>
              <a:t>Experts tell them the risk</a:t>
            </a:r>
          </a:p>
          <a:p>
            <a:pPr marL="1257300" lvl="1" indent="-533400">
              <a:buFontTx/>
              <a:buAutoNum type="arabicPeriod"/>
            </a:pPr>
            <a:r>
              <a:rPr lang="en-US" altLang="en-US" dirty="0">
                <a:solidFill>
                  <a:srgbClr val="FF0000"/>
                </a:solidFill>
              </a:rPr>
              <a:t>Encountering probabilistic independence</a:t>
            </a:r>
          </a:p>
          <a:p>
            <a:pPr marL="1257300" lvl="1" indent="-533400">
              <a:buFontTx/>
              <a:buAutoNum type="arabicPeriod"/>
            </a:pPr>
            <a:r>
              <a:rPr lang="en-US" altLang="en-US" dirty="0">
                <a:solidFill>
                  <a:srgbClr val="FF0000"/>
                </a:solidFill>
              </a:rPr>
              <a:t>Prior probabilities are formed from memory or imagination </a:t>
            </a:r>
          </a:p>
        </p:txBody>
      </p:sp>
    </p:spTree>
    <p:extLst>
      <p:ext uri="{BB962C8B-B14F-4D97-AF65-F5344CB8AC3E}">
        <p14:creationId xmlns:p14="http://schemas.microsoft.com/office/powerpoint/2010/main" val="1934628491"/>
      </p:ext>
    </p:extLst>
  </p:cSld>
  <p:clrMapOvr>
    <a:masterClrMapping/>
  </p:clrMapOvr>
</p:sld>
</file>

<file path=ppt/slides/slide235.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5" name="Rectangle 4"/>
          <p:cNvSpPr>
            <a:spLocks noChangeArrowheads="1"/>
          </p:cNvSpPr>
          <p:nvPr/>
        </p:nvSpPr>
        <p:spPr bwMode="auto">
          <a:xfrm>
            <a:off x="415925" y="6119813"/>
            <a:ext cx="6985000" cy="609600"/>
          </a:xfrm>
          <a:prstGeom prst="rect">
            <a:avLst/>
          </a:prstGeom>
          <a:solidFill>
            <a:srgbClr val="FFFF00"/>
          </a:solidFill>
          <a:ln>
            <a:noFill/>
          </a:ln>
        </p:spPr>
        <p:txBody>
          <a:bodyPr/>
          <a:lstStyle>
            <a:lvl1pPr>
              <a:spcBef>
                <a:spcPct val="20000"/>
              </a:spcBef>
              <a:buSzPct val="97000"/>
              <a:buFont typeface="Arial" panose="020B0604020202020204" pitchFamily="34" charset="0"/>
              <a:buChar char="•"/>
              <a:defRPr sz="3200">
                <a:solidFill>
                  <a:srgbClr val="FFFBF7"/>
                </a:solidFill>
                <a:latin typeface="Times New Roman" panose="02020603050405020304" pitchFamily="18" charset="0"/>
                <a:ea typeface="MS PGothic" panose="020B0600070205080204" pitchFamily="34" charset="-128"/>
                <a:cs typeface="Times New Roman" panose="02020603050405020304" pitchFamily="18" charset="0"/>
              </a:defRPr>
            </a:lvl1pPr>
            <a:lvl2pPr marL="742950" indent="-285750">
              <a:spcBef>
                <a:spcPct val="20000"/>
              </a:spcBef>
              <a:buSzPct val="73000"/>
              <a:buFont typeface="Garamond" panose="02020404030301010803" pitchFamily="18" charset="0"/>
              <a:buChar char="―"/>
              <a:defRPr sz="2800">
                <a:solidFill>
                  <a:srgbClr val="FFFBF7"/>
                </a:solidFill>
                <a:latin typeface="Times New Roman" panose="02020603050405020304" pitchFamily="18" charset="0"/>
                <a:ea typeface="MS PGothic" panose="020B0600070205080204" pitchFamily="34" charset="-128"/>
                <a:cs typeface="Times New Roman" panose="02020603050405020304" pitchFamily="18" charset="0"/>
              </a:defRPr>
            </a:lvl2pPr>
            <a:lvl3pPr marL="1143000" indent="-228600">
              <a:spcBef>
                <a:spcPct val="20000"/>
              </a:spcBef>
              <a:buSzPct val="97000"/>
              <a:buFont typeface="Arial" panose="020B0604020202020204" pitchFamily="34" charset="0"/>
              <a:buChar char="•"/>
              <a:defRPr sz="2400">
                <a:solidFill>
                  <a:srgbClr val="FFFBF7"/>
                </a:solidFill>
                <a:latin typeface="Times New Roman" panose="02020603050405020304" pitchFamily="18" charset="0"/>
                <a:ea typeface="MS PGothic" panose="020B0600070205080204" pitchFamily="34" charset="-128"/>
                <a:cs typeface="Times New Roman" panose="02020603050405020304" pitchFamily="18" charset="0"/>
              </a:defRPr>
            </a:lvl3pPr>
            <a:lvl4pPr marL="1600200" indent="-228600">
              <a:spcBef>
                <a:spcPct val="20000"/>
              </a:spcBef>
              <a:buSzPct val="97000"/>
              <a:buFont typeface="Arial" panose="020B0604020202020204" pitchFamily="34" charset="0"/>
              <a:buChar char="•"/>
              <a:defRPr sz="2000">
                <a:solidFill>
                  <a:srgbClr val="FFFBF7"/>
                </a:solidFill>
                <a:latin typeface="Times New Roman" panose="02020603050405020304" pitchFamily="18" charset="0"/>
                <a:ea typeface="MS PGothic" panose="020B0600070205080204" pitchFamily="34" charset="-128"/>
                <a:cs typeface="Times New Roman" panose="02020603050405020304" pitchFamily="18" charset="0"/>
              </a:defRPr>
            </a:lvl4pPr>
            <a:lvl5pPr marL="2057400" indent="-228600">
              <a:spcBef>
                <a:spcPct val="20000"/>
              </a:spcBef>
              <a:buSzPct val="97000"/>
              <a:buFont typeface="Arial" panose="020B0604020202020204" pitchFamily="34" charset="0"/>
              <a:buChar char="•"/>
              <a:defRPr sz="2000">
                <a:solidFill>
                  <a:srgbClr val="FFFBF7"/>
                </a:solidFill>
                <a:latin typeface="Times New Roman" panose="02020603050405020304" pitchFamily="18" charset="0"/>
                <a:ea typeface="MS PGothic" panose="020B0600070205080204" pitchFamily="34" charset="-128"/>
                <a:cs typeface="Times New Roman" panose="02020603050405020304" pitchFamily="18" charset="0"/>
              </a:defRPr>
            </a:lvl5pPr>
            <a:lvl6pPr marL="2514600" indent="-228600" eaLnBrk="0" fontAlgn="base" hangingPunct="0">
              <a:spcBef>
                <a:spcPct val="20000"/>
              </a:spcBef>
              <a:spcAft>
                <a:spcPct val="0"/>
              </a:spcAft>
              <a:buSzPct val="97000"/>
              <a:buFont typeface="Arial" panose="020B0604020202020204" pitchFamily="34" charset="0"/>
              <a:buChar char="•"/>
              <a:defRPr sz="2000">
                <a:solidFill>
                  <a:srgbClr val="FFFBF7"/>
                </a:solidFill>
                <a:latin typeface="Times New Roman" panose="02020603050405020304" pitchFamily="18" charset="0"/>
                <a:ea typeface="MS PGothic" panose="020B0600070205080204" pitchFamily="34" charset="-128"/>
                <a:cs typeface="Times New Roman" panose="02020603050405020304" pitchFamily="18" charset="0"/>
              </a:defRPr>
            </a:lvl6pPr>
            <a:lvl7pPr marL="2971800" indent="-228600" eaLnBrk="0" fontAlgn="base" hangingPunct="0">
              <a:spcBef>
                <a:spcPct val="20000"/>
              </a:spcBef>
              <a:spcAft>
                <a:spcPct val="0"/>
              </a:spcAft>
              <a:buSzPct val="97000"/>
              <a:buFont typeface="Arial" panose="020B0604020202020204" pitchFamily="34" charset="0"/>
              <a:buChar char="•"/>
              <a:defRPr sz="2000">
                <a:solidFill>
                  <a:srgbClr val="FFFBF7"/>
                </a:solidFill>
                <a:latin typeface="Times New Roman" panose="02020603050405020304" pitchFamily="18" charset="0"/>
                <a:ea typeface="MS PGothic" panose="020B0600070205080204" pitchFamily="34" charset="-128"/>
                <a:cs typeface="Times New Roman" panose="02020603050405020304" pitchFamily="18" charset="0"/>
              </a:defRPr>
            </a:lvl7pPr>
            <a:lvl8pPr marL="3429000" indent="-228600" eaLnBrk="0" fontAlgn="base" hangingPunct="0">
              <a:spcBef>
                <a:spcPct val="20000"/>
              </a:spcBef>
              <a:spcAft>
                <a:spcPct val="0"/>
              </a:spcAft>
              <a:buSzPct val="97000"/>
              <a:buFont typeface="Arial" panose="020B0604020202020204" pitchFamily="34" charset="0"/>
              <a:buChar char="•"/>
              <a:defRPr sz="2000">
                <a:solidFill>
                  <a:srgbClr val="FFFBF7"/>
                </a:solidFill>
                <a:latin typeface="Times New Roman" panose="02020603050405020304" pitchFamily="18" charset="0"/>
                <a:ea typeface="MS PGothic" panose="020B0600070205080204" pitchFamily="34" charset="-128"/>
                <a:cs typeface="Times New Roman" panose="02020603050405020304" pitchFamily="18" charset="0"/>
              </a:defRPr>
            </a:lvl8pPr>
            <a:lvl9pPr marL="3886200" indent="-228600" eaLnBrk="0" fontAlgn="base" hangingPunct="0">
              <a:spcBef>
                <a:spcPct val="20000"/>
              </a:spcBef>
              <a:spcAft>
                <a:spcPct val="0"/>
              </a:spcAft>
              <a:buSzPct val="97000"/>
              <a:buFont typeface="Arial" panose="020B0604020202020204" pitchFamily="34" charset="0"/>
              <a:buChar char="•"/>
              <a:defRPr sz="2000">
                <a:solidFill>
                  <a:srgbClr val="FFFBF7"/>
                </a:solidFill>
                <a:latin typeface="Times New Roman" panose="02020603050405020304" pitchFamily="18" charset="0"/>
                <a:ea typeface="MS PGothic" panose="020B0600070205080204" pitchFamily="34" charset="-128"/>
                <a:cs typeface="Times New Roman" panose="02020603050405020304" pitchFamily="18" charset="0"/>
              </a:defRPr>
            </a:lvl9pPr>
          </a:lstStyle>
          <a:p>
            <a:pPr>
              <a:spcBef>
                <a:spcPct val="0"/>
              </a:spcBef>
              <a:buSzTx/>
              <a:buFontTx/>
              <a:buNone/>
            </a:pPr>
            <a:endParaRPr lang="en-US" altLang="en-US" sz="1800">
              <a:solidFill>
                <a:schemeClr val="tx1"/>
              </a:solidFill>
              <a:latin typeface="Garamond" panose="02020404030301010803" pitchFamily="18" charset="0"/>
            </a:endParaRPr>
          </a:p>
        </p:txBody>
      </p:sp>
      <p:sp>
        <p:nvSpPr>
          <p:cNvPr id="140291" name="Rectangle 2"/>
          <p:cNvSpPr>
            <a:spLocks noGrp="1" noChangeArrowheads="1"/>
          </p:cNvSpPr>
          <p:nvPr>
            <p:ph type="title"/>
          </p:nvPr>
        </p:nvSpPr>
        <p:spPr/>
        <p:txBody>
          <a:bodyPr/>
          <a:lstStyle/>
          <a:p>
            <a:r>
              <a:rPr lang="en-US" altLang="en-US"/>
              <a:t>1. Wrong format</a:t>
            </a:r>
          </a:p>
        </p:txBody>
      </p:sp>
      <p:sp>
        <p:nvSpPr>
          <p:cNvPr id="2" name="Content Placeholder 1"/>
          <p:cNvSpPr>
            <a:spLocks noGrp="1"/>
          </p:cNvSpPr>
          <p:nvPr>
            <p:ph idx="1"/>
          </p:nvPr>
        </p:nvSpPr>
        <p:spPr>
          <a:xfrm>
            <a:off x="314325" y="1600200"/>
            <a:ext cx="8766175" cy="5257800"/>
          </a:xfrm>
        </p:spPr>
        <p:txBody>
          <a:bodyPr/>
          <a:lstStyle/>
          <a:p>
            <a:pPr marL="0" indent="0">
              <a:buFont typeface="Arial" charset="0"/>
              <a:buNone/>
              <a:defRPr/>
            </a:pPr>
            <a:r>
              <a:rPr lang="en-US" dirty="0"/>
              <a:t>No calculator evolved to interpret</a:t>
            </a:r>
          </a:p>
          <a:p>
            <a:pPr lvl="1">
              <a:buFont typeface="Garamond" charset="0"/>
              <a:buChar char="―"/>
              <a:defRPr/>
            </a:pPr>
            <a:r>
              <a:rPr lang="en-US" dirty="0">
                <a:solidFill>
                  <a:srgbClr val="009900"/>
                </a:solidFill>
              </a:rPr>
              <a:t>Percentages			</a:t>
            </a:r>
            <a:r>
              <a:rPr lang="en-US" dirty="0">
                <a:solidFill>
                  <a:srgbClr val="009900"/>
                </a:solidFill>
                <a:sym typeface="Symbol" panose="05050102010706020507" pitchFamily="18" charset="2"/>
              </a:rPr>
              <a:t> </a:t>
            </a:r>
            <a:r>
              <a:rPr lang="en-US" dirty="0">
                <a:solidFill>
                  <a:srgbClr val="009900"/>
                </a:solidFill>
              </a:rPr>
              <a:t>Large numbers</a:t>
            </a:r>
          </a:p>
          <a:p>
            <a:pPr lvl="1">
              <a:buFont typeface="Garamond" charset="0"/>
              <a:buChar char="―"/>
              <a:defRPr/>
            </a:pPr>
            <a:r>
              <a:rPr lang="en-US" dirty="0">
                <a:solidFill>
                  <a:srgbClr val="009900"/>
                </a:solidFill>
              </a:rPr>
              <a:t>Single-event probabilities	</a:t>
            </a:r>
            <a:r>
              <a:rPr lang="en-US" dirty="0">
                <a:solidFill>
                  <a:srgbClr val="009900"/>
                </a:solidFill>
                <a:sym typeface="Symbol" panose="05050102010706020507" pitchFamily="18" charset="2"/>
              </a:rPr>
              <a:t> </a:t>
            </a:r>
            <a:r>
              <a:rPr lang="en-US" dirty="0">
                <a:solidFill>
                  <a:srgbClr val="009900"/>
                </a:solidFill>
              </a:rPr>
              <a:t>Conditional probabilities</a:t>
            </a:r>
          </a:p>
          <a:p>
            <a:pPr lvl="4">
              <a:buFont typeface="Arial" charset="0"/>
              <a:buChar char="•"/>
              <a:defRPr/>
            </a:pPr>
            <a:endParaRPr lang="en-US" sz="1000" dirty="0">
              <a:solidFill>
                <a:srgbClr val="009900"/>
              </a:solidFill>
            </a:endParaRPr>
          </a:p>
          <a:p>
            <a:pPr marL="0" indent="0">
              <a:buFont typeface="Arial" charset="0"/>
              <a:buNone/>
              <a:defRPr/>
            </a:pPr>
            <a:r>
              <a:rPr lang="en-US" dirty="0">
                <a:solidFill>
                  <a:schemeClr val="tx1"/>
                </a:solidFill>
              </a:rPr>
              <a:t>Use natural frequencies instead</a:t>
            </a:r>
          </a:p>
          <a:p>
            <a:pPr lvl="1">
              <a:buFont typeface="Garamond" charset="0"/>
              <a:buChar char="―"/>
              <a:defRPr/>
            </a:pPr>
            <a:r>
              <a:rPr lang="en-US" dirty="0">
                <a:solidFill>
                  <a:srgbClr val="009900"/>
                </a:solidFill>
              </a:rPr>
              <a:t>Makes the reference class clear</a:t>
            </a:r>
          </a:p>
          <a:p>
            <a:pPr lvl="4">
              <a:buFont typeface="Arial" charset="0"/>
              <a:buChar char="•"/>
              <a:defRPr/>
            </a:pPr>
            <a:endParaRPr lang="en-US" sz="1000" dirty="0">
              <a:solidFill>
                <a:srgbClr val="009900"/>
              </a:solidFill>
            </a:endParaRPr>
          </a:p>
          <a:p>
            <a:pPr marL="0" indent="0">
              <a:buFont typeface="Arial" charset="0"/>
              <a:buNone/>
              <a:defRPr/>
            </a:pPr>
            <a:r>
              <a:rPr lang="en-US" dirty="0">
                <a:solidFill>
                  <a:schemeClr val="tx1"/>
                </a:solidFill>
              </a:rPr>
              <a:t>The probability sense is </a:t>
            </a:r>
            <a:r>
              <a:rPr lang="en-US" dirty="0" err="1">
                <a:solidFill>
                  <a:schemeClr val="tx1"/>
                </a:solidFill>
              </a:rPr>
              <a:t>frequentist</a:t>
            </a:r>
            <a:endParaRPr lang="en-US" dirty="0">
              <a:solidFill>
                <a:schemeClr val="tx1"/>
              </a:solidFill>
            </a:endParaRPr>
          </a:p>
          <a:p>
            <a:pPr lvl="1">
              <a:buFont typeface="Garamond" charset="0"/>
              <a:buChar char="―"/>
              <a:defRPr/>
            </a:pPr>
            <a:r>
              <a:rPr lang="en-US" dirty="0">
                <a:solidFill>
                  <a:srgbClr val="009900"/>
                </a:solidFill>
              </a:rPr>
              <a:t>Probability of a single event is </a:t>
            </a:r>
            <a:r>
              <a:rPr lang="en-US" dirty="0" err="1">
                <a:solidFill>
                  <a:srgbClr val="009900"/>
                </a:solidFill>
              </a:rPr>
              <a:t>uninterpretable</a:t>
            </a:r>
            <a:endParaRPr lang="en-US" dirty="0">
              <a:solidFill>
                <a:srgbClr val="009900"/>
              </a:solidFill>
            </a:endParaRPr>
          </a:p>
          <a:p>
            <a:pPr marL="0" indent="0">
              <a:buFont typeface="Arial" charset="0"/>
              <a:buNone/>
              <a:defRPr/>
            </a:pPr>
            <a:endParaRPr lang="en-US" sz="1800" dirty="0">
              <a:solidFill>
                <a:srgbClr val="009900"/>
              </a:solidFill>
            </a:endParaRPr>
          </a:p>
          <a:p>
            <a:pPr marL="0" indent="0">
              <a:buFont typeface="Arial" charset="0"/>
              <a:buNone/>
              <a:defRPr/>
            </a:pPr>
            <a:r>
              <a:rPr lang="en-US" dirty="0">
                <a:solidFill>
                  <a:schemeClr val="tx1"/>
                </a:solidFill>
              </a:rPr>
              <a:t> </a:t>
            </a:r>
            <a:r>
              <a:rPr lang="en-US" dirty="0">
                <a:solidFill>
                  <a:schemeClr val="tx1">
                    <a:lumMod val="25000"/>
                  </a:schemeClr>
                </a:solidFill>
              </a:rPr>
              <a:t>Ensure information is correctly formatted</a:t>
            </a:r>
          </a:p>
        </p:txBody>
      </p:sp>
      <p:sp>
        <p:nvSpPr>
          <p:cNvPr id="3" name="Rectangle 2"/>
          <p:cNvSpPr/>
          <p:nvPr/>
        </p:nvSpPr>
        <p:spPr>
          <a:xfrm>
            <a:off x="4800600" y="1230868"/>
            <a:ext cx="8826500" cy="369332"/>
          </a:xfrm>
          <a:prstGeom prst="rect">
            <a:avLst/>
          </a:prstGeom>
        </p:spPr>
        <p:txBody>
          <a:bodyPr>
            <a:spAutoFit/>
          </a:bodyPr>
          <a:lstStyle/>
          <a:p>
            <a:pPr marL="342900" indent="-342900">
              <a:spcBef>
                <a:spcPct val="20000"/>
              </a:spcBef>
              <a:buSzPct val="97000"/>
              <a:defRPr/>
            </a:pPr>
            <a:r>
              <a:rPr lang="en-US" kern="0" dirty="0">
                <a:solidFill>
                  <a:schemeClr val="bg1">
                    <a:lumMod val="85000"/>
                  </a:schemeClr>
                </a:solidFill>
                <a:latin typeface="Times New Roman" pitchFamily="18" charset="0"/>
                <a:cs typeface="Times New Roman" pitchFamily="18" charset="0"/>
              </a:rPr>
              <a:t> </a:t>
            </a:r>
            <a:r>
              <a:rPr lang="en-US" kern="0" dirty="0" err="1">
                <a:solidFill>
                  <a:schemeClr val="bg1">
                    <a:lumMod val="85000"/>
                  </a:schemeClr>
                </a:solidFill>
                <a:latin typeface="Times New Roman" pitchFamily="18" charset="0"/>
                <a:cs typeface="Times New Roman" pitchFamily="18" charset="0"/>
              </a:rPr>
              <a:t>Cosmides</a:t>
            </a:r>
            <a:r>
              <a:rPr lang="en-US" kern="0" dirty="0">
                <a:solidFill>
                  <a:schemeClr val="bg1">
                    <a:lumMod val="85000"/>
                  </a:schemeClr>
                </a:solidFill>
                <a:latin typeface="Times New Roman" pitchFamily="18" charset="0"/>
                <a:cs typeface="Times New Roman" pitchFamily="18" charset="0"/>
              </a:rPr>
              <a:t> and </a:t>
            </a:r>
            <a:r>
              <a:rPr lang="en-US" kern="0" dirty="0" err="1">
                <a:solidFill>
                  <a:schemeClr val="bg1">
                    <a:lumMod val="85000"/>
                  </a:schemeClr>
                </a:solidFill>
                <a:latin typeface="Times New Roman" pitchFamily="18" charset="0"/>
                <a:cs typeface="Times New Roman" pitchFamily="18" charset="0"/>
              </a:rPr>
              <a:t>Tooby</a:t>
            </a:r>
            <a:r>
              <a:rPr lang="en-US" kern="0" dirty="0">
                <a:solidFill>
                  <a:schemeClr val="bg1">
                    <a:lumMod val="85000"/>
                  </a:schemeClr>
                </a:solidFill>
                <a:latin typeface="Times New Roman" pitchFamily="18" charset="0"/>
                <a:cs typeface="Times New Roman" pitchFamily="18" charset="0"/>
              </a:rPr>
              <a:t> 1996; </a:t>
            </a:r>
            <a:r>
              <a:rPr lang="en-US" kern="0" dirty="0" err="1">
                <a:solidFill>
                  <a:schemeClr val="bg1">
                    <a:lumMod val="85000"/>
                  </a:schemeClr>
                </a:solidFill>
                <a:latin typeface="Times New Roman" pitchFamily="18" charset="0"/>
                <a:cs typeface="Times New Roman" pitchFamily="18" charset="0"/>
              </a:rPr>
              <a:t>Gigerenzer</a:t>
            </a:r>
            <a:r>
              <a:rPr lang="en-US" kern="0" dirty="0">
                <a:solidFill>
                  <a:schemeClr val="bg1">
                    <a:lumMod val="85000"/>
                  </a:schemeClr>
                </a:solidFill>
                <a:latin typeface="Times New Roman" pitchFamily="18" charset="0"/>
                <a:cs typeface="Times New Roman" pitchFamily="18" charset="0"/>
              </a:rPr>
              <a:t> 2002</a:t>
            </a:r>
          </a:p>
        </p:txBody>
      </p:sp>
      <p:sp>
        <p:nvSpPr>
          <p:cNvPr id="6" name="Text Box 17"/>
          <p:cNvSpPr txBox="1">
            <a:spLocks noChangeArrowheads="1"/>
          </p:cNvSpPr>
          <p:nvPr/>
        </p:nvSpPr>
        <p:spPr bwMode="auto">
          <a:xfrm>
            <a:off x="7772400" y="242888"/>
            <a:ext cx="1268413"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3200" dirty="0">
                <a:solidFill>
                  <a:srgbClr val="FF0000"/>
                </a:solidFill>
                <a:latin typeface="Arial Black" panose="020B0A04020102020204" pitchFamily="34" charset="0"/>
              </a:rPr>
              <a:t>SKIP</a:t>
            </a:r>
          </a:p>
        </p:txBody>
      </p:sp>
    </p:spTree>
    <p:extLst>
      <p:ext uri="{BB962C8B-B14F-4D97-AF65-F5344CB8AC3E}">
        <p14:creationId xmlns:p14="http://schemas.microsoft.com/office/powerpoint/2010/main" val="84707422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
                                            <p:txEl>
                                              <p:pRg st="0" end="0"/>
                                            </p:txEl>
                                          </p:spTgt>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2">
                                            <p:txEl>
                                              <p:pRg st="1" end="1"/>
                                            </p:txEl>
                                          </p:spTgt>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2">
                                            <p:txEl>
                                              <p:pRg st="2" end="2"/>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2">
                                            <p:txEl>
                                              <p:pRg st="4" end="4"/>
                                            </p:txEl>
                                          </p:spTgt>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2">
                                            <p:txEl>
                                              <p:pRg st="5" end="5"/>
                                            </p:txEl>
                                          </p:spTgt>
                                        </p:tgtEl>
                                        <p:attrNameLst>
                                          <p:attrName>style.visibility</p:attrName>
                                        </p:attrNameLst>
                                      </p:cBhvr>
                                      <p:to>
                                        <p:strVal val="visible"/>
                                      </p:to>
                                    </p:set>
                                  </p:childTnLst>
                                </p:cTn>
                              </p:par>
                            </p:childTnLst>
                          </p:cTn>
                        </p:par>
                      </p:childTnLst>
                    </p:cTn>
                  </p:par>
                  <p:par>
                    <p:cTn id="17" fill="hold" nodeType="clickPar">
                      <p:stCondLst>
                        <p:cond delay="indefinite"/>
                      </p:stCondLst>
                      <p:childTnLst>
                        <p:par>
                          <p:cTn id="18" fill="hold" nodeType="withGroup">
                            <p:stCondLst>
                              <p:cond delay="0"/>
                            </p:stCondLst>
                            <p:childTnLst>
                              <p:par>
                                <p:cTn id="19" presetID="1" presetClass="entr" presetSubtype="0" fill="hold" grpId="0" nodeType="clickEffect">
                                  <p:stCondLst>
                                    <p:cond delay="0"/>
                                  </p:stCondLst>
                                  <p:childTnLst>
                                    <p:set>
                                      <p:cBhvr>
                                        <p:cTn id="20" dur="1" fill="hold">
                                          <p:stCondLst>
                                            <p:cond delay="0"/>
                                          </p:stCondLst>
                                        </p:cTn>
                                        <p:tgtEl>
                                          <p:spTgt spid="2">
                                            <p:txEl>
                                              <p:pRg st="7" end="7"/>
                                            </p:txEl>
                                          </p:spTgt>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2">
                                            <p:txEl>
                                              <p:pRg st="8" end="8"/>
                                            </p:txEl>
                                          </p:spTgt>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2">
                                            <p:txEl>
                                              <p:pRg st="10" end="10"/>
                                            </p:txEl>
                                          </p:spTgt>
                                        </p:tgtEl>
                                        <p:attrNameLst>
                                          <p:attrName>style.visibility</p:attrName>
                                        </p:attrNameLst>
                                      </p:cBhvr>
                                      <p:to>
                                        <p:strVal val="visible"/>
                                      </p:to>
                                    </p:set>
                                  </p:childTnLst>
                                </p:cTn>
                              </p:par>
                            </p:childTnLst>
                          </p:cTn>
                        </p:par>
                      </p:childTnLst>
                    </p:cTn>
                  </p:par>
                  <p:par>
                    <p:cTn id="27" fill="hold" nodeType="clickPar">
                      <p:stCondLst>
                        <p:cond delay="indefinite"/>
                      </p:stCondLst>
                      <p:childTnLst>
                        <p:par>
                          <p:cTn id="28" fill="hold" nodeType="withGroup">
                            <p:stCondLst>
                              <p:cond delay="0"/>
                            </p:stCondLst>
                            <p:childTnLst>
                              <p:par>
                                <p:cTn id="29" presetID="10" presetClass="entr" presetSubtype="0" fill="hold" grpId="0" nodeType="clickEffect">
                                  <p:stCondLst>
                                    <p:cond delay="0"/>
                                  </p:stCondLst>
                                  <p:childTnLst>
                                    <p:set>
                                      <p:cBhvr>
                                        <p:cTn id="30" dur="1" fill="hold">
                                          <p:stCondLst>
                                            <p:cond delay="0"/>
                                          </p:stCondLst>
                                        </p:cTn>
                                        <p:tgtEl>
                                          <p:spTgt spid="5"/>
                                        </p:tgtEl>
                                        <p:attrNameLst>
                                          <p:attrName>style.visibility</p:attrName>
                                        </p:attrNameLst>
                                      </p:cBhvr>
                                      <p:to>
                                        <p:strVal val="visible"/>
                                      </p:to>
                                    </p:set>
                                    <p:animEffect transition="in" filter="fade">
                                      <p:cBhvr>
                                        <p:cTn id="31"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2" grpId="0" build="p"/>
    </p:bldLst>
  </p:timing>
</p:sld>
</file>

<file path=ppt/slides/slide236.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6" name="Rectangle 5"/>
          <p:cNvSpPr>
            <a:spLocks noChangeArrowheads="1"/>
          </p:cNvSpPr>
          <p:nvPr/>
        </p:nvSpPr>
        <p:spPr bwMode="auto">
          <a:xfrm>
            <a:off x="508000" y="5613400"/>
            <a:ext cx="8458200" cy="609600"/>
          </a:xfrm>
          <a:prstGeom prst="rect">
            <a:avLst/>
          </a:prstGeom>
          <a:solidFill>
            <a:srgbClr val="FFFF00"/>
          </a:solidFill>
          <a:ln>
            <a:noFill/>
          </a:ln>
        </p:spPr>
        <p:txBody>
          <a:bodyPr/>
          <a:lstStyle>
            <a:lvl1pPr>
              <a:spcBef>
                <a:spcPct val="20000"/>
              </a:spcBef>
              <a:buSzPct val="97000"/>
              <a:buFont typeface="Arial" panose="020B0604020202020204" pitchFamily="34" charset="0"/>
              <a:buChar char="•"/>
              <a:defRPr sz="3200">
                <a:solidFill>
                  <a:srgbClr val="FFFBF7"/>
                </a:solidFill>
                <a:latin typeface="Times New Roman" panose="02020603050405020304" pitchFamily="18" charset="0"/>
                <a:ea typeface="MS PGothic" panose="020B0600070205080204" pitchFamily="34" charset="-128"/>
                <a:cs typeface="Times New Roman" panose="02020603050405020304" pitchFamily="18" charset="0"/>
              </a:defRPr>
            </a:lvl1pPr>
            <a:lvl2pPr marL="742950" indent="-285750">
              <a:spcBef>
                <a:spcPct val="20000"/>
              </a:spcBef>
              <a:buSzPct val="73000"/>
              <a:buFont typeface="Garamond" panose="02020404030301010803" pitchFamily="18" charset="0"/>
              <a:buChar char="―"/>
              <a:defRPr sz="2800">
                <a:solidFill>
                  <a:srgbClr val="FFFBF7"/>
                </a:solidFill>
                <a:latin typeface="Times New Roman" panose="02020603050405020304" pitchFamily="18" charset="0"/>
                <a:ea typeface="MS PGothic" panose="020B0600070205080204" pitchFamily="34" charset="-128"/>
                <a:cs typeface="Times New Roman" panose="02020603050405020304" pitchFamily="18" charset="0"/>
              </a:defRPr>
            </a:lvl2pPr>
            <a:lvl3pPr marL="1143000" indent="-228600">
              <a:spcBef>
                <a:spcPct val="20000"/>
              </a:spcBef>
              <a:buSzPct val="97000"/>
              <a:buFont typeface="Arial" panose="020B0604020202020204" pitchFamily="34" charset="0"/>
              <a:buChar char="•"/>
              <a:defRPr sz="2400">
                <a:solidFill>
                  <a:srgbClr val="FFFBF7"/>
                </a:solidFill>
                <a:latin typeface="Times New Roman" panose="02020603050405020304" pitchFamily="18" charset="0"/>
                <a:ea typeface="MS PGothic" panose="020B0600070205080204" pitchFamily="34" charset="-128"/>
                <a:cs typeface="Times New Roman" panose="02020603050405020304" pitchFamily="18" charset="0"/>
              </a:defRPr>
            </a:lvl3pPr>
            <a:lvl4pPr marL="1600200" indent="-228600">
              <a:spcBef>
                <a:spcPct val="20000"/>
              </a:spcBef>
              <a:buSzPct val="97000"/>
              <a:buFont typeface="Arial" panose="020B0604020202020204" pitchFamily="34" charset="0"/>
              <a:buChar char="•"/>
              <a:defRPr sz="2000">
                <a:solidFill>
                  <a:srgbClr val="FFFBF7"/>
                </a:solidFill>
                <a:latin typeface="Times New Roman" panose="02020603050405020304" pitchFamily="18" charset="0"/>
                <a:ea typeface="MS PGothic" panose="020B0600070205080204" pitchFamily="34" charset="-128"/>
                <a:cs typeface="Times New Roman" panose="02020603050405020304" pitchFamily="18" charset="0"/>
              </a:defRPr>
            </a:lvl4pPr>
            <a:lvl5pPr marL="2057400" indent="-228600">
              <a:spcBef>
                <a:spcPct val="20000"/>
              </a:spcBef>
              <a:buSzPct val="97000"/>
              <a:buFont typeface="Arial" panose="020B0604020202020204" pitchFamily="34" charset="0"/>
              <a:buChar char="•"/>
              <a:defRPr sz="2000">
                <a:solidFill>
                  <a:srgbClr val="FFFBF7"/>
                </a:solidFill>
                <a:latin typeface="Times New Roman" panose="02020603050405020304" pitchFamily="18" charset="0"/>
                <a:ea typeface="MS PGothic" panose="020B0600070205080204" pitchFamily="34" charset="-128"/>
                <a:cs typeface="Times New Roman" panose="02020603050405020304" pitchFamily="18" charset="0"/>
              </a:defRPr>
            </a:lvl5pPr>
            <a:lvl6pPr marL="2514600" indent="-228600" eaLnBrk="0" fontAlgn="base" hangingPunct="0">
              <a:spcBef>
                <a:spcPct val="20000"/>
              </a:spcBef>
              <a:spcAft>
                <a:spcPct val="0"/>
              </a:spcAft>
              <a:buSzPct val="97000"/>
              <a:buFont typeface="Arial" panose="020B0604020202020204" pitchFamily="34" charset="0"/>
              <a:buChar char="•"/>
              <a:defRPr sz="2000">
                <a:solidFill>
                  <a:srgbClr val="FFFBF7"/>
                </a:solidFill>
                <a:latin typeface="Times New Roman" panose="02020603050405020304" pitchFamily="18" charset="0"/>
                <a:ea typeface="MS PGothic" panose="020B0600070205080204" pitchFamily="34" charset="-128"/>
                <a:cs typeface="Times New Roman" panose="02020603050405020304" pitchFamily="18" charset="0"/>
              </a:defRPr>
            </a:lvl6pPr>
            <a:lvl7pPr marL="2971800" indent="-228600" eaLnBrk="0" fontAlgn="base" hangingPunct="0">
              <a:spcBef>
                <a:spcPct val="20000"/>
              </a:spcBef>
              <a:spcAft>
                <a:spcPct val="0"/>
              </a:spcAft>
              <a:buSzPct val="97000"/>
              <a:buFont typeface="Arial" panose="020B0604020202020204" pitchFamily="34" charset="0"/>
              <a:buChar char="•"/>
              <a:defRPr sz="2000">
                <a:solidFill>
                  <a:srgbClr val="FFFBF7"/>
                </a:solidFill>
                <a:latin typeface="Times New Roman" panose="02020603050405020304" pitchFamily="18" charset="0"/>
                <a:ea typeface="MS PGothic" panose="020B0600070205080204" pitchFamily="34" charset="-128"/>
                <a:cs typeface="Times New Roman" panose="02020603050405020304" pitchFamily="18" charset="0"/>
              </a:defRPr>
            </a:lvl7pPr>
            <a:lvl8pPr marL="3429000" indent="-228600" eaLnBrk="0" fontAlgn="base" hangingPunct="0">
              <a:spcBef>
                <a:spcPct val="20000"/>
              </a:spcBef>
              <a:spcAft>
                <a:spcPct val="0"/>
              </a:spcAft>
              <a:buSzPct val="97000"/>
              <a:buFont typeface="Arial" panose="020B0604020202020204" pitchFamily="34" charset="0"/>
              <a:buChar char="•"/>
              <a:defRPr sz="2000">
                <a:solidFill>
                  <a:srgbClr val="FFFBF7"/>
                </a:solidFill>
                <a:latin typeface="Times New Roman" panose="02020603050405020304" pitchFamily="18" charset="0"/>
                <a:ea typeface="MS PGothic" panose="020B0600070205080204" pitchFamily="34" charset="-128"/>
                <a:cs typeface="Times New Roman" panose="02020603050405020304" pitchFamily="18" charset="0"/>
              </a:defRPr>
            </a:lvl8pPr>
            <a:lvl9pPr marL="3886200" indent="-228600" eaLnBrk="0" fontAlgn="base" hangingPunct="0">
              <a:spcBef>
                <a:spcPct val="20000"/>
              </a:spcBef>
              <a:spcAft>
                <a:spcPct val="0"/>
              </a:spcAft>
              <a:buSzPct val="97000"/>
              <a:buFont typeface="Arial" panose="020B0604020202020204" pitchFamily="34" charset="0"/>
              <a:buChar char="•"/>
              <a:defRPr sz="2000">
                <a:solidFill>
                  <a:srgbClr val="FFFBF7"/>
                </a:solidFill>
                <a:latin typeface="Times New Roman" panose="02020603050405020304" pitchFamily="18" charset="0"/>
                <a:ea typeface="MS PGothic" panose="020B0600070205080204" pitchFamily="34" charset="-128"/>
                <a:cs typeface="Times New Roman" panose="02020603050405020304" pitchFamily="18" charset="0"/>
              </a:defRPr>
            </a:lvl9pPr>
          </a:lstStyle>
          <a:p>
            <a:pPr>
              <a:spcBef>
                <a:spcPct val="0"/>
              </a:spcBef>
              <a:buSzTx/>
              <a:buFontTx/>
              <a:buNone/>
            </a:pPr>
            <a:endParaRPr lang="en-US" altLang="en-US" sz="1800">
              <a:solidFill>
                <a:schemeClr val="tx1"/>
              </a:solidFill>
              <a:latin typeface="Garamond" panose="02020404030301010803" pitchFamily="18" charset="0"/>
            </a:endParaRPr>
          </a:p>
        </p:txBody>
      </p:sp>
      <p:sp>
        <p:nvSpPr>
          <p:cNvPr id="7171" name="Rectangle 3"/>
          <p:cNvSpPr>
            <a:spLocks noGrp="1" noChangeArrowheads="1"/>
          </p:cNvSpPr>
          <p:nvPr>
            <p:ph type="body" idx="1"/>
          </p:nvPr>
        </p:nvSpPr>
        <p:spPr>
          <a:xfrm>
            <a:off x="152400" y="1981200"/>
            <a:ext cx="9144000" cy="4724400"/>
          </a:xfrm>
        </p:spPr>
        <p:txBody>
          <a:bodyPr/>
          <a:lstStyle/>
          <a:p>
            <a:pPr>
              <a:buFontTx/>
              <a:buNone/>
            </a:pPr>
            <a:r>
              <a:rPr lang="en-US" altLang="en-US" dirty="0"/>
              <a:t>	People say it’s</a:t>
            </a:r>
            <a:r>
              <a:rPr lang="en-US" altLang="ja-JP" dirty="0"/>
              <a:t> riskier</a:t>
            </a:r>
          </a:p>
          <a:p>
            <a:pPr lvl="1">
              <a:buFontTx/>
              <a:buNone/>
            </a:pPr>
            <a:r>
              <a:rPr lang="en-US" altLang="en-US" dirty="0"/>
              <a:t>	</a:t>
            </a:r>
            <a:r>
              <a:rPr lang="en-US" altLang="en-US" dirty="0">
                <a:solidFill>
                  <a:srgbClr val="009900"/>
                </a:solidFill>
              </a:rPr>
              <a:t>Even when the risk is smaller than voluntary risks</a:t>
            </a:r>
          </a:p>
          <a:p>
            <a:pPr lvl="4">
              <a:buFontTx/>
              <a:buNone/>
            </a:pPr>
            <a:r>
              <a:rPr lang="en-US" altLang="en-US" dirty="0">
                <a:solidFill>
                  <a:srgbClr val="00FF00"/>
                </a:solidFill>
              </a:rPr>
              <a:t>			</a:t>
            </a:r>
            <a:endParaRPr lang="en-US" altLang="en-US" sz="100" dirty="0">
              <a:solidFill>
                <a:srgbClr val="00FF00"/>
              </a:solidFill>
            </a:endParaRPr>
          </a:p>
          <a:p>
            <a:pPr>
              <a:buFontTx/>
              <a:buNone/>
            </a:pPr>
            <a:r>
              <a:rPr lang="en-US" altLang="en-US" dirty="0"/>
              <a:t>	Multiple mental risk calculators perceive risk</a:t>
            </a:r>
          </a:p>
          <a:p>
            <a:pPr lvl="1">
              <a:buFontTx/>
              <a:buNone/>
            </a:pPr>
            <a:r>
              <a:rPr lang="en-US" altLang="en-US" dirty="0">
                <a:solidFill>
                  <a:srgbClr val="00FF00"/>
                </a:solidFill>
              </a:rPr>
              <a:t>	</a:t>
            </a:r>
            <a:r>
              <a:rPr lang="en-US" altLang="en-US" dirty="0">
                <a:solidFill>
                  <a:srgbClr val="009900"/>
                </a:solidFill>
              </a:rPr>
              <a:t>Some perceive risk of disease, death, economic cost</a:t>
            </a:r>
          </a:p>
          <a:p>
            <a:pPr lvl="1">
              <a:buFontTx/>
              <a:buNone/>
            </a:pPr>
            <a:r>
              <a:rPr lang="en-US" altLang="en-US" dirty="0">
                <a:solidFill>
                  <a:srgbClr val="009900"/>
                </a:solidFill>
              </a:rPr>
              <a:t>	Some perceive risk of social contract violation       </a:t>
            </a:r>
          </a:p>
          <a:p>
            <a:pPr lvl="1">
              <a:buFontTx/>
              <a:buNone/>
            </a:pPr>
            <a:r>
              <a:rPr lang="en-US" altLang="en-US" dirty="0">
                <a:solidFill>
                  <a:srgbClr val="00FF00"/>
                </a:solidFill>
              </a:rPr>
              <a:t>	</a:t>
            </a:r>
          </a:p>
          <a:p>
            <a:pPr lvl="1">
              <a:buFontTx/>
              <a:buNone/>
            </a:pPr>
            <a:r>
              <a:rPr lang="en-US" altLang="en-US" sz="3200" dirty="0">
                <a:solidFill>
                  <a:srgbClr val="4A3131"/>
                </a:solidFill>
              </a:rPr>
              <a:t>Identify beneficiaries; compensate proportionally</a:t>
            </a:r>
          </a:p>
        </p:txBody>
      </p:sp>
      <p:sp>
        <p:nvSpPr>
          <p:cNvPr id="142340" name="Rectangle 2"/>
          <p:cNvSpPr>
            <a:spLocks noGrp="1" noChangeArrowheads="1"/>
          </p:cNvSpPr>
          <p:nvPr>
            <p:ph type="title"/>
          </p:nvPr>
        </p:nvSpPr>
        <p:spPr/>
        <p:txBody>
          <a:bodyPr/>
          <a:lstStyle/>
          <a:p>
            <a:r>
              <a:rPr lang="en-US" altLang="en-US"/>
              <a:t>2. When risk is imposed</a:t>
            </a:r>
          </a:p>
        </p:txBody>
      </p:sp>
      <p:sp>
        <p:nvSpPr>
          <p:cNvPr id="2" name="Rectangle 1"/>
          <p:cNvSpPr/>
          <p:nvPr/>
        </p:nvSpPr>
        <p:spPr>
          <a:xfrm>
            <a:off x="8597900" y="4356100"/>
            <a:ext cx="9372600" cy="842963"/>
          </a:xfrm>
          <a:prstGeom prst="rect">
            <a:avLst/>
          </a:prstGeom>
        </p:spPr>
        <p:txBody>
          <a:bodyPr>
            <a:spAutoFit/>
          </a:bodyPr>
          <a:lstStyle/>
          <a:p>
            <a:pPr marL="742950" lvl="1" indent="-285750">
              <a:spcBef>
                <a:spcPct val="20000"/>
              </a:spcBef>
              <a:buSzPct val="73000"/>
              <a:defRPr/>
            </a:pPr>
            <a:r>
              <a:rPr lang="en-US" sz="2000" kern="0" dirty="0">
                <a:solidFill>
                  <a:srgbClr val="CBB557"/>
                </a:solidFill>
                <a:latin typeface="Times New Roman" charset="0"/>
                <a:ea typeface="MS PGothic" charset="0"/>
                <a:cs typeface="Times New Roman" charset="0"/>
              </a:rPr>
              <a:t>(e.g. </a:t>
            </a:r>
            <a:r>
              <a:rPr lang="en-US" sz="2000" kern="0" dirty="0" err="1">
                <a:solidFill>
                  <a:srgbClr val="CBB557"/>
                </a:solidFill>
                <a:latin typeface="Times New Roman" charset="0"/>
                <a:ea typeface="MS PGothic" charset="0"/>
                <a:cs typeface="Times New Roman" charset="0"/>
              </a:rPr>
              <a:t>Cosmides</a:t>
            </a:r>
            <a:r>
              <a:rPr lang="en-US" sz="2000" kern="0" dirty="0">
                <a:solidFill>
                  <a:srgbClr val="CBB557"/>
                </a:solidFill>
                <a:latin typeface="Times New Roman" charset="0"/>
                <a:ea typeface="MS PGothic" charset="0"/>
                <a:cs typeface="Times New Roman" charset="0"/>
              </a:rPr>
              <a:t> 1989, </a:t>
            </a:r>
            <a:r>
              <a:rPr lang="en-US" sz="2000" kern="0" dirty="0" err="1">
                <a:solidFill>
                  <a:srgbClr val="CBB557"/>
                </a:solidFill>
                <a:latin typeface="Times New Roman" charset="0"/>
                <a:ea typeface="MS PGothic" charset="0"/>
                <a:cs typeface="Times New Roman" charset="0"/>
              </a:rPr>
              <a:t>Guth</a:t>
            </a:r>
            <a:r>
              <a:rPr lang="en-US" sz="2000" kern="0" dirty="0">
                <a:solidFill>
                  <a:srgbClr val="CBB557"/>
                </a:solidFill>
                <a:latin typeface="Times New Roman" charset="0"/>
                <a:ea typeface="MS PGothic" charset="0"/>
                <a:cs typeface="Times New Roman" charset="0"/>
              </a:rPr>
              <a:t> 1995)</a:t>
            </a:r>
          </a:p>
          <a:p>
            <a:pPr marL="1143000" lvl="2" indent="-228600">
              <a:spcBef>
                <a:spcPct val="20000"/>
              </a:spcBef>
              <a:buSzPct val="97000"/>
              <a:defRPr/>
            </a:pPr>
            <a:r>
              <a:rPr lang="en-US" sz="2400" kern="0" dirty="0">
                <a:solidFill>
                  <a:srgbClr val="FFFBF7"/>
                </a:solidFill>
                <a:latin typeface="Times New Roman" charset="0"/>
                <a:ea typeface="MS PGothic" charset="0"/>
                <a:cs typeface="Times New Roman" charset="0"/>
              </a:rPr>
              <a:t>	Bilateral anterior insula: disgust </a:t>
            </a:r>
            <a:r>
              <a:rPr lang="en-US" sz="2000" kern="0" dirty="0">
                <a:solidFill>
                  <a:srgbClr val="CBB557"/>
                </a:solidFill>
                <a:latin typeface="Times New Roman" charset="0"/>
                <a:ea typeface="MS PGothic" charset="0"/>
                <a:cs typeface="Times New Roman" charset="0"/>
              </a:rPr>
              <a:t>(e.g.</a:t>
            </a:r>
            <a:r>
              <a:rPr lang="en-US" sz="2000" kern="0" dirty="0">
                <a:solidFill>
                  <a:srgbClr val="FFFBF7"/>
                </a:solidFill>
                <a:latin typeface="Times New Roman" charset="0"/>
                <a:ea typeface="MS PGothic" charset="0"/>
                <a:cs typeface="Times New Roman" charset="0"/>
              </a:rPr>
              <a:t> </a:t>
            </a:r>
            <a:r>
              <a:rPr lang="en-US" sz="2000" kern="0" dirty="0" err="1">
                <a:solidFill>
                  <a:srgbClr val="CBB557"/>
                </a:solidFill>
                <a:latin typeface="Times New Roman" charset="0"/>
                <a:ea typeface="MS PGothic" charset="0"/>
                <a:cs typeface="Times New Roman" charset="0"/>
              </a:rPr>
              <a:t>Sanfey</a:t>
            </a:r>
            <a:r>
              <a:rPr lang="en-US" sz="2000" kern="0" dirty="0">
                <a:solidFill>
                  <a:srgbClr val="CBB557"/>
                </a:solidFill>
                <a:latin typeface="Times New Roman" charset="0"/>
                <a:ea typeface="MS PGothic" charset="0"/>
                <a:cs typeface="Times New Roman" charset="0"/>
              </a:rPr>
              <a:t> et al. 2003)</a:t>
            </a:r>
          </a:p>
        </p:txBody>
      </p:sp>
      <p:sp>
        <p:nvSpPr>
          <p:cNvPr id="3" name="Rectangle 2"/>
          <p:cNvSpPr/>
          <p:nvPr/>
        </p:nvSpPr>
        <p:spPr>
          <a:xfrm>
            <a:off x="6032500" y="1220788"/>
            <a:ext cx="5283200" cy="400050"/>
          </a:xfrm>
          <a:prstGeom prst="rect">
            <a:avLst/>
          </a:prstGeom>
        </p:spPr>
        <p:txBody>
          <a:bodyPr>
            <a:spAutoFit/>
          </a:bodyPr>
          <a:lstStyle/>
          <a:p>
            <a:pPr>
              <a:defRPr/>
            </a:pPr>
            <a:r>
              <a:rPr lang="en-US" sz="2000" kern="0" dirty="0" err="1">
                <a:solidFill>
                  <a:schemeClr val="bg1">
                    <a:lumMod val="85000"/>
                  </a:schemeClr>
                </a:solidFill>
                <a:latin typeface="Times New Roman" charset="0"/>
                <a:ea typeface="MS PGothic" charset="0"/>
                <a:cs typeface="Times New Roman" charset="0"/>
              </a:rPr>
              <a:t>Cosmides</a:t>
            </a:r>
            <a:r>
              <a:rPr lang="en-US" sz="2000" kern="0" dirty="0">
                <a:solidFill>
                  <a:schemeClr val="bg1">
                    <a:lumMod val="85000"/>
                  </a:schemeClr>
                </a:solidFill>
                <a:latin typeface="Times New Roman" charset="0"/>
                <a:ea typeface="MS PGothic" charset="0"/>
                <a:cs typeface="Times New Roman" charset="0"/>
              </a:rPr>
              <a:t> 1989, </a:t>
            </a:r>
            <a:r>
              <a:rPr lang="en-US" sz="2000" kern="0" dirty="0" err="1">
                <a:solidFill>
                  <a:schemeClr val="bg1">
                    <a:lumMod val="85000"/>
                  </a:schemeClr>
                </a:solidFill>
                <a:latin typeface="Times New Roman" charset="0"/>
                <a:ea typeface="MS PGothic" charset="0"/>
                <a:cs typeface="Times New Roman" charset="0"/>
              </a:rPr>
              <a:t>Guth</a:t>
            </a:r>
            <a:r>
              <a:rPr lang="en-US" sz="2000" kern="0" dirty="0">
                <a:solidFill>
                  <a:schemeClr val="bg1">
                    <a:lumMod val="85000"/>
                  </a:schemeClr>
                </a:solidFill>
                <a:latin typeface="Times New Roman" charset="0"/>
                <a:ea typeface="MS PGothic" charset="0"/>
                <a:cs typeface="Times New Roman" charset="0"/>
              </a:rPr>
              <a:t> 1995</a:t>
            </a:r>
            <a:endParaRPr lang="en-US" dirty="0">
              <a:solidFill>
                <a:schemeClr val="bg1">
                  <a:lumMod val="85000"/>
                </a:schemeClr>
              </a:solidFill>
              <a:latin typeface="Garamond" charset="0"/>
              <a:ea typeface="MS PGothic" charset="0"/>
              <a:cs typeface="MS PGothic" charset="0"/>
            </a:endParaRPr>
          </a:p>
        </p:txBody>
      </p:sp>
      <p:sp>
        <p:nvSpPr>
          <p:cNvPr id="7" name="Text Box 17"/>
          <p:cNvSpPr txBox="1">
            <a:spLocks noChangeArrowheads="1"/>
          </p:cNvSpPr>
          <p:nvPr/>
        </p:nvSpPr>
        <p:spPr bwMode="auto">
          <a:xfrm>
            <a:off x="7772400" y="242888"/>
            <a:ext cx="1268413"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3200" dirty="0">
                <a:solidFill>
                  <a:srgbClr val="FF0000"/>
                </a:solidFill>
                <a:latin typeface="Arial Black" panose="020B0A04020102020204" pitchFamily="34" charset="0"/>
              </a:rPr>
              <a:t>SKIP</a:t>
            </a:r>
          </a:p>
        </p:txBody>
      </p:sp>
    </p:spTree>
    <p:extLst>
      <p:ext uri="{BB962C8B-B14F-4D97-AF65-F5344CB8AC3E}">
        <p14:creationId xmlns:p14="http://schemas.microsoft.com/office/powerpoint/2010/main" val="395312232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7171">
                                            <p:txEl>
                                              <p:pRg st="0" end="0"/>
                                            </p:txEl>
                                          </p:spTgt>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499"/>
                                          </p:stCondLst>
                                        </p:cTn>
                                        <p:tgtEl>
                                          <p:spTgt spid="7171">
                                            <p:txEl>
                                              <p:pRg st="1" end="1"/>
                                            </p:txEl>
                                          </p:spTgt>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499"/>
                                          </p:stCondLst>
                                        </p:cTn>
                                        <p:tgtEl>
                                          <p:spTgt spid="7171">
                                            <p:txEl>
                                              <p:pRg st="2" end="2"/>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499"/>
                                          </p:stCondLst>
                                        </p:cTn>
                                        <p:tgtEl>
                                          <p:spTgt spid="7171">
                                            <p:txEl>
                                              <p:pRg st="3" end="3"/>
                                            </p:txEl>
                                          </p:spTgt>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499"/>
                                          </p:stCondLst>
                                        </p:cTn>
                                        <p:tgtEl>
                                          <p:spTgt spid="7171">
                                            <p:txEl>
                                              <p:pRg st="4" end="4"/>
                                            </p:txEl>
                                          </p:spTgt>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499"/>
                                          </p:stCondLst>
                                        </p:cTn>
                                        <p:tgtEl>
                                          <p:spTgt spid="7171">
                                            <p:txEl>
                                              <p:pRg st="5" end="5"/>
                                            </p:txEl>
                                          </p:spTgt>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499"/>
                                          </p:stCondLst>
                                        </p:cTn>
                                        <p:tgtEl>
                                          <p:spTgt spid="7171">
                                            <p:txEl>
                                              <p:pRg st="6" end="6"/>
                                            </p:txEl>
                                          </p:spTgt>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499"/>
                                          </p:stCondLst>
                                        </p:cTn>
                                        <p:tgtEl>
                                          <p:spTgt spid="7171">
                                            <p:txEl>
                                              <p:pRg st="7" end="7"/>
                                            </p:txEl>
                                          </p:spTgt>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0" presetClass="entr" presetSubtype="0" fill="hold" grpId="0" nodeType="clickEffect">
                                  <p:stCondLst>
                                    <p:cond delay="0"/>
                                  </p:stCondLst>
                                  <p:childTnLst>
                                    <p:set>
                                      <p:cBhvr>
                                        <p:cTn id="26" dur="1" fill="hold">
                                          <p:stCondLst>
                                            <p:cond delay="0"/>
                                          </p:stCondLst>
                                        </p:cTn>
                                        <p:tgtEl>
                                          <p:spTgt spid="6"/>
                                        </p:tgtEl>
                                        <p:attrNameLst>
                                          <p:attrName>style.visibility</p:attrName>
                                        </p:attrNameLst>
                                      </p:cBhvr>
                                      <p:to>
                                        <p:strVal val="visible"/>
                                      </p:to>
                                    </p:set>
                                    <p:animEffect transition="in" filter="fade">
                                      <p:cBhvr>
                                        <p:cTn id="2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171" grpId="0" build="p" autoUpdateAnimBg="0"/>
    </p:bldLst>
  </p:timing>
</p:sld>
</file>

<file path=ppt/slides/slide237.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5" name="Rectangle 4"/>
          <p:cNvSpPr>
            <a:spLocks noChangeArrowheads="1"/>
          </p:cNvSpPr>
          <p:nvPr/>
        </p:nvSpPr>
        <p:spPr bwMode="auto">
          <a:xfrm>
            <a:off x="482600" y="5740400"/>
            <a:ext cx="7594600" cy="609600"/>
          </a:xfrm>
          <a:prstGeom prst="rect">
            <a:avLst/>
          </a:prstGeom>
          <a:solidFill>
            <a:srgbClr val="FFFF00"/>
          </a:solidFill>
          <a:ln>
            <a:noFill/>
          </a:ln>
        </p:spPr>
        <p:txBody>
          <a:bodyPr/>
          <a:lstStyle>
            <a:lvl1pPr>
              <a:spcBef>
                <a:spcPct val="20000"/>
              </a:spcBef>
              <a:buSzPct val="97000"/>
              <a:buFont typeface="Arial" panose="020B0604020202020204" pitchFamily="34" charset="0"/>
              <a:buChar char="•"/>
              <a:defRPr sz="3200">
                <a:solidFill>
                  <a:srgbClr val="FFFBF7"/>
                </a:solidFill>
                <a:latin typeface="Times New Roman" panose="02020603050405020304" pitchFamily="18" charset="0"/>
                <a:ea typeface="MS PGothic" panose="020B0600070205080204" pitchFamily="34" charset="-128"/>
                <a:cs typeface="Times New Roman" panose="02020603050405020304" pitchFamily="18" charset="0"/>
              </a:defRPr>
            </a:lvl1pPr>
            <a:lvl2pPr marL="742950" indent="-285750">
              <a:spcBef>
                <a:spcPct val="20000"/>
              </a:spcBef>
              <a:buSzPct val="73000"/>
              <a:buFont typeface="Garamond" panose="02020404030301010803" pitchFamily="18" charset="0"/>
              <a:buChar char="―"/>
              <a:defRPr sz="2800">
                <a:solidFill>
                  <a:srgbClr val="FFFBF7"/>
                </a:solidFill>
                <a:latin typeface="Times New Roman" panose="02020603050405020304" pitchFamily="18" charset="0"/>
                <a:ea typeface="MS PGothic" panose="020B0600070205080204" pitchFamily="34" charset="-128"/>
                <a:cs typeface="Times New Roman" panose="02020603050405020304" pitchFamily="18" charset="0"/>
              </a:defRPr>
            </a:lvl2pPr>
            <a:lvl3pPr marL="1143000" indent="-228600">
              <a:spcBef>
                <a:spcPct val="20000"/>
              </a:spcBef>
              <a:buSzPct val="97000"/>
              <a:buFont typeface="Arial" panose="020B0604020202020204" pitchFamily="34" charset="0"/>
              <a:buChar char="•"/>
              <a:defRPr sz="2400">
                <a:solidFill>
                  <a:srgbClr val="FFFBF7"/>
                </a:solidFill>
                <a:latin typeface="Times New Roman" panose="02020603050405020304" pitchFamily="18" charset="0"/>
                <a:ea typeface="MS PGothic" panose="020B0600070205080204" pitchFamily="34" charset="-128"/>
                <a:cs typeface="Times New Roman" panose="02020603050405020304" pitchFamily="18" charset="0"/>
              </a:defRPr>
            </a:lvl3pPr>
            <a:lvl4pPr marL="1600200" indent="-228600">
              <a:spcBef>
                <a:spcPct val="20000"/>
              </a:spcBef>
              <a:buSzPct val="97000"/>
              <a:buFont typeface="Arial" panose="020B0604020202020204" pitchFamily="34" charset="0"/>
              <a:buChar char="•"/>
              <a:defRPr sz="2000">
                <a:solidFill>
                  <a:srgbClr val="FFFBF7"/>
                </a:solidFill>
                <a:latin typeface="Times New Roman" panose="02020603050405020304" pitchFamily="18" charset="0"/>
                <a:ea typeface="MS PGothic" panose="020B0600070205080204" pitchFamily="34" charset="-128"/>
                <a:cs typeface="Times New Roman" panose="02020603050405020304" pitchFamily="18" charset="0"/>
              </a:defRPr>
            </a:lvl4pPr>
            <a:lvl5pPr marL="2057400" indent="-228600">
              <a:spcBef>
                <a:spcPct val="20000"/>
              </a:spcBef>
              <a:buSzPct val="97000"/>
              <a:buFont typeface="Arial" panose="020B0604020202020204" pitchFamily="34" charset="0"/>
              <a:buChar char="•"/>
              <a:defRPr sz="2000">
                <a:solidFill>
                  <a:srgbClr val="FFFBF7"/>
                </a:solidFill>
                <a:latin typeface="Times New Roman" panose="02020603050405020304" pitchFamily="18" charset="0"/>
                <a:ea typeface="MS PGothic" panose="020B0600070205080204" pitchFamily="34" charset="-128"/>
                <a:cs typeface="Times New Roman" panose="02020603050405020304" pitchFamily="18" charset="0"/>
              </a:defRPr>
            </a:lvl5pPr>
            <a:lvl6pPr marL="2514600" indent="-228600" eaLnBrk="0" fontAlgn="base" hangingPunct="0">
              <a:spcBef>
                <a:spcPct val="20000"/>
              </a:spcBef>
              <a:spcAft>
                <a:spcPct val="0"/>
              </a:spcAft>
              <a:buSzPct val="97000"/>
              <a:buFont typeface="Arial" panose="020B0604020202020204" pitchFamily="34" charset="0"/>
              <a:buChar char="•"/>
              <a:defRPr sz="2000">
                <a:solidFill>
                  <a:srgbClr val="FFFBF7"/>
                </a:solidFill>
                <a:latin typeface="Times New Roman" panose="02020603050405020304" pitchFamily="18" charset="0"/>
                <a:ea typeface="MS PGothic" panose="020B0600070205080204" pitchFamily="34" charset="-128"/>
                <a:cs typeface="Times New Roman" panose="02020603050405020304" pitchFamily="18" charset="0"/>
              </a:defRPr>
            </a:lvl6pPr>
            <a:lvl7pPr marL="2971800" indent="-228600" eaLnBrk="0" fontAlgn="base" hangingPunct="0">
              <a:spcBef>
                <a:spcPct val="20000"/>
              </a:spcBef>
              <a:spcAft>
                <a:spcPct val="0"/>
              </a:spcAft>
              <a:buSzPct val="97000"/>
              <a:buFont typeface="Arial" panose="020B0604020202020204" pitchFamily="34" charset="0"/>
              <a:buChar char="•"/>
              <a:defRPr sz="2000">
                <a:solidFill>
                  <a:srgbClr val="FFFBF7"/>
                </a:solidFill>
                <a:latin typeface="Times New Roman" panose="02020603050405020304" pitchFamily="18" charset="0"/>
                <a:ea typeface="MS PGothic" panose="020B0600070205080204" pitchFamily="34" charset="-128"/>
                <a:cs typeface="Times New Roman" panose="02020603050405020304" pitchFamily="18" charset="0"/>
              </a:defRPr>
            </a:lvl7pPr>
            <a:lvl8pPr marL="3429000" indent="-228600" eaLnBrk="0" fontAlgn="base" hangingPunct="0">
              <a:spcBef>
                <a:spcPct val="20000"/>
              </a:spcBef>
              <a:spcAft>
                <a:spcPct val="0"/>
              </a:spcAft>
              <a:buSzPct val="97000"/>
              <a:buFont typeface="Arial" panose="020B0604020202020204" pitchFamily="34" charset="0"/>
              <a:buChar char="•"/>
              <a:defRPr sz="2000">
                <a:solidFill>
                  <a:srgbClr val="FFFBF7"/>
                </a:solidFill>
                <a:latin typeface="Times New Roman" panose="02020603050405020304" pitchFamily="18" charset="0"/>
                <a:ea typeface="MS PGothic" panose="020B0600070205080204" pitchFamily="34" charset="-128"/>
                <a:cs typeface="Times New Roman" panose="02020603050405020304" pitchFamily="18" charset="0"/>
              </a:defRPr>
            </a:lvl8pPr>
            <a:lvl9pPr marL="3886200" indent="-228600" eaLnBrk="0" fontAlgn="base" hangingPunct="0">
              <a:spcBef>
                <a:spcPct val="20000"/>
              </a:spcBef>
              <a:spcAft>
                <a:spcPct val="0"/>
              </a:spcAft>
              <a:buSzPct val="97000"/>
              <a:buFont typeface="Arial" panose="020B0604020202020204" pitchFamily="34" charset="0"/>
              <a:buChar char="•"/>
              <a:defRPr sz="2000">
                <a:solidFill>
                  <a:srgbClr val="FFFBF7"/>
                </a:solidFill>
                <a:latin typeface="Times New Roman" panose="02020603050405020304" pitchFamily="18" charset="0"/>
                <a:ea typeface="MS PGothic" panose="020B0600070205080204" pitchFamily="34" charset="-128"/>
                <a:cs typeface="Times New Roman" panose="02020603050405020304" pitchFamily="18" charset="0"/>
              </a:defRPr>
            </a:lvl9pPr>
          </a:lstStyle>
          <a:p>
            <a:pPr>
              <a:spcBef>
                <a:spcPct val="0"/>
              </a:spcBef>
              <a:buSzTx/>
              <a:buFontTx/>
              <a:buNone/>
            </a:pPr>
            <a:endParaRPr lang="en-US" altLang="en-US" sz="1800">
              <a:solidFill>
                <a:schemeClr val="tx1"/>
              </a:solidFill>
              <a:latin typeface="Garamond" panose="02020404030301010803" pitchFamily="18" charset="0"/>
            </a:endParaRPr>
          </a:p>
        </p:txBody>
      </p:sp>
      <p:sp>
        <p:nvSpPr>
          <p:cNvPr id="144387" name="Rectangle 2"/>
          <p:cNvSpPr>
            <a:spLocks noGrp="1" noChangeArrowheads="1"/>
          </p:cNvSpPr>
          <p:nvPr>
            <p:ph type="title"/>
          </p:nvPr>
        </p:nvSpPr>
        <p:spPr/>
        <p:txBody>
          <a:bodyPr/>
          <a:lstStyle/>
          <a:p>
            <a:r>
              <a:rPr lang="en-US" altLang="en-US"/>
              <a:t>3. When risk is uncertain</a:t>
            </a:r>
          </a:p>
        </p:txBody>
      </p:sp>
      <p:sp>
        <p:nvSpPr>
          <p:cNvPr id="6147" name="Rectangle 3"/>
          <p:cNvSpPr>
            <a:spLocks noGrp="1" noChangeArrowheads="1"/>
          </p:cNvSpPr>
          <p:nvPr>
            <p:ph type="body" idx="1"/>
          </p:nvPr>
        </p:nvSpPr>
        <p:spPr>
          <a:xfrm>
            <a:off x="228600" y="2082800"/>
            <a:ext cx="8686800" cy="4876800"/>
          </a:xfrm>
          <a:ln>
            <a:miter lim="800000"/>
            <a:headEnd/>
            <a:tailEnd/>
          </a:ln>
          <a:extLst>
            <a:ext uri="{909E8E84-426E-40dd-AFC4-6F175D3DCCD1}"/>
            <a:ext uri="{91240B29-F687-4f45-9708-019B960494DF}"/>
            <a:ext uri="{FAA26D3D-D897-4be2-8F04-BA451C77F1D7}"/>
          </a:extLst>
        </p:spPr>
        <p:txBody>
          <a:bodyPr/>
          <a:lstStyle/>
          <a:p>
            <a:pPr>
              <a:buFontTx/>
              <a:buNone/>
              <a:defRPr/>
            </a:pPr>
            <a:r>
              <a:rPr lang="en-US" dirty="0">
                <a:latin typeface="Times New Roman" charset="0"/>
                <a:ea typeface="MS PGothic" charset="0"/>
                <a:cs typeface="Times New Roman" charset="0"/>
              </a:rPr>
              <a:t>	People focus on the worst case, ignore likelihood</a:t>
            </a:r>
          </a:p>
          <a:p>
            <a:pPr lvl="1">
              <a:buFontTx/>
              <a:buNone/>
              <a:defRPr/>
            </a:pPr>
            <a:r>
              <a:rPr lang="en-US" dirty="0">
                <a:solidFill>
                  <a:srgbClr val="00FF00"/>
                </a:solidFill>
                <a:latin typeface="Times New Roman" charset="0"/>
                <a:ea typeface="MS PGothic" charset="0"/>
                <a:cs typeface="Times New Roman" charset="0"/>
              </a:rPr>
              <a:t>	</a:t>
            </a:r>
            <a:r>
              <a:rPr lang="en-US" dirty="0">
                <a:solidFill>
                  <a:srgbClr val="009900"/>
                </a:solidFill>
                <a:latin typeface="Times New Roman" charset="0"/>
                <a:ea typeface="MS PGothic" charset="0"/>
                <a:cs typeface="Times New Roman" charset="0"/>
              </a:rPr>
              <a:t>Precautionary principle</a:t>
            </a:r>
          </a:p>
          <a:p>
            <a:pPr>
              <a:buFontTx/>
              <a:buNone/>
              <a:defRPr/>
            </a:pPr>
            <a:r>
              <a:rPr lang="en-US" dirty="0">
                <a:latin typeface="Times New Roman" charset="0"/>
                <a:ea typeface="MS PGothic" charset="0"/>
                <a:cs typeface="Times New Roman" charset="0"/>
              </a:rPr>
              <a:t>	Uncertainty triggers specific calculator(s)</a:t>
            </a:r>
          </a:p>
          <a:p>
            <a:pPr>
              <a:buFontTx/>
              <a:buNone/>
              <a:defRPr/>
            </a:pPr>
            <a:r>
              <a:rPr lang="en-US" sz="2800" dirty="0">
                <a:latin typeface="Times New Roman" charset="0"/>
                <a:ea typeface="MS PGothic" charset="0"/>
                <a:cs typeface="Times New Roman" charset="0"/>
              </a:rPr>
              <a:t>	    </a:t>
            </a:r>
            <a:r>
              <a:rPr lang="en-US" sz="1400" dirty="0">
                <a:latin typeface="Times New Roman" charset="0"/>
                <a:ea typeface="MS PGothic" charset="0"/>
                <a:cs typeface="Times New Roman" charset="0"/>
              </a:rPr>
              <a:t> </a:t>
            </a:r>
            <a:r>
              <a:rPr lang="en-US" sz="2800" dirty="0">
                <a:solidFill>
                  <a:srgbClr val="009900"/>
                </a:solidFill>
                <a:latin typeface="Times New Roman" charset="0"/>
                <a:ea typeface="MS PGothic" charset="0"/>
                <a:cs typeface="Times New Roman" charset="0"/>
              </a:rPr>
              <a:t>Hsu et al.’s ambiguity detector</a:t>
            </a:r>
            <a:endParaRPr lang="en-US" sz="2800" dirty="0">
              <a:solidFill>
                <a:srgbClr val="009900"/>
              </a:solidFill>
              <a:latin typeface="Times New Roman" charset="0"/>
              <a:cs typeface="Times New Roman" charset="0"/>
            </a:endParaRPr>
          </a:p>
          <a:p>
            <a:pPr>
              <a:buFontTx/>
              <a:buNone/>
              <a:defRPr/>
            </a:pPr>
            <a:r>
              <a:rPr lang="en-US" dirty="0">
                <a:latin typeface="Times New Roman" charset="0"/>
                <a:ea typeface="MS PGothic" charset="0"/>
                <a:cs typeface="Times New Roman" charset="0"/>
              </a:rPr>
              <a:t>	Evolution favors caution in the face of ambiguity</a:t>
            </a:r>
          </a:p>
          <a:p>
            <a:pPr lvl="1">
              <a:buFontTx/>
              <a:buNone/>
              <a:defRPr/>
            </a:pPr>
            <a:r>
              <a:rPr lang="en-US" dirty="0">
                <a:latin typeface="Times New Roman" charset="0"/>
                <a:ea typeface="MS PGothic" charset="0"/>
                <a:cs typeface="Times New Roman" charset="0"/>
              </a:rPr>
              <a:t>	</a:t>
            </a:r>
            <a:r>
              <a:rPr lang="en-US" dirty="0">
                <a:solidFill>
                  <a:srgbClr val="009900"/>
                </a:solidFill>
                <a:latin typeface="Times New Roman" charset="0"/>
                <a:ea typeface="MS PGothic" charset="0"/>
                <a:cs typeface="Times New Roman" charset="0"/>
              </a:rPr>
              <a:t>Death is an ‘absorbing state’</a:t>
            </a:r>
          </a:p>
          <a:p>
            <a:pPr lvl="8">
              <a:buFontTx/>
              <a:buNone/>
              <a:defRPr/>
            </a:pPr>
            <a:endParaRPr lang="en-US" dirty="0">
              <a:solidFill>
                <a:srgbClr val="00FF00"/>
              </a:solidFill>
              <a:latin typeface="Times New Roman" charset="0"/>
              <a:cs typeface="Times New Roman" charset="0"/>
            </a:endParaRPr>
          </a:p>
          <a:p>
            <a:pPr>
              <a:buFontTx/>
              <a:buNone/>
              <a:defRPr/>
            </a:pPr>
            <a:r>
              <a:rPr lang="en-US" dirty="0">
                <a:latin typeface="Times New Roman" charset="0"/>
                <a:ea typeface="MS PGothic" charset="0"/>
                <a:cs typeface="Times New Roman" charset="0"/>
              </a:rPr>
              <a:t>	 </a:t>
            </a:r>
            <a:r>
              <a:rPr lang="en-US" dirty="0">
                <a:solidFill>
                  <a:srgbClr val="4A3131"/>
                </a:solidFill>
                <a:latin typeface="Times New Roman" charset="0"/>
                <a:ea typeface="MS PGothic" charset="0"/>
                <a:cs typeface="Times New Roman" charset="0"/>
              </a:rPr>
              <a:t>Explicit analysis of incertitude is required</a:t>
            </a:r>
          </a:p>
        </p:txBody>
      </p:sp>
      <p:sp>
        <p:nvSpPr>
          <p:cNvPr id="144389" name="Rectangle 1"/>
          <p:cNvSpPr>
            <a:spLocks noChangeArrowheads="1"/>
          </p:cNvSpPr>
          <p:nvPr/>
        </p:nvSpPr>
        <p:spPr bwMode="auto">
          <a:xfrm>
            <a:off x="1524000" y="1238779"/>
            <a:ext cx="10007600"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SzPct val="97000"/>
              <a:buFont typeface="Arial" panose="020B0604020202020204" pitchFamily="34" charset="0"/>
              <a:buChar char="•"/>
              <a:defRPr sz="3200">
                <a:solidFill>
                  <a:srgbClr val="FFFBF7"/>
                </a:solidFill>
                <a:latin typeface="Times New Roman" panose="02020603050405020304" pitchFamily="18" charset="0"/>
                <a:ea typeface="MS PGothic" panose="020B0600070205080204" pitchFamily="34" charset="-128"/>
                <a:cs typeface="Times New Roman" panose="02020603050405020304" pitchFamily="18" charset="0"/>
              </a:defRPr>
            </a:lvl1pPr>
            <a:lvl2pPr marL="742950" indent="-285750">
              <a:spcBef>
                <a:spcPct val="20000"/>
              </a:spcBef>
              <a:buSzPct val="73000"/>
              <a:buFont typeface="Garamond" panose="02020404030301010803" pitchFamily="18" charset="0"/>
              <a:buChar char="―"/>
              <a:defRPr sz="2800">
                <a:solidFill>
                  <a:srgbClr val="FFFBF7"/>
                </a:solidFill>
                <a:latin typeface="Times New Roman" panose="02020603050405020304" pitchFamily="18" charset="0"/>
                <a:ea typeface="MS PGothic" panose="020B0600070205080204" pitchFamily="34" charset="-128"/>
                <a:cs typeface="Times New Roman" panose="02020603050405020304" pitchFamily="18" charset="0"/>
              </a:defRPr>
            </a:lvl2pPr>
            <a:lvl3pPr marL="1143000" indent="-228600">
              <a:spcBef>
                <a:spcPct val="20000"/>
              </a:spcBef>
              <a:buSzPct val="97000"/>
              <a:buFont typeface="Arial" panose="020B0604020202020204" pitchFamily="34" charset="0"/>
              <a:buChar char="•"/>
              <a:defRPr sz="2400">
                <a:solidFill>
                  <a:srgbClr val="FFFBF7"/>
                </a:solidFill>
                <a:latin typeface="Times New Roman" panose="02020603050405020304" pitchFamily="18" charset="0"/>
                <a:ea typeface="MS PGothic" panose="020B0600070205080204" pitchFamily="34" charset="-128"/>
                <a:cs typeface="Times New Roman" panose="02020603050405020304" pitchFamily="18" charset="0"/>
              </a:defRPr>
            </a:lvl3pPr>
            <a:lvl4pPr marL="1600200" indent="-228600">
              <a:spcBef>
                <a:spcPct val="20000"/>
              </a:spcBef>
              <a:buSzPct val="97000"/>
              <a:buFont typeface="Arial" panose="020B0604020202020204" pitchFamily="34" charset="0"/>
              <a:buChar char="•"/>
              <a:defRPr sz="2000">
                <a:solidFill>
                  <a:srgbClr val="FFFBF7"/>
                </a:solidFill>
                <a:latin typeface="Times New Roman" panose="02020603050405020304" pitchFamily="18" charset="0"/>
                <a:ea typeface="MS PGothic" panose="020B0600070205080204" pitchFamily="34" charset="-128"/>
                <a:cs typeface="Times New Roman" panose="02020603050405020304" pitchFamily="18" charset="0"/>
              </a:defRPr>
            </a:lvl4pPr>
            <a:lvl5pPr marL="2057400" indent="-228600">
              <a:spcBef>
                <a:spcPct val="20000"/>
              </a:spcBef>
              <a:buSzPct val="97000"/>
              <a:buFont typeface="Arial" panose="020B0604020202020204" pitchFamily="34" charset="0"/>
              <a:buChar char="•"/>
              <a:defRPr sz="2000">
                <a:solidFill>
                  <a:srgbClr val="FFFBF7"/>
                </a:solidFill>
                <a:latin typeface="Times New Roman" panose="02020603050405020304" pitchFamily="18" charset="0"/>
                <a:ea typeface="MS PGothic" panose="020B0600070205080204" pitchFamily="34" charset="-128"/>
                <a:cs typeface="Times New Roman" panose="02020603050405020304" pitchFamily="18" charset="0"/>
              </a:defRPr>
            </a:lvl5pPr>
            <a:lvl6pPr marL="2514600" indent="-228600" eaLnBrk="0" fontAlgn="base" hangingPunct="0">
              <a:spcBef>
                <a:spcPct val="20000"/>
              </a:spcBef>
              <a:spcAft>
                <a:spcPct val="0"/>
              </a:spcAft>
              <a:buSzPct val="97000"/>
              <a:buFont typeface="Arial" panose="020B0604020202020204" pitchFamily="34" charset="0"/>
              <a:buChar char="•"/>
              <a:defRPr sz="2000">
                <a:solidFill>
                  <a:srgbClr val="FFFBF7"/>
                </a:solidFill>
                <a:latin typeface="Times New Roman" panose="02020603050405020304" pitchFamily="18" charset="0"/>
                <a:ea typeface="MS PGothic" panose="020B0600070205080204" pitchFamily="34" charset="-128"/>
                <a:cs typeface="Times New Roman" panose="02020603050405020304" pitchFamily="18" charset="0"/>
              </a:defRPr>
            </a:lvl6pPr>
            <a:lvl7pPr marL="2971800" indent="-228600" eaLnBrk="0" fontAlgn="base" hangingPunct="0">
              <a:spcBef>
                <a:spcPct val="20000"/>
              </a:spcBef>
              <a:spcAft>
                <a:spcPct val="0"/>
              </a:spcAft>
              <a:buSzPct val="97000"/>
              <a:buFont typeface="Arial" panose="020B0604020202020204" pitchFamily="34" charset="0"/>
              <a:buChar char="•"/>
              <a:defRPr sz="2000">
                <a:solidFill>
                  <a:srgbClr val="FFFBF7"/>
                </a:solidFill>
                <a:latin typeface="Times New Roman" panose="02020603050405020304" pitchFamily="18" charset="0"/>
                <a:ea typeface="MS PGothic" panose="020B0600070205080204" pitchFamily="34" charset="-128"/>
                <a:cs typeface="Times New Roman" panose="02020603050405020304" pitchFamily="18" charset="0"/>
              </a:defRPr>
            </a:lvl7pPr>
            <a:lvl8pPr marL="3429000" indent="-228600" eaLnBrk="0" fontAlgn="base" hangingPunct="0">
              <a:spcBef>
                <a:spcPct val="20000"/>
              </a:spcBef>
              <a:spcAft>
                <a:spcPct val="0"/>
              </a:spcAft>
              <a:buSzPct val="97000"/>
              <a:buFont typeface="Arial" panose="020B0604020202020204" pitchFamily="34" charset="0"/>
              <a:buChar char="•"/>
              <a:defRPr sz="2000">
                <a:solidFill>
                  <a:srgbClr val="FFFBF7"/>
                </a:solidFill>
                <a:latin typeface="Times New Roman" panose="02020603050405020304" pitchFamily="18" charset="0"/>
                <a:ea typeface="MS PGothic" panose="020B0600070205080204" pitchFamily="34" charset="-128"/>
                <a:cs typeface="Times New Roman" panose="02020603050405020304" pitchFamily="18" charset="0"/>
              </a:defRPr>
            </a:lvl8pPr>
            <a:lvl9pPr marL="3886200" indent="-228600" eaLnBrk="0" fontAlgn="base" hangingPunct="0">
              <a:spcBef>
                <a:spcPct val="20000"/>
              </a:spcBef>
              <a:spcAft>
                <a:spcPct val="0"/>
              </a:spcAft>
              <a:buSzPct val="97000"/>
              <a:buFont typeface="Arial" panose="020B0604020202020204" pitchFamily="34" charset="0"/>
              <a:buChar char="•"/>
              <a:defRPr sz="2000">
                <a:solidFill>
                  <a:srgbClr val="FFFBF7"/>
                </a:solidFill>
                <a:latin typeface="Times New Roman" panose="02020603050405020304" pitchFamily="18" charset="0"/>
                <a:ea typeface="MS PGothic" panose="020B0600070205080204" pitchFamily="34" charset="-128"/>
                <a:cs typeface="Times New Roman" panose="02020603050405020304" pitchFamily="18" charset="0"/>
              </a:defRPr>
            </a:lvl9pPr>
          </a:lstStyle>
          <a:p>
            <a:pPr>
              <a:spcBef>
                <a:spcPct val="0"/>
              </a:spcBef>
              <a:buSzTx/>
              <a:buFontTx/>
              <a:buNone/>
            </a:pPr>
            <a:r>
              <a:rPr lang="en-US" altLang="en-US" sz="1800" dirty="0" err="1">
                <a:solidFill>
                  <a:schemeClr val="bg1">
                    <a:lumMod val="85000"/>
                  </a:schemeClr>
                </a:solidFill>
              </a:rPr>
              <a:t>Glimcher</a:t>
            </a:r>
            <a:r>
              <a:rPr lang="en-US" altLang="en-US" sz="1800" dirty="0">
                <a:solidFill>
                  <a:schemeClr val="bg1">
                    <a:lumMod val="85000"/>
                  </a:schemeClr>
                </a:solidFill>
              </a:rPr>
              <a:t> &amp; </a:t>
            </a:r>
            <a:r>
              <a:rPr lang="en-US" altLang="en-US" sz="1800" dirty="0" err="1">
                <a:solidFill>
                  <a:schemeClr val="bg1">
                    <a:lumMod val="85000"/>
                  </a:schemeClr>
                </a:solidFill>
              </a:rPr>
              <a:t>Rustichini</a:t>
            </a:r>
            <a:r>
              <a:rPr lang="en-US" altLang="en-US" sz="1800" dirty="0">
                <a:solidFill>
                  <a:schemeClr val="bg1">
                    <a:lumMod val="85000"/>
                  </a:schemeClr>
                </a:solidFill>
              </a:rPr>
              <a:t> 2004; O</a:t>
            </a:r>
            <a:r>
              <a:rPr lang="ja-JP" altLang="en-US" sz="1800" dirty="0">
                <a:solidFill>
                  <a:schemeClr val="bg1">
                    <a:lumMod val="85000"/>
                  </a:schemeClr>
                </a:solidFill>
                <a:latin typeface="Arial" panose="020B0604020202020204" pitchFamily="34" charset="0"/>
              </a:rPr>
              <a:t>’</a:t>
            </a:r>
            <a:r>
              <a:rPr lang="en-US" altLang="ja-JP" sz="1800" dirty="0">
                <a:solidFill>
                  <a:schemeClr val="bg1">
                    <a:lumMod val="85000"/>
                  </a:schemeClr>
                </a:solidFill>
              </a:rPr>
              <a:t>Doherty et al. 2001; c.f. </a:t>
            </a:r>
            <a:r>
              <a:rPr lang="en-US" altLang="ja-JP" sz="1800" dirty="0" err="1">
                <a:solidFill>
                  <a:schemeClr val="bg1">
                    <a:lumMod val="85000"/>
                  </a:schemeClr>
                </a:solidFill>
              </a:rPr>
              <a:t>Loewenstein</a:t>
            </a:r>
            <a:r>
              <a:rPr lang="en-US" altLang="ja-JP" sz="1800" dirty="0">
                <a:solidFill>
                  <a:schemeClr val="bg1">
                    <a:lumMod val="85000"/>
                  </a:schemeClr>
                </a:solidFill>
              </a:rPr>
              <a:t> et al. 2003</a:t>
            </a:r>
            <a:endParaRPr lang="en-US" altLang="en-US" sz="1800" dirty="0">
              <a:solidFill>
                <a:schemeClr val="bg1">
                  <a:lumMod val="85000"/>
                </a:schemeClr>
              </a:solidFill>
              <a:latin typeface="Garamond" panose="02020404030301010803" pitchFamily="18" charset="0"/>
            </a:endParaRPr>
          </a:p>
        </p:txBody>
      </p:sp>
      <p:sp>
        <p:nvSpPr>
          <p:cNvPr id="6" name="Text Box 17"/>
          <p:cNvSpPr txBox="1">
            <a:spLocks noChangeArrowheads="1"/>
          </p:cNvSpPr>
          <p:nvPr/>
        </p:nvSpPr>
        <p:spPr bwMode="auto">
          <a:xfrm>
            <a:off x="7772400" y="242888"/>
            <a:ext cx="1268413"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3200" dirty="0">
                <a:solidFill>
                  <a:srgbClr val="FF0000"/>
                </a:solidFill>
                <a:latin typeface="Arial Black" panose="020B0A04020102020204" pitchFamily="34" charset="0"/>
              </a:rPr>
              <a:t>SKIP</a:t>
            </a:r>
          </a:p>
        </p:txBody>
      </p:sp>
    </p:spTree>
    <p:extLst>
      <p:ext uri="{BB962C8B-B14F-4D97-AF65-F5344CB8AC3E}">
        <p14:creationId xmlns:p14="http://schemas.microsoft.com/office/powerpoint/2010/main" val="393820346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238.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5" name="Rectangle 4"/>
          <p:cNvSpPr>
            <a:spLocks noChangeArrowheads="1"/>
          </p:cNvSpPr>
          <p:nvPr/>
        </p:nvSpPr>
        <p:spPr bwMode="auto">
          <a:xfrm>
            <a:off x="482600" y="6146800"/>
            <a:ext cx="7594600" cy="609600"/>
          </a:xfrm>
          <a:prstGeom prst="rect">
            <a:avLst/>
          </a:prstGeom>
          <a:solidFill>
            <a:srgbClr val="FFFF00"/>
          </a:solidFill>
          <a:ln>
            <a:noFill/>
          </a:ln>
        </p:spPr>
        <p:txBody>
          <a:bodyPr/>
          <a:lstStyle>
            <a:lvl1pPr>
              <a:spcBef>
                <a:spcPct val="20000"/>
              </a:spcBef>
              <a:buSzPct val="97000"/>
              <a:buFont typeface="Arial" panose="020B0604020202020204" pitchFamily="34" charset="0"/>
              <a:buChar char="•"/>
              <a:defRPr sz="3200">
                <a:solidFill>
                  <a:srgbClr val="FFFBF7"/>
                </a:solidFill>
                <a:latin typeface="Times New Roman" panose="02020603050405020304" pitchFamily="18" charset="0"/>
                <a:ea typeface="MS PGothic" panose="020B0600070205080204" pitchFamily="34" charset="-128"/>
                <a:cs typeface="Times New Roman" panose="02020603050405020304" pitchFamily="18" charset="0"/>
              </a:defRPr>
            </a:lvl1pPr>
            <a:lvl2pPr marL="742950" indent="-285750">
              <a:spcBef>
                <a:spcPct val="20000"/>
              </a:spcBef>
              <a:buSzPct val="73000"/>
              <a:buFont typeface="Garamond" panose="02020404030301010803" pitchFamily="18" charset="0"/>
              <a:buChar char="―"/>
              <a:defRPr sz="2800">
                <a:solidFill>
                  <a:srgbClr val="FFFBF7"/>
                </a:solidFill>
                <a:latin typeface="Times New Roman" panose="02020603050405020304" pitchFamily="18" charset="0"/>
                <a:ea typeface="MS PGothic" panose="020B0600070205080204" pitchFamily="34" charset="-128"/>
                <a:cs typeface="Times New Roman" panose="02020603050405020304" pitchFamily="18" charset="0"/>
              </a:defRPr>
            </a:lvl2pPr>
            <a:lvl3pPr marL="1143000" indent="-228600">
              <a:spcBef>
                <a:spcPct val="20000"/>
              </a:spcBef>
              <a:buSzPct val="97000"/>
              <a:buFont typeface="Arial" panose="020B0604020202020204" pitchFamily="34" charset="0"/>
              <a:buChar char="•"/>
              <a:defRPr sz="2400">
                <a:solidFill>
                  <a:srgbClr val="FFFBF7"/>
                </a:solidFill>
                <a:latin typeface="Times New Roman" panose="02020603050405020304" pitchFamily="18" charset="0"/>
                <a:ea typeface="MS PGothic" panose="020B0600070205080204" pitchFamily="34" charset="-128"/>
                <a:cs typeface="Times New Roman" panose="02020603050405020304" pitchFamily="18" charset="0"/>
              </a:defRPr>
            </a:lvl3pPr>
            <a:lvl4pPr marL="1600200" indent="-228600">
              <a:spcBef>
                <a:spcPct val="20000"/>
              </a:spcBef>
              <a:buSzPct val="97000"/>
              <a:buFont typeface="Arial" panose="020B0604020202020204" pitchFamily="34" charset="0"/>
              <a:buChar char="•"/>
              <a:defRPr sz="2000">
                <a:solidFill>
                  <a:srgbClr val="FFFBF7"/>
                </a:solidFill>
                <a:latin typeface="Times New Roman" panose="02020603050405020304" pitchFamily="18" charset="0"/>
                <a:ea typeface="MS PGothic" panose="020B0600070205080204" pitchFamily="34" charset="-128"/>
                <a:cs typeface="Times New Roman" panose="02020603050405020304" pitchFamily="18" charset="0"/>
              </a:defRPr>
            </a:lvl4pPr>
            <a:lvl5pPr marL="2057400" indent="-228600">
              <a:spcBef>
                <a:spcPct val="20000"/>
              </a:spcBef>
              <a:buSzPct val="97000"/>
              <a:buFont typeface="Arial" panose="020B0604020202020204" pitchFamily="34" charset="0"/>
              <a:buChar char="•"/>
              <a:defRPr sz="2000">
                <a:solidFill>
                  <a:srgbClr val="FFFBF7"/>
                </a:solidFill>
                <a:latin typeface="Times New Roman" panose="02020603050405020304" pitchFamily="18" charset="0"/>
                <a:ea typeface="MS PGothic" panose="020B0600070205080204" pitchFamily="34" charset="-128"/>
                <a:cs typeface="Times New Roman" panose="02020603050405020304" pitchFamily="18" charset="0"/>
              </a:defRPr>
            </a:lvl5pPr>
            <a:lvl6pPr marL="2514600" indent="-228600" eaLnBrk="0" fontAlgn="base" hangingPunct="0">
              <a:spcBef>
                <a:spcPct val="20000"/>
              </a:spcBef>
              <a:spcAft>
                <a:spcPct val="0"/>
              </a:spcAft>
              <a:buSzPct val="97000"/>
              <a:buFont typeface="Arial" panose="020B0604020202020204" pitchFamily="34" charset="0"/>
              <a:buChar char="•"/>
              <a:defRPr sz="2000">
                <a:solidFill>
                  <a:srgbClr val="FFFBF7"/>
                </a:solidFill>
                <a:latin typeface="Times New Roman" panose="02020603050405020304" pitchFamily="18" charset="0"/>
                <a:ea typeface="MS PGothic" panose="020B0600070205080204" pitchFamily="34" charset="-128"/>
                <a:cs typeface="Times New Roman" panose="02020603050405020304" pitchFamily="18" charset="0"/>
              </a:defRPr>
            </a:lvl6pPr>
            <a:lvl7pPr marL="2971800" indent="-228600" eaLnBrk="0" fontAlgn="base" hangingPunct="0">
              <a:spcBef>
                <a:spcPct val="20000"/>
              </a:spcBef>
              <a:spcAft>
                <a:spcPct val="0"/>
              </a:spcAft>
              <a:buSzPct val="97000"/>
              <a:buFont typeface="Arial" panose="020B0604020202020204" pitchFamily="34" charset="0"/>
              <a:buChar char="•"/>
              <a:defRPr sz="2000">
                <a:solidFill>
                  <a:srgbClr val="FFFBF7"/>
                </a:solidFill>
                <a:latin typeface="Times New Roman" panose="02020603050405020304" pitchFamily="18" charset="0"/>
                <a:ea typeface="MS PGothic" panose="020B0600070205080204" pitchFamily="34" charset="-128"/>
                <a:cs typeface="Times New Roman" panose="02020603050405020304" pitchFamily="18" charset="0"/>
              </a:defRPr>
            </a:lvl7pPr>
            <a:lvl8pPr marL="3429000" indent="-228600" eaLnBrk="0" fontAlgn="base" hangingPunct="0">
              <a:spcBef>
                <a:spcPct val="20000"/>
              </a:spcBef>
              <a:spcAft>
                <a:spcPct val="0"/>
              </a:spcAft>
              <a:buSzPct val="97000"/>
              <a:buFont typeface="Arial" panose="020B0604020202020204" pitchFamily="34" charset="0"/>
              <a:buChar char="•"/>
              <a:defRPr sz="2000">
                <a:solidFill>
                  <a:srgbClr val="FFFBF7"/>
                </a:solidFill>
                <a:latin typeface="Times New Roman" panose="02020603050405020304" pitchFamily="18" charset="0"/>
                <a:ea typeface="MS PGothic" panose="020B0600070205080204" pitchFamily="34" charset="-128"/>
                <a:cs typeface="Times New Roman" panose="02020603050405020304" pitchFamily="18" charset="0"/>
              </a:defRPr>
            </a:lvl8pPr>
            <a:lvl9pPr marL="3886200" indent="-228600" eaLnBrk="0" fontAlgn="base" hangingPunct="0">
              <a:spcBef>
                <a:spcPct val="20000"/>
              </a:spcBef>
              <a:spcAft>
                <a:spcPct val="0"/>
              </a:spcAft>
              <a:buSzPct val="97000"/>
              <a:buFont typeface="Arial" panose="020B0604020202020204" pitchFamily="34" charset="0"/>
              <a:buChar char="•"/>
              <a:defRPr sz="2000">
                <a:solidFill>
                  <a:srgbClr val="FFFBF7"/>
                </a:solidFill>
                <a:latin typeface="Times New Roman" panose="02020603050405020304" pitchFamily="18" charset="0"/>
                <a:ea typeface="MS PGothic" panose="020B0600070205080204" pitchFamily="34" charset="-128"/>
                <a:cs typeface="Times New Roman" panose="02020603050405020304" pitchFamily="18" charset="0"/>
              </a:defRPr>
            </a:lvl9pPr>
          </a:lstStyle>
          <a:p>
            <a:pPr>
              <a:spcBef>
                <a:spcPct val="0"/>
              </a:spcBef>
              <a:buSzTx/>
              <a:buFontTx/>
              <a:buNone/>
            </a:pPr>
            <a:endParaRPr lang="en-US" altLang="en-US" sz="1800">
              <a:solidFill>
                <a:schemeClr val="tx1"/>
              </a:solidFill>
              <a:latin typeface="Garamond" panose="02020404030301010803" pitchFamily="18" charset="0"/>
            </a:endParaRPr>
          </a:p>
        </p:txBody>
      </p:sp>
      <p:sp>
        <p:nvSpPr>
          <p:cNvPr id="146435" name="Rectangle 2"/>
          <p:cNvSpPr>
            <a:spLocks noGrp="1" noChangeArrowheads="1"/>
          </p:cNvSpPr>
          <p:nvPr>
            <p:ph type="title"/>
          </p:nvPr>
        </p:nvSpPr>
        <p:spPr/>
        <p:txBody>
          <a:bodyPr/>
          <a:lstStyle/>
          <a:p>
            <a:r>
              <a:rPr lang="en-US" altLang="en-US"/>
              <a:t>4. When experts tell the risk</a:t>
            </a:r>
          </a:p>
        </p:txBody>
      </p:sp>
      <p:sp>
        <p:nvSpPr>
          <p:cNvPr id="12291" name="Rectangle 3"/>
          <p:cNvSpPr>
            <a:spLocks noGrp="1" noChangeArrowheads="1"/>
          </p:cNvSpPr>
          <p:nvPr>
            <p:ph type="body" idx="1"/>
          </p:nvPr>
        </p:nvSpPr>
        <p:spPr>
          <a:xfrm>
            <a:off x="0" y="1790700"/>
            <a:ext cx="8915400" cy="4724400"/>
          </a:xfrm>
          <a:ln>
            <a:miter lim="800000"/>
            <a:headEnd/>
            <a:tailEnd/>
          </a:ln>
          <a:extLst>
            <a:ext uri="{909E8E84-426E-40dd-AFC4-6F175D3DCCD1}"/>
            <a:ext uri="{91240B29-F687-4f45-9708-019B960494DF}"/>
            <a:ext uri="{FAA26D3D-D897-4be2-8F04-BA451C77F1D7}"/>
          </a:extLst>
        </p:spPr>
        <p:txBody>
          <a:bodyPr/>
          <a:lstStyle/>
          <a:p>
            <a:pPr>
              <a:buFontTx/>
              <a:buNone/>
              <a:defRPr/>
            </a:pPr>
            <a:r>
              <a:rPr lang="en-US" dirty="0">
                <a:latin typeface="Times New Roman" charset="0"/>
                <a:ea typeface="MS PGothic" charset="0"/>
                <a:cs typeface="Times New Roman" charset="0"/>
              </a:rPr>
              <a:t>	Communication is </a:t>
            </a:r>
            <a:r>
              <a:rPr lang="en-US" i="1" dirty="0">
                <a:latin typeface="Times New Roman" charset="0"/>
                <a:ea typeface="MS PGothic" charset="0"/>
                <a:cs typeface="Times New Roman" charset="0"/>
              </a:rPr>
              <a:t>not</a:t>
            </a:r>
            <a:r>
              <a:rPr lang="en-US" dirty="0">
                <a:latin typeface="Times New Roman" charset="0"/>
                <a:ea typeface="MS PGothic" charset="0"/>
                <a:cs typeface="Times New Roman" charset="0"/>
              </a:rPr>
              <a:t> for conveying knowledge</a:t>
            </a:r>
          </a:p>
          <a:p>
            <a:pPr>
              <a:buFontTx/>
              <a:buNone/>
              <a:defRPr/>
            </a:pPr>
            <a:r>
              <a:rPr lang="en-US" dirty="0">
                <a:solidFill>
                  <a:srgbClr val="00FF00"/>
                </a:solidFill>
                <a:latin typeface="Times New Roman" charset="0"/>
                <a:ea typeface="MS PGothic" charset="0"/>
                <a:cs typeface="Times New Roman" charset="0"/>
              </a:rPr>
              <a:t>		</a:t>
            </a:r>
            <a:r>
              <a:rPr lang="en-US" sz="2800" dirty="0">
                <a:solidFill>
                  <a:srgbClr val="009900"/>
                </a:solidFill>
                <a:latin typeface="Times New Roman" charset="0"/>
                <a:ea typeface="MS PGothic" charset="0"/>
                <a:cs typeface="Times New Roman" charset="0"/>
              </a:rPr>
              <a:t>Biologically, the purpose of a signal is to produce 	behavior in the receiver that is beneficial to the sender</a:t>
            </a:r>
          </a:p>
          <a:p>
            <a:pPr lvl="5">
              <a:buFontTx/>
              <a:buNone/>
              <a:defRPr/>
            </a:pPr>
            <a:endParaRPr lang="en-US" sz="1600" dirty="0">
              <a:solidFill>
                <a:srgbClr val="00FF00"/>
              </a:solidFill>
              <a:latin typeface="Times New Roman" charset="0"/>
              <a:cs typeface="Times New Roman" charset="0"/>
            </a:endParaRPr>
          </a:p>
          <a:p>
            <a:pPr>
              <a:buFontTx/>
              <a:buNone/>
              <a:defRPr/>
            </a:pPr>
            <a:r>
              <a:rPr lang="en-US" dirty="0">
                <a:latin typeface="Times New Roman" charset="0"/>
                <a:ea typeface="MS PGothic" charset="0"/>
                <a:cs typeface="Times New Roman" charset="0"/>
              </a:rPr>
              <a:t>	The messenger is more important than the message</a:t>
            </a:r>
          </a:p>
          <a:p>
            <a:pPr lvl="1">
              <a:buFontTx/>
              <a:buNone/>
              <a:defRPr/>
            </a:pPr>
            <a:r>
              <a:rPr lang="en-US" dirty="0">
                <a:solidFill>
                  <a:srgbClr val="008000"/>
                </a:solidFill>
                <a:latin typeface="Times New Roman" charset="0"/>
                <a:ea typeface="MS PGothic" charset="0"/>
                <a:cs typeface="Times New Roman" charset="0"/>
              </a:rPr>
              <a:t>	</a:t>
            </a:r>
            <a:r>
              <a:rPr lang="en-US" dirty="0">
                <a:solidFill>
                  <a:srgbClr val="009900"/>
                </a:solidFill>
                <a:latin typeface="Times New Roman" charset="0"/>
                <a:ea typeface="MS PGothic" charset="0"/>
                <a:cs typeface="Times New Roman" charset="0"/>
              </a:rPr>
              <a:t>Trust in motive: what’</a:t>
            </a:r>
            <a:r>
              <a:rPr lang="en-US" altLang="ja-JP" dirty="0">
                <a:solidFill>
                  <a:srgbClr val="009900"/>
                </a:solidFill>
                <a:latin typeface="Times New Roman" charset="0"/>
                <a:ea typeface="MS PGothic" charset="0"/>
                <a:cs typeface="Times New Roman" charset="0"/>
              </a:rPr>
              <a:t>s in it for the expert?</a:t>
            </a:r>
          </a:p>
          <a:p>
            <a:pPr lvl="1">
              <a:buFontTx/>
              <a:buNone/>
              <a:defRPr/>
            </a:pPr>
            <a:r>
              <a:rPr lang="en-US" dirty="0">
                <a:solidFill>
                  <a:srgbClr val="009900"/>
                </a:solidFill>
                <a:latin typeface="Times New Roman" charset="0"/>
                <a:ea typeface="MS PGothic" charset="0"/>
                <a:cs typeface="Times New Roman" charset="0"/>
              </a:rPr>
              <a:t>	Trust in ability: are experts wrong?</a:t>
            </a:r>
          </a:p>
          <a:p>
            <a:pPr lvl="1">
              <a:buFontTx/>
              <a:buNone/>
              <a:defRPr/>
            </a:pPr>
            <a:r>
              <a:rPr lang="en-US" dirty="0">
                <a:solidFill>
                  <a:srgbClr val="009900"/>
                </a:solidFill>
                <a:latin typeface="Times New Roman" charset="0"/>
                <a:ea typeface="MS PGothic" charset="0"/>
                <a:cs typeface="Times New Roman" charset="0"/>
              </a:rPr>
              <a:t>	Equity: will someone benefit without paying the cost?</a:t>
            </a:r>
          </a:p>
          <a:p>
            <a:pPr lvl="8">
              <a:buFontTx/>
              <a:buNone/>
              <a:defRPr/>
            </a:pPr>
            <a:endParaRPr lang="en-US" dirty="0">
              <a:solidFill>
                <a:srgbClr val="009900"/>
              </a:solidFill>
              <a:latin typeface="Times New Roman" charset="0"/>
              <a:cs typeface="Times New Roman" charset="0"/>
            </a:endParaRPr>
          </a:p>
          <a:p>
            <a:pPr>
              <a:buFontTx/>
              <a:buNone/>
              <a:defRPr/>
            </a:pPr>
            <a:r>
              <a:rPr lang="en-US" dirty="0">
                <a:latin typeface="Times New Roman" charset="0"/>
                <a:ea typeface="MS PGothic" charset="0"/>
                <a:cs typeface="Times New Roman" charset="0"/>
              </a:rPr>
              <a:t>	 </a:t>
            </a:r>
            <a:r>
              <a:rPr lang="en-US" dirty="0">
                <a:solidFill>
                  <a:schemeClr val="tx1">
                    <a:lumMod val="25000"/>
                  </a:schemeClr>
                </a:solidFill>
                <a:latin typeface="Times New Roman" charset="0"/>
                <a:ea typeface="MS PGothic" charset="0"/>
                <a:cs typeface="Times New Roman" charset="0"/>
              </a:rPr>
              <a:t>Make clear who benefits; make motives clear</a:t>
            </a:r>
          </a:p>
        </p:txBody>
      </p:sp>
      <p:sp>
        <p:nvSpPr>
          <p:cNvPr id="2" name="Rectangle 1"/>
          <p:cNvSpPr/>
          <p:nvPr/>
        </p:nvSpPr>
        <p:spPr>
          <a:xfrm>
            <a:off x="6705600" y="1200150"/>
            <a:ext cx="4279900" cy="400050"/>
          </a:xfrm>
          <a:prstGeom prst="rect">
            <a:avLst/>
          </a:prstGeom>
        </p:spPr>
        <p:txBody>
          <a:bodyPr>
            <a:spAutoFit/>
          </a:bodyPr>
          <a:lstStyle/>
          <a:p>
            <a:pPr>
              <a:defRPr/>
            </a:pPr>
            <a:r>
              <a:rPr lang="en-US" sz="2000" kern="0" dirty="0">
                <a:solidFill>
                  <a:schemeClr val="bg1">
                    <a:lumMod val="85000"/>
                  </a:schemeClr>
                </a:solidFill>
                <a:latin typeface="Times New Roman" charset="0"/>
                <a:ea typeface="MS PGothic" charset="0"/>
                <a:cs typeface="Times New Roman" charset="0"/>
              </a:rPr>
              <a:t>Krebs &amp; Davies 1981</a:t>
            </a:r>
            <a:endParaRPr lang="en-US" sz="2000" dirty="0">
              <a:solidFill>
                <a:schemeClr val="bg1">
                  <a:lumMod val="85000"/>
                </a:schemeClr>
              </a:solidFill>
              <a:latin typeface="Garamond" charset="0"/>
              <a:ea typeface="MS PGothic" charset="0"/>
              <a:cs typeface="MS PGothic" charset="0"/>
            </a:endParaRPr>
          </a:p>
        </p:txBody>
      </p:sp>
      <p:sp>
        <p:nvSpPr>
          <p:cNvPr id="6" name="Text Box 17"/>
          <p:cNvSpPr txBox="1">
            <a:spLocks noChangeArrowheads="1"/>
          </p:cNvSpPr>
          <p:nvPr/>
        </p:nvSpPr>
        <p:spPr bwMode="auto">
          <a:xfrm>
            <a:off x="7772400" y="242888"/>
            <a:ext cx="1268413"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3200" dirty="0">
                <a:solidFill>
                  <a:srgbClr val="FF0000"/>
                </a:solidFill>
                <a:latin typeface="Arial Black" panose="020B0A04020102020204" pitchFamily="34" charset="0"/>
              </a:rPr>
              <a:t>SKIP</a:t>
            </a:r>
          </a:p>
        </p:txBody>
      </p:sp>
    </p:spTree>
    <p:extLst>
      <p:ext uri="{BB962C8B-B14F-4D97-AF65-F5344CB8AC3E}">
        <p14:creationId xmlns:p14="http://schemas.microsoft.com/office/powerpoint/2010/main" val="602334022"/>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2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6" name="Rectangle 2"/>
          <p:cNvSpPr>
            <a:spLocks noGrp="1" noChangeArrowheads="1"/>
          </p:cNvSpPr>
          <p:nvPr>
            <p:ph type="title"/>
          </p:nvPr>
        </p:nvSpPr>
        <p:spPr>
          <a:xfrm>
            <a:off x="457200" y="492125"/>
            <a:ext cx="8229600" cy="1143000"/>
          </a:xfrm>
        </p:spPr>
        <p:txBody>
          <a:bodyPr/>
          <a:lstStyle/>
          <a:p>
            <a:pPr eaLnBrk="1" hangingPunct="1"/>
            <a:r>
              <a:rPr lang="en-US" altLang="fr-FR"/>
              <a:t>Take-home messages</a:t>
            </a:r>
          </a:p>
        </p:txBody>
      </p:sp>
      <p:sp>
        <p:nvSpPr>
          <p:cNvPr id="57347" name="Rectangle 3"/>
          <p:cNvSpPr>
            <a:spLocks noGrp="1" noChangeArrowheads="1"/>
          </p:cNvSpPr>
          <p:nvPr>
            <p:ph type="body" idx="1"/>
          </p:nvPr>
        </p:nvSpPr>
        <p:spPr>
          <a:xfrm>
            <a:off x="457200" y="1744663"/>
            <a:ext cx="8229600" cy="4525962"/>
          </a:xfrm>
        </p:spPr>
        <p:txBody>
          <a:bodyPr/>
          <a:lstStyle/>
          <a:p>
            <a:pPr eaLnBrk="1" hangingPunct="1"/>
            <a:r>
              <a:rPr lang="en-US" altLang="fr-FR"/>
              <a:t>Evolution has wired humans to see incertitude distinctly, and differently, from variability</a:t>
            </a:r>
          </a:p>
          <a:p>
            <a:pPr lvl="4" eaLnBrk="1" hangingPunct="1"/>
            <a:endParaRPr lang="en-US" altLang="fr-FR"/>
          </a:p>
          <a:p>
            <a:pPr eaLnBrk="1" hangingPunct="1"/>
            <a:r>
              <a:rPr lang="en-US" altLang="fr-FR"/>
              <a:t>Conflict between the two seems to explain many probability and decision paradoxes</a:t>
            </a:r>
          </a:p>
          <a:p>
            <a:pPr lvl="4" eaLnBrk="1" hangingPunct="1"/>
            <a:endParaRPr lang="en-US" altLang="fr-FR"/>
          </a:p>
          <a:p>
            <a:pPr eaLnBrk="1" hangingPunct="1"/>
            <a:r>
              <a:rPr lang="en-US" altLang="fr-FR"/>
              <a:t>There is a proper calculus that handles both although it is incompatible with current norms</a:t>
            </a:r>
          </a:p>
        </p:txBody>
      </p:sp>
    </p:spTree>
    <p:extLst>
      <p:ext uri="{BB962C8B-B14F-4D97-AF65-F5344CB8AC3E}">
        <p14:creationId xmlns:p14="http://schemas.microsoft.com/office/powerpoint/2010/main" val="2186079644"/>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9378" name="Rectangle 2"/>
          <p:cNvSpPr>
            <a:spLocks noGrp="1" noChangeArrowheads="1"/>
          </p:cNvSpPr>
          <p:nvPr>
            <p:ph type="title"/>
          </p:nvPr>
        </p:nvSpPr>
        <p:spPr/>
        <p:txBody>
          <a:bodyPr/>
          <a:lstStyle/>
          <a:p>
            <a:pPr eaLnBrk="1" hangingPunct="1">
              <a:defRPr/>
            </a:pPr>
            <a:r>
              <a:rPr lang="en-US"/>
              <a:t>Notation and language</a:t>
            </a:r>
          </a:p>
        </p:txBody>
      </p:sp>
      <p:sp>
        <p:nvSpPr>
          <p:cNvPr id="38915" name="Text Box 4"/>
          <p:cNvSpPr>
            <a:spLocks noGrp="1" noChangeArrowheads="1"/>
          </p:cNvSpPr>
          <p:nvPr>
            <p:ph type="body" idx="1"/>
          </p:nvPr>
        </p:nvSpPr>
        <p:spPr>
          <a:xfrm>
            <a:off x="609600" y="1981200"/>
            <a:ext cx="8153400" cy="4876800"/>
          </a:xfrm>
          <a:noFill/>
        </p:spPr>
        <p:txBody>
          <a:bodyPr/>
          <a:lstStyle/>
          <a:p>
            <a:pPr eaLnBrk="1" hangingPunct="1">
              <a:lnSpc>
                <a:spcPct val="90000"/>
              </a:lnSpc>
            </a:pPr>
            <a:r>
              <a:rPr lang="en-US" altLang="en-US" sz="2400" dirty="0"/>
              <a:t>A “deviate” or “realization” is a </a:t>
            </a:r>
            <a:r>
              <a:rPr lang="en-US" altLang="en-US" sz="2400" i="1" dirty="0"/>
              <a:t>particular</a:t>
            </a:r>
            <a:r>
              <a:rPr lang="en-US" altLang="en-US" sz="2400" dirty="0"/>
              <a:t> real value of a random variable or a value drawn from a distribution </a:t>
            </a:r>
          </a:p>
          <a:p>
            <a:pPr lvl="4" eaLnBrk="1" hangingPunct="1">
              <a:lnSpc>
                <a:spcPct val="90000"/>
              </a:lnSpc>
            </a:pPr>
            <a:endParaRPr lang="en-US" altLang="en-US" sz="900" dirty="0"/>
          </a:p>
          <a:p>
            <a:pPr eaLnBrk="1" hangingPunct="1">
              <a:lnSpc>
                <a:spcPct val="90000"/>
              </a:lnSpc>
            </a:pPr>
            <a:r>
              <a:rPr lang="en-US" altLang="en-US" sz="2400" dirty="0"/>
              <a:t>U(</a:t>
            </a:r>
            <a:r>
              <a:rPr lang="en-US" altLang="en-US" sz="2400" i="1" dirty="0"/>
              <a:t>a</a:t>
            </a:r>
            <a:r>
              <a:rPr lang="en-US" altLang="en-US" sz="2400" dirty="0"/>
              <a:t>, </a:t>
            </a:r>
            <a:r>
              <a:rPr lang="en-US" altLang="en-US" sz="2400" i="1" dirty="0"/>
              <a:t>b</a:t>
            </a:r>
            <a:r>
              <a:rPr lang="en-US" altLang="en-US" sz="2400" dirty="0"/>
              <a:t>) denotes a uniform distribution with minimum</a:t>
            </a:r>
            <a:r>
              <a:rPr lang="en-US" altLang="en-US" sz="2400" i="1" dirty="0"/>
              <a:t> a</a:t>
            </a:r>
            <a:r>
              <a:rPr lang="en-US" altLang="en-US" sz="2400" dirty="0"/>
              <a:t> and maximum </a:t>
            </a:r>
            <a:r>
              <a:rPr lang="en-US" altLang="en-US" sz="2400" i="1" dirty="0"/>
              <a:t>b, </a:t>
            </a:r>
            <a:r>
              <a:rPr lang="en-US" altLang="en-US" sz="2400" dirty="0"/>
              <a:t>or sometimes a deviate from it </a:t>
            </a:r>
          </a:p>
          <a:p>
            <a:pPr lvl="4" eaLnBrk="1" hangingPunct="1">
              <a:lnSpc>
                <a:spcPct val="90000"/>
              </a:lnSpc>
            </a:pPr>
            <a:endParaRPr lang="en-US" altLang="en-US" sz="900" dirty="0"/>
          </a:p>
          <a:p>
            <a:pPr eaLnBrk="1" hangingPunct="1">
              <a:lnSpc>
                <a:spcPct val="90000"/>
              </a:lnSpc>
            </a:pPr>
            <a:r>
              <a:rPr lang="en-US" altLang="en-US" sz="2400" dirty="0"/>
              <a:t>N(</a:t>
            </a:r>
            <a:r>
              <a:rPr lang="en-US" altLang="en-US" sz="2400" dirty="0">
                <a:sym typeface="Symbol" panose="05050102010706020507" pitchFamily="18" charset="2"/>
              </a:rPr>
              <a:t>, ) denotes a normal distribution with mean  and standard deviation , or a deviate from it</a:t>
            </a:r>
          </a:p>
          <a:p>
            <a:pPr lvl="4" eaLnBrk="1" hangingPunct="1">
              <a:lnSpc>
                <a:spcPct val="90000"/>
              </a:lnSpc>
            </a:pPr>
            <a:endParaRPr lang="en-US" altLang="en-US" sz="900" dirty="0">
              <a:sym typeface="Symbol" panose="05050102010706020507" pitchFamily="18" charset="2"/>
            </a:endParaRPr>
          </a:p>
          <a:p>
            <a:pPr eaLnBrk="1" hangingPunct="1">
              <a:lnSpc>
                <a:spcPct val="90000"/>
              </a:lnSpc>
            </a:pPr>
            <a:r>
              <a:rPr lang="en-US" altLang="en-US" sz="2400" dirty="0"/>
              <a:t>A </a:t>
            </a:r>
            <a:r>
              <a:rPr lang="en-US" altLang="en-US" sz="2400" dirty="0" err="1"/>
              <a:t>tilda</a:t>
            </a:r>
            <a:r>
              <a:rPr lang="en-US" altLang="en-US" sz="2400" dirty="0"/>
              <a:t> ~ is read “is distributed as”</a:t>
            </a:r>
          </a:p>
          <a:p>
            <a:pPr lvl="4" eaLnBrk="1" hangingPunct="1">
              <a:lnSpc>
                <a:spcPct val="90000"/>
              </a:lnSpc>
            </a:pPr>
            <a:endParaRPr lang="en-US" altLang="en-US" sz="900" dirty="0"/>
          </a:p>
          <a:p>
            <a:pPr eaLnBrk="1" hangingPunct="1">
              <a:lnSpc>
                <a:spcPct val="90000"/>
              </a:lnSpc>
            </a:pPr>
            <a:r>
              <a:rPr lang="en-US" altLang="en-US" sz="2400" dirty="0"/>
              <a:t>A distribution that describes the variation of a random variable is sometimes called its “law”, so if </a:t>
            </a:r>
            <a:r>
              <a:rPr lang="en-US" altLang="en-US" sz="2400" i="1" dirty="0"/>
              <a:t>X</a:t>
            </a:r>
            <a:r>
              <a:rPr lang="en-US" altLang="en-US" sz="2400" dirty="0"/>
              <a:t> ~ N(0,1) the law for </a:t>
            </a:r>
            <a:r>
              <a:rPr lang="en-US" altLang="en-US" sz="2400" i="1" dirty="0"/>
              <a:t>X</a:t>
            </a:r>
            <a:r>
              <a:rPr lang="en-US" altLang="en-US" sz="2400" dirty="0"/>
              <a:t> is normal</a:t>
            </a:r>
          </a:p>
          <a:p>
            <a:pPr eaLnBrk="1" hangingPunct="1">
              <a:lnSpc>
                <a:spcPct val="90000"/>
              </a:lnSpc>
            </a:pPr>
            <a:endParaRPr lang="en-US" altLang="en-US" sz="2400" dirty="0">
              <a:sym typeface="Symbol" panose="05050102010706020507" pitchFamily="18" charset="2"/>
            </a:endParaRPr>
          </a:p>
        </p:txBody>
      </p:sp>
    </p:spTree>
    <p:extLst>
      <p:ext uri="{BB962C8B-B14F-4D97-AF65-F5344CB8AC3E}">
        <p14:creationId xmlns:p14="http://schemas.microsoft.com/office/powerpoint/2010/main" val="15348608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38915">
                                            <p:txEl>
                                              <p:pRg st="0" end="0"/>
                                            </p:txEl>
                                          </p:spTgt>
                                        </p:tgtEl>
                                        <p:attrNameLst>
                                          <p:attrName>style.visibility</p:attrName>
                                        </p:attrNameLst>
                                      </p:cBhvr>
                                      <p:to>
                                        <p:strVal val="visible"/>
                                      </p:to>
                                    </p:set>
                                    <p:animEffect transition="in" filter="fade">
                                      <p:cBhvr>
                                        <p:cTn id="7" dur="500"/>
                                        <p:tgtEl>
                                          <p:spTgt spid="38915">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38915">
                                            <p:txEl>
                                              <p:pRg st="2" end="2"/>
                                            </p:txEl>
                                          </p:spTgt>
                                        </p:tgtEl>
                                        <p:attrNameLst>
                                          <p:attrName>style.visibility</p:attrName>
                                        </p:attrNameLst>
                                      </p:cBhvr>
                                      <p:to>
                                        <p:strVal val="visible"/>
                                      </p:to>
                                    </p:set>
                                    <p:animEffect transition="in" filter="fade">
                                      <p:cBhvr>
                                        <p:cTn id="12" dur="500"/>
                                        <p:tgtEl>
                                          <p:spTgt spid="38915">
                                            <p:txEl>
                                              <p:pRg st="2" end="2"/>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38915">
                                            <p:txEl>
                                              <p:pRg st="4" end="4"/>
                                            </p:txEl>
                                          </p:spTgt>
                                        </p:tgtEl>
                                        <p:attrNameLst>
                                          <p:attrName>style.visibility</p:attrName>
                                        </p:attrNameLst>
                                      </p:cBhvr>
                                      <p:to>
                                        <p:strVal val="visible"/>
                                      </p:to>
                                    </p:set>
                                    <p:animEffect transition="in" filter="fade">
                                      <p:cBhvr>
                                        <p:cTn id="17" dur="500"/>
                                        <p:tgtEl>
                                          <p:spTgt spid="38915">
                                            <p:txEl>
                                              <p:pRg st="4" end="4"/>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38915">
                                            <p:txEl>
                                              <p:pRg st="6" end="6"/>
                                            </p:txEl>
                                          </p:spTgt>
                                        </p:tgtEl>
                                        <p:attrNameLst>
                                          <p:attrName>style.visibility</p:attrName>
                                        </p:attrNameLst>
                                      </p:cBhvr>
                                      <p:to>
                                        <p:strVal val="visible"/>
                                      </p:to>
                                    </p:set>
                                    <p:animEffect transition="in" filter="fade">
                                      <p:cBhvr>
                                        <p:cTn id="22" dur="500"/>
                                        <p:tgtEl>
                                          <p:spTgt spid="38915">
                                            <p:txEl>
                                              <p:pRg st="6" end="6"/>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grpId="0" nodeType="clickEffect">
                                  <p:stCondLst>
                                    <p:cond delay="0"/>
                                  </p:stCondLst>
                                  <p:childTnLst>
                                    <p:set>
                                      <p:cBhvr>
                                        <p:cTn id="26" dur="1" fill="hold">
                                          <p:stCondLst>
                                            <p:cond delay="0"/>
                                          </p:stCondLst>
                                        </p:cTn>
                                        <p:tgtEl>
                                          <p:spTgt spid="38915">
                                            <p:txEl>
                                              <p:pRg st="8" end="8"/>
                                            </p:txEl>
                                          </p:spTgt>
                                        </p:tgtEl>
                                        <p:attrNameLst>
                                          <p:attrName>style.visibility</p:attrName>
                                        </p:attrNameLst>
                                      </p:cBhvr>
                                      <p:to>
                                        <p:strVal val="visible"/>
                                      </p:to>
                                    </p:set>
                                    <p:animEffect transition="in" filter="fade">
                                      <p:cBhvr>
                                        <p:cTn id="27" dur="500"/>
                                        <p:tgtEl>
                                          <p:spTgt spid="38915">
                                            <p:txEl>
                                              <p:pRg st="8" end="8"/>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915" grpId="0" build="p"/>
    </p:bldLst>
  </p:timing>
</p:sld>
</file>

<file path=ppt/slides/slide2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8610" name="Rectangle 2"/>
          <p:cNvSpPr>
            <a:spLocks noGrp="1" noChangeArrowheads="1"/>
          </p:cNvSpPr>
          <p:nvPr>
            <p:ph type="ctrTitle"/>
          </p:nvPr>
        </p:nvSpPr>
        <p:spPr>
          <a:xfrm>
            <a:off x="0" y="2895600"/>
            <a:ext cx="9144000" cy="1143000"/>
          </a:xfrm>
        </p:spPr>
        <p:txBody>
          <a:bodyPr/>
          <a:lstStyle/>
          <a:p>
            <a:pPr algn="ctr" eaLnBrk="1" hangingPunct="1">
              <a:defRPr/>
            </a:pPr>
            <a:r>
              <a:rPr lang="en-US" sz="6000" dirty="0"/>
              <a:t>Correlation and dependency</a:t>
            </a:r>
          </a:p>
        </p:txBody>
      </p:sp>
      <p:sp>
        <p:nvSpPr>
          <p:cNvPr id="25603" name="AutoShape 5"/>
          <p:cNvSpPr>
            <a:spLocks noChangeArrowheads="1"/>
          </p:cNvSpPr>
          <p:nvPr/>
        </p:nvSpPr>
        <p:spPr bwMode="auto">
          <a:xfrm flipV="1">
            <a:off x="0" y="0"/>
            <a:ext cx="3581400" cy="2438400"/>
          </a:xfrm>
          <a:prstGeom prst="triangle">
            <a:avLst>
              <a:gd name="adj" fmla="val 50000"/>
            </a:avLst>
          </a:prstGeom>
          <a:solidFill>
            <a:srgbClr val="008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endParaRPr lang="en-US" altLang="en-US"/>
          </a:p>
        </p:txBody>
      </p:sp>
      <p:sp>
        <p:nvSpPr>
          <p:cNvPr id="25605" name="Rectangle 8"/>
          <p:cNvSpPr>
            <a:spLocks noGrp="1" noChangeArrowheads="1"/>
          </p:cNvSpPr>
          <p:nvPr>
            <p:ph type="subTitle" idx="1"/>
          </p:nvPr>
        </p:nvSpPr>
        <p:spPr/>
        <p:txBody>
          <a:bodyPr/>
          <a:lstStyle/>
          <a:p>
            <a:pPr eaLnBrk="1" hangingPunct="1"/>
            <a:r>
              <a:rPr lang="en-US" altLang="en-US"/>
              <a:t> </a:t>
            </a:r>
          </a:p>
        </p:txBody>
      </p:sp>
    </p:spTree>
    <p:extLst>
      <p:ext uri="{BB962C8B-B14F-4D97-AF65-F5344CB8AC3E}">
        <p14:creationId xmlns:p14="http://schemas.microsoft.com/office/powerpoint/2010/main" val="1856971943"/>
      </p:ext>
    </p:extLst>
  </p:cSld>
  <p:clrMapOvr>
    <a:masterClrMapping/>
  </p:clrMapOvr>
</p:sld>
</file>

<file path=ppt/slides/slide2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9986" name="Rectangle 2"/>
          <p:cNvSpPr>
            <a:spLocks noGrp="1" noChangeArrowheads="1"/>
          </p:cNvSpPr>
          <p:nvPr>
            <p:ph type="title"/>
          </p:nvPr>
        </p:nvSpPr>
        <p:spPr/>
        <p:txBody>
          <a:bodyPr/>
          <a:lstStyle/>
          <a:p>
            <a:pPr eaLnBrk="1" hangingPunct="1">
              <a:defRPr/>
            </a:pPr>
            <a:r>
              <a:rPr lang="en-US"/>
              <a:t>Dependence</a:t>
            </a:r>
          </a:p>
        </p:txBody>
      </p:sp>
      <p:sp>
        <p:nvSpPr>
          <p:cNvPr id="84995" name="Rectangle 3"/>
          <p:cNvSpPr>
            <a:spLocks noGrp="1" noChangeArrowheads="1"/>
          </p:cNvSpPr>
          <p:nvPr>
            <p:ph type="body" idx="1"/>
          </p:nvPr>
        </p:nvSpPr>
        <p:spPr>
          <a:xfrm>
            <a:off x="685800" y="2133600"/>
            <a:ext cx="7772400" cy="4114800"/>
          </a:xfrm>
        </p:spPr>
        <p:txBody>
          <a:bodyPr/>
          <a:lstStyle/>
          <a:p>
            <a:pPr eaLnBrk="1" hangingPunct="1"/>
            <a:r>
              <a:rPr lang="en-US" altLang="en-US"/>
              <a:t>Most variables assumed independent</a:t>
            </a:r>
          </a:p>
          <a:p>
            <a:pPr lvl="4" eaLnBrk="1" hangingPunct="1"/>
            <a:endParaRPr lang="en-US" altLang="en-US"/>
          </a:p>
          <a:p>
            <a:pPr eaLnBrk="1" hangingPunct="1"/>
            <a:r>
              <a:rPr lang="en-US" altLang="en-US"/>
              <a:t>But some variables clearly aren’t</a:t>
            </a:r>
          </a:p>
          <a:p>
            <a:pPr lvl="1" eaLnBrk="1" hangingPunct="1"/>
            <a:r>
              <a:rPr lang="en-US" altLang="en-US"/>
              <a:t>Density and porosity</a:t>
            </a:r>
          </a:p>
          <a:p>
            <a:pPr lvl="1" eaLnBrk="1" hangingPunct="1"/>
            <a:r>
              <a:rPr lang="en-US" altLang="en-US"/>
              <a:t>Rainfall and temperature </a:t>
            </a:r>
          </a:p>
          <a:p>
            <a:pPr lvl="1" eaLnBrk="1" hangingPunct="1"/>
            <a:r>
              <a:rPr lang="en-US" altLang="en-US"/>
              <a:t>Body size and skin surface area</a:t>
            </a:r>
          </a:p>
        </p:txBody>
      </p:sp>
      <p:sp>
        <p:nvSpPr>
          <p:cNvPr id="84996" name="Text Box 4"/>
          <p:cNvSpPr txBox="1">
            <a:spLocks noChangeArrowheads="1"/>
          </p:cNvSpPr>
          <p:nvPr/>
        </p:nvSpPr>
        <p:spPr bwMode="auto">
          <a:xfrm>
            <a:off x="9372600" y="5257800"/>
            <a:ext cx="7772400" cy="1400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r>
              <a:rPr lang="en-US" altLang="en-US" sz="2400">
                <a:solidFill>
                  <a:srgbClr val="008000"/>
                </a:solidFill>
              </a:rPr>
              <a:t>Assumed </a:t>
            </a:r>
            <a:r>
              <a:rPr lang="en-US" altLang="en-US" sz="2400" i="1">
                <a:solidFill>
                  <a:srgbClr val="008000"/>
                </a:solidFill>
              </a:rPr>
              <a:t>IR</a:t>
            </a:r>
            <a:r>
              <a:rPr lang="en-US" altLang="en-US" sz="2400">
                <a:solidFill>
                  <a:srgbClr val="008000"/>
                </a:solidFill>
              </a:rPr>
              <a:t> independent of </a:t>
            </a:r>
            <a:r>
              <a:rPr lang="en-US" altLang="en-US" sz="2400" i="1">
                <a:solidFill>
                  <a:srgbClr val="008000"/>
                </a:solidFill>
              </a:rPr>
              <a:t>BW</a:t>
            </a:r>
            <a:r>
              <a:rPr lang="en-US" altLang="en-US" sz="2400">
                <a:solidFill>
                  <a:srgbClr val="008000"/>
                </a:solidFill>
              </a:rPr>
              <a:t> in duck example,</a:t>
            </a:r>
          </a:p>
          <a:p>
            <a:pPr eaLnBrk="1" hangingPunct="1"/>
            <a:r>
              <a:rPr lang="en-US" altLang="en-US" sz="2400" i="1">
                <a:solidFill>
                  <a:srgbClr val="008000"/>
                </a:solidFill>
              </a:rPr>
              <a:t>Intake</a:t>
            </a:r>
            <a:r>
              <a:rPr lang="en-US" altLang="en-US" sz="2400">
                <a:solidFill>
                  <a:srgbClr val="008000"/>
                </a:solidFill>
              </a:rPr>
              <a:t> independent of </a:t>
            </a:r>
            <a:r>
              <a:rPr lang="en-US" altLang="en-US" sz="2400" i="1">
                <a:solidFill>
                  <a:srgbClr val="008000"/>
                </a:solidFill>
              </a:rPr>
              <a:t>Bodymass</a:t>
            </a:r>
            <a:r>
              <a:rPr lang="en-US" altLang="en-US" sz="2400">
                <a:solidFill>
                  <a:srgbClr val="008000"/>
                </a:solidFill>
              </a:rPr>
              <a:t> in reservoir example </a:t>
            </a:r>
          </a:p>
          <a:p>
            <a:pPr eaLnBrk="1" hangingPunct="1"/>
            <a:endParaRPr lang="en-US" altLang="en-US" sz="1400">
              <a:solidFill>
                <a:srgbClr val="008000"/>
              </a:solidFill>
            </a:endParaRPr>
          </a:p>
          <a:p>
            <a:pPr eaLnBrk="1" hangingPunct="1"/>
            <a:r>
              <a:rPr lang="en-US" altLang="en-US" sz="2400">
                <a:solidFill>
                  <a:srgbClr val="FF0000"/>
                </a:solidFill>
              </a:rPr>
              <a:t>…but don’t big people eat and inhale more?</a:t>
            </a:r>
          </a:p>
        </p:txBody>
      </p:sp>
    </p:spTree>
    <p:extLst>
      <p:ext uri="{BB962C8B-B14F-4D97-AF65-F5344CB8AC3E}">
        <p14:creationId xmlns:p14="http://schemas.microsoft.com/office/powerpoint/2010/main" val="3774061498"/>
      </p:ext>
    </p:extLst>
  </p:cSld>
  <p:clrMapOvr>
    <a:masterClrMapping/>
  </p:clrMapOvr>
</p:sld>
</file>

<file path=ppt/slides/slide2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2034" name="Rectangle 2"/>
          <p:cNvSpPr>
            <a:spLocks noGrp="1" noChangeArrowheads="1"/>
          </p:cNvSpPr>
          <p:nvPr>
            <p:ph type="title"/>
          </p:nvPr>
        </p:nvSpPr>
        <p:spPr>
          <a:xfrm>
            <a:off x="609600" y="609600"/>
            <a:ext cx="7772400" cy="1143000"/>
          </a:xfrm>
        </p:spPr>
        <p:txBody>
          <a:bodyPr/>
          <a:lstStyle/>
          <a:p>
            <a:pPr eaLnBrk="1" hangingPunct="1">
              <a:defRPr/>
            </a:pPr>
            <a:r>
              <a:rPr lang="en-US"/>
              <a:t> Dependence can be complex</a:t>
            </a:r>
          </a:p>
        </p:txBody>
      </p:sp>
      <p:grpSp>
        <p:nvGrpSpPr>
          <p:cNvPr id="86019" name="Group 3"/>
          <p:cNvGrpSpPr>
            <a:grpSpLocks/>
          </p:cNvGrpSpPr>
          <p:nvPr/>
        </p:nvGrpSpPr>
        <p:grpSpPr bwMode="auto">
          <a:xfrm>
            <a:off x="3073400" y="2463800"/>
            <a:ext cx="1143000" cy="1066800"/>
            <a:chOff x="576" y="1296"/>
            <a:chExt cx="720" cy="672"/>
          </a:xfrm>
        </p:grpSpPr>
        <p:grpSp>
          <p:nvGrpSpPr>
            <p:cNvPr id="86127" name="Group 4"/>
            <p:cNvGrpSpPr>
              <a:grpSpLocks/>
            </p:cNvGrpSpPr>
            <p:nvPr/>
          </p:nvGrpSpPr>
          <p:grpSpPr bwMode="auto">
            <a:xfrm>
              <a:off x="576" y="1296"/>
              <a:ext cx="720" cy="672"/>
              <a:chOff x="576" y="1296"/>
              <a:chExt cx="720" cy="672"/>
            </a:xfrm>
          </p:grpSpPr>
          <p:sp>
            <p:nvSpPr>
              <p:cNvPr id="86139" name="Line 5"/>
              <p:cNvSpPr>
                <a:spLocks noChangeShapeType="1"/>
              </p:cNvSpPr>
              <p:nvPr/>
            </p:nvSpPr>
            <p:spPr bwMode="auto">
              <a:xfrm>
                <a:off x="576" y="1296"/>
                <a:ext cx="0" cy="67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6140" name="Line 6"/>
              <p:cNvSpPr>
                <a:spLocks noChangeShapeType="1"/>
              </p:cNvSpPr>
              <p:nvPr/>
            </p:nvSpPr>
            <p:spPr bwMode="auto">
              <a:xfrm>
                <a:off x="576" y="1968"/>
                <a:ext cx="72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sp>
          <p:nvSpPr>
            <p:cNvPr id="86128" name="Oval 7"/>
            <p:cNvSpPr>
              <a:spLocks noChangeArrowheads="1"/>
            </p:cNvSpPr>
            <p:nvPr/>
          </p:nvSpPr>
          <p:spPr bwMode="auto">
            <a:xfrm>
              <a:off x="912" y="1680"/>
              <a:ext cx="48" cy="48"/>
            </a:xfrm>
            <a:prstGeom prst="ellipse">
              <a:avLst/>
            </a:prstGeom>
            <a:solidFill>
              <a:schemeClr val="tx1"/>
            </a:solidFill>
            <a:ln w="9525">
              <a:solidFill>
                <a:schemeClr val="tx1"/>
              </a:solidFill>
              <a:round/>
              <a:headEnd/>
              <a:tailEnd/>
            </a:ln>
          </p:spPr>
          <p:txBody>
            <a:bodyPr wrap="none" anchor="ct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endParaRPr lang="en-US" altLang="en-US"/>
            </a:p>
          </p:txBody>
        </p:sp>
        <p:sp>
          <p:nvSpPr>
            <p:cNvPr id="86129" name="Oval 8"/>
            <p:cNvSpPr>
              <a:spLocks noChangeArrowheads="1"/>
            </p:cNvSpPr>
            <p:nvPr/>
          </p:nvSpPr>
          <p:spPr bwMode="auto">
            <a:xfrm>
              <a:off x="1068" y="1500"/>
              <a:ext cx="48" cy="48"/>
            </a:xfrm>
            <a:prstGeom prst="ellipse">
              <a:avLst/>
            </a:prstGeom>
            <a:solidFill>
              <a:schemeClr val="tx1"/>
            </a:solidFill>
            <a:ln w="9525">
              <a:solidFill>
                <a:schemeClr val="tx1"/>
              </a:solidFill>
              <a:round/>
              <a:headEnd/>
              <a:tailEnd/>
            </a:ln>
          </p:spPr>
          <p:txBody>
            <a:bodyPr wrap="none" anchor="ct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endParaRPr lang="en-US" altLang="en-US"/>
            </a:p>
          </p:txBody>
        </p:sp>
        <p:sp>
          <p:nvSpPr>
            <p:cNvPr id="86130" name="Oval 9"/>
            <p:cNvSpPr>
              <a:spLocks noChangeArrowheads="1"/>
            </p:cNvSpPr>
            <p:nvPr/>
          </p:nvSpPr>
          <p:spPr bwMode="auto">
            <a:xfrm>
              <a:off x="1185" y="1421"/>
              <a:ext cx="48" cy="48"/>
            </a:xfrm>
            <a:prstGeom prst="ellipse">
              <a:avLst/>
            </a:prstGeom>
            <a:solidFill>
              <a:schemeClr val="tx1"/>
            </a:solidFill>
            <a:ln w="9525">
              <a:solidFill>
                <a:schemeClr val="tx1"/>
              </a:solidFill>
              <a:round/>
              <a:headEnd/>
              <a:tailEnd/>
            </a:ln>
          </p:spPr>
          <p:txBody>
            <a:bodyPr wrap="none" anchor="ct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endParaRPr lang="en-US" altLang="en-US"/>
            </a:p>
          </p:txBody>
        </p:sp>
        <p:sp>
          <p:nvSpPr>
            <p:cNvPr id="86131" name="Oval 10"/>
            <p:cNvSpPr>
              <a:spLocks noChangeArrowheads="1"/>
            </p:cNvSpPr>
            <p:nvPr/>
          </p:nvSpPr>
          <p:spPr bwMode="auto">
            <a:xfrm>
              <a:off x="1155" y="1358"/>
              <a:ext cx="48" cy="48"/>
            </a:xfrm>
            <a:prstGeom prst="ellipse">
              <a:avLst/>
            </a:prstGeom>
            <a:solidFill>
              <a:schemeClr val="tx1"/>
            </a:solidFill>
            <a:ln w="9525">
              <a:solidFill>
                <a:schemeClr val="tx1"/>
              </a:solidFill>
              <a:round/>
              <a:headEnd/>
              <a:tailEnd/>
            </a:ln>
          </p:spPr>
          <p:txBody>
            <a:bodyPr wrap="none" anchor="ct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endParaRPr lang="en-US" altLang="en-US"/>
            </a:p>
          </p:txBody>
        </p:sp>
        <p:sp>
          <p:nvSpPr>
            <p:cNvPr id="86132" name="Oval 11"/>
            <p:cNvSpPr>
              <a:spLocks noChangeArrowheads="1"/>
            </p:cNvSpPr>
            <p:nvPr/>
          </p:nvSpPr>
          <p:spPr bwMode="auto">
            <a:xfrm>
              <a:off x="597" y="1898"/>
              <a:ext cx="48" cy="48"/>
            </a:xfrm>
            <a:prstGeom prst="ellipse">
              <a:avLst/>
            </a:prstGeom>
            <a:solidFill>
              <a:schemeClr val="tx1"/>
            </a:solidFill>
            <a:ln w="9525">
              <a:solidFill>
                <a:schemeClr val="tx1"/>
              </a:solidFill>
              <a:round/>
              <a:headEnd/>
              <a:tailEnd/>
            </a:ln>
          </p:spPr>
          <p:txBody>
            <a:bodyPr wrap="none" anchor="ct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endParaRPr lang="en-US" altLang="en-US"/>
            </a:p>
          </p:txBody>
        </p:sp>
        <p:sp>
          <p:nvSpPr>
            <p:cNvPr id="86133" name="Oval 12"/>
            <p:cNvSpPr>
              <a:spLocks noChangeArrowheads="1"/>
            </p:cNvSpPr>
            <p:nvPr/>
          </p:nvSpPr>
          <p:spPr bwMode="auto">
            <a:xfrm>
              <a:off x="732" y="1806"/>
              <a:ext cx="48" cy="48"/>
            </a:xfrm>
            <a:prstGeom prst="ellipse">
              <a:avLst/>
            </a:prstGeom>
            <a:solidFill>
              <a:schemeClr val="tx1"/>
            </a:solidFill>
            <a:ln w="9525">
              <a:solidFill>
                <a:schemeClr val="tx1"/>
              </a:solidFill>
              <a:round/>
              <a:headEnd/>
              <a:tailEnd/>
            </a:ln>
          </p:spPr>
          <p:txBody>
            <a:bodyPr wrap="none" anchor="ct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endParaRPr lang="en-US" altLang="en-US"/>
            </a:p>
          </p:txBody>
        </p:sp>
        <p:sp>
          <p:nvSpPr>
            <p:cNvPr id="86134" name="Oval 13"/>
            <p:cNvSpPr>
              <a:spLocks noChangeArrowheads="1"/>
            </p:cNvSpPr>
            <p:nvPr/>
          </p:nvSpPr>
          <p:spPr bwMode="auto">
            <a:xfrm>
              <a:off x="837" y="1703"/>
              <a:ext cx="48" cy="48"/>
            </a:xfrm>
            <a:prstGeom prst="ellipse">
              <a:avLst/>
            </a:prstGeom>
            <a:solidFill>
              <a:schemeClr val="tx1"/>
            </a:solidFill>
            <a:ln w="9525">
              <a:solidFill>
                <a:schemeClr val="tx1"/>
              </a:solidFill>
              <a:round/>
              <a:headEnd/>
              <a:tailEnd/>
            </a:ln>
          </p:spPr>
          <p:txBody>
            <a:bodyPr wrap="none" anchor="ct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endParaRPr lang="en-US" altLang="en-US"/>
            </a:p>
          </p:txBody>
        </p:sp>
        <p:sp>
          <p:nvSpPr>
            <p:cNvPr id="86135" name="Oval 14"/>
            <p:cNvSpPr>
              <a:spLocks noChangeArrowheads="1"/>
            </p:cNvSpPr>
            <p:nvPr/>
          </p:nvSpPr>
          <p:spPr bwMode="auto">
            <a:xfrm>
              <a:off x="669" y="1806"/>
              <a:ext cx="48" cy="48"/>
            </a:xfrm>
            <a:prstGeom prst="ellipse">
              <a:avLst/>
            </a:prstGeom>
            <a:solidFill>
              <a:schemeClr val="tx1"/>
            </a:solidFill>
            <a:ln w="9525">
              <a:solidFill>
                <a:schemeClr val="tx1"/>
              </a:solidFill>
              <a:round/>
              <a:headEnd/>
              <a:tailEnd/>
            </a:ln>
          </p:spPr>
          <p:txBody>
            <a:bodyPr wrap="none" anchor="ct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endParaRPr lang="en-US" altLang="en-US"/>
            </a:p>
          </p:txBody>
        </p:sp>
        <p:sp>
          <p:nvSpPr>
            <p:cNvPr id="86136" name="Oval 15"/>
            <p:cNvSpPr>
              <a:spLocks noChangeArrowheads="1"/>
            </p:cNvSpPr>
            <p:nvPr/>
          </p:nvSpPr>
          <p:spPr bwMode="auto">
            <a:xfrm>
              <a:off x="942" y="1621"/>
              <a:ext cx="48" cy="48"/>
            </a:xfrm>
            <a:prstGeom prst="ellipse">
              <a:avLst/>
            </a:prstGeom>
            <a:solidFill>
              <a:schemeClr val="tx1"/>
            </a:solidFill>
            <a:ln w="9525">
              <a:solidFill>
                <a:schemeClr val="tx1"/>
              </a:solidFill>
              <a:round/>
              <a:headEnd/>
              <a:tailEnd/>
            </a:ln>
          </p:spPr>
          <p:txBody>
            <a:bodyPr wrap="none" anchor="ct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endParaRPr lang="en-US" altLang="en-US"/>
            </a:p>
          </p:txBody>
        </p:sp>
        <p:sp>
          <p:nvSpPr>
            <p:cNvPr id="86137" name="Oval 16"/>
            <p:cNvSpPr>
              <a:spLocks noChangeArrowheads="1"/>
            </p:cNvSpPr>
            <p:nvPr/>
          </p:nvSpPr>
          <p:spPr bwMode="auto">
            <a:xfrm>
              <a:off x="768" y="1776"/>
              <a:ext cx="48" cy="48"/>
            </a:xfrm>
            <a:prstGeom prst="ellipse">
              <a:avLst/>
            </a:prstGeom>
            <a:solidFill>
              <a:schemeClr val="tx1"/>
            </a:solidFill>
            <a:ln w="9525">
              <a:solidFill>
                <a:schemeClr val="tx1"/>
              </a:solidFill>
              <a:round/>
              <a:headEnd/>
              <a:tailEnd/>
            </a:ln>
          </p:spPr>
          <p:txBody>
            <a:bodyPr wrap="none" anchor="ct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endParaRPr lang="en-US" altLang="en-US"/>
            </a:p>
          </p:txBody>
        </p:sp>
        <p:sp>
          <p:nvSpPr>
            <p:cNvPr id="86138" name="Oval 17"/>
            <p:cNvSpPr>
              <a:spLocks noChangeArrowheads="1"/>
            </p:cNvSpPr>
            <p:nvPr/>
          </p:nvSpPr>
          <p:spPr bwMode="auto">
            <a:xfrm>
              <a:off x="1122" y="1491"/>
              <a:ext cx="48" cy="48"/>
            </a:xfrm>
            <a:prstGeom prst="ellipse">
              <a:avLst/>
            </a:prstGeom>
            <a:solidFill>
              <a:schemeClr val="tx1"/>
            </a:solidFill>
            <a:ln w="9525">
              <a:solidFill>
                <a:schemeClr val="tx1"/>
              </a:solidFill>
              <a:round/>
              <a:headEnd/>
              <a:tailEnd/>
            </a:ln>
          </p:spPr>
          <p:txBody>
            <a:bodyPr wrap="none" anchor="ct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endParaRPr lang="en-US" altLang="en-US"/>
            </a:p>
          </p:txBody>
        </p:sp>
      </p:grpSp>
      <p:grpSp>
        <p:nvGrpSpPr>
          <p:cNvPr id="86020" name="Group 18"/>
          <p:cNvGrpSpPr>
            <a:grpSpLocks/>
          </p:cNvGrpSpPr>
          <p:nvPr/>
        </p:nvGrpSpPr>
        <p:grpSpPr bwMode="auto">
          <a:xfrm>
            <a:off x="7391400" y="4800600"/>
            <a:ext cx="1143000" cy="1066800"/>
            <a:chOff x="1392" y="1632"/>
            <a:chExt cx="720" cy="672"/>
          </a:xfrm>
        </p:grpSpPr>
        <p:grpSp>
          <p:nvGrpSpPr>
            <p:cNvPr id="86113" name="Group 19"/>
            <p:cNvGrpSpPr>
              <a:grpSpLocks/>
            </p:cNvGrpSpPr>
            <p:nvPr/>
          </p:nvGrpSpPr>
          <p:grpSpPr bwMode="auto">
            <a:xfrm>
              <a:off x="1392" y="1632"/>
              <a:ext cx="720" cy="672"/>
              <a:chOff x="576" y="1296"/>
              <a:chExt cx="720" cy="672"/>
            </a:xfrm>
          </p:grpSpPr>
          <p:sp>
            <p:nvSpPr>
              <p:cNvPr id="86125" name="Line 20"/>
              <p:cNvSpPr>
                <a:spLocks noChangeShapeType="1"/>
              </p:cNvSpPr>
              <p:nvPr/>
            </p:nvSpPr>
            <p:spPr bwMode="auto">
              <a:xfrm>
                <a:off x="576" y="1296"/>
                <a:ext cx="0" cy="67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6126" name="Line 21"/>
              <p:cNvSpPr>
                <a:spLocks noChangeShapeType="1"/>
              </p:cNvSpPr>
              <p:nvPr/>
            </p:nvSpPr>
            <p:spPr bwMode="auto">
              <a:xfrm>
                <a:off x="576" y="1968"/>
                <a:ext cx="72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sp>
          <p:nvSpPr>
            <p:cNvPr id="86114" name="Oval 22"/>
            <p:cNvSpPr>
              <a:spLocks noChangeArrowheads="1"/>
            </p:cNvSpPr>
            <p:nvPr/>
          </p:nvSpPr>
          <p:spPr bwMode="auto">
            <a:xfrm>
              <a:off x="1728" y="2016"/>
              <a:ext cx="48" cy="48"/>
            </a:xfrm>
            <a:prstGeom prst="ellipse">
              <a:avLst/>
            </a:prstGeom>
            <a:solidFill>
              <a:schemeClr val="tx1"/>
            </a:solidFill>
            <a:ln w="9525">
              <a:solidFill>
                <a:schemeClr val="tx1"/>
              </a:solidFill>
              <a:round/>
              <a:headEnd/>
              <a:tailEnd/>
            </a:ln>
          </p:spPr>
          <p:txBody>
            <a:bodyPr wrap="none" anchor="ct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endParaRPr lang="en-US" altLang="en-US"/>
            </a:p>
          </p:txBody>
        </p:sp>
        <p:sp>
          <p:nvSpPr>
            <p:cNvPr id="86115" name="Oval 23"/>
            <p:cNvSpPr>
              <a:spLocks noChangeArrowheads="1"/>
            </p:cNvSpPr>
            <p:nvPr/>
          </p:nvSpPr>
          <p:spPr bwMode="auto">
            <a:xfrm>
              <a:off x="1536" y="1824"/>
              <a:ext cx="48" cy="48"/>
            </a:xfrm>
            <a:prstGeom prst="ellipse">
              <a:avLst/>
            </a:prstGeom>
            <a:solidFill>
              <a:schemeClr val="tx1"/>
            </a:solidFill>
            <a:ln w="9525">
              <a:solidFill>
                <a:schemeClr val="tx1"/>
              </a:solidFill>
              <a:round/>
              <a:headEnd/>
              <a:tailEnd/>
            </a:ln>
          </p:spPr>
          <p:txBody>
            <a:bodyPr wrap="none" anchor="ct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endParaRPr lang="en-US" altLang="en-US"/>
            </a:p>
          </p:txBody>
        </p:sp>
        <p:sp>
          <p:nvSpPr>
            <p:cNvPr id="86116" name="Oval 24"/>
            <p:cNvSpPr>
              <a:spLocks noChangeArrowheads="1"/>
            </p:cNvSpPr>
            <p:nvPr/>
          </p:nvSpPr>
          <p:spPr bwMode="auto">
            <a:xfrm>
              <a:off x="1440" y="1728"/>
              <a:ext cx="48" cy="48"/>
            </a:xfrm>
            <a:prstGeom prst="ellipse">
              <a:avLst/>
            </a:prstGeom>
            <a:solidFill>
              <a:schemeClr val="tx1"/>
            </a:solidFill>
            <a:ln w="9525">
              <a:solidFill>
                <a:schemeClr val="tx1"/>
              </a:solidFill>
              <a:round/>
              <a:headEnd/>
              <a:tailEnd/>
            </a:ln>
          </p:spPr>
          <p:txBody>
            <a:bodyPr wrap="none" anchor="ct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endParaRPr lang="en-US" altLang="en-US"/>
            </a:p>
          </p:txBody>
        </p:sp>
        <p:sp>
          <p:nvSpPr>
            <p:cNvPr id="86117" name="Oval 25"/>
            <p:cNvSpPr>
              <a:spLocks noChangeArrowheads="1"/>
            </p:cNvSpPr>
            <p:nvPr/>
          </p:nvSpPr>
          <p:spPr bwMode="auto">
            <a:xfrm>
              <a:off x="2016" y="2160"/>
              <a:ext cx="48" cy="48"/>
            </a:xfrm>
            <a:prstGeom prst="ellipse">
              <a:avLst/>
            </a:prstGeom>
            <a:solidFill>
              <a:schemeClr val="tx1"/>
            </a:solidFill>
            <a:ln w="9525">
              <a:solidFill>
                <a:schemeClr val="tx1"/>
              </a:solidFill>
              <a:round/>
              <a:headEnd/>
              <a:tailEnd/>
            </a:ln>
          </p:spPr>
          <p:txBody>
            <a:bodyPr wrap="none" anchor="ct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endParaRPr lang="en-US" altLang="en-US"/>
            </a:p>
          </p:txBody>
        </p:sp>
        <p:sp>
          <p:nvSpPr>
            <p:cNvPr id="86118" name="Oval 26"/>
            <p:cNvSpPr>
              <a:spLocks noChangeArrowheads="1"/>
            </p:cNvSpPr>
            <p:nvPr/>
          </p:nvSpPr>
          <p:spPr bwMode="auto">
            <a:xfrm>
              <a:off x="1440" y="1776"/>
              <a:ext cx="48" cy="48"/>
            </a:xfrm>
            <a:prstGeom prst="ellipse">
              <a:avLst/>
            </a:prstGeom>
            <a:solidFill>
              <a:schemeClr val="tx1"/>
            </a:solidFill>
            <a:ln w="9525">
              <a:solidFill>
                <a:schemeClr val="tx1"/>
              </a:solidFill>
              <a:round/>
              <a:headEnd/>
              <a:tailEnd/>
            </a:ln>
          </p:spPr>
          <p:txBody>
            <a:bodyPr wrap="none" anchor="ct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endParaRPr lang="en-US" altLang="en-US"/>
            </a:p>
          </p:txBody>
        </p:sp>
        <p:sp>
          <p:nvSpPr>
            <p:cNvPr id="86119" name="Oval 27"/>
            <p:cNvSpPr>
              <a:spLocks noChangeArrowheads="1"/>
            </p:cNvSpPr>
            <p:nvPr/>
          </p:nvSpPr>
          <p:spPr bwMode="auto">
            <a:xfrm>
              <a:off x="1632" y="1968"/>
              <a:ext cx="48" cy="48"/>
            </a:xfrm>
            <a:prstGeom prst="ellipse">
              <a:avLst/>
            </a:prstGeom>
            <a:solidFill>
              <a:schemeClr val="tx1"/>
            </a:solidFill>
            <a:ln w="9525">
              <a:solidFill>
                <a:schemeClr val="tx1"/>
              </a:solidFill>
              <a:round/>
              <a:headEnd/>
              <a:tailEnd/>
            </a:ln>
          </p:spPr>
          <p:txBody>
            <a:bodyPr wrap="none" anchor="ct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endParaRPr lang="en-US" altLang="en-US"/>
            </a:p>
          </p:txBody>
        </p:sp>
        <p:sp>
          <p:nvSpPr>
            <p:cNvPr id="86120" name="Oval 28"/>
            <p:cNvSpPr>
              <a:spLocks noChangeArrowheads="1"/>
            </p:cNvSpPr>
            <p:nvPr/>
          </p:nvSpPr>
          <p:spPr bwMode="auto">
            <a:xfrm>
              <a:off x="1920" y="2160"/>
              <a:ext cx="48" cy="48"/>
            </a:xfrm>
            <a:prstGeom prst="ellipse">
              <a:avLst/>
            </a:prstGeom>
            <a:solidFill>
              <a:schemeClr val="tx1"/>
            </a:solidFill>
            <a:ln w="9525">
              <a:solidFill>
                <a:schemeClr val="tx1"/>
              </a:solidFill>
              <a:round/>
              <a:headEnd/>
              <a:tailEnd/>
            </a:ln>
          </p:spPr>
          <p:txBody>
            <a:bodyPr wrap="none" anchor="ct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endParaRPr lang="en-US" altLang="en-US"/>
            </a:p>
          </p:txBody>
        </p:sp>
        <p:sp>
          <p:nvSpPr>
            <p:cNvPr id="86121" name="Oval 29"/>
            <p:cNvSpPr>
              <a:spLocks noChangeArrowheads="1"/>
            </p:cNvSpPr>
            <p:nvPr/>
          </p:nvSpPr>
          <p:spPr bwMode="auto">
            <a:xfrm>
              <a:off x="1632" y="1872"/>
              <a:ext cx="48" cy="48"/>
            </a:xfrm>
            <a:prstGeom prst="ellipse">
              <a:avLst/>
            </a:prstGeom>
            <a:solidFill>
              <a:schemeClr val="tx1"/>
            </a:solidFill>
            <a:ln w="9525">
              <a:solidFill>
                <a:schemeClr val="tx1"/>
              </a:solidFill>
              <a:round/>
              <a:headEnd/>
              <a:tailEnd/>
            </a:ln>
          </p:spPr>
          <p:txBody>
            <a:bodyPr wrap="none" anchor="ct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endParaRPr lang="en-US" altLang="en-US"/>
            </a:p>
          </p:txBody>
        </p:sp>
        <p:sp>
          <p:nvSpPr>
            <p:cNvPr id="86122" name="Oval 30"/>
            <p:cNvSpPr>
              <a:spLocks noChangeArrowheads="1"/>
            </p:cNvSpPr>
            <p:nvPr/>
          </p:nvSpPr>
          <p:spPr bwMode="auto">
            <a:xfrm>
              <a:off x="2016" y="2208"/>
              <a:ext cx="48" cy="48"/>
            </a:xfrm>
            <a:prstGeom prst="ellipse">
              <a:avLst/>
            </a:prstGeom>
            <a:solidFill>
              <a:schemeClr val="tx1"/>
            </a:solidFill>
            <a:ln w="9525">
              <a:solidFill>
                <a:schemeClr val="tx1"/>
              </a:solidFill>
              <a:round/>
              <a:headEnd/>
              <a:tailEnd/>
            </a:ln>
          </p:spPr>
          <p:txBody>
            <a:bodyPr wrap="none" anchor="ct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endParaRPr lang="en-US" altLang="en-US"/>
            </a:p>
          </p:txBody>
        </p:sp>
        <p:sp>
          <p:nvSpPr>
            <p:cNvPr id="86123" name="Oval 31"/>
            <p:cNvSpPr>
              <a:spLocks noChangeArrowheads="1"/>
            </p:cNvSpPr>
            <p:nvPr/>
          </p:nvSpPr>
          <p:spPr bwMode="auto">
            <a:xfrm>
              <a:off x="1824" y="2064"/>
              <a:ext cx="48" cy="48"/>
            </a:xfrm>
            <a:prstGeom prst="ellipse">
              <a:avLst/>
            </a:prstGeom>
            <a:solidFill>
              <a:schemeClr val="tx1"/>
            </a:solidFill>
            <a:ln w="9525">
              <a:solidFill>
                <a:schemeClr val="tx1"/>
              </a:solidFill>
              <a:round/>
              <a:headEnd/>
              <a:tailEnd/>
            </a:ln>
          </p:spPr>
          <p:txBody>
            <a:bodyPr wrap="none" anchor="ct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endParaRPr lang="en-US" altLang="en-US"/>
            </a:p>
          </p:txBody>
        </p:sp>
        <p:sp>
          <p:nvSpPr>
            <p:cNvPr id="86124" name="Oval 32"/>
            <p:cNvSpPr>
              <a:spLocks noChangeArrowheads="1"/>
            </p:cNvSpPr>
            <p:nvPr/>
          </p:nvSpPr>
          <p:spPr bwMode="auto">
            <a:xfrm>
              <a:off x="1872" y="2064"/>
              <a:ext cx="48" cy="48"/>
            </a:xfrm>
            <a:prstGeom prst="ellipse">
              <a:avLst/>
            </a:prstGeom>
            <a:solidFill>
              <a:schemeClr val="tx1"/>
            </a:solidFill>
            <a:ln w="9525">
              <a:solidFill>
                <a:schemeClr val="tx1"/>
              </a:solidFill>
              <a:round/>
              <a:headEnd/>
              <a:tailEnd/>
            </a:ln>
          </p:spPr>
          <p:txBody>
            <a:bodyPr wrap="none" anchor="ct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endParaRPr lang="en-US" altLang="en-US"/>
            </a:p>
          </p:txBody>
        </p:sp>
      </p:grpSp>
      <p:grpSp>
        <p:nvGrpSpPr>
          <p:cNvPr id="86021" name="Group 33"/>
          <p:cNvGrpSpPr>
            <a:grpSpLocks/>
          </p:cNvGrpSpPr>
          <p:nvPr/>
        </p:nvGrpSpPr>
        <p:grpSpPr bwMode="auto">
          <a:xfrm>
            <a:off x="7391400" y="2463800"/>
            <a:ext cx="1143000" cy="1066800"/>
            <a:chOff x="3696" y="1992"/>
            <a:chExt cx="720" cy="672"/>
          </a:xfrm>
        </p:grpSpPr>
        <p:grpSp>
          <p:nvGrpSpPr>
            <p:cNvPr id="86099" name="Group 34"/>
            <p:cNvGrpSpPr>
              <a:grpSpLocks/>
            </p:cNvGrpSpPr>
            <p:nvPr/>
          </p:nvGrpSpPr>
          <p:grpSpPr bwMode="auto">
            <a:xfrm>
              <a:off x="3696" y="1992"/>
              <a:ext cx="720" cy="672"/>
              <a:chOff x="576" y="1296"/>
              <a:chExt cx="720" cy="672"/>
            </a:xfrm>
          </p:grpSpPr>
          <p:sp>
            <p:nvSpPr>
              <p:cNvPr id="86111" name="Line 35"/>
              <p:cNvSpPr>
                <a:spLocks noChangeShapeType="1"/>
              </p:cNvSpPr>
              <p:nvPr/>
            </p:nvSpPr>
            <p:spPr bwMode="auto">
              <a:xfrm>
                <a:off x="576" y="1296"/>
                <a:ext cx="0" cy="67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6112" name="Line 36"/>
              <p:cNvSpPr>
                <a:spLocks noChangeShapeType="1"/>
              </p:cNvSpPr>
              <p:nvPr/>
            </p:nvSpPr>
            <p:spPr bwMode="auto">
              <a:xfrm>
                <a:off x="576" y="1968"/>
                <a:ext cx="72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sp>
          <p:nvSpPr>
            <p:cNvPr id="86100" name="Oval 37"/>
            <p:cNvSpPr>
              <a:spLocks noChangeArrowheads="1"/>
            </p:cNvSpPr>
            <p:nvPr/>
          </p:nvSpPr>
          <p:spPr bwMode="auto">
            <a:xfrm>
              <a:off x="3744" y="2136"/>
              <a:ext cx="48" cy="48"/>
            </a:xfrm>
            <a:prstGeom prst="ellipse">
              <a:avLst/>
            </a:prstGeom>
            <a:solidFill>
              <a:schemeClr val="tx1"/>
            </a:solidFill>
            <a:ln w="9525">
              <a:solidFill>
                <a:schemeClr val="tx1"/>
              </a:solidFill>
              <a:round/>
              <a:headEnd/>
              <a:tailEnd/>
            </a:ln>
          </p:spPr>
          <p:txBody>
            <a:bodyPr wrap="none" anchor="ct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endParaRPr lang="en-US" altLang="en-US"/>
            </a:p>
          </p:txBody>
        </p:sp>
        <p:sp>
          <p:nvSpPr>
            <p:cNvPr id="86101" name="Oval 38"/>
            <p:cNvSpPr>
              <a:spLocks noChangeArrowheads="1"/>
            </p:cNvSpPr>
            <p:nvPr/>
          </p:nvSpPr>
          <p:spPr bwMode="auto">
            <a:xfrm>
              <a:off x="4344" y="2194"/>
              <a:ext cx="48" cy="48"/>
            </a:xfrm>
            <a:prstGeom prst="ellipse">
              <a:avLst/>
            </a:prstGeom>
            <a:solidFill>
              <a:schemeClr val="tx1"/>
            </a:solidFill>
            <a:ln w="9525">
              <a:solidFill>
                <a:schemeClr val="tx1"/>
              </a:solidFill>
              <a:round/>
              <a:headEnd/>
              <a:tailEnd/>
            </a:ln>
          </p:spPr>
          <p:txBody>
            <a:bodyPr wrap="none" anchor="ct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endParaRPr lang="en-US" altLang="en-US"/>
            </a:p>
          </p:txBody>
        </p:sp>
        <p:sp>
          <p:nvSpPr>
            <p:cNvPr id="86102" name="Oval 39"/>
            <p:cNvSpPr>
              <a:spLocks noChangeArrowheads="1"/>
            </p:cNvSpPr>
            <p:nvPr/>
          </p:nvSpPr>
          <p:spPr bwMode="auto">
            <a:xfrm>
              <a:off x="3792" y="2472"/>
              <a:ext cx="48" cy="48"/>
            </a:xfrm>
            <a:prstGeom prst="ellipse">
              <a:avLst/>
            </a:prstGeom>
            <a:solidFill>
              <a:schemeClr val="tx1"/>
            </a:solidFill>
            <a:ln w="9525">
              <a:solidFill>
                <a:schemeClr val="tx1"/>
              </a:solidFill>
              <a:round/>
              <a:headEnd/>
              <a:tailEnd/>
            </a:ln>
          </p:spPr>
          <p:txBody>
            <a:bodyPr wrap="none" anchor="ct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endParaRPr lang="en-US" altLang="en-US"/>
            </a:p>
          </p:txBody>
        </p:sp>
        <p:sp>
          <p:nvSpPr>
            <p:cNvPr id="86103" name="Oval 40"/>
            <p:cNvSpPr>
              <a:spLocks noChangeArrowheads="1"/>
            </p:cNvSpPr>
            <p:nvPr/>
          </p:nvSpPr>
          <p:spPr bwMode="auto">
            <a:xfrm>
              <a:off x="4128" y="2400"/>
              <a:ext cx="48" cy="48"/>
            </a:xfrm>
            <a:prstGeom prst="ellipse">
              <a:avLst/>
            </a:prstGeom>
            <a:solidFill>
              <a:schemeClr val="tx1"/>
            </a:solidFill>
            <a:ln w="9525">
              <a:solidFill>
                <a:schemeClr val="tx1"/>
              </a:solidFill>
              <a:round/>
              <a:headEnd/>
              <a:tailEnd/>
            </a:ln>
          </p:spPr>
          <p:txBody>
            <a:bodyPr wrap="none" anchor="ct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endParaRPr lang="en-US" altLang="en-US"/>
            </a:p>
          </p:txBody>
        </p:sp>
        <p:sp>
          <p:nvSpPr>
            <p:cNvPr id="86104" name="Oval 41"/>
            <p:cNvSpPr>
              <a:spLocks noChangeArrowheads="1"/>
            </p:cNvSpPr>
            <p:nvPr/>
          </p:nvSpPr>
          <p:spPr bwMode="auto">
            <a:xfrm>
              <a:off x="3792" y="2184"/>
              <a:ext cx="48" cy="48"/>
            </a:xfrm>
            <a:prstGeom prst="ellipse">
              <a:avLst/>
            </a:prstGeom>
            <a:solidFill>
              <a:schemeClr val="tx1"/>
            </a:solidFill>
            <a:ln w="9525">
              <a:solidFill>
                <a:schemeClr val="tx1"/>
              </a:solidFill>
              <a:round/>
              <a:headEnd/>
              <a:tailEnd/>
            </a:ln>
          </p:spPr>
          <p:txBody>
            <a:bodyPr wrap="none" anchor="ct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endParaRPr lang="en-US" altLang="en-US"/>
            </a:p>
          </p:txBody>
        </p:sp>
        <p:sp>
          <p:nvSpPr>
            <p:cNvPr id="86105" name="Oval 42"/>
            <p:cNvSpPr>
              <a:spLocks noChangeArrowheads="1"/>
            </p:cNvSpPr>
            <p:nvPr/>
          </p:nvSpPr>
          <p:spPr bwMode="auto">
            <a:xfrm>
              <a:off x="3962" y="2493"/>
              <a:ext cx="48" cy="48"/>
            </a:xfrm>
            <a:prstGeom prst="ellipse">
              <a:avLst/>
            </a:prstGeom>
            <a:solidFill>
              <a:schemeClr val="tx1"/>
            </a:solidFill>
            <a:ln w="9525">
              <a:solidFill>
                <a:schemeClr val="tx1"/>
              </a:solidFill>
              <a:round/>
              <a:headEnd/>
              <a:tailEnd/>
            </a:ln>
          </p:spPr>
          <p:txBody>
            <a:bodyPr wrap="none" anchor="ct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endParaRPr lang="en-US" altLang="en-US"/>
            </a:p>
          </p:txBody>
        </p:sp>
        <p:sp>
          <p:nvSpPr>
            <p:cNvPr id="86106" name="Oval 43"/>
            <p:cNvSpPr>
              <a:spLocks noChangeArrowheads="1"/>
            </p:cNvSpPr>
            <p:nvPr/>
          </p:nvSpPr>
          <p:spPr bwMode="auto">
            <a:xfrm>
              <a:off x="3975" y="2261"/>
              <a:ext cx="48" cy="48"/>
            </a:xfrm>
            <a:prstGeom prst="ellipse">
              <a:avLst/>
            </a:prstGeom>
            <a:solidFill>
              <a:schemeClr val="tx1"/>
            </a:solidFill>
            <a:ln w="9525">
              <a:solidFill>
                <a:schemeClr val="tx1"/>
              </a:solidFill>
              <a:round/>
              <a:headEnd/>
              <a:tailEnd/>
            </a:ln>
          </p:spPr>
          <p:txBody>
            <a:bodyPr wrap="none" anchor="ct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endParaRPr lang="en-US" altLang="en-US"/>
            </a:p>
          </p:txBody>
        </p:sp>
        <p:sp>
          <p:nvSpPr>
            <p:cNvPr id="86107" name="Oval 44"/>
            <p:cNvSpPr>
              <a:spLocks noChangeArrowheads="1"/>
            </p:cNvSpPr>
            <p:nvPr/>
          </p:nvSpPr>
          <p:spPr bwMode="auto">
            <a:xfrm>
              <a:off x="4032" y="2352"/>
              <a:ext cx="48" cy="48"/>
            </a:xfrm>
            <a:prstGeom prst="ellipse">
              <a:avLst/>
            </a:prstGeom>
            <a:solidFill>
              <a:schemeClr val="tx1"/>
            </a:solidFill>
            <a:ln w="9525">
              <a:solidFill>
                <a:schemeClr val="tx1"/>
              </a:solidFill>
              <a:round/>
              <a:headEnd/>
              <a:tailEnd/>
            </a:ln>
          </p:spPr>
          <p:txBody>
            <a:bodyPr wrap="none" anchor="ct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endParaRPr lang="en-US" altLang="en-US"/>
            </a:p>
          </p:txBody>
        </p:sp>
        <p:sp>
          <p:nvSpPr>
            <p:cNvPr id="86108" name="Oval 45"/>
            <p:cNvSpPr>
              <a:spLocks noChangeArrowheads="1"/>
            </p:cNvSpPr>
            <p:nvPr/>
          </p:nvSpPr>
          <p:spPr bwMode="auto">
            <a:xfrm>
              <a:off x="4096" y="2100"/>
              <a:ext cx="48" cy="48"/>
            </a:xfrm>
            <a:prstGeom prst="ellipse">
              <a:avLst/>
            </a:prstGeom>
            <a:solidFill>
              <a:schemeClr val="tx1"/>
            </a:solidFill>
            <a:ln w="9525">
              <a:solidFill>
                <a:schemeClr val="tx1"/>
              </a:solidFill>
              <a:round/>
              <a:headEnd/>
              <a:tailEnd/>
            </a:ln>
          </p:spPr>
          <p:txBody>
            <a:bodyPr wrap="none" anchor="ct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endParaRPr lang="en-US" altLang="en-US"/>
            </a:p>
          </p:txBody>
        </p:sp>
        <p:sp>
          <p:nvSpPr>
            <p:cNvPr id="86109" name="Oval 46"/>
            <p:cNvSpPr>
              <a:spLocks noChangeArrowheads="1"/>
            </p:cNvSpPr>
            <p:nvPr/>
          </p:nvSpPr>
          <p:spPr bwMode="auto">
            <a:xfrm>
              <a:off x="4338" y="2483"/>
              <a:ext cx="48" cy="48"/>
            </a:xfrm>
            <a:prstGeom prst="ellipse">
              <a:avLst/>
            </a:prstGeom>
            <a:solidFill>
              <a:schemeClr val="tx1"/>
            </a:solidFill>
            <a:ln w="9525">
              <a:solidFill>
                <a:schemeClr val="tx1"/>
              </a:solidFill>
              <a:round/>
              <a:headEnd/>
              <a:tailEnd/>
            </a:ln>
          </p:spPr>
          <p:txBody>
            <a:bodyPr wrap="none" anchor="ct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endParaRPr lang="en-US" altLang="en-US"/>
            </a:p>
          </p:txBody>
        </p:sp>
        <p:sp>
          <p:nvSpPr>
            <p:cNvPr id="86110" name="Oval 47"/>
            <p:cNvSpPr>
              <a:spLocks noChangeArrowheads="1"/>
            </p:cNvSpPr>
            <p:nvPr/>
          </p:nvSpPr>
          <p:spPr bwMode="auto">
            <a:xfrm>
              <a:off x="4140" y="2282"/>
              <a:ext cx="48" cy="48"/>
            </a:xfrm>
            <a:prstGeom prst="ellipse">
              <a:avLst/>
            </a:prstGeom>
            <a:solidFill>
              <a:schemeClr val="tx1"/>
            </a:solidFill>
            <a:ln w="9525">
              <a:solidFill>
                <a:schemeClr val="tx1"/>
              </a:solidFill>
              <a:round/>
              <a:headEnd/>
              <a:tailEnd/>
            </a:ln>
          </p:spPr>
          <p:txBody>
            <a:bodyPr wrap="none" anchor="ct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endParaRPr lang="en-US" altLang="en-US"/>
            </a:p>
          </p:txBody>
        </p:sp>
      </p:grpSp>
      <p:grpSp>
        <p:nvGrpSpPr>
          <p:cNvPr id="86022" name="Group 48"/>
          <p:cNvGrpSpPr>
            <a:grpSpLocks/>
          </p:cNvGrpSpPr>
          <p:nvPr/>
        </p:nvGrpSpPr>
        <p:grpSpPr bwMode="auto">
          <a:xfrm>
            <a:off x="5232400" y="2463800"/>
            <a:ext cx="1143000" cy="1066800"/>
            <a:chOff x="4464" y="2160"/>
            <a:chExt cx="720" cy="672"/>
          </a:xfrm>
        </p:grpSpPr>
        <p:grpSp>
          <p:nvGrpSpPr>
            <p:cNvPr id="86085" name="Group 49"/>
            <p:cNvGrpSpPr>
              <a:grpSpLocks/>
            </p:cNvGrpSpPr>
            <p:nvPr/>
          </p:nvGrpSpPr>
          <p:grpSpPr bwMode="auto">
            <a:xfrm>
              <a:off x="4464" y="2160"/>
              <a:ext cx="720" cy="672"/>
              <a:chOff x="576" y="1296"/>
              <a:chExt cx="720" cy="672"/>
            </a:xfrm>
          </p:grpSpPr>
          <p:sp>
            <p:nvSpPr>
              <p:cNvPr id="86097" name="Line 50"/>
              <p:cNvSpPr>
                <a:spLocks noChangeShapeType="1"/>
              </p:cNvSpPr>
              <p:nvPr/>
            </p:nvSpPr>
            <p:spPr bwMode="auto">
              <a:xfrm>
                <a:off x="576" y="1296"/>
                <a:ext cx="0" cy="67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6098" name="Line 51"/>
              <p:cNvSpPr>
                <a:spLocks noChangeShapeType="1"/>
              </p:cNvSpPr>
              <p:nvPr/>
            </p:nvSpPr>
            <p:spPr bwMode="auto">
              <a:xfrm>
                <a:off x="576" y="1968"/>
                <a:ext cx="72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sp>
          <p:nvSpPr>
            <p:cNvPr id="86086" name="Oval 52"/>
            <p:cNvSpPr>
              <a:spLocks noChangeArrowheads="1"/>
            </p:cNvSpPr>
            <p:nvPr/>
          </p:nvSpPr>
          <p:spPr bwMode="auto">
            <a:xfrm>
              <a:off x="4658" y="2421"/>
              <a:ext cx="48" cy="48"/>
            </a:xfrm>
            <a:prstGeom prst="ellipse">
              <a:avLst/>
            </a:prstGeom>
            <a:solidFill>
              <a:schemeClr val="tx1"/>
            </a:solidFill>
            <a:ln w="9525">
              <a:solidFill>
                <a:schemeClr val="tx1"/>
              </a:solidFill>
              <a:round/>
              <a:headEnd/>
              <a:tailEnd/>
            </a:ln>
          </p:spPr>
          <p:txBody>
            <a:bodyPr wrap="none" anchor="ct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endParaRPr lang="en-US" altLang="en-US"/>
            </a:p>
          </p:txBody>
        </p:sp>
        <p:sp>
          <p:nvSpPr>
            <p:cNvPr id="86087" name="Oval 53"/>
            <p:cNvSpPr>
              <a:spLocks noChangeArrowheads="1"/>
            </p:cNvSpPr>
            <p:nvPr/>
          </p:nvSpPr>
          <p:spPr bwMode="auto">
            <a:xfrm>
              <a:off x="5079" y="2615"/>
              <a:ext cx="48" cy="48"/>
            </a:xfrm>
            <a:prstGeom prst="ellipse">
              <a:avLst/>
            </a:prstGeom>
            <a:solidFill>
              <a:schemeClr val="tx1"/>
            </a:solidFill>
            <a:ln w="9525">
              <a:solidFill>
                <a:schemeClr val="tx1"/>
              </a:solidFill>
              <a:round/>
              <a:headEnd/>
              <a:tailEnd/>
            </a:ln>
          </p:spPr>
          <p:txBody>
            <a:bodyPr wrap="none" anchor="ct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endParaRPr lang="en-US" altLang="en-US"/>
            </a:p>
          </p:txBody>
        </p:sp>
        <p:sp>
          <p:nvSpPr>
            <p:cNvPr id="86088" name="Oval 54"/>
            <p:cNvSpPr>
              <a:spLocks noChangeArrowheads="1"/>
            </p:cNvSpPr>
            <p:nvPr/>
          </p:nvSpPr>
          <p:spPr bwMode="auto">
            <a:xfrm>
              <a:off x="4502" y="2671"/>
              <a:ext cx="48" cy="48"/>
            </a:xfrm>
            <a:prstGeom prst="ellipse">
              <a:avLst/>
            </a:prstGeom>
            <a:solidFill>
              <a:schemeClr val="tx1"/>
            </a:solidFill>
            <a:ln w="9525">
              <a:solidFill>
                <a:schemeClr val="tx1"/>
              </a:solidFill>
              <a:round/>
              <a:headEnd/>
              <a:tailEnd/>
            </a:ln>
          </p:spPr>
          <p:txBody>
            <a:bodyPr wrap="none" anchor="ct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endParaRPr lang="en-US" altLang="en-US"/>
            </a:p>
          </p:txBody>
        </p:sp>
        <p:sp>
          <p:nvSpPr>
            <p:cNvPr id="86089" name="Oval 55"/>
            <p:cNvSpPr>
              <a:spLocks noChangeArrowheads="1"/>
            </p:cNvSpPr>
            <p:nvPr/>
          </p:nvSpPr>
          <p:spPr bwMode="auto">
            <a:xfrm>
              <a:off x="5036" y="2541"/>
              <a:ext cx="48" cy="48"/>
            </a:xfrm>
            <a:prstGeom prst="ellipse">
              <a:avLst/>
            </a:prstGeom>
            <a:solidFill>
              <a:schemeClr val="tx1"/>
            </a:solidFill>
            <a:ln w="9525">
              <a:solidFill>
                <a:schemeClr val="tx1"/>
              </a:solidFill>
              <a:round/>
              <a:headEnd/>
              <a:tailEnd/>
            </a:ln>
          </p:spPr>
          <p:txBody>
            <a:bodyPr wrap="none" anchor="ct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endParaRPr lang="en-US" altLang="en-US"/>
            </a:p>
          </p:txBody>
        </p:sp>
        <p:sp>
          <p:nvSpPr>
            <p:cNvPr id="86090" name="Oval 56"/>
            <p:cNvSpPr>
              <a:spLocks noChangeArrowheads="1"/>
            </p:cNvSpPr>
            <p:nvPr/>
          </p:nvSpPr>
          <p:spPr bwMode="auto">
            <a:xfrm>
              <a:off x="4591" y="2492"/>
              <a:ext cx="48" cy="48"/>
            </a:xfrm>
            <a:prstGeom prst="ellipse">
              <a:avLst/>
            </a:prstGeom>
            <a:solidFill>
              <a:schemeClr val="tx1"/>
            </a:solidFill>
            <a:ln w="9525">
              <a:solidFill>
                <a:schemeClr val="tx1"/>
              </a:solidFill>
              <a:round/>
              <a:headEnd/>
              <a:tailEnd/>
            </a:ln>
          </p:spPr>
          <p:txBody>
            <a:bodyPr wrap="none" anchor="ct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endParaRPr lang="en-US" altLang="en-US"/>
            </a:p>
          </p:txBody>
        </p:sp>
        <p:sp>
          <p:nvSpPr>
            <p:cNvPr id="86091" name="Oval 57"/>
            <p:cNvSpPr>
              <a:spLocks noChangeArrowheads="1"/>
            </p:cNvSpPr>
            <p:nvPr/>
          </p:nvSpPr>
          <p:spPr bwMode="auto">
            <a:xfrm>
              <a:off x="4839" y="2369"/>
              <a:ext cx="48" cy="48"/>
            </a:xfrm>
            <a:prstGeom prst="ellipse">
              <a:avLst/>
            </a:prstGeom>
            <a:solidFill>
              <a:schemeClr val="tx1"/>
            </a:solidFill>
            <a:ln w="9525">
              <a:solidFill>
                <a:schemeClr val="tx1"/>
              </a:solidFill>
              <a:round/>
              <a:headEnd/>
              <a:tailEnd/>
            </a:ln>
          </p:spPr>
          <p:txBody>
            <a:bodyPr wrap="none" anchor="ct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endParaRPr lang="en-US" altLang="en-US"/>
            </a:p>
          </p:txBody>
        </p:sp>
        <p:sp>
          <p:nvSpPr>
            <p:cNvPr id="86092" name="Oval 58"/>
            <p:cNvSpPr>
              <a:spLocks noChangeArrowheads="1"/>
            </p:cNvSpPr>
            <p:nvPr/>
          </p:nvSpPr>
          <p:spPr bwMode="auto">
            <a:xfrm>
              <a:off x="4742" y="2375"/>
              <a:ext cx="48" cy="48"/>
            </a:xfrm>
            <a:prstGeom prst="ellipse">
              <a:avLst/>
            </a:prstGeom>
            <a:solidFill>
              <a:schemeClr val="tx1"/>
            </a:solidFill>
            <a:ln w="9525">
              <a:solidFill>
                <a:schemeClr val="tx1"/>
              </a:solidFill>
              <a:round/>
              <a:headEnd/>
              <a:tailEnd/>
            </a:ln>
          </p:spPr>
          <p:txBody>
            <a:bodyPr wrap="none" anchor="ct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endParaRPr lang="en-US" altLang="en-US"/>
            </a:p>
          </p:txBody>
        </p:sp>
        <p:sp>
          <p:nvSpPr>
            <p:cNvPr id="86093" name="Oval 59"/>
            <p:cNvSpPr>
              <a:spLocks noChangeArrowheads="1"/>
            </p:cNvSpPr>
            <p:nvPr/>
          </p:nvSpPr>
          <p:spPr bwMode="auto">
            <a:xfrm>
              <a:off x="4546" y="2571"/>
              <a:ext cx="48" cy="48"/>
            </a:xfrm>
            <a:prstGeom prst="ellipse">
              <a:avLst/>
            </a:prstGeom>
            <a:solidFill>
              <a:schemeClr val="tx1"/>
            </a:solidFill>
            <a:ln w="9525">
              <a:solidFill>
                <a:schemeClr val="tx1"/>
              </a:solidFill>
              <a:round/>
              <a:headEnd/>
              <a:tailEnd/>
            </a:ln>
          </p:spPr>
          <p:txBody>
            <a:bodyPr wrap="none" anchor="ct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endParaRPr lang="en-US" altLang="en-US"/>
            </a:p>
          </p:txBody>
        </p:sp>
        <p:sp>
          <p:nvSpPr>
            <p:cNvPr id="86094" name="Oval 60"/>
            <p:cNvSpPr>
              <a:spLocks noChangeArrowheads="1"/>
            </p:cNvSpPr>
            <p:nvPr/>
          </p:nvSpPr>
          <p:spPr bwMode="auto">
            <a:xfrm>
              <a:off x="4922" y="2407"/>
              <a:ext cx="48" cy="48"/>
            </a:xfrm>
            <a:prstGeom prst="ellipse">
              <a:avLst/>
            </a:prstGeom>
            <a:solidFill>
              <a:schemeClr val="tx1"/>
            </a:solidFill>
            <a:ln w="9525">
              <a:solidFill>
                <a:schemeClr val="tx1"/>
              </a:solidFill>
              <a:round/>
              <a:headEnd/>
              <a:tailEnd/>
            </a:ln>
          </p:spPr>
          <p:txBody>
            <a:bodyPr wrap="none" anchor="ct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endParaRPr lang="en-US" altLang="en-US"/>
            </a:p>
          </p:txBody>
        </p:sp>
        <p:sp>
          <p:nvSpPr>
            <p:cNvPr id="86095" name="Oval 61"/>
            <p:cNvSpPr>
              <a:spLocks noChangeArrowheads="1"/>
            </p:cNvSpPr>
            <p:nvPr/>
          </p:nvSpPr>
          <p:spPr bwMode="auto">
            <a:xfrm>
              <a:off x="5106" y="2695"/>
              <a:ext cx="48" cy="48"/>
            </a:xfrm>
            <a:prstGeom prst="ellipse">
              <a:avLst/>
            </a:prstGeom>
            <a:solidFill>
              <a:schemeClr val="tx1"/>
            </a:solidFill>
            <a:ln w="9525">
              <a:solidFill>
                <a:schemeClr val="tx1"/>
              </a:solidFill>
              <a:round/>
              <a:headEnd/>
              <a:tailEnd/>
            </a:ln>
          </p:spPr>
          <p:txBody>
            <a:bodyPr wrap="none" anchor="ct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endParaRPr lang="en-US" altLang="en-US"/>
            </a:p>
          </p:txBody>
        </p:sp>
        <p:sp>
          <p:nvSpPr>
            <p:cNvPr id="86096" name="Oval 62"/>
            <p:cNvSpPr>
              <a:spLocks noChangeArrowheads="1"/>
            </p:cNvSpPr>
            <p:nvPr/>
          </p:nvSpPr>
          <p:spPr bwMode="auto">
            <a:xfrm>
              <a:off x="4995" y="2467"/>
              <a:ext cx="48" cy="48"/>
            </a:xfrm>
            <a:prstGeom prst="ellipse">
              <a:avLst/>
            </a:prstGeom>
            <a:solidFill>
              <a:schemeClr val="tx1"/>
            </a:solidFill>
            <a:ln w="9525">
              <a:solidFill>
                <a:schemeClr val="tx1"/>
              </a:solidFill>
              <a:round/>
              <a:headEnd/>
              <a:tailEnd/>
            </a:ln>
          </p:spPr>
          <p:txBody>
            <a:bodyPr wrap="none" anchor="ct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endParaRPr lang="en-US" altLang="en-US"/>
            </a:p>
          </p:txBody>
        </p:sp>
      </p:grpSp>
      <p:grpSp>
        <p:nvGrpSpPr>
          <p:cNvPr id="86023" name="Group 63"/>
          <p:cNvGrpSpPr>
            <a:grpSpLocks/>
          </p:cNvGrpSpPr>
          <p:nvPr/>
        </p:nvGrpSpPr>
        <p:grpSpPr bwMode="auto">
          <a:xfrm>
            <a:off x="5232400" y="4800600"/>
            <a:ext cx="1143000" cy="1066800"/>
            <a:chOff x="96" y="3552"/>
            <a:chExt cx="720" cy="672"/>
          </a:xfrm>
        </p:grpSpPr>
        <p:grpSp>
          <p:nvGrpSpPr>
            <p:cNvPr id="86071" name="Group 64"/>
            <p:cNvGrpSpPr>
              <a:grpSpLocks/>
            </p:cNvGrpSpPr>
            <p:nvPr/>
          </p:nvGrpSpPr>
          <p:grpSpPr bwMode="auto">
            <a:xfrm>
              <a:off x="96" y="3552"/>
              <a:ext cx="720" cy="672"/>
              <a:chOff x="576" y="1296"/>
              <a:chExt cx="720" cy="672"/>
            </a:xfrm>
          </p:grpSpPr>
          <p:sp>
            <p:nvSpPr>
              <p:cNvPr id="86083" name="Line 65"/>
              <p:cNvSpPr>
                <a:spLocks noChangeShapeType="1"/>
              </p:cNvSpPr>
              <p:nvPr/>
            </p:nvSpPr>
            <p:spPr bwMode="auto">
              <a:xfrm>
                <a:off x="576" y="1296"/>
                <a:ext cx="0" cy="67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6084" name="Line 66"/>
              <p:cNvSpPr>
                <a:spLocks noChangeShapeType="1"/>
              </p:cNvSpPr>
              <p:nvPr/>
            </p:nvSpPr>
            <p:spPr bwMode="auto">
              <a:xfrm>
                <a:off x="576" y="1968"/>
                <a:ext cx="72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sp>
          <p:nvSpPr>
            <p:cNvPr id="86072" name="Oval 67"/>
            <p:cNvSpPr>
              <a:spLocks noChangeArrowheads="1"/>
            </p:cNvSpPr>
            <p:nvPr/>
          </p:nvSpPr>
          <p:spPr bwMode="auto">
            <a:xfrm>
              <a:off x="618" y="4058"/>
              <a:ext cx="48" cy="48"/>
            </a:xfrm>
            <a:prstGeom prst="ellipse">
              <a:avLst/>
            </a:prstGeom>
            <a:solidFill>
              <a:schemeClr val="tx1"/>
            </a:solidFill>
            <a:ln w="9525">
              <a:solidFill>
                <a:schemeClr val="tx1"/>
              </a:solidFill>
              <a:round/>
              <a:headEnd/>
              <a:tailEnd/>
            </a:ln>
          </p:spPr>
          <p:txBody>
            <a:bodyPr wrap="none" anchor="ct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endParaRPr lang="en-US" altLang="en-US"/>
            </a:p>
          </p:txBody>
        </p:sp>
        <p:sp>
          <p:nvSpPr>
            <p:cNvPr id="86073" name="Oval 68"/>
            <p:cNvSpPr>
              <a:spLocks noChangeArrowheads="1"/>
            </p:cNvSpPr>
            <p:nvPr/>
          </p:nvSpPr>
          <p:spPr bwMode="auto">
            <a:xfrm>
              <a:off x="426" y="3627"/>
              <a:ext cx="48" cy="48"/>
            </a:xfrm>
            <a:prstGeom prst="ellipse">
              <a:avLst/>
            </a:prstGeom>
            <a:solidFill>
              <a:schemeClr val="tx1"/>
            </a:solidFill>
            <a:ln w="9525">
              <a:solidFill>
                <a:schemeClr val="tx1"/>
              </a:solidFill>
              <a:round/>
              <a:headEnd/>
              <a:tailEnd/>
            </a:ln>
          </p:spPr>
          <p:txBody>
            <a:bodyPr wrap="none" anchor="ct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endParaRPr lang="en-US" altLang="en-US"/>
            </a:p>
          </p:txBody>
        </p:sp>
        <p:sp>
          <p:nvSpPr>
            <p:cNvPr id="86074" name="Oval 69"/>
            <p:cNvSpPr>
              <a:spLocks noChangeArrowheads="1"/>
            </p:cNvSpPr>
            <p:nvPr/>
          </p:nvSpPr>
          <p:spPr bwMode="auto">
            <a:xfrm>
              <a:off x="676" y="3983"/>
              <a:ext cx="48" cy="48"/>
            </a:xfrm>
            <a:prstGeom prst="ellipse">
              <a:avLst/>
            </a:prstGeom>
            <a:solidFill>
              <a:schemeClr val="tx1"/>
            </a:solidFill>
            <a:ln w="9525">
              <a:solidFill>
                <a:schemeClr val="tx1"/>
              </a:solidFill>
              <a:round/>
              <a:headEnd/>
              <a:tailEnd/>
            </a:ln>
          </p:spPr>
          <p:txBody>
            <a:bodyPr wrap="none" anchor="ct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endParaRPr lang="en-US" altLang="en-US"/>
            </a:p>
          </p:txBody>
        </p:sp>
        <p:sp>
          <p:nvSpPr>
            <p:cNvPr id="86075" name="Oval 70"/>
            <p:cNvSpPr>
              <a:spLocks noChangeArrowheads="1"/>
            </p:cNvSpPr>
            <p:nvPr/>
          </p:nvSpPr>
          <p:spPr bwMode="auto">
            <a:xfrm>
              <a:off x="184" y="3872"/>
              <a:ext cx="48" cy="48"/>
            </a:xfrm>
            <a:prstGeom prst="ellipse">
              <a:avLst/>
            </a:prstGeom>
            <a:solidFill>
              <a:schemeClr val="tx1"/>
            </a:solidFill>
            <a:ln w="9525">
              <a:solidFill>
                <a:schemeClr val="tx1"/>
              </a:solidFill>
              <a:round/>
              <a:headEnd/>
              <a:tailEnd/>
            </a:ln>
          </p:spPr>
          <p:txBody>
            <a:bodyPr wrap="none" anchor="ct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endParaRPr lang="en-US" altLang="en-US"/>
            </a:p>
          </p:txBody>
        </p:sp>
        <p:sp>
          <p:nvSpPr>
            <p:cNvPr id="86076" name="Oval 71"/>
            <p:cNvSpPr>
              <a:spLocks noChangeArrowheads="1"/>
            </p:cNvSpPr>
            <p:nvPr/>
          </p:nvSpPr>
          <p:spPr bwMode="auto">
            <a:xfrm>
              <a:off x="604" y="4116"/>
              <a:ext cx="48" cy="48"/>
            </a:xfrm>
            <a:prstGeom prst="ellipse">
              <a:avLst/>
            </a:prstGeom>
            <a:solidFill>
              <a:schemeClr val="tx1"/>
            </a:solidFill>
            <a:ln w="9525">
              <a:solidFill>
                <a:schemeClr val="tx1"/>
              </a:solidFill>
              <a:round/>
              <a:headEnd/>
              <a:tailEnd/>
            </a:ln>
          </p:spPr>
          <p:txBody>
            <a:bodyPr wrap="none" anchor="ct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endParaRPr lang="en-US" altLang="en-US"/>
            </a:p>
          </p:txBody>
        </p:sp>
        <p:sp>
          <p:nvSpPr>
            <p:cNvPr id="86077" name="Oval 72"/>
            <p:cNvSpPr>
              <a:spLocks noChangeArrowheads="1"/>
            </p:cNvSpPr>
            <p:nvPr/>
          </p:nvSpPr>
          <p:spPr bwMode="auto">
            <a:xfrm>
              <a:off x="561" y="4155"/>
              <a:ext cx="48" cy="48"/>
            </a:xfrm>
            <a:prstGeom prst="ellipse">
              <a:avLst/>
            </a:prstGeom>
            <a:solidFill>
              <a:schemeClr val="tx1"/>
            </a:solidFill>
            <a:ln w="9525">
              <a:solidFill>
                <a:schemeClr val="tx1"/>
              </a:solidFill>
              <a:round/>
              <a:headEnd/>
              <a:tailEnd/>
            </a:ln>
          </p:spPr>
          <p:txBody>
            <a:bodyPr wrap="none" anchor="ct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endParaRPr lang="en-US" altLang="en-US"/>
            </a:p>
          </p:txBody>
        </p:sp>
        <p:sp>
          <p:nvSpPr>
            <p:cNvPr id="86078" name="Oval 73"/>
            <p:cNvSpPr>
              <a:spLocks noChangeArrowheads="1"/>
            </p:cNvSpPr>
            <p:nvPr/>
          </p:nvSpPr>
          <p:spPr bwMode="auto">
            <a:xfrm>
              <a:off x="377" y="3731"/>
              <a:ext cx="48" cy="48"/>
            </a:xfrm>
            <a:prstGeom prst="ellipse">
              <a:avLst/>
            </a:prstGeom>
            <a:solidFill>
              <a:schemeClr val="tx1"/>
            </a:solidFill>
            <a:ln w="9525">
              <a:solidFill>
                <a:schemeClr val="tx1"/>
              </a:solidFill>
              <a:round/>
              <a:headEnd/>
              <a:tailEnd/>
            </a:ln>
          </p:spPr>
          <p:txBody>
            <a:bodyPr wrap="none" anchor="ct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endParaRPr lang="en-US" altLang="en-US"/>
            </a:p>
          </p:txBody>
        </p:sp>
        <p:sp>
          <p:nvSpPr>
            <p:cNvPr id="86079" name="Oval 74"/>
            <p:cNvSpPr>
              <a:spLocks noChangeArrowheads="1"/>
            </p:cNvSpPr>
            <p:nvPr/>
          </p:nvSpPr>
          <p:spPr bwMode="auto">
            <a:xfrm>
              <a:off x="239" y="3786"/>
              <a:ext cx="48" cy="48"/>
            </a:xfrm>
            <a:prstGeom prst="ellipse">
              <a:avLst/>
            </a:prstGeom>
            <a:solidFill>
              <a:schemeClr val="tx1"/>
            </a:solidFill>
            <a:ln w="9525">
              <a:solidFill>
                <a:schemeClr val="tx1"/>
              </a:solidFill>
              <a:round/>
              <a:headEnd/>
              <a:tailEnd/>
            </a:ln>
          </p:spPr>
          <p:txBody>
            <a:bodyPr wrap="none" anchor="ct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endParaRPr lang="en-US" altLang="en-US"/>
            </a:p>
          </p:txBody>
        </p:sp>
        <p:sp>
          <p:nvSpPr>
            <p:cNvPr id="86080" name="Oval 75"/>
            <p:cNvSpPr>
              <a:spLocks noChangeArrowheads="1"/>
            </p:cNvSpPr>
            <p:nvPr/>
          </p:nvSpPr>
          <p:spPr bwMode="auto">
            <a:xfrm>
              <a:off x="307" y="3748"/>
              <a:ext cx="48" cy="48"/>
            </a:xfrm>
            <a:prstGeom prst="ellipse">
              <a:avLst/>
            </a:prstGeom>
            <a:solidFill>
              <a:schemeClr val="tx1"/>
            </a:solidFill>
            <a:ln w="9525">
              <a:solidFill>
                <a:schemeClr val="tx1"/>
              </a:solidFill>
              <a:round/>
              <a:headEnd/>
              <a:tailEnd/>
            </a:ln>
          </p:spPr>
          <p:txBody>
            <a:bodyPr wrap="none" anchor="ct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endParaRPr lang="en-US" altLang="en-US"/>
            </a:p>
          </p:txBody>
        </p:sp>
        <p:sp>
          <p:nvSpPr>
            <p:cNvPr id="86081" name="Oval 76"/>
            <p:cNvSpPr>
              <a:spLocks noChangeArrowheads="1"/>
            </p:cNvSpPr>
            <p:nvPr/>
          </p:nvSpPr>
          <p:spPr bwMode="auto">
            <a:xfrm>
              <a:off x="747" y="3929"/>
              <a:ext cx="48" cy="48"/>
            </a:xfrm>
            <a:prstGeom prst="ellipse">
              <a:avLst/>
            </a:prstGeom>
            <a:solidFill>
              <a:schemeClr val="tx1"/>
            </a:solidFill>
            <a:ln w="9525">
              <a:solidFill>
                <a:schemeClr val="tx1"/>
              </a:solidFill>
              <a:round/>
              <a:headEnd/>
              <a:tailEnd/>
            </a:ln>
          </p:spPr>
          <p:txBody>
            <a:bodyPr wrap="none" anchor="ct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endParaRPr lang="en-US" altLang="en-US"/>
            </a:p>
          </p:txBody>
        </p:sp>
        <p:sp>
          <p:nvSpPr>
            <p:cNvPr id="86082" name="Oval 77"/>
            <p:cNvSpPr>
              <a:spLocks noChangeArrowheads="1"/>
            </p:cNvSpPr>
            <p:nvPr/>
          </p:nvSpPr>
          <p:spPr bwMode="auto">
            <a:xfrm>
              <a:off x="676" y="4043"/>
              <a:ext cx="48" cy="48"/>
            </a:xfrm>
            <a:prstGeom prst="ellipse">
              <a:avLst/>
            </a:prstGeom>
            <a:solidFill>
              <a:schemeClr val="tx1"/>
            </a:solidFill>
            <a:ln w="9525">
              <a:solidFill>
                <a:schemeClr val="tx1"/>
              </a:solidFill>
              <a:round/>
              <a:headEnd/>
              <a:tailEnd/>
            </a:ln>
          </p:spPr>
          <p:txBody>
            <a:bodyPr wrap="none" anchor="ct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endParaRPr lang="en-US" altLang="en-US"/>
            </a:p>
          </p:txBody>
        </p:sp>
      </p:grpSp>
      <p:grpSp>
        <p:nvGrpSpPr>
          <p:cNvPr id="86024" name="Group 78"/>
          <p:cNvGrpSpPr>
            <a:grpSpLocks/>
          </p:cNvGrpSpPr>
          <p:nvPr/>
        </p:nvGrpSpPr>
        <p:grpSpPr bwMode="auto">
          <a:xfrm>
            <a:off x="914400" y="2463800"/>
            <a:ext cx="1143000" cy="1066800"/>
            <a:chOff x="930" y="3563"/>
            <a:chExt cx="720" cy="672"/>
          </a:xfrm>
        </p:grpSpPr>
        <p:grpSp>
          <p:nvGrpSpPr>
            <p:cNvPr id="86057" name="Group 79"/>
            <p:cNvGrpSpPr>
              <a:grpSpLocks/>
            </p:cNvGrpSpPr>
            <p:nvPr/>
          </p:nvGrpSpPr>
          <p:grpSpPr bwMode="auto">
            <a:xfrm>
              <a:off x="930" y="3563"/>
              <a:ext cx="720" cy="672"/>
              <a:chOff x="576" y="1296"/>
              <a:chExt cx="720" cy="672"/>
            </a:xfrm>
          </p:grpSpPr>
          <p:sp>
            <p:nvSpPr>
              <p:cNvPr id="86069" name="Line 80"/>
              <p:cNvSpPr>
                <a:spLocks noChangeShapeType="1"/>
              </p:cNvSpPr>
              <p:nvPr/>
            </p:nvSpPr>
            <p:spPr bwMode="auto">
              <a:xfrm>
                <a:off x="576" y="1296"/>
                <a:ext cx="0" cy="67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6070" name="Line 81"/>
              <p:cNvSpPr>
                <a:spLocks noChangeShapeType="1"/>
              </p:cNvSpPr>
              <p:nvPr/>
            </p:nvSpPr>
            <p:spPr bwMode="auto">
              <a:xfrm>
                <a:off x="576" y="1968"/>
                <a:ext cx="72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sp>
          <p:nvSpPr>
            <p:cNvPr id="86058" name="Oval 82"/>
            <p:cNvSpPr>
              <a:spLocks noChangeArrowheads="1"/>
            </p:cNvSpPr>
            <p:nvPr/>
          </p:nvSpPr>
          <p:spPr bwMode="auto">
            <a:xfrm>
              <a:off x="1385" y="4007"/>
              <a:ext cx="48" cy="48"/>
            </a:xfrm>
            <a:prstGeom prst="ellipse">
              <a:avLst/>
            </a:prstGeom>
            <a:solidFill>
              <a:schemeClr val="tx1"/>
            </a:solidFill>
            <a:ln w="9525">
              <a:solidFill>
                <a:schemeClr val="tx1"/>
              </a:solidFill>
              <a:round/>
              <a:headEnd/>
              <a:tailEnd/>
            </a:ln>
          </p:spPr>
          <p:txBody>
            <a:bodyPr wrap="none" anchor="ct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endParaRPr lang="en-US" altLang="en-US"/>
            </a:p>
          </p:txBody>
        </p:sp>
        <p:sp>
          <p:nvSpPr>
            <p:cNvPr id="86059" name="Oval 83"/>
            <p:cNvSpPr>
              <a:spLocks noChangeArrowheads="1"/>
            </p:cNvSpPr>
            <p:nvPr/>
          </p:nvSpPr>
          <p:spPr bwMode="auto">
            <a:xfrm>
              <a:off x="1374" y="3692"/>
              <a:ext cx="48" cy="48"/>
            </a:xfrm>
            <a:prstGeom prst="ellipse">
              <a:avLst/>
            </a:prstGeom>
            <a:solidFill>
              <a:schemeClr val="tx1"/>
            </a:solidFill>
            <a:ln w="9525">
              <a:solidFill>
                <a:schemeClr val="tx1"/>
              </a:solidFill>
              <a:round/>
              <a:headEnd/>
              <a:tailEnd/>
            </a:ln>
          </p:spPr>
          <p:txBody>
            <a:bodyPr wrap="none" anchor="ct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endParaRPr lang="en-US" altLang="en-US"/>
            </a:p>
          </p:txBody>
        </p:sp>
        <p:sp>
          <p:nvSpPr>
            <p:cNvPr id="86060" name="Oval 84"/>
            <p:cNvSpPr>
              <a:spLocks noChangeArrowheads="1"/>
            </p:cNvSpPr>
            <p:nvPr/>
          </p:nvSpPr>
          <p:spPr bwMode="auto">
            <a:xfrm>
              <a:off x="1580" y="3702"/>
              <a:ext cx="48" cy="48"/>
            </a:xfrm>
            <a:prstGeom prst="ellipse">
              <a:avLst/>
            </a:prstGeom>
            <a:solidFill>
              <a:schemeClr val="tx1"/>
            </a:solidFill>
            <a:ln w="9525">
              <a:solidFill>
                <a:schemeClr val="tx1"/>
              </a:solidFill>
              <a:round/>
              <a:headEnd/>
              <a:tailEnd/>
            </a:ln>
          </p:spPr>
          <p:txBody>
            <a:bodyPr wrap="none" anchor="ct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endParaRPr lang="en-US" altLang="en-US"/>
            </a:p>
          </p:txBody>
        </p:sp>
        <p:sp>
          <p:nvSpPr>
            <p:cNvPr id="86061" name="Oval 85"/>
            <p:cNvSpPr>
              <a:spLocks noChangeArrowheads="1"/>
            </p:cNvSpPr>
            <p:nvPr/>
          </p:nvSpPr>
          <p:spPr bwMode="auto">
            <a:xfrm>
              <a:off x="945" y="3987"/>
              <a:ext cx="48" cy="48"/>
            </a:xfrm>
            <a:prstGeom prst="ellipse">
              <a:avLst/>
            </a:prstGeom>
            <a:solidFill>
              <a:schemeClr val="tx1"/>
            </a:solidFill>
            <a:ln w="9525">
              <a:solidFill>
                <a:schemeClr val="tx1"/>
              </a:solidFill>
              <a:round/>
              <a:headEnd/>
              <a:tailEnd/>
            </a:ln>
          </p:spPr>
          <p:txBody>
            <a:bodyPr wrap="none" anchor="ct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endParaRPr lang="en-US" altLang="en-US"/>
            </a:p>
          </p:txBody>
        </p:sp>
        <p:sp>
          <p:nvSpPr>
            <p:cNvPr id="86062" name="Oval 86"/>
            <p:cNvSpPr>
              <a:spLocks noChangeArrowheads="1"/>
            </p:cNvSpPr>
            <p:nvPr/>
          </p:nvSpPr>
          <p:spPr bwMode="auto">
            <a:xfrm>
              <a:off x="1018" y="4164"/>
              <a:ext cx="48" cy="48"/>
            </a:xfrm>
            <a:prstGeom prst="ellipse">
              <a:avLst/>
            </a:prstGeom>
            <a:solidFill>
              <a:schemeClr val="tx1"/>
            </a:solidFill>
            <a:ln w="9525">
              <a:solidFill>
                <a:schemeClr val="tx1"/>
              </a:solidFill>
              <a:round/>
              <a:headEnd/>
              <a:tailEnd/>
            </a:ln>
          </p:spPr>
          <p:txBody>
            <a:bodyPr wrap="none" anchor="ct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endParaRPr lang="en-US" altLang="en-US"/>
            </a:p>
          </p:txBody>
        </p:sp>
        <p:sp>
          <p:nvSpPr>
            <p:cNvPr id="86063" name="Oval 87"/>
            <p:cNvSpPr>
              <a:spLocks noChangeArrowheads="1"/>
            </p:cNvSpPr>
            <p:nvPr/>
          </p:nvSpPr>
          <p:spPr bwMode="auto">
            <a:xfrm>
              <a:off x="1144" y="4024"/>
              <a:ext cx="48" cy="48"/>
            </a:xfrm>
            <a:prstGeom prst="ellipse">
              <a:avLst/>
            </a:prstGeom>
            <a:solidFill>
              <a:schemeClr val="tx1"/>
            </a:solidFill>
            <a:ln w="9525">
              <a:solidFill>
                <a:schemeClr val="tx1"/>
              </a:solidFill>
              <a:round/>
              <a:headEnd/>
              <a:tailEnd/>
            </a:ln>
          </p:spPr>
          <p:txBody>
            <a:bodyPr wrap="none" anchor="ct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endParaRPr lang="en-US" altLang="en-US"/>
            </a:p>
          </p:txBody>
        </p:sp>
        <p:sp>
          <p:nvSpPr>
            <p:cNvPr id="86064" name="Oval 88"/>
            <p:cNvSpPr>
              <a:spLocks noChangeArrowheads="1"/>
            </p:cNvSpPr>
            <p:nvPr/>
          </p:nvSpPr>
          <p:spPr bwMode="auto">
            <a:xfrm>
              <a:off x="1178" y="3883"/>
              <a:ext cx="48" cy="48"/>
            </a:xfrm>
            <a:prstGeom prst="ellipse">
              <a:avLst/>
            </a:prstGeom>
            <a:solidFill>
              <a:schemeClr val="tx1"/>
            </a:solidFill>
            <a:ln w="9525">
              <a:solidFill>
                <a:schemeClr val="tx1"/>
              </a:solidFill>
              <a:round/>
              <a:headEnd/>
              <a:tailEnd/>
            </a:ln>
          </p:spPr>
          <p:txBody>
            <a:bodyPr wrap="none" anchor="ct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endParaRPr lang="en-US" altLang="en-US"/>
            </a:p>
          </p:txBody>
        </p:sp>
        <p:sp>
          <p:nvSpPr>
            <p:cNvPr id="86065" name="Oval 89"/>
            <p:cNvSpPr>
              <a:spLocks noChangeArrowheads="1"/>
            </p:cNvSpPr>
            <p:nvPr/>
          </p:nvSpPr>
          <p:spPr bwMode="auto">
            <a:xfrm>
              <a:off x="1048" y="4046"/>
              <a:ext cx="48" cy="48"/>
            </a:xfrm>
            <a:prstGeom prst="ellipse">
              <a:avLst/>
            </a:prstGeom>
            <a:solidFill>
              <a:schemeClr val="tx1"/>
            </a:solidFill>
            <a:ln w="9525">
              <a:solidFill>
                <a:schemeClr val="tx1"/>
              </a:solidFill>
              <a:round/>
              <a:headEnd/>
              <a:tailEnd/>
            </a:ln>
          </p:spPr>
          <p:txBody>
            <a:bodyPr wrap="none" anchor="ct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endParaRPr lang="en-US" altLang="en-US"/>
            </a:p>
          </p:txBody>
        </p:sp>
        <p:sp>
          <p:nvSpPr>
            <p:cNvPr id="86066" name="Oval 90"/>
            <p:cNvSpPr>
              <a:spLocks noChangeArrowheads="1"/>
            </p:cNvSpPr>
            <p:nvPr/>
          </p:nvSpPr>
          <p:spPr bwMode="auto">
            <a:xfrm>
              <a:off x="1296" y="3888"/>
              <a:ext cx="48" cy="48"/>
            </a:xfrm>
            <a:prstGeom prst="ellipse">
              <a:avLst/>
            </a:prstGeom>
            <a:solidFill>
              <a:schemeClr val="tx1"/>
            </a:solidFill>
            <a:ln w="9525">
              <a:solidFill>
                <a:schemeClr val="tx1"/>
              </a:solidFill>
              <a:round/>
              <a:headEnd/>
              <a:tailEnd/>
            </a:ln>
          </p:spPr>
          <p:txBody>
            <a:bodyPr wrap="none" anchor="ct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endParaRPr lang="en-US" altLang="en-US"/>
            </a:p>
          </p:txBody>
        </p:sp>
        <p:sp>
          <p:nvSpPr>
            <p:cNvPr id="86067" name="Oval 91"/>
            <p:cNvSpPr>
              <a:spLocks noChangeArrowheads="1"/>
            </p:cNvSpPr>
            <p:nvPr/>
          </p:nvSpPr>
          <p:spPr bwMode="auto">
            <a:xfrm>
              <a:off x="1536" y="3631"/>
              <a:ext cx="48" cy="48"/>
            </a:xfrm>
            <a:prstGeom prst="ellipse">
              <a:avLst/>
            </a:prstGeom>
            <a:solidFill>
              <a:schemeClr val="tx1"/>
            </a:solidFill>
            <a:ln w="9525">
              <a:solidFill>
                <a:schemeClr val="tx1"/>
              </a:solidFill>
              <a:round/>
              <a:headEnd/>
              <a:tailEnd/>
            </a:ln>
          </p:spPr>
          <p:txBody>
            <a:bodyPr wrap="none" anchor="ct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endParaRPr lang="en-US" altLang="en-US"/>
            </a:p>
          </p:txBody>
        </p:sp>
        <p:sp>
          <p:nvSpPr>
            <p:cNvPr id="86068" name="Oval 92"/>
            <p:cNvSpPr>
              <a:spLocks noChangeArrowheads="1"/>
            </p:cNvSpPr>
            <p:nvPr/>
          </p:nvSpPr>
          <p:spPr bwMode="auto">
            <a:xfrm>
              <a:off x="1402" y="3846"/>
              <a:ext cx="48" cy="48"/>
            </a:xfrm>
            <a:prstGeom prst="ellipse">
              <a:avLst/>
            </a:prstGeom>
            <a:solidFill>
              <a:schemeClr val="tx1"/>
            </a:solidFill>
            <a:ln w="9525">
              <a:solidFill>
                <a:schemeClr val="tx1"/>
              </a:solidFill>
              <a:round/>
              <a:headEnd/>
              <a:tailEnd/>
            </a:ln>
          </p:spPr>
          <p:txBody>
            <a:bodyPr wrap="none" anchor="ct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endParaRPr lang="en-US" altLang="en-US"/>
            </a:p>
          </p:txBody>
        </p:sp>
      </p:grpSp>
      <p:grpSp>
        <p:nvGrpSpPr>
          <p:cNvPr id="86025" name="Group 93"/>
          <p:cNvGrpSpPr>
            <a:grpSpLocks/>
          </p:cNvGrpSpPr>
          <p:nvPr/>
        </p:nvGrpSpPr>
        <p:grpSpPr bwMode="auto">
          <a:xfrm>
            <a:off x="914400" y="4800600"/>
            <a:ext cx="1143000" cy="1066800"/>
            <a:chOff x="180" y="2682"/>
            <a:chExt cx="720" cy="672"/>
          </a:xfrm>
        </p:grpSpPr>
        <p:grpSp>
          <p:nvGrpSpPr>
            <p:cNvPr id="86043" name="Group 94"/>
            <p:cNvGrpSpPr>
              <a:grpSpLocks/>
            </p:cNvGrpSpPr>
            <p:nvPr/>
          </p:nvGrpSpPr>
          <p:grpSpPr bwMode="auto">
            <a:xfrm>
              <a:off x="180" y="2682"/>
              <a:ext cx="720" cy="672"/>
              <a:chOff x="576" y="1296"/>
              <a:chExt cx="720" cy="672"/>
            </a:xfrm>
          </p:grpSpPr>
          <p:sp>
            <p:nvSpPr>
              <p:cNvPr id="86055" name="Line 95"/>
              <p:cNvSpPr>
                <a:spLocks noChangeShapeType="1"/>
              </p:cNvSpPr>
              <p:nvPr/>
            </p:nvSpPr>
            <p:spPr bwMode="auto">
              <a:xfrm>
                <a:off x="576" y="1296"/>
                <a:ext cx="0" cy="67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6056" name="Line 96"/>
              <p:cNvSpPr>
                <a:spLocks noChangeShapeType="1"/>
              </p:cNvSpPr>
              <p:nvPr/>
            </p:nvSpPr>
            <p:spPr bwMode="auto">
              <a:xfrm>
                <a:off x="576" y="1968"/>
                <a:ext cx="72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sp>
          <p:nvSpPr>
            <p:cNvPr id="86044" name="Oval 97"/>
            <p:cNvSpPr>
              <a:spLocks noChangeArrowheads="1"/>
            </p:cNvSpPr>
            <p:nvPr/>
          </p:nvSpPr>
          <p:spPr bwMode="auto">
            <a:xfrm>
              <a:off x="215" y="2883"/>
              <a:ext cx="48" cy="48"/>
            </a:xfrm>
            <a:prstGeom prst="ellipse">
              <a:avLst/>
            </a:prstGeom>
            <a:solidFill>
              <a:schemeClr val="tx1"/>
            </a:solidFill>
            <a:ln w="9525">
              <a:solidFill>
                <a:schemeClr val="tx1"/>
              </a:solidFill>
              <a:round/>
              <a:headEnd/>
              <a:tailEnd/>
            </a:ln>
          </p:spPr>
          <p:txBody>
            <a:bodyPr wrap="none" anchor="ct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endParaRPr lang="en-US" altLang="en-US"/>
            </a:p>
          </p:txBody>
        </p:sp>
        <p:sp>
          <p:nvSpPr>
            <p:cNvPr id="86045" name="Oval 98"/>
            <p:cNvSpPr>
              <a:spLocks noChangeArrowheads="1"/>
            </p:cNvSpPr>
            <p:nvPr/>
          </p:nvSpPr>
          <p:spPr bwMode="auto">
            <a:xfrm>
              <a:off x="215" y="3270"/>
              <a:ext cx="48" cy="48"/>
            </a:xfrm>
            <a:prstGeom prst="ellipse">
              <a:avLst/>
            </a:prstGeom>
            <a:solidFill>
              <a:schemeClr val="tx1"/>
            </a:solidFill>
            <a:ln w="9525">
              <a:solidFill>
                <a:schemeClr val="tx1"/>
              </a:solidFill>
              <a:round/>
              <a:headEnd/>
              <a:tailEnd/>
            </a:ln>
          </p:spPr>
          <p:txBody>
            <a:bodyPr wrap="none" anchor="ct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endParaRPr lang="en-US" altLang="en-US"/>
            </a:p>
          </p:txBody>
        </p:sp>
        <p:sp>
          <p:nvSpPr>
            <p:cNvPr id="86046" name="Oval 99"/>
            <p:cNvSpPr>
              <a:spLocks noChangeArrowheads="1"/>
            </p:cNvSpPr>
            <p:nvPr/>
          </p:nvSpPr>
          <p:spPr bwMode="auto">
            <a:xfrm>
              <a:off x="272" y="3165"/>
              <a:ext cx="48" cy="48"/>
            </a:xfrm>
            <a:prstGeom prst="ellipse">
              <a:avLst/>
            </a:prstGeom>
            <a:solidFill>
              <a:schemeClr val="tx1"/>
            </a:solidFill>
            <a:ln w="9525">
              <a:solidFill>
                <a:schemeClr val="tx1"/>
              </a:solidFill>
              <a:round/>
              <a:headEnd/>
              <a:tailEnd/>
            </a:ln>
          </p:spPr>
          <p:txBody>
            <a:bodyPr wrap="none" anchor="ct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endParaRPr lang="en-US" altLang="en-US"/>
            </a:p>
          </p:txBody>
        </p:sp>
        <p:sp>
          <p:nvSpPr>
            <p:cNvPr id="86047" name="Oval 100"/>
            <p:cNvSpPr>
              <a:spLocks noChangeArrowheads="1"/>
            </p:cNvSpPr>
            <p:nvPr/>
          </p:nvSpPr>
          <p:spPr bwMode="auto">
            <a:xfrm>
              <a:off x="216" y="2978"/>
              <a:ext cx="48" cy="48"/>
            </a:xfrm>
            <a:prstGeom prst="ellipse">
              <a:avLst/>
            </a:prstGeom>
            <a:solidFill>
              <a:schemeClr val="tx1"/>
            </a:solidFill>
            <a:ln w="9525">
              <a:solidFill>
                <a:schemeClr val="tx1"/>
              </a:solidFill>
              <a:round/>
              <a:headEnd/>
              <a:tailEnd/>
            </a:ln>
          </p:spPr>
          <p:txBody>
            <a:bodyPr wrap="none" anchor="ct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endParaRPr lang="en-US" altLang="en-US"/>
            </a:p>
          </p:txBody>
        </p:sp>
        <p:sp>
          <p:nvSpPr>
            <p:cNvPr id="86048" name="Oval 101"/>
            <p:cNvSpPr>
              <a:spLocks noChangeArrowheads="1"/>
            </p:cNvSpPr>
            <p:nvPr/>
          </p:nvSpPr>
          <p:spPr bwMode="auto">
            <a:xfrm>
              <a:off x="605" y="3265"/>
              <a:ext cx="48" cy="48"/>
            </a:xfrm>
            <a:prstGeom prst="ellipse">
              <a:avLst/>
            </a:prstGeom>
            <a:solidFill>
              <a:schemeClr val="tx1"/>
            </a:solidFill>
            <a:ln w="9525">
              <a:solidFill>
                <a:schemeClr val="tx1"/>
              </a:solidFill>
              <a:round/>
              <a:headEnd/>
              <a:tailEnd/>
            </a:ln>
          </p:spPr>
          <p:txBody>
            <a:bodyPr wrap="none" anchor="ct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endParaRPr lang="en-US" altLang="en-US"/>
            </a:p>
          </p:txBody>
        </p:sp>
        <p:sp>
          <p:nvSpPr>
            <p:cNvPr id="86049" name="Oval 102"/>
            <p:cNvSpPr>
              <a:spLocks noChangeArrowheads="1"/>
            </p:cNvSpPr>
            <p:nvPr/>
          </p:nvSpPr>
          <p:spPr bwMode="auto">
            <a:xfrm>
              <a:off x="820" y="3282"/>
              <a:ext cx="48" cy="48"/>
            </a:xfrm>
            <a:prstGeom prst="ellipse">
              <a:avLst/>
            </a:prstGeom>
            <a:solidFill>
              <a:schemeClr val="tx1"/>
            </a:solidFill>
            <a:ln w="9525">
              <a:solidFill>
                <a:schemeClr val="tx1"/>
              </a:solidFill>
              <a:round/>
              <a:headEnd/>
              <a:tailEnd/>
            </a:ln>
          </p:spPr>
          <p:txBody>
            <a:bodyPr wrap="none" anchor="ct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endParaRPr lang="en-US" altLang="en-US"/>
            </a:p>
          </p:txBody>
        </p:sp>
        <p:sp>
          <p:nvSpPr>
            <p:cNvPr id="86050" name="Oval 103"/>
            <p:cNvSpPr>
              <a:spLocks noChangeArrowheads="1"/>
            </p:cNvSpPr>
            <p:nvPr/>
          </p:nvSpPr>
          <p:spPr bwMode="auto">
            <a:xfrm>
              <a:off x="375" y="3274"/>
              <a:ext cx="48" cy="48"/>
            </a:xfrm>
            <a:prstGeom prst="ellipse">
              <a:avLst/>
            </a:prstGeom>
            <a:solidFill>
              <a:schemeClr val="tx1"/>
            </a:solidFill>
            <a:ln w="9525">
              <a:solidFill>
                <a:schemeClr val="tx1"/>
              </a:solidFill>
              <a:round/>
              <a:headEnd/>
              <a:tailEnd/>
            </a:ln>
          </p:spPr>
          <p:txBody>
            <a:bodyPr wrap="none" anchor="ct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endParaRPr lang="en-US" altLang="en-US"/>
            </a:p>
          </p:txBody>
        </p:sp>
        <p:sp>
          <p:nvSpPr>
            <p:cNvPr id="86051" name="Oval 104"/>
            <p:cNvSpPr>
              <a:spLocks noChangeArrowheads="1"/>
            </p:cNvSpPr>
            <p:nvPr/>
          </p:nvSpPr>
          <p:spPr bwMode="auto">
            <a:xfrm>
              <a:off x="218" y="2697"/>
              <a:ext cx="48" cy="48"/>
            </a:xfrm>
            <a:prstGeom prst="ellipse">
              <a:avLst/>
            </a:prstGeom>
            <a:solidFill>
              <a:schemeClr val="tx1"/>
            </a:solidFill>
            <a:ln w="9525">
              <a:solidFill>
                <a:schemeClr val="tx1"/>
              </a:solidFill>
              <a:round/>
              <a:headEnd/>
              <a:tailEnd/>
            </a:ln>
          </p:spPr>
          <p:txBody>
            <a:bodyPr wrap="none" anchor="ct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endParaRPr lang="en-US" altLang="en-US"/>
            </a:p>
          </p:txBody>
        </p:sp>
        <p:sp>
          <p:nvSpPr>
            <p:cNvPr id="86052" name="Oval 105"/>
            <p:cNvSpPr>
              <a:spLocks noChangeArrowheads="1"/>
            </p:cNvSpPr>
            <p:nvPr/>
          </p:nvSpPr>
          <p:spPr bwMode="auto">
            <a:xfrm>
              <a:off x="285" y="3248"/>
              <a:ext cx="48" cy="48"/>
            </a:xfrm>
            <a:prstGeom prst="ellipse">
              <a:avLst/>
            </a:prstGeom>
            <a:solidFill>
              <a:schemeClr val="tx1"/>
            </a:solidFill>
            <a:ln w="9525">
              <a:solidFill>
                <a:schemeClr val="tx1"/>
              </a:solidFill>
              <a:round/>
              <a:headEnd/>
              <a:tailEnd/>
            </a:ln>
          </p:spPr>
          <p:txBody>
            <a:bodyPr wrap="none" anchor="ct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endParaRPr lang="en-US" altLang="en-US"/>
            </a:p>
          </p:txBody>
        </p:sp>
        <p:sp>
          <p:nvSpPr>
            <p:cNvPr id="86053" name="Oval 106"/>
            <p:cNvSpPr>
              <a:spLocks noChangeArrowheads="1"/>
            </p:cNvSpPr>
            <p:nvPr/>
          </p:nvSpPr>
          <p:spPr bwMode="auto">
            <a:xfrm>
              <a:off x="476" y="3263"/>
              <a:ext cx="48" cy="48"/>
            </a:xfrm>
            <a:prstGeom prst="ellipse">
              <a:avLst/>
            </a:prstGeom>
            <a:solidFill>
              <a:schemeClr val="tx1"/>
            </a:solidFill>
            <a:ln w="9525">
              <a:solidFill>
                <a:schemeClr val="tx1"/>
              </a:solidFill>
              <a:round/>
              <a:headEnd/>
              <a:tailEnd/>
            </a:ln>
          </p:spPr>
          <p:txBody>
            <a:bodyPr wrap="none" anchor="ct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endParaRPr lang="en-US" altLang="en-US"/>
            </a:p>
          </p:txBody>
        </p:sp>
        <p:sp>
          <p:nvSpPr>
            <p:cNvPr id="86054" name="Oval 107"/>
            <p:cNvSpPr>
              <a:spLocks noChangeArrowheads="1"/>
            </p:cNvSpPr>
            <p:nvPr/>
          </p:nvSpPr>
          <p:spPr bwMode="auto">
            <a:xfrm>
              <a:off x="209" y="3116"/>
              <a:ext cx="48" cy="48"/>
            </a:xfrm>
            <a:prstGeom prst="ellipse">
              <a:avLst/>
            </a:prstGeom>
            <a:solidFill>
              <a:schemeClr val="tx1"/>
            </a:solidFill>
            <a:ln w="9525">
              <a:solidFill>
                <a:schemeClr val="tx1"/>
              </a:solidFill>
              <a:round/>
              <a:headEnd/>
              <a:tailEnd/>
            </a:ln>
          </p:spPr>
          <p:txBody>
            <a:bodyPr wrap="none" anchor="ct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endParaRPr lang="en-US" altLang="en-US"/>
            </a:p>
          </p:txBody>
        </p:sp>
      </p:grpSp>
      <p:grpSp>
        <p:nvGrpSpPr>
          <p:cNvPr id="86026" name="Group 108"/>
          <p:cNvGrpSpPr>
            <a:grpSpLocks/>
          </p:cNvGrpSpPr>
          <p:nvPr/>
        </p:nvGrpSpPr>
        <p:grpSpPr bwMode="auto">
          <a:xfrm>
            <a:off x="3073400" y="4800600"/>
            <a:ext cx="1143000" cy="1066800"/>
            <a:chOff x="4740" y="2778"/>
            <a:chExt cx="720" cy="672"/>
          </a:xfrm>
        </p:grpSpPr>
        <p:grpSp>
          <p:nvGrpSpPr>
            <p:cNvPr id="86029" name="Group 109"/>
            <p:cNvGrpSpPr>
              <a:grpSpLocks/>
            </p:cNvGrpSpPr>
            <p:nvPr/>
          </p:nvGrpSpPr>
          <p:grpSpPr bwMode="auto">
            <a:xfrm>
              <a:off x="4740" y="2778"/>
              <a:ext cx="720" cy="672"/>
              <a:chOff x="576" y="1296"/>
              <a:chExt cx="720" cy="672"/>
            </a:xfrm>
          </p:grpSpPr>
          <p:sp>
            <p:nvSpPr>
              <p:cNvPr id="86041" name="Line 110"/>
              <p:cNvSpPr>
                <a:spLocks noChangeShapeType="1"/>
              </p:cNvSpPr>
              <p:nvPr/>
            </p:nvSpPr>
            <p:spPr bwMode="auto">
              <a:xfrm>
                <a:off x="576" y="1296"/>
                <a:ext cx="0" cy="67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6042" name="Line 111"/>
              <p:cNvSpPr>
                <a:spLocks noChangeShapeType="1"/>
              </p:cNvSpPr>
              <p:nvPr/>
            </p:nvSpPr>
            <p:spPr bwMode="auto">
              <a:xfrm>
                <a:off x="576" y="1968"/>
                <a:ext cx="72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sp>
          <p:nvSpPr>
            <p:cNvPr id="86030" name="Oval 112"/>
            <p:cNvSpPr>
              <a:spLocks noChangeArrowheads="1"/>
            </p:cNvSpPr>
            <p:nvPr/>
          </p:nvSpPr>
          <p:spPr bwMode="auto">
            <a:xfrm>
              <a:off x="4889" y="3163"/>
              <a:ext cx="48" cy="48"/>
            </a:xfrm>
            <a:prstGeom prst="ellipse">
              <a:avLst/>
            </a:prstGeom>
            <a:solidFill>
              <a:schemeClr val="tx1"/>
            </a:solidFill>
            <a:ln w="9525">
              <a:solidFill>
                <a:schemeClr val="tx1"/>
              </a:solidFill>
              <a:round/>
              <a:headEnd/>
              <a:tailEnd/>
            </a:ln>
          </p:spPr>
          <p:txBody>
            <a:bodyPr wrap="none" anchor="ct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endParaRPr lang="en-US" altLang="en-US"/>
            </a:p>
          </p:txBody>
        </p:sp>
        <p:sp>
          <p:nvSpPr>
            <p:cNvPr id="86031" name="Oval 113"/>
            <p:cNvSpPr>
              <a:spLocks noChangeArrowheads="1"/>
            </p:cNvSpPr>
            <p:nvPr/>
          </p:nvSpPr>
          <p:spPr bwMode="auto">
            <a:xfrm>
              <a:off x="4841" y="3012"/>
              <a:ext cx="48" cy="48"/>
            </a:xfrm>
            <a:prstGeom prst="ellipse">
              <a:avLst/>
            </a:prstGeom>
            <a:solidFill>
              <a:schemeClr val="tx1"/>
            </a:solidFill>
            <a:ln w="9525">
              <a:solidFill>
                <a:schemeClr val="tx1"/>
              </a:solidFill>
              <a:round/>
              <a:headEnd/>
              <a:tailEnd/>
            </a:ln>
          </p:spPr>
          <p:txBody>
            <a:bodyPr wrap="none" anchor="ct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endParaRPr lang="en-US" altLang="en-US"/>
            </a:p>
          </p:txBody>
        </p:sp>
        <p:sp>
          <p:nvSpPr>
            <p:cNvPr id="86032" name="Oval 114"/>
            <p:cNvSpPr>
              <a:spLocks noChangeArrowheads="1"/>
            </p:cNvSpPr>
            <p:nvPr/>
          </p:nvSpPr>
          <p:spPr bwMode="auto">
            <a:xfrm>
              <a:off x="4825" y="3147"/>
              <a:ext cx="48" cy="48"/>
            </a:xfrm>
            <a:prstGeom prst="ellipse">
              <a:avLst/>
            </a:prstGeom>
            <a:solidFill>
              <a:schemeClr val="tx1"/>
            </a:solidFill>
            <a:ln w="9525">
              <a:solidFill>
                <a:schemeClr val="tx1"/>
              </a:solidFill>
              <a:round/>
              <a:headEnd/>
              <a:tailEnd/>
            </a:ln>
          </p:spPr>
          <p:txBody>
            <a:bodyPr wrap="none" anchor="ct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endParaRPr lang="en-US" altLang="en-US"/>
            </a:p>
          </p:txBody>
        </p:sp>
        <p:sp>
          <p:nvSpPr>
            <p:cNvPr id="86033" name="Oval 115"/>
            <p:cNvSpPr>
              <a:spLocks noChangeArrowheads="1"/>
            </p:cNvSpPr>
            <p:nvPr/>
          </p:nvSpPr>
          <p:spPr bwMode="auto">
            <a:xfrm>
              <a:off x="4776" y="3074"/>
              <a:ext cx="48" cy="48"/>
            </a:xfrm>
            <a:prstGeom prst="ellipse">
              <a:avLst/>
            </a:prstGeom>
            <a:solidFill>
              <a:schemeClr val="tx1"/>
            </a:solidFill>
            <a:ln w="9525">
              <a:solidFill>
                <a:schemeClr val="tx1"/>
              </a:solidFill>
              <a:round/>
              <a:headEnd/>
              <a:tailEnd/>
            </a:ln>
          </p:spPr>
          <p:txBody>
            <a:bodyPr wrap="none" anchor="ct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endParaRPr lang="en-US" altLang="en-US"/>
            </a:p>
          </p:txBody>
        </p:sp>
        <p:sp>
          <p:nvSpPr>
            <p:cNvPr id="86034" name="Oval 116"/>
            <p:cNvSpPr>
              <a:spLocks noChangeArrowheads="1"/>
            </p:cNvSpPr>
            <p:nvPr/>
          </p:nvSpPr>
          <p:spPr bwMode="auto">
            <a:xfrm>
              <a:off x="5370" y="2821"/>
              <a:ext cx="48" cy="48"/>
            </a:xfrm>
            <a:prstGeom prst="ellipse">
              <a:avLst/>
            </a:prstGeom>
            <a:solidFill>
              <a:schemeClr val="tx1"/>
            </a:solidFill>
            <a:ln w="9525">
              <a:solidFill>
                <a:schemeClr val="tx1"/>
              </a:solidFill>
              <a:round/>
              <a:headEnd/>
              <a:tailEnd/>
            </a:ln>
          </p:spPr>
          <p:txBody>
            <a:bodyPr wrap="none" anchor="ct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endParaRPr lang="en-US" altLang="en-US"/>
            </a:p>
          </p:txBody>
        </p:sp>
        <p:sp>
          <p:nvSpPr>
            <p:cNvPr id="86035" name="Oval 117"/>
            <p:cNvSpPr>
              <a:spLocks noChangeArrowheads="1"/>
            </p:cNvSpPr>
            <p:nvPr/>
          </p:nvSpPr>
          <p:spPr bwMode="auto">
            <a:xfrm>
              <a:off x="5359" y="3311"/>
              <a:ext cx="48" cy="48"/>
            </a:xfrm>
            <a:prstGeom prst="ellipse">
              <a:avLst/>
            </a:prstGeom>
            <a:solidFill>
              <a:schemeClr val="tx1"/>
            </a:solidFill>
            <a:ln w="9525">
              <a:solidFill>
                <a:schemeClr val="tx1"/>
              </a:solidFill>
              <a:round/>
              <a:headEnd/>
              <a:tailEnd/>
            </a:ln>
          </p:spPr>
          <p:txBody>
            <a:bodyPr wrap="none" anchor="ct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endParaRPr lang="en-US" altLang="en-US"/>
            </a:p>
          </p:txBody>
        </p:sp>
        <p:sp>
          <p:nvSpPr>
            <p:cNvPr id="86036" name="Oval 118"/>
            <p:cNvSpPr>
              <a:spLocks noChangeArrowheads="1"/>
            </p:cNvSpPr>
            <p:nvPr/>
          </p:nvSpPr>
          <p:spPr bwMode="auto">
            <a:xfrm>
              <a:off x="5392" y="2897"/>
              <a:ext cx="48" cy="48"/>
            </a:xfrm>
            <a:prstGeom prst="ellipse">
              <a:avLst/>
            </a:prstGeom>
            <a:solidFill>
              <a:schemeClr val="tx1"/>
            </a:solidFill>
            <a:ln w="9525">
              <a:solidFill>
                <a:schemeClr val="tx1"/>
              </a:solidFill>
              <a:round/>
              <a:headEnd/>
              <a:tailEnd/>
            </a:ln>
          </p:spPr>
          <p:txBody>
            <a:bodyPr wrap="none" anchor="ct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endParaRPr lang="en-US" altLang="en-US"/>
            </a:p>
          </p:txBody>
        </p:sp>
        <p:sp>
          <p:nvSpPr>
            <p:cNvPr id="86037" name="Oval 119"/>
            <p:cNvSpPr>
              <a:spLocks noChangeArrowheads="1"/>
            </p:cNvSpPr>
            <p:nvPr/>
          </p:nvSpPr>
          <p:spPr bwMode="auto">
            <a:xfrm>
              <a:off x="4884" y="3085"/>
              <a:ext cx="48" cy="48"/>
            </a:xfrm>
            <a:prstGeom prst="ellipse">
              <a:avLst/>
            </a:prstGeom>
            <a:solidFill>
              <a:schemeClr val="tx1"/>
            </a:solidFill>
            <a:ln w="9525">
              <a:solidFill>
                <a:schemeClr val="tx1"/>
              </a:solidFill>
              <a:round/>
              <a:headEnd/>
              <a:tailEnd/>
            </a:ln>
          </p:spPr>
          <p:txBody>
            <a:bodyPr wrap="none" anchor="ct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endParaRPr lang="en-US" altLang="en-US"/>
            </a:p>
          </p:txBody>
        </p:sp>
        <p:sp>
          <p:nvSpPr>
            <p:cNvPr id="86038" name="Oval 120"/>
            <p:cNvSpPr>
              <a:spLocks noChangeArrowheads="1"/>
            </p:cNvSpPr>
            <p:nvPr/>
          </p:nvSpPr>
          <p:spPr bwMode="auto">
            <a:xfrm>
              <a:off x="5330" y="2879"/>
              <a:ext cx="48" cy="48"/>
            </a:xfrm>
            <a:prstGeom prst="ellipse">
              <a:avLst/>
            </a:prstGeom>
            <a:solidFill>
              <a:schemeClr val="tx1"/>
            </a:solidFill>
            <a:ln w="9525">
              <a:solidFill>
                <a:schemeClr val="tx1"/>
              </a:solidFill>
              <a:round/>
              <a:headEnd/>
              <a:tailEnd/>
            </a:ln>
          </p:spPr>
          <p:txBody>
            <a:bodyPr wrap="none" anchor="ct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endParaRPr lang="en-US" altLang="en-US"/>
            </a:p>
          </p:txBody>
        </p:sp>
        <p:sp>
          <p:nvSpPr>
            <p:cNvPr id="86039" name="Oval 121"/>
            <p:cNvSpPr>
              <a:spLocks noChangeArrowheads="1"/>
            </p:cNvSpPr>
            <p:nvPr/>
          </p:nvSpPr>
          <p:spPr bwMode="auto">
            <a:xfrm>
              <a:off x="5381" y="3233"/>
              <a:ext cx="48" cy="48"/>
            </a:xfrm>
            <a:prstGeom prst="ellipse">
              <a:avLst/>
            </a:prstGeom>
            <a:solidFill>
              <a:schemeClr val="tx1"/>
            </a:solidFill>
            <a:ln w="9525">
              <a:solidFill>
                <a:schemeClr val="tx1"/>
              </a:solidFill>
              <a:round/>
              <a:headEnd/>
              <a:tailEnd/>
            </a:ln>
          </p:spPr>
          <p:txBody>
            <a:bodyPr wrap="none" anchor="ct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endParaRPr lang="en-US" altLang="en-US"/>
            </a:p>
          </p:txBody>
        </p:sp>
        <p:sp>
          <p:nvSpPr>
            <p:cNvPr id="86040" name="Oval 122"/>
            <p:cNvSpPr>
              <a:spLocks noChangeArrowheads="1"/>
            </p:cNvSpPr>
            <p:nvPr/>
          </p:nvSpPr>
          <p:spPr bwMode="auto">
            <a:xfrm>
              <a:off x="5306" y="3351"/>
              <a:ext cx="48" cy="48"/>
            </a:xfrm>
            <a:prstGeom prst="ellipse">
              <a:avLst/>
            </a:prstGeom>
            <a:solidFill>
              <a:schemeClr val="tx1"/>
            </a:solidFill>
            <a:ln w="9525">
              <a:solidFill>
                <a:schemeClr val="tx1"/>
              </a:solidFill>
              <a:round/>
              <a:headEnd/>
              <a:tailEnd/>
            </a:ln>
          </p:spPr>
          <p:txBody>
            <a:bodyPr wrap="none" anchor="ct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endParaRPr lang="en-US" altLang="en-US"/>
            </a:p>
          </p:txBody>
        </p:sp>
      </p:grpSp>
      <p:sp>
        <p:nvSpPr>
          <p:cNvPr id="86027" name="Text Box 123"/>
          <p:cNvSpPr txBox="1">
            <a:spLocks noChangeArrowheads="1"/>
          </p:cNvSpPr>
          <p:nvPr/>
        </p:nvSpPr>
        <p:spPr bwMode="auto">
          <a:xfrm>
            <a:off x="1812925" y="3503613"/>
            <a:ext cx="3873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r>
              <a:rPr lang="en-US" altLang="en-US" sz="2400" i="1"/>
              <a:t>X</a:t>
            </a:r>
          </a:p>
        </p:txBody>
      </p:sp>
      <p:sp>
        <p:nvSpPr>
          <p:cNvPr id="86028" name="Text Box 124"/>
          <p:cNvSpPr txBox="1">
            <a:spLocks noChangeArrowheads="1"/>
          </p:cNvSpPr>
          <p:nvPr/>
        </p:nvSpPr>
        <p:spPr bwMode="auto">
          <a:xfrm>
            <a:off x="517525" y="2249488"/>
            <a:ext cx="3873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r>
              <a:rPr lang="en-US" altLang="en-US" sz="2400" i="1"/>
              <a:t>Y</a:t>
            </a:r>
          </a:p>
        </p:txBody>
      </p:sp>
    </p:spTree>
    <p:extLst>
      <p:ext uri="{BB962C8B-B14F-4D97-AF65-F5344CB8AC3E}">
        <p14:creationId xmlns:p14="http://schemas.microsoft.com/office/powerpoint/2010/main" val="1943016966"/>
      </p:ext>
    </p:extLst>
  </p:cSld>
  <p:clrMapOvr>
    <a:masterClrMapping/>
  </p:clrMapOvr>
</p:sld>
</file>

<file path=ppt/slides/slide2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3266" name="Rectangle 2"/>
          <p:cNvSpPr>
            <a:spLocks noGrp="1" noChangeArrowheads="1"/>
          </p:cNvSpPr>
          <p:nvPr>
            <p:ph type="title"/>
          </p:nvPr>
        </p:nvSpPr>
        <p:spPr>
          <a:xfrm>
            <a:off x="685800" y="609600"/>
            <a:ext cx="8458200" cy="1143000"/>
          </a:xfrm>
        </p:spPr>
        <p:txBody>
          <a:bodyPr/>
          <a:lstStyle/>
          <a:p>
            <a:pPr eaLnBrk="1" hangingPunct="1">
              <a:defRPr/>
            </a:pPr>
            <a:r>
              <a:rPr lang="en-US"/>
              <a:t>Dependence for fixed correlation</a:t>
            </a:r>
          </a:p>
        </p:txBody>
      </p:sp>
      <p:pic>
        <p:nvPicPr>
          <p:cNvPr id="87043" name="Picture 3"/>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4800" y="1879600"/>
            <a:ext cx="8839200" cy="4826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7044" name="Text Box 4"/>
          <p:cNvSpPr txBox="1">
            <a:spLocks noChangeArrowheads="1"/>
          </p:cNvSpPr>
          <p:nvPr/>
        </p:nvSpPr>
        <p:spPr bwMode="auto">
          <a:xfrm>
            <a:off x="4252913" y="6445250"/>
            <a:ext cx="4738687"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r>
              <a:rPr lang="en-US" altLang="en-US" sz="1600"/>
              <a:t>Every scattergram has (Pearson) correlation 0.816</a:t>
            </a:r>
          </a:p>
        </p:txBody>
      </p:sp>
      <p:sp>
        <p:nvSpPr>
          <p:cNvPr id="87045" name="Text Box 5"/>
          <p:cNvSpPr txBox="1">
            <a:spLocks noChangeArrowheads="1"/>
          </p:cNvSpPr>
          <p:nvPr/>
        </p:nvSpPr>
        <p:spPr bwMode="auto">
          <a:xfrm>
            <a:off x="9356725" y="338138"/>
            <a:ext cx="6138863" cy="7942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endParaRPr lang="en-US" altLang="en-US"/>
          </a:p>
          <a:p>
            <a:pPr eaLnBrk="1" hangingPunct="1"/>
            <a:r>
              <a:rPr lang="en-US" altLang="en-US"/>
              <a:t>op &lt;- par(las=1, mfrow=c(2,3), mar=1.5+c(4,4,1,1), oma=c(0,0,0,0),</a:t>
            </a:r>
          </a:p>
          <a:p>
            <a:pPr eaLnBrk="1" hangingPunct="1"/>
            <a:r>
              <a:rPr lang="en-US" altLang="en-US"/>
              <a:t>           lab=c(6,6,7), </a:t>
            </a:r>
          </a:p>
          <a:p>
            <a:pPr eaLnBrk="1" hangingPunct="1"/>
            <a:r>
              <a:rPr lang="en-US" altLang="en-US"/>
              <a:t>#cex.lab=2.0, cex.axis=1.3, </a:t>
            </a:r>
          </a:p>
          <a:p>
            <a:pPr eaLnBrk="1" hangingPunct="1"/>
            <a:r>
              <a:rPr lang="en-US" altLang="en-US"/>
              <a:t>mgp=c(3,1,0))</a:t>
            </a:r>
          </a:p>
          <a:p>
            <a:pPr eaLnBrk="1" hangingPunct="1"/>
            <a:r>
              <a:rPr lang="en-US" altLang="en-US"/>
              <a:t> ff &lt;- y ~ x</a:t>
            </a:r>
          </a:p>
          <a:p>
            <a:pPr eaLnBrk="1" hangingPunct="1"/>
            <a:r>
              <a:rPr lang="en-US" altLang="en-US"/>
              <a:t> for(i in 1:4) {</a:t>
            </a:r>
          </a:p>
          <a:p>
            <a:pPr eaLnBrk="1" hangingPunct="1"/>
            <a:r>
              <a:rPr lang="en-US" altLang="en-US"/>
              <a:t>   ff[[2]] &lt;- as.name(paste("y", i, sep=""))</a:t>
            </a:r>
          </a:p>
          <a:p>
            <a:pPr eaLnBrk="1" hangingPunct="1"/>
            <a:r>
              <a:rPr lang="en-US" altLang="en-US"/>
              <a:t>   ff[[3]] &lt;- as.name(paste("x", i, sep=""))</a:t>
            </a:r>
          </a:p>
          <a:p>
            <a:pPr eaLnBrk="1" hangingPunct="1"/>
            <a:r>
              <a:rPr lang="en-US" altLang="en-US"/>
              <a:t>   lmi &lt;- lm(ff, data= anscombe)</a:t>
            </a:r>
          </a:p>
          <a:p>
            <a:pPr eaLnBrk="1" hangingPunct="1"/>
            <a:r>
              <a:rPr lang="en-US" altLang="en-US"/>
              <a:t>   xl &lt;- substitute(expression(x[i]), list(i=i))  </a:t>
            </a:r>
          </a:p>
          <a:p>
            <a:pPr eaLnBrk="1" hangingPunct="1"/>
            <a:r>
              <a:rPr lang="en-US" altLang="en-US"/>
              <a:t>   yl &lt;- substitute(expression(y[i]), list(i=i))</a:t>
            </a:r>
          </a:p>
          <a:p>
            <a:pPr eaLnBrk="1" hangingPunct="1"/>
            <a:r>
              <a:rPr lang="en-US" altLang="en-US"/>
              <a:t>   plot(ff, data=anscombe, col="red", pch=21, cex=2.4, bg = "orange", </a:t>
            </a:r>
          </a:p>
          <a:p>
            <a:pPr eaLnBrk="1" hangingPunct="1"/>
            <a:r>
              <a:rPr lang="en-US" altLang="en-US"/>
              <a:t>        xlim=c(3,19), ylim=c(3,13)</a:t>
            </a:r>
          </a:p>
          <a:p>
            <a:pPr eaLnBrk="1" hangingPunct="1"/>
            <a:r>
              <a:rPr lang="en-US" altLang="en-US"/>
              <a:t>#        , xlab=eval(xl), ylab=yl  # for version 3</a:t>
            </a:r>
          </a:p>
          <a:p>
            <a:pPr eaLnBrk="1" hangingPunct="1"/>
            <a:r>
              <a:rPr lang="en-US" altLang="en-US"/>
              <a:t>        , xlab='', ylab=''  # for version 3</a:t>
            </a:r>
          </a:p>
          <a:p>
            <a:pPr eaLnBrk="1" hangingPunct="1"/>
            <a:r>
              <a:rPr lang="en-US" altLang="en-US"/>
              <a:t>       )  </a:t>
            </a:r>
          </a:p>
          <a:p>
            <a:pPr eaLnBrk="1" hangingPunct="1"/>
            <a:r>
              <a:rPr lang="en-US" altLang="en-US"/>
              <a:t>   abline(lmi, col="blue")</a:t>
            </a:r>
          </a:p>
          <a:p>
            <a:pPr eaLnBrk="1" hangingPunct="1"/>
            <a:endParaRPr lang="en-US" altLang="en-US"/>
          </a:p>
          <a:p>
            <a:pPr eaLnBrk="1" hangingPunct="1"/>
            <a:endParaRPr lang="en-US" altLang="en-US"/>
          </a:p>
          <a:p>
            <a:pPr eaLnBrk="1" hangingPunct="1"/>
            <a:endParaRPr lang="en-US" altLang="en-US"/>
          </a:p>
          <a:p>
            <a:pPr eaLnBrk="1" hangingPunct="1"/>
            <a:r>
              <a:rPr lang="en-US" altLang="en-US"/>
              <a:t> }</a:t>
            </a:r>
          </a:p>
          <a:p>
            <a:pPr eaLnBrk="1" hangingPunct="1"/>
            <a:endParaRPr lang="en-US" altLang="en-US"/>
          </a:p>
          <a:p>
            <a:pPr eaLnBrk="1" hangingPunct="1"/>
            <a:r>
              <a:rPr lang="en-US" altLang="en-US"/>
              <a:t>x = c(4,8,13.269,17.5); y = c(4,10,8,12.5); plot(x,y</a:t>
            </a:r>
          </a:p>
          <a:p>
            <a:pPr eaLnBrk="1" hangingPunct="1"/>
            <a:r>
              <a:rPr lang="en-US" altLang="en-US"/>
              <a:t>,col="red", pch=21, cex=2.4, bg = "orange", </a:t>
            </a:r>
          </a:p>
          <a:p>
            <a:pPr eaLnBrk="1" hangingPunct="1"/>
            <a:r>
              <a:rPr lang="en-US" altLang="en-US"/>
              <a:t>        xlim=c(3,19), ylim=c(3,13)</a:t>
            </a:r>
          </a:p>
          <a:p>
            <a:pPr eaLnBrk="1" hangingPunct="1"/>
            <a:r>
              <a:rPr lang="en-US" altLang="en-US"/>
              <a:t>        , xlab='', ylab=''  # for version 3</a:t>
            </a:r>
          </a:p>
          <a:p>
            <a:pPr eaLnBrk="1" hangingPunct="1"/>
            <a:r>
              <a:rPr lang="en-US" altLang="en-US"/>
              <a:t>); cor(x,y)</a:t>
            </a:r>
          </a:p>
          <a:p>
            <a:pPr eaLnBrk="1" hangingPunct="1"/>
            <a:r>
              <a:rPr lang="en-US" altLang="en-US"/>
              <a:t>   abline(lmi, col="blue")</a:t>
            </a:r>
          </a:p>
          <a:p>
            <a:pPr eaLnBrk="1" hangingPunct="1"/>
            <a:endParaRPr lang="en-US" altLang="en-US"/>
          </a:p>
          <a:p>
            <a:pPr eaLnBrk="1" hangingPunct="1"/>
            <a:r>
              <a:rPr lang="en-US" altLang="en-US"/>
              <a:t>x = c(6,4,8,10,13,17.5,16,14,15,17.3); y = c(5.468,4,6,8,13,9.241,11,11.5,12,10); plot(x,y</a:t>
            </a:r>
          </a:p>
          <a:p>
            <a:pPr eaLnBrk="1" hangingPunct="1"/>
            <a:r>
              <a:rPr lang="en-US" altLang="en-US"/>
              <a:t>,col="red", pch=21, cex=2.4, bg = "orange", </a:t>
            </a:r>
          </a:p>
          <a:p>
            <a:pPr eaLnBrk="1" hangingPunct="1"/>
            <a:r>
              <a:rPr lang="en-US" altLang="en-US"/>
              <a:t>        xlim=c(3,19), ylim=c(3,13)</a:t>
            </a:r>
          </a:p>
          <a:p>
            <a:pPr eaLnBrk="1" hangingPunct="1"/>
            <a:r>
              <a:rPr lang="en-US" altLang="en-US"/>
              <a:t>        , xlab='', ylab=''  # for version 3</a:t>
            </a:r>
          </a:p>
          <a:p>
            <a:pPr eaLnBrk="1" hangingPunct="1"/>
            <a:r>
              <a:rPr lang="en-US" altLang="en-US"/>
              <a:t>); cor(x,y)</a:t>
            </a:r>
          </a:p>
          <a:p>
            <a:pPr eaLnBrk="1" hangingPunct="1"/>
            <a:r>
              <a:rPr lang="en-US" altLang="en-US"/>
              <a:t>   abline(lmi, col="blue")</a:t>
            </a:r>
          </a:p>
          <a:p>
            <a:pPr eaLnBrk="1" hangingPunct="1"/>
            <a:endParaRPr lang="en-US" altLang="en-US"/>
          </a:p>
          <a:p>
            <a:pPr eaLnBrk="1" hangingPunct="1"/>
            <a:endParaRPr lang="en-US" altLang="en-US"/>
          </a:p>
          <a:p>
            <a:pPr eaLnBrk="1" hangingPunct="1"/>
            <a:r>
              <a:rPr lang="en-US" altLang="en-US"/>
              <a:t> par(op)</a:t>
            </a:r>
          </a:p>
          <a:p>
            <a:pPr eaLnBrk="1" hangingPunct="1"/>
            <a:endParaRPr lang="en-US" altLang="en-US"/>
          </a:p>
          <a:p>
            <a:pPr eaLnBrk="1" hangingPunct="1"/>
            <a:endParaRPr lang="en-US" altLang="en-US"/>
          </a:p>
          <a:p>
            <a:pPr eaLnBrk="1" hangingPunct="1"/>
            <a:endParaRPr lang="en-US" altLang="en-US"/>
          </a:p>
          <a:p>
            <a:pPr eaLnBrk="1" hangingPunct="1"/>
            <a:endParaRPr lang="en-US" altLang="en-US"/>
          </a:p>
        </p:txBody>
      </p:sp>
      <p:sp>
        <p:nvSpPr>
          <p:cNvPr id="87046" name="Rectangle 6"/>
          <p:cNvSpPr>
            <a:spLocks noChangeArrowheads="1"/>
          </p:cNvSpPr>
          <p:nvPr/>
        </p:nvSpPr>
        <p:spPr bwMode="auto">
          <a:xfrm>
            <a:off x="0" y="7194550"/>
            <a:ext cx="6248400" cy="1370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r>
              <a:rPr lang="en-US" altLang="en-US">
                <a:hlinkClick r:id="rId3"/>
              </a:rPr>
              <a:t>http://en.wikipedia.org/wiki/Correlation_and_dependence</a:t>
            </a:r>
            <a:r>
              <a:rPr lang="en-US" altLang="en-US"/>
              <a:t> </a:t>
            </a:r>
          </a:p>
          <a:p>
            <a:pPr eaLnBrk="1" hangingPunct="1"/>
            <a:r>
              <a:rPr lang="en-US" altLang="en-US">
                <a:hlinkClick r:id="rId4"/>
              </a:rPr>
              <a:t>http://en.wikipedia.org/wiki/File:Anscombe%27s_quartet_3.svg</a:t>
            </a:r>
            <a:r>
              <a:rPr lang="en-US" altLang="en-US"/>
              <a:t> (four of these six graphs)</a:t>
            </a:r>
          </a:p>
          <a:p>
            <a:pPr eaLnBrk="1" hangingPunct="1"/>
            <a:endParaRPr lang="en-US" altLang="en-US"/>
          </a:p>
          <a:p>
            <a:pPr eaLnBrk="1" hangingPunct="1"/>
            <a:r>
              <a:rPr lang="en-US" altLang="en-US"/>
              <a:t>This is a </a:t>
            </a:r>
            <a:r>
              <a:rPr lang="en-US" altLang="en-US">
                <a:hlinkClick r:id="rId5" tooltip="Wikipedia:Featured pictures"/>
              </a:rPr>
              <a:t>featured picture</a:t>
            </a:r>
            <a:r>
              <a:rPr lang="en-US" altLang="en-US"/>
              <a:t>, which means that </a:t>
            </a:r>
            <a:r>
              <a:rPr lang="en-US" altLang="en-US">
                <a:hlinkClick r:id="rId6" tooltip="Wikipedia:Featured picture candidates"/>
              </a:rPr>
              <a:t>members of the community</a:t>
            </a:r>
            <a:r>
              <a:rPr lang="en-US" altLang="en-US"/>
              <a:t> have </a:t>
            </a:r>
            <a:r>
              <a:rPr lang="en-US" altLang="en-US" b="1" i="1">
                <a:hlinkClick r:id="rId7" tooltip="Wikipedia:Featured picture candidates/Anscombe's quartet"/>
              </a:rPr>
              <a:t>identified</a:t>
            </a:r>
            <a:r>
              <a:rPr lang="en-US" altLang="en-US"/>
              <a:t> it as one of the best images on the English Wikipedia, adding significantly to its accompanying article. If you have a different image of similar quality, be sure to </a:t>
            </a:r>
            <a:r>
              <a:rPr lang="en-US" altLang="en-US">
                <a:hlinkClick r:id="rId8" tooltip="Special:Upload"/>
              </a:rPr>
              <a:t>upload</a:t>
            </a:r>
            <a:r>
              <a:rPr lang="en-US" altLang="en-US"/>
              <a:t> it using the proper </a:t>
            </a:r>
            <a:r>
              <a:rPr lang="en-US" altLang="en-US">
                <a:hlinkClick r:id="rId9" tooltip="Wikipedia:Image copyright tags"/>
              </a:rPr>
              <a:t>free license tag</a:t>
            </a:r>
            <a:r>
              <a:rPr lang="en-US" altLang="en-US"/>
              <a:t>, </a:t>
            </a:r>
            <a:r>
              <a:rPr lang="en-US" altLang="en-US">
                <a:hlinkClick r:id="rId10" tooltip="Wikipedia:Extended image syntax"/>
              </a:rPr>
              <a:t>add</a:t>
            </a:r>
            <a:r>
              <a:rPr lang="en-US" altLang="en-US"/>
              <a:t> it to a relevant article, and </a:t>
            </a:r>
            <a:r>
              <a:rPr lang="en-US" altLang="en-US">
                <a:hlinkClick r:id="rId6" tooltip="Wikipedia:Featured picture candidates"/>
              </a:rPr>
              <a:t>nominate it</a:t>
            </a:r>
            <a:r>
              <a:rPr lang="en-US" altLang="en-US"/>
              <a:t>. </a:t>
            </a:r>
          </a:p>
        </p:txBody>
      </p:sp>
    </p:spTree>
    <p:extLst>
      <p:ext uri="{BB962C8B-B14F-4D97-AF65-F5344CB8AC3E}">
        <p14:creationId xmlns:p14="http://schemas.microsoft.com/office/powerpoint/2010/main" val="3609869938"/>
      </p:ext>
    </p:extLst>
  </p:cSld>
  <p:clrMapOvr>
    <a:masterClrMapping/>
  </p:clrMapOvr>
</p:sld>
</file>

<file path=ppt/slides/slide2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a:t>Datasaurus Dozen</a:t>
            </a:r>
          </a:p>
        </p:txBody>
      </p:sp>
      <p:pic>
        <p:nvPicPr>
          <p:cNvPr id="3" name="Picture 2"/>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633412" y="1847850"/>
            <a:ext cx="7877175" cy="3162300"/>
          </a:xfrm>
          <a:prstGeom prst="rect">
            <a:avLst/>
          </a:prstGeom>
        </p:spPr>
      </p:pic>
      <p:sp>
        <p:nvSpPr>
          <p:cNvPr id="4" name="Rectangle 3"/>
          <p:cNvSpPr/>
          <p:nvPr/>
        </p:nvSpPr>
        <p:spPr>
          <a:xfrm>
            <a:off x="616478" y="5791200"/>
            <a:ext cx="7384521" cy="369332"/>
          </a:xfrm>
          <a:prstGeom prst="rect">
            <a:avLst/>
          </a:prstGeom>
        </p:spPr>
        <p:txBody>
          <a:bodyPr wrap="square">
            <a:spAutoFit/>
          </a:bodyPr>
          <a:lstStyle/>
          <a:p>
            <a:r>
              <a:rPr lang="en-GB">
                <a:solidFill>
                  <a:schemeClr val="bg1">
                    <a:lumMod val="65000"/>
                  </a:schemeClr>
                </a:solidFill>
                <a:latin typeface="+mn-lt"/>
              </a:rPr>
              <a:t>https://www.autodeskresearch.com/publications/samestats</a:t>
            </a:r>
          </a:p>
        </p:txBody>
      </p:sp>
    </p:spTree>
    <p:extLst>
      <p:ext uri="{BB962C8B-B14F-4D97-AF65-F5344CB8AC3E}">
        <p14:creationId xmlns:p14="http://schemas.microsoft.com/office/powerpoint/2010/main" val="2230970389"/>
      </p:ext>
    </p:extLst>
  </p:cSld>
  <p:clrMapOvr>
    <a:masterClrMapping/>
  </p:clrMapOvr>
</p:sld>
</file>

<file path=ppt/slides/slide2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a:t>Constrained targeted swarming</a:t>
            </a:r>
          </a:p>
        </p:txBody>
      </p:sp>
      <p:pic>
        <p:nvPicPr>
          <p:cNvPr id="4" name="Picture 3"/>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2209800"/>
            <a:ext cx="9144000" cy="3472405"/>
          </a:xfrm>
          <a:prstGeom prst="rect">
            <a:avLst/>
          </a:prstGeom>
        </p:spPr>
      </p:pic>
      <p:sp>
        <p:nvSpPr>
          <p:cNvPr id="5" name="Rectangle 4"/>
          <p:cNvSpPr/>
          <p:nvPr/>
        </p:nvSpPr>
        <p:spPr>
          <a:xfrm>
            <a:off x="616478" y="5791200"/>
            <a:ext cx="7384521" cy="369332"/>
          </a:xfrm>
          <a:prstGeom prst="rect">
            <a:avLst/>
          </a:prstGeom>
        </p:spPr>
        <p:txBody>
          <a:bodyPr wrap="square">
            <a:spAutoFit/>
          </a:bodyPr>
          <a:lstStyle/>
          <a:p>
            <a:r>
              <a:rPr lang="en-GB">
                <a:solidFill>
                  <a:schemeClr val="bg1">
                    <a:lumMod val="65000"/>
                  </a:schemeClr>
                </a:solidFill>
                <a:latin typeface="+mn-lt"/>
              </a:rPr>
              <a:t>https://www.autodeskresearch.com/publications/samestats</a:t>
            </a:r>
          </a:p>
        </p:txBody>
      </p:sp>
    </p:spTree>
    <p:extLst>
      <p:ext uri="{BB962C8B-B14F-4D97-AF65-F5344CB8AC3E}">
        <p14:creationId xmlns:p14="http://schemas.microsoft.com/office/powerpoint/2010/main" val="832926838"/>
      </p:ext>
    </p:extLst>
  </p:cSld>
  <p:clrMapOvr>
    <a:masterClrMapping/>
  </p:clrMapOvr>
</p:sld>
</file>

<file path=ppt/slides/slide2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082" name="Rectangle 2"/>
          <p:cNvSpPr>
            <a:spLocks noGrp="1" noChangeArrowheads="1"/>
          </p:cNvSpPr>
          <p:nvPr>
            <p:ph type="title"/>
          </p:nvPr>
        </p:nvSpPr>
        <p:spPr/>
        <p:txBody>
          <a:bodyPr/>
          <a:lstStyle/>
          <a:p>
            <a:pPr eaLnBrk="1" hangingPunct="1">
              <a:defRPr/>
            </a:pPr>
            <a:r>
              <a:rPr lang="en-US"/>
              <a:t>Dependencies</a:t>
            </a:r>
          </a:p>
        </p:txBody>
      </p:sp>
      <p:sp>
        <p:nvSpPr>
          <p:cNvPr id="88067" name="Rectangle 3"/>
          <p:cNvSpPr>
            <a:spLocks noGrp="1" noChangeArrowheads="1"/>
          </p:cNvSpPr>
          <p:nvPr>
            <p:ph type="body" idx="1"/>
          </p:nvPr>
        </p:nvSpPr>
        <p:spPr>
          <a:xfrm>
            <a:off x="685800" y="1981200"/>
            <a:ext cx="8458200" cy="4648200"/>
          </a:xfrm>
        </p:spPr>
        <p:txBody>
          <a:bodyPr/>
          <a:lstStyle/>
          <a:p>
            <a:pPr eaLnBrk="1" hangingPunct="1">
              <a:lnSpc>
                <a:spcPct val="90000"/>
              </a:lnSpc>
              <a:tabLst>
                <a:tab pos="8001000" algn="r"/>
              </a:tabLst>
            </a:pPr>
            <a:r>
              <a:rPr lang="en-US" altLang="en-US" sz="2800" dirty="0"/>
              <a:t>Independence  	</a:t>
            </a:r>
            <a:r>
              <a:rPr lang="en-US" altLang="en-US" sz="2800" dirty="0">
                <a:solidFill>
                  <a:schemeClr val="hlink"/>
                </a:solidFill>
              </a:rPr>
              <a:t>(knowing </a:t>
            </a:r>
            <a:r>
              <a:rPr lang="en-US" altLang="en-US" sz="2800" i="1" dirty="0">
                <a:solidFill>
                  <a:schemeClr val="hlink"/>
                </a:solidFill>
              </a:rPr>
              <a:t>X~F</a:t>
            </a:r>
            <a:r>
              <a:rPr lang="en-US" altLang="en-US" sz="2800" dirty="0">
                <a:solidFill>
                  <a:schemeClr val="hlink"/>
                </a:solidFill>
              </a:rPr>
              <a:t> tells nothing about </a:t>
            </a:r>
            <a:r>
              <a:rPr lang="en-US" altLang="en-US" sz="2800" i="1" dirty="0">
                <a:solidFill>
                  <a:schemeClr val="hlink"/>
                </a:solidFill>
              </a:rPr>
              <a:t>Y~G</a:t>
            </a:r>
            <a:r>
              <a:rPr lang="en-US" altLang="en-US" sz="2800" dirty="0">
                <a:solidFill>
                  <a:schemeClr val="hlink"/>
                </a:solidFill>
              </a:rPr>
              <a:t>)</a:t>
            </a:r>
          </a:p>
          <a:p>
            <a:pPr eaLnBrk="1" hangingPunct="1">
              <a:lnSpc>
                <a:spcPct val="90000"/>
              </a:lnSpc>
              <a:tabLst>
                <a:tab pos="8001000" algn="r"/>
              </a:tabLst>
            </a:pPr>
            <a:r>
              <a:rPr lang="en-US" altLang="en-US" sz="2800" dirty="0"/>
              <a:t>Perfect dependence   	</a:t>
            </a:r>
            <a:r>
              <a:rPr lang="en-US" altLang="en-US" sz="2800" i="1" dirty="0">
                <a:solidFill>
                  <a:schemeClr val="hlink"/>
                </a:solidFill>
              </a:rPr>
              <a:t>Y = G</a:t>
            </a:r>
            <a:r>
              <a:rPr lang="en-US" altLang="en-US" sz="2800" baseline="30000" dirty="0">
                <a:solidFill>
                  <a:schemeClr val="hlink"/>
                </a:solidFill>
                <a:sym typeface="Symbol" panose="05050102010706020507" pitchFamily="18" charset="2"/>
              </a:rPr>
              <a:t>1</a:t>
            </a:r>
            <a:r>
              <a:rPr lang="en-US" altLang="en-US" sz="2800" dirty="0">
                <a:solidFill>
                  <a:schemeClr val="hlink"/>
                </a:solidFill>
              </a:rPr>
              <a:t>(</a:t>
            </a:r>
            <a:r>
              <a:rPr lang="en-US" altLang="en-US" sz="2800" i="1" dirty="0">
                <a:solidFill>
                  <a:schemeClr val="hlink"/>
                </a:solidFill>
              </a:rPr>
              <a:t>F</a:t>
            </a:r>
            <a:r>
              <a:rPr lang="en-US" altLang="en-US" sz="2800" dirty="0">
                <a:solidFill>
                  <a:schemeClr val="hlink"/>
                </a:solidFill>
              </a:rPr>
              <a:t>(</a:t>
            </a:r>
            <a:r>
              <a:rPr lang="en-US" altLang="en-US" sz="2800" i="1" dirty="0">
                <a:solidFill>
                  <a:schemeClr val="hlink"/>
                </a:solidFill>
              </a:rPr>
              <a:t>X</a:t>
            </a:r>
            <a:r>
              <a:rPr lang="en-US" altLang="en-US" sz="2800" dirty="0">
                <a:solidFill>
                  <a:schemeClr val="hlink"/>
                </a:solidFill>
              </a:rPr>
              <a:t>))</a:t>
            </a:r>
          </a:p>
          <a:p>
            <a:pPr eaLnBrk="1" hangingPunct="1">
              <a:lnSpc>
                <a:spcPct val="90000"/>
              </a:lnSpc>
              <a:tabLst>
                <a:tab pos="8001000" algn="r"/>
              </a:tabLst>
            </a:pPr>
            <a:r>
              <a:rPr lang="en-US" altLang="en-US" sz="2800" dirty="0"/>
              <a:t>Opposite dependence   	</a:t>
            </a:r>
            <a:r>
              <a:rPr lang="en-US" altLang="en-US" sz="2800" i="1" dirty="0">
                <a:solidFill>
                  <a:schemeClr val="hlink"/>
                </a:solidFill>
              </a:rPr>
              <a:t>Y</a:t>
            </a:r>
            <a:r>
              <a:rPr lang="en-US" altLang="en-US" sz="2800" dirty="0">
                <a:solidFill>
                  <a:schemeClr val="hlink"/>
                </a:solidFill>
              </a:rPr>
              <a:t> = </a:t>
            </a:r>
            <a:r>
              <a:rPr lang="en-US" altLang="en-US" sz="2800" i="1" dirty="0">
                <a:solidFill>
                  <a:schemeClr val="hlink"/>
                </a:solidFill>
              </a:rPr>
              <a:t>G</a:t>
            </a:r>
            <a:r>
              <a:rPr lang="en-US" altLang="en-US" sz="2800" baseline="30000" dirty="0">
                <a:solidFill>
                  <a:schemeClr val="hlink"/>
                </a:solidFill>
                <a:sym typeface="Symbol" panose="05050102010706020507" pitchFamily="18" charset="2"/>
              </a:rPr>
              <a:t>1</a:t>
            </a:r>
            <a:r>
              <a:rPr lang="en-US" altLang="en-US" sz="2800" dirty="0">
                <a:solidFill>
                  <a:schemeClr val="hlink"/>
                </a:solidFill>
              </a:rPr>
              <a:t>(1</a:t>
            </a:r>
            <a:r>
              <a:rPr lang="en-US" altLang="en-US" sz="2800" dirty="0">
                <a:solidFill>
                  <a:schemeClr val="hlink"/>
                </a:solidFill>
                <a:sym typeface="Symbol" panose="05050102010706020507" pitchFamily="18" charset="2"/>
              </a:rPr>
              <a:t></a:t>
            </a:r>
            <a:r>
              <a:rPr lang="en-US" altLang="en-US" sz="2800" i="1" dirty="0">
                <a:solidFill>
                  <a:schemeClr val="hlink"/>
                </a:solidFill>
              </a:rPr>
              <a:t>F</a:t>
            </a:r>
            <a:r>
              <a:rPr lang="en-US" altLang="en-US" sz="2800" dirty="0">
                <a:solidFill>
                  <a:schemeClr val="hlink"/>
                </a:solidFill>
              </a:rPr>
              <a:t>(</a:t>
            </a:r>
            <a:r>
              <a:rPr lang="en-US" altLang="en-US" sz="2800" i="1" dirty="0">
                <a:solidFill>
                  <a:schemeClr val="hlink"/>
                </a:solidFill>
              </a:rPr>
              <a:t>X</a:t>
            </a:r>
            <a:r>
              <a:rPr lang="en-US" altLang="en-US" sz="2800" dirty="0">
                <a:solidFill>
                  <a:schemeClr val="hlink"/>
                </a:solidFill>
              </a:rPr>
              <a:t>))</a:t>
            </a:r>
          </a:p>
          <a:p>
            <a:pPr eaLnBrk="1" hangingPunct="1">
              <a:lnSpc>
                <a:spcPct val="90000"/>
              </a:lnSpc>
              <a:tabLst>
                <a:tab pos="8001000" algn="r"/>
              </a:tabLst>
            </a:pPr>
            <a:r>
              <a:rPr lang="en-US" altLang="en-US" sz="2800" dirty="0"/>
              <a:t>Complete dependence  	</a:t>
            </a:r>
            <a:r>
              <a:rPr lang="en-US" altLang="en-US" sz="2800" i="1" dirty="0">
                <a:solidFill>
                  <a:schemeClr val="hlink"/>
                </a:solidFill>
              </a:rPr>
              <a:t>Y</a:t>
            </a:r>
            <a:r>
              <a:rPr lang="en-US" altLang="en-US" sz="2800" dirty="0">
                <a:solidFill>
                  <a:schemeClr val="hlink"/>
                </a:solidFill>
              </a:rPr>
              <a:t> = </a:t>
            </a:r>
            <a:r>
              <a:rPr lang="en-US" altLang="en-US" sz="2800" i="1" dirty="0">
                <a:solidFill>
                  <a:schemeClr val="hlink"/>
                </a:solidFill>
              </a:rPr>
              <a:t>z</a:t>
            </a:r>
            <a:r>
              <a:rPr lang="en-US" altLang="en-US" sz="2800" dirty="0">
                <a:solidFill>
                  <a:schemeClr val="hlink"/>
                </a:solidFill>
              </a:rPr>
              <a:t>(</a:t>
            </a:r>
            <a:r>
              <a:rPr lang="en-US" altLang="en-US" sz="2800" i="1" dirty="0">
                <a:solidFill>
                  <a:schemeClr val="hlink"/>
                </a:solidFill>
              </a:rPr>
              <a:t>X</a:t>
            </a:r>
            <a:r>
              <a:rPr lang="en-US" altLang="en-US" sz="2800" dirty="0">
                <a:solidFill>
                  <a:schemeClr val="hlink"/>
                </a:solidFill>
              </a:rPr>
              <a:t>)</a:t>
            </a:r>
          </a:p>
          <a:p>
            <a:pPr eaLnBrk="1" hangingPunct="1">
              <a:lnSpc>
                <a:spcPct val="90000"/>
              </a:lnSpc>
              <a:tabLst>
                <a:tab pos="8001000" algn="r"/>
              </a:tabLst>
            </a:pPr>
            <a:r>
              <a:rPr lang="en-US" altLang="en-US" sz="2800" dirty="0"/>
              <a:t>Linearly correlated  	</a:t>
            </a:r>
            <a:r>
              <a:rPr lang="en-US" altLang="en-US" sz="2800" i="1" dirty="0">
                <a:solidFill>
                  <a:schemeClr val="hlink"/>
                </a:solidFill>
              </a:rPr>
              <a:t>Y</a:t>
            </a:r>
            <a:r>
              <a:rPr lang="en-US" altLang="en-US" sz="2800" dirty="0">
                <a:solidFill>
                  <a:schemeClr val="hlink"/>
                </a:solidFill>
              </a:rPr>
              <a:t> = </a:t>
            </a:r>
            <a:r>
              <a:rPr lang="en-US" altLang="en-US" sz="2800" i="1" dirty="0" err="1">
                <a:solidFill>
                  <a:schemeClr val="hlink"/>
                </a:solidFill>
              </a:rPr>
              <a:t>mX</a:t>
            </a:r>
            <a:r>
              <a:rPr lang="en-US" altLang="en-US" sz="2800" dirty="0">
                <a:solidFill>
                  <a:schemeClr val="hlink"/>
                </a:solidFill>
              </a:rPr>
              <a:t> + </a:t>
            </a:r>
            <a:r>
              <a:rPr lang="en-US" altLang="en-US" sz="2800" i="1" dirty="0">
                <a:solidFill>
                  <a:schemeClr val="hlink"/>
                </a:solidFill>
              </a:rPr>
              <a:t>b</a:t>
            </a:r>
            <a:r>
              <a:rPr lang="en-US" altLang="en-US" sz="2800" dirty="0">
                <a:solidFill>
                  <a:schemeClr val="hlink"/>
                </a:solidFill>
              </a:rPr>
              <a:t> + </a:t>
            </a:r>
            <a:r>
              <a:rPr lang="en-US" altLang="en-US" sz="2800" dirty="0">
                <a:solidFill>
                  <a:schemeClr val="hlink"/>
                </a:solidFill>
                <a:sym typeface="Symbol" panose="05050102010706020507" pitchFamily="18" charset="2"/>
              </a:rPr>
              <a:t></a:t>
            </a:r>
            <a:endParaRPr lang="en-US" altLang="en-US" sz="2800" dirty="0">
              <a:solidFill>
                <a:schemeClr val="hlink"/>
              </a:solidFill>
            </a:endParaRPr>
          </a:p>
          <a:p>
            <a:pPr eaLnBrk="1" hangingPunct="1">
              <a:lnSpc>
                <a:spcPct val="90000"/>
              </a:lnSpc>
              <a:tabLst>
                <a:tab pos="8001000" algn="r"/>
              </a:tabLst>
            </a:pPr>
            <a:r>
              <a:rPr lang="en-US" altLang="en-US" sz="2800" dirty="0"/>
              <a:t>Ranks linearly correlated  </a:t>
            </a:r>
            <a:r>
              <a:rPr lang="en-US" altLang="en-US" sz="2800"/>
              <a:t>	</a:t>
            </a:r>
            <a:r>
              <a:rPr lang="en-US" altLang="en-US" sz="2800" i="1">
                <a:solidFill>
                  <a:schemeClr val="hlink"/>
                </a:solidFill>
              </a:rPr>
              <a:t>Y</a:t>
            </a:r>
            <a:r>
              <a:rPr lang="en-US" altLang="en-US" sz="2800">
                <a:solidFill>
                  <a:schemeClr val="hlink"/>
                </a:solidFill>
              </a:rPr>
              <a:t> = </a:t>
            </a:r>
            <a:r>
              <a:rPr lang="en-US" altLang="en-US" sz="2800" i="1">
                <a:solidFill>
                  <a:schemeClr val="hlink"/>
                </a:solidFill>
              </a:rPr>
              <a:t>G</a:t>
            </a:r>
            <a:r>
              <a:rPr lang="en-US" altLang="en-US" sz="2800" baseline="30000">
                <a:solidFill>
                  <a:schemeClr val="hlink"/>
                </a:solidFill>
                <a:sym typeface="Symbol" panose="05050102010706020507" pitchFamily="18" charset="2"/>
              </a:rPr>
              <a:t>1</a:t>
            </a:r>
            <a:r>
              <a:rPr lang="en-US" altLang="en-US" sz="2800">
                <a:solidFill>
                  <a:schemeClr val="hlink"/>
                </a:solidFill>
              </a:rPr>
              <a:t>(</a:t>
            </a:r>
            <a:r>
              <a:rPr lang="en-US" altLang="en-US" sz="2800" i="1">
                <a:solidFill>
                  <a:schemeClr val="hlink"/>
                </a:solidFill>
              </a:rPr>
              <a:t>mF</a:t>
            </a:r>
            <a:r>
              <a:rPr lang="en-US" altLang="en-US" sz="2800">
                <a:solidFill>
                  <a:schemeClr val="hlink"/>
                </a:solidFill>
              </a:rPr>
              <a:t>(</a:t>
            </a:r>
            <a:r>
              <a:rPr lang="en-US" altLang="en-US" sz="2800" i="1">
                <a:solidFill>
                  <a:schemeClr val="hlink"/>
                </a:solidFill>
              </a:rPr>
              <a:t>X</a:t>
            </a:r>
            <a:r>
              <a:rPr lang="en-US" altLang="en-US" sz="2800" dirty="0">
                <a:solidFill>
                  <a:schemeClr val="hlink"/>
                </a:solidFill>
              </a:rPr>
              <a:t>) + </a:t>
            </a:r>
            <a:r>
              <a:rPr lang="en-US" altLang="en-US" sz="2800" i="1" dirty="0">
                <a:solidFill>
                  <a:schemeClr val="hlink"/>
                </a:solidFill>
              </a:rPr>
              <a:t>b</a:t>
            </a:r>
            <a:r>
              <a:rPr lang="en-US" altLang="en-US" sz="2800" dirty="0">
                <a:solidFill>
                  <a:schemeClr val="hlink"/>
                </a:solidFill>
              </a:rPr>
              <a:t> </a:t>
            </a:r>
            <a:r>
              <a:rPr lang="en-US" altLang="en-US" sz="2800">
                <a:solidFill>
                  <a:schemeClr val="hlink"/>
                </a:solidFill>
              </a:rPr>
              <a:t>+ </a:t>
            </a:r>
            <a:r>
              <a:rPr lang="en-US" altLang="en-US" sz="2800">
                <a:solidFill>
                  <a:schemeClr val="hlink"/>
                </a:solidFill>
                <a:sym typeface="Symbol" panose="05050102010706020507" pitchFamily="18" charset="2"/>
              </a:rPr>
              <a:t>)</a:t>
            </a:r>
            <a:endParaRPr lang="en-US" altLang="en-US" sz="2800" dirty="0">
              <a:solidFill>
                <a:schemeClr val="hlink"/>
              </a:solidFill>
            </a:endParaRPr>
          </a:p>
          <a:p>
            <a:pPr eaLnBrk="1" hangingPunct="1">
              <a:lnSpc>
                <a:spcPct val="90000"/>
              </a:lnSpc>
              <a:tabLst>
                <a:tab pos="8001000" algn="r"/>
              </a:tabLst>
            </a:pPr>
            <a:r>
              <a:rPr lang="en-US" altLang="en-US" sz="2800" dirty="0"/>
              <a:t>Functional modeling  	</a:t>
            </a:r>
            <a:r>
              <a:rPr lang="en-US" altLang="en-US" sz="2800" i="1" dirty="0">
                <a:solidFill>
                  <a:schemeClr val="hlink"/>
                </a:solidFill>
              </a:rPr>
              <a:t>Y</a:t>
            </a:r>
            <a:r>
              <a:rPr lang="en-US" altLang="en-US" sz="2800" dirty="0">
                <a:solidFill>
                  <a:schemeClr val="hlink"/>
                </a:solidFill>
              </a:rPr>
              <a:t> = </a:t>
            </a:r>
            <a:r>
              <a:rPr lang="en-US" altLang="en-US" sz="2800" i="1" dirty="0">
                <a:solidFill>
                  <a:schemeClr val="hlink"/>
                </a:solidFill>
              </a:rPr>
              <a:t>z</a:t>
            </a:r>
            <a:r>
              <a:rPr lang="en-US" altLang="en-US" sz="2800" dirty="0">
                <a:solidFill>
                  <a:schemeClr val="hlink"/>
                </a:solidFill>
              </a:rPr>
              <a:t>(</a:t>
            </a:r>
            <a:r>
              <a:rPr lang="en-US" altLang="en-US" sz="2800" i="1" dirty="0">
                <a:solidFill>
                  <a:schemeClr val="hlink"/>
                </a:solidFill>
              </a:rPr>
              <a:t>X</a:t>
            </a:r>
            <a:r>
              <a:rPr lang="en-US" altLang="en-US" sz="2800" dirty="0">
                <a:solidFill>
                  <a:schemeClr val="hlink"/>
                </a:solidFill>
              </a:rPr>
              <a:t>) + </a:t>
            </a:r>
            <a:r>
              <a:rPr lang="en-US" altLang="en-US" sz="2800" dirty="0">
                <a:solidFill>
                  <a:schemeClr val="hlink"/>
                </a:solidFill>
                <a:sym typeface="Symbol" panose="05050102010706020507" pitchFamily="18" charset="2"/>
              </a:rPr>
              <a:t></a:t>
            </a:r>
            <a:r>
              <a:rPr lang="en-US" altLang="en-US" sz="2800" dirty="0">
                <a:solidFill>
                  <a:schemeClr val="accent2"/>
                </a:solidFill>
              </a:rPr>
              <a:t> </a:t>
            </a:r>
          </a:p>
          <a:p>
            <a:pPr eaLnBrk="1" hangingPunct="1">
              <a:lnSpc>
                <a:spcPct val="90000"/>
              </a:lnSpc>
              <a:tabLst>
                <a:tab pos="8001000" algn="r"/>
              </a:tabLst>
            </a:pPr>
            <a:r>
              <a:rPr lang="en-US" altLang="en-US" sz="2800" dirty="0"/>
              <a:t>Complex dependence  	</a:t>
            </a:r>
            <a:r>
              <a:rPr lang="en-US" altLang="en-US" sz="2800" dirty="0">
                <a:solidFill>
                  <a:schemeClr val="hlink"/>
                </a:solidFill>
              </a:rPr>
              <a:t>(anything else!)</a:t>
            </a:r>
          </a:p>
          <a:p>
            <a:pPr eaLnBrk="1" hangingPunct="1">
              <a:lnSpc>
                <a:spcPct val="90000"/>
              </a:lnSpc>
              <a:tabLst>
                <a:tab pos="8001000" algn="r"/>
              </a:tabLst>
            </a:pPr>
            <a:endParaRPr lang="en-US" altLang="en-US" sz="900" dirty="0">
              <a:solidFill>
                <a:schemeClr val="accent2"/>
              </a:solidFill>
            </a:endParaRPr>
          </a:p>
          <a:p>
            <a:pPr eaLnBrk="1" hangingPunct="1">
              <a:lnSpc>
                <a:spcPct val="90000"/>
              </a:lnSpc>
              <a:buFontTx/>
              <a:buNone/>
              <a:tabLst>
                <a:tab pos="8001000" algn="r"/>
              </a:tabLst>
            </a:pPr>
            <a:r>
              <a:rPr lang="en-US" altLang="en-US" sz="900" dirty="0">
                <a:solidFill>
                  <a:srgbClr val="FF0000"/>
                </a:solidFill>
              </a:rPr>
              <a:t>	</a:t>
            </a:r>
            <a:r>
              <a:rPr lang="en-US" altLang="en-US" sz="2800" dirty="0" err="1">
                <a:solidFill>
                  <a:srgbClr val="FF0000"/>
                </a:solidFill>
              </a:rPr>
              <a:t>Uncorrelatedness</a:t>
            </a:r>
            <a:r>
              <a:rPr lang="en-US" altLang="en-US" sz="2800" dirty="0">
                <a:solidFill>
                  <a:srgbClr val="FF0000"/>
                </a:solidFill>
              </a:rPr>
              <a:t> is not independence</a:t>
            </a:r>
          </a:p>
        </p:txBody>
      </p:sp>
    </p:spTree>
    <p:extLst>
      <p:ext uri="{BB962C8B-B14F-4D97-AF65-F5344CB8AC3E}">
        <p14:creationId xmlns:p14="http://schemas.microsoft.com/office/powerpoint/2010/main" val="2485887938"/>
      </p:ext>
    </p:extLst>
  </p:cSld>
  <p:clrMapOvr>
    <a:masterClrMapping/>
  </p:clrMapOvr>
</p:sld>
</file>

<file path=ppt/slides/slide2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8100" name="Rectangle 4"/>
          <p:cNvSpPr>
            <a:spLocks noGrp="1" noChangeArrowheads="1"/>
          </p:cNvSpPr>
          <p:nvPr>
            <p:ph type="title"/>
          </p:nvPr>
        </p:nvSpPr>
        <p:spPr/>
        <p:txBody>
          <a:bodyPr/>
          <a:lstStyle/>
          <a:p>
            <a:pPr eaLnBrk="1" hangingPunct="1">
              <a:defRPr/>
            </a:pPr>
            <a:r>
              <a:rPr lang="en-US"/>
              <a:t>Perfect dependence</a:t>
            </a:r>
          </a:p>
        </p:txBody>
      </p:sp>
      <p:sp>
        <p:nvSpPr>
          <p:cNvPr id="89091" name="Rectangle 5"/>
          <p:cNvSpPr>
            <a:spLocks noGrp="1" noChangeArrowheads="1"/>
          </p:cNvSpPr>
          <p:nvPr>
            <p:ph type="body" idx="1"/>
          </p:nvPr>
        </p:nvSpPr>
        <p:spPr>
          <a:xfrm>
            <a:off x="609600" y="2209800"/>
            <a:ext cx="8534400" cy="1752600"/>
          </a:xfrm>
        </p:spPr>
        <p:txBody>
          <a:bodyPr/>
          <a:lstStyle/>
          <a:p>
            <a:pPr eaLnBrk="1" hangingPunct="1"/>
            <a:r>
              <a:rPr lang="en-US" altLang="en-US"/>
              <a:t>May be better than assuming independence</a:t>
            </a:r>
          </a:p>
          <a:p>
            <a:pPr eaLnBrk="1" hangingPunct="1"/>
            <a:r>
              <a:rPr lang="en-US" altLang="en-US"/>
              <a:t>Very easy to simulate</a:t>
            </a:r>
          </a:p>
        </p:txBody>
      </p:sp>
      <p:sp>
        <p:nvSpPr>
          <p:cNvPr id="89092" name="Line 10"/>
          <p:cNvSpPr>
            <a:spLocks noChangeShapeType="1"/>
          </p:cNvSpPr>
          <p:nvPr/>
        </p:nvSpPr>
        <p:spPr bwMode="auto">
          <a:xfrm>
            <a:off x="938213" y="5643563"/>
            <a:ext cx="3262312" cy="1587"/>
          </a:xfrm>
          <a:prstGeom prst="line">
            <a:avLst/>
          </a:prstGeom>
          <a:noFill/>
          <a:ln w="0">
            <a:solidFill>
              <a:srgbClr val="46464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9093" name="Line 15"/>
          <p:cNvSpPr>
            <a:spLocks noChangeShapeType="1"/>
          </p:cNvSpPr>
          <p:nvPr/>
        </p:nvSpPr>
        <p:spPr bwMode="auto">
          <a:xfrm>
            <a:off x="938213" y="3987800"/>
            <a:ext cx="3262312" cy="1588"/>
          </a:xfrm>
          <a:prstGeom prst="line">
            <a:avLst/>
          </a:prstGeom>
          <a:noFill/>
          <a:ln w="0">
            <a:solidFill>
              <a:srgbClr val="46464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9094" name="Line 16"/>
          <p:cNvSpPr>
            <a:spLocks noChangeShapeType="1"/>
          </p:cNvSpPr>
          <p:nvPr/>
        </p:nvSpPr>
        <p:spPr bwMode="auto">
          <a:xfrm>
            <a:off x="938213" y="5643563"/>
            <a:ext cx="3262312" cy="1587"/>
          </a:xfrm>
          <a:prstGeom prst="line">
            <a:avLst/>
          </a:prstGeom>
          <a:noFill/>
          <a:ln w="4763">
            <a:solidFill>
              <a:srgbClr val="46464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9095" name="Rectangle 17"/>
          <p:cNvSpPr>
            <a:spLocks noChangeArrowheads="1"/>
          </p:cNvSpPr>
          <p:nvPr/>
        </p:nvSpPr>
        <p:spPr bwMode="auto">
          <a:xfrm>
            <a:off x="938213" y="3987800"/>
            <a:ext cx="3262312" cy="1655763"/>
          </a:xfrm>
          <a:prstGeom prst="rect">
            <a:avLst/>
          </a:prstGeom>
          <a:noFill/>
          <a:ln w="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endParaRPr lang="en-US" altLang="en-US"/>
          </a:p>
        </p:txBody>
      </p:sp>
      <p:sp>
        <p:nvSpPr>
          <p:cNvPr id="89096" name="Line 18"/>
          <p:cNvSpPr>
            <a:spLocks noChangeShapeType="1"/>
          </p:cNvSpPr>
          <p:nvPr/>
        </p:nvSpPr>
        <p:spPr bwMode="auto">
          <a:xfrm flipV="1">
            <a:off x="938213" y="5630863"/>
            <a:ext cx="20637" cy="1587"/>
          </a:xfrm>
          <a:prstGeom prst="line">
            <a:avLst/>
          </a:prstGeom>
          <a:noFill/>
          <a:ln w="34925">
            <a:solidFill>
              <a:srgbClr val="DA003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9097" name="Line 19"/>
          <p:cNvSpPr>
            <a:spLocks noChangeShapeType="1"/>
          </p:cNvSpPr>
          <p:nvPr/>
        </p:nvSpPr>
        <p:spPr bwMode="auto">
          <a:xfrm flipV="1">
            <a:off x="958850" y="5627688"/>
            <a:ext cx="22225" cy="3175"/>
          </a:xfrm>
          <a:prstGeom prst="line">
            <a:avLst/>
          </a:prstGeom>
          <a:noFill/>
          <a:ln w="34925">
            <a:solidFill>
              <a:srgbClr val="DA003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9098" name="Line 20"/>
          <p:cNvSpPr>
            <a:spLocks noChangeShapeType="1"/>
          </p:cNvSpPr>
          <p:nvPr/>
        </p:nvSpPr>
        <p:spPr bwMode="auto">
          <a:xfrm flipV="1">
            <a:off x="981075" y="5626100"/>
            <a:ext cx="22225" cy="1588"/>
          </a:xfrm>
          <a:prstGeom prst="line">
            <a:avLst/>
          </a:prstGeom>
          <a:noFill/>
          <a:ln w="34925">
            <a:solidFill>
              <a:srgbClr val="DA003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9099" name="Line 21"/>
          <p:cNvSpPr>
            <a:spLocks noChangeShapeType="1"/>
          </p:cNvSpPr>
          <p:nvPr/>
        </p:nvSpPr>
        <p:spPr bwMode="auto">
          <a:xfrm flipV="1">
            <a:off x="1003300" y="5622925"/>
            <a:ext cx="20638" cy="3175"/>
          </a:xfrm>
          <a:prstGeom prst="line">
            <a:avLst/>
          </a:prstGeom>
          <a:noFill/>
          <a:ln w="34925">
            <a:solidFill>
              <a:srgbClr val="DA003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9100" name="Line 22"/>
          <p:cNvSpPr>
            <a:spLocks noChangeShapeType="1"/>
          </p:cNvSpPr>
          <p:nvPr/>
        </p:nvSpPr>
        <p:spPr bwMode="auto">
          <a:xfrm flipV="1">
            <a:off x="1023938" y="5621338"/>
            <a:ext cx="22225" cy="1587"/>
          </a:xfrm>
          <a:prstGeom prst="line">
            <a:avLst/>
          </a:prstGeom>
          <a:noFill/>
          <a:ln w="34925">
            <a:solidFill>
              <a:srgbClr val="DA003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9101" name="Line 23"/>
          <p:cNvSpPr>
            <a:spLocks noChangeShapeType="1"/>
          </p:cNvSpPr>
          <p:nvPr/>
        </p:nvSpPr>
        <p:spPr bwMode="auto">
          <a:xfrm flipV="1">
            <a:off x="1046163" y="5618163"/>
            <a:ext cx="22225" cy="3175"/>
          </a:xfrm>
          <a:prstGeom prst="line">
            <a:avLst/>
          </a:prstGeom>
          <a:noFill/>
          <a:ln w="34925">
            <a:solidFill>
              <a:srgbClr val="DA003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9102" name="Line 24"/>
          <p:cNvSpPr>
            <a:spLocks noChangeShapeType="1"/>
          </p:cNvSpPr>
          <p:nvPr/>
        </p:nvSpPr>
        <p:spPr bwMode="auto">
          <a:xfrm flipV="1">
            <a:off x="1068388" y="5613400"/>
            <a:ext cx="22225" cy="4763"/>
          </a:xfrm>
          <a:prstGeom prst="line">
            <a:avLst/>
          </a:prstGeom>
          <a:noFill/>
          <a:ln w="34925">
            <a:solidFill>
              <a:srgbClr val="DA003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9103" name="Line 25"/>
          <p:cNvSpPr>
            <a:spLocks noChangeShapeType="1"/>
          </p:cNvSpPr>
          <p:nvPr/>
        </p:nvSpPr>
        <p:spPr bwMode="auto">
          <a:xfrm flipV="1">
            <a:off x="1090613" y="5610225"/>
            <a:ext cx="20637" cy="3175"/>
          </a:xfrm>
          <a:prstGeom prst="line">
            <a:avLst/>
          </a:prstGeom>
          <a:noFill/>
          <a:ln w="34925">
            <a:solidFill>
              <a:srgbClr val="DA003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9104" name="Line 26"/>
          <p:cNvSpPr>
            <a:spLocks noChangeShapeType="1"/>
          </p:cNvSpPr>
          <p:nvPr/>
        </p:nvSpPr>
        <p:spPr bwMode="auto">
          <a:xfrm flipV="1">
            <a:off x="1111250" y="5605463"/>
            <a:ext cx="22225" cy="4762"/>
          </a:xfrm>
          <a:prstGeom prst="line">
            <a:avLst/>
          </a:prstGeom>
          <a:noFill/>
          <a:ln w="34925">
            <a:solidFill>
              <a:srgbClr val="DA003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9105" name="Line 27"/>
          <p:cNvSpPr>
            <a:spLocks noChangeShapeType="1"/>
          </p:cNvSpPr>
          <p:nvPr/>
        </p:nvSpPr>
        <p:spPr bwMode="auto">
          <a:xfrm flipV="1">
            <a:off x="1133475" y="5600700"/>
            <a:ext cx="22225" cy="4763"/>
          </a:xfrm>
          <a:prstGeom prst="line">
            <a:avLst/>
          </a:prstGeom>
          <a:noFill/>
          <a:ln w="34925">
            <a:solidFill>
              <a:srgbClr val="DA003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9106" name="Line 28"/>
          <p:cNvSpPr>
            <a:spLocks noChangeShapeType="1"/>
          </p:cNvSpPr>
          <p:nvPr/>
        </p:nvSpPr>
        <p:spPr bwMode="auto">
          <a:xfrm flipV="1">
            <a:off x="1155700" y="5595938"/>
            <a:ext cx="20638" cy="4762"/>
          </a:xfrm>
          <a:prstGeom prst="line">
            <a:avLst/>
          </a:prstGeom>
          <a:noFill/>
          <a:ln w="34925">
            <a:solidFill>
              <a:srgbClr val="DA003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9107" name="Line 29"/>
          <p:cNvSpPr>
            <a:spLocks noChangeShapeType="1"/>
          </p:cNvSpPr>
          <p:nvPr/>
        </p:nvSpPr>
        <p:spPr bwMode="auto">
          <a:xfrm flipV="1">
            <a:off x="1176338" y="5589588"/>
            <a:ext cx="22225" cy="6350"/>
          </a:xfrm>
          <a:prstGeom prst="line">
            <a:avLst/>
          </a:prstGeom>
          <a:noFill/>
          <a:ln w="34925">
            <a:solidFill>
              <a:srgbClr val="DA003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9108" name="Line 30"/>
          <p:cNvSpPr>
            <a:spLocks noChangeShapeType="1"/>
          </p:cNvSpPr>
          <p:nvPr/>
        </p:nvSpPr>
        <p:spPr bwMode="auto">
          <a:xfrm flipV="1">
            <a:off x="1198563" y="5584825"/>
            <a:ext cx="22225" cy="4763"/>
          </a:xfrm>
          <a:prstGeom prst="line">
            <a:avLst/>
          </a:prstGeom>
          <a:noFill/>
          <a:ln w="34925">
            <a:solidFill>
              <a:srgbClr val="DA003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9109" name="Line 31"/>
          <p:cNvSpPr>
            <a:spLocks noChangeShapeType="1"/>
          </p:cNvSpPr>
          <p:nvPr/>
        </p:nvSpPr>
        <p:spPr bwMode="auto">
          <a:xfrm flipV="1">
            <a:off x="1220788" y="5576888"/>
            <a:ext cx="22225" cy="7937"/>
          </a:xfrm>
          <a:prstGeom prst="line">
            <a:avLst/>
          </a:prstGeom>
          <a:noFill/>
          <a:ln w="34925">
            <a:solidFill>
              <a:srgbClr val="DA003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9110" name="Line 32"/>
          <p:cNvSpPr>
            <a:spLocks noChangeShapeType="1"/>
          </p:cNvSpPr>
          <p:nvPr/>
        </p:nvSpPr>
        <p:spPr bwMode="auto">
          <a:xfrm flipV="1">
            <a:off x="1243013" y="5568950"/>
            <a:ext cx="20637" cy="7938"/>
          </a:xfrm>
          <a:prstGeom prst="line">
            <a:avLst/>
          </a:prstGeom>
          <a:noFill/>
          <a:ln w="34925">
            <a:solidFill>
              <a:srgbClr val="DA003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9111" name="Line 33"/>
          <p:cNvSpPr>
            <a:spLocks noChangeShapeType="1"/>
          </p:cNvSpPr>
          <p:nvPr/>
        </p:nvSpPr>
        <p:spPr bwMode="auto">
          <a:xfrm flipV="1">
            <a:off x="1263650" y="5561013"/>
            <a:ext cx="22225" cy="7937"/>
          </a:xfrm>
          <a:prstGeom prst="line">
            <a:avLst/>
          </a:prstGeom>
          <a:noFill/>
          <a:ln w="34925">
            <a:solidFill>
              <a:srgbClr val="DA003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9112" name="Line 34"/>
          <p:cNvSpPr>
            <a:spLocks noChangeShapeType="1"/>
          </p:cNvSpPr>
          <p:nvPr/>
        </p:nvSpPr>
        <p:spPr bwMode="auto">
          <a:xfrm flipV="1">
            <a:off x="1285875" y="5553075"/>
            <a:ext cx="22225" cy="7938"/>
          </a:xfrm>
          <a:prstGeom prst="line">
            <a:avLst/>
          </a:prstGeom>
          <a:noFill/>
          <a:ln w="34925">
            <a:solidFill>
              <a:srgbClr val="DA003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9113" name="Line 35"/>
          <p:cNvSpPr>
            <a:spLocks noChangeShapeType="1"/>
          </p:cNvSpPr>
          <p:nvPr/>
        </p:nvSpPr>
        <p:spPr bwMode="auto">
          <a:xfrm flipV="1">
            <a:off x="1308100" y="5543550"/>
            <a:ext cx="20638" cy="9525"/>
          </a:xfrm>
          <a:prstGeom prst="line">
            <a:avLst/>
          </a:prstGeom>
          <a:noFill/>
          <a:ln w="34925">
            <a:solidFill>
              <a:srgbClr val="DA003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9114" name="Line 36"/>
          <p:cNvSpPr>
            <a:spLocks noChangeShapeType="1"/>
          </p:cNvSpPr>
          <p:nvPr/>
        </p:nvSpPr>
        <p:spPr bwMode="auto">
          <a:xfrm flipV="1">
            <a:off x="1328738" y="5532438"/>
            <a:ext cx="22225" cy="11112"/>
          </a:xfrm>
          <a:prstGeom prst="line">
            <a:avLst/>
          </a:prstGeom>
          <a:noFill/>
          <a:ln w="34925">
            <a:solidFill>
              <a:srgbClr val="DA003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9115" name="Line 37"/>
          <p:cNvSpPr>
            <a:spLocks noChangeShapeType="1"/>
          </p:cNvSpPr>
          <p:nvPr/>
        </p:nvSpPr>
        <p:spPr bwMode="auto">
          <a:xfrm flipV="1">
            <a:off x="1350963" y="5521325"/>
            <a:ext cx="22225" cy="11113"/>
          </a:xfrm>
          <a:prstGeom prst="line">
            <a:avLst/>
          </a:prstGeom>
          <a:noFill/>
          <a:ln w="34925">
            <a:solidFill>
              <a:srgbClr val="DA003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9116" name="Line 38"/>
          <p:cNvSpPr>
            <a:spLocks noChangeShapeType="1"/>
          </p:cNvSpPr>
          <p:nvPr/>
        </p:nvSpPr>
        <p:spPr bwMode="auto">
          <a:xfrm flipV="1">
            <a:off x="1373188" y="5510213"/>
            <a:ext cx="20637" cy="11112"/>
          </a:xfrm>
          <a:prstGeom prst="line">
            <a:avLst/>
          </a:prstGeom>
          <a:noFill/>
          <a:ln w="34925">
            <a:solidFill>
              <a:srgbClr val="DA003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9117" name="Line 39"/>
          <p:cNvSpPr>
            <a:spLocks noChangeShapeType="1"/>
          </p:cNvSpPr>
          <p:nvPr/>
        </p:nvSpPr>
        <p:spPr bwMode="auto">
          <a:xfrm flipV="1">
            <a:off x="1393825" y="5497513"/>
            <a:ext cx="22225" cy="12700"/>
          </a:xfrm>
          <a:prstGeom prst="line">
            <a:avLst/>
          </a:prstGeom>
          <a:noFill/>
          <a:ln w="34925">
            <a:solidFill>
              <a:srgbClr val="DA003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9118" name="Line 40"/>
          <p:cNvSpPr>
            <a:spLocks noChangeShapeType="1"/>
          </p:cNvSpPr>
          <p:nvPr/>
        </p:nvSpPr>
        <p:spPr bwMode="auto">
          <a:xfrm flipV="1">
            <a:off x="1416050" y="5483225"/>
            <a:ext cx="22225" cy="14288"/>
          </a:xfrm>
          <a:prstGeom prst="line">
            <a:avLst/>
          </a:prstGeom>
          <a:noFill/>
          <a:ln w="34925">
            <a:solidFill>
              <a:srgbClr val="DA003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9119" name="Line 41"/>
          <p:cNvSpPr>
            <a:spLocks noChangeShapeType="1"/>
          </p:cNvSpPr>
          <p:nvPr/>
        </p:nvSpPr>
        <p:spPr bwMode="auto">
          <a:xfrm flipV="1">
            <a:off x="1438275" y="5468938"/>
            <a:ext cx="20638" cy="14287"/>
          </a:xfrm>
          <a:prstGeom prst="line">
            <a:avLst/>
          </a:prstGeom>
          <a:noFill/>
          <a:ln w="34925">
            <a:solidFill>
              <a:srgbClr val="DA003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9120" name="Line 42"/>
          <p:cNvSpPr>
            <a:spLocks noChangeShapeType="1"/>
          </p:cNvSpPr>
          <p:nvPr/>
        </p:nvSpPr>
        <p:spPr bwMode="auto">
          <a:xfrm flipV="1">
            <a:off x="1458913" y="5453063"/>
            <a:ext cx="22225" cy="15875"/>
          </a:xfrm>
          <a:prstGeom prst="line">
            <a:avLst/>
          </a:prstGeom>
          <a:noFill/>
          <a:ln w="34925">
            <a:solidFill>
              <a:srgbClr val="DA003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9121" name="Line 43"/>
          <p:cNvSpPr>
            <a:spLocks noChangeShapeType="1"/>
          </p:cNvSpPr>
          <p:nvPr/>
        </p:nvSpPr>
        <p:spPr bwMode="auto">
          <a:xfrm flipV="1">
            <a:off x="1481138" y="5437188"/>
            <a:ext cx="22225" cy="15875"/>
          </a:xfrm>
          <a:prstGeom prst="line">
            <a:avLst/>
          </a:prstGeom>
          <a:noFill/>
          <a:ln w="34925">
            <a:solidFill>
              <a:srgbClr val="DA003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9122" name="Line 44"/>
          <p:cNvSpPr>
            <a:spLocks noChangeShapeType="1"/>
          </p:cNvSpPr>
          <p:nvPr/>
        </p:nvSpPr>
        <p:spPr bwMode="auto">
          <a:xfrm flipV="1">
            <a:off x="1503363" y="5419725"/>
            <a:ext cx="22225" cy="17463"/>
          </a:xfrm>
          <a:prstGeom prst="line">
            <a:avLst/>
          </a:prstGeom>
          <a:noFill/>
          <a:ln w="34925">
            <a:solidFill>
              <a:srgbClr val="DA003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9123" name="Line 45"/>
          <p:cNvSpPr>
            <a:spLocks noChangeShapeType="1"/>
          </p:cNvSpPr>
          <p:nvPr/>
        </p:nvSpPr>
        <p:spPr bwMode="auto">
          <a:xfrm flipV="1">
            <a:off x="1525588" y="5400675"/>
            <a:ext cx="20637" cy="19050"/>
          </a:xfrm>
          <a:prstGeom prst="line">
            <a:avLst/>
          </a:prstGeom>
          <a:noFill/>
          <a:ln w="34925">
            <a:solidFill>
              <a:srgbClr val="DA003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9124" name="Line 46"/>
          <p:cNvSpPr>
            <a:spLocks noChangeShapeType="1"/>
          </p:cNvSpPr>
          <p:nvPr/>
        </p:nvSpPr>
        <p:spPr bwMode="auto">
          <a:xfrm flipV="1">
            <a:off x="1546225" y="5381625"/>
            <a:ext cx="22225" cy="19050"/>
          </a:xfrm>
          <a:prstGeom prst="line">
            <a:avLst/>
          </a:prstGeom>
          <a:noFill/>
          <a:ln w="34925">
            <a:solidFill>
              <a:srgbClr val="DA003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9125" name="Line 47"/>
          <p:cNvSpPr>
            <a:spLocks noChangeShapeType="1"/>
          </p:cNvSpPr>
          <p:nvPr/>
        </p:nvSpPr>
        <p:spPr bwMode="auto">
          <a:xfrm flipV="1">
            <a:off x="1568450" y="5360988"/>
            <a:ext cx="22225" cy="20637"/>
          </a:xfrm>
          <a:prstGeom prst="line">
            <a:avLst/>
          </a:prstGeom>
          <a:noFill/>
          <a:ln w="34925">
            <a:solidFill>
              <a:srgbClr val="DA003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9126" name="Line 48"/>
          <p:cNvSpPr>
            <a:spLocks noChangeShapeType="1"/>
          </p:cNvSpPr>
          <p:nvPr/>
        </p:nvSpPr>
        <p:spPr bwMode="auto">
          <a:xfrm flipV="1">
            <a:off x="1590675" y="5338763"/>
            <a:ext cx="20638" cy="22225"/>
          </a:xfrm>
          <a:prstGeom prst="line">
            <a:avLst/>
          </a:prstGeom>
          <a:noFill/>
          <a:ln w="34925">
            <a:solidFill>
              <a:srgbClr val="DA003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9127" name="Line 49"/>
          <p:cNvSpPr>
            <a:spLocks noChangeShapeType="1"/>
          </p:cNvSpPr>
          <p:nvPr/>
        </p:nvSpPr>
        <p:spPr bwMode="auto">
          <a:xfrm flipV="1">
            <a:off x="1611313" y="5316538"/>
            <a:ext cx="22225" cy="22225"/>
          </a:xfrm>
          <a:prstGeom prst="line">
            <a:avLst/>
          </a:prstGeom>
          <a:noFill/>
          <a:ln w="34925">
            <a:solidFill>
              <a:srgbClr val="DA003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9128" name="Line 50"/>
          <p:cNvSpPr>
            <a:spLocks noChangeShapeType="1"/>
          </p:cNvSpPr>
          <p:nvPr/>
        </p:nvSpPr>
        <p:spPr bwMode="auto">
          <a:xfrm flipV="1">
            <a:off x="1633538" y="5292725"/>
            <a:ext cx="22225" cy="23813"/>
          </a:xfrm>
          <a:prstGeom prst="line">
            <a:avLst/>
          </a:prstGeom>
          <a:noFill/>
          <a:ln w="34925">
            <a:solidFill>
              <a:srgbClr val="DA003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9129" name="Line 51"/>
          <p:cNvSpPr>
            <a:spLocks noChangeShapeType="1"/>
          </p:cNvSpPr>
          <p:nvPr/>
        </p:nvSpPr>
        <p:spPr bwMode="auto">
          <a:xfrm flipV="1">
            <a:off x="1655763" y="5268913"/>
            <a:ext cx="20637" cy="23812"/>
          </a:xfrm>
          <a:prstGeom prst="line">
            <a:avLst/>
          </a:prstGeom>
          <a:noFill/>
          <a:ln w="34925">
            <a:solidFill>
              <a:srgbClr val="DA003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9130" name="Line 52"/>
          <p:cNvSpPr>
            <a:spLocks noChangeShapeType="1"/>
          </p:cNvSpPr>
          <p:nvPr/>
        </p:nvSpPr>
        <p:spPr bwMode="auto">
          <a:xfrm flipV="1">
            <a:off x="1676400" y="5243513"/>
            <a:ext cx="22225" cy="25400"/>
          </a:xfrm>
          <a:prstGeom prst="line">
            <a:avLst/>
          </a:prstGeom>
          <a:noFill/>
          <a:ln w="34925">
            <a:solidFill>
              <a:srgbClr val="DA003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9131" name="Line 53"/>
          <p:cNvSpPr>
            <a:spLocks noChangeShapeType="1"/>
          </p:cNvSpPr>
          <p:nvPr/>
        </p:nvSpPr>
        <p:spPr bwMode="auto">
          <a:xfrm flipV="1">
            <a:off x="1698625" y="5216525"/>
            <a:ext cx="22225" cy="26988"/>
          </a:xfrm>
          <a:prstGeom prst="line">
            <a:avLst/>
          </a:prstGeom>
          <a:noFill/>
          <a:ln w="34925">
            <a:solidFill>
              <a:srgbClr val="DA003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9132" name="Line 54"/>
          <p:cNvSpPr>
            <a:spLocks noChangeShapeType="1"/>
          </p:cNvSpPr>
          <p:nvPr/>
        </p:nvSpPr>
        <p:spPr bwMode="auto">
          <a:xfrm flipV="1">
            <a:off x="1720850" y="5189538"/>
            <a:ext cx="20638" cy="26987"/>
          </a:xfrm>
          <a:prstGeom prst="line">
            <a:avLst/>
          </a:prstGeom>
          <a:noFill/>
          <a:ln w="34925">
            <a:solidFill>
              <a:srgbClr val="DA003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9133" name="Line 55"/>
          <p:cNvSpPr>
            <a:spLocks noChangeShapeType="1"/>
          </p:cNvSpPr>
          <p:nvPr/>
        </p:nvSpPr>
        <p:spPr bwMode="auto">
          <a:xfrm flipV="1">
            <a:off x="1741488" y="5160963"/>
            <a:ext cx="22225" cy="28575"/>
          </a:xfrm>
          <a:prstGeom prst="line">
            <a:avLst/>
          </a:prstGeom>
          <a:noFill/>
          <a:ln w="34925">
            <a:solidFill>
              <a:srgbClr val="DA003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9134" name="Line 56"/>
          <p:cNvSpPr>
            <a:spLocks noChangeShapeType="1"/>
          </p:cNvSpPr>
          <p:nvPr/>
        </p:nvSpPr>
        <p:spPr bwMode="auto">
          <a:xfrm flipV="1">
            <a:off x="1763713" y="5132388"/>
            <a:ext cx="22225" cy="28575"/>
          </a:xfrm>
          <a:prstGeom prst="line">
            <a:avLst/>
          </a:prstGeom>
          <a:noFill/>
          <a:ln w="34925">
            <a:solidFill>
              <a:srgbClr val="DA003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9135" name="Line 57"/>
          <p:cNvSpPr>
            <a:spLocks noChangeShapeType="1"/>
          </p:cNvSpPr>
          <p:nvPr/>
        </p:nvSpPr>
        <p:spPr bwMode="auto">
          <a:xfrm flipV="1">
            <a:off x="1785938" y="5103813"/>
            <a:ext cx="22225" cy="28575"/>
          </a:xfrm>
          <a:prstGeom prst="line">
            <a:avLst/>
          </a:prstGeom>
          <a:noFill/>
          <a:ln w="34925">
            <a:solidFill>
              <a:srgbClr val="DA003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9136" name="Line 58"/>
          <p:cNvSpPr>
            <a:spLocks noChangeShapeType="1"/>
          </p:cNvSpPr>
          <p:nvPr/>
        </p:nvSpPr>
        <p:spPr bwMode="auto">
          <a:xfrm flipV="1">
            <a:off x="1808163" y="5073650"/>
            <a:ext cx="20637" cy="30163"/>
          </a:xfrm>
          <a:prstGeom prst="line">
            <a:avLst/>
          </a:prstGeom>
          <a:noFill/>
          <a:ln w="34925">
            <a:solidFill>
              <a:srgbClr val="DA003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9137" name="Line 59"/>
          <p:cNvSpPr>
            <a:spLocks noChangeShapeType="1"/>
          </p:cNvSpPr>
          <p:nvPr/>
        </p:nvSpPr>
        <p:spPr bwMode="auto">
          <a:xfrm flipV="1">
            <a:off x="1828800" y="5041900"/>
            <a:ext cx="22225" cy="31750"/>
          </a:xfrm>
          <a:prstGeom prst="line">
            <a:avLst/>
          </a:prstGeom>
          <a:noFill/>
          <a:ln w="34925">
            <a:solidFill>
              <a:srgbClr val="DA003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9138" name="Line 60"/>
          <p:cNvSpPr>
            <a:spLocks noChangeShapeType="1"/>
          </p:cNvSpPr>
          <p:nvPr/>
        </p:nvSpPr>
        <p:spPr bwMode="auto">
          <a:xfrm flipV="1">
            <a:off x="1851025" y="5011738"/>
            <a:ext cx="22225" cy="30162"/>
          </a:xfrm>
          <a:prstGeom prst="line">
            <a:avLst/>
          </a:prstGeom>
          <a:noFill/>
          <a:ln w="34925">
            <a:solidFill>
              <a:srgbClr val="DA003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9139" name="Line 61"/>
          <p:cNvSpPr>
            <a:spLocks noChangeShapeType="1"/>
          </p:cNvSpPr>
          <p:nvPr/>
        </p:nvSpPr>
        <p:spPr bwMode="auto">
          <a:xfrm flipV="1">
            <a:off x="1873250" y="4978400"/>
            <a:ext cx="20638" cy="33338"/>
          </a:xfrm>
          <a:prstGeom prst="line">
            <a:avLst/>
          </a:prstGeom>
          <a:noFill/>
          <a:ln w="34925">
            <a:solidFill>
              <a:srgbClr val="DA003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9140" name="Line 62"/>
          <p:cNvSpPr>
            <a:spLocks noChangeShapeType="1"/>
          </p:cNvSpPr>
          <p:nvPr/>
        </p:nvSpPr>
        <p:spPr bwMode="auto">
          <a:xfrm flipV="1">
            <a:off x="1893888" y="4946650"/>
            <a:ext cx="22225" cy="31750"/>
          </a:xfrm>
          <a:prstGeom prst="line">
            <a:avLst/>
          </a:prstGeom>
          <a:noFill/>
          <a:ln w="34925">
            <a:solidFill>
              <a:srgbClr val="DA003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9141" name="Line 63"/>
          <p:cNvSpPr>
            <a:spLocks noChangeShapeType="1"/>
          </p:cNvSpPr>
          <p:nvPr/>
        </p:nvSpPr>
        <p:spPr bwMode="auto">
          <a:xfrm flipV="1">
            <a:off x="1916113" y="4914900"/>
            <a:ext cx="22225" cy="31750"/>
          </a:xfrm>
          <a:prstGeom prst="line">
            <a:avLst/>
          </a:prstGeom>
          <a:noFill/>
          <a:ln w="34925">
            <a:solidFill>
              <a:srgbClr val="DA003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9142" name="Line 64"/>
          <p:cNvSpPr>
            <a:spLocks noChangeShapeType="1"/>
          </p:cNvSpPr>
          <p:nvPr/>
        </p:nvSpPr>
        <p:spPr bwMode="auto">
          <a:xfrm flipV="1">
            <a:off x="1938338" y="4881563"/>
            <a:ext cx="20637" cy="33337"/>
          </a:xfrm>
          <a:prstGeom prst="line">
            <a:avLst/>
          </a:prstGeom>
          <a:noFill/>
          <a:ln w="34925">
            <a:solidFill>
              <a:srgbClr val="DA003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9143" name="Line 65"/>
          <p:cNvSpPr>
            <a:spLocks noChangeShapeType="1"/>
          </p:cNvSpPr>
          <p:nvPr/>
        </p:nvSpPr>
        <p:spPr bwMode="auto">
          <a:xfrm flipV="1">
            <a:off x="1958975" y="4848225"/>
            <a:ext cx="22225" cy="33338"/>
          </a:xfrm>
          <a:prstGeom prst="line">
            <a:avLst/>
          </a:prstGeom>
          <a:noFill/>
          <a:ln w="34925">
            <a:solidFill>
              <a:srgbClr val="DA003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9144" name="Line 66"/>
          <p:cNvSpPr>
            <a:spLocks noChangeShapeType="1"/>
          </p:cNvSpPr>
          <p:nvPr/>
        </p:nvSpPr>
        <p:spPr bwMode="auto">
          <a:xfrm flipV="1">
            <a:off x="1981200" y="4816475"/>
            <a:ext cx="22225" cy="31750"/>
          </a:xfrm>
          <a:prstGeom prst="line">
            <a:avLst/>
          </a:prstGeom>
          <a:noFill/>
          <a:ln w="34925">
            <a:solidFill>
              <a:srgbClr val="DA003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9145" name="Line 67"/>
          <p:cNvSpPr>
            <a:spLocks noChangeShapeType="1"/>
          </p:cNvSpPr>
          <p:nvPr/>
        </p:nvSpPr>
        <p:spPr bwMode="auto">
          <a:xfrm flipV="1">
            <a:off x="2003425" y="4783138"/>
            <a:ext cx="22225" cy="33337"/>
          </a:xfrm>
          <a:prstGeom prst="line">
            <a:avLst/>
          </a:prstGeom>
          <a:noFill/>
          <a:ln w="34925">
            <a:solidFill>
              <a:srgbClr val="DA003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9146" name="Line 68"/>
          <p:cNvSpPr>
            <a:spLocks noChangeShapeType="1"/>
          </p:cNvSpPr>
          <p:nvPr/>
        </p:nvSpPr>
        <p:spPr bwMode="auto">
          <a:xfrm flipV="1">
            <a:off x="2025650" y="4749800"/>
            <a:ext cx="20638" cy="33338"/>
          </a:xfrm>
          <a:prstGeom prst="line">
            <a:avLst/>
          </a:prstGeom>
          <a:noFill/>
          <a:ln w="34925">
            <a:solidFill>
              <a:srgbClr val="DA003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9147" name="Line 69"/>
          <p:cNvSpPr>
            <a:spLocks noChangeShapeType="1"/>
          </p:cNvSpPr>
          <p:nvPr/>
        </p:nvSpPr>
        <p:spPr bwMode="auto">
          <a:xfrm flipV="1">
            <a:off x="2046288" y="4716463"/>
            <a:ext cx="22225" cy="33337"/>
          </a:xfrm>
          <a:prstGeom prst="line">
            <a:avLst/>
          </a:prstGeom>
          <a:noFill/>
          <a:ln w="34925">
            <a:solidFill>
              <a:srgbClr val="DA003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9148" name="Line 70"/>
          <p:cNvSpPr>
            <a:spLocks noChangeShapeType="1"/>
          </p:cNvSpPr>
          <p:nvPr/>
        </p:nvSpPr>
        <p:spPr bwMode="auto">
          <a:xfrm flipV="1">
            <a:off x="2068513" y="4684713"/>
            <a:ext cx="22225" cy="31750"/>
          </a:xfrm>
          <a:prstGeom prst="line">
            <a:avLst/>
          </a:prstGeom>
          <a:noFill/>
          <a:ln w="34925">
            <a:solidFill>
              <a:srgbClr val="DA003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9149" name="Line 71"/>
          <p:cNvSpPr>
            <a:spLocks noChangeShapeType="1"/>
          </p:cNvSpPr>
          <p:nvPr/>
        </p:nvSpPr>
        <p:spPr bwMode="auto">
          <a:xfrm flipV="1">
            <a:off x="2090738" y="4652963"/>
            <a:ext cx="20637" cy="31750"/>
          </a:xfrm>
          <a:prstGeom prst="line">
            <a:avLst/>
          </a:prstGeom>
          <a:noFill/>
          <a:ln w="34925">
            <a:solidFill>
              <a:srgbClr val="DA003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9150" name="Line 72"/>
          <p:cNvSpPr>
            <a:spLocks noChangeShapeType="1"/>
          </p:cNvSpPr>
          <p:nvPr/>
        </p:nvSpPr>
        <p:spPr bwMode="auto">
          <a:xfrm flipV="1">
            <a:off x="2111375" y="4621213"/>
            <a:ext cx="22225" cy="31750"/>
          </a:xfrm>
          <a:prstGeom prst="line">
            <a:avLst/>
          </a:prstGeom>
          <a:noFill/>
          <a:ln w="34925">
            <a:solidFill>
              <a:srgbClr val="DA003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9151" name="Line 73"/>
          <p:cNvSpPr>
            <a:spLocks noChangeShapeType="1"/>
          </p:cNvSpPr>
          <p:nvPr/>
        </p:nvSpPr>
        <p:spPr bwMode="auto">
          <a:xfrm flipV="1">
            <a:off x="2133600" y="4589463"/>
            <a:ext cx="22225" cy="31750"/>
          </a:xfrm>
          <a:prstGeom prst="line">
            <a:avLst/>
          </a:prstGeom>
          <a:noFill/>
          <a:ln w="34925">
            <a:solidFill>
              <a:srgbClr val="DA003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9152" name="Line 74"/>
          <p:cNvSpPr>
            <a:spLocks noChangeShapeType="1"/>
          </p:cNvSpPr>
          <p:nvPr/>
        </p:nvSpPr>
        <p:spPr bwMode="auto">
          <a:xfrm flipV="1">
            <a:off x="2155825" y="4557713"/>
            <a:ext cx="22225" cy="31750"/>
          </a:xfrm>
          <a:prstGeom prst="line">
            <a:avLst/>
          </a:prstGeom>
          <a:noFill/>
          <a:ln w="34925">
            <a:solidFill>
              <a:srgbClr val="DA003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9153" name="Line 75"/>
          <p:cNvSpPr>
            <a:spLocks noChangeShapeType="1"/>
          </p:cNvSpPr>
          <p:nvPr/>
        </p:nvSpPr>
        <p:spPr bwMode="auto">
          <a:xfrm flipV="1">
            <a:off x="2178050" y="4527550"/>
            <a:ext cx="20638" cy="30163"/>
          </a:xfrm>
          <a:prstGeom prst="line">
            <a:avLst/>
          </a:prstGeom>
          <a:noFill/>
          <a:ln w="34925">
            <a:solidFill>
              <a:srgbClr val="DA003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9154" name="Line 76"/>
          <p:cNvSpPr>
            <a:spLocks noChangeShapeType="1"/>
          </p:cNvSpPr>
          <p:nvPr/>
        </p:nvSpPr>
        <p:spPr bwMode="auto">
          <a:xfrm flipV="1">
            <a:off x="2198688" y="4498975"/>
            <a:ext cx="22225" cy="28575"/>
          </a:xfrm>
          <a:prstGeom prst="line">
            <a:avLst/>
          </a:prstGeom>
          <a:noFill/>
          <a:ln w="34925">
            <a:solidFill>
              <a:srgbClr val="DA003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9155" name="Line 77"/>
          <p:cNvSpPr>
            <a:spLocks noChangeShapeType="1"/>
          </p:cNvSpPr>
          <p:nvPr/>
        </p:nvSpPr>
        <p:spPr bwMode="auto">
          <a:xfrm flipV="1">
            <a:off x="2220913" y="4470400"/>
            <a:ext cx="22225" cy="28575"/>
          </a:xfrm>
          <a:prstGeom prst="line">
            <a:avLst/>
          </a:prstGeom>
          <a:noFill/>
          <a:ln w="34925">
            <a:solidFill>
              <a:srgbClr val="DA003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9156" name="Line 78"/>
          <p:cNvSpPr>
            <a:spLocks noChangeShapeType="1"/>
          </p:cNvSpPr>
          <p:nvPr/>
        </p:nvSpPr>
        <p:spPr bwMode="auto">
          <a:xfrm flipV="1">
            <a:off x="2243138" y="4441825"/>
            <a:ext cx="20637" cy="28575"/>
          </a:xfrm>
          <a:prstGeom prst="line">
            <a:avLst/>
          </a:prstGeom>
          <a:noFill/>
          <a:ln w="34925">
            <a:solidFill>
              <a:srgbClr val="DA003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9157" name="Line 79"/>
          <p:cNvSpPr>
            <a:spLocks noChangeShapeType="1"/>
          </p:cNvSpPr>
          <p:nvPr/>
        </p:nvSpPr>
        <p:spPr bwMode="auto">
          <a:xfrm flipV="1">
            <a:off x="2263775" y="4414838"/>
            <a:ext cx="22225" cy="26987"/>
          </a:xfrm>
          <a:prstGeom prst="line">
            <a:avLst/>
          </a:prstGeom>
          <a:noFill/>
          <a:ln w="34925">
            <a:solidFill>
              <a:srgbClr val="DA003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9158" name="Line 80"/>
          <p:cNvSpPr>
            <a:spLocks noChangeShapeType="1"/>
          </p:cNvSpPr>
          <p:nvPr/>
        </p:nvSpPr>
        <p:spPr bwMode="auto">
          <a:xfrm flipV="1">
            <a:off x="2286000" y="4387850"/>
            <a:ext cx="22225" cy="26988"/>
          </a:xfrm>
          <a:prstGeom prst="line">
            <a:avLst/>
          </a:prstGeom>
          <a:noFill/>
          <a:ln w="34925">
            <a:solidFill>
              <a:srgbClr val="DA003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9159" name="Line 81"/>
          <p:cNvSpPr>
            <a:spLocks noChangeShapeType="1"/>
          </p:cNvSpPr>
          <p:nvPr/>
        </p:nvSpPr>
        <p:spPr bwMode="auto">
          <a:xfrm flipV="1">
            <a:off x="2308225" y="4362450"/>
            <a:ext cx="22225" cy="25400"/>
          </a:xfrm>
          <a:prstGeom prst="line">
            <a:avLst/>
          </a:prstGeom>
          <a:noFill/>
          <a:ln w="34925">
            <a:solidFill>
              <a:srgbClr val="DA003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9160" name="Line 82"/>
          <p:cNvSpPr>
            <a:spLocks noChangeShapeType="1"/>
          </p:cNvSpPr>
          <p:nvPr/>
        </p:nvSpPr>
        <p:spPr bwMode="auto">
          <a:xfrm flipV="1">
            <a:off x="2330450" y="4338638"/>
            <a:ext cx="20638" cy="23812"/>
          </a:xfrm>
          <a:prstGeom prst="line">
            <a:avLst/>
          </a:prstGeom>
          <a:noFill/>
          <a:ln w="34925">
            <a:solidFill>
              <a:srgbClr val="DA003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9161" name="Line 83"/>
          <p:cNvSpPr>
            <a:spLocks noChangeShapeType="1"/>
          </p:cNvSpPr>
          <p:nvPr/>
        </p:nvSpPr>
        <p:spPr bwMode="auto">
          <a:xfrm flipV="1">
            <a:off x="2351088" y="4314825"/>
            <a:ext cx="22225" cy="23813"/>
          </a:xfrm>
          <a:prstGeom prst="line">
            <a:avLst/>
          </a:prstGeom>
          <a:noFill/>
          <a:ln w="34925">
            <a:solidFill>
              <a:srgbClr val="DA003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9162" name="Line 84"/>
          <p:cNvSpPr>
            <a:spLocks noChangeShapeType="1"/>
          </p:cNvSpPr>
          <p:nvPr/>
        </p:nvSpPr>
        <p:spPr bwMode="auto">
          <a:xfrm flipV="1">
            <a:off x="2373313" y="4292600"/>
            <a:ext cx="22225" cy="22225"/>
          </a:xfrm>
          <a:prstGeom prst="line">
            <a:avLst/>
          </a:prstGeom>
          <a:noFill/>
          <a:ln w="34925">
            <a:solidFill>
              <a:srgbClr val="DA003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9163" name="Line 85"/>
          <p:cNvSpPr>
            <a:spLocks noChangeShapeType="1"/>
          </p:cNvSpPr>
          <p:nvPr/>
        </p:nvSpPr>
        <p:spPr bwMode="auto">
          <a:xfrm flipV="1">
            <a:off x="2395538" y="4270375"/>
            <a:ext cx="20637" cy="22225"/>
          </a:xfrm>
          <a:prstGeom prst="line">
            <a:avLst/>
          </a:prstGeom>
          <a:noFill/>
          <a:ln w="34925">
            <a:solidFill>
              <a:srgbClr val="DA003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9164" name="Line 86"/>
          <p:cNvSpPr>
            <a:spLocks noChangeShapeType="1"/>
          </p:cNvSpPr>
          <p:nvPr/>
        </p:nvSpPr>
        <p:spPr bwMode="auto">
          <a:xfrm flipV="1">
            <a:off x="2416175" y="4251325"/>
            <a:ext cx="22225" cy="19050"/>
          </a:xfrm>
          <a:prstGeom prst="line">
            <a:avLst/>
          </a:prstGeom>
          <a:noFill/>
          <a:ln w="34925">
            <a:solidFill>
              <a:srgbClr val="DA003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9165" name="Line 87"/>
          <p:cNvSpPr>
            <a:spLocks noChangeShapeType="1"/>
          </p:cNvSpPr>
          <p:nvPr/>
        </p:nvSpPr>
        <p:spPr bwMode="auto">
          <a:xfrm flipV="1">
            <a:off x="2438400" y="4230688"/>
            <a:ext cx="22225" cy="20637"/>
          </a:xfrm>
          <a:prstGeom prst="line">
            <a:avLst/>
          </a:prstGeom>
          <a:noFill/>
          <a:ln w="34925">
            <a:solidFill>
              <a:srgbClr val="DA003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9166" name="Line 88"/>
          <p:cNvSpPr>
            <a:spLocks noChangeShapeType="1"/>
          </p:cNvSpPr>
          <p:nvPr/>
        </p:nvSpPr>
        <p:spPr bwMode="auto">
          <a:xfrm flipV="1">
            <a:off x="2460625" y="4213225"/>
            <a:ext cx="22225" cy="17463"/>
          </a:xfrm>
          <a:prstGeom prst="line">
            <a:avLst/>
          </a:prstGeom>
          <a:noFill/>
          <a:ln w="34925">
            <a:solidFill>
              <a:srgbClr val="DA003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9167" name="Line 89"/>
          <p:cNvSpPr>
            <a:spLocks noChangeShapeType="1"/>
          </p:cNvSpPr>
          <p:nvPr/>
        </p:nvSpPr>
        <p:spPr bwMode="auto">
          <a:xfrm flipV="1">
            <a:off x="2482850" y="4195763"/>
            <a:ext cx="20638" cy="17462"/>
          </a:xfrm>
          <a:prstGeom prst="line">
            <a:avLst/>
          </a:prstGeom>
          <a:noFill/>
          <a:ln w="34925">
            <a:solidFill>
              <a:srgbClr val="DA003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9168" name="Line 90"/>
          <p:cNvSpPr>
            <a:spLocks noChangeShapeType="1"/>
          </p:cNvSpPr>
          <p:nvPr/>
        </p:nvSpPr>
        <p:spPr bwMode="auto">
          <a:xfrm flipV="1">
            <a:off x="2503488" y="4178300"/>
            <a:ext cx="22225" cy="17463"/>
          </a:xfrm>
          <a:prstGeom prst="line">
            <a:avLst/>
          </a:prstGeom>
          <a:noFill/>
          <a:ln w="34925">
            <a:solidFill>
              <a:srgbClr val="DA003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9169" name="Line 91"/>
          <p:cNvSpPr>
            <a:spLocks noChangeShapeType="1"/>
          </p:cNvSpPr>
          <p:nvPr/>
        </p:nvSpPr>
        <p:spPr bwMode="auto">
          <a:xfrm flipV="1">
            <a:off x="2525713" y="4162425"/>
            <a:ext cx="22225" cy="15875"/>
          </a:xfrm>
          <a:prstGeom prst="line">
            <a:avLst/>
          </a:prstGeom>
          <a:noFill/>
          <a:ln w="34925">
            <a:solidFill>
              <a:srgbClr val="DA003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9170" name="Line 92"/>
          <p:cNvSpPr>
            <a:spLocks noChangeShapeType="1"/>
          </p:cNvSpPr>
          <p:nvPr/>
        </p:nvSpPr>
        <p:spPr bwMode="auto">
          <a:xfrm flipV="1">
            <a:off x="2547938" y="4148138"/>
            <a:ext cx="20637" cy="14287"/>
          </a:xfrm>
          <a:prstGeom prst="line">
            <a:avLst/>
          </a:prstGeom>
          <a:noFill/>
          <a:ln w="34925">
            <a:solidFill>
              <a:srgbClr val="DA003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9171" name="Line 93"/>
          <p:cNvSpPr>
            <a:spLocks noChangeShapeType="1"/>
          </p:cNvSpPr>
          <p:nvPr/>
        </p:nvSpPr>
        <p:spPr bwMode="auto">
          <a:xfrm flipV="1">
            <a:off x="2568575" y="4133850"/>
            <a:ext cx="22225" cy="14288"/>
          </a:xfrm>
          <a:prstGeom prst="line">
            <a:avLst/>
          </a:prstGeom>
          <a:noFill/>
          <a:ln w="34925">
            <a:solidFill>
              <a:srgbClr val="DA003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9172" name="Line 94"/>
          <p:cNvSpPr>
            <a:spLocks noChangeShapeType="1"/>
          </p:cNvSpPr>
          <p:nvPr/>
        </p:nvSpPr>
        <p:spPr bwMode="auto">
          <a:xfrm flipV="1">
            <a:off x="2590800" y="4121150"/>
            <a:ext cx="22225" cy="12700"/>
          </a:xfrm>
          <a:prstGeom prst="line">
            <a:avLst/>
          </a:prstGeom>
          <a:noFill/>
          <a:ln w="34925">
            <a:solidFill>
              <a:srgbClr val="DA003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9173" name="Line 95"/>
          <p:cNvSpPr>
            <a:spLocks noChangeShapeType="1"/>
          </p:cNvSpPr>
          <p:nvPr/>
        </p:nvSpPr>
        <p:spPr bwMode="auto">
          <a:xfrm flipV="1">
            <a:off x="2613025" y="4110038"/>
            <a:ext cx="20638" cy="11112"/>
          </a:xfrm>
          <a:prstGeom prst="line">
            <a:avLst/>
          </a:prstGeom>
          <a:noFill/>
          <a:ln w="34925">
            <a:solidFill>
              <a:srgbClr val="DA003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9174" name="Line 96"/>
          <p:cNvSpPr>
            <a:spLocks noChangeShapeType="1"/>
          </p:cNvSpPr>
          <p:nvPr/>
        </p:nvSpPr>
        <p:spPr bwMode="auto">
          <a:xfrm flipV="1">
            <a:off x="2633663" y="4098925"/>
            <a:ext cx="22225" cy="11113"/>
          </a:xfrm>
          <a:prstGeom prst="line">
            <a:avLst/>
          </a:prstGeom>
          <a:noFill/>
          <a:ln w="34925">
            <a:solidFill>
              <a:srgbClr val="DA003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9175" name="Line 97"/>
          <p:cNvSpPr>
            <a:spLocks noChangeShapeType="1"/>
          </p:cNvSpPr>
          <p:nvPr/>
        </p:nvSpPr>
        <p:spPr bwMode="auto">
          <a:xfrm flipV="1">
            <a:off x="2655888" y="4087813"/>
            <a:ext cx="22225" cy="11112"/>
          </a:xfrm>
          <a:prstGeom prst="line">
            <a:avLst/>
          </a:prstGeom>
          <a:noFill/>
          <a:ln w="34925">
            <a:solidFill>
              <a:srgbClr val="DA003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9176" name="Line 98"/>
          <p:cNvSpPr>
            <a:spLocks noChangeShapeType="1"/>
          </p:cNvSpPr>
          <p:nvPr/>
        </p:nvSpPr>
        <p:spPr bwMode="auto">
          <a:xfrm flipV="1">
            <a:off x="2678113" y="4078288"/>
            <a:ext cx="20637" cy="9525"/>
          </a:xfrm>
          <a:prstGeom prst="line">
            <a:avLst/>
          </a:prstGeom>
          <a:noFill/>
          <a:ln w="34925">
            <a:solidFill>
              <a:srgbClr val="DA003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9177" name="Line 99"/>
          <p:cNvSpPr>
            <a:spLocks noChangeShapeType="1"/>
          </p:cNvSpPr>
          <p:nvPr/>
        </p:nvSpPr>
        <p:spPr bwMode="auto">
          <a:xfrm flipV="1">
            <a:off x="2698750" y="4070350"/>
            <a:ext cx="22225" cy="7938"/>
          </a:xfrm>
          <a:prstGeom prst="line">
            <a:avLst/>
          </a:prstGeom>
          <a:noFill/>
          <a:ln w="34925">
            <a:solidFill>
              <a:srgbClr val="DA003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9178" name="Line 100"/>
          <p:cNvSpPr>
            <a:spLocks noChangeShapeType="1"/>
          </p:cNvSpPr>
          <p:nvPr/>
        </p:nvSpPr>
        <p:spPr bwMode="auto">
          <a:xfrm flipV="1">
            <a:off x="2720975" y="4062413"/>
            <a:ext cx="22225" cy="7937"/>
          </a:xfrm>
          <a:prstGeom prst="line">
            <a:avLst/>
          </a:prstGeom>
          <a:noFill/>
          <a:ln w="34925">
            <a:solidFill>
              <a:srgbClr val="DA003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9179" name="Line 101"/>
          <p:cNvSpPr>
            <a:spLocks noChangeShapeType="1"/>
          </p:cNvSpPr>
          <p:nvPr/>
        </p:nvSpPr>
        <p:spPr bwMode="auto">
          <a:xfrm flipV="1">
            <a:off x="2743200" y="4054475"/>
            <a:ext cx="22225" cy="7938"/>
          </a:xfrm>
          <a:prstGeom prst="line">
            <a:avLst/>
          </a:prstGeom>
          <a:noFill/>
          <a:ln w="34925">
            <a:solidFill>
              <a:srgbClr val="DA003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9180" name="Line 102"/>
          <p:cNvSpPr>
            <a:spLocks noChangeShapeType="1"/>
          </p:cNvSpPr>
          <p:nvPr/>
        </p:nvSpPr>
        <p:spPr bwMode="auto">
          <a:xfrm flipV="1">
            <a:off x="2765425" y="4046538"/>
            <a:ext cx="20638" cy="7937"/>
          </a:xfrm>
          <a:prstGeom prst="line">
            <a:avLst/>
          </a:prstGeom>
          <a:noFill/>
          <a:ln w="34925">
            <a:solidFill>
              <a:srgbClr val="DA003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9181" name="Line 103"/>
          <p:cNvSpPr>
            <a:spLocks noChangeShapeType="1"/>
          </p:cNvSpPr>
          <p:nvPr/>
        </p:nvSpPr>
        <p:spPr bwMode="auto">
          <a:xfrm flipV="1">
            <a:off x="2786063" y="4041775"/>
            <a:ext cx="22225" cy="4763"/>
          </a:xfrm>
          <a:prstGeom prst="line">
            <a:avLst/>
          </a:prstGeom>
          <a:noFill/>
          <a:ln w="34925">
            <a:solidFill>
              <a:srgbClr val="DA003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9182" name="Line 104"/>
          <p:cNvSpPr>
            <a:spLocks noChangeShapeType="1"/>
          </p:cNvSpPr>
          <p:nvPr/>
        </p:nvSpPr>
        <p:spPr bwMode="auto">
          <a:xfrm flipV="1">
            <a:off x="2808288" y="4035425"/>
            <a:ext cx="22225" cy="6350"/>
          </a:xfrm>
          <a:prstGeom prst="line">
            <a:avLst/>
          </a:prstGeom>
          <a:noFill/>
          <a:ln w="34925">
            <a:solidFill>
              <a:srgbClr val="DA003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9183" name="Line 105"/>
          <p:cNvSpPr>
            <a:spLocks noChangeShapeType="1"/>
          </p:cNvSpPr>
          <p:nvPr/>
        </p:nvSpPr>
        <p:spPr bwMode="auto">
          <a:xfrm flipV="1">
            <a:off x="2830513" y="4030663"/>
            <a:ext cx="20637" cy="4762"/>
          </a:xfrm>
          <a:prstGeom prst="line">
            <a:avLst/>
          </a:prstGeom>
          <a:noFill/>
          <a:ln w="34925">
            <a:solidFill>
              <a:srgbClr val="DA003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9184" name="Line 106"/>
          <p:cNvSpPr>
            <a:spLocks noChangeShapeType="1"/>
          </p:cNvSpPr>
          <p:nvPr/>
        </p:nvSpPr>
        <p:spPr bwMode="auto">
          <a:xfrm flipV="1">
            <a:off x="2851150" y="4025900"/>
            <a:ext cx="22225" cy="4763"/>
          </a:xfrm>
          <a:prstGeom prst="line">
            <a:avLst/>
          </a:prstGeom>
          <a:noFill/>
          <a:ln w="34925">
            <a:solidFill>
              <a:srgbClr val="DA003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9185" name="Line 107"/>
          <p:cNvSpPr>
            <a:spLocks noChangeShapeType="1"/>
          </p:cNvSpPr>
          <p:nvPr/>
        </p:nvSpPr>
        <p:spPr bwMode="auto">
          <a:xfrm flipV="1">
            <a:off x="2873375" y="4021138"/>
            <a:ext cx="22225" cy="4762"/>
          </a:xfrm>
          <a:prstGeom prst="line">
            <a:avLst/>
          </a:prstGeom>
          <a:noFill/>
          <a:ln w="34925">
            <a:solidFill>
              <a:srgbClr val="DA003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9186" name="Line 108"/>
          <p:cNvSpPr>
            <a:spLocks noChangeShapeType="1"/>
          </p:cNvSpPr>
          <p:nvPr/>
        </p:nvSpPr>
        <p:spPr bwMode="auto">
          <a:xfrm flipV="1">
            <a:off x="2895600" y="4017963"/>
            <a:ext cx="20638" cy="3175"/>
          </a:xfrm>
          <a:prstGeom prst="line">
            <a:avLst/>
          </a:prstGeom>
          <a:noFill/>
          <a:ln w="34925">
            <a:solidFill>
              <a:srgbClr val="DA003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9187" name="Line 109"/>
          <p:cNvSpPr>
            <a:spLocks noChangeShapeType="1"/>
          </p:cNvSpPr>
          <p:nvPr/>
        </p:nvSpPr>
        <p:spPr bwMode="auto">
          <a:xfrm flipV="1">
            <a:off x="2916238" y="4014788"/>
            <a:ext cx="22225" cy="3175"/>
          </a:xfrm>
          <a:prstGeom prst="line">
            <a:avLst/>
          </a:prstGeom>
          <a:noFill/>
          <a:ln w="34925">
            <a:solidFill>
              <a:srgbClr val="DA003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9188" name="Line 110"/>
          <p:cNvSpPr>
            <a:spLocks noChangeShapeType="1"/>
          </p:cNvSpPr>
          <p:nvPr/>
        </p:nvSpPr>
        <p:spPr bwMode="auto">
          <a:xfrm flipV="1">
            <a:off x="2938463" y="4011613"/>
            <a:ext cx="22225" cy="3175"/>
          </a:xfrm>
          <a:prstGeom prst="line">
            <a:avLst/>
          </a:prstGeom>
          <a:noFill/>
          <a:ln w="34925">
            <a:solidFill>
              <a:srgbClr val="DA003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9189" name="Line 111"/>
          <p:cNvSpPr>
            <a:spLocks noChangeShapeType="1"/>
          </p:cNvSpPr>
          <p:nvPr/>
        </p:nvSpPr>
        <p:spPr bwMode="auto">
          <a:xfrm flipV="1">
            <a:off x="2960688" y="4008438"/>
            <a:ext cx="22225" cy="3175"/>
          </a:xfrm>
          <a:prstGeom prst="line">
            <a:avLst/>
          </a:prstGeom>
          <a:noFill/>
          <a:ln w="34925">
            <a:solidFill>
              <a:srgbClr val="DA003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9190" name="Line 112"/>
          <p:cNvSpPr>
            <a:spLocks noChangeShapeType="1"/>
          </p:cNvSpPr>
          <p:nvPr/>
        </p:nvSpPr>
        <p:spPr bwMode="auto">
          <a:xfrm flipV="1">
            <a:off x="2982913" y="4005263"/>
            <a:ext cx="20637" cy="3175"/>
          </a:xfrm>
          <a:prstGeom prst="line">
            <a:avLst/>
          </a:prstGeom>
          <a:noFill/>
          <a:ln w="34925">
            <a:solidFill>
              <a:srgbClr val="DA003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9191" name="Line 113"/>
          <p:cNvSpPr>
            <a:spLocks noChangeShapeType="1"/>
          </p:cNvSpPr>
          <p:nvPr/>
        </p:nvSpPr>
        <p:spPr bwMode="auto">
          <a:xfrm flipV="1">
            <a:off x="3003550" y="4003675"/>
            <a:ext cx="22225" cy="1588"/>
          </a:xfrm>
          <a:prstGeom prst="line">
            <a:avLst/>
          </a:prstGeom>
          <a:noFill/>
          <a:ln w="34925">
            <a:solidFill>
              <a:srgbClr val="DA003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9192" name="Line 114"/>
          <p:cNvSpPr>
            <a:spLocks noChangeShapeType="1"/>
          </p:cNvSpPr>
          <p:nvPr/>
        </p:nvSpPr>
        <p:spPr bwMode="auto">
          <a:xfrm flipV="1">
            <a:off x="3025775" y="4002088"/>
            <a:ext cx="22225" cy="1587"/>
          </a:xfrm>
          <a:prstGeom prst="line">
            <a:avLst/>
          </a:prstGeom>
          <a:noFill/>
          <a:ln w="34925">
            <a:solidFill>
              <a:srgbClr val="DA003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9193" name="Line 115"/>
          <p:cNvSpPr>
            <a:spLocks noChangeShapeType="1"/>
          </p:cNvSpPr>
          <p:nvPr/>
        </p:nvSpPr>
        <p:spPr bwMode="auto">
          <a:xfrm flipV="1">
            <a:off x="3048000" y="3998913"/>
            <a:ext cx="20638" cy="3175"/>
          </a:xfrm>
          <a:prstGeom prst="line">
            <a:avLst/>
          </a:prstGeom>
          <a:noFill/>
          <a:ln w="34925">
            <a:solidFill>
              <a:srgbClr val="DA003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9194" name="Line 116"/>
          <p:cNvSpPr>
            <a:spLocks noChangeShapeType="1"/>
          </p:cNvSpPr>
          <p:nvPr/>
        </p:nvSpPr>
        <p:spPr bwMode="auto">
          <a:xfrm>
            <a:off x="3068638" y="3998913"/>
            <a:ext cx="22225" cy="1587"/>
          </a:xfrm>
          <a:prstGeom prst="line">
            <a:avLst/>
          </a:prstGeom>
          <a:noFill/>
          <a:ln w="34925">
            <a:solidFill>
              <a:srgbClr val="DA003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9195" name="Line 117"/>
          <p:cNvSpPr>
            <a:spLocks noChangeShapeType="1"/>
          </p:cNvSpPr>
          <p:nvPr/>
        </p:nvSpPr>
        <p:spPr bwMode="auto">
          <a:xfrm flipV="1">
            <a:off x="3090863" y="3997325"/>
            <a:ext cx="22225" cy="1588"/>
          </a:xfrm>
          <a:prstGeom prst="line">
            <a:avLst/>
          </a:prstGeom>
          <a:noFill/>
          <a:ln w="34925">
            <a:solidFill>
              <a:srgbClr val="DA003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9196" name="Line 118"/>
          <p:cNvSpPr>
            <a:spLocks noChangeShapeType="1"/>
          </p:cNvSpPr>
          <p:nvPr/>
        </p:nvSpPr>
        <p:spPr bwMode="auto">
          <a:xfrm flipV="1">
            <a:off x="3113088" y="3995738"/>
            <a:ext cx="20637" cy="1587"/>
          </a:xfrm>
          <a:prstGeom prst="line">
            <a:avLst/>
          </a:prstGeom>
          <a:noFill/>
          <a:ln w="34925">
            <a:solidFill>
              <a:srgbClr val="DA003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9197" name="Line 119"/>
          <p:cNvSpPr>
            <a:spLocks noChangeShapeType="1"/>
          </p:cNvSpPr>
          <p:nvPr/>
        </p:nvSpPr>
        <p:spPr bwMode="auto">
          <a:xfrm flipV="1">
            <a:off x="3133725" y="3994150"/>
            <a:ext cx="22225" cy="1588"/>
          </a:xfrm>
          <a:prstGeom prst="line">
            <a:avLst/>
          </a:prstGeom>
          <a:noFill/>
          <a:ln w="34925">
            <a:solidFill>
              <a:srgbClr val="DA003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9198" name="Line 120"/>
          <p:cNvSpPr>
            <a:spLocks noChangeShapeType="1"/>
          </p:cNvSpPr>
          <p:nvPr/>
        </p:nvSpPr>
        <p:spPr bwMode="auto">
          <a:xfrm>
            <a:off x="3155950" y="3994150"/>
            <a:ext cx="22225" cy="1588"/>
          </a:xfrm>
          <a:prstGeom prst="line">
            <a:avLst/>
          </a:prstGeom>
          <a:noFill/>
          <a:ln w="34925">
            <a:solidFill>
              <a:srgbClr val="DA003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9199" name="Line 121"/>
          <p:cNvSpPr>
            <a:spLocks noChangeShapeType="1"/>
          </p:cNvSpPr>
          <p:nvPr/>
        </p:nvSpPr>
        <p:spPr bwMode="auto">
          <a:xfrm flipV="1">
            <a:off x="3178175" y="3992563"/>
            <a:ext cx="20638" cy="1587"/>
          </a:xfrm>
          <a:prstGeom prst="line">
            <a:avLst/>
          </a:prstGeom>
          <a:noFill/>
          <a:ln w="34925">
            <a:solidFill>
              <a:srgbClr val="DA003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9200" name="Line 122"/>
          <p:cNvSpPr>
            <a:spLocks noChangeShapeType="1"/>
          </p:cNvSpPr>
          <p:nvPr/>
        </p:nvSpPr>
        <p:spPr bwMode="auto">
          <a:xfrm>
            <a:off x="3198813" y="3992563"/>
            <a:ext cx="22225" cy="1587"/>
          </a:xfrm>
          <a:prstGeom prst="line">
            <a:avLst/>
          </a:prstGeom>
          <a:noFill/>
          <a:ln w="34925">
            <a:solidFill>
              <a:srgbClr val="DA003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9201" name="Line 123"/>
          <p:cNvSpPr>
            <a:spLocks noChangeShapeType="1"/>
          </p:cNvSpPr>
          <p:nvPr/>
        </p:nvSpPr>
        <p:spPr bwMode="auto">
          <a:xfrm flipV="1">
            <a:off x="3221038" y="3990975"/>
            <a:ext cx="22225" cy="1588"/>
          </a:xfrm>
          <a:prstGeom prst="line">
            <a:avLst/>
          </a:prstGeom>
          <a:noFill/>
          <a:ln w="34925">
            <a:solidFill>
              <a:srgbClr val="DA003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9202" name="Line 124"/>
          <p:cNvSpPr>
            <a:spLocks noChangeShapeType="1"/>
          </p:cNvSpPr>
          <p:nvPr/>
        </p:nvSpPr>
        <p:spPr bwMode="auto">
          <a:xfrm>
            <a:off x="3243263" y="3990975"/>
            <a:ext cx="22225" cy="1588"/>
          </a:xfrm>
          <a:prstGeom prst="line">
            <a:avLst/>
          </a:prstGeom>
          <a:noFill/>
          <a:ln w="34925">
            <a:solidFill>
              <a:srgbClr val="DA003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9203" name="Line 125"/>
          <p:cNvSpPr>
            <a:spLocks noChangeShapeType="1"/>
          </p:cNvSpPr>
          <p:nvPr/>
        </p:nvSpPr>
        <p:spPr bwMode="auto">
          <a:xfrm>
            <a:off x="3265488" y="3990975"/>
            <a:ext cx="20637" cy="1588"/>
          </a:xfrm>
          <a:prstGeom prst="line">
            <a:avLst/>
          </a:prstGeom>
          <a:noFill/>
          <a:ln w="34925">
            <a:solidFill>
              <a:srgbClr val="DA003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9204" name="Line 126"/>
          <p:cNvSpPr>
            <a:spLocks noChangeShapeType="1"/>
          </p:cNvSpPr>
          <p:nvPr/>
        </p:nvSpPr>
        <p:spPr bwMode="auto">
          <a:xfrm flipV="1">
            <a:off x="3286125" y="3989388"/>
            <a:ext cx="22225" cy="1587"/>
          </a:xfrm>
          <a:prstGeom prst="line">
            <a:avLst/>
          </a:prstGeom>
          <a:noFill/>
          <a:ln w="34925">
            <a:solidFill>
              <a:srgbClr val="DA003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9205" name="Line 127"/>
          <p:cNvSpPr>
            <a:spLocks noChangeShapeType="1"/>
          </p:cNvSpPr>
          <p:nvPr/>
        </p:nvSpPr>
        <p:spPr bwMode="auto">
          <a:xfrm>
            <a:off x="3308350" y="3989388"/>
            <a:ext cx="22225" cy="1587"/>
          </a:xfrm>
          <a:prstGeom prst="line">
            <a:avLst/>
          </a:prstGeom>
          <a:noFill/>
          <a:ln w="34925">
            <a:solidFill>
              <a:srgbClr val="DA003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9206" name="Line 128"/>
          <p:cNvSpPr>
            <a:spLocks noChangeShapeType="1"/>
          </p:cNvSpPr>
          <p:nvPr/>
        </p:nvSpPr>
        <p:spPr bwMode="auto">
          <a:xfrm>
            <a:off x="3330575" y="3989388"/>
            <a:ext cx="20638" cy="1587"/>
          </a:xfrm>
          <a:prstGeom prst="line">
            <a:avLst/>
          </a:prstGeom>
          <a:noFill/>
          <a:ln w="34925">
            <a:solidFill>
              <a:srgbClr val="DA003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9207" name="Line 129"/>
          <p:cNvSpPr>
            <a:spLocks noChangeShapeType="1"/>
          </p:cNvSpPr>
          <p:nvPr/>
        </p:nvSpPr>
        <p:spPr bwMode="auto">
          <a:xfrm>
            <a:off x="3351213" y="3989388"/>
            <a:ext cx="22225" cy="1587"/>
          </a:xfrm>
          <a:prstGeom prst="line">
            <a:avLst/>
          </a:prstGeom>
          <a:noFill/>
          <a:ln w="34925">
            <a:solidFill>
              <a:srgbClr val="DA003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9208" name="Line 130"/>
          <p:cNvSpPr>
            <a:spLocks noChangeShapeType="1"/>
          </p:cNvSpPr>
          <p:nvPr/>
        </p:nvSpPr>
        <p:spPr bwMode="auto">
          <a:xfrm>
            <a:off x="3373438" y="3989388"/>
            <a:ext cx="22225" cy="1587"/>
          </a:xfrm>
          <a:prstGeom prst="line">
            <a:avLst/>
          </a:prstGeom>
          <a:noFill/>
          <a:ln w="34925">
            <a:solidFill>
              <a:srgbClr val="DA003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9209" name="Line 131"/>
          <p:cNvSpPr>
            <a:spLocks noChangeShapeType="1"/>
          </p:cNvSpPr>
          <p:nvPr/>
        </p:nvSpPr>
        <p:spPr bwMode="auto">
          <a:xfrm>
            <a:off x="3395663" y="3989388"/>
            <a:ext cx="22225" cy="1587"/>
          </a:xfrm>
          <a:prstGeom prst="line">
            <a:avLst/>
          </a:prstGeom>
          <a:noFill/>
          <a:ln w="34925">
            <a:solidFill>
              <a:srgbClr val="DA003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9210" name="Line 132"/>
          <p:cNvSpPr>
            <a:spLocks noChangeShapeType="1"/>
          </p:cNvSpPr>
          <p:nvPr/>
        </p:nvSpPr>
        <p:spPr bwMode="auto">
          <a:xfrm flipV="1">
            <a:off x="3417888" y="3987800"/>
            <a:ext cx="20637" cy="1588"/>
          </a:xfrm>
          <a:prstGeom prst="line">
            <a:avLst/>
          </a:prstGeom>
          <a:noFill/>
          <a:ln w="34925">
            <a:solidFill>
              <a:srgbClr val="DA003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9211" name="Line 133"/>
          <p:cNvSpPr>
            <a:spLocks noChangeShapeType="1"/>
          </p:cNvSpPr>
          <p:nvPr/>
        </p:nvSpPr>
        <p:spPr bwMode="auto">
          <a:xfrm>
            <a:off x="3438525" y="3987800"/>
            <a:ext cx="22225" cy="1588"/>
          </a:xfrm>
          <a:prstGeom prst="line">
            <a:avLst/>
          </a:prstGeom>
          <a:noFill/>
          <a:ln w="34925">
            <a:solidFill>
              <a:srgbClr val="DA003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9212" name="Line 134"/>
          <p:cNvSpPr>
            <a:spLocks noChangeShapeType="1"/>
          </p:cNvSpPr>
          <p:nvPr/>
        </p:nvSpPr>
        <p:spPr bwMode="auto">
          <a:xfrm>
            <a:off x="3460750" y="3987800"/>
            <a:ext cx="22225" cy="1588"/>
          </a:xfrm>
          <a:prstGeom prst="line">
            <a:avLst/>
          </a:prstGeom>
          <a:noFill/>
          <a:ln w="34925">
            <a:solidFill>
              <a:srgbClr val="DA003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9213" name="Line 135"/>
          <p:cNvSpPr>
            <a:spLocks noChangeShapeType="1"/>
          </p:cNvSpPr>
          <p:nvPr/>
        </p:nvSpPr>
        <p:spPr bwMode="auto">
          <a:xfrm>
            <a:off x="3482975" y="3987800"/>
            <a:ext cx="20638" cy="1588"/>
          </a:xfrm>
          <a:prstGeom prst="line">
            <a:avLst/>
          </a:prstGeom>
          <a:noFill/>
          <a:ln w="34925">
            <a:solidFill>
              <a:srgbClr val="DA003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9214" name="Line 136"/>
          <p:cNvSpPr>
            <a:spLocks noChangeShapeType="1"/>
          </p:cNvSpPr>
          <p:nvPr/>
        </p:nvSpPr>
        <p:spPr bwMode="auto">
          <a:xfrm>
            <a:off x="3503613" y="3987800"/>
            <a:ext cx="22225" cy="1588"/>
          </a:xfrm>
          <a:prstGeom prst="line">
            <a:avLst/>
          </a:prstGeom>
          <a:noFill/>
          <a:ln w="34925">
            <a:solidFill>
              <a:srgbClr val="DA003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9215" name="Line 137"/>
          <p:cNvSpPr>
            <a:spLocks noChangeShapeType="1"/>
          </p:cNvSpPr>
          <p:nvPr/>
        </p:nvSpPr>
        <p:spPr bwMode="auto">
          <a:xfrm>
            <a:off x="3525838" y="3987800"/>
            <a:ext cx="22225" cy="1588"/>
          </a:xfrm>
          <a:prstGeom prst="line">
            <a:avLst/>
          </a:prstGeom>
          <a:noFill/>
          <a:ln w="34925">
            <a:solidFill>
              <a:srgbClr val="DA003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9216" name="Line 138"/>
          <p:cNvSpPr>
            <a:spLocks noChangeShapeType="1"/>
          </p:cNvSpPr>
          <p:nvPr/>
        </p:nvSpPr>
        <p:spPr bwMode="auto">
          <a:xfrm>
            <a:off x="3548063" y="3987800"/>
            <a:ext cx="22225" cy="1588"/>
          </a:xfrm>
          <a:prstGeom prst="line">
            <a:avLst/>
          </a:prstGeom>
          <a:noFill/>
          <a:ln w="34925">
            <a:solidFill>
              <a:srgbClr val="DA003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9217" name="Line 139"/>
          <p:cNvSpPr>
            <a:spLocks noChangeShapeType="1"/>
          </p:cNvSpPr>
          <p:nvPr/>
        </p:nvSpPr>
        <p:spPr bwMode="auto">
          <a:xfrm>
            <a:off x="3570288" y="3987800"/>
            <a:ext cx="20637" cy="1588"/>
          </a:xfrm>
          <a:prstGeom prst="line">
            <a:avLst/>
          </a:prstGeom>
          <a:noFill/>
          <a:ln w="34925">
            <a:solidFill>
              <a:srgbClr val="DA003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9218" name="Line 140"/>
          <p:cNvSpPr>
            <a:spLocks noChangeShapeType="1"/>
          </p:cNvSpPr>
          <p:nvPr/>
        </p:nvSpPr>
        <p:spPr bwMode="auto">
          <a:xfrm>
            <a:off x="3590925" y="3987800"/>
            <a:ext cx="22225" cy="1588"/>
          </a:xfrm>
          <a:prstGeom prst="line">
            <a:avLst/>
          </a:prstGeom>
          <a:noFill/>
          <a:ln w="34925">
            <a:solidFill>
              <a:srgbClr val="DA003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9219" name="Line 141"/>
          <p:cNvSpPr>
            <a:spLocks noChangeShapeType="1"/>
          </p:cNvSpPr>
          <p:nvPr/>
        </p:nvSpPr>
        <p:spPr bwMode="auto">
          <a:xfrm>
            <a:off x="3613150" y="3987800"/>
            <a:ext cx="22225" cy="1588"/>
          </a:xfrm>
          <a:prstGeom prst="line">
            <a:avLst/>
          </a:prstGeom>
          <a:noFill/>
          <a:ln w="34925">
            <a:solidFill>
              <a:srgbClr val="DA003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9220" name="Line 142"/>
          <p:cNvSpPr>
            <a:spLocks noChangeShapeType="1"/>
          </p:cNvSpPr>
          <p:nvPr/>
        </p:nvSpPr>
        <p:spPr bwMode="auto">
          <a:xfrm>
            <a:off x="3635375" y="3987800"/>
            <a:ext cx="20638" cy="1588"/>
          </a:xfrm>
          <a:prstGeom prst="line">
            <a:avLst/>
          </a:prstGeom>
          <a:noFill/>
          <a:ln w="34925">
            <a:solidFill>
              <a:srgbClr val="DA003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9221" name="Line 143"/>
          <p:cNvSpPr>
            <a:spLocks noChangeShapeType="1"/>
          </p:cNvSpPr>
          <p:nvPr/>
        </p:nvSpPr>
        <p:spPr bwMode="auto">
          <a:xfrm>
            <a:off x="3656013" y="3987800"/>
            <a:ext cx="22225" cy="1588"/>
          </a:xfrm>
          <a:prstGeom prst="line">
            <a:avLst/>
          </a:prstGeom>
          <a:noFill/>
          <a:ln w="34925">
            <a:solidFill>
              <a:srgbClr val="DA003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9222" name="Line 144"/>
          <p:cNvSpPr>
            <a:spLocks noChangeShapeType="1"/>
          </p:cNvSpPr>
          <p:nvPr/>
        </p:nvSpPr>
        <p:spPr bwMode="auto">
          <a:xfrm>
            <a:off x="3678238" y="3987800"/>
            <a:ext cx="22225" cy="1588"/>
          </a:xfrm>
          <a:prstGeom prst="line">
            <a:avLst/>
          </a:prstGeom>
          <a:noFill/>
          <a:ln w="34925">
            <a:solidFill>
              <a:srgbClr val="DA003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9223" name="Line 145"/>
          <p:cNvSpPr>
            <a:spLocks noChangeShapeType="1"/>
          </p:cNvSpPr>
          <p:nvPr/>
        </p:nvSpPr>
        <p:spPr bwMode="auto">
          <a:xfrm>
            <a:off x="3700463" y="3987800"/>
            <a:ext cx="22225" cy="1588"/>
          </a:xfrm>
          <a:prstGeom prst="line">
            <a:avLst/>
          </a:prstGeom>
          <a:noFill/>
          <a:ln w="34925">
            <a:solidFill>
              <a:srgbClr val="DA003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9224" name="Line 146"/>
          <p:cNvSpPr>
            <a:spLocks noChangeShapeType="1"/>
          </p:cNvSpPr>
          <p:nvPr/>
        </p:nvSpPr>
        <p:spPr bwMode="auto">
          <a:xfrm>
            <a:off x="3722688" y="3987800"/>
            <a:ext cx="20637" cy="1588"/>
          </a:xfrm>
          <a:prstGeom prst="line">
            <a:avLst/>
          </a:prstGeom>
          <a:noFill/>
          <a:ln w="34925">
            <a:solidFill>
              <a:srgbClr val="DA003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9225" name="Line 147"/>
          <p:cNvSpPr>
            <a:spLocks noChangeShapeType="1"/>
          </p:cNvSpPr>
          <p:nvPr/>
        </p:nvSpPr>
        <p:spPr bwMode="auto">
          <a:xfrm>
            <a:off x="3743325" y="3987800"/>
            <a:ext cx="22225" cy="1588"/>
          </a:xfrm>
          <a:prstGeom prst="line">
            <a:avLst/>
          </a:prstGeom>
          <a:noFill/>
          <a:ln w="34925">
            <a:solidFill>
              <a:srgbClr val="DA003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9226" name="Line 148"/>
          <p:cNvSpPr>
            <a:spLocks noChangeShapeType="1"/>
          </p:cNvSpPr>
          <p:nvPr/>
        </p:nvSpPr>
        <p:spPr bwMode="auto">
          <a:xfrm>
            <a:off x="3765550" y="3987800"/>
            <a:ext cx="22225" cy="1588"/>
          </a:xfrm>
          <a:prstGeom prst="line">
            <a:avLst/>
          </a:prstGeom>
          <a:noFill/>
          <a:ln w="34925">
            <a:solidFill>
              <a:srgbClr val="DA003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9227" name="Line 149"/>
          <p:cNvSpPr>
            <a:spLocks noChangeShapeType="1"/>
          </p:cNvSpPr>
          <p:nvPr/>
        </p:nvSpPr>
        <p:spPr bwMode="auto">
          <a:xfrm>
            <a:off x="3787775" y="3987800"/>
            <a:ext cx="20638" cy="1588"/>
          </a:xfrm>
          <a:prstGeom prst="line">
            <a:avLst/>
          </a:prstGeom>
          <a:noFill/>
          <a:ln w="34925">
            <a:solidFill>
              <a:srgbClr val="DA003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9228" name="Line 150"/>
          <p:cNvSpPr>
            <a:spLocks noChangeShapeType="1"/>
          </p:cNvSpPr>
          <p:nvPr/>
        </p:nvSpPr>
        <p:spPr bwMode="auto">
          <a:xfrm>
            <a:off x="3808413" y="3987800"/>
            <a:ext cx="22225" cy="1588"/>
          </a:xfrm>
          <a:prstGeom prst="line">
            <a:avLst/>
          </a:prstGeom>
          <a:noFill/>
          <a:ln w="34925">
            <a:solidFill>
              <a:srgbClr val="DA003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9229" name="Line 151"/>
          <p:cNvSpPr>
            <a:spLocks noChangeShapeType="1"/>
          </p:cNvSpPr>
          <p:nvPr/>
        </p:nvSpPr>
        <p:spPr bwMode="auto">
          <a:xfrm>
            <a:off x="3830638" y="3987800"/>
            <a:ext cx="22225" cy="1588"/>
          </a:xfrm>
          <a:prstGeom prst="line">
            <a:avLst/>
          </a:prstGeom>
          <a:noFill/>
          <a:ln w="34925">
            <a:solidFill>
              <a:srgbClr val="DA003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9230" name="Line 152"/>
          <p:cNvSpPr>
            <a:spLocks noChangeShapeType="1"/>
          </p:cNvSpPr>
          <p:nvPr/>
        </p:nvSpPr>
        <p:spPr bwMode="auto">
          <a:xfrm>
            <a:off x="3852863" y="3987800"/>
            <a:ext cx="20637" cy="1588"/>
          </a:xfrm>
          <a:prstGeom prst="line">
            <a:avLst/>
          </a:prstGeom>
          <a:noFill/>
          <a:ln w="34925">
            <a:solidFill>
              <a:srgbClr val="DA003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9231" name="Line 153"/>
          <p:cNvSpPr>
            <a:spLocks noChangeShapeType="1"/>
          </p:cNvSpPr>
          <p:nvPr/>
        </p:nvSpPr>
        <p:spPr bwMode="auto">
          <a:xfrm>
            <a:off x="3873500" y="3987800"/>
            <a:ext cx="22225" cy="1588"/>
          </a:xfrm>
          <a:prstGeom prst="line">
            <a:avLst/>
          </a:prstGeom>
          <a:noFill/>
          <a:ln w="34925">
            <a:solidFill>
              <a:srgbClr val="DA003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9232" name="Line 154"/>
          <p:cNvSpPr>
            <a:spLocks noChangeShapeType="1"/>
          </p:cNvSpPr>
          <p:nvPr/>
        </p:nvSpPr>
        <p:spPr bwMode="auto">
          <a:xfrm>
            <a:off x="3895725" y="3987800"/>
            <a:ext cx="22225" cy="1588"/>
          </a:xfrm>
          <a:prstGeom prst="line">
            <a:avLst/>
          </a:prstGeom>
          <a:noFill/>
          <a:ln w="34925">
            <a:solidFill>
              <a:srgbClr val="DA003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9233" name="Line 155"/>
          <p:cNvSpPr>
            <a:spLocks noChangeShapeType="1"/>
          </p:cNvSpPr>
          <p:nvPr/>
        </p:nvSpPr>
        <p:spPr bwMode="auto">
          <a:xfrm>
            <a:off x="3917950" y="3987800"/>
            <a:ext cx="20638" cy="1588"/>
          </a:xfrm>
          <a:prstGeom prst="line">
            <a:avLst/>
          </a:prstGeom>
          <a:noFill/>
          <a:ln w="34925">
            <a:solidFill>
              <a:srgbClr val="DA003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9234" name="Line 156"/>
          <p:cNvSpPr>
            <a:spLocks noChangeShapeType="1"/>
          </p:cNvSpPr>
          <p:nvPr/>
        </p:nvSpPr>
        <p:spPr bwMode="auto">
          <a:xfrm>
            <a:off x="3938588" y="3987800"/>
            <a:ext cx="22225" cy="1588"/>
          </a:xfrm>
          <a:prstGeom prst="line">
            <a:avLst/>
          </a:prstGeom>
          <a:noFill/>
          <a:ln w="34925">
            <a:solidFill>
              <a:srgbClr val="DA003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9235" name="Rectangle 157"/>
          <p:cNvSpPr>
            <a:spLocks noChangeArrowheads="1"/>
          </p:cNvSpPr>
          <p:nvPr/>
        </p:nvSpPr>
        <p:spPr bwMode="auto">
          <a:xfrm>
            <a:off x="912813" y="5707063"/>
            <a:ext cx="98425"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r>
              <a:rPr lang="en-US" altLang="en-US" sz="1400">
                <a:solidFill>
                  <a:srgbClr val="000000"/>
                </a:solidFill>
              </a:rPr>
              <a:t>0</a:t>
            </a:r>
            <a:endParaRPr lang="en-US" altLang="en-US" sz="1400">
              <a:latin typeface="Times New Roman" panose="02020603050405020304" pitchFamily="18" charset="0"/>
            </a:endParaRPr>
          </a:p>
        </p:txBody>
      </p:sp>
      <p:sp>
        <p:nvSpPr>
          <p:cNvPr id="89236" name="Rectangle 158"/>
          <p:cNvSpPr>
            <a:spLocks noChangeArrowheads="1"/>
          </p:cNvSpPr>
          <p:nvPr/>
        </p:nvSpPr>
        <p:spPr bwMode="auto">
          <a:xfrm>
            <a:off x="1828800" y="5707063"/>
            <a:ext cx="1968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r>
              <a:rPr lang="en-US" altLang="en-US" sz="1400">
                <a:solidFill>
                  <a:srgbClr val="000000"/>
                </a:solidFill>
              </a:rPr>
              <a:t>50</a:t>
            </a:r>
            <a:endParaRPr lang="en-US" altLang="en-US" sz="1400">
              <a:latin typeface="Times New Roman" panose="02020603050405020304" pitchFamily="18" charset="0"/>
            </a:endParaRPr>
          </a:p>
        </p:txBody>
      </p:sp>
      <p:sp>
        <p:nvSpPr>
          <p:cNvPr id="89237" name="Rectangle 159"/>
          <p:cNvSpPr>
            <a:spLocks noChangeArrowheads="1"/>
          </p:cNvSpPr>
          <p:nvPr/>
        </p:nvSpPr>
        <p:spPr bwMode="auto">
          <a:xfrm>
            <a:off x="2889250" y="5707063"/>
            <a:ext cx="295275"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r>
              <a:rPr lang="en-US" altLang="en-US" sz="1400">
                <a:solidFill>
                  <a:srgbClr val="000000"/>
                </a:solidFill>
              </a:rPr>
              <a:t>100</a:t>
            </a:r>
            <a:endParaRPr lang="en-US" altLang="en-US" sz="1400">
              <a:latin typeface="Times New Roman" panose="02020603050405020304" pitchFamily="18" charset="0"/>
            </a:endParaRPr>
          </a:p>
        </p:txBody>
      </p:sp>
      <p:sp>
        <p:nvSpPr>
          <p:cNvPr id="89238" name="Rectangle 160"/>
          <p:cNvSpPr>
            <a:spLocks noChangeArrowheads="1"/>
          </p:cNvSpPr>
          <p:nvPr/>
        </p:nvSpPr>
        <p:spPr bwMode="auto">
          <a:xfrm>
            <a:off x="3976688" y="5707063"/>
            <a:ext cx="295275"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r>
              <a:rPr lang="en-US" altLang="en-US" sz="1400">
                <a:solidFill>
                  <a:srgbClr val="000000"/>
                </a:solidFill>
              </a:rPr>
              <a:t>150</a:t>
            </a:r>
            <a:endParaRPr lang="en-US" altLang="en-US" sz="1400">
              <a:latin typeface="Times New Roman" panose="02020603050405020304" pitchFamily="18" charset="0"/>
            </a:endParaRPr>
          </a:p>
        </p:txBody>
      </p:sp>
      <p:sp>
        <p:nvSpPr>
          <p:cNvPr id="89239" name="Rectangle 174"/>
          <p:cNvSpPr>
            <a:spLocks noChangeArrowheads="1"/>
          </p:cNvSpPr>
          <p:nvPr/>
        </p:nvSpPr>
        <p:spPr bwMode="auto">
          <a:xfrm rot="-5400000">
            <a:off x="37306" y="4661694"/>
            <a:ext cx="138906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r>
              <a:rPr lang="en-US" altLang="en-US" sz="1600">
                <a:solidFill>
                  <a:srgbClr val="464646"/>
                </a:solidFill>
              </a:rPr>
              <a:t>uniform deviate</a:t>
            </a:r>
            <a:endParaRPr lang="en-US" altLang="en-US" sz="1600">
              <a:latin typeface="Times New Roman" panose="02020603050405020304" pitchFamily="18" charset="0"/>
            </a:endParaRPr>
          </a:p>
        </p:txBody>
      </p:sp>
      <p:sp>
        <p:nvSpPr>
          <p:cNvPr id="89240" name="Line 176"/>
          <p:cNvSpPr>
            <a:spLocks noChangeShapeType="1"/>
          </p:cNvSpPr>
          <p:nvPr/>
        </p:nvSpPr>
        <p:spPr bwMode="auto">
          <a:xfrm>
            <a:off x="4521200" y="5643563"/>
            <a:ext cx="3262313" cy="1587"/>
          </a:xfrm>
          <a:prstGeom prst="line">
            <a:avLst/>
          </a:prstGeom>
          <a:noFill/>
          <a:ln w="0">
            <a:solidFill>
              <a:srgbClr val="46464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9241" name="Line 177"/>
          <p:cNvSpPr>
            <a:spLocks noChangeShapeType="1"/>
          </p:cNvSpPr>
          <p:nvPr/>
        </p:nvSpPr>
        <p:spPr bwMode="auto">
          <a:xfrm>
            <a:off x="4521200" y="3987800"/>
            <a:ext cx="3262313" cy="1588"/>
          </a:xfrm>
          <a:prstGeom prst="line">
            <a:avLst/>
          </a:prstGeom>
          <a:noFill/>
          <a:ln w="0">
            <a:solidFill>
              <a:srgbClr val="46464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9242" name="Line 178"/>
          <p:cNvSpPr>
            <a:spLocks noChangeShapeType="1"/>
          </p:cNvSpPr>
          <p:nvPr/>
        </p:nvSpPr>
        <p:spPr bwMode="auto">
          <a:xfrm>
            <a:off x="4521200" y="5643563"/>
            <a:ext cx="3262313" cy="1587"/>
          </a:xfrm>
          <a:prstGeom prst="line">
            <a:avLst/>
          </a:prstGeom>
          <a:noFill/>
          <a:ln w="4763">
            <a:solidFill>
              <a:srgbClr val="46464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9243" name="Rectangle 179"/>
          <p:cNvSpPr>
            <a:spLocks noChangeArrowheads="1"/>
          </p:cNvSpPr>
          <p:nvPr/>
        </p:nvSpPr>
        <p:spPr bwMode="auto">
          <a:xfrm>
            <a:off x="4521200" y="3987800"/>
            <a:ext cx="3262313" cy="1655763"/>
          </a:xfrm>
          <a:prstGeom prst="rect">
            <a:avLst/>
          </a:prstGeom>
          <a:noFill/>
          <a:ln w="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endParaRPr lang="en-US" altLang="en-US"/>
          </a:p>
        </p:txBody>
      </p:sp>
      <p:sp>
        <p:nvSpPr>
          <p:cNvPr id="89244" name="Rectangle 319"/>
          <p:cNvSpPr>
            <a:spLocks noChangeArrowheads="1"/>
          </p:cNvSpPr>
          <p:nvPr/>
        </p:nvSpPr>
        <p:spPr bwMode="auto">
          <a:xfrm>
            <a:off x="4495800" y="5707063"/>
            <a:ext cx="98425"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r>
              <a:rPr lang="en-US" altLang="en-US" sz="1400">
                <a:solidFill>
                  <a:srgbClr val="000000"/>
                </a:solidFill>
              </a:rPr>
              <a:t>0</a:t>
            </a:r>
            <a:endParaRPr lang="en-US" altLang="en-US" sz="1400">
              <a:latin typeface="Times New Roman" panose="02020603050405020304" pitchFamily="18" charset="0"/>
            </a:endParaRPr>
          </a:p>
        </p:txBody>
      </p:sp>
      <p:sp>
        <p:nvSpPr>
          <p:cNvPr id="89245" name="Rectangle 320"/>
          <p:cNvSpPr>
            <a:spLocks noChangeArrowheads="1"/>
          </p:cNvSpPr>
          <p:nvPr/>
        </p:nvSpPr>
        <p:spPr bwMode="auto">
          <a:xfrm>
            <a:off x="6019800" y="5707063"/>
            <a:ext cx="295275"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r>
              <a:rPr lang="en-US" altLang="en-US" sz="1400">
                <a:solidFill>
                  <a:srgbClr val="000000"/>
                </a:solidFill>
              </a:rPr>
              <a:t>800</a:t>
            </a:r>
            <a:endParaRPr lang="en-US" altLang="en-US" sz="1400">
              <a:latin typeface="Times New Roman" panose="02020603050405020304" pitchFamily="18" charset="0"/>
            </a:endParaRPr>
          </a:p>
        </p:txBody>
      </p:sp>
      <p:sp>
        <p:nvSpPr>
          <p:cNvPr id="89246" name="Rectangle 321"/>
          <p:cNvSpPr>
            <a:spLocks noChangeArrowheads="1"/>
          </p:cNvSpPr>
          <p:nvPr/>
        </p:nvSpPr>
        <p:spPr bwMode="auto">
          <a:xfrm>
            <a:off x="7467600" y="5707063"/>
            <a:ext cx="39370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r>
              <a:rPr lang="en-US" altLang="en-US" sz="1400">
                <a:solidFill>
                  <a:srgbClr val="000000"/>
                </a:solidFill>
              </a:rPr>
              <a:t>1600</a:t>
            </a:r>
            <a:endParaRPr lang="en-US" altLang="en-US" sz="1400">
              <a:latin typeface="Times New Roman" panose="02020603050405020304" pitchFamily="18" charset="0"/>
            </a:endParaRPr>
          </a:p>
        </p:txBody>
      </p:sp>
      <p:sp>
        <p:nvSpPr>
          <p:cNvPr id="89247" name="Line 324"/>
          <p:cNvSpPr>
            <a:spLocks noChangeShapeType="1"/>
          </p:cNvSpPr>
          <p:nvPr/>
        </p:nvSpPr>
        <p:spPr bwMode="auto">
          <a:xfrm flipV="1">
            <a:off x="7783513" y="3987800"/>
            <a:ext cx="1587" cy="1655763"/>
          </a:xfrm>
          <a:prstGeom prst="line">
            <a:avLst/>
          </a:prstGeom>
          <a:noFill/>
          <a:ln w="4763">
            <a:solidFill>
              <a:srgbClr val="46464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9248" name="Rectangle 325"/>
          <p:cNvSpPr>
            <a:spLocks noChangeArrowheads="1"/>
          </p:cNvSpPr>
          <p:nvPr/>
        </p:nvSpPr>
        <p:spPr bwMode="auto">
          <a:xfrm>
            <a:off x="7847013" y="5524500"/>
            <a:ext cx="98425"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r>
              <a:rPr lang="en-US" altLang="en-US" sz="1400">
                <a:solidFill>
                  <a:srgbClr val="000000"/>
                </a:solidFill>
              </a:rPr>
              <a:t>0</a:t>
            </a:r>
            <a:endParaRPr lang="en-US" altLang="en-US" sz="1400">
              <a:latin typeface="Times New Roman" panose="02020603050405020304" pitchFamily="18" charset="0"/>
            </a:endParaRPr>
          </a:p>
        </p:txBody>
      </p:sp>
      <p:sp>
        <p:nvSpPr>
          <p:cNvPr id="89249" name="Rectangle 326"/>
          <p:cNvSpPr>
            <a:spLocks noChangeArrowheads="1"/>
          </p:cNvSpPr>
          <p:nvPr/>
        </p:nvSpPr>
        <p:spPr bwMode="auto">
          <a:xfrm>
            <a:off x="7847013" y="5205413"/>
            <a:ext cx="246062"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r>
              <a:rPr lang="en-US" altLang="en-US" sz="1400">
                <a:solidFill>
                  <a:srgbClr val="000000"/>
                </a:solidFill>
              </a:rPr>
              <a:t>0.2</a:t>
            </a:r>
            <a:endParaRPr lang="en-US" altLang="en-US" sz="1400">
              <a:latin typeface="Times New Roman" panose="02020603050405020304" pitchFamily="18" charset="0"/>
            </a:endParaRPr>
          </a:p>
        </p:txBody>
      </p:sp>
      <p:sp>
        <p:nvSpPr>
          <p:cNvPr id="89250" name="Rectangle 327"/>
          <p:cNvSpPr>
            <a:spLocks noChangeArrowheads="1"/>
          </p:cNvSpPr>
          <p:nvPr/>
        </p:nvSpPr>
        <p:spPr bwMode="auto">
          <a:xfrm>
            <a:off x="7847013" y="4886325"/>
            <a:ext cx="246062"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r>
              <a:rPr lang="en-US" altLang="en-US" sz="1400">
                <a:solidFill>
                  <a:srgbClr val="000000"/>
                </a:solidFill>
              </a:rPr>
              <a:t>0.4</a:t>
            </a:r>
            <a:endParaRPr lang="en-US" altLang="en-US" sz="1400">
              <a:latin typeface="Times New Roman" panose="02020603050405020304" pitchFamily="18" charset="0"/>
            </a:endParaRPr>
          </a:p>
        </p:txBody>
      </p:sp>
      <p:sp>
        <p:nvSpPr>
          <p:cNvPr id="89251" name="Rectangle 328"/>
          <p:cNvSpPr>
            <a:spLocks noChangeArrowheads="1"/>
          </p:cNvSpPr>
          <p:nvPr/>
        </p:nvSpPr>
        <p:spPr bwMode="auto">
          <a:xfrm>
            <a:off x="7847013" y="4568825"/>
            <a:ext cx="246062"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r>
              <a:rPr lang="en-US" altLang="en-US" sz="1400">
                <a:solidFill>
                  <a:srgbClr val="000000"/>
                </a:solidFill>
              </a:rPr>
              <a:t>0.6</a:t>
            </a:r>
            <a:endParaRPr lang="en-US" altLang="en-US" sz="1400">
              <a:latin typeface="Times New Roman" panose="02020603050405020304" pitchFamily="18" charset="0"/>
            </a:endParaRPr>
          </a:p>
        </p:txBody>
      </p:sp>
      <p:sp>
        <p:nvSpPr>
          <p:cNvPr id="89252" name="Rectangle 329"/>
          <p:cNvSpPr>
            <a:spLocks noChangeArrowheads="1"/>
          </p:cNvSpPr>
          <p:nvPr/>
        </p:nvSpPr>
        <p:spPr bwMode="auto">
          <a:xfrm>
            <a:off x="7847013" y="4249738"/>
            <a:ext cx="246062"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r>
              <a:rPr lang="en-US" altLang="en-US" sz="1400">
                <a:solidFill>
                  <a:srgbClr val="000000"/>
                </a:solidFill>
              </a:rPr>
              <a:t>0.8</a:t>
            </a:r>
            <a:endParaRPr lang="en-US" altLang="en-US" sz="1400">
              <a:latin typeface="Times New Roman" panose="02020603050405020304" pitchFamily="18" charset="0"/>
            </a:endParaRPr>
          </a:p>
        </p:txBody>
      </p:sp>
      <p:sp>
        <p:nvSpPr>
          <p:cNvPr id="89253" name="Rectangle 330"/>
          <p:cNvSpPr>
            <a:spLocks noChangeArrowheads="1"/>
          </p:cNvSpPr>
          <p:nvPr/>
        </p:nvSpPr>
        <p:spPr bwMode="auto">
          <a:xfrm>
            <a:off x="7847013" y="3932238"/>
            <a:ext cx="98425"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r>
              <a:rPr lang="en-US" altLang="en-US" sz="1400">
                <a:solidFill>
                  <a:srgbClr val="000000"/>
                </a:solidFill>
              </a:rPr>
              <a:t>1</a:t>
            </a:r>
            <a:endParaRPr lang="en-US" altLang="en-US" sz="1400">
              <a:latin typeface="Times New Roman" panose="02020603050405020304" pitchFamily="18" charset="0"/>
            </a:endParaRPr>
          </a:p>
        </p:txBody>
      </p:sp>
      <p:sp>
        <p:nvSpPr>
          <p:cNvPr id="89254" name="Rectangle 331"/>
          <p:cNvSpPr>
            <a:spLocks noChangeArrowheads="1"/>
          </p:cNvSpPr>
          <p:nvPr/>
        </p:nvSpPr>
        <p:spPr bwMode="auto">
          <a:xfrm rot="-5400000">
            <a:off x="7354094" y="4804569"/>
            <a:ext cx="1995487"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r>
              <a:rPr lang="en-US" altLang="en-US" sz="1600">
                <a:solidFill>
                  <a:srgbClr val="000000"/>
                </a:solidFill>
              </a:rPr>
              <a:t>Cumulative probability</a:t>
            </a:r>
            <a:endParaRPr lang="en-US" altLang="en-US" sz="1600">
              <a:latin typeface="Times New Roman" panose="02020603050405020304" pitchFamily="18" charset="0"/>
            </a:endParaRPr>
          </a:p>
        </p:txBody>
      </p:sp>
      <p:grpSp>
        <p:nvGrpSpPr>
          <p:cNvPr id="2" name="Group 357"/>
          <p:cNvGrpSpPr>
            <a:grpSpLocks/>
          </p:cNvGrpSpPr>
          <p:nvPr/>
        </p:nvGrpSpPr>
        <p:grpSpPr bwMode="auto">
          <a:xfrm>
            <a:off x="936625" y="4494213"/>
            <a:ext cx="1274763" cy="50800"/>
            <a:chOff x="590" y="2831"/>
            <a:chExt cx="803" cy="32"/>
          </a:xfrm>
        </p:grpSpPr>
        <p:sp>
          <p:nvSpPr>
            <p:cNvPr id="89266" name="Freeform 171"/>
            <p:cNvSpPr>
              <a:spLocks/>
            </p:cNvSpPr>
            <p:nvPr/>
          </p:nvSpPr>
          <p:spPr bwMode="auto">
            <a:xfrm>
              <a:off x="1327" y="2831"/>
              <a:ext cx="66" cy="32"/>
            </a:xfrm>
            <a:custGeom>
              <a:avLst/>
              <a:gdLst>
                <a:gd name="T0" fmla="*/ 0 w 262"/>
                <a:gd name="T1" fmla="*/ 0 h 130"/>
                <a:gd name="T2" fmla="*/ 66 w 262"/>
                <a:gd name="T3" fmla="*/ 16 h 130"/>
                <a:gd name="T4" fmla="*/ 0 w 262"/>
                <a:gd name="T5" fmla="*/ 32 h 130"/>
                <a:gd name="T6" fmla="*/ 0 w 262"/>
                <a:gd name="T7" fmla="*/ 0 h 130"/>
                <a:gd name="T8" fmla="*/ 0 60000 65536"/>
                <a:gd name="T9" fmla="*/ 0 60000 65536"/>
                <a:gd name="T10" fmla="*/ 0 60000 65536"/>
                <a:gd name="T11" fmla="*/ 0 60000 65536"/>
                <a:gd name="T12" fmla="*/ 0 w 262"/>
                <a:gd name="T13" fmla="*/ 0 h 130"/>
                <a:gd name="T14" fmla="*/ 262 w 262"/>
                <a:gd name="T15" fmla="*/ 130 h 130"/>
              </a:gdLst>
              <a:ahLst/>
              <a:cxnLst>
                <a:cxn ang="T8">
                  <a:pos x="T0" y="T1"/>
                </a:cxn>
                <a:cxn ang="T9">
                  <a:pos x="T2" y="T3"/>
                </a:cxn>
                <a:cxn ang="T10">
                  <a:pos x="T4" y="T5"/>
                </a:cxn>
                <a:cxn ang="T11">
                  <a:pos x="T6" y="T7"/>
                </a:cxn>
              </a:cxnLst>
              <a:rect l="T12" t="T13" r="T14" b="T15"/>
              <a:pathLst>
                <a:path w="262" h="130">
                  <a:moveTo>
                    <a:pt x="0" y="0"/>
                  </a:moveTo>
                  <a:lnTo>
                    <a:pt x="262" y="65"/>
                  </a:lnTo>
                  <a:lnTo>
                    <a:pt x="0" y="130"/>
                  </a:lnTo>
                  <a:lnTo>
                    <a:pt x="0" y="0"/>
                  </a:lnTo>
                  <a:close/>
                </a:path>
              </a:pathLst>
            </a:custGeom>
            <a:solidFill>
              <a:srgbClr val="000000"/>
            </a:solidFill>
            <a:ln w="4763">
              <a:solidFill>
                <a:srgbClr val="000000"/>
              </a:solidFill>
              <a:prstDash val="solid"/>
              <a:round/>
              <a:headEnd/>
              <a:tailEnd/>
            </a:ln>
          </p:spPr>
          <p:txBody>
            <a:bodyPr/>
            <a:lstStyle/>
            <a:p>
              <a:endParaRPr lang="en-US"/>
            </a:p>
          </p:txBody>
        </p:sp>
        <p:sp>
          <p:nvSpPr>
            <p:cNvPr id="89267" name="Line 170"/>
            <p:cNvSpPr>
              <a:spLocks noChangeShapeType="1"/>
            </p:cNvSpPr>
            <p:nvPr/>
          </p:nvSpPr>
          <p:spPr bwMode="auto">
            <a:xfrm>
              <a:off x="590" y="2847"/>
              <a:ext cx="796"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3" name="Group 358"/>
          <p:cNvGrpSpPr>
            <a:grpSpLocks/>
          </p:cNvGrpSpPr>
          <p:nvPr/>
        </p:nvGrpSpPr>
        <p:grpSpPr bwMode="auto">
          <a:xfrm>
            <a:off x="2179638" y="4524375"/>
            <a:ext cx="52387" cy="1131888"/>
            <a:chOff x="1373" y="2850"/>
            <a:chExt cx="33" cy="713"/>
          </a:xfrm>
        </p:grpSpPr>
        <p:sp>
          <p:nvSpPr>
            <p:cNvPr id="89264" name="Line 172"/>
            <p:cNvSpPr>
              <a:spLocks noChangeShapeType="1"/>
            </p:cNvSpPr>
            <p:nvPr/>
          </p:nvSpPr>
          <p:spPr bwMode="auto">
            <a:xfrm>
              <a:off x="1390" y="2850"/>
              <a:ext cx="1" cy="706"/>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9265" name="Freeform 173"/>
            <p:cNvSpPr>
              <a:spLocks/>
            </p:cNvSpPr>
            <p:nvPr/>
          </p:nvSpPr>
          <p:spPr bwMode="auto">
            <a:xfrm>
              <a:off x="1373" y="3498"/>
              <a:ext cx="33" cy="65"/>
            </a:xfrm>
            <a:custGeom>
              <a:avLst/>
              <a:gdLst>
                <a:gd name="T0" fmla="*/ 33 w 131"/>
                <a:gd name="T1" fmla="*/ 0 h 261"/>
                <a:gd name="T2" fmla="*/ 16 w 131"/>
                <a:gd name="T3" fmla="*/ 65 h 261"/>
                <a:gd name="T4" fmla="*/ 0 w 131"/>
                <a:gd name="T5" fmla="*/ 0 h 261"/>
                <a:gd name="T6" fmla="*/ 33 w 131"/>
                <a:gd name="T7" fmla="*/ 0 h 261"/>
                <a:gd name="T8" fmla="*/ 0 60000 65536"/>
                <a:gd name="T9" fmla="*/ 0 60000 65536"/>
                <a:gd name="T10" fmla="*/ 0 60000 65536"/>
                <a:gd name="T11" fmla="*/ 0 60000 65536"/>
                <a:gd name="T12" fmla="*/ 0 w 131"/>
                <a:gd name="T13" fmla="*/ 0 h 261"/>
                <a:gd name="T14" fmla="*/ 131 w 131"/>
                <a:gd name="T15" fmla="*/ 261 h 261"/>
              </a:gdLst>
              <a:ahLst/>
              <a:cxnLst>
                <a:cxn ang="T8">
                  <a:pos x="T0" y="T1"/>
                </a:cxn>
                <a:cxn ang="T9">
                  <a:pos x="T2" y="T3"/>
                </a:cxn>
                <a:cxn ang="T10">
                  <a:pos x="T4" y="T5"/>
                </a:cxn>
                <a:cxn ang="T11">
                  <a:pos x="T6" y="T7"/>
                </a:cxn>
              </a:cxnLst>
              <a:rect l="T12" t="T13" r="T14" b="T15"/>
              <a:pathLst>
                <a:path w="131" h="261">
                  <a:moveTo>
                    <a:pt x="131" y="0"/>
                  </a:moveTo>
                  <a:lnTo>
                    <a:pt x="65" y="261"/>
                  </a:lnTo>
                  <a:lnTo>
                    <a:pt x="0" y="0"/>
                  </a:lnTo>
                  <a:lnTo>
                    <a:pt x="131" y="0"/>
                  </a:lnTo>
                  <a:close/>
                </a:path>
              </a:pathLst>
            </a:custGeom>
            <a:solidFill>
              <a:srgbClr val="000000"/>
            </a:solidFill>
            <a:ln w="4763">
              <a:solidFill>
                <a:srgbClr val="000000"/>
              </a:solidFill>
              <a:prstDash val="solid"/>
              <a:round/>
              <a:headEnd/>
              <a:tailEnd/>
            </a:ln>
          </p:spPr>
          <p:txBody>
            <a:bodyPr/>
            <a:lstStyle/>
            <a:p>
              <a:endParaRPr lang="en-US"/>
            </a:p>
          </p:txBody>
        </p:sp>
      </p:grpSp>
      <p:grpSp>
        <p:nvGrpSpPr>
          <p:cNvPr id="4" name="Group 364"/>
          <p:cNvGrpSpPr>
            <a:grpSpLocks/>
          </p:cNvGrpSpPr>
          <p:nvPr/>
        </p:nvGrpSpPr>
        <p:grpSpPr bwMode="auto">
          <a:xfrm>
            <a:off x="5922963" y="4505325"/>
            <a:ext cx="52387" cy="1160463"/>
            <a:chOff x="3731" y="2838"/>
            <a:chExt cx="33" cy="731"/>
          </a:xfrm>
        </p:grpSpPr>
        <p:sp>
          <p:nvSpPr>
            <p:cNvPr id="89262" name="Line 334"/>
            <p:cNvSpPr>
              <a:spLocks noChangeShapeType="1"/>
            </p:cNvSpPr>
            <p:nvPr/>
          </p:nvSpPr>
          <p:spPr bwMode="auto">
            <a:xfrm>
              <a:off x="3749" y="2838"/>
              <a:ext cx="1" cy="706"/>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9263" name="Freeform 335"/>
            <p:cNvSpPr>
              <a:spLocks/>
            </p:cNvSpPr>
            <p:nvPr/>
          </p:nvSpPr>
          <p:spPr bwMode="auto">
            <a:xfrm>
              <a:off x="3731" y="3504"/>
              <a:ext cx="33" cy="65"/>
            </a:xfrm>
            <a:custGeom>
              <a:avLst/>
              <a:gdLst>
                <a:gd name="T0" fmla="*/ 33 w 131"/>
                <a:gd name="T1" fmla="*/ 0 h 261"/>
                <a:gd name="T2" fmla="*/ 16 w 131"/>
                <a:gd name="T3" fmla="*/ 65 h 261"/>
                <a:gd name="T4" fmla="*/ 0 w 131"/>
                <a:gd name="T5" fmla="*/ 0 h 261"/>
                <a:gd name="T6" fmla="*/ 33 w 131"/>
                <a:gd name="T7" fmla="*/ 0 h 261"/>
                <a:gd name="T8" fmla="*/ 0 60000 65536"/>
                <a:gd name="T9" fmla="*/ 0 60000 65536"/>
                <a:gd name="T10" fmla="*/ 0 60000 65536"/>
                <a:gd name="T11" fmla="*/ 0 60000 65536"/>
                <a:gd name="T12" fmla="*/ 0 w 131"/>
                <a:gd name="T13" fmla="*/ 0 h 261"/>
                <a:gd name="T14" fmla="*/ 131 w 131"/>
                <a:gd name="T15" fmla="*/ 261 h 261"/>
              </a:gdLst>
              <a:ahLst/>
              <a:cxnLst>
                <a:cxn ang="T8">
                  <a:pos x="T0" y="T1"/>
                </a:cxn>
                <a:cxn ang="T9">
                  <a:pos x="T2" y="T3"/>
                </a:cxn>
                <a:cxn ang="T10">
                  <a:pos x="T4" y="T5"/>
                </a:cxn>
                <a:cxn ang="T11">
                  <a:pos x="T6" y="T7"/>
                </a:cxn>
              </a:cxnLst>
              <a:rect l="T12" t="T13" r="T14" b="T15"/>
              <a:pathLst>
                <a:path w="131" h="261">
                  <a:moveTo>
                    <a:pt x="131" y="0"/>
                  </a:moveTo>
                  <a:lnTo>
                    <a:pt x="65" y="261"/>
                  </a:lnTo>
                  <a:lnTo>
                    <a:pt x="0" y="0"/>
                  </a:lnTo>
                  <a:lnTo>
                    <a:pt x="131" y="0"/>
                  </a:lnTo>
                  <a:close/>
                </a:path>
              </a:pathLst>
            </a:custGeom>
            <a:solidFill>
              <a:srgbClr val="000000"/>
            </a:solidFill>
            <a:ln w="4763">
              <a:solidFill>
                <a:srgbClr val="000000"/>
              </a:solidFill>
              <a:prstDash val="solid"/>
              <a:round/>
              <a:headEnd/>
              <a:tailEnd/>
            </a:ln>
          </p:spPr>
          <p:txBody>
            <a:bodyPr/>
            <a:lstStyle/>
            <a:p>
              <a:endParaRPr lang="en-US"/>
            </a:p>
          </p:txBody>
        </p:sp>
      </p:grpSp>
      <p:sp>
        <p:nvSpPr>
          <p:cNvPr id="89258" name="Freeform 348"/>
          <p:cNvSpPr>
            <a:spLocks/>
          </p:cNvSpPr>
          <p:nvPr/>
        </p:nvSpPr>
        <p:spPr bwMode="auto">
          <a:xfrm flipH="1">
            <a:off x="4540250" y="4000500"/>
            <a:ext cx="3219450" cy="1646238"/>
          </a:xfrm>
          <a:custGeom>
            <a:avLst/>
            <a:gdLst>
              <a:gd name="T0" fmla="*/ 365092 w 4753"/>
              <a:gd name="T1" fmla="*/ 49322 h 7777"/>
              <a:gd name="T2" fmla="*/ 692253 w 4753"/>
              <a:gd name="T3" fmla="*/ 98643 h 7777"/>
              <a:gd name="T4" fmla="*/ 875138 w 4753"/>
              <a:gd name="T5" fmla="*/ 164476 h 7777"/>
              <a:gd name="T6" fmla="*/ 1081052 w 4753"/>
              <a:gd name="T7" fmla="*/ 214009 h 7777"/>
              <a:gd name="T8" fmla="*/ 1217200 w 4753"/>
              <a:gd name="T9" fmla="*/ 279841 h 7777"/>
              <a:gd name="T10" fmla="*/ 1382473 w 4753"/>
              <a:gd name="T11" fmla="*/ 329163 h 7777"/>
              <a:gd name="T12" fmla="*/ 1496269 w 4753"/>
              <a:gd name="T13" fmla="*/ 394996 h 7777"/>
              <a:gd name="T14" fmla="*/ 1637835 w 4753"/>
              <a:gd name="T15" fmla="*/ 444317 h 7777"/>
              <a:gd name="T16" fmla="*/ 1737406 w 4753"/>
              <a:gd name="T17" fmla="*/ 510150 h 7777"/>
              <a:gd name="T18" fmla="*/ 1862716 w 4753"/>
              <a:gd name="T19" fmla="*/ 559683 h 7777"/>
              <a:gd name="T20" fmla="*/ 1952126 w 4753"/>
              <a:gd name="T21" fmla="*/ 625515 h 7777"/>
              <a:gd name="T22" fmla="*/ 2065243 w 4753"/>
              <a:gd name="T23" fmla="*/ 674837 h 7777"/>
              <a:gd name="T24" fmla="*/ 2146526 w 4753"/>
              <a:gd name="T25" fmla="*/ 740670 h 7777"/>
              <a:gd name="T26" fmla="*/ 2250160 w 4753"/>
              <a:gd name="T27" fmla="*/ 789991 h 7777"/>
              <a:gd name="T28" fmla="*/ 2325346 w 4753"/>
              <a:gd name="T29" fmla="*/ 856035 h 7777"/>
              <a:gd name="T30" fmla="*/ 2420853 w 4753"/>
              <a:gd name="T31" fmla="*/ 905357 h 7777"/>
              <a:gd name="T32" fmla="*/ 2489942 w 4753"/>
              <a:gd name="T33" fmla="*/ 971190 h 7777"/>
              <a:gd name="T34" fmla="*/ 2578675 w 4753"/>
              <a:gd name="T35" fmla="*/ 1020511 h 7777"/>
              <a:gd name="T36" fmla="*/ 2642346 w 4753"/>
              <a:gd name="T37" fmla="*/ 1086344 h 7777"/>
              <a:gd name="T38" fmla="*/ 2724306 w 4753"/>
              <a:gd name="T39" fmla="*/ 1135877 h 7777"/>
              <a:gd name="T40" fmla="*/ 2783236 w 4753"/>
              <a:gd name="T41" fmla="*/ 1201709 h 7777"/>
              <a:gd name="T42" fmla="*/ 2859099 w 4753"/>
              <a:gd name="T43" fmla="*/ 1251031 h 7777"/>
              <a:gd name="T44" fmla="*/ 2913287 w 4753"/>
              <a:gd name="T45" fmla="*/ 1316863 h 7777"/>
              <a:gd name="T46" fmla="*/ 2983055 w 4753"/>
              <a:gd name="T47" fmla="*/ 1366185 h 7777"/>
              <a:gd name="T48" fmla="*/ 3032501 w 4753"/>
              <a:gd name="T49" fmla="*/ 1432018 h 7777"/>
              <a:gd name="T50" fmla="*/ 3094140 w 4753"/>
              <a:gd name="T51" fmla="*/ 1481551 h 7777"/>
              <a:gd name="T52" fmla="*/ 3137491 w 4753"/>
              <a:gd name="T53" fmla="*/ 1547383 h 7777"/>
              <a:gd name="T54" fmla="*/ 3188969 w 4753"/>
              <a:gd name="T55" fmla="*/ 1596705 h 7777"/>
              <a:gd name="T56" fmla="*/ 3219450 w 4753"/>
              <a:gd name="T57" fmla="*/ 1629727 h 7777"/>
              <a:gd name="T58" fmla="*/ 3177454 w 4753"/>
              <a:gd name="T59" fmla="*/ 1580194 h 7777"/>
              <a:gd name="T60" fmla="*/ 3137491 w 4753"/>
              <a:gd name="T61" fmla="*/ 1514361 h 7777"/>
              <a:gd name="T62" fmla="*/ 3079238 w 4753"/>
              <a:gd name="T63" fmla="*/ 1465040 h 7777"/>
              <a:gd name="T64" fmla="*/ 3032501 w 4753"/>
              <a:gd name="T65" fmla="*/ 1399207 h 7777"/>
              <a:gd name="T66" fmla="*/ 2966121 w 4753"/>
              <a:gd name="T67" fmla="*/ 1349886 h 7777"/>
              <a:gd name="T68" fmla="*/ 2913287 w 4753"/>
              <a:gd name="T69" fmla="*/ 1284053 h 7777"/>
              <a:gd name="T70" fmla="*/ 2840811 w 4753"/>
              <a:gd name="T71" fmla="*/ 1234520 h 7777"/>
              <a:gd name="T72" fmla="*/ 2783236 w 4753"/>
              <a:gd name="T73" fmla="*/ 1168687 h 7777"/>
              <a:gd name="T74" fmla="*/ 2703985 w 4753"/>
              <a:gd name="T75" fmla="*/ 1119366 h 7777"/>
              <a:gd name="T76" fmla="*/ 2642346 w 4753"/>
              <a:gd name="T77" fmla="*/ 1053533 h 7777"/>
              <a:gd name="T78" fmla="*/ 2556323 w 4753"/>
              <a:gd name="T79" fmla="*/ 1004000 h 7777"/>
              <a:gd name="T80" fmla="*/ 2489942 w 4753"/>
              <a:gd name="T81" fmla="*/ 938167 h 7777"/>
              <a:gd name="T82" fmla="*/ 2397145 w 4753"/>
              <a:gd name="T83" fmla="*/ 888846 h 7777"/>
              <a:gd name="T84" fmla="*/ 2325346 w 4753"/>
              <a:gd name="T85" fmla="*/ 823013 h 7777"/>
              <a:gd name="T86" fmla="*/ 2225098 w 4753"/>
              <a:gd name="T87" fmla="*/ 773692 h 7777"/>
              <a:gd name="T88" fmla="*/ 2146526 w 4753"/>
              <a:gd name="T89" fmla="*/ 707859 h 7777"/>
              <a:gd name="T90" fmla="*/ 2037472 w 4753"/>
              <a:gd name="T91" fmla="*/ 658326 h 7777"/>
              <a:gd name="T92" fmla="*/ 1952126 w 4753"/>
              <a:gd name="T93" fmla="*/ 592493 h 7777"/>
              <a:gd name="T94" fmla="*/ 1832235 w 4753"/>
              <a:gd name="T95" fmla="*/ 543172 h 7777"/>
              <a:gd name="T96" fmla="*/ 1737406 w 4753"/>
              <a:gd name="T97" fmla="*/ 477339 h 7777"/>
              <a:gd name="T98" fmla="*/ 1603290 w 4753"/>
              <a:gd name="T99" fmla="*/ 428018 h 7777"/>
              <a:gd name="T100" fmla="*/ 1496269 w 4753"/>
              <a:gd name="T101" fmla="*/ 361973 h 7777"/>
              <a:gd name="T102" fmla="*/ 1342510 w 4753"/>
              <a:gd name="T103" fmla="*/ 312652 h 7777"/>
              <a:gd name="T104" fmla="*/ 1217200 w 4753"/>
              <a:gd name="T105" fmla="*/ 246819 h 7777"/>
              <a:gd name="T106" fmla="*/ 1032283 w 4753"/>
              <a:gd name="T107" fmla="*/ 197498 h 7777"/>
              <a:gd name="T108" fmla="*/ 875138 w 4753"/>
              <a:gd name="T109" fmla="*/ 131665 h 7777"/>
              <a:gd name="T110" fmla="*/ 622486 w 4753"/>
              <a:gd name="T111" fmla="*/ 82132 h 7777"/>
              <a:gd name="T112" fmla="*/ 365092 w 4753"/>
              <a:gd name="T113" fmla="*/ 16299 h 7777"/>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4753"/>
              <a:gd name="T172" fmla="*/ 0 h 7777"/>
              <a:gd name="T173" fmla="*/ 4753 w 4753"/>
              <a:gd name="T174" fmla="*/ 7777 h 7777"/>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4753" h="7777">
                <a:moveTo>
                  <a:pt x="0" y="0"/>
                </a:moveTo>
                <a:lnTo>
                  <a:pt x="0" y="0"/>
                </a:lnTo>
                <a:lnTo>
                  <a:pt x="0" y="77"/>
                </a:lnTo>
                <a:lnTo>
                  <a:pt x="359" y="77"/>
                </a:lnTo>
                <a:lnTo>
                  <a:pt x="359" y="155"/>
                </a:lnTo>
                <a:lnTo>
                  <a:pt x="539" y="155"/>
                </a:lnTo>
                <a:lnTo>
                  <a:pt x="539" y="233"/>
                </a:lnTo>
                <a:lnTo>
                  <a:pt x="683" y="233"/>
                </a:lnTo>
                <a:lnTo>
                  <a:pt x="683" y="311"/>
                </a:lnTo>
                <a:lnTo>
                  <a:pt x="807" y="311"/>
                </a:lnTo>
                <a:lnTo>
                  <a:pt x="807" y="388"/>
                </a:lnTo>
                <a:lnTo>
                  <a:pt x="919" y="388"/>
                </a:lnTo>
                <a:lnTo>
                  <a:pt x="919" y="466"/>
                </a:lnTo>
                <a:lnTo>
                  <a:pt x="1022" y="466"/>
                </a:lnTo>
                <a:lnTo>
                  <a:pt x="1022" y="544"/>
                </a:lnTo>
                <a:lnTo>
                  <a:pt x="1117" y="544"/>
                </a:lnTo>
                <a:lnTo>
                  <a:pt x="1117" y="622"/>
                </a:lnTo>
                <a:lnTo>
                  <a:pt x="1207" y="622"/>
                </a:lnTo>
                <a:lnTo>
                  <a:pt x="1207" y="699"/>
                </a:lnTo>
                <a:lnTo>
                  <a:pt x="1292" y="699"/>
                </a:lnTo>
                <a:lnTo>
                  <a:pt x="1292" y="777"/>
                </a:lnTo>
                <a:lnTo>
                  <a:pt x="1372" y="777"/>
                </a:lnTo>
                <a:lnTo>
                  <a:pt x="1372" y="855"/>
                </a:lnTo>
                <a:lnTo>
                  <a:pt x="1450" y="855"/>
                </a:lnTo>
                <a:lnTo>
                  <a:pt x="1450" y="933"/>
                </a:lnTo>
                <a:lnTo>
                  <a:pt x="1524" y="933"/>
                </a:lnTo>
                <a:lnTo>
                  <a:pt x="1524" y="1011"/>
                </a:lnTo>
                <a:lnTo>
                  <a:pt x="1596" y="1011"/>
                </a:lnTo>
                <a:lnTo>
                  <a:pt x="1596" y="1088"/>
                </a:lnTo>
                <a:lnTo>
                  <a:pt x="1665" y="1088"/>
                </a:lnTo>
                <a:lnTo>
                  <a:pt x="1665" y="1166"/>
                </a:lnTo>
                <a:lnTo>
                  <a:pt x="1732" y="1166"/>
                </a:lnTo>
                <a:lnTo>
                  <a:pt x="1732" y="1244"/>
                </a:lnTo>
                <a:lnTo>
                  <a:pt x="1797" y="1244"/>
                </a:lnTo>
                <a:lnTo>
                  <a:pt x="1797" y="1322"/>
                </a:lnTo>
                <a:lnTo>
                  <a:pt x="1860" y="1322"/>
                </a:lnTo>
                <a:lnTo>
                  <a:pt x="1860" y="1399"/>
                </a:lnTo>
                <a:lnTo>
                  <a:pt x="1922" y="1399"/>
                </a:lnTo>
                <a:lnTo>
                  <a:pt x="1922" y="1477"/>
                </a:lnTo>
                <a:lnTo>
                  <a:pt x="1982" y="1477"/>
                </a:lnTo>
                <a:lnTo>
                  <a:pt x="1982" y="1555"/>
                </a:lnTo>
                <a:lnTo>
                  <a:pt x="2041" y="1555"/>
                </a:lnTo>
                <a:lnTo>
                  <a:pt x="2041" y="1633"/>
                </a:lnTo>
                <a:lnTo>
                  <a:pt x="2098" y="1633"/>
                </a:lnTo>
                <a:lnTo>
                  <a:pt x="2098" y="1710"/>
                </a:lnTo>
                <a:lnTo>
                  <a:pt x="2154" y="1710"/>
                </a:lnTo>
                <a:lnTo>
                  <a:pt x="2154" y="1788"/>
                </a:lnTo>
                <a:lnTo>
                  <a:pt x="2209" y="1788"/>
                </a:lnTo>
                <a:lnTo>
                  <a:pt x="2209" y="1866"/>
                </a:lnTo>
                <a:lnTo>
                  <a:pt x="2263" y="1866"/>
                </a:lnTo>
                <a:lnTo>
                  <a:pt x="2263" y="1944"/>
                </a:lnTo>
                <a:lnTo>
                  <a:pt x="2315" y="1944"/>
                </a:lnTo>
                <a:lnTo>
                  <a:pt x="2315" y="2022"/>
                </a:lnTo>
                <a:lnTo>
                  <a:pt x="2367" y="2022"/>
                </a:lnTo>
                <a:lnTo>
                  <a:pt x="2367" y="2099"/>
                </a:lnTo>
                <a:lnTo>
                  <a:pt x="2418" y="2099"/>
                </a:lnTo>
                <a:lnTo>
                  <a:pt x="2418" y="2177"/>
                </a:lnTo>
                <a:lnTo>
                  <a:pt x="2467" y="2177"/>
                </a:lnTo>
                <a:lnTo>
                  <a:pt x="2467" y="2255"/>
                </a:lnTo>
                <a:lnTo>
                  <a:pt x="2516" y="2255"/>
                </a:lnTo>
                <a:lnTo>
                  <a:pt x="2516" y="2333"/>
                </a:lnTo>
                <a:lnTo>
                  <a:pt x="2565" y="2333"/>
                </a:lnTo>
                <a:lnTo>
                  <a:pt x="2565" y="2410"/>
                </a:lnTo>
                <a:lnTo>
                  <a:pt x="2612" y="2410"/>
                </a:lnTo>
                <a:lnTo>
                  <a:pt x="2612" y="2488"/>
                </a:lnTo>
                <a:lnTo>
                  <a:pt x="2659" y="2488"/>
                </a:lnTo>
                <a:lnTo>
                  <a:pt x="2659" y="2566"/>
                </a:lnTo>
                <a:lnTo>
                  <a:pt x="2705" y="2566"/>
                </a:lnTo>
                <a:lnTo>
                  <a:pt x="2705" y="2644"/>
                </a:lnTo>
                <a:lnTo>
                  <a:pt x="2750" y="2644"/>
                </a:lnTo>
                <a:lnTo>
                  <a:pt x="2750" y="2721"/>
                </a:lnTo>
                <a:lnTo>
                  <a:pt x="2794" y="2721"/>
                </a:lnTo>
                <a:lnTo>
                  <a:pt x="2794" y="2799"/>
                </a:lnTo>
                <a:lnTo>
                  <a:pt x="2838" y="2799"/>
                </a:lnTo>
                <a:lnTo>
                  <a:pt x="2838" y="2877"/>
                </a:lnTo>
                <a:lnTo>
                  <a:pt x="2882" y="2877"/>
                </a:lnTo>
                <a:lnTo>
                  <a:pt x="2882" y="2955"/>
                </a:lnTo>
                <a:lnTo>
                  <a:pt x="2924" y="2955"/>
                </a:lnTo>
                <a:lnTo>
                  <a:pt x="2924" y="3033"/>
                </a:lnTo>
                <a:lnTo>
                  <a:pt x="2967" y="3033"/>
                </a:lnTo>
                <a:lnTo>
                  <a:pt x="2967" y="3110"/>
                </a:lnTo>
                <a:lnTo>
                  <a:pt x="3008" y="3110"/>
                </a:lnTo>
                <a:lnTo>
                  <a:pt x="3008" y="3188"/>
                </a:lnTo>
                <a:lnTo>
                  <a:pt x="3049" y="3188"/>
                </a:lnTo>
                <a:lnTo>
                  <a:pt x="3049" y="3266"/>
                </a:lnTo>
                <a:lnTo>
                  <a:pt x="3090" y="3266"/>
                </a:lnTo>
                <a:lnTo>
                  <a:pt x="3090" y="3344"/>
                </a:lnTo>
                <a:lnTo>
                  <a:pt x="3130" y="3344"/>
                </a:lnTo>
                <a:lnTo>
                  <a:pt x="3130" y="3421"/>
                </a:lnTo>
                <a:lnTo>
                  <a:pt x="3169" y="3421"/>
                </a:lnTo>
                <a:lnTo>
                  <a:pt x="3169" y="3499"/>
                </a:lnTo>
                <a:lnTo>
                  <a:pt x="3208" y="3499"/>
                </a:lnTo>
                <a:lnTo>
                  <a:pt x="3208" y="3577"/>
                </a:lnTo>
                <a:lnTo>
                  <a:pt x="3247" y="3577"/>
                </a:lnTo>
                <a:lnTo>
                  <a:pt x="3247" y="3655"/>
                </a:lnTo>
                <a:lnTo>
                  <a:pt x="3285" y="3655"/>
                </a:lnTo>
                <a:lnTo>
                  <a:pt x="3285" y="3732"/>
                </a:lnTo>
                <a:lnTo>
                  <a:pt x="3322" y="3732"/>
                </a:lnTo>
                <a:lnTo>
                  <a:pt x="3322" y="3810"/>
                </a:lnTo>
                <a:lnTo>
                  <a:pt x="3360" y="3810"/>
                </a:lnTo>
                <a:lnTo>
                  <a:pt x="3360" y="3888"/>
                </a:lnTo>
                <a:lnTo>
                  <a:pt x="3396" y="3888"/>
                </a:lnTo>
                <a:lnTo>
                  <a:pt x="3396" y="3966"/>
                </a:lnTo>
                <a:lnTo>
                  <a:pt x="3433" y="3966"/>
                </a:lnTo>
                <a:lnTo>
                  <a:pt x="3433" y="4044"/>
                </a:lnTo>
                <a:lnTo>
                  <a:pt x="3469" y="4044"/>
                </a:lnTo>
                <a:lnTo>
                  <a:pt x="3469" y="4121"/>
                </a:lnTo>
                <a:lnTo>
                  <a:pt x="3504" y="4121"/>
                </a:lnTo>
                <a:lnTo>
                  <a:pt x="3504" y="4199"/>
                </a:lnTo>
                <a:lnTo>
                  <a:pt x="3539" y="4199"/>
                </a:lnTo>
                <a:lnTo>
                  <a:pt x="3539" y="4277"/>
                </a:lnTo>
                <a:lnTo>
                  <a:pt x="3574" y="4277"/>
                </a:lnTo>
                <a:lnTo>
                  <a:pt x="3574" y="4355"/>
                </a:lnTo>
                <a:lnTo>
                  <a:pt x="3608" y="4355"/>
                </a:lnTo>
                <a:lnTo>
                  <a:pt x="3608" y="4432"/>
                </a:lnTo>
                <a:lnTo>
                  <a:pt x="3642" y="4432"/>
                </a:lnTo>
                <a:lnTo>
                  <a:pt x="3642" y="4510"/>
                </a:lnTo>
                <a:lnTo>
                  <a:pt x="3676" y="4510"/>
                </a:lnTo>
                <a:lnTo>
                  <a:pt x="3676" y="4588"/>
                </a:lnTo>
                <a:lnTo>
                  <a:pt x="3709" y="4588"/>
                </a:lnTo>
                <a:lnTo>
                  <a:pt x="3709" y="4666"/>
                </a:lnTo>
                <a:lnTo>
                  <a:pt x="3742" y="4666"/>
                </a:lnTo>
                <a:lnTo>
                  <a:pt x="3742" y="4743"/>
                </a:lnTo>
                <a:lnTo>
                  <a:pt x="3774" y="4743"/>
                </a:lnTo>
                <a:lnTo>
                  <a:pt x="3774" y="4821"/>
                </a:lnTo>
                <a:lnTo>
                  <a:pt x="3807" y="4821"/>
                </a:lnTo>
                <a:lnTo>
                  <a:pt x="3807" y="4899"/>
                </a:lnTo>
                <a:lnTo>
                  <a:pt x="3838" y="4899"/>
                </a:lnTo>
                <a:lnTo>
                  <a:pt x="3838" y="4977"/>
                </a:lnTo>
                <a:lnTo>
                  <a:pt x="3870" y="4977"/>
                </a:lnTo>
                <a:lnTo>
                  <a:pt x="3870" y="5055"/>
                </a:lnTo>
                <a:lnTo>
                  <a:pt x="3901" y="5055"/>
                </a:lnTo>
                <a:lnTo>
                  <a:pt x="3901" y="5132"/>
                </a:lnTo>
                <a:lnTo>
                  <a:pt x="3932" y="5132"/>
                </a:lnTo>
                <a:lnTo>
                  <a:pt x="3932" y="5210"/>
                </a:lnTo>
                <a:lnTo>
                  <a:pt x="3962" y="5210"/>
                </a:lnTo>
                <a:lnTo>
                  <a:pt x="3962" y="5288"/>
                </a:lnTo>
                <a:lnTo>
                  <a:pt x="3992" y="5288"/>
                </a:lnTo>
                <a:lnTo>
                  <a:pt x="3992" y="5366"/>
                </a:lnTo>
                <a:lnTo>
                  <a:pt x="4022" y="5366"/>
                </a:lnTo>
                <a:lnTo>
                  <a:pt x="4022" y="5443"/>
                </a:lnTo>
                <a:lnTo>
                  <a:pt x="4051" y="5443"/>
                </a:lnTo>
                <a:lnTo>
                  <a:pt x="4051" y="5521"/>
                </a:lnTo>
                <a:lnTo>
                  <a:pt x="4080" y="5521"/>
                </a:lnTo>
                <a:lnTo>
                  <a:pt x="4080" y="5599"/>
                </a:lnTo>
                <a:lnTo>
                  <a:pt x="4109" y="5599"/>
                </a:lnTo>
                <a:lnTo>
                  <a:pt x="4109" y="5677"/>
                </a:lnTo>
                <a:lnTo>
                  <a:pt x="4138" y="5677"/>
                </a:lnTo>
                <a:lnTo>
                  <a:pt x="4138" y="5754"/>
                </a:lnTo>
                <a:lnTo>
                  <a:pt x="4166" y="5754"/>
                </a:lnTo>
                <a:lnTo>
                  <a:pt x="4166" y="5832"/>
                </a:lnTo>
                <a:lnTo>
                  <a:pt x="4194" y="5832"/>
                </a:lnTo>
                <a:lnTo>
                  <a:pt x="4194" y="5910"/>
                </a:lnTo>
                <a:lnTo>
                  <a:pt x="4221" y="5910"/>
                </a:lnTo>
                <a:lnTo>
                  <a:pt x="4221" y="5988"/>
                </a:lnTo>
                <a:lnTo>
                  <a:pt x="4248" y="5988"/>
                </a:lnTo>
                <a:lnTo>
                  <a:pt x="4248" y="6066"/>
                </a:lnTo>
                <a:lnTo>
                  <a:pt x="4275" y="6066"/>
                </a:lnTo>
                <a:lnTo>
                  <a:pt x="4275" y="6143"/>
                </a:lnTo>
                <a:lnTo>
                  <a:pt x="4301" y="6143"/>
                </a:lnTo>
                <a:lnTo>
                  <a:pt x="4301" y="6221"/>
                </a:lnTo>
                <a:lnTo>
                  <a:pt x="4327" y="6221"/>
                </a:lnTo>
                <a:lnTo>
                  <a:pt x="4327" y="6299"/>
                </a:lnTo>
                <a:lnTo>
                  <a:pt x="4353" y="6299"/>
                </a:lnTo>
                <a:lnTo>
                  <a:pt x="4353" y="6377"/>
                </a:lnTo>
                <a:lnTo>
                  <a:pt x="4379" y="6377"/>
                </a:lnTo>
                <a:lnTo>
                  <a:pt x="4379" y="6454"/>
                </a:lnTo>
                <a:lnTo>
                  <a:pt x="4404" y="6454"/>
                </a:lnTo>
                <a:lnTo>
                  <a:pt x="4404" y="6532"/>
                </a:lnTo>
                <a:lnTo>
                  <a:pt x="4428" y="6532"/>
                </a:lnTo>
                <a:lnTo>
                  <a:pt x="4428" y="6610"/>
                </a:lnTo>
                <a:lnTo>
                  <a:pt x="4453" y="6610"/>
                </a:lnTo>
                <a:lnTo>
                  <a:pt x="4453" y="6688"/>
                </a:lnTo>
                <a:lnTo>
                  <a:pt x="4477" y="6688"/>
                </a:lnTo>
                <a:lnTo>
                  <a:pt x="4477" y="6765"/>
                </a:lnTo>
                <a:lnTo>
                  <a:pt x="4500" y="6765"/>
                </a:lnTo>
                <a:lnTo>
                  <a:pt x="4500" y="6843"/>
                </a:lnTo>
                <a:lnTo>
                  <a:pt x="4523" y="6843"/>
                </a:lnTo>
                <a:lnTo>
                  <a:pt x="4523" y="6921"/>
                </a:lnTo>
                <a:lnTo>
                  <a:pt x="4546" y="6921"/>
                </a:lnTo>
                <a:lnTo>
                  <a:pt x="4546" y="6999"/>
                </a:lnTo>
                <a:lnTo>
                  <a:pt x="4568" y="6999"/>
                </a:lnTo>
                <a:lnTo>
                  <a:pt x="4568" y="7077"/>
                </a:lnTo>
                <a:lnTo>
                  <a:pt x="4590" y="7077"/>
                </a:lnTo>
                <a:lnTo>
                  <a:pt x="4590" y="7154"/>
                </a:lnTo>
                <a:lnTo>
                  <a:pt x="4611" y="7154"/>
                </a:lnTo>
                <a:lnTo>
                  <a:pt x="4611" y="7232"/>
                </a:lnTo>
                <a:lnTo>
                  <a:pt x="4632" y="7232"/>
                </a:lnTo>
                <a:lnTo>
                  <a:pt x="4632" y="7310"/>
                </a:lnTo>
                <a:lnTo>
                  <a:pt x="4652" y="7310"/>
                </a:lnTo>
                <a:lnTo>
                  <a:pt x="4652" y="7388"/>
                </a:lnTo>
                <a:lnTo>
                  <a:pt x="4672" y="7388"/>
                </a:lnTo>
                <a:lnTo>
                  <a:pt x="4672" y="7465"/>
                </a:lnTo>
                <a:lnTo>
                  <a:pt x="4691" y="7465"/>
                </a:lnTo>
                <a:lnTo>
                  <a:pt x="4691" y="7543"/>
                </a:lnTo>
                <a:lnTo>
                  <a:pt x="4708" y="7543"/>
                </a:lnTo>
                <a:lnTo>
                  <a:pt x="4708" y="7621"/>
                </a:lnTo>
                <a:lnTo>
                  <a:pt x="4725" y="7621"/>
                </a:lnTo>
                <a:lnTo>
                  <a:pt x="4725" y="7699"/>
                </a:lnTo>
                <a:lnTo>
                  <a:pt x="4741" y="7699"/>
                </a:lnTo>
                <a:lnTo>
                  <a:pt x="4741" y="7777"/>
                </a:lnTo>
                <a:lnTo>
                  <a:pt x="4753" y="7777"/>
                </a:lnTo>
                <a:lnTo>
                  <a:pt x="4753" y="7699"/>
                </a:lnTo>
                <a:lnTo>
                  <a:pt x="4741" y="7699"/>
                </a:lnTo>
                <a:lnTo>
                  <a:pt x="4741" y="7621"/>
                </a:lnTo>
                <a:lnTo>
                  <a:pt x="4725" y="7621"/>
                </a:lnTo>
                <a:lnTo>
                  <a:pt x="4725" y="7543"/>
                </a:lnTo>
                <a:lnTo>
                  <a:pt x="4708" y="7543"/>
                </a:lnTo>
                <a:lnTo>
                  <a:pt x="4708" y="7465"/>
                </a:lnTo>
                <a:lnTo>
                  <a:pt x="4691" y="7465"/>
                </a:lnTo>
                <a:lnTo>
                  <a:pt x="4691" y="7388"/>
                </a:lnTo>
                <a:lnTo>
                  <a:pt x="4672" y="7388"/>
                </a:lnTo>
                <a:lnTo>
                  <a:pt x="4672" y="7310"/>
                </a:lnTo>
                <a:lnTo>
                  <a:pt x="4652" y="7310"/>
                </a:lnTo>
                <a:lnTo>
                  <a:pt x="4652" y="7232"/>
                </a:lnTo>
                <a:lnTo>
                  <a:pt x="4632" y="7232"/>
                </a:lnTo>
                <a:lnTo>
                  <a:pt x="4632" y="7154"/>
                </a:lnTo>
                <a:lnTo>
                  <a:pt x="4611" y="7154"/>
                </a:lnTo>
                <a:lnTo>
                  <a:pt x="4611" y="7077"/>
                </a:lnTo>
                <a:lnTo>
                  <a:pt x="4590" y="7077"/>
                </a:lnTo>
                <a:lnTo>
                  <a:pt x="4590" y="6999"/>
                </a:lnTo>
                <a:lnTo>
                  <a:pt x="4568" y="6999"/>
                </a:lnTo>
                <a:lnTo>
                  <a:pt x="4568" y="6921"/>
                </a:lnTo>
                <a:lnTo>
                  <a:pt x="4546" y="6921"/>
                </a:lnTo>
                <a:lnTo>
                  <a:pt x="4546" y="6843"/>
                </a:lnTo>
                <a:lnTo>
                  <a:pt x="4523" y="6843"/>
                </a:lnTo>
                <a:lnTo>
                  <a:pt x="4523" y="6765"/>
                </a:lnTo>
                <a:lnTo>
                  <a:pt x="4500" y="6765"/>
                </a:lnTo>
                <a:lnTo>
                  <a:pt x="4500" y="6688"/>
                </a:lnTo>
                <a:lnTo>
                  <a:pt x="4477" y="6688"/>
                </a:lnTo>
                <a:lnTo>
                  <a:pt x="4477" y="6610"/>
                </a:lnTo>
                <a:lnTo>
                  <a:pt x="4453" y="6610"/>
                </a:lnTo>
                <a:lnTo>
                  <a:pt x="4453" y="6532"/>
                </a:lnTo>
                <a:lnTo>
                  <a:pt x="4428" y="6532"/>
                </a:lnTo>
                <a:lnTo>
                  <a:pt x="4428" y="6454"/>
                </a:lnTo>
                <a:lnTo>
                  <a:pt x="4404" y="6454"/>
                </a:lnTo>
                <a:lnTo>
                  <a:pt x="4404" y="6377"/>
                </a:lnTo>
                <a:lnTo>
                  <a:pt x="4379" y="6377"/>
                </a:lnTo>
                <a:lnTo>
                  <a:pt x="4379" y="6299"/>
                </a:lnTo>
                <a:lnTo>
                  <a:pt x="4353" y="6299"/>
                </a:lnTo>
                <a:lnTo>
                  <a:pt x="4353" y="6221"/>
                </a:lnTo>
                <a:lnTo>
                  <a:pt x="4327" y="6221"/>
                </a:lnTo>
                <a:lnTo>
                  <a:pt x="4327" y="6143"/>
                </a:lnTo>
                <a:lnTo>
                  <a:pt x="4301" y="6143"/>
                </a:lnTo>
                <a:lnTo>
                  <a:pt x="4301" y="6066"/>
                </a:lnTo>
                <a:lnTo>
                  <a:pt x="4275" y="6066"/>
                </a:lnTo>
                <a:lnTo>
                  <a:pt x="4275" y="5988"/>
                </a:lnTo>
                <a:lnTo>
                  <a:pt x="4248" y="5988"/>
                </a:lnTo>
                <a:lnTo>
                  <a:pt x="4248" y="5910"/>
                </a:lnTo>
                <a:lnTo>
                  <a:pt x="4221" y="5910"/>
                </a:lnTo>
                <a:lnTo>
                  <a:pt x="4221" y="5832"/>
                </a:lnTo>
                <a:lnTo>
                  <a:pt x="4194" y="5832"/>
                </a:lnTo>
                <a:lnTo>
                  <a:pt x="4194" y="5754"/>
                </a:lnTo>
                <a:lnTo>
                  <a:pt x="4166" y="5754"/>
                </a:lnTo>
                <a:lnTo>
                  <a:pt x="4166" y="5677"/>
                </a:lnTo>
                <a:lnTo>
                  <a:pt x="4138" y="5677"/>
                </a:lnTo>
                <a:lnTo>
                  <a:pt x="4138" y="5599"/>
                </a:lnTo>
                <a:lnTo>
                  <a:pt x="4109" y="5599"/>
                </a:lnTo>
                <a:lnTo>
                  <a:pt x="4109" y="5521"/>
                </a:lnTo>
                <a:lnTo>
                  <a:pt x="4080" y="5521"/>
                </a:lnTo>
                <a:lnTo>
                  <a:pt x="4080" y="5443"/>
                </a:lnTo>
                <a:lnTo>
                  <a:pt x="4051" y="5443"/>
                </a:lnTo>
                <a:lnTo>
                  <a:pt x="4051" y="5366"/>
                </a:lnTo>
                <a:lnTo>
                  <a:pt x="4022" y="5366"/>
                </a:lnTo>
                <a:lnTo>
                  <a:pt x="4022" y="5288"/>
                </a:lnTo>
                <a:lnTo>
                  <a:pt x="3992" y="5288"/>
                </a:lnTo>
                <a:lnTo>
                  <a:pt x="3992" y="5210"/>
                </a:lnTo>
                <a:lnTo>
                  <a:pt x="3962" y="5210"/>
                </a:lnTo>
                <a:lnTo>
                  <a:pt x="3962" y="5132"/>
                </a:lnTo>
                <a:lnTo>
                  <a:pt x="3932" y="5132"/>
                </a:lnTo>
                <a:lnTo>
                  <a:pt x="3932" y="5055"/>
                </a:lnTo>
                <a:lnTo>
                  <a:pt x="3901" y="5055"/>
                </a:lnTo>
                <a:lnTo>
                  <a:pt x="3901" y="4977"/>
                </a:lnTo>
                <a:lnTo>
                  <a:pt x="3870" y="4977"/>
                </a:lnTo>
                <a:lnTo>
                  <a:pt x="3870" y="4899"/>
                </a:lnTo>
                <a:lnTo>
                  <a:pt x="3838" y="4899"/>
                </a:lnTo>
                <a:lnTo>
                  <a:pt x="3838" y="4821"/>
                </a:lnTo>
                <a:lnTo>
                  <a:pt x="3807" y="4821"/>
                </a:lnTo>
                <a:lnTo>
                  <a:pt x="3807" y="4743"/>
                </a:lnTo>
                <a:lnTo>
                  <a:pt x="3774" y="4743"/>
                </a:lnTo>
                <a:lnTo>
                  <a:pt x="3774" y="4666"/>
                </a:lnTo>
                <a:lnTo>
                  <a:pt x="3742" y="4666"/>
                </a:lnTo>
                <a:lnTo>
                  <a:pt x="3742" y="4588"/>
                </a:lnTo>
                <a:lnTo>
                  <a:pt x="3709" y="4588"/>
                </a:lnTo>
                <a:lnTo>
                  <a:pt x="3709" y="4510"/>
                </a:lnTo>
                <a:lnTo>
                  <a:pt x="3676" y="4510"/>
                </a:lnTo>
                <a:lnTo>
                  <a:pt x="3676" y="4432"/>
                </a:lnTo>
                <a:lnTo>
                  <a:pt x="3642" y="4432"/>
                </a:lnTo>
                <a:lnTo>
                  <a:pt x="3642" y="4355"/>
                </a:lnTo>
                <a:lnTo>
                  <a:pt x="3608" y="4355"/>
                </a:lnTo>
                <a:lnTo>
                  <a:pt x="3608" y="4277"/>
                </a:lnTo>
                <a:lnTo>
                  <a:pt x="3574" y="4277"/>
                </a:lnTo>
                <a:lnTo>
                  <a:pt x="3574" y="4199"/>
                </a:lnTo>
                <a:lnTo>
                  <a:pt x="3539" y="4199"/>
                </a:lnTo>
                <a:lnTo>
                  <a:pt x="3539" y="4121"/>
                </a:lnTo>
                <a:lnTo>
                  <a:pt x="3504" y="4121"/>
                </a:lnTo>
                <a:lnTo>
                  <a:pt x="3504" y="4044"/>
                </a:lnTo>
                <a:lnTo>
                  <a:pt x="3469" y="4044"/>
                </a:lnTo>
                <a:lnTo>
                  <a:pt x="3469" y="3966"/>
                </a:lnTo>
                <a:lnTo>
                  <a:pt x="3433" y="3966"/>
                </a:lnTo>
                <a:lnTo>
                  <a:pt x="3433" y="3888"/>
                </a:lnTo>
                <a:lnTo>
                  <a:pt x="3396" y="3888"/>
                </a:lnTo>
                <a:lnTo>
                  <a:pt x="3396" y="3810"/>
                </a:lnTo>
                <a:lnTo>
                  <a:pt x="3360" y="3810"/>
                </a:lnTo>
                <a:lnTo>
                  <a:pt x="3360" y="3732"/>
                </a:lnTo>
                <a:lnTo>
                  <a:pt x="3322" y="3732"/>
                </a:lnTo>
                <a:lnTo>
                  <a:pt x="3322" y="3655"/>
                </a:lnTo>
                <a:lnTo>
                  <a:pt x="3285" y="3655"/>
                </a:lnTo>
                <a:lnTo>
                  <a:pt x="3285" y="3577"/>
                </a:lnTo>
                <a:lnTo>
                  <a:pt x="3247" y="3577"/>
                </a:lnTo>
                <a:lnTo>
                  <a:pt x="3247" y="3499"/>
                </a:lnTo>
                <a:lnTo>
                  <a:pt x="3208" y="3499"/>
                </a:lnTo>
                <a:lnTo>
                  <a:pt x="3208" y="3421"/>
                </a:lnTo>
                <a:lnTo>
                  <a:pt x="3169" y="3421"/>
                </a:lnTo>
                <a:lnTo>
                  <a:pt x="3169" y="3344"/>
                </a:lnTo>
                <a:lnTo>
                  <a:pt x="3130" y="3344"/>
                </a:lnTo>
                <a:lnTo>
                  <a:pt x="3130" y="3266"/>
                </a:lnTo>
                <a:lnTo>
                  <a:pt x="3090" y="3266"/>
                </a:lnTo>
                <a:lnTo>
                  <a:pt x="3090" y="3188"/>
                </a:lnTo>
                <a:lnTo>
                  <a:pt x="3049" y="3188"/>
                </a:lnTo>
                <a:lnTo>
                  <a:pt x="3049" y="3110"/>
                </a:lnTo>
                <a:lnTo>
                  <a:pt x="3008" y="3110"/>
                </a:lnTo>
                <a:lnTo>
                  <a:pt x="3008" y="3033"/>
                </a:lnTo>
                <a:lnTo>
                  <a:pt x="2967" y="3033"/>
                </a:lnTo>
                <a:lnTo>
                  <a:pt x="2967" y="2955"/>
                </a:lnTo>
                <a:lnTo>
                  <a:pt x="2924" y="2955"/>
                </a:lnTo>
                <a:lnTo>
                  <a:pt x="2924" y="2877"/>
                </a:lnTo>
                <a:lnTo>
                  <a:pt x="2882" y="2877"/>
                </a:lnTo>
                <a:lnTo>
                  <a:pt x="2882" y="2799"/>
                </a:lnTo>
                <a:lnTo>
                  <a:pt x="2838" y="2799"/>
                </a:lnTo>
                <a:lnTo>
                  <a:pt x="2838" y="2721"/>
                </a:lnTo>
                <a:lnTo>
                  <a:pt x="2794" y="2721"/>
                </a:lnTo>
                <a:lnTo>
                  <a:pt x="2794" y="2644"/>
                </a:lnTo>
                <a:lnTo>
                  <a:pt x="2750" y="2644"/>
                </a:lnTo>
                <a:lnTo>
                  <a:pt x="2750" y="2566"/>
                </a:lnTo>
                <a:lnTo>
                  <a:pt x="2705" y="2566"/>
                </a:lnTo>
                <a:lnTo>
                  <a:pt x="2705" y="2488"/>
                </a:lnTo>
                <a:lnTo>
                  <a:pt x="2659" y="2488"/>
                </a:lnTo>
                <a:lnTo>
                  <a:pt x="2659" y="2410"/>
                </a:lnTo>
                <a:lnTo>
                  <a:pt x="2612" y="2410"/>
                </a:lnTo>
                <a:lnTo>
                  <a:pt x="2612" y="2333"/>
                </a:lnTo>
                <a:lnTo>
                  <a:pt x="2565" y="2333"/>
                </a:lnTo>
                <a:lnTo>
                  <a:pt x="2565" y="2255"/>
                </a:lnTo>
                <a:lnTo>
                  <a:pt x="2516" y="2255"/>
                </a:lnTo>
                <a:lnTo>
                  <a:pt x="2516" y="2177"/>
                </a:lnTo>
                <a:lnTo>
                  <a:pt x="2467" y="2177"/>
                </a:lnTo>
                <a:lnTo>
                  <a:pt x="2467" y="2099"/>
                </a:lnTo>
                <a:lnTo>
                  <a:pt x="2418" y="2099"/>
                </a:lnTo>
                <a:lnTo>
                  <a:pt x="2418" y="2022"/>
                </a:lnTo>
                <a:lnTo>
                  <a:pt x="2367" y="2022"/>
                </a:lnTo>
                <a:lnTo>
                  <a:pt x="2367" y="1944"/>
                </a:lnTo>
                <a:lnTo>
                  <a:pt x="2315" y="1944"/>
                </a:lnTo>
                <a:lnTo>
                  <a:pt x="2315" y="1866"/>
                </a:lnTo>
                <a:lnTo>
                  <a:pt x="2263" y="1866"/>
                </a:lnTo>
                <a:lnTo>
                  <a:pt x="2263" y="1788"/>
                </a:lnTo>
                <a:lnTo>
                  <a:pt x="2209" y="1788"/>
                </a:lnTo>
                <a:lnTo>
                  <a:pt x="2209" y="1710"/>
                </a:lnTo>
                <a:lnTo>
                  <a:pt x="2154" y="1710"/>
                </a:lnTo>
                <a:lnTo>
                  <a:pt x="2154" y="1633"/>
                </a:lnTo>
                <a:lnTo>
                  <a:pt x="2098" y="1633"/>
                </a:lnTo>
                <a:lnTo>
                  <a:pt x="2098" y="1555"/>
                </a:lnTo>
                <a:lnTo>
                  <a:pt x="2041" y="1555"/>
                </a:lnTo>
                <a:lnTo>
                  <a:pt x="2041" y="1477"/>
                </a:lnTo>
                <a:lnTo>
                  <a:pt x="1982" y="1477"/>
                </a:lnTo>
                <a:lnTo>
                  <a:pt x="1982" y="1399"/>
                </a:lnTo>
                <a:lnTo>
                  <a:pt x="1922" y="1399"/>
                </a:lnTo>
                <a:lnTo>
                  <a:pt x="1922" y="1322"/>
                </a:lnTo>
                <a:lnTo>
                  <a:pt x="1860" y="1322"/>
                </a:lnTo>
                <a:lnTo>
                  <a:pt x="1860" y="1244"/>
                </a:lnTo>
                <a:lnTo>
                  <a:pt x="1797" y="1244"/>
                </a:lnTo>
                <a:lnTo>
                  <a:pt x="1797" y="1166"/>
                </a:lnTo>
                <a:lnTo>
                  <a:pt x="1732" y="1166"/>
                </a:lnTo>
                <a:lnTo>
                  <a:pt x="1732" y="1088"/>
                </a:lnTo>
                <a:lnTo>
                  <a:pt x="1665" y="1088"/>
                </a:lnTo>
                <a:lnTo>
                  <a:pt x="1665" y="1011"/>
                </a:lnTo>
                <a:lnTo>
                  <a:pt x="1596" y="1011"/>
                </a:lnTo>
                <a:lnTo>
                  <a:pt x="1596" y="933"/>
                </a:lnTo>
                <a:lnTo>
                  <a:pt x="1524" y="933"/>
                </a:lnTo>
                <a:lnTo>
                  <a:pt x="1524" y="855"/>
                </a:lnTo>
                <a:lnTo>
                  <a:pt x="1450" y="855"/>
                </a:lnTo>
                <a:lnTo>
                  <a:pt x="1450" y="777"/>
                </a:lnTo>
                <a:lnTo>
                  <a:pt x="1372" y="777"/>
                </a:lnTo>
                <a:lnTo>
                  <a:pt x="1372" y="699"/>
                </a:lnTo>
                <a:lnTo>
                  <a:pt x="1292" y="699"/>
                </a:lnTo>
                <a:lnTo>
                  <a:pt x="1292" y="622"/>
                </a:lnTo>
                <a:lnTo>
                  <a:pt x="1207" y="622"/>
                </a:lnTo>
                <a:lnTo>
                  <a:pt x="1207" y="544"/>
                </a:lnTo>
                <a:lnTo>
                  <a:pt x="1117" y="544"/>
                </a:lnTo>
                <a:lnTo>
                  <a:pt x="1117" y="466"/>
                </a:lnTo>
                <a:lnTo>
                  <a:pt x="1022" y="466"/>
                </a:lnTo>
                <a:lnTo>
                  <a:pt x="1022" y="388"/>
                </a:lnTo>
                <a:lnTo>
                  <a:pt x="919" y="388"/>
                </a:lnTo>
                <a:lnTo>
                  <a:pt x="919" y="311"/>
                </a:lnTo>
                <a:lnTo>
                  <a:pt x="807" y="311"/>
                </a:lnTo>
                <a:lnTo>
                  <a:pt x="807" y="233"/>
                </a:lnTo>
                <a:lnTo>
                  <a:pt x="683" y="233"/>
                </a:lnTo>
                <a:lnTo>
                  <a:pt x="683" y="155"/>
                </a:lnTo>
                <a:lnTo>
                  <a:pt x="539" y="155"/>
                </a:lnTo>
                <a:lnTo>
                  <a:pt x="539" y="77"/>
                </a:lnTo>
                <a:lnTo>
                  <a:pt x="359" y="77"/>
                </a:lnTo>
                <a:lnTo>
                  <a:pt x="359" y="0"/>
                </a:lnTo>
                <a:lnTo>
                  <a:pt x="0" y="0"/>
                </a:lnTo>
              </a:path>
            </a:pathLst>
          </a:custGeom>
          <a:noFill/>
          <a:ln w="28575" cmpd="sng">
            <a:solidFill>
              <a:schemeClr val="accent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nvGrpSpPr>
          <p:cNvPr id="5" name="Group 365"/>
          <p:cNvGrpSpPr>
            <a:grpSpLocks/>
          </p:cNvGrpSpPr>
          <p:nvPr/>
        </p:nvGrpSpPr>
        <p:grpSpPr bwMode="auto">
          <a:xfrm>
            <a:off x="2133600" y="4494213"/>
            <a:ext cx="3810000" cy="50800"/>
            <a:chOff x="1344" y="2831"/>
            <a:chExt cx="2400" cy="32"/>
          </a:xfrm>
        </p:grpSpPr>
        <p:sp>
          <p:nvSpPr>
            <p:cNvPr id="89260" name="Freeform 355"/>
            <p:cNvSpPr>
              <a:spLocks/>
            </p:cNvSpPr>
            <p:nvPr/>
          </p:nvSpPr>
          <p:spPr bwMode="auto">
            <a:xfrm>
              <a:off x="3678" y="2831"/>
              <a:ext cx="66" cy="32"/>
            </a:xfrm>
            <a:custGeom>
              <a:avLst/>
              <a:gdLst>
                <a:gd name="T0" fmla="*/ 0 w 262"/>
                <a:gd name="T1" fmla="*/ 0 h 130"/>
                <a:gd name="T2" fmla="*/ 66 w 262"/>
                <a:gd name="T3" fmla="*/ 16 h 130"/>
                <a:gd name="T4" fmla="*/ 0 w 262"/>
                <a:gd name="T5" fmla="*/ 32 h 130"/>
                <a:gd name="T6" fmla="*/ 0 w 262"/>
                <a:gd name="T7" fmla="*/ 0 h 130"/>
                <a:gd name="T8" fmla="*/ 0 60000 65536"/>
                <a:gd name="T9" fmla="*/ 0 60000 65536"/>
                <a:gd name="T10" fmla="*/ 0 60000 65536"/>
                <a:gd name="T11" fmla="*/ 0 60000 65536"/>
                <a:gd name="T12" fmla="*/ 0 w 262"/>
                <a:gd name="T13" fmla="*/ 0 h 130"/>
                <a:gd name="T14" fmla="*/ 262 w 262"/>
                <a:gd name="T15" fmla="*/ 130 h 130"/>
              </a:gdLst>
              <a:ahLst/>
              <a:cxnLst>
                <a:cxn ang="T8">
                  <a:pos x="T0" y="T1"/>
                </a:cxn>
                <a:cxn ang="T9">
                  <a:pos x="T2" y="T3"/>
                </a:cxn>
                <a:cxn ang="T10">
                  <a:pos x="T4" y="T5"/>
                </a:cxn>
                <a:cxn ang="T11">
                  <a:pos x="T6" y="T7"/>
                </a:cxn>
              </a:cxnLst>
              <a:rect l="T12" t="T13" r="T14" b="T15"/>
              <a:pathLst>
                <a:path w="262" h="130">
                  <a:moveTo>
                    <a:pt x="0" y="0"/>
                  </a:moveTo>
                  <a:lnTo>
                    <a:pt x="262" y="65"/>
                  </a:lnTo>
                  <a:lnTo>
                    <a:pt x="0" y="130"/>
                  </a:lnTo>
                  <a:lnTo>
                    <a:pt x="0" y="0"/>
                  </a:lnTo>
                  <a:close/>
                </a:path>
              </a:pathLst>
            </a:custGeom>
            <a:solidFill>
              <a:srgbClr val="000000"/>
            </a:solidFill>
            <a:ln w="4763">
              <a:solidFill>
                <a:srgbClr val="000000"/>
              </a:solidFill>
              <a:prstDash val="solid"/>
              <a:round/>
              <a:headEnd/>
              <a:tailEnd/>
            </a:ln>
          </p:spPr>
          <p:txBody>
            <a:bodyPr/>
            <a:lstStyle/>
            <a:p>
              <a:endParaRPr lang="en-US"/>
            </a:p>
          </p:txBody>
        </p:sp>
        <p:sp>
          <p:nvSpPr>
            <p:cNvPr id="89261" name="Line 354"/>
            <p:cNvSpPr>
              <a:spLocks noChangeShapeType="1"/>
            </p:cNvSpPr>
            <p:nvPr/>
          </p:nvSpPr>
          <p:spPr bwMode="auto">
            <a:xfrm>
              <a:off x="1344" y="2847"/>
              <a:ext cx="2400"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grpSp>
    </p:spTree>
    <p:extLst>
      <p:ext uri="{BB962C8B-B14F-4D97-AF65-F5344CB8AC3E}">
        <p14:creationId xmlns:p14="http://schemas.microsoft.com/office/powerpoint/2010/main" val="640435922"/>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8"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left)">
                                      <p:cBhvr>
                                        <p:cTn id="7" dur="1000"/>
                                        <p:tgtEl>
                                          <p:spTgt spid="2"/>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2" presetClass="entr" presetSubtype="1" fill="hold" nodeType="click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wipe(up)">
                                      <p:cBhvr>
                                        <p:cTn id="12" dur="500"/>
                                        <p:tgtEl>
                                          <p:spTgt spid="3"/>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22" presetClass="entr" presetSubtype="8" fill="hold" nodeType="clickEffect">
                                  <p:stCondLst>
                                    <p:cond delay="0"/>
                                  </p:stCondLst>
                                  <p:childTnLst>
                                    <p:set>
                                      <p:cBhvr>
                                        <p:cTn id="16" dur="1" fill="hold">
                                          <p:stCondLst>
                                            <p:cond delay="0"/>
                                          </p:stCondLst>
                                        </p:cTn>
                                        <p:tgtEl>
                                          <p:spTgt spid="5"/>
                                        </p:tgtEl>
                                        <p:attrNameLst>
                                          <p:attrName>style.visibility</p:attrName>
                                        </p:attrNameLst>
                                      </p:cBhvr>
                                      <p:to>
                                        <p:strVal val="visible"/>
                                      </p:to>
                                    </p:set>
                                    <p:animEffect transition="in" filter="wipe(left)">
                                      <p:cBhvr>
                                        <p:cTn id="17" dur="1000"/>
                                        <p:tgtEl>
                                          <p:spTgt spid="5"/>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22" presetClass="entr" presetSubtype="1" fill="hold" nodeType="clickEffect">
                                  <p:stCondLst>
                                    <p:cond delay="0"/>
                                  </p:stCondLst>
                                  <p:childTnLst>
                                    <p:set>
                                      <p:cBhvr>
                                        <p:cTn id="21" dur="1" fill="hold">
                                          <p:stCondLst>
                                            <p:cond delay="0"/>
                                          </p:stCondLst>
                                        </p:cTn>
                                        <p:tgtEl>
                                          <p:spTgt spid="4"/>
                                        </p:tgtEl>
                                        <p:attrNameLst>
                                          <p:attrName>style.visibility</p:attrName>
                                        </p:attrNameLst>
                                      </p:cBhvr>
                                      <p:to>
                                        <p:strVal val="visible"/>
                                      </p:to>
                                    </p:set>
                                    <p:animEffect transition="in" filter="wipe(up)">
                                      <p:cBhvr>
                                        <p:cTn id="22"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4066" name="Rectangle 2"/>
          <p:cNvSpPr>
            <a:spLocks noGrp="1" noChangeArrowheads="1"/>
          </p:cNvSpPr>
          <p:nvPr>
            <p:ph type="title"/>
          </p:nvPr>
        </p:nvSpPr>
        <p:spPr>
          <a:xfrm>
            <a:off x="685800" y="609600"/>
            <a:ext cx="8458200" cy="1143000"/>
          </a:xfrm>
        </p:spPr>
        <p:txBody>
          <a:bodyPr/>
          <a:lstStyle/>
          <a:p>
            <a:pPr eaLnBrk="1" hangingPunct="1">
              <a:defRPr/>
            </a:pPr>
            <a:r>
              <a:rPr lang="en-US"/>
              <a:t>Specified correlations</a:t>
            </a:r>
            <a:endParaRPr lang="en-US" sz="2400"/>
          </a:p>
        </p:txBody>
      </p:sp>
      <p:sp>
        <p:nvSpPr>
          <p:cNvPr id="7173" name="Rectangle 3"/>
          <p:cNvSpPr>
            <a:spLocks noGrp="1" noChangeArrowheads="1"/>
          </p:cNvSpPr>
          <p:nvPr>
            <p:ph type="body" sz="half" idx="1"/>
          </p:nvPr>
        </p:nvSpPr>
        <p:spPr>
          <a:xfrm>
            <a:off x="609600" y="2590800"/>
            <a:ext cx="7924800" cy="4114800"/>
          </a:xfrm>
        </p:spPr>
        <p:txBody>
          <a:bodyPr/>
          <a:lstStyle/>
          <a:p>
            <a:pPr eaLnBrk="1" hangingPunct="1"/>
            <a:r>
              <a:rPr lang="en-US" altLang="en-US" sz="2400"/>
              <a:t>Scheuer and Stoller (1962)</a:t>
            </a:r>
          </a:p>
          <a:p>
            <a:pPr eaLnBrk="1" hangingPunct="1"/>
            <a:r>
              <a:rPr lang="en-US" altLang="en-US" sz="2400"/>
              <a:t>Pearson, not rank, correlation</a:t>
            </a:r>
          </a:p>
          <a:p>
            <a:pPr eaLnBrk="1" hangingPunct="1"/>
            <a:r>
              <a:rPr lang="en-US" altLang="en-US" sz="2400"/>
              <a:t>Only for </a:t>
            </a:r>
            <a:r>
              <a:rPr lang="en-US" altLang="en-US" sz="2400" i="1"/>
              <a:t>normal</a:t>
            </a:r>
            <a:r>
              <a:rPr lang="en-US" altLang="en-US" sz="2400"/>
              <a:t> marginals</a:t>
            </a:r>
          </a:p>
          <a:p>
            <a:pPr eaLnBrk="1" hangingPunct="1"/>
            <a:endParaRPr lang="en-US" altLang="en-US" sz="2400"/>
          </a:p>
          <a:p>
            <a:pPr eaLnBrk="1" hangingPunct="1">
              <a:buFontTx/>
              <a:buNone/>
            </a:pPr>
            <a:r>
              <a:rPr lang="en-US" altLang="en-US" sz="2400"/>
              <a:t>	</a:t>
            </a:r>
            <a:r>
              <a:rPr lang="en-US" altLang="en-US" sz="2400">
                <a:solidFill>
                  <a:srgbClr val="009900"/>
                </a:solidFill>
              </a:rPr>
              <a:t>Correlated deviates are weighted sums of independent standard normal deviates </a:t>
            </a:r>
            <a:r>
              <a:rPr lang="en-US" altLang="en-US" sz="2400" i="1">
                <a:solidFill>
                  <a:srgbClr val="009900"/>
                </a:solidFill>
              </a:rPr>
              <a:t>Y</a:t>
            </a:r>
            <a:r>
              <a:rPr lang="en-US" altLang="en-US" sz="2400" i="1" baseline="-25000">
                <a:solidFill>
                  <a:srgbClr val="009900"/>
                </a:solidFill>
              </a:rPr>
              <a:t>j</a:t>
            </a:r>
            <a:r>
              <a:rPr lang="en-US" altLang="en-US" sz="2400">
                <a:solidFill>
                  <a:srgbClr val="009900"/>
                </a:solidFill>
              </a:rPr>
              <a:t> ~ normal(0,1) where weights </a:t>
            </a:r>
            <a:r>
              <a:rPr lang="en-US" altLang="en-US" sz="2400" i="1">
                <a:solidFill>
                  <a:srgbClr val="009900"/>
                </a:solidFill>
              </a:rPr>
              <a:t>c</a:t>
            </a:r>
            <a:r>
              <a:rPr lang="en-US" altLang="en-US" sz="2400" i="1" baseline="-25000">
                <a:solidFill>
                  <a:srgbClr val="009900"/>
                </a:solidFill>
              </a:rPr>
              <a:t>ij</a:t>
            </a:r>
            <a:r>
              <a:rPr lang="en-US" altLang="en-US" sz="2400">
                <a:solidFill>
                  <a:srgbClr val="009900"/>
                </a:solidFill>
              </a:rPr>
              <a:t> are the elements of a lower triangular matrix </a:t>
            </a:r>
            <a:r>
              <a:rPr lang="en-US" altLang="en-US" sz="2400" i="1">
                <a:solidFill>
                  <a:srgbClr val="009900"/>
                </a:solidFill>
              </a:rPr>
              <a:t>C</a:t>
            </a:r>
            <a:r>
              <a:rPr lang="en-US" altLang="en-US" sz="2400">
                <a:solidFill>
                  <a:srgbClr val="009900"/>
                </a:solidFill>
              </a:rPr>
              <a:t> solving </a:t>
            </a:r>
            <a:r>
              <a:rPr lang="en-US" altLang="en-US" sz="2400">
                <a:solidFill>
                  <a:srgbClr val="009900"/>
                </a:solidFill>
                <a:sym typeface="Symbol" panose="05050102010706020507" pitchFamily="18" charset="2"/>
              </a:rPr>
              <a:t></a:t>
            </a:r>
            <a:r>
              <a:rPr lang="en-US" altLang="en-US" sz="2400">
                <a:solidFill>
                  <a:srgbClr val="009900"/>
                </a:solidFill>
              </a:rPr>
              <a:t> = </a:t>
            </a:r>
            <a:r>
              <a:rPr lang="en-US" altLang="en-US" sz="2400" i="1">
                <a:solidFill>
                  <a:srgbClr val="009900"/>
                </a:solidFill>
              </a:rPr>
              <a:t>CC</a:t>
            </a:r>
            <a:r>
              <a:rPr lang="en-US" altLang="en-US" sz="2400" baseline="30000">
                <a:solidFill>
                  <a:srgbClr val="009900"/>
                </a:solidFill>
              </a:rPr>
              <a:t>T</a:t>
            </a:r>
            <a:r>
              <a:rPr lang="en-US" altLang="en-US" sz="2400">
                <a:solidFill>
                  <a:srgbClr val="009900"/>
                </a:solidFill>
              </a:rPr>
              <a:t> (by Cholesky decomposition) where </a:t>
            </a:r>
            <a:r>
              <a:rPr lang="en-US" altLang="en-US" sz="2400">
                <a:solidFill>
                  <a:srgbClr val="009900"/>
                </a:solidFill>
                <a:sym typeface="Symbol" panose="05050102010706020507" pitchFamily="18" charset="2"/>
              </a:rPr>
              <a:t> is the intended </a:t>
            </a:r>
            <a:r>
              <a:rPr lang="en-US" altLang="en-US" sz="2400">
                <a:solidFill>
                  <a:srgbClr val="009900"/>
                </a:solidFill>
              </a:rPr>
              <a:t>variance-covariance matrix (in which </a:t>
            </a:r>
            <a:r>
              <a:rPr lang="en-US" altLang="en-US" sz="2400">
                <a:solidFill>
                  <a:srgbClr val="009900"/>
                </a:solidFill>
                <a:sym typeface="Symbol" panose="05050102010706020507" pitchFamily="18" charset="2"/>
              </a:rPr>
              <a:t>diagonals are</a:t>
            </a:r>
            <a:r>
              <a:rPr lang="en-US" altLang="en-US" sz="2400">
                <a:solidFill>
                  <a:srgbClr val="009900"/>
                </a:solidFill>
              </a:rPr>
              <a:t> variances off-diagonals are covariances)</a:t>
            </a:r>
          </a:p>
        </p:txBody>
      </p:sp>
      <p:graphicFrame>
        <p:nvGraphicFramePr>
          <p:cNvPr id="7170" name="Object 5"/>
          <p:cNvGraphicFramePr>
            <a:graphicFrameLocks noGrp="1" noChangeAspect="1"/>
          </p:cNvGraphicFramePr>
          <p:nvPr>
            <p:ph sz="quarter" idx="2"/>
          </p:nvPr>
        </p:nvGraphicFramePr>
        <p:xfrm>
          <a:off x="5334000" y="1646238"/>
          <a:ext cx="3657600" cy="1189037"/>
        </p:xfrm>
        <a:graphic>
          <a:graphicData uri="http://schemas.openxmlformats.org/presentationml/2006/ole">
            <mc:AlternateContent xmlns:mc="http://schemas.openxmlformats.org/markup-compatibility/2006">
              <mc:Choice xmlns:v="urn:schemas-microsoft-com:vml" Requires="v">
                <p:oleObj spid="_x0000_s70824" name="Equation" r:id="rId4" imgW="1561482" imgH="508504" progId="Equation.3">
                  <p:embed/>
                </p:oleObj>
              </mc:Choice>
              <mc:Fallback>
                <p:oleObj name="Equation" r:id="rId4" imgW="1561482" imgH="508504" progId="Equation.3">
                  <p:embed/>
                  <p:pic>
                    <p:nvPicPr>
                      <p:cNvPr id="0" name=""/>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334000" y="1646238"/>
                        <a:ext cx="3657600" cy="11890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aphicFrame>
        <p:nvGraphicFramePr>
          <p:cNvPr id="7171" name="Object 7"/>
          <p:cNvGraphicFramePr>
            <a:graphicFrameLocks noGrp="1" noChangeAspect="1"/>
          </p:cNvGraphicFramePr>
          <p:nvPr>
            <p:ph sz="quarter" idx="3"/>
          </p:nvPr>
        </p:nvGraphicFramePr>
        <p:xfrm>
          <a:off x="5410200" y="2789238"/>
          <a:ext cx="3276600" cy="1401762"/>
        </p:xfrm>
        <a:graphic>
          <a:graphicData uri="http://schemas.openxmlformats.org/presentationml/2006/ole">
            <mc:AlternateContent xmlns:mc="http://schemas.openxmlformats.org/markup-compatibility/2006">
              <mc:Choice xmlns:v="urn:schemas-microsoft-com:vml" Requires="v">
                <p:oleObj spid="_x0000_s70825" name="Equation" r:id="rId6" imgW="1663560" imgH="711000" progId="Equation.3">
                  <p:embed/>
                </p:oleObj>
              </mc:Choice>
              <mc:Fallback>
                <p:oleObj name="Equation" r:id="rId6" imgW="1663560" imgH="711000" progId="Equation.3">
                  <p:embed/>
                  <p:pic>
                    <p:nvPicPr>
                      <p:cNvPr id="0" name=""/>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5410200" y="2789238"/>
                        <a:ext cx="3276600" cy="14017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Tree>
    <p:extLst>
      <p:ext uri="{BB962C8B-B14F-4D97-AF65-F5344CB8AC3E}">
        <p14:creationId xmlns:p14="http://schemas.microsoft.com/office/powerpoint/2010/main" val="4013665757"/>
      </p:ext>
    </p:extLst>
  </p:cSld>
  <p:clrMapOvr>
    <a:masterClrMapping/>
  </p:clrMapOvr>
</p:sld>
</file>

<file path=ppt/slides/slide2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6290" name="Rectangle 2"/>
          <p:cNvSpPr>
            <a:spLocks noGrp="1" noChangeArrowheads="1"/>
          </p:cNvSpPr>
          <p:nvPr>
            <p:ph type="title"/>
          </p:nvPr>
        </p:nvSpPr>
        <p:spPr/>
        <p:txBody>
          <a:bodyPr/>
          <a:lstStyle/>
          <a:p>
            <a:pPr eaLnBrk="1" hangingPunct="1">
              <a:defRPr/>
            </a:pPr>
            <a:r>
              <a:rPr lang="en-US"/>
              <a:t>Bivariate case</a:t>
            </a:r>
          </a:p>
        </p:txBody>
      </p:sp>
      <p:sp>
        <p:nvSpPr>
          <p:cNvPr id="8196" name="Rectangle 6"/>
          <p:cNvSpPr>
            <a:spLocks noGrp="1" noChangeArrowheads="1"/>
          </p:cNvSpPr>
          <p:nvPr>
            <p:ph type="body" idx="1"/>
          </p:nvPr>
        </p:nvSpPr>
        <p:spPr>
          <a:xfrm>
            <a:off x="685800" y="1981200"/>
            <a:ext cx="8458200" cy="4876800"/>
          </a:xfrm>
        </p:spPr>
        <p:txBody>
          <a:bodyPr/>
          <a:lstStyle/>
          <a:p>
            <a:pPr eaLnBrk="1" hangingPunct="1">
              <a:buFontTx/>
              <a:buNone/>
            </a:pPr>
            <a:r>
              <a:rPr lang="en-US" altLang="en-US"/>
              <a:t>If </a:t>
            </a:r>
            <a:r>
              <a:rPr lang="en-US" altLang="en-US" i="1">
                <a:latin typeface="Times New Roman" panose="02020603050405020304" pitchFamily="18" charset="0"/>
              </a:rPr>
              <a:t>Y</a:t>
            </a:r>
            <a:r>
              <a:rPr lang="en-US" altLang="en-US" baseline="-25000">
                <a:latin typeface="Times New Roman" panose="02020603050405020304" pitchFamily="18" charset="0"/>
              </a:rPr>
              <a:t>1</a:t>
            </a:r>
            <a:r>
              <a:rPr lang="en-US" altLang="en-US"/>
              <a:t>, </a:t>
            </a:r>
            <a:r>
              <a:rPr lang="en-US" altLang="en-US" i="1">
                <a:latin typeface="Times New Roman" panose="02020603050405020304" pitchFamily="18" charset="0"/>
              </a:rPr>
              <a:t>Y</a:t>
            </a:r>
            <a:r>
              <a:rPr lang="en-US" altLang="en-US" baseline="-25000">
                <a:latin typeface="Times New Roman" panose="02020603050405020304" pitchFamily="18" charset="0"/>
              </a:rPr>
              <a:t>2</a:t>
            </a:r>
            <a:r>
              <a:rPr lang="en-US" altLang="en-US"/>
              <a:t> ~ normal(</a:t>
            </a:r>
            <a:r>
              <a:rPr lang="en-US" altLang="en-US">
                <a:sym typeface="Symbol" panose="05050102010706020507" pitchFamily="18" charset="2"/>
              </a:rPr>
              <a:t>0,1) are independent, then</a:t>
            </a:r>
          </a:p>
          <a:p>
            <a:pPr eaLnBrk="1" hangingPunct="1"/>
            <a:endParaRPr lang="en-US" altLang="en-US" sz="1600" i="1">
              <a:latin typeface="Times New Roman" panose="02020603050405020304" pitchFamily="18" charset="0"/>
            </a:endParaRPr>
          </a:p>
          <a:p>
            <a:pPr eaLnBrk="1" hangingPunct="1"/>
            <a:endParaRPr lang="en-US" altLang="en-US" sz="1600" i="1">
              <a:latin typeface="Times New Roman" panose="02020603050405020304" pitchFamily="18" charset="0"/>
            </a:endParaRPr>
          </a:p>
          <a:p>
            <a:pPr eaLnBrk="1" hangingPunct="1"/>
            <a:endParaRPr lang="en-US" altLang="en-US" i="1">
              <a:latin typeface="Times New Roman" panose="02020603050405020304" pitchFamily="18" charset="0"/>
            </a:endParaRPr>
          </a:p>
          <a:p>
            <a:pPr eaLnBrk="1" hangingPunct="1"/>
            <a:endParaRPr lang="en-US" altLang="en-US" i="1">
              <a:latin typeface="Times New Roman" panose="02020603050405020304" pitchFamily="18" charset="0"/>
            </a:endParaRPr>
          </a:p>
          <a:p>
            <a:pPr eaLnBrk="1" hangingPunct="1">
              <a:buFontTx/>
              <a:buNone/>
            </a:pPr>
            <a:r>
              <a:rPr lang="en-US" altLang="en-US"/>
              <a:t>will produce deviates such that</a:t>
            </a:r>
          </a:p>
          <a:p>
            <a:pPr eaLnBrk="1" hangingPunct="1">
              <a:buFontTx/>
              <a:buNone/>
            </a:pPr>
            <a:r>
              <a:rPr lang="en-US" altLang="en-US" i="1">
                <a:latin typeface="Times New Roman" panose="02020603050405020304" pitchFamily="18" charset="0"/>
              </a:rPr>
              <a:t>		Z</a:t>
            </a:r>
            <a:r>
              <a:rPr lang="en-US" altLang="en-US" baseline="-25000">
                <a:latin typeface="Times New Roman" panose="02020603050405020304" pitchFamily="18" charset="0"/>
              </a:rPr>
              <a:t>1</a:t>
            </a:r>
            <a:r>
              <a:rPr lang="en-US" altLang="en-US"/>
              <a:t> ~ normal(</a:t>
            </a:r>
            <a:r>
              <a:rPr lang="en-US" altLang="en-US">
                <a:sym typeface="Symbol" panose="05050102010706020507" pitchFamily="18" charset="2"/>
              </a:rPr>
              <a:t></a:t>
            </a:r>
            <a:r>
              <a:rPr lang="en-US" altLang="en-US" baseline="-25000">
                <a:latin typeface="Times New Roman" panose="02020603050405020304" pitchFamily="18" charset="0"/>
                <a:sym typeface="Symbol" panose="05050102010706020507" pitchFamily="18" charset="2"/>
              </a:rPr>
              <a:t>1</a:t>
            </a:r>
            <a:r>
              <a:rPr lang="en-US" altLang="en-US">
                <a:sym typeface="Symbol" panose="05050102010706020507" pitchFamily="18" charset="2"/>
              </a:rPr>
              <a:t>, </a:t>
            </a:r>
            <a:r>
              <a:rPr lang="en-US" altLang="en-US" baseline="-25000">
                <a:latin typeface="Times New Roman" panose="02020603050405020304" pitchFamily="18" charset="0"/>
                <a:sym typeface="Symbol" panose="05050102010706020507" pitchFamily="18" charset="2"/>
              </a:rPr>
              <a:t>1</a:t>
            </a:r>
            <a:r>
              <a:rPr lang="en-US" altLang="en-US">
                <a:sym typeface="Symbol" panose="05050102010706020507" pitchFamily="18" charset="2"/>
              </a:rPr>
              <a:t>) </a:t>
            </a:r>
          </a:p>
          <a:p>
            <a:pPr eaLnBrk="1" hangingPunct="1">
              <a:buFontTx/>
              <a:buNone/>
            </a:pPr>
            <a:r>
              <a:rPr lang="en-US" altLang="en-US" i="1">
                <a:latin typeface="Times New Roman" panose="02020603050405020304" pitchFamily="18" charset="0"/>
              </a:rPr>
              <a:t>		Z</a:t>
            </a:r>
            <a:r>
              <a:rPr lang="en-US" altLang="en-US" baseline="-25000">
                <a:latin typeface="Times New Roman" panose="02020603050405020304" pitchFamily="18" charset="0"/>
              </a:rPr>
              <a:t>2</a:t>
            </a:r>
            <a:r>
              <a:rPr lang="en-US" altLang="en-US"/>
              <a:t> ~ normal(</a:t>
            </a:r>
            <a:r>
              <a:rPr lang="en-US" altLang="en-US">
                <a:sym typeface="Symbol" panose="05050102010706020507" pitchFamily="18" charset="2"/>
              </a:rPr>
              <a:t></a:t>
            </a:r>
            <a:r>
              <a:rPr lang="en-US" altLang="en-US" baseline="-25000">
                <a:latin typeface="Times New Roman" panose="02020603050405020304" pitchFamily="18" charset="0"/>
                <a:sym typeface="Symbol" panose="05050102010706020507" pitchFamily="18" charset="2"/>
              </a:rPr>
              <a:t>2</a:t>
            </a:r>
            <a:r>
              <a:rPr lang="en-US" altLang="en-US">
                <a:sym typeface="Symbol" panose="05050102010706020507" pitchFamily="18" charset="2"/>
              </a:rPr>
              <a:t>, </a:t>
            </a:r>
            <a:r>
              <a:rPr lang="en-US" altLang="en-US" baseline="-25000">
                <a:latin typeface="Times New Roman" panose="02020603050405020304" pitchFamily="18" charset="0"/>
                <a:sym typeface="Symbol" panose="05050102010706020507" pitchFamily="18" charset="2"/>
              </a:rPr>
              <a:t>2</a:t>
            </a:r>
            <a:r>
              <a:rPr lang="en-US" altLang="en-US">
                <a:sym typeface="Symbol" panose="05050102010706020507" pitchFamily="18" charset="2"/>
              </a:rPr>
              <a:t>)</a:t>
            </a:r>
          </a:p>
          <a:p>
            <a:pPr eaLnBrk="1" hangingPunct="1">
              <a:buFontTx/>
              <a:buNone/>
            </a:pPr>
            <a:r>
              <a:rPr lang="en-US" altLang="en-US">
                <a:sym typeface="Symbol" panose="05050102010706020507" pitchFamily="18" charset="2"/>
              </a:rPr>
              <a:t>		corr(</a:t>
            </a:r>
            <a:r>
              <a:rPr lang="en-US" altLang="en-US" i="1">
                <a:latin typeface="Times New Roman" panose="02020603050405020304" pitchFamily="18" charset="0"/>
              </a:rPr>
              <a:t>Z</a:t>
            </a:r>
            <a:r>
              <a:rPr lang="en-US" altLang="en-US" baseline="-25000">
                <a:latin typeface="Times New Roman" panose="02020603050405020304" pitchFamily="18" charset="0"/>
              </a:rPr>
              <a:t>1</a:t>
            </a:r>
            <a:r>
              <a:rPr lang="en-US" altLang="en-US"/>
              <a:t>, </a:t>
            </a:r>
            <a:r>
              <a:rPr lang="en-US" altLang="en-US" i="1">
                <a:latin typeface="Times New Roman" panose="02020603050405020304" pitchFamily="18" charset="0"/>
              </a:rPr>
              <a:t>Z</a:t>
            </a:r>
            <a:r>
              <a:rPr lang="en-US" altLang="en-US" baseline="-25000">
                <a:latin typeface="Times New Roman" panose="02020603050405020304" pitchFamily="18" charset="0"/>
              </a:rPr>
              <a:t>2</a:t>
            </a:r>
            <a:r>
              <a:rPr lang="en-US" altLang="en-US"/>
              <a:t>) = </a:t>
            </a:r>
            <a:r>
              <a:rPr lang="en-US" altLang="en-US" i="1">
                <a:latin typeface="Times New Roman" panose="02020603050405020304" pitchFamily="18" charset="0"/>
              </a:rPr>
              <a:t>r</a:t>
            </a:r>
          </a:p>
        </p:txBody>
      </p:sp>
      <p:graphicFrame>
        <p:nvGraphicFramePr>
          <p:cNvPr id="8194" name="Object 4"/>
          <p:cNvGraphicFramePr>
            <a:graphicFrameLocks noGrp="1" noChangeAspect="1"/>
          </p:cNvGraphicFramePr>
          <p:nvPr>
            <p:ph idx="4294967295"/>
          </p:nvPr>
        </p:nvGraphicFramePr>
        <p:xfrm>
          <a:off x="1600200" y="2819400"/>
          <a:ext cx="4452938" cy="1290638"/>
        </p:xfrm>
        <a:graphic>
          <a:graphicData uri="http://schemas.openxmlformats.org/presentationml/2006/ole">
            <mc:AlternateContent xmlns:mc="http://schemas.openxmlformats.org/markup-compatibility/2006">
              <mc:Choice xmlns:v="urn:schemas-microsoft-com:vml" Requires="v">
                <p:oleObj spid="_x0000_s71765" name="Equation" r:id="rId4" imgW="1752480" imgH="507960" progId="Equation.3">
                  <p:embed/>
                </p:oleObj>
              </mc:Choice>
              <mc:Fallback>
                <p:oleObj name="Equation" r:id="rId4" imgW="1752480" imgH="507960" progId="Equation.3">
                  <p:embed/>
                  <p:pic>
                    <p:nvPicPr>
                      <p:cNvPr id="0" name=""/>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600200" y="2819400"/>
                        <a:ext cx="4452938" cy="12906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Tree>
    <p:extLst>
      <p:ext uri="{BB962C8B-B14F-4D97-AF65-F5344CB8AC3E}">
        <p14:creationId xmlns:p14="http://schemas.microsoft.com/office/powerpoint/2010/main" val="10652779"/>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6498" name="Rectangle 2"/>
          <p:cNvSpPr>
            <a:spLocks noGrp="1" noChangeArrowheads="1"/>
          </p:cNvSpPr>
          <p:nvPr>
            <p:ph type="title"/>
          </p:nvPr>
        </p:nvSpPr>
        <p:spPr/>
        <p:txBody>
          <a:bodyPr/>
          <a:lstStyle/>
          <a:p>
            <a:pPr eaLnBrk="1" hangingPunct="1">
              <a:defRPr/>
            </a:pPr>
            <a:r>
              <a:rPr lang="en-US"/>
              <a:t>Ensemble</a:t>
            </a:r>
          </a:p>
        </p:txBody>
      </p:sp>
      <p:sp>
        <p:nvSpPr>
          <p:cNvPr id="39939" name="Rectangle 3"/>
          <p:cNvSpPr>
            <a:spLocks noGrp="1" noChangeArrowheads="1"/>
          </p:cNvSpPr>
          <p:nvPr>
            <p:ph type="body" idx="1"/>
          </p:nvPr>
        </p:nvSpPr>
        <p:spPr>
          <a:xfrm>
            <a:off x="685800" y="1981200"/>
            <a:ext cx="8229600" cy="4114800"/>
          </a:xfrm>
        </p:spPr>
        <p:txBody>
          <a:bodyPr/>
          <a:lstStyle/>
          <a:p>
            <a:pPr eaLnBrk="1" hangingPunct="1">
              <a:lnSpc>
                <a:spcPct val="90000"/>
              </a:lnSpc>
            </a:pPr>
            <a:r>
              <a:rPr lang="en-US" altLang="en-US" dirty="0"/>
              <a:t>Statisticians call it the “population” or “reference class”</a:t>
            </a:r>
          </a:p>
          <a:p>
            <a:pPr eaLnBrk="1" hangingPunct="1">
              <a:lnSpc>
                <a:spcPct val="90000"/>
              </a:lnSpc>
            </a:pPr>
            <a:endParaRPr lang="en-US" altLang="en-US" sz="1400" dirty="0"/>
          </a:p>
          <a:p>
            <a:pPr eaLnBrk="1" hangingPunct="1">
              <a:lnSpc>
                <a:spcPct val="90000"/>
              </a:lnSpc>
            </a:pPr>
            <a:endParaRPr lang="en-US" altLang="en-US" sz="1400" dirty="0"/>
          </a:p>
          <a:p>
            <a:pPr eaLnBrk="1" hangingPunct="1">
              <a:lnSpc>
                <a:spcPct val="90000"/>
              </a:lnSpc>
            </a:pPr>
            <a:r>
              <a:rPr lang="en-US" altLang="en-US" dirty="0"/>
              <a:t>E.g., dysfunction rates in prostate patients</a:t>
            </a:r>
          </a:p>
          <a:p>
            <a:pPr lvl="2" eaLnBrk="1" hangingPunct="1">
              <a:lnSpc>
                <a:spcPct val="90000"/>
              </a:lnSpc>
            </a:pPr>
            <a:r>
              <a:rPr lang="en-US" altLang="en-US" sz="3200" dirty="0">
                <a:solidFill>
                  <a:srgbClr val="FF0000"/>
                </a:solidFill>
              </a:rPr>
              <a:t>50% of attempts at sex fail, or </a:t>
            </a:r>
          </a:p>
          <a:p>
            <a:pPr lvl="2" eaLnBrk="1" hangingPunct="1">
              <a:lnSpc>
                <a:spcPct val="90000"/>
              </a:lnSpc>
            </a:pPr>
            <a:r>
              <a:rPr lang="en-US" altLang="en-US" sz="3200" dirty="0">
                <a:solidFill>
                  <a:srgbClr val="FF0000"/>
                </a:solidFill>
              </a:rPr>
              <a:t>50% of men are totally impotent</a:t>
            </a:r>
          </a:p>
          <a:p>
            <a:pPr eaLnBrk="1" hangingPunct="1">
              <a:lnSpc>
                <a:spcPct val="90000"/>
              </a:lnSpc>
            </a:pPr>
            <a:endParaRPr lang="en-US" altLang="en-US" sz="1400" dirty="0">
              <a:solidFill>
                <a:srgbClr val="FF0000"/>
              </a:solidFill>
            </a:endParaRPr>
          </a:p>
        </p:txBody>
      </p:sp>
    </p:spTree>
    <p:extLst>
      <p:ext uri="{BB962C8B-B14F-4D97-AF65-F5344CB8AC3E}">
        <p14:creationId xmlns:p14="http://schemas.microsoft.com/office/powerpoint/2010/main" val="2459819808"/>
      </p:ext>
    </p:extLst>
  </p:cSld>
  <p:clrMapOvr>
    <a:masterClrMapping/>
  </p:clrMapOvr>
</p:sld>
</file>

<file path=ppt/slides/slide2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6130" name="Rectangle 2"/>
          <p:cNvSpPr>
            <a:spLocks noGrp="1" noChangeArrowheads="1"/>
          </p:cNvSpPr>
          <p:nvPr>
            <p:ph type="title"/>
          </p:nvPr>
        </p:nvSpPr>
        <p:spPr/>
        <p:txBody>
          <a:bodyPr/>
          <a:lstStyle/>
          <a:p>
            <a:pPr eaLnBrk="1" hangingPunct="1">
              <a:defRPr/>
            </a:pPr>
            <a:r>
              <a:rPr lang="en-US"/>
              <a:t>Modeling dependencies</a:t>
            </a:r>
          </a:p>
        </p:txBody>
      </p:sp>
      <p:sp>
        <p:nvSpPr>
          <p:cNvPr id="90115" name="Rectangle 3"/>
          <p:cNvSpPr>
            <a:spLocks noGrp="1" noChangeArrowheads="1"/>
          </p:cNvSpPr>
          <p:nvPr>
            <p:ph type="body" idx="1"/>
          </p:nvPr>
        </p:nvSpPr>
        <p:spPr>
          <a:xfrm>
            <a:off x="685800" y="1981200"/>
            <a:ext cx="8229600" cy="4572000"/>
          </a:xfrm>
        </p:spPr>
        <p:txBody>
          <a:bodyPr/>
          <a:lstStyle/>
          <a:p>
            <a:pPr eaLnBrk="1" hangingPunct="1">
              <a:lnSpc>
                <a:spcPct val="80000"/>
              </a:lnSpc>
            </a:pPr>
            <a:r>
              <a:rPr lang="en-US" altLang="en-US" sz="2800"/>
              <a:t>Need to check that correlations are not infeasible </a:t>
            </a:r>
            <a:r>
              <a:rPr lang="en-US" altLang="en-US" sz="2800">
                <a:solidFill>
                  <a:srgbClr val="009900"/>
                </a:solidFill>
              </a:rPr>
              <a:t>(e.g., corr(</a:t>
            </a:r>
            <a:r>
              <a:rPr lang="en-US" altLang="en-US" sz="2800" i="1">
                <a:solidFill>
                  <a:srgbClr val="009900"/>
                </a:solidFill>
              </a:rPr>
              <a:t>A</a:t>
            </a:r>
            <a:r>
              <a:rPr lang="en-US" altLang="en-US" sz="2800">
                <a:solidFill>
                  <a:srgbClr val="009900"/>
                </a:solidFill>
              </a:rPr>
              <a:t>,</a:t>
            </a:r>
            <a:r>
              <a:rPr lang="en-US" altLang="en-US" sz="2800" i="1">
                <a:solidFill>
                  <a:srgbClr val="009900"/>
                </a:solidFill>
              </a:rPr>
              <a:t>B</a:t>
            </a:r>
            <a:r>
              <a:rPr lang="en-US" altLang="en-US" sz="2800">
                <a:solidFill>
                  <a:srgbClr val="009900"/>
                </a:solidFill>
              </a:rPr>
              <a:t>) = 0.9, corr(</a:t>
            </a:r>
            <a:r>
              <a:rPr lang="en-US" altLang="en-US" sz="2800" i="1">
                <a:solidFill>
                  <a:srgbClr val="009900"/>
                </a:solidFill>
              </a:rPr>
              <a:t>A</a:t>
            </a:r>
            <a:r>
              <a:rPr lang="en-US" altLang="en-US" sz="2800">
                <a:solidFill>
                  <a:srgbClr val="009900"/>
                </a:solidFill>
              </a:rPr>
              <a:t>,</a:t>
            </a:r>
            <a:r>
              <a:rPr lang="en-US" altLang="en-US" sz="2800" i="1">
                <a:solidFill>
                  <a:srgbClr val="009900"/>
                </a:solidFill>
              </a:rPr>
              <a:t>C</a:t>
            </a:r>
            <a:r>
              <a:rPr lang="en-US" altLang="en-US" sz="2800">
                <a:solidFill>
                  <a:srgbClr val="009900"/>
                </a:solidFill>
              </a:rPr>
              <a:t>)=0.9, corr(</a:t>
            </a:r>
            <a:r>
              <a:rPr lang="en-US" altLang="en-US" sz="2800" i="1">
                <a:solidFill>
                  <a:srgbClr val="009900"/>
                </a:solidFill>
              </a:rPr>
              <a:t>B</a:t>
            </a:r>
            <a:r>
              <a:rPr lang="en-US" altLang="en-US" sz="2800">
                <a:solidFill>
                  <a:srgbClr val="009900"/>
                </a:solidFill>
              </a:rPr>
              <a:t>,</a:t>
            </a:r>
            <a:r>
              <a:rPr lang="en-US" altLang="en-US" sz="2800" i="1">
                <a:solidFill>
                  <a:srgbClr val="009900"/>
                </a:solidFill>
              </a:rPr>
              <a:t>C</a:t>
            </a:r>
            <a:r>
              <a:rPr lang="en-US" altLang="en-US" sz="2800">
                <a:solidFill>
                  <a:srgbClr val="009900"/>
                </a:solidFill>
              </a:rPr>
              <a:t>)=</a:t>
            </a:r>
            <a:r>
              <a:rPr lang="en-US" altLang="en-US" sz="2800" b="1">
                <a:solidFill>
                  <a:srgbClr val="009900"/>
                </a:solidFill>
                <a:sym typeface="Symbol" panose="05050102010706020507" pitchFamily="18" charset="2"/>
              </a:rPr>
              <a:t></a:t>
            </a:r>
            <a:r>
              <a:rPr lang="en-US" altLang="en-US" sz="2800">
                <a:solidFill>
                  <a:srgbClr val="009900"/>
                </a:solidFill>
              </a:rPr>
              <a:t>0.9)</a:t>
            </a:r>
          </a:p>
          <a:p>
            <a:pPr eaLnBrk="1" hangingPunct="1">
              <a:lnSpc>
                <a:spcPct val="80000"/>
              </a:lnSpc>
            </a:pPr>
            <a:endParaRPr lang="en-US" altLang="en-US" sz="1200">
              <a:solidFill>
                <a:srgbClr val="009900"/>
              </a:solidFill>
            </a:endParaRPr>
          </a:p>
          <a:p>
            <a:pPr eaLnBrk="1" hangingPunct="1">
              <a:lnSpc>
                <a:spcPct val="80000"/>
              </a:lnSpc>
            </a:pPr>
            <a:r>
              <a:rPr lang="en-US" altLang="en-US" sz="2800"/>
              <a:t>Monte Carlo simulations can model each of the special cases, but not complex dependence</a:t>
            </a:r>
          </a:p>
          <a:p>
            <a:pPr eaLnBrk="1" hangingPunct="1">
              <a:lnSpc>
                <a:spcPct val="80000"/>
              </a:lnSpc>
            </a:pPr>
            <a:endParaRPr lang="en-US" altLang="en-US" sz="1000"/>
          </a:p>
          <a:p>
            <a:pPr eaLnBrk="1" hangingPunct="1">
              <a:lnSpc>
                <a:spcPct val="80000"/>
              </a:lnSpc>
            </a:pPr>
            <a:r>
              <a:rPr lang="en-US" altLang="en-US" sz="2800"/>
              <a:t>Many dependence patterns yield the same correlation coefficient (most MC software arbitrarily selects one of these patterns)</a:t>
            </a:r>
          </a:p>
          <a:p>
            <a:pPr eaLnBrk="1" hangingPunct="1">
              <a:lnSpc>
                <a:spcPct val="80000"/>
              </a:lnSpc>
            </a:pPr>
            <a:endParaRPr lang="en-US" altLang="en-US" sz="1000"/>
          </a:p>
          <a:p>
            <a:pPr eaLnBrk="1" hangingPunct="1">
              <a:lnSpc>
                <a:spcPct val="80000"/>
              </a:lnSpc>
            </a:pPr>
            <a:r>
              <a:rPr lang="en-US" altLang="en-US" sz="2800"/>
              <a:t>It can be difficult to specify the dependence if empirical information is sparse</a:t>
            </a:r>
          </a:p>
        </p:txBody>
      </p:sp>
    </p:spTree>
    <p:extLst>
      <p:ext uri="{BB962C8B-B14F-4D97-AF65-F5344CB8AC3E}">
        <p14:creationId xmlns:p14="http://schemas.microsoft.com/office/powerpoint/2010/main" val="3040706767"/>
      </p:ext>
    </p:extLst>
  </p:cSld>
  <p:clrMapOvr>
    <a:masterClrMapping/>
  </p:clrMapOvr>
</p:sld>
</file>

<file path=ppt/slides/slide2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p:cNvSpPr>
            <a:spLocks noGrp="1"/>
          </p:cNvSpPr>
          <p:nvPr>
            <p:ph type="title"/>
          </p:nvPr>
        </p:nvSpPr>
        <p:spPr>
          <a:xfrm>
            <a:off x="685800" y="228600"/>
            <a:ext cx="7772400" cy="1143000"/>
          </a:xfrm>
        </p:spPr>
        <p:txBody>
          <a:bodyPr/>
          <a:lstStyle/>
          <a:p>
            <a:r>
              <a:rPr lang="en-US" dirty="0"/>
              <a:t>Correlations with </a:t>
            </a:r>
            <a:r>
              <a:rPr lang="en-US" dirty="0" err="1">
                <a:latin typeface="Arial" panose="020B0604020202020204" pitchFamily="34" charset="0"/>
                <a:cs typeface="Arial" panose="020B0604020202020204" pitchFamily="34" charset="0"/>
              </a:rPr>
              <a:t>sra.r</a:t>
            </a:r>
            <a:endParaRPr lang="en-US" dirty="0">
              <a:latin typeface="Arial" panose="020B0604020202020204" pitchFamily="34" charset="0"/>
              <a:cs typeface="Arial" panose="020B0604020202020204" pitchFamily="34" charset="0"/>
            </a:endParaRPr>
          </a:p>
        </p:txBody>
      </p:sp>
      <p:pic>
        <p:nvPicPr>
          <p:cNvPr id="6" name="Picture 5"/>
          <p:cNvPicPr>
            <a:picLocks noChangeAspect="1"/>
          </p:cNvPicPr>
          <p:nvPr/>
        </p:nvPicPr>
        <p:blipFill>
          <a:blip r:embed="rId2"/>
          <a:stretch>
            <a:fillRect/>
          </a:stretch>
        </p:blipFill>
        <p:spPr>
          <a:xfrm>
            <a:off x="1752600" y="1144719"/>
            <a:ext cx="5717581" cy="5713281"/>
          </a:xfrm>
          <a:prstGeom prst="rect">
            <a:avLst/>
          </a:prstGeom>
        </p:spPr>
      </p:pic>
    </p:spTree>
    <p:extLst>
      <p:ext uri="{BB962C8B-B14F-4D97-AF65-F5344CB8AC3E}">
        <p14:creationId xmlns:p14="http://schemas.microsoft.com/office/powerpoint/2010/main" val="527922174"/>
      </p:ext>
    </p:extLst>
  </p:cSld>
  <p:clrMapOvr>
    <a:masterClrMapping/>
  </p:clrMapOvr>
</p:sld>
</file>

<file path=ppt/slides/slide2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457200"/>
            <a:ext cx="9144000" cy="1143000"/>
          </a:xfrm>
        </p:spPr>
        <p:txBody>
          <a:bodyPr/>
          <a:lstStyle/>
          <a:p>
            <a:r>
              <a:rPr lang="en-US" dirty="0"/>
              <a:t>Script to make complex correlations</a:t>
            </a:r>
          </a:p>
        </p:txBody>
      </p:sp>
      <p:sp>
        <p:nvSpPr>
          <p:cNvPr id="3" name="Content Placeholder 2"/>
          <p:cNvSpPr>
            <a:spLocks noGrp="1"/>
          </p:cNvSpPr>
          <p:nvPr>
            <p:ph idx="1"/>
          </p:nvPr>
        </p:nvSpPr>
        <p:spPr>
          <a:xfrm>
            <a:off x="685800" y="1828800"/>
            <a:ext cx="7772400" cy="4114800"/>
          </a:xfrm>
        </p:spPr>
        <p:txBody>
          <a:bodyPr/>
          <a:lstStyle/>
          <a:p>
            <a:pPr marL="0" indent="0">
              <a:buNone/>
            </a:pPr>
            <a:r>
              <a:rPr lang="en-US" sz="2800" b="1" dirty="0">
                <a:latin typeface="Arial" panose="020B0604020202020204" pitchFamily="34" charset="0"/>
                <a:cs typeface="Arial" panose="020B0604020202020204" pitchFamily="34" charset="0"/>
              </a:rPr>
              <a:t>S = c( 1.00,  0.60, -0.30, </a:t>
            </a:r>
          </a:p>
          <a:p>
            <a:pPr marL="0" indent="0">
              <a:buNone/>
            </a:pPr>
            <a:r>
              <a:rPr lang="en-US" sz="2800" b="1" dirty="0">
                <a:latin typeface="Arial" panose="020B0604020202020204" pitchFamily="34" charset="0"/>
                <a:cs typeface="Arial" panose="020B0604020202020204" pitchFamily="34" charset="0"/>
              </a:rPr>
              <a:t>           0.60,  1.00, -0.40, </a:t>
            </a:r>
          </a:p>
          <a:p>
            <a:pPr marL="0" indent="0">
              <a:buNone/>
            </a:pPr>
            <a:r>
              <a:rPr lang="en-US" sz="2800" b="1" dirty="0">
                <a:latin typeface="Arial" panose="020B0604020202020204" pitchFamily="34" charset="0"/>
                <a:cs typeface="Arial" panose="020B0604020202020204" pitchFamily="34" charset="0"/>
              </a:rPr>
              <a:t>          -0.30, -0.40,  1.00)</a:t>
            </a:r>
          </a:p>
          <a:p>
            <a:pPr marL="0" indent="0">
              <a:buNone/>
            </a:pPr>
            <a:r>
              <a:rPr lang="en-US" sz="2800" b="1" dirty="0">
                <a:latin typeface="Arial" panose="020B0604020202020204" pitchFamily="34" charset="0"/>
                <a:cs typeface="Arial" panose="020B0604020202020204" pitchFamily="34" charset="0"/>
              </a:rPr>
              <a:t>correlations(S)</a:t>
            </a:r>
          </a:p>
          <a:p>
            <a:pPr marL="0" indent="0">
              <a:buNone/>
            </a:pPr>
            <a:r>
              <a:rPr lang="en-US" sz="2800" b="1" dirty="0">
                <a:latin typeface="Arial" panose="020B0604020202020204" pitchFamily="34" charset="0"/>
                <a:cs typeface="Arial" panose="020B0604020202020204" pitchFamily="34" charset="0"/>
              </a:rPr>
              <a:t>w = uniform(2,5, r=</a:t>
            </a:r>
            <a:r>
              <a:rPr lang="en-US" sz="2800" b="1" dirty="0" err="1">
                <a:latin typeface="Arial" panose="020B0604020202020204" pitchFamily="34" charset="0"/>
                <a:cs typeface="Arial" panose="020B0604020202020204" pitchFamily="34" charset="0"/>
              </a:rPr>
              <a:t>MC$r</a:t>
            </a:r>
            <a:r>
              <a:rPr lang="en-US" sz="2800" b="1" dirty="0">
                <a:latin typeface="Arial" panose="020B0604020202020204" pitchFamily="34" charset="0"/>
                <a:cs typeface="Arial" panose="020B0604020202020204" pitchFamily="34" charset="0"/>
              </a:rPr>
              <a:t>[,1])</a:t>
            </a:r>
          </a:p>
          <a:p>
            <a:pPr marL="0" indent="0">
              <a:buNone/>
            </a:pPr>
            <a:r>
              <a:rPr lang="en-US" sz="2800" b="1" dirty="0">
                <a:latin typeface="Arial" panose="020B0604020202020204" pitchFamily="34" charset="0"/>
                <a:cs typeface="Arial" panose="020B0604020202020204" pitchFamily="34" charset="0"/>
              </a:rPr>
              <a:t>x = </a:t>
            </a:r>
            <a:r>
              <a:rPr lang="en-US" sz="2800" b="1" dirty="0" err="1">
                <a:latin typeface="Arial" panose="020B0604020202020204" pitchFamily="34" charset="0"/>
                <a:cs typeface="Arial" panose="020B0604020202020204" pitchFamily="34" charset="0"/>
              </a:rPr>
              <a:t>poisson</a:t>
            </a:r>
            <a:r>
              <a:rPr lang="en-US" sz="2800" b="1" dirty="0">
                <a:latin typeface="Arial" panose="020B0604020202020204" pitchFamily="34" charset="0"/>
                <a:cs typeface="Arial" panose="020B0604020202020204" pitchFamily="34" charset="0"/>
              </a:rPr>
              <a:t>(5,   r=</a:t>
            </a:r>
            <a:r>
              <a:rPr lang="en-US" sz="2800" b="1" dirty="0" err="1">
                <a:latin typeface="Arial" panose="020B0604020202020204" pitchFamily="34" charset="0"/>
                <a:cs typeface="Arial" panose="020B0604020202020204" pitchFamily="34" charset="0"/>
              </a:rPr>
              <a:t>MC$r</a:t>
            </a:r>
            <a:r>
              <a:rPr lang="en-US" sz="2800" b="1" dirty="0">
                <a:latin typeface="Arial" panose="020B0604020202020204" pitchFamily="34" charset="0"/>
                <a:cs typeface="Arial" panose="020B0604020202020204" pitchFamily="34" charset="0"/>
              </a:rPr>
              <a:t>[,2])</a:t>
            </a:r>
          </a:p>
          <a:p>
            <a:pPr marL="0" indent="0">
              <a:buNone/>
            </a:pPr>
            <a:r>
              <a:rPr lang="en-US" sz="2800" b="1" dirty="0">
                <a:latin typeface="Arial" panose="020B0604020202020204" pitchFamily="34" charset="0"/>
                <a:cs typeface="Arial" panose="020B0604020202020204" pitchFamily="34" charset="0"/>
              </a:rPr>
              <a:t>y = </a:t>
            </a:r>
            <a:r>
              <a:rPr lang="en-US" sz="2800" b="1" dirty="0" err="1">
                <a:latin typeface="Arial" panose="020B0604020202020204" pitchFamily="34" charset="0"/>
                <a:cs typeface="Arial" panose="020B0604020202020204" pitchFamily="34" charset="0"/>
              </a:rPr>
              <a:t>gumbel</a:t>
            </a:r>
            <a:r>
              <a:rPr lang="en-US" sz="2800" b="1" dirty="0">
                <a:latin typeface="Arial" panose="020B0604020202020204" pitchFamily="34" charset="0"/>
                <a:cs typeface="Arial" panose="020B0604020202020204" pitchFamily="34" charset="0"/>
              </a:rPr>
              <a:t>(2,3,  r=</a:t>
            </a:r>
            <a:r>
              <a:rPr lang="en-US" sz="2800" b="1" dirty="0" err="1">
                <a:latin typeface="Arial" panose="020B0604020202020204" pitchFamily="34" charset="0"/>
                <a:cs typeface="Arial" panose="020B0604020202020204" pitchFamily="34" charset="0"/>
              </a:rPr>
              <a:t>MC$r</a:t>
            </a:r>
            <a:r>
              <a:rPr lang="en-US" sz="2800" b="1" dirty="0">
                <a:latin typeface="Arial" panose="020B0604020202020204" pitchFamily="34" charset="0"/>
                <a:cs typeface="Arial" panose="020B0604020202020204" pitchFamily="34" charset="0"/>
              </a:rPr>
              <a:t>[,3])</a:t>
            </a:r>
          </a:p>
          <a:p>
            <a:pPr marL="0" indent="0">
              <a:buNone/>
            </a:pPr>
            <a:r>
              <a:rPr lang="en-US" sz="2800" b="1" dirty="0" err="1">
                <a:latin typeface="Arial" panose="020B0604020202020204" pitchFamily="34" charset="0"/>
                <a:cs typeface="Arial" panose="020B0604020202020204" pitchFamily="34" charset="0"/>
              </a:rPr>
              <a:t>plotcorrs</a:t>
            </a:r>
            <a:r>
              <a:rPr lang="en-US" sz="2800" b="1" dirty="0">
                <a:latin typeface="Arial" panose="020B0604020202020204" pitchFamily="34" charset="0"/>
                <a:cs typeface="Arial" panose="020B0604020202020204" pitchFamily="34" charset="0"/>
              </a:rPr>
              <a:t>(c(</a:t>
            </a:r>
            <a:r>
              <a:rPr lang="en-US" sz="2800" b="1" dirty="0" err="1">
                <a:latin typeface="Arial" panose="020B0604020202020204" pitchFamily="34" charset="0"/>
                <a:cs typeface="Arial" panose="020B0604020202020204" pitchFamily="34" charset="0"/>
              </a:rPr>
              <a:t>w,x,y</a:t>
            </a:r>
            <a:r>
              <a:rPr lang="en-US" sz="2800" b="1" dirty="0">
                <a:latin typeface="Arial" panose="020B0604020202020204" pitchFamily="34" charset="0"/>
                <a:cs typeface="Arial" panose="020B0604020202020204" pitchFamily="34" charset="0"/>
              </a:rPr>
              <a:t>),names=c('</a:t>
            </a:r>
            <a:r>
              <a:rPr lang="en-US" sz="2800" b="1" dirty="0" err="1">
                <a:latin typeface="Arial" panose="020B0604020202020204" pitchFamily="34" charset="0"/>
                <a:cs typeface="Arial" panose="020B0604020202020204" pitchFamily="34" charset="0"/>
              </a:rPr>
              <a:t>w','x','y</a:t>
            </a:r>
            <a:r>
              <a:rPr lang="en-US" sz="2800" b="1" dirty="0">
                <a:latin typeface="Arial" panose="020B0604020202020204" pitchFamily="34" charset="0"/>
                <a:cs typeface="Arial" panose="020B0604020202020204" pitchFamily="34" charset="0"/>
              </a:rPr>
              <a:t>'))</a:t>
            </a:r>
          </a:p>
        </p:txBody>
      </p:sp>
    </p:spTree>
    <p:extLst>
      <p:ext uri="{BB962C8B-B14F-4D97-AF65-F5344CB8AC3E}">
        <p14:creationId xmlns:p14="http://schemas.microsoft.com/office/powerpoint/2010/main" val="1212462627"/>
      </p:ext>
    </p:extLst>
  </p:cSld>
  <p:clrMapOvr>
    <a:masterClrMapping/>
  </p:clrMapOvr>
</p:sld>
</file>

<file path=ppt/slides/slide2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8178" name="Rectangle 2"/>
          <p:cNvSpPr>
            <a:spLocks noGrp="1" noChangeArrowheads="1"/>
          </p:cNvSpPr>
          <p:nvPr>
            <p:ph type="title"/>
          </p:nvPr>
        </p:nvSpPr>
        <p:spPr/>
        <p:txBody>
          <a:bodyPr/>
          <a:lstStyle/>
          <a:p>
            <a:pPr eaLnBrk="1" hangingPunct="1">
              <a:defRPr/>
            </a:pPr>
            <a:r>
              <a:rPr lang="en-US"/>
              <a:t>But what if we don’t know </a:t>
            </a:r>
            <a:r>
              <a:rPr lang="en-US" i="1"/>
              <a:t>r </a:t>
            </a:r>
            <a:r>
              <a:rPr lang="en-US"/>
              <a:t>?</a:t>
            </a:r>
          </a:p>
        </p:txBody>
      </p:sp>
      <p:sp>
        <p:nvSpPr>
          <p:cNvPr id="91139" name="Rectangle 3"/>
          <p:cNvSpPr>
            <a:spLocks noChangeArrowheads="1"/>
          </p:cNvSpPr>
          <p:nvPr/>
        </p:nvSpPr>
        <p:spPr bwMode="auto">
          <a:xfrm>
            <a:off x="4503738" y="4137025"/>
            <a:ext cx="261937" cy="473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r>
              <a:rPr lang="en-US" altLang="en-US" sz="3100" i="1">
                <a:solidFill>
                  <a:srgbClr val="000000"/>
                </a:solidFill>
              </a:rPr>
              <a:t>X</a:t>
            </a:r>
            <a:endParaRPr lang="en-US" altLang="en-US" sz="2400"/>
          </a:p>
        </p:txBody>
      </p:sp>
      <p:sp>
        <p:nvSpPr>
          <p:cNvPr id="91140" name="Rectangle 4"/>
          <p:cNvSpPr>
            <a:spLocks noChangeArrowheads="1"/>
          </p:cNvSpPr>
          <p:nvPr/>
        </p:nvSpPr>
        <p:spPr bwMode="auto">
          <a:xfrm>
            <a:off x="4503738" y="4600575"/>
            <a:ext cx="261937" cy="473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r>
              <a:rPr lang="en-US" altLang="en-US" sz="3100" i="1">
                <a:solidFill>
                  <a:srgbClr val="000000"/>
                </a:solidFill>
              </a:rPr>
              <a:t>Y</a:t>
            </a:r>
            <a:endParaRPr lang="en-US" altLang="en-US" sz="2400"/>
          </a:p>
        </p:txBody>
      </p:sp>
      <p:grpSp>
        <p:nvGrpSpPr>
          <p:cNvPr id="91141" name="Group 5"/>
          <p:cNvGrpSpPr>
            <a:grpSpLocks/>
          </p:cNvGrpSpPr>
          <p:nvPr/>
        </p:nvGrpSpPr>
        <p:grpSpPr bwMode="auto">
          <a:xfrm>
            <a:off x="1930400" y="2055813"/>
            <a:ext cx="5749925" cy="3792537"/>
            <a:chOff x="1112" y="1101"/>
            <a:chExt cx="3842" cy="2496"/>
          </a:xfrm>
        </p:grpSpPr>
        <p:sp>
          <p:nvSpPr>
            <p:cNvPr id="92417" name="Line 6"/>
            <p:cNvSpPr>
              <a:spLocks noChangeShapeType="1"/>
            </p:cNvSpPr>
            <p:nvPr/>
          </p:nvSpPr>
          <p:spPr bwMode="auto">
            <a:xfrm>
              <a:off x="4124" y="1101"/>
              <a:ext cx="55" cy="1"/>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418" name="Line 7"/>
            <p:cNvSpPr>
              <a:spLocks noChangeShapeType="1"/>
            </p:cNvSpPr>
            <p:nvPr/>
          </p:nvSpPr>
          <p:spPr bwMode="auto">
            <a:xfrm>
              <a:off x="4179" y="1101"/>
              <a:ext cx="63" cy="1"/>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419" name="Line 8"/>
            <p:cNvSpPr>
              <a:spLocks noChangeShapeType="1"/>
            </p:cNvSpPr>
            <p:nvPr/>
          </p:nvSpPr>
          <p:spPr bwMode="auto">
            <a:xfrm>
              <a:off x="4242" y="1101"/>
              <a:ext cx="54" cy="1"/>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420" name="Line 9"/>
            <p:cNvSpPr>
              <a:spLocks noChangeShapeType="1"/>
            </p:cNvSpPr>
            <p:nvPr/>
          </p:nvSpPr>
          <p:spPr bwMode="auto">
            <a:xfrm>
              <a:off x="4296" y="1101"/>
              <a:ext cx="63" cy="1"/>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421" name="Line 10"/>
            <p:cNvSpPr>
              <a:spLocks noChangeShapeType="1"/>
            </p:cNvSpPr>
            <p:nvPr/>
          </p:nvSpPr>
          <p:spPr bwMode="auto">
            <a:xfrm>
              <a:off x="4359" y="1101"/>
              <a:ext cx="55" cy="1"/>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422" name="Line 11"/>
            <p:cNvSpPr>
              <a:spLocks noChangeShapeType="1"/>
            </p:cNvSpPr>
            <p:nvPr/>
          </p:nvSpPr>
          <p:spPr bwMode="auto">
            <a:xfrm>
              <a:off x="4414" y="1101"/>
              <a:ext cx="62" cy="1"/>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423" name="Line 12"/>
            <p:cNvSpPr>
              <a:spLocks noChangeShapeType="1"/>
            </p:cNvSpPr>
            <p:nvPr/>
          </p:nvSpPr>
          <p:spPr bwMode="auto">
            <a:xfrm>
              <a:off x="4476" y="1101"/>
              <a:ext cx="63" cy="1"/>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424" name="Line 13"/>
            <p:cNvSpPr>
              <a:spLocks noChangeShapeType="1"/>
            </p:cNvSpPr>
            <p:nvPr/>
          </p:nvSpPr>
          <p:spPr bwMode="auto">
            <a:xfrm>
              <a:off x="4539" y="1101"/>
              <a:ext cx="55" cy="1"/>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425" name="Line 14"/>
            <p:cNvSpPr>
              <a:spLocks noChangeShapeType="1"/>
            </p:cNvSpPr>
            <p:nvPr/>
          </p:nvSpPr>
          <p:spPr bwMode="auto">
            <a:xfrm>
              <a:off x="4594" y="1101"/>
              <a:ext cx="54" cy="1"/>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426" name="Line 15"/>
            <p:cNvSpPr>
              <a:spLocks noChangeShapeType="1"/>
            </p:cNvSpPr>
            <p:nvPr/>
          </p:nvSpPr>
          <p:spPr bwMode="auto">
            <a:xfrm>
              <a:off x="4648" y="1101"/>
              <a:ext cx="63" cy="1"/>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427" name="Line 16"/>
            <p:cNvSpPr>
              <a:spLocks noChangeShapeType="1"/>
            </p:cNvSpPr>
            <p:nvPr/>
          </p:nvSpPr>
          <p:spPr bwMode="auto">
            <a:xfrm>
              <a:off x="4711" y="1101"/>
              <a:ext cx="55" cy="1"/>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428" name="Line 17"/>
            <p:cNvSpPr>
              <a:spLocks noChangeShapeType="1"/>
            </p:cNvSpPr>
            <p:nvPr/>
          </p:nvSpPr>
          <p:spPr bwMode="auto">
            <a:xfrm>
              <a:off x="4766" y="1101"/>
              <a:ext cx="62" cy="1"/>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429" name="Line 18"/>
            <p:cNvSpPr>
              <a:spLocks noChangeShapeType="1"/>
            </p:cNvSpPr>
            <p:nvPr/>
          </p:nvSpPr>
          <p:spPr bwMode="auto">
            <a:xfrm>
              <a:off x="4828" y="1101"/>
              <a:ext cx="63" cy="1"/>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430" name="Line 19"/>
            <p:cNvSpPr>
              <a:spLocks noChangeShapeType="1"/>
            </p:cNvSpPr>
            <p:nvPr/>
          </p:nvSpPr>
          <p:spPr bwMode="auto">
            <a:xfrm>
              <a:off x="4891" y="1101"/>
              <a:ext cx="63" cy="1"/>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431" name="Line 20"/>
            <p:cNvSpPr>
              <a:spLocks noChangeShapeType="1"/>
            </p:cNvSpPr>
            <p:nvPr/>
          </p:nvSpPr>
          <p:spPr bwMode="auto">
            <a:xfrm>
              <a:off x="1112" y="3596"/>
              <a:ext cx="62" cy="1"/>
            </a:xfrm>
            <a:prstGeom prst="line">
              <a:avLst/>
            </a:prstGeom>
            <a:noFill/>
            <a:ln w="38100">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432" name="Line 21"/>
            <p:cNvSpPr>
              <a:spLocks noChangeShapeType="1"/>
            </p:cNvSpPr>
            <p:nvPr/>
          </p:nvSpPr>
          <p:spPr bwMode="auto">
            <a:xfrm>
              <a:off x="1174" y="3596"/>
              <a:ext cx="55" cy="1"/>
            </a:xfrm>
            <a:prstGeom prst="line">
              <a:avLst/>
            </a:prstGeom>
            <a:noFill/>
            <a:ln w="38100">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433" name="Line 22"/>
            <p:cNvSpPr>
              <a:spLocks noChangeShapeType="1"/>
            </p:cNvSpPr>
            <p:nvPr/>
          </p:nvSpPr>
          <p:spPr bwMode="auto">
            <a:xfrm>
              <a:off x="1229" y="3596"/>
              <a:ext cx="55" cy="1"/>
            </a:xfrm>
            <a:prstGeom prst="line">
              <a:avLst/>
            </a:prstGeom>
            <a:noFill/>
            <a:ln w="38100">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434" name="Line 23"/>
            <p:cNvSpPr>
              <a:spLocks noChangeShapeType="1"/>
            </p:cNvSpPr>
            <p:nvPr/>
          </p:nvSpPr>
          <p:spPr bwMode="auto">
            <a:xfrm>
              <a:off x="1284" y="3596"/>
              <a:ext cx="62" cy="1"/>
            </a:xfrm>
            <a:prstGeom prst="line">
              <a:avLst/>
            </a:prstGeom>
            <a:noFill/>
            <a:ln w="38100">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435" name="Line 24"/>
            <p:cNvSpPr>
              <a:spLocks noChangeShapeType="1"/>
            </p:cNvSpPr>
            <p:nvPr/>
          </p:nvSpPr>
          <p:spPr bwMode="auto">
            <a:xfrm>
              <a:off x="1346" y="3596"/>
              <a:ext cx="63" cy="1"/>
            </a:xfrm>
            <a:prstGeom prst="line">
              <a:avLst/>
            </a:prstGeom>
            <a:noFill/>
            <a:ln w="38100">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436" name="Line 25"/>
            <p:cNvSpPr>
              <a:spLocks noChangeShapeType="1"/>
            </p:cNvSpPr>
            <p:nvPr/>
          </p:nvSpPr>
          <p:spPr bwMode="auto">
            <a:xfrm>
              <a:off x="1409" y="3596"/>
              <a:ext cx="55" cy="1"/>
            </a:xfrm>
            <a:prstGeom prst="line">
              <a:avLst/>
            </a:prstGeom>
            <a:noFill/>
            <a:ln w="38100">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437" name="Line 26"/>
            <p:cNvSpPr>
              <a:spLocks noChangeShapeType="1"/>
            </p:cNvSpPr>
            <p:nvPr/>
          </p:nvSpPr>
          <p:spPr bwMode="auto">
            <a:xfrm>
              <a:off x="1464" y="3596"/>
              <a:ext cx="62" cy="1"/>
            </a:xfrm>
            <a:prstGeom prst="line">
              <a:avLst/>
            </a:prstGeom>
            <a:noFill/>
            <a:ln w="38100">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438" name="Line 27"/>
            <p:cNvSpPr>
              <a:spLocks noChangeShapeType="1"/>
            </p:cNvSpPr>
            <p:nvPr/>
          </p:nvSpPr>
          <p:spPr bwMode="auto">
            <a:xfrm>
              <a:off x="1526" y="3596"/>
              <a:ext cx="63" cy="1"/>
            </a:xfrm>
            <a:prstGeom prst="line">
              <a:avLst/>
            </a:prstGeom>
            <a:noFill/>
            <a:ln w="38100">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439" name="Line 28"/>
            <p:cNvSpPr>
              <a:spLocks noChangeShapeType="1"/>
            </p:cNvSpPr>
            <p:nvPr/>
          </p:nvSpPr>
          <p:spPr bwMode="auto">
            <a:xfrm>
              <a:off x="1589" y="3596"/>
              <a:ext cx="47" cy="1"/>
            </a:xfrm>
            <a:prstGeom prst="line">
              <a:avLst/>
            </a:prstGeom>
            <a:noFill/>
            <a:ln w="38100">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440" name="Line 29"/>
            <p:cNvSpPr>
              <a:spLocks noChangeShapeType="1"/>
            </p:cNvSpPr>
            <p:nvPr/>
          </p:nvSpPr>
          <p:spPr bwMode="auto">
            <a:xfrm flipV="1">
              <a:off x="1636" y="3588"/>
              <a:ext cx="63" cy="8"/>
            </a:xfrm>
            <a:prstGeom prst="line">
              <a:avLst/>
            </a:prstGeom>
            <a:noFill/>
            <a:ln w="38100">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441" name="Line 30"/>
            <p:cNvSpPr>
              <a:spLocks noChangeShapeType="1"/>
            </p:cNvSpPr>
            <p:nvPr/>
          </p:nvSpPr>
          <p:spPr bwMode="auto">
            <a:xfrm>
              <a:off x="1699" y="3588"/>
              <a:ext cx="62" cy="1"/>
            </a:xfrm>
            <a:prstGeom prst="line">
              <a:avLst/>
            </a:prstGeom>
            <a:noFill/>
            <a:ln w="38100">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442" name="Line 31"/>
            <p:cNvSpPr>
              <a:spLocks noChangeShapeType="1"/>
            </p:cNvSpPr>
            <p:nvPr/>
          </p:nvSpPr>
          <p:spPr bwMode="auto">
            <a:xfrm flipV="1">
              <a:off x="1761" y="3573"/>
              <a:ext cx="55" cy="15"/>
            </a:xfrm>
            <a:prstGeom prst="line">
              <a:avLst/>
            </a:prstGeom>
            <a:noFill/>
            <a:ln w="38100">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443" name="Line 32"/>
            <p:cNvSpPr>
              <a:spLocks noChangeShapeType="1"/>
            </p:cNvSpPr>
            <p:nvPr/>
          </p:nvSpPr>
          <p:spPr bwMode="auto">
            <a:xfrm flipV="1">
              <a:off x="1816" y="3557"/>
              <a:ext cx="63" cy="16"/>
            </a:xfrm>
            <a:prstGeom prst="line">
              <a:avLst/>
            </a:prstGeom>
            <a:noFill/>
            <a:ln w="38100">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444" name="Line 33"/>
            <p:cNvSpPr>
              <a:spLocks noChangeShapeType="1"/>
            </p:cNvSpPr>
            <p:nvPr/>
          </p:nvSpPr>
          <p:spPr bwMode="auto">
            <a:xfrm flipV="1">
              <a:off x="1879" y="3542"/>
              <a:ext cx="62" cy="15"/>
            </a:xfrm>
            <a:prstGeom prst="line">
              <a:avLst/>
            </a:prstGeom>
            <a:noFill/>
            <a:ln w="38100">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445" name="Line 34"/>
            <p:cNvSpPr>
              <a:spLocks noChangeShapeType="1"/>
            </p:cNvSpPr>
            <p:nvPr/>
          </p:nvSpPr>
          <p:spPr bwMode="auto">
            <a:xfrm flipV="1">
              <a:off x="1941" y="3502"/>
              <a:ext cx="63" cy="40"/>
            </a:xfrm>
            <a:prstGeom prst="line">
              <a:avLst/>
            </a:prstGeom>
            <a:noFill/>
            <a:ln w="38100">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446" name="Line 35"/>
            <p:cNvSpPr>
              <a:spLocks noChangeShapeType="1"/>
            </p:cNvSpPr>
            <p:nvPr/>
          </p:nvSpPr>
          <p:spPr bwMode="auto">
            <a:xfrm flipV="1">
              <a:off x="2004" y="3440"/>
              <a:ext cx="47" cy="62"/>
            </a:xfrm>
            <a:prstGeom prst="line">
              <a:avLst/>
            </a:prstGeom>
            <a:noFill/>
            <a:ln w="38100">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447" name="Line 36"/>
            <p:cNvSpPr>
              <a:spLocks noChangeShapeType="1"/>
            </p:cNvSpPr>
            <p:nvPr/>
          </p:nvSpPr>
          <p:spPr bwMode="auto">
            <a:xfrm flipV="1">
              <a:off x="2051" y="3354"/>
              <a:ext cx="62" cy="86"/>
            </a:xfrm>
            <a:prstGeom prst="line">
              <a:avLst/>
            </a:prstGeom>
            <a:noFill/>
            <a:ln w="38100">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448" name="Line 37"/>
            <p:cNvSpPr>
              <a:spLocks noChangeShapeType="1"/>
            </p:cNvSpPr>
            <p:nvPr/>
          </p:nvSpPr>
          <p:spPr bwMode="auto">
            <a:xfrm flipV="1">
              <a:off x="2113" y="3299"/>
              <a:ext cx="63" cy="55"/>
            </a:xfrm>
            <a:prstGeom prst="line">
              <a:avLst/>
            </a:prstGeom>
            <a:noFill/>
            <a:ln w="38100">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449" name="Line 38"/>
            <p:cNvSpPr>
              <a:spLocks noChangeShapeType="1"/>
            </p:cNvSpPr>
            <p:nvPr/>
          </p:nvSpPr>
          <p:spPr bwMode="auto">
            <a:xfrm flipV="1">
              <a:off x="2176" y="3182"/>
              <a:ext cx="55" cy="117"/>
            </a:xfrm>
            <a:prstGeom prst="line">
              <a:avLst/>
            </a:prstGeom>
            <a:noFill/>
            <a:ln w="38100">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450" name="Line 39"/>
            <p:cNvSpPr>
              <a:spLocks noChangeShapeType="1"/>
            </p:cNvSpPr>
            <p:nvPr/>
          </p:nvSpPr>
          <p:spPr bwMode="auto">
            <a:xfrm flipV="1">
              <a:off x="2231" y="3064"/>
              <a:ext cx="62" cy="118"/>
            </a:xfrm>
            <a:prstGeom prst="line">
              <a:avLst/>
            </a:prstGeom>
            <a:noFill/>
            <a:ln w="38100">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451" name="Line 40"/>
            <p:cNvSpPr>
              <a:spLocks noChangeShapeType="1"/>
            </p:cNvSpPr>
            <p:nvPr/>
          </p:nvSpPr>
          <p:spPr bwMode="auto">
            <a:xfrm flipV="1">
              <a:off x="2293" y="2955"/>
              <a:ext cx="63" cy="109"/>
            </a:xfrm>
            <a:prstGeom prst="line">
              <a:avLst/>
            </a:prstGeom>
            <a:noFill/>
            <a:ln w="38100">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452" name="Line 41"/>
            <p:cNvSpPr>
              <a:spLocks noChangeShapeType="1"/>
            </p:cNvSpPr>
            <p:nvPr/>
          </p:nvSpPr>
          <p:spPr bwMode="auto">
            <a:xfrm flipV="1">
              <a:off x="2356" y="2783"/>
              <a:ext cx="47" cy="172"/>
            </a:xfrm>
            <a:prstGeom prst="line">
              <a:avLst/>
            </a:prstGeom>
            <a:noFill/>
            <a:ln w="38100">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453" name="Line 42"/>
            <p:cNvSpPr>
              <a:spLocks noChangeShapeType="1"/>
            </p:cNvSpPr>
            <p:nvPr/>
          </p:nvSpPr>
          <p:spPr bwMode="auto">
            <a:xfrm flipV="1">
              <a:off x="2403" y="2603"/>
              <a:ext cx="62" cy="180"/>
            </a:xfrm>
            <a:prstGeom prst="line">
              <a:avLst/>
            </a:prstGeom>
            <a:noFill/>
            <a:ln w="38100">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454" name="Line 43"/>
            <p:cNvSpPr>
              <a:spLocks noChangeShapeType="1"/>
            </p:cNvSpPr>
            <p:nvPr/>
          </p:nvSpPr>
          <p:spPr bwMode="auto">
            <a:xfrm flipV="1">
              <a:off x="2465" y="2454"/>
              <a:ext cx="63" cy="149"/>
            </a:xfrm>
            <a:prstGeom prst="line">
              <a:avLst/>
            </a:prstGeom>
            <a:noFill/>
            <a:ln w="38100">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455" name="Line 44"/>
            <p:cNvSpPr>
              <a:spLocks noChangeShapeType="1"/>
            </p:cNvSpPr>
            <p:nvPr/>
          </p:nvSpPr>
          <p:spPr bwMode="auto">
            <a:xfrm flipV="1">
              <a:off x="2528" y="2275"/>
              <a:ext cx="63" cy="179"/>
            </a:xfrm>
            <a:prstGeom prst="line">
              <a:avLst/>
            </a:prstGeom>
            <a:noFill/>
            <a:ln w="38100">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456" name="Line 45"/>
            <p:cNvSpPr>
              <a:spLocks noChangeShapeType="1"/>
            </p:cNvSpPr>
            <p:nvPr/>
          </p:nvSpPr>
          <p:spPr bwMode="auto">
            <a:xfrm flipV="1">
              <a:off x="2591" y="2095"/>
              <a:ext cx="54" cy="180"/>
            </a:xfrm>
            <a:prstGeom prst="line">
              <a:avLst/>
            </a:prstGeom>
            <a:noFill/>
            <a:ln w="38100">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457" name="Line 46"/>
            <p:cNvSpPr>
              <a:spLocks noChangeShapeType="1"/>
            </p:cNvSpPr>
            <p:nvPr/>
          </p:nvSpPr>
          <p:spPr bwMode="auto">
            <a:xfrm flipV="1">
              <a:off x="2645" y="1962"/>
              <a:ext cx="63" cy="133"/>
            </a:xfrm>
            <a:prstGeom prst="line">
              <a:avLst/>
            </a:prstGeom>
            <a:noFill/>
            <a:ln w="38100">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458" name="Line 47"/>
            <p:cNvSpPr>
              <a:spLocks noChangeShapeType="1"/>
            </p:cNvSpPr>
            <p:nvPr/>
          </p:nvSpPr>
          <p:spPr bwMode="auto">
            <a:xfrm flipV="1">
              <a:off x="2708" y="1844"/>
              <a:ext cx="63" cy="118"/>
            </a:xfrm>
            <a:prstGeom prst="line">
              <a:avLst/>
            </a:prstGeom>
            <a:noFill/>
            <a:ln w="38100">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459" name="Line 48"/>
            <p:cNvSpPr>
              <a:spLocks noChangeShapeType="1"/>
            </p:cNvSpPr>
            <p:nvPr/>
          </p:nvSpPr>
          <p:spPr bwMode="auto">
            <a:xfrm flipV="1">
              <a:off x="2771" y="1711"/>
              <a:ext cx="46" cy="133"/>
            </a:xfrm>
            <a:prstGeom prst="line">
              <a:avLst/>
            </a:prstGeom>
            <a:noFill/>
            <a:ln w="38100">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460" name="Line 49"/>
            <p:cNvSpPr>
              <a:spLocks noChangeShapeType="1"/>
            </p:cNvSpPr>
            <p:nvPr/>
          </p:nvSpPr>
          <p:spPr bwMode="auto">
            <a:xfrm flipV="1">
              <a:off x="2817" y="1618"/>
              <a:ext cx="63" cy="93"/>
            </a:xfrm>
            <a:prstGeom prst="line">
              <a:avLst/>
            </a:prstGeom>
            <a:noFill/>
            <a:ln w="38100">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461" name="Line 50"/>
            <p:cNvSpPr>
              <a:spLocks noChangeShapeType="1"/>
            </p:cNvSpPr>
            <p:nvPr/>
          </p:nvSpPr>
          <p:spPr bwMode="auto">
            <a:xfrm flipV="1">
              <a:off x="2880" y="1516"/>
              <a:ext cx="63" cy="102"/>
            </a:xfrm>
            <a:prstGeom prst="line">
              <a:avLst/>
            </a:prstGeom>
            <a:noFill/>
            <a:ln w="38100">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462" name="Line 51"/>
            <p:cNvSpPr>
              <a:spLocks noChangeShapeType="1"/>
            </p:cNvSpPr>
            <p:nvPr/>
          </p:nvSpPr>
          <p:spPr bwMode="auto">
            <a:xfrm flipV="1">
              <a:off x="2943" y="1430"/>
              <a:ext cx="54" cy="86"/>
            </a:xfrm>
            <a:prstGeom prst="line">
              <a:avLst/>
            </a:prstGeom>
            <a:noFill/>
            <a:ln w="38100">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463" name="Line 52"/>
            <p:cNvSpPr>
              <a:spLocks noChangeShapeType="1"/>
            </p:cNvSpPr>
            <p:nvPr/>
          </p:nvSpPr>
          <p:spPr bwMode="auto">
            <a:xfrm flipV="1">
              <a:off x="2997" y="1360"/>
              <a:ext cx="63" cy="70"/>
            </a:xfrm>
            <a:prstGeom prst="line">
              <a:avLst/>
            </a:prstGeom>
            <a:noFill/>
            <a:ln w="38100">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464" name="Line 53"/>
            <p:cNvSpPr>
              <a:spLocks noChangeShapeType="1"/>
            </p:cNvSpPr>
            <p:nvPr/>
          </p:nvSpPr>
          <p:spPr bwMode="auto">
            <a:xfrm flipV="1">
              <a:off x="3060" y="1313"/>
              <a:ext cx="63" cy="47"/>
            </a:xfrm>
            <a:prstGeom prst="line">
              <a:avLst/>
            </a:prstGeom>
            <a:noFill/>
            <a:ln w="38100">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465" name="Line 54"/>
            <p:cNvSpPr>
              <a:spLocks noChangeShapeType="1"/>
            </p:cNvSpPr>
            <p:nvPr/>
          </p:nvSpPr>
          <p:spPr bwMode="auto">
            <a:xfrm flipV="1">
              <a:off x="3123" y="1281"/>
              <a:ext cx="54" cy="32"/>
            </a:xfrm>
            <a:prstGeom prst="line">
              <a:avLst/>
            </a:prstGeom>
            <a:noFill/>
            <a:ln w="38100">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466" name="Line 55"/>
            <p:cNvSpPr>
              <a:spLocks noChangeShapeType="1"/>
            </p:cNvSpPr>
            <p:nvPr/>
          </p:nvSpPr>
          <p:spPr bwMode="auto">
            <a:xfrm flipV="1">
              <a:off x="3177" y="1242"/>
              <a:ext cx="55" cy="39"/>
            </a:xfrm>
            <a:prstGeom prst="line">
              <a:avLst/>
            </a:prstGeom>
            <a:noFill/>
            <a:ln w="38100">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467" name="Line 56"/>
            <p:cNvSpPr>
              <a:spLocks noChangeShapeType="1"/>
            </p:cNvSpPr>
            <p:nvPr/>
          </p:nvSpPr>
          <p:spPr bwMode="auto">
            <a:xfrm flipV="1">
              <a:off x="3232" y="1195"/>
              <a:ext cx="63" cy="47"/>
            </a:xfrm>
            <a:prstGeom prst="line">
              <a:avLst/>
            </a:prstGeom>
            <a:noFill/>
            <a:ln w="38100">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468" name="Line 57"/>
            <p:cNvSpPr>
              <a:spLocks noChangeShapeType="1"/>
            </p:cNvSpPr>
            <p:nvPr/>
          </p:nvSpPr>
          <p:spPr bwMode="auto">
            <a:xfrm flipV="1">
              <a:off x="3295" y="1164"/>
              <a:ext cx="62" cy="31"/>
            </a:xfrm>
            <a:prstGeom prst="line">
              <a:avLst/>
            </a:prstGeom>
            <a:noFill/>
            <a:ln w="38100">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469" name="Line 58"/>
            <p:cNvSpPr>
              <a:spLocks noChangeShapeType="1"/>
            </p:cNvSpPr>
            <p:nvPr/>
          </p:nvSpPr>
          <p:spPr bwMode="auto">
            <a:xfrm flipV="1">
              <a:off x="3357" y="1141"/>
              <a:ext cx="55" cy="23"/>
            </a:xfrm>
            <a:prstGeom prst="line">
              <a:avLst/>
            </a:prstGeom>
            <a:noFill/>
            <a:ln w="38100">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470" name="Line 59"/>
            <p:cNvSpPr>
              <a:spLocks noChangeShapeType="1"/>
            </p:cNvSpPr>
            <p:nvPr/>
          </p:nvSpPr>
          <p:spPr bwMode="auto">
            <a:xfrm flipV="1">
              <a:off x="3412" y="1133"/>
              <a:ext cx="63" cy="8"/>
            </a:xfrm>
            <a:prstGeom prst="line">
              <a:avLst/>
            </a:prstGeom>
            <a:noFill/>
            <a:ln w="38100">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471" name="Line 60"/>
            <p:cNvSpPr>
              <a:spLocks noChangeShapeType="1"/>
            </p:cNvSpPr>
            <p:nvPr/>
          </p:nvSpPr>
          <p:spPr bwMode="auto">
            <a:xfrm flipV="1">
              <a:off x="3475" y="1125"/>
              <a:ext cx="62" cy="8"/>
            </a:xfrm>
            <a:prstGeom prst="line">
              <a:avLst/>
            </a:prstGeom>
            <a:noFill/>
            <a:ln w="38100">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472" name="Line 61"/>
            <p:cNvSpPr>
              <a:spLocks noChangeShapeType="1"/>
            </p:cNvSpPr>
            <p:nvPr/>
          </p:nvSpPr>
          <p:spPr bwMode="auto">
            <a:xfrm flipV="1">
              <a:off x="3537" y="1109"/>
              <a:ext cx="47" cy="16"/>
            </a:xfrm>
            <a:prstGeom prst="line">
              <a:avLst/>
            </a:prstGeom>
            <a:noFill/>
            <a:ln w="38100">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473" name="Line 62"/>
            <p:cNvSpPr>
              <a:spLocks noChangeShapeType="1"/>
            </p:cNvSpPr>
            <p:nvPr/>
          </p:nvSpPr>
          <p:spPr bwMode="auto">
            <a:xfrm>
              <a:off x="3584" y="1109"/>
              <a:ext cx="63" cy="8"/>
            </a:xfrm>
            <a:prstGeom prst="line">
              <a:avLst/>
            </a:prstGeom>
            <a:noFill/>
            <a:ln w="38100">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474" name="Line 63"/>
            <p:cNvSpPr>
              <a:spLocks noChangeShapeType="1"/>
            </p:cNvSpPr>
            <p:nvPr/>
          </p:nvSpPr>
          <p:spPr bwMode="auto">
            <a:xfrm>
              <a:off x="3647" y="1109"/>
              <a:ext cx="62" cy="8"/>
            </a:xfrm>
            <a:prstGeom prst="line">
              <a:avLst/>
            </a:prstGeom>
            <a:noFill/>
            <a:ln w="38100">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475" name="Line 64"/>
            <p:cNvSpPr>
              <a:spLocks noChangeShapeType="1"/>
            </p:cNvSpPr>
            <p:nvPr/>
          </p:nvSpPr>
          <p:spPr bwMode="auto">
            <a:xfrm>
              <a:off x="3709" y="1109"/>
              <a:ext cx="63" cy="8"/>
            </a:xfrm>
            <a:prstGeom prst="line">
              <a:avLst/>
            </a:prstGeom>
            <a:noFill/>
            <a:ln w="38100">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476" name="Line 65"/>
            <p:cNvSpPr>
              <a:spLocks noChangeShapeType="1"/>
            </p:cNvSpPr>
            <p:nvPr/>
          </p:nvSpPr>
          <p:spPr bwMode="auto">
            <a:xfrm flipV="1">
              <a:off x="3772" y="1101"/>
              <a:ext cx="55" cy="8"/>
            </a:xfrm>
            <a:prstGeom prst="line">
              <a:avLst/>
            </a:prstGeom>
            <a:noFill/>
            <a:ln w="38100">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477" name="Line 66"/>
            <p:cNvSpPr>
              <a:spLocks noChangeShapeType="1"/>
            </p:cNvSpPr>
            <p:nvPr/>
          </p:nvSpPr>
          <p:spPr bwMode="auto">
            <a:xfrm>
              <a:off x="3827" y="1101"/>
              <a:ext cx="62" cy="1"/>
            </a:xfrm>
            <a:prstGeom prst="line">
              <a:avLst/>
            </a:prstGeom>
            <a:noFill/>
            <a:ln w="38100">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478" name="Line 67"/>
            <p:cNvSpPr>
              <a:spLocks noChangeShapeType="1"/>
            </p:cNvSpPr>
            <p:nvPr/>
          </p:nvSpPr>
          <p:spPr bwMode="auto">
            <a:xfrm>
              <a:off x="3889" y="1101"/>
              <a:ext cx="55" cy="1"/>
            </a:xfrm>
            <a:prstGeom prst="line">
              <a:avLst/>
            </a:prstGeom>
            <a:noFill/>
            <a:ln w="38100">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479" name="Line 68"/>
            <p:cNvSpPr>
              <a:spLocks noChangeShapeType="1"/>
            </p:cNvSpPr>
            <p:nvPr/>
          </p:nvSpPr>
          <p:spPr bwMode="auto">
            <a:xfrm>
              <a:off x="3944" y="1101"/>
              <a:ext cx="55" cy="1"/>
            </a:xfrm>
            <a:prstGeom prst="line">
              <a:avLst/>
            </a:prstGeom>
            <a:noFill/>
            <a:ln w="38100">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480" name="Line 69"/>
            <p:cNvSpPr>
              <a:spLocks noChangeShapeType="1"/>
            </p:cNvSpPr>
            <p:nvPr/>
          </p:nvSpPr>
          <p:spPr bwMode="auto">
            <a:xfrm>
              <a:off x="3999" y="1101"/>
              <a:ext cx="63" cy="1"/>
            </a:xfrm>
            <a:prstGeom prst="line">
              <a:avLst/>
            </a:prstGeom>
            <a:noFill/>
            <a:ln w="38100">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481" name="Line 70"/>
            <p:cNvSpPr>
              <a:spLocks noChangeShapeType="1"/>
            </p:cNvSpPr>
            <p:nvPr/>
          </p:nvSpPr>
          <p:spPr bwMode="auto">
            <a:xfrm>
              <a:off x="4062" y="1101"/>
              <a:ext cx="62" cy="1"/>
            </a:xfrm>
            <a:prstGeom prst="line">
              <a:avLst/>
            </a:prstGeom>
            <a:noFill/>
            <a:ln w="38100">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482" name="Line 71"/>
            <p:cNvSpPr>
              <a:spLocks noChangeShapeType="1"/>
            </p:cNvSpPr>
            <p:nvPr/>
          </p:nvSpPr>
          <p:spPr bwMode="auto">
            <a:xfrm>
              <a:off x="4124" y="1101"/>
              <a:ext cx="55" cy="1"/>
            </a:xfrm>
            <a:prstGeom prst="line">
              <a:avLst/>
            </a:prstGeom>
            <a:noFill/>
            <a:ln w="38100">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483" name="Line 72"/>
            <p:cNvSpPr>
              <a:spLocks noChangeShapeType="1"/>
            </p:cNvSpPr>
            <p:nvPr/>
          </p:nvSpPr>
          <p:spPr bwMode="auto">
            <a:xfrm>
              <a:off x="4179" y="1101"/>
              <a:ext cx="63" cy="1"/>
            </a:xfrm>
            <a:prstGeom prst="line">
              <a:avLst/>
            </a:prstGeom>
            <a:noFill/>
            <a:ln w="38100">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484" name="Line 73"/>
            <p:cNvSpPr>
              <a:spLocks noChangeShapeType="1"/>
            </p:cNvSpPr>
            <p:nvPr/>
          </p:nvSpPr>
          <p:spPr bwMode="auto">
            <a:xfrm>
              <a:off x="4242" y="1101"/>
              <a:ext cx="54" cy="1"/>
            </a:xfrm>
            <a:prstGeom prst="line">
              <a:avLst/>
            </a:prstGeom>
            <a:noFill/>
            <a:ln w="38100">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485" name="Line 74"/>
            <p:cNvSpPr>
              <a:spLocks noChangeShapeType="1"/>
            </p:cNvSpPr>
            <p:nvPr/>
          </p:nvSpPr>
          <p:spPr bwMode="auto">
            <a:xfrm>
              <a:off x="4296" y="1101"/>
              <a:ext cx="63" cy="1"/>
            </a:xfrm>
            <a:prstGeom prst="line">
              <a:avLst/>
            </a:prstGeom>
            <a:noFill/>
            <a:ln w="38100">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486" name="Line 75"/>
            <p:cNvSpPr>
              <a:spLocks noChangeShapeType="1"/>
            </p:cNvSpPr>
            <p:nvPr/>
          </p:nvSpPr>
          <p:spPr bwMode="auto">
            <a:xfrm>
              <a:off x="4359" y="1101"/>
              <a:ext cx="55" cy="1"/>
            </a:xfrm>
            <a:prstGeom prst="line">
              <a:avLst/>
            </a:prstGeom>
            <a:noFill/>
            <a:ln w="38100">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487" name="Line 76"/>
            <p:cNvSpPr>
              <a:spLocks noChangeShapeType="1"/>
            </p:cNvSpPr>
            <p:nvPr/>
          </p:nvSpPr>
          <p:spPr bwMode="auto">
            <a:xfrm>
              <a:off x="4414" y="1101"/>
              <a:ext cx="62" cy="1"/>
            </a:xfrm>
            <a:prstGeom prst="line">
              <a:avLst/>
            </a:prstGeom>
            <a:noFill/>
            <a:ln w="38100">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488" name="Line 77"/>
            <p:cNvSpPr>
              <a:spLocks noChangeShapeType="1"/>
            </p:cNvSpPr>
            <p:nvPr/>
          </p:nvSpPr>
          <p:spPr bwMode="auto">
            <a:xfrm>
              <a:off x="4476" y="1101"/>
              <a:ext cx="63" cy="1"/>
            </a:xfrm>
            <a:prstGeom prst="line">
              <a:avLst/>
            </a:prstGeom>
            <a:noFill/>
            <a:ln w="38100">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489" name="Line 78"/>
            <p:cNvSpPr>
              <a:spLocks noChangeShapeType="1"/>
            </p:cNvSpPr>
            <p:nvPr/>
          </p:nvSpPr>
          <p:spPr bwMode="auto">
            <a:xfrm>
              <a:off x="4539" y="1101"/>
              <a:ext cx="55" cy="1"/>
            </a:xfrm>
            <a:prstGeom prst="line">
              <a:avLst/>
            </a:prstGeom>
            <a:noFill/>
            <a:ln w="38100">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490" name="Line 79"/>
            <p:cNvSpPr>
              <a:spLocks noChangeShapeType="1"/>
            </p:cNvSpPr>
            <p:nvPr/>
          </p:nvSpPr>
          <p:spPr bwMode="auto">
            <a:xfrm>
              <a:off x="4594" y="1101"/>
              <a:ext cx="54" cy="1"/>
            </a:xfrm>
            <a:prstGeom prst="line">
              <a:avLst/>
            </a:prstGeom>
            <a:noFill/>
            <a:ln w="38100">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491" name="Line 80"/>
            <p:cNvSpPr>
              <a:spLocks noChangeShapeType="1"/>
            </p:cNvSpPr>
            <p:nvPr/>
          </p:nvSpPr>
          <p:spPr bwMode="auto">
            <a:xfrm>
              <a:off x="4648" y="1101"/>
              <a:ext cx="63" cy="1"/>
            </a:xfrm>
            <a:prstGeom prst="line">
              <a:avLst/>
            </a:prstGeom>
            <a:noFill/>
            <a:ln w="38100">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492" name="Line 81"/>
            <p:cNvSpPr>
              <a:spLocks noChangeShapeType="1"/>
            </p:cNvSpPr>
            <p:nvPr/>
          </p:nvSpPr>
          <p:spPr bwMode="auto">
            <a:xfrm>
              <a:off x="4711" y="1101"/>
              <a:ext cx="55" cy="1"/>
            </a:xfrm>
            <a:prstGeom prst="line">
              <a:avLst/>
            </a:prstGeom>
            <a:noFill/>
            <a:ln w="38100">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493" name="Line 82"/>
            <p:cNvSpPr>
              <a:spLocks noChangeShapeType="1"/>
            </p:cNvSpPr>
            <p:nvPr/>
          </p:nvSpPr>
          <p:spPr bwMode="auto">
            <a:xfrm>
              <a:off x="4766" y="1101"/>
              <a:ext cx="62" cy="1"/>
            </a:xfrm>
            <a:prstGeom prst="line">
              <a:avLst/>
            </a:prstGeom>
            <a:noFill/>
            <a:ln w="38100">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494" name="Line 83"/>
            <p:cNvSpPr>
              <a:spLocks noChangeShapeType="1"/>
            </p:cNvSpPr>
            <p:nvPr/>
          </p:nvSpPr>
          <p:spPr bwMode="auto">
            <a:xfrm>
              <a:off x="4828" y="1101"/>
              <a:ext cx="63" cy="1"/>
            </a:xfrm>
            <a:prstGeom prst="line">
              <a:avLst/>
            </a:prstGeom>
            <a:noFill/>
            <a:ln w="38100">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495" name="Line 84"/>
            <p:cNvSpPr>
              <a:spLocks noChangeShapeType="1"/>
            </p:cNvSpPr>
            <p:nvPr/>
          </p:nvSpPr>
          <p:spPr bwMode="auto">
            <a:xfrm>
              <a:off x="4891" y="1101"/>
              <a:ext cx="63" cy="1"/>
            </a:xfrm>
            <a:prstGeom prst="line">
              <a:avLst/>
            </a:prstGeom>
            <a:noFill/>
            <a:ln w="38100">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496" name="Line 85"/>
            <p:cNvSpPr>
              <a:spLocks noChangeShapeType="1"/>
            </p:cNvSpPr>
            <p:nvPr/>
          </p:nvSpPr>
          <p:spPr bwMode="auto">
            <a:xfrm>
              <a:off x="1112" y="3596"/>
              <a:ext cx="62" cy="1"/>
            </a:xfrm>
            <a:prstGeom prst="line">
              <a:avLst/>
            </a:prstGeom>
            <a:noFill/>
            <a:ln w="38100">
              <a:solidFill>
                <a:srgbClr val="8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497" name="Line 86"/>
            <p:cNvSpPr>
              <a:spLocks noChangeShapeType="1"/>
            </p:cNvSpPr>
            <p:nvPr/>
          </p:nvSpPr>
          <p:spPr bwMode="auto">
            <a:xfrm>
              <a:off x="1174" y="3596"/>
              <a:ext cx="55" cy="1"/>
            </a:xfrm>
            <a:prstGeom prst="line">
              <a:avLst/>
            </a:prstGeom>
            <a:noFill/>
            <a:ln w="38100">
              <a:solidFill>
                <a:srgbClr val="8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498" name="Line 87"/>
            <p:cNvSpPr>
              <a:spLocks noChangeShapeType="1"/>
            </p:cNvSpPr>
            <p:nvPr/>
          </p:nvSpPr>
          <p:spPr bwMode="auto">
            <a:xfrm>
              <a:off x="1229" y="3596"/>
              <a:ext cx="55" cy="1"/>
            </a:xfrm>
            <a:prstGeom prst="line">
              <a:avLst/>
            </a:prstGeom>
            <a:noFill/>
            <a:ln w="38100">
              <a:solidFill>
                <a:srgbClr val="8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499" name="Line 88"/>
            <p:cNvSpPr>
              <a:spLocks noChangeShapeType="1"/>
            </p:cNvSpPr>
            <p:nvPr/>
          </p:nvSpPr>
          <p:spPr bwMode="auto">
            <a:xfrm>
              <a:off x="1284" y="3596"/>
              <a:ext cx="62" cy="1"/>
            </a:xfrm>
            <a:prstGeom prst="line">
              <a:avLst/>
            </a:prstGeom>
            <a:noFill/>
            <a:ln w="38100">
              <a:solidFill>
                <a:srgbClr val="8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500" name="Line 89"/>
            <p:cNvSpPr>
              <a:spLocks noChangeShapeType="1"/>
            </p:cNvSpPr>
            <p:nvPr/>
          </p:nvSpPr>
          <p:spPr bwMode="auto">
            <a:xfrm>
              <a:off x="1346" y="3596"/>
              <a:ext cx="63" cy="1"/>
            </a:xfrm>
            <a:prstGeom prst="line">
              <a:avLst/>
            </a:prstGeom>
            <a:noFill/>
            <a:ln w="38100">
              <a:solidFill>
                <a:srgbClr val="8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501" name="Line 90"/>
            <p:cNvSpPr>
              <a:spLocks noChangeShapeType="1"/>
            </p:cNvSpPr>
            <p:nvPr/>
          </p:nvSpPr>
          <p:spPr bwMode="auto">
            <a:xfrm>
              <a:off x="1409" y="3596"/>
              <a:ext cx="55" cy="1"/>
            </a:xfrm>
            <a:prstGeom prst="line">
              <a:avLst/>
            </a:prstGeom>
            <a:noFill/>
            <a:ln w="38100">
              <a:solidFill>
                <a:srgbClr val="8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502" name="Line 91"/>
            <p:cNvSpPr>
              <a:spLocks noChangeShapeType="1"/>
            </p:cNvSpPr>
            <p:nvPr/>
          </p:nvSpPr>
          <p:spPr bwMode="auto">
            <a:xfrm>
              <a:off x="1464" y="3596"/>
              <a:ext cx="62" cy="1"/>
            </a:xfrm>
            <a:prstGeom prst="line">
              <a:avLst/>
            </a:prstGeom>
            <a:noFill/>
            <a:ln w="38100">
              <a:solidFill>
                <a:srgbClr val="8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503" name="Line 92"/>
            <p:cNvSpPr>
              <a:spLocks noChangeShapeType="1"/>
            </p:cNvSpPr>
            <p:nvPr/>
          </p:nvSpPr>
          <p:spPr bwMode="auto">
            <a:xfrm>
              <a:off x="1526" y="3596"/>
              <a:ext cx="63" cy="1"/>
            </a:xfrm>
            <a:prstGeom prst="line">
              <a:avLst/>
            </a:prstGeom>
            <a:noFill/>
            <a:ln w="38100">
              <a:solidFill>
                <a:srgbClr val="8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504" name="Line 93"/>
            <p:cNvSpPr>
              <a:spLocks noChangeShapeType="1"/>
            </p:cNvSpPr>
            <p:nvPr/>
          </p:nvSpPr>
          <p:spPr bwMode="auto">
            <a:xfrm flipV="1">
              <a:off x="1589" y="3588"/>
              <a:ext cx="47" cy="8"/>
            </a:xfrm>
            <a:prstGeom prst="line">
              <a:avLst/>
            </a:prstGeom>
            <a:noFill/>
            <a:ln w="38100">
              <a:solidFill>
                <a:srgbClr val="8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505" name="Line 94"/>
            <p:cNvSpPr>
              <a:spLocks noChangeShapeType="1"/>
            </p:cNvSpPr>
            <p:nvPr/>
          </p:nvSpPr>
          <p:spPr bwMode="auto">
            <a:xfrm flipV="1">
              <a:off x="1636" y="3573"/>
              <a:ext cx="63" cy="15"/>
            </a:xfrm>
            <a:prstGeom prst="line">
              <a:avLst/>
            </a:prstGeom>
            <a:noFill/>
            <a:ln w="38100">
              <a:solidFill>
                <a:srgbClr val="8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506" name="Line 95"/>
            <p:cNvSpPr>
              <a:spLocks noChangeShapeType="1"/>
            </p:cNvSpPr>
            <p:nvPr/>
          </p:nvSpPr>
          <p:spPr bwMode="auto">
            <a:xfrm>
              <a:off x="1699" y="3573"/>
              <a:ext cx="62" cy="8"/>
            </a:xfrm>
            <a:prstGeom prst="line">
              <a:avLst/>
            </a:prstGeom>
            <a:noFill/>
            <a:ln w="38100">
              <a:solidFill>
                <a:srgbClr val="8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507" name="Line 96"/>
            <p:cNvSpPr>
              <a:spLocks noChangeShapeType="1"/>
            </p:cNvSpPr>
            <p:nvPr/>
          </p:nvSpPr>
          <p:spPr bwMode="auto">
            <a:xfrm flipV="1">
              <a:off x="1761" y="3557"/>
              <a:ext cx="55" cy="16"/>
            </a:xfrm>
            <a:prstGeom prst="line">
              <a:avLst/>
            </a:prstGeom>
            <a:noFill/>
            <a:ln w="38100">
              <a:solidFill>
                <a:srgbClr val="8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508" name="Line 97"/>
            <p:cNvSpPr>
              <a:spLocks noChangeShapeType="1"/>
            </p:cNvSpPr>
            <p:nvPr/>
          </p:nvSpPr>
          <p:spPr bwMode="auto">
            <a:xfrm flipV="1">
              <a:off x="1816" y="3534"/>
              <a:ext cx="63" cy="23"/>
            </a:xfrm>
            <a:prstGeom prst="line">
              <a:avLst/>
            </a:prstGeom>
            <a:noFill/>
            <a:ln w="38100">
              <a:solidFill>
                <a:srgbClr val="8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509" name="Line 98"/>
            <p:cNvSpPr>
              <a:spLocks noChangeShapeType="1"/>
            </p:cNvSpPr>
            <p:nvPr/>
          </p:nvSpPr>
          <p:spPr bwMode="auto">
            <a:xfrm flipV="1">
              <a:off x="1879" y="3502"/>
              <a:ext cx="62" cy="32"/>
            </a:xfrm>
            <a:prstGeom prst="line">
              <a:avLst/>
            </a:prstGeom>
            <a:noFill/>
            <a:ln w="38100">
              <a:solidFill>
                <a:srgbClr val="8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510" name="Line 99"/>
            <p:cNvSpPr>
              <a:spLocks noChangeShapeType="1"/>
            </p:cNvSpPr>
            <p:nvPr/>
          </p:nvSpPr>
          <p:spPr bwMode="auto">
            <a:xfrm flipV="1">
              <a:off x="1941" y="3448"/>
              <a:ext cx="63" cy="54"/>
            </a:xfrm>
            <a:prstGeom prst="line">
              <a:avLst/>
            </a:prstGeom>
            <a:noFill/>
            <a:ln w="38100">
              <a:solidFill>
                <a:srgbClr val="8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511" name="Line 100"/>
            <p:cNvSpPr>
              <a:spLocks noChangeShapeType="1"/>
            </p:cNvSpPr>
            <p:nvPr/>
          </p:nvSpPr>
          <p:spPr bwMode="auto">
            <a:xfrm flipV="1">
              <a:off x="2004" y="3385"/>
              <a:ext cx="47" cy="63"/>
            </a:xfrm>
            <a:prstGeom prst="line">
              <a:avLst/>
            </a:prstGeom>
            <a:noFill/>
            <a:ln w="38100">
              <a:solidFill>
                <a:srgbClr val="8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512" name="Line 101"/>
            <p:cNvSpPr>
              <a:spLocks noChangeShapeType="1"/>
            </p:cNvSpPr>
            <p:nvPr/>
          </p:nvSpPr>
          <p:spPr bwMode="auto">
            <a:xfrm flipV="1">
              <a:off x="2051" y="3315"/>
              <a:ext cx="62" cy="70"/>
            </a:xfrm>
            <a:prstGeom prst="line">
              <a:avLst/>
            </a:prstGeom>
            <a:noFill/>
            <a:ln w="38100">
              <a:solidFill>
                <a:srgbClr val="8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513" name="Line 102"/>
            <p:cNvSpPr>
              <a:spLocks noChangeShapeType="1"/>
            </p:cNvSpPr>
            <p:nvPr/>
          </p:nvSpPr>
          <p:spPr bwMode="auto">
            <a:xfrm flipV="1">
              <a:off x="2113" y="3205"/>
              <a:ext cx="63" cy="110"/>
            </a:xfrm>
            <a:prstGeom prst="line">
              <a:avLst/>
            </a:prstGeom>
            <a:noFill/>
            <a:ln w="38100">
              <a:solidFill>
                <a:srgbClr val="8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514" name="Line 103"/>
            <p:cNvSpPr>
              <a:spLocks noChangeShapeType="1"/>
            </p:cNvSpPr>
            <p:nvPr/>
          </p:nvSpPr>
          <p:spPr bwMode="auto">
            <a:xfrm flipV="1">
              <a:off x="2176" y="3104"/>
              <a:ext cx="55" cy="101"/>
            </a:xfrm>
            <a:prstGeom prst="line">
              <a:avLst/>
            </a:prstGeom>
            <a:noFill/>
            <a:ln w="38100">
              <a:solidFill>
                <a:srgbClr val="8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515" name="Line 104"/>
            <p:cNvSpPr>
              <a:spLocks noChangeShapeType="1"/>
            </p:cNvSpPr>
            <p:nvPr/>
          </p:nvSpPr>
          <p:spPr bwMode="auto">
            <a:xfrm flipV="1">
              <a:off x="2231" y="2994"/>
              <a:ext cx="62" cy="110"/>
            </a:xfrm>
            <a:prstGeom prst="line">
              <a:avLst/>
            </a:prstGeom>
            <a:noFill/>
            <a:ln w="38100">
              <a:solidFill>
                <a:srgbClr val="8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516" name="Line 105"/>
            <p:cNvSpPr>
              <a:spLocks noChangeShapeType="1"/>
            </p:cNvSpPr>
            <p:nvPr/>
          </p:nvSpPr>
          <p:spPr bwMode="auto">
            <a:xfrm flipV="1">
              <a:off x="2293" y="2924"/>
              <a:ext cx="63" cy="70"/>
            </a:xfrm>
            <a:prstGeom prst="line">
              <a:avLst/>
            </a:prstGeom>
            <a:noFill/>
            <a:ln w="38100">
              <a:solidFill>
                <a:srgbClr val="8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517" name="Line 106"/>
            <p:cNvSpPr>
              <a:spLocks noChangeShapeType="1"/>
            </p:cNvSpPr>
            <p:nvPr/>
          </p:nvSpPr>
          <p:spPr bwMode="auto">
            <a:xfrm flipV="1">
              <a:off x="2356" y="2720"/>
              <a:ext cx="47" cy="204"/>
            </a:xfrm>
            <a:prstGeom prst="line">
              <a:avLst/>
            </a:prstGeom>
            <a:noFill/>
            <a:ln w="38100">
              <a:solidFill>
                <a:srgbClr val="8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518" name="Line 107"/>
            <p:cNvSpPr>
              <a:spLocks noChangeShapeType="1"/>
            </p:cNvSpPr>
            <p:nvPr/>
          </p:nvSpPr>
          <p:spPr bwMode="auto">
            <a:xfrm flipV="1">
              <a:off x="2403" y="2580"/>
              <a:ext cx="62" cy="140"/>
            </a:xfrm>
            <a:prstGeom prst="line">
              <a:avLst/>
            </a:prstGeom>
            <a:noFill/>
            <a:ln w="38100">
              <a:solidFill>
                <a:srgbClr val="8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519" name="Line 108"/>
            <p:cNvSpPr>
              <a:spLocks noChangeShapeType="1"/>
            </p:cNvSpPr>
            <p:nvPr/>
          </p:nvSpPr>
          <p:spPr bwMode="auto">
            <a:xfrm flipV="1">
              <a:off x="2465" y="2431"/>
              <a:ext cx="63" cy="149"/>
            </a:xfrm>
            <a:prstGeom prst="line">
              <a:avLst/>
            </a:prstGeom>
            <a:noFill/>
            <a:ln w="38100">
              <a:solidFill>
                <a:srgbClr val="8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520" name="Line 109"/>
            <p:cNvSpPr>
              <a:spLocks noChangeShapeType="1"/>
            </p:cNvSpPr>
            <p:nvPr/>
          </p:nvSpPr>
          <p:spPr bwMode="auto">
            <a:xfrm flipV="1">
              <a:off x="2528" y="2329"/>
              <a:ext cx="63" cy="102"/>
            </a:xfrm>
            <a:prstGeom prst="line">
              <a:avLst/>
            </a:prstGeom>
            <a:noFill/>
            <a:ln w="38100">
              <a:solidFill>
                <a:srgbClr val="8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521" name="Line 110"/>
            <p:cNvSpPr>
              <a:spLocks noChangeShapeType="1"/>
            </p:cNvSpPr>
            <p:nvPr/>
          </p:nvSpPr>
          <p:spPr bwMode="auto">
            <a:xfrm flipV="1">
              <a:off x="2591" y="2157"/>
              <a:ext cx="54" cy="172"/>
            </a:xfrm>
            <a:prstGeom prst="line">
              <a:avLst/>
            </a:prstGeom>
            <a:noFill/>
            <a:ln w="38100">
              <a:solidFill>
                <a:srgbClr val="8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522" name="Line 111"/>
            <p:cNvSpPr>
              <a:spLocks noChangeShapeType="1"/>
            </p:cNvSpPr>
            <p:nvPr/>
          </p:nvSpPr>
          <p:spPr bwMode="auto">
            <a:xfrm flipV="1">
              <a:off x="2645" y="2001"/>
              <a:ext cx="63" cy="156"/>
            </a:xfrm>
            <a:prstGeom prst="line">
              <a:avLst/>
            </a:prstGeom>
            <a:noFill/>
            <a:ln w="38100">
              <a:solidFill>
                <a:srgbClr val="8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523" name="Line 112"/>
            <p:cNvSpPr>
              <a:spLocks noChangeShapeType="1"/>
            </p:cNvSpPr>
            <p:nvPr/>
          </p:nvSpPr>
          <p:spPr bwMode="auto">
            <a:xfrm flipV="1">
              <a:off x="2708" y="1907"/>
              <a:ext cx="63" cy="94"/>
            </a:xfrm>
            <a:prstGeom prst="line">
              <a:avLst/>
            </a:prstGeom>
            <a:noFill/>
            <a:ln w="38100">
              <a:solidFill>
                <a:srgbClr val="8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524" name="Line 113"/>
            <p:cNvSpPr>
              <a:spLocks noChangeShapeType="1"/>
            </p:cNvSpPr>
            <p:nvPr/>
          </p:nvSpPr>
          <p:spPr bwMode="auto">
            <a:xfrm flipV="1">
              <a:off x="2771" y="1798"/>
              <a:ext cx="46" cy="109"/>
            </a:xfrm>
            <a:prstGeom prst="line">
              <a:avLst/>
            </a:prstGeom>
            <a:noFill/>
            <a:ln w="38100">
              <a:solidFill>
                <a:srgbClr val="8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525" name="Line 114"/>
            <p:cNvSpPr>
              <a:spLocks noChangeShapeType="1"/>
            </p:cNvSpPr>
            <p:nvPr/>
          </p:nvSpPr>
          <p:spPr bwMode="auto">
            <a:xfrm flipV="1">
              <a:off x="2817" y="1735"/>
              <a:ext cx="63" cy="63"/>
            </a:xfrm>
            <a:prstGeom prst="line">
              <a:avLst/>
            </a:prstGeom>
            <a:noFill/>
            <a:ln w="38100">
              <a:solidFill>
                <a:srgbClr val="8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526" name="Line 115"/>
            <p:cNvSpPr>
              <a:spLocks noChangeShapeType="1"/>
            </p:cNvSpPr>
            <p:nvPr/>
          </p:nvSpPr>
          <p:spPr bwMode="auto">
            <a:xfrm flipV="1">
              <a:off x="2880" y="1618"/>
              <a:ext cx="63" cy="117"/>
            </a:xfrm>
            <a:prstGeom prst="line">
              <a:avLst/>
            </a:prstGeom>
            <a:noFill/>
            <a:ln w="38100">
              <a:solidFill>
                <a:srgbClr val="8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527" name="Line 116"/>
            <p:cNvSpPr>
              <a:spLocks noChangeShapeType="1"/>
            </p:cNvSpPr>
            <p:nvPr/>
          </p:nvSpPr>
          <p:spPr bwMode="auto">
            <a:xfrm flipV="1">
              <a:off x="2943" y="1547"/>
              <a:ext cx="54" cy="71"/>
            </a:xfrm>
            <a:prstGeom prst="line">
              <a:avLst/>
            </a:prstGeom>
            <a:noFill/>
            <a:ln w="38100">
              <a:solidFill>
                <a:srgbClr val="8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528" name="Line 117"/>
            <p:cNvSpPr>
              <a:spLocks noChangeShapeType="1"/>
            </p:cNvSpPr>
            <p:nvPr/>
          </p:nvSpPr>
          <p:spPr bwMode="auto">
            <a:xfrm flipV="1">
              <a:off x="2997" y="1453"/>
              <a:ext cx="63" cy="94"/>
            </a:xfrm>
            <a:prstGeom prst="line">
              <a:avLst/>
            </a:prstGeom>
            <a:noFill/>
            <a:ln w="38100">
              <a:solidFill>
                <a:srgbClr val="8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529" name="Line 118"/>
            <p:cNvSpPr>
              <a:spLocks noChangeShapeType="1"/>
            </p:cNvSpPr>
            <p:nvPr/>
          </p:nvSpPr>
          <p:spPr bwMode="auto">
            <a:xfrm flipV="1">
              <a:off x="3060" y="1399"/>
              <a:ext cx="63" cy="54"/>
            </a:xfrm>
            <a:prstGeom prst="line">
              <a:avLst/>
            </a:prstGeom>
            <a:noFill/>
            <a:ln w="38100">
              <a:solidFill>
                <a:srgbClr val="8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530" name="Line 119"/>
            <p:cNvSpPr>
              <a:spLocks noChangeShapeType="1"/>
            </p:cNvSpPr>
            <p:nvPr/>
          </p:nvSpPr>
          <p:spPr bwMode="auto">
            <a:xfrm flipV="1">
              <a:off x="3123" y="1344"/>
              <a:ext cx="54" cy="55"/>
            </a:xfrm>
            <a:prstGeom prst="line">
              <a:avLst/>
            </a:prstGeom>
            <a:noFill/>
            <a:ln w="38100">
              <a:solidFill>
                <a:srgbClr val="8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531" name="Line 120"/>
            <p:cNvSpPr>
              <a:spLocks noChangeShapeType="1"/>
            </p:cNvSpPr>
            <p:nvPr/>
          </p:nvSpPr>
          <p:spPr bwMode="auto">
            <a:xfrm flipV="1">
              <a:off x="3177" y="1305"/>
              <a:ext cx="55" cy="39"/>
            </a:xfrm>
            <a:prstGeom prst="line">
              <a:avLst/>
            </a:prstGeom>
            <a:noFill/>
            <a:ln w="38100">
              <a:solidFill>
                <a:srgbClr val="8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532" name="Line 121"/>
            <p:cNvSpPr>
              <a:spLocks noChangeShapeType="1"/>
            </p:cNvSpPr>
            <p:nvPr/>
          </p:nvSpPr>
          <p:spPr bwMode="auto">
            <a:xfrm flipV="1">
              <a:off x="3232" y="1274"/>
              <a:ext cx="63" cy="31"/>
            </a:xfrm>
            <a:prstGeom prst="line">
              <a:avLst/>
            </a:prstGeom>
            <a:noFill/>
            <a:ln w="38100">
              <a:solidFill>
                <a:srgbClr val="8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533" name="Line 122"/>
            <p:cNvSpPr>
              <a:spLocks noChangeShapeType="1"/>
            </p:cNvSpPr>
            <p:nvPr/>
          </p:nvSpPr>
          <p:spPr bwMode="auto">
            <a:xfrm flipV="1">
              <a:off x="3295" y="1242"/>
              <a:ext cx="62" cy="32"/>
            </a:xfrm>
            <a:prstGeom prst="line">
              <a:avLst/>
            </a:prstGeom>
            <a:noFill/>
            <a:ln w="38100">
              <a:solidFill>
                <a:srgbClr val="8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534" name="Line 123"/>
            <p:cNvSpPr>
              <a:spLocks noChangeShapeType="1"/>
            </p:cNvSpPr>
            <p:nvPr/>
          </p:nvSpPr>
          <p:spPr bwMode="auto">
            <a:xfrm flipV="1">
              <a:off x="3357" y="1195"/>
              <a:ext cx="55" cy="47"/>
            </a:xfrm>
            <a:prstGeom prst="line">
              <a:avLst/>
            </a:prstGeom>
            <a:noFill/>
            <a:ln w="38100">
              <a:solidFill>
                <a:srgbClr val="8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535" name="Line 124"/>
            <p:cNvSpPr>
              <a:spLocks noChangeShapeType="1"/>
            </p:cNvSpPr>
            <p:nvPr/>
          </p:nvSpPr>
          <p:spPr bwMode="auto">
            <a:xfrm flipV="1">
              <a:off x="3412" y="1180"/>
              <a:ext cx="63" cy="15"/>
            </a:xfrm>
            <a:prstGeom prst="line">
              <a:avLst/>
            </a:prstGeom>
            <a:noFill/>
            <a:ln w="38100">
              <a:solidFill>
                <a:srgbClr val="8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536" name="Line 125"/>
            <p:cNvSpPr>
              <a:spLocks noChangeShapeType="1"/>
            </p:cNvSpPr>
            <p:nvPr/>
          </p:nvSpPr>
          <p:spPr bwMode="auto">
            <a:xfrm flipV="1">
              <a:off x="3475" y="1141"/>
              <a:ext cx="62" cy="39"/>
            </a:xfrm>
            <a:prstGeom prst="line">
              <a:avLst/>
            </a:prstGeom>
            <a:noFill/>
            <a:ln w="38100">
              <a:solidFill>
                <a:srgbClr val="8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537" name="Line 126"/>
            <p:cNvSpPr>
              <a:spLocks noChangeShapeType="1"/>
            </p:cNvSpPr>
            <p:nvPr/>
          </p:nvSpPr>
          <p:spPr bwMode="auto">
            <a:xfrm>
              <a:off x="3537" y="1141"/>
              <a:ext cx="47" cy="7"/>
            </a:xfrm>
            <a:prstGeom prst="line">
              <a:avLst/>
            </a:prstGeom>
            <a:noFill/>
            <a:ln w="38100">
              <a:solidFill>
                <a:srgbClr val="8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538" name="Line 127"/>
            <p:cNvSpPr>
              <a:spLocks noChangeShapeType="1"/>
            </p:cNvSpPr>
            <p:nvPr/>
          </p:nvSpPr>
          <p:spPr bwMode="auto">
            <a:xfrm flipV="1">
              <a:off x="3584" y="1133"/>
              <a:ext cx="63" cy="8"/>
            </a:xfrm>
            <a:prstGeom prst="line">
              <a:avLst/>
            </a:prstGeom>
            <a:noFill/>
            <a:ln w="38100">
              <a:solidFill>
                <a:srgbClr val="8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539" name="Line 128"/>
            <p:cNvSpPr>
              <a:spLocks noChangeShapeType="1"/>
            </p:cNvSpPr>
            <p:nvPr/>
          </p:nvSpPr>
          <p:spPr bwMode="auto">
            <a:xfrm flipV="1">
              <a:off x="3647" y="1125"/>
              <a:ext cx="62" cy="8"/>
            </a:xfrm>
            <a:prstGeom prst="line">
              <a:avLst/>
            </a:prstGeom>
            <a:noFill/>
            <a:ln w="38100">
              <a:solidFill>
                <a:srgbClr val="8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540" name="Line 129"/>
            <p:cNvSpPr>
              <a:spLocks noChangeShapeType="1"/>
            </p:cNvSpPr>
            <p:nvPr/>
          </p:nvSpPr>
          <p:spPr bwMode="auto">
            <a:xfrm>
              <a:off x="3709" y="1125"/>
              <a:ext cx="63" cy="1"/>
            </a:xfrm>
            <a:prstGeom prst="line">
              <a:avLst/>
            </a:prstGeom>
            <a:noFill/>
            <a:ln w="38100">
              <a:solidFill>
                <a:srgbClr val="8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541" name="Line 130"/>
            <p:cNvSpPr>
              <a:spLocks noChangeShapeType="1"/>
            </p:cNvSpPr>
            <p:nvPr/>
          </p:nvSpPr>
          <p:spPr bwMode="auto">
            <a:xfrm>
              <a:off x="3772" y="1125"/>
              <a:ext cx="55" cy="1"/>
            </a:xfrm>
            <a:prstGeom prst="line">
              <a:avLst/>
            </a:prstGeom>
            <a:noFill/>
            <a:ln w="38100">
              <a:solidFill>
                <a:srgbClr val="8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542" name="Line 131"/>
            <p:cNvSpPr>
              <a:spLocks noChangeShapeType="1"/>
            </p:cNvSpPr>
            <p:nvPr/>
          </p:nvSpPr>
          <p:spPr bwMode="auto">
            <a:xfrm flipV="1">
              <a:off x="3827" y="1109"/>
              <a:ext cx="62" cy="16"/>
            </a:xfrm>
            <a:prstGeom prst="line">
              <a:avLst/>
            </a:prstGeom>
            <a:noFill/>
            <a:ln w="38100">
              <a:solidFill>
                <a:srgbClr val="8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543" name="Line 132"/>
            <p:cNvSpPr>
              <a:spLocks noChangeShapeType="1"/>
            </p:cNvSpPr>
            <p:nvPr/>
          </p:nvSpPr>
          <p:spPr bwMode="auto">
            <a:xfrm>
              <a:off x="3889" y="1109"/>
              <a:ext cx="55" cy="8"/>
            </a:xfrm>
            <a:prstGeom prst="line">
              <a:avLst/>
            </a:prstGeom>
            <a:noFill/>
            <a:ln w="38100">
              <a:solidFill>
                <a:srgbClr val="8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544" name="Line 133"/>
            <p:cNvSpPr>
              <a:spLocks noChangeShapeType="1"/>
            </p:cNvSpPr>
            <p:nvPr/>
          </p:nvSpPr>
          <p:spPr bwMode="auto">
            <a:xfrm>
              <a:off x="3944" y="1109"/>
              <a:ext cx="55" cy="8"/>
            </a:xfrm>
            <a:prstGeom prst="line">
              <a:avLst/>
            </a:prstGeom>
            <a:noFill/>
            <a:ln w="38100">
              <a:solidFill>
                <a:srgbClr val="8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545" name="Line 134"/>
            <p:cNvSpPr>
              <a:spLocks noChangeShapeType="1"/>
            </p:cNvSpPr>
            <p:nvPr/>
          </p:nvSpPr>
          <p:spPr bwMode="auto">
            <a:xfrm>
              <a:off x="3999" y="1109"/>
              <a:ext cx="63" cy="8"/>
            </a:xfrm>
            <a:prstGeom prst="line">
              <a:avLst/>
            </a:prstGeom>
            <a:noFill/>
            <a:ln w="38100">
              <a:solidFill>
                <a:srgbClr val="8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546" name="Line 135"/>
            <p:cNvSpPr>
              <a:spLocks noChangeShapeType="1"/>
            </p:cNvSpPr>
            <p:nvPr/>
          </p:nvSpPr>
          <p:spPr bwMode="auto">
            <a:xfrm flipV="1">
              <a:off x="4062" y="1101"/>
              <a:ext cx="62" cy="8"/>
            </a:xfrm>
            <a:prstGeom prst="line">
              <a:avLst/>
            </a:prstGeom>
            <a:noFill/>
            <a:ln w="38100">
              <a:solidFill>
                <a:srgbClr val="8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547" name="Line 136"/>
            <p:cNvSpPr>
              <a:spLocks noChangeShapeType="1"/>
            </p:cNvSpPr>
            <p:nvPr/>
          </p:nvSpPr>
          <p:spPr bwMode="auto">
            <a:xfrm>
              <a:off x="4124" y="1101"/>
              <a:ext cx="55" cy="1"/>
            </a:xfrm>
            <a:prstGeom prst="line">
              <a:avLst/>
            </a:prstGeom>
            <a:noFill/>
            <a:ln w="38100">
              <a:solidFill>
                <a:srgbClr val="8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548" name="Line 137"/>
            <p:cNvSpPr>
              <a:spLocks noChangeShapeType="1"/>
            </p:cNvSpPr>
            <p:nvPr/>
          </p:nvSpPr>
          <p:spPr bwMode="auto">
            <a:xfrm>
              <a:off x="4179" y="1101"/>
              <a:ext cx="63" cy="1"/>
            </a:xfrm>
            <a:prstGeom prst="line">
              <a:avLst/>
            </a:prstGeom>
            <a:noFill/>
            <a:ln w="38100">
              <a:solidFill>
                <a:srgbClr val="8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549" name="Line 138"/>
            <p:cNvSpPr>
              <a:spLocks noChangeShapeType="1"/>
            </p:cNvSpPr>
            <p:nvPr/>
          </p:nvSpPr>
          <p:spPr bwMode="auto">
            <a:xfrm>
              <a:off x="4242" y="1101"/>
              <a:ext cx="54" cy="1"/>
            </a:xfrm>
            <a:prstGeom prst="line">
              <a:avLst/>
            </a:prstGeom>
            <a:noFill/>
            <a:ln w="38100">
              <a:solidFill>
                <a:srgbClr val="8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550" name="Line 139"/>
            <p:cNvSpPr>
              <a:spLocks noChangeShapeType="1"/>
            </p:cNvSpPr>
            <p:nvPr/>
          </p:nvSpPr>
          <p:spPr bwMode="auto">
            <a:xfrm>
              <a:off x="4296" y="1101"/>
              <a:ext cx="63" cy="1"/>
            </a:xfrm>
            <a:prstGeom prst="line">
              <a:avLst/>
            </a:prstGeom>
            <a:noFill/>
            <a:ln w="38100">
              <a:solidFill>
                <a:srgbClr val="8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551" name="Line 140"/>
            <p:cNvSpPr>
              <a:spLocks noChangeShapeType="1"/>
            </p:cNvSpPr>
            <p:nvPr/>
          </p:nvSpPr>
          <p:spPr bwMode="auto">
            <a:xfrm>
              <a:off x="4359" y="1101"/>
              <a:ext cx="55" cy="1"/>
            </a:xfrm>
            <a:prstGeom prst="line">
              <a:avLst/>
            </a:prstGeom>
            <a:noFill/>
            <a:ln w="38100">
              <a:solidFill>
                <a:srgbClr val="8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552" name="Line 141"/>
            <p:cNvSpPr>
              <a:spLocks noChangeShapeType="1"/>
            </p:cNvSpPr>
            <p:nvPr/>
          </p:nvSpPr>
          <p:spPr bwMode="auto">
            <a:xfrm>
              <a:off x="4414" y="1101"/>
              <a:ext cx="62" cy="1"/>
            </a:xfrm>
            <a:prstGeom prst="line">
              <a:avLst/>
            </a:prstGeom>
            <a:noFill/>
            <a:ln w="38100">
              <a:solidFill>
                <a:srgbClr val="8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553" name="Line 142"/>
            <p:cNvSpPr>
              <a:spLocks noChangeShapeType="1"/>
            </p:cNvSpPr>
            <p:nvPr/>
          </p:nvSpPr>
          <p:spPr bwMode="auto">
            <a:xfrm>
              <a:off x="4476" y="1101"/>
              <a:ext cx="63" cy="1"/>
            </a:xfrm>
            <a:prstGeom prst="line">
              <a:avLst/>
            </a:prstGeom>
            <a:noFill/>
            <a:ln w="38100">
              <a:solidFill>
                <a:srgbClr val="8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554" name="Line 143"/>
            <p:cNvSpPr>
              <a:spLocks noChangeShapeType="1"/>
            </p:cNvSpPr>
            <p:nvPr/>
          </p:nvSpPr>
          <p:spPr bwMode="auto">
            <a:xfrm>
              <a:off x="4539" y="1101"/>
              <a:ext cx="55" cy="1"/>
            </a:xfrm>
            <a:prstGeom prst="line">
              <a:avLst/>
            </a:prstGeom>
            <a:noFill/>
            <a:ln w="38100">
              <a:solidFill>
                <a:srgbClr val="8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555" name="Line 144"/>
            <p:cNvSpPr>
              <a:spLocks noChangeShapeType="1"/>
            </p:cNvSpPr>
            <p:nvPr/>
          </p:nvSpPr>
          <p:spPr bwMode="auto">
            <a:xfrm>
              <a:off x="4594" y="1101"/>
              <a:ext cx="54" cy="1"/>
            </a:xfrm>
            <a:prstGeom prst="line">
              <a:avLst/>
            </a:prstGeom>
            <a:noFill/>
            <a:ln w="38100">
              <a:solidFill>
                <a:srgbClr val="8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556" name="Line 145"/>
            <p:cNvSpPr>
              <a:spLocks noChangeShapeType="1"/>
            </p:cNvSpPr>
            <p:nvPr/>
          </p:nvSpPr>
          <p:spPr bwMode="auto">
            <a:xfrm>
              <a:off x="4648" y="1101"/>
              <a:ext cx="63" cy="1"/>
            </a:xfrm>
            <a:prstGeom prst="line">
              <a:avLst/>
            </a:prstGeom>
            <a:noFill/>
            <a:ln w="38100">
              <a:solidFill>
                <a:srgbClr val="8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557" name="Line 146"/>
            <p:cNvSpPr>
              <a:spLocks noChangeShapeType="1"/>
            </p:cNvSpPr>
            <p:nvPr/>
          </p:nvSpPr>
          <p:spPr bwMode="auto">
            <a:xfrm>
              <a:off x="4711" y="1101"/>
              <a:ext cx="55" cy="1"/>
            </a:xfrm>
            <a:prstGeom prst="line">
              <a:avLst/>
            </a:prstGeom>
            <a:noFill/>
            <a:ln w="38100">
              <a:solidFill>
                <a:srgbClr val="8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558" name="Line 147"/>
            <p:cNvSpPr>
              <a:spLocks noChangeShapeType="1"/>
            </p:cNvSpPr>
            <p:nvPr/>
          </p:nvSpPr>
          <p:spPr bwMode="auto">
            <a:xfrm>
              <a:off x="4766" y="1101"/>
              <a:ext cx="62" cy="1"/>
            </a:xfrm>
            <a:prstGeom prst="line">
              <a:avLst/>
            </a:prstGeom>
            <a:noFill/>
            <a:ln w="38100">
              <a:solidFill>
                <a:srgbClr val="8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559" name="Line 148"/>
            <p:cNvSpPr>
              <a:spLocks noChangeShapeType="1"/>
            </p:cNvSpPr>
            <p:nvPr/>
          </p:nvSpPr>
          <p:spPr bwMode="auto">
            <a:xfrm>
              <a:off x="4828" y="1101"/>
              <a:ext cx="63" cy="1"/>
            </a:xfrm>
            <a:prstGeom prst="line">
              <a:avLst/>
            </a:prstGeom>
            <a:noFill/>
            <a:ln w="38100">
              <a:solidFill>
                <a:srgbClr val="8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560" name="Line 149"/>
            <p:cNvSpPr>
              <a:spLocks noChangeShapeType="1"/>
            </p:cNvSpPr>
            <p:nvPr/>
          </p:nvSpPr>
          <p:spPr bwMode="auto">
            <a:xfrm>
              <a:off x="4891" y="1101"/>
              <a:ext cx="63" cy="1"/>
            </a:xfrm>
            <a:prstGeom prst="line">
              <a:avLst/>
            </a:prstGeom>
            <a:noFill/>
            <a:ln w="38100">
              <a:solidFill>
                <a:srgbClr val="8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561" name="Line 150"/>
            <p:cNvSpPr>
              <a:spLocks noChangeShapeType="1"/>
            </p:cNvSpPr>
            <p:nvPr/>
          </p:nvSpPr>
          <p:spPr bwMode="auto">
            <a:xfrm>
              <a:off x="1112" y="3596"/>
              <a:ext cx="62" cy="1"/>
            </a:xfrm>
            <a:prstGeom prst="line">
              <a:avLst/>
            </a:prstGeom>
            <a:noFill/>
            <a:ln w="38100">
              <a:solidFill>
                <a:srgbClr val="8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562" name="Line 151"/>
            <p:cNvSpPr>
              <a:spLocks noChangeShapeType="1"/>
            </p:cNvSpPr>
            <p:nvPr/>
          </p:nvSpPr>
          <p:spPr bwMode="auto">
            <a:xfrm>
              <a:off x="1174" y="3596"/>
              <a:ext cx="55" cy="1"/>
            </a:xfrm>
            <a:prstGeom prst="line">
              <a:avLst/>
            </a:prstGeom>
            <a:noFill/>
            <a:ln w="38100">
              <a:solidFill>
                <a:srgbClr val="8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563" name="Line 152"/>
            <p:cNvSpPr>
              <a:spLocks noChangeShapeType="1"/>
            </p:cNvSpPr>
            <p:nvPr/>
          </p:nvSpPr>
          <p:spPr bwMode="auto">
            <a:xfrm>
              <a:off x="1229" y="3596"/>
              <a:ext cx="55" cy="1"/>
            </a:xfrm>
            <a:prstGeom prst="line">
              <a:avLst/>
            </a:prstGeom>
            <a:noFill/>
            <a:ln w="38100">
              <a:solidFill>
                <a:srgbClr val="8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564" name="Line 153"/>
            <p:cNvSpPr>
              <a:spLocks noChangeShapeType="1"/>
            </p:cNvSpPr>
            <p:nvPr/>
          </p:nvSpPr>
          <p:spPr bwMode="auto">
            <a:xfrm>
              <a:off x="1284" y="3596"/>
              <a:ext cx="62" cy="1"/>
            </a:xfrm>
            <a:prstGeom prst="line">
              <a:avLst/>
            </a:prstGeom>
            <a:noFill/>
            <a:ln w="38100">
              <a:solidFill>
                <a:srgbClr val="8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565" name="Line 154"/>
            <p:cNvSpPr>
              <a:spLocks noChangeShapeType="1"/>
            </p:cNvSpPr>
            <p:nvPr/>
          </p:nvSpPr>
          <p:spPr bwMode="auto">
            <a:xfrm>
              <a:off x="1346" y="3596"/>
              <a:ext cx="63" cy="1"/>
            </a:xfrm>
            <a:prstGeom prst="line">
              <a:avLst/>
            </a:prstGeom>
            <a:noFill/>
            <a:ln w="38100">
              <a:solidFill>
                <a:srgbClr val="8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566" name="Line 155"/>
            <p:cNvSpPr>
              <a:spLocks noChangeShapeType="1"/>
            </p:cNvSpPr>
            <p:nvPr/>
          </p:nvSpPr>
          <p:spPr bwMode="auto">
            <a:xfrm>
              <a:off x="1409" y="3596"/>
              <a:ext cx="55" cy="1"/>
            </a:xfrm>
            <a:prstGeom prst="line">
              <a:avLst/>
            </a:prstGeom>
            <a:noFill/>
            <a:ln w="38100">
              <a:solidFill>
                <a:srgbClr val="8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567" name="Line 156"/>
            <p:cNvSpPr>
              <a:spLocks noChangeShapeType="1"/>
            </p:cNvSpPr>
            <p:nvPr/>
          </p:nvSpPr>
          <p:spPr bwMode="auto">
            <a:xfrm>
              <a:off x="1464" y="3596"/>
              <a:ext cx="62" cy="1"/>
            </a:xfrm>
            <a:prstGeom prst="line">
              <a:avLst/>
            </a:prstGeom>
            <a:noFill/>
            <a:ln w="38100">
              <a:solidFill>
                <a:srgbClr val="8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568" name="Line 157"/>
            <p:cNvSpPr>
              <a:spLocks noChangeShapeType="1"/>
            </p:cNvSpPr>
            <p:nvPr/>
          </p:nvSpPr>
          <p:spPr bwMode="auto">
            <a:xfrm flipV="1">
              <a:off x="1526" y="3588"/>
              <a:ext cx="63" cy="8"/>
            </a:xfrm>
            <a:prstGeom prst="line">
              <a:avLst/>
            </a:prstGeom>
            <a:noFill/>
            <a:ln w="38100">
              <a:solidFill>
                <a:srgbClr val="8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569" name="Line 158"/>
            <p:cNvSpPr>
              <a:spLocks noChangeShapeType="1"/>
            </p:cNvSpPr>
            <p:nvPr/>
          </p:nvSpPr>
          <p:spPr bwMode="auto">
            <a:xfrm flipV="1">
              <a:off x="1589" y="3573"/>
              <a:ext cx="47" cy="15"/>
            </a:xfrm>
            <a:prstGeom prst="line">
              <a:avLst/>
            </a:prstGeom>
            <a:noFill/>
            <a:ln w="38100">
              <a:solidFill>
                <a:srgbClr val="8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570" name="Line 159"/>
            <p:cNvSpPr>
              <a:spLocks noChangeShapeType="1"/>
            </p:cNvSpPr>
            <p:nvPr/>
          </p:nvSpPr>
          <p:spPr bwMode="auto">
            <a:xfrm>
              <a:off x="1636" y="3573"/>
              <a:ext cx="63" cy="8"/>
            </a:xfrm>
            <a:prstGeom prst="line">
              <a:avLst/>
            </a:prstGeom>
            <a:noFill/>
            <a:ln w="38100">
              <a:solidFill>
                <a:srgbClr val="8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571" name="Line 160"/>
            <p:cNvSpPr>
              <a:spLocks noChangeShapeType="1"/>
            </p:cNvSpPr>
            <p:nvPr/>
          </p:nvSpPr>
          <p:spPr bwMode="auto">
            <a:xfrm flipV="1">
              <a:off x="1699" y="3542"/>
              <a:ext cx="62" cy="31"/>
            </a:xfrm>
            <a:prstGeom prst="line">
              <a:avLst/>
            </a:prstGeom>
            <a:noFill/>
            <a:ln w="38100">
              <a:solidFill>
                <a:srgbClr val="8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572" name="Line 161"/>
            <p:cNvSpPr>
              <a:spLocks noChangeShapeType="1"/>
            </p:cNvSpPr>
            <p:nvPr/>
          </p:nvSpPr>
          <p:spPr bwMode="auto">
            <a:xfrm flipV="1">
              <a:off x="1761" y="3526"/>
              <a:ext cx="55" cy="16"/>
            </a:xfrm>
            <a:prstGeom prst="line">
              <a:avLst/>
            </a:prstGeom>
            <a:noFill/>
            <a:ln w="38100">
              <a:solidFill>
                <a:srgbClr val="8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573" name="Line 162"/>
            <p:cNvSpPr>
              <a:spLocks noChangeShapeType="1"/>
            </p:cNvSpPr>
            <p:nvPr/>
          </p:nvSpPr>
          <p:spPr bwMode="auto">
            <a:xfrm flipV="1">
              <a:off x="1816" y="3502"/>
              <a:ext cx="63" cy="24"/>
            </a:xfrm>
            <a:prstGeom prst="line">
              <a:avLst/>
            </a:prstGeom>
            <a:noFill/>
            <a:ln w="38100">
              <a:solidFill>
                <a:srgbClr val="8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574" name="Line 163"/>
            <p:cNvSpPr>
              <a:spLocks noChangeShapeType="1"/>
            </p:cNvSpPr>
            <p:nvPr/>
          </p:nvSpPr>
          <p:spPr bwMode="auto">
            <a:xfrm flipV="1">
              <a:off x="1879" y="3479"/>
              <a:ext cx="62" cy="23"/>
            </a:xfrm>
            <a:prstGeom prst="line">
              <a:avLst/>
            </a:prstGeom>
            <a:noFill/>
            <a:ln w="38100">
              <a:solidFill>
                <a:srgbClr val="8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575" name="Line 164"/>
            <p:cNvSpPr>
              <a:spLocks noChangeShapeType="1"/>
            </p:cNvSpPr>
            <p:nvPr/>
          </p:nvSpPr>
          <p:spPr bwMode="auto">
            <a:xfrm flipV="1">
              <a:off x="1941" y="3416"/>
              <a:ext cx="63" cy="63"/>
            </a:xfrm>
            <a:prstGeom prst="line">
              <a:avLst/>
            </a:prstGeom>
            <a:noFill/>
            <a:ln w="38100">
              <a:solidFill>
                <a:srgbClr val="8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576" name="Line 165"/>
            <p:cNvSpPr>
              <a:spLocks noChangeShapeType="1"/>
            </p:cNvSpPr>
            <p:nvPr/>
          </p:nvSpPr>
          <p:spPr bwMode="auto">
            <a:xfrm flipV="1">
              <a:off x="2004" y="3346"/>
              <a:ext cx="47" cy="70"/>
            </a:xfrm>
            <a:prstGeom prst="line">
              <a:avLst/>
            </a:prstGeom>
            <a:noFill/>
            <a:ln w="38100">
              <a:solidFill>
                <a:srgbClr val="8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577" name="Line 166"/>
            <p:cNvSpPr>
              <a:spLocks noChangeShapeType="1"/>
            </p:cNvSpPr>
            <p:nvPr/>
          </p:nvSpPr>
          <p:spPr bwMode="auto">
            <a:xfrm flipV="1">
              <a:off x="2051" y="3260"/>
              <a:ext cx="62" cy="86"/>
            </a:xfrm>
            <a:prstGeom prst="line">
              <a:avLst/>
            </a:prstGeom>
            <a:noFill/>
            <a:ln w="38100">
              <a:solidFill>
                <a:srgbClr val="8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578" name="Line 167"/>
            <p:cNvSpPr>
              <a:spLocks noChangeShapeType="1"/>
            </p:cNvSpPr>
            <p:nvPr/>
          </p:nvSpPr>
          <p:spPr bwMode="auto">
            <a:xfrm flipV="1">
              <a:off x="2113" y="3151"/>
              <a:ext cx="63" cy="109"/>
            </a:xfrm>
            <a:prstGeom prst="line">
              <a:avLst/>
            </a:prstGeom>
            <a:noFill/>
            <a:ln w="38100">
              <a:solidFill>
                <a:srgbClr val="8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579" name="Line 168"/>
            <p:cNvSpPr>
              <a:spLocks noChangeShapeType="1"/>
            </p:cNvSpPr>
            <p:nvPr/>
          </p:nvSpPr>
          <p:spPr bwMode="auto">
            <a:xfrm flipV="1">
              <a:off x="2176" y="3064"/>
              <a:ext cx="55" cy="87"/>
            </a:xfrm>
            <a:prstGeom prst="line">
              <a:avLst/>
            </a:prstGeom>
            <a:noFill/>
            <a:ln w="38100">
              <a:solidFill>
                <a:srgbClr val="8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580" name="Line 169"/>
            <p:cNvSpPr>
              <a:spLocks noChangeShapeType="1"/>
            </p:cNvSpPr>
            <p:nvPr/>
          </p:nvSpPr>
          <p:spPr bwMode="auto">
            <a:xfrm flipV="1">
              <a:off x="2231" y="2955"/>
              <a:ext cx="62" cy="109"/>
            </a:xfrm>
            <a:prstGeom prst="line">
              <a:avLst/>
            </a:prstGeom>
            <a:noFill/>
            <a:ln w="38100">
              <a:solidFill>
                <a:srgbClr val="8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581" name="Line 170"/>
            <p:cNvSpPr>
              <a:spLocks noChangeShapeType="1"/>
            </p:cNvSpPr>
            <p:nvPr/>
          </p:nvSpPr>
          <p:spPr bwMode="auto">
            <a:xfrm flipV="1">
              <a:off x="2293" y="2822"/>
              <a:ext cx="63" cy="133"/>
            </a:xfrm>
            <a:prstGeom prst="line">
              <a:avLst/>
            </a:prstGeom>
            <a:noFill/>
            <a:ln w="38100">
              <a:solidFill>
                <a:srgbClr val="8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582" name="Line 171"/>
            <p:cNvSpPr>
              <a:spLocks noChangeShapeType="1"/>
            </p:cNvSpPr>
            <p:nvPr/>
          </p:nvSpPr>
          <p:spPr bwMode="auto">
            <a:xfrm flipV="1">
              <a:off x="2356" y="2697"/>
              <a:ext cx="47" cy="125"/>
            </a:xfrm>
            <a:prstGeom prst="line">
              <a:avLst/>
            </a:prstGeom>
            <a:noFill/>
            <a:ln w="38100">
              <a:solidFill>
                <a:srgbClr val="8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583" name="Line 172"/>
            <p:cNvSpPr>
              <a:spLocks noChangeShapeType="1"/>
            </p:cNvSpPr>
            <p:nvPr/>
          </p:nvSpPr>
          <p:spPr bwMode="auto">
            <a:xfrm flipV="1">
              <a:off x="2403" y="2548"/>
              <a:ext cx="62" cy="149"/>
            </a:xfrm>
            <a:prstGeom prst="line">
              <a:avLst/>
            </a:prstGeom>
            <a:noFill/>
            <a:ln w="38100">
              <a:solidFill>
                <a:srgbClr val="8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584" name="Line 173"/>
            <p:cNvSpPr>
              <a:spLocks noChangeShapeType="1"/>
            </p:cNvSpPr>
            <p:nvPr/>
          </p:nvSpPr>
          <p:spPr bwMode="auto">
            <a:xfrm flipV="1">
              <a:off x="2465" y="2447"/>
              <a:ext cx="63" cy="101"/>
            </a:xfrm>
            <a:prstGeom prst="line">
              <a:avLst/>
            </a:prstGeom>
            <a:noFill/>
            <a:ln w="38100">
              <a:solidFill>
                <a:srgbClr val="8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585" name="Line 174"/>
            <p:cNvSpPr>
              <a:spLocks noChangeShapeType="1"/>
            </p:cNvSpPr>
            <p:nvPr/>
          </p:nvSpPr>
          <p:spPr bwMode="auto">
            <a:xfrm flipV="1">
              <a:off x="2528" y="2337"/>
              <a:ext cx="63" cy="110"/>
            </a:xfrm>
            <a:prstGeom prst="line">
              <a:avLst/>
            </a:prstGeom>
            <a:noFill/>
            <a:ln w="38100">
              <a:solidFill>
                <a:srgbClr val="8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586" name="Line 175"/>
            <p:cNvSpPr>
              <a:spLocks noChangeShapeType="1"/>
            </p:cNvSpPr>
            <p:nvPr/>
          </p:nvSpPr>
          <p:spPr bwMode="auto">
            <a:xfrm flipV="1">
              <a:off x="2591" y="2173"/>
              <a:ext cx="54" cy="164"/>
            </a:xfrm>
            <a:prstGeom prst="line">
              <a:avLst/>
            </a:prstGeom>
            <a:noFill/>
            <a:ln w="38100">
              <a:solidFill>
                <a:srgbClr val="8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587" name="Line 176"/>
            <p:cNvSpPr>
              <a:spLocks noChangeShapeType="1"/>
            </p:cNvSpPr>
            <p:nvPr/>
          </p:nvSpPr>
          <p:spPr bwMode="auto">
            <a:xfrm flipV="1">
              <a:off x="2645" y="2063"/>
              <a:ext cx="63" cy="110"/>
            </a:xfrm>
            <a:prstGeom prst="line">
              <a:avLst/>
            </a:prstGeom>
            <a:noFill/>
            <a:ln w="38100">
              <a:solidFill>
                <a:srgbClr val="8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588" name="Line 177"/>
            <p:cNvSpPr>
              <a:spLocks noChangeShapeType="1"/>
            </p:cNvSpPr>
            <p:nvPr/>
          </p:nvSpPr>
          <p:spPr bwMode="auto">
            <a:xfrm flipV="1">
              <a:off x="2708" y="1938"/>
              <a:ext cx="63" cy="125"/>
            </a:xfrm>
            <a:prstGeom prst="line">
              <a:avLst/>
            </a:prstGeom>
            <a:noFill/>
            <a:ln w="38100">
              <a:solidFill>
                <a:srgbClr val="8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589" name="Line 178"/>
            <p:cNvSpPr>
              <a:spLocks noChangeShapeType="1"/>
            </p:cNvSpPr>
            <p:nvPr/>
          </p:nvSpPr>
          <p:spPr bwMode="auto">
            <a:xfrm flipV="1">
              <a:off x="2771" y="1852"/>
              <a:ext cx="46" cy="86"/>
            </a:xfrm>
            <a:prstGeom prst="line">
              <a:avLst/>
            </a:prstGeom>
            <a:noFill/>
            <a:ln w="38100">
              <a:solidFill>
                <a:srgbClr val="8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590" name="Line 179"/>
            <p:cNvSpPr>
              <a:spLocks noChangeShapeType="1"/>
            </p:cNvSpPr>
            <p:nvPr/>
          </p:nvSpPr>
          <p:spPr bwMode="auto">
            <a:xfrm flipV="1">
              <a:off x="2817" y="1782"/>
              <a:ext cx="63" cy="70"/>
            </a:xfrm>
            <a:prstGeom prst="line">
              <a:avLst/>
            </a:prstGeom>
            <a:noFill/>
            <a:ln w="38100">
              <a:solidFill>
                <a:srgbClr val="8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591" name="Line 180"/>
            <p:cNvSpPr>
              <a:spLocks noChangeShapeType="1"/>
            </p:cNvSpPr>
            <p:nvPr/>
          </p:nvSpPr>
          <p:spPr bwMode="auto">
            <a:xfrm flipV="1">
              <a:off x="2880" y="1711"/>
              <a:ext cx="63" cy="71"/>
            </a:xfrm>
            <a:prstGeom prst="line">
              <a:avLst/>
            </a:prstGeom>
            <a:noFill/>
            <a:ln w="38100">
              <a:solidFill>
                <a:srgbClr val="8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592" name="Line 181"/>
            <p:cNvSpPr>
              <a:spLocks noChangeShapeType="1"/>
            </p:cNvSpPr>
            <p:nvPr/>
          </p:nvSpPr>
          <p:spPr bwMode="auto">
            <a:xfrm flipV="1">
              <a:off x="2943" y="1641"/>
              <a:ext cx="54" cy="70"/>
            </a:xfrm>
            <a:prstGeom prst="line">
              <a:avLst/>
            </a:prstGeom>
            <a:noFill/>
            <a:ln w="38100">
              <a:solidFill>
                <a:srgbClr val="8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593" name="Line 182"/>
            <p:cNvSpPr>
              <a:spLocks noChangeShapeType="1"/>
            </p:cNvSpPr>
            <p:nvPr/>
          </p:nvSpPr>
          <p:spPr bwMode="auto">
            <a:xfrm flipV="1">
              <a:off x="2997" y="1547"/>
              <a:ext cx="63" cy="94"/>
            </a:xfrm>
            <a:prstGeom prst="line">
              <a:avLst/>
            </a:prstGeom>
            <a:noFill/>
            <a:ln w="38100">
              <a:solidFill>
                <a:srgbClr val="8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594" name="Line 183"/>
            <p:cNvSpPr>
              <a:spLocks noChangeShapeType="1"/>
            </p:cNvSpPr>
            <p:nvPr/>
          </p:nvSpPr>
          <p:spPr bwMode="auto">
            <a:xfrm flipV="1">
              <a:off x="3060" y="1469"/>
              <a:ext cx="63" cy="78"/>
            </a:xfrm>
            <a:prstGeom prst="line">
              <a:avLst/>
            </a:prstGeom>
            <a:noFill/>
            <a:ln w="38100">
              <a:solidFill>
                <a:srgbClr val="8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595" name="Line 184"/>
            <p:cNvSpPr>
              <a:spLocks noChangeShapeType="1"/>
            </p:cNvSpPr>
            <p:nvPr/>
          </p:nvSpPr>
          <p:spPr bwMode="auto">
            <a:xfrm flipV="1">
              <a:off x="3123" y="1430"/>
              <a:ext cx="54" cy="39"/>
            </a:xfrm>
            <a:prstGeom prst="line">
              <a:avLst/>
            </a:prstGeom>
            <a:noFill/>
            <a:ln w="38100">
              <a:solidFill>
                <a:srgbClr val="8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596" name="Line 185"/>
            <p:cNvSpPr>
              <a:spLocks noChangeShapeType="1"/>
            </p:cNvSpPr>
            <p:nvPr/>
          </p:nvSpPr>
          <p:spPr bwMode="auto">
            <a:xfrm flipV="1">
              <a:off x="3177" y="1375"/>
              <a:ext cx="55" cy="55"/>
            </a:xfrm>
            <a:prstGeom prst="line">
              <a:avLst/>
            </a:prstGeom>
            <a:noFill/>
            <a:ln w="38100">
              <a:solidFill>
                <a:srgbClr val="8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597" name="Line 186"/>
            <p:cNvSpPr>
              <a:spLocks noChangeShapeType="1"/>
            </p:cNvSpPr>
            <p:nvPr/>
          </p:nvSpPr>
          <p:spPr bwMode="auto">
            <a:xfrm flipV="1">
              <a:off x="3232" y="1320"/>
              <a:ext cx="63" cy="55"/>
            </a:xfrm>
            <a:prstGeom prst="line">
              <a:avLst/>
            </a:prstGeom>
            <a:noFill/>
            <a:ln w="38100">
              <a:solidFill>
                <a:srgbClr val="8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598" name="Line 187"/>
            <p:cNvSpPr>
              <a:spLocks noChangeShapeType="1"/>
            </p:cNvSpPr>
            <p:nvPr/>
          </p:nvSpPr>
          <p:spPr bwMode="auto">
            <a:xfrm flipV="1">
              <a:off x="3295" y="1281"/>
              <a:ext cx="62" cy="39"/>
            </a:xfrm>
            <a:prstGeom prst="line">
              <a:avLst/>
            </a:prstGeom>
            <a:noFill/>
            <a:ln w="38100">
              <a:solidFill>
                <a:srgbClr val="8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599" name="Line 188"/>
            <p:cNvSpPr>
              <a:spLocks noChangeShapeType="1"/>
            </p:cNvSpPr>
            <p:nvPr/>
          </p:nvSpPr>
          <p:spPr bwMode="auto">
            <a:xfrm flipV="1">
              <a:off x="3357" y="1250"/>
              <a:ext cx="55" cy="31"/>
            </a:xfrm>
            <a:prstGeom prst="line">
              <a:avLst/>
            </a:prstGeom>
            <a:noFill/>
            <a:ln w="38100">
              <a:solidFill>
                <a:srgbClr val="8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600" name="Line 189"/>
            <p:cNvSpPr>
              <a:spLocks noChangeShapeType="1"/>
            </p:cNvSpPr>
            <p:nvPr/>
          </p:nvSpPr>
          <p:spPr bwMode="auto">
            <a:xfrm flipV="1">
              <a:off x="3412" y="1227"/>
              <a:ext cx="63" cy="23"/>
            </a:xfrm>
            <a:prstGeom prst="line">
              <a:avLst/>
            </a:prstGeom>
            <a:noFill/>
            <a:ln w="38100">
              <a:solidFill>
                <a:srgbClr val="8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601" name="Line 190"/>
            <p:cNvSpPr>
              <a:spLocks noChangeShapeType="1"/>
            </p:cNvSpPr>
            <p:nvPr/>
          </p:nvSpPr>
          <p:spPr bwMode="auto">
            <a:xfrm flipV="1">
              <a:off x="3475" y="1188"/>
              <a:ext cx="62" cy="39"/>
            </a:xfrm>
            <a:prstGeom prst="line">
              <a:avLst/>
            </a:prstGeom>
            <a:noFill/>
            <a:ln w="38100">
              <a:solidFill>
                <a:srgbClr val="8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602" name="Line 191"/>
            <p:cNvSpPr>
              <a:spLocks noChangeShapeType="1"/>
            </p:cNvSpPr>
            <p:nvPr/>
          </p:nvSpPr>
          <p:spPr bwMode="auto">
            <a:xfrm flipV="1">
              <a:off x="3537" y="1180"/>
              <a:ext cx="47" cy="8"/>
            </a:xfrm>
            <a:prstGeom prst="line">
              <a:avLst/>
            </a:prstGeom>
            <a:noFill/>
            <a:ln w="38100">
              <a:solidFill>
                <a:srgbClr val="8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603" name="Line 192"/>
            <p:cNvSpPr>
              <a:spLocks noChangeShapeType="1"/>
            </p:cNvSpPr>
            <p:nvPr/>
          </p:nvSpPr>
          <p:spPr bwMode="auto">
            <a:xfrm flipV="1">
              <a:off x="3584" y="1156"/>
              <a:ext cx="63" cy="24"/>
            </a:xfrm>
            <a:prstGeom prst="line">
              <a:avLst/>
            </a:prstGeom>
            <a:noFill/>
            <a:ln w="38100">
              <a:solidFill>
                <a:srgbClr val="8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604" name="Line 193"/>
            <p:cNvSpPr>
              <a:spLocks noChangeShapeType="1"/>
            </p:cNvSpPr>
            <p:nvPr/>
          </p:nvSpPr>
          <p:spPr bwMode="auto">
            <a:xfrm flipV="1">
              <a:off x="3647" y="1141"/>
              <a:ext cx="62" cy="15"/>
            </a:xfrm>
            <a:prstGeom prst="line">
              <a:avLst/>
            </a:prstGeom>
            <a:noFill/>
            <a:ln w="38100">
              <a:solidFill>
                <a:srgbClr val="8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605" name="Line 194"/>
            <p:cNvSpPr>
              <a:spLocks noChangeShapeType="1"/>
            </p:cNvSpPr>
            <p:nvPr/>
          </p:nvSpPr>
          <p:spPr bwMode="auto">
            <a:xfrm>
              <a:off x="3709" y="1141"/>
              <a:ext cx="63" cy="7"/>
            </a:xfrm>
            <a:prstGeom prst="line">
              <a:avLst/>
            </a:prstGeom>
            <a:noFill/>
            <a:ln w="38100">
              <a:solidFill>
                <a:srgbClr val="8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606" name="Line 195"/>
            <p:cNvSpPr>
              <a:spLocks noChangeShapeType="1"/>
            </p:cNvSpPr>
            <p:nvPr/>
          </p:nvSpPr>
          <p:spPr bwMode="auto">
            <a:xfrm flipV="1">
              <a:off x="3772" y="1133"/>
              <a:ext cx="55" cy="8"/>
            </a:xfrm>
            <a:prstGeom prst="line">
              <a:avLst/>
            </a:prstGeom>
            <a:noFill/>
            <a:ln w="38100">
              <a:solidFill>
                <a:srgbClr val="8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607" name="Line 196"/>
            <p:cNvSpPr>
              <a:spLocks noChangeShapeType="1"/>
            </p:cNvSpPr>
            <p:nvPr/>
          </p:nvSpPr>
          <p:spPr bwMode="auto">
            <a:xfrm flipV="1">
              <a:off x="3827" y="1125"/>
              <a:ext cx="62" cy="8"/>
            </a:xfrm>
            <a:prstGeom prst="line">
              <a:avLst/>
            </a:prstGeom>
            <a:noFill/>
            <a:ln w="38100">
              <a:solidFill>
                <a:srgbClr val="8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608" name="Line 197"/>
            <p:cNvSpPr>
              <a:spLocks noChangeShapeType="1"/>
            </p:cNvSpPr>
            <p:nvPr/>
          </p:nvSpPr>
          <p:spPr bwMode="auto">
            <a:xfrm>
              <a:off x="3889" y="1125"/>
              <a:ext cx="55" cy="1"/>
            </a:xfrm>
            <a:prstGeom prst="line">
              <a:avLst/>
            </a:prstGeom>
            <a:noFill/>
            <a:ln w="38100">
              <a:solidFill>
                <a:srgbClr val="8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609" name="Line 198"/>
            <p:cNvSpPr>
              <a:spLocks noChangeShapeType="1"/>
            </p:cNvSpPr>
            <p:nvPr/>
          </p:nvSpPr>
          <p:spPr bwMode="auto">
            <a:xfrm flipV="1">
              <a:off x="3944" y="1109"/>
              <a:ext cx="55" cy="16"/>
            </a:xfrm>
            <a:prstGeom prst="line">
              <a:avLst/>
            </a:prstGeom>
            <a:noFill/>
            <a:ln w="38100">
              <a:solidFill>
                <a:srgbClr val="8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610" name="Line 199"/>
            <p:cNvSpPr>
              <a:spLocks noChangeShapeType="1"/>
            </p:cNvSpPr>
            <p:nvPr/>
          </p:nvSpPr>
          <p:spPr bwMode="auto">
            <a:xfrm>
              <a:off x="3999" y="1109"/>
              <a:ext cx="63" cy="8"/>
            </a:xfrm>
            <a:prstGeom prst="line">
              <a:avLst/>
            </a:prstGeom>
            <a:noFill/>
            <a:ln w="38100">
              <a:solidFill>
                <a:srgbClr val="8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611" name="Line 200"/>
            <p:cNvSpPr>
              <a:spLocks noChangeShapeType="1"/>
            </p:cNvSpPr>
            <p:nvPr/>
          </p:nvSpPr>
          <p:spPr bwMode="auto">
            <a:xfrm>
              <a:off x="4062" y="1109"/>
              <a:ext cx="62" cy="8"/>
            </a:xfrm>
            <a:prstGeom prst="line">
              <a:avLst/>
            </a:prstGeom>
            <a:noFill/>
            <a:ln w="38100">
              <a:solidFill>
                <a:srgbClr val="8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612" name="Line 201"/>
            <p:cNvSpPr>
              <a:spLocks noChangeShapeType="1"/>
            </p:cNvSpPr>
            <p:nvPr/>
          </p:nvSpPr>
          <p:spPr bwMode="auto">
            <a:xfrm>
              <a:off x="4124" y="1109"/>
              <a:ext cx="55" cy="8"/>
            </a:xfrm>
            <a:prstGeom prst="line">
              <a:avLst/>
            </a:prstGeom>
            <a:noFill/>
            <a:ln w="38100">
              <a:solidFill>
                <a:srgbClr val="8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613" name="Line 202"/>
            <p:cNvSpPr>
              <a:spLocks noChangeShapeType="1"/>
            </p:cNvSpPr>
            <p:nvPr/>
          </p:nvSpPr>
          <p:spPr bwMode="auto">
            <a:xfrm>
              <a:off x="4179" y="1109"/>
              <a:ext cx="63" cy="8"/>
            </a:xfrm>
            <a:prstGeom prst="line">
              <a:avLst/>
            </a:prstGeom>
            <a:noFill/>
            <a:ln w="38100">
              <a:solidFill>
                <a:srgbClr val="8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614" name="Line 203"/>
            <p:cNvSpPr>
              <a:spLocks noChangeShapeType="1"/>
            </p:cNvSpPr>
            <p:nvPr/>
          </p:nvSpPr>
          <p:spPr bwMode="auto">
            <a:xfrm flipV="1">
              <a:off x="4242" y="1101"/>
              <a:ext cx="54" cy="8"/>
            </a:xfrm>
            <a:prstGeom prst="line">
              <a:avLst/>
            </a:prstGeom>
            <a:noFill/>
            <a:ln w="38100">
              <a:solidFill>
                <a:srgbClr val="8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615" name="Line 204"/>
            <p:cNvSpPr>
              <a:spLocks noChangeShapeType="1"/>
            </p:cNvSpPr>
            <p:nvPr/>
          </p:nvSpPr>
          <p:spPr bwMode="auto">
            <a:xfrm>
              <a:off x="4296" y="1101"/>
              <a:ext cx="63" cy="1"/>
            </a:xfrm>
            <a:prstGeom prst="line">
              <a:avLst/>
            </a:prstGeom>
            <a:noFill/>
            <a:ln w="38100">
              <a:solidFill>
                <a:srgbClr val="8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616" name="Line 205"/>
            <p:cNvSpPr>
              <a:spLocks noChangeShapeType="1"/>
            </p:cNvSpPr>
            <p:nvPr/>
          </p:nvSpPr>
          <p:spPr bwMode="auto">
            <a:xfrm>
              <a:off x="4359" y="1101"/>
              <a:ext cx="55" cy="1"/>
            </a:xfrm>
            <a:prstGeom prst="line">
              <a:avLst/>
            </a:prstGeom>
            <a:noFill/>
            <a:ln w="38100">
              <a:solidFill>
                <a:srgbClr val="800000"/>
              </a:solidFill>
              <a:round/>
              <a:headEnd/>
              <a:tailEnd/>
            </a:ln>
            <a:extLst>
              <a:ext uri="{909E8E84-426E-40DD-AFC4-6F175D3DCCD1}">
                <a14:hiddenFill xmlns:a14="http://schemas.microsoft.com/office/drawing/2010/main">
                  <a:noFill/>
                </a14:hiddenFill>
              </a:ext>
            </a:extLst>
          </p:spPr>
          <p:txBody>
            <a:bodyPr/>
            <a:lstStyle/>
            <a:p>
              <a:endParaRPr lang="en-US"/>
            </a:p>
          </p:txBody>
        </p:sp>
      </p:grpSp>
      <p:sp>
        <p:nvSpPr>
          <p:cNvPr id="91142" name="Line 206"/>
          <p:cNvSpPr>
            <a:spLocks noChangeShapeType="1"/>
          </p:cNvSpPr>
          <p:nvPr/>
        </p:nvSpPr>
        <p:spPr bwMode="auto">
          <a:xfrm>
            <a:off x="6872288" y="2055813"/>
            <a:ext cx="92075" cy="1587"/>
          </a:xfrm>
          <a:prstGeom prst="line">
            <a:avLst/>
          </a:prstGeom>
          <a:noFill/>
          <a:ln w="38100">
            <a:solidFill>
              <a:srgbClr val="8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143" name="Line 207"/>
          <p:cNvSpPr>
            <a:spLocks noChangeShapeType="1"/>
          </p:cNvSpPr>
          <p:nvPr/>
        </p:nvSpPr>
        <p:spPr bwMode="auto">
          <a:xfrm>
            <a:off x="6964363" y="2055813"/>
            <a:ext cx="95250" cy="1587"/>
          </a:xfrm>
          <a:prstGeom prst="line">
            <a:avLst/>
          </a:prstGeom>
          <a:noFill/>
          <a:ln w="38100">
            <a:solidFill>
              <a:srgbClr val="8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144" name="Line 208"/>
          <p:cNvSpPr>
            <a:spLocks noChangeShapeType="1"/>
          </p:cNvSpPr>
          <p:nvPr/>
        </p:nvSpPr>
        <p:spPr bwMode="auto">
          <a:xfrm>
            <a:off x="7059613" y="2055813"/>
            <a:ext cx="80962" cy="1587"/>
          </a:xfrm>
          <a:prstGeom prst="line">
            <a:avLst/>
          </a:prstGeom>
          <a:noFill/>
          <a:ln w="38100">
            <a:solidFill>
              <a:srgbClr val="8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145" name="Line 209"/>
          <p:cNvSpPr>
            <a:spLocks noChangeShapeType="1"/>
          </p:cNvSpPr>
          <p:nvPr/>
        </p:nvSpPr>
        <p:spPr bwMode="auto">
          <a:xfrm>
            <a:off x="7140575" y="2055813"/>
            <a:ext cx="80963" cy="1587"/>
          </a:xfrm>
          <a:prstGeom prst="line">
            <a:avLst/>
          </a:prstGeom>
          <a:noFill/>
          <a:ln w="38100">
            <a:solidFill>
              <a:srgbClr val="8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146" name="Line 210"/>
          <p:cNvSpPr>
            <a:spLocks noChangeShapeType="1"/>
          </p:cNvSpPr>
          <p:nvPr/>
        </p:nvSpPr>
        <p:spPr bwMode="auto">
          <a:xfrm>
            <a:off x="7221538" y="2055813"/>
            <a:ext cx="95250" cy="1587"/>
          </a:xfrm>
          <a:prstGeom prst="line">
            <a:avLst/>
          </a:prstGeom>
          <a:noFill/>
          <a:ln w="38100">
            <a:solidFill>
              <a:srgbClr val="8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147" name="Line 211"/>
          <p:cNvSpPr>
            <a:spLocks noChangeShapeType="1"/>
          </p:cNvSpPr>
          <p:nvPr/>
        </p:nvSpPr>
        <p:spPr bwMode="auto">
          <a:xfrm>
            <a:off x="7316788" y="2055813"/>
            <a:ext cx="82550" cy="1587"/>
          </a:xfrm>
          <a:prstGeom prst="line">
            <a:avLst/>
          </a:prstGeom>
          <a:noFill/>
          <a:ln w="38100">
            <a:solidFill>
              <a:srgbClr val="8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148" name="Line 212"/>
          <p:cNvSpPr>
            <a:spLocks noChangeShapeType="1"/>
          </p:cNvSpPr>
          <p:nvPr/>
        </p:nvSpPr>
        <p:spPr bwMode="auto">
          <a:xfrm>
            <a:off x="7399338" y="2055813"/>
            <a:ext cx="92075" cy="1587"/>
          </a:xfrm>
          <a:prstGeom prst="line">
            <a:avLst/>
          </a:prstGeom>
          <a:noFill/>
          <a:ln w="38100">
            <a:solidFill>
              <a:srgbClr val="8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149" name="Line 213"/>
          <p:cNvSpPr>
            <a:spLocks noChangeShapeType="1"/>
          </p:cNvSpPr>
          <p:nvPr/>
        </p:nvSpPr>
        <p:spPr bwMode="auto">
          <a:xfrm>
            <a:off x="7491413" y="2055813"/>
            <a:ext cx="93662" cy="1587"/>
          </a:xfrm>
          <a:prstGeom prst="line">
            <a:avLst/>
          </a:prstGeom>
          <a:noFill/>
          <a:ln w="38100">
            <a:solidFill>
              <a:srgbClr val="8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150" name="Line 214"/>
          <p:cNvSpPr>
            <a:spLocks noChangeShapeType="1"/>
          </p:cNvSpPr>
          <p:nvPr/>
        </p:nvSpPr>
        <p:spPr bwMode="auto">
          <a:xfrm>
            <a:off x="7585075" y="2055813"/>
            <a:ext cx="95250" cy="1587"/>
          </a:xfrm>
          <a:prstGeom prst="line">
            <a:avLst/>
          </a:prstGeom>
          <a:noFill/>
          <a:ln w="38100">
            <a:solidFill>
              <a:srgbClr val="8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151" name="Line 215"/>
          <p:cNvSpPr>
            <a:spLocks noChangeShapeType="1"/>
          </p:cNvSpPr>
          <p:nvPr/>
        </p:nvSpPr>
        <p:spPr bwMode="auto">
          <a:xfrm>
            <a:off x="1930400" y="5846763"/>
            <a:ext cx="93663" cy="1587"/>
          </a:xfrm>
          <a:prstGeom prst="line">
            <a:avLst/>
          </a:prstGeom>
          <a:noFill/>
          <a:ln w="38100">
            <a:solidFill>
              <a:srgbClr val="0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152" name="Line 216"/>
          <p:cNvSpPr>
            <a:spLocks noChangeShapeType="1"/>
          </p:cNvSpPr>
          <p:nvPr/>
        </p:nvSpPr>
        <p:spPr bwMode="auto">
          <a:xfrm>
            <a:off x="2024063" y="5846763"/>
            <a:ext cx="80962" cy="1587"/>
          </a:xfrm>
          <a:prstGeom prst="line">
            <a:avLst/>
          </a:prstGeom>
          <a:noFill/>
          <a:ln w="38100">
            <a:solidFill>
              <a:srgbClr val="0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153" name="Line 217"/>
          <p:cNvSpPr>
            <a:spLocks noChangeShapeType="1"/>
          </p:cNvSpPr>
          <p:nvPr/>
        </p:nvSpPr>
        <p:spPr bwMode="auto">
          <a:xfrm>
            <a:off x="2105025" y="5846763"/>
            <a:ext cx="82550" cy="1587"/>
          </a:xfrm>
          <a:prstGeom prst="line">
            <a:avLst/>
          </a:prstGeom>
          <a:noFill/>
          <a:ln w="38100">
            <a:solidFill>
              <a:srgbClr val="0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154" name="Line 218"/>
          <p:cNvSpPr>
            <a:spLocks noChangeShapeType="1"/>
          </p:cNvSpPr>
          <p:nvPr/>
        </p:nvSpPr>
        <p:spPr bwMode="auto">
          <a:xfrm>
            <a:off x="2187575" y="5846763"/>
            <a:ext cx="93663" cy="1587"/>
          </a:xfrm>
          <a:prstGeom prst="line">
            <a:avLst/>
          </a:prstGeom>
          <a:noFill/>
          <a:ln w="38100">
            <a:solidFill>
              <a:srgbClr val="0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155" name="Line 219"/>
          <p:cNvSpPr>
            <a:spLocks noChangeShapeType="1"/>
          </p:cNvSpPr>
          <p:nvPr/>
        </p:nvSpPr>
        <p:spPr bwMode="auto">
          <a:xfrm>
            <a:off x="2281238" y="5846763"/>
            <a:ext cx="93662" cy="1587"/>
          </a:xfrm>
          <a:prstGeom prst="line">
            <a:avLst/>
          </a:prstGeom>
          <a:noFill/>
          <a:ln w="38100">
            <a:solidFill>
              <a:srgbClr val="0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156" name="Line 220"/>
          <p:cNvSpPr>
            <a:spLocks noChangeShapeType="1"/>
          </p:cNvSpPr>
          <p:nvPr/>
        </p:nvSpPr>
        <p:spPr bwMode="auto">
          <a:xfrm>
            <a:off x="2374900" y="5846763"/>
            <a:ext cx="82550" cy="1587"/>
          </a:xfrm>
          <a:prstGeom prst="line">
            <a:avLst/>
          </a:prstGeom>
          <a:noFill/>
          <a:ln w="38100">
            <a:solidFill>
              <a:srgbClr val="0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157" name="Line 221"/>
          <p:cNvSpPr>
            <a:spLocks noChangeShapeType="1"/>
          </p:cNvSpPr>
          <p:nvPr/>
        </p:nvSpPr>
        <p:spPr bwMode="auto">
          <a:xfrm flipV="1">
            <a:off x="2457450" y="5834063"/>
            <a:ext cx="92075" cy="12700"/>
          </a:xfrm>
          <a:prstGeom prst="line">
            <a:avLst/>
          </a:prstGeom>
          <a:noFill/>
          <a:ln w="38100">
            <a:solidFill>
              <a:srgbClr val="0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158" name="Line 222"/>
          <p:cNvSpPr>
            <a:spLocks noChangeShapeType="1"/>
          </p:cNvSpPr>
          <p:nvPr/>
        </p:nvSpPr>
        <p:spPr bwMode="auto">
          <a:xfrm flipV="1">
            <a:off x="2549525" y="5811838"/>
            <a:ext cx="95250" cy="22225"/>
          </a:xfrm>
          <a:prstGeom prst="line">
            <a:avLst/>
          </a:prstGeom>
          <a:noFill/>
          <a:ln w="38100">
            <a:solidFill>
              <a:srgbClr val="0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159" name="Line 223"/>
          <p:cNvSpPr>
            <a:spLocks noChangeShapeType="1"/>
          </p:cNvSpPr>
          <p:nvPr/>
        </p:nvSpPr>
        <p:spPr bwMode="auto">
          <a:xfrm>
            <a:off x="2644775" y="5811838"/>
            <a:ext cx="69850" cy="12700"/>
          </a:xfrm>
          <a:prstGeom prst="line">
            <a:avLst/>
          </a:prstGeom>
          <a:noFill/>
          <a:ln w="38100">
            <a:solidFill>
              <a:srgbClr val="0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160" name="Line 224"/>
          <p:cNvSpPr>
            <a:spLocks noChangeShapeType="1"/>
          </p:cNvSpPr>
          <p:nvPr/>
        </p:nvSpPr>
        <p:spPr bwMode="auto">
          <a:xfrm flipV="1">
            <a:off x="2714625" y="5764213"/>
            <a:ext cx="93663" cy="47625"/>
          </a:xfrm>
          <a:prstGeom prst="line">
            <a:avLst/>
          </a:prstGeom>
          <a:noFill/>
          <a:ln w="38100">
            <a:solidFill>
              <a:srgbClr val="0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161" name="Line 225"/>
          <p:cNvSpPr>
            <a:spLocks noChangeShapeType="1"/>
          </p:cNvSpPr>
          <p:nvPr/>
        </p:nvSpPr>
        <p:spPr bwMode="auto">
          <a:xfrm flipV="1">
            <a:off x="2808288" y="5753100"/>
            <a:ext cx="93662" cy="11113"/>
          </a:xfrm>
          <a:prstGeom prst="line">
            <a:avLst/>
          </a:prstGeom>
          <a:noFill/>
          <a:ln w="38100">
            <a:solidFill>
              <a:srgbClr val="0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162" name="Line 226"/>
          <p:cNvSpPr>
            <a:spLocks noChangeShapeType="1"/>
          </p:cNvSpPr>
          <p:nvPr/>
        </p:nvSpPr>
        <p:spPr bwMode="auto">
          <a:xfrm flipV="1">
            <a:off x="2901950" y="5716588"/>
            <a:ext cx="82550" cy="36512"/>
          </a:xfrm>
          <a:prstGeom prst="line">
            <a:avLst/>
          </a:prstGeom>
          <a:noFill/>
          <a:ln w="38100">
            <a:solidFill>
              <a:srgbClr val="0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163" name="Line 227"/>
          <p:cNvSpPr>
            <a:spLocks noChangeShapeType="1"/>
          </p:cNvSpPr>
          <p:nvPr/>
        </p:nvSpPr>
        <p:spPr bwMode="auto">
          <a:xfrm flipV="1">
            <a:off x="2984500" y="5668963"/>
            <a:ext cx="93663" cy="47625"/>
          </a:xfrm>
          <a:prstGeom prst="line">
            <a:avLst/>
          </a:prstGeom>
          <a:noFill/>
          <a:ln w="38100">
            <a:solidFill>
              <a:srgbClr val="0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164" name="Line 228"/>
          <p:cNvSpPr>
            <a:spLocks noChangeShapeType="1"/>
          </p:cNvSpPr>
          <p:nvPr/>
        </p:nvSpPr>
        <p:spPr bwMode="auto">
          <a:xfrm flipV="1">
            <a:off x="3078163" y="5610225"/>
            <a:ext cx="93662" cy="58738"/>
          </a:xfrm>
          <a:prstGeom prst="line">
            <a:avLst/>
          </a:prstGeom>
          <a:noFill/>
          <a:ln w="38100">
            <a:solidFill>
              <a:srgbClr val="0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165" name="Line 229"/>
          <p:cNvSpPr>
            <a:spLocks noChangeShapeType="1"/>
          </p:cNvSpPr>
          <p:nvPr/>
        </p:nvSpPr>
        <p:spPr bwMode="auto">
          <a:xfrm flipV="1">
            <a:off x="3171825" y="5478463"/>
            <a:ext cx="93663" cy="131762"/>
          </a:xfrm>
          <a:prstGeom prst="line">
            <a:avLst/>
          </a:prstGeom>
          <a:noFill/>
          <a:ln w="38100">
            <a:solidFill>
              <a:srgbClr val="0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166" name="Line 230"/>
          <p:cNvSpPr>
            <a:spLocks noChangeShapeType="1"/>
          </p:cNvSpPr>
          <p:nvPr/>
        </p:nvSpPr>
        <p:spPr bwMode="auto">
          <a:xfrm flipV="1">
            <a:off x="3265488" y="5360988"/>
            <a:ext cx="69850" cy="117475"/>
          </a:xfrm>
          <a:prstGeom prst="line">
            <a:avLst/>
          </a:prstGeom>
          <a:noFill/>
          <a:ln w="38100">
            <a:solidFill>
              <a:srgbClr val="0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167" name="Line 231"/>
          <p:cNvSpPr>
            <a:spLocks noChangeShapeType="1"/>
          </p:cNvSpPr>
          <p:nvPr/>
        </p:nvSpPr>
        <p:spPr bwMode="auto">
          <a:xfrm flipV="1">
            <a:off x="3335338" y="5253038"/>
            <a:ext cx="93662" cy="107950"/>
          </a:xfrm>
          <a:prstGeom prst="line">
            <a:avLst/>
          </a:prstGeom>
          <a:noFill/>
          <a:ln w="38100">
            <a:solidFill>
              <a:srgbClr val="0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168" name="Line 232"/>
          <p:cNvSpPr>
            <a:spLocks noChangeShapeType="1"/>
          </p:cNvSpPr>
          <p:nvPr/>
        </p:nvSpPr>
        <p:spPr bwMode="auto">
          <a:xfrm flipV="1">
            <a:off x="3429000" y="5157788"/>
            <a:ext cx="93663" cy="95250"/>
          </a:xfrm>
          <a:prstGeom prst="line">
            <a:avLst/>
          </a:prstGeom>
          <a:noFill/>
          <a:ln w="38100">
            <a:solidFill>
              <a:srgbClr val="0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169" name="Line 233"/>
          <p:cNvSpPr>
            <a:spLocks noChangeShapeType="1"/>
          </p:cNvSpPr>
          <p:nvPr/>
        </p:nvSpPr>
        <p:spPr bwMode="auto">
          <a:xfrm flipV="1">
            <a:off x="3522663" y="5027613"/>
            <a:ext cx="82550" cy="130175"/>
          </a:xfrm>
          <a:prstGeom prst="line">
            <a:avLst/>
          </a:prstGeom>
          <a:noFill/>
          <a:ln w="38100">
            <a:solidFill>
              <a:srgbClr val="0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170" name="Line 234"/>
          <p:cNvSpPr>
            <a:spLocks noChangeShapeType="1"/>
          </p:cNvSpPr>
          <p:nvPr/>
        </p:nvSpPr>
        <p:spPr bwMode="auto">
          <a:xfrm flipV="1">
            <a:off x="3605213" y="4826000"/>
            <a:ext cx="92075" cy="201613"/>
          </a:xfrm>
          <a:prstGeom prst="line">
            <a:avLst/>
          </a:prstGeom>
          <a:noFill/>
          <a:ln w="38100">
            <a:solidFill>
              <a:srgbClr val="0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171" name="Line 235"/>
          <p:cNvSpPr>
            <a:spLocks noChangeShapeType="1"/>
          </p:cNvSpPr>
          <p:nvPr/>
        </p:nvSpPr>
        <p:spPr bwMode="auto">
          <a:xfrm flipV="1">
            <a:off x="3697288" y="4611688"/>
            <a:ext cx="95250" cy="214312"/>
          </a:xfrm>
          <a:prstGeom prst="line">
            <a:avLst/>
          </a:prstGeom>
          <a:noFill/>
          <a:ln w="38100">
            <a:solidFill>
              <a:srgbClr val="0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172" name="Line 236"/>
          <p:cNvSpPr>
            <a:spLocks noChangeShapeType="1"/>
          </p:cNvSpPr>
          <p:nvPr/>
        </p:nvSpPr>
        <p:spPr bwMode="auto">
          <a:xfrm flipV="1">
            <a:off x="3792538" y="4433888"/>
            <a:ext cx="69850" cy="177800"/>
          </a:xfrm>
          <a:prstGeom prst="line">
            <a:avLst/>
          </a:prstGeom>
          <a:noFill/>
          <a:ln w="38100">
            <a:solidFill>
              <a:srgbClr val="0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173" name="Line 237"/>
          <p:cNvSpPr>
            <a:spLocks noChangeShapeType="1"/>
          </p:cNvSpPr>
          <p:nvPr/>
        </p:nvSpPr>
        <p:spPr bwMode="auto">
          <a:xfrm flipV="1">
            <a:off x="3862388" y="4243388"/>
            <a:ext cx="92075" cy="190500"/>
          </a:xfrm>
          <a:prstGeom prst="line">
            <a:avLst/>
          </a:prstGeom>
          <a:noFill/>
          <a:ln w="38100">
            <a:solidFill>
              <a:srgbClr val="0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174" name="Line 238"/>
          <p:cNvSpPr>
            <a:spLocks noChangeShapeType="1"/>
          </p:cNvSpPr>
          <p:nvPr/>
        </p:nvSpPr>
        <p:spPr bwMode="auto">
          <a:xfrm flipV="1">
            <a:off x="3954463" y="4076700"/>
            <a:ext cx="95250" cy="166688"/>
          </a:xfrm>
          <a:prstGeom prst="line">
            <a:avLst/>
          </a:prstGeom>
          <a:noFill/>
          <a:ln w="38100">
            <a:solidFill>
              <a:srgbClr val="0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175" name="Line 239"/>
          <p:cNvSpPr>
            <a:spLocks noChangeShapeType="1"/>
          </p:cNvSpPr>
          <p:nvPr/>
        </p:nvSpPr>
        <p:spPr bwMode="auto">
          <a:xfrm flipV="1">
            <a:off x="4049713" y="3898900"/>
            <a:ext cx="93662" cy="177800"/>
          </a:xfrm>
          <a:prstGeom prst="line">
            <a:avLst/>
          </a:prstGeom>
          <a:noFill/>
          <a:ln w="38100">
            <a:solidFill>
              <a:srgbClr val="0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176" name="Line 240"/>
          <p:cNvSpPr>
            <a:spLocks noChangeShapeType="1"/>
          </p:cNvSpPr>
          <p:nvPr/>
        </p:nvSpPr>
        <p:spPr bwMode="auto">
          <a:xfrm flipV="1">
            <a:off x="4143375" y="3743325"/>
            <a:ext cx="80963" cy="155575"/>
          </a:xfrm>
          <a:prstGeom prst="line">
            <a:avLst/>
          </a:prstGeom>
          <a:noFill/>
          <a:ln w="38100">
            <a:solidFill>
              <a:srgbClr val="0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177" name="Line 241"/>
          <p:cNvSpPr>
            <a:spLocks noChangeShapeType="1"/>
          </p:cNvSpPr>
          <p:nvPr/>
        </p:nvSpPr>
        <p:spPr bwMode="auto">
          <a:xfrm flipV="1">
            <a:off x="4224338" y="3565525"/>
            <a:ext cx="95250" cy="177800"/>
          </a:xfrm>
          <a:prstGeom prst="line">
            <a:avLst/>
          </a:prstGeom>
          <a:noFill/>
          <a:ln w="38100">
            <a:solidFill>
              <a:srgbClr val="0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178" name="Line 242"/>
          <p:cNvSpPr>
            <a:spLocks noChangeShapeType="1"/>
          </p:cNvSpPr>
          <p:nvPr/>
        </p:nvSpPr>
        <p:spPr bwMode="auto">
          <a:xfrm flipV="1">
            <a:off x="4319588" y="3435350"/>
            <a:ext cx="93662" cy="130175"/>
          </a:xfrm>
          <a:prstGeom prst="line">
            <a:avLst/>
          </a:prstGeom>
          <a:noFill/>
          <a:ln w="38100">
            <a:solidFill>
              <a:srgbClr val="0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179" name="Line 243"/>
          <p:cNvSpPr>
            <a:spLocks noChangeShapeType="1"/>
          </p:cNvSpPr>
          <p:nvPr/>
        </p:nvSpPr>
        <p:spPr bwMode="auto">
          <a:xfrm flipV="1">
            <a:off x="4413250" y="3292475"/>
            <a:ext cx="68263" cy="142875"/>
          </a:xfrm>
          <a:prstGeom prst="line">
            <a:avLst/>
          </a:prstGeom>
          <a:noFill/>
          <a:ln w="38100">
            <a:solidFill>
              <a:srgbClr val="0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180" name="Line 244"/>
          <p:cNvSpPr>
            <a:spLocks noChangeShapeType="1"/>
          </p:cNvSpPr>
          <p:nvPr/>
        </p:nvSpPr>
        <p:spPr bwMode="auto">
          <a:xfrm flipV="1">
            <a:off x="4481513" y="3136900"/>
            <a:ext cx="95250" cy="155575"/>
          </a:xfrm>
          <a:prstGeom prst="line">
            <a:avLst/>
          </a:prstGeom>
          <a:noFill/>
          <a:ln w="38100">
            <a:solidFill>
              <a:srgbClr val="0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181" name="Line 245"/>
          <p:cNvSpPr>
            <a:spLocks noChangeShapeType="1"/>
          </p:cNvSpPr>
          <p:nvPr/>
        </p:nvSpPr>
        <p:spPr bwMode="auto">
          <a:xfrm flipV="1">
            <a:off x="4576763" y="3065463"/>
            <a:ext cx="93662" cy="71437"/>
          </a:xfrm>
          <a:prstGeom prst="line">
            <a:avLst/>
          </a:prstGeom>
          <a:noFill/>
          <a:ln w="38100">
            <a:solidFill>
              <a:srgbClr val="0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182" name="Line 246"/>
          <p:cNvSpPr>
            <a:spLocks noChangeShapeType="1"/>
          </p:cNvSpPr>
          <p:nvPr/>
        </p:nvSpPr>
        <p:spPr bwMode="auto">
          <a:xfrm flipV="1">
            <a:off x="4670425" y="2922588"/>
            <a:ext cx="80963" cy="142875"/>
          </a:xfrm>
          <a:prstGeom prst="line">
            <a:avLst/>
          </a:prstGeom>
          <a:noFill/>
          <a:ln w="38100">
            <a:solidFill>
              <a:srgbClr val="0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183" name="Line 247"/>
          <p:cNvSpPr>
            <a:spLocks noChangeShapeType="1"/>
          </p:cNvSpPr>
          <p:nvPr/>
        </p:nvSpPr>
        <p:spPr bwMode="auto">
          <a:xfrm flipV="1">
            <a:off x="4751388" y="2816225"/>
            <a:ext cx="93662" cy="106363"/>
          </a:xfrm>
          <a:prstGeom prst="line">
            <a:avLst/>
          </a:prstGeom>
          <a:noFill/>
          <a:ln w="38100">
            <a:solidFill>
              <a:srgbClr val="0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184" name="Line 248"/>
          <p:cNvSpPr>
            <a:spLocks noChangeShapeType="1"/>
          </p:cNvSpPr>
          <p:nvPr/>
        </p:nvSpPr>
        <p:spPr bwMode="auto">
          <a:xfrm flipV="1">
            <a:off x="4845050" y="2744788"/>
            <a:ext cx="95250" cy="71437"/>
          </a:xfrm>
          <a:prstGeom prst="line">
            <a:avLst/>
          </a:prstGeom>
          <a:noFill/>
          <a:ln w="38100">
            <a:solidFill>
              <a:srgbClr val="0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185" name="Line 249"/>
          <p:cNvSpPr>
            <a:spLocks noChangeShapeType="1"/>
          </p:cNvSpPr>
          <p:nvPr/>
        </p:nvSpPr>
        <p:spPr bwMode="auto">
          <a:xfrm flipV="1">
            <a:off x="4940300" y="2651125"/>
            <a:ext cx="80963" cy="93663"/>
          </a:xfrm>
          <a:prstGeom prst="line">
            <a:avLst/>
          </a:prstGeom>
          <a:noFill/>
          <a:ln w="38100">
            <a:solidFill>
              <a:srgbClr val="0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186" name="Line 250"/>
          <p:cNvSpPr>
            <a:spLocks noChangeShapeType="1"/>
          </p:cNvSpPr>
          <p:nvPr/>
        </p:nvSpPr>
        <p:spPr bwMode="auto">
          <a:xfrm flipV="1">
            <a:off x="5021263" y="2590800"/>
            <a:ext cx="82550" cy="60325"/>
          </a:xfrm>
          <a:prstGeom prst="line">
            <a:avLst/>
          </a:prstGeom>
          <a:noFill/>
          <a:ln w="38100">
            <a:solidFill>
              <a:srgbClr val="0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187" name="Line 251"/>
          <p:cNvSpPr>
            <a:spLocks noChangeShapeType="1"/>
          </p:cNvSpPr>
          <p:nvPr/>
        </p:nvSpPr>
        <p:spPr bwMode="auto">
          <a:xfrm flipV="1">
            <a:off x="5103813" y="2495550"/>
            <a:ext cx="93662" cy="95250"/>
          </a:xfrm>
          <a:prstGeom prst="line">
            <a:avLst/>
          </a:prstGeom>
          <a:noFill/>
          <a:ln w="38100">
            <a:solidFill>
              <a:srgbClr val="0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188" name="Line 252"/>
          <p:cNvSpPr>
            <a:spLocks noChangeShapeType="1"/>
          </p:cNvSpPr>
          <p:nvPr/>
        </p:nvSpPr>
        <p:spPr bwMode="auto">
          <a:xfrm flipV="1">
            <a:off x="5197475" y="2413000"/>
            <a:ext cx="92075" cy="82550"/>
          </a:xfrm>
          <a:prstGeom prst="line">
            <a:avLst/>
          </a:prstGeom>
          <a:noFill/>
          <a:ln w="38100">
            <a:solidFill>
              <a:srgbClr val="0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189" name="Line 253"/>
          <p:cNvSpPr>
            <a:spLocks noChangeShapeType="1"/>
          </p:cNvSpPr>
          <p:nvPr/>
        </p:nvSpPr>
        <p:spPr bwMode="auto">
          <a:xfrm flipV="1">
            <a:off x="5289550" y="2365375"/>
            <a:ext cx="82550" cy="47625"/>
          </a:xfrm>
          <a:prstGeom prst="line">
            <a:avLst/>
          </a:prstGeom>
          <a:noFill/>
          <a:ln w="38100">
            <a:solidFill>
              <a:srgbClr val="0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190" name="Line 254"/>
          <p:cNvSpPr>
            <a:spLocks noChangeShapeType="1"/>
          </p:cNvSpPr>
          <p:nvPr/>
        </p:nvSpPr>
        <p:spPr bwMode="auto">
          <a:xfrm flipV="1">
            <a:off x="5372100" y="2317750"/>
            <a:ext cx="95250" cy="47625"/>
          </a:xfrm>
          <a:prstGeom prst="line">
            <a:avLst/>
          </a:prstGeom>
          <a:noFill/>
          <a:ln w="38100">
            <a:solidFill>
              <a:srgbClr val="0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191" name="Line 255"/>
          <p:cNvSpPr>
            <a:spLocks noChangeShapeType="1"/>
          </p:cNvSpPr>
          <p:nvPr/>
        </p:nvSpPr>
        <p:spPr bwMode="auto">
          <a:xfrm flipV="1">
            <a:off x="5467350" y="2270125"/>
            <a:ext cx="92075" cy="47625"/>
          </a:xfrm>
          <a:prstGeom prst="line">
            <a:avLst/>
          </a:prstGeom>
          <a:noFill/>
          <a:ln w="38100">
            <a:solidFill>
              <a:srgbClr val="0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192" name="Line 256"/>
          <p:cNvSpPr>
            <a:spLocks noChangeShapeType="1"/>
          </p:cNvSpPr>
          <p:nvPr/>
        </p:nvSpPr>
        <p:spPr bwMode="auto">
          <a:xfrm flipV="1">
            <a:off x="5559425" y="2235200"/>
            <a:ext cx="69850" cy="34925"/>
          </a:xfrm>
          <a:prstGeom prst="line">
            <a:avLst/>
          </a:prstGeom>
          <a:noFill/>
          <a:ln w="38100">
            <a:solidFill>
              <a:srgbClr val="0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193" name="Line 257"/>
          <p:cNvSpPr>
            <a:spLocks noChangeShapeType="1"/>
          </p:cNvSpPr>
          <p:nvPr/>
        </p:nvSpPr>
        <p:spPr bwMode="auto">
          <a:xfrm flipV="1">
            <a:off x="5629275" y="2198688"/>
            <a:ext cx="95250" cy="36512"/>
          </a:xfrm>
          <a:prstGeom prst="line">
            <a:avLst/>
          </a:prstGeom>
          <a:noFill/>
          <a:ln w="38100">
            <a:solidFill>
              <a:srgbClr val="0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194" name="Line 258"/>
          <p:cNvSpPr>
            <a:spLocks noChangeShapeType="1"/>
          </p:cNvSpPr>
          <p:nvPr/>
        </p:nvSpPr>
        <p:spPr bwMode="auto">
          <a:xfrm flipV="1">
            <a:off x="5724525" y="2151063"/>
            <a:ext cx="92075" cy="47625"/>
          </a:xfrm>
          <a:prstGeom prst="line">
            <a:avLst/>
          </a:prstGeom>
          <a:noFill/>
          <a:ln w="38100">
            <a:solidFill>
              <a:srgbClr val="0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195" name="Line 259"/>
          <p:cNvSpPr>
            <a:spLocks noChangeShapeType="1"/>
          </p:cNvSpPr>
          <p:nvPr/>
        </p:nvSpPr>
        <p:spPr bwMode="auto">
          <a:xfrm flipV="1">
            <a:off x="5816600" y="2138363"/>
            <a:ext cx="95250" cy="12700"/>
          </a:xfrm>
          <a:prstGeom prst="line">
            <a:avLst/>
          </a:prstGeom>
          <a:noFill/>
          <a:ln w="38100">
            <a:solidFill>
              <a:srgbClr val="0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196" name="Line 260"/>
          <p:cNvSpPr>
            <a:spLocks noChangeShapeType="1"/>
          </p:cNvSpPr>
          <p:nvPr/>
        </p:nvSpPr>
        <p:spPr bwMode="auto">
          <a:xfrm>
            <a:off x="5911850" y="2138363"/>
            <a:ext cx="80963" cy="1587"/>
          </a:xfrm>
          <a:prstGeom prst="line">
            <a:avLst/>
          </a:prstGeom>
          <a:noFill/>
          <a:ln w="38100">
            <a:solidFill>
              <a:srgbClr val="0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197" name="Line 261"/>
          <p:cNvSpPr>
            <a:spLocks noChangeShapeType="1"/>
          </p:cNvSpPr>
          <p:nvPr/>
        </p:nvSpPr>
        <p:spPr bwMode="auto">
          <a:xfrm flipV="1">
            <a:off x="5992813" y="2116138"/>
            <a:ext cx="93662" cy="22225"/>
          </a:xfrm>
          <a:prstGeom prst="line">
            <a:avLst/>
          </a:prstGeom>
          <a:noFill/>
          <a:ln w="38100">
            <a:solidFill>
              <a:srgbClr val="0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198" name="Line 262"/>
          <p:cNvSpPr>
            <a:spLocks noChangeShapeType="1"/>
          </p:cNvSpPr>
          <p:nvPr/>
        </p:nvSpPr>
        <p:spPr bwMode="auto">
          <a:xfrm>
            <a:off x="6086475" y="2116138"/>
            <a:ext cx="82550" cy="11112"/>
          </a:xfrm>
          <a:prstGeom prst="line">
            <a:avLst/>
          </a:prstGeom>
          <a:noFill/>
          <a:ln w="38100">
            <a:solidFill>
              <a:srgbClr val="0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199" name="Line 263"/>
          <p:cNvSpPr>
            <a:spLocks noChangeShapeType="1"/>
          </p:cNvSpPr>
          <p:nvPr/>
        </p:nvSpPr>
        <p:spPr bwMode="auto">
          <a:xfrm flipV="1">
            <a:off x="6169025" y="2103438"/>
            <a:ext cx="82550" cy="12700"/>
          </a:xfrm>
          <a:prstGeom prst="line">
            <a:avLst/>
          </a:prstGeom>
          <a:noFill/>
          <a:ln w="38100">
            <a:solidFill>
              <a:srgbClr val="0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200" name="Line 264"/>
          <p:cNvSpPr>
            <a:spLocks noChangeShapeType="1"/>
          </p:cNvSpPr>
          <p:nvPr/>
        </p:nvSpPr>
        <p:spPr bwMode="auto">
          <a:xfrm flipV="1">
            <a:off x="6251575" y="2092325"/>
            <a:ext cx="93663" cy="11113"/>
          </a:xfrm>
          <a:prstGeom prst="line">
            <a:avLst/>
          </a:prstGeom>
          <a:noFill/>
          <a:ln w="38100">
            <a:solidFill>
              <a:srgbClr val="0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201" name="Line 265"/>
          <p:cNvSpPr>
            <a:spLocks noChangeShapeType="1"/>
          </p:cNvSpPr>
          <p:nvPr/>
        </p:nvSpPr>
        <p:spPr bwMode="auto">
          <a:xfrm>
            <a:off x="6345238" y="2092325"/>
            <a:ext cx="92075" cy="1588"/>
          </a:xfrm>
          <a:prstGeom prst="line">
            <a:avLst/>
          </a:prstGeom>
          <a:noFill/>
          <a:ln w="38100">
            <a:solidFill>
              <a:srgbClr val="0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202" name="Line 266"/>
          <p:cNvSpPr>
            <a:spLocks noChangeShapeType="1"/>
          </p:cNvSpPr>
          <p:nvPr/>
        </p:nvSpPr>
        <p:spPr bwMode="auto">
          <a:xfrm>
            <a:off x="6437313" y="2092325"/>
            <a:ext cx="82550" cy="1588"/>
          </a:xfrm>
          <a:prstGeom prst="line">
            <a:avLst/>
          </a:prstGeom>
          <a:noFill/>
          <a:ln w="38100">
            <a:solidFill>
              <a:srgbClr val="0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203" name="Line 267"/>
          <p:cNvSpPr>
            <a:spLocks noChangeShapeType="1"/>
          </p:cNvSpPr>
          <p:nvPr/>
        </p:nvSpPr>
        <p:spPr bwMode="auto">
          <a:xfrm flipV="1">
            <a:off x="6519863" y="2066925"/>
            <a:ext cx="95250" cy="25400"/>
          </a:xfrm>
          <a:prstGeom prst="line">
            <a:avLst/>
          </a:prstGeom>
          <a:noFill/>
          <a:ln w="38100">
            <a:solidFill>
              <a:srgbClr val="0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204" name="Line 268"/>
          <p:cNvSpPr>
            <a:spLocks noChangeShapeType="1"/>
          </p:cNvSpPr>
          <p:nvPr/>
        </p:nvSpPr>
        <p:spPr bwMode="auto">
          <a:xfrm>
            <a:off x="6615113" y="2066925"/>
            <a:ext cx="80962" cy="12700"/>
          </a:xfrm>
          <a:prstGeom prst="line">
            <a:avLst/>
          </a:prstGeom>
          <a:noFill/>
          <a:ln w="38100">
            <a:solidFill>
              <a:srgbClr val="0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205" name="Line 269"/>
          <p:cNvSpPr>
            <a:spLocks noChangeShapeType="1"/>
          </p:cNvSpPr>
          <p:nvPr/>
        </p:nvSpPr>
        <p:spPr bwMode="auto">
          <a:xfrm>
            <a:off x="6696075" y="2066925"/>
            <a:ext cx="93663" cy="12700"/>
          </a:xfrm>
          <a:prstGeom prst="line">
            <a:avLst/>
          </a:prstGeom>
          <a:noFill/>
          <a:ln w="38100">
            <a:solidFill>
              <a:srgbClr val="0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206" name="Line 270"/>
          <p:cNvSpPr>
            <a:spLocks noChangeShapeType="1"/>
          </p:cNvSpPr>
          <p:nvPr/>
        </p:nvSpPr>
        <p:spPr bwMode="auto">
          <a:xfrm flipV="1">
            <a:off x="6789738" y="2055813"/>
            <a:ext cx="82550" cy="11112"/>
          </a:xfrm>
          <a:prstGeom prst="line">
            <a:avLst/>
          </a:prstGeom>
          <a:noFill/>
          <a:ln w="38100">
            <a:solidFill>
              <a:srgbClr val="0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207" name="Line 271"/>
          <p:cNvSpPr>
            <a:spLocks noChangeShapeType="1"/>
          </p:cNvSpPr>
          <p:nvPr/>
        </p:nvSpPr>
        <p:spPr bwMode="auto">
          <a:xfrm>
            <a:off x="6872288" y="2055813"/>
            <a:ext cx="92075" cy="1587"/>
          </a:xfrm>
          <a:prstGeom prst="line">
            <a:avLst/>
          </a:prstGeom>
          <a:noFill/>
          <a:ln w="38100">
            <a:solidFill>
              <a:srgbClr val="0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208" name="Line 272"/>
          <p:cNvSpPr>
            <a:spLocks noChangeShapeType="1"/>
          </p:cNvSpPr>
          <p:nvPr/>
        </p:nvSpPr>
        <p:spPr bwMode="auto">
          <a:xfrm>
            <a:off x="6964363" y="2055813"/>
            <a:ext cx="95250" cy="1587"/>
          </a:xfrm>
          <a:prstGeom prst="line">
            <a:avLst/>
          </a:prstGeom>
          <a:noFill/>
          <a:ln w="38100">
            <a:solidFill>
              <a:srgbClr val="0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209" name="Line 273"/>
          <p:cNvSpPr>
            <a:spLocks noChangeShapeType="1"/>
          </p:cNvSpPr>
          <p:nvPr/>
        </p:nvSpPr>
        <p:spPr bwMode="auto">
          <a:xfrm>
            <a:off x="7059613" y="2055813"/>
            <a:ext cx="80962" cy="1587"/>
          </a:xfrm>
          <a:prstGeom prst="line">
            <a:avLst/>
          </a:prstGeom>
          <a:noFill/>
          <a:ln w="38100">
            <a:solidFill>
              <a:srgbClr val="0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210" name="Line 274"/>
          <p:cNvSpPr>
            <a:spLocks noChangeShapeType="1"/>
          </p:cNvSpPr>
          <p:nvPr/>
        </p:nvSpPr>
        <p:spPr bwMode="auto">
          <a:xfrm>
            <a:off x="7140575" y="2055813"/>
            <a:ext cx="80963" cy="1587"/>
          </a:xfrm>
          <a:prstGeom prst="line">
            <a:avLst/>
          </a:prstGeom>
          <a:noFill/>
          <a:ln w="38100">
            <a:solidFill>
              <a:srgbClr val="0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211" name="Line 275"/>
          <p:cNvSpPr>
            <a:spLocks noChangeShapeType="1"/>
          </p:cNvSpPr>
          <p:nvPr/>
        </p:nvSpPr>
        <p:spPr bwMode="auto">
          <a:xfrm>
            <a:off x="7221538" y="2055813"/>
            <a:ext cx="95250" cy="1587"/>
          </a:xfrm>
          <a:prstGeom prst="line">
            <a:avLst/>
          </a:prstGeom>
          <a:noFill/>
          <a:ln w="38100">
            <a:solidFill>
              <a:srgbClr val="0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212" name="Line 276"/>
          <p:cNvSpPr>
            <a:spLocks noChangeShapeType="1"/>
          </p:cNvSpPr>
          <p:nvPr/>
        </p:nvSpPr>
        <p:spPr bwMode="auto">
          <a:xfrm>
            <a:off x="7316788" y="2055813"/>
            <a:ext cx="82550" cy="1587"/>
          </a:xfrm>
          <a:prstGeom prst="line">
            <a:avLst/>
          </a:prstGeom>
          <a:noFill/>
          <a:ln w="38100">
            <a:solidFill>
              <a:srgbClr val="0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213" name="Line 277"/>
          <p:cNvSpPr>
            <a:spLocks noChangeShapeType="1"/>
          </p:cNvSpPr>
          <p:nvPr/>
        </p:nvSpPr>
        <p:spPr bwMode="auto">
          <a:xfrm>
            <a:off x="7399338" y="2055813"/>
            <a:ext cx="92075" cy="1587"/>
          </a:xfrm>
          <a:prstGeom prst="line">
            <a:avLst/>
          </a:prstGeom>
          <a:noFill/>
          <a:ln w="38100">
            <a:solidFill>
              <a:srgbClr val="0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214" name="Line 278"/>
          <p:cNvSpPr>
            <a:spLocks noChangeShapeType="1"/>
          </p:cNvSpPr>
          <p:nvPr/>
        </p:nvSpPr>
        <p:spPr bwMode="auto">
          <a:xfrm>
            <a:off x="7491413" y="2055813"/>
            <a:ext cx="93662" cy="1587"/>
          </a:xfrm>
          <a:prstGeom prst="line">
            <a:avLst/>
          </a:prstGeom>
          <a:noFill/>
          <a:ln w="38100">
            <a:solidFill>
              <a:srgbClr val="0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215" name="Line 279"/>
          <p:cNvSpPr>
            <a:spLocks noChangeShapeType="1"/>
          </p:cNvSpPr>
          <p:nvPr/>
        </p:nvSpPr>
        <p:spPr bwMode="auto">
          <a:xfrm>
            <a:off x="7585075" y="2055813"/>
            <a:ext cx="95250" cy="1587"/>
          </a:xfrm>
          <a:prstGeom prst="line">
            <a:avLst/>
          </a:prstGeom>
          <a:noFill/>
          <a:ln w="38100">
            <a:solidFill>
              <a:srgbClr val="0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216" name="Line 280"/>
          <p:cNvSpPr>
            <a:spLocks noChangeShapeType="1"/>
          </p:cNvSpPr>
          <p:nvPr/>
        </p:nvSpPr>
        <p:spPr bwMode="auto">
          <a:xfrm>
            <a:off x="1930400" y="5846763"/>
            <a:ext cx="93663" cy="1587"/>
          </a:xfrm>
          <a:prstGeom prst="line">
            <a:avLst/>
          </a:prstGeom>
          <a:noFill/>
          <a:ln w="38100">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217" name="Line 281"/>
          <p:cNvSpPr>
            <a:spLocks noChangeShapeType="1"/>
          </p:cNvSpPr>
          <p:nvPr/>
        </p:nvSpPr>
        <p:spPr bwMode="auto">
          <a:xfrm>
            <a:off x="2024063" y="5846763"/>
            <a:ext cx="80962" cy="1587"/>
          </a:xfrm>
          <a:prstGeom prst="line">
            <a:avLst/>
          </a:prstGeom>
          <a:noFill/>
          <a:ln w="38100">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218" name="Line 282"/>
          <p:cNvSpPr>
            <a:spLocks noChangeShapeType="1"/>
          </p:cNvSpPr>
          <p:nvPr/>
        </p:nvSpPr>
        <p:spPr bwMode="auto">
          <a:xfrm>
            <a:off x="2105025" y="5846763"/>
            <a:ext cx="82550" cy="1587"/>
          </a:xfrm>
          <a:prstGeom prst="line">
            <a:avLst/>
          </a:prstGeom>
          <a:noFill/>
          <a:ln w="38100">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219" name="Line 283"/>
          <p:cNvSpPr>
            <a:spLocks noChangeShapeType="1"/>
          </p:cNvSpPr>
          <p:nvPr/>
        </p:nvSpPr>
        <p:spPr bwMode="auto">
          <a:xfrm>
            <a:off x="2187575" y="5846763"/>
            <a:ext cx="93663" cy="1587"/>
          </a:xfrm>
          <a:prstGeom prst="line">
            <a:avLst/>
          </a:prstGeom>
          <a:noFill/>
          <a:ln w="38100">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220" name="Line 284"/>
          <p:cNvSpPr>
            <a:spLocks noChangeShapeType="1"/>
          </p:cNvSpPr>
          <p:nvPr/>
        </p:nvSpPr>
        <p:spPr bwMode="auto">
          <a:xfrm>
            <a:off x="2281238" y="5846763"/>
            <a:ext cx="93662" cy="1587"/>
          </a:xfrm>
          <a:prstGeom prst="line">
            <a:avLst/>
          </a:prstGeom>
          <a:noFill/>
          <a:ln w="38100">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221" name="Line 285"/>
          <p:cNvSpPr>
            <a:spLocks noChangeShapeType="1"/>
          </p:cNvSpPr>
          <p:nvPr/>
        </p:nvSpPr>
        <p:spPr bwMode="auto">
          <a:xfrm flipV="1">
            <a:off x="2374900" y="5834063"/>
            <a:ext cx="82550" cy="12700"/>
          </a:xfrm>
          <a:prstGeom prst="line">
            <a:avLst/>
          </a:prstGeom>
          <a:noFill/>
          <a:ln w="38100">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222" name="Line 286"/>
          <p:cNvSpPr>
            <a:spLocks noChangeShapeType="1"/>
          </p:cNvSpPr>
          <p:nvPr/>
        </p:nvSpPr>
        <p:spPr bwMode="auto">
          <a:xfrm flipV="1">
            <a:off x="2457450" y="5811838"/>
            <a:ext cx="92075" cy="22225"/>
          </a:xfrm>
          <a:prstGeom prst="line">
            <a:avLst/>
          </a:prstGeom>
          <a:noFill/>
          <a:ln w="38100">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223" name="Line 287"/>
          <p:cNvSpPr>
            <a:spLocks noChangeShapeType="1"/>
          </p:cNvSpPr>
          <p:nvPr/>
        </p:nvSpPr>
        <p:spPr bwMode="auto">
          <a:xfrm>
            <a:off x="2549525" y="5811838"/>
            <a:ext cx="95250" cy="12700"/>
          </a:xfrm>
          <a:prstGeom prst="line">
            <a:avLst/>
          </a:prstGeom>
          <a:noFill/>
          <a:ln w="38100">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224" name="Line 288"/>
          <p:cNvSpPr>
            <a:spLocks noChangeShapeType="1"/>
          </p:cNvSpPr>
          <p:nvPr/>
        </p:nvSpPr>
        <p:spPr bwMode="auto">
          <a:xfrm flipV="1">
            <a:off x="2644775" y="5788025"/>
            <a:ext cx="69850" cy="23813"/>
          </a:xfrm>
          <a:prstGeom prst="line">
            <a:avLst/>
          </a:prstGeom>
          <a:noFill/>
          <a:ln w="38100">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225" name="Line 289"/>
          <p:cNvSpPr>
            <a:spLocks noChangeShapeType="1"/>
          </p:cNvSpPr>
          <p:nvPr/>
        </p:nvSpPr>
        <p:spPr bwMode="auto">
          <a:xfrm flipV="1">
            <a:off x="2714625" y="5753100"/>
            <a:ext cx="93663" cy="34925"/>
          </a:xfrm>
          <a:prstGeom prst="line">
            <a:avLst/>
          </a:prstGeom>
          <a:noFill/>
          <a:ln w="38100">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226" name="Line 290"/>
          <p:cNvSpPr>
            <a:spLocks noChangeShapeType="1"/>
          </p:cNvSpPr>
          <p:nvPr/>
        </p:nvSpPr>
        <p:spPr bwMode="auto">
          <a:xfrm flipV="1">
            <a:off x="2808288" y="5740400"/>
            <a:ext cx="93662" cy="12700"/>
          </a:xfrm>
          <a:prstGeom prst="line">
            <a:avLst/>
          </a:prstGeom>
          <a:noFill/>
          <a:ln w="38100">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227" name="Line 291"/>
          <p:cNvSpPr>
            <a:spLocks noChangeShapeType="1"/>
          </p:cNvSpPr>
          <p:nvPr/>
        </p:nvSpPr>
        <p:spPr bwMode="auto">
          <a:xfrm flipV="1">
            <a:off x="2901950" y="5703888"/>
            <a:ext cx="82550" cy="36512"/>
          </a:xfrm>
          <a:prstGeom prst="line">
            <a:avLst/>
          </a:prstGeom>
          <a:noFill/>
          <a:ln w="38100">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228" name="Line 292"/>
          <p:cNvSpPr>
            <a:spLocks noChangeShapeType="1"/>
          </p:cNvSpPr>
          <p:nvPr/>
        </p:nvSpPr>
        <p:spPr bwMode="auto">
          <a:xfrm flipV="1">
            <a:off x="2984500" y="5610225"/>
            <a:ext cx="93663" cy="93663"/>
          </a:xfrm>
          <a:prstGeom prst="line">
            <a:avLst/>
          </a:prstGeom>
          <a:noFill/>
          <a:ln w="38100">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229" name="Line 293"/>
          <p:cNvSpPr>
            <a:spLocks noChangeShapeType="1"/>
          </p:cNvSpPr>
          <p:nvPr/>
        </p:nvSpPr>
        <p:spPr bwMode="auto">
          <a:xfrm flipV="1">
            <a:off x="3078163" y="5513388"/>
            <a:ext cx="93662" cy="96837"/>
          </a:xfrm>
          <a:prstGeom prst="line">
            <a:avLst/>
          </a:prstGeom>
          <a:noFill/>
          <a:ln w="38100">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230" name="Line 294"/>
          <p:cNvSpPr>
            <a:spLocks noChangeShapeType="1"/>
          </p:cNvSpPr>
          <p:nvPr/>
        </p:nvSpPr>
        <p:spPr bwMode="auto">
          <a:xfrm flipV="1">
            <a:off x="3171825" y="5419725"/>
            <a:ext cx="93663" cy="93663"/>
          </a:xfrm>
          <a:prstGeom prst="line">
            <a:avLst/>
          </a:prstGeom>
          <a:noFill/>
          <a:ln w="38100">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231" name="Line 295"/>
          <p:cNvSpPr>
            <a:spLocks noChangeShapeType="1"/>
          </p:cNvSpPr>
          <p:nvPr/>
        </p:nvSpPr>
        <p:spPr bwMode="auto">
          <a:xfrm flipV="1">
            <a:off x="3265488" y="5335588"/>
            <a:ext cx="69850" cy="84137"/>
          </a:xfrm>
          <a:prstGeom prst="line">
            <a:avLst/>
          </a:prstGeom>
          <a:noFill/>
          <a:ln w="38100">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232" name="Line 296"/>
          <p:cNvSpPr>
            <a:spLocks noChangeShapeType="1"/>
          </p:cNvSpPr>
          <p:nvPr/>
        </p:nvSpPr>
        <p:spPr bwMode="auto">
          <a:xfrm flipV="1">
            <a:off x="3335338" y="5218113"/>
            <a:ext cx="93662" cy="117475"/>
          </a:xfrm>
          <a:prstGeom prst="line">
            <a:avLst/>
          </a:prstGeom>
          <a:noFill/>
          <a:ln w="38100">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233" name="Line 297"/>
          <p:cNvSpPr>
            <a:spLocks noChangeShapeType="1"/>
          </p:cNvSpPr>
          <p:nvPr/>
        </p:nvSpPr>
        <p:spPr bwMode="auto">
          <a:xfrm flipV="1">
            <a:off x="3429000" y="5110163"/>
            <a:ext cx="93663" cy="107950"/>
          </a:xfrm>
          <a:prstGeom prst="line">
            <a:avLst/>
          </a:prstGeom>
          <a:noFill/>
          <a:ln w="38100">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234" name="Line 298"/>
          <p:cNvSpPr>
            <a:spLocks noChangeShapeType="1"/>
          </p:cNvSpPr>
          <p:nvPr/>
        </p:nvSpPr>
        <p:spPr bwMode="auto">
          <a:xfrm flipV="1">
            <a:off x="3522663" y="4919663"/>
            <a:ext cx="82550" cy="190500"/>
          </a:xfrm>
          <a:prstGeom prst="line">
            <a:avLst/>
          </a:prstGeom>
          <a:noFill/>
          <a:ln w="38100">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235" name="Line 299"/>
          <p:cNvSpPr>
            <a:spLocks noChangeShapeType="1"/>
          </p:cNvSpPr>
          <p:nvPr/>
        </p:nvSpPr>
        <p:spPr bwMode="auto">
          <a:xfrm flipV="1">
            <a:off x="3605213" y="4765675"/>
            <a:ext cx="92075" cy="153988"/>
          </a:xfrm>
          <a:prstGeom prst="line">
            <a:avLst/>
          </a:prstGeom>
          <a:noFill/>
          <a:ln w="38100">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236" name="Line 300"/>
          <p:cNvSpPr>
            <a:spLocks noChangeShapeType="1"/>
          </p:cNvSpPr>
          <p:nvPr/>
        </p:nvSpPr>
        <p:spPr bwMode="auto">
          <a:xfrm flipV="1">
            <a:off x="3697288" y="4575175"/>
            <a:ext cx="95250" cy="190500"/>
          </a:xfrm>
          <a:prstGeom prst="line">
            <a:avLst/>
          </a:prstGeom>
          <a:noFill/>
          <a:ln w="38100">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237" name="Line 301"/>
          <p:cNvSpPr>
            <a:spLocks noChangeShapeType="1"/>
          </p:cNvSpPr>
          <p:nvPr/>
        </p:nvSpPr>
        <p:spPr bwMode="auto">
          <a:xfrm flipV="1">
            <a:off x="3792538" y="4397375"/>
            <a:ext cx="69850" cy="177800"/>
          </a:xfrm>
          <a:prstGeom prst="line">
            <a:avLst/>
          </a:prstGeom>
          <a:noFill/>
          <a:ln w="38100">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238" name="Line 302"/>
          <p:cNvSpPr>
            <a:spLocks noChangeShapeType="1"/>
          </p:cNvSpPr>
          <p:nvPr/>
        </p:nvSpPr>
        <p:spPr bwMode="auto">
          <a:xfrm flipV="1">
            <a:off x="3862388" y="4206875"/>
            <a:ext cx="92075" cy="190500"/>
          </a:xfrm>
          <a:prstGeom prst="line">
            <a:avLst/>
          </a:prstGeom>
          <a:noFill/>
          <a:ln w="38100">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239" name="Line 303"/>
          <p:cNvSpPr>
            <a:spLocks noChangeShapeType="1"/>
          </p:cNvSpPr>
          <p:nvPr/>
        </p:nvSpPr>
        <p:spPr bwMode="auto">
          <a:xfrm flipV="1">
            <a:off x="3954463" y="4052888"/>
            <a:ext cx="95250" cy="153987"/>
          </a:xfrm>
          <a:prstGeom prst="line">
            <a:avLst/>
          </a:prstGeom>
          <a:noFill/>
          <a:ln w="38100">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240" name="Line 304"/>
          <p:cNvSpPr>
            <a:spLocks noChangeShapeType="1"/>
          </p:cNvSpPr>
          <p:nvPr/>
        </p:nvSpPr>
        <p:spPr bwMode="auto">
          <a:xfrm flipV="1">
            <a:off x="4049713" y="3886200"/>
            <a:ext cx="93662" cy="166688"/>
          </a:xfrm>
          <a:prstGeom prst="line">
            <a:avLst/>
          </a:prstGeom>
          <a:noFill/>
          <a:ln w="38100">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241" name="Line 305"/>
          <p:cNvSpPr>
            <a:spLocks noChangeShapeType="1"/>
          </p:cNvSpPr>
          <p:nvPr/>
        </p:nvSpPr>
        <p:spPr bwMode="auto">
          <a:xfrm flipV="1">
            <a:off x="4143375" y="3778250"/>
            <a:ext cx="80963" cy="107950"/>
          </a:xfrm>
          <a:prstGeom prst="line">
            <a:avLst/>
          </a:prstGeom>
          <a:noFill/>
          <a:ln w="38100">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242" name="Line 306"/>
          <p:cNvSpPr>
            <a:spLocks noChangeShapeType="1"/>
          </p:cNvSpPr>
          <p:nvPr/>
        </p:nvSpPr>
        <p:spPr bwMode="auto">
          <a:xfrm flipV="1">
            <a:off x="4224338" y="3636963"/>
            <a:ext cx="95250" cy="141287"/>
          </a:xfrm>
          <a:prstGeom prst="line">
            <a:avLst/>
          </a:prstGeom>
          <a:noFill/>
          <a:ln w="38100">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243" name="Line 307"/>
          <p:cNvSpPr>
            <a:spLocks noChangeShapeType="1"/>
          </p:cNvSpPr>
          <p:nvPr/>
        </p:nvSpPr>
        <p:spPr bwMode="auto">
          <a:xfrm flipV="1">
            <a:off x="4319588" y="3482975"/>
            <a:ext cx="93662" cy="153988"/>
          </a:xfrm>
          <a:prstGeom prst="line">
            <a:avLst/>
          </a:prstGeom>
          <a:noFill/>
          <a:ln w="38100">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244" name="Line 308"/>
          <p:cNvSpPr>
            <a:spLocks noChangeShapeType="1"/>
          </p:cNvSpPr>
          <p:nvPr/>
        </p:nvSpPr>
        <p:spPr bwMode="auto">
          <a:xfrm flipV="1">
            <a:off x="4413250" y="3363913"/>
            <a:ext cx="68263" cy="119062"/>
          </a:xfrm>
          <a:prstGeom prst="line">
            <a:avLst/>
          </a:prstGeom>
          <a:noFill/>
          <a:ln w="38100">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245" name="Line 309"/>
          <p:cNvSpPr>
            <a:spLocks noChangeShapeType="1"/>
          </p:cNvSpPr>
          <p:nvPr/>
        </p:nvSpPr>
        <p:spPr bwMode="auto">
          <a:xfrm flipV="1">
            <a:off x="4481513" y="3233738"/>
            <a:ext cx="95250" cy="130175"/>
          </a:xfrm>
          <a:prstGeom prst="line">
            <a:avLst/>
          </a:prstGeom>
          <a:noFill/>
          <a:ln w="38100">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246" name="Line 310"/>
          <p:cNvSpPr>
            <a:spLocks noChangeShapeType="1"/>
          </p:cNvSpPr>
          <p:nvPr/>
        </p:nvSpPr>
        <p:spPr bwMode="auto">
          <a:xfrm flipV="1">
            <a:off x="4576763" y="3114675"/>
            <a:ext cx="93662" cy="119063"/>
          </a:xfrm>
          <a:prstGeom prst="line">
            <a:avLst/>
          </a:prstGeom>
          <a:noFill/>
          <a:ln w="38100">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247" name="Line 311"/>
          <p:cNvSpPr>
            <a:spLocks noChangeShapeType="1"/>
          </p:cNvSpPr>
          <p:nvPr/>
        </p:nvSpPr>
        <p:spPr bwMode="auto">
          <a:xfrm flipV="1">
            <a:off x="4670425" y="3006725"/>
            <a:ext cx="80963" cy="107950"/>
          </a:xfrm>
          <a:prstGeom prst="line">
            <a:avLst/>
          </a:prstGeom>
          <a:noFill/>
          <a:ln w="38100">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248" name="Line 312"/>
          <p:cNvSpPr>
            <a:spLocks noChangeShapeType="1"/>
          </p:cNvSpPr>
          <p:nvPr/>
        </p:nvSpPr>
        <p:spPr bwMode="auto">
          <a:xfrm flipV="1">
            <a:off x="4751388" y="2922588"/>
            <a:ext cx="93662" cy="84137"/>
          </a:xfrm>
          <a:prstGeom prst="line">
            <a:avLst/>
          </a:prstGeom>
          <a:noFill/>
          <a:ln w="38100">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249" name="Line 313"/>
          <p:cNvSpPr>
            <a:spLocks noChangeShapeType="1"/>
          </p:cNvSpPr>
          <p:nvPr/>
        </p:nvSpPr>
        <p:spPr bwMode="auto">
          <a:xfrm flipV="1">
            <a:off x="4845050" y="2792413"/>
            <a:ext cx="95250" cy="130175"/>
          </a:xfrm>
          <a:prstGeom prst="line">
            <a:avLst/>
          </a:prstGeom>
          <a:noFill/>
          <a:ln w="38100">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250" name="Line 314"/>
          <p:cNvSpPr>
            <a:spLocks noChangeShapeType="1"/>
          </p:cNvSpPr>
          <p:nvPr/>
        </p:nvSpPr>
        <p:spPr bwMode="auto">
          <a:xfrm flipV="1">
            <a:off x="4940300" y="2709863"/>
            <a:ext cx="80963" cy="82550"/>
          </a:xfrm>
          <a:prstGeom prst="line">
            <a:avLst/>
          </a:prstGeom>
          <a:noFill/>
          <a:ln w="38100">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251" name="Line 315"/>
          <p:cNvSpPr>
            <a:spLocks noChangeShapeType="1"/>
          </p:cNvSpPr>
          <p:nvPr/>
        </p:nvSpPr>
        <p:spPr bwMode="auto">
          <a:xfrm flipV="1">
            <a:off x="5021263" y="2638425"/>
            <a:ext cx="82550" cy="71438"/>
          </a:xfrm>
          <a:prstGeom prst="line">
            <a:avLst/>
          </a:prstGeom>
          <a:noFill/>
          <a:ln w="38100">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252" name="Line 316"/>
          <p:cNvSpPr>
            <a:spLocks noChangeShapeType="1"/>
          </p:cNvSpPr>
          <p:nvPr/>
        </p:nvSpPr>
        <p:spPr bwMode="auto">
          <a:xfrm flipV="1">
            <a:off x="5103813" y="2555875"/>
            <a:ext cx="93662" cy="82550"/>
          </a:xfrm>
          <a:prstGeom prst="line">
            <a:avLst/>
          </a:prstGeom>
          <a:noFill/>
          <a:ln w="38100">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253" name="Line 317"/>
          <p:cNvSpPr>
            <a:spLocks noChangeShapeType="1"/>
          </p:cNvSpPr>
          <p:nvPr/>
        </p:nvSpPr>
        <p:spPr bwMode="auto">
          <a:xfrm flipV="1">
            <a:off x="5197475" y="2495550"/>
            <a:ext cx="92075" cy="60325"/>
          </a:xfrm>
          <a:prstGeom prst="line">
            <a:avLst/>
          </a:prstGeom>
          <a:noFill/>
          <a:ln w="38100">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254" name="Line 318"/>
          <p:cNvSpPr>
            <a:spLocks noChangeShapeType="1"/>
          </p:cNvSpPr>
          <p:nvPr/>
        </p:nvSpPr>
        <p:spPr bwMode="auto">
          <a:xfrm flipV="1">
            <a:off x="5289550" y="2449513"/>
            <a:ext cx="82550" cy="46037"/>
          </a:xfrm>
          <a:prstGeom prst="line">
            <a:avLst/>
          </a:prstGeom>
          <a:noFill/>
          <a:ln w="38100">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255" name="Line 319"/>
          <p:cNvSpPr>
            <a:spLocks noChangeShapeType="1"/>
          </p:cNvSpPr>
          <p:nvPr/>
        </p:nvSpPr>
        <p:spPr bwMode="auto">
          <a:xfrm flipV="1">
            <a:off x="5372100" y="2378075"/>
            <a:ext cx="95250" cy="71438"/>
          </a:xfrm>
          <a:prstGeom prst="line">
            <a:avLst/>
          </a:prstGeom>
          <a:noFill/>
          <a:ln w="38100">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256" name="Line 320"/>
          <p:cNvSpPr>
            <a:spLocks noChangeShapeType="1"/>
          </p:cNvSpPr>
          <p:nvPr/>
        </p:nvSpPr>
        <p:spPr bwMode="auto">
          <a:xfrm flipV="1">
            <a:off x="5467350" y="2317750"/>
            <a:ext cx="92075" cy="60325"/>
          </a:xfrm>
          <a:prstGeom prst="line">
            <a:avLst/>
          </a:prstGeom>
          <a:noFill/>
          <a:ln w="38100">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257" name="Line 321"/>
          <p:cNvSpPr>
            <a:spLocks noChangeShapeType="1"/>
          </p:cNvSpPr>
          <p:nvPr/>
        </p:nvSpPr>
        <p:spPr bwMode="auto">
          <a:xfrm flipV="1">
            <a:off x="5559425" y="2281238"/>
            <a:ext cx="69850" cy="36512"/>
          </a:xfrm>
          <a:prstGeom prst="line">
            <a:avLst/>
          </a:prstGeom>
          <a:noFill/>
          <a:ln w="38100">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258" name="Line 322"/>
          <p:cNvSpPr>
            <a:spLocks noChangeShapeType="1"/>
          </p:cNvSpPr>
          <p:nvPr/>
        </p:nvSpPr>
        <p:spPr bwMode="auto">
          <a:xfrm flipV="1">
            <a:off x="5629275" y="2246313"/>
            <a:ext cx="95250" cy="34925"/>
          </a:xfrm>
          <a:prstGeom prst="line">
            <a:avLst/>
          </a:prstGeom>
          <a:noFill/>
          <a:ln w="38100">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259" name="Line 323"/>
          <p:cNvSpPr>
            <a:spLocks noChangeShapeType="1"/>
          </p:cNvSpPr>
          <p:nvPr/>
        </p:nvSpPr>
        <p:spPr bwMode="auto">
          <a:xfrm flipV="1">
            <a:off x="5724525" y="2222500"/>
            <a:ext cx="92075" cy="23813"/>
          </a:xfrm>
          <a:prstGeom prst="line">
            <a:avLst/>
          </a:prstGeom>
          <a:noFill/>
          <a:ln w="38100">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260" name="Line 324"/>
          <p:cNvSpPr>
            <a:spLocks noChangeShapeType="1"/>
          </p:cNvSpPr>
          <p:nvPr/>
        </p:nvSpPr>
        <p:spPr bwMode="auto">
          <a:xfrm flipV="1">
            <a:off x="5816600" y="2187575"/>
            <a:ext cx="95250" cy="34925"/>
          </a:xfrm>
          <a:prstGeom prst="line">
            <a:avLst/>
          </a:prstGeom>
          <a:noFill/>
          <a:ln w="38100">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261" name="Line 325"/>
          <p:cNvSpPr>
            <a:spLocks noChangeShapeType="1"/>
          </p:cNvSpPr>
          <p:nvPr/>
        </p:nvSpPr>
        <p:spPr bwMode="auto">
          <a:xfrm flipV="1">
            <a:off x="5911850" y="2174875"/>
            <a:ext cx="80963" cy="12700"/>
          </a:xfrm>
          <a:prstGeom prst="line">
            <a:avLst/>
          </a:prstGeom>
          <a:noFill/>
          <a:ln w="38100">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262" name="Line 326"/>
          <p:cNvSpPr>
            <a:spLocks noChangeShapeType="1"/>
          </p:cNvSpPr>
          <p:nvPr/>
        </p:nvSpPr>
        <p:spPr bwMode="auto">
          <a:xfrm flipV="1">
            <a:off x="5992813" y="2151063"/>
            <a:ext cx="93662" cy="23812"/>
          </a:xfrm>
          <a:prstGeom prst="line">
            <a:avLst/>
          </a:prstGeom>
          <a:noFill/>
          <a:ln w="38100">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263" name="Line 327"/>
          <p:cNvSpPr>
            <a:spLocks noChangeShapeType="1"/>
          </p:cNvSpPr>
          <p:nvPr/>
        </p:nvSpPr>
        <p:spPr bwMode="auto">
          <a:xfrm>
            <a:off x="6086475" y="2151063"/>
            <a:ext cx="82550" cy="1587"/>
          </a:xfrm>
          <a:prstGeom prst="line">
            <a:avLst/>
          </a:prstGeom>
          <a:noFill/>
          <a:ln w="38100">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264" name="Line 328"/>
          <p:cNvSpPr>
            <a:spLocks noChangeShapeType="1"/>
          </p:cNvSpPr>
          <p:nvPr/>
        </p:nvSpPr>
        <p:spPr bwMode="auto">
          <a:xfrm flipV="1">
            <a:off x="6169025" y="2138363"/>
            <a:ext cx="82550" cy="12700"/>
          </a:xfrm>
          <a:prstGeom prst="line">
            <a:avLst/>
          </a:prstGeom>
          <a:noFill/>
          <a:ln w="38100">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265" name="Line 329"/>
          <p:cNvSpPr>
            <a:spLocks noChangeShapeType="1"/>
          </p:cNvSpPr>
          <p:nvPr/>
        </p:nvSpPr>
        <p:spPr bwMode="auto">
          <a:xfrm flipV="1">
            <a:off x="6251575" y="2116138"/>
            <a:ext cx="93663" cy="22225"/>
          </a:xfrm>
          <a:prstGeom prst="line">
            <a:avLst/>
          </a:prstGeom>
          <a:noFill/>
          <a:ln w="38100">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266" name="Line 330"/>
          <p:cNvSpPr>
            <a:spLocks noChangeShapeType="1"/>
          </p:cNvSpPr>
          <p:nvPr/>
        </p:nvSpPr>
        <p:spPr bwMode="auto">
          <a:xfrm flipV="1">
            <a:off x="6345238" y="2103438"/>
            <a:ext cx="92075" cy="12700"/>
          </a:xfrm>
          <a:prstGeom prst="line">
            <a:avLst/>
          </a:prstGeom>
          <a:noFill/>
          <a:ln w="38100">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267" name="Line 331"/>
          <p:cNvSpPr>
            <a:spLocks noChangeShapeType="1"/>
          </p:cNvSpPr>
          <p:nvPr/>
        </p:nvSpPr>
        <p:spPr bwMode="auto">
          <a:xfrm flipV="1">
            <a:off x="6437313" y="2092325"/>
            <a:ext cx="82550" cy="11113"/>
          </a:xfrm>
          <a:prstGeom prst="line">
            <a:avLst/>
          </a:prstGeom>
          <a:noFill/>
          <a:ln w="38100">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268" name="Line 332"/>
          <p:cNvSpPr>
            <a:spLocks noChangeShapeType="1"/>
          </p:cNvSpPr>
          <p:nvPr/>
        </p:nvSpPr>
        <p:spPr bwMode="auto">
          <a:xfrm>
            <a:off x="6519863" y="2092325"/>
            <a:ext cx="95250" cy="1588"/>
          </a:xfrm>
          <a:prstGeom prst="line">
            <a:avLst/>
          </a:prstGeom>
          <a:noFill/>
          <a:ln w="38100">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269" name="Line 333"/>
          <p:cNvSpPr>
            <a:spLocks noChangeShapeType="1"/>
          </p:cNvSpPr>
          <p:nvPr/>
        </p:nvSpPr>
        <p:spPr bwMode="auto">
          <a:xfrm flipV="1">
            <a:off x="6615113" y="2066925"/>
            <a:ext cx="80962" cy="25400"/>
          </a:xfrm>
          <a:prstGeom prst="line">
            <a:avLst/>
          </a:prstGeom>
          <a:noFill/>
          <a:ln w="38100">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270" name="Line 334"/>
          <p:cNvSpPr>
            <a:spLocks noChangeShapeType="1"/>
          </p:cNvSpPr>
          <p:nvPr/>
        </p:nvSpPr>
        <p:spPr bwMode="auto">
          <a:xfrm>
            <a:off x="6696075" y="2066925"/>
            <a:ext cx="93663" cy="12700"/>
          </a:xfrm>
          <a:prstGeom prst="line">
            <a:avLst/>
          </a:prstGeom>
          <a:noFill/>
          <a:ln w="38100">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271" name="Line 335"/>
          <p:cNvSpPr>
            <a:spLocks noChangeShapeType="1"/>
          </p:cNvSpPr>
          <p:nvPr/>
        </p:nvSpPr>
        <p:spPr bwMode="auto">
          <a:xfrm>
            <a:off x="6789738" y="2066925"/>
            <a:ext cx="82550" cy="12700"/>
          </a:xfrm>
          <a:prstGeom prst="line">
            <a:avLst/>
          </a:prstGeom>
          <a:noFill/>
          <a:ln w="38100">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272" name="Line 336"/>
          <p:cNvSpPr>
            <a:spLocks noChangeShapeType="1"/>
          </p:cNvSpPr>
          <p:nvPr/>
        </p:nvSpPr>
        <p:spPr bwMode="auto">
          <a:xfrm>
            <a:off x="6872288" y="2066925"/>
            <a:ext cx="92075" cy="12700"/>
          </a:xfrm>
          <a:prstGeom prst="line">
            <a:avLst/>
          </a:prstGeom>
          <a:noFill/>
          <a:ln w="38100">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273" name="Line 337"/>
          <p:cNvSpPr>
            <a:spLocks noChangeShapeType="1"/>
          </p:cNvSpPr>
          <p:nvPr/>
        </p:nvSpPr>
        <p:spPr bwMode="auto">
          <a:xfrm>
            <a:off x="6964363" y="2066925"/>
            <a:ext cx="95250" cy="12700"/>
          </a:xfrm>
          <a:prstGeom prst="line">
            <a:avLst/>
          </a:prstGeom>
          <a:noFill/>
          <a:ln w="38100">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274" name="Line 338"/>
          <p:cNvSpPr>
            <a:spLocks noChangeShapeType="1"/>
          </p:cNvSpPr>
          <p:nvPr/>
        </p:nvSpPr>
        <p:spPr bwMode="auto">
          <a:xfrm flipV="1">
            <a:off x="7059613" y="2055813"/>
            <a:ext cx="80962" cy="11112"/>
          </a:xfrm>
          <a:prstGeom prst="line">
            <a:avLst/>
          </a:prstGeom>
          <a:noFill/>
          <a:ln w="38100">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275" name="Line 339"/>
          <p:cNvSpPr>
            <a:spLocks noChangeShapeType="1"/>
          </p:cNvSpPr>
          <p:nvPr/>
        </p:nvSpPr>
        <p:spPr bwMode="auto">
          <a:xfrm>
            <a:off x="7140575" y="2055813"/>
            <a:ext cx="80963" cy="1587"/>
          </a:xfrm>
          <a:prstGeom prst="line">
            <a:avLst/>
          </a:prstGeom>
          <a:noFill/>
          <a:ln w="38100">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276" name="Line 340"/>
          <p:cNvSpPr>
            <a:spLocks noChangeShapeType="1"/>
          </p:cNvSpPr>
          <p:nvPr/>
        </p:nvSpPr>
        <p:spPr bwMode="auto">
          <a:xfrm>
            <a:off x="7221538" y="2055813"/>
            <a:ext cx="95250" cy="1587"/>
          </a:xfrm>
          <a:prstGeom prst="line">
            <a:avLst/>
          </a:prstGeom>
          <a:noFill/>
          <a:ln w="38100">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277" name="Line 341"/>
          <p:cNvSpPr>
            <a:spLocks noChangeShapeType="1"/>
          </p:cNvSpPr>
          <p:nvPr/>
        </p:nvSpPr>
        <p:spPr bwMode="auto">
          <a:xfrm>
            <a:off x="7316788" y="2055813"/>
            <a:ext cx="82550" cy="1587"/>
          </a:xfrm>
          <a:prstGeom prst="line">
            <a:avLst/>
          </a:prstGeom>
          <a:noFill/>
          <a:ln w="38100">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278" name="Line 342"/>
          <p:cNvSpPr>
            <a:spLocks noChangeShapeType="1"/>
          </p:cNvSpPr>
          <p:nvPr/>
        </p:nvSpPr>
        <p:spPr bwMode="auto">
          <a:xfrm>
            <a:off x="7399338" y="2055813"/>
            <a:ext cx="92075" cy="1587"/>
          </a:xfrm>
          <a:prstGeom prst="line">
            <a:avLst/>
          </a:prstGeom>
          <a:noFill/>
          <a:ln w="38100">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279" name="Line 343"/>
          <p:cNvSpPr>
            <a:spLocks noChangeShapeType="1"/>
          </p:cNvSpPr>
          <p:nvPr/>
        </p:nvSpPr>
        <p:spPr bwMode="auto">
          <a:xfrm>
            <a:off x="7491413" y="2055813"/>
            <a:ext cx="93662" cy="1587"/>
          </a:xfrm>
          <a:prstGeom prst="line">
            <a:avLst/>
          </a:prstGeom>
          <a:noFill/>
          <a:ln w="38100">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280" name="Line 344"/>
          <p:cNvSpPr>
            <a:spLocks noChangeShapeType="1"/>
          </p:cNvSpPr>
          <p:nvPr/>
        </p:nvSpPr>
        <p:spPr bwMode="auto">
          <a:xfrm>
            <a:off x="7585075" y="2055813"/>
            <a:ext cx="95250" cy="1587"/>
          </a:xfrm>
          <a:prstGeom prst="line">
            <a:avLst/>
          </a:prstGeom>
          <a:noFill/>
          <a:ln w="38100">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281" name="Line 345"/>
          <p:cNvSpPr>
            <a:spLocks noChangeShapeType="1"/>
          </p:cNvSpPr>
          <p:nvPr/>
        </p:nvSpPr>
        <p:spPr bwMode="auto">
          <a:xfrm>
            <a:off x="1930400" y="5846763"/>
            <a:ext cx="93663" cy="1587"/>
          </a:xfrm>
          <a:prstGeom prst="line">
            <a:avLst/>
          </a:prstGeom>
          <a:noFill/>
          <a:ln w="38100">
            <a:solidFill>
              <a:srgbClr val="00CC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282" name="Line 346"/>
          <p:cNvSpPr>
            <a:spLocks noChangeShapeType="1"/>
          </p:cNvSpPr>
          <p:nvPr/>
        </p:nvSpPr>
        <p:spPr bwMode="auto">
          <a:xfrm>
            <a:off x="2024063" y="5846763"/>
            <a:ext cx="80962" cy="1587"/>
          </a:xfrm>
          <a:prstGeom prst="line">
            <a:avLst/>
          </a:prstGeom>
          <a:noFill/>
          <a:ln w="38100">
            <a:solidFill>
              <a:srgbClr val="00CC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283" name="Line 347"/>
          <p:cNvSpPr>
            <a:spLocks noChangeShapeType="1"/>
          </p:cNvSpPr>
          <p:nvPr/>
        </p:nvSpPr>
        <p:spPr bwMode="auto">
          <a:xfrm>
            <a:off x="2105025" y="5846763"/>
            <a:ext cx="82550" cy="1587"/>
          </a:xfrm>
          <a:prstGeom prst="line">
            <a:avLst/>
          </a:prstGeom>
          <a:noFill/>
          <a:ln w="38100">
            <a:solidFill>
              <a:srgbClr val="00CC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284" name="Line 348"/>
          <p:cNvSpPr>
            <a:spLocks noChangeShapeType="1"/>
          </p:cNvSpPr>
          <p:nvPr/>
        </p:nvSpPr>
        <p:spPr bwMode="auto">
          <a:xfrm>
            <a:off x="2187575" y="5846763"/>
            <a:ext cx="93663" cy="1587"/>
          </a:xfrm>
          <a:prstGeom prst="line">
            <a:avLst/>
          </a:prstGeom>
          <a:noFill/>
          <a:ln w="38100">
            <a:solidFill>
              <a:srgbClr val="00CC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285" name="Line 349"/>
          <p:cNvSpPr>
            <a:spLocks noChangeShapeType="1"/>
          </p:cNvSpPr>
          <p:nvPr/>
        </p:nvSpPr>
        <p:spPr bwMode="auto">
          <a:xfrm>
            <a:off x="2281238" y="5846763"/>
            <a:ext cx="93662" cy="1587"/>
          </a:xfrm>
          <a:prstGeom prst="line">
            <a:avLst/>
          </a:prstGeom>
          <a:noFill/>
          <a:ln w="38100">
            <a:solidFill>
              <a:srgbClr val="00CC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286" name="Line 350"/>
          <p:cNvSpPr>
            <a:spLocks noChangeShapeType="1"/>
          </p:cNvSpPr>
          <p:nvPr/>
        </p:nvSpPr>
        <p:spPr bwMode="auto">
          <a:xfrm flipV="1">
            <a:off x="2374900" y="5834063"/>
            <a:ext cx="82550" cy="12700"/>
          </a:xfrm>
          <a:prstGeom prst="line">
            <a:avLst/>
          </a:prstGeom>
          <a:noFill/>
          <a:ln w="38100">
            <a:solidFill>
              <a:srgbClr val="00CC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287" name="Line 351"/>
          <p:cNvSpPr>
            <a:spLocks noChangeShapeType="1"/>
          </p:cNvSpPr>
          <p:nvPr/>
        </p:nvSpPr>
        <p:spPr bwMode="auto">
          <a:xfrm flipV="1">
            <a:off x="2457450" y="5799138"/>
            <a:ext cx="92075" cy="34925"/>
          </a:xfrm>
          <a:prstGeom prst="line">
            <a:avLst/>
          </a:prstGeom>
          <a:noFill/>
          <a:ln w="38100">
            <a:solidFill>
              <a:srgbClr val="00CC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288" name="Line 352"/>
          <p:cNvSpPr>
            <a:spLocks noChangeShapeType="1"/>
          </p:cNvSpPr>
          <p:nvPr/>
        </p:nvSpPr>
        <p:spPr bwMode="auto">
          <a:xfrm flipV="1">
            <a:off x="2549525" y="5788025"/>
            <a:ext cx="95250" cy="11113"/>
          </a:xfrm>
          <a:prstGeom prst="line">
            <a:avLst/>
          </a:prstGeom>
          <a:noFill/>
          <a:ln w="38100">
            <a:solidFill>
              <a:srgbClr val="00CC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289" name="Line 353"/>
          <p:cNvSpPr>
            <a:spLocks noChangeShapeType="1"/>
          </p:cNvSpPr>
          <p:nvPr/>
        </p:nvSpPr>
        <p:spPr bwMode="auto">
          <a:xfrm flipV="1">
            <a:off x="2644775" y="5753100"/>
            <a:ext cx="69850" cy="34925"/>
          </a:xfrm>
          <a:prstGeom prst="line">
            <a:avLst/>
          </a:prstGeom>
          <a:noFill/>
          <a:ln w="38100">
            <a:solidFill>
              <a:srgbClr val="00CC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290" name="Line 354"/>
          <p:cNvSpPr>
            <a:spLocks noChangeShapeType="1"/>
          </p:cNvSpPr>
          <p:nvPr/>
        </p:nvSpPr>
        <p:spPr bwMode="auto">
          <a:xfrm flipV="1">
            <a:off x="2714625" y="5716588"/>
            <a:ext cx="93663" cy="36512"/>
          </a:xfrm>
          <a:prstGeom prst="line">
            <a:avLst/>
          </a:prstGeom>
          <a:noFill/>
          <a:ln w="38100">
            <a:solidFill>
              <a:srgbClr val="00CC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291" name="Line 355"/>
          <p:cNvSpPr>
            <a:spLocks noChangeShapeType="1"/>
          </p:cNvSpPr>
          <p:nvPr/>
        </p:nvSpPr>
        <p:spPr bwMode="auto">
          <a:xfrm flipV="1">
            <a:off x="2808288" y="5692775"/>
            <a:ext cx="93662" cy="23813"/>
          </a:xfrm>
          <a:prstGeom prst="line">
            <a:avLst/>
          </a:prstGeom>
          <a:noFill/>
          <a:ln w="38100">
            <a:solidFill>
              <a:srgbClr val="00CC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292" name="Line 356"/>
          <p:cNvSpPr>
            <a:spLocks noChangeShapeType="1"/>
          </p:cNvSpPr>
          <p:nvPr/>
        </p:nvSpPr>
        <p:spPr bwMode="auto">
          <a:xfrm flipV="1">
            <a:off x="2901950" y="5610225"/>
            <a:ext cx="82550" cy="82550"/>
          </a:xfrm>
          <a:prstGeom prst="line">
            <a:avLst/>
          </a:prstGeom>
          <a:noFill/>
          <a:ln w="38100">
            <a:solidFill>
              <a:srgbClr val="00CC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293" name="Line 357"/>
          <p:cNvSpPr>
            <a:spLocks noChangeShapeType="1"/>
          </p:cNvSpPr>
          <p:nvPr/>
        </p:nvSpPr>
        <p:spPr bwMode="auto">
          <a:xfrm flipV="1">
            <a:off x="2984500" y="5538788"/>
            <a:ext cx="93663" cy="71437"/>
          </a:xfrm>
          <a:prstGeom prst="line">
            <a:avLst/>
          </a:prstGeom>
          <a:noFill/>
          <a:ln w="38100">
            <a:solidFill>
              <a:srgbClr val="00CC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294" name="Line 358"/>
          <p:cNvSpPr>
            <a:spLocks noChangeShapeType="1"/>
          </p:cNvSpPr>
          <p:nvPr/>
        </p:nvSpPr>
        <p:spPr bwMode="auto">
          <a:xfrm flipV="1">
            <a:off x="3078163" y="5441950"/>
            <a:ext cx="93662" cy="96838"/>
          </a:xfrm>
          <a:prstGeom prst="line">
            <a:avLst/>
          </a:prstGeom>
          <a:noFill/>
          <a:ln w="38100">
            <a:solidFill>
              <a:srgbClr val="00CC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295" name="Line 359"/>
          <p:cNvSpPr>
            <a:spLocks noChangeShapeType="1"/>
          </p:cNvSpPr>
          <p:nvPr/>
        </p:nvSpPr>
        <p:spPr bwMode="auto">
          <a:xfrm flipV="1">
            <a:off x="3171825" y="5348288"/>
            <a:ext cx="93663" cy="93662"/>
          </a:xfrm>
          <a:prstGeom prst="line">
            <a:avLst/>
          </a:prstGeom>
          <a:noFill/>
          <a:ln w="38100">
            <a:solidFill>
              <a:srgbClr val="00CC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296" name="Line 360"/>
          <p:cNvSpPr>
            <a:spLocks noChangeShapeType="1"/>
          </p:cNvSpPr>
          <p:nvPr/>
        </p:nvSpPr>
        <p:spPr bwMode="auto">
          <a:xfrm flipV="1">
            <a:off x="3265488" y="5240338"/>
            <a:ext cx="69850" cy="107950"/>
          </a:xfrm>
          <a:prstGeom prst="line">
            <a:avLst/>
          </a:prstGeom>
          <a:noFill/>
          <a:ln w="38100">
            <a:solidFill>
              <a:srgbClr val="00CC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297" name="Line 361"/>
          <p:cNvSpPr>
            <a:spLocks noChangeShapeType="1"/>
          </p:cNvSpPr>
          <p:nvPr/>
        </p:nvSpPr>
        <p:spPr bwMode="auto">
          <a:xfrm flipV="1">
            <a:off x="3335338" y="5157788"/>
            <a:ext cx="93662" cy="82550"/>
          </a:xfrm>
          <a:prstGeom prst="line">
            <a:avLst/>
          </a:prstGeom>
          <a:noFill/>
          <a:ln w="38100">
            <a:solidFill>
              <a:srgbClr val="00CC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298" name="Line 362"/>
          <p:cNvSpPr>
            <a:spLocks noChangeShapeType="1"/>
          </p:cNvSpPr>
          <p:nvPr/>
        </p:nvSpPr>
        <p:spPr bwMode="auto">
          <a:xfrm flipV="1">
            <a:off x="3429000" y="5027613"/>
            <a:ext cx="93663" cy="130175"/>
          </a:xfrm>
          <a:prstGeom prst="line">
            <a:avLst/>
          </a:prstGeom>
          <a:noFill/>
          <a:ln w="38100">
            <a:solidFill>
              <a:srgbClr val="00CC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299" name="Line 363"/>
          <p:cNvSpPr>
            <a:spLocks noChangeShapeType="1"/>
          </p:cNvSpPr>
          <p:nvPr/>
        </p:nvSpPr>
        <p:spPr bwMode="auto">
          <a:xfrm flipV="1">
            <a:off x="3522663" y="4848225"/>
            <a:ext cx="82550" cy="179388"/>
          </a:xfrm>
          <a:prstGeom prst="line">
            <a:avLst/>
          </a:prstGeom>
          <a:noFill/>
          <a:ln w="38100">
            <a:solidFill>
              <a:srgbClr val="00CC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300" name="Line 364"/>
          <p:cNvSpPr>
            <a:spLocks noChangeShapeType="1"/>
          </p:cNvSpPr>
          <p:nvPr/>
        </p:nvSpPr>
        <p:spPr bwMode="auto">
          <a:xfrm flipV="1">
            <a:off x="3605213" y="4670425"/>
            <a:ext cx="92075" cy="177800"/>
          </a:xfrm>
          <a:prstGeom prst="line">
            <a:avLst/>
          </a:prstGeom>
          <a:noFill/>
          <a:ln w="38100">
            <a:solidFill>
              <a:srgbClr val="00CC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301" name="Line 365"/>
          <p:cNvSpPr>
            <a:spLocks noChangeShapeType="1"/>
          </p:cNvSpPr>
          <p:nvPr/>
        </p:nvSpPr>
        <p:spPr bwMode="auto">
          <a:xfrm flipV="1">
            <a:off x="3697288" y="4514850"/>
            <a:ext cx="95250" cy="155575"/>
          </a:xfrm>
          <a:prstGeom prst="line">
            <a:avLst/>
          </a:prstGeom>
          <a:noFill/>
          <a:ln w="38100">
            <a:solidFill>
              <a:srgbClr val="00CC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302" name="Line 366"/>
          <p:cNvSpPr>
            <a:spLocks noChangeShapeType="1"/>
          </p:cNvSpPr>
          <p:nvPr/>
        </p:nvSpPr>
        <p:spPr bwMode="auto">
          <a:xfrm flipV="1">
            <a:off x="3792538" y="4384675"/>
            <a:ext cx="69850" cy="130175"/>
          </a:xfrm>
          <a:prstGeom prst="line">
            <a:avLst/>
          </a:prstGeom>
          <a:noFill/>
          <a:ln w="38100">
            <a:solidFill>
              <a:srgbClr val="00CC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303" name="Line 367"/>
          <p:cNvSpPr>
            <a:spLocks noChangeShapeType="1"/>
          </p:cNvSpPr>
          <p:nvPr/>
        </p:nvSpPr>
        <p:spPr bwMode="auto">
          <a:xfrm flipV="1">
            <a:off x="3862388" y="4243388"/>
            <a:ext cx="92075" cy="141287"/>
          </a:xfrm>
          <a:prstGeom prst="line">
            <a:avLst/>
          </a:prstGeom>
          <a:noFill/>
          <a:ln w="38100">
            <a:solidFill>
              <a:srgbClr val="00CC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304" name="Line 368"/>
          <p:cNvSpPr>
            <a:spLocks noChangeShapeType="1"/>
          </p:cNvSpPr>
          <p:nvPr/>
        </p:nvSpPr>
        <p:spPr bwMode="auto">
          <a:xfrm flipV="1">
            <a:off x="3954463" y="4076700"/>
            <a:ext cx="95250" cy="166688"/>
          </a:xfrm>
          <a:prstGeom prst="line">
            <a:avLst/>
          </a:prstGeom>
          <a:noFill/>
          <a:ln w="38100">
            <a:solidFill>
              <a:srgbClr val="00CC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305" name="Line 369"/>
          <p:cNvSpPr>
            <a:spLocks noChangeShapeType="1"/>
          </p:cNvSpPr>
          <p:nvPr/>
        </p:nvSpPr>
        <p:spPr bwMode="auto">
          <a:xfrm flipV="1">
            <a:off x="4049713" y="3933825"/>
            <a:ext cx="93662" cy="142875"/>
          </a:xfrm>
          <a:prstGeom prst="line">
            <a:avLst/>
          </a:prstGeom>
          <a:noFill/>
          <a:ln w="38100">
            <a:solidFill>
              <a:srgbClr val="00CC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306" name="Line 370"/>
          <p:cNvSpPr>
            <a:spLocks noChangeShapeType="1"/>
          </p:cNvSpPr>
          <p:nvPr/>
        </p:nvSpPr>
        <p:spPr bwMode="auto">
          <a:xfrm flipV="1">
            <a:off x="4143375" y="3756025"/>
            <a:ext cx="80963" cy="177800"/>
          </a:xfrm>
          <a:prstGeom prst="line">
            <a:avLst/>
          </a:prstGeom>
          <a:noFill/>
          <a:ln w="38100">
            <a:solidFill>
              <a:srgbClr val="00CC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307" name="Line 371"/>
          <p:cNvSpPr>
            <a:spLocks noChangeShapeType="1"/>
          </p:cNvSpPr>
          <p:nvPr/>
        </p:nvSpPr>
        <p:spPr bwMode="auto">
          <a:xfrm flipV="1">
            <a:off x="4224338" y="3600450"/>
            <a:ext cx="95250" cy="155575"/>
          </a:xfrm>
          <a:prstGeom prst="line">
            <a:avLst/>
          </a:prstGeom>
          <a:noFill/>
          <a:ln w="38100">
            <a:solidFill>
              <a:srgbClr val="00CC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308" name="Line 372"/>
          <p:cNvSpPr>
            <a:spLocks noChangeShapeType="1"/>
          </p:cNvSpPr>
          <p:nvPr/>
        </p:nvSpPr>
        <p:spPr bwMode="auto">
          <a:xfrm flipV="1">
            <a:off x="4319588" y="3482975"/>
            <a:ext cx="93662" cy="117475"/>
          </a:xfrm>
          <a:prstGeom prst="line">
            <a:avLst/>
          </a:prstGeom>
          <a:noFill/>
          <a:ln w="38100">
            <a:solidFill>
              <a:srgbClr val="00CC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309" name="Line 373"/>
          <p:cNvSpPr>
            <a:spLocks noChangeShapeType="1"/>
          </p:cNvSpPr>
          <p:nvPr/>
        </p:nvSpPr>
        <p:spPr bwMode="auto">
          <a:xfrm flipV="1">
            <a:off x="4413250" y="3376613"/>
            <a:ext cx="68263" cy="106362"/>
          </a:xfrm>
          <a:prstGeom prst="line">
            <a:avLst/>
          </a:prstGeom>
          <a:noFill/>
          <a:ln w="38100">
            <a:solidFill>
              <a:srgbClr val="00CC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310" name="Line 374"/>
          <p:cNvSpPr>
            <a:spLocks noChangeShapeType="1"/>
          </p:cNvSpPr>
          <p:nvPr/>
        </p:nvSpPr>
        <p:spPr bwMode="auto">
          <a:xfrm flipV="1">
            <a:off x="4481513" y="3327400"/>
            <a:ext cx="95250" cy="49213"/>
          </a:xfrm>
          <a:prstGeom prst="line">
            <a:avLst/>
          </a:prstGeom>
          <a:noFill/>
          <a:ln w="38100">
            <a:solidFill>
              <a:srgbClr val="00CC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311" name="Line 375"/>
          <p:cNvSpPr>
            <a:spLocks noChangeShapeType="1"/>
          </p:cNvSpPr>
          <p:nvPr/>
        </p:nvSpPr>
        <p:spPr bwMode="auto">
          <a:xfrm flipV="1">
            <a:off x="4576763" y="3208338"/>
            <a:ext cx="93662" cy="119062"/>
          </a:xfrm>
          <a:prstGeom prst="line">
            <a:avLst/>
          </a:prstGeom>
          <a:noFill/>
          <a:ln w="38100">
            <a:solidFill>
              <a:srgbClr val="00CC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312" name="Line 376"/>
          <p:cNvSpPr>
            <a:spLocks noChangeShapeType="1"/>
          </p:cNvSpPr>
          <p:nvPr/>
        </p:nvSpPr>
        <p:spPr bwMode="auto">
          <a:xfrm flipV="1">
            <a:off x="4670425" y="3101975"/>
            <a:ext cx="80963" cy="106363"/>
          </a:xfrm>
          <a:prstGeom prst="line">
            <a:avLst/>
          </a:prstGeom>
          <a:noFill/>
          <a:ln w="38100">
            <a:solidFill>
              <a:srgbClr val="00CC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313" name="Line 377"/>
          <p:cNvSpPr>
            <a:spLocks noChangeShapeType="1"/>
          </p:cNvSpPr>
          <p:nvPr/>
        </p:nvSpPr>
        <p:spPr bwMode="auto">
          <a:xfrm flipV="1">
            <a:off x="4751388" y="2982913"/>
            <a:ext cx="93662" cy="119062"/>
          </a:xfrm>
          <a:prstGeom prst="line">
            <a:avLst/>
          </a:prstGeom>
          <a:noFill/>
          <a:ln w="38100">
            <a:solidFill>
              <a:srgbClr val="00CC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314" name="Line 378"/>
          <p:cNvSpPr>
            <a:spLocks noChangeShapeType="1"/>
          </p:cNvSpPr>
          <p:nvPr/>
        </p:nvSpPr>
        <p:spPr bwMode="auto">
          <a:xfrm flipV="1">
            <a:off x="4845050" y="2841625"/>
            <a:ext cx="95250" cy="141288"/>
          </a:xfrm>
          <a:prstGeom prst="line">
            <a:avLst/>
          </a:prstGeom>
          <a:noFill/>
          <a:ln w="38100">
            <a:solidFill>
              <a:srgbClr val="00CC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315" name="Line 379"/>
          <p:cNvSpPr>
            <a:spLocks noChangeShapeType="1"/>
          </p:cNvSpPr>
          <p:nvPr/>
        </p:nvSpPr>
        <p:spPr bwMode="auto">
          <a:xfrm flipV="1">
            <a:off x="4940300" y="2770188"/>
            <a:ext cx="80963" cy="71437"/>
          </a:xfrm>
          <a:prstGeom prst="line">
            <a:avLst/>
          </a:prstGeom>
          <a:noFill/>
          <a:ln w="38100">
            <a:solidFill>
              <a:srgbClr val="00CC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316" name="Line 380"/>
          <p:cNvSpPr>
            <a:spLocks noChangeShapeType="1"/>
          </p:cNvSpPr>
          <p:nvPr/>
        </p:nvSpPr>
        <p:spPr bwMode="auto">
          <a:xfrm flipV="1">
            <a:off x="5021263" y="2698750"/>
            <a:ext cx="82550" cy="71438"/>
          </a:xfrm>
          <a:prstGeom prst="line">
            <a:avLst/>
          </a:prstGeom>
          <a:noFill/>
          <a:ln w="38100">
            <a:solidFill>
              <a:srgbClr val="00CC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317" name="Line 381"/>
          <p:cNvSpPr>
            <a:spLocks noChangeShapeType="1"/>
          </p:cNvSpPr>
          <p:nvPr/>
        </p:nvSpPr>
        <p:spPr bwMode="auto">
          <a:xfrm flipV="1">
            <a:off x="5103813" y="2601913"/>
            <a:ext cx="93662" cy="96837"/>
          </a:xfrm>
          <a:prstGeom prst="line">
            <a:avLst/>
          </a:prstGeom>
          <a:noFill/>
          <a:ln w="38100">
            <a:solidFill>
              <a:srgbClr val="00CC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318" name="Line 382"/>
          <p:cNvSpPr>
            <a:spLocks noChangeShapeType="1"/>
          </p:cNvSpPr>
          <p:nvPr/>
        </p:nvSpPr>
        <p:spPr bwMode="auto">
          <a:xfrm flipV="1">
            <a:off x="5197475" y="2555875"/>
            <a:ext cx="92075" cy="46038"/>
          </a:xfrm>
          <a:prstGeom prst="line">
            <a:avLst/>
          </a:prstGeom>
          <a:noFill/>
          <a:ln w="38100">
            <a:solidFill>
              <a:srgbClr val="00CC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319" name="Line 383"/>
          <p:cNvSpPr>
            <a:spLocks noChangeShapeType="1"/>
          </p:cNvSpPr>
          <p:nvPr/>
        </p:nvSpPr>
        <p:spPr bwMode="auto">
          <a:xfrm flipV="1">
            <a:off x="5289550" y="2495550"/>
            <a:ext cx="82550" cy="60325"/>
          </a:xfrm>
          <a:prstGeom prst="line">
            <a:avLst/>
          </a:prstGeom>
          <a:noFill/>
          <a:ln w="38100">
            <a:solidFill>
              <a:srgbClr val="00CC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320" name="Line 384"/>
          <p:cNvSpPr>
            <a:spLocks noChangeShapeType="1"/>
          </p:cNvSpPr>
          <p:nvPr/>
        </p:nvSpPr>
        <p:spPr bwMode="auto">
          <a:xfrm flipV="1">
            <a:off x="5372100" y="2424113"/>
            <a:ext cx="95250" cy="71437"/>
          </a:xfrm>
          <a:prstGeom prst="line">
            <a:avLst/>
          </a:prstGeom>
          <a:noFill/>
          <a:ln w="38100">
            <a:solidFill>
              <a:srgbClr val="00CC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321" name="Line 385"/>
          <p:cNvSpPr>
            <a:spLocks noChangeShapeType="1"/>
          </p:cNvSpPr>
          <p:nvPr/>
        </p:nvSpPr>
        <p:spPr bwMode="auto">
          <a:xfrm flipV="1">
            <a:off x="5467350" y="2365375"/>
            <a:ext cx="92075" cy="58738"/>
          </a:xfrm>
          <a:prstGeom prst="line">
            <a:avLst/>
          </a:prstGeom>
          <a:noFill/>
          <a:ln w="38100">
            <a:solidFill>
              <a:srgbClr val="00CC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322" name="Line 386"/>
          <p:cNvSpPr>
            <a:spLocks noChangeShapeType="1"/>
          </p:cNvSpPr>
          <p:nvPr/>
        </p:nvSpPr>
        <p:spPr bwMode="auto">
          <a:xfrm flipV="1">
            <a:off x="5559425" y="2317750"/>
            <a:ext cx="69850" cy="47625"/>
          </a:xfrm>
          <a:prstGeom prst="line">
            <a:avLst/>
          </a:prstGeom>
          <a:noFill/>
          <a:ln w="38100">
            <a:solidFill>
              <a:srgbClr val="00CC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323" name="Line 387"/>
          <p:cNvSpPr>
            <a:spLocks noChangeShapeType="1"/>
          </p:cNvSpPr>
          <p:nvPr/>
        </p:nvSpPr>
        <p:spPr bwMode="auto">
          <a:xfrm flipV="1">
            <a:off x="5629275" y="2270125"/>
            <a:ext cx="95250" cy="47625"/>
          </a:xfrm>
          <a:prstGeom prst="line">
            <a:avLst/>
          </a:prstGeom>
          <a:noFill/>
          <a:ln w="38100">
            <a:solidFill>
              <a:srgbClr val="00CC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324" name="Line 388"/>
          <p:cNvSpPr>
            <a:spLocks noChangeShapeType="1"/>
          </p:cNvSpPr>
          <p:nvPr/>
        </p:nvSpPr>
        <p:spPr bwMode="auto">
          <a:xfrm flipV="1">
            <a:off x="5724525" y="2246313"/>
            <a:ext cx="92075" cy="23812"/>
          </a:xfrm>
          <a:prstGeom prst="line">
            <a:avLst/>
          </a:prstGeom>
          <a:noFill/>
          <a:ln w="38100">
            <a:solidFill>
              <a:srgbClr val="00CC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325" name="Line 389"/>
          <p:cNvSpPr>
            <a:spLocks noChangeShapeType="1"/>
          </p:cNvSpPr>
          <p:nvPr/>
        </p:nvSpPr>
        <p:spPr bwMode="auto">
          <a:xfrm flipV="1">
            <a:off x="5816600" y="2222500"/>
            <a:ext cx="95250" cy="23813"/>
          </a:xfrm>
          <a:prstGeom prst="line">
            <a:avLst/>
          </a:prstGeom>
          <a:noFill/>
          <a:ln w="38100">
            <a:solidFill>
              <a:srgbClr val="00CC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326" name="Line 390"/>
          <p:cNvSpPr>
            <a:spLocks noChangeShapeType="1"/>
          </p:cNvSpPr>
          <p:nvPr/>
        </p:nvSpPr>
        <p:spPr bwMode="auto">
          <a:xfrm flipV="1">
            <a:off x="5911850" y="2187575"/>
            <a:ext cx="80963" cy="34925"/>
          </a:xfrm>
          <a:prstGeom prst="line">
            <a:avLst/>
          </a:prstGeom>
          <a:noFill/>
          <a:ln w="38100">
            <a:solidFill>
              <a:srgbClr val="00CC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327" name="Line 391"/>
          <p:cNvSpPr>
            <a:spLocks noChangeShapeType="1"/>
          </p:cNvSpPr>
          <p:nvPr/>
        </p:nvSpPr>
        <p:spPr bwMode="auto">
          <a:xfrm flipV="1">
            <a:off x="5992813" y="2174875"/>
            <a:ext cx="93662" cy="12700"/>
          </a:xfrm>
          <a:prstGeom prst="line">
            <a:avLst/>
          </a:prstGeom>
          <a:noFill/>
          <a:ln w="38100">
            <a:solidFill>
              <a:srgbClr val="00CC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328" name="Line 392"/>
          <p:cNvSpPr>
            <a:spLocks noChangeShapeType="1"/>
          </p:cNvSpPr>
          <p:nvPr/>
        </p:nvSpPr>
        <p:spPr bwMode="auto">
          <a:xfrm>
            <a:off x="6086475" y="2174875"/>
            <a:ext cx="82550" cy="1588"/>
          </a:xfrm>
          <a:prstGeom prst="line">
            <a:avLst/>
          </a:prstGeom>
          <a:noFill/>
          <a:ln w="38100">
            <a:solidFill>
              <a:srgbClr val="00CC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329" name="Line 393"/>
          <p:cNvSpPr>
            <a:spLocks noChangeShapeType="1"/>
          </p:cNvSpPr>
          <p:nvPr/>
        </p:nvSpPr>
        <p:spPr bwMode="auto">
          <a:xfrm>
            <a:off x="6169025" y="2174875"/>
            <a:ext cx="82550" cy="1588"/>
          </a:xfrm>
          <a:prstGeom prst="line">
            <a:avLst/>
          </a:prstGeom>
          <a:noFill/>
          <a:ln w="38100">
            <a:solidFill>
              <a:srgbClr val="00CC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330" name="Line 394"/>
          <p:cNvSpPr>
            <a:spLocks noChangeShapeType="1"/>
          </p:cNvSpPr>
          <p:nvPr/>
        </p:nvSpPr>
        <p:spPr bwMode="auto">
          <a:xfrm flipV="1">
            <a:off x="6251575" y="2138363"/>
            <a:ext cx="93663" cy="36512"/>
          </a:xfrm>
          <a:prstGeom prst="line">
            <a:avLst/>
          </a:prstGeom>
          <a:noFill/>
          <a:ln w="38100">
            <a:solidFill>
              <a:srgbClr val="00CC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331" name="Line 395"/>
          <p:cNvSpPr>
            <a:spLocks noChangeShapeType="1"/>
          </p:cNvSpPr>
          <p:nvPr/>
        </p:nvSpPr>
        <p:spPr bwMode="auto">
          <a:xfrm flipV="1">
            <a:off x="6345238" y="2116138"/>
            <a:ext cx="92075" cy="22225"/>
          </a:xfrm>
          <a:prstGeom prst="line">
            <a:avLst/>
          </a:prstGeom>
          <a:noFill/>
          <a:ln w="38100">
            <a:solidFill>
              <a:srgbClr val="00CC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332" name="Line 396"/>
          <p:cNvSpPr>
            <a:spLocks noChangeShapeType="1"/>
          </p:cNvSpPr>
          <p:nvPr/>
        </p:nvSpPr>
        <p:spPr bwMode="auto">
          <a:xfrm flipV="1">
            <a:off x="6437313" y="2103438"/>
            <a:ext cx="82550" cy="12700"/>
          </a:xfrm>
          <a:prstGeom prst="line">
            <a:avLst/>
          </a:prstGeom>
          <a:noFill/>
          <a:ln w="38100">
            <a:solidFill>
              <a:srgbClr val="00CC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333" name="Line 397"/>
          <p:cNvSpPr>
            <a:spLocks noChangeShapeType="1"/>
          </p:cNvSpPr>
          <p:nvPr/>
        </p:nvSpPr>
        <p:spPr bwMode="auto">
          <a:xfrm>
            <a:off x="6519863" y="2103438"/>
            <a:ext cx="95250" cy="1587"/>
          </a:xfrm>
          <a:prstGeom prst="line">
            <a:avLst/>
          </a:prstGeom>
          <a:noFill/>
          <a:ln w="38100">
            <a:solidFill>
              <a:srgbClr val="00CC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334" name="Line 398"/>
          <p:cNvSpPr>
            <a:spLocks noChangeShapeType="1"/>
          </p:cNvSpPr>
          <p:nvPr/>
        </p:nvSpPr>
        <p:spPr bwMode="auto">
          <a:xfrm>
            <a:off x="6615113" y="2103438"/>
            <a:ext cx="80962" cy="1587"/>
          </a:xfrm>
          <a:prstGeom prst="line">
            <a:avLst/>
          </a:prstGeom>
          <a:noFill/>
          <a:ln w="38100">
            <a:solidFill>
              <a:srgbClr val="00CC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335" name="Line 399"/>
          <p:cNvSpPr>
            <a:spLocks noChangeShapeType="1"/>
          </p:cNvSpPr>
          <p:nvPr/>
        </p:nvSpPr>
        <p:spPr bwMode="auto">
          <a:xfrm flipV="1">
            <a:off x="6696075" y="2092325"/>
            <a:ext cx="93663" cy="11113"/>
          </a:xfrm>
          <a:prstGeom prst="line">
            <a:avLst/>
          </a:prstGeom>
          <a:noFill/>
          <a:ln w="38100">
            <a:solidFill>
              <a:srgbClr val="00CC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336" name="Line 400"/>
          <p:cNvSpPr>
            <a:spLocks noChangeShapeType="1"/>
          </p:cNvSpPr>
          <p:nvPr/>
        </p:nvSpPr>
        <p:spPr bwMode="auto">
          <a:xfrm>
            <a:off x="6789738" y="2092325"/>
            <a:ext cx="82550" cy="1588"/>
          </a:xfrm>
          <a:prstGeom prst="line">
            <a:avLst/>
          </a:prstGeom>
          <a:noFill/>
          <a:ln w="38100">
            <a:solidFill>
              <a:srgbClr val="00CC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337" name="Line 401"/>
          <p:cNvSpPr>
            <a:spLocks noChangeShapeType="1"/>
          </p:cNvSpPr>
          <p:nvPr/>
        </p:nvSpPr>
        <p:spPr bwMode="auto">
          <a:xfrm flipV="1">
            <a:off x="6872288" y="2066925"/>
            <a:ext cx="92075" cy="25400"/>
          </a:xfrm>
          <a:prstGeom prst="line">
            <a:avLst/>
          </a:prstGeom>
          <a:noFill/>
          <a:ln w="38100">
            <a:solidFill>
              <a:srgbClr val="00CC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338" name="Line 402"/>
          <p:cNvSpPr>
            <a:spLocks noChangeShapeType="1"/>
          </p:cNvSpPr>
          <p:nvPr/>
        </p:nvSpPr>
        <p:spPr bwMode="auto">
          <a:xfrm>
            <a:off x="6964363" y="2066925"/>
            <a:ext cx="95250" cy="12700"/>
          </a:xfrm>
          <a:prstGeom prst="line">
            <a:avLst/>
          </a:prstGeom>
          <a:noFill/>
          <a:ln w="38100">
            <a:solidFill>
              <a:srgbClr val="00CC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339" name="Line 403"/>
          <p:cNvSpPr>
            <a:spLocks noChangeShapeType="1"/>
          </p:cNvSpPr>
          <p:nvPr/>
        </p:nvSpPr>
        <p:spPr bwMode="auto">
          <a:xfrm>
            <a:off x="7059613" y="2066925"/>
            <a:ext cx="80962" cy="12700"/>
          </a:xfrm>
          <a:prstGeom prst="line">
            <a:avLst/>
          </a:prstGeom>
          <a:noFill/>
          <a:ln w="38100">
            <a:solidFill>
              <a:srgbClr val="00CC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340" name="Line 404"/>
          <p:cNvSpPr>
            <a:spLocks noChangeShapeType="1"/>
          </p:cNvSpPr>
          <p:nvPr/>
        </p:nvSpPr>
        <p:spPr bwMode="auto">
          <a:xfrm flipV="1">
            <a:off x="7140575" y="2055813"/>
            <a:ext cx="80963" cy="11112"/>
          </a:xfrm>
          <a:prstGeom prst="line">
            <a:avLst/>
          </a:prstGeom>
          <a:noFill/>
          <a:ln w="38100">
            <a:solidFill>
              <a:srgbClr val="00CC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341" name="Line 405"/>
          <p:cNvSpPr>
            <a:spLocks noChangeShapeType="1"/>
          </p:cNvSpPr>
          <p:nvPr/>
        </p:nvSpPr>
        <p:spPr bwMode="auto">
          <a:xfrm>
            <a:off x="7221538" y="2055813"/>
            <a:ext cx="95250" cy="1587"/>
          </a:xfrm>
          <a:prstGeom prst="line">
            <a:avLst/>
          </a:prstGeom>
          <a:noFill/>
          <a:ln w="38100">
            <a:solidFill>
              <a:srgbClr val="00CC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342" name="Line 406"/>
          <p:cNvSpPr>
            <a:spLocks noChangeShapeType="1"/>
          </p:cNvSpPr>
          <p:nvPr/>
        </p:nvSpPr>
        <p:spPr bwMode="auto">
          <a:xfrm>
            <a:off x="7316788" y="2055813"/>
            <a:ext cx="82550" cy="1587"/>
          </a:xfrm>
          <a:prstGeom prst="line">
            <a:avLst/>
          </a:prstGeom>
          <a:noFill/>
          <a:ln w="38100">
            <a:solidFill>
              <a:srgbClr val="00CC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343" name="Line 407"/>
          <p:cNvSpPr>
            <a:spLocks noChangeShapeType="1"/>
          </p:cNvSpPr>
          <p:nvPr/>
        </p:nvSpPr>
        <p:spPr bwMode="auto">
          <a:xfrm>
            <a:off x="7399338" y="2055813"/>
            <a:ext cx="92075" cy="1587"/>
          </a:xfrm>
          <a:prstGeom prst="line">
            <a:avLst/>
          </a:prstGeom>
          <a:noFill/>
          <a:ln w="38100">
            <a:solidFill>
              <a:srgbClr val="00CC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344" name="Line 408"/>
          <p:cNvSpPr>
            <a:spLocks noChangeShapeType="1"/>
          </p:cNvSpPr>
          <p:nvPr/>
        </p:nvSpPr>
        <p:spPr bwMode="auto">
          <a:xfrm>
            <a:off x="7491413" y="2055813"/>
            <a:ext cx="93662" cy="1587"/>
          </a:xfrm>
          <a:prstGeom prst="line">
            <a:avLst/>
          </a:prstGeom>
          <a:noFill/>
          <a:ln w="38100">
            <a:solidFill>
              <a:srgbClr val="00CC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345" name="Line 409"/>
          <p:cNvSpPr>
            <a:spLocks noChangeShapeType="1"/>
          </p:cNvSpPr>
          <p:nvPr/>
        </p:nvSpPr>
        <p:spPr bwMode="auto">
          <a:xfrm>
            <a:off x="7585075" y="2055813"/>
            <a:ext cx="95250" cy="1587"/>
          </a:xfrm>
          <a:prstGeom prst="line">
            <a:avLst/>
          </a:prstGeom>
          <a:noFill/>
          <a:ln w="38100">
            <a:solidFill>
              <a:srgbClr val="00CC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346" name="Rectangle 410"/>
          <p:cNvSpPr>
            <a:spLocks noChangeArrowheads="1"/>
          </p:cNvSpPr>
          <p:nvPr/>
        </p:nvSpPr>
        <p:spPr bwMode="auto">
          <a:xfrm>
            <a:off x="1636713" y="5681663"/>
            <a:ext cx="152400" cy="379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endParaRPr lang="en-US" altLang="en-US"/>
          </a:p>
        </p:txBody>
      </p:sp>
      <p:sp>
        <p:nvSpPr>
          <p:cNvPr id="91347" name="Rectangle 411"/>
          <p:cNvSpPr>
            <a:spLocks noChangeArrowheads="1"/>
          </p:cNvSpPr>
          <p:nvPr/>
        </p:nvSpPr>
        <p:spPr bwMode="auto">
          <a:xfrm>
            <a:off x="1636713" y="5705475"/>
            <a:ext cx="1841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r>
              <a:rPr lang="en-US" altLang="en-US" sz="2600">
                <a:solidFill>
                  <a:srgbClr val="000000"/>
                </a:solidFill>
              </a:rPr>
              <a:t>0</a:t>
            </a:r>
            <a:endParaRPr lang="en-US" altLang="en-US" sz="2400"/>
          </a:p>
        </p:txBody>
      </p:sp>
      <p:sp>
        <p:nvSpPr>
          <p:cNvPr id="91348" name="Rectangle 412"/>
          <p:cNvSpPr>
            <a:spLocks noChangeArrowheads="1"/>
          </p:cNvSpPr>
          <p:nvPr/>
        </p:nvSpPr>
        <p:spPr bwMode="auto">
          <a:xfrm>
            <a:off x="1403350" y="4932363"/>
            <a:ext cx="385763" cy="379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endParaRPr lang="en-US" altLang="en-US"/>
          </a:p>
        </p:txBody>
      </p:sp>
      <p:sp>
        <p:nvSpPr>
          <p:cNvPr id="91349" name="Rectangle 413"/>
          <p:cNvSpPr>
            <a:spLocks noChangeArrowheads="1"/>
          </p:cNvSpPr>
          <p:nvPr/>
        </p:nvSpPr>
        <p:spPr bwMode="auto">
          <a:xfrm>
            <a:off x="1403350" y="4956175"/>
            <a:ext cx="460375"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r>
              <a:rPr lang="en-US" altLang="en-US" sz="2600">
                <a:solidFill>
                  <a:srgbClr val="000000"/>
                </a:solidFill>
              </a:rPr>
              <a:t>0.2</a:t>
            </a:r>
            <a:endParaRPr lang="en-US" altLang="en-US" sz="2400"/>
          </a:p>
        </p:txBody>
      </p:sp>
      <p:sp>
        <p:nvSpPr>
          <p:cNvPr id="91350" name="Rectangle 414"/>
          <p:cNvSpPr>
            <a:spLocks noChangeArrowheads="1"/>
          </p:cNvSpPr>
          <p:nvPr/>
        </p:nvSpPr>
        <p:spPr bwMode="auto">
          <a:xfrm>
            <a:off x="1403350" y="4159250"/>
            <a:ext cx="385763" cy="381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endParaRPr lang="en-US" altLang="en-US"/>
          </a:p>
        </p:txBody>
      </p:sp>
      <p:sp>
        <p:nvSpPr>
          <p:cNvPr id="91351" name="Rectangle 415"/>
          <p:cNvSpPr>
            <a:spLocks noChangeArrowheads="1"/>
          </p:cNvSpPr>
          <p:nvPr/>
        </p:nvSpPr>
        <p:spPr bwMode="auto">
          <a:xfrm>
            <a:off x="1403350" y="4184650"/>
            <a:ext cx="460375"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r>
              <a:rPr lang="en-US" altLang="en-US" sz="2600">
                <a:solidFill>
                  <a:srgbClr val="000000"/>
                </a:solidFill>
              </a:rPr>
              <a:t>0.4</a:t>
            </a:r>
            <a:endParaRPr lang="en-US" altLang="en-US" sz="2400"/>
          </a:p>
        </p:txBody>
      </p:sp>
      <p:sp>
        <p:nvSpPr>
          <p:cNvPr id="91352" name="Rectangle 416"/>
          <p:cNvSpPr>
            <a:spLocks noChangeArrowheads="1"/>
          </p:cNvSpPr>
          <p:nvPr/>
        </p:nvSpPr>
        <p:spPr bwMode="auto">
          <a:xfrm>
            <a:off x="1403350" y="3398838"/>
            <a:ext cx="385763" cy="379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endParaRPr lang="en-US" altLang="en-US"/>
          </a:p>
        </p:txBody>
      </p:sp>
      <p:sp>
        <p:nvSpPr>
          <p:cNvPr id="91353" name="Rectangle 417"/>
          <p:cNvSpPr>
            <a:spLocks noChangeArrowheads="1"/>
          </p:cNvSpPr>
          <p:nvPr/>
        </p:nvSpPr>
        <p:spPr bwMode="auto">
          <a:xfrm>
            <a:off x="1403350" y="3424238"/>
            <a:ext cx="460375"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r>
              <a:rPr lang="en-US" altLang="en-US" sz="2600">
                <a:solidFill>
                  <a:srgbClr val="000000"/>
                </a:solidFill>
              </a:rPr>
              <a:t>0.6</a:t>
            </a:r>
            <a:endParaRPr lang="en-US" altLang="en-US" sz="2400"/>
          </a:p>
        </p:txBody>
      </p:sp>
      <p:sp>
        <p:nvSpPr>
          <p:cNvPr id="91354" name="Rectangle 418"/>
          <p:cNvSpPr>
            <a:spLocks noChangeArrowheads="1"/>
          </p:cNvSpPr>
          <p:nvPr/>
        </p:nvSpPr>
        <p:spPr bwMode="auto">
          <a:xfrm>
            <a:off x="1403350" y="2638425"/>
            <a:ext cx="385763" cy="381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endParaRPr lang="en-US" altLang="en-US"/>
          </a:p>
        </p:txBody>
      </p:sp>
      <p:sp>
        <p:nvSpPr>
          <p:cNvPr id="91355" name="Rectangle 419"/>
          <p:cNvSpPr>
            <a:spLocks noChangeArrowheads="1"/>
          </p:cNvSpPr>
          <p:nvPr/>
        </p:nvSpPr>
        <p:spPr bwMode="auto">
          <a:xfrm>
            <a:off x="1403350" y="2663825"/>
            <a:ext cx="460375"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r>
              <a:rPr lang="en-US" altLang="en-US" sz="2600">
                <a:solidFill>
                  <a:srgbClr val="000000"/>
                </a:solidFill>
              </a:rPr>
              <a:t>0.8</a:t>
            </a:r>
            <a:endParaRPr lang="en-US" altLang="en-US" sz="2400"/>
          </a:p>
        </p:txBody>
      </p:sp>
      <p:sp>
        <p:nvSpPr>
          <p:cNvPr id="91356" name="Rectangle 420"/>
          <p:cNvSpPr>
            <a:spLocks noChangeArrowheads="1"/>
          </p:cNvSpPr>
          <p:nvPr/>
        </p:nvSpPr>
        <p:spPr bwMode="auto">
          <a:xfrm>
            <a:off x="1636713" y="1878013"/>
            <a:ext cx="152400" cy="379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endParaRPr lang="en-US" altLang="en-US"/>
          </a:p>
        </p:txBody>
      </p:sp>
      <p:sp>
        <p:nvSpPr>
          <p:cNvPr id="91357" name="Rectangle 421"/>
          <p:cNvSpPr>
            <a:spLocks noChangeArrowheads="1"/>
          </p:cNvSpPr>
          <p:nvPr/>
        </p:nvSpPr>
        <p:spPr bwMode="auto">
          <a:xfrm>
            <a:off x="1636713" y="1903413"/>
            <a:ext cx="1841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r>
              <a:rPr lang="en-US" altLang="en-US" sz="2600">
                <a:solidFill>
                  <a:srgbClr val="000000"/>
                </a:solidFill>
              </a:rPr>
              <a:t>1</a:t>
            </a:r>
            <a:endParaRPr lang="en-US" altLang="en-US" sz="2400"/>
          </a:p>
        </p:txBody>
      </p:sp>
      <p:sp>
        <p:nvSpPr>
          <p:cNvPr id="91358" name="Rectangle 422"/>
          <p:cNvSpPr>
            <a:spLocks noChangeArrowheads="1"/>
          </p:cNvSpPr>
          <p:nvPr/>
        </p:nvSpPr>
        <p:spPr bwMode="auto">
          <a:xfrm>
            <a:off x="1871663" y="6073775"/>
            <a:ext cx="152400" cy="3794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endParaRPr lang="en-US" altLang="en-US"/>
          </a:p>
        </p:txBody>
      </p:sp>
      <p:sp>
        <p:nvSpPr>
          <p:cNvPr id="91359" name="Rectangle 423"/>
          <p:cNvSpPr>
            <a:spLocks noChangeArrowheads="1"/>
          </p:cNvSpPr>
          <p:nvPr/>
        </p:nvSpPr>
        <p:spPr bwMode="auto">
          <a:xfrm>
            <a:off x="1871663" y="6097588"/>
            <a:ext cx="1841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r>
              <a:rPr lang="en-US" altLang="en-US" sz="2600">
                <a:solidFill>
                  <a:srgbClr val="000000"/>
                </a:solidFill>
              </a:rPr>
              <a:t>0</a:t>
            </a:r>
            <a:endParaRPr lang="en-US" altLang="en-US" sz="2400"/>
          </a:p>
        </p:txBody>
      </p:sp>
      <p:sp>
        <p:nvSpPr>
          <p:cNvPr id="91360" name="Rectangle 424"/>
          <p:cNvSpPr>
            <a:spLocks noChangeArrowheads="1"/>
          </p:cNvSpPr>
          <p:nvPr/>
        </p:nvSpPr>
        <p:spPr bwMode="auto">
          <a:xfrm>
            <a:off x="2701925" y="6073775"/>
            <a:ext cx="315913" cy="3794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endParaRPr lang="en-US" altLang="en-US"/>
          </a:p>
        </p:txBody>
      </p:sp>
      <p:sp>
        <p:nvSpPr>
          <p:cNvPr id="91361" name="Rectangle 425"/>
          <p:cNvSpPr>
            <a:spLocks noChangeArrowheads="1"/>
          </p:cNvSpPr>
          <p:nvPr/>
        </p:nvSpPr>
        <p:spPr bwMode="auto">
          <a:xfrm>
            <a:off x="2701925" y="6097588"/>
            <a:ext cx="3683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r>
              <a:rPr lang="en-US" altLang="en-US" sz="2600">
                <a:solidFill>
                  <a:srgbClr val="000000"/>
                </a:solidFill>
              </a:rPr>
              <a:t>20</a:t>
            </a:r>
            <a:endParaRPr lang="en-US" altLang="en-US" sz="2400"/>
          </a:p>
        </p:txBody>
      </p:sp>
      <p:sp>
        <p:nvSpPr>
          <p:cNvPr id="91362" name="Rectangle 426"/>
          <p:cNvSpPr>
            <a:spLocks noChangeArrowheads="1"/>
          </p:cNvSpPr>
          <p:nvPr/>
        </p:nvSpPr>
        <p:spPr bwMode="auto">
          <a:xfrm>
            <a:off x="3581400" y="6073775"/>
            <a:ext cx="315913" cy="3794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endParaRPr lang="en-US" altLang="en-US"/>
          </a:p>
        </p:txBody>
      </p:sp>
      <p:sp>
        <p:nvSpPr>
          <p:cNvPr id="91363" name="Rectangle 427"/>
          <p:cNvSpPr>
            <a:spLocks noChangeArrowheads="1"/>
          </p:cNvSpPr>
          <p:nvPr/>
        </p:nvSpPr>
        <p:spPr bwMode="auto">
          <a:xfrm>
            <a:off x="3581400" y="6097588"/>
            <a:ext cx="3683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r>
              <a:rPr lang="en-US" altLang="en-US" sz="2600">
                <a:solidFill>
                  <a:srgbClr val="000000"/>
                </a:solidFill>
              </a:rPr>
              <a:t>40</a:t>
            </a:r>
            <a:endParaRPr lang="en-US" altLang="en-US" sz="2400"/>
          </a:p>
        </p:txBody>
      </p:sp>
      <p:sp>
        <p:nvSpPr>
          <p:cNvPr id="91364" name="Rectangle 428"/>
          <p:cNvSpPr>
            <a:spLocks noChangeArrowheads="1"/>
          </p:cNvSpPr>
          <p:nvPr/>
        </p:nvSpPr>
        <p:spPr bwMode="auto">
          <a:xfrm>
            <a:off x="4471988" y="6073775"/>
            <a:ext cx="315912" cy="3794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endParaRPr lang="en-US" altLang="en-US"/>
          </a:p>
        </p:txBody>
      </p:sp>
      <p:sp>
        <p:nvSpPr>
          <p:cNvPr id="91365" name="Rectangle 429"/>
          <p:cNvSpPr>
            <a:spLocks noChangeArrowheads="1"/>
          </p:cNvSpPr>
          <p:nvPr/>
        </p:nvSpPr>
        <p:spPr bwMode="auto">
          <a:xfrm>
            <a:off x="4471988" y="6097588"/>
            <a:ext cx="3683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r>
              <a:rPr lang="en-US" altLang="en-US" sz="2600">
                <a:solidFill>
                  <a:srgbClr val="000000"/>
                </a:solidFill>
              </a:rPr>
              <a:t>60</a:t>
            </a:r>
            <a:endParaRPr lang="en-US" altLang="en-US" sz="2400"/>
          </a:p>
        </p:txBody>
      </p:sp>
      <p:sp>
        <p:nvSpPr>
          <p:cNvPr id="91366" name="Rectangle 430"/>
          <p:cNvSpPr>
            <a:spLocks noChangeArrowheads="1"/>
          </p:cNvSpPr>
          <p:nvPr/>
        </p:nvSpPr>
        <p:spPr bwMode="auto">
          <a:xfrm>
            <a:off x="5349875" y="6073775"/>
            <a:ext cx="315913" cy="3794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endParaRPr lang="en-US" altLang="en-US"/>
          </a:p>
        </p:txBody>
      </p:sp>
      <p:sp>
        <p:nvSpPr>
          <p:cNvPr id="91367" name="Rectangle 431"/>
          <p:cNvSpPr>
            <a:spLocks noChangeArrowheads="1"/>
          </p:cNvSpPr>
          <p:nvPr/>
        </p:nvSpPr>
        <p:spPr bwMode="auto">
          <a:xfrm>
            <a:off x="5349875" y="6097588"/>
            <a:ext cx="3683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r>
              <a:rPr lang="en-US" altLang="en-US" sz="2600">
                <a:solidFill>
                  <a:srgbClr val="000000"/>
                </a:solidFill>
              </a:rPr>
              <a:t>80</a:t>
            </a:r>
            <a:endParaRPr lang="en-US" altLang="en-US" sz="2400"/>
          </a:p>
        </p:txBody>
      </p:sp>
      <p:sp>
        <p:nvSpPr>
          <p:cNvPr id="91368" name="Rectangle 432"/>
          <p:cNvSpPr>
            <a:spLocks noChangeArrowheads="1"/>
          </p:cNvSpPr>
          <p:nvPr/>
        </p:nvSpPr>
        <p:spPr bwMode="auto">
          <a:xfrm>
            <a:off x="6180138" y="6073775"/>
            <a:ext cx="468312" cy="3794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endParaRPr lang="en-US" altLang="en-US"/>
          </a:p>
        </p:txBody>
      </p:sp>
      <p:sp>
        <p:nvSpPr>
          <p:cNvPr id="91369" name="Rectangle 433"/>
          <p:cNvSpPr>
            <a:spLocks noChangeArrowheads="1"/>
          </p:cNvSpPr>
          <p:nvPr/>
        </p:nvSpPr>
        <p:spPr bwMode="auto">
          <a:xfrm>
            <a:off x="6180138" y="6097588"/>
            <a:ext cx="5524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r>
              <a:rPr lang="en-US" altLang="en-US" sz="2600">
                <a:solidFill>
                  <a:srgbClr val="000000"/>
                </a:solidFill>
              </a:rPr>
              <a:t>100</a:t>
            </a:r>
            <a:endParaRPr lang="en-US" altLang="en-US" sz="2400"/>
          </a:p>
        </p:txBody>
      </p:sp>
      <p:sp>
        <p:nvSpPr>
          <p:cNvPr id="91370" name="Rectangle 434"/>
          <p:cNvSpPr>
            <a:spLocks noChangeArrowheads="1"/>
          </p:cNvSpPr>
          <p:nvPr/>
        </p:nvSpPr>
        <p:spPr bwMode="auto">
          <a:xfrm>
            <a:off x="7070725" y="6073775"/>
            <a:ext cx="468313" cy="3794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endParaRPr lang="en-US" altLang="en-US"/>
          </a:p>
        </p:txBody>
      </p:sp>
      <p:sp>
        <p:nvSpPr>
          <p:cNvPr id="91371" name="Rectangle 435"/>
          <p:cNvSpPr>
            <a:spLocks noChangeArrowheads="1"/>
          </p:cNvSpPr>
          <p:nvPr/>
        </p:nvSpPr>
        <p:spPr bwMode="auto">
          <a:xfrm>
            <a:off x="7070725" y="6097588"/>
            <a:ext cx="5524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r>
              <a:rPr lang="en-US" altLang="en-US" sz="2600">
                <a:solidFill>
                  <a:srgbClr val="000000"/>
                </a:solidFill>
              </a:rPr>
              <a:t>120</a:t>
            </a:r>
            <a:endParaRPr lang="en-US" altLang="en-US" sz="2400"/>
          </a:p>
        </p:txBody>
      </p:sp>
      <p:sp>
        <p:nvSpPr>
          <p:cNvPr id="91372" name="Rectangle 436"/>
          <p:cNvSpPr>
            <a:spLocks noChangeArrowheads="1"/>
          </p:cNvSpPr>
          <p:nvPr/>
        </p:nvSpPr>
        <p:spPr bwMode="auto">
          <a:xfrm>
            <a:off x="7948613" y="6073775"/>
            <a:ext cx="469900" cy="3794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endParaRPr lang="en-US" altLang="en-US"/>
          </a:p>
        </p:txBody>
      </p:sp>
      <p:sp>
        <p:nvSpPr>
          <p:cNvPr id="91373" name="Rectangle 437"/>
          <p:cNvSpPr>
            <a:spLocks noChangeArrowheads="1"/>
          </p:cNvSpPr>
          <p:nvPr/>
        </p:nvSpPr>
        <p:spPr bwMode="auto">
          <a:xfrm>
            <a:off x="7948613" y="6097588"/>
            <a:ext cx="5524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r>
              <a:rPr lang="en-US" altLang="en-US" sz="2600">
                <a:solidFill>
                  <a:srgbClr val="000000"/>
                </a:solidFill>
              </a:rPr>
              <a:t>140</a:t>
            </a:r>
            <a:endParaRPr lang="en-US" altLang="en-US" sz="2400"/>
          </a:p>
        </p:txBody>
      </p:sp>
      <p:sp>
        <p:nvSpPr>
          <p:cNvPr id="91374" name="Rectangle 438"/>
          <p:cNvSpPr>
            <a:spLocks noChangeArrowheads="1"/>
          </p:cNvSpPr>
          <p:nvPr/>
        </p:nvSpPr>
        <p:spPr bwMode="auto">
          <a:xfrm rot="-5400000">
            <a:off x="-565943" y="3812381"/>
            <a:ext cx="3371850" cy="411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r>
              <a:rPr lang="en-US" altLang="en-US" sz="2700">
                <a:solidFill>
                  <a:srgbClr val="000000"/>
                </a:solidFill>
              </a:rPr>
              <a:t>Cumulative probability</a:t>
            </a:r>
            <a:endParaRPr lang="en-US" altLang="en-US" sz="2000"/>
          </a:p>
        </p:txBody>
      </p:sp>
      <p:sp>
        <p:nvSpPr>
          <p:cNvPr id="91375" name="Rectangle 439"/>
          <p:cNvSpPr>
            <a:spLocks noChangeArrowheads="1"/>
          </p:cNvSpPr>
          <p:nvPr/>
        </p:nvSpPr>
        <p:spPr bwMode="auto">
          <a:xfrm>
            <a:off x="4587875" y="6310313"/>
            <a:ext cx="1054100" cy="5699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endParaRPr lang="en-US" altLang="en-US"/>
          </a:p>
        </p:txBody>
      </p:sp>
      <p:sp>
        <p:nvSpPr>
          <p:cNvPr id="91376" name="Rectangle 440"/>
          <p:cNvSpPr>
            <a:spLocks noChangeArrowheads="1"/>
          </p:cNvSpPr>
          <p:nvPr/>
        </p:nvSpPr>
        <p:spPr bwMode="auto">
          <a:xfrm>
            <a:off x="4705350" y="6394450"/>
            <a:ext cx="261938" cy="473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r>
              <a:rPr lang="en-US" altLang="en-US" sz="3100" i="1">
                <a:solidFill>
                  <a:srgbClr val="000000"/>
                </a:solidFill>
              </a:rPr>
              <a:t>X</a:t>
            </a:r>
            <a:endParaRPr lang="en-US" altLang="en-US" sz="2400"/>
          </a:p>
        </p:txBody>
      </p:sp>
      <p:sp>
        <p:nvSpPr>
          <p:cNvPr id="91377" name="Rectangle 441"/>
          <p:cNvSpPr>
            <a:spLocks noChangeArrowheads="1"/>
          </p:cNvSpPr>
          <p:nvPr/>
        </p:nvSpPr>
        <p:spPr bwMode="auto">
          <a:xfrm>
            <a:off x="5337175" y="6394450"/>
            <a:ext cx="261938" cy="473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r>
              <a:rPr lang="en-US" altLang="en-US" sz="3100" i="1">
                <a:solidFill>
                  <a:srgbClr val="000000"/>
                </a:solidFill>
              </a:rPr>
              <a:t>Y</a:t>
            </a:r>
            <a:endParaRPr lang="en-US" altLang="en-US" sz="2400"/>
          </a:p>
        </p:txBody>
      </p:sp>
      <p:sp>
        <p:nvSpPr>
          <p:cNvPr id="91378" name="Rectangle 442"/>
          <p:cNvSpPr>
            <a:spLocks noChangeArrowheads="1"/>
          </p:cNvSpPr>
          <p:nvPr/>
        </p:nvSpPr>
        <p:spPr bwMode="auto">
          <a:xfrm>
            <a:off x="4832350" y="4137025"/>
            <a:ext cx="2355850" cy="473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r>
              <a:rPr lang="en-US" altLang="en-US" sz="3100">
                <a:solidFill>
                  <a:srgbClr val="000000"/>
                </a:solidFill>
              </a:rPr>
              <a:t>~ normal(5,1)</a:t>
            </a:r>
            <a:endParaRPr lang="en-US" altLang="en-US" sz="2400"/>
          </a:p>
        </p:txBody>
      </p:sp>
      <p:sp>
        <p:nvSpPr>
          <p:cNvPr id="91379" name="Rectangle 443"/>
          <p:cNvSpPr>
            <a:spLocks noChangeArrowheads="1"/>
          </p:cNvSpPr>
          <p:nvPr/>
        </p:nvSpPr>
        <p:spPr bwMode="auto">
          <a:xfrm>
            <a:off x="4795838" y="4600575"/>
            <a:ext cx="2574925" cy="473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r>
              <a:rPr lang="en-US" altLang="en-US" sz="3100">
                <a:solidFill>
                  <a:srgbClr val="000000"/>
                </a:solidFill>
              </a:rPr>
              <a:t>~ normal(10,2)</a:t>
            </a:r>
            <a:endParaRPr lang="en-US" altLang="en-US" sz="2400"/>
          </a:p>
        </p:txBody>
      </p:sp>
      <p:sp>
        <p:nvSpPr>
          <p:cNvPr id="91380" name="Rectangle 444"/>
          <p:cNvSpPr>
            <a:spLocks noChangeArrowheads="1"/>
          </p:cNvSpPr>
          <p:nvPr/>
        </p:nvSpPr>
        <p:spPr bwMode="auto">
          <a:xfrm>
            <a:off x="1930400" y="2044700"/>
            <a:ext cx="6181725" cy="3802063"/>
          </a:xfrm>
          <a:prstGeom prst="rect">
            <a:avLst/>
          </a:prstGeom>
          <a:noFill/>
          <a:ln w="38100">
            <a:solidFill>
              <a:srgbClr val="808080"/>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endParaRPr lang="en-US" altLang="en-US"/>
          </a:p>
        </p:txBody>
      </p:sp>
      <p:sp>
        <p:nvSpPr>
          <p:cNvPr id="91381" name="Line 445"/>
          <p:cNvSpPr>
            <a:spLocks noChangeShapeType="1"/>
          </p:cNvSpPr>
          <p:nvPr/>
        </p:nvSpPr>
        <p:spPr bwMode="auto">
          <a:xfrm>
            <a:off x="1930400" y="2044700"/>
            <a:ext cx="1588" cy="3802063"/>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382" name="Line 446"/>
          <p:cNvSpPr>
            <a:spLocks noChangeShapeType="1"/>
          </p:cNvSpPr>
          <p:nvPr/>
        </p:nvSpPr>
        <p:spPr bwMode="auto">
          <a:xfrm>
            <a:off x="1860550" y="5846763"/>
            <a:ext cx="69850" cy="1587"/>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383" name="Line 447"/>
          <p:cNvSpPr>
            <a:spLocks noChangeShapeType="1"/>
          </p:cNvSpPr>
          <p:nvPr/>
        </p:nvSpPr>
        <p:spPr bwMode="auto">
          <a:xfrm>
            <a:off x="1860550" y="5099050"/>
            <a:ext cx="69850" cy="1588"/>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384" name="Line 448"/>
          <p:cNvSpPr>
            <a:spLocks noChangeShapeType="1"/>
          </p:cNvSpPr>
          <p:nvPr/>
        </p:nvSpPr>
        <p:spPr bwMode="auto">
          <a:xfrm>
            <a:off x="1860550" y="4325938"/>
            <a:ext cx="69850" cy="1587"/>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385" name="Line 449"/>
          <p:cNvSpPr>
            <a:spLocks noChangeShapeType="1"/>
          </p:cNvSpPr>
          <p:nvPr/>
        </p:nvSpPr>
        <p:spPr bwMode="auto">
          <a:xfrm>
            <a:off x="1860550" y="3565525"/>
            <a:ext cx="69850" cy="1588"/>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386" name="Line 450"/>
          <p:cNvSpPr>
            <a:spLocks noChangeShapeType="1"/>
          </p:cNvSpPr>
          <p:nvPr/>
        </p:nvSpPr>
        <p:spPr bwMode="auto">
          <a:xfrm>
            <a:off x="1860550" y="2792413"/>
            <a:ext cx="69850" cy="1587"/>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387" name="Line 451"/>
          <p:cNvSpPr>
            <a:spLocks noChangeShapeType="1"/>
          </p:cNvSpPr>
          <p:nvPr/>
        </p:nvSpPr>
        <p:spPr bwMode="auto">
          <a:xfrm>
            <a:off x="1860550" y="2044700"/>
            <a:ext cx="69850" cy="1588"/>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388" name="Line 452"/>
          <p:cNvSpPr>
            <a:spLocks noChangeShapeType="1"/>
          </p:cNvSpPr>
          <p:nvPr/>
        </p:nvSpPr>
        <p:spPr bwMode="auto">
          <a:xfrm>
            <a:off x="1930400" y="5846763"/>
            <a:ext cx="6181725" cy="1587"/>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389" name="Line 453"/>
          <p:cNvSpPr>
            <a:spLocks noChangeShapeType="1"/>
          </p:cNvSpPr>
          <p:nvPr/>
        </p:nvSpPr>
        <p:spPr bwMode="auto">
          <a:xfrm flipV="1">
            <a:off x="1930400" y="5846763"/>
            <a:ext cx="1588" cy="84137"/>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390" name="Line 454"/>
          <p:cNvSpPr>
            <a:spLocks noChangeShapeType="1"/>
          </p:cNvSpPr>
          <p:nvPr/>
        </p:nvSpPr>
        <p:spPr bwMode="auto">
          <a:xfrm flipV="1">
            <a:off x="2808288" y="5846763"/>
            <a:ext cx="11112" cy="84137"/>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391" name="Line 455"/>
          <p:cNvSpPr>
            <a:spLocks noChangeShapeType="1"/>
          </p:cNvSpPr>
          <p:nvPr/>
        </p:nvSpPr>
        <p:spPr bwMode="auto">
          <a:xfrm flipV="1">
            <a:off x="3697288" y="5846763"/>
            <a:ext cx="1587" cy="84137"/>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392" name="Line 456"/>
          <p:cNvSpPr>
            <a:spLocks noChangeShapeType="1"/>
          </p:cNvSpPr>
          <p:nvPr/>
        </p:nvSpPr>
        <p:spPr bwMode="auto">
          <a:xfrm flipV="1">
            <a:off x="4576763" y="5846763"/>
            <a:ext cx="1587" cy="84137"/>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393" name="Line 457"/>
          <p:cNvSpPr>
            <a:spLocks noChangeShapeType="1"/>
          </p:cNvSpPr>
          <p:nvPr/>
        </p:nvSpPr>
        <p:spPr bwMode="auto">
          <a:xfrm flipV="1">
            <a:off x="5467350" y="5846763"/>
            <a:ext cx="1588" cy="84137"/>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394" name="Line 458"/>
          <p:cNvSpPr>
            <a:spLocks noChangeShapeType="1"/>
          </p:cNvSpPr>
          <p:nvPr/>
        </p:nvSpPr>
        <p:spPr bwMode="auto">
          <a:xfrm flipV="1">
            <a:off x="6345238" y="5846763"/>
            <a:ext cx="1587" cy="84137"/>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395" name="Line 459"/>
          <p:cNvSpPr>
            <a:spLocks noChangeShapeType="1"/>
          </p:cNvSpPr>
          <p:nvPr/>
        </p:nvSpPr>
        <p:spPr bwMode="auto">
          <a:xfrm flipV="1">
            <a:off x="7221538" y="5846763"/>
            <a:ext cx="12700" cy="84137"/>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396" name="Line 460"/>
          <p:cNvSpPr>
            <a:spLocks noChangeShapeType="1"/>
          </p:cNvSpPr>
          <p:nvPr/>
        </p:nvSpPr>
        <p:spPr bwMode="auto">
          <a:xfrm flipV="1">
            <a:off x="8112125" y="5846763"/>
            <a:ext cx="1588" cy="84137"/>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397" name="Line 461"/>
          <p:cNvSpPr>
            <a:spLocks noChangeShapeType="1"/>
          </p:cNvSpPr>
          <p:nvPr/>
        </p:nvSpPr>
        <p:spPr bwMode="auto">
          <a:xfrm>
            <a:off x="1930400" y="5846763"/>
            <a:ext cx="93663" cy="1587"/>
          </a:xfrm>
          <a:prstGeom prst="line">
            <a:avLst/>
          </a:prstGeom>
          <a:noFill/>
          <a:ln w="38100">
            <a:solidFill>
              <a:srgbClr val="0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398" name="Line 462"/>
          <p:cNvSpPr>
            <a:spLocks noChangeShapeType="1"/>
          </p:cNvSpPr>
          <p:nvPr/>
        </p:nvSpPr>
        <p:spPr bwMode="auto">
          <a:xfrm>
            <a:off x="2024063" y="5846763"/>
            <a:ext cx="80962" cy="1587"/>
          </a:xfrm>
          <a:prstGeom prst="line">
            <a:avLst/>
          </a:prstGeom>
          <a:noFill/>
          <a:ln w="38100">
            <a:solidFill>
              <a:srgbClr val="0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399" name="Line 463"/>
          <p:cNvSpPr>
            <a:spLocks noChangeShapeType="1"/>
          </p:cNvSpPr>
          <p:nvPr/>
        </p:nvSpPr>
        <p:spPr bwMode="auto">
          <a:xfrm>
            <a:off x="2105025" y="5846763"/>
            <a:ext cx="82550" cy="1587"/>
          </a:xfrm>
          <a:prstGeom prst="line">
            <a:avLst/>
          </a:prstGeom>
          <a:noFill/>
          <a:ln w="38100">
            <a:solidFill>
              <a:srgbClr val="0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400" name="Line 464"/>
          <p:cNvSpPr>
            <a:spLocks noChangeShapeType="1"/>
          </p:cNvSpPr>
          <p:nvPr/>
        </p:nvSpPr>
        <p:spPr bwMode="auto">
          <a:xfrm>
            <a:off x="2187575" y="5846763"/>
            <a:ext cx="93663" cy="1587"/>
          </a:xfrm>
          <a:prstGeom prst="line">
            <a:avLst/>
          </a:prstGeom>
          <a:noFill/>
          <a:ln w="38100">
            <a:solidFill>
              <a:srgbClr val="0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401" name="Line 465"/>
          <p:cNvSpPr>
            <a:spLocks noChangeShapeType="1"/>
          </p:cNvSpPr>
          <p:nvPr/>
        </p:nvSpPr>
        <p:spPr bwMode="auto">
          <a:xfrm>
            <a:off x="2281238" y="5846763"/>
            <a:ext cx="93662" cy="1587"/>
          </a:xfrm>
          <a:prstGeom prst="line">
            <a:avLst/>
          </a:prstGeom>
          <a:noFill/>
          <a:ln w="38100">
            <a:solidFill>
              <a:srgbClr val="0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402" name="Line 466"/>
          <p:cNvSpPr>
            <a:spLocks noChangeShapeType="1"/>
          </p:cNvSpPr>
          <p:nvPr/>
        </p:nvSpPr>
        <p:spPr bwMode="auto">
          <a:xfrm>
            <a:off x="2374900" y="5846763"/>
            <a:ext cx="82550" cy="1587"/>
          </a:xfrm>
          <a:prstGeom prst="line">
            <a:avLst/>
          </a:prstGeom>
          <a:noFill/>
          <a:ln w="38100">
            <a:solidFill>
              <a:srgbClr val="0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403" name="Line 467"/>
          <p:cNvSpPr>
            <a:spLocks noChangeShapeType="1"/>
          </p:cNvSpPr>
          <p:nvPr/>
        </p:nvSpPr>
        <p:spPr bwMode="auto">
          <a:xfrm>
            <a:off x="2457450" y="5846763"/>
            <a:ext cx="92075" cy="1587"/>
          </a:xfrm>
          <a:prstGeom prst="line">
            <a:avLst/>
          </a:prstGeom>
          <a:noFill/>
          <a:ln w="38100">
            <a:solidFill>
              <a:srgbClr val="0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404" name="Line 468"/>
          <p:cNvSpPr>
            <a:spLocks noChangeShapeType="1"/>
          </p:cNvSpPr>
          <p:nvPr/>
        </p:nvSpPr>
        <p:spPr bwMode="auto">
          <a:xfrm>
            <a:off x="2549525" y="5846763"/>
            <a:ext cx="95250" cy="1587"/>
          </a:xfrm>
          <a:prstGeom prst="line">
            <a:avLst/>
          </a:prstGeom>
          <a:noFill/>
          <a:ln w="38100">
            <a:solidFill>
              <a:srgbClr val="0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405" name="Line 469"/>
          <p:cNvSpPr>
            <a:spLocks noChangeShapeType="1"/>
          </p:cNvSpPr>
          <p:nvPr/>
        </p:nvSpPr>
        <p:spPr bwMode="auto">
          <a:xfrm>
            <a:off x="2644775" y="5846763"/>
            <a:ext cx="69850" cy="1587"/>
          </a:xfrm>
          <a:prstGeom prst="line">
            <a:avLst/>
          </a:prstGeom>
          <a:noFill/>
          <a:ln w="38100">
            <a:solidFill>
              <a:srgbClr val="0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406" name="Line 470"/>
          <p:cNvSpPr>
            <a:spLocks noChangeShapeType="1"/>
          </p:cNvSpPr>
          <p:nvPr/>
        </p:nvSpPr>
        <p:spPr bwMode="auto">
          <a:xfrm>
            <a:off x="2714625" y="5846763"/>
            <a:ext cx="93663" cy="1587"/>
          </a:xfrm>
          <a:prstGeom prst="line">
            <a:avLst/>
          </a:prstGeom>
          <a:noFill/>
          <a:ln w="38100">
            <a:solidFill>
              <a:srgbClr val="0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407" name="Line 471"/>
          <p:cNvSpPr>
            <a:spLocks noChangeShapeType="1"/>
          </p:cNvSpPr>
          <p:nvPr/>
        </p:nvSpPr>
        <p:spPr bwMode="auto">
          <a:xfrm>
            <a:off x="2808288" y="5846763"/>
            <a:ext cx="93662" cy="1587"/>
          </a:xfrm>
          <a:prstGeom prst="line">
            <a:avLst/>
          </a:prstGeom>
          <a:noFill/>
          <a:ln w="38100">
            <a:solidFill>
              <a:srgbClr val="0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408" name="Line 472"/>
          <p:cNvSpPr>
            <a:spLocks noChangeShapeType="1"/>
          </p:cNvSpPr>
          <p:nvPr/>
        </p:nvSpPr>
        <p:spPr bwMode="auto">
          <a:xfrm>
            <a:off x="2901950" y="5846763"/>
            <a:ext cx="82550" cy="1587"/>
          </a:xfrm>
          <a:prstGeom prst="line">
            <a:avLst/>
          </a:prstGeom>
          <a:noFill/>
          <a:ln w="38100">
            <a:solidFill>
              <a:srgbClr val="0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409" name="Line 473"/>
          <p:cNvSpPr>
            <a:spLocks noChangeShapeType="1"/>
          </p:cNvSpPr>
          <p:nvPr/>
        </p:nvSpPr>
        <p:spPr bwMode="auto">
          <a:xfrm>
            <a:off x="2984500" y="5846763"/>
            <a:ext cx="93663" cy="1587"/>
          </a:xfrm>
          <a:prstGeom prst="line">
            <a:avLst/>
          </a:prstGeom>
          <a:noFill/>
          <a:ln w="38100">
            <a:solidFill>
              <a:srgbClr val="0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410" name="Line 474"/>
          <p:cNvSpPr>
            <a:spLocks noChangeShapeType="1"/>
          </p:cNvSpPr>
          <p:nvPr/>
        </p:nvSpPr>
        <p:spPr bwMode="auto">
          <a:xfrm>
            <a:off x="3078163" y="5846763"/>
            <a:ext cx="93662" cy="1587"/>
          </a:xfrm>
          <a:prstGeom prst="line">
            <a:avLst/>
          </a:prstGeom>
          <a:noFill/>
          <a:ln w="38100">
            <a:solidFill>
              <a:srgbClr val="0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411" name="Line 475"/>
          <p:cNvSpPr>
            <a:spLocks noChangeShapeType="1"/>
          </p:cNvSpPr>
          <p:nvPr/>
        </p:nvSpPr>
        <p:spPr bwMode="auto">
          <a:xfrm>
            <a:off x="3171825" y="5846763"/>
            <a:ext cx="93663" cy="1587"/>
          </a:xfrm>
          <a:prstGeom prst="line">
            <a:avLst/>
          </a:prstGeom>
          <a:noFill/>
          <a:ln w="38100">
            <a:solidFill>
              <a:srgbClr val="0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412" name="Line 476"/>
          <p:cNvSpPr>
            <a:spLocks noChangeShapeType="1"/>
          </p:cNvSpPr>
          <p:nvPr/>
        </p:nvSpPr>
        <p:spPr bwMode="auto">
          <a:xfrm>
            <a:off x="3265488" y="5846763"/>
            <a:ext cx="69850" cy="1587"/>
          </a:xfrm>
          <a:prstGeom prst="line">
            <a:avLst/>
          </a:prstGeom>
          <a:noFill/>
          <a:ln w="38100">
            <a:solidFill>
              <a:srgbClr val="0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413" name="Line 477"/>
          <p:cNvSpPr>
            <a:spLocks noChangeShapeType="1"/>
          </p:cNvSpPr>
          <p:nvPr/>
        </p:nvSpPr>
        <p:spPr bwMode="auto">
          <a:xfrm flipV="1">
            <a:off x="3335338" y="5834063"/>
            <a:ext cx="93662" cy="12700"/>
          </a:xfrm>
          <a:prstGeom prst="line">
            <a:avLst/>
          </a:prstGeom>
          <a:noFill/>
          <a:ln w="38100">
            <a:solidFill>
              <a:srgbClr val="0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414" name="Line 478"/>
          <p:cNvSpPr>
            <a:spLocks noChangeShapeType="1"/>
          </p:cNvSpPr>
          <p:nvPr/>
        </p:nvSpPr>
        <p:spPr bwMode="auto">
          <a:xfrm flipV="1">
            <a:off x="3429000" y="5811838"/>
            <a:ext cx="93663" cy="22225"/>
          </a:xfrm>
          <a:prstGeom prst="line">
            <a:avLst/>
          </a:prstGeom>
          <a:noFill/>
          <a:ln w="38100">
            <a:solidFill>
              <a:srgbClr val="0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415" name="Line 479"/>
          <p:cNvSpPr>
            <a:spLocks noChangeShapeType="1"/>
          </p:cNvSpPr>
          <p:nvPr/>
        </p:nvSpPr>
        <p:spPr bwMode="auto">
          <a:xfrm flipV="1">
            <a:off x="3522663" y="5788025"/>
            <a:ext cx="82550" cy="23813"/>
          </a:xfrm>
          <a:prstGeom prst="line">
            <a:avLst/>
          </a:prstGeom>
          <a:noFill/>
          <a:ln w="38100">
            <a:solidFill>
              <a:srgbClr val="0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416" name="Line 480"/>
          <p:cNvSpPr>
            <a:spLocks noChangeShapeType="1"/>
          </p:cNvSpPr>
          <p:nvPr/>
        </p:nvSpPr>
        <p:spPr bwMode="auto">
          <a:xfrm flipV="1">
            <a:off x="3605213" y="5753100"/>
            <a:ext cx="92075" cy="34925"/>
          </a:xfrm>
          <a:prstGeom prst="line">
            <a:avLst/>
          </a:prstGeom>
          <a:noFill/>
          <a:ln w="38100">
            <a:solidFill>
              <a:srgbClr val="0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417" name="Line 481"/>
          <p:cNvSpPr>
            <a:spLocks noChangeShapeType="1"/>
          </p:cNvSpPr>
          <p:nvPr/>
        </p:nvSpPr>
        <p:spPr bwMode="auto">
          <a:xfrm flipV="1">
            <a:off x="3697288" y="5634038"/>
            <a:ext cx="95250" cy="119062"/>
          </a:xfrm>
          <a:prstGeom prst="line">
            <a:avLst/>
          </a:prstGeom>
          <a:noFill/>
          <a:ln w="38100">
            <a:solidFill>
              <a:srgbClr val="0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418" name="Line 482"/>
          <p:cNvSpPr>
            <a:spLocks noChangeShapeType="1"/>
          </p:cNvSpPr>
          <p:nvPr/>
        </p:nvSpPr>
        <p:spPr bwMode="auto">
          <a:xfrm flipV="1">
            <a:off x="3792538" y="5526088"/>
            <a:ext cx="69850" cy="107950"/>
          </a:xfrm>
          <a:prstGeom prst="line">
            <a:avLst/>
          </a:prstGeom>
          <a:noFill/>
          <a:ln w="38100">
            <a:solidFill>
              <a:srgbClr val="0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419" name="Line 483"/>
          <p:cNvSpPr>
            <a:spLocks noChangeShapeType="1"/>
          </p:cNvSpPr>
          <p:nvPr/>
        </p:nvSpPr>
        <p:spPr bwMode="auto">
          <a:xfrm flipV="1">
            <a:off x="3862388" y="5240338"/>
            <a:ext cx="92075" cy="285750"/>
          </a:xfrm>
          <a:prstGeom prst="line">
            <a:avLst/>
          </a:prstGeom>
          <a:noFill/>
          <a:ln w="38100">
            <a:solidFill>
              <a:srgbClr val="0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420" name="Line 484"/>
          <p:cNvSpPr>
            <a:spLocks noChangeShapeType="1"/>
          </p:cNvSpPr>
          <p:nvPr/>
        </p:nvSpPr>
        <p:spPr bwMode="auto">
          <a:xfrm flipV="1">
            <a:off x="3954463" y="4598988"/>
            <a:ext cx="95250" cy="641350"/>
          </a:xfrm>
          <a:prstGeom prst="line">
            <a:avLst/>
          </a:prstGeom>
          <a:noFill/>
          <a:ln w="38100">
            <a:solidFill>
              <a:srgbClr val="0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421" name="Line 485"/>
          <p:cNvSpPr>
            <a:spLocks noChangeShapeType="1"/>
          </p:cNvSpPr>
          <p:nvPr/>
        </p:nvSpPr>
        <p:spPr bwMode="auto">
          <a:xfrm flipV="1">
            <a:off x="4049713" y="2055813"/>
            <a:ext cx="93662" cy="2543175"/>
          </a:xfrm>
          <a:prstGeom prst="line">
            <a:avLst/>
          </a:prstGeom>
          <a:noFill/>
          <a:ln w="38100">
            <a:solidFill>
              <a:srgbClr val="0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422" name="Line 486"/>
          <p:cNvSpPr>
            <a:spLocks noChangeShapeType="1"/>
          </p:cNvSpPr>
          <p:nvPr/>
        </p:nvSpPr>
        <p:spPr bwMode="auto">
          <a:xfrm>
            <a:off x="4143375" y="2055813"/>
            <a:ext cx="80963" cy="1587"/>
          </a:xfrm>
          <a:prstGeom prst="line">
            <a:avLst/>
          </a:prstGeom>
          <a:noFill/>
          <a:ln w="38100">
            <a:solidFill>
              <a:srgbClr val="0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423" name="Line 487"/>
          <p:cNvSpPr>
            <a:spLocks noChangeShapeType="1"/>
          </p:cNvSpPr>
          <p:nvPr/>
        </p:nvSpPr>
        <p:spPr bwMode="auto">
          <a:xfrm>
            <a:off x="4224338" y="2055813"/>
            <a:ext cx="95250" cy="1587"/>
          </a:xfrm>
          <a:prstGeom prst="line">
            <a:avLst/>
          </a:prstGeom>
          <a:noFill/>
          <a:ln w="38100">
            <a:solidFill>
              <a:srgbClr val="0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424" name="Line 488"/>
          <p:cNvSpPr>
            <a:spLocks noChangeShapeType="1"/>
          </p:cNvSpPr>
          <p:nvPr/>
        </p:nvSpPr>
        <p:spPr bwMode="auto">
          <a:xfrm>
            <a:off x="4319588" y="2055813"/>
            <a:ext cx="93662" cy="1587"/>
          </a:xfrm>
          <a:prstGeom prst="line">
            <a:avLst/>
          </a:prstGeom>
          <a:noFill/>
          <a:ln w="38100">
            <a:solidFill>
              <a:srgbClr val="0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425" name="Line 489"/>
          <p:cNvSpPr>
            <a:spLocks noChangeShapeType="1"/>
          </p:cNvSpPr>
          <p:nvPr/>
        </p:nvSpPr>
        <p:spPr bwMode="auto">
          <a:xfrm>
            <a:off x="4413250" y="2055813"/>
            <a:ext cx="68263" cy="1587"/>
          </a:xfrm>
          <a:prstGeom prst="line">
            <a:avLst/>
          </a:prstGeom>
          <a:noFill/>
          <a:ln w="38100">
            <a:solidFill>
              <a:srgbClr val="0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426" name="Line 490"/>
          <p:cNvSpPr>
            <a:spLocks noChangeShapeType="1"/>
          </p:cNvSpPr>
          <p:nvPr/>
        </p:nvSpPr>
        <p:spPr bwMode="auto">
          <a:xfrm>
            <a:off x="4481513" y="2055813"/>
            <a:ext cx="95250" cy="1587"/>
          </a:xfrm>
          <a:prstGeom prst="line">
            <a:avLst/>
          </a:prstGeom>
          <a:noFill/>
          <a:ln w="38100">
            <a:solidFill>
              <a:srgbClr val="0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427" name="Line 491"/>
          <p:cNvSpPr>
            <a:spLocks noChangeShapeType="1"/>
          </p:cNvSpPr>
          <p:nvPr/>
        </p:nvSpPr>
        <p:spPr bwMode="auto">
          <a:xfrm>
            <a:off x="4576763" y="2055813"/>
            <a:ext cx="93662" cy="1587"/>
          </a:xfrm>
          <a:prstGeom prst="line">
            <a:avLst/>
          </a:prstGeom>
          <a:noFill/>
          <a:ln w="38100">
            <a:solidFill>
              <a:srgbClr val="0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428" name="Line 492"/>
          <p:cNvSpPr>
            <a:spLocks noChangeShapeType="1"/>
          </p:cNvSpPr>
          <p:nvPr/>
        </p:nvSpPr>
        <p:spPr bwMode="auto">
          <a:xfrm>
            <a:off x="4670425" y="2055813"/>
            <a:ext cx="80963" cy="1587"/>
          </a:xfrm>
          <a:prstGeom prst="line">
            <a:avLst/>
          </a:prstGeom>
          <a:noFill/>
          <a:ln w="38100">
            <a:solidFill>
              <a:srgbClr val="0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429" name="Line 493"/>
          <p:cNvSpPr>
            <a:spLocks noChangeShapeType="1"/>
          </p:cNvSpPr>
          <p:nvPr/>
        </p:nvSpPr>
        <p:spPr bwMode="auto">
          <a:xfrm>
            <a:off x="4751388" y="2055813"/>
            <a:ext cx="93662" cy="1587"/>
          </a:xfrm>
          <a:prstGeom prst="line">
            <a:avLst/>
          </a:prstGeom>
          <a:noFill/>
          <a:ln w="38100">
            <a:solidFill>
              <a:srgbClr val="0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430" name="Line 494"/>
          <p:cNvSpPr>
            <a:spLocks noChangeShapeType="1"/>
          </p:cNvSpPr>
          <p:nvPr/>
        </p:nvSpPr>
        <p:spPr bwMode="auto">
          <a:xfrm>
            <a:off x="4845050" y="2055813"/>
            <a:ext cx="95250" cy="1587"/>
          </a:xfrm>
          <a:prstGeom prst="line">
            <a:avLst/>
          </a:prstGeom>
          <a:noFill/>
          <a:ln w="38100">
            <a:solidFill>
              <a:srgbClr val="0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431" name="Line 495"/>
          <p:cNvSpPr>
            <a:spLocks noChangeShapeType="1"/>
          </p:cNvSpPr>
          <p:nvPr/>
        </p:nvSpPr>
        <p:spPr bwMode="auto">
          <a:xfrm>
            <a:off x="4940300" y="2055813"/>
            <a:ext cx="80963" cy="1587"/>
          </a:xfrm>
          <a:prstGeom prst="line">
            <a:avLst/>
          </a:prstGeom>
          <a:noFill/>
          <a:ln w="38100">
            <a:solidFill>
              <a:srgbClr val="0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432" name="Line 496"/>
          <p:cNvSpPr>
            <a:spLocks noChangeShapeType="1"/>
          </p:cNvSpPr>
          <p:nvPr/>
        </p:nvSpPr>
        <p:spPr bwMode="auto">
          <a:xfrm>
            <a:off x="5021263" y="2055813"/>
            <a:ext cx="82550" cy="1587"/>
          </a:xfrm>
          <a:prstGeom prst="line">
            <a:avLst/>
          </a:prstGeom>
          <a:noFill/>
          <a:ln w="38100">
            <a:solidFill>
              <a:srgbClr val="0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433" name="Line 497"/>
          <p:cNvSpPr>
            <a:spLocks noChangeShapeType="1"/>
          </p:cNvSpPr>
          <p:nvPr/>
        </p:nvSpPr>
        <p:spPr bwMode="auto">
          <a:xfrm>
            <a:off x="5103813" y="2055813"/>
            <a:ext cx="93662" cy="1587"/>
          </a:xfrm>
          <a:prstGeom prst="line">
            <a:avLst/>
          </a:prstGeom>
          <a:noFill/>
          <a:ln w="38100">
            <a:solidFill>
              <a:srgbClr val="0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434" name="Line 498"/>
          <p:cNvSpPr>
            <a:spLocks noChangeShapeType="1"/>
          </p:cNvSpPr>
          <p:nvPr/>
        </p:nvSpPr>
        <p:spPr bwMode="auto">
          <a:xfrm>
            <a:off x="5197475" y="2055813"/>
            <a:ext cx="92075" cy="1587"/>
          </a:xfrm>
          <a:prstGeom prst="line">
            <a:avLst/>
          </a:prstGeom>
          <a:noFill/>
          <a:ln w="38100">
            <a:solidFill>
              <a:srgbClr val="0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435" name="Line 499"/>
          <p:cNvSpPr>
            <a:spLocks noChangeShapeType="1"/>
          </p:cNvSpPr>
          <p:nvPr/>
        </p:nvSpPr>
        <p:spPr bwMode="auto">
          <a:xfrm>
            <a:off x="5289550" y="2055813"/>
            <a:ext cx="82550" cy="1587"/>
          </a:xfrm>
          <a:prstGeom prst="line">
            <a:avLst/>
          </a:prstGeom>
          <a:noFill/>
          <a:ln w="38100">
            <a:solidFill>
              <a:srgbClr val="0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436" name="Line 500"/>
          <p:cNvSpPr>
            <a:spLocks noChangeShapeType="1"/>
          </p:cNvSpPr>
          <p:nvPr/>
        </p:nvSpPr>
        <p:spPr bwMode="auto">
          <a:xfrm>
            <a:off x="5372100" y="2055813"/>
            <a:ext cx="95250" cy="1587"/>
          </a:xfrm>
          <a:prstGeom prst="line">
            <a:avLst/>
          </a:prstGeom>
          <a:noFill/>
          <a:ln w="38100">
            <a:solidFill>
              <a:srgbClr val="0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437" name="Line 501"/>
          <p:cNvSpPr>
            <a:spLocks noChangeShapeType="1"/>
          </p:cNvSpPr>
          <p:nvPr/>
        </p:nvSpPr>
        <p:spPr bwMode="auto">
          <a:xfrm>
            <a:off x="5467350" y="2055813"/>
            <a:ext cx="92075" cy="1587"/>
          </a:xfrm>
          <a:prstGeom prst="line">
            <a:avLst/>
          </a:prstGeom>
          <a:noFill/>
          <a:ln w="38100">
            <a:solidFill>
              <a:srgbClr val="0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438" name="Line 502"/>
          <p:cNvSpPr>
            <a:spLocks noChangeShapeType="1"/>
          </p:cNvSpPr>
          <p:nvPr/>
        </p:nvSpPr>
        <p:spPr bwMode="auto">
          <a:xfrm>
            <a:off x="5559425" y="2055813"/>
            <a:ext cx="69850" cy="1587"/>
          </a:xfrm>
          <a:prstGeom prst="line">
            <a:avLst/>
          </a:prstGeom>
          <a:noFill/>
          <a:ln w="38100">
            <a:solidFill>
              <a:srgbClr val="0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439" name="Line 503"/>
          <p:cNvSpPr>
            <a:spLocks noChangeShapeType="1"/>
          </p:cNvSpPr>
          <p:nvPr/>
        </p:nvSpPr>
        <p:spPr bwMode="auto">
          <a:xfrm>
            <a:off x="5629275" y="2055813"/>
            <a:ext cx="95250" cy="1587"/>
          </a:xfrm>
          <a:prstGeom prst="line">
            <a:avLst/>
          </a:prstGeom>
          <a:noFill/>
          <a:ln w="38100">
            <a:solidFill>
              <a:srgbClr val="0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440" name="Line 504"/>
          <p:cNvSpPr>
            <a:spLocks noChangeShapeType="1"/>
          </p:cNvSpPr>
          <p:nvPr/>
        </p:nvSpPr>
        <p:spPr bwMode="auto">
          <a:xfrm>
            <a:off x="5724525" y="2055813"/>
            <a:ext cx="92075" cy="1587"/>
          </a:xfrm>
          <a:prstGeom prst="line">
            <a:avLst/>
          </a:prstGeom>
          <a:noFill/>
          <a:ln w="38100">
            <a:solidFill>
              <a:srgbClr val="0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441" name="Line 505"/>
          <p:cNvSpPr>
            <a:spLocks noChangeShapeType="1"/>
          </p:cNvSpPr>
          <p:nvPr/>
        </p:nvSpPr>
        <p:spPr bwMode="auto">
          <a:xfrm>
            <a:off x="5816600" y="2055813"/>
            <a:ext cx="95250" cy="1587"/>
          </a:xfrm>
          <a:prstGeom prst="line">
            <a:avLst/>
          </a:prstGeom>
          <a:noFill/>
          <a:ln w="38100">
            <a:solidFill>
              <a:srgbClr val="0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442" name="Line 506"/>
          <p:cNvSpPr>
            <a:spLocks noChangeShapeType="1"/>
          </p:cNvSpPr>
          <p:nvPr/>
        </p:nvSpPr>
        <p:spPr bwMode="auto">
          <a:xfrm>
            <a:off x="5911850" y="2055813"/>
            <a:ext cx="80963" cy="1587"/>
          </a:xfrm>
          <a:prstGeom prst="line">
            <a:avLst/>
          </a:prstGeom>
          <a:noFill/>
          <a:ln w="38100">
            <a:solidFill>
              <a:srgbClr val="0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443" name="Line 507"/>
          <p:cNvSpPr>
            <a:spLocks noChangeShapeType="1"/>
          </p:cNvSpPr>
          <p:nvPr/>
        </p:nvSpPr>
        <p:spPr bwMode="auto">
          <a:xfrm>
            <a:off x="5992813" y="2055813"/>
            <a:ext cx="93662" cy="1587"/>
          </a:xfrm>
          <a:prstGeom prst="line">
            <a:avLst/>
          </a:prstGeom>
          <a:noFill/>
          <a:ln w="38100">
            <a:solidFill>
              <a:srgbClr val="0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444" name="Line 508"/>
          <p:cNvSpPr>
            <a:spLocks noChangeShapeType="1"/>
          </p:cNvSpPr>
          <p:nvPr/>
        </p:nvSpPr>
        <p:spPr bwMode="auto">
          <a:xfrm>
            <a:off x="6086475" y="2055813"/>
            <a:ext cx="82550" cy="1587"/>
          </a:xfrm>
          <a:prstGeom prst="line">
            <a:avLst/>
          </a:prstGeom>
          <a:noFill/>
          <a:ln w="38100">
            <a:solidFill>
              <a:srgbClr val="0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445" name="Line 509"/>
          <p:cNvSpPr>
            <a:spLocks noChangeShapeType="1"/>
          </p:cNvSpPr>
          <p:nvPr/>
        </p:nvSpPr>
        <p:spPr bwMode="auto">
          <a:xfrm>
            <a:off x="6169025" y="2055813"/>
            <a:ext cx="82550" cy="1587"/>
          </a:xfrm>
          <a:prstGeom prst="line">
            <a:avLst/>
          </a:prstGeom>
          <a:noFill/>
          <a:ln w="38100">
            <a:solidFill>
              <a:srgbClr val="0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446" name="Line 510"/>
          <p:cNvSpPr>
            <a:spLocks noChangeShapeType="1"/>
          </p:cNvSpPr>
          <p:nvPr/>
        </p:nvSpPr>
        <p:spPr bwMode="auto">
          <a:xfrm>
            <a:off x="6251575" y="2055813"/>
            <a:ext cx="93663" cy="1587"/>
          </a:xfrm>
          <a:prstGeom prst="line">
            <a:avLst/>
          </a:prstGeom>
          <a:noFill/>
          <a:ln w="38100">
            <a:solidFill>
              <a:srgbClr val="0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447" name="Line 511"/>
          <p:cNvSpPr>
            <a:spLocks noChangeShapeType="1"/>
          </p:cNvSpPr>
          <p:nvPr/>
        </p:nvSpPr>
        <p:spPr bwMode="auto">
          <a:xfrm>
            <a:off x="6345238" y="2055813"/>
            <a:ext cx="92075" cy="1587"/>
          </a:xfrm>
          <a:prstGeom prst="line">
            <a:avLst/>
          </a:prstGeom>
          <a:noFill/>
          <a:ln w="38100">
            <a:solidFill>
              <a:srgbClr val="0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448" name="Line 512"/>
          <p:cNvSpPr>
            <a:spLocks noChangeShapeType="1"/>
          </p:cNvSpPr>
          <p:nvPr/>
        </p:nvSpPr>
        <p:spPr bwMode="auto">
          <a:xfrm>
            <a:off x="6437313" y="2055813"/>
            <a:ext cx="82550" cy="1587"/>
          </a:xfrm>
          <a:prstGeom prst="line">
            <a:avLst/>
          </a:prstGeom>
          <a:noFill/>
          <a:ln w="38100">
            <a:solidFill>
              <a:srgbClr val="0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449" name="Line 513"/>
          <p:cNvSpPr>
            <a:spLocks noChangeShapeType="1"/>
          </p:cNvSpPr>
          <p:nvPr/>
        </p:nvSpPr>
        <p:spPr bwMode="auto">
          <a:xfrm>
            <a:off x="6519863" y="2055813"/>
            <a:ext cx="95250" cy="1587"/>
          </a:xfrm>
          <a:prstGeom prst="line">
            <a:avLst/>
          </a:prstGeom>
          <a:noFill/>
          <a:ln w="38100">
            <a:solidFill>
              <a:srgbClr val="0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450" name="Line 514"/>
          <p:cNvSpPr>
            <a:spLocks noChangeShapeType="1"/>
          </p:cNvSpPr>
          <p:nvPr/>
        </p:nvSpPr>
        <p:spPr bwMode="auto">
          <a:xfrm>
            <a:off x="6615113" y="2055813"/>
            <a:ext cx="80962" cy="1587"/>
          </a:xfrm>
          <a:prstGeom prst="line">
            <a:avLst/>
          </a:prstGeom>
          <a:noFill/>
          <a:ln w="38100">
            <a:solidFill>
              <a:srgbClr val="0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451" name="Line 515"/>
          <p:cNvSpPr>
            <a:spLocks noChangeShapeType="1"/>
          </p:cNvSpPr>
          <p:nvPr/>
        </p:nvSpPr>
        <p:spPr bwMode="auto">
          <a:xfrm>
            <a:off x="6696075" y="2055813"/>
            <a:ext cx="93663" cy="1587"/>
          </a:xfrm>
          <a:prstGeom prst="line">
            <a:avLst/>
          </a:prstGeom>
          <a:noFill/>
          <a:ln w="38100">
            <a:solidFill>
              <a:srgbClr val="0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452" name="Line 516"/>
          <p:cNvSpPr>
            <a:spLocks noChangeShapeType="1"/>
          </p:cNvSpPr>
          <p:nvPr/>
        </p:nvSpPr>
        <p:spPr bwMode="auto">
          <a:xfrm>
            <a:off x="6789738" y="2055813"/>
            <a:ext cx="82550" cy="1587"/>
          </a:xfrm>
          <a:prstGeom prst="line">
            <a:avLst/>
          </a:prstGeom>
          <a:noFill/>
          <a:ln w="38100">
            <a:solidFill>
              <a:srgbClr val="0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453" name="Line 517"/>
          <p:cNvSpPr>
            <a:spLocks noChangeShapeType="1"/>
          </p:cNvSpPr>
          <p:nvPr/>
        </p:nvSpPr>
        <p:spPr bwMode="auto">
          <a:xfrm>
            <a:off x="6872288" y="2055813"/>
            <a:ext cx="92075" cy="1587"/>
          </a:xfrm>
          <a:prstGeom prst="line">
            <a:avLst/>
          </a:prstGeom>
          <a:noFill/>
          <a:ln w="38100">
            <a:solidFill>
              <a:srgbClr val="0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454" name="Line 518"/>
          <p:cNvSpPr>
            <a:spLocks noChangeShapeType="1"/>
          </p:cNvSpPr>
          <p:nvPr/>
        </p:nvSpPr>
        <p:spPr bwMode="auto">
          <a:xfrm>
            <a:off x="6964363" y="2055813"/>
            <a:ext cx="95250" cy="1587"/>
          </a:xfrm>
          <a:prstGeom prst="line">
            <a:avLst/>
          </a:prstGeom>
          <a:noFill/>
          <a:ln w="38100">
            <a:solidFill>
              <a:srgbClr val="0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455" name="Line 519"/>
          <p:cNvSpPr>
            <a:spLocks noChangeShapeType="1"/>
          </p:cNvSpPr>
          <p:nvPr/>
        </p:nvSpPr>
        <p:spPr bwMode="auto">
          <a:xfrm>
            <a:off x="7059613" y="2055813"/>
            <a:ext cx="80962" cy="1587"/>
          </a:xfrm>
          <a:prstGeom prst="line">
            <a:avLst/>
          </a:prstGeom>
          <a:noFill/>
          <a:ln w="38100">
            <a:solidFill>
              <a:srgbClr val="0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456" name="Line 520"/>
          <p:cNvSpPr>
            <a:spLocks noChangeShapeType="1"/>
          </p:cNvSpPr>
          <p:nvPr/>
        </p:nvSpPr>
        <p:spPr bwMode="auto">
          <a:xfrm>
            <a:off x="7140575" y="2055813"/>
            <a:ext cx="80963" cy="1587"/>
          </a:xfrm>
          <a:prstGeom prst="line">
            <a:avLst/>
          </a:prstGeom>
          <a:noFill/>
          <a:ln w="38100">
            <a:solidFill>
              <a:srgbClr val="0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457" name="Line 521"/>
          <p:cNvSpPr>
            <a:spLocks noChangeShapeType="1"/>
          </p:cNvSpPr>
          <p:nvPr/>
        </p:nvSpPr>
        <p:spPr bwMode="auto">
          <a:xfrm>
            <a:off x="7221538" y="2055813"/>
            <a:ext cx="95250" cy="1587"/>
          </a:xfrm>
          <a:prstGeom prst="line">
            <a:avLst/>
          </a:prstGeom>
          <a:noFill/>
          <a:ln w="38100">
            <a:solidFill>
              <a:srgbClr val="0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458" name="Line 522"/>
          <p:cNvSpPr>
            <a:spLocks noChangeShapeType="1"/>
          </p:cNvSpPr>
          <p:nvPr/>
        </p:nvSpPr>
        <p:spPr bwMode="auto">
          <a:xfrm>
            <a:off x="7316788" y="2055813"/>
            <a:ext cx="82550" cy="1587"/>
          </a:xfrm>
          <a:prstGeom prst="line">
            <a:avLst/>
          </a:prstGeom>
          <a:noFill/>
          <a:ln w="38100">
            <a:solidFill>
              <a:srgbClr val="0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459" name="Line 523"/>
          <p:cNvSpPr>
            <a:spLocks noChangeShapeType="1"/>
          </p:cNvSpPr>
          <p:nvPr/>
        </p:nvSpPr>
        <p:spPr bwMode="auto">
          <a:xfrm>
            <a:off x="7399338" y="2055813"/>
            <a:ext cx="92075" cy="1587"/>
          </a:xfrm>
          <a:prstGeom prst="line">
            <a:avLst/>
          </a:prstGeom>
          <a:noFill/>
          <a:ln w="38100">
            <a:solidFill>
              <a:srgbClr val="0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460" name="Line 524"/>
          <p:cNvSpPr>
            <a:spLocks noChangeShapeType="1"/>
          </p:cNvSpPr>
          <p:nvPr/>
        </p:nvSpPr>
        <p:spPr bwMode="auto">
          <a:xfrm>
            <a:off x="7491413" y="2055813"/>
            <a:ext cx="93662" cy="1587"/>
          </a:xfrm>
          <a:prstGeom prst="line">
            <a:avLst/>
          </a:prstGeom>
          <a:noFill/>
          <a:ln w="38100">
            <a:solidFill>
              <a:srgbClr val="0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461" name="Line 525"/>
          <p:cNvSpPr>
            <a:spLocks noChangeShapeType="1"/>
          </p:cNvSpPr>
          <p:nvPr/>
        </p:nvSpPr>
        <p:spPr bwMode="auto">
          <a:xfrm>
            <a:off x="7585075" y="2055813"/>
            <a:ext cx="95250" cy="1587"/>
          </a:xfrm>
          <a:prstGeom prst="line">
            <a:avLst/>
          </a:prstGeom>
          <a:noFill/>
          <a:ln w="38100">
            <a:solidFill>
              <a:srgbClr val="0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462" name="Line 526"/>
          <p:cNvSpPr>
            <a:spLocks noChangeShapeType="1"/>
          </p:cNvSpPr>
          <p:nvPr/>
        </p:nvSpPr>
        <p:spPr bwMode="auto">
          <a:xfrm>
            <a:off x="1930400" y="5846763"/>
            <a:ext cx="93663" cy="1587"/>
          </a:xfrm>
          <a:prstGeom prst="line">
            <a:avLst/>
          </a:prstGeom>
          <a:noFill/>
          <a:ln w="38100">
            <a:solidFill>
              <a:srgbClr val="FF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463" name="Line 527"/>
          <p:cNvSpPr>
            <a:spLocks noChangeShapeType="1"/>
          </p:cNvSpPr>
          <p:nvPr/>
        </p:nvSpPr>
        <p:spPr bwMode="auto">
          <a:xfrm>
            <a:off x="2024063" y="5846763"/>
            <a:ext cx="80962" cy="1587"/>
          </a:xfrm>
          <a:prstGeom prst="line">
            <a:avLst/>
          </a:prstGeom>
          <a:noFill/>
          <a:ln w="38100">
            <a:solidFill>
              <a:srgbClr val="FF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464" name="Line 528"/>
          <p:cNvSpPr>
            <a:spLocks noChangeShapeType="1"/>
          </p:cNvSpPr>
          <p:nvPr/>
        </p:nvSpPr>
        <p:spPr bwMode="auto">
          <a:xfrm>
            <a:off x="2105025" y="5846763"/>
            <a:ext cx="82550" cy="1587"/>
          </a:xfrm>
          <a:prstGeom prst="line">
            <a:avLst/>
          </a:prstGeom>
          <a:noFill/>
          <a:ln w="38100">
            <a:solidFill>
              <a:srgbClr val="FF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465" name="Line 529"/>
          <p:cNvSpPr>
            <a:spLocks noChangeShapeType="1"/>
          </p:cNvSpPr>
          <p:nvPr/>
        </p:nvSpPr>
        <p:spPr bwMode="auto">
          <a:xfrm>
            <a:off x="2187575" y="5846763"/>
            <a:ext cx="93663" cy="1587"/>
          </a:xfrm>
          <a:prstGeom prst="line">
            <a:avLst/>
          </a:prstGeom>
          <a:noFill/>
          <a:ln w="38100">
            <a:solidFill>
              <a:srgbClr val="FF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466" name="Line 530"/>
          <p:cNvSpPr>
            <a:spLocks noChangeShapeType="1"/>
          </p:cNvSpPr>
          <p:nvPr/>
        </p:nvSpPr>
        <p:spPr bwMode="auto">
          <a:xfrm>
            <a:off x="2281238" y="5846763"/>
            <a:ext cx="93662" cy="1587"/>
          </a:xfrm>
          <a:prstGeom prst="line">
            <a:avLst/>
          </a:prstGeom>
          <a:noFill/>
          <a:ln w="38100">
            <a:solidFill>
              <a:srgbClr val="FF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467" name="Line 531"/>
          <p:cNvSpPr>
            <a:spLocks noChangeShapeType="1"/>
          </p:cNvSpPr>
          <p:nvPr/>
        </p:nvSpPr>
        <p:spPr bwMode="auto">
          <a:xfrm>
            <a:off x="2374900" y="5846763"/>
            <a:ext cx="82550" cy="1587"/>
          </a:xfrm>
          <a:prstGeom prst="line">
            <a:avLst/>
          </a:prstGeom>
          <a:noFill/>
          <a:ln w="38100">
            <a:solidFill>
              <a:srgbClr val="FF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468" name="Line 532"/>
          <p:cNvSpPr>
            <a:spLocks noChangeShapeType="1"/>
          </p:cNvSpPr>
          <p:nvPr/>
        </p:nvSpPr>
        <p:spPr bwMode="auto">
          <a:xfrm>
            <a:off x="2457450" y="5846763"/>
            <a:ext cx="92075" cy="1587"/>
          </a:xfrm>
          <a:prstGeom prst="line">
            <a:avLst/>
          </a:prstGeom>
          <a:noFill/>
          <a:ln w="38100">
            <a:solidFill>
              <a:srgbClr val="FF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469" name="Line 533"/>
          <p:cNvSpPr>
            <a:spLocks noChangeShapeType="1"/>
          </p:cNvSpPr>
          <p:nvPr/>
        </p:nvSpPr>
        <p:spPr bwMode="auto">
          <a:xfrm>
            <a:off x="2549525" y="5846763"/>
            <a:ext cx="95250" cy="1587"/>
          </a:xfrm>
          <a:prstGeom prst="line">
            <a:avLst/>
          </a:prstGeom>
          <a:noFill/>
          <a:ln w="38100">
            <a:solidFill>
              <a:srgbClr val="FF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470" name="Line 534"/>
          <p:cNvSpPr>
            <a:spLocks noChangeShapeType="1"/>
          </p:cNvSpPr>
          <p:nvPr/>
        </p:nvSpPr>
        <p:spPr bwMode="auto">
          <a:xfrm>
            <a:off x="2644775" y="5846763"/>
            <a:ext cx="69850" cy="1587"/>
          </a:xfrm>
          <a:prstGeom prst="line">
            <a:avLst/>
          </a:prstGeom>
          <a:noFill/>
          <a:ln w="38100">
            <a:solidFill>
              <a:srgbClr val="FF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471" name="Line 535"/>
          <p:cNvSpPr>
            <a:spLocks noChangeShapeType="1"/>
          </p:cNvSpPr>
          <p:nvPr/>
        </p:nvSpPr>
        <p:spPr bwMode="auto">
          <a:xfrm>
            <a:off x="2714625" y="5846763"/>
            <a:ext cx="93663" cy="1587"/>
          </a:xfrm>
          <a:prstGeom prst="line">
            <a:avLst/>
          </a:prstGeom>
          <a:noFill/>
          <a:ln w="38100">
            <a:solidFill>
              <a:srgbClr val="FF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472" name="Line 536"/>
          <p:cNvSpPr>
            <a:spLocks noChangeShapeType="1"/>
          </p:cNvSpPr>
          <p:nvPr/>
        </p:nvSpPr>
        <p:spPr bwMode="auto">
          <a:xfrm>
            <a:off x="2808288" y="5846763"/>
            <a:ext cx="93662" cy="1587"/>
          </a:xfrm>
          <a:prstGeom prst="line">
            <a:avLst/>
          </a:prstGeom>
          <a:noFill/>
          <a:ln w="38100">
            <a:solidFill>
              <a:srgbClr val="FF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473" name="Line 537"/>
          <p:cNvSpPr>
            <a:spLocks noChangeShapeType="1"/>
          </p:cNvSpPr>
          <p:nvPr/>
        </p:nvSpPr>
        <p:spPr bwMode="auto">
          <a:xfrm>
            <a:off x="2901950" y="5846763"/>
            <a:ext cx="82550" cy="1587"/>
          </a:xfrm>
          <a:prstGeom prst="line">
            <a:avLst/>
          </a:prstGeom>
          <a:noFill/>
          <a:ln w="38100">
            <a:solidFill>
              <a:srgbClr val="FF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474" name="Line 538"/>
          <p:cNvSpPr>
            <a:spLocks noChangeShapeType="1"/>
          </p:cNvSpPr>
          <p:nvPr/>
        </p:nvSpPr>
        <p:spPr bwMode="auto">
          <a:xfrm>
            <a:off x="2984500" y="5846763"/>
            <a:ext cx="93663" cy="1587"/>
          </a:xfrm>
          <a:prstGeom prst="line">
            <a:avLst/>
          </a:prstGeom>
          <a:noFill/>
          <a:ln w="38100">
            <a:solidFill>
              <a:srgbClr val="FF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475" name="Line 539"/>
          <p:cNvSpPr>
            <a:spLocks noChangeShapeType="1"/>
          </p:cNvSpPr>
          <p:nvPr/>
        </p:nvSpPr>
        <p:spPr bwMode="auto">
          <a:xfrm>
            <a:off x="3078163" y="5846763"/>
            <a:ext cx="93662" cy="1587"/>
          </a:xfrm>
          <a:prstGeom prst="line">
            <a:avLst/>
          </a:prstGeom>
          <a:noFill/>
          <a:ln w="38100">
            <a:solidFill>
              <a:srgbClr val="FF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476" name="Line 540"/>
          <p:cNvSpPr>
            <a:spLocks noChangeShapeType="1"/>
          </p:cNvSpPr>
          <p:nvPr/>
        </p:nvSpPr>
        <p:spPr bwMode="auto">
          <a:xfrm flipV="1">
            <a:off x="3171825" y="5834063"/>
            <a:ext cx="93663" cy="12700"/>
          </a:xfrm>
          <a:prstGeom prst="line">
            <a:avLst/>
          </a:prstGeom>
          <a:noFill/>
          <a:ln w="38100">
            <a:solidFill>
              <a:srgbClr val="FF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477" name="Line 541"/>
          <p:cNvSpPr>
            <a:spLocks noChangeShapeType="1"/>
          </p:cNvSpPr>
          <p:nvPr/>
        </p:nvSpPr>
        <p:spPr bwMode="auto">
          <a:xfrm flipV="1">
            <a:off x="3265488" y="5799138"/>
            <a:ext cx="69850" cy="34925"/>
          </a:xfrm>
          <a:prstGeom prst="line">
            <a:avLst/>
          </a:prstGeom>
          <a:noFill/>
          <a:ln w="38100">
            <a:solidFill>
              <a:srgbClr val="FF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478" name="Line 542"/>
          <p:cNvSpPr>
            <a:spLocks noChangeShapeType="1"/>
          </p:cNvSpPr>
          <p:nvPr/>
        </p:nvSpPr>
        <p:spPr bwMode="auto">
          <a:xfrm flipV="1">
            <a:off x="3335338" y="5764213"/>
            <a:ext cx="93662" cy="34925"/>
          </a:xfrm>
          <a:prstGeom prst="line">
            <a:avLst/>
          </a:prstGeom>
          <a:noFill/>
          <a:ln w="38100">
            <a:solidFill>
              <a:srgbClr val="FF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479" name="Line 543"/>
          <p:cNvSpPr>
            <a:spLocks noChangeShapeType="1"/>
          </p:cNvSpPr>
          <p:nvPr/>
        </p:nvSpPr>
        <p:spPr bwMode="auto">
          <a:xfrm flipV="1">
            <a:off x="3429000" y="5692775"/>
            <a:ext cx="93663" cy="71438"/>
          </a:xfrm>
          <a:prstGeom prst="line">
            <a:avLst/>
          </a:prstGeom>
          <a:noFill/>
          <a:ln w="38100">
            <a:solidFill>
              <a:srgbClr val="FF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480" name="Line 544"/>
          <p:cNvSpPr>
            <a:spLocks noChangeShapeType="1"/>
          </p:cNvSpPr>
          <p:nvPr/>
        </p:nvSpPr>
        <p:spPr bwMode="auto">
          <a:xfrm flipV="1">
            <a:off x="3522663" y="5584825"/>
            <a:ext cx="82550" cy="107950"/>
          </a:xfrm>
          <a:prstGeom prst="line">
            <a:avLst/>
          </a:prstGeom>
          <a:noFill/>
          <a:ln w="38100">
            <a:solidFill>
              <a:srgbClr val="FF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481" name="Line 545"/>
          <p:cNvSpPr>
            <a:spLocks noChangeShapeType="1"/>
          </p:cNvSpPr>
          <p:nvPr/>
        </p:nvSpPr>
        <p:spPr bwMode="auto">
          <a:xfrm flipV="1">
            <a:off x="3605213" y="5432425"/>
            <a:ext cx="92075" cy="152400"/>
          </a:xfrm>
          <a:prstGeom prst="line">
            <a:avLst/>
          </a:prstGeom>
          <a:noFill/>
          <a:ln w="38100">
            <a:solidFill>
              <a:srgbClr val="FF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482" name="Line 546"/>
          <p:cNvSpPr>
            <a:spLocks noChangeShapeType="1"/>
          </p:cNvSpPr>
          <p:nvPr/>
        </p:nvSpPr>
        <p:spPr bwMode="auto">
          <a:xfrm flipV="1">
            <a:off x="3697288" y="5240338"/>
            <a:ext cx="95250" cy="192087"/>
          </a:xfrm>
          <a:prstGeom prst="line">
            <a:avLst/>
          </a:prstGeom>
          <a:noFill/>
          <a:ln w="38100">
            <a:solidFill>
              <a:srgbClr val="FF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483" name="Line 547"/>
          <p:cNvSpPr>
            <a:spLocks noChangeShapeType="1"/>
          </p:cNvSpPr>
          <p:nvPr/>
        </p:nvSpPr>
        <p:spPr bwMode="auto">
          <a:xfrm flipV="1">
            <a:off x="3792538" y="4919663"/>
            <a:ext cx="69850" cy="320675"/>
          </a:xfrm>
          <a:prstGeom prst="line">
            <a:avLst/>
          </a:prstGeom>
          <a:noFill/>
          <a:ln w="38100">
            <a:solidFill>
              <a:srgbClr val="FF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484" name="Line 548"/>
          <p:cNvSpPr>
            <a:spLocks noChangeShapeType="1"/>
          </p:cNvSpPr>
          <p:nvPr/>
        </p:nvSpPr>
        <p:spPr bwMode="auto">
          <a:xfrm flipV="1">
            <a:off x="3862388" y="4479925"/>
            <a:ext cx="92075" cy="439738"/>
          </a:xfrm>
          <a:prstGeom prst="line">
            <a:avLst/>
          </a:prstGeom>
          <a:noFill/>
          <a:ln w="38100">
            <a:solidFill>
              <a:srgbClr val="FF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485" name="Line 549"/>
          <p:cNvSpPr>
            <a:spLocks noChangeShapeType="1"/>
          </p:cNvSpPr>
          <p:nvPr/>
        </p:nvSpPr>
        <p:spPr bwMode="auto">
          <a:xfrm flipV="1">
            <a:off x="3954463" y="4100513"/>
            <a:ext cx="95250" cy="379412"/>
          </a:xfrm>
          <a:prstGeom prst="line">
            <a:avLst/>
          </a:prstGeom>
          <a:noFill/>
          <a:ln w="38100">
            <a:solidFill>
              <a:srgbClr val="FF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486" name="Line 550"/>
          <p:cNvSpPr>
            <a:spLocks noChangeShapeType="1"/>
          </p:cNvSpPr>
          <p:nvPr/>
        </p:nvSpPr>
        <p:spPr bwMode="auto">
          <a:xfrm flipV="1">
            <a:off x="4049713" y="3684588"/>
            <a:ext cx="93662" cy="415925"/>
          </a:xfrm>
          <a:prstGeom prst="line">
            <a:avLst/>
          </a:prstGeom>
          <a:noFill/>
          <a:ln w="38100">
            <a:solidFill>
              <a:srgbClr val="FF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487" name="Line 551"/>
          <p:cNvSpPr>
            <a:spLocks noChangeShapeType="1"/>
          </p:cNvSpPr>
          <p:nvPr/>
        </p:nvSpPr>
        <p:spPr bwMode="auto">
          <a:xfrm flipV="1">
            <a:off x="4143375" y="3244850"/>
            <a:ext cx="80963" cy="439738"/>
          </a:xfrm>
          <a:prstGeom prst="line">
            <a:avLst/>
          </a:prstGeom>
          <a:noFill/>
          <a:ln w="38100">
            <a:solidFill>
              <a:srgbClr val="FF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488" name="Line 552"/>
          <p:cNvSpPr>
            <a:spLocks noChangeShapeType="1"/>
          </p:cNvSpPr>
          <p:nvPr/>
        </p:nvSpPr>
        <p:spPr bwMode="auto">
          <a:xfrm flipV="1">
            <a:off x="4224338" y="2876550"/>
            <a:ext cx="95250" cy="368300"/>
          </a:xfrm>
          <a:prstGeom prst="line">
            <a:avLst/>
          </a:prstGeom>
          <a:noFill/>
          <a:ln w="38100">
            <a:solidFill>
              <a:srgbClr val="FF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489" name="Line 553"/>
          <p:cNvSpPr>
            <a:spLocks noChangeShapeType="1"/>
          </p:cNvSpPr>
          <p:nvPr/>
        </p:nvSpPr>
        <p:spPr bwMode="auto">
          <a:xfrm flipV="1">
            <a:off x="4319588" y="2662238"/>
            <a:ext cx="93662" cy="214312"/>
          </a:xfrm>
          <a:prstGeom prst="line">
            <a:avLst/>
          </a:prstGeom>
          <a:noFill/>
          <a:ln w="38100">
            <a:solidFill>
              <a:srgbClr val="FF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490" name="Line 554"/>
          <p:cNvSpPr>
            <a:spLocks noChangeShapeType="1"/>
          </p:cNvSpPr>
          <p:nvPr/>
        </p:nvSpPr>
        <p:spPr bwMode="auto">
          <a:xfrm flipV="1">
            <a:off x="4413250" y="2471738"/>
            <a:ext cx="68263" cy="190500"/>
          </a:xfrm>
          <a:prstGeom prst="line">
            <a:avLst/>
          </a:prstGeom>
          <a:noFill/>
          <a:ln w="38100">
            <a:solidFill>
              <a:srgbClr val="FF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491" name="Line 555"/>
          <p:cNvSpPr>
            <a:spLocks noChangeShapeType="1"/>
          </p:cNvSpPr>
          <p:nvPr/>
        </p:nvSpPr>
        <p:spPr bwMode="auto">
          <a:xfrm flipV="1">
            <a:off x="4481513" y="2328863"/>
            <a:ext cx="95250" cy="142875"/>
          </a:xfrm>
          <a:prstGeom prst="line">
            <a:avLst/>
          </a:prstGeom>
          <a:noFill/>
          <a:ln w="38100">
            <a:solidFill>
              <a:srgbClr val="FF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492" name="Line 556"/>
          <p:cNvSpPr>
            <a:spLocks noChangeShapeType="1"/>
          </p:cNvSpPr>
          <p:nvPr/>
        </p:nvSpPr>
        <p:spPr bwMode="auto">
          <a:xfrm flipV="1">
            <a:off x="4576763" y="2235200"/>
            <a:ext cx="93662" cy="93663"/>
          </a:xfrm>
          <a:prstGeom prst="line">
            <a:avLst/>
          </a:prstGeom>
          <a:noFill/>
          <a:ln w="38100">
            <a:solidFill>
              <a:srgbClr val="FF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493" name="Line 557"/>
          <p:cNvSpPr>
            <a:spLocks noChangeShapeType="1"/>
          </p:cNvSpPr>
          <p:nvPr/>
        </p:nvSpPr>
        <p:spPr bwMode="auto">
          <a:xfrm flipV="1">
            <a:off x="4670425" y="2163763"/>
            <a:ext cx="80963" cy="71437"/>
          </a:xfrm>
          <a:prstGeom prst="line">
            <a:avLst/>
          </a:prstGeom>
          <a:noFill/>
          <a:ln w="38100">
            <a:solidFill>
              <a:srgbClr val="FF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494" name="Line 558"/>
          <p:cNvSpPr>
            <a:spLocks noChangeShapeType="1"/>
          </p:cNvSpPr>
          <p:nvPr/>
        </p:nvSpPr>
        <p:spPr bwMode="auto">
          <a:xfrm flipV="1">
            <a:off x="4751388" y="2116138"/>
            <a:ext cx="93662" cy="47625"/>
          </a:xfrm>
          <a:prstGeom prst="line">
            <a:avLst/>
          </a:prstGeom>
          <a:noFill/>
          <a:ln w="38100">
            <a:solidFill>
              <a:srgbClr val="FF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495" name="Line 559"/>
          <p:cNvSpPr>
            <a:spLocks noChangeShapeType="1"/>
          </p:cNvSpPr>
          <p:nvPr/>
        </p:nvSpPr>
        <p:spPr bwMode="auto">
          <a:xfrm flipV="1">
            <a:off x="4845050" y="2066925"/>
            <a:ext cx="95250" cy="49213"/>
          </a:xfrm>
          <a:prstGeom prst="line">
            <a:avLst/>
          </a:prstGeom>
          <a:noFill/>
          <a:ln w="38100">
            <a:solidFill>
              <a:srgbClr val="FF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496" name="Line 560"/>
          <p:cNvSpPr>
            <a:spLocks noChangeShapeType="1"/>
          </p:cNvSpPr>
          <p:nvPr/>
        </p:nvSpPr>
        <p:spPr bwMode="auto">
          <a:xfrm>
            <a:off x="4940300" y="2066925"/>
            <a:ext cx="80963" cy="12700"/>
          </a:xfrm>
          <a:prstGeom prst="line">
            <a:avLst/>
          </a:prstGeom>
          <a:noFill/>
          <a:ln w="38100">
            <a:solidFill>
              <a:srgbClr val="FF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497" name="Line 561"/>
          <p:cNvSpPr>
            <a:spLocks noChangeShapeType="1"/>
          </p:cNvSpPr>
          <p:nvPr/>
        </p:nvSpPr>
        <p:spPr bwMode="auto">
          <a:xfrm flipV="1">
            <a:off x="5021263" y="2055813"/>
            <a:ext cx="82550" cy="11112"/>
          </a:xfrm>
          <a:prstGeom prst="line">
            <a:avLst/>
          </a:prstGeom>
          <a:noFill/>
          <a:ln w="38100">
            <a:solidFill>
              <a:srgbClr val="FF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498" name="Line 562"/>
          <p:cNvSpPr>
            <a:spLocks noChangeShapeType="1"/>
          </p:cNvSpPr>
          <p:nvPr/>
        </p:nvSpPr>
        <p:spPr bwMode="auto">
          <a:xfrm>
            <a:off x="5103813" y="2055813"/>
            <a:ext cx="93662" cy="1587"/>
          </a:xfrm>
          <a:prstGeom prst="line">
            <a:avLst/>
          </a:prstGeom>
          <a:noFill/>
          <a:ln w="38100">
            <a:solidFill>
              <a:srgbClr val="FF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499" name="Line 563"/>
          <p:cNvSpPr>
            <a:spLocks noChangeShapeType="1"/>
          </p:cNvSpPr>
          <p:nvPr/>
        </p:nvSpPr>
        <p:spPr bwMode="auto">
          <a:xfrm>
            <a:off x="5197475" y="2055813"/>
            <a:ext cx="92075" cy="1587"/>
          </a:xfrm>
          <a:prstGeom prst="line">
            <a:avLst/>
          </a:prstGeom>
          <a:noFill/>
          <a:ln w="38100">
            <a:solidFill>
              <a:srgbClr val="FF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500" name="Line 564"/>
          <p:cNvSpPr>
            <a:spLocks noChangeShapeType="1"/>
          </p:cNvSpPr>
          <p:nvPr/>
        </p:nvSpPr>
        <p:spPr bwMode="auto">
          <a:xfrm>
            <a:off x="5289550" y="2055813"/>
            <a:ext cx="82550" cy="1587"/>
          </a:xfrm>
          <a:prstGeom prst="line">
            <a:avLst/>
          </a:prstGeom>
          <a:noFill/>
          <a:ln w="38100">
            <a:solidFill>
              <a:srgbClr val="FF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501" name="Line 565"/>
          <p:cNvSpPr>
            <a:spLocks noChangeShapeType="1"/>
          </p:cNvSpPr>
          <p:nvPr/>
        </p:nvSpPr>
        <p:spPr bwMode="auto">
          <a:xfrm>
            <a:off x="5372100" y="2055813"/>
            <a:ext cx="95250" cy="1587"/>
          </a:xfrm>
          <a:prstGeom prst="line">
            <a:avLst/>
          </a:prstGeom>
          <a:noFill/>
          <a:ln w="38100">
            <a:solidFill>
              <a:srgbClr val="FF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502" name="Line 566"/>
          <p:cNvSpPr>
            <a:spLocks noChangeShapeType="1"/>
          </p:cNvSpPr>
          <p:nvPr/>
        </p:nvSpPr>
        <p:spPr bwMode="auto">
          <a:xfrm>
            <a:off x="5467350" y="2055813"/>
            <a:ext cx="92075" cy="1587"/>
          </a:xfrm>
          <a:prstGeom prst="line">
            <a:avLst/>
          </a:prstGeom>
          <a:noFill/>
          <a:ln w="38100">
            <a:solidFill>
              <a:srgbClr val="FF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503" name="Line 567"/>
          <p:cNvSpPr>
            <a:spLocks noChangeShapeType="1"/>
          </p:cNvSpPr>
          <p:nvPr/>
        </p:nvSpPr>
        <p:spPr bwMode="auto">
          <a:xfrm>
            <a:off x="5559425" y="2055813"/>
            <a:ext cx="69850" cy="1587"/>
          </a:xfrm>
          <a:prstGeom prst="line">
            <a:avLst/>
          </a:prstGeom>
          <a:noFill/>
          <a:ln w="38100">
            <a:solidFill>
              <a:srgbClr val="FF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504" name="Line 568"/>
          <p:cNvSpPr>
            <a:spLocks noChangeShapeType="1"/>
          </p:cNvSpPr>
          <p:nvPr/>
        </p:nvSpPr>
        <p:spPr bwMode="auto">
          <a:xfrm>
            <a:off x="5629275" y="2055813"/>
            <a:ext cx="95250" cy="1587"/>
          </a:xfrm>
          <a:prstGeom prst="line">
            <a:avLst/>
          </a:prstGeom>
          <a:noFill/>
          <a:ln w="38100">
            <a:solidFill>
              <a:srgbClr val="FF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505" name="Line 569"/>
          <p:cNvSpPr>
            <a:spLocks noChangeShapeType="1"/>
          </p:cNvSpPr>
          <p:nvPr/>
        </p:nvSpPr>
        <p:spPr bwMode="auto">
          <a:xfrm>
            <a:off x="5724525" y="2055813"/>
            <a:ext cx="92075" cy="1587"/>
          </a:xfrm>
          <a:prstGeom prst="line">
            <a:avLst/>
          </a:prstGeom>
          <a:noFill/>
          <a:ln w="38100">
            <a:solidFill>
              <a:srgbClr val="FF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506" name="Line 570"/>
          <p:cNvSpPr>
            <a:spLocks noChangeShapeType="1"/>
          </p:cNvSpPr>
          <p:nvPr/>
        </p:nvSpPr>
        <p:spPr bwMode="auto">
          <a:xfrm>
            <a:off x="5816600" y="2055813"/>
            <a:ext cx="95250" cy="1587"/>
          </a:xfrm>
          <a:prstGeom prst="line">
            <a:avLst/>
          </a:prstGeom>
          <a:noFill/>
          <a:ln w="38100">
            <a:solidFill>
              <a:srgbClr val="FF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507" name="Line 571"/>
          <p:cNvSpPr>
            <a:spLocks noChangeShapeType="1"/>
          </p:cNvSpPr>
          <p:nvPr/>
        </p:nvSpPr>
        <p:spPr bwMode="auto">
          <a:xfrm>
            <a:off x="5911850" y="2055813"/>
            <a:ext cx="80963" cy="1587"/>
          </a:xfrm>
          <a:prstGeom prst="line">
            <a:avLst/>
          </a:prstGeom>
          <a:noFill/>
          <a:ln w="38100">
            <a:solidFill>
              <a:srgbClr val="FF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508" name="Line 572"/>
          <p:cNvSpPr>
            <a:spLocks noChangeShapeType="1"/>
          </p:cNvSpPr>
          <p:nvPr/>
        </p:nvSpPr>
        <p:spPr bwMode="auto">
          <a:xfrm>
            <a:off x="5992813" y="2055813"/>
            <a:ext cx="93662" cy="1587"/>
          </a:xfrm>
          <a:prstGeom prst="line">
            <a:avLst/>
          </a:prstGeom>
          <a:noFill/>
          <a:ln w="38100">
            <a:solidFill>
              <a:srgbClr val="FF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509" name="Line 573"/>
          <p:cNvSpPr>
            <a:spLocks noChangeShapeType="1"/>
          </p:cNvSpPr>
          <p:nvPr/>
        </p:nvSpPr>
        <p:spPr bwMode="auto">
          <a:xfrm>
            <a:off x="6086475" y="2055813"/>
            <a:ext cx="82550" cy="1587"/>
          </a:xfrm>
          <a:prstGeom prst="line">
            <a:avLst/>
          </a:prstGeom>
          <a:noFill/>
          <a:ln w="38100">
            <a:solidFill>
              <a:srgbClr val="FF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510" name="Line 574"/>
          <p:cNvSpPr>
            <a:spLocks noChangeShapeType="1"/>
          </p:cNvSpPr>
          <p:nvPr/>
        </p:nvSpPr>
        <p:spPr bwMode="auto">
          <a:xfrm>
            <a:off x="6169025" y="2055813"/>
            <a:ext cx="82550" cy="1587"/>
          </a:xfrm>
          <a:prstGeom prst="line">
            <a:avLst/>
          </a:prstGeom>
          <a:noFill/>
          <a:ln w="38100">
            <a:solidFill>
              <a:srgbClr val="FF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511" name="Line 575"/>
          <p:cNvSpPr>
            <a:spLocks noChangeShapeType="1"/>
          </p:cNvSpPr>
          <p:nvPr/>
        </p:nvSpPr>
        <p:spPr bwMode="auto">
          <a:xfrm>
            <a:off x="6251575" y="2055813"/>
            <a:ext cx="93663" cy="1587"/>
          </a:xfrm>
          <a:prstGeom prst="line">
            <a:avLst/>
          </a:prstGeom>
          <a:noFill/>
          <a:ln w="38100">
            <a:solidFill>
              <a:srgbClr val="FF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512" name="Line 576"/>
          <p:cNvSpPr>
            <a:spLocks noChangeShapeType="1"/>
          </p:cNvSpPr>
          <p:nvPr/>
        </p:nvSpPr>
        <p:spPr bwMode="auto">
          <a:xfrm>
            <a:off x="6345238" y="2055813"/>
            <a:ext cx="92075" cy="1587"/>
          </a:xfrm>
          <a:prstGeom prst="line">
            <a:avLst/>
          </a:prstGeom>
          <a:noFill/>
          <a:ln w="38100">
            <a:solidFill>
              <a:srgbClr val="FF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513" name="Line 577"/>
          <p:cNvSpPr>
            <a:spLocks noChangeShapeType="1"/>
          </p:cNvSpPr>
          <p:nvPr/>
        </p:nvSpPr>
        <p:spPr bwMode="auto">
          <a:xfrm>
            <a:off x="6437313" y="2055813"/>
            <a:ext cx="82550" cy="1587"/>
          </a:xfrm>
          <a:prstGeom prst="line">
            <a:avLst/>
          </a:prstGeom>
          <a:noFill/>
          <a:ln w="38100">
            <a:solidFill>
              <a:srgbClr val="FF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514" name="Line 578"/>
          <p:cNvSpPr>
            <a:spLocks noChangeShapeType="1"/>
          </p:cNvSpPr>
          <p:nvPr/>
        </p:nvSpPr>
        <p:spPr bwMode="auto">
          <a:xfrm>
            <a:off x="6519863" y="2055813"/>
            <a:ext cx="95250" cy="1587"/>
          </a:xfrm>
          <a:prstGeom prst="line">
            <a:avLst/>
          </a:prstGeom>
          <a:noFill/>
          <a:ln w="38100">
            <a:solidFill>
              <a:srgbClr val="FF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515" name="Line 579"/>
          <p:cNvSpPr>
            <a:spLocks noChangeShapeType="1"/>
          </p:cNvSpPr>
          <p:nvPr/>
        </p:nvSpPr>
        <p:spPr bwMode="auto">
          <a:xfrm>
            <a:off x="6615113" y="2055813"/>
            <a:ext cx="80962" cy="1587"/>
          </a:xfrm>
          <a:prstGeom prst="line">
            <a:avLst/>
          </a:prstGeom>
          <a:noFill/>
          <a:ln w="38100">
            <a:solidFill>
              <a:srgbClr val="FF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516" name="Line 580"/>
          <p:cNvSpPr>
            <a:spLocks noChangeShapeType="1"/>
          </p:cNvSpPr>
          <p:nvPr/>
        </p:nvSpPr>
        <p:spPr bwMode="auto">
          <a:xfrm>
            <a:off x="6696075" y="2055813"/>
            <a:ext cx="93663" cy="1587"/>
          </a:xfrm>
          <a:prstGeom prst="line">
            <a:avLst/>
          </a:prstGeom>
          <a:noFill/>
          <a:ln w="38100">
            <a:solidFill>
              <a:srgbClr val="FF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517" name="Line 581"/>
          <p:cNvSpPr>
            <a:spLocks noChangeShapeType="1"/>
          </p:cNvSpPr>
          <p:nvPr/>
        </p:nvSpPr>
        <p:spPr bwMode="auto">
          <a:xfrm>
            <a:off x="6789738" y="2055813"/>
            <a:ext cx="82550" cy="1587"/>
          </a:xfrm>
          <a:prstGeom prst="line">
            <a:avLst/>
          </a:prstGeom>
          <a:noFill/>
          <a:ln w="38100">
            <a:solidFill>
              <a:srgbClr val="FF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518" name="Line 582"/>
          <p:cNvSpPr>
            <a:spLocks noChangeShapeType="1"/>
          </p:cNvSpPr>
          <p:nvPr/>
        </p:nvSpPr>
        <p:spPr bwMode="auto">
          <a:xfrm>
            <a:off x="6872288" y="2055813"/>
            <a:ext cx="92075" cy="1587"/>
          </a:xfrm>
          <a:prstGeom prst="line">
            <a:avLst/>
          </a:prstGeom>
          <a:noFill/>
          <a:ln w="38100">
            <a:solidFill>
              <a:srgbClr val="FF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519" name="Line 583"/>
          <p:cNvSpPr>
            <a:spLocks noChangeShapeType="1"/>
          </p:cNvSpPr>
          <p:nvPr/>
        </p:nvSpPr>
        <p:spPr bwMode="auto">
          <a:xfrm>
            <a:off x="6964363" y="2055813"/>
            <a:ext cx="95250" cy="1587"/>
          </a:xfrm>
          <a:prstGeom prst="line">
            <a:avLst/>
          </a:prstGeom>
          <a:noFill/>
          <a:ln w="38100">
            <a:solidFill>
              <a:srgbClr val="FF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520" name="Line 584"/>
          <p:cNvSpPr>
            <a:spLocks noChangeShapeType="1"/>
          </p:cNvSpPr>
          <p:nvPr/>
        </p:nvSpPr>
        <p:spPr bwMode="auto">
          <a:xfrm>
            <a:off x="7059613" y="2055813"/>
            <a:ext cx="80962" cy="1587"/>
          </a:xfrm>
          <a:prstGeom prst="line">
            <a:avLst/>
          </a:prstGeom>
          <a:noFill/>
          <a:ln w="38100">
            <a:solidFill>
              <a:srgbClr val="FF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521" name="Line 585"/>
          <p:cNvSpPr>
            <a:spLocks noChangeShapeType="1"/>
          </p:cNvSpPr>
          <p:nvPr/>
        </p:nvSpPr>
        <p:spPr bwMode="auto">
          <a:xfrm>
            <a:off x="7140575" y="2055813"/>
            <a:ext cx="80963" cy="1587"/>
          </a:xfrm>
          <a:prstGeom prst="line">
            <a:avLst/>
          </a:prstGeom>
          <a:noFill/>
          <a:ln w="38100">
            <a:solidFill>
              <a:srgbClr val="FF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522" name="Line 586"/>
          <p:cNvSpPr>
            <a:spLocks noChangeShapeType="1"/>
          </p:cNvSpPr>
          <p:nvPr/>
        </p:nvSpPr>
        <p:spPr bwMode="auto">
          <a:xfrm>
            <a:off x="7221538" y="2055813"/>
            <a:ext cx="95250" cy="1587"/>
          </a:xfrm>
          <a:prstGeom prst="line">
            <a:avLst/>
          </a:prstGeom>
          <a:noFill/>
          <a:ln w="38100">
            <a:solidFill>
              <a:srgbClr val="FF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523" name="Line 587"/>
          <p:cNvSpPr>
            <a:spLocks noChangeShapeType="1"/>
          </p:cNvSpPr>
          <p:nvPr/>
        </p:nvSpPr>
        <p:spPr bwMode="auto">
          <a:xfrm>
            <a:off x="7316788" y="2055813"/>
            <a:ext cx="82550" cy="1587"/>
          </a:xfrm>
          <a:prstGeom prst="line">
            <a:avLst/>
          </a:prstGeom>
          <a:noFill/>
          <a:ln w="38100">
            <a:solidFill>
              <a:srgbClr val="FF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524" name="Line 588"/>
          <p:cNvSpPr>
            <a:spLocks noChangeShapeType="1"/>
          </p:cNvSpPr>
          <p:nvPr/>
        </p:nvSpPr>
        <p:spPr bwMode="auto">
          <a:xfrm>
            <a:off x="7399338" y="2055813"/>
            <a:ext cx="92075" cy="1587"/>
          </a:xfrm>
          <a:prstGeom prst="line">
            <a:avLst/>
          </a:prstGeom>
          <a:noFill/>
          <a:ln w="38100">
            <a:solidFill>
              <a:srgbClr val="FF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525" name="Line 589"/>
          <p:cNvSpPr>
            <a:spLocks noChangeShapeType="1"/>
          </p:cNvSpPr>
          <p:nvPr/>
        </p:nvSpPr>
        <p:spPr bwMode="auto">
          <a:xfrm>
            <a:off x="7491413" y="2055813"/>
            <a:ext cx="93662" cy="1587"/>
          </a:xfrm>
          <a:prstGeom prst="line">
            <a:avLst/>
          </a:prstGeom>
          <a:noFill/>
          <a:ln w="38100">
            <a:solidFill>
              <a:srgbClr val="FF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526" name="Line 590"/>
          <p:cNvSpPr>
            <a:spLocks noChangeShapeType="1"/>
          </p:cNvSpPr>
          <p:nvPr/>
        </p:nvSpPr>
        <p:spPr bwMode="auto">
          <a:xfrm>
            <a:off x="7585075" y="2055813"/>
            <a:ext cx="95250" cy="1587"/>
          </a:xfrm>
          <a:prstGeom prst="line">
            <a:avLst/>
          </a:prstGeom>
          <a:noFill/>
          <a:ln w="38100">
            <a:solidFill>
              <a:srgbClr val="FF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527" name="Line 591"/>
          <p:cNvSpPr>
            <a:spLocks noChangeShapeType="1"/>
          </p:cNvSpPr>
          <p:nvPr/>
        </p:nvSpPr>
        <p:spPr bwMode="auto">
          <a:xfrm>
            <a:off x="1930400" y="5846763"/>
            <a:ext cx="93663" cy="1587"/>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528" name="Line 592"/>
          <p:cNvSpPr>
            <a:spLocks noChangeShapeType="1"/>
          </p:cNvSpPr>
          <p:nvPr/>
        </p:nvSpPr>
        <p:spPr bwMode="auto">
          <a:xfrm>
            <a:off x="2024063" y="5846763"/>
            <a:ext cx="80962" cy="1587"/>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529" name="Line 593"/>
          <p:cNvSpPr>
            <a:spLocks noChangeShapeType="1"/>
          </p:cNvSpPr>
          <p:nvPr/>
        </p:nvSpPr>
        <p:spPr bwMode="auto">
          <a:xfrm>
            <a:off x="2105025" y="5846763"/>
            <a:ext cx="82550" cy="1587"/>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530" name="Line 594"/>
          <p:cNvSpPr>
            <a:spLocks noChangeShapeType="1"/>
          </p:cNvSpPr>
          <p:nvPr/>
        </p:nvSpPr>
        <p:spPr bwMode="auto">
          <a:xfrm>
            <a:off x="2187575" y="5846763"/>
            <a:ext cx="93663" cy="1587"/>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531" name="Line 595"/>
          <p:cNvSpPr>
            <a:spLocks noChangeShapeType="1"/>
          </p:cNvSpPr>
          <p:nvPr/>
        </p:nvSpPr>
        <p:spPr bwMode="auto">
          <a:xfrm>
            <a:off x="2281238" y="5846763"/>
            <a:ext cx="93662" cy="1587"/>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532" name="Line 596"/>
          <p:cNvSpPr>
            <a:spLocks noChangeShapeType="1"/>
          </p:cNvSpPr>
          <p:nvPr/>
        </p:nvSpPr>
        <p:spPr bwMode="auto">
          <a:xfrm>
            <a:off x="2374900" y="5846763"/>
            <a:ext cx="82550" cy="1587"/>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533" name="Line 597"/>
          <p:cNvSpPr>
            <a:spLocks noChangeShapeType="1"/>
          </p:cNvSpPr>
          <p:nvPr/>
        </p:nvSpPr>
        <p:spPr bwMode="auto">
          <a:xfrm>
            <a:off x="2457450" y="5846763"/>
            <a:ext cx="92075" cy="1587"/>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534" name="Line 598"/>
          <p:cNvSpPr>
            <a:spLocks noChangeShapeType="1"/>
          </p:cNvSpPr>
          <p:nvPr/>
        </p:nvSpPr>
        <p:spPr bwMode="auto">
          <a:xfrm>
            <a:off x="2549525" y="5846763"/>
            <a:ext cx="95250" cy="1587"/>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535" name="Line 599"/>
          <p:cNvSpPr>
            <a:spLocks noChangeShapeType="1"/>
          </p:cNvSpPr>
          <p:nvPr/>
        </p:nvSpPr>
        <p:spPr bwMode="auto">
          <a:xfrm>
            <a:off x="2644775" y="5846763"/>
            <a:ext cx="69850" cy="1587"/>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536" name="Line 600"/>
          <p:cNvSpPr>
            <a:spLocks noChangeShapeType="1"/>
          </p:cNvSpPr>
          <p:nvPr/>
        </p:nvSpPr>
        <p:spPr bwMode="auto">
          <a:xfrm>
            <a:off x="2714625" y="5846763"/>
            <a:ext cx="93663" cy="1587"/>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537" name="Line 601"/>
          <p:cNvSpPr>
            <a:spLocks noChangeShapeType="1"/>
          </p:cNvSpPr>
          <p:nvPr/>
        </p:nvSpPr>
        <p:spPr bwMode="auto">
          <a:xfrm>
            <a:off x="2808288" y="5846763"/>
            <a:ext cx="93662" cy="1587"/>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538" name="Line 602"/>
          <p:cNvSpPr>
            <a:spLocks noChangeShapeType="1"/>
          </p:cNvSpPr>
          <p:nvPr/>
        </p:nvSpPr>
        <p:spPr bwMode="auto">
          <a:xfrm>
            <a:off x="2901950" y="5846763"/>
            <a:ext cx="82550" cy="1587"/>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539" name="Line 603"/>
          <p:cNvSpPr>
            <a:spLocks noChangeShapeType="1"/>
          </p:cNvSpPr>
          <p:nvPr/>
        </p:nvSpPr>
        <p:spPr bwMode="auto">
          <a:xfrm flipV="1">
            <a:off x="2984500" y="5834063"/>
            <a:ext cx="93663" cy="12700"/>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540" name="Line 604"/>
          <p:cNvSpPr>
            <a:spLocks noChangeShapeType="1"/>
          </p:cNvSpPr>
          <p:nvPr/>
        </p:nvSpPr>
        <p:spPr bwMode="auto">
          <a:xfrm flipV="1">
            <a:off x="3078163" y="5799138"/>
            <a:ext cx="93662" cy="34925"/>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541" name="Line 605"/>
          <p:cNvSpPr>
            <a:spLocks noChangeShapeType="1"/>
          </p:cNvSpPr>
          <p:nvPr/>
        </p:nvSpPr>
        <p:spPr bwMode="auto">
          <a:xfrm flipV="1">
            <a:off x="3171825" y="5753100"/>
            <a:ext cx="93663" cy="46038"/>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542" name="Line 606"/>
          <p:cNvSpPr>
            <a:spLocks noChangeShapeType="1"/>
          </p:cNvSpPr>
          <p:nvPr/>
        </p:nvSpPr>
        <p:spPr bwMode="auto">
          <a:xfrm flipV="1">
            <a:off x="3265488" y="5716588"/>
            <a:ext cx="69850" cy="36512"/>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543" name="Line 607"/>
          <p:cNvSpPr>
            <a:spLocks noChangeShapeType="1"/>
          </p:cNvSpPr>
          <p:nvPr/>
        </p:nvSpPr>
        <p:spPr bwMode="auto">
          <a:xfrm flipV="1">
            <a:off x="3335338" y="5621338"/>
            <a:ext cx="93662" cy="95250"/>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544" name="Line 608"/>
          <p:cNvSpPr>
            <a:spLocks noChangeShapeType="1"/>
          </p:cNvSpPr>
          <p:nvPr/>
        </p:nvSpPr>
        <p:spPr bwMode="auto">
          <a:xfrm flipV="1">
            <a:off x="3429000" y="5513388"/>
            <a:ext cx="93663" cy="107950"/>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545" name="Line 609"/>
          <p:cNvSpPr>
            <a:spLocks noChangeShapeType="1"/>
          </p:cNvSpPr>
          <p:nvPr/>
        </p:nvSpPr>
        <p:spPr bwMode="auto">
          <a:xfrm flipV="1">
            <a:off x="3522663" y="5383213"/>
            <a:ext cx="82550" cy="130175"/>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546" name="Line 610"/>
          <p:cNvSpPr>
            <a:spLocks noChangeShapeType="1"/>
          </p:cNvSpPr>
          <p:nvPr/>
        </p:nvSpPr>
        <p:spPr bwMode="auto">
          <a:xfrm flipV="1">
            <a:off x="3605213" y="5205413"/>
            <a:ext cx="92075" cy="177800"/>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547" name="Line 611"/>
          <p:cNvSpPr>
            <a:spLocks noChangeShapeType="1"/>
          </p:cNvSpPr>
          <p:nvPr/>
        </p:nvSpPr>
        <p:spPr bwMode="auto">
          <a:xfrm flipV="1">
            <a:off x="3697288" y="4991100"/>
            <a:ext cx="95250" cy="214313"/>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548" name="Line 612"/>
          <p:cNvSpPr>
            <a:spLocks noChangeShapeType="1"/>
          </p:cNvSpPr>
          <p:nvPr/>
        </p:nvSpPr>
        <p:spPr bwMode="auto">
          <a:xfrm flipV="1">
            <a:off x="3792538" y="4741863"/>
            <a:ext cx="69850" cy="249237"/>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549" name="Line 613"/>
          <p:cNvSpPr>
            <a:spLocks noChangeShapeType="1"/>
          </p:cNvSpPr>
          <p:nvPr/>
        </p:nvSpPr>
        <p:spPr bwMode="auto">
          <a:xfrm flipV="1">
            <a:off x="3862388" y="4384675"/>
            <a:ext cx="92075" cy="357188"/>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550" name="Line 614"/>
          <p:cNvSpPr>
            <a:spLocks noChangeShapeType="1"/>
          </p:cNvSpPr>
          <p:nvPr/>
        </p:nvSpPr>
        <p:spPr bwMode="auto">
          <a:xfrm flipV="1">
            <a:off x="3954463" y="4111625"/>
            <a:ext cx="95250" cy="273050"/>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551" name="Line 615"/>
          <p:cNvSpPr>
            <a:spLocks noChangeShapeType="1"/>
          </p:cNvSpPr>
          <p:nvPr/>
        </p:nvSpPr>
        <p:spPr bwMode="auto">
          <a:xfrm flipV="1">
            <a:off x="4049713" y="3778250"/>
            <a:ext cx="93662" cy="333375"/>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552" name="Line 616"/>
          <p:cNvSpPr>
            <a:spLocks noChangeShapeType="1"/>
          </p:cNvSpPr>
          <p:nvPr/>
        </p:nvSpPr>
        <p:spPr bwMode="auto">
          <a:xfrm flipV="1">
            <a:off x="4143375" y="3470275"/>
            <a:ext cx="80963" cy="307975"/>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553" name="Line 617"/>
          <p:cNvSpPr>
            <a:spLocks noChangeShapeType="1"/>
          </p:cNvSpPr>
          <p:nvPr/>
        </p:nvSpPr>
        <p:spPr bwMode="auto">
          <a:xfrm flipV="1">
            <a:off x="4224338" y="3208338"/>
            <a:ext cx="95250" cy="261937"/>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554" name="Line 618"/>
          <p:cNvSpPr>
            <a:spLocks noChangeShapeType="1"/>
          </p:cNvSpPr>
          <p:nvPr/>
        </p:nvSpPr>
        <p:spPr bwMode="auto">
          <a:xfrm flipV="1">
            <a:off x="4319588" y="2971800"/>
            <a:ext cx="93662" cy="236538"/>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555" name="Line 619"/>
          <p:cNvSpPr>
            <a:spLocks noChangeShapeType="1"/>
          </p:cNvSpPr>
          <p:nvPr/>
        </p:nvSpPr>
        <p:spPr bwMode="auto">
          <a:xfrm flipV="1">
            <a:off x="4413250" y="2781300"/>
            <a:ext cx="68263" cy="190500"/>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556" name="Line 620"/>
          <p:cNvSpPr>
            <a:spLocks noChangeShapeType="1"/>
          </p:cNvSpPr>
          <p:nvPr/>
        </p:nvSpPr>
        <p:spPr bwMode="auto">
          <a:xfrm flipV="1">
            <a:off x="4481513" y="2638425"/>
            <a:ext cx="95250" cy="142875"/>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557" name="Line 621"/>
          <p:cNvSpPr>
            <a:spLocks noChangeShapeType="1"/>
          </p:cNvSpPr>
          <p:nvPr/>
        </p:nvSpPr>
        <p:spPr bwMode="auto">
          <a:xfrm flipV="1">
            <a:off x="4576763" y="2471738"/>
            <a:ext cx="93662" cy="166687"/>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558" name="Line 622"/>
          <p:cNvSpPr>
            <a:spLocks noChangeShapeType="1"/>
          </p:cNvSpPr>
          <p:nvPr/>
        </p:nvSpPr>
        <p:spPr bwMode="auto">
          <a:xfrm flipV="1">
            <a:off x="4670425" y="2365375"/>
            <a:ext cx="80963" cy="106363"/>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559" name="Line 623"/>
          <p:cNvSpPr>
            <a:spLocks noChangeShapeType="1"/>
          </p:cNvSpPr>
          <p:nvPr/>
        </p:nvSpPr>
        <p:spPr bwMode="auto">
          <a:xfrm flipV="1">
            <a:off x="4751388" y="2293938"/>
            <a:ext cx="93662" cy="71437"/>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560" name="Line 624"/>
          <p:cNvSpPr>
            <a:spLocks noChangeShapeType="1"/>
          </p:cNvSpPr>
          <p:nvPr/>
        </p:nvSpPr>
        <p:spPr bwMode="auto">
          <a:xfrm flipV="1">
            <a:off x="4845050" y="2246313"/>
            <a:ext cx="95250" cy="47625"/>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561" name="Line 625"/>
          <p:cNvSpPr>
            <a:spLocks noChangeShapeType="1"/>
          </p:cNvSpPr>
          <p:nvPr/>
        </p:nvSpPr>
        <p:spPr bwMode="auto">
          <a:xfrm flipV="1">
            <a:off x="4940300" y="2198688"/>
            <a:ext cx="80963" cy="47625"/>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562" name="Line 626"/>
          <p:cNvSpPr>
            <a:spLocks noChangeShapeType="1"/>
          </p:cNvSpPr>
          <p:nvPr/>
        </p:nvSpPr>
        <p:spPr bwMode="auto">
          <a:xfrm flipV="1">
            <a:off x="5021263" y="2138363"/>
            <a:ext cx="82550" cy="60325"/>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563" name="Line 627"/>
          <p:cNvSpPr>
            <a:spLocks noChangeShapeType="1"/>
          </p:cNvSpPr>
          <p:nvPr/>
        </p:nvSpPr>
        <p:spPr bwMode="auto">
          <a:xfrm flipV="1">
            <a:off x="5103813" y="2092325"/>
            <a:ext cx="93662" cy="46038"/>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564" name="Line 628"/>
          <p:cNvSpPr>
            <a:spLocks noChangeShapeType="1"/>
          </p:cNvSpPr>
          <p:nvPr/>
        </p:nvSpPr>
        <p:spPr bwMode="auto">
          <a:xfrm flipV="1">
            <a:off x="5197475" y="2066925"/>
            <a:ext cx="92075" cy="25400"/>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565" name="Line 629"/>
          <p:cNvSpPr>
            <a:spLocks noChangeShapeType="1"/>
          </p:cNvSpPr>
          <p:nvPr/>
        </p:nvSpPr>
        <p:spPr bwMode="auto">
          <a:xfrm>
            <a:off x="5289550" y="2066925"/>
            <a:ext cx="82550" cy="12700"/>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566" name="Line 630"/>
          <p:cNvSpPr>
            <a:spLocks noChangeShapeType="1"/>
          </p:cNvSpPr>
          <p:nvPr/>
        </p:nvSpPr>
        <p:spPr bwMode="auto">
          <a:xfrm>
            <a:off x="5372100" y="2066925"/>
            <a:ext cx="95250" cy="12700"/>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567" name="Line 631"/>
          <p:cNvSpPr>
            <a:spLocks noChangeShapeType="1"/>
          </p:cNvSpPr>
          <p:nvPr/>
        </p:nvSpPr>
        <p:spPr bwMode="auto">
          <a:xfrm>
            <a:off x="5467350" y="2066925"/>
            <a:ext cx="92075" cy="12700"/>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568" name="Line 632"/>
          <p:cNvSpPr>
            <a:spLocks noChangeShapeType="1"/>
          </p:cNvSpPr>
          <p:nvPr/>
        </p:nvSpPr>
        <p:spPr bwMode="auto">
          <a:xfrm flipV="1">
            <a:off x="5559425" y="2055813"/>
            <a:ext cx="69850" cy="11112"/>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569" name="Line 633"/>
          <p:cNvSpPr>
            <a:spLocks noChangeShapeType="1"/>
          </p:cNvSpPr>
          <p:nvPr/>
        </p:nvSpPr>
        <p:spPr bwMode="auto">
          <a:xfrm>
            <a:off x="5629275" y="2055813"/>
            <a:ext cx="95250" cy="1587"/>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570" name="Line 634"/>
          <p:cNvSpPr>
            <a:spLocks noChangeShapeType="1"/>
          </p:cNvSpPr>
          <p:nvPr/>
        </p:nvSpPr>
        <p:spPr bwMode="auto">
          <a:xfrm>
            <a:off x="5724525" y="2055813"/>
            <a:ext cx="92075" cy="1587"/>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571" name="Line 635"/>
          <p:cNvSpPr>
            <a:spLocks noChangeShapeType="1"/>
          </p:cNvSpPr>
          <p:nvPr/>
        </p:nvSpPr>
        <p:spPr bwMode="auto">
          <a:xfrm>
            <a:off x="5816600" y="2055813"/>
            <a:ext cx="95250" cy="1587"/>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572" name="Line 636"/>
          <p:cNvSpPr>
            <a:spLocks noChangeShapeType="1"/>
          </p:cNvSpPr>
          <p:nvPr/>
        </p:nvSpPr>
        <p:spPr bwMode="auto">
          <a:xfrm>
            <a:off x="5911850" y="2055813"/>
            <a:ext cx="80963" cy="1587"/>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573" name="Line 637"/>
          <p:cNvSpPr>
            <a:spLocks noChangeShapeType="1"/>
          </p:cNvSpPr>
          <p:nvPr/>
        </p:nvSpPr>
        <p:spPr bwMode="auto">
          <a:xfrm>
            <a:off x="5992813" y="2055813"/>
            <a:ext cx="93662" cy="1587"/>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574" name="Line 638"/>
          <p:cNvSpPr>
            <a:spLocks noChangeShapeType="1"/>
          </p:cNvSpPr>
          <p:nvPr/>
        </p:nvSpPr>
        <p:spPr bwMode="auto">
          <a:xfrm>
            <a:off x="6086475" y="2055813"/>
            <a:ext cx="82550" cy="1587"/>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575" name="Line 639"/>
          <p:cNvSpPr>
            <a:spLocks noChangeShapeType="1"/>
          </p:cNvSpPr>
          <p:nvPr/>
        </p:nvSpPr>
        <p:spPr bwMode="auto">
          <a:xfrm>
            <a:off x="6169025" y="2055813"/>
            <a:ext cx="82550" cy="1587"/>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576" name="Line 640"/>
          <p:cNvSpPr>
            <a:spLocks noChangeShapeType="1"/>
          </p:cNvSpPr>
          <p:nvPr/>
        </p:nvSpPr>
        <p:spPr bwMode="auto">
          <a:xfrm>
            <a:off x="6251575" y="2055813"/>
            <a:ext cx="93663" cy="1587"/>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577" name="Line 641"/>
          <p:cNvSpPr>
            <a:spLocks noChangeShapeType="1"/>
          </p:cNvSpPr>
          <p:nvPr/>
        </p:nvSpPr>
        <p:spPr bwMode="auto">
          <a:xfrm>
            <a:off x="6345238" y="2055813"/>
            <a:ext cx="92075" cy="1587"/>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578" name="Rectangle 642"/>
          <p:cNvSpPr>
            <a:spLocks noChangeArrowheads="1"/>
          </p:cNvSpPr>
          <p:nvPr/>
        </p:nvSpPr>
        <p:spPr bwMode="auto">
          <a:xfrm>
            <a:off x="1930400" y="2044700"/>
            <a:ext cx="6181725" cy="3802063"/>
          </a:xfrm>
          <a:prstGeom prst="rect">
            <a:avLst/>
          </a:prstGeom>
          <a:noFill/>
          <a:ln w="38100">
            <a:solidFill>
              <a:srgbClr val="808080"/>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endParaRPr lang="en-US" altLang="en-US"/>
          </a:p>
        </p:txBody>
      </p:sp>
      <p:sp>
        <p:nvSpPr>
          <p:cNvPr id="91579" name="Line 643"/>
          <p:cNvSpPr>
            <a:spLocks noChangeShapeType="1"/>
          </p:cNvSpPr>
          <p:nvPr/>
        </p:nvSpPr>
        <p:spPr bwMode="auto">
          <a:xfrm>
            <a:off x="1930400" y="2044700"/>
            <a:ext cx="1588" cy="3802063"/>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580" name="Line 644"/>
          <p:cNvSpPr>
            <a:spLocks noChangeShapeType="1"/>
          </p:cNvSpPr>
          <p:nvPr/>
        </p:nvSpPr>
        <p:spPr bwMode="auto">
          <a:xfrm>
            <a:off x="1860550" y="5846763"/>
            <a:ext cx="69850" cy="1587"/>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581" name="Line 645"/>
          <p:cNvSpPr>
            <a:spLocks noChangeShapeType="1"/>
          </p:cNvSpPr>
          <p:nvPr/>
        </p:nvSpPr>
        <p:spPr bwMode="auto">
          <a:xfrm>
            <a:off x="1860550" y="5099050"/>
            <a:ext cx="69850" cy="1588"/>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582" name="Line 646"/>
          <p:cNvSpPr>
            <a:spLocks noChangeShapeType="1"/>
          </p:cNvSpPr>
          <p:nvPr/>
        </p:nvSpPr>
        <p:spPr bwMode="auto">
          <a:xfrm>
            <a:off x="1860550" y="4325938"/>
            <a:ext cx="69850" cy="1587"/>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583" name="Line 647"/>
          <p:cNvSpPr>
            <a:spLocks noChangeShapeType="1"/>
          </p:cNvSpPr>
          <p:nvPr/>
        </p:nvSpPr>
        <p:spPr bwMode="auto">
          <a:xfrm>
            <a:off x="1860550" y="3565525"/>
            <a:ext cx="69850" cy="1588"/>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584" name="Line 648"/>
          <p:cNvSpPr>
            <a:spLocks noChangeShapeType="1"/>
          </p:cNvSpPr>
          <p:nvPr/>
        </p:nvSpPr>
        <p:spPr bwMode="auto">
          <a:xfrm>
            <a:off x="1860550" y="2792413"/>
            <a:ext cx="69850" cy="1587"/>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585" name="Line 649"/>
          <p:cNvSpPr>
            <a:spLocks noChangeShapeType="1"/>
          </p:cNvSpPr>
          <p:nvPr/>
        </p:nvSpPr>
        <p:spPr bwMode="auto">
          <a:xfrm>
            <a:off x="1860550" y="2044700"/>
            <a:ext cx="69850" cy="1588"/>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586" name="Line 650"/>
          <p:cNvSpPr>
            <a:spLocks noChangeShapeType="1"/>
          </p:cNvSpPr>
          <p:nvPr/>
        </p:nvSpPr>
        <p:spPr bwMode="auto">
          <a:xfrm>
            <a:off x="1930400" y="5846763"/>
            <a:ext cx="6181725" cy="1587"/>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587" name="Line 651"/>
          <p:cNvSpPr>
            <a:spLocks noChangeShapeType="1"/>
          </p:cNvSpPr>
          <p:nvPr/>
        </p:nvSpPr>
        <p:spPr bwMode="auto">
          <a:xfrm flipV="1">
            <a:off x="1930400" y="5846763"/>
            <a:ext cx="1588" cy="84137"/>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588" name="Line 652"/>
          <p:cNvSpPr>
            <a:spLocks noChangeShapeType="1"/>
          </p:cNvSpPr>
          <p:nvPr/>
        </p:nvSpPr>
        <p:spPr bwMode="auto">
          <a:xfrm flipV="1">
            <a:off x="2808288" y="5846763"/>
            <a:ext cx="11112" cy="84137"/>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589" name="Line 653"/>
          <p:cNvSpPr>
            <a:spLocks noChangeShapeType="1"/>
          </p:cNvSpPr>
          <p:nvPr/>
        </p:nvSpPr>
        <p:spPr bwMode="auto">
          <a:xfrm flipV="1">
            <a:off x="3697288" y="5846763"/>
            <a:ext cx="1587" cy="84137"/>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590" name="Line 654"/>
          <p:cNvSpPr>
            <a:spLocks noChangeShapeType="1"/>
          </p:cNvSpPr>
          <p:nvPr/>
        </p:nvSpPr>
        <p:spPr bwMode="auto">
          <a:xfrm flipV="1">
            <a:off x="4576763" y="5846763"/>
            <a:ext cx="1587" cy="84137"/>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591" name="Line 655"/>
          <p:cNvSpPr>
            <a:spLocks noChangeShapeType="1"/>
          </p:cNvSpPr>
          <p:nvPr/>
        </p:nvSpPr>
        <p:spPr bwMode="auto">
          <a:xfrm flipV="1">
            <a:off x="5467350" y="5846763"/>
            <a:ext cx="1588" cy="84137"/>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592" name="Line 656"/>
          <p:cNvSpPr>
            <a:spLocks noChangeShapeType="1"/>
          </p:cNvSpPr>
          <p:nvPr/>
        </p:nvSpPr>
        <p:spPr bwMode="auto">
          <a:xfrm flipV="1">
            <a:off x="6345238" y="5846763"/>
            <a:ext cx="1587" cy="84137"/>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593" name="Line 657"/>
          <p:cNvSpPr>
            <a:spLocks noChangeShapeType="1"/>
          </p:cNvSpPr>
          <p:nvPr/>
        </p:nvSpPr>
        <p:spPr bwMode="auto">
          <a:xfrm flipV="1">
            <a:off x="7221538" y="5846763"/>
            <a:ext cx="12700" cy="84137"/>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594" name="Line 658"/>
          <p:cNvSpPr>
            <a:spLocks noChangeShapeType="1"/>
          </p:cNvSpPr>
          <p:nvPr/>
        </p:nvSpPr>
        <p:spPr bwMode="auto">
          <a:xfrm flipV="1">
            <a:off x="8112125" y="5846763"/>
            <a:ext cx="1588" cy="84137"/>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595" name="Line 659"/>
          <p:cNvSpPr>
            <a:spLocks noChangeShapeType="1"/>
          </p:cNvSpPr>
          <p:nvPr/>
        </p:nvSpPr>
        <p:spPr bwMode="auto">
          <a:xfrm>
            <a:off x="1930400" y="5846763"/>
            <a:ext cx="93663" cy="1587"/>
          </a:xfrm>
          <a:prstGeom prst="line">
            <a:avLst/>
          </a:prstGeom>
          <a:noFill/>
          <a:ln w="38100">
            <a:solidFill>
              <a:srgbClr val="0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596" name="Line 660"/>
          <p:cNvSpPr>
            <a:spLocks noChangeShapeType="1"/>
          </p:cNvSpPr>
          <p:nvPr/>
        </p:nvSpPr>
        <p:spPr bwMode="auto">
          <a:xfrm>
            <a:off x="2024063" y="5846763"/>
            <a:ext cx="80962" cy="1587"/>
          </a:xfrm>
          <a:prstGeom prst="line">
            <a:avLst/>
          </a:prstGeom>
          <a:noFill/>
          <a:ln w="38100">
            <a:solidFill>
              <a:srgbClr val="0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597" name="Line 661"/>
          <p:cNvSpPr>
            <a:spLocks noChangeShapeType="1"/>
          </p:cNvSpPr>
          <p:nvPr/>
        </p:nvSpPr>
        <p:spPr bwMode="auto">
          <a:xfrm>
            <a:off x="2105025" y="5846763"/>
            <a:ext cx="82550" cy="1587"/>
          </a:xfrm>
          <a:prstGeom prst="line">
            <a:avLst/>
          </a:prstGeom>
          <a:noFill/>
          <a:ln w="38100">
            <a:solidFill>
              <a:srgbClr val="0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598" name="Line 662"/>
          <p:cNvSpPr>
            <a:spLocks noChangeShapeType="1"/>
          </p:cNvSpPr>
          <p:nvPr/>
        </p:nvSpPr>
        <p:spPr bwMode="auto">
          <a:xfrm>
            <a:off x="2187575" y="5846763"/>
            <a:ext cx="93663" cy="1587"/>
          </a:xfrm>
          <a:prstGeom prst="line">
            <a:avLst/>
          </a:prstGeom>
          <a:noFill/>
          <a:ln w="38100">
            <a:solidFill>
              <a:srgbClr val="0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599" name="Line 663"/>
          <p:cNvSpPr>
            <a:spLocks noChangeShapeType="1"/>
          </p:cNvSpPr>
          <p:nvPr/>
        </p:nvSpPr>
        <p:spPr bwMode="auto">
          <a:xfrm>
            <a:off x="2281238" y="5846763"/>
            <a:ext cx="93662" cy="1587"/>
          </a:xfrm>
          <a:prstGeom prst="line">
            <a:avLst/>
          </a:prstGeom>
          <a:noFill/>
          <a:ln w="38100">
            <a:solidFill>
              <a:srgbClr val="0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600" name="Line 664"/>
          <p:cNvSpPr>
            <a:spLocks noChangeShapeType="1"/>
          </p:cNvSpPr>
          <p:nvPr/>
        </p:nvSpPr>
        <p:spPr bwMode="auto">
          <a:xfrm>
            <a:off x="2374900" y="5846763"/>
            <a:ext cx="82550" cy="1587"/>
          </a:xfrm>
          <a:prstGeom prst="line">
            <a:avLst/>
          </a:prstGeom>
          <a:noFill/>
          <a:ln w="38100">
            <a:solidFill>
              <a:srgbClr val="0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601" name="Line 665"/>
          <p:cNvSpPr>
            <a:spLocks noChangeShapeType="1"/>
          </p:cNvSpPr>
          <p:nvPr/>
        </p:nvSpPr>
        <p:spPr bwMode="auto">
          <a:xfrm>
            <a:off x="2457450" y="5846763"/>
            <a:ext cx="92075" cy="1587"/>
          </a:xfrm>
          <a:prstGeom prst="line">
            <a:avLst/>
          </a:prstGeom>
          <a:noFill/>
          <a:ln w="38100">
            <a:solidFill>
              <a:srgbClr val="0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602" name="Line 666"/>
          <p:cNvSpPr>
            <a:spLocks noChangeShapeType="1"/>
          </p:cNvSpPr>
          <p:nvPr/>
        </p:nvSpPr>
        <p:spPr bwMode="auto">
          <a:xfrm>
            <a:off x="2549525" y="5846763"/>
            <a:ext cx="95250" cy="1587"/>
          </a:xfrm>
          <a:prstGeom prst="line">
            <a:avLst/>
          </a:prstGeom>
          <a:noFill/>
          <a:ln w="38100">
            <a:solidFill>
              <a:srgbClr val="0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603" name="Line 667"/>
          <p:cNvSpPr>
            <a:spLocks noChangeShapeType="1"/>
          </p:cNvSpPr>
          <p:nvPr/>
        </p:nvSpPr>
        <p:spPr bwMode="auto">
          <a:xfrm>
            <a:off x="2644775" y="5846763"/>
            <a:ext cx="69850" cy="1587"/>
          </a:xfrm>
          <a:prstGeom prst="line">
            <a:avLst/>
          </a:prstGeom>
          <a:noFill/>
          <a:ln w="38100">
            <a:solidFill>
              <a:srgbClr val="0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604" name="Line 668"/>
          <p:cNvSpPr>
            <a:spLocks noChangeShapeType="1"/>
          </p:cNvSpPr>
          <p:nvPr/>
        </p:nvSpPr>
        <p:spPr bwMode="auto">
          <a:xfrm>
            <a:off x="2714625" y="5846763"/>
            <a:ext cx="93663" cy="1587"/>
          </a:xfrm>
          <a:prstGeom prst="line">
            <a:avLst/>
          </a:prstGeom>
          <a:noFill/>
          <a:ln w="38100">
            <a:solidFill>
              <a:srgbClr val="0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605" name="Line 669"/>
          <p:cNvSpPr>
            <a:spLocks noChangeShapeType="1"/>
          </p:cNvSpPr>
          <p:nvPr/>
        </p:nvSpPr>
        <p:spPr bwMode="auto">
          <a:xfrm>
            <a:off x="2808288" y="5846763"/>
            <a:ext cx="93662" cy="1587"/>
          </a:xfrm>
          <a:prstGeom prst="line">
            <a:avLst/>
          </a:prstGeom>
          <a:noFill/>
          <a:ln w="38100">
            <a:solidFill>
              <a:srgbClr val="0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606" name="Line 670"/>
          <p:cNvSpPr>
            <a:spLocks noChangeShapeType="1"/>
          </p:cNvSpPr>
          <p:nvPr/>
        </p:nvSpPr>
        <p:spPr bwMode="auto">
          <a:xfrm>
            <a:off x="2901950" y="5846763"/>
            <a:ext cx="82550" cy="1587"/>
          </a:xfrm>
          <a:prstGeom prst="line">
            <a:avLst/>
          </a:prstGeom>
          <a:noFill/>
          <a:ln w="38100">
            <a:solidFill>
              <a:srgbClr val="0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607" name="Line 671"/>
          <p:cNvSpPr>
            <a:spLocks noChangeShapeType="1"/>
          </p:cNvSpPr>
          <p:nvPr/>
        </p:nvSpPr>
        <p:spPr bwMode="auto">
          <a:xfrm>
            <a:off x="2984500" y="5846763"/>
            <a:ext cx="93663" cy="1587"/>
          </a:xfrm>
          <a:prstGeom prst="line">
            <a:avLst/>
          </a:prstGeom>
          <a:noFill/>
          <a:ln w="38100">
            <a:solidFill>
              <a:srgbClr val="0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608" name="Line 672"/>
          <p:cNvSpPr>
            <a:spLocks noChangeShapeType="1"/>
          </p:cNvSpPr>
          <p:nvPr/>
        </p:nvSpPr>
        <p:spPr bwMode="auto">
          <a:xfrm>
            <a:off x="3078163" y="5846763"/>
            <a:ext cx="93662" cy="1587"/>
          </a:xfrm>
          <a:prstGeom prst="line">
            <a:avLst/>
          </a:prstGeom>
          <a:noFill/>
          <a:ln w="38100">
            <a:solidFill>
              <a:srgbClr val="0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609" name="Line 673"/>
          <p:cNvSpPr>
            <a:spLocks noChangeShapeType="1"/>
          </p:cNvSpPr>
          <p:nvPr/>
        </p:nvSpPr>
        <p:spPr bwMode="auto">
          <a:xfrm>
            <a:off x="3171825" y="5846763"/>
            <a:ext cx="93663" cy="1587"/>
          </a:xfrm>
          <a:prstGeom prst="line">
            <a:avLst/>
          </a:prstGeom>
          <a:noFill/>
          <a:ln w="38100">
            <a:solidFill>
              <a:srgbClr val="0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610" name="Line 674"/>
          <p:cNvSpPr>
            <a:spLocks noChangeShapeType="1"/>
          </p:cNvSpPr>
          <p:nvPr/>
        </p:nvSpPr>
        <p:spPr bwMode="auto">
          <a:xfrm>
            <a:off x="3265488" y="5846763"/>
            <a:ext cx="69850" cy="1587"/>
          </a:xfrm>
          <a:prstGeom prst="line">
            <a:avLst/>
          </a:prstGeom>
          <a:noFill/>
          <a:ln w="38100">
            <a:solidFill>
              <a:srgbClr val="0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611" name="Line 675"/>
          <p:cNvSpPr>
            <a:spLocks noChangeShapeType="1"/>
          </p:cNvSpPr>
          <p:nvPr/>
        </p:nvSpPr>
        <p:spPr bwMode="auto">
          <a:xfrm flipV="1">
            <a:off x="3335338" y="5834063"/>
            <a:ext cx="93662" cy="12700"/>
          </a:xfrm>
          <a:prstGeom prst="line">
            <a:avLst/>
          </a:prstGeom>
          <a:noFill/>
          <a:ln w="38100">
            <a:solidFill>
              <a:srgbClr val="0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612" name="Line 676"/>
          <p:cNvSpPr>
            <a:spLocks noChangeShapeType="1"/>
          </p:cNvSpPr>
          <p:nvPr/>
        </p:nvSpPr>
        <p:spPr bwMode="auto">
          <a:xfrm flipV="1">
            <a:off x="3429000" y="5811838"/>
            <a:ext cx="93663" cy="22225"/>
          </a:xfrm>
          <a:prstGeom prst="line">
            <a:avLst/>
          </a:prstGeom>
          <a:noFill/>
          <a:ln w="38100">
            <a:solidFill>
              <a:srgbClr val="0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613" name="Line 677"/>
          <p:cNvSpPr>
            <a:spLocks noChangeShapeType="1"/>
          </p:cNvSpPr>
          <p:nvPr/>
        </p:nvSpPr>
        <p:spPr bwMode="auto">
          <a:xfrm flipV="1">
            <a:off x="3522663" y="5788025"/>
            <a:ext cx="82550" cy="23813"/>
          </a:xfrm>
          <a:prstGeom prst="line">
            <a:avLst/>
          </a:prstGeom>
          <a:noFill/>
          <a:ln w="38100">
            <a:solidFill>
              <a:srgbClr val="0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614" name="Line 678"/>
          <p:cNvSpPr>
            <a:spLocks noChangeShapeType="1"/>
          </p:cNvSpPr>
          <p:nvPr/>
        </p:nvSpPr>
        <p:spPr bwMode="auto">
          <a:xfrm flipV="1">
            <a:off x="3605213" y="5753100"/>
            <a:ext cx="92075" cy="34925"/>
          </a:xfrm>
          <a:prstGeom prst="line">
            <a:avLst/>
          </a:prstGeom>
          <a:noFill/>
          <a:ln w="38100">
            <a:solidFill>
              <a:srgbClr val="0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615" name="Line 679"/>
          <p:cNvSpPr>
            <a:spLocks noChangeShapeType="1"/>
          </p:cNvSpPr>
          <p:nvPr/>
        </p:nvSpPr>
        <p:spPr bwMode="auto">
          <a:xfrm flipV="1">
            <a:off x="3697288" y="5634038"/>
            <a:ext cx="95250" cy="119062"/>
          </a:xfrm>
          <a:prstGeom prst="line">
            <a:avLst/>
          </a:prstGeom>
          <a:noFill/>
          <a:ln w="38100">
            <a:solidFill>
              <a:srgbClr val="0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616" name="Line 680"/>
          <p:cNvSpPr>
            <a:spLocks noChangeShapeType="1"/>
          </p:cNvSpPr>
          <p:nvPr/>
        </p:nvSpPr>
        <p:spPr bwMode="auto">
          <a:xfrm flipV="1">
            <a:off x="3792538" y="5526088"/>
            <a:ext cx="69850" cy="107950"/>
          </a:xfrm>
          <a:prstGeom prst="line">
            <a:avLst/>
          </a:prstGeom>
          <a:noFill/>
          <a:ln w="38100">
            <a:solidFill>
              <a:srgbClr val="0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617" name="Line 681"/>
          <p:cNvSpPr>
            <a:spLocks noChangeShapeType="1"/>
          </p:cNvSpPr>
          <p:nvPr/>
        </p:nvSpPr>
        <p:spPr bwMode="auto">
          <a:xfrm flipV="1">
            <a:off x="3862388" y="5240338"/>
            <a:ext cx="92075" cy="285750"/>
          </a:xfrm>
          <a:prstGeom prst="line">
            <a:avLst/>
          </a:prstGeom>
          <a:noFill/>
          <a:ln w="38100">
            <a:solidFill>
              <a:srgbClr val="0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618" name="Line 682"/>
          <p:cNvSpPr>
            <a:spLocks noChangeShapeType="1"/>
          </p:cNvSpPr>
          <p:nvPr/>
        </p:nvSpPr>
        <p:spPr bwMode="auto">
          <a:xfrm flipV="1">
            <a:off x="3954463" y="4598988"/>
            <a:ext cx="95250" cy="641350"/>
          </a:xfrm>
          <a:prstGeom prst="line">
            <a:avLst/>
          </a:prstGeom>
          <a:noFill/>
          <a:ln w="38100">
            <a:solidFill>
              <a:srgbClr val="0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619" name="Line 683"/>
          <p:cNvSpPr>
            <a:spLocks noChangeShapeType="1"/>
          </p:cNvSpPr>
          <p:nvPr/>
        </p:nvSpPr>
        <p:spPr bwMode="auto">
          <a:xfrm flipV="1">
            <a:off x="4049713" y="2055813"/>
            <a:ext cx="93662" cy="2543175"/>
          </a:xfrm>
          <a:prstGeom prst="line">
            <a:avLst/>
          </a:prstGeom>
          <a:noFill/>
          <a:ln w="38100">
            <a:solidFill>
              <a:srgbClr val="0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620" name="Line 684"/>
          <p:cNvSpPr>
            <a:spLocks noChangeShapeType="1"/>
          </p:cNvSpPr>
          <p:nvPr/>
        </p:nvSpPr>
        <p:spPr bwMode="auto">
          <a:xfrm>
            <a:off x="4143375" y="2055813"/>
            <a:ext cx="80963" cy="1587"/>
          </a:xfrm>
          <a:prstGeom prst="line">
            <a:avLst/>
          </a:prstGeom>
          <a:noFill/>
          <a:ln w="38100">
            <a:solidFill>
              <a:srgbClr val="0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621" name="Line 685"/>
          <p:cNvSpPr>
            <a:spLocks noChangeShapeType="1"/>
          </p:cNvSpPr>
          <p:nvPr/>
        </p:nvSpPr>
        <p:spPr bwMode="auto">
          <a:xfrm>
            <a:off x="4224338" y="2055813"/>
            <a:ext cx="95250" cy="1587"/>
          </a:xfrm>
          <a:prstGeom prst="line">
            <a:avLst/>
          </a:prstGeom>
          <a:noFill/>
          <a:ln w="38100">
            <a:solidFill>
              <a:srgbClr val="0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622" name="Line 686"/>
          <p:cNvSpPr>
            <a:spLocks noChangeShapeType="1"/>
          </p:cNvSpPr>
          <p:nvPr/>
        </p:nvSpPr>
        <p:spPr bwMode="auto">
          <a:xfrm>
            <a:off x="4319588" y="2055813"/>
            <a:ext cx="93662" cy="1587"/>
          </a:xfrm>
          <a:prstGeom prst="line">
            <a:avLst/>
          </a:prstGeom>
          <a:noFill/>
          <a:ln w="38100">
            <a:solidFill>
              <a:srgbClr val="0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623" name="Line 687"/>
          <p:cNvSpPr>
            <a:spLocks noChangeShapeType="1"/>
          </p:cNvSpPr>
          <p:nvPr/>
        </p:nvSpPr>
        <p:spPr bwMode="auto">
          <a:xfrm>
            <a:off x="4413250" y="2055813"/>
            <a:ext cx="68263" cy="1587"/>
          </a:xfrm>
          <a:prstGeom prst="line">
            <a:avLst/>
          </a:prstGeom>
          <a:noFill/>
          <a:ln w="38100">
            <a:solidFill>
              <a:srgbClr val="0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624" name="Line 688"/>
          <p:cNvSpPr>
            <a:spLocks noChangeShapeType="1"/>
          </p:cNvSpPr>
          <p:nvPr/>
        </p:nvSpPr>
        <p:spPr bwMode="auto">
          <a:xfrm>
            <a:off x="4481513" y="2055813"/>
            <a:ext cx="95250" cy="1587"/>
          </a:xfrm>
          <a:prstGeom prst="line">
            <a:avLst/>
          </a:prstGeom>
          <a:noFill/>
          <a:ln w="38100">
            <a:solidFill>
              <a:srgbClr val="0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625" name="Line 689"/>
          <p:cNvSpPr>
            <a:spLocks noChangeShapeType="1"/>
          </p:cNvSpPr>
          <p:nvPr/>
        </p:nvSpPr>
        <p:spPr bwMode="auto">
          <a:xfrm>
            <a:off x="4576763" y="2055813"/>
            <a:ext cx="93662" cy="1587"/>
          </a:xfrm>
          <a:prstGeom prst="line">
            <a:avLst/>
          </a:prstGeom>
          <a:noFill/>
          <a:ln w="38100">
            <a:solidFill>
              <a:srgbClr val="0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626" name="Line 690"/>
          <p:cNvSpPr>
            <a:spLocks noChangeShapeType="1"/>
          </p:cNvSpPr>
          <p:nvPr/>
        </p:nvSpPr>
        <p:spPr bwMode="auto">
          <a:xfrm>
            <a:off x="4670425" y="2055813"/>
            <a:ext cx="80963" cy="1587"/>
          </a:xfrm>
          <a:prstGeom prst="line">
            <a:avLst/>
          </a:prstGeom>
          <a:noFill/>
          <a:ln w="38100">
            <a:solidFill>
              <a:srgbClr val="0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627" name="Line 691"/>
          <p:cNvSpPr>
            <a:spLocks noChangeShapeType="1"/>
          </p:cNvSpPr>
          <p:nvPr/>
        </p:nvSpPr>
        <p:spPr bwMode="auto">
          <a:xfrm>
            <a:off x="4751388" y="2055813"/>
            <a:ext cx="93662" cy="1587"/>
          </a:xfrm>
          <a:prstGeom prst="line">
            <a:avLst/>
          </a:prstGeom>
          <a:noFill/>
          <a:ln w="38100">
            <a:solidFill>
              <a:srgbClr val="0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628" name="Line 692"/>
          <p:cNvSpPr>
            <a:spLocks noChangeShapeType="1"/>
          </p:cNvSpPr>
          <p:nvPr/>
        </p:nvSpPr>
        <p:spPr bwMode="auto">
          <a:xfrm>
            <a:off x="4845050" y="2055813"/>
            <a:ext cx="95250" cy="1587"/>
          </a:xfrm>
          <a:prstGeom prst="line">
            <a:avLst/>
          </a:prstGeom>
          <a:noFill/>
          <a:ln w="38100">
            <a:solidFill>
              <a:srgbClr val="0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629" name="Line 693"/>
          <p:cNvSpPr>
            <a:spLocks noChangeShapeType="1"/>
          </p:cNvSpPr>
          <p:nvPr/>
        </p:nvSpPr>
        <p:spPr bwMode="auto">
          <a:xfrm>
            <a:off x="4940300" y="2055813"/>
            <a:ext cx="80963" cy="1587"/>
          </a:xfrm>
          <a:prstGeom prst="line">
            <a:avLst/>
          </a:prstGeom>
          <a:noFill/>
          <a:ln w="38100">
            <a:solidFill>
              <a:srgbClr val="0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630" name="Line 694"/>
          <p:cNvSpPr>
            <a:spLocks noChangeShapeType="1"/>
          </p:cNvSpPr>
          <p:nvPr/>
        </p:nvSpPr>
        <p:spPr bwMode="auto">
          <a:xfrm>
            <a:off x="5021263" y="2055813"/>
            <a:ext cx="82550" cy="1587"/>
          </a:xfrm>
          <a:prstGeom prst="line">
            <a:avLst/>
          </a:prstGeom>
          <a:noFill/>
          <a:ln w="38100">
            <a:solidFill>
              <a:srgbClr val="0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631" name="Line 695"/>
          <p:cNvSpPr>
            <a:spLocks noChangeShapeType="1"/>
          </p:cNvSpPr>
          <p:nvPr/>
        </p:nvSpPr>
        <p:spPr bwMode="auto">
          <a:xfrm>
            <a:off x="5103813" y="2055813"/>
            <a:ext cx="93662" cy="1587"/>
          </a:xfrm>
          <a:prstGeom prst="line">
            <a:avLst/>
          </a:prstGeom>
          <a:noFill/>
          <a:ln w="38100">
            <a:solidFill>
              <a:srgbClr val="0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632" name="Line 696"/>
          <p:cNvSpPr>
            <a:spLocks noChangeShapeType="1"/>
          </p:cNvSpPr>
          <p:nvPr/>
        </p:nvSpPr>
        <p:spPr bwMode="auto">
          <a:xfrm>
            <a:off x="5197475" y="2055813"/>
            <a:ext cx="92075" cy="1587"/>
          </a:xfrm>
          <a:prstGeom prst="line">
            <a:avLst/>
          </a:prstGeom>
          <a:noFill/>
          <a:ln w="38100">
            <a:solidFill>
              <a:srgbClr val="0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633" name="Line 697"/>
          <p:cNvSpPr>
            <a:spLocks noChangeShapeType="1"/>
          </p:cNvSpPr>
          <p:nvPr/>
        </p:nvSpPr>
        <p:spPr bwMode="auto">
          <a:xfrm>
            <a:off x="5289550" y="2055813"/>
            <a:ext cx="82550" cy="1587"/>
          </a:xfrm>
          <a:prstGeom prst="line">
            <a:avLst/>
          </a:prstGeom>
          <a:noFill/>
          <a:ln w="38100">
            <a:solidFill>
              <a:srgbClr val="0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634" name="Line 698"/>
          <p:cNvSpPr>
            <a:spLocks noChangeShapeType="1"/>
          </p:cNvSpPr>
          <p:nvPr/>
        </p:nvSpPr>
        <p:spPr bwMode="auto">
          <a:xfrm>
            <a:off x="5372100" y="2055813"/>
            <a:ext cx="95250" cy="1587"/>
          </a:xfrm>
          <a:prstGeom prst="line">
            <a:avLst/>
          </a:prstGeom>
          <a:noFill/>
          <a:ln w="38100">
            <a:solidFill>
              <a:srgbClr val="0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635" name="Line 699"/>
          <p:cNvSpPr>
            <a:spLocks noChangeShapeType="1"/>
          </p:cNvSpPr>
          <p:nvPr/>
        </p:nvSpPr>
        <p:spPr bwMode="auto">
          <a:xfrm>
            <a:off x="5467350" y="2055813"/>
            <a:ext cx="92075" cy="1587"/>
          </a:xfrm>
          <a:prstGeom prst="line">
            <a:avLst/>
          </a:prstGeom>
          <a:noFill/>
          <a:ln w="38100">
            <a:solidFill>
              <a:srgbClr val="0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636" name="Line 700"/>
          <p:cNvSpPr>
            <a:spLocks noChangeShapeType="1"/>
          </p:cNvSpPr>
          <p:nvPr/>
        </p:nvSpPr>
        <p:spPr bwMode="auto">
          <a:xfrm>
            <a:off x="5559425" y="2055813"/>
            <a:ext cx="69850" cy="1587"/>
          </a:xfrm>
          <a:prstGeom prst="line">
            <a:avLst/>
          </a:prstGeom>
          <a:noFill/>
          <a:ln w="38100">
            <a:solidFill>
              <a:srgbClr val="0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637" name="Line 701"/>
          <p:cNvSpPr>
            <a:spLocks noChangeShapeType="1"/>
          </p:cNvSpPr>
          <p:nvPr/>
        </p:nvSpPr>
        <p:spPr bwMode="auto">
          <a:xfrm>
            <a:off x="5629275" y="2055813"/>
            <a:ext cx="95250" cy="1587"/>
          </a:xfrm>
          <a:prstGeom prst="line">
            <a:avLst/>
          </a:prstGeom>
          <a:noFill/>
          <a:ln w="38100">
            <a:solidFill>
              <a:srgbClr val="0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638" name="Line 702"/>
          <p:cNvSpPr>
            <a:spLocks noChangeShapeType="1"/>
          </p:cNvSpPr>
          <p:nvPr/>
        </p:nvSpPr>
        <p:spPr bwMode="auto">
          <a:xfrm>
            <a:off x="5724525" y="2055813"/>
            <a:ext cx="92075" cy="1587"/>
          </a:xfrm>
          <a:prstGeom prst="line">
            <a:avLst/>
          </a:prstGeom>
          <a:noFill/>
          <a:ln w="38100">
            <a:solidFill>
              <a:srgbClr val="0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639" name="Line 703"/>
          <p:cNvSpPr>
            <a:spLocks noChangeShapeType="1"/>
          </p:cNvSpPr>
          <p:nvPr/>
        </p:nvSpPr>
        <p:spPr bwMode="auto">
          <a:xfrm>
            <a:off x="5816600" y="2055813"/>
            <a:ext cx="95250" cy="1587"/>
          </a:xfrm>
          <a:prstGeom prst="line">
            <a:avLst/>
          </a:prstGeom>
          <a:noFill/>
          <a:ln w="38100">
            <a:solidFill>
              <a:srgbClr val="0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640" name="Line 704"/>
          <p:cNvSpPr>
            <a:spLocks noChangeShapeType="1"/>
          </p:cNvSpPr>
          <p:nvPr/>
        </p:nvSpPr>
        <p:spPr bwMode="auto">
          <a:xfrm>
            <a:off x="5911850" y="2055813"/>
            <a:ext cx="80963" cy="1587"/>
          </a:xfrm>
          <a:prstGeom prst="line">
            <a:avLst/>
          </a:prstGeom>
          <a:noFill/>
          <a:ln w="38100">
            <a:solidFill>
              <a:srgbClr val="0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641" name="Line 705"/>
          <p:cNvSpPr>
            <a:spLocks noChangeShapeType="1"/>
          </p:cNvSpPr>
          <p:nvPr/>
        </p:nvSpPr>
        <p:spPr bwMode="auto">
          <a:xfrm>
            <a:off x="5992813" y="2055813"/>
            <a:ext cx="93662" cy="1587"/>
          </a:xfrm>
          <a:prstGeom prst="line">
            <a:avLst/>
          </a:prstGeom>
          <a:noFill/>
          <a:ln w="38100">
            <a:solidFill>
              <a:srgbClr val="0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642" name="Line 706"/>
          <p:cNvSpPr>
            <a:spLocks noChangeShapeType="1"/>
          </p:cNvSpPr>
          <p:nvPr/>
        </p:nvSpPr>
        <p:spPr bwMode="auto">
          <a:xfrm>
            <a:off x="6086475" y="2055813"/>
            <a:ext cx="82550" cy="1587"/>
          </a:xfrm>
          <a:prstGeom prst="line">
            <a:avLst/>
          </a:prstGeom>
          <a:noFill/>
          <a:ln w="38100">
            <a:solidFill>
              <a:srgbClr val="0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643" name="Line 707"/>
          <p:cNvSpPr>
            <a:spLocks noChangeShapeType="1"/>
          </p:cNvSpPr>
          <p:nvPr/>
        </p:nvSpPr>
        <p:spPr bwMode="auto">
          <a:xfrm>
            <a:off x="6169025" y="2055813"/>
            <a:ext cx="82550" cy="1587"/>
          </a:xfrm>
          <a:prstGeom prst="line">
            <a:avLst/>
          </a:prstGeom>
          <a:noFill/>
          <a:ln w="38100">
            <a:solidFill>
              <a:srgbClr val="0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644" name="Line 708"/>
          <p:cNvSpPr>
            <a:spLocks noChangeShapeType="1"/>
          </p:cNvSpPr>
          <p:nvPr/>
        </p:nvSpPr>
        <p:spPr bwMode="auto">
          <a:xfrm>
            <a:off x="6251575" y="2055813"/>
            <a:ext cx="93663" cy="1587"/>
          </a:xfrm>
          <a:prstGeom prst="line">
            <a:avLst/>
          </a:prstGeom>
          <a:noFill/>
          <a:ln w="38100">
            <a:solidFill>
              <a:srgbClr val="0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645" name="Line 709"/>
          <p:cNvSpPr>
            <a:spLocks noChangeShapeType="1"/>
          </p:cNvSpPr>
          <p:nvPr/>
        </p:nvSpPr>
        <p:spPr bwMode="auto">
          <a:xfrm>
            <a:off x="6345238" y="2055813"/>
            <a:ext cx="92075" cy="1587"/>
          </a:xfrm>
          <a:prstGeom prst="line">
            <a:avLst/>
          </a:prstGeom>
          <a:noFill/>
          <a:ln w="38100">
            <a:solidFill>
              <a:srgbClr val="0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646" name="Line 710"/>
          <p:cNvSpPr>
            <a:spLocks noChangeShapeType="1"/>
          </p:cNvSpPr>
          <p:nvPr/>
        </p:nvSpPr>
        <p:spPr bwMode="auto">
          <a:xfrm>
            <a:off x="6437313" y="2055813"/>
            <a:ext cx="82550" cy="1587"/>
          </a:xfrm>
          <a:prstGeom prst="line">
            <a:avLst/>
          </a:prstGeom>
          <a:noFill/>
          <a:ln w="38100">
            <a:solidFill>
              <a:srgbClr val="0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647" name="Line 711"/>
          <p:cNvSpPr>
            <a:spLocks noChangeShapeType="1"/>
          </p:cNvSpPr>
          <p:nvPr/>
        </p:nvSpPr>
        <p:spPr bwMode="auto">
          <a:xfrm>
            <a:off x="6519863" y="2055813"/>
            <a:ext cx="95250" cy="1587"/>
          </a:xfrm>
          <a:prstGeom prst="line">
            <a:avLst/>
          </a:prstGeom>
          <a:noFill/>
          <a:ln w="38100">
            <a:solidFill>
              <a:srgbClr val="0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648" name="Line 712"/>
          <p:cNvSpPr>
            <a:spLocks noChangeShapeType="1"/>
          </p:cNvSpPr>
          <p:nvPr/>
        </p:nvSpPr>
        <p:spPr bwMode="auto">
          <a:xfrm>
            <a:off x="6615113" y="2055813"/>
            <a:ext cx="80962" cy="1587"/>
          </a:xfrm>
          <a:prstGeom prst="line">
            <a:avLst/>
          </a:prstGeom>
          <a:noFill/>
          <a:ln w="38100">
            <a:solidFill>
              <a:srgbClr val="0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649" name="Line 713"/>
          <p:cNvSpPr>
            <a:spLocks noChangeShapeType="1"/>
          </p:cNvSpPr>
          <p:nvPr/>
        </p:nvSpPr>
        <p:spPr bwMode="auto">
          <a:xfrm>
            <a:off x="6696075" y="2055813"/>
            <a:ext cx="93663" cy="1587"/>
          </a:xfrm>
          <a:prstGeom prst="line">
            <a:avLst/>
          </a:prstGeom>
          <a:noFill/>
          <a:ln w="38100">
            <a:solidFill>
              <a:srgbClr val="0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650" name="Line 714"/>
          <p:cNvSpPr>
            <a:spLocks noChangeShapeType="1"/>
          </p:cNvSpPr>
          <p:nvPr/>
        </p:nvSpPr>
        <p:spPr bwMode="auto">
          <a:xfrm>
            <a:off x="6789738" y="2055813"/>
            <a:ext cx="82550" cy="1587"/>
          </a:xfrm>
          <a:prstGeom prst="line">
            <a:avLst/>
          </a:prstGeom>
          <a:noFill/>
          <a:ln w="38100">
            <a:solidFill>
              <a:srgbClr val="0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651" name="Line 715"/>
          <p:cNvSpPr>
            <a:spLocks noChangeShapeType="1"/>
          </p:cNvSpPr>
          <p:nvPr/>
        </p:nvSpPr>
        <p:spPr bwMode="auto">
          <a:xfrm>
            <a:off x="6872288" y="2055813"/>
            <a:ext cx="92075" cy="1587"/>
          </a:xfrm>
          <a:prstGeom prst="line">
            <a:avLst/>
          </a:prstGeom>
          <a:noFill/>
          <a:ln w="38100">
            <a:solidFill>
              <a:srgbClr val="0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652" name="Line 716"/>
          <p:cNvSpPr>
            <a:spLocks noChangeShapeType="1"/>
          </p:cNvSpPr>
          <p:nvPr/>
        </p:nvSpPr>
        <p:spPr bwMode="auto">
          <a:xfrm>
            <a:off x="6964363" y="2055813"/>
            <a:ext cx="95250" cy="1587"/>
          </a:xfrm>
          <a:prstGeom prst="line">
            <a:avLst/>
          </a:prstGeom>
          <a:noFill/>
          <a:ln w="38100">
            <a:solidFill>
              <a:srgbClr val="0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653" name="Line 717"/>
          <p:cNvSpPr>
            <a:spLocks noChangeShapeType="1"/>
          </p:cNvSpPr>
          <p:nvPr/>
        </p:nvSpPr>
        <p:spPr bwMode="auto">
          <a:xfrm>
            <a:off x="7059613" y="2055813"/>
            <a:ext cx="80962" cy="1587"/>
          </a:xfrm>
          <a:prstGeom prst="line">
            <a:avLst/>
          </a:prstGeom>
          <a:noFill/>
          <a:ln w="38100">
            <a:solidFill>
              <a:srgbClr val="0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654" name="Line 718"/>
          <p:cNvSpPr>
            <a:spLocks noChangeShapeType="1"/>
          </p:cNvSpPr>
          <p:nvPr/>
        </p:nvSpPr>
        <p:spPr bwMode="auto">
          <a:xfrm>
            <a:off x="7140575" y="2055813"/>
            <a:ext cx="80963" cy="1587"/>
          </a:xfrm>
          <a:prstGeom prst="line">
            <a:avLst/>
          </a:prstGeom>
          <a:noFill/>
          <a:ln w="38100">
            <a:solidFill>
              <a:srgbClr val="0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655" name="Line 719"/>
          <p:cNvSpPr>
            <a:spLocks noChangeShapeType="1"/>
          </p:cNvSpPr>
          <p:nvPr/>
        </p:nvSpPr>
        <p:spPr bwMode="auto">
          <a:xfrm>
            <a:off x="7221538" y="2055813"/>
            <a:ext cx="95250" cy="1587"/>
          </a:xfrm>
          <a:prstGeom prst="line">
            <a:avLst/>
          </a:prstGeom>
          <a:noFill/>
          <a:ln w="38100">
            <a:solidFill>
              <a:srgbClr val="0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656" name="Line 720"/>
          <p:cNvSpPr>
            <a:spLocks noChangeShapeType="1"/>
          </p:cNvSpPr>
          <p:nvPr/>
        </p:nvSpPr>
        <p:spPr bwMode="auto">
          <a:xfrm>
            <a:off x="7316788" y="2055813"/>
            <a:ext cx="82550" cy="1587"/>
          </a:xfrm>
          <a:prstGeom prst="line">
            <a:avLst/>
          </a:prstGeom>
          <a:noFill/>
          <a:ln w="38100">
            <a:solidFill>
              <a:srgbClr val="0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657" name="Line 721"/>
          <p:cNvSpPr>
            <a:spLocks noChangeShapeType="1"/>
          </p:cNvSpPr>
          <p:nvPr/>
        </p:nvSpPr>
        <p:spPr bwMode="auto">
          <a:xfrm>
            <a:off x="7399338" y="2055813"/>
            <a:ext cx="92075" cy="1587"/>
          </a:xfrm>
          <a:prstGeom prst="line">
            <a:avLst/>
          </a:prstGeom>
          <a:noFill/>
          <a:ln w="38100">
            <a:solidFill>
              <a:srgbClr val="0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658" name="Line 722"/>
          <p:cNvSpPr>
            <a:spLocks noChangeShapeType="1"/>
          </p:cNvSpPr>
          <p:nvPr/>
        </p:nvSpPr>
        <p:spPr bwMode="auto">
          <a:xfrm>
            <a:off x="7491413" y="2055813"/>
            <a:ext cx="93662" cy="1587"/>
          </a:xfrm>
          <a:prstGeom prst="line">
            <a:avLst/>
          </a:prstGeom>
          <a:noFill/>
          <a:ln w="38100">
            <a:solidFill>
              <a:srgbClr val="0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659" name="Line 723"/>
          <p:cNvSpPr>
            <a:spLocks noChangeShapeType="1"/>
          </p:cNvSpPr>
          <p:nvPr/>
        </p:nvSpPr>
        <p:spPr bwMode="auto">
          <a:xfrm>
            <a:off x="7585075" y="2055813"/>
            <a:ext cx="95250" cy="1587"/>
          </a:xfrm>
          <a:prstGeom prst="line">
            <a:avLst/>
          </a:prstGeom>
          <a:noFill/>
          <a:ln w="38100">
            <a:solidFill>
              <a:srgbClr val="0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660" name="Line 724"/>
          <p:cNvSpPr>
            <a:spLocks noChangeShapeType="1"/>
          </p:cNvSpPr>
          <p:nvPr/>
        </p:nvSpPr>
        <p:spPr bwMode="auto">
          <a:xfrm>
            <a:off x="1930400" y="5846763"/>
            <a:ext cx="93663" cy="1587"/>
          </a:xfrm>
          <a:prstGeom prst="line">
            <a:avLst/>
          </a:prstGeom>
          <a:noFill/>
          <a:ln w="38100">
            <a:solidFill>
              <a:srgbClr val="FF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661" name="Line 725"/>
          <p:cNvSpPr>
            <a:spLocks noChangeShapeType="1"/>
          </p:cNvSpPr>
          <p:nvPr/>
        </p:nvSpPr>
        <p:spPr bwMode="auto">
          <a:xfrm>
            <a:off x="2024063" y="5846763"/>
            <a:ext cx="80962" cy="1587"/>
          </a:xfrm>
          <a:prstGeom prst="line">
            <a:avLst/>
          </a:prstGeom>
          <a:noFill/>
          <a:ln w="38100">
            <a:solidFill>
              <a:srgbClr val="FF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662" name="Line 726"/>
          <p:cNvSpPr>
            <a:spLocks noChangeShapeType="1"/>
          </p:cNvSpPr>
          <p:nvPr/>
        </p:nvSpPr>
        <p:spPr bwMode="auto">
          <a:xfrm>
            <a:off x="2105025" y="5846763"/>
            <a:ext cx="82550" cy="1587"/>
          </a:xfrm>
          <a:prstGeom prst="line">
            <a:avLst/>
          </a:prstGeom>
          <a:noFill/>
          <a:ln w="38100">
            <a:solidFill>
              <a:srgbClr val="FF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663" name="Line 727"/>
          <p:cNvSpPr>
            <a:spLocks noChangeShapeType="1"/>
          </p:cNvSpPr>
          <p:nvPr/>
        </p:nvSpPr>
        <p:spPr bwMode="auto">
          <a:xfrm>
            <a:off x="2187575" y="5846763"/>
            <a:ext cx="93663" cy="1587"/>
          </a:xfrm>
          <a:prstGeom prst="line">
            <a:avLst/>
          </a:prstGeom>
          <a:noFill/>
          <a:ln w="38100">
            <a:solidFill>
              <a:srgbClr val="FF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664" name="Line 728"/>
          <p:cNvSpPr>
            <a:spLocks noChangeShapeType="1"/>
          </p:cNvSpPr>
          <p:nvPr/>
        </p:nvSpPr>
        <p:spPr bwMode="auto">
          <a:xfrm>
            <a:off x="2281238" y="5846763"/>
            <a:ext cx="93662" cy="1587"/>
          </a:xfrm>
          <a:prstGeom prst="line">
            <a:avLst/>
          </a:prstGeom>
          <a:noFill/>
          <a:ln w="38100">
            <a:solidFill>
              <a:srgbClr val="FF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665" name="Line 729"/>
          <p:cNvSpPr>
            <a:spLocks noChangeShapeType="1"/>
          </p:cNvSpPr>
          <p:nvPr/>
        </p:nvSpPr>
        <p:spPr bwMode="auto">
          <a:xfrm>
            <a:off x="2374900" y="5846763"/>
            <a:ext cx="82550" cy="1587"/>
          </a:xfrm>
          <a:prstGeom prst="line">
            <a:avLst/>
          </a:prstGeom>
          <a:noFill/>
          <a:ln w="38100">
            <a:solidFill>
              <a:srgbClr val="FF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666" name="Line 730"/>
          <p:cNvSpPr>
            <a:spLocks noChangeShapeType="1"/>
          </p:cNvSpPr>
          <p:nvPr/>
        </p:nvSpPr>
        <p:spPr bwMode="auto">
          <a:xfrm>
            <a:off x="2457450" y="5846763"/>
            <a:ext cx="92075" cy="1587"/>
          </a:xfrm>
          <a:prstGeom prst="line">
            <a:avLst/>
          </a:prstGeom>
          <a:noFill/>
          <a:ln w="38100">
            <a:solidFill>
              <a:srgbClr val="FF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667" name="Line 731"/>
          <p:cNvSpPr>
            <a:spLocks noChangeShapeType="1"/>
          </p:cNvSpPr>
          <p:nvPr/>
        </p:nvSpPr>
        <p:spPr bwMode="auto">
          <a:xfrm>
            <a:off x="2549525" y="5846763"/>
            <a:ext cx="95250" cy="1587"/>
          </a:xfrm>
          <a:prstGeom prst="line">
            <a:avLst/>
          </a:prstGeom>
          <a:noFill/>
          <a:ln w="38100">
            <a:solidFill>
              <a:srgbClr val="FF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668" name="Line 732"/>
          <p:cNvSpPr>
            <a:spLocks noChangeShapeType="1"/>
          </p:cNvSpPr>
          <p:nvPr/>
        </p:nvSpPr>
        <p:spPr bwMode="auto">
          <a:xfrm>
            <a:off x="2644775" y="5846763"/>
            <a:ext cx="69850" cy="1587"/>
          </a:xfrm>
          <a:prstGeom prst="line">
            <a:avLst/>
          </a:prstGeom>
          <a:noFill/>
          <a:ln w="38100">
            <a:solidFill>
              <a:srgbClr val="FF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669" name="Line 733"/>
          <p:cNvSpPr>
            <a:spLocks noChangeShapeType="1"/>
          </p:cNvSpPr>
          <p:nvPr/>
        </p:nvSpPr>
        <p:spPr bwMode="auto">
          <a:xfrm>
            <a:off x="2714625" y="5846763"/>
            <a:ext cx="93663" cy="1587"/>
          </a:xfrm>
          <a:prstGeom prst="line">
            <a:avLst/>
          </a:prstGeom>
          <a:noFill/>
          <a:ln w="38100">
            <a:solidFill>
              <a:srgbClr val="FF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670" name="Line 734"/>
          <p:cNvSpPr>
            <a:spLocks noChangeShapeType="1"/>
          </p:cNvSpPr>
          <p:nvPr/>
        </p:nvSpPr>
        <p:spPr bwMode="auto">
          <a:xfrm>
            <a:off x="2808288" y="5846763"/>
            <a:ext cx="93662" cy="1587"/>
          </a:xfrm>
          <a:prstGeom prst="line">
            <a:avLst/>
          </a:prstGeom>
          <a:noFill/>
          <a:ln w="38100">
            <a:solidFill>
              <a:srgbClr val="FF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671" name="Line 735"/>
          <p:cNvSpPr>
            <a:spLocks noChangeShapeType="1"/>
          </p:cNvSpPr>
          <p:nvPr/>
        </p:nvSpPr>
        <p:spPr bwMode="auto">
          <a:xfrm>
            <a:off x="2901950" y="5846763"/>
            <a:ext cx="82550" cy="1587"/>
          </a:xfrm>
          <a:prstGeom prst="line">
            <a:avLst/>
          </a:prstGeom>
          <a:noFill/>
          <a:ln w="38100">
            <a:solidFill>
              <a:srgbClr val="FF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672" name="Line 736"/>
          <p:cNvSpPr>
            <a:spLocks noChangeShapeType="1"/>
          </p:cNvSpPr>
          <p:nvPr/>
        </p:nvSpPr>
        <p:spPr bwMode="auto">
          <a:xfrm>
            <a:off x="2984500" y="5846763"/>
            <a:ext cx="93663" cy="1587"/>
          </a:xfrm>
          <a:prstGeom prst="line">
            <a:avLst/>
          </a:prstGeom>
          <a:noFill/>
          <a:ln w="38100">
            <a:solidFill>
              <a:srgbClr val="FF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673" name="Line 737"/>
          <p:cNvSpPr>
            <a:spLocks noChangeShapeType="1"/>
          </p:cNvSpPr>
          <p:nvPr/>
        </p:nvSpPr>
        <p:spPr bwMode="auto">
          <a:xfrm>
            <a:off x="3078163" y="5846763"/>
            <a:ext cx="93662" cy="1587"/>
          </a:xfrm>
          <a:prstGeom prst="line">
            <a:avLst/>
          </a:prstGeom>
          <a:noFill/>
          <a:ln w="38100">
            <a:solidFill>
              <a:srgbClr val="FF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674" name="Line 738"/>
          <p:cNvSpPr>
            <a:spLocks noChangeShapeType="1"/>
          </p:cNvSpPr>
          <p:nvPr/>
        </p:nvSpPr>
        <p:spPr bwMode="auto">
          <a:xfrm flipV="1">
            <a:off x="3171825" y="5834063"/>
            <a:ext cx="93663" cy="12700"/>
          </a:xfrm>
          <a:prstGeom prst="line">
            <a:avLst/>
          </a:prstGeom>
          <a:noFill/>
          <a:ln w="38100">
            <a:solidFill>
              <a:srgbClr val="FF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675" name="Line 739"/>
          <p:cNvSpPr>
            <a:spLocks noChangeShapeType="1"/>
          </p:cNvSpPr>
          <p:nvPr/>
        </p:nvSpPr>
        <p:spPr bwMode="auto">
          <a:xfrm flipV="1">
            <a:off x="3265488" y="5799138"/>
            <a:ext cx="69850" cy="34925"/>
          </a:xfrm>
          <a:prstGeom prst="line">
            <a:avLst/>
          </a:prstGeom>
          <a:noFill/>
          <a:ln w="38100">
            <a:solidFill>
              <a:srgbClr val="FF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676" name="Line 740"/>
          <p:cNvSpPr>
            <a:spLocks noChangeShapeType="1"/>
          </p:cNvSpPr>
          <p:nvPr/>
        </p:nvSpPr>
        <p:spPr bwMode="auto">
          <a:xfrm flipV="1">
            <a:off x="3335338" y="5764213"/>
            <a:ext cx="93662" cy="34925"/>
          </a:xfrm>
          <a:prstGeom prst="line">
            <a:avLst/>
          </a:prstGeom>
          <a:noFill/>
          <a:ln w="38100">
            <a:solidFill>
              <a:srgbClr val="FF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677" name="Line 741"/>
          <p:cNvSpPr>
            <a:spLocks noChangeShapeType="1"/>
          </p:cNvSpPr>
          <p:nvPr/>
        </p:nvSpPr>
        <p:spPr bwMode="auto">
          <a:xfrm flipV="1">
            <a:off x="3429000" y="5692775"/>
            <a:ext cx="93663" cy="71438"/>
          </a:xfrm>
          <a:prstGeom prst="line">
            <a:avLst/>
          </a:prstGeom>
          <a:noFill/>
          <a:ln w="38100">
            <a:solidFill>
              <a:srgbClr val="FF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678" name="Line 742"/>
          <p:cNvSpPr>
            <a:spLocks noChangeShapeType="1"/>
          </p:cNvSpPr>
          <p:nvPr/>
        </p:nvSpPr>
        <p:spPr bwMode="auto">
          <a:xfrm flipV="1">
            <a:off x="3522663" y="5584825"/>
            <a:ext cx="82550" cy="107950"/>
          </a:xfrm>
          <a:prstGeom prst="line">
            <a:avLst/>
          </a:prstGeom>
          <a:noFill/>
          <a:ln w="38100">
            <a:solidFill>
              <a:srgbClr val="FF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679" name="Line 743"/>
          <p:cNvSpPr>
            <a:spLocks noChangeShapeType="1"/>
          </p:cNvSpPr>
          <p:nvPr/>
        </p:nvSpPr>
        <p:spPr bwMode="auto">
          <a:xfrm flipV="1">
            <a:off x="3605213" y="5432425"/>
            <a:ext cx="92075" cy="152400"/>
          </a:xfrm>
          <a:prstGeom prst="line">
            <a:avLst/>
          </a:prstGeom>
          <a:noFill/>
          <a:ln w="38100">
            <a:solidFill>
              <a:srgbClr val="FF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680" name="Line 744"/>
          <p:cNvSpPr>
            <a:spLocks noChangeShapeType="1"/>
          </p:cNvSpPr>
          <p:nvPr/>
        </p:nvSpPr>
        <p:spPr bwMode="auto">
          <a:xfrm flipV="1">
            <a:off x="3697288" y="5240338"/>
            <a:ext cx="95250" cy="192087"/>
          </a:xfrm>
          <a:prstGeom prst="line">
            <a:avLst/>
          </a:prstGeom>
          <a:noFill/>
          <a:ln w="38100">
            <a:solidFill>
              <a:srgbClr val="FF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681" name="Line 745"/>
          <p:cNvSpPr>
            <a:spLocks noChangeShapeType="1"/>
          </p:cNvSpPr>
          <p:nvPr/>
        </p:nvSpPr>
        <p:spPr bwMode="auto">
          <a:xfrm flipV="1">
            <a:off x="3792538" y="4919663"/>
            <a:ext cx="69850" cy="320675"/>
          </a:xfrm>
          <a:prstGeom prst="line">
            <a:avLst/>
          </a:prstGeom>
          <a:noFill/>
          <a:ln w="38100">
            <a:solidFill>
              <a:srgbClr val="FF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682" name="Line 746"/>
          <p:cNvSpPr>
            <a:spLocks noChangeShapeType="1"/>
          </p:cNvSpPr>
          <p:nvPr/>
        </p:nvSpPr>
        <p:spPr bwMode="auto">
          <a:xfrm flipV="1">
            <a:off x="3862388" y="4479925"/>
            <a:ext cx="92075" cy="439738"/>
          </a:xfrm>
          <a:prstGeom prst="line">
            <a:avLst/>
          </a:prstGeom>
          <a:noFill/>
          <a:ln w="38100">
            <a:solidFill>
              <a:srgbClr val="FF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683" name="Line 747"/>
          <p:cNvSpPr>
            <a:spLocks noChangeShapeType="1"/>
          </p:cNvSpPr>
          <p:nvPr/>
        </p:nvSpPr>
        <p:spPr bwMode="auto">
          <a:xfrm flipV="1">
            <a:off x="3954463" y="4100513"/>
            <a:ext cx="95250" cy="379412"/>
          </a:xfrm>
          <a:prstGeom prst="line">
            <a:avLst/>
          </a:prstGeom>
          <a:noFill/>
          <a:ln w="38100">
            <a:solidFill>
              <a:srgbClr val="FF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684" name="Line 748"/>
          <p:cNvSpPr>
            <a:spLocks noChangeShapeType="1"/>
          </p:cNvSpPr>
          <p:nvPr/>
        </p:nvSpPr>
        <p:spPr bwMode="auto">
          <a:xfrm flipV="1">
            <a:off x="4049713" y="3684588"/>
            <a:ext cx="93662" cy="415925"/>
          </a:xfrm>
          <a:prstGeom prst="line">
            <a:avLst/>
          </a:prstGeom>
          <a:noFill/>
          <a:ln w="38100">
            <a:solidFill>
              <a:srgbClr val="FF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685" name="Line 749"/>
          <p:cNvSpPr>
            <a:spLocks noChangeShapeType="1"/>
          </p:cNvSpPr>
          <p:nvPr/>
        </p:nvSpPr>
        <p:spPr bwMode="auto">
          <a:xfrm flipV="1">
            <a:off x="4143375" y="3244850"/>
            <a:ext cx="80963" cy="439738"/>
          </a:xfrm>
          <a:prstGeom prst="line">
            <a:avLst/>
          </a:prstGeom>
          <a:noFill/>
          <a:ln w="38100">
            <a:solidFill>
              <a:srgbClr val="FF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686" name="Line 750"/>
          <p:cNvSpPr>
            <a:spLocks noChangeShapeType="1"/>
          </p:cNvSpPr>
          <p:nvPr/>
        </p:nvSpPr>
        <p:spPr bwMode="auto">
          <a:xfrm flipV="1">
            <a:off x="4224338" y="2876550"/>
            <a:ext cx="95250" cy="368300"/>
          </a:xfrm>
          <a:prstGeom prst="line">
            <a:avLst/>
          </a:prstGeom>
          <a:noFill/>
          <a:ln w="38100">
            <a:solidFill>
              <a:srgbClr val="FF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687" name="Line 751"/>
          <p:cNvSpPr>
            <a:spLocks noChangeShapeType="1"/>
          </p:cNvSpPr>
          <p:nvPr/>
        </p:nvSpPr>
        <p:spPr bwMode="auto">
          <a:xfrm flipV="1">
            <a:off x="4319588" y="2662238"/>
            <a:ext cx="93662" cy="214312"/>
          </a:xfrm>
          <a:prstGeom prst="line">
            <a:avLst/>
          </a:prstGeom>
          <a:noFill/>
          <a:ln w="38100">
            <a:solidFill>
              <a:srgbClr val="FF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688" name="Line 752"/>
          <p:cNvSpPr>
            <a:spLocks noChangeShapeType="1"/>
          </p:cNvSpPr>
          <p:nvPr/>
        </p:nvSpPr>
        <p:spPr bwMode="auto">
          <a:xfrm flipV="1">
            <a:off x="4413250" y="2471738"/>
            <a:ext cx="68263" cy="190500"/>
          </a:xfrm>
          <a:prstGeom prst="line">
            <a:avLst/>
          </a:prstGeom>
          <a:noFill/>
          <a:ln w="38100">
            <a:solidFill>
              <a:srgbClr val="FF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689" name="Line 753"/>
          <p:cNvSpPr>
            <a:spLocks noChangeShapeType="1"/>
          </p:cNvSpPr>
          <p:nvPr/>
        </p:nvSpPr>
        <p:spPr bwMode="auto">
          <a:xfrm flipV="1">
            <a:off x="4481513" y="2328863"/>
            <a:ext cx="95250" cy="142875"/>
          </a:xfrm>
          <a:prstGeom prst="line">
            <a:avLst/>
          </a:prstGeom>
          <a:noFill/>
          <a:ln w="38100">
            <a:solidFill>
              <a:srgbClr val="FF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690" name="Line 754"/>
          <p:cNvSpPr>
            <a:spLocks noChangeShapeType="1"/>
          </p:cNvSpPr>
          <p:nvPr/>
        </p:nvSpPr>
        <p:spPr bwMode="auto">
          <a:xfrm flipV="1">
            <a:off x="4576763" y="2235200"/>
            <a:ext cx="93662" cy="93663"/>
          </a:xfrm>
          <a:prstGeom prst="line">
            <a:avLst/>
          </a:prstGeom>
          <a:noFill/>
          <a:ln w="38100">
            <a:solidFill>
              <a:srgbClr val="FF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691" name="Line 755"/>
          <p:cNvSpPr>
            <a:spLocks noChangeShapeType="1"/>
          </p:cNvSpPr>
          <p:nvPr/>
        </p:nvSpPr>
        <p:spPr bwMode="auto">
          <a:xfrm flipV="1">
            <a:off x="4670425" y="2163763"/>
            <a:ext cx="80963" cy="71437"/>
          </a:xfrm>
          <a:prstGeom prst="line">
            <a:avLst/>
          </a:prstGeom>
          <a:noFill/>
          <a:ln w="38100">
            <a:solidFill>
              <a:srgbClr val="FF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692" name="Line 756"/>
          <p:cNvSpPr>
            <a:spLocks noChangeShapeType="1"/>
          </p:cNvSpPr>
          <p:nvPr/>
        </p:nvSpPr>
        <p:spPr bwMode="auto">
          <a:xfrm flipV="1">
            <a:off x="4751388" y="2116138"/>
            <a:ext cx="93662" cy="47625"/>
          </a:xfrm>
          <a:prstGeom prst="line">
            <a:avLst/>
          </a:prstGeom>
          <a:noFill/>
          <a:ln w="38100">
            <a:solidFill>
              <a:srgbClr val="FF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693" name="Line 757"/>
          <p:cNvSpPr>
            <a:spLocks noChangeShapeType="1"/>
          </p:cNvSpPr>
          <p:nvPr/>
        </p:nvSpPr>
        <p:spPr bwMode="auto">
          <a:xfrm flipV="1">
            <a:off x="4845050" y="2066925"/>
            <a:ext cx="95250" cy="49213"/>
          </a:xfrm>
          <a:prstGeom prst="line">
            <a:avLst/>
          </a:prstGeom>
          <a:noFill/>
          <a:ln w="38100">
            <a:solidFill>
              <a:srgbClr val="FF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694" name="Line 758"/>
          <p:cNvSpPr>
            <a:spLocks noChangeShapeType="1"/>
          </p:cNvSpPr>
          <p:nvPr/>
        </p:nvSpPr>
        <p:spPr bwMode="auto">
          <a:xfrm>
            <a:off x="4940300" y="2066925"/>
            <a:ext cx="80963" cy="12700"/>
          </a:xfrm>
          <a:prstGeom prst="line">
            <a:avLst/>
          </a:prstGeom>
          <a:noFill/>
          <a:ln w="38100">
            <a:solidFill>
              <a:srgbClr val="FF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695" name="Line 759"/>
          <p:cNvSpPr>
            <a:spLocks noChangeShapeType="1"/>
          </p:cNvSpPr>
          <p:nvPr/>
        </p:nvSpPr>
        <p:spPr bwMode="auto">
          <a:xfrm flipV="1">
            <a:off x="5021263" y="2055813"/>
            <a:ext cx="82550" cy="11112"/>
          </a:xfrm>
          <a:prstGeom prst="line">
            <a:avLst/>
          </a:prstGeom>
          <a:noFill/>
          <a:ln w="38100">
            <a:solidFill>
              <a:srgbClr val="FF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696" name="Line 760"/>
          <p:cNvSpPr>
            <a:spLocks noChangeShapeType="1"/>
          </p:cNvSpPr>
          <p:nvPr/>
        </p:nvSpPr>
        <p:spPr bwMode="auto">
          <a:xfrm>
            <a:off x="5103813" y="2055813"/>
            <a:ext cx="93662" cy="1587"/>
          </a:xfrm>
          <a:prstGeom prst="line">
            <a:avLst/>
          </a:prstGeom>
          <a:noFill/>
          <a:ln w="38100">
            <a:solidFill>
              <a:srgbClr val="FF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697" name="Line 761"/>
          <p:cNvSpPr>
            <a:spLocks noChangeShapeType="1"/>
          </p:cNvSpPr>
          <p:nvPr/>
        </p:nvSpPr>
        <p:spPr bwMode="auto">
          <a:xfrm>
            <a:off x="5197475" y="2055813"/>
            <a:ext cx="92075" cy="1587"/>
          </a:xfrm>
          <a:prstGeom prst="line">
            <a:avLst/>
          </a:prstGeom>
          <a:noFill/>
          <a:ln w="38100">
            <a:solidFill>
              <a:srgbClr val="FF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698" name="Line 762"/>
          <p:cNvSpPr>
            <a:spLocks noChangeShapeType="1"/>
          </p:cNvSpPr>
          <p:nvPr/>
        </p:nvSpPr>
        <p:spPr bwMode="auto">
          <a:xfrm>
            <a:off x="5289550" y="2055813"/>
            <a:ext cx="82550" cy="1587"/>
          </a:xfrm>
          <a:prstGeom prst="line">
            <a:avLst/>
          </a:prstGeom>
          <a:noFill/>
          <a:ln w="38100">
            <a:solidFill>
              <a:srgbClr val="FF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699" name="Line 763"/>
          <p:cNvSpPr>
            <a:spLocks noChangeShapeType="1"/>
          </p:cNvSpPr>
          <p:nvPr/>
        </p:nvSpPr>
        <p:spPr bwMode="auto">
          <a:xfrm>
            <a:off x="5372100" y="2055813"/>
            <a:ext cx="95250" cy="1587"/>
          </a:xfrm>
          <a:prstGeom prst="line">
            <a:avLst/>
          </a:prstGeom>
          <a:noFill/>
          <a:ln w="38100">
            <a:solidFill>
              <a:srgbClr val="FF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700" name="Line 764"/>
          <p:cNvSpPr>
            <a:spLocks noChangeShapeType="1"/>
          </p:cNvSpPr>
          <p:nvPr/>
        </p:nvSpPr>
        <p:spPr bwMode="auto">
          <a:xfrm>
            <a:off x="5467350" y="2055813"/>
            <a:ext cx="92075" cy="1587"/>
          </a:xfrm>
          <a:prstGeom prst="line">
            <a:avLst/>
          </a:prstGeom>
          <a:noFill/>
          <a:ln w="38100">
            <a:solidFill>
              <a:srgbClr val="FF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701" name="Line 765"/>
          <p:cNvSpPr>
            <a:spLocks noChangeShapeType="1"/>
          </p:cNvSpPr>
          <p:nvPr/>
        </p:nvSpPr>
        <p:spPr bwMode="auto">
          <a:xfrm>
            <a:off x="5559425" y="2055813"/>
            <a:ext cx="69850" cy="1587"/>
          </a:xfrm>
          <a:prstGeom prst="line">
            <a:avLst/>
          </a:prstGeom>
          <a:noFill/>
          <a:ln w="38100">
            <a:solidFill>
              <a:srgbClr val="FF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702" name="Line 766"/>
          <p:cNvSpPr>
            <a:spLocks noChangeShapeType="1"/>
          </p:cNvSpPr>
          <p:nvPr/>
        </p:nvSpPr>
        <p:spPr bwMode="auto">
          <a:xfrm>
            <a:off x="5629275" y="2055813"/>
            <a:ext cx="95250" cy="1587"/>
          </a:xfrm>
          <a:prstGeom prst="line">
            <a:avLst/>
          </a:prstGeom>
          <a:noFill/>
          <a:ln w="38100">
            <a:solidFill>
              <a:srgbClr val="FF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703" name="Line 767"/>
          <p:cNvSpPr>
            <a:spLocks noChangeShapeType="1"/>
          </p:cNvSpPr>
          <p:nvPr/>
        </p:nvSpPr>
        <p:spPr bwMode="auto">
          <a:xfrm>
            <a:off x="5724525" y="2055813"/>
            <a:ext cx="92075" cy="1587"/>
          </a:xfrm>
          <a:prstGeom prst="line">
            <a:avLst/>
          </a:prstGeom>
          <a:noFill/>
          <a:ln w="38100">
            <a:solidFill>
              <a:srgbClr val="FF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704" name="Line 768"/>
          <p:cNvSpPr>
            <a:spLocks noChangeShapeType="1"/>
          </p:cNvSpPr>
          <p:nvPr/>
        </p:nvSpPr>
        <p:spPr bwMode="auto">
          <a:xfrm>
            <a:off x="5816600" y="2055813"/>
            <a:ext cx="95250" cy="1587"/>
          </a:xfrm>
          <a:prstGeom prst="line">
            <a:avLst/>
          </a:prstGeom>
          <a:noFill/>
          <a:ln w="38100">
            <a:solidFill>
              <a:srgbClr val="FF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705" name="Line 769"/>
          <p:cNvSpPr>
            <a:spLocks noChangeShapeType="1"/>
          </p:cNvSpPr>
          <p:nvPr/>
        </p:nvSpPr>
        <p:spPr bwMode="auto">
          <a:xfrm>
            <a:off x="5911850" y="2055813"/>
            <a:ext cx="80963" cy="1587"/>
          </a:xfrm>
          <a:prstGeom prst="line">
            <a:avLst/>
          </a:prstGeom>
          <a:noFill/>
          <a:ln w="38100">
            <a:solidFill>
              <a:srgbClr val="FF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706" name="Line 770"/>
          <p:cNvSpPr>
            <a:spLocks noChangeShapeType="1"/>
          </p:cNvSpPr>
          <p:nvPr/>
        </p:nvSpPr>
        <p:spPr bwMode="auto">
          <a:xfrm>
            <a:off x="5992813" y="2055813"/>
            <a:ext cx="93662" cy="1587"/>
          </a:xfrm>
          <a:prstGeom prst="line">
            <a:avLst/>
          </a:prstGeom>
          <a:noFill/>
          <a:ln w="38100">
            <a:solidFill>
              <a:srgbClr val="FF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707" name="Line 771"/>
          <p:cNvSpPr>
            <a:spLocks noChangeShapeType="1"/>
          </p:cNvSpPr>
          <p:nvPr/>
        </p:nvSpPr>
        <p:spPr bwMode="auto">
          <a:xfrm>
            <a:off x="6086475" y="2055813"/>
            <a:ext cx="82550" cy="1587"/>
          </a:xfrm>
          <a:prstGeom prst="line">
            <a:avLst/>
          </a:prstGeom>
          <a:noFill/>
          <a:ln w="38100">
            <a:solidFill>
              <a:srgbClr val="FF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708" name="Line 772"/>
          <p:cNvSpPr>
            <a:spLocks noChangeShapeType="1"/>
          </p:cNvSpPr>
          <p:nvPr/>
        </p:nvSpPr>
        <p:spPr bwMode="auto">
          <a:xfrm>
            <a:off x="6169025" y="2055813"/>
            <a:ext cx="82550" cy="1587"/>
          </a:xfrm>
          <a:prstGeom prst="line">
            <a:avLst/>
          </a:prstGeom>
          <a:noFill/>
          <a:ln w="38100">
            <a:solidFill>
              <a:srgbClr val="FF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709" name="Line 773"/>
          <p:cNvSpPr>
            <a:spLocks noChangeShapeType="1"/>
          </p:cNvSpPr>
          <p:nvPr/>
        </p:nvSpPr>
        <p:spPr bwMode="auto">
          <a:xfrm>
            <a:off x="6251575" y="2055813"/>
            <a:ext cx="93663" cy="1587"/>
          </a:xfrm>
          <a:prstGeom prst="line">
            <a:avLst/>
          </a:prstGeom>
          <a:noFill/>
          <a:ln w="38100">
            <a:solidFill>
              <a:srgbClr val="FF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710" name="Line 774"/>
          <p:cNvSpPr>
            <a:spLocks noChangeShapeType="1"/>
          </p:cNvSpPr>
          <p:nvPr/>
        </p:nvSpPr>
        <p:spPr bwMode="auto">
          <a:xfrm>
            <a:off x="6345238" y="2055813"/>
            <a:ext cx="92075" cy="1587"/>
          </a:xfrm>
          <a:prstGeom prst="line">
            <a:avLst/>
          </a:prstGeom>
          <a:noFill/>
          <a:ln w="38100">
            <a:solidFill>
              <a:srgbClr val="FF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711" name="Line 775"/>
          <p:cNvSpPr>
            <a:spLocks noChangeShapeType="1"/>
          </p:cNvSpPr>
          <p:nvPr/>
        </p:nvSpPr>
        <p:spPr bwMode="auto">
          <a:xfrm>
            <a:off x="6437313" y="2055813"/>
            <a:ext cx="82550" cy="1587"/>
          </a:xfrm>
          <a:prstGeom prst="line">
            <a:avLst/>
          </a:prstGeom>
          <a:noFill/>
          <a:ln w="38100">
            <a:solidFill>
              <a:srgbClr val="FF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712" name="Line 776"/>
          <p:cNvSpPr>
            <a:spLocks noChangeShapeType="1"/>
          </p:cNvSpPr>
          <p:nvPr/>
        </p:nvSpPr>
        <p:spPr bwMode="auto">
          <a:xfrm>
            <a:off x="6519863" y="2055813"/>
            <a:ext cx="95250" cy="1587"/>
          </a:xfrm>
          <a:prstGeom prst="line">
            <a:avLst/>
          </a:prstGeom>
          <a:noFill/>
          <a:ln w="38100">
            <a:solidFill>
              <a:srgbClr val="FF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713" name="Line 777"/>
          <p:cNvSpPr>
            <a:spLocks noChangeShapeType="1"/>
          </p:cNvSpPr>
          <p:nvPr/>
        </p:nvSpPr>
        <p:spPr bwMode="auto">
          <a:xfrm>
            <a:off x="6615113" y="2055813"/>
            <a:ext cx="80962" cy="1587"/>
          </a:xfrm>
          <a:prstGeom prst="line">
            <a:avLst/>
          </a:prstGeom>
          <a:noFill/>
          <a:ln w="38100">
            <a:solidFill>
              <a:srgbClr val="FF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714" name="Line 778"/>
          <p:cNvSpPr>
            <a:spLocks noChangeShapeType="1"/>
          </p:cNvSpPr>
          <p:nvPr/>
        </p:nvSpPr>
        <p:spPr bwMode="auto">
          <a:xfrm>
            <a:off x="6696075" y="2055813"/>
            <a:ext cx="93663" cy="1587"/>
          </a:xfrm>
          <a:prstGeom prst="line">
            <a:avLst/>
          </a:prstGeom>
          <a:noFill/>
          <a:ln w="38100">
            <a:solidFill>
              <a:srgbClr val="FF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715" name="Line 779"/>
          <p:cNvSpPr>
            <a:spLocks noChangeShapeType="1"/>
          </p:cNvSpPr>
          <p:nvPr/>
        </p:nvSpPr>
        <p:spPr bwMode="auto">
          <a:xfrm>
            <a:off x="6789738" y="2055813"/>
            <a:ext cx="82550" cy="1587"/>
          </a:xfrm>
          <a:prstGeom prst="line">
            <a:avLst/>
          </a:prstGeom>
          <a:noFill/>
          <a:ln w="38100">
            <a:solidFill>
              <a:srgbClr val="FF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716" name="Line 780"/>
          <p:cNvSpPr>
            <a:spLocks noChangeShapeType="1"/>
          </p:cNvSpPr>
          <p:nvPr/>
        </p:nvSpPr>
        <p:spPr bwMode="auto">
          <a:xfrm>
            <a:off x="6872288" y="2055813"/>
            <a:ext cx="92075" cy="1587"/>
          </a:xfrm>
          <a:prstGeom prst="line">
            <a:avLst/>
          </a:prstGeom>
          <a:noFill/>
          <a:ln w="38100">
            <a:solidFill>
              <a:srgbClr val="FF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717" name="Line 781"/>
          <p:cNvSpPr>
            <a:spLocks noChangeShapeType="1"/>
          </p:cNvSpPr>
          <p:nvPr/>
        </p:nvSpPr>
        <p:spPr bwMode="auto">
          <a:xfrm>
            <a:off x="6964363" y="2055813"/>
            <a:ext cx="95250" cy="1587"/>
          </a:xfrm>
          <a:prstGeom prst="line">
            <a:avLst/>
          </a:prstGeom>
          <a:noFill/>
          <a:ln w="38100">
            <a:solidFill>
              <a:srgbClr val="FF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718" name="Line 782"/>
          <p:cNvSpPr>
            <a:spLocks noChangeShapeType="1"/>
          </p:cNvSpPr>
          <p:nvPr/>
        </p:nvSpPr>
        <p:spPr bwMode="auto">
          <a:xfrm>
            <a:off x="7059613" y="2055813"/>
            <a:ext cx="80962" cy="1587"/>
          </a:xfrm>
          <a:prstGeom prst="line">
            <a:avLst/>
          </a:prstGeom>
          <a:noFill/>
          <a:ln w="38100">
            <a:solidFill>
              <a:srgbClr val="FF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719" name="Line 783"/>
          <p:cNvSpPr>
            <a:spLocks noChangeShapeType="1"/>
          </p:cNvSpPr>
          <p:nvPr/>
        </p:nvSpPr>
        <p:spPr bwMode="auto">
          <a:xfrm>
            <a:off x="7140575" y="2055813"/>
            <a:ext cx="80963" cy="1587"/>
          </a:xfrm>
          <a:prstGeom prst="line">
            <a:avLst/>
          </a:prstGeom>
          <a:noFill/>
          <a:ln w="38100">
            <a:solidFill>
              <a:srgbClr val="FF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720" name="Line 784"/>
          <p:cNvSpPr>
            <a:spLocks noChangeShapeType="1"/>
          </p:cNvSpPr>
          <p:nvPr/>
        </p:nvSpPr>
        <p:spPr bwMode="auto">
          <a:xfrm>
            <a:off x="7221538" y="2055813"/>
            <a:ext cx="95250" cy="1587"/>
          </a:xfrm>
          <a:prstGeom prst="line">
            <a:avLst/>
          </a:prstGeom>
          <a:noFill/>
          <a:ln w="38100">
            <a:solidFill>
              <a:srgbClr val="FF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721" name="Line 785"/>
          <p:cNvSpPr>
            <a:spLocks noChangeShapeType="1"/>
          </p:cNvSpPr>
          <p:nvPr/>
        </p:nvSpPr>
        <p:spPr bwMode="auto">
          <a:xfrm>
            <a:off x="7316788" y="2055813"/>
            <a:ext cx="82550" cy="1587"/>
          </a:xfrm>
          <a:prstGeom prst="line">
            <a:avLst/>
          </a:prstGeom>
          <a:noFill/>
          <a:ln w="38100">
            <a:solidFill>
              <a:srgbClr val="FF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722" name="Line 786"/>
          <p:cNvSpPr>
            <a:spLocks noChangeShapeType="1"/>
          </p:cNvSpPr>
          <p:nvPr/>
        </p:nvSpPr>
        <p:spPr bwMode="auto">
          <a:xfrm>
            <a:off x="7399338" y="2055813"/>
            <a:ext cx="92075" cy="1587"/>
          </a:xfrm>
          <a:prstGeom prst="line">
            <a:avLst/>
          </a:prstGeom>
          <a:noFill/>
          <a:ln w="38100">
            <a:solidFill>
              <a:srgbClr val="FF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723" name="Line 787"/>
          <p:cNvSpPr>
            <a:spLocks noChangeShapeType="1"/>
          </p:cNvSpPr>
          <p:nvPr/>
        </p:nvSpPr>
        <p:spPr bwMode="auto">
          <a:xfrm>
            <a:off x="7491413" y="2055813"/>
            <a:ext cx="93662" cy="1587"/>
          </a:xfrm>
          <a:prstGeom prst="line">
            <a:avLst/>
          </a:prstGeom>
          <a:noFill/>
          <a:ln w="38100">
            <a:solidFill>
              <a:srgbClr val="FF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724" name="Line 788"/>
          <p:cNvSpPr>
            <a:spLocks noChangeShapeType="1"/>
          </p:cNvSpPr>
          <p:nvPr/>
        </p:nvSpPr>
        <p:spPr bwMode="auto">
          <a:xfrm>
            <a:off x="7585075" y="2055813"/>
            <a:ext cx="95250" cy="1587"/>
          </a:xfrm>
          <a:prstGeom prst="line">
            <a:avLst/>
          </a:prstGeom>
          <a:noFill/>
          <a:ln w="38100">
            <a:solidFill>
              <a:srgbClr val="FF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725" name="Line 789"/>
          <p:cNvSpPr>
            <a:spLocks noChangeShapeType="1"/>
          </p:cNvSpPr>
          <p:nvPr/>
        </p:nvSpPr>
        <p:spPr bwMode="auto">
          <a:xfrm>
            <a:off x="1930400" y="5846763"/>
            <a:ext cx="93663" cy="1587"/>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726" name="Line 790"/>
          <p:cNvSpPr>
            <a:spLocks noChangeShapeType="1"/>
          </p:cNvSpPr>
          <p:nvPr/>
        </p:nvSpPr>
        <p:spPr bwMode="auto">
          <a:xfrm>
            <a:off x="2024063" y="5846763"/>
            <a:ext cx="80962" cy="1587"/>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727" name="Line 791"/>
          <p:cNvSpPr>
            <a:spLocks noChangeShapeType="1"/>
          </p:cNvSpPr>
          <p:nvPr/>
        </p:nvSpPr>
        <p:spPr bwMode="auto">
          <a:xfrm>
            <a:off x="2105025" y="5846763"/>
            <a:ext cx="82550" cy="1587"/>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728" name="Line 792"/>
          <p:cNvSpPr>
            <a:spLocks noChangeShapeType="1"/>
          </p:cNvSpPr>
          <p:nvPr/>
        </p:nvSpPr>
        <p:spPr bwMode="auto">
          <a:xfrm>
            <a:off x="2187575" y="5846763"/>
            <a:ext cx="93663" cy="1587"/>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729" name="Line 793"/>
          <p:cNvSpPr>
            <a:spLocks noChangeShapeType="1"/>
          </p:cNvSpPr>
          <p:nvPr/>
        </p:nvSpPr>
        <p:spPr bwMode="auto">
          <a:xfrm>
            <a:off x="2281238" y="5846763"/>
            <a:ext cx="93662" cy="1587"/>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730" name="Line 794"/>
          <p:cNvSpPr>
            <a:spLocks noChangeShapeType="1"/>
          </p:cNvSpPr>
          <p:nvPr/>
        </p:nvSpPr>
        <p:spPr bwMode="auto">
          <a:xfrm>
            <a:off x="2374900" y="5846763"/>
            <a:ext cx="82550" cy="1587"/>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731" name="Line 795"/>
          <p:cNvSpPr>
            <a:spLocks noChangeShapeType="1"/>
          </p:cNvSpPr>
          <p:nvPr/>
        </p:nvSpPr>
        <p:spPr bwMode="auto">
          <a:xfrm>
            <a:off x="2457450" y="5846763"/>
            <a:ext cx="92075" cy="1587"/>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732" name="Line 796"/>
          <p:cNvSpPr>
            <a:spLocks noChangeShapeType="1"/>
          </p:cNvSpPr>
          <p:nvPr/>
        </p:nvSpPr>
        <p:spPr bwMode="auto">
          <a:xfrm>
            <a:off x="2549525" y="5846763"/>
            <a:ext cx="95250" cy="1587"/>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733" name="Line 797"/>
          <p:cNvSpPr>
            <a:spLocks noChangeShapeType="1"/>
          </p:cNvSpPr>
          <p:nvPr/>
        </p:nvSpPr>
        <p:spPr bwMode="auto">
          <a:xfrm>
            <a:off x="2644775" y="5846763"/>
            <a:ext cx="69850" cy="1587"/>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734" name="Line 798"/>
          <p:cNvSpPr>
            <a:spLocks noChangeShapeType="1"/>
          </p:cNvSpPr>
          <p:nvPr/>
        </p:nvSpPr>
        <p:spPr bwMode="auto">
          <a:xfrm>
            <a:off x="2714625" y="5846763"/>
            <a:ext cx="93663" cy="1587"/>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735" name="Line 799"/>
          <p:cNvSpPr>
            <a:spLocks noChangeShapeType="1"/>
          </p:cNvSpPr>
          <p:nvPr/>
        </p:nvSpPr>
        <p:spPr bwMode="auto">
          <a:xfrm>
            <a:off x="2808288" y="5846763"/>
            <a:ext cx="93662" cy="1587"/>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736" name="Line 800"/>
          <p:cNvSpPr>
            <a:spLocks noChangeShapeType="1"/>
          </p:cNvSpPr>
          <p:nvPr/>
        </p:nvSpPr>
        <p:spPr bwMode="auto">
          <a:xfrm>
            <a:off x="2901950" y="5846763"/>
            <a:ext cx="82550" cy="1587"/>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737" name="Line 801"/>
          <p:cNvSpPr>
            <a:spLocks noChangeShapeType="1"/>
          </p:cNvSpPr>
          <p:nvPr/>
        </p:nvSpPr>
        <p:spPr bwMode="auto">
          <a:xfrm flipV="1">
            <a:off x="2984500" y="5834063"/>
            <a:ext cx="93663" cy="12700"/>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738" name="Line 802"/>
          <p:cNvSpPr>
            <a:spLocks noChangeShapeType="1"/>
          </p:cNvSpPr>
          <p:nvPr/>
        </p:nvSpPr>
        <p:spPr bwMode="auto">
          <a:xfrm flipV="1">
            <a:off x="3078163" y="5799138"/>
            <a:ext cx="93662" cy="34925"/>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739" name="Line 803"/>
          <p:cNvSpPr>
            <a:spLocks noChangeShapeType="1"/>
          </p:cNvSpPr>
          <p:nvPr/>
        </p:nvSpPr>
        <p:spPr bwMode="auto">
          <a:xfrm flipV="1">
            <a:off x="3171825" y="5753100"/>
            <a:ext cx="93663" cy="46038"/>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740" name="Line 804"/>
          <p:cNvSpPr>
            <a:spLocks noChangeShapeType="1"/>
          </p:cNvSpPr>
          <p:nvPr/>
        </p:nvSpPr>
        <p:spPr bwMode="auto">
          <a:xfrm flipV="1">
            <a:off x="3265488" y="5716588"/>
            <a:ext cx="69850" cy="36512"/>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741" name="Line 805"/>
          <p:cNvSpPr>
            <a:spLocks noChangeShapeType="1"/>
          </p:cNvSpPr>
          <p:nvPr/>
        </p:nvSpPr>
        <p:spPr bwMode="auto">
          <a:xfrm flipV="1">
            <a:off x="3335338" y="5621338"/>
            <a:ext cx="93662" cy="95250"/>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742" name="Line 806"/>
          <p:cNvSpPr>
            <a:spLocks noChangeShapeType="1"/>
          </p:cNvSpPr>
          <p:nvPr/>
        </p:nvSpPr>
        <p:spPr bwMode="auto">
          <a:xfrm flipV="1">
            <a:off x="3429000" y="5513388"/>
            <a:ext cx="93663" cy="107950"/>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743" name="Line 807"/>
          <p:cNvSpPr>
            <a:spLocks noChangeShapeType="1"/>
          </p:cNvSpPr>
          <p:nvPr/>
        </p:nvSpPr>
        <p:spPr bwMode="auto">
          <a:xfrm flipV="1">
            <a:off x="3522663" y="5383213"/>
            <a:ext cx="82550" cy="130175"/>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744" name="Line 808"/>
          <p:cNvSpPr>
            <a:spLocks noChangeShapeType="1"/>
          </p:cNvSpPr>
          <p:nvPr/>
        </p:nvSpPr>
        <p:spPr bwMode="auto">
          <a:xfrm flipV="1">
            <a:off x="3605213" y="5205413"/>
            <a:ext cx="92075" cy="177800"/>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745" name="Line 809"/>
          <p:cNvSpPr>
            <a:spLocks noChangeShapeType="1"/>
          </p:cNvSpPr>
          <p:nvPr/>
        </p:nvSpPr>
        <p:spPr bwMode="auto">
          <a:xfrm flipV="1">
            <a:off x="3697288" y="4991100"/>
            <a:ext cx="95250" cy="214313"/>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746" name="Line 810"/>
          <p:cNvSpPr>
            <a:spLocks noChangeShapeType="1"/>
          </p:cNvSpPr>
          <p:nvPr/>
        </p:nvSpPr>
        <p:spPr bwMode="auto">
          <a:xfrm flipV="1">
            <a:off x="3792538" y="4741863"/>
            <a:ext cx="69850" cy="249237"/>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747" name="Line 811"/>
          <p:cNvSpPr>
            <a:spLocks noChangeShapeType="1"/>
          </p:cNvSpPr>
          <p:nvPr/>
        </p:nvSpPr>
        <p:spPr bwMode="auto">
          <a:xfrm flipV="1">
            <a:off x="3862388" y="4384675"/>
            <a:ext cx="92075" cy="357188"/>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748" name="Line 812"/>
          <p:cNvSpPr>
            <a:spLocks noChangeShapeType="1"/>
          </p:cNvSpPr>
          <p:nvPr/>
        </p:nvSpPr>
        <p:spPr bwMode="auto">
          <a:xfrm flipV="1">
            <a:off x="3954463" y="4111625"/>
            <a:ext cx="95250" cy="273050"/>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749" name="Line 813"/>
          <p:cNvSpPr>
            <a:spLocks noChangeShapeType="1"/>
          </p:cNvSpPr>
          <p:nvPr/>
        </p:nvSpPr>
        <p:spPr bwMode="auto">
          <a:xfrm flipV="1">
            <a:off x="4049713" y="3778250"/>
            <a:ext cx="93662" cy="333375"/>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750" name="Line 814"/>
          <p:cNvSpPr>
            <a:spLocks noChangeShapeType="1"/>
          </p:cNvSpPr>
          <p:nvPr/>
        </p:nvSpPr>
        <p:spPr bwMode="auto">
          <a:xfrm flipV="1">
            <a:off x="4143375" y="3470275"/>
            <a:ext cx="80963" cy="307975"/>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751" name="Line 815"/>
          <p:cNvSpPr>
            <a:spLocks noChangeShapeType="1"/>
          </p:cNvSpPr>
          <p:nvPr/>
        </p:nvSpPr>
        <p:spPr bwMode="auto">
          <a:xfrm flipV="1">
            <a:off x="4224338" y="3208338"/>
            <a:ext cx="95250" cy="261937"/>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752" name="Line 816"/>
          <p:cNvSpPr>
            <a:spLocks noChangeShapeType="1"/>
          </p:cNvSpPr>
          <p:nvPr/>
        </p:nvSpPr>
        <p:spPr bwMode="auto">
          <a:xfrm flipV="1">
            <a:off x="4319588" y="2971800"/>
            <a:ext cx="93662" cy="236538"/>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753" name="Line 817"/>
          <p:cNvSpPr>
            <a:spLocks noChangeShapeType="1"/>
          </p:cNvSpPr>
          <p:nvPr/>
        </p:nvSpPr>
        <p:spPr bwMode="auto">
          <a:xfrm flipV="1">
            <a:off x="4413250" y="2781300"/>
            <a:ext cx="68263" cy="190500"/>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754" name="Line 818"/>
          <p:cNvSpPr>
            <a:spLocks noChangeShapeType="1"/>
          </p:cNvSpPr>
          <p:nvPr/>
        </p:nvSpPr>
        <p:spPr bwMode="auto">
          <a:xfrm flipV="1">
            <a:off x="4481513" y="2638425"/>
            <a:ext cx="95250" cy="142875"/>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755" name="Line 819"/>
          <p:cNvSpPr>
            <a:spLocks noChangeShapeType="1"/>
          </p:cNvSpPr>
          <p:nvPr/>
        </p:nvSpPr>
        <p:spPr bwMode="auto">
          <a:xfrm flipV="1">
            <a:off x="4576763" y="2471738"/>
            <a:ext cx="93662" cy="166687"/>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756" name="Line 820"/>
          <p:cNvSpPr>
            <a:spLocks noChangeShapeType="1"/>
          </p:cNvSpPr>
          <p:nvPr/>
        </p:nvSpPr>
        <p:spPr bwMode="auto">
          <a:xfrm flipV="1">
            <a:off x="4670425" y="2365375"/>
            <a:ext cx="80963" cy="106363"/>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757" name="Line 821"/>
          <p:cNvSpPr>
            <a:spLocks noChangeShapeType="1"/>
          </p:cNvSpPr>
          <p:nvPr/>
        </p:nvSpPr>
        <p:spPr bwMode="auto">
          <a:xfrm flipV="1">
            <a:off x="4751388" y="2293938"/>
            <a:ext cx="93662" cy="71437"/>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758" name="Line 822"/>
          <p:cNvSpPr>
            <a:spLocks noChangeShapeType="1"/>
          </p:cNvSpPr>
          <p:nvPr/>
        </p:nvSpPr>
        <p:spPr bwMode="auto">
          <a:xfrm flipV="1">
            <a:off x="4845050" y="2246313"/>
            <a:ext cx="95250" cy="47625"/>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759" name="Line 823"/>
          <p:cNvSpPr>
            <a:spLocks noChangeShapeType="1"/>
          </p:cNvSpPr>
          <p:nvPr/>
        </p:nvSpPr>
        <p:spPr bwMode="auto">
          <a:xfrm flipV="1">
            <a:off x="4940300" y="2198688"/>
            <a:ext cx="80963" cy="47625"/>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760" name="Line 824"/>
          <p:cNvSpPr>
            <a:spLocks noChangeShapeType="1"/>
          </p:cNvSpPr>
          <p:nvPr/>
        </p:nvSpPr>
        <p:spPr bwMode="auto">
          <a:xfrm flipV="1">
            <a:off x="5021263" y="2138363"/>
            <a:ext cx="82550" cy="60325"/>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761" name="Line 825"/>
          <p:cNvSpPr>
            <a:spLocks noChangeShapeType="1"/>
          </p:cNvSpPr>
          <p:nvPr/>
        </p:nvSpPr>
        <p:spPr bwMode="auto">
          <a:xfrm flipV="1">
            <a:off x="5103813" y="2092325"/>
            <a:ext cx="93662" cy="46038"/>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762" name="Line 826"/>
          <p:cNvSpPr>
            <a:spLocks noChangeShapeType="1"/>
          </p:cNvSpPr>
          <p:nvPr/>
        </p:nvSpPr>
        <p:spPr bwMode="auto">
          <a:xfrm flipV="1">
            <a:off x="5197475" y="2066925"/>
            <a:ext cx="92075" cy="25400"/>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763" name="Line 827"/>
          <p:cNvSpPr>
            <a:spLocks noChangeShapeType="1"/>
          </p:cNvSpPr>
          <p:nvPr/>
        </p:nvSpPr>
        <p:spPr bwMode="auto">
          <a:xfrm>
            <a:off x="5289550" y="2066925"/>
            <a:ext cx="82550" cy="12700"/>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764" name="Line 828"/>
          <p:cNvSpPr>
            <a:spLocks noChangeShapeType="1"/>
          </p:cNvSpPr>
          <p:nvPr/>
        </p:nvSpPr>
        <p:spPr bwMode="auto">
          <a:xfrm>
            <a:off x="5372100" y="2066925"/>
            <a:ext cx="95250" cy="12700"/>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765" name="Line 829"/>
          <p:cNvSpPr>
            <a:spLocks noChangeShapeType="1"/>
          </p:cNvSpPr>
          <p:nvPr/>
        </p:nvSpPr>
        <p:spPr bwMode="auto">
          <a:xfrm>
            <a:off x="5467350" y="2066925"/>
            <a:ext cx="92075" cy="12700"/>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766" name="Line 830"/>
          <p:cNvSpPr>
            <a:spLocks noChangeShapeType="1"/>
          </p:cNvSpPr>
          <p:nvPr/>
        </p:nvSpPr>
        <p:spPr bwMode="auto">
          <a:xfrm flipV="1">
            <a:off x="5559425" y="2055813"/>
            <a:ext cx="69850" cy="11112"/>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767" name="Line 831"/>
          <p:cNvSpPr>
            <a:spLocks noChangeShapeType="1"/>
          </p:cNvSpPr>
          <p:nvPr/>
        </p:nvSpPr>
        <p:spPr bwMode="auto">
          <a:xfrm>
            <a:off x="5629275" y="2055813"/>
            <a:ext cx="95250" cy="1587"/>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768" name="Line 832"/>
          <p:cNvSpPr>
            <a:spLocks noChangeShapeType="1"/>
          </p:cNvSpPr>
          <p:nvPr/>
        </p:nvSpPr>
        <p:spPr bwMode="auto">
          <a:xfrm>
            <a:off x="5724525" y="2055813"/>
            <a:ext cx="92075" cy="1587"/>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769" name="Line 833"/>
          <p:cNvSpPr>
            <a:spLocks noChangeShapeType="1"/>
          </p:cNvSpPr>
          <p:nvPr/>
        </p:nvSpPr>
        <p:spPr bwMode="auto">
          <a:xfrm>
            <a:off x="5816600" y="2055813"/>
            <a:ext cx="95250" cy="1587"/>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770" name="Line 834"/>
          <p:cNvSpPr>
            <a:spLocks noChangeShapeType="1"/>
          </p:cNvSpPr>
          <p:nvPr/>
        </p:nvSpPr>
        <p:spPr bwMode="auto">
          <a:xfrm>
            <a:off x="5911850" y="2055813"/>
            <a:ext cx="80963" cy="1587"/>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771" name="Line 835"/>
          <p:cNvSpPr>
            <a:spLocks noChangeShapeType="1"/>
          </p:cNvSpPr>
          <p:nvPr/>
        </p:nvSpPr>
        <p:spPr bwMode="auto">
          <a:xfrm>
            <a:off x="5992813" y="2055813"/>
            <a:ext cx="93662" cy="1587"/>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772" name="Line 836"/>
          <p:cNvSpPr>
            <a:spLocks noChangeShapeType="1"/>
          </p:cNvSpPr>
          <p:nvPr/>
        </p:nvSpPr>
        <p:spPr bwMode="auto">
          <a:xfrm>
            <a:off x="6086475" y="2055813"/>
            <a:ext cx="82550" cy="1587"/>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773" name="Line 837"/>
          <p:cNvSpPr>
            <a:spLocks noChangeShapeType="1"/>
          </p:cNvSpPr>
          <p:nvPr/>
        </p:nvSpPr>
        <p:spPr bwMode="auto">
          <a:xfrm>
            <a:off x="6169025" y="2055813"/>
            <a:ext cx="82550" cy="1587"/>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774" name="Line 838"/>
          <p:cNvSpPr>
            <a:spLocks noChangeShapeType="1"/>
          </p:cNvSpPr>
          <p:nvPr/>
        </p:nvSpPr>
        <p:spPr bwMode="auto">
          <a:xfrm>
            <a:off x="6251575" y="2055813"/>
            <a:ext cx="93663" cy="1587"/>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775" name="Line 839"/>
          <p:cNvSpPr>
            <a:spLocks noChangeShapeType="1"/>
          </p:cNvSpPr>
          <p:nvPr/>
        </p:nvSpPr>
        <p:spPr bwMode="auto">
          <a:xfrm>
            <a:off x="6345238" y="2055813"/>
            <a:ext cx="92075" cy="1587"/>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776" name="Line 840"/>
          <p:cNvSpPr>
            <a:spLocks noChangeShapeType="1"/>
          </p:cNvSpPr>
          <p:nvPr/>
        </p:nvSpPr>
        <p:spPr bwMode="auto">
          <a:xfrm>
            <a:off x="6437313" y="2055813"/>
            <a:ext cx="82550" cy="1587"/>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777" name="Line 841"/>
          <p:cNvSpPr>
            <a:spLocks noChangeShapeType="1"/>
          </p:cNvSpPr>
          <p:nvPr/>
        </p:nvSpPr>
        <p:spPr bwMode="auto">
          <a:xfrm>
            <a:off x="6519863" y="2055813"/>
            <a:ext cx="95250" cy="1587"/>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778" name="Line 842"/>
          <p:cNvSpPr>
            <a:spLocks noChangeShapeType="1"/>
          </p:cNvSpPr>
          <p:nvPr/>
        </p:nvSpPr>
        <p:spPr bwMode="auto">
          <a:xfrm>
            <a:off x="6615113" y="2055813"/>
            <a:ext cx="80962" cy="1587"/>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779" name="Line 843"/>
          <p:cNvSpPr>
            <a:spLocks noChangeShapeType="1"/>
          </p:cNvSpPr>
          <p:nvPr/>
        </p:nvSpPr>
        <p:spPr bwMode="auto">
          <a:xfrm>
            <a:off x="6696075" y="2055813"/>
            <a:ext cx="93663" cy="1587"/>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780" name="Line 844"/>
          <p:cNvSpPr>
            <a:spLocks noChangeShapeType="1"/>
          </p:cNvSpPr>
          <p:nvPr/>
        </p:nvSpPr>
        <p:spPr bwMode="auto">
          <a:xfrm>
            <a:off x="6789738" y="2055813"/>
            <a:ext cx="82550" cy="1587"/>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781" name="Line 845"/>
          <p:cNvSpPr>
            <a:spLocks noChangeShapeType="1"/>
          </p:cNvSpPr>
          <p:nvPr/>
        </p:nvSpPr>
        <p:spPr bwMode="auto">
          <a:xfrm>
            <a:off x="6872288" y="2055813"/>
            <a:ext cx="92075" cy="1587"/>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782" name="Line 846"/>
          <p:cNvSpPr>
            <a:spLocks noChangeShapeType="1"/>
          </p:cNvSpPr>
          <p:nvPr/>
        </p:nvSpPr>
        <p:spPr bwMode="auto">
          <a:xfrm>
            <a:off x="6964363" y="2055813"/>
            <a:ext cx="95250" cy="1587"/>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783" name="Line 847"/>
          <p:cNvSpPr>
            <a:spLocks noChangeShapeType="1"/>
          </p:cNvSpPr>
          <p:nvPr/>
        </p:nvSpPr>
        <p:spPr bwMode="auto">
          <a:xfrm>
            <a:off x="7059613" y="2055813"/>
            <a:ext cx="80962" cy="1587"/>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784" name="Line 848"/>
          <p:cNvSpPr>
            <a:spLocks noChangeShapeType="1"/>
          </p:cNvSpPr>
          <p:nvPr/>
        </p:nvSpPr>
        <p:spPr bwMode="auto">
          <a:xfrm>
            <a:off x="7140575" y="2055813"/>
            <a:ext cx="80963" cy="1587"/>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785" name="Line 849"/>
          <p:cNvSpPr>
            <a:spLocks noChangeShapeType="1"/>
          </p:cNvSpPr>
          <p:nvPr/>
        </p:nvSpPr>
        <p:spPr bwMode="auto">
          <a:xfrm>
            <a:off x="7221538" y="2055813"/>
            <a:ext cx="95250" cy="1587"/>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786" name="Line 850"/>
          <p:cNvSpPr>
            <a:spLocks noChangeShapeType="1"/>
          </p:cNvSpPr>
          <p:nvPr/>
        </p:nvSpPr>
        <p:spPr bwMode="auto">
          <a:xfrm>
            <a:off x="7316788" y="2055813"/>
            <a:ext cx="82550" cy="1587"/>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787" name="Line 851"/>
          <p:cNvSpPr>
            <a:spLocks noChangeShapeType="1"/>
          </p:cNvSpPr>
          <p:nvPr/>
        </p:nvSpPr>
        <p:spPr bwMode="auto">
          <a:xfrm>
            <a:off x="7399338" y="2055813"/>
            <a:ext cx="92075" cy="1587"/>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788" name="Line 852"/>
          <p:cNvSpPr>
            <a:spLocks noChangeShapeType="1"/>
          </p:cNvSpPr>
          <p:nvPr/>
        </p:nvSpPr>
        <p:spPr bwMode="auto">
          <a:xfrm>
            <a:off x="7491413" y="2055813"/>
            <a:ext cx="93662" cy="1587"/>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789" name="Line 853"/>
          <p:cNvSpPr>
            <a:spLocks noChangeShapeType="1"/>
          </p:cNvSpPr>
          <p:nvPr/>
        </p:nvSpPr>
        <p:spPr bwMode="auto">
          <a:xfrm>
            <a:off x="7585075" y="2055813"/>
            <a:ext cx="95250" cy="1587"/>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790" name="Line 854"/>
          <p:cNvSpPr>
            <a:spLocks noChangeShapeType="1"/>
          </p:cNvSpPr>
          <p:nvPr/>
        </p:nvSpPr>
        <p:spPr bwMode="auto">
          <a:xfrm>
            <a:off x="1930400" y="5846763"/>
            <a:ext cx="93663" cy="1587"/>
          </a:xfrm>
          <a:prstGeom prst="line">
            <a:avLst/>
          </a:prstGeom>
          <a:noFill/>
          <a:ln w="12700">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791" name="Line 855"/>
          <p:cNvSpPr>
            <a:spLocks noChangeShapeType="1"/>
          </p:cNvSpPr>
          <p:nvPr/>
        </p:nvSpPr>
        <p:spPr bwMode="auto">
          <a:xfrm>
            <a:off x="2024063" y="5846763"/>
            <a:ext cx="80962" cy="1587"/>
          </a:xfrm>
          <a:prstGeom prst="line">
            <a:avLst/>
          </a:prstGeom>
          <a:noFill/>
          <a:ln w="12700">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792" name="Line 856"/>
          <p:cNvSpPr>
            <a:spLocks noChangeShapeType="1"/>
          </p:cNvSpPr>
          <p:nvPr/>
        </p:nvSpPr>
        <p:spPr bwMode="auto">
          <a:xfrm>
            <a:off x="2105025" y="5846763"/>
            <a:ext cx="82550" cy="1587"/>
          </a:xfrm>
          <a:prstGeom prst="line">
            <a:avLst/>
          </a:prstGeom>
          <a:noFill/>
          <a:ln w="12700">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793" name="Line 857"/>
          <p:cNvSpPr>
            <a:spLocks noChangeShapeType="1"/>
          </p:cNvSpPr>
          <p:nvPr/>
        </p:nvSpPr>
        <p:spPr bwMode="auto">
          <a:xfrm>
            <a:off x="2187575" y="5846763"/>
            <a:ext cx="93663" cy="1587"/>
          </a:xfrm>
          <a:prstGeom prst="line">
            <a:avLst/>
          </a:prstGeom>
          <a:noFill/>
          <a:ln w="12700">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794" name="Line 858"/>
          <p:cNvSpPr>
            <a:spLocks noChangeShapeType="1"/>
          </p:cNvSpPr>
          <p:nvPr/>
        </p:nvSpPr>
        <p:spPr bwMode="auto">
          <a:xfrm>
            <a:off x="2281238" y="5846763"/>
            <a:ext cx="93662" cy="1587"/>
          </a:xfrm>
          <a:prstGeom prst="line">
            <a:avLst/>
          </a:prstGeom>
          <a:noFill/>
          <a:ln w="12700">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795" name="Line 859"/>
          <p:cNvSpPr>
            <a:spLocks noChangeShapeType="1"/>
          </p:cNvSpPr>
          <p:nvPr/>
        </p:nvSpPr>
        <p:spPr bwMode="auto">
          <a:xfrm>
            <a:off x="2374900" y="5846763"/>
            <a:ext cx="82550" cy="1587"/>
          </a:xfrm>
          <a:prstGeom prst="line">
            <a:avLst/>
          </a:prstGeom>
          <a:noFill/>
          <a:ln w="12700">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796" name="Line 860"/>
          <p:cNvSpPr>
            <a:spLocks noChangeShapeType="1"/>
          </p:cNvSpPr>
          <p:nvPr/>
        </p:nvSpPr>
        <p:spPr bwMode="auto">
          <a:xfrm>
            <a:off x="2457450" y="5846763"/>
            <a:ext cx="92075" cy="1587"/>
          </a:xfrm>
          <a:prstGeom prst="line">
            <a:avLst/>
          </a:prstGeom>
          <a:noFill/>
          <a:ln w="12700">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797" name="Line 861"/>
          <p:cNvSpPr>
            <a:spLocks noChangeShapeType="1"/>
          </p:cNvSpPr>
          <p:nvPr/>
        </p:nvSpPr>
        <p:spPr bwMode="auto">
          <a:xfrm>
            <a:off x="2549525" y="5846763"/>
            <a:ext cx="95250" cy="1587"/>
          </a:xfrm>
          <a:prstGeom prst="line">
            <a:avLst/>
          </a:prstGeom>
          <a:noFill/>
          <a:ln w="12700">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798" name="Line 862"/>
          <p:cNvSpPr>
            <a:spLocks noChangeShapeType="1"/>
          </p:cNvSpPr>
          <p:nvPr/>
        </p:nvSpPr>
        <p:spPr bwMode="auto">
          <a:xfrm>
            <a:off x="2644775" y="5846763"/>
            <a:ext cx="69850" cy="1587"/>
          </a:xfrm>
          <a:prstGeom prst="line">
            <a:avLst/>
          </a:prstGeom>
          <a:noFill/>
          <a:ln w="12700">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799" name="Line 863"/>
          <p:cNvSpPr>
            <a:spLocks noChangeShapeType="1"/>
          </p:cNvSpPr>
          <p:nvPr/>
        </p:nvSpPr>
        <p:spPr bwMode="auto">
          <a:xfrm flipV="1">
            <a:off x="2714625" y="5834063"/>
            <a:ext cx="93663" cy="12700"/>
          </a:xfrm>
          <a:prstGeom prst="line">
            <a:avLst/>
          </a:prstGeom>
          <a:noFill/>
          <a:ln w="12700">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800" name="Line 864"/>
          <p:cNvSpPr>
            <a:spLocks noChangeShapeType="1"/>
          </p:cNvSpPr>
          <p:nvPr/>
        </p:nvSpPr>
        <p:spPr bwMode="auto">
          <a:xfrm>
            <a:off x="2808288" y="5834063"/>
            <a:ext cx="93662" cy="1587"/>
          </a:xfrm>
          <a:prstGeom prst="line">
            <a:avLst/>
          </a:prstGeom>
          <a:noFill/>
          <a:ln w="12700">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801" name="Line 865"/>
          <p:cNvSpPr>
            <a:spLocks noChangeShapeType="1"/>
          </p:cNvSpPr>
          <p:nvPr/>
        </p:nvSpPr>
        <p:spPr bwMode="auto">
          <a:xfrm flipV="1">
            <a:off x="2901950" y="5811838"/>
            <a:ext cx="82550" cy="22225"/>
          </a:xfrm>
          <a:prstGeom prst="line">
            <a:avLst/>
          </a:prstGeom>
          <a:noFill/>
          <a:ln w="12700">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802" name="Line 866"/>
          <p:cNvSpPr>
            <a:spLocks noChangeShapeType="1"/>
          </p:cNvSpPr>
          <p:nvPr/>
        </p:nvSpPr>
        <p:spPr bwMode="auto">
          <a:xfrm flipV="1">
            <a:off x="2984500" y="5788025"/>
            <a:ext cx="93663" cy="23813"/>
          </a:xfrm>
          <a:prstGeom prst="line">
            <a:avLst/>
          </a:prstGeom>
          <a:noFill/>
          <a:ln w="12700">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803" name="Line 867"/>
          <p:cNvSpPr>
            <a:spLocks noChangeShapeType="1"/>
          </p:cNvSpPr>
          <p:nvPr/>
        </p:nvSpPr>
        <p:spPr bwMode="auto">
          <a:xfrm flipV="1">
            <a:off x="3078163" y="5764213"/>
            <a:ext cx="93662" cy="23812"/>
          </a:xfrm>
          <a:prstGeom prst="line">
            <a:avLst/>
          </a:prstGeom>
          <a:noFill/>
          <a:ln w="12700">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804" name="Line 868"/>
          <p:cNvSpPr>
            <a:spLocks noChangeShapeType="1"/>
          </p:cNvSpPr>
          <p:nvPr/>
        </p:nvSpPr>
        <p:spPr bwMode="auto">
          <a:xfrm flipV="1">
            <a:off x="3171825" y="5703888"/>
            <a:ext cx="93663" cy="60325"/>
          </a:xfrm>
          <a:prstGeom prst="line">
            <a:avLst/>
          </a:prstGeom>
          <a:noFill/>
          <a:ln w="12700">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805" name="Line 869"/>
          <p:cNvSpPr>
            <a:spLocks noChangeShapeType="1"/>
          </p:cNvSpPr>
          <p:nvPr/>
        </p:nvSpPr>
        <p:spPr bwMode="auto">
          <a:xfrm flipV="1">
            <a:off x="3265488" y="5610225"/>
            <a:ext cx="69850" cy="93663"/>
          </a:xfrm>
          <a:prstGeom prst="line">
            <a:avLst/>
          </a:prstGeom>
          <a:noFill/>
          <a:ln w="12700">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806" name="Line 870"/>
          <p:cNvSpPr>
            <a:spLocks noChangeShapeType="1"/>
          </p:cNvSpPr>
          <p:nvPr/>
        </p:nvSpPr>
        <p:spPr bwMode="auto">
          <a:xfrm flipV="1">
            <a:off x="3335338" y="5478463"/>
            <a:ext cx="93662" cy="131762"/>
          </a:xfrm>
          <a:prstGeom prst="line">
            <a:avLst/>
          </a:prstGeom>
          <a:noFill/>
          <a:ln w="12700">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807" name="Line 871"/>
          <p:cNvSpPr>
            <a:spLocks noChangeShapeType="1"/>
          </p:cNvSpPr>
          <p:nvPr/>
        </p:nvSpPr>
        <p:spPr bwMode="auto">
          <a:xfrm flipV="1">
            <a:off x="3429000" y="5395913"/>
            <a:ext cx="93663" cy="82550"/>
          </a:xfrm>
          <a:prstGeom prst="line">
            <a:avLst/>
          </a:prstGeom>
          <a:noFill/>
          <a:ln w="12700">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808" name="Line 872"/>
          <p:cNvSpPr>
            <a:spLocks noChangeShapeType="1"/>
          </p:cNvSpPr>
          <p:nvPr/>
        </p:nvSpPr>
        <p:spPr bwMode="auto">
          <a:xfrm flipV="1">
            <a:off x="3522663" y="5218113"/>
            <a:ext cx="82550" cy="177800"/>
          </a:xfrm>
          <a:prstGeom prst="line">
            <a:avLst/>
          </a:prstGeom>
          <a:noFill/>
          <a:ln w="12700">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809" name="Line 873"/>
          <p:cNvSpPr>
            <a:spLocks noChangeShapeType="1"/>
          </p:cNvSpPr>
          <p:nvPr/>
        </p:nvSpPr>
        <p:spPr bwMode="auto">
          <a:xfrm flipV="1">
            <a:off x="3605213" y="5038725"/>
            <a:ext cx="92075" cy="179388"/>
          </a:xfrm>
          <a:prstGeom prst="line">
            <a:avLst/>
          </a:prstGeom>
          <a:noFill/>
          <a:ln w="12700">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810" name="Line 874"/>
          <p:cNvSpPr>
            <a:spLocks noChangeShapeType="1"/>
          </p:cNvSpPr>
          <p:nvPr/>
        </p:nvSpPr>
        <p:spPr bwMode="auto">
          <a:xfrm flipV="1">
            <a:off x="3697288" y="4872038"/>
            <a:ext cx="95250" cy="166687"/>
          </a:xfrm>
          <a:prstGeom prst="line">
            <a:avLst/>
          </a:prstGeom>
          <a:noFill/>
          <a:ln w="12700">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811" name="Line 875"/>
          <p:cNvSpPr>
            <a:spLocks noChangeShapeType="1"/>
          </p:cNvSpPr>
          <p:nvPr/>
        </p:nvSpPr>
        <p:spPr bwMode="auto">
          <a:xfrm flipV="1">
            <a:off x="3792538" y="4611688"/>
            <a:ext cx="69850" cy="260350"/>
          </a:xfrm>
          <a:prstGeom prst="line">
            <a:avLst/>
          </a:prstGeom>
          <a:noFill/>
          <a:ln w="12700">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812" name="Line 876"/>
          <p:cNvSpPr>
            <a:spLocks noChangeShapeType="1"/>
          </p:cNvSpPr>
          <p:nvPr/>
        </p:nvSpPr>
        <p:spPr bwMode="auto">
          <a:xfrm flipV="1">
            <a:off x="3862388" y="4337050"/>
            <a:ext cx="92075" cy="274638"/>
          </a:xfrm>
          <a:prstGeom prst="line">
            <a:avLst/>
          </a:prstGeom>
          <a:noFill/>
          <a:ln w="12700">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813" name="Line 877"/>
          <p:cNvSpPr>
            <a:spLocks noChangeShapeType="1"/>
          </p:cNvSpPr>
          <p:nvPr/>
        </p:nvSpPr>
        <p:spPr bwMode="auto">
          <a:xfrm flipV="1">
            <a:off x="3954463" y="4111625"/>
            <a:ext cx="95250" cy="225425"/>
          </a:xfrm>
          <a:prstGeom prst="line">
            <a:avLst/>
          </a:prstGeom>
          <a:noFill/>
          <a:ln w="12700">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814" name="Line 878"/>
          <p:cNvSpPr>
            <a:spLocks noChangeShapeType="1"/>
          </p:cNvSpPr>
          <p:nvPr/>
        </p:nvSpPr>
        <p:spPr bwMode="auto">
          <a:xfrm flipV="1">
            <a:off x="4049713" y="3838575"/>
            <a:ext cx="93662" cy="273050"/>
          </a:xfrm>
          <a:prstGeom prst="line">
            <a:avLst/>
          </a:prstGeom>
          <a:noFill/>
          <a:ln w="12700">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815" name="Line 879"/>
          <p:cNvSpPr>
            <a:spLocks noChangeShapeType="1"/>
          </p:cNvSpPr>
          <p:nvPr/>
        </p:nvSpPr>
        <p:spPr bwMode="auto">
          <a:xfrm flipV="1">
            <a:off x="4143375" y="3565525"/>
            <a:ext cx="80963" cy="273050"/>
          </a:xfrm>
          <a:prstGeom prst="line">
            <a:avLst/>
          </a:prstGeom>
          <a:noFill/>
          <a:ln w="12700">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816" name="Line 880"/>
          <p:cNvSpPr>
            <a:spLocks noChangeShapeType="1"/>
          </p:cNvSpPr>
          <p:nvPr/>
        </p:nvSpPr>
        <p:spPr bwMode="auto">
          <a:xfrm flipV="1">
            <a:off x="4224338" y="3363913"/>
            <a:ext cx="95250" cy="201612"/>
          </a:xfrm>
          <a:prstGeom prst="line">
            <a:avLst/>
          </a:prstGeom>
          <a:noFill/>
          <a:ln w="12700">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817" name="Line 881"/>
          <p:cNvSpPr>
            <a:spLocks noChangeShapeType="1"/>
          </p:cNvSpPr>
          <p:nvPr/>
        </p:nvSpPr>
        <p:spPr bwMode="auto">
          <a:xfrm flipV="1">
            <a:off x="4319588" y="3184525"/>
            <a:ext cx="93662" cy="179388"/>
          </a:xfrm>
          <a:prstGeom prst="line">
            <a:avLst/>
          </a:prstGeom>
          <a:noFill/>
          <a:ln w="12700">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818" name="Line 882"/>
          <p:cNvSpPr>
            <a:spLocks noChangeShapeType="1"/>
          </p:cNvSpPr>
          <p:nvPr/>
        </p:nvSpPr>
        <p:spPr bwMode="auto">
          <a:xfrm flipV="1">
            <a:off x="4413250" y="2982913"/>
            <a:ext cx="68263" cy="201612"/>
          </a:xfrm>
          <a:prstGeom prst="line">
            <a:avLst/>
          </a:prstGeom>
          <a:noFill/>
          <a:ln w="12700">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819" name="Line 883"/>
          <p:cNvSpPr>
            <a:spLocks noChangeShapeType="1"/>
          </p:cNvSpPr>
          <p:nvPr/>
        </p:nvSpPr>
        <p:spPr bwMode="auto">
          <a:xfrm flipV="1">
            <a:off x="4481513" y="2841625"/>
            <a:ext cx="95250" cy="141288"/>
          </a:xfrm>
          <a:prstGeom prst="line">
            <a:avLst/>
          </a:prstGeom>
          <a:noFill/>
          <a:ln w="12700">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820" name="Line 884"/>
          <p:cNvSpPr>
            <a:spLocks noChangeShapeType="1"/>
          </p:cNvSpPr>
          <p:nvPr/>
        </p:nvSpPr>
        <p:spPr bwMode="auto">
          <a:xfrm flipV="1">
            <a:off x="4576763" y="2686050"/>
            <a:ext cx="93662" cy="155575"/>
          </a:xfrm>
          <a:prstGeom prst="line">
            <a:avLst/>
          </a:prstGeom>
          <a:noFill/>
          <a:ln w="12700">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821" name="Line 885"/>
          <p:cNvSpPr>
            <a:spLocks noChangeShapeType="1"/>
          </p:cNvSpPr>
          <p:nvPr/>
        </p:nvSpPr>
        <p:spPr bwMode="auto">
          <a:xfrm flipV="1">
            <a:off x="4670425" y="2555875"/>
            <a:ext cx="80963" cy="130175"/>
          </a:xfrm>
          <a:prstGeom prst="line">
            <a:avLst/>
          </a:prstGeom>
          <a:noFill/>
          <a:ln w="12700">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822" name="Line 886"/>
          <p:cNvSpPr>
            <a:spLocks noChangeShapeType="1"/>
          </p:cNvSpPr>
          <p:nvPr/>
        </p:nvSpPr>
        <p:spPr bwMode="auto">
          <a:xfrm flipV="1">
            <a:off x="4751388" y="2449513"/>
            <a:ext cx="93662" cy="106362"/>
          </a:xfrm>
          <a:prstGeom prst="line">
            <a:avLst/>
          </a:prstGeom>
          <a:noFill/>
          <a:ln w="12700">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823" name="Line 887"/>
          <p:cNvSpPr>
            <a:spLocks noChangeShapeType="1"/>
          </p:cNvSpPr>
          <p:nvPr/>
        </p:nvSpPr>
        <p:spPr bwMode="auto">
          <a:xfrm flipV="1">
            <a:off x="4845050" y="2378075"/>
            <a:ext cx="95250" cy="71438"/>
          </a:xfrm>
          <a:prstGeom prst="line">
            <a:avLst/>
          </a:prstGeom>
          <a:noFill/>
          <a:ln w="12700">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824" name="Line 888"/>
          <p:cNvSpPr>
            <a:spLocks noChangeShapeType="1"/>
          </p:cNvSpPr>
          <p:nvPr/>
        </p:nvSpPr>
        <p:spPr bwMode="auto">
          <a:xfrm flipV="1">
            <a:off x="4940300" y="2328863"/>
            <a:ext cx="80963" cy="49212"/>
          </a:xfrm>
          <a:prstGeom prst="line">
            <a:avLst/>
          </a:prstGeom>
          <a:noFill/>
          <a:ln w="12700">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825" name="Line 889"/>
          <p:cNvSpPr>
            <a:spLocks noChangeShapeType="1"/>
          </p:cNvSpPr>
          <p:nvPr/>
        </p:nvSpPr>
        <p:spPr bwMode="auto">
          <a:xfrm flipV="1">
            <a:off x="5021263" y="2270125"/>
            <a:ext cx="82550" cy="58738"/>
          </a:xfrm>
          <a:prstGeom prst="line">
            <a:avLst/>
          </a:prstGeom>
          <a:noFill/>
          <a:ln w="12700">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826" name="Line 890"/>
          <p:cNvSpPr>
            <a:spLocks noChangeShapeType="1"/>
          </p:cNvSpPr>
          <p:nvPr/>
        </p:nvSpPr>
        <p:spPr bwMode="auto">
          <a:xfrm flipV="1">
            <a:off x="5103813" y="2198688"/>
            <a:ext cx="93662" cy="71437"/>
          </a:xfrm>
          <a:prstGeom prst="line">
            <a:avLst/>
          </a:prstGeom>
          <a:noFill/>
          <a:ln w="12700">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827" name="Line 891"/>
          <p:cNvSpPr>
            <a:spLocks noChangeShapeType="1"/>
          </p:cNvSpPr>
          <p:nvPr/>
        </p:nvSpPr>
        <p:spPr bwMode="auto">
          <a:xfrm flipV="1">
            <a:off x="5197475" y="2151063"/>
            <a:ext cx="92075" cy="47625"/>
          </a:xfrm>
          <a:prstGeom prst="line">
            <a:avLst/>
          </a:prstGeom>
          <a:noFill/>
          <a:ln w="12700">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828" name="Line 892"/>
          <p:cNvSpPr>
            <a:spLocks noChangeShapeType="1"/>
          </p:cNvSpPr>
          <p:nvPr/>
        </p:nvSpPr>
        <p:spPr bwMode="auto">
          <a:xfrm flipV="1">
            <a:off x="5289550" y="2116138"/>
            <a:ext cx="82550" cy="34925"/>
          </a:xfrm>
          <a:prstGeom prst="line">
            <a:avLst/>
          </a:prstGeom>
          <a:noFill/>
          <a:ln w="12700">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829" name="Line 893"/>
          <p:cNvSpPr>
            <a:spLocks noChangeShapeType="1"/>
          </p:cNvSpPr>
          <p:nvPr/>
        </p:nvSpPr>
        <p:spPr bwMode="auto">
          <a:xfrm flipV="1">
            <a:off x="5372100" y="2103438"/>
            <a:ext cx="95250" cy="12700"/>
          </a:xfrm>
          <a:prstGeom prst="line">
            <a:avLst/>
          </a:prstGeom>
          <a:noFill/>
          <a:ln w="12700">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830" name="Line 894"/>
          <p:cNvSpPr>
            <a:spLocks noChangeShapeType="1"/>
          </p:cNvSpPr>
          <p:nvPr/>
        </p:nvSpPr>
        <p:spPr bwMode="auto">
          <a:xfrm flipV="1">
            <a:off x="5467350" y="2092325"/>
            <a:ext cx="92075" cy="11113"/>
          </a:xfrm>
          <a:prstGeom prst="line">
            <a:avLst/>
          </a:prstGeom>
          <a:noFill/>
          <a:ln w="12700">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831" name="Line 895"/>
          <p:cNvSpPr>
            <a:spLocks noChangeShapeType="1"/>
          </p:cNvSpPr>
          <p:nvPr/>
        </p:nvSpPr>
        <p:spPr bwMode="auto">
          <a:xfrm flipV="1">
            <a:off x="5559425" y="2066925"/>
            <a:ext cx="69850" cy="25400"/>
          </a:xfrm>
          <a:prstGeom prst="line">
            <a:avLst/>
          </a:prstGeom>
          <a:noFill/>
          <a:ln w="12700">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832" name="Line 896"/>
          <p:cNvSpPr>
            <a:spLocks noChangeShapeType="1"/>
          </p:cNvSpPr>
          <p:nvPr/>
        </p:nvSpPr>
        <p:spPr bwMode="auto">
          <a:xfrm>
            <a:off x="5629275" y="2066925"/>
            <a:ext cx="95250" cy="12700"/>
          </a:xfrm>
          <a:prstGeom prst="line">
            <a:avLst/>
          </a:prstGeom>
          <a:noFill/>
          <a:ln w="12700">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833" name="Line 897"/>
          <p:cNvSpPr>
            <a:spLocks noChangeShapeType="1"/>
          </p:cNvSpPr>
          <p:nvPr/>
        </p:nvSpPr>
        <p:spPr bwMode="auto">
          <a:xfrm>
            <a:off x="5724525" y="2066925"/>
            <a:ext cx="92075" cy="12700"/>
          </a:xfrm>
          <a:prstGeom prst="line">
            <a:avLst/>
          </a:prstGeom>
          <a:noFill/>
          <a:ln w="12700">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834" name="Line 898"/>
          <p:cNvSpPr>
            <a:spLocks noChangeShapeType="1"/>
          </p:cNvSpPr>
          <p:nvPr/>
        </p:nvSpPr>
        <p:spPr bwMode="auto">
          <a:xfrm>
            <a:off x="5816600" y="2066925"/>
            <a:ext cx="95250" cy="12700"/>
          </a:xfrm>
          <a:prstGeom prst="line">
            <a:avLst/>
          </a:prstGeom>
          <a:noFill/>
          <a:ln w="12700">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835" name="Line 899"/>
          <p:cNvSpPr>
            <a:spLocks noChangeShapeType="1"/>
          </p:cNvSpPr>
          <p:nvPr/>
        </p:nvSpPr>
        <p:spPr bwMode="auto">
          <a:xfrm flipV="1">
            <a:off x="5911850" y="2055813"/>
            <a:ext cx="80963" cy="11112"/>
          </a:xfrm>
          <a:prstGeom prst="line">
            <a:avLst/>
          </a:prstGeom>
          <a:noFill/>
          <a:ln w="12700">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836" name="Line 900"/>
          <p:cNvSpPr>
            <a:spLocks noChangeShapeType="1"/>
          </p:cNvSpPr>
          <p:nvPr/>
        </p:nvSpPr>
        <p:spPr bwMode="auto">
          <a:xfrm>
            <a:off x="5992813" y="2055813"/>
            <a:ext cx="93662" cy="1587"/>
          </a:xfrm>
          <a:prstGeom prst="line">
            <a:avLst/>
          </a:prstGeom>
          <a:noFill/>
          <a:ln w="12700">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837" name="Line 901"/>
          <p:cNvSpPr>
            <a:spLocks noChangeShapeType="1"/>
          </p:cNvSpPr>
          <p:nvPr/>
        </p:nvSpPr>
        <p:spPr bwMode="auto">
          <a:xfrm>
            <a:off x="6086475" y="2055813"/>
            <a:ext cx="82550" cy="1587"/>
          </a:xfrm>
          <a:prstGeom prst="line">
            <a:avLst/>
          </a:prstGeom>
          <a:noFill/>
          <a:ln w="12700">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838" name="Line 902"/>
          <p:cNvSpPr>
            <a:spLocks noChangeShapeType="1"/>
          </p:cNvSpPr>
          <p:nvPr/>
        </p:nvSpPr>
        <p:spPr bwMode="auto">
          <a:xfrm>
            <a:off x="6169025" y="2055813"/>
            <a:ext cx="82550" cy="1587"/>
          </a:xfrm>
          <a:prstGeom prst="line">
            <a:avLst/>
          </a:prstGeom>
          <a:noFill/>
          <a:ln w="12700">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839" name="Line 903"/>
          <p:cNvSpPr>
            <a:spLocks noChangeShapeType="1"/>
          </p:cNvSpPr>
          <p:nvPr/>
        </p:nvSpPr>
        <p:spPr bwMode="auto">
          <a:xfrm>
            <a:off x="6251575" y="2055813"/>
            <a:ext cx="93663" cy="1587"/>
          </a:xfrm>
          <a:prstGeom prst="line">
            <a:avLst/>
          </a:prstGeom>
          <a:noFill/>
          <a:ln w="12700">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840" name="Line 904"/>
          <p:cNvSpPr>
            <a:spLocks noChangeShapeType="1"/>
          </p:cNvSpPr>
          <p:nvPr/>
        </p:nvSpPr>
        <p:spPr bwMode="auto">
          <a:xfrm>
            <a:off x="6345238" y="2055813"/>
            <a:ext cx="92075" cy="1587"/>
          </a:xfrm>
          <a:prstGeom prst="line">
            <a:avLst/>
          </a:prstGeom>
          <a:noFill/>
          <a:ln w="12700">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841" name="Line 905"/>
          <p:cNvSpPr>
            <a:spLocks noChangeShapeType="1"/>
          </p:cNvSpPr>
          <p:nvPr/>
        </p:nvSpPr>
        <p:spPr bwMode="auto">
          <a:xfrm>
            <a:off x="6437313" y="2055813"/>
            <a:ext cx="82550" cy="1587"/>
          </a:xfrm>
          <a:prstGeom prst="line">
            <a:avLst/>
          </a:prstGeom>
          <a:noFill/>
          <a:ln w="12700">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842" name="Line 906"/>
          <p:cNvSpPr>
            <a:spLocks noChangeShapeType="1"/>
          </p:cNvSpPr>
          <p:nvPr/>
        </p:nvSpPr>
        <p:spPr bwMode="auto">
          <a:xfrm>
            <a:off x="6519863" y="2055813"/>
            <a:ext cx="95250" cy="1587"/>
          </a:xfrm>
          <a:prstGeom prst="line">
            <a:avLst/>
          </a:prstGeom>
          <a:noFill/>
          <a:ln w="12700">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843" name="Line 907"/>
          <p:cNvSpPr>
            <a:spLocks noChangeShapeType="1"/>
          </p:cNvSpPr>
          <p:nvPr/>
        </p:nvSpPr>
        <p:spPr bwMode="auto">
          <a:xfrm>
            <a:off x="6615113" y="2055813"/>
            <a:ext cx="80962" cy="1587"/>
          </a:xfrm>
          <a:prstGeom prst="line">
            <a:avLst/>
          </a:prstGeom>
          <a:noFill/>
          <a:ln w="12700">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844" name="Line 908"/>
          <p:cNvSpPr>
            <a:spLocks noChangeShapeType="1"/>
          </p:cNvSpPr>
          <p:nvPr/>
        </p:nvSpPr>
        <p:spPr bwMode="auto">
          <a:xfrm>
            <a:off x="6696075" y="2055813"/>
            <a:ext cx="93663" cy="1587"/>
          </a:xfrm>
          <a:prstGeom prst="line">
            <a:avLst/>
          </a:prstGeom>
          <a:noFill/>
          <a:ln w="12700">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845" name="Line 909"/>
          <p:cNvSpPr>
            <a:spLocks noChangeShapeType="1"/>
          </p:cNvSpPr>
          <p:nvPr/>
        </p:nvSpPr>
        <p:spPr bwMode="auto">
          <a:xfrm>
            <a:off x="6789738" y="2055813"/>
            <a:ext cx="82550" cy="1587"/>
          </a:xfrm>
          <a:prstGeom prst="line">
            <a:avLst/>
          </a:prstGeom>
          <a:noFill/>
          <a:ln w="12700">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846" name="Line 910"/>
          <p:cNvSpPr>
            <a:spLocks noChangeShapeType="1"/>
          </p:cNvSpPr>
          <p:nvPr/>
        </p:nvSpPr>
        <p:spPr bwMode="auto">
          <a:xfrm>
            <a:off x="6872288" y="2055813"/>
            <a:ext cx="92075" cy="1587"/>
          </a:xfrm>
          <a:prstGeom prst="line">
            <a:avLst/>
          </a:prstGeom>
          <a:noFill/>
          <a:ln w="12700">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847" name="Line 911"/>
          <p:cNvSpPr>
            <a:spLocks noChangeShapeType="1"/>
          </p:cNvSpPr>
          <p:nvPr/>
        </p:nvSpPr>
        <p:spPr bwMode="auto">
          <a:xfrm>
            <a:off x="6964363" y="2055813"/>
            <a:ext cx="95250" cy="1587"/>
          </a:xfrm>
          <a:prstGeom prst="line">
            <a:avLst/>
          </a:prstGeom>
          <a:noFill/>
          <a:ln w="12700">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848" name="Line 912"/>
          <p:cNvSpPr>
            <a:spLocks noChangeShapeType="1"/>
          </p:cNvSpPr>
          <p:nvPr/>
        </p:nvSpPr>
        <p:spPr bwMode="auto">
          <a:xfrm>
            <a:off x="7059613" y="2055813"/>
            <a:ext cx="80962" cy="1587"/>
          </a:xfrm>
          <a:prstGeom prst="line">
            <a:avLst/>
          </a:prstGeom>
          <a:noFill/>
          <a:ln w="12700">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849" name="Line 913"/>
          <p:cNvSpPr>
            <a:spLocks noChangeShapeType="1"/>
          </p:cNvSpPr>
          <p:nvPr/>
        </p:nvSpPr>
        <p:spPr bwMode="auto">
          <a:xfrm>
            <a:off x="7140575" y="2055813"/>
            <a:ext cx="80963" cy="1587"/>
          </a:xfrm>
          <a:prstGeom prst="line">
            <a:avLst/>
          </a:prstGeom>
          <a:noFill/>
          <a:ln w="12700">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850" name="Line 914"/>
          <p:cNvSpPr>
            <a:spLocks noChangeShapeType="1"/>
          </p:cNvSpPr>
          <p:nvPr/>
        </p:nvSpPr>
        <p:spPr bwMode="auto">
          <a:xfrm>
            <a:off x="7221538" y="2055813"/>
            <a:ext cx="95250" cy="1587"/>
          </a:xfrm>
          <a:prstGeom prst="line">
            <a:avLst/>
          </a:prstGeom>
          <a:noFill/>
          <a:ln w="12700">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851" name="Line 915"/>
          <p:cNvSpPr>
            <a:spLocks noChangeShapeType="1"/>
          </p:cNvSpPr>
          <p:nvPr/>
        </p:nvSpPr>
        <p:spPr bwMode="auto">
          <a:xfrm>
            <a:off x="7316788" y="2055813"/>
            <a:ext cx="82550" cy="1587"/>
          </a:xfrm>
          <a:prstGeom prst="line">
            <a:avLst/>
          </a:prstGeom>
          <a:noFill/>
          <a:ln w="12700">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852" name="Line 916"/>
          <p:cNvSpPr>
            <a:spLocks noChangeShapeType="1"/>
          </p:cNvSpPr>
          <p:nvPr/>
        </p:nvSpPr>
        <p:spPr bwMode="auto">
          <a:xfrm>
            <a:off x="7399338" y="2055813"/>
            <a:ext cx="92075" cy="1587"/>
          </a:xfrm>
          <a:prstGeom prst="line">
            <a:avLst/>
          </a:prstGeom>
          <a:noFill/>
          <a:ln w="12700">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853" name="Line 917"/>
          <p:cNvSpPr>
            <a:spLocks noChangeShapeType="1"/>
          </p:cNvSpPr>
          <p:nvPr/>
        </p:nvSpPr>
        <p:spPr bwMode="auto">
          <a:xfrm>
            <a:off x="7491413" y="2055813"/>
            <a:ext cx="93662" cy="1587"/>
          </a:xfrm>
          <a:prstGeom prst="line">
            <a:avLst/>
          </a:prstGeom>
          <a:noFill/>
          <a:ln w="12700">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854" name="Line 918"/>
          <p:cNvSpPr>
            <a:spLocks noChangeShapeType="1"/>
          </p:cNvSpPr>
          <p:nvPr/>
        </p:nvSpPr>
        <p:spPr bwMode="auto">
          <a:xfrm>
            <a:off x="7585075" y="2055813"/>
            <a:ext cx="95250" cy="1587"/>
          </a:xfrm>
          <a:prstGeom prst="line">
            <a:avLst/>
          </a:prstGeom>
          <a:noFill/>
          <a:ln w="12700">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855" name="Line 919"/>
          <p:cNvSpPr>
            <a:spLocks noChangeShapeType="1"/>
          </p:cNvSpPr>
          <p:nvPr/>
        </p:nvSpPr>
        <p:spPr bwMode="auto">
          <a:xfrm>
            <a:off x="1930400" y="5846763"/>
            <a:ext cx="93663" cy="1587"/>
          </a:xfrm>
          <a:prstGeom prst="line">
            <a:avLst/>
          </a:prstGeom>
          <a:noFill/>
          <a:ln w="12700">
            <a:solidFill>
              <a:srgbClr val="8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856" name="Line 920"/>
          <p:cNvSpPr>
            <a:spLocks noChangeShapeType="1"/>
          </p:cNvSpPr>
          <p:nvPr/>
        </p:nvSpPr>
        <p:spPr bwMode="auto">
          <a:xfrm>
            <a:off x="2024063" y="5846763"/>
            <a:ext cx="80962" cy="1587"/>
          </a:xfrm>
          <a:prstGeom prst="line">
            <a:avLst/>
          </a:prstGeom>
          <a:noFill/>
          <a:ln w="12700">
            <a:solidFill>
              <a:srgbClr val="8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857" name="Line 921"/>
          <p:cNvSpPr>
            <a:spLocks noChangeShapeType="1"/>
          </p:cNvSpPr>
          <p:nvPr/>
        </p:nvSpPr>
        <p:spPr bwMode="auto">
          <a:xfrm>
            <a:off x="2105025" y="5846763"/>
            <a:ext cx="82550" cy="1587"/>
          </a:xfrm>
          <a:prstGeom prst="line">
            <a:avLst/>
          </a:prstGeom>
          <a:noFill/>
          <a:ln w="12700">
            <a:solidFill>
              <a:srgbClr val="8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858" name="Line 922"/>
          <p:cNvSpPr>
            <a:spLocks noChangeShapeType="1"/>
          </p:cNvSpPr>
          <p:nvPr/>
        </p:nvSpPr>
        <p:spPr bwMode="auto">
          <a:xfrm>
            <a:off x="2187575" y="5846763"/>
            <a:ext cx="93663" cy="1587"/>
          </a:xfrm>
          <a:prstGeom prst="line">
            <a:avLst/>
          </a:prstGeom>
          <a:noFill/>
          <a:ln w="12700">
            <a:solidFill>
              <a:srgbClr val="8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859" name="Line 923"/>
          <p:cNvSpPr>
            <a:spLocks noChangeShapeType="1"/>
          </p:cNvSpPr>
          <p:nvPr/>
        </p:nvSpPr>
        <p:spPr bwMode="auto">
          <a:xfrm>
            <a:off x="2281238" y="5846763"/>
            <a:ext cx="93662" cy="1587"/>
          </a:xfrm>
          <a:prstGeom prst="line">
            <a:avLst/>
          </a:prstGeom>
          <a:noFill/>
          <a:ln w="12700">
            <a:solidFill>
              <a:srgbClr val="8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860" name="Line 924"/>
          <p:cNvSpPr>
            <a:spLocks noChangeShapeType="1"/>
          </p:cNvSpPr>
          <p:nvPr/>
        </p:nvSpPr>
        <p:spPr bwMode="auto">
          <a:xfrm>
            <a:off x="2374900" y="5846763"/>
            <a:ext cx="82550" cy="1587"/>
          </a:xfrm>
          <a:prstGeom prst="line">
            <a:avLst/>
          </a:prstGeom>
          <a:noFill/>
          <a:ln w="12700">
            <a:solidFill>
              <a:srgbClr val="8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861" name="Line 925"/>
          <p:cNvSpPr>
            <a:spLocks noChangeShapeType="1"/>
          </p:cNvSpPr>
          <p:nvPr/>
        </p:nvSpPr>
        <p:spPr bwMode="auto">
          <a:xfrm>
            <a:off x="2457450" y="5846763"/>
            <a:ext cx="92075" cy="1587"/>
          </a:xfrm>
          <a:prstGeom prst="line">
            <a:avLst/>
          </a:prstGeom>
          <a:noFill/>
          <a:ln w="12700">
            <a:solidFill>
              <a:srgbClr val="8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862" name="Line 926"/>
          <p:cNvSpPr>
            <a:spLocks noChangeShapeType="1"/>
          </p:cNvSpPr>
          <p:nvPr/>
        </p:nvSpPr>
        <p:spPr bwMode="auto">
          <a:xfrm>
            <a:off x="2549525" y="5846763"/>
            <a:ext cx="95250" cy="1587"/>
          </a:xfrm>
          <a:prstGeom prst="line">
            <a:avLst/>
          </a:prstGeom>
          <a:noFill/>
          <a:ln w="12700">
            <a:solidFill>
              <a:srgbClr val="8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863" name="Line 927"/>
          <p:cNvSpPr>
            <a:spLocks noChangeShapeType="1"/>
          </p:cNvSpPr>
          <p:nvPr/>
        </p:nvSpPr>
        <p:spPr bwMode="auto">
          <a:xfrm flipV="1">
            <a:off x="2644775" y="5834063"/>
            <a:ext cx="69850" cy="12700"/>
          </a:xfrm>
          <a:prstGeom prst="line">
            <a:avLst/>
          </a:prstGeom>
          <a:noFill/>
          <a:ln w="12700">
            <a:solidFill>
              <a:srgbClr val="8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864" name="Line 928"/>
          <p:cNvSpPr>
            <a:spLocks noChangeShapeType="1"/>
          </p:cNvSpPr>
          <p:nvPr/>
        </p:nvSpPr>
        <p:spPr bwMode="auto">
          <a:xfrm flipV="1">
            <a:off x="2714625" y="5811838"/>
            <a:ext cx="93663" cy="22225"/>
          </a:xfrm>
          <a:prstGeom prst="line">
            <a:avLst/>
          </a:prstGeom>
          <a:noFill/>
          <a:ln w="12700">
            <a:solidFill>
              <a:srgbClr val="8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865" name="Line 929"/>
          <p:cNvSpPr>
            <a:spLocks noChangeShapeType="1"/>
          </p:cNvSpPr>
          <p:nvPr/>
        </p:nvSpPr>
        <p:spPr bwMode="auto">
          <a:xfrm>
            <a:off x="2808288" y="5811838"/>
            <a:ext cx="93662" cy="12700"/>
          </a:xfrm>
          <a:prstGeom prst="line">
            <a:avLst/>
          </a:prstGeom>
          <a:noFill/>
          <a:ln w="12700">
            <a:solidFill>
              <a:srgbClr val="8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866" name="Line 930"/>
          <p:cNvSpPr>
            <a:spLocks noChangeShapeType="1"/>
          </p:cNvSpPr>
          <p:nvPr/>
        </p:nvSpPr>
        <p:spPr bwMode="auto">
          <a:xfrm flipV="1">
            <a:off x="2901950" y="5788025"/>
            <a:ext cx="82550" cy="23813"/>
          </a:xfrm>
          <a:prstGeom prst="line">
            <a:avLst/>
          </a:prstGeom>
          <a:noFill/>
          <a:ln w="12700">
            <a:solidFill>
              <a:srgbClr val="8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867" name="Line 931"/>
          <p:cNvSpPr>
            <a:spLocks noChangeShapeType="1"/>
          </p:cNvSpPr>
          <p:nvPr/>
        </p:nvSpPr>
        <p:spPr bwMode="auto">
          <a:xfrm flipV="1">
            <a:off x="2984500" y="5753100"/>
            <a:ext cx="93663" cy="34925"/>
          </a:xfrm>
          <a:prstGeom prst="line">
            <a:avLst/>
          </a:prstGeom>
          <a:noFill/>
          <a:ln w="12700">
            <a:solidFill>
              <a:srgbClr val="8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868" name="Line 932"/>
          <p:cNvSpPr>
            <a:spLocks noChangeShapeType="1"/>
          </p:cNvSpPr>
          <p:nvPr/>
        </p:nvSpPr>
        <p:spPr bwMode="auto">
          <a:xfrm flipV="1">
            <a:off x="3078163" y="5703888"/>
            <a:ext cx="93662" cy="49212"/>
          </a:xfrm>
          <a:prstGeom prst="line">
            <a:avLst/>
          </a:prstGeom>
          <a:noFill/>
          <a:ln w="12700">
            <a:solidFill>
              <a:srgbClr val="8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869" name="Line 933"/>
          <p:cNvSpPr>
            <a:spLocks noChangeShapeType="1"/>
          </p:cNvSpPr>
          <p:nvPr/>
        </p:nvSpPr>
        <p:spPr bwMode="auto">
          <a:xfrm flipV="1">
            <a:off x="3171825" y="5621338"/>
            <a:ext cx="93663" cy="82550"/>
          </a:xfrm>
          <a:prstGeom prst="line">
            <a:avLst/>
          </a:prstGeom>
          <a:noFill/>
          <a:ln w="12700">
            <a:solidFill>
              <a:srgbClr val="8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870" name="Line 934"/>
          <p:cNvSpPr>
            <a:spLocks noChangeShapeType="1"/>
          </p:cNvSpPr>
          <p:nvPr/>
        </p:nvSpPr>
        <p:spPr bwMode="auto">
          <a:xfrm flipV="1">
            <a:off x="3265488" y="5526088"/>
            <a:ext cx="69850" cy="95250"/>
          </a:xfrm>
          <a:prstGeom prst="line">
            <a:avLst/>
          </a:prstGeom>
          <a:noFill/>
          <a:ln w="12700">
            <a:solidFill>
              <a:srgbClr val="8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871" name="Line 935"/>
          <p:cNvSpPr>
            <a:spLocks noChangeShapeType="1"/>
          </p:cNvSpPr>
          <p:nvPr/>
        </p:nvSpPr>
        <p:spPr bwMode="auto">
          <a:xfrm flipV="1">
            <a:off x="3335338" y="5419725"/>
            <a:ext cx="93662" cy="106363"/>
          </a:xfrm>
          <a:prstGeom prst="line">
            <a:avLst/>
          </a:prstGeom>
          <a:noFill/>
          <a:ln w="12700">
            <a:solidFill>
              <a:srgbClr val="8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872" name="Line 936"/>
          <p:cNvSpPr>
            <a:spLocks noChangeShapeType="1"/>
          </p:cNvSpPr>
          <p:nvPr/>
        </p:nvSpPr>
        <p:spPr bwMode="auto">
          <a:xfrm flipV="1">
            <a:off x="3429000" y="5253038"/>
            <a:ext cx="93663" cy="166687"/>
          </a:xfrm>
          <a:prstGeom prst="line">
            <a:avLst/>
          </a:prstGeom>
          <a:noFill/>
          <a:ln w="12700">
            <a:solidFill>
              <a:srgbClr val="8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873" name="Line 937"/>
          <p:cNvSpPr>
            <a:spLocks noChangeShapeType="1"/>
          </p:cNvSpPr>
          <p:nvPr/>
        </p:nvSpPr>
        <p:spPr bwMode="auto">
          <a:xfrm flipV="1">
            <a:off x="3522663" y="5099050"/>
            <a:ext cx="82550" cy="153988"/>
          </a:xfrm>
          <a:prstGeom prst="line">
            <a:avLst/>
          </a:prstGeom>
          <a:noFill/>
          <a:ln w="12700">
            <a:solidFill>
              <a:srgbClr val="8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874" name="Line 938"/>
          <p:cNvSpPr>
            <a:spLocks noChangeShapeType="1"/>
          </p:cNvSpPr>
          <p:nvPr/>
        </p:nvSpPr>
        <p:spPr bwMode="auto">
          <a:xfrm flipV="1">
            <a:off x="3605213" y="4932363"/>
            <a:ext cx="92075" cy="166687"/>
          </a:xfrm>
          <a:prstGeom prst="line">
            <a:avLst/>
          </a:prstGeom>
          <a:noFill/>
          <a:ln w="12700">
            <a:solidFill>
              <a:srgbClr val="8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875" name="Line 939"/>
          <p:cNvSpPr>
            <a:spLocks noChangeShapeType="1"/>
          </p:cNvSpPr>
          <p:nvPr/>
        </p:nvSpPr>
        <p:spPr bwMode="auto">
          <a:xfrm flipV="1">
            <a:off x="3697288" y="4826000"/>
            <a:ext cx="95250" cy="106363"/>
          </a:xfrm>
          <a:prstGeom prst="line">
            <a:avLst/>
          </a:prstGeom>
          <a:noFill/>
          <a:ln w="12700">
            <a:solidFill>
              <a:srgbClr val="8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876" name="Line 940"/>
          <p:cNvSpPr>
            <a:spLocks noChangeShapeType="1"/>
          </p:cNvSpPr>
          <p:nvPr/>
        </p:nvSpPr>
        <p:spPr bwMode="auto">
          <a:xfrm flipV="1">
            <a:off x="3792538" y="4514850"/>
            <a:ext cx="69850" cy="311150"/>
          </a:xfrm>
          <a:prstGeom prst="line">
            <a:avLst/>
          </a:prstGeom>
          <a:noFill/>
          <a:ln w="12700">
            <a:solidFill>
              <a:srgbClr val="8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877" name="Line 941"/>
          <p:cNvSpPr>
            <a:spLocks noChangeShapeType="1"/>
          </p:cNvSpPr>
          <p:nvPr/>
        </p:nvSpPr>
        <p:spPr bwMode="auto">
          <a:xfrm flipV="1">
            <a:off x="3862388" y="4302125"/>
            <a:ext cx="92075" cy="212725"/>
          </a:xfrm>
          <a:prstGeom prst="line">
            <a:avLst/>
          </a:prstGeom>
          <a:noFill/>
          <a:ln w="12700">
            <a:solidFill>
              <a:srgbClr val="8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878" name="Line 942"/>
          <p:cNvSpPr>
            <a:spLocks noChangeShapeType="1"/>
          </p:cNvSpPr>
          <p:nvPr/>
        </p:nvSpPr>
        <p:spPr bwMode="auto">
          <a:xfrm flipV="1">
            <a:off x="3954463" y="4076700"/>
            <a:ext cx="95250" cy="225425"/>
          </a:xfrm>
          <a:prstGeom prst="line">
            <a:avLst/>
          </a:prstGeom>
          <a:noFill/>
          <a:ln w="12700">
            <a:solidFill>
              <a:srgbClr val="8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879" name="Line 943"/>
          <p:cNvSpPr>
            <a:spLocks noChangeShapeType="1"/>
          </p:cNvSpPr>
          <p:nvPr/>
        </p:nvSpPr>
        <p:spPr bwMode="auto">
          <a:xfrm flipV="1">
            <a:off x="4049713" y="3921125"/>
            <a:ext cx="93662" cy="155575"/>
          </a:xfrm>
          <a:prstGeom prst="line">
            <a:avLst/>
          </a:prstGeom>
          <a:noFill/>
          <a:ln w="12700">
            <a:solidFill>
              <a:srgbClr val="8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880" name="Line 944"/>
          <p:cNvSpPr>
            <a:spLocks noChangeShapeType="1"/>
          </p:cNvSpPr>
          <p:nvPr/>
        </p:nvSpPr>
        <p:spPr bwMode="auto">
          <a:xfrm flipV="1">
            <a:off x="4143375" y="3660775"/>
            <a:ext cx="80963" cy="260350"/>
          </a:xfrm>
          <a:prstGeom prst="line">
            <a:avLst/>
          </a:prstGeom>
          <a:noFill/>
          <a:ln w="12700">
            <a:solidFill>
              <a:srgbClr val="8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881" name="Line 945"/>
          <p:cNvSpPr>
            <a:spLocks noChangeShapeType="1"/>
          </p:cNvSpPr>
          <p:nvPr/>
        </p:nvSpPr>
        <p:spPr bwMode="auto">
          <a:xfrm flipV="1">
            <a:off x="4224338" y="3422650"/>
            <a:ext cx="95250" cy="238125"/>
          </a:xfrm>
          <a:prstGeom prst="line">
            <a:avLst/>
          </a:prstGeom>
          <a:noFill/>
          <a:ln w="12700">
            <a:solidFill>
              <a:srgbClr val="8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882" name="Line 946"/>
          <p:cNvSpPr>
            <a:spLocks noChangeShapeType="1"/>
          </p:cNvSpPr>
          <p:nvPr/>
        </p:nvSpPr>
        <p:spPr bwMode="auto">
          <a:xfrm flipV="1">
            <a:off x="4319588" y="3279775"/>
            <a:ext cx="93662" cy="142875"/>
          </a:xfrm>
          <a:prstGeom prst="line">
            <a:avLst/>
          </a:prstGeom>
          <a:noFill/>
          <a:ln w="12700">
            <a:solidFill>
              <a:srgbClr val="8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883" name="Line 947"/>
          <p:cNvSpPr>
            <a:spLocks noChangeShapeType="1"/>
          </p:cNvSpPr>
          <p:nvPr/>
        </p:nvSpPr>
        <p:spPr bwMode="auto">
          <a:xfrm flipV="1">
            <a:off x="4413250" y="3114675"/>
            <a:ext cx="68263" cy="165100"/>
          </a:xfrm>
          <a:prstGeom prst="line">
            <a:avLst/>
          </a:prstGeom>
          <a:noFill/>
          <a:ln w="12700">
            <a:solidFill>
              <a:srgbClr val="8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884" name="Line 948"/>
          <p:cNvSpPr>
            <a:spLocks noChangeShapeType="1"/>
          </p:cNvSpPr>
          <p:nvPr/>
        </p:nvSpPr>
        <p:spPr bwMode="auto">
          <a:xfrm flipV="1">
            <a:off x="4481513" y="3019425"/>
            <a:ext cx="95250" cy="95250"/>
          </a:xfrm>
          <a:prstGeom prst="line">
            <a:avLst/>
          </a:prstGeom>
          <a:noFill/>
          <a:ln w="12700">
            <a:solidFill>
              <a:srgbClr val="8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885" name="Line 949"/>
          <p:cNvSpPr>
            <a:spLocks noChangeShapeType="1"/>
          </p:cNvSpPr>
          <p:nvPr/>
        </p:nvSpPr>
        <p:spPr bwMode="auto">
          <a:xfrm flipV="1">
            <a:off x="4576763" y="2841625"/>
            <a:ext cx="93662" cy="177800"/>
          </a:xfrm>
          <a:prstGeom prst="line">
            <a:avLst/>
          </a:prstGeom>
          <a:noFill/>
          <a:ln w="12700">
            <a:solidFill>
              <a:srgbClr val="8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886" name="Line 950"/>
          <p:cNvSpPr>
            <a:spLocks noChangeShapeType="1"/>
          </p:cNvSpPr>
          <p:nvPr/>
        </p:nvSpPr>
        <p:spPr bwMode="auto">
          <a:xfrm flipV="1">
            <a:off x="4670425" y="2733675"/>
            <a:ext cx="80963" cy="107950"/>
          </a:xfrm>
          <a:prstGeom prst="line">
            <a:avLst/>
          </a:prstGeom>
          <a:noFill/>
          <a:ln w="12700">
            <a:solidFill>
              <a:srgbClr val="8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887" name="Line 951"/>
          <p:cNvSpPr>
            <a:spLocks noChangeShapeType="1"/>
          </p:cNvSpPr>
          <p:nvPr/>
        </p:nvSpPr>
        <p:spPr bwMode="auto">
          <a:xfrm flipV="1">
            <a:off x="4751388" y="2590800"/>
            <a:ext cx="93662" cy="142875"/>
          </a:xfrm>
          <a:prstGeom prst="line">
            <a:avLst/>
          </a:prstGeom>
          <a:noFill/>
          <a:ln w="12700">
            <a:solidFill>
              <a:srgbClr val="8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888" name="Line 952"/>
          <p:cNvSpPr>
            <a:spLocks noChangeShapeType="1"/>
          </p:cNvSpPr>
          <p:nvPr/>
        </p:nvSpPr>
        <p:spPr bwMode="auto">
          <a:xfrm flipV="1">
            <a:off x="4845050" y="2508250"/>
            <a:ext cx="95250" cy="82550"/>
          </a:xfrm>
          <a:prstGeom prst="line">
            <a:avLst/>
          </a:prstGeom>
          <a:noFill/>
          <a:ln w="12700">
            <a:solidFill>
              <a:srgbClr val="8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889" name="Line 953"/>
          <p:cNvSpPr>
            <a:spLocks noChangeShapeType="1"/>
          </p:cNvSpPr>
          <p:nvPr/>
        </p:nvSpPr>
        <p:spPr bwMode="auto">
          <a:xfrm flipV="1">
            <a:off x="4940300" y="2424113"/>
            <a:ext cx="80963" cy="84137"/>
          </a:xfrm>
          <a:prstGeom prst="line">
            <a:avLst/>
          </a:prstGeom>
          <a:noFill/>
          <a:ln w="12700">
            <a:solidFill>
              <a:srgbClr val="8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890" name="Line 954"/>
          <p:cNvSpPr>
            <a:spLocks noChangeShapeType="1"/>
          </p:cNvSpPr>
          <p:nvPr/>
        </p:nvSpPr>
        <p:spPr bwMode="auto">
          <a:xfrm flipV="1">
            <a:off x="5021263" y="2365375"/>
            <a:ext cx="82550" cy="58738"/>
          </a:xfrm>
          <a:prstGeom prst="line">
            <a:avLst/>
          </a:prstGeom>
          <a:noFill/>
          <a:ln w="12700">
            <a:solidFill>
              <a:srgbClr val="8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891" name="Line 955"/>
          <p:cNvSpPr>
            <a:spLocks noChangeShapeType="1"/>
          </p:cNvSpPr>
          <p:nvPr/>
        </p:nvSpPr>
        <p:spPr bwMode="auto">
          <a:xfrm flipV="1">
            <a:off x="5103813" y="2317750"/>
            <a:ext cx="93662" cy="47625"/>
          </a:xfrm>
          <a:prstGeom prst="line">
            <a:avLst/>
          </a:prstGeom>
          <a:noFill/>
          <a:ln w="12700">
            <a:solidFill>
              <a:srgbClr val="8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892" name="Line 956"/>
          <p:cNvSpPr>
            <a:spLocks noChangeShapeType="1"/>
          </p:cNvSpPr>
          <p:nvPr/>
        </p:nvSpPr>
        <p:spPr bwMode="auto">
          <a:xfrm flipV="1">
            <a:off x="5197475" y="2270125"/>
            <a:ext cx="92075" cy="47625"/>
          </a:xfrm>
          <a:prstGeom prst="line">
            <a:avLst/>
          </a:prstGeom>
          <a:noFill/>
          <a:ln w="12700">
            <a:solidFill>
              <a:srgbClr val="8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893" name="Line 957"/>
          <p:cNvSpPr>
            <a:spLocks noChangeShapeType="1"/>
          </p:cNvSpPr>
          <p:nvPr/>
        </p:nvSpPr>
        <p:spPr bwMode="auto">
          <a:xfrm flipV="1">
            <a:off x="5289550" y="2198688"/>
            <a:ext cx="82550" cy="71437"/>
          </a:xfrm>
          <a:prstGeom prst="line">
            <a:avLst/>
          </a:prstGeom>
          <a:noFill/>
          <a:ln w="12700">
            <a:solidFill>
              <a:srgbClr val="8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894" name="Line 958"/>
          <p:cNvSpPr>
            <a:spLocks noChangeShapeType="1"/>
          </p:cNvSpPr>
          <p:nvPr/>
        </p:nvSpPr>
        <p:spPr bwMode="auto">
          <a:xfrm flipV="1">
            <a:off x="5372100" y="2174875"/>
            <a:ext cx="95250" cy="23813"/>
          </a:xfrm>
          <a:prstGeom prst="line">
            <a:avLst/>
          </a:prstGeom>
          <a:noFill/>
          <a:ln w="12700">
            <a:solidFill>
              <a:srgbClr val="8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895" name="Line 959"/>
          <p:cNvSpPr>
            <a:spLocks noChangeShapeType="1"/>
          </p:cNvSpPr>
          <p:nvPr/>
        </p:nvSpPr>
        <p:spPr bwMode="auto">
          <a:xfrm flipV="1">
            <a:off x="5467350" y="2116138"/>
            <a:ext cx="92075" cy="58737"/>
          </a:xfrm>
          <a:prstGeom prst="line">
            <a:avLst/>
          </a:prstGeom>
          <a:noFill/>
          <a:ln w="12700">
            <a:solidFill>
              <a:srgbClr val="8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896" name="Line 960"/>
          <p:cNvSpPr>
            <a:spLocks noChangeShapeType="1"/>
          </p:cNvSpPr>
          <p:nvPr/>
        </p:nvSpPr>
        <p:spPr bwMode="auto">
          <a:xfrm>
            <a:off x="5559425" y="2116138"/>
            <a:ext cx="69850" cy="11112"/>
          </a:xfrm>
          <a:prstGeom prst="line">
            <a:avLst/>
          </a:prstGeom>
          <a:noFill/>
          <a:ln w="12700">
            <a:solidFill>
              <a:srgbClr val="8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897" name="Line 961"/>
          <p:cNvSpPr>
            <a:spLocks noChangeShapeType="1"/>
          </p:cNvSpPr>
          <p:nvPr/>
        </p:nvSpPr>
        <p:spPr bwMode="auto">
          <a:xfrm flipV="1">
            <a:off x="5629275" y="2103438"/>
            <a:ext cx="95250" cy="12700"/>
          </a:xfrm>
          <a:prstGeom prst="line">
            <a:avLst/>
          </a:prstGeom>
          <a:noFill/>
          <a:ln w="12700">
            <a:solidFill>
              <a:srgbClr val="8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898" name="Line 962"/>
          <p:cNvSpPr>
            <a:spLocks noChangeShapeType="1"/>
          </p:cNvSpPr>
          <p:nvPr/>
        </p:nvSpPr>
        <p:spPr bwMode="auto">
          <a:xfrm flipV="1">
            <a:off x="5724525" y="2092325"/>
            <a:ext cx="92075" cy="11113"/>
          </a:xfrm>
          <a:prstGeom prst="line">
            <a:avLst/>
          </a:prstGeom>
          <a:noFill/>
          <a:ln w="12700">
            <a:solidFill>
              <a:srgbClr val="8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899" name="Line 963"/>
          <p:cNvSpPr>
            <a:spLocks noChangeShapeType="1"/>
          </p:cNvSpPr>
          <p:nvPr/>
        </p:nvSpPr>
        <p:spPr bwMode="auto">
          <a:xfrm>
            <a:off x="5816600" y="2092325"/>
            <a:ext cx="95250" cy="1588"/>
          </a:xfrm>
          <a:prstGeom prst="line">
            <a:avLst/>
          </a:prstGeom>
          <a:noFill/>
          <a:ln w="12700">
            <a:solidFill>
              <a:srgbClr val="8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900" name="Line 964"/>
          <p:cNvSpPr>
            <a:spLocks noChangeShapeType="1"/>
          </p:cNvSpPr>
          <p:nvPr/>
        </p:nvSpPr>
        <p:spPr bwMode="auto">
          <a:xfrm>
            <a:off x="5911850" y="2092325"/>
            <a:ext cx="80963" cy="1588"/>
          </a:xfrm>
          <a:prstGeom prst="line">
            <a:avLst/>
          </a:prstGeom>
          <a:noFill/>
          <a:ln w="12700">
            <a:solidFill>
              <a:srgbClr val="8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901" name="Line 965"/>
          <p:cNvSpPr>
            <a:spLocks noChangeShapeType="1"/>
          </p:cNvSpPr>
          <p:nvPr/>
        </p:nvSpPr>
        <p:spPr bwMode="auto">
          <a:xfrm flipV="1">
            <a:off x="5992813" y="2066925"/>
            <a:ext cx="93662" cy="25400"/>
          </a:xfrm>
          <a:prstGeom prst="line">
            <a:avLst/>
          </a:prstGeom>
          <a:noFill/>
          <a:ln w="12700">
            <a:solidFill>
              <a:srgbClr val="8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902" name="Line 966"/>
          <p:cNvSpPr>
            <a:spLocks noChangeShapeType="1"/>
          </p:cNvSpPr>
          <p:nvPr/>
        </p:nvSpPr>
        <p:spPr bwMode="auto">
          <a:xfrm>
            <a:off x="6086475" y="2066925"/>
            <a:ext cx="82550" cy="12700"/>
          </a:xfrm>
          <a:prstGeom prst="line">
            <a:avLst/>
          </a:prstGeom>
          <a:noFill/>
          <a:ln w="12700">
            <a:solidFill>
              <a:srgbClr val="8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903" name="Line 967"/>
          <p:cNvSpPr>
            <a:spLocks noChangeShapeType="1"/>
          </p:cNvSpPr>
          <p:nvPr/>
        </p:nvSpPr>
        <p:spPr bwMode="auto">
          <a:xfrm>
            <a:off x="6169025" y="2066925"/>
            <a:ext cx="82550" cy="12700"/>
          </a:xfrm>
          <a:prstGeom prst="line">
            <a:avLst/>
          </a:prstGeom>
          <a:noFill/>
          <a:ln w="12700">
            <a:solidFill>
              <a:srgbClr val="8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904" name="Line 968"/>
          <p:cNvSpPr>
            <a:spLocks noChangeShapeType="1"/>
          </p:cNvSpPr>
          <p:nvPr/>
        </p:nvSpPr>
        <p:spPr bwMode="auto">
          <a:xfrm>
            <a:off x="6251575" y="2066925"/>
            <a:ext cx="93663" cy="12700"/>
          </a:xfrm>
          <a:prstGeom prst="line">
            <a:avLst/>
          </a:prstGeom>
          <a:noFill/>
          <a:ln w="12700">
            <a:solidFill>
              <a:srgbClr val="8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905" name="Line 969"/>
          <p:cNvSpPr>
            <a:spLocks noChangeShapeType="1"/>
          </p:cNvSpPr>
          <p:nvPr/>
        </p:nvSpPr>
        <p:spPr bwMode="auto">
          <a:xfrm flipV="1">
            <a:off x="6345238" y="2055813"/>
            <a:ext cx="92075" cy="11112"/>
          </a:xfrm>
          <a:prstGeom prst="line">
            <a:avLst/>
          </a:prstGeom>
          <a:noFill/>
          <a:ln w="12700">
            <a:solidFill>
              <a:srgbClr val="8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906" name="Line 970"/>
          <p:cNvSpPr>
            <a:spLocks noChangeShapeType="1"/>
          </p:cNvSpPr>
          <p:nvPr/>
        </p:nvSpPr>
        <p:spPr bwMode="auto">
          <a:xfrm>
            <a:off x="6437313" y="2055813"/>
            <a:ext cx="82550" cy="1587"/>
          </a:xfrm>
          <a:prstGeom prst="line">
            <a:avLst/>
          </a:prstGeom>
          <a:noFill/>
          <a:ln w="12700">
            <a:solidFill>
              <a:srgbClr val="8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907" name="Line 971"/>
          <p:cNvSpPr>
            <a:spLocks noChangeShapeType="1"/>
          </p:cNvSpPr>
          <p:nvPr/>
        </p:nvSpPr>
        <p:spPr bwMode="auto">
          <a:xfrm>
            <a:off x="6519863" y="2055813"/>
            <a:ext cx="95250" cy="1587"/>
          </a:xfrm>
          <a:prstGeom prst="line">
            <a:avLst/>
          </a:prstGeom>
          <a:noFill/>
          <a:ln w="12700">
            <a:solidFill>
              <a:srgbClr val="8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908" name="Line 972"/>
          <p:cNvSpPr>
            <a:spLocks noChangeShapeType="1"/>
          </p:cNvSpPr>
          <p:nvPr/>
        </p:nvSpPr>
        <p:spPr bwMode="auto">
          <a:xfrm>
            <a:off x="6615113" y="2055813"/>
            <a:ext cx="80962" cy="1587"/>
          </a:xfrm>
          <a:prstGeom prst="line">
            <a:avLst/>
          </a:prstGeom>
          <a:noFill/>
          <a:ln w="12700">
            <a:solidFill>
              <a:srgbClr val="8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909" name="Line 973"/>
          <p:cNvSpPr>
            <a:spLocks noChangeShapeType="1"/>
          </p:cNvSpPr>
          <p:nvPr/>
        </p:nvSpPr>
        <p:spPr bwMode="auto">
          <a:xfrm>
            <a:off x="6696075" y="2055813"/>
            <a:ext cx="93663" cy="1587"/>
          </a:xfrm>
          <a:prstGeom prst="line">
            <a:avLst/>
          </a:prstGeom>
          <a:noFill/>
          <a:ln w="12700">
            <a:solidFill>
              <a:srgbClr val="8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910" name="Line 974"/>
          <p:cNvSpPr>
            <a:spLocks noChangeShapeType="1"/>
          </p:cNvSpPr>
          <p:nvPr/>
        </p:nvSpPr>
        <p:spPr bwMode="auto">
          <a:xfrm>
            <a:off x="6789738" y="2055813"/>
            <a:ext cx="82550" cy="1587"/>
          </a:xfrm>
          <a:prstGeom prst="line">
            <a:avLst/>
          </a:prstGeom>
          <a:noFill/>
          <a:ln w="12700">
            <a:solidFill>
              <a:srgbClr val="8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911" name="Line 975"/>
          <p:cNvSpPr>
            <a:spLocks noChangeShapeType="1"/>
          </p:cNvSpPr>
          <p:nvPr/>
        </p:nvSpPr>
        <p:spPr bwMode="auto">
          <a:xfrm>
            <a:off x="6872288" y="2055813"/>
            <a:ext cx="92075" cy="1587"/>
          </a:xfrm>
          <a:prstGeom prst="line">
            <a:avLst/>
          </a:prstGeom>
          <a:noFill/>
          <a:ln w="12700">
            <a:solidFill>
              <a:srgbClr val="8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912" name="Line 976"/>
          <p:cNvSpPr>
            <a:spLocks noChangeShapeType="1"/>
          </p:cNvSpPr>
          <p:nvPr/>
        </p:nvSpPr>
        <p:spPr bwMode="auto">
          <a:xfrm>
            <a:off x="6964363" y="2055813"/>
            <a:ext cx="95250" cy="1587"/>
          </a:xfrm>
          <a:prstGeom prst="line">
            <a:avLst/>
          </a:prstGeom>
          <a:noFill/>
          <a:ln w="12700">
            <a:solidFill>
              <a:srgbClr val="8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913" name="Line 977"/>
          <p:cNvSpPr>
            <a:spLocks noChangeShapeType="1"/>
          </p:cNvSpPr>
          <p:nvPr/>
        </p:nvSpPr>
        <p:spPr bwMode="auto">
          <a:xfrm>
            <a:off x="7059613" y="2055813"/>
            <a:ext cx="80962" cy="1587"/>
          </a:xfrm>
          <a:prstGeom prst="line">
            <a:avLst/>
          </a:prstGeom>
          <a:noFill/>
          <a:ln w="12700">
            <a:solidFill>
              <a:srgbClr val="8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914" name="Line 978"/>
          <p:cNvSpPr>
            <a:spLocks noChangeShapeType="1"/>
          </p:cNvSpPr>
          <p:nvPr/>
        </p:nvSpPr>
        <p:spPr bwMode="auto">
          <a:xfrm>
            <a:off x="7140575" y="2055813"/>
            <a:ext cx="80963" cy="1587"/>
          </a:xfrm>
          <a:prstGeom prst="line">
            <a:avLst/>
          </a:prstGeom>
          <a:noFill/>
          <a:ln w="12700">
            <a:solidFill>
              <a:srgbClr val="8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915" name="Line 979"/>
          <p:cNvSpPr>
            <a:spLocks noChangeShapeType="1"/>
          </p:cNvSpPr>
          <p:nvPr/>
        </p:nvSpPr>
        <p:spPr bwMode="auto">
          <a:xfrm>
            <a:off x="7221538" y="2055813"/>
            <a:ext cx="95250" cy="1587"/>
          </a:xfrm>
          <a:prstGeom prst="line">
            <a:avLst/>
          </a:prstGeom>
          <a:noFill/>
          <a:ln w="12700">
            <a:solidFill>
              <a:srgbClr val="8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916" name="Line 980"/>
          <p:cNvSpPr>
            <a:spLocks noChangeShapeType="1"/>
          </p:cNvSpPr>
          <p:nvPr/>
        </p:nvSpPr>
        <p:spPr bwMode="auto">
          <a:xfrm>
            <a:off x="7316788" y="2055813"/>
            <a:ext cx="82550" cy="1587"/>
          </a:xfrm>
          <a:prstGeom prst="line">
            <a:avLst/>
          </a:prstGeom>
          <a:noFill/>
          <a:ln w="12700">
            <a:solidFill>
              <a:srgbClr val="8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917" name="Line 981"/>
          <p:cNvSpPr>
            <a:spLocks noChangeShapeType="1"/>
          </p:cNvSpPr>
          <p:nvPr/>
        </p:nvSpPr>
        <p:spPr bwMode="auto">
          <a:xfrm>
            <a:off x="7399338" y="2055813"/>
            <a:ext cx="92075" cy="1587"/>
          </a:xfrm>
          <a:prstGeom prst="line">
            <a:avLst/>
          </a:prstGeom>
          <a:noFill/>
          <a:ln w="12700">
            <a:solidFill>
              <a:srgbClr val="8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918" name="Line 982"/>
          <p:cNvSpPr>
            <a:spLocks noChangeShapeType="1"/>
          </p:cNvSpPr>
          <p:nvPr/>
        </p:nvSpPr>
        <p:spPr bwMode="auto">
          <a:xfrm>
            <a:off x="7491413" y="2055813"/>
            <a:ext cx="93662" cy="1587"/>
          </a:xfrm>
          <a:prstGeom prst="line">
            <a:avLst/>
          </a:prstGeom>
          <a:noFill/>
          <a:ln w="12700">
            <a:solidFill>
              <a:srgbClr val="8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919" name="Line 983"/>
          <p:cNvSpPr>
            <a:spLocks noChangeShapeType="1"/>
          </p:cNvSpPr>
          <p:nvPr/>
        </p:nvSpPr>
        <p:spPr bwMode="auto">
          <a:xfrm>
            <a:off x="7585075" y="2055813"/>
            <a:ext cx="95250" cy="1587"/>
          </a:xfrm>
          <a:prstGeom prst="line">
            <a:avLst/>
          </a:prstGeom>
          <a:noFill/>
          <a:ln w="12700">
            <a:solidFill>
              <a:srgbClr val="8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920" name="Line 984"/>
          <p:cNvSpPr>
            <a:spLocks noChangeShapeType="1"/>
          </p:cNvSpPr>
          <p:nvPr/>
        </p:nvSpPr>
        <p:spPr bwMode="auto">
          <a:xfrm>
            <a:off x="1930400" y="5846763"/>
            <a:ext cx="93663" cy="1587"/>
          </a:xfrm>
          <a:prstGeom prst="line">
            <a:avLst/>
          </a:prstGeom>
          <a:noFill/>
          <a:ln w="12700">
            <a:solidFill>
              <a:srgbClr val="8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921" name="Line 985"/>
          <p:cNvSpPr>
            <a:spLocks noChangeShapeType="1"/>
          </p:cNvSpPr>
          <p:nvPr/>
        </p:nvSpPr>
        <p:spPr bwMode="auto">
          <a:xfrm>
            <a:off x="2024063" y="5846763"/>
            <a:ext cx="80962" cy="1587"/>
          </a:xfrm>
          <a:prstGeom prst="line">
            <a:avLst/>
          </a:prstGeom>
          <a:noFill/>
          <a:ln w="12700">
            <a:solidFill>
              <a:srgbClr val="8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922" name="Line 986"/>
          <p:cNvSpPr>
            <a:spLocks noChangeShapeType="1"/>
          </p:cNvSpPr>
          <p:nvPr/>
        </p:nvSpPr>
        <p:spPr bwMode="auto">
          <a:xfrm>
            <a:off x="2105025" y="5846763"/>
            <a:ext cx="82550" cy="1587"/>
          </a:xfrm>
          <a:prstGeom prst="line">
            <a:avLst/>
          </a:prstGeom>
          <a:noFill/>
          <a:ln w="12700">
            <a:solidFill>
              <a:srgbClr val="8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923" name="Line 987"/>
          <p:cNvSpPr>
            <a:spLocks noChangeShapeType="1"/>
          </p:cNvSpPr>
          <p:nvPr/>
        </p:nvSpPr>
        <p:spPr bwMode="auto">
          <a:xfrm>
            <a:off x="2187575" y="5846763"/>
            <a:ext cx="93663" cy="1587"/>
          </a:xfrm>
          <a:prstGeom prst="line">
            <a:avLst/>
          </a:prstGeom>
          <a:noFill/>
          <a:ln w="12700">
            <a:solidFill>
              <a:srgbClr val="8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924" name="Line 988"/>
          <p:cNvSpPr>
            <a:spLocks noChangeShapeType="1"/>
          </p:cNvSpPr>
          <p:nvPr/>
        </p:nvSpPr>
        <p:spPr bwMode="auto">
          <a:xfrm>
            <a:off x="2281238" y="5846763"/>
            <a:ext cx="93662" cy="1587"/>
          </a:xfrm>
          <a:prstGeom prst="line">
            <a:avLst/>
          </a:prstGeom>
          <a:noFill/>
          <a:ln w="12700">
            <a:solidFill>
              <a:srgbClr val="8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925" name="Line 989"/>
          <p:cNvSpPr>
            <a:spLocks noChangeShapeType="1"/>
          </p:cNvSpPr>
          <p:nvPr/>
        </p:nvSpPr>
        <p:spPr bwMode="auto">
          <a:xfrm>
            <a:off x="2374900" y="5846763"/>
            <a:ext cx="82550" cy="1587"/>
          </a:xfrm>
          <a:prstGeom prst="line">
            <a:avLst/>
          </a:prstGeom>
          <a:noFill/>
          <a:ln w="12700">
            <a:solidFill>
              <a:srgbClr val="8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926" name="Line 990"/>
          <p:cNvSpPr>
            <a:spLocks noChangeShapeType="1"/>
          </p:cNvSpPr>
          <p:nvPr/>
        </p:nvSpPr>
        <p:spPr bwMode="auto">
          <a:xfrm>
            <a:off x="2457450" y="5846763"/>
            <a:ext cx="92075" cy="1587"/>
          </a:xfrm>
          <a:prstGeom prst="line">
            <a:avLst/>
          </a:prstGeom>
          <a:noFill/>
          <a:ln w="12700">
            <a:solidFill>
              <a:srgbClr val="8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927" name="Line 991"/>
          <p:cNvSpPr>
            <a:spLocks noChangeShapeType="1"/>
          </p:cNvSpPr>
          <p:nvPr/>
        </p:nvSpPr>
        <p:spPr bwMode="auto">
          <a:xfrm flipV="1">
            <a:off x="2549525" y="5834063"/>
            <a:ext cx="95250" cy="12700"/>
          </a:xfrm>
          <a:prstGeom prst="line">
            <a:avLst/>
          </a:prstGeom>
          <a:noFill/>
          <a:ln w="12700">
            <a:solidFill>
              <a:srgbClr val="8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928" name="Line 992"/>
          <p:cNvSpPr>
            <a:spLocks noChangeShapeType="1"/>
          </p:cNvSpPr>
          <p:nvPr/>
        </p:nvSpPr>
        <p:spPr bwMode="auto">
          <a:xfrm flipV="1">
            <a:off x="2644775" y="5811838"/>
            <a:ext cx="69850" cy="22225"/>
          </a:xfrm>
          <a:prstGeom prst="line">
            <a:avLst/>
          </a:prstGeom>
          <a:noFill/>
          <a:ln w="12700">
            <a:solidFill>
              <a:srgbClr val="8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929" name="Line 993"/>
          <p:cNvSpPr>
            <a:spLocks noChangeShapeType="1"/>
          </p:cNvSpPr>
          <p:nvPr/>
        </p:nvSpPr>
        <p:spPr bwMode="auto">
          <a:xfrm>
            <a:off x="2714625" y="5811838"/>
            <a:ext cx="93663" cy="12700"/>
          </a:xfrm>
          <a:prstGeom prst="line">
            <a:avLst/>
          </a:prstGeom>
          <a:noFill/>
          <a:ln w="12700">
            <a:solidFill>
              <a:srgbClr val="8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930" name="Line 994"/>
          <p:cNvSpPr>
            <a:spLocks noChangeShapeType="1"/>
          </p:cNvSpPr>
          <p:nvPr/>
        </p:nvSpPr>
        <p:spPr bwMode="auto">
          <a:xfrm flipV="1">
            <a:off x="2808288" y="5764213"/>
            <a:ext cx="93662" cy="47625"/>
          </a:xfrm>
          <a:prstGeom prst="line">
            <a:avLst/>
          </a:prstGeom>
          <a:noFill/>
          <a:ln w="12700">
            <a:solidFill>
              <a:srgbClr val="8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931" name="Line 995"/>
          <p:cNvSpPr>
            <a:spLocks noChangeShapeType="1"/>
          </p:cNvSpPr>
          <p:nvPr/>
        </p:nvSpPr>
        <p:spPr bwMode="auto">
          <a:xfrm flipV="1">
            <a:off x="2901950" y="5740400"/>
            <a:ext cx="82550" cy="23813"/>
          </a:xfrm>
          <a:prstGeom prst="line">
            <a:avLst/>
          </a:prstGeom>
          <a:noFill/>
          <a:ln w="12700">
            <a:solidFill>
              <a:srgbClr val="8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932" name="Line 996"/>
          <p:cNvSpPr>
            <a:spLocks noChangeShapeType="1"/>
          </p:cNvSpPr>
          <p:nvPr/>
        </p:nvSpPr>
        <p:spPr bwMode="auto">
          <a:xfrm flipV="1">
            <a:off x="2984500" y="5703888"/>
            <a:ext cx="93663" cy="36512"/>
          </a:xfrm>
          <a:prstGeom prst="line">
            <a:avLst/>
          </a:prstGeom>
          <a:noFill/>
          <a:ln w="12700">
            <a:solidFill>
              <a:srgbClr val="8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933" name="Line 997"/>
          <p:cNvSpPr>
            <a:spLocks noChangeShapeType="1"/>
          </p:cNvSpPr>
          <p:nvPr/>
        </p:nvSpPr>
        <p:spPr bwMode="auto">
          <a:xfrm flipV="1">
            <a:off x="3078163" y="5668963"/>
            <a:ext cx="93662" cy="34925"/>
          </a:xfrm>
          <a:prstGeom prst="line">
            <a:avLst/>
          </a:prstGeom>
          <a:noFill/>
          <a:ln w="12700">
            <a:solidFill>
              <a:srgbClr val="8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934" name="Line 998"/>
          <p:cNvSpPr>
            <a:spLocks noChangeShapeType="1"/>
          </p:cNvSpPr>
          <p:nvPr/>
        </p:nvSpPr>
        <p:spPr bwMode="auto">
          <a:xfrm flipV="1">
            <a:off x="3171825" y="5573713"/>
            <a:ext cx="93663" cy="95250"/>
          </a:xfrm>
          <a:prstGeom prst="line">
            <a:avLst/>
          </a:prstGeom>
          <a:noFill/>
          <a:ln w="12700">
            <a:solidFill>
              <a:srgbClr val="8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935" name="Line 999"/>
          <p:cNvSpPr>
            <a:spLocks noChangeShapeType="1"/>
          </p:cNvSpPr>
          <p:nvPr/>
        </p:nvSpPr>
        <p:spPr bwMode="auto">
          <a:xfrm flipV="1">
            <a:off x="3265488" y="5467350"/>
            <a:ext cx="69850" cy="106363"/>
          </a:xfrm>
          <a:prstGeom prst="line">
            <a:avLst/>
          </a:prstGeom>
          <a:noFill/>
          <a:ln w="12700">
            <a:solidFill>
              <a:srgbClr val="8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936" name="Line 1000"/>
          <p:cNvSpPr>
            <a:spLocks noChangeShapeType="1"/>
          </p:cNvSpPr>
          <p:nvPr/>
        </p:nvSpPr>
        <p:spPr bwMode="auto">
          <a:xfrm flipV="1">
            <a:off x="3335338" y="5335588"/>
            <a:ext cx="93662" cy="131762"/>
          </a:xfrm>
          <a:prstGeom prst="line">
            <a:avLst/>
          </a:prstGeom>
          <a:noFill/>
          <a:ln w="12700">
            <a:solidFill>
              <a:srgbClr val="8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937" name="Line 1001"/>
          <p:cNvSpPr>
            <a:spLocks noChangeShapeType="1"/>
          </p:cNvSpPr>
          <p:nvPr/>
        </p:nvSpPr>
        <p:spPr bwMode="auto">
          <a:xfrm flipV="1">
            <a:off x="3429000" y="5170488"/>
            <a:ext cx="93663" cy="165100"/>
          </a:xfrm>
          <a:prstGeom prst="line">
            <a:avLst/>
          </a:prstGeom>
          <a:noFill/>
          <a:ln w="12700">
            <a:solidFill>
              <a:srgbClr val="8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938" name="Line 1002"/>
          <p:cNvSpPr>
            <a:spLocks noChangeShapeType="1"/>
          </p:cNvSpPr>
          <p:nvPr/>
        </p:nvSpPr>
        <p:spPr bwMode="auto">
          <a:xfrm flipV="1">
            <a:off x="3522663" y="5038725"/>
            <a:ext cx="82550" cy="131763"/>
          </a:xfrm>
          <a:prstGeom prst="line">
            <a:avLst/>
          </a:prstGeom>
          <a:noFill/>
          <a:ln w="12700">
            <a:solidFill>
              <a:srgbClr val="8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939" name="Line 1003"/>
          <p:cNvSpPr>
            <a:spLocks noChangeShapeType="1"/>
          </p:cNvSpPr>
          <p:nvPr/>
        </p:nvSpPr>
        <p:spPr bwMode="auto">
          <a:xfrm flipV="1">
            <a:off x="3605213" y="4872038"/>
            <a:ext cx="92075" cy="166687"/>
          </a:xfrm>
          <a:prstGeom prst="line">
            <a:avLst/>
          </a:prstGeom>
          <a:noFill/>
          <a:ln w="12700">
            <a:solidFill>
              <a:srgbClr val="8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940" name="Line 1004"/>
          <p:cNvSpPr>
            <a:spLocks noChangeShapeType="1"/>
          </p:cNvSpPr>
          <p:nvPr/>
        </p:nvSpPr>
        <p:spPr bwMode="auto">
          <a:xfrm flipV="1">
            <a:off x="3697288" y="4670425"/>
            <a:ext cx="95250" cy="201613"/>
          </a:xfrm>
          <a:prstGeom prst="line">
            <a:avLst/>
          </a:prstGeom>
          <a:noFill/>
          <a:ln w="12700">
            <a:solidFill>
              <a:srgbClr val="8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941" name="Line 1005"/>
          <p:cNvSpPr>
            <a:spLocks noChangeShapeType="1"/>
          </p:cNvSpPr>
          <p:nvPr/>
        </p:nvSpPr>
        <p:spPr bwMode="auto">
          <a:xfrm flipV="1">
            <a:off x="3792538" y="4479925"/>
            <a:ext cx="69850" cy="190500"/>
          </a:xfrm>
          <a:prstGeom prst="line">
            <a:avLst/>
          </a:prstGeom>
          <a:noFill/>
          <a:ln w="12700">
            <a:solidFill>
              <a:srgbClr val="8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942" name="Line 1006"/>
          <p:cNvSpPr>
            <a:spLocks noChangeShapeType="1"/>
          </p:cNvSpPr>
          <p:nvPr/>
        </p:nvSpPr>
        <p:spPr bwMode="auto">
          <a:xfrm flipV="1">
            <a:off x="3862388" y="4254500"/>
            <a:ext cx="92075" cy="225425"/>
          </a:xfrm>
          <a:prstGeom prst="line">
            <a:avLst/>
          </a:prstGeom>
          <a:noFill/>
          <a:ln w="12700">
            <a:solidFill>
              <a:srgbClr val="8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943" name="Line 1007"/>
          <p:cNvSpPr>
            <a:spLocks noChangeShapeType="1"/>
          </p:cNvSpPr>
          <p:nvPr/>
        </p:nvSpPr>
        <p:spPr bwMode="auto">
          <a:xfrm flipV="1">
            <a:off x="3954463" y="4100513"/>
            <a:ext cx="95250" cy="153987"/>
          </a:xfrm>
          <a:prstGeom prst="line">
            <a:avLst/>
          </a:prstGeom>
          <a:noFill/>
          <a:ln w="12700">
            <a:solidFill>
              <a:srgbClr val="8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944" name="Line 1008"/>
          <p:cNvSpPr>
            <a:spLocks noChangeShapeType="1"/>
          </p:cNvSpPr>
          <p:nvPr/>
        </p:nvSpPr>
        <p:spPr bwMode="auto">
          <a:xfrm flipV="1">
            <a:off x="4049713" y="3933825"/>
            <a:ext cx="93662" cy="166688"/>
          </a:xfrm>
          <a:prstGeom prst="line">
            <a:avLst/>
          </a:prstGeom>
          <a:noFill/>
          <a:ln w="12700">
            <a:solidFill>
              <a:srgbClr val="8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945" name="Line 1009"/>
          <p:cNvSpPr>
            <a:spLocks noChangeShapeType="1"/>
          </p:cNvSpPr>
          <p:nvPr/>
        </p:nvSpPr>
        <p:spPr bwMode="auto">
          <a:xfrm flipV="1">
            <a:off x="4143375" y="3684588"/>
            <a:ext cx="80963" cy="249237"/>
          </a:xfrm>
          <a:prstGeom prst="line">
            <a:avLst/>
          </a:prstGeom>
          <a:noFill/>
          <a:ln w="12700">
            <a:solidFill>
              <a:srgbClr val="8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946" name="Line 1010"/>
          <p:cNvSpPr>
            <a:spLocks noChangeShapeType="1"/>
          </p:cNvSpPr>
          <p:nvPr/>
        </p:nvSpPr>
        <p:spPr bwMode="auto">
          <a:xfrm flipV="1">
            <a:off x="4224338" y="3517900"/>
            <a:ext cx="95250" cy="166688"/>
          </a:xfrm>
          <a:prstGeom prst="line">
            <a:avLst/>
          </a:prstGeom>
          <a:noFill/>
          <a:ln w="12700">
            <a:solidFill>
              <a:srgbClr val="8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947" name="Line 1011"/>
          <p:cNvSpPr>
            <a:spLocks noChangeShapeType="1"/>
          </p:cNvSpPr>
          <p:nvPr/>
        </p:nvSpPr>
        <p:spPr bwMode="auto">
          <a:xfrm flipV="1">
            <a:off x="4319588" y="3327400"/>
            <a:ext cx="93662" cy="190500"/>
          </a:xfrm>
          <a:prstGeom prst="line">
            <a:avLst/>
          </a:prstGeom>
          <a:noFill/>
          <a:ln w="12700">
            <a:solidFill>
              <a:srgbClr val="8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948" name="Line 1012"/>
          <p:cNvSpPr>
            <a:spLocks noChangeShapeType="1"/>
          </p:cNvSpPr>
          <p:nvPr/>
        </p:nvSpPr>
        <p:spPr bwMode="auto">
          <a:xfrm flipV="1">
            <a:off x="4413250" y="3197225"/>
            <a:ext cx="68263" cy="130175"/>
          </a:xfrm>
          <a:prstGeom prst="line">
            <a:avLst/>
          </a:prstGeom>
          <a:noFill/>
          <a:ln w="12700">
            <a:solidFill>
              <a:srgbClr val="8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949" name="Line 1013"/>
          <p:cNvSpPr>
            <a:spLocks noChangeShapeType="1"/>
          </p:cNvSpPr>
          <p:nvPr/>
        </p:nvSpPr>
        <p:spPr bwMode="auto">
          <a:xfrm flipV="1">
            <a:off x="4481513" y="3090863"/>
            <a:ext cx="95250" cy="106362"/>
          </a:xfrm>
          <a:prstGeom prst="line">
            <a:avLst/>
          </a:prstGeom>
          <a:noFill/>
          <a:ln w="12700">
            <a:solidFill>
              <a:srgbClr val="8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950" name="Line 1014"/>
          <p:cNvSpPr>
            <a:spLocks noChangeShapeType="1"/>
          </p:cNvSpPr>
          <p:nvPr/>
        </p:nvSpPr>
        <p:spPr bwMode="auto">
          <a:xfrm flipV="1">
            <a:off x="4576763" y="2982913"/>
            <a:ext cx="93662" cy="107950"/>
          </a:xfrm>
          <a:prstGeom prst="line">
            <a:avLst/>
          </a:prstGeom>
          <a:noFill/>
          <a:ln w="12700">
            <a:solidFill>
              <a:srgbClr val="8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951" name="Line 1015"/>
          <p:cNvSpPr>
            <a:spLocks noChangeShapeType="1"/>
          </p:cNvSpPr>
          <p:nvPr/>
        </p:nvSpPr>
        <p:spPr bwMode="auto">
          <a:xfrm flipV="1">
            <a:off x="4670425" y="2876550"/>
            <a:ext cx="80963" cy="106363"/>
          </a:xfrm>
          <a:prstGeom prst="line">
            <a:avLst/>
          </a:prstGeom>
          <a:noFill/>
          <a:ln w="12700">
            <a:solidFill>
              <a:srgbClr val="8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952" name="Line 1016"/>
          <p:cNvSpPr>
            <a:spLocks noChangeShapeType="1"/>
          </p:cNvSpPr>
          <p:nvPr/>
        </p:nvSpPr>
        <p:spPr bwMode="auto">
          <a:xfrm flipV="1">
            <a:off x="4751388" y="2733675"/>
            <a:ext cx="93662" cy="142875"/>
          </a:xfrm>
          <a:prstGeom prst="line">
            <a:avLst/>
          </a:prstGeom>
          <a:noFill/>
          <a:ln w="12700">
            <a:solidFill>
              <a:srgbClr val="8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953" name="Line 1017"/>
          <p:cNvSpPr>
            <a:spLocks noChangeShapeType="1"/>
          </p:cNvSpPr>
          <p:nvPr/>
        </p:nvSpPr>
        <p:spPr bwMode="auto">
          <a:xfrm flipV="1">
            <a:off x="4845050" y="2614613"/>
            <a:ext cx="95250" cy="119062"/>
          </a:xfrm>
          <a:prstGeom prst="line">
            <a:avLst/>
          </a:prstGeom>
          <a:noFill/>
          <a:ln w="12700">
            <a:solidFill>
              <a:srgbClr val="8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954" name="Line 1018"/>
          <p:cNvSpPr>
            <a:spLocks noChangeShapeType="1"/>
          </p:cNvSpPr>
          <p:nvPr/>
        </p:nvSpPr>
        <p:spPr bwMode="auto">
          <a:xfrm flipV="1">
            <a:off x="4940300" y="2555875"/>
            <a:ext cx="80963" cy="58738"/>
          </a:xfrm>
          <a:prstGeom prst="line">
            <a:avLst/>
          </a:prstGeom>
          <a:noFill/>
          <a:ln w="12700">
            <a:solidFill>
              <a:srgbClr val="8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955" name="Line 1019"/>
          <p:cNvSpPr>
            <a:spLocks noChangeShapeType="1"/>
          </p:cNvSpPr>
          <p:nvPr/>
        </p:nvSpPr>
        <p:spPr bwMode="auto">
          <a:xfrm flipV="1">
            <a:off x="5021263" y="2471738"/>
            <a:ext cx="82550" cy="84137"/>
          </a:xfrm>
          <a:prstGeom prst="line">
            <a:avLst/>
          </a:prstGeom>
          <a:noFill/>
          <a:ln w="12700">
            <a:solidFill>
              <a:srgbClr val="8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956" name="Line 1020"/>
          <p:cNvSpPr>
            <a:spLocks noChangeShapeType="1"/>
          </p:cNvSpPr>
          <p:nvPr/>
        </p:nvSpPr>
        <p:spPr bwMode="auto">
          <a:xfrm flipV="1">
            <a:off x="5103813" y="2387600"/>
            <a:ext cx="93662" cy="84138"/>
          </a:xfrm>
          <a:prstGeom prst="line">
            <a:avLst/>
          </a:prstGeom>
          <a:noFill/>
          <a:ln w="12700">
            <a:solidFill>
              <a:srgbClr val="8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957" name="Line 1021"/>
          <p:cNvSpPr>
            <a:spLocks noChangeShapeType="1"/>
          </p:cNvSpPr>
          <p:nvPr/>
        </p:nvSpPr>
        <p:spPr bwMode="auto">
          <a:xfrm flipV="1">
            <a:off x="5197475" y="2328863"/>
            <a:ext cx="92075" cy="58737"/>
          </a:xfrm>
          <a:prstGeom prst="line">
            <a:avLst/>
          </a:prstGeom>
          <a:noFill/>
          <a:ln w="12700">
            <a:solidFill>
              <a:srgbClr val="8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958" name="Line 1022"/>
          <p:cNvSpPr>
            <a:spLocks noChangeShapeType="1"/>
          </p:cNvSpPr>
          <p:nvPr/>
        </p:nvSpPr>
        <p:spPr bwMode="auto">
          <a:xfrm flipV="1">
            <a:off x="5289550" y="2281238"/>
            <a:ext cx="82550" cy="47625"/>
          </a:xfrm>
          <a:prstGeom prst="line">
            <a:avLst/>
          </a:prstGeom>
          <a:noFill/>
          <a:ln w="12700">
            <a:solidFill>
              <a:srgbClr val="8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959" name="Line 1023"/>
          <p:cNvSpPr>
            <a:spLocks noChangeShapeType="1"/>
          </p:cNvSpPr>
          <p:nvPr/>
        </p:nvSpPr>
        <p:spPr bwMode="auto">
          <a:xfrm flipV="1">
            <a:off x="5372100" y="2246313"/>
            <a:ext cx="95250" cy="34925"/>
          </a:xfrm>
          <a:prstGeom prst="line">
            <a:avLst/>
          </a:prstGeom>
          <a:noFill/>
          <a:ln w="12700">
            <a:solidFill>
              <a:srgbClr val="8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960" name="Line 1024"/>
          <p:cNvSpPr>
            <a:spLocks noChangeShapeType="1"/>
          </p:cNvSpPr>
          <p:nvPr/>
        </p:nvSpPr>
        <p:spPr bwMode="auto">
          <a:xfrm flipV="1">
            <a:off x="5467350" y="2187575"/>
            <a:ext cx="92075" cy="58738"/>
          </a:xfrm>
          <a:prstGeom prst="line">
            <a:avLst/>
          </a:prstGeom>
          <a:noFill/>
          <a:ln w="12700">
            <a:solidFill>
              <a:srgbClr val="8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961" name="Line 1025"/>
          <p:cNvSpPr>
            <a:spLocks noChangeShapeType="1"/>
          </p:cNvSpPr>
          <p:nvPr/>
        </p:nvSpPr>
        <p:spPr bwMode="auto">
          <a:xfrm flipV="1">
            <a:off x="5559425" y="2174875"/>
            <a:ext cx="69850" cy="12700"/>
          </a:xfrm>
          <a:prstGeom prst="line">
            <a:avLst/>
          </a:prstGeom>
          <a:noFill/>
          <a:ln w="12700">
            <a:solidFill>
              <a:srgbClr val="8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962" name="Line 1026"/>
          <p:cNvSpPr>
            <a:spLocks noChangeShapeType="1"/>
          </p:cNvSpPr>
          <p:nvPr/>
        </p:nvSpPr>
        <p:spPr bwMode="auto">
          <a:xfrm flipV="1">
            <a:off x="5629275" y="2138363"/>
            <a:ext cx="95250" cy="36512"/>
          </a:xfrm>
          <a:prstGeom prst="line">
            <a:avLst/>
          </a:prstGeom>
          <a:noFill/>
          <a:ln w="12700">
            <a:solidFill>
              <a:srgbClr val="8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963" name="Line 1027"/>
          <p:cNvSpPr>
            <a:spLocks noChangeShapeType="1"/>
          </p:cNvSpPr>
          <p:nvPr/>
        </p:nvSpPr>
        <p:spPr bwMode="auto">
          <a:xfrm flipV="1">
            <a:off x="5724525" y="2116138"/>
            <a:ext cx="92075" cy="22225"/>
          </a:xfrm>
          <a:prstGeom prst="line">
            <a:avLst/>
          </a:prstGeom>
          <a:noFill/>
          <a:ln w="12700">
            <a:solidFill>
              <a:srgbClr val="8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964" name="Line 1028"/>
          <p:cNvSpPr>
            <a:spLocks noChangeShapeType="1"/>
          </p:cNvSpPr>
          <p:nvPr/>
        </p:nvSpPr>
        <p:spPr bwMode="auto">
          <a:xfrm>
            <a:off x="5816600" y="2116138"/>
            <a:ext cx="95250" cy="11112"/>
          </a:xfrm>
          <a:prstGeom prst="line">
            <a:avLst/>
          </a:prstGeom>
          <a:noFill/>
          <a:ln w="12700">
            <a:solidFill>
              <a:srgbClr val="8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965" name="Line 1029"/>
          <p:cNvSpPr>
            <a:spLocks noChangeShapeType="1"/>
          </p:cNvSpPr>
          <p:nvPr/>
        </p:nvSpPr>
        <p:spPr bwMode="auto">
          <a:xfrm flipV="1">
            <a:off x="5911850" y="2103438"/>
            <a:ext cx="80963" cy="12700"/>
          </a:xfrm>
          <a:prstGeom prst="line">
            <a:avLst/>
          </a:prstGeom>
          <a:noFill/>
          <a:ln w="12700">
            <a:solidFill>
              <a:srgbClr val="8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966" name="Line 1030"/>
          <p:cNvSpPr>
            <a:spLocks noChangeShapeType="1"/>
          </p:cNvSpPr>
          <p:nvPr/>
        </p:nvSpPr>
        <p:spPr bwMode="auto">
          <a:xfrm flipV="1">
            <a:off x="5992813" y="2092325"/>
            <a:ext cx="93662" cy="11113"/>
          </a:xfrm>
          <a:prstGeom prst="line">
            <a:avLst/>
          </a:prstGeom>
          <a:noFill/>
          <a:ln w="12700">
            <a:solidFill>
              <a:srgbClr val="8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967" name="Line 1031"/>
          <p:cNvSpPr>
            <a:spLocks noChangeShapeType="1"/>
          </p:cNvSpPr>
          <p:nvPr/>
        </p:nvSpPr>
        <p:spPr bwMode="auto">
          <a:xfrm>
            <a:off x="6086475" y="2092325"/>
            <a:ext cx="82550" cy="1588"/>
          </a:xfrm>
          <a:prstGeom prst="line">
            <a:avLst/>
          </a:prstGeom>
          <a:noFill/>
          <a:ln w="12700">
            <a:solidFill>
              <a:srgbClr val="8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968" name="Line 1032"/>
          <p:cNvSpPr>
            <a:spLocks noChangeShapeType="1"/>
          </p:cNvSpPr>
          <p:nvPr/>
        </p:nvSpPr>
        <p:spPr bwMode="auto">
          <a:xfrm flipV="1">
            <a:off x="6169025" y="2066925"/>
            <a:ext cx="82550" cy="25400"/>
          </a:xfrm>
          <a:prstGeom prst="line">
            <a:avLst/>
          </a:prstGeom>
          <a:noFill/>
          <a:ln w="12700">
            <a:solidFill>
              <a:srgbClr val="8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969" name="Line 1033"/>
          <p:cNvSpPr>
            <a:spLocks noChangeShapeType="1"/>
          </p:cNvSpPr>
          <p:nvPr/>
        </p:nvSpPr>
        <p:spPr bwMode="auto">
          <a:xfrm>
            <a:off x="6251575" y="2066925"/>
            <a:ext cx="93663" cy="12700"/>
          </a:xfrm>
          <a:prstGeom prst="line">
            <a:avLst/>
          </a:prstGeom>
          <a:noFill/>
          <a:ln w="12700">
            <a:solidFill>
              <a:srgbClr val="8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970" name="Line 1034"/>
          <p:cNvSpPr>
            <a:spLocks noChangeShapeType="1"/>
          </p:cNvSpPr>
          <p:nvPr/>
        </p:nvSpPr>
        <p:spPr bwMode="auto">
          <a:xfrm>
            <a:off x="6345238" y="2066925"/>
            <a:ext cx="92075" cy="12700"/>
          </a:xfrm>
          <a:prstGeom prst="line">
            <a:avLst/>
          </a:prstGeom>
          <a:noFill/>
          <a:ln w="12700">
            <a:solidFill>
              <a:srgbClr val="8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971" name="Line 1035"/>
          <p:cNvSpPr>
            <a:spLocks noChangeShapeType="1"/>
          </p:cNvSpPr>
          <p:nvPr/>
        </p:nvSpPr>
        <p:spPr bwMode="auto">
          <a:xfrm>
            <a:off x="6437313" y="2066925"/>
            <a:ext cx="82550" cy="12700"/>
          </a:xfrm>
          <a:prstGeom prst="line">
            <a:avLst/>
          </a:prstGeom>
          <a:noFill/>
          <a:ln w="12700">
            <a:solidFill>
              <a:srgbClr val="8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972" name="Line 1036"/>
          <p:cNvSpPr>
            <a:spLocks noChangeShapeType="1"/>
          </p:cNvSpPr>
          <p:nvPr/>
        </p:nvSpPr>
        <p:spPr bwMode="auto">
          <a:xfrm>
            <a:off x="6519863" y="2066925"/>
            <a:ext cx="95250" cy="12700"/>
          </a:xfrm>
          <a:prstGeom prst="line">
            <a:avLst/>
          </a:prstGeom>
          <a:noFill/>
          <a:ln w="12700">
            <a:solidFill>
              <a:srgbClr val="8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973" name="Line 1037"/>
          <p:cNvSpPr>
            <a:spLocks noChangeShapeType="1"/>
          </p:cNvSpPr>
          <p:nvPr/>
        </p:nvSpPr>
        <p:spPr bwMode="auto">
          <a:xfrm flipV="1">
            <a:off x="6615113" y="2055813"/>
            <a:ext cx="80962" cy="11112"/>
          </a:xfrm>
          <a:prstGeom prst="line">
            <a:avLst/>
          </a:prstGeom>
          <a:noFill/>
          <a:ln w="12700">
            <a:solidFill>
              <a:srgbClr val="8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974" name="Line 1038"/>
          <p:cNvSpPr>
            <a:spLocks noChangeShapeType="1"/>
          </p:cNvSpPr>
          <p:nvPr/>
        </p:nvSpPr>
        <p:spPr bwMode="auto">
          <a:xfrm>
            <a:off x="6696075" y="2055813"/>
            <a:ext cx="93663" cy="1587"/>
          </a:xfrm>
          <a:prstGeom prst="line">
            <a:avLst/>
          </a:prstGeom>
          <a:noFill/>
          <a:ln w="12700">
            <a:solidFill>
              <a:srgbClr val="8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975" name="Line 1039"/>
          <p:cNvSpPr>
            <a:spLocks noChangeShapeType="1"/>
          </p:cNvSpPr>
          <p:nvPr/>
        </p:nvSpPr>
        <p:spPr bwMode="auto">
          <a:xfrm>
            <a:off x="6789738" y="2055813"/>
            <a:ext cx="82550" cy="1587"/>
          </a:xfrm>
          <a:prstGeom prst="line">
            <a:avLst/>
          </a:prstGeom>
          <a:noFill/>
          <a:ln w="12700">
            <a:solidFill>
              <a:srgbClr val="8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976" name="Line 1040"/>
          <p:cNvSpPr>
            <a:spLocks noChangeShapeType="1"/>
          </p:cNvSpPr>
          <p:nvPr/>
        </p:nvSpPr>
        <p:spPr bwMode="auto">
          <a:xfrm>
            <a:off x="6437313" y="2055813"/>
            <a:ext cx="82550" cy="1587"/>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977" name="Line 1041"/>
          <p:cNvSpPr>
            <a:spLocks noChangeShapeType="1"/>
          </p:cNvSpPr>
          <p:nvPr/>
        </p:nvSpPr>
        <p:spPr bwMode="auto">
          <a:xfrm>
            <a:off x="6519863" y="2055813"/>
            <a:ext cx="95250" cy="1587"/>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978" name="Line 1042"/>
          <p:cNvSpPr>
            <a:spLocks noChangeShapeType="1"/>
          </p:cNvSpPr>
          <p:nvPr/>
        </p:nvSpPr>
        <p:spPr bwMode="auto">
          <a:xfrm>
            <a:off x="6615113" y="2055813"/>
            <a:ext cx="80962" cy="1587"/>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979" name="Line 1043"/>
          <p:cNvSpPr>
            <a:spLocks noChangeShapeType="1"/>
          </p:cNvSpPr>
          <p:nvPr/>
        </p:nvSpPr>
        <p:spPr bwMode="auto">
          <a:xfrm>
            <a:off x="6696075" y="2055813"/>
            <a:ext cx="93663" cy="1587"/>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980" name="Line 1044"/>
          <p:cNvSpPr>
            <a:spLocks noChangeShapeType="1"/>
          </p:cNvSpPr>
          <p:nvPr/>
        </p:nvSpPr>
        <p:spPr bwMode="auto">
          <a:xfrm>
            <a:off x="6789738" y="2055813"/>
            <a:ext cx="82550" cy="1587"/>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981" name="Line 1045"/>
          <p:cNvSpPr>
            <a:spLocks noChangeShapeType="1"/>
          </p:cNvSpPr>
          <p:nvPr/>
        </p:nvSpPr>
        <p:spPr bwMode="auto">
          <a:xfrm>
            <a:off x="6872288" y="2055813"/>
            <a:ext cx="92075" cy="1587"/>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982" name="Line 1046"/>
          <p:cNvSpPr>
            <a:spLocks noChangeShapeType="1"/>
          </p:cNvSpPr>
          <p:nvPr/>
        </p:nvSpPr>
        <p:spPr bwMode="auto">
          <a:xfrm>
            <a:off x="6964363" y="2055813"/>
            <a:ext cx="95250" cy="1587"/>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983" name="Line 1047"/>
          <p:cNvSpPr>
            <a:spLocks noChangeShapeType="1"/>
          </p:cNvSpPr>
          <p:nvPr/>
        </p:nvSpPr>
        <p:spPr bwMode="auto">
          <a:xfrm>
            <a:off x="7059613" y="2055813"/>
            <a:ext cx="80962" cy="1587"/>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984" name="Line 1048"/>
          <p:cNvSpPr>
            <a:spLocks noChangeShapeType="1"/>
          </p:cNvSpPr>
          <p:nvPr/>
        </p:nvSpPr>
        <p:spPr bwMode="auto">
          <a:xfrm>
            <a:off x="7140575" y="2055813"/>
            <a:ext cx="80963" cy="1587"/>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985" name="Line 1049"/>
          <p:cNvSpPr>
            <a:spLocks noChangeShapeType="1"/>
          </p:cNvSpPr>
          <p:nvPr/>
        </p:nvSpPr>
        <p:spPr bwMode="auto">
          <a:xfrm>
            <a:off x="7221538" y="2055813"/>
            <a:ext cx="95250" cy="1587"/>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986" name="Line 1050"/>
          <p:cNvSpPr>
            <a:spLocks noChangeShapeType="1"/>
          </p:cNvSpPr>
          <p:nvPr/>
        </p:nvSpPr>
        <p:spPr bwMode="auto">
          <a:xfrm>
            <a:off x="7316788" y="2055813"/>
            <a:ext cx="82550" cy="1587"/>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987" name="Line 1051"/>
          <p:cNvSpPr>
            <a:spLocks noChangeShapeType="1"/>
          </p:cNvSpPr>
          <p:nvPr/>
        </p:nvSpPr>
        <p:spPr bwMode="auto">
          <a:xfrm>
            <a:off x="7399338" y="2055813"/>
            <a:ext cx="92075" cy="1587"/>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988" name="Line 1052"/>
          <p:cNvSpPr>
            <a:spLocks noChangeShapeType="1"/>
          </p:cNvSpPr>
          <p:nvPr/>
        </p:nvSpPr>
        <p:spPr bwMode="auto">
          <a:xfrm>
            <a:off x="7491413" y="2055813"/>
            <a:ext cx="93662" cy="1587"/>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989" name="Line 1053"/>
          <p:cNvSpPr>
            <a:spLocks noChangeShapeType="1"/>
          </p:cNvSpPr>
          <p:nvPr/>
        </p:nvSpPr>
        <p:spPr bwMode="auto">
          <a:xfrm>
            <a:off x="7585075" y="2055813"/>
            <a:ext cx="95250" cy="1587"/>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990" name="Line 1054"/>
          <p:cNvSpPr>
            <a:spLocks noChangeShapeType="1"/>
          </p:cNvSpPr>
          <p:nvPr/>
        </p:nvSpPr>
        <p:spPr bwMode="auto">
          <a:xfrm>
            <a:off x="1930400" y="5846763"/>
            <a:ext cx="93663" cy="1587"/>
          </a:xfrm>
          <a:prstGeom prst="line">
            <a:avLst/>
          </a:prstGeom>
          <a:noFill/>
          <a:ln w="12700">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991" name="Line 1055"/>
          <p:cNvSpPr>
            <a:spLocks noChangeShapeType="1"/>
          </p:cNvSpPr>
          <p:nvPr/>
        </p:nvSpPr>
        <p:spPr bwMode="auto">
          <a:xfrm>
            <a:off x="2024063" y="5846763"/>
            <a:ext cx="80962" cy="1587"/>
          </a:xfrm>
          <a:prstGeom prst="line">
            <a:avLst/>
          </a:prstGeom>
          <a:noFill/>
          <a:ln w="12700">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992" name="Line 1056"/>
          <p:cNvSpPr>
            <a:spLocks noChangeShapeType="1"/>
          </p:cNvSpPr>
          <p:nvPr/>
        </p:nvSpPr>
        <p:spPr bwMode="auto">
          <a:xfrm>
            <a:off x="2105025" y="5846763"/>
            <a:ext cx="82550" cy="1587"/>
          </a:xfrm>
          <a:prstGeom prst="line">
            <a:avLst/>
          </a:prstGeom>
          <a:noFill/>
          <a:ln w="12700">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993" name="Line 1057"/>
          <p:cNvSpPr>
            <a:spLocks noChangeShapeType="1"/>
          </p:cNvSpPr>
          <p:nvPr/>
        </p:nvSpPr>
        <p:spPr bwMode="auto">
          <a:xfrm>
            <a:off x="2187575" y="5846763"/>
            <a:ext cx="93663" cy="1587"/>
          </a:xfrm>
          <a:prstGeom prst="line">
            <a:avLst/>
          </a:prstGeom>
          <a:noFill/>
          <a:ln w="12700">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994" name="Line 1058"/>
          <p:cNvSpPr>
            <a:spLocks noChangeShapeType="1"/>
          </p:cNvSpPr>
          <p:nvPr/>
        </p:nvSpPr>
        <p:spPr bwMode="auto">
          <a:xfrm>
            <a:off x="2281238" y="5846763"/>
            <a:ext cx="93662" cy="1587"/>
          </a:xfrm>
          <a:prstGeom prst="line">
            <a:avLst/>
          </a:prstGeom>
          <a:noFill/>
          <a:ln w="12700">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995" name="Line 1059"/>
          <p:cNvSpPr>
            <a:spLocks noChangeShapeType="1"/>
          </p:cNvSpPr>
          <p:nvPr/>
        </p:nvSpPr>
        <p:spPr bwMode="auto">
          <a:xfrm>
            <a:off x="2374900" y="5846763"/>
            <a:ext cx="82550" cy="1587"/>
          </a:xfrm>
          <a:prstGeom prst="line">
            <a:avLst/>
          </a:prstGeom>
          <a:noFill/>
          <a:ln w="12700">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996" name="Line 1060"/>
          <p:cNvSpPr>
            <a:spLocks noChangeShapeType="1"/>
          </p:cNvSpPr>
          <p:nvPr/>
        </p:nvSpPr>
        <p:spPr bwMode="auto">
          <a:xfrm>
            <a:off x="2457450" y="5846763"/>
            <a:ext cx="92075" cy="1587"/>
          </a:xfrm>
          <a:prstGeom prst="line">
            <a:avLst/>
          </a:prstGeom>
          <a:noFill/>
          <a:ln w="12700">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997" name="Line 1061"/>
          <p:cNvSpPr>
            <a:spLocks noChangeShapeType="1"/>
          </p:cNvSpPr>
          <p:nvPr/>
        </p:nvSpPr>
        <p:spPr bwMode="auto">
          <a:xfrm>
            <a:off x="2549525" y="5846763"/>
            <a:ext cx="95250" cy="1587"/>
          </a:xfrm>
          <a:prstGeom prst="line">
            <a:avLst/>
          </a:prstGeom>
          <a:noFill/>
          <a:ln w="12700">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998" name="Line 1062"/>
          <p:cNvSpPr>
            <a:spLocks noChangeShapeType="1"/>
          </p:cNvSpPr>
          <p:nvPr/>
        </p:nvSpPr>
        <p:spPr bwMode="auto">
          <a:xfrm>
            <a:off x="2644775" y="5846763"/>
            <a:ext cx="69850" cy="1587"/>
          </a:xfrm>
          <a:prstGeom prst="line">
            <a:avLst/>
          </a:prstGeom>
          <a:noFill/>
          <a:ln w="12700">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999" name="Line 1063"/>
          <p:cNvSpPr>
            <a:spLocks noChangeShapeType="1"/>
          </p:cNvSpPr>
          <p:nvPr/>
        </p:nvSpPr>
        <p:spPr bwMode="auto">
          <a:xfrm flipV="1">
            <a:off x="2714625" y="5834063"/>
            <a:ext cx="93663" cy="12700"/>
          </a:xfrm>
          <a:prstGeom prst="line">
            <a:avLst/>
          </a:prstGeom>
          <a:noFill/>
          <a:ln w="12700">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000" name="Line 1064"/>
          <p:cNvSpPr>
            <a:spLocks noChangeShapeType="1"/>
          </p:cNvSpPr>
          <p:nvPr/>
        </p:nvSpPr>
        <p:spPr bwMode="auto">
          <a:xfrm>
            <a:off x="2808288" y="5834063"/>
            <a:ext cx="93662" cy="1587"/>
          </a:xfrm>
          <a:prstGeom prst="line">
            <a:avLst/>
          </a:prstGeom>
          <a:noFill/>
          <a:ln w="12700">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001" name="Line 1065"/>
          <p:cNvSpPr>
            <a:spLocks noChangeShapeType="1"/>
          </p:cNvSpPr>
          <p:nvPr/>
        </p:nvSpPr>
        <p:spPr bwMode="auto">
          <a:xfrm flipV="1">
            <a:off x="2901950" y="5811838"/>
            <a:ext cx="82550" cy="22225"/>
          </a:xfrm>
          <a:prstGeom prst="line">
            <a:avLst/>
          </a:prstGeom>
          <a:noFill/>
          <a:ln w="12700">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002" name="Line 1066"/>
          <p:cNvSpPr>
            <a:spLocks noChangeShapeType="1"/>
          </p:cNvSpPr>
          <p:nvPr/>
        </p:nvSpPr>
        <p:spPr bwMode="auto">
          <a:xfrm flipV="1">
            <a:off x="2984500" y="5788025"/>
            <a:ext cx="93663" cy="23813"/>
          </a:xfrm>
          <a:prstGeom prst="line">
            <a:avLst/>
          </a:prstGeom>
          <a:noFill/>
          <a:ln w="12700">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003" name="Line 1067"/>
          <p:cNvSpPr>
            <a:spLocks noChangeShapeType="1"/>
          </p:cNvSpPr>
          <p:nvPr/>
        </p:nvSpPr>
        <p:spPr bwMode="auto">
          <a:xfrm flipV="1">
            <a:off x="3078163" y="5764213"/>
            <a:ext cx="93662" cy="23812"/>
          </a:xfrm>
          <a:prstGeom prst="line">
            <a:avLst/>
          </a:prstGeom>
          <a:noFill/>
          <a:ln w="12700">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004" name="Line 1068"/>
          <p:cNvSpPr>
            <a:spLocks noChangeShapeType="1"/>
          </p:cNvSpPr>
          <p:nvPr/>
        </p:nvSpPr>
        <p:spPr bwMode="auto">
          <a:xfrm flipV="1">
            <a:off x="3171825" y="5703888"/>
            <a:ext cx="93663" cy="60325"/>
          </a:xfrm>
          <a:prstGeom prst="line">
            <a:avLst/>
          </a:prstGeom>
          <a:noFill/>
          <a:ln w="12700">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005" name="Line 1069"/>
          <p:cNvSpPr>
            <a:spLocks noChangeShapeType="1"/>
          </p:cNvSpPr>
          <p:nvPr/>
        </p:nvSpPr>
        <p:spPr bwMode="auto">
          <a:xfrm flipV="1">
            <a:off x="3265488" y="5610225"/>
            <a:ext cx="69850" cy="93663"/>
          </a:xfrm>
          <a:prstGeom prst="line">
            <a:avLst/>
          </a:prstGeom>
          <a:noFill/>
          <a:ln w="12700">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006" name="Line 1070"/>
          <p:cNvSpPr>
            <a:spLocks noChangeShapeType="1"/>
          </p:cNvSpPr>
          <p:nvPr/>
        </p:nvSpPr>
        <p:spPr bwMode="auto">
          <a:xfrm flipV="1">
            <a:off x="3335338" y="5478463"/>
            <a:ext cx="93662" cy="131762"/>
          </a:xfrm>
          <a:prstGeom prst="line">
            <a:avLst/>
          </a:prstGeom>
          <a:noFill/>
          <a:ln w="12700">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007" name="Line 1071"/>
          <p:cNvSpPr>
            <a:spLocks noChangeShapeType="1"/>
          </p:cNvSpPr>
          <p:nvPr/>
        </p:nvSpPr>
        <p:spPr bwMode="auto">
          <a:xfrm flipV="1">
            <a:off x="3429000" y="5395913"/>
            <a:ext cx="93663" cy="82550"/>
          </a:xfrm>
          <a:prstGeom prst="line">
            <a:avLst/>
          </a:prstGeom>
          <a:noFill/>
          <a:ln w="12700">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008" name="Line 1072"/>
          <p:cNvSpPr>
            <a:spLocks noChangeShapeType="1"/>
          </p:cNvSpPr>
          <p:nvPr/>
        </p:nvSpPr>
        <p:spPr bwMode="auto">
          <a:xfrm flipV="1">
            <a:off x="3522663" y="5218113"/>
            <a:ext cx="82550" cy="177800"/>
          </a:xfrm>
          <a:prstGeom prst="line">
            <a:avLst/>
          </a:prstGeom>
          <a:noFill/>
          <a:ln w="12700">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009" name="Line 1073"/>
          <p:cNvSpPr>
            <a:spLocks noChangeShapeType="1"/>
          </p:cNvSpPr>
          <p:nvPr/>
        </p:nvSpPr>
        <p:spPr bwMode="auto">
          <a:xfrm flipV="1">
            <a:off x="3605213" y="5038725"/>
            <a:ext cx="92075" cy="179388"/>
          </a:xfrm>
          <a:prstGeom prst="line">
            <a:avLst/>
          </a:prstGeom>
          <a:noFill/>
          <a:ln w="12700">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010" name="Line 1074"/>
          <p:cNvSpPr>
            <a:spLocks noChangeShapeType="1"/>
          </p:cNvSpPr>
          <p:nvPr/>
        </p:nvSpPr>
        <p:spPr bwMode="auto">
          <a:xfrm flipV="1">
            <a:off x="3697288" y="4872038"/>
            <a:ext cx="95250" cy="166687"/>
          </a:xfrm>
          <a:prstGeom prst="line">
            <a:avLst/>
          </a:prstGeom>
          <a:noFill/>
          <a:ln w="12700">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011" name="Line 1075"/>
          <p:cNvSpPr>
            <a:spLocks noChangeShapeType="1"/>
          </p:cNvSpPr>
          <p:nvPr/>
        </p:nvSpPr>
        <p:spPr bwMode="auto">
          <a:xfrm flipV="1">
            <a:off x="3792538" y="4611688"/>
            <a:ext cx="69850" cy="260350"/>
          </a:xfrm>
          <a:prstGeom prst="line">
            <a:avLst/>
          </a:prstGeom>
          <a:noFill/>
          <a:ln w="12700">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012" name="Line 1076"/>
          <p:cNvSpPr>
            <a:spLocks noChangeShapeType="1"/>
          </p:cNvSpPr>
          <p:nvPr/>
        </p:nvSpPr>
        <p:spPr bwMode="auto">
          <a:xfrm flipV="1">
            <a:off x="3862388" y="4337050"/>
            <a:ext cx="92075" cy="274638"/>
          </a:xfrm>
          <a:prstGeom prst="line">
            <a:avLst/>
          </a:prstGeom>
          <a:noFill/>
          <a:ln w="12700">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013" name="Line 1077"/>
          <p:cNvSpPr>
            <a:spLocks noChangeShapeType="1"/>
          </p:cNvSpPr>
          <p:nvPr/>
        </p:nvSpPr>
        <p:spPr bwMode="auto">
          <a:xfrm flipV="1">
            <a:off x="3954463" y="4111625"/>
            <a:ext cx="95250" cy="225425"/>
          </a:xfrm>
          <a:prstGeom prst="line">
            <a:avLst/>
          </a:prstGeom>
          <a:noFill/>
          <a:ln w="12700">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014" name="Line 1078"/>
          <p:cNvSpPr>
            <a:spLocks noChangeShapeType="1"/>
          </p:cNvSpPr>
          <p:nvPr/>
        </p:nvSpPr>
        <p:spPr bwMode="auto">
          <a:xfrm flipV="1">
            <a:off x="4049713" y="3838575"/>
            <a:ext cx="93662" cy="273050"/>
          </a:xfrm>
          <a:prstGeom prst="line">
            <a:avLst/>
          </a:prstGeom>
          <a:noFill/>
          <a:ln w="12700">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015" name="Line 1079"/>
          <p:cNvSpPr>
            <a:spLocks noChangeShapeType="1"/>
          </p:cNvSpPr>
          <p:nvPr/>
        </p:nvSpPr>
        <p:spPr bwMode="auto">
          <a:xfrm flipV="1">
            <a:off x="4143375" y="3565525"/>
            <a:ext cx="80963" cy="273050"/>
          </a:xfrm>
          <a:prstGeom prst="line">
            <a:avLst/>
          </a:prstGeom>
          <a:noFill/>
          <a:ln w="12700">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016" name="Line 1080"/>
          <p:cNvSpPr>
            <a:spLocks noChangeShapeType="1"/>
          </p:cNvSpPr>
          <p:nvPr/>
        </p:nvSpPr>
        <p:spPr bwMode="auto">
          <a:xfrm flipV="1">
            <a:off x="4224338" y="3363913"/>
            <a:ext cx="95250" cy="201612"/>
          </a:xfrm>
          <a:prstGeom prst="line">
            <a:avLst/>
          </a:prstGeom>
          <a:noFill/>
          <a:ln w="12700">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017" name="Line 1081"/>
          <p:cNvSpPr>
            <a:spLocks noChangeShapeType="1"/>
          </p:cNvSpPr>
          <p:nvPr/>
        </p:nvSpPr>
        <p:spPr bwMode="auto">
          <a:xfrm flipV="1">
            <a:off x="4319588" y="3184525"/>
            <a:ext cx="93662" cy="179388"/>
          </a:xfrm>
          <a:prstGeom prst="line">
            <a:avLst/>
          </a:prstGeom>
          <a:noFill/>
          <a:ln w="12700">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018" name="Line 1082"/>
          <p:cNvSpPr>
            <a:spLocks noChangeShapeType="1"/>
          </p:cNvSpPr>
          <p:nvPr/>
        </p:nvSpPr>
        <p:spPr bwMode="auto">
          <a:xfrm flipV="1">
            <a:off x="4413250" y="2982913"/>
            <a:ext cx="68263" cy="201612"/>
          </a:xfrm>
          <a:prstGeom prst="line">
            <a:avLst/>
          </a:prstGeom>
          <a:noFill/>
          <a:ln w="12700">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019" name="Line 1083"/>
          <p:cNvSpPr>
            <a:spLocks noChangeShapeType="1"/>
          </p:cNvSpPr>
          <p:nvPr/>
        </p:nvSpPr>
        <p:spPr bwMode="auto">
          <a:xfrm flipV="1">
            <a:off x="4481513" y="2841625"/>
            <a:ext cx="95250" cy="141288"/>
          </a:xfrm>
          <a:prstGeom prst="line">
            <a:avLst/>
          </a:prstGeom>
          <a:noFill/>
          <a:ln w="12700">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020" name="Line 1084"/>
          <p:cNvSpPr>
            <a:spLocks noChangeShapeType="1"/>
          </p:cNvSpPr>
          <p:nvPr/>
        </p:nvSpPr>
        <p:spPr bwMode="auto">
          <a:xfrm flipV="1">
            <a:off x="4576763" y="2686050"/>
            <a:ext cx="93662" cy="155575"/>
          </a:xfrm>
          <a:prstGeom prst="line">
            <a:avLst/>
          </a:prstGeom>
          <a:noFill/>
          <a:ln w="12700">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021" name="Line 1085"/>
          <p:cNvSpPr>
            <a:spLocks noChangeShapeType="1"/>
          </p:cNvSpPr>
          <p:nvPr/>
        </p:nvSpPr>
        <p:spPr bwMode="auto">
          <a:xfrm flipV="1">
            <a:off x="4670425" y="2555875"/>
            <a:ext cx="80963" cy="130175"/>
          </a:xfrm>
          <a:prstGeom prst="line">
            <a:avLst/>
          </a:prstGeom>
          <a:noFill/>
          <a:ln w="12700">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022" name="Line 1086"/>
          <p:cNvSpPr>
            <a:spLocks noChangeShapeType="1"/>
          </p:cNvSpPr>
          <p:nvPr/>
        </p:nvSpPr>
        <p:spPr bwMode="auto">
          <a:xfrm flipV="1">
            <a:off x="4751388" y="2449513"/>
            <a:ext cx="93662" cy="106362"/>
          </a:xfrm>
          <a:prstGeom prst="line">
            <a:avLst/>
          </a:prstGeom>
          <a:noFill/>
          <a:ln w="12700">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023" name="Line 1087"/>
          <p:cNvSpPr>
            <a:spLocks noChangeShapeType="1"/>
          </p:cNvSpPr>
          <p:nvPr/>
        </p:nvSpPr>
        <p:spPr bwMode="auto">
          <a:xfrm flipV="1">
            <a:off x="4845050" y="2378075"/>
            <a:ext cx="95250" cy="71438"/>
          </a:xfrm>
          <a:prstGeom prst="line">
            <a:avLst/>
          </a:prstGeom>
          <a:noFill/>
          <a:ln w="12700">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024" name="Line 1088"/>
          <p:cNvSpPr>
            <a:spLocks noChangeShapeType="1"/>
          </p:cNvSpPr>
          <p:nvPr/>
        </p:nvSpPr>
        <p:spPr bwMode="auto">
          <a:xfrm flipV="1">
            <a:off x="4940300" y="2328863"/>
            <a:ext cx="80963" cy="49212"/>
          </a:xfrm>
          <a:prstGeom prst="line">
            <a:avLst/>
          </a:prstGeom>
          <a:noFill/>
          <a:ln w="12700">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025" name="Line 1089"/>
          <p:cNvSpPr>
            <a:spLocks noChangeShapeType="1"/>
          </p:cNvSpPr>
          <p:nvPr/>
        </p:nvSpPr>
        <p:spPr bwMode="auto">
          <a:xfrm flipV="1">
            <a:off x="5021263" y="2270125"/>
            <a:ext cx="82550" cy="58738"/>
          </a:xfrm>
          <a:prstGeom prst="line">
            <a:avLst/>
          </a:prstGeom>
          <a:noFill/>
          <a:ln w="12700">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026" name="Line 1090"/>
          <p:cNvSpPr>
            <a:spLocks noChangeShapeType="1"/>
          </p:cNvSpPr>
          <p:nvPr/>
        </p:nvSpPr>
        <p:spPr bwMode="auto">
          <a:xfrm flipV="1">
            <a:off x="5103813" y="2198688"/>
            <a:ext cx="93662" cy="71437"/>
          </a:xfrm>
          <a:prstGeom prst="line">
            <a:avLst/>
          </a:prstGeom>
          <a:noFill/>
          <a:ln w="12700">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027" name="Line 1091"/>
          <p:cNvSpPr>
            <a:spLocks noChangeShapeType="1"/>
          </p:cNvSpPr>
          <p:nvPr/>
        </p:nvSpPr>
        <p:spPr bwMode="auto">
          <a:xfrm flipV="1">
            <a:off x="5197475" y="2151063"/>
            <a:ext cx="92075" cy="47625"/>
          </a:xfrm>
          <a:prstGeom prst="line">
            <a:avLst/>
          </a:prstGeom>
          <a:noFill/>
          <a:ln w="12700">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028" name="Line 1092"/>
          <p:cNvSpPr>
            <a:spLocks noChangeShapeType="1"/>
          </p:cNvSpPr>
          <p:nvPr/>
        </p:nvSpPr>
        <p:spPr bwMode="auto">
          <a:xfrm flipV="1">
            <a:off x="5289550" y="2116138"/>
            <a:ext cx="82550" cy="34925"/>
          </a:xfrm>
          <a:prstGeom prst="line">
            <a:avLst/>
          </a:prstGeom>
          <a:noFill/>
          <a:ln w="12700">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029" name="Line 1093"/>
          <p:cNvSpPr>
            <a:spLocks noChangeShapeType="1"/>
          </p:cNvSpPr>
          <p:nvPr/>
        </p:nvSpPr>
        <p:spPr bwMode="auto">
          <a:xfrm flipV="1">
            <a:off x="5372100" y="2103438"/>
            <a:ext cx="95250" cy="12700"/>
          </a:xfrm>
          <a:prstGeom prst="line">
            <a:avLst/>
          </a:prstGeom>
          <a:noFill/>
          <a:ln w="12700">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030" name="Line 1094"/>
          <p:cNvSpPr>
            <a:spLocks noChangeShapeType="1"/>
          </p:cNvSpPr>
          <p:nvPr/>
        </p:nvSpPr>
        <p:spPr bwMode="auto">
          <a:xfrm flipV="1">
            <a:off x="5467350" y="2092325"/>
            <a:ext cx="92075" cy="11113"/>
          </a:xfrm>
          <a:prstGeom prst="line">
            <a:avLst/>
          </a:prstGeom>
          <a:noFill/>
          <a:ln w="12700">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031" name="Line 1095"/>
          <p:cNvSpPr>
            <a:spLocks noChangeShapeType="1"/>
          </p:cNvSpPr>
          <p:nvPr/>
        </p:nvSpPr>
        <p:spPr bwMode="auto">
          <a:xfrm flipV="1">
            <a:off x="5559425" y="2066925"/>
            <a:ext cx="69850" cy="25400"/>
          </a:xfrm>
          <a:prstGeom prst="line">
            <a:avLst/>
          </a:prstGeom>
          <a:noFill/>
          <a:ln w="12700">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032" name="Line 1096"/>
          <p:cNvSpPr>
            <a:spLocks noChangeShapeType="1"/>
          </p:cNvSpPr>
          <p:nvPr/>
        </p:nvSpPr>
        <p:spPr bwMode="auto">
          <a:xfrm>
            <a:off x="5629275" y="2066925"/>
            <a:ext cx="95250" cy="12700"/>
          </a:xfrm>
          <a:prstGeom prst="line">
            <a:avLst/>
          </a:prstGeom>
          <a:noFill/>
          <a:ln w="12700">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033" name="Line 1097"/>
          <p:cNvSpPr>
            <a:spLocks noChangeShapeType="1"/>
          </p:cNvSpPr>
          <p:nvPr/>
        </p:nvSpPr>
        <p:spPr bwMode="auto">
          <a:xfrm>
            <a:off x="5724525" y="2066925"/>
            <a:ext cx="92075" cy="12700"/>
          </a:xfrm>
          <a:prstGeom prst="line">
            <a:avLst/>
          </a:prstGeom>
          <a:noFill/>
          <a:ln w="12700">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034" name="Line 1098"/>
          <p:cNvSpPr>
            <a:spLocks noChangeShapeType="1"/>
          </p:cNvSpPr>
          <p:nvPr/>
        </p:nvSpPr>
        <p:spPr bwMode="auto">
          <a:xfrm>
            <a:off x="5816600" y="2066925"/>
            <a:ext cx="95250" cy="12700"/>
          </a:xfrm>
          <a:prstGeom prst="line">
            <a:avLst/>
          </a:prstGeom>
          <a:noFill/>
          <a:ln w="12700">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035" name="Line 1099"/>
          <p:cNvSpPr>
            <a:spLocks noChangeShapeType="1"/>
          </p:cNvSpPr>
          <p:nvPr/>
        </p:nvSpPr>
        <p:spPr bwMode="auto">
          <a:xfrm flipV="1">
            <a:off x="5911850" y="2055813"/>
            <a:ext cx="80963" cy="11112"/>
          </a:xfrm>
          <a:prstGeom prst="line">
            <a:avLst/>
          </a:prstGeom>
          <a:noFill/>
          <a:ln w="12700">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036" name="Line 1100"/>
          <p:cNvSpPr>
            <a:spLocks noChangeShapeType="1"/>
          </p:cNvSpPr>
          <p:nvPr/>
        </p:nvSpPr>
        <p:spPr bwMode="auto">
          <a:xfrm>
            <a:off x="5992813" y="2055813"/>
            <a:ext cx="93662" cy="1587"/>
          </a:xfrm>
          <a:prstGeom prst="line">
            <a:avLst/>
          </a:prstGeom>
          <a:noFill/>
          <a:ln w="12700">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037" name="Line 1101"/>
          <p:cNvSpPr>
            <a:spLocks noChangeShapeType="1"/>
          </p:cNvSpPr>
          <p:nvPr/>
        </p:nvSpPr>
        <p:spPr bwMode="auto">
          <a:xfrm>
            <a:off x="6086475" y="2055813"/>
            <a:ext cx="82550" cy="1587"/>
          </a:xfrm>
          <a:prstGeom prst="line">
            <a:avLst/>
          </a:prstGeom>
          <a:noFill/>
          <a:ln w="12700">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038" name="Line 1102"/>
          <p:cNvSpPr>
            <a:spLocks noChangeShapeType="1"/>
          </p:cNvSpPr>
          <p:nvPr/>
        </p:nvSpPr>
        <p:spPr bwMode="auto">
          <a:xfrm>
            <a:off x="6169025" y="2055813"/>
            <a:ext cx="82550" cy="1587"/>
          </a:xfrm>
          <a:prstGeom prst="line">
            <a:avLst/>
          </a:prstGeom>
          <a:noFill/>
          <a:ln w="12700">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039" name="Line 1103"/>
          <p:cNvSpPr>
            <a:spLocks noChangeShapeType="1"/>
          </p:cNvSpPr>
          <p:nvPr/>
        </p:nvSpPr>
        <p:spPr bwMode="auto">
          <a:xfrm>
            <a:off x="6251575" y="2055813"/>
            <a:ext cx="93663" cy="1587"/>
          </a:xfrm>
          <a:prstGeom prst="line">
            <a:avLst/>
          </a:prstGeom>
          <a:noFill/>
          <a:ln w="12700">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040" name="Line 1104"/>
          <p:cNvSpPr>
            <a:spLocks noChangeShapeType="1"/>
          </p:cNvSpPr>
          <p:nvPr/>
        </p:nvSpPr>
        <p:spPr bwMode="auto">
          <a:xfrm>
            <a:off x="6345238" y="2055813"/>
            <a:ext cx="92075" cy="1587"/>
          </a:xfrm>
          <a:prstGeom prst="line">
            <a:avLst/>
          </a:prstGeom>
          <a:noFill/>
          <a:ln w="12700">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041" name="Line 1105"/>
          <p:cNvSpPr>
            <a:spLocks noChangeShapeType="1"/>
          </p:cNvSpPr>
          <p:nvPr/>
        </p:nvSpPr>
        <p:spPr bwMode="auto">
          <a:xfrm>
            <a:off x="6437313" y="2055813"/>
            <a:ext cx="82550" cy="1587"/>
          </a:xfrm>
          <a:prstGeom prst="line">
            <a:avLst/>
          </a:prstGeom>
          <a:noFill/>
          <a:ln w="12700">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042" name="Line 1106"/>
          <p:cNvSpPr>
            <a:spLocks noChangeShapeType="1"/>
          </p:cNvSpPr>
          <p:nvPr/>
        </p:nvSpPr>
        <p:spPr bwMode="auto">
          <a:xfrm>
            <a:off x="6519863" y="2055813"/>
            <a:ext cx="95250" cy="1587"/>
          </a:xfrm>
          <a:prstGeom prst="line">
            <a:avLst/>
          </a:prstGeom>
          <a:noFill/>
          <a:ln w="12700">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043" name="Line 1107"/>
          <p:cNvSpPr>
            <a:spLocks noChangeShapeType="1"/>
          </p:cNvSpPr>
          <p:nvPr/>
        </p:nvSpPr>
        <p:spPr bwMode="auto">
          <a:xfrm>
            <a:off x="6615113" y="2055813"/>
            <a:ext cx="80962" cy="1587"/>
          </a:xfrm>
          <a:prstGeom prst="line">
            <a:avLst/>
          </a:prstGeom>
          <a:noFill/>
          <a:ln w="12700">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044" name="Line 1108"/>
          <p:cNvSpPr>
            <a:spLocks noChangeShapeType="1"/>
          </p:cNvSpPr>
          <p:nvPr/>
        </p:nvSpPr>
        <p:spPr bwMode="auto">
          <a:xfrm>
            <a:off x="6696075" y="2055813"/>
            <a:ext cx="93663" cy="1587"/>
          </a:xfrm>
          <a:prstGeom prst="line">
            <a:avLst/>
          </a:prstGeom>
          <a:noFill/>
          <a:ln w="12700">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045" name="Line 1109"/>
          <p:cNvSpPr>
            <a:spLocks noChangeShapeType="1"/>
          </p:cNvSpPr>
          <p:nvPr/>
        </p:nvSpPr>
        <p:spPr bwMode="auto">
          <a:xfrm>
            <a:off x="6789738" y="2055813"/>
            <a:ext cx="82550" cy="1587"/>
          </a:xfrm>
          <a:prstGeom prst="line">
            <a:avLst/>
          </a:prstGeom>
          <a:noFill/>
          <a:ln w="12700">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046" name="Line 1110"/>
          <p:cNvSpPr>
            <a:spLocks noChangeShapeType="1"/>
          </p:cNvSpPr>
          <p:nvPr/>
        </p:nvSpPr>
        <p:spPr bwMode="auto">
          <a:xfrm>
            <a:off x="6872288" y="2055813"/>
            <a:ext cx="92075" cy="1587"/>
          </a:xfrm>
          <a:prstGeom prst="line">
            <a:avLst/>
          </a:prstGeom>
          <a:noFill/>
          <a:ln w="12700">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047" name="Line 1111"/>
          <p:cNvSpPr>
            <a:spLocks noChangeShapeType="1"/>
          </p:cNvSpPr>
          <p:nvPr/>
        </p:nvSpPr>
        <p:spPr bwMode="auto">
          <a:xfrm>
            <a:off x="6964363" y="2055813"/>
            <a:ext cx="95250" cy="1587"/>
          </a:xfrm>
          <a:prstGeom prst="line">
            <a:avLst/>
          </a:prstGeom>
          <a:noFill/>
          <a:ln w="12700">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048" name="Line 1112"/>
          <p:cNvSpPr>
            <a:spLocks noChangeShapeType="1"/>
          </p:cNvSpPr>
          <p:nvPr/>
        </p:nvSpPr>
        <p:spPr bwMode="auto">
          <a:xfrm>
            <a:off x="7059613" y="2055813"/>
            <a:ext cx="80962" cy="1587"/>
          </a:xfrm>
          <a:prstGeom prst="line">
            <a:avLst/>
          </a:prstGeom>
          <a:noFill/>
          <a:ln w="12700">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049" name="Line 1113"/>
          <p:cNvSpPr>
            <a:spLocks noChangeShapeType="1"/>
          </p:cNvSpPr>
          <p:nvPr/>
        </p:nvSpPr>
        <p:spPr bwMode="auto">
          <a:xfrm>
            <a:off x="7140575" y="2055813"/>
            <a:ext cx="80963" cy="1587"/>
          </a:xfrm>
          <a:prstGeom prst="line">
            <a:avLst/>
          </a:prstGeom>
          <a:noFill/>
          <a:ln w="12700">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050" name="Line 1114"/>
          <p:cNvSpPr>
            <a:spLocks noChangeShapeType="1"/>
          </p:cNvSpPr>
          <p:nvPr/>
        </p:nvSpPr>
        <p:spPr bwMode="auto">
          <a:xfrm>
            <a:off x="7221538" y="2055813"/>
            <a:ext cx="95250" cy="1587"/>
          </a:xfrm>
          <a:prstGeom prst="line">
            <a:avLst/>
          </a:prstGeom>
          <a:noFill/>
          <a:ln w="12700">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051" name="Line 1115"/>
          <p:cNvSpPr>
            <a:spLocks noChangeShapeType="1"/>
          </p:cNvSpPr>
          <p:nvPr/>
        </p:nvSpPr>
        <p:spPr bwMode="auto">
          <a:xfrm>
            <a:off x="7316788" y="2055813"/>
            <a:ext cx="82550" cy="1587"/>
          </a:xfrm>
          <a:prstGeom prst="line">
            <a:avLst/>
          </a:prstGeom>
          <a:noFill/>
          <a:ln w="12700">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052" name="Line 1116"/>
          <p:cNvSpPr>
            <a:spLocks noChangeShapeType="1"/>
          </p:cNvSpPr>
          <p:nvPr/>
        </p:nvSpPr>
        <p:spPr bwMode="auto">
          <a:xfrm>
            <a:off x="7399338" y="2055813"/>
            <a:ext cx="92075" cy="1587"/>
          </a:xfrm>
          <a:prstGeom prst="line">
            <a:avLst/>
          </a:prstGeom>
          <a:noFill/>
          <a:ln w="12700">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053" name="Line 1117"/>
          <p:cNvSpPr>
            <a:spLocks noChangeShapeType="1"/>
          </p:cNvSpPr>
          <p:nvPr/>
        </p:nvSpPr>
        <p:spPr bwMode="auto">
          <a:xfrm>
            <a:off x="7491413" y="2055813"/>
            <a:ext cx="93662" cy="1587"/>
          </a:xfrm>
          <a:prstGeom prst="line">
            <a:avLst/>
          </a:prstGeom>
          <a:noFill/>
          <a:ln w="12700">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054" name="Line 1118"/>
          <p:cNvSpPr>
            <a:spLocks noChangeShapeType="1"/>
          </p:cNvSpPr>
          <p:nvPr/>
        </p:nvSpPr>
        <p:spPr bwMode="auto">
          <a:xfrm>
            <a:off x="7585075" y="2055813"/>
            <a:ext cx="95250" cy="1587"/>
          </a:xfrm>
          <a:prstGeom prst="line">
            <a:avLst/>
          </a:prstGeom>
          <a:noFill/>
          <a:ln w="12700">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055" name="Line 1119"/>
          <p:cNvSpPr>
            <a:spLocks noChangeShapeType="1"/>
          </p:cNvSpPr>
          <p:nvPr/>
        </p:nvSpPr>
        <p:spPr bwMode="auto">
          <a:xfrm>
            <a:off x="1930400" y="5846763"/>
            <a:ext cx="93663" cy="1587"/>
          </a:xfrm>
          <a:prstGeom prst="line">
            <a:avLst/>
          </a:prstGeom>
          <a:noFill/>
          <a:ln w="12700">
            <a:solidFill>
              <a:srgbClr val="8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056" name="Line 1120"/>
          <p:cNvSpPr>
            <a:spLocks noChangeShapeType="1"/>
          </p:cNvSpPr>
          <p:nvPr/>
        </p:nvSpPr>
        <p:spPr bwMode="auto">
          <a:xfrm>
            <a:off x="2024063" y="5846763"/>
            <a:ext cx="80962" cy="1587"/>
          </a:xfrm>
          <a:prstGeom prst="line">
            <a:avLst/>
          </a:prstGeom>
          <a:noFill/>
          <a:ln w="12700">
            <a:solidFill>
              <a:srgbClr val="8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057" name="Line 1121"/>
          <p:cNvSpPr>
            <a:spLocks noChangeShapeType="1"/>
          </p:cNvSpPr>
          <p:nvPr/>
        </p:nvSpPr>
        <p:spPr bwMode="auto">
          <a:xfrm>
            <a:off x="2105025" y="5846763"/>
            <a:ext cx="82550" cy="1587"/>
          </a:xfrm>
          <a:prstGeom prst="line">
            <a:avLst/>
          </a:prstGeom>
          <a:noFill/>
          <a:ln w="12700">
            <a:solidFill>
              <a:srgbClr val="8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058" name="Line 1122"/>
          <p:cNvSpPr>
            <a:spLocks noChangeShapeType="1"/>
          </p:cNvSpPr>
          <p:nvPr/>
        </p:nvSpPr>
        <p:spPr bwMode="auto">
          <a:xfrm>
            <a:off x="2187575" y="5846763"/>
            <a:ext cx="93663" cy="1587"/>
          </a:xfrm>
          <a:prstGeom prst="line">
            <a:avLst/>
          </a:prstGeom>
          <a:noFill/>
          <a:ln w="12700">
            <a:solidFill>
              <a:srgbClr val="8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059" name="Line 1123"/>
          <p:cNvSpPr>
            <a:spLocks noChangeShapeType="1"/>
          </p:cNvSpPr>
          <p:nvPr/>
        </p:nvSpPr>
        <p:spPr bwMode="auto">
          <a:xfrm>
            <a:off x="2281238" y="5846763"/>
            <a:ext cx="93662" cy="1587"/>
          </a:xfrm>
          <a:prstGeom prst="line">
            <a:avLst/>
          </a:prstGeom>
          <a:noFill/>
          <a:ln w="12700">
            <a:solidFill>
              <a:srgbClr val="8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060" name="Line 1124"/>
          <p:cNvSpPr>
            <a:spLocks noChangeShapeType="1"/>
          </p:cNvSpPr>
          <p:nvPr/>
        </p:nvSpPr>
        <p:spPr bwMode="auto">
          <a:xfrm>
            <a:off x="2374900" y="5846763"/>
            <a:ext cx="82550" cy="1587"/>
          </a:xfrm>
          <a:prstGeom prst="line">
            <a:avLst/>
          </a:prstGeom>
          <a:noFill/>
          <a:ln w="12700">
            <a:solidFill>
              <a:srgbClr val="8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061" name="Line 1125"/>
          <p:cNvSpPr>
            <a:spLocks noChangeShapeType="1"/>
          </p:cNvSpPr>
          <p:nvPr/>
        </p:nvSpPr>
        <p:spPr bwMode="auto">
          <a:xfrm>
            <a:off x="2457450" y="5846763"/>
            <a:ext cx="92075" cy="1587"/>
          </a:xfrm>
          <a:prstGeom prst="line">
            <a:avLst/>
          </a:prstGeom>
          <a:noFill/>
          <a:ln w="12700">
            <a:solidFill>
              <a:srgbClr val="8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062" name="Line 1126"/>
          <p:cNvSpPr>
            <a:spLocks noChangeShapeType="1"/>
          </p:cNvSpPr>
          <p:nvPr/>
        </p:nvSpPr>
        <p:spPr bwMode="auto">
          <a:xfrm>
            <a:off x="2549525" y="5846763"/>
            <a:ext cx="95250" cy="1587"/>
          </a:xfrm>
          <a:prstGeom prst="line">
            <a:avLst/>
          </a:prstGeom>
          <a:noFill/>
          <a:ln w="12700">
            <a:solidFill>
              <a:srgbClr val="8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063" name="Line 1127"/>
          <p:cNvSpPr>
            <a:spLocks noChangeShapeType="1"/>
          </p:cNvSpPr>
          <p:nvPr/>
        </p:nvSpPr>
        <p:spPr bwMode="auto">
          <a:xfrm flipV="1">
            <a:off x="2644775" y="5834063"/>
            <a:ext cx="69850" cy="12700"/>
          </a:xfrm>
          <a:prstGeom prst="line">
            <a:avLst/>
          </a:prstGeom>
          <a:noFill/>
          <a:ln w="12700">
            <a:solidFill>
              <a:srgbClr val="8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064" name="Line 1128"/>
          <p:cNvSpPr>
            <a:spLocks noChangeShapeType="1"/>
          </p:cNvSpPr>
          <p:nvPr/>
        </p:nvSpPr>
        <p:spPr bwMode="auto">
          <a:xfrm flipV="1">
            <a:off x="2714625" y="5811838"/>
            <a:ext cx="93663" cy="22225"/>
          </a:xfrm>
          <a:prstGeom prst="line">
            <a:avLst/>
          </a:prstGeom>
          <a:noFill/>
          <a:ln w="12700">
            <a:solidFill>
              <a:srgbClr val="8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065" name="Line 1129"/>
          <p:cNvSpPr>
            <a:spLocks noChangeShapeType="1"/>
          </p:cNvSpPr>
          <p:nvPr/>
        </p:nvSpPr>
        <p:spPr bwMode="auto">
          <a:xfrm>
            <a:off x="2808288" y="5811838"/>
            <a:ext cx="93662" cy="12700"/>
          </a:xfrm>
          <a:prstGeom prst="line">
            <a:avLst/>
          </a:prstGeom>
          <a:noFill/>
          <a:ln w="12700">
            <a:solidFill>
              <a:srgbClr val="8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066" name="Line 1130"/>
          <p:cNvSpPr>
            <a:spLocks noChangeShapeType="1"/>
          </p:cNvSpPr>
          <p:nvPr/>
        </p:nvSpPr>
        <p:spPr bwMode="auto">
          <a:xfrm flipV="1">
            <a:off x="2901950" y="5788025"/>
            <a:ext cx="82550" cy="23813"/>
          </a:xfrm>
          <a:prstGeom prst="line">
            <a:avLst/>
          </a:prstGeom>
          <a:noFill/>
          <a:ln w="12700">
            <a:solidFill>
              <a:srgbClr val="8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067" name="Line 1131"/>
          <p:cNvSpPr>
            <a:spLocks noChangeShapeType="1"/>
          </p:cNvSpPr>
          <p:nvPr/>
        </p:nvSpPr>
        <p:spPr bwMode="auto">
          <a:xfrm flipV="1">
            <a:off x="2984500" y="5753100"/>
            <a:ext cx="93663" cy="34925"/>
          </a:xfrm>
          <a:prstGeom prst="line">
            <a:avLst/>
          </a:prstGeom>
          <a:noFill/>
          <a:ln w="12700">
            <a:solidFill>
              <a:srgbClr val="8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068" name="Line 1132"/>
          <p:cNvSpPr>
            <a:spLocks noChangeShapeType="1"/>
          </p:cNvSpPr>
          <p:nvPr/>
        </p:nvSpPr>
        <p:spPr bwMode="auto">
          <a:xfrm flipV="1">
            <a:off x="3078163" y="5703888"/>
            <a:ext cx="93662" cy="49212"/>
          </a:xfrm>
          <a:prstGeom prst="line">
            <a:avLst/>
          </a:prstGeom>
          <a:noFill/>
          <a:ln w="12700">
            <a:solidFill>
              <a:srgbClr val="8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069" name="Line 1133"/>
          <p:cNvSpPr>
            <a:spLocks noChangeShapeType="1"/>
          </p:cNvSpPr>
          <p:nvPr/>
        </p:nvSpPr>
        <p:spPr bwMode="auto">
          <a:xfrm flipV="1">
            <a:off x="3171825" y="5621338"/>
            <a:ext cx="93663" cy="82550"/>
          </a:xfrm>
          <a:prstGeom prst="line">
            <a:avLst/>
          </a:prstGeom>
          <a:noFill/>
          <a:ln w="12700">
            <a:solidFill>
              <a:srgbClr val="8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070" name="Line 1134"/>
          <p:cNvSpPr>
            <a:spLocks noChangeShapeType="1"/>
          </p:cNvSpPr>
          <p:nvPr/>
        </p:nvSpPr>
        <p:spPr bwMode="auto">
          <a:xfrm flipV="1">
            <a:off x="3265488" y="5526088"/>
            <a:ext cx="69850" cy="95250"/>
          </a:xfrm>
          <a:prstGeom prst="line">
            <a:avLst/>
          </a:prstGeom>
          <a:noFill/>
          <a:ln w="12700">
            <a:solidFill>
              <a:srgbClr val="8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071" name="Line 1135"/>
          <p:cNvSpPr>
            <a:spLocks noChangeShapeType="1"/>
          </p:cNvSpPr>
          <p:nvPr/>
        </p:nvSpPr>
        <p:spPr bwMode="auto">
          <a:xfrm flipV="1">
            <a:off x="3335338" y="5419725"/>
            <a:ext cx="93662" cy="106363"/>
          </a:xfrm>
          <a:prstGeom prst="line">
            <a:avLst/>
          </a:prstGeom>
          <a:noFill/>
          <a:ln w="12700">
            <a:solidFill>
              <a:srgbClr val="8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072" name="Line 1136"/>
          <p:cNvSpPr>
            <a:spLocks noChangeShapeType="1"/>
          </p:cNvSpPr>
          <p:nvPr/>
        </p:nvSpPr>
        <p:spPr bwMode="auto">
          <a:xfrm flipV="1">
            <a:off x="3429000" y="5253038"/>
            <a:ext cx="93663" cy="166687"/>
          </a:xfrm>
          <a:prstGeom prst="line">
            <a:avLst/>
          </a:prstGeom>
          <a:noFill/>
          <a:ln w="12700">
            <a:solidFill>
              <a:srgbClr val="8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073" name="Line 1137"/>
          <p:cNvSpPr>
            <a:spLocks noChangeShapeType="1"/>
          </p:cNvSpPr>
          <p:nvPr/>
        </p:nvSpPr>
        <p:spPr bwMode="auto">
          <a:xfrm flipV="1">
            <a:off x="3522663" y="5099050"/>
            <a:ext cx="82550" cy="153988"/>
          </a:xfrm>
          <a:prstGeom prst="line">
            <a:avLst/>
          </a:prstGeom>
          <a:noFill/>
          <a:ln w="12700">
            <a:solidFill>
              <a:srgbClr val="8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074" name="Line 1138"/>
          <p:cNvSpPr>
            <a:spLocks noChangeShapeType="1"/>
          </p:cNvSpPr>
          <p:nvPr/>
        </p:nvSpPr>
        <p:spPr bwMode="auto">
          <a:xfrm flipV="1">
            <a:off x="3605213" y="4932363"/>
            <a:ext cx="92075" cy="166687"/>
          </a:xfrm>
          <a:prstGeom prst="line">
            <a:avLst/>
          </a:prstGeom>
          <a:noFill/>
          <a:ln w="12700">
            <a:solidFill>
              <a:srgbClr val="8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075" name="Line 1139"/>
          <p:cNvSpPr>
            <a:spLocks noChangeShapeType="1"/>
          </p:cNvSpPr>
          <p:nvPr/>
        </p:nvSpPr>
        <p:spPr bwMode="auto">
          <a:xfrm flipV="1">
            <a:off x="3697288" y="4826000"/>
            <a:ext cx="95250" cy="106363"/>
          </a:xfrm>
          <a:prstGeom prst="line">
            <a:avLst/>
          </a:prstGeom>
          <a:noFill/>
          <a:ln w="12700">
            <a:solidFill>
              <a:srgbClr val="8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076" name="Line 1140"/>
          <p:cNvSpPr>
            <a:spLocks noChangeShapeType="1"/>
          </p:cNvSpPr>
          <p:nvPr/>
        </p:nvSpPr>
        <p:spPr bwMode="auto">
          <a:xfrm flipV="1">
            <a:off x="3792538" y="4514850"/>
            <a:ext cx="69850" cy="311150"/>
          </a:xfrm>
          <a:prstGeom prst="line">
            <a:avLst/>
          </a:prstGeom>
          <a:noFill/>
          <a:ln w="12700">
            <a:solidFill>
              <a:srgbClr val="8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077" name="Line 1141"/>
          <p:cNvSpPr>
            <a:spLocks noChangeShapeType="1"/>
          </p:cNvSpPr>
          <p:nvPr/>
        </p:nvSpPr>
        <p:spPr bwMode="auto">
          <a:xfrm flipV="1">
            <a:off x="3862388" y="4302125"/>
            <a:ext cx="92075" cy="212725"/>
          </a:xfrm>
          <a:prstGeom prst="line">
            <a:avLst/>
          </a:prstGeom>
          <a:noFill/>
          <a:ln w="12700">
            <a:solidFill>
              <a:srgbClr val="8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078" name="Line 1142"/>
          <p:cNvSpPr>
            <a:spLocks noChangeShapeType="1"/>
          </p:cNvSpPr>
          <p:nvPr/>
        </p:nvSpPr>
        <p:spPr bwMode="auto">
          <a:xfrm flipV="1">
            <a:off x="3954463" y="4076700"/>
            <a:ext cx="95250" cy="225425"/>
          </a:xfrm>
          <a:prstGeom prst="line">
            <a:avLst/>
          </a:prstGeom>
          <a:noFill/>
          <a:ln w="12700">
            <a:solidFill>
              <a:srgbClr val="8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079" name="Line 1143"/>
          <p:cNvSpPr>
            <a:spLocks noChangeShapeType="1"/>
          </p:cNvSpPr>
          <p:nvPr/>
        </p:nvSpPr>
        <p:spPr bwMode="auto">
          <a:xfrm flipV="1">
            <a:off x="4049713" y="3921125"/>
            <a:ext cx="93662" cy="155575"/>
          </a:xfrm>
          <a:prstGeom prst="line">
            <a:avLst/>
          </a:prstGeom>
          <a:noFill/>
          <a:ln w="12700">
            <a:solidFill>
              <a:srgbClr val="8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080" name="Line 1144"/>
          <p:cNvSpPr>
            <a:spLocks noChangeShapeType="1"/>
          </p:cNvSpPr>
          <p:nvPr/>
        </p:nvSpPr>
        <p:spPr bwMode="auto">
          <a:xfrm flipV="1">
            <a:off x="4143375" y="3660775"/>
            <a:ext cx="80963" cy="260350"/>
          </a:xfrm>
          <a:prstGeom prst="line">
            <a:avLst/>
          </a:prstGeom>
          <a:noFill/>
          <a:ln w="12700">
            <a:solidFill>
              <a:srgbClr val="8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081" name="Line 1145"/>
          <p:cNvSpPr>
            <a:spLocks noChangeShapeType="1"/>
          </p:cNvSpPr>
          <p:nvPr/>
        </p:nvSpPr>
        <p:spPr bwMode="auto">
          <a:xfrm flipV="1">
            <a:off x="4224338" y="3422650"/>
            <a:ext cx="95250" cy="238125"/>
          </a:xfrm>
          <a:prstGeom prst="line">
            <a:avLst/>
          </a:prstGeom>
          <a:noFill/>
          <a:ln w="12700">
            <a:solidFill>
              <a:srgbClr val="8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082" name="Line 1146"/>
          <p:cNvSpPr>
            <a:spLocks noChangeShapeType="1"/>
          </p:cNvSpPr>
          <p:nvPr/>
        </p:nvSpPr>
        <p:spPr bwMode="auto">
          <a:xfrm flipV="1">
            <a:off x="4319588" y="3279775"/>
            <a:ext cx="93662" cy="142875"/>
          </a:xfrm>
          <a:prstGeom prst="line">
            <a:avLst/>
          </a:prstGeom>
          <a:noFill/>
          <a:ln w="12700">
            <a:solidFill>
              <a:srgbClr val="8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083" name="Line 1147"/>
          <p:cNvSpPr>
            <a:spLocks noChangeShapeType="1"/>
          </p:cNvSpPr>
          <p:nvPr/>
        </p:nvSpPr>
        <p:spPr bwMode="auto">
          <a:xfrm flipV="1">
            <a:off x="4413250" y="3114675"/>
            <a:ext cx="68263" cy="165100"/>
          </a:xfrm>
          <a:prstGeom prst="line">
            <a:avLst/>
          </a:prstGeom>
          <a:noFill/>
          <a:ln w="12700">
            <a:solidFill>
              <a:srgbClr val="8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084" name="Line 1148"/>
          <p:cNvSpPr>
            <a:spLocks noChangeShapeType="1"/>
          </p:cNvSpPr>
          <p:nvPr/>
        </p:nvSpPr>
        <p:spPr bwMode="auto">
          <a:xfrm flipV="1">
            <a:off x="4481513" y="3019425"/>
            <a:ext cx="95250" cy="95250"/>
          </a:xfrm>
          <a:prstGeom prst="line">
            <a:avLst/>
          </a:prstGeom>
          <a:noFill/>
          <a:ln w="12700">
            <a:solidFill>
              <a:srgbClr val="8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085" name="Line 1149"/>
          <p:cNvSpPr>
            <a:spLocks noChangeShapeType="1"/>
          </p:cNvSpPr>
          <p:nvPr/>
        </p:nvSpPr>
        <p:spPr bwMode="auto">
          <a:xfrm flipV="1">
            <a:off x="4576763" y="2841625"/>
            <a:ext cx="93662" cy="177800"/>
          </a:xfrm>
          <a:prstGeom prst="line">
            <a:avLst/>
          </a:prstGeom>
          <a:noFill/>
          <a:ln w="12700">
            <a:solidFill>
              <a:srgbClr val="8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086" name="Line 1150"/>
          <p:cNvSpPr>
            <a:spLocks noChangeShapeType="1"/>
          </p:cNvSpPr>
          <p:nvPr/>
        </p:nvSpPr>
        <p:spPr bwMode="auto">
          <a:xfrm flipV="1">
            <a:off x="4670425" y="2733675"/>
            <a:ext cx="80963" cy="107950"/>
          </a:xfrm>
          <a:prstGeom prst="line">
            <a:avLst/>
          </a:prstGeom>
          <a:noFill/>
          <a:ln w="12700">
            <a:solidFill>
              <a:srgbClr val="8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087" name="Line 1151"/>
          <p:cNvSpPr>
            <a:spLocks noChangeShapeType="1"/>
          </p:cNvSpPr>
          <p:nvPr/>
        </p:nvSpPr>
        <p:spPr bwMode="auto">
          <a:xfrm flipV="1">
            <a:off x="4751388" y="2590800"/>
            <a:ext cx="93662" cy="142875"/>
          </a:xfrm>
          <a:prstGeom prst="line">
            <a:avLst/>
          </a:prstGeom>
          <a:noFill/>
          <a:ln w="12700">
            <a:solidFill>
              <a:srgbClr val="8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088" name="Line 1152"/>
          <p:cNvSpPr>
            <a:spLocks noChangeShapeType="1"/>
          </p:cNvSpPr>
          <p:nvPr/>
        </p:nvSpPr>
        <p:spPr bwMode="auto">
          <a:xfrm flipV="1">
            <a:off x="4845050" y="2508250"/>
            <a:ext cx="95250" cy="82550"/>
          </a:xfrm>
          <a:prstGeom prst="line">
            <a:avLst/>
          </a:prstGeom>
          <a:noFill/>
          <a:ln w="12700">
            <a:solidFill>
              <a:srgbClr val="8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089" name="Line 1153"/>
          <p:cNvSpPr>
            <a:spLocks noChangeShapeType="1"/>
          </p:cNvSpPr>
          <p:nvPr/>
        </p:nvSpPr>
        <p:spPr bwMode="auto">
          <a:xfrm flipV="1">
            <a:off x="4940300" y="2424113"/>
            <a:ext cx="80963" cy="84137"/>
          </a:xfrm>
          <a:prstGeom prst="line">
            <a:avLst/>
          </a:prstGeom>
          <a:noFill/>
          <a:ln w="12700">
            <a:solidFill>
              <a:srgbClr val="8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090" name="Line 1154"/>
          <p:cNvSpPr>
            <a:spLocks noChangeShapeType="1"/>
          </p:cNvSpPr>
          <p:nvPr/>
        </p:nvSpPr>
        <p:spPr bwMode="auto">
          <a:xfrm flipV="1">
            <a:off x="5021263" y="2365375"/>
            <a:ext cx="82550" cy="58738"/>
          </a:xfrm>
          <a:prstGeom prst="line">
            <a:avLst/>
          </a:prstGeom>
          <a:noFill/>
          <a:ln w="12700">
            <a:solidFill>
              <a:srgbClr val="8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091" name="Line 1155"/>
          <p:cNvSpPr>
            <a:spLocks noChangeShapeType="1"/>
          </p:cNvSpPr>
          <p:nvPr/>
        </p:nvSpPr>
        <p:spPr bwMode="auto">
          <a:xfrm flipV="1">
            <a:off x="5103813" y="2317750"/>
            <a:ext cx="93662" cy="47625"/>
          </a:xfrm>
          <a:prstGeom prst="line">
            <a:avLst/>
          </a:prstGeom>
          <a:noFill/>
          <a:ln w="12700">
            <a:solidFill>
              <a:srgbClr val="8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092" name="Line 1156"/>
          <p:cNvSpPr>
            <a:spLocks noChangeShapeType="1"/>
          </p:cNvSpPr>
          <p:nvPr/>
        </p:nvSpPr>
        <p:spPr bwMode="auto">
          <a:xfrm flipV="1">
            <a:off x="5197475" y="2270125"/>
            <a:ext cx="92075" cy="47625"/>
          </a:xfrm>
          <a:prstGeom prst="line">
            <a:avLst/>
          </a:prstGeom>
          <a:noFill/>
          <a:ln w="12700">
            <a:solidFill>
              <a:srgbClr val="8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093" name="Line 1157"/>
          <p:cNvSpPr>
            <a:spLocks noChangeShapeType="1"/>
          </p:cNvSpPr>
          <p:nvPr/>
        </p:nvSpPr>
        <p:spPr bwMode="auto">
          <a:xfrm flipV="1">
            <a:off x="5289550" y="2198688"/>
            <a:ext cx="82550" cy="71437"/>
          </a:xfrm>
          <a:prstGeom prst="line">
            <a:avLst/>
          </a:prstGeom>
          <a:noFill/>
          <a:ln w="12700">
            <a:solidFill>
              <a:srgbClr val="8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094" name="Line 1158"/>
          <p:cNvSpPr>
            <a:spLocks noChangeShapeType="1"/>
          </p:cNvSpPr>
          <p:nvPr/>
        </p:nvSpPr>
        <p:spPr bwMode="auto">
          <a:xfrm flipV="1">
            <a:off x="5372100" y="2174875"/>
            <a:ext cx="95250" cy="23813"/>
          </a:xfrm>
          <a:prstGeom prst="line">
            <a:avLst/>
          </a:prstGeom>
          <a:noFill/>
          <a:ln w="12700">
            <a:solidFill>
              <a:srgbClr val="8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095" name="Line 1159"/>
          <p:cNvSpPr>
            <a:spLocks noChangeShapeType="1"/>
          </p:cNvSpPr>
          <p:nvPr/>
        </p:nvSpPr>
        <p:spPr bwMode="auto">
          <a:xfrm flipV="1">
            <a:off x="5467350" y="2116138"/>
            <a:ext cx="92075" cy="58737"/>
          </a:xfrm>
          <a:prstGeom prst="line">
            <a:avLst/>
          </a:prstGeom>
          <a:noFill/>
          <a:ln w="12700">
            <a:solidFill>
              <a:srgbClr val="8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096" name="Line 1160"/>
          <p:cNvSpPr>
            <a:spLocks noChangeShapeType="1"/>
          </p:cNvSpPr>
          <p:nvPr/>
        </p:nvSpPr>
        <p:spPr bwMode="auto">
          <a:xfrm>
            <a:off x="5559425" y="2116138"/>
            <a:ext cx="69850" cy="11112"/>
          </a:xfrm>
          <a:prstGeom prst="line">
            <a:avLst/>
          </a:prstGeom>
          <a:noFill/>
          <a:ln w="12700">
            <a:solidFill>
              <a:srgbClr val="8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097" name="Line 1161"/>
          <p:cNvSpPr>
            <a:spLocks noChangeShapeType="1"/>
          </p:cNvSpPr>
          <p:nvPr/>
        </p:nvSpPr>
        <p:spPr bwMode="auto">
          <a:xfrm flipV="1">
            <a:off x="5629275" y="2103438"/>
            <a:ext cx="95250" cy="12700"/>
          </a:xfrm>
          <a:prstGeom prst="line">
            <a:avLst/>
          </a:prstGeom>
          <a:noFill/>
          <a:ln w="12700">
            <a:solidFill>
              <a:srgbClr val="8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098" name="Line 1162"/>
          <p:cNvSpPr>
            <a:spLocks noChangeShapeType="1"/>
          </p:cNvSpPr>
          <p:nvPr/>
        </p:nvSpPr>
        <p:spPr bwMode="auto">
          <a:xfrm flipV="1">
            <a:off x="5724525" y="2092325"/>
            <a:ext cx="92075" cy="11113"/>
          </a:xfrm>
          <a:prstGeom prst="line">
            <a:avLst/>
          </a:prstGeom>
          <a:noFill/>
          <a:ln w="12700">
            <a:solidFill>
              <a:srgbClr val="8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099" name="Line 1163"/>
          <p:cNvSpPr>
            <a:spLocks noChangeShapeType="1"/>
          </p:cNvSpPr>
          <p:nvPr/>
        </p:nvSpPr>
        <p:spPr bwMode="auto">
          <a:xfrm>
            <a:off x="5816600" y="2092325"/>
            <a:ext cx="95250" cy="1588"/>
          </a:xfrm>
          <a:prstGeom prst="line">
            <a:avLst/>
          </a:prstGeom>
          <a:noFill/>
          <a:ln w="12700">
            <a:solidFill>
              <a:srgbClr val="8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100" name="Line 1164"/>
          <p:cNvSpPr>
            <a:spLocks noChangeShapeType="1"/>
          </p:cNvSpPr>
          <p:nvPr/>
        </p:nvSpPr>
        <p:spPr bwMode="auto">
          <a:xfrm>
            <a:off x="5911850" y="2092325"/>
            <a:ext cx="80963" cy="1588"/>
          </a:xfrm>
          <a:prstGeom prst="line">
            <a:avLst/>
          </a:prstGeom>
          <a:noFill/>
          <a:ln w="12700">
            <a:solidFill>
              <a:srgbClr val="8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101" name="Line 1165"/>
          <p:cNvSpPr>
            <a:spLocks noChangeShapeType="1"/>
          </p:cNvSpPr>
          <p:nvPr/>
        </p:nvSpPr>
        <p:spPr bwMode="auto">
          <a:xfrm flipV="1">
            <a:off x="5992813" y="2066925"/>
            <a:ext cx="93662" cy="25400"/>
          </a:xfrm>
          <a:prstGeom prst="line">
            <a:avLst/>
          </a:prstGeom>
          <a:noFill/>
          <a:ln w="12700">
            <a:solidFill>
              <a:srgbClr val="8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102" name="Line 1166"/>
          <p:cNvSpPr>
            <a:spLocks noChangeShapeType="1"/>
          </p:cNvSpPr>
          <p:nvPr/>
        </p:nvSpPr>
        <p:spPr bwMode="auto">
          <a:xfrm>
            <a:off x="6086475" y="2066925"/>
            <a:ext cx="82550" cy="12700"/>
          </a:xfrm>
          <a:prstGeom prst="line">
            <a:avLst/>
          </a:prstGeom>
          <a:noFill/>
          <a:ln w="12700">
            <a:solidFill>
              <a:srgbClr val="8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103" name="Line 1167"/>
          <p:cNvSpPr>
            <a:spLocks noChangeShapeType="1"/>
          </p:cNvSpPr>
          <p:nvPr/>
        </p:nvSpPr>
        <p:spPr bwMode="auto">
          <a:xfrm>
            <a:off x="6169025" y="2066925"/>
            <a:ext cx="82550" cy="12700"/>
          </a:xfrm>
          <a:prstGeom prst="line">
            <a:avLst/>
          </a:prstGeom>
          <a:noFill/>
          <a:ln w="12700">
            <a:solidFill>
              <a:srgbClr val="8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104" name="Line 1168"/>
          <p:cNvSpPr>
            <a:spLocks noChangeShapeType="1"/>
          </p:cNvSpPr>
          <p:nvPr/>
        </p:nvSpPr>
        <p:spPr bwMode="auto">
          <a:xfrm>
            <a:off x="6251575" y="2066925"/>
            <a:ext cx="93663" cy="12700"/>
          </a:xfrm>
          <a:prstGeom prst="line">
            <a:avLst/>
          </a:prstGeom>
          <a:noFill/>
          <a:ln w="12700">
            <a:solidFill>
              <a:srgbClr val="8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105" name="Line 1169"/>
          <p:cNvSpPr>
            <a:spLocks noChangeShapeType="1"/>
          </p:cNvSpPr>
          <p:nvPr/>
        </p:nvSpPr>
        <p:spPr bwMode="auto">
          <a:xfrm flipV="1">
            <a:off x="6345238" y="2055813"/>
            <a:ext cx="92075" cy="11112"/>
          </a:xfrm>
          <a:prstGeom prst="line">
            <a:avLst/>
          </a:prstGeom>
          <a:noFill/>
          <a:ln w="12700">
            <a:solidFill>
              <a:srgbClr val="8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106" name="Line 1170"/>
          <p:cNvSpPr>
            <a:spLocks noChangeShapeType="1"/>
          </p:cNvSpPr>
          <p:nvPr/>
        </p:nvSpPr>
        <p:spPr bwMode="auto">
          <a:xfrm>
            <a:off x="6437313" y="2055813"/>
            <a:ext cx="82550" cy="1587"/>
          </a:xfrm>
          <a:prstGeom prst="line">
            <a:avLst/>
          </a:prstGeom>
          <a:noFill/>
          <a:ln w="12700">
            <a:solidFill>
              <a:srgbClr val="8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107" name="Line 1171"/>
          <p:cNvSpPr>
            <a:spLocks noChangeShapeType="1"/>
          </p:cNvSpPr>
          <p:nvPr/>
        </p:nvSpPr>
        <p:spPr bwMode="auto">
          <a:xfrm>
            <a:off x="6519863" y="2055813"/>
            <a:ext cx="95250" cy="1587"/>
          </a:xfrm>
          <a:prstGeom prst="line">
            <a:avLst/>
          </a:prstGeom>
          <a:noFill/>
          <a:ln w="12700">
            <a:solidFill>
              <a:srgbClr val="8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108" name="Line 1172"/>
          <p:cNvSpPr>
            <a:spLocks noChangeShapeType="1"/>
          </p:cNvSpPr>
          <p:nvPr/>
        </p:nvSpPr>
        <p:spPr bwMode="auto">
          <a:xfrm>
            <a:off x="6615113" y="2055813"/>
            <a:ext cx="80962" cy="1587"/>
          </a:xfrm>
          <a:prstGeom prst="line">
            <a:avLst/>
          </a:prstGeom>
          <a:noFill/>
          <a:ln w="12700">
            <a:solidFill>
              <a:srgbClr val="8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109" name="Line 1173"/>
          <p:cNvSpPr>
            <a:spLocks noChangeShapeType="1"/>
          </p:cNvSpPr>
          <p:nvPr/>
        </p:nvSpPr>
        <p:spPr bwMode="auto">
          <a:xfrm>
            <a:off x="6696075" y="2055813"/>
            <a:ext cx="93663" cy="1587"/>
          </a:xfrm>
          <a:prstGeom prst="line">
            <a:avLst/>
          </a:prstGeom>
          <a:noFill/>
          <a:ln w="12700">
            <a:solidFill>
              <a:srgbClr val="8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110" name="Line 1174"/>
          <p:cNvSpPr>
            <a:spLocks noChangeShapeType="1"/>
          </p:cNvSpPr>
          <p:nvPr/>
        </p:nvSpPr>
        <p:spPr bwMode="auto">
          <a:xfrm>
            <a:off x="6789738" y="2055813"/>
            <a:ext cx="82550" cy="1587"/>
          </a:xfrm>
          <a:prstGeom prst="line">
            <a:avLst/>
          </a:prstGeom>
          <a:noFill/>
          <a:ln w="12700">
            <a:solidFill>
              <a:srgbClr val="8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111" name="Line 1175"/>
          <p:cNvSpPr>
            <a:spLocks noChangeShapeType="1"/>
          </p:cNvSpPr>
          <p:nvPr/>
        </p:nvSpPr>
        <p:spPr bwMode="auto">
          <a:xfrm>
            <a:off x="6872288" y="2055813"/>
            <a:ext cx="92075" cy="1587"/>
          </a:xfrm>
          <a:prstGeom prst="line">
            <a:avLst/>
          </a:prstGeom>
          <a:noFill/>
          <a:ln w="12700">
            <a:solidFill>
              <a:srgbClr val="8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112" name="Line 1176"/>
          <p:cNvSpPr>
            <a:spLocks noChangeShapeType="1"/>
          </p:cNvSpPr>
          <p:nvPr/>
        </p:nvSpPr>
        <p:spPr bwMode="auto">
          <a:xfrm>
            <a:off x="6964363" y="2055813"/>
            <a:ext cx="95250" cy="1587"/>
          </a:xfrm>
          <a:prstGeom prst="line">
            <a:avLst/>
          </a:prstGeom>
          <a:noFill/>
          <a:ln w="12700">
            <a:solidFill>
              <a:srgbClr val="8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113" name="Line 1177"/>
          <p:cNvSpPr>
            <a:spLocks noChangeShapeType="1"/>
          </p:cNvSpPr>
          <p:nvPr/>
        </p:nvSpPr>
        <p:spPr bwMode="auto">
          <a:xfrm>
            <a:off x="7059613" y="2055813"/>
            <a:ext cx="80962" cy="1587"/>
          </a:xfrm>
          <a:prstGeom prst="line">
            <a:avLst/>
          </a:prstGeom>
          <a:noFill/>
          <a:ln w="12700">
            <a:solidFill>
              <a:srgbClr val="8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114" name="Line 1178"/>
          <p:cNvSpPr>
            <a:spLocks noChangeShapeType="1"/>
          </p:cNvSpPr>
          <p:nvPr/>
        </p:nvSpPr>
        <p:spPr bwMode="auto">
          <a:xfrm>
            <a:off x="7140575" y="2055813"/>
            <a:ext cx="80963" cy="1587"/>
          </a:xfrm>
          <a:prstGeom prst="line">
            <a:avLst/>
          </a:prstGeom>
          <a:noFill/>
          <a:ln w="12700">
            <a:solidFill>
              <a:srgbClr val="8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115" name="Line 1179"/>
          <p:cNvSpPr>
            <a:spLocks noChangeShapeType="1"/>
          </p:cNvSpPr>
          <p:nvPr/>
        </p:nvSpPr>
        <p:spPr bwMode="auto">
          <a:xfrm>
            <a:off x="7221538" y="2055813"/>
            <a:ext cx="95250" cy="1587"/>
          </a:xfrm>
          <a:prstGeom prst="line">
            <a:avLst/>
          </a:prstGeom>
          <a:noFill/>
          <a:ln w="12700">
            <a:solidFill>
              <a:srgbClr val="8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116" name="Line 1180"/>
          <p:cNvSpPr>
            <a:spLocks noChangeShapeType="1"/>
          </p:cNvSpPr>
          <p:nvPr/>
        </p:nvSpPr>
        <p:spPr bwMode="auto">
          <a:xfrm>
            <a:off x="7316788" y="2055813"/>
            <a:ext cx="82550" cy="1587"/>
          </a:xfrm>
          <a:prstGeom prst="line">
            <a:avLst/>
          </a:prstGeom>
          <a:noFill/>
          <a:ln w="12700">
            <a:solidFill>
              <a:srgbClr val="8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117" name="Line 1181"/>
          <p:cNvSpPr>
            <a:spLocks noChangeShapeType="1"/>
          </p:cNvSpPr>
          <p:nvPr/>
        </p:nvSpPr>
        <p:spPr bwMode="auto">
          <a:xfrm>
            <a:off x="7399338" y="2055813"/>
            <a:ext cx="92075" cy="1587"/>
          </a:xfrm>
          <a:prstGeom prst="line">
            <a:avLst/>
          </a:prstGeom>
          <a:noFill/>
          <a:ln w="12700">
            <a:solidFill>
              <a:srgbClr val="8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118" name="Line 1182"/>
          <p:cNvSpPr>
            <a:spLocks noChangeShapeType="1"/>
          </p:cNvSpPr>
          <p:nvPr/>
        </p:nvSpPr>
        <p:spPr bwMode="auto">
          <a:xfrm>
            <a:off x="7491413" y="2055813"/>
            <a:ext cx="93662" cy="1587"/>
          </a:xfrm>
          <a:prstGeom prst="line">
            <a:avLst/>
          </a:prstGeom>
          <a:noFill/>
          <a:ln w="12700">
            <a:solidFill>
              <a:srgbClr val="8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119" name="Line 1183"/>
          <p:cNvSpPr>
            <a:spLocks noChangeShapeType="1"/>
          </p:cNvSpPr>
          <p:nvPr/>
        </p:nvSpPr>
        <p:spPr bwMode="auto">
          <a:xfrm>
            <a:off x="7585075" y="2055813"/>
            <a:ext cx="95250" cy="1587"/>
          </a:xfrm>
          <a:prstGeom prst="line">
            <a:avLst/>
          </a:prstGeom>
          <a:noFill/>
          <a:ln w="12700">
            <a:solidFill>
              <a:srgbClr val="8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120" name="Line 1184"/>
          <p:cNvSpPr>
            <a:spLocks noChangeShapeType="1"/>
          </p:cNvSpPr>
          <p:nvPr/>
        </p:nvSpPr>
        <p:spPr bwMode="auto">
          <a:xfrm>
            <a:off x="1930400" y="5846763"/>
            <a:ext cx="93663" cy="1587"/>
          </a:xfrm>
          <a:prstGeom prst="line">
            <a:avLst/>
          </a:prstGeom>
          <a:noFill/>
          <a:ln w="12700">
            <a:solidFill>
              <a:srgbClr val="8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121" name="Line 1185"/>
          <p:cNvSpPr>
            <a:spLocks noChangeShapeType="1"/>
          </p:cNvSpPr>
          <p:nvPr/>
        </p:nvSpPr>
        <p:spPr bwMode="auto">
          <a:xfrm>
            <a:off x="2024063" y="5846763"/>
            <a:ext cx="80962" cy="1587"/>
          </a:xfrm>
          <a:prstGeom prst="line">
            <a:avLst/>
          </a:prstGeom>
          <a:noFill/>
          <a:ln w="12700">
            <a:solidFill>
              <a:srgbClr val="8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122" name="Line 1186"/>
          <p:cNvSpPr>
            <a:spLocks noChangeShapeType="1"/>
          </p:cNvSpPr>
          <p:nvPr/>
        </p:nvSpPr>
        <p:spPr bwMode="auto">
          <a:xfrm>
            <a:off x="2105025" y="5846763"/>
            <a:ext cx="82550" cy="1587"/>
          </a:xfrm>
          <a:prstGeom prst="line">
            <a:avLst/>
          </a:prstGeom>
          <a:noFill/>
          <a:ln w="12700">
            <a:solidFill>
              <a:srgbClr val="8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123" name="Line 1187"/>
          <p:cNvSpPr>
            <a:spLocks noChangeShapeType="1"/>
          </p:cNvSpPr>
          <p:nvPr/>
        </p:nvSpPr>
        <p:spPr bwMode="auto">
          <a:xfrm>
            <a:off x="2187575" y="5846763"/>
            <a:ext cx="93663" cy="1587"/>
          </a:xfrm>
          <a:prstGeom prst="line">
            <a:avLst/>
          </a:prstGeom>
          <a:noFill/>
          <a:ln w="12700">
            <a:solidFill>
              <a:srgbClr val="8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124" name="Line 1188"/>
          <p:cNvSpPr>
            <a:spLocks noChangeShapeType="1"/>
          </p:cNvSpPr>
          <p:nvPr/>
        </p:nvSpPr>
        <p:spPr bwMode="auto">
          <a:xfrm>
            <a:off x="2281238" y="5846763"/>
            <a:ext cx="93662" cy="1587"/>
          </a:xfrm>
          <a:prstGeom prst="line">
            <a:avLst/>
          </a:prstGeom>
          <a:noFill/>
          <a:ln w="12700">
            <a:solidFill>
              <a:srgbClr val="8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125" name="Line 1189"/>
          <p:cNvSpPr>
            <a:spLocks noChangeShapeType="1"/>
          </p:cNvSpPr>
          <p:nvPr/>
        </p:nvSpPr>
        <p:spPr bwMode="auto">
          <a:xfrm>
            <a:off x="2374900" y="5846763"/>
            <a:ext cx="82550" cy="1587"/>
          </a:xfrm>
          <a:prstGeom prst="line">
            <a:avLst/>
          </a:prstGeom>
          <a:noFill/>
          <a:ln w="12700">
            <a:solidFill>
              <a:srgbClr val="8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126" name="Line 1190"/>
          <p:cNvSpPr>
            <a:spLocks noChangeShapeType="1"/>
          </p:cNvSpPr>
          <p:nvPr/>
        </p:nvSpPr>
        <p:spPr bwMode="auto">
          <a:xfrm>
            <a:off x="2457450" y="5846763"/>
            <a:ext cx="92075" cy="1587"/>
          </a:xfrm>
          <a:prstGeom prst="line">
            <a:avLst/>
          </a:prstGeom>
          <a:noFill/>
          <a:ln w="12700">
            <a:solidFill>
              <a:srgbClr val="8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127" name="Line 1191"/>
          <p:cNvSpPr>
            <a:spLocks noChangeShapeType="1"/>
          </p:cNvSpPr>
          <p:nvPr/>
        </p:nvSpPr>
        <p:spPr bwMode="auto">
          <a:xfrm flipV="1">
            <a:off x="2549525" y="5834063"/>
            <a:ext cx="95250" cy="12700"/>
          </a:xfrm>
          <a:prstGeom prst="line">
            <a:avLst/>
          </a:prstGeom>
          <a:noFill/>
          <a:ln w="12700">
            <a:solidFill>
              <a:srgbClr val="8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128" name="Line 1192"/>
          <p:cNvSpPr>
            <a:spLocks noChangeShapeType="1"/>
          </p:cNvSpPr>
          <p:nvPr/>
        </p:nvSpPr>
        <p:spPr bwMode="auto">
          <a:xfrm flipV="1">
            <a:off x="2644775" y="5811838"/>
            <a:ext cx="69850" cy="22225"/>
          </a:xfrm>
          <a:prstGeom prst="line">
            <a:avLst/>
          </a:prstGeom>
          <a:noFill/>
          <a:ln w="12700">
            <a:solidFill>
              <a:srgbClr val="8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129" name="Line 1193"/>
          <p:cNvSpPr>
            <a:spLocks noChangeShapeType="1"/>
          </p:cNvSpPr>
          <p:nvPr/>
        </p:nvSpPr>
        <p:spPr bwMode="auto">
          <a:xfrm>
            <a:off x="2714625" y="5811838"/>
            <a:ext cx="93663" cy="12700"/>
          </a:xfrm>
          <a:prstGeom prst="line">
            <a:avLst/>
          </a:prstGeom>
          <a:noFill/>
          <a:ln w="12700">
            <a:solidFill>
              <a:srgbClr val="8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130" name="Line 1194"/>
          <p:cNvSpPr>
            <a:spLocks noChangeShapeType="1"/>
          </p:cNvSpPr>
          <p:nvPr/>
        </p:nvSpPr>
        <p:spPr bwMode="auto">
          <a:xfrm flipV="1">
            <a:off x="2808288" y="5764213"/>
            <a:ext cx="93662" cy="47625"/>
          </a:xfrm>
          <a:prstGeom prst="line">
            <a:avLst/>
          </a:prstGeom>
          <a:noFill/>
          <a:ln w="12700">
            <a:solidFill>
              <a:srgbClr val="8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131" name="Line 1195"/>
          <p:cNvSpPr>
            <a:spLocks noChangeShapeType="1"/>
          </p:cNvSpPr>
          <p:nvPr/>
        </p:nvSpPr>
        <p:spPr bwMode="auto">
          <a:xfrm flipV="1">
            <a:off x="2901950" y="5740400"/>
            <a:ext cx="82550" cy="23813"/>
          </a:xfrm>
          <a:prstGeom prst="line">
            <a:avLst/>
          </a:prstGeom>
          <a:noFill/>
          <a:ln w="12700">
            <a:solidFill>
              <a:srgbClr val="8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132" name="Line 1196"/>
          <p:cNvSpPr>
            <a:spLocks noChangeShapeType="1"/>
          </p:cNvSpPr>
          <p:nvPr/>
        </p:nvSpPr>
        <p:spPr bwMode="auto">
          <a:xfrm flipV="1">
            <a:off x="2984500" y="5703888"/>
            <a:ext cx="93663" cy="36512"/>
          </a:xfrm>
          <a:prstGeom prst="line">
            <a:avLst/>
          </a:prstGeom>
          <a:noFill/>
          <a:ln w="12700">
            <a:solidFill>
              <a:srgbClr val="8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133" name="Line 1197"/>
          <p:cNvSpPr>
            <a:spLocks noChangeShapeType="1"/>
          </p:cNvSpPr>
          <p:nvPr/>
        </p:nvSpPr>
        <p:spPr bwMode="auto">
          <a:xfrm flipV="1">
            <a:off x="3078163" y="5668963"/>
            <a:ext cx="93662" cy="34925"/>
          </a:xfrm>
          <a:prstGeom prst="line">
            <a:avLst/>
          </a:prstGeom>
          <a:noFill/>
          <a:ln w="12700">
            <a:solidFill>
              <a:srgbClr val="8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134" name="Line 1198"/>
          <p:cNvSpPr>
            <a:spLocks noChangeShapeType="1"/>
          </p:cNvSpPr>
          <p:nvPr/>
        </p:nvSpPr>
        <p:spPr bwMode="auto">
          <a:xfrm flipV="1">
            <a:off x="3171825" y="5573713"/>
            <a:ext cx="93663" cy="95250"/>
          </a:xfrm>
          <a:prstGeom prst="line">
            <a:avLst/>
          </a:prstGeom>
          <a:noFill/>
          <a:ln w="12700">
            <a:solidFill>
              <a:srgbClr val="8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135" name="Line 1199"/>
          <p:cNvSpPr>
            <a:spLocks noChangeShapeType="1"/>
          </p:cNvSpPr>
          <p:nvPr/>
        </p:nvSpPr>
        <p:spPr bwMode="auto">
          <a:xfrm flipV="1">
            <a:off x="3265488" y="5467350"/>
            <a:ext cx="69850" cy="106363"/>
          </a:xfrm>
          <a:prstGeom prst="line">
            <a:avLst/>
          </a:prstGeom>
          <a:noFill/>
          <a:ln w="12700">
            <a:solidFill>
              <a:srgbClr val="8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136" name="Line 1200"/>
          <p:cNvSpPr>
            <a:spLocks noChangeShapeType="1"/>
          </p:cNvSpPr>
          <p:nvPr/>
        </p:nvSpPr>
        <p:spPr bwMode="auto">
          <a:xfrm flipV="1">
            <a:off x="3335338" y="5335588"/>
            <a:ext cx="93662" cy="131762"/>
          </a:xfrm>
          <a:prstGeom prst="line">
            <a:avLst/>
          </a:prstGeom>
          <a:noFill/>
          <a:ln w="12700">
            <a:solidFill>
              <a:srgbClr val="8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137" name="Line 1201"/>
          <p:cNvSpPr>
            <a:spLocks noChangeShapeType="1"/>
          </p:cNvSpPr>
          <p:nvPr/>
        </p:nvSpPr>
        <p:spPr bwMode="auto">
          <a:xfrm flipV="1">
            <a:off x="3429000" y="5170488"/>
            <a:ext cx="93663" cy="165100"/>
          </a:xfrm>
          <a:prstGeom prst="line">
            <a:avLst/>
          </a:prstGeom>
          <a:noFill/>
          <a:ln w="12700">
            <a:solidFill>
              <a:srgbClr val="8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138" name="Line 1202"/>
          <p:cNvSpPr>
            <a:spLocks noChangeShapeType="1"/>
          </p:cNvSpPr>
          <p:nvPr/>
        </p:nvSpPr>
        <p:spPr bwMode="auto">
          <a:xfrm flipV="1">
            <a:off x="3522663" y="5038725"/>
            <a:ext cx="82550" cy="131763"/>
          </a:xfrm>
          <a:prstGeom prst="line">
            <a:avLst/>
          </a:prstGeom>
          <a:noFill/>
          <a:ln w="12700">
            <a:solidFill>
              <a:srgbClr val="8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139" name="Line 1203"/>
          <p:cNvSpPr>
            <a:spLocks noChangeShapeType="1"/>
          </p:cNvSpPr>
          <p:nvPr/>
        </p:nvSpPr>
        <p:spPr bwMode="auto">
          <a:xfrm flipV="1">
            <a:off x="3605213" y="4872038"/>
            <a:ext cx="92075" cy="166687"/>
          </a:xfrm>
          <a:prstGeom prst="line">
            <a:avLst/>
          </a:prstGeom>
          <a:noFill/>
          <a:ln w="12700">
            <a:solidFill>
              <a:srgbClr val="8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140" name="Line 1204"/>
          <p:cNvSpPr>
            <a:spLocks noChangeShapeType="1"/>
          </p:cNvSpPr>
          <p:nvPr/>
        </p:nvSpPr>
        <p:spPr bwMode="auto">
          <a:xfrm flipV="1">
            <a:off x="3697288" y="4670425"/>
            <a:ext cx="95250" cy="201613"/>
          </a:xfrm>
          <a:prstGeom prst="line">
            <a:avLst/>
          </a:prstGeom>
          <a:noFill/>
          <a:ln w="12700">
            <a:solidFill>
              <a:srgbClr val="8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141" name="Line 1205"/>
          <p:cNvSpPr>
            <a:spLocks noChangeShapeType="1"/>
          </p:cNvSpPr>
          <p:nvPr/>
        </p:nvSpPr>
        <p:spPr bwMode="auto">
          <a:xfrm flipV="1">
            <a:off x="3792538" y="4479925"/>
            <a:ext cx="69850" cy="190500"/>
          </a:xfrm>
          <a:prstGeom prst="line">
            <a:avLst/>
          </a:prstGeom>
          <a:noFill/>
          <a:ln w="12700">
            <a:solidFill>
              <a:srgbClr val="8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142" name="Line 1206"/>
          <p:cNvSpPr>
            <a:spLocks noChangeShapeType="1"/>
          </p:cNvSpPr>
          <p:nvPr/>
        </p:nvSpPr>
        <p:spPr bwMode="auto">
          <a:xfrm flipV="1">
            <a:off x="3862388" y="4254500"/>
            <a:ext cx="92075" cy="225425"/>
          </a:xfrm>
          <a:prstGeom prst="line">
            <a:avLst/>
          </a:prstGeom>
          <a:noFill/>
          <a:ln w="12700">
            <a:solidFill>
              <a:srgbClr val="8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143" name="Line 1207"/>
          <p:cNvSpPr>
            <a:spLocks noChangeShapeType="1"/>
          </p:cNvSpPr>
          <p:nvPr/>
        </p:nvSpPr>
        <p:spPr bwMode="auto">
          <a:xfrm flipV="1">
            <a:off x="3954463" y="4100513"/>
            <a:ext cx="95250" cy="153987"/>
          </a:xfrm>
          <a:prstGeom prst="line">
            <a:avLst/>
          </a:prstGeom>
          <a:noFill/>
          <a:ln w="12700">
            <a:solidFill>
              <a:srgbClr val="8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144" name="Line 1208"/>
          <p:cNvSpPr>
            <a:spLocks noChangeShapeType="1"/>
          </p:cNvSpPr>
          <p:nvPr/>
        </p:nvSpPr>
        <p:spPr bwMode="auto">
          <a:xfrm flipV="1">
            <a:off x="4049713" y="3933825"/>
            <a:ext cx="93662" cy="166688"/>
          </a:xfrm>
          <a:prstGeom prst="line">
            <a:avLst/>
          </a:prstGeom>
          <a:noFill/>
          <a:ln w="12700">
            <a:solidFill>
              <a:srgbClr val="8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145" name="Line 1209"/>
          <p:cNvSpPr>
            <a:spLocks noChangeShapeType="1"/>
          </p:cNvSpPr>
          <p:nvPr/>
        </p:nvSpPr>
        <p:spPr bwMode="auto">
          <a:xfrm flipV="1">
            <a:off x="4143375" y="3684588"/>
            <a:ext cx="80963" cy="249237"/>
          </a:xfrm>
          <a:prstGeom prst="line">
            <a:avLst/>
          </a:prstGeom>
          <a:noFill/>
          <a:ln w="12700">
            <a:solidFill>
              <a:srgbClr val="8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146" name="Line 1210"/>
          <p:cNvSpPr>
            <a:spLocks noChangeShapeType="1"/>
          </p:cNvSpPr>
          <p:nvPr/>
        </p:nvSpPr>
        <p:spPr bwMode="auto">
          <a:xfrm flipV="1">
            <a:off x="4224338" y="3517900"/>
            <a:ext cx="95250" cy="166688"/>
          </a:xfrm>
          <a:prstGeom prst="line">
            <a:avLst/>
          </a:prstGeom>
          <a:noFill/>
          <a:ln w="12700">
            <a:solidFill>
              <a:srgbClr val="8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147" name="Line 1211"/>
          <p:cNvSpPr>
            <a:spLocks noChangeShapeType="1"/>
          </p:cNvSpPr>
          <p:nvPr/>
        </p:nvSpPr>
        <p:spPr bwMode="auto">
          <a:xfrm flipV="1">
            <a:off x="4319588" y="3327400"/>
            <a:ext cx="93662" cy="190500"/>
          </a:xfrm>
          <a:prstGeom prst="line">
            <a:avLst/>
          </a:prstGeom>
          <a:noFill/>
          <a:ln w="12700">
            <a:solidFill>
              <a:srgbClr val="8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148" name="Line 1212"/>
          <p:cNvSpPr>
            <a:spLocks noChangeShapeType="1"/>
          </p:cNvSpPr>
          <p:nvPr/>
        </p:nvSpPr>
        <p:spPr bwMode="auto">
          <a:xfrm flipV="1">
            <a:off x="4413250" y="3197225"/>
            <a:ext cx="68263" cy="130175"/>
          </a:xfrm>
          <a:prstGeom prst="line">
            <a:avLst/>
          </a:prstGeom>
          <a:noFill/>
          <a:ln w="12700">
            <a:solidFill>
              <a:srgbClr val="8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149" name="Line 1213"/>
          <p:cNvSpPr>
            <a:spLocks noChangeShapeType="1"/>
          </p:cNvSpPr>
          <p:nvPr/>
        </p:nvSpPr>
        <p:spPr bwMode="auto">
          <a:xfrm flipV="1">
            <a:off x="4481513" y="3090863"/>
            <a:ext cx="95250" cy="106362"/>
          </a:xfrm>
          <a:prstGeom prst="line">
            <a:avLst/>
          </a:prstGeom>
          <a:noFill/>
          <a:ln w="12700">
            <a:solidFill>
              <a:srgbClr val="8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150" name="Line 1214"/>
          <p:cNvSpPr>
            <a:spLocks noChangeShapeType="1"/>
          </p:cNvSpPr>
          <p:nvPr/>
        </p:nvSpPr>
        <p:spPr bwMode="auto">
          <a:xfrm flipV="1">
            <a:off x="4576763" y="2982913"/>
            <a:ext cx="93662" cy="107950"/>
          </a:xfrm>
          <a:prstGeom prst="line">
            <a:avLst/>
          </a:prstGeom>
          <a:noFill/>
          <a:ln w="12700">
            <a:solidFill>
              <a:srgbClr val="8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151" name="Line 1215"/>
          <p:cNvSpPr>
            <a:spLocks noChangeShapeType="1"/>
          </p:cNvSpPr>
          <p:nvPr/>
        </p:nvSpPr>
        <p:spPr bwMode="auto">
          <a:xfrm flipV="1">
            <a:off x="4670425" y="2876550"/>
            <a:ext cx="80963" cy="106363"/>
          </a:xfrm>
          <a:prstGeom prst="line">
            <a:avLst/>
          </a:prstGeom>
          <a:noFill/>
          <a:ln w="12700">
            <a:solidFill>
              <a:srgbClr val="8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152" name="Line 1216"/>
          <p:cNvSpPr>
            <a:spLocks noChangeShapeType="1"/>
          </p:cNvSpPr>
          <p:nvPr/>
        </p:nvSpPr>
        <p:spPr bwMode="auto">
          <a:xfrm flipV="1">
            <a:off x="4751388" y="2733675"/>
            <a:ext cx="93662" cy="142875"/>
          </a:xfrm>
          <a:prstGeom prst="line">
            <a:avLst/>
          </a:prstGeom>
          <a:noFill/>
          <a:ln w="12700">
            <a:solidFill>
              <a:srgbClr val="8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153" name="Line 1217"/>
          <p:cNvSpPr>
            <a:spLocks noChangeShapeType="1"/>
          </p:cNvSpPr>
          <p:nvPr/>
        </p:nvSpPr>
        <p:spPr bwMode="auto">
          <a:xfrm flipV="1">
            <a:off x="4845050" y="2614613"/>
            <a:ext cx="95250" cy="119062"/>
          </a:xfrm>
          <a:prstGeom prst="line">
            <a:avLst/>
          </a:prstGeom>
          <a:noFill/>
          <a:ln w="12700">
            <a:solidFill>
              <a:srgbClr val="8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154" name="Line 1218"/>
          <p:cNvSpPr>
            <a:spLocks noChangeShapeType="1"/>
          </p:cNvSpPr>
          <p:nvPr/>
        </p:nvSpPr>
        <p:spPr bwMode="auto">
          <a:xfrm flipV="1">
            <a:off x="4940300" y="2555875"/>
            <a:ext cx="80963" cy="58738"/>
          </a:xfrm>
          <a:prstGeom prst="line">
            <a:avLst/>
          </a:prstGeom>
          <a:noFill/>
          <a:ln w="12700">
            <a:solidFill>
              <a:srgbClr val="8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155" name="Line 1219"/>
          <p:cNvSpPr>
            <a:spLocks noChangeShapeType="1"/>
          </p:cNvSpPr>
          <p:nvPr/>
        </p:nvSpPr>
        <p:spPr bwMode="auto">
          <a:xfrm flipV="1">
            <a:off x="5021263" y="2471738"/>
            <a:ext cx="82550" cy="84137"/>
          </a:xfrm>
          <a:prstGeom prst="line">
            <a:avLst/>
          </a:prstGeom>
          <a:noFill/>
          <a:ln w="12700">
            <a:solidFill>
              <a:srgbClr val="8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156" name="Line 1220"/>
          <p:cNvSpPr>
            <a:spLocks noChangeShapeType="1"/>
          </p:cNvSpPr>
          <p:nvPr/>
        </p:nvSpPr>
        <p:spPr bwMode="auto">
          <a:xfrm flipV="1">
            <a:off x="5103813" y="2387600"/>
            <a:ext cx="93662" cy="84138"/>
          </a:xfrm>
          <a:prstGeom prst="line">
            <a:avLst/>
          </a:prstGeom>
          <a:noFill/>
          <a:ln w="12700">
            <a:solidFill>
              <a:srgbClr val="8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157" name="Line 1221"/>
          <p:cNvSpPr>
            <a:spLocks noChangeShapeType="1"/>
          </p:cNvSpPr>
          <p:nvPr/>
        </p:nvSpPr>
        <p:spPr bwMode="auto">
          <a:xfrm flipV="1">
            <a:off x="5197475" y="2328863"/>
            <a:ext cx="92075" cy="58737"/>
          </a:xfrm>
          <a:prstGeom prst="line">
            <a:avLst/>
          </a:prstGeom>
          <a:noFill/>
          <a:ln w="12700">
            <a:solidFill>
              <a:srgbClr val="8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158" name="Line 1222"/>
          <p:cNvSpPr>
            <a:spLocks noChangeShapeType="1"/>
          </p:cNvSpPr>
          <p:nvPr/>
        </p:nvSpPr>
        <p:spPr bwMode="auto">
          <a:xfrm flipV="1">
            <a:off x="5289550" y="2281238"/>
            <a:ext cx="82550" cy="47625"/>
          </a:xfrm>
          <a:prstGeom prst="line">
            <a:avLst/>
          </a:prstGeom>
          <a:noFill/>
          <a:ln w="12700">
            <a:solidFill>
              <a:srgbClr val="8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159" name="Line 1223"/>
          <p:cNvSpPr>
            <a:spLocks noChangeShapeType="1"/>
          </p:cNvSpPr>
          <p:nvPr/>
        </p:nvSpPr>
        <p:spPr bwMode="auto">
          <a:xfrm flipV="1">
            <a:off x="5372100" y="2246313"/>
            <a:ext cx="95250" cy="34925"/>
          </a:xfrm>
          <a:prstGeom prst="line">
            <a:avLst/>
          </a:prstGeom>
          <a:noFill/>
          <a:ln w="12700">
            <a:solidFill>
              <a:srgbClr val="8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160" name="Line 1224"/>
          <p:cNvSpPr>
            <a:spLocks noChangeShapeType="1"/>
          </p:cNvSpPr>
          <p:nvPr/>
        </p:nvSpPr>
        <p:spPr bwMode="auto">
          <a:xfrm flipV="1">
            <a:off x="5467350" y="2187575"/>
            <a:ext cx="92075" cy="58738"/>
          </a:xfrm>
          <a:prstGeom prst="line">
            <a:avLst/>
          </a:prstGeom>
          <a:noFill/>
          <a:ln w="12700">
            <a:solidFill>
              <a:srgbClr val="8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161" name="Line 1225"/>
          <p:cNvSpPr>
            <a:spLocks noChangeShapeType="1"/>
          </p:cNvSpPr>
          <p:nvPr/>
        </p:nvSpPr>
        <p:spPr bwMode="auto">
          <a:xfrm flipV="1">
            <a:off x="5559425" y="2174875"/>
            <a:ext cx="69850" cy="12700"/>
          </a:xfrm>
          <a:prstGeom prst="line">
            <a:avLst/>
          </a:prstGeom>
          <a:noFill/>
          <a:ln w="12700">
            <a:solidFill>
              <a:srgbClr val="8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162" name="Line 1226"/>
          <p:cNvSpPr>
            <a:spLocks noChangeShapeType="1"/>
          </p:cNvSpPr>
          <p:nvPr/>
        </p:nvSpPr>
        <p:spPr bwMode="auto">
          <a:xfrm flipV="1">
            <a:off x="5629275" y="2138363"/>
            <a:ext cx="95250" cy="36512"/>
          </a:xfrm>
          <a:prstGeom prst="line">
            <a:avLst/>
          </a:prstGeom>
          <a:noFill/>
          <a:ln w="12700">
            <a:solidFill>
              <a:srgbClr val="8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163" name="Line 1227"/>
          <p:cNvSpPr>
            <a:spLocks noChangeShapeType="1"/>
          </p:cNvSpPr>
          <p:nvPr/>
        </p:nvSpPr>
        <p:spPr bwMode="auto">
          <a:xfrm flipV="1">
            <a:off x="5724525" y="2116138"/>
            <a:ext cx="92075" cy="22225"/>
          </a:xfrm>
          <a:prstGeom prst="line">
            <a:avLst/>
          </a:prstGeom>
          <a:noFill/>
          <a:ln w="12700">
            <a:solidFill>
              <a:srgbClr val="8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164" name="Line 1228"/>
          <p:cNvSpPr>
            <a:spLocks noChangeShapeType="1"/>
          </p:cNvSpPr>
          <p:nvPr/>
        </p:nvSpPr>
        <p:spPr bwMode="auto">
          <a:xfrm>
            <a:off x="5816600" y="2116138"/>
            <a:ext cx="95250" cy="11112"/>
          </a:xfrm>
          <a:prstGeom prst="line">
            <a:avLst/>
          </a:prstGeom>
          <a:noFill/>
          <a:ln w="12700">
            <a:solidFill>
              <a:srgbClr val="8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165" name="Line 1229"/>
          <p:cNvSpPr>
            <a:spLocks noChangeShapeType="1"/>
          </p:cNvSpPr>
          <p:nvPr/>
        </p:nvSpPr>
        <p:spPr bwMode="auto">
          <a:xfrm flipV="1">
            <a:off x="5911850" y="2103438"/>
            <a:ext cx="80963" cy="12700"/>
          </a:xfrm>
          <a:prstGeom prst="line">
            <a:avLst/>
          </a:prstGeom>
          <a:noFill/>
          <a:ln w="12700">
            <a:solidFill>
              <a:srgbClr val="8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166" name="Line 1230"/>
          <p:cNvSpPr>
            <a:spLocks noChangeShapeType="1"/>
          </p:cNvSpPr>
          <p:nvPr/>
        </p:nvSpPr>
        <p:spPr bwMode="auto">
          <a:xfrm flipV="1">
            <a:off x="5992813" y="2092325"/>
            <a:ext cx="93662" cy="11113"/>
          </a:xfrm>
          <a:prstGeom prst="line">
            <a:avLst/>
          </a:prstGeom>
          <a:noFill/>
          <a:ln w="12700">
            <a:solidFill>
              <a:srgbClr val="8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167" name="Line 1231"/>
          <p:cNvSpPr>
            <a:spLocks noChangeShapeType="1"/>
          </p:cNvSpPr>
          <p:nvPr/>
        </p:nvSpPr>
        <p:spPr bwMode="auto">
          <a:xfrm>
            <a:off x="6086475" y="2092325"/>
            <a:ext cx="82550" cy="1588"/>
          </a:xfrm>
          <a:prstGeom prst="line">
            <a:avLst/>
          </a:prstGeom>
          <a:noFill/>
          <a:ln w="12700">
            <a:solidFill>
              <a:srgbClr val="8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168" name="Line 1232"/>
          <p:cNvSpPr>
            <a:spLocks noChangeShapeType="1"/>
          </p:cNvSpPr>
          <p:nvPr/>
        </p:nvSpPr>
        <p:spPr bwMode="auto">
          <a:xfrm flipV="1">
            <a:off x="6169025" y="2066925"/>
            <a:ext cx="82550" cy="25400"/>
          </a:xfrm>
          <a:prstGeom prst="line">
            <a:avLst/>
          </a:prstGeom>
          <a:noFill/>
          <a:ln w="12700">
            <a:solidFill>
              <a:srgbClr val="8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169" name="Line 1233"/>
          <p:cNvSpPr>
            <a:spLocks noChangeShapeType="1"/>
          </p:cNvSpPr>
          <p:nvPr/>
        </p:nvSpPr>
        <p:spPr bwMode="auto">
          <a:xfrm>
            <a:off x="6251575" y="2066925"/>
            <a:ext cx="93663" cy="12700"/>
          </a:xfrm>
          <a:prstGeom prst="line">
            <a:avLst/>
          </a:prstGeom>
          <a:noFill/>
          <a:ln w="12700">
            <a:solidFill>
              <a:srgbClr val="8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170" name="Line 1234"/>
          <p:cNvSpPr>
            <a:spLocks noChangeShapeType="1"/>
          </p:cNvSpPr>
          <p:nvPr/>
        </p:nvSpPr>
        <p:spPr bwMode="auto">
          <a:xfrm>
            <a:off x="6345238" y="2066925"/>
            <a:ext cx="92075" cy="12700"/>
          </a:xfrm>
          <a:prstGeom prst="line">
            <a:avLst/>
          </a:prstGeom>
          <a:noFill/>
          <a:ln w="12700">
            <a:solidFill>
              <a:srgbClr val="8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171" name="Line 1235"/>
          <p:cNvSpPr>
            <a:spLocks noChangeShapeType="1"/>
          </p:cNvSpPr>
          <p:nvPr/>
        </p:nvSpPr>
        <p:spPr bwMode="auto">
          <a:xfrm>
            <a:off x="6437313" y="2066925"/>
            <a:ext cx="82550" cy="12700"/>
          </a:xfrm>
          <a:prstGeom prst="line">
            <a:avLst/>
          </a:prstGeom>
          <a:noFill/>
          <a:ln w="12700">
            <a:solidFill>
              <a:srgbClr val="8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172" name="Line 1236"/>
          <p:cNvSpPr>
            <a:spLocks noChangeShapeType="1"/>
          </p:cNvSpPr>
          <p:nvPr/>
        </p:nvSpPr>
        <p:spPr bwMode="auto">
          <a:xfrm>
            <a:off x="6519863" y="2066925"/>
            <a:ext cx="95250" cy="12700"/>
          </a:xfrm>
          <a:prstGeom prst="line">
            <a:avLst/>
          </a:prstGeom>
          <a:noFill/>
          <a:ln w="12700">
            <a:solidFill>
              <a:srgbClr val="8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173" name="Line 1237"/>
          <p:cNvSpPr>
            <a:spLocks noChangeShapeType="1"/>
          </p:cNvSpPr>
          <p:nvPr/>
        </p:nvSpPr>
        <p:spPr bwMode="auto">
          <a:xfrm flipV="1">
            <a:off x="6615113" y="2055813"/>
            <a:ext cx="80962" cy="11112"/>
          </a:xfrm>
          <a:prstGeom prst="line">
            <a:avLst/>
          </a:prstGeom>
          <a:noFill/>
          <a:ln w="12700">
            <a:solidFill>
              <a:srgbClr val="8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174" name="Line 1238"/>
          <p:cNvSpPr>
            <a:spLocks noChangeShapeType="1"/>
          </p:cNvSpPr>
          <p:nvPr/>
        </p:nvSpPr>
        <p:spPr bwMode="auto">
          <a:xfrm>
            <a:off x="6696075" y="2055813"/>
            <a:ext cx="93663" cy="1587"/>
          </a:xfrm>
          <a:prstGeom prst="line">
            <a:avLst/>
          </a:prstGeom>
          <a:noFill/>
          <a:ln w="12700">
            <a:solidFill>
              <a:srgbClr val="8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175" name="Line 1239"/>
          <p:cNvSpPr>
            <a:spLocks noChangeShapeType="1"/>
          </p:cNvSpPr>
          <p:nvPr/>
        </p:nvSpPr>
        <p:spPr bwMode="auto">
          <a:xfrm>
            <a:off x="6789738" y="2055813"/>
            <a:ext cx="82550" cy="1587"/>
          </a:xfrm>
          <a:prstGeom prst="line">
            <a:avLst/>
          </a:prstGeom>
          <a:noFill/>
          <a:ln w="12700">
            <a:solidFill>
              <a:srgbClr val="8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176" name="Line 1240"/>
          <p:cNvSpPr>
            <a:spLocks noChangeShapeType="1"/>
          </p:cNvSpPr>
          <p:nvPr/>
        </p:nvSpPr>
        <p:spPr bwMode="auto">
          <a:xfrm>
            <a:off x="6872288" y="2055813"/>
            <a:ext cx="92075" cy="1587"/>
          </a:xfrm>
          <a:prstGeom prst="line">
            <a:avLst/>
          </a:prstGeom>
          <a:noFill/>
          <a:ln w="12700">
            <a:solidFill>
              <a:srgbClr val="8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177" name="Line 1241"/>
          <p:cNvSpPr>
            <a:spLocks noChangeShapeType="1"/>
          </p:cNvSpPr>
          <p:nvPr/>
        </p:nvSpPr>
        <p:spPr bwMode="auto">
          <a:xfrm>
            <a:off x="6964363" y="2055813"/>
            <a:ext cx="95250" cy="1587"/>
          </a:xfrm>
          <a:prstGeom prst="line">
            <a:avLst/>
          </a:prstGeom>
          <a:noFill/>
          <a:ln w="12700">
            <a:solidFill>
              <a:srgbClr val="8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178" name="Line 1242"/>
          <p:cNvSpPr>
            <a:spLocks noChangeShapeType="1"/>
          </p:cNvSpPr>
          <p:nvPr/>
        </p:nvSpPr>
        <p:spPr bwMode="auto">
          <a:xfrm>
            <a:off x="7059613" y="2055813"/>
            <a:ext cx="80962" cy="1587"/>
          </a:xfrm>
          <a:prstGeom prst="line">
            <a:avLst/>
          </a:prstGeom>
          <a:noFill/>
          <a:ln w="12700">
            <a:solidFill>
              <a:srgbClr val="8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179" name="Line 1243"/>
          <p:cNvSpPr>
            <a:spLocks noChangeShapeType="1"/>
          </p:cNvSpPr>
          <p:nvPr/>
        </p:nvSpPr>
        <p:spPr bwMode="auto">
          <a:xfrm>
            <a:off x="7140575" y="2055813"/>
            <a:ext cx="80963" cy="1587"/>
          </a:xfrm>
          <a:prstGeom prst="line">
            <a:avLst/>
          </a:prstGeom>
          <a:noFill/>
          <a:ln w="12700">
            <a:solidFill>
              <a:srgbClr val="8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180" name="Line 1244"/>
          <p:cNvSpPr>
            <a:spLocks noChangeShapeType="1"/>
          </p:cNvSpPr>
          <p:nvPr/>
        </p:nvSpPr>
        <p:spPr bwMode="auto">
          <a:xfrm>
            <a:off x="7221538" y="2055813"/>
            <a:ext cx="95250" cy="1587"/>
          </a:xfrm>
          <a:prstGeom prst="line">
            <a:avLst/>
          </a:prstGeom>
          <a:noFill/>
          <a:ln w="12700">
            <a:solidFill>
              <a:srgbClr val="8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181" name="Line 1245"/>
          <p:cNvSpPr>
            <a:spLocks noChangeShapeType="1"/>
          </p:cNvSpPr>
          <p:nvPr/>
        </p:nvSpPr>
        <p:spPr bwMode="auto">
          <a:xfrm>
            <a:off x="7316788" y="2055813"/>
            <a:ext cx="82550" cy="1587"/>
          </a:xfrm>
          <a:prstGeom prst="line">
            <a:avLst/>
          </a:prstGeom>
          <a:noFill/>
          <a:ln w="12700">
            <a:solidFill>
              <a:srgbClr val="8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182" name="Line 1246"/>
          <p:cNvSpPr>
            <a:spLocks noChangeShapeType="1"/>
          </p:cNvSpPr>
          <p:nvPr/>
        </p:nvSpPr>
        <p:spPr bwMode="auto">
          <a:xfrm>
            <a:off x="7399338" y="2055813"/>
            <a:ext cx="92075" cy="1587"/>
          </a:xfrm>
          <a:prstGeom prst="line">
            <a:avLst/>
          </a:prstGeom>
          <a:noFill/>
          <a:ln w="12700">
            <a:solidFill>
              <a:srgbClr val="8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183" name="Line 1247"/>
          <p:cNvSpPr>
            <a:spLocks noChangeShapeType="1"/>
          </p:cNvSpPr>
          <p:nvPr/>
        </p:nvSpPr>
        <p:spPr bwMode="auto">
          <a:xfrm>
            <a:off x="7491413" y="2055813"/>
            <a:ext cx="93662" cy="1587"/>
          </a:xfrm>
          <a:prstGeom prst="line">
            <a:avLst/>
          </a:prstGeom>
          <a:noFill/>
          <a:ln w="12700">
            <a:solidFill>
              <a:srgbClr val="8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184" name="Line 1248"/>
          <p:cNvSpPr>
            <a:spLocks noChangeShapeType="1"/>
          </p:cNvSpPr>
          <p:nvPr/>
        </p:nvSpPr>
        <p:spPr bwMode="auto">
          <a:xfrm>
            <a:off x="7585075" y="2055813"/>
            <a:ext cx="95250" cy="1587"/>
          </a:xfrm>
          <a:prstGeom prst="line">
            <a:avLst/>
          </a:prstGeom>
          <a:noFill/>
          <a:ln w="12700">
            <a:solidFill>
              <a:srgbClr val="8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185" name="Line 1249"/>
          <p:cNvSpPr>
            <a:spLocks noChangeShapeType="1"/>
          </p:cNvSpPr>
          <p:nvPr/>
        </p:nvSpPr>
        <p:spPr bwMode="auto">
          <a:xfrm>
            <a:off x="1930400" y="5846763"/>
            <a:ext cx="93663" cy="1587"/>
          </a:xfrm>
          <a:prstGeom prst="line">
            <a:avLst/>
          </a:prstGeom>
          <a:noFill/>
          <a:ln w="12700">
            <a:solidFill>
              <a:srgbClr val="0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186" name="Line 1250"/>
          <p:cNvSpPr>
            <a:spLocks noChangeShapeType="1"/>
          </p:cNvSpPr>
          <p:nvPr/>
        </p:nvSpPr>
        <p:spPr bwMode="auto">
          <a:xfrm>
            <a:off x="2024063" y="5846763"/>
            <a:ext cx="80962" cy="1587"/>
          </a:xfrm>
          <a:prstGeom prst="line">
            <a:avLst/>
          </a:prstGeom>
          <a:noFill/>
          <a:ln w="12700">
            <a:solidFill>
              <a:srgbClr val="0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187" name="Line 1251"/>
          <p:cNvSpPr>
            <a:spLocks noChangeShapeType="1"/>
          </p:cNvSpPr>
          <p:nvPr/>
        </p:nvSpPr>
        <p:spPr bwMode="auto">
          <a:xfrm>
            <a:off x="2105025" y="5846763"/>
            <a:ext cx="82550" cy="1587"/>
          </a:xfrm>
          <a:prstGeom prst="line">
            <a:avLst/>
          </a:prstGeom>
          <a:noFill/>
          <a:ln w="12700">
            <a:solidFill>
              <a:srgbClr val="0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188" name="Line 1252"/>
          <p:cNvSpPr>
            <a:spLocks noChangeShapeType="1"/>
          </p:cNvSpPr>
          <p:nvPr/>
        </p:nvSpPr>
        <p:spPr bwMode="auto">
          <a:xfrm>
            <a:off x="2187575" y="5846763"/>
            <a:ext cx="93663" cy="1587"/>
          </a:xfrm>
          <a:prstGeom prst="line">
            <a:avLst/>
          </a:prstGeom>
          <a:noFill/>
          <a:ln w="12700">
            <a:solidFill>
              <a:srgbClr val="0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189" name="Line 1253"/>
          <p:cNvSpPr>
            <a:spLocks noChangeShapeType="1"/>
          </p:cNvSpPr>
          <p:nvPr/>
        </p:nvSpPr>
        <p:spPr bwMode="auto">
          <a:xfrm>
            <a:off x="2281238" y="5846763"/>
            <a:ext cx="93662" cy="1587"/>
          </a:xfrm>
          <a:prstGeom prst="line">
            <a:avLst/>
          </a:prstGeom>
          <a:noFill/>
          <a:ln w="12700">
            <a:solidFill>
              <a:srgbClr val="0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190" name="Line 1254"/>
          <p:cNvSpPr>
            <a:spLocks noChangeShapeType="1"/>
          </p:cNvSpPr>
          <p:nvPr/>
        </p:nvSpPr>
        <p:spPr bwMode="auto">
          <a:xfrm>
            <a:off x="2374900" y="5846763"/>
            <a:ext cx="82550" cy="1587"/>
          </a:xfrm>
          <a:prstGeom prst="line">
            <a:avLst/>
          </a:prstGeom>
          <a:noFill/>
          <a:ln w="12700">
            <a:solidFill>
              <a:srgbClr val="0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191" name="Line 1255"/>
          <p:cNvSpPr>
            <a:spLocks noChangeShapeType="1"/>
          </p:cNvSpPr>
          <p:nvPr/>
        </p:nvSpPr>
        <p:spPr bwMode="auto">
          <a:xfrm flipV="1">
            <a:off x="2457450" y="5834063"/>
            <a:ext cx="92075" cy="12700"/>
          </a:xfrm>
          <a:prstGeom prst="line">
            <a:avLst/>
          </a:prstGeom>
          <a:noFill/>
          <a:ln w="12700">
            <a:solidFill>
              <a:srgbClr val="0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192" name="Line 1256"/>
          <p:cNvSpPr>
            <a:spLocks noChangeShapeType="1"/>
          </p:cNvSpPr>
          <p:nvPr/>
        </p:nvSpPr>
        <p:spPr bwMode="auto">
          <a:xfrm flipV="1">
            <a:off x="2549525" y="5811838"/>
            <a:ext cx="95250" cy="22225"/>
          </a:xfrm>
          <a:prstGeom prst="line">
            <a:avLst/>
          </a:prstGeom>
          <a:noFill/>
          <a:ln w="12700">
            <a:solidFill>
              <a:srgbClr val="0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193" name="Line 1257"/>
          <p:cNvSpPr>
            <a:spLocks noChangeShapeType="1"/>
          </p:cNvSpPr>
          <p:nvPr/>
        </p:nvSpPr>
        <p:spPr bwMode="auto">
          <a:xfrm>
            <a:off x="2644775" y="5811838"/>
            <a:ext cx="69850" cy="12700"/>
          </a:xfrm>
          <a:prstGeom prst="line">
            <a:avLst/>
          </a:prstGeom>
          <a:noFill/>
          <a:ln w="12700">
            <a:solidFill>
              <a:srgbClr val="0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194" name="Line 1258"/>
          <p:cNvSpPr>
            <a:spLocks noChangeShapeType="1"/>
          </p:cNvSpPr>
          <p:nvPr/>
        </p:nvSpPr>
        <p:spPr bwMode="auto">
          <a:xfrm flipV="1">
            <a:off x="2714625" y="5764213"/>
            <a:ext cx="93663" cy="47625"/>
          </a:xfrm>
          <a:prstGeom prst="line">
            <a:avLst/>
          </a:prstGeom>
          <a:noFill/>
          <a:ln w="12700">
            <a:solidFill>
              <a:srgbClr val="0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195" name="Line 1259"/>
          <p:cNvSpPr>
            <a:spLocks noChangeShapeType="1"/>
          </p:cNvSpPr>
          <p:nvPr/>
        </p:nvSpPr>
        <p:spPr bwMode="auto">
          <a:xfrm flipV="1">
            <a:off x="2808288" y="5753100"/>
            <a:ext cx="93662" cy="11113"/>
          </a:xfrm>
          <a:prstGeom prst="line">
            <a:avLst/>
          </a:prstGeom>
          <a:noFill/>
          <a:ln w="12700">
            <a:solidFill>
              <a:srgbClr val="0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196" name="Line 1260"/>
          <p:cNvSpPr>
            <a:spLocks noChangeShapeType="1"/>
          </p:cNvSpPr>
          <p:nvPr/>
        </p:nvSpPr>
        <p:spPr bwMode="auto">
          <a:xfrm flipV="1">
            <a:off x="2901950" y="5716588"/>
            <a:ext cx="82550" cy="36512"/>
          </a:xfrm>
          <a:prstGeom prst="line">
            <a:avLst/>
          </a:prstGeom>
          <a:noFill/>
          <a:ln w="12700">
            <a:solidFill>
              <a:srgbClr val="0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197" name="Line 1261"/>
          <p:cNvSpPr>
            <a:spLocks noChangeShapeType="1"/>
          </p:cNvSpPr>
          <p:nvPr/>
        </p:nvSpPr>
        <p:spPr bwMode="auto">
          <a:xfrm flipV="1">
            <a:off x="2984500" y="5668963"/>
            <a:ext cx="93663" cy="47625"/>
          </a:xfrm>
          <a:prstGeom prst="line">
            <a:avLst/>
          </a:prstGeom>
          <a:noFill/>
          <a:ln w="12700">
            <a:solidFill>
              <a:srgbClr val="0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198" name="Line 1262"/>
          <p:cNvSpPr>
            <a:spLocks noChangeShapeType="1"/>
          </p:cNvSpPr>
          <p:nvPr/>
        </p:nvSpPr>
        <p:spPr bwMode="auto">
          <a:xfrm flipV="1">
            <a:off x="3078163" y="5610225"/>
            <a:ext cx="93662" cy="58738"/>
          </a:xfrm>
          <a:prstGeom prst="line">
            <a:avLst/>
          </a:prstGeom>
          <a:noFill/>
          <a:ln w="12700">
            <a:solidFill>
              <a:srgbClr val="0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199" name="Line 1263"/>
          <p:cNvSpPr>
            <a:spLocks noChangeShapeType="1"/>
          </p:cNvSpPr>
          <p:nvPr/>
        </p:nvSpPr>
        <p:spPr bwMode="auto">
          <a:xfrm flipV="1">
            <a:off x="3171825" y="5478463"/>
            <a:ext cx="93663" cy="131762"/>
          </a:xfrm>
          <a:prstGeom prst="line">
            <a:avLst/>
          </a:prstGeom>
          <a:noFill/>
          <a:ln w="12700">
            <a:solidFill>
              <a:srgbClr val="0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200" name="Line 1264"/>
          <p:cNvSpPr>
            <a:spLocks noChangeShapeType="1"/>
          </p:cNvSpPr>
          <p:nvPr/>
        </p:nvSpPr>
        <p:spPr bwMode="auto">
          <a:xfrm flipV="1">
            <a:off x="3265488" y="5360988"/>
            <a:ext cx="69850" cy="117475"/>
          </a:xfrm>
          <a:prstGeom prst="line">
            <a:avLst/>
          </a:prstGeom>
          <a:noFill/>
          <a:ln w="12700">
            <a:solidFill>
              <a:srgbClr val="0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201" name="Line 1265"/>
          <p:cNvSpPr>
            <a:spLocks noChangeShapeType="1"/>
          </p:cNvSpPr>
          <p:nvPr/>
        </p:nvSpPr>
        <p:spPr bwMode="auto">
          <a:xfrm flipV="1">
            <a:off x="3335338" y="5253038"/>
            <a:ext cx="93662" cy="107950"/>
          </a:xfrm>
          <a:prstGeom prst="line">
            <a:avLst/>
          </a:prstGeom>
          <a:noFill/>
          <a:ln w="12700">
            <a:solidFill>
              <a:srgbClr val="0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202" name="Line 1266"/>
          <p:cNvSpPr>
            <a:spLocks noChangeShapeType="1"/>
          </p:cNvSpPr>
          <p:nvPr/>
        </p:nvSpPr>
        <p:spPr bwMode="auto">
          <a:xfrm flipV="1">
            <a:off x="3429000" y="5157788"/>
            <a:ext cx="93663" cy="95250"/>
          </a:xfrm>
          <a:prstGeom prst="line">
            <a:avLst/>
          </a:prstGeom>
          <a:noFill/>
          <a:ln w="12700">
            <a:solidFill>
              <a:srgbClr val="0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203" name="Line 1267"/>
          <p:cNvSpPr>
            <a:spLocks noChangeShapeType="1"/>
          </p:cNvSpPr>
          <p:nvPr/>
        </p:nvSpPr>
        <p:spPr bwMode="auto">
          <a:xfrm flipV="1">
            <a:off x="3522663" y="5027613"/>
            <a:ext cx="82550" cy="130175"/>
          </a:xfrm>
          <a:prstGeom prst="line">
            <a:avLst/>
          </a:prstGeom>
          <a:noFill/>
          <a:ln w="12700">
            <a:solidFill>
              <a:srgbClr val="0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204" name="Line 1268"/>
          <p:cNvSpPr>
            <a:spLocks noChangeShapeType="1"/>
          </p:cNvSpPr>
          <p:nvPr/>
        </p:nvSpPr>
        <p:spPr bwMode="auto">
          <a:xfrm flipV="1">
            <a:off x="3605213" y="4826000"/>
            <a:ext cx="92075" cy="201613"/>
          </a:xfrm>
          <a:prstGeom prst="line">
            <a:avLst/>
          </a:prstGeom>
          <a:noFill/>
          <a:ln w="12700">
            <a:solidFill>
              <a:srgbClr val="0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205" name="Line 1269"/>
          <p:cNvSpPr>
            <a:spLocks noChangeShapeType="1"/>
          </p:cNvSpPr>
          <p:nvPr/>
        </p:nvSpPr>
        <p:spPr bwMode="auto">
          <a:xfrm flipV="1">
            <a:off x="3697288" y="4611688"/>
            <a:ext cx="95250" cy="214312"/>
          </a:xfrm>
          <a:prstGeom prst="line">
            <a:avLst/>
          </a:prstGeom>
          <a:noFill/>
          <a:ln w="12700">
            <a:solidFill>
              <a:srgbClr val="0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206" name="Line 1270"/>
          <p:cNvSpPr>
            <a:spLocks noChangeShapeType="1"/>
          </p:cNvSpPr>
          <p:nvPr/>
        </p:nvSpPr>
        <p:spPr bwMode="auto">
          <a:xfrm flipV="1">
            <a:off x="3792538" y="4433888"/>
            <a:ext cx="69850" cy="177800"/>
          </a:xfrm>
          <a:prstGeom prst="line">
            <a:avLst/>
          </a:prstGeom>
          <a:noFill/>
          <a:ln w="12700">
            <a:solidFill>
              <a:srgbClr val="0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207" name="Line 1271"/>
          <p:cNvSpPr>
            <a:spLocks noChangeShapeType="1"/>
          </p:cNvSpPr>
          <p:nvPr/>
        </p:nvSpPr>
        <p:spPr bwMode="auto">
          <a:xfrm flipV="1">
            <a:off x="3862388" y="4243388"/>
            <a:ext cx="92075" cy="190500"/>
          </a:xfrm>
          <a:prstGeom prst="line">
            <a:avLst/>
          </a:prstGeom>
          <a:noFill/>
          <a:ln w="12700">
            <a:solidFill>
              <a:srgbClr val="0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208" name="Line 1272"/>
          <p:cNvSpPr>
            <a:spLocks noChangeShapeType="1"/>
          </p:cNvSpPr>
          <p:nvPr/>
        </p:nvSpPr>
        <p:spPr bwMode="auto">
          <a:xfrm flipV="1">
            <a:off x="3954463" y="4076700"/>
            <a:ext cx="95250" cy="166688"/>
          </a:xfrm>
          <a:prstGeom prst="line">
            <a:avLst/>
          </a:prstGeom>
          <a:noFill/>
          <a:ln w="12700">
            <a:solidFill>
              <a:srgbClr val="0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209" name="Line 1273"/>
          <p:cNvSpPr>
            <a:spLocks noChangeShapeType="1"/>
          </p:cNvSpPr>
          <p:nvPr/>
        </p:nvSpPr>
        <p:spPr bwMode="auto">
          <a:xfrm flipV="1">
            <a:off x="4049713" y="3898900"/>
            <a:ext cx="93662" cy="177800"/>
          </a:xfrm>
          <a:prstGeom prst="line">
            <a:avLst/>
          </a:prstGeom>
          <a:noFill/>
          <a:ln w="12700">
            <a:solidFill>
              <a:srgbClr val="0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210" name="Line 1274"/>
          <p:cNvSpPr>
            <a:spLocks noChangeShapeType="1"/>
          </p:cNvSpPr>
          <p:nvPr/>
        </p:nvSpPr>
        <p:spPr bwMode="auto">
          <a:xfrm flipV="1">
            <a:off x="4143375" y="3743325"/>
            <a:ext cx="80963" cy="155575"/>
          </a:xfrm>
          <a:prstGeom prst="line">
            <a:avLst/>
          </a:prstGeom>
          <a:noFill/>
          <a:ln w="12700">
            <a:solidFill>
              <a:srgbClr val="0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211" name="Line 1275"/>
          <p:cNvSpPr>
            <a:spLocks noChangeShapeType="1"/>
          </p:cNvSpPr>
          <p:nvPr/>
        </p:nvSpPr>
        <p:spPr bwMode="auto">
          <a:xfrm flipV="1">
            <a:off x="4224338" y="3565525"/>
            <a:ext cx="95250" cy="177800"/>
          </a:xfrm>
          <a:prstGeom prst="line">
            <a:avLst/>
          </a:prstGeom>
          <a:noFill/>
          <a:ln w="12700">
            <a:solidFill>
              <a:srgbClr val="0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212" name="Line 1276"/>
          <p:cNvSpPr>
            <a:spLocks noChangeShapeType="1"/>
          </p:cNvSpPr>
          <p:nvPr/>
        </p:nvSpPr>
        <p:spPr bwMode="auto">
          <a:xfrm flipV="1">
            <a:off x="4319588" y="3435350"/>
            <a:ext cx="93662" cy="130175"/>
          </a:xfrm>
          <a:prstGeom prst="line">
            <a:avLst/>
          </a:prstGeom>
          <a:noFill/>
          <a:ln w="12700">
            <a:solidFill>
              <a:srgbClr val="0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213" name="Line 1277"/>
          <p:cNvSpPr>
            <a:spLocks noChangeShapeType="1"/>
          </p:cNvSpPr>
          <p:nvPr/>
        </p:nvSpPr>
        <p:spPr bwMode="auto">
          <a:xfrm flipV="1">
            <a:off x="4413250" y="3292475"/>
            <a:ext cx="68263" cy="142875"/>
          </a:xfrm>
          <a:prstGeom prst="line">
            <a:avLst/>
          </a:prstGeom>
          <a:noFill/>
          <a:ln w="12700">
            <a:solidFill>
              <a:srgbClr val="0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214" name="Line 1278"/>
          <p:cNvSpPr>
            <a:spLocks noChangeShapeType="1"/>
          </p:cNvSpPr>
          <p:nvPr/>
        </p:nvSpPr>
        <p:spPr bwMode="auto">
          <a:xfrm flipV="1">
            <a:off x="4481513" y="3136900"/>
            <a:ext cx="95250" cy="155575"/>
          </a:xfrm>
          <a:prstGeom prst="line">
            <a:avLst/>
          </a:prstGeom>
          <a:noFill/>
          <a:ln w="12700">
            <a:solidFill>
              <a:srgbClr val="0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215" name="Line 1279"/>
          <p:cNvSpPr>
            <a:spLocks noChangeShapeType="1"/>
          </p:cNvSpPr>
          <p:nvPr/>
        </p:nvSpPr>
        <p:spPr bwMode="auto">
          <a:xfrm flipV="1">
            <a:off x="4576763" y="3065463"/>
            <a:ext cx="93662" cy="71437"/>
          </a:xfrm>
          <a:prstGeom prst="line">
            <a:avLst/>
          </a:prstGeom>
          <a:noFill/>
          <a:ln w="12700">
            <a:solidFill>
              <a:srgbClr val="0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216" name="Line 1280"/>
          <p:cNvSpPr>
            <a:spLocks noChangeShapeType="1"/>
          </p:cNvSpPr>
          <p:nvPr/>
        </p:nvSpPr>
        <p:spPr bwMode="auto">
          <a:xfrm flipV="1">
            <a:off x="4670425" y="2922588"/>
            <a:ext cx="80963" cy="142875"/>
          </a:xfrm>
          <a:prstGeom prst="line">
            <a:avLst/>
          </a:prstGeom>
          <a:noFill/>
          <a:ln w="12700">
            <a:solidFill>
              <a:srgbClr val="0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217" name="Line 1281"/>
          <p:cNvSpPr>
            <a:spLocks noChangeShapeType="1"/>
          </p:cNvSpPr>
          <p:nvPr/>
        </p:nvSpPr>
        <p:spPr bwMode="auto">
          <a:xfrm flipV="1">
            <a:off x="4751388" y="2816225"/>
            <a:ext cx="93662" cy="106363"/>
          </a:xfrm>
          <a:prstGeom prst="line">
            <a:avLst/>
          </a:prstGeom>
          <a:noFill/>
          <a:ln w="12700">
            <a:solidFill>
              <a:srgbClr val="0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218" name="Line 1282"/>
          <p:cNvSpPr>
            <a:spLocks noChangeShapeType="1"/>
          </p:cNvSpPr>
          <p:nvPr/>
        </p:nvSpPr>
        <p:spPr bwMode="auto">
          <a:xfrm flipV="1">
            <a:off x="4845050" y="2744788"/>
            <a:ext cx="95250" cy="71437"/>
          </a:xfrm>
          <a:prstGeom prst="line">
            <a:avLst/>
          </a:prstGeom>
          <a:noFill/>
          <a:ln w="12700">
            <a:solidFill>
              <a:srgbClr val="0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219" name="Line 1283"/>
          <p:cNvSpPr>
            <a:spLocks noChangeShapeType="1"/>
          </p:cNvSpPr>
          <p:nvPr/>
        </p:nvSpPr>
        <p:spPr bwMode="auto">
          <a:xfrm flipV="1">
            <a:off x="4940300" y="2651125"/>
            <a:ext cx="80963" cy="93663"/>
          </a:xfrm>
          <a:prstGeom prst="line">
            <a:avLst/>
          </a:prstGeom>
          <a:noFill/>
          <a:ln w="12700">
            <a:solidFill>
              <a:srgbClr val="0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220" name="Line 1284"/>
          <p:cNvSpPr>
            <a:spLocks noChangeShapeType="1"/>
          </p:cNvSpPr>
          <p:nvPr/>
        </p:nvSpPr>
        <p:spPr bwMode="auto">
          <a:xfrm flipV="1">
            <a:off x="5021263" y="2590800"/>
            <a:ext cx="82550" cy="60325"/>
          </a:xfrm>
          <a:prstGeom prst="line">
            <a:avLst/>
          </a:prstGeom>
          <a:noFill/>
          <a:ln w="12700">
            <a:solidFill>
              <a:srgbClr val="0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221" name="Line 1285"/>
          <p:cNvSpPr>
            <a:spLocks noChangeShapeType="1"/>
          </p:cNvSpPr>
          <p:nvPr/>
        </p:nvSpPr>
        <p:spPr bwMode="auto">
          <a:xfrm flipV="1">
            <a:off x="5103813" y="2495550"/>
            <a:ext cx="93662" cy="95250"/>
          </a:xfrm>
          <a:prstGeom prst="line">
            <a:avLst/>
          </a:prstGeom>
          <a:noFill/>
          <a:ln w="12700">
            <a:solidFill>
              <a:srgbClr val="0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222" name="Line 1286"/>
          <p:cNvSpPr>
            <a:spLocks noChangeShapeType="1"/>
          </p:cNvSpPr>
          <p:nvPr/>
        </p:nvSpPr>
        <p:spPr bwMode="auto">
          <a:xfrm flipV="1">
            <a:off x="5197475" y="2413000"/>
            <a:ext cx="92075" cy="82550"/>
          </a:xfrm>
          <a:prstGeom prst="line">
            <a:avLst/>
          </a:prstGeom>
          <a:noFill/>
          <a:ln w="12700">
            <a:solidFill>
              <a:srgbClr val="0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223" name="Line 1287"/>
          <p:cNvSpPr>
            <a:spLocks noChangeShapeType="1"/>
          </p:cNvSpPr>
          <p:nvPr/>
        </p:nvSpPr>
        <p:spPr bwMode="auto">
          <a:xfrm flipV="1">
            <a:off x="5289550" y="2365375"/>
            <a:ext cx="82550" cy="47625"/>
          </a:xfrm>
          <a:prstGeom prst="line">
            <a:avLst/>
          </a:prstGeom>
          <a:noFill/>
          <a:ln w="12700">
            <a:solidFill>
              <a:srgbClr val="0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224" name="Line 1288"/>
          <p:cNvSpPr>
            <a:spLocks noChangeShapeType="1"/>
          </p:cNvSpPr>
          <p:nvPr/>
        </p:nvSpPr>
        <p:spPr bwMode="auto">
          <a:xfrm flipV="1">
            <a:off x="5372100" y="2317750"/>
            <a:ext cx="95250" cy="47625"/>
          </a:xfrm>
          <a:prstGeom prst="line">
            <a:avLst/>
          </a:prstGeom>
          <a:noFill/>
          <a:ln w="12700">
            <a:solidFill>
              <a:srgbClr val="0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225" name="Line 1289"/>
          <p:cNvSpPr>
            <a:spLocks noChangeShapeType="1"/>
          </p:cNvSpPr>
          <p:nvPr/>
        </p:nvSpPr>
        <p:spPr bwMode="auto">
          <a:xfrm flipV="1">
            <a:off x="5467350" y="2270125"/>
            <a:ext cx="92075" cy="47625"/>
          </a:xfrm>
          <a:prstGeom prst="line">
            <a:avLst/>
          </a:prstGeom>
          <a:noFill/>
          <a:ln w="12700">
            <a:solidFill>
              <a:srgbClr val="0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226" name="Line 1290"/>
          <p:cNvSpPr>
            <a:spLocks noChangeShapeType="1"/>
          </p:cNvSpPr>
          <p:nvPr/>
        </p:nvSpPr>
        <p:spPr bwMode="auto">
          <a:xfrm flipV="1">
            <a:off x="5559425" y="2235200"/>
            <a:ext cx="69850" cy="34925"/>
          </a:xfrm>
          <a:prstGeom prst="line">
            <a:avLst/>
          </a:prstGeom>
          <a:noFill/>
          <a:ln w="12700">
            <a:solidFill>
              <a:srgbClr val="0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227" name="Line 1291"/>
          <p:cNvSpPr>
            <a:spLocks noChangeShapeType="1"/>
          </p:cNvSpPr>
          <p:nvPr/>
        </p:nvSpPr>
        <p:spPr bwMode="auto">
          <a:xfrm flipV="1">
            <a:off x="5629275" y="2198688"/>
            <a:ext cx="95250" cy="36512"/>
          </a:xfrm>
          <a:prstGeom prst="line">
            <a:avLst/>
          </a:prstGeom>
          <a:noFill/>
          <a:ln w="12700">
            <a:solidFill>
              <a:srgbClr val="0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228" name="Line 1292"/>
          <p:cNvSpPr>
            <a:spLocks noChangeShapeType="1"/>
          </p:cNvSpPr>
          <p:nvPr/>
        </p:nvSpPr>
        <p:spPr bwMode="auto">
          <a:xfrm flipV="1">
            <a:off x="5724525" y="2151063"/>
            <a:ext cx="92075" cy="47625"/>
          </a:xfrm>
          <a:prstGeom prst="line">
            <a:avLst/>
          </a:prstGeom>
          <a:noFill/>
          <a:ln w="12700">
            <a:solidFill>
              <a:srgbClr val="0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229" name="Line 1293"/>
          <p:cNvSpPr>
            <a:spLocks noChangeShapeType="1"/>
          </p:cNvSpPr>
          <p:nvPr/>
        </p:nvSpPr>
        <p:spPr bwMode="auto">
          <a:xfrm flipV="1">
            <a:off x="5816600" y="2138363"/>
            <a:ext cx="95250" cy="12700"/>
          </a:xfrm>
          <a:prstGeom prst="line">
            <a:avLst/>
          </a:prstGeom>
          <a:noFill/>
          <a:ln w="12700">
            <a:solidFill>
              <a:srgbClr val="0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230" name="Line 1294"/>
          <p:cNvSpPr>
            <a:spLocks noChangeShapeType="1"/>
          </p:cNvSpPr>
          <p:nvPr/>
        </p:nvSpPr>
        <p:spPr bwMode="auto">
          <a:xfrm>
            <a:off x="5911850" y="2138363"/>
            <a:ext cx="80963" cy="1587"/>
          </a:xfrm>
          <a:prstGeom prst="line">
            <a:avLst/>
          </a:prstGeom>
          <a:noFill/>
          <a:ln w="12700">
            <a:solidFill>
              <a:srgbClr val="0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231" name="Line 1295"/>
          <p:cNvSpPr>
            <a:spLocks noChangeShapeType="1"/>
          </p:cNvSpPr>
          <p:nvPr/>
        </p:nvSpPr>
        <p:spPr bwMode="auto">
          <a:xfrm flipV="1">
            <a:off x="5992813" y="2116138"/>
            <a:ext cx="93662" cy="22225"/>
          </a:xfrm>
          <a:prstGeom prst="line">
            <a:avLst/>
          </a:prstGeom>
          <a:noFill/>
          <a:ln w="12700">
            <a:solidFill>
              <a:srgbClr val="0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232" name="Line 1296"/>
          <p:cNvSpPr>
            <a:spLocks noChangeShapeType="1"/>
          </p:cNvSpPr>
          <p:nvPr/>
        </p:nvSpPr>
        <p:spPr bwMode="auto">
          <a:xfrm>
            <a:off x="6086475" y="2116138"/>
            <a:ext cx="82550" cy="11112"/>
          </a:xfrm>
          <a:prstGeom prst="line">
            <a:avLst/>
          </a:prstGeom>
          <a:noFill/>
          <a:ln w="12700">
            <a:solidFill>
              <a:srgbClr val="0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233" name="Line 1297"/>
          <p:cNvSpPr>
            <a:spLocks noChangeShapeType="1"/>
          </p:cNvSpPr>
          <p:nvPr/>
        </p:nvSpPr>
        <p:spPr bwMode="auto">
          <a:xfrm flipV="1">
            <a:off x="6169025" y="2103438"/>
            <a:ext cx="82550" cy="12700"/>
          </a:xfrm>
          <a:prstGeom prst="line">
            <a:avLst/>
          </a:prstGeom>
          <a:noFill/>
          <a:ln w="12700">
            <a:solidFill>
              <a:srgbClr val="0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234" name="Line 1298"/>
          <p:cNvSpPr>
            <a:spLocks noChangeShapeType="1"/>
          </p:cNvSpPr>
          <p:nvPr/>
        </p:nvSpPr>
        <p:spPr bwMode="auto">
          <a:xfrm flipV="1">
            <a:off x="6251575" y="2092325"/>
            <a:ext cx="93663" cy="11113"/>
          </a:xfrm>
          <a:prstGeom prst="line">
            <a:avLst/>
          </a:prstGeom>
          <a:noFill/>
          <a:ln w="12700">
            <a:solidFill>
              <a:srgbClr val="0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235" name="Line 1299"/>
          <p:cNvSpPr>
            <a:spLocks noChangeShapeType="1"/>
          </p:cNvSpPr>
          <p:nvPr/>
        </p:nvSpPr>
        <p:spPr bwMode="auto">
          <a:xfrm>
            <a:off x="6345238" y="2092325"/>
            <a:ext cx="92075" cy="1588"/>
          </a:xfrm>
          <a:prstGeom prst="line">
            <a:avLst/>
          </a:prstGeom>
          <a:noFill/>
          <a:ln w="12700">
            <a:solidFill>
              <a:srgbClr val="0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236" name="Line 1300"/>
          <p:cNvSpPr>
            <a:spLocks noChangeShapeType="1"/>
          </p:cNvSpPr>
          <p:nvPr/>
        </p:nvSpPr>
        <p:spPr bwMode="auto">
          <a:xfrm>
            <a:off x="6437313" y="2092325"/>
            <a:ext cx="82550" cy="1588"/>
          </a:xfrm>
          <a:prstGeom prst="line">
            <a:avLst/>
          </a:prstGeom>
          <a:noFill/>
          <a:ln w="12700">
            <a:solidFill>
              <a:srgbClr val="0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237" name="Line 1301"/>
          <p:cNvSpPr>
            <a:spLocks noChangeShapeType="1"/>
          </p:cNvSpPr>
          <p:nvPr/>
        </p:nvSpPr>
        <p:spPr bwMode="auto">
          <a:xfrm flipV="1">
            <a:off x="6519863" y="2066925"/>
            <a:ext cx="95250" cy="25400"/>
          </a:xfrm>
          <a:prstGeom prst="line">
            <a:avLst/>
          </a:prstGeom>
          <a:noFill/>
          <a:ln w="12700">
            <a:solidFill>
              <a:srgbClr val="0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238" name="Line 1302"/>
          <p:cNvSpPr>
            <a:spLocks noChangeShapeType="1"/>
          </p:cNvSpPr>
          <p:nvPr/>
        </p:nvSpPr>
        <p:spPr bwMode="auto">
          <a:xfrm>
            <a:off x="6615113" y="2066925"/>
            <a:ext cx="80962" cy="12700"/>
          </a:xfrm>
          <a:prstGeom prst="line">
            <a:avLst/>
          </a:prstGeom>
          <a:noFill/>
          <a:ln w="12700">
            <a:solidFill>
              <a:srgbClr val="0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239" name="Line 1303"/>
          <p:cNvSpPr>
            <a:spLocks noChangeShapeType="1"/>
          </p:cNvSpPr>
          <p:nvPr/>
        </p:nvSpPr>
        <p:spPr bwMode="auto">
          <a:xfrm>
            <a:off x="6696075" y="2066925"/>
            <a:ext cx="93663" cy="12700"/>
          </a:xfrm>
          <a:prstGeom prst="line">
            <a:avLst/>
          </a:prstGeom>
          <a:noFill/>
          <a:ln w="12700">
            <a:solidFill>
              <a:srgbClr val="0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240" name="Line 1304"/>
          <p:cNvSpPr>
            <a:spLocks noChangeShapeType="1"/>
          </p:cNvSpPr>
          <p:nvPr/>
        </p:nvSpPr>
        <p:spPr bwMode="auto">
          <a:xfrm flipV="1">
            <a:off x="6789738" y="2055813"/>
            <a:ext cx="82550" cy="11112"/>
          </a:xfrm>
          <a:prstGeom prst="line">
            <a:avLst/>
          </a:prstGeom>
          <a:noFill/>
          <a:ln w="12700">
            <a:solidFill>
              <a:srgbClr val="0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241" name="Line 1305"/>
          <p:cNvSpPr>
            <a:spLocks noChangeShapeType="1"/>
          </p:cNvSpPr>
          <p:nvPr/>
        </p:nvSpPr>
        <p:spPr bwMode="auto">
          <a:xfrm>
            <a:off x="6872288" y="2055813"/>
            <a:ext cx="92075" cy="1587"/>
          </a:xfrm>
          <a:prstGeom prst="line">
            <a:avLst/>
          </a:prstGeom>
          <a:noFill/>
          <a:ln w="12700">
            <a:solidFill>
              <a:srgbClr val="0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242" name="Line 1306"/>
          <p:cNvSpPr>
            <a:spLocks noChangeShapeType="1"/>
          </p:cNvSpPr>
          <p:nvPr/>
        </p:nvSpPr>
        <p:spPr bwMode="auto">
          <a:xfrm>
            <a:off x="6964363" y="2055813"/>
            <a:ext cx="95250" cy="1587"/>
          </a:xfrm>
          <a:prstGeom prst="line">
            <a:avLst/>
          </a:prstGeom>
          <a:noFill/>
          <a:ln w="12700">
            <a:solidFill>
              <a:srgbClr val="0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243" name="Line 1307"/>
          <p:cNvSpPr>
            <a:spLocks noChangeShapeType="1"/>
          </p:cNvSpPr>
          <p:nvPr/>
        </p:nvSpPr>
        <p:spPr bwMode="auto">
          <a:xfrm>
            <a:off x="7059613" y="2055813"/>
            <a:ext cx="80962" cy="1587"/>
          </a:xfrm>
          <a:prstGeom prst="line">
            <a:avLst/>
          </a:prstGeom>
          <a:noFill/>
          <a:ln w="12700">
            <a:solidFill>
              <a:srgbClr val="0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244" name="Line 1308"/>
          <p:cNvSpPr>
            <a:spLocks noChangeShapeType="1"/>
          </p:cNvSpPr>
          <p:nvPr/>
        </p:nvSpPr>
        <p:spPr bwMode="auto">
          <a:xfrm>
            <a:off x="7140575" y="2055813"/>
            <a:ext cx="80963" cy="1587"/>
          </a:xfrm>
          <a:prstGeom prst="line">
            <a:avLst/>
          </a:prstGeom>
          <a:noFill/>
          <a:ln w="12700">
            <a:solidFill>
              <a:srgbClr val="0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245" name="Line 1309"/>
          <p:cNvSpPr>
            <a:spLocks noChangeShapeType="1"/>
          </p:cNvSpPr>
          <p:nvPr/>
        </p:nvSpPr>
        <p:spPr bwMode="auto">
          <a:xfrm>
            <a:off x="7221538" y="2055813"/>
            <a:ext cx="95250" cy="1587"/>
          </a:xfrm>
          <a:prstGeom prst="line">
            <a:avLst/>
          </a:prstGeom>
          <a:noFill/>
          <a:ln w="12700">
            <a:solidFill>
              <a:srgbClr val="0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246" name="Line 1310"/>
          <p:cNvSpPr>
            <a:spLocks noChangeShapeType="1"/>
          </p:cNvSpPr>
          <p:nvPr/>
        </p:nvSpPr>
        <p:spPr bwMode="auto">
          <a:xfrm>
            <a:off x="7316788" y="2055813"/>
            <a:ext cx="82550" cy="1587"/>
          </a:xfrm>
          <a:prstGeom prst="line">
            <a:avLst/>
          </a:prstGeom>
          <a:noFill/>
          <a:ln w="12700">
            <a:solidFill>
              <a:srgbClr val="0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247" name="Line 1311"/>
          <p:cNvSpPr>
            <a:spLocks noChangeShapeType="1"/>
          </p:cNvSpPr>
          <p:nvPr/>
        </p:nvSpPr>
        <p:spPr bwMode="auto">
          <a:xfrm>
            <a:off x="7399338" y="2055813"/>
            <a:ext cx="92075" cy="1587"/>
          </a:xfrm>
          <a:prstGeom prst="line">
            <a:avLst/>
          </a:prstGeom>
          <a:noFill/>
          <a:ln w="12700">
            <a:solidFill>
              <a:srgbClr val="0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248" name="Line 1312"/>
          <p:cNvSpPr>
            <a:spLocks noChangeShapeType="1"/>
          </p:cNvSpPr>
          <p:nvPr/>
        </p:nvSpPr>
        <p:spPr bwMode="auto">
          <a:xfrm>
            <a:off x="7491413" y="2055813"/>
            <a:ext cx="93662" cy="1587"/>
          </a:xfrm>
          <a:prstGeom prst="line">
            <a:avLst/>
          </a:prstGeom>
          <a:noFill/>
          <a:ln w="12700">
            <a:solidFill>
              <a:srgbClr val="0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249" name="Line 1313"/>
          <p:cNvSpPr>
            <a:spLocks noChangeShapeType="1"/>
          </p:cNvSpPr>
          <p:nvPr/>
        </p:nvSpPr>
        <p:spPr bwMode="auto">
          <a:xfrm>
            <a:off x="7585075" y="2055813"/>
            <a:ext cx="95250" cy="1587"/>
          </a:xfrm>
          <a:prstGeom prst="line">
            <a:avLst/>
          </a:prstGeom>
          <a:noFill/>
          <a:ln w="12700">
            <a:solidFill>
              <a:srgbClr val="0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250" name="Line 1314"/>
          <p:cNvSpPr>
            <a:spLocks noChangeShapeType="1"/>
          </p:cNvSpPr>
          <p:nvPr/>
        </p:nvSpPr>
        <p:spPr bwMode="auto">
          <a:xfrm>
            <a:off x="1930400" y="5846763"/>
            <a:ext cx="93663" cy="1587"/>
          </a:xfrm>
          <a:prstGeom prst="line">
            <a:avLst/>
          </a:prstGeom>
          <a:noFill/>
          <a:ln w="12700">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251" name="Line 1315"/>
          <p:cNvSpPr>
            <a:spLocks noChangeShapeType="1"/>
          </p:cNvSpPr>
          <p:nvPr/>
        </p:nvSpPr>
        <p:spPr bwMode="auto">
          <a:xfrm>
            <a:off x="2024063" y="5846763"/>
            <a:ext cx="80962" cy="1587"/>
          </a:xfrm>
          <a:prstGeom prst="line">
            <a:avLst/>
          </a:prstGeom>
          <a:noFill/>
          <a:ln w="12700">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252" name="Line 1316"/>
          <p:cNvSpPr>
            <a:spLocks noChangeShapeType="1"/>
          </p:cNvSpPr>
          <p:nvPr/>
        </p:nvSpPr>
        <p:spPr bwMode="auto">
          <a:xfrm>
            <a:off x="2105025" y="5846763"/>
            <a:ext cx="82550" cy="1587"/>
          </a:xfrm>
          <a:prstGeom prst="line">
            <a:avLst/>
          </a:prstGeom>
          <a:noFill/>
          <a:ln w="12700">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253" name="Line 1317"/>
          <p:cNvSpPr>
            <a:spLocks noChangeShapeType="1"/>
          </p:cNvSpPr>
          <p:nvPr/>
        </p:nvSpPr>
        <p:spPr bwMode="auto">
          <a:xfrm>
            <a:off x="2187575" y="5846763"/>
            <a:ext cx="93663" cy="1587"/>
          </a:xfrm>
          <a:prstGeom prst="line">
            <a:avLst/>
          </a:prstGeom>
          <a:noFill/>
          <a:ln w="12700">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254" name="Line 1318"/>
          <p:cNvSpPr>
            <a:spLocks noChangeShapeType="1"/>
          </p:cNvSpPr>
          <p:nvPr/>
        </p:nvSpPr>
        <p:spPr bwMode="auto">
          <a:xfrm>
            <a:off x="2281238" y="5846763"/>
            <a:ext cx="93662" cy="1587"/>
          </a:xfrm>
          <a:prstGeom prst="line">
            <a:avLst/>
          </a:prstGeom>
          <a:noFill/>
          <a:ln w="12700">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255" name="Line 1319"/>
          <p:cNvSpPr>
            <a:spLocks noChangeShapeType="1"/>
          </p:cNvSpPr>
          <p:nvPr/>
        </p:nvSpPr>
        <p:spPr bwMode="auto">
          <a:xfrm flipV="1">
            <a:off x="2374900" y="5834063"/>
            <a:ext cx="82550" cy="12700"/>
          </a:xfrm>
          <a:prstGeom prst="line">
            <a:avLst/>
          </a:prstGeom>
          <a:noFill/>
          <a:ln w="12700">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256" name="Line 1320"/>
          <p:cNvSpPr>
            <a:spLocks noChangeShapeType="1"/>
          </p:cNvSpPr>
          <p:nvPr/>
        </p:nvSpPr>
        <p:spPr bwMode="auto">
          <a:xfrm flipV="1">
            <a:off x="2457450" y="5811838"/>
            <a:ext cx="92075" cy="22225"/>
          </a:xfrm>
          <a:prstGeom prst="line">
            <a:avLst/>
          </a:prstGeom>
          <a:noFill/>
          <a:ln w="12700">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257" name="Line 1321"/>
          <p:cNvSpPr>
            <a:spLocks noChangeShapeType="1"/>
          </p:cNvSpPr>
          <p:nvPr/>
        </p:nvSpPr>
        <p:spPr bwMode="auto">
          <a:xfrm>
            <a:off x="2549525" y="5811838"/>
            <a:ext cx="95250" cy="12700"/>
          </a:xfrm>
          <a:prstGeom prst="line">
            <a:avLst/>
          </a:prstGeom>
          <a:noFill/>
          <a:ln w="12700">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258" name="Line 1322"/>
          <p:cNvSpPr>
            <a:spLocks noChangeShapeType="1"/>
          </p:cNvSpPr>
          <p:nvPr/>
        </p:nvSpPr>
        <p:spPr bwMode="auto">
          <a:xfrm flipV="1">
            <a:off x="2644775" y="5788025"/>
            <a:ext cx="69850" cy="23813"/>
          </a:xfrm>
          <a:prstGeom prst="line">
            <a:avLst/>
          </a:prstGeom>
          <a:noFill/>
          <a:ln w="12700">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259" name="Line 1323"/>
          <p:cNvSpPr>
            <a:spLocks noChangeShapeType="1"/>
          </p:cNvSpPr>
          <p:nvPr/>
        </p:nvSpPr>
        <p:spPr bwMode="auto">
          <a:xfrm flipV="1">
            <a:off x="2714625" y="5753100"/>
            <a:ext cx="93663" cy="34925"/>
          </a:xfrm>
          <a:prstGeom prst="line">
            <a:avLst/>
          </a:prstGeom>
          <a:noFill/>
          <a:ln w="12700">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260" name="Line 1324"/>
          <p:cNvSpPr>
            <a:spLocks noChangeShapeType="1"/>
          </p:cNvSpPr>
          <p:nvPr/>
        </p:nvSpPr>
        <p:spPr bwMode="auto">
          <a:xfrm flipV="1">
            <a:off x="2808288" y="5740400"/>
            <a:ext cx="93662" cy="12700"/>
          </a:xfrm>
          <a:prstGeom prst="line">
            <a:avLst/>
          </a:prstGeom>
          <a:noFill/>
          <a:ln w="12700">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261" name="Line 1325"/>
          <p:cNvSpPr>
            <a:spLocks noChangeShapeType="1"/>
          </p:cNvSpPr>
          <p:nvPr/>
        </p:nvSpPr>
        <p:spPr bwMode="auto">
          <a:xfrm flipV="1">
            <a:off x="2901950" y="5703888"/>
            <a:ext cx="82550" cy="36512"/>
          </a:xfrm>
          <a:prstGeom prst="line">
            <a:avLst/>
          </a:prstGeom>
          <a:noFill/>
          <a:ln w="12700">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262" name="Line 1326"/>
          <p:cNvSpPr>
            <a:spLocks noChangeShapeType="1"/>
          </p:cNvSpPr>
          <p:nvPr/>
        </p:nvSpPr>
        <p:spPr bwMode="auto">
          <a:xfrm flipV="1">
            <a:off x="2984500" y="5610225"/>
            <a:ext cx="93663" cy="93663"/>
          </a:xfrm>
          <a:prstGeom prst="line">
            <a:avLst/>
          </a:prstGeom>
          <a:noFill/>
          <a:ln w="12700">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263" name="Line 1327"/>
          <p:cNvSpPr>
            <a:spLocks noChangeShapeType="1"/>
          </p:cNvSpPr>
          <p:nvPr/>
        </p:nvSpPr>
        <p:spPr bwMode="auto">
          <a:xfrm flipV="1">
            <a:off x="3078163" y="5513388"/>
            <a:ext cx="93662" cy="96837"/>
          </a:xfrm>
          <a:prstGeom prst="line">
            <a:avLst/>
          </a:prstGeom>
          <a:noFill/>
          <a:ln w="12700">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264" name="Line 1328"/>
          <p:cNvSpPr>
            <a:spLocks noChangeShapeType="1"/>
          </p:cNvSpPr>
          <p:nvPr/>
        </p:nvSpPr>
        <p:spPr bwMode="auto">
          <a:xfrm flipV="1">
            <a:off x="3171825" y="5419725"/>
            <a:ext cx="93663" cy="93663"/>
          </a:xfrm>
          <a:prstGeom prst="line">
            <a:avLst/>
          </a:prstGeom>
          <a:noFill/>
          <a:ln w="12700">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265" name="Line 1329"/>
          <p:cNvSpPr>
            <a:spLocks noChangeShapeType="1"/>
          </p:cNvSpPr>
          <p:nvPr/>
        </p:nvSpPr>
        <p:spPr bwMode="auto">
          <a:xfrm flipV="1">
            <a:off x="3265488" y="5335588"/>
            <a:ext cx="69850" cy="84137"/>
          </a:xfrm>
          <a:prstGeom prst="line">
            <a:avLst/>
          </a:prstGeom>
          <a:noFill/>
          <a:ln w="12700">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266" name="Line 1330"/>
          <p:cNvSpPr>
            <a:spLocks noChangeShapeType="1"/>
          </p:cNvSpPr>
          <p:nvPr/>
        </p:nvSpPr>
        <p:spPr bwMode="auto">
          <a:xfrm flipV="1">
            <a:off x="3335338" y="5218113"/>
            <a:ext cx="93662" cy="117475"/>
          </a:xfrm>
          <a:prstGeom prst="line">
            <a:avLst/>
          </a:prstGeom>
          <a:noFill/>
          <a:ln w="12700">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267" name="Line 1331"/>
          <p:cNvSpPr>
            <a:spLocks noChangeShapeType="1"/>
          </p:cNvSpPr>
          <p:nvPr/>
        </p:nvSpPr>
        <p:spPr bwMode="auto">
          <a:xfrm flipV="1">
            <a:off x="3429000" y="5110163"/>
            <a:ext cx="93663" cy="107950"/>
          </a:xfrm>
          <a:prstGeom prst="line">
            <a:avLst/>
          </a:prstGeom>
          <a:noFill/>
          <a:ln w="12700">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268" name="Line 1332"/>
          <p:cNvSpPr>
            <a:spLocks noChangeShapeType="1"/>
          </p:cNvSpPr>
          <p:nvPr/>
        </p:nvSpPr>
        <p:spPr bwMode="auto">
          <a:xfrm flipV="1">
            <a:off x="3522663" y="4919663"/>
            <a:ext cx="82550" cy="190500"/>
          </a:xfrm>
          <a:prstGeom prst="line">
            <a:avLst/>
          </a:prstGeom>
          <a:noFill/>
          <a:ln w="12700">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269" name="Line 1333"/>
          <p:cNvSpPr>
            <a:spLocks noChangeShapeType="1"/>
          </p:cNvSpPr>
          <p:nvPr/>
        </p:nvSpPr>
        <p:spPr bwMode="auto">
          <a:xfrm flipV="1">
            <a:off x="3605213" y="4765675"/>
            <a:ext cx="92075" cy="153988"/>
          </a:xfrm>
          <a:prstGeom prst="line">
            <a:avLst/>
          </a:prstGeom>
          <a:noFill/>
          <a:ln w="12700">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270" name="Line 1334"/>
          <p:cNvSpPr>
            <a:spLocks noChangeShapeType="1"/>
          </p:cNvSpPr>
          <p:nvPr/>
        </p:nvSpPr>
        <p:spPr bwMode="auto">
          <a:xfrm flipV="1">
            <a:off x="3697288" y="4575175"/>
            <a:ext cx="95250" cy="190500"/>
          </a:xfrm>
          <a:prstGeom prst="line">
            <a:avLst/>
          </a:prstGeom>
          <a:noFill/>
          <a:ln w="12700">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271" name="Line 1335"/>
          <p:cNvSpPr>
            <a:spLocks noChangeShapeType="1"/>
          </p:cNvSpPr>
          <p:nvPr/>
        </p:nvSpPr>
        <p:spPr bwMode="auto">
          <a:xfrm flipV="1">
            <a:off x="3792538" y="4397375"/>
            <a:ext cx="69850" cy="177800"/>
          </a:xfrm>
          <a:prstGeom prst="line">
            <a:avLst/>
          </a:prstGeom>
          <a:noFill/>
          <a:ln w="12700">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272" name="Line 1336"/>
          <p:cNvSpPr>
            <a:spLocks noChangeShapeType="1"/>
          </p:cNvSpPr>
          <p:nvPr/>
        </p:nvSpPr>
        <p:spPr bwMode="auto">
          <a:xfrm flipV="1">
            <a:off x="3862388" y="4206875"/>
            <a:ext cx="92075" cy="190500"/>
          </a:xfrm>
          <a:prstGeom prst="line">
            <a:avLst/>
          </a:prstGeom>
          <a:noFill/>
          <a:ln w="12700">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273" name="Line 1337"/>
          <p:cNvSpPr>
            <a:spLocks noChangeShapeType="1"/>
          </p:cNvSpPr>
          <p:nvPr/>
        </p:nvSpPr>
        <p:spPr bwMode="auto">
          <a:xfrm flipV="1">
            <a:off x="3954463" y="4052888"/>
            <a:ext cx="95250" cy="153987"/>
          </a:xfrm>
          <a:prstGeom prst="line">
            <a:avLst/>
          </a:prstGeom>
          <a:noFill/>
          <a:ln w="12700">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274" name="Line 1338"/>
          <p:cNvSpPr>
            <a:spLocks noChangeShapeType="1"/>
          </p:cNvSpPr>
          <p:nvPr/>
        </p:nvSpPr>
        <p:spPr bwMode="auto">
          <a:xfrm flipV="1">
            <a:off x="4049713" y="3886200"/>
            <a:ext cx="93662" cy="166688"/>
          </a:xfrm>
          <a:prstGeom prst="line">
            <a:avLst/>
          </a:prstGeom>
          <a:noFill/>
          <a:ln w="12700">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275" name="Line 1339"/>
          <p:cNvSpPr>
            <a:spLocks noChangeShapeType="1"/>
          </p:cNvSpPr>
          <p:nvPr/>
        </p:nvSpPr>
        <p:spPr bwMode="auto">
          <a:xfrm flipV="1">
            <a:off x="4143375" y="3778250"/>
            <a:ext cx="80963" cy="107950"/>
          </a:xfrm>
          <a:prstGeom prst="line">
            <a:avLst/>
          </a:prstGeom>
          <a:noFill/>
          <a:ln w="12700">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276" name="Line 1340"/>
          <p:cNvSpPr>
            <a:spLocks noChangeShapeType="1"/>
          </p:cNvSpPr>
          <p:nvPr/>
        </p:nvSpPr>
        <p:spPr bwMode="auto">
          <a:xfrm flipV="1">
            <a:off x="4224338" y="3636963"/>
            <a:ext cx="95250" cy="141287"/>
          </a:xfrm>
          <a:prstGeom prst="line">
            <a:avLst/>
          </a:prstGeom>
          <a:noFill/>
          <a:ln w="12700">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277" name="Line 1341"/>
          <p:cNvSpPr>
            <a:spLocks noChangeShapeType="1"/>
          </p:cNvSpPr>
          <p:nvPr/>
        </p:nvSpPr>
        <p:spPr bwMode="auto">
          <a:xfrm flipV="1">
            <a:off x="4319588" y="3482975"/>
            <a:ext cx="93662" cy="153988"/>
          </a:xfrm>
          <a:prstGeom prst="line">
            <a:avLst/>
          </a:prstGeom>
          <a:noFill/>
          <a:ln w="12700">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278" name="Line 1342"/>
          <p:cNvSpPr>
            <a:spLocks noChangeShapeType="1"/>
          </p:cNvSpPr>
          <p:nvPr/>
        </p:nvSpPr>
        <p:spPr bwMode="auto">
          <a:xfrm flipV="1">
            <a:off x="4413250" y="3363913"/>
            <a:ext cx="68263" cy="119062"/>
          </a:xfrm>
          <a:prstGeom prst="line">
            <a:avLst/>
          </a:prstGeom>
          <a:noFill/>
          <a:ln w="12700">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279" name="Line 1343"/>
          <p:cNvSpPr>
            <a:spLocks noChangeShapeType="1"/>
          </p:cNvSpPr>
          <p:nvPr/>
        </p:nvSpPr>
        <p:spPr bwMode="auto">
          <a:xfrm flipV="1">
            <a:off x="4481513" y="3233738"/>
            <a:ext cx="95250" cy="130175"/>
          </a:xfrm>
          <a:prstGeom prst="line">
            <a:avLst/>
          </a:prstGeom>
          <a:noFill/>
          <a:ln w="12700">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280" name="Line 1344"/>
          <p:cNvSpPr>
            <a:spLocks noChangeShapeType="1"/>
          </p:cNvSpPr>
          <p:nvPr/>
        </p:nvSpPr>
        <p:spPr bwMode="auto">
          <a:xfrm flipV="1">
            <a:off x="4576763" y="3114675"/>
            <a:ext cx="93662" cy="119063"/>
          </a:xfrm>
          <a:prstGeom prst="line">
            <a:avLst/>
          </a:prstGeom>
          <a:noFill/>
          <a:ln w="12700">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281" name="Line 1345"/>
          <p:cNvSpPr>
            <a:spLocks noChangeShapeType="1"/>
          </p:cNvSpPr>
          <p:nvPr/>
        </p:nvSpPr>
        <p:spPr bwMode="auto">
          <a:xfrm flipV="1">
            <a:off x="4670425" y="3006725"/>
            <a:ext cx="80963" cy="107950"/>
          </a:xfrm>
          <a:prstGeom prst="line">
            <a:avLst/>
          </a:prstGeom>
          <a:noFill/>
          <a:ln w="12700">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282" name="Line 1346"/>
          <p:cNvSpPr>
            <a:spLocks noChangeShapeType="1"/>
          </p:cNvSpPr>
          <p:nvPr/>
        </p:nvSpPr>
        <p:spPr bwMode="auto">
          <a:xfrm flipV="1">
            <a:off x="4751388" y="2922588"/>
            <a:ext cx="93662" cy="84137"/>
          </a:xfrm>
          <a:prstGeom prst="line">
            <a:avLst/>
          </a:prstGeom>
          <a:noFill/>
          <a:ln w="12700">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283" name="Line 1347"/>
          <p:cNvSpPr>
            <a:spLocks noChangeShapeType="1"/>
          </p:cNvSpPr>
          <p:nvPr/>
        </p:nvSpPr>
        <p:spPr bwMode="auto">
          <a:xfrm flipV="1">
            <a:off x="4845050" y="2792413"/>
            <a:ext cx="95250" cy="130175"/>
          </a:xfrm>
          <a:prstGeom prst="line">
            <a:avLst/>
          </a:prstGeom>
          <a:noFill/>
          <a:ln w="12700">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284" name="Line 1348"/>
          <p:cNvSpPr>
            <a:spLocks noChangeShapeType="1"/>
          </p:cNvSpPr>
          <p:nvPr/>
        </p:nvSpPr>
        <p:spPr bwMode="auto">
          <a:xfrm flipV="1">
            <a:off x="4940300" y="2709863"/>
            <a:ext cx="80963" cy="82550"/>
          </a:xfrm>
          <a:prstGeom prst="line">
            <a:avLst/>
          </a:prstGeom>
          <a:noFill/>
          <a:ln w="12700">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285" name="Line 1349"/>
          <p:cNvSpPr>
            <a:spLocks noChangeShapeType="1"/>
          </p:cNvSpPr>
          <p:nvPr/>
        </p:nvSpPr>
        <p:spPr bwMode="auto">
          <a:xfrm flipV="1">
            <a:off x="5021263" y="2638425"/>
            <a:ext cx="82550" cy="71438"/>
          </a:xfrm>
          <a:prstGeom prst="line">
            <a:avLst/>
          </a:prstGeom>
          <a:noFill/>
          <a:ln w="12700">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286" name="Line 1350"/>
          <p:cNvSpPr>
            <a:spLocks noChangeShapeType="1"/>
          </p:cNvSpPr>
          <p:nvPr/>
        </p:nvSpPr>
        <p:spPr bwMode="auto">
          <a:xfrm flipV="1">
            <a:off x="5103813" y="2555875"/>
            <a:ext cx="93662" cy="82550"/>
          </a:xfrm>
          <a:prstGeom prst="line">
            <a:avLst/>
          </a:prstGeom>
          <a:noFill/>
          <a:ln w="12700">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287" name="Line 1351"/>
          <p:cNvSpPr>
            <a:spLocks noChangeShapeType="1"/>
          </p:cNvSpPr>
          <p:nvPr/>
        </p:nvSpPr>
        <p:spPr bwMode="auto">
          <a:xfrm flipV="1">
            <a:off x="5197475" y="2495550"/>
            <a:ext cx="92075" cy="60325"/>
          </a:xfrm>
          <a:prstGeom prst="line">
            <a:avLst/>
          </a:prstGeom>
          <a:noFill/>
          <a:ln w="12700">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288" name="Line 1352"/>
          <p:cNvSpPr>
            <a:spLocks noChangeShapeType="1"/>
          </p:cNvSpPr>
          <p:nvPr/>
        </p:nvSpPr>
        <p:spPr bwMode="auto">
          <a:xfrm flipV="1">
            <a:off x="5289550" y="2449513"/>
            <a:ext cx="82550" cy="46037"/>
          </a:xfrm>
          <a:prstGeom prst="line">
            <a:avLst/>
          </a:prstGeom>
          <a:noFill/>
          <a:ln w="12700">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289" name="Line 1353"/>
          <p:cNvSpPr>
            <a:spLocks noChangeShapeType="1"/>
          </p:cNvSpPr>
          <p:nvPr/>
        </p:nvSpPr>
        <p:spPr bwMode="auto">
          <a:xfrm flipV="1">
            <a:off x="5372100" y="2378075"/>
            <a:ext cx="95250" cy="71438"/>
          </a:xfrm>
          <a:prstGeom prst="line">
            <a:avLst/>
          </a:prstGeom>
          <a:noFill/>
          <a:ln w="12700">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290" name="Line 1354"/>
          <p:cNvSpPr>
            <a:spLocks noChangeShapeType="1"/>
          </p:cNvSpPr>
          <p:nvPr/>
        </p:nvSpPr>
        <p:spPr bwMode="auto">
          <a:xfrm flipV="1">
            <a:off x="5467350" y="2317750"/>
            <a:ext cx="92075" cy="60325"/>
          </a:xfrm>
          <a:prstGeom prst="line">
            <a:avLst/>
          </a:prstGeom>
          <a:noFill/>
          <a:ln w="12700">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291" name="Line 1355"/>
          <p:cNvSpPr>
            <a:spLocks noChangeShapeType="1"/>
          </p:cNvSpPr>
          <p:nvPr/>
        </p:nvSpPr>
        <p:spPr bwMode="auto">
          <a:xfrm flipV="1">
            <a:off x="5559425" y="2281238"/>
            <a:ext cx="69850" cy="36512"/>
          </a:xfrm>
          <a:prstGeom prst="line">
            <a:avLst/>
          </a:prstGeom>
          <a:noFill/>
          <a:ln w="12700">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292" name="Line 1356"/>
          <p:cNvSpPr>
            <a:spLocks noChangeShapeType="1"/>
          </p:cNvSpPr>
          <p:nvPr/>
        </p:nvSpPr>
        <p:spPr bwMode="auto">
          <a:xfrm flipV="1">
            <a:off x="5629275" y="2246313"/>
            <a:ext cx="95250" cy="34925"/>
          </a:xfrm>
          <a:prstGeom prst="line">
            <a:avLst/>
          </a:prstGeom>
          <a:noFill/>
          <a:ln w="12700">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293" name="Line 1357"/>
          <p:cNvSpPr>
            <a:spLocks noChangeShapeType="1"/>
          </p:cNvSpPr>
          <p:nvPr/>
        </p:nvSpPr>
        <p:spPr bwMode="auto">
          <a:xfrm flipV="1">
            <a:off x="5724525" y="2222500"/>
            <a:ext cx="92075" cy="23813"/>
          </a:xfrm>
          <a:prstGeom prst="line">
            <a:avLst/>
          </a:prstGeom>
          <a:noFill/>
          <a:ln w="12700">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294" name="Line 1358"/>
          <p:cNvSpPr>
            <a:spLocks noChangeShapeType="1"/>
          </p:cNvSpPr>
          <p:nvPr/>
        </p:nvSpPr>
        <p:spPr bwMode="auto">
          <a:xfrm flipV="1">
            <a:off x="5816600" y="2187575"/>
            <a:ext cx="95250" cy="34925"/>
          </a:xfrm>
          <a:prstGeom prst="line">
            <a:avLst/>
          </a:prstGeom>
          <a:noFill/>
          <a:ln w="12700">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295" name="Line 1359"/>
          <p:cNvSpPr>
            <a:spLocks noChangeShapeType="1"/>
          </p:cNvSpPr>
          <p:nvPr/>
        </p:nvSpPr>
        <p:spPr bwMode="auto">
          <a:xfrm flipV="1">
            <a:off x="5911850" y="2174875"/>
            <a:ext cx="80963" cy="12700"/>
          </a:xfrm>
          <a:prstGeom prst="line">
            <a:avLst/>
          </a:prstGeom>
          <a:noFill/>
          <a:ln w="12700">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296" name="Line 1360"/>
          <p:cNvSpPr>
            <a:spLocks noChangeShapeType="1"/>
          </p:cNvSpPr>
          <p:nvPr/>
        </p:nvSpPr>
        <p:spPr bwMode="auto">
          <a:xfrm flipV="1">
            <a:off x="5992813" y="2151063"/>
            <a:ext cx="93662" cy="23812"/>
          </a:xfrm>
          <a:prstGeom prst="line">
            <a:avLst/>
          </a:prstGeom>
          <a:noFill/>
          <a:ln w="12700">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297" name="Line 1361"/>
          <p:cNvSpPr>
            <a:spLocks noChangeShapeType="1"/>
          </p:cNvSpPr>
          <p:nvPr/>
        </p:nvSpPr>
        <p:spPr bwMode="auto">
          <a:xfrm>
            <a:off x="6086475" y="2151063"/>
            <a:ext cx="82550" cy="1587"/>
          </a:xfrm>
          <a:prstGeom prst="line">
            <a:avLst/>
          </a:prstGeom>
          <a:noFill/>
          <a:ln w="12700">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298" name="Line 1362"/>
          <p:cNvSpPr>
            <a:spLocks noChangeShapeType="1"/>
          </p:cNvSpPr>
          <p:nvPr/>
        </p:nvSpPr>
        <p:spPr bwMode="auto">
          <a:xfrm flipV="1">
            <a:off x="6169025" y="2138363"/>
            <a:ext cx="82550" cy="12700"/>
          </a:xfrm>
          <a:prstGeom prst="line">
            <a:avLst/>
          </a:prstGeom>
          <a:noFill/>
          <a:ln w="12700">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299" name="Line 1363"/>
          <p:cNvSpPr>
            <a:spLocks noChangeShapeType="1"/>
          </p:cNvSpPr>
          <p:nvPr/>
        </p:nvSpPr>
        <p:spPr bwMode="auto">
          <a:xfrm flipV="1">
            <a:off x="6251575" y="2116138"/>
            <a:ext cx="93663" cy="22225"/>
          </a:xfrm>
          <a:prstGeom prst="line">
            <a:avLst/>
          </a:prstGeom>
          <a:noFill/>
          <a:ln w="12700">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300" name="Line 1364"/>
          <p:cNvSpPr>
            <a:spLocks noChangeShapeType="1"/>
          </p:cNvSpPr>
          <p:nvPr/>
        </p:nvSpPr>
        <p:spPr bwMode="auto">
          <a:xfrm flipV="1">
            <a:off x="6345238" y="2103438"/>
            <a:ext cx="92075" cy="12700"/>
          </a:xfrm>
          <a:prstGeom prst="line">
            <a:avLst/>
          </a:prstGeom>
          <a:noFill/>
          <a:ln w="12700">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301" name="Line 1365"/>
          <p:cNvSpPr>
            <a:spLocks noChangeShapeType="1"/>
          </p:cNvSpPr>
          <p:nvPr/>
        </p:nvSpPr>
        <p:spPr bwMode="auto">
          <a:xfrm flipV="1">
            <a:off x="6437313" y="2092325"/>
            <a:ext cx="82550" cy="11113"/>
          </a:xfrm>
          <a:prstGeom prst="line">
            <a:avLst/>
          </a:prstGeom>
          <a:noFill/>
          <a:ln w="12700">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302" name="Line 1366"/>
          <p:cNvSpPr>
            <a:spLocks noChangeShapeType="1"/>
          </p:cNvSpPr>
          <p:nvPr/>
        </p:nvSpPr>
        <p:spPr bwMode="auto">
          <a:xfrm>
            <a:off x="6519863" y="2092325"/>
            <a:ext cx="95250" cy="1588"/>
          </a:xfrm>
          <a:prstGeom prst="line">
            <a:avLst/>
          </a:prstGeom>
          <a:noFill/>
          <a:ln w="12700">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303" name="Line 1367"/>
          <p:cNvSpPr>
            <a:spLocks noChangeShapeType="1"/>
          </p:cNvSpPr>
          <p:nvPr/>
        </p:nvSpPr>
        <p:spPr bwMode="auto">
          <a:xfrm flipV="1">
            <a:off x="6615113" y="2066925"/>
            <a:ext cx="80962" cy="25400"/>
          </a:xfrm>
          <a:prstGeom prst="line">
            <a:avLst/>
          </a:prstGeom>
          <a:noFill/>
          <a:ln w="12700">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304" name="Line 1368"/>
          <p:cNvSpPr>
            <a:spLocks noChangeShapeType="1"/>
          </p:cNvSpPr>
          <p:nvPr/>
        </p:nvSpPr>
        <p:spPr bwMode="auto">
          <a:xfrm>
            <a:off x="6696075" y="2066925"/>
            <a:ext cx="93663" cy="12700"/>
          </a:xfrm>
          <a:prstGeom prst="line">
            <a:avLst/>
          </a:prstGeom>
          <a:noFill/>
          <a:ln w="12700">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305" name="Line 1369"/>
          <p:cNvSpPr>
            <a:spLocks noChangeShapeType="1"/>
          </p:cNvSpPr>
          <p:nvPr/>
        </p:nvSpPr>
        <p:spPr bwMode="auto">
          <a:xfrm>
            <a:off x="6789738" y="2066925"/>
            <a:ext cx="82550" cy="12700"/>
          </a:xfrm>
          <a:prstGeom prst="line">
            <a:avLst/>
          </a:prstGeom>
          <a:noFill/>
          <a:ln w="12700">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306" name="Line 1370"/>
          <p:cNvSpPr>
            <a:spLocks noChangeShapeType="1"/>
          </p:cNvSpPr>
          <p:nvPr/>
        </p:nvSpPr>
        <p:spPr bwMode="auto">
          <a:xfrm>
            <a:off x="6872288" y="2066925"/>
            <a:ext cx="92075" cy="12700"/>
          </a:xfrm>
          <a:prstGeom prst="line">
            <a:avLst/>
          </a:prstGeom>
          <a:noFill/>
          <a:ln w="12700">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307" name="Line 1371"/>
          <p:cNvSpPr>
            <a:spLocks noChangeShapeType="1"/>
          </p:cNvSpPr>
          <p:nvPr/>
        </p:nvSpPr>
        <p:spPr bwMode="auto">
          <a:xfrm>
            <a:off x="6964363" y="2066925"/>
            <a:ext cx="95250" cy="12700"/>
          </a:xfrm>
          <a:prstGeom prst="line">
            <a:avLst/>
          </a:prstGeom>
          <a:noFill/>
          <a:ln w="12700">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308" name="Line 1372"/>
          <p:cNvSpPr>
            <a:spLocks noChangeShapeType="1"/>
          </p:cNvSpPr>
          <p:nvPr/>
        </p:nvSpPr>
        <p:spPr bwMode="auto">
          <a:xfrm flipV="1">
            <a:off x="7059613" y="2055813"/>
            <a:ext cx="80962" cy="11112"/>
          </a:xfrm>
          <a:prstGeom prst="line">
            <a:avLst/>
          </a:prstGeom>
          <a:noFill/>
          <a:ln w="12700">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309" name="Line 1373"/>
          <p:cNvSpPr>
            <a:spLocks noChangeShapeType="1"/>
          </p:cNvSpPr>
          <p:nvPr/>
        </p:nvSpPr>
        <p:spPr bwMode="auto">
          <a:xfrm>
            <a:off x="7140575" y="2055813"/>
            <a:ext cx="80963" cy="1587"/>
          </a:xfrm>
          <a:prstGeom prst="line">
            <a:avLst/>
          </a:prstGeom>
          <a:noFill/>
          <a:ln w="12700">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310" name="Line 1374"/>
          <p:cNvSpPr>
            <a:spLocks noChangeShapeType="1"/>
          </p:cNvSpPr>
          <p:nvPr/>
        </p:nvSpPr>
        <p:spPr bwMode="auto">
          <a:xfrm>
            <a:off x="7221538" y="2055813"/>
            <a:ext cx="95250" cy="1587"/>
          </a:xfrm>
          <a:prstGeom prst="line">
            <a:avLst/>
          </a:prstGeom>
          <a:noFill/>
          <a:ln w="12700">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311" name="Line 1375"/>
          <p:cNvSpPr>
            <a:spLocks noChangeShapeType="1"/>
          </p:cNvSpPr>
          <p:nvPr/>
        </p:nvSpPr>
        <p:spPr bwMode="auto">
          <a:xfrm>
            <a:off x="7316788" y="2055813"/>
            <a:ext cx="82550" cy="1587"/>
          </a:xfrm>
          <a:prstGeom prst="line">
            <a:avLst/>
          </a:prstGeom>
          <a:noFill/>
          <a:ln w="12700">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312" name="Line 1376"/>
          <p:cNvSpPr>
            <a:spLocks noChangeShapeType="1"/>
          </p:cNvSpPr>
          <p:nvPr/>
        </p:nvSpPr>
        <p:spPr bwMode="auto">
          <a:xfrm>
            <a:off x="7399338" y="2055813"/>
            <a:ext cx="92075" cy="1587"/>
          </a:xfrm>
          <a:prstGeom prst="line">
            <a:avLst/>
          </a:prstGeom>
          <a:noFill/>
          <a:ln w="12700">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313" name="Line 1377"/>
          <p:cNvSpPr>
            <a:spLocks noChangeShapeType="1"/>
          </p:cNvSpPr>
          <p:nvPr/>
        </p:nvSpPr>
        <p:spPr bwMode="auto">
          <a:xfrm>
            <a:off x="7491413" y="2055813"/>
            <a:ext cx="93662" cy="1587"/>
          </a:xfrm>
          <a:prstGeom prst="line">
            <a:avLst/>
          </a:prstGeom>
          <a:noFill/>
          <a:ln w="12700">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314" name="Line 1378"/>
          <p:cNvSpPr>
            <a:spLocks noChangeShapeType="1"/>
          </p:cNvSpPr>
          <p:nvPr/>
        </p:nvSpPr>
        <p:spPr bwMode="auto">
          <a:xfrm>
            <a:off x="7585075" y="2055813"/>
            <a:ext cx="95250" cy="1587"/>
          </a:xfrm>
          <a:prstGeom prst="line">
            <a:avLst/>
          </a:prstGeom>
          <a:noFill/>
          <a:ln w="12700">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315" name="Line 1379"/>
          <p:cNvSpPr>
            <a:spLocks noChangeShapeType="1"/>
          </p:cNvSpPr>
          <p:nvPr/>
        </p:nvSpPr>
        <p:spPr bwMode="auto">
          <a:xfrm>
            <a:off x="1930400" y="5846763"/>
            <a:ext cx="93663" cy="1587"/>
          </a:xfrm>
          <a:prstGeom prst="line">
            <a:avLst/>
          </a:prstGeom>
          <a:noFill/>
          <a:ln w="12700">
            <a:solidFill>
              <a:srgbClr val="00CC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316" name="Line 1380"/>
          <p:cNvSpPr>
            <a:spLocks noChangeShapeType="1"/>
          </p:cNvSpPr>
          <p:nvPr/>
        </p:nvSpPr>
        <p:spPr bwMode="auto">
          <a:xfrm>
            <a:off x="2024063" y="5846763"/>
            <a:ext cx="80962" cy="1587"/>
          </a:xfrm>
          <a:prstGeom prst="line">
            <a:avLst/>
          </a:prstGeom>
          <a:noFill/>
          <a:ln w="12700">
            <a:solidFill>
              <a:srgbClr val="00CC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317" name="Line 1381"/>
          <p:cNvSpPr>
            <a:spLocks noChangeShapeType="1"/>
          </p:cNvSpPr>
          <p:nvPr/>
        </p:nvSpPr>
        <p:spPr bwMode="auto">
          <a:xfrm>
            <a:off x="2105025" y="5846763"/>
            <a:ext cx="82550" cy="1587"/>
          </a:xfrm>
          <a:prstGeom prst="line">
            <a:avLst/>
          </a:prstGeom>
          <a:noFill/>
          <a:ln w="12700">
            <a:solidFill>
              <a:srgbClr val="00CC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318" name="Line 1382"/>
          <p:cNvSpPr>
            <a:spLocks noChangeShapeType="1"/>
          </p:cNvSpPr>
          <p:nvPr/>
        </p:nvSpPr>
        <p:spPr bwMode="auto">
          <a:xfrm>
            <a:off x="2187575" y="5846763"/>
            <a:ext cx="93663" cy="1587"/>
          </a:xfrm>
          <a:prstGeom prst="line">
            <a:avLst/>
          </a:prstGeom>
          <a:noFill/>
          <a:ln w="12700">
            <a:solidFill>
              <a:srgbClr val="00CC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319" name="Line 1383"/>
          <p:cNvSpPr>
            <a:spLocks noChangeShapeType="1"/>
          </p:cNvSpPr>
          <p:nvPr/>
        </p:nvSpPr>
        <p:spPr bwMode="auto">
          <a:xfrm>
            <a:off x="2281238" y="5846763"/>
            <a:ext cx="93662" cy="1587"/>
          </a:xfrm>
          <a:prstGeom prst="line">
            <a:avLst/>
          </a:prstGeom>
          <a:noFill/>
          <a:ln w="12700">
            <a:solidFill>
              <a:srgbClr val="00CC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320" name="Line 1384"/>
          <p:cNvSpPr>
            <a:spLocks noChangeShapeType="1"/>
          </p:cNvSpPr>
          <p:nvPr/>
        </p:nvSpPr>
        <p:spPr bwMode="auto">
          <a:xfrm flipV="1">
            <a:off x="2374900" y="5834063"/>
            <a:ext cx="82550" cy="12700"/>
          </a:xfrm>
          <a:prstGeom prst="line">
            <a:avLst/>
          </a:prstGeom>
          <a:noFill/>
          <a:ln w="12700">
            <a:solidFill>
              <a:srgbClr val="00CC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321" name="Line 1385"/>
          <p:cNvSpPr>
            <a:spLocks noChangeShapeType="1"/>
          </p:cNvSpPr>
          <p:nvPr/>
        </p:nvSpPr>
        <p:spPr bwMode="auto">
          <a:xfrm flipV="1">
            <a:off x="2457450" y="5799138"/>
            <a:ext cx="92075" cy="34925"/>
          </a:xfrm>
          <a:prstGeom prst="line">
            <a:avLst/>
          </a:prstGeom>
          <a:noFill/>
          <a:ln w="12700">
            <a:solidFill>
              <a:srgbClr val="00CC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322" name="Line 1386"/>
          <p:cNvSpPr>
            <a:spLocks noChangeShapeType="1"/>
          </p:cNvSpPr>
          <p:nvPr/>
        </p:nvSpPr>
        <p:spPr bwMode="auto">
          <a:xfrm flipV="1">
            <a:off x="2549525" y="5788025"/>
            <a:ext cx="95250" cy="11113"/>
          </a:xfrm>
          <a:prstGeom prst="line">
            <a:avLst/>
          </a:prstGeom>
          <a:noFill/>
          <a:ln w="12700">
            <a:solidFill>
              <a:srgbClr val="00CC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323" name="Line 1387"/>
          <p:cNvSpPr>
            <a:spLocks noChangeShapeType="1"/>
          </p:cNvSpPr>
          <p:nvPr/>
        </p:nvSpPr>
        <p:spPr bwMode="auto">
          <a:xfrm flipV="1">
            <a:off x="2644775" y="5753100"/>
            <a:ext cx="69850" cy="34925"/>
          </a:xfrm>
          <a:prstGeom prst="line">
            <a:avLst/>
          </a:prstGeom>
          <a:noFill/>
          <a:ln w="12700">
            <a:solidFill>
              <a:srgbClr val="00CC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324" name="Line 1388"/>
          <p:cNvSpPr>
            <a:spLocks noChangeShapeType="1"/>
          </p:cNvSpPr>
          <p:nvPr/>
        </p:nvSpPr>
        <p:spPr bwMode="auto">
          <a:xfrm flipV="1">
            <a:off x="2714625" y="5716588"/>
            <a:ext cx="93663" cy="36512"/>
          </a:xfrm>
          <a:prstGeom prst="line">
            <a:avLst/>
          </a:prstGeom>
          <a:noFill/>
          <a:ln w="12700">
            <a:solidFill>
              <a:srgbClr val="00CC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325" name="Line 1389"/>
          <p:cNvSpPr>
            <a:spLocks noChangeShapeType="1"/>
          </p:cNvSpPr>
          <p:nvPr/>
        </p:nvSpPr>
        <p:spPr bwMode="auto">
          <a:xfrm flipV="1">
            <a:off x="2808288" y="5692775"/>
            <a:ext cx="93662" cy="23813"/>
          </a:xfrm>
          <a:prstGeom prst="line">
            <a:avLst/>
          </a:prstGeom>
          <a:noFill/>
          <a:ln w="12700">
            <a:solidFill>
              <a:srgbClr val="00CC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326" name="Line 1390"/>
          <p:cNvSpPr>
            <a:spLocks noChangeShapeType="1"/>
          </p:cNvSpPr>
          <p:nvPr/>
        </p:nvSpPr>
        <p:spPr bwMode="auto">
          <a:xfrm flipV="1">
            <a:off x="2901950" y="5610225"/>
            <a:ext cx="82550" cy="82550"/>
          </a:xfrm>
          <a:prstGeom prst="line">
            <a:avLst/>
          </a:prstGeom>
          <a:noFill/>
          <a:ln w="12700">
            <a:solidFill>
              <a:srgbClr val="00CC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327" name="Line 1391"/>
          <p:cNvSpPr>
            <a:spLocks noChangeShapeType="1"/>
          </p:cNvSpPr>
          <p:nvPr/>
        </p:nvSpPr>
        <p:spPr bwMode="auto">
          <a:xfrm flipV="1">
            <a:off x="2984500" y="5538788"/>
            <a:ext cx="93663" cy="71437"/>
          </a:xfrm>
          <a:prstGeom prst="line">
            <a:avLst/>
          </a:prstGeom>
          <a:noFill/>
          <a:ln w="12700">
            <a:solidFill>
              <a:srgbClr val="00CC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328" name="Line 1392"/>
          <p:cNvSpPr>
            <a:spLocks noChangeShapeType="1"/>
          </p:cNvSpPr>
          <p:nvPr/>
        </p:nvSpPr>
        <p:spPr bwMode="auto">
          <a:xfrm flipV="1">
            <a:off x="3078163" y="5441950"/>
            <a:ext cx="93662" cy="96838"/>
          </a:xfrm>
          <a:prstGeom prst="line">
            <a:avLst/>
          </a:prstGeom>
          <a:noFill/>
          <a:ln w="12700">
            <a:solidFill>
              <a:srgbClr val="00CC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329" name="Line 1393"/>
          <p:cNvSpPr>
            <a:spLocks noChangeShapeType="1"/>
          </p:cNvSpPr>
          <p:nvPr/>
        </p:nvSpPr>
        <p:spPr bwMode="auto">
          <a:xfrm flipV="1">
            <a:off x="3171825" y="5348288"/>
            <a:ext cx="93663" cy="93662"/>
          </a:xfrm>
          <a:prstGeom prst="line">
            <a:avLst/>
          </a:prstGeom>
          <a:noFill/>
          <a:ln w="12700">
            <a:solidFill>
              <a:srgbClr val="00CC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330" name="Line 1394"/>
          <p:cNvSpPr>
            <a:spLocks noChangeShapeType="1"/>
          </p:cNvSpPr>
          <p:nvPr/>
        </p:nvSpPr>
        <p:spPr bwMode="auto">
          <a:xfrm flipV="1">
            <a:off x="3265488" y="5240338"/>
            <a:ext cx="69850" cy="107950"/>
          </a:xfrm>
          <a:prstGeom prst="line">
            <a:avLst/>
          </a:prstGeom>
          <a:noFill/>
          <a:ln w="12700">
            <a:solidFill>
              <a:srgbClr val="00CC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331" name="Line 1395"/>
          <p:cNvSpPr>
            <a:spLocks noChangeShapeType="1"/>
          </p:cNvSpPr>
          <p:nvPr/>
        </p:nvSpPr>
        <p:spPr bwMode="auto">
          <a:xfrm flipV="1">
            <a:off x="3335338" y="5157788"/>
            <a:ext cx="93662" cy="82550"/>
          </a:xfrm>
          <a:prstGeom prst="line">
            <a:avLst/>
          </a:prstGeom>
          <a:noFill/>
          <a:ln w="12700">
            <a:solidFill>
              <a:srgbClr val="00CC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332" name="Line 1396"/>
          <p:cNvSpPr>
            <a:spLocks noChangeShapeType="1"/>
          </p:cNvSpPr>
          <p:nvPr/>
        </p:nvSpPr>
        <p:spPr bwMode="auto">
          <a:xfrm flipV="1">
            <a:off x="3429000" y="5027613"/>
            <a:ext cx="93663" cy="130175"/>
          </a:xfrm>
          <a:prstGeom prst="line">
            <a:avLst/>
          </a:prstGeom>
          <a:noFill/>
          <a:ln w="12700">
            <a:solidFill>
              <a:srgbClr val="00CC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333" name="Line 1397"/>
          <p:cNvSpPr>
            <a:spLocks noChangeShapeType="1"/>
          </p:cNvSpPr>
          <p:nvPr/>
        </p:nvSpPr>
        <p:spPr bwMode="auto">
          <a:xfrm flipV="1">
            <a:off x="3522663" y="4848225"/>
            <a:ext cx="82550" cy="179388"/>
          </a:xfrm>
          <a:prstGeom prst="line">
            <a:avLst/>
          </a:prstGeom>
          <a:noFill/>
          <a:ln w="12700">
            <a:solidFill>
              <a:srgbClr val="00CC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334" name="Line 1398"/>
          <p:cNvSpPr>
            <a:spLocks noChangeShapeType="1"/>
          </p:cNvSpPr>
          <p:nvPr/>
        </p:nvSpPr>
        <p:spPr bwMode="auto">
          <a:xfrm flipV="1">
            <a:off x="3605213" y="4670425"/>
            <a:ext cx="92075" cy="177800"/>
          </a:xfrm>
          <a:prstGeom prst="line">
            <a:avLst/>
          </a:prstGeom>
          <a:noFill/>
          <a:ln w="12700">
            <a:solidFill>
              <a:srgbClr val="00CC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335" name="Line 1399"/>
          <p:cNvSpPr>
            <a:spLocks noChangeShapeType="1"/>
          </p:cNvSpPr>
          <p:nvPr/>
        </p:nvSpPr>
        <p:spPr bwMode="auto">
          <a:xfrm flipV="1">
            <a:off x="3697288" y="4514850"/>
            <a:ext cx="95250" cy="155575"/>
          </a:xfrm>
          <a:prstGeom prst="line">
            <a:avLst/>
          </a:prstGeom>
          <a:noFill/>
          <a:ln w="12700">
            <a:solidFill>
              <a:srgbClr val="00CC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336" name="Line 1400"/>
          <p:cNvSpPr>
            <a:spLocks noChangeShapeType="1"/>
          </p:cNvSpPr>
          <p:nvPr/>
        </p:nvSpPr>
        <p:spPr bwMode="auto">
          <a:xfrm flipV="1">
            <a:off x="3792538" y="4384675"/>
            <a:ext cx="69850" cy="130175"/>
          </a:xfrm>
          <a:prstGeom prst="line">
            <a:avLst/>
          </a:prstGeom>
          <a:noFill/>
          <a:ln w="12700">
            <a:solidFill>
              <a:srgbClr val="00CC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337" name="Line 1401"/>
          <p:cNvSpPr>
            <a:spLocks noChangeShapeType="1"/>
          </p:cNvSpPr>
          <p:nvPr/>
        </p:nvSpPr>
        <p:spPr bwMode="auto">
          <a:xfrm flipV="1">
            <a:off x="3862388" y="4243388"/>
            <a:ext cx="92075" cy="141287"/>
          </a:xfrm>
          <a:prstGeom prst="line">
            <a:avLst/>
          </a:prstGeom>
          <a:noFill/>
          <a:ln w="12700">
            <a:solidFill>
              <a:srgbClr val="00CC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338" name="Line 1402"/>
          <p:cNvSpPr>
            <a:spLocks noChangeShapeType="1"/>
          </p:cNvSpPr>
          <p:nvPr/>
        </p:nvSpPr>
        <p:spPr bwMode="auto">
          <a:xfrm flipV="1">
            <a:off x="3954463" y="4076700"/>
            <a:ext cx="95250" cy="166688"/>
          </a:xfrm>
          <a:prstGeom prst="line">
            <a:avLst/>
          </a:prstGeom>
          <a:noFill/>
          <a:ln w="12700">
            <a:solidFill>
              <a:srgbClr val="00CC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339" name="Line 1403"/>
          <p:cNvSpPr>
            <a:spLocks noChangeShapeType="1"/>
          </p:cNvSpPr>
          <p:nvPr/>
        </p:nvSpPr>
        <p:spPr bwMode="auto">
          <a:xfrm flipV="1">
            <a:off x="4049713" y="3933825"/>
            <a:ext cx="93662" cy="142875"/>
          </a:xfrm>
          <a:prstGeom prst="line">
            <a:avLst/>
          </a:prstGeom>
          <a:noFill/>
          <a:ln w="12700">
            <a:solidFill>
              <a:srgbClr val="00CC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340" name="Line 1404"/>
          <p:cNvSpPr>
            <a:spLocks noChangeShapeType="1"/>
          </p:cNvSpPr>
          <p:nvPr/>
        </p:nvSpPr>
        <p:spPr bwMode="auto">
          <a:xfrm flipV="1">
            <a:off x="4143375" y="3756025"/>
            <a:ext cx="80963" cy="177800"/>
          </a:xfrm>
          <a:prstGeom prst="line">
            <a:avLst/>
          </a:prstGeom>
          <a:noFill/>
          <a:ln w="12700">
            <a:solidFill>
              <a:srgbClr val="00CC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341" name="Line 1405"/>
          <p:cNvSpPr>
            <a:spLocks noChangeShapeType="1"/>
          </p:cNvSpPr>
          <p:nvPr/>
        </p:nvSpPr>
        <p:spPr bwMode="auto">
          <a:xfrm flipV="1">
            <a:off x="4224338" y="3600450"/>
            <a:ext cx="95250" cy="155575"/>
          </a:xfrm>
          <a:prstGeom prst="line">
            <a:avLst/>
          </a:prstGeom>
          <a:noFill/>
          <a:ln w="12700">
            <a:solidFill>
              <a:srgbClr val="00CC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342" name="Line 1406"/>
          <p:cNvSpPr>
            <a:spLocks noChangeShapeType="1"/>
          </p:cNvSpPr>
          <p:nvPr/>
        </p:nvSpPr>
        <p:spPr bwMode="auto">
          <a:xfrm flipV="1">
            <a:off x="4319588" y="3482975"/>
            <a:ext cx="93662" cy="117475"/>
          </a:xfrm>
          <a:prstGeom prst="line">
            <a:avLst/>
          </a:prstGeom>
          <a:noFill/>
          <a:ln w="12700">
            <a:solidFill>
              <a:srgbClr val="00CC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343" name="Line 1407"/>
          <p:cNvSpPr>
            <a:spLocks noChangeShapeType="1"/>
          </p:cNvSpPr>
          <p:nvPr/>
        </p:nvSpPr>
        <p:spPr bwMode="auto">
          <a:xfrm flipV="1">
            <a:off x="4413250" y="3376613"/>
            <a:ext cx="68263" cy="106362"/>
          </a:xfrm>
          <a:prstGeom prst="line">
            <a:avLst/>
          </a:prstGeom>
          <a:noFill/>
          <a:ln w="12700">
            <a:solidFill>
              <a:srgbClr val="00CC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344" name="Line 1408"/>
          <p:cNvSpPr>
            <a:spLocks noChangeShapeType="1"/>
          </p:cNvSpPr>
          <p:nvPr/>
        </p:nvSpPr>
        <p:spPr bwMode="auto">
          <a:xfrm flipV="1">
            <a:off x="4481513" y="3327400"/>
            <a:ext cx="95250" cy="49213"/>
          </a:xfrm>
          <a:prstGeom prst="line">
            <a:avLst/>
          </a:prstGeom>
          <a:noFill/>
          <a:ln w="12700">
            <a:solidFill>
              <a:srgbClr val="00CC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345" name="Line 1409"/>
          <p:cNvSpPr>
            <a:spLocks noChangeShapeType="1"/>
          </p:cNvSpPr>
          <p:nvPr/>
        </p:nvSpPr>
        <p:spPr bwMode="auto">
          <a:xfrm flipV="1">
            <a:off x="4576763" y="3208338"/>
            <a:ext cx="93662" cy="119062"/>
          </a:xfrm>
          <a:prstGeom prst="line">
            <a:avLst/>
          </a:prstGeom>
          <a:noFill/>
          <a:ln w="12700">
            <a:solidFill>
              <a:srgbClr val="00CC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346" name="Line 1410"/>
          <p:cNvSpPr>
            <a:spLocks noChangeShapeType="1"/>
          </p:cNvSpPr>
          <p:nvPr/>
        </p:nvSpPr>
        <p:spPr bwMode="auto">
          <a:xfrm flipV="1">
            <a:off x="4670425" y="3101975"/>
            <a:ext cx="80963" cy="106363"/>
          </a:xfrm>
          <a:prstGeom prst="line">
            <a:avLst/>
          </a:prstGeom>
          <a:noFill/>
          <a:ln w="12700">
            <a:solidFill>
              <a:srgbClr val="00CC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347" name="Line 1411"/>
          <p:cNvSpPr>
            <a:spLocks noChangeShapeType="1"/>
          </p:cNvSpPr>
          <p:nvPr/>
        </p:nvSpPr>
        <p:spPr bwMode="auto">
          <a:xfrm flipV="1">
            <a:off x="4751388" y="2982913"/>
            <a:ext cx="93662" cy="119062"/>
          </a:xfrm>
          <a:prstGeom prst="line">
            <a:avLst/>
          </a:prstGeom>
          <a:noFill/>
          <a:ln w="12700">
            <a:solidFill>
              <a:srgbClr val="00CC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348" name="Line 1412"/>
          <p:cNvSpPr>
            <a:spLocks noChangeShapeType="1"/>
          </p:cNvSpPr>
          <p:nvPr/>
        </p:nvSpPr>
        <p:spPr bwMode="auto">
          <a:xfrm flipV="1">
            <a:off x="4845050" y="2841625"/>
            <a:ext cx="95250" cy="141288"/>
          </a:xfrm>
          <a:prstGeom prst="line">
            <a:avLst/>
          </a:prstGeom>
          <a:noFill/>
          <a:ln w="12700">
            <a:solidFill>
              <a:srgbClr val="00CC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349" name="Line 1413"/>
          <p:cNvSpPr>
            <a:spLocks noChangeShapeType="1"/>
          </p:cNvSpPr>
          <p:nvPr/>
        </p:nvSpPr>
        <p:spPr bwMode="auto">
          <a:xfrm flipV="1">
            <a:off x="4940300" y="2770188"/>
            <a:ext cx="80963" cy="71437"/>
          </a:xfrm>
          <a:prstGeom prst="line">
            <a:avLst/>
          </a:prstGeom>
          <a:noFill/>
          <a:ln w="12700">
            <a:solidFill>
              <a:srgbClr val="00CC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350" name="Line 1414"/>
          <p:cNvSpPr>
            <a:spLocks noChangeShapeType="1"/>
          </p:cNvSpPr>
          <p:nvPr/>
        </p:nvSpPr>
        <p:spPr bwMode="auto">
          <a:xfrm flipV="1">
            <a:off x="5021263" y="2698750"/>
            <a:ext cx="82550" cy="71438"/>
          </a:xfrm>
          <a:prstGeom prst="line">
            <a:avLst/>
          </a:prstGeom>
          <a:noFill/>
          <a:ln w="12700">
            <a:solidFill>
              <a:srgbClr val="00CC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351" name="Line 1415"/>
          <p:cNvSpPr>
            <a:spLocks noChangeShapeType="1"/>
          </p:cNvSpPr>
          <p:nvPr/>
        </p:nvSpPr>
        <p:spPr bwMode="auto">
          <a:xfrm flipV="1">
            <a:off x="5103813" y="2601913"/>
            <a:ext cx="93662" cy="96837"/>
          </a:xfrm>
          <a:prstGeom prst="line">
            <a:avLst/>
          </a:prstGeom>
          <a:noFill/>
          <a:ln w="12700">
            <a:solidFill>
              <a:srgbClr val="00CC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352" name="Line 1416"/>
          <p:cNvSpPr>
            <a:spLocks noChangeShapeType="1"/>
          </p:cNvSpPr>
          <p:nvPr/>
        </p:nvSpPr>
        <p:spPr bwMode="auto">
          <a:xfrm flipV="1">
            <a:off x="5197475" y="2555875"/>
            <a:ext cx="92075" cy="46038"/>
          </a:xfrm>
          <a:prstGeom prst="line">
            <a:avLst/>
          </a:prstGeom>
          <a:noFill/>
          <a:ln w="12700">
            <a:solidFill>
              <a:srgbClr val="00CC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353" name="Line 1417"/>
          <p:cNvSpPr>
            <a:spLocks noChangeShapeType="1"/>
          </p:cNvSpPr>
          <p:nvPr/>
        </p:nvSpPr>
        <p:spPr bwMode="auto">
          <a:xfrm flipV="1">
            <a:off x="5289550" y="2495550"/>
            <a:ext cx="82550" cy="60325"/>
          </a:xfrm>
          <a:prstGeom prst="line">
            <a:avLst/>
          </a:prstGeom>
          <a:noFill/>
          <a:ln w="12700">
            <a:solidFill>
              <a:srgbClr val="00CC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354" name="Line 1418"/>
          <p:cNvSpPr>
            <a:spLocks noChangeShapeType="1"/>
          </p:cNvSpPr>
          <p:nvPr/>
        </p:nvSpPr>
        <p:spPr bwMode="auto">
          <a:xfrm flipV="1">
            <a:off x="5372100" y="2424113"/>
            <a:ext cx="95250" cy="71437"/>
          </a:xfrm>
          <a:prstGeom prst="line">
            <a:avLst/>
          </a:prstGeom>
          <a:noFill/>
          <a:ln w="12700">
            <a:solidFill>
              <a:srgbClr val="00CC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355" name="Line 1419"/>
          <p:cNvSpPr>
            <a:spLocks noChangeShapeType="1"/>
          </p:cNvSpPr>
          <p:nvPr/>
        </p:nvSpPr>
        <p:spPr bwMode="auto">
          <a:xfrm flipV="1">
            <a:off x="5467350" y="2365375"/>
            <a:ext cx="92075" cy="58738"/>
          </a:xfrm>
          <a:prstGeom prst="line">
            <a:avLst/>
          </a:prstGeom>
          <a:noFill/>
          <a:ln w="12700">
            <a:solidFill>
              <a:srgbClr val="00CC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356" name="Line 1420"/>
          <p:cNvSpPr>
            <a:spLocks noChangeShapeType="1"/>
          </p:cNvSpPr>
          <p:nvPr/>
        </p:nvSpPr>
        <p:spPr bwMode="auto">
          <a:xfrm flipV="1">
            <a:off x="5559425" y="2317750"/>
            <a:ext cx="69850" cy="47625"/>
          </a:xfrm>
          <a:prstGeom prst="line">
            <a:avLst/>
          </a:prstGeom>
          <a:noFill/>
          <a:ln w="12700">
            <a:solidFill>
              <a:srgbClr val="00CC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357" name="Line 1421"/>
          <p:cNvSpPr>
            <a:spLocks noChangeShapeType="1"/>
          </p:cNvSpPr>
          <p:nvPr/>
        </p:nvSpPr>
        <p:spPr bwMode="auto">
          <a:xfrm flipV="1">
            <a:off x="5629275" y="2270125"/>
            <a:ext cx="95250" cy="47625"/>
          </a:xfrm>
          <a:prstGeom prst="line">
            <a:avLst/>
          </a:prstGeom>
          <a:noFill/>
          <a:ln w="12700">
            <a:solidFill>
              <a:srgbClr val="00CC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358" name="Line 1422"/>
          <p:cNvSpPr>
            <a:spLocks noChangeShapeType="1"/>
          </p:cNvSpPr>
          <p:nvPr/>
        </p:nvSpPr>
        <p:spPr bwMode="auto">
          <a:xfrm flipV="1">
            <a:off x="5724525" y="2246313"/>
            <a:ext cx="92075" cy="23812"/>
          </a:xfrm>
          <a:prstGeom prst="line">
            <a:avLst/>
          </a:prstGeom>
          <a:noFill/>
          <a:ln w="12700">
            <a:solidFill>
              <a:srgbClr val="00CC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359" name="Line 1423"/>
          <p:cNvSpPr>
            <a:spLocks noChangeShapeType="1"/>
          </p:cNvSpPr>
          <p:nvPr/>
        </p:nvSpPr>
        <p:spPr bwMode="auto">
          <a:xfrm flipV="1">
            <a:off x="5816600" y="2222500"/>
            <a:ext cx="95250" cy="23813"/>
          </a:xfrm>
          <a:prstGeom prst="line">
            <a:avLst/>
          </a:prstGeom>
          <a:noFill/>
          <a:ln w="12700">
            <a:solidFill>
              <a:srgbClr val="00CC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360" name="Line 1424"/>
          <p:cNvSpPr>
            <a:spLocks noChangeShapeType="1"/>
          </p:cNvSpPr>
          <p:nvPr/>
        </p:nvSpPr>
        <p:spPr bwMode="auto">
          <a:xfrm flipV="1">
            <a:off x="5911850" y="2187575"/>
            <a:ext cx="80963" cy="34925"/>
          </a:xfrm>
          <a:prstGeom prst="line">
            <a:avLst/>
          </a:prstGeom>
          <a:noFill/>
          <a:ln w="12700">
            <a:solidFill>
              <a:srgbClr val="00CC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361" name="Line 1425"/>
          <p:cNvSpPr>
            <a:spLocks noChangeShapeType="1"/>
          </p:cNvSpPr>
          <p:nvPr/>
        </p:nvSpPr>
        <p:spPr bwMode="auto">
          <a:xfrm flipV="1">
            <a:off x="5992813" y="2174875"/>
            <a:ext cx="93662" cy="12700"/>
          </a:xfrm>
          <a:prstGeom prst="line">
            <a:avLst/>
          </a:prstGeom>
          <a:noFill/>
          <a:ln w="12700">
            <a:solidFill>
              <a:srgbClr val="00CC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362" name="Line 1426"/>
          <p:cNvSpPr>
            <a:spLocks noChangeShapeType="1"/>
          </p:cNvSpPr>
          <p:nvPr/>
        </p:nvSpPr>
        <p:spPr bwMode="auto">
          <a:xfrm>
            <a:off x="6086475" y="2174875"/>
            <a:ext cx="82550" cy="1588"/>
          </a:xfrm>
          <a:prstGeom prst="line">
            <a:avLst/>
          </a:prstGeom>
          <a:noFill/>
          <a:ln w="12700">
            <a:solidFill>
              <a:srgbClr val="00CC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363" name="Line 1427"/>
          <p:cNvSpPr>
            <a:spLocks noChangeShapeType="1"/>
          </p:cNvSpPr>
          <p:nvPr/>
        </p:nvSpPr>
        <p:spPr bwMode="auto">
          <a:xfrm>
            <a:off x="6169025" y="2174875"/>
            <a:ext cx="82550" cy="1588"/>
          </a:xfrm>
          <a:prstGeom prst="line">
            <a:avLst/>
          </a:prstGeom>
          <a:noFill/>
          <a:ln w="12700">
            <a:solidFill>
              <a:srgbClr val="00CC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364" name="Line 1428"/>
          <p:cNvSpPr>
            <a:spLocks noChangeShapeType="1"/>
          </p:cNvSpPr>
          <p:nvPr/>
        </p:nvSpPr>
        <p:spPr bwMode="auto">
          <a:xfrm flipV="1">
            <a:off x="6251575" y="2138363"/>
            <a:ext cx="93663" cy="36512"/>
          </a:xfrm>
          <a:prstGeom prst="line">
            <a:avLst/>
          </a:prstGeom>
          <a:noFill/>
          <a:ln w="12700">
            <a:solidFill>
              <a:srgbClr val="00CC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365" name="Line 1429"/>
          <p:cNvSpPr>
            <a:spLocks noChangeShapeType="1"/>
          </p:cNvSpPr>
          <p:nvPr/>
        </p:nvSpPr>
        <p:spPr bwMode="auto">
          <a:xfrm flipV="1">
            <a:off x="6345238" y="2116138"/>
            <a:ext cx="92075" cy="22225"/>
          </a:xfrm>
          <a:prstGeom prst="line">
            <a:avLst/>
          </a:prstGeom>
          <a:noFill/>
          <a:ln w="12700">
            <a:solidFill>
              <a:srgbClr val="00CC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366" name="Line 1430"/>
          <p:cNvSpPr>
            <a:spLocks noChangeShapeType="1"/>
          </p:cNvSpPr>
          <p:nvPr/>
        </p:nvSpPr>
        <p:spPr bwMode="auto">
          <a:xfrm flipV="1">
            <a:off x="6437313" y="2103438"/>
            <a:ext cx="82550" cy="12700"/>
          </a:xfrm>
          <a:prstGeom prst="line">
            <a:avLst/>
          </a:prstGeom>
          <a:noFill/>
          <a:ln w="12700">
            <a:solidFill>
              <a:srgbClr val="00CC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367" name="Line 1431"/>
          <p:cNvSpPr>
            <a:spLocks noChangeShapeType="1"/>
          </p:cNvSpPr>
          <p:nvPr/>
        </p:nvSpPr>
        <p:spPr bwMode="auto">
          <a:xfrm>
            <a:off x="6519863" y="2103438"/>
            <a:ext cx="95250" cy="1587"/>
          </a:xfrm>
          <a:prstGeom prst="line">
            <a:avLst/>
          </a:prstGeom>
          <a:noFill/>
          <a:ln w="12700">
            <a:solidFill>
              <a:srgbClr val="00CC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368" name="Line 1432"/>
          <p:cNvSpPr>
            <a:spLocks noChangeShapeType="1"/>
          </p:cNvSpPr>
          <p:nvPr/>
        </p:nvSpPr>
        <p:spPr bwMode="auto">
          <a:xfrm>
            <a:off x="6615113" y="2103438"/>
            <a:ext cx="80962" cy="1587"/>
          </a:xfrm>
          <a:prstGeom prst="line">
            <a:avLst/>
          </a:prstGeom>
          <a:noFill/>
          <a:ln w="12700">
            <a:solidFill>
              <a:srgbClr val="00CC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369" name="Line 1433"/>
          <p:cNvSpPr>
            <a:spLocks noChangeShapeType="1"/>
          </p:cNvSpPr>
          <p:nvPr/>
        </p:nvSpPr>
        <p:spPr bwMode="auto">
          <a:xfrm flipV="1">
            <a:off x="6696075" y="2092325"/>
            <a:ext cx="93663" cy="11113"/>
          </a:xfrm>
          <a:prstGeom prst="line">
            <a:avLst/>
          </a:prstGeom>
          <a:noFill/>
          <a:ln w="12700">
            <a:solidFill>
              <a:srgbClr val="00CC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370" name="Line 1434"/>
          <p:cNvSpPr>
            <a:spLocks noChangeShapeType="1"/>
          </p:cNvSpPr>
          <p:nvPr/>
        </p:nvSpPr>
        <p:spPr bwMode="auto">
          <a:xfrm>
            <a:off x="6789738" y="2092325"/>
            <a:ext cx="82550" cy="1588"/>
          </a:xfrm>
          <a:prstGeom prst="line">
            <a:avLst/>
          </a:prstGeom>
          <a:noFill/>
          <a:ln w="12700">
            <a:solidFill>
              <a:srgbClr val="00CC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371" name="Line 1435"/>
          <p:cNvSpPr>
            <a:spLocks noChangeShapeType="1"/>
          </p:cNvSpPr>
          <p:nvPr/>
        </p:nvSpPr>
        <p:spPr bwMode="auto">
          <a:xfrm flipV="1">
            <a:off x="6872288" y="2066925"/>
            <a:ext cx="92075" cy="25400"/>
          </a:xfrm>
          <a:prstGeom prst="line">
            <a:avLst/>
          </a:prstGeom>
          <a:noFill/>
          <a:ln w="12700">
            <a:solidFill>
              <a:srgbClr val="00CC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372" name="Line 1436"/>
          <p:cNvSpPr>
            <a:spLocks noChangeShapeType="1"/>
          </p:cNvSpPr>
          <p:nvPr/>
        </p:nvSpPr>
        <p:spPr bwMode="auto">
          <a:xfrm>
            <a:off x="6964363" y="2066925"/>
            <a:ext cx="95250" cy="12700"/>
          </a:xfrm>
          <a:prstGeom prst="line">
            <a:avLst/>
          </a:prstGeom>
          <a:noFill/>
          <a:ln w="12700">
            <a:solidFill>
              <a:srgbClr val="00CC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373" name="Line 1437"/>
          <p:cNvSpPr>
            <a:spLocks noChangeShapeType="1"/>
          </p:cNvSpPr>
          <p:nvPr/>
        </p:nvSpPr>
        <p:spPr bwMode="auto">
          <a:xfrm>
            <a:off x="7059613" y="2066925"/>
            <a:ext cx="80962" cy="12700"/>
          </a:xfrm>
          <a:prstGeom prst="line">
            <a:avLst/>
          </a:prstGeom>
          <a:noFill/>
          <a:ln w="12700">
            <a:solidFill>
              <a:srgbClr val="00CC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374" name="Line 1438"/>
          <p:cNvSpPr>
            <a:spLocks noChangeShapeType="1"/>
          </p:cNvSpPr>
          <p:nvPr/>
        </p:nvSpPr>
        <p:spPr bwMode="auto">
          <a:xfrm flipV="1">
            <a:off x="7140575" y="2055813"/>
            <a:ext cx="80963" cy="11112"/>
          </a:xfrm>
          <a:prstGeom prst="line">
            <a:avLst/>
          </a:prstGeom>
          <a:noFill/>
          <a:ln w="12700">
            <a:solidFill>
              <a:srgbClr val="00CC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375" name="Line 1439"/>
          <p:cNvSpPr>
            <a:spLocks noChangeShapeType="1"/>
          </p:cNvSpPr>
          <p:nvPr/>
        </p:nvSpPr>
        <p:spPr bwMode="auto">
          <a:xfrm>
            <a:off x="7221538" y="2055813"/>
            <a:ext cx="95250" cy="1587"/>
          </a:xfrm>
          <a:prstGeom prst="line">
            <a:avLst/>
          </a:prstGeom>
          <a:noFill/>
          <a:ln w="12700">
            <a:solidFill>
              <a:srgbClr val="00CC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376" name="Line 1440"/>
          <p:cNvSpPr>
            <a:spLocks noChangeShapeType="1"/>
          </p:cNvSpPr>
          <p:nvPr/>
        </p:nvSpPr>
        <p:spPr bwMode="auto">
          <a:xfrm>
            <a:off x="7316788" y="2055813"/>
            <a:ext cx="82550" cy="1587"/>
          </a:xfrm>
          <a:prstGeom prst="line">
            <a:avLst/>
          </a:prstGeom>
          <a:noFill/>
          <a:ln w="12700">
            <a:solidFill>
              <a:srgbClr val="00CC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377" name="Line 1441"/>
          <p:cNvSpPr>
            <a:spLocks noChangeShapeType="1"/>
          </p:cNvSpPr>
          <p:nvPr/>
        </p:nvSpPr>
        <p:spPr bwMode="auto">
          <a:xfrm>
            <a:off x="7399338" y="2055813"/>
            <a:ext cx="92075" cy="1587"/>
          </a:xfrm>
          <a:prstGeom prst="line">
            <a:avLst/>
          </a:prstGeom>
          <a:noFill/>
          <a:ln w="12700">
            <a:solidFill>
              <a:srgbClr val="00CC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378" name="Line 1442"/>
          <p:cNvSpPr>
            <a:spLocks noChangeShapeType="1"/>
          </p:cNvSpPr>
          <p:nvPr/>
        </p:nvSpPr>
        <p:spPr bwMode="auto">
          <a:xfrm>
            <a:off x="7491413" y="2055813"/>
            <a:ext cx="93662" cy="1587"/>
          </a:xfrm>
          <a:prstGeom prst="line">
            <a:avLst/>
          </a:prstGeom>
          <a:noFill/>
          <a:ln w="12700">
            <a:solidFill>
              <a:srgbClr val="00CC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379" name="Line 1443"/>
          <p:cNvSpPr>
            <a:spLocks noChangeShapeType="1"/>
          </p:cNvSpPr>
          <p:nvPr/>
        </p:nvSpPr>
        <p:spPr bwMode="auto">
          <a:xfrm>
            <a:off x="7585075" y="2055813"/>
            <a:ext cx="95250" cy="1587"/>
          </a:xfrm>
          <a:prstGeom prst="line">
            <a:avLst/>
          </a:prstGeom>
          <a:noFill/>
          <a:ln w="12700">
            <a:solidFill>
              <a:srgbClr val="00CC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380" name="Rectangle 1444"/>
          <p:cNvSpPr>
            <a:spLocks noChangeArrowheads="1"/>
          </p:cNvSpPr>
          <p:nvPr/>
        </p:nvSpPr>
        <p:spPr bwMode="auto">
          <a:xfrm>
            <a:off x="1636713" y="5681663"/>
            <a:ext cx="152400" cy="379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endParaRPr lang="en-US" altLang="en-US"/>
          </a:p>
        </p:txBody>
      </p:sp>
      <p:sp>
        <p:nvSpPr>
          <p:cNvPr id="92381" name="Rectangle 1445"/>
          <p:cNvSpPr>
            <a:spLocks noChangeArrowheads="1"/>
          </p:cNvSpPr>
          <p:nvPr/>
        </p:nvSpPr>
        <p:spPr bwMode="auto">
          <a:xfrm>
            <a:off x="1636713" y="5705475"/>
            <a:ext cx="1841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r>
              <a:rPr lang="en-US" altLang="en-US" sz="2600">
                <a:solidFill>
                  <a:srgbClr val="000000"/>
                </a:solidFill>
              </a:rPr>
              <a:t>0</a:t>
            </a:r>
            <a:endParaRPr lang="en-US" altLang="en-US" sz="2400"/>
          </a:p>
        </p:txBody>
      </p:sp>
      <p:sp>
        <p:nvSpPr>
          <p:cNvPr id="92382" name="Rectangle 1446"/>
          <p:cNvSpPr>
            <a:spLocks noChangeArrowheads="1"/>
          </p:cNvSpPr>
          <p:nvPr/>
        </p:nvSpPr>
        <p:spPr bwMode="auto">
          <a:xfrm>
            <a:off x="1403350" y="4932363"/>
            <a:ext cx="385763" cy="379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endParaRPr lang="en-US" altLang="en-US"/>
          </a:p>
        </p:txBody>
      </p:sp>
      <p:sp>
        <p:nvSpPr>
          <p:cNvPr id="92383" name="Rectangle 1447"/>
          <p:cNvSpPr>
            <a:spLocks noChangeArrowheads="1"/>
          </p:cNvSpPr>
          <p:nvPr/>
        </p:nvSpPr>
        <p:spPr bwMode="auto">
          <a:xfrm>
            <a:off x="1403350" y="4956175"/>
            <a:ext cx="460375"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r>
              <a:rPr lang="en-US" altLang="en-US" sz="2600">
                <a:solidFill>
                  <a:srgbClr val="000000"/>
                </a:solidFill>
              </a:rPr>
              <a:t>0.2</a:t>
            </a:r>
            <a:endParaRPr lang="en-US" altLang="en-US" sz="2400"/>
          </a:p>
        </p:txBody>
      </p:sp>
      <p:sp>
        <p:nvSpPr>
          <p:cNvPr id="92384" name="Rectangle 1448"/>
          <p:cNvSpPr>
            <a:spLocks noChangeArrowheads="1"/>
          </p:cNvSpPr>
          <p:nvPr/>
        </p:nvSpPr>
        <p:spPr bwMode="auto">
          <a:xfrm>
            <a:off x="1403350" y="4159250"/>
            <a:ext cx="385763" cy="381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endParaRPr lang="en-US" altLang="en-US"/>
          </a:p>
        </p:txBody>
      </p:sp>
      <p:sp>
        <p:nvSpPr>
          <p:cNvPr id="92385" name="Rectangle 1449"/>
          <p:cNvSpPr>
            <a:spLocks noChangeArrowheads="1"/>
          </p:cNvSpPr>
          <p:nvPr/>
        </p:nvSpPr>
        <p:spPr bwMode="auto">
          <a:xfrm>
            <a:off x="1403350" y="4184650"/>
            <a:ext cx="460375"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r>
              <a:rPr lang="en-US" altLang="en-US" sz="2600">
                <a:solidFill>
                  <a:srgbClr val="000000"/>
                </a:solidFill>
              </a:rPr>
              <a:t>0.4</a:t>
            </a:r>
            <a:endParaRPr lang="en-US" altLang="en-US" sz="2400"/>
          </a:p>
        </p:txBody>
      </p:sp>
      <p:sp>
        <p:nvSpPr>
          <p:cNvPr id="92386" name="Rectangle 1450"/>
          <p:cNvSpPr>
            <a:spLocks noChangeArrowheads="1"/>
          </p:cNvSpPr>
          <p:nvPr/>
        </p:nvSpPr>
        <p:spPr bwMode="auto">
          <a:xfrm>
            <a:off x="1403350" y="3398838"/>
            <a:ext cx="385763" cy="379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endParaRPr lang="en-US" altLang="en-US"/>
          </a:p>
        </p:txBody>
      </p:sp>
      <p:sp>
        <p:nvSpPr>
          <p:cNvPr id="92387" name="Rectangle 1451"/>
          <p:cNvSpPr>
            <a:spLocks noChangeArrowheads="1"/>
          </p:cNvSpPr>
          <p:nvPr/>
        </p:nvSpPr>
        <p:spPr bwMode="auto">
          <a:xfrm>
            <a:off x="1403350" y="3424238"/>
            <a:ext cx="460375"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r>
              <a:rPr lang="en-US" altLang="en-US" sz="2600">
                <a:solidFill>
                  <a:srgbClr val="000000"/>
                </a:solidFill>
              </a:rPr>
              <a:t>0.6</a:t>
            </a:r>
            <a:endParaRPr lang="en-US" altLang="en-US" sz="2400"/>
          </a:p>
        </p:txBody>
      </p:sp>
      <p:sp>
        <p:nvSpPr>
          <p:cNvPr id="92388" name="Rectangle 1452"/>
          <p:cNvSpPr>
            <a:spLocks noChangeArrowheads="1"/>
          </p:cNvSpPr>
          <p:nvPr/>
        </p:nvSpPr>
        <p:spPr bwMode="auto">
          <a:xfrm>
            <a:off x="1403350" y="2638425"/>
            <a:ext cx="385763" cy="381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endParaRPr lang="en-US" altLang="en-US"/>
          </a:p>
        </p:txBody>
      </p:sp>
      <p:sp>
        <p:nvSpPr>
          <p:cNvPr id="92389" name="Rectangle 1453"/>
          <p:cNvSpPr>
            <a:spLocks noChangeArrowheads="1"/>
          </p:cNvSpPr>
          <p:nvPr/>
        </p:nvSpPr>
        <p:spPr bwMode="auto">
          <a:xfrm>
            <a:off x="1403350" y="2663825"/>
            <a:ext cx="460375" cy="395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r>
              <a:rPr lang="en-US" altLang="en-US" sz="2600">
                <a:solidFill>
                  <a:srgbClr val="000000"/>
                </a:solidFill>
              </a:rPr>
              <a:t>0.8</a:t>
            </a:r>
            <a:endParaRPr lang="en-US" altLang="en-US" sz="2400"/>
          </a:p>
        </p:txBody>
      </p:sp>
      <p:sp>
        <p:nvSpPr>
          <p:cNvPr id="92390" name="Rectangle 1454"/>
          <p:cNvSpPr>
            <a:spLocks noChangeArrowheads="1"/>
          </p:cNvSpPr>
          <p:nvPr/>
        </p:nvSpPr>
        <p:spPr bwMode="auto">
          <a:xfrm>
            <a:off x="1636713" y="1878013"/>
            <a:ext cx="152400" cy="379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endParaRPr lang="en-US" altLang="en-US"/>
          </a:p>
        </p:txBody>
      </p:sp>
      <p:sp>
        <p:nvSpPr>
          <p:cNvPr id="92391" name="Rectangle 1455"/>
          <p:cNvSpPr>
            <a:spLocks noChangeArrowheads="1"/>
          </p:cNvSpPr>
          <p:nvPr/>
        </p:nvSpPr>
        <p:spPr bwMode="auto">
          <a:xfrm>
            <a:off x="1636713" y="1903413"/>
            <a:ext cx="1841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r>
              <a:rPr lang="en-US" altLang="en-US" sz="2600">
                <a:solidFill>
                  <a:srgbClr val="000000"/>
                </a:solidFill>
              </a:rPr>
              <a:t>1</a:t>
            </a:r>
            <a:endParaRPr lang="en-US" altLang="en-US" sz="2400"/>
          </a:p>
        </p:txBody>
      </p:sp>
      <p:sp>
        <p:nvSpPr>
          <p:cNvPr id="92392" name="Rectangle 1456"/>
          <p:cNvSpPr>
            <a:spLocks noChangeArrowheads="1"/>
          </p:cNvSpPr>
          <p:nvPr/>
        </p:nvSpPr>
        <p:spPr bwMode="auto">
          <a:xfrm>
            <a:off x="1871663" y="6073775"/>
            <a:ext cx="152400" cy="3794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endParaRPr lang="en-US" altLang="en-US"/>
          </a:p>
        </p:txBody>
      </p:sp>
      <p:sp>
        <p:nvSpPr>
          <p:cNvPr id="92393" name="Rectangle 1457"/>
          <p:cNvSpPr>
            <a:spLocks noChangeArrowheads="1"/>
          </p:cNvSpPr>
          <p:nvPr/>
        </p:nvSpPr>
        <p:spPr bwMode="auto">
          <a:xfrm>
            <a:off x="1871663" y="6097588"/>
            <a:ext cx="1841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r>
              <a:rPr lang="en-US" altLang="en-US" sz="2600">
                <a:solidFill>
                  <a:srgbClr val="000000"/>
                </a:solidFill>
              </a:rPr>
              <a:t>0</a:t>
            </a:r>
            <a:endParaRPr lang="en-US" altLang="en-US" sz="2400"/>
          </a:p>
        </p:txBody>
      </p:sp>
      <p:sp>
        <p:nvSpPr>
          <p:cNvPr id="92394" name="Rectangle 1458"/>
          <p:cNvSpPr>
            <a:spLocks noChangeArrowheads="1"/>
          </p:cNvSpPr>
          <p:nvPr/>
        </p:nvSpPr>
        <p:spPr bwMode="auto">
          <a:xfrm>
            <a:off x="2701925" y="6073775"/>
            <a:ext cx="315913" cy="3794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endParaRPr lang="en-US" altLang="en-US"/>
          </a:p>
        </p:txBody>
      </p:sp>
      <p:sp>
        <p:nvSpPr>
          <p:cNvPr id="92395" name="Rectangle 1459"/>
          <p:cNvSpPr>
            <a:spLocks noChangeArrowheads="1"/>
          </p:cNvSpPr>
          <p:nvPr/>
        </p:nvSpPr>
        <p:spPr bwMode="auto">
          <a:xfrm>
            <a:off x="2701925" y="6097588"/>
            <a:ext cx="3683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r>
              <a:rPr lang="en-US" altLang="en-US" sz="2600">
                <a:solidFill>
                  <a:srgbClr val="000000"/>
                </a:solidFill>
              </a:rPr>
              <a:t>20</a:t>
            </a:r>
            <a:endParaRPr lang="en-US" altLang="en-US" sz="2400"/>
          </a:p>
        </p:txBody>
      </p:sp>
      <p:sp>
        <p:nvSpPr>
          <p:cNvPr id="92396" name="Rectangle 1460"/>
          <p:cNvSpPr>
            <a:spLocks noChangeArrowheads="1"/>
          </p:cNvSpPr>
          <p:nvPr/>
        </p:nvSpPr>
        <p:spPr bwMode="auto">
          <a:xfrm>
            <a:off x="3581400" y="6073775"/>
            <a:ext cx="315913" cy="3794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endParaRPr lang="en-US" altLang="en-US"/>
          </a:p>
        </p:txBody>
      </p:sp>
      <p:sp>
        <p:nvSpPr>
          <p:cNvPr id="92397" name="Rectangle 1461"/>
          <p:cNvSpPr>
            <a:spLocks noChangeArrowheads="1"/>
          </p:cNvSpPr>
          <p:nvPr/>
        </p:nvSpPr>
        <p:spPr bwMode="auto">
          <a:xfrm>
            <a:off x="3581400" y="6097588"/>
            <a:ext cx="3683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r>
              <a:rPr lang="en-US" altLang="en-US" sz="2600">
                <a:solidFill>
                  <a:srgbClr val="000000"/>
                </a:solidFill>
              </a:rPr>
              <a:t>40</a:t>
            </a:r>
            <a:endParaRPr lang="en-US" altLang="en-US" sz="2400"/>
          </a:p>
        </p:txBody>
      </p:sp>
      <p:sp>
        <p:nvSpPr>
          <p:cNvPr id="92398" name="Rectangle 1462"/>
          <p:cNvSpPr>
            <a:spLocks noChangeArrowheads="1"/>
          </p:cNvSpPr>
          <p:nvPr/>
        </p:nvSpPr>
        <p:spPr bwMode="auto">
          <a:xfrm>
            <a:off x="4471988" y="6073775"/>
            <a:ext cx="315912" cy="3794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endParaRPr lang="en-US" altLang="en-US"/>
          </a:p>
        </p:txBody>
      </p:sp>
      <p:sp>
        <p:nvSpPr>
          <p:cNvPr id="92399" name="Rectangle 1463"/>
          <p:cNvSpPr>
            <a:spLocks noChangeArrowheads="1"/>
          </p:cNvSpPr>
          <p:nvPr/>
        </p:nvSpPr>
        <p:spPr bwMode="auto">
          <a:xfrm>
            <a:off x="4471988" y="6097588"/>
            <a:ext cx="3683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r>
              <a:rPr lang="en-US" altLang="en-US" sz="2600">
                <a:solidFill>
                  <a:srgbClr val="000000"/>
                </a:solidFill>
              </a:rPr>
              <a:t>60</a:t>
            </a:r>
            <a:endParaRPr lang="en-US" altLang="en-US" sz="2400"/>
          </a:p>
        </p:txBody>
      </p:sp>
      <p:sp>
        <p:nvSpPr>
          <p:cNvPr id="92400" name="Rectangle 1464"/>
          <p:cNvSpPr>
            <a:spLocks noChangeArrowheads="1"/>
          </p:cNvSpPr>
          <p:nvPr/>
        </p:nvSpPr>
        <p:spPr bwMode="auto">
          <a:xfrm>
            <a:off x="5349875" y="6073775"/>
            <a:ext cx="315913" cy="3794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endParaRPr lang="en-US" altLang="en-US"/>
          </a:p>
        </p:txBody>
      </p:sp>
      <p:sp>
        <p:nvSpPr>
          <p:cNvPr id="92401" name="Rectangle 1465"/>
          <p:cNvSpPr>
            <a:spLocks noChangeArrowheads="1"/>
          </p:cNvSpPr>
          <p:nvPr/>
        </p:nvSpPr>
        <p:spPr bwMode="auto">
          <a:xfrm>
            <a:off x="5349875" y="6097588"/>
            <a:ext cx="3683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r>
              <a:rPr lang="en-US" altLang="en-US" sz="2600">
                <a:solidFill>
                  <a:srgbClr val="000000"/>
                </a:solidFill>
              </a:rPr>
              <a:t>80</a:t>
            </a:r>
            <a:endParaRPr lang="en-US" altLang="en-US" sz="2400"/>
          </a:p>
        </p:txBody>
      </p:sp>
      <p:sp>
        <p:nvSpPr>
          <p:cNvPr id="92402" name="Rectangle 1466"/>
          <p:cNvSpPr>
            <a:spLocks noChangeArrowheads="1"/>
          </p:cNvSpPr>
          <p:nvPr/>
        </p:nvSpPr>
        <p:spPr bwMode="auto">
          <a:xfrm>
            <a:off x="6180138" y="6073775"/>
            <a:ext cx="468312" cy="3794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endParaRPr lang="en-US" altLang="en-US"/>
          </a:p>
        </p:txBody>
      </p:sp>
      <p:sp>
        <p:nvSpPr>
          <p:cNvPr id="92403" name="Rectangle 1467"/>
          <p:cNvSpPr>
            <a:spLocks noChangeArrowheads="1"/>
          </p:cNvSpPr>
          <p:nvPr/>
        </p:nvSpPr>
        <p:spPr bwMode="auto">
          <a:xfrm>
            <a:off x="6180138" y="6097588"/>
            <a:ext cx="5524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r>
              <a:rPr lang="en-US" altLang="en-US" sz="2600">
                <a:solidFill>
                  <a:srgbClr val="000000"/>
                </a:solidFill>
              </a:rPr>
              <a:t>100</a:t>
            </a:r>
            <a:endParaRPr lang="en-US" altLang="en-US" sz="2400"/>
          </a:p>
        </p:txBody>
      </p:sp>
      <p:sp>
        <p:nvSpPr>
          <p:cNvPr id="92404" name="Rectangle 1468"/>
          <p:cNvSpPr>
            <a:spLocks noChangeArrowheads="1"/>
          </p:cNvSpPr>
          <p:nvPr/>
        </p:nvSpPr>
        <p:spPr bwMode="auto">
          <a:xfrm>
            <a:off x="7070725" y="6073775"/>
            <a:ext cx="468313" cy="3794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endParaRPr lang="en-US" altLang="en-US"/>
          </a:p>
        </p:txBody>
      </p:sp>
      <p:sp>
        <p:nvSpPr>
          <p:cNvPr id="92405" name="Rectangle 1469"/>
          <p:cNvSpPr>
            <a:spLocks noChangeArrowheads="1"/>
          </p:cNvSpPr>
          <p:nvPr/>
        </p:nvSpPr>
        <p:spPr bwMode="auto">
          <a:xfrm>
            <a:off x="7070725" y="6097588"/>
            <a:ext cx="5524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r>
              <a:rPr lang="en-US" altLang="en-US" sz="2600">
                <a:solidFill>
                  <a:srgbClr val="000000"/>
                </a:solidFill>
              </a:rPr>
              <a:t>120</a:t>
            </a:r>
            <a:endParaRPr lang="en-US" altLang="en-US" sz="2400"/>
          </a:p>
        </p:txBody>
      </p:sp>
      <p:sp>
        <p:nvSpPr>
          <p:cNvPr id="92406" name="Rectangle 1470"/>
          <p:cNvSpPr>
            <a:spLocks noChangeArrowheads="1"/>
          </p:cNvSpPr>
          <p:nvPr/>
        </p:nvSpPr>
        <p:spPr bwMode="auto">
          <a:xfrm>
            <a:off x="7948613" y="6073775"/>
            <a:ext cx="469900" cy="3794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endParaRPr lang="en-US" altLang="en-US"/>
          </a:p>
        </p:txBody>
      </p:sp>
      <p:sp>
        <p:nvSpPr>
          <p:cNvPr id="92407" name="Rectangle 1471"/>
          <p:cNvSpPr>
            <a:spLocks noChangeArrowheads="1"/>
          </p:cNvSpPr>
          <p:nvPr/>
        </p:nvSpPr>
        <p:spPr bwMode="auto">
          <a:xfrm>
            <a:off x="7948613" y="6097588"/>
            <a:ext cx="5524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r>
              <a:rPr lang="en-US" altLang="en-US" sz="2600">
                <a:solidFill>
                  <a:srgbClr val="000000"/>
                </a:solidFill>
              </a:rPr>
              <a:t>140</a:t>
            </a:r>
            <a:endParaRPr lang="en-US" altLang="en-US" sz="2400"/>
          </a:p>
        </p:txBody>
      </p:sp>
      <p:sp>
        <p:nvSpPr>
          <p:cNvPr id="92408" name="Rectangle 1472"/>
          <p:cNvSpPr>
            <a:spLocks noChangeArrowheads="1"/>
          </p:cNvSpPr>
          <p:nvPr/>
        </p:nvSpPr>
        <p:spPr bwMode="auto">
          <a:xfrm>
            <a:off x="4587875" y="6310313"/>
            <a:ext cx="1054100" cy="5699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endParaRPr lang="en-US" altLang="en-US"/>
          </a:p>
        </p:txBody>
      </p:sp>
      <p:sp>
        <p:nvSpPr>
          <p:cNvPr id="92409" name="Rectangle 1473"/>
          <p:cNvSpPr>
            <a:spLocks noChangeArrowheads="1"/>
          </p:cNvSpPr>
          <p:nvPr/>
        </p:nvSpPr>
        <p:spPr bwMode="auto">
          <a:xfrm>
            <a:off x="4705350" y="6394450"/>
            <a:ext cx="261938" cy="473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r>
              <a:rPr lang="en-US" altLang="en-US" sz="3100" i="1">
                <a:solidFill>
                  <a:srgbClr val="000000"/>
                </a:solidFill>
              </a:rPr>
              <a:t>X</a:t>
            </a:r>
            <a:endParaRPr lang="en-US" altLang="en-US" sz="2400"/>
          </a:p>
        </p:txBody>
      </p:sp>
      <p:sp>
        <p:nvSpPr>
          <p:cNvPr id="92410" name="Rectangle 1474"/>
          <p:cNvSpPr>
            <a:spLocks noChangeArrowheads="1"/>
          </p:cNvSpPr>
          <p:nvPr/>
        </p:nvSpPr>
        <p:spPr bwMode="auto">
          <a:xfrm>
            <a:off x="5078413" y="6357938"/>
            <a:ext cx="215900" cy="473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r>
              <a:rPr lang="en-US" altLang="en-US" sz="3100">
                <a:solidFill>
                  <a:srgbClr val="000000"/>
                </a:solidFill>
                <a:latin typeface="Symbol" panose="05050102010706020507" pitchFamily="18" charset="2"/>
                <a:sym typeface="Symbol" panose="05050102010706020507" pitchFamily="18" charset="2"/>
              </a:rPr>
              <a:t></a:t>
            </a:r>
            <a:endParaRPr lang="en-US" altLang="en-US" sz="2400"/>
          </a:p>
        </p:txBody>
      </p:sp>
      <p:sp>
        <p:nvSpPr>
          <p:cNvPr id="92411" name="Rectangle 1475"/>
          <p:cNvSpPr>
            <a:spLocks noChangeArrowheads="1"/>
          </p:cNvSpPr>
          <p:nvPr/>
        </p:nvSpPr>
        <p:spPr bwMode="auto">
          <a:xfrm>
            <a:off x="5337175" y="6394450"/>
            <a:ext cx="261938" cy="473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r>
              <a:rPr lang="en-US" altLang="en-US" sz="3100" i="1">
                <a:solidFill>
                  <a:srgbClr val="000000"/>
                </a:solidFill>
              </a:rPr>
              <a:t>Y</a:t>
            </a:r>
            <a:endParaRPr lang="en-US" altLang="en-US" sz="2400"/>
          </a:p>
        </p:txBody>
      </p:sp>
      <p:sp>
        <p:nvSpPr>
          <p:cNvPr id="92412" name="Rectangle 1476"/>
          <p:cNvSpPr>
            <a:spLocks noChangeArrowheads="1"/>
          </p:cNvSpPr>
          <p:nvPr/>
        </p:nvSpPr>
        <p:spPr bwMode="auto">
          <a:xfrm>
            <a:off x="4832350" y="4137025"/>
            <a:ext cx="2355850" cy="473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r>
              <a:rPr lang="en-US" altLang="en-US" sz="3100">
                <a:solidFill>
                  <a:srgbClr val="000000"/>
                </a:solidFill>
              </a:rPr>
              <a:t>~ normal(5,1)</a:t>
            </a:r>
            <a:endParaRPr lang="en-US" altLang="en-US" sz="2400"/>
          </a:p>
        </p:txBody>
      </p:sp>
      <p:sp>
        <p:nvSpPr>
          <p:cNvPr id="92413" name="Rectangle 1477"/>
          <p:cNvSpPr>
            <a:spLocks noChangeArrowheads="1"/>
          </p:cNvSpPr>
          <p:nvPr/>
        </p:nvSpPr>
        <p:spPr bwMode="auto">
          <a:xfrm>
            <a:off x="4795838" y="4600575"/>
            <a:ext cx="2574925" cy="473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r>
              <a:rPr lang="en-US" altLang="en-US" sz="3100">
                <a:solidFill>
                  <a:srgbClr val="000000"/>
                </a:solidFill>
              </a:rPr>
              <a:t>~ normal(10,2)</a:t>
            </a:r>
            <a:endParaRPr lang="en-US" altLang="en-US" sz="2400"/>
          </a:p>
        </p:txBody>
      </p:sp>
      <p:sp>
        <p:nvSpPr>
          <p:cNvPr id="92414" name="Rectangle 1478"/>
          <p:cNvSpPr>
            <a:spLocks noChangeArrowheads="1"/>
          </p:cNvSpPr>
          <p:nvPr/>
        </p:nvSpPr>
        <p:spPr bwMode="auto">
          <a:xfrm>
            <a:off x="4503738" y="5051425"/>
            <a:ext cx="3416300" cy="473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r>
              <a:rPr lang="en-US" altLang="en-US" sz="3100">
                <a:solidFill>
                  <a:srgbClr val="000000"/>
                </a:solidFill>
              </a:rPr>
              <a:t>various correlations</a:t>
            </a:r>
            <a:endParaRPr lang="en-US" altLang="en-US" sz="2400"/>
          </a:p>
        </p:txBody>
      </p:sp>
      <p:sp>
        <p:nvSpPr>
          <p:cNvPr id="92415" name="Rectangle 1479"/>
          <p:cNvSpPr>
            <a:spLocks noChangeArrowheads="1"/>
          </p:cNvSpPr>
          <p:nvPr/>
        </p:nvSpPr>
        <p:spPr bwMode="auto">
          <a:xfrm>
            <a:off x="8470900" y="6699250"/>
            <a:ext cx="65088" cy="288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r>
              <a:rPr lang="en-US" altLang="en-US" sz="1900">
                <a:solidFill>
                  <a:srgbClr val="000000"/>
                </a:solidFill>
              </a:rPr>
              <a:t> </a:t>
            </a:r>
            <a:endParaRPr lang="en-US" altLang="en-US" sz="2400"/>
          </a:p>
        </p:txBody>
      </p:sp>
      <p:sp>
        <p:nvSpPr>
          <p:cNvPr id="92416" name="Rectangle 1480"/>
          <p:cNvSpPr>
            <a:spLocks noChangeArrowheads="1"/>
          </p:cNvSpPr>
          <p:nvPr/>
        </p:nvSpPr>
        <p:spPr bwMode="auto">
          <a:xfrm>
            <a:off x="0" y="2281238"/>
            <a:ext cx="9144000" cy="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endParaRPr lang="en-US" altLang="en-US"/>
          </a:p>
        </p:txBody>
      </p:sp>
    </p:spTree>
    <p:extLst>
      <p:ext uri="{BB962C8B-B14F-4D97-AF65-F5344CB8AC3E}">
        <p14:creationId xmlns:p14="http://schemas.microsoft.com/office/powerpoint/2010/main" val="2275811952"/>
      </p:ext>
    </p:extLst>
  </p:cSld>
  <p:clrMapOvr>
    <a:masterClrMapping/>
  </p:clrMapOvr>
</p:sld>
</file>

<file path=ppt/slides/slide2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38594" name="Group 2"/>
          <p:cNvGrpSpPr>
            <a:grpSpLocks/>
          </p:cNvGrpSpPr>
          <p:nvPr/>
        </p:nvGrpSpPr>
        <p:grpSpPr bwMode="auto">
          <a:xfrm>
            <a:off x="381000" y="2286000"/>
            <a:ext cx="8305800" cy="3556000"/>
            <a:chOff x="888" y="1728"/>
            <a:chExt cx="3913" cy="1515"/>
          </a:xfrm>
        </p:grpSpPr>
        <p:grpSp>
          <p:nvGrpSpPr>
            <p:cNvPr id="238596" name="Group 3"/>
            <p:cNvGrpSpPr>
              <a:grpSpLocks/>
            </p:cNvGrpSpPr>
            <p:nvPr/>
          </p:nvGrpSpPr>
          <p:grpSpPr bwMode="auto">
            <a:xfrm>
              <a:off x="2605" y="2478"/>
              <a:ext cx="708" cy="660"/>
              <a:chOff x="4119" y="2214"/>
              <a:chExt cx="708" cy="660"/>
            </a:xfrm>
          </p:grpSpPr>
          <p:sp>
            <p:nvSpPr>
              <p:cNvPr id="238867" name="Rectangle 4"/>
              <p:cNvSpPr>
                <a:spLocks noChangeArrowheads="1"/>
              </p:cNvSpPr>
              <p:nvPr/>
            </p:nvSpPr>
            <p:spPr bwMode="auto">
              <a:xfrm>
                <a:off x="4119" y="2214"/>
                <a:ext cx="708" cy="66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latin typeface="Arial" panose="020B0604020202020204" pitchFamily="34" charset="0"/>
                </a:endParaRPr>
              </a:p>
            </p:txBody>
          </p:sp>
          <p:sp>
            <p:nvSpPr>
              <p:cNvPr id="238868" name="Rectangle 5"/>
              <p:cNvSpPr>
                <a:spLocks noChangeArrowheads="1"/>
              </p:cNvSpPr>
              <p:nvPr/>
            </p:nvSpPr>
            <p:spPr bwMode="auto">
              <a:xfrm>
                <a:off x="4179" y="2274"/>
                <a:ext cx="588" cy="534"/>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latin typeface="Arial" panose="020B0604020202020204" pitchFamily="34" charset="0"/>
                </a:endParaRPr>
              </a:p>
            </p:txBody>
          </p:sp>
          <p:sp>
            <p:nvSpPr>
              <p:cNvPr id="238869" name="Rectangle 6"/>
              <p:cNvSpPr>
                <a:spLocks noChangeArrowheads="1"/>
              </p:cNvSpPr>
              <p:nvPr/>
            </p:nvSpPr>
            <p:spPr bwMode="auto">
              <a:xfrm>
                <a:off x="4179" y="2274"/>
                <a:ext cx="588" cy="534"/>
              </a:xfrm>
              <a:prstGeom prst="rect">
                <a:avLst/>
              </a:prstGeom>
              <a:noFill/>
              <a:ln w="9525">
                <a:solidFill>
                  <a:srgbClr val="808080"/>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latin typeface="Arial" panose="020B0604020202020204" pitchFamily="34" charset="0"/>
                </a:endParaRPr>
              </a:p>
            </p:txBody>
          </p:sp>
          <p:sp>
            <p:nvSpPr>
              <p:cNvPr id="238870" name="Line 7"/>
              <p:cNvSpPr>
                <a:spLocks noChangeShapeType="1"/>
              </p:cNvSpPr>
              <p:nvPr/>
            </p:nvSpPr>
            <p:spPr bwMode="auto">
              <a:xfrm>
                <a:off x="4179" y="2274"/>
                <a:ext cx="1" cy="534"/>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8871" name="Line 8"/>
              <p:cNvSpPr>
                <a:spLocks noChangeShapeType="1"/>
              </p:cNvSpPr>
              <p:nvPr/>
            </p:nvSpPr>
            <p:spPr bwMode="auto">
              <a:xfrm>
                <a:off x="4179" y="2808"/>
                <a:ext cx="588" cy="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8872" name="Freeform 9"/>
              <p:cNvSpPr>
                <a:spLocks/>
              </p:cNvSpPr>
              <p:nvPr/>
            </p:nvSpPr>
            <p:spPr bwMode="auto">
              <a:xfrm>
                <a:off x="4179" y="2772"/>
                <a:ext cx="36" cy="36"/>
              </a:xfrm>
              <a:custGeom>
                <a:avLst/>
                <a:gdLst>
                  <a:gd name="T0" fmla="*/ 18 w 36"/>
                  <a:gd name="T1" fmla="*/ 0 h 36"/>
                  <a:gd name="T2" fmla="*/ 36 w 36"/>
                  <a:gd name="T3" fmla="*/ 18 h 36"/>
                  <a:gd name="T4" fmla="*/ 18 w 36"/>
                  <a:gd name="T5" fmla="*/ 36 h 36"/>
                  <a:gd name="T6" fmla="*/ 0 w 36"/>
                  <a:gd name="T7" fmla="*/ 18 h 36"/>
                  <a:gd name="T8" fmla="*/ 18 w 36"/>
                  <a:gd name="T9" fmla="*/ 0 h 36"/>
                  <a:gd name="T10" fmla="*/ 0 60000 65536"/>
                  <a:gd name="T11" fmla="*/ 0 60000 65536"/>
                  <a:gd name="T12" fmla="*/ 0 60000 65536"/>
                  <a:gd name="T13" fmla="*/ 0 60000 65536"/>
                  <a:gd name="T14" fmla="*/ 0 60000 65536"/>
                  <a:gd name="T15" fmla="*/ 0 w 36"/>
                  <a:gd name="T16" fmla="*/ 0 h 36"/>
                  <a:gd name="T17" fmla="*/ 36 w 36"/>
                  <a:gd name="T18" fmla="*/ 36 h 36"/>
                </a:gdLst>
                <a:ahLst/>
                <a:cxnLst>
                  <a:cxn ang="T10">
                    <a:pos x="T0" y="T1"/>
                  </a:cxn>
                  <a:cxn ang="T11">
                    <a:pos x="T2" y="T3"/>
                  </a:cxn>
                  <a:cxn ang="T12">
                    <a:pos x="T4" y="T5"/>
                  </a:cxn>
                  <a:cxn ang="T13">
                    <a:pos x="T6" y="T7"/>
                  </a:cxn>
                  <a:cxn ang="T14">
                    <a:pos x="T8" y="T9"/>
                  </a:cxn>
                </a:cxnLst>
                <a:rect l="T15" t="T16" r="T17" b="T18"/>
                <a:pathLst>
                  <a:path w="36" h="36">
                    <a:moveTo>
                      <a:pt x="18" y="0"/>
                    </a:moveTo>
                    <a:lnTo>
                      <a:pt x="36" y="18"/>
                    </a:lnTo>
                    <a:lnTo>
                      <a:pt x="18" y="36"/>
                    </a:lnTo>
                    <a:lnTo>
                      <a:pt x="0" y="18"/>
                    </a:lnTo>
                    <a:lnTo>
                      <a:pt x="18" y="0"/>
                    </a:lnTo>
                    <a:close/>
                  </a:path>
                </a:pathLst>
              </a:custGeom>
              <a:solidFill>
                <a:srgbClr val="000080"/>
              </a:solidFill>
              <a:ln w="9525">
                <a:solidFill>
                  <a:srgbClr val="000080"/>
                </a:solidFill>
                <a:round/>
                <a:headEnd/>
                <a:tailEnd/>
              </a:ln>
            </p:spPr>
            <p:txBody>
              <a:bodyPr/>
              <a:lstStyle/>
              <a:p>
                <a:endParaRPr lang="en-US"/>
              </a:p>
            </p:txBody>
          </p:sp>
          <p:sp>
            <p:nvSpPr>
              <p:cNvPr id="238873" name="Freeform 10"/>
              <p:cNvSpPr>
                <a:spLocks/>
              </p:cNvSpPr>
              <p:nvPr/>
            </p:nvSpPr>
            <p:spPr bwMode="auto">
              <a:xfrm>
                <a:off x="4203" y="2346"/>
                <a:ext cx="36" cy="36"/>
              </a:xfrm>
              <a:custGeom>
                <a:avLst/>
                <a:gdLst>
                  <a:gd name="T0" fmla="*/ 18 w 36"/>
                  <a:gd name="T1" fmla="*/ 0 h 36"/>
                  <a:gd name="T2" fmla="*/ 36 w 36"/>
                  <a:gd name="T3" fmla="*/ 18 h 36"/>
                  <a:gd name="T4" fmla="*/ 18 w 36"/>
                  <a:gd name="T5" fmla="*/ 36 h 36"/>
                  <a:gd name="T6" fmla="*/ 0 w 36"/>
                  <a:gd name="T7" fmla="*/ 18 h 36"/>
                  <a:gd name="T8" fmla="*/ 18 w 36"/>
                  <a:gd name="T9" fmla="*/ 0 h 36"/>
                  <a:gd name="T10" fmla="*/ 0 60000 65536"/>
                  <a:gd name="T11" fmla="*/ 0 60000 65536"/>
                  <a:gd name="T12" fmla="*/ 0 60000 65536"/>
                  <a:gd name="T13" fmla="*/ 0 60000 65536"/>
                  <a:gd name="T14" fmla="*/ 0 60000 65536"/>
                  <a:gd name="T15" fmla="*/ 0 w 36"/>
                  <a:gd name="T16" fmla="*/ 0 h 36"/>
                  <a:gd name="T17" fmla="*/ 36 w 36"/>
                  <a:gd name="T18" fmla="*/ 36 h 36"/>
                </a:gdLst>
                <a:ahLst/>
                <a:cxnLst>
                  <a:cxn ang="T10">
                    <a:pos x="T0" y="T1"/>
                  </a:cxn>
                  <a:cxn ang="T11">
                    <a:pos x="T2" y="T3"/>
                  </a:cxn>
                  <a:cxn ang="T12">
                    <a:pos x="T4" y="T5"/>
                  </a:cxn>
                  <a:cxn ang="T13">
                    <a:pos x="T6" y="T7"/>
                  </a:cxn>
                  <a:cxn ang="T14">
                    <a:pos x="T8" y="T9"/>
                  </a:cxn>
                </a:cxnLst>
                <a:rect l="T15" t="T16" r="T17" b="T18"/>
                <a:pathLst>
                  <a:path w="36" h="36">
                    <a:moveTo>
                      <a:pt x="18" y="0"/>
                    </a:moveTo>
                    <a:lnTo>
                      <a:pt x="36" y="18"/>
                    </a:lnTo>
                    <a:lnTo>
                      <a:pt x="18" y="36"/>
                    </a:lnTo>
                    <a:lnTo>
                      <a:pt x="0" y="18"/>
                    </a:lnTo>
                    <a:lnTo>
                      <a:pt x="18" y="0"/>
                    </a:lnTo>
                    <a:close/>
                  </a:path>
                </a:pathLst>
              </a:custGeom>
              <a:solidFill>
                <a:srgbClr val="000080"/>
              </a:solidFill>
              <a:ln w="9525">
                <a:solidFill>
                  <a:srgbClr val="000080"/>
                </a:solidFill>
                <a:round/>
                <a:headEnd/>
                <a:tailEnd/>
              </a:ln>
            </p:spPr>
            <p:txBody>
              <a:bodyPr/>
              <a:lstStyle/>
              <a:p>
                <a:endParaRPr lang="en-US"/>
              </a:p>
            </p:txBody>
          </p:sp>
          <p:sp>
            <p:nvSpPr>
              <p:cNvPr id="238874" name="Freeform 11"/>
              <p:cNvSpPr>
                <a:spLocks/>
              </p:cNvSpPr>
              <p:nvPr/>
            </p:nvSpPr>
            <p:spPr bwMode="auto">
              <a:xfrm>
                <a:off x="4221" y="2754"/>
                <a:ext cx="36" cy="36"/>
              </a:xfrm>
              <a:custGeom>
                <a:avLst/>
                <a:gdLst>
                  <a:gd name="T0" fmla="*/ 18 w 36"/>
                  <a:gd name="T1" fmla="*/ 0 h 36"/>
                  <a:gd name="T2" fmla="*/ 36 w 36"/>
                  <a:gd name="T3" fmla="*/ 18 h 36"/>
                  <a:gd name="T4" fmla="*/ 18 w 36"/>
                  <a:gd name="T5" fmla="*/ 36 h 36"/>
                  <a:gd name="T6" fmla="*/ 0 w 36"/>
                  <a:gd name="T7" fmla="*/ 18 h 36"/>
                  <a:gd name="T8" fmla="*/ 18 w 36"/>
                  <a:gd name="T9" fmla="*/ 0 h 36"/>
                  <a:gd name="T10" fmla="*/ 0 60000 65536"/>
                  <a:gd name="T11" fmla="*/ 0 60000 65536"/>
                  <a:gd name="T12" fmla="*/ 0 60000 65536"/>
                  <a:gd name="T13" fmla="*/ 0 60000 65536"/>
                  <a:gd name="T14" fmla="*/ 0 60000 65536"/>
                  <a:gd name="T15" fmla="*/ 0 w 36"/>
                  <a:gd name="T16" fmla="*/ 0 h 36"/>
                  <a:gd name="T17" fmla="*/ 36 w 36"/>
                  <a:gd name="T18" fmla="*/ 36 h 36"/>
                </a:gdLst>
                <a:ahLst/>
                <a:cxnLst>
                  <a:cxn ang="T10">
                    <a:pos x="T0" y="T1"/>
                  </a:cxn>
                  <a:cxn ang="T11">
                    <a:pos x="T2" y="T3"/>
                  </a:cxn>
                  <a:cxn ang="T12">
                    <a:pos x="T4" y="T5"/>
                  </a:cxn>
                  <a:cxn ang="T13">
                    <a:pos x="T6" y="T7"/>
                  </a:cxn>
                  <a:cxn ang="T14">
                    <a:pos x="T8" y="T9"/>
                  </a:cxn>
                </a:cxnLst>
                <a:rect l="T15" t="T16" r="T17" b="T18"/>
                <a:pathLst>
                  <a:path w="36" h="36">
                    <a:moveTo>
                      <a:pt x="18" y="0"/>
                    </a:moveTo>
                    <a:lnTo>
                      <a:pt x="36" y="18"/>
                    </a:lnTo>
                    <a:lnTo>
                      <a:pt x="18" y="36"/>
                    </a:lnTo>
                    <a:lnTo>
                      <a:pt x="0" y="18"/>
                    </a:lnTo>
                    <a:lnTo>
                      <a:pt x="18" y="0"/>
                    </a:lnTo>
                    <a:close/>
                  </a:path>
                </a:pathLst>
              </a:custGeom>
              <a:solidFill>
                <a:srgbClr val="000080"/>
              </a:solidFill>
              <a:ln w="9525">
                <a:solidFill>
                  <a:srgbClr val="000080"/>
                </a:solidFill>
                <a:round/>
                <a:headEnd/>
                <a:tailEnd/>
              </a:ln>
            </p:spPr>
            <p:txBody>
              <a:bodyPr/>
              <a:lstStyle/>
              <a:p>
                <a:endParaRPr lang="en-US"/>
              </a:p>
            </p:txBody>
          </p:sp>
          <p:sp>
            <p:nvSpPr>
              <p:cNvPr id="238875" name="Freeform 12"/>
              <p:cNvSpPr>
                <a:spLocks/>
              </p:cNvSpPr>
              <p:nvPr/>
            </p:nvSpPr>
            <p:spPr bwMode="auto">
              <a:xfrm>
                <a:off x="4239" y="2364"/>
                <a:ext cx="36" cy="36"/>
              </a:xfrm>
              <a:custGeom>
                <a:avLst/>
                <a:gdLst>
                  <a:gd name="T0" fmla="*/ 18 w 36"/>
                  <a:gd name="T1" fmla="*/ 0 h 36"/>
                  <a:gd name="T2" fmla="*/ 36 w 36"/>
                  <a:gd name="T3" fmla="*/ 18 h 36"/>
                  <a:gd name="T4" fmla="*/ 18 w 36"/>
                  <a:gd name="T5" fmla="*/ 36 h 36"/>
                  <a:gd name="T6" fmla="*/ 0 w 36"/>
                  <a:gd name="T7" fmla="*/ 18 h 36"/>
                  <a:gd name="T8" fmla="*/ 18 w 36"/>
                  <a:gd name="T9" fmla="*/ 0 h 36"/>
                  <a:gd name="T10" fmla="*/ 0 60000 65536"/>
                  <a:gd name="T11" fmla="*/ 0 60000 65536"/>
                  <a:gd name="T12" fmla="*/ 0 60000 65536"/>
                  <a:gd name="T13" fmla="*/ 0 60000 65536"/>
                  <a:gd name="T14" fmla="*/ 0 60000 65536"/>
                  <a:gd name="T15" fmla="*/ 0 w 36"/>
                  <a:gd name="T16" fmla="*/ 0 h 36"/>
                  <a:gd name="T17" fmla="*/ 36 w 36"/>
                  <a:gd name="T18" fmla="*/ 36 h 36"/>
                </a:gdLst>
                <a:ahLst/>
                <a:cxnLst>
                  <a:cxn ang="T10">
                    <a:pos x="T0" y="T1"/>
                  </a:cxn>
                  <a:cxn ang="T11">
                    <a:pos x="T2" y="T3"/>
                  </a:cxn>
                  <a:cxn ang="T12">
                    <a:pos x="T4" y="T5"/>
                  </a:cxn>
                  <a:cxn ang="T13">
                    <a:pos x="T6" y="T7"/>
                  </a:cxn>
                  <a:cxn ang="T14">
                    <a:pos x="T8" y="T9"/>
                  </a:cxn>
                </a:cxnLst>
                <a:rect l="T15" t="T16" r="T17" b="T18"/>
                <a:pathLst>
                  <a:path w="36" h="36">
                    <a:moveTo>
                      <a:pt x="18" y="0"/>
                    </a:moveTo>
                    <a:lnTo>
                      <a:pt x="36" y="18"/>
                    </a:lnTo>
                    <a:lnTo>
                      <a:pt x="18" y="36"/>
                    </a:lnTo>
                    <a:lnTo>
                      <a:pt x="0" y="18"/>
                    </a:lnTo>
                    <a:lnTo>
                      <a:pt x="18" y="0"/>
                    </a:lnTo>
                    <a:close/>
                  </a:path>
                </a:pathLst>
              </a:custGeom>
              <a:solidFill>
                <a:srgbClr val="000080"/>
              </a:solidFill>
              <a:ln w="9525">
                <a:solidFill>
                  <a:srgbClr val="000080"/>
                </a:solidFill>
                <a:round/>
                <a:headEnd/>
                <a:tailEnd/>
              </a:ln>
            </p:spPr>
            <p:txBody>
              <a:bodyPr/>
              <a:lstStyle/>
              <a:p>
                <a:endParaRPr lang="en-US"/>
              </a:p>
            </p:txBody>
          </p:sp>
          <p:sp>
            <p:nvSpPr>
              <p:cNvPr id="238876" name="Freeform 13"/>
              <p:cNvSpPr>
                <a:spLocks/>
              </p:cNvSpPr>
              <p:nvPr/>
            </p:nvSpPr>
            <p:spPr bwMode="auto">
              <a:xfrm>
                <a:off x="4257" y="2736"/>
                <a:ext cx="36" cy="36"/>
              </a:xfrm>
              <a:custGeom>
                <a:avLst/>
                <a:gdLst>
                  <a:gd name="T0" fmla="*/ 18 w 36"/>
                  <a:gd name="T1" fmla="*/ 0 h 36"/>
                  <a:gd name="T2" fmla="*/ 36 w 36"/>
                  <a:gd name="T3" fmla="*/ 18 h 36"/>
                  <a:gd name="T4" fmla="*/ 18 w 36"/>
                  <a:gd name="T5" fmla="*/ 36 h 36"/>
                  <a:gd name="T6" fmla="*/ 0 w 36"/>
                  <a:gd name="T7" fmla="*/ 18 h 36"/>
                  <a:gd name="T8" fmla="*/ 18 w 36"/>
                  <a:gd name="T9" fmla="*/ 0 h 36"/>
                  <a:gd name="T10" fmla="*/ 0 60000 65536"/>
                  <a:gd name="T11" fmla="*/ 0 60000 65536"/>
                  <a:gd name="T12" fmla="*/ 0 60000 65536"/>
                  <a:gd name="T13" fmla="*/ 0 60000 65536"/>
                  <a:gd name="T14" fmla="*/ 0 60000 65536"/>
                  <a:gd name="T15" fmla="*/ 0 w 36"/>
                  <a:gd name="T16" fmla="*/ 0 h 36"/>
                  <a:gd name="T17" fmla="*/ 36 w 36"/>
                  <a:gd name="T18" fmla="*/ 36 h 36"/>
                </a:gdLst>
                <a:ahLst/>
                <a:cxnLst>
                  <a:cxn ang="T10">
                    <a:pos x="T0" y="T1"/>
                  </a:cxn>
                  <a:cxn ang="T11">
                    <a:pos x="T2" y="T3"/>
                  </a:cxn>
                  <a:cxn ang="T12">
                    <a:pos x="T4" y="T5"/>
                  </a:cxn>
                  <a:cxn ang="T13">
                    <a:pos x="T6" y="T7"/>
                  </a:cxn>
                  <a:cxn ang="T14">
                    <a:pos x="T8" y="T9"/>
                  </a:cxn>
                </a:cxnLst>
                <a:rect l="T15" t="T16" r="T17" b="T18"/>
                <a:pathLst>
                  <a:path w="36" h="36">
                    <a:moveTo>
                      <a:pt x="18" y="0"/>
                    </a:moveTo>
                    <a:lnTo>
                      <a:pt x="36" y="18"/>
                    </a:lnTo>
                    <a:lnTo>
                      <a:pt x="18" y="36"/>
                    </a:lnTo>
                    <a:lnTo>
                      <a:pt x="0" y="18"/>
                    </a:lnTo>
                    <a:lnTo>
                      <a:pt x="18" y="0"/>
                    </a:lnTo>
                    <a:close/>
                  </a:path>
                </a:pathLst>
              </a:custGeom>
              <a:solidFill>
                <a:srgbClr val="000080"/>
              </a:solidFill>
              <a:ln w="9525">
                <a:solidFill>
                  <a:srgbClr val="000080"/>
                </a:solidFill>
                <a:round/>
                <a:headEnd/>
                <a:tailEnd/>
              </a:ln>
            </p:spPr>
            <p:txBody>
              <a:bodyPr/>
              <a:lstStyle/>
              <a:p>
                <a:endParaRPr lang="en-US"/>
              </a:p>
            </p:txBody>
          </p:sp>
          <p:sp>
            <p:nvSpPr>
              <p:cNvPr id="238877" name="Freeform 14"/>
              <p:cNvSpPr>
                <a:spLocks/>
              </p:cNvSpPr>
              <p:nvPr/>
            </p:nvSpPr>
            <p:spPr bwMode="auto">
              <a:xfrm>
                <a:off x="4281" y="2382"/>
                <a:ext cx="36" cy="36"/>
              </a:xfrm>
              <a:custGeom>
                <a:avLst/>
                <a:gdLst>
                  <a:gd name="T0" fmla="*/ 18 w 36"/>
                  <a:gd name="T1" fmla="*/ 0 h 36"/>
                  <a:gd name="T2" fmla="*/ 36 w 36"/>
                  <a:gd name="T3" fmla="*/ 18 h 36"/>
                  <a:gd name="T4" fmla="*/ 18 w 36"/>
                  <a:gd name="T5" fmla="*/ 36 h 36"/>
                  <a:gd name="T6" fmla="*/ 0 w 36"/>
                  <a:gd name="T7" fmla="*/ 18 h 36"/>
                  <a:gd name="T8" fmla="*/ 18 w 36"/>
                  <a:gd name="T9" fmla="*/ 0 h 36"/>
                  <a:gd name="T10" fmla="*/ 0 60000 65536"/>
                  <a:gd name="T11" fmla="*/ 0 60000 65536"/>
                  <a:gd name="T12" fmla="*/ 0 60000 65536"/>
                  <a:gd name="T13" fmla="*/ 0 60000 65536"/>
                  <a:gd name="T14" fmla="*/ 0 60000 65536"/>
                  <a:gd name="T15" fmla="*/ 0 w 36"/>
                  <a:gd name="T16" fmla="*/ 0 h 36"/>
                  <a:gd name="T17" fmla="*/ 36 w 36"/>
                  <a:gd name="T18" fmla="*/ 36 h 36"/>
                </a:gdLst>
                <a:ahLst/>
                <a:cxnLst>
                  <a:cxn ang="T10">
                    <a:pos x="T0" y="T1"/>
                  </a:cxn>
                  <a:cxn ang="T11">
                    <a:pos x="T2" y="T3"/>
                  </a:cxn>
                  <a:cxn ang="T12">
                    <a:pos x="T4" y="T5"/>
                  </a:cxn>
                  <a:cxn ang="T13">
                    <a:pos x="T6" y="T7"/>
                  </a:cxn>
                  <a:cxn ang="T14">
                    <a:pos x="T8" y="T9"/>
                  </a:cxn>
                </a:cxnLst>
                <a:rect l="T15" t="T16" r="T17" b="T18"/>
                <a:pathLst>
                  <a:path w="36" h="36">
                    <a:moveTo>
                      <a:pt x="18" y="0"/>
                    </a:moveTo>
                    <a:lnTo>
                      <a:pt x="36" y="18"/>
                    </a:lnTo>
                    <a:lnTo>
                      <a:pt x="18" y="36"/>
                    </a:lnTo>
                    <a:lnTo>
                      <a:pt x="0" y="18"/>
                    </a:lnTo>
                    <a:lnTo>
                      <a:pt x="18" y="0"/>
                    </a:lnTo>
                    <a:close/>
                  </a:path>
                </a:pathLst>
              </a:custGeom>
              <a:solidFill>
                <a:srgbClr val="000080"/>
              </a:solidFill>
              <a:ln w="9525">
                <a:solidFill>
                  <a:srgbClr val="000080"/>
                </a:solidFill>
                <a:round/>
                <a:headEnd/>
                <a:tailEnd/>
              </a:ln>
            </p:spPr>
            <p:txBody>
              <a:bodyPr/>
              <a:lstStyle/>
              <a:p>
                <a:endParaRPr lang="en-US"/>
              </a:p>
            </p:txBody>
          </p:sp>
          <p:sp>
            <p:nvSpPr>
              <p:cNvPr id="238878" name="Freeform 15"/>
              <p:cNvSpPr>
                <a:spLocks/>
              </p:cNvSpPr>
              <p:nvPr/>
            </p:nvSpPr>
            <p:spPr bwMode="auto">
              <a:xfrm>
                <a:off x="4299" y="2718"/>
                <a:ext cx="36" cy="36"/>
              </a:xfrm>
              <a:custGeom>
                <a:avLst/>
                <a:gdLst>
                  <a:gd name="T0" fmla="*/ 18 w 36"/>
                  <a:gd name="T1" fmla="*/ 0 h 36"/>
                  <a:gd name="T2" fmla="*/ 36 w 36"/>
                  <a:gd name="T3" fmla="*/ 18 h 36"/>
                  <a:gd name="T4" fmla="*/ 18 w 36"/>
                  <a:gd name="T5" fmla="*/ 36 h 36"/>
                  <a:gd name="T6" fmla="*/ 0 w 36"/>
                  <a:gd name="T7" fmla="*/ 18 h 36"/>
                  <a:gd name="T8" fmla="*/ 18 w 36"/>
                  <a:gd name="T9" fmla="*/ 0 h 36"/>
                  <a:gd name="T10" fmla="*/ 0 60000 65536"/>
                  <a:gd name="T11" fmla="*/ 0 60000 65536"/>
                  <a:gd name="T12" fmla="*/ 0 60000 65536"/>
                  <a:gd name="T13" fmla="*/ 0 60000 65536"/>
                  <a:gd name="T14" fmla="*/ 0 60000 65536"/>
                  <a:gd name="T15" fmla="*/ 0 w 36"/>
                  <a:gd name="T16" fmla="*/ 0 h 36"/>
                  <a:gd name="T17" fmla="*/ 36 w 36"/>
                  <a:gd name="T18" fmla="*/ 36 h 36"/>
                </a:gdLst>
                <a:ahLst/>
                <a:cxnLst>
                  <a:cxn ang="T10">
                    <a:pos x="T0" y="T1"/>
                  </a:cxn>
                  <a:cxn ang="T11">
                    <a:pos x="T2" y="T3"/>
                  </a:cxn>
                  <a:cxn ang="T12">
                    <a:pos x="T4" y="T5"/>
                  </a:cxn>
                  <a:cxn ang="T13">
                    <a:pos x="T6" y="T7"/>
                  </a:cxn>
                  <a:cxn ang="T14">
                    <a:pos x="T8" y="T9"/>
                  </a:cxn>
                </a:cxnLst>
                <a:rect l="T15" t="T16" r="T17" b="T18"/>
                <a:pathLst>
                  <a:path w="36" h="36">
                    <a:moveTo>
                      <a:pt x="18" y="0"/>
                    </a:moveTo>
                    <a:lnTo>
                      <a:pt x="36" y="18"/>
                    </a:lnTo>
                    <a:lnTo>
                      <a:pt x="18" y="36"/>
                    </a:lnTo>
                    <a:lnTo>
                      <a:pt x="0" y="18"/>
                    </a:lnTo>
                    <a:lnTo>
                      <a:pt x="18" y="0"/>
                    </a:lnTo>
                    <a:close/>
                  </a:path>
                </a:pathLst>
              </a:custGeom>
              <a:solidFill>
                <a:srgbClr val="000080"/>
              </a:solidFill>
              <a:ln w="9525">
                <a:solidFill>
                  <a:srgbClr val="000080"/>
                </a:solidFill>
                <a:round/>
                <a:headEnd/>
                <a:tailEnd/>
              </a:ln>
            </p:spPr>
            <p:txBody>
              <a:bodyPr/>
              <a:lstStyle/>
              <a:p>
                <a:endParaRPr lang="en-US"/>
              </a:p>
            </p:txBody>
          </p:sp>
          <p:sp>
            <p:nvSpPr>
              <p:cNvPr id="238879" name="Freeform 16"/>
              <p:cNvSpPr>
                <a:spLocks/>
              </p:cNvSpPr>
              <p:nvPr/>
            </p:nvSpPr>
            <p:spPr bwMode="auto">
              <a:xfrm>
                <a:off x="4317" y="2400"/>
                <a:ext cx="36" cy="36"/>
              </a:xfrm>
              <a:custGeom>
                <a:avLst/>
                <a:gdLst>
                  <a:gd name="T0" fmla="*/ 18 w 36"/>
                  <a:gd name="T1" fmla="*/ 0 h 36"/>
                  <a:gd name="T2" fmla="*/ 36 w 36"/>
                  <a:gd name="T3" fmla="*/ 18 h 36"/>
                  <a:gd name="T4" fmla="*/ 18 w 36"/>
                  <a:gd name="T5" fmla="*/ 36 h 36"/>
                  <a:gd name="T6" fmla="*/ 0 w 36"/>
                  <a:gd name="T7" fmla="*/ 18 h 36"/>
                  <a:gd name="T8" fmla="*/ 18 w 36"/>
                  <a:gd name="T9" fmla="*/ 0 h 36"/>
                  <a:gd name="T10" fmla="*/ 0 60000 65536"/>
                  <a:gd name="T11" fmla="*/ 0 60000 65536"/>
                  <a:gd name="T12" fmla="*/ 0 60000 65536"/>
                  <a:gd name="T13" fmla="*/ 0 60000 65536"/>
                  <a:gd name="T14" fmla="*/ 0 60000 65536"/>
                  <a:gd name="T15" fmla="*/ 0 w 36"/>
                  <a:gd name="T16" fmla="*/ 0 h 36"/>
                  <a:gd name="T17" fmla="*/ 36 w 36"/>
                  <a:gd name="T18" fmla="*/ 36 h 36"/>
                </a:gdLst>
                <a:ahLst/>
                <a:cxnLst>
                  <a:cxn ang="T10">
                    <a:pos x="T0" y="T1"/>
                  </a:cxn>
                  <a:cxn ang="T11">
                    <a:pos x="T2" y="T3"/>
                  </a:cxn>
                  <a:cxn ang="T12">
                    <a:pos x="T4" y="T5"/>
                  </a:cxn>
                  <a:cxn ang="T13">
                    <a:pos x="T6" y="T7"/>
                  </a:cxn>
                  <a:cxn ang="T14">
                    <a:pos x="T8" y="T9"/>
                  </a:cxn>
                </a:cxnLst>
                <a:rect l="T15" t="T16" r="T17" b="T18"/>
                <a:pathLst>
                  <a:path w="36" h="36">
                    <a:moveTo>
                      <a:pt x="18" y="0"/>
                    </a:moveTo>
                    <a:lnTo>
                      <a:pt x="36" y="18"/>
                    </a:lnTo>
                    <a:lnTo>
                      <a:pt x="18" y="36"/>
                    </a:lnTo>
                    <a:lnTo>
                      <a:pt x="0" y="18"/>
                    </a:lnTo>
                    <a:lnTo>
                      <a:pt x="18" y="0"/>
                    </a:lnTo>
                    <a:close/>
                  </a:path>
                </a:pathLst>
              </a:custGeom>
              <a:solidFill>
                <a:srgbClr val="000080"/>
              </a:solidFill>
              <a:ln w="9525">
                <a:solidFill>
                  <a:srgbClr val="000080"/>
                </a:solidFill>
                <a:round/>
                <a:headEnd/>
                <a:tailEnd/>
              </a:ln>
            </p:spPr>
            <p:txBody>
              <a:bodyPr/>
              <a:lstStyle/>
              <a:p>
                <a:endParaRPr lang="en-US"/>
              </a:p>
            </p:txBody>
          </p:sp>
          <p:sp>
            <p:nvSpPr>
              <p:cNvPr id="238880" name="Freeform 17"/>
              <p:cNvSpPr>
                <a:spLocks/>
              </p:cNvSpPr>
              <p:nvPr/>
            </p:nvSpPr>
            <p:spPr bwMode="auto">
              <a:xfrm>
                <a:off x="4335" y="2700"/>
                <a:ext cx="36" cy="36"/>
              </a:xfrm>
              <a:custGeom>
                <a:avLst/>
                <a:gdLst>
                  <a:gd name="T0" fmla="*/ 18 w 36"/>
                  <a:gd name="T1" fmla="*/ 0 h 36"/>
                  <a:gd name="T2" fmla="*/ 36 w 36"/>
                  <a:gd name="T3" fmla="*/ 18 h 36"/>
                  <a:gd name="T4" fmla="*/ 18 w 36"/>
                  <a:gd name="T5" fmla="*/ 36 h 36"/>
                  <a:gd name="T6" fmla="*/ 0 w 36"/>
                  <a:gd name="T7" fmla="*/ 18 h 36"/>
                  <a:gd name="T8" fmla="*/ 18 w 36"/>
                  <a:gd name="T9" fmla="*/ 0 h 36"/>
                  <a:gd name="T10" fmla="*/ 0 60000 65536"/>
                  <a:gd name="T11" fmla="*/ 0 60000 65536"/>
                  <a:gd name="T12" fmla="*/ 0 60000 65536"/>
                  <a:gd name="T13" fmla="*/ 0 60000 65536"/>
                  <a:gd name="T14" fmla="*/ 0 60000 65536"/>
                  <a:gd name="T15" fmla="*/ 0 w 36"/>
                  <a:gd name="T16" fmla="*/ 0 h 36"/>
                  <a:gd name="T17" fmla="*/ 36 w 36"/>
                  <a:gd name="T18" fmla="*/ 36 h 36"/>
                </a:gdLst>
                <a:ahLst/>
                <a:cxnLst>
                  <a:cxn ang="T10">
                    <a:pos x="T0" y="T1"/>
                  </a:cxn>
                  <a:cxn ang="T11">
                    <a:pos x="T2" y="T3"/>
                  </a:cxn>
                  <a:cxn ang="T12">
                    <a:pos x="T4" y="T5"/>
                  </a:cxn>
                  <a:cxn ang="T13">
                    <a:pos x="T6" y="T7"/>
                  </a:cxn>
                  <a:cxn ang="T14">
                    <a:pos x="T8" y="T9"/>
                  </a:cxn>
                </a:cxnLst>
                <a:rect l="T15" t="T16" r="T17" b="T18"/>
                <a:pathLst>
                  <a:path w="36" h="36">
                    <a:moveTo>
                      <a:pt x="18" y="0"/>
                    </a:moveTo>
                    <a:lnTo>
                      <a:pt x="36" y="18"/>
                    </a:lnTo>
                    <a:lnTo>
                      <a:pt x="18" y="36"/>
                    </a:lnTo>
                    <a:lnTo>
                      <a:pt x="0" y="18"/>
                    </a:lnTo>
                    <a:lnTo>
                      <a:pt x="18" y="0"/>
                    </a:lnTo>
                    <a:close/>
                  </a:path>
                </a:pathLst>
              </a:custGeom>
              <a:solidFill>
                <a:srgbClr val="000080"/>
              </a:solidFill>
              <a:ln w="9525">
                <a:solidFill>
                  <a:srgbClr val="000080"/>
                </a:solidFill>
                <a:round/>
                <a:headEnd/>
                <a:tailEnd/>
              </a:ln>
            </p:spPr>
            <p:txBody>
              <a:bodyPr/>
              <a:lstStyle/>
              <a:p>
                <a:endParaRPr lang="en-US"/>
              </a:p>
            </p:txBody>
          </p:sp>
          <p:sp>
            <p:nvSpPr>
              <p:cNvPr id="238881" name="Freeform 18"/>
              <p:cNvSpPr>
                <a:spLocks/>
              </p:cNvSpPr>
              <p:nvPr/>
            </p:nvSpPr>
            <p:spPr bwMode="auto">
              <a:xfrm>
                <a:off x="4359" y="2418"/>
                <a:ext cx="36" cy="36"/>
              </a:xfrm>
              <a:custGeom>
                <a:avLst/>
                <a:gdLst>
                  <a:gd name="T0" fmla="*/ 18 w 36"/>
                  <a:gd name="T1" fmla="*/ 0 h 36"/>
                  <a:gd name="T2" fmla="*/ 36 w 36"/>
                  <a:gd name="T3" fmla="*/ 18 h 36"/>
                  <a:gd name="T4" fmla="*/ 18 w 36"/>
                  <a:gd name="T5" fmla="*/ 36 h 36"/>
                  <a:gd name="T6" fmla="*/ 0 w 36"/>
                  <a:gd name="T7" fmla="*/ 18 h 36"/>
                  <a:gd name="T8" fmla="*/ 18 w 36"/>
                  <a:gd name="T9" fmla="*/ 0 h 36"/>
                  <a:gd name="T10" fmla="*/ 0 60000 65536"/>
                  <a:gd name="T11" fmla="*/ 0 60000 65536"/>
                  <a:gd name="T12" fmla="*/ 0 60000 65536"/>
                  <a:gd name="T13" fmla="*/ 0 60000 65536"/>
                  <a:gd name="T14" fmla="*/ 0 60000 65536"/>
                  <a:gd name="T15" fmla="*/ 0 w 36"/>
                  <a:gd name="T16" fmla="*/ 0 h 36"/>
                  <a:gd name="T17" fmla="*/ 36 w 36"/>
                  <a:gd name="T18" fmla="*/ 36 h 36"/>
                </a:gdLst>
                <a:ahLst/>
                <a:cxnLst>
                  <a:cxn ang="T10">
                    <a:pos x="T0" y="T1"/>
                  </a:cxn>
                  <a:cxn ang="T11">
                    <a:pos x="T2" y="T3"/>
                  </a:cxn>
                  <a:cxn ang="T12">
                    <a:pos x="T4" y="T5"/>
                  </a:cxn>
                  <a:cxn ang="T13">
                    <a:pos x="T6" y="T7"/>
                  </a:cxn>
                  <a:cxn ang="T14">
                    <a:pos x="T8" y="T9"/>
                  </a:cxn>
                </a:cxnLst>
                <a:rect l="T15" t="T16" r="T17" b="T18"/>
                <a:pathLst>
                  <a:path w="36" h="36">
                    <a:moveTo>
                      <a:pt x="18" y="0"/>
                    </a:moveTo>
                    <a:lnTo>
                      <a:pt x="36" y="18"/>
                    </a:lnTo>
                    <a:lnTo>
                      <a:pt x="18" y="36"/>
                    </a:lnTo>
                    <a:lnTo>
                      <a:pt x="0" y="18"/>
                    </a:lnTo>
                    <a:lnTo>
                      <a:pt x="18" y="0"/>
                    </a:lnTo>
                    <a:close/>
                  </a:path>
                </a:pathLst>
              </a:custGeom>
              <a:solidFill>
                <a:srgbClr val="000080"/>
              </a:solidFill>
              <a:ln w="9525">
                <a:solidFill>
                  <a:srgbClr val="000080"/>
                </a:solidFill>
                <a:round/>
                <a:headEnd/>
                <a:tailEnd/>
              </a:ln>
            </p:spPr>
            <p:txBody>
              <a:bodyPr/>
              <a:lstStyle/>
              <a:p>
                <a:endParaRPr lang="en-US"/>
              </a:p>
            </p:txBody>
          </p:sp>
          <p:sp>
            <p:nvSpPr>
              <p:cNvPr id="238882" name="Freeform 19"/>
              <p:cNvSpPr>
                <a:spLocks/>
              </p:cNvSpPr>
              <p:nvPr/>
            </p:nvSpPr>
            <p:spPr bwMode="auto">
              <a:xfrm>
                <a:off x="4377" y="2682"/>
                <a:ext cx="36" cy="36"/>
              </a:xfrm>
              <a:custGeom>
                <a:avLst/>
                <a:gdLst>
                  <a:gd name="T0" fmla="*/ 18 w 36"/>
                  <a:gd name="T1" fmla="*/ 0 h 36"/>
                  <a:gd name="T2" fmla="*/ 36 w 36"/>
                  <a:gd name="T3" fmla="*/ 18 h 36"/>
                  <a:gd name="T4" fmla="*/ 18 w 36"/>
                  <a:gd name="T5" fmla="*/ 36 h 36"/>
                  <a:gd name="T6" fmla="*/ 0 w 36"/>
                  <a:gd name="T7" fmla="*/ 18 h 36"/>
                  <a:gd name="T8" fmla="*/ 18 w 36"/>
                  <a:gd name="T9" fmla="*/ 0 h 36"/>
                  <a:gd name="T10" fmla="*/ 0 60000 65536"/>
                  <a:gd name="T11" fmla="*/ 0 60000 65536"/>
                  <a:gd name="T12" fmla="*/ 0 60000 65536"/>
                  <a:gd name="T13" fmla="*/ 0 60000 65536"/>
                  <a:gd name="T14" fmla="*/ 0 60000 65536"/>
                  <a:gd name="T15" fmla="*/ 0 w 36"/>
                  <a:gd name="T16" fmla="*/ 0 h 36"/>
                  <a:gd name="T17" fmla="*/ 36 w 36"/>
                  <a:gd name="T18" fmla="*/ 36 h 36"/>
                </a:gdLst>
                <a:ahLst/>
                <a:cxnLst>
                  <a:cxn ang="T10">
                    <a:pos x="T0" y="T1"/>
                  </a:cxn>
                  <a:cxn ang="T11">
                    <a:pos x="T2" y="T3"/>
                  </a:cxn>
                  <a:cxn ang="T12">
                    <a:pos x="T4" y="T5"/>
                  </a:cxn>
                  <a:cxn ang="T13">
                    <a:pos x="T6" y="T7"/>
                  </a:cxn>
                  <a:cxn ang="T14">
                    <a:pos x="T8" y="T9"/>
                  </a:cxn>
                </a:cxnLst>
                <a:rect l="T15" t="T16" r="T17" b="T18"/>
                <a:pathLst>
                  <a:path w="36" h="36">
                    <a:moveTo>
                      <a:pt x="18" y="0"/>
                    </a:moveTo>
                    <a:lnTo>
                      <a:pt x="36" y="18"/>
                    </a:lnTo>
                    <a:lnTo>
                      <a:pt x="18" y="36"/>
                    </a:lnTo>
                    <a:lnTo>
                      <a:pt x="0" y="18"/>
                    </a:lnTo>
                    <a:lnTo>
                      <a:pt x="18" y="0"/>
                    </a:lnTo>
                    <a:close/>
                  </a:path>
                </a:pathLst>
              </a:custGeom>
              <a:solidFill>
                <a:srgbClr val="000080"/>
              </a:solidFill>
              <a:ln w="9525">
                <a:solidFill>
                  <a:srgbClr val="000080"/>
                </a:solidFill>
                <a:round/>
                <a:headEnd/>
                <a:tailEnd/>
              </a:ln>
            </p:spPr>
            <p:txBody>
              <a:bodyPr/>
              <a:lstStyle/>
              <a:p>
                <a:endParaRPr lang="en-US"/>
              </a:p>
            </p:txBody>
          </p:sp>
          <p:sp>
            <p:nvSpPr>
              <p:cNvPr id="238883" name="Freeform 20"/>
              <p:cNvSpPr>
                <a:spLocks/>
              </p:cNvSpPr>
              <p:nvPr/>
            </p:nvSpPr>
            <p:spPr bwMode="auto">
              <a:xfrm>
                <a:off x="4395" y="2436"/>
                <a:ext cx="36" cy="36"/>
              </a:xfrm>
              <a:custGeom>
                <a:avLst/>
                <a:gdLst>
                  <a:gd name="T0" fmla="*/ 18 w 36"/>
                  <a:gd name="T1" fmla="*/ 0 h 36"/>
                  <a:gd name="T2" fmla="*/ 36 w 36"/>
                  <a:gd name="T3" fmla="*/ 18 h 36"/>
                  <a:gd name="T4" fmla="*/ 18 w 36"/>
                  <a:gd name="T5" fmla="*/ 36 h 36"/>
                  <a:gd name="T6" fmla="*/ 0 w 36"/>
                  <a:gd name="T7" fmla="*/ 18 h 36"/>
                  <a:gd name="T8" fmla="*/ 18 w 36"/>
                  <a:gd name="T9" fmla="*/ 0 h 36"/>
                  <a:gd name="T10" fmla="*/ 0 60000 65536"/>
                  <a:gd name="T11" fmla="*/ 0 60000 65536"/>
                  <a:gd name="T12" fmla="*/ 0 60000 65536"/>
                  <a:gd name="T13" fmla="*/ 0 60000 65536"/>
                  <a:gd name="T14" fmla="*/ 0 60000 65536"/>
                  <a:gd name="T15" fmla="*/ 0 w 36"/>
                  <a:gd name="T16" fmla="*/ 0 h 36"/>
                  <a:gd name="T17" fmla="*/ 36 w 36"/>
                  <a:gd name="T18" fmla="*/ 36 h 36"/>
                </a:gdLst>
                <a:ahLst/>
                <a:cxnLst>
                  <a:cxn ang="T10">
                    <a:pos x="T0" y="T1"/>
                  </a:cxn>
                  <a:cxn ang="T11">
                    <a:pos x="T2" y="T3"/>
                  </a:cxn>
                  <a:cxn ang="T12">
                    <a:pos x="T4" y="T5"/>
                  </a:cxn>
                  <a:cxn ang="T13">
                    <a:pos x="T6" y="T7"/>
                  </a:cxn>
                  <a:cxn ang="T14">
                    <a:pos x="T8" y="T9"/>
                  </a:cxn>
                </a:cxnLst>
                <a:rect l="T15" t="T16" r="T17" b="T18"/>
                <a:pathLst>
                  <a:path w="36" h="36">
                    <a:moveTo>
                      <a:pt x="18" y="0"/>
                    </a:moveTo>
                    <a:lnTo>
                      <a:pt x="36" y="18"/>
                    </a:lnTo>
                    <a:lnTo>
                      <a:pt x="18" y="36"/>
                    </a:lnTo>
                    <a:lnTo>
                      <a:pt x="0" y="18"/>
                    </a:lnTo>
                    <a:lnTo>
                      <a:pt x="18" y="0"/>
                    </a:lnTo>
                    <a:close/>
                  </a:path>
                </a:pathLst>
              </a:custGeom>
              <a:solidFill>
                <a:srgbClr val="000080"/>
              </a:solidFill>
              <a:ln w="9525">
                <a:solidFill>
                  <a:srgbClr val="000080"/>
                </a:solidFill>
                <a:round/>
                <a:headEnd/>
                <a:tailEnd/>
              </a:ln>
            </p:spPr>
            <p:txBody>
              <a:bodyPr/>
              <a:lstStyle/>
              <a:p>
                <a:endParaRPr lang="en-US"/>
              </a:p>
            </p:txBody>
          </p:sp>
          <p:sp>
            <p:nvSpPr>
              <p:cNvPr id="238884" name="Freeform 21"/>
              <p:cNvSpPr>
                <a:spLocks/>
              </p:cNvSpPr>
              <p:nvPr/>
            </p:nvSpPr>
            <p:spPr bwMode="auto">
              <a:xfrm>
                <a:off x="4413" y="2664"/>
                <a:ext cx="36" cy="36"/>
              </a:xfrm>
              <a:custGeom>
                <a:avLst/>
                <a:gdLst>
                  <a:gd name="T0" fmla="*/ 18 w 36"/>
                  <a:gd name="T1" fmla="*/ 0 h 36"/>
                  <a:gd name="T2" fmla="*/ 36 w 36"/>
                  <a:gd name="T3" fmla="*/ 18 h 36"/>
                  <a:gd name="T4" fmla="*/ 18 w 36"/>
                  <a:gd name="T5" fmla="*/ 36 h 36"/>
                  <a:gd name="T6" fmla="*/ 0 w 36"/>
                  <a:gd name="T7" fmla="*/ 18 h 36"/>
                  <a:gd name="T8" fmla="*/ 18 w 36"/>
                  <a:gd name="T9" fmla="*/ 0 h 36"/>
                  <a:gd name="T10" fmla="*/ 0 60000 65536"/>
                  <a:gd name="T11" fmla="*/ 0 60000 65536"/>
                  <a:gd name="T12" fmla="*/ 0 60000 65536"/>
                  <a:gd name="T13" fmla="*/ 0 60000 65536"/>
                  <a:gd name="T14" fmla="*/ 0 60000 65536"/>
                  <a:gd name="T15" fmla="*/ 0 w 36"/>
                  <a:gd name="T16" fmla="*/ 0 h 36"/>
                  <a:gd name="T17" fmla="*/ 36 w 36"/>
                  <a:gd name="T18" fmla="*/ 36 h 36"/>
                </a:gdLst>
                <a:ahLst/>
                <a:cxnLst>
                  <a:cxn ang="T10">
                    <a:pos x="T0" y="T1"/>
                  </a:cxn>
                  <a:cxn ang="T11">
                    <a:pos x="T2" y="T3"/>
                  </a:cxn>
                  <a:cxn ang="T12">
                    <a:pos x="T4" y="T5"/>
                  </a:cxn>
                  <a:cxn ang="T13">
                    <a:pos x="T6" y="T7"/>
                  </a:cxn>
                  <a:cxn ang="T14">
                    <a:pos x="T8" y="T9"/>
                  </a:cxn>
                </a:cxnLst>
                <a:rect l="T15" t="T16" r="T17" b="T18"/>
                <a:pathLst>
                  <a:path w="36" h="36">
                    <a:moveTo>
                      <a:pt x="18" y="0"/>
                    </a:moveTo>
                    <a:lnTo>
                      <a:pt x="36" y="18"/>
                    </a:lnTo>
                    <a:lnTo>
                      <a:pt x="18" y="36"/>
                    </a:lnTo>
                    <a:lnTo>
                      <a:pt x="0" y="18"/>
                    </a:lnTo>
                    <a:lnTo>
                      <a:pt x="18" y="0"/>
                    </a:lnTo>
                    <a:close/>
                  </a:path>
                </a:pathLst>
              </a:custGeom>
              <a:solidFill>
                <a:srgbClr val="000080"/>
              </a:solidFill>
              <a:ln w="9525">
                <a:solidFill>
                  <a:srgbClr val="000080"/>
                </a:solidFill>
                <a:round/>
                <a:headEnd/>
                <a:tailEnd/>
              </a:ln>
            </p:spPr>
            <p:txBody>
              <a:bodyPr/>
              <a:lstStyle/>
              <a:p>
                <a:endParaRPr lang="en-US"/>
              </a:p>
            </p:txBody>
          </p:sp>
          <p:sp>
            <p:nvSpPr>
              <p:cNvPr id="238885" name="Freeform 22"/>
              <p:cNvSpPr>
                <a:spLocks/>
              </p:cNvSpPr>
              <p:nvPr/>
            </p:nvSpPr>
            <p:spPr bwMode="auto">
              <a:xfrm>
                <a:off x="4437" y="2454"/>
                <a:ext cx="36" cy="36"/>
              </a:xfrm>
              <a:custGeom>
                <a:avLst/>
                <a:gdLst>
                  <a:gd name="T0" fmla="*/ 18 w 36"/>
                  <a:gd name="T1" fmla="*/ 0 h 36"/>
                  <a:gd name="T2" fmla="*/ 36 w 36"/>
                  <a:gd name="T3" fmla="*/ 18 h 36"/>
                  <a:gd name="T4" fmla="*/ 18 w 36"/>
                  <a:gd name="T5" fmla="*/ 36 h 36"/>
                  <a:gd name="T6" fmla="*/ 0 w 36"/>
                  <a:gd name="T7" fmla="*/ 18 h 36"/>
                  <a:gd name="T8" fmla="*/ 18 w 36"/>
                  <a:gd name="T9" fmla="*/ 0 h 36"/>
                  <a:gd name="T10" fmla="*/ 0 60000 65536"/>
                  <a:gd name="T11" fmla="*/ 0 60000 65536"/>
                  <a:gd name="T12" fmla="*/ 0 60000 65536"/>
                  <a:gd name="T13" fmla="*/ 0 60000 65536"/>
                  <a:gd name="T14" fmla="*/ 0 60000 65536"/>
                  <a:gd name="T15" fmla="*/ 0 w 36"/>
                  <a:gd name="T16" fmla="*/ 0 h 36"/>
                  <a:gd name="T17" fmla="*/ 36 w 36"/>
                  <a:gd name="T18" fmla="*/ 36 h 36"/>
                </a:gdLst>
                <a:ahLst/>
                <a:cxnLst>
                  <a:cxn ang="T10">
                    <a:pos x="T0" y="T1"/>
                  </a:cxn>
                  <a:cxn ang="T11">
                    <a:pos x="T2" y="T3"/>
                  </a:cxn>
                  <a:cxn ang="T12">
                    <a:pos x="T4" y="T5"/>
                  </a:cxn>
                  <a:cxn ang="T13">
                    <a:pos x="T6" y="T7"/>
                  </a:cxn>
                  <a:cxn ang="T14">
                    <a:pos x="T8" y="T9"/>
                  </a:cxn>
                </a:cxnLst>
                <a:rect l="T15" t="T16" r="T17" b="T18"/>
                <a:pathLst>
                  <a:path w="36" h="36">
                    <a:moveTo>
                      <a:pt x="18" y="0"/>
                    </a:moveTo>
                    <a:lnTo>
                      <a:pt x="36" y="18"/>
                    </a:lnTo>
                    <a:lnTo>
                      <a:pt x="18" y="36"/>
                    </a:lnTo>
                    <a:lnTo>
                      <a:pt x="0" y="18"/>
                    </a:lnTo>
                    <a:lnTo>
                      <a:pt x="18" y="0"/>
                    </a:lnTo>
                    <a:close/>
                  </a:path>
                </a:pathLst>
              </a:custGeom>
              <a:solidFill>
                <a:srgbClr val="000080"/>
              </a:solidFill>
              <a:ln w="9525">
                <a:solidFill>
                  <a:srgbClr val="000080"/>
                </a:solidFill>
                <a:round/>
                <a:headEnd/>
                <a:tailEnd/>
              </a:ln>
            </p:spPr>
            <p:txBody>
              <a:bodyPr/>
              <a:lstStyle/>
              <a:p>
                <a:endParaRPr lang="en-US"/>
              </a:p>
            </p:txBody>
          </p:sp>
          <p:sp>
            <p:nvSpPr>
              <p:cNvPr id="238886" name="Freeform 23"/>
              <p:cNvSpPr>
                <a:spLocks/>
              </p:cNvSpPr>
              <p:nvPr/>
            </p:nvSpPr>
            <p:spPr bwMode="auto">
              <a:xfrm>
                <a:off x="4455" y="2646"/>
                <a:ext cx="36" cy="36"/>
              </a:xfrm>
              <a:custGeom>
                <a:avLst/>
                <a:gdLst>
                  <a:gd name="T0" fmla="*/ 18 w 36"/>
                  <a:gd name="T1" fmla="*/ 0 h 36"/>
                  <a:gd name="T2" fmla="*/ 36 w 36"/>
                  <a:gd name="T3" fmla="*/ 18 h 36"/>
                  <a:gd name="T4" fmla="*/ 18 w 36"/>
                  <a:gd name="T5" fmla="*/ 36 h 36"/>
                  <a:gd name="T6" fmla="*/ 0 w 36"/>
                  <a:gd name="T7" fmla="*/ 18 h 36"/>
                  <a:gd name="T8" fmla="*/ 18 w 36"/>
                  <a:gd name="T9" fmla="*/ 0 h 36"/>
                  <a:gd name="T10" fmla="*/ 0 60000 65536"/>
                  <a:gd name="T11" fmla="*/ 0 60000 65536"/>
                  <a:gd name="T12" fmla="*/ 0 60000 65536"/>
                  <a:gd name="T13" fmla="*/ 0 60000 65536"/>
                  <a:gd name="T14" fmla="*/ 0 60000 65536"/>
                  <a:gd name="T15" fmla="*/ 0 w 36"/>
                  <a:gd name="T16" fmla="*/ 0 h 36"/>
                  <a:gd name="T17" fmla="*/ 36 w 36"/>
                  <a:gd name="T18" fmla="*/ 36 h 36"/>
                </a:gdLst>
                <a:ahLst/>
                <a:cxnLst>
                  <a:cxn ang="T10">
                    <a:pos x="T0" y="T1"/>
                  </a:cxn>
                  <a:cxn ang="T11">
                    <a:pos x="T2" y="T3"/>
                  </a:cxn>
                  <a:cxn ang="T12">
                    <a:pos x="T4" y="T5"/>
                  </a:cxn>
                  <a:cxn ang="T13">
                    <a:pos x="T6" y="T7"/>
                  </a:cxn>
                  <a:cxn ang="T14">
                    <a:pos x="T8" y="T9"/>
                  </a:cxn>
                </a:cxnLst>
                <a:rect l="T15" t="T16" r="T17" b="T18"/>
                <a:pathLst>
                  <a:path w="36" h="36">
                    <a:moveTo>
                      <a:pt x="18" y="0"/>
                    </a:moveTo>
                    <a:lnTo>
                      <a:pt x="36" y="18"/>
                    </a:lnTo>
                    <a:lnTo>
                      <a:pt x="18" y="36"/>
                    </a:lnTo>
                    <a:lnTo>
                      <a:pt x="0" y="18"/>
                    </a:lnTo>
                    <a:lnTo>
                      <a:pt x="18" y="0"/>
                    </a:lnTo>
                    <a:close/>
                  </a:path>
                </a:pathLst>
              </a:custGeom>
              <a:solidFill>
                <a:srgbClr val="000080"/>
              </a:solidFill>
              <a:ln w="9525">
                <a:solidFill>
                  <a:srgbClr val="000080"/>
                </a:solidFill>
                <a:round/>
                <a:headEnd/>
                <a:tailEnd/>
              </a:ln>
            </p:spPr>
            <p:txBody>
              <a:bodyPr/>
              <a:lstStyle/>
              <a:p>
                <a:endParaRPr lang="en-US"/>
              </a:p>
            </p:txBody>
          </p:sp>
          <p:sp>
            <p:nvSpPr>
              <p:cNvPr id="238887" name="Freeform 24"/>
              <p:cNvSpPr>
                <a:spLocks/>
              </p:cNvSpPr>
              <p:nvPr/>
            </p:nvSpPr>
            <p:spPr bwMode="auto">
              <a:xfrm>
                <a:off x="4473" y="2472"/>
                <a:ext cx="36" cy="36"/>
              </a:xfrm>
              <a:custGeom>
                <a:avLst/>
                <a:gdLst>
                  <a:gd name="T0" fmla="*/ 18 w 36"/>
                  <a:gd name="T1" fmla="*/ 0 h 36"/>
                  <a:gd name="T2" fmla="*/ 36 w 36"/>
                  <a:gd name="T3" fmla="*/ 18 h 36"/>
                  <a:gd name="T4" fmla="*/ 18 w 36"/>
                  <a:gd name="T5" fmla="*/ 36 h 36"/>
                  <a:gd name="T6" fmla="*/ 0 w 36"/>
                  <a:gd name="T7" fmla="*/ 18 h 36"/>
                  <a:gd name="T8" fmla="*/ 18 w 36"/>
                  <a:gd name="T9" fmla="*/ 0 h 36"/>
                  <a:gd name="T10" fmla="*/ 0 60000 65536"/>
                  <a:gd name="T11" fmla="*/ 0 60000 65536"/>
                  <a:gd name="T12" fmla="*/ 0 60000 65536"/>
                  <a:gd name="T13" fmla="*/ 0 60000 65536"/>
                  <a:gd name="T14" fmla="*/ 0 60000 65536"/>
                  <a:gd name="T15" fmla="*/ 0 w 36"/>
                  <a:gd name="T16" fmla="*/ 0 h 36"/>
                  <a:gd name="T17" fmla="*/ 36 w 36"/>
                  <a:gd name="T18" fmla="*/ 36 h 36"/>
                </a:gdLst>
                <a:ahLst/>
                <a:cxnLst>
                  <a:cxn ang="T10">
                    <a:pos x="T0" y="T1"/>
                  </a:cxn>
                  <a:cxn ang="T11">
                    <a:pos x="T2" y="T3"/>
                  </a:cxn>
                  <a:cxn ang="T12">
                    <a:pos x="T4" y="T5"/>
                  </a:cxn>
                  <a:cxn ang="T13">
                    <a:pos x="T6" y="T7"/>
                  </a:cxn>
                  <a:cxn ang="T14">
                    <a:pos x="T8" y="T9"/>
                  </a:cxn>
                </a:cxnLst>
                <a:rect l="T15" t="T16" r="T17" b="T18"/>
                <a:pathLst>
                  <a:path w="36" h="36">
                    <a:moveTo>
                      <a:pt x="18" y="0"/>
                    </a:moveTo>
                    <a:lnTo>
                      <a:pt x="36" y="18"/>
                    </a:lnTo>
                    <a:lnTo>
                      <a:pt x="18" y="36"/>
                    </a:lnTo>
                    <a:lnTo>
                      <a:pt x="0" y="18"/>
                    </a:lnTo>
                    <a:lnTo>
                      <a:pt x="18" y="0"/>
                    </a:lnTo>
                    <a:close/>
                  </a:path>
                </a:pathLst>
              </a:custGeom>
              <a:solidFill>
                <a:srgbClr val="000080"/>
              </a:solidFill>
              <a:ln w="9525">
                <a:solidFill>
                  <a:srgbClr val="000080"/>
                </a:solidFill>
                <a:round/>
                <a:headEnd/>
                <a:tailEnd/>
              </a:ln>
            </p:spPr>
            <p:txBody>
              <a:bodyPr/>
              <a:lstStyle/>
              <a:p>
                <a:endParaRPr lang="en-US"/>
              </a:p>
            </p:txBody>
          </p:sp>
          <p:sp>
            <p:nvSpPr>
              <p:cNvPr id="238888" name="Freeform 25"/>
              <p:cNvSpPr>
                <a:spLocks/>
              </p:cNvSpPr>
              <p:nvPr/>
            </p:nvSpPr>
            <p:spPr bwMode="auto">
              <a:xfrm>
                <a:off x="4497" y="2628"/>
                <a:ext cx="36" cy="36"/>
              </a:xfrm>
              <a:custGeom>
                <a:avLst/>
                <a:gdLst>
                  <a:gd name="T0" fmla="*/ 18 w 36"/>
                  <a:gd name="T1" fmla="*/ 0 h 36"/>
                  <a:gd name="T2" fmla="*/ 36 w 36"/>
                  <a:gd name="T3" fmla="*/ 18 h 36"/>
                  <a:gd name="T4" fmla="*/ 18 w 36"/>
                  <a:gd name="T5" fmla="*/ 36 h 36"/>
                  <a:gd name="T6" fmla="*/ 0 w 36"/>
                  <a:gd name="T7" fmla="*/ 18 h 36"/>
                  <a:gd name="T8" fmla="*/ 18 w 36"/>
                  <a:gd name="T9" fmla="*/ 0 h 36"/>
                  <a:gd name="T10" fmla="*/ 0 60000 65536"/>
                  <a:gd name="T11" fmla="*/ 0 60000 65536"/>
                  <a:gd name="T12" fmla="*/ 0 60000 65536"/>
                  <a:gd name="T13" fmla="*/ 0 60000 65536"/>
                  <a:gd name="T14" fmla="*/ 0 60000 65536"/>
                  <a:gd name="T15" fmla="*/ 0 w 36"/>
                  <a:gd name="T16" fmla="*/ 0 h 36"/>
                  <a:gd name="T17" fmla="*/ 36 w 36"/>
                  <a:gd name="T18" fmla="*/ 36 h 36"/>
                </a:gdLst>
                <a:ahLst/>
                <a:cxnLst>
                  <a:cxn ang="T10">
                    <a:pos x="T0" y="T1"/>
                  </a:cxn>
                  <a:cxn ang="T11">
                    <a:pos x="T2" y="T3"/>
                  </a:cxn>
                  <a:cxn ang="T12">
                    <a:pos x="T4" y="T5"/>
                  </a:cxn>
                  <a:cxn ang="T13">
                    <a:pos x="T6" y="T7"/>
                  </a:cxn>
                  <a:cxn ang="T14">
                    <a:pos x="T8" y="T9"/>
                  </a:cxn>
                </a:cxnLst>
                <a:rect l="T15" t="T16" r="T17" b="T18"/>
                <a:pathLst>
                  <a:path w="36" h="36">
                    <a:moveTo>
                      <a:pt x="18" y="0"/>
                    </a:moveTo>
                    <a:lnTo>
                      <a:pt x="36" y="18"/>
                    </a:lnTo>
                    <a:lnTo>
                      <a:pt x="18" y="36"/>
                    </a:lnTo>
                    <a:lnTo>
                      <a:pt x="0" y="18"/>
                    </a:lnTo>
                    <a:lnTo>
                      <a:pt x="18" y="0"/>
                    </a:lnTo>
                    <a:close/>
                  </a:path>
                </a:pathLst>
              </a:custGeom>
              <a:solidFill>
                <a:srgbClr val="000080"/>
              </a:solidFill>
              <a:ln w="9525">
                <a:solidFill>
                  <a:srgbClr val="000080"/>
                </a:solidFill>
                <a:round/>
                <a:headEnd/>
                <a:tailEnd/>
              </a:ln>
            </p:spPr>
            <p:txBody>
              <a:bodyPr/>
              <a:lstStyle/>
              <a:p>
                <a:endParaRPr lang="en-US"/>
              </a:p>
            </p:txBody>
          </p:sp>
          <p:sp>
            <p:nvSpPr>
              <p:cNvPr id="238889" name="Freeform 26"/>
              <p:cNvSpPr>
                <a:spLocks/>
              </p:cNvSpPr>
              <p:nvPr/>
            </p:nvSpPr>
            <p:spPr bwMode="auto">
              <a:xfrm>
                <a:off x="4515" y="2490"/>
                <a:ext cx="36" cy="36"/>
              </a:xfrm>
              <a:custGeom>
                <a:avLst/>
                <a:gdLst>
                  <a:gd name="T0" fmla="*/ 18 w 36"/>
                  <a:gd name="T1" fmla="*/ 0 h 36"/>
                  <a:gd name="T2" fmla="*/ 36 w 36"/>
                  <a:gd name="T3" fmla="*/ 18 h 36"/>
                  <a:gd name="T4" fmla="*/ 18 w 36"/>
                  <a:gd name="T5" fmla="*/ 36 h 36"/>
                  <a:gd name="T6" fmla="*/ 0 w 36"/>
                  <a:gd name="T7" fmla="*/ 18 h 36"/>
                  <a:gd name="T8" fmla="*/ 18 w 36"/>
                  <a:gd name="T9" fmla="*/ 0 h 36"/>
                  <a:gd name="T10" fmla="*/ 0 60000 65536"/>
                  <a:gd name="T11" fmla="*/ 0 60000 65536"/>
                  <a:gd name="T12" fmla="*/ 0 60000 65536"/>
                  <a:gd name="T13" fmla="*/ 0 60000 65536"/>
                  <a:gd name="T14" fmla="*/ 0 60000 65536"/>
                  <a:gd name="T15" fmla="*/ 0 w 36"/>
                  <a:gd name="T16" fmla="*/ 0 h 36"/>
                  <a:gd name="T17" fmla="*/ 36 w 36"/>
                  <a:gd name="T18" fmla="*/ 36 h 36"/>
                </a:gdLst>
                <a:ahLst/>
                <a:cxnLst>
                  <a:cxn ang="T10">
                    <a:pos x="T0" y="T1"/>
                  </a:cxn>
                  <a:cxn ang="T11">
                    <a:pos x="T2" y="T3"/>
                  </a:cxn>
                  <a:cxn ang="T12">
                    <a:pos x="T4" y="T5"/>
                  </a:cxn>
                  <a:cxn ang="T13">
                    <a:pos x="T6" y="T7"/>
                  </a:cxn>
                  <a:cxn ang="T14">
                    <a:pos x="T8" y="T9"/>
                  </a:cxn>
                </a:cxnLst>
                <a:rect l="T15" t="T16" r="T17" b="T18"/>
                <a:pathLst>
                  <a:path w="36" h="36">
                    <a:moveTo>
                      <a:pt x="18" y="0"/>
                    </a:moveTo>
                    <a:lnTo>
                      <a:pt x="36" y="18"/>
                    </a:lnTo>
                    <a:lnTo>
                      <a:pt x="18" y="36"/>
                    </a:lnTo>
                    <a:lnTo>
                      <a:pt x="0" y="18"/>
                    </a:lnTo>
                    <a:lnTo>
                      <a:pt x="18" y="0"/>
                    </a:lnTo>
                    <a:close/>
                  </a:path>
                </a:pathLst>
              </a:custGeom>
              <a:solidFill>
                <a:srgbClr val="000080"/>
              </a:solidFill>
              <a:ln w="9525">
                <a:solidFill>
                  <a:srgbClr val="000080"/>
                </a:solidFill>
                <a:round/>
                <a:headEnd/>
                <a:tailEnd/>
              </a:ln>
            </p:spPr>
            <p:txBody>
              <a:bodyPr/>
              <a:lstStyle/>
              <a:p>
                <a:endParaRPr lang="en-US"/>
              </a:p>
            </p:txBody>
          </p:sp>
          <p:sp>
            <p:nvSpPr>
              <p:cNvPr id="238890" name="Freeform 27"/>
              <p:cNvSpPr>
                <a:spLocks/>
              </p:cNvSpPr>
              <p:nvPr/>
            </p:nvSpPr>
            <p:spPr bwMode="auto">
              <a:xfrm>
                <a:off x="4533" y="2610"/>
                <a:ext cx="36" cy="36"/>
              </a:xfrm>
              <a:custGeom>
                <a:avLst/>
                <a:gdLst>
                  <a:gd name="T0" fmla="*/ 18 w 36"/>
                  <a:gd name="T1" fmla="*/ 0 h 36"/>
                  <a:gd name="T2" fmla="*/ 36 w 36"/>
                  <a:gd name="T3" fmla="*/ 18 h 36"/>
                  <a:gd name="T4" fmla="*/ 18 w 36"/>
                  <a:gd name="T5" fmla="*/ 36 h 36"/>
                  <a:gd name="T6" fmla="*/ 0 w 36"/>
                  <a:gd name="T7" fmla="*/ 18 h 36"/>
                  <a:gd name="T8" fmla="*/ 18 w 36"/>
                  <a:gd name="T9" fmla="*/ 0 h 36"/>
                  <a:gd name="T10" fmla="*/ 0 60000 65536"/>
                  <a:gd name="T11" fmla="*/ 0 60000 65536"/>
                  <a:gd name="T12" fmla="*/ 0 60000 65536"/>
                  <a:gd name="T13" fmla="*/ 0 60000 65536"/>
                  <a:gd name="T14" fmla="*/ 0 60000 65536"/>
                  <a:gd name="T15" fmla="*/ 0 w 36"/>
                  <a:gd name="T16" fmla="*/ 0 h 36"/>
                  <a:gd name="T17" fmla="*/ 36 w 36"/>
                  <a:gd name="T18" fmla="*/ 36 h 36"/>
                </a:gdLst>
                <a:ahLst/>
                <a:cxnLst>
                  <a:cxn ang="T10">
                    <a:pos x="T0" y="T1"/>
                  </a:cxn>
                  <a:cxn ang="T11">
                    <a:pos x="T2" y="T3"/>
                  </a:cxn>
                  <a:cxn ang="T12">
                    <a:pos x="T4" y="T5"/>
                  </a:cxn>
                  <a:cxn ang="T13">
                    <a:pos x="T6" y="T7"/>
                  </a:cxn>
                  <a:cxn ang="T14">
                    <a:pos x="T8" y="T9"/>
                  </a:cxn>
                </a:cxnLst>
                <a:rect l="T15" t="T16" r="T17" b="T18"/>
                <a:pathLst>
                  <a:path w="36" h="36">
                    <a:moveTo>
                      <a:pt x="18" y="0"/>
                    </a:moveTo>
                    <a:lnTo>
                      <a:pt x="36" y="18"/>
                    </a:lnTo>
                    <a:lnTo>
                      <a:pt x="18" y="36"/>
                    </a:lnTo>
                    <a:lnTo>
                      <a:pt x="0" y="18"/>
                    </a:lnTo>
                    <a:lnTo>
                      <a:pt x="18" y="0"/>
                    </a:lnTo>
                    <a:close/>
                  </a:path>
                </a:pathLst>
              </a:custGeom>
              <a:solidFill>
                <a:srgbClr val="000080"/>
              </a:solidFill>
              <a:ln w="9525">
                <a:solidFill>
                  <a:srgbClr val="000080"/>
                </a:solidFill>
                <a:round/>
                <a:headEnd/>
                <a:tailEnd/>
              </a:ln>
            </p:spPr>
            <p:txBody>
              <a:bodyPr/>
              <a:lstStyle/>
              <a:p>
                <a:endParaRPr lang="en-US"/>
              </a:p>
            </p:txBody>
          </p:sp>
          <p:sp>
            <p:nvSpPr>
              <p:cNvPr id="238891" name="Freeform 28"/>
              <p:cNvSpPr>
                <a:spLocks/>
              </p:cNvSpPr>
              <p:nvPr/>
            </p:nvSpPr>
            <p:spPr bwMode="auto">
              <a:xfrm>
                <a:off x="4551" y="2508"/>
                <a:ext cx="36" cy="36"/>
              </a:xfrm>
              <a:custGeom>
                <a:avLst/>
                <a:gdLst>
                  <a:gd name="T0" fmla="*/ 18 w 36"/>
                  <a:gd name="T1" fmla="*/ 0 h 36"/>
                  <a:gd name="T2" fmla="*/ 36 w 36"/>
                  <a:gd name="T3" fmla="*/ 18 h 36"/>
                  <a:gd name="T4" fmla="*/ 18 w 36"/>
                  <a:gd name="T5" fmla="*/ 36 h 36"/>
                  <a:gd name="T6" fmla="*/ 0 w 36"/>
                  <a:gd name="T7" fmla="*/ 18 h 36"/>
                  <a:gd name="T8" fmla="*/ 18 w 36"/>
                  <a:gd name="T9" fmla="*/ 0 h 36"/>
                  <a:gd name="T10" fmla="*/ 0 60000 65536"/>
                  <a:gd name="T11" fmla="*/ 0 60000 65536"/>
                  <a:gd name="T12" fmla="*/ 0 60000 65536"/>
                  <a:gd name="T13" fmla="*/ 0 60000 65536"/>
                  <a:gd name="T14" fmla="*/ 0 60000 65536"/>
                  <a:gd name="T15" fmla="*/ 0 w 36"/>
                  <a:gd name="T16" fmla="*/ 0 h 36"/>
                  <a:gd name="T17" fmla="*/ 36 w 36"/>
                  <a:gd name="T18" fmla="*/ 36 h 36"/>
                </a:gdLst>
                <a:ahLst/>
                <a:cxnLst>
                  <a:cxn ang="T10">
                    <a:pos x="T0" y="T1"/>
                  </a:cxn>
                  <a:cxn ang="T11">
                    <a:pos x="T2" y="T3"/>
                  </a:cxn>
                  <a:cxn ang="T12">
                    <a:pos x="T4" y="T5"/>
                  </a:cxn>
                  <a:cxn ang="T13">
                    <a:pos x="T6" y="T7"/>
                  </a:cxn>
                  <a:cxn ang="T14">
                    <a:pos x="T8" y="T9"/>
                  </a:cxn>
                </a:cxnLst>
                <a:rect l="T15" t="T16" r="T17" b="T18"/>
                <a:pathLst>
                  <a:path w="36" h="36">
                    <a:moveTo>
                      <a:pt x="18" y="0"/>
                    </a:moveTo>
                    <a:lnTo>
                      <a:pt x="36" y="18"/>
                    </a:lnTo>
                    <a:lnTo>
                      <a:pt x="18" y="36"/>
                    </a:lnTo>
                    <a:lnTo>
                      <a:pt x="0" y="18"/>
                    </a:lnTo>
                    <a:lnTo>
                      <a:pt x="18" y="0"/>
                    </a:lnTo>
                    <a:close/>
                  </a:path>
                </a:pathLst>
              </a:custGeom>
              <a:solidFill>
                <a:srgbClr val="000080"/>
              </a:solidFill>
              <a:ln w="9525">
                <a:solidFill>
                  <a:srgbClr val="000080"/>
                </a:solidFill>
                <a:round/>
                <a:headEnd/>
                <a:tailEnd/>
              </a:ln>
            </p:spPr>
            <p:txBody>
              <a:bodyPr/>
              <a:lstStyle/>
              <a:p>
                <a:endParaRPr lang="en-US"/>
              </a:p>
            </p:txBody>
          </p:sp>
          <p:sp>
            <p:nvSpPr>
              <p:cNvPr id="238892" name="Freeform 29"/>
              <p:cNvSpPr>
                <a:spLocks/>
              </p:cNvSpPr>
              <p:nvPr/>
            </p:nvSpPr>
            <p:spPr bwMode="auto">
              <a:xfrm>
                <a:off x="4575" y="2592"/>
                <a:ext cx="36" cy="36"/>
              </a:xfrm>
              <a:custGeom>
                <a:avLst/>
                <a:gdLst>
                  <a:gd name="T0" fmla="*/ 18 w 36"/>
                  <a:gd name="T1" fmla="*/ 0 h 36"/>
                  <a:gd name="T2" fmla="*/ 36 w 36"/>
                  <a:gd name="T3" fmla="*/ 18 h 36"/>
                  <a:gd name="T4" fmla="*/ 18 w 36"/>
                  <a:gd name="T5" fmla="*/ 36 h 36"/>
                  <a:gd name="T6" fmla="*/ 0 w 36"/>
                  <a:gd name="T7" fmla="*/ 18 h 36"/>
                  <a:gd name="T8" fmla="*/ 18 w 36"/>
                  <a:gd name="T9" fmla="*/ 0 h 36"/>
                  <a:gd name="T10" fmla="*/ 0 60000 65536"/>
                  <a:gd name="T11" fmla="*/ 0 60000 65536"/>
                  <a:gd name="T12" fmla="*/ 0 60000 65536"/>
                  <a:gd name="T13" fmla="*/ 0 60000 65536"/>
                  <a:gd name="T14" fmla="*/ 0 60000 65536"/>
                  <a:gd name="T15" fmla="*/ 0 w 36"/>
                  <a:gd name="T16" fmla="*/ 0 h 36"/>
                  <a:gd name="T17" fmla="*/ 36 w 36"/>
                  <a:gd name="T18" fmla="*/ 36 h 36"/>
                </a:gdLst>
                <a:ahLst/>
                <a:cxnLst>
                  <a:cxn ang="T10">
                    <a:pos x="T0" y="T1"/>
                  </a:cxn>
                  <a:cxn ang="T11">
                    <a:pos x="T2" y="T3"/>
                  </a:cxn>
                  <a:cxn ang="T12">
                    <a:pos x="T4" y="T5"/>
                  </a:cxn>
                  <a:cxn ang="T13">
                    <a:pos x="T6" y="T7"/>
                  </a:cxn>
                  <a:cxn ang="T14">
                    <a:pos x="T8" y="T9"/>
                  </a:cxn>
                </a:cxnLst>
                <a:rect l="T15" t="T16" r="T17" b="T18"/>
                <a:pathLst>
                  <a:path w="36" h="36">
                    <a:moveTo>
                      <a:pt x="18" y="0"/>
                    </a:moveTo>
                    <a:lnTo>
                      <a:pt x="36" y="18"/>
                    </a:lnTo>
                    <a:lnTo>
                      <a:pt x="18" y="36"/>
                    </a:lnTo>
                    <a:lnTo>
                      <a:pt x="0" y="18"/>
                    </a:lnTo>
                    <a:lnTo>
                      <a:pt x="18" y="0"/>
                    </a:lnTo>
                    <a:close/>
                  </a:path>
                </a:pathLst>
              </a:custGeom>
              <a:solidFill>
                <a:srgbClr val="000080"/>
              </a:solidFill>
              <a:ln w="9525">
                <a:solidFill>
                  <a:srgbClr val="000080"/>
                </a:solidFill>
                <a:round/>
                <a:headEnd/>
                <a:tailEnd/>
              </a:ln>
            </p:spPr>
            <p:txBody>
              <a:bodyPr/>
              <a:lstStyle/>
              <a:p>
                <a:endParaRPr lang="en-US"/>
              </a:p>
            </p:txBody>
          </p:sp>
          <p:sp>
            <p:nvSpPr>
              <p:cNvPr id="238893" name="Freeform 30"/>
              <p:cNvSpPr>
                <a:spLocks/>
              </p:cNvSpPr>
              <p:nvPr/>
            </p:nvSpPr>
            <p:spPr bwMode="auto">
              <a:xfrm>
                <a:off x="4593" y="2526"/>
                <a:ext cx="36" cy="36"/>
              </a:xfrm>
              <a:custGeom>
                <a:avLst/>
                <a:gdLst>
                  <a:gd name="T0" fmla="*/ 18 w 36"/>
                  <a:gd name="T1" fmla="*/ 0 h 36"/>
                  <a:gd name="T2" fmla="*/ 36 w 36"/>
                  <a:gd name="T3" fmla="*/ 18 h 36"/>
                  <a:gd name="T4" fmla="*/ 18 w 36"/>
                  <a:gd name="T5" fmla="*/ 36 h 36"/>
                  <a:gd name="T6" fmla="*/ 0 w 36"/>
                  <a:gd name="T7" fmla="*/ 18 h 36"/>
                  <a:gd name="T8" fmla="*/ 18 w 36"/>
                  <a:gd name="T9" fmla="*/ 0 h 36"/>
                  <a:gd name="T10" fmla="*/ 0 60000 65536"/>
                  <a:gd name="T11" fmla="*/ 0 60000 65536"/>
                  <a:gd name="T12" fmla="*/ 0 60000 65536"/>
                  <a:gd name="T13" fmla="*/ 0 60000 65536"/>
                  <a:gd name="T14" fmla="*/ 0 60000 65536"/>
                  <a:gd name="T15" fmla="*/ 0 w 36"/>
                  <a:gd name="T16" fmla="*/ 0 h 36"/>
                  <a:gd name="T17" fmla="*/ 36 w 36"/>
                  <a:gd name="T18" fmla="*/ 36 h 36"/>
                </a:gdLst>
                <a:ahLst/>
                <a:cxnLst>
                  <a:cxn ang="T10">
                    <a:pos x="T0" y="T1"/>
                  </a:cxn>
                  <a:cxn ang="T11">
                    <a:pos x="T2" y="T3"/>
                  </a:cxn>
                  <a:cxn ang="T12">
                    <a:pos x="T4" y="T5"/>
                  </a:cxn>
                  <a:cxn ang="T13">
                    <a:pos x="T6" y="T7"/>
                  </a:cxn>
                  <a:cxn ang="T14">
                    <a:pos x="T8" y="T9"/>
                  </a:cxn>
                </a:cxnLst>
                <a:rect l="T15" t="T16" r="T17" b="T18"/>
                <a:pathLst>
                  <a:path w="36" h="36">
                    <a:moveTo>
                      <a:pt x="18" y="0"/>
                    </a:moveTo>
                    <a:lnTo>
                      <a:pt x="36" y="18"/>
                    </a:lnTo>
                    <a:lnTo>
                      <a:pt x="18" y="36"/>
                    </a:lnTo>
                    <a:lnTo>
                      <a:pt x="0" y="18"/>
                    </a:lnTo>
                    <a:lnTo>
                      <a:pt x="18" y="0"/>
                    </a:lnTo>
                    <a:close/>
                  </a:path>
                </a:pathLst>
              </a:custGeom>
              <a:solidFill>
                <a:srgbClr val="000080"/>
              </a:solidFill>
              <a:ln w="9525">
                <a:solidFill>
                  <a:srgbClr val="000080"/>
                </a:solidFill>
                <a:round/>
                <a:headEnd/>
                <a:tailEnd/>
              </a:ln>
            </p:spPr>
            <p:txBody>
              <a:bodyPr/>
              <a:lstStyle/>
              <a:p>
                <a:endParaRPr lang="en-US"/>
              </a:p>
            </p:txBody>
          </p:sp>
          <p:sp>
            <p:nvSpPr>
              <p:cNvPr id="238894" name="Freeform 31"/>
              <p:cNvSpPr>
                <a:spLocks/>
              </p:cNvSpPr>
              <p:nvPr/>
            </p:nvSpPr>
            <p:spPr bwMode="auto">
              <a:xfrm>
                <a:off x="4611" y="2574"/>
                <a:ext cx="36" cy="36"/>
              </a:xfrm>
              <a:custGeom>
                <a:avLst/>
                <a:gdLst>
                  <a:gd name="T0" fmla="*/ 18 w 36"/>
                  <a:gd name="T1" fmla="*/ 0 h 36"/>
                  <a:gd name="T2" fmla="*/ 36 w 36"/>
                  <a:gd name="T3" fmla="*/ 18 h 36"/>
                  <a:gd name="T4" fmla="*/ 18 w 36"/>
                  <a:gd name="T5" fmla="*/ 36 h 36"/>
                  <a:gd name="T6" fmla="*/ 0 w 36"/>
                  <a:gd name="T7" fmla="*/ 18 h 36"/>
                  <a:gd name="T8" fmla="*/ 18 w 36"/>
                  <a:gd name="T9" fmla="*/ 0 h 36"/>
                  <a:gd name="T10" fmla="*/ 0 60000 65536"/>
                  <a:gd name="T11" fmla="*/ 0 60000 65536"/>
                  <a:gd name="T12" fmla="*/ 0 60000 65536"/>
                  <a:gd name="T13" fmla="*/ 0 60000 65536"/>
                  <a:gd name="T14" fmla="*/ 0 60000 65536"/>
                  <a:gd name="T15" fmla="*/ 0 w 36"/>
                  <a:gd name="T16" fmla="*/ 0 h 36"/>
                  <a:gd name="T17" fmla="*/ 36 w 36"/>
                  <a:gd name="T18" fmla="*/ 36 h 36"/>
                </a:gdLst>
                <a:ahLst/>
                <a:cxnLst>
                  <a:cxn ang="T10">
                    <a:pos x="T0" y="T1"/>
                  </a:cxn>
                  <a:cxn ang="T11">
                    <a:pos x="T2" y="T3"/>
                  </a:cxn>
                  <a:cxn ang="T12">
                    <a:pos x="T4" y="T5"/>
                  </a:cxn>
                  <a:cxn ang="T13">
                    <a:pos x="T6" y="T7"/>
                  </a:cxn>
                  <a:cxn ang="T14">
                    <a:pos x="T8" y="T9"/>
                  </a:cxn>
                </a:cxnLst>
                <a:rect l="T15" t="T16" r="T17" b="T18"/>
                <a:pathLst>
                  <a:path w="36" h="36">
                    <a:moveTo>
                      <a:pt x="18" y="0"/>
                    </a:moveTo>
                    <a:lnTo>
                      <a:pt x="36" y="18"/>
                    </a:lnTo>
                    <a:lnTo>
                      <a:pt x="18" y="36"/>
                    </a:lnTo>
                    <a:lnTo>
                      <a:pt x="0" y="18"/>
                    </a:lnTo>
                    <a:lnTo>
                      <a:pt x="18" y="0"/>
                    </a:lnTo>
                    <a:close/>
                  </a:path>
                </a:pathLst>
              </a:custGeom>
              <a:solidFill>
                <a:srgbClr val="000080"/>
              </a:solidFill>
              <a:ln w="9525">
                <a:solidFill>
                  <a:srgbClr val="000080"/>
                </a:solidFill>
                <a:round/>
                <a:headEnd/>
                <a:tailEnd/>
              </a:ln>
            </p:spPr>
            <p:txBody>
              <a:bodyPr/>
              <a:lstStyle/>
              <a:p>
                <a:endParaRPr lang="en-US"/>
              </a:p>
            </p:txBody>
          </p:sp>
          <p:sp>
            <p:nvSpPr>
              <p:cNvPr id="238895" name="Freeform 32"/>
              <p:cNvSpPr>
                <a:spLocks/>
              </p:cNvSpPr>
              <p:nvPr/>
            </p:nvSpPr>
            <p:spPr bwMode="auto">
              <a:xfrm>
                <a:off x="4629" y="2538"/>
                <a:ext cx="36" cy="36"/>
              </a:xfrm>
              <a:custGeom>
                <a:avLst/>
                <a:gdLst>
                  <a:gd name="T0" fmla="*/ 18 w 36"/>
                  <a:gd name="T1" fmla="*/ 0 h 36"/>
                  <a:gd name="T2" fmla="*/ 36 w 36"/>
                  <a:gd name="T3" fmla="*/ 18 h 36"/>
                  <a:gd name="T4" fmla="*/ 18 w 36"/>
                  <a:gd name="T5" fmla="*/ 36 h 36"/>
                  <a:gd name="T6" fmla="*/ 0 w 36"/>
                  <a:gd name="T7" fmla="*/ 18 h 36"/>
                  <a:gd name="T8" fmla="*/ 18 w 36"/>
                  <a:gd name="T9" fmla="*/ 0 h 36"/>
                  <a:gd name="T10" fmla="*/ 0 60000 65536"/>
                  <a:gd name="T11" fmla="*/ 0 60000 65536"/>
                  <a:gd name="T12" fmla="*/ 0 60000 65536"/>
                  <a:gd name="T13" fmla="*/ 0 60000 65536"/>
                  <a:gd name="T14" fmla="*/ 0 60000 65536"/>
                  <a:gd name="T15" fmla="*/ 0 w 36"/>
                  <a:gd name="T16" fmla="*/ 0 h 36"/>
                  <a:gd name="T17" fmla="*/ 36 w 36"/>
                  <a:gd name="T18" fmla="*/ 36 h 36"/>
                </a:gdLst>
                <a:ahLst/>
                <a:cxnLst>
                  <a:cxn ang="T10">
                    <a:pos x="T0" y="T1"/>
                  </a:cxn>
                  <a:cxn ang="T11">
                    <a:pos x="T2" y="T3"/>
                  </a:cxn>
                  <a:cxn ang="T12">
                    <a:pos x="T4" y="T5"/>
                  </a:cxn>
                  <a:cxn ang="T13">
                    <a:pos x="T6" y="T7"/>
                  </a:cxn>
                  <a:cxn ang="T14">
                    <a:pos x="T8" y="T9"/>
                  </a:cxn>
                </a:cxnLst>
                <a:rect l="T15" t="T16" r="T17" b="T18"/>
                <a:pathLst>
                  <a:path w="36" h="36">
                    <a:moveTo>
                      <a:pt x="18" y="0"/>
                    </a:moveTo>
                    <a:lnTo>
                      <a:pt x="36" y="18"/>
                    </a:lnTo>
                    <a:lnTo>
                      <a:pt x="18" y="36"/>
                    </a:lnTo>
                    <a:lnTo>
                      <a:pt x="0" y="18"/>
                    </a:lnTo>
                    <a:lnTo>
                      <a:pt x="18" y="0"/>
                    </a:lnTo>
                    <a:close/>
                  </a:path>
                </a:pathLst>
              </a:custGeom>
              <a:solidFill>
                <a:srgbClr val="000080"/>
              </a:solidFill>
              <a:ln w="9525">
                <a:solidFill>
                  <a:srgbClr val="000080"/>
                </a:solidFill>
                <a:round/>
                <a:headEnd/>
                <a:tailEnd/>
              </a:ln>
            </p:spPr>
            <p:txBody>
              <a:bodyPr/>
              <a:lstStyle/>
              <a:p>
                <a:endParaRPr lang="en-US"/>
              </a:p>
            </p:txBody>
          </p:sp>
          <p:sp>
            <p:nvSpPr>
              <p:cNvPr id="238896" name="Freeform 33"/>
              <p:cNvSpPr>
                <a:spLocks/>
              </p:cNvSpPr>
              <p:nvPr/>
            </p:nvSpPr>
            <p:spPr bwMode="auto">
              <a:xfrm>
                <a:off x="4653" y="2556"/>
                <a:ext cx="36" cy="36"/>
              </a:xfrm>
              <a:custGeom>
                <a:avLst/>
                <a:gdLst>
                  <a:gd name="T0" fmla="*/ 18 w 36"/>
                  <a:gd name="T1" fmla="*/ 0 h 36"/>
                  <a:gd name="T2" fmla="*/ 36 w 36"/>
                  <a:gd name="T3" fmla="*/ 18 h 36"/>
                  <a:gd name="T4" fmla="*/ 18 w 36"/>
                  <a:gd name="T5" fmla="*/ 36 h 36"/>
                  <a:gd name="T6" fmla="*/ 0 w 36"/>
                  <a:gd name="T7" fmla="*/ 18 h 36"/>
                  <a:gd name="T8" fmla="*/ 18 w 36"/>
                  <a:gd name="T9" fmla="*/ 0 h 36"/>
                  <a:gd name="T10" fmla="*/ 0 60000 65536"/>
                  <a:gd name="T11" fmla="*/ 0 60000 65536"/>
                  <a:gd name="T12" fmla="*/ 0 60000 65536"/>
                  <a:gd name="T13" fmla="*/ 0 60000 65536"/>
                  <a:gd name="T14" fmla="*/ 0 60000 65536"/>
                  <a:gd name="T15" fmla="*/ 0 w 36"/>
                  <a:gd name="T16" fmla="*/ 0 h 36"/>
                  <a:gd name="T17" fmla="*/ 36 w 36"/>
                  <a:gd name="T18" fmla="*/ 36 h 36"/>
                </a:gdLst>
                <a:ahLst/>
                <a:cxnLst>
                  <a:cxn ang="T10">
                    <a:pos x="T0" y="T1"/>
                  </a:cxn>
                  <a:cxn ang="T11">
                    <a:pos x="T2" y="T3"/>
                  </a:cxn>
                  <a:cxn ang="T12">
                    <a:pos x="T4" y="T5"/>
                  </a:cxn>
                  <a:cxn ang="T13">
                    <a:pos x="T6" y="T7"/>
                  </a:cxn>
                  <a:cxn ang="T14">
                    <a:pos x="T8" y="T9"/>
                  </a:cxn>
                </a:cxnLst>
                <a:rect l="T15" t="T16" r="T17" b="T18"/>
                <a:pathLst>
                  <a:path w="36" h="36">
                    <a:moveTo>
                      <a:pt x="18" y="0"/>
                    </a:moveTo>
                    <a:lnTo>
                      <a:pt x="36" y="18"/>
                    </a:lnTo>
                    <a:lnTo>
                      <a:pt x="18" y="36"/>
                    </a:lnTo>
                    <a:lnTo>
                      <a:pt x="0" y="18"/>
                    </a:lnTo>
                    <a:lnTo>
                      <a:pt x="18" y="0"/>
                    </a:lnTo>
                    <a:close/>
                  </a:path>
                </a:pathLst>
              </a:custGeom>
              <a:solidFill>
                <a:srgbClr val="000080"/>
              </a:solidFill>
              <a:ln w="9525">
                <a:solidFill>
                  <a:srgbClr val="000080"/>
                </a:solidFill>
                <a:round/>
                <a:headEnd/>
                <a:tailEnd/>
              </a:ln>
            </p:spPr>
            <p:txBody>
              <a:bodyPr/>
              <a:lstStyle/>
              <a:p>
                <a:endParaRPr lang="en-US"/>
              </a:p>
            </p:txBody>
          </p:sp>
        </p:grpSp>
        <p:sp>
          <p:nvSpPr>
            <p:cNvPr id="238597" name="Rectangle 34"/>
            <p:cNvSpPr>
              <a:spLocks noChangeArrowheads="1"/>
            </p:cNvSpPr>
            <p:nvPr/>
          </p:nvSpPr>
          <p:spPr bwMode="auto">
            <a:xfrm>
              <a:off x="3597" y="2475"/>
              <a:ext cx="720" cy="66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latin typeface="Arial" panose="020B0604020202020204" pitchFamily="34" charset="0"/>
              </a:endParaRPr>
            </a:p>
          </p:txBody>
        </p:sp>
        <p:grpSp>
          <p:nvGrpSpPr>
            <p:cNvPr id="238598" name="Group 35"/>
            <p:cNvGrpSpPr>
              <a:grpSpLocks/>
            </p:cNvGrpSpPr>
            <p:nvPr/>
          </p:nvGrpSpPr>
          <p:grpSpPr bwMode="auto">
            <a:xfrm>
              <a:off x="4203" y="2537"/>
              <a:ext cx="598" cy="535"/>
              <a:chOff x="4177" y="3546"/>
              <a:chExt cx="598" cy="535"/>
            </a:xfrm>
          </p:grpSpPr>
          <p:sp>
            <p:nvSpPr>
              <p:cNvPr id="238838" name="Rectangle 36"/>
              <p:cNvSpPr>
                <a:spLocks noChangeArrowheads="1"/>
              </p:cNvSpPr>
              <p:nvPr/>
            </p:nvSpPr>
            <p:spPr bwMode="auto">
              <a:xfrm>
                <a:off x="4177" y="3546"/>
                <a:ext cx="598" cy="534"/>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latin typeface="Arial" panose="020B0604020202020204" pitchFamily="34" charset="0"/>
                </a:endParaRPr>
              </a:p>
            </p:txBody>
          </p:sp>
          <p:sp>
            <p:nvSpPr>
              <p:cNvPr id="238839" name="Rectangle 37"/>
              <p:cNvSpPr>
                <a:spLocks noChangeArrowheads="1"/>
              </p:cNvSpPr>
              <p:nvPr/>
            </p:nvSpPr>
            <p:spPr bwMode="auto">
              <a:xfrm>
                <a:off x="4177" y="3546"/>
                <a:ext cx="598" cy="534"/>
              </a:xfrm>
              <a:prstGeom prst="rect">
                <a:avLst/>
              </a:prstGeom>
              <a:noFill/>
              <a:ln w="9525">
                <a:solidFill>
                  <a:srgbClr val="808080"/>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latin typeface="Arial" panose="020B0604020202020204" pitchFamily="34" charset="0"/>
                </a:endParaRPr>
              </a:p>
            </p:txBody>
          </p:sp>
          <p:sp>
            <p:nvSpPr>
              <p:cNvPr id="238840" name="Line 38"/>
              <p:cNvSpPr>
                <a:spLocks noChangeShapeType="1"/>
              </p:cNvSpPr>
              <p:nvPr/>
            </p:nvSpPr>
            <p:spPr bwMode="auto">
              <a:xfrm>
                <a:off x="4177" y="3546"/>
                <a:ext cx="1" cy="534"/>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8841" name="Line 39"/>
              <p:cNvSpPr>
                <a:spLocks noChangeShapeType="1"/>
              </p:cNvSpPr>
              <p:nvPr/>
            </p:nvSpPr>
            <p:spPr bwMode="auto">
              <a:xfrm>
                <a:off x="4177" y="4080"/>
                <a:ext cx="598" cy="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8842" name="Freeform 40"/>
              <p:cNvSpPr>
                <a:spLocks/>
              </p:cNvSpPr>
              <p:nvPr/>
            </p:nvSpPr>
            <p:spPr bwMode="auto">
              <a:xfrm>
                <a:off x="4177" y="3636"/>
                <a:ext cx="36" cy="36"/>
              </a:xfrm>
              <a:custGeom>
                <a:avLst/>
                <a:gdLst>
                  <a:gd name="T0" fmla="*/ 18 w 36"/>
                  <a:gd name="T1" fmla="*/ 0 h 36"/>
                  <a:gd name="T2" fmla="*/ 36 w 36"/>
                  <a:gd name="T3" fmla="*/ 18 h 36"/>
                  <a:gd name="T4" fmla="*/ 18 w 36"/>
                  <a:gd name="T5" fmla="*/ 36 h 36"/>
                  <a:gd name="T6" fmla="*/ 0 w 36"/>
                  <a:gd name="T7" fmla="*/ 18 h 36"/>
                  <a:gd name="T8" fmla="*/ 18 w 36"/>
                  <a:gd name="T9" fmla="*/ 0 h 36"/>
                  <a:gd name="T10" fmla="*/ 0 60000 65536"/>
                  <a:gd name="T11" fmla="*/ 0 60000 65536"/>
                  <a:gd name="T12" fmla="*/ 0 60000 65536"/>
                  <a:gd name="T13" fmla="*/ 0 60000 65536"/>
                  <a:gd name="T14" fmla="*/ 0 60000 65536"/>
                  <a:gd name="T15" fmla="*/ 0 w 36"/>
                  <a:gd name="T16" fmla="*/ 0 h 36"/>
                  <a:gd name="T17" fmla="*/ 36 w 36"/>
                  <a:gd name="T18" fmla="*/ 36 h 36"/>
                </a:gdLst>
                <a:ahLst/>
                <a:cxnLst>
                  <a:cxn ang="T10">
                    <a:pos x="T0" y="T1"/>
                  </a:cxn>
                  <a:cxn ang="T11">
                    <a:pos x="T2" y="T3"/>
                  </a:cxn>
                  <a:cxn ang="T12">
                    <a:pos x="T4" y="T5"/>
                  </a:cxn>
                  <a:cxn ang="T13">
                    <a:pos x="T6" y="T7"/>
                  </a:cxn>
                  <a:cxn ang="T14">
                    <a:pos x="T8" y="T9"/>
                  </a:cxn>
                </a:cxnLst>
                <a:rect l="T15" t="T16" r="T17" b="T18"/>
                <a:pathLst>
                  <a:path w="36" h="36">
                    <a:moveTo>
                      <a:pt x="18" y="0"/>
                    </a:moveTo>
                    <a:lnTo>
                      <a:pt x="36" y="18"/>
                    </a:lnTo>
                    <a:lnTo>
                      <a:pt x="18" y="36"/>
                    </a:lnTo>
                    <a:lnTo>
                      <a:pt x="0" y="18"/>
                    </a:lnTo>
                    <a:lnTo>
                      <a:pt x="18" y="0"/>
                    </a:lnTo>
                    <a:close/>
                  </a:path>
                </a:pathLst>
              </a:custGeom>
              <a:solidFill>
                <a:srgbClr val="339966"/>
              </a:solidFill>
              <a:ln w="9525">
                <a:solidFill>
                  <a:srgbClr val="339966"/>
                </a:solidFill>
                <a:round/>
                <a:headEnd/>
                <a:tailEnd/>
              </a:ln>
            </p:spPr>
            <p:txBody>
              <a:bodyPr/>
              <a:lstStyle/>
              <a:p>
                <a:endParaRPr lang="en-US"/>
              </a:p>
            </p:txBody>
          </p:sp>
          <p:sp>
            <p:nvSpPr>
              <p:cNvPr id="238843" name="Freeform 41"/>
              <p:cNvSpPr>
                <a:spLocks/>
              </p:cNvSpPr>
              <p:nvPr/>
            </p:nvSpPr>
            <p:spPr bwMode="auto">
              <a:xfrm>
                <a:off x="4201" y="4008"/>
                <a:ext cx="36" cy="36"/>
              </a:xfrm>
              <a:custGeom>
                <a:avLst/>
                <a:gdLst>
                  <a:gd name="T0" fmla="*/ 18 w 36"/>
                  <a:gd name="T1" fmla="*/ 0 h 36"/>
                  <a:gd name="T2" fmla="*/ 36 w 36"/>
                  <a:gd name="T3" fmla="*/ 18 h 36"/>
                  <a:gd name="T4" fmla="*/ 18 w 36"/>
                  <a:gd name="T5" fmla="*/ 36 h 36"/>
                  <a:gd name="T6" fmla="*/ 0 w 36"/>
                  <a:gd name="T7" fmla="*/ 18 h 36"/>
                  <a:gd name="T8" fmla="*/ 18 w 36"/>
                  <a:gd name="T9" fmla="*/ 0 h 36"/>
                  <a:gd name="T10" fmla="*/ 0 60000 65536"/>
                  <a:gd name="T11" fmla="*/ 0 60000 65536"/>
                  <a:gd name="T12" fmla="*/ 0 60000 65536"/>
                  <a:gd name="T13" fmla="*/ 0 60000 65536"/>
                  <a:gd name="T14" fmla="*/ 0 60000 65536"/>
                  <a:gd name="T15" fmla="*/ 0 w 36"/>
                  <a:gd name="T16" fmla="*/ 0 h 36"/>
                  <a:gd name="T17" fmla="*/ 36 w 36"/>
                  <a:gd name="T18" fmla="*/ 36 h 36"/>
                </a:gdLst>
                <a:ahLst/>
                <a:cxnLst>
                  <a:cxn ang="T10">
                    <a:pos x="T0" y="T1"/>
                  </a:cxn>
                  <a:cxn ang="T11">
                    <a:pos x="T2" y="T3"/>
                  </a:cxn>
                  <a:cxn ang="T12">
                    <a:pos x="T4" y="T5"/>
                  </a:cxn>
                  <a:cxn ang="T13">
                    <a:pos x="T6" y="T7"/>
                  </a:cxn>
                  <a:cxn ang="T14">
                    <a:pos x="T8" y="T9"/>
                  </a:cxn>
                </a:cxnLst>
                <a:rect l="T15" t="T16" r="T17" b="T18"/>
                <a:pathLst>
                  <a:path w="36" h="36">
                    <a:moveTo>
                      <a:pt x="18" y="0"/>
                    </a:moveTo>
                    <a:lnTo>
                      <a:pt x="36" y="18"/>
                    </a:lnTo>
                    <a:lnTo>
                      <a:pt x="18" y="36"/>
                    </a:lnTo>
                    <a:lnTo>
                      <a:pt x="0" y="18"/>
                    </a:lnTo>
                    <a:lnTo>
                      <a:pt x="18" y="0"/>
                    </a:lnTo>
                    <a:close/>
                  </a:path>
                </a:pathLst>
              </a:custGeom>
              <a:solidFill>
                <a:srgbClr val="339966"/>
              </a:solidFill>
              <a:ln w="9525">
                <a:solidFill>
                  <a:srgbClr val="339966"/>
                </a:solidFill>
                <a:round/>
                <a:headEnd/>
                <a:tailEnd/>
              </a:ln>
            </p:spPr>
            <p:txBody>
              <a:bodyPr/>
              <a:lstStyle/>
              <a:p>
                <a:endParaRPr lang="en-US"/>
              </a:p>
            </p:txBody>
          </p:sp>
          <p:sp>
            <p:nvSpPr>
              <p:cNvPr id="238844" name="Freeform 42"/>
              <p:cNvSpPr>
                <a:spLocks/>
              </p:cNvSpPr>
              <p:nvPr/>
            </p:nvSpPr>
            <p:spPr bwMode="auto">
              <a:xfrm>
                <a:off x="4219" y="3972"/>
                <a:ext cx="36" cy="36"/>
              </a:xfrm>
              <a:custGeom>
                <a:avLst/>
                <a:gdLst>
                  <a:gd name="T0" fmla="*/ 18 w 36"/>
                  <a:gd name="T1" fmla="*/ 0 h 36"/>
                  <a:gd name="T2" fmla="*/ 36 w 36"/>
                  <a:gd name="T3" fmla="*/ 18 h 36"/>
                  <a:gd name="T4" fmla="*/ 18 w 36"/>
                  <a:gd name="T5" fmla="*/ 36 h 36"/>
                  <a:gd name="T6" fmla="*/ 0 w 36"/>
                  <a:gd name="T7" fmla="*/ 18 h 36"/>
                  <a:gd name="T8" fmla="*/ 18 w 36"/>
                  <a:gd name="T9" fmla="*/ 0 h 36"/>
                  <a:gd name="T10" fmla="*/ 0 60000 65536"/>
                  <a:gd name="T11" fmla="*/ 0 60000 65536"/>
                  <a:gd name="T12" fmla="*/ 0 60000 65536"/>
                  <a:gd name="T13" fmla="*/ 0 60000 65536"/>
                  <a:gd name="T14" fmla="*/ 0 60000 65536"/>
                  <a:gd name="T15" fmla="*/ 0 w 36"/>
                  <a:gd name="T16" fmla="*/ 0 h 36"/>
                  <a:gd name="T17" fmla="*/ 36 w 36"/>
                  <a:gd name="T18" fmla="*/ 36 h 36"/>
                </a:gdLst>
                <a:ahLst/>
                <a:cxnLst>
                  <a:cxn ang="T10">
                    <a:pos x="T0" y="T1"/>
                  </a:cxn>
                  <a:cxn ang="T11">
                    <a:pos x="T2" y="T3"/>
                  </a:cxn>
                  <a:cxn ang="T12">
                    <a:pos x="T4" y="T5"/>
                  </a:cxn>
                  <a:cxn ang="T13">
                    <a:pos x="T6" y="T7"/>
                  </a:cxn>
                  <a:cxn ang="T14">
                    <a:pos x="T8" y="T9"/>
                  </a:cxn>
                </a:cxnLst>
                <a:rect l="T15" t="T16" r="T17" b="T18"/>
                <a:pathLst>
                  <a:path w="36" h="36">
                    <a:moveTo>
                      <a:pt x="18" y="0"/>
                    </a:moveTo>
                    <a:lnTo>
                      <a:pt x="36" y="18"/>
                    </a:lnTo>
                    <a:lnTo>
                      <a:pt x="18" y="36"/>
                    </a:lnTo>
                    <a:lnTo>
                      <a:pt x="0" y="18"/>
                    </a:lnTo>
                    <a:lnTo>
                      <a:pt x="18" y="0"/>
                    </a:lnTo>
                    <a:close/>
                  </a:path>
                </a:pathLst>
              </a:custGeom>
              <a:solidFill>
                <a:srgbClr val="339966"/>
              </a:solidFill>
              <a:ln w="9525">
                <a:solidFill>
                  <a:srgbClr val="339966"/>
                </a:solidFill>
                <a:round/>
                <a:headEnd/>
                <a:tailEnd/>
              </a:ln>
            </p:spPr>
            <p:txBody>
              <a:bodyPr/>
              <a:lstStyle/>
              <a:p>
                <a:endParaRPr lang="en-US"/>
              </a:p>
            </p:txBody>
          </p:sp>
          <p:sp>
            <p:nvSpPr>
              <p:cNvPr id="238845" name="Freeform 43"/>
              <p:cNvSpPr>
                <a:spLocks/>
              </p:cNvSpPr>
              <p:nvPr/>
            </p:nvSpPr>
            <p:spPr bwMode="auto">
              <a:xfrm>
                <a:off x="4237" y="3726"/>
                <a:ext cx="36" cy="36"/>
              </a:xfrm>
              <a:custGeom>
                <a:avLst/>
                <a:gdLst>
                  <a:gd name="T0" fmla="*/ 18 w 36"/>
                  <a:gd name="T1" fmla="*/ 0 h 36"/>
                  <a:gd name="T2" fmla="*/ 36 w 36"/>
                  <a:gd name="T3" fmla="*/ 18 h 36"/>
                  <a:gd name="T4" fmla="*/ 18 w 36"/>
                  <a:gd name="T5" fmla="*/ 36 h 36"/>
                  <a:gd name="T6" fmla="*/ 0 w 36"/>
                  <a:gd name="T7" fmla="*/ 18 h 36"/>
                  <a:gd name="T8" fmla="*/ 18 w 36"/>
                  <a:gd name="T9" fmla="*/ 0 h 36"/>
                  <a:gd name="T10" fmla="*/ 0 60000 65536"/>
                  <a:gd name="T11" fmla="*/ 0 60000 65536"/>
                  <a:gd name="T12" fmla="*/ 0 60000 65536"/>
                  <a:gd name="T13" fmla="*/ 0 60000 65536"/>
                  <a:gd name="T14" fmla="*/ 0 60000 65536"/>
                  <a:gd name="T15" fmla="*/ 0 w 36"/>
                  <a:gd name="T16" fmla="*/ 0 h 36"/>
                  <a:gd name="T17" fmla="*/ 36 w 36"/>
                  <a:gd name="T18" fmla="*/ 36 h 36"/>
                </a:gdLst>
                <a:ahLst/>
                <a:cxnLst>
                  <a:cxn ang="T10">
                    <a:pos x="T0" y="T1"/>
                  </a:cxn>
                  <a:cxn ang="T11">
                    <a:pos x="T2" y="T3"/>
                  </a:cxn>
                  <a:cxn ang="T12">
                    <a:pos x="T4" y="T5"/>
                  </a:cxn>
                  <a:cxn ang="T13">
                    <a:pos x="T6" y="T7"/>
                  </a:cxn>
                  <a:cxn ang="T14">
                    <a:pos x="T8" y="T9"/>
                  </a:cxn>
                </a:cxnLst>
                <a:rect l="T15" t="T16" r="T17" b="T18"/>
                <a:pathLst>
                  <a:path w="36" h="36">
                    <a:moveTo>
                      <a:pt x="18" y="0"/>
                    </a:moveTo>
                    <a:lnTo>
                      <a:pt x="36" y="18"/>
                    </a:lnTo>
                    <a:lnTo>
                      <a:pt x="18" y="36"/>
                    </a:lnTo>
                    <a:lnTo>
                      <a:pt x="0" y="18"/>
                    </a:lnTo>
                    <a:lnTo>
                      <a:pt x="18" y="0"/>
                    </a:lnTo>
                    <a:close/>
                  </a:path>
                </a:pathLst>
              </a:custGeom>
              <a:solidFill>
                <a:srgbClr val="339966"/>
              </a:solidFill>
              <a:ln w="9525">
                <a:solidFill>
                  <a:srgbClr val="339966"/>
                </a:solidFill>
                <a:round/>
                <a:headEnd/>
                <a:tailEnd/>
              </a:ln>
            </p:spPr>
            <p:txBody>
              <a:bodyPr/>
              <a:lstStyle/>
              <a:p>
                <a:endParaRPr lang="en-US"/>
              </a:p>
            </p:txBody>
          </p:sp>
          <p:sp>
            <p:nvSpPr>
              <p:cNvPr id="238846" name="Freeform 44"/>
              <p:cNvSpPr>
                <a:spLocks/>
              </p:cNvSpPr>
              <p:nvPr/>
            </p:nvSpPr>
            <p:spPr bwMode="auto">
              <a:xfrm>
                <a:off x="4261" y="3900"/>
                <a:ext cx="37" cy="36"/>
              </a:xfrm>
              <a:custGeom>
                <a:avLst/>
                <a:gdLst>
                  <a:gd name="T0" fmla="*/ 19 w 37"/>
                  <a:gd name="T1" fmla="*/ 0 h 36"/>
                  <a:gd name="T2" fmla="*/ 37 w 37"/>
                  <a:gd name="T3" fmla="*/ 18 h 36"/>
                  <a:gd name="T4" fmla="*/ 19 w 37"/>
                  <a:gd name="T5" fmla="*/ 36 h 36"/>
                  <a:gd name="T6" fmla="*/ 0 w 37"/>
                  <a:gd name="T7" fmla="*/ 18 h 36"/>
                  <a:gd name="T8" fmla="*/ 19 w 37"/>
                  <a:gd name="T9" fmla="*/ 0 h 36"/>
                  <a:gd name="T10" fmla="*/ 0 60000 65536"/>
                  <a:gd name="T11" fmla="*/ 0 60000 65536"/>
                  <a:gd name="T12" fmla="*/ 0 60000 65536"/>
                  <a:gd name="T13" fmla="*/ 0 60000 65536"/>
                  <a:gd name="T14" fmla="*/ 0 60000 65536"/>
                  <a:gd name="T15" fmla="*/ 0 w 37"/>
                  <a:gd name="T16" fmla="*/ 0 h 36"/>
                  <a:gd name="T17" fmla="*/ 37 w 37"/>
                  <a:gd name="T18" fmla="*/ 36 h 36"/>
                </a:gdLst>
                <a:ahLst/>
                <a:cxnLst>
                  <a:cxn ang="T10">
                    <a:pos x="T0" y="T1"/>
                  </a:cxn>
                  <a:cxn ang="T11">
                    <a:pos x="T2" y="T3"/>
                  </a:cxn>
                  <a:cxn ang="T12">
                    <a:pos x="T4" y="T5"/>
                  </a:cxn>
                  <a:cxn ang="T13">
                    <a:pos x="T6" y="T7"/>
                  </a:cxn>
                  <a:cxn ang="T14">
                    <a:pos x="T8" y="T9"/>
                  </a:cxn>
                </a:cxnLst>
                <a:rect l="T15" t="T16" r="T17" b="T18"/>
                <a:pathLst>
                  <a:path w="37" h="36">
                    <a:moveTo>
                      <a:pt x="19" y="0"/>
                    </a:moveTo>
                    <a:lnTo>
                      <a:pt x="37" y="18"/>
                    </a:lnTo>
                    <a:lnTo>
                      <a:pt x="19" y="36"/>
                    </a:lnTo>
                    <a:lnTo>
                      <a:pt x="0" y="18"/>
                    </a:lnTo>
                    <a:lnTo>
                      <a:pt x="19" y="0"/>
                    </a:lnTo>
                    <a:close/>
                  </a:path>
                </a:pathLst>
              </a:custGeom>
              <a:solidFill>
                <a:srgbClr val="339966"/>
              </a:solidFill>
              <a:ln w="9525">
                <a:solidFill>
                  <a:srgbClr val="339966"/>
                </a:solidFill>
                <a:round/>
                <a:headEnd/>
                <a:tailEnd/>
              </a:ln>
            </p:spPr>
            <p:txBody>
              <a:bodyPr/>
              <a:lstStyle/>
              <a:p>
                <a:endParaRPr lang="en-US"/>
              </a:p>
            </p:txBody>
          </p:sp>
          <p:sp>
            <p:nvSpPr>
              <p:cNvPr id="238847" name="Freeform 45"/>
              <p:cNvSpPr>
                <a:spLocks/>
              </p:cNvSpPr>
              <p:nvPr/>
            </p:nvSpPr>
            <p:spPr bwMode="auto">
              <a:xfrm>
                <a:off x="4280" y="3810"/>
                <a:ext cx="36" cy="36"/>
              </a:xfrm>
              <a:custGeom>
                <a:avLst/>
                <a:gdLst>
                  <a:gd name="T0" fmla="*/ 18 w 36"/>
                  <a:gd name="T1" fmla="*/ 0 h 36"/>
                  <a:gd name="T2" fmla="*/ 36 w 36"/>
                  <a:gd name="T3" fmla="*/ 18 h 36"/>
                  <a:gd name="T4" fmla="*/ 18 w 36"/>
                  <a:gd name="T5" fmla="*/ 36 h 36"/>
                  <a:gd name="T6" fmla="*/ 0 w 36"/>
                  <a:gd name="T7" fmla="*/ 18 h 36"/>
                  <a:gd name="T8" fmla="*/ 18 w 36"/>
                  <a:gd name="T9" fmla="*/ 0 h 36"/>
                  <a:gd name="T10" fmla="*/ 0 60000 65536"/>
                  <a:gd name="T11" fmla="*/ 0 60000 65536"/>
                  <a:gd name="T12" fmla="*/ 0 60000 65536"/>
                  <a:gd name="T13" fmla="*/ 0 60000 65536"/>
                  <a:gd name="T14" fmla="*/ 0 60000 65536"/>
                  <a:gd name="T15" fmla="*/ 0 w 36"/>
                  <a:gd name="T16" fmla="*/ 0 h 36"/>
                  <a:gd name="T17" fmla="*/ 36 w 36"/>
                  <a:gd name="T18" fmla="*/ 36 h 36"/>
                </a:gdLst>
                <a:ahLst/>
                <a:cxnLst>
                  <a:cxn ang="T10">
                    <a:pos x="T0" y="T1"/>
                  </a:cxn>
                  <a:cxn ang="T11">
                    <a:pos x="T2" y="T3"/>
                  </a:cxn>
                  <a:cxn ang="T12">
                    <a:pos x="T4" y="T5"/>
                  </a:cxn>
                  <a:cxn ang="T13">
                    <a:pos x="T6" y="T7"/>
                  </a:cxn>
                  <a:cxn ang="T14">
                    <a:pos x="T8" y="T9"/>
                  </a:cxn>
                </a:cxnLst>
                <a:rect l="T15" t="T16" r="T17" b="T18"/>
                <a:pathLst>
                  <a:path w="36" h="36">
                    <a:moveTo>
                      <a:pt x="18" y="0"/>
                    </a:moveTo>
                    <a:lnTo>
                      <a:pt x="36" y="18"/>
                    </a:lnTo>
                    <a:lnTo>
                      <a:pt x="18" y="36"/>
                    </a:lnTo>
                    <a:lnTo>
                      <a:pt x="0" y="18"/>
                    </a:lnTo>
                    <a:lnTo>
                      <a:pt x="18" y="0"/>
                    </a:lnTo>
                    <a:close/>
                  </a:path>
                </a:pathLst>
              </a:custGeom>
              <a:solidFill>
                <a:srgbClr val="339966"/>
              </a:solidFill>
              <a:ln w="9525">
                <a:solidFill>
                  <a:srgbClr val="339966"/>
                </a:solidFill>
                <a:round/>
                <a:headEnd/>
                <a:tailEnd/>
              </a:ln>
            </p:spPr>
            <p:txBody>
              <a:bodyPr/>
              <a:lstStyle/>
              <a:p>
                <a:endParaRPr lang="en-US"/>
              </a:p>
            </p:txBody>
          </p:sp>
          <p:sp>
            <p:nvSpPr>
              <p:cNvPr id="238848" name="Freeform 46"/>
              <p:cNvSpPr>
                <a:spLocks/>
              </p:cNvSpPr>
              <p:nvPr/>
            </p:nvSpPr>
            <p:spPr bwMode="auto">
              <a:xfrm>
                <a:off x="4298" y="3828"/>
                <a:ext cx="36" cy="36"/>
              </a:xfrm>
              <a:custGeom>
                <a:avLst/>
                <a:gdLst>
                  <a:gd name="T0" fmla="*/ 18 w 36"/>
                  <a:gd name="T1" fmla="*/ 0 h 36"/>
                  <a:gd name="T2" fmla="*/ 36 w 36"/>
                  <a:gd name="T3" fmla="*/ 18 h 36"/>
                  <a:gd name="T4" fmla="*/ 18 w 36"/>
                  <a:gd name="T5" fmla="*/ 36 h 36"/>
                  <a:gd name="T6" fmla="*/ 0 w 36"/>
                  <a:gd name="T7" fmla="*/ 18 h 36"/>
                  <a:gd name="T8" fmla="*/ 18 w 36"/>
                  <a:gd name="T9" fmla="*/ 0 h 36"/>
                  <a:gd name="T10" fmla="*/ 0 60000 65536"/>
                  <a:gd name="T11" fmla="*/ 0 60000 65536"/>
                  <a:gd name="T12" fmla="*/ 0 60000 65536"/>
                  <a:gd name="T13" fmla="*/ 0 60000 65536"/>
                  <a:gd name="T14" fmla="*/ 0 60000 65536"/>
                  <a:gd name="T15" fmla="*/ 0 w 36"/>
                  <a:gd name="T16" fmla="*/ 0 h 36"/>
                  <a:gd name="T17" fmla="*/ 36 w 36"/>
                  <a:gd name="T18" fmla="*/ 36 h 36"/>
                </a:gdLst>
                <a:ahLst/>
                <a:cxnLst>
                  <a:cxn ang="T10">
                    <a:pos x="T0" y="T1"/>
                  </a:cxn>
                  <a:cxn ang="T11">
                    <a:pos x="T2" y="T3"/>
                  </a:cxn>
                  <a:cxn ang="T12">
                    <a:pos x="T4" y="T5"/>
                  </a:cxn>
                  <a:cxn ang="T13">
                    <a:pos x="T6" y="T7"/>
                  </a:cxn>
                  <a:cxn ang="T14">
                    <a:pos x="T8" y="T9"/>
                  </a:cxn>
                </a:cxnLst>
                <a:rect l="T15" t="T16" r="T17" b="T18"/>
                <a:pathLst>
                  <a:path w="36" h="36">
                    <a:moveTo>
                      <a:pt x="18" y="0"/>
                    </a:moveTo>
                    <a:lnTo>
                      <a:pt x="36" y="18"/>
                    </a:lnTo>
                    <a:lnTo>
                      <a:pt x="18" y="36"/>
                    </a:lnTo>
                    <a:lnTo>
                      <a:pt x="0" y="18"/>
                    </a:lnTo>
                    <a:lnTo>
                      <a:pt x="18" y="0"/>
                    </a:lnTo>
                    <a:close/>
                  </a:path>
                </a:pathLst>
              </a:custGeom>
              <a:solidFill>
                <a:srgbClr val="339966"/>
              </a:solidFill>
              <a:ln w="9525">
                <a:solidFill>
                  <a:srgbClr val="339966"/>
                </a:solidFill>
                <a:round/>
                <a:headEnd/>
                <a:tailEnd/>
              </a:ln>
            </p:spPr>
            <p:txBody>
              <a:bodyPr/>
              <a:lstStyle/>
              <a:p>
                <a:endParaRPr lang="en-US"/>
              </a:p>
            </p:txBody>
          </p:sp>
          <p:sp>
            <p:nvSpPr>
              <p:cNvPr id="238849" name="Freeform 47"/>
              <p:cNvSpPr>
                <a:spLocks/>
              </p:cNvSpPr>
              <p:nvPr/>
            </p:nvSpPr>
            <p:spPr bwMode="auto">
              <a:xfrm>
                <a:off x="4316" y="3882"/>
                <a:ext cx="36" cy="36"/>
              </a:xfrm>
              <a:custGeom>
                <a:avLst/>
                <a:gdLst>
                  <a:gd name="T0" fmla="*/ 18 w 36"/>
                  <a:gd name="T1" fmla="*/ 0 h 36"/>
                  <a:gd name="T2" fmla="*/ 36 w 36"/>
                  <a:gd name="T3" fmla="*/ 18 h 36"/>
                  <a:gd name="T4" fmla="*/ 18 w 36"/>
                  <a:gd name="T5" fmla="*/ 36 h 36"/>
                  <a:gd name="T6" fmla="*/ 0 w 36"/>
                  <a:gd name="T7" fmla="*/ 18 h 36"/>
                  <a:gd name="T8" fmla="*/ 18 w 36"/>
                  <a:gd name="T9" fmla="*/ 0 h 36"/>
                  <a:gd name="T10" fmla="*/ 0 60000 65536"/>
                  <a:gd name="T11" fmla="*/ 0 60000 65536"/>
                  <a:gd name="T12" fmla="*/ 0 60000 65536"/>
                  <a:gd name="T13" fmla="*/ 0 60000 65536"/>
                  <a:gd name="T14" fmla="*/ 0 60000 65536"/>
                  <a:gd name="T15" fmla="*/ 0 w 36"/>
                  <a:gd name="T16" fmla="*/ 0 h 36"/>
                  <a:gd name="T17" fmla="*/ 36 w 36"/>
                  <a:gd name="T18" fmla="*/ 36 h 36"/>
                </a:gdLst>
                <a:ahLst/>
                <a:cxnLst>
                  <a:cxn ang="T10">
                    <a:pos x="T0" y="T1"/>
                  </a:cxn>
                  <a:cxn ang="T11">
                    <a:pos x="T2" y="T3"/>
                  </a:cxn>
                  <a:cxn ang="T12">
                    <a:pos x="T4" y="T5"/>
                  </a:cxn>
                  <a:cxn ang="T13">
                    <a:pos x="T6" y="T7"/>
                  </a:cxn>
                  <a:cxn ang="T14">
                    <a:pos x="T8" y="T9"/>
                  </a:cxn>
                </a:cxnLst>
                <a:rect l="T15" t="T16" r="T17" b="T18"/>
                <a:pathLst>
                  <a:path w="36" h="36">
                    <a:moveTo>
                      <a:pt x="18" y="0"/>
                    </a:moveTo>
                    <a:lnTo>
                      <a:pt x="36" y="18"/>
                    </a:lnTo>
                    <a:lnTo>
                      <a:pt x="18" y="36"/>
                    </a:lnTo>
                    <a:lnTo>
                      <a:pt x="0" y="18"/>
                    </a:lnTo>
                    <a:lnTo>
                      <a:pt x="18" y="0"/>
                    </a:lnTo>
                    <a:close/>
                  </a:path>
                </a:pathLst>
              </a:custGeom>
              <a:solidFill>
                <a:srgbClr val="339966"/>
              </a:solidFill>
              <a:ln w="9525">
                <a:solidFill>
                  <a:srgbClr val="339966"/>
                </a:solidFill>
                <a:round/>
                <a:headEnd/>
                <a:tailEnd/>
              </a:ln>
            </p:spPr>
            <p:txBody>
              <a:bodyPr/>
              <a:lstStyle/>
              <a:p>
                <a:endParaRPr lang="en-US"/>
              </a:p>
            </p:txBody>
          </p:sp>
          <p:sp>
            <p:nvSpPr>
              <p:cNvPr id="238850" name="Freeform 48"/>
              <p:cNvSpPr>
                <a:spLocks/>
              </p:cNvSpPr>
              <p:nvPr/>
            </p:nvSpPr>
            <p:spPr bwMode="auto">
              <a:xfrm>
                <a:off x="4340" y="3762"/>
                <a:ext cx="36" cy="36"/>
              </a:xfrm>
              <a:custGeom>
                <a:avLst/>
                <a:gdLst>
                  <a:gd name="T0" fmla="*/ 18 w 36"/>
                  <a:gd name="T1" fmla="*/ 0 h 36"/>
                  <a:gd name="T2" fmla="*/ 36 w 36"/>
                  <a:gd name="T3" fmla="*/ 18 h 36"/>
                  <a:gd name="T4" fmla="*/ 18 w 36"/>
                  <a:gd name="T5" fmla="*/ 36 h 36"/>
                  <a:gd name="T6" fmla="*/ 0 w 36"/>
                  <a:gd name="T7" fmla="*/ 18 h 36"/>
                  <a:gd name="T8" fmla="*/ 18 w 36"/>
                  <a:gd name="T9" fmla="*/ 0 h 36"/>
                  <a:gd name="T10" fmla="*/ 0 60000 65536"/>
                  <a:gd name="T11" fmla="*/ 0 60000 65536"/>
                  <a:gd name="T12" fmla="*/ 0 60000 65536"/>
                  <a:gd name="T13" fmla="*/ 0 60000 65536"/>
                  <a:gd name="T14" fmla="*/ 0 60000 65536"/>
                  <a:gd name="T15" fmla="*/ 0 w 36"/>
                  <a:gd name="T16" fmla="*/ 0 h 36"/>
                  <a:gd name="T17" fmla="*/ 36 w 36"/>
                  <a:gd name="T18" fmla="*/ 36 h 36"/>
                </a:gdLst>
                <a:ahLst/>
                <a:cxnLst>
                  <a:cxn ang="T10">
                    <a:pos x="T0" y="T1"/>
                  </a:cxn>
                  <a:cxn ang="T11">
                    <a:pos x="T2" y="T3"/>
                  </a:cxn>
                  <a:cxn ang="T12">
                    <a:pos x="T4" y="T5"/>
                  </a:cxn>
                  <a:cxn ang="T13">
                    <a:pos x="T6" y="T7"/>
                  </a:cxn>
                  <a:cxn ang="T14">
                    <a:pos x="T8" y="T9"/>
                  </a:cxn>
                </a:cxnLst>
                <a:rect l="T15" t="T16" r="T17" b="T18"/>
                <a:pathLst>
                  <a:path w="36" h="36">
                    <a:moveTo>
                      <a:pt x="18" y="0"/>
                    </a:moveTo>
                    <a:lnTo>
                      <a:pt x="36" y="18"/>
                    </a:lnTo>
                    <a:lnTo>
                      <a:pt x="18" y="36"/>
                    </a:lnTo>
                    <a:lnTo>
                      <a:pt x="0" y="18"/>
                    </a:lnTo>
                    <a:lnTo>
                      <a:pt x="18" y="0"/>
                    </a:lnTo>
                    <a:close/>
                  </a:path>
                </a:pathLst>
              </a:custGeom>
              <a:solidFill>
                <a:srgbClr val="339966"/>
              </a:solidFill>
              <a:ln w="9525">
                <a:solidFill>
                  <a:srgbClr val="339966"/>
                </a:solidFill>
                <a:round/>
                <a:headEnd/>
                <a:tailEnd/>
              </a:ln>
            </p:spPr>
            <p:txBody>
              <a:bodyPr/>
              <a:lstStyle/>
              <a:p>
                <a:endParaRPr lang="en-US"/>
              </a:p>
            </p:txBody>
          </p:sp>
          <p:sp>
            <p:nvSpPr>
              <p:cNvPr id="238851" name="Freeform 49"/>
              <p:cNvSpPr>
                <a:spLocks/>
              </p:cNvSpPr>
              <p:nvPr/>
            </p:nvSpPr>
            <p:spPr bwMode="auto">
              <a:xfrm>
                <a:off x="4358" y="3954"/>
                <a:ext cx="36" cy="36"/>
              </a:xfrm>
              <a:custGeom>
                <a:avLst/>
                <a:gdLst>
                  <a:gd name="T0" fmla="*/ 18 w 36"/>
                  <a:gd name="T1" fmla="*/ 0 h 36"/>
                  <a:gd name="T2" fmla="*/ 36 w 36"/>
                  <a:gd name="T3" fmla="*/ 18 h 36"/>
                  <a:gd name="T4" fmla="*/ 18 w 36"/>
                  <a:gd name="T5" fmla="*/ 36 h 36"/>
                  <a:gd name="T6" fmla="*/ 0 w 36"/>
                  <a:gd name="T7" fmla="*/ 18 h 36"/>
                  <a:gd name="T8" fmla="*/ 18 w 36"/>
                  <a:gd name="T9" fmla="*/ 0 h 36"/>
                  <a:gd name="T10" fmla="*/ 0 60000 65536"/>
                  <a:gd name="T11" fmla="*/ 0 60000 65536"/>
                  <a:gd name="T12" fmla="*/ 0 60000 65536"/>
                  <a:gd name="T13" fmla="*/ 0 60000 65536"/>
                  <a:gd name="T14" fmla="*/ 0 60000 65536"/>
                  <a:gd name="T15" fmla="*/ 0 w 36"/>
                  <a:gd name="T16" fmla="*/ 0 h 36"/>
                  <a:gd name="T17" fmla="*/ 36 w 36"/>
                  <a:gd name="T18" fmla="*/ 36 h 36"/>
                </a:gdLst>
                <a:ahLst/>
                <a:cxnLst>
                  <a:cxn ang="T10">
                    <a:pos x="T0" y="T1"/>
                  </a:cxn>
                  <a:cxn ang="T11">
                    <a:pos x="T2" y="T3"/>
                  </a:cxn>
                  <a:cxn ang="T12">
                    <a:pos x="T4" y="T5"/>
                  </a:cxn>
                  <a:cxn ang="T13">
                    <a:pos x="T6" y="T7"/>
                  </a:cxn>
                  <a:cxn ang="T14">
                    <a:pos x="T8" y="T9"/>
                  </a:cxn>
                </a:cxnLst>
                <a:rect l="T15" t="T16" r="T17" b="T18"/>
                <a:pathLst>
                  <a:path w="36" h="36">
                    <a:moveTo>
                      <a:pt x="18" y="0"/>
                    </a:moveTo>
                    <a:lnTo>
                      <a:pt x="36" y="18"/>
                    </a:lnTo>
                    <a:lnTo>
                      <a:pt x="18" y="36"/>
                    </a:lnTo>
                    <a:lnTo>
                      <a:pt x="0" y="18"/>
                    </a:lnTo>
                    <a:lnTo>
                      <a:pt x="18" y="0"/>
                    </a:lnTo>
                    <a:close/>
                  </a:path>
                </a:pathLst>
              </a:custGeom>
              <a:solidFill>
                <a:srgbClr val="339966"/>
              </a:solidFill>
              <a:ln w="9525">
                <a:solidFill>
                  <a:srgbClr val="339966"/>
                </a:solidFill>
                <a:round/>
                <a:headEnd/>
                <a:tailEnd/>
              </a:ln>
            </p:spPr>
            <p:txBody>
              <a:bodyPr/>
              <a:lstStyle/>
              <a:p>
                <a:endParaRPr lang="en-US"/>
              </a:p>
            </p:txBody>
          </p:sp>
          <p:sp>
            <p:nvSpPr>
              <p:cNvPr id="238852" name="Freeform 50"/>
              <p:cNvSpPr>
                <a:spLocks/>
              </p:cNvSpPr>
              <p:nvPr/>
            </p:nvSpPr>
            <p:spPr bwMode="auto">
              <a:xfrm>
                <a:off x="4376" y="3654"/>
                <a:ext cx="37" cy="36"/>
              </a:xfrm>
              <a:custGeom>
                <a:avLst/>
                <a:gdLst>
                  <a:gd name="T0" fmla="*/ 18 w 37"/>
                  <a:gd name="T1" fmla="*/ 0 h 36"/>
                  <a:gd name="T2" fmla="*/ 37 w 37"/>
                  <a:gd name="T3" fmla="*/ 18 h 36"/>
                  <a:gd name="T4" fmla="*/ 18 w 37"/>
                  <a:gd name="T5" fmla="*/ 36 h 36"/>
                  <a:gd name="T6" fmla="*/ 0 w 37"/>
                  <a:gd name="T7" fmla="*/ 18 h 36"/>
                  <a:gd name="T8" fmla="*/ 18 w 37"/>
                  <a:gd name="T9" fmla="*/ 0 h 36"/>
                  <a:gd name="T10" fmla="*/ 0 60000 65536"/>
                  <a:gd name="T11" fmla="*/ 0 60000 65536"/>
                  <a:gd name="T12" fmla="*/ 0 60000 65536"/>
                  <a:gd name="T13" fmla="*/ 0 60000 65536"/>
                  <a:gd name="T14" fmla="*/ 0 60000 65536"/>
                  <a:gd name="T15" fmla="*/ 0 w 37"/>
                  <a:gd name="T16" fmla="*/ 0 h 36"/>
                  <a:gd name="T17" fmla="*/ 37 w 37"/>
                  <a:gd name="T18" fmla="*/ 36 h 36"/>
                </a:gdLst>
                <a:ahLst/>
                <a:cxnLst>
                  <a:cxn ang="T10">
                    <a:pos x="T0" y="T1"/>
                  </a:cxn>
                  <a:cxn ang="T11">
                    <a:pos x="T2" y="T3"/>
                  </a:cxn>
                  <a:cxn ang="T12">
                    <a:pos x="T4" y="T5"/>
                  </a:cxn>
                  <a:cxn ang="T13">
                    <a:pos x="T6" y="T7"/>
                  </a:cxn>
                  <a:cxn ang="T14">
                    <a:pos x="T8" y="T9"/>
                  </a:cxn>
                </a:cxnLst>
                <a:rect l="T15" t="T16" r="T17" b="T18"/>
                <a:pathLst>
                  <a:path w="37" h="36">
                    <a:moveTo>
                      <a:pt x="18" y="0"/>
                    </a:moveTo>
                    <a:lnTo>
                      <a:pt x="37" y="18"/>
                    </a:lnTo>
                    <a:lnTo>
                      <a:pt x="18" y="36"/>
                    </a:lnTo>
                    <a:lnTo>
                      <a:pt x="0" y="18"/>
                    </a:lnTo>
                    <a:lnTo>
                      <a:pt x="18" y="0"/>
                    </a:lnTo>
                    <a:close/>
                  </a:path>
                </a:pathLst>
              </a:custGeom>
              <a:solidFill>
                <a:srgbClr val="339966"/>
              </a:solidFill>
              <a:ln w="9525">
                <a:solidFill>
                  <a:srgbClr val="339966"/>
                </a:solidFill>
                <a:round/>
                <a:headEnd/>
                <a:tailEnd/>
              </a:ln>
            </p:spPr>
            <p:txBody>
              <a:bodyPr/>
              <a:lstStyle/>
              <a:p>
                <a:endParaRPr lang="en-US"/>
              </a:p>
            </p:txBody>
          </p:sp>
          <p:sp>
            <p:nvSpPr>
              <p:cNvPr id="238853" name="Freeform 51"/>
              <p:cNvSpPr>
                <a:spLocks/>
              </p:cNvSpPr>
              <p:nvPr/>
            </p:nvSpPr>
            <p:spPr bwMode="auto">
              <a:xfrm>
                <a:off x="4400" y="4026"/>
                <a:ext cx="37" cy="36"/>
              </a:xfrm>
              <a:custGeom>
                <a:avLst/>
                <a:gdLst>
                  <a:gd name="T0" fmla="*/ 19 w 37"/>
                  <a:gd name="T1" fmla="*/ 0 h 36"/>
                  <a:gd name="T2" fmla="*/ 37 w 37"/>
                  <a:gd name="T3" fmla="*/ 18 h 36"/>
                  <a:gd name="T4" fmla="*/ 19 w 37"/>
                  <a:gd name="T5" fmla="*/ 36 h 36"/>
                  <a:gd name="T6" fmla="*/ 0 w 37"/>
                  <a:gd name="T7" fmla="*/ 18 h 36"/>
                  <a:gd name="T8" fmla="*/ 19 w 37"/>
                  <a:gd name="T9" fmla="*/ 0 h 36"/>
                  <a:gd name="T10" fmla="*/ 0 60000 65536"/>
                  <a:gd name="T11" fmla="*/ 0 60000 65536"/>
                  <a:gd name="T12" fmla="*/ 0 60000 65536"/>
                  <a:gd name="T13" fmla="*/ 0 60000 65536"/>
                  <a:gd name="T14" fmla="*/ 0 60000 65536"/>
                  <a:gd name="T15" fmla="*/ 0 w 37"/>
                  <a:gd name="T16" fmla="*/ 0 h 36"/>
                  <a:gd name="T17" fmla="*/ 37 w 37"/>
                  <a:gd name="T18" fmla="*/ 36 h 36"/>
                </a:gdLst>
                <a:ahLst/>
                <a:cxnLst>
                  <a:cxn ang="T10">
                    <a:pos x="T0" y="T1"/>
                  </a:cxn>
                  <a:cxn ang="T11">
                    <a:pos x="T2" y="T3"/>
                  </a:cxn>
                  <a:cxn ang="T12">
                    <a:pos x="T4" y="T5"/>
                  </a:cxn>
                  <a:cxn ang="T13">
                    <a:pos x="T6" y="T7"/>
                  </a:cxn>
                  <a:cxn ang="T14">
                    <a:pos x="T8" y="T9"/>
                  </a:cxn>
                </a:cxnLst>
                <a:rect l="T15" t="T16" r="T17" b="T18"/>
                <a:pathLst>
                  <a:path w="37" h="36">
                    <a:moveTo>
                      <a:pt x="19" y="0"/>
                    </a:moveTo>
                    <a:lnTo>
                      <a:pt x="37" y="18"/>
                    </a:lnTo>
                    <a:lnTo>
                      <a:pt x="19" y="36"/>
                    </a:lnTo>
                    <a:lnTo>
                      <a:pt x="0" y="18"/>
                    </a:lnTo>
                    <a:lnTo>
                      <a:pt x="19" y="0"/>
                    </a:lnTo>
                    <a:close/>
                  </a:path>
                </a:pathLst>
              </a:custGeom>
              <a:solidFill>
                <a:srgbClr val="339966"/>
              </a:solidFill>
              <a:ln w="9525">
                <a:solidFill>
                  <a:srgbClr val="339966"/>
                </a:solidFill>
                <a:round/>
                <a:headEnd/>
                <a:tailEnd/>
              </a:ln>
            </p:spPr>
            <p:txBody>
              <a:bodyPr/>
              <a:lstStyle/>
              <a:p>
                <a:endParaRPr lang="en-US"/>
              </a:p>
            </p:txBody>
          </p:sp>
          <p:sp>
            <p:nvSpPr>
              <p:cNvPr id="238854" name="Freeform 52"/>
              <p:cNvSpPr>
                <a:spLocks/>
              </p:cNvSpPr>
              <p:nvPr/>
            </p:nvSpPr>
            <p:spPr bwMode="auto">
              <a:xfrm>
                <a:off x="4419" y="3618"/>
                <a:ext cx="36" cy="36"/>
              </a:xfrm>
              <a:custGeom>
                <a:avLst/>
                <a:gdLst>
                  <a:gd name="T0" fmla="*/ 18 w 36"/>
                  <a:gd name="T1" fmla="*/ 0 h 36"/>
                  <a:gd name="T2" fmla="*/ 36 w 36"/>
                  <a:gd name="T3" fmla="*/ 18 h 36"/>
                  <a:gd name="T4" fmla="*/ 18 w 36"/>
                  <a:gd name="T5" fmla="*/ 36 h 36"/>
                  <a:gd name="T6" fmla="*/ 0 w 36"/>
                  <a:gd name="T7" fmla="*/ 18 h 36"/>
                  <a:gd name="T8" fmla="*/ 18 w 36"/>
                  <a:gd name="T9" fmla="*/ 0 h 36"/>
                  <a:gd name="T10" fmla="*/ 0 60000 65536"/>
                  <a:gd name="T11" fmla="*/ 0 60000 65536"/>
                  <a:gd name="T12" fmla="*/ 0 60000 65536"/>
                  <a:gd name="T13" fmla="*/ 0 60000 65536"/>
                  <a:gd name="T14" fmla="*/ 0 60000 65536"/>
                  <a:gd name="T15" fmla="*/ 0 w 36"/>
                  <a:gd name="T16" fmla="*/ 0 h 36"/>
                  <a:gd name="T17" fmla="*/ 36 w 36"/>
                  <a:gd name="T18" fmla="*/ 36 h 36"/>
                </a:gdLst>
                <a:ahLst/>
                <a:cxnLst>
                  <a:cxn ang="T10">
                    <a:pos x="T0" y="T1"/>
                  </a:cxn>
                  <a:cxn ang="T11">
                    <a:pos x="T2" y="T3"/>
                  </a:cxn>
                  <a:cxn ang="T12">
                    <a:pos x="T4" y="T5"/>
                  </a:cxn>
                  <a:cxn ang="T13">
                    <a:pos x="T6" y="T7"/>
                  </a:cxn>
                  <a:cxn ang="T14">
                    <a:pos x="T8" y="T9"/>
                  </a:cxn>
                </a:cxnLst>
                <a:rect l="T15" t="T16" r="T17" b="T18"/>
                <a:pathLst>
                  <a:path w="36" h="36">
                    <a:moveTo>
                      <a:pt x="18" y="0"/>
                    </a:moveTo>
                    <a:lnTo>
                      <a:pt x="36" y="18"/>
                    </a:lnTo>
                    <a:lnTo>
                      <a:pt x="18" y="36"/>
                    </a:lnTo>
                    <a:lnTo>
                      <a:pt x="0" y="18"/>
                    </a:lnTo>
                    <a:lnTo>
                      <a:pt x="18" y="0"/>
                    </a:lnTo>
                    <a:close/>
                  </a:path>
                </a:pathLst>
              </a:custGeom>
              <a:solidFill>
                <a:srgbClr val="339966"/>
              </a:solidFill>
              <a:ln w="9525">
                <a:solidFill>
                  <a:srgbClr val="339966"/>
                </a:solidFill>
                <a:round/>
                <a:headEnd/>
                <a:tailEnd/>
              </a:ln>
            </p:spPr>
            <p:txBody>
              <a:bodyPr/>
              <a:lstStyle/>
              <a:p>
                <a:endParaRPr lang="en-US"/>
              </a:p>
            </p:txBody>
          </p:sp>
          <p:sp>
            <p:nvSpPr>
              <p:cNvPr id="238855" name="Freeform 53"/>
              <p:cNvSpPr>
                <a:spLocks/>
              </p:cNvSpPr>
              <p:nvPr/>
            </p:nvSpPr>
            <p:spPr bwMode="auto">
              <a:xfrm>
                <a:off x="4437" y="4044"/>
                <a:ext cx="36" cy="36"/>
              </a:xfrm>
              <a:custGeom>
                <a:avLst/>
                <a:gdLst>
                  <a:gd name="T0" fmla="*/ 18 w 36"/>
                  <a:gd name="T1" fmla="*/ 0 h 36"/>
                  <a:gd name="T2" fmla="*/ 36 w 36"/>
                  <a:gd name="T3" fmla="*/ 18 h 36"/>
                  <a:gd name="T4" fmla="*/ 18 w 36"/>
                  <a:gd name="T5" fmla="*/ 36 h 36"/>
                  <a:gd name="T6" fmla="*/ 0 w 36"/>
                  <a:gd name="T7" fmla="*/ 18 h 36"/>
                  <a:gd name="T8" fmla="*/ 18 w 36"/>
                  <a:gd name="T9" fmla="*/ 0 h 36"/>
                  <a:gd name="T10" fmla="*/ 0 60000 65536"/>
                  <a:gd name="T11" fmla="*/ 0 60000 65536"/>
                  <a:gd name="T12" fmla="*/ 0 60000 65536"/>
                  <a:gd name="T13" fmla="*/ 0 60000 65536"/>
                  <a:gd name="T14" fmla="*/ 0 60000 65536"/>
                  <a:gd name="T15" fmla="*/ 0 w 36"/>
                  <a:gd name="T16" fmla="*/ 0 h 36"/>
                  <a:gd name="T17" fmla="*/ 36 w 36"/>
                  <a:gd name="T18" fmla="*/ 36 h 36"/>
                </a:gdLst>
                <a:ahLst/>
                <a:cxnLst>
                  <a:cxn ang="T10">
                    <a:pos x="T0" y="T1"/>
                  </a:cxn>
                  <a:cxn ang="T11">
                    <a:pos x="T2" y="T3"/>
                  </a:cxn>
                  <a:cxn ang="T12">
                    <a:pos x="T4" y="T5"/>
                  </a:cxn>
                  <a:cxn ang="T13">
                    <a:pos x="T6" y="T7"/>
                  </a:cxn>
                  <a:cxn ang="T14">
                    <a:pos x="T8" y="T9"/>
                  </a:cxn>
                </a:cxnLst>
                <a:rect l="T15" t="T16" r="T17" b="T18"/>
                <a:pathLst>
                  <a:path w="36" h="36">
                    <a:moveTo>
                      <a:pt x="18" y="0"/>
                    </a:moveTo>
                    <a:lnTo>
                      <a:pt x="36" y="18"/>
                    </a:lnTo>
                    <a:lnTo>
                      <a:pt x="18" y="36"/>
                    </a:lnTo>
                    <a:lnTo>
                      <a:pt x="0" y="18"/>
                    </a:lnTo>
                    <a:lnTo>
                      <a:pt x="18" y="0"/>
                    </a:lnTo>
                    <a:close/>
                  </a:path>
                </a:pathLst>
              </a:custGeom>
              <a:solidFill>
                <a:srgbClr val="339966"/>
              </a:solidFill>
              <a:ln w="9525">
                <a:solidFill>
                  <a:srgbClr val="339966"/>
                </a:solidFill>
                <a:round/>
                <a:headEnd/>
                <a:tailEnd/>
              </a:ln>
            </p:spPr>
            <p:txBody>
              <a:bodyPr/>
              <a:lstStyle/>
              <a:p>
                <a:endParaRPr lang="en-US"/>
              </a:p>
            </p:txBody>
          </p:sp>
          <p:sp>
            <p:nvSpPr>
              <p:cNvPr id="238856" name="Freeform 54"/>
              <p:cNvSpPr>
                <a:spLocks/>
              </p:cNvSpPr>
              <p:nvPr/>
            </p:nvSpPr>
            <p:spPr bwMode="auto">
              <a:xfrm>
                <a:off x="4461" y="3708"/>
                <a:ext cx="36" cy="36"/>
              </a:xfrm>
              <a:custGeom>
                <a:avLst/>
                <a:gdLst>
                  <a:gd name="T0" fmla="*/ 18 w 36"/>
                  <a:gd name="T1" fmla="*/ 0 h 36"/>
                  <a:gd name="T2" fmla="*/ 36 w 36"/>
                  <a:gd name="T3" fmla="*/ 18 h 36"/>
                  <a:gd name="T4" fmla="*/ 18 w 36"/>
                  <a:gd name="T5" fmla="*/ 36 h 36"/>
                  <a:gd name="T6" fmla="*/ 0 w 36"/>
                  <a:gd name="T7" fmla="*/ 18 h 36"/>
                  <a:gd name="T8" fmla="*/ 18 w 36"/>
                  <a:gd name="T9" fmla="*/ 0 h 36"/>
                  <a:gd name="T10" fmla="*/ 0 60000 65536"/>
                  <a:gd name="T11" fmla="*/ 0 60000 65536"/>
                  <a:gd name="T12" fmla="*/ 0 60000 65536"/>
                  <a:gd name="T13" fmla="*/ 0 60000 65536"/>
                  <a:gd name="T14" fmla="*/ 0 60000 65536"/>
                  <a:gd name="T15" fmla="*/ 0 w 36"/>
                  <a:gd name="T16" fmla="*/ 0 h 36"/>
                  <a:gd name="T17" fmla="*/ 36 w 36"/>
                  <a:gd name="T18" fmla="*/ 36 h 36"/>
                </a:gdLst>
                <a:ahLst/>
                <a:cxnLst>
                  <a:cxn ang="T10">
                    <a:pos x="T0" y="T1"/>
                  </a:cxn>
                  <a:cxn ang="T11">
                    <a:pos x="T2" y="T3"/>
                  </a:cxn>
                  <a:cxn ang="T12">
                    <a:pos x="T4" y="T5"/>
                  </a:cxn>
                  <a:cxn ang="T13">
                    <a:pos x="T6" y="T7"/>
                  </a:cxn>
                  <a:cxn ang="T14">
                    <a:pos x="T8" y="T9"/>
                  </a:cxn>
                </a:cxnLst>
                <a:rect l="T15" t="T16" r="T17" b="T18"/>
                <a:pathLst>
                  <a:path w="36" h="36">
                    <a:moveTo>
                      <a:pt x="18" y="0"/>
                    </a:moveTo>
                    <a:lnTo>
                      <a:pt x="36" y="18"/>
                    </a:lnTo>
                    <a:lnTo>
                      <a:pt x="18" y="36"/>
                    </a:lnTo>
                    <a:lnTo>
                      <a:pt x="0" y="18"/>
                    </a:lnTo>
                    <a:lnTo>
                      <a:pt x="18" y="0"/>
                    </a:lnTo>
                    <a:close/>
                  </a:path>
                </a:pathLst>
              </a:custGeom>
              <a:solidFill>
                <a:srgbClr val="339966"/>
              </a:solidFill>
              <a:ln w="9525">
                <a:solidFill>
                  <a:srgbClr val="339966"/>
                </a:solidFill>
                <a:round/>
                <a:headEnd/>
                <a:tailEnd/>
              </a:ln>
            </p:spPr>
            <p:txBody>
              <a:bodyPr/>
              <a:lstStyle/>
              <a:p>
                <a:endParaRPr lang="en-US"/>
              </a:p>
            </p:txBody>
          </p:sp>
          <p:sp>
            <p:nvSpPr>
              <p:cNvPr id="238857" name="Freeform 55"/>
              <p:cNvSpPr>
                <a:spLocks/>
              </p:cNvSpPr>
              <p:nvPr/>
            </p:nvSpPr>
            <p:spPr bwMode="auto">
              <a:xfrm>
                <a:off x="4479" y="3936"/>
                <a:ext cx="36" cy="36"/>
              </a:xfrm>
              <a:custGeom>
                <a:avLst/>
                <a:gdLst>
                  <a:gd name="T0" fmla="*/ 18 w 36"/>
                  <a:gd name="T1" fmla="*/ 0 h 36"/>
                  <a:gd name="T2" fmla="*/ 36 w 36"/>
                  <a:gd name="T3" fmla="*/ 18 h 36"/>
                  <a:gd name="T4" fmla="*/ 18 w 36"/>
                  <a:gd name="T5" fmla="*/ 36 h 36"/>
                  <a:gd name="T6" fmla="*/ 0 w 36"/>
                  <a:gd name="T7" fmla="*/ 18 h 36"/>
                  <a:gd name="T8" fmla="*/ 18 w 36"/>
                  <a:gd name="T9" fmla="*/ 0 h 36"/>
                  <a:gd name="T10" fmla="*/ 0 60000 65536"/>
                  <a:gd name="T11" fmla="*/ 0 60000 65536"/>
                  <a:gd name="T12" fmla="*/ 0 60000 65536"/>
                  <a:gd name="T13" fmla="*/ 0 60000 65536"/>
                  <a:gd name="T14" fmla="*/ 0 60000 65536"/>
                  <a:gd name="T15" fmla="*/ 0 w 36"/>
                  <a:gd name="T16" fmla="*/ 0 h 36"/>
                  <a:gd name="T17" fmla="*/ 36 w 36"/>
                  <a:gd name="T18" fmla="*/ 36 h 36"/>
                </a:gdLst>
                <a:ahLst/>
                <a:cxnLst>
                  <a:cxn ang="T10">
                    <a:pos x="T0" y="T1"/>
                  </a:cxn>
                  <a:cxn ang="T11">
                    <a:pos x="T2" y="T3"/>
                  </a:cxn>
                  <a:cxn ang="T12">
                    <a:pos x="T4" y="T5"/>
                  </a:cxn>
                  <a:cxn ang="T13">
                    <a:pos x="T6" y="T7"/>
                  </a:cxn>
                  <a:cxn ang="T14">
                    <a:pos x="T8" y="T9"/>
                  </a:cxn>
                </a:cxnLst>
                <a:rect l="T15" t="T16" r="T17" b="T18"/>
                <a:pathLst>
                  <a:path w="36" h="36">
                    <a:moveTo>
                      <a:pt x="18" y="0"/>
                    </a:moveTo>
                    <a:lnTo>
                      <a:pt x="36" y="18"/>
                    </a:lnTo>
                    <a:lnTo>
                      <a:pt x="18" y="36"/>
                    </a:lnTo>
                    <a:lnTo>
                      <a:pt x="0" y="18"/>
                    </a:lnTo>
                    <a:lnTo>
                      <a:pt x="18" y="0"/>
                    </a:lnTo>
                    <a:close/>
                  </a:path>
                </a:pathLst>
              </a:custGeom>
              <a:solidFill>
                <a:srgbClr val="339966"/>
              </a:solidFill>
              <a:ln w="9525">
                <a:solidFill>
                  <a:srgbClr val="339966"/>
                </a:solidFill>
                <a:round/>
                <a:headEnd/>
                <a:tailEnd/>
              </a:ln>
            </p:spPr>
            <p:txBody>
              <a:bodyPr/>
              <a:lstStyle/>
              <a:p>
                <a:endParaRPr lang="en-US"/>
              </a:p>
            </p:txBody>
          </p:sp>
          <p:sp>
            <p:nvSpPr>
              <p:cNvPr id="238858" name="Freeform 56"/>
              <p:cNvSpPr>
                <a:spLocks/>
              </p:cNvSpPr>
              <p:nvPr/>
            </p:nvSpPr>
            <p:spPr bwMode="auto">
              <a:xfrm>
                <a:off x="4497" y="3780"/>
                <a:ext cx="36" cy="36"/>
              </a:xfrm>
              <a:custGeom>
                <a:avLst/>
                <a:gdLst>
                  <a:gd name="T0" fmla="*/ 18 w 36"/>
                  <a:gd name="T1" fmla="*/ 0 h 36"/>
                  <a:gd name="T2" fmla="*/ 36 w 36"/>
                  <a:gd name="T3" fmla="*/ 18 h 36"/>
                  <a:gd name="T4" fmla="*/ 18 w 36"/>
                  <a:gd name="T5" fmla="*/ 36 h 36"/>
                  <a:gd name="T6" fmla="*/ 0 w 36"/>
                  <a:gd name="T7" fmla="*/ 18 h 36"/>
                  <a:gd name="T8" fmla="*/ 18 w 36"/>
                  <a:gd name="T9" fmla="*/ 0 h 36"/>
                  <a:gd name="T10" fmla="*/ 0 60000 65536"/>
                  <a:gd name="T11" fmla="*/ 0 60000 65536"/>
                  <a:gd name="T12" fmla="*/ 0 60000 65536"/>
                  <a:gd name="T13" fmla="*/ 0 60000 65536"/>
                  <a:gd name="T14" fmla="*/ 0 60000 65536"/>
                  <a:gd name="T15" fmla="*/ 0 w 36"/>
                  <a:gd name="T16" fmla="*/ 0 h 36"/>
                  <a:gd name="T17" fmla="*/ 36 w 36"/>
                  <a:gd name="T18" fmla="*/ 36 h 36"/>
                </a:gdLst>
                <a:ahLst/>
                <a:cxnLst>
                  <a:cxn ang="T10">
                    <a:pos x="T0" y="T1"/>
                  </a:cxn>
                  <a:cxn ang="T11">
                    <a:pos x="T2" y="T3"/>
                  </a:cxn>
                  <a:cxn ang="T12">
                    <a:pos x="T4" y="T5"/>
                  </a:cxn>
                  <a:cxn ang="T13">
                    <a:pos x="T6" y="T7"/>
                  </a:cxn>
                  <a:cxn ang="T14">
                    <a:pos x="T8" y="T9"/>
                  </a:cxn>
                </a:cxnLst>
                <a:rect l="T15" t="T16" r="T17" b="T18"/>
                <a:pathLst>
                  <a:path w="36" h="36">
                    <a:moveTo>
                      <a:pt x="18" y="0"/>
                    </a:moveTo>
                    <a:lnTo>
                      <a:pt x="36" y="18"/>
                    </a:lnTo>
                    <a:lnTo>
                      <a:pt x="18" y="36"/>
                    </a:lnTo>
                    <a:lnTo>
                      <a:pt x="0" y="18"/>
                    </a:lnTo>
                    <a:lnTo>
                      <a:pt x="18" y="0"/>
                    </a:lnTo>
                    <a:close/>
                  </a:path>
                </a:pathLst>
              </a:custGeom>
              <a:solidFill>
                <a:srgbClr val="339966"/>
              </a:solidFill>
              <a:ln w="9525">
                <a:solidFill>
                  <a:srgbClr val="339966"/>
                </a:solidFill>
                <a:round/>
                <a:headEnd/>
                <a:tailEnd/>
              </a:ln>
            </p:spPr>
            <p:txBody>
              <a:bodyPr/>
              <a:lstStyle/>
              <a:p>
                <a:endParaRPr lang="en-US"/>
              </a:p>
            </p:txBody>
          </p:sp>
          <p:sp>
            <p:nvSpPr>
              <p:cNvPr id="238859" name="Freeform 57"/>
              <p:cNvSpPr>
                <a:spLocks/>
              </p:cNvSpPr>
              <p:nvPr/>
            </p:nvSpPr>
            <p:spPr bwMode="auto">
              <a:xfrm>
                <a:off x="4515" y="3864"/>
                <a:ext cx="37" cy="36"/>
              </a:xfrm>
              <a:custGeom>
                <a:avLst/>
                <a:gdLst>
                  <a:gd name="T0" fmla="*/ 18 w 37"/>
                  <a:gd name="T1" fmla="*/ 0 h 36"/>
                  <a:gd name="T2" fmla="*/ 37 w 37"/>
                  <a:gd name="T3" fmla="*/ 18 h 36"/>
                  <a:gd name="T4" fmla="*/ 18 w 37"/>
                  <a:gd name="T5" fmla="*/ 36 h 36"/>
                  <a:gd name="T6" fmla="*/ 0 w 37"/>
                  <a:gd name="T7" fmla="*/ 18 h 36"/>
                  <a:gd name="T8" fmla="*/ 18 w 37"/>
                  <a:gd name="T9" fmla="*/ 0 h 36"/>
                  <a:gd name="T10" fmla="*/ 0 60000 65536"/>
                  <a:gd name="T11" fmla="*/ 0 60000 65536"/>
                  <a:gd name="T12" fmla="*/ 0 60000 65536"/>
                  <a:gd name="T13" fmla="*/ 0 60000 65536"/>
                  <a:gd name="T14" fmla="*/ 0 60000 65536"/>
                  <a:gd name="T15" fmla="*/ 0 w 37"/>
                  <a:gd name="T16" fmla="*/ 0 h 36"/>
                  <a:gd name="T17" fmla="*/ 37 w 37"/>
                  <a:gd name="T18" fmla="*/ 36 h 36"/>
                </a:gdLst>
                <a:ahLst/>
                <a:cxnLst>
                  <a:cxn ang="T10">
                    <a:pos x="T0" y="T1"/>
                  </a:cxn>
                  <a:cxn ang="T11">
                    <a:pos x="T2" y="T3"/>
                  </a:cxn>
                  <a:cxn ang="T12">
                    <a:pos x="T4" y="T5"/>
                  </a:cxn>
                  <a:cxn ang="T13">
                    <a:pos x="T6" y="T7"/>
                  </a:cxn>
                  <a:cxn ang="T14">
                    <a:pos x="T8" y="T9"/>
                  </a:cxn>
                </a:cxnLst>
                <a:rect l="T15" t="T16" r="T17" b="T18"/>
                <a:pathLst>
                  <a:path w="37" h="36">
                    <a:moveTo>
                      <a:pt x="18" y="0"/>
                    </a:moveTo>
                    <a:lnTo>
                      <a:pt x="37" y="18"/>
                    </a:lnTo>
                    <a:lnTo>
                      <a:pt x="18" y="36"/>
                    </a:lnTo>
                    <a:lnTo>
                      <a:pt x="0" y="18"/>
                    </a:lnTo>
                    <a:lnTo>
                      <a:pt x="18" y="0"/>
                    </a:lnTo>
                    <a:close/>
                  </a:path>
                </a:pathLst>
              </a:custGeom>
              <a:solidFill>
                <a:srgbClr val="339966"/>
              </a:solidFill>
              <a:ln w="9525">
                <a:solidFill>
                  <a:srgbClr val="339966"/>
                </a:solidFill>
                <a:round/>
                <a:headEnd/>
                <a:tailEnd/>
              </a:ln>
            </p:spPr>
            <p:txBody>
              <a:bodyPr/>
              <a:lstStyle/>
              <a:p>
                <a:endParaRPr lang="en-US"/>
              </a:p>
            </p:txBody>
          </p:sp>
          <p:sp>
            <p:nvSpPr>
              <p:cNvPr id="238860" name="Freeform 58"/>
              <p:cNvSpPr>
                <a:spLocks/>
              </p:cNvSpPr>
              <p:nvPr/>
            </p:nvSpPr>
            <p:spPr bwMode="auto">
              <a:xfrm>
                <a:off x="4540" y="3846"/>
                <a:ext cx="36" cy="36"/>
              </a:xfrm>
              <a:custGeom>
                <a:avLst/>
                <a:gdLst>
                  <a:gd name="T0" fmla="*/ 18 w 36"/>
                  <a:gd name="T1" fmla="*/ 0 h 36"/>
                  <a:gd name="T2" fmla="*/ 36 w 36"/>
                  <a:gd name="T3" fmla="*/ 18 h 36"/>
                  <a:gd name="T4" fmla="*/ 18 w 36"/>
                  <a:gd name="T5" fmla="*/ 36 h 36"/>
                  <a:gd name="T6" fmla="*/ 0 w 36"/>
                  <a:gd name="T7" fmla="*/ 18 h 36"/>
                  <a:gd name="T8" fmla="*/ 18 w 36"/>
                  <a:gd name="T9" fmla="*/ 0 h 36"/>
                  <a:gd name="T10" fmla="*/ 0 60000 65536"/>
                  <a:gd name="T11" fmla="*/ 0 60000 65536"/>
                  <a:gd name="T12" fmla="*/ 0 60000 65536"/>
                  <a:gd name="T13" fmla="*/ 0 60000 65536"/>
                  <a:gd name="T14" fmla="*/ 0 60000 65536"/>
                  <a:gd name="T15" fmla="*/ 0 w 36"/>
                  <a:gd name="T16" fmla="*/ 0 h 36"/>
                  <a:gd name="T17" fmla="*/ 36 w 36"/>
                  <a:gd name="T18" fmla="*/ 36 h 36"/>
                </a:gdLst>
                <a:ahLst/>
                <a:cxnLst>
                  <a:cxn ang="T10">
                    <a:pos x="T0" y="T1"/>
                  </a:cxn>
                  <a:cxn ang="T11">
                    <a:pos x="T2" y="T3"/>
                  </a:cxn>
                  <a:cxn ang="T12">
                    <a:pos x="T4" y="T5"/>
                  </a:cxn>
                  <a:cxn ang="T13">
                    <a:pos x="T6" y="T7"/>
                  </a:cxn>
                  <a:cxn ang="T14">
                    <a:pos x="T8" y="T9"/>
                  </a:cxn>
                </a:cxnLst>
                <a:rect l="T15" t="T16" r="T17" b="T18"/>
                <a:pathLst>
                  <a:path w="36" h="36">
                    <a:moveTo>
                      <a:pt x="18" y="0"/>
                    </a:moveTo>
                    <a:lnTo>
                      <a:pt x="36" y="18"/>
                    </a:lnTo>
                    <a:lnTo>
                      <a:pt x="18" y="36"/>
                    </a:lnTo>
                    <a:lnTo>
                      <a:pt x="0" y="18"/>
                    </a:lnTo>
                    <a:lnTo>
                      <a:pt x="18" y="0"/>
                    </a:lnTo>
                    <a:close/>
                  </a:path>
                </a:pathLst>
              </a:custGeom>
              <a:solidFill>
                <a:srgbClr val="339966"/>
              </a:solidFill>
              <a:ln w="9525">
                <a:solidFill>
                  <a:srgbClr val="339966"/>
                </a:solidFill>
                <a:round/>
                <a:headEnd/>
                <a:tailEnd/>
              </a:ln>
            </p:spPr>
            <p:txBody>
              <a:bodyPr/>
              <a:lstStyle/>
              <a:p>
                <a:endParaRPr lang="en-US"/>
              </a:p>
            </p:txBody>
          </p:sp>
          <p:sp>
            <p:nvSpPr>
              <p:cNvPr id="238861" name="Freeform 59"/>
              <p:cNvSpPr>
                <a:spLocks/>
              </p:cNvSpPr>
              <p:nvPr/>
            </p:nvSpPr>
            <p:spPr bwMode="auto">
              <a:xfrm>
                <a:off x="4558" y="3798"/>
                <a:ext cx="36" cy="36"/>
              </a:xfrm>
              <a:custGeom>
                <a:avLst/>
                <a:gdLst>
                  <a:gd name="T0" fmla="*/ 18 w 36"/>
                  <a:gd name="T1" fmla="*/ 0 h 36"/>
                  <a:gd name="T2" fmla="*/ 36 w 36"/>
                  <a:gd name="T3" fmla="*/ 18 h 36"/>
                  <a:gd name="T4" fmla="*/ 18 w 36"/>
                  <a:gd name="T5" fmla="*/ 36 h 36"/>
                  <a:gd name="T6" fmla="*/ 0 w 36"/>
                  <a:gd name="T7" fmla="*/ 18 h 36"/>
                  <a:gd name="T8" fmla="*/ 18 w 36"/>
                  <a:gd name="T9" fmla="*/ 0 h 36"/>
                  <a:gd name="T10" fmla="*/ 0 60000 65536"/>
                  <a:gd name="T11" fmla="*/ 0 60000 65536"/>
                  <a:gd name="T12" fmla="*/ 0 60000 65536"/>
                  <a:gd name="T13" fmla="*/ 0 60000 65536"/>
                  <a:gd name="T14" fmla="*/ 0 60000 65536"/>
                  <a:gd name="T15" fmla="*/ 0 w 36"/>
                  <a:gd name="T16" fmla="*/ 0 h 36"/>
                  <a:gd name="T17" fmla="*/ 36 w 36"/>
                  <a:gd name="T18" fmla="*/ 36 h 36"/>
                </a:gdLst>
                <a:ahLst/>
                <a:cxnLst>
                  <a:cxn ang="T10">
                    <a:pos x="T0" y="T1"/>
                  </a:cxn>
                  <a:cxn ang="T11">
                    <a:pos x="T2" y="T3"/>
                  </a:cxn>
                  <a:cxn ang="T12">
                    <a:pos x="T4" y="T5"/>
                  </a:cxn>
                  <a:cxn ang="T13">
                    <a:pos x="T6" y="T7"/>
                  </a:cxn>
                  <a:cxn ang="T14">
                    <a:pos x="T8" y="T9"/>
                  </a:cxn>
                </a:cxnLst>
                <a:rect l="T15" t="T16" r="T17" b="T18"/>
                <a:pathLst>
                  <a:path w="36" h="36">
                    <a:moveTo>
                      <a:pt x="18" y="0"/>
                    </a:moveTo>
                    <a:lnTo>
                      <a:pt x="36" y="18"/>
                    </a:lnTo>
                    <a:lnTo>
                      <a:pt x="18" y="36"/>
                    </a:lnTo>
                    <a:lnTo>
                      <a:pt x="0" y="18"/>
                    </a:lnTo>
                    <a:lnTo>
                      <a:pt x="18" y="0"/>
                    </a:lnTo>
                    <a:close/>
                  </a:path>
                </a:pathLst>
              </a:custGeom>
              <a:solidFill>
                <a:srgbClr val="339966"/>
              </a:solidFill>
              <a:ln w="9525">
                <a:solidFill>
                  <a:srgbClr val="339966"/>
                </a:solidFill>
                <a:round/>
                <a:headEnd/>
                <a:tailEnd/>
              </a:ln>
            </p:spPr>
            <p:txBody>
              <a:bodyPr/>
              <a:lstStyle/>
              <a:p>
                <a:endParaRPr lang="en-US"/>
              </a:p>
            </p:txBody>
          </p:sp>
          <p:sp>
            <p:nvSpPr>
              <p:cNvPr id="238862" name="Freeform 60"/>
              <p:cNvSpPr>
                <a:spLocks/>
              </p:cNvSpPr>
              <p:nvPr/>
            </p:nvSpPr>
            <p:spPr bwMode="auto">
              <a:xfrm>
                <a:off x="4576" y="3918"/>
                <a:ext cx="36" cy="36"/>
              </a:xfrm>
              <a:custGeom>
                <a:avLst/>
                <a:gdLst>
                  <a:gd name="T0" fmla="*/ 18 w 36"/>
                  <a:gd name="T1" fmla="*/ 0 h 36"/>
                  <a:gd name="T2" fmla="*/ 36 w 36"/>
                  <a:gd name="T3" fmla="*/ 18 h 36"/>
                  <a:gd name="T4" fmla="*/ 18 w 36"/>
                  <a:gd name="T5" fmla="*/ 36 h 36"/>
                  <a:gd name="T6" fmla="*/ 0 w 36"/>
                  <a:gd name="T7" fmla="*/ 18 h 36"/>
                  <a:gd name="T8" fmla="*/ 18 w 36"/>
                  <a:gd name="T9" fmla="*/ 0 h 36"/>
                  <a:gd name="T10" fmla="*/ 0 60000 65536"/>
                  <a:gd name="T11" fmla="*/ 0 60000 65536"/>
                  <a:gd name="T12" fmla="*/ 0 60000 65536"/>
                  <a:gd name="T13" fmla="*/ 0 60000 65536"/>
                  <a:gd name="T14" fmla="*/ 0 60000 65536"/>
                  <a:gd name="T15" fmla="*/ 0 w 36"/>
                  <a:gd name="T16" fmla="*/ 0 h 36"/>
                  <a:gd name="T17" fmla="*/ 36 w 36"/>
                  <a:gd name="T18" fmla="*/ 36 h 36"/>
                </a:gdLst>
                <a:ahLst/>
                <a:cxnLst>
                  <a:cxn ang="T10">
                    <a:pos x="T0" y="T1"/>
                  </a:cxn>
                  <a:cxn ang="T11">
                    <a:pos x="T2" y="T3"/>
                  </a:cxn>
                  <a:cxn ang="T12">
                    <a:pos x="T4" y="T5"/>
                  </a:cxn>
                  <a:cxn ang="T13">
                    <a:pos x="T6" y="T7"/>
                  </a:cxn>
                  <a:cxn ang="T14">
                    <a:pos x="T8" y="T9"/>
                  </a:cxn>
                </a:cxnLst>
                <a:rect l="T15" t="T16" r="T17" b="T18"/>
                <a:pathLst>
                  <a:path w="36" h="36">
                    <a:moveTo>
                      <a:pt x="18" y="0"/>
                    </a:moveTo>
                    <a:lnTo>
                      <a:pt x="36" y="18"/>
                    </a:lnTo>
                    <a:lnTo>
                      <a:pt x="18" y="36"/>
                    </a:lnTo>
                    <a:lnTo>
                      <a:pt x="0" y="18"/>
                    </a:lnTo>
                    <a:lnTo>
                      <a:pt x="18" y="0"/>
                    </a:lnTo>
                    <a:close/>
                  </a:path>
                </a:pathLst>
              </a:custGeom>
              <a:solidFill>
                <a:srgbClr val="339966"/>
              </a:solidFill>
              <a:ln w="9525">
                <a:solidFill>
                  <a:srgbClr val="339966"/>
                </a:solidFill>
                <a:round/>
                <a:headEnd/>
                <a:tailEnd/>
              </a:ln>
            </p:spPr>
            <p:txBody>
              <a:bodyPr/>
              <a:lstStyle/>
              <a:p>
                <a:endParaRPr lang="en-US"/>
              </a:p>
            </p:txBody>
          </p:sp>
          <p:sp>
            <p:nvSpPr>
              <p:cNvPr id="238863" name="Freeform 61"/>
              <p:cNvSpPr>
                <a:spLocks/>
              </p:cNvSpPr>
              <p:nvPr/>
            </p:nvSpPr>
            <p:spPr bwMode="auto">
              <a:xfrm>
                <a:off x="4600" y="3744"/>
                <a:ext cx="36" cy="36"/>
              </a:xfrm>
              <a:custGeom>
                <a:avLst/>
                <a:gdLst>
                  <a:gd name="T0" fmla="*/ 18 w 36"/>
                  <a:gd name="T1" fmla="*/ 0 h 36"/>
                  <a:gd name="T2" fmla="*/ 36 w 36"/>
                  <a:gd name="T3" fmla="*/ 18 h 36"/>
                  <a:gd name="T4" fmla="*/ 18 w 36"/>
                  <a:gd name="T5" fmla="*/ 36 h 36"/>
                  <a:gd name="T6" fmla="*/ 0 w 36"/>
                  <a:gd name="T7" fmla="*/ 18 h 36"/>
                  <a:gd name="T8" fmla="*/ 18 w 36"/>
                  <a:gd name="T9" fmla="*/ 0 h 36"/>
                  <a:gd name="T10" fmla="*/ 0 60000 65536"/>
                  <a:gd name="T11" fmla="*/ 0 60000 65536"/>
                  <a:gd name="T12" fmla="*/ 0 60000 65536"/>
                  <a:gd name="T13" fmla="*/ 0 60000 65536"/>
                  <a:gd name="T14" fmla="*/ 0 60000 65536"/>
                  <a:gd name="T15" fmla="*/ 0 w 36"/>
                  <a:gd name="T16" fmla="*/ 0 h 36"/>
                  <a:gd name="T17" fmla="*/ 36 w 36"/>
                  <a:gd name="T18" fmla="*/ 36 h 36"/>
                </a:gdLst>
                <a:ahLst/>
                <a:cxnLst>
                  <a:cxn ang="T10">
                    <a:pos x="T0" y="T1"/>
                  </a:cxn>
                  <a:cxn ang="T11">
                    <a:pos x="T2" y="T3"/>
                  </a:cxn>
                  <a:cxn ang="T12">
                    <a:pos x="T4" y="T5"/>
                  </a:cxn>
                  <a:cxn ang="T13">
                    <a:pos x="T6" y="T7"/>
                  </a:cxn>
                  <a:cxn ang="T14">
                    <a:pos x="T8" y="T9"/>
                  </a:cxn>
                </a:cxnLst>
                <a:rect l="T15" t="T16" r="T17" b="T18"/>
                <a:pathLst>
                  <a:path w="36" h="36">
                    <a:moveTo>
                      <a:pt x="18" y="0"/>
                    </a:moveTo>
                    <a:lnTo>
                      <a:pt x="36" y="18"/>
                    </a:lnTo>
                    <a:lnTo>
                      <a:pt x="18" y="36"/>
                    </a:lnTo>
                    <a:lnTo>
                      <a:pt x="0" y="18"/>
                    </a:lnTo>
                    <a:lnTo>
                      <a:pt x="18" y="0"/>
                    </a:lnTo>
                    <a:close/>
                  </a:path>
                </a:pathLst>
              </a:custGeom>
              <a:solidFill>
                <a:srgbClr val="339966"/>
              </a:solidFill>
              <a:ln w="9525">
                <a:solidFill>
                  <a:srgbClr val="339966"/>
                </a:solidFill>
                <a:round/>
                <a:headEnd/>
                <a:tailEnd/>
              </a:ln>
            </p:spPr>
            <p:txBody>
              <a:bodyPr/>
              <a:lstStyle/>
              <a:p>
                <a:endParaRPr lang="en-US"/>
              </a:p>
            </p:txBody>
          </p:sp>
          <p:sp>
            <p:nvSpPr>
              <p:cNvPr id="238864" name="Freeform 62"/>
              <p:cNvSpPr>
                <a:spLocks/>
              </p:cNvSpPr>
              <p:nvPr/>
            </p:nvSpPr>
            <p:spPr bwMode="auto">
              <a:xfrm>
                <a:off x="4618" y="3672"/>
                <a:ext cx="36" cy="36"/>
              </a:xfrm>
              <a:custGeom>
                <a:avLst/>
                <a:gdLst>
                  <a:gd name="T0" fmla="*/ 18 w 36"/>
                  <a:gd name="T1" fmla="*/ 0 h 36"/>
                  <a:gd name="T2" fmla="*/ 36 w 36"/>
                  <a:gd name="T3" fmla="*/ 18 h 36"/>
                  <a:gd name="T4" fmla="*/ 18 w 36"/>
                  <a:gd name="T5" fmla="*/ 36 h 36"/>
                  <a:gd name="T6" fmla="*/ 0 w 36"/>
                  <a:gd name="T7" fmla="*/ 18 h 36"/>
                  <a:gd name="T8" fmla="*/ 18 w 36"/>
                  <a:gd name="T9" fmla="*/ 0 h 36"/>
                  <a:gd name="T10" fmla="*/ 0 60000 65536"/>
                  <a:gd name="T11" fmla="*/ 0 60000 65536"/>
                  <a:gd name="T12" fmla="*/ 0 60000 65536"/>
                  <a:gd name="T13" fmla="*/ 0 60000 65536"/>
                  <a:gd name="T14" fmla="*/ 0 60000 65536"/>
                  <a:gd name="T15" fmla="*/ 0 w 36"/>
                  <a:gd name="T16" fmla="*/ 0 h 36"/>
                  <a:gd name="T17" fmla="*/ 36 w 36"/>
                  <a:gd name="T18" fmla="*/ 36 h 36"/>
                </a:gdLst>
                <a:ahLst/>
                <a:cxnLst>
                  <a:cxn ang="T10">
                    <a:pos x="T0" y="T1"/>
                  </a:cxn>
                  <a:cxn ang="T11">
                    <a:pos x="T2" y="T3"/>
                  </a:cxn>
                  <a:cxn ang="T12">
                    <a:pos x="T4" y="T5"/>
                  </a:cxn>
                  <a:cxn ang="T13">
                    <a:pos x="T6" y="T7"/>
                  </a:cxn>
                  <a:cxn ang="T14">
                    <a:pos x="T8" y="T9"/>
                  </a:cxn>
                </a:cxnLst>
                <a:rect l="T15" t="T16" r="T17" b="T18"/>
                <a:pathLst>
                  <a:path w="36" h="36">
                    <a:moveTo>
                      <a:pt x="18" y="0"/>
                    </a:moveTo>
                    <a:lnTo>
                      <a:pt x="36" y="18"/>
                    </a:lnTo>
                    <a:lnTo>
                      <a:pt x="18" y="36"/>
                    </a:lnTo>
                    <a:lnTo>
                      <a:pt x="0" y="18"/>
                    </a:lnTo>
                    <a:lnTo>
                      <a:pt x="18" y="0"/>
                    </a:lnTo>
                    <a:close/>
                  </a:path>
                </a:pathLst>
              </a:custGeom>
              <a:solidFill>
                <a:srgbClr val="339966"/>
              </a:solidFill>
              <a:ln w="9525">
                <a:solidFill>
                  <a:srgbClr val="339966"/>
                </a:solidFill>
                <a:round/>
                <a:headEnd/>
                <a:tailEnd/>
              </a:ln>
            </p:spPr>
            <p:txBody>
              <a:bodyPr/>
              <a:lstStyle/>
              <a:p>
                <a:endParaRPr lang="en-US"/>
              </a:p>
            </p:txBody>
          </p:sp>
          <p:sp>
            <p:nvSpPr>
              <p:cNvPr id="238865" name="Freeform 63"/>
              <p:cNvSpPr>
                <a:spLocks/>
              </p:cNvSpPr>
              <p:nvPr/>
            </p:nvSpPr>
            <p:spPr bwMode="auto">
              <a:xfrm>
                <a:off x="4636" y="3990"/>
                <a:ext cx="37" cy="36"/>
              </a:xfrm>
              <a:custGeom>
                <a:avLst/>
                <a:gdLst>
                  <a:gd name="T0" fmla="*/ 18 w 37"/>
                  <a:gd name="T1" fmla="*/ 0 h 36"/>
                  <a:gd name="T2" fmla="*/ 37 w 37"/>
                  <a:gd name="T3" fmla="*/ 18 h 36"/>
                  <a:gd name="T4" fmla="*/ 18 w 37"/>
                  <a:gd name="T5" fmla="*/ 36 h 36"/>
                  <a:gd name="T6" fmla="*/ 0 w 37"/>
                  <a:gd name="T7" fmla="*/ 18 h 36"/>
                  <a:gd name="T8" fmla="*/ 18 w 37"/>
                  <a:gd name="T9" fmla="*/ 0 h 36"/>
                  <a:gd name="T10" fmla="*/ 0 60000 65536"/>
                  <a:gd name="T11" fmla="*/ 0 60000 65536"/>
                  <a:gd name="T12" fmla="*/ 0 60000 65536"/>
                  <a:gd name="T13" fmla="*/ 0 60000 65536"/>
                  <a:gd name="T14" fmla="*/ 0 60000 65536"/>
                  <a:gd name="T15" fmla="*/ 0 w 37"/>
                  <a:gd name="T16" fmla="*/ 0 h 36"/>
                  <a:gd name="T17" fmla="*/ 37 w 37"/>
                  <a:gd name="T18" fmla="*/ 36 h 36"/>
                </a:gdLst>
                <a:ahLst/>
                <a:cxnLst>
                  <a:cxn ang="T10">
                    <a:pos x="T0" y="T1"/>
                  </a:cxn>
                  <a:cxn ang="T11">
                    <a:pos x="T2" y="T3"/>
                  </a:cxn>
                  <a:cxn ang="T12">
                    <a:pos x="T4" y="T5"/>
                  </a:cxn>
                  <a:cxn ang="T13">
                    <a:pos x="T6" y="T7"/>
                  </a:cxn>
                  <a:cxn ang="T14">
                    <a:pos x="T8" y="T9"/>
                  </a:cxn>
                </a:cxnLst>
                <a:rect l="T15" t="T16" r="T17" b="T18"/>
                <a:pathLst>
                  <a:path w="37" h="36">
                    <a:moveTo>
                      <a:pt x="18" y="0"/>
                    </a:moveTo>
                    <a:lnTo>
                      <a:pt x="37" y="18"/>
                    </a:lnTo>
                    <a:lnTo>
                      <a:pt x="18" y="36"/>
                    </a:lnTo>
                    <a:lnTo>
                      <a:pt x="0" y="18"/>
                    </a:lnTo>
                    <a:lnTo>
                      <a:pt x="18" y="0"/>
                    </a:lnTo>
                    <a:close/>
                  </a:path>
                </a:pathLst>
              </a:custGeom>
              <a:solidFill>
                <a:srgbClr val="339966"/>
              </a:solidFill>
              <a:ln w="9525">
                <a:solidFill>
                  <a:srgbClr val="339966"/>
                </a:solidFill>
                <a:round/>
                <a:headEnd/>
                <a:tailEnd/>
              </a:ln>
            </p:spPr>
            <p:txBody>
              <a:bodyPr/>
              <a:lstStyle/>
              <a:p>
                <a:endParaRPr lang="en-US"/>
              </a:p>
            </p:txBody>
          </p:sp>
          <p:sp>
            <p:nvSpPr>
              <p:cNvPr id="238866" name="Freeform 64"/>
              <p:cNvSpPr>
                <a:spLocks/>
              </p:cNvSpPr>
              <p:nvPr/>
            </p:nvSpPr>
            <p:spPr bwMode="auto">
              <a:xfrm>
                <a:off x="4660" y="3690"/>
                <a:ext cx="37" cy="36"/>
              </a:xfrm>
              <a:custGeom>
                <a:avLst/>
                <a:gdLst>
                  <a:gd name="T0" fmla="*/ 19 w 37"/>
                  <a:gd name="T1" fmla="*/ 0 h 36"/>
                  <a:gd name="T2" fmla="*/ 37 w 37"/>
                  <a:gd name="T3" fmla="*/ 18 h 36"/>
                  <a:gd name="T4" fmla="*/ 19 w 37"/>
                  <a:gd name="T5" fmla="*/ 36 h 36"/>
                  <a:gd name="T6" fmla="*/ 0 w 37"/>
                  <a:gd name="T7" fmla="*/ 18 h 36"/>
                  <a:gd name="T8" fmla="*/ 19 w 37"/>
                  <a:gd name="T9" fmla="*/ 0 h 36"/>
                  <a:gd name="T10" fmla="*/ 0 60000 65536"/>
                  <a:gd name="T11" fmla="*/ 0 60000 65536"/>
                  <a:gd name="T12" fmla="*/ 0 60000 65536"/>
                  <a:gd name="T13" fmla="*/ 0 60000 65536"/>
                  <a:gd name="T14" fmla="*/ 0 60000 65536"/>
                  <a:gd name="T15" fmla="*/ 0 w 37"/>
                  <a:gd name="T16" fmla="*/ 0 h 36"/>
                  <a:gd name="T17" fmla="*/ 37 w 37"/>
                  <a:gd name="T18" fmla="*/ 36 h 36"/>
                </a:gdLst>
                <a:ahLst/>
                <a:cxnLst>
                  <a:cxn ang="T10">
                    <a:pos x="T0" y="T1"/>
                  </a:cxn>
                  <a:cxn ang="T11">
                    <a:pos x="T2" y="T3"/>
                  </a:cxn>
                  <a:cxn ang="T12">
                    <a:pos x="T4" y="T5"/>
                  </a:cxn>
                  <a:cxn ang="T13">
                    <a:pos x="T6" y="T7"/>
                  </a:cxn>
                  <a:cxn ang="T14">
                    <a:pos x="T8" y="T9"/>
                  </a:cxn>
                </a:cxnLst>
                <a:rect l="T15" t="T16" r="T17" b="T18"/>
                <a:pathLst>
                  <a:path w="37" h="36">
                    <a:moveTo>
                      <a:pt x="19" y="0"/>
                    </a:moveTo>
                    <a:lnTo>
                      <a:pt x="37" y="18"/>
                    </a:lnTo>
                    <a:lnTo>
                      <a:pt x="19" y="36"/>
                    </a:lnTo>
                    <a:lnTo>
                      <a:pt x="0" y="18"/>
                    </a:lnTo>
                    <a:lnTo>
                      <a:pt x="19" y="0"/>
                    </a:lnTo>
                    <a:close/>
                  </a:path>
                </a:pathLst>
              </a:custGeom>
              <a:solidFill>
                <a:srgbClr val="339966"/>
              </a:solidFill>
              <a:ln w="9525">
                <a:solidFill>
                  <a:srgbClr val="339966"/>
                </a:solidFill>
                <a:round/>
                <a:headEnd/>
                <a:tailEnd/>
              </a:ln>
            </p:spPr>
            <p:txBody>
              <a:bodyPr/>
              <a:lstStyle/>
              <a:p>
                <a:endParaRPr lang="en-US"/>
              </a:p>
            </p:txBody>
          </p:sp>
        </p:grpSp>
        <p:sp>
          <p:nvSpPr>
            <p:cNvPr id="238599" name="Rectangle 65"/>
            <p:cNvSpPr>
              <a:spLocks noChangeArrowheads="1"/>
            </p:cNvSpPr>
            <p:nvPr/>
          </p:nvSpPr>
          <p:spPr bwMode="auto">
            <a:xfrm>
              <a:off x="1701" y="2478"/>
              <a:ext cx="708" cy="66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latin typeface="Arial" panose="020B0604020202020204" pitchFamily="34" charset="0"/>
              </a:endParaRPr>
            </a:p>
          </p:txBody>
        </p:sp>
        <p:grpSp>
          <p:nvGrpSpPr>
            <p:cNvPr id="238600" name="Group 66"/>
            <p:cNvGrpSpPr>
              <a:grpSpLocks/>
            </p:cNvGrpSpPr>
            <p:nvPr/>
          </p:nvGrpSpPr>
          <p:grpSpPr bwMode="auto">
            <a:xfrm>
              <a:off x="1909" y="2540"/>
              <a:ext cx="588" cy="535"/>
              <a:chOff x="4179" y="1644"/>
              <a:chExt cx="588" cy="535"/>
            </a:xfrm>
          </p:grpSpPr>
          <p:sp>
            <p:nvSpPr>
              <p:cNvPr id="238809" name="Rectangle 67"/>
              <p:cNvSpPr>
                <a:spLocks noChangeArrowheads="1"/>
              </p:cNvSpPr>
              <p:nvPr/>
            </p:nvSpPr>
            <p:spPr bwMode="auto">
              <a:xfrm>
                <a:off x="4179" y="1644"/>
                <a:ext cx="588" cy="534"/>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latin typeface="Arial" panose="020B0604020202020204" pitchFamily="34" charset="0"/>
                </a:endParaRPr>
              </a:p>
            </p:txBody>
          </p:sp>
          <p:sp>
            <p:nvSpPr>
              <p:cNvPr id="238810" name="Rectangle 68"/>
              <p:cNvSpPr>
                <a:spLocks noChangeArrowheads="1"/>
              </p:cNvSpPr>
              <p:nvPr/>
            </p:nvSpPr>
            <p:spPr bwMode="auto">
              <a:xfrm>
                <a:off x="4179" y="1644"/>
                <a:ext cx="588" cy="534"/>
              </a:xfrm>
              <a:prstGeom prst="rect">
                <a:avLst/>
              </a:prstGeom>
              <a:noFill/>
              <a:ln w="9525">
                <a:solidFill>
                  <a:srgbClr val="808080"/>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latin typeface="Arial" panose="020B0604020202020204" pitchFamily="34" charset="0"/>
                </a:endParaRPr>
              </a:p>
            </p:txBody>
          </p:sp>
          <p:sp>
            <p:nvSpPr>
              <p:cNvPr id="238811" name="Line 69"/>
              <p:cNvSpPr>
                <a:spLocks noChangeShapeType="1"/>
              </p:cNvSpPr>
              <p:nvPr/>
            </p:nvSpPr>
            <p:spPr bwMode="auto">
              <a:xfrm>
                <a:off x="4179" y="1644"/>
                <a:ext cx="1" cy="534"/>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8812" name="Line 70"/>
              <p:cNvSpPr>
                <a:spLocks noChangeShapeType="1"/>
              </p:cNvSpPr>
              <p:nvPr/>
            </p:nvSpPr>
            <p:spPr bwMode="auto">
              <a:xfrm>
                <a:off x="4179" y="2178"/>
                <a:ext cx="588" cy="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8813" name="Freeform 71"/>
              <p:cNvSpPr>
                <a:spLocks/>
              </p:cNvSpPr>
              <p:nvPr/>
            </p:nvSpPr>
            <p:spPr bwMode="auto">
              <a:xfrm>
                <a:off x="4179" y="2124"/>
                <a:ext cx="36" cy="36"/>
              </a:xfrm>
              <a:custGeom>
                <a:avLst/>
                <a:gdLst>
                  <a:gd name="T0" fmla="*/ 18 w 36"/>
                  <a:gd name="T1" fmla="*/ 0 h 36"/>
                  <a:gd name="T2" fmla="*/ 36 w 36"/>
                  <a:gd name="T3" fmla="*/ 18 h 36"/>
                  <a:gd name="T4" fmla="*/ 18 w 36"/>
                  <a:gd name="T5" fmla="*/ 36 h 36"/>
                  <a:gd name="T6" fmla="*/ 0 w 36"/>
                  <a:gd name="T7" fmla="*/ 18 h 36"/>
                  <a:gd name="T8" fmla="*/ 18 w 36"/>
                  <a:gd name="T9" fmla="*/ 0 h 36"/>
                  <a:gd name="T10" fmla="*/ 0 60000 65536"/>
                  <a:gd name="T11" fmla="*/ 0 60000 65536"/>
                  <a:gd name="T12" fmla="*/ 0 60000 65536"/>
                  <a:gd name="T13" fmla="*/ 0 60000 65536"/>
                  <a:gd name="T14" fmla="*/ 0 60000 65536"/>
                  <a:gd name="T15" fmla="*/ 0 w 36"/>
                  <a:gd name="T16" fmla="*/ 0 h 36"/>
                  <a:gd name="T17" fmla="*/ 36 w 36"/>
                  <a:gd name="T18" fmla="*/ 36 h 36"/>
                </a:gdLst>
                <a:ahLst/>
                <a:cxnLst>
                  <a:cxn ang="T10">
                    <a:pos x="T0" y="T1"/>
                  </a:cxn>
                  <a:cxn ang="T11">
                    <a:pos x="T2" y="T3"/>
                  </a:cxn>
                  <a:cxn ang="T12">
                    <a:pos x="T4" y="T5"/>
                  </a:cxn>
                  <a:cxn ang="T13">
                    <a:pos x="T6" y="T7"/>
                  </a:cxn>
                  <a:cxn ang="T14">
                    <a:pos x="T8" y="T9"/>
                  </a:cxn>
                </a:cxnLst>
                <a:rect l="T15" t="T16" r="T17" b="T18"/>
                <a:pathLst>
                  <a:path w="36" h="36">
                    <a:moveTo>
                      <a:pt x="18" y="0"/>
                    </a:moveTo>
                    <a:lnTo>
                      <a:pt x="36" y="18"/>
                    </a:lnTo>
                    <a:lnTo>
                      <a:pt x="18" y="36"/>
                    </a:lnTo>
                    <a:lnTo>
                      <a:pt x="0" y="18"/>
                    </a:lnTo>
                    <a:lnTo>
                      <a:pt x="18" y="0"/>
                    </a:lnTo>
                    <a:close/>
                  </a:path>
                </a:pathLst>
              </a:custGeom>
              <a:solidFill>
                <a:srgbClr val="993366"/>
              </a:solidFill>
              <a:ln w="9525">
                <a:solidFill>
                  <a:srgbClr val="993366"/>
                </a:solidFill>
                <a:round/>
                <a:headEnd/>
                <a:tailEnd/>
              </a:ln>
            </p:spPr>
            <p:txBody>
              <a:bodyPr/>
              <a:lstStyle/>
              <a:p>
                <a:endParaRPr lang="en-US"/>
              </a:p>
            </p:txBody>
          </p:sp>
          <p:sp>
            <p:nvSpPr>
              <p:cNvPr id="238814" name="Freeform 72"/>
              <p:cNvSpPr>
                <a:spLocks/>
              </p:cNvSpPr>
              <p:nvPr/>
            </p:nvSpPr>
            <p:spPr bwMode="auto">
              <a:xfrm>
                <a:off x="4203" y="2088"/>
                <a:ext cx="36" cy="36"/>
              </a:xfrm>
              <a:custGeom>
                <a:avLst/>
                <a:gdLst>
                  <a:gd name="T0" fmla="*/ 18 w 36"/>
                  <a:gd name="T1" fmla="*/ 0 h 36"/>
                  <a:gd name="T2" fmla="*/ 36 w 36"/>
                  <a:gd name="T3" fmla="*/ 18 h 36"/>
                  <a:gd name="T4" fmla="*/ 18 w 36"/>
                  <a:gd name="T5" fmla="*/ 36 h 36"/>
                  <a:gd name="T6" fmla="*/ 0 w 36"/>
                  <a:gd name="T7" fmla="*/ 18 h 36"/>
                  <a:gd name="T8" fmla="*/ 18 w 36"/>
                  <a:gd name="T9" fmla="*/ 0 h 36"/>
                  <a:gd name="T10" fmla="*/ 0 60000 65536"/>
                  <a:gd name="T11" fmla="*/ 0 60000 65536"/>
                  <a:gd name="T12" fmla="*/ 0 60000 65536"/>
                  <a:gd name="T13" fmla="*/ 0 60000 65536"/>
                  <a:gd name="T14" fmla="*/ 0 60000 65536"/>
                  <a:gd name="T15" fmla="*/ 0 w 36"/>
                  <a:gd name="T16" fmla="*/ 0 h 36"/>
                  <a:gd name="T17" fmla="*/ 36 w 36"/>
                  <a:gd name="T18" fmla="*/ 36 h 36"/>
                </a:gdLst>
                <a:ahLst/>
                <a:cxnLst>
                  <a:cxn ang="T10">
                    <a:pos x="T0" y="T1"/>
                  </a:cxn>
                  <a:cxn ang="T11">
                    <a:pos x="T2" y="T3"/>
                  </a:cxn>
                  <a:cxn ang="T12">
                    <a:pos x="T4" y="T5"/>
                  </a:cxn>
                  <a:cxn ang="T13">
                    <a:pos x="T6" y="T7"/>
                  </a:cxn>
                  <a:cxn ang="T14">
                    <a:pos x="T8" y="T9"/>
                  </a:cxn>
                </a:cxnLst>
                <a:rect l="T15" t="T16" r="T17" b="T18"/>
                <a:pathLst>
                  <a:path w="36" h="36">
                    <a:moveTo>
                      <a:pt x="18" y="0"/>
                    </a:moveTo>
                    <a:lnTo>
                      <a:pt x="36" y="18"/>
                    </a:lnTo>
                    <a:lnTo>
                      <a:pt x="18" y="36"/>
                    </a:lnTo>
                    <a:lnTo>
                      <a:pt x="0" y="18"/>
                    </a:lnTo>
                    <a:lnTo>
                      <a:pt x="18" y="0"/>
                    </a:lnTo>
                    <a:close/>
                  </a:path>
                </a:pathLst>
              </a:custGeom>
              <a:solidFill>
                <a:srgbClr val="993366"/>
              </a:solidFill>
              <a:ln w="9525">
                <a:solidFill>
                  <a:srgbClr val="993366"/>
                </a:solidFill>
                <a:round/>
                <a:headEnd/>
                <a:tailEnd/>
              </a:ln>
            </p:spPr>
            <p:txBody>
              <a:bodyPr/>
              <a:lstStyle/>
              <a:p>
                <a:endParaRPr lang="en-US"/>
              </a:p>
            </p:txBody>
          </p:sp>
          <p:sp>
            <p:nvSpPr>
              <p:cNvPr id="238815" name="Freeform 73"/>
              <p:cNvSpPr>
                <a:spLocks/>
              </p:cNvSpPr>
              <p:nvPr/>
            </p:nvSpPr>
            <p:spPr bwMode="auto">
              <a:xfrm>
                <a:off x="4221" y="2052"/>
                <a:ext cx="36" cy="36"/>
              </a:xfrm>
              <a:custGeom>
                <a:avLst/>
                <a:gdLst>
                  <a:gd name="T0" fmla="*/ 18 w 36"/>
                  <a:gd name="T1" fmla="*/ 0 h 36"/>
                  <a:gd name="T2" fmla="*/ 36 w 36"/>
                  <a:gd name="T3" fmla="*/ 18 h 36"/>
                  <a:gd name="T4" fmla="*/ 18 w 36"/>
                  <a:gd name="T5" fmla="*/ 36 h 36"/>
                  <a:gd name="T6" fmla="*/ 0 w 36"/>
                  <a:gd name="T7" fmla="*/ 18 h 36"/>
                  <a:gd name="T8" fmla="*/ 18 w 36"/>
                  <a:gd name="T9" fmla="*/ 0 h 36"/>
                  <a:gd name="T10" fmla="*/ 0 60000 65536"/>
                  <a:gd name="T11" fmla="*/ 0 60000 65536"/>
                  <a:gd name="T12" fmla="*/ 0 60000 65536"/>
                  <a:gd name="T13" fmla="*/ 0 60000 65536"/>
                  <a:gd name="T14" fmla="*/ 0 60000 65536"/>
                  <a:gd name="T15" fmla="*/ 0 w 36"/>
                  <a:gd name="T16" fmla="*/ 0 h 36"/>
                  <a:gd name="T17" fmla="*/ 36 w 36"/>
                  <a:gd name="T18" fmla="*/ 36 h 36"/>
                </a:gdLst>
                <a:ahLst/>
                <a:cxnLst>
                  <a:cxn ang="T10">
                    <a:pos x="T0" y="T1"/>
                  </a:cxn>
                  <a:cxn ang="T11">
                    <a:pos x="T2" y="T3"/>
                  </a:cxn>
                  <a:cxn ang="T12">
                    <a:pos x="T4" y="T5"/>
                  </a:cxn>
                  <a:cxn ang="T13">
                    <a:pos x="T6" y="T7"/>
                  </a:cxn>
                  <a:cxn ang="T14">
                    <a:pos x="T8" y="T9"/>
                  </a:cxn>
                </a:cxnLst>
                <a:rect l="T15" t="T16" r="T17" b="T18"/>
                <a:pathLst>
                  <a:path w="36" h="36">
                    <a:moveTo>
                      <a:pt x="18" y="0"/>
                    </a:moveTo>
                    <a:lnTo>
                      <a:pt x="36" y="18"/>
                    </a:lnTo>
                    <a:lnTo>
                      <a:pt x="18" y="36"/>
                    </a:lnTo>
                    <a:lnTo>
                      <a:pt x="0" y="18"/>
                    </a:lnTo>
                    <a:lnTo>
                      <a:pt x="18" y="0"/>
                    </a:lnTo>
                    <a:close/>
                  </a:path>
                </a:pathLst>
              </a:custGeom>
              <a:solidFill>
                <a:srgbClr val="993366"/>
              </a:solidFill>
              <a:ln w="9525">
                <a:solidFill>
                  <a:srgbClr val="993366"/>
                </a:solidFill>
                <a:round/>
                <a:headEnd/>
                <a:tailEnd/>
              </a:ln>
            </p:spPr>
            <p:txBody>
              <a:bodyPr/>
              <a:lstStyle/>
              <a:p>
                <a:endParaRPr lang="en-US"/>
              </a:p>
            </p:txBody>
          </p:sp>
          <p:sp>
            <p:nvSpPr>
              <p:cNvPr id="238816" name="Freeform 74"/>
              <p:cNvSpPr>
                <a:spLocks/>
              </p:cNvSpPr>
              <p:nvPr/>
            </p:nvSpPr>
            <p:spPr bwMode="auto">
              <a:xfrm>
                <a:off x="4239" y="2016"/>
                <a:ext cx="36" cy="36"/>
              </a:xfrm>
              <a:custGeom>
                <a:avLst/>
                <a:gdLst>
                  <a:gd name="T0" fmla="*/ 18 w 36"/>
                  <a:gd name="T1" fmla="*/ 0 h 36"/>
                  <a:gd name="T2" fmla="*/ 36 w 36"/>
                  <a:gd name="T3" fmla="*/ 18 h 36"/>
                  <a:gd name="T4" fmla="*/ 18 w 36"/>
                  <a:gd name="T5" fmla="*/ 36 h 36"/>
                  <a:gd name="T6" fmla="*/ 0 w 36"/>
                  <a:gd name="T7" fmla="*/ 18 h 36"/>
                  <a:gd name="T8" fmla="*/ 18 w 36"/>
                  <a:gd name="T9" fmla="*/ 0 h 36"/>
                  <a:gd name="T10" fmla="*/ 0 60000 65536"/>
                  <a:gd name="T11" fmla="*/ 0 60000 65536"/>
                  <a:gd name="T12" fmla="*/ 0 60000 65536"/>
                  <a:gd name="T13" fmla="*/ 0 60000 65536"/>
                  <a:gd name="T14" fmla="*/ 0 60000 65536"/>
                  <a:gd name="T15" fmla="*/ 0 w 36"/>
                  <a:gd name="T16" fmla="*/ 0 h 36"/>
                  <a:gd name="T17" fmla="*/ 36 w 36"/>
                  <a:gd name="T18" fmla="*/ 36 h 36"/>
                </a:gdLst>
                <a:ahLst/>
                <a:cxnLst>
                  <a:cxn ang="T10">
                    <a:pos x="T0" y="T1"/>
                  </a:cxn>
                  <a:cxn ang="T11">
                    <a:pos x="T2" y="T3"/>
                  </a:cxn>
                  <a:cxn ang="T12">
                    <a:pos x="T4" y="T5"/>
                  </a:cxn>
                  <a:cxn ang="T13">
                    <a:pos x="T6" y="T7"/>
                  </a:cxn>
                  <a:cxn ang="T14">
                    <a:pos x="T8" y="T9"/>
                  </a:cxn>
                </a:cxnLst>
                <a:rect l="T15" t="T16" r="T17" b="T18"/>
                <a:pathLst>
                  <a:path w="36" h="36">
                    <a:moveTo>
                      <a:pt x="18" y="0"/>
                    </a:moveTo>
                    <a:lnTo>
                      <a:pt x="36" y="18"/>
                    </a:lnTo>
                    <a:lnTo>
                      <a:pt x="18" y="36"/>
                    </a:lnTo>
                    <a:lnTo>
                      <a:pt x="0" y="18"/>
                    </a:lnTo>
                    <a:lnTo>
                      <a:pt x="18" y="0"/>
                    </a:lnTo>
                    <a:close/>
                  </a:path>
                </a:pathLst>
              </a:custGeom>
              <a:solidFill>
                <a:srgbClr val="993366"/>
              </a:solidFill>
              <a:ln w="9525">
                <a:solidFill>
                  <a:srgbClr val="993366"/>
                </a:solidFill>
                <a:round/>
                <a:headEnd/>
                <a:tailEnd/>
              </a:ln>
            </p:spPr>
            <p:txBody>
              <a:bodyPr/>
              <a:lstStyle/>
              <a:p>
                <a:endParaRPr lang="en-US"/>
              </a:p>
            </p:txBody>
          </p:sp>
          <p:sp>
            <p:nvSpPr>
              <p:cNvPr id="238817" name="Freeform 75"/>
              <p:cNvSpPr>
                <a:spLocks/>
              </p:cNvSpPr>
              <p:nvPr/>
            </p:nvSpPr>
            <p:spPr bwMode="auto">
              <a:xfrm>
                <a:off x="4257" y="1980"/>
                <a:ext cx="36" cy="36"/>
              </a:xfrm>
              <a:custGeom>
                <a:avLst/>
                <a:gdLst>
                  <a:gd name="T0" fmla="*/ 18 w 36"/>
                  <a:gd name="T1" fmla="*/ 0 h 36"/>
                  <a:gd name="T2" fmla="*/ 36 w 36"/>
                  <a:gd name="T3" fmla="*/ 18 h 36"/>
                  <a:gd name="T4" fmla="*/ 18 w 36"/>
                  <a:gd name="T5" fmla="*/ 36 h 36"/>
                  <a:gd name="T6" fmla="*/ 0 w 36"/>
                  <a:gd name="T7" fmla="*/ 18 h 36"/>
                  <a:gd name="T8" fmla="*/ 18 w 36"/>
                  <a:gd name="T9" fmla="*/ 0 h 36"/>
                  <a:gd name="T10" fmla="*/ 0 60000 65536"/>
                  <a:gd name="T11" fmla="*/ 0 60000 65536"/>
                  <a:gd name="T12" fmla="*/ 0 60000 65536"/>
                  <a:gd name="T13" fmla="*/ 0 60000 65536"/>
                  <a:gd name="T14" fmla="*/ 0 60000 65536"/>
                  <a:gd name="T15" fmla="*/ 0 w 36"/>
                  <a:gd name="T16" fmla="*/ 0 h 36"/>
                  <a:gd name="T17" fmla="*/ 36 w 36"/>
                  <a:gd name="T18" fmla="*/ 36 h 36"/>
                </a:gdLst>
                <a:ahLst/>
                <a:cxnLst>
                  <a:cxn ang="T10">
                    <a:pos x="T0" y="T1"/>
                  </a:cxn>
                  <a:cxn ang="T11">
                    <a:pos x="T2" y="T3"/>
                  </a:cxn>
                  <a:cxn ang="T12">
                    <a:pos x="T4" y="T5"/>
                  </a:cxn>
                  <a:cxn ang="T13">
                    <a:pos x="T6" y="T7"/>
                  </a:cxn>
                  <a:cxn ang="T14">
                    <a:pos x="T8" y="T9"/>
                  </a:cxn>
                </a:cxnLst>
                <a:rect l="T15" t="T16" r="T17" b="T18"/>
                <a:pathLst>
                  <a:path w="36" h="36">
                    <a:moveTo>
                      <a:pt x="18" y="0"/>
                    </a:moveTo>
                    <a:lnTo>
                      <a:pt x="36" y="18"/>
                    </a:lnTo>
                    <a:lnTo>
                      <a:pt x="18" y="36"/>
                    </a:lnTo>
                    <a:lnTo>
                      <a:pt x="0" y="18"/>
                    </a:lnTo>
                    <a:lnTo>
                      <a:pt x="18" y="0"/>
                    </a:lnTo>
                    <a:close/>
                  </a:path>
                </a:pathLst>
              </a:custGeom>
              <a:solidFill>
                <a:srgbClr val="993366"/>
              </a:solidFill>
              <a:ln w="9525">
                <a:solidFill>
                  <a:srgbClr val="993366"/>
                </a:solidFill>
                <a:round/>
                <a:headEnd/>
                <a:tailEnd/>
              </a:ln>
            </p:spPr>
            <p:txBody>
              <a:bodyPr/>
              <a:lstStyle/>
              <a:p>
                <a:endParaRPr lang="en-US"/>
              </a:p>
            </p:txBody>
          </p:sp>
          <p:sp>
            <p:nvSpPr>
              <p:cNvPr id="238818" name="Freeform 76"/>
              <p:cNvSpPr>
                <a:spLocks/>
              </p:cNvSpPr>
              <p:nvPr/>
            </p:nvSpPr>
            <p:spPr bwMode="auto">
              <a:xfrm>
                <a:off x="4281" y="1944"/>
                <a:ext cx="36" cy="36"/>
              </a:xfrm>
              <a:custGeom>
                <a:avLst/>
                <a:gdLst>
                  <a:gd name="T0" fmla="*/ 18 w 36"/>
                  <a:gd name="T1" fmla="*/ 0 h 36"/>
                  <a:gd name="T2" fmla="*/ 36 w 36"/>
                  <a:gd name="T3" fmla="*/ 18 h 36"/>
                  <a:gd name="T4" fmla="*/ 18 w 36"/>
                  <a:gd name="T5" fmla="*/ 36 h 36"/>
                  <a:gd name="T6" fmla="*/ 0 w 36"/>
                  <a:gd name="T7" fmla="*/ 18 h 36"/>
                  <a:gd name="T8" fmla="*/ 18 w 36"/>
                  <a:gd name="T9" fmla="*/ 0 h 36"/>
                  <a:gd name="T10" fmla="*/ 0 60000 65536"/>
                  <a:gd name="T11" fmla="*/ 0 60000 65536"/>
                  <a:gd name="T12" fmla="*/ 0 60000 65536"/>
                  <a:gd name="T13" fmla="*/ 0 60000 65536"/>
                  <a:gd name="T14" fmla="*/ 0 60000 65536"/>
                  <a:gd name="T15" fmla="*/ 0 w 36"/>
                  <a:gd name="T16" fmla="*/ 0 h 36"/>
                  <a:gd name="T17" fmla="*/ 36 w 36"/>
                  <a:gd name="T18" fmla="*/ 36 h 36"/>
                </a:gdLst>
                <a:ahLst/>
                <a:cxnLst>
                  <a:cxn ang="T10">
                    <a:pos x="T0" y="T1"/>
                  </a:cxn>
                  <a:cxn ang="T11">
                    <a:pos x="T2" y="T3"/>
                  </a:cxn>
                  <a:cxn ang="T12">
                    <a:pos x="T4" y="T5"/>
                  </a:cxn>
                  <a:cxn ang="T13">
                    <a:pos x="T6" y="T7"/>
                  </a:cxn>
                  <a:cxn ang="T14">
                    <a:pos x="T8" y="T9"/>
                  </a:cxn>
                </a:cxnLst>
                <a:rect l="T15" t="T16" r="T17" b="T18"/>
                <a:pathLst>
                  <a:path w="36" h="36">
                    <a:moveTo>
                      <a:pt x="18" y="0"/>
                    </a:moveTo>
                    <a:lnTo>
                      <a:pt x="36" y="18"/>
                    </a:lnTo>
                    <a:lnTo>
                      <a:pt x="18" y="36"/>
                    </a:lnTo>
                    <a:lnTo>
                      <a:pt x="0" y="18"/>
                    </a:lnTo>
                    <a:lnTo>
                      <a:pt x="18" y="0"/>
                    </a:lnTo>
                    <a:close/>
                  </a:path>
                </a:pathLst>
              </a:custGeom>
              <a:solidFill>
                <a:srgbClr val="993366"/>
              </a:solidFill>
              <a:ln w="9525">
                <a:solidFill>
                  <a:srgbClr val="993366"/>
                </a:solidFill>
                <a:round/>
                <a:headEnd/>
                <a:tailEnd/>
              </a:ln>
            </p:spPr>
            <p:txBody>
              <a:bodyPr/>
              <a:lstStyle/>
              <a:p>
                <a:endParaRPr lang="en-US"/>
              </a:p>
            </p:txBody>
          </p:sp>
          <p:sp>
            <p:nvSpPr>
              <p:cNvPr id="238819" name="Freeform 77"/>
              <p:cNvSpPr>
                <a:spLocks/>
              </p:cNvSpPr>
              <p:nvPr/>
            </p:nvSpPr>
            <p:spPr bwMode="auto">
              <a:xfrm>
                <a:off x="4299" y="1908"/>
                <a:ext cx="36" cy="36"/>
              </a:xfrm>
              <a:custGeom>
                <a:avLst/>
                <a:gdLst>
                  <a:gd name="T0" fmla="*/ 18 w 36"/>
                  <a:gd name="T1" fmla="*/ 0 h 36"/>
                  <a:gd name="T2" fmla="*/ 36 w 36"/>
                  <a:gd name="T3" fmla="*/ 18 h 36"/>
                  <a:gd name="T4" fmla="*/ 18 w 36"/>
                  <a:gd name="T5" fmla="*/ 36 h 36"/>
                  <a:gd name="T6" fmla="*/ 0 w 36"/>
                  <a:gd name="T7" fmla="*/ 18 h 36"/>
                  <a:gd name="T8" fmla="*/ 18 w 36"/>
                  <a:gd name="T9" fmla="*/ 0 h 36"/>
                  <a:gd name="T10" fmla="*/ 0 60000 65536"/>
                  <a:gd name="T11" fmla="*/ 0 60000 65536"/>
                  <a:gd name="T12" fmla="*/ 0 60000 65536"/>
                  <a:gd name="T13" fmla="*/ 0 60000 65536"/>
                  <a:gd name="T14" fmla="*/ 0 60000 65536"/>
                  <a:gd name="T15" fmla="*/ 0 w 36"/>
                  <a:gd name="T16" fmla="*/ 0 h 36"/>
                  <a:gd name="T17" fmla="*/ 36 w 36"/>
                  <a:gd name="T18" fmla="*/ 36 h 36"/>
                </a:gdLst>
                <a:ahLst/>
                <a:cxnLst>
                  <a:cxn ang="T10">
                    <a:pos x="T0" y="T1"/>
                  </a:cxn>
                  <a:cxn ang="T11">
                    <a:pos x="T2" y="T3"/>
                  </a:cxn>
                  <a:cxn ang="T12">
                    <a:pos x="T4" y="T5"/>
                  </a:cxn>
                  <a:cxn ang="T13">
                    <a:pos x="T6" y="T7"/>
                  </a:cxn>
                  <a:cxn ang="T14">
                    <a:pos x="T8" y="T9"/>
                  </a:cxn>
                </a:cxnLst>
                <a:rect l="T15" t="T16" r="T17" b="T18"/>
                <a:pathLst>
                  <a:path w="36" h="36">
                    <a:moveTo>
                      <a:pt x="18" y="0"/>
                    </a:moveTo>
                    <a:lnTo>
                      <a:pt x="36" y="18"/>
                    </a:lnTo>
                    <a:lnTo>
                      <a:pt x="18" y="36"/>
                    </a:lnTo>
                    <a:lnTo>
                      <a:pt x="0" y="18"/>
                    </a:lnTo>
                    <a:lnTo>
                      <a:pt x="18" y="0"/>
                    </a:lnTo>
                    <a:close/>
                  </a:path>
                </a:pathLst>
              </a:custGeom>
              <a:solidFill>
                <a:srgbClr val="993366"/>
              </a:solidFill>
              <a:ln w="9525">
                <a:solidFill>
                  <a:srgbClr val="993366"/>
                </a:solidFill>
                <a:round/>
                <a:headEnd/>
                <a:tailEnd/>
              </a:ln>
            </p:spPr>
            <p:txBody>
              <a:bodyPr/>
              <a:lstStyle/>
              <a:p>
                <a:endParaRPr lang="en-US"/>
              </a:p>
            </p:txBody>
          </p:sp>
          <p:sp>
            <p:nvSpPr>
              <p:cNvPr id="238820" name="Freeform 78"/>
              <p:cNvSpPr>
                <a:spLocks/>
              </p:cNvSpPr>
              <p:nvPr/>
            </p:nvSpPr>
            <p:spPr bwMode="auto">
              <a:xfrm>
                <a:off x="4317" y="1878"/>
                <a:ext cx="36" cy="36"/>
              </a:xfrm>
              <a:custGeom>
                <a:avLst/>
                <a:gdLst>
                  <a:gd name="T0" fmla="*/ 18 w 36"/>
                  <a:gd name="T1" fmla="*/ 0 h 36"/>
                  <a:gd name="T2" fmla="*/ 36 w 36"/>
                  <a:gd name="T3" fmla="*/ 18 h 36"/>
                  <a:gd name="T4" fmla="*/ 18 w 36"/>
                  <a:gd name="T5" fmla="*/ 36 h 36"/>
                  <a:gd name="T6" fmla="*/ 0 w 36"/>
                  <a:gd name="T7" fmla="*/ 18 h 36"/>
                  <a:gd name="T8" fmla="*/ 18 w 36"/>
                  <a:gd name="T9" fmla="*/ 0 h 36"/>
                  <a:gd name="T10" fmla="*/ 0 60000 65536"/>
                  <a:gd name="T11" fmla="*/ 0 60000 65536"/>
                  <a:gd name="T12" fmla="*/ 0 60000 65536"/>
                  <a:gd name="T13" fmla="*/ 0 60000 65536"/>
                  <a:gd name="T14" fmla="*/ 0 60000 65536"/>
                  <a:gd name="T15" fmla="*/ 0 w 36"/>
                  <a:gd name="T16" fmla="*/ 0 h 36"/>
                  <a:gd name="T17" fmla="*/ 36 w 36"/>
                  <a:gd name="T18" fmla="*/ 36 h 36"/>
                </a:gdLst>
                <a:ahLst/>
                <a:cxnLst>
                  <a:cxn ang="T10">
                    <a:pos x="T0" y="T1"/>
                  </a:cxn>
                  <a:cxn ang="T11">
                    <a:pos x="T2" y="T3"/>
                  </a:cxn>
                  <a:cxn ang="T12">
                    <a:pos x="T4" y="T5"/>
                  </a:cxn>
                  <a:cxn ang="T13">
                    <a:pos x="T6" y="T7"/>
                  </a:cxn>
                  <a:cxn ang="T14">
                    <a:pos x="T8" y="T9"/>
                  </a:cxn>
                </a:cxnLst>
                <a:rect l="T15" t="T16" r="T17" b="T18"/>
                <a:pathLst>
                  <a:path w="36" h="36">
                    <a:moveTo>
                      <a:pt x="18" y="0"/>
                    </a:moveTo>
                    <a:lnTo>
                      <a:pt x="36" y="18"/>
                    </a:lnTo>
                    <a:lnTo>
                      <a:pt x="18" y="36"/>
                    </a:lnTo>
                    <a:lnTo>
                      <a:pt x="0" y="18"/>
                    </a:lnTo>
                    <a:lnTo>
                      <a:pt x="18" y="0"/>
                    </a:lnTo>
                    <a:close/>
                  </a:path>
                </a:pathLst>
              </a:custGeom>
              <a:solidFill>
                <a:srgbClr val="993366"/>
              </a:solidFill>
              <a:ln w="9525">
                <a:solidFill>
                  <a:srgbClr val="993366"/>
                </a:solidFill>
                <a:round/>
                <a:headEnd/>
                <a:tailEnd/>
              </a:ln>
            </p:spPr>
            <p:txBody>
              <a:bodyPr/>
              <a:lstStyle/>
              <a:p>
                <a:endParaRPr lang="en-US"/>
              </a:p>
            </p:txBody>
          </p:sp>
          <p:sp>
            <p:nvSpPr>
              <p:cNvPr id="238821" name="Freeform 79"/>
              <p:cNvSpPr>
                <a:spLocks/>
              </p:cNvSpPr>
              <p:nvPr/>
            </p:nvSpPr>
            <p:spPr bwMode="auto">
              <a:xfrm>
                <a:off x="4335" y="1842"/>
                <a:ext cx="36" cy="36"/>
              </a:xfrm>
              <a:custGeom>
                <a:avLst/>
                <a:gdLst>
                  <a:gd name="T0" fmla="*/ 18 w 36"/>
                  <a:gd name="T1" fmla="*/ 0 h 36"/>
                  <a:gd name="T2" fmla="*/ 36 w 36"/>
                  <a:gd name="T3" fmla="*/ 18 h 36"/>
                  <a:gd name="T4" fmla="*/ 18 w 36"/>
                  <a:gd name="T5" fmla="*/ 36 h 36"/>
                  <a:gd name="T6" fmla="*/ 0 w 36"/>
                  <a:gd name="T7" fmla="*/ 18 h 36"/>
                  <a:gd name="T8" fmla="*/ 18 w 36"/>
                  <a:gd name="T9" fmla="*/ 0 h 36"/>
                  <a:gd name="T10" fmla="*/ 0 60000 65536"/>
                  <a:gd name="T11" fmla="*/ 0 60000 65536"/>
                  <a:gd name="T12" fmla="*/ 0 60000 65536"/>
                  <a:gd name="T13" fmla="*/ 0 60000 65536"/>
                  <a:gd name="T14" fmla="*/ 0 60000 65536"/>
                  <a:gd name="T15" fmla="*/ 0 w 36"/>
                  <a:gd name="T16" fmla="*/ 0 h 36"/>
                  <a:gd name="T17" fmla="*/ 36 w 36"/>
                  <a:gd name="T18" fmla="*/ 36 h 36"/>
                </a:gdLst>
                <a:ahLst/>
                <a:cxnLst>
                  <a:cxn ang="T10">
                    <a:pos x="T0" y="T1"/>
                  </a:cxn>
                  <a:cxn ang="T11">
                    <a:pos x="T2" y="T3"/>
                  </a:cxn>
                  <a:cxn ang="T12">
                    <a:pos x="T4" y="T5"/>
                  </a:cxn>
                  <a:cxn ang="T13">
                    <a:pos x="T6" y="T7"/>
                  </a:cxn>
                  <a:cxn ang="T14">
                    <a:pos x="T8" y="T9"/>
                  </a:cxn>
                </a:cxnLst>
                <a:rect l="T15" t="T16" r="T17" b="T18"/>
                <a:pathLst>
                  <a:path w="36" h="36">
                    <a:moveTo>
                      <a:pt x="18" y="0"/>
                    </a:moveTo>
                    <a:lnTo>
                      <a:pt x="36" y="18"/>
                    </a:lnTo>
                    <a:lnTo>
                      <a:pt x="18" y="36"/>
                    </a:lnTo>
                    <a:lnTo>
                      <a:pt x="0" y="18"/>
                    </a:lnTo>
                    <a:lnTo>
                      <a:pt x="18" y="0"/>
                    </a:lnTo>
                    <a:close/>
                  </a:path>
                </a:pathLst>
              </a:custGeom>
              <a:solidFill>
                <a:srgbClr val="993366"/>
              </a:solidFill>
              <a:ln w="9525">
                <a:solidFill>
                  <a:srgbClr val="993366"/>
                </a:solidFill>
                <a:round/>
                <a:headEnd/>
                <a:tailEnd/>
              </a:ln>
            </p:spPr>
            <p:txBody>
              <a:bodyPr/>
              <a:lstStyle/>
              <a:p>
                <a:endParaRPr lang="en-US"/>
              </a:p>
            </p:txBody>
          </p:sp>
          <p:sp>
            <p:nvSpPr>
              <p:cNvPr id="238822" name="Freeform 80"/>
              <p:cNvSpPr>
                <a:spLocks/>
              </p:cNvSpPr>
              <p:nvPr/>
            </p:nvSpPr>
            <p:spPr bwMode="auto">
              <a:xfrm>
                <a:off x="4359" y="1806"/>
                <a:ext cx="36" cy="36"/>
              </a:xfrm>
              <a:custGeom>
                <a:avLst/>
                <a:gdLst>
                  <a:gd name="T0" fmla="*/ 18 w 36"/>
                  <a:gd name="T1" fmla="*/ 0 h 36"/>
                  <a:gd name="T2" fmla="*/ 36 w 36"/>
                  <a:gd name="T3" fmla="*/ 18 h 36"/>
                  <a:gd name="T4" fmla="*/ 18 w 36"/>
                  <a:gd name="T5" fmla="*/ 36 h 36"/>
                  <a:gd name="T6" fmla="*/ 0 w 36"/>
                  <a:gd name="T7" fmla="*/ 18 h 36"/>
                  <a:gd name="T8" fmla="*/ 18 w 36"/>
                  <a:gd name="T9" fmla="*/ 0 h 36"/>
                  <a:gd name="T10" fmla="*/ 0 60000 65536"/>
                  <a:gd name="T11" fmla="*/ 0 60000 65536"/>
                  <a:gd name="T12" fmla="*/ 0 60000 65536"/>
                  <a:gd name="T13" fmla="*/ 0 60000 65536"/>
                  <a:gd name="T14" fmla="*/ 0 60000 65536"/>
                  <a:gd name="T15" fmla="*/ 0 w 36"/>
                  <a:gd name="T16" fmla="*/ 0 h 36"/>
                  <a:gd name="T17" fmla="*/ 36 w 36"/>
                  <a:gd name="T18" fmla="*/ 36 h 36"/>
                </a:gdLst>
                <a:ahLst/>
                <a:cxnLst>
                  <a:cxn ang="T10">
                    <a:pos x="T0" y="T1"/>
                  </a:cxn>
                  <a:cxn ang="T11">
                    <a:pos x="T2" y="T3"/>
                  </a:cxn>
                  <a:cxn ang="T12">
                    <a:pos x="T4" y="T5"/>
                  </a:cxn>
                  <a:cxn ang="T13">
                    <a:pos x="T6" y="T7"/>
                  </a:cxn>
                  <a:cxn ang="T14">
                    <a:pos x="T8" y="T9"/>
                  </a:cxn>
                </a:cxnLst>
                <a:rect l="T15" t="T16" r="T17" b="T18"/>
                <a:pathLst>
                  <a:path w="36" h="36">
                    <a:moveTo>
                      <a:pt x="18" y="0"/>
                    </a:moveTo>
                    <a:lnTo>
                      <a:pt x="36" y="18"/>
                    </a:lnTo>
                    <a:lnTo>
                      <a:pt x="18" y="36"/>
                    </a:lnTo>
                    <a:lnTo>
                      <a:pt x="0" y="18"/>
                    </a:lnTo>
                    <a:lnTo>
                      <a:pt x="18" y="0"/>
                    </a:lnTo>
                    <a:close/>
                  </a:path>
                </a:pathLst>
              </a:custGeom>
              <a:solidFill>
                <a:srgbClr val="993366"/>
              </a:solidFill>
              <a:ln w="9525">
                <a:solidFill>
                  <a:srgbClr val="993366"/>
                </a:solidFill>
                <a:round/>
                <a:headEnd/>
                <a:tailEnd/>
              </a:ln>
            </p:spPr>
            <p:txBody>
              <a:bodyPr/>
              <a:lstStyle/>
              <a:p>
                <a:endParaRPr lang="en-US"/>
              </a:p>
            </p:txBody>
          </p:sp>
          <p:sp>
            <p:nvSpPr>
              <p:cNvPr id="238823" name="Freeform 81"/>
              <p:cNvSpPr>
                <a:spLocks/>
              </p:cNvSpPr>
              <p:nvPr/>
            </p:nvSpPr>
            <p:spPr bwMode="auto">
              <a:xfrm>
                <a:off x="4377" y="1770"/>
                <a:ext cx="36" cy="36"/>
              </a:xfrm>
              <a:custGeom>
                <a:avLst/>
                <a:gdLst>
                  <a:gd name="T0" fmla="*/ 18 w 36"/>
                  <a:gd name="T1" fmla="*/ 0 h 36"/>
                  <a:gd name="T2" fmla="*/ 36 w 36"/>
                  <a:gd name="T3" fmla="*/ 18 h 36"/>
                  <a:gd name="T4" fmla="*/ 18 w 36"/>
                  <a:gd name="T5" fmla="*/ 36 h 36"/>
                  <a:gd name="T6" fmla="*/ 0 w 36"/>
                  <a:gd name="T7" fmla="*/ 18 h 36"/>
                  <a:gd name="T8" fmla="*/ 18 w 36"/>
                  <a:gd name="T9" fmla="*/ 0 h 36"/>
                  <a:gd name="T10" fmla="*/ 0 60000 65536"/>
                  <a:gd name="T11" fmla="*/ 0 60000 65536"/>
                  <a:gd name="T12" fmla="*/ 0 60000 65536"/>
                  <a:gd name="T13" fmla="*/ 0 60000 65536"/>
                  <a:gd name="T14" fmla="*/ 0 60000 65536"/>
                  <a:gd name="T15" fmla="*/ 0 w 36"/>
                  <a:gd name="T16" fmla="*/ 0 h 36"/>
                  <a:gd name="T17" fmla="*/ 36 w 36"/>
                  <a:gd name="T18" fmla="*/ 36 h 36"/>
                </a:gdLst>
                <a:ahLst/>
                <a:cxnLst>
                  <a:cxn ang="T10">
                    <a:pos x="T0" y="T1"/>
                  </a:cxn>
                  <a:cxn ang="T11">
                    <a:pos x="T2" y="T3"/>
                  </a:cxn>
                  <a:cxn ang="T12">
                    <a:pos x="T4" y="T5"/>
                  </a:cxn>
                  <a:cxn ang="T13">
                    <a:pos x="T6" y="T7"/>
                  </a:cxn>
                  <a:cxn ang="T14">
                    <a:pos x="T8" y="T9"/>
                  </a:cxn>
                </a:cxnLst>
                <a:rect l="T15" t="T16" r="T17" b="T18"/>
                <a:pathLst>
                  <a:path w="36" h="36">
                    <a:moveTo>
                      <a:pt x="18" y="0"/>
                    </a:moveTo>
                    <a:lnTo>
                      <a:pt x="36" y="18"/>
                    </a:lnTo>
                    <a:lnTo>
                      <a:pt x="18" y="36"/>
                    </a:lnTo>
                    <a:lnTo>
                      <a:pt x="0" y="18"/>
                    </a:lnTo>
                    <a:lnTo>
                      <a:pt x="18" y="0"/>
                    </a:lnTo>
                    <a:close/>
                  </a:path>
                </a:pathLst>
              </a:custGeom>
              <a:solidFill>
                <a:srgbClr val="993366"/>
              </a:solidFill>
              <a:ln w="9525">
                <a:solidFill>
                  <a:srgbClr val="993366"/>
                </a:solidFill>
                <a:round/>
                <a:headEnd/>
                <a:tailEnd/>
              </a:ln>
            </p:spPr>
            <p:txBody>
              <a:bodyPr/>
              <a:lstStyle/>
              <a:p>
                <a:endParaRPr lang="en-US"/>
              </a:p>
            </p:txBody>
          </p:sp>
          <p:sp>
            <p:nvSpPr>
              <p:cNvPr id="238824" name="Freeform 82"/>
              <p:cNvSpPr>
                <a:spLocks/>
              </p:cNvSpPr>
              <p:nvPr/>
            </p:nvSpPr>
            <p:spPr bwMode="auto">
              <a:xfrm>
                <a:off x="4395" y="1734"/>
                <a:ext cx="36" cy="36"/>
              </a:xfrm>
              <a:custGeom>
                <a:avLst/>
                <a:gdLst>
                  <a:gd name="T0" fmla="*/ 18 w 36"/>
                  <a:gd name="T1" fmla="*/ 0 h 36"/>
                  <a:gd name="T2" fmla="*/ 36 w 36"/>
                  <a:gd name="T3" fmla="*/ 18 h 36"/>
                  <a:gd name="T4" fmla="*/ 18 w 36"/>
                  <a:gd name="T5" fmla="*/ 36 h 36"/>
                  <a:gd name="T6" fmla="*/ 0 w 36"/>
                  <a:gd name="T7" fmla="*/ 18 h 36"/>
                  <a:gd name="T8" fmla="*/ 18 w 36"/>
                  <a:gd name="T9" fmla="*/ 0 h 36"/>
                  <a:gd name="T10" fmla="*/ 0 60000 65536"/>
                  <a:gd name="T11" fmla="*/ 0 60000 65536"/>
                  <a:gd name="T12" fmla="*/ 0 60000 65536"/>
                  <a:gd name="T13" fmla="*/ 0 60000 65536"/>
                  <a:gd name="T14" fmla="*/ 0 60000 65536"/>
                  <a:gd name="T15" fmla="*/ 0 w 36"/>
                  <a:gd name="T16" fmla="*/ 0 h 36"/>
                  <a:gd name="T17" fmla="*/ 36 w 36"/>
                  <a:gd name="T18" fmla="*/ 36 h 36"/>
                </a:gdLst>
                <a:ahLst/>
                <a:cxnLst>
                  <a:cxn ang="T10">
                    <a:pos x="T0" y="T1"/>
                  </a:cxn>
                  <a:cxn ang="T11">
                    <a:pos x="T2" y="T3"/>
                  </a:cxn>
                  <a:cxn ang="T12">
                    <a:pos x="T4" y="T5"/>
                  </a:cxn>
                  <a:cxn ang="T13">
                    <a:pos x="T6" y="T7"/>
                  </a:cxn>
                  <a:cxn ang="T14">
                    <a:pos x="T8" y="T9"/>
                  </a:cxn>
                </a:cxnLst>
                <a:rect l="T15" t="T16" r="T17" b="T18"/>
                <a:pathLst>
                  <a:path w="36" h="36">
                    <a:moveTo>
                      <a:pt x="18" y="0"/>
                    </a:moveTo>
                    <a:lnTo>
                      <a:pt x="36" y="18"/>
                    </a:lnTo>
                    <a:lnTo>
                      <a:pt x="18" y="36"/>
                    </a:lnTo>
                    <a:lnTo>
                      <a:pt x="0" y="18"/>
                    </a:lnTo>
                    <a:lnTo>
                      <a:pt x="18" y="0"/>
                    </a:lnTo>
                    <a:close/>
                  </a:path>
                </a:pathLst>
              </a:custGeom>
              <a:solidFill>
                <a:srgbClr val="993366"/>
              </a:solidFill>
              <a:ln w="9525">
                <a:solidFill>
                  <a:srgbClr val="993366"/>
                </a:solidFill>
                <a:round/>
                <a:headEnd/>
                <a:tailEnd/>
              </a:ln>
            </p:spPr>
            <p:txBody>
              <a:bodyPr/>
              <a:lstStyle/>
              <a:p>
                <a:endParaRPr lang="en-US"/>
              </a:p>
            </p:txBody>
          </p:sp>
          <p:sp>
            <p:nvSpPr>
              <p:cNvPr id="238825" name="Freeform 83"/>
              <p:cNvSpPr>
                <a:spLocks/>
              </p:cNvSpPr>
              <p:nvPr/>
            </p:nvSpPr>
            <p:spPr bwMode="auto">
              <a:xfrm>
                <a:off x="4413" y="1716"/>
                <a:ext cx="36" cy="36"/>
              </a:xfrm>
              <a:custGeom>
                <a:avLst/>
                <a:gdLst>
                  <a:gd name="T0" fmla="*/ 18 w 36"/>
                  <a:gd name="T1" fmla="*/ 0 h 36"/>
                  <a:gd name="T2" fmla="*/ 36 w 36"/>
                  <a:gd name="T3" fmla="*/ 18 h 36"/>
                  <a:gd name="T4" fmla="*/ 18 w 36"/>
                  <a:gd name="T5" fmla="*/ 36 h 36"/>
                  <a:gd name="T6" fmla="*/ 0 w 36"/>
                  <a:gd name="T7" fmla="*/ 18 h 36"/>
                  <a:gd name="T8" fmla="*/ 18 w 36"/>
                  <a:gd name="T9" fmla="*/ 0 h 36"/>
                  <a:gd name="T10" fmla="*/ 0 60000 65536"/>
                  <a:gd name="T11" fmla="*/ 0 60000 65536"/>
                  <a:gd name="T12" fmla="*/ 0 60000 65536"/>
                  <a:gd name="T13" fmla="*/ 0 60000 65536"/>
                  <a:gd name="T14" fmla="*/ 0 60000 65536"/>
                  <a:gd name="T15" fmla="*/ 0 w 36"/>
                  <a:gd name="T16" fmla="*/ 0 h 36"/>
                  <a:gd name="T17" fmla="*/ 36 w 36"/>
                  <a:gd name="T18" fmla="*/ 36 h 36"/>
                </a:gdLst>
                <a:ahLst/>
                <a:cxnLst>
                  <a:cxn ang="T10">
                    <a:pos x="T0" y="T1"/>
                  </a:cxn>
                  <a:cxn ang="T11">
                    <a:pos x="T2" y="T3"/>
                  </a:cxn>
                  <a:cxn ang="T12">
                    <a:pos x="T4" y="T5"/>
                  </a:cxn>
                  <a:cxn ang="T13">
                    <a:pos x="T6" y="T7"/>
                  </a:cxn>
                  <a:cxn ang="T14">
                    <a:pos x="T8" y="T9"/>
                  </a:cxn>
                </a:cxnLst>
                <a:rect l="T15" t="T16" r="T17" b="T18"/>
                <a:pathLst>
                  <a:path w="36" h="36">
                    <a:moveTo>
                      <a:pt x="18" y="0"/>
                    </a:moveTo>
                    <a:lnTo>
                      <a:pt x="36" y="18"/>
                    </a:lnTo>
                    <a:lnTo>
                      <a:pt x="18" y="36"/>
                    </a:lnTo>
                    <a:lnTo>
                      <a:pt x="0" y="18"/>
                    </a:lnTo>
                    <a:lnTo>
                      <a:pt x="18" y="0"/>
                    </a:lnTo>
                    <a:close/>
                  </a:path>
                </a:pathLst>
              </a:custGeom>
              <a:solidFill>
                <a:srgbClr val="993366"/>
              </a:solidFill>
              <a:ln w="9525">
                <a:solidFill>
                  <a:srgbClr val="993366"/>
                </a:solidFill>
                <a:round/>
                <a:headEnd/>
                <a:tailEnd/>
              </a:ln>
            </p:spPr>
            <p:txBody>
              <a:bodyPr/>
              <a:lstStyle/>
              <a:p>
                <a:endParaRPr lang="en-US"/>
              </a:p>
            </p:txBody>
          </p:sp>
          <p:sp>
            <p:nvSpPr>
              <p:cNvPr id="238826" name="Freeform 84"/>
              <p:cNvSpPr>
                <a:spLocks/>
              </p:cNvSpPr>
              <p:nvPr/>
            </p:nvSpPr>
            <p:spPr bwMode="auto">
              <a:xfrm>
                <a:off x="4437" y="1752"/>
                <a:ext cx="36" cy="36"/>
              </a:xfrm>
              <a:custGeom>
                <a:avLst/>
                <a:gdLst>
                  <a:gd name="T0" fmla="*/ 18 w 36"/>
                  <a:gd name="T1" fmla="*/ 0 h 36"/>
                  <a:gd name="T2" fmla="*/ 36 w 36"/>
                  <a:gd name="T3" fmla="*/ 18 h 36"/>
                  <a:gd name="T4" fmla="*/ 18 w 36"/>
                  <a:gd name="T5" fmla="*/ 36 h 36"/>
                  <a:gd name="T6" fmla="*/ 0 w 36"/>
                  <a:gd name="T7" fmla="*/ 18 h 36"/>
                  <a:gd name="T8" fmla="*/ 18 w 36"/>
                  <a:gd name="T9" fmla="*/ 0 h 36"/>
                  <a:gd name="T10" fmla="*/ 0 60000 65536"/>
                  <a:gd name="T11" fmla="*/ 0 60000 65536"/>
                  <a:gd name="T12" fmla="*/ 0 60000 65536"/>
                  <a:gd name="T13" fmla="*/ 0 60000 65536"/>
                  <a:gd name="T14" fmla="*/ 0 60000 65536"/>
                  <a:gd name="T15" fmla="*/ 0 w 36"/>
                  <a:gd name="T16" fmla="*/ 0 h 36"/>
                  <a:gd name="T17" fmla="*/ 36 w 36"/>
                  <a:gd name="T18" fmla="*/ 36 h 36"/>
                </a:gdLst>
                <a:ahLst/>
                <a:cxnLst>
                  <a:cxn ang="T10">
                    <a:pos x="T0" y="T1"/>
                  </a:cxn>
                  <a:cxn ang="T11">
                    <a:pos x="T2" y="T3"/>
                  </a:cxn>
                  <a:cxn ang="T12">
                    <a:pos x="T4" y="T5"/>
                  </a:cxn>
                  <a:cxn ang="T13">
                    <a:pos x="T6" y="T7"/>
                  </a:cxn>
                  <a:cxn ang="T14">
                    <a:pos x="T8" y="T9"/>
                  </a:cxn>
                </a:cxnLst>
                <a:rect l="T15" t="T16" r="T17" b="T18"/>
                <a:pathLst>
                  <a:path w="36" h="36">
                    <a:moveTo>
                      <a:pt x="18" y="0"/>
                    </a:moveTo>
                    <a:lnTo>
                      <a:pt x="36" y="18"/>
                    </a:lnTo>
                    <a:lnTo>
                      <a:pt x="18" y="36"/>
                    </a:lnTo>
                    <a:lnTo>
                      <a:pt x="0" y="18"/>
                    </a:lnTo>
                    <a:lnTo>
                      <a:pt x="18" y="0"/>
                    </a:lnTo>
                    <a:close/>
                  </a:path>
                </a:pathLst>
              </a:custGeom>
              <a:solidFill>
                <a:srgbClr val="993366"/>
              </a:solidFill>
              <a:ln w="9525">
                <a:solidFill>
                  <a:srgbClr val="993366"/>
                </a:solidFill>
                <a:round/>
                <a:headEnd/>
                <a:tailEnd/>
              </a:ln>
            </p:spPr>
            <p:txBody>
              <a:bodyPr/>
              <a:lstStyle/>
              <a:p>
                <a:endParaRPr lang="en-US"/>
              </a:p>
            </p:txBody>
          </p:sp>
          <p:sp>
            <p:nvSpPr>
              <p:cNvPr id="238827" name="Freeform 85"/>
              <p:cNvSpPr>
                <a:spLocks/>
              </p:cNvSpPr>
              <p:nvPr/>
            </p:nvSpPr>
            <p:spPr bwMode="auto">
              <a:xfrm>
                <a:off x="4455" y="1788"/>
                <a:ext cx="36" cy="36"/>
              </a:xfrm>
              <a:custGeom>
                <a:avLst/>
                <a:gdLst>
                  <a:gd name="T0" fmla="*/ 18 w 36"/>
                  <a:gd name="T1" fmla="*/ 0 h 36"/>
                  <a:gd name="T2" fmla="*/ 36 w 36"/>
                  <a:gd name="T3" fmla="*/ 18 h 36"/>
                  <a:gd name="T4" fmla="*/ 18 w 36"/>
                  <a:gd name="T5" fmla="*/ 36 h 36"/>
                  <a:gd name="T6" fmla="*/ 0 w 36"/>
                  <a:gd name="T7" fmla="*/ 18 h 36"/>
                  <a:gd name="T8" fmla="*/ 18 w 36"/>
                  <a:gd name="T9" fmla="*/ 0 h 36"/>
                  <a:gd name="T10" fmla="*/ 0 60000 65536"/>
                  <a:gd name="T11" fmla="*/ 0 60000 65536"/>
                  <a:gd name="T12" fmla="*/ 0 60000 65536"/>
                  <a:gd name="T13" fmla="*/ 0 60000 65536"/>
                  <a:gd name="T14" fmla="*/ 0 60000 65536"/>
                  <a:gd name="T15" fmla="*/ 0 w 36"/>
                  <a:gd name="T16" fmla="*/ 0 h 36"/>
                  <a:gd name="T17" fmla="*/ 36 w 36"/>
                  <a:gd name="T18" fmla="*/ 36 h 36"/>
                </a:gdLst>
                <a:ahLst/>
                <a:cxnLst>
                  <a:cxn ang="T10">
                    <a:pos x="T0" y="T1"/>
                  </a:cxn>
                  <a:cxn ang="T11">
                    <a:pos x="T2" y="T3"/>
                  </a:cxn>
                  <a:cxn ang="T12">
                    <a:pos x="T4" y="T5"/>
                  </a:cxn>
                  <a:cxn ang="T13">
                    <a:pos x="T6" y="T7"/>
                  </a:cxn>
                  <a:cxn ang="T14">
                    <a:pos x="T8" y="T9"/>
                  </a:cxn>
                </a:cxnLst>
                <a:rect l="T15" t="T16" r="T17" b="T18"/>
                <a:pathLst>
                  <a:path w="36" h="36">
                    <a:moveTo>
                      <a:pt x="18" y="0"/>
                    </a:moveTo>
                    <a:lnTo>
                      <a:pt x="36" y="18"/>
                    </a:lnTo>
                    <a:lnTo>
                      <a:pt x="18" y="36"/>
                    </a:lnTo>
                    <a:lnTo>
                      <a:pt x="0" y="18"/>
                    </a:lnTo>
                    <a:lnTo>
                      <a:pt x="18" y="0"/>
                    </a:lnTo>
                    <a:close/>
                  </a:path>
                </a:pathLst>
              </a:custGeom>
              <a:solidFill>
                <a:srgbClr val="993366"/>
              </a:solidFill>
              <a:ln w="9525">
                <a:solidFill>
                  <a:srgbClr val="993366"/>
                </a:solidFill>
                <a:round/>
                <a:headEnd/>
                <a:tailEnd/>
              </a:ln>
            </p:spPr>
            <p:txBody>
              <a:bodyPr/>
              <a:lstStyle/>
              <a:p>
                <a:endParaRPr lang="en-US"/>
              </a:p>
            </p:txBody>
          </p:sp>
          <p:sp>
            <p:nvSpPr>
              <p:cNvPr id="238828" name="Freeform 86"/>
              <p:cNvSpPr>
                <a:spLocks/>
              </p:cNvSpPr>
              <p:nvPr/>
            </p:nvSpPr>
            <p:spPr bwMode="auto">
              <a:xfrm>
                <a:off x="4473" y="1824"/>
                <a:ext cx="36" cy="36"/>
              </a:xfrm>
              <a:custGeom>
                <a:avLst/>
                <a:gdLst>
                  <a:gd name="T0" fmla="*/ 18 w 36"/>
                  <a:gd name="T1" fmla="*/ 0 h 36"/>
                  <a:gd name="T2" fmla="*/ 36 w 36"/>
                  <a:gd name="T3" fmla="*/ 18 h 36"/>
                  <a:gd name="T4" fmla="*/ 18 w 36"/>
                  <a:gd name="T5" fmla="*/ 36 h 36"/>
                  <a:gd name="T6" fmla="*/ 0 w 36"/>
                  <a:gd name="T7" fmla="*/ 18 h 36"/>
                  <a:gd name="T8" fmla="*/ 18 w 36"/>
                  <a:gd name="T9" fmla="*/ 0 h 36"/>
                  <a:gd name="T10" fmla="*/ 0 60000 65536"/>
                  <a:gd name="T11" fmla="*/ 0 60000 65536"/>
                  <a:gd name="T12" fmla="*/ 0 60000 65536"/>
                  <a:gd name="T13" fmla="*/ 0 60000 65536"/>
                  <a:gd name="T14" fmla="*/ 0 60000 65536"/>
                  <a:gd name="T15" fmla="*/ 0 w 36"/>
                  <a:gd name="T16" fmla="*/ 0 h 36"/>
                  <a:gd name="T17" fmla="*/ 36 w 36"/>
                  <a:gd name="T18" fmla="*/ 36 h 36"/>
                </a:gdLst>
                <a:ahLst/>
                <a:cxnLst>
                  <a:cxn ang="T10">
                    <a:pos x="T0" y="T1"/>
                  </a:cxn>
                  <a:cxn ang="T11">
                    <a:pos x="T2" y="T3"/>
                  </a:cxn>
                  <a:cxn ang="T12">
                    <a:pos x="T4" y="T5"/>
                  </a:cxn>
                  <a:cxn ang="T13">
                    <a:pos x="T6" y="T7"/>
                  </a:cxn>
                  <a:cxn ang="T14">
                    <a:pos x="T8" y="T9"/>
                  </a:cxn>
                </a:cxnLst>
                <a:rect l="T15" t="T16" r="T17" b="T18"/>
                <a:pathLst>
                  <a:path w="36" h="36">
                    <a:moveTo>
                      <a:pt x="18" y="0"/>
                    </a:moveTo>
                    <a:lnTo>
                      <a:pt x="36" y="18"/>
                    </a:lnTo>
                    <a:lnTo>
                      <a:pt x="18" y="36"/>
                    </a:lnTo>
                    <a:lnTo>
                      <a:pt x="0" y="18"/>
                    </a:lnTo>
                    <a:lnTo>
                      <a:pt x="18" y="0"/>
                    </a:lnTo>
                    <a:close/>
                  </a:path>
                </a:pathLst>
              </a:custGeom>
              <a:solidFill>
                <a:srgbClr val="993366"/>
              </a:solidFill>
              <a:ln w="9525">
                <a:solidFill>
                  <a:srgbClr val="993366"/>
                </a:solidFill>
                <a:round/>
                <a:headEnd/>
                <a:tailEnd/>
              </a:ln>
            </p:spPr>
            <p:txBody>
              <a:bodyPr/>
              <a:lstStyle/>
              <a:p>
                <a:endParaRPr lang="en-US"/>
              </a:p>
            </p:txBody>
          </p:sp>
          <p:sp>
            <p:nvSpPr>
              <p:cNvPr id="238829" name="Freeform 87"/>
              <p:cNvSpPr>
                <a:spLocks/>
              </p:cNvSpPr>
              <p:nvPr/>
            </p:nvSpPr>
            <p:spPr bwMode="auto">
              <a:xfrm>
                <a:off x="4497" y="1860"/>
                <a:ext cx="36" cy="36"/>
              </a:xfrm>
              <a:custGeom>
                <a:avLst/>
                <a:gdLst>
                  <a:gd name="T0" fmla="*/ 18 w 36"/>
                  <a:gd name="T1" fmla="*/ 0 h 36"/>
                  <a:gd name="T2" fmla="*/ 36 w 36"/>
                  <a:gd name="T3" fmla="*/ 18 h 36"/>
                  <a:gd name="T4" fmla="*/ 18 w 36"/>
                  <a:gd name="T5" fmla="*/ 36 h 36"/>
                  <a:gd name="T6" fmla="*/ 0 w 36"/>
                  <a:gd name="T7" fmla="*/ 18 h 36"/>
                  <a:gd name="T8" fmla="*/ 18 w 36"/>
                  <a:gd name="T9" fmla="*/ 0 h 36"/>
                  <a:gd name="T10" fmla="*/ 0 60000 65536"/>
                  <a:gd name="T11" fmla="*/ 0 60000 65536"/>
                  <a:gd name="T12" fmla="*/ 0 60000 65536"/>
                  <a:gd name="T13" fmla="*/ 0 60000 65536"/>
                  <a:gd name="T14" fmla="*/ 0 60000 65536"/>
                  <a:gd name="T15" fmla="*/ 0 w 36"/>
                  <a:gd name="T16" fmla="*/ 0 h 36"/>
                  <a:gd name="T17" fmla="*/ 36 w 36"/>
                  <a:gd name="T18" fmla="*/ 36 h 36"/>
                </a:gdLst>
                <a:ahLst/>
                <a:cxnLst>
                  <a:cxn ang="T10">
                    <a:pos x="T0" y="T1"/>
                  </a:cxn>
                  <a:cxn ang="T11">
                    <a:pos x="T2" y="T3"/>
                  </a:cxn>
                  <a:cxn ang="T12">
                    <a:pos x="T4" y="T5"/>
                  </a:cxn>
                  <a:cxn ang="T13">
                    <a:pos x="T6" y="T7"/>
                  </a:cxn>
                  <a:cxn ang="T14">
                    <a:pos x="T8" y="T9"/>
                  </a:cxn>
                </a:cxnLst>
                <a:rect l="T15" t="T16" r="T17" b="T18"/>
                <a:pathLst>
                  <a:path w="36" h="36">
                    <a:moveTo>
                      <a:pt x="18" y="0"/>
                    </a:moveTo>
                    <a:lnTo>
                      <a:pt x="36" y="18"/>
                    </a:lnTo>
                    <a:lnTo>
                      <a:pt x="18" y="36"/>
                    </a:lnTo>
                    <a:lnTo>
                      <a:pt x="0" y="18"/>
                    </a:lnTo>
                    <a:lnTo>
                      <a:pt x="18" y="0"/>
                    </a:lnTo>
                    <a:close/>
                  </a:path>
                </a:pathLst>
              </a:custGeom>
              <a:solidFill>
                <a:srgbClr val="993366"/>
              </a:solidFill>
              <a:ln w="9525">
                <a:solidFill>
                  <a:srgbClr val="993366"/>
                </a:solidFill>
                <a:round/>
                <a:headEnd/>
                <a:tailEnd/>
              </a:ln>
            </p:spPr>
            <p:txBody>
              <a:bodyPr/>
              <a:lstStyle/>
              <a:p>
                <a:endParaRPr lang="en-US"/>
              </a:p>
            </p:txBody>
          </p:sp>
          <p:sp>
            <p:nvSpPr>
              <p:cNvPr id="238830" name="Freeform 88"/>
              <p:cNvSpPr>
                <a:spLocks/>
              </p:cNvSpPr>
              <p:nvPr/>
            </p:nvSpPr>
            <p:spPr bwMode="auto">
              <a:xfrm>
                <a:off x="4515" y="1896"/>
                <a:ext cx="36" cy="36"/>
              </a:xfrm>
              <a:custGeom>
                <a:avLst/>
                <a:gdLst>
                  <a:gd name="T0" fmla="*/ 18 w 36"/>
                  <a:gd name="T1" fmla="*/ 0 h 36"/>
                  <a:gd name="T2" fmla="*/ 36 w 36"/>
                  <a:gd name="T3" fmla="*/ 18 h 36"/>
                  <a:gd name="T4" fmla="*/ 18 w 36"/>
                  <a:gd name="T5" fmla="*/ 36 h 36"/>
                  <a:gd name="T6" fmla="*/ 0 w 36"/>
                  <a:gd name="T7" fmla="*/ 18 h 36"/>
                  <a:gd name="T8" fmla="*/ 18 w 36"/>
                  <a:gd name="T9" fmla="*/ 0 h 36"/>
                  <a:gd name="T10" fmla="*/ 0 60000 65536"/>
                  <a:gd name="T11" fmla="*/ 0 60000 65536"/>
                  <a:gd name="T12" fmla="*/ 0 60000 65536"/>
                  <a:gd name="T13" fmla="*/ 0 60000 65536"/>
                  <a:gd name="T14" fmla="*/ 0 60000 65536"/>
                  <a:gd name="T15" fmla="*/ 0 w 36"/>
                  <a:gd name="T16" fmla="*/ 0 h 36"/>
                  <a:gd name="T17" fmla="*/ 36 w 36"/>
                  <a:gd name="T18" fmla="*/ 36 h 36"/>
                </a:gdLst>
                <a:ahLst/>
                <a:cxnLst>
                  <a:cxn ang="T10">
                    <a:pos x="T0" y="T1"/>
                  </a:cxn>
                  <a:cxn ang="T11">
                    <a:pos x="T2" y="T3"/>
                  </a:cxn>
                  <a:cxn ang="T12">
                    <a:pos x="T4" y="T5"/>
                  </a:cxn>
                  <a:cxn ang="T13">
                    <a:pos x="T6" y="T7"/>
                  </a:cxn>
                  <a:cxn ang="T14">
                    <a:pos x="T8" y="T9"/>
                  </a:cxn>
                </a:cxnLst>
                <a:rect l="T15" t="T16" r="T17" b="T18"/>
                <a:pathLst>
                  <a:path w="36" h="36">
                    <a:moveTo>
                      <a:pt x="18" y="0"/>
                    </a:moveTo>
                    <a:lnTo>
                      <a:pt x="36" y="18"/>
                    </a:lnTo>
                    <a:lnTo>
                      <a:pt x="18" y="36"/>
                    </a:lnTo>
                    <a:lnTo>
                      <a:pt x="0" y="18"/>
                    </a:lnTo>
                    <a:lnTo>
                      <a:pt x="18" y="0"/>
                    </a:lnTo>
                    <a:close/>
                  </a:path>
                </a:pathLst>
              </a:custGeom>
              <a:solidFill>
                <a:srgbClr val="993366"/>
              </a:solidFill>
              <a:ln w="9525">
                <a:solidFill>
                  <a:srgbClr val="993366"/>
                </a:solidFill>
                <a:round/>
                <a:headEnd/>
                <a:tailEnd/>
              </a:ln>
            </p:spPr>
            <p:txBody>
              <a:bodyPr/>
              <a:lstStyle/>
              <a:p>
                <a:endParaRPr lang="en-US"/>
              </a:p>
            </p:txBody>
          </p:sp>
          <p:sp>
            <p:nvSpPr>
              <p:cNvPr id="238831" name="Freeform 89"/>
              <p:cNvSpPr>
                <a:spLocks/>
              </p:cNvSpPr>
              <p:nvPr/>
            </p:nvSpPr>
            <p:spPr bwMode="auto">
              <a:xfrm>
                <a:off x="4533" y="1926"/>
                <a:ext cx="36" cy="36"/>
              </a:xfrm>
              <a:custGeom>
                <a:avLst/>
                <a:gdLst>
                  <a:gd name="T0" fmla="*/ 18 w 36"/>
                  <a:gd name="T1" fmla="*/ 0 h 36"/>
                  <a:gd name="T2" fmla="*/ 36 w 36"/>
                  <a:gd name="T3" fmla="*/ 18 h 36"/>
                  <a:gd name="T4" fmla="*/ 18 w 36"/>
                  <a:gd name="T5" fmla="*/ 36 h 36"/>
                  <a:gd name="T6" fmla="*/ 0 w 36"/>
                  <a:gd name="T7" fmla="*/ 18 h 36"/>
                  <a:gd name="T8" fmla="*/ 18 w 36"/>
                  <a:gd name="T9" fmla="*/ 0 h 36"/>
                  <a:gd name="T10" fmla="*/ 0 60000 65536"/>
                  <a:gd name="T11" fmla="*/ 0 60000 65536"/>
                  <a:gd name="T12" fmla="*/ 0 60000 65536"/>
                  <a:gd name="T13" fmla="*/ 0 60000 65536"/>
                  <a:gd name="T14" fmla="*/ 0 60000 65536"/>
                  <a:gd name="T15" fmla="*/ 0 w 36"/>
                  <a:gd name="T16" fmla="*/ 0 h 36"/>
                  <a:gd name="T17" fmla="*/ 36 w 36"/>
                  <a:gd name="T18" fmla="*/ 36 h 36"/>
                </a:gdLst>
                <a:ahLst/>
                <a:cxnLst>
                  <a:cxn ang="T10">
                    <a:pos x="T0" y="T1"/>
                  </a:cxn>
                  <a:cxn ang="T11">
                    <a:pos x="T2" y="T3"/>
                  </a:cxn>
                  <a:cxn ang="T12">
                    <a:pos x="T4" y="T5"/>
                  </a:cxn>
                  <a:cxn ang="T13">
                    <a:pos x="T6" y="T7"/>
                  </a:cxn>
                  <a:cxn ang="T14">
                    <a:pos x="T8" y="T9"/>
                  </a:cxn>
                </a:cxnLst>
                <a:rect l="T15" t="T16" r="T17" b="T18"/>
                <a:pathLst>
                  <a:path w="36" h="36">
                    <a:moveTo>
                      <a:pt x="18" y="0"/>
                    </a:moveTo>
                    <a:lnTo>
                      <a:pt x="36" y="18"/>
                    </a:lnTo>
                    <a:lnTo>
                      <a:pt x="18" y="36"/>
                    </a:lnTo>
                    <a:lnTo>
                      <a:pt x="0" y="18"/>
                    </a:lnTo>
                    <a:lnTo>
                      <a:pt x="18" y="0"/>
                    </a:lnTo>
                    <a:close/>
                  </a:path>
                </a:pathLst>
              </a:custGeom>
              <a:solidFill>
                <a:srgbClr val="993366"/>
              </a:solidFill>
              <a:ln w="9525">
                <a:solidFill>
                  <a:srgbClr val="993366"/>
                </a:solidFill>
                <a:round/>
                <a:headEnd/>
                <a:tailEnd/>
              </a:ln>
            </p:spPr>
            <p:txBody>
              <a:bodyPr/>
              <a:lstStyle/>
              <a:p>
                <a:endParaRPr lang="en-US"/>
              </a:p>
            </p:txBody>
          </p:sp>
          <p:sp>
            <p:nvSpPr>
              <p:cNvPr id="238832" name="Freeform 90"/>
              <p:cNvSpPr>
                <a:spLocks/>
              </p:cNvSpPr>
              <p:nvPr/>
            </p:nvSpPr>
            <p:spPr bwMode="auto">
              <a:xfrm>
                <a:off x="4551" y="1962"/>
                <a:ext cx="36" cy="36"/>
              </a:xfrm>
              <a:custGeom>
                <a:avLst/>
                <a:gdLst>
                  <a:gd name="T0" fmla="*/ 18 w 36"/>
                  <a:gd name="T1" fmla="*/ 0 h 36"/>
                  <a:gd name="T2" fmla="*/ 36 w 36"/>
                  <a:gd name="T3" fmla="*/ 18 h 36"/>
                  <a:gd name="T4" fmla="*/ 18 w 36"/>
                  <a:gd name="T5" fmla="*/ 36 h 36"/>
                  <a:gd name="T6" fmla="*/ 0 w 36"/>
                  <a:gd name="T7" fmla="*/ 18 h 36"/>
                  <a:gd name="T8" fmla="*/ 18 w 36"/>
                  <a:gd name="T9" fmla="*/ 0 h 36"/>
                  <a:gd name="T10" fmla="*/ 0 60000 65536"/>
                  <a:gd name="T11" fmla="*/ 0 60000 65536"/>
                  <a:gd name="T12" fmla="*/ 0 60000 65536"/>
                  <a:gd name="T13" fmla="*/ 0 60000 65536"/>
                  <a:gd name="T14" fmla="*/ 0 60000 65536"/>
                  <a:gd name="T15" fmla="*/ 0 w 36"/>
                  <a:gd name="T16" fmla="*/ 0 h 36"/>
                  <a:gd name="T17" fmla="*/ 36 w 36"/>
                  <a:gd name="T18" fmla="*/ 36 h 36"/>
                </a:gdLst>
                <a:ahLst/>
                <a:cxnLst>
                  <a:cxn ang="T10">
                    <a:pos x="T0" y="T1"/>
                  </a:cxn>
                  <a:cxn ang="T11">
                    <a:pos x="T2" y="T3"/>
                  </a:cxn>
                  <a:cxn ang="T12">
                    <a:pos x="T4" y="T5"/>
                  </a:cxn>
                  <a:cxn ang="T13">
                    <a:pos x="T6" y="T7"/>
                  </a:cxn>
                  <a:cxn ang="T14">
                    <a:pos x="T8" y="T9"/>
                  </a:cxn>
                </a:cxnLst>
                <a:rect l="T15" t="T16" r="T17" b="T18"/>
                <a:pathLst>
                  <a:path w="36" h="36">
                    <a:moveTo>
                      <a:pt x="18" y="0"/>
                    </a:moveTo>
                    <a:lnTo>
                      <a:pt x="36" y="18"/>
                    </a:lnTo>
                    <a:lnTo>
                      <a:pt x="18" y="36"/>
                    </a:lnTo>
                    <a:lnTo>
                      <a:pt x="0" y="18"/>
                    </a:lnTo>
                    <a:lnTo>
                      <a:pt x="18" y="0"/>
                    </a:lnTo>
                    <a:close/>
                  </a:path>
                </a:pathLst>
              </a:custGeom>
              <a:solidFill>
                <a:srgbClr val="993366"/>
              </a:solidFill>
              <a:ln w="9525">
                <a:solidFill>
                  <a:srgbClr val="993366"/>
                </a:solidFill>
                <a:round/>
                <a:headEnd/>
                <a:tailEnd/>
              </a:ln>
            </p:spPr>
            <p:txBody>
              <a:bodyPr/>
              <a:lstStyle/>
              <a:p>
                <a:endParaRPr lang="en-US"/>
              </a:p>
            </p:txBody>
          </p:sp>
          <p:sp>
            <p:nvSpPr>
              <p:cNvPr id="238833" name="Freeform 91"/>
              <p:cNvSpPr>
                <a:spLocks/>
              </p:cNvSpPr>
              <p:nvPr/>
            </p:nvSpPr>
            <p:spPr bwMode="auto">
              <a:xfrm>
                <a:off x="4575" y="1998"/>
                <a:ext cx="36" cy="36"/>
              </a:xfrm>
              <a:custGeom>
                <a:avLst/>
                <a:gdLst>
                  <a:gd name="T0" fmla="*/ 18 w 36"/>
                  <a:gd name="T1" fmla="*/ 0 h 36"/>
                  <a:gd name="T2" fmla="*/ 36 w 36"/>
                  <a:gd name="T3" fmla="*/ 18 h 36"/>
                  <a:gd name="T4" fmla="*/ 18 w 36"/>
                  <a:gd name="T5" fmla="*/ 36 h 36"/>
                  <a:gd name="T6" fmla="*/ 0 w 36"/>
                  <a:gd name="T7" fmla="*/ 18 h 36"/>
                  <a:gd name="T8" fmla="*/ 18 w 36"/>
                  <a:gd name="T9" fmla="*/ 0 h 36"/>
                  <a:gd name="T10" fmla="*/ 0 60000 65536"/>
                  <a:gd name="T11" fmla="*/ 0 60000 65536"/>
                  <a:gd name="T12" fmla="*/ 0 60000 65536"/>
                  <a:gd name="T13" fmla="*/ 0 60000 65536"/>
                  <a:gd name="T14" fmla="*/ 0 60000 65536"/>
                  <a:gd name="T15" fmla="*/ 0 w 36"/>
                  <a:gd name="T16" fmla="*/ 0 h 36"/>
                  <a:gd name="T17" fmla="*/ 36 w 36"/>
                  <a:gd name="T18" fmla="*/ 36 h 36"/>
                </a:gdLst>
                <a:ahLst/>
                <a:cxnLst>
                  <a:cxn ang="T10">
                    <a:pos x="T0" y="T1"/>
                  </a:cxn>
                  <a:cxn ang="T11">
                    <a:pos x="T2" y="T3"/>
                  </a:cxn>
                  <a:cxn ang="T12">
                    <a:pos x="T4" y="T5"/>
                  </a:cxn>
                  <a:cxn ang="T13">
                    <a:pos x="T6" y="T7"/>
                  </a:cxn>
                  <a:cxn ang="T14">
                    <a:pos x="T8" y="T9"/>
                  </a:cxn>
                </a:cxnLst>
                <a:rect l="T15" t="T16" r="T17" b="T18"/>
                <a:pathLst>
                  <a:path w="36" h="36">
                    <a:moveTo>
                      <a:pt x="18" y="0"/>
                    </a:moveTo>
                    <a:lnTo>
                      <a:pt x="36" y="18"/>
                    </a:lnTo>
                    <a:lnTo>
                      <a:pt x="18" y="36"/>
                    </a:lnTo>
                    <a:lnTo>
                      <a:pt x="0" y="18"/>
                    </a:lnTo>
                    <a:lnTo>
                      <a:pt x="18" y="0"/>
                    </a:lnTo>
                    <a:close/>
                  </a:path>
                </a:pathLst>
              </a:custGeom>
              <a:solidFill>
                <a:srgbClr val="993366"/>
              </a:solidFill>
              <a:ln w="9525">
                <a:solidFill>
                  <a:srgbClr val="993366"/>
                </a:solidFill>
                <a:round/>
                <a:headEnd/>
                <a:tailEnd/>
              </a:ln>
            </p:spPr>
            <p:txBody>
              <a:bodyPr/>
              <a:lstStyle/>
              <a:p>
                <a:endParaRPr lang="en-US"/>
              </a:p>
            </p:txBody>
          </p:sp>
          <p:sp>
            <p:nvSpPr>
              <p:cNvPr id="238834" name="Freeform 92"/>
              <p:cNvSpPr>
                <a:spLocks/>
              </p:cNvSpPr>
              <p:nvPr/>
            </p:nvSpPr>
            <p:spPr bwMode="auto">
              <a:xfrm>
                <a:off x="4593" y="2034"/>
                <a:ext cx="36" cy="36"/>
              </a:xfrm>
              <a:custGeom>
                <a:avLst/>
                <a:gdLst>
                  <a:gd name="T0" fmla="*/ 18 w 36"/>
                  <a:gd name="T1" fmla="*/ 0 h 36"/>
                  <a:gd name="T2" fmla="*/ 36 w 36"/>
                  <a:gd name="T3" fmla="*/ 18 h 36"/>
                  <a:gd name="T4" fmla="*/ 18 w 36"/>
                  <a:gd name="T5" fmla="*/ 36 h 36"/>
                  <a:gd name="T6" fmla="*/ 0 w 36"/>
                  <a:gd name="T7" fmla="*/ 18 h 36"/>
                  <a:gd name="T8" fmla="*/ 18 w 36"/>
                  <a:gd name="T9" fmla="*/ 0 h 36"/>
                  <a:gd name="T10" fmla="*/ 0 60000 65536"/>
                  <a:gd name="T11" fmla="*/ 0 60000 65536"/>
                  <a:gd name="T12" fmla="*/ 0 60000 65536"/>
                  <a:gd name="T13" fmla="*/ 0 60000 65536"/>
                  <a:gd name="T14" fmla="*/ 0 60000 65536"/>
                  <a:gd name="T15" fmla="*/ 0 w 36"/>
                  <a:gd name="T16" fmla="*/ 0 h 36"/>
                  <a:gd name="T17" fmla="*/ 36 w 36"/>
                  <a:gd name="T18" fmla="*/ 36 h 36"/>
                </a:gdLst>
                <a:ahLst/>
                <a:cxnLst>
                  <a:cxn ang="T10">
                    <a:pos x="T0" y="T1"/>
                  </a:cxn>
                  <a:cxn ang="T11">
                    <a:pos x="T2" y="T3"/>
                  </a:cxn>
                  <a:cxn ang="T12">
                    <a:pos x="T4" y="T5"/>
                  </a:cxn>
                  <a:cxn ang="T13">
                    <a:pos x="T6" y="T7"/>
                  </a:cxn>
                  <a:cxn ang="T14">
                    <a:pos x="T8" y="T9"/>
                  </a:cxn>
                </a:cxnLst>
                <a:rect l="T15" t="T16" r="T17" b="T18"/>
                <a:pathLst>
                  <a:path w="36" h="36">
                    <a:moveTo>
                      <a:pt x="18" y="0"/>
                    </a:moveTo>
                    <a:lnTo>
                      <a:pt x="36" y="18"/>
                    </a:lnTo>
                    <a:lnTo>
                      <a:pt x="18" y="36"/>
                    </a:lnTo>
                    <a:lnTo>
                      <a:pt x="0" y="18"/>
                    </a:lnTo>
                    <a:lnTo>
                      <a:pt x="18" y="0"/>
                    </a:lnTo>
                    <a:close/>
                  </a:path>
                </a:pathLst>
              </a:custGeom>
              <a:solidFill>
                <a:srgbClr val="993366"/>
              </a:solidFill>
              <a:ln w="9525">
                <a:solidFill>
                  <a:srgbClr val="993366"/>
                </a:solidFill>
                <a:round/>
                <a:headEnd/>
                <a:tailEnd/>
              </a:ln>
            </p:spPr>
            <p:txBody>
              <a:bodyPr/>
              <a:lstStyle/>
              <a:p>
                <a:endParaRPr lang="en-US"/>
              </a:p>
            </p:txBody>
          </p:sp>
          <p:sp>
            <p:nvSpPr>
              <p:cNvPr id="238835" name="Freeform 93"/>
              <p:cNvSpPr>
                <a:spLocks/>
              </p:cNvSpPr>
              <p:nvPr/>
            </p:nvSpPr>
            <p:spPr bwMode="auto">
              <a:xfrm>
                <a:off x="4611" y="2070"/>
                <a:ext cx="36" cy="36"/>
              </a:xfrm>
              <a:custGeom>
                <a:avLst/>
                <a:gdLst>
                  <a:gd name="T0" fmla="*/ 18 w 36"/>
                  <a:gd name="T1" fmla="*/ 0 h 36"/>
                  <a:gd name="T2" fmla="*/ 36 w 36"/>
                  <a:gd name="T3" fmla="*/ 18 h 36"/>
                  <a:gd name="T4" fmla="*/ 18 w 36"/>
                  <a:gd name="T5" fmla="*/ 36 h 36"/>
                  <a:gd name="T6" fmla="*/ 0 w 36"/>
                  <a:gd name="T7" fmla="*/ 18 h 36"/>
                  <a:gd name="T8" fmla="*/ 18 w 36"/>
                  <a:gd name="T9" fmla="*/ 0 h 36"/>
                  <a:gd name="T10" fmla="*/ 0 60000 65536"/>
                  <a:gd name="T11" fmla="*/ 0 60000 65536"/>
                  <a:gd name="T12" fmla="*/ 0 60000 65536"/>
                  <a:gd name="T13" fmla="*/ 0 60000 65536"/>
                  <a:gd name="T14" fmla="*/ 0 60000 65536"/>
                  <a:gd name="T15" fmla="*/ 0 w 36"/>
                  <a:gd name="T16" fmla="*/ 0 h 36"/>
                  <a:gd name="T17" fmla="*/ 36 w 36"/>
                  <a:gd name="T18" fmla="*/ 36 h 36"/>
                </a:gdLst>
                <a:ahLst/>
                <a:cxnLst>
                  <a:cxn ang="T10">
                    <a:pos x="T0" y="T1"/>
                  </a:cxn>
                  <a:cxn ang="T11">
                    <a:pos x="T2" y="T3"/>
                  </a:cxn>
                  <a:cxn ang="T12">
                    <a:pos x="T4" y="T5"/>
                  </a:cxn>
                  <a:cxn ang="T13">
                    <a:pos x="T6" y="T7"/>
                  </a:cxn>
                  <a:cxn ang="T14">
                    <a:pos x="T8" y="T9"/>
                  </a:cxn>
                </a:cxnLst>
                <a:rect l="T15" t="T16" r="T17" b="T18"/>
                <a:pathLst>
                  <a:path w="36" h="36">
                    <a:moveTo>
                      <a:pt x="18" y="0"/>
                    </a:moveTo>
                    <a:lnTo>
                      <a:pt x="36" y="18"/>
                    </a:lnTo>
                    <a:lnTo>
                      <a:pt x="18" y="36"/>
                    </a:lnTo>
                    <a:lnTo>
                      <a:pt x="0" y="18"/>
                    </a:lnTo>
                    <a:lnTo>
                      <a:pt x="18" y="0"/>
                    </a:lnTo>
                    <a:close/>
                  </a:path>
                </a:pathLst>
              </a:custGeom>
              <a:solidFill>
                <a:srgbClr val="993366"/>
              </a:solidFill>
              <a:ln w="9525">
                <a:solidFill>
                  <a:srgbClr val="993366"/>
                </a:solidFill>
                <a:round/>
                <a:headEnd/>
                <a:tailEnd/>
              </a:ln>
            </p:spPr>
            <p:txBody>
              <a:bodyPr/>
              <a:lstStyle/>
              <a:p>
                <a:endParaRPr lang="en-US"/>
              </a:p>
            </p:txBody>
          </p:sp>
          <p:sp>
            <p:nvSpPr>
              <p:cNvPr id="238836" name="Freeform 94"/>
              <p:cNvSpPr>
                <a:spLocks/>
              </p:cNvSpPr>
              <p:nvPr/>
            </p:nvSpPr>
            <p:spPr bwMode="auto">
              <a:xfrm>
                <a:off x="4629" y="2106"/>
                <a:ext cx="36" cy="36"/>
              </a:xfrm>
              <a:custGeom>
                <a:avLst/>
                <a:gdLst>
                  <a:gd name="T0" fmla="*/ 18 w 36"/>
                  <a:gd name="T1" fmla="*/ 0 h 36"/>
                  <a:gd name="T2" fmla="*/ 36 w 36"/>
                  <a:gd name="T3" fmla="*/ 18 h 36"/>
                  <a:gd name="T4" fmla="*/ 18 w 36"/>
                  <a:gd name="T5" fmla="*/ 36 h 36"/>
                  <a:gd name="T6" fmla="*/ 0 w 36"/>
                  <a:gd name="T7" fmla="*/ 18 h 36"/>
                  <a:gd name="T8" fmla="*/ 18 w 36"/>
                  <a:gd name="T9" fmla="*/ 0 h 36"/>
                  <a:gd name="T10" fmla="*/ 0 60000 65536"/>
                  <a:gd name="T11" fmla="*/ 0 60000 65536"/>
                  <a:gd name="T12" fmla="*/ 0 60000 65536"/>
                  <a:gd name="T13" fmla="*/ 0 60000 65536"/>
                  <a:gd name="T14" fmla="*/ 0 60000 65536"/>
                  <a:gd name="T15" fmla="*/ 0 w 36"/>
                  <a:gd name="T16" fmla="*/ 0 h 36"/>
                  <a:gd name="T17" fmla="*/ 36 w 36"/>
                  <a:gd name="T18" fmla="*/ 36 h 36"/>
                </a:gdLst>
                <a:ahLst/>
                <a:cxnLst>
                  <a:cxn ang="T10">
                    <a:pos x="T0" y="T1"/>
                  </a:cxn>
                  <a:cxn ang="T11">
                    <a:pos x="T2" y="T3"/>
                  </a:cxn>
                  <a:cxn ang="T12">
                    <a:pos x="T4" y="T5"/>
                  </a:cxn>
                  <a:cxn ang="T13">
                    <a:pos x="T6" y="T7"/>
                  </a:cxn>
                  <a:cxn ang="T14">
                    <a:pos x="T8" y="T9"/>
                  </a:cxn>
                </a:cxnLst>
                <a:rect l="T15" t="T16" r="T17" b="T18"/>
                <a:pathLst>
                  <a:path w="36" h="36">
                    <a:moveTo>
                      <a:pt x="18" y="0"/>
                    </a:moveTo>
                    <a:lnTo>
                      <a:pt x="36" y="18"/>
                    </a:lnTo>
                    <a:lnTo>
                      <a:pt x="18" y="36"/>
                    </a:lnTo>
                    <a:lnTo>
                      <a:pt x="0" y="18"/>
                    </a:lnTo>
                    <a:lnTo>
                      <a:pt x="18" y="0"/>
                    </a:lnTo>
                    <a:close/>
                  </a:path>
                </a:pathLst>
              </a:custGeom>
              <a:solidFill>
                <a:srgbClr val="993366"/>
              </a:solidFill>
              <a:ln w="9525">
                <a:solidFill>
                  <a:srgbClr val="993366"/>
                </a:solidFill>
                <a:round/>
                <a:headEnd/>
                <a:tailEnd/>
              </a:ln>
            </p:spPr>
            <p:txBody>
              <a:bodyPr/>
              <a:lstStyle/>
              <a:p>
                <a:endParaRPr lang="en-US"/>
              </a:p>
            </p:txBody>
          </p:sp>
          <p:sp>
            <p:nvSpPr>
              <p:cNvPr id="238837" name="Freeform 95"/>
              <p:cNvSpPr>
                <a:spLocks/>
              </p:cNvSpPr>
              <p:nvPr/>
            </p:nvSpPr>
            <p:spPr bwMode="auto">
              <a:xfrm>
                <a:off x="4653" y="2142"/>
                <a:ext cx="36" cy="36"/>
              </a:xfrm>
              <a:custGeom>
                <a:avLst/>
                <a:gdLst>
                  <a:gd name="T0" fmla="*/ 18 w 36"/>
                  <a:gd name="T1" fmla="*/ 0 h 36"/>
                  <a:gd name="T2" fmla="*/ 36 w 36"/>
                  <a:gd name="T3" fmla="*/ 18 h 36"/>
                  <a:gd name="T4" fmla="*/ 18 w 36"/>
                  <a:gd name="T5" fmla="*/ 36 h 36"/>
                  <a:gd name="T6" fmla="*/ 0 w 36"/>
                  <a:gd name="T7" fmla="*/ 18 h 36"/>
                  <a:gd name="T8" fmla="*/ 18 w 36"/>
                  <a:gd name="T9" fmla="*/ 0 h 36"/>
                  <a:gd name="T10" fmla="*/ 0 60000 65536"/>
                  <a:gd name="T11" fmla="*/ 0 60000 65536"/>
                  <a:gd name="T12" fmla="*/ 0 60000 65536"/>
                  <a:gd name="T13" fmla="*/ 0 60000 65536"/>
                  <a:gd name="T14" fmla="*/ 0 60000 65536"/>
                  <a:gd name="T15" fmla="*/ 0 w 36"/>
                  <a:gd name="T16" fmla="*/ 0 h 36"/>
                  <a:gd name="T17" fmla="*/ 36 w 36"/>
                  <a:gd name="T18" fmla="*/ 36 h 36"/>
                </a:gdLst>
                <a:ahLst/>
                <a:cxnLst>
                  <a:cxn ang="T10">
                    <a:pos x="T0" y="T1"/>
                  </a:cxn>
                  <a:cxn ang="T11">
                    <a:pos x="T2" y="T3"/>
                  </a:cxn>
                  <a:cxn ang="T12">
                    <a:pos x="T4" y="T5"/>
                  </a:cxn>
                  <a:cxn ang="T13">
                    <a:pos x="T6" y="T7"/>
                  </a:cxn>
                  <a:cxn ang="T14">
                    <a:pos x="T8" y="T9"/>
                  </a:cxn>
                </a:cxnLst>
                <a:rect l="T15" t="T16" r="T17" b="T18"/>
                <a:pathLst>
                  <a:path w="36" h="36">
                    <a:moveTo>
                      <a:pt x="18" y="0"/>
                    </a:moveTo>
                    <a:lnTo>
                      <a:pt x="36" y="18"/>
                    </a:lnTo>
                    <a:lnTo>
                      <a:pt x="18" y="36"/>
                    </a:lnTo>
                    <a:lnTo>
                      <a:pt x="0" y="18"/>
                    </a:lnTo>
                    <a:lnTo>
                      <a:pt x="18" y="0"/>
                    </a:lnTo>
                    <a:close/>
                  </a:path>
                </a:pathLst>
              </a:custGeom>
              <a:solidFill>
                <a:srgbClr val="993366"/>
              </a:solidFill>
              <a:ln w="9525">
                <a:solidFill>
                  <a:srgbClr val="993366"/>
                </a:solidFill>
                <a:round/>
                <a:headEnd/>
                <a:tailEnd/>
              </a:ln>
            </p:spPr>
            <p:txBody>
              <a:bodyPr/>
              <a:lstStyle/>
              <a:p>
                <a:endParaRPr lang="en-US"/>
              </a:p>
            </p:txBody>
          </p:sp>
        </p:grpSp>
        <p:grpSp>
          <p:nvGrpSpPr>
            <p:cNvPr id="238601" name="Group 96"/>
            <p:cNvGrpSpPr>
              <a:grpSpLocks/>
            </p:cNvGrpSpPr>
            <p:nvPr/>
          </p:nvGrpSpPr>
          <p:grpSpPr bwMode="auto">
            <a:xfrm>
              <a:off x="3361" y="2466"/>
              <a:ext cx="732" cy="678"/>
              <a:chOff x="4110" y="2844"/>
              <a:chExt cx="732" cy="678"/>
            </a:xfrm>
          </p:grpSpPr>
          <p:sp>
            <p:nvSpPr>
              <p:cNvPr id="238781" name="Rectangle 97"/>
              <p:cNvSpPr>
                <a:spLocks noChangeArrowheads="1"/>
              </p:cNvSpPr>
              <p:nvPr/>
            </p:nvSpPr>
            <p:spPr bwMode="auto">
              <a:xfrm>
                <a:off x="4110" y="2844"/>
                <a:ext cx="732" cy="67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latin typeface="Arial" panose="020B0604020202020204" pitchFamily="34" charset="0"/>
                </a:endParaRPr>
              </a:p>
            </p:txBody>
          </p:sp>
          <p:sp>
            <p:nvSpPr>
              <p:cNvPr id="238782" name="Rectangle 98"/>
              <p:cNvSpPr>
                <a:spLocks noChangeArrowheads="1"/>
              </p:cNvSpPr>
              <p:nvPr/>
            </p:nvSpPr>
            <p:spPr bwMode="auto">
              <a:xfrm>
                <a:off x="4171" y="2905"/>
                <a:ext cx="610" cy="55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latin typeface="Arial" panose="020B0604020202020204" pitchFamily="34" charset="0"/>
                </a:endParaRPr>
              </a:p>
            </p:txBody>
          </p:sp>
          <p:sp>
            <p:nvSpPr>
              <p:cNvPr id="238783" name="Rectangle 99"/>
              <p:cNvSpPr>
                <a:spLocks noChangeArrowheads="1"/>
              </p:cNvSpPr>
              <p:nvPr/>
            </p:nvSpPr>
            <p:spPr bwMode="auto">
              <a:xfrm>
                <a:off x="4171" y="2905"/>
                <a:ext cx="610" cy="550"/>
              </a:xfrm>
              <a:prstGeom prst="rect">
                <a:avLst/>
              </a:prstGeom>
              <a:noFill/>
              <a:ln w="9525">
                <a:solidFill>
                  <a:srgbClr val="808080"/>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latin typeface="Arial" panose="020B0604020202020204" pitchFamily="34" charset="0"/>
                </a:endParaRPr>
              </a:p>
            </p:txBody>
          </p:sp>
          <p:sp>
            <p:nvSpPr>
              <p:cNvPr id="238784" name="Freeform 100"/>
              <p:cNvSpPr>
                <a:spLocks/>
              </p:cNvSpPr>
              <p:nvPr/>
            </p:nvSpPr>
            <p:spPr bwMode="auto">
              <a:xfrm>
                <a:off x="4171" y="3219"/>
                <a:ext cx="36" cy="37"/>
              </a:xfrm>
              <a:custGeom>
                <a:avLst/>
                <a:gdLst>
                  <a:gd name="T0" fmla="*/ 18 w 36"/>
                  <a:gd name="T1" fmla="*/ 0 h 37"/>
                  <a:gd name="T2" fmla="*/ 36 w 36"/>
                  <a:gd name="T3" fmla="*/ 19 h 37"/>
                  <a:gd name="T4" fmla="*/ 18 w 36"/>
                  <a:gd name="T5" fmla="*/ 37 h 37"/>
                  <a:gd name="T6" fmla="*/ 0 w 36"/>
                  <a:gd name="T7" fmla="*/ 19 h 37"/>
                  <a:gd name="T8" fmla="*/ 18 w 36"/>
                  <a:gd name="T9" fmla="*/ 0 h 37"/>
                  <a:gd name="T10" fmla="*/ 0 60000 65536"/>
                  <a:gd name="T11" fmla="*/ 0 60000 65536"/>
                  <a:gd name="T12" fmla="*/ 0 60000 65536"/>
                  <a:gd name="T13" fmla="*/ 0 60000 65536"/>
                  <a:gd name="T14" fmla="*/ 0 60000 65536"/>
                  <a:gd name="T15" fmla="*/ 0 w 36"/>
                  <a:gd name="T16" fmla="*/ 0 h 37"/>
                  <a:gd name="T17" fmla="*/ 36 w 36"/>
                  <a:gd name="T18" fmla="*/ 37 h 37"/>
                </a:gdLst>
                <a:ahLst/>
                <a:cxnLst>
                  <a:cxn ang="T10">
                    <a:pos x="T0" y="T1"/>
                  </a:cxn>
                  <a:cxn ang="T11">
                    <a:pos x="T2" y="T3"/>
                  </a:cxn>
                  <a:cxn ang="T12">
                    <a:pos x="T4" y="T5"/>
                  </a:cxn>
                  <a:cxn ang="T13">
                    <a:pos x="T6" y="T7"/>
                  </a:cxn>
                  <a:cxn ang="T14">
                    <a:pos x="T8" y="T9"/>
                  </a:cxn>
                </a:cxnLst>
                <a:rect l="T15" t="T16" r="T17" b="T18"/>
                <a:pathLst>
                  <a:path w="36" h="37">
                    <a:moveTo>
                      <a:pt x="18" y="0"/>
                    </a:moveTo>
                    <a:lnTo>
                      <a:pt x="36" y="19"/>
                    </a:lnTo>
                    <a:lnTo>
                      <a:pt x="18" y="37"/>
                    </a:lnTo>
                    <a:lnTo>
                      <a:pt x="0" y="19"/>
                    </a:lnTo>
                    <a:lnTo>
                      <a:pt x="18" y="0"/>
                    </a:lnTo>
                    <a:close/>
                  </a:path>
                </a:pathLst>
              </a:custGeom>
              <a:solidFill>
                <a:srgbClr val="0000FF"/>
              </a:solidFill>
              <a:ln w="9525">
                <a:solidFill>
                  <a:srgbClr val="0000FF"/>
                </a:solidFill>
                <a:round/>
                <a:headEnd/>
                <a:tailEnd/>
              </a:ln>
            </p:spPr>
            <p:txBody>
              <a:bodyPr/>
              <a:lstStyle/>
              <a:p>
                <a:endParaRPr lang="en-US"/>
              </a:p>
            </p:txBody>
          </p:sp>
          <p:sp>
            <p:nvSpPr>
              <p:cNvPr id="238785" name="Freeform 101"/>
              <p:cNvSpPr>
                <a:spLocks/>
              </p:cNvSpPr>
              <p:nvPr/>
            </p:nvSpPr>
            <p:spPr bwMode="auto">
              <a:xfrm>
                <a:off x="4195" y="3183"/>
                <a:ext cx="36" cy="36"/>
              </a:xfrm>
              <a:custGeom>
                <a:avLst/>
                <a:gdLst>
                  <a:gd name="T0" fmla="*/ 18 w 36"/>
                  <a:gd name="T1" fmla="*/ 0 h 36"/>
                  <a:gd name="T2" fmla="*/ 36 w 36"/>
                  <a:gd name="T3" fmla="*/ 18 h 36"/>
                  <a:gd name="T4" fmla="*/ 18 w 36"/>
                  <a:gd name="T5" fmla="*/ 36 h 36"/>
                  <a:gd name="T6" fmla="*/ 0 w 36"/>
                  <a:gd name="T7" fmla="*/ 18 h 36"/>
                  <a:gd name="T8" fmla="*/ 18 w 36"/>
                  <a:gd name="T9" fmla="*/ 0 h 36"/>
                  <a:gd name="T10" fmla="*/ 0 60000 65536"/>
                  <a:gd name="T11" fmla="*/ 0 60000 65536"/>
                  <a:gd name="T12" fmla="*/ 0 60000 65536"/>
                  <a:gd name="T13" fmla="*/ 0 60000 65536"/>
                  <a:gd name="T14" fmla="*/ 0 60000 65536"/>
                  <a:gd name="T15" fmla="*/ 0 w 36"/>
                  <a:gd name="T16" fmla="*/ 0 h 36"/>
                  <a:gd name="T17" fmla="*/ 36 w 36"/>
                  <a:gd name="T18" fmla="*/ 36 h 36"/>
                </a:gdLst>
                <a:ahLst/>
                <a:cxnLst>
                  <a:cxn ang="T10">
                    <a:pos x="T0" y="T1"/>
                  </a:cxn>
                  <a:cxn ang="T11">
                    <a:pos x="T2" y="T3"/>
                  </a:cxn>
                  <a:cxn ang="T12">
                    <a:pos x="T4" y="T5"/>
                  </a:cxn>
                  <a:cxn ang="T13">
                    <a:pos x="T6" y="T7"/>
                  </a:cxn>
                  <a:cxn ang="T14">
                    <a:pos x="T8" y="T9"/>
                  </a:cxn>
                </a:cxnLst>
                <a:rect l="T15" t="T16" r="T17" b="T18"/>
                <a:pathLst>
                  <a:path w="36" h="36">
                    <a:moveTo>
                      <a:pt x="18" y="0"/>
                    </a:moveTo>
                    <a:lnTo>
                      <a:pt x="36" y="18"/>
                    </a:lnTo>
                    <a:lnTo>
                      <a:pt x="18" y="36"/>
                    </a:lnTo>
                    <a:lnTo>
                      <a:pt x="0" y="18"/>
                    </a:lnTo>
                    <a:lnTo>
                      <a:pt x="18" y="0"/>
                    </a:lnTo>
                    <a:close/>
                  </a:path>
                </a:pathLst>
              </a:custGeom>
              <a:solidFill>
                <a:srgbClr val="0000FF"/>
              </a:solidFill>
              <a:ln w="9525">
                <a:solidFill>
                  <a:srgbClr val="0000FF"/>
                </a:solidFill>
                <a:round/>
                <a:headEnd/>
                <a:tailEnd/>
              </a:ln>
            </p:spPr>
            <p:txBody>
              <a:bodyPr/>
              <a:lstStyle/>
              <a:p>
                <a:endParaRPr lang="en-US"/>
              </a:p>
            </p:txBody>
          </p:sp>
          <p:sp>
            <p:nvSpPr>
              <p:cNvPr id="238786" name="Freeform 102"/>
              <p:cNvSpPr>
                <a:spLocks/>
              </p:cNvSpPr>
              <p:nvPr/>
            </p:nvSpPr>
            <p:spPr bwMode="auto">
              <a:xfrm>
                <a:off x="4213" y="3256"/>
                <a:ext cx="36" cy="36"/>
              </a:xfrm>
              <a:custGeom>
                <a:avLst/>
                <a:gdLst>
                  <a:gd name="T0" fmla="*/ 18 w 36"/>
                  <a:gd name="T1" fmla="*/ 0 h 36"/>
                  <a:gd name="T2" fmla="*/ 36 w 36"/>
                  <a:gd name="T3" fmla="*/ 18 h 36"/>
                  <a:gd name="T4" fmla="*/ 18 w 36"/>
                  <a:gd name="T5" fmla="*/ 36 h 36"/>
                  <a:gd name="T6" fmla="*/ 0 w 36"/>
                  <a:gd name="T7" fmla="*/ 18 h 36"/>
                  <a:gd name="T8" fmla="*/ 18 w 36"/>
                  <a:gd name="T9" fmla="*/ 0 h 36"/>
                  <a:gd name="T10" fmla="*/ 0 60000 65536"/>
                  <a:gd name="T11" fmla="*/ 0 60000 65536"/>
                  <a:gd name="T12" fmla="*/ 0 60000 65536"/>
                  <a:gd name="T13" fmla="*/ 0 60000 65536"/>
                  <a:gd name="T14" fmla="*/ 0 60000 65536"/>
                  <a:gd name="T15" fmla="*/ 0 w 36"/>
                  <a:gd name="T16" fmla="*/ 0 h 36"/>
                  <a:gd name="T17" fmla="*/ 36 w 36"/>
                  <a:gd name="T18" fmla="*/ 36 h 36"/>
                </a:gdLst>
                <a:ahLst/>
                <a:cxnLst>
                  <a:cxn ang="T10">
                    <a:pos x="T0" y="T1"/>
                  </a:cxn>
                  <a:cxn ang="T11">
                    <a:pos x="T2" y="T3"/>
                  </a:cxn>
                  <a:cxn ang="T12">
                    <a:pos x="T4" y="T5"/>
                  </a:cxn>
                  <a:cxn ang="T13">
                    <a:pos x="T6" y="T7"/>
                  </a:cxn>
                  <a:cxn ang="T14">
                    <a:pos x="T8" y="T9"/>
                  </a:cxn>
                </a:cxnLst>
                <a:rect l="T15" t="T16" r="T17" b="T18"/>
                <a:pathLst>
                  <a:path w="36" h="36">
                    <a:moveTo>
                      <a:pt x="18" y="0"/>
                    </a:moveTo>
                    <a:lnTo>
                      <a:pt x="36" y="18"/>
                    </a:lnTo>
                    <a:lnTo>
                      <a:pt x="18" y="36"/>
                    </a:lnTo>
                    <a:lnTo>
                      <a:pt x="0" y="18"/>
                    </a:lnTo>
                    <a:lnTo>
                      <a:pt x="18" y="0"/>
                    </a:lnTo>
                    <a:close/>
                  </a:path>
                </a:pathLst>
              </a:custGeom>
              <a:solidFill>
                <a:srgbClr val="0000FF"/>
              </a:solidFill>
              <a:ln w="9525">
                <a:solidFill>
                  <a:srgbClr val="0000FF"/>
                </a:solidFill>
                <a:round/>
                <a:headEnd/>
                <a:tailEnd/>
              </a:ln>
            </p:spPr>
            <p:txBody>
              <a:bodyPr/>
              <a:lstStyle/>
              <a:p>
                <a:endParaRPr lang="en-US"/>
              </a:p>
            </p:txBody>
          </p:sp>
          <p:sp>
            <p:nvSpPr>
              <p:cNvPr id="238787" name="Freeform 103"/>
              <p:cNvSpPr>
                <a:spLocks/>
              </p:cNvSpPr>
              <p:nvPr/>
            </p:nvSpPr>
            <p:spPr bwMode="auto">
              <a:xfrm>
                <a:off x="4231" y="3141"/>
                <a:ext cx="36" cy="36"/>
              </a:xfrm>
              <a:custGeom>
                <a:avLst/>
                <a:gdLst>
                  <a:gd name="T0" fmla="*/ 18 w 36"/>
                  <a:gd name="T1" fmla="*/ 0 h 36"/>
                  <a:gd name="T2" fmla="*/ 36 w 36"/>
                  <a:gd name="T3" fmla="*/ 18 h 36"/>
                  <a:gd name="T4" fmla="*/ 18 w 36"/>
                  <a:gd name="T5" fmla="*/ 36 h 36"/>
                  <a:gd name="T6" fmla="*/ 0 w 36"/>
                  <a:gd name="T7" fmla="*/ 18 h 36"/>
                  <a:gd name="T8" fmla="*/ 18 w 36"/>
                  <a:gd name="T9" fmla="*/ 0 h 36"/>
                  <a:gd name="T10" fmla="*/ 0 60000 65536"/>
                  <a:gd name="T11" fmla="*/ 0 60000 65536"/>
                  <a:gd name="T12" fmla="*/ 0 60000 65536"/>
                  <a:gd name="T13" fmla="*/ 0 60000 65536"/>
                  <a:gd name="T14" fmla="*/ 0 60000 65536"/>
                  <a:gd name="T15" fmla="*/ 0 w 36"/>
                  <a:gd name="T16" fmla="*/ 0 h 36"/>
                  <a:gd name="T17" fmla="*/ 36 w 36"/>
                  <a:gd name="T18" fmla="*/ 36 h 36"/>
                </a:gdLst>
                <a:ahLst/>
                <a:cxnLst>
                  <a:cxn ang="T10">
                    <a:pos x="T0" y="T1"/>
                  </a:cxn>
                  <a:cxn ang="T11">
                    <a:pos x="T2" y="T3"/>
                  </a:cxn>
                  <a:cxn ang="T12">
                    <a:pos x="T4" y="T5"/>
                  </a:cxn>
                  <a:cxn ang="T13">
                    <a:pos x="T6" y="T7"/>
                  </a:cxn>
                  <a:cxn ang="T14">
                    <a:pos x="T8" y="T9"/>
                  </a:cxn>
                </a:cxnLst>
                <a:rect l="T15" t="T16" r="T17" b="T18"/>
                <a:pathLst>
                  <a:path w="36" h="36">
                    <a:moveTo>
                      <a:pt x="18" y="0"/>
                    </a:moveTo>
                    <a:lnTo>
                      <a:pt x="36" y="18"/>
                    </a:lnTo>
                    <a:lnTo>
                      <a:pt x="18" y="36"/>
                    </a:lnTo>
                    <a:lnTo>
                      <a:pt x="0" y="18"/>
                    </a:lnTo>
                    <a:lnTo>
                      <a:pt x="18" y="0"/>
                    </a:lnTo>
                    <a:close/>
                  </a:path>
                </a:pathLst>
              </a:custGeom>
              <a:solidFill>
                <a:srgbClr val="0000FF"/>
              </a:solidFill>
              <a:ln w="9525">
                <a:solidFill>
                  <a:srgbClr val="0000FF"/>
                </a:solidFill>
                <a:round/>
                <a:headEnd/>
                <a:tailEnd/>
              </a:ln>
            </p:spPr>
            <p:txBody>
              <a:bodyPr/>
              <a:lstStyle/>
              <a:p>
                <a:endParaRPr lang="en-US"/>
              </a:p>
            </p:txBody>
          </p:sp>
          <p:sp>
            <p:nvSpPr>
              <p:cNvPr id="238788" name="Freeform 104"/>
              <p:cNvSpPr>
                <a:spLocks/>
              </p:cNvSpPr>
              <p:nvPr/>
            </p:nvSpPr>
            <p:spPr bwMode="auto">
              <a:xfrm>
                <a:off x="4255" y="3292"/>
                <a:ext cx="37" cy="36"/>
              </a:xfrm>
              <a:custGeom>
                <a:avLst/>
                <a:gdLst>
                  <a:gd name="T0" fmla="*/ 18 w 37"/>
                  <a:gd name="T1" fmla="*/ 0 h 36"/>
                  <a:gd name="T2" fmla="*/ 37 w 37"/>
                  <a:gd name="T3" fmla="*/ 18 h 36"/>
                  <a:gd name="T4" fmla="*/ 18 w 37"/>
                  <a:gd name="T5" fmla="*/ 36 h 36"/>
                  <a:gd name="T6" fmla="*/ 0 w 37"/>
                  <a:gd name="T7" fmla="*/ 18 h 36"/>
                  <a:gd name="T8" fmla="*/ 18 w 37"/>
                  <a:gd name="T9" fmla="*/ 0 h 36"/>
                  <a:gd name="T10" fmla="*/ 0 60000 65536"/>
                  <a:gd name="T11" fmla="*/ 0 60000 65536"/>
                  <a:gd name="T12" fmla="*/ 0 60000 65536"/>
                  <a:gd name="T13" fmla="*/ 0 60000 65536"/>
                  <a:gd name="T14" fmla="*/ 0 60000 65536"/>
                  <a:gd name="T15" fmla="*/ 0 w 37"/>
                  <a:gd name="T16" fmla="*/ 0 h 36"/>
                  <a:gd name="T17" fmla="*/ 37 w 37"/>
                  <a:gd name="T18" fmla="*/ 36 h 36"/>
                </a:gdLst>
                <a:ahLst/>
                <a:cxnLst>
                  <a:cxn ang="T10">
                    <a:pos x="T0" y="T1"/>
                  </a:cxn>
                  <a:cxn ang="T11">
                    <a:pos x="T2" y="T3"/>
                  </a:cxn>
                  <a:cxn ang="T12">
                    <a:pos x="T4" y="T5"/>
                  </a:cxn>
                  <a:cxn ang="T13">
                    <a:pos x="T6" y="T7"/>
                  </a:cxn>
                  <a:cxn ang="T14">
                    <a:pos x="T8" y="T9"/>
                  </a:cxn>
                </a:cxnLst>
                <a:rect l="T15" t="T16" r="T17" b="T18"/>
                <a:pathLst>
                  <a:path w="37" h="36">
                    <a:moveTo>
                      <a:pt x="18" y="0"/>
                    </a:moveTo>
                    <a:lnTo>
                      <a:pt x="37" y="18"/>
                    </a:lnTo>
                    <a:lnTo>
                      <a:pt x="18" y="36"/>
                    </a:lnTo>
                    <a:lnTo>
                      <a:pt x="0" y="18"/>
                    </a:lnTo>
                    <a:lnTo>
                      <a:pt x="18" y="0"/>
                    </a:lnTo>
                    <a:close/>
                  </a:path>
                </a:pathLst>
              </a:custGeom>
              <a:solidFill>
                <a:srgbClr val="0000FF"/>
              </a:solidFill>
              <a:ln w="9525">
                <a:solidFill>
                  <a:srgbClr val="0000FF"/>
                </a:solidFill>
                <a:round/>
                <a:headEnd/>
                <a:tailEnd/>
              </a:ln>
            </p:spPr>
            <p:txBody>
              <a:bodyPr/>
              <a:lstStyle/>
              <a:p>
                <a:endParaRPr lang="en-US"/>
              </a:p>
            </p:txBody>
          </p:sp>
          <p:sp>
            <p:nvSpPr>
              <p:cNvPr id="238789" name="Freeform 105"/>
              <p:cNvSpPr>
                <a:spLocks/>
              </p:cNvSpPr>
              <p:nvPr/>
            </p:nvSpPr>
            <p:spPr bwMode="auto">
              <a:xfrm>
                <a:off x="4273" y="3104"/>
                <a:ext cx="37" cy="37"/>
              </a:xfrm>
              <a:custGeom>
                <a:avLst/>
                <a:gdLst>
                  <a:gd name="T0" fmla="*/ 19 w 37"/>
                  <a:gd name="T1" fmla="*/ 0 h 37"/>
                  <a:gd name="T2" fmla="*/ 37 w 37"/>
                  <a:gd name="T3" fmla="*/ 19 h 37"/>
                  <a:gd name="T4" fmla="*/ 19 w 37"/>
                  <a:gd name="T5" fmla="*/ 37 h 37"/>
                  <a:gd name="T6" fmla="*/ 0 w 37"/>
                  <a:gd name="T7" fmla="*/ 19 h 37"/>
                  <a:gd name="T8" fmla="*/ 19 w 37"/>
                  <a:gd name="T9" fmla="*/ 0 h 37"/>
                  <a:gd name="T10" fmla="*/ 0 60000 65536"/>
                  <a:gd name="T11" fmla="*/ 0 60000 65536"/>
                  <a:gd name="T12" fmla="*/ 0 60000 65536"/>
                  <a:gd name="T13" fmla="*/ 0 60000 65536"/>
                  <a:gd name="T14" fmla="*/ 0 60000 65536"/>
                  <a:gd name="T15" fmla="*/ 0 w 37"/>
                  <a:gd name="T16" fmla="*/ 0 h 37"/>
                  <a:gd name="T17" fmla="*/ 37 w 37"/>
                  <a:gd name="T18" fmla="*/ 37 h 37"/>
                </a:gdLst>
                <a:ahLst/>
                <a:cxnLst>
                  <a:cxn ang="T10">
                    <a:pos x="T0" y="T1"/>
                  </a:cxn>
                  <a:cxn ang="T11">
                    <a:pos x="T2" y="T3"/>
                  </a:cxn>
                  <a:cxn ang="T12">
                    <a:pos x="T4" y="T5"/>
                  </a:cxn>
                  <a:cxn ang="T13">
                    <a:pos x="T6" y="T7"/>
                  </a:cxn>
                  <a:cxn ang="T14">
                    <a:pos x="T8" y="T9"/>
                  </a:cxn>
                </a:cxnLst>
                <a:rect l="T15" t="T16" r="T17" b="T18"/>
                <a:pathLst>
                  <a:path w="37" h="37">
                    <a:moveTo>
                      <a:pt x="19" y="0"/>
                    </a:moveTo>
                    <a:lnTo>
                      <a:pt x="37" y="19"/>
                    </a:lnTo>
                    <a:lnTo>
                      <a:pt x="19" y="37"/>
                    </a:lnTo>
                    <a:lnTo>
                      <a:pt x="0" y="19"/>
                    </a:lnTo>
                    <a:lnTo>
                      <a:pt x="19" y="0"/>
                    </a:lnTo>
                    <a:close/>
                  </a:path>
                </a:pathLst>
              </a:custGeom>
              <a:solidFill>
                <a:srgbClr val="0000FF"/>
              </a:solidFill>
              <a:ln w="9525">
                <a:solidFill>
                  <a:srgbClr val="0000FF"/>
                </a:solidFill>
                <a:round/>
                <a:headEnd/>
                <a:tailEnd/>
              </a:ln>
            </p:spPr>
            <p:txBody>
              <a:bodyPr/>
              <a:lstStyle/>
              <a:p>
                <a:endParaRPr lang="en-US"/>
              </a:p>
            </p:txBody>
          </p:sp>
          <p:sp>
            <p:nvSpPr>
              <p:cNvPr id="238790" name="Freeform 106"/>
              <p:cNvSpPr>
                <a:spLocks/>
              </p:cNvSpPr>
              <p:nvPr/>
            </p:nvSpPr>
            <p:spPr bwMode="auto">
              <a:xfrm>
                <a:off x="4298" y="3328"/>
                <a:ext cx="36" cy="37"/>
              </a:xfrm>
              <a:custGeom>
                <a:avLst/>
                <a:gdLst>
                  <a:gd name="T0" fmla="*/ 18 w 36"/>
                  <a:gd name="T1" fmla="*/ 0 h 37"/>
                  <a:gd name="T2" fmla="*/ 36 w 36"/>
                  <a:gd name="T3" fmla="*/ 18 h 37"/>
                  <a:gd name="T4" fmla="*/ 18 w 36"/>
                  <a:gd name="T5" fmla="*/ 37 h 37"/>
                  <a:gd name="T6" fmla="*/ 0 w 36"/>
                  <a:gd name="T7" fmla="*/ 18 h 37"/>
                  <a:gd name="T8" fmla="*/ 18 w 36"/>
                  <a:gd name="T9" fmla="*/ 0 h 37"/>
                  <a:gd name="T10" fmla="*/ 0 60000 65536"/>
                  <a:gd name="T11" fmla="*/ 0 60000 65536"/>
                  <a:gd name="T12" fmla="*/ 0 60000 65536"/>
                  <a:gd name="T13" fmla="*/ 0 60000 65536"/>
                  <a:gd name="T14" fmla="*/ 0 60000 65536"/>
                  <a:gd name="T15" fmla="*/ 0 w 36"/>
                  <a:gd name="T16" fmla="*/ 0 h 37"/>
                  <a:gd name="T17" fmla="*/ 36 w 36"/>
                  <a:gd name="T18" fmla="*/ 37 h 37"/>
                </a:gdLst>
                <a:ahLst/>
                <a:cxnLst>
                  <a:cxn ang="T10">
                    <a:pos x="T0" y="T1"/>
                  </a:cxn>
                  <a:cxn ang="T11">
                    <a:pos x="T2" y="T3"/>
                  </a:cxn>
                  <a:cxn ang="T12">
                    <a:pos x="T4" y="T5"/>
                  </a:cxn>
                  <a:cxn ang="T13">
                    <a:pos x="T6" y="T7"/>
                  </a:cxn>
                  <a:cxn ang="T14">
                    <a:pos x="T8" y="T9"/>
                  </a:cxn>
                </a:cxnLst>
                <a:rect l="T15" t="T16" r="T17" b="T18"/>
                <a:pathLst>
                  <a:path w="36" h="37">
                    <a:moveTo>
                      <a:pt x="18" y="0"/>
                    </a:moveTo>
                    <a:lnTo>
                      <a:pt x="36" y="18"/>
                    </a:lnTo>
                    <a:lnTo>
                      <a:pt x="18" y="37"/>
                    </a:lnTo>
                    <a:lnTo>
                      <a:pt x="0" y="18"/>
                    </a:lnTo>
                    <a:lnTo>
                      <a:pt x="18" y="0"/>
                    </a:lnTo>
                    <a:close/>
                  </a:path>
                </a:pathLst>
              </a:custGeom>
              <a:solidFill>
                <a:srgbClr val="0000FF"/>
              </a:solidFill>
              <a:ln w="9525">
                <a:solidFill>
                  <a:srgbClr val="0000FF"/>
                </a:solidFill>
                <a:round/>
                <a:headEnd/>
                <a:tailEnd/>
              </a:ln>
            </p:spPr>
            <p:txBody>
              <a:bodyPr/>
              <a:lstStyle/>
              <a:p>
                <a:endParaRPr lang="en-US"/>
              </a:p>
            </p:txBody>
          </p:sp>
          <p:sp>
            <p:nvSpPr>
              <p:cNvPr id="238791" name="Freeform 107"/>
              <p:cNvSpPr>
                <a:spLocks/>
              </p:cNvSpPr>
              <p:nvPr/>
            </p:nvSpPr>
            <p:spPr bwMode="auto">
              <a:xfrm>
                <a:off x="4316" y="3068"/>
                <a:ext cx="36" cy="36"/>
              </a:xfrm>
              <a:custGeom>
                <a:avLst/>
                <a:gdLst>
                  <a:gd name="T0" fmla="*/ 18 w 36"/>
                  <a:gd name="T1" fmla="*/ 0 h 36"/>
                  <a:gd name="T2" fmla="*/ 36 w 36"/>
                  <a:gd name="T3" fmla="*/ 18 h 36"/>
                  <a:gd name="T4" fmla="*/ 18 w 36"/>
                  <a:gd name="T5" fmla="*/ 36 h 36"/>
                  <a:gd name="T6" fmla="*/ 0 w 36"/>
                  <a:gd name="T7" fmla="*/ 18 h 36"/>
                  <a:gd name="T8" fmla="*/ 18 w 36"/>
                  <a:gd name="T9" fmla="*/ 0 h 36"/>
                  <a:gd name="T10" fmla="*/ 0 60000 65536"/>
                  <a:gd name="T11" fmla="*/ 0 60000 65536"/>
                  <a:gd name="T12" fmla="*/ 0 60000 65536"/>
                  <a:gd name="T13" fmla="*/ 0 60000 65536"/>
                  <a:gd name="T14" fmla="*/ 0 60000 65536"/>
                  <a:gd name="T15" fmla="*/ 0 w 36"/>
                  <a:gd name="T16" fmla="*/ 0 h 36"/>
                  <a:gd name="T17" fmla="*/ 36 w 36"/>
                  <a:gd name="T18" fmla="*/ 36 h 36"/>
                </a:gdLst>
                <a:ahLst/>
                <a:cxnLst>
                  <a:cxn ang="T10">
                    <a:pos x="T0" y="T1"/>
                  </a:cxn>
                  <a:cxn ang="T11">
                    <a:pos x="T2" y="T3"/>
                  </a:cxn>
                  <a:cxn ang="T12">
                    <a:pos x="T4" y="T5"/>
                  </a:cxn>
                  <a:cxn ang="T13">
                    <a:pos x="T6" y="T7"/>
                  </a:cxn>
                  <a:cxn ang="T14">
                    <a:pos x="T8" y="T9"/>
                  </a:cxn>
                </a:cxnLst>
                <a:rect l="T15" t="T16" r="T17" b="T18"/>
                <a:pathLst>
                  <a:path w="36" h="36">
                    <a:moveTo>
                      <a:pt x="18" y="0"/>
                    </a:moveTo>
                    <a:lnTo>
                      <a:pt x="36" y="18"/>
                    </a:lnTo>
                    <a:lnTo>
                      <a:pt x="18" y="36"/>
                    </a:lnTo>
                    <a:lnTo>
                      <a:pt x="0" y="18"/>
                    </a:lnTo>
                    <a:lnTo>
                      <a:pt x="18" y="0"/>
                    </a:lnTo>
                    <a:close/>
                  </a:path>
                </a:pathLst>
              </a:custGeom>
              <a:solidFill>
                <a:srgbClr val="0000FF"/>
              </a:solidFill>
              <a:ln w="9525">
                <a:solidFill>
                  <a:srgbClr val="0000FF"/>
                </a:solidFill>
                <a:round/>
                <a:headEnd/>
                <a:tailEnd/>
              </a:ln>
            </p:spPr>
            <p:txBody>
              <a:bodyPr/>
              <a:lstStyle/>
              <a:p>
                <a:endParaRPr lang="en-US"/>
              </a:p>
            </p:txBody>
          </p:sp>
          <p:sp>
            <p:nvSpPr>
              <p:cNvPr id="238792" name="Freeform 108"/>
              <p:cNvSpPr>
                <a:spLocks/>
              </p:cNvSpPr>
              <p:nvPr/>
            </p:nvSpPr>
            <p:spPr bwMode="auto">
              <a:xfrm>
                <a:off x="4334" y="3365"/>
                <a:ext cx="36" cy="36"/>
              </a:xfrm>
              <a:custGeom>
                <a:avLst/>
                <a:gdLst>
                  <a:gd name="T0" fmla="*/ 18 w 36"/>
                  <a:gd name="T1" fmla="*/ 0 h 36"/>
                  <a:gd name="T2" fmla="*/ 36 w 36"/>
                  <a:gd name="T3" fmla="*/ 18 h 36"/>
                  <a:gd name="T4" fmla="*/ 18 w 36"/>
                  <a:gd name="T5" fmla="*/ 36 h 36"/>
                  <a:gd name="T6" fmla="*/ 0 w 36"/>
                  <a:gd name="T7" fmla="*/ 18 h 36"/>
                  <a:gd name="T8" fmla="*/ 18 w 36"/>
                  <a:gd name="T9" fmla="*/ 0 h 36"/>
                  <a:gd name="T10" fmla="*/ 0 60000 65536"/>
                  <a:gd name="T11" fmla="*/ 0 60000 65536"/>
                  <a:gd name="T12" fmla="*/ 0 60000 65536"/>
                  <a:gd name="T13" fmla="*/ 0 60000 65536"/>
                  <a:gd name="T14" fmla="*/ 0 60000 65536"/>
                  <a:gd name="T15" fmla="*/ 0 w 36"/>
                  <a:gd name="T16" fmla="*/ 0 h 36"/>
                  <a:gd name="T17" fmla="*/ 36 w 36"/>
                  <a:gd name="T18" fmla="*/ 36 h 36"/>
                </a:gdLst>
                <a:ahLst/>
                <a:cxnLst>
                  <a:cxn ang="T10">
                    <a:pos x="T0" y="T1"/>
                  </a:cxn>
                  <a:cxn ang="T11">
                    <a:pos x="T2" y="T3"/>
                  </a:cxn>
                  <a:cxn ang="T12">
                    <a:pos x="T4" y="T5"/>
                  </a:cxn>
                  <a:cxn ang="T13">
                    <a:pos x="T6" y="T7"/>
                  </a:cxn>
                  <a:cxn ang="T14">
                    <a:pos x="T8" y="T9"/>
                  </a:cxn>
                </a:cxnLst>
                <a:rect l="T15" t="T16" r="T17" b="T18"/>
                <a:pathLst>
                  <a:path w="36" h="36">
                    <a:moveTo>
                      <a:pt x="18" y="0"/>
                    </a:moveTo>
                    <a:lnTo>
                      <a:pt x="36" y="18"/>
                    </a:lnTo>
                    <a:lnTo>
                      <a:pt x="18" y="36"/>
                    </a:lnTo>
                    <a:lnTo>
                      <a:pt x="0" y="18"/>
                    </a:lnTo>
                    <a:lnTo>
                      <a:pt x="18" y="0"/>
                    </a:lnTo>
                    <a:close/>
                  </a:path>
                </a:pathLst>
              </a:custGeom>
              <a:solidFill>
                <a:srgbClr val="0000FF"/>
              </a:solidFill>
              <a:ln w="9525">
                <a:solidFill>
                  <a:srgbClr val="0000FF"/>
                </a:solidFill>
                <a:round/>
                <a:headEnd/>
                <a:tailEnd/>
              </a:ln>
            </p:spPr>
            <p:txBody>
              <a:bodyPr/>
              <a:lstStyle/>
              <a:p>
                <a:endParaRPr lang="en-US"/>
              </a:p>
            </p:txBody>
          </p:sp>
          <p:sp>
            <p:nvSpPr>
              <p:cNvPr id="238793" name="Freeform 109"/>
              <p:cNvSpPr>
                <a:spLocks/>
              </p:cNvSpPr>
              <p:nvPr/>
            </p:nvSpPr>
            <p:spPr bwMode="auto">
              <a:xfrm>
                <a:off x="4358" y="3032"/>
                <a:ext cx="36" cy="36"/>
              </a:xfrm>
              <a:custGeom>
                <a:avLst/>
                <a:gdLst>
                  <a:gd name="T0" fmla="*/ 18 w 36"/>
                  <a:gd name="T1" fmla="*/ 0 h 36"/>
                  <a:gd name="T2" fmla="*/ 36 w 36"/>
                  <a:gd name="T3" fmla="*/ 18 h 36"/>
                  <a:gd name="T4" fmla="*/ 18 w 36"/>
                  <a:gd name="T5" fmla="*/ 36 h 36"/>
                  <a:gd name="T6" fmla="*/ 0 w 36"/>
                  <a:gd name="T7" fmla="*/ 18 h 36"/>
                  <a:gd name="T8" fmla="*/ 18 w 36"/>
                  <a:gd name="T9" fmla="*/ 0 h 36"/>
                  <a:gd name="T10" fmla="*/ 0 60000 65536"/>
                  <a:gd name="T11" fmla="*/ 0 60000 65536"/>
                  <a:gd name="T12" fmla="*/ 0 60000 65536"/>
                  <a:gd name="T13" fmla="*/ 0 60000 65536"/>
                  <a:gd name="T14" fmla="*/ 0 60000 65536"/>
                  <a:gd name="T15" fmla="*/ 0 w 36"/>
                  <a:gd name="T16" fmla="*/ 0 h 36"/>
                  <a:gd name="T17" fmla="*/ 36 w 36"/>
                  <a:gd name="T18" fmla="*/ 36 h 36"/>
                </a:gdLst>
                <a:ahLst/>
                <a:cxnLst>
                  <a:cxn ang="T10">
                    <a:pos x="T0" y="T1"/>
                  </a:cxn>
                  <a:cxn ang="T11">
                    <a:pos x="T2" y="T3"/>
                  </a:cxn>
                  <a:cxn ang="T12">
                    <a:pos x="T4" y="T5"/>
                  </a:cxn>
                  <a:cxn ang="T13">
                    <a:pos x="T6" y="T7"/>
                  </a:cxn>
                  <a:cxn ang="T14">
                    <a:pos x="T8" y="T9"/>
                  </a:cxn>
                </a:cxnLst>
                <a:rect l="T15" t="T16" r="T17" b="T18"/>
                <a:pathLst>
                  <a:path w="36" h="36">
                    <a:moveTo>
                      <a:pt x="18" y="0"/>
                    </a:moveTo>
                    <a:lnTo>
                      <a:pt x="36" y="18"/>
                    </a:lnTo>
                    <a:lnTo>
                      <a:pt x="18" y="36"/>
                    </a:lnTo>
                    <a:lnTo>
                      <a:pt x="0" y="18"/>
                    </a:lnTo>
                    <a:lnTo>
                      <a:pt x="18" y="0"/>
                    </a:lnTo>
                    <a:close/>
                  </a:path>
                </a:pathLst>
              </a:custGeom>
              <a:solidFill>
                <a:srgbClr val="0000FF"/>
              </a:solidFill>
              <a:ln w="9525">
                <a:solidFill>
                  <a:srgbClr val="0000FF"/>
                </a:solidFill>
                <a:round/>
                <a:headEnd/>
                <a:tailEnd/>
              </a:ln>
            </p:spPr>
            <p:txBody>
              <a:bodyPr/>
              <a:lstStyle/>
              <a:p>
                <a:endParaRPr lang="en-US"/>
              </a:p>
            </p:txBody>
          </p:sp>
          <p:sp>
            <p:nvSpPr>
              <p:cNvPr id="238794" name="Freeform 110"/>
              <p:cNvSpPr>
                <a:spLocks/>
              </p:cNvSpPr>
              <p:nvPr/>
            </p:nvSpPr>
            <p:spPr bwMode="auto">
              <a:xfrm>
                <a:off x="4376" y="3401"/>
                <a:ext cx="37" cy="36"/>
              </a:xfrm>
              <a:custGeom>
                <a:avLst/>
                <a:gdLst>
                  <a:gd name="T0" fmla="*/ 18 w 37"/>
                  <a:gd name="T1" fmla="*/ 0 h 36"/>
                  <a:gd name="T2" fmla="*/ 37 w 37"/>
                  <a:gd name="T3" fmla="*/ 18 h 36"/>
                  <a:gd name="T4" fmla="*/ 18 w 37"/>
                  <a:gd name="T5" fmla="*/ 36 h 36"/>
                  <a:gd name="T6" fmla="*/ 0 w 37"/>
                  <a:gd name="T7" fmla="*/ 18 h 36"/>
                  <a:gd name="T8" fmla="*/ 18 w 37"/>
                  <a:gd name="T9" fmla="*/ 0 h 36"/>
                  <a:gd name="T10" fmla="*/ 0 60000 65536"/>
                  <a:gd name="T11" fmla="*/ 0 60000 65536"/>
                  <a:gd name="T12" fmla="*/ 0 60000 65536"/>
                  <a:gd name="T13" fmla="*/ 0 60000 65536"/>
                  <a:gd name="T14" fmla="*/ 0 60000 65536"/>
                  <a:gd name="T15" fmla="*/ 0 w 37"/>
                  <a:gd name="T16" fmla="*/ 0 h 36"/>
                  <a:gd name="T17" fmla="*/ 37 w 37"/>
                  <a:gd name="T18" fmla="*/ 36 h 36"/>
                </a:gdLst>
                <a:ahLst/>
                <a:cxnLst>
                  <a:cxn ang="T10">
                    <a:pos x="T0" y="T1"/>
                  </a:cxn>
                  <a:cxn ang="T11">
                    <a:pos x="T2" y="T3"/>
                  </a:cxn>
                  <a:cxn ang="T12">
                    <a:pos x="T4" y="T5"/>
                  </a:cxn>
                  <a:cxn ang="T13">
                    <a:pos x="T6" y="T7"/>
                  </a:cxn>
                  <a:cxn ang="T14">
                    <a:pos x="T8" y="T9"/>
                  </a:cxn>
                </a:cxnLst>
                <a:rect l="T15" t="T16" r="T17" b="T18"/>
                <a:pathLst>
                  <a:path w="37" h="36">
                    <a:moveTo>
                      <a:pt x="18" y="0"/>
                    </a:moveTo>
                    <a:lnTo>
                      <a:pt x="37" y="18"/>
                    </a:lnTo>
                    <a:lnTo>
                      <a:pt x="18" y="36"/>
                    </a:lnTo>
                    <a:lnTo>
                      <a:pt x="0" y="18"/>
                    </a:lnTo>
                    <a:lnTo>
                      <a:pt x="18" y="0"/>
                    </a:lnTo>
                    <a:close/>
                  </a:path>
                </a:pathLst>
              </a:custGeom>
              <a:solidFill>
                <a:srgbClr val="0000FF"/>
              </a:solidFill>
              <a:ln w="9525">
                <a:solidFill>
                  <a:srgbClr val="0000FF"/>
                </a:solidFill>
                <a:round/>
                <a:headEnd/>
                <a:tailEnd/>
              </a:ln>
            </p:spPr>
            <p:txBody>
              <a:bodyPr/>
              <a:lstStyle/>
              <a:p>
                <a:endParaRPr lang="en-US"/>
              </a:p>
            </p:txBody>
          </p:sp>
          <p:sp>
            <p:nvSpPr>
              <p:cNvPr id="238795" name="Freeform 111"/>
              <p:cNvSpPr>
                <a:spLocks/>
              </p:cNvSpPr>
              <p:nvPr/>
            </p:nvSpPr>
            <p:spPr bwMode="auto">
              <a:xfrm>
                <a:off x="4394" y="2996"/>
                <a:ext cx="37" cy="36"/>
              </a:xfrm>
              <a:custGeom>
                <a:avLst/>
                <a:gdLst>
                  <a:gd name="T0" fmla="*/ 19 w 37"/>
                  <a:gd name="T1" fmla="*/ 0 h 36"/>
                  <a:gd name="T2" fmla="*/ 37 w 37"/>
                  <a:gd name="T3" fmla="*/ 18 h 36"/>
                  <a:gd name="T4" fmla="*/ 19 w 37"/>
                  <a:gd name="T5" fmla="*/ 36 h 36"/>
                  <a:gd name="T6" fmla="*/ 0 w 37"/>
                  <a:gd name="T7" fmla="*/ 18 h 36"/>
                  <a:gd name="T8" fmla="*/ 19 w 37"/>
                  <a:gd name="T9" fmla="*/ 0 h 36"/>
                  <a:gd name="T10" fmla="*/ 0 60000 65536"/>
                  <a:gd name="T11" fmla="*/ 0 60000 65536"/>
                  <a:gd name="T12" fmla="*/ 0 60000 65536"/>
                  <a:gd name="T13" fmla="*/ 0 60000 65536"/>
                  <a:gd name="T14" fmla="*/ 0 60000 65536"/>
                  <a:gd name="T15" fmla="*/ 0 w 37"/>
                  <a:gd name="T16" fmla="*/ 0 h 36"/>
                  <a:gd name="T17" fmla="*/ 37 w 37"/>
                  <a:gd name="T18" fmla="*/ 36 h 36"/>
                </a:gdLst>
                <a:ahLst/>
                <a:cxnLst>
                  <a:cxn ang="T10">
                    <a:pos x="T0" y="T1"/>
                  </a:cxn>
                  <a:cxn ang="T11">
                    <a:pos x="T2" y="T3"/>
                  </a:cxn>
                  <a:cxn ang="T12">
                    <a:pos x="T4" y="T5"/>
                  </a:cxn>
                  <a:cxn ang="T13">
                    <a:pos x="T6" y="T7"/>
                  </a:cxn>
                  <a:cxn ang="T14">
                    <a:pos x="T8" y="T9"/>
                  </a:cxn>
                </a:cxnLst>
                <a:rect l="T15" t="T16" r="T17" b="T18"/>
                <a:pathLst>
                  <a:path w="37" h="36">
                    <a:moveTo>
                      <a:pt x="19" y="0"/>
                    </a:moveTo>
                    <a:lnTo>
                      <a:pt x="37" y="18"/>
                    </a:lnTo>
                    <a:lnTo>
                      <a:pt x="19" y="36"/>
                    </a:lnTo>
                    <a:lnTo>
                      <a:pt x="0" y="18"/>
                    </a:lnTo>
                    <a:lnTo>
                      <a:pt x="19" y="0"/>
                    </a:lnTo>
                    <a:close/>
                  </a:path>
                </a:pathLst>
              </a:custGeom>
              <a:solidFill>
                <a:srgbClr val="0000FF"/>
              </a:solidFill>
              <a:ln w="9525">
                <a:solidFill>
                  <a:srgbClr val="0000FF"/>
                </a:solidFill>
                <a:round/>
                <a:headEnd/>
                <a:tailEnd/>
              </a:ln>
            </p:spPr>
            <p:txBody>
              <a:bodyPr/>
              <a:lstStyle/>
              <a:p>
                <a:endParaRPr lang="en-US"/>
              </a:p>
            </p:txBody>
          </p:sp>
          <p:sp>
            <p:nvSpPr>
              <p:cNvPr id="238796" name="Freeform 112"/>
              <p:cNvSpPr>
                <a:spLocks/>
              </p:cNvSpPr>
              <p:nvPr/>
            </p:nvSpPr>
            <p:spPr bwMode="auto">
              <a:xfrm>
                <a:off x="4419" y="3419"/>
                <a:ext cx="36" cy="36"/>
              </a:xfrm>
              <a:custGeom>
                <a:avLst/>
                <a:gdLst>
                  <a:gd name="T0" fmla="*/ 18 w 36"/>
                  <a:gd name="T1" fmla="*/ 0 h 36"/>
                  <a:gd name="T2" fmla="*/ 36 w 36"/>
                  <a:gd name="T3" fmla="*/ 18 h 36"/>
                  <a:gd name="T4" fmla="*/ 18 w 36"/>
                  <a:gd name="T5" fmla="*/ 36 h 36"/>
                  <a:gd name="T6" fmla="*/ 0 w 36"/>
                  <a:gd name="T7" fmla="*/ 18 h 36"/>
                  <a:gd name="T8" fmla="*/ 18 w 36"/>
                  <a:gd name="T9" fmla="*/ 0 h 36"/>
                  <a:gd name="T10" fmla="*/ 0 60000 65536"/>
                  <a:gd name="T11" fmla="*/ 0 60000 65536"/>
                  <a:gd name="T12" fmla="*/ 0 60000 65536"/>
                  <a:gd name="T13" fmla="*/ 0 60000 65536"/>
                  <a:gd name="T14" fmla="*/ 0 60000 65536"/>
                  <a:gd name="T15" fmla="*/ 0 w 36"/>
                  <a:gd name="T16" fmla="*/ 0 h 36"/>
                  <a:gd name="T17" fmla="*/ 36 w 36"/>
                  <a:gd name="T18" fmla="*/ 36 h 36"/>
                </a:gdLst>
                <a:ahLst/>
                <a:cxnLst>
                  <a:cxn ang="T10">
                    <a:pos x="T0" y="T1"/>
                  </a:cxn>
                  <a:cxn ang="T11">
                    <a:pos x="T2" y="T3"/>
                  </a:cxn>
                  <a:cxn ang="T12">
                    <a:pos x="T4" y="T5"/>
                  </a:cxn>
                  <a:cxn ang="T13">
                    <a:pos x="T6" y="T7"/>
                  </a:cxn>
                  <a:cxn ang="T14">
                    <a:pos x="T8" y="T9"/>
                  </a:cxn>
                </a:cxnLst>
                <a:rect l="T15" t="T16" r="T17" b="T18"/>
                <a:pathLst>
                  <a:path w="36" h="36">
                    <a:moveTo>
                      <a:pt x="18" y="0"/>
                    </a:moveTo>
                    <a:lnTo>
                      <a:pt x="36" y="18"/>
                    </a:lnTo>
                    <a:lnTo>
                      <a:pt x="18" y="36"/>
                    </a:lnTo>
                    <a:lnTo>
                      <a:pt x="0" y="18"/>
                    </a:lnTo>
                    <a:lnTo>
                      <a:pt x="18" y="0"/>
                    </a:lnTo>
                    <a:close/>
                  </a:path>
                </a:pathLst>
              </a:custGeom>
              <a:solidFill>
                <a:srgbClr val="0000FF"/>
              </a:solidFill>
              <a:ln w="9525">
                <a:solidFill>
                  <a:srgbClr val="0000FF"/>
                </a:solidFill>
                <a:round/>
                <a:headEnd/>
                <a:tailEnd/>
              </a:ln>
            </p:spPr>
            <p:txBody>
              <a:bodyPr/>
              <a:lstStyle/>
              <a:p>
                <a:endParaRPr lang="en-US"/>
              </a:p>
            </p:txBody>
          </p:sp>
          <p:sp>
            <p:nvSpPr>
              <p:cNvPr id="238797" name="Freeform 113"/>
              <p:cNvSpPr>
                <a:spLocks/>
              </p:cNvSpPr>
              <p:nvPr/>
            </p:nvSpPr>
            <p:spPr bwMode="auto">
              <a:xfrm>
                <a:off x="4437" y="2977"/>
                <a:ext cx="36" cy="37"/>
              </a:xfrm>
              <a:custGeom>
                <a:avLst/>
                <a:gdLst>
                  <a:gd name="T0" fmla="*/ 18 w 36"/>
                  <a:gd name="T1" fmla="*/ 0 h 37"/>
                  <a:gd name="T2" fmla="*/ 36 w 36"/>
                  <a:gd name="T3" fmla="*/ 19 h 37"/>
                  <a:gd name="T4" fmla="*/ 18 w 36"/>
                  <a:gd name="T5" fmla="*/ 37 h 37"/>
                  <a:gd name="T6" fmla="*/ 0 w 36"/>
                  <a:gd name="T7" fmla="*/ 19 h 37"/>
                  <a:gd name="T8" fmla="*/ 18 w 36"/>
                  <a:gd name="T9" fmla="*/ 0 h 37"/>
                  <a:gd name="T10" fmla="*/ 0 60000 65536"/>
                  <a:gd name="T11" fmla="*/ 0 60000 65536"/>
                  <a:gd name="T12" fmla="*/ 0 60000 65536"/>
                  <a:gd name="T13" fmla="*/ 0 60000 65536"/>
                  <a:gd name="T14" fmla="*/ 0 60000 65536"/>
                  <a:gd name="T15" fmla="*/ 0 w 36"/>
                  <a:gd name="T16" fmla="*/ 0 h 37"/>
                  <a:gd name="T17" fmla="*/ 36 w 36"/>
                  <a:gd name="T18" fmla="*/ 37 h 37"/>
                </a:gdLst>
                <a:ahLst/>
                <a:cxnLst>
                  <a:cxn ang="T10">
                    <a:pos x="T0" y="T1"/>
                  </a:cxn>
                  <a:cxn ang="T11">
                    <a:pos x="T2" y="T3"/>
                  </a:cxn>
                  <a:cxn ang="T12">
                    <a:pos x="T4" y="T5"/>
                  </a:cxn>
                  <a:cxn ang="T13">
                    <a:pos x="T6" y="T7"/>
                  </a:cxn>
                  <a:cxn ang="T14">
                    <a:pos x="T8" y="T9"/>
                  </a:cxn>
                </a:cxnLst>
                <a:rect l="T15" t="T16" r="T17" b="T18"/>
                <a:pathLst>
                  <a:path w="36" h="37">
                    <a:moveTo>
                      <a:pt x="18" y="0"/>
                    </a:moveTo>
                    <a:lnTo>
                      <a:pt x="36" y="19"/>
                    </a:lnTo>
                    <a:lnTo>
                      <a:pt x="18" y="37"/>
                    </a:lnTo>
                    <a:lnTo>
                      <a:pt x="0" y="19"/>
                    </a:lnTo>
                    <a:lnTo>
                      <a:pt x="18" y="0"/>
                    </a:lnTo>
                    <a:close/>
                  </a:path>
                </a:pathLst>
              </a:custGeom>
              <a:solidFill>
                <a:srgbClr val="0000FF"/>
              </a:solidFill>
              <a:ln w="9525">
                <a:solidFill>
                  <a:srgbClr val="0000FF"/>
                </a:solidFill>
                <a:round/>
                <a:headEnd/>
                <a:tailEnd/>
              </a:ln>
            </p:spPr>
            <p:txBody>
              <a:bodyPr/>
              <a:lstStyle/>
              <a:p>
                <a:endParaRPr lang="en-US"/>
              </a:p>
            </p:txBody>
          </p:sp>
          <p:sp>
            <p:nvSpPr>
              <p:cNvPr id="238798" name="Freeform 114"/>
              <p:cNvSpPr>
                <a:spLocks/>
              </p:cNvSpPr>
              <p:nvPr/>
            </p:nvSpPr>
            <p:spPr bwMode="auto">
              <a:xfrm>
                <a:off x="4461" y="3383"/>
                <a:ext cx="36" cy="36"/>
              </a:xfrm>
              <a:custGeom>
                <a:avLst/>
                <a:gdLst>
                  <a:gd name="T0" fmla="*/ 18 w 36"/>
                  <a:gd name="T1" fmla="*/ 0 h 36"/>
                  <a:gd name="T2" fmla="*/ 36 w 36"/>
                  <a:gd name="T3" fmla="*/ 18 h 36"/>
                  <a:gd name="T4" fmla="*/ 18 w 36"/>
                  <a:gd name="T5" fmla="*/ 36 h 36"/>
                  <a:gd name="T6" fmla="*/ 0 w 36"/>
                  <a:gd name="T7" fmla="*/ 18 h 36"/>
                  <a:gd name="T8" fmla="*/ 18 w 36"/>
                  <a:gd name="T9" fmla="*/ 0 h 36"/>
                  <a:gd name="T10" fmla="*/ 0 60000 65536"/>
                  <a:gd name="T11" fmla="*/ 0 60000 65536"/>
                  <a:gd name="T12" fmla="*/ 0 60000 65536"/>
                  <a:gd name="T13" fmla="*/ 0 60000 65536"/>
                  <a:gd name="T14" fmla="*/ 0 60000 65536"/>
                  <a:gd name="T15" fmla="*/ 0 w 36"/>
                  <a:gd name="T16" fmla="*/ 0 h 36"/>
                  <a:gd name="T17" fmla="*/ 36 w 36"/>
                  <a:gd name="T18" fmla="*/ 36 h 36"/>
                </a:gdLst>
                <a:ahLst/>
                <a:cxnLst>
                  <a:cxn ang="T10">
                    <a:pos x="T0" y="T1"/>
                  </a:cxn>
                  <a:cxn ang="T11">
                    <a:pos x="T2" y="T3"/>
                  </a:cxn>
                  <a:cxn ang="T12">
                    <a:pos x="T4" y="T5"/>
                  </a:cxn>
                  <a:cxn ang="T13">
                    <a:pos x="T6" y="T7"/>
                  </a:cxn>
                  <a:cxn ang="T14">
                    <a:pos x="T8" y="T9"/>
                  </a:cxn>
                </a:cxnLst>
                <a:rect l="T15" t="T16" r="T17" b="T18"/>
                <a:pathLst>
                  <a:path w="36" h="36">
                    <a:moveTo>
                      <a:pt x="18" y="0"/>
                    </a:moveTo>
                    <a:lnTo>
                      <a:pt x="36" y="18"/>
                    </a:lnTo>
                    <a:lnTo>
                      <a:pt x="18" y="36"/>
                    </a:lnTo>
                    <a:lnTo>
                      <a:pt x="0" y="18"/>
                    </a:lnTo>
                    <a:lnTo>
                      <a:pt x="18" y="0"/>
                    </a:lnTo>
                    <a:close/>
                  </a:path>
                </a:pathLst>
              </a:custGeom>
              <a:solidFill>
                <a:srgbClr val="0000FF"/>
              </a:solidFill>
              <a:ln w="9525">
                <a:solidFill>
                  <a:srgbClr val="0000FF"/>
                </a:solidFill>
                <a:round/>
                <a:headEnd/>
                <a:tailEnd/>
              </a:ln>
            </p:spPr>
            <p:txBody>
              <a:bodyPr/>
              <a:lstStyle/>
              <a:p>
                <a:endParaRPr lang="en-US"/>
              </a:p>
            </p:txBody>
          </p:sp>
          <p:sp>
            <p:nvSpPr>
              <p:cNvPr id="238799" name="Freeform 115"/>
              <p:cNvSpPr>
                <a:spLocks/>
              </p:cNvSpPr>
              <p:nvPr/>
            </p:nvSpPr>
            <p:spPr bwMode="auto">
              <a:xfrm>
                <a:off x="4479" y="3014"/>
                <a:ext cx="36" cy="36"/>
              </a:xfrm>
              <a:custGeom>
                <a:avLst/>
                <a:gdLst>
                  <a:gd name="T0" fmla="*/ 18 w 36"/>
                  <a:gd name="T1" fmla="*/ 0 h 36"/>
                  <a:gd name="T2" fmla="*/ 36 w 36"/>
                  <a:gd name="T3" fmla="*/ 18 h 36"/>
                  <a:gd name="T4" fmla="*/ 18 w 36"/>
                  <a:gd name="T5" fmla="*/ 36 h 36"/>
                  <a:gd name="T6" fmla="*/ 0 w 36"/>
                  <a:gd name="T7" fmla="*/ 18 h 36"/>
                  <a:gd name="T8" fmla="*/ 18 w 36"/>
                  <a:gd name="T9" fmla="*/ 0 h 36"/>
                  <a:gd name="T10" fmla="*/ 0 60000 65536"/>
                  <a:gd name="T11" fmla="*/ 0 60000 65536"/>
                  <a:gd name="T12" fmla="*/ 0 60000 65536"/>
                  <a:gd name="T13" fmla="*/ 0 60000 65536"/>
                  <a:gd name="T14" fmla="*/ 0 60000 65536"/>
                  <a:gd name="T15" fmla="*/ 0 w 36"/>
                  <a:gd name="T16" fmla="*/ 0 h 36"/>
                  <a:gd name="T17" fmla="*/ 36 w 36"/>
                  <a:gd name="T18" fmla="*/ 36 h 36"/>
                </a:gdLst>
                <a:ahLst/>
                <a:cxnLst>
                  <a:cxn ang="T10">
                    <a:pos x="T0" y="T1"/>
                  </a:cxn>
                  <a:cxn ang="T11">
                    <a:pos x="T2" y="T3"/>
                  </a:cxn>
                  <a:cxn ang="T12">
                    <a:pos x="T4" y="T5"/>
                  </a:cxn>
                  <a:cxn ang="T13">
                    <a:pos x="T6" y="T7"/>
                  </a:cxn>
                  <a:cxn ang="T14">
                    <a:pos x="T8" y="T9"/>
                  </a:cxn>
                </a:cxnLst>
                <a:rect l="T15" t="T16" r="T17" b="T18"/>
                <a:pathLst>
                  <a:path w="36" h="36">
                    <a:moveTo>
                      <a:pt x="18" y="0"/>
                    </a:moveTo>
                    <a:lnTo>
                      <a:pt x="36" y="18"/>
                    </a:lnTo>
                    <a:lnTo>
                      <a:pt x="18" y="36"/>
                    </a:lnTo>
                    <a:lnTo>
                      <a:pt x="0" y="18"/>
                    </a:lnTo>
                    <a:lnTo>
                      <a:pt x="18" y="0"/>
                    </a:lnTo>
                    <a:close/>
                  </a:path>
                </a:pathLst>
              </a:custGeom>
              <a:solidFill>
                <a:srgbClr val="0000FF"/>
              </a:solidFill>
              <a:ln w="9525">
                <a:solidFill>
                  <a:srgbClr val="0000FF"/>
                </a:solidFill>
                <a:round/>
                <a:headEnd/>
                <a:tailEnd/>
              </a:ln>
            </p:spPr>
            <p:txBody>
              <a:bodyPr/>
              <a:lstStyle/>
              <a:p>
                <a:endParaRPr lang="en-US"/>
              </a:p>
            </p:txBody>
          </p:sp>
          <p:sp>
            <p:nvSpPr>
              <p:cNvPr id="238800" name="Freeform 116"/>
              <p:cNvSpPr>
                <a:spLocks/>
              </p:cNvSpPr>
              <p:nvPr/>
            </p:nvSpPr>
            <p:spPr bwMode="auto">
              <a:xfrm>
                <a:off x="4497" y="3346"/>
                <a:ext cx="36" cy="37"/>
              </a:xfrm>
              <a:custGeom>
                <a:avLst/>
                <a:gdLst>
                  <a:gd name="T0" fmla="*/ 18 w 36"/>
                  <a:gd name="T1" fmla="*/ 0 h 37"/>
                  <a:gd name="T2" fmla="*/ 36 w 36"/>
                  <a:gd name="T3" fmla="*/ 19 h 37"/>
                  <a:gd name="T4" fmla="*/ 18 w 36"/>
                  <a:gd name="T5" fmla="*/ 37 h 37"/>
                  <a:gd name="T6" fmla="*/ 0 w 36"/>
                  <a:gd name="T7" fmla="*/ 19 h 37"/>
                  <a:gd name="T8" fmla="*/ 18 w 36"/>
                  <a:gd name="T9" fmla="*/ 0 h 37"/>
                  <a:gd name="T10" fmla="*/ 0 60000 65536"/>
                  <a:gd name="T11" fmla="*/ 0 60000 65536"/>
                  <a:gd name="T12" fmla="*/ 0 60000 65536"/>
                  <a:gd name="T13" fmla="*/ 0 60000 65536"/>
                  <a:gd name="T14" fmla="*/ 0 60000 65536"/>
                  <a:gd name="T15" fmla="*/ 0 w 36"/>
                  <a:gd name="T16" fmla="*/ 0 h 37"/>
                  <a:gd name="T17" fmla="*/ 36 w 36"/>
                  <a:gd name="T18" fmla="*/ 37 h 37"/>
                </a:gdLst>
                <a:ahLst/>
                <a:cxnLst>
                  <a:cxn ang="T10">
                    <a:pos x="T0" y="T1"/>
                  </a:cxn>
                  <a:cxn ang="T11">
                    <a:pos x="T2" y="T3"/>
                  </a:cxn>
                  <a:cxn ang="T12">
                    <a:pos x="T4" y="T5"/>
                  </a:cxn>
                  <a:cxn ang="T13">
                    <a:pos x="T6" y="T7"/>
                  </a:cxn>
                  <a:cxn ang="T14">
                    <a:pos x="T8" y="T9"/>
                  </a:cxn>
                </a:cxnLst>
                <a:rect l="T15" t="T16" r="T17" b="T18"/>
                <a:pathLst>
                  <a:path w="36" h="37">
                    <a:moveTo>
                      <a:pt x="18" y="0"/>
                    </a:moveTo>
                    <a:lnTo>
                      <a:pt x="36" y="19"/>
                    </a:lnTo>
                    <a:lnTo>
                      <a:pt x="18" y="37"/>
                    </a:lnTo>
                    <a:lnTo>
                      <a:pt x="0" y="19"/>
                    </a:lnTo>
                    <a:lnTo>
                      <a:pt x="18" y="0"/>
                    </a:lnTo>
                    <a:close/>
                  </a:path>
                </a:pathLst>
              </a:custGeom>
              <a:solidFill>
                <a:srgbClr val="0000FF"/>
              </a:solidFill>
              <a:ln w="9525">
                <a:solidFill>
                  <a:srgbClr val="0000FF"/>
                </a:solidFill>
                <a:round/>
                <a:headEnd/>
                <a:tailEnd/>
              </a:ln>
            </p:spPr>
            <p:txBody>
              <a:bodyPr/>
              <a:lstStyle/>
              <a:p>
                <a:endParaRPr lang="en-US"/>
              </a:p>
            </p:txBody>
          </p:sp>
          <p:sp>
            <p:nvSpPr>
              <p:cNvPr id="238801" name="Freeform 117"/>
              <p:cNvSpPr>
                <a:spLocks/>
              </p:cNvSpPr>
              <p:nvPr/>
            </p:nvSpPr>
            <p:spPr bwMode="auto">
              <a:xfrm>
                <a:off x="4521" y="3050"/>
                <a:ext cx="37" cy="36"/>
              </a:xfrm>
              <a:custGeom>
                <a:avLst/>
                <a:gdLst>
                  <a:gd name="T0" fmla="*/ 19 w 37"/>
                  <a:gd name="T1" fmla="*/ 0 h 36"/>
                  <a:gd name="T2" fmla="*/ 37 w 37"/>
                  <a:gd name="T3" fmla="*/ 18 h 36"/>
                  <a:gd name="T4" fmla="*/ 19 w 37"/>
                  <a:gd name="T5" fmla="*/ 36 h 36"/>
                  <a:gd name="T6" fmla="*/ 0 w 37"/>
                  <a:gd name="T7" fmla="*/ 18 h 36"/>
                  <a:gd name="T8" fmla="*/ 19 w 37"/>
                  <a:gd name="T9" fmla="*/ 0 h 36"/>
                  <a:gd name="T10" fmla="*/ 0 60000 65536"/>
                  <a:gd name="T11" fmla="*/ 0 60000 65536"/>
                  <a:gd name="T12" fmla="*/ 0 60000 65536"/>
                  <a:gd name="T13" fmla="*/ 0 60000 65536"/>
                  <a:gd name="T14" fmla="*/ 0 60000 65536"/>
                  <a:gd name="T15" fmla="*/ 0 w 37"/>
                  <a:gd name="T16" fmla="*/ 0 h 36"/>
                  <a:gd name="T17" fmla="*/ 37 w 37"/>
                  <a:gd name="T18" fmla="*/ 36 h 36"/>
                </a:gdLst>
                <a:ahLst/>
                <a:cxnLst>
                  <a:cxn ang="T10">
                    <a:pos x="T0" y="T1"/>
                  </a:cxn>
                  <a:cxn ang="T11">
                    <a:pos x="T2" y="T3"/>
                  </a:cxn>
                  <a:cxn ang="T12">
                    <a:pos x="T4" y="T5"/>
                  </a:cxn>
                  <a:cxn ang="T13">
                    <a:pos x="T6" y="T7"/>
                  </a:cxn>
                  <a:cxn ang="T14">
                    <a:pos x="T8" y="T9"/>
                  </a:cxn>
                </a:cxnLst>
                <a:rect l="T15" t="T16" r="T17" b="T18"/>
                <a:pathLst>
                  <a:path w="37" h="36">
                    <a:moveTo>
                      <a:pt x="19" y="0"/>
                    </a:moveTo>
                    <a:lnTo>
                      <a:pt x="37" y="18"/>
                    </a:lnTo>
                    <a:lnTo>
                      <a:pt x="19" y="36"/>
                    </a:lnTo>
                    <a:lnTo>
                      <a:pt x="0" y="18"/>
                    </a:lnTo>
                    <a:lnTo>
                      <a:pt x="19" y="0"/>
                    </a:lnTo>
                    <a:close/>
                  </a:path>
                </a:pathLst>
              </a:custGeom>
              <a:solidFill>
                <a:srgbClr val="0000FF"/>
              </a:solidFill>
              <a:ln w="9525">
                <a:solidFill>
                  <a:srgbClr val="0000FF"/>
                </a:solidFill>
                <a:round/>
                <a:headEnd/>
                <a:tailEnd/>
              </a:ln>
            </p:spPr>
            <p:txBody>
              <a:bodyPr/>
              <a:lstStyle/>
              <a:p>
                <a:endParaRPr lang="en-US"/>
              </a:p>
            </p:txBody>
          </p:sp>
          <p:sp>
            <p:nvSpPr>
              <p:cNvPr id="238802" name="Freeform 118"/>
              <p:cNvSpPr>
                <a:spLocks/>
              </p:cNvSpPr>
              <p:nvPr/>
            </p:nvSpPr>
            <p:spPr bwMode="auto">
              <a:xfrm>
                <a:off x="4540" y="3310"/>
                <a:ext cx="36" cy="36"/>
              </a:xfrm>
              <a:custGeom>
                <a:avLst/>
                <a:gdLst>
                  <a:gd name="T0" fmla="*/ 18 w 36"/>
                  <a:gd name="T1" fmla="*/ 0 h 36"/>
                  <a:gd name="T2" fmla="*/ 36 w 36"/>
                  <a:gd name="T3" fmla="*/ 18 h 36"/>
                  <a:gd name="T4" fmla="*/ 18 w 36"/>
                  <a:gd name="T5" fmla="*/ 36 h 36"/>
                  <a:gd name="T6" fmla="*/ 0 w 36"/>
                  <a:gd name="T7" fmla="*/ 18 h 36"/>
                  <a:gd name="T8" fmla="*/ 18 w 36"/>
                  <a:gd name="T9" fmla="*/ 0 h 36"/>
                  <a:gd name="T10" fmla="*/ 0 60000 65536"/>
                  <a:gd name="T11" fmla="*/ 0 60000 65536"/>
                  <a:gd name="T12" fmla="*/ 0 60000 65536"/>
                  <a:gd name="T13" fmla="*/ 0 60000 65536"/>
                  <a:gd name="T14" fmla="*/ 0 60000 65536"/>
                  <a:gd name="T15" fmla="*/ 0 w 36"/>
                  <a:gd name="T16" fmla="*/ 0 h 36"/>
                  <a:gd name="T17" fmla="*/ 36 w 36"/>
                  <a:gd name="T18" fmla="*/ 36 h 36"/>
                </a:gdLst>
                <a:ahLst/>
                <a:cxnLst>
                  <a:cxn ang="T10">
                    <a:pos x="T0" y="T1"/>
                  </a:cxn>
                  <a:cxn ang="T11">
                    <a:pos x="T2" y="T3"/>
                  </a:cxn>
                  <a:cxn ang="T12">
                    <a:pos x="T4" y="T5"/>
                  </a:cxn>
                  <a:cxn ang="T13">
                    <a:pos x="T6" y="T7"/>
                  </a:cxn>
                  <a:cxn ang="T14">
                    <a:pos x="T8" y="T9"/>
                  </a:cxn>
                </a:cxnLst>
                <a:rect l="T15" t="T16" r="T17" b="T18"/>
                <a:pathLst>
                  <a:path w="36" h="36">
                    <a:moveTo>
                      <a:pt x="18" y="0"/>
                    </a:moveTo>
                    <a:lnTo>
                      <a:pt x="36" y="18"/>
                    </a:lnTo>
                    <a:lnTo>
                      <a:pt x="18" y="36"/>
                    </a:lnTo>
                    <a:lnTo>
                      <a:pt x="0" y="18"/>
                    </a:lnTo>
                    <a:lnTo>
                      <a:pt x="18" y="0"/>
                    </a:lnTo>
                    <a:close/>
                  </a:path>
                </a:pathLst>
              </a:custGeom>
              <a:solidFill>
                <a:srgbClr val="0000FF"/>
              </a:solidFill>
              <a:ln w="9525">
                <a:solidFill>
                  <a:srgbClr val="0000FF"/>
                </a:solidFill>
                <a:round/>
                <a:headEnd/>
                <a:tailEnd/>
              </a:ln>
            </p:spPr>
            <p:txBody>
              <a:bodyPr/>
              <a:lstStyle/>
              <a:p>
                <a:endParaRPr lang="en-US"/>
              </a:p>
            </p:txBody>
          </p:sp>
          <p:sp>
            <p:nvSpPr>
              <p:cNvPr id="238803" name="Freeform 119"/>
              <p:cNvSpPr>
                <a:spLocks/>
              </p:cNvSpPr>
              <p:nvPr/>
            </p:nvSpPr>
            <p:spPr bwMode="auto">
              <a:xfrm>
                <a:off x="4558" y="3086"/>
                <a:ext cx="36" cy="37"/>
              </a:xfrm>
              <a:custGeom>
                <a:avLst/>
                <a:gdLst>
                  <a:gd name="T0" fmla="*/ 18 w 36"/>
                  <a:gd name="T1" fmla="*/ 0 h 37"/>
                  <a:gd name="T2" fmla="*/ 36 w 36"/>
                  <a:gd name="T3" fmla="*/ 18 h 37"/>
                  <a:gd name="T4" fmla="*/ 18 w 36"/>
                  <a:gd name="T5" fmla="*/ 37 h 37"/>
                  <a:gd name="T6" fmla="*/ 0 w 36"/>
                  <a:gd name="T7" fmla="*/ 18 h 37"/>
                  <a:gd name="T8" fmla="*/ 18 w 36"/>
                  <a:gd name="T9" fmla="*/ 0 h 37"/>
                  <a:gd name="T10" fmla="*/ 0 60000 65536"/>
                  <a:gd name="T11" fmla="*/ 0 60000 65536"/>
                  <a:gd name="T12" fmla="*/ 0 60000 65536"/>
                  <a:gd name="T13" fmla="*/ 0 60000 65536"/>
                  <a:gd name="T14" fmla="*/ 0 60000 65536"/>
                  <a:gd name="T15" fmla="*/ 0 w 36"/>
                  <a:gd name="T16" fmla="*/ 0 h 37"/>
                  <a:gd name="T17" fmla="*/ 36 w 36"/>
                  <a:gd name="T18" fmla="*/ 37 h 37"/>
                </a:gdLst>
                <a:ahLst/>
                <a:cxnLst>
                  <a:cxn ang="T10">
                    <a:pos x="T0" y="T1"/>
                  </a:cxn>
                  <a:cxn ang="T11">
                    <a:pos x="T2" y="T3"/>
                  </a:cxn>
                  <a:cxn ang="T12">
                    <a:pos x="T4" y="T5"/>
                  </a:cxn>
                  <a:cxn ang="T13">
                    <a:pos x="T6" y="T7"/>
                  </a:cxn>
                  <a:cxn ang="T14">
                    <a:pos x="T8" y="T9"/>
                  </a:cxn>
                </a:cxnLst>
                <a:rect l="T15" t="T16" r="T17" b="T18"/>
                <a:pathLst>
                  <a:path w="36" h="37">
                    <a:moveTo>
                      <a:pt x="18" y="0"/>
                    </a:moveTo>
                    <a:lnTo>
                      <a:pt x="36" y="18"/>
                    </a:lnTo>
                    <a:lnTo>
                      <a:pt x="18" y="37"/>
                    </a:lnTo>
                    <a:lnTo>
                      <a:pt x="0" y="18"/>
                    </a:lnTo>
                    <a:lnTo>
                      <a:pt x="18" y="0"/>
                    </a:lnTo>
                    <a:close/>
                  </a:path>
                </a:pathLst>
              </a:custGeom>
              <a:solidFill>
                <a:srgbClr val="0000FF"/>
              </a:solidFill>
              <a:ln w="9525">
                <a:solidFill>
                  <a:srgbClr val="0000FF"/>
                </a:solidFill>
                <a:round/>
                <a:headEnd/>
                <a:tailEnd/>
              </a:ln>
            </p:spPr>
            <p:txBody>
              <a:bodyPr/>
              <a:lstStyle/>
              <a:p>
                <a:endParaRPr lang="en-US"/>
              </a:p>
            </p:txBody>
          </p:sp>
          <p:sp>
            <p:nvSpPr>
              <p:cNvPr id="238804" name="Freeform 120"/>
              <p:cNvSpPr>
                <a:spLocks/>
              </p:cNvSpPr>
              <p:nvPr/>
            </p:nvSpPr>
            <p:spPr bwMode="auto">
              <a:xfrm>
                <a:off x="4582" y="3274"/>
                <a:ext cx="36" cy="36"/>
              </a:xfrm>
              <a:custGeom>
                <a:avLst/>
                <a:gdLst>
                  <a:gd name="T0" fmla="*/ 18 w 36"/>
                  <a:gd name="T1" fmla="*/ 0 h 36"/>
                  <a:gd name="T2" fmla="*/ 36 w 36"/>
                  <a:gd name="T3" fmla="*/ 18 h 36"/>
                  <a:gd name="T4" fmla="*/ 18 w 36"/>
                  <a:gd name="T5" fmla="*/ 36 h 36"/>
                  <a:gd name="T6" fmla="*/ 0 w 36"/>
                  <a:gd name="T7" fmla="*/ 18 h 36"/>
                  <a:gd name="T8" fmla="*/ 18 w 36"/>
                  <a:gd name="T9" fmla="*/ 0 h 36"/>
                  <a:gd name="T10" fmla="*/ 0 60000 65536"/>
                  <a:gd name="T11" fmla="*/ 0 60000 65536"/>
                  <a:gd name="T12" fmla="*/ 0 60000 65536"/>
                  <a:gd name="T13" fmla="*/ 0 60000 65536"/>
                  <a:gd name="T14" fmla="*/ 0 60000 65536"/>
                  <a:gd name="T15" fmla="*/ 0 w 36"/>
                  <a:gd name="T16" fmla="*/ 0 h 36"/>
                  <a:gd name="T17" fmla="*/ 36 w 36"/>
                  <a:gd name="T18" fmla="*/ 36 h 36"/>
                </a:gdLst>
                <a:ahLst/>
                <a:cxnLst>
                  <a:cxn ang="T10">
                    <a:pos x="T0" y="T1"/>
                  </a:cxn>
                  <a:cxn ang="T11">
                    <a:pos x="T2" y="T3"/>
                  </a:cxn>
                  <a:cxn ang="T12">
                    <a:pos x="T4" y="T5"/>
                  </a:cxn>
                  <a:cxn ang="T13">
                    <a:pos x="T6" y="T7"/>
                  </a:cxn>
                  <a:cxn ang="T14">
                    <a:pos x="T8" y="T9"/>
                  </a:cxn>
                </a:cxnLst>
                <a:rect l="T15" t="T16" r="T17" b="T18"/>
                <a:pathLst>
                  <a:path w="36" h="36">
                    <a:moveTo>
                      <a:pt x="18" y="0"/>
                    </a:moveTo>
                    <a:lnTo>
                      <a:pt x="36" y="18"/>
                    </a:lnTo>
                    <a:lnTo>
                      <a:pt x="18" y="36"/>
                    </a:lnTo>
                    <a:lnTo>
                      <a:pt x="0" y="18"/>
                    </a:lnTo>
                    <a:lnTo>
                      <a:pt x="18" y="0"/>
                    </a:lnTo>
                    <a:close/>
                  </a:path>
                </a:pathLst>
              </a:custGeom>
              <a:solidFill>
                <a:srgbClr val="0000FF"/>
              </a:solidFill>
              <a:ln w="9525">
                <a:solidFill>
                  <a:srgbClr val="0000FF"/>
                </a:solidFill>
                <a:round/>
                <a:headEnd/>
                <a:tailEnd/>
              </a:ln>
            </p:spPr>
            <p:txBody>
              <a:bodyPr/>
              <a:lstStyle/>
              <a:p>
                <a:endParaRPr lang="en-US"/>
              </a:p>
            </p:txBody>
          </p:sp>
          <p:sp>
            <p:nvSpPr>
              <p:cNvPr id="238805" name="Freeform 121"/>
              <p:cNvSpPr>
                <a:spLocks/>
              </p:cNvSpPr>
              <p:nvPr/>
            </p:nvSpPr>
            <p:spPr bwMode="auto">
              <a:xfrm>
                <a:off x="4600" y="3123"/>
                <a:ext cx="36" cy="36"/>
              </a:xfrm>
              <a:custGeom>
                <a:avLst/>
                <a:gdLst>
                  <a:gd name="T0" fmla="*/ 18 w 36"/>
                  <a:gd name="T1" fmla="*/ 0 h 36"/>
                  <a:gd name="T2" fmla="*/ 36 w 36"/>
                  <a:gd name="T3" fmla="*/ 18 h 36"/>
                  <a:gd name="T4" fmla="*/ 18 w 36"/>
                  <a:gd name="T5" fmla="*/ 36 h 36"/>
                  <a:gd name="T6" fmla="*/ 0 w 36"/>
                  <a:gd name="T7" fmla="*/ 18 h 36"/>
                  <a:gd name="T8" fmla="*/ 18 w 36"/>
                  <a:gd name="T9" fmla="*/ 0 h 36"/>
                  <a:gd name="T10" fmla="*/ 0 60000 65536"/>
                  <a:gd name="T11" fmla="*/ 0 60000 65536"/>
                  <a:gd name="T12" fmla="*/ 0 60000 65536"/>
                  <a:gd name="T13" fmla="*/ 0 60000 65536"/>
                  <a:gd name="T14" fmla="*/ 0 60000 65536"/>
                  <a:gd name="T15" fmla="*/ 0 w 36"/>
                  <a:gd name="T16" fmla="*/ 0 h 36"/>
                  <a:gd name="T17" fmla="*/ 36 w 36"/>
                  <a:gd name="T18" fmla="*/ 36 h 36"/>
                </a:gdLst>
                <a:ahLst/>
                <a:cxnLst>
                  <a:cxn ang="T10">
                    <a:pos x="T0" y="T1"/>
                  </a:cxn>
                  <a:cxn ang="T11">
                    <a:pos x="T2" y="T3"/>
                  </a:cxn>
                  <a:cxn ang="T12">
                    <a:pos x="T4" y="T5"/>
                  </a:cxn>
                  <a:cxn ang="T13">
                    <a:pos x="T6" y="T7"/>
                  </a:cxn>
                  <a:cxn ang="T14">
                    <a:pos x="T8" y="T9"/>
                  </a:cxn>
                </a:cxnLst>
                <a:rect l="T15" t="T16" r="T17" b="T18"/>
                <a:pathLst>
                  <a:path w="36" h="36">
                    <a:moveTo>
                      <a:pt x="18" y="0"/>
                    </a:moveTo>
                    <a:lnTo>
                      <a:pt x="36" y="18"/>
                    </a:lnTo>
                    <a:lnTo>
                      <a:pt x="18" y="36"/>
                    </a:lnTo>
                    <a:lnTo>
                      <a:pt x="0" y="18"/>
                    </a:lnTo>
                    <a:lnTo>
                      <a:pt x="18" y="0"/>
                    </a:lnTo>
                    <a:close/>
                  </a:path>
                </a:pathLst>
              </a:custGeom>
              <a:solidFill>
                <a:srgbClr val="0000FF"/>
              </a:solidFill>
              <a:ln w="9525">
                <a:solidFill>
                  <a:srgbClr val="0000FF"/>
                </a:solidFill>
                <a:round/>
                <a:headEnd/>
                <a:tailEnd/>
              </a:ln>
            </p:spPr>
            <p:txBody>
              <a:bodyPr/>
              <a:lstStyle/>
              <a:p>
                <a:endParaRPr lang="en-US"/>
              </a:p>
            </p:txBody>
          </p:sp>
          <p:sp>
            <p:nvSpPr>
              <p:cNvPr id="238806" name="Freeform 122"/>
              <p:cNvSpPr>
                <a:spLocks/>
              </p:cNvSpPr>
              <p:nvPr/>
            </p:nvSpPr>
            <p:spPr bwMode="auto">
              <a:xfrm>
                <a:off x="4618" y="3238"/>
                <a:ext cx="36" cy="36"/>
              </a:xfrm>
              <a:custGeom>
                <a:avLst/>
                <a:gdLst>
                  <a:gd name="T0" fmla="*/ 18 w 36"/>
                  <a:gd name="T1" fmla="*/ 0 h 36"/>
                  <a:gd name="T2" fmla="*/ 36 w 36"/>
                  <a:gd name="T3" fmla="*/ 18 h 36"/>
                  <a:gd name="T4" fmla="*/ 18 w 36"/>
                  <a:gd name="T5" fmla="*/ 36 h 36"/>
                  <a:gd name="T6" fmla="*/ 0 w 36"/>
                  <a:gd name="T7" fmla="*/ 18 h 36"/>
                  <a:gd name="T8" fmla="*/ 18 w 36"/>
                  <a:gd name="T9" fmla="*/ 0 h 36"/>
                  <a:gd name="T10" fmla="*/ 0 60000 65536"/>
                  <a:gd name="T11" fmla="*/ 0 60000 65536"/>
                  <a:gd name="T12" fmla="*/ 0 60000 65536"/>
                  <a:gd name="T13" fmla="*/ 0 60000 65536"/>
                  <a:gd name="T14" fmla="*/ 0 60000 65536"/>
                  <a:gd name="T15" fmla="*/ 0 w 36"/>
                  <a:gd name="T16" fmla="*/ 0 h 36"/>
                  <a:gd name="T17" fmla="*/ 36 w 36"/>
                  <a:gd name="T18" fmla="*/ 36 h 36"/>
                </a:gdLst>
                <a:ahLst/>
                <a:cxnLst>
                  <a:cxn ang="T10">
                    <a:pos x="T0" y="T1"/>
                  </a:cxn>
                  <a:cxn ang="T11">
                    <a:pos x="T2" y="T3"/>
                  </a:cxn>
                  <a:cxn ang="T12">
                    <a:pos x="T4" y="T5"/>
                  </a:cxn>
                  <a:cxn ang="T13">
                    <a:pos x="T6" y="T7"/>
                  </a:cxn>
                  <a:cxn ang="T14">
                    <a:pos x="T8" y="T9"/>
                  </a:cxn>
                </a:cxnLst>
                <a:rect l="T15" t="T16" r="T17" b="T18"/>
                <a:pathLst>
                  <a:path w="36" h="36">
                    <a:moveTo>
                      <a:pt x="18" y="0"/>
                    </a:moveTo>
                    <a:lnTo>
                      <a:pt x="36" y="18"/>
                    </a:lnTo>
                    <a:lnTo>
                      <a:pt x="18" y="36"/>
                    </a:lnTo>
                    <a:lnTo>
                      <a:pt x="0" y="18"/>
                    </a:lnTo>
                    <a:lnTo>
                      <a:pt x="18" y="0"/>
                    </a:lnTo>
                    <a:close/>
                  </a:path>
                </a:pathLst>
              </a:custGeom>
              <a:solidFill>
                <a:srgbClr val="0000FF"/>
              </a:solidFill>
              <a:ln w="9525">
                <a:solidFill>
                  <a:srgbClr val="0000FF"/>
                </a:solidFill>
                <a:round/>
                <a:headEnd/>
                <a:tailEnd/>
              </a:ln>
            </p:spPr>
            <p:txBody>
              <a:bodyPr/>
              <a:lstStyle/>
              <a:p>
                <a:endParaRPr lang="en-US"/>
              </a:p>
            </p:txBody>
          </p:sp>
          <p:sp>
            <p:nvSpPr>
              <p:cNvPr id="238807" name="Freeform 123"/>
              <p:cNvSpPr>
                <a:spLocks/>
              </p:cNvSpPr>
              <p:nvPr/>
            </p:nvSpPr>
            <p:spPr bwMode="auto">
              <a:xfrm>
                <a:off x="4642" y="3165"/>
                <a:ext cx="37" cy="36"/>
              </a:xfrm>
              <a:custGeom>
                <a:avLst/>
                <a:gdLst>
                  <a:gd name="T0" fmla="*/ 18 w 37"/>
                  <a:gd name="T1" fmla="*/ 0 h 36"/>
                  <a:gd name="T2" fmla="*/ 37 w 37"/>
                  <a:gd name="T3" fmla="*/ 18 h 36"/>
                  <a:gd name="T4" fmla="*/ 18 w 37"/>
                  <a:gd name="T5" fmla="*/ 36 h 36"/>
                  <a:gd name="T6" fmla="*/ 0 w 37"/>
                  <a:gd name="T7" fmla="*/ 18 h 36"/>
                  <a:gd name="T8" fmla="*/ 18 w 37"/>
                  <a:gd name="T9" fmla="*/ 0 h 36"/>
                  <a:gd name="T10" fmla="*/ 0 60000 65536"/>
                  <a:gd name="T11" fmla="*/ 0 60000 65536"/>
                  <a:gd name="T12" fmla="*/ 0 60000 65536"/>
                  <a:gd name="T13" fmla="*/ 0 60000 65536"/>
                  <a:gd name="T14" fmla="*/ 0 60000 65536"/>
                  <a:gd name="T15" fmla="*/ 0 w 37"/>
                  <a:gd name="T16" fmla="*/ 0 h 36"/>
                  <a:gd name="T17" fmla="*/ 37 w 37"/>
                  <a:gd name="T18" fmla="*/ 36 h 36"/>
                </a:gdLst>
                <a:ahLst/>
                <a:cxnLst>
                  <a:cxn ang="T10">
                    <a:pos x="T0" y="T1"/>
                  </a:cxn>
                  <a:cxn ang="T11">
                    <a:pos x="T2" y="T3"/>
                  </a:cxn>
                  <a:cxn ang="T12">
                    <a:pos x="T4" y="T5"/>
                  </a:cxn>
                  <a:cxn ang="T13">
                    <a:pos x="T6" y="T7"/>
                  </a:cxn>
                  <a:cxn ang="T14">
                    <a:pos x="T8" y="T9"/>
                  </a:cxn>
                </a:cxnLst>
                <a:rect l="T15" t="T16" r="T17" b="T18"/>
                <a:pathLst>
                  <a:path w="37" h="36">
                    <a:moveTo>
                      <a:pt x="18" y="0"/>
                    </a:moveTo>
                    <a:lnTo>
                      <a:pt x="37" y="18"/>
                    </a:lnTo>
                    <a:lnTo>
                      <a:pt x="18" y="36"/>
                    </a:lnTo>
                    <a:lnTo>
                      <a:pt x="0" y="18"/>
                    </a:lnTo>
                    <a:lnTo>
                      <a:pt x="18" y="0"/>
                    </a:lnTo>
                    <a:close/>
                  </a:path>
                </a:pathLst>
              </a:custGeom>
              <a:solidFill>
                <a:srgbClr val="0000FF"/>
              </a:solidFill>
              <a:ln w="9525">
                <a:solidFill>
                  <a:srgbClr val="0000FF"/>
                </a:solidFill>
                <a:round/>
                <a:headEnd/>
                <a:tailEnd/>
              </a:ln>
            </p:spPr>
            <p:txBody>
              <a:bodyPr/>
              <a:lstStyle/>
              <a:p>
                <a:endParaRPr lang="en-US"/>
              </a:p>
            </p:txBody>
          </p:sp>
          <p:sp>
            <p:nvSpPr>
              <p:cNvPr id="238808" name="Freeform 124"/>
              <p:cNvSpPr>
                <a:spLocks/>
              </p:cNvSpPr>
              <p:nvPr/>
            </p:nvSpPr>
            <p:spPr bwMode="auto">
              <a:xfrm>
                <a:off x="4660" y="3201"/>
                <a:ext cx="37" cy="37"/>
              </a:xfrm>
              <a:custGeom>
                <a:avLst/>
                <a:gdLst>
                  <a:gd name="T0" fmla="*/ 19 w 37"/>
                  <a:gd name="T1" fmla="*/ 0 h 37"/>
                  <a:gd name="T2" fmla="*/ 37 w 37"/>
                  <a:gd name="T3" fmla="*/ 18 h 37"/>
                  <a:gd name="T4" fmla="*/ 19 w 37"/>
                  <a:gd name="T5" fmla="*/ 37 h 37"/>
                  <a:gd name="T6" fmla="*/ 0 w 37"/>
                  <a:gd name="T7" fmla="*/ 18 h 37"/>
                  <a:gd name="T8" fmla="*/ 19 w 37"/>
                  <a:gd name="T9" fmla="*/ 0 h 37"/>
                  <a:gd name="T10" fmla="*/ 0 60000 65536"/>
                  <a:gd name="T11" fmla="*/ 0 60000 65536"/>
                  <a:gd name="T12" fmla="*/ 0 60000 65536"/>
                  <a:gd name="T13" fmla="*/ 0 60000 65536"/>
                  <a:gd name="T14" fmla="*/ 0 60000 65536"/>
                  <a:gd name="T15" fmla="*/ 0 w 37"/>
                  <a:gd name="T16" fmla="*/ 0 h 37"/>
                  <a:gd name="T17" fmla="*/ 37 w 37"/>
                  <a:gd name="T18" fmla="*/ 37 h 37"/>
                </a:gdLst>
                <a:ahLst/>
                <a:cxnLst>
                  <a:cxn ang="T10">
                    <a:pos x="T0" y="T1"/>
                  </a:cxn>
                  <a:cxn ang="T11">
                    <a:pos x="T2" y="T3"/>
                  </a:cxn>
                  <a:cxn ang="T12">
                    <a:pos x="T4" y="T5"/>
                  </a:cxn>
                  <a:cxn ang="T13">
                    <a:pos x="T6" y="T7"/>
                  </a:cxn>
                  <a:cxn ang="T14">
                    <a:pos x="T8" y="T9"/>
                  </a:cxn>
                </a:cxnLst>
                <a:rect l="T15" t="T16" r="T17" b="T18"/>
                <a:pathLst>
                  <a:path w="37" h="37">
                    <a:moveTo>
                      <a:pt x="19" y="0"/>
                    </a:moveTo>
                    <a:lnTo>
                      <a:pt x="37" y="18"/>
                    </a:lnTo>
                    <a:lnTo>
                      <a:pt x="19" y="37"/>
                    </a:lnTo>
                    <a:lnTo>
                      <a:pt x="0" y="18"/>
                    </a:lnTo>
                    <a:lnTo>
                      <a:pt x="19" y="0"/>
                    </a:lnTo>
                    <a:close/>
                  </a:path>
                </a:pathLst>
              </a:custGeom>
              <a:solidFill>
                <a:srgbClr val="0000FF"/>
              </a:solidFill>
              <a:ln w="9525">
                <a:solidFill>
                  <a:srgbClr val="0000FF"/>
                </a:solidFill>
                <a:round/>
                <a:headEnd/>
                <a:tailEnd/>
              </a:ln>
            </p:spPr>
            <p:txBody>
              <a:bodyPr/>
              <a:lstStyle/>
              <a:p>
                <a:endParaRPr lang="en-US"/>
              </a:p>
            </p:txBody>
          </p:sp>
        </p:grpSp>
        <p:grpSp>
          <p:nvGrpSpPr>
            <p:cNvPr id="238602" name="Group 125"/>
            <p:cNvGrpSpPr>
              <a:grpSpLocks/>
            </p:cNvGrpSpPr>
            <p:nvPr/>
          </p:nvGrpSpPr>
          <p:grpSpPr bwMode="auto">
            <a:xfrm>
              <a:off x="1056" y="2466"/>
              <a:ext cx="732" cy="678"/>
              <a:chOff x="4110" y="942"/>
              <a:chExt cx="732" cy="678"/>
            </a:xfrm>
          </p:grpSpPr>
          <p:sp>
            <p:nvSpPr>
              <p:cNvPr id="238753" name="Rectangle 126"/>
              <p:cNvSpPr>
                <a:spLocks noChangeArrowheads="1"/>
              </p:cNvSpPr>
              <p:nvPr/>
            </p:nvSpPr>
            <p:spPr bwMode="auto">
              <a:xfrm>
                <a:off x="4110" y="942"/>
                <a:ext cx="732" cy="67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latin typeface="Arial" panose="020B0604020202020204" pitchFamily="34" charset="0"/>
                </a:endParaRPr>
              </a:p>
            </p:txBody>
          </p:sp>
          <p:sp>
            <p:nvSpPr>
              <p:cNvPr id="238754" name="Rectangle 127"/>
              <p:cNvSpPr>
                <a:spLocks noChangeArrowheads="1"/>
              </p:cNvSpPr>
              <p:nvPr/>
            </p:nvSpPr>
            <p:spPr bwMode="auto">
              <a:xfrm>
                <a:off x="4171" y="1003"/>
                <a:ext cx="610" cy="55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latin typeface="Arial" panose="020B0604020202020204" pitchFamily="34" charset="0"/>
                </a:endParaRPr>
              </a:p>
            </p:txBody>
          </p:sp>
          <p:sp>
            <p:nvSpPr>
              <p:cNvPr id="238755" name="Rectangle 128"/>
              <p:cNvSpPr>
                <a:spLocks noChangeArrowheads="1"/>
              </p:cNvSpPr>
              <p:nvPr/>
            </p:nvSpPr>
            <p:spPr bwMode="auto">
              <a:xfrm>
                <a:off x="4171" y="1003"/>
                <a:ext cx="610" cy="550"/>
              </a:xfrm>
              <a:prstGeom prst="rect">
                <a:avLst/>
              </a:prstGeom>
              <a:noFill/>
              <a:ln w="9525">
                <a:solidFill>
                  <a:srgbClr val="808080"/>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latin typeface="Arial" panose="020B0604020202020204" pitchFamily="34" charset="0"/>
                </a:endParaRPr>
              </a:p>
            </p:txBody>
          </p:sp>
          <p:sp>
            <p:nvSpPr>
              <p:cNvPr id="238756" name="Freeform 129"/>
              <p:cNvSpPr>
                <a:spLocks/>
              </p:cNvSpPr>
              <p:nvPr/>
            </p:nvSpPr>
            <p:spPr bwMode="auto">
              <a:xfrm>
                <a:off x="4171" y="1148"/>
                <a:ext cx="36" cy="36"/>
              </a:xfrm>
              <a:custGeom>
                <a:avLst/>
                <a:gdLst>
                  <a:gd name="T0" fmla="*/ 18 w 36"/>
                  <a:gd name="T1" fmla="*/ 0 h 36"/>
                  <a:gd name="T2" fmla="*/ 36 w 36"/>
                  <a:gd name="T3" fmla="*/ 18 h 36"/>
                  <a:gd name="T4" fmla="*/ 18 w 36"/>
                  <a:gd name="T5" fmla="*/ 36 h 36"/>
                  <a:gd name="T6" fmla="*/ 0 w 36"/>
                  <a:gd name="T7" fmla="*/ 18 h 36"/>
                  <a:gd name="T8" fmla="*/ 18 w 36"/>
                  <a:gd name="T9" fmla="*/ 0 h 36"/>
                  <a:gd name="T10" fmla="*/ 0 60000 65536"/>
                  <a:gd name="T11" fmla="*/ 0 60000 65536"/>
                  <a:gd name="T12" fmla="*/ 0 60000 65536"/>
                  <a:gd name="T13" fmla="*/ 0 60000 65536"/>
                  <a:gd name="T14" fmla="*/ 0 60000 65536"/>
                  <a:gd name="T15" fmla="*/ 0 w 36"/>
                  <a:gd name="T16" fmla="*/ 0 h 36"/>
                  <a:gd name="T17" fmla="*/ 36 w 36"/>
                  <a:gd name="T18" fmla="*/ 36 h 36"/>
                </a:gdLst>
                <a:ahLst/>
                <a:cxnLst>
                  <a:cxn ang="T10">
                    <a:pos x="T0" y="T1"/>
                  </a:cxn>
                  <a:cxn ang="T11">
                    <a:pos x="T2" y="T3"/>
                  </a:cxn>
                  <a:cxn ang="T12">
                    <a:pos x="T4" y="T5"/>
                  </a:cxn>
                  <a:cxn ang="T13">
                    <a:pos x="T6" y="T7"/>
                  </a:cxn>
                  <a:cxn ang="T14">
                    <a:pos x="T8" y="T9"/>
                  </a:cxn>
                </a:cxnLst>
                <a:rect l="T15" t="T16" r="T17" b="T18"/>
                <a:pathLst>
                  <a:path w="36" h="36">
                    <a:moveTo>
                      <a:pt x="18" y="0"/>
                    </a:moveTo>
                    <a:lnTo>
                      <a:pt x="36" y="18"/>
                    </a:lnTo>
                    <a:lnTo>
                      <a:pt x="18" y="36"/>
                    </a:lnTo>
                    <a:lnTo>
                      <a:pt x="0" y="18"/>
                    </a:lnTo>
                    <a:lnTo>
                      <a:pt x="18" y="0"/>
                    </a:lnTo>
                    <a:close/>
                  </a:path>
                </a:pathLst>
              </a:custGeom>
              <a:solidFill>
                <a:srgbClr val="008080"/>
              </a:solidFill>
              <a:ln w="9525">
                <a:solidFill>
                  <a:srgbClr val="008080"/>
                </a:solidFill>
                <a:round/>
                <a:headEnd/>
                <a:tailEnd/>
              </a:ln>
            </p:spPr>
            <p:txBody>
              <a:bodyPr/>
              <a:lstStyle/>
              <a:p>
                <a:endParaRPr lang="en-US"/>
              </a:p>
            </p:txBody>
          </p:sp>
          <p:sp>
            <p:nvSpPr>
              <p:cNvPr id="238757" name="Freeform 130"/>
              <p:cNvSpPr>
                <a:spLocks/>
              </p:cNvSpPr>
              <p:nvPr/>
            </p:nvSpPr>
            <p:spPr bwMode="auto">
              <a:xfrm>
                <a:off x="4195" y="1166"/>
                <a:ext cx="36" cy="36"/>
              </a:xfrm>
              <a:custGeom>
                <a:avLst/>
                <a:gdLst>
                  <a:gd name="T0" fmla="*/ 18 w 36"/>
                  <a:gd name="T1" fmla="*/ 0 h 36"/>
                  <a:gd name="T2" fmla="*/ 36 w 36"/>
                  <a:gd name="T3" fmla="*/ 18 h 36"/>
                  <a:gd name="T4" fmla="*/ 18 w 36"/>
                  <a:gd name="T5" fmla="*/ 36 h 36"/>
                  <a:gd name="T6" fmla="*/ 0 w 36"/>
                  <a:gd name="T7" fmla="*/ 18 h 36"/>
                  <a:gd name="T8" fmla="*/ 18 w 36"/>
                  <a:gd name="T9" fmla="*/ 0 h 36"/>
                  <a:gd name="T10" fmla="*/ 0 60000 65536"/>
                  <a:gd name="T11" fmla="*/ 0 60000 65536"/>
                  <a:gd name="T12" fmla="*/ 0 60000 65536"/>
                  <a:gd name="T13" fmla="*/ 0 60000 65536"/>
                  <a:gd name="T14" fmla="*/ 0 60000 65536"/>
                  <a:gd name="T15" fmla="*/ 0 w 36"/>
                  <a:gd name="T16" fmla="*/ 0 h 36"/>
                  <a:gd name="T17" fmla="*/ 36 w 36"/>
                  <a:gd name="T18" fmla="*/ 36 h 36"/>
                </a:gdLst>
                <a:ahLst/>
                <a:cxnLst>
                  <a:cxn ang="T10">
                    <a:pos x="T0" y="T1"/>
                  </a:cxn>
                  <a:cxn ang="T11">
                    <a:pos x="T2" y="T3"/>
                  </a:cxn>
                  <a:cxn ang="T12">
                    <a:pos x="T4" y="T5"/>
                  </a:cxn>
                  <a:cxn ang="T13">
                    <a:pos x="T6" y="T7"/>
                  </a:cxn>
                  <a:cxn ang="T14">
                    <a:pos x="T8" y="T9"/>
                  </a:cxn>
                </a:cxnLst>
                <a:rect l="T15" t="T16" r="T17" b="T18"/>
                <a:pathLst>
                  <a:path w="36" h="36">
                    <a:moveTo>
                      <a:pt x="18" y="0"/>
                    </a:moveTo>
                    <a:lnTo>
                      <a:pt x="36" y="18"/>
                    </a:lnTo>
                    <a:lnTo>
                      <a:pt x="18" y="36"/>
                    </a:lnTo>
                    <a:lnTo>
                      <a:pt x="0" y="18"/>
                    </a:lnTo>
                    <a:lnTo>
                      <a:pt x="18" y="0"/>
                    </a:lnTo>
                    <a:close/>
                  </a:path>
                </a:pathLst>
              </a:custGeom>
              <a:solidFill>
                <a:srgbClr val="008080"/>
              </a:solidFill>
              <a:ln w="9525">
                <a:solidFill>
                  <a:srgbClr val="008080"/>
                </a:solidFill>
                <a:round/>
                <a:headEnd/>
                <a:tailEnd/>
              </a:ln>
            </p:spPr>
            <p:txBody>
              <a:bodyPr/>
              <a:lstStyle/>
              <a:p>
                <a:endParaRPr lang="en-US"/>
              </a:p>
            </p:txBody>
          </p:sp>
          <p:sp>
            <p:nvSpPr>
              <p:cNvPr id="238758" name="Freeform 131"/>
              <p:cNvSpPr>
                <a:spLocks/>
              </p:cNvSpPr>
              <p:nvPr/>
            </p:nvSpPr>
            <p:spPr bwMode="auto">
              <a:xfrm>
                <a:off x="4213" y="1372"/>
                <a:ext cx="36" cy="36"/>
              </a:xfrm>
              <a:custGeom>
                <a:avLst/>
                <a:gdLst>
                  <a:gd name="T0" fmla="*/ 18 w 36"/>
                  <a:gd name="T1" fmla="*/ 0 h 36"/>
                  <a:gd name="T2" fmla="*/ 36 w 36"/>
                  <a:gd name="T3" fmla="*/ 18 h 36"/>
                  <a:gd name="T4" fmla="*/ 18 w 36"/>
                  <a:gd name="T5" fmla="*/ 36 h 36"/>
                  <a:gd name="T6" fmla="*/ 0 w 36"/>
                  <a:gd name="T7" fmla="*/ 18 h 36"/>
                  <a:gd name="T8" fmla="*/ 18 w 36"/>
                  <a:gd name="T9" fmla="*/ 0 h 36"/>
                  <a:gd name="T10" fmla="*/ 0 60000 65536"/>
                  <a:gd name="T11" fmla="*/ 0 60000 65536"/>
                  <a:gd name="T12" fmla="*/ 0 60000 65536"/>
                  <a:gd name="T13" fmla="*/ 0 60000 65536"/>
                  <a:gd name="T14" fmla="*/ 0 60000 65536"/>
                  <a:gd name="T15" fmla="*/ 0 w 36"/>
                  <a:gd name="T16" fmla="*/ 0 h 36"/>
                  <a:gd name="T17" fmla="*/ 36 w 36"/>
                  <a:gd name="T18" fmla="*/ 36 h 36"/>
                </a:gdLst>
                <a:ahLst/>
                <a:cxnLst>
                  <a:cxn ang="T10">
                    <a:pos x="T0" y="T1"/>
                  </a:cxn>
                  <a:cxn ang="T11">
                    <a:pos x="T2" y="T3"/>
                  </a:cxn>
                  <a:cxn ang="T12">
                    <a:pos x="T4" y="T5"/>
                  </a:cxn>
                  <a:cxn ang="T13">
                    <a:pos x="T6" y="T7"/>
                  </a:cxn>
                  <a:cxn ang="T14">
                    <a:pos x="T8" y="T9"/>
                  </a:cxn>
                </a:cxnLst>
                <a:rect l="T15" t="T16" r="T17" b="T18"/>
                <a:pathLst>
                  <a:path w="36" h="36">
                    <a:moveTo>
                      <a:pt x="18" y="0"/>
                    </a:moveTo>
                    <a:lnTo>
                      <a:pt x="36" y="18"/>
                    </a:lnTo>
                    <a:lnTo>
                      <a:pt x="18" y="36"/>
                    </a:lnTo>
                    <a:lnTo>
                      <a:pt x="0" y="18"/>
                    </a:lnTo>
                    <a:lnTo>
                      <a:pt x="18" y="0"/>
                    </a:lnTo>
                    <a:close/>
                  </a:path>
                </a:pathLst>
              </a:custGeom>
              <a:solidFill>
                <a:srgbClr val="008080"/>
              </a:solidFill>
              <a:ln w="9525">
                <a:solidFill>
                  <a:srgbClr val="008080"/>
                </a:solidFill>
                <a:round/>
                <a:headEnd/>
                <a:tailEnd/>
              </a:ln>
            </p:spPr>
            <p:txBody>
              <a:bodyPr/>
              <a:lstStyle/>
              <a:p>
                <a:endParaRPr lang="en-US"/>
              </a:p>
            </p:txBody>
          </p:sp>
          <p:sp>
            <p:nvSpPr>
              <p:cNvPr id="238759" name="Freeform 132"/>
              <p:cNvSpPr>
                <a:spLocks/>
              </p:cNvSpPr>
              <p:nvPr/>
            </p:nvSpPr>
            <p:spPr bwMode="auto">
              <a:xfrm>
                <a:off x="4231" y="1202"/>
                <a:ext cx="36" cy="37"/>
              </a:xfrm>
              <a:custGeom>
                <a:avLst/>
                <a:gdLst>
                  <a:gd name="T0" fmla="*/ 18 w 36"/>
                  <a:gd name="T1" fmla="*/ 0 h 37"/>
                  <a:gd name="T2" fmla="*/ 36 w 36"/>
                  <a:gd name="T3" fmla="*/ 19 h 37"/>
                  <a:gd name="T4" fmla="*/ 18 w 36"/>
                  <a:gd name="T5" fmla="*/ 37 h 37"/>
                  <a:gd name="T6" fmla="*/ 0 w 36"/>
                  <a:gd name="T7" fmla="*/ 19 h 37"/>
                  <a:gd name="T8" fmla="*/ 18 w 36"/>
                  <a:gd name="T9" fmla="*/ 0 h 37"/>
                  <a:gd name="T10" fmla="*/ 0 60000 65536"/>
                  <a:gd name="T11" fmla="*/ 0 60000 65536"/>
                  <a:gd name="T12" fmla="*/ 0 60000 65536"/>
                  <a:gd name="T13" fmla="*/ 0 60000 65536"/>
                  <a:gd name="T14" fmla="*/ 0 60000 65536"/>
                  <a:gd name="T15" fmla="*/ 0 w 36"/>
                  <a:gd name="T16" fmla="*/ 0 h 37"/>
                  <a:gd name="T17" fmla="*/ 36 w 36"/>
                  <a:gd name="T18" fmla="*/ 37 h 37"/>
                </a:gdLst>
                <a:ahLst/>
                <a:cxnLst>
                  <a:cxn ang="T10">
                    <a:pos x="T0" y="T1"/>
                  </a:cxn>
                  <a:cxn ang="T11">
                    <a:pos x="T2" y="T3"/>
                  </a:cxn>
                  <a:cxn ang="T12">
                    <a:pos x="T4" y="T5"/>
                  </a:cxn>
                  <a:cxn ang="T13">
                    <a:pos x="T6" y="T7"/>
                  </a:cxn>
                  <a:cxn ang="T14">
                    <a:pos x="T8" y="T9"/>
                  </a:cxn>
                </a:cxnLst>
                <a:rect l="T15" t="T16" r="T17" b="T18"/>
                <a:pathLst>
                  <a:path w="36" h="37">
                    <a:moveTo>
                      <a:pt x="18" y="0"/>
                    </a:moveTo>
                    <a:lnTo>
                      <a:pt x="36" y="19"/>
                    </a:lnTo>
                    <a:lnTo>
                      <a:pt x="18" y="37"/>
                    </a:lnTo>
                    <a:lnTo>
                      <a:pt x="0" y="19"/>
                    </a:lnTo>
                    <a:lnTo>
                      <a:pt x="18" y="0"/>
                    </a:lnTo>
                    <a:close/>
                  </a:path>
                </a:pathLst>
              </a:custGeom>
              <a:solidFill>
                <a:srgbClr val="008080"/>
              </a:solidFill>
              <a:ln w="9525">
                <a:solidFill>
                  <a:srgbClr val="008080"/>
                </a:solidFill>
                <a:round/>
                <a:headEnd/>
                <a:tailEnd/>
              </a:ln>
            </p:spPr>
            <p:txBody>
              <a:bodyPr/>
              <a:lstStyle/>
              <a:p>
                <a:endParaRPr lang="en-US"/>
              </a:p>
            </p:txBody>
          </p:sp>
          <p:sp>
            <p:nvSpPr>
              <p:cNvPr id="238760" name="Freeform 133"/>
              <p:cNvSpPr>
                <a:spLocks/>
              </p:cNvSpPr>
              <p:nvPr/>
            </p:nvSpPr>
            <p:spPr bwMode="auto">
              <a:xfrm>
                <a:off x="4255" y="1408"/>
                <a:ext cx="37" cy="36"/>
              </a:xfrm>
              <a:custGeom>
                <a:avLst/>
                <a:gdLst>
                  <a:gd name="T0" fmla="*/ 18 w 37"/>
                  <a:gd name="T1" fmla="*/ 0 h 36"/>
                  <a:gd name="T2" fmla="*/ 37 w 37"/>
                  <a:gd name="T3" fmla="*/ 18 h 36"/>
                  <a:gd name="T4" fmla="*/ 18 w 37"/>
                  <a:gd name="T5" fmla="*/ 36 h 36"/>
                  <a:gd name="T6" fmla="*/ 0 w 37"/>
                  <a:gd name="T7" fmla="*/ 18 h 36"/>
                  <a:gd name="T8" fmla="*/ 18 w 37"/>
                  <a:gd name="T9" fmla="*/ 0 h 36"/>
                  <a:gd name="T10" fmla="*/ 0 60000 65536"/>
                  <a:gd name="T11" fmla="*/ 0 60000 65536"/>
                  <a:gd name="T12" fmla="*/ 0 60000 65536"/>
                  <a:gd name="T13" fmla="*/ 0 60000 65536"/>
                  <a:gd name="T14" fmla="*/ 0 60000 65536"/>
                  <a:gd name="T15" fmla="*/ 0 w 37"/>
                  <a:gd name="T16" fmla="*/ 0 h 36"/>
                  <a:gd name="T17" fmla="*/ 37 w 37"/>
                  <a:gd name="T18" fmla="*/ 36 h 36"/>
                </a:gdLst>
                <a:ahLst/>
                <a:cxnLst>
                  <a:cxn ang="T10">
                    <a:pos x="T0" y="T1"/>
                  </a:cxn>
                  <a:cxn ang="T11">
                    <a:pos x="T2" y="T3"/>
                  </a:cxn>
                  <a:cxn ang="T12">
                    <a:pos x="T4" y="T5"/>
                  </a:cxn>
                  <a:cxn ang="T13">
                    <a:pos x="T6" y="T7"/>
                  </a:cxn>
                  <a:cxn ang="T14">
                    <a:pos x="T8" y="T9"/>
                  </a:cxn>
                </a:cxnLst>
                <a:rect l="T15" t="T16" r="T17" b="T18"/>
                <a:pathLst>
                  <a:path w="37" h="36">
                    <a:moveTo>
                      <a:pt x="18" y="0"/>
                    </a:moveTo>
                    <a:lnTo>
                      <a:pt x="37" y="18"/>
                    </a:lnTo>
                    <a:lnTo>
                      <a:pt x="18" y="36"/>
                    </a:lnTo>
                    <a:lnTo>
                      <a:pt x="0" y="18"/>
                    </a:lnTo>
                    <a:lnTo>
                      <a:pt x="18" y="0"/>
                    </a:lnTo>
                    <a:close/>
                  </a:path>
                </a:pathLst>
              </a:custGeom>
              <a:solidFill>
                <a:srgbClr val="008080"/>
              </a:solidFill>
              <a:ln w="9525">
                <a:solidFill>
                  <a:srgbClr val="008080"/>
                </a:solidFill>
                <a:round/>
                <a:headEnd/>
                <a:tailEnd/>
              </a:ln>
            </p:spPr>
            <p:txBody>
              <a:bodyPr/>
              <a:lstStyle/>
              <a:p>
                <a:endParaRPr lang="en-US"/>
              </a:p>
            </p:txBody>
          </p:sp>
          <p:sp>
            <p:nvSpPr>
              <p:cNvPr id="238761" name="Freeform 134"/>
              <p:cNvSpPr>
                <a:spLocks/>
              </p:cNvSpPr>
              <p:nvPr/>
            </p:nvSpPr>
            <p:spPr bwMode="auto">
              <a:xfrm>
                <a:off x="4273" y="1094"/>
                <a:ext cx="37" cy="36"/>
              </a:xfrm>
              <a:custGeom>
                <a:avLst/>
                <a:gdLst>
                  <a:gd name="T0" fmla="*/ 19 w 37"/>
                  <a:gd name="T1" fmla="*/ 0 h 36"/>
                  <a:gd name="T2" fmla="*/ 37 w 37"/>
                  <a:gd name="T3" fmla="*/ 18 h 36"/>
                  <a:gd name="T4" fmla="*/ 19 w 37"/>
                  <a:gd name="T5" fmla="*/ 36 h 36"/>
                  <a:gd name="T6" fmla="*/ 0 w 37"/>
                  <a:gd name="T7" fmla="*/ 18 h 36"/>
                  <a:gd name="T8" fmla="*/ 19 w 37"/>
                  <a:gd name="T9" fmla="*/ 0 h 36"/>
                  <a:gd name="T10" fmla="*/ 0 60000 65536"/>
                  <a:gd name="T11" fmla="*/ 0 60000 65536"/>
                  <a:gd name="T12" fmla="*/ 0 60000 65536"/>
                  <a:gd name="T13" fmla="*/ 0 60000 65536"/>
                  <a:gd name="T14" fmla="*/ 0 60000 65536"/>
                  <a:gd name="T15" fmla="*/ 0 w 37"/>
                  <a:gd name="T16" fmla="*/ 0 h 36"/>
                  <a:gd name="T17" fmla="*/ 37 w 37"/>
                  <a:gd name="T18" fmla="*/ 36 h 36"/>
                </a:gdLst>
                <a:ahLst/>
                <a:cxnLst>
                  <a:cxn ang="T10">
                    <a:pos x="T0" y="T1"/>
                  </a:cxn>
                  <a:cxn ang="T11">
                    <a:pos x="T2" y="T3"/>
                  </a:cxn>
                  <a:cxn ang="T12">
                    <a:pos x="T4" y="T5"/>
                  </a:cxn>
                  <a:cxn ang="T13">
                    <a:pos x="T6" y="T7"/>
                  </a:cxn>
                  <a:cxn ang="T14">
                    <a:pos x="T8" y="T9"/>
                  </a:cxn>
                </a:cxnLst>
                <a:rect l="T15" t="T16" r="T17" b="T18"/>
                <a:pathLst>
                  <a:path w="37" h="36">
                    <a:moveTo>
                      <a:pt x="19" y="0"/>
                    </a:moveTo>
                    <a:lnTo>
                      <a:pt x="37" y="18"/>
                    </a:lnTo>
                    <a:lnTo>
                      <a:pt x="19" y="36"/>
                    </a:lnTo>
                    <a:lnTo>
                      <a:pt x="0" y="18"/>
                    </a:lnTo>
                    <a:lnTo>
                      <a:pt x="19" y="0"/>
                    </a:lnTo>
                    <a:close/>
                  </a:path>
                </a:pathLst>
              </a:custGeom>
              <a:solidFill>
                <a:srgbClr val="008080"/>
              </a:solidFill>
              <a:ln w="9525">
                <a:solidFill>
                  <a:srgbClr val="008080"/>
                </a:solidFill>
                <a:round/>
                <a:headEnd/>
                <a:tailEnd/>
              </a:ln>
            </p:spPr>
            <p:txBody>
              <a:bodyPr/>
              <a:lstStyle/>
              <a:p>
                <a:endParaRPr lang="en-US"/>
              </a:p>
            </p:txBody>
          </p:sp>
          <p:sp>
            <p:nvSpPr>
              <p:cNvPr id="238762" name="Freeform 135"/>
              <p:cNvSpPr>
                <a:spLocks/>
              </p:cNvSpPr>
              <p:nvPr/>
            </p:nvSpPr>
            <p:spPr bwMode="auto">
              <a:xfrm>
                <a:off x="4298" y="1481"/>
                <a:ext cx="36" cy="36"/>
              </a:xfrm>
              <a:custGeom>
                <a:avLst/>
                <a:gdLst>
                  <a:gd name="T0" fmla="*/ 18 w 36"/>
                  <a:gd name="T1" fmla="*/ 0 h 36"/>
                  <a:gd name="T2" fmla="*/ 36 w 36"/>
                  <a:gd name="T3" fmla="*/ 18 h 36"/>
                  <a:gd name="T4" fmla="*/ 18 w 36"/>
                  <a:gd name="T5" fmla="*/ 36 h 36"/>
                  <a:gd name="T6" fmla="*/ 0 w 36"/>
                  <a:gd name="T7" fmla="*/ 18 h 36"/>
                  <a:gd name="T8" fmla="*/ 18 w 36"/>
                  <a:gd name="T9" fmla="*/ 0 h 36"/>
                  <a:gd name="T10" fmla="*/ 0 60000 65536"/>
                  <a:gd name="T11" fmla="*/ 0 60000 65536"/>
                  <a:gd name="T12" fmla="*/ 0 60000 65536"/>
                  <a:gd name="T13" fmla="*/ 0 60000 65536"/>
                  <a:gd name="T14" fmla="*/ 0 60000 65536"/>
                  <a:gd name="T15" fmla="*/ 0 w 36"/>
                  <a:gd name="T16" fmla="*/ 0 h 36"/>
                  <a:gd name="T17" fmla="*/ 36 w 36"/>
                  <a:gd name="T18" fmla="*/ 36 h 36"/>
                </a:gdLst>
                <a:ahLst/>
                <a:cxnLst>
                  <a:cxn ang="T10">
                    <a:pos x="T0" y="T1"/>
                  </a:cxn>
                  <a:cxn ang="T11">
                    <a:pos x="T2" y="T3"/>
                  </a:cxn>
                  <a:cxn ang="T12">
                    <a:pos x="T4" y="T5"/>
                  </a:cxn>
                  <a:cxn ang="T13">
                    <a:pos x="T6" y="T7"/>
                  </a:cxn>
                  <a:cxn ang="T14">
                    <a:pos x="T8" y="T9"/>
                  </a:cxn>
                </a:cxnLst>
                <a:rect l="T15" t="T16" r="T17" b="T18"/>
                <a:pathLst>
                  <a:path w="36" h="36">
                    <a:moveTo>
                      <a:pt x="18" y="0"/>
                    </a:moveTo>
                    <a:lnTo>
                      <a:pt x="36" y="18"/>
                    </a:lnTo>
                    <a:lnTo>
                      <a:pt x="18" y="36"/>
                    </a:lnTo>
                    <a:lnTo>
                      <a:pt x="0" y="18"/>
                    </a:lnTo>
                    <a:lnTo>
                      <a:pt x="18" y="0"/>
                    </a:lnTo>
                    <a:close/>
                  </a:path>
                </a:pathLst>
              </a:custGeom>
              <a:solidFill>
                <a:srgbClr val="008080"/>
              </a:solidFill>
              <a:ln w="9525">
                <a:solidFill>
                  <a:srgbClr val="008080"/>
                </a:solidFill>
                <a:round/>
                <a:headEnd/>
                <a:tailEnd/>
              </a:ln>
            </p:spPr>
            <p:txBody>
              <a:bodyPr/>
              <a:lstStyle/>
              <a:p>
                <a:endParaRPr lang="en-US"/>
              </a:p>
            </p:txBody>
          </p:sp>
          <p:sp>
            <p:nvSpPr>
              <p:cNvPr id="238763" name="Freeform 136"/>
              <p:cNvSpPr>
                <a:spLocks/>
              </p:cNvSpPr>
              <p:nvPr/>
            </p:nvSpPr>
            <p:spPr bwMode="auto">
              <a:xfrm>
                <a:off x="4316" y="1263"/>
                <a:ext cx="36" cy="36"/>
              </a:xfrm>
              <a:custGeom>
                <a:avLst/>
                <a:gdLst>
                  <a:gd name="T0" fmla="*/ 18 w 36"/>
                  <a:gd name="T1" fmla="*/ 0 h 36"/>
                  <a:gd name="T2" fmla="*/ 36 w 36"/>
                  <a:gd name="T3" fmla="*/ 18 h 36"/>
                  <a:gd name="T4" fmla="*/ 18 w 36"/>
                  <a:gd name="T5" fmla="*/ 36 h 36"/>
                  <a:gd name="T6" fmla="*/ 0 w 36"/>
                  <a:gd name="T7" fmla="*/ 18 h 36"/>
                  <a:gd name="T8" fmla="*/ 18 w 36"/>
                  <a:gd name="T9" fmla="*/ 0 h 36"/>
                  <a:gd name="T10" fmla="*/ 0 60000 65536"/>
                  <a:gd name="T11" fmla="*/ 0 60000 65536"/>
                  <a:gd name="T12" fmla="*/ 0 60000 65536"/>
                  <a:gd name="T13" fmla="*/ 0 60000 65536"/>
                  <a:gd name="T14" fmla="*/ 0 60000 65536"/>
                  <a:gd name="T15" fmla="*/ 0 w 36"/>
                  <a:gd name="T16" fmla="*/ 0 h 36"/>
                  <a:gd name="T17" fmla="*/ 36 w 36"/>
                  <a:gd name="T18" fmla="*/ 36 h 36"/>
                </a:gdLst>
                <a:ahLst/>
                <a:cxnLst>
                  <a:cxn ang="T10">
                    <a:pos x="T0" y="T1"/>
                  </a:cxn>
                  <a:cxn ang="T11">
                    <a:pos x="T2" y="T3"/>
                  </a:cxn>
                  <a:cxn ang="T12">
                    <a:pos x="T4" y="T5"/>
                  </a:cxn>
                  <a:cxn ang="T13">
                    <a:pos x="T6" y="T7"/>
                  </a:cxn>
                  <a:cxn ang="T14">
                    <a:pos x="T8" y="T9"/>
                  </a:cxn>
                </a:cxnLst>
                <a:rect l="T15" t="T16" r="T17" b="T18"/>
                <a:pathLst>
                  <a:path w="36" h="36">
                    <a:moveTo>
                      <a:pt x="18" y="0"/>
                    </a:moveTo>
                    <a:lnTo>
                      <a:pt x="36" y="18"/>
                    </a:lnTo>
                    <a:lnTo>
                      <a:pt x="18" y="36"/>
                    </a:lnTo>
                    <a:lnTo>
                      <a:pt x="0" y="18"/>
                    </a:lnTo>
                    <a:lnTo>
                      <a:pt x="18" y="0"/>
                    </a:lnTo>
                    <a:close/>
                  </a:path>
                </a:pathLst>
              </a:custGeom>
              <a:solidFill>
                <a:srgbClr val="008080"/>
              </a:solidFill>
              <a:ln w="9525">
                <a:solidFill>
                  <a:srgbClr val="008080"/>
                </a:solidFill>
                <a:round/>
                <a:headEnd/>
                <a:tailEnd/>
              </a:ln>
            </p:spPr>
            <p:txBody>
              <a:bodyPr/>
              <a:lstStyle/>
              <a:p>
                <a:endParaRPr lang="en-US"/>
              </a:p>
            </p:txBody>
          </p:sp>
          <p:sp>
            <p:nvSpPr>
              <p:cNvPr id="238764" name="Freeform 137"/>
              <p:cNvSpPr>
                <a:spLocks/>
              </p:cNvSpPr>
              <p:nvPr/>
            </p:nvSpPr>
            <p:spPr bwMode="auto">
              <a:xfrm>
                <a:off x="4334" y="1444"/>
                <a:ext cx="36" cy="37"/>
              </a:xfrm>
              <a:custGeom>
                <a:avLst/>
                <a:gdLst>
                  <a:gd name="T0" fmla="*/ 18 w 36"/>
                  <a:gd name="T1" fmla="*/ 0 h 37"/>
                  <a:gd name="T2" fmla="*/ 36 w 36"/>
                  <a:gd name="T3" fmla="*/ 19 h 37"/>
                  <a:gd name="T4" fmla="*/ 18 w 36"/>
                  <a:gd name="T5" fmla="*/ 37 h 37"/>
                  <a:gd name="T6" fmla="*/ 0 w 36"/>
                  <a:gd name="T7" fmla="*/ 19 h 37"/>
                  <a:gd name="T8" fmla="*/ 18 w 36"/>
                  <a:gd name="T9" fmla="*/ 0 h 37"/>
                  <a:gd name="T10" fmla="*/ 0 60000 65536"/>
                  <a:gd name="T11" fmla="*/ 0 60000 65536"/>
                  <a:gd name="T12" fmla="*/ 0 60000 65536"/>
                  <a:gd name="T13" fmla="*/ 0 60000 65536"/>
                  <a:gd name="T14" fmla="*/ 0 60000 65536"/>
                  <a:gd name="T15" fmla="*/ 0 w 36"/>
                  <a:gd name="T16" fmla="*/ 0 h 37"/>
                  <a:gd name="T17" fmla="*/ 36 w 36"/>
                  <a:gd name="T18" fmla="*/ 37 h 37"/>
                </a:gdLst>
                <a:ahLst/>
                <a:cxnLst>
                  <a:cxn ang="T10">
                    <a:pos x="T0" y="T1"/>
                  </a:cxn>
                  <a:cxn ang="T11">
                    <a:pos x="T2" y="T3"/>
                  </a:cxn>
                  <a:cxn ang="T12">
                    <a:pos x="T4" y="T5"/>
                  </a:cxn>
                  <a:cxn ang="T13">
                    <a:pos x="T6" y="T7"/>
                  </a:cxn>
                  <a:cxn ang="T14">
                    <a:pos x="T8" y="T9"/>
                  </a:cxn>
                </a:cxnLst>
                <a:rect l="T15" t="T16" r="T17" b="T18"/>
                <a:pathLst>
                  <a:path w="36" h="37">
                    <a:moveTo>
                      <a:pt x="18" y="0"/>
                    </a:moveTo>
                    <a:lnTo>
                      <a:pt x="36" y="19"/>
                    </a:lnTo>
                    <a:lnTo>
                      <a:pt x="18" y="37"/>
                    </a:lnTo>
                    <a:lnTo>
                      <a:pt x="0" y="19"/>
                    </a:lnTo>
                    <a:lnTo>
                      <a:pt x="18" y="0"/>
                    </a:lnTo>
                    <a:close/>
                  </a:path>
                </a:pathLst>
              </a:custGeom>
              <a:solidFill>
                <a:srgbClr val="008080"/>
              </a:solidFill>
              <a:ln w="9525">
                <a:solidFill>
                  <a:srgbClr val="008080"/>
                </a:solidFill>
                <a:round/>
                <a:headEnd/>
                <a:tailEnd/>
              </a:ln>
            </p:spPr>
            <p:txBody>
              <a:bodyPr/>
              <a:lstStyle/>
              <a:p>
                <a:endParaRPr lang="en-US"/>
              </a:p>
            </p:txBody>
          </p:sp>
          <p:sp>
            <p:nvSpPr>
              <p:cNvPr id="238765" name="Freeform 138"/>
              <p:cNvSpPr>
                <a:spLocks/>
              </p:cNvSpPr>
              <p:nvPr/>
            </p:nvSpPr>
            <p:spPr bwMode="auto">
              <a:xfrm>
                <a:off x="4358" y="1299"/>
                <a:ext cx="36" cy="37"/>
              </a:xfrm>
              <a:custGeom>
                <a:avLst/>
                <a:gdLst>
                  <a:gd name="T0" fmla="*/ 18 w 36"/>
                  <a:gd name="T1" fmla="*/ 0 h 37"/>
                  <a:gd name="T2" fmla="*/ 36 w 36"/>
                  <a:gd name="T3" fmla="*/ 18 h 37"/>
                  <a:gd name="T4" fmla="*/ 18 w 36"/>
                  <a:gd name="T5" fmla="*/ 37 h 37"/>
                  <a:gd name="T6" fmla="*/ 0 w 36"/>
                  <a:gd name="T7" fmla="*/ 18 h 37"/>
                  <a:gd name="T8" fmla="*/ 18 w 36"/>
                  <a:gd name="T9" fmla="*/ 0 h 37"/>
                  <a:gd name="T10" fmla="*/ 0 60000 65536"/>
                  <a:gd name="T11" fmla="*/ 0 60000 65536"/>
                  <a:gd name="T12" fmla="*/ 0 60000 65536"/>
                  <a:gd name="T13" fmla="*/ 0 60000 65536"/>
                  <a:gd name="T14" fmla="*/ 0 60000 65536"/>
                  <a:gd name="T15" fmla="*/ 0 w 36"/>
                  <a:gd name="T16" fmla="*/ 0 h 37"/>
                  <a:gd name="T17" fmla="*/ 36 w 36"/>
                  <a:gd name="T18" fmla="*/ 37 h 37"/>
                </a:gdLst>
                <a:ahLst/>
                <a:cxnLst>
                  <a:cxn ang="T10">
                    <a:pos x="T0" y="T1"/>
                  </a:cxn>
                  <a:cxn ang="T11">
                    <a:pos x="T2" y="T3"/>
                  </a:cxn>
                  <a:cxn ang="T12">
                    <a:pos x="T4" y="T5"/>
                  </a:cxn>
                  <a:cxn ang="T13">
                    <a:pos x="T6" y="T7"/>
                  </a:cxn>
                  <a:cxn ang="T14">
                    <a:pos x="T8" y="T9"/>
                  </a:cxn>
                </a:cxnLst>
                <a:rect l="T15" t="T16" r="T17" b="T18"/>
                <a:pathLst>
                  <a:path w="36" h="37">
                    <a:moveTo>
                      <a:pt x="18" y="0"/>
                    </a:moveTo>
                    <a:lnTo>
                      <a:pt x="36" y="18"/>
                    </a:lnTo>
                    <a:lnTo>
                      <a:pt x="18" y="37"/>
                    </a:lnTo>
                    <a:lnTo>
                      <a:pt x="0" y="18"/>
                    </a:lnTo>
                    <a:lnTo>
                      <a:pt x="18" y="0"/>
                    </a:lnTo>
                    <a:close/>
                  </a:path>
                </a:pathLst>
              </a:custGeom>
              <a:solidFill>
                <a:srgbClr val="008080"/>
              </a:solidFill>
              <a:ln w="9525">
                <a:solidFill>
                  <a:srgbClr val="008080"/>
                </a:solidFill>
                <a:round/>
                <a:headEnd/>
                <a:tailEnd/>
              </a:ln>
            </p:spPr>
            <p:txBody>
              <a:bodyPr/>
              <a:lstStyle/>
              <a:p>
                <a:endParaRPr lang="en-US"/>
              </a:p>
            </p:txBody>
          </p:sp>
          <p:sp>
            <p:nvSpPr>
              <p:cNvPr id="238766" name="Freeform 139"/>
              <p:cNvSpPr>
                <a:spLocks/>
              </p:cNvSpPr>
              <p:nvPr/>
            </p:nvSpPr>
            <p:spPr bwMode="auto">
              <a:xfrm>
                <a:off x="4376" y="1426"/>
                <a:ext cx="37" cy="37"/>
              </a:xfrm>
              <a:custGeom>
                <a:avLst/>
                <a:gdLst>
                  <a:gd name="T0" fmla="*/ 18 w 37"/>
                  <a:gd name="T1" fmla="*/ 0 h 37"/>
                  <a:gd name="T2" fmla="*/ 37 w 37"/>
                  <a:gd name="T3" fmla="*/ 18 h 37"/>
                  <a:gd name="T4" fmla="*/ 18 w 37"/>
                  <a:gd name="T5" fmla="*/ 37 h 37"/>
                  <a:gd name="T6" fmla="*/ 0 w 37"/>
                  <a:gd name="T7" fmla="*/ 18 h 37"/>
                  <a:gd name="T8" fmla="*/ 18 w 37"/>
                  <a:gd name="T9" fmla="*/ 0 h 37"/>
                  <a:gd name="T10" fmla="*/ 0 60000 65536"/>
                  <a:gd name="T11" fmla="*/ 0 60000 65536"/>
                  <a:gd name="T12" fmla="*/ 0 60000 65536"/>
                  <a:gd name="T13" fmla="*/ 0 60000 65536"/>
                  <a:gd name="T14" fmla="*/ 0 60000 65536"/>
                  <a:gd name="T15" fmla="*/ 0 w 37"/>
                  <a:gd name="T16" fmla="*/ 0 h 37"/>
                  <a:gd name="T17" fmla="*/ 37 w 37"/>
                  <a:gd name="T18" fmla="*/ 37 h 37"/>
                </a:gdLst>
                <a:ahLst/>
                <a:cxnLst>
                  <a:cxn ang="T10">
                    <a:pos x="T0" y="T1"/>
                  </a:cxn>
                  <a:cxn ang="T11">
                    <a:pos x="T2" y="T3"/>
                  </a:cxn>
                  <a:cxn ang="T12">
                    <a:pos x="T4" y="T5"/>
                  </a:cxn>
                  <a:cxn ang="T13">
                    <a:pos x="T6" y="T7"/>
                  </a:cxn>
                  <a:cxn ang="T14">
                    <a:pos x="T8" y="T9"/>
                  </a:cxn>
                </a:cxnLst>
                <a:rect l="T15" t="T16" r="T17" b="T18"/>
                <a:pathLst>
                  <a:path w="37" h="37">
                    <a:moveTo>
                      <a:pt x="18" y="0"/>
                    </a:moveTo>
                    <a:lnTo>
                      <a:pt x="37" y="18"/>
                    </a:lnTo>
                    <a:lnTo>
                      <a:pt x="18" y="37"/>
                    </a:lnTo>
                    <a:lnTo>
                      <a:pt x="0" y="18"/>
                    </a:lnTo>
                    <a:lnTo>
                      <a:pt x="18" y="0"/>
                    </a:lnTo>
                    <a:close/>
                  </a:path>
                </a:pathLst>
              </a:custGeom>
              <a:solidFill>
                <a:srgbClr val="008080"/>
              </a:solidFill>
              <a:ln w="9525">
                <a:solidFill>
                  <a:srgbClr val="008080"/>
                </a:solidFill>
                <a:round/>
                <a:headEnd/>
                <a:tailEnd/>
              </a:ln>
            </p:spPr>
            <p:txBody>
              <a:bodyPr/>
              <a:lstStyle/>
              <a:p>
                <a:endParaRPr lang="en-US"/>
              </a:p>
            </p:txBody>
          </p:sp>
          <p:sp>
            <p:nvSpPr>
              <p:cNvPr id="238767" name="Freeform 140"/>
              <p:cNvSpPr>
                <a:spLocks/>
              </p:cNvSpPr>
              <p:nvPr/>
            </p:nvSpPr>
            <p:spPr bwMode="auto">
              <a:xfrm>
                <a:off x="4394" y="1221"/>
                <a:ext cx="37" cy="36"/>
              </a:xfrm>
              <a:custGeom>
                <a:avLst/>
                <a:gdLst>
                  <a:gd name="T0" fmla="*/ 19 w 37"/>
                  <a:gd name="T1" fmla="*/ 0 h 36"/>
                  <a:gd name="T2" fmla="*/ 37 w 37"/>
                  <a:gd name="T3" fmla="*/ 18 h 36"/>
                  <a:gd name="T4" fmla="*/ 19 w 37"/>
                  <a:gd name="T5" fmla="*/ 36 h 36"/>
                  <a:gd name="T6" fmla="*/ 0 w 37"/>
                  <a:gd name="T7" fmla="*/ 18 h 36"/>
                  <a:gd name="T8" fmla="*/ 19 w 37"/>
                  <a:gd name="T9" fmla="*/ 0 h 36"/>
                  <a:gd name="T10" fmla="*/ 0 60000 65536"/>
                  <a:gd name="T11" fmla="*/ 0 60000 65536"/>
                  <a:gd name="T12" fmla="*/ 0 60000 65536"/>
                  <a:gd name="T13" fmla="*/ 0 60000 65536"/>
                  <a:gd name="T14" fmla="*/ 0 60000 65536"/>
                  <a:gd name="T15" fmla="*/ 0 w 37"/>
                  <a:gd name="T16" fmla="*/ 0 h 36"/>
                  <a:gd name="T17" fmla="*/ 37 w 37"/>
                  <a:gd name="T18" fmla="*/ 36 h 36"/>
                </a:gdLst>
                <a:ahLst/>
                <a:cxnLst>
                  <a:cxn ang="T10">
                    <a:pos x="T0" y="T1"/>
                  </a:cxn>
                  <a:cxn ang="T11">
                    <a:pos x="T2" y="T3"/>
                  </a:cxn>
                  <a:cxn ang="T12">
                    <a:pos x="T4" y="T5"/>
                  </a:cxn>
                  <a:cxn ang="T13">
                    <a:pos x="T6" y="T7"/>
                  </a:cxn>
                  <a:cxn ang="T14">
                    <a:pos x="T8" y="T9"/>
                  </a:cxn>
                </a:cxnLst>
                <a:rect l="T15" t="T16" r="T17" b="T18"/>
                <a:pathLst>
                  <a:path w="37" h="36">
                    <a:moveTo>
                      <a:pt x="19" y="0"/>
                    </a:moveTo>
                    <a:lnTo>
                      <a:pt x="37" y="18"/>
                    </a:lnTo>
                    <a:lnTo>
                      <a:pt x="19" y="36"/>
                    </a:lnTo>
                    <a:lnTo>
                      <a:pt x="0" y="18"/>
                    </a:lnTo>
                    <a:lnTo>
                      <a:pt x="19" y="0"/>
                    </a:lnTo>
                    <a:close/>
                  </a:path>
                </a:pathLst>
              </a:custGeom>
              <a:solidFill>
                <a:srgbClr val="008080"/>
              </a:solidFill>
              <a:ln w="9525">
                <a:solidFill>
                  <a:srgbClr val="008080"/>
                </a:solidFill>
                <a:round/>
                <a:headEnd/>
                <a:tailEnd/>
              </a:ln>
            </p:spPr>
            <p:txBody>
              <a:bodyPr/>
              <a:lstStyle/>
              <a:p>
                <a:endParaRPr lang="en-US"/>
              </a:p>
            </p:txBody>
          </p:sp>
          <p:sp>
            <p:nvSpPr>
              <p:cNvPr id="238768" name="Freeform 141"/>
              <p:cNvSpPr>
                <a:spLocks/>
              </p:cNvSpPr>
              <p:nvPr/>
            </p:nvSpPr>
            <p:spPr bwMode="auto">
              <a:xfrm>
                <a:off x="4419" y="1281"/>
                <a:ext cx="36" cy="36"/>
              </a:xfrm>
              <a:custGeom>
                <a:avLst/>
                <a:gdLst>
                  <a:gd name="T0" fmla="*/ 18 w 36"/>
                  <a:gd name="T1" fmla="*/ 0 h 36"/>
                  <a:gd name="T2" fmla="*/ 36 w 36"/>
                  <a:gd name="T3" fmla="*/ 18 h 36"/>
                  <a:gd name="T4" fmla="*/ 18 w 36"/>
                  <a:gd name="T5" fmla="*/ 36 h 36"/>
                  <a:gd name="T6" fmla="*/ 0 w 36"/>
                  <a:gd name="T7" fmla="*/ 18 h 36"/>
                  <a:gd name="T8" fmla="*/ 18 w 36"/>
                  <a:gd name="T9" fmla="*/ 0 h 36"/>
                  <a:gd name="T10" fmla="*/ 0 60000 65536"/>
                  <a:gd name="T11" fmla="*/ 0 60000 65536"/>
                  <a:gd name="T12" fmla="*/ 0 60000 65536"/>
                  <a:gd name="T13" fmla="*/ 0 60000 65536"/>
                  <a:gd name="T14" fmla="*/ 0 60000 65536"/>
                  <a:gd name="T15" fmla="*/ 0 w 36"/>
                  <a:gd name="T16" fmla="*/ 0 h 36"/>
                  <a:gd name="T17" fmla="*/ 36 w 36"/>
                  <a:gd name="T18" fmla="*/ 36 h 36"/>
                </a:gdLst>
                <a:ahLst/>
                <a:cxnLst>
                  <a:cxn ang="T10">
                    <a:pos x="T0" y="T1"/>
                  </a:cxn>
                  <a:cxn ang="T11">
                    <a:pos x="T2" y="T3"/>
                  </a:cxn>
                  <a:cxn ang="T12">
                    <a:pos x="T4" y="T5"/>
                  </a:cxn>
                  <a:cxn ang="T13">
                    <a:pos x="T6" y="T7"/>
                  </a:cxn>
                  <a:cxn ang="T14">
                    <a:pos x="T8" y="T9"/>
                  </a:cxn>
                </a:cxnLst>
                <a:rect l="T15" t="T16" r="T17" b="T18"/>
                <a:pathLst>
                  <a:path w="36" h="36">
                    <a:moveTo>
                      <a:pt x="18" y="0"/>
                    </a:moveTo>
                    <a:lnTo>
                      <a:pt x="36" y="18"/>
                    </a:lnTo>
                    <a:lnTo>
                      <a:pt x="18" y="36"/>
                    </a:lnTo>
                    <a:lnTo>
                      <a:pt x="0" y="18"/>
                    </a:lnTo>
                    <a:lnTo>
                      <a:pt x="18" y="0"/>
                    </a:lnTo>
                    <a:close/>
                  </a:path>
                </a:pathLst>
              </a:custGeom>
              <a:solidFill>
                <a:srgbClr val="008080"/>
              </a:solidFill>
              <a:ln w="9525">
                <a:solidFill>
                  <a:srgbClr val="008080"/>
                </a:solidFill>
                <a:round/>
                <a:headEnd/>
                <a:tailEnd/>
              </a:ln>
            </p:spPr>
            <p:txBody>
              <a:bodyPr/>
              <a:lstStyle/>
              <a:p>
                <a:endParaRPr lang="en-US"/>
              </a:p>
            </p:txBody>
          </p:sp>
          <p:sp>
            <p:nvSpPr>
              <p:cNvPr id="238769" name="Freeform 142"/>
              <p:cNvSpPr>
                <a:spLocks/>
              </p:cNvSpPr>
              <p:nvPr/>
            </p:nvSpPr>
            <p:spPr bwMode="auto">
              <a:xfrm>
                <a:off x="4437" y="1112"/>
                <a:ext cx="36" cy="36"/>
              </a:xfrm>
              <a:custGeom>
                <a:avLst/>
                <a:gdLst>
                  <a:gd name="T0" fmla="*/ 18 w 36"/>
                  <a:gd name="T1" fmla="*/ 0 h 36"/>
                  <a:gd name="T2" fmla="*/ 36 w 36"/>
                  <a:gd name="T3" fmla="*/ 18 h 36"/>
                  <a:gd name="T4" fmla="*/ 18 w 36"/>
                  <a:gd name="T5" fmla="*/ 36 h 36"/>
                  <a:gd name="T6" fmla="*/ 0 w 36"/>
                  <a:gd name="T7" fmla="*/ 18 h 36"/>
                  <a:gd name="T8" fmla="*/ 18 w 36"/>
                  <a:gd name="T9" fmla="*/ 0 h 36"/>
                  <a:gd name="T10" fmla="*/ 0 60000 65536"/>
                  <a:gd name="T11" fmla="*/ 0 60000 65536"/>
                  <a:gd name="T12" fmla="*/ 0 60000 65536"/>
                  <a:gd name="T13" fmla="*/ 0 60000 65536"/>
                  <a:gd name="T14" fmla="*/ 0 60000 65536"/>
                  <a:gd name="T15" fmla="*/ 0 w 36"/>
                  <a:gd name="T16" fmla="*/ 0 h 36"/>
                  <a:gd name="T17" fmla="*/ 36 w 36"/>
                  <a:gd name="T18" fmla="*/ 36 h 36"/>
                </a:gdLst>
                <a:ahLst/>
                <a:cxnLst>
                  <a:cxn ang="T10">
                    <a:pos x="T0" y="T1"/>
                  </a:cxn>
                  <a:cxn ang="T11">
                    <a:pos x="T2" y="T3"/>
                  </a:cxn>
                  <a:cxn ang="T12">
                    <a:pos x="T4" y="T5"/>
                  </a:cxn>
                  <a:cxn ang="T13">
                    <a:pos x="T6" y="T7"/>
                  </a:cxn>
                  <a:cxn ang="T14">
                    <a:pos x="T8" y="T9"/>
                  </a:cxn>
                </a:cxnLst>
                <a:rect l="T15" t="T16" r="T17" b="T18"/>
                <a:pathLst>
                  <a:path w="36" h="36">
                    <a:moveTo>
                      <a:pt x="18" y="0"/>
                    </a:moveTo>
                    <a:lnTo>
                      <a:pt x="36" y="18"/>
                    </a:lnTo>
                    <a:lnTo>
                      <a:pt x="18" y="36"/>
                    </a:lnTo>
                    <a:lnTo>
                      <a:pt x="0" y="18"/>
                    </a:lnTo>
                    <a:lnTo>
                      <a:pt x="18" y="0"/>
                    </a:lnTo>
                    <a:close/>
                  </a:path>
                </a:pathLst>
              </a:custGeom>
              <a:solidFill>
                <a:srgbClr val="008080"/>
              </a:solidFill>
              <a:ln w="9525">
                <a:solidFill>
                  <a:srgbClr val="008080"/>
                </a:solidFill>
                <a:round/>
                <a:headEnd/>
                <a:tailEnd/>
              </a:ln>
            </p:spPr>
            <p:txBody>
              <a:bodyPr/>
              <a:lstStyle/>
              <a:p>
                <a:endParaRPr lang="en-US"/>
              </a:p>
            </p:txBody>
          </p:sp>
          <p:sp>
            <p:nvSpPr>
              <p:cNvPr id="238770" name="Freeform 143"/>
              <p:cNvSpPr>
                <a:spLocks/>
              </p:cNvSpPr>
              <p:nvPr/>
            </p:nvSpPr>
            <p:spPr bwMode="auto">
              <a:xfrm>
                <a:off x="4461" y="1499"/>
                <a:ext cx="36" cy="36"/>
              </a:xfrm>
              <a:custGeom>
                <a:avLst/>
                <a:gdLst>
                  <a:gd name="T0" fmla="*/ 18 w 36"/>
                  <a:gd name="T1" fmla="*/ 0 h 36"/>
                  <a:gd name="T2" fmla="*/ 36 w 36"/>
                  <a:gd name="T3" fmla="*/ 18 h 36"/>
                  <a:gd name="T4" fmla="*/ 18 w 36"/>
                  <a:gd name="T5" fmla="*/ 36 h 36"/>
                  <a:gd name="T6" fmla="*/ 0 w 36"/>
                  <a:gd name="T7" fmla="*/ 18 h 36"/>
                  <a:gd name="T8" fmla="*/ 18 w 36"/>
                  <a:gd name="T9" fmla="*/ 0 h 36"/>
                  <a:gd name="T10" fmla="*/ 0 60000 65536"/>
                  <a:gd name="T11" fmla="*/ 0 60000 65536"/>
                  <a:gd name="T12" fmla="*/ 0 60000 65536"/>
                  <a:gd name="T13" fmla="*/ 0 60000 65536"/>
                  <a:gd name="T14" fmla="*/ 0 60000 65536"/>
                  <a:gd name="T15" fmla="*/ 0 w 36"/>
                  <a:gd name="T16" fmla="*/ 0 h 36"/>
                  <a:gd name="T17" fmla="*/ 36 w 36"/>
                  <a:gd name="T18" fmla="*/ 36 h 36"/>
                </a:gdLst>
                <a:ahLst/>
                <a:cxnLst>
                  <a:cxn ang="T10">
                    <a:pos x="T0" y="T1"/>
                  </a:cxn>
                  <a:cxn ang="T11">
                    <a:pos x="T2" y="T3"/>
                  </a:cxn>
                  <a:cxn ang="T12">
                    <a:pos x="T4" y="T5"/>
                  </a:cxn>
                  <a:cxn ang="T13">
                    <a:pos x="T6" y="T7"/>
                  </a:cxn>
                  <a:cxn ang="T14">
                    <a:pos x="T8" y="T9"/>
                  </a:cxn>
                </a:cxnLst>
                <a:rect l="T15" t="T16" r="T17" b="T18"/>
                <a:pathLst>
                  <a:path w="36" h="36">
                    <a:moveTo>
                      <a:pt x="18" y="0"/>
                    </a:moveTo>
                    <a:lnTo>
                      <a:pt x="36" y="18"/>
                    </a:lnTo>
                    <a:lnTo>
                      <a:pt x="18" y="36"/>
                    </a:lnTo>
                    <a:lnTo>
                      <a:pt x="0" y="18"/>
                    </a:lnTo>
                    <a:lnTo>
                      <a:pt x="18" y="0"/>
                    </a:lnTo>
                    <a:close/>
                  </a:path>
                </a:pathLst>
              </a:custGeom>
              <a:solidFill>
                <a:srgbClr val="008080"/>
              </a:solidFill>
              <a:ln w="9525">
                <a:solidFill>
                  <a:srgbClr val="008080"/>
                </a:solidFill>
                <a:round/>
                <a:headEnd/>
                <a:tailEnd/>
              </a:ln>
            </p:spPr>
            <p:txBody>
              <a:bodyPr/>
              <a:lstStyle/>
              <a:p>
                <a:endParaRPr lang="en-US"/>
              </a:p>
            </p:txBody>
          </p:sp>
          <p:sp>
            <p:nvSpPr>
              <p:cNvPr id="238771" name="Freeform 144"/>
              <p:cNvSpPr>
                <a:spLocks/>
              </p:cNvSpPr>
              <p:nvPr/>
            </p:nvSpPr>
            <p:spPr bwMode="auto">
              <a:xfrm>
                <a:off x="4479" y="1517"/>
                <a:ext cx="36" cy="36"/>
              </a:xfrm>
              <a:custGeom>
                <a:avLst/>
                <a:gdLst>
                  <a:gd name="T0" fmla="*/ 18 w 36"/>
                  <a:gd name="T1" fmla="*/ 0 h 36"/>
                  <a:gd name="T2" fmla="*/ 36 w 36"/>
                  <a:gd name="T3" fmla="*/ 18 h 36"/>
                  <a:gd name="T4" fmla="*/ 18 w 36"/>
                  <a:gd name="T5" fmla="*/ 36 h 36"/>
                  <a:gd name="T6" fmla="*/ 0 w 36"/>
                  <a:gd name="T7" fmla="*/ 18 h 36"/>
                  <a:gd name="T8" fmla="*/ 18 w 36"/>
                  <a:gd name="T9" fmla="*/ 0 h 36"/>
                  <a:gd name="T10" fmla="*/ 0 60000 65536"/>
                  <a:gd name="T11" fmla="*/ 0 60000 65536"/>
                  <a:gd name="T12" fmla="*/ 0 60000 65536"/>
                  <a:gd name="T13" fmla="*/ 0 60000 65536"/>
                  <a:gd name="T14" fmla="*/ 0 60000 65536"/>
                  <a:gd name="T15" fmla="*/ 0 w 36"/>
                  <a:gd name="T16" fmla="*/ 0 h 36"/>
                  <a:gd name="T17" fmla="*/ 36 w 36"/>
                  <a:gd name="T18" fmla="*/ 36 h 36"/>
                </a:gdLst>
                <a:ahLst/>
                <a:cxnLst>
                  <a:cxn ang="T10">
                    <a:pos x="T0" y="T1"/>
                  </a:cxn>
                  <a:cxn ang="T11">
                    <a:pos x="T2" y="T3"/>
                  </a:cxn>
                  <a:cxn ang="T12">
                    <a:pos x="T4" y="T5"/>
                  </a:cxn>
                  <a:cxn ang="T13">
                    <a:pos x="T6" y="T7"/>
                  </a:cxn>
                  <a:cxn ang="T14">
                    <a:pos x="T8" y="T9"/>
                  </a:cxn>
                </a:cxnLst>
                <a:rect l="T15" t="T16" r="T17" b="T18"/>
                <a:pathLst>
                  <a:path w="36" h="36">
                    <a:moveTo>
                      <a:pt x="18" y="0"/>
                    </a:moveTo>
                    <a:lnTo>
                      <a:pt x="36" y="18"/>
                    </a:lnTo>
                    <a:lnTo>
                      <a:pt x="18" y="36"/>
                    </a:lnTo>
                    <a:lnTo>
                      <a:pt x="0" y="18"/>
                    </a:lnTo>
                    <a:lnTo>
                      <a:pt x="18" y="0"/>
                    </a:lnTo>
                    <a:close/>
                  </a:path>
                </a:pathLst>
              </a:custGeom>
              <a:solidFill>
                <a:srgbClr val="008080"/>
              </a:solidFill>
              <a:ln w="9525">
                <a:solidFill>
                  <a:srgbClr val="008080"/>
                </a:solidFill>
                <a:round/>
                <a:headEnd/>
                <a:tailEnd/>
              </a:ln>
            </p:spPr>
            <p:txBody>
              <a:bodyPr/>
              <a:lstStyle/>
              <a:p>
                <a:endParaRPr lang="en-US"/>
              </a:p>
            </p:txBody>
          </p:sp>
          <p:sp>
            <p:nvSpPr>
              <p:cNvPr id="238772" name="Freeform 145"/>
              <p:cNvSpPr>
                <a:spLocks/>
              </p:cNvSpPr>
              <p:nvPr/>
            </p:nvSpPr>
            <p:spPr bwMode="auto">
              <a:xfrm>
                <a:off x="4497" y="1463"/>
                <a:ext cx="36" cy="36"/>
              </a:xfrm>
              <a:custGeom>
                <a:avLst/>
                <a:gdLst>
                  <a:gd name="T0" fmla="*/ 18 w 36"/>
                  <a:gd name="T1" fmla="*/ 0 h 36"/>
                  <a:gd name="T2" fmla="*/ 36 w 36"/>
                  <a:gd name="T3" fmla="*/ 18 h 36"/>
                  <a:gd name="T4" fmla="*/ 18 w 36"/>
                  <a:gd name="T5" fmla="*/ 36 h 36"/>
                  <a:gd name="T6" fmla="*/ 0 w 36"/>
                  <a:gd name="T7" fmla="*/ 18 h 36"/>
                  <a:gd name="T8" fmla="*/ 18 w 36"/>
                  <a:gd name="T9" fmla="*/ 0 h 36"/>
                  <a:gd name="T10" fmla="*/ 0 60000 65536"/>
                  <a:gd name="T11" fmla="*/ 0 60000 65536"/>
                  <a:gd name="T12" fmla="*/ 0 60000 65536"/>
                  <a:gd name="T13" fmla="*/ 0 60000 65536"/>
                  <a:gd name="T14" fmla="*/ 0 60000 65536"/>
                  <a:gd name="T15" fmla="*/ 0 w 36"/>
                  <a:gd name="T16" fmla="*/ 0 h 36"/>
                  <a:gd name="T17" fmla="*/ 36 w 36"/>
                  <a:gd name="T18" fmla="*/ 36 h 36"/>
                </a:gdLst>
                <a:ahLst/>
                <a:cxnLst>
                  <a:cxn ang="T10">
                    <a:pos x="T0" y="T1"/>
                  </a:cxn>
                  <a:cxn ang="T11">
                    <a:pos x="T2" y="T3"/>
                  </a:cxn>
                  <a:cxn ang="T12">
                    <a:pos x="T4" y="T5"/>
                  </a:cxn>
                  <a:cxn ang="T13">
                    <a:pos x="T6" y="T7"/>
                  </a:cxn>
                  <a:cxn ang="T14">
                    <a:pos x="T8" y="T9"/>
                  </a:cxn>
                </a:cxnLst>
                <a:rect l="T15" t="T16" r="T17" b="T18"/>
                <a:pathLst>
                  <a:path w="36" h="36">
                    <a:moveTo>
                      <a:pt x="18" y="0"/>
                    </a:moveTo>
                    <a:lnTo>
                      <a:pt x="36" y="18"/>
                    </a:lnTo>
                    <a:lnTo>
                      <a:pt x="18" y="36"/>
                    </a:lnTo>
                    <a:lnTo>
                      <a:pt x="0" y="18"/>
                    </a:lnTo>
                    <a:lnTo>
                      <a:pt x="18" y="0"/>
                    </a:lnTo>
                    <a:close/>
                  </a:path>
                </a:pathLst>
              </a:custGeom>
              <a:solidFill>
                <a:srgbClr val="008080"/>
              </a:solidFill>
              <a:ln w="9525">
                <a:solidFill>
                  <a:srgbClr val="008080"/>
                </a:solidFill>
                <a:round/>
                <a:headEnd/>
                <a:tailEnd/>
              </a:ln>
            </p:spPr>
            <p:txBody>
              <a:bodyPr/>
              <a:lstStyle/>
              <a:p>
                <a:endParaRPr lang="en-US"/>
              </a:p>
            </p:txBody>
          </p:sp>
          <p:sp>
            <p:nvSpPr>
              <p:cNvPr id="238773" name="Freeform 146"/>
              <p:cNvSpPr>
                <a:spLocks/>
              </p:cNvSpPr>
              <p:nvPr/>
            </p:nvSpPr>
            <p:spPr bwMode="auto">
              <a:xfrm>
                <a:off x="4521" y="1354"/>
                <a:ext cx="37" cy="36"/>
              </a:xfrm>
              <a:custGeom>
                <a:avLst/>
                <a:gdLst>
                  <a:gd name="T0" fmla="*/ 19 w 37"/>
                  <a:gd name="T1" fmla="*/ 0 h 36"/>
                  <a:gd name="T2" fmla="*/ 37 w 37"/>
                  <a:gd name="T3" fmla="*/ 18 h 36"/>
                  <a:gd name="T4" fmla="*/ 19 w 37"/>
                  <a:gd name="T5" fmla="*/ 36 h 36"/>
                  <a:gd name="T6" fmla="*/ 0 w 37"/>
                  <a:gd name="T7" fmla="*/ 18 h 36"/>
                  <a:gd name="T8" fmla="*/ 19 w 37"/>
                  <a:gd name="T9" fmla="*/ 0 h 36"/>
                  <a:gd name="T10" fmla="*/ 0 60000 65536"/>
                  <a:gd name="T11" fmla="*/ 0 60000 65536"/>
                  <a:gd name="T12" fmla="*/ 0 60000 65536"/>
                  <a:gd name="T13" fmla="*/ 0 60000 65536"/>
                  <a:gd name="T14" fmla="*/ 0 60000 65536"/>
                  <a:gd name="T15" fmla="*/ 0 w 37"/>
                  <a:gd name="T16" fmla="*/ 0 h 36"/>
                  <a:gd name="T17" fmla="*/ 37 w 37"/>
                  <a:gd name="T18" fmla="*/ 36 h 36"/>
                </a:gdLst>
                <a:ahLst/>
                <a:cxnLst>
                  <a:cxn ang="T10">
                    <a:pos x="T0" y="T1"/>
                  </a:cxn>
                  <a:cxn ang="T11">
                    <a:pos x="T2" y="T3"/>
                  </a:cxn>
                  <a:cxn ang="T12">
                    <a:pos x="T4" y="T5"/>
                  </a:cxn>
                  <a:cxn ang="T13">
                    <a:pos x="T6" y="T7"/>
                  </a:cxn>
                  <a:cxn ang="T14">
                    <a:pos x="T8" y="T9"/>
                  </a:cxn>
                </a:cxnLst>
                <a:rect l="T15" t="T16" r="T17" b="T18"/>
                <a:pathLst>
                  <a:path w="37" h="36">
                    <a:moveTo>
                      <a:pt x="19" y="0"/>
                    </a:moveTo>
                    <a:lnTo>
                      <a:pt x="37" y="18"/>
                    </a:lnTo>
                    <a:lnTo>
                      <a:pt x="19" y="36"/>
                    </a:lnTo>
                    <a:lnTo>
                      <a:pt x="0" y="18"/>
                    </a:lnTo>
                    <a:lnTo>
                      <a:pt x="19" y="0"/>
                    </a:lnTo>
                    <a:close/>
                  </a:path>
                </a:pathLst>
              </a:custGeom>
              <a:solidFill>
                <a:srgbClr val="008080"/>
              </a:solidFill>
              <a:ln w="9525">
                <a:solidFill>
                  <a:srgbClr val="008080"/>
                </a:solidFill>
                <a:round/>
                <a:headEnd/>
                <a:tailEnd/>
              </a:ln>
            </p:spPr>
            <p:txBody>
              <a:bodyPr/>
              <a:lstStyle/>
              <a:p>
                <a:endParaRPr lang="en-US"/>
              </a:p>
            </p:txBody>
          </p:sp>
          <p:sp>
            <p:nvSpPr>
              <p:cNvPr id="238774" name="Freeform 147"/>
              <p:cNvSpPr>
                <a:spLocks/>
              </p:cNvSpPr>
              <p:nvPr/>
            </p:nvSpPr>
            <p:spPr bwMode="auto">
              <a:xfrm>
                <a:off x="4540" y="1317"/>
                <a:ext cx="36" cy="37"/>
              </a:xfrm>
              <a:custGeom>
                <a:avLst/>
                <a:gdLst>
                  <a:gd name="T0" fmla="*/ 18 w 36"/>
                  <a:gd name="T1" fmla="*/ 0 h 37"/>
                  <a:gd name="T2" fmla="*/ 36 w 36"/>
                  <a:gd name="T3" fmla="*/ 19 h 37"/>
                  <a:gd name="T4" fmla="*/ 18 w 36"/>
                  <a:gd name="T5" fmla="*/ 37 h 37"/>
                  <a:gd name="T6" fmla="*/ 0 w 36"/>
                  <a:gd name="T7" fmla="*/ 19 h 37"/>
                  <a:gd name="T8" fmla="*/ 18 w 36"/>
                  <a:gd name="T9" fmla="*/ 0 h 37"/>
                  <a:gd name="T10" fmla="*/ 0 60000 65536"/>
                  <a:gd name="T11" fmla="*/ 0 60000 65536"/>
                  <a:gd name="T12" fmla="*/ 0 60000 65536"/>
                  <a:gd name="T13" fmla="*/ 0 60000 65536"/>
                  <a:gd name="T14" fmla="*/ 0 60000 65536"/>
                  <a:gd name="T15" fmla="*/ 0 w 36"/>
                  <a:gd name="T16" fmla="*/ 0 h 37"/>
                  <a:gd name="T17" fmla="*/ 36 w 36"/>
                  <a:gd name="T18" fmla="*/ 37 h 37"/>
                </a:gdLst>
                <a:ahLst/>
                <a:cxnLst>
                  <a:cxn ang="T10">
                    <a:pos x="T0" y="T1"/>
                  </a:cxn>
                  <a:cxn ang="T11">
                    <a:pos x="T2" y="T3"/>
                  </a:cxn>
                  <a:cxn ang="T12">
                    <a:pos x="T4" y="T5"/>
                  </a:cxn>
                  <a:cxn ang="T13">
                    <a:pos x="T6" y="T7"/>
                  </a:cxn>
                  <a:cxn ang="T14">
                    <a:pos x="T8" y="T9"/>
                  </a:cxn>
                </a:cxnLst>
                <a:rect l="T15" t="T16" r="T17" b="T18"/>
                <a:pathLst>
                  <a:path w="36" h="37">
                    <a:moveTo>
                      <a:pt x="18" y="0"/>
                    </a:moveTo>
                    <a:lnTo>
                      <a:pt x="36" y="19"/>
                    </a:lnTo>
                    <a:lnTo>
                      <a:pt x="18" y="37"/>
                    </a:lnTo>
                    <a:lnTo>
                      <a:pt x="0" y="19"/>
                    </a:lnTo>
                    <a:lnTo>
                      <a:pt x="18" y="0"/>
                    </a:lnTo>
                    <a:close/>
                  </a:path>
                </a:pathLst>
              </a:custGeom>
              <a:solidFill>
                <a:srgbClr val="008080"/>
              </a:solidFill>
              <a:ln w="9525">
                <a:solidFill>
                  <a:srgbClr val="008080"/>
                </a:solidFill>
                <a:round/>
                <a:headEnd/>
                <a:tailEnd/>
              </a:ln>
            </p:spPr>
            <p:txBody>
              <a:bodyPr/>
              <a:lstStyle/>
              <a:p>
                <a:endParaRPr lang="en-US"/>
              </a:p>
            </p:txBody>
          </p:sp>
          <p:sp>
            <p:nvSpPr>
              <p:cNvPr id="238775" name="Freeform 148"/>
              <p:cNvSpPr>
                <a:spLocks/>
              </p:cNvSpPr>
              <p:nvPr/>
            </p:nvSpPr>
            <p:spPr bwMode="auto">
              <a:xfrm>
                <a:off x="4558" y="1336"/>
                <a:ext cx="36" cy="36"/>
              </a:xfrm>
              <a:custGeom>
                <a:avLst/>
                <a:gdLst>
                  <a:gd name="T0" fmla="*/ 18 w 36"/>
                  <a:gd name="T1" fmla="*/ 0 h 36"/>
                  <a:gd name="T2" fmla="*/ 36 w 36"/>
                  <a:gd name="T3" fmla="*/ 18 h 36"/>
                  <a:gd name="T4" fmla="*/ 18 w 36"/>
                  <a:gd name="T5" fmla="*/ 36 h 36"/>
                  <a:gd name="T6" fmla="*/ 0 w 36"/>
                  <a:gd name="T7" fmla="*/ 18 h 36"/>
                  <a:gd name="T8" fmla="*/ 18 w 36"/>
                  <a:gd name="T9" fmla="*/ 0 h 36"/>
                  <a:gd name="T10" fmla="*/ 0 60000 65536"/>
                  <a:gd name="T11" fmla="*/ 0 60000 65536"/>
                  <a:gd name="T12" fmla="*/ 0 60000 65536"/>
                  <a:gd name="T13" fmla="*/ 0 60000 65536"/>
                  <a:gd name="T14" fmla="*/ 0 60000 65536"/>
                  <a:gd name="T15" fmla="*/ 0 w 36"/>
                  <a:gd name="T16" fmla="*/ 0 h 36"/>
                  <a:gd name="T17" fmla="*/ 36 w 36"/>
                  <a:gd name="T18" fmla="*/ 36 h 36"/>
                </a:gdLst>
                <a:ahLst/>
                <a:cxnLst>
                  <a:cxn ang="T10">
                    <a:pos x="T0" y="T1"/>
                  </a:cxn>
                  <a:cxn ang="T11">
                    <a:pos x="T2" y="T3"/>
                  </a:cxn>
                  <a:cxn ang="T12">
                    <a:pos x="T4" y="T5"/>
                  </a:cxn>
                  <a:cxn ang="T13">
                    <a:pos x="T6" y="T7"/>
                  </a:cxn>
                  <a:cxn ang="T14">
                    <a:pos x="T8" y="T9"/>
                  </a:cxn>
                </a:cxnLst>
                <a:rect l="T15" t="T16" r="T17" b="T18"/>
                <a:pathLst>
                  <a:path w="36" h="36">
                    <a:moveTo>
                      <a:pt x="18" y="0"/>
                    </a:moveTo>
                    <a:lnTo>
                      <a:pt x="36" y="18"/>
                    </a:lnTo>
                    <a:lnTo>
                      <a:pt x="18" y="36"/>
                    </a:lnTo>
                    <a:lnTo>
                      <a:pt x="0" y="18"/>
                    </a:lnTo>
                    <a:lnTo>
                      <a:pt x="18" y="0"/>
                    </a:lnTo>
                    <a:close/>
                  </a:path>
                </a:pathLst>
              </a:custGeom>
              <a:solidFill>
                <a:srgbClr val="008080"/>
              </a:solidFill>
              <a:ln w="9525">
                <a:solidFill>
                  <a:srgbClr val="008080"/>
                </a:solidFill>
                <a:round/>
                <a:headEnd/>
                <a:tailEnd/>
              </a:ln>
            </p:spPr>
            <p:txBody>
              <a:bodyPr/>
              <a:lstStyle/>
              <a:p>
                <a:endParaRPr lang="en-US"/>
              </a:p>
            </p:txBody>
          </p:sp>
          <p:sp>
            <p:nvSpPr>
              <p:cNvPr id="238776" name="Freeform 149"/>
              <p:cNvSpPr>
                <a:spLocks/>
              </p:cNvSpPr>
              <p:nvPr/>
            </p:nvSpPr>
            <p:spPr bwMode="auto">
              <a:xfrm>
                <a:off x="4582" y="1075"/>
                <a:ext cx="36" cy="37"/>
              </a:xfrm>
              <a:custGeom>
                <a:avLst/>
                <a:gdLst>
                  <a:gd name="T0" fmla="*/ 18 w 36"/>
                  <a:gd name="T1" fmla="*/ 0 h 37"/>
                  <a:gd name="T2" fmla="*/ 36 w 36"/>
                  <a:gd name="T3" fmla="*/ 19 h 37"/>
                  <a:gd name="T4" fmla="*/ 18 w 36"/>
                  <a:gd name="T5" fmla="*/ 37 h 37"/>
                  <a:gd name="T6" fmla="*/ 0 w 36"/>
                  <a:gd name="T7" fmla="*/ 19 h 37"/>
                  <a:gd name="T8" fmla="*/ 18 w 36"/>
                  <a:gd name="T9" fmla="*/ 0 h 37"/>
                  <a:gd name="T10" fmla="*/ 0 60000 65536"/>
                  <a:gd name="T11" fmla="*/ 0 60000 65536"/>
                  <a:gd name="T12" fmla="*/ 0 60000 65536"/>
                  <a:gd name="T13" fmla="*/ 0 60000 65536"/>
                  <a:gd name="T14" fmla="*/ 0 60000 65536"/>
                  <a:gd name="T15" fmla="*/ 0 w 36"/>
                  <a:gd name="T16" fmla="*/ 0 h 37"/>
                  <a:gd name="T17" fmla="*/ 36 w 36"/>
                  <a:gd name="T18" fmla="*/ 37 h 37"/>
                </a:gdLst>
                <a:ahLst/>
                <a:cxnLst>
                  <a:cxn ang="T10">
                    <a:pos x="T0" y="T1"/>
                  </a:cxn>
                  <a:cxn ang="T11">
                    <a:pos x="T2" y="T3"/>
                  </a:cxn>
                  <a:cxn ang="T12">
                    <a:pos x="T4" y="T5"/>
                  </a:cxn>
                  <a:cxn ang="T13">
                    <a:pos x="T6" y="T7"/>
                  </a:cxn>
                  <a:cxn ang="T14">
                    <a:pos x="T8" y="T9"/>
                  </a:cxn>
                </a:cxnLst>
                <a:rect l="T15" t="T16" r="T17" b="T18"/>
                <a:pathLst>
                  <a:path w="36" h="37">
                    <a:moveTo>
                      <a:pt x="18" y="0"/>
                    </a:moveTo>
                    <a:lnTo>
                      <a:pt x="36" y="19"/>
                    </a:lnTo>
                    <a:lnTo>
                      <a:pt x="18" y="37"/>
                    </a:lnTo>
                    <a:lnTo>
                      <a:pt x="0" y="19"/>
                    </a:lnTo>
                    <a:lnTo>
                      <a:pt x="18" y="0"/>
                    </a:lnTo>
                    <a:close/>
                  </a:path>
                </a:pathLst>
              </a:custGeom>
              <a:solidFill>
                <a:srgbClr val="008080"/>
              </a:solidFill>
              <a:ln w="9525">
                <a:solidFill>
                  <a:srgbClr val="008080"/>
                </a:solidFill>
                <a:round/>
                <a:headEnd/>
                <a:tailEnd/>
              </a:ln>
            </p:spPr>
            <p:txBody>
              <a:bodyPr/>
              <a:lstStyle/>
              <a:p>
                <a:endParaRPr lang="en-US"/>
              </a:p>
            </p:txBody>
          </p:sp>
          <p:sp>
            <p:nvSpPr>
              <p:cNvPr id="238777" name="Freeform 150"/>
              <p:cNvSpPr>
                <a:spLocks/>
              </p:cNvSpPr>
              <p:nvPr/>
            </p:nvSpPr>
            <p:spPr bwMode="auto">
              <a:xfrm>
                <a:off x="4600" y="1184"/>
                <a:ext cx="36" cy="37"/>
              </a:xfrm>
              <a:custGeom>
                <a:avLst/>
                <a:gdLst>
                  <a:gd name="T0" fmla="*/ 18 w 36"/>
                  <a:gd name="T1" fmla="*/ 0 h 37"/>
                  <a:gd name="T2" fmla="*/ 36 w 36"/>
                  <a:gd name="T3" fmla="*/ 18 h 37"/>
                  <a:gd name="T4" fmla="*/ 18 w 36"/>
                  <a:gd name="T5" fmla="*/ 37 h 37"/>
                  <a:gd name="T6" fmla="*/ 0 w 36"/>
                  <a:gd name="T7" fmla="*/ 18 h 37"/>
                  <a:gd name="T8" fmla="*/ 18 w 36"/>
                  <a:gd name="T9" fmla="*/ 0 h 37"/>
                  <a:gd name="T10" fmla="*/ 0 60000 65536"/>
                  <a:gd name="T11" fmla="*/ 0 60000 65536"/>
                  <a:gd name="T12" fmla="*/ 0 60000 65536"/>
                  <a:gd name="T13" fmla="*/ 0 60000 65536"/>
                  <a:gd name="T14" fmla="*/ 0 60000 65536"/>
                  <a:gd name="T15" fmla="*/ 0 w 36"/>
                  <a:gd name="T16" fmla="*/ 0 h 37"/>
                  <a:gd name="T17" fmla="*/ 36 w 36"/>
                  <a:gd name="T18" fmla="*/ 37 h 37"/>
                </a:gdLst>
                <a:ahLst/>
                <a:cxnLst>
                  <a:cxn ang="T10">
                    <a:pos x="T0" y="T1"/>
                  </a:cxn>
                  <a:cxn ang="T11">
                    <a:pos x="T2" y="T3"/>
                  </a:cxn>
                  <a:cxn ang="T12">
                    <a:pos x="T4" y="T5"/>
                  </a:cxn>
                  <a:cxn ang="T13">
                    <a:pos x="T6" y="T7"/>
                  </a:cxn>
                  <a:cxn ang="T14">
                    <a:pos x="T8" y="T9"/>
                  </a:cxn>
                </a:cxnLst>
                <a:rect l="T15" t="T16" r="T17" b="T18"/>
                <a:pathLst>
                  <a:path w="36" h="37">
                    <a:moveTo>
                      <a:pt x="18" y="0"/>
                    </a:moveTo>
                    <a:lnTo>
                      <a:pt x="36" y="18"/>
                    </a:lnTo>
                    <a:lnTo>
                      <a:pt x="18" y="37"/>
                    </a:lnTo>
                    <a:lnTo>
                      <a:pt x="0" y="18"/>
                    </a:lnTo>
                    <a:lnTo>
                      <a:pt x="18" y="0"/>
                    </a:lnTo>
                    <a:close/>
                  </a:path>
                </a:pathLst>
              </a:custGeom>
              <a:solidFill>
                <a:srgbClr val="008080"/>
              </a:solidFill>
              <a:ln w="9525">
                <a:solidFill>
                  <a:srgbClr val="008080"/>
                </a:solidFill>
                <a:round/>
                <a:headEnd/>
                <a:tailEnd/>
              </a:ln>
            </p:spPr>
            <p:txBody>
              <a:bodyPr/>
              <a:lstStyle/>
              <a:p>
                <a:endParaRPr lang="en-US"/>
              </a:p>
            </p:txBody>
          </p:sp>
          <p:sp>
            <p:nvSpPr>
              <p:cNvPr id="238778" name="Freeform 151"/>
              <p:cNvSpPr>
                <a:spLocks/>
              </p:cNvSpPr>
              <p:nvPr/>
            </p:nvSpPr>
            <p:spPr bwMode="auto">
              <a:xfrm>
                <a:off x="4618" y="1390"/>
                <a:ext cx="36" cy="36"/>
              </a:xfrm>
              <a:custGeom>
                <a:avLst/>
                <a:gdLst>
                  <a:gd name="T0" fmla="*/ 18 w 36"/>
                  <a:gd name="T1" fmla="*/ 0 h 36"/>
                  <a:gd name="T2" fmla="*/ 36 w 36"/>
                  <a:gd name="T3" fmla="*/ 18 h 36"/>
                  <a:gd name="T4" fmla="*/ 18 w 36"/>
                  <a:gd name="T5" fmla="*/ 36 h 36"/>
                  <a:gd name="T6" fmla="*/ 0 w 36"/>
                  <a:gd name="T7" fmla="*/ 18 h 36"/>
                  <a:gd name="T8" fmla="*/ 18 w 36"/>
                  <a:gd name="T9" fmla="*/ 0 h 36"/>
                  <a:gd name="T10" fmla="*/ 0 60000 65536"/>
                  <a:gd name="T11" fmla="*/ 0 60000 65536"/>
                  <a:gd name="T12" fmla="*/ 0 60000 65536"/>
                  <a:gd name="T13" fmla="*/ 0 60000 65536"/>
                  <a:gd name="T14" fmla="*/ 0 60000 65536"/>
                  <a:gd name="T15" fmla="*/ 0 w 36"/>
                  <a:gd name="T16" fmla="*/ 0 h 36"/>
                  <a:gd name="T17" fmla="*/ 36 w 36"/>
                  <a:gd name="T18" fmla="*/ 36 h 36"/>
                </a:gdLst>
                <a:ahLst/>
                <a:cxnLst>
                  <a:cxn ang="T10">
                    <a:pos x="T0" y="T1"/>
                  </a:cxn>
                  <a:cxn ang="T11">
                    <a:pos x="T2" y="T3"/>
                  </a:cxn>
                  <a:cxn ang="T12">
                    <a:pos x="T4" y="T5"/>
                  </a:cxn>
                  <a:cxn ang="T13">
                    <a:pos x="T6" y="T7"/>
                  </a:cxn>
                  <a:cxn ang="T14">
                    <a:pos x="T8" y="T9"/>
                  </a:cxn>
                </a:cxnLst>
                <a:rect l="T15" t="T16" r="T17" b="T18"/>
                <a:pathLst>
                  <a:path w="36" h="36">
                    <a:moveTo>
                      <a:pt x="18" y="0"/>
                    </a:moveTo>
                    <a:lnTo>
                      <a:pt x="36" y="18"/>
                    </a:lnTo>
                    <a:lnTo>
                      <a:pt x="18" y="36"/>
                    </a:lnTo>
                    <a:lnTo>
                      <a:pt x="0" y="18"/>
                    </a:lnTo>
                    <a:lnTo>
                      <a:pt x="18" y="0"/>
                    </a:lnTo>
                    <a:close/>
                  </a:path>
                </a:pathLst>
              </a:custGeom>
              <a:solidFill>
                <a:srgbClr val="008080"/>
              </a:solidFill>
              <a:ln w="9525">
                <a:solidFill>
                  <a:srgbClr val="008080"/>
                </a:solidFill>
                <a:round/>
                <a:headEnd/>
                <a:tailEnd/>
              </a:ln>
            </p:spPr>
            <p:txBody>
              <a:bodyPr/>
              <a:lstStyle/>
              <a:p>
                <a:endParaRPr lang="en-US"/>
              </a:p>
            </p:txBody>
          </p:sp>
          <p:sp>
            <p:nvSpPr>
              <p:cNvPr id="238779" name="Freeform 152"/>
              <p:cNvSpPr>
                <a:spLocks/>
              </p:cNvSpPr>
              <p:nvPr/>
            </p:nvSpPr>
            <p:spPr bwMode="auto">
              <a:xfrm>
                <a:off x="4642" y="1130"/>
                <a:ext cx="37" cy="36"/>
              </a:xfrm>
              <a:custGeom>
                <a:avLst/>
                <a:gdLst>
                  <a:gd name="T0" fmla="*/ 18 w 37"/>
                  <a:gd name="T1" fmla="*/ 0 h 36"/>
                  <a:gd name="T2" fmla="*/ 37 w 37"/>
                  <a:gd name="T3" fmla="*/ 18 h 36"/>
                  <a:gd name="T4" fmla="*/ 18 w 37"/>
                  <a:gd name="T5" fmla="*/ 36 h 36"/>
                  <a:gd name="T6" fmla="*/ 0 w 37"/>
                  <a:gd name="T7" fmla="*/ 18 h 36"/>
                  <a:gd name="T8" fmla="*/ 18 w 37"/>
                  <a:gd name="T9" fmla="*/ 0 h 36"/>
                  <a:gd name="T10" fmla="*/ 0 60000 65536"/>
                  <a:gd name="T11" fmla="*/ 0 60000 65536"/>
                  <a:gd name="T12" fmla="*/ 0 60000 65536"/>
                  <a:gd name="T13" fmla="*/ 0 60000 65536"/>
                  <a:gd name="T14" fmla="*/ 0 60000 65536"/>
                  <a:gd name="T15" fmla="*/ 0 w 37"/>
                  <a:gd name="T16" fmla="*/ 0 h 36"/>
                  <a:gd name="T17" fmla="*/ 37 w 37"/>
                  <a:gd name="T18" fmla="*/ 36 h 36"/>
                </a:gdLst>
                <a:ahLst/>
                <a:cxnLst>
                  <a:cxn ang="T10">
                    <a:pos x="T0" y="T1"/>
                  </a:cxn>
                  <a:cxn ang="T11">
                    <a:pos x="T2" y="T3"/>
                  </a:cxn>
                  <a:cxn ang="T12">
                    <a:pos x="T4" y="T5"/>
                  </a:cxn>
                  <a:cxn ang="T13">
                    <a:pos x="T6" y="T7"/>
                  </a:cxn>
                  <a:cxn ang="T14">
                    <a:pos x="T8" y="T9"/>
                  </a:cxn>
                </a:cxnLst>
                <a:rect l="T15" t="T16" r="T17" b="T18"/>
                <a:pathLst>
                  <a:path w="37" h="36">
                    <a:moveTo>
                      <a:pt x="18" y="0"/>
                    </a:moveTo>
                    <a:lnTo>
                      <a:pt x="37" y="18"/>
                    </a:lnTo>
                    <a:lnTo>
                      <a:pt x="18" y="36"/>
                    </a:lnTo>
                    <a:lnTo>
                      <a:pt x="0" y="18"/>
                    </a:lnTo>
                    <a:lnTo>
                      <a:pt x="18" y="0"/>
                    </a:lnTo>
                    <a:close/>
                  </a:path>
                </a:pathLst>
              </a:custGeom>
              <a:solidFill>
                <a:srgbClr val="008080"/>
              </a:solidFill>
              <a:ln w="9525">
                <a:solidFill>
                  <a:srgbClr val="008080"/>
                </a:solidFill>
                <a:round/>
                <a:headEnd/>
                <a:tailEnd/>
              </a:ln>
            </p:spPr>
            <p:txBody>
              <a:bodyPr/>
              <a:lstStyle/>
              <a:p>
                <a:endParaRPr lang="en-US"/>
              </a:p>
            </p:txBody>
          </p:sp>
          <p:sp>
            <p:nvSpPr>
              <p:cNvPr id="238780" name="Freeform 153"/>
              <p:cNvSpPr>
                <a:spLocks/>
              </p:cNvSpPr>
              <p:nvPr/>
            </p:nvSpPr>
            <p:spPr bwMode="auto">
              <a:xfrm>
                <a:off x="4660" y="1239"/>
                <a:ext cx="37" cy="36"/>
              </a:xfrm>
              <a:custGeom>
                <a:avLst/>
                <a:gdLst>
                  <a:gd name="T0" fmla="*/ 19 w 37"/>
                  <a:gd name="T1" fmla="*/ 0 h 36"/>
                  <a:gd name="T2" fmla="*/ 37 w 37"/>
                  <a:gd name="T3" fmla="*/ 18 h 36"/>
                  <a:gd name="T4" fmla="*/ 19 w 37"/>
                  <a:gd name="T5" fmla="*/ 36 h 36"/>
                  <a:gd name="T6" fmla="*/ 0 w 37"/>
                  <a:gd name="T7" fmla="*/ 18 h 36"/>
                  <a:gd name="T8" fmla="*/ 19 w 37"/>
                  <a:gd name="T9" fmla="*/ 0 h 36"/>
                  <a:gd name="T10" fmla="*/ 0 60000 65536"/>
                  <a:gd name="T11" fmla="*/ 0 60000 65536"/>
                  <a:gd name="T12" fmla="*/ 0 60000 65536"/>
                  <a:gd name="T13" fmla="*/ 0 60000 65536"/>
                  <a:gd name="T14" fmla="*/ 0 60000 65536"/>
                  <a:gd name="T15" fmla="*/ 0 w 37"/>
                  <a:gd name="T16" fmla="*/ 0 h 36"/>
                  <a:gd name="T17" fmla="*/ 37 w 37"/>
                  <a:gd name="T18" fmla="*/ 36 h 36"/>
                </a:gdLst>
                <a:ahLst/>
                <a:cxnLst>
                  <a:cxn ang="T10">
                    <a:pos x="T0" y="T1"/>
                  </a:cxn>
                  <a:cxn ang="T11">
                    <a:pos x="T2" y="T3"/>
                  </a:cxn>
                  <a:cxn ang="T12">
                    <a:pos x="T4" y="T5"/>
                  </a:cxn>
                  <a:cxn ang="T13">
                    <a:pos x="T6" y="T7"/>
                  </a:cxn>
                  <a:cxn ang="T14">
                    <a:pos x="T8" y="T9"/>
                  </a:cxn>
                </a:cxnLst>
                <a:rect l="T15" t="T16" r="T17" b="T18"/>
                <a:pathLst>
                  <a:path w="37" h="36">
                    <a:moveTo>
                      <a:pt x="19" y="0"/>
                    </a:moveTo>
                    <a:lnTo>
                      <a:pt x="37" y="18"/>
                    </a:lnTo>
                    <a:lnTo>
                      <a:pt x="19" y="36"/>
                    </a:lnTo>
                    <a:lnTo>
                      <a:pt x="0" y="18"/>
                    </a:lnTo>
                    <a:lnTo>
                      <a:pt x="19" y="0"/>
                    </a:lnTo>
                    <a:close/>
                  </a:path>
                </a:pathLst>
              </a:custGeom>
              <a:solidFill>
                <a:srgbClr val="008080"/>
              </a:solidFill>
              <a:ln w="9525">
                <a:solidFill>
                  <a:srgbClr val="008080"/>
                </a:solidFill>
                <a:round/>
                <a:headEnd/>
                <a:tailEnd/>
              </a:ln>
            </p:spPr>
            <p:txBody>
              <a:bodyPr/>
              <a:lstStyle/>
              <a:p>
                <a:endParaRPr lang="en-US"/>
              </a:p>
            </p:txBody>
          </p:sp>
        </p:grpSp>
        <p:grpSp>
          <p:nvGrpSpPr>
            <p:cNvPr id="238603" name="Group 154"/>
            <p:cNvGrpSpPr>
              <a:grpSpLocks/>
            </p:cNvGrpSpPr>
            <p:nvPr/>
          </p:nvGrpSpPr>
          <p:grpSpPr bwMode="auto">
            <a:xfrm>
              <a:off x="2593" y="1728"/>
              <a:ext cx="720" cy="666"/>
              <a:chOff x="4860" y="2211"/>
              <a:chExt cx="720" cy="666"/>
            </a:xfrm>
          </p:grpSpPr>
          <p:sp>
            <p:nvSpPr>
              <p:cNvPr id="238725" name="Rectangle 155"/>
              <p:cNvSpPr>
                <a:spLocks noChangeArrowheads="1"/>
              </p:cNvSpPr>
              <p:nvPr/>
            </p:nvSpPr>
            <p:spPr bwMode="auto">
              <a:xfrm>
                <a:off x="4860" y="2211"/>
                <a:ext cx="720" cy="66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latin typeface="Arial" panose="020B0604020202020204" pitchFamily="34" charset="0"/>
                </a:endParaRPr>
              </a:p>
            </p:txBody>
          </p:sp>
          <p:sp>
            <p:nvSpPr>
              <p:cNvPr id="238726" name="Rectangle 156"/>
              <p:cNvSpPr>
                <a:spLocks noChangeArrowheads="1"/>
              </p:cNvSpPr>
              <p:nvPr/>
            </p:nvSpPr>
            <p:spPr bwMode="auto">
              <a:xfrm>
                <a:off x="4920" y="2271"/>
                <a:ext cx="600" cy="54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latin typeface="Arial" panose="020B0604020202020204" pitchFamily="34" charset="0"/>
                </a:endParaRPr>
              </a:p>
            </p:txBody>
          </p:sp>
          <p:sp>
            <p:nvSpPr>
              <p:cNvPr id="238727" name="Rectangle 157"/>
              <p:cNvSpPr>
                <a:spLocks noChangeArrowheads="1"/>
              </p:cNvSpPr>
              <p:nvPr/>
            </p:nvSpPr>
            <p:spPr bwMode="auto">
              <a:xfrm>
                <a:off x="4920" y="2271"/>
                <a:ext cx="600" cy="540"/>
              </a:xfrm>
              <a:prstGeom prst="rect">
                <a:avLst/>
              </a:prstGeom>
              <a:noFill/>
              <a:ln w="9525">
                <a:solidFill>
                  <a:srgbClr val="808080"/>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latin typeface="Arial" panose="020B0604020202020204" pitchFamily="34" charset="0"/>
                </a:endParaRPr>
              </a:p>
            </p:txBody>
          </p:sp>
          <p:sp>
            <p:nvSpPr>
              <p:cNvPr id="238728" name="Freeform 158"/>
              <p:cNvSpPr>
                <a:spLocks/>
              </p:cNvSpPr>
              <p:nvPr/>
            </p:nvSpPr>
            <p:spPr bwMode="auto">
              <a:xfrm>
                <a:off x="4920" y="2559"/>
                <a:ext cx="36" cy="36"/>
              </a:xfrm>
              <a:custGeom>
                <a:avLst/>
                <a:gdLst>
                  <a:gd name="T0" fmla="*/ 18 w 36"/>
                  <a:gd name="T1" fmla="*/ 0 h 36"/>
                  <a:gd name="T2" fmla="*/ 36 w 36"/>
                  <a:gd name="T3" fmla="*/ 18 h 36"/>
                  <a:gd name="T4" fmla="*/ 18 w 36"/>
                  <a:gd name="T5" fmla="*/ 36 h 36"/>
                  <a:gd name="T6" fmla="*/ 0 w 36"/>
                  <a:gd name="T7" fmla="*/ 18 h 36"/>
                  <a:gd name="T8" fmla="*/ 18 w 36"/>
                  <a:gd name="T9" fmla="*/ 0 h 36"/>
                  <a:gd name="T10" fmla="*/ 0 60000 65536"/>
                  <a:gd name="T11" fmla="*/ 0 60000 65536"/>
                  <a:gd name="T12" fmla="*/ 0 60000 65536"/>
                  <a:gd name="T13" fmla="*/ 0 60000 65536"/>
                  <a:gd name="T14" fmla="*/ 0 60000 65536"/>
                  <a:gd name="T15" fmla="*/ 0 w 36"/>
                  <a:gd name="T16" fmla="*/ 0 h 36"/>
                  <a:gd name="T17" fmla="*/ 36 w 36"/>
                  <a:gd name="T18" fmla="*/ 36 h 36"/>
                </a:gdLst>
                <a:ahLst/>
                <a:cxnLst>
                  <a:cxn ang="T10">
                    <a:pos x="T0" y="T1"/>
                  </a:cxn>
                  <a:cxn ang="T11">
                    <a:pos x="T2" y="T3"/>
                  </a:cxn>
                  <a:cxn ang="T12">
                    <a:pos x="T4" y="T5"/>
                  </a:cxn>
                  <a:cxn ang="T13">
                    <a:pos x="T6" y="T7"/>
                  </a:cxn>
                  <a:cxn ang="T14">
                    <a:pos x="T8" y="T9"/>
                  </a:cxn>
                </a:cxnLst>
                <a:rect l="T15" t="T16" r="T17" b="T18"/>
                <a:pathLst>
                  <a:path w="36" h="36">
                    <a:moveTo>
                      <a:pt x="18" y="0"/>
                    </a:moveTo>
                    <a:lnTo>
                      <a:pt x="36" y="18"/>
                    </a:lnTo>
                    <a:lnTo>
                      <a:pt x="18" y="36"/>
                    </a:lnTo>
                    <a:lnTo>
                      <a:pt x="0" y="18"/>
                    </a:lnTo>
                    <a:lnTo>
                      <a:pt x="18" y="0"/>
                    </a:lnTo>
                    <a:close/>
                  </a:path>
                </a:pathLst>
              </a:custGeom>
              <a:solidFill>
                <a:srgbClr val="FF00FF"/>
              </a:solidFill>
              <a:ln w="9525">
                <a:solidFill>
                  <a:srgbClr val="FF00FF"/>
                </a:solidFill>
                <a:round/>
                <a:headEnd/>
                <a:tailEnd/>
              </a:ln>
            </p:spPr>
            <p:txBody>
              <a:bodyPr/>
              <a:lstStyle/>
              <a:p>
                <a:endParaRPr lang="en-US"/>
              </a:p>
            </p:txBody>
          </p:sp>
          <p:sp>
            <p:nvSpPr>
              <p:cNvPr id="238729" name="Freeform 159"/>
              <p:cNvSpPr>
                <a:spLocks/>
              </p:cNvSpPr>
              <p:nvPr/>
            </p:nvSpPr>
            <p:spPr bwMode="auto">
              <a:xfrm>
                <a:off x="4944" y="2541"/>
                <a:ext cx="36" cy="36"/>
              </a:xfrm>
              <a:custGeom>
                <a:avLst/>
                <a:gdLst>
                  <a:gd name="T0" fmla="*/ 18 w 36"/>
                  <a:gd name="T1" fmla="*/ 0 h 36"/>
                  <a:gd name="T2" fmla="*/ 36 w 36"/>
                  <a:gd name="T3" fmla="*/ 18 h 36"/>
                  <a:gd name="T4" fmla="*/ 18 w 36"/>
                  <a:gd name="T5" fmla="*/ 36 h 36"/>
                  <a:gd name="T6" fmla="*/ 0 w 36"/>
                  <a:gd name="T7" fmla="*/ 18 h 36"/>
                  <a:gd name="T8" fmla="*/ 18 w 36"/>
                  <a:gd name="T9" fmla="*/ 0 h 36"/>
                  <a:gd name="T10" fmla="*/ 0 60000 65536"/>
                  <a:gd name="T11" fmla="*/ 0 60000 65536"/>
                  <a:gd name="T12" fmla="*/ 0 60000 65536"/>
                  <a:gd name="T13" fmla="*/ 0 60000 65536"/>
                  <a:gd name="T14" fmla="*/ 0 60000 65536"/>
                  <a:gd name="T15" fmla="*/ 0 w 36"/>
                  <a:gd name="T16" fmla="*/ 0 h 36"/>
                  <a:gd name="T17" fmla="*/ 36 w 36"/>
                  <a:gd name="T18" fmla="*/ 36 h 36"/>
                </a:gdLst>
                <a:ahLst/>
                <a:cxnLst>
                  <a:cxn ang="T10">
                    <a:pos x="T0" y="T1"/>
                  </a:cxn>
                  <a:cxn ang="T11">
                    <a:pos x="T2" y="T3"/>
                  </a:cxn>
                  <a:cxn ang="T12">
                    <a:pos x="T4" y="T5"/>
                  </a:cxn>
                  <a:cxn ang="T13">
                    <a:pos x="T6" y="T7"/>
                  </a:cxn>
                  <a:cxn ang="T14">
                    <a:pos x="T8" y="T9"/>
                  </a:cxn>
                </a:cxnLst>
                <a:rect l="T15" t="T16" r="T17" b="T18"/>
                <a:pathLst>
                  <a:path w="36" h="36">
                    <a:moveTo>
                      <a:pt x="18" y="0"/>
                    </a:moveTo>
                    <a:lnTo>
                      <a:pt x="36" y="18"/>
                    </a:lnTo>
                    <a:lnTo>
                      <a:pt x="18" y="36"/>
                    </a:lnTo>
                    <a:lnTo>
                      <a:pt x="0" y="18"/>
                    </a:lnTo>
                    <a:lnTo>
                      <a:pt x="18" y="0"/>
                    </a:lnTo>
                    <a:close/>
                  </a:path>
                </a:pathLst>
              </a:custGeom>
              <a:solidFill>
                <a:srgbClr val="FF00FF"/>
              </a:solidFill>
              <a:ln w="9525">
                <a:solidFill>
                  <a:srgbClr val="FF00FF"/>
                </a:solidFill>
                <a:round/>
                <a:headEnd/>
                <a:tailEnd/>
              </a:ln>
            </p:spPr>
            <p:txBody>
              <a:bodyPr/>
              <a:lstStyle/>
              <a:p>
                <a:endParaRPr lang="en-US"/>
              </a:p>
            </p:txBody>
          </p:sp>
          <p:sp>
            <p:nvSpPr>
              <p:cNvPr id="238730" name="Freeform 160"/>
              <p:cNvSpPr>
                <a:spLocks/>
              </p:cNvSpPr>
              <p:nvPr/>
            </p:nvSpPr>
            <p:spPr bwMode="auto">
              <a:xfrm>
                <a:off x="4962" y="2577"/>
                <a:ext cx="36" cy="36"/>
              </a:xfrm>
              <a:custGeom>
                <a:avLst/>
                <a:gdLst>
                  <a:gd name="T0" fmla="*/ 18 w 36"/>
                  <a:gd name="T1" fmla="*/ 0 h 36"/>
                  <a:gd name="T2" fmla="*/ 36 w 36"/>
                  <a:gd name="T3" fmla="*/ 18 h 36"/>
                  <a:gd name="T4" fmla="*/ 18 w 36"/>
                  <a:gd name="T5" fmla="*/ 36 h 36"/>
                  <a:gd name="T6" fmla="*/ 0 w 36"/>
                  <a:gd name="T7" fmla="*/ 18 h 36"/>
                  <a:gd name="T8" fmla="*/ 18 w 36"/>
                  <a:gd name="T9" fmla="*/ 0 h 36"/>
                  <a:gd name="T10" fmla="*/ 0 60000 65536"/>
                  <a:gd name="T11" fmla="*/ 0 60000 65536"/>
                  <a:gd name="T12" fmla="*/ 0 60000 65536"/>
                  <a:gd name="T13" fmla="*/ 0 60000 65536"/>
                  <a:gd name="T14" fmla="*/ 0 60000 65536"/>
                  <a:gd name="T15" fmla="*/ 0 w 36"/>
                  <a:gd name="T16" fmla="*/ 0 h 36"/>
                  <a:gd name="T17" fmla="*/ 36 w 36"/>
                  <a:gd name="T18" fmla="*/ 36 h 36"/>
                </a:gdLst>
                <a:ahLst/>
                <a:cxnLst>
                  <a:cxn ang="T10">
                    <a:pos x="T0" y="T1"/>
                  </a:cxn>
                  <a:cxn ang="T11">
                    <a:pos x="T2" y="T3"/>
                  </a:cxn>
                  <a:cxn ang="T12">
                    <a:pos x="T4" y="T5"/>
                  </a:cxn>
                  <a:cxn ang="T13">
                    <a:pos x="T6" y="T7"/>
                  </a:cxn>
                  <a:cxn ang="T14">
                    <a:pos x="T8" y="T9"/>
                  </a:cxn>
                </a:cxnLst>
                <a:rect l="T15" t="T16" r="T17" b="T18"/>
                <a:pathLst>
                  <a:path w="36" h="36">
                    <a:moveTo>
                      <a:pt x="18" y="0"/>
                    </a:moveTo>
                    <a:lnTo>
                      <a:pt x="36" y="18"/>
                    </a:lnTo>
                    <a:lnTo>
                      <a:pt x="18" y="36"/>
                    </a:lnTo>
                    <a:lnTo>
                      <a:pt x="0" y="18"/>
                    </a:lnTo>
                    <a:lnTo>
                      <a:pt x="18" y="0"/>
                    </a:lnTo>
                    <a:close/>
                  </a:path>
                </a:pathLst>
              </a:custGeom>
              <a:solidFill>
                <a:srgbClr val="FF00FF"/>
              </a:solidFill>
              <a:ln w="9525">
                <a:solidFill>
                  <a:srgbClr val="FF00FF"/>
                </a:solidFill>
                <a:round/>
                <a:headEnd/>
                <a:tailEnd/>
              </a:ln>
            </p:spPr>
            <p:txBody>
              <a:bodyPr/>
              <a:lstStyle/>
              <a:p>
                <a:endParaRPr lang="en-US"/>
              </a:p>
            </p:txBody>
          </p:sp>
          <p:sp>
            <p:nvSpPr>
              <p:cNvPr id="238731" name="Freeform 161"/>
              <p:cNvSpPr>
                <a:spLocks/>
              </p:cNvSpPr>
              <p:nvPr/>
            </p:nvSpPr>
            <p:spPr bwMode="auto">
              <a:xfrm>
                <a:off x="4980" y="2523"/>
                <a:ext cx="36" cy="36"/>
              </a:xfrm>
              <a:custGeom>
                <a:avLst/>
                <a:gdLst>
                  <a:gd name="T0" fmla="*/ 18 w 36"/>
                  <a:gd name="T1" fmla="*/ 0 h 36"/>
                  <a:gd name="T2" fmla="*/ 36 w 36"/>
                  <a:gd name="T3" fmla="*/ 18 h 36"/>
                  <a:gd name="T4" fmla="*/ 18 w 36"/>
                  <a:gd name="T5" fmla="*/ 36 h 36"/>
                  <a:gd name="T6" fmla="*/ 0 w 36"/>
                  <a:gd name="T7" fmla="*/ 18 h 36"/>
                  <a:gd name="T8" fmla="*/ 18 w 36"/>
                  <a:gd name="T9" fmla="*/ 0 h 36"/>
                  <a:gd name="T10" fmla="*/ 0 60000 65536"/>
                  <a:gd name="T11" fmla="*/ 0 60000 65536"/>
                  <a:gd name="T12" fmla="*/ 0 60000 65536"/>
                  <a:gd name="T13" fmla="*/ 0 60000 65536"/>
                  <a:gd name="T14" fmla="*/ 0 60000 65536"/>
                  <a:gd name="T15" fmla="*/ 0 w 36"/>
                  <a:gd name="T16" fmla="*/ 0 h 36"/>
                  <a:gd name="T17" fmla="*/ 36 w 36"/>
                  <a:gd name="T18" fmla="*/ 36 h 36"/>
                </a:gdLst>
                <a:ahLst/>
                <a:cxnLst>
                  <a:cxn ang="T10">
                    <a:pos x="T0" y="T1"/>
                  </a:cxn>
                  <a:cxn ang="T11">
                    <a:pos x="T2" y="T3"/>
                  </a:cxn>
                  <a:cxn ang="T12">
                    <a:pos x="T4" y="T5"/>
                  </a:cxn>
                  <a:cxn ang="T13">
                    <a:pos x="T6" y="T7"/>
                  </a:cxn>
                  <a:cxn ang="T14">
                    <a:pos x="T8" y="T9"/>
                  </a:cxn>
                </a:cxnLst>
                <a:rect l="T15" t="T16" r="T17" b="T18"/>
                <a:pathLst>
                  <a:path w="36" h="36">
                    <a:moveTo>
                      <a:pt x="18" y="0"/>
                    </a:moveTo>
                    <a:lnTo>
                      <a:pt x="36" y="18"/>
                    </a:lnTo>
                    <a:lnTo>
                      <a:pt x="18" y="36"/>
                    </a:lnTo>
                    <a:lnTo>
                      <a:pt x="0" y="18"/>
                    </a:lnTo>
                    <a:lnTo>
                      <a:pt x="18" y="0"/>
                    </a:lnTo>
                    <a:close/>
                  </a:path>
                </a:pathLst>
              </a:custGeom>
              <a:solidFill>
                <a:srgbClr val="FF00FF"/>
              </a:solidFill>
              <a:ln w="9525">
                <a:solidFill>
                  <a:srgbClr val="FF00FF"/>
                </a:solidFill>
                <a:round/>
                <a:headEnd/>
                <a:tailEnd/>
              </a:ln>
            </p:spPr>
            <p:txBody>
              <a:bodyPr/>
              <a:lstStyle/>
              <a:p>
                <a:endParaRPr lang="en-US"/>
              </a:p>
            </p:txBody>
          </p:sp>
          <p:sp>
            <p:nvSpPr>
              <p:cNvPr id="238732" name="Freeform 162"/>
              <p:cNvSpPr>
                <a:spLocks/>
              </p:cNvSpPr>
              <p:nvPr/>
            </p:nvSpPr>
            <p:spPr bwMode="auto">
              <a:xfrm>
                <a:off x="5004" y="2595"/>
                <a:ext cx="36" cy="36"/>
              </a:xfrm>
              <a:custGeom>
                <a:avLst/>
                <a:gdLst>
                  <a:gd name="T0" fmla="*/ 18 w 36"/>
                  <a:gd name="T1" fmla="*/ 0 h 36"/>
                  <a:gd name="T2" fmla="*/ 36 w 36"/>
                  <a:gd name="T3" fmla="*/ 18 h 36"/>
                  <a:gd name="T4" fmla="*/ 18 w 36"/>
                  <a:gd name="T5" fmla="*/ 36 h 36"/>
                  <a:gd name="T6" fmla="*/ 0 w 36"/>
                  <a:gd name="T7" fmla="*/ 18 h 36"/>
                  <a:gd name="T8" fmla="*/ 18 w 36"/>
                  <a:gd name="T9" fmla="*/ 0 h 36"/>
                  <a:gd name="T10" fmla="*/ 0 60000 65536"/>
                  <a:gd name="T11" fmla="*/ 0 60000 65536"/>
                  <a:gd name="T12" fmla="*/ 0 60000 65536"/>
                  <a:gd name="T13" fmla="*/ 0 60000 65536"/>
                  <a:gd name="T14" fmla="*/ 0 60000 65536"/>
                  <a:gd name="T15" fmla="*/ 0 w 36"/>
                  <a:gd name="T16" fmla="*/ 0 h 36"/>
                  <a:gd name="T17" fmla="*/ 36 w 36"/>
                  <a:gd name="T18" fmla="*/ 36 h 36"/>
                </a:gdLst>
                <a:ahLst/>
                <a:cxnLst>
                  <a:cxn ang="T10">
                    <a:pos x="T0" y="T1"/>
                  </a:cxn>
                  <a:cxn ang="T11">
                    <a:pos x="T2" y="T3"/>
                  </a:cxn>
                  <a:cxn ang="T12">
                    <a:pos x="T4" y="T5"/>
                  </a:cxn>
                  <a:cxn ang="T13">
                    <a:pos x="T6" y="T7"/>
                  </a:cxn>
                  <a:cxn ang="T14">
                    <a:pos x="T8" y="T9"/>
                  </a:cxn>
                </a:cxnLst>
                <a:rect l="T15" t="T16" r="T17" b="T18"/>
                <a:pathLst>
                  <a:path w="36" h="36">
                    <a:moveTo>
                      <a:pt x="18" y="0"/>
                    </a:moveTo>
                    <a:lnTo>
                      <a:pt x="36" y="18"/>
                    </a:lnTo>
                    <a:lnTo>
                      <a:pt x="18" y="36"/>
                    </a:lnTo>
                    <a:lnTo>
                      <a:pt x="0" y="18"/>
                    </a:lnTo>
                    <a:lnTo>
                      <a:pt x="18" y="0"/>
                    </a:lnTo>
                    <a:close/>
                  </a:path>
                </a:pathLst>
              </a:custGeom>
              <a:solidFill>
                <a:srgbClr val="FF00FF"/>
              </a:solidFill>
              <a:ln w="9525">
                <a:solidFill>
                  <a:srgbClr val="FF00FF"/>
                </a:solidFill>
                <a:round/>
                <a:headEnd/>
                <a:tailEnd/>
              </a:ln>
            </p:spPr>
            <p:txBody>
              <a:bodyPr/>
              <a:lstStyle/>
              <a:p>
                <a:endParaRPr lang="en-US"/>
              </a:p>
            </p:txBody>
          </p:sp>
          <p:sp>
            <p:nvSpPr>
              <p:cNvPr id="238733" name="Freeform 163"/>
              <p:cNvSpPr>
                <a:spLocks/>
              </p:cNvSpPr>
              <p:nvPr/>
            </p:nvSpPr>
            <p:spPr bwMode="auto">
              <a:xfrm>
                <a:off x="5022" y="2505"/>
                <a:ext cx="36" cy="36"/>
              </a:xfrm>
              <a:custGeom>
                <a:avLst/>
                <a:gdLst>
                  <a:gd name="T0" fmla="*/ 18 w 36"/>
                  <a:gd name="T1" fmla="*/ 0 h 36"/>
                  <a:gd name="T2" fmla="*/ 36 w 36"/>
                  <a:gd name="T3" fmla="*/ 18 h 36"/>
                  <a:gd name="T4" fmla="*/ 18 w 36"/>
                  <a:gd name="T5" fmla="*/ 36 h 36"/>
                  <a:gd name="T6" fmla="*/ 0 w 36"/>
                  <a:gd name="T7" fmla="*/ 18 h 36"/>
                  <a:gd name="T8" fmla="*/ 18 w 36"/>
                  <a:gd name="T9" fmla="*/ 0 h 36"/>
                  <a:gd name="T10" fmla="*/ 0 60000 65536"/>
                  <a:gd name="T11" fmla="*/ 0 60000 65536"/>
                  <a:gd name="T12" fmla="*/ 0 60000 65536"/>
                  <a:gd name="T13" fmla="*/ 0 60000 65536"/>
                  <a:gd name="T14" fmla="*/ 0 60000 65536"/>
                  <a:gd name="T15" fmla="*/ 0 w 36"/>
                  <a:gd name="T16" fmla="*/ 0 h 36"/>
                  <a:gd name="T17" fmla="*/ 36 w 36"/>
                  <a:gd name="T18" fmla="*/ 36 h 36"/>
                </a:gdLst>
                <a:ahLst/>
                <a:cxnLst>
                  <a:cxn ang="T10">
                    <a:pos x="T0" y="T1"/>
                  </a:cxn>
                  <a:cxn ang="T11">
                    <a:pos x="T2" y="T3"/>
                  </a:cxn>
                  <a:cxn ang="T12">
                    <a:pos x="T4" y="T5"/>
                  </a:cxn>
                  <a:cxn ang="T13">
                    <a:pos x="T6" y="T7"/>
                  </a:cxn>
                  <a:cxn ang="T14">
                    <a:pos x="T8" y="T9"/>
                  </a:cxn>
                </a:cxnLst>
                <a:rect l="T15" t="T16" r="T17" b="T18"/>
                <a:pathLst>
                  <a:path w="36" h="36">
                    <a:moveTo>
                      <a:pt x="18" y="0"/>
                    </a:moveTo>
                    <a:lnTo>
                      <a:pt x="36" y="18"/>
                    </a:lnTo>
                    <a:lnTo>
                      <a:pt x="18" y="36"/>
                    </a:lnTo>
                    <a:lnTo>
                      <a:pt x="0" y="18"/>
                    </a:lnTo>
                    <a:lnTo>
                      <a:pt x="18" y="0"/>
                    </a:lnTo>
                    <a:close/>
                  </a:path>
                </a:pathLst>
              </a:custGeom>
              <a:solidFill>
                <a:srgbClr val="FF00FF"/>
              </a:solidFill>
              <a:ln w="9525">
                <a:solidFill>
                  <a:srgbClr val="FF00FF"/>
                </a:solidFill>
                <a:round/>
                <a:headEnd/>
                <a:tailEnd/>
              </a:ln>
            </p:spPr>
            <p:txBody>
              <a:bodyPr/>
              <a:lstStyle/>
              <a:p>
                <a:endParaRPr lang="en-US"/>
              </a:p>
            </p:txBody>
          </p:sp>
          <p:sp>
            <p:nvSpPr>
              <p:cNvPr id="238734" name="Freeform 164"/>
              <p:cNvSpPr>
                <a:spLocks/>
              </p:cNvSpPr>
              <p:nvPr/>
            </p:nvSpPr>
            <p:spPr bwMode="auto">
              <a:xfrm>
                <a:off x="5040" y="2613"/>
                <a:ext cx="36" cy="36"/>
              </a:xfrm>
              <a:custGeom>
                <a:avLst/>
                <a:gdLst>
                  <a:gd name="T0" fmla="*/ 18 w 36"/>
                  <a:gd name="T1" fmla="*/ 0 h 36"/>
                  <a:gd name="T2" fmla="*/ 36 w 36"/>
                  <a:gd name="T3" fmla="*/ 18 h 36"/>
                  <a:gd name="T4" fmla="*/ 18 w 36"/>
                  <a:gd name="T5" fmla="*/ 36 h 36"/>
                  <a:gd name="T6" fmla="*/ 0 w 36"/>
                  <a:gd name="T7" fmla="*/ 18 h 36"/>
                  <a:gd name="T8" fmla="*/ 18 w 36"/>
                  <a:gd name="T9" fmla="*/ 0 h 36"/>
                  <a:gd name="T10" fmla="*/ 0 60000 65536"/>
                  <a:gd name="T11" fmla="*/ 0 60000 65536"/>
                  <a:gd name="T12" fmla="*/ 0 60000 65536"/>
                  <a:gd name="T13" fmla="*/ 0 60000 65536"/>
                  <a:gd name="T14" fmla="*/ 0 60000 65536"/>
                  <a:gd name="T15" fmla="*/ 0 w 36"/>
                  <a:gd name="T16" fmla="*/ 0 h 36"/>
                  <a:gd name="T17" fmla="*/ 36 w 36"/>
                  <a:gd name="T18" fmla="*/ 36 h 36"/>
                </a:gdLst>
                <a:ahLst/>
                <a:cxnLst>
                  <a:cxn ang="T10">
                    <a:pos x="T0" y="T1"/>
                  </a:cxn>
                  <a:cxn ang="T11">
                    <a:pos x="T2" y="T3"/>
                  </a:cxn>
                  <a:cxn ang="T12">
                    <a:pos x="T4" y="T5"/>
                  </a:cxn>
                  <a:cxn ang="T13">
                    <a:pos x="T6" y="T7"/>
                  </a:cxn>
                  <a:cxn ang="T14">
                    <a:pos x="T8" y="T9"/>
                  </a:cxn>
                </a:cxnLst>
                <a:rect l="T15" t="T16" r="T17" b="T18"/>
                <a:pathLst>
                  <a:path w="36" h="36">
                    <a:moveTo>
                      <a:pt x="18" y="0"/>
                    </a:moveTo>
                    <a:lnTo>
                      <a:pt x="36" y="18"/>
                    </a:lnTo>
                    <a:lnTo>
                      <a:pt x="18" y="36"/>
                    </a:lnTo>
                    <a:lnTo>
                      <a:pt x="0" y="18"/>
                    </a:lnTo>
                    <a:lnTo>
                      <a:pt x="18" y="0"/>
                    </a:lnTo>
                    <a:close/>
                  </a:path>
                </a:pathLst>
              </a:custGeom>
              <a:solidFill>
                <a:srgbClr val="FF00FF"/>
              </a:solidFill>
              <a:ln w="9525">
                <a:solidFill>
                  <a:srgbClr val="FF00FF"/>
                </a:solidFill>
                <a:round/>
                <a:headEnd/>
                <a:tailEnd/>
              </a:ln>
            </p:spPr>
            <p:txBody>
              <a:bodyPr/>
              <a:lstStyle/>
              <a:p>
                <a:endParaRPr lang="en-US"/>
              </a:p>
            </p:txBody>
          </p:sp>
          <p:sp>
            <p:nvSpPr>
              <p:cNvPr id="238735" name="Freeform 165"/>
              <p:cNvSpPr>
                <a:spLocks/>
              </p:cNvSpPr>
              <p:nvPr/>
            </p:nvSpPr>
            <p:spPr bwMode="auto">
              <a:xfrm>
                <a:off x="5064" y="2487"/>
                <a:ext cx="36" cy="36"/>
              </a:xfrm>
              <a:custGeom>
                <a:avLst/>
                <a:gdLst>
                  <a:gd name="T0" fmla="*/ 18 w 36"/>
                  <a:gd name="T1" fmla="*/ 0 h 36"/>
                  <a:gd name="T2" fmla="*/ 36 w 36"/>
                  <a:gd name="T3" fmla="*/ 18 h 36"/>
                  <a:gd name="T4" fmla="*/ 18 w 36"/>
                  <a:gd name="T5" fmla="*/ 36 h 36"/>
                  <a:gd name="T6" fmla="*/ 0 w 36"/>
                  <a:gd name="T7" fmla="*/ 18 h 36"/>
                  <a:gd name="T8" fmla="*/ 18 w 36"/>
                  <a:gd name="T9" fmla="*/ 0 h 36"/>
                  <a:gd name="T10" fmla="*/ 0 60000 65536"/>
                  <a:gd name="T11" fmla="*/ 0 60000 65536"/>
                  <a:gd name="T12" fmla="*/ 0 60000 65536"/>
                  <a:gd name="T13" fmla="*/ 0 60000 65536"/>
                  <a:gd name="T14" fmla="*/ 0 60000 65536"/>
                  <a:gd name="T15" fmla="*/ 0 w 36"/>
                  <a:gd name="T16" fmla="*/ 0 h 36"/>
                  <a:gd name="T17" fmla="*/ 36 w 36"/>
                  <a:gd name="T18" fmla="*/ 36 h 36"/>
                </a:gdLst>
                <a:ahLst/>
                <a:cxnLst>
                  <a:cxn ang="T10">
                    <a:pos x="T0" y="T1"/>
                  </a:cxn>
                  <a:cxn ang="T11">
                    <a:pos x="T2" y="T3"/>
                  </a:cxn>
                  <a:cxn ang="T12">
                    <a:pos x="T4" y="T5"/>
                  </a:cxn>
                  <a:cxn ang="T13">
                    <a:pos x="T6" y="T7"/>
                  </a:cxn>
                  <a:cxn ang="T14">
                    <a:pos x="T8" y="T9"/>
                  </a:cxn>
                </a:cxnLst>
                <a:rect l="T15" t="T16" r="T17" b="T18"/>
                <a:pathLst>
                  <a:path w="36" h="36">
                    <a:moveTo>
                      <a:pt x="18" y="0"/>
                    </a:moveTo>
                    <a:lnTo>
                      <a:pt x="36" y="18"/>
                    </a:lnTo>
                    <a:lnTo>
                      <a:pt x="18" y="36"/>
                    </a:lnTo>
                    <a:lnTo>
                      <a:pt x="0" y="18"/>
                    </a:lnTo>
                    <a:lnTo>
                      <a:pt x="18" y="0"/>
                    </a:lnTo>
                    <a:close/>
                  </a:path>
                </a:pathLst>
              </a:custGeom>
              <a:solidFill>
                <a:srgbClr val="FF00FF"/>
              </a:solidFill>
              <a:ln w="9525">
                <a:solidFill>
                  <a:srgbClr val="FF00FF"/>
                </a:solidFill>
                <a:round/>
                <a:headEnd/>
                <a:tailEnd/>
              </a:ln>
            </p:spPr>
            <p:txBody>
              <a:bodyPr/>
              <a:lstStyle/>
              <a:p>
                <a:endParaRPr lang="en-US"/>
              </a:p>
            </p:txBody>
          </p:sp>
          <p:sp>
            <p:nvSpPr>
              <p:cNvPr id="238736" name="Freeform 166"/>
              <p:cNvSpPr>
                <a:spLocks/>
              </p:cNvSpPr>
              <p:nvPr/>
            </p:nvSpPr>
            <p:spPr bwMode="auto">
              <a:xfrm>
                <a:off x="5082" y="2631"/>
                <a:ext cx="36" cy="36"/>
              </a:xfrm>
              <a:custGeom>
                <a:avLst/>
                <a:gdLst>
                  <a:gd name="T0" fmla="*/ 18 w 36"/>
                  <a:gd name="T1" fmla="*/ 0 h 36"/>
                  <a:gd name="T2" fmla="*/ 36 w 36"/>
                  <a:gd name="T3" fmla="*/ 18 h 36"/>
                  <a:gd name="T4" fmla="*/ 18 w 36"/>
                  <a:gd name="T5" fmla="*/ 36 h 36"/>
                  <a:gd name="T6" fmla="*/ 0 w 36"/>
                  <a:gd name="T7" fmla="*/ 18 h 36"/>
                  <a:gd name="T8" fmla="*/ 18 w 36"/>
                  <a:gd name="T9" fmla="*/ 0 h 36"/>
                  <a:gd name="T10" fmla="*/ 0 60000 65536"/>
                  <a:gd name="T11" fmla="*/ 0 60000 65536"/>
                  <a:gd name="T12" fmla="*/ 0 60000 65536"/>
                  <a:gd name="T13" fmla="*/ 0 60000 65536"/>
                  <a:gd name="T14" fmla="*/ 0 60000 65536"/>
                  <a:gd name="T15" fmla="*/ 0 w 36"/>
                  <a:gd name="T16" fmla="*/ 0 h 36"/>
                  <a:gd name="T17" fmla="*/ 36 w 36"/>
                  <a:gd name="T18" fmla="*/ 36 h 36"/>
                </a:gdLst>
                <a:ahLst/>
                <a:cxnLst>
                  <a:cxn ang="T10">
                    <a:pos x="T0" y="T1"/>
                  </a:cxn>
                  <a:cxn ang="T11">
                    <a:pos x="T2" y="T3"/>
                  </a:cxn>
                  <a:cxn ang="T12">
                    <a:pos x="T4" y="T5"/>
                  </a:cxn>
                  <a:cxn ang="T13">
                    <a:pos x="T6" y="T7"/>
                  </a:cxn>
                  <a:cxn ang="T14">
                    <a:pos x="T8" y="T9"/>
                  </a:cxn>
                </a:cxnLst>
                <a:rect l="T15" t="T16" r="T17" b="T18"/>
                <a:pathLst>
                  <a:path w="36" h="36">
                    <a:moveTo>
                      <a:pt x="18" y="0"/>
                    </a:moveTo>
                    <a:lnTo>
                      <a:pt x="36" y="18"/>
                    </a:lnTo>
                    <a:lnTo>
                      <a:pt x="18" y="36"/>
                    </a:lnTo>
                    <a:lnTo>
                      <a:pt x="0" y="18"/>
                    </a:lnTo>
                    <a:lnTo>
                      <a:pt x="18" y="0"/>
                    </a:lnTo>
                    <a:close/>
                  </a:path>
                </a:pathLst>
              </a:custGeom>
              <a:solidFill>
                <a:srgbClr val="FF00FF"/>
              </a:solidFill>
              <a:ln w="9525">
                <a:solidFill>
                  <a:srgbClr val="FF00FF"/>
                </a:solidFill>
                <a:round/>
                <a:headEnd/>
                <a:tailEnd/>
              </a:ln>
            </p:spPr>
            <p:txBody>
              <a:bodyPr/>
              <a:lstStyle/>
              <a:p>
                <a:endParaRPr lang="en-US"/>
              </a:p>
            </p:txBody>
          </p:sp>
          <p:sp>
            <p:nvSpPr>
              <p:cNvPr id="238737" name="Freeform 167"/>
              <p:cNvSpPr>
                <a:spLocks/>
              </p:cNvSpPr>
              <p:nvPr/>
            </p:nvSpPr>
            <p:spPr bwMode="auto">
              <a:xfrm>
                <a:off x="5100" y="2469"/>
                <a:ext cx="36" cy="36"/>
              </a:xfrm>
              <a:custGeom>
                <a:avLst/>
                <a:gdLst>
                  <a:gd name="T0" fmla="*/ 18 w 36"/>
                  <a:gd name="T1" fmla="*/ 0 h 36"/>
                  <a:gd name="T2" fmla="*/ 36 w 36"/>
                  <a:gd name="T3" fmla="*/ 18 h 36"/>
                  <a:gd name="T4" fmla="*/ 18 w 36"/>
                  <a:gd name="T5" fmla="*/ 36 h 36"/>
                  <a:gd name="T6" fmla="*/ 0 w 36"/>
                  <a:gd name="T7" fmla="*/ 18 h 36"/>
                  <a:gd name="T8" fmla="*/ 18 w 36"/>
                  <a:gd name="T9" fmla="*/ 0 h 36"/>
                  <a:gd name="T10" fmla="*/ 0 60000 65536"/>
                  <a:gd name="T11" fmla="*/ 0 60000 65536"/>
                  <a:gd name="T12" fmla="*/ 0 60000 65536"/>
                  <a:gd name="T13" fmla="*/ 0 60000 65536"/>
                  <a:gd name="T14" fmla="*/ 0 60000 65536"/>
                  <a:gd name="T15" fmla="*/ 0 w 36"/>
                  <a:gd name="T16" fmla="*/ 0 h 36"/>
                  <a:gd name="T17" fmla="*/ 36 w 36"/>
                  <a:gd name="T18" fmla="*/ 36 h 36"/>
                </a:gdLst>
                <a:ahLst/>
                <a:cxnLst>
                  <a:cxn ang="T10">
                    <a:pos x="T0" y="T1"/>
                  </a:cxn>
                  <a:cxn ang="T11">
                    <a:pos x="T2" y="T3"/>
                  </a:cxn>
                  <a:cxn ang="T12">
                    <a:pos x="T4" y="T5"/>
                  </a:cxn>
                  <a:cxn ang="T13">
                    <a:pos x="T6" y="T7"/>
                  </a:cxn>
                  <a:cxn ang="T14">
                    <a:pos x="T8" y="T9"/>
                  </a:cxn>
                </a:cxnLst>
                <a:rect l="T15" t="T16" r="T17" b="T18"/>
                <a:pathLst>
                  <a:path w="36" h="36">
                    <a:moveTo>
                      <a:pt x="18" y="0"/>
                    </a:moveTo>
                    <a:lnTo>
                      <a:pt x="36" y="18"/>
                    </a:lnTo>
                    <a:lnTo>
                      <a:pt x="18" y="36"/>
                    </a:lnTo>
                    <a:lnTo>
                      <a:pt x="0" y="18"/>
                    </a:lnTo>
                    <a:lnTo>
                      <a:pt x="18" y="0"/>
                    </a:lnTo>
                    <a:close/>
                  </a:path>
                </a:pathLst>
              </a:custGeom>
              <a:solidFill>
                <a:srgbClr val="FF00FF"/>
              </a:solidFill>
              <a:ln w="9525">
                <a:solidFill>
                  <a:srgbClr val="FF00FF"/>
                </a:solidFill>
                <a:round/>
                <a:headEnd/>
                <a:tailEnd/>
              </a:ln>
            </p:spPr>
            <p:txBody>
              <a:bodyPr/>
              <a:lstStyle/>
              <a:p>
                <a:endParaRPr lang="en-US"/>
              </a:p>
            </p:txBody>
          </p:sp>
          <p:sp>
            <p:nvSpPr>
              <p:cNvPr id="238738" name="Freeform 168"/>
              <p:cNvSpPr>
                <a:spLocks/>
              </p:cNvSpPr>
              <p:nvPr/>
            </p:nvSpPr>
            <p:spPr bwMode="auto">
              <a:xfrm>
                <a:off x="5124" y="2649"/>
                <a:ext cx="36" cy="36"/>
              </a:xfrm>
              <a:custGeom>
                <a:avLst/>
                <a:gdLst>
                  <a:gd name="T0" fmla="*/ 18 w 36"/>
                  <a:gd name="T1" fmla="*/ 0 h 36"/>
                  <a:gd name="T2" fmla="*/ 36 w 36"/>
                  <a:gd name="T3" fmla="*/ 18 h 36"/>
                  <a:gd name="T4" fmla="*/ 18 w 36"/>
                  <a:gd name="T5" fmla="*/ 36 h 36"/>
                  <a:gd name="T6" fmla="*/ 0 w 36"/>
                  <a:gd name="T7" fmla="*/ 18 h 36"/>
                  <a:gd name="T8" fmla="*/ 18 w 36"/>
                  <a:gd name="T9" fmla="*/ 0 h 36"/>
                  <a:gd name="T10" fmla="*/ 0 60000 65536"/>
                  <a:gd name="T11" fmla="*/ 0 60000 65536"/>
                  <a:gd name="T12" fmla="*/ 0 60000 65536"/>
                  <a:gd name="T13" fmla="*/ 0 60000 65536"/>
                  <a:gd name="T14" fmla="*/ 0 60000 65536"/>
                  <a:gd name="T15" fmla="*/ 0 w 36"/>
                  <a:gd name="T16" fmla="*/ 0 h 36"/>
                  <a:gd name="T17" fmla="*/ 36 w 36"/>
                  <a:gd name="T18" fmla="*/ 36 h 36"/>
                </a:gdLst>
                <a:ahLst/>
                <a:cxnLst>
                  <a:cxn ang="T10">
                    <a:pos x="T0" y="T1"/>
                  </a:cxn>
                  <a:cxn ang="T11">
                    <a:pos x="T2" y="T3"/>
                  </a:cxn>
                  <a:cxn ang="T12">
                    <a:pos x="T4" y="T5"/>
                  </a:cxn>
                  <a:cxn ang="T13">
                    <a:pos x="T6" y="T7"/>
                  </a:cxn>
                  <a:cxn ang="T14">
                    <a:pos x="T8" y="T9"/>
                  </a:cxn>
                </a:cxnLst>
                <a:rect l="T15" t="T16" r="T17" b="T18"/>
                <a:pathLst>
                  <a:path w="36" h="36">
                    <a:moveTo>
                      <a:pt x="18" y="0"/>
                    </a:moveTo>
                    <a:lnTo>
                      <a:pt x="36" y="18"/>
                    </a:lnTo>
                    <a:lnTo>
                      <a:pt x="18" y="36"/>
                    </a:lnTo>
                    <a:lnTo>
                      <a:pt x="0" y="18"/>
                    </a:lnTo>
                    <a:lnTo>
                      <a:pt x="18" y="0"/>
                    </a:lnTo>
                    <a:close/>
                  </a:path>
                </a:pathLst>
              </a:custGeom>
              <a:solidFill>
                <a:srgbClr val="FF00FF"/>
              </a:solidFill>
              <a:ln w="9525">
                <a:solidFill>
                  <a:srgbClr val="FF00FF"/>
                </a:solidFill>
                <a:round/>
                <a:headEnd/>
                <a:tailEnd/>
              </a:ln>
            </p:spPr>
            <p:txBody>
              <a:bodyPr/>
              <a:lstStyle/>
              <a:p>
                <a:endParaRPr lang="en-US"/>
              </a:p>
            </p:txBody>
          </p:sp>
          <p:sp>
            <p:nvSpPr>
              <p:cNvPr id="238739" name="Freeform 169"/>
              <p:cNvSpPr>
                <a:spLocks/>
              </p:cNvSpPr>
              <p:nvPr/>
            </p:nvSpPr>
            <p:spPr bwMode="auto">
              <a:xfrm>
                <a:off x="5142" y="2451"/>
                <a:ext cx="36" cy="36"/>
              </a:xfrm>
              <a:custGeom>
                <a:avLst/>
                <a:gdLst>
                  <a:gd name="T0" fmla="*/ 18 w 36"/>
                  <a:gd name="T1" fmla="*/ 0 h 36"/>
                  <a:gd name="T2" fmla="*/ 36 w 36"/>
                  <a:gd name="T3" fmla="*/ 18 h 36"/>
                  <a:gd name="T4" fmla="*/ 18 w 36"/>
                  <a:gd name="T5" fmla="*/ 36 h 36"/>
                  <a:gd name="T6" fmla="*/ 0 w 36"/>
                  <a:gd name="T7" fmla="*/ 18 h 36"/>
                  <a:gd name="T8" fmla="*/ 18 w 36"/>
                  <a:gd name="T9" fmla="*/ 0 h 36"/>
                  <a:gd name="T10" fmla="*/ 0 60000 65536"/>
                  <a:gd name="T11" fmla="*/ 0 60000 65536"/>
                  <a:gd name="T12" fmla="*/ 0 60000 65536"/>
                  <a:gd name="T13" fmla="*/ 0 60000 65536"/>
                  <a:gd name="T14" fmla="*/ 0 60000 65536"/>
                  <a:gd name="T15" fmla="*/ 0 w 36"/>
                  <a:gd name="T16" fmla="*/ 0 h 36"/>
                  <a:gd name="T17" fmla="*/ 36 w 36"/>
                  <a:gd name="T18" fmla="*/ 36 h 36"/>
                </a:gdLst>
                <a:ahLst/>
                <a:cxnLst>
                  <a:cxn ang="T10">
                    <a:pos x="T0" y="T1"/>
                  </a:cxn>
                  <a:cxn ang="T11">
                    <a:pos x="T2" y="T3"/>
                  </a:cxn>
                  <a:cxn ang="T12">
                    <a:pos x="T4" y="T5"/>
                  </a:cxn>
                  <a:cxn ang="T13">
                    <a:pos x="T6" y="T7"/>
                  </a:cxn>
                  <a:cxn ang="T14">
                    <a:pos x="T8" y="T9"/>
                  </a:cxn>
                </a:cxnLst>
                <a:rect l="T15" t="T16" r="T17" b="T18"/>
                <a:pathLst>
                  <a:path w="36" h="36">
                    <a:moveTo>
                      <a:pt x="18" y="0"/>
                    </a:moveTo>
                    <a:lnTo>
                      <a:pt x="36" y="18"/>
                    </a:lnTo>
                    <a:lnTo>
                      <a:pt x="18" y="36"/>
                    </a:lnTo>
                    <a:lnTo>
                      <a:pt x="0" y="18"/>
                    </a:lnTo>
                    <a:lnTo>
                      <a:pt x="18" y="0"/>
                    </a:lnTo>
                    <a:close/>
                  </a:path>
                </a:pathLst>
              </a:custGeom>
              <a:solidFill>
                <a:srgbClr val="FF00FF"/>
              </a:solidFill>
              <a:ln w="9525">
                <a:solidFill>
                  <a:srgbClr val="FF00FF"/>
                </a:solidFill>
                <a:round/>
                <a:headEnd/>
                <a:tailEnd/>
              </a:ln>
            </p:spPr>
            <p:txBody>
              <a:bodyPr/>
              <a:lstStyle/>
              <a:p>
                <a:endParaRPr lang="en-US"/>
              </a:p>
            </p:txBody>
          </p:sp>
          <p:sp>
            <p:nvSpPr>
              <p:cNvPr id="238740" name="Freeform 170"/>
              <p:cNvSpPr>
                <a:spLocks/>
              </p:cNvSpPr>
              <p:nvPr/>
            </p:nvSpPr>
            <p:spPr bwMode="auto">
              <a:xfrm>
                <a:off x="5160" y="2667"/>
                <a:ext cx="36" cy="36"/>
              </a:xfrm>
              <a:custGeom>
                <a:avLst/>
                <a:gdLst>
                  <a:gd name="T0" fmla="*/ 18 w 36"/>
                  <a:gd name="T1" fmla="*/ 0 h 36"/>
                  <a:gd name="T2" fmla="*/ 36 w 36"/>
                  <a:gd name="T3" fmla="*/ 18 h 36"/>
                  <a:gd name="T4" fmla="*/ 18 w 36"/>
                  <a:gd name="T5" fmla="*/ 36 h 36"/>
                  <a:gd name="T6" fmla="*/ 0 w 36"/>
                  <a:gd name="T7" fmla="*/ 18 h 36"/>
                  <a:gd name="T8" fmla="*/ 18 w 36"/>
                  <a:gd name="T9" fmla="*/ 0 h 36"/>
                  <a:gd name="T10" fmla="*/ 0 60000 65536"/>
                  <a:gd name="T11" fmla="*/ 0 60000 65536"/>
                  <a:gd name="T12" fmla="*/ 0 60000 65536"/>
                  <a:gd name="T13" fmla="*/ 0 60000 65536"/>
                  <a:gd name="T14" fmla="*/ 0 60000 65536"/>
                  <a:gd name="T15" fmla="*/ 0 w 36"/>
                  <a:gd name="T16" fmla="*/ 0 h 36"/>
                  <a:gd name="T17" fmla="*/ 36 w 36"/>
                  <a:gd name="T18" fmla="*/ 36 h 36"/>
                </a:gdLst>
                <a:ahLst/>
                <a:cxnLst>
                  <a:cxn ang="T10">
                    <a:pos x="T0" y="T1"/>
                  </a:cxn>
                  <a:cxn ang="T11">
                    <a:pos x="T2" y="T3"/>
                  </a:cxn>
                  <a:cxn ang="T12">
                    <a:pos x="T4" y="T5"/>
                  </a:cxn>
                  <a:cxn ang="T13">
                    <a:pos x="T6" y="T7"/>
                  </a:cxn>
                  <a:cxn ang="T14">
                    <a:pos x="T8" y="T9"/>
                  </a:cxn>
                </a:cxnLst>
                <a:rect l="T15" t="T16" r="T17" b="T18"/>
                <a:pathLst>
                  <a:path w="36" h="36">
                    <a:moveTo>
                      <a:pt x="18" y="0"/>
                    </a:moveTo>
                    <a:lnTo>
                      <a:pt x="36" y="18"/>
                    </a:lnTo>
                    <a:lnTo>
                      <a:pt x="18" y="36"/>
                    </a:lnTo>
                    <a:lnTo>
                      <a:pt x="0" y="18"/>
                    </a:lnTo>
                    <a:lnTo>
                      <a:pt x="18" y="0"/>
                    </a:lnTo>
                    <a:close/>
                  </a:path>
                </a:pathLst>
              </a:custGeom>
              <a:solidFill>
                <a:srgbClr val="FF00FF"/>
              </a:solidFill>
              <a:ln w="9525">
                <a:solidFill>
                  <a:srgbClr val="FF00FF"/>
                </a:solidFill>
                <a:round/>
                <a:headEnd/>
                <a:tailEnd/>
              </a:ln>
            </p:spPr>
            <p:txBody>
              <a:bodyPr/>
              <a:lstStyle/>
              <a:p>
                <a:endParaRPr lang="en-US"/>
              </a:p>
            </p:txBody>
          </p:sp>
          <p:sp>
            <p:nvSpPr>
              <p:cNvPr id="238741" name="Freeform 171"/>
              <p:cNvSpPr>
                <a:spLocks/>
              </p:cNvSpPr>
              <p:nvPr/>
            </p:nvSpPr>
            <p:spPr bwMode="auto">
              <a:xfrm>
                <a:off x="5184" y="2433"/>
                <a:ext cx="36" cy="36"/>
              </a:xfrm>
              <a:custGeom>
                <a:avLst/>
                <a:gdLst>
                  <a:gd name="T0" fmla="*/ 18 w 36"/>
                  <a:gd name="T1" fmla="*/ 0 h 36"/>
                  <a:gd name="T2" fmla="*/ 36 w 36"/>
                  <a:gd name="T3" fmla="*/ 18 h 36"/>
                  <a:gd name="T4" fmla="*/ 18 w 36"/>
                  <a:gd name="T5" fmla="*/ 36 h 36"/>
                  <a:gd name="T6" fmla="*/ 0 w 36"/>
                  <a:gd name="T7" fmla="*/ 18 h 36"/>
                  <a:gd name="T8" fmla="*/ 18 w 36"/>
                  <a:gd name="T9" fmla="*/ 0 h 36"/>
                  <a:gd name="T10" fmla="*/ 0 60000 65536"/>
                  <a:gd name="T11" fmla="*/ 0 60000 65536"/>
                  <a:gd name="T12" fmla="*/ 0 60000 65536"/>
                  <a:gd name="T13" fmla="*/ 0 60000 65536"/>
                  <a:gd name="T14" fmla="*/ 0 60000 65536"/>
                  <a:gd name="T15" fmla="*/ 0 w 36"/>
                  <a:gd name="T16" fmla="*/ 0 h 36"/>
                  <a:gd name="T17" fmla="*/ 36 w 36"/>
                  <a:gd name="T18" fmla="*/ 36 h 36"/>
                </a:gdLst>
                <a:ahLst/>
                <a:cxnLst>
                  <a:cxn ang="T10">
                    <a:pos x="T0" y="T1"/>
                  </a:cxn>
                  <a:cxn ang="T11">
                    <a:pos x="T2" y="T3"/>
                  </a:cxn>
                  <a:cxn ang="T12">
                    <a:pos x="T4" y="T5"/>
                  </a:cxn>
                  <a:cxn ang="T13">
                    <a:pos x="T6" y="T7"/>
                  </a:cxn>
                  <a:cxn ang="T14">
                    <a:pos x="T8" y="T9"/>
                  </a:cxn>
                </a:cxnLst>
                <a:rect l="T15" t="T16" r="T17" b="T18"/>
                <a:pathLst>
                  <a:path w="36" h="36">
                    <a:moveTo>
                      <a:pt x="18" y="0"/>
                    </a:moveTo>
                    <a:lnTo>
                      <a:pt x="36" y="18"/>
                    </a:lnTo>
                    <a:lnTo>
                      <a:pt x="18" y="36"/>
                    </a:lnTo>
                    <a:lnTo>
                      <a:pt x="0" y="18"/>
                    </a:lnTo>
                    <a:lnTo>
                      <a:pt x="18" y="0"/>
                    </a:lnTo>
                    <a:close/>
                  </a:path>
                </a:pathLst>
              </a:custGeom>
              <a:solidFill>
                <a:srgbClr val="FF00FF"/>
              </a:solidFill>
              <a:ln w="9525">
                <a:solidFill>
                  <a:srgbClr val="FF00FF"/>
                </a:solidFill>
                <a:round/>
                <a:headEnd/>
                <a:tailEnd/>
              </a:ln>
            </p:spPr>
            <p:txBody>
              <a:bodyPr/>
              <a:lstStyle/>
              <a:p>
                <a:endParaRPr lang="en-US"/>
              </a:p>
            </p:txBody>
          </p:sp>
          <p:sp>
            <p:nvSpPr>
              <p:cNvPr id="238742" name="Freeform 172"/>
              <p:cNvSpPr>
                <a:spLocks/>
              </p:cNvSpPr>
              <p:nvPr/>
            </p:nvSpPr>
            <p:spPr bwMode="auto">
              <a:xfrm>
                <a:off x="5202" y="2685"/>
                <a:ext cx="36" cy="36"/>
              </a:xfrm>
              <a:custGeom>
                <a:avLst/>
                <a:gdLst>
                  <a:gd name="T0" fmla="*/ 18 w 36"/>
                  <a:gd name="T1" fmla="*/ 0 h 36"/>
                  <a:gd name="T2" fmla="*/ 36 w 36"/>
                  <a:gd name="T3" fmla="*/ 18 h 36"/>
                  <a:gd name="T4" fmla="*/ 18 w 36"/>
                  <a:gd name="T5" fmla="*/ 36 h 36"/>
                  <a:gd name="T6" fmla="*/ 0 w 36"/>
                  <a:gd name="T7" fmla="*/ 18 h 36"/>
                  <a:gd name="T8" fmla="*/ 18 w 36"/>
                  <a:gd name="T9" fmla="*/ 0 h 36"/>
                  <a:gd name="T10" fmla="*/ 0 60000 65536"/>
                  <a:gd name="T11" fmla="*/ 0 60000 65536"/>
                  <a:gd name="T12" fmla="*/ 0 60000 65536"/>
                  <a:gd name="T13" fmla="*/ 0 60000 65536"/>
                  <a:gd name="T14" fmla="*/ 0 60000 65536"/>
                  <a:gd name="T15" fmla="*/ 0 w 36"/>
                  <a:gd name="T16" fmla="*/ 0 h 36"/>
                  <a:gd name="T17" fmla="*/ 36 w 36"/>
                  <a:gd name="T18" fmla="*/ 36 h 36"/>
                </a:gdLst>
                <a:ahLst/>
                <a:cxnLst>
                  <a:cxn ang="T10">
                    <a:pos x="T0" y="T1"/>
                  </a:cxn>
                  <a:cxn ang="T11">
                    <a:pos x="T2" y="T3"/>
                  </a:cxn>
                  <a:cxn ang="T12">
                    <a:pos x="T4" y="T5"/>
                  </a:cxn>
                  <a:cxn ang="T13">
                    <a:pos x="T6" y="T7"/>
                  </a:cxn>
                  <a:cxn ang="T14">
                    <a:pos x="T8" y="T9"/>
                  </a:cxn>
                </a:cxnLst>
                <a:rect l="T15" t="T16" r="T17" b="T18"/>
                <a:pathLst>
                  <a:path w="36" h="36">
                    <a:moveTo>
                      <a:pt x="18" y="0"/>
                    </a:moveTo>
                    <a:lnTo>
                      <a:pt x="36" y="18"/>
                    </a:lnTo>
                    <a:lnTo>
                      <a:pt x="18" y="36"/>
                    </a:lnTo>
                    <a:lnTo>
                      <a:pt x="0" y="18"/>
                    </a:lnTo>
                    <a:lnTo>
                      <a:pt x="18" y="0"/>
                    </a:lnTo>
                    <a:close/>
                  </a:path>
                </a:pathLst>
              </a:custGeom>
              <a:solidFill>
                <a:srgbClr val="FF00FF"/>
              </a:solidFill>
              <a:ln w="9525">
                <a:solidFill>
                  <a:srgbClr val="FF00FF"/>
                </a:solidFill>
                <a:round/>
                <a:headEnd/>
                <a:tailEnd/>
              </a:ln>
            </p:spPr>
            <p:txBody>
              <a:bodyPr/>
              <a:lstStyle/>
              <a:p>
                <a:endParaRPr lang="en-US"/>
              </a:p>
            </p:txBody>
          </p:sp>
          <p:sp>
            <p:nvSpPr>
              <p:cNvPr id="238743" name="Freeform 173"/>
              <p:cNvSpPr>
                <a:spLocks/>
              </p:cNvSpPr>
              <p:nvPr/>
            </p:nvSpPr>
            <p:spPr bwMode="auto">
              <a:xfrm>
                <a:off x="5220" y="2415"/>
                <a:ext cx="36" cy="36"/>
              </a:xfrm>
              <a:custGeom>
                <a:avLst/>
                <a:gdLst>
                  <a:gd name="T0" fmla="*/ 18 w 36"/>
                  <a:gd name="T1" fmla="*/ 0 h 36"/>
                  <a:gd name="T2" fmla="*/ 36 w 36"/>
                  <a:gd name="T3" fmla="*/ 18 h 36"/>
                  <a:gd name="T4" fmla="*/ 18 w 36"/>
                  <a:gd name="T5" fmla="*/ 36 h 36"/>
                  <a:gd name="T6" fmla="*/ 0 w 36"/>
                  <a:gd name="T7" fmla="*/ 18 h 36"/>
                  <a:gd name="T8" fmla="*/ 18 w 36"/>
                  <a:gd name="T9" fmla="*/ 0 h 36"/>
                  <a:gd name="T10" fmla="*/ 0 60000 65536"/>
                  <a:gd name="T11" fmla="*/ 0 60000 65536"/>
                  <a:gd name="T12" fmla="*/ 0 60000 65536"/>
                  <a:gd name="T13" fmla="*/ 0 60000 65536"/>
                  <a:gd name="T14" fmla="*/ 0 60000 65536"/>
                  <a:gd name="T15" fmla="*/ 0 w 36"/>
                  <a:gd name="T16" fmla="*/ 0 h 36"/>
                  <a:gd name="T17" fmla="*/ 36 w 36"/>
                  <a:gd name="T18" fmla="*/ 36 h 36"/>
                </a:gdLst>
                <a:ahLst/>
                <a:cxnLst>
                  <a:cxn ang="T10">
                    <a:pos x="T0" y="T1"/>
                  </a:cxn>
                  <a:cxn ang="T11">
                    <a:pos x="T2" y="T3"/>
                  </a:cxn>
                  <a:cxn ang="T12">
                    <a:pos x="T4" y="T5"/>
                  </a:cxn>
                  <a:cxn ang="T13">
                    <a:pos x="T6" y="T7"/>
                  </a:cxn>
                  <a:cxn ang="T14">
                    <a:pos x="T8" y="T9"/>
                  </a:cxn>
                </a:cxnLst>
                <a:rect l="T15" t="T16" r="T17" b="T18"/>
                <a:pathLst>
                  <a:path w="36" h="36">
                    <a:moveTo>
                      <a:pt x="18" y="0"/>
                    </a:moveTo>
                    <a:lnTo>
                      <a:pt x="36" y="18"/>
                    </a:lnTo>
                    <a:lnTo>
                      <a:pt x="18" y="36"/>
                    </a:lnTo>
                    <a:lnTo>
                      <a:pt x="0" y="18"/>
                    </a:lnTo>
                    <a:lnTo>
                      <a:pt x="18" y="0"/>
                    </a:lnTo>
                    <a:close/>
                  </a:path>
                </a:pathLst>
              </a:custGeom>
              <a:solidFill>
                <a:srgbClr val="FF00FF"/>
              </a:solidFill>
              <a:ln w="9525">
                <a:solidFill>
                  <a:srgbClr val="FF00FF"/>
                </a:solidFill>
                <a:round/>
                <a:headEnd/>
                <a:tailEnd/>
              </a:ln>
            </p:spPr>
            <p:txBody>
              <a:bodyPr/>
              <a:lstStyle/>
              <a:p>
                <a:endParaRPr lang="en-US"/>
              </a:p>
            </p:txBody>
          </p:sp>
          <p:sp>
            <p:nvSpPr>
              <p:cNvPr id="238744" name="Freeform 174"/>
              <p:cNvSpPr>
                <a:spLocks/>
              </p:cNvSpPr>
              <p:nvPr/>
            </p:nvSpPr>
            <p:spPr bwMode="auto">
              <a:xfrm>
                <a:off x="5244" y="2703"/>
                <a:ext cx="36" cy="36"/>
              </a:xfrm>
              <a:custGeom>
                <a:avLst/>
                <a:gdLst>
                  <a:gd name="T0" fmla="*/ 18 w 36"/>
                  <a:gd name="T1" fmla="*/ 0 h 36"/>
                  <a:gd name="T2" fmla="*/ 36 w 36"/>
                  <a:gd name="T3" fmla="*/ 18 h 36"/>
                  <a:gd name="T4" fmla="*/ 18 w 36"/>
                  <a:gd name="T5" fmla="*/ 36 h 36"/>
                  <a:gd name="T6" fmla="*/ 0 w 36"/>
                  <a:gd name="T7" fmla="*/ 18 h 36"/>
                  <a:gd name="T8" fmla="*/ 18 w 36"/>
                  <a:gd name="T9" fmla="*/ 0 h 36"/>
                  <a:gd name="T10" fmla="*/ 0 60000 65536"/>
                  <a:gd name="T11" fmla="*/ 0 60000 65536"/>
                  <a:gd name="T12" fmla="*/ 0 60000 65536"/>
                  <a:gd name="T13" fmla="*/ 0 60000 65536"/>
                  <a:gd name="T14" fmla="*/ 0 60000 65536"/>
                  <a:gd name="T15" fmla="*/ 0 w 36"/>
                  <a:gd name="T16" fmla="*/ 0 h 36"/>
                  <a:gd name="T17" fmla="*/ 36 w 36"/>
                  <a:gd name="T18" fmla="*/ 36 h 36"/>
                </a:gdLst>
                <a:ahLst/>
                <a:cxnLst>
                  <a:cxn ang="T10">
                    <a:pos x="T0" y="T1"/>
                  </a:cxn>
                  <a:cxn ang="T11">
                    <a:pos x="T2" y="T3"/>
                  </a:cxn>
                  <a:cxn ang="T12">
                    <a:pos x="T4" y="T5"/>
                  </a:cxn>
                  <a:cxn ang="T13">
                    <a:pos x="T6" y="T7"/>
                  </a:cxn>
                  <a:cxn ang="T14">
                    <a:pos x="T8" y="T9"/>
                  </a:cxn>
                </a:cxnLst>
                <a:rect l="T15" t="T16" r="T17" b="T18"/>
                <a:pathLst>
                  <a:path w="36" h="36">
                    <a:moveTo>
                      <a:pt x="18" y="0"/>
                    </a:moveTo>
                    <a:lnTo>
                      <a:pt x="36" y="18"/>
                    </a:lnTo>
                    <a:lnTo>
                      <a:pt x="18" y="36"/>
                    </a:lnTo>
                    <a:lnTo>
                      <a:pt x="0" y="18"/>
                    </a:lnTo>
                    <a:lnTo>
                      <a:pt x="18" y="0"/>
                    </a:lnTo>
                    <a:close/>
                  </a:path>
                </a:pathLst>
              </a:custGeom>
              <a:solidFill>
                <a:srgbClr val="FF00FF"/>
              </a:solidFill>
              <a:ln w="9525">
                <a:solidFill>
                  <a:srgbClr val="FF00FF"/>
                </a:solidFill>
                <a:round/>
                <a:headEnd/>
                <a:tailEnd/>
              </a:ln>
            </p:spPr>
            <p:txBody>
              <a:bodyPr/>
              <a:lstStyle/>
              <a:p>
                <a:endParaRPr lang="en-US"/>
              </a:p>
            </p:txBody>
          </p:sp>
          <p:sp>
            <p:nvSpPr>
              <p:cNvPr id="238745" name="Freeform 175"/>
              <p:cNvSpPr>
                <a:spLocks/>
              </p:cNvSpPr>
              <p:nvPr/>
            </p:nvSpPr>
            <p:spPr bwMode="auto">
              <a:xfrm>
                <a:off x="5262" y="2397"/>
                <a:ext cx="36" cy="36"/>
              </a:xfrm>
              <a:custGeom>
                <a:avLst/>
                <a:gdLst>
                  <a:gd name="T0" fmla="*/ 18 w 36"/>
                  <a:gd name="T1" fmla="*/ 0 h 36"/>
                  <a:gd name="T2" fmla="*/ 36 w 36"/>
                  <a:gd name="T3" fmla="*/ 18 h 36"/>
                  <a:gd name="T4" fmla="*/ 18 w 36"/>
                  <a:gd name="T5" fmla="*/ 36 h 36"/>
                  <a:gd name="T6" fmla="*/ 0 w 36"/>
                  <a:gd name="T7" fmla="*/ 18 h 36"/>
                  <a:gd name="T8" fmla="*/ 18 w 36"/>
                  <a:gd name="T9" fmla="*/ 0 h 36"/>
                  <a:gd name="T10" fmla="*/ 0 60000 65536"/>
                  <a:gd name="T11" fmla="*/ 0 60000 65536"/>
                  <a:gd name="T12" fmla="*/ 0 60000 65536"/>
                  <a:gd name="T13" fmla="*/ 0 60000 65536"/>
                  <a:gd name="T14" fmla="*/ 0 60000 65536"/>
                  <a:gd name="T15" fmla="*/ 0 w 36"/>
                  <a:gd name="T16" fmla="*/ 0 h 36"/>
                  <a:gd name="T17" fmla="*/ 36 w 36"/>
                  <a:gd name="T18" fmla="*/ 36 h 36"/>
                </a:gdLst>
                <a:ahLst/>
                <a:cxnLst>
                  <a:cxn ang="T10">
                    <a:pos x="T0" y="T1"/>
                  </a:cxn>
                  <a:cxn ang="T11">
                    <a:pos x="T2" y="T3"/>
                  </a:cxn>
                  <a:cxn ang="T12">
                    <a:pos x="T4" y="T5"/>
                  </a:cxn>
                  <a:cxn ang="T13">
                    <a:pos x="T6" y="T7"/>
                  </a:cxn>
                  <a:cxn ang="T14">
                    <a:pos x="T8" y="T9"/>
                  </a:cxn>
                </a:cxnLst>
                <a:rect l="T15" t="T16" r="T17" b="T18"/>
                <a:pathLst>
                  <a:path w="36" h="36">
                    <a:moveTo>
                      <a:pt x="18" y="0"/>
                    </a:moveTo>
                    <a:lnTo>
                      <a:pt x="36" y="18"/>
                    </a:lnTo>
                    <a:lnTo>
                      <a:pt x="18" y="36"/>
                    </a:lnTo>
                    <a:lnTo>
                      <a:pt x="0" y="18"/>
                    </a:lnTo>
                    <a:lnTo>
                      <a:pt x="18" y="0"/>
                    </a:lnTo>
                    <a:close/>
                  </a:path>
                </a:pathLst>
              </a:custGeom>
              <a:solidFill>
                <a:srgbClr val="FF00FF"/>
              </a:solidFill>
              <a:ln w="9525">
                <a:solidFill>
                  <a:srgbClr val="FF00FF"/>
                </a:solidFill>
                <a:round/>
                <a:headEnd/>
                <a:tailEnd/>
              </a:ln>
            </p:spPr>
            <p:txBody>
              <a:bodyPr/>
              <a:lstStyle/>
              <a:p>
                <a:endParaRPr lang="en-US"/>
              </a:p>
            </p:txBody>
          </p:sp>
          <p:sp>
            <p:nvSpPr>
              <p:cNvPr id="238746" name="Freeform 176"/>
              <p:cNvSpPr>
                <a:spLocks/>
              </p:cNvSpPr>
              <p:nvPr/>
            </p:nvSpPr>
            <p:spPr bwMode="auto">
              <a:xfrm>
                <a:off x="5280" y="2721"/>
                <a:ext cx="36" cy="36"/>
              </a:xfrm>
              <a:custGeom>
                <a:avLst/>
                <a:gdLst>
                  <a:gd name="T0" fmla="*/ 18 w 36"/>
                  <a:gd name="T1" fmla="*/ 0 h 36"/>
                  <a:gd name="T2" fmla="*/ 36 w 36"/>
                  <a:gd name="T3" fmla="*/ 18 h 36"/>
                  <a:gd name="T4" fmla="*/ 18 w 36"/>
                  <a:gd name="T5" fmla="*/ 36 h 36"/>
                  <a:gd name="T6" fmla="*/ 0 w 36"/>
                  <a:gd name="T7" fmla="*/ 18 h 36"/>
                  <a:gd name="T8" fmla="*/ 18 w 36"/>
                  <a:gd name="T9" fmla="*/ 0 h 36"/>
                  <a:gd name="T10" fmla="*/ 0 60000 65536"/>
                  <a:gd name="T11" fmla="*/ 0 60000 65536"/>
                  <a:gd name="T12" fmla="*/ 0 60000 65536"/>
                  <a:gd name="T13" fmla="*/ 0 60000 65536"/>
                  <a:gd name="T14" fmla="*/ 0 60000 65536"/>
                  <a:gd name="T15" fmla="*/ 0 w 36"/>
                  <a:gd name="T16" fmla="*/ 0 h 36"/>
                  <a:gd name="T17" fmla="*/ 36 w 36"/>
                  <a:gd name="T18" fmla="*/ 36 h 36"/>
                </a:gdLst>
                <a:ahLst/>
                <a:cxnLst>
                  <a:cxn ang="T10">
                    <a:pos x="T0" y="T1"/>
                  </a:cxn>
                  <a:cxn ang="T11">
                    <a:pos x="T2" y="T3"/>
                  </a:cxn>
                  <a:cxn ang="T12">
                    <a:pos x="T4" y="T5"/>
                  </a:cxn>
                  <a:cxn ang="T13">
                    <a:pos x="T6" y="T7"/>
                  </a:cxn>
                  <a:cxn ang="T14">
                    <a:pos x="T8" y="T9"/>
                  </a:cxn>
                </a:cxnLst>
                <a:rect l="T15" t="T16" r="T17" b="T18"/>
                <a:pathLst>
                  <a:path w="36" h="36">
                    <a:moveTo>
                      <a:pt x="18" y="0"/>
                    </a:moveTo>
                    <a:lnTo>
                      <a:pt x="36" y="18"/>
                    </a:lnTo>
                    <a:lnTo>
                      <a:pt x="18" y="36"/>
                    </a:lnTo>
                    <a:lnTo>
                      <a:pt x="0" y="18"/>
                    </a:lnTo>
                    <a:lnTo>
                      <a:pt x="18" y="0"/>
                    </a:lnTo>
                    <a:close/>
                  </a:path>
                </a:pathLst>
              </a:custGeom>
              <a:solidFill>
                <a:srgbClr val="FF00FF"/>
              </a:solidFill>
              <a:ln w="9525">
                <a:solidFill>
                  <a:srgbClr val="FF00FF"/>
                </a:solidFill>
                <a:round/>
                <a:headEnd/>
                <a:tailEnd/>
              </a:ln>
            </p:spPr>
            <p:txBody>
              <a:bodyPr/>
              <a:lstStyle/>
              <a:p>
                <a:endParaRPr lang="en-US"/>
              </a:p>
            </p:txBody>
          </p:sp>
          <p:sp>
            <p:nvSpPr>
              <p:cNvPr id="238747" name="Freeform 177"/>
              <p:cNvSpPr>
                <a:spLocks/>
              </p:cNvSpPr>
              <p:nvPr/>
            </p:nvSpPr>
            <p:spPr bwMode="auto">
              <a:xfrm>
                <a:off x="5304" y="2379"/>
                <a:ext cx="36" cy="36"/>
              </a:xfrm>
              <a:custGeom>
                <a:avLst/>
                <a:gdLst>
                  <a:gd name="T0" fmla="*/ 18 w 36"/>
                  <a:gd name="T1" fmla="*/ 0 h 36"/>
                  <a:gd name="T2" fmla="*/ 36 w 36"/>
                  <a:gd name="T3" fmla="*/ 18 h 36"/>
                  <a:gd name="T4" fmla="*/ 18 w 36"/>
                  <a:gd name="T5" fmla="*/ 36 h 36"/>
                  <a:gd name="T6" fmla="*/ 0 w 36"/>
                  <a:gd name="T7" fmla="*/ 18 h 36"/>
                  <a:gd name="T8" fmla="*/ 18 w 36"/>
                  <a:gd name="T9" fmla="*/ 0 h 36"/>
                  <a:gd name="T10" fmla="*/ 0 60000 65536"/>
                  <a:gd name="T11" fmla="*/ 0 60000 65536"/>
                  <a:gd name="T12" fmla="*/ 0 60000 65536"/>
                  <a:gd name="T13" fmla="*/ 0 60000 65536"/>
                  <a:gd name="T14" fmla="*/ 0 60000 65536"/>
                  <a:gd name="T15" fmla="*/ 0 w 36"/>
                  <a:gd name="T16" fmla="*/ 0 h 36"/>
                  <a:gd name="T17" fmla="*/ 36 w 36"/>
                  <a:gd name="T18" fmla="*/ 36 h 36"/>
                </a:gdLst>
                <a:ahLst/>
                <a:cxnLst>
                  <a:cxn ang="T10">
                    <a:pos x="T0" y="T1"/>
                  </a:cxn>
                  <a:cxn ang="T11">
                    <a:pos x="T2" y="T3"/>
                  </a:cxn>
                  <a:cxn ang="T12">
                    <a:pos x="T4" y="T5"/>
                  </a:cxn>
                  <a:cxn ang="T13">
                    <a:pos x="T6" y="T7"/>
                  </a:cxn>
                  <a:cxn ang="T14">
                    <a:pos x="T8" y="T9"/>
                  </a:cxn>
                </a:cxnLst>
                <a:rect l="T15" t="T16" r="T17" b="T18"/>
                <a:pathLst>
                  <a:path w="36" h="36">
                    <a:moveTo>
                      <a:pt x="18" y="0"/>
                    </a:moveTo>
                    <a:lnTo>
                      <a:pt x="36" y="18"/>
                    </a:lnTo>
                    <a:lnTo>
                      <a:pt x="18" y="36"/>
                    </a:lnTo>
                    <a:lnTo>
                      <a:pt x="0" y="18"/>
                    </a:lnTo>
                    <a:lnTo>
                      <a:pt x="18" y="0"/>
                    </a:lnTo>
                    <a:close/>
                  </a:path>
                </a:pathLst>
              </a:custGeom>
              <a:solidFill>
                <a:srgbClr val="FF00FF"/>
              </a:solidFill>
              <a:ln w="9525">
                <a:solidFill>
                  <a:srgbClr val="FF00FF"/>
                </a:solidFill>
                <a:round/>
                <a:headEnd/>
                <a:tailEnd/>
              </a:ln>
            </p:spPr>
            <p:txBody>
              <a:bodyPr/>
              <a:lstStyle/>
              <a:p>
                <a:endParaRPr lang="en-US"/>
              </a:p>
            </p:txBody>
          </p:sp>
          <p:sp>
            <p:nvSpPr>
              <p:cNvPr id="238748" name="Freeform 178"/>
              <p:cNvSpPr>
                <a:spLocks/>
              </p:cNvSpPr>
              <p:nvPr/>
            </p:nvSpPr>
            <p:spPr bwMode="auto">
              <a:xfrm>
                <a:off x="5322" y="2739"/>
                <a:ext cx="36" cy="36"/>
              </a:xfrm>
              <a:custGeom>
                <a:avLst/>
                <a:gdLst>
                  <a:gd name="T0" fmla="*/ 18 w 36"/>
                  <a:gd name="T1" fmla="*/ 0 h 36"/>
                  <a:gd name="T2" fmla="*/ 36 w 36"/>
                  <a:gd name="T3" fmla="*/ 18 h 36"/>
                  <a:gd name="T4" fmla="*/ 18 w 36"/>
                  <a:gd name="T5" fmla="*/ 36 h 36"/>
                  <a:gd name="T6" fmla="*/ 0 w 36"/>
                  <a:gd name="T7" fmla="*/ 18 h 36"/>
                  <a:gd name="T8" fmla="*/ 18 w 36"/>
                  <a:gd name="T9" fmla="*/ 0 h 36"/>
                  <a:gd name="T10" fmla="*/ 0 60000 65536"/>
                  <a:gd name="T11" fmla="*/ 0 60000 65536"/>
                  <a:gd name="T12" fmla="*/ 0 60000 65536"/>
                  <a:gd name="T13" fmla="*/ 0 60000 65536"/>
                  <a:gd name="T14" fmla="*/ 0 60000 65536"/>
                  <a:gd name="T15" fmla="*/ 0 w 36"/>
                  <a:gd name="T16" fmla="*/ 0 h 36"/>
                  <a:gd name="T17" fmla="*/ 36 w 36"/>
                  <a:gd name="T18" fmla="*/ 36 h 36"/>
                </a:gdLst>
                <a:ahLst/>
                <a:cxnLst>
                  <a:cxn ang="T10">
                    <a:pos x="T0" y="T1"/>
                  </a:cxn>
                  <a:cxn ang="T11">
                    <a:pos x="T2" y="T3"/>
                  </a:cxn>
                  <a:cxn ang="T12">
                    <a:pos x="T4" y="T5"/>
                  </a:cxn>
                  <a:cxn ang="T13">
                    <a:pos x="T6" y="T7"/>
                  </a:cxn>
                  <a:cxn ang="T14">
                    <a:pos x="T8" y="T9"/>
                  </a:cxn>
                </a:cxnLst>
                <a:rect l="T15" t="T16" r="T17" b="T18"/>
                <a:pathLst>
                  <a:path w="36" h="36">
                    <a:moveTo>
                      <a:pt x="18" y="0"/>
                    </a:moveTo>
                    <a:lnTo>
                      <a:pt x="36" y="18"/>
                    </a:lnTo>
                    <a:lnTo>
                      <a:pt x="18" y="36"/>
                    </a:lnTo>
                    <a:lnTo>
                      <a:pt x="0" y="18"/>
                    </a:lnTo>
                    <a:lnTo>
                      <a:pt x="18" y="0"/>
                    </a:lnTo>
                    <a:close/>
                  </a:path>
                </a:pathLst>
              </a:custGeom>
              <a:solidFill>
                <a:srgbClr val="FF00FF"/>
              </a:solidFill>
              <a:ln w="9525">
                <a:solidFill>
                  <a:srgbClr val="FF00FF"/>
                </a:solidFill>
                <a:round/>
                <a:headEnd/>
                <a:tailEnd/>
              </a:ln>
            </p:spPr>
            <p:txBody>
              <a:bodyPr/>
              <a:lstStyle/>
              <a:p>
                <a:endParaRPr lang="en-US"/>
              </a:p>
            </p:txBody>
          </p:sp>
          <p:sp>
            <p:nvSpPr>
              <p:cNvPr id="238749" name="Freeform 179"/>
              <p:cNvSpPr>
                <a:spLocks/>
              </p:cNvSpPr>
              <p:nvPr/>
            </p:nvSpPr>
            <p:spPr bwMode="auto">
              <a:xfrm>
                <a:off x="5340" y="2361"/>
                <a:ext cx="36" cy="36"/>
              </a:xfrm>
              <a:custGeom>
                <a:avLst/>
                <a:gdLst>
                  <a:gd name="T0" fmla="*/ 18 w 36"/>
                  <a:gd name="T1" fmla="*/ 0 h 36"/>
                  <a:gd name="T2" fmla="*/ 36 w 36"/>
                  <a:gd name="T3" fmla="*/ 18 h 36"/>
                  <a:gd name="T4" fmla="*/ 18 w 36"/>
                  <a:gd name="T5" fmla="*/ 36 h 36"/>
                  <a:gd name="T6" fmla="*/ 0 w 36"/>
                  <a:gd name="T7" fmla="*/ 18 h 36"/>
                  <a:gd name="T8" fmla="*/ 18 w 36"/>
                  <a:gd name="T9" fmla="*/ 0 h 36"/>
                  <a:gd name="T10" fmla="*/ 0 60000 65536"/>
                  <a:gd name="T11" fmla="*/ 0 60000 65536"/>
                  <a:gd name="T12" fmla="*/ 0 60000 65536"/>
                  <a:gd name="T13" fmla="*/ 0 60000 65536"/>
                  <a:gd name="T14" fmla="*/ 0 60000 65536"/>
                  <a:gd name="T15" fmla="*/ 0 w 36"/>
                  <a:gd name="T16" fmla="*/ 0 h 36"/>
                  <a:gd name="T17" fmla="*/ 36 w 36"/>
                  <a:gd name="T18" fmla="*/ 36 h 36"/>
                </a:gdLst>
                <a:ahLst/>
                <a:cxnLst>
                  <a:cxn ang="T10">
                    <a:pos x="T0" y="T1"/>
                  </a:cxn>
                  <a:cxn ang="T11">
                    <a:pos x="T2" y="T3"/>
                  </a:cxn>
                  <a:cxn ang="T12">
                    <a:pos x="T4" y="T5"/>
                  </a:cxn>
                  <a:cxn ang="T13">
                    <a:pos x="T6" y="T7"/>
                  </a:cxn>
                  <a:cxn ang="T14">
                    <a:pos x="T8" y="T9"/>
                  </a:cxn>
                </a:cxnLst>
                <a:rect l="T15" t="T16" r="T17" b="T18"/>
                <a:pathLst>
                  <a:path w="36" h="36">
                    <a:moveTo>
                      <a:pt x="18" y="0"/>
                    </a:moveTo>
                    <a:lnTo>
                      <a:pt x="36" y="18"/>
                    </a:lnTo>
                    <a:lnTo>
                      <a:pt x="18" y="36"/>
                    </a:lnTo>
                    <a:lnTo>
                      <a:pt x="0" y="18"/>
                    </a:lnTo>
                    <a:lnTo>
                      <a:pt x="18" y="0"/>
                    </a:lnTo>
                    <a:close/>
                  </a:path>
                </a:pathLst>
              </a:custGeom>
              <a:solidFill>
                <a:srgbClr val="FF00FF"/>
              </a:solidFill>
              <a:ln w="9525">
                <a:solidFill>
                  <a:srgbClr val="FF00FF"/>
                </a:solidFill>
                <a:round/>
                <a:headEnd/>
                <a:tailEnd/>
              </a:ln>
            </p:spPr>
            <p:txBody>
              <a:bodyPr/>
              <a:lstStyle/>
              <a:p>
                <a:endParaRPr lang="en-US"/>
              </a:p>
            </p:txBody>
          </p:sp>
          <p:sp>
            <p:nvSpPr>
              <p:cNvPr id="238750" name="Freeform 180"/>
              <p:cNvSpPr>
                <a:spLocks/>
              </p:cNvSpPr>
              <p:nvPr/>
            </p:nvSpPr>
            <p:spPr bwMode="auto">
              <a:xfrm>
                <a:off x="5364" y="2757"/>
                <a:ext cx="36" cy="36"/>
              </a:xfrm>
              <a:custGeom>
                <a:avLst/>
                <a:gdLst>
                  <a:gd name="T0" fmla="*/ 18 w 36"/>
                  <a:gd name="T1" fmla="*/ 0 h 36"/>
                  <a:gd name="T2" fmla="*/ 36 w 36"/>
                  <a:gd name="T3" fmla="*/ 18 h 36"/>
                  <a:gd name="T4" fmla="*/ 18 w 36"/>
                  <a:gd name="T5" fmla="*/ 36 h 36"/>
                  <a:gd name="T6" fmla="*/ 0 w 36"/>
                  <a:gd name="T7" fmla="*/ 18 h 36"/>
                  <a:gd name="T8" fmla="*/ 18 w 36"/>
                  <a:gd name="T9" fmla="*/ 0 h 36"/>
                  <a:gd name="T10" fmla="*/ 0 60000 65536"/>
                  <a:gd name="T11" fmla="*/ 0 60000 65536"/>
                  <a:gd name="T12" fmla="*/ 0 60000 65536"/>
                  <a:gd name="T13" fmla="*/ 0 60000 65536"/>
                  <a:gd name="T14" fmla="*/ 0 60000 65536"/>
                  <a:gd name="T15" fmla="*/ 0 w 36"/>
                  <a:gd name="T16" fmla="*/ 0 h 36"/>
                  <a:gd name="T17" fmla="*/ 36 w 36"/>
                  <a:gd name="T18" fmla="*/ 36 h 36"/>
                </a:gdLst>
                <a:ahLst/>
                <a:cxnLst>
                  <a:cxn ang="T10">
                    <a:pos x="T0" y="T1"/>
                  </a:cxn>
                  <a:cxn ang="T11">
                    <a:pos x="T2" y="T3"/>
                  </a:cxn>
                  <a:cxn ang="T12">
                    <a:pos x="T4" y="T5"/>
                  </a:cxn>
                  <a:cxn ang="T13">
                    <a:pos x="T6" y="T7"/>
                  </a:cxn>
                  <a:cxn ang="T14">
                    <a:pos x="T8" y="T9"/>
                  </a:cxn>
                </a:cxnLst>
                <a:rect l="T15" t="T16" r="T17" b="T18"/>
                <a:pathLst>
                  <a:path w="36" h="36">
                    <a:moveTo>
                      <a:pt x="18" y="0"/>
                    </a:moveTo>
                    <a:lnTo>
                      <a:pt x="36" y="18"/>
                    </a:lnTo>
                    <a:lnTo>
                      <a:pt x="18" y="36"/>
                    </a:lnTo>
                    <a:lnTo>
                      <a:pt x="0" y="18"/>
                    </a:lnTo>
                    <a:lnTo>
                      <a:pt x="18" y="0"/>
                    </a:lnTo>
                    <a:close/>
                  </a:path>
                </a:pathLst>
              </a:custGeom>
              <a:solidFill>
                <a:srgbClr val="FF00FF"/>
              </a:solidFill>
              <a:ln w="9525">
                <a:solidFill>
                  <a:srgbClr val="FF00FF"/>
                </a:solidFill>
                <a:round/>
                <a:headEnd/>
                <a:tailEnd/>
              </a:ln>
            </p:spPr>
            <p:txBody>
              <a:bodyPr/>
              <a:lstStyle/>
              <a:p>
                <a:endParaRPr lang="en-US"/>
              </a:p>
            </p:txBody>
          </p:sp>
          <p:sp>
            <p:nvSpPr>
              <p:cNvPr id="238751" name="Freeform 181"/>
              <p:cNvSpPr>
                <a:spLocks/>
              </p:cNvSpPr>
              <p:nvPr/>
            </p:nvSpPr>
            <p:spPr bwMode="auto">
              <a:xfrm>
                <a:off x="5382" y="2343"/>
                <a:ext cx="36" cy="36"/>
              </a:xfrm>
              <a:custGeom>
                <a:avLst/>
                <a:gdLst>
                  <a:gd name="T0" fmla="*/ 18 w 36"/>
                  <a:gd name="T1" fmla="*/ 0 h 36"/>
                  <a:gd name="T2" fmla="*/ 36 w 36"/>
                  <a:gd name="T3" fmla="*/ 18 h 36"/>
                  <a:gd name="T4" fmla="*/ 18 w 36"/>
                  <a:gd name="T5" fmla="*/ 36 h 36"/>
                  <a:gd name="T6" fmla="*/ 0 w 36"/>
                  <a:gd name="T7" fmla="*/ 18 h 36"/>
                  <a:gd name="T8" fmla="*/ 18 w 36"/>
                  <a:gd name="T9" fmla="*/ 0 h 36"/>
                  <a:gd name="T10" fmla="*/ 0 60000 65536"/>
                  <a:gd name="T11" fmla="*/ 0 60000 65536"/>
                  <a:gd name="T12" fmla="*/ 0 60000 65536"/>
                  <a:gd name="T13" fmla="*/ 0 60000 65536"/>
                  <a:gd name="T14" fmla="*/ 0 60000 65536"/>
                  <a:gd name="T15" fmla="*/ 0 w 36"/>
                  <a:gd name="T16" fmla="*/ 0 h 36"/>
                  <a:gd name="T17" fmla="*/ 36 w 36"/>
                  <a:gd name="T18" fmla="*/ 36 h 36"/>
                </a:gdLst>
                <a:ahLst/>
                <a:cxnLst>
                  <a:cxn ang="T10">
                    <a:pos x="T0" y="T1"/>
                  </a:cxn>
                  <a:cxn ang="T11">
                    <a:pos x="T2" y="T3"/>
                  </a:cxn>
                  <a:cxn ang="T12">
                    <a:pos x="T4" y="T5"/>
                  </a:cxn>
                  <a:cxn ang="T13">
                    <a:pos x="T6" y="T7"/>
                  </a:cxn>
                  <a:cxn ang="T14">
                    <a:pos x="T8" y="T9"/>
                  </a:cxn>
                </a:cxnLst>
                <a:rect l="T15" t="T16" r="T17" b="T18"/>
                <a:pathLst>
                  <a:path w="36" h="36">
                    <a:moveTo>
                      <a:pt x="18" y="0"/>
                    </a:moveTo>
                    <a:lnTo>
                      <a:pt x="36" y="18"/>
                    </a:lnTo>
                    <a:lnTo>
                      <a:pt x="18" y="36"/>
                    </a:lnTo>
                    <a:lnTo>
                      <a:pt x="0" y="18"/>
                    </a:lnTo>
                    <a:lnTo>
                      <a:pt x="18" y="0"/>
                    </a:lnTo>
                    <a:close/>
                  </a:path>
                </a:pathLst>
              </a:custGeom>
              <a:solidFill>
                <a:srgbClr val="FF00FF"/>
              </a:solidFill>
              <a:ln w="9525">
                <a:solidFill>
                  <a:srgbClr val="FF00FF"/>
                </a:solidFill>
                <a:round/>
                <a:headEnd/>
                <a:tailEnd/>
              </a:ln>
            </p:spPr>
            <p:txBody>
              <a:bodyPr/>
              <a:lstStyle/>
              <a:p>
                <a:endParaRPr lang="en-US"/>
              </a:p>
            </p:txBody>
          </p:sp>
          <p:sp>
            <p:nvSpPr>
              <p:cNvPr id="238752" name="Freeform 182"/>
              <p:cNvSpPr>
                <a:spLocks/>
              </p:cNvSpPr>
              <p:nvPr/>
            </p:nvSpPr>
            <p:spPr bwMode="auto">
              <a:xfrm>
                <a:off x="5400" y="2775"/>
                <a:ext cx="36" cy="36"/>
              </a:xfrm>
              <a:custGeom>
                <a:avLst/>
                <a:gdLst>
                  <a:gd name="T0" fmla="*/ 18 w 36"/>
                  <a:gd name="T1" fmla="*/ 0 h 36"/>
                  <a:gd name="T2" fmla="*/ 36 w 36"/>
                  <a:gd name="T3" fmla="*/ 18 h 36"/>
                  <a:gd name="T4" fmla="*/ 18 w 36"/>
                  <a:gd name="T5" fmla="*/ 36 h 36"/>
                  <a:gd name="T6" fmla="*/ 0 w 36"/>
                  <a:gd name="T7" fmla="*/ 18 h 36"/>
                  <a:gd name="T8" fmla="*/ 18 w 36"/>
                  <a:gd name="T9" fmla="*/ 0 h 36"/>
                  <a:gd name="T10" fmla="*/ 0 60000 65536"/>
                  <a:gd name="T11" fmla="*/ 0 60000 65536"/>
                  <a:gd name="T12" fmla="*/ 0 60000 65536"/>
                  <a:gd name="T13" fmla="*/ 0 60000 65536"/>
                  <a:gd name="T14" fmla="*/ 0 60000 65536"/>
                  <a:gd name="T15" fmla="*/ 0 w 36"/>
                  <a:gd name="T16" fmla="*/ 0 h 36"/>
                  <a:gd name="T17" fmla="*/ 36 w 36"/>
                  <a:gd name="T18" fmla="*/ 36 h 36"/>
                </a:gdLst>
                <a:ahLst/>
                <a:cxnLst>
                  <a:cxn ang="T10">
                    <a:pos x="T0" y="T1"/>
                  </a:cxn>
                  <a:cxn ang="T11">
                    <a:pos x="T2" y="T3"/>
                  </a:cxn>
                  <a:cxn ang="T12">
                    <a:pos x="T4" y="T5"/>
                  </a:cxn>
                  <a:cxn ang="T13">
                    <a:pos x="T6" y="T7"/>
                  </a:cxn>
                  <a:cxn ang="T14">
                    <a:pos x="T8" y="T9"/>
                  </a:cxn>
                </a:cxnLst>
                <a:rect l="T15" t="T16" r="T17" b="T18"/>
                <a:pathLst>
                  <a:path w="36" h="36">
                    <a:moveTo>
                      <a:pt x="18" y="0"/>
                    </a:moveTo>
                    <a:lnTo>
                      <a:pt x="36" y="18"/>
                    </a:lnTo>
                    <a:lnTo>
                      <a:pt x="18" y="36"/>
                    </a:lnTo>
                    <a:lnTo>
                      <a:pt x="0" y="18"/>
                    </a:lnTo>
                    <a:lnTo>
                      <a:pt x="18" y="0"/>
                    </a:lnTo>
                    <a:close/>
                  </a:path>
                </a:pathLst>
              </a:custGeom>
              <a:solidFill>
                <a:srgbClr val="FF00FF"/>
              </a:solidFill>
              <a:ln w="9525">
                <a:solidFill>
                  <a:srgbClr val="FF00FF"/>
                </a:solidFill>
                <a:round/>
                <a:headEnd/>
                <a:tailEnd/>
              </a:ln>
            </p:spPr>
            <p:txBody>
              <a:bodyPr/>
              <a:lstStyle/>
              <a:p>
                <a:endParaRPr lang="en-US"/>
              </a:p>
            </p:txBody>
          </p:sp>
        </p:grpSp>
        <p:sp>
          <p:nvSpPr>
            <p:cNvPr id="238604" name="Rectangle 183"/>
            <p:cNvSpPr>
              <a:spLocks noChangeArrowheads="1"/>
            </p:cNvSpPr>
            <p:nvPr/>
          </p:nvSpPr>
          <p:spPr bwMode="auto">
            <a:xfrm>
              <a:off x="3597" y="1728"/>
              <a:ext cx="720" cy="66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latin typeface="Arial" panose="020B0604020202020204" pitchFamily="34" charset="0"/>
              </a:endParaRPr>
            </a:p>
          </p:txBody>
        </p:sp>
        <p:grpSp>
          <p:nvGrpSpPr>
            <p:cNvPr id="238605" name="Group 184"/>
            <p:cNvGrpSpPr>
              <a:grpSpLocks/>
            </p:cNvGrpSpPr>
            <p:nvPr/>
          </p:nvGrpSpPr>
          <p:grpSpPr bwMode="auto">
            <a:xfrm>
              <a:off x="4203" y="1791"/>
              <a:ext cx="598" cy="533"/>
              <a:chOff x="4924" y="3547"/>
              <a:chExt cx="598" cy="533"/>
            </a:xfrm>
          </p:grpSpPr>
          <p:sp>
            <p:nvSpPr>
              <p:cNvPr id="238696" name="Rectangle 185"/>
              <p:cNvSpPr>
                <a:spLocks noChangeArrowheads="1"/>
              </p:cNvSpPr>
              <p:nvPr/>
            </p:nvSpPr>
            <p:spPr bwMode="auto">
              <a:xfrm>
                <a:off x="4924" y="3547"/>
                <a:ext cx="598" cy="53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latin typeface="Arial" panose="020B0604020202020204" pitchFamily="34" charset="0"/>
                </a:endParaRPr>
              </a:p>
            </p:txBody>
          </p:sp>
          <p:sp>
            <p:nvSpPr>
              <p:cNvPr id="238697" name="Rectangle 186"/>
              <p:cNvSpPr>
                <a:spLocks noChangeArrowheads="1"/>
              </p:cNvSpPr>
              <p:nvPr/>
            </p:nvSpPr>
            <p:spPr bwMode="auto">
              <a:xfrm>
                <a:off x="4924" y="3547"/>
                <a:ext cx="598" cy="532"/>
              </a:xfrm>
              <a:prstGeom prst="rect">
                <a:avLst/>
              </a:prstGeom>
              <a:noFill/>
              <a:ln w="9525">
                <a:solidFill>
                  <a:srgbClr val="808080"/>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latin typeface="Arial" panose="020B0604020202020204" pitchFamily="34" charset="0"/>
                </a:endParaRPr>
              </a:p>
            </p:txBody>
          </p:sp>
          <p:sp>
            <p:nvSpPr>
              <p:cNvPr id="238698" name="Line 187"/>
              <p:cNvSpPr>
                <a:spLocks noChangeShapeType="1"/>
              </p:cNvSpPr>
              <p:nvPr/>
            </p:nvSpPr>
            <p:spPr bwMode="auto">
              <a:xfrm>
                <a:off x="4924" y="3547"/>
                <a:ext cx="1" cy="532"/>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8699" name="Line 188"/>
              <p:cNvSpPr>
                <a:spLocks noChangeShapeType="1"/>
              </p:cNvSpPr>
              <p:nvPr/>
            </p:nvSpPr>
            <p:spPr bwMode="auto">
              <a:xfrm>
                <a:off x="4924" y="4079"/>
                <a:ext cx="598" cy="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8700" name="Freeform 189"/>
              <p:cNvSpPr>
                <a:spLocks/>
              </p:cNvSpPr>
              <p:nvPr/>
            </p:nvSpPr>
            <p:spPr bwMode="auto">
              <a:xfrm>
                <a:off x="4924" y="4043"/>
                <a:ext cx="36" cy="36"/>
              </a:xfrm>
              <a:custGeom>
                <a:avLst/>
                <a:gdLst>
                  <a:gd name="T0" fmla="*/ 18 w 36"/>
                  <a:gd name="T1" fmla="*/ 0 h 36"/>
                  <a:gd name="T2" fmla="*/ 36 w 36"/>
                  <a:gd name="T3" fmla="*/ 18 h 36"/>
                  <a:gd name="T4" fmla="*/ 18 w 36"/>
                  <a:gd name="T5" fmla="*/ 36 h 36"/>
                  <a:gd name="T6" fmla="*/ 0 w 36"/>
                  <a:gd name="T7" fmla="*/ 18 h 36"/>
                  <a:gd name="T8" fmla="*/ 18 w 36"/>
                  <a:gd name="T9" fmla="*/ 0 h 36"/>
                  <a:gd name="T10" fmla="*/ 0 60000 65536"/>
                  <a:gd name="T11" fmla="*/ 0 60000 65536"/>
                  <a:gd name="T12" fmla="*/ 0 60000 65536"/>
                  <a:gd name="T13" fmla="*/ 0 60000 65536"/>
                  <a:gd name="T14" fmla="*/ 0 60000 65536"/>
                  <a:gd name="T15" fmla="*/ 0 w 36"/>
                  <a:gd name="T16" fmla="*/ 0 h 36"/>
                  <a:gd name="T17" fmla="*/ 36 w 36"/>
                  <a:gd name="T18" fmla="*/ 36 h 36"/>
                </a:gdLst>
                <a:ahLst/>
                <a:cxnLst>
                  <a:cxn ang="T10">
                    <a:pos x="T0" y="T1"/>
                  </a:cxn>
                  <a:cxn ang="T11">
                    <a:pos x="T2" y="T3"/>
                  </a:cxn>
                  <a:cxn ang="T12">
                    <a:pos x="T4" y="T5"/>
                  </a:cxn>
                  <a:cxn ang="T13">
                    <a:pos x="T6" y="T7"/>
                  </a:cxn>
                  <a:cxn ang="T14">
                    <a:pos x="T8" y="T9"/>
                  </a:cxn>
                </a:cxnLst>
                <a:rect l="T15" t="T16" r="T17" b="T18"/>
                <a:pathLst>
                  <a:path w="36" h="36">
                    <a:moveTo>
                      <a:pt x="18" y="0"/>
                    </a:moveTo>
                    <a:lnTo>
                      <a:pt x="36" y="18"/>
                    </a:lnTo>
                    <a:lnTo>
                      <a:pt x="18" y="36"/>
                    </a:lnTo>
                    <a:lnTo>
                      <a:pt x="0" y="18"/>
                    </a:lnTo>
                    <a:lnTo>
                      <a:pt x="18" y="0"/>
                    </a:lnTo>
                    <a:close/>
                  </a:path>
                </a:pathLst>
              </a:custGeom>
              <a:solidFill>
                <a:srgbClr val="FF99CC"/>
              </a:solidFill>
              <a:ln w="9525">
                <a:solidFill>
                  <a:srgbClr val="FF99CC"/>
                </a:solidFill>
                <a:round/>
                <a:headEnd/>
                <a:tailEnd/>
              </a:ln>
            </p:spPr>
            <p:txBody>
              <a:bodyPr/>
              <a:lstStyle/>
              <a:p>
                <a:endParaRPr lang="en-US"/>
              </a:p>
            </p:txBody>
          </p:sp>
          <p:sp>
            <p:nvSpPr>
              <p:cNvPr id="238701" name="Freeform 190"/>
              <p:cNvSpPr>
                <a:spLocks/>
              </p:cNvSpPr>
              <p:nvPr/>
            </p:nvSpPr>
            <p:spPr bwMode="auto">
              <a:xfrm>
                <a:off x="4948" y="3619"/>
                <a:ext cx="36" cy="37"/>
              </a:xfrm>
              <a:custGeom>
                <a:avLst/>
                <a:gdLst>
                  <a:gd name="T0" fmla="*/ 18 w 36"/>
                  <a:gd name="T1" fmla="*/ 0 h 37"/>
                  <a:gd name="T2" fmla="*/ 36 w 36"/>
                  <a:gd name="T3" fmla="*/ 19 h 37"/>
                  <a:gd name="T4" fmla="*/ 18 w 36"/>
                  <a:gd name="T5" fmla="*/ 37 h 37"/>
                  <a:gd name="T6" fmla="*/ 0 w 36"/>
                  <a:gd name="T7" fmla="*/ 19 h 37"/>
                  <a:gd name="T8" fmla="*/ 18 w 36"/>
                  <a:gd name="T9" fmla="*/ 0 h 37"/>
                  <a:gd name="T10" fmla="*/ 0 60000 65536"/>
                  <a:gd name="T11" fmla="*/ 0 60000 65536"/>
                  <a:gd name="T12" fmla="*/ 0 60000 65536"/>
                  <a:gd name="T13" fmla="*/ 0 60000 65536"/>
                  <a:gd name="T14" fmla="*/ 0 60000 65536"/>
                  <a:gd name="T15" fmla="*/ 0 w 36"/>
                  <a:gd name="T16" fmla="*/ 0 h 37"/>
                  <a:gd name="T17" fmla="*/ 36 w 36"/>
                  <a:gd name="T18" fmla="*/ 37 h 37"/>
                </a:gdLst>
                <a:ahLst/>
                <a:cxnLst>
                  <a:cxn ang="T10">
                    <a:pos x="T0" y="T1"/>
                  </a:cxn>
                  <a:cxn ang="T11">
                    <a:pos x="T2" y="T3"/>
                  </a:cxn>
                  <a:cxn ang="T12">
                    <a:pos x="T4" y="T5"/>
                  </a:cxn>
                  <a:cxn ang="T13">
                    <a:pos x="T6" y="T7"/>
                  </a:cxn>
                  <a:cxn ang="T14">
                    <a:pos x="T8" y="T9"/>
                  </a:cxn>
                </a:cxnLst>
                <a:rect l="T15" t="T16" r="T17" b="T18"/>
                <a:pathLst>
                  <a:path w="36" h="37">
                    <a:moveTo>
                      <a:pt x="18" y="0"/>
                    </a:moveTo>
                    <a:lnTo>
                      <a:pt x="36" y="19"/>
                    </a:lnTo>
                    <a:lnTo>
                      <a:pt x="18" y="37"/>
                    </a:lnTo>
                    <a:lnTo>
                      <a:pt x="0" y="19"/>
                    </a:lnTo>
                    <a:lnTo>
                      <a:pt x="18" y="0"/>
                    </a:lnTo>
                    <a:close/>
                  </a:path>
                </a:pathLst>
              </a:custGeom>
              <a:solidFill>
                <a:srgbClr val="FF99CC"/>
              </a:solidFill>
              <a:ln w="9525">
                <a:solidFill>
                  <a:srgbClr val="FF99CC"/>
                </a:solidFill>
                <a:round/>
                <a:headEnd/>
                <a:tailEnd/>
              </a:ln>
            </p:spPr>
            <p:txBody>
              <a:bodyPr/>
              <a:lstStyle/>
              <a:p>
                <a:endParaRPr lang="en-US"/>
              </a:p>
            </p:txBody>
          </p:sp>
          <p:sp>
            <p:nvSpPr>
              <p:cNvPr id="238702" name="Freeform 191"/>
              <p:cNvSpPr>
                <a:spLocks/>
              </p:cNvSpPr>
              <p:nvPr/>
            </p:nvSpPr>
            <p:spPr bwMode="auto">
              <a:xfrm>
                <a:off x="4966" y="3922"/>
                <a:ext cx="36" cy="36"/>
              </a:xfrm>
              <a:custGeom>
                <a:avLst/>
                <a:gdLst>
                  <a:gd name="T0" fmla="*/ 18 w 36"/>
                  <a:gd name="T1" fmla="*/ 0 h 36"/>
                  <a:gd name="T2" fmla="*/ 36 w 36"/>
                  <a:gd name="T3" fmla="*/ 18 h 36"/>
                  <a:gd name="T4" fmla="*/ 18 w 36"/>
                  <a:gd name="T5" fmla="*/ 36 h 36"/>
                  <a:gd name="T6" fmla="*/ 0 w 36"/>
                  <a:gd name="T7" fmla="*/ 18 h 36"/>
                  <a:gd name="T8" fmla="*/ 18 w 36"/>
                  <a:gd name="T9" fmla="*/ 0 h 36"/>
                  <a:gd name="T10" fmla="*/ 0 60000 65536"/>
                  <a:gd name="T11" fmla="*/ 0 60000 65536"/>
                  <a:gd name="T12" fmla="*/ 0 60000 65536"/>
                  <a:gd name="T13" fmla="*/ 0 60000 65536"/>
                  <a:gd name="T14" fmla="*/ 0 60000 65536"/>
                  <a:gd name="T15" fmla="*/ 0 w 36"/>
                  <a:gd name="T16" fmla="*/ 0 h 36"/>
                  <a:gd name="T17" fmla="*/ 36 w 36"/>
                  <a:gd name="T18" fmla="*/ 36 h 36"/>
                </a:gdLst>
                <a:ahLst/>
                <a:cxnLst>
                  <a:cxn ang="T10">
                    <a:pos x="T0" y="T1"/>
                  </a:cxn>
                  <a:cxn ang="T11">
                    <a:pos x="T2" y="T3"/>
                  </a:cxn>
                  <a:cxn ang="T12">
                    <a:pos x="T4" y="T5"/>
                  </a:cxn>
                  <a:cxn ang="T13">
                    <a:pos x="T6" y="T7"/>
                  </a:cxn>
                  <a:cxn ang="T14">
                    <a:pos x="T8" y="T9"/>
                  </a:cxn>
                </a:cxnLst>
                <a:rect l="T15" t="T16" r="T17" b="T18"/>
                <a:pathLst>
                  <a:path w="36" h="36">
                    <a:moveTo>
                      <a:pt x="18" y="0"/>
                    </a:moveTo>
                    <a:lnTo>
                      <a:pt x="36" y="18"/>
                    </a:lnTo>
                    <a:lnTo>
                      <a:pt x="18" y="36"/>
                    </a:lnTo>
                    <a:lnTo>
                      <a:pt x="0" y="18"/>
                    </a:lnTo>
                    <a:lnTo>
                      <a:pt x="18" y="0"/>
                    </a:lnTo>
                    <a:close/>
                  </a:path>
                </a:pathLst>
              </a:custGeom>
              <a:solidFill>
                <a:srgbClr val="FF99CC"/>
              </a:solidFill>
              <a:ln w="9525">
                <a:solidFill>
                  <a:srgbClr val="FF99CC"/>
                </a:solidFill>
                <a:round/>
                <a:headEnd/>
                <a:tailEnd/>
              </a:ln>
            </p:spPr>
            <p:txBody>
              <a:bodyPr/>
              <a:lstStyle/>
              <a:p>
                <a:endParaRPr lang="en-US"/>
              </a:p>
            </p:txBody>
          </p:sp>
          <p:sp>
            <p:nvSpPr>
              <p:cNvPr id="238703" name="Freeform 192"/>
              <p:cNvSpPr>
                <a:spLocks/>
              </p:cNvSpPr>
              <p:nvPr/>
            </p:nvSpPr>
            <p:spPr bwMode="auto">
              <a:xfrm>
                <a:off x="4984" y="3722"/>
                <a:ext cx="36" cy="37"/>
              </a:xfrm>
              <a:custGeom>
                <a:avLst/>
                <a:gdLst>
                  <a:gd name="T0" fmla="*/ 18 w 36"/>
                  <a:gd name="T1" fmla="*/ 0 h 37"/>
                  <a:gd name="T2" fmla="*/ 36 w 36"/>
                  <a:gd name="T3" fmla="*/ 18 h 37"/>
                  <a:gd name="T4" fmla="*/ 18 w 36"/>
                  <a:gd name="T5" fmla="*/ 37 h 37"/>
                  <a:gd name="T6" fmla="*/ 0 w 36"/>
                  <a:gd name="T7" fmla="*/ 18 h 37"/>
                  <a:gd name="T8" fmla="*/ 18 w 36"/>
                  <a:gd name="T9" fmla="*/ 0 h 37"/>
                  <a:gd name="T10" fmla="*/ 0 60000 65536"/>
                  <a:gd name="T11" fmla="*/ 0 60000 65536"/>
                  <a:gd name="T12" fmla="*/ 0 60000 65536"/>
                  <a:gd name="T13" fmla="*/ 0 60000 65536"/>
                  <a:gd name="T14" fmla="*/ 0 60000 65536"/>
                  <a:gd name="T15" fmla="*/ 0 w 36"/>
                  <a:gd name="T16" fmla="*/ 0 h 37"/>
                  <a:gd name="T17" fmla="*/ 36 w 36"/>
                  <a:gd name="T18" fmla="*/ 37 h 37"/>
                </a:gdLst>
                <a:ahLst/>
                <a:cxnLst>
                  <a:cxn ang="T10">
                    <a:pos x="T0" y="T1"/>
                  </a:cxn>
                  <a:cxn ang="T11">
                    <a:pos x="T2" y="T3"/>
                  </a:cxn>
                  <a:cxn ang="T12">
                    <a:pos x="T4" y="T5"/>
                  </a:cxn>
                  <a:cxn ang="T13">
                    <a:pos x="T6" y="T7"/>
                  </a:cxn>
                  <a:cxn ang="T14">
                    <a:pos x="T8" y="T9"/>
                  </a:cxn>
                </a:cxnLst>
                <a:rect l="T15" t="T16" r="T17" b="T18"/>
                <a:pathLst>
                  <a:path w="36" h="37">
                    <a:moveTo>
                      <a:pt x="18" y="0"/>
                    </a:moveTo>
                    <a:lnTo>
                      <a:pt x="36" y="18"/>
                    </a:lnTo>
                    <a:lnTo>
                      <a:pt x="18" y="37"/>
                    </a:lnTo>
                    <a:lnTo>
                      <a:pt x="0" y="18"/>
                    </a:lnTo>
                    <a:lnTo>
                      <a:pt x="18" y="0"/>
                    </a:lnTo>
                    <a:close/>
                  </a:path>
                </a:pathLst>
              </a:custGeom>
              <a:solidFill>
                <a:srgbClr val="FF99CC"/>
              </a:solidFill>
              <a:ln w="9525">
                <a:solidFill>
                  <a:srgbClr val="FF99CC"/>
                </a:solidFill>
                <a:round/>
                <a:headEnd/>
                <a:tailEnd/>
              </a:ln>
            </p:spPr>
            <p:txBody>
              <a:bodyPr/>
              <a:lstStyle/>
              <a:p>
                <a:endParaRPr lang="en-US"/>
              </a:p>
            </p:txBody>
          </p:sp>
          <p:sp>
            <p:nvSpPr>
              <p:cNvPr id="238704" name="Freeform 193"/>
              <p:cNvSpPr>
                <a:spLocks/>
              </p:cNvSpPr>
              <p:nvPr/>
            </p:nvSpPr>
            <p:spPr bwMode="auto">
              <a:xfrm>
                <a:off x="5008" y="4025"/>
                <a:ext cx="37" cy="36"/>
              </a:xfrm>
              <a:custGeom>
                <a:avLst/>
                <a:gdLst>
                  <a:gd name="T0" fmla="*/ 19 w 37"/>
                  <a:gd name="T1" fmla="*/ 0 h 36"/>
                  <a:gd name="T2" fmla="*/ 37 w 37"/>
                  <a:gd name="T3" fmla="*/ 18 h 36"/>
                  <a:gd name="T4" fmla="*/ 19 w 37"/>
                  <a:gd name="T5" fmla="*/ 36 h 36"/>
                  <a:gd name="T6" fmla="*/ 0 w 37"/>
                  <a:gd name="T7" fmla="*/ 18 h 36"/>
                  <a:gd name="T8" fmla="*/ 19 w 37"/>
                  <a:gd name="T9" fmla="*/ 0 h 36"/>
                  <a:gd name="T10" fmla="*/ 0 60000 65536"/>
                  <a:gd name="T11" fmla="*/ 0 60000 65536"/>
                  <a:gd name="T12" fmla="*/ 0 60000 65536"/>
                  <a:gd name="T13" fmla="*/ 0 60000 65536"/>
                  <a:gd name="T14" fmla="*/ 0 60000 65536"/>
                  <a:gd name="T15" fmla="*/ 0 w 37"/>
                  <a:gd name="T16" fmla="*/ 0 h 36"/>
                  <a:gd name="T17" fmla="*/ 37 w 37"/>
                  <a:gd name="T18" fmla="*/ 36 h 36"/>
                </a:gdLst>
                <a:ahLst/>
                <a:cxnLst>
                  <a:cxn ang="T10">
                    <a:pos x="T0" y="T1"/>
                  </a:cxn>
                  <a:cxn ang="T11">
                    <a:pos x="T2" y="T3"/>
                  </a:cxn>
                  <a:cxn ang="T12">
                    <a:pos x="T4" y="T5"/>
                  </a:cxn>
                  <a:cxn ang="T13">
                    <a:pos x="T6" y="T7"/>
                  </a:cxn>
                  <a:cxn ang="T14">
                    <a:pos x="T8" y="T9"/>
                  </a:cxn>
                </a:cxnLst>
                <a:rect l="T15" t="T16" r="T17" b="T18"/>
                <a:pathLst>
                  <a:path w="37" h="36">
                    <a:moveTo>
                      <a:pt x="19" y="0"/>
                    </a:moveTo>
                    <a:lnTo>
                      <a:pt x="37" y="18"/>
                    </a:lnTo>
                    <a:lnTo>
                      <a:pt x="19" y="36"/>
                    </a:lnTo>
                    <a:lnTo>
                      <a:pt x="0" y="18"/>
                    </a:lnTo>
                    <a:lnTo>
                      <a:pt x="19" y="0"/>
                    </a:lnTo>
                    <a:close/>
                  </a:path>
                </a:pathLst>
              </a:custGeom>
              <a:solidFill>
                <a:srgbClr val="FF99CC"/>
              </a:solidFill>
              <a:ln w="9525">
                <a:solidFill>
                  <a:srgbClr val="FF99CC"/>
                </a:solidFill>
                <a:round/>
                <a:headEnd/>
                <a:tailEnd/>
              </a:ln>
            </p:spPr>
            <p:txBody>
              <a:bodyPr/>
              <a:lstStyle/>
              <a:p>
                <a:endParaRPr lang="en-US"/>
              </a:p>
            </p:txBody>
          </p:sp>
          <p:sp>
            <p:nvSpPr>
              <p:cNvPr id="238705" name="Freeform 194"/>
              <p:cNvSpPr>
                <a:spLocks/>
              </p:cNvSpPr>
              <p:nvPr/>
            </p:nvSpPr>
            <p:spPr bwMode="auto">
              <a:xfrm>
                <a:off x="5027" y="3638"/>
                <a:ext cx="36" cy="36"/>
              </a:xfrm>
              <a:custGeom>
                <a:avLst/>
                <a:gdLst>
                  <a:gd name="T0" fmla="*/ 18 w 36"/>
                  <a:gd name="T1" fmla="*/ 0 h 36"/>
                  <a:gd name="T2" fmla="*/ 36 w 36"/>
                  <a:gd name="T3" fmla="*/ 18 h 36"/>
                  <a:gd name="T4" fmla="*/ 18 w 36"/>
                  <a:gd name="T5" fmla="*/ 36 h 36"/>
                  <a:gd name="T6" fmla="*/ 0 w 36"/>
                  <a:gd name="T7" fmla="*/ 18 h 36"/>
                  <a:gd name="T8" fmla="*/ 18 w 36"/>
                  <a:gd name="T9" fmla="*/ 0 h 36"/>
                  <a:gd name="T10" fmla="*/ 0 60000 65536"/>
                  <a:gd name="T11" fmla="*/ 0 60000 65536"/>
                  <a:gd name="T12" fmla="*/ 0 60000 65536"/>
                  <a:gd name="T13" fmla="*/ 0 60000 65536"/>
                  <a:gd name="T14" fmla="*/ 0 60000 65536"/>
                  <a:gd name="T15" fmla="*/ 0 w 36"/>
                  <a:gd name="T16" fmla="*/ 0 h 36"/>
                  <a:gd name="T17" fmla="*/ 36 w 36"/>
                  <a:gd name="T18" fmla="*/ 36 h 36"/>
                </a:gdLst>
                <a:ahLst/>
                <a:cxnLst>
                  <a:cxn ang="T10">
                    <a:pos x="T0" y="T1"/>
                  </a:cxn>
                  <a:cxn ang="T11">
                    <a:pos x="T2" y="T3"/>
                  </a:cxn>
                  <a:cxn ang="T12">
                    <a:pos x="T4" y="T5"/>
                  </a:cxn>
                  <a:cxn ang="T13">
                    <a:pos x="T6" y="T7"/>
                  </a:cxn>
                  <a:cxn ang="T14">
                    <a:pos x="T8" y="T9"/>
                  </a:cxn>
                </a:cxnLst>
                <a:rect l="T15" t="T16" r="T17" b="T18"/>
                <a:pathLst>
                  <a:path w="36" h="36">
                    <a:moveTo>
                      <a:pt x="18" y="0"/>
                    </a:moveTo>
                    <a:lnTo>
                      <a:pt x="36" y="18"/>
                    </a:lnTo>
                    <a:lnTo>
                      <a:pt x="18" y="36"/>
                    </a:lnTo>
                    <a:lnTo>
                      <a:pt x="0" y="18"/>
                    </a:lnTo>
                    <a:lnTo>
                      <a:pt x="18" y="0"/>
                    </a:lnTo>
                    <a:close/>
                  </a:path>
                </a:pathLst>
              </a:custGeom>
              <a:solidFill>
                <a:srgbClr val="FF99CC"/>
              </a:solidFill>
              <a:ln w="9525">
                <a:solidFill>
                  <a:srgbClr val="FF99CC"/>
                </a:solidFill>
                <a:round/>
                <a:headEnd/>
                <a:tailEnd/>
              </a:ln>
            </p:spPr>
            <p:txBody>
              <a:bodyPr/>
              <a:lstStyle/>
              <a:p>
                <a:endParaRPr lang="en-US"/>
              </a:p>
            </p:txBody>
          </p:sp>
          <p:sp>
            <p:nvSpPr>
              <p:cNvPr id="238706" name="Freeform 195"/>
              <p:cNvSpPr>
                <a:spLocks/>
              </p:cNvSpPr>
              <p:nvPr/>
            </p:nvSpPr>
            <p:spPr bwMode="auto">
              <a:xfrm>
                <a:off x="5045" y="3904"/>
                <a:ext cx="36" cy="36"/>
              </a:xfrm>
              <a:custGeom>
                <a:avLst/>
                <a:gdLst>
                  <a:gd name="T0" fmla="*/ 18 w 36"/>
                  <a:gd name="T1" fmla="*/ 0 h 36"/>
                  <a:gd name="T2" fmla="*/ 36 w 36"/>
                  <a:gd name="T3" fmla="*/ 18 h 36"/>
                  <a:gd name="T4" fmla="*/ 18 w 36"/>
                  <a:gd name="T5" fmla="*/ 36 h 36"/>
                  <a:gd name="T6" fmla="*/ 0 w 36"/>
                  <a:gd name="T7" fmla="*/ 18 h 36"/>
                  <a:gd name="T8" fmla="*/ 18 w 36"/>
                  <a:gd name="T9" fmla="*/ 0 h 36"/>
                  <a:gd name="T10" fmla="*/ 0 60000 65536"/>
                  <a:gd name="T11" fmla="*/ 0 60000 65536"/>
                  <a:gd name="T12" fmla="*/ 0 60000 65536"/>
                  <a:gd name="T13" fmla="*/ 0 60000 65536"/>
                  <a:gd name="T14" fmla="*/ 0 60000 65536"/>
                  <a:gd name="T15" fmla="*/ 0 w 36"/>
                  <a:gd name="T16" fmla="*/ 0 h 36"/>
                  <a:gd name="T17" fmla="*/ 36 w 36"/>
                  <a:gd name="T18" fmla="*/ 36 h 36"/>
                </a:gdLst>
                <a:ahLst/>
                <a:cxnLst>
                  <a:cxn ang="T10">
                    <a:pos x="T0" y="T1"/>
                  </a:cxn>
                  <a:cxn ang="T11">
                    <a:pos x="T2" y="T3"/>
                  </a:cxn>
                  <a:cxn ang="T12">
                    <a:pos x="T4" y="T5"/>
                  </a:cxn>
                  <a:cxn ang="T13">
                    <a:pos x="T6" y="T7"/>
                  </a:cxn>
                  <a:cxn ang="T14">
                    <a:pos x="T8" y="T9"/>
                  </a:cxn>
                </a:cxnLst>
                <a:rect l="T15" t="T16" r="T17" b="T18"/>
                <a:pathLst>
                  <a:path w="36" h="36">
                    <a:moveTo>
                      <a:pt x="18" y="0"/>
                    </a:moveTo>
                    <a:lnTo>
                      <a:pt x="36" y="18"/>
                    </a:lnTo>
                    <a:lnTo>
                      <a:pt x="18" y="36"/>
                    </a:lnTo>
                    <a:lnTo>
                      <a:pt x="0" y="18"/>
                    </a:lnTo>
                    <a:lnTo>
                      <a:pt x="18" y="0"/>
                    </a:lnTo>
                    <a:close/>
                  </a:path>
                </a:pathLst>
              </a:custGeom>
              <a:solidFill>
                <a:srgbClr val="FF99CC"/>
              </a:solidFill>
              <a:ln w="9525">
                <a:solidFill>
                  <a:srgbClr val="FF99CC"/>
                </a:solidFill>
                <a:round/>
                <a:headEnd/>
                <a:tailEnd/>
              </a:ln>
            </p:spPr>
            <p:txBody>
              <a:bodyPr/>
              <a:lstStyle/>
              <a:p>
                <a:endParaRPr lang="en-US"/>
              </a:p>
            </p:txBody>
          </p:sp>
          <p:sp>
            <p:nvSpPr>
              <p:cNvPr id="238707" name="Freeform 196"/>
              <p:cNvSpPr>
                <a:spLocks/>
              </p:cNvSpPr>
              <p:nvPr/>
            </p:nvSpPr>
            <p:spPr bwMode="auto">
              <a:xfrm>
                <a:off x="5063" y="3740"/>
                <a:ext cx="36" cy="37"/>
              </a:xfrm>
              <a:custGeom>
                <a:avLst/>
                <a:gdLst>
                  <a:gd name="T0" fmla="*/ 18 w 36"/>
                  <a:gd name="T1" fmla="*/ 0 h 37"/>
                  <a:gd name="T2" fmla="*/ 36 w 36"/>
                  <a:gd name="T3" fmla="*/ 19 h 37"/>
                  <a:gd name="T4" fmla="*/ 18 w 36"/>
                  <a:gd name="T5" fmla="*/ 37 h 37"/>
                  <a:gd name="T6" fmla="*/ 0 w 36"/>
                  <a:gd name="T7" fmla="*/ 19 h 37"/>
                  <a:gd name="T8" fmla="*/ 18 w 36"/>
                  <a:gd name="T9" fmla="*/ 0 h 37"/>
                  <a:gd name="T10" fmla="*/ 0 60000 65536"/>
                  <a:gd name="T11" fmla="*/ 0 60000 65536"/>
                  <a:gd name="T12" fmla="*/ 0 60000 65536"/>
                  <a:gd name="T13" fmla="*/ 0 60000 65536"/>
                  <a:gd name="T14" fmla="*/ 0 60000 65536"/>
                  <a:gd name="T15" fmla="*/ 0 w 36"/>
                  <a:gd name="T16" fmla="*/ 0 h 37"/>
                  <a:gd name="T17" fmla="*/ 36 w 36"/>
                  <a:gd name="T18" fmla="*/ 37 h 37"/>
                </a:gdLst>
                <a:ahLst/>
                <a:cxnLst>
                  <a:cxn ang="T10">
                    <a:pos x="T0" y="T1"/>
                  </a:cxn>
                  <a:cxn ang="T11">
                    <a:pos x="T2" y="T3"/>
                  </a:cxn>
                  <a:cxn ang="T12">
                    <a:pos x="T4" y="T5"/>
                  </a:cxn>
                  <a:cxn ang="T13">
                    <a:pos x="T6" y="T7"/>
                  </a:cxn>
                  <a:cxn ang="T14">
                    <a:pos x="T8" y="T9"/>
                  </a:cxn>
                </a:cxnLst>
                <a:rect l="T15" t="T16" r="T17" b="T18"/>
                <a:pathLst>
                  <a:path w="36" h="37">
                    <a:moveTo>
                      <a:pt x="18" y="0"/>
                    </a:moveTo>
                    <a:lnTo>
                      <a:pt x="36" y="19"/>
                    </a:lnTo>
                    <a:lnTo>
                      <a:pt x="18" y="37"/>
                    </a:lnTo>
                    <a:lnTo>
                      <a:pt x="0" y="19"/>
                    </a:lnTo>
                    <a:lnTo>
                      <a:pt x="18" y="0"/>
                    </a:lnTo>
                    <a:close/>
                  </a:path>
                </a:pathLst>
              </a:custGeom>
              <a:solidFill>
                <a:srgbClr val="FF99CC"/>
              </a:solidFill>
              <a:ln w="9525">
                <a:solidFill>
                  <a:srgbClr val="FF99CC"/>
                </a:solidFill>
                <a:round/>
                <a:headEnd/>
                <a:tailEnd/>
              </a:ln>
            </p:spPr>
            <p:txBody>
              <a:bodyPr/>
              <a:lstStyle/>
              <a:p>
                <a:endParaRPr lang="en-US"/>
              </a:p>
            </p:txBody>
          </p:sp>
          <p:sp>
            <p:nvSpPr>
              <p:cNvPr id="238708" name="Freeform 197"/>
              <p:cNvSpPr>
                <a:spLocks/>
              </p:cNvSpPr>
              <p:nvPr/>
            </p:nvSpPr>
            <p:spPr bwMode="auto">
              <a:xfrm>
                <a:off x="5087" y="4007"/>
                <a:ext cx="36" cy="36"/>
              </a:xfrm>
              <a:custGeom>
                <a:avLst/>
                <a:gdLst>
                  <a:gd name="T0" fmla="*/ 18 w 36"/>
                  <a:gd name="T1" fmla="*/ 0 h 36"/>
                  <a:gd name="T2" fmla="*/ 36 w 36"/>
                  <a:gd name="T3" fmla="*/ 18 h 36"/>
                  <a:gd name="T4" fmla="*/ 18 w 36"/>
                  <a:gd name="T5" fmla="*/ 36 h 36"/>
                  <a:gd name="T6" fmla="*/ 0 w 36"/>
                  <a:gd name="T7" fmla="*/ 18 h 36"/>
                  <a:gd name="T8" fmla="*/ 18 w 36"/>
                  <a:gd name="T9" fmla="*/ 0 h 36"/>
                  <a:gd name="T10" fmla="*/ 0 60000 65536"/>
                  <a:gd name="T11" fmla="*/ 0 60000 65536"/>
                  <a:gd name="T12" fmla="*/ 0 60000 65536"/>
                  <a:gd name="T13" fmla="*/ 0 60000 65536"/>
                  <a:gd name="T14" fmla="*/ 0 60000 65536"/>
                  <a:gd name="T15" fmla="*/ 0 w 36"/>
                  <a:gd name="T16" fmla="*/ 0 h 36"/>
                  <a:gd name="T17" fmla="*/ 36 w 36"/>
                  <a:gd name="T18" fmla="*/ 36 h 36"/>
                </a:gdLst>
                <a:ahLst/>
                <a:cxnLst>
                  <a:cxn ang="T10">
                    <a:pos x="T0" y="T1"/>
                  </a:cxn>
                  <a:cxn ang="T11">
                    <a:pos x="T2" y="T3"/>
                  </a:cxn>
                  <a:cxn ang="T12">
                    <a:pos x="T4" y="T5"/>
                  </a:cxn>
                  <a:cxn ang="T13">
                    <a:pos x="T6" y="T7"/>
                  </a:cxn>
                  <a:cxn ang="T14">
                    <a:pos x="T8" y="T9"/>
                  </a:cxn>
                </a:cxnLst>
                <a:rect l="T15" t="T16" r="T17" b="T18"/>
                <a:pathLst>
                  <a:path w="36" h="36">
                    <a:moveTo>
                      <a:pt x="18" y="0"/>
                    </a:moveTo>
                    <a:lnTo>
                      <a:pt x="36" y="18"/>
                    </a:lnTo>
                    <a:lnTo>
                      <a:pt x="18" y="36"/>
                    </a:lnTo>
                    <a:lnTo>
                      <a:pt x="0" y="18"/>
                    </a:lnTo>
                    <a:lnTo>
                      <a:pt x="18" y="0"/>
                    </a:lnTo>
                    <a:close/>
                  </a:path>
                </a:pathLst>
              </a:custGeom>
              <a:solidFill>
                <a:srgbClr val="FF99CC"/>
              </a:solidFill>
              <a:ln w="9525">
                <a:solidFill>
                  <a:srgbClr val="FF99CC"/>
                </a:solidFill>
                <a:round/>
                <a:headEnd/>
                <a:tailEnd/>
              </a:ln>
            </p:spPr>
            <p:txBody>
              <a:bodyPr/>
              <a:lstStyle/>
              <a:p>
                <a:endParaRPr lang="en-US"/>
              </a:p>
            </p:txBody>
          </p:sp>
          <p:sp>
            <p:nvSpPr>
              <p:cNvPr id="238709" name="Freeform 198"/>
              <p:cNvSpPr>
                <a:spLocks/>
              </p:cNvSpPr>
              <p:nvPr/>
            </p:nvSpPr>
            <p:spPr bwMode="auto">
              <a:xfrm>
                <a:off x="5105" y="3656"/>
                <a:ext cx="36" cy="36"/>
              </a:xfrm>
              <a:custGeom>
                <a:avLst/>
                <a:gdLst>
                  <a:gd name="T0" fmla="*/ 18 w 36"/>
                  <a:gd name="T1" fmla="*/ 0 h 36"/>
                  <a:gd name="T2" fmla="*/ 36 w 36"/>
                  <a:gd name="T3" fmla="*/ 18 h 36"/>
                  <a:gd name="T4" fmla="*/ 18 w 36"/>
                  <a:gd name="T5" fmla="*/ 36 h 36"/>
                  <a:gd name="T6" fmla="*/ 0 w 36"/>
                  <a:gd name="T7" fmla="*/ 18 h 36"/>
                  <a:gd name="T8" fmla="*/ 18 w 36"/>
                  <a:gd name="T9" fmla="*/ 0 h 36"/>
                  <a:gd name="T10" fmla="*/ 0 60000 65536"/>
                  <a:gd name="T11" fmla="*/ 0 60000 65536"/>
                  <a:gd name="T12" fmla="*/ 0 60000 65536"/>
                  <a:gd name="T13" fmla="*/ 0 60000 65536"/>
                  <a:gd name="T14" fmla="*/ 0 60000 65536"/>
                  <a:gd name="T15" fmla="*/ 0 w 36"/>
                  <a:gd name="T16" fmla="*/ 0 h 36"/>
                  <a:gd name="T17" fmla="*/ 36 w 36"/>
                  <a:gd name="T18" fmla="*/ 36 h 36"/>
                </a:gdLst>
                <a:ahLst/>
                <a:cxnLst>
                  <a:cxn ang="T10">
                    <a:pos x="T0" y="T1"/>
                  </a:cxn>
                  <a:cxn ang="T11">
                    <a:pos x="T2" y="T3"/>
                  </a:cxn>
                  <a:cxn ang="T12">
                    <a:pos x="T4" y="T5"/>
                  </a:cxn>
                  <a:cxn ang="T13">
                    <a:pos x="T6" y="T7"/>
                  </a:cxn>
                  <a:cxn ang="T14">
                    <a:pos x="T8" y="T9"/>
                  </a:cxn>
                </a:cxnLst>
                <a:rect l="T15" t="T16" r="T17" b="T18"/>
                <a:pathLst>
                  <a:path w="36" h="36">
                    <a:moveTo>
                      <a:pt x="18" y="0"/>
                    </a:moveTo>
                    <a:lnTo>
                      <a:pt x="36" y="18"/>
                    </a:lnTo>
                    <a:lnTo>
                      <a:pt x="18" y="36"/>
                    </a:lnTo>
                    <a:lnTo>
                      <a:pt x="0" y="18"/>
                    </a:lnTo>
                    <a:lnTo>
                      <a:pt x="18" y="0"/>
                    </a:lnTo>
                    <a:close/>
                  </a:path>
                </a:pathLst>
              </a:custGeom>
              <a:solidFill>
                <a:srgbClr val="FF99CC"/>
              </a:solidFill>
              <a:ln w="9525">
                <a:solidFill>
                  <a:srgbClr val="FF99CC"/>
                </a:solidFill>
                <a:round/>
                <a:headEnd/>
                <a:tailEnd/>
              </a:ln>
            </p:spPr>
            <p:txBody>
              <a:bodyPr/>
              <a:lstStyle/>
              <a:p>
                <a:endParaRPr lang="en-US"/>
              </a:p>
            </p:txBody>
          </p:sp>
          <p:sp>
            <p:nvSpPr>
              <p:cNvPr id="238710" name="Freeform 199"/>
              <p:cNvSpPr>
                <a:spLocks/>
              </p:cNvSpPr>
              <p:nvPr/>
            </p:nvSpPr>
            <p:spPr bwMode="auto">
              <a:xfrm>
                <a:off x="5123" y="3886"/>
                <a:ext cx="37" cy="36"/>
              </a:xfrm>
              <a:custGeom>
                <a:avLst/>
                <a:gdLst>
                  <a:gd name="T0" fmla="*/ 18 w 37"/>
                  <a:gd name="T1" fmla="*/ 0 h 36"/>
                  <a:gd name="T2" fmla="*/ 37 w 37"/>
                  <a:gd name="T3" fmla="*/ 18 h 36"/>
                  <a:gd name="T4" fmla="*/ 18 w 37"/>
                  <a:gd name="T5" fmla="*/ 36 h 36"/>
                  <a:gd name="T6" fmla="*/ 0 w 37"/>
                  <a:gd name="T7" fmla="*/ 18 h 36"/>
                  <a:gd name="T8" fmla="*/ 18 w 37"/>
                  <a:gd name="T9" fmla="*/ 0 h 36"/>
                  <a:gd name="T10" fmla="*/ 0 60000 65536"/>
                  <a:gd name="T11" fmla="*/ 0 60000 65536"/>
                  <a:gd name="T12" fmla="*/ 0 60000 65536"/>
                  <a:gd name="T13" fmla="*/ 0 60000 65536"/>
                  <a:gd name="T14" fmla="*/ 0 60000 65536"/>
                  <a:gd name="T15" fmla="*/ 0 w 37"/>
                  <a:gd name="T16" fmla="*/ 0 h 36"/>
                  <a:gd name="T17" fmla="*/ 37 w 37"/>
                  <a:gd name="T18" fmla="*/ 36 h 36"/>
                </a:gdLst>
                <a:ahLst/>
                <a:cxnLst>
                  <a:cxn ang="T10">
                    <a:pos x="T0" y="T1"/>
                  </a:cxn>
                  <a:cxn ang="T11">
                    <a:pos x="T2" y="T3"/>
                  </a:cxn>
                  <a:cxn ang="T12">
                    <a:pos x="T4" y="T5"/>
                  </a:cxn>
                  <a:cxn ang="T13">
                    <a:pos x="T6" y="T7"/>
                  </a:cxn>
                  <a:cxn ang="T14">
                    <a:pos x="T8" y="T9"/>
                  </a:cxn>
                </a:cxnLst>
                <a:rect l="T15" t="T16" r="T17" b="T18"/>
                <a:pathLst>
                  <a:path w="37" h="36">
                    <a:moveTo>
                      <a:pt x="18" y="0"/>
                    </a:moveTo>
                    <a:lnTo>
                      <a:pt x="37" y="18"/>
                    </a:lnTo>
                    <a:lnTo>
                      <a:pt x="18" y="36"/>
                    </a:lnTo>
                    <a:lnTo>
                      <a:pt x="0" y="18"/>
                    </a:lnTo>
                    <a:lnTo>
                      <a:pt x="18" y="0"/>
                    </a:lnTo>
                    <a:close/>
                  </a:path>
                </a:pathLst>
              </a:custGeom>
              <a:solidFill>
                <a:srgbClr val="FF99CC"/>
              </a:solidFill>
              <a:ln w="9525">
                <a:solidFill>
                  <a:srgbClr val="FF99CC"/>
                </a:solidFill>
                <a:round/>
                <a:headEnd/>
                <a:tailEnd/>
              </a:ln>
            </p:spPr>
            <p:txBody>
              <a:bodyPr/>
              <a:lstStyle/>
              <a:p>
                <a:endParaRPr lang="en-US"/>
              </a:p>
            </p:txBody>
          </p:sp>
          <p:sp>
            <p:nvSpPr>
              <p:cNvPr id="238711" name="Freeform 200"/>
              <p:cNvSpPr>
                <a:spLocks/>
              </p:cNvSpPr>
              <p:nvPr/>
            </p:nvSpPr>
            <p:spPr bwMode="auto">
              <a:xfrm>
                <a:off x="5147" y="3759"/>
                <a:ext cx="37" cy="36"/>
              </a:xfrm>
              <a:custGeom>
                <a:avLst/>
                <a:gdLst>
                  <a:gd name="T0" fmla="*/ 19 w 37"/>
                  <a:gd name="T1" fmla="*/ 0 h 36"/>
                  <a:gd name="T2" fmla="*/ 37 w 37"/>
                  <a:gd name="T3" fmla="*/ 18 h 36"/>
                  <a:gd name="T4" fmla="*/ 19 w 37"/>
                  <a:gd name="T5" fmla="*/ 36 h 36"/>
                  <a:gd name="T6" fmla="*/ 0 w 37"/>
                  <a:gd name="T7" fmla="*/ 18 h 36"/>
                  <a:gd name="T8" fmla="*/ 19 w 37"/>
                  <a:gd name="T9" fmla="*/ 0 h 36"/>
                  <a:gd name="T10" fmla="*/ 0 60000 65536"/>
                  <a:gd name="T11" fmla="*/ 0 60000 65536"/>
                  <a:gd name="T12" fmla="*/ 0 60000 65536"/>
                  <a:gd name="T13" fmla="*/ 0 60000 65536"/>
                  <a:gd name="T14" fmla="*/ 0 60000 65536"/>
                  <a:gd name="T15" fmla="*/ 0 w 37"/>
                  <a:gd name="T16" fmla="*/ 0 h 36"/>
                  <a:gd name="T17" fmla="*/ 37 w 37"/>
                  <a:gd name="T18" fmla="*/ 36 h 36"/>
                </a:gdLst>
                <a:ahLst/>
                <a:cxnLst>
                  <a:cxn ang="T10">
                    <a:pos x="T0" y="T1"/>
                  </a:cxn>
                  <a:cxn ang="T11">
                    <a:pos x="T2" y="T3"/>
                  </a:cxn>
                  <a:cxn ang="T12">
                    <a:pos x="T4" y="T5"/>
                  </a:cxn>
                  <a:cxn ang="T13">
                    <a:pos x="T6" y="T7"/>
                  </a:cxn>
                  <a:cxn ang="T14">
                    <a:pos x="T8" y="T9"/>
                  </a:cxn>
                </a:cxnLst>
                <a:rect l="T15" t="T16" r="T17" b="T18"/>
                <a:pathLst>
                  <a:path w="37" h="36">
                    <a:moveTo>
                      <a:pt x="19" y="0"/>
                    </a:moveTo>
                    <a:lnTo>
                      <a:pt x="37" y="18"/>
                    </a:lnTo>
                    <a:lnTo>
                      <a:pt x="19" y="36"/>
                    </a:lnTo>
                    <a:lnTo>
                      <a:pt x="0" y="18"/>
                    </a:lnTo>
                    <a:lnTo>
                      <a:pt x="19" y="0"/>
                    </a:lnTo>
                    <a:close/>
                  </a:path>
                </a:pathLst>
              </a:custGeom>
              <a:solidFill>
                <a:srgbClr val="FF99CC"/>
              </a:solidFill>
              <a:ln w="9525">
                <a:solidFill>
                  <a:srgbClr val="FF99CC"/>
                </a:solidFill>
                <a:round/>
                <a:headEnd/>
                <a:tailEnd/>
              </a:ln>
            </p:spPr>
            <p:txBody>
              <a:bodyPr/>
              <a:lstStyle/>
              <a:p>
                <a:endParaRPr lang="en-US"/>
              </a:p>
            </p:txBody>
          </p:sp>
          <p:sp>
            <p:nvSpPr>
              <p:cNvPr id="238712" name="Freeform 201"/>
              <p:cNvSpPr>
                <a:spLocks/>
              </p:cNvSpPr>
              <p:nvPr/>
            </p:nvSpPr>
            <p:spPr bwMode="auto">
              <a:xfrm>
                <a:off x="5166" y="3989"/>
                <a:ext cx="36" cy="36"/>
              </a:xfrm>
              <a:custGeom>
                <a:avLst/>
                <a:gdLst>
                  <a:gd name="T0" fmla="*/ 18 w 36"/>
                  <a:gd name="T1" fmla="*/ 0 h 36"/>
                  <a:gd name="T2" fmla="*/ 36 w 36"/>
                  <a:gd name="T3" fmla="*/ 18 h 36"/>
                  <a:gd name="T4" fmla="*/ 18 w 36"/>
                  <a:gd name="T5" fmla="*/ 36 h 36"/>
                  <a:gd name="T6" fmla="*/ 0 w 36"/>
                  <a:gd name="T7" fmla="*/ 18 h 36"/>
                  <a:gd name="T8" fmla="*/ 18 w 36"/>
                  <a:gd name="T9" fmla="*/ 0 h 36"/>
                  <a:gd name="T10" fmla="*/ 0 60000 65536"/>
                  <a:gd name="T11" fmla="*/ 0 60000 65536"/>
                  <a:gd name="T12" fmla="*/ 0 60000 65536"/>
                  <a:gd name="T13" fmla="*/ 0 60000 65536"/>
                  <a:gd name="T14" fmla="*/ 0 60000 65536"/>
                  <a:gd name="T15" fmla="*/ 0 w 36"/>
                  <a:gd name="T16" fmla="*/ 0 h 36"/>
                  <a:gd name="T17" fmla="*/ 36 w 36"/>
                  <a:gd name="T18" fmla="*/ 36 h 36"/>
                </a:gdLst>
                <a:ahLst/>
                <a:cxnLst>
                  <a:cxn ang="T10">
                    <a:pos x="T0" y="T1"/>
                  </a:cxn>
                  <a:cxn ang="T11">
                    <a:pos x="T2" y="T3"/>
                  </a:cxn>
                  <a:cxn ang="T12">
                    <a:pos x="T4" y="T5"/>
                  </a:cxn>
                  <a:cxn ang="T13">
                    <a:pos x="T6" y="T7"/>
                  </a:cxn>
                  <a:cxn ang="T14">
                    <a:pos x="T8" y="T9"/>
                  </a:cxn>
                </a:cxnLst>
                <a:rect l="T15" t="T16" r="T17" b="T18"/>
                <a:pathLst>
                  <a:path w="36" h="36">
                    <a:moveTo>
                      <a:pt x="18" y="0"/>
                    </a:moveTo>
                    <a:lnTo>
                      <a:pt x="36" y="18"/>
                    </a:lnTo>
                    <a:lnTo>
                      <a:pt x="18" y="36"/>
                    </a:lnTo>
                    <a:lnTo>
                      <a:pt x="0" y="18"/>
                    </a:lnTo>
                    <a:lnTo>
                      <a:pt x="18" y="0"/>
                    </a:lnTo>
                    <a:close/>
                  </a:path>
                </a:pathLst>
              </a:custGeom>
              <a:solidFill>
                <a:srgbClr val="FF99CC"/>
              </a:solidFill>
              <a:ln w="9525">
                <a:solidFill>
                  <a:srgbClr val="FF99CC"/>
                </a:solidFill>
                <a:round/>
                <a:headEnd/>
                <a:tailEnd/>
              </a:ln>
            </p:spPr>
            <p:txBody>
              <a:bodyPr/>
              <a:lstStyle/>
              <a:p>
                <a:endParaRPr lang="en-US"/>
              </a:p>
            </p:txBody>
          </p:sp>
          <p:sp>
            <p:nvSpPr>
              <p:cNvPr id="238713" name="Freeform 202"/>
              <p:cNvSpPr>
                <a:spLocks/>
              </p:cNvSpPr>
              <p:nvPr/>
            </p:nvSpPr>
            <p:spPr bwMode="auto">
              <a:xfrm>
                <a:off x="5184" y="3668"/>
                <a:ext cx="36" cy="36"/>
              </a:xfrm>
              <a:custGeom>
                <a:avLst/>
                <a:gdLst>
                  <a:gd name="T0" fmla="*/ 18 w 36"/>
                  <a:gd name="T1" fmla="*/ 0 h 36"/>
                  <a:gd name="T2" fmla="*/ 36 w 36"/>
                  <a:gd name="T3" fmla="*/ 18 h 36"/>
                  <a:gd name="T4" fmla="*/ 18 w 36"/>
                  <a:gd name="T5" fmla="*/ 36 h 36"/>
                  <a:gd name="T6" fmla="*/ 0 w 36"/>
                  <a:gd name="T7" fmla="*/ 18 h 36"/>
                  <a:gd name="T8" fmla="*/ 18 w 36"/>
                  <a:gd name="T9" fmla="*/ 0 h 36"/>
                  <a:gd name="T10" fmla="*/ 0 60000 65536"/>
                  <a:gd name="T11" fmla="*/ 0 60000 65536"/>
                  <a:gd name="T12" fmla="*/ 0 60000 65536"/>
                  <a:gd name="T13" fmla="*/ 0 60000 65536"/>
                  <a:gd name="T14" fmla="*/ 0 60000 65536"/>
                  <a:gd name="T15" fmla="*/ 0 w 36"/>
                  <a:gd name="T16" fmla="*/ 0 h 36"/>
                  <a:gd name="T17" fmla="*/ 36 w 36"/>
                  <a:gd name="T18" fmla="*/ 36 h 36"/>
                </a:gdLst>
                <a:ahLst/>
                <a:cxnLst>
                  <a:cxn ang="T10">
                    <a:pos x="T0" y="T1"/>
                  </a:cxn>
                  <a:cxn ang="T11">
                    <a:pos x="T2" y="T3"/>
                  </a:cxn>
                  <a:cxn ang="T12">
                    <a:pos x="T4" y="T5"/>
                  </a:cxn>
                  <a:cxn ang="T13">
                    <a:pos x="T6" y="T7"/>
                  </a:cxn>
                  <a:cxn ang="T14">
                    <a:pos x="T8" y="T9"/>
                  </a:cxn>
                </a:cxnLst>
                <a:rect l="T15" t="T16" r="T17" b="T18"/>
                <a:pathLst>
                  <a:path w="36" h="36">
                    <a:moveTo>
                      <a:pt x="18" y="0"/>
                    </a:moveTo>
                    <a:lnTo>
                      <a:pt x="36" y="18"/>
                    </a:lnTo>
                    <a:lnTo>
                      <a:pt x="18" y="36"/>
                    </a:lnTo>
                    <a:lnTo>
                      <a:pt x="0" y="18"/>
                    </a:lnTo>
                    <a:lnTo>
                      <a:pt x="18" y="0"/>
                    </a:lnTo>
                    <a:close/>
                  </a:path>
                </a:pathLst>
              </a:custGeom>
              <a:solidFill>
                <a:srgbClr val="FF99CC"/>
              </a:solidFill>
              <a:ln w="9525">
                <a:solidFill>
                  <a:srgbClr val="FF99CC"/>
                </a:solidFill>
                <a:round/>
                <a:headEnd/>
                <a:tailEnd/>
              </a:ln>
            </p:spPr>
            <p:txBody>
              <a:bodyPr/>
              <a:lstStyle/>
              <a:p>
                <a:endParaRPr lang="en-US"/>
              </a:p>
            </p:txBody>
          </p:sp>
          <p:sp>
            <p:nvSpPr>
              <p:cNvPr id="238714" name="Freeform 203"/>
              <p:cNvSpPr>
                <a:spLocks/>
              </p:cNvSpPr>
              <p:nvPr/>
            </p:nvSpPr>
            <p:spPr bwMode="auto">
              <a:xfrm>
                <a:off x="5208" y="3867"/>
                <a:ext cx="36" cy="37"/>
              </a:xfrm>
              <a:custGeom>
                <a:avLst/>
                <a:gdLst>
                  <a:gd name="T0" fmla="*/ 18 w 36"/>
                  <a:gd name="T1" fmla="*/ 0 h 37"/>
                  <a:gd name="T2" fmla="*/ 36 w 36"/>
                  <a:gd name="T3" fmla="*/ 19 h 37"/>
                  <a:gd name="T4" fmla="*/ 18 w 36"/>
                  <a:gd name="T5" fmla="*/ 37 h 37"/>
                  <a:gd name="T6" fmla="*/ 0 w 36"/>
                  <a:gd name="T7" fmla="*/ 19 h 37"/>
                  <a:gd name="T8" fmla="*/ 18 w 36"/>
                  <a:gd name="T9" fmla="*/ 0 h 37"/>
                  <a:gd name="T10" fmla="*/ 0 60000 65536"/>
                  <a:gd name="T11" fmla="*/ 0 60000 65536"/>
                  <a:gd name="T12" fmla="*/ 0 60000 65536"/>
                  <a:gd name="T13" fmla="*/ 0 60000 65536"/>
                  <a:gd name="T14" fmla="*/ 0 60000 65536"/>
                  <a:gd name="T15" fmla="*/ 0 w 36"/>
                  <a:gd name="T16" fmla="*/ 0 h 37"/>
                  <a:gd name="T17" fmla="*/ 36 w 36"/>
                  <a:gd name="T18" fmla="*/ 37 h 37"/>
                </a:gdLst>
                <a:ahLst/>
                <a:cxnLst>
                  <a:cxn ang="T10">
                    <a:pos x="T0" y="T1"/>
                  </a:cxn>
                  <a:cxn ang="T11">
                    <a:pos x="T2" y="T3"/>
                  </a:cxn>
                  <a:cxn ang="T12">
                    <a:pos x="T4" y="T5"/>
                  </a:cxn>
                  <a:cxn ang="T13">
                    <a:pos x="T6" y="T7"/>
                  </a:cxn>
                  <a:cxn ang="T14">
                    <a:pos x="T8" y="T9"/>
                  </a:cxn>
                </a:cxnLst>
                <a:rect l="T15" t="T16" r="T17" b="T18"/>
                <a:pathLst>
                  <a:path w="36" h="37">
                    <a:moveTo>
                      <a:pt x="18" y="0"/>
                    </a:moveTo>
                    <a:lnTo>
                      <a:pt x="36" y="19"/>
                    </a:lnTo>
                    <a:lnTo>
                      <a:pt x="18" y="37"/>
                    </a:lnTo>
                    <a:lnTo>
                      <a:pt x="0" y="19"/>
                    </a:lnTo>
                    <a:lnTo>
                      <a:pt x="18" y="0"/>
                    </a:lnTo>
                    <a:close/>
                  </a:path>
                </a:pathLst>
              </a:custGeom>
              <a:solidFill>
                <a:srgbClr val="FF99CC"/>
              </a:solidFill>
              <a:ln w="9525">
                <a:solidFill>
                  <a:srgbClr val="FF99CC"/>
                </a:solidFill>
                <a:round/>
                <a:headEnd/>
                <a:tailEnd/>
              </a:ln>
            </p:spPr>
            <p:txBody>
              <a:bodyPr/>
              <a:lstStyle/>
              <a:p>
                <a:endParaRPr lang="en-US"/>
              </a:p>
            </p:txBody>
          </p:sp>
          <p:sp>
            <p:nvSpPr>
              <p:cNvPr id="238715" name="Freeform 204"/>
              <p:cNvSpPr>
                <a:spLocks/>
              </p:cNvSpPr>
              <p:nvPr/>
            </p:nvSpPr>
            <p:spPr bwMode="auto">
              <a:xfrm>
                <a:off x="5226" y="3777"/>
                <a:ext cx="36" cy="36"/>
              </a:xfrm>
              <a:custGeom>
                <a:avLst/>
                <a:gdLst>
                  <a:gd name="T0" fmla="*/ 18 w 36"/>
                  <a:gd name="T1" fmla="*/ 0 h 36"/>
                  <a:gd name="T2" fmla="*/ 36 w 36"/>
                  <a:gd name="T3" fmla="*/ 18 h 36"/>
                  <a:gd name="T4" fmla="*/ 18 w 36"/>
                  <a:gd name="T5" fmla="*/ 36 h 36"/>
                  <a:gd name="T6" fmla="*/ 0 w 36"/>
                  <a:gd name="T7" fmla="*/ 18 h 36"/>
                  <a:gd name="T8" fmla="*/ 18 w 36"/>
                  <a:gd name="T9" fmla="*/ 0 h 36"/>
                  <a:gd name="T10" fmla="*/ 0 60000 65536"/>
                  <a:gd name="T11" fmla="*/ 0 60000 65536"/>
                  <a:gd name="T12" fmla="*/ 0 60000 65536"/>
                  <a:gd name="T13" fmla="*/ 0 60000 65536"/>
                  <a:gd name="T14" fmla="*/ 0 60000 65536"/>
                  <a:gd name="T15" fmla="*/ 0 w 36"/>
                  <a:gd name="T16" fmla="*/ 0 h 36"/>
                  <a:gd name="T17" fmla="*/ 36 w 36"/>
                  <a:gd name="T18" fmla="*/ 36 h 36"/>
                </a:gdLst>
                <a:ahLst/>
                <a:cxnLst>
                  <a:cxn ang="T10">
                    <a:pos x="T0" y="T1"/>
                  </a:cxn>
                  <a:cxn ang="T11">
                    <a:pos x="T2" y="T3"/>
                  </a:cxn>
                  <a:cxn ang="T12">
                    <a:pos x="T4" y="T5"/>
                  </a:cxn>
                  <a:cxn ang="T13">
                    <a:pos x="T6" y="T7"/>
                  </a:cxn>
                  <a:cxn ang="T14">
                    <a:pos x="T8" y="T9"/>
                  </a:cxn>
                </a:cxnLst>
                <a:rect l="T15" t="T16" r="T17" b="T18"/>
                <a:pathLst>
                  <a:path w="36" h="36">
                    <a:moveTo>
                      <a:pt x="18" y="0"/>
                    </a:moveTo>
                    <a:lnTo>
                      <a:pt x="36" y="18"/>
                    </a:lnTo>
                    <a:lnTo>
                      <a:pt x="18" y="36"/>
                    </a:lnTo>
                    <a:lnTo>
                      <a:pt x="0" y="18"/>
                    </a:lnTo>
                    <a:lnTo>
                      <a:pt x="18" y="0"/>
                    </a:lnTo>
                    <a:close/>
                  </a:path>
                </a:pathLst>
              </a:custGeom>
              <a:solidFill>
                <a:srgbClr val="FF99CC"/>
              </a:solidFill>
              <a:ln w="9525">
                <a:solidFill>
                  <a:srgbClr val="FF99CC"/>
                </a:solidFill>
                <a:round/>
                <a:headEnd/>
                <a:tailEnd/>
              </a:ln>
            </p:spPr>
            <p:txBody>
              <a:bodyPr/>
              <a:lstStyle/>
              <a:p>
                <a:endParaRPr lang="en-US"/>
              </a:p>
            </p:txBody>
          </p:sp>
          <p:sp>
            <p:nvSpPr>
              <p:cNvPr id="238716" name="Freeform 205"/>
              <p:cNvSpPr>
                <a:spLocks/>
              </p:cNvSpPr>
              <p:nvPr/>
            </p:nvSpPr>
            <p:spPr bwMode="auto">
              <a:xfrm>
                <a:off x="5244" y="3970"/>
                <a:ext cx="36" cy="37"/>
              </a:xfrm>
              <a:custGeom>
                <a:avLst/>
                <a:gdLst>
                  <a:gd name="T0" fmla="*/ 18 w 36"/>
                  <a:gd name="T1" fmla="*/ 0 h 37"/>
                  <a:gd name="T2" fmla="*/ 36 w 36"/>
                  <a:gd name="T3" fmla="*/ 19 h 37"/>
                  <a:gd name="T4" fmla="*/ 18 w 36"/>
                  <a:gd name="T5" fmla="*/ 37 h 37"/>
                  <a:gd name="T6" fmla="*/ 0 w 36"/>
                  <a:gd name="T7" fmla="*/ 19 h 37"/>
                  <a:gd name="T8" fmla="*/ 18 w 36"/>
                  <a:gd name="T9" fmla="*/ 0 h 37"/>
                  <a:gd name="T10" fmla="*/ 0 60000 65536"/>
                  <a:gd name="T11" fmla="*/ 0 60000 65536"/>
                  <a:gd name="T12" fmla="*/ 0 60000 65536"/>
                  <a:gd name="T13" fmla="*/ 0 60000 65536"/>
                  <a:gd name="T14" fmla="*/ 0 60000 65536"/>
                  <a:gd name="T15" fmla="*/ 0 w 36"/>
                  <a:gd name="T16" fmla="*/ 0 h 37"/>
                  <a:gd name="T17" fmla="*/ 36 w 36"/>
                  <a:gd name="T18" fmla="*/ 37 h 37"/>
                </a:gdLst>
                <a:ahLst/>
                <a:cxnLst>
                  <a:cxn ang="T10">
                    <a:pos x="T0" y="T1"/>
                  </a:cxn>
                  <a:cxn ang="T11">
                    <a:pos x="T2" y="T3"/>
                  </a:cxn>
                  <a:cxn ang="T12">
                    <a:pos x="T4" y="T5"/>
                  </a:cxn>
                  <a:cxn ang="T13">
                    <a:pos x="T6" y="T7"/>
                  </a:cxn>
                  <a:cxn ang="T14">
                    <a:pos x="T8" y="T9"/>
                  </a:cxn>
                </a:cxnLst>
                <a:rect l="T15" t="T16" r="T17" b="T18"/>
                <a:pathLst>
                  <a:path w="36" h="37">
                    <a:moveTo>
                      <a:pt x="18" y="0"/>
                    </a:moveTo>
                    <a:lnTo>
                      <a:pt x="36" y="19"/>
                    </a:lnTo>
                    <a:lnTo>
                      <a:pt x="18" y="37"/>
                    </a:lnTo>
                    <a:lnTo>
                      <a:pt x="0" y="19"/>
                    </a:lnTo>
                    <a:lnTo>
                      <a:pt x="18" y="0"/>
                    </a:lnTo>
                    <a:close/>
                  </a:path>
                </a:pathLst>
              </a:custGeom>
              <a:solidFill>
                <a:srgbClr val="FF99CC"/>
              </a:solidFill>
              <a:ln w="9525">
                <a:solidFill>
                  <a:srgbClr val="FF99CC"/>
                </a:solidFill>
                <a:round/>
                <a:headEnd/>
                <a:tailEnd/>
              </a:ln>
            </p:spPr>
            <p:txBody>
              <a:bodyPr/>
              <a:lstStyle/>
              <a:p>
                <a:endParaRPr lang="en-US"/>
              </a:p>
            </p:txBody>
          </p:sp>
          <p:sp>
            <p:nvSpPr>
              <p:cNvPr id="238717" name="Freeform 206"/>
              <p:cNvSpPr>
                <a:spLocks/>
              </p:cNvSpPr>
              <p:nvPr/>
            </p:nvSpPr>
            <p:spPr bwMode="auto">
              <a:xfrm>
                <a:off x="5262" y="3686"/>
                <a:ext cx="37" cy="36"/>
              </a:xfrm>
              <a:custGeom>
                <a:avLst/>
                <a:gdLst>
                  <a:gd name="T0" fmla="*/ 18 w 37"/>
                  <a:gd name="T1" fmla="*/ 0 h 36"/>
                  <a:gd name="T2" fmla="*/ 37 w 37"/>
                  <a:gd name="T3" fmla="*/ 18 h 36"/>
                  <a:gd name="T4" fmla="*/ 18 w 37"/>
                  <a:gd name="T5" fmla="*/ 36 h 36"/>
                  <a:gd name="T6" fmla="*/ 0 w 37"/>
                  <a:gd name="T7" fmla="*/ 18 h 36"/>
                  <a:gd name="T8" fmla="*/ 18 w 37"/>
                  <a:gd name="T9" fmla="*/ 0 h 36"/>
                  <a:gd name="T10" fmla="*/ 0 60000 65536"/>
                  <a:gd name="T11" fmla="*/ 0 60000 65536"/>
                  <a:gd name="T12" fmla="*/ 0 60000 65536"/>
                  <a:gd name="T13" fmla="*/ 0 60000 65536"/>
                  <a:gd name="T14" fmla="*/ 0 60000 65536"/>
                  <a:gd name="T15" fmla="*/ 0 w 37"/>
                  <a:gd name="T16" fmla="*/ 0 h 36"/>
                  <a:gd name="T17" fmla="*/ 37 w 37"/>
                  <a:gd name="T18" fmla="*/ 36 h 36"/>
                </a:gdLst>
                <a:ahLst/>
                <a:cxnLst>
                  <a:cxn ang="T10">
                    <a:pos x="T0" y="T1"/>
                  </a:cxn>
                  <a:cxn ang="T11">
                    <a:pos x="T2" y="T3"/>
                  </a:cxn>
                  <a:cxn ang="T12">
                    <a:pos x="T4" y="T5"/>
                  </a:cxn>
                  <a:cxn ang="T13">
                    <a:pos x="T6" y="T7"/>
                  </a:cxn>
                  <a:cxn ang="T14">
                    <a:pos x="T8" y="T9"/>
                  </a:cxn>
                </a:cxnLst>
                <a:rect l="T15" t="T16" r="T17" b="T18"/>
                <a:pathLst>
                  <a:path w="37" h="36">
                    <a:moveTo>
                      <a:pt x="18" y="0"/>
                    </a:moveTo>
                    <a:lnTo>
                      <a:pt x="37" y="18"/>
                    </a:lnTo>
                    <a:lnTo>
                      <a:pt x="18" y="36"/>
                    </a:lnTo>
                    <a:lnTo>
                      <a:pt x="0" y="18"/>
                    </a:lnTo>
                    <a:lnTo>
                      <a:pt x="18" y="0"/>
                    </a:lnTo>
                    <a:close/>
                  </a:path>
                </a:pathLst>
              </a:custGeom>
              <a:solidFill>
                <a:srgbClr val="FF99CC"/>
              </a:solidFill>
              <a:ln w="9525">
                <a:solidFill>
                  <a:srgbClr val="FF99CC"/>
                </a:solidFill>
                <a:round/>
                <a:headEnd/>
                <a:tailEnd/>
              </a:ln>
            </p:spPr>
            <p:txBody>
              <a:bodyPr/>
              <a:lstStyle/>
              <a:p>
                <a:endParaRPr lang="en-US"/>
              </a:p>
            </p:txBody>
          </p:sp>
          <p:sp>
            <p:nvSpPr>
              <p:cNvPr id="238718" name="Freeform 207"/>
              <p:cNvSpPr>
                <a:spLocks/>
              </p:cNvSpPr>
              <p:nvPr/>
            </p:nvSpPr>
            <p:spPr bwMode="auto">
              <a:xfrm>
                <a:off x="5287" y="3849"/>
                <a:ext cx="36" cy="37"/>
              </a:xfrm>
              <a:custGeom>
                <a:avLst/>
                <a:gdLst>
                  <a:gd name="T0" fmla="*/ 18 w 36"/>
                  <a:gd name="T1" fmla="*/ 0 h 37"/>
                  <a:gd name="T2" fmla="*/ 36 w 36"/>
                  <a:gd name="T3" fmla="*/ 18 h 37"/>
                  <a:gd name="T4" fmla="*/ 18 w 36"/>
                  <a:gd name="T5" fmla="*/ 37 h 37"/>
                  <a:gd name="T6" fmla="*/ 0 w 36"/>
                  <a:gd name="T7" fmla="*/ 18 h 37"/>
                  <a:gd name="T8" fmla="*/ 18 w 36"/>
                  <a:gd name="T9" fmla="*/ 0 h 37"/>
                  <a:gd name="T10" fmla="*/ 0 60000 65536"/>
                  <a:gd name="T11" fmla="*/ 0 60000 65536"/>
                  <a:gd name="T12" fmla="*/ 0 60000 65536"/>
                  <a:gd name="T13" fmla="*/ 0 60000 65536"/>
                  <a:gd name="T14" fmla="*/ 0 60000 65536"/>
                  <a:gd name="T15" fmla="*/ 0 w 36"/>
                  <a:gd name="T16" fmla="*/ 0 h 37"/>
                  <a:gd name="T17" fmla="*/ 36 w 36"/>
                  <a:gd name="T18" fmla="*/ 37 h 37"/>
                </a:gdLst>
                <a:ahLst/>
                <a:cxnLst>
                  <a:cxn ang="T10">
                    <a:pos x="T0" y="T1"/>
                  </a:cxn>
                  <a:cxn ang="T11">
                    <a:pos x="T2" y="T3"/>
                  </a:cxn>
                  <a:cxn ang="T12">
                    <a:pos x="T4" y="T5"/>
                  </a:cxn>
                  <a:cxn ang="T13">
                    <a:pos x="T6" y="T7"/>
                  </a:cxn>
                  <a:cxn ang="T14">
                    <a:pos x="T8" y="T9"/>
                  </a:cxn>
                </a:cxnLst>
                <a:rect l="T15" t="T16" r="T17" b="T18"/>
                <a:pathLst>
                  <a:path w="36" h="37">
                    <a:moveTo>
                      <a:pt x="18" y="0"/>
                    </a:moveTo>
                    <a:lnTo>
                      <a:pt x="36" y="18"/>
                    </a:lnTo>
                    <a:lnTo>
                      <a:pt x="18" y="37"/>
                    </a:lnTo>
                    <a:lnTo>
                      <a:pt x="0" y="18"/>
                    </a:lnTo>
                    <a:lnTo>
                      <a:pt x="18" y="0"/>
                    </a:lnTo>
                    <a:close/>
                  </a:path>
                </a:pathLst>
              </a:custGeom>
              <a:solidFill>
                <a:srgbClr val="FF99CC"/>
              </a:solidFill>
              <a:ln w="9525">
                <a:solidFill>
                  <a:srgbClr val="FF99CC"/>
                </a:solidFill>
                <a:round/>
                <a:headEnd/>
                <a:tailEnd/>
              </a:ln>
            </p:spPr>
            <p:txBody>
              <a:bodyPr/>
              <a:lstStyle/>
              <a:p>
                <a:endParaRPr lang="en-US"/>
              </a:p>
            </p:txBody>
          </p:sp>
          <p:sp>
            <p:nvSpPr>
              <p:cNvPr id="238719" name="Freeform 208"/>
              <p:cNvSpPr>
                <a:spLocks/>
              </p:cNvSpPr>
              <p:nvPr/>
            </p:nvSpPr>
            <p:spPr bwMode="auto">
              <a:xfrm>
                <a:off x="5305" y="3795"/>
                <a:ext cx="36" cy="36"/>
              </a:xfrm>
              <a:custGeom>
                <a:avLst/>
                <a:gdLst>
                  <a:gd name="T0" fmla="*/ 18 w 36"/>
                  <a:gd name="T1" fmla="*/ 0 h 36"/>
                  <a:gd name="T2" fmla="*/ 36 w 36"/>
                  <a:gd name="T3" fmla="*/ 18 h 36"/>
                  <a:gd name="T4" fmla="*/ 18 w 36"/>
                  <a:gd name="T5" fmla="*/ 36 h 36"/>
                  <a:gd name="T6" fmla="*/ 0 w 36"/>
                  <a:gd name="T7" fmla="*/ 18 h 36"/>
                  <a:gd name="T8" fmla="*/ 18 w 36"/>
                  <a:gd name="T9" fmla="*/ 0 h 36"/>
                  <a:gd name="T10" fmla="*/ 0 60000 65536"/>
                  <a:gd name="T11" fmla="*/ 0 60000 65536"/>
                  <a:gd name="T12" fmla="*/ 0 60000 65536"/>
                  <a:gd name="T13" fmla="*/ 0 60000 65536"/>
                  <a:gd name="T14" fmla="*/ 0 60000 65536"/>
                  <a:gd name="T15" fmla="*/ 0 w 36"/>
                  <a:gd name="T16" fmla="*/ 0 h 36"/>
                  <a:gd name="T17" fmla="*/ 36 w 36"/>
                  <a:gd name="T18" fmla="*/ 36 h 36"/>
                </a:gdLst>
                <a:ahLst/>
                <a:cxnLst>
                  <a:cxn ang="T10">
                    <a:pos x="T0" y="T1"/>
                  </a:cxn>
                  <a:cxn ang="T11">
                    <a:pos x="T2" y="T3"/>
                  </a:cxn>
                  <a:cxn ang="T12">
                    <a:pos x="T4" y="T5"/>
                  </a:cxn>
                  <a:cxn ang="T13">
                    <a:pos x="T6" y="T7"/>
                  </a:cxn>
                  <a:cxn ang="T14">
                    <a:pos x="T8" y="T9"/>
                  </a:cxn>
                </a:cxnLst>
                <a:rect l="T15" t="T16" r="T17" b="T18"/>
                <a:pathLst>
                  <a:path w="36" h="36">
                    <a:moveTo>
                      <a:pt x="18" y="0"/>
                    </a:moveTo>
                    <a:lnTo>
                      <a:pt x="36" y="18"/>
                    </a:lnTo>
                    <a:lnTo>
                      <a:pt x="18" y="36"/>
                    </a:lnTo>
                    <a:lnTo>
                      <a:pt x="0" y="18"/>
                    </a:lnTo>
                    <a:lnTo>
                      <a:pt x="18" y="0"/>
                    </a:lnTo>
                    <a:close/>
                  </a:path>
                </a:pathLst>
              </a:custGeom>
              <a:solidFill>
                <a:srgbClr val="FF99CC"/>
              </a:solidFill>
              <a:ln w="9525">
                <a:solidFill>
                  <a:srgbClr val="FF99CC"/>
                </a:solidFill>
                <a:round/>
                <a:headEnd/>
                <a:tailEnd/>
              </a:ln>
            </p:spPr>
            <p:txBody>
              <a:bodyPr/>
              <a:lstStyle/>
              <a:p>
                <a:endParaRPr lang="en-US"/>
              </a:p>
            </p:txBody>
          </p:sp>
          <p:sp>
            <p:nvSpPr>
              <p:cNvPr id="238720" name="Freeform 209"/>
              <p:cNvSpPr>
                <a:spLocks/>
              </p:cNvSpPr>
              <p:nvPr/>
            </p:nvSpPr>
            <p:spPr bwMode="auto">
              <a:xfrm>
                <a:off x="5323" y="3952"/>
                <a:ext cx="36" cy="37"/>
              </a:xfrm>
              <a:custGeom>
                <a:avLst/>
                <a:gdLst>
                  <a:gd name="T0" fmla="*/ 18 w 36"/>
                  <a:gd name="T1" fmla="*/ 0 h 37"/>
                  <a:gd name="T2" fmla="*/ 36 w 36"/>
                  <a:gd name="T3" fmla="*/ 18 h 37"/>
                  <a:gd name="T4" fmla="*/ 18 w 36"/>
                  <a:gd name="T5" fmla="*/ 37 h 37"/>
                  <a:gd name="T6" fmla="*/ 0 w 36"/>
                  <a:gd name="T7" fmla="*/ 18 h 37"/>
                  <a:gd name="T8" fmla="*/ 18 w 36"/>
                  <a:gd name="T9" fmla="*/ 0 h 37"/>
                  <a:gd name="T10" fmla="*/ 0 60000 65536"/>
                  <a:gd name="T11" fmla="*/ 0 60000 65536"/>
                  <a:gd name="T12" fmla="*/ 0 60000 65536"/>
                  <a:gd name="T13" fmla="*/ 0 60000 65536"/>
                  <a:gd name="T14" fmla="*/ 0 60000 65536"/>
                  <a:gd name="T15" fmla="*/ 0 w 36"/>
                  <a:gd name="T16" fmla="*/ 0 h 37"/>
                  <a:gd name="T17" fmla="*/ 36 w 36"/>
                  <a:gd name="T18" fmla="*/ 37 h 37"/>
                </a:gdLst>
                <a:ahLst/>
                <a:cxnLst>
                  <a:cxn ang="T10">
                    <a:pos x="T0" y="T1"/>
                  </a:cxn>
                  <a:cxn ang="T11">
                    <a:pos x="T2" y="T3"/>
                  </a:cxn>
                  <a:cxn ang="T12">
                    <a:pos x="T4" y="T5"/>
                  </a:cxn>
                  <a:cxn ang="T13">
                    <a:pos x="T6" y="T7"/>
                  </a:cxn>
                  <a:cxn ang="T14">
                    <a:pos x="T8" y="T9"/>
                  </a:cxn>
                </a:cxnLst>
                <a:rect l="T15" t="T16" r="T17" b="T18"/>
                <a:pathLst>
                  <a:path w="36" h="37">
                    <a:moveTo>
                      <a:pt x="18" y="0"/>
                    </a:moveTo>
                    <a:lnTo>
                      <a:pt x="36" y="18"/>
                    </a:lnTo>
                    <a:lnTo>
                      <a:pt x="18" y="37"/>
                    </a:lnTo>
                    <a:lnTo>
                      <a:pt x="0" y="18"/>
                    </a:lnTo>
                    <a:lnTo>
                      <a:pt x="18" y="0"/>
                    </a:lnTo>
                    <a:close/>
                  </a:path>
                </a:pathLst>
              </a:custGeom>
              <a:solidFill>
                <a:srgbClr val="FF99CC"/>
              </a:solidFill>
              <a:ln w="9525">
                <a:solidFill>
                  <a:srgbClr val="FF99CC"/>
                </a:solidFill>
                <a:round/>
                <a:headEnd/>
                <a:tailEnd/>
              </a:ln>
            </p:spPr>
            <p:txBody>
              <a:bodyPr/>
              <a:lstStyle/>
              <a:p>
                <a:endParaRPr lang="en-US"/>
              </a:p>
            </p:txBody>
          </p:sp>
          <p:sp>
            <p:nvSpPr>
              <p:cNvPr id="238721" name="Freeform 210"/>
              <p:cNvSpPr>
                <a:spLocks/>
              </p:cNvSpPr>
              <p:nvPr/>
            </p:nvSpPr>
            <p:spPr bwMode="auto">
              <a:xfrm>
                <a:off x="5347" y="3704"/>
                <a:ext cx="36" cy="36"/>
              </a:xfrm>
              <a:custGeom>
                <a:avLst/>
                <a:gdLst>
                  <a:gd name="T0" fmla="*/ 18 w 36"/>
                  <a:gd name="T1" fmla="*/ 0 h 36"/>
                  <a:gd name="T2" fmla="*/ 36 w 36"/>
                  <a:gd name="T3" fmla="*/ 18 h 36"/>
                  <a:gd name="T4" fmla="*/ 18 w 36"/>
                  <a:gd name="T5" fmla="*/ 36 h 36"/>
                  <a:gd name="T6" fmla="*/ 0 w 36"/>
                  <a:gd name="T7" fmla="*/ 18 h 36"/>
                  <a:gd name="T8" fmla="*/ 18 w 36"/>
                  <a:gd name="T9" fmla="*/ 0 h 36"/>
                  <a:gd name="T10" fmla="*/ 0 60000 65536"/>
                  <a:gd name="T11" fmla="*/ 0 60000 65536"/>
                  <a:gd name="T12" fmla="*/ 0 60000 65536"/>
                  <a:gd name="T13" fmla="*/ 0 60000 65536"/>
                  <a:gd name="T14" fmla="*/ 0 60000 65536"/>
                  <a:gd name="T15" fmla="*/ 0 w 36"/>
                  <a:gd name="T16" fmla="*/ 0 h 36"/>
                  <a:gd name="T17" fmla="*/ 36 w 36"/>
                  <a:gd name="T18" fmla="*/ 36 h 36"/>
                </a:gdLst>
                <a:ahLst/>
                <a:cxnLst>
                  <a:cxn ang="T10">
                    <a:pos x="T0" y="T1"/>
                  </a:cxn>
                  <a:cxn ang="T11">
                    <a:pos x="T2" y="T3"/>
                  </a:cxn>
                  <a:cxn ang="T12">
                    <a:pos x="T4" y="T5"/>
                  </a:cxn>
                  <a:cxn ang="T13">
                    <a:pos x="T6" y="T7"/>
                  </a:cxn>
                  <a:cxn ang="T14">
                    <a:pos x="T8" y="T9"/>
                  </a:cxn>
                </a:cxnLst>
                <a:rect l="T15" t="T16" r="T17" b="T18"/>
                <a:pathLst>
                  <a:path w="36" h="36">
                    <a:moveTo>
                      <a:pt x="18" y="0"/>
                    </a:moveTo>
                    <a:lnTo>
                      <a:pt x="36" y="18"/>
                    </a:lnTo>
                    <a:lnTo>
                      <a:pt x="18" y="36"/>
                    </a:lnTo>
                    <a:lnTo>
                      <a:pt x="0" y="18"/>
                    </a:lnTo>
                    <a:lnTo>
                      <a:pt x="18" y="0"/>
                    </a:lnTo>
                    <a:close/>
                  </a:path>
                </a:pathLst>
              </a:custGeom>
              <a:solidFill>
                <a:srgbClr val="FF99CC"/>
              </a:solidFill>
              <a:ln w="9525">
                <a:solidFill>
                  <a:srgbClr val="FF99CC"/>
                </a:solidFill>
                <a:round/>
                <a:headEnd/>
                <a:tailEnd/>
              </a:ln>
            </p:spPr>
            <p:txBody>
              <a:bodyPr/>
              <a:lstStyle/>
              <a:p>
                <a:endParaRPr lang="en-US"/>
              </a:p>
            </p:txBody>
          </p:sp>
          <p:sp>
            <p:nvSpPr>
              <p:cNvPr id="238722" name="Freeform 211"/>
              <p:cNvSpPr>
                <a:spLocks/>
              </p:cNvSpPr>
              <p:nvPr/>
            </p:nvSpPr>
            <p:spPr bwMode="auto">
              <a:xfrm>
                <a:off x="5365" y="3831"/>
                <a:ext cx="36" cy="36"/>
              </a:xfrm>
              <a:custGeom>
                <a:avLst/>
                <a:gdLst>
                  <a:gd name="T0" fmla="*/ 18 w 36"/>
                  <a:gd name="T1" fmla="*/ 0 h 36"/>
                  <a:gd name="T2" fmla="*/ 36 w 36"/>
                  <a:gd name="T3" fmla="*/ 18 h 36"/>
                  <a:gd name="T4" fmla="*/ 18 w 36"/>
                  <a:gd name="T5" fmla="*/ 36 h 36"/>
                  <a:gd name="T6" fmla="*/ 0 w 36"/>
                  <a:gd name="T7" fmla="*/ 18 h 36"/>
                  <a:gd name="T8" fmla="*/ 18 w 36"/>
                  <a:gd name="T9" fmla="*/ 0 h 36"/>
                  <a:gd name="T10" fmla="*/ 0 60000 65536"/>
                  <a:gd name="T11" fmla="*/ 0 60000 65536"/>
                  <a:gd name="T12" fmla="*/ 0 60000 65536"/>
                  <a:gd name="T13" fmla="*/ 0 60000 65536"/>
                  <a:gd name="T14" fmla="*/ 0 60000 65536"/>
                  <a:gd name="T15" fmla="*/ 0 w 36"/>
                  <a:gd name="T16" fmla="*/ 0 h 36"/>
                  <a:gd name="T17" fmla="*/ 36 w 36"/>
                  <a:gd name="T18" fmla="*/ 36 h 36"/>
                </a:gdLst>
                <a:ahLst/>
                <a:cxnLst>
                  <a:cxn ang="T10">
                    <a:pos x="T0" y="T1"/>
                  </a:cxn>
                  <a:cxn ang="T11">
                    <a:pos x="T2" y="T3"/>
                  </a:cxn>
                  <a:cxn ang="T12">
                    <a:pos x="T4" y="T5"/>
                  </a:cxn>
                  <a:cxn ang="T13">
                    <a:pos x="T6" y="T7"/>
                  </a:cxn>
                  <a:cxn ang="T14">
                    <a:pos x="T8" y="T9"/>
                  </a:cxn>
                </a:cxnLst>
                <a:rect l="T15" t="T16" r="T17" b="T18"/>
                <a:pathLst>
                  <a:path w="36" h="36">
                    <a:moveTo>
                      <a:pt x="18" y="0"/>
                    </a:moveTo>
                    <a:lnTo>
                      <a:pt x="36" y="18"/>
                    </a:lnTo>
                    <a:lnTo>
                      <a:pt x="18" y="36"/>
                    </a:lnTo>
                    <a:lnTo>
                      <a:pt x="0" y="18"/>
                    </a:lnTo>
                    <a:lnTo>
                      <a:pt x="18" y="0"/>
                    </a:lnTo>
                    <a:close/>
                  </a:path>
                </a:pathLst>
              </a:custGeom>
              <a:solidFill>
                <a:srgbClr val="FF99CC"/>
              </a:solidFill>
              <a:ln w="9525">
                <a:solidFill>
                  <a:srgbClr val="FF99CC"/>
                </a:solidFill>
                <a:round/>
                <a:headEnd/>
                <a:tailEnd/>
              </a:ln>
            </p:spPr>
            <p:txBody>
              <a:bodyPr/>
              <a:lstStyle/>
              <a:p>
                <a:endParaRPr lang="en-US"/>
              </a:p>
            </p:txBody>
          </p:sp>
          <p:sp>
            <p:nvSpPr>
              <p:cNvPr id="238723" name="Freeform 212"/>
              <p:cNvSpPr>
                <a:spLocks/>
              </p:cNvSpPr>
              <p:nvPr/>
            </p:nvSpPr>
            <p:spPr bwMode="auto">
              <a:xfrm>
                <a:off x="5383" y="3813"/>
                <a:ext cx="37" cy="36"/>
              </a:xfrm>
              <a:custGeom>
                <a:avLst/>
                <a:gdLst>
                  <a:gd name="T0" fmla="*/ 18 w 37"/>
                  <a:gd name="T1" fmla="*/ 0 h 36"/>
                  <a:gd name="T2" fmla="*/ 37 w 37"/>
                  <a:gd name="T3" fmla="*/ 18 h 36"/>
                  <a:gd name="T4" fmla="*/ 18 w 37"/>
                  <a:gd name="T5" fmla="*/ 36 h 36"/>
                  <a:gd name="T6" fmla="*/ 0 w 37"/>
                  <a:gd name="T7" fmla="*/ 18 h 36"/>
                  <a:gd name="T8" fmla="*/ 18 w 37"/>
                  <a:gd name="T9" fmla="*/ 0 h 36"/>
                  <a:gd name="T10" fmla="*/ 0 60000 65536"/>
                  <a:gd name="T11" fmla="*/ 0 60000 65536"/>
                  <a:gd name="T12" fmla="*/ 0 60000 65536"/>
                  <a:gd name="T13" fmla="*/ 0 60000 65536"/>
                  <a:gd name="T14" fmla="*/ 0 60000 65536"/>
                  <a:gd name="T15" fmla="*/ 0 w 37"/>
                  <a:gd name="T16" fmla="*/ 0 h 36"/>
                  <a:gd name="T17" fmla="*/ 37 w 37"/>
                  <a:gd name="T18" fmla="*/ 36 h 36"/>
                </a:gdLst>
                <a:ahLst/>
                <a:cxnLst>
                  <a:cxn ang="T10">
                    <a:pos x="T0" y="T1"/>
                  </a:cxn>
                  <a:cxn ang="T11">
                    <a:pos x="T2" y="T3"/>
                  </a:cxn>
                  <a:cxn ang="T12">
                    <a:pos x="T4" y="T5"/>
                  </a:cxn>
                  <a:cxn ang="T13">
                    <a:pos x="T6" y="T7"/>
                  </a:cxn>
                  <a:cxn ang="T14">
                    <a:pos x="T8" y="T9"/>
                  </a:cxn>
                </a:cxnLst>
                <a:rect l="T15" t="T16" r="T17" b="T18"/>
                <a:pathLst>
                  <a:path w="37" h="36">
                    <a:moveTo>
                      <a:pt x="18" y="0"/>
                    </a:moveTo>
                    <a:lnTo>
                      <a:pt x="37" y="18"/>
                    </a:lnTo>
                    <a:lnTo>
                      <a:pt x="18" y="36"/>
                    </a:lnTo>
                    <a:lnTo>
                      <a:pt x="0" y="18"/>
                    </a:lnTo>
                    <a:lnTo>
                      <a:pt x="18" y="0"/>
                    </a:lnTo>
                    <a:close/>
                  </a:path>
                </a:pathLst>
              </a:custGeom>
              <a:solidFill>
                <a:srgbClr val="FF99CC"/>
              </a:solidFill>
              <a:ln w="9525">
                <a:solidFill>
                  <a:srgbClr val="FF99CC"/>
                </a:solidFill>
                <a:round/>
                <a:headEnd/>
                <a:tailEnd/>
              </a:ln>
            </p:spPr>
            <p:txBody>
              <a:bodyPr/>
              <a:lstStyle/>
              <a:p>
                <a:endParaRPr lang="en-US"/>
              </a:p>
            </p:txBody>
          </p:sp>
          <p:sp>
            <p:nvSpPr>
              <p:cNvPr id="238724" name="Freeform 213"/>
              <p:cNvSpPr>
                <a:spLocks/>
              </p:cNvSpPr>
              <p:nvPr/>
            </p:nvSpPr>
            <p:spPr bwMode="auto">
              <a:xfrm>
                <a:off x="5407" y="3934"/>
                <a:ext cx="37" cy="36"/>
              </a:xfrm>
              <a:custGeom>
                <a:avLst/>
                <a:gdLst>
                  <a:gd name="T0" fmla="*/ 19 w 37"/>
                  <a:gd name="T1" fmla="*/ 0 h 36"/>
                  <a:gd name="T2" fmla="*/ 37 w 37"/>
                  <a:gd name="T3" fmla="*/ 18 h 36"/>
                  <a:gd name="T4" fmla="*/ 19 w 37"/>
                  <a:gd name="T5" fmla="*/ 36 h 36"/>
                  <a:gd name="T6" fmla="*/ 0 w 37"/>
                  <a:gd name="T7" fmla="*/ 18 h 36"/>
                  <a:gd name="T8" fmla="*/ 19 w 37"/>
                  <a:gd name="T9" fmla="*/ 0 h 36"/>
                  <a:gd name="T10" fmla="*/ 0 60000 65536"/>
                  <a:gd name="T11" fmla="*/ 0 60000 65536"/>
                  <a:gd name="T12" fmla="*/ 0 60000 65536"/>
                  <a:gd name="T13" fmla="*/ 0 60000 65536"/>
                  <a:gd name="T14" fmla="*/ 0 60000 65536"/>
                  <a:gd name="T15" fmla="*/ 0 w 37"/>
                  <a:gd name="T16" fmla="*/ 0 h 36"/>
                  <a:gd name="T17" fmla="*/ 37 w 37"/>
                  <a:gd name="T18" fmla="*/ 36 h 36"/>
                </a:gdLst>
                <a:ahLst/>
                <a:cxnLst>
                  <a:cxn ang="T10">
                    <a:pos x="T0" y="T1"/>
                  </a:cxn>
                  <a:cxn ang="T11">
                    <a:pos x="T2" y="T3"/>
                  </a:cxn>
                  <a:cxn ang="T12">
                    <a:pos x="T4" y="T5"/>
                  </a:cxn>
                  <a:cxn ang="T13">
                    <a:pos x="T6" y="T7"/>
                  </a:cxn>
                  <a:cxn ang="T14">
                    <a:pos x="T8" y="T9"/>
                  </a:cxn>
                </a:cxnLst>
                <a:rect l="T15" t="T16" r="T17" b="T18"/>
                <a:pathLst>
                  <a:path w="37" h="36">
                    <a:moveTo>
                      <a:pt x="19" y="0"/>
                    </a:moveTo>
                    <a:lnTo>
                      <a:pt x="37" y="18"/>
                    </a:lnTo>
                    <a:lnTo>
                      <a:pt x="19" y="36"/>
                    </a:lnTo>
                    <a:lnTo>
                      <a:pt x="0" y="18"/>
                    </a:lnTo>
                    <a:lnTo>
                      <a:pt x="19" y="0"/>
                    </a:lnTo>
                    <a:close/>
                  </a:path>
                </a:pathLst>
              </a:custGeom>
              <a:solidFill>
                <a:srgbClr val="FF99CC"/>
              </a:solidFill>
              <a:ln w="9525">
                <a:solidFill>
                  <a:srgbClr val="FF99CC"/>
                </a:solidFill>
                <a:round/>
                <a:headEnd/>
                <a:tailEnd/>
              </a:ln>
            </p:spPr>
            <p:txBody>
              <a:bodyPr/>
              <a:lstStyle/>
              <a:p>
                <a:endParaRPr lang="en-US"/>
              </a:p>
            </p:txBody>
          </p:sp>
        </p:grpSp>
        <p:grpSp>
          <p:nvGrpSpPr>
            <p:cNvPr id="238606" name="Group 214"/>
            <p:cNvGrpSpPr>
              <a:grpSpLocks/>
            </p:cNvGrpSpPr>
            <p:nvPr/>
          </p:nvGrpSpPr>
          <p:grpSpPr bwMode="auto">
            <a:xfrm>
              <a:off x="1813" y="1728"/>
              <a:ext cx="732" cy="678"/>
              <a:chOff x="4848" y="1584"/>
              <a:chExt cx="732" cy="678"/>
            </a:xfrm>
          </p:grpSpPr>
          <p:sp>
            <p:nvSpPr>
              <p:cNvPr id="238666" name="Rectangle 215"/>
              <p:cNvSpPr>
                <a:spLocks noChangeArrowheads="1"/>
              </p:cNvSpPr>
              <p:nvPr/>
            </p:nvSpPr>
            <p:spPr bwMode="auto">
              <a:xfrm>
                <a:off x="4848" y="1584"/>
                <a:ext cx="732" cy="67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latin typeface="Arial" panose="020B0604020202020204" pitchFamily="34" charset="0"/>
                </a:endParaRPr>
              </a:p>
            </p:txBody>
          </p:sp>
          <p:sp>
            <p:nvSpPr>
              <p:cNvPr id="238667" name="Rectangle 216"/>
              <p:cNvSpPr>
                <a:spLocks noChangeArrowheads="1"/>
              </p:cNvSpPr>
              <p:nvPr/>
            </p:nvSpPr>
            <p:spPr bwMode="auto">
              <a:xfrm>
                <a:off x="4918" y="1635"/>
                <a:ext cx="610" cy="55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latin typeface="Arial" panose="020B0604020202020204" pitchFamily="34" charset="0"/>
                </a:endParaRPr>
              </a:p>
            </p:txBody>
          </p:sp>
          <p:sp>
            <p:nvSpPr>
              <p:cNvPr id="238668" name="Rectangle 217"/>
              <p:cNvSpPr>
                <a:spLocks noChangeArrowheads="1"/>
              </p:cNvSpPr>
              <p:nvPr/>
            </p:nvSpPr>
            <p:spPr bwMode="auto">
              <a:xfrm>
                <a:off x="4918" y="1635"/>
                <a:ext cx="610" cy="550"/>
              </a:xfrm>
              <a:prstGeom prst="rect">
                <a:avLst/>
              </a:prstGeom>
              <a:noFill/>
              <a:ln w="9525">
                <a:solidFill>
                  <a:srgbClr val="808080"/>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latin typeface="Arial" panose="020B0604020202020204" pitchFamily="34" charset="0"/>
                </a:endParaRPr>
              </a:p>
            </p:txBody>
          </p:sp>
          <p:sp>
            <p:nvSpPr>
              <p:cNvPr id="238669" name="Line 218"/>
              <p:cNvSpPr>
                <a:spLocks noChangeShapeType="1"/>
              </p:cNvSpPr>
              <p:nvPr/>
            </p:nvSpPr>
            <p:spPr bwMode="auto">
              <a:xfrm>
                <a:off x="4918" y="1635"/>
                <a:ext cx="1" cy="55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8670" name="Line 219"/>
              <p:cNvSpPr>
                <a:spLocks noChangeShapeType="1"/>
              </p:cNvSpPr>
              <p:nvPr/>
            </p:nvSpPr>
            <p:spPr bwMode="auto">
              <a:xfrm>
                <a:off x="4918" y="2185"/>
                <a:ext cx="610" cy="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8671" name="Freeform 220"/>
              <p:cNvSpPr>
                <a:spLocks/>
              </p:cNvSpPr>
              <p:nvPr/>
            </p:nvSpPr>
            <p:spPr bwMode="auto">
              <a:xfrm>
                <a:off x="4918" y="1726"/>
                <a:ext cx="36" cy="36"/>
              </a:xfrm>
              <a:custGeom>
                <a:avLst/>
                <a:gdLst>
                  <a:gd name="T0" fmla="*/ 18 w 36"/>
                  <a:gd name="T1" fmla="*/ 0 h 36"/>
                  <a:gd name="T2" fmla="*/ 36 w 36"/>
                  <a:gd name="T3" fmla="*/ 18 h 36"/>
                  <a:gd name="T4" fmla="*/ 18 w 36"/>
                  <a:gd name="T5" fmla="*/ 36 h 36"/>
                  <a:gd name="T6" fmla="*/ 0 w 36"/>
                  <a:gd name="T7" fmla="*/ 18 h 36"/>
                  <a:gd name="T8" fmla="*/ 18 w 36"/>
                  <a:gd name="T9" fmla="*/ 0 h 36"/>
                  <a:gd name="T10" fmla="*/ 0 60000 65536"/>
                  <a:gd name="T11" fmla="*/ 0 60000 65536"/>
                  <a:gd name="T12" fmla="*/ 0 60000 65536"/>
                  <a:gd name="T13" fmla="*/ 0 60000 65536"/>
                  <a:gd name="T14" fmla="*/ 0 60000 65536"/>
                  <a:gd name="T15" fmla="*/ 0 w 36"/>
                  <a:gd name="T16" fmla="*/ 0 h 36"/>
                  <a:gd name="T17" fmla="*/ 36 w 36"/>
                  <a:gd name="T18" fmla="*/ 36 h 36"/>
                </a:gdLst>
                <a:ahLst/>
                <a:cxnLst>
                  <a:cxn ang="T10">
                    <a:pos x="T0" y="T1"/>
                  </a:cxn>
                  <a:cxn ang="T11">
                    <a:pos x="T2" y="T3"/>
                  </a:cxn>
                  <a:cxn ang="T12">
                    <a:pos x="T4" y="T5"/>
                  </a:cxn>
                  <a:cxn ang="T13">
                    <a:pos x="T6" y="T7"/>
                  </a:cxn>
                  <a:cxn ang="T14">
                    <a:pos x="T8" y="T9"/>
                  </a:cxn>
                </a:cxnLst>
                <a:rect l="T15" t="T16" r="T17" b="T18"/>
                <a:pathLst>
                  <a:path w="36" h="36">
                    <a:moveTo>
                      <a:pt x="18" y="0"/>
                    </a:moveTo>
                    <a:lnTo>
                      <a:pt x="36" y="18"/>
                    </a:lnTo>
                    <a:lnTo>
                      <a:pt x="18" y="36"/>
                    </a:lnTo>
                    <a:lnTo>
                      <a:pt x="0" y="18"/>
                    </a:lnTo>
                    <a:lnTo>
                      <a:pt x="18" y="0"/>
                    </a:lnTo>
                    <a:close/>
                  </a:path>
                </a:pathLst>
              </a:custGeom>
              <a:solidFill>
                <a:srgbClr val="800080"/>
              </a:solidFill>
              <a:ln w="9525">
                <a:solidFill>
                  <a:srgbClr val="800080"/>
                </a:solidFill>
                <a:round/>
                <a:headEnd/>
                <a:tailEnd/>
              </a:ln>
            </p:spPr>
            <p:txBody>
              <a:bodyPr/>
              <a:lstStyle/>
              <a:p>
                <a:endParaRPr lang="en-US"/>
              </a:p>
            </p:txBody>
          </p:sp>
          <p:sp>
            <p:nvSpPr>
              <p:cNvPr id="238672" name="Freeform 221"/>
              <p:cNvSpPr>
                <a:spLocks/>
              </p:cNvSpPr>
              <p:nvPr/>
            </p:nvSpPr>
            <p:spPr bwMode="auto">
              <a:xfrm>
                <a:off x="4942" y="1762"/>
                <a:ext cx="36" cy="36"/>
              </a:xfrm>
              <a:custGeom>
                <a:avLst/>
                <a:gdLst>
                  <a:gd name="T0" fmla="*/ 18 w 36"/>
                  <a:gd name="T1" fmla="*/ 0 h 36"/>
                  <a:gd name="T2" fmla="*/ 36 w 36"/>
                  <a:gd name="T3" fmla="*/ 18 h 36"/>
                  <a:gd name="T4" fmla="*/ 18 w 36"/>
                  <a:gd name="T5" fmla="*/ 36 h 36"/>
                  <a:gd name="T6" fmla="*/ 0 w 36"/>
                  <a:gd name="T7" fmla="*/ 18 h 36"/>
                  <a:gd name="T8" fmla="*/ 18 w 36"/>
                  <a:gd name="T9" fmla="*/ 0 h 36"/>
                  <a:gd name="T10" fmla="*/ 0 60000 65536"/>
                  <a:gd name="T11" fmla="*/ 0 60000 65536"/>
                  <a:gd name="T12" fmla="*/ 0 60000 65536"/>
                  <a:gd name="T13" fmla="*/ 0 60000 65536"/>
                  <a:gd name="T14" fmla="*/ 0 60000 65536"/>
                  <a:gd name="T15" fmla="*/ 0 w 36"/>
                  <a:gd name="T16" fmla="*/ 0 h 36"/>
                  <a:gd name="T17" fmla="*/ 36 w 36"/>
                  <a:gd name="T18" fmla="*/ 36 h 36"/>
                </a:gdLst>
                <a:ahLst/>
                <a:cxnLst>
                  <a:cxn ang="T10">
                    <a:pos x="T0" y="T1"/>
                  </a:cxn>
                  <a:cxn ang="T11">
                    <a:pos x="T2" y="T3"/>
                  </a:cxn>
                  <a:cxn ang="T12">
                    <a:pos x="T4" y="T5"/>
                  </a:cxn>
                  <a:cxn ang="T13">
                    <a:pos x="T6" y="T7"/>
                  </a:cxn>
                  <a:cxn ang="T14">
                    <a:pos x="T8" y="T9"/>
                  </a:cxn>
                </a:cxnLst>
                <a:rect l="T15" t="T16" r="T17" b="T18"/>
                <a:pathLst>
                  <a:path w="36" h="36">
                    <a:moveTo>
                      <a:pt x="18" y="0"/>
                    </a:moveTo>
                    <a:lnTo>
                      <a:pt x="36" y="18"/>
                    </a:lnTo>
                    <a:lnTo>
                      <a:pt x="18" y="36"/>
                    </a:lnTo>
                    <a:lnTo>
                      <a:pt x="0" y="18"/>
                    </a:lnTo>
                    <a:lnTo>
                      <a:pt x="18" y="0"/>
                    </a:lnTo>
                    <a:close/>
                  </a:path>
                </a:pathLst>
              </a:custGeom>
              <a:solidFill>
                <a:srgbClr val="800080"/>
              </a:solidFill>
              <a:ln w="9525">
                <a:solidFill>
                  <a:srgbClr val="800080"/>
                </a:solidFill>
                <a:round/>
                <a:headEnd/>
                <a:tailEnd/>
              </a:ln>
            </p:spPr>
            <p:txBody>
              <a:bodyPr/>
              <a:lstStyle/>
              <a:p>
                <a:endParaRPr lang="en-US"/>
              </a:p>
            </p:txBody>
          </p:sp>
          <p:sp>
            <p:nvSpPr>
              <p:cNvPr id="238673" name="Freeform 222"/>
              <p:cNvSpPr>
                <a:spLocks/>
              </p:cNvSpPr>
              <p:nvPr/>
            </p:nvSpPr>
            <p:spPr bwMode="auto">
              <a:xfrm>
                <a:off x="4960" y="1798"/>
                <a:ext cx="36" cy="36"/>
              </a:xfrm>
              <a:custGeom>
                <a:avLst/>
                <a:gdLst>
                  <a:gd name="T0" fmla="*/ 18 w 36"/>
                  <a:gd name="T1" fmla="*/ 0 h 36"/>
                  <a:gd name="T2" fmla="*/ 36 w 36"/>
                  <a:gd name="T3" fmla="*/ 18 h 36"/>
                  <a:gd name="T4" fmla="*/ 18 w 36"/>
                  <a:gd name="T5" fmla="*/ 36 h 36"/>
                  <a:gd name="T6" fmla="*/ 0 w 36"/>
                  <a:gd name="T7" fmla="*/ 18 h 36"/>
                  <a:gd name="T8" fmla="*/ 18 w 36"/>
                  <a:gd name="T9" fmla="*/ 0 h 36"/>
                  <a:gd name="T10" fmla="*/ 0 60000 65536"/>
                  <a:gd name="T11" fmla="*/ 0 60000 65536"/>
                  <a:gd name="T12" fmla="*/ 0 60000 65536"/>
                  <a:gd name="T13" fmla="*/ 0 60000 65536"/>
                  <a:gd name="T14" fmla="*/ 0 60000 65536"/>
                  <a:gd name="T15" fmla="*/ 0 w 36"/>
                  <a:gd name="T16" fmla="*/ 0 h 36"/>
                  <a:gd name="T17" fmla="*/ 36 w 36"/>
                  <a:gd name="T18" fmla="*/ 36 h 36"/>
                </a:gdLst>
                <a:ahLst/>
                <a:cxnLst>
                  <a:cxn ang="T10">
                    <a:pos x="T0" y="T1"/>
                  </a:cxn>
                  <a:cxn ang="T11">
                    <a:pos x="T2" y="T3"/>
                  </a:cxn>
                  <a:cxn ang="T12">
                    <a:pos x="T4" y="T5"/>
                  </a:cxn>
                  <a:cxn ang="T13">
                    <a:pos x="T6" y="T7"/>
                  </a:cxn>
                  <a:cxn ang="T14">
                    <a:pos x="T8" y="T9"/>
                  </a:cxn>
                </a:cxnLst>
                <a:rect l="T15" t="T16" r="T17" b="T18"/>
                <a:pathLst>
                  <a:path w="36" h="36">
                    <a:moveTo>
                      <a:pt x="18" y="0"/>
                    </a:moveTo>
                    <a:lnTo>
                      <a:pt x="36" y="18"/>
                    </a:lnTo>
                    <a:lnTo>
                      <a:pt x="18" y="36"/>
                    </a:lnTo>
                    <a:lnTo>
                      <a:pt x="0" y="18"/>
                    </a:lnTo>
                    <a:lnTo>
                      <a:pt x="18" y="0"/>
                    </a:lnTo>
                    <a:close/>
                  </a:path>
                </a:pathLst>
              </a:custGeom>
              <a:solidFill>
                <a:srgbClr val="800080"/>
              </a:solidFill>
              <a:ln w="9525">
                <a:solidFill>
                  <a:srgbClr val="800080"/>
                </a:solidFill>
                <a:round/>
                <a:headEnd/>
                <a:tailEnd/>
              </a:ln>
            </p:spPr>
            <p:txBody>
              <a:bodyPr/>
              <a:lstStyle/>
              <a:p>
                <a:endParaRPr lang="en-US"/>
              </a:p>
            </p:txBody>
          </p:sp>
          <p:sp>
            <p:nvSpPr>
              <p:cNvPr id="238674" name="Freeform 223"/>
              <p:cNvSpPr>
                <a:spLocks/>
              </p:cNvSpPr>
              <p:nvPr/>
            </p:nvSpPr>
            <p:spPr bwMode="auto">
              <a:xfrm>
                <a:off x="4978" y="1834"/>
                <a:ext cx="36" cy="37"/>
              </a:xfrm>
              <a:custGeom>
                <a:avLst/>
                <a:gdLst>
                  <a:gd name="T0" fmla="*/ 18 w 36"/>
                  <a:gd name="T1" fmla="*/ 0 h 37"/>
                  <a:gd name="T2" fmla="*/ 36 w 36"/>
                  <a:gd name="T3" fmla="*/ 19 h 37"/>
                  <a:gd name="T4" fmla="*/ 18 w 36"/>
                  <a:gd name="T5" fmla="*/ 37 h 37"/>
                  <a:gd name="T6" fmla="*/ 0 w 36"/>
                  <a:gd name="T7" fmla="*/ 19 h 37"/>
                  <a:gd name="T8" fmla="*/ 18 w 36"/>
                  <a:gd name="T9" fmla="*/ 0 h 37"/>
                  <a:gd name="T10" fmla="*/ 0 60000 65536"/>
                  <a:gd name="T11" fmla="*/ 0 60000 65536"/>
                  <a:gd name="T12" fmla="*/ 0 60000 65536"/>
                  <a:gd name="T13" fmla="*/ 0 60000 65536"/>
                  <a:gd name="T14" fmla="*/ 0 60000 65536"/>
                  <a:gd name="T15" fmla="*/ 0 w 36"/>
                  <a:gd name="T16" fmla="*/ 0 h 37"/>
                  <a:gd name="T17" fmla="*/ 36 w 36"/>
                  <a:gd name="T18" fmla="*/ 37 h 37"/>
                </a:gdLst>
                <a:ahLst/>
                <a:cxnLst>
                  <a:cxn ang="T10">
                    <a:pos x="T0" y="T1"/>
                  </a:cxn>
                  <a:cxn ang="T11">
                    <a:pos x="T2" y="T3"/>
                  </a:cxn>
                  <a:cxn ang="T12">
                    <a:pos x="T4" y="T5"/>
                  </a:cxn>
                  <a:cxn ang="T13">
                    <a:pos x="T6" y="T7"/>
                  </a:cxn>
                  <a:cxn ang="T14">
                    <a:pos x="T8" y="T9"/>
                  </a:cxn>
                </a:cxnLst>
                <a:rect l="T15" t="T16" r="T17" b="T18"/>
                <a:pathLst>
                  <a:path w="36" h="37">
                    <a:moveTo>
                      <a:pt x="18" y="0"/>
                    </a:moveTo>
                    <a:lnTo>
                      <a:pt x="36" y="19"/>
                    </a:lnTo>
                    <a:lnTo>
                      <a:pt x="18" y="37"/>
                    </a:lnTo>
                    <a:lnTo>
                      <a:pt x="0" y="19"/>
                    </a:lnTo>
                    <a:lnTo>
                      <a:pt x="18" y="0"/>
                    </a:lnTo>
                    <a:close/>
                  </a:path>
                </a:pathLst>
              </a:custGeom>
              <a:solidFill>
                <a:srgbClr val="800080"/>
              </a:solidFill>
              <a:ln w="9525">
                <a:solidFill>
                  <a:srgbClr val="800080"/>
                </a:solidFill>
                <a:round/>
                <a:headEnd/>
                <a:tailEnd/>
              </a:ln>
            </p:spPr>
            <p:txBody>
              <a:bodyPr/>
              <a:lstStyle/>
              <a:p>
                <a:endParaRPr lang="en-US"/>
              </a:p>
            </p:txBody>
          </p:sp>
          <p:sp>
            <p:nvSpPr>
              <p:cNvPr id="238675" name="Freeform 224"/>
              <p:cNvSpPr>
                <a:spLocks/>
              </p:cNvSpPr>
              <p:nvPr/>
            </p:nvSpPr>
            <p:spPr bwMode="auto">
              <a:xfrm>
                <a:off x="5002" y="1871"/>
                <a:ext cx="37" cy="36"/>
              </a:xfrm>
              <a:custGeom>
                <a:avLst/>
                <a:gdLst>
                  <a:gd name="T0" fmla="*/ 18 w 37"/>
                  <a:gd name="T1" fmla="*/ 0 h 36"/>
                  <a:gd name="T2" fmla="*/ 37 w 37"/>
                  <a:gd name="T3" fmla="*/ 18 h 36"/>
                  <a:gd name="T4" fmla="*/ 18 w 37"/>
                  <a:gd name="T5" fmla="*/ 36 h 36"/>
                  <a:gd name="T6" fmla="*/ 0 w 37"/>
                  <a:gd name="T7" fmla="*/ 18 h 36"/>
                  <a:gd name="T8" fmla="*/ 18 w 37"/>
                  <a:gd name="T9" fmla="*/ 0 h 36"/>
                  <a:gd name="T10" fmla="*/ 0 60000 65536"/>
                  <a:gd name="T11" fmla="*/ 0 60000 65536"/>
                  <a:gd name="T12" fmla="*/ 0 60000 65536"/>
                  <a:gd name="T13" fmla="*/ 0 60000 65536"/>
                  <a:gd name="T14" fmla="*/ 0 60000 65536"/>
                  <a:gd name="T15" fmla="*/ 0 w 37"/>
                  <a:gd name="T16" fmla="*/ 0 h 36"/>
                  <a:gd name="T17" fmla="*/ 37 w 37"/>
                  <a:gd name="T18" fmla="*/ 36 h 36"/>
                </a:gdLst>
                <a:ahLst/>
                <a:cxnLst>
                  <a:cxn ang="T10">
                    <a:pos x="T0" y="T1"/>
                  </a:cxn>
                  <a:cxn ang="T11">
                    <a:pos x="T2" y="T3"/>
                  </a:cxn>
                  <a:cxn ang="T12">
                    <a:pos x="T4" y="T5"/>
                  </a:cxn>
                  <a:cxn ang="T13">
                    <a:pos x="T6" y="T7"/>
                  </a:cxn>
                  <a:cxn ang="T14">
                    <a:pos x="T8" y="T9"/>
                  </a:cxn>
                </a:cxnLst>
                <a:rect l="T15" t="T16" r="T17" b="T18"/>
                <a:pathLst>
                  <a:path w="37" h="36">
                    <a:moveTo>
                      <a:pt x="18" y="0"/>
                    </a:moveTo>
                    <a:lnTo>
                      <a:pt x="37" y="18"/>
                    </a:lnTo>
                    <a:lnTo>
                      <a:pt x="18" y="36"/>
                    </a:lnTo>
                    <a:lnTo>
                      <a:pt x="0" y="18"/>
                    </a:lnTo>
                    <a:lnTo>
                      <a:pt x="18" y="0"/>
                    </a:lnTo>
                    <a:close/>
                  </a:path>
                </a:pathLst>
              </a:custGeom>
              <a:solidFill>
                <a:srgbClr val="800080"/>
              </a:solidFill>
              <a:ln w="9525">
                <a:solidFill>
                  <a:srgbClr val="800080"/>
                </a:solidFill>
                <a:round/>
                <a:headEnd/>
                <a:tailEnd/>
              </a:ln>
            </p:spPr>
            <p:txBody>
              <a:bodyPr/>
              <a:lstStyle/>
              <a:p>
                <a:endParaRPr lang="en-US"/>
              </a:p>
            </p:txBody>
          </p:sp>
          <p:sp>
            <p:nvSpPr>
              <p:cNvPr id="238676" name="Freeform 225"/>
              <p:cNvSpPr>
                <a:spLocks/>
              </p:cNvSpPr>
              <p:nvPr/>
            </p:nvSpPr>
            <p:spPr bwMode="auto">
              <a:xfrm>
                <a:off x="5020" y="1913"/>
                <a:ext cx="37" cy="36"/>
              </a:xfrm>
              <a:custGeom>
                <a:avLst/>
                <a:gdLst>
                  <a:gd name="T0" fmla="*/ 19 w 37"/>
                  <a:gd name="T1" fmla="*/ 0 h 36"/>
                  <a:gd name="T2" fmla="*/ 37 w 37"/>
                  <a:gd name="T3" fmla="*/ 18 h 36"/>
                  <a:gd name="T4" fmla="*/ 19 w 37"/>
                  <a:gd name="T5" fmla="*/ 36 h 36"/>
                  <a:gd name="T6" fmla="*/ 0 w 37"/>
                  <a:gd name="T7" fmla="*/ 18 h 36"/>
                  <a:gd name="T8" fmla="*/ 19 w 37"/>
                  <a:gd name="T9" fmla="*/ 0 h 36"/>
                  <a:gd name="T10" fmla="*/ 0 60000 65536"/>
                  <a:gd name="T11" fmla="*/ 0 60000 65536"/>
                  <a:gd name="T12" fmla="*/ 0 60000 65536"/>
                  <a:gd name="T13" fmla="*/ 0 60000 65536"/>
                  <a:gd name="T14" fmla="*/ 0 60000 65536"/>
                  <a:gd name="T15" fmla="*/ 0 w 37"/>
                  <a:gd name="T16" fmla="*/ 0 h 36"/>
                  <a:gd name="T17" fmla="*/ 37 w 37"/>
                  <a:gd name="T18" fmla="*/ 36 h 36"/>
                </a:gdLst>
                <a:ahLst/>
                <a:cxnLst>
                  <a:cxn ang="T10">
                    <a:pos x="T0" y="T1"/>
                  </a:cxn>
                  <a:cxn ang="T11">
                    <a:pos x="T2" y="T3"/>
                  </a:cxn>
                  <a:cxn ang="T12">
                    <a:pos x="T4" y="T5"/>
                  </a:cxn>
                  <a:cxn ang="T13">
                    <a:pos x="T6" y="T7"/>
                  </a:cxn>
                  <a:cxn ang="T14">
                    <a:pos x="T8" y="T9"/>
                  </a:cxn>
                </a:cxnLst>
                <a:rect l="T15" t="T16" r="T17" b="T18"/>
                <a:pathLst>
                  <a:path w="37" h="36">
                    <a:moveTo>
                      <a:pt x="19" y="0"/>
                    </a:moveTo>
                    <a:lnTo>
                      <a:pt x="37" y="18"/>
                    </a:lnTo>
                    <a:lnTo>
                      <a:pt x="19" y="36"/>
                    </a:lnTo>
                    <a:lnTo>
                      <a:pt x="0" y="18"/>
                    </a:lnTo>
                    <a:lnTo>
                      <a:pt x="19" y="0"/>
                    </a:lnTo>
                    <a:close/>
                  </a:path>
                </a:pathLst>
              </a:custGeom>
              <a:solidFill>
                <a:srgbClr val="800080"/>
              </a:solidFill>
              <a:ln w="9525">
                <a:solidFill>
                  <a:srgbClr val="800080"/>
                </a:solidFill>
                <a:round/>
                <a:headEnd/>
                <a:tailEnd/>
              </a:ln>
            </p:spPr>
            <p:txBody>
              <a:bodyPr/>
              <a:lstStyle/>
              <a:p>
                <a:endParaRPr lang="en-US"/>
              </a:p>
            </p:txBody>
          </p:sp>
          <p:sp>
            <p:nvSpPr>
              <p:cNvPr id="238677" name="Freeform 226"/>
              <p:cNvSpPr>
                <a:spLocks/>
              </p:cNvSpPr>
              <p:nvPr/>
            </p:nvSpPr>
            <p:spPr bwMode="auto">
              <a:xfrm>
                <a:off x="5045" y="1949"/>
                <a:ext cx="36" cy="37"/>
              </a:xfrm>
              <a:custGeom>
                <a:avLst/>
                <a:gdLst>
                  <a:gd name="T0" fmla="*/ 18 w 36"/>
                  <a:gd name="T1" fmla="*/ 0 h 37"/>
                  <a:gd name="T2" fmla="*/ 36 w 36"/>
                  <a:gd name="T3" fmla="*/ 19 h 37"/>
                  <a:gd name="T4" fmla="*/ 18 w 36"/>
                  <a:gd name="T5" fmla="*/ 37 h 37"/>
                  <a:gd name="T6" fmla="*/ 0 w 36"/>
                  <a:gd name="T7" fmla="*/ 19 h 37"/>
                  <a:gd name="T8" fmla="*/ 18 w 36"/>
                  <a:gd name="T9" fmla="*/ 0 h 37"/>
                  <a:gd name="T10" fmla="*/ 0 60000 65536"/>
                  <a:gd name="T11" fmla="*/ 0 60000 65536"/>
                  <a:gd name="T12" fmla="*/ 0 60000 65536"/>
                  <a:gd name="T13" fmla="*/ 0 60000 65536"/>
                  <a:gd name="T14" fmla="*/ 0 60000 65536"/>
                  <a:gd name="T15" fmla="*/ 0 w 36"/>
                  <a:gd name="T16" fmla="*/ 0 h 37"/>
                  <a:gd name="T17" fmla="*/ 36 w 36"/>
                  <a:gd name="T18" fmla="*/ 37 h 37"/>
                </a:gdLst>
                <a:ahLst/>
                <a:cxnLst>
                  <a:cxn ang="T10">
                    <a:pos x="T0" y="T1"/>
                  </a:cxn>
                  <a:cxn ang="T11">
                    <a:pos x="T2" y="T3"/>
                  </a:cxn>
                  <a:cxn ang="T12">
                    <a:pos x="T4" y="T5"/>
                  </a:cxn>
                  <a:cxn ang="T13">
                    <a:pos x="T6" y="T7"/>
                  </a:cxn>
                  <a:cxn ang="T14">
                    <a:pos x="T8" y="T9"/>
                  </a:cxn>
                </a:cxnLst>
                <a:rect l="T15" t="T16" r="T17" b="T18"/>
                <a:pathLst>
                  <a:path w="36" h="37">
                    <a:moveTo>
                      <a:pt x="18" y="0"/>
                    </a:moveTo>
                    <a:lnTo>
                      <a:pt x="36" y="19"/>
                    </a:lnTo>
                    <a:lnTo>
                      <a:pt x="18" y="37"/>
                    </a:lnTo>
                    <a:lnTo>
                      <a:pt x="0" y="19"/>
                    </a:lnTo>
                    <a:lnTo>
                      <a:pt x="18" y="0"/>
                    </a:lnTo>
                    <a:close/>
                  </a:path>
                </a:pathLst>
              </a:custGeom>
              <a:solidFill>
                <a:srgbClr val="800080"/>
              </a:solidFill>
              <a:ln w="9525">
                <a:solidFill>
                  <a:srgbClr val="800080"/>
                </a:solidFill>
                <a:round/>
                <a:headEnd/>
                <a:tailEnd/>
              </a:ln>
            </p:spPr>
            <p:txBody>
              <a:bodyPr/>
              <a:lstStyle/>
              <a:p>
                <a:endParaRPr lang="en-US"/>
              </a:p>
            </p:txBody>
          </p:sp>
          <p:sp>
            <p:nvSpPr>
              <p:cNvPr id="238678" name="Freeform 227"/>
              <p:cNvSpPr>
                <a:spLocks/>
              </p:cNvSpPr>
              <p:nvPr/>
            </p:nvSpPr>
            <p:spPr bwMode="auto">
              <a:xfrm>
                <a:off x="5063" y="1986"/>
                <a:ext cx="36" cy="36"/>
              </a:xfrm>
              <a:custGeom>
                <a:avLst/>
                <a:gdLst>
                  <a:gd name="T0" fmla="*/ 18 w 36"/>
                  <a:gd name="T1" fmla="*/ 0 h 36"/>
                  <a:gd name="T2" fmla="*/ 36 w 36"/>
                  <a:gd name="T3" fmla="*/ 18 h 36"/>
                  <a:gd name="T4" fmla="*/ 18 w 36"/>
                  <a:gd name="T5" fmla="*/ 36 h 36"/>
                  <a:gd name="T6" fmla="*/ 0 w 36"/>
                  <a:gd name="T7" fmla="*/ 18 h 36"/>
                  <a:gd name="T8" fmla="*/ 18 w 36"/>
                  <a:gd name="T9" fmla="*/ 0 h 36"/>
                  <a:gd name="T10" fmla="*/ 0 60000 65536"/>
                  <a:gd name="T11" fmla="*/ 0 60000 65536"/>
                  <a:gd name="T12" fmla="*/ 0 60000 65536"/>
                  <a:gd name="T13" fmla="*/ 0 60000 65536"/>
                  <a:gd name="T14" fmla="*/ 0 60000 65536"/>
                  <a:gd name="T15" fmla="*/ 0 w 36"/>
                  <a:gd name="T16" fmla="*/ 0 h 36"/>
                  <a:gd name="T17" fmla="*/ 36 w 36"/>
                  <a:gd name="T18" fmla="*/ 36 h 36"/>
                </a:gdLst>
                <a:ahLst/>
                <a:cxnLst>
                  <a:cxn ang="T10">
                    <a:pos x="T0" y="T1"/>
                  </a:cxn>
                  <a:cxn ang="T11">
                    <a:pos x="T2" y="T3"/>
                  </a:cxn>
                  <a:cxn ang="T12">
                    <a:pos x="T4" y="T5"/>
                  </a:cxn>
                  <a:cxn ang="T13">
                    <a:pos x="T6" y="T7"/>
                  </a:cxn>
                  <a:cxn ang="T14">
                    <a:pos x="T8" y="T9"/>
                  </a:cxn>
                </a:cxnLst>
                <a:rect l="T15" t="T16" r="T17" b="T18"/>
                <a:pathLst>
                  <a:path w="36" h="36">
                    <a:moveTo>
                      <a:pt x="18" y="0"/>
                    </a:moveTo>
                    <a:lnTo>
                      <a:pt x="36" y="18"/>
                    </a:lnTo>
                    <a:lnTo>
                      <a:pt x="18" y="36"/>
                    </a:lnTo>
                    <a:lnTo>
                      <a:pt x="0" y="18"/>
                    </a:lnTo>
                    <a:lnTo>
                      <a:pt x="18" y="0"/>
                    </a:lnTo>
                    <a:close/>
                  </a:path>
                </a:pathLst>
              </a:custGeom>
              <a:solidFill>
                <a:srgbClr val="800080"/>
              </a:solidFill>
              <a:ln w="9525">
                <a:solidFill>
                  <a:srgbClr val="800080"/>
                </a:solidFill>
                <a:round/>
                <a:headEnd/>
                <a:tailEnd/>
              </a:ln>
            </p:spPr>
            <p:txBody>
              <a:bodyPr/>
              <a:lstStyle/>
              <a:p>
                <a:endParaRPr lang="en-US"/>
              </a:p>
            </p:txBody>
          </p:sp>
          <p:sp>
            <p:nvSpPr>
              <p:cNvPr id="238679" name="Freeform 228"/>
              <p:cNvSpPr>
                <a:spLocks/>
              </p:cNvSpPr>
              <p:nvPr/>
            </p:nvSpPr>
            <p:spPr bwMode="auto">
              <a:xfrm>
                <a:off x="5081" y="2022"/>
                <a:ext cx="36" cy="36"/>
              </a:xfrm>
              <a:custGeom>
                <a:avLst/>
                <a:gdLst>
                  <a:gd name="T0" fmla="*/ 18 w 36"/>
                  <a:gd name="T1" fmla="*/ 0 h 36"/>
                  <a:gd name="T2" fmla="*/ 36 w 36"/>
                  <a:gd name="T3" fmla="*/ 18 h 36"/>
                  <a:gd name="T4" fmla="*/ 18 w 36"/>
                  <a:gd name="T5" fmla="*/ 36 h 36"/>
                  <a:gd name="T6" fmla="*/ 0 w 36"/>
                  <a:gd name="T7" fmla="*/ 18 h 36"/>
                  <a:gd name="T8" fmla="*/ 18 w 36"/>
                  <a:gd name="T9" fmla="*/ 0 h 36"/>
                  <a:gd name="T10" fmla="*/ 0 60000 65536"/>
                  <a:gd name="T11" fmla="*/ 0 60000 65536"/>
                  <a:gd name="T12" fmla="*/ 0 60000 65536"/>
                  <a:gd name="T13" fmla="*/ 0 60000 65536"/>
                  <a:gd name="T14" fmla="*/ 0 60000 65536"/>
                  <a:gd name="T15" fmla="*/ 0 w 36"/>
                  <a:gd name="T16" fmla="*/ 0 h 36"/>
                  <a:gd name="T17" fmla="*/ 36 w 36"/>
                  <a:gd name="T18" fmla="*/ 36 h 36"/>
                </a:gdLst>
                <a:ahLst/>
                <a:cxnLst>
                  <a:cxn ang="T10">
                    <a:pos x="T0" y="T1"/>
                  </a:cxn>
                  <a:cxn ang="T11">
                    <a:pos x="T2" y="T3"/>
                  </a:cxn>
                  <a:cxn ang="T12">
                    <a:pos x="T4" y="T5"/>
                  </a:cxn>
                  <a:cxn ang="T13">
                    <a:pos x="T6" y="T7"/>
                  </a:cxn>
                  <a:cxn ang="T14">
                    <a:pos x="T8" y="T9"/>
                  </a:cxn>
                </a:cxnLst>
                <a:rect l="T15" t="T16" r="T17" b="T18"/>
                <a:pathLst>
                  <a:path w="36" h="36">
                    <a:moveTo>
                      <a:pt x="18" y="0"/>
                    </a:moveTo>
                    <a:lnTo>
                      <a:pt x="36" y="18"/>
                    </a:lnTo>
                    <a:lnTo>
                      <a:pt x="18" y="36"/>
                    </a:lnTo>
                    <a:lnTo>
                      <a:pt x="0" y="18"/>
                    </a:lnTo>
                    <a:lnTo>
                      <a:pt x="18" y="0"/>
                    </a:lnTo>
                    <a:close/>
                  </a:path>
                </a:pathLst>
              </a:custGeom>
              <a:solidFill>
                <a:srgbClr val="800080"/>
              </a:solidFill>
              <a:ln w="9525">
                <a:solidFill>
                  <a:srgbClr val="800080"/>
                </a:solidFill>
                <a:round/>
                <a:headEnd/>
                <a:tailEnd/>
              </a:ln>
            </p:spPr>
            <p:txBody>
              <a:bodyPr/>
              <a:lstStyle/>
              <a:p>
                <a:endParaRPr lang="en-US"/>
              </a:p>
            </p:txBody>
          </p:sp>
          <p:sp>
            <p:nvSpPr>
              <p:cNvPr id="238680" name="Freeform 229"/>
              <p:cNvSpPr>
                <a:spLocks/>
              </p:cNvSpPr>
              <p:nvPr/>
            </p:nvSpPr>
            <p:spPr bwMode="auto">
              <a:xfrm>
                <a:off x="5105" y="2058"/>
                <a:ext cx="36" cy="37"/>
              </a:xfrm>
              <a:custGeom>
                <a:avLst/>
                <a:gdLst>
                  <a:gd name="T0" fmla="*/ 18 w 36"/>
                  <a:gd name="T1" fmla="*/ 0 h 37"/>
                  <a:gd name="T2" fmla="*/ 36 w 36"/>
                  <a:gd name="T3" fmla="*/ 18 h 37"/>
                  <a:gd name="T4" fmla="*/ 18 w 36"/>
                  <a:gd name="T5" fmla="*/ 37 h 37"/>
                  <a:gd name="T6" fmla="*/ 0 w 36"/>
                  <a:gd name="T7" fmla="*/ 18 h 37"/>
                  <a:gd name="T8" fmla="*/ 18 w 36"/>
                  <a:gd name="T9" fmla="*/ 0 h 37"/>
                  <a:gd name="T10" fmla="*/ 0 60000 65536"/>
                  <a:gd name="T11" fmla="*/ 0 60000 65536"/>
                  <a:gd name="T12" fmla="*/ 0 60000 65536"/>
                  <a:gd name="T13" fmla="*/ 0 60000 65536"/>
                  <a:gd name="T14" fmla="*/ 0 60000 65536"/>
                  <a:gd name="T15" fmla="*/ 0 w 36"/>
                  <a:gd name="T16" fmla="*/ 0 h 37"/>
                  <a:gd name="T17" fmla="*/ 36 w 36"/>
                  <a:gd name="T18" fmla="*/ 37 h 37"/>
                </a:gdLst>
                <a:ahLst/>
                <a:cxnLst>
                  <a:cxn ang="T10">
                    <a:pos x="T0" y="T1"/>
                  </a:cxn>
                  <a:cxn ang="T11">
                    <a:pos x="T2" y="T3"/>
                  </a:cxn>
                  <a:cxn ang="T12">
                    <a:pos x="T4" y="T5"/>
                  </a:cxn>
                  <a:cxn ang="T13">
                    <a:pos x="T6" y="T7"/>
                  </a:cxn>
                  <a:cxn ang="T14">
                    <a:pos x="T8" y="T9"/>
                  </a:cxn>
                </a:cxnLst>
                <a:rect l="T15" t="T16" r="T17" b="T18"/>
                <a:pathLst>
                  <a:path w="36" h="37">
                    <a:moveTo>
                      <a:pt x="18" y="0"/>
                    </a:moveTo>
                    <a:lnTo>
                      <a:pt x="36" y="18"/>
                    </a:lnTo>
                    <a:lnTo>
                      <a:pt x="18" y="37"/>
                    </a:lnTo>
                    <a:lnTo>
                      <a:pt x="0" y="18"/>
                    </a:lnTo>
                    <a:lnTo>
                      <a:pt x="18" y="0"/>
                    </a:lnTo>
                    <a:close/>
                  </a:path>
                </a:pathLst>
              </a:custGeom>
              <a:solidFill>
                <a:srgbClr val="800080"/>
              </a:solidFill>
              <a:ln w="9525">
                <a:solidFill>
                  <a:srgbClr val="800080"/>
                </a:solidFill>
                <a:round/>
                <a:headEnd/>
                <a:tailEnd/>
              </a:ln>
            </p:spPr>
            <p:txBody>
              <a:bodyPr/>
              <a:lstStyle/>
              <a:p>
                <a:endParaRPr lang="en-US"/>
              </a:p>
            </p:txBody>
          </p:sp>
          <p:sp>
            <p:nvSpPr>
              <p:cNvPr id="238681" name="Freeform 230"/>
              <p:cNvSpPr>
                <a:spLocks/>
              </p:cNvSpPr>
              <p:nvPr/>
            </p:nvSpPr>
            <p:spPr bwMode="auto">
              <a:xfrm>
                <a:off x="5123" y="2095"/>
                <a:ext cx="37" cy="36"/>
              </a:xfrm>
              <a:custGeom>
                <a:avLst/>
                <a:gdLst>
                  <a:gd name="T0" fmla="*/ 18 w 37"/>
                  <a:gd name="T1" fmla="*/ 0 h 36"/>
                  <a:gd name="T2" fmla="*/ 37 w 37"/>
                  <a:gd name="T3" fmla="*/ 18 h 36"/>
                  <a:gd name="T4" fmla="*/ 18 w 37"/>
                  <a:gd name="T5" fmla="*/ 36 h 36"/>
                  <a:gd name="T6" fmla="*/ 0 w 37"/>
                  <a:gd name="T7" fmla="*/ 18 h 36"/>
                  <a:gd name="T8" fmla="*/ 18 w 37"/>
                  <a:gd name="T9" fmla="*/ 0 h 36"/>
                  <a:gd name="T10" fmla="*/ 0 60000 65536"/>
                  <a:gd name="T11" fmla="*/ 0 60000 65536"/>
                  <a:gd name="T12" fmla="*/ 0 60000 65536"/>
                  <a:gd name="T13" fmla="*/ 0 60000 65536"/>
                  <a:gd name="T14" fmla="*/ 0 60000 65536"/>
                  <a:gd name="T15" fmla="*/ 0 w 37"/>
                  <a:gd name="T16" fmla="*/ 0 h 36"/>
                  <a:gd name="T17" fmla="*/ 37 w 37"/>
                  <a:gd name="T18" fmla="*/ 36 h 36"/>
                </a:gdLst>
                <a:ahLst/>
                <a:cxnLst>
                  <a:cxn ang="T10">
                    <a:pos x="T0" y="T1"/>
                  </a:cxn>
                  <a:cxn ang="T11">
                    <a:pos x="T2" y="T3"/>
                  </a:cxn>
                  <a:cxn ang="T12">
                    <a:pos x="T4" y="T5"/>
                  </a:cxn>
                  <a:cxn ang="T13">
                    <a:pos x="T6" y="T7"/>
                  </a:cxn>
                  <a:cxn ang="T14">
                    <a:pos x="T8" y="T9"/>
                  </a:cxn>
                </a:cxnLst>
                <a:rect l="T15" t="T16" r="T17" b="T18"/>
                <a:pathLst>
                  <a:path w="37" h="36">
                    <a:moveTo>
                      <a:pt x="18" y="0"/>
                    </a:moveTo>
                    <a:lnTo>
                      <a:pt x="37" y="18"/>
                    </a:lnTo>
                    <a:lnTo>
                      <a:pt x="18" y="36"/>
                    </a:lnTo>
                    <a:lnTo>
                      <a:pt x="0" y="18"/>
                    </a:lnTo>
                    <a:lnTo>
                      <a:pt x="18" y="0"/>
                    </a:lnTo>
                    <a:close/>
                  </a:path>
                </a:pathLst>
              </a:custGeom>
              <a:solidFill>
                <a:srgbClr val="800080"/>
              </a:solidFill>
              <a:ln w="9525">
                <a:solidFill>
                  <a:srgbClr val="800080"/>
                </a:solidFill>
                <a:round/>
                <a:headEnd/>
                <a:tailEnd/>
              </a:ln>
            </p:spPr>
            <p:txBody>
              <a:bodyPr/>
              <a:lstStyle/>
              <a:p>
                <a:endParaRPr lang="en-US"/>
              </a:p>
            </p:txBody>
          </p:sp>
          <p:sp>
            <p:nvSpPr>
              <p:cNvPr id="238682" name="Freeform 231"/>
              <p:cNvSpPr>
                <a:spLocks/>
              </p:cNvSpPr>
              <p:nvPr/>
            </p:nvSpPr>
            <p:spPr bwMode="auto">
              <a:xfrm>
                <a:off x="5141" y="2131"/>
                <a:ext cx="37" cy="36"/>
              </a:xfrm>
              <a:custGeom>
                <a:avLst/>
                <a:gdLst>
                  <a:gd name="T0" fmla="*/ 19 w 37"/>
                  <a:gd name="T1" fmla="*/ 0 h 36"/>
                  <a:gd name="T2" fmla="*/ 37 w 37"/>
                  <a:gd name="T3" fmla="*/ 18 h 36"/>
                  <a:gd name="T4" fmla="*/ 19 w 37"/>
                  <a:gd name="T5" fmla="*/ 36 h 36"/>
                  <a:gd name="T6" fmla="*/ 0 w 37"/>
                  <a:gd name="T7" fmla="*/ 18 h 36"/>
                  <a:gd name="T8" fmla="*/ 19 w 37"/>
                  <a:gd name="T9" fmla="*/ 0 h 36"/>
                  <a:gd name="T10" fmla="*/ 0 60000 65536"/>
                  <a:gd name="T11" fmla="*/ 0 60000 65536"/>
                  <a:gd name="T12" fmla="*/ 0 60000 65536"/>
                  <a:gd name="T13" fmla="*/ 0 60000 65536"/>
                  <a:gd name="T14" fmla="*/ 0 60000 65536"/>
                  <a:gd name="T15" fmla="*/ 0 w 37"/>
                  <a:gd name="T16" fmla="*/ 0 h 36"/>
                  <a:gd name="T17" fmla="*/ 37 w 37"/>
                  <a:gd name="T18" fmla="*/ 36 h 36"/>
                </a:gdLst>
                <a:ahLst/>
                <a:cxnLst>
                  <a:cxn ang="T10">
                    <a:pos x="T0" y="T1"/>
                  </a:cxn>
                  <a:cxn ang="T11">
                    <a:pos x="T2" y="T3"/>
                  </a:cxn>
                  <a:cxn ang="T12">
                    <a:pos x="T4" y="T5"/>
                  </a:cxn>
                  <a:cxn ang="T13">
                    <a:pos x="T6" y="T7"/>
                  </a:cxn>
                  <a:cxn ang="T14">
                    <a:pos x="T8" y="T9"/>
                  </a:cxn>
                </a:cxnLst>
                <a:rect l="T15" t="T16" r="T17" b="T18"/>
                <a:pathLst>
                  <a:path w="37" h="36">
                    <a:moveTo>
                      <a:pt x="19" y="0"/>
                    </a:moveTo>
                    <a:lnTo>
                      <a:pt x="37" y="18"/>
                    </a:lnTo>
                    <a:lnTo>
                      <a:pt x="19" y="36"/>
                    </a:lnTo>
                    <a:lnTo>
                      <a:pt x="0" y="18"/>
                    </a:lnTo>
                    <a:lnTo>
                      <a:pt x="19" y="0"/>
                    </a:lnTo>
                    <a:close/>
                  </a:path>
                </a:pathLst>
              </a:custGeom>
              <a:solidFill>
                <a:srgbClr val="800080"/>
              </a:solidFill>
              <a:ln w="9525">
                <a:solidFill>
                  <a:srgbClr val="800080"/>
                </a:solidFill>
                <a:round/>
                <a:headEnd/>
                <a:tailEnd/>
              </a:ln>
            </p:spPr>
            <p:txBody>
              <a:bodyPr/>
              <a:lstStyle/>
              <a:p>
                <a:endParaRPr lang="en-US"/>
              </a:p>
            </p:txBody>
          </p:sp>
          <p:sp>
            <p:nvSpPr>
              <p:cNvPr id="238683" name="Freeform 232"/>
              <p:cNvSpPr>
                <a:spLocks/>
              </p:cNvSpPr>
              <p:nvPr/>
            </p:nvSpPr>
            <p:spPr bwMode="auto">
              <a:xfrm>
                <a:off x="5166" y="2149"/>
                <a:ext cx="36" cy="36"/>
              </a:xfrm>
              <a:custGeom>
                <a:avLst/>
                <a:gdLst>
                  <a:gd name="T0" fmla="*/ 18 w 36"/>
                  <a:gd name="T1" fmla="*/ 0 h 36"/>
                  <a:gd name="T2" fmla="*/ 36 w 36"/>
                  <a:gd name="T3" fmla="*/ 18 h 36"/>
                  <a:gd name="T4" fmla="*/ 18 w 36"/>
                  <a:gd name="T5" fmla="*/ 36 h 36"/>
                  <a:gd name="T6" fmla="*/ 0 w 36"/>
                  <a:gd name="T7" fmla="*/ 18 h 36"/>
                  <a:gd name="T8" fmla="*/ 18 w 36"/>
                  <a:gd name="T9" fmla="*/ 0 h 36"/>
                  <a:gd name="T10" fmla="*/ 0 60000 65536"/>
                  <a:gd name="T11" fmla="*/ 0 60000 65536"/>
                  <a:gd name="T12" fmla="*/ 0 60000 65536"/>
                  <a:gd name="T13" fmla="*/ 0 60000 65536"/>
                  <a:gd name="T14" fmla="*/ 0 60000 65536"/>
                  <a:gd name="T15" fmla="*/ 0 w 36"/>
                  <a:gd name="T16" fmla="*/ 0 h 36"/>
                  <a:gd name="T17" fmla="*/ 36 w 36"/>
                  <a:gd name="T18" fmla="*/ 36 h 36"/>
                </a:gdLst>
                <a:ahLst/>
                <a:cxnLst>
                  <a:cxn ang="T10">
                    <a:pos x="T0" y="T1"/>
                  </a:cxn>
                  <a:cxn ang="T11">
                    <a:pos x="T2" y="T3"/>
                  </a:cxn>
                  <a:cxn ang="T12">
                    <a:pos x="T4" y="T5"/>
                  </a:cxn>
                  <a:cxn ang="T13">
                    <a:pos x="T6" y="T7"/>
                  </a:cxn>
                  <a:cxn ang="T14">
                    <a:pos x="T8" y="T9"/>
                  </a:cxn>
                </a:cxnLst>
                <a:rect l="T15" t="T16" r="T17" b="T18"/>
                <a:pathLst>
                  <a:path w="36" h="36">
                    <a:moveTo>
                      <a:pt x="18" y="0"/>
                    </a:moveTo>
                    <a:lnTo>
                      <a:pt x="36" y="18"/>
                    </a:lnTo>
                    <a:lnTo>
                      <a:pt x="18" y="36"/>
                    </a:lnTo>
                    <a:lnTo>
                      <a:pt x="0" y="18"/>
                    </a:lnTo>
                    <a:lnTo>
                      <a:pt x="18" y="0"/>
                    </a:lnTo>
                    <a:close/>
                  </a:path>
                </a:pathLst>
              </a:custGeom>
              <a:solidFill>
                <a:srgbClr val="800080"/>
              </a:solidFill>
              <a:ln w="9525">
                <a:solidFill>
                  <a:srgbClr val="800080"/>
                </a:solidFill>
                <a:round/>
                <a:headEnd/>
                <a:tailEnd/>
              </a:ln>
            </p:spPr>
            <p:txBody>
              <a:bodyPr/>
              <a:lstStyle/>
              <a:p>
                <a:endParaRPr lang="en-US"/>
              </a:p>
            </p:txBody>
          </p:sp>
          <p:sp>
            <p:nvSpPr>
              <p:cNvPr id="238684" name="Freeform 233"/>
              <p:cNvSpPr>
                <a:spLocks/>
              </p:cNvSpPr>
              <p:nvPr/>
            </p:nvSpPr>
            <p:spPr bwMode="auto">
              <a:xfrm>
                <a:off x="5184" y="2113"/>
                <a:ext cx="36" cy="36"/>
              </a:xfrm>
              <a:custGeom>
                <a:avLst/>
                <a:gdLst>
                  <a:gd name="T0" fmla="*/ 18 w 36"/>
                  <a:gd name="T1" fmla="*/ 0 h 36"/>
                  <a:gd name="T2" fmla="*/ 36 w 36"/>
                  <a:gd name="T3" fmla="*/ 18 h 36"/>
                  <a:gd name="T4" fmla="*/ 18 w 36"/>
                  <a:gd name="T5" fmla="*/ 36 h 36"/>
                  <a:gd name="T6" fmla="*/ 0 w 36"/>
                  <a:gd name="T7" fmla="*/ 18 h 36"/>
                  <a:gd name="T8" fmla="*/ 18 w 36"/>
                  <a:gd name="T9" fmla="*/ 0 h 36"/>
                  <a:gd name="T10" fmla="*/ 0 60000 65536"/>
                  <a:gd name="T11" fmla="*/ 0 60000 65536"/>
                  <a:gd name="T12" fmla="*/ 0 60000 65536"/>
                  <a:gd name="T13" fmla="*/ 0 60000 65536"/>
                  <a:gd name="T14" fmla="*/ 0 60000 65536"/>
                  <a:gd name="T15" fmla="*/ 0 w 36"/>
                  <a:gd name="T16" fmla="*/ 0 h 36"/>
                  <a:gd name="T17" fmla="*/ 36 w 36"/>
                  <a:gd name="T18" fmla="*/ 36 h 36"/>
                </a:gdLst>
                <a:ahLst/>
                <a:cxnLst>
                  <a:cxn ang="T10">
                    <a:pos x="T0" y="T1"/>
                  </a:cxn>
                  <a:cxn ang="T11">
                    <a:pos x="T2" y="T3"/>
                  </a:cxn>
                  <a:cxn ang="T12">
                    <a:pos x="T4" y="T5"/>
                  </a:cxn>
                  <a:cxn ang="T13">
                    <a:pos x="T6" y="T7"/>
                  </a:cxn>
                  <a:cxn ang="T14">
                    <a:pos x="T8" y="T9"/>
                  </a:cxn>
                </a:cxnLst>
                <a:rect l="T15" t="T16" r="T17" b="T18"/>
                <a:pathLst>
                  <a:path w="36" h="36">
                    <a:moveTo>
                      <a:pt x="18" y="0"/>
                    </a:moveTo>
                    <a:lnTo>
                      <a:pt x="36" y="18"/>
                    </a:lnTo>
                    <a:lnTo>
                      <a:pt x="18" y="36"/>
                    </a:lnTo>
                    <a:lnTo>
                      <a:pt x="0" y="18"/>
                    </a:lnTo>
                    <a:lnTo>
                      <a:pt x="18" y="0"/>
                    </a:lnTo>
                    <a:close/>
                  </a:path>
                </a:pathLst>
              </a:custGeom>
              <a:solidFill>
                <a:srgbClr val="800080"/>
              </a:solidFill>
              <a:ln w="9525">
                <a:solidFill>
                  <a:srgbClr val="800080"/>
                </a:solidFill>
                <a:round/>
                <a:headEnd/>
                <a:tailEnd/>
              </a:ln>
            </p:spPr>
            <p:txBody>
              <a:bodyPr/>
              <a:lstStyle/>
              <a:p>
                <a:endParaRPr lang="en-US"/>
              </a:p>
            </p:txBody>
          </p:sp>
          <p:sp>
            <p:nvSpPr>
              <p:cNvPr id="238685" name="Freeform 234"/>
              <p:cNvSpPr>
                <a:spLocks/>
              </p:cNvSpPr>
              <p:nvPr/>
            </p:nvSpPr>
            <p:spPr bwMode="auto">
              <a:xfrm>
                <a:off x="5208" y="2076"/>
                <a:ext cx="36" cy="37"/>
              </a:xfrm>
              <a:custGeom>
                <a:avLst/>
                <a:gdLst>
                  <a:gd name="T0" fmla="*/ 18 w 36"/>
                  <a:gd name="T1" fmla="*/ 0 h 37"/>
                  <a:gd name="T2" fmla="*/ 36 w 36"/>
                  <a:gd name="T3" fmla="*/ 19 h 37"/>
                  <a:gd name="T4" fmla="*/ 18 w 36"/>
                  <a:gd name="T5" fmla="*/ 37 h 37"/>
                  <a:gd name="T6" fmla="*/ 0 w 36"/>
                  <a:gd name="T7" fmla="*/ 19 h 37"/>
                  <a:gd name="T8" fmla="*/ 18 w 36"/>
                  <a:gd name="T9" fmla="*/ 0 h 37"/>
                  <a:gd name="T10" fmla="*/ 0 60000 65536"/>
                  <a:gd name="T11" fmla="*/ 0 60000 65536"/>
                  <a:gd name="T12" fmla="*/ 0 60000 65536"/>
                  <a:gd name="T13" fmla="*/ 0 60000 65536"/>
                  <a:gd name="T14" fmla="*/ 0 60000 65536"/>
                  <a:gd name="T15" fmla="*/ 0 w 36"/>
                  <a:gd name="T16" fmla="*/ 0 h 37"/>
                  <a:gd name="T17" fmla="*/ 36 w 36"/>
                  <a:gd name="T18" fmla="*/ 37 h 37"/>
                </a:gdLst>
                <a:ahLst/>
                <a:cxnLst>
                  <a:cxn ang="T10">
                    <a:pos x="T0" y="T1"/>
                  </a:cxn>
                  <a:cxn ang="T11">
                    <a:pos x="T2" y="T3"/>
                  </a:cxn>
                  <a:cxn ang="T12">
                    <a:pos x="T4" y="T5"/>
                  </a:cxn>
                  <a:cxn ang="T13">
                    <a:pos x="T6" y="T7"/>
                  </a:cxn>
                  <a:cxn ang="T14">
                    <a:pos x="T8" y="T9"/>
                  </a:cxn>
                </a:cxnLst>
                <a:rect l="T15" t="T16" r="T17" b="T18"/>
                <a:pathLst>
                  <a:path w="36" h="37">
                    <a:moveTo>
                      <a:pt x="18" y="0"/>
                    </a:moveTo>
                    <a:lnTo>
                      <a:pt x="36" y="19"/>
                    </a:lnTo>
                    <a:lnTo>
                      <a:pt x="18" y="37"/>
                    </a:lnTo>
                    <a:lnTo>
                      <a:pt x="0" y="19"/>
                    </a:lnTo>
                    <a:lnTo>
                      <a:pt x="18" y="0"/>
                    </a:lnTo>
                    <a:close/>
                  </a:path>
                </a:pathLst>
              </a:custGeom>
              <a:solidFill>
                <a:srgbClr val="800080"/>
              </a:solidFill>
              <a:ln w="9525">
                <a:solidFill>
                  <a:srgbClr val="800080"/>
                </a:solidFill>
                <a:round/>
                <a:headEnd/>
                <a:tailEnd/>
              </a:ln>
            </p:spPr>
            <p:txBody>
              <a:bodyPr/>
              <a:lstStyle/>
              <a:p>
                <a:endParaRPr lang="en-US"/>
              </a:p>
            </p:txBody>
          </p:sp>
          <p:sp>
            <p:nvSpPr>
              <p:cNvPr id="238686" name="Freeform 235"/>
              <p:cNvSpPr>
                <a:spLocks/>
              </p:cNvSpPr>
              <p:nvPr/>
            </p:nvSpPr>
            <p:spPr bwMode="auto">
              <a:xfrm>
                <a:off x="5226" y="2040"/>
                <a:ext cx="36" cy="36"/>
              </a:xfrm>
              <a:custGeom>
                <a:avLst/>
                <a:gdLst>
                  <a:gd name="T0" fmla="*/ 18 w 36"/>
                  <a:gd name="T1" fmla="*/ 0 h 36"/>
                  <a:gd name="T2" fmla="*/ 36 w 36"/>
                  <a:gd name="T3" fmla="*/ 18 h 36"/>
                  <a:gd name="T4" fmla="*/ 18 w 36"/>
                  <a:gd name="T5" fmla="*/ 36 h 36"/>
                  <a:gd name="T6" fmla="*/ 0 w 36"/>
                  <a:gd name="T7" fmla="*/ 18 h 36"/>
                  <a:gd name="T8" fmla="*/ 18 w 36"/>
                  <a:gd name="T9" fmla="*/ 0 h 36"/>
                  <a:gd name="T10" fmla="*/ 0 60000 65536"/>
                  <a:gd name="T11" fmla="*/ 0 60000 65536"/>
                  <a:gd name="T12" fmla="*/ 0 60000 65536"/>
                  <a:gd name="T13" fmla="*/ 0 60000 65536"/>
                  <a:gd name="T14" fmla="*/ 0 60000 65536"/>
                  <a:gd name="T15" fmla="*/ 0 w 36"/>
                  <a:gd name="T16" fmla="*/ 0 h 36"/>
                  <a:gd name="T17" fmla="*/ 36 w 36"/>
                  <a:gd name="T18" fmla="*/ 36 h 36"/>
                </a:gdLst>
                <a:ahLst/>
                <a:cxnLst>
                  <a:cxn ang="T10">
                    <a:pos x="T0" y="T1"/>
                  </a:cxn>
                  <a:cxn ang="T11">
                    <a:pos x="T2" y="T3"/>
                  </a:cxn>
                  <a:cxn ang="T12">
                    <a:pos x="T4" y="T5"/>
                  </a:cxn>
                  <a:cxn ang="T13">
                    <a:pos x="T6" y="T7"/>
                  </a:cxn>
                  <a:cxn ang="T14">
                    <a:pos x="T8" y="T9"/>
                  </a:cxn>
                </a:cxnLst>
                <a:rect l="T15" t="T16" r="T17" b="T18"/>
                <a:pathLst>
                  <a:path w="36" h="36">
                    <a:moveTo>
                      <a:pt x="18" y="0"/>
                    </a:moveTo>
                    <a:lnTo>
                      <a:pt x="36" y="18"/>
                    </a:lnTo>
                    <a:lnTo>
                      <a:pt x="18" y="36"/>
                    </a:lnTo>
                    <a:lnTo>
                      <a:pt x="0" y="18"/>
                    </a:lnTo>
                    <a:lnTo>
                      <a:pt x="18" y="0"/>
                    </a:lnTo>
                    <a:close/>
                  </a:path>
                </a:pathLst>
              </a:custGeom>
              <a:solidFill>
                <a:srgbClr val="800080"/>
              </a:solidFill>
              <a:ln w="9525">
                <a:solidFill>
                  <a:srgbClr val="800080"/>
                </a:solidFill>
                <a:round/>
                <a:headEnd/>
                <a:tailEnd/>
              </a:ln>
            </p:spPr>
            <p:txBody>
              <a:bodyPr/>
              <a:lstStyle/>
              <a:p>
                <a:endParaRPr lang="en-US"/>
              </a:p>
            </p:txBody>
          </p:sp>
          <p:sp>
            <p:nvSpPr>
              <p:cNvPr id="238687" name="Freeform 236"/>
              <p:cNvSpPr>
                <a:spLocks/>
              </p:cNvSpPr>
              <p:nvPr/>
            </p:nvSpPr>
            <p:spPr bwMode="auto">
              <a:xfrm>
                <a:off x="5244" y="2004"/>
                <a:ext cx="36" cy="36"/>
              </a:xfrm>
              <a:custGeom>
                <a:avLst/>
                <a:gdLst>
                  <a:gd name="T0" fmla="*/ 18 w 36"/>
                  <a:gd name="T1" fmla="*/ 0 h 36"/>
                  <a:gd name="T2" fmla="*/ 36 w 36"/>
                  <a:gd name="T3" fmla="*/ 18 h 36"/>
                  <a:gd name="T4" fmla="*/ 18 w 36"/>
                  <a:gd name="T5" fmla="*/ 36 h 36"/>
                  <a:gd name="T6" fmla="*/ 0 w 36"/>
                  <a:gd name="T7" fmla="*/ 18 h 36"/>
                  <a:gd name="T8" fmla="*/ 18 w 36"/>
                  <a:gd name="T9" fmla="*/ 0 h 36"/>
                  <a:gd name="T10" fmla="*/ 0 60000 65536"/>
                  <a:gd name="T11" fmla="*/ 0 60000 65536"/>
                  <a:gd name="T12" fmla="*/ 0 60000 65536"/>
                  <a:gd name="T13" fmla="*/ 0 60000 65536"/>
                  <a:gd name="T14" fmla="*/ 0 60000 65536"/>
                  <a:gd name="T15" fmla="*/ 0 w 36"/>
                  <a:gd name="T16" fmla="*/ 0 h 36"/>
                  <a:gd name="T17" fmla="*/ 36 w 36"/>
                  <a:gd name="T18" fmla="*/ 36 h 36"/>
                </a:gdLst>
                <a:ahLst/>
                <a:cxnLst>
                  <a:cxn ang="T10">
                    <a:pos x="T0" y="T1"/>
                  </a:cxn>
                  <a:cxn ang="T11">
                    <a:pos x="T2" y="T3"/>
                  </a:cxn>
                  <a:cxn ang="T12">
                    <a:pos x="T4" y="T5"/>
                  </a:cxn>
                  <a:cxn ang="T13">
                    <a:pos x="T6" y="T7"/>
                  </a:cxn>
                  <a:cxn ang="T14">
                    <a:pos x="T8" y="T9"/>
                  </a:cxn>
                </a:cxnLst>
                <a:rect l="T15" t="T16" r="T17" b="T18"/>
                <a:pathLst>
                  <a:path w="36" h="36">
                    <a:moveTo>
                      <a:pt x="18" y="0"/>
                    </a:moveTo>
                    <a:lnTo>
                      <a:pt x="36" y="18"/>
                    </a:lnTo>
                    <a:lnTo>
                      <a:pt x="18" y="36"/>
                    </a:lnTo>
                    <a:lnTo>
                      <a:pt x="0" y="18"/>
                    </a:lnTo>
                    <a:lnTo>
                      <a:pt x="18" y="0"/>
                    </a:lnTo>
                    <a:close/>
                  </a:path>
                </a:pathLst>
              </a:custGeom>
              <a:solidFill>
                <a:srgbClr val="800080"/>
              </a:solidFill>
              <a:ln w="9525">
                <a:solidFill>
                  <a:srgbClr val="800080"/>
                </a:solidFill>
                <a:round/>
                <a:headEnd/>
                <a:tailEnd/>
              </a:ln>
            </p:spPr>
            <p:txBody>
              <a:bodyPr/>
              <a:lstStyle/>
              <a:p>
                <a:endParaRPr lang="en-US"/>
              </a:p>
            </p:txBody>
          </p:sp>
          <p:sp>
            <p:nvSpPr>
              <p:cNvPr id="238688" name="Freeform 237"/>
              <p:cNvSpPr>
                <a:spLocks/>
              </p:cNvSpPr>
              <p:nvPr/>
            </p:nvSpPr>
            <p:spPr bwMode="auto">
              <a:xfrm>
                <a:off x="5268" y="1968"/>
                <a:ext cx="37" cy="36"/>
              </a:xfrm>
              <a:custGeom>
                <a:avLst/>
                <a:gdLst>
                  <a:gd name="T0" fmla="*/ 19 w 37"/>
                  <a:gd name="T1" fmla="*/ 0 h 36"/>
                  <a:gd name="T2" fmla="*/ 37 w 37"/>
                  <a:gd name="T3" fmla="*/ 18 h 36"/>
                  <a:gd name="T4" fmla="*/ 19 w 37"/>
                  <a:gd name="T5" fmla="*/ 36 h 36"/>
                  <a:gd name="T6" fmla="*/ 0 w 37"/>
                  <a:gd name="T7" fmla="*/ 18 h 36"/>
                  <a:gd name="T8" fmla="*/ 19 w 37"/>
                  <a:gd name="T9" fmla="*/ 0 h 36"/>
                  <a:gd name="T10" fmla="*/ 0 60000 65536"/>
                  <a:gd name="T11" fmla="*/ 0 60000 65536"/>
                  <a:gd name="T12" fmla="*/ 0 60000 65536"/>
                  <a:gd name="T13" fmla="*/ 0 60000 65536"/>
                  <a:gd name="T14" fmla="*/ 0 60000 65536"/>
                  <a:gd name="T15" fmla="*/ 0 w 37"/>
                  <a:gd name="T16" fmla="*/ 0 h 36"/>
                  <a:gd name="T17" fmla="*/ 37 w 37"/>
                  <a:gd name="T18" fmla="*/ 36 h 36"/>
                </a:gdLst>
                <a:ahLst/>
                <a:cxnLst>
                  <a:cxn ang="T10">
                    <a:pos x="T0" y="T1"/>
                  </a:cxn>
                  <a:cxn ang="T11">
                    <a:pos x="T2" y="T3"/>
                  </a:cxn>
                  <a:cxn ang="T12">
                    <a:pos x="T4" y="T5"/>
                  </a:cxn>
                  <a:cxn ang="T13">
                    <a:pos x="T6" y="T7"/>
                  </a:cxn>
                  <a:cxn ang="T14">
                    <a:pos x="T8" y="T9"/>
                  </a:cxn>
                </a:cxnLst>
                <a:rect l="T15" t="T16" r="T17" b="T18"/>
                <a:pathLst>
                  <a:path w="37" h="36">
                    <a:moveTo>
                      <a:pt x="19" y="0"/>
                    </a:moveTo>
                    <a:lnTo>
                      <a:pt x="37" y="18"/>
                    </a:lnTo>
                    <a:lnTo>
                      <a:pt x="19" y="36"/>
                    </a:lnTo>
                    <a:lnTo>
                      <a:pt x="0" y="18"/>
                    </a:lnTo>
                    <a:lnTo>
                      <a:pt x="19" y="0"/>
                    </a:lnTo>
                    <a:close/>
                  </a:path>
                </a:pathLst>
              </a:custGeom>
              <a:solidFill>
                <a:srgbClr val="800080"/>
              </a:solidFill>
              <a:ln w="9525">
                <a:solidFill>
                  <a:srgbClr val="800080"/>
                </a:solidFill>
                <a:round/>
                <a:headEnd/>
                <a:tailEnd/>
              </a:ln>
            </p:spPr>
            <p:txBody>
              <a:bodyPr/>
              <a:lstStyle/>
              <a:p>
                <a:endParaRPr lang="en-US"/>
              </a:p>
            </p:txBody>
          </p:sp>
          <p:sp>
            <p:nvSpPr>
              <p:cNvPr id="238689" name="Freeform 238"/>
              <p:cNvSpPr>
                <a:spLocks/>
              </p:cNvSpPr>
              <p:nvPr/>
            </p:nvSpPr>
            <p:spPr bwMode="auto">
              <a:xfrm>
                <a:off x="5287" y="1931"/>
                <a:ext cx="36" cy="37"/>
              </a:xfrm>
              <a:custGeom>
                <a:avLst/>
                <a:gdLst>
                  <a:gd name="T0" fmla="*/ 18 w 36"/>
                  <a:gd name="T1" fmla="*/ 0 h 37"/>
                  <a:gd name="T2" fmla="*/ 36 w 36"/>
                  <a:gd name="T3" fmla="*/ 18 h 37"/>
                  <a:gd name="T4" fmla="*/ 18 w 36"/>
                  <a:gd name="T5" fmla="*/ 37 h 37"/>
                  <a:gd name="T6" fmla="*/ 0 w 36"/>
                  <a:gd name="T7" fmla="*/ 18 h 37"/>
                  <a:gd name="T8" fmla="*/ 18 w 36"/>
                  <a:gd name="T9" fmla="*/ 0 h 37"/>
                  <a:gd name="T10" fmla="*/ 0 60000 65536"/>
                  <a:gd name="T11" fmla="*/ 0 60000 65536"/>
                  <a:gd name="T12" fmla="*/ 0 60000 65536"/>
                  <a:gd name="T13" fmla="*/ 0 60000 65536"/>
                  <a:gd name="T14" fmla="*/ 0 60000 65536"/>
                  <a:gd name="T15" fmla="*/ 0 w 36"/>
                  <a:gd name="T16" fmla="*/ 0 h 37"/>
                  <a:gd name="T17" fmla="*/ 36 w 36"/>
                  <a:gd name="T18" fmla="*/ 37 h 37"/>
                </a:gdLst>
                <a:ahLst/>
                <a:cxnLst>
                  <a:cxn ang="T10">
                    <a:pos x="T0" y="T1"/>
                  </a:cxn>
                  <a:cxn ang="T11">
                    <a:pos x="T2" y="T3"/>
                  </a:cxn>
                  <a:cxn ang="T12">
                    <a:pos x="T4" y="T5"/>
                  </a:cxn>
                  <a:cxn ang="T13">
                    <a:pos x="T6" y="T7"/>
                  </a:cxn>
                  <a:cxn ang="T14">
                    <a:pos x="T8" y="T9"/>
                  </a:cxn>
                </a:cxnLst>
                <a:rect l="T15" t="T16" r="T17" b="T18"/>
                <a:pathLst>
                  <a:path w="36" h="37">
                    <a:moveTo>
                      <a:pt x="18" y="0"/>
                    </a:moveTo>
                    <a:lnTo>
                      <a:pt x="36" y="18"/>
                    </a:lnTo>
                    <a:lnTo>
                      <a:pt x="18" y="37"/>
                    </a:lnTo>
                    <a:lnTo>
                      <a:pt x="0" y="18"/>
                    </a:lnTo>
                    <a:lnTo>
                      <a:pt x="18" y="0"/>
                    </a:lnTo>
                    <a:close/>
                  </a:path>
                </a:pathLst>
              </a:custGeom>
              <a:solidFill>
                <a:srgbClr val="800080"/>
              </a:solidFill>
              <a:ln w="9525">
                <a:solidFill>
                  <a:srgbClr val="800080"/>
                </a:solidFill>
                <a:round/>
                <a:headEnd/>
                <a:tailEnd/>
              </a:ln>
            </p:spPr>
            <p:txBody>
              <a:bodyPr/>
              <a:lstStyle/>
              <a:p>
                <a:endParaRPr lang="en-US"/>
              </a:p>
            </p:txBody>
          </p:sp>
          <p:sp>
            <p:nvSpPr>
              <p:cNvPr id="238690" name="Freeform 239"/>
              <p:cNvSpPr>
                <a:spLocks/>
              </p:cNvSpPr>
              <p:nvPr/>
            </p:nvSpPr>
            <p:spPr bwMode="auto">
              <a:xfrm>
                <a:off x="5305" y="1895"/>
                <a:ext cx="36" cy="36"/>
              </a:xfrm>
              <a:custGeom>
                <a:avLst/>
                <a:gdLst>
                  <a:gd name="T0" fmla="*/ 18 w 36"/>
                  <a:gd name="T1" fmla="*/ 0 h 36"/>
                  <a:gd name="T2" fmla="*/ 36 w 36"/>
                  <a:gd name="T3" fmla="*/ 18 h 36"/>
                  <a:gd name="T4" fmla="*/ 18 w 36"/>
                  <a:gd name="T5" fmla="*/ 36 h 36"/>
                  <a:gd name="T6" fmla="*/ 0 w 36"/>
                  <a:gd name="T7" fmla="*/ 18 h 36"/>
                  <a:gd name="T8" fmla="*/ 18 w 36"/>
                  <a:gd name="T9" fmla="*/ 0 h 36"/>
                  <a:gd name="T10" fmla="*/ 0 60000 65536"/>
                  <a:gd name="T11" fmla="*/ 0 60000 65536"/>
                  <a:gd name="T12" fmla="*/ 0 60000 65536"/>
                  <a:gd name="T13" fmla="*/ 0 60000 65536"/>
                  <a:gd name="T14" fmla="*/ 0 60000 65536"/>
                  <a:gd name="T15" fmla="*/ 0 w 36"/>
                  <a:gd name="T16" fmla="*/ 0 h 36"/>
                  <a:gd name="T17" fmla="*/ 36 w 36"/>
                  <a:gd name="T18" fmla="*/ 36 h 36"/>
                </a:gdLst>
                <a:ahLst/>
                <a:cxnLst>
                  <a:cxn ang="T10">
                    <a:pos x="T0" y="T1"/>
                  </a:cxn>
                  <a:cxn ang="T11">
                    <a:pos x="T2" y="T3"/>
                  </a:cxn>
                  <a:cxn ang="T12">
                    <a:pos x="T4" y="T5"/>
                  </a:cxn>
                  <a:cxn ang="T13">
                    <a:pos x="T6" y="T7"/>
                  </a:cxn>
                  <a:cxn ang="T14">
                    <a:pos x="T8" y="T9"/>
                  </a:cxn>
                </a:cxnLst>
                <a:rect l="T15" t="T16" r="T17" b="T18"/>
                <a:pathLst>
                  <a:path w="36" h="36">
                    <a:moveTo>
                      <a:pt x="18" y="0"/>
                    </a:moveTo>
                    <a:lnTo>
                      <a:pt x="36" y="18"/>
                    </a:lnTo>
                    <a:lnTo>
                      <a:pt x="18" y="36"/>
                    </a:lnTo>
                    <a:lnTo>
                      <a:pt x="0" y="18"/>
                    </a:lnTo>
                    <a:lnTo>
                      <a:pt x="18" y="0"/>
                    </a:lnTo>
                    <a:close/>
                  </a:path>
                </a:pathLst>
              </a:custGeom>
              <a:solidFill>
                <a:srgbClr val="800080"/>
              </a:solidFill>
              <a:ln w="9525">
                <a:solidFill>
                  <a:srgbClr val="800080"/>
                </a:solidFill>
                <a:round/>
                <a:headEnd/>
                <a:tailEnd/>
              </a:ln>
            </p:spPr>
            <p:txBody>
              <a:bodyPr/>
              <a:lstStyle/>
              <a:p>
                <a:endParaRPr lang="en-US"/>
              </a:p>
            </p:txBody>
          </p:sp>
          <p:sp>
            <p:nvSpPr>
              <p:cNvPr id="238691" name="Freeform 240"/>
              <p:cNvSpPr>
                <a:spLocks/>
              </p:cNvSpPr>
              <p:nvPr/>
            </p:nvSpPr>
            <p:spPr bwMode="auto">
              <a:xfrm>
                <a:off x="5329" y="1853"/>
                <a:ext cx="36" cy="36"/>
              </a:xfrm>
              <a:custGeom>
                <a:avLst/>
                <a:gdLst>
                  <a:gd name="T0" fmla="*/ 18 w 36"/>
                  <a:gd name="T1" fmla="*/ 0 h 36"/>
                  <a:gd name="T2" fmla="*/ 36 w 36"/>
                  <a:gd name="T3" fmla="*/ 18 h 36"/>
                  <a:gd name="T4" fmla="*/ 18 w 36"/>
                  <a:gd name="T5" fmla="*/ 36 h 36"/>
                  <a:gd name="T6" fmla="*/ 0 w 36"/>
                  <a:gd name="T7" fmla="*/ 18 h 36"/>
                  <a:gd name="T8" fmla="*/ 18 w 36"/>
                  <a:gd name="T9" fmla="*/ 0 h 36"/>
                  <a:gd name="T10" fmla="*/ 0 60000 65536"/>
                  <a:gd name="T11" fmla="*/ 0 60000 65536"/>
                  <a:gd name="T12" fmla="*/ 0 60000 65536"/>
                  <a:gd name="T13" fmla="*/ 0 60000 65536"/>
                  <a:gd name="T14" fmla="*/ 0 60000 65536"/>
                  <a:gd name="T15" fmla="*/ 0 w 36"/>
                  <a:gd name="T16" fmla="*/ 0 h 36"/>
                  <a:gd name="T17" fmla="*/ 36 w 36"/>
                  <a:gd name="T18" fmla="*/ 36 h 36"/>
                </a:gdLst>
                <a:ahLst/>
                <a:cxnLst>
                  <a:cxn ang="T10">
                    <a:pos x="T0" y="T1"/>
                  </a:cxn>
                  <a:cxn ang="T11">
                    <a:pos x="T2" y="T3"/>
                  </a:cxn>
                  <a:cxn ang="T12">
                    <a:pos x="T4" y="T5"/>
                  </a:cxn>
                  <a:cxn ang="T13">
                    <a:pos x="T6" y="T7"/>
                  </a:cxn>
                  <a:cxn ang="T14">
                    <a:pos x="T8" y="T9"/>
                  </a:cxn>
                </a:cxnLst>
                <a:rect l="T15" t="T16" r="T17" b="T18"/>
                <a:pathLst>
                  <a:path w="36" h="36">
                    <a:moveTo>
                      <a:pt x="18" y="0"/>
                    </a:moveTo>
                    <a:lnTo>
                      <a:pt x="36" y="18"/>
                    </a:lnTo>
                    <a:lnTo>
                      <a:pt x="18" y="36"/>
                    </a:lnTo>
                    <a:lnTo>
                      <a:pt x="0" y="18"/>
                    </a:lnTo>
                    <a:lnTo>
                      <a:pt x="18" y="0"/>
                    </a:lnTo>
                    <a:close/>
                  </a:path>
                </a:pathLst>
              </a:custGeom>
              <a:solidFill>
                <a:srgbClr val="800080"/>
              </a:solidFill>
              <a:ln w="9525">
                <a:solidFill>
                  <a:srgbClr val="800080"/>
                </a:solidFill>
                <a:round/>
                <a:headEnd/>
                <a:tailEnd/>
              </a:ln>
            </p:spPr>
            <p:txBody>
              <a:bodyPr/>
              <a:lstStyle/>
              <a:p>
                <a:endParaRPr lang="en-US"/>
              </a:p>
            </p:txBody>
          </p:sp>
          <p:sp>
            <p:nvSpPr>
              <p:cNvPr id="238692" name="Freeform 241"/>
              <p:cNvSpPr>
                <a:spLocks/>
              </p:cNvSpPr>
              <p:nvPr/>
            </p:nvSpPr>
            <p:spPr bwMode="auto">
              <a:xfrm>
                <a:off x="5347" y="1816"/>
                <a:ext cx="36" cy="37"/>
              </a:xfrm>
              <a:custGeom>
                <a:avLst/>
                <a:gdLst>
                  <a:gd name="T0" fmla="*/ 18 w 36"/>
                  <a:gd name="T1" fmla="*/ 0 h 37"/>
                  <a:gd name="T2" fmla="*/ 36 w 36"/>
                  <a:gd name="T3" fmla="*/ 18 h 37"/>
                  <a:gd name="T4" fmla="*/ 18 w 36"/>
                  <a:gd name="T5" fmla="*/ 37 h 37"/>
                  <a:gd name="T6" fmla="*/ 0 w 36"/>
                  <a:gd name="T7" fmla="*/ 18 h 37"/>
                  <a:gd name="T8" fmla="*/ 18 w 36"/>
                  <a:gd name="T9" fmla="*/ 0 h 37"/>
                  <a:gd name="T10" fmla="*/ 0 60000 65536"/>
                  <a:gd name="T11" fmla="*/ 0 60000 65536"/>
                  <a:gd name="T12" fmla="*/ 0 60000 65536"/>
                  <a:gd name="T13" fmla="*/ 0 60000 65536"/>
                  <a:gd name="T14" fmla="*/ 0 60000 65536"/>
                  <a:gd name="T15" fmla="*/ 0 w 36"/>
                  <a:gd name="T16" fmla="*/ 0 h 37"/>
                  <a:gd name="T17" fmla="*/ 36 w 36"/>
                  <a:gd name="T18" fmla="*/ 37 h 37"/>
                </a:gdLst>
                <a:ahLst/>
                <a:cxnLst>
                  <a:cxn ang="T10">
                    <a:pos x="T0" y="T1"/>
                  </a:cxn>
                  <a:cxn ang="T11">
                    <a:pos x="T2" y="T3"/>
                  </a:cxn>
                  <a:cxn ang="T12">
                    <a:pos x="T4" y="T5"/>
                  </a:cxn>
                  <a:cxn ang="T13">
                    <a:pos x="T6" y="T7"/>
                  </a:cxn>
                  <a:cxn ang="T14">
                    <a:pos x="T8" y="T9"/>
                  </a:cxn>
                </a:cxnLst>
                <a:rect l="T15" t="T16" r="T17" b="T18"/>
                <a:pathLst>
                  <a:path w="36" h="37">
                    <a:moveTo>
                      <a:pt x="18" y="0"/>
                    </a:moveTo>
                    <a:lnTo>
                      <a:pt x="36" y="18"/>
                    </a:lnTo>
                    <a:lnTo>
                      <a:pt x="18" y="37"/>
                    </a:lnTo>
                    <a:lnTo>
                      <a:pt x="0" y="18"/>
                    </a:lnTo>
                    <a:lnTo>
                      <a:pt x="18" y="0"/>
                    </a:lnTo>
                    <a:close/>
                  </a:path>
                </a:pathLst>
              </a:custGeom>
              <a:solidFill>
                <a:srgbClr val="800080"/>
              </a:solidFill>
              <a:ln w="9525">
                <a:solidFill>
                  <a:srgbClr val="800080"/>
                </a:solidFill>
                <a:round/>
                <a:headEnd/>
                <a:tailEnd/>
              </a:ln>
            </p:spPr>
            <p:txBody>
              <a:bodyPr/>
              <a:lstStyle/>
              <a:p>
                <a:endParaRPr lang="en-US"/>
              </a:p>
            </p:txBody>
          </p:sp>
          <p:sp>
            <p:nvSpPr>
              <p:cNvPr id="238693" name="Freeform 242"/>
              <p:cNvSpPr>
                <a:spLocks/>
              </p:cNvSpPr>
              <p:nvPr/>
            </p:nvSpPr>
            <p:spPr bwMode="auto">
              <a:xfrm>
                <a:off x="5365" y="1780"/>
                <a:ext cx="36" cy="36"/>
              </a:xfrm>
              <a:custGeom>
                <a:avLst/>
                <a:gdLst>
                  <a:gd name="T0" fmla="*/ 18 w 36"/>
                  <a:gd name="T1" fmla="*/ 0 h 36"/>
                  <a:gd name="T2" fmla="*/ 36 w 36"/>
                  <a:gd name="T3" fmla="*/ 18 h 36"/>
                  <a:gd name="T4" fmla="*/ 18 w 36"/>
                  <a:gd name="T5" fmla="*/ 36 h 36"/>
                  <a:gd name="T6" fmla="*/ 0 w 36"/>
                  <a:gd name="T7" fmla="*/ 18 h 36"/>
                  <a:gd name="T8" fmla="*/ 18 w 36"/>
                  <a:gd name="T9" fmla="*/ 0 h 36"/>
                  <a:gd name="T10" fmla="*/ 0 60000 65536"/>
                  <a:gd name="T11" fmla="*/ 0 60000 65536"/>
                  <a:gd name="T12" fmla="*/ 0 60000 65536"/>
                  <a:gd name="T13" fmla="*/ 0 60000 65536"/>
                  <a:gd name="T14" fmla="*/ 0 60000 65536"/>
                  <a:gd name="T15" fmla="*/ 0 w 36"/>
                  <a:gd name="T16" fmla="*/ 0 h 36"/>
                  <a:gd name="T17" fmla="*/ 36 w 36"/>
                  <a:gd name="T18" fmla="*/ 36 h 36"/>
                </a:gdLst>
                <a:ahLst/>
                <a:cxnLst>
                  <a:cxn ang="T10">
                    <a:pos x="T0" y="T1"/>
                  </a:cxn>
                  <a:cxn ang="T11">
                    <a:pos x="T2" y="T3"/>
                  </a:cxn>
                  <a:cxn ang="T12">
                    <a:pos x="T4" y="T5"/>
                  </a:cxn>
                  <a:cxn ang="T13">
                    <a:pos x="T6" y="T7"/>
                  </a:cxn>
                  <a:cxn ang="T14">
                    <a:pos x="T8" y="T9"/>
                  </a:cxn>
                </a:cxnLst>
                <a:rect l="T15" t="T16" r="T17" b="T18"/>
                <a:pathLst>
                  <a:path w="36" h="36">
                    <a:moveTo>
                      <a:pt x="18" y="0"/>
                    </a:moveTo>
                    <a:lnTo>
                      <a:pt x="36" y="18"/>
                    </a:lnTo>
                    <a:lnTo>
                      <a:pt x="18" y="36"/>
                    </a:lnTo>
                    <a:lnTo>
                      <a:pt x="0" y="18"/>
                    </a:lnTo>
                    <a:lnTo>
                      <a:pt x="18" y="0"/>
                    </a:lnTo>
                    <a:close/>
                  </a:path>
                </a:pathLst>
              </a:custGeom>
              <a:solidFill>
                <a:srgbClr val="800080"/>
              </a:solidFill>
              <a:ln w="9525">
                <a:solidFill>
                  <a:srgbClr val="800080"/>
                </a:solidFill>
                <a:round/>
                <a:headEnd/>
                <a:tailEnd/>
              </a:ln>
            </p:spPr>
            <p:txBody>
              <a:bodyPr/>
              <a:lstStyle/>
              <a:p>
                <a:endParaRPr lang="en-US"/>
              </a:p>
            </p:txBody>
          </p:sp>
          <p:sp>
            <p:nvSpPr>
              <p:cNvPr id="238694" name="Freeform 243"/>
              <p:cNvSpPr>
                <a:spLocks/>
              </p:cNvSpPr>
              <p:nvPr/>
            </p:nvSpPr>
            <p:spPr bwMode="auto">
              <a:xfrm>
                <a:off x="5389" y="1744"/>
                <a:ext cx="37" cy="36"/>
              </a:xfrm>
              <a:custGeom>
                <a:avLst/>
                <a:gdLst>
                  <a:gd name="T0" fmla="*/ 18 w 37"/>
                  <a:gd name="T1" fmla="*/ 0 h 36"/>
                  <a:gd name="T2" fmla="*/ 37 w 37"/>
                  <a:gd name="T3" fmla="*/ 18 h 36"/>
                  <a:gd name="T4" fmla="*/ 18 w 37"/>
                  <a:gd name="T5" fmla="*/ 36 h 36"/>
                  <a:gd name="T6" fmla="*/ 0 w 37"/>
                  <a:gd name="T7" fmla="*/ 18 h 36"/>
                  <a:gd name="T8" fmla="*/ 18 w 37"/>
                  <a:gd name="T9" fmla="*/ 0 h 36"/>
                  <a:gd name="T10" fmla="*/ 0 60000 65536"/>
                  <a:gd name="T11" fmla="*/ 0 60000 65536"/>
                  <a:gd name="T12" fmla="*/ 0 60000 65536"/>
                  <a:gd name="T13" fmla="*/ 0 60000 65536"/>
                  <a:gd name="T14" fmla="*/ 0 60000 65536"/>
                  <a:gd name="T15" fmla="*/ 0 w 37"/>
                  <a:gd name="T16" fmla="*/ 0 h 36"/>
                  <a:gd name="T17" fmla="*/ 37 w 37"/>
                  <a:gd name="T18" fmla="*/ 36 h 36"/>
                </a:gdLst>
                <a:ahLst/>
                <a:cxnLst>
                  <a:cxn ang="T10">
                    <a:pos x="T0" y="T1"/>
                  </a:cxn>
                  <a:cxn ang="T11">
                    <a:pos x="T2" y="T3"/>
                  </a:cxn>
                  <a:cxn ang="T12">
                    <a:pos x="T4" y="T5"/>
                  </a:cxn>
                  <a:cxn ang="T13">
                    <a:pos x="T6" y="T7"/>
                  </a:cxn>
                  <a:cxn ang="T14">
                    <a:pos x="T8" y="T9"/>
                  </a:cxn>
                </a:cxnLst>
                <a:rect l="T15" t="T16" r="T17" b="T18"/>
                <a:pathLst>
                  <a:path w="37" h="36">
                    <a:moveTo>
                      <a:pt x="18" y="0"/>
                    </a:moveTo>
                    <a:lnTo>
                      <a:pt x="37" y="18"/>
                    </a:lnTo>
                    <a:lnTo>
                      <a:pt x="18" y="36"/>
                    </a:lnTo>
                    <a:lnTo>
                      <a:pt x="0" y="18"/>
                    </a:lnTo>
                    <a:lnTo>
                      <a:pt x="18" y="0"/>
                    </a:lnTo>
                    <a:close/>
                  </a:path>
                </a:pathLst>
              </a:custGeom>
              <a:solidFill>
                <a:srgbClr val="800080"/>
              </a:solidFill>
              <a:ln w="9525">
                <a:solidFill>
                  <a:srgbClr val="800080"/>
                </a:solidFill>
                <a:round/>
                <a:headEnd/>
                <a:tailEnd/>
              </a:ln>
            </p:spPr>
            <p:txBody>
              <a:bodyPr/>
              <a:lstStyle/>
              <a:p>
                <a:endParaRPr lang="en-US"/>
              </a:p>
            </p:txBody>
          </p:sp>
          <p:sp>
            <p:nvSpPr>
              <p:cNvPr id="238695" name="Freeform 244"/>
              <p:cNvSpPr>
                <a:spLocks/>
              </p:cNvSpPr>
              <p:nvPr/>
            </p:nvSpPr>
            <p:spPr bwMode="auto">
              <a:xfrm>
                <a:off x="5407" y="1707"/>
                <a:ext cx="37" cy="37"/>
              </a:xfrm>
              <a:custGeom>
                <a:avLst/>
                <a:gdLst>
                  <a:gd name="T0" fmla="*/ 19 w 37"/>
                  <a:gd name="T1" fmla="*/ 0 h 37"/>
                  <a:gd name="T2" fmla="*/ 37 w 37"/>
                  <a:gd name="T3" fmla="*/ 19 h 37"/>
                  <a:gd name="T4" fmla="*/ 19 w 37"/>
                  <a:gd name="T5" fmla="*/ 37 h 37"/>
                  <a:gd name="T6" fmla="*/ 0 w 37"/>
                  <a:gd name="T7" fmla="*/ 19 h 37"/>
                  <a:gd name="T8" fmla="*/ 19 w 37"/>
                  <a:gd name="T9" fmla="*/ 0 h 37"/>
                  <a:gd name="T10" fmla="*/ 0 60000 65536"/>
                  <a:gd name="T11" fmla="*/ 0 60000 65536"/>
                  <a:gd name="T12" fmla="*/ 0 60000 65536"/>
                  <a:gd name="T13" fmla="*/ 0 60000 65536"/>
                  <a:gd name="T14" fmla="*/ 0 60000 65536"/>
                  <a:gd name="T15" fmla="*/ 0 w 37"/>
                  <a:gd name="T16" fmla="*/ 0 h 37"/>
                  <a:gd name="T17" fmla="*/ 37 w 37"/>
                  <a:gd name="T18" fmla="*/ 37 h 37"/>
                </a:gdLst>
                <a:ahLst/>
                <a:cxnLst>
                  <a:cxn ang="T10">
                    <a:pos x="T0" y="T1"/>
                  </a:cxn>
                  <a:cxn ang="T11">
                    <a:pos x="T2" y="T3"/>
                  </a:cxn>
                  <a:cxn ang="T12">
                    <a:pos x="T4" y="T5"/>
                  </a:cxn>
                  <a:cxn ang="T13">
                    <a:pos x="T6" y="T7"/>
                  </a:cxn>
                  <a:cxn ang="T14">
                    <a:pos x="T8" y="T9"/>
                  </a:cxn>
                </a:cxnLst>
                <a:rect l="T15" t="T16" r="T17" b="T18"/>
                <a:pathLst>
                  <a:path w="37" h="37">
                    <a:moveTo>
                      <a:pt x="19" y="0"/>
                    </a:moveTo>
                    <a:lnTo>
                      <a:pt x="37" y="19"/>
                    </a:lnTo>
                    <a:lnTo>
                      <a:pt x="19" y="37"/>
                    </a:lnTo>
                    <a:lnTo>
                      <a:pt x="0" y="19"/>
                    </a:lnTo>
                    <a:lnTo>
                      <a:pt x="19" y="0"/>
                    </a:lnTo>
                    <a:close/>
                  </a:path>
                </a:pathLst>
              </a:custGeom>
              <a:solidFill>
                <a:srgbClr val="800080"/>
              </a:solidFill>
              <a:ln w="9525">
                <a:solidFill>
                  <a:srgbClr val="800080"/>
                </a:solidFill>
                <a:round/>
                <a:headEnd/>
                <a:tailEnd/>
              </a:ln>
            </p:spPr>
            <p:txBody>
              <a:bodyPr/>
              <a:lstStyle/>
              <a:p>
                <a:endParaRPr lang="en-US"/>
              </a:p>
            </p:txBody>
          </p:sp>
        </p:grpSp>
        <p:grpSp>
          <p:nvGrpSpPr>
            <p:cNvPr id="238607" name="Group 245"/>
            <p:cNvGrpSpPr>
              <a:grpSpLocks/>
            </p:cNvGrpSpPr>
            <p:nvPr/>
          </p:nvGrpSpPr>
          <p:grpSpPr bwMode="auto">
            <a:xfrm>
              <a:off x="3421" y="1785"/>
              <a:ext cx="612" cy="552"/>
              <a:chOff x="4914" y="2903"/>
              <a:chExt cx="612" cy="552"/>
            </a:xfrm>
          </p:grpSpPr>
          <p:sp>
            <p:nvSpPr>
              <p:cNvPr id="238639" name="Rectangle 246"/>
              <p:cNvSpPr>
                <a:spLocks noChangeArrowheads="1"/>
              </p:cNvSpPr>
              <p:nvPr/>
            </p:nvSpPr>
            <p:spPr bwMode="auto">
              <a:xfrm>
                <a:off x="4914" y="2903"/>
                <a:ext cx="612" cy="55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latin typeface="Arial" panose="020B0604020202020204" pitchFamily="34" charset="0"/>
                </a:endParaRPr>
              </a:p>
            </p:txBody>
          </p:sp>
          <p:sp>
            <p:nvSpPr>
              <p:cNvPr id="238640" name="Rectangle 247"/>
              <p:cNvSpPr>
                <a:spLocks noChangeArrowheads="1"/>
              </p:cNvSpPr>
              <p:nvPr/>
            </p:nvSpPr>
            <p:spPr bwMode="auto">
              <a:xfrm>
                <a:off x="4914" y="2903"/>
                <a:ext cx="612" cy="552"/>
              </a:xfrm>
              <a:prstGeom prst="rect">
                <a:avLst/>
              </a:prstGeom>
              <a:noFill/>
              <a:ln w="9525">
                <a:solidFill>
                  <a:srgbClr val="808080"/>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latin typeface="Arial" panose="020B0604020202020204" pitchFamily="34" charset="0"/>
                </a:endParaRPr>
              </a:p>
            </p:txBody>
          </p:sp>
          <p:sp>
            <p:nvSpPr>
              <p:cNvPr id="238641" name="Freeform 248"/>
              <p:cNvSpPr>
                <a:spLocks/>
              </p:cNvSpPr>
              <p:nvPr/>
            </p:nvSpPr>
            <p:spPr bwMode="auto">
              <a:xfrm>
                <a:off x="4914" y="3419"/>
                <a:ext cx="36" cy="36"/>
              </a:xfrm>
              <a:custGeom>
                <a:avLst/>
                <a:gdLst>
                  <a:gd name="T0" fmla="*/ 18 w 36"/>
                  <a:gd name="T1" fmla="*/ 0 h 36"/>
                  <a:gd name="T2" fmla="*/ 36 w 36"/>
                  <a:gd name="T3" fmla="*/ 18 h 36"/>
                  <a:gd name="T4" fmla="*/ 18 w 36"/>
                  <a:gd name="T5" fmla="*/ 36 h 36"/>
                  <a:gd name="T6" fmla="*/ 0 w 36"/>
                  <a:gd name="T7" fmla="*/ 18 h 36"/>
                  <a:gd name="T8" fmla="*/ 18 w 36"/>
                  <a:gd name="T9" fmla="*/ 0 h 36"/>
                  <a:gd name="T10" fmla="*/ 0 60000 65536"/>
                  <a:gd name="T11" fmla="*/ 0 60000 65536"/>
                  <a:gd name="T12" fmla="*/ 0 60000 65536"/>
                  <a:gd name="T13" fmla="*/ 0 60000 65536"/>
                  <a:gd name="T14" fmla="*/ 0 60000 65536"/>
                  <a:gd name="T15" fmla="*/ 0 w 36"/>
                  <a:gd name="T16" fmla="*/ 0 h 36"/>
                  <a:gd name="T17" fmla="*/ 36 w 36"/>
                  <a:gd name="T18" fmla="*/ 36 h 36"/>
                </a:gdLst>
                <a:ahLst/>
                <a:cxnLst>
                  <a:cxn ang="T10">
                    <a:pos x="T0" y="T1"/>
                  </a:cxn>
                  <a:cxn ang="T11">
                    <a:pos x="T2" y="T3"/>
                  </a:cxn>
                  <a:cxn ang="T12">
                    <a:pos x="T4" y="T5"/>
                  </a:cxn>
                  <a:cxn ang="T13">
                    <a:pos x="T6" y="T7"/>
                  </a:cxn>
                  <a:cxn ang="T14">
                    <a:pos x="T8" y="T9"/>
                  </a:cxn>
                </a:cxnLst>
                <a:rect l="T15" t="T16" r="T17" b="T18"/>
                <a:pathLst>
                  <a:path w="36" h="36">
                    <a:moveTo>
                      <a:pt x="18" y="0"/>
                    </a:moveTo>
                    <a:lnTo>
                      <a:pt x="36" y="18"/>
                    </a:lnTo>
                    <a:lnTo>
                      <a:pt x="18" y="36"/>
                    </a:lnTo>
                    <a:lnTo>
                      <a:pt x="0" y="18"/>
                    </a:lnTo>
                    <a:lnTo>
                      <a:pt x="18" y="0"/>
                    </a:lnTo>
                    <a:close/>
                  </a:path>
                </a:pathLst>
              </a:custGeom>
              <a:solidFill>
                <a:srgbClr val="FF0000"/>
              </a:solidFill>
              <a:ln w="9525">
                <a:solidFill>
                  <a:srgbClr val="FF0000"/>
                </a:solidFill>
                <a:round/>
                <a:headEnd/>
                <a:tailEnd/>
              </a:ln>
            </p:spPr>
            <p:txBody>
              <a:bodyPr/>
              <a:lstStyle/>
              <a:p>
                <a:endParaRPr lang="en-US"/>
              </a:p>
            </p:txBody>
          </p:sp>
          <p:sp>
            <p:nvSpPr>
              <p:cNvPr id="238642" name="Freeform 249"/>
              <p:cNvSpPr>
                <a:spLocks/>
              </p:cNvSpPr>
              <p:nvPr/>
            </p:nvSpPr>
            <p:spPr bwMode="auto">
              <a:xfrm>
                <a:off x="4938" y="2975"/>
                <a:ext cx="36" cy="36"/>
              </a:xfrm>
              <a:custGeom>
                <a:avLst/>
                <a:gdLst>
                  <a:gd name="T0" fmla="*/ 18 w 36"/>
                  <a:gd name="T1" fmla="*/ 0 h 36"/>
                  <a:gd name="T2" fmla="*/ 36 w 36"/>
                  <a:gd name="T3" fmla="*/ 18 h 36"/>
                  <a:gd name="T4" fmla="*/ 18 w 36"/>
                  <a:gd name="T5" fmla="*/ 36 h 36"/>
                  <a:gd name="T6" fmla="*/ 0 w 36"/>
                  <a:gd name="T7" fmla="*/ 18 h 36"/>
                  <a:gd name="T8" fmla="*/ 18 w 36"/>
                  <a:gd name="T9" fmla="*/ 0 h 36"/>
                  <a:gd name="T10" fmla="*/ 0 60000 65536"/>
                  <a:gd name="T11" fmla="*/ 0 60000 65536"/>
                  <a:gd name="T12" fmla="*/ 0 60000 65536"/>
                  <a:gd name="T13" fmla="*/ 0 60000 65536"/>
                  <a:gd name="T14" fmla="*/ 0 60000 65536"/>
                  <a:gd name="T15" fmla="*/ 0 w 36"/>
                  <a:gd name="T16" fmla="*/ 0 h 36"/>
                  <a:gd name="T17" fmla="*/ 36 w 36"/>
                  <a:gd name="T18" fmla="*/ 36 h 36"/>
                </a:gdLst>
                <a:ahLst/>
                <a:cxnLst>
                  <a:cxn ang="T10">
                    <a:pos x="T0" y="T1"/>
                  </a:cxn>
                  <a:cxn ang="T11">
                    <a:pos x="T2" y="T3"/>
                  </a:cxn>
                  <a:cxn ang="T12">
                    <a:pos x="T4" y="T5"/>
                  </a:cxn>
                  <a:cxn ang="T13">
                    <a:pos x="T6" y="T7"/>
                  </a:cxn>
                  <a:cxn ang="T14">
                    <a:pos x="T8" y="T9"/>
                  </a:cxn>
                </a:cxnLst>
                <a:rect l="T15" t="T16" r="T17" b="T18"/>
                <a:pathLst>
                  <a:path w="36" h="36">
                    <a:moveTo>
                      <a:pt x="18" y="0"/>
                    </a:moveTo>
                    <a:lnTo>
                      <a:pt x="36" y="18"/>
                    </a:lnTo>
                    <a:lnTo>
                      <a:pt x="18" y="36"/>
                    </a:lnTo>
                    <a:lnTo>
                      <a:pt x="0" y="18"/>
                    </a:lnTo>
                    <a:lnTo>
                      <a:pt x="18" y="0"/>
                    </a:lnTo>
                    <a:close/>
                  </a:path>
                </a:pathLst>
              </a:custGeom>
              <a:solidFill>
                <a:srgbClr val="FF0000"/>
              </a:solidFill>
              <a:ln w="9525">
                <a:solidFill>
                  <a:srgbClr val="FF0000"/>
                </a:solidFill>
                <a:round/>
                <a:headEnd/>
                <a:tailEnd/>
              </a:ln>
            </p:spPr>
            <p:txBody>
              <a:bodyPr/>
              <a:lstStyle/>
              <a:p>
                <a:endParaRPr lang="en-US"/>
              </a:p>
            </p:txBody>
          </p:sp>
          <p:sp>
            <p:nvSpPr>
              <p:cNvPr id="238643" name="Freeform 250"/>
              <p:cNvSpPr>
                <a:spLocks/>
              </p:cNvSpPr>
              <p:nvPr/>
            </p:nvSpPr>
            <p:spPr bwMode="auto">
              <a:xfrm>
                <a:off x="4956" y="3383"/>
                <a:ext cx="36" cy="36"/>
              </a:xfrm>
              <a:custGeom>
                <a:avLst/>
                <a:gdLst>
                  <a:gd name="T0" fmla="*/ 18 w 36"/>
                  <a:gd name="T1" fmla="*/ 0 h 36"/>
                  <a:gd name="T2" fmla="*/ 36 w 36"/>
                  <a:gd name="T3" fmla="*/ 18 h 36"/>
                  <a:gd name="T4" fmla="*/ 18 w 36"/>
                  <a:gd name="T5" fmla="*/ 36 h 36"/>
                  <a:gd name="T6" fmla="*/ 0 w 36"/>
                  <a:gd name="T7" fmla="*/ 18 h 36"/>
                  <a:gd name="T8" fmla="*/ 18 w 36"/>
                  <a:gd name="T9" fmla="*/ 0 h 36"/>
                  <a:gd name="T10" fmla="*/ 0 60000 65536"/>
                  <a:gd name="T11" fmla="*/ 0 60000 65536"/>
                  <a:gd name="T12" fmla="*/ 0 60000 65536"/>
                  <a:gd name="T13" fmla="*/ 0 60000 65536"/>
                  <a:gd name="T14" fmla="*/ 0 60000 65536"/>
                  <a:gd name="T15" fmla="*/ 0 w 36"/>
                  <a:gd name="T16" fmla="*/ 0 h 36"/>
                  <a:gd name="T17" fmla="*/ 36 w 36"/>
                  <a:gd name="T18" fmla="*/ 36 h 36"/>
                </a:gdLst>
                <a:ahLst/>
                <a:cxnLst>
                  <a:cxn ang="T10">
                    <a:pos x="T0" y="T1"/>
                  </a:cxn>
                  <a:cxn ang="T11">
                    <a:pos x="T2" y="T3"/>
                  </a:cxn>
                  <a:cxn ang="T12">
                    <a:pos x="T4" y="T5"/>
                  </a:cxn>
                  <a:cxn ang="T13">
                    <a:pos x="T6" y="T7"/>
                  </a:cxn>
                  <a:cxn ang="T14">
                    <a:pos x="T8" y="T9"/>
                  </a:cxn>
                </a:cxnLst>
                <a:rect l="T15" t="T16" r="T17" b="T18"/>
                <a:pathLst>
                  <a:path w="36" h="36">
                    <a:moveTo>
                      <a:pt x="18" y="0"/>
                    </a:moveTo>
                    <a:lnTo>
                      <a:pt x="36" y="18"/>
                    </a:lnTo>
                    <a:lnTo>
                      <a:pt x="18" y="36"/>
                    </a:lnTo>
                    <a:lnTo>
                      <a:pt x="0" y="18"/>
                    </a:lnTo>
                    <a:lnTo>
                      <a:pt x="18" y="0"/>
                    </a:lnTo>
                    <a:close/>
                  </a:path>
                </a:pathLst>
              </a:custGeom>
              <a:solidFill>
                <a:srgbClr val="FF0000"/>
              </a:solidFill>
              <a:ln w="9525">
                <a:solidFill>
                  <a:srgbClr val="FF0000"/>
                </a:solidFill>
                <a:round/>
                <a:headEnd/>
                <a:tailEnd/>
              </a:ln>
            </p:spPr>
            <p:txBody>
              <a:bodyPr/>
              <a:lstStyle/>
              <a:p>
                <a:endParaRPr lang="en-US"/>
              </a:p>
            </p:txBody>
          </p:sp>
          <p:sp>
            <p:nvSpPr>
              <p:cNvPr id="238644" name="Freeform 251"/>
              <p:cNvSpPr>
                <a:spLocks/>
              </p:cNvSpPr>
              <p:nvPr/>
            </p:nvSpPr>
            <p:spPr bwMode="auto">
              <a:xfrm>
                <a:off x="4980" y="3011"/>
                <a:ext cx="36" cy="36"/>
              </a:xfrm>
              <a:custGeom>
                <a:avLst/>
                <a:gdLst>
                  <a:gd name="T0" fmla="*/ 18 w 36"/>
                  <a:gd name="T1" fmla="*/ 0 h 36"/>
                  <a:gd name="T2" fmla="*/ 36 w 36"/>
                  <a:gd name="T3" fmla="*/ 18 h 36"/>
                  <a:gd name="T4" fmla="*/ 18 w 36"/>
                  <a:gd name="T5" fmla="*/ 36 h 36"/>
                  <a:gd name="T6" fmla="*/ 0 w 36"/>
                  <a:gd name="T7" fmla="*/ 18 h 36"/>
                  <a:gd name="T8" fmla="*/ 18 w 36"/>
                  <a:gd name="T9" fmla="*/ 0 h 36"/>
                  <a:gd name="T10" fmla="*/ 0 60000 65536"/>
                  <a:gd name="T11" fmla="*/ 0 60000 65536"/>
                  <a:gd name="T12" fmla="*/ 0 60000 65536"/>
                  <a:gd name="T13" fmla="*/ 0 60000 65536"/>
                  <a:gd name="T14" fmla="*/ 0 60000 65536"/>
                  <a:gd name="T15" fmla="*/ 0 w 36"/>
                  <a:gd name="T16" fmla="*/ 0 h 36"/>
                  <a:gd name="T17" fmla="*/ 36 w 36"/>
                  <a:gd name="T18" fmla="*/ 36 h 36"/>
                </a:gdLst>
                <a:ahLst/>
                <a:cxnLst>
                  <a:cxn ang="T10">
                    <a:pos x="T0" y="T1"/>
                  </a:cxn>
                  <a:cxn ang="T11">
                    <a:pos x="T2" y="T3"/>
                  </a:cxn>
                  <a:cxn ang="T12">
                    <a:pos x="T4" y="T5"/>
                  </a:cxn>
                  <a:cxn ang="T13">
                    <a:pos x="T6" y="T7"/>
                  </a:cxn>
                  <a:cxn ang="T14">
                    <a:pos x="T8" y="T9"/>
                  </a:cxn>
                </a:cxnLst>
                <a:rect l="T15" t="T16" r="T17" b="T18"/>
                <a:pathLst>
                  <a:path w="36" h="36">
                    <a:moveTo>
                      <a:pt x="18" y="0"/>
                    </a:moveTo>
                    <a:lnTo>
                      <a:pt x="36" y="18"/>
                    </a:lnTo>
                    <a:lnTo>
                      <a:pt x="18" y="36"/>
                    </a:lnTo>
                    <a:lnTo>
                      <a:pt x="0" y="18"/>
                    </a:lnTo>
                    <a:lnTo>
                      <a:pt x="18" y="0"/>
                    </a:lnTo>
                    <a:close/>
                  </a:path>
                </a:pathLst>
              </a:custGeom>
              <a:solidFill>
                <a:srgbClr val="FF0000"/>
              </a:solidFill>
              <a:ln w="9525">
                <a:solidFill>
                  <a:srgbClr val="FF0000"/>
                </a:solidFill>
                <a:round/>
                <a:headEnd/>
                <a:tailEnd/>
              </a:ln>
            </p:spPr>
            <p:txBody>
              <a:bodyPr/>
              <a:lstStyle/>
              <a:p>
                <a:endParaRPr lang="en-US"/>
              </a:p>
            </p:txBody>
          </p:sp>
          <p:sp>
            <p:nvSpPr>
              <p:cNvPr id="238645" name="Freeform 252"/>
              <p:cNvSpPr>
                <a:spLocks/>
              </p:cNvSpPr>
              <p:nvPr/>
            </p:nvSpPr>
            <p:spPr bwMode="auto">
              <a:xfrm>
                <a:off x="4998" y="3347"/>
                <a:ext cx="36" cy="36"/>
              </a:xfrm>
              <a:custGeom>
                <a:avLst/>
                <a:gdLst>
                  <a:gd name="T0" fmla="*/ 18 w 36"/>
                  <a:gd name="T1" fmla="*/ 0 h 36"/>
                  <a:gd name="T2" fmla="*/ 36 w 36"/>
                  <a:gd name="T3" fmla="*/ 18 h 36"/>
                  <a:gd name="T4" fmla="*/ 18 w 36"/>
                  <a:gd name="T5" fmla="*/ 36 h 36"/>
                  <a:gd name="T6" fmla="*/ 0 w 36"/>
                  <a:gd name="T7" fmla="*/ 18 h 36"/>
                  <a:gd name="T8" fmla="*/ 18 w 36"/>
                  <a:gd name="T9" fmla="*/ 0 h 36"/>
                  <a:gd name="T10" fmla="*/ 0 60000 65536"/>
                  <a:gd name="T11" fmla="*/ 0 60000 65536"/>
                  <a:gd name="T12" fmla="*/ 0 60000 65536"/>
                  <a:gd name="T13" fmla="*/ 0 60000 65536"/>
                  <a:gd name="T14" fmla="*/ 0 60000 65536"/>
                  <a:gd name="T15" fmla="*/ 0 w 36"/>
                  <a:gd name="T16" fmla="*/ 0 h 36"/>
                  <a:gd name="T17" fmla="*/ 36 w 36"/>
                  <a:gd name="T18" fmla="*/ 36 h 36"/>
                </a:gdLst>
                <a:ahLst/>
                <a:cxnLst>
                  <a:cxn ang="T10">
                    <a:pos x="T0" y="T1"/>
                  </a:cxn>
                  <a:cxn ang="T11">
                    <a:pos x="T2" y="T3"/>
                  </a:cxn>
                  <a:cxn ang="T12">
                    <a:pos x="T4" y="T5"/>
                  </a:cxn>
                  <a:cxn ang="T13">
                    <a:pos x="T6" y="T7"/>
                  </a:cxn>
                  <a:cxn ang="T14">
                    <a:pos x="T8" y="T9"/>
                  </a:cxn>
                </a:cxnLst>
                <a:rect l="T15" t="T16" r="T17" b="T18"/>
                <a:pathLst>
                  <a:path w="36" h="36">
                    <a:moveTo>
                      <a:pt x="18" y="0"/>
                    </a:moveTo>
                    <a:lnTo>
                      <a:pt x="36" y="18"/>
                    </a:lnTo>
                    <a:lnTo>
                      <a:pt x="18" y="36"/>
                    </a:lnTo>
                    <a:lnTo>
                      <a:pt x="0" y="18"/>
                    </a:lnTo>
                    <a:lnTo>
                      <a:pt x="18" y="0"/>
                    </a:lnTo>
                    <a:close/>
                  </a:path>
                </a:pathLst>
              </a:custGeom>
              <a:solidFill>
                <a:srgbClr val="FF0000"/>
              </a:solidFill>
              <a:ln w="9525">
                <a:solidFill>
                  <a:srgbClr val="FF0000"/>
                </a:solidFill>
                <a:round/>
                <a:headEnd/>
                <a:tailEnd/>
              </a:ln>
            </p:spPr>
            <p:txBody>
              <a:bodyPr/>
              <a:lstStyle/>
              <a:p>
                <a:endParaRPr lang="en-US"/>
              </a:p>
            </p:txBody>
          </p:sp>
          <p:sp>
            <p:nvSpPr>
              <p:cNvPr id="238646" name="Freeform 253"/>
              <p:cNvSpPr>
                <a:spLocks/>
              </p:cNvSpPr>
              <p:nvPr/>
            </p:nvSpPr>
            <p:spPr bwMode="auto">
              <a:xfrm>
                <a:off x="5016" y="3053"/>
                <a:ext cx="36" cy="36"/>
              </a:xfrm>
              <a:custGeom>
                <a:avLst/>
                <a:gdLst>
                  <a:gd name="T0" fmla="*/ 18 w 36"/>
                  <a:gd name="T1" fmla="*/ 0 h 36"/>
                  <a:gd name="T2" fmla="*/ 36 w 36"/>
                  <a:gd name="T3" fmla="*/ 18 h 36"/>
                  <a:gd name="T4" fmla="*/ 18 w 36"/>
                  <a:gd name="T5" fmla="*/ 36 h 36"/>
                  <a:gd name="T6" fmla="*/ 0 w 36"/>
                  <a:gd name="T7" fmla="*/ 18 h 36"/>
                  <a:gd name="T8" fmla="*/ 18 w 36"/>
                  <a:gd name="T9" fmla="*/ 0 h 36"/>
                  <a:gd name="T10" fmla="*/ 0 60000 65536"/>
                  <a:gd name="T11" fmla="*/ 0 60000 65536"/>
                  <a:gd name="T12" fmla="*/ 0 60000 65536"/>
                  <a:gd name="T13" fmla="*/ 0 60000 65536"/>
                  <a:gd name="T14" fmla="*/ 0 60000 65536"/>
                  <a:gd name="T15" fmla="*/ 0 w 36"/>
                  <a:gd name="T16" fmla="*/ 0 h 36"/>
                  <a:gd name="T17" fmla="*/ 36 w 36"/>
                  <a:gd name="T18" fmla="*/ 36 h 36"/>
                </a:gdLst>
                <a:ahLst/>
                <a:cxnLst>
                  <a:cxn ang="T10">
                    <a:pos x="T0" y="T1"/>
                  </a:cxn>
                  <a:cxn ang="T11">
                    <a:pos x="T2" y="T3"/>
                  </a:cxn>
                  <a:cxn ang="T12">
                    <a:pos x="T4" y="T5"/>
                  </a:cxn>
                  <a:cxn ang="T13">
                    <a:pos x="T6" y="T7"/>
                  </a:cxn>
                  <a:cxn ang="T14">
                    <a:pos x="T8" y="T9"/>
                  </a:cxn>
                </a:cxnLst>
                <a:rect l="T15" t="T16" r="T17" b="T18"/>
                <a:pathLst>
                  <a:path w="36" h="36">
                    <a:moveTo>
                      <a:pt x="18" y="0"/>
                    </a:moveTo>
                    <a:lnTo>
                      <a:pt x="36" y="18"/>
                    </a:lnTo>
                    <a:lnTo>
                      <a:pt x="18" y="36"/>
                    </a:lnTo>
                    <a:lnTo>
                      <a:pt x="0" y="18"/>
                    </a:lnTo>
                    <a:lnTo>
                      <a:pt x="18" y="0"/>
                    </a:lnTo>
                    <a:close/>
                  </a:path>
                </a:pathLst>
              </a:custGeom>
              <a:solidFill>
                <a:srgbClr val="FF0000"/>
              </a:solidFill>
              <a:ln w="9525">
                <a:solidFill>
                  <a:srgbClr val="FF0000"/>
                </a:solidFill>
                <a:round/>
                <a:headEnd/>
                <a:tailEnd/>
              </a:ln>
            </p:spPr>
            <p:txBody>
              <a:bodyPr/>
              <a:lstStyle/>
              <a:p>
                <a:endParaRPr lang="en-US"/>
              </a:p>
            </p:txBody>
          </p:sp>
          <p:sp>
            <p:nvSpPr>
              <p:cNvPr id="238647" name="Freeform 254"/>
              <p:cNvSpPr>
                <a:spLocks/>
              </p:cNvSpPr>
              <p:nvPr/>
            </p:nvSpPr>
            <p:spPr bwMode="auto">
              <a:xfrm>
                <a:off x="5040" y="3311"/>
                <a:ext cx="36" cy="36"/>
              </a:xfrm>
              <a:custGeom>
                <a:avLst/>
                <a:gdLst>
                  <a:gd name="T0" fmla="*/ 18 w 36"/>
                  <a:gd name="T1" fmla="*/ 0 h 36"/>
                  <a:gd name="T2" fmla="*/ 36 w 36"/>
                  <a:gd name="T3" fmla="*/ 18 h 36"/>
                  <a:gd name="T4" fmla="*/ 18 w 36"/>
                  <a:gd name="T5" fmla="*/ 36 h 36"/>
                  <a:gd name="T6" fmla="*/ 0 w 36"/>
                  <a:gd name="T7" fmla="*/ 18 h 36"/>
                  <a:gd name="T8" fmla="*/ 18 w 36"/>
                  <a:gd name="T9" fmla="*/ 0 h 36"/>
                  <a:gd name="T10" fmla="*/ 0 60000 65536"/>
                  <a:gd name="T11" fmla="*/ 0 60000 65536"/>
                  <a:gd name="T12" fmla="*/ 0 60000 65536"/>
                  <a:gd name="T13" fmla="*/ 0 60000 65536"/>
                  <a:gd name="T14" fmla="*/ 0 60000 65536"/>
                  <a:gd name="T15" fmla="*/ 0 w 36"/>
                  <a:gd name="T16" fmla="*/ 0 h 36"/>
                  <a:gd name="T17" fmla="*/ 36 w 36"/>
                  <a:gd name="T18" fmla="*/ 36 h 36"/>
                </a:gdLst>
                <a:ahLst/>
                <a:cxnLst>
                  <a:cxn ang="T10">
                    <a:pos x="T0" y="T1"/>
                  </a:cxn>
                  <a:cxn ang="T11">
                    <a:pos x="T2" y="T3"/>
                  </a:cxn>
                  <a:cxn ang="T12">
                    <a:pos x="T4" y="T5"/>
                  </a:cxn>
                  <a:cxn ang="T13">
                    <a:pos x="T6" y="T7"/>
                  </a:cxn>
                  <a:cxn ang="T14">
                    <a:pos x="T8" y="T9"/>
                  </a:cxn>
                </a:cxnLst>
                <a:rect l="T15" t="T16" r="T17" b="T18"/>
                <a:pathLst>
                  <a:path w="36" h="36">
                    <a:moveTo>
                      <a:pt x="18" y="0"/>
                    </a:moveTo>
                    <a:lnTo>
                      <a:pt x="36" y="18"/>
                    </a:lnTo>
                    <a:lnTo>
                      <a:pt x="18" y="36"/>
                    </a:lnTo>
                    <a:lnTo>
                      <a:pt x="0" y="18"/>
                    </a:lnTo>
                    <a:lnTo>
                      <a:pt x="18" y="0"/>
                    </a:lnTo>
                    <a:close/>
                  </a:path>
                </a:pathLst>
              </a:custGeom>
              <a:solidFill>
                <a:srgbClr val="FF0000"/>
              </a:solidFill>
              <a:ln w="9525">
                <a:solidFill>
                  <a:srgbClr val="FF0000"/>
                </a:solidFill>
                <a:round/>
                <a:headEnd/>
                <a:tailEnd/>
              </a:ln>
            </p:spPr>
            <p:txBody>
              <a:bodyPr/>
              <a:lstStyle/>
              <a:p>
                <a:endParaRPr lang="en-US"/>
              </a:p>
            </p:txBody>
          </p:sp>
          <p:sp>
            <p:nvSpPr>
              <p:cNvPr id="238648" name="Freeform 255"/>
              <p:cNvSpPr>
                <a:spLocks/>
              </p:cNvSpPr>
              <p:nvPr/>
            </p:nvSpPr>
            <p:spPr bwMode="auto">
              <a:xfrm>
                <a:off x="5058" y="3089"/>
                <a:ext cx="36" cy="36"/>
              </a:xfrm>
              <a:custGeom>
                <a:avLst/>
                <a:gdLst>
                  <a:gd name="T0" fmla="*/ 18 w 36"/>
                  <a:gd name="T1" fmla="*/ 0 h 36"/>
                  <a:gd name="T2" fmla="*/ 36 w 36"/>
                  <a:gd name="T3" fmla="*/ 18 h 36"/>
                  <a:gd name="T4" fmla="*/ 18 w 36"/>
                  <a:gd name="T5" fmla="*/ 36 h 36"/>
                  <a:gd name="T6" fmla="*/ 0 w 36"/>
                  <a:gd name="T7" fmla="*/ 18 h 36"/>
                  <a:gd name="T8" fmla="*/ 18 w 36"/>
                  <a:gd name="T9" fmla="*/ 0 h 36"/>
                  <a:gd name="T10" fmla="*/ 0 60000 65536"/>
                  <a:gd name="T11" fmla="*/ 0 60000 65536"/>
                  <a:gd name="T12" fmla="*/ 0 60000 65536"/>
                  <a:gd name="T13" fmla="*/ 0 60000 65536"/>
                  <a:gd name="T14" fmla="*/ 0 60000 65536"/>
                  <a:gd name="T15" fmla="*/ 0 w 36"/>
                  <a:gd name="T16" fmla="*/ 0 h 36"/>
                  <a:gd name="T17" fmla="*/ 36 w 36"/>
                  <a:gd name="T18" fmla="*/ 36 h 36"/>
                </a:gdLst>
                <a:ahLst/>
                <a:cxnLst>
                  <a:cxn ang="T10">
                    <a:pos x="T0" y="T1"/>
                  </a:cxn>
                  <a:cxn ang="T11">
                    <a:pos x="T2" y="T3"/>
                  </a:cxn>
                  <a:cxn ang="T12">
                    <a:pos x="T4" y="T5"/>
                  </a:cxn>
                  <a:cxn ang="T13">
                    <a:pos x="T6" y="T7"/>
                  </a:cxn>
                  <a:cxn ang="T14">
                    <a:pos x="T8" y="T9"/>
                  </a:cxn>
                </a:cxnLst>
                <a:rect l="T15" t="T16" r="T17" b="T18"/>
                <a:pathLst>
                  <a:path w="36" h="36">
                    <a:moveTo>
                      <a:pt x="18" y="0"/>
                    </a:moveTo>
                    <a:lnTo>
                      <a:pt x="36" y="18"/>
                    </a:lnTo>
                    <a:lnTo>
                      <a:pt x="18" y="36"/>
                    </a:lnTo>
                    <a:lnTo>
                      <a:pt x="0" y="18"/>
                    </a:lnTo>
                    <a:lnTo>
                      <a:pt x="18" y="0"/>
                    </a:lnTo>
                    <a:close/>
                  </a:path>
                </a:pathLst>
              </a:custGeom>
              <a:solidFill>
                <a:srgbClr val="FF0000"/>
              </a:solidFill>
              <a:ln w="9525">
                <a:solidFill>
                  <a:srgbClr val="FF0000"/>
                </a:solidFill>
                <a:round/>
                <a:headEnd/>
                <a:tailEnd/>
              </a:ln>
            </p:spPr>
            <p:txBody>
              <a:bodyPr/>
              <a:lstStyle/>
              <a:p>
                <a:endParaRPr lang="en-US"/>
              </a:p>
            </p:txBody>
          </p:sp>
          <p:sp>
            <p:nvSpPr>
              <p:cNvPr id="238649" name="Freeform 256"/>
              <p:cNvSpPr>
                <a:spLocks/>
              </p:cNvSpPr>
              <p:nvPr/>
            </p:nvSpPr>
            <p:spPr bwMode="auto">
              <a:xfrm>
                <a:off x="5082" y="3269"/>
                <a:ext cx="36" cy="36"/>
              </a:xfrm>
              <a:custGeom>
                <a:avLst/>
                <a:gdLst>
                  <a:gd name="T0" fmla="*/ 18 w 36"/>
                  <a:gd name="T1" fmla="*/ 0 h 36"/>
                  <a:gd name="T2" fmla="*/ 36 w 36"/>
                  <a:gd name="T3" fmla="*/ 18 h 36"/>
                  <a:gd name="T4" fmla="*/ 18 w 36"/>
                  <a:gd name="T5" fmla="*/ 36 h 36"/>
                  <a:gd name="T6" fmla="*/ 0 w 36"/>
                  <a:gd name="T7" fmla="*/ 18 h 36"/>
                  <a:gd name="T8" fmla="*/ 18 w 36"/>
                  <a:gd name="T9" fmla="*/ 0 h 36"/>
                  <a:gd name="T10" fmla="*/ 0 60000 65536"/>
                  <a:gd name="T11" fmla="*/ 0 60000 65536"/>
                  <a:gd name="T12" fmla="*/ 0 60000 65536"/>
                  <a:gd name="T13" fmla="*/ 0 60000 65536"/>
                  <a:gd name="T14" fmla="*/ 0 60000 65536"/>
                  <a:gd name="T15" fmla="*/ 0 w 36"/>
                  <a:gd name="T16" fmla="*/ 0 h 36"/>
                  <a:gd name="T17" fmla="*/ 36 w 36"/>
                  <a:gd name="T18" fmla="*/ 36 h 36"/>
                </a:gdLst>
                <a:ahLst/>
                <a:cxnLst>
                  <a:cxn ang="T10">
                    <a:pos x="T0" y="T1"/>
                  </a:cxn>
                  <a:cxn ang="T11">
                    <a:pos x="T2" y="T3"/>
                  </a:cxn>
                  <a:cxn ang="T12">
                    <a:pos x="T4" y="T5"/>
                  </a:cxn>
                  <a:cxn ang="T13">
                    <a:pos x="T6" y="T7"/>
                  </a:cxn>
                  <a:cxn ang="T14">
                    <a:pos x="T8" y="T9"/>
                  </a:cxn>
                </a:cxnLst>
                <a:rect l="T15" t="T16" r="T17" b="T18"/>
                <a:pathLst>
                  <a:path w="36" h="36">
                    <a:moveTo>
                      <a:pt x="18" y="0"/>
                    </a:moveTo>
                    <a:lnTo>
                      <a:pt x="36" y="18"/>
                    </a:lnTo>
                    <a:lnTo>
                      <a:pt x="18" y="36"/>
                    </a:lnTo>
                    <a:lnTo>
                      <a:pt x="0" y="18"/>
                    </a:lnTo>
                    <a:lnTo>
                      <a:pt x="18" y="0"/>
                    </a:lnTo>
                    <a:close/>
                  </a:path>
                </a:pathLst>
              </a:custGeom>
              <a:solidFill>
                <a:srgbClr val="FF0000"/>
              </a:solidFill>
              <a:ln w="9525">
                <a:solidFill>
                  <a:srgbClr val="FF0000"/>
                </a:solidFill>
                <a:round/>
                <a:headEnd/>
                <a:tailEnd/>
              </a:ln>
            </p:spPr>
            <p:txBody>
              <a:bodyPr/>
              <a:lstStyle/>
              <a:p>
                <a:endParaRPr lang="en-US"/>
              </a:p>
            </p:txBody>
          </p:sp>
          <p:sp>
            <p:nvSpPr>
              <p:cNvPr id="238650" name="Freeform 257"/>
              <p:cNvSpPr>
                <a:spLocks/>
              </p:cNvSpPr>
              <p:nvPr/>
            </p:nvSpPr>
            <p:spPr bwMode="auto">
              <a:xfrm>
                <a:off x="5100" y="3125"/>
                <a:ext cx="36" cy="36"/>
              </a:xfrm>
              <a:custGeom>
                <a:avLst/>
                <a:gdLst>
                  <a:gd name="T0" fmla="*/ 18 w 36"/>
                  <a:gd name="T1" fmla="*/ 0 h 36"/>
                  <a:gd name="T2" fmla="*/ 36 w 36"/>
                  <a:gd name="T3" fmla="*/ 18 h 36"/>
                  <a:gd name="T4" fmla="*/ 18 w 36"/>
                  <a:gd name="T5" fmla="*/ 36 h 36"/>
                  <a:gd name="T6" fmla="*/ 0 w 36"/>
                  <a:gd name="T7" fmla="*/ 18 h 36"/>
                  <a:gd name="T8" fmla="*/ 18 w 36"/>
                  <a:gd name="T9" fmla="*/ 0 h 36"/>
                  <a:gd name="T10" fmla="*/ 0 60000 65536"/>
                  <a:gd name="T11" fmla="*/ 0 60000 65536"/>
                  <a:gd name="T12" fmla="*/ 0 60000 65536"/>
                  <a:gd name="T13" fmla="*/ 0 60000 65536"/>
                  <a:gd name="T14" fmla="*/ 0 60000 65536"/>
                  <a:gd name="T15" fmla="*/ 0 w 36"/>
                  <a:gd name="T16" fmla="*/ 0 h 36"/>
                  <a:gd name="T17" fmla="*/ 36 w 36"/>
                  <a:gd name="T18" fmla="*/ 36 h 36"/>
                </a:gdLst>
                <a:ahLst/>
                <a:cxnLst>
                  <a:cxn ang="T10">
                    <a:pos x="T0" y="T1"/>
                  </a:cxn>
                  <a:cxn ang="T11">
                    <a:pos x="T2" y="T3"/>
                  </a:cxn>
                  <a:cxn ang="T12">
                    <a:pos x="T4" y="T5"/>
                  </a:cxn>
                  <a:cxn ang="T13">
                    <a:pos x="T6" y="T7"/>
                  </a:cxn>
                  <a:cxn ang="T14">
                    <a:pos x="T8" y="T9"/>
                  </a:cxn>
                </a:cxnLst>
                <a:rect l="T15" t="T16" r="T17" b="T18"/>
                <a:pathLst>
                  <a:path w="36" h="36">
                    <a:moveTo>
                      <a:pt x="18" y="0"/>
                    </a:moveTo>
                    <a:lnTo>
                      <a:pt x="36" y="18"/>
                    </a:lnTo>
                    <a:lnTo>
                      <a:pt x="18" y="36"/>
                    </a:lnTo>
                    <a:lnTo>
                      <a:pt x="0" y="18"/>
                    </a:lnTo>
                    <a:lnTo>
                      <a:pt x="18" y="0"/>
                    </a:lnTo>
                    <a:close/>
                  </a:path>
                </a:pathLst>
              </a:custGeom>
              <a:solidFill>
                <a:srgbClr val="FF0000"/>
              </a:solidFill>
              <a:ln w="9525">
                <a:solidFill>
                  <a:srgbClr val="FF0000"/>
                </a:solidFill>
                <a:round/>
                <a:headEnd/>
                <a:tailEnd/>
              </a:ln>
            </p:spPr>
            <p:txBody>
              <a:bodyPr/>
              <a:lstStyle/>
              <a:p>
                <a:endParaRPr lang="en-US"/>
              </a:p>
            </p:txBody>
          </p:sp>
          <p:sp>
            <p:nvSpPr>
              <p:cNvPr id="238651" name="Freeform 258"/>
              <p:cNvSpPr>
                <a:spLocks/>
              </p:cNvSpPr>
              <p:nvPr/>
            </p:nvSpPr>
            <p:spPr bwMode="auto">
              <a:xfrm>
                <a:off x="5118" y="3233"/>
                <a:ext cx="36" cy="36"/>
              </a:xfrm>
              <a:custGeom>
                <a:avLst/>
                <a:gdLst>
                  <a:gd name="T0" fmla="*/ 18 w 36"/>
                  <a:gd name="T1" fmla="*/ 0 h 36"/>
                  <a:gd name="T2" fmla="*/ 36 w 36"/>
                  <a:gd name="T3" fmla="*/ 18 h 36"/>
                  <a:gd name="T4" fmla="*/ 18 w 36"/>
                  <a:gd name="T5" fmla="*/ 36 h 36"/>
                  <a:gd name="T6" fmla="*/ 0 w 36"/>
                  <a:gd name="T7" fmla="*/ 18 h 36"/>
                  <a:gd name="T8" fmla="*/ 18 w 36"/>
                  <a:gd name="T9" fmla="*/ 0 h 36"/>
                  <a:gd name="T10" fmla="*/ 0 60000 65536"/>
                  <a:gd name="T11" fmla="*/ 0 60000 65536"/>
                  <a:gd name="T12" fmla="*/ 0 60000 65536"/>
                  <a:gd name="T13" fmla="*/ 0 60000 65536"/>
                  <a:gd name="T14" fmla="*/ 0 60000 65536"/>
                  <a:gd name="T15" fmla="*/ 0 w 36"/>
                  <a:gd name="T16" fmla="*/ 0 h 36"/>
                  <a:gd name="T17" fmla="*/ 36 w 36"/>
                  <a:gd name="T18" fmla="*/ 36 h 36"/>
                </a:gdLst>
                <a:ahLst/>
                <a:cxnLst>
                  <a:cxn ang="T10">
                    <a:pos x="T0" y="T1"/>
                  </a:cxn>
                  <a:cxn ang="T11">
                    <a:pos x="T2" y="T3"/>
                  </a:cxn>
                  <a:cxn ang="T12">
                    <a:pos x="T4" y="T5"/>
                  </a:cxn>
                  <a:cxn ang="T13">
                    <a:pos x="T6" y="T7"/>
                  </a:cxn>
                  <a:cxn ang="T14">
                    <a:pos x="T8" y="T9"/>
                  </a:cxn>
                </a:cxnLst>
                <a:rect l="T15" t="T16" r="T17" b="T18"/>
                <a:pathLst>
                  <a:path w="36" h="36">
                    <a:moveTo>
                      <a:pt x="18" y="0"/>
                    </a:moveTo>
                    <a:lnTo>
                      <a:pt x="36" y="18"/>
                    </a:lnTo>
                    <a:lnTo>
                      <a:pt x="18" y="36"/>
                    </a:lnTo>
                    <a:lnTo>
                      <a:pt x="0" y="18"/>
                    </a:lnTo>
                    <a:lnTo>
                      <a:pt x="18" y="0"/>
                    </a:lnTo>
                    <a:close/>
                  </a:path>
                </a:pathLst>
              </a:custGeom>
              <a:solidFill>
                <a:srgbClr val="FF0000"/>
              </a:solidFill>
              <a:ln w="9525">
                <a:solidFill>
                  <a:srgbClr val="FF0000"/>
                </a:solidFill>
                <a:round/>
                <a:headEnd/>
                <a:tailEnd/>
              </a:ln>
            </p:spPr>
            <p:txBody>
              <a:bodyPr/>
              <a:lstStyle/>
              <a:p>
                <a:endParaRPr lang="en-US"/>
              </a:p>
            </p:txBody>
          </p:sp>
          <p:sp>
            <p:nvSpPr>
              <p:cNvPr id="238652" name="Freeform 259"/>
              <p:cNvSpPr>
                <a:spLocks/>
              </p:cNvSpPr>
              <p:nvPr/>
            </p:nvSpPr>
            <p:spPr bwMode="auto">
              <a:xfrm>
                <a:off x="5142" y="3161"/>
                <a:ext cx="36" cy="36"/>
              </a:xfrm>
              <a:custGeom>
                <a:avLst/>
                <a:gdLst>
                  <a:gd name="T0" fmla="*/ 18 w 36"/>
                  <a:gd name="T1" fmla="*/ 0 h 36"/>
                  <a:gd name="T2" fmla="*/ 36 w 36"/>
                  <a:gd name="T3" fmla="*/ 18 h 36"/>
                  <a:gd name="T4" fmla="*/ 18 w 36"/>
                  <a:gd name="T5" fmla="*/ 36 h 36"/>
                  <a:gd name="T6" fmla="*/ 0 w 36"/>
                  <a:gd name="T7" fmla="*/ 18 h 36"/>
                  <a:gd name="T8" fmla="*/ 18 w 36"/>
                  <a:gd name="T9" fmla="*/ 0 h 36"/>
                  <a:gd name="T10" fmla="*/ 0 60000 65536"/>
                  <a:gd name="T11" fmla="*/ 0 60000 65536"/>
                  <a:gd name="T12" fmla="*/ 0 60000 65536"/>
                  <a:gd name="T13" fmla="*/ 0 60000 65536"/>
                  <a:gd name="T14" fmla="*/ 0 60000 65536"/>
                  <a:gd name="T15" fmla="*/ 0 w 36"/>
                  <a:gd name="T16" fmla="*/ 0 h 36"/>
                  <a:gd name="T17" fmla="*/ 36 w 36"/>
                  <a:gd name="T18" fmla="*/ 36 h 36"/>
                </a:gdLst>
                <a:ahLst/>
                <a:cxnLst>
                  <a:cxn ang="T10">
                    <a:pos x="T0" y="T1"/>
                  </a:cxn>
                  <a:cxn ang="T11">
                    <a:pos x="T2" y="T3"/>
                  </a:cxn>
                  <a:cxn ang="T12">
                    <a:pos x="T4" y="T5"/>
                  </a:cxn>
                  <a:cxn ang="T13">
                    <a:pos x="T6" y="T7"/>
                  </a:cxn>
                  <a:cxn ang="T14">
                    <a:pos x="T8" y="T9"/>
                  </a:cxn>
                </a:cxnLst>
                <a:rect l="T15" t="T16" r="T17" b="T18"/>
                <a:pathLst>
                  <a:path w="36" h="36">
                    <a:moveTo>
                      <a:pt x="18" y="0"/>
                    </a:moveTo>
                    <a:lnTo>
                      <a:pt x="36" y="18"/>
                    </a:lnTo>
                    <a:lnTo>
                      <a:pt x="18" y="36"/>
                    </a:lnTo>
                    <a:lnTo>
                      <a:pt x="0" y="18"/>
                    </a:lnTo>
                    <a:lnTo>
                      <a:pt x="18" y="0"/>
                    </a:lnTo>
                    <a:close/>
                  </a:path>
                </a:pathLst>
              </a:custGeom>
              <a:solidFill>
                <a:srgbClr val="FF0000"/>
              </a:solidFill>
              <a:ln w="9525">
                <a:solidFill>
                  <a:srgbClr val="FF0000"/>
                </a:solidFill>
                <a:round/>
                <a:headEnd/>
                <a:tailEnd/>
              </a:ln>
            </p:spPr>
            <p:txBody>
              <a:bodyPr/>
              <a:lstStyle/>
              <a:p>
                <a:endParaRPr lang="en-US"/>
              </a:p>
            </p:txBody>
          </p:sp>
          <p:sp>
            <p:nvSpPr>
              <p:cNvPr id="238653" name="Freeform 260"/>
              <p:cNvSpPr>
                <a:spLocks/>
              </p:cNvSpPr>
              <p:nvPr/>
            </p:nvSpPr>
            <p:spPr bwMode="auto">
              <a:xfrm>
                <a:off x="5160" y="3215"/>
                <a:ext cx="36" cy="36"/>
              </a:xfrm>
              <a:custGeom>
                <a:avLst/>
                <a:gdLst>
                  <a:gd name="T0" fmla="*/ 18 w 36"/>
                  <a:gd name="T1" fmla="*/ 0 h 36"/>
                  <a:gd name="T2" fmla="*/ 36 w 36"/>
                  <a:gd name="T3" fmla="*/ 18 h 36"/>
                  <a:gd name="T4" fmla="*/ 18 w 36"/>
                  <a:gd name="T5" fmla="*/ 36 h 36"/>
                  <a:gd name="T6" fmla="*/ 0 w 36"/>
                  <a:gd name="T7" fmla="*/ 18 h 36"/>
                  <a:gd name="T8" fmla="*/ 18 w 36"/>
                  <a:gd name="T9" fmla="*/ 0 h 36"/>
                  <a:gd name="T10" fmla="*/ 0 60000 65536"/>
                  <a:gd name="T11" fmla="*/ 0 60000 65536"/>
                  <a:gd name="T12" fmla="*/ 0 60000 65536"/>
                  <a:gd name="T13" fmla="*/ 0 60000 65536"/>
                  <a:gd name="T14" fmla="*/ 0 60000 65536"/>
                  <a:gd name="T15" fmla="*/ 0 w 36"/>
                  <a:gd name="T16" fmla="*/ 0 h 36"/>
                  <a:gd name="T17" fmla="*/ 36 w 36"/>
                  <a:gd name="T18" fmla="*/ 36 h 36"/>
                </a:gdLst>
                <a:ahLst/>
                <a:cxnLst>
                  <a:cxn ang="T10">
                    <a:pos x="T0" y="T1"/>
                  </a:cxn>
                  <a:cxn ang="T11">
                    <a:pos x="T2" y="T3"/>
                  </a:cxn>
                  <a:cxn ang="T12">
                    <a:pos x="T4" y="T5"/>
                  </a:cxn>
                  <a:cxn ang="T13">
                    <a:pos x="T6" y="T7"/>
                  </a:cxn>
                  <a:cxn ang="T14">
                    <a:pos x="T8" y="T9"/>
                  </a:cxn>
                </a:cxnLst>
                <a:rect l="T15" t="T16" r="T17" b="T18"/>
                <a:pathLst>
                  <a:path w="36" h="36">
                    <a:moveTo>
                      <a:pt x="18" y="0"/>
                    </a:moveTo>
                    <a:lnTo>
                      <a:pt x="36" y="18"/>
                    </a:lnTo>
                    <a:lnTo>
                      <a:pt x="18" y="36"/>
                    </a:lnTo>
                    <a:lnTo>
                      <a:pt x="0" y="18"/>
                    </a:lnTo>
                    <a:lnTo>
                      <a:pt x="18" y="0"/>
                    </a:lnTo>
                    <a:close/>
                  </a:path>
                </a:pathLst>
              </a:custGeom>
              <a:solidFill>
                <a:srgbClr val="FF0000"/>
              </a:solidFill>
              <a:ln w="9525">
                <a:solidFill>
                  <a:srgbClr val="FF0000"/>
                </a:solidFill>
                <a:round/>
                <a:headEnd/>
                <a:tailEnd/>
              </a:ln>
            </p:spPr>
            <p:txBody>
              <a:bodyPr/>
              <a:lstStyle/>
              <a:p>
                <a:endParaRPr lang="en-US"/>
              </a:p>
            </p:txBody>
          </p:sp>
          <p:sp>
            <p:nvSpPr>
              <p:cNvPr id="238654" name="Freeform 261"/>
              <p:cNvSpPr>
                <a:spLocks/>
              </p:cNvSpPr>
              <p:nvPr/>
            </p:nvSpPr>
            <p:spPr bwMode="auto">
              <a:xfrm>
                <a:off x="5184" y="3197"/>
                <a:ext cx="36" cy="36"/>
              </a:xfrm>
              <a:custGeom>
                <a:avLst/>
                <a:gdLst>
                  <a:gd name="T0" fmla="*/ 18 w 36"/>
                  <a:gd name="T1" fmla="*/ 0 h 36"/>
                  <a:gd name="T2" fmla="*/ 36 w 36"/>
                  <a:gd name="T3" fmla="*/ 18 h 36"/>
                  <a:gd name="T4" fmla="*/ 18 w 36"/>
                  <a:gd name="T5" fmla="*/ 36 h 36"/>
                  <a:gd name="T6" fmla="*/ 0 w 36"/>
                  <a:gd name="T7" fmla="*/ 18 h 36"/>
                  <a:gd name="T8" fmla="*/ 18 w 36"/>
                  <a:gd name="T9" fmla="*/ 0 h 36"/>
                  <a:gd name="T10" fmla="*/ 0 60000 65536"/>
                  <a:gd name="T11" fmla="*/ 0 60000 65536"/>
                  <a:gd name="T12" fmla="*/ 0 60000 65536"/>
                  <a:gd name="T13" fmla="*/ 0 60000 65536"/>
                  <a:gd name="T14" fmla="*/ 0 60000 65536"/>
                  <a:gd name="T15" fmla="*/ 0 w 36"/>
                  <a:gd name="T16" fmla="*/ 0 h 36"/>
                  <a:gd name="T17" fmla="*/ 36 w 36"/>
                  <a:gd name="T18" fmla="*/ 36 h 36"/>
                </a:gdLst>
                <a:ahLst/>
                <a:cxnLst>
                  <a:cxn ang="T10">
                    <a:pos x="T0" y="T1"/>
                  </a:cxn>
                  <a:cxn ang="T11">
                    <a:pos x="T2" y="T3"/>
                  </a:cxn>
                  <a:cxn ang="T12">
                    <a:pos x="T4" y="T5"/>
                  </a:cxn>
                  <a:cxn ang="T13">
                    <a:pos x="T6" y="T7"/>
                  </a:cxn>
                  <a:cxn ang="T14">
                    <a:pos x="T8" y="T9"/>
                  </a:cxn>
                </a:cxnLst>
                <a:rect l="T15" t="T16" r="T17" b="T18"/>
                <a:pathLst>
                  <a:path w="36" h="36">
                    <a:moveTo>
                      <a:pt x="18" y="0"/>
                    </a:moveTo>
                    <a:lnTo>
                      <a:pt x="36" y="18"/>
                    </a:lnTo>
                    <a:lnTo>
                      <a:pt x="18" y="36"/>
                    </a:lnTo>
                    <a:lnTo>
                      <a:pt x="0" y="18"/>
                    </a:lnTo>
                    <a:lnTo>
                      <a:pt x="18" y="0"/>
                    </a:lnTo>
                    <a:close/>
                  </a:path>
                </a:pathLst>
              </a:custGeom>
              <a:solidFill>
                <a:srgbClr val="FF0000"/>
              </a:solidFill>
              <a:ln w="9525">
                <a:solidFill>
                  <a:srgbClr val="FF0000"/>
                </a:solidFill>
                <a:round/>
                <a:headEnd/>
                <a:tailEnd/>
              </a:ln>
            </p:spPr>
            <p:txBody>
              <a:bodyPr/>
              <a:lstStyle/>
              <a:p>
                <a:endParaRPr lang="en-US"/>
              </a:p>
            </p:txBody>
          </p:sp>
          <p:sp>
            <p:nvSpPr>
              <p:cNvPr id="238655" name="Freeform 262"/>
              <p:cNvSpPr>
                <a:spLocks/>
              </p:cNvSpPr>
              <p:nvPr/>
            </p:nvSpPr>
            <p:spPr bwMode="auto">
              <a:xfrm>
                <a:off x="5202" y="3179"/>
                <a:ext cx="36" cy="36"/>
              </a:xfrm>
              <a:custGeom>
                <a:avLst/>
                <a:gdLst>
                  <a:gd name="T0" fmla="*/ 18 w 36"/>
                  <a:gd name="T1" fmla="*/ 0 h 36"/>
                  <a:gd name="T2" fmla="*/ 36 w 36"/>
                  <a:gd name="T3" fmla="*/ 18 h 36"/>
                  <a:gd name="T4" fmla="*/ 18 w 36"/>
                  <a:gd name="T5" fmla="*/ 36 h 36"/>
                  <a:gd name="T6" fmla="*/ 0 w 36"/>
                  <a:gd name="T7" fmla="*/ 18 h 36"/>
                  <a:gd name="T8" fmla="*/ 18 w 36"/>
                  <a:gd name="T9" fmla="*/ 0 h 36"/>
                  <a:gd name="T10" fmla="*/ 0 60000 65536"/>
                  <a:gd name="T11" fmla="*/ 0 60000 65536"/>
                  <a:gd name="T12" fmla="*/ 0 60000 65536"/>
                  <a:gd name="T13" fmla="*/ 0 60000 65536"/>
                  <a:gd name="T14" fmla="*/ 0 60000 65536"/>
                  <a:gd name="T15" fmla="*/ 0 w 36"/>
                  <a:gd name="T16" fmla="*/ 0 h 36"/>
                  <a:gd name="T17" fmla="*/ 36 w 36"/>
                  <a:gd name="T18" fmla="*/ 36 h 36"/>
                </a:gdLst>
                <a:ahLst/>
                <a:cxnLst>
                  <a:cxn ang="T10">
                    <a:pos x="T0" y="T1"/>
                  </a:cxn>
                  <a:cxn ang="T11">
                    <a:pos x="T2" y="T3"/>
                  </a:cxn>
                  <a:cxn ang="T12">
                    <a:pos x="T4" y="T5"/>
                  </a:cxn>
                  <a:cxn ang="T13">
                    <a:pos x="T6" y="T7"/>
                  </a:cxn>
                  <a:cxn ang="T14">
                    <a:pos x="T8" y="T9"/>
                  </a:cxn>
                </a:cxnLst>
                <a:rect l="T15" t="T16" r="T17" b="T18"/>
                <a:pathLst>
                  <a:path w="36" h="36">
                    <a:moveTo>
                      <a:pt x="18" y="0"/>
                    </a:moveTo>
                    <a:lnTo>
                      <a:pt x="36" y="18"/>
                    </a:lnTo>
                    <a:lnTo>
                      <a:pt x="18" y="36"/>
                    </a:lnTo>
                    <a:lnTo>
                      <a:pt x="0" y="18"/>
                    </a:lnTo>
                    <a:lnTo>
                      <a:pt x="18" y="0"/>
                    </a:lnTo>
                    <a:close/>
                  </a:path>
                </a:pathLst>
              </a:custGeom>
              <a:solidFill>
                <a:srgbClr val="FF0000"/>
              </a:solidFill>
              <a:ln w="9525">
                <a:solidFill>
                  <a:srgbClr val="FF0000"/>
                </a:solidFill>
                <a:round/>
                <a:headEnd/>
                <a:tailEnd/>
              </a:ln>
            </p:spPr>
            <p:txBody>
              <a:bodyPr/>
              <a:lstStyle/>
              <a:p>
                <a:endParaRPr lang="en-US"/>
              </a:p>
            </p:txBody>
          </p:sp>
          <p:sp>
            <p:nvSpPr>
              <p:cNvPr id="238656" name="Freeform 263"/>
              <p:cNvSpPr>
                <a:spLocks/>
              </p:cNvSpPr>
              <p:nvPr/>
            </p:nvSpPr>
            <p:spPr bwMode="auto">
              <a:xfrm>
                <a:off x="5220" y="3251"/>
                <a:ext cx="36" cy="36"/>
              </a:xfrm>
              <a:custGeom>
                <a:avLst/>
                <a:gdLst>
                  <a:gd name="T0" fmla="*/ 18 w 36"/>
                  <a:gd name="T1" fmla="*/ 0 h 36"/>
                  <a:gd name="T2" fmla="*/ 36 w 36"/>
                  <a:gd name="T3" fmla="*/ 18 h 36"/>
                  <a:gd name="T4" fmla="*/ 18 w 36"/>
                  <a:gd name="T5" fmla="*/ 36 h 36"/>
                  <a:gd name="T6" fmla="*/ 0 w 36"/>
                  <a:gd name="T7" fmla="*/ 18 h 36"/>
                  <a:gd name="T8" fmla="*/ 18 w 36"/>
                  <a:gd name="T9" fmla="*/ 0 h 36"/>
                  <a:gd name="T10" fmla="*/ 0 60000 65536"/>
                  <a:gd name="T11" fmla="*/ 0 60000 65536"/>
                  <a:gd name="T12" fmla="*/ 0 60000 65536"/>
                  <a:gd name="T13" fmla="*/ 0 60000 65536"/>
                  <a:gd name="T14" fmla="*/ 0 60000 65536"/>
                  <a:gd name="T15" fmla="*/ 0 w 36"/>
                  <a:gd name="T16" fmla="*/ 0 h 36"/>
                  <a:gd name="T17" fmla="*/ 36 w 36"/>
                  <a:gd name="T18" fmla="*/ 36 h 36"/>
                </a:gdLst>
                <a:ahLst/>
                <a:cxnLst>
                  <a:cxn ang="T10">
                    <a:pos x="T0" y="T1"/>
                  </a:cxn>
                  <a:cxn ang="T11">
                    <a:pos x="T2" y="T3"/>
                  </a:cxn>
                  <a:cxn ang="T12">
                    <a:pos x="T4" y="T5"/>
                  </a:cxn>
                  <a:cxn ang="T13">
                    <a:pos x="T6" y="T7"/>
                  </a:cxn>
                  <a:cxn ang="T14">
                    <a:pos x="T8" y="T9"/>
                  </a:cxn>
                </a:cxnLst>
                <a:rect l="T15" t="T16" r="T17" b="T18"/>
                <a:pathLst>
                  <a:path w="36" h="36">
                    <a:moveTo>
                      <a:pt x="18" y="0"/>
                    </a:moveTo>
                    <a:lnTo>
                      <a:pt x="36" y="18"/>
                    </a:lnTo>
                    <a:lnTo>
                      <a:pt x="18" y="36"/>
                    </a:lnTo>
                    <a:lnTo>
                      <a:pt x="0" y="18"/>
                    </a:lnTo>
                    <a:lnTo>
                      <a:pt x="18" y="0"/>
                    </a:lnTo>
                    <a:close/>
                  </a:path>
                </a:pathLst>
              </a:custGeom>
              <a:solidFill>
                <a:srgbClr val="FF0000"/>
              </a:solidFill>
              <a:ln w="9525">
                <a:solidFill>
                  <a:srgbClr val="FF0000"/>
                </a:solidFill>
                <a:round/>
                <a:headEnd/>
                <a:tailEnd/>
              </a:ln>
            </p:spPr>
            <p:txBody>
              <a:bodyPr/>
              <a:lstStyle/>
              <a:p>
                <a:endParaRPr lang="en-US"/>
              </a:p>
            </p:txBody>
          </p:sp>
          <p:sp>
            <p:nvSpPr>
              <p:cNvPr id="238657" name="Freeform 264"/>
              <p:cNvSpPr>
                <a:spLocks/>
              </p:cNvSpPr>
              <p:nvPr/>
            </p:nvSpPr>
            <p:spPr bwMode="auto">
              <a:xfrm>
                <a:off x="5244" y="3143"/>
                <a:ext cx="36" cy="36"/>
              </a:xfrm>
              <a:custGeom>
                <a:avLst/>
                <a:gdLst>
                  <a:gd name="T0" fmla="*/ 18 w 36"/>
                  <a:gd name="T1" fmla="*/ 0 h 36"/>
                  <a:gd name="T2" fmla="*/ 36 w 36"/>
                  <a:gd name="T3" fmla="*/ 18 h 36"/>
                  <a:gd name="T4" fmla="*/ 18 w 36"/>
                  <a:gd name="T5" fmla="*/ 36 h 36"/>
                  <a:gd name="T6" fmla="*/ 0 w 36"/>
                  <a:gd name="T7" fmla="*/ 18 h 36"/>
                  <a:gd name="T8" fmla="*/ 18 w 36"/>
                  <a:gd name="T9" fmla="*/ 0 h 36"/>
                  <a:gd name="T10" fmla="*/ 0 60000 65536"/>
                  <a:gd name="T11" fmla="*/ 0 60000 65536"/>
                  <a:gd name="T12" fmla="*/ 0 60000 65536"/>
                  <a:gd name="T13" fmla="*/ 0 60000 65536"/>
                  <a:gd name="T14" fmla="*/ 0 60000 65536"/>
                  <a:gd name="T15" fmla="*/ 0 w 36"/>
                  <a:gd name="T16" fmla="*/ 0 h 36"/>
                  <a:gd name="T17" fmla="*/ 36 w 36"/>
                  <a:gd name="T18" fmla="*/ 36 h 36"/>
                </a:gdLst>
                <a:ahLst/>
                <a:cxnLst>
                  <a:cxn ang="T10">
                    <a:pos x="T0" y="T1"/>
                  </a:cxn>
                  <a:cxn ang="T11">
                    <a:pos x="T2" y="T3"/>
                  </a:cxn>
                  <a:cxn ang="T12">
                    <a:pos x="T4" y="T5"/>
                  </a:cxn>
                  <a:cxn ang="T13">
                    <a:pos x="T6" y="T7"/>
                  </a:cxn>
                  <a:cxn ang="T14">
                    <a:pos x="T8" y="T9"/>
                  </a:cxn>
                </a:cxnLst>
                <a:rect l="T15" t="T16" r="T17" b="T18"/>
                <a:pathLst>
                  <a:path w="36" h="36">
                    <a:moveTo>
                      <a:pt x="18" y="0"/>
                    </a:moveTo>
                    <a:lnTo>
                      <a:pt x="36" y="18"/>
                    </a:lnTo>
                    <a:lnTo>
                      <a:pt x="18" y="36"/>
                    </a:lnTo>
                    <a:lnTo>
                      <a:pt x="0" y="18"/>
                    </a:lnTo>
                    <a:lnTo>
                      <a:pt x="18" y="0"/>
                    </a:lnTo>
                    <a:close/>
                  </a:path>
                </a:pathLst>
              </a:custGeom>
              <a:solidFill>
                <a:srgbClr val="FF0000"/>
              </a:solidFill>
              <a:ln w="9525">
                <a:solidFill>
                  <a:srgbClr val="FF0000"/>
                </a:solidFill>
                <a:round/>
                <a:headEnd/>
                <a:tailEnd/>
              </a:ln>
            </p:spPr>
            <p:txBody>
              <a:bodyPr/>
              <a:lstStyle/>
              <a:p>
                <a:endParaRPr lang="en-US"/>
              </a:p>
            </p:txBody>
          </p:sp>
          <p:sp>
            <p:nvSpPr>
              <p:cNvPr id="238658" name="Freeform 265"/>
              <p:cNvSpPr>
                <a:spLocks/>
              </p:cNvSpPr>
              <p:nvPr/>
            </p:nvSpPr>
            <p:spPr bwMode="auto">
              <a:xfrm>
                <a:off x="5262" y="3287"/>
                <a:ext cx="36" cy="36"/>
              </a:xfrm>
              <a:custGeom>
                <a:avLst/>
                <a:gdLst>
                  <a:gd name="T0" fmla="*/ 18 w 36"/>
                  <a:gd name="T1" fmla="*/ 0 h 36"/>
                  <a:gd name="T2" fmla="*/ 36 w 36"/>
                  <a:gd name="T3" fmla="*/ 18 h 36"/>
                  <a:gd name="T4" fmla="*/ 18 w 36"/>
                  <a:gd name="T5" fmla="*/ 36 h 36"/>
                  <a:gd name="T6" fmla="*/ 0 w 36"/>
                  <a:gd name="T7" fmla="*/ 18 h 36"/>
                  <a:gd name="T8" fmla="*/ 18 w 36"/>
                  <a:gd name="T9" fmla="*/ 0 h 36"/>
                  <a:gd name="T10" fmla="*/ 0 60000 65536"/>
                  <a:gd name="T11" fmla="*/ 0 60000 65536"/>
                  <a:gd name="T12" fmla="*/ 0 60000 65536"/>
                  <a:gd name="T13" fmla="*/ 0 60000 65536"/>
                  <a:gd name="T14" fmla="*/ 0 60000 65536"/>
                  <a:gd name="T15" fmla="*/ 0 w 36"/>
                  <a:gd name="T16" fmla="*/ 0 h 36"/>
                  <a:gd name="T17" fmla="*/ 36 w 36"/>
                  <a:gd name="T18" fmla="*/ 36 h 36"/>
                </a:gdLst>
                <a:ahLst/>
                <a:cxnLst>
                  <a:cxn ang="T10">
                    <a:pos x="T0" y="T1"/>
                  </a:cxn>
                  <a:cxn ang="T11">
                    <a:pos x="T2" y="T3"/>
                  </a:cxn>
                  <a:cxn ang="T12">
                    <a:pos x="T4" y="T5"/>
                  </a:cxn>
                  <a:cxn ang="T13">
                    <a:pos x="T6" y="T7"/>
                  </a:cxn>
                  <a:cxn ang="T14">
                    <a:pos x="T8" y="T9"/>
                  </a:cxn>
                </a:cxnLst>
                <a:rect l="T15" t="T16" r="T17" b="T18"/>
                <a:pathLst>
                  <a:path w="36" h="36">
                    <a:moveTo>
                      <a:pt x="18" y="0"/>
                    </a:moveTo>
                    <a:lnTo>
                      <a:pt x="36" y="18"/>
                    </a:lnTo>
                    <a:lnTo>
                      <a:pt x="18" y="36"/>
                    </a:lnTo>
                    <a:lnTo>
                      <a:pt x="0" y="18"/>
                    </a:lnTo>
                    <a:lnTo>
                      <a:pt x="18" y="0"/>
                    </a:lnTo>
                    <a:close/>
                  </a:path>
                </a:pathLst>
              </a:custGeom>
              <a:solidFill>
                <a:srgbClr val="FF0000"/>
              </a:solidFill>
              <a:ln w="9525">
                <a:solidFill>
                  <a:srgbClr val="FF0000"/>
                </a:solidFill>
                <a:round/>
                <a:headEnd/>
                <a:tailEnd/>
              </a:ln>
            </p:spPr>
            <p:txBody>
              <a:bodyPr/>
              <a:lstStyle/>
              <a:p>
                <a:endParaRPr lang="en-US"/>
              </a:p>
            </p:txBody>
          </p:sp>
          <p:sp>
            <p:nvSpPr>
              <p:cNvPr id="238659" name="Freeform 266"/>
              <p:cNvSpPr>
                <a:spLocks/>
              </p:cNvSpPr>
              <p:nvPr/>
            </p:nvSpPr>
            <p:spPr bwMode="auto">
              <a:xfrm>
                <a:off x="5286" y="3107"/>
                <a:ext cx="36" cy="36"/>
              </a:xfrm>
              <a:custGeom>
                <a:avLst/>
                <a:gdLst>
                  <a:gd name="T0" fmla="*/ 18 w 36"/>
                  <a:gd name="T1" fmla="*/ 0 h 36"/>
                  <a:gd name="T2" fmla="*/ 36 w 36"/>
                  <a:gd name="T3" fmla="*/ 18 h 36"/>
                  <a:gd name="T4" fmla="*/ 18 w 36"/>
                  <a:gd name="T5" fmla="*/ 36 h 36"/>
                  <a:gd name="T6" fmla="*/ 0 w 36"/>
                  <a:gd name="T7" fmla="*/ 18 h 36"/>
                  <a:gd name="T8" fmla="*/ 18 w 36"/>
                  <a:gd name="T9" fmla="*/ 0 h 36"/>
                  <a:gd name="T10" fmla="*/ 0 60000 65536"/>
                  <a:gd name="T11" fmla="*/ 0 60000 65536"/>
                  <a:gd name="T12" fmla="*/ 0 60000 65536"/>
                  <a:gd name="T13" fmla="*/ 0 60000 65536"/>
                  <a:gd name="T14" fmla="*/ 0 60000 65536"/>
                  <a:gd name="T15" fmla="*/ 0 w 36"/>
                  <a:gd name="T16" fmla="*/ 0 h 36"/>
                  <a:gd name="T17" fmla="*/ 36 w 36"/>
                  <a:gd name="T18" fmla="*/ 36 h 36"/>
                </a:gdLst>
                <a:ahLst/>
                <a:cxnLst>
                  <a:cxn ang="T10">
                    <a:pos x="T0" y="T1"/>
                  </a:cxn>
                  <a:cxn ang="T11">
                    <a:pos x="T2" y="T3"/>
                  </a:cxn>
                  <a:cxn ang="T12">
                    <a:pos x="T4" y="T5"/>
                  </a:cxn>
                  <a:cxn ang="T13">
                    <a:pos x="T6" y="T7"/>
                  </a:cxn>
                  <a:cxn ang="T14">
                    <a:pos x="T8" y="T9"/>
                  </a:cxn>
                </a:cxnLst>
                <a:rect l="T15" t="T16" r="T17" b="T18"/>
                <a:pathLst>
                  <a:path w="36" h="36">
                    <a:moveTo>
                      <a:pt x="18" y="0"/>
                    </a:moveTo>
                    <a:lnTo>
                      <a:pt x="36" y="18"/>
                    </a:lnTo>
                    <a:lnTo>
                      <a:pt x="18" y="36"/>
                    </a:lnTo>
                    <a:lnTo>
                      <a:pt x="0" y="18"/>
                    </a:lnTo>
                    <a:lnTo>
                      <a:pt x="18" y="0"/>
                    </a:lnTo>
                    <a:close/>
                  </a:path>
                </a:pathLst>
              </a:custGeom>
              <a:solidFill>
                <a:srgbClr val="FF0000"/>
              </a:solidFill>
              <a:ln w="9525">
                <a:solidFill>
                  <a:srgbClr val="FF0000"/>
                </a:solidFill>
                <a:round/>
                <a:headEnd/>
                <a:tailEnd/>
              </a:ln>
            </p:spPr>
            <p:txBody>
              <a:bodyPr/>
              <a:lstStyle/>
              <a:p>
                <a:endParaRPr lang="en-US"/>
              </a:p>
            </p:txBody>
          </p:sp>
          <p:sp>
            <p:nvSpPr>
              <p:cNvPr id="238660" name="Freeform 267"/>
              <p:cNvSpPr>
                <a:spLocks/>
              </p:cNvSpPr>
              <p:nvPr/>
            </p:nvSpPr>
            <p:spPr bwMode="auto">
              <a:xfrm>
                <a:off x="5304" y="3329"/>
                <a:ext cx="36" cy="36"/>
              </a:xfrm>
              <a:custGeom>
                <a:avLst/>
                <a:gdLst>
                  <a:gd name="T0" fmla="*/ 18 w 36"/>
                  <a:gd name="T1" fmla="*/ 0 h 36"/>
                  <a:gd name="T2" fmla="*/ 36 w 36"/>
                  <a:gd name="T3" fmla="*/ 18 h 36"/>
                  <a:gd name="T4" fmla="*/ 18 w 36"/>
                  <a:gd name="T5" fmla="*/ 36 h 36"/>
                  <a:gd name="T6" fmla="*/ 0 w 36"/>
                  <a:gd name="T7" fmla="*/ 18 h 36"/>
                  <a:gd name="T8" fmla="*/ 18 w 36"/>
                  <a:gd name="T9" fmla="*/ 0 h 36"/>
                  <a:gd name="T10" fmla="*/ 0 60000 65536"/>
                  <a:gd name="T11" fmla="*/ 0 60000 65536"/>
                  <a:gd name="T12" fmla="*/ 0 60000 65536"/>
                  <a:gd name="T13" fmla="*/ 0 60000 65536"/>
                  <a:gd name="T14" fmla="*/ 0 60000 65536"/>
                  <a:gd name="T15" fmla="*/ 0 w 36"/>
                  <a:gd name="T16" fmla="*/ 0 h 36"/>
                  <a:gd name="T17" fmla="*/ 36 w 36"/>
                  <a:gd name="T18" fmla="*/ 36 h 36"/>
                </a:gdLst>
                <a:ahLst/>
                <a:cxnLst>
                  <a:cxn ang="T10">
                    <a:pos x="T0" y="T1"/>
                  </a:cxn>
                  <a:cxn ang="T11">
                    <a:pos x="T2" y="T3"/>
                  </a:cxn>
                  <a:cxn ang="T12">
                    <a:pos x="T4" y="T5"/>
                  </a:cxn>
                  <a:cxn ang="T13">
                    <a:pos x="T6" y="T7"/>
                  </a:cxn>
                  <a:cxn ang="T14">
                    <a:pos x="T8" y="T9"/>
                  </a:cxn>
                </a:cxnLst>
                <a:rect l="T15" t="T16" r="T17" b="T18"/>
                <a:pathLst>
                  <a:path w="36" h="36">
                    <a:moveTo>
                      <a:pt x="18" y="0"/>
                    </a:moveTo>
                    <a:lnTo>
                      <a:pt x="36" y="18"/>
                    </a:lnTo>
                    <a:lnTo>
                      <a:pt x="18" y="36"/>
                    </a:lnTo>
                    <a:lnTo>
                      <a:pt x="0" y="18"/>
                    </a:lnTo>
                    <a:lnTo>
                      <a:pt x="18" y="0"/>
                    </a:lnTo>
                    <a:close/>
                  </a:path>
                </a:pathLst>
              </a:custGeom>
              <a:solidFill>
                <a:srgbClr val="FF0000"/>
              </a:solidFill>
              <a:ln w="9525">
                <a:solidFill>
                  <a:srgbClr val="FF0000"/>
                </a:solidFill>
                <a:round/>
                <a:headEnd/>
                <a:tailEnd/>
              </a:ln>
            </p:spPr>
            <p:txBody>
              <a:bodyPr/>
              <a:lstStyle/>
              <a:p>
                <a:endParaRPr lang="en-US"/>
              </a:p>
            </p:txBody>
          </p:sp>
          <p:sp>
            <p:nvSpPr>
              <p:cNvPr id="238661" name="Freeform 268"/>
              <p:cNvSpPr>
                <a:spLocks/>
              </p:cNvSpPr>
              <p:nvPr/>
            </p:nvSpPr>
            <p:spPr bwMode="auto">
              <a:xfrm>
                <a:off x="5322" y="3071"/>
                <a:ext cx="36" cy="36"/>
              </a:xfrm>
              <a:custGeom>
                <a:avLst/>
                <a:gdLst>
                  <a:gd name="T0" fmla="*/ 18 w 36"/>
                  <a:gd name="T1" fmla="*/ 0 h 36"/>
                  <a:gd name="T2" fmla="*/ 36 w 36"/>
                  <a:gd name="T3" fmla="*/ 18 h 36"/>
                  <a:gd name="T4" fmla="*/ 18 w 36"/>
                  <a:gd name="T5" fmla="*/ 36 h 36"/>
                  <a:gd name="T6" fmla="*/ 0 w 36"/>
                  <a:gd name="T7" fmla="*/ 18 h 36"/>
                  <a:gd name="T8" fmla="*/ 18 w 36"/>
                  <a:gd name="T9" fmla="*/ 0 h 36"/>
                  <a:gd name="T10" fmla="*/ 0 60000 65536"/>
                  <a:gd name="T11" fmla="*/ 0 60000 65536"/>
                  <a:gd name="T12" fmla="*/ 0 60000 65536"/>
                  <a:gd name="T13" fmla="*/ 0 60000 65536"/>
                  <a:gd name="T14" fmla="*/ 0 60000 65536"/>
                  <a:gd name="T15" fmla="*/ 0 w 36"/>
                  <a:gd name="T16" fmla="*/ 0 h 36"/>
                  <a:gd name="T17" fmla="*/ 36 w 36"/>
                  <a:gd name="T18" fmla="*/ 36 h 36"/>
                </a:gdLst>
                <a:ahLst/>
                <a:cxnLst>
                  <a:cxn ang="T10">
                    <a:pos x="T0" y="T1"/>
                  </a:cxn>
                  <a:cxn ang="T11">
                    <a:pos x="T2" y="T3"/>
                  </a:cxn>
                  <a:cxn ang="T12">
                    <a:pos x="T4" y="T5"/>
                  </a:cxn>
                  <a:cxn ang="T13">
                    <a:pos x="T6" y="T7"/>
                  </a:cxn>
                  <a:cxn ang="T14">
                    <a:pos x="T8" y="T9"/>
                  </a:cxn>
                </a:cxnLst>
                <a:rect l="T15" t="T16" r="T17" b="T18"/>
                <a:pathLst>
                  <a:path w="36" h="36">
                    <a:moveTo>
                      <a:pt x="18" y="0"/>
                    </a:moveTo>
                    <a:lnTo>
                      <a:pt x="36" y="18"/>
                    </a:lnTo>
                    <a:lnTo>
                      <a:pt x="18" y="36"/>
                    </a:lnTo>
                    <a:lnTo>
                      <a:pt x="0" y="18"/>
                    </a:lnTo>
                    <a:lnTo>
                      <a:pt x="18" y="0"/>
                    </a:lnTo>
                    <a:close/>
                  </a:path>
                </a:pathLst>
              </a:custGeom>
              <a:solidFill>
                <a:srgbClr val="FF0000"/>
              </a:solidFill>
              <a:ln w="9525">
                <a:solidFill>
                  <a:srgbClr val="FF0000"/>
                </a:solidFill>
                <a:round/>
                <a:headEnd/>
                <a:tailEnd/>
              </a:ln>
            </p:spPr>
            <p:txBody>
              <a:bodyPr/>
              <a:lstStyle/>
              <a:p>
                <a:endParaRPr lang="en-US"/>
              </a:p>
            </p:txBody>
          </p:sp>
          <p:sp>
            <p:nvSpPr>
              <p:cNvPr id="238662" name="Freeform 269"/>
              <p:cNvSpPr>
                <a:spLocks/>
              </p:cNvSpPr>
              <p:nvPr/>
            </p:nvSpPr>
            <p:spPr bwMode="auto">
              <a:xfrm>
                <a:off x="5346" y="3365"/>
                <a:ext cx="36" cy="36"/>
              </a:xfrm>
              <a:custGeom>
                <a:avLst/>
                <a:gdLst>
                  <a:gd name="T0" fmla="*/ 18 w 36"/>
                  <a:gd name="T1" fmla="*/ 0 h 36"/>
                  <a:gd name="T2" fmla="*/ 36 w 36"/>
                  <a:gd name="T3" fmla="*/ 18 h 36"/>
                  <a:gd name="T4" fmla="*/ 18 w 36"/>
                  <a:gd name="T5" fmla="*/ 36 h 36"/>
                  <a:gd name="T6" fmla="*/ 0 w 36"/>
                  <a:gd name="T7" fmla="*/ 18 h 36"/>
                  <a:gd name="T8" fmla="*/ 18 w 36"/>
                  <a:gd name="T9" fmla="*/ 0 h 36"/>
                  <a:gd name="T10" fmla="*/ 0 60000 65536"/>
                  <a:gd name="T11" fmla="*/ 0 60000 65536"/>
                  <a:gd name="T12" fmla="*/ 0 60000 65536"/>
                  <a:gd name="T13" fmla="*/ 0 60000 65536"/>
                  <a:gd name="T14" fmla="*/ 0 60000 65536"/>
                  <a:gd name="T15" fmla="*/ 0 w 36"/>
                  <a:gd name="T16" fmla="*/ 0 h 36"/>
                  <a:gd name="T17" fmla="*/ 36 w 36"/>
                  <a:gd name="T18" fmla="*/ 36 h 36"/>
                </a:gdLst>
                <a:ahLst/>
                <a:cxnLst>
                  <a:cxn ang="T10">
                    <a:pos x="T0" y="T1"/>
                  </a:cxn>
                  <a:cxn ang="T11">
                    <a:pos x="T2" y="T3"/>
                  </a:cxn>
                  <a:cxn ang="T12">
                    <a:pos x="T4" y="T5"/>
                  </a:cxn>
                  <a:cxn ang="T13">
                    <a:pos x="T6" y="T7"/>
                  </a:cxn>
                  <a:cxn ang="T14">
                    <a:pos x="T8" y="T9"/>
                  </a:cxn>
                </a:cxnLst>
                <a:rect l="T15" t="T16" r="T17" b="T18"/>
                <a:pathLst>
                  <a:path w="36" h="36">
                    <a:moveTo>
                      <a:pt x="18" y="0"/>
                    </a:moveTo>
                    <a:lnTo>
                      <a:pt x="36" y="18"/>
                    </a:lnTo>
                    <a:lnTo>
                      <a:pt x="18" y="36"/>
                    </a:lnTo>
                    <a:lnTo>
                      <a:pt x="0" y="18"/>
                    </a:lnTo>
                    <a:lnTo>
                      <a:pt x="18" y="0"/>
                    </a:lnTo>
                    <a:close/>
                  </a:path>
                </a:pathLst>
              </a:custGeom>
              <a:solidFill>
                <a:srgbClr val="FF0000"/>
              </a:solidFill>
              <a:ln w="9525">
                <a:solidFill>
                  <a:srgbClr val="FF0000"/>
                </a:solidFill>
                <a:round/>
                <a:headEnd/>
                <a:tailEnd/>
              </a:ln>
            </p:spPr>
            <p:txBody>
              <a:bodyPr/>
              <a:lstStyle/>
              <a:p>
                <a:endParaRPr lang="en-US"/>
              </a:p>
            </p:txBody>
          </p:sp>
          <p:sp>
            <p:nvSpPr>
              <p:cNvPr id="238663" name="Freeform 270"/>
              <p:cNvSpPr>
                <a:spLocks/>
              </p:cNvSpPr>
              <p:nvPr/>
            </p:nvSpPr>
            <p:spPr bwMode="auto">
              <a:xfrm>
                <a:off x="5364" y="3035"/>
                <a:ext cx="36" cy="36"/>
              </a:xfrm>
              <a:custGeom>
                <a:avLst/>
                <a:gdLst>
                  <a:gd name="T0" fmla="*/ 18 w 36"/>
                  <a:gd name="T1" fmla="*/ 0 h 36"/>
                  <a:gd name="T2" fmla="*/ 36 w 36"/>
                  <a:gd name="T3" fmla="*/ 18 h 36"/>
                  <a:gd name="T4" fmla="*/ 18 w 36"/>
                  <a:gd name="T5" fmla="*/ 36 h 36"/>
                  <a:gd name="T6" fmla="*/ 0 w 36"/>
                  <a:gd name="T7" fmla="*/ 18 h 36"/>
                  <a:gd name="T8" fmla="*/ 18 w 36"/>
                  <a:gd name="T9" fmla="*/ 0 h 36"/>
                  <a:gd name="T10" fmla="*/ 0 60000 65536"/>
                  <a:gd name="T11" fmla="*/ 0 60000 65536"/>
                  <a:gd name="T12" fmla="*/ 0 60000 65536"/>
                  <a:gd name="T13" fmla="*/ 0 60000 65536"/>
                  <a:gd name="T14" fmla="*/ 0 60000 65536"/>
                  <a:gd name="T15" fmla="*/ 0 w 36"/>
                  <a:gd name="T16" fmla="*/ 0 h 36"/>
                  <a:gd name="T17" fmla="*/ 36 w 36"/>
                  <a:gd name="T18" fmla="*/ 36 h 36"/>
                </a:gdLst>
                <a:ahLst/>
                <a:cxnLst>
                  <a:cxn ang="T10">
                    <a:pos x="T0" y="T1"/>
                  </a:cxn>
                  <a:cxn ang="T11">
                    <a:pos x="T2" y="T3"/>
                  </a:cxn>
                  <a:cxn ang="T12">
                    <a:pos x="T4" y="T5"/>
                  </a:cxn>
                  <a:cxn ang="T13">
                    <a:pos x="T6" y="T7"/>
                  </a:cxn>
                  <a:cxn ang="T14">
                    <a:pos x="T8" y="T9"/>
                  </a:cxn>
                </a:cxnLst>
                <a:rect l="T15" t="T16" r="T17" b="T18"/>
                <a:pathLst>
                  <a:path w="36" h="36">
                    <a:moveTo>
                      <a:pt x="18" y="0"/>
                    </a:moveTo>
                    <a:lnTo>
                      <a:pt x="36" y="18"/>
                    </a:lnTo>
                    <a:lnTo>
                      <a:pt x="18" y="36"/>
                    </a:lnTo>
                    <a:lnTo>
                      <a:pt x="0" y="18"/>
                    </a:lnTo>
                    <a:lnTo>
                      <a:pt x="18" y="0"/>
                    </a:lnTo>
                    <a:close/>
                  </a:path>
                </a:pathLst>
              </a:custGeom>
              <a:solidFill>
                <a:srgbClr val="FF0000"/>
              </a:solidFill>
              <a:ln w="9525">
                <a:solidFill>
                  <a:srgbClr val="FF0000"/>
                </a:solidFill>
                <a:round/>
                <a:headEnd/>
                <a:tailEnd/>
              </a:ln>
            </p:spPr>
            <p:txBody>
              <a:bodyPr/>
              <a:lstStyle/>
              <a:p>
                <a:endParaRPr lang="en-US"/>
              </a:p>
            </p:txBody>
          </p:sp>
          <p:sp>
            <p:nvSpPr>
              <p:cNvPr id="238664" name="Freeform 271"/>
              <p:cNvSpPr>
                <a:spLocks/>
              </p:cNvSpPr>
              <p:nvPr/>
            </p:nvSpPr>
            <p:spPr bwMode="auto">
              <a:xfrm>
                <a:off x="5388" y="3401"/>
                <a:ext cx="36" cy="36"/>
              </a:xfrm>
              <a:custGeom>
                <a:avLst/>
                <a:gdLst>
                  <a:gd name="T0" fmla="*/ 18 w 36"/>
                  <a:gd name="T1" fmla="*/ 0 h 36"/>
                  <a:gd name="T2" fmla="*/ 36 w 36"/>
                  <a:gd name="T3" fmla="*/ 18 h 36"/>
                  <a:gd name="T4" fmla="*/ 18 w 36"/>
                  <a:gd name="T5" fmla="*/ 36 h 36"/>
                  <a:gd name="T6" fmla="*/ 0 w 36"/>
                  <a:gd name="T7" fmla="*/ 18 h 36"/>
                  <a:gd name="T8" fmla="*/ 18 w 36"/>
                  <a:gd name="T9" fmla="*/ 0 h 36"/>
                  <a:gd name="T10" fmla="*/ 0 60000 65536"/>
                  <a:gd name="T11" fmla="*/ 0 60000 65536"/>
                  <a:gd name="T12" fmla="*/ 0 60000 65536"/>
                  <a:gd name="T13" fmla="*/ 0 60000 65536"/>
                  <a:gd name="T14" fmla="*/ 0 60000 65536"/>
                  <a:gd name="T15" fmla="*/ 0 w 36"/>
                  <a:gd name="T16" fmla="*/ 0 h 36"/>
                  <a:gd name="T17" fmla="*/ 36 w 36"/>
                  <a:gd name="T18" fmla="*/ 36 h 36"/>
                </a:gdLst>
                <a:ahLst/>
                <a:cxnLst>
                  <a:cxn ang="T10">
                    <a:pos x="T0" y="T1"/>
                  </a:cxn>
                  <a:cxn ang="T11">
                    <a:pos x="T2" y="T3"/>
                  </a:cxn>
                  <a:cxn ang="T12">
                    <a:pos x="T4" y="T5"/>
                  </a:cxn>
                  <a:cxn ang="T13">
                    <a:pos x="T6" y="T7"/>
                  </a:cxn>
                  <a:cxn ang="T14">
                    <a:pos x="T8" y="T9"/>
                  </a:cxn>
                </a:cxnLst>
                <a:rect l="T15" t="T16" r="T17" b="T18"/>
                <a:pathLst>
                  <a:path w="36" h="36">
                    <a:moveTo>
                      <a:pt x="18" y="0"/>
                    </a:moveTo>
                    <a:lnTo>
                      <a:pt x="36" y="18"/>
                    </a:lnTo>
                    <a:lnTo>
                      <a:pt x="18" y="36"/>
                    </a:lnTo>
                    <a:lnTo>
                      <a:pt x="0" y="18"/>
                    </a:lnTo>
                    <a:lnTo>
                      <a:pt x="18" y="0"/>
                    </a:lnTo>
                    <a:close/>
                  </a:path>
                </a:pathLst>
              </a:custGeom>
              <a:solidFill>
                <a:srgbClr val="FF0000"/>
              </a:solidFill>
              <a:ln w="9525">
                <a:solidFill>
                  <a:srgbClr val="FF0000"/>
                </a:solidFill>
                <a:round/>
                <a:headEnd/>
                <a:tailEnd/>
              </a:ln>
            </p:spPr>
            <p:txBody>
              <a:bodyPr/>
              <a:lstStyle/>
              <a:p>
                <a:endParaRPr lang="en-US"/>
              </a:p>
            </p:txBody>
          </p:sp>
          <p:sp>
            <p:nvSpPr>
              <p:cNvPr id="238665" name="Freeform 272"/>
              <p:cNvSpPr>
                <a:spLocks/>
              </p:cNvSpPr>
              <p:nvPr/>
            </p:nvSpPr>
            <p:spPr bwMode="auto">
              <a:xfrm>
                <a:off x="5406" y="2993"/>
                <a:ext cx="36" cy="36"/>
              </a:xfrm>
              <a:custGeom>
                <a:avLst/>
                <a:gdLst>
                  <a:gd name="T0" fmla="*/ 18 w 36"/>
                  <a:gd name="T1" fmla="*/ 0 h 36"/>
                  <a:gd name="T2" fmla="*/ 36 w 36"/>
                  <a:gd name="T3" fmla="*/ 18 h 36"/>
                  <a:gd name="T4" fmla="*/ 18 w 36"/>
                  <a:gd name="T5" fmla="*/ 36 h 36"/>
                  <a:gd name="T6" fmla="*/ 0 w 36"/>
                  <a:gd name="T7" fmla="*/ 18 h 36"/>
                  <a:gd name="T8" fmla="*/ 18 w 36"/>
                  <a:gd name="T9" fmla="*/ 0 h 36"/>
                  <a:gd name="T10" fmla="*/ 0 60000 65536"/>
                  <a:gd name="T11" fmla="*/ 0 60000 65536"/>
                  <a:gd name="T12" fmla="*/ 0 60000 65536"/>
                  <a:gd name="T13" fmla="*/ 0 60000 65536"/>
                  <a:gd name="T14" fmla="*/ 0 60000 65536"/>
                  <a:gd name="T15" fmla="*/ 0 w 36"/>
                  <a:gd name="T16" fmla="*/ 0 h 36"/>
                  <a:gd name="T17" fmla="*/ 36 w 36"/>
                  <a:gd name="T18" fmla="*/ 36 h 36"/>
                </a:gdLst>
                <a:ahLst/>
                <a:cxnLst>
                  <a:cxn ang="T10">
                    <a:pos x="T0" y="T1"/>
                  </a:cxn>
                  <a:cxn ang="T11">
                    <a:pos x="T2" y="T3"/>
                  </a:cxn>
                  <a:cxn ang="T12">
                    <a:pos x="T4" y="T5"/>
                  </a:cxn>
                  <a:cxn ang="T13">
                    <a:pos x="T6" y="T7"/>
                  </a:cxn>
                  <a:cxn ang="T14">
                    <a:pos x="T8" y="T9"/>
                  </a:cxn>
                </a:cxnLst>
                <a:rect l="T15" t="T16" r="T17" b="T18"/>
                <a:pathLst>
                  <a:path w="36" h="36">
                    <a:moveTo>
                      <a:pt x="18" y="0"/>
                    </a:moveTo>
                    <a:lnTo>
                      <a:pt x="36" y="18"/>
                    </a:lnTo>
                    <a:lnTo>
                      <a:pt x="18" y="36"/>
                    </a:lnTo>
                    <a:lnTo>
                      <a:pt x="0" y="18"/>
                    </a:lnTo>
                    <a:lnTo>
                      <a:pt x="18" y="0"/>
                    </a:lnTo>
                    <a:close/>
                  </a:path>
                </a:pathLst>
              </a:custGeom>
              <a:solidFill>
                <a:srgbClr val="FF0000"/>
              </a:solidFill>
              <a:ln w="9525">
                <a:solidFill>
                  <a:srgbClr val="FF0000"/>
                </a:solidFill>
                <a:round/>
                <a:headEnd/>
                <a:tailEnd/>
              </a:ln>
            </p:spPr>
            <p:txBody>
              <a:bodyPr/>
              <a:lstStyle/>
              <a:p>
                <a:endParaRPr lang="en-US"/>
              </a:p>
            </p:txBody>
          </p:sp>
        </p:grpSp>
        <p:grpSp>
          <p:nvGrpSpPr>
            <p:cNvPr id="238608" name="Group 273"/>
            <p:cNvGrpSpPr>
              <a:grpSpLocks/>
            </p:cNvGrpSpPr>
            <p:nvPr/>
          </p:nvGrpSpPr>
          <p:grpSpPr bwMode="auto">
            <a:xfrm>
              <a:off x="1056" y="1728"/>
              <a:ext cx="720" cy="666"/>
              <a:chOff x="4860" y="942"/>
              <a:chExt cx="720" cy="666"/>
            </a:xfrm>
          </p:grpSpPr>
          <p:sp>
            <p:nvSpPr>
              <p:cNvPr id="238611" name="Rectangle 274"/>
              <p:cNvSpPr>
                <a:spLocks noChangeArrowheads="1"/>
              </p:cNvSpPr>
              <p:nvPr/>
            </p:nvSpPr>
            <p:spPr bwMode="auto">
              <a:xfrm>
                <a:off x="4860" y="942"/>
                <a:ext cx="720" cy="66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latin typeface="Arial" panose="020B0604020202020204" pitchFamily="34" charset="0"/>
                </a:endParaRPr>
              </a:p>
            </p:txBody>
          </p:sp>
          <p:sp>
            <p:nvSpPr>
              <p:cNvPr id="238612" name="Rectangle 275"/>
              <p:cNvSpPr>
                <a:spLocks noChangeArrowheads="1"/>
              </p:cNvSpPr>
              <p:nvPr/>
            </p:nvSpPr>
            <p:spPr bwMode="auto">
              <a:xfrm>
                <a:off x="4920" y="1002"/>
                <a:ext cx="600" cy="54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latin typeface="Arial" panose="020B0604020202020204" pitchFamily="34" charset="0"/>
                </a:endParaRPr>
              </a:p>
            </p:txBody>
          </p:sp>
          <p:sp>
            <p:nvSpPr>
              <p:cNvPr id="238613" name="Rectangle 276"/>
              <p:cNvSpPr>
                <a:spLocks noChangeArrowheads="1"/>
              </p:cNvSpPr>
              <p:nvPr/>
            </p:nvSpPr>
            <p:spPr bwMode="auto">
              <a:xfrm>
                <a:off x="4920" y="1002"/>
                <a:ext cx="600" cy="540"/>
              </a:xfrm>
              <a:prstGeom prst="rect">
                <a:avLst/>
              </a:prstGeom>
              <a:noFill/>
              <a:ln w="9525">
                <a:solidFill>
                  <a:srgbClr val="808080"/>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latin typeface="Arial" panose="020B0604020202020204" pitchFamily="34" charset="0"/>
                </a:endParaRPr>
              </a:p>
            </p:txBody>
          </p:sp>
          <p:sp>
            <p:nvSpPr>
              <p:cNvPr id="238614" name="Freeform 277"/>
              <p:cNvSpPr>
                <a:spLocks/>
              </p:cNvSpPr>
              <p:nvPr/>
            </p:nvSpPr>
            <p:spPr bwMode="auto">
              <a:xfrm>
                <a:off x="4920" y="1344"/>
                <a:ext cx="36" cy="36"/>
              </a:xfrm>
              <a:custGeom>
                <a:avLst/>
                <a:gdLst>
                  <a:gd name="T0" fmla="*/ 18 w 36"/>
                  <a:gd name="T1" fmla="*/ 0 h 36"/>
                  <a:gd name="T2" fmla="*/ 36 w 36"/>
                  <a:gd name="T3" fmla="*/ 18 h 36"/>
                  <a:gd name="T4" fmla="*/ 18 w 36"/>
                  <a:gd name="T5" fmla="*/ 36 h 36"/>
                  <a:gd name="T6" fmla="*/ 0 w 36"/>
                  <a:gd name="T7" fmla="*/ 18 h 36"/>
                  <a:gd name="T8" fmla="*/ 18 w 36"/>
                  <a:gd name="T9" fmla="*/ 0 h 36"/>
                  <a:gd name="T10" fmla="*/ 0 60000 65536"/>
                  <a:gd name="T11" fmla="*/ 0 60000 65536"/>
                  <a:gd name="T12" fmla="*/ 0 60000 65536"/>
                  <a:gd name="T13" fmla="*/ 0 60000 65536"/>
                  <a:gd name="T14" fmla="*/ 0 60000 65536"/>
                  <a:gd name="T15" fmla="*/ 0 w 36"/>
                  <a:gd name="T16" fmla="*/ 0 h 36"/>
                  <a:gd name="T17" fmla="*/ 36 w 36"/>
                  <a:gd name="T18" fmla="*/ 36 h 36"/>
                </a:gdLst>
                <a:ahLst/>
                <a:cxnLst>
                  <a:cxn ang="T10">
                    <a:pos x="T0" y="T1"/>
                  </a:cxn>
                  <a:cxn ang="T11">
                    <a:pos x="T2" y="T3"/>
                  </a:cxn>
                  <a:cxn ang="T12">
                    <a:pos x="T4" y="T5"/>
                  </a:cxn>
                  <a:cxn ang="T13">
                    <a:pos x="T6" y="T7"/>
                  </a:cxn>
                  <a:cxn ang="T14">
                    <a:pos x="T8" y="T9"/>
                  </a:cxn>
                </a:cxnLst>
                <a:rect l="T15" t="T16" r="T17" b="T18"/>
                <a:pathLst>
                  <a:path w="36" h="36">
                    <a:moveTo>
                      <a:pt x="18" y="0"/>
                    </a:moveTo>
                    <a:lnTo>
                      <a:pt x="36" y="18"/>
                    </a:lnTo>
                    <a:lnTo>
                      <a:pt x="18" y="36"/>
                    </a:lnTo>
                    <a:lnTo>
                      <a:pt x="0" y="18"/>
                    </a:lnTo>
                    <a:lnTo>
                      <a:pt x="18" y="0"/>
                    </a:lnTo>
                    <a:close/>
                  </a:path>
                </a:pathLst>
              </a:custGeom>
              <a:solidFill>
                <a:srgbClr val="969696"/>
              </a:solidFill>
              <a:ln w="9525">
                <a:solidFill>
                  <a:srgbClr val="969696"/>
                </a:solidFill>
                <a:round/>
                <a:headEnd/>
                <a:tailEnd/>
              </a:ln>
            </p:spPr>
            <p:txBody>
              <a:bodyPr/>
              <a:lstStyle/>
              <a:p>
                <a:endParaRPr lang="en-US"/>
              </a:p>
            </p:txBody>
          </p:sp>
          <p:sp>
            <p:nvSpPr>
              <p:cNvPr id="238615" name="Freeform 278"/>
              <p:cNvSpPr>
                <a:spLocks/>
              </p:cNvSpPr>
              <p:nvPr/>
            </p:nvSpPr>
            <p:spPr bwMode="auto">
              <a:xfrm>
                <a:off x="4944" y="1326"/>
                <a:ext cx="36" cy="36"/>
              </a:xfrm>
              <a:custGeom>
                <a:avLst/>
                <a:gdLst>
                  <a:gd name="T0" fmla="*/ 18 w 36"/>
                  <a:gd name="T1" fmla="*/ 0 h 36"/>
                  <a:gd name="T2" fmla="*/ 36 w 36"/>
                  <a:gd name="T3" fmla="*/ 18 h 36"/>
                  <a:gd name="T4" fmla="*/ 18 w 36"/>
                  <a:gd name="T5" fmla="*/ 36 h 36"/>
                  <a:gd name="T6" fmla="*/ 0 w 36"/>
                  <a:gd name="T7" fmla="*/ 18 h 36"/>
                  <a:gd name="T8" fmla="*/ 18 w 36"/>
                  <a:gd name="T9" fmla="*/ 0 h 36"/>
                  <a:gd name="T10" fmla="*/ 0 60000 65536"/>
                  <a:gd name="T11" fmla="*/ 0 60000 65536"/>
                  <a:gd name="T12" fmla="*/ 0 60000 65536"/>
                  <a:gd name="T13" fmla="*/ 0 60000 65536"/>
                  <a:gd name="T14" fmla="*/ 0 60000 65536"/>
                  <a:gd name="T15" fmla="*/ 0 w 36"/>
                  <a:gd name="T16" fmla="*/ 0 h 36"/>
                  <a:gd name="T17" fmla="*/ 36 w 36"/>
                  <a:gd name="T18" fmla="*/ 36 h 36"/>
                </a:gdLst>
                <a:ahLst/>
                <a:cxnLst>
                  <a:cxn ang="T10">
                    <a:pos x="T0" y="T1"/>
                  </a:cxn>
                  <a:cxn ang="T11">
                    <a:pos x="T2" y="T3"/>
                  </a:cxn>
                  <a:cxn ang="T12">
                    <a:pos x="T4" y="T5"/>
                  </a:cxn>
                  <a:cxn ang="T13">
                    <a:pos x="T6" y="T7"/>
                  </a:cxn>
                  <a:cxn ang="T14">
                    <a:pos x="T8" y="T9"/>
                  </a:cxn>
                </a:cxnLst>
                <a:rect l="T15" t="T16" r="T17" b="T18"/>
                <a:pathLst>
                  <a:path w="36" h="36">
                    <a:moveTo>
                      <a:pt x="18" y="0"/>
                    </a:moveTo>
                    <a:lnTo>
                      <a:pt x="36" y="18"/>
                    </a:lnTo>
                    <a:lnTo>
                      <a:pt x="18" y="36"/>
                    </a:lnTo>
                    <a:lnTo>
                      <a:pt x="0" y="18"/>
                    </a:lnTo>
                    <a:lnTo>
                      <a:pt x="18" y="0"/>
                    </a:lnTo>
                    <a:close/>
                  </a:path>
                </a:pathLst>
              </a:custGeom>
              <a:solidFill>
                <a:srgbClr val="969696"/>
              </a:solidFill>
              <a:ln w="9525">
                <a:solidFill>
                  <a:srgbClr val="969696"/>
                </a:solidFill>
                <a:round/>
                <a:headEnd/>
                <a:tailEnd/>
              </a:ln>
            </p:spPr>
            <p:txBody>
              <a:bodyPr/>
              <a:lstStyle/>
              <a:p>
                <a:endParaRPr lang="en-US"/>
              </a:p>
            </p:txBody>
          </p:sp>
          <p:sp>
            <p:nvSpPr>
              <p:cNvPr id="238616" name="Freeform 279"/>
              <p:cNvSpPr>
                <a:spLocks/>
              </p:cNvSpPr>
              <p:nvPr/>
            </p:nvSpPr>
            <p:spPr bwMode="auto">
              <a:xfrm>
                <a:off x="4962" y="1380"/>
                <a:ext cx="36" cy="36"/>
              </a:xfrm>
              <a:custGeom>
                <a:avLst/>
                <a:gdLst>
                  <a:gd name="T0" fmla="*/ 18 w 36"/>
                  <a:gd name="T1" fmla="*/ 0 h 36"/>
                  <a:gd name="T2" fmla="*/ 36 w 36"/>
                  <a:gd name="T3" fmla="*/ 18 h 36"/>
                  <a:gd name="T4" fmla="*/ 18 w 36"/>
                  <a:gd name="T5" fmla="*/ 36 h 36"/>
                  <a:gd name="T6" fmla="*/ 0 w 36"/>
                  <a:gd name="T7" fmla="*/ 18 h 36"/>
                  <a:gd name="T8" fmla="*/ 18 w 36"/>
                  <a:gd name="T9" fmla="*/ 0 h 36"/>
                  <a:gd name="T10" fmla="*/ 0 60000 65536"/>
                  <a:gd name="T11" fmla="*/ 0 60000 65536"/>
                  <a:gd name="T12" fmla="*/ 0 60000 65536"/>
                  <a:gd name="T13" fmla="*/ 0 60000 65536"/>
                  <a:gd name="T14" fmla="*/ 0 60000 65536"/>
                  <a:gd name="T15" fmla="*/ 0 w 36"/>
                  <a:gd name="T16" fmla="*/ 0 h 36"/>
                  <a:gd name="T17" fmla="*/ 36 w 36"/>
                  <a:gd name="T18" fmla="*/ 36 h 36"/>
                </a:gdLst>
                <a:ahLst/>
                <a:cxnLst>
                  <a:cxn ang="T10">
                    <a:pos x="T0" y="T1"/>
                  </a:cxn>
                  <a:cxn ang="T11">
                    <a:pos x="T2" y="T3"/>
                  </a:cxn>
                  <a:cxn ang="T12">
                    <a:pos x="T4" y="T5"/>
                  </a:cxn>
                  <a:cxn ang="T13">
                    <a:pos x="T6" y="T7"/>
                  </a:cxn>
                  <a:cxn ang="T14">
                    <a:pos x="T8" y="T9"/>
                  </a:cxn>
                </a:cxnLst>
                <a:rect l="T15" t="T16" r="T17" b="T18"/>
                <a:pathLst>
                  <a:path w="36" h="36">
                    <a:moveTo>
                      <a:pt x="18" y="0"/>
                    </a:moveTo>
                    <a:lnTo>
                      <a:pt x="36" y="18"/>
                    </a:lnTo>
                    <a:lnTo>
                      <a:pt x="18" y="36"/>
                    </a:lnTo>
                    <a:lnTo>
                      <a:pt x="0" y="18"/>
                    </a:lnTo>
                    <a:lnTo>
                      <a:pt x="18" y="0"/>
                    </a:lnTo>
                    <a:close/>
                  </a:path>
                </a:pathLst>
              </a:custGeom>
              <a:solidFill>
                <a:srgbClr val="969696"/>
              </a:solidFill>
              <a:ln w="9525">
                <a:solidFill>
                  <a:srgbClr val="969696"/>
                </a:solidFill>
                <a:round/>
                <a:headEnd/>
                <a:tailEnd/>
              </a:ln>
            </p:spPr>
            <p:txBody>
              <a:bodyPr/>
              <a:lstStyle/>
              <a:p>
                <a:endParaRPr lang="en-US"/>
              </a:p>
            </p:txBody>
          </p:sp>
          <p:sp>
            <p:nvSpPr>
              <p:cNvPr id="238617" name="Freeform 280"/>
              <p:cNvSpPr>
                <a:spLocks/>
              </p:cNvSpPr>
              <p:nvPr/>
            </p:nvSpPr>
            <p:spPr bwMode="auto">
              <a:xfrm>
                <a:off x="4980" y="1236"/>
                <a:ext cx="36" cy="36"/>
              </a:xfrm>
              <a:custGeom>
                <a:avLst/>
                <a:gdLst>
                  <a:gd name="T0" fmla="*/ 18 w 36"/>
                  <a:gd name="T1" fmla="*/ 0 h 36"/>
                  <a:gd name="T2" fmla="*/ 36 w 36"/>
                  <a:gd name="T3" fmla="*/ 18 h 36"/>
                  <a:gd name="T4" fmla="*/ 18 w 36"/>
                  <a:gd name="T5" fmla="*/ 36 h 36"/>
                  <a:gd name="T6" fmla="*/ 0 w 36"/>
                  <a:gd name="T7" fmla="*/ 18 h 36"/>
                  <a:gd name="T8" fmla="*/ 18 w 36"/>
                  <a:gd name="T9" fmla="*/ 0 h 36"/>
                  <a:gd name="T10" fmla="*/ 0 60000 65536"/>
                  <a:gd name="T11" fmla="*/ 0 60000 65536"/>
                  <a:gd name="T12" fmla="*/ 0 60000 65536"/>
                  <a:gd name="T13" fmla="*/ 0 60000 65536"/>
                  <a:gd name="T14" fmla="*/ 0 60000 65536"/>
                  <a:gd name="T15" fmla="*/ 0 w 36"/>
                  <a:gd name="T16" fmla="*/ 0 h 36"/>
                  <a:gd name="T17" fmla="*/ 36 w 36"/>
                  <a:gd name="T18" fmla="*/ 36 h 36"/>
                </a:gdLst>
                <a:ahLst/>
                <a:cxnLst>
                  <a:cxn ang="T10">
                    <a:pos x="T0" y="T1"/>
                  </a:cxn>
                  <a:cxn ang="T11">
                    <a:pos x="T2" y="T3"/>
                  </a:cxn>
                  <a:cxn ang="T12">
                    <a:pos x="T4" y="T5"/>
                  </a:cxn>
                  <a:cxn ang="T13">
                    <a:pos x="T6" y="T7"/>
                  </a:cxn>
                  <a:cxn ang="T14">
                    <a:pos x="T8" y="T9"/>
                  </a:cxn>
                </a:cxnLst>
                <a:rect l="T15" t="T16" r="T17" b="T18"/>
                <a:pathLst>
                  <a:path w="36" h="36">
                    <a:moveTo>
                      <a:pt x="18" y="0"/>
                    </a:moveTo>
                    <a:lnTo>
                      <a:pt x="36" y="18"/>
                    </a:lnTo>
                    <a:lnTo>
                      <a:pt x="18" y="36"/>
                    </a:lnTo>
                    <a:lnTo>
                      <a:pt x="0" y="18"/>
                    </a:lnTo>
                    <a:lnTo>
                      <a:pt x="18" y="0"/>
                    </a:lnTo>
                    <a:close/>
                  </a:path>
                </a:pathLst>
              </a:custGeom>
              <a:solidFill>
                <a:srgbClr val="969696"/>
              </a:solidFill>
              <a:ln w="9525">
                <a:solidFill>
                  <a:srgbClr val="969696"/>
                </a:solidFill>
                <a:round/>
                <a:headEnd/>
                <a:tailEnd/>
              </a:ln>
            </p:spPr>
            <p:txBody>
              <a:bodyPr/>
              <a:lstStyle/>
              <a:p>
                <a:endParaRPr lang="en-US"/>
              </a:p>
            </p:txBody>
          </p:sp>
          <p:sp>
            <p:nvSpPr>
              <p:cNvPr id="238618" name="Freeform 281"/>
              <p:cNvSpPr>
                <a:spLocks/>
              </p:cNvSpPr>
              <p:nvPr/>
            </p:nvSpPr>
            <p:spPr bwMode="auto">
              <a:xfrm>
                <a:off x="5004" y="1290"/>
                <a:ext cx="36" cy="36"/>
              </a:xfrm>
              <a:custGeom>
                <a:avLst/>
                <a:gdLst>
                  <a:gd name="T0" fmla="*/ 18 w 36"/>
                  <a:gd name="T1" fmla="*/ 0 h 36"/>
                  <a:gd name="T2" fmla="*/ 36 w 36"/>
                  <a:gd name="T3" fmla="*/ 18 h 36"/>
                  <a:gd name="T4" fmla="*/ 18 w 36"/>
                  <a:gd name="T5" fmla="*/ 36 h 36"/>
                  <a:gd name="T6" fmla="*/ 0 w 36"/>
                  <a:gd name="T7" fmla="*/ 18 h 36"/>
                  <a:gd name="T8" fmla="*/ 18 w 36"/>
                  <a:gd name="T9" fmla="*/ 0 h 36"/>
                  <a:gd name="T10" fmla="*/ 0 60000 65536"/>
                  <a:gd name="T11" fmla="*/ 0 60000 65536"/>
                  <a:gd name="T12" fmla="*/ 0 60000 65536"/>
                  <a:gd name="T13" fmla="*/ 0 60000 65536"/>
                  <a:gd name="T14" fmla="*/ 0 60000 65536"/>
                  <a:gd name="T15" fmla="*/ 0 w 36"/>
                  <a:gd name="T16" fmla="*/ 0 h 36"/>
                  <a:gd name="T17" fmla="*/ 36 w 36"/>
                  <a:gd name="T18" fmla="*/ 36 h 36"/>
                </a:gdLst>
                <a:ahLst/>
                <a:cxnLst>
                  <a:cxn ang="T10">
                    <a:pos x="T0" y="T1"/>
                  </a:cxn>
                  <a:cxn ang="T11">
                    <a:pos x="T2" y="T3"/>
                  </a:cxn>
                  <a:cxn ang="T12">
                    <a:pos x="T4" y="T5"/>
                  </a:cxn>
                  <a:cxn ang="T13">
                    <a:pos x="T6" y="T7"/>
                  </a:cxn>
                  <a:cxn ang="T14">
                    <a:pos x="T8" y="T9"/>
                  </a:cxn>
                </a:cxnLst>
                <a:rect l="T15" t="T16" r="T17" b="T18"/>
                <a:pathLst>
                  <a:path w="36" h="36">
                    <a:moveTo>
                      <a:pt x="18" y="0"/>
                    </a:moveTo>
                    <a:lnTo>
                      <a:pt x="36" y="18"/>
                    </a:lnTo>
                    <a:lnTo>
                      <a:pt x="18" y="36"/>
                    </a:lnTo>
                    <a:lnTo>
                      <a:pt x="0" y="18"/>
                    </a:lnTo>
                    <a:lnTo>
                      <a:pt x="18" y="0"/>
                    </a:lnTo>
                    <a:close/>
                  </a:path>
                </a:pathLst>
              </a:custGeom>
              <a:solidFill>
                <a:srgbClr val="969696"/>
              </a:solidFill>
              <a:ln w="9525">
                <a:solidFill>
                  <a:srgbClr val="969696"/>
                </a:solidFill>
                <a:round/>
                <a:headEnd/>
                <a:tailEnd/>
              </a:ln>
            </p:spPr>
            <p:txBody>
              <a:bodyPr/>
              <a:lstStyle/>
              <a:p>
                <a:endParaRPr lang="en-US"/>
              </a:p>
            </p:txBody>
          </p:sp>
          <p:sp>
            <p:nvSpPr>
              <p:cNvPr id="238619" name="Freeform 282"/>
              <p:cNvSpPr>
                <a:spLocks/>
              </p:cNvSpPr>
              <p:nvPr/>
            </p:nvSpPr>
            <p:spPr bwMode="auto">
              <a:xfrm>
                <a:off x="5022" y="1200"/>
                <a:ext cx="36" cy="36"/>
              </a:xfrm>
              <a:custGeom>
                <a:avLst/>
                <a:gdLst>
                  <a:gd name="T0" fmla="*/ 18 w 36"/>
                  <a:gd name="T1" fmla="*/ 0 h 36"/>
                  <a:gd name="T2" fmla="*/ 36 w 36"/>
                  <a:gd name="T3" fmla="*/ 18 h 36"/>
                  <a:gd name="T4" fmla="*/ 18 w 36"/>
                  <a:gd name="T5" fmla="*/ 36 h 36"/>
                  <a:gd name="T6" fmla="*/ 0 w 36"/>
                  <a:gd name="T7" fmla="*/ 18 h 36"/>
                  <a:gd name="T8" fmla="*/ 18 w 36"/>
                  <a:gd name="T9" fmla="*/ 0 h 36"/>
                  <a:gd name="T10" fmla="*/ 0 60000 65536"/>
                  <a:gd name="T11" fmla="*/ 0 60000 65536"/>
                  <a:gd name="T12" fmla="*/ 0 60000 65536"/>
                  <a:gd name="T13" fmla="*/ 0 60000 65536"/>
                  <a:gd name="T14" fmla="*/ 0 60000 65536"/>
                  <a:gd name="T15" fmla="*/ 0 w 36"/>
                  <a:gd name="T16" fmla="*/ 0 h 36"/>
                  <a:gd name="T17" fmla="*/ 36 w 36"/>
                  <a:gd name="T18" fmla="*/ 36 h 36"/>
                </a:gdLst>
                <a:ahLst/>
                <a:cxnLst>
                  <a:cxn ang="T10">
                    <a:pos x="T0" y="T1"/>
                  </a:cxn>
                  <a:cxn ang="T11">
                    <a:pos x="T2" y="T3"/>
                  </a:cxn>
                  <a:cxn ang="T12">
                    <a:pos x="T4" y="T5"/>
                  </a:cxn>
                  <a:cxn ang="T13">
                    <a:pos x="T6" y="T7"/>
                  </a:cxn>
                  <a:cxn ang="T14">
                    <a:pos x="T8" y="T9"/>
                  </a:cxn>
                </a:cxnLst>
                <a:rect l="T15" t="T16" r="T17" b="T18"/>
                <a:pathLst>
                  <a:path w="36" h="36">
                    <a:moveTo>
                      <a:pt x="18" y="0"/>
                    </a:moveTo>
                    <a:lnTo>
                      <a:pt x="36" y="18"/>
                    </a:lnTo>
                    <a:lnTo>
                      <a:pt x="18" y="36"/>
                    </a:lnTo>
                    <a:lnTo>
                      <a:pt x="0" y="18"/>
                    </a:lnTo>
                    <a:lnTo>
                      <a:pt x="18" y="0"/>
                    </a:lnTo>
                    <a:close/>
                  </a:path>
                </a:pathLst>
              </a:custGeom>
              <a:solidFill>
                <a:srgbClr val="969696"/>
              </a:solidFill>
              <a:ln w="9525">
                <a:solidFill>
                  <a:srgbClr val="969696"/>
                </a:solidFill>
                <a:round/>
                <a:headEnd/>
                <a:tailEnd/>
              </a:ln>
            </p:spPr>
            <p:txBody>
              <a:bodyPr/>
              <a:lstStyle/>
              <a:p>
                <a:endParaRPr lang="en-US"/>
              </a:p>
            </p:txBody>
          </p:sp>
          <p:sp>
            <p:nvSpPr>
              <p:cNvPr id="238620" name="Freeform 283"/>
              <p:cNvSpPr>
                <a:spLocks/>
              </p:cNvSpPr>
              <p:nvPr/>
            </p:nvSpPr>
            <p:spPr bwMode="auto">
              <a:xfrm>
                <a:off x="5040" y="1488"/>
                <a:ext cx="36" cy="36"/>
              </a:xfrm>
              <a:custGeom>
                <a:avLst/>
                <a:gdLst>
                  <a:gd name="T0" fmla="*/ 18 w 36"/>
                  <a:gd name="T1" fmla="*/ 0 h 36"/>
                  <a:gd name="T2" fmla="*/ 36 w 36"/>
                  <a:gd name="T3" fmla="*/ 18 h 36"/>
                  <a:gd name="T4" fmla="*/ 18 w 36"/>
                  <a:gd name="T5" fmla="*/ 36 h 36"/>
                  <a:gd name="T6" fmla="*/ 0 w 36"/>
                  <a:gd name="T7" fmla="*/ 18 h 36"/>
                  <a:gd name="T8" fmla="*/ 18 w 36"/>
                  <a:gd name="T9" fmla="*/ 0 h 36"/>
                  <a:gd name="T10" fmla="*/ 0 60000 65536"/>
                  <a:gd name="T11" fmla="*/ 0 60000 65536"/>
                  <a:gd name="T12" fmla="*/ 0 60000 65536"/>
                  <a:gd name="T13" fmla="*/ 0 60000 65536"/>
                  <a:gd name="T14" fmla="*/ 0 60000 65536"/>
                  <a:gd name="T15" fmla="*/ 0 w 36"/>
                  <a:gd name="T16" fmla="*/ 0 h 36"/>
                  <a:gd name="T17" fmla="*/ 36 w 36"/>
                  <a:gd name="T18" fmla="*/ 36 h 36"/>
                </a:gdLst>
                <a:ahLst/>
                <a:cxnLst>
                  <a:cxn ang="T10">
                    <a:pos x="T0" y="T1"/>
                  </a:cxn>
                  <a:cxn ang="T11">
                    <a:pos x="T2" y="T3"/>
                  </a:cxn>
                  <a:cxn ang="T12">
                    <a:pos x="T4" y="T5"/>
                  </a:cxn>
                  <a:cxn ang="T13">
                    <a:pos x="T6" y="T7"/>
                  </a:cxn>
                  <a:cxn ang="T14">
                    <a:pos x="T8" y="T9"/>
                  </a:cxn>
                </a:cxnLst>
                <a:rect l="T15" t="T16" r="T17" b="T18"/>
                <a:pathLst>
                  <a:path w="36" h="36">
                    <a:moveTo>
                      <a:pt x="18" y="0"/>
                    </a:moveTo>
                    <a:lnTo>
                      <a:pt x="36" y="18"/>
                    </a:lnTo>
                    <a:lnTo>
                      <a:pt x="18" y="36"/>
                    </a:lnTo>
                    <a:lnTo>
                      <a:pt x="0" y="18"/>
                    </a:lnTo>
                    <a:lnTo>
                      <a:pt x="18" y="0"/>
                    </a:lnTo>
                    <a:close/>
                  </a:path>
                </a:pathLst>
              </a:custGeom>
              <a:solidFill>
                <a:srgbClr val="969696"/>
              </a:solidFill>
              <a:ln w="9525">
                <a:solidFill>
                  <a:srgbClr val="969696"/>
                </a:solidFill>
                <a:round/>
                <a:headEnd/>
                <a:tailEnd/>
              </a:ln>
            </p:spPr>
            <p:txBody>
              <a:bodyPr/>
              <a:lstStyle/>
              <a:p>
                <a:endParaRPr lang="en-US"/>
              </a:p>
            </p:txBody>
          </p:sp>
          <p:sp>
            <p:nvSpPr>
              <p:cNvPr id="238621" name="Freeform 284"/>
              <p:cNvSpPr>
                <a:spLocks/>
              </p:cNvSpPr>
              <p:nvPr/>
            </p:nvSpPr>
            <p:spPr bwMode="auto">
              <a:xfrm>
                <a:off x="5064" y="1110"/>
                <a:ext cx="36" cy="36"/>
              </a:xfrm>
              <a:custGeom>
                <a:avLst/>
                <a:gdLst>
                  <a:gd name="T0" fmla="*/ 18 w 36"/>
                  <a:gd name="T1" fmla="*/ 0 h 36"/>
                  <a:gd name="T2" fmla="*/ 36 w 36"/>
                  <a:gd name="T3" fmla="*/ 18 h 36"/>
                  <a:gd name="T4" fmla="*/ 18 w 36"/>
                  <a:gd name="T5" fmla="*/ 36 h 36"/>
                  <a:gd name="T6" fmla="*/ 0 w 36"/>
                  <a:gd name="T7" fmla="*/ 18 h 36"/>
                  <a:gd name="T8" fmla="*/ 18 w 36"/>
                  <a:gd name="T9" fmla="*/ 0 h 36"/>
                  <a:gd name="T10" fmla="*/ 0 60000 65536"/>
                  <a:gd name="T11" fmla="*/ 0 60000 65536"/>
                  <a:gd name="T12" fmla="*/ 0 60000 65536"/>
                  <a:gd name="T13" fmla="*/ 0 60000 65536"/>
                  <a:gd name="T14" fmla="*/ 0 60000 65536"/>
                  <a:gd name="T15" fmla="*/ 0 w 36"/>
                  <a:gd name="T16" fmla="*/ 0 h 36"/>
                  <a:gd name="T17" fmla="*/ 36 w 36"/>
                  <a:gd name="T18" fmla="*/ 36 h 36"/>
                </a:gdLst>
                <a:ahLst/>
                <a:cxnLst>
                  <a:cxn ang="T10">
                    <a:pos x="T0" y="T1"/>
                  </a:cxn>
                  <a:cxn ang="T11">
                    <a:pos x="T2" y="T3"/>
                  </a:cxn>
                  <a:cxn ang="T12">
                    <a:pos x="T4" y="T5"/>
                  </a:cxn>
                  <a:cxn ang="T13">
                    <a:pos x="T6" y="T7"/>
                  </a:cxn>
                  <a:cxn ang="T14">
                    <a:pos x="T8" y="T9"/>
                  </a:cxn>
                </a:cxnLst>
                <a:rect l="T15" t="T16" r="T17" b="T18"/>
                <a:pathLst>
                  <a:path w="36" h="36">
                    <a:moveTo>
                      <a:pt x="18" y="0"/>
                    </a:moveTo>
                    <a:lnTo>
                      <a:pt x="36" y="18"/>
                    </a:lnTo>
                    <a:lnTo>
                      <a:pt x="18" y="36"/>
                    </a:lnTo>
                    <a:lnTo>
                      <a:pt x="0" y="18"/>
                    </a:lnTo>
                    <a:lnTo>
                      <a:pt x="18" y="0"/>
                    </a:lnTo>
                    <a:close/>
                  </a:path>
                </a:pathLst>
              </a:custGeom>
              <a:solidFill>
                <a:srgbClr val="969696"/>
              </a:solidFill>
              <a:ln w="9525">
                <a:solidFill>
                  <a:srgbClr val="969696"/>
                </a:solidFill>
                <a:round/>
                <a:headEnd/>
                <a:tailEnd/>
              </a:ln>
            </p:spPr>
            <p:txBody>
              <a:bodyPr/>
              <a:lstStyle/>
              <a:p>
                <a:endParaRPr lang="en-US"/>
              </a:p>
            </p:txBody>
          </p:sp>
          <p:sp>
            <p:nvSpPr>
              <p:cNvPr id="238622" name="Freeform 285"/>
              <p:cNvSpPr>
                <a:spLocks/>
              </p:cNvSpPr>
              <p:nvPr/>
            </p:nvSpPr>
            <p:spPr bwMode="auto">
              <a:xfrm>
                <a:off x="5082" y="1164"/>
                <a:ext cx="36" cy="36"/>
              </a:xfrm>
              <a:custGeom>
                <a:avLst/>
                <a:gdLst>
                  <a:gd name="T0" fmla="*/ 18 w 36"/>
                  <a:gd name="T1" fmla="*/ 0 h 36"/>
                  <a:gd name="T2" fmla="*/ 36 w 36"/>
                  <a:gd name="T3" fmla="*/ 18 h 36"/>
                  <a:gd name="T4" fmla="*/ 18 w 36"/>
                  <a:gd name="T5" fmla="*/ 36 h 36"/>
                  <a:gd name="T6" fmla="*/ 0 w 36"/>
                  <a:gd name="T7" fmla="*/ 18 h 36"/>
                  <a:gd name="T8" fmla="*/ 18 w 36"/>
                  <a:gd name="T9" fmla="*/ 0 h 36"/>
                  <a:gd name="T10" fmla="*/ 0 60000 65536"/>
                  <a:gd name="T11" fmla="*/ 0 60000 65536"/>
                  <a:gd name="T12" fmla="*/ 0 60000 65536"/>
                  <a:gd name="T13" fmla="*/ 0 60000 65536"/>
                  <a:gd name="T14" fmla="*/ 0 60000 65536"/>
                  <a:gd name="T15" fmla="*/ 0 w 36"/>
                  <a:gd name="T16" fmla="*/ 0 h 36"/>
                  <a:gd name="T17" fmla="*/ 36 w 36"/>
                  <a:gd name="T18" fmla="*/ 36 h 36"/>
                </a:gdLst>
                <a:ahLst/>
                <a:cxnLst>
                  <a:cxn ang="T10">
                    <a:pos x="T0" y="T1"/>
                  </a:cxn>
                  <a:cxn ang="T11">
                    <a:pos x="T2" y="T3"/>
                  </a:cxn>
                  <a:cxn ang="T12">
                    <a:pos x="T4" y="T5"/>
                  </a:cxn>
                  <a:cxn ang="T13">
                    <a:pos x="T6" y="T7"/>
                  </a:cxn>
                  <a:cxn ang="T14">
                    <a:pos x="T8" y="T9"/>
                  </a:cxn>
                </a:cxnLst>
                <a:rect l="T15" t="T16" r="T17" b="T18"/>
                <a:pathLst>
                  <a:path w="36" h="36">
                    <a:moveTo>
                      <a:pt x="18" y="0"/>
                    </a:moveTo>
                    <a:lnTo>
                      <a:pt x="36" y="18"/>
                    </a:lnTo>
                    <a:lnTo>
                      <a:pt x="18" y="36"/>
                    </a:lnTo>
                    <a:lnTo>
                      <a:pt x="0" y="18"/>
                    </a:lnTo>
                    <a:lnTo>
                      <a:pt x="18" y="0"/>
                    </a:lnTo>
                    <a:close/>
                  </a:path>
                </a:pathLst>
              </a:custGeom>
              <a:solidFill>
                <a:srgbClr val="969696"/>
              </a:solidFill>
              <a:ln w="9525">
                <a:solidFill>
                  <a:srgbClr val="969696"/>
                </a:solidFill>
                <a:round/>
                <a:headEnd/>
                <a:tailEnd/>
              </a:ln>
            </p:spPr>
            <p:txBody>
              <a:bodyPr/>
              <a:lstStyle/>
              <a:p>
                <a:endParaRPr lang="en-US"/>
              </a:p>
            </p:txBody>
          </p:sp>
          <p:sp>
            <p:nvSpPr>
              <p:cNvPr id="238623" name="Freeform 286"/>
              <p:cNvSpPr>
                <a:spLocks/>
              </p:cNvSpPr>
              <p:nvPr/>
            </p:nvSpPr>
            <p:spPr bwMode="auto">
              <a:xfrm>
                <a:off x="5100" y="1434"/>
                <a:ext cx="36" cy="36"/>
              </a:xfrm>
              <a:custGeom>
                <a:avLst/>
                <a:gdLst>
                  <a:gd name="T0" fmla="*/ 18 w 36"/>
                  <a:gd name="T1" fmla="*/ 0 h 36"/>
                  <a:gd name="T2" fmla="*/ 36 w 36"/>
                  <a:gd name="T3" fmla="*/ 18 h 36"/>
                  <a:gd name="T4" fmla="*/ 18 w 36"/>
                  <a:gd name="T5" fmla="*/ 36 h 36"/>
                  <a:gd name="T6" fmla="*/ 0 w 36"/>
                  <a:gd name="T7" fmla="*/ 18 h 36"/>
                  <a:gd name="T8" fmla="*/ 18 w 36"/>
                  <a:gd name="T9" fmla="*/ 0 h 36"/>
                  <a:gd name="T10" fmla="*/ 0 60000 65536"/>
                  <a:gd name="T11" fmla="*/ 0 60000 65536"/>
                  <a:gd name="T12" fmla="*/ 0 60000 65536"/>
                  <a:gd name="T13" fmla="*/ 0 60000 65536"/>
                  <a:gd name="T14" fmla="*/ 0 60000 65536"/>
                  <a:gd name="T15" fmla="*/ 0 w 36"/>
                  <a:gd name="T16" fmla="*/ 0 h 36"/>
                  <a:gd name="T17" fmla="*/ 36 w 36"/>
                  <a:gd name="T18" fmla="*/ 36 h 36"/>
                </a:gdLst>
                <a:ahLst/>
                <a:cxnLst>
                  <a:cxn ang="T10">
                    <a:pos x="T0" y="T1"/>
                  </a:cxn>
                  <a:cxn ang="T11">
                    <a:pos x="T2" y="T3"/>
                  </a:cxn>
                  <a:cxn ang="T12">
                    <a:pos x="T4" y="T5"/>
                  </a:cxn>
                  <a:cxn ang="T13">
                    <a:pos x="T6" y="T7"/>
                  </a:cxn>
                  <a:cxn ang="T14">
                    <a:pos x="T8" y="T9"/>
                  </a:cxn>
                </a:cxnLst>
                <a:rect l="T15" t="T16" r="T17" b="T18"/>
                <a:pathLst>
                  <a:path w="36" h="36">
                    <a:moveTo>
                      <a:pt x="18" y="0"/>
                    </a:moveTo>
                    <a:lnTo>
                      <a:pt x="36" y="18"/>
                    </a:lnTo>
                    <a:lnTo>
                      <a:pt x="18" y="36"/>
                    </a:lnTo>
                    <a:lnTo>
                      <a:pt x="0" y="18"/>
                    </a:lnTo>
                    <a:lnTo>
                      <a:pt x="18" y="0"/>
                    </a:lnTo>
                    <a:close/>
                  </a:path>
                </a:pathLst>
              </a:custGeom>
              <a:solidFill>
                <a:srgbClr val="969696"/>
              </a:solidFill>
              <a:ln w="9525">
                <a:solidFill>
                  <a:srgbClr val="969696"/>
                </a:solidFill>
                <a:round/>
                <a:headEnd/>
                <a:tailEnd/>
              </a:ln>
            </p:spPr>
            <p:txBody>
              <a:bodyPr/>
              <a:lstStyle/>
              <a:p>
                <a:endParaRPr lang="en-US"/>
              </a:p>
            </p:txBody>
          </p:sp>
          <p:sp>
            <p:nvSpPr>
              <p:cNvPr id="238624" name="Freeform 287"/>
              <p:cNvSpPr>
                <a:spLocks/>
              </p:cNvSpPr>
              <p:nvPr/>
            </p:nvSpPr>
            <p:spPr bwMode="auto">
              <a:xfrm>
                <a:off x="5124" y="1416"/>
                <a:ext cx="36" cy="36"/>
              </a:xfrm>
              <a:custGeom>
                <a:avLst/>
                <a:gdLst>
                  <a:gd name="T0" fmla="*/ 18 w 36"/>
                  <a:gd name="T1" fmla="*/ 0 h 36"/>
                  <a:gd name="T2" fmla="*/ 36 w 36"/>
                  <a:gd name="T3" fmla="*/ 18 h 36"/>
                  <a:gd name="T4" fmla="*/ 18 w 36"/>
                  <a:gd name="T5" fmla="*/ 36 h 36"/>
                  <a:gd name="T6" fmla="*/ 0 w 36"/>
                  <a:gd name="T7" fmla="*/ 18 h 36"/>
                  <a:gd name="T8" fmla="*/ 18 w 36"/>
                  <a:gd name="T9" fmla="*/ 0 h 36"/>
                  <a:gd name="T10" fmla="*/ 0 60000 65536"/>
                  <a:gd name="T11" fmla="*/ 0 60000 65536"/>
                  <a:gd name="T12" fmla="*/ 0 60000 65536"/>
                  <a:gd name="T13" fmla="*/ 0 60000 65536"/>
                  <a:gd name="T14" fmla="*/ 0 60000 65536"/>
                  <a:gd name="T15" fmla="*/ 0 w 36"/>
                  <a:gd name="T16" fmla="*/ 0 h 36"/>
                  <a:gd name="T17" fmla="*/ 36 w 36"/>
                  <a:gd name="T18" fmla="*/ 36 h 36"/>
                </a:gdLst>
                <a:ahLst/>
                <a:cxnLst>
                  <a:cxn ang="T10">
                    <a:pos x="T0" y="T1"/>
                  </a:cxn>
                  <a:cxn ang="T11">
                    <a:pos x="T2" y="T3"/>
                  </a:cxn>
                  <a:cxn ang="T12">
                    <a:pos x="T4" y="T5"/>
                  </a:cxn>
                  <a:cxn ang="T13">
                    <a:pos x="T6" y="T7"/>
                  </a:cxn>
                  <a:cxn ang="T14">
                    <a:pos x="T8" y="T9"/>
                  </a:cxn>
                </a:cxnLst>
                <a:rect l="T15" t="T16" r="T17" b="T18"/>
                <a:pathLst>
                  <a:path w="36" h="36">
                    <a:moveTo>
                      <a:pt x="18" y="0"/>
                    </a:moveTo>
                    <a:lnTo>
                      <a:pt x="36" y="18"/>
                    </a:lnTo>
                    <a:lnTo>
                      <a:pt x="18" y="36"/>
                    </a:lnTo>
                    <a:lnTo>
                      <a:pt x="0" y="18"/>
                    </a:lnTo>
                    <a:lnTo>
                      <a:pt x="18" y="0"/>
                    </a:lnTo>
                    <a:close/>
                  </a:path>
                </a:pathLst>
              </a:custGeom>
              <a:solidFill>
                <a:srgbClr val="969696"/>
              </a:solidFill>
              <a:ln w="9525">
                <a:solidFill>
                  <a:srgbClr val="969696"/>
                </a:solidFill>
                <a:round/>
                <a:headEnd/>
                <a:tailEnd/>
              </a:ln>
            </p:spPr>
            <p:txBody>
              <a:bodyPr/>
              <a:lstStyle/>
              <a:p>
                <a:endParaRPr lang="en-US"/>
              </a:p>
            </p:txBody>
          </p:sp>
          <p:sp>
            <p:nvSpPr>
              <p:cNvPr id="238625" name="Freeform 288"/>
              <p:cNvSpPr>
                <a:spLocks/>
              </p:cNvSpPr>
              <p:nvPr/>
            </p:nvSpPr>
            <p:spPr bwMode="auto">
              <a:xfrm>
                <a:off x="5142" y="1182"/>
                <a:ext cx="36" cy="36"/>
              </a:xfrm>
              <a:custGeom>
                <a:avLst/>
                <a:gdLst>
                  <a:gd name="T0" fmla="*/ 18 w 36"/>
                  <a:gd name="T1" fmla="*/ 0 h 36"/>
                  <a:gd name="T2" fmla="*/ 36 w 36"/>
                  <a:gd name="T3" fmla="*/ 18 h 36"/>
                  <a:gd name="T4" fmla="*/ 18 w 36"/>
                  <a:gd name="T5" fmla="*/ 36 h 36"/>
                  <a:gd name="T6" fmla="*/ 0 w 36"/>
                  <a:gd name="T7" fmla="*/ 18 h 36"/>
                  <a:gd name="T8" fmla="*/ 18 w 36"/>
                  <a:gd name="T9" fmla="*/ 0 h 36"/>
                  <a:gd name="T10" fmla="*/ 0 60000 65536"/>
                  <a:gd name="T11" fmla="*/ 0 60000 65536"/>
                  <a:gd name="T12" fmla="*/ 0 60000 65536"/>
                  <a:gd name="T13" fmla="*/ 0 60000 65536"/>
                  <a:gd name="T14" fmla="*/ 0 60000 65536"/>
                  <a:gd name="T15" fmla="*/ 0 w 36"/>
                  <a:gd name="T16" fmla="*/ 0 h 36"/>
                  <a:gd name="T17" fmla="*/ 36 w 36"/>
                  <a:gd name="T18" fmla="*/ 36 h 36"/>
                </a:gdLst>
                <a:ahLst/>
                <a:cxnLst>
                  <a:cxn ang="T10">
                    <a:pos x="T0" y="T1"/>
                  </a:cxn>
                  <a:cxn ang="T11">
                    <a:pos x="T2" y="T3"/>
                  </a:cxn>
                  <a:cxn ang="T12">
                    <a:pos x="T4" y="T5"/>
                  </a:cxn>
                  <a:cxn ang="T13">
                    <a:pos x="T6" y="T7"/>
                  </a:cxn>
                  <a:cxn ang="T14">
                    <a:pos x="T8" y="T9"/>
                  </a:cxn>
                </a:cxnLst>
                <a:rect l="T15" t="T16" r="T17" b="T18"/>
                <a:pathLst>
                  <a:path w="36" h="36">
                    <a:moveTo>
                      <a:pt x="18" y="0"/>
                    </a:moveTo>
                    <a:lnTo>
                      <a:pt x="36" y="18"/>
                    </a:lnTo>
                    <a:lnTo>
                      <a:pt x="18" y="36"/>
                    </a:lnTo>
                    <a:lnTo>
                      <a:pt x="0" y="18"/>
                    </a:lnTo>
                    <a:lnTo>
                      <a:pt x="18" y="0"/>
                    </a:lnTo>
                    <a:close/>
                  </a:path>
                </a:pathLst>
              </a:custGeom>
              <a:solidFill>
                <a:srgbClr val="969696"/>
              </a:solidFill>
              <a:ln w="9525">
                <a:solidFill>
                  <a:srgbClr val="969696"/>
                </a:solidFill>
                <a:round/>
                <a:headEnd/>
                <a:tailEnd/>
              </a:ln>
            </p:spPr>
            <p:txBody>
              <a:bodyPr/>
              <a:lstStyle/>
              <a:p>
                <a:endParaRPr lang="en-US"/>
              </a:p>
            </p:txBody>
          </p:sp>
          <p:sp>
            <p:nvSpPr>
              <p:cNvPr id="238626" name="Freeform 289"/>
              <p:cNvSpPr>
                <a:spLocks/>
              </p:cNvSpPr>
              <p:nvPr/>
            </p:nvSpPr>
            <p:spPr bwMode="auto">
              <a:xfrm>
                <a:off x="5160" y="1272"/>
                <a:ext cx="36" cy="36"/>
              </a:xfrm>
              <a:custGeom>
                <a:avLst/>
                <a:gdLst>
                  <a:gd name="T0" fmla="*/ 18 w 36"/>
                  <a:gd name="T1" fmla="*/ 0 h 36"/>
                  <a:gd name="T2" fmla="*/ 36 w 36"/>
                  <a:gd name="T3" fmla="*/ 18 h 36"/>
                  <a:gd name="T4" fmla="*/ 18 w 36"/>
                  <a:gd name="T5" fmla="*/ 36 h 36"/>
                  <a:gd name="T6" fmla="*/ 0 w 36"/>
                  <a:gd name="T7" fmla="*/ 18 h 36"/>
                  <a:gd name="T8" fmla="*/ 18 w 36"/>
                  <a:gd name="T9" fmla="*/ 0 h 36"/>
                  <a:gd name="T10" fmla="*/ 0 60000 65536"/>
                  <a:gd name="T11" fmla="*/ 0 60000 65536"/>
                  <a:gd name="T12" fmla="*/ 0 60000 65536"/>
                  <a:gd name="T13" fmla="*/ 0 60000 65536"/>
                  <a:gd name="T14" fmla="*/ 0 60000 65536"/>
                  <a:gd name="T15" fmla="*/ 0 w 36"/>
                  <a:gd name="T16" fmla="*/ 0 h 36"/>
                  <a:gd name="T17" fmla="*/ 36 w 36"/>
                  <a:gd name="T18" fmla="*/ 36 h 36"/>
                </a:gdLst>
                <a:ahLst/>
                <a:cxnLst>
                  <a:cxn ang="T10">
                    <a:pos x="T0" y="T1"/>
                  </a:cxn>
                  <a:cxn ang="T11">
                    <a:pos x="T2" y="T3"/>
                  </a:cxn>
                  <a:cxn ang="T12">
                    <a:pos x="T4" y="T5"/>
                  </a:cxn>
                  <a:cxn ang="T13">
                    <a:pos x="T6" y="T7"/>
                  </a:cxn>
                  <a:cxn ang="T14">
                    <a:pos x="T8" y="T9"/>
                  </a:cxn>
                </a:cxnLst>
                <a:rect l="T15" t="T16" r="T17" b="T18"/>
                <a:pathLst>
                  <a:path w="36" h="36">
                    <a:moveTo>
                      <a:pt x="18" y="0"/>
                    </a:moveTo>
                    <a:lnTo>
                      <a:pt x="36" y="18"/>
                    </a:lnTo>
                    <a:lnTo>
                      <a:pt x="18" y="36"/>
                    </a:lnTo>
                    <a:lnTo>
                      <a:pt x="0" y="18"/>
                    </a:lnTo>
                    <a:lnTo>
                      <a:pt x="18" y="0"/>
                    </a:lnTo>
                    <a:close/>
                  </a:path>
                </a:pathLst>
              </a:custGeom>
              <a:solidFill>
                <a:srgbClr val="969696"/>
              </a:solidFill>
              <a:ln w="9525">
                <a:solidFill>
                  <a:srgbClr val="969696"/>
                </a:solidFill>
                <a:round/>
                <a:headEnd/>
                <a:tailEnd/>
              </a:ln>
            </p:spPr>
            <p:txBody>
              <a:bodyPr/>
              <a:lstStyle/>
              <a:p>
                <a:endParaRPr lang="en-US"/>
              </a:p>
            </p:txBody>
          </p:sp>
          <p:sp>
            <p:nvSpPr>
              <p:cNvPr id="238627" name="Freeform 290"/>
              <p:cNvSpPr>
                <a:spLocks/>
              </p:cNvSpPr>
              <p:nvPr/>
            </p:nvSpPr>
            <p:spPr bwMode="auto">
              <a:xfrm>
                <a:off x="5184" y="1092"/>
                <a:ext cx="36" cy="36"/>
              </a:xfrm>
              <a:custGeom>
                <a:avLst/>
                <a:gdLst>
                  <a:gd name="T0" fmla="*/ 18 w 36"/>
                  <a:gd name="T1" fmla="*/ 0 h 36"/>
                  <a:gd name="T2" fmla="*/ 36 w 36"/>
                  <a:gd name="T3" fmla="*/ 18 h 36"/>
                  <a:gd name="T4" fmla="*/ 18 w 36"/>
                  <a:gd name="T5" fmla="*/ 36 h 36"/>
                  <a:gd name="T6" fmla="*/ 0 w 36"/>
                  <a:gd name="T7" fmla="*/ 18 h 36"/>
                  <a:gd name="T8" fmla="*/ 18 w 36"/>
                  <a:gd name="T9" fmla="*/ 0 h 36"/>
                  <a:gd name="T10" fmla="*/ 0 60000 65536"/>
                  <a:gd name="T11" fmla="*/ 0 60000 65536"/>
                  <a:gd name="T12" fmla="*/ 0 60000 65536"/>
                  <a:gd name="T13" fmla="*/ 0 60000 65536"/>
                  <a:gd name="T14" fmla="*/ 0 60000 65536"/>
                  <a:gd name="T15" fmla="*/ 0 w 36"/>
                  <a:gd name="T16" fmla="*/ 0 h 36"/>
                  <a:gd name="T17" fmla="*/ 36 w 36"/>
                  <a:gd name="T18" fmla="*/ 36 h 36"/>
                </a:gdLst>
                <a:ahLst/>
                <a:cxnLst>
                  <a:cxn ang="T10">
                    <a:pos x="T0" y="T1"/>
                  </a:cxn>
                  <a:cxn ang="T11">
                    <a:pos x="T2" y="T3"/>
                  </a:cxn>
                  <a:cxn ang="T12">
                    <a:pos x="T4" y="T5"/>
                  </a:cxn>
                  <a:cxn ang="T13">
                    <a:pos x="T6" y="T7"/>
                  </a:cxn>
                  <a:cxn ang="T14">
                    <a:pos x="T8" y="T9"/>
                  </a:cxn>
                </a:cxnLst>
                <a:rect l="T15" t="T16" r="T17" b="T18"/>
                <a:pathLst>
                  <a:path w="36" h="36">
                    <a:moveTo>
                      <a:pt x="18" y="0"/>
                    </a:moveTo>
                    <a:lnTo>
                      <a:pt x="36" y="18"/>
                    </a:lnTo>
                    <a:lnTo>
                      <a:pt x="18" y="36"/>
                    </a:lnTo>
                    <a:lnTo>
                      <a:pt x="0" y="18"/>
                    </a:lnTo>
                    <a:lnTo>
                      <a:pt x="18" y="0"/>
                    </a:lnTo>
                    <a:close/>
                  </a:path>
                </a:pathLst>
              </a:custGeom>
              <a:solidFill>
                <a:srgbClr val="969696"/>
              </a:solidFill>
              <a:ln w="9525">
                <a:solidFill>
                  <a:srgbClr val="969696"/>
                </a:solidFill>
                <a:round/>
                <a:headEnd/>
                <a:tailEnd/>
              </a:ln>
            </p:spPr>
            <p:txBody>
              <a:bodyPr/>
              <a:lstStyle/>
              <a:p>
                <a:endParaRPr lang="en-US"/>
              </a:p>
            </p:txBody>
          </p:sp>
          <p:sp>
            <p:nvSpPr>
              <p:cNvPr id="238628" name="Freeform 291"/>
              <p:cNvSpPr>
                <a:spLocks/>
              </p:cNvSpPr>
              <p:nvPr/>
            </p:nvSpPr>
            <p:spPr bwMode="auto">
              <a:xfrm>
                <a:off x="5202" y="1074"/>
                <a:ext cx="36" cy="36"/>
              </a:xfrm>
              <a:custGeom>
                <a:avLst/>
                <a:gdLst>
                  <a:gd name="T0" fmla="*/ 18 w 36"/>
                  <a:gd name="T1" fmla="*/ 0 h 36"/>
                  <a:gd name="T2" fmla="*/ 36 w 36"/>
                  <a:gd name="T3" fmla="*/ 18 h 36"/>
                  <a:gd name="T4" fmla="*/ 18 w 36"/>
                  <a:gd name="T5" fmla="*/ 36 h 36"/>
                  <a:gd name="T6" fmla="*/ 0 w 36"/>
                  <a:gd name="T7" fmla="*/ 18 h 36"/>
                  <a:gd name="T8" fmla="*/ 18 w 36"/>
                  <a:gd name="T9" fmla="*/ 0 h 36"/>
                  <a:gd name="T10" fmla="*/ 0 60000 65536"/>
                  <a:gd name="T11" fmla="*/ 0 60000 65536"/>
                  <a:gd name="T12" fmla="*/ 0 60000 65536"/>
                  <a:gd name="T13" fmla="*/ 0 60000 65536"/>
                  <a:gd name="T14" fmla="*/ 0 60000 65536"/>
                  <a:gd name="T15" fmla="*/ 0 w 36"/>
                  <a:gd name="T16" fmla="*/ 0 h 36"/>
                  <a:gd name="T17" fmla="*/ 36 w 36"/>
                  <a:gd name="T18" fmla="*/ 36 h 36"/>
                </a:gdLst>
                <a:ahLst/>
                <a:cxnLst>
                  <a:cxn ang="T10">
                    <a:pos x="T0" y="T1"/>
                  </a:cxn>
                  <a:cxn ang="T11">
                    <a:pos x="T2" y="T3"/>
                  </a:cxn>
                  <a:cxn ang="T12">
                    <a:pos x="T4" y="T5"/>
                  </a:cxn>
                  <a:cxn ang="T13">
                    <a:pos x="T6" y="T7"/>
                  </a:cxn>
                  <a:cxn ang="T14">
                    <a:pos x="T8" y="T9"/>
                  </a:cxn>
                </a:cxnLst>
                <a:rect l="T15" t="T16" r="T17" b="T18"/>
                <a:pathLst>
                  <a:path w="36" h="36">
                    <a:moveTo>
                      <a:pt x="18" y="0"/>
                    </a:moveTo>
                    <a:lnTo>
                      <a:pt x="36" y="18"/>
                    </a:lnTo>
                    <a:lnTo>
                      <a:pt x="18" y="36"/>
                    </a:lnTo>
                    <a:lnTo>
                      <a:pt x="0" y="18"/>
                    </a:lnTo>
                    <a:lnTo>
                      <a:pt x="18" y="0"/>
                    </a:lnTo>
                    <a:close/>
                  </a:path>
                </a:pathLst>
              </a:custGeom>
              <a:solidFill>
                <a:srgbClr val="969696"/>
              </a:solidFill>
              <a:ln w="9525">
                <a:solidFill>
                  <a:srgbClr val="969696"/>
                </a:solidFill>
                <a:round/>
                <a:headEnd/>
                <a:tailEnd/>
              </a:ln>
            </p:spPr>
            <p:txBody>
              <a:bodyPr/>
              <a:lstStyle/>
              <a:p>
                <a:endParaRPr lang="en-US"/>
              </a:p>
            </p:txBody>
          </p:sp>
          <p:sp>
            <p:nvSpPr>
              <p:cNvPr id="238629" name="Freeform 292"/>
              <p:cNvSpPr>
                <a:spLocks/>
              </p:cNvSpPr>
              <p:nvPr/>
            </p:nvSpPr>
            <p:spPr bwMode="auto">
              <a:xfrm>
                <a:off x="5220" y="1470"/>
                <a:ext cx="36" cy="36"/>
              </a:xfrm>
              <a:custGeom>
                <a:avLst/>
                <a:gdLst>
                  <a:gd name="T0" fmla="*/ 18 w 36"/>
                  <a:gd name="T1" fmla="*/ 0 h 36"/>
                  <a:gd name="T2" fmla="*/ 36 w 36"/>
                  <a:gd name="T3" fmla="*/ 18 h 36"/>
                  <a:gd name="T4" fmla="*/ 18 w 36"/>
                  <a:gd name="T5" fmla="*/ 36 h 36"/>
                  <a:gd name="T6" fmla="*/ 0 w 36"/>
                  <a:gd name="T7" fmla="*/ 18 h 36"/>
                  <a:gd name="T8" fmla="*/ 18 w 36"/>
                  <a:gd name="T9" fmla="*/ 0 h 36"/>
                  <a:gd name="T10" fmla="*/ 0 60000 65536"/>
                  <a:gd name="T11" fmla="*/ 0 60000 65536"/>
                  <a:gd name="T12" fmla="*/ 0 60000 65536"/>
                  <a:gd name="T13" fmla="*/ 0 60000 65536"/>
                  <a:gd name="T14" fmla="*/ 0 60000 65536"/>
                  <a:gd name="T15" fmla="*/ 0 w 36"/>
                  <a:gd name="T16" fmla="*/ 0 h 36"/>
                  <a:gd name="T17" fmla="*/ 36 w 36"/>
                  <a:gd name="T18" fmla="*/ 36 h 36"/>
                </a:gdLst>
                <a:ahLst/>
                <a:cxnLst>
                  <a:cxn ang="T10">
                    <a:pos x="T0" y="T1"/>
                  </a:cxn>
                  <a:cxn ang="T11">
                    <a:pos x="T2" y="T3"/>
                  </a:cxn>
                  <a:cxn ang="T12">
                    <a:pos x="T4" y="T5"/>
                  </a:cxn>
                  <a:cxn ang="T13">
                    <a:pos x="T6" y="T7"/>
                  </a:cxn>
                  <a:cxn ang="T14">
                    <a:pos x="T8" y="T9"/>
                  </a:cxn>
                </a:cxnLst>
                <a:rect l="T15" t="T16" r="T17" b="T18"/>
                <a:pathLst>
                  <a:path w="36" h="36">
                    <a:moveTo>
                      <a:pt x="18" y="0"/>
                    </a:moveTo>
                    <a:lnTo>
                      <a:pt x="36" y="18"/>
                    </a:lnTo>
                    <a:lnTo>
                      <a:pt x="18" y="36"/>
                    </a:lnTo>
                    <a:lnTo>
                      <a:pt x="0" y="18"/>
                    </a:lnTo>
                    <a:lnTo>
                      <a:pt x="18" y="0"/>
                    </a:lnTo>
                    <a:close/>
                  </a:path>
                </a:pathLst>
              </a:custGeom>
              <a:solidFill>
                <a:srgbClr val="969696"/>
              </a:solidFill>
              <a:ln w="9525">
                <a:solidFill>
                  <a:srgbClr val="969696"/>
                </a:solidFill>
                <a:round/>
                <a:headEnd/>
                <a:tailEnd/>
              </a:ln>
            </p:spPr>
            <p:txBody>
              <a:bodyPr/>
              <a:lstStyle/>
              <a:p>
                <a:endParaRPr lang="en-US"/>
              </a:p>
            </p:txBody>
          </p:sp>
          <p:sp>
            <p:nvSpPr>
              <p:cNvPr id="238630" name="Freeform 293"/>
              <p:cNvSpPr>
                <a:spLocks/>
              </p:cNvSpPr>
              <p:nvPr/>
            </p:nvSpPr>
            <p:spPr bwMode="auto">
              <a:xfrm>
                <a:off x="5244" y="1218"/>
                <a:ext cx="36" cy="36"/>
              </a:xfrm>
              <a:custGeom>
                <a:avLst/>
                <a:gdLst>
                  <a:gd name="T0" fmla="*/ 18 w 36"/>
                  <a:gd name="T1" fmla="*/ 0 h 36"/>
                  <a:gd name="T2" fmla="*/ 36 w 36"/>
                  <a:gd name="T3" fmla="*/ 18 h 36"/>
                  <a:gd name="T4" fmla="*/ 18 w 36"/>
                  <a:gd name="T5" fmla="*/ 36 h 36"/>
                  <a:gd name="T6" fmla="*/ 0 w 36"/>
                  <a:gd name="T7" fmla="*/ 18 h 36"/>
                  <a:gd name="T8" fmla="*/ 18 w 36"/>
                  <a:gd name="T9" fmla="*/ 0 h 36"/>
                  <a:gd name="T10" fmla="*/ 0 60000 65536"/>
                  <a:gd name="T11" fmla="*/ 0 60000 65536"/>
                  <a:gd name="T12" fmla="*/ 0 60000 65536"/>
                  <a:gd name="T13" fmla="*/ 0 60000 65536"/>
                  <a:gd name="T14" fmla="*/ 0 60000 65536"/>
                  <a:gd name="T15" fmla="*/ 0 w 36"/>
                  <a:gd name="T16" fmla="*/ 0 h 36"/>
                  <a:gd name="T17" fmla="*/ 36 w 36"/>
                  <a:gd name="T18" fmla="*/ 36 h 36"/>
                </a:gdLst>
                <a:ahLst/>
                <a:cxnLst>
                  <a:cxn ang="T10">
                    <a:pos x="T0" y="T1"/>
                  </a:cxn>
                  <a:cxn ang="T11">
                    <a:pos x="T2" y="T3"/>
                  </a:cxn>
                  <a:cxn ang="T12">
                    <a:pos x="T4" y="T5"/>
                  </a:cxn>
                  <a:cxn ang="T13">
                    <a:pos x="T6" y="T7"/>
                  </a:cxn>
                  <a:cxn ang="T14">
                    <a:pos x="T8" y="T9"/>
                  </a:cxn>
                </a:cxnLst>
                <a:rect l="T15" t="T16" r="T17" b="T18"/>
                <a:pathLst>
                  <a:path w="36" h="36">
                    <a:moveTo>
                      <a:pt x="18" y="0"/>
                    </a:moveTo>
                    <a:lnTo>
                      <a:pt x="36" y="18"/>
                    </a:lnTo>
                    <a:lnTo>
                      <a:pt x="18" y="36"/>
                    </a:lnTo>
                    <a:lnTo>
                      <a:pt x="0" y="18"/>
                    </a:lnTo>
                    <a:lnTo>
                      <a:pt x="18" y="0"/>
                    </a:lnTo>
                    <a:close/>
                  </a:path>
                </a:pathLst>
              </a:custGeom>
              <a:solidFill>
                <a:srgbClr val="969696"/>
              </a:solidFill>
              <a:ln w="9525">
                <a:solidFill>
                  <a:srgbClr val="969696"/>
                </a:solidFill>
                <a:round/>
                <a:headEnd/>
                <a:tailEnd/>
              </a:ln>
            </p:spPr>
            <p:txBody>
              <a:bodyPr/>
              <a:lstStyle/>
              <a:p>
                <a:endParaRPr lang="en-US"/>
              </a:p>
            </p:txBody>
          </p:sp>
          <p:sp>
            <p:nvSpPr>
              <p:cNvPr id="238631" name="Freeform 294"/>
              <p:cNvSpPr>
                <a:spLocks/>
              </p:cNvSpPr>
              <p:nvPr/>
            </p:nvSpPr>
            <p:spPr bwMode="auto">
              <a:xfrm>
                <a:off x="5262" y="1362"/>
                <a:ext cx="36" cy="36"/>
              </a:xfrm>
              <a:custGeom>
                <a:avLst/>
                <a:gdLst>
                  <a:gd name="T0" fmla="*/ 18 w 36"/>
                  <a:gd name="T1" fmla="*/ 0 h 36"/>
                  <a:gd name="T2" fmla="*/ 36 w 36"/>
                  <a:gd name="T3" fmla="*/ 18 h 36"/>
                  <a:gd name="T4" fmla="*/ 18 w 36"/>
                  <a:gd name="T5" fmla="*/ 36 h 36"/>
                  <a:gd name="T6" fmla="*/ 0 w 36"/>
                  <a:gd name="T7" fmla="*/ 18 h 36"/>
                  <a:gd name="T8" fmla="*/ 18 w 36"/>
                  <a:gd name="T9" fmla="*/ 0 h 36"/>
                  <a:gd name="T10" fmla="*/ 0 60000 65536"/>
                  <a:gd name="T11" fmla="*/ 0 60000 65536"/>
                  <a:gd name="T12" fmla="*/ 0 60000 65536"/>
                  <a:gd name="T13" fmla="*/ 0 60000 65536"/>
                  <a:gd name="T14" fmla="*/ 0 60000 65536"/>
                  <a:gd name="T15" fmla="*/ 0 w 36"/>
                  <a:gd name="T16" fmla="*/ 0 h 36"/>
                  <a:gd name="T17" fmla="*/ 36 w 36"/>
                  <a:gd name="T18" fmla="*/ 36 h 36"/>
                </a:gdLst>
                <a:ahLst/>
                <a:cxnLst>
                  <a:cxn ang="T10">
                    <a:pos x="T0" y="T1"/>
                  </a:cxn>
                  <a:cxn ang="T11">
                    <a:pos x="T2" y="T3"/>
                  </a:cxn>
                  <a:cxn ang="T12">
                    <a:pos x="T4" y="T5"/>
                  </a:cxn>
                  <a:cxn ang="T13">
                    <a:pos x="T6" y="T7"/>
                  </a:cxn>
                  <a:cxn ang="T14">
                    <a:pos x="T8" y="T9"/>
                  </a:cxn>
                </a:cxnLst>
                <a:rect l="T15" t="T16" r="T17" b="T18"/>
                <a:pathLst>
                  <a:path w="36" h="36">
                    <a:moveTo>
                      <a:pt x="18" y="0"/>
                    </a:moveTo>
                    <a:lnTo>
                      <a:pt x="36" y="18"/>
                    </a:lnTo>
                    <a:lnTo>
                      <a:pt x="18" y="36"/>
                    </a:lnTo>
                    <a:lnTo>
                      <a:pt x="0" y="18"/>
                    </a:lnTo>
                    <a:lnTo>
                      <a:pt x="18" y="0"/>
                    </a:lnTo>
                    <a:close/>
                  </a:path>
                </a:pathLst>
              </a:custGeom>
              <a:solidFill>
                <a:srgbClr val="969696"/>
              </a:solidFill>
              <a:ln w="9525">
                <a:solidFill>
                  <a:srgbClr val="969696"/>
                </a:solidFill>
                <a:round/>
                <a:headEnd/>
                <a:tailEnd/>
              </a:ln>
            </p:spPr>
            <p:txBody>
              <a:bodyPr/>
              <a:lstStyle/>
              <a:p>
                <a:endParaRPr lang="en-US"/>
              </a:p>
            </p:txBody>
          </p:sp>
          <p:sp>
            <p:nvSpPr>
              <p:cNvPr id="238632" name="Freeform 295"/>
              <p:cNvSpPr>
                <a:spLocks/>
              </p:cNvSpPr>
              <p:nvPr/>
            </p:nvSpPr>
            <p:spPr bwMode="auto">
              <a:xfrm>
                <a:off x="5280" y="1128"/>
                <a:ext cx="36" cy="36"/>
              </a:xfrm>
              <a:custGeom>
                <a:avLst/>
                <a:gdLst>
                  <a:gd name="T0" fmla="*/ 18 w 36"/>
                  <a:gd name="T1" fmla="*/ 0 h 36"/>
                  <a:gd name="T2" fmla="*/ 36 w 36"/>
                  <a:gd name="T3" fmla="*/ 18 h 36"/>
                  <a:gd name="T4" fmla="*/ 18 w 36"/>
                  <a:gd name="T5" fmla="*/ 36 h 36"/>
                  <a:gd name="T6" fmla="*/ 0 w 36"/>
                  <a:gd name="T7" fmla="*/ 18 h 36"/>
                  <a:gd name="T8" fmla="*/ 18 w 36"/>
                  <a:gd name="T9" fmla="*/ 0 h 36"/>
                  <a:gd name="T10" fmla="*/ 0 60000 65536"/>
                  <a:gd name="T11" fmla="*/ 0 60000 65536"/>
                  <a:gd name="T12" fmla="*/ 0 60000 65536"/>
                  <a:gd name="T13" fmla="*/ 0 60000 65536"/>
                  <a:gd name="T14" fmla="*/ 0 60000 65536"/>
                  <a:gd name="T15" fmla="*/ 0 w 36"/>
                  <a:gd name="T16" fmla="*/ 0 h 36"/>
                  <a:gd name="T17" fmla="*/ 36 w 36"/>
                  <a:gd name="T18" fmla="*/ 36 h 36"/>
                </a:gdLst>
                <a:ahLst/>
                <a:cxnLst>
                  <a:cxn ang="T10">
                    <a:pos x="T0" y="T1"/>
                  </a:cxn>
                  <a:cxn ang="T11">
                    <a:pos x="T2" y="T3"/>
                  </a:cxn>
                  <a:cxn ang="T12">
                    <a:pos x="T4" y="T5"/>
                  </a:cxn>
                  <a:cxn ang="T13">
                    <a:pos x="T6" y="T7"/>
                  </a:cxn>
                  <a:cxn ang="T14">
                    <a:pos x="T8" y="T9"/>
                  </a:cxn>
                </a:cxnLst>
                <a:rect l="T15" t="T16" r="T17" b="T18"/>
                <a:pathLst>
                  <a:path w="36" h="36">
                    <a:moveTo>
                      <a:pt x="18" y="0"/>
                    </a:moveTo>
                    <a:lnTo>
                      <a:pt x="36" y="18"/>
                    </a:lnTo>
                    <a:lnTo>
                      <a:pt x="18" y="36"/>
                    </a:lnTo>
                    <a:lnTo>
                      <a:pt x="0" y="18"/>
                    </a:lnTo>
                    <a:lnTo>
                      <a:pt x="18" y="0"/>
                    </a:lnTo>
                    <a:close/>
                  </a:path>
                </a:pathLst>
              </a:custGeom>
              <a:solidFill>
                <a:srgbClr val="969696"/>
              </a:solidFill>
              <a:ln w="9525">
                <a:solidFill>
                  <a:srgbClr val="969696"/>
                </a:solidFill>
                <a:round/>
                <a:headEnd/>
                <a:tailEnd/>
              </a:ln>
            </p:spPr>
            <p:txBody>
              <a:bodyPr/>
              <a:lstStyle/>
              <a:p>
                <a:endParaRPr lang="en-US"/>
              </a:p>
            </p:txBody>
          </p:sp>
          <p:sp>
            <p:nvSpPr>
              <p:cNvPr id="238633" name="Freeform 296"/>
              <p:cNvSpPr>
                <a:spLocks/>
              </p:cNvSpPr>
              <p:nvPr/>
            </p:nvSpPr>
            <p:spPr bwMode="auto">
              <a:xfrm>
                <a:off x="5304" y="1308"/>
                <a:ext cx="36" cy="36"/>
              </a:xfrm>
              <a:custGeom>
                <a:avLst/>
                <a:gdLst>
                  <a:gd name="T0" fmla="*/ 18 w 36"/>
                  <a:gd name="T1" fmla="*/ 0 h 36"/>
                  <a:gd name="T2" fmla="*/ 36 w 36"/>
                  <a:gd name="T3" fmla="*/ 18 h 36"/>
                  <a:gd name="T4" fmla="*/ 18 w 36"/>
                  <a:gd name="T5" fmla="*/ 36 h 36"/>
                  <a:gd name="T6" fmla="*/ 0 w 36"/>
                  <a:gd name="T7" fmla="*/ 18 h 36"/>
                  <a:gd name="T8" fmla="*/ 18 w 36"/>
                  <a:gd name="T9" fmla="*/ 0 h 36"/>
                  <a:gd name="T10" fmla="*/ 0 60000 65536"/>
                  <a:gd name="T11" fmla="*/ 0 60000 65536"/>
                  <a:gd name="T12" fmla="*/ 0 60000 65536"/>
                  <a:gd name="T13" fmla="*/ 0 60000 65536"/>
                  <a:gd name="T14" fmla="*/ 0 60000 65536"/>
                  <a:gd name="T15" fmla="*/ 0 w 36"/>
                  <a:gd name="T16" fmla="*/ 0 h 36"/>
                  <a:gd name="T17" fmla="*/ 36 w 36"/>
                  <a:gd name="T18" fmla="*/ 36 h 36"/>
                </a:gdLst>
                <a:ahLst/>
                <a:cxnLst>
                  <a:cxn ang="T10">
                    <a:pos x="T0" y="T1"/>
                  </a:cxn>
                  <a:cxn ang="T11">
                    <a:pos x="T2" y="T3"/>
                  </a:cxn>
                  <a:cxn ang="T12">
                    <a:pos x="T4" y="T5"/>
                  </a:cxn>
                  <a:cxn ang="T13">
                    <a:pos x="T6" y="T7"/>
                  </a:cxn>
                  <a:cxn ang="T14">
                    <a:pos x="T8" y="T9"/>
                  </a:cxn>
                </a:cxnLst>
                <a:rect l="T15" t="T16" r="T17" b="T18"/>
                <a:pathLst>
                  <a:path w="36" h="36">
                    <a:moveTo>
                      <a:pt x="18" y="0"/>
                    </a:moveTo>
                    <a:lnTo>
                      <a:pt x="36" y="18"/>
                    </a:lnTo>
                    <a:lnTo>
                      <a:pt x="18" y="36"/>
                    </a:lnTo>
                    <a:lnTo>
                      <a:pt x="0" y="18"/>
                    </a:lnTo>
                    <a:lnTo>
                      <a:pt x="18" y="0"/>
                    </a:lnTo>
                    <a:close/>
                  </a:path>
                </a:pathLst>
              </a:custGeom>
              <a:solidFill>
                <a:srgbClr val="969696"/>
              </a:solidFill>
              <a:ln w="9525">
                <a:solidFill>
                  <a:srgbClr val="969696"/>
                </a:solidFill>
                <a:round/>
                <a:headEnd/>
                <a:tailEnd/>
              </a:ln>
            </p:spPr>
            <p:txBody>
              <a:bodyPr/>
              <a:lstStyle/>
              <a:p>
                <a:endParaRPr lang="en-US"/>
              </a:p>
            </p:txBody>
          </p:sp>
          <p:sp>
            <p:nvSpPr>
              <p:cNvPr id="238634" name="Freeform 297"/>
              <p:cNvSpPr>
                <a:spLocks/>
              </p:cNvSpPr>
              <p:nvPr/>
            </p:nvSpPr>
            <p:spPr bwMode="auto">
              <a:xfrm>
                <a:off x="5322" y="1398"/>
                <a:ext cx="36" cy="36"/>
              </a:xfrm>
              <a:custGeom>
                <a:avLst/>
                <a:gdLst>
                  <a:gd name="T0" fmla="*/ 18 w 36"/>
                  <a:gd name="T1" fmla="*/ 0 h 36"/>
                  <a:gd name="T2" fmla="*/ 36 w 36"/>
                  <a:gd name="T3" fmla="*/ 18 h 36"/>
                  <a:gd name="T4" fmla="*/ 18 w 36"/>
                  <a:gd name="T5" fmla="*/ 36 h 36"/>
                  <a:gd name="T6" fmla="*/ 0 w 36"/>
                  <a:gd name="T7" fmla="*/ 18 h 36"/>
                  <a:gd name="T8" fmla="*/ 18 w 36"/>
                  <a:gd name="T9" fmla="*/ 0 h 36"/>
                  <a:gd name="T10" fmla="*/ 0 60000 65536"/>
                  <a:gd name="T11" fmla="*/ 0 60000 65536"/>
                  <a:gd name="T12" fmla="*/ 0 60000 65536"/>
                  <a:gd name="T13" fmla="*/ 0 60000 65536"/>
                  <a:gd name="T14" fmla="*/ 0 60000 65536"/>
                  <a:gd name="T15" fmla="*/ 0 w 36"/>
                  <a:gd name="T16" fmla="*/ 0 h 36"/>
                  <a:gd name="T17" fmla="*/ 36 w 36"/>
                  <a:gd name="T18" fmla="*/ 36 h 36"/>
                </a:gdLst>
                <a:ahLst/>
                <a:cxnLst>
                  <a:cxn ang="T10">
                    <a:pos x="T0" y="T1"/>
                  </a:cxn>
                  <a:cxn ang="T11">
                    <a:pos x="T2" y="T3"/>
                  </a:cxn>
                  <a:cxn ang="T12">
                    <a:pos x="T4" y="T5"/>
                  </a:cxn>
                  <a:cxn ang="T13">
                    <a:pos x="T6" y="T7"/>
                  </a:cxn>
                  <a:cxn ang="T14">
                    <a:pos x="T8" y="T9"/>
                  </a:cxn>
                </a:cxnLst>
                <a:rect l="T15" t="T16" r="T17" b="T18"/>
                <a:pathLst>
                  <a:path w="36" h="36">
                    <a:moveTo>
                      <a:pt x="18" y="0"/>
                    </a:moveTo>
                    <a:lnTo>
                      <a:pt x="36" y="18"/>
                    </a:lnTo>
                    <a:lnTo>
                      <a:pt x="18" y="36"/>
                    </a:lnTo>
                    <a:lnTo>
                      <a:pt x="0" y="18"/>
                    </a:lnTo>
                    <a:lnTo>
                      <a:pt x="18" y="0"/>
                    </a:lnTo>
                    <a:close/>
                  </a:path>
                </a:pathLst>
              </a:custGeom>
              <a:solidFill>
                <a:srgbClr val="969696"/>
              </a:solidFill>
              <a:ln w="9525">
                <a:solidFill>
                  <a:srgbClr val="969696"/>
                </a:solidFill>
                <a:round/>
                <a:headEnd/>
                <a:tailEnd/>
              </a:ln>
            </p:spPr>
            <p:txBody>
              <a:bodyPr/>
              <a:lstStyle/>
              <a:p>
                <a:endParaRPr lang="en-US"/>
              </a:p>
            </p:txBody>
          </p:sp>
          <p:sp>
            <p:nvSpPr>
              <p:cNvPr id="238635" name="Freeform 298"/>
              <p:cNvSpPr>
                <a:spLocks/>
              </p:cNvSpPr>
              <p:nvPr/>
            </p:nvSpPr>
            <p:spPr bwMode="auto">
              <a:xfrm>
                <a:off x="5340" y="1146"/>
                <a:ext cx="36" cy="36"/>
              </a:xfrm>
              <a:custGeom>
                <a:avLst/>
                <a:gdLst>
                  <a:gd name="T0" fmla="*/ 18 w 36"/>
                  <a:gd name="T1" fmla="*/ 0 h 36"/>
                  <a:gd name="T2" fmla="*/ 36 w 36"/>
                  <a:gd name="T3" fmla="*/ 18 h 36"/>
                  <a:gd name="T4" fmla="*/ 18 w 36"/>
                  <a:gd name="T5" fmla="*/ 36 h 36"/>
                  <a:gd name="T6" fmla="*/ 0 w 36"/>
                  <a:gd name="T7" fmla="*/ 18 h 36"/>
                  <a:gd name="T8" fmla="*/ 18 w 36"/>
                  <a:gd name="T9" fmla="*/ 0 h 36"/>
                  <a:gd name="T10" fmla="*/ 0 60000 65536"/>
                  <a:gd name="T11" fmla="*/ 0 60000 65536"/>
                  <a:gd name="T12" fmla="*/ 0 60000 65536"/>
                  <a:gd name="T13" fmla="*/ 0 60000 65536"/>
                  <a:gd name="T14" fmla="*/ 0 60000 65536"/>
                  <a:gd name="T15" fmla="*/ 0 w 36"/>
                  <a:gd name="T16" fmla="*/ 0 h 36"/>
                  <a:gd name="T17" fmla="*/ 36 w 36"/>
                  <a:gd name="T18" fmla="*/ 36 h 36"/>
                </a:gdLst>
                <a:ahLst/>
                <a:cxnLst>
                  <a:cxn ang="T10">
                    <a:pos x="T0" y="T1"/>
                  </a:cxn>
                  <a:cxn ang="T11">
                    <a:pos x="T2" y="T3"/>
                  </a:cxn>
                  <a:cxn ang="T12">
                    <a:pos x="T4" y="T5"/>
                  </a:cxn>
                  <a:cxn ang="T13">
                    <a:pos x="T6" y="T7"/>
                  </a:cxn>
                  <a:cxn ang="T14">
                    <a:pos x="T8" y="T9"/>
                  </a:cxn>
                </a:cxnLst>
                <a:rect l="T15" t="T16" r="T17" b="T18"/>
                <a:pathLst>
                  <a:path w="36" h="36">
                    <a:moveTo>
                      <a:pt x="18" y="0"/>
                    </a:moveTo>
                    <a:lnTo>
                      <a:pt x="36" y="18"/>
                    </a:lnTo>
                    <a:lnTo>
                      <a:pt x="18" y="36"/>
                    </a:lnTo>
                    <a:lnTo>
                      <a:pt x="0" y="18"/>
                    </a:lnTo>
                    <a:lnTo>
                      <a:pt x="18" y="0"/>
                    </a:lnTo>
                    <a:close/>
                  </a:path>
                </a:pathLst>
              </a:custGeom>
              <a:solidFill>
                <a:srgbClr val="969696"/>
              </a:solidFill>
              <a:ln w="9525">
                <a:solidFill>
                  <a:srgbClr val="969696"/>
                </a:solidFill>
                <a:round/>
                <a:headEnd/>
                <a:tailEnd/>
              </a:ln>
            </p:spPr>
            <p:txBody>
              <a:bodyPr/>
              <a:lstStyle/>
              <a:p>
                <a:endParaRPr lang="en-US"/>
              </a:p>
            </p:txBody>
          </p:sp>
          <p:sp>
            <p:nvSpPr>
              <p:cNvPr id="238636" name="Freeform 299"/>
              <p:cNvSpPr>
                <a:spLocks/>
              </p:cNvSpPr>
              <p:nvPr/>
            </p:nvSpPr>
            <p:spPr bwMode="auto">
              <a:xfrm>
                <a:off x="5364" y="1452"/>
                <a:ext cx="36" cy="36"/>
              </a:xfrm>
              <a:custGeom>
                <a:avLst/>
                <a:gdLst>
                  <a:gd name="T0" fmla="*/ 18 w 36"/>
                  <a:gd name="T1" fmla="*/ 0 h 36"/>
                  <a:gd name="T2" fmla="*/ 36 w 36"/>
                  <a:gd name="T3" fmla="*/ 18 h 36"/>
                  <a:gd name="T4" fmla="*/ 18 w 36"/>
                  <a:gd name="T5" fmla="*/ 36 h 36"/>
                  <a:gd name="T6" fmla="*/ 0 w 36"/>
                  <a:gd name="T7" fmla="*/ 18 h 36"/>
                  <a:gd name="T8" fmla="*/ 18 w 36"/>
                  <a:gd name="T9" fmla="*/ 0 h 36"/>
                  <a:gd name="T10" fmla="*/ 0 60000 65536"/>
                  <a:gd name="T11" fmla="*/ 0 60000 65536"/>
                  <a:gd name="T12" fmla="*/ 0 60000 65536"/>
                  <a:gd name="T13" fmla="*/ 0 60000 65536"/>
                  <a:gd name="T14" fmla="*/ 0 60000 65536"/>
                  <a:gd name="T15" fmla="*/ 0 w 36"/>
                  <a:gd name="T16" fmla="*/ 0 h 36"/>
                  <a:gd name="T17" fmla="*/ 36 w 36"/>
                  <a:gd name="T18" fmla="*/ 36 h 36"/>
                </a:gdLst>
                <a:ahLst/>
                <a:cxnLst>
                  <a:cxn ang="T10">
                    <a:pos x="T0" y="T1"/>
                  </a:cxn>
                  <a:cxn ang="T11">
                    <a:pos x="T2" y="T3"/>
                  </a:cxn>
                  <a:cxn ang="T12">
                    <a:pos x="T4" y="T5"/>
                  </a:cxn>
                  <a:cxn ang="T13">
                    <a:pos x="T6" y="T7"/>
                  </a:cxn>
                  <a:cxn ang="T14">
                    <a:pos x="T8" y="T9"/>
                  </a:cxn>
                </a:cxnLst>
                <a:rect l="T15" t="T16" r="T17" b="T18"/>
                <a:pathLst>
                  <a:path w="36" h="36">
                    <a:moveTo>
                      <a:pt x="18" y="0"/>
                    </a:moveTo>
                    <a:lnTo>
                      <a:pt x="36" y="18"/>
                    </a:lnTo>
                    <a:lnTo>
                      <a:pt x="18" y="36"/>
                    </a:lnTo>
                    <a:lnTo>
                      <a:pt x="0" y="18"/>
                    </a:lnTo>
                    <a:lnTo>
                      <a:pt x="18" y="0"/>
                    </a:lnTo>
                    <a:close/>
                  </a:path>
                </a:pathLst>
              </a:custGeom>
              <a:solidFill>
                <a:srgbClr val="969696"/>
              </a:solidFill>
              <a:ln w="9525">
                <a:solidFill>
                  <a:srgbClr val="969696"/>
                </a:solidFill>
                <a:round/>
                <a:headEnd/>
                <a:tailEnd/>
              </a:ln>
            </p:spPr>
            <p:txBody>
              <a:bodyPr/>
              <a:lstStyle/>
              <a:p>
                <a:endParaRPr lang="en-US"/>
              </a:p>
            </p:txBody>
          </p:sp>
          <p:sp>
            <p:nvSpPr>
              <p:cNvPr id="238637" name="Freeform 300"/>
              <p:cNvSpPr>
                <a:spLocks/>
              </p:cNvSpPr>
              <p:nvPr/>
            </p:nvSpPr>
            <p:spPr bwMode="auto">
              <a:xfrm>
                <a:off x="5382" y="1254"/>
                <a:ext cx="36" cy="36"/>
              </a:xfrm>
              <a:custGeom>
                <a:avLst/>
                <a:gdLst>
                  <a:gd name="T0" fmla="*/ 18 w 36"/>
                  <a:gd name="T1" fmla="*/ 0 h 36"/>
                  <a:gd name="T2" fmla="*/ 36 w 36"/>
                  <a:gd name="T3" fmla="*/ 18 h 36"/>
                  <a:gd name="T4" fmla="*/ 18 w 36"/>
                  <a:gd name="T5" fmla="*/ 36 h 36"/>
                  <a:gd name="T6" fmla="*/ 0 w 36"/>
                  <a:gd name="T7" fmla="*/ 18 h 36"/>
                  <a:gd name="T8" fmla="*/ 18 w 36"/>
                  <a:gd name="T9" fmla="*/ 0 h 36"/>
                  <a:gd name="T10" fmla="*/ 0 60000 65536"/>
                  <a:gd name="T11" fmla="*/ 0 60000 65536"/>
                  <a:gd name="T12" fmla="*/ 0 60000 65536"/>
                  <a:gd name="T13" fmla="*/ 0 60000 65536"/>
                  <a:gd name="T14" fmla="*/ 0 60000 65536"/>
                  <a:gd name="T15" fmla="*/ 0 w 36"/>
                  <a:gd name="T16" fmla="*/ 0 h 36"/>
                  <a:gd name="T17" fmla="*/ 36 w 36"/>
                  <a:gd name="T18" fmla="*/ 36 h 36"/>
                </a:gdLst>
                <a:ahLst/>
                <a:cxnLst>
                  <a:cxn ang="T10">
                    <a:pos x="T0" y="T1"/>
                  </a:cxn>
                  <a:cxn ang="T11">
                    <a:pos x="T2" y="T3"/>
                  </a:cxn>
                  <a:cxn ang="T12">
                    <a:pos x="T4" y="T5"/>
                  </a:cxn>
                  <a:cxn ang="T13">
                    <a:pos x="T6" y="T7"/>
                  </a:cxn>
                  <a:cxn ang="T14">
                    <a:pos x="T8" y="T9"/>
                  </a:cxn>
                </a:cxnLst>
                <a:rect l="T15" t="T16" r="T17" b="T18"/>
                <a:pathLst>
                  <a:path w="36" h="36">
                    <a:moveTo>
                      <a:pt x="18" y="0"/>
                    </a:moveTo>
                    <a:lnTo>
                      <a:pt x="36" y="18"/>
                    </a:lnTo>
                    <a:lnTo>
                      <a:pt x="18" y="36"/>
                    </a:lnTo>
                    <a:lnTo>
                      <a:pt x="0" y="18"/>
                    </a:lnTo>
                    <a:lnTo>
                      <a:pt x="18" y="0"/>
                    </a:lnTo>
                    <a:close/>
                  </a:path>
                </a:pathLst>
              </a:custGeom>
              <a:solidFill>
                <a:srgbClr val="969696"/>
              </a:solidFill>
              <a:ln w="9525">
                <a:solidFill>
                  <a:srgbClr val="969696"/>
                </a:solidFill>
                <a:round/>
                <a:headEnd/>
                <a:tailEnd/>
              </a:ln>
            </p:spPr>
            <p:txBody>
              <a:bodyPr/>
              <a:lstStyle/>
              <a:p>
                <a:endParaRPr lang="en-US"/>
              </a:p>
            </p:txBody>
          </p:sp>
          <p:sp>
            <p:nvSpPr>
              <p:cNvPr id="238638" name="Freeform 301"/>
              <p:cNvSpPr>
                <a:spLocks/>
              </p:cNvSpPr>
              <p:nvPr/>
            </p:nvSpPr>
            <p:spPr bwMode="auto">
              <a:xfrm>
                <a:off x="5400" y="1506"/>
                <a:ext cx="36" cy="36"/>
              </a:xfrm>
              <a:custGeom>
                <a:avLst/>
                <a:gdLst>
                  <a:gd name="T0" fmla="*/ 18 w 36"/>
                  <a:gd name="T1" fmla="*/ 0 h 36"/>
                  <a:gd name="T2" fmla="*/ 36 w 36"/>
                  <a:gd name="T3" fmla="*/ 18 h 36"/>
                  <a:gd name="T4" fmla="*/ 18 w 36"/>
                  <a:gd name="T5" fmla="*/ 36 h 36"/>
                  <a:gd name="T6" fmla="*/ 0 w 36"/>
                  <a:gd name="T7" fmla="*/ 18 h 36"/>
                  <a:gd name="T8" fmla="*/ 18 w 36"/>
                  <a:gd name="T9" fmla="*/ 0 h 36"/>
                  <a:gd name="T10" fmla="*/ 0 60000 65536"/>
                  <a:gd name="T11" fmla="*/ 0 60000 65536"/>
                  <a:gd name="T12" fmla="*/ 0 60000 65536"/>
                  <a:gd name="T13" fmla="*/ 0 60000 65536"/>
                  <a:gd name="T14" fmla="*/ 0 60000 65536"/>
                  <a:gd name="T15" fmla="*/ 0 w 36"/>
                  <a:gd name="T16" fmla="*/ 0 h 36"/>
                  <a:gd name="T17" fmla="*/ 36 w 36"/>
                  <a:gd name="T18" fmla="*/ 36 h 36"/>
                </a:gdLst>
                <a:ahLst/>
                <a:cxnLst>
                  <a:cxn ang="T10">
                    <a:pos x="T0" y="T1"/>
                  </a:cxn>
                  <a:cxn ang="T11">
                    <a:pos x="T2" y="T3"/>
                  </a:cxn>
                  <a:cxn ang="T12">
                    <a:pos x="T4" y="T5"/>
                  </a:cxn>
                  <a:cxn ang="T13">
                    <a:pos x="T6" y="T7"/>
                  </a:cxn>
                  <a:cxn ang="T14">
                    <a:pos x="T8" y="T9"/>
                  </a:cxn>
                </a:cxnLst>
                <a:rect l="T15" t="T16" r="T17" b="T18"/>
                <a:pathLst>
                  <a:path w="36" h="36">
                    <a:moveTo>
                      <a:pt x="18" y="0"/>
                    </a:moveTo>
                    <a:lnTo>
                      <a:pt x="36" y="18"/>
                    </a:lnTo>
                    <a:lnTo>
                      <a:pt x="18" y="36"/>
                    </a:lnTo>
                    <a:lnTo>
                      <a:pt x="0" y="18"/>
                    </a:lnTo>
                    <a:lnTo>
                      <a:pt x="18" y="0"/>
                    </a:lnTo>
                    <a:close/>
                  </a:path>
                </a:pathLst>
              </a:custGeom>
              <a:solidFill>
                <a:srgbClr val="969696"/>
              </a:solidFill>
              <a:ln w="9525">
                <a:solidFill>
                  <a:srgbClr val="969696"/>
                </a:solidFill>
                <a:round/>
                <a:headEnd/>
                <a:tailEnd/>
              </a:ln>
            </p:spPr>
            <p:txBody>
              <a:bodyPr/>
              <a:lstStyle/>
              <a:p>
                <a:endParaRPr lang="en-US"/>
              </a:p>
            </p:txBody>
          </p:sp>
        </p:grpSp>
        <p:sp>
          <p:nvSpPr>
            <p:cNvPr id="238609" name="Text Box 302"/>
            <p:cNvSpPr txBox="1">
              <a:spLocks noChangeArrowheads="1"/>
            </p:cNvSpPr>
            <p:nvPr/>
          </p:nvSpPr>
          <p:spPr bwMode="auto">
            <a:xfrm>
              <a:off x="1327" y="3087"/>
              <a:ext cx="153" cy="1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i="1">
                  <a:latin typeface="Times New Roman" panose="02020603050405020304" pitchFamily="18" charset="0"/>
                </a:rPr>
                <a:t>X</a:t>
              </a:r>
            </a:p>
          </p:txBody>
        </p:sp>
        <p:sp>
          <p:nvSpPr>
            <p:cNvPr id="238610" name="Text Box 303"/>
            <p:cNvSpPr txBox="1">
              <a:spLocks noChangeArrowheads="1"/>
            </p:cNvSpPr>
            <p:nvPr/>
          </p:nvSpPr>
          <p:spPr bwMode="auto">
            <a:xfrm>
              <a:off x="888" y="2694"/>
              <a:ext cx="147" cy="1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i="1">
                  <a:latin typeface="Times New Roman" panose="02020603050405020304" pitchFamily="18" charset="0"/>
                </a:rPr>
                <a:t>Y</a:t>
              </a:r>
            </a:p>
          </p:txBody>
        </p:sp>
      </p:grpSp>
      <p:sp>
        <p:nvSpPr>
          <p:cNvPr id="238595" name="Rectangle 304"/>
          <p:cNvSpPr>
            <a:spLocks noGrp="1" noChangeArrowheads="1"/>
          </p:cNvSpPr>
          <p:nvPr>
            <p:ph type="title"/>
          </p:nvPr>
        </p:nvSpPr>
        <p:spPr>
          <a:xfrm>
            <a:off x="533400" y="609600"/>
            <a:ext cx="8153400" cy="1143000"/>
          </a:xfrm>
        </p:spPr>
        <p:txBody>
          <a:bodyPr/>
          <a:lstStyle/>
          <a:p>
            <a:pPr eaLnBrk="1" hangingPunct="1"/>
            <a:r>
              <a:rPr lang="en-US" altLang="en-US"/>
              <a:t>Scattergrams with </a:t>
            </a:r>
            <a:r>
              <a:rPr lang="en-US" altLang="en-US" i="1"/>
              <a:t>zero</a:t>
            </a:r>
            <a:r>
              <a:rPr lang="en-US" altLang="en-US"/>
              <a:t> correlation</a:t>
            </a:r>
          </a:p>
        </p:txBody>
      </p:sp>
    </p:spTree>
  </p:cSld>
  <p:clrMapOvr>
    <a:masterClrMapping/>
  </p:clrMapOvr>
</p:sld>
</file>

<file path=ppt/slides/slide2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39618" name="Picture 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066800" y="2133600"/>
            <a:ext cx="6572250" cy="4691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39619" name="Rectangle 3"/>
          <p:cNvSpPr>
            <a:spLocks noGrp="1" noChangeArrowheads="1"/>
          </p:cNvSpPr>
          <p:nvPr>
            <p:ph type="title"/>
          </p:nvPr>
        </p:nvSpPr>
        <p:spPr/>
        <p:txBody>
          <a:bodyPr/>
          <a:lstStyle/>
          <a:p>
            <a:pPr eaLnBrk="1" hangingPunct="1"/>
            <a:r>
              <a:rPr lang="en-US" altLang="en-US" i="1"/>
              <a:t>X</a:t>
            </a:r>
            <a:r>
              <a:rPr lang="en-US" altLang="en-US"/>
              <a:t>+</a:t>
            </a:r>
            <a:r>
              <a:rPr lang="en-US" altLang="en-US" i="1"/>
              <a:t>Y</a:t>
            </a:r>
            <a:r>
              <a:rPr lang="en-US" altLang="en-US"/>
              <a:t> depends on dependence</a:t>
            </a:r>
          </a:p>
        </p:txBody>
      </p:sp>
      <p:grpSp>
        <p:nvGrpSpPr>
          <p:cNvPr id="2" name="Group 295"/>
          <p:cNvGrpSpPr>
            <a:grpSpLocks/>
          </p:cNvGrpSpPr>
          <p:nvPr/>
        </p:nvGrpSpPr>
        <p:grpSpPr bwMode="auto">
          <a:xfrm>
            <a:off x="2198688" y="2460625"/>
            <a:ext cx="5153025" cy="3449638"/>
            <a:chOff x="90" y="-576"/>
            <a:chExt cx="2179" cy="1627"/>
          </a:xfrm>
        </p:grpSpPr>
        <p:sp>
          <p:nvSpPr>
            <p:cNvPr id="239625" name="Line 296"/>
            <p:cNvSpPr>
              <a:spLocks noChangeShapeType="1"/>
            </p:cNvSpPr>
            <p:nvPr/>
          </p:nvSpPr>
          <p:spPr bwMode="auto">
            <a:xfrm>
              <a:off x="90" y="1050"/>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9626" name="Line 297"/>
            <p:cNvSpPr>
              <a:spLocks noChangeShapeType="1"/>
            </p:cNvSpPr>
            <p:nvPr/>
          </p:nvSpPr>
          <p:spPr bwMode="auto">
            <a:xfrm flipV="1">
              <a:off x="90" y="1044"/>
              <a:ext cx="48" cy="6"/>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9627" name="Line 298"/>
            <p:cNvSpPr>
              <a:spLocks noChangeShapeType="1"/>
            </p:cNvSpPr>
            <p:nvPr/>
          </p:nvSpPr>
          <p:spPr bwMode="auto">
            <a:xfrm>
              <a:off x="138" y="1044"/>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9628" name="Line 299"/>
            <p:cNvSpPr>
              <a:spLocks noChangeShapeType="1"/>
            </p:cNvSpPr>
            <p:nvPr/>
          </p:nvSpPr>
          <p:spPr bwMode="auto">
            <a:xfrm>
              <a:off x="138" y="1044"/>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9629" name="Line 300"/>
            <p:cNvSpPr>
              <a:spLocks noChangeShapeType="1"/>
            </p:cNvSpPr>
            <p:nvPr/>
          </p:nvSpPr>
          <p:spPr bwMode="auto">
            <a:xfrm>
              <a:off x="138" y="1044"/>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9630" name="Line 301"/>
            <p:cNvSpPr>
              <a:spLocks noChangeShapeType="1"/>
            </p:cNvSpPr>
            <p:nvPr/>
          </p:nvSpPr>
          <p:spPr bwMode="auto">
            <a:xfrm flipV="1">
              <a:off x="138" y="1038"/>
              <a:ext cx="42" cy="6"/>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9631" name="Line 302"/>
            <p:cNvSpPr>
              <a:spLocks noChangeShapeType="1"/>
            </p:cNvSpPr>
            <p:nvPr/>
          </p:nvSpPr>
          <p:spPr bwMode="auto">
            <a:xfrm>
              <a:off x="180" y="1038"/>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9632" name="Line 303"/>
            <p:cNvSpPr>
              <a:spLocks noChangeShapeType="1"/>
            </p:cNvSpPr>
            <p:nvPr/>
          </p:nvSpPr>
          <p:spPr bwMode="auto">
            <a:xfrm>
              <a:off x="180" y="1038"/>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9633" name="Line 304"/>
            <p:cNvSpPr>
              <a:spLocks noChangeShapeType="1"/>
            </p:cNvSpPr>
            <p:nvPr/>
          </p:nvSpPr>
          <p:spPr bwMode="auto">
            <a:xfrm>
              <a:off x="180" y="1038"/>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9634" name="Line 305"/>
            <p:cNvSpPr>
              <a:spLocks noChangeShapeType="1"/>
            </p:cNvSpPr>
            <p:nvPr/>
          </p:nvSpPr>
          <p:spPr bwMode="auto">
            <a:xfrm>
              <a:off x="180" y="1038"/>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9635" name="Line 306"/>
            <p:cNvSpPr>
              <a:spLocks noChangeShapeType="1"/>
            </p:cNvSpPr>
            <p:nvPr/>
          </p:nvSpPr>
          <p:spPr bwMode="auto">
            <a:xfrm flipV="1">
              <a:off x="180" y="1032"/>
              <a:ext cx="1" cy="6"/>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9636" name="Line 307"/>
            <p:cNvSpPr>
              <a:spLocks noChangeShapeType="1"/>
            </p:cNvSpPr>
            <p:nvPr/>
          </p:nvSpPr>
          <p:spPr bwMode="auto">
            <a:xfrm>
              <a:off x="180" y="1032"/>
              <a:ext cx="48"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9637" name="Line 308"/>
            <p:cNvSpPr>
              <a:spLocks noChangeShapeType="1"/>
            </p:cNvSpPr>
            <p:nvPr/>
          </p:nvSpPr>
          <p:spPr bwMode="auto">
            <a:xfrm>
              <a:off x="228" y="1032"/>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9638" name="Line 309"/>
            <p:cNvSpPr>
              <a:spLocks noChangeShapeType="1"/>
            </p:cNvSpPr>
            <p:nvPr/>
          </p:nvSpPr>
          <p:spPr bwMode="auto">
            <a:xfrm>
              <a:off x="228" y="1032"/>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9639" name="Line 310"/>
            <p:cNvSpPr>
              <a:spLocks noChangeShapeType="1"/>
            </p:cNvSpPr>
            <p:nvPr/>
          </p:nvSpPr>
          <p:spPr bwMode="auto">
            <a:xfrm>
              <a:off x="228" y="1032"/>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9640" name="Line 311"/>
            <p:cNvSpPr>
              <a:spLocks noChangeShapeType="1"/>
            </p:cNvSpPr>
            <p:nvPr/>
          </p:nvSpPr>
          <p:spPr bwMode="auto">
            <a:xfrm flipV="1">
              <a:off x="228" y="1026"/>
              <a:ext cx="1" cy="6"/>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9641" name="Line 312"/>
            <p:cNvSpPr>
              <a:spLocks noChangeShapeType="1"/>
            </p:cNvSpPr>
            <p:nvPr/>
          </p:nvSpPr>
          <p:spPr bwMode="auto">
            <a:xfrm>
              <a:off x="228" y="1026"/>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9642" name="Line 313"/>
            <p:cNvSpPr>
              <a:spLocks noChangeShapeType="1"/>
            </p:cNvSpPr>
            <p:nvPr/>
          </p:nvSpPr>
          <p:spPr bwMode="auto">
            <a:xfrm>
              <a:off x="228" y="1026"/>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9643" name="Line 314"/>
            <p:cNvSpPr>
              <a:spLocks noChangeShapeType="1"/>
            </p:cNvSpPr>
            <p:nvPr/>
          </p:nvSpPr>
          <p:spPr bwMode="auto">
            <a:xfrm>
              <a:off x="228" y="1026"/>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9644" name="Line 315"/>
            <p:cNvSpPr>
              <a:spLocks noChangeShapeType="1"/>
            </p:cNvSpPr>
            <p:nvPr/>
          </p:nvSpPr>
          <p:spPr bwMode="auto">
            <a:xfrm flipV="1">
              <a:off x="228" y="1020"/>
              <a:ext cx="42" cy="6"/>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9645" name="Line 316"/>
            <p:cNvSpPr>
              <a:spLocks noChangeShapeType="1"/>
            </p:cNvSpPr>
            <p:nvPr/>
          </p:nvSpPr>
          <p:spPr bwMode="auto">
            <a:xfrm>
              <a:off x="270" y="1020"/>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9646" name="Line 317"/>
            <p:cNvSpPr>
              <a:spLocks noChangeShapeType="1"/>
            </p:cNvSpPr>
            <p:nvPr/>
          </p:nvSpPr>
          <p:spPr bwMode="auto">
            <a:xfrm>
              <a:off x="270" y="1020"/>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9647" name="Line 318"/>
            <p:cNvSpPr>
              <a:spLocks noChangeShapeType="1"/>
            </p:cNvSpPr>
            <p:nvPr/>
          </p:nvSpPr>
          <p:spPr bwMode="auto">
            <a:xfrm>
              <a:off x="270" y="1020"/>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9648" name="Line 319"/>
            <p:cNvSpPr>
              <a:spLocks noChangeShapeType="1"/>
            </p:cNvSpPr>
            <p:nvPr/>
          </p:nvSpPr>
          <p:spPr bwMode="auto">
            <a:xfrm>
              <a:off x="270" y="1020"/>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9649" name="Line 320"/>
            <p:cNvSpPr>
              <a:spLocks noChangeShapeType="1"/>
            </p:cNvSpPr>
            <p:nvPr/>
          </p:nvSpPr>
          <p:spPr bwMode="auto">
            <a:xfrm flipV="1">
              <a:off x="270" y="1014"/>
              <a:ext cx="1" cy="6"/>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9650" name="Line 321"/>
            <p:cNvSpPr>
              <a:spLocks noChangeShapeType="1"/>
            </p:cNvSpPr>
            <p:nvPr/>
          </p:nvSpPr>
          <p:spPr bwMode="auto">
            <a:xfrm>
              <a:off x="270" y="1014"/>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9651" name="Line 322"/>
            <p:cNvSpPr>
              <a:spLocks noChangeShapeType="1"/>
            </p:cNvSpPr>
            <p:nvPr/>
          </p:nvSpPr>
          <p:spPr bwMode="auto">
            <a:xfrm>
              <a:off x="270" y="1014"/>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9652" name="Line 323"/>
            <p:cNvSpPr>
              <a:spLocks noChangeShapeType="1"/>
            </p:cNvSpPr>
            <p:nvPr/>
          </p:nvSpPr>
          <p:spPr bwMode="auto">
            <a:xfrm>
              <a:off x="270" y="1014"/>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9653" name="Line 324"/>
            <p:cNvSpPr>
              <a:spLocks noChangeShapeType="1"/>
            </p:cNvSpPr>
            <p:nvPr/>
          </p:nvSpPr>
          <p:spPr bwMode="auto">
            <a:xfrm flipV="1">
              <a:off x="270" y="1008"/>
              <a:ext cx="1" cy="6"/>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9654" name="Line 325"/>
            <p:cNvSpPr>
              <a:spLocks noChangeShapeType="1"/>
            </p:cNvSpPr>
            <p:nvPr/>
          </p:nvSpPr>
          <p:spPr bwMode="auto">
            <a:xfrm>
              <a:off x="270" y="1008"/>
              <a:ext cx="48"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9655" name="Line 326"/>
            <p:cNvSpPr>
              <a:spLocks noChangeShapeType="1"/>
            </p:cNvSpPr>
            <p:nvPr/>
          </p:nvSpPr>
          <p:spPr bwMode="auto">
            <a:xfrm>
              <a:off x="318" y="1008"/>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9656" name="Line 327"/>
            <p:cNvSpPr>
              <a:spLocks noChangeShapeType="1"/>
            </p:cNvSpPr>
            <p:nvPr/>
          </p:nvSpPr>
          <p:spPr bwMode="auto">
            <a:xfrm>
              <a:off x="318" y="1008"/>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9657" name="Line 328"/>
            <p:cNvSpPr>
              <a:spLocks noChangeShapeType="1"/>
            </p:cNvSpPr>
            <p:nvPr/>
          </p:nvSpPr>
          <p:spPr bwMode="auto">
            <a:xfrm>
              <a:off x="318" y="1008"/>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9658" name="Line 329"/>
            <p:cNvSpPr>
              <a:spLocks noChangeShapeType="1"/>
            </p:cNvSpPr>
            <p:nvPr/>
          </p:nvSpPr>
          <p:spPr bwMode="auto">
            <a:xfrm flipV="1">
              <a:off x="318" y="1002"/>
              <a:ext cx="1" cy="6"/>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9659" name="Line 330"/>
            <p:cNvSpPr>
              <a:spLocks noChangeShapeType="1"/>
            </p:cNvSpPr>
            <p:nvPr/>
          </p:nvSpPr>
          <p:spPr bwMode="auto">
            <a:xfrm>
              <a:off x="318" y="1002"/>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9660" name="Line 331"/>
            <p:cNvSpPr>
              <a:spLocks noChangeShapeType="1"/>
            </p:cNvSpPr>
            <p:nvPr/>
          </p:nvSpPr>
          <p:spPr bwMode="auto">
            <a:xfrm>
              <a:off x="318" y="1002"/>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9661" name="Line 332"/>
            <p:cNvSpPr>
              <a:spLocks noChangeShapeType="1"/>
            </p:cNvSpPr>
            <p:nvPr/>
          </p:nvSpPr>
          <p:spPr bwMode="auto">
            <a:xfrm>
              <a:off x="318" y="1002"/>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9662" name="Line 333"/>
            <p:cNvSpPr>
              <a:spLocks noChangeShapeType="1"/>
            </p:cNvSpPr>
            <p:nvPr/>
          </p:nvSpPr>
          <p:spPr bwMode="auto">
            <a:xfrm>
              <a:off x="318" y="1002"/>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9663" name="Line 334"/>
            <p:cNvSpPr>
              <a:spLocks noChangeShapeType="1"/>
            </p:cNvSpPr>
            <p:nvPr/>
          </p:nvSpPr>
          <p:spPr bwMode="auto">
            <a:xfrm flipV="1">
              <a:off x="318" y="996"/>
              <a:ext cx="1" cy="6"/>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9664" name="Line 335"/>
            <p:cNvSpPr>
              <a:spLocks noChangeShapeType="1"/>
            </p:cNvSpPr>
            <p:nvPr/>
          </p:nvSpPr>
          <p:spPr bwMode="auto">
            <a:xfrm>
              <a:off x="318" y="996"/>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9665" name="Line 336"/>
            <p:cNvSpPr>
              <a:spLocks noChangeShapeType="1"/>
            </p:cNvSpPr>
            <p:nvPr/>
          </p:nvSpPr>
          <p:spPr bwMode="auto">
            <a:xfrm>
              <a:off x="318" y="996"/>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9666" name="Line 337"/>
            <p:cNvSpPr>
              <a:spLocks noChangeShapeType="1"/>
            </p:cNvSpPr>
            <p:nvPr/>
          </p:nvSpPr>
          <p:spPr bwMode="auto">
            <a:xfrm>
              <a:off x="318" y="996"/>
              <a:ext cx="42"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9667" name="Line 338"/>
            <p:cNvSpPr>
              <a:spLocks noChangeShapeType="1"/>
            </p:cNvSpPr>
            <p:nvPr/>
          </p:nvSpPr>
          <p:spPr bwMode="auto">
            <a:xfrm flipV="1">
              <a:off x="360" y="990"/>
              <a:ext cx="1" cy="6"/>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9668" name="Line 339"/>
            <p:cNvSpPr>
              <a:spLocks noChangeShapeType="1"/>
            </p:cNvSpPr>
            <p:nvPr/>
          </p:nvSpPr>
          <p:spPr bwMode="auto">
            <a:xfrm>
              <a:off x="360" y="990"/>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9669" name="Line 340"/>
            <p:cNvSpPr>
              <a:spLocks noChangeShapeType="1"/>
            </p:cNvSpPr>
            <p:nvPr/>
          </p:nvSpPr>
          <p:spPr bwMode="auto">
            <a:xfrm>
              <a:off x="360" y="990"/>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9670" name="Line 341"/>
            <p:cNvSpPr>
              <a:spLocks noChangeShapeType="1"/>
            </p:cNvSpPr>
            <p:nvPr/>
          </p:nvSpPr>
          <p:spPr bwMode="auto">
            <a:xfrm>
              <a:off x="360" y="990"/>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9671" name="Line 342"/>
            <p:cNvSpPr>
              <a:spLocks noChangeShapeType="1"/>
            </p:cNvSpPr>
            <p:nvPr/>
          </p:nvSpPr>
          <p:spPr bwMode="auto">
            <a:xfrm>
              <a:off x="360" y="990"/>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9672" name="Line 343"/>
            <p:cNvSpPr>
              <a:spLocks noChangeShapeType="1"/>
            </p:cNvSpPr>
            <p:nvPr/>
          </p:nvSpPr>
          <p:spPr bwMode="auto">
            <a:xfrm flipV="1">
              <a:off x="360" y="984"/>
              <a:ext cx="1" cy="6"/>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9673" name="Line 344"/>
            <p:cNvSpPr>
              <a:spLocks noChangeShapeType="1"/>
            </p:cNvSpPr>
            <p:nvPr/>
          </p:nvSpPr>
          <p:spPr bwMode="auto">
            <a:xfrm>
              <a:off x="360" y="984"/>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9674" name="Line 345"/>
            <p:cNvSpPr>
              <a:spLocks noChangeShapeType="1"/>
            </p:cNvSpPr>
            <p:nvPr/>
          </p:nvSpPr>
          <p:spPr bwMode="auto">
            <a:xfrm>
              <a:off x="360" y="984"/>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9675" name="Line 346"/>
            <p:cNvSpPr>
              <a:spLocks noChangeShapeType="1"/>
            </p:cNvSpPr>
            <p:nvPr/>
          </p:nvSpPr>
          <p:spPr bwMode="auto">
            <a:xfrm>
              <a:off x="360" y="984"/>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9676" name="Line 347"/>
            <p:cNvSpPr>
              <a:spLocks noChangeShapeType="1"/>
            </p:cNvSpPr>
            <p:nvPr/>
          </p:nvSpPr>
          <p:spPr bwMode="auto">
            <a:xfrm>
              <a:off x="360" y="984"/>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9677" name="Line 348"/>
            <p:cNvSpPr>
              <a:spLocks noChangeShapeType="1"/>
            </p:cNvSpPr>
            <p:nvPr/>
          </p:nvSpPr>
          <p:spPr bwMode="auto">
            <a:xfrm flipV="1">
              <a:off x="360" y="978"/>
              <a:ext cx="1" cy="6"/>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9678" name="Line 349"/>
            <p:cNvSpPr>
              <a:spLocks noChangeShapeType="1"/>
            </p:cNvSpPr>
            <p:nvPr/>
          </p:nvSpPr>
          <p:spPr bwMode="auto">
            <a:xfrm>
              <a:off x="360" y="978"/>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9679" name="Line 350"/>
            <p:cNvSpPr>
              <a:spLocks noChangeShapeType="1"/>
            </p:cNvSpPr>
            <p:nvPr/>
          </p:nvSpPr>
          <p:spPr bwMode="auto">
            <a:xfrm>
              <a:off x="360" y="978"/>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9680" name="Line 351"/>
            <p:cNvSpPr>
              <a:spLocks noChangeShapeType="1"/>
            </p:cNvSpPr>
            <p:nvPr/>
          </p:nvSpPr>
          <p:spPr bwMode="auto">
            <a:xfrm>
              <a:off x="360" y="978"/>
              <a:ext cx="48"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9681" name="Line 352"/>
            <p:cNvSpPr>
              <a:spLocks noChangeShapeType="1"/>
            </p:cNvSpPr>
            <p:nvPr/>
          </p:nvSpPr>
          <p:spPr bwMode="auto">
            <a:xfrm flipV="1">
              <a:off x="408" y="972"/>
              <a:ext cx="1" cy="6"/>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9682" name="Line 353"/>
            <p:cNvSpPr>
              <a:spLocks noChangeShapeType="1"/>
            </p:cNvSpPr>
            <p:nvPr/>
          </p:nvSpPr>
          <p:spPr bwMode="auto">
            <a:xfrm>
              <a:off x="408" y="972"/>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9683" name="Line 354"/>
            <p:cNvSpPr>
              <a:spLocks noChangeShapeType="1"/>
            </p:cNvSpPr>
            <p:nvPr/>
          </p:nvSpPr>
          <p:spPr bwMode="auto">
            <a:xfrm>
              <a:off x="408" y="972"/>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9684" name="Line 355"/>
            <p:cNvSpPr>
              <a:spLocks noChangeShapeType="1"/>
            </p:cNvSpPr>
            <p:nvPr/>
          </p:nvSpPr>
          <p:spPr bwMode="auto">
            <a:xfrm>
              <a:off x="408" y="972"/>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9685" name="Line 356"/>
            <p:cNvSpPr>
              <a:spLocks noChangeShapeType="1"/>
            </p:cNvSpPr>
            <p:nvPr/>
          </p:nvSpPr>
          <p:spPr bwMode="auto">
            <a:xfrm>
              <a:off x="408" y="972"/>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9686" name="Line 357"/>
            <p:cNvSpPr>
              <a:spLocks noChangeShapeType="1"/>
            </p:cNvSpPr>
            <p:nvPr/>
          </p:nvSpPr>
          <p:spPr bwMode="auto">
            <a:xfrm flipV="1">
              <a:off x="408" y="966"/>
              <a:ext cx="1" cy="6"/>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9687" name="Line 358"/>
            <p:cNvSpPr>
              <a:spLocks noChangeShapeType="1"/>
            </p:cNvSpPr>
            <p:nvPr/>
          </p:nvSpPr>
          <p:spPr bwMode="auto">
            <a:xfrm>
              <a:off x="408" y="966"/>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9688" name="Line 359"/>
            <p:cNvSpPr>
              <a:spLocks noChangeShapeType="1"/>
            </p:cNvSpPr>
            <p:nvPr/>
          </p:nvSpPr>
          <p:spPr bwMode="auto">
            <a:xfrm>
              <a:off x="408" y="966"/>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9689" name="Line 360"/>
            <p:cNvSpPr>
              <a:spLocks noChangeShapeType="1"/>
            </p:cNvSpPr>
            <p:nvPr/>
          </p:nvSpPr>
          <p:spPr bwMode="auto">
            <a:xfrm>
              <a:off x="408" y="966"/>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9690" name="Line 361"/>
            <p:cNvSpPr>
              <a:spLocks noChangeShapeType="1"/>
            </p:cNvSpPr>
            <p:nvPr/>
          </p:nvSpPr>
          <p:spPr bwMode="auto">
            <a:xfrm flipV="1">
              <a:off x="408" y="960"/>
              <a:ext cx="1" cy="6"/>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9691" name="Line 362"/>
            <p:cNvSpPr>
              <a:spLocks noChangeShapeType="1"/>
            </p:cNvSpPr>
            <p:nvPr/>
          </p:nvSpPr>
          <p:spPr bwMode="auto">
            <a:xfrm>
              <a:off x="408" y="960"/>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9692" name="Line 363"/>
            <p:cNvSpPr>
              <a:spLocks noChangeShapeType="1"/>
            </p:cNvSpPr>
            <p:nvPr/>
          </p:nvSpPr>
          <p:spPr bwMode="auto">
            <a:xfrm>
              <a:off x="408" y="960"/>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9693" name="Line 364"/>
            <p:cNvSpPr>
              <a:spLocks noChangeShapeType="1"/>
            </p:cNvSpPr>
            <p:nvPr/>
          </p:nvSpPr>
          <p:spPr bwMode="auto">
            <a:xfrm>
              <a:off x="408" y="960"/>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9694" name="Line 365"/>
            <p:cNvSpPr>
              <a:spLocks noChangeShapeType="1"/>
            </p:cNvSpPr>
            <p:nvPr/>
          </p:nvSpPr>
          <p:spPr bwMode="auto">
            <a:xfrm>
              <a:off x="408" y="960"/>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9695" name="Line 366"/>
            <p:cNvSpPr>
              <a:spLocks noChangeShapeType="1"/>
            </p:cNvSpPr>
            <p:nvPr/>
          </p:nvSpPr>
          <p:spPr bwMode="auto">
            <a:xfrm flipV="1">
              <a:off x="408" y="954"/>
              <a:ext cx="1" cy="6"/>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9696" name="Line 367"/>
            <p:cNvSpPr>
              <a:spLocks noChangeShapeType="1"/>
            </p:cNvSpPr>
            <p:nvPr/>
          </p:nvSpPr>
          <p:spPr bwMode="auto">
            <a:xfrm>
              <a:off x="408" y="954"/>
              <a:ext cx="48"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9697" name="Line 368"/>
            <p:cNvSpPr>
              <a:spLocks noChangeShapeType="1"/>
            </p:cNvSpPr>
            <p:nvPr/>
          </p:nvSpPr>
          <p:spPr bwMode="auto">
            <a:xfrm>
              <a:off x="456" y="954"/>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9698" name="Line 369"/>
            <p:cNvSpPr>
              <a:spLocks noChangeShapeType="1"/>
            </p:cNvSpPr>
            <p:nvPr/>
          </p:nvSpPr>
          <p:spPr bwMode="auto">
            <a:xfrm>
              <a:off x="456" y="954"/>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9699" name="Line 370"/>
            <p:cNvSpPr>
              <a:spLocks noChangeShapeType="1"/>
            </p:cNvSpPr>
            <p:nvPr/>
          </p:nvSpPr>
          <p:spPr bwMode="auto">
            <a:xfrm>
              <a:off x="456" y="954"/>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9700" name="Line 371"/>
            <p:cNvSpPr>
              <a:spLocks noChangeShapeType="1"/>
            </p:cNvSpPr>
            <p:nvPr/>
          </p:nvSpPr>
          <p:spPr bwMode="auto">
            <a:xfrm flipV="1">
              <a:off x="456" y="948"/>
              <a:ext cx="1" cy="6"/>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9701" name="Line 372"/>
            <p:cNvSpPr>
              <a:spLocks noChangeShapeType="1"/>
            </p:cNvSpPr>
            <p:nvPr/>
          </p:nvSpPr>
          <p:spPr bwMode="auto">
            <a:xfrm>
              <a:off x="456" y="948"/>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9702" name="Line 373"/>
            <p:cNvSpPr>
              <a:spLocks noChangeShapeType="1"/>
            </p:cNvSpPr>
            <p:nvPr/>
          </p:nvSpPr>
          <p:spPr bwMode="auto">
            <a:xfrm>
              <a:off x="456" y="948"/>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9703" name="Line 374"/>
            <p:cNvSpPr>
              <a:spLocks noChangeShapeType="1"/>
            </p:cNvSpPr>
            <p:nvPr/>
          </p:nvSpPr>
          <p:spPr bwMode="auto">
            <a:xfrm>
              <a:off x="456" y="948"/>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9704" name="Line 375"/>
            <p:cNvSpPr>
              <a:spLocks noChangeShapeType="1"/>
            </p:cNvSpPr>
            <p:nvPr/>
          </p:nvSpPr>
          <p:spPr bwMode="auto">
            <a:xfrm flipV="1">
              <a:off x="456" y="942"/>
              <a:ext cx="1" cy="6"/>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9705" name="Line 376"/>
            <p:cNvSpPr>
              <a:spLocks noChangeShapeType="1"/>
            </p:cNvSpPr>
            <p:nvPr/>
          </p:nvSpPr>
          <p:spPr bwMode="auto">
            <a:xfrm>
              <a:off x="456" y="942"/>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9706" name="Line 377"/>
            <p:cNvSpPr>
              <a:spLocks noChangeShapeType="1"/>
            </p:cNvSpPr>
            <p:nvPr/>
          </p:nvSpPr>
          <p:spPr bwMode="auto">
            <a:xfrm>
              <a:off x="456" y="942"/>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9707" name="Line 378"/>
            <p:cNvSpPr>
              <a:spLocks noChangeShapeType="1"/>
            </p:cNvSpPr>
            <p:nvPr/>
          </p:nvSpPr>
          <p:spPr bwMode="auto">
            <a:xfrm>
              <a:off x="456" y="942"/>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9708" name="Line 379"/>
            <p:cNvSpPr>
              <a:spLocks noChangeShapeType="1"/>
            </p:cNvSpPr>
            <p:nvPr/>
          </p:nvSpPr>
          <p:spPr bwMode="auto">
            <a:xfrm>
              <a:off x="456" y="942"/>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9709" name="Line 380"/>
            <p:cNvSpPr>
              <a:spLocks noChangeShapeType="1"/>
            </p:cNvSpPr>
            <p:nvPr/>
          </p:nvSpPr>
          <p:spPr bwMode="auto">
            <a:xfrm flipV="1">
              <a:off x="456" y="936"/>
              <a:ext cx="1" cy="6"/>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9710" name="Line 381"/>
            <p:cNvSpPr>
              <a:spLocks noChangeShapeType="1"/>
            </p:cNvSpPr>
            <p:nvPr/>
          </p:nvSpPr>
          <p:spPr bwMode="auto">
            <a:xfrm>
              <a:off x="456" y="936"/>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9711" name="Line 382"/>
            <p:cNvSpPr>
              <a:spLocks noChangeShapeType="1"/>
            </p:cNvSpPr>
            <p:nvPr/>
          </p:nvSpPr>
          <p:spPr bwMode="auto">
            <a:xfrm>
              <a:off x="456" y="936"/>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9712" name="Line 383"/>
            <p:cNvSpPr>
              <a:spLocks noChangeShapeType="1"/>
            </p:cNvSpPr>
            <p:nvPr/>
          </p:nvSpPr>
          <p:spPr bwMode="auto">
            <a:xfrm>
              <a:off x="456" y="936"/>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9713" name="Line 384"/>
            <p:cNvSpPr>
              <a:spLocks noChangeShapeType="1"/>
            </p:cNvSpPr>
            <p:nvPr/>
          </p:nvSpPr>
          <p:spPr bwMode="auto">
            <a:xfrm flipV="1">
              <a:off x="456" y="930"/>
              <a:ext cx="1" cy="6"/>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9714" name="Line 385"/>
            <p:cNvSpPr>
              <a:spLocks noChangeShapeType="1"/>
            </p:cNvSpPr>
            <p:nvPr/>
          </p:nvSpPr>
          <p:spPr bwMode="auto">
            <a:xfrm>
              <a:off x="456" y="930"/>
              <a:ext cx="42"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9715" name="Line 386"/>
            <p:cNvSpPr>
              <a:spLocks noChangeShapeType="1"/>
            </p:cNvSpPr>
            <p:nvPr/>
          </p:nvSpPr>
          <p:spPr bwMode="auto">
            <a:xfrm>
              <a:off x="498" y="930"/>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9716" name="Line 387"/>
            <p:cNvSpPr>
              <a:spLocks noChangeShapeType="1"/>
            </p:cNvSpPr>
            <p:nvPr/>
          </p:nvSpPr>
          <p:spPr bwMode="auto">
            <a:xfrm>
              <a:off x="498" y="930"/>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9717" name="Line 388"/>
            <p:cNvSpPr>
              <a:spLocks noChangeShapeType="1"/>
            </p:cNvSpPr>
            <p:nvPr/>
          </p:nvSpPr>
          <p:spPr bwMode="auto">
            <a:xfrm>
              <a:off x="498" y="930"/>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9718" name="Line 389"/>
            <p:cNvSpPr>
              <a:spLocks noChangeShapeType="1"/>
            </p:cNvSpPr>
            <p:nvPr/>
          </p:nvSpPr>
          <p:spPr bwMode="auto">
            <a:xfrm flipV="1">
              <a:off x="498" y="924"/>
              <a:ext cx="1" cy="6"/>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9719" name="Line 390"/>
            <p:cNvSpPr>
              <a:spLocks noChangeShapeType="1"/>
            </p:cNvSpPr>
            <p:nvPr/>
          </p:nvSpPr>
          <p:spPr bwMode="auto">
            <a:xfrm>
              <a:off x="498" y="924"/>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9720" name="Line 391"/>
            <p:cNvSpPr>
              <a:spLocks noChangeShapeType="1"/>
            </p:cNvSpPr>
            <p:nvPr/>
          </p:nvSpPr>
          <p:spPr bwMode="auto">
            <a:xfrm>
              <a:off x="498" y="924"/>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9721" name="Line 392"/>
            <p:cNvSpPr>
              <a:spLocks noChangeShapeType="1"/>
            </p:cNvSpPr>
            <p:nvPr/>
          </p:nvSpPr>
          <p:spPr bwMode="auto">
            <a:xfrm>
              <a:off x="498" y="924"/>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9722" name="Line 393"/>
            <p:cNvSpPr>
              <a:spLocks noChangeShapeType="1"/>
            </p:cNvSpPr>
            <p:nvPr/>
          </p:nvSpPr>
          <p:spPr bwMode="auto">
            <a:xfrm>
              <a:off x="498" y="924"/>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9723" name="Line 394"/>
            <p:cNvSpPr>
              <a:spLocks noChangeShapeType="1"/>
            </p:cNvSpPr>
            <p:nvPr/>
          </p:nvSpPr>
          <p:spPr bwMode="auto">
            <a:xfrm flipV="1">
              <a:off x="498" y="918"/>
              <a:ext cx="1" cy="6"/>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9724" name="Line 395"/>
            <p:cNvSpPr>
              <a:spLocks noChangeShapeType="1"/>
            </p:cNvSpPr>
            <p:nvPr/>
          </p:nvSpPr>
          <p:spPr bwMode="auto">
            <a:xfrm>
              <a:off x="498" y="918"/>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9725" name="Line 396"/>
            <p:cNvSpPr>
              <a:spLocks noChangeShapeType="1"/>
            </p:cNvSpPr>
            <p:nvPr/>
          </p:nvSpPr>
          <p:spPr bwMode="auto">
            <a:xfrm>
              <a:off x="498" y="918"/>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9726" name="Line 397"/>
            <p:cNvSpPr>
              <a:spLocks noChangeShapeType="1"/>
            </p:cNvSpPr>
            <p:nvPr/>
          </p:nvSpPr>
          <p:spPr bwMode="auto">
            <a:xfrm>
              <a:off x="498" y="918"/>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9727" name="Line 398"/>
            <p:cNvSpPr>
              <a:spLocks noChangeShapeType="1"/>
            </p:cNvSpPr>
            <p:nvPr/>
          </p:nvSpPr>
          <p:spPr bwMode="auto">
            <a:xfrm flipV="1">
              <a:off x="498" y="912"/>
              <a:ext cx="1" cy="6"/>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9728" name="Line 399"/>
            <p:cNvSpPr>
              <a:spLocks noChangeShapeType="1"/>
            </p:cNvSpPr>
            <p:nvPr/>
          </p:nvSpPr>
          <p:spPr bwMode="auto">
            <a:xfrm>
              <a:off x="498" y="912"/>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9729" name="Line 400"/>
            <p:cNvSpPr>
              <a:spLocks noChangeShapeType="1"/>
            </p:cNvSpPr>
            <p:nvPr/>
          </p:nvSpPr>
          <p:spPr bwMode="auto">
            <a:xfrm>
              <a:off x="498" y="912"/>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9730" name="Line 401"/>
            <p:cNvSpPr>
              <a:spLocks noChangeShapeType="1"/>
            </p:cNvSpPr>
            <p:nvPr/>
          </p:nvSpPr>
          <p:spPr bwMode="auto">
            <a:xfrm>
              <a:off x="498" y="912"/>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9731" name="Line 402"/>
            <p:cNvSpPr>
              <a:spLocks noChangeShapeType="1"/>
            </p:cNvSpPr>
            <p:nvPr/>
          </p:nvSpPr>
          <p:spPr bwMode="auto">
            <a:xfrm>
              <a:off x="498" y="912"/>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9732" name="Line 403"/>
            <p:cNvSpPr>
              <a:spLocks noChangeShapeType="1"/>
            </p:cNvSpPr>
            <p:nvPr/>
          </p:nvSpPr>
          <p:spPr bwMode="auto">
            <a:xfrm flipV="1">
              <a:off x="498" y="906"/>
              <a:ext cx="1" cy="6"/>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9733" name="Line 404"/>
            <p:cNvSpPr>
              <a:spLocks noChangeShapeType="1"/>
            </p:cNvSpPr>
            <p:nvPr/>
          </p:nvSpPr>
          <p:spPr bwMode="auto">
            <a:xfrm>
              <a:off x="498" y="906"/>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9734" name="Line 405"/>
            <p:cNvSpPr>
              <a:spLocks noChangeShapeType="1"/>
            </p:cNvSpPr>
            <p:nvPr/>
          </p:nvSpPr>
          <p:spPr bwMode="auto">
            <a:xfrm>
              <a:off x="498" y="906"/>
              <a:ext cx="48"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9735" name="Line 406"/>
            <p:cNvSpPr>
              <a:spLocks noChangeShapeType="1"/>
            </p:cNvSpPr>
            <p:nvPr/>
          </p:nvSpPr>
          <p:spPr bwMode="auto">
            <a:xfrm>
              <a:off x="546" y="906"/>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9736" name="Line 407"/>
            <p:cNvSpPr>
              <a:spLocks noChangeShapeType="1"/>
            </p:cNvSpPr>
            <p:nvPr/>
          </p:nvSpPr>
          <p:spPr bwMode="auto">
            <a:xfrm>
              <a:off x="546" y="906"/>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9737" name="Line 408"/>
            <p:cNvSpPr>
              <a:spLocks noChangeShapeType="1"/>
            </p:cNvSpPr>
            <p:nvPr/>
          </p:nvSpPr>
          <p:spPr bwMode="auto">
            <a:xfrm flipV="1">
              <a:off x="546" y="900"/>
              <a:ext cx="1" cy="6"/>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9738" name="Line 409"/>
            <p:cNvSpPr>
              <a:spLocks noChangeShapeType="1"/>
            </p:cNvSpPr>
            <p:nvPr/>
          </p:nvSpPr>
          <p:spPr bwMode="auto">
            <a:xfrm>
              <a:off x="546" y="900"/>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9739" name="Line 410"/>
            <p:cNvSpPr>
              <a:spLocks noChangeShapeType="1"/>
            </p:cNvSpPr>
            <p:nvPr/>
          </p:nvSpPr>
          <p:spPr bwMode="auto">
            <a:xfrm>
              <a:off x="546" y="900"/>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9740" name="Line 411"/>
            <p:cNvSpPr>
              <a:spLocks noChangeShapeType="1"/>
            </p:cNvSpPr>
            <p:nvPr/>
          </p:nvSpPr>
          <p:spPr bwMode="auto">
            <a:xfrm>
              <a:off x="546" y="900"/>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9741" name="Line 412"/>
            <p:cNvSpPr>
              <a:spLocks noChangeShapeType="1"/>
            </p:cNvSpPr>
            <p:nvPr/>
          </p:nvSpPr>
          <p:spPr bwMode="auto">
            <a:xfrm flipV="1">
              <a:off x="546" y="894"/>
              <a:ext cx="1" cy="6"/>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9742" name="Line 413"/>
            <p:cNvSpPr>
              <a:spLocks noChangeShapeType="1"/>
            </p:cNvSpPr>
            <p:nvPr/>
          </p:nvSpPr>
          <p:spPr bwMode="auto">
            <a:xfrm>
              <a:off x="546" y="894"/>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9743" name="Line 414"/>
            <p:cNvSpPr>
              <a:spLocks noChangeShapeType="1"/>
            </p:cNvSpPr>
            <p:nvPr/>
          </p:nvSpPr>
          <p:spPr bwMode="auto">
            <a:xfrm>
              <a:off x="546" y="894"/>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9744" name="Line 415"/>
            <p:cNvSpPr>
              <a:spLocks noChangeShapeType="1"/>
            </p:cNvSpPr>
            <p:nvPr/>
          </p:nvSpPr>
          <p:spPr bwMode="auto">
            <a:xfrm>
              <a:off x="546" y="894"/>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9745" name="Line 416"/>
            <p:cNvSpPr>
              <a:spLocks noChangeShapeType="1"/>
            </p:cNvSpPr>
            <p:nvPr/>
          </p:nvSpPr>
          <p:spPr bwMode="auto">
            <a:xfrm>
              <a:off x="546" y="894"/>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9746" name="Line 417"/>
            <p:cNvSpPr>
              <a:spLocks noChangeShapeType="1"/>
            </p:cNvSpPr>
            <p:nvPr/>
          </p:nvSpPr>
          <p:spPr bwMode="auto">
            <a:xfrm flipV="1">
              <a:off x="546" y="888"/>
              <a:ext cx="1" cy="6"/>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9747" name="Line 418"/>
            <p:cNvSpPr>
              <a:spLocks noChangeShapeType="1"/>
            </p:cNvSpPr>
            <p:nvPr/>
          </p:nvSpPr>
          <p:spPr bwMode="auto">
            <a:xfrm>
              <a:off x="546" y="888"/>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9748" name="Line 419"/>
            <p:cNvSpPr>
              <a:spLocks noChangeShapeType="1"/>
            </p:cNvSpPr>
            <p:nvPr/>
          </p:nvSpPr>
          <p:spPr bwMode="auto">
            <a:xfrm>
              <a:off x="546" y="888"/>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9749" name="Line 420"/>
            <p:cNvSpPr>
              <a:spLocks noChangeShapeType="1"/>
            </p:cNvSpPr>
            <p:nvPr/>
          </p:nvSpPr>
          <p:spPr bwMode="auto">
            <a:xfrm>
              <a:off x="546" y="888"/>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9750" name="Line 421"/>
            <p:cNvSpPr>
              <a:spLocks noChangeShapeType="1"/>
            </p:cNvSpPr>
            <p:nvPr/>
          </p:nvSpPr>
          <p:spPr bwMode="auto">
            <a:xfrm flipV="1">
              <a:off x="546" y="882"/>
              <a:ext cx="1" cy="6"/>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9751" name="Line 422"/>
            <p:cNvSpPr>
              <a:spLocks noChangeShapeType="1"/>
            </p:cNvSpPr>
            <p:nvPr/>
          </p:nvSpPr>
          <p:spPr bwMode="auto">
            <a:xfrm>
              <a:off x="546" y="882"/>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9752" name="Line 423"/>
            <p:cNvSpPr>
              <a:spLocks noChangeShapeType="1"/>
            </p:cNvSpPr>
            <p:nvPr/>
          </p:nvSpPr>
          <p:spPr bwMode="auto">
            <a:xfrm>
              <a:off x="546" y="882"/>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9753" name="Line 424"/>
            <p:cNvSpPr>
              <a:spLocks noChangeShapeType="1"/>
            </p:cNvSpPr>
            <p:nvPr/>
          </p:nvSpPr>
          <p:spPr bwMode="auto">
            <a:xfrm>
              <a:off x="546" y="882"/>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9754" name="Line 425"/>
            <p:cNvSpPr>
              <a:spLocks noChangeShapeType="1"/>
            </p:cNvSpPr>
            <p:nvPr/>
          </p:nvSpPr>
          <p:spPr bwMode="auto">
            <a:xfrm>
              <a:off x="546" y="882"/>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9755" name="Line 426"/>
            <p:cNvSpPr>
              <a:spLocks noChangeShapeType="1"/>
            </p:cNvSpPr>
            <p:nvPr/>
          </p:nvSpPr>
          <p:spPr bwMode="auto">
            <a:xfrm flipV="1">
              <a:off x="546" y="876"/>
              <a:ext cx="1" cy="6"/>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9756" name="Line 427"/>
            <p:cNvSpPr>
              <a:spLocks noChangeShapeType="1"/>
            </p:cNvSpPr>
            <p:nvPr/>
          </p:nvSpPr>
          <p:spPr bwMode="auto">
            <a:xfrm>
              <a:off x="546" y="876"/>
              <a:ext cx="42"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9757" name="Line 428"/>
            <p:cNvSpPr>
              <a:spLocks noChangeShapeType="1"/>
            </p:cNvSpPr>
            <p:nvPr/>
          </p:nvSpPr>
          <p:spPr bwMode="auto">
            <a:xfrm>
              <a:off x="588" y="876"/>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9758" name="Line 429"/>
            <p:cNvSpPr>
              <a:spLocks noChangeShapeType="1"/>
            </p:cNvSpPr>
            <p:nvPr/>
          </p:nvSpPr>
          <p:spPr bwMode="auto">
            <a:xfrm>
              <a:off x="588" y="876"/>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9759" name="Line 430"/>
            <p:cNvSpPr>
              <a:spLocks noChangeShapeType="1"/>
            </p:cNvSpPr>
            <p:nvPr/>
          </p:nvSpPr>
          <p:spPr bwMode="auto">
            <a:xfrm>
              <a:off x="588" y="876"/>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9760" name="Line 431"/>
            <p:cNvSpPr>
              <a:spLocks noChangeShapeType="1"/>
            </p:cNvSpPr>
            <p:nvPr/>
          </p:nvSpPr>
          <p:spPr bwMode="auto">
            <a:xfrm flipV="1">
              <a:off x="588" y="870"/>
              <a:ext cx="1" cy="6"/>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9761" name="Line 432"/>
            <p:cNvSpPr>
              <a:spLocks noChangeShapeType="1"/>
            </p:cNvSpPr>
            <p:nvPr/>
          </p:nvSpPr>
          <p:spPr bwMode="auto">
            <a:xfrm>
              <a:off x="588" y="870"/>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9762" name="Line 433"/>
            <p:cNvSpPr>
              <a:spLocks noChangeShapeType="1"/>
            </p:cNvSpPr>
            <p:nvPr/>
          </p:nvSpPr>
          <p:spPr bwMode="auto">
            <a:xfrm>
              <a:off x="588" y="870"/>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9763" name="Line 434"/>
            <p:cNvSpPr>
              <a:spLocks noChangeShapeType="1"/>
            </p:cNvSpPr>
            <p:nvPr/>
          </p:nvSpPr>
          <p:spPr bwMode="auto">
            <a:xfrm>
              <a:off x="588" y="870"/>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9764" name="Line 435"/>
            <p:cNvSpPr>
              <a:spLocks noChangeShapeType="1"/>
            </p:cNvSpPr>
            <p:nvPr/>
          </p:nvSpPr>
          <p:spPr bwMode="auto">
            <a:xfrm flipV="1">
              <a:off x="588" y="864"/>
              <a:ext cx="1" cy="6"/>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9765" name="Line 436"/>
            <p:cNvSpPr>
              <a:spLocks noChangeShapeType="1"/>
            </p:cNvSpPr>
            <p:nvPr/>
          </p:nvSpPr>
          <p:spPr bwMode="auto">
            <a:xfrm>
              <a:off x="588" y="864"/>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9766" name="Line 437"/>
            <p:cNvSpPr>
              <a:spLocks noChangeShapeType="1"/>
            </p:cNvSpPr>
            <p:nvPr/>
          </p:nvSpPr>
          <p:spPr bwMode="auto">
            <a:xfrm>
              <a:off x="588" y="864"/>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9767" name="Line 438"/>
            <p:cNvSpPr>
              <a:spLocks noChangeShapeType="1"/>
            </p:cNvSpPr>
            <p:nvPr/>
          </p:nvSpPr>
          <p:spPr bwMode="auto">
            <a:xfrm>
              <a:off x="588" y="864"/>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9768" name="Line 439"/>
            <p:cNvSpPr>
              <a:spLocks noChangeShapeType="1"/>
            </p:cNvSpPr>
            <p:nvPr/>
          </p:nvSpPr>
          <p:spPr bwMode="auto">
            <a:xfrm>
              <a:off x="588" y="864"/>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9769" name="Line 440"/>
            <p:cNvSpPr>
              <a:spLocks noChangeShapeType="1"/>
            </p:cNvSpPr>
            <p:nvPr/>
          </p:nvSpPr>
          <p:spPr bwMode="auto">
            <a:xfrm flipV="1">
              <a:off x="588" y="858"/>
              <a:ext cx="1" cy="6"/>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9770" name="Line 441"/>
            <p:cNvSpPr>
              <a:spLocks noChangeShapeType="1"/>
            </p:cNvSpPr>
            <p:nvPr/>
          </p:nvSpPr>
          <p:spPr bwMode="auto">
            <a:xfrm>
              <a:off x="588" y="858"/>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9771" name="Line 442"/>
            <p:cNvSpPr>
              <a:spLocks noChangeShapeType="1"/>
            </p:cNvSpPr>
            <p:nvPr/>
          </p:nvSpPr>
          <p:spPr bwMode="auto">
            <a:xfrm>
              <a:off x="588" y="858"/>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9772" name="Line 443"/>
            <p:cNvSpPr>
              <a:spLocks noChangeShapeType="1"/>
            </p:cNvSpPr>
            <p:nvPr/>
          </p:nvSpPr>
          <p:spPr bwMode="auto">
            <a:xfrm>
              <a:off x="588" y="858"/>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9773" name="Line 444"/>
            <p:cNvSpPr>
              <a:spLocks noChangeShapeType="1"/>
            </p:cNvSpPr>
            <p:nvPr/>
          </p:nvSpPr>
          <p:spPr bwMode="auto">
            <a:xfrm flipV="1">
              <a:off x="588" y="852"/>
              <a:ext cx="1" cy="6"/>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9774" name="Line 445"/>
            <p:cNvSpPr>
              <a:spLocks noChangeShapeType="1"/>
            </p:cNvSpPr>
            <p:nvPr/>
          </p:nvSpPr>
          <p:spPr bwMode="auto">
            <a:xfrm>
              <a:off x="588" y="852"/>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9775" name="Line 446"/>
            <p:cNvSpPr>
              <a:spLocks noChangeShapeType="1"/>
            </p:cNvSpPr>
            <p:nvPr/>
          </p:nvSpPr>
          <p:spPr bwMode="auto">
            <a:xfrm>
              <a:off x="588" y="852"/>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9776" name="Line 447"/>
            <p:cNvSpPr>
              <a:spLocks noChangeShapeType="1"/>
            </p:cNvSpPr>
            <p:nvPr/>
          </p:nvSpPr>
          <p:spPr bwMode="auto">
            <a:xfrm>
              <a:off x="588" y="852"/>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9777" name="Line 448"/>
            <p:cNvSpPr>
              <a:spLocks noChangeShapeType="1"/>
            </p:cNvSpPr>
            <p:nvPr/>
          </p:nvSpPr>
          <p:spPr bwMode="auto">
            <a:xfrm>
              <a:off x="588" y="852"/>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9778" name="Line 449"/>
            <p:cNvSpPr>
              <a:spLocks noChangeShapeType="1"/>
            </p:cNvSpPr>
            <p:nvPr/>
          </p:nvSpPr>
          <p:spPr bwMode="auto">
            <a:xfrm flipV="1">
              <a:off x="588" y="846"/>
              <a:ext cx="1" cy="6"/>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9779" name="Line 450"/>
            <p:cNvSpPr>
              <a:spLocks noChangeShapeType="1"/>
            </p:cNvSpPr>
            <p:nvPr/>
          </p:nvSpPr>
          <p:spPr bwMode="auto">
            <a:xfrm>
              <a:off x="588" y="846"/>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9780" name="Line 451"/>
            <p:cNvSpPr>
              <a:spLocks noChangeShapeType="1"/>
            </p:cNvSpPr>
            <p:nvPr/>
          </p:nvSpPr>
          <p:spPr bwMode="auto">
            <a:xfrm>
              <a:off x="588" y="846"/>
              <a:ext cx="48"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9781" name="Line 452"/>
            <p:cNvSpPr>
              <a:spLocks noChangeShapeType="1"/>
            </p:cNvSpPr>
            <p:nvPr/>
          </p:nvSpPr>
          <p:spPr bwMode="auto">
            <a:xfrm>
              <a:off x="636" y="846"/>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9782" name="Line 453"/>
            <p:cNvSpPr>
              <a:spLocks noChangeShapeType="1"/>
            </p:cNvSpPr>
            <p:nvPr/>
          </p:nvSpPr>
          <p:spPr bwMode="auto">
            <a:xfrm>
              <a:off x="636" y="846"/>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9783" name="Line 454"/>
            <p:cNvSpPr>
              <a:spLocks noChangeShapeType="1"/>
            </p:cNvSpPr>
            <p:nvPr/>
          </p:nvSpPr>
          <p:spPr bwMode="auto">
            <a:xfrm flipV="1">
              <a:off x="636" y="840"/>
              <a:ext cx="1" cy="6"/>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9784" name="Line 455"/>
            <p:cNvSpPr>
              <a:spLocks noChangeShapeType="1"/>
            </p:cNvSpPr>
            <p:nvPr/>
          </p:nvSpPr>
          <p:spPr bwMode="auto">
            <a:xfrm>
              <a:off x="636" y="840"/>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9785" name="Line 456"/>
            <p:cNvSpPr>
              <a:spLocks noChangeShapeType="1"/>
            </p:cNvSpPr>
            <p:nvPr/>
          </p:nvSpPr>
          <p:spPr bwMode="auto">
            <a:xfrm>
              <a:off x="636" y="840"/>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9786" name="Line 457"/>
            <p:cNvSpPr>
              <a:spLocks noChangeShapeType="1"/>
            </p:cNvSpPr>
            <p:nvPr/>
          </p:nvSpPr>
          <p:spPr bwMode="auto">
            <a:xfrm>
              <a:off x="636" y="840"/>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9787" name="Line 458"/>
            <p:cNvSpPr>
              <a:spLocks noChangeShapeType="1"/>
            </p:cNvSpPr>
            <p:nvPr/>
          </p:nvSpPr>
          <p:spPr bwMode="auto">
            <a:xfrm flipV="1">
              <a:off x="636" y="834"/>
              <a:ext cx="1" cy="6"/>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9788" name="Line 459"/>
            <p:cNvSpPr>
              <a:spLocks noChangeShapeType="1"/>
            </p:cNvSpPr>
            <p:nvPr/>
          </p:nvSpPr>
          <p:spPr bwMode="auto">
            <a:xfrm>
              <a:off x="636" y="834"/>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9789" name="Line 460"/>
            <p:cNvSpPr>
              <a:spLocks noChangeShapeType="1"/>
            </p:cNvSpPr>
            <p:nvPr/>
          </p:nvSpPr>
          <p:spPr bwMode="auto">
            <a:xfrm>
              <a:off x="636" y="834"/>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9790" name="Line 461"/>
            <p:cNvSpPr>
              <a:spLocks noChangeShapeType="1"/>
            </p:cNvSpPr>
            <p:nvPr/>
          </p:nvSpPr>
          <p:spPr bwMode="auto">
            <a:xfrm>
              <a:off x="636" y="834"/>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9791" name="Line 462"/>
            <p:cNvSpPr>
              <a:spLocks noChangeShapeType="1"/>
            </p:cNvSpPr>
            <p:nvPr/>
          </p:nvSpPr>
          <p:spPr bwMode="auto">
            <a:xfrm>
              <a:off x="636" y="834"/>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9792" name="Line 463"/>
            <p:cNvSpPr>
              <a:spLocks noChangeShapeType="1"/>
            </p:cNvSpPr>
            <p:nvPr/>
          </p:nvSpPr>
          <p:spPr bwMode="auto">
            <a:xfrm flipV="1">
              <a:off x="636" y="828"/>
              <a:ext cx="1" cy="6"/>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9793" name="Line 464"/>
            <p:cNvSpPr>
              <a:spLocks noChangeShapeType="1"/>
            </p:cNvSpPr>
            <p:nvPr/>
          </p:nvSpPr>
          <p:spPr bwMode="auto">
            <a:xfrm>
              <a:off x="636" y="828"/>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9794" name="Line 465"/>
            <p:cNvSpPr>
              <a:spLocks noChangeShapeType="1"/>
            </p:cNvSpPr>
            <p:nvPr/>
          </p:nvSpPr>
          <p:spPr bwMode="auto">
            <a:xfrm>
              <a:off x="636" y="828"/>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9795" name="Line 466"/>
            <p:cNvSpPr>
              <a:spLocks noChangeShapeType="1"/>
            </p:cNvSpPr>
            <p:nvPr/>
          </p:nvSpPr>
          <p:spPr bwMode="auto">
            <a:xfrm>
              <a:off x="636" y="828"/>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9796" name="Line 467"/>
            <p:cNvSpPr>
              <a:spLocks noChangeShapeType="1"/>
            </p:cNvSpPr>
            <p:nvPr/>
          </p:nvSpPr>
          <p:spPr bwMode="auto">
            <a:xfrm flipV="1">
              <a:off x="636" y="822"/>
              <a:ext cx="1" cy="6"/>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9797" name="Line 468"/>
            <p:cNvSpPr>
              <a:spLocks noChangeShapeType="1"/>
            </p:cNvSpPr>
            <p:nvPr/>
          </p:nvSpPr>
          <p:spPr bwMode="auto">
            <a:xfrm>
              <a:off x="636" y="822"/>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9798" name="Line 469"/>
            <p:cNvSpPr>
              <a:spLocks noChangeShapeType="1"/>
            </p:cNvSpPr>
            <p:nvPr/>
          </p:nvSpPr>
          <p:spPr bwMode="auto">
            <a:xfrm>
              <a:off x="636" y="822"/>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9799" name="Line 470"/>
            <p:cNvSpPr>
              <a:spLocks noChangeShapeType="1"/>
            </p:cNvSpPr>
            <p:nvPr/>
          </p:nvSpPr>
          <p:spPr bwMode="auto">
            <a:xfrm>
              <a:off x="636" y="822"/>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9800" name="Line 471"/>
            <p:cNvSpPr>
              <a:spLocks noChangeShapeType="1"/>
            </p:cNvSpPr>
            <p:nvPr/>
          </p:nvSpPr>
          <p:spPr bwMode="auto">
            <a:xfrm>
              <a:off x="636" y="822"/>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9801" name="Line 472"/>
            <p:cNvSpPr>
              <a:spLocks noChangeShapeType="1"/>
            </p:cNvSpPr>
            <p:nvPr/>
          </p:nvSpPr>
          <p:spPr bwMode="auto">
            <a:xfrm flipV="1">
              <a:off x="636" y="816"/>
              <a:ext cx="1" cy="6"/>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9802" name="Line 473"/>
            <p:cNvSpPr>
              <a:spLocks noChangeShapeType="1"/>
            </p:cNvSpPr>
            <p:nvPr/>
          </p:nvSpPr>
          <p:spPr bwMode="auto">
            <a:xfrm>
              <a:off x="636" y="816"/>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nvGrpSpPr>
            <p:cNvPr id="239803" name="Group 474"/>
            <p:cNvGrpSpPr>
              <a:grpSpLocks/>
            </p:cNvGrpSpPr>
            <p:nvPr/>
          </p:nvGrpSpPr>
          <p:grpSpPr bwMode="auto">
            <a:xfrm>
              <a:off x="636" y="558"/>
              <a:ext cx="271" cy="259"/>
              <a:chOff x="2190" y="2424"/>
              <a:chExt cx="271" cy="259"/>
            </a:xfrm>
          </p:grpSpPr>
          <p:sp>
            <p:nvSpPr>
              <p:cNvPr id="240679" name="Line 475"/>
              <p:cNvSpPr>
                <a:spLocks noChangeShapeType="1"/>
              </p:cNvSpPr>
              <p:nvPr/>
            </p:nvSpPr>
            <p:spPr bwMode="auto">
              <a:xfrm>
                <a:off x="2190" y="2682"/>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680" name="Line 476"/>
              <p:cNvSpPr>
                <a:spLocks noChangeShapeType="1"/>
              </p:cNvSpPr>
              <p:nvPr/>
            </p:nvSpPr>
            <p:spPr bwMode="auto">
              <a:xfrm>
                <a:off x="2190" y="2682"/>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681" name="Line 477"/>
              <p:cNvSpPr>
                <a:spLocks noChangeShapeType="1"/>
              </p:cNvSpPr>
              <p:nvPr/>
            </p:nvSpPr>
            <p:spPr bwMode="auto">
              <a:xfrm>
                <a:off x="2190" y="2682"/>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682" name="Line 478"/>
              <p:cNvSpPr>
                <a:spLocks noChangeShapeType="1"/>
              </p:cNvSpPr>
              <p:nvPr/>
            </p:nvSpPr>
            <p:spPr bwMode="auto">
              <a:xfrm flipV="1">
                <a:off x="2190" y="2676"/>
                <a:ext cx="42" cy="6"/>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683" name="Line 479"/>
              <p:cNvSpPr>
                <a:spLocks noChangeShapeType="1"/>
              </p:cNvSpPr>
              <p:nvPr/>
            </p:nvSpPr>
            <p:spPr bwMode="auto">
              <a:xfrm>
                <a:off x="2232" y="2676"/>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684" name="Line 480"/>
              <p:cNvSpPr>
                <a:spLocks noChangeShapeType="1"/>
              </p:cNvSpPr>
              <p:nvPr/>
            </p:nvSpPr>
            <p:spPr bwMode="auto">
              <a:xfrm>
                <a:off x="2232" y="2676"/>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685" name="Line 481"/>
              <p:cNvSpPr>
                <a:spLocks noChangeShapeType="1"/>
              </p:cNvSpPr>
              <p:nvPr/>
            </p:nvSpPr>
            <p:spPr bwMode="auto">
              <a:xfrm>
                <a:off x="2232" y="2676"/>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686" name="Line 482"/>
              <p:cNvSpPr>
                <a:spLocks noChangeShapeType="1"/>
              </p:cNvSpPr>
              <p:nvPr/>
            </p:nvSpPr>
            <p:spPr bwMode="auto">
              <a:xfrm flipV="1">
                <a:off x="2232" y="2670"/>
                <a:ext cx="1" cy="6"/>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687" name="Line 483"/>
              <p:cNvSpPr>
                <a:spLocks noChangeShapeType="1"/>
              </p:cNvSpPr>
              <p:nvPr/>
            </p:nvSpPr>
            <p:spPr bwMode="auto">
              <a:xfrm>
                <a:off x="2232" y="2670"/>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688" name="Line 484"/>
              <p:cNvSpPr>
                <a:spLocks noChangeShapeType="1"/>
              </p:cNvSpPr>
              <p:nvPr/>
            </p:nvSpPr>
            <p:spPr bwMode="auto">
              <a:xfrm>
                <a:off x="2232" y="2670"/>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689" name="Line 485"/>
              <p:cNvSpPr>
                <a:spLocks noChangeShapeType="1"/>
              </p:cNvSpPr>
              <p:nvPr/>
            </p:nvSpPr>
            <p:spPr bwMode="auto">
              <a:xfrm>
                <a:off x="2232" y="2670"/>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690" name="Line 486"/>
              <p:cNvSpPr>
                <a:spLocks noChangeShapeType="1"/>
              </p:cNvSpPr>
              <p:nvPr/>
            </p:nvSpPr>
            <p:spPr bwMode="auto">
              <a:xfrm>
                <a:off x="2232" y="2670"/>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691" name="Line 487"/>
              <p:cNvSpPr>
                <a:spLocks noChangeShapeType="1"/>
              </p:cNvSpPr>
              <p:nvPr/>
            </p:nvSpPr>
            <p:spPr bwMode="auto">
              <a:xfrm flipV="1">
                <a:off x="2232" y="2664"/>
                <a:ext cx="1" cy="6"/>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692" name="Line 488"/>
              <p:cNvSpPr>
                <a:spLocks noChangeShapeType="1"/>
              </p:cNvSpPr>
              <p:nvPr/>
            </p:nvSpPr>
            <p:spPr bwMode="auto">
              <a:xfrm>
                <a:off x="2232" y="2664"/>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693" name="Line 489"/>
              <p:cNvSpPr>
                <a:spLocks noChangeShapeType="1"/>
              </p:cNvSpPr>
              <p:nvPr/>
            </p:nvSpPr>
            <p:spPr bwMode="auto">
              <a:xfrm>
                <a:off x="2232" y="2664"/>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694" name="Line 490"/>
              <p:cNvSpPr>
                <a:spLocks noChangeShapeType="1"/>
              </p:cNvSpPr>
              <p:nvPr/>
            </p:nvSpPr>
            <p:spPr bwMode="auto">
              <a:xfrm>
                <a:off x="2232" y="2664"/>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695" name="Line 491"/>
              <p:cNvSpPr>
                <a:spLocks noChangeShapeType="1"/>
              </p:cNvSpPr>
              <p:nvPr/>
            </p:nvSpPr>
            <p:spPr bwMode="auto">
              <a:xfrm>
                <a:off x="2232" y="2664"/>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696" name="Line 492"/>
              <p:cNvSpPr>
                <a:spLocks noChangeShapeType="1"/>
              </p:cNvSpPr>
              <p:nvPr/>
            </p:nvSpPr>
            <p:spPr bwMode="auto">
              <a:xfrm flipV="1">
                <a:off x="2232" y="2658"/>
                <a:ext cx="1" cy="6"/>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697" name="Line 493"/>
              <p:cNvSpPr>
                <a:spLocks noChangeShapeType="1"/>
              </p:cNvSpPr>
              <p:nvPr/>
            </p:nvSpPr>
            <p:spPr bwMode="auto">
              <a:xfrm>
                <a:off x="2232" y="2658"/>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698" name="Line 494"/>
              <p:cNvSpPr>
                <a:spLocks noChangeShapeType="1"/>
              </p:cNvSpPr>
              <p:nvPr/>
            </p:nvSpPr>
            <p:spPr bwMode="auto">
              <a:xfrm>
                <a:off x="2232" y="2658"/>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699" name="Line 495"/>
              <p:cNvSpPr>
                <a:spLocks noChangeShapeType="1"/>
              </p:cNvSpPr>
              <p:nvPr/>
            </p:nvSpPr>
            <p:spPr bwMode="auto">
              <a:xfrm>
                <a:off x="2232" y="2658"/>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700" name="Line 496"/>
              <p:cNvSpPr>
                <a:spLocks noChangeShapeType="1"/>
              </p:cNvSpPr>
              <p:nvPr/>
            </p:nvSpPr>
            <p:spPr bwMode="auto">
              <a:xfrm flipV="1">
                <a:off x="2232" y="2652"/>
                <a:ext cx="1" cy="6"/>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701" name="Line 497"/>
              <p:cNvSpPr>
                <a:spLocks noChangeShapeType="1"/>
              </p:cNvSpPr>
              <p:nvPr/>
            </p:nvSpPr>
            <p:spPr bwMode="auto">
              <a:xfrm>
                <a:off x="2232" y="2652"/>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702" name="Line 498"/>
              <p:cNvSpPr>
                <a:spLocks noChangeShapeType="1"/>
              </p:cNvSpPr>
              <p:nvPr/>
            </p:nvSpPr>
            <p:spPr bwMode="auto">
              <a:xfrm>
                <a:off x="2232" y="2652"/>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703" name="Line 499"/>
              <p:cNvSpPr>
                <a:spLocks noChangeShapeType="1"/>
              </p:cNvSpPr>
              <p:nvPr/>
            </p:nvSpPr>
            <p:spPr bwMode="auto">
              <a:xfrm>
                <a:off x="2232" y="2652"/>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704" name="Line 500"/>
              <p:cNvSpPr>
                <a:spLocks noChangeShapeType="1"/>
              </p:cNvSpPr>
              <p:nvPr/>
            </p:nvSpPr>
            <p:spPr bwMode="auto">
              <a:xfrm>
                <a:off x="2232" y="2652"/>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705" name="Line 501"/>
              <p:cNvSpPr>
                <a:spLocks noChangeShapeType="1"/>
              </p:cNvSpPr>
              <p:nvPr/>
            </p:nvSpPr>
            <p:spPr bwMode="auto">
              <a:xfrm flipV="1">
                <a:off x="2232" y="2646"/>
                <a:ext cx="1" cy="6"/>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706" name="Line 502"/>
              <p:cNvSpPr>
                <a:spLocks noChangeShapeType="1"/>
              </p:cNvSpPr>
              <p:nvPr/>
            </p:nvSpPr>
            <p:spPr bwMode="auto">
              <a:xfrm>
                <a:off x="2232" y="2646"/>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707" name="Line 503"/>
              <p:cNvSpPr>
                <a:spLocks noChangeShapeType="1"/>
              </p:cNvSpPr>
              <p:nvPr/>
            </p:nvSpPr>
            <p:spPr bwMode="auto">
              <a:xfrm>
                <a:off x="2232" y="2646"/>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708" name="Line 504"/>
              <p:cNvSpPr>
                <a:spLocks noChangeShapeType="1"/>
              </p:cNvSpPr>
              <p:nvPr/>
            </p:nvSpPr>
            <p:spPr bwMode="auto">
              <a:xfrm>
                <a:off x="2232" y="2646"/>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709" name="Line 505"/>
              <p:cNvSpPr>
                <a:spLocks noChangeShapeType="1"/>
              </p:cNvSpPr>
              <p:nvPr/>
            </p:nvSpPr>
            <p:spPr bwMode="auto">
              <a:xfrm flipV="1">
                <a:off x="2232" y="2640"/>
                <a:ext cx="1" cy="6"/>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710" name="Line 506"/>
              <p:cNvSpPr>
                <a:spLocks noChangeShapeType="1"/>
              </p:cNvSpPr>
              <p:nvPr/>
            </p:nvSpPr>
            <p:spPr bwMode="auto">
              <a:xfrm>
                <a:off x="2232" y="2640"/>
                <a:ext cx="48"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711" name="Line 507"/>
              <p:cNvSpPr>
                <a:spLocks noChangeShapeType="1"/>
              </p:cNvSpPr>
              <p:nvPr/>
            </p:nvSpPr>
            <p:spPr bwMode="auto">
              <a:xfrm>
                <a:off x="2280" y="2640"/>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712" name="Line 508"/>
              <p:cNvSpPr>
                <a:spLocks noChangeShapeType="1"/>
              </p:cNvSpPr>
              <p:nvPr/>
            </p:nvSpPr>
            <p:spPr bwMode="auto">
              <a:xfrm>
                <a:off x="2280" y="2640"/>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713" name="Line 509"/>
              <p:cNvSpPr>
                <a:spLocks noChangeShapeType="1"/>
              </p:cNvSpPr>
              <p:nvPr/>
            </p:nvSpPr>
            <p:spPr bwMode="auto">
              <a:xfrm>
                <a:off x="2280" y="2640"/>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714" name="Line 510"/>
              <p:cNvSpPr>
                <a:spLocks noChangeShapeType="1"/>
              </p:cNvSpPr>
              <p:nvPr/>
            </p:nvSpPr>
            <p:spPr bwMode="auto">
              <a:xfrm flipV="1">
                <a:off x="2280" y="2634"/>
                <a:ext cx="1" cy="6"/>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715" name="Line 511"/>
              <p:cNvSpPr>
                <a:spLocks noChangeShapeType="1"/>
              </p:cNvSpPr>
              <p:nvPr/>
            </p:nvSpPr>
            <p:spPr bwMode="auto">
              <a:xfrm>
                <a:off x="2280" y="2634"/>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716" name="Line 512"/>
              <p:cNvSpPr>
                <a:spLocks noChangeShapeType="1"/>
              </p:cNvSpPr>
              <p:nvPr/>
            </p:nvSpPr>
            <p:spPr bwMode="auto">
              <a:xfrm>
                <a:off x="2280" y="2634"/>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717" name="Line 513"/>
              <p:cNvSpPr>
                <a:spLocks noChangeShapeType="1"/>
              </p:cNvSpPr>
              <p:nvPr/>
            </p:nvSpPr>
            <p:spPr bwMode="auto">
              <a:xfrm>
                <a:off x="2280" y="2634"/>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718" name="Line 514"/>
              <p:cNvSpPr>
                <a:spLocks noChangeShapeType="1"/>
              </p:cNvSpPr>
              <p:nvPr/>
            </p:nvSpPr>
            <p:spPr bwMode="auto">
              <a:xfrm>
                <a:off x="2280" y="2634"/>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719" name="Line 515"/>
              <p:cNvSpPr>
                <a:spLocks noChangeShapeType="1"/>
              </p:cNvSpPr>
              <p:nvPr/>
            </p:nvSpPr>
            <p:spPr bwMode="auto">
              <a:xfrm flipV="1">
                <a:off x="2280" y="2628"/>
                <a:ext cx="1" cy="6"/>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720" name="Line 516"/>
              <p:cNvSpPr>
                <a:spLocks noChangeShapeType="1"/>
              </p:cNvSpPr>
              <p:nvPr/>
            </p:nvSpPr>
            <p:spPr bwMode="auto">
              <a:xfrm>
                <a:off x="2280" y="2628"/>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721" name="Line 517"/>
              <p:cNvSpPr>
                <a:spLocks noChangeShapeType="1"/>
              </p:cNvSpPr>
              <p:nvPr/>
            </p:nvSpPr>
            <p:spPr bwMode="auto">
              <a:xfrm>
                <a:off x="2280" y="2628"/>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722" name="Line 518"/>
              <p:cNvSpPr>
                <a:spLocks noChangeShapeType="1"/>
              </p:cNvSpPr>
              <p:nvPr/>
            </p:nvSpPr>
            <p:spPr bwMode="auto">
              <a:xfrm>
                <a:off x="2280" y="2628"/>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723" name="Line 519"/>
              <p:cNvSpPr>
                <a:spLocks noChangeShapeType="1"/>
              </p:cNvSpPr>
              <p:nvPr/>
            </p:nvSpPr>
            <p:spPr bwMode="auto">
              <a:xfrm flipV="1">
                <a:off x="2280" y="2622"/>
                <a:ext cx="1" cy="6"/>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724" name="Line 520"/>
              <p:cNvSpPr>
                <a:spLocks noChangeShapeType="1"/>
              </p:cNvSpPr>
              <p:nvPr/>
            </p:nvSpPr>
            <p:spPr bwMode="auto">
              <a:xfrm>
                <a:off x="2280" y="2622"/>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725" name="Line 521"/>
              <p:cNvSpPr>
                <a:spLocks noChangeShapeType="1"/>
              </p:cNvSpPr>
              <p:nvPr/>
            </p:nvSpPr>
            <p:spPr bwMode="auto">
              <a:xfrm>
                <a:off x="2280" y="2622"/>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726" name="Line 522"/>
              <p:cNvSpPr>
                <a:spLocks noChangeShapeType="1"/>
              </p:cNvSpPr>
              <p:nvPr/>
            </p:nvSpPr>
            <p:spPr bwMode="auto">
              <a:xfrm>
                <a:off x="2280" y="2622"/>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727" name="Line 523"/>
              <p:cNvSpPr>
                <a:spLocks noChangeShapeType="1"/>
              </p:cNvSpPr>
              <p:nvPr/>
            </p:nvSpPr>
            <p:spPr bwMode="auto">
              <a:xfrm>
                <a:off x="2280" y="2622"/>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728" name="Line 524"/>
              <p:cNvSpPr>
                <a:spLocks noChangeShapeType="1"/>
              </p:cNvSpPr>
              <p:nvPr/>
            </p:nvSpPr>
            <p:spPr bwMode="auto">
              <a:xfrm flipV="1">
                <a:off x="2280" y="2616"/>
                <a:ext cx="1" cy="6"/>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729" name="Line 525"/>
              <p:cNvSpPr>
                <a:spLocks noChangeShapeType="1"/>
              </p:cNvSpPr>
              <p:nvPr/>
            </p:nvSpPr>
            <p:spPr bwMode="auto">
              <a:xfrm>
                <a:off x="2280" y="2616"/>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730" name="Line 526"/>
              <p:cNvSpPr>
                <a:spLocks noChangeShapeType="1"/>
              </p:cNvSpPr>
              <p:nvPr/>
            </p:nvSpPr>
            <p:spPr bwMode="auto">
              <a:xfrm>
                <a:off x="2280" y="2616"/>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731" name="Line 527"/>
              <p:cNvSpPr>
                <a:spLocks noChangeShapeType="1"/>
              </p:cNvSpPr>
              <p:nvPr/>
            </p:nvSpPr>
            <p:spPr bwMode="auto">
              <a:xfrm>
                <a:off x="2280" y="2616"/>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732" name="Line 528"/>
              <p:cNvSpPr>
                <a:spLocks noChangeShapeType="1"/>
              </p:cNvSpPr>
              <p:nvPr/>
            </p:nvSpPr>
            <p:spPr bwMode="auto">
              <a:xfrm flipV="1">
                <a:off x="2280" y="2610"/>
                <a:ext cx="1" cy="6"/>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733" name="Line 529"/>
              <p:cNvSpPr>
                <a:spLocks noChangeShapeType="1"/>
              </p:cNvSpPr>
              <p:nvPr/>
            </p:nvSpPr>
            <p:spPr bwMode="auto">
              <a:xfrm>
                <a:off x="2280" y="2610"/>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734" name="Line 530"/>
              <p:cNvSpPr>
                <a:spLocks noChangeShapeType="1"/>
              </p:cNvSpPr>
              <p:nvPr/>
            </p:nvSpPr>
            <p:spPr bwMode="auto">
              <a:xfrm>
                <a:off x="2280" y="2610"/>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735" name="Line 531"/>
              <p:cNvSpPr>
                <a:spLocks noChangeShapeType="1"/>
              </p:cNvSpPr>
              <p:nvPr/>
            </p:nvSpPr>
            <p:spPr bwMode="auto">
              <a:xfrm>
                <a:off x="2280" y="2610"/>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736" name="Line 532"/>
              <p:cNvSpPr>
                <a:spLocks noChangeShapeType="1"/>
              </p:cNvSpPr>
              <p:nvPr/>
            </p:nvSpPr>
            <p:spPr bwMode="auto">
              <a:xfrm>
                <a:off x="2280" y="2610"/>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737" name="Line 533"/>
              <p:cNvSpPr>
                <a:spLocks noChangeShapeType="1"/>
              </p:cNvSpPr>
              <p:nvPr/>
            </p:nvSpPr>
            <p:spPr bwMode="auto">
              <a:xfrm flipV="1">
                <a:off x="2280" y="2604"/>
                <a:ext cx="1" cy="6"/>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738" name="Line 534"/>
              <p:cNvSpPr>
                <a:spLocks noChangeShapeType="1"/>
              </p:cNvSpPr>
              <p:nvPr/>
            </p:nvSpPr>
            <p:spPr bwMode="auto">
              <a:xfrm>
                <a:off x="2280" y="2604"/>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739" name="Line 535"/>
              <p:cNvSpPr>
                <a:spLocks noChangeShapeType="1"/>
              </p:cNvSpPr>
              <p:nvPr/>
            </p:nvSpPr>
            <p:spPr bwMode="auto">
              <a:xfrm>
                <a:off x="2280" y="2604"/>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740" name="Line 536"/>
              <p:cNvSpPr>
                <a:spLocks noChangeShapeType="1"/>
              </p:cNvSpPr>
              <p:nvPr/>
            </p:nvSpPr>
            <p:spPr bwMode="auto">
              <a:xfrm>
                <a:off x="2280" y="2604"/>
                <a:ext cx="48"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741" name="Line 537"/>
              <p:cNvSpPr>
                <a:spLocks noChangeShapeType="1"/>
              </p:cNvSpPr>
              <p:nvPr/>
            </p:nvSpPr>
            <p:spPr bwMode="auto">
              <a:xfrm>
                <a:off x="2328" y="2604"/>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742" name="Line 538"/>
              <p:cNvSpPr>
                <a:spLocks noChangeShapeType="1"/>
              </p:cNvSpPr>
              <p:nvPr/>
            </p:nvSpPr>
            <p:spPr bwMode="auto">
              <a:xfrm flipV="1">
                <a:off x="2328" y="2598"/>
                <a:ext cx="1" cy="6"/>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743" name="Line 539"/>
              <p:cNvSpPr>
                <a:spLocks noChangeShapeType="1"/>
              </p:cNvSpPr>
              <p:nvPr/>
            </p:nvSpPr>
            <p:spPr bwMode="auto">
              <a:xfrm>
                <a:off x="2328" y="2598"/>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744" name="Line 540"/>
              <p:cNvSpPr>
                <a:spLocks noChangeShapeType="1"/>
              </p:cNvSpPr>
              <p:nvPr/>
            </p:nvSpPr>
            <p:spPr bwMode="auto">
              <a:xfrm>
                <a:off x="2328" y="2598"/>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745" name="Line 541"/>
              <p:cNvSpPr>
                <a:spLocks noChangeShapeType="1"/>
              </p:cNvSpPr>
              <p:nvPr/>
            </p:nvSpPr>
            <p:spPr bwMode="auto">
              <a:xfrm>
                <a:off x="2328" y="2598"/>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746" name="Line 542"/>
              <p:cNvSpPr>
                <a:spLocks noChangeShapeType="1"/>
              </p:cNvSpPr>
              <p:nvPr/>
            </p:nvSpPr>
            <p:spPr bwMode="auto">
              <a:xfrm flipV="1">
                <a:off x="2328" y="2592"/>
                <a:ext cx="1" cy="6"/>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747" name="Line 543"/>
              <p:cNvSpPr>
                <a:spLocks noChangeShapeType="1"/>
              </p:cNvSpPr>
              <p:nvPr/>
            </p:nvSpPr>
            <p:spPr bwMode="auto">
              <a:xfrm>
                <a:off x="2328" y="2592"/>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748" name="Line 544"/>
              <p:cNvSpPr>
                <a:spLocks noChangeShapeType="1"/>
              </p:cNvSpPr>
              <p:nvPr/>
            </p:nvSpPr>
            <p:spPr bwMode="auto">
              <a:xfrm>
                <a:off x="2328" y="2592"/>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749" name="Line 545"/>
              <p:cNvSpPr>
                <a:spLocks noChangeShapeType="1"/>
              </p:cNvSpPr>
              <p:nvPr/>
            </p:nvSpPr>
            <p:spPr bwMode="auto">
              <a:xfrm>
                <a:off x="2328" y="2592"/>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750" name="Line 546"/>
              <p:cNvSpPr>
                <a:spLocks noChangeShapeType="1"/>
              </p:cNvSpPr>
              <p:nvPr/>
            </p:nvSpPr>
            <p:spPr bwMode="auto">
              <a:xfrm>
                <a:off x="2328" y="2592"/>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751" name="Line 547"/>
              <p:cNvSpPr>
                <a:spLocks noChangeShapeType="1"/>
              </p:cNvSpPr>
              <p:nvPr/>
            </p:nvSpPr>
            <p:spPr bwMode="auto">
              <a:xfrm flipV="1">
                <a:off x="2328" y="2586"/>
                <a:ext cx="1" cy="6"/>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752" name="Line 548"/>
              <p:cNvSpPr>
                <a:spLocks noChangeShapeType="1"/>
              </p:cNvSpPr>
              <p:nvPr/>
            </p:nvSpPr>
            <p:spPr bwMode="auto">
              <a:xfrm>
                <a:off x="2328" y="2586"/>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753" name="Line 549"/>
              <p:cNvSpPr>
                <a:spLocks noChangeShapeType="1"/>
              </p:cNvSpPr>
              <p:nvPr/>
            </p:nvSpPr>
            <p:spPr bwMode="auto">
              <a:xfrm>
                <a:off x="2328" y="2586"/>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754" name="Line 550"/>
              <p:cNvSpPr>
                <a:spLocks noChangeShapeType="1"/>
              </p:cNvSpPr>
              <p:nvPr/>
            </p:nvSpPr>
            <p:spPr bwMode="auto">
              <a:xfrm>
                <a:off x="2328" y="2586"/>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755" name="Line 551"/>
              <p:cNvSpPr>
                <a:spLocks noChangeShapeType="1"/>
              </p:cNvSpPr>
              <p:nvPr/>
            </p:nvSpPr>
            <p:spPr bwMode="auto">
              <a:xfrm flipV="1">
                <a:off x="2328" y="2580"/>
                <a:ext cx="1" cy="6"/>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756" name="Line 552"/>
              <p:cNvSpPr>
                <a:spLocks noChangeShapeType="1"/>
              </p:cNvSpPr>
              <p:nvPr/>
            </p:nvSpPr>
            <p:spPr bwMode="auto">
              <a:xfrm>
                <a:off x="2328" y="2580"/>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757" name="Line 553"/>
              <p:cNvSpPr>
                <a:spLocks noChangeShapeType="1"/>
              </p:cNvSpPr>
              <p:nvPr/>
            </p:nvSpPr>
            <p:spPr bwMode="auto">
              <a:xfrm>
                <a:off x="2328" y="2580"/>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758" name="Line 554"/>
              <p:cNvSpPr>
                <a:spLocks noChangeShapeType="1"/>
              </p:cNvSpPr>
              <p:nvPr/>
            </p:nvSpPr>
            <p:spPr bwMode="auto">
              <a:xfrm>
                <a:off x="2328" y="2580"/>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759" name="Line 555"/>
              <p:cNvSpPr>
                <a:spLocks noChangeShapeType="1"/>
              </p:cNvSpPr>
              <p:nvPr/>
            </p:nvSpPr>
            <p:spPr bwMode="auto">
              <a:xfrm>
                <a:off x="2328" y="2580"/>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760" name="Line 556"/>
              <p:cNvSpPr>
                <a:spLocks noChangeShapeType="1"/>
              </p:cNvSpPr>
              <p:nvPr/>
            </p:nvSpPr>
            <p:spPr bwMode="auto">
              <a:xfrm flipV="1">
                <a:off x="2328" y="2574"/>
                <a:ext cx="1" cy="6"/>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761" name="Line 557"/>
              <p:cNvSpPr>
                <a:spLocks noChangeShapeType="1"/>
              </p:cNvSpPr>
              <p:nvPr/>
            </p:nvSpPr>
            <p:spPr bwMode="auto">
              <a:xfrm>
                <a:off x="2328" y="2574"/>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762" name="Line 558"/>
              <p:cNvSpPr>
                <a:spLocks noChangeShapeType="1"/>
              </p:cNvSpPr>
              <p:nvPr/>
            </p:nvSpPr>
            <p:spPr bwMode="auto">
              <a:xfrm>
                <a:off x="2328" y="2574"/>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763" name="Line 559"/>
              <p:cNvSpPr>
                <a:spLocks noChangeShapeType="1"/>
              </p:cNvSpPr>
              <p:nvPr/>
            </p:nvSpPr>
            <p:spPr bwMode="auto">
              <a:xfrm>
                <a:off x="2328" y="2574"/>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764" name="Line 560"/>
              <p:cNvSpPr>
                <a:spLocks noChangeShapeType="1"/>
              </p:cNvSpPr>
              <p:nvPr/>
            </p:nvSpPr>
            <p:spPr bwMode="auto">
              <a:xfrm>
                <a:off x="2328" y="2574"/>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765" name="Line 561"/>
              <p:cNvSpPr>
                <a:spLocks noChangeShapeType="1"/>
              </p:cNvSpPr>
              <p:nvPr/>
            </p:nvSpPr>
            <p:spPr bwMode="auto">
              <a:xfrm flipV="1">
                <a:off x="2328" y="2568"/>
                <a:ext cx="1" cy="6"/>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766" name="Line 562"/>
              <p:cNvSpPr>
                <a:spLocks noChangeShapeType="1"/>
              </p:cNvSpPr>
              <p:nvPr/>
            </p:nvSpPr>
            <p:spPr bwMode="auto">
              <a:xfrm>
                <a:off x="2328" y="2568"/>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767" name="Line 563"/>
              <p:cNvSpPr>
                <a:spLocks noChangeShapeType="1"/>
              </p:cNvSpPr>
              <p:nvPr/>
            </p:nvSpPr>
            <p:spPr bwMode="auto">
              <a:xfrm>
                <a:off x="2328" y="2568"/>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768" name="Line 564"/>
              <p:cNvSpPr>
                <a:spLocks noChangeShapeType="1"/>
              </p:cNvSpPr>
              <p:nvPr/>
            </p:nvSpPr>
            <p:spPr bwMode="auto">
              <a:xfrm>
                <a:off x="2328" y="2568"/>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769" name="Line 565"/>
              <p:cNvSpPr>
                <a:spLocks noChangeShapeType="1"/>
              </p:cNvSpPr>
              <p:nvPr/>
            </p:nvSpPr>
            <p:spPr bwMode="auto">
              <a:xfrm flipV="1">
                <a:off x="2328" y="2562"/>
                <a:ext cx="1" cy="6"/>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770" name="Line 566"/>
              <p:cNvSpPr>
                <a:spLocks noChangeShapeType="1"/>
              </p:cNvSpPr>
              <p:nvPr/>
            </p:nvSpPr>
            <p:spPr bwMode="auto">
              <a:xfrm>
                <a:off x="2328" y="2562"/>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771" name="Line 567"/>
              <p:cNvSpPr>
                <a:spLocks noChangeShapeType="1"/>
              </p:cNvSpPr>
              <p:nvPr/>
            </p:nvSpPr>
            <p:spPr bwMode="auto">
              <a:xfrm>
                <a:off x="2328" y="2562"/>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772" name="Line 568"/>
              <p:cNvSpPr>
                <a:spLocks noChangeShapeType="1"/>
              </p:cNvSpPr>
              <p:nvPr/>
            </p:nvSpPr>
            <p:spPr bwMode="auto">
              <a:xfrm>
                <a:off x="2328" y="2562"/>
                <a:ext cx="42"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773" name="Line 569"/>
              <p:cNvSpPr>
                <a:spLocks noChangeShapeType="1"/>
              </p:cNvSpPr>
              <p:nvPr/>
            </p:nvSpPr>
            <p:spPr bwMode="auto">
              <a:xfrm>
                <a:off x="2370" y="2562"/>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774" name="Line 570"/>
              <p:cNvSpPr>
                <a:spLocks noChangeShapeType="1"/>
              </p:cNvSpPr>
              <p:nvPr/>
            </p:nvSpPr>
            <p:spPr bwMode="auto">
              <a:xfrm flipV="1">
                <a:off x="2370" y="2556"/>
                <a:ext cx="1" cy="6"/>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775" name="Line 571"/>
              <p:cNvSpPr>
                <a:spLocks noChangeShapeType="1"/>
              </p:cNvSpPr>
              <p:nvPr/>
            </p:nvSpPr>
            <p:spPr bwMode="auto">
              <a:xfrm>
                <a:off x="2370" y="2556"/>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776" name="Line 572"/>
              <p:cNvSpPr>
                <a:spLocks noChangeShapeType="1"/>
              </p:cNvSpPr>
              <p:nvPr/>
            </p:nvSpPr>
            <p:spPr bwMode="auto">
              <a:xfrm>
                <a:off x="2370" y="2556"/>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777" name="Line 573"/>
              <p:cNvSpPr>
                <a:spLocks noChangeShapeType="1"/>
              </p:cNvSpPr>
              <p:nvPr/>
            </p:nvSpPr>
            <p:spPr bwMode="auto">
              <a:xfrm>
                <a:off x="2370" y="2556"/>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778" name="Line 574"/>
              <p:cNvSpPr>
                <a:spLocks noChangeShapeType="1"/>
              </p:cNvSpPr>
              <p:nvPr/>
            </p:nvSpPr>
            <p:spPr bwMode="auto">
              <a:xfrm>
                <a:off x="2370" y="2556"/>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779" name="Line 575"/>
              <p:cNvSpPr>
                <a:spLocks noChangeShapeType="1"/>
              </p:cNvSpPr>
              <p:nvPr/>
            </p:nvSpPr>
            <p:spPr bwMode="auto">
              <a:xfrm flipV="1">
                <a:off x="2370" y="2550"/>
                <a:ext cx="1" cy="6"/>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780" name="Line 576"/>
              <p:cNvSpPr>
                <a:spLocks noChangeShapeType="1"/>
              </p:cNvSpPr>
              <p:nvPr/>
            </p:nvSpPr>
            <p:spPr bwMode="auto">
              <a:xfrm>
                <a:off x="2370" y="2550"/>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781" name="Line 577"/>
              <p:cNvSpPr>
                <a:spLocks noChangeShapeType="1"/>
              </p:cNvSpPr>
              <p:nvPr/>
            </p:nvSpPr>
            <p:spPr bwMode="auto">
              <a:xfrm>
                <a:off x="2370" y="2550"/>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782" name="Line 578"/>
              <p:cNvSpPr>
                <a:spLocks noChangeShapeType="1"/>
              </p:cNvSpPr>
              <p:nvPr/>
            </p:nvSpPr>
            <p:spPr bwMode="auto">
              <a:xfrm>
                <a:off x="2370" y="2550"/>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783" name="Line 579"/>
              <p:cNvSpPr>
                <a:spLocks noChangeShapeType="1"/>
              </p:cNvSpPr>
              <p:nvPr/>
            </p:nvSpPr>
            <p:spPr bwMode="auto">
              <a:xfrm flipV="1">
                <a:off x="2370" y="2544"/>
                <a:ext cx="1" cy="6"/>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784" name="Line 580"/>
              <p:cNvSpPr>
                <a:spLocks noChangeShapeType="1"/>
              </p:cNvSpPr>
              <p:nvPr/>
            </p:nvSpPr>
            <p:spPr bwMode="auto">
              <a:xfrm>
                <a:off x="2370" y="2544"/>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785" name="Line 581"/>
              <p:cNvSpPr>
                <a:spLocks noChangeShapeType="1"/>
              </p:cNvSpPr>
              <p:nvPr/>
            </p:nvSpPr>
            <p:spPr bwMode="auto">
              <a:xfrm>
                <a:off x="2370" y="2544"/>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786" name="Line 582"/>
              <p:cNvSpPr>
                <a:spLocks noChangeShapeType="1"/>
              </p:cNvSpPr>
              <p:nvPr/>
            </p:nvSpPr>
            <p:spPr bwMode="auto">
              <a:xfrm>
                <a:off x="2370" y="2544"/>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787" name="Line 583"/>
              <p:cNvSpPr>
                <a:spLocks noChangeShapeType="1"/>
              </p:cNvSpPr>
              <p:nvPr/>
            </p:nvSpPr>
            <p:spPr bwMode="auto">
              <a:xfrm>
                <a:off x="2370" y="2544"/>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788" name="Line 584"/>
              <p:cNvSpPr>
                <a:spLocks noChangeShapeType="1"/>
              </p:cNvSpPr>
              <p:nvPr/>
            </p:nvSpPr>
            <p:spPr bwMode="auto">
              <a:xfrm flipV="1">
                <a:off x="2370" y="2538"/>
                <a:ext cx="1" cy="6"/>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789" name="Line 585"/>
              <p:cNvSpPr>
                <a:spLocks noChangeShapeType="1"/>
              </p:cNvSpPr>
              <p:nvPr/>
            </p:nvSpPr>
            <p:spPr bwMode="auto">
              <a:xfrm>
                <a:off x="2370" y="2538"/>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790" name="Line 586"/>
              <p:cNvSpPr>
                <a:spLocks noChangeShapeType="1"/>
              </p:cNvSpPr>
              <p:nvPr/>
            </p:nvSpPr>
            <p:spPr bwMode="auto">
              <a:xfrm>
                <a:off x="2370" y="2538"/>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791" name="Line 587"/>
              <p:cNvSpPr>
                <a:spLocks noChangeShapeType="1"/>
              </p:cNvSpPr>
              <p:nvPr/>
            </p:nvSpPr>
            <p:spPr bwMode="auto">
              <a:xfrm>
                <a:off x="2370" y="2538"/>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792" name="Line 588"/>
              <p:cNvSpPr>
                <a:spLocks noChangeShapeType="1"/>
              </p:cNvSpPr>
              <p:nvPr/>
            </p:nvSpPr>
            <p:spPr bwMode="auto">
              <a:xfrm flipV="1">
                <a:off x="2370" y="2532"/>
                <a:ext cx="1" cy="6"/>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793" name="Line 589"/>
              <p:cNvSpPr>
                <a:spLocks noChangeShapeType="1"/>
              </p:cNvSpPr>
              <p:nvPr/>
            </p:nvSpPr>
            <p:spPr bwMode="auto">
              <a:xfrm>
                <a:off x="2370" y="2532"/>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794" name="Line 590"/>
              <p:cNvSpPr>
                <a:spLocks noChangeShapeType="1"/>
              </p:cNvSpPr>
              <p:nvPr/>
            </p:nvSpPr>
            <p:spPr bwMode="auto">
              <a:xfrm>
                <a:off x="2370" y="2532"/>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795" name="Line 591"/>
              <p:cNvSpPr>
                <a:spLocks noChangeShapeType="1"/>
              </p:cNvSpPr>
              <p:nvPr/>
            </p:nvSpPr>
            <p:spPr bwMode="auto">
              <a:xfrm>
                <a:off x="2370" y="2532"/>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796" name="Line 592"/>
              <p:cNvSpPr>
                <a:spLocks noChangeShapeType="1"/>
              </p:cNvSpPr>
              <p:nvPr/>
            </p:nvSpPr>
            <p:spPr bwMode="auto">
              <a:xfrm>
                <a:off x="2370" y="2532"/>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797" name="Line 593"/>
              <p:cNvSpPr>
                <a:spLocks noChangeShapeType="1"/>
              </p:cNvSpPr>
              <p:nvPr/>
            </p:nvSpPr>
            <p:spPr bwMode="auto">
              <a:xfrm flipV="1">
                <a:off x="2370" y="2526"/>
                <a:ext cx="1" cy="6"/>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798" name="Line 594"/>
              <p:cNvSpPr>
                <a:spLocks noChangeShapeType="1"/>
              </p:cNvSpPr>
              <p:nvPr/>
            </p:nvSpPr>
            <p:spPr bwMode="auto">
              <a:xfrm>
                <a:off x="2370" y="2526"/>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799" name="Line 595"/>
              <p:cNvSpPr>
                <a:spLocks noChangeShapeType="1"/>
              </p:cNvSpPr>
              <p:nvPr/>
            </p:nvSpPr>
            <p:spPr bwMode="auto">
              <a:xfrm>
                <a:off x="2370" y="2526"/>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800" name="Line 596"/>
              <p:cNvSpPr>
                <a:spLocks noChangeShapeType="1"/>
              </p:cNvSpPr>
              <p:nvPr/>
            </p:nvSpPr>
            <p:spPr bwMode="auto">
              <a:xfrm>
                <a:off x="2370" y="2526"/>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801" name="Line 597"/>
              <p:cNvSpPr>
                <a:spLocks noChangeShapeType="1"/>
              </p:cNvSpPr>
              <p:nvPr/>
            </p:nvSpPr>
            <p:spPr bwMode="auto">
              <a:xfrm>
                <a:off x="2370" y="2526"/>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802" name="Line 598"/>
              <p:cNvSpPr>
                <a:spLocks noChangeShapeType="1"/>
              </p:cNvSpPr>
              <p:nvPr/>
            </p:nvSpPr>
            <p:spPr bwMode="auto">
              <a:xfrm flipV="1">
                <a:off x="2370" y="2520"/>
                <a:ext cx="1" cy="6"/>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803" name="Line 599"/>
              <p:cNvSpPr>
                <a:spLocks noChangeShapeType="1"/>
              </p:cNvSpPr>
              <p:nvPr/>
            </p:nvSpPr>
            <p:spPr bwMode="auto">
              <a:xfrm>
                <a:off x="2370" y="2520"/>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804" name="Line 600"/>
              <p:cNvSpPr>
                <a:spLocks noChangeShapeType="1"/>
              </p:cNvSpPr>
              <p:nvPr/>
            </p:nvSpPr>
            <p:spPr bwMode="auto">
              <a:xfrm>
                <a:off x="2370" y="2520"/>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805" name="Line 601"/>
              <p:cNvSpPr>
                <a:spLocks noChangeShapeType="1"/>
              </p:cNvSpPr>
              <p:nvPr/>
            </p:nvSpPr>
            <p:spPr bwMode="auto">
              <a:xfrm>
                <a:off x="2370" y="2520"/>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806" name="Line 602"/>
              <p:cNvSpPr>
                <a:spLocks noChangeShapeType="1"/>
              </p:cNvSpPr>
              <p:nvPr/>
            </p:nvSpPr>
            <p:spPr bwMode="auto">
              <a:xfrm flipV="1">
                <a:off x="2370" y="2514"/>
                <a:ext cx="48" cy="6"/>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807" name="Line 603"/>
              <p:cNvSpPr>
                <a:spLocks noChangeShapeType="1"/>
              </p:cNvSpPr>
              <p:nvPr/>
            </p:nvSpPr>
            <p:spPr bwMode="auto">
              <a:xfrm>
                <a:off x="2418" y="2514"/>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808" name="Line 604"/>
              <p:cNvSpPr>
                <a:spLocks noChangeShapeType="1"/>
              </p:cNvSpPr>
              <p:nvPr/>
            </p:nvSpPr>
            <p:spPr bwMode="auto">
              <a:xfrm>
                <a:off x="2418" y="2514"/>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809" name="Line 605"/>
              <p:cNvSpPr>
                <a:spLocks noChangeShapeType="1"/>
              </p:cNvSpPr>
              <p:nvPr/>
            </p:nvSpPr>
            <p:spPr bwMode="auto">
              <a:xfrm>
                <a:off x="2418" y="2514"/>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810" name="Line 606"/>
              <p:cNvSpPr>
                <a:spLocks noChangeShapeType="1"/>
              </p:cNvSpPr>
              <p:nvPr/>
            </p:nvSpPr>
            <p:spPr bwMode="auto">
              <a:xfrm>
                <a:off x="2418" y="2514"/>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811" name="Line 607"/>
              <p:cNvSpPr>
                <a:spLocks noChangeShapeType="1"/>
              </p:cNvSpPr>
              <p:nvPr/>
            </p:nvSpPr>
            <p:spPr bwMode="auto">
              <a:xfrm flipV="1">
                <a:off x="2418" y="2508"/>
                <a:ext cx="1" cy="6"/>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812" name="Line 608"/>
              <p:cNvSpPr>
                <a:spLocks noChangeShapeType="1"/>
              </p:cNvSpPr>
              <p:nvPr/>
            </p:nvSpPr>
            <p:spPr bwMode="auto">
              <a:xfrm>
                <a:off x="2418" y="2508"/>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813" name="Line 609"/>
              <p:cNvSpPr>
                <a:spLocks noChangeShapeType="1"/>
              </p:cNvSpPr>
              <p:nvPr/>
            </p:nvSpPr>
            <p:spPr bwMode="auto">
              <a:xfrm>
                <a:off x="2418" y="2508"/>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814" name="Line 610"/>
              <p:cNvSpPr>
                <a:spLocks noChangeShapeType="1"/>
              </p:cNvSpPr>
              <p:nvPr/>
            </p:nvSpPr>
            <p:spPr bwMode="auto">
              <a:xfrm>
                <a:off x="2418" y="2508"/>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815" name="Line 611"/>
              <p:cNvSpPr>
                <a:spLocks noChangeShapeType="1"/>
              </p:cNvSpPr>
              <p:nvPr/>
            </p:nvSpPr>
            <p:spPr bwMode="auto">
              <a:xfrm flipV="1">
                <a:off x="2418" y="2502"/>
                <a:ext cx="1" cy="6"/>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816" name="Line 612"/>
              <p:cNvSpPr>
                <a:spLocks noChangeShapeType="1"/>
              </p:cNvSpPr>
              <p:nvPr/>
            </p:nvSpPr>
            <p:spPr bwMode="auto">
              <a:xfrm>
                <a:off x="2418" y="2502"/>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817" name="Line 613"/>
              <p:cNvSpPr>
                <a:spLocks noChangeShapeType="1"/>
              </p:cNvSpPr>
              <p:nvPr/>
            </p:nvSpPr>
            <p:spPr bwMode="auto">
              <a:xfrm>
                <a:off x="2418" y="2502"/>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818" name="Line 614"/>
              <p:cNvSpPr>
                <a:spLocks noChangeShapeType="1"/>
              </p:cNvSpPr>
              <p:nvPr/>
            </p:nvSpPr>
            <p:spPr bwMode="auto">
              <a:xfrm>
                <a:off x="2418" y="2502"/>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819" name="Line 615"/>
              <p:cNvSpPr>
                <a:spLocks noChangeShapeType="1"/>
              </p:cNvSpPr>
              <p:nvPr/>
            </p:nvSpPr>
            <p:spPr bwMode="auto">
              <a:xfrm>
                <a:off x="2418" y="2502"/>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820" name="Line 616"/>
              <p:cNvSpPr>
                <a:spLocks noChangeShapeType="1"/>
              </p:cNvSpPr>
              <p:nvPr/>
            </p:nvSpPr>
            <p:spPr bwMode="auto">
              <a:xfrm flipV="1">
                <a:off x="2418" y="2496"/>
                <a:ext cx="1" cy="6"/>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821" name="Line 617"/>
              <p:cNvSpPr>
                <a:spLocks noChangeShapeType="1"/>
              </p:cNvSpPr>
              <p:nvPr/>
            </p:nvSpPr>
            <p:spPr bwMode="auto">
              <a:xfrm>
                <a:off x="2418" y="2496"/>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822" name="Line 618"/>
              <p:cNvSpPr>
                <a:spLocks noChangeShapeType="1"/>
              </p:cNvSpPr>
              <p:nvPr/>
            </p:nvSpPr>
            <p:spPr bwMode="auto">
              <a:xfrm>
                <a:off x="2418" y="2496"/>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823" name="Line 619"/>
              <p:cNvSpPr>
                <a:spLocks noChangeShapeType="1"/>
              </p:cNvSpPr>
              <p:nvPr/>
            </p:nvSpPr>
            <p:spPr bwMode="auto">
              <a:xfrm>
                <a:off x="2418" y="2496"/>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824" name="Line 620"/>
              <p:cNvSpPr>
                <a:spLocks noChangeShapeType="1"/>
              </p:cNvSpPr>
              <p:nvPr/>
            </p:nvSpPr>
            <p:spPr bwMode="auto">
              <a:xfrm>
                <a:off x="2418" y="2496"/>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825" name="Line 621"/>
              <p:cNvSpPr>
                <a:spLocks noChangeShapeType="1"/>
              </p:cNvSpPr>
              <p:nvPr/>
            </p:nvSpPr>
            <p:spPr bwMode="auto">
              <a:xfrm flipV="1">
                <a:off x="2418" y="2490"/>
                <a:ext cx="1" cy="6"/>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826" name="Line 622"/>
              <p:cNvSpPr>
                <a:spLocks noChangeShapeType="1"/>
              </p:cNvSpPr>
              <p:nvPr/>
            </p:nvSpPr>
            <p:spPr bwMode="auto">
              <a:xfrm>
                <a:off x="2418" y="2490"/>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827" name="Line 623"/>
              <p:cNvSpPr>
                <a:spLocks noChangeShapeType="1"/>
              </p:cNvSpPr>
              <p:nvPr/>
            </p:nvSpPr>
            <p:spPr bwMode="auto">
              <a:xfrm>
                <a:off x="2418" y="2490"/>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828" name="Line 624"/>
              <p:cNvSpPr>
                <a:spLocks noChangeShapeType="1"/>
              </p:cNvSpPr>
              <p:nvPr/>
            </p:nvSpPr>
            <p:spPr bwMode="auto">
              <a:xfrm>
                <a:off x="2418" y="2490"/>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829" name="Line 625"/>
              <p:cNvSpPr>
                <a:spLocks noChangeShapeType="1"/>
              </p:cNvSpPr>
              <p:nvPr/>
            </p:nvSpPr>
            <p:spPr bwMode="auto">
              <a:xfrm flipV="1">
                <a:off x="2418" y="2484"/>
                <a:ext cx="1" cy="6"/>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830" name="Line 626"/>
              <p:cNvSpPr>
                <a:spLocks noChangeShapeType="1"/>
              </p:cNvSpPr>
              <p:nvPr/>
            </p:nvSpPr>
            <p:spPr bwMode="auto">
              <a:xfrm>
                <a:off x="2418" y="2484"/>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831" name="Line 627"/>
              <p:cNvSpPr>
                <a:spLocks noChangeShapeType="1"/>
              </p:cNvSpPr>
              <p:nvPr/>
            </p:nvSpPr>
            <p:spPr bwMode="auto">
              <a:xfrm>
                <a:off x="2418" y="2484"/>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832" name="Line 628"/>
              <p:cNvSpPr>
                <a:spLocks noChangeShapeType="1"/>
              </p:cNvSpPr>
              <p:nvPr/>
            </p:nvSpPr>
            <p:spPr bwMode="auto">
              <a:xfrm>
                <a:off x="2418" y="2484"/>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833" name="Line 629"/>
              <p:cNvSpPr>
                <a:spLocks noChangeShapeType="1"/>
              </p:cNvSpPr>
              <p:nvPr/>
            </p:nvSpPr>
            <p:spPr bwMode="auto">
              <a:xfrm>
                <a:off x="2418" y="2484"/>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834" name="Line 630"/>
              <p:cNvSpPr>
                <a:spLocks noChangeShapeType="1"/>
              </p:cNvSpPr>
              <p:nvPr/>
            </p:nvSpPr>
            <p:spPr bwMode="auto">
              <a:xfrm flipV="1">
                <a:off x="2418" y="2478"/>
                <a:ext cx="1" cy="6"/>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835" name="Line 631"/>
              <p:cNvSpPr>
                <a:spLocks noChangeShapeType="1"/>
              </p:cNvSpPr>
              <p:nvPr/>
            </p:nvSpPr>
            <p:spPr bwMode="auto">
              <a:xfrm>
                <a:off x="2418" y="2478"/>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836" name="Line 632"/>
              <p:cNvSpPr>
                <a:spLocks noChangeShapeType="1"/>
              </p:cNvSpPr>
              <p:nvPr/>
            </p:nvSpPr>
            <p:spPr bwMode="auto">
              <a:xfrm>
                <a:off x="2418" y="2478"/>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837" name="Line 633"/>
              <p:cNvSpPr>
                <a:spLocks noChangeShapeType="1"/>
              </p:cNvSpPr>
              <p:nvPr/>
            </p:nvSpPr>
            <p:spPr bwMode="auto">
              <a:xfrm>
                <a:off x="2418" y="2478"/>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838" name="Line 634"/>
              <p:cNvSpPr>
                <a:spLocks noChangeShapeType="1"/>
              </p:cNvSpPr>
              <p:nvPr/>
            </p:nvSpPr>
            <p:spPr bwMode="auto">
              <a:xfrm>
                <a:off x="2418" y="2478"/>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839" name="Line 635"/>
              <p:cNvSpPr>
                <a:spLocks noChangeShapeType="1"/>
              </p:cNvSpPr>
              <p:nvPr/>
            </p:nvSpPr>
            <p:spPr bwMode="auto">
              <a:xfrm flipV="1">
                <a:off x="2418" y="2472"/>
                <a:ext cx="1" cy="6"/>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840" name="Line 636"/>
              <p:cNvSpPr>
                <a:spLocks noChangeShapeType="1"/>
              </p:cNvSpPr>
              <p:nvPr/>
            </p:nvSpPr>
            <p:spPr bwMode="auto">
              <a:xfrm>
                <a:off x="2418" y="2472"/>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841" name="Line 637"/>
              <p:cNvSpPr>
                <a:spLocks noChangeShapeType="1"/>
              </p:cNvSpPr>
              <p:nvPr/>
            </p:nvSpPr>
            <p:spPr bwMode="auto">
              <a:xfrm>
                <a:off x="2418" y="2472"/>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842" name="Line 638"/>
              <p:cNvSpPr>
                <a:spLocks noChangeShapeType="1"/>
              </p:cNvSpPr>
              <p:nvPr/>
            </p:nvSpPr>
            <p:spPr bwMode="auto">
              <a:xfrm>
                <a:off x="2418" y="2472"/>
                <a:ext cx="42"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843" name="Line 639"/>
              <p:cNvSpPr>
                <a:spLocks noChangeShapeType="1"/>
              </p:cNvSpPr>
              <p:nvPr/>
            </p:nvSpPr>
            <p:spPr bwMode="auto">
              <a:xfrm flipV="1">
                <a:off x="2460" y="2466"/>
                <a:ext cx="1" cy="6"/>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844" name="Line 640"/>
              <p:cNvSpPr>
                <a:spLocks noChangeShapeType="1"/>
              </p:cNvSpPr>
              <p:nvPr/>
            </p:nvSpPr>
            <p:spPr bwMode="auto">
              <a:xfrm>
                <a:off x="2460" y="2466"/>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845" name="Line 641"/>
              <p:cNvSpPr>
                <a:spLocks noChangeShapeType="1"/>
              </p:cNvSpPr>
              <p:nvPr/>
            </p:nvSpPr>
            <p:spPr bwMode="auto">
              <a:xfrm>
                <a:off x="2460" y="2466"/>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846" name="Line 642"/>
              <p:cNvSpPr>
                <a:spLocks noChangeShapeType="1"/>
              </p:cNvSpPr>
              <p:nvPr/>
            </p:nvSpPr>
            <p:spPr bwMode="auto">
              <a:xfrm>
                <a:off x="2460" y="2466"/>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847" name="Line 643"/>
              <p:cNvSpPr>
                <a:spLocks noChangeShapeType="1"/>
              </p:cNvSpPr>
              <p:nvPr/>
            </p:nvSpPr>
            <p:spPr bwMode="auto">
              <a:xfrm>
                <a:off x="2460" y="2466"/>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848" name="Line 644"/>
              <p:cNvSpPr>
                <a:spLocks noChangeShapeType="1"/>
              </p:cNvSpPr>
              <p:nvPr/>
            </p:nvSpPr>
            <p:spPr bwMode="auto">
              <a:xfrm flipV="1">
                <a:off x="2460" y="2460"/>
                <a:ext cx="1" cy="6"/>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849" name="Line 645"/>
              <p:cNvSpPr>
                <a:spLocks noChangeShapeType="1"/>
              </p:cNvSpPr>
              <p:nvPr/>
            </p:nvSpPr>
            <p:spPr bwMode="auto">
              <a:xfrm>
                <a:off x="2460" y="2460"/>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850" name="Line 646"/>
              <p:cNvSpPr>
                <a:spLocks noChangeShapeType="1"/>
              </p:cNvSpPr>
              <p:nvPr/>
            </p:nvSpPr>
            <p:spPr bwMode="auto">
              <a:xfrm>
                <a:off x="2460" y="2460"/>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851" name="Line 647"/>
              <p:cNvSpPr>
                <a:spLocks noChangeShapeType="1"/>
              </p:cNvSpPr>
              <p:nvPr/>
            </p:nvSpPr>
            <p:spPr bwMode="auto">
              <a:xfrm>
                <a:off x="2460" y="2460"/>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852" name="Line 648"/>
              <p:cNvSpPr>
                <a:spLocks noChangeShapeType="1"/>
              </p:cNvSpPr>
              <p:nvPr/>
            </p:nvSpPr>
            <p:spPr bwMode="auto">
              <a:xfrm flipV="1">
                <a:off x="2460" y="2454"/>
                <a:ext cx="1" cy="6"/>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853" name="Line 649"/>
              <p:cNvSpPr>
                <a:spLocks noChangeShapeType="1"/>
              </p:cNvSpPr>
              <p:nvPr/>
            </p:nvSpPr>
            <p:spPr bwMode="auto">
              <a:xfrm>
                <a:off x="2460" y="2454"/>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854" name="Line 650"/>
              <p:cNvSpPr>
                <a:spLocks noChangeShapeType="1"/>
              </p:cNvSpPr>
              <p:nvPr/>
            </p:nvSpPr>
            <p:spPr bwMode="auto">
              <a:xfrm>
                <a:off x="2460" y="2454"/>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855" name="Line 651"/>
              <p:cNvSpPr>
                <a:spLocks noChangeShapeType="1"/>
              </p:cNvSpPr>
              <p:nvPr/>
            </p:nvSpPr>
            <p:spPr bwMode="auto">
              <a:xfrm>
                <a:off x="2460" y="2454"/>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856" name="Line 652"/>
              <p:cNvSpPr>
                <a:spLocks noChangeShapeType="1"/>
              </p:cNvSpPr>
              <p:nvPr/>
            </p:nvSpPr>
            <p:spPr bwMode="auto">
              <a:xfrm>
                <a:off x="2460" y="2454"/>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857" name="Line 653"/>
              <p:cNvSpPr>
                <a:spLocks noChangeShapeType="1"/>
              </p:cNvSpPr>
              <p:nvPr/>
            </p:nvSpPr>
            <p:spPr bwMode="auto">
              <a:xfrm flipV="1">
                <a:off x="2460" y="2448"/>
                <a:ext cx="1" cy="6"/>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858" name="Line 654"/>
              <p:cNvSpPr>
                <a:spLocks noChangeShapeType="1"/>
              </p:cNvSpPr>
              <p:nvPr/>
            </p:nvSpPr>
            <p:spPr bwMode="auto">
              <a:xfrm>
                <a:off x="2460" y="2448"/>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859" name="Line 655"/>
              <p:cNvSpPr>
                <a:spLocks noChangeShapeType="1"/>
              </p:cNvSpPr>
              <p:nvPr/>
            </p:nvSpPr>
            <p:spPr bwMode="auto">
              <a:xfrm>
                <a:off x="2460" y="2448"/>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860" name="Line 656"/>
              <p:cNvSpPr>
                <a:spLocks noChangeShapeType="1"/>
              </p:cNvSpPr>
              <p:nvPr/>
            </p:nvSpPr>
            <p:spPr bwMode="auto">
              <a:xfrm>
                <a:off x="2460" y="2448"/>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861" name="Line 657"/>
              <p:cNvSpPr>
                <a:spLocks noChangeShapeType="1"/>
              </p:cNvSpPr>
              <p:nvPr/>
            </p:nvSpPr>
            <p:spPr bwMode="auto">
              <a:xfrm>
                <a:off x="2460" y="2448"/>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862" name="Line 658"/>
              <p:cNvSpPr>
                <a:spLocks noChangeShapeType="1"/>
              </p:cNvSpPr>
              <p:nvPr/>
            </p:nvSpPr>
            <p:spPr bwMode="auto">
              <a:xfrm flipV="1">
                <a:off x="2460" y="2442"/>
                <a:ext cx="1" cy="6"/>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863" name="Line 659"/>
              <p:cNvSpPr>
                <a:spLocks noChangeShapeType="1"/>
              </p:cNvSpPr>
              <p:nvPr/>
            </p:nvSpPr>
            <p:spPr bwMode="auto">
              <a:xfrm>
                <a:off x="2460" y="2442"/>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864" name="Line 660"/>
              <p:cNvSpPr>
                <a:spLocks noChangeShapeType="1"/>
              </p:cNvSpPr>
              <p:nvPr/>
            </p:nvSpPr>
            <p:spPr bwMode="auto">
              <a:xfrm>
                <a:off x="2460" y="2442"/>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865" name="Line 661"/>
              <p:cNvSpPr>
                <a:spLocks noChangeShapeType="1"/>
              </p:cNvSpPr>
              <p:nvPr/>
            </p:nvSpPr>
            <p:spPr bwMode="auto">
              <a:xfrm>
                <a:off x="2460" y="2442"/>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866" name="Line 662"/>
              <p:cNvSpPr>
                <a:spLocks noChangeShapeType="1"/>
              </p:cNvSpPr>
              <p:nvPr/>
            </p:nvSpPr>
            <p:spPr bwMode="auto">
              <a:xfrm flipV="1">
                <a:off x="2460" y="2436"/>
                <a:ext cx="1" cy="6"/>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867" name="Line 663"/>
              <p:cNvSpPr>
                <a:spLocks noChangeShapeType="1"/>
              </p:cNvSpPr>
              <p:nvPr/>
            </p:nvSpPr>
            <p:spPr bwMode="auto">
              <a:xfrm>
                <a:off x="2460" y="2436"/>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868" name="Line 664"/>
              <p:cNvSpPr>
                <a:spLocks noChangeShapeType="1"/>
              </p:cNvSpPr>
              <p:nvPr/>
            </p:nvSpPr>
            <p:spPr bwMode="auto">
              <a:xfrm>
                <a:off x="2460" y="2436"/>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869" name="Line 665"/>
              <p:cNvSpPr>
                <a:spLocks noChangeShapeType="1"/>
              </p:cNvSpPr>
              <p:nvPr/>
            </p:nvSpPr>
            <p:spPr bwMode="auto">
              <a:xfrm>
                <a:off x="2460" y="2436"/>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870" name="Line 666"/>
              <p:cNvSpPr>
                <a:spLocks noChangeShapeType="1"/>
              </p:cNvSpPr>
              <p:nvPr/>
            </p:nvSpPr>
            <p:spPr bwMode="auto">
              <a:xfrm>
                <a:off x="2460" y="2436"/>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871" name="Line 667"/>
              <p:cNvSpPr>
                <a:spLocks noChangeShapeType="1"/>
              </p:cNvSpPr>
              <p:nvPr/>
            </p:nvSpPr>
            <p:spPr bwMode="auto">
              <a:xfrm flipV="1">
                <a:off x="2460" y="2430"/>
                <a:ext cx="1" cy="6"/>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872" name="Line 668"/>
              <p:cNvSpPr>
                <a:spLocks noChangeShapeType="1"/>
              </p:cNvSpPr>
              <p:nvPr/>
            </p:nvSpPr>
            <p:spPr bwMode="auto">
              <a:xfrm>
                <a:off x="2460" y="2430"/>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873" name="Line 669"/>
              <p:cNvSpPr>
                <a:spLocks noChangeShapeType="1"/>
              </p:cNvSpPr>
              <p:nvPr/>
            </p:nvSpPr>
            <p:spPr bwMode="auto">
              <a:xfrm>
                <a:off x="2460" y="2430"/>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874" name="Line 670"/>
              <p:cNvSpPr>
                <a:spLocks noChangeShapeType="1"/>
              </p:cNvSpPr>
              <p:nvPr/>
            </p:nvSpPr>
            <p:spPr bwMode="auto">
              <a:xfrm>
                <a:off x="2460" y="2430"/>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875" name="Line 671"/>
              <p:cNvSpPr>
                <a:spLocks noChangeShapeType="1"/>
              </p:cNvSpPr>
              <p:nvPr/>
            </p:nvSpPr>
            <p:spPr bwMode="auto">
              <a:xfrm flipV="1">
                <a:off x="2460" y="2424"/>
                <a:ext cx="1" cy="6"/>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876" name="Line 672"/>
              <p:cNvSpPr>
                <a:spLocks noChangeShapeType="1"/>
              </p:cNvSpPr>
              <p:nvPr/>
            </p:nvSpPr>
            <p:spPr bwMode="auto">
              <a:xfrm>
                <a:off x="2460" y="2424"/>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877" name="Line 673"/>
              <p:cNvSpPr>
                <a:spLocks noChangeShapeType="1"/>
              </p:cNvSpPr>
              <p:nvPr/>
            </p:nvSpPr>
            <p:spPr bwMode="auto">
              <a:xfrm>
                <a:off x="2460" y="2424"/>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878" name="Line 674"/>
              <p:cNvSpPr>
                <a:spLocks noChangeShapeType="1"/>
              </p:cNvSpPr>
              <p:nvPr/>
            </p:nvSpPr>
            <p:spPr bwMode="auto">
              <a:xfrm>
                <a:off x="2460" y="2424"/>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39804" name="Group 675"/>
            <p:cNvGrpSpPr>
              <a:grpSpLocks/>
            </p:cNvGrpSpPr>
            <p:nvPr/>
          </p:nvGrpSpPr>
          <p:grpSpPr bwMode="auto">
            <a:xfrm>
              <a:off x="906" y="294"/>
              <a:ext cx="229" cy="265"/>
              <a:chOff x="2460" y="2160"/>
              <a:chExt cx="229" cy="265"/>
            </a:xfrm>
          </p:grpSpPr>
          <p:sp>
            <p:nvSpPr>
              <p:cNvPr id="240479" name="Line 676"/>
              <p:cNvSpPr>
                <a:spLocks noChangeShapeType="1"/>
              </p:cNvSpPr>
              <p:nvPr/>
            </p:nvSpPr>
            <p:spPr bwMode="auto">
              <a:xfrm>
                <a:off x="2460" y="2424"/>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480" name="Line 677"/>
              <p:cNvSpPr>
                <a:spLocks noChangeShapeType="1"/>
              </p:cNvSpPr>
              <p:nvPr/>
            </p:nvSpPr>
            <p:spPr bwMode="auto">
              <a:xfrm flipV="1">
                <a:off x="2460" y="2418"/>
                <a:ext cx="48" cy="6"/>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481" name="Line 678"/>
              <p:cNvSpPr>
                <a:spLocks noChangeShapeType="1"/>
              </p:cNvSpPr>
              <p:nvPr/>
            </p:nvSpPr>
            <p:spPr bwMode="auto">
              <a:xfrm>
                <a:off x="2508" y="2418"/>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482" name="Line 679"/>
              <p:cNvSpPr>
                <a:spLocks noChangeShapeType="1"/>
              </p:cNvSpPr>
              <p:nvPr/>
            </p:nvSpPr>
            <p:spPr bwMode="auto">
              <a:xfrm>
                <a:off x="2508" y="2418"/>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483" name="Line 680"/>
              <p:cNvSpPr>
                <a:spLocks noChangeShapeType="1"/>
              </p:cNvSpPr>
              <p:nvPr/>
            </p:nvSpPr>
            <p:spPr bwMode="auto">
              <a:xfrm>
                <a:off x="2508" y="2418"/>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484" name="Line 681"/>
              <p:cNvSpPr>
                <a:spLocks noChangeShapeType="1"/>
              </p:cNvSpPr>
              <p:nvPr/>
            </p:nvSpPr>
            <p:spPr bwMode="auto">
              <a:xfrm>
                <a:off x="2508" y="2418"/>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485" name="Line 682"/>
              <p:cNvSpPr>
                <a:spLocks noChangeShapeType="1"/>
              </p:cNvSpPr>
              <p:nvPr/>
            </p:nvSpPr>
            <p:spPr bwMode="auto">
              <a:xfrm flipV="1">
                <a:off x="2508" y="2412"/>
                <a:ext cx="1" cy="6"/>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486" name="Line 683"/>
              <p:cNvSpPr>
                <a:spLocks noChangeShapeType="1"/>
              </p:cNvSpPr>
              <p:nvPr/>
            </p:nvSpPr>
            <p:spPr bwMode="auto">
              <a:xfrm>
                <a:off x="2508" y="2412"/>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487" name="Line 684"/>
              <p:cNvSpPr>
                <a:spLocks noChangeShapeType="1"/>
              </p:cNvSpPr>
              <p:nvPr/>
            </p:nvSpPr>
            <p:spPr bwMode="auto">
              <a:xfrm>
                <a:off x="2508" y="2412"/>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488" name="Line 685"/>
              <p:cNvSpPr>
                <a:spLocks noChangeShapeType="1"/>
              </p:cNvSpPr>
              <p:nvPr/>
            </p:nvSpPr>
            <p:spPr bwMode="auto">
              <a:xfrm>
                <a:off x="2508" y="2412"/>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489" name="Line 686"/>
              <p:cNvSpPr>
                <a:spLocks noChangeShapeType="1"/>
              </p:cNvSpPr>
              <p:nvPr/>
            </p:nvSpPr>
            <p:spPr bwMode="auto">
              <a:xfrm flipV="1">
                <a:off x="2508" y="2406"/>
                <a:ext cx="1" cy="6"/>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490" name="Line 687"/>
              <p:cNvSpPr>
                <a:spLocks noChangeShapeType="1"/>
              </p:cNvSpPr>
              <p:nvPr/>
            </p:nvSpPr>
            <p:spPr bwMode="auto">
              <a:xfrm>
                <a:off x="2508" y="2406"/>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491" name="Line 688"/>
              <p:cNvSpPr>
                <a:spLocks noChangeShapeType="1"/>
              </p:cNvSpPr>
              <p:nvPr/>
            </p:nvSpPr>
            <p:spPr bwMode="auto">
              <a:xfrm>
                <a:off x="2508" y="2406"/>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492" name="Line 689"/>
              <p:cNvSpPr>
                <a:spLocks noChangeShapeType="1"/>
              </p:cNvSpPr>
              <p:nvPr/>
            </p:nvSpPr>
            <p:spPr bwMode="auto">
              <a:xfrm>
                <a:off x="2508" y="2406"/>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493" name="Line 690"/>
              <p:cNvSpPr>
                <a:spLocks noChangeShapeType="1"/>
              </p:cNvSpPr>
              <p:nvPr/>
            </p:nvSpPr>
            <p:spPr bwMode="auto">
              <a:xfrm>
                <a:off x="2508" y="2406"/>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494" name="Line 691"/>
              <p:cNvSpPr>
                <a:spLocks noChangeShapeType="1"/>
              </p:cNvSpPr>
              <p:nvPr/>
            </p:nvSpPr>
            <p:spPr bwMode="auto">
              <a:xfrm flipV="1">
                <a:off x="2508" y="2400"/>
                <a:ext cx="1" cy="6"/>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495" name="Line 692"/>
              <p:cNvSpPr>
                <a:spLocks noChangeShapeType="1"/>
              </p:cNvSpPr>
              <p:nvPr/>
            </p:nvSpPr>
            <p:spPr bwMode="auto">
              <a:xfrm>
                <a:off x="2508" y="2400"/>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496" name="Line 693"/>
              <p:cNvSpPr>
                <a:spLocks noChangeShapeType="1"/>
              </p:cNvSpPr>
              <p:nvPr/>
            </p:nvSpPr>
            <p:spPr bwMode="auto">
              <a:xfrm>
                <a:off x="2508" y="2400"/>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497" name="Line 694"/>
              <p:cNvSpPr>
                <a:spLocks noChangeShapeType="1"/>
              </p:cNvSpPr>
              <p:nvPr/>
            </p:nvSpPr>
            <p:spPr bwMode="auto">
              <a:xfrm>
                <a:off x="2508" y="2400"/>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498" name="Line 695"/>
              <p:cNvSpPr>
                <a:spLocks noChangeShapeType="1"/>
              </p:cNvSpPr>
              <p:nvPr/>
            </p:nvSpPr>
            <p:spPr bwMode="auto">
              <a:xfrm flipV="1">
                <a:off x="2508" y="2394"/>
                <a:ext cx="1" cy="6"/>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499" name="Line 696"/>
              <p:cNvSpPr>
                <a:spLocks noChangeShapeType="1"/>
              </p:cNvSpPr>
              <p:nvPr/>
            </p:nvSpPr>
            <p:spPr bwMode="auto">
              <a:xfrm>
                <a:off x="2508" y="2394"/>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500" name="Line 697"/>
              <p:cNvSpPr>
                <a:spLocks noChangeShapeType="1"/>
              </p:cNvSpPr>
              <p:nvPr/>
            </p:nvSpPr>
            <p:spPr bwMode="auto">
              <a:xfrm>
                <a:off x="2508" y="2394"/>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501" name="Line 698"/>
              <p:cNvSpPr>
                <a:spLocks noChangeShapeType="1"/>
              </p:cNvSpPr>
              <p:nvPr/>
            </p:nvSpPr>
            <p:spPr bwMode="auto">
              <a:xfrm>
                <a:off x="2508" y="2394"/>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502" name="Line 699"/>
              <p:cNvSpPr>
                <a:spLocks noChangeShapeType="1"/>
              </p:cNvSpPr>
              <p:nvPr/>
            </p:nvSpPr>
            <p:spPr bwMode="auto">
              <a:xfrm>
                <a:off x="2508" y="2394"/>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503" name="Line 700"/>
              <p:cNvSpPr>
                <a:spLocks noChangeShapeType="1"/>
              </p:cNvSpPr>
              <p:nvPr/>
            </p:nvSpPr>
            <p:spPr bwMode="auto">
              <a:xfrm flipV="1">
                <a:off x="2508" y="2388"/>
                <a:ext cx="1" cy="6"/>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504" name="Line 701"/>
              <p:cNvSpPr>
                <a:spLocks noChangeShapeType="1"/>
              </p:cNvSpPr>
              <p:nvPr/>
            </p:nvSpPr>
            <p:spPr bwMode="auto">
              <a:xfrm>
                <a:off x="2508" y="2388"/>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505" name="Line 702"/>
              <p:cNvSpPr>
                <a:spLocks noChangeShapeType="1"/>
              </p:cNvSpPr>
              <p:nvPr/>
            </p:nvSpPr>
            <p:spPr bwMode="auto">
              <a:xfrm>
                <a:off x="2508" y="2388"/>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506" name="Line 703"/>
              <p:cNvSpPr>
                <a:spLocks noChangeShapeType="1"/>
              </p:cNvSpPr>
              <p:nvPr/>
            </p:nvSpPr>
            <p:spPr bwMode="auto">
              <a:xfrm>
                <a:off x="2508" y="2388"/>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507" name="Line 704"/>
              <p:cNvSpPr>
                <a:spLocks noChangeShapeType="1"/>
              </p:cNvSpPr>
              <p:nvPr/>
            </p:nvSpPr>
            <p:spPr bwMode="auto">
              <a:xfrm>
                <a:off x="2508" y="2388"/>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508" name="Line 705"/>
              <p:cNvSpPr>
                <a:spLocks noChangeShapeType="1"/>
              </p:cNvSpPr>
              <p:nvPr/>
            </p:nvSpPr>
            <p:spPr bwMode="auto">
              <a:xfrm flipV="1">
                <a:off x="2508" y="2382"/>
                <a:ext cx="1" cy="6"/>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509" name="Line 706"/>
              <p:cNvSpPr>
                <a:spLocks noChangeShapeType="1"/>
              </p:cNvSpPr>
              <p:nvPr/>
            </p:nvSpPr>
            <p:spPr bwMode="auto">
              <a:xfrm>
                <a:off x="2508" y="2382"/>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510" name="Line 707"/>
              <p:cNvSpPr>
                <a:spLocks noChangeShapeType="1"/>
              </p:cNvSpPr>
              <p:nvPr/>
            </p:nvSpPr>
            <p:spPr bwMode="auto">
              <a:xfrm>
                <a:off x="2508" y="2382"/>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511" name="Line 708"/>
              <p:cNvSpPr>
                <a:spLocks noChangeShapeType="1"/>
              </p:cNvSpPr>
              <p:nvPr/>
            </p:nvSpPr>
            <p:spPr bwMode="auto">
              <a:xfrm>
                <a:off x="2508" y="2382"/>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512" name="Line 709"/>
              <p:cNvSpPr>
                <a:spLocks noChangeShapeType="1"/>
              </p:cNvSpPr>
              <p:nvPr/>
            </p:nvSpPr>
            <p:spPr bwMode="auto">
              <a:xfrm flipV="1">
                <a:off x="2508" y="2376"/>
                <a:ext cx="1" cy="6"/>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513" name="Line 710"/>
              <p:cNvSpPr>
                <a:spLocks noChangeShapeType="1"/>
              </p:cNvSpPr>
              <p:nvPr/>
            </p:nvSpPr>
            <p:spPr bwMode="auto">
              <a:xfrm>
                <a:off x="2508" y="2376"/>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514" name="Line 711"/>
              <p:cNvSpPr>
                <a:spLocks noChangeShapeType="1"/>
              </p:cNvSpPr>
              <p:nvPr/>
            </p:nvSpPr>
            <p:spPr bwMode="auto">
              <a:xfrm>
                <a:off x="2508" y="2376"/>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515" name="Line 712"/>
              <p:cNvSpPr>
                <a:spLocks noChangeShapeType="1"/>
              </p:cNvSpPr>
              <p:nvPr/>
            </p:nvSpPr>
            <p:spPr bwMode="auto">
              <a:xfrm>
                <a:off x="2508" y="2376"/>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516" name="Line 713"/>
              <p:cNvSpPr>
                <a:spLocks noChangeShapeType="1"/>
              </p:cNvSpPr>
              <p:nvPr/>
            </p:nvSpPr>
            <p:spPr bwMode="auto">
              <a:xfrm>
                <a:off x="2508" y="2376"/>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517" name="Line 714"/>
              <p:cNvSpPr>
                <a:spLocks noChangeShapeType="1"/>
              </p:cNvSpPr>
              <p:nvPr/>
            </p:nvSpPr>
            <p:spPr bwMode="auto">
              <a:xfrm flipV="1">
                <a:off x="2508" y="2370"/>
                <a:ext cx="1" cy="6"/>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518" name="Line 715"/>
              <p:cNvSpPr>
                <a:spLocks noChangeShapeType="1"/>
              </p:cNvSpPr>
              <p:nvPr/>
            </p:nvSpPr>
            <p:spPr bwMode="auto">
              <a:xfrm>
                <a:off x="2508" y="2370"/>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519" name="Line 716"/>
              <p:cNvSpPr>
                <a:spLocks noChangeShapeType="1"/>
              </p:cNvSpPr>
              <p:nvPr/>
            </p:nvSpPr>
            <p:spPr bwMode="auto">
              <a:xfrm>
                <a:off x="2508" y="2370"/>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520" name="Line 717"/>
              <p:cNvSpPr>
                <a:spLocks noChangeShapeType="1"/>
              </p:cNvSpPr>
              <p:nvPr/>
            </p:nvSpPr>
            <p:spPr bwMode="auto">
              <a:xfrm>
                <a:off x="2508" y="2370"/>
                <a:ext cx="42"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521" name="Line 718"/>
              <p:cNvSpPr>
                <a:spLocks noChangeShapeType="1"/>
              </p:cNvSpPr>
              <p:nvPr/>
            </p:nvSpPr>
            <p:spPr bwMode="auto">
              <a:xfrm>
                <a:off x="2550" y="2370"/>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522" name="Line 719"/>
              <p:cNvSpPr>
                <a:spLocks noChangeShapeType="1"/>
              </p:cNvSpPr>
              <p:nvPr/>
            </p:nvSpPr>
            <p:spPr bwMode="auto">
              <a:xfrm flipV="1">
                <a:off x="2550" y="2364"/>
                <a:ext cx="1" cy="6"/>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523" name="Line 720"/>
              <p:cNvSpPr>
                <a:spLocks noChangeShapeType="1"/>
              </p:cNvSpPr>
              <p:nvPr/>
            </p:nvSpPr>
            <p:spPr bwMode="auto">
              <a:xfrm>
                <a:off x="2550" y="2364"/>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524" name="Line 721"/>
              <p:cNvSpPr>
                <a:spLocks noChangeShapeType="1"/>
              </p:cNvSpPr>
              <p:nvPr/>
            </p:nvSpPr>
            <p:spPr bwMode="auto">
              <a:xfrm>
                <a:off x="2550" y="2364"/>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525" name="Line 722"/>
              <p:cNvSpPr>
                <a:spLocks noChangeShapeType="1"/>
              </p:cNvSpPr>
              <p:nvPr/>
            </p:nvSpPr>
            <p:spPr bwMode="auto">
              <a:xfrm>
                <a:off x="2550" y="2364"/>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526" name="Line 723"/>
              <p:cNvSpPr>
                <a:spLocks noChangeShapeType="1"/>
              </p:cNvSpPr>
              <p:nvPr/>
            </p:nvSpPr>
            <p:spPr bwMode="auto">
              <a:xfrm flipV="1">
                <a:off x="2550" y="2358"/>
                <a:ext cx="1" cy="6"/>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527" name="Line 724"/>
              <p:cNvSpPr>
                <a:spLocks noChangeShapeType="1"/>
              </p:cNvSpPr>
              <p:nvPr/>
            </p:nvSpPr>
            <p:spPr bwMode="auto">
              <a:xfrm>
                <a:off x="2550" y="2358"/>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528" name="Line 725"/>
              <p:cNvSpPr>
                <a:spLocks noChangeShapeType="1"/>
              </p:cNvSpPr>
              <p:nvPr/>
            </p:nvSpPr>
            <p:spPr bwMode="auto">
              <a:xfrm>
                <a:off x="2550" y="2358"/>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529" name="Line 726"/>
              <p:cNvSpPr>
                <a:spLocks noChangeShapeType="1"/>
              </p:cNvSpPr>
              <p:nvPr/>
            </p:nvSpPr>
            <p:spPr bwMode="auto">
              <a:xfrm>
                <a:off x="2550" y="2358"/>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530" name="Line 727"/>
              <p:cNvSpPr>
                <a:spLocks noChangeShapeType="1"/>
              </p:cNvSpPr>
              <p:nvPr/>
            </p:nvSpPr>
            <p:spPr bwMode="auto">
              <a:xfrm>
                <a:off x="2550" y="2358"/>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531" name="Line 728"/>
              <p:cNvSpPr>
                <a:spLocks noChangeShapeType="1"/>
              </p:cNvSpPr>
              <p:nvPr/>
            </p:nvSpPr>
            <p:spPr bwMode="auto">
              <a:xfrm flipV="1">
                <a:off x="2550" y="2352"/>
                <a:ext cx="1" cy="6"/>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532" name="Line 729"/>
              <p:cNvSpPr>
                <a:spLocks noChangeShapeType="1"/>
              </p:cNvSpPr>
              <p:nvPr/>
            </p:nvSpPr>
            <p:spPr bwMode="auto">
              <a:xfrm>
                <a:off x="2550" y="2352"/>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533" name="Line 730"/>
              <p:cNvSpPr>
                <a:spLocks noChangeShapeType="1"/>
              </p:cNvSpPr>
              <p:nvPr/>
            </p:nvSpPr>
            <p:spPr bwMode="auto">
              <a:xfrm>
                <a:off x="2550" y="2352"/>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534" name="Line 731"/>
              <p:cNvSpPr>
                <a:spLocks noChangeShapeType="1"/>
              </p:cNvSpPr>
              <p:nvPr/>
            </p:nvSpPr>
            <p:spPr bwMode="auto">
              <a:xfrm>
                <a:off x="2550" y="2352"/>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535" name="Line 732"/>
              <p:cNvSpPr>
                <a:spLocks noChangeShapeType="1"/>
              </p:cNvSpPr>
              <p:nvPr/>
            </p:nvSpPr>
            <p:spPr bwMode="auto">
              <a:xfrm flipV="1">
                <a:off x="2550" y="2346"/>
                <a:ext cx="1" cy="6"/>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536" name="Line 733"/>
              <p:cNvSpPr>
                <a:spLocks noChangeShapeType="1"/>
              </p:cNvSpPr>
              <p:nvPr/>
            </p:nvSpPr>
            <p:spPr bwMode="auto">
              <a:xfrm>
                <a:off x="2550" y="2346"/>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537" name="Line 734"/>
              <p:cNvSpPr>
                <a:spLocks noChangeShapeType="1"/>
              </p:cNvSpPr>
              <p:nvPr/>
            </p:nvSpPr>
            <p:spPr bwMode="auto">
              <a:xfrm>
                <a:off x="2550" y="2346"/>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538" name="Line 735"/>
              <p:cNvSpPr>
                <a:spLocks noChangeShapeType="1"/>
              </p:cNvSpPr>
              <p:nvPr/>
            </p:nvSpPr>
            <p:spPr bwMode="auto">
              <a:xfrm>
                <a:off x="2550" y="2346"/>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539" name="Line 736"/>
              <p:cNvSpPr>
                <a:spLocks noChangeShapeType="1"/>
              </p:cNvSpPr>
              <p:nvPr/>
            </p:nvSpPr>
            <p:spPr bwMode="auto">
              <a:xfrm>
                <a:off x="2550" y="2346"/>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540" name="Line 737"/>
              <p:cNvSpPr>
                <a:spLocks noChangeShapeType="1"/>
              </p:cNvSpPr>
              <p:nvPr/>
            </p:nvSpPr>
            <p:spPr bwMode="auto">
              <a:xfrm flipV="1">
                <a:off x="2550" y="2340"/>
                <a:ext cx="1" cy="6"/>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541" name="Line 738"/>
              <p:cNvSpPr>
                <a:spLocks noChangeShapeType="1"/>
              </p:cNvSpPr>
              <p:nvPr/>
            </p:nvSpPr>
            <p:spPr bwMode="auto">
              <a:xfrm>
                <a:off x="2550" y="2340"/>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542" name="Line 739"/>
              <p:cNvSpPr>
                <a:spLocks noChangeShapeType="1"/>
              </p:cNvSpPr>
              <p:nvPr/>
            </p:nvSpPr>
            <p:spPr bwMode="auto">
              <a:xfrm>
                <a:off x="2550" y="2340"/>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543" name="Line 740"/>
              <p:cNvSpPr>
                <a:spLocks noChangeShapeType="1"/>
              </p:cNvSpPr>
              <p:nvPr/>
            </p:nvSpPr>
            <p:spPr bwMode="auto">
              <a:xfrm>
                <a:off x="2550" y="2340"/>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544" name="Line 741"/>
              <p:cNvSpPr>
                <a:spLocks noChangeShapeType="1"/>
              </p:cNvSpPr>
              <p:nvPr/>
            </p:nvSpPr>
            <p:spPr bwMode="auto">
              <a:xfrm>
                <a:off x="2550" y="2340"/>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545" name="Line 742"/>
              <p:cNvSpPr>
                <a:spLocks noChangeShapeType="1"/>
              </p:cNvSpPr>
              <p:nvPr/>
            </p:nvSpPr>
            <p:spPr bwMode="auto">
              <a:xfrm flipV="1">
                <a:off x="2550" y="2334"/>
                <a:ext cx="1" cy="6"/>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546" name="Line 743"/>
              <p:cNvSpPr>
                <a:spLocks noChangeShapeType="1"/>
              </p:cNvSpPr>
              <p:nvPr/>
            </p:nvSpPr>
            <p:spPr bwMode="auto">
              <a:xfrm>
                <a:off x="2550" y="2334"/>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547" name="Line 744"/>
              <p:cNvSpPr>
                <a:spLocks noChangeShapeType="1"/>
              </p:cNvSpPr>
              <p:nvPr/>
            </p:nvSpPr>
            <p:spPr bwMode="auto">
              <a:xfrm>
                <a:off x="2550" y="2334"/>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548" name="Line 745"/>
              <p:cNvSpPr>
                <a:spLocks noChangeShapeType="1"/>
              </p:cNvSpPr>
              <p:nvPr/>
            </p:nvSpPr>
            <p:spPr bwMode="auto">
              <a:xfrm>
                <a:off x="2550" y="2334"/>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549" name="Line 746"/>
              <p:cNvSpPr>
                <a:spLocks noChangeShapeType="1"/>
              </p:cNvSpPr>
              <p:nvPr/>
            </p:nvSpPr>
            <p:spPr bwMode="auto">
              <a:xfrm flipV="1">
                <a:off x="2550" y="2328"/>
                <a:ext cx="1" cy="6"/>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550" name="Line 747"/>
              <p:cNvSpPr>
                <a:spLocks noChangeShapeType="1"/>
              </p:cNvSpPr>
              <p:nvPr/>
            </p:nvSpPr>
            <p:spPr bwMode="auto">
              <a:xfrm>
                <a:off x="2550" y="2328"/>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551" name="Line 748"/>
              <p:cNvSpPr>
                <a:spLocks noChangeShapeType="1"/>
              </p:cNvSpPr>
              <p:nvPr/>
            </p:nvSpPr>
            <p:spPr bwMode="auto">
              <a:xfrm>
                <a:off x="2550" y="2328"/>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552" name="Line 749"/>
              <p:cNvSpPr>
                <a:spLocks noChangeShapeType="1"/>
              </p:cNvSpPr>
              <p:nvPr/>
            </p:nvSpPr>
            <p:spPr bwMode="auto">
              <a:xfrm>
                <a:off x="2550" y="2328"/>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553" name="Line 750"/>
              <p:cNvSpPr>
                <a:spLocks noChangeShapeType="1"/>
              </p:cNvSpPr>
              <p:nvPr/>
            </p:nvSpPr>
            <p:spPr bwMode="auto">
              <a:xfrm>
                <a:off x="2550" y="2328"/>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554" name="Line 751"/>
              <p:cNvSpPr>
                <a:spLocks noChangeShapeType="1"/>
              </p:cNvSpPr>
              <p:nvPr/>
            </p:nvSpPr>
            <p:spPr bwMode="auto">
              <a:xfrm flipV="1">
                <a:off x="2550" y="2322"/>
                <a:ext cx="1" cy="6"/>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555" name="Line 752"/>
              <p:cNvSpPr>
                <a:spLocks noChangeShapeType="1"/>
              </p:cNvSpPr>
              <p:nvPr/>
            </p:nvSpPr>
            <p:spPr bwMode="auto">
              <a:xfrm>
                <a:off x="2550" y="2322"/>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556" name="Line 753"/>
              <p:cNvSpPr>
                <a:spLocks noChangeShapeType="1"/>
              </p:cNvSpPr>
              <p:nvPr/>
            </p:nvSpPr>
            <p:spPr bwMode="auto">
              <a:xfrm>
                <a:off x="2550" y="2322"/>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557" name="Line 754"/>
              <p:cNvSpPr>
                <a:spLocks noChangeShapeType="1"/>
              </p:cNvSpPr>
              <p:nvPr/>
            </p:nvSpPr>
            <p:spPr bwMode="auto">
              <a:xfrm>
                <a:off x="2550" y="2322"/>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558" name="Line 755"/>
              <p:cNvSpPr>
                <a:spLocks noChangeShapeType="1"/>
              </p:cNvSpPr>
              <p:nvPr/>
            </p:nvSpPr>
            <p:spPr bwMode="auto">
              <a:xfrm flipV="1">
                <a:off x="2550" y="2316"/>
                <a:ext cx="1" cy="6"/>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559" name="Line 756"/>
              <p:cNvSpPr>
                <a:spLocks noChangeShapeType="1"/>
              </p:cNvSpPr>
              <p:nvPr/>
            </p:nvSpPr>
            <p:spPr bwMode="auto">
              <a:xfrm>
                <a:off x="2550" y="2316"/>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560" name="Line 757"/>
              <p:cNvSpPr>
                <a:spLocks noChangeShapeType="1"/>
              </p:cNvSpPr>
              <p:nvPr/>
            </p:nvSpPr>
            <p:spPr bwMode="auto">
              <a:xfrm>
                <a:off x="2550" y="2316"/>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561" name="Line 758"/>
              <p:cNvSpPr>
                <a:spLocks noChangeShapeType="1"/>
              </p:cNvSpPr>
              <p:nvPr/>
            </p:nvSpPr>
            <p:spPr bwMode="auto">
              <a:xfrm>
                <a:off x="2550" y="2316"/>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562" name="Line 759"/>
              <p:cNvSpPr>
                <a:spLocks noChangeShapeType="1"/>
              </p:cNvSpPr>
              <p:nvPr/>
            </p:nvSpPr>
            <p:spPr bwMode="auto">
              <a:xfrm>
                <a:off x="2550" y="2316"/>
                <a:ext cx="48"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563" name="Line 760"/>
              <p:cNvSpPr>
                <a:spLocks noChangeShapeType="1"/>
              </p:cNvSpPr>
              <p:nvPr/>
            </p:nvSpPr>
            <p:spPr bwMode="auto">
              <a:xfrm flipV="1">
                <a:off x="2598" y="2310"/>
                <a:ext cx="1" cy="6"/>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564" name="Line 761"/>
              <p:cNvSpPr>
                <a:spLocks noChangeShapeType="1"/>
              </p:cNvSpPr>
              <p:nvPr/>
            </p:nvSpPr>
            <p:spPr bwMode="auto">
              <a:xfrm>
                <a:off x="2598" y="2310"/>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565" name="Line 762"/>
              <p:cNvSpPr>
                <a:spLocks noChangeShapeType="1"/>
              </p:cNvSpPr>
              <p:nvPr/>
            </p:nvSpPr>
            <p:spPr bwMode="auto">
              <a:xfrm>
                <a:off x="2598" y="2310"/>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566" name="Line 763"/>
              <p:cNvSpPr>
                <a:spLocks noChangeShapeType="1"/>
              </p:cNvSpPr>
              <p:nvPr/>
            </p:nvSpPr>
            <p:spPr bwMode="auto">
              <a:xfrm>
                <a:off x="2598" y="2310"/>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567" name="Line 764"/>
              <p:cNvSpPr>
                <a:spLocks noChangeShapeType="1"/>
              </p:cNvSpPr>
              <p:nvPr/>
            </p:nvSpPr>
            <p:spPr bwMode="auto">
              <a:xfrm>
                <a:off x="2598" y="2310"/>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568" name="Line 765"/>
              <p:cNvSpPr>
                <a:spLocks noChangeShapeType="1"/>
              </p:cNvSpPr>
              <p:nvPr/>
            </p:nvSpPr>
            <p:spPr bwMode="auto">
              <a:xfrm flipV="1">
                <a:off x="2598" y="2304"/>
                <a:ext cx="1" cy="6"/>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569" name="Line 766"/>
              <p:cNvSpPr>
                <a:spLocks noChangeShapeType="1"/>
              </p:cNvSpPr>
              <p:nvPr/>
            </p:nvSpPr>
            <p:spPr bwMode="auto">
              <a:xfrm>
                <a:off x="2598" y="2304"/>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570" name="Line 767"/>
              <p:cNvSpPr>
                <a:spLocks noChangeShapeType="1"/>
              </p:cNvSpPr>
              <p:nvPr/>
            </p:nvSpPr>
            <p:spPr bwMode="auto">
              <a:xfrm>
                <a:off x="2598" y="2304"/>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571" name="Line 768"/>
              <p:cNvSpPr>
                <a:spLocks noChangeShapeType="1"/>
              </p:cNvSpPr>
              <p:nvPr/>
            </p:nvSpPr>
            <p:spPr bwMode="auto">
              <a:xfrm>
                <a:off x="2598" y="2304"/>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572" name="Line 769"/>
              <p:cNvSpPr>
                <a:spLocks noChangeShapeType="1"/>
              </p:cNvSpPr>
              <p:nvPr/>
            </p:nvSpPr>
            <p:spPr bwMode="auto">
              <a:xfrm flipV="1">
                <a:off x="2598" y="2298"/>
                <a:ext cx="1" cy="6"/>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573" name="Line 770"/>
              <p:cNvSpPr>
                <a:spLocks noChangeShapeType="1"/>
              </p:cNvSpPr>
              <p:nvPr/>
            </p:nvSpPr>
            <p:spPr bwMode="auto">
              <a:xfrm>
                <a:off x="2598" y="2298"/>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574" name="Line 771"/>
              <p:cNvSpPr>
                <a:spLocks noChangeShapeType="1"/>
              </p:cNvSpPr>
              <p:nvPr/>
            </p:nvSpPr>
            <p:spPr bwMode="auto">
              <a:xfrm>
                <a:off x="2598" y="2298"/>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575" name="Line 772"/>
              <p:cNvSpPr>
                <a:spLocks noChangeShapeType="1"/>
              </p:cNvSpPr>
              <p:nvPr/>
            </p:nvSpPr>
            <p:spPr bwMode="auto">
              <a:xfrm>
                <a:off x="2598" y="2298"/>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576" name="Line 773"/>
              <p:cNvSpPr>
                <a:spLocks noChangeShapeType="1"/>
              </p:cNvSpPr>
              <p:nvPr/>
            </p:nvSpPr>
            <p:spPr bwMode="auto">
              <a:xfrm>
                <a:off x="2598" y="2298"/>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577" name="Line 774"/>
              <p:cNvSpPr>
                <a:spLocks noChangeShapeType="1"/>
              </p:cNvSpPr>
              <p:nvPr/>
            </p:nvSpPr>
            <p:spPr bwMode="auto">
              <a:xfrm flipV="1">
                <a:off x="2598" y="2292"/>
                <a:ext cx="1" cy="6"/>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578" name="Line 775"/>
              <p:cNvSpPr>
                <a:spLocks noChangeShapeType="1"/>
              </p:cNvSpPr>
              <p:nvPr/>
            </p:nvSpPr>
            <p:spPr bwMode="auto">
              <a:xfrm>
                <a:off x="2598" y="2292"/>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579" name="Line 776"/>
              <p:cNvSpPr>
                <a:spLocks noChangeShapeType="1"/>
              </p:cNvSpPr>
              <p:nvPr/>
            </p:nvSpPr>
            <p:spPr bwMode="auto">
              <a:xfrm>
                <a:off x="2598" y="2292"/>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580" name="Line 777"/>
              <p:cNvSpPr>
                <a:spLocks noChangeShapeType="1"/>
              </p:cNvSpPr>
              <p:nvPr/>
            </p:nvSpPr>
            <p:spPr bwMode="auto">
              <a:xfrm>
                <a:off x="2598" y="2292"/>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581" name="Line 778"/>
              <p:cNvSpPr>
                <a:spLocks noChangeShapeType="1"/>
              </p:cNvSpPr>
              <p:nvPr/>
            </p:nvSpPr>
            <p:spPr bwMode="auto">
              <a:xfrm>
                <a:off x="2598" y="2292"/>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582" name="Line 779"/>
              <p:cNvSpPr>
                <a:spLocks noChangeShapeType="1"/>
              </p:cNvSpPr>
              <p:nvPr/>
            </p:nvSpPr>
            <p:spPr bwMode="auto">
              <a:xfrm flipV="1">
                <a:off x="2598" y="2286"/>
                <a:ext cx="1" cy="6"/>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583" name="Line 780"/>
              <p:cNvSpPr>
                <a:spLocks noChangeShapeType="1"/>
              </p:cNvSpPr>
              <p:nvPr/>
            </p:nvSpPr>
            <p:spPr bwMode="auto">
              <a:xfrm>
                <a:off x="2598" y="2286"/>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584" name="Line 781"/>
              <p:cNvSpPr>
                <a:spLocks noChangeShapeType="1"/>
              </p:cNvSpPr>
              <p:nvPr/>
            </p:nvSpPr>
            <p:spPr bwMode="auto">
              <a:xfrm>
                <a:off x="2598" y="2286"/>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585" name="Line 782"/>
              <p:cNvSpPr>
                <a:spLocks noChangeShapeType="1"/>
              </p:cNvSpPr>
              <p:nvPr/>
            </p:nvSpPr>
            <p:spPr bwMode="auto">
              <a:xfrm>
                <a:off x="2598" y="2286"/>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586" name="Line 783"/>
              <p:cNvSpPr>
                <a:spLocks noChangeShapeType="1"/>
              </p:cNvSpPr>
              <p:nvPr/>
            </p:nvSpPr>
            <p:spPr bwMode="auto">
              <a:xfrm flipV="1">
                <a:off x="2598" y="2280"/>
                <a:ext cx="1" cy="6"/>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587" name="Line 784"/>
              <p:cNvSpPr>
                <a:spLocks noChangeShapeType="1"/>
              </p:cNvSpPr>
              <p:nvPr/>
            </p:nvSpPr>
            <p:spPr bwMode="auto">
              <a:xfrm>
                <a:off x="2598" y="2280"/>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588" name="Line 785"/>
              <p:cNvSpPr>
                <a:spLocks noChangeShapeType="1"/>
              </p:cNvSpPr>
              <p:nvPr/>
            </p:nvSpPr>
            <p:spPr bwMode="auto">
              <a:xfrm>
                <a:off x="2598" y="2280"/>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589" name="Line 786"/>
              <p:cNvSpPr>
                <a:spLocks noChangeShapeType="1"/>
              </p:cNvSpPr>
              <p:nvPr/>
            </p:nvSpPr>
            <p:spPr bwMode="auto">
              <a:xfrm>
                <a:off x="2598" y="2280"/>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590" name="Line 787"/>
              <p:cNvSpPr>
                <a:spLocks noChangeShapeType="1"/>
              </p:cNvSpPr>
              <p:nvPr/>
            </p:nvSpPr>
            <p:spPr bwMode="auto">
              <a:xfrm>
                <a:off x="2598" y="2280"/>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591" name="Line 788"/>
              <p:cNvSpPr>
                <a:spLocks noChangeShapeType="1"/>
              </p:cNvSpPr>
              <p:nvPr/>
            </p:nvSpPr>
            <p:spPr bwMode="auto">
              <a:xfrm flipV="1">
                <a:off x="2598" y="2274"/>
                <a:ext cx="1" cy="6"/>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592" name="Line 789"/>
              <p:cNvSpPr>
                <a:spLocks noChangeShapeType="1"/>
              </p:cNvSpPr>
              <p:nvPr/>
            </p:nvSpPr>
            <p:spPr bwMode="auto">
              <a:xfrm>
                <a:off x="2598" y="2274"/>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593" name="Line 790"/>
              <p:cNvSpPr>
                <a:spLocks noChangeShapeType="1"/>
              </p:cNvSpPr>
              <p:nvPr/>
            </p:nvSpPr>
            <p:spPr bwMode="auto">
              <a:xfrm>
                <a:off x="2598" y="2274"/>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594" name="Line 791"/>
              <p:cNvSpPr>
                <a:spLocks noChangeShapeType="1"/>
              </p:cNvSpPr>
              <p:nvPr/>
            </p:nvSpPr>
            <p:spPr bwMode="auto">
              <a:xfrm>
                <a:off x="2598" y="2274"/>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595" name="Line 792"/>
              <p:cNvSpPr>
                <a:spLocks noChangeShapeType="1"/>
              </p:cNvSpPr>
              <p:nvPr/>
            </p:nvSpPr>
            <p:spPr bwMode="auto">
              <a:xfrm flipV="1">
                <a:off x="2598" y="2268"/>
                <a:ext cx="1" cy="6"/>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596" name="Line 793"/>
              <p:cNvSpPr>
                <a:spLocks noChangeShapeType="1"/>
              </p:cNvSpPr>
              <p:nvPr/>
            </p:nvSpPr>
            <p:spPr bwMode="auto">
              <a:xfrm>
                <a:off x="2598" y="2268"/>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597" name="Line 794"/>
              <p:cNvSpPr>
                <a:spLocks noChangeShapeType="1"/>
              </p:cNvSpPr>
              <p:nvPr/>
            </p:nvSpPr>
            <p:spPr bwMode="auto">
              <a:xfrm>
                <a:off x="2598" y="2268"/>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598" name="Line 795"/>
              <p:cNvSpPr>
                <a:spLocks noChangeShapeType="1"/>
              </p:cNvSpPr>
              <p:nvPr/>
            </p:nvSpPr>
            <p:spPr bwMode="auto">
              <a:xfrm>
                <a:off x="2598" y="2268"/>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599" name="Line 796"/>
              <p:cNvSpPr>
                <a:spLocks noChangeShapeType="1"/>
              </p:cNvSpPr>
              <p:nvPr/>
            </p:nvSpPr>
            <p:spPr bwMode="auto">
              <a:xfrm>
                <a:off x="2598" y="2268"/>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600" name="Line 797"/>
              <p:cNvSpPr>
                <a:spLocks noChangeShapeType="1"/>
              </p:cNvSpPr>
              <p:nvPr/>
            </p:nvSpPr>
            <p:spPr bwMode="auto">
              <a:xfrm flipV="1">
                <a:off x="2598" y="2262"/>
                <a:ext cx="1" cy="6"/>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601" name="Line 798"/>
              <p:cNvSpPr>
                <a:spLocks noChangeShapeType="1"/>
              </p:cNvSpPr>
              <p:nvPr/>
            </p:nvSpPr>
            <p:spPr bwMode="auto">
              <a:xfrm>
                <a:off x="2598" y="2262"/>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602" name="Line 799"/>
              <p:cNvSpPr>
                <a:spLocks noChangeShapeType="1"/>
              </p:cNvSpPr>
              <p:nvPr/>
            </p:nvSpPr>
            <p:spPr bwMode="auto">
              <a:xfrm>
                <a:off x="2598" y="2262"/>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603" name="Line 800"/>
              <p:cNvSpPr>
                <a:spLocks noChangeShapeType="1"/>
              </p:cNvSpPr>
              <p:nvPr/>
            </p:nvSpPr>
            <p:spPr bwMode="auto">
              <a:xfrm>
                <a:off x="2598" y="2262"/>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604" name="Line 801"/>
              <p:cNvSpPr>
                <a:spLocks noChangeShapeType="1"/>
              </p:cNvSpPr>
              <p:nvPr/>
            </p:nvSpPr>
            <p:spPr bwMode="auto">
              <a:xfrm>
                <a:off x="2598" y="2262"/>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605" name="Line 802"/>
              <p:cNvSpPr>
                <a:spLocks noChangeShapeType="1"/>
              </p:cNvSpPr>
              <p:nvPr/>
            </p:nvSpPr>
            <p:spPr bwMode="auto">
              <a:xfrm flipV="1">
                <a:off x="2598" y="2256"/>
                <a:ext cx="1" cy="6"/>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606" name="Line 803"/>
              <p:cNvSpPr>
                <a:spLocks noChangeShapeType="1"/>
              </p:cNvSpPr>
              <p:nvPr/>
            </p:nvSpPr>
            <p:spPr bwMode="auto">
              <a:xfrm>
                <a:off x="2598" y="2256"/>
                <a:ext cx="42"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607" name="Line 804"/>
              <p:cNvSpPr>
                <a:spLocks noChangeShapeType="1"/>
              </p:cNvSpPr>
              <p:nvPr/>
            </p:nvSpPr>
            <p:spPr bwMode="auto">
              <a:xfrm>
                <a:off x="2640" y="2256"/>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608" name="Line 805"/>
              <p:cNvSpPr>
                <a:spLocks noChangeShapeType="1"/>
              </p:cNvSpPr>
              <p:nvPr/>
            </p:nvSpPr>
            <p:spPr bwMode="auto">
              <a:xfrm>
                <a:off x="2640" y="2256"/>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609" name="Line 806"/>
              <p:cNvSpPr>
                <a:spLocks noChangeShapeType="1"/>
              </p:cNvSpPr>
              <p:nvPr/>
            </p:nvSpPr>
            <p:spPr bwMode="auto">
              <a:xfrm flipV="1">
                <a:off x="2640" y="2250"/>
                <a:ext cx="1" cy="6"/>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610" name="Line 807"/>
              <p:cNvSpPr>
                <a:spLocks noChangeShapeType="1"/>
              </p:cNvSpPr>
              <p:nvPr/>
            </p:nvSpPr>
            <p:spPr bwMode="auto">
              <a:xfrm>
                <a:off x="2640" y="2250"/>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611" name="Line 808"/>
              <p:cNvSpPr>
                <a:spLocks noChangeShapeType="1"/>
              </p:cNvSpPr>
              <p:nvPr/>
            </p:nvSpPr>
            <p:spPr bwMode="auto">
              <a:xfrm>
                <a:off x="2640" y="2250"/>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612" name="Line 809"/>
              <p:cNvSpPr>
                <a:spLocks noChangeShapeType="1"/>
              </p:cNvSpPr>
              <p:nvPr/>
            </p:nvSpPr>
            <p:spPr bwMode="auto">
              <a:xfrm>
                <a:off x="2640" y="2250"/>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613" name="Line 810"/>
              <p:cNvSpPr>
                <a:spLocks noChangeShapeType="1"/>
              </p:cNvSpPr>
              <p:nvPr/>
            </p:nvSpPr>
            <p:spPr bwMode="auto">
              <a:xfrm>
                <a:off x="2640" y="2250"/>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614" name="Line 811"/>
              <p:cNvSpPr>
                <a:spLocks noChangeShapeType="1"/>
              </p:cNvSpPr>
              <p:nvPr/>
            </p:nvSpPr>
            <p:spPr bwMode="auto">
              <a:xfrm flipV="1">
                <a:off x="2640" y="2244"/>
                <a:ext cx="1" cy="6"/>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615" name="Line 812"/>
              <p:cNvSpPr>
                <a:spLocks noChangeShapeType="1"/>
              </p:cNvSpPr>
              <p:nvPr/>
            </p:nvSpPr>
            <p:spPr bwMode="auto">
              <a:xfrm>
                <a:off x="2640" y="2244"/>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616" name="Line 813"/>
              <p:cNvSpPr>
                <a:spLocks noChangeShapeType="1"/>
              </p:cNvSpPr>
              <p:nvPr/>
            </p:nvSpPr>
            <p:spPr bwMode="auto">
              <a:xfrm>
                <a:off x="2640" y="2244"/>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617" name="Line 814"/>
              <p:cNvSpPr>
                <a:spLocks noChangeShapeType="1"/>
              </p:cNvSpPr>
              <p:nvPr/>
            </p:nvSpPr>
            <p:spPr bwMode="auto">
              <a:xfrm>
                <a:off x="2640" y="2244"/>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618" name="Line 815"/>
              <p:cNvSpPr>
                <a:spLocks noChangeShapeType="1"/>
              </p:cNvSpPr>
              <p:nvPr/>
            </p:nvSpPr>
            <p:spPr bwMode="auto">
              <a:xfrm flipV="1">
                <a:off x="2640" y="2238"/>
                <a:ext cx="1" cy="6"/>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619" name="Line 816"/>
              <p:cNvSpPr>
                <a:spLocks noChangeShapeType="1"/>
              </p:cNvSpPr>
              <p:nvPr/>
            </p:nvSpPr>
            <p:spPr bwMode="auto">
              <a:xfrm>
                <a:off x="2640" y="2238"/>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620" name="Line 817"/>
              <p:cNvSpPr>
                <a:spLocks noChangeShapeType="1"/>
              </p:cNvSpPr>
              <p:nvPr/>
            </p:nvSpPr>
            <p:spPr bwMode="auto">
              <a:xfrm>
                <a:off x="2640" y="2238"/>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621" name="Line 818"/>
              <p:cNvSpPr>
                <a:spLocks noChangeShapeType="1"/>
              </p:cNvSpPr>
              <p:nvPr/>
            </p:nvSpPr>
            <p:spPr bwMode="auto">
              <a:xfrm>
                <a:off x="2640" y="2238"/>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622" name="Line 819"/>
              <p:cNvSpPr>
                <a:spLocks noChangeShapeType="1"/>
              </p:cNvSpPr>
              <p:nvPr/>
            </p:nvSpPr>
            <p:spPr bwMode="auto">
              <a:xfrm>
                <a:off x="2640" y="2238"/>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623" name="Line 820"/>
              <p:cNvSpPr>
                <a:spLocks noChangeShapeType="1"/>
              </p:cNvSpPr>
              <p:nvPr/>
            </p:nvSpPr>
            <p:spPr bwMode="auto">
              <a:xfrm flipV="1">
                <a:off x="2640" y="2232"/>
                <a:ext cx="1" cy="6"/>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624" name="Line 821"/>
              <p:cNvSpPr>
                <a:spLocks noChangeShapeType="1"/>
              </p:cNvSpPr>
              <p:nvPr/>
            </p:nvSpPr>
            <p:spPr bwMode="auto">
              <a:xfrm>
                <a:off x="2640" y="2232"/>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625" name="Line 822"/>
              <p:cNvSpPr>
                <a:spLocks noChangeShapeType="1"/>
              </p:cNvSpPr>
              <p:nvPr/>
            </p:nvSpPr>
            <p:spPr bwMode="auto">
              <a:xfrm>
                <a:off x="2640" y="2232"/>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626" name="Line 823"/>
              <p:cNvSpPr>
                <a:spLocks noChangeShapeType="1"/>
              </p:cNvSpPr>
              <p:nvPr/>
            </p:nvSpPr>
            <p:spPr bwMode="auto">
              <a:xfrm>
                <a:off x="2640" y="2232"/>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627" name="Line 824"/>
              <p:cNvSpPr>
                <a:spLocks noChangeShapeType="1"/>
              </p:cNvSpPr>
              <p:nvPr/>
            </p:nvSpPr>
            <p:spPr bwMode="auto">
              <a:xfrm>
                <a:off x="2640" y="2232"/>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628" name="Line 825"/>
              <p:cNvSpPr>
                <a:spLocks noChangeShapeType="1"/>
              </p:cNvSpPr>
              <p:nvPr/>
            </p:nvSpPr>
            <p:spPr bwMode="auto">
              <a:xfrm flipV="1">
                <a:off x="2640" y="2226"/>
                <a:ext cx="1" cy="6"/>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629" name="Line 826"/>
              <p:cNvSpPr>
                <a:spLocks noChangeShapeType="1"/>
              </p:cNvSpPr>
              <p:nvPr/>
            </p:nvSpPr>
            <p:spPr bwMode="auto">
              <a:xfrm>
                <a:off x="2640" y="2226"/>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630" name="Line 827"/>
              <p:cNvSpPr>
                <a:spLocks noChangeShapeType="1"/>
              </p:cNvSpPr>
              <p:nvPr/>
            </p:nvSpPr>
            <p:spPr bwMode="auto">
              <a:xfrm>
                <a:off x="2640" y="2226"/>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631" name="Line 828"/>
              <p:cNvSpPr>
                <a:spLocks noChangeShapeType="1"/>
              </p:cNvSpPr>
              <p:nvPr/>
            </p:nvSpPr>
            <p:spPr bwMode="auto">
              <a:xfrm>
                <a:off x="2640" y="2226"/>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632" name="Line 829"/>
              <p:cNvSpPr>
                <a:spLocks noChangeShapeType="1"/>
              </p:cNvSpPr>
              <p:nvPr/>
            </p:nvSpPr>
            <p:spPr bwMode="auto">
              <a:xfrm flipV="1">
                <a:off x="2640" y="2220"/>
                <a:ext cx="1" cy="6"/>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633" name="Line 830"/>
              <p:cNvSpPr>
                <a:spLocks noChangeShapeType="1"/>
              </p:cNvSpPr>
              <p:nvPr/>
            </p:nvSpPr>
            <p:spPr bwMode="auto">
              <a:xfrm>
                <a:off x="2640" y="2220"/>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634" name="Line 831"/>
              <p:cNvSpPr>
                <a:spLocks noChangeShapeType="1"/>
              </p:cNvSpPr>
              <p:nvPr/>
            </p:nvSpPr>
            <p:spPr bwMode="auto">
              <a:xfrm>
                <a:off x="2640" y="2220"/>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635" name="Line 832"/>
              <p:cNvSpPr>
                <a:spLocks noChangeShapeType="1"/>
              </p:cNvSpPr>
              <p:nvPr/>
            </p:nvSpPr>
            <p:spPr bwMode="auto">
              <a:xfrm>
                <a:off x="2640" y="2220"/>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636" name="Line 833"/>
              <p:cNvSpPr>
                <a:spLocks noChangeShapeType="1"/>
              </p:cNvSpPr>
              <p:nvPr/>
            </p:nvSpPr>
            <p:spPr bwMode="auto">
              <a:xfrm>
                <a:off x="2640" y="2220"/>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637" name="Line 834"/>
              <p:cNvSpPr>
                <a:spLocks noChangeShapeType="1"/>
              </p:cNvSpPr>
              <p:nvPr/>
            </p:nvSpPr>
            <p:spPr bwMode="auto">
              <a:xfrm flipV="1">
                <a:off x="2640" y="2214"/>
                <a:ext cx="1" cy="6"/>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638" name="Line 835"/>
              <p:cNvSpPr>
                <a:spLocks noChangeShapeType="1"/>
              </p:cNvSpPr>
              <p:nvPr/>
            </p:nvSpPr>
            <p:spPr bwMode="auto">
              <a:xfrm>
                <a:off x="2640" y="2214"/>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639" name="Line 836"/>
              <p:cNvSpPr>
                <a:spLocks noChangeShapeType="1"/>
              </p:cNvSpPr>
              <p:nvPr/>
            </p:nvSpPr>
            <p:spPr bwMode="auto">
              <a:xfrm>
                <a:off x="2640" y="2214"/>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640" name="Line 837"/>
              <p:cNvSpPr>
                <a:spLocks noChangeShapeType="1"/>
              </p:cNvSpPr>
              <p:nvPr/>
            </p:nvSpPr>
            <p:spPr bwMode="auto">
              <a:xfrm>
                <a:off x="2640" y="2214"/>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641" name="Line 838"/>
              <p:cNvSpPr>
                <a:spLocks noChangeShapeType="1"/>
              </p:cNvSpPr>
              <p:nvPr/>
            </p:nvSpPr>
            <p:spPr bwMode="auto">
              <a:xfrm flipV="1">
                <a:off x="2640" y="2208"/>
                <a:ext cx="1" cy="6"/>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642" name="Line 839"/>
              <p:cNvSpPr>
                <a:spLocks noChangeShapeType="1"/>
              </p:cNvSpPr>
              <p:nvPr/>
            </p:nvSpPr>
            <p:spPr bwMode="auto">
              <a:xfrm>
                <a:off x="2640" y="2208"/>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643" name="Line 840"/>
              <p:cNvSpPr>
                <a:spLocks noChangeShapeType="1"/>
              </p:cNvSpPr>
              <p:nvPr/>
            </p:nvSpPr>
            <p:spPr bwMode="auto">
              <a:xfrm>
                <a:off x="2640" y="2208"/>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644" name="Line 841"/>
              <p:cNvSpPr>
                <a:spLocks noChangeShapeType="1"/>
              </p:cNvSpPr>
              <p:nvPr/>
            </p:nvSpPr>
            <p:spPr bwMode="auto">
              <a:xfrm>
                <a:off x="2640" y="2208"/>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645" name="Line 842"/>
              <p:cNvSpPr>
                <a:spLocks noChangeShapeType="1"/>
              </p:cNvSpPr>
              <p:nvPr/>
            </p:nvSpPr>
            <p:spPr bwMode="auto">
              <a:xfrm>
                <a:off x="2640" y="2208"/>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646" name="Line 843"/>
              <p:cNvSpPr>
                <a:spLocks noChangeShapeType="1"/>
              </p:cNvSpPr>
              <p:nvPr/>
            </p:nvSpPr>
            <p:spPr bwMode="auto">
              <a:xfrm flipV="1">
                <a:off x="2640" y="2202"/>
                <a:ext cx="1" cy="6"/>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647" name="Line 844"/>
              <p:cNvSpPr>
                <a:spLocks noChangeShapeType="1"/>
              </p:cNvSpPr>
              <p:nvPr/>
            </p:nvSpPr>
            <p:spPr bwMode="auto">
              <a:xfrm>
                <a:off x="2640" y="2202"/>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648" name="Line 845"/>
              <p:cNvSpPr>
                <a:spLocks noChangeShapeType="1"/>
              </p:cNvSpPr>
              <p:nvPr/>
            </p:nvSpPr>
            <p:spPr bwMode="auto">
              <a:xfrm>
                <a:off x="2640" y="2202"/>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649" name="Line 846"/>
              <p:cNvSpPr>
                <a:spLocks noChangeShapeType="1"/>
              </p:cNvSpPr>
              <p:nvPr/>
            </p:nvSpPr>
            <p:spPr bwMode="auto">
              <a:xfrm>
                <a:off x="2640" y="2202"/>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650" name="Line 847"/>
              <p:cNvSpPr>
                <a:spLocks noChangeShapeType="1"/>
              </p:cNvSpPr>
              <p:nvPr/>
            </p:nvSpPr>
            <p:spPr bwMode="auto">
              <a:xfrm>
                <a:off x="2640" y="2202"/>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651" name="Line 848"/>
              <p:cNvSpPr>
                <a:spLocks noChangeShapeType="1"/>
              </p:cNvSpPr>
              <p:nvPr/>
            </p:nvSpPr>
            <p:spPr bwMode="auto">
              <a:xfrm flipV="1">
                <a:off x="2640" y="2196"/>
                <a:ext cx="1" cy="6"/>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652" name="Line 849"/>
              <p:cNvSpPr>
                <a:spLocks noChangeShapeType="1"/>
              </p:cNvSpPr>
              <p:nvPr/>
            </p:nvSpPr>
            <p:spPr bwMode="auto">
              <a:xfrm>
                <a:off x="2640" y="2196"/>
                <a:ext cx="48"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653" name="Line 850"/>
              <p:cNvSpPr>
                <a:spLocks noChangeShapeType="1"/>
              </p:cNvSpPr>
              <p:nvPr/>
            </p:nvSpPr>
            <p:spPr bwMode="auto">
              <a:xfrm>
                <a:off x="2688" y="2196"/>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654" name="Line 851"/>
              <p:cNvSpPr>
                <a:spLocks noChangeShapeType="1"/>
              </p:cNvSpPr>
              <p:nvPr/>
            </p:nvSpPr>
            <p:spPr bwMode="auto">
              <a:xfrm>
                <a:off x="2688" y="2196"/>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655" name="Line 852"/>
              <p:cNvSpPr>
                <a:spLocks noChangeShapeType="1"/>
              </p:cNvSpPr>
              <p:nvPr/>
            </p:nvSpPr>
            <p:spPr bwMode="auto">
              <a:xfrm flipV="1">
                <a:off x="2688" y="2190"/>
                <a:ext cx="1" cy="6"/>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656" name="Line 853"/>
              <p:cNvSpPr>
                <a:spLocks noChangeShapeType="1"/>
              </p:cNvSpPr>
              <p:nvPr/>
            </p:nvSpPr>
            <p:spPr bwMode="auto">
              <a:xfrm>
                <a:off x="2688" y="2190"/>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657" name="Line 854"/>
              <p:cNvSpPr>
                <a:spLocks noChangeShapeType="1"/>
              </p:cNvSpPr>
              <p:nvPr/>
            </p:nvSpPr>
            <p:spPr bwMode="auto">
              <a:xfrm>
                <a:off x="2688" y="2190"/>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658" name="Line 855"/>
              <p:cNvSpPr>
                <a:spLocks noChangeShapeType="1"/>
              </p:cNvSpPr>
              <p:nvPr/>
            </p:nvSpPr>
            <p:spPr bwMode="auto">
              <a:xfrm>
                <a:off x="2688" y="2190"/>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659" name="Line 856"/>
              <p:cNvSpPr>
                <a:spLocks noChangeShapeType="1"/>
              </p:cNvSpPr>
              <p:nvPr/>
            </p:nvSpPr>
            <p:spPr bwMode="auto">
              <a:xfrm>
                <a:off x="2688" y="2190"/>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660" name="Line 857"/>
              <p:cNvSpPr>
                <a:spLocks noChangeShapeType="1"/>
              </p:cNvSpPr>
              <p:nvPr/>
            </p:nvSpPr>
            <p:spPr bwMode="auto">
              <a:xfrm flipV="1">
                <a:off x="2688" y="2184"/>
                <a:ext cx="1" cy="6"/>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661" name="Line 858"/>
              <p:cNvSpPr>
                <a:spLocks noChangeShapeType="1"/>
              </p:cNvSpPr>
              <p:nvPr/>
            </p:nvSpPr>
            <p:spPr bwMode="auto">
              <a:xfrm>
                <a:off x="2688" y="2184"/>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662" name="Line 859"/>
              <p:cNvSpPr>
                <a:spLocks noChangeShapeType="1"/>
              </p:cNvSpPr>
              <p:nvPr/>
            </p:nvSpPr>
            <p:spPr bwMode="auto">
              <a:xfrm>
                <a:off x="2688" y="2184"/>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663" name="Line 860"/>
              <p:cNvSpPr>
                <a:spLocks noChangeShapeType="1"/>
              </p:cNvSpPr>
              <p:nvPr/>
            </p:nvSpPr>
            <p:spPr bwMode="auto">
              <a:xfrm>
                <a:off x="2688" y="2184"/>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664" name="Line 861"/>
              <p:cNvSpPr>
                <a:spLocks noChangeShapeType="1"/>
              </p:cNvSpPr>
              <p:nvPr/>
            </p:nvSpPr>
            <p:spPr bwMode="auto">
              <a:xfrm>
                <a:off x="2688" y="2184"/>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665" name="Line 862"/>
              <p:cNvSpPr>
                <a:spLocks noChangeShapeType="1"/>
              </p:cNvSpPr>
              <p:nvPr/>
            </p:nvSpPr>
            <p:spPr bwMode="auto">
              <a:xfrm flipV="1">
                <a:off x="2688" y="2178"/>
                <a:ext cx="1" cy="6"/>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666" name="Line 863"/>
              <p:cNvSpPr>
                <a:spLocks noChangeShapeType="1"/>
              </p:cNvSpPr>
              <p:nvPr/>
            </p:nvSpPr>
            <p:spPr bwMode="auto">
              <a:xfrm>
                <a:off x="2688" y="2178"/>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667" name="Line 864"/>
              <p:cNvSpPr>
                <a:spLocks noChangeShapeType="1"/>
              </p:cNvSpPr>
              <p:nvPr/>
            </p:nvSpPr>
            <p:spPr bwMode="auto">
              <a:xfrm>
                <a:off x="2688" y="2178"/>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668" name="Line 865"/>
              <p:cNvSpPr>
                <a:spLocks noChangeShapeType="1"/>
              </p:cNvSpPr>
              <p:nvPr/>
            </p:nvSpPr>
            <p:spPr bwMode="auto">
              <a:xfrm>
                <a:off x="2688" y="2178"/>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669" name="Line 866"/>
              <p:cNvSpPr>
                <a:spLocks noChangeShapeType="1"/>
              </p:cNvSpPr>
              <p:nvPr/>
            </p:nvSpPr>
            <p:spPr bwMode="auto">
              <a:xfrm flipV="1">
                <a:off x="2688" y="2172"/>
                <a:ext cx="1" cy="6"/>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670" name="Line 867"/>
              <p:cNvSpPr>
                <a:spLocks noChangeShapeType="1"/>
              </p:cNvSpPr>
              <p:nvPr/>
            </p:nvSpPr>
            <p:spPr bwMode="auto">
              <a:xfrm>
                <a:off x="2688" y="2172"/>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671" name="Line 868"/>
              <p:cNvSpPr>
                <a:spLocks noChangeShapeType="1"/>
              </p:cNvSpPr>
              <p:nvPr/>
            </p:nvSpPr>
            <p:spPr bwMode="auto">
              <a:xfrm>
                <a:off x="2688" y="2172"/>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672" name="Line 869"/>
              <p:cNvSpPr>
                <a:spLocks noChangeShapeType="1"/>
              </p:cNvSpPr>
              <p:nvPr/>
            </p:nvSpPr>
            <p:spPr bwMode="auto">
              <a:xfrm>
                <a:off x="2688" y="2172"/>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673" name="Line 870"/>
              <p:cNvSpPr>
                <a:spLocks noChangeShapeType="1"/>
              </p:cNvSpPr>
              <p:nvPr/>
            </p:nvSpPr>
            <p:spPr bwMode="auto">
              <a:xfrm>
                <a:off x="2688" y="2172"/>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674" name="Line 871"/>
              <p:cNvSpPr>
                <a:spLocks noChangeShapeType="1"/>
              </p:cNvSpPr>
              <p:nvPr/>
            </p:nvSpPr>
            <p:spPr bwMode="auto">
              <a:xfrm flipV="1">
                <a:off x="2688" y="2166"/>
                <a:ext cx="1" cy="6"/>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675" name="Line 872"/>
              <p:cNvSpPr>
                <a:spLocks noChangeShapeType="1"/>
              </p:cNvSpPr>
              <p:nvPr/>
            </p:nvSpPr>
            <p:spPr bwMode="auto">
              <a:xfrm>
                <a:off x="2688" y="2166"/>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676" name="Line 873"/>
              <p:cNvSpPr>
                <a:spLocks noChangeShapeType="1"/>
              </p:cNvSpPr>
              <p:nvPr/>
            </p:nvSpPr>
            <p:spPr bwMode="auto">
              <a:xfrm>
                <a:off x="2688" y="2166"/>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677" name="Line 874"/>
              <p:cNvSpPr>
                <a:spLocks noChangeShapeType="1"/>
              </p:cNvSpPr>
              <p:nvPr/>
            </p:nvSpPr>
            <p:spPr bwMode="auto">
              <a:xfrm>
                <a:off x="2688" y="2166"/>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678" name="Line 875"/>
              <p:cNvSpPr>
                <a:spLocks noChangeShapeType="1"/>
              </p:cNvSpPr>
              <p:nvPr/>
            </p:nvSpPr>
            <p:spPr bwMode="auto">
              <a:xfrm flipV="1">
                <a:off x="2688" y="2160"/>
                <a:ext cx="1" cy="6"/>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39805" name="Group 876"/>
            <p:cNvGrpSpPr>
              <a:grpSpLocks/>
            </p:cNvGrpSpPr>
            <p:nvPr/>
          </p:nvGrpSpPr>
          <p:grpSpPr bwMode="auto">
            <a:xfrm>
              <a:off x="1134" y="36"/>
              <a:ext cx="181" cy="259"/>
              <a:chOff x="2688" y="1902"/>
              <a:chExt cx="181" cy="259"/>
            </a:xfrm>
          </p:grpSpPr>
          <p:sp>
            <p:nvSpPr>
              <p:cNvPr id="240279" name="Line 877"/>
              <p:cNvSpPr>
                <a:spLocks noChangeShapeType="1"/>
              </p:cNvSpPr>
              <p:nvPr/>
            </p:nvSpPr>
            <p:spPr bwMode="auto">
              <a:xfrm>
                <a:off x="2688" y="2160"/>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280" name="Line 878"/>
              <p:cNvSpPr>
                <a:spLocks noChangeShapeType="1"/>
              </p:cNvSpPr>
              <p:nvPr/>
            </p:nvSpPr>
            <p:spPr bwMode="auto">
              <a:xfrm>
                <a:off x="2688" y="2160"/>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281" name="Line 879"/>
              <p:cNvSpPr>
                <a:spLocks noChangeShapeType="1"/>
              </p:cNvSpPr>
              <p:nvPr/>
            </p:nvSpPr>
            <p:spPr bwMode="auto">
              <a:xfrm>
                <a:off x="2688" y="2160"/>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282" name="Line 880"/>
              <p:cNvSpPr>
                <a:spLocks noChangeShapeType="1"/>
              </p:cNvSpPr>
              <p:nvPr/>
            </p:nvSpPr>
            <p:spPr bwMode="auto">
              <a:xfrm>
                <a:off x="2688" y="2160"/>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283" name="Line 881"/>
              <p:cNvSpPr>
                <a:spLocks noChangeShapeType="1"/>
              </p:cNvSpPr>
              <p:nvPr/>
            </p:nvSpPr>
            <p:spPr bwMode="auto">
              <a:xfrm flipV="1">
                <a:off x="2688" y="2154"/>
                <a:ext cx="1" cy="6"/>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284" name="Line 882"/>
              <p:cNvSpPr>
                <a:spLocks noChangeShapeType="1"/>
              </p:cNvSpPr>
              <p:nvPr/>
            </p:nvSpPr>
            <p:spPr bwMode="auto">
              <a:xfrm>
                <a:off x="2688" y="2154"/>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285" name="Line 883"/>
              <p:cNvSpPr>
                <a:spLocks noChangeShapeType="1"/>
              </p:cNvSpPr>
              <p:nvPr/>
            </p:nvSpPr>
            <p:spPr bwMode="auto">
              <a:xfrm>
                <a:off x="2688" y="2154"/>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286" name="Line 884"/>
              <p:cNvSpPr>
                <a:spLocks noChangeShapeType="1"/>
              </p:cNvSpPr>
              <p:nvPr/>
            </p:nvSpPr>
            <p:spPr bwMode="auto">
              <a:xfrm>
                <a:off x="2688" y="2154"/>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287" name="Line 885"/>
              <p:cNvSpPr>
                <a:spLocks noChangeShapeType="1"/>
              </p:cNvSpPr>
              <p:nvPr/>
            </p:nvSpPr>
            <p:spPr bwMode="auto">
              <a:xfrm>
                <a:off x="2688" y="2154"/>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288" name="Line 886"/>
              <p:cNvSpPr>
                <a:spLocks noChangeShapeType="1"/>
              </p:cNvSpPr>
              <p:nvPr/>
            </p:nvSpPr>
            <p:spPr bwMode="auto">
              <a:xfrm flipV="1">
                <a:off x="2688" y="2148"/>
                <a:ext cx="1" cy="6"/>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289" name="Line 887"/>
              <p:cNvSpPr>
                <a:spLocks noChangeShapeType="1"/>
              </p:cNvSpPr>
              <p:nvPr/>
            </p:nvSpPr>
            <p:spPr bwMode="auto">
              <a:xfrm>
                <a:off x="2688" y="2148"/>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290" name="Line 888"/>
              <p:cNvSpPr>
                <a:spLocks noChangeShapeType="1"/>
              </p:cNvSpPr>
              <p:nvPr/>
            </p:nvSpPr>
            <p:spPr bwMode="auto">
              <a:xfrm>
                <a:off x="2688" y="2148"/>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291" name="Line 889"/>
              <p:cNvSpPr>
                <a:spLocks noChangeShapeType="1"/>
              </p:cNvSpPr>
              <p:nvPr/>
            </p:nvSpPr>
            <p:spPr bwMode="auto">
              <a:xfrm>
                <a:off x="2688" y="2148"/>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292" name="Line 890"/>
              <p:cNvSpPr>
                <a:spLocks noChangeShapeType="1"/>
              </p:cNvSpPr>
              <p:nvPr/>
            </p:nvSpPr>
            <p:spPr bwMode="auto">
              <a:xfrm flipV="1">
                <a:off x="2688" y="2142"/>
                <a:ext cx="1" cy="6"/>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293" name="Line 891"/>
              <p:cNvSpPr>
                <a:spLocks noChangeShapeType="1"/>
              </p:cNvSpPr>
              <p:nvPr/>
            </p:nvSpPr>
            <p:spPr bwMode="auto">
              <a:xfrm>
                <a:off x="2688" y="2142"/>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294" name="Line 892"/>
              <p:cNvSpPr>
                <a:spLocks noChangeShapeType="1"/>
              </p:cNvSpPr>
              <p:nvPr/>
            </p:nvSpPr>
            <p:spPr bwMode="auto">
              <a:xfrm>
                <a:off x="2688" y="2142"/>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295" name="Line 893"/>
              <p:cNvSpPr>
                <a:spLocks noChangeShapeType="1"/>
              </p:cNvSpPr>
              <p:nvPr/>
            </p:nvSpPr>
            <p:spPr bwMode="auto">
              <a:xfrm>
                <a:off x="2688" y="2142"/>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296" name="Line 894"/>
              <p:cNvSpPr>
                <a:spLocks noChangeShapeType="1"/>
              </p:cNvSpPr>
              <p:nvPr/>
            </p:nvSpPr>
            <p:spPr bwMode="auto">
              <a:xfrm>
                <a:off x="2688" y="2142"/>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297" name="Line 895"/>
              <p:cNvSpPr>
                <a:spLocks noChangeShapeType="1"/>
              </p:cNvSpPr>
              <p:nvPr/>
            </p:nvSpPr>
            <p:spPr bwMode="auto">
              <a:xfrm flipV="1">
                <a:off x="2688" y="2136"/>
                <a:ext cx="1" cy="6"/>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298" name="Line 896"/>
              <p:cNvSpPr>
                <a:spLocks noChangeShapeType="1"/>
              </p:cNvSpPr>
              <p:nvPr/>
            </p:nvSpPr>
            <p:spPr bwMode="auto">
              <a:xfrm>
                <a:off x="2688" y="2136"/>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299" name="Line 897"/>
              <p:cNvSpPr>
                <a:spLocks noChangeShapeType="1"/>
              </p:cNvSpPr>
              <p:nvPr/>
            </p:nvSpPr>
            <p:spPr bwMode="auto">
              <a:xfrm>
                <a:off x="2688" y="2136"/>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300" name="Line 898"/>
              <p:cNvSpPr>
                <a:spLocks noChangeShapeType="1"/>
              </p:cNvSpPr>
              <p:nvPr/>
            </p:nvSpPr>
            <p:spPr bwMode="auto">
              <a:xfrm>
                <a:off x="2688" y="2136"/>
                <a:ext cx="48"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301" name="Line 899"/>
              <p:cNvSpPr>
                <a:spLocks noChangeShapeType="1"/>
              </p:cNvSpPr>
              <p:nvPr/>
            </p:nvSpPr>
            <p:spPr bwMode="auto">
              <a:xfrm flipV="1">
                <a:off x="2736" y="2130"/>
                <a:ext cx="1" cy="6"/>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302" name="Line 900"/>
              <p:cNvSpPr>
                <a:spLocks noChangeShapeType="1"/>
              </p:cNvSpPr>
              <p:nvPr/>
            </p:nvSpPr>
            <p:spPr bwMode="auto">
              <a:xfrm>
                <a:off x="2736" y="2130"/>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303" name="Line 901"/>
              <p:cNvSpPr>
                <a:spLocks noChangeShapeType="1"/>
              </p:cNvSpPr>
              <p:nvPr/>
            </p:nvSpPr>
            <p:spPr bwMode="auto">
              <a:xfrm>
                <a:off x="2736" y="2130"/>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304" name="Line 902"/>
              <p:cNvSpPr>
                <a:spLocks noChangeShapeType="1"/>
              </p:cNvSpPr>
              <p:nvPr/>
            </p:nvSpPr>
            <p:spPr bwMode="auto">
              <a:xfrm>
                <a:off x="2736" y="2130"/>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305" name="Line 903"/>
              <p:cNvSpPr>
                <a:spLocks noChangeShapeType="1"/>
              </p:cNvSpPr>
              <p:nvPr/>
            </p:nvSpPr>
            <p:spPr bwMode="auto">
              <a:xfrm>
                <a:off x="2736" y="2130"/>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306" name="Line 904"/>
              <p:cNvSpPr>
                <a:spLocks noChangeShapeType="1"/>
              </p:cNvSpPr>
              <p:nvPr/>
            </p:nvSpPr>
            <p:spPr bwMode="auto">
              <a:xfrm flipV="1">
                <a:off x="2736" y="2124"/>
                <a:ext cx="1" cy="6"/>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307" name="Line 905"/>
              <p:cNvSpPr>
                <a:spLocks noChangeShapeType="1"/>
              </p:cNvSpPr>
              <p:nvPr/>
            </p:nvSpPr>
            <p:spPr bwMode="auto">
              <a:xfrm>
                <a:off x="2736" y="2124"/>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308" name="Line 906"/>
              <p:cNvSpPr>
                <a:spLocks noChangeShapeType="1"/>
              </p:cNvSpPr>
              <p:nvPr/>
            </p:nvSpPr>
            <p:spPr bwMode="auto">
              <a:xfrm>
                <a:off x="2736" y="2124"/>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309" name="Line 907"/>
              <p:cNvSpPr>
                <a:spLocks noChangeShapeType="1"/>
              </p:cNvSpPr>
              <p:nvPr/>
            </p:nvSpPr>
            <p:spPr bwMode="auto">
              <a:xfrm>
                <a:off x="2736" y="2124"/>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310" name="Line 908"/>
              <p:cNvSpPr>
                <a:spLocks noChangeShapeType="1"/>
              </p:cNvSpPr>
              <p:nvPr/>
            </p:nvSpPr>
            <p:spPr bwMode="auto">
              <a:xfrm>
                <a:off x="2736" y="2124"/>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311" name="Line 909"/>
              <p:cNvSpPr>
                <a:spLocks noChangeShapeType="1"/>
              </p:cNvSpPr>
              <p:nvPr/>
            </p:nvSpPr>
            <p:spPr bwMode="auto">
              <a:xfrm flipV="1">
                <a:off x="2736" y="2118"/>
                <a:ext cx="1" cy="6"/>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312" name="Line 910"/>
              <p:cNvSpPr>
                <a:spLocks noChangeShapeType="1"/>
              </p:cNvSpPr>
              <p:nvPr/>
            </p:nvSpPr>
            <p:spPr bwMode="auto">
              <a:xfrm>
                <a:off x="2736" y="2118"/>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313" name="Line 911"/>
              <p:cNvSpPr>
                <a:spLocks noChangeShapeType="1"/>
              </p:cNvSpPr>
              <p:nvPr/>
            </p:nvSpPr>
            <p:spPr bwMode="auto">
              <a:xfrm>
                <a:off x="2736" y="2118"/>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314" name="Line 912"/>
              <p:cNvSpPr>
                <a:spLocks noChangeShapeType="1"/>
              </p:cNvSpPr>
              <p:nvPr/>
            </p:nvSpPr>
            <p:spPr bwMode="auto">
              <a:xfrm>
                <a:off x="2736" y="2118"/>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315" name="Line 913"/>
              <p:cNvSpPr>
                <a:spLocks noChangeShapeType="1"/>
              </p:cNvSpPr>
              <p:nvPr/>
            </p:nvSpPr>
            <p:spPr bwMode="auto">
              <a:xfrm flipV="1">
                <a:off x="2736" y="2112"/>
                <a:ext cx="1" cy="6"/>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316" name="Line 914"/>
              <p:cNvSpPr>
                <a:spLocks noChangeShapeType="1"/>
              </p:cNvSpPr>
              <p:nvPr/>
            </p:nvSpPr>
            <p:spPr bwMode="auto">
              <a:xfrm>
                <a:off x="2736" y="2112"/>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317" name="Line 915"/>
              <p:cNvSpPr>
                <a:spLocks noChangeShapeType="1"/>
              </p:cNvSpPr>
              <p:nvPr/>
            </p:nvSpPr>
            <p:spPr bwMode="auto">
              <a:xfrm>
                <a:off x="2736" y="2112"/>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318" name="Line 916"/>
              <p:cNvSpPr>
                <a:spLocks noChangeShapeType="1"/>
              </p:cNvSpPr>
              <p:nvPr/>
            </p:nvSpPr>
            <p:spPr bwMode="auto">
              <a:xfrm>
                <a:off x="2736" y="2112"/>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319" name="Line 917"/>
              <p:cNvSpPr>
                <a:spLocks noChangeShapeType="1"/>
              </p:cNvSpPr>
              <p:nvPr/>
            </p:nvSpPr>
            <p:spPr bwMode="auto">
              <a:xfrm>
                <a:off x="2736" y="2112"/>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320" name="Line 918"/>
              <p:cNvSpPr>
                <a:spLocks noChangeShapeType="1"/>
              </p:cNvSpPr>
              <p:nvPr/>
            </p:nvSpPr>
            <p:spPr bwMode="auto">
              <a:xfrm flipV="1">
                <a:off x="2736" y="2106"/>
                <a:ext cx="1" cy="6"/>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321" name="Line 919"/>
              <p:cNvSpPr>
                <a:spLocks noChangeShapeType="1"/>
              </p:cNvSpPr>
              <p:nvPr/>
            </p:nvSpPr>
            <p:spPr bwMode="auto">
              <a:xfrm>
                <a:off x="2736" y="2106"/>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322" name="Line 920"/>
              <p:cNvSpPr>
                <a:spLocks noChangeShapeType="1"/>
              </p:cNvSpPr>
              <p:nvPr/>
            </p:nvSpPr>
            <p:spPr bwMode="auto">
              <a:xfrm>
                <a:off x="2736" y="2106"/>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323" name="Line 921"/>
              <p:cNvSpPr>
                <a:spLocks noChangeShapeType="1"/>
              </p:cNvSpPr>
              <p:nvPr/>
            </p:nvSpPr>
            <p:spPr bwMode="auto">
              <a:xfrm>
                <a:off x="2736" y="2106"/>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324" name="Line 922"/>
              <p:cNvSpPr>
                <a:spLocks noChangeShapeType="1"/>
              </p:cNvSpPr>
              <p:nvPr/>
            </p:nvSpPr>
            <p:spPr bwMode="auto">
              <a:xfrm>
                <a:off x="2736" y="2106"/>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325" name="Line 923"/>
              <p:cNvSpPr>
                <a:spLocks noChangeShapeType="1"/>
              </p:cNvSpPr>
              <p:nvPr/>
            </p:nvSpPr>
            <p:spPr bwMode="auto">
              <a:xfrm flipV="1">
                <a:off x="2736" y="2100"/>
                <a:ext cx="1" cy="6"/>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326" name="Line 924"/>
              <p:cNvSpPr>
                <a:spLocks noChangeShapeType="1"/>
              </p:cNvSpPr>
              <p:nvPr/>
            </p:nvSpPr>
            <p:spPr bwMode="auto">
              <a:xfrm>
                <a:off x="2736" y="2100"/>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327" name="Line 925"/>
              <p:cNvSpPr>
                <a:spLocks noChangeShapeType="1"/>
              </p:cNvSpPr>
              <p:nvPr/>
            </p:nvSpPr>
            <p:spPr bwMode="auto">
              <a:xfrm>
                <a:off x="2736" y="2100"/>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328" name="Line 926"/>
              <p:cNvSpPr>
                <a:spLocks noChangeShapeType="1"/>
              </p:cNvSpPr>
              <p:nvPr/>
            </p:nvSpPr>
            <p:spPr bwMode="auto">
              <a:xfrm>
                <a:off x="2736" y="2100"/>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329" name="Line 927"/>
              <p:cNvSpPr>
                <a:spLocks noChangeShapeType="1"/>
              </p:cNvSpPr>
              <p:nvPr/>
            </p:nvSpPr>
            <p:spPr bwMode="auto">
              <a:xfrm flipV="1">
                <a:off x="2736" y="2094"/>
                <a:ext cx="1" cy="6"/>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330" name="Line 928"/>
              <p:cNvSpPr>
                <a:spLocks noChangeShapeType="1"/>
              </p:cNvSpPr>
              <p:nvPr/>
            </p:nvSpPr>
            <p:spPr bwMode="auto">
              <a:xfrm>
                <a:off x="2736" y="2094"/>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331" name="Line 929"/>
              <p:cNvSpPr>
                <a:spLocks noChangeShapeType="1"/>
              </p:cNvSpPr>
              <p:nvPr/>
            </p:nvSpPr>
            <p:spPr bwMode="auto">
              <a:xfrm>
                <a:off x="2736" y="2094"/>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332" name="Line 930"/>
              <p:cNvSpPr>
                <a:spLocks noChangeShapeType="1"/>
              </p:cNvSpPr>
              <p:nvPr/>
            </p:nvSpPr>
            <p:spPr bwMode="auto">
              <a:xfrm>
                <a:off x="2736" y="2094"/>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333" name="Line 931"/>
              <p:cNvSpPr>
                <a:spLocks noChangeShapeType="1"/>
              </p:cNvSpPr>
              <p:nvPr/>
            </p:nvSpPr>
            <p:spPr bwMode="auto">
              <a:xfrm>
                <a:off x="2736" y="2094"/>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334" name="Line 932"/>
              <p:cNvSpPr>
                <a:spLocks noChangeShapeType="1"/>
              </p:cNvSpPr>
              <p:nvPr/>
            </p:nvSpPr>
            <p:spPr bwMode="auto">
              <a:xfrm flipV="1">
                <a:off x="2736" y="2088"/>
                <a:ext cx="1" cy="6"/>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335" name="Line 933"/>
              <p:cNvSpPr>
                <a:spLocks noChangeShapeType="1"/>
              </p:cNvSpPr>
              <p:nvPr/>
            </p:nvSpPr>
            <p:spPr bwMode="auto">
              <a:xfrm>
                <a:off x="2736" y="2088"/>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336" name="Line 934"/>
              <p:cNvSpPr>
                <a:spLocks noChangeShapeType="1"/>
              </p:cNvSpPr>
              <p:nvPr/>
            </p:nvSpPr>
            <p:spPr bwMode="auto">
              <a:xfrm>
                <a:off x="2736" y="2088"/>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337" name="Line 935"/>
              <p:cNvSpPr>
                <a:spLocks noChangeShapeType="1"/>
              </p:cNvSpPr>
              <p:nvPr/>
            </p:nvSpPr>
            <p:spPr bwMode="auto">
              <a:xfrm>
                <a:off x="2736" y="2088"/>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338" name="Line 936"/>
              <p:cNvSpPr>
                <a:spLocks noChangeShapeType="1"/>
              </p:cNvSpPr>
              <p:nvPr/>
            </p:nvSpPr>
            <p:spPr bwMode="auto">
              <a:xfrm flipV="1">
                <a:off x="2736" y="2082"/>
                <a:ext cx="1" cy="6"/>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339" name="Line 937"/>
              <p:cNvSpPr>
                <a:spLocks noChangeShapeType="1"/>
              </p:cNvSpPr>
              <p:nvPr/>
            </p:nvSpPr>
            <p:spPr bwMode="auto">
              <a:xfrm>
                <a:off x="2736" y="2082"/>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340" name="Line 938"/>
              <p:cNvSpPr>
                <a:spLocks noChangeShapeType="1"/>
              </p:cNvSpPr>
              <p:nvPr/>
            </p:nvSpPr>
            <p:spPr bwMode="auto">
              <a:xfrm>
                <a:off x="2736" y="2082"/>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341" name="Line 939"/>
              <p:cNvSpPr>
                <a:spLocks noChangeShapeType="1"/>
              </p:cNvSpPr>
              <p:nvPr/>
            </p:nvSpPr>
            <p:spPr bwMode="auto">
              <a:xfrm>
                <a:off x="2736" y="2082"/>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342" name="Line 940"/>
              <p:cNvSpPr>
                <a:spLocks noChangeShapeType="1"/>
              </p:cNvSpPr>
              <p:nvPr/>
            </p:nvSpPr>
            <p:spPr bwMode="auto">
              <a:xfrm>
                <a:off x="2736" y="2082"/>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343" name="Line 941"/>
              <p:cNvSpPr>
                <a:spLocks noChangeShapeType="1"/>
              </p:cNvSpPr>
              <p:nvPr/>
            </p:nvSpPr>
            <p:spPr bwMode="auto">
              <a:xfrm flipV="1">
                <a:off x="2736" y="2076"/>
                <a:ext cx="1" cy="6"/>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344" name="Line 942"/>
              <p:cNvSpPr>
                <a:spLocks noChangeShapeType="1"/>
              </p:cNvSpPr>
              <p:nvPr/>
            </p:nvSpPr>
            <p:spPr bwMode="auto">
              <a:xfrm>
                <a:off x="2736" y="2076"/>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345" name="Line 943"/>
              <p:cNvSpPr>
                <a:spLocks noChangeShapeType="1"/>
              </p:cNvSpPr>
              <p:nvPr/>
            </p:nvSpPr>
            <p:spPr bwMode="auto">
              <a:xfrm>
                <a:off x="2736" y="2076"/>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346" name="Line 944"/>
              <p:cNvSpPr>
                <a:spLocks noChangeShapeType="1"/>
              </p:cNvSpPr>
              <p:nvPr/>
            </p:nvSpPr>
            <p:spPr bwMode="auto">
              <a:xfrm>
                <a:off x="2736" y="2076"/>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347" name="Line 945"/>
              <p:cNvSpPr>
                <a:spLocks noChangeShapeType="1"/>
              </p:cNvSpPr>
              <p:nvPr/>
            </p:nvSpPr>
            <p:spPr bwMode="auto">
              <a:xfrm>
                <a:off x="2736" y="2076"/>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348" name="Line 946"/>
              <p:cNvSpPr>
                <a:spLocks noChangeShapeType="1"/>
              </p:cNvSpPr>
              <p:nvPr/>
            </p:nvSpPr>
            <p:spPr bwMode="auto">
              <a:xfrm flipV="1">
                <a:off x="2736" y="2070"/>
                <a:ext cx="1" cy="6"/>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349" name="Line 947"/>
              <p:cNvSpPr>
                <a:spLocks noChangeShapeType="1"/>
              </p:cNvSpPr>
              <p:nvPr/>
            </p:nvSpPr>
            <p:spPr bwMode="auto">
              <a:xfrm>
                <a:off x="2736" y="2070"/>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350" name="Line 948"/>
              <p:cNvSpPr>
                <a:spLocks noChangeShapeType="1"/>
              </p:cNvSpPr>
              <p:nvPr/>
            </p:nvSpPr>
            <p:spPr bwMode="auto">
              <a:xfrm>
                <a:off x="2736" y="2070"/>
                <a:ext cx="42"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351" name="Line 949"/>
              <p:cNvSpPr>
                <a:spLocks noChangeShapeType="1"/>
              </p:cNvSpPr>
              <p:nvPr/>
            </p:nvSpPr>
            <p:spPr bwMode="auto">
              <a:xfrm>
                <a:off x="2778" y="2070"/>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352" name="Line 950"/>
              <p:cNvSpPr>
                <a:spLocks noChangeShapeType="1"/>
              </p:cNvSpPr>
              <p:nvPr/>
            </p:nvSpPr>
            <p:spPr bwMode="auto">
              <a:xfrm flipV="1">
                <a:off x="2778" y="2064"/>
                <a:ext cx="1" cy="6"/>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353" name="Line 951"/>
              <p:cNvSpPr>
                <a:spLocks noChangeShapeType="1"/>
              </p:cNvSpPr>
              <p:nvPr/>
            </p:nvSpPr>
            <p:spPr bwMode="auto">
              <a:xfrm>
                <a:off x="2778" y="2064"/>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354" name="Line 952"/>
              <p:cNvSpPr>
                <a:spLocks noChangeShapeType="1"/>
              </p:cNvSpPr>
              <p:nvPr/>
            </p:nvSpPr>
            <p:spPr bwMode="auto">
              <a:xfrm>
                <a:off x="2778" y="2064"/>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355" name="Line 953"/>
              <p:cNvSpPr>
                <a:spLocks noChangeShapeType="1"/>
              </p:cNvSpPr>
              <p:nvPr/>
            </p:nvSpPr>
            <p:spPr bwMode="auto">
              <a:xfrm>
                <a:off x="2778" y="2064"/>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356" name="Line 954"/>
              <p:cNvSpPr>
                <a:spLocks noChangeShapeType="1"/>
              </p:cNvSpPr>
              <p:nvPr/>
            </p:nvSpPr>
            <p:spPr bwMode="auto">
              <a:xfrm>
                <a:off x="2778" y="2064"/>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357" name="Line 955"/>
              <p:cNvSpPr>
                <a:spLocks noChangeShapeType="1"/>
              </p:cNvSpPr>
              <p:nvPr/>
            </p:nvSpPr>
            <p:spPr bwMode="auto">
              <a:xfrm flipV="1">
                <a:off x="2778" y="2058"/>
                <a:ext cx="1" cy="6"/>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358" name="Line 956"/>
              <p:cNvSpPr>
                <a:spLocks noChangeShapeType="1"/>
              </p:cNvSpPr>
              <p:nvPr/>
            </p:nvSpPr>
            <p:spPr bwMode="auto">
              <a:xfrm>
                <a:off x="2778" y="2058"/>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359" name="Line 957"/>
              <p:cNvSpPr>
                <a:spLocks noChangeShapeType="1"/>
              </p:cNvSpPr>
              <p:nvPr/>
            </p:nvSpPr>
            <p:spPr bwMode="auto">
              <a:xfrm>
                <a:off x="2778" y="2058"/>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360" name="Line 958"/>
              <p:cNvSpPr>
                <a:spLocks noChangeShapeType="1"/>
              </p:cNvSpPr>
              <p:nvPr/>
            </p:nvSpPr>
            <p:spPr bwMode="auto">
              <a:xfrm>
                <a:off x="2778" y="2058"/>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361" name="Line 959"/>
              <p:cNvSpPr>
                <a:spLocks noChangeShapeType="1"/>
              </p:cNvSpPr>
              <p:nvPr/>
            </p:nvSpPr>
            <p:spPr bwMode="auto">
              <a:xfrm flipV="1">
                <a:off x="2778" y="2052"/>
                <a:ext cx="1" cy="6"/>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362" name="Line 960"/>
              <p:cNvSpPr>
                <a:spLocks noChangeShapeType="1"/>
              </p:cNvSpPr>
              <p:nvPr/>
            </p:nvSpPr>
            <p:spPr bwMode="auto">
              <a:xfrm>
                <a:off x="2778" y="2052"/>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363" name="Line 961"/>
              <p:cNvSpPr>
                <a:spLocks noChangeShapeType="1"/>
              </p:cNvSpPr>
              <p:nvPr/>
            </p:nvSpPr>
            <p:spPr bwMode="auto">
              <a:xfrm>
                <a:off x="2778" y="2052"/>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364" name="Line 962"/>
              <p:cNvSpPr>
                <a:spLocks noChangeShapeType="1"/>
              </p:cNvSpPr>
              <p:nvPr/>
            </p:nvSpPr>
            <p:spPr bwMode="auto">
              <a:xfrm>
                <a:off x="2778" y="2052"/>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365" name="Line 963"/>
              <p:cNvSpPr>
                <a:spLocks noChangeShapeType="1"/>
              </p:cNvSpPr>
              <p:nvPr/>
            </p:nvSpPr>
            <p:spPr bwMode="auto">
              <a:xfrm>
                <a:off x="2778" y="2052"/>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366" name="Line 964"/>
              <p:cNvSpPr>
                <a:spLocks noChangeShapeType="1"/>
              </p:cNvSpPr>
              <p:nvPr/>
            </p:nvSpPr>
            <p:spPr bwMode="auto">
              <a:xfrm flipV="1">
                <a:off x="2778" y="2046"/>
                <a:ext cx="1" cy="6"/>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367" name="Line 965"/>
              <p:cNvSpPr>
                <a:spLocks noChangeShapeType="1"/>
              </p:cNvSpPr>
              <p:nvPr/>
            </p:nvSpPr>
            <p:spPr bwMode="auto">
              <a:xfrm>
                <a:off x="2778" y="2046"/>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368" name="Line 966"/>
              <p:cNvSpPr>
                <a:spLocks noChangeShapeType="1"/>
              </p:cNvSpPr>
              <p:nvPr/>
            </p:nvSpPr>
            <p:spPr bwMode="auto">
              <a:xfrm>
                <a:off x="2778" y="2046"/>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369" name="Line 967"/>
              <p:cNvSpPr>
                <a:spLocks noChangeShapeType="1"/>
              </p:cNvSpPr>
              <p:nvPr/>
            </p:nvSpPr>
            <p:spPr bwMode="auto">
              <a:xfrm>
                <a:off x="2778" y="2046"/>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370" name="Line 968"/>
              <p:cNvSpPr>
                <a:spLocks noChangeShapeType="1"/>
              </p:cNvSpPr>
              <p:nvPr/>
            </p:nvSpPr>
            <p:spPr bwMode="auto">
              <a:xfrm>
                <a:off x="2778" y="2046"/>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371" name="Line 969"/>
              <p:cNvSpPr>
                <a:spLocks noChangeShapeType="1"/>
              </p:cNvSpPr>
              <p:nvPr/>
            </p:nvSpPr>
            <p:spPr bwMode="auto">
              <a:xfrm flipV="1">
                <a:off x="2778" y="2040"/>
                <a:ext cx="1" cy="6"/>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372" name="Line 970"/>
              <p:cNvSpPr>
                <a:spLocks noChangeShapeType="1"/>
              </p:cNvSpPr>
              <p:nvPr/>
            </p:nvSpPr>
            <p:spPr bwMode="auto">
              <a:xfrm>
                <a:off x="2778" y="2040"/>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373" name="Line 971"/>
              <p:cNvSpPr>
                <a:spLocks noChangeShapeType="1"/>
              </p:cNvSpPr>
              <p:nvPr/>
            </p:nvSpPr>
            <p:spPr bwMode="auto">
              <a:xfrm>
                <a:off x="2778" y="2040"/>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374" name="Line 972"/>
              <p:cNvSpPr>
                <a:spLocks noChangeShapeType="1"/>
              </p:cNvSpPr>
              <p:nvPr/>
            </p:nvSpPr>
            <p:spPr bwMode="auto">
              <a:xfrm>
                <a:off x="2778" y="2040"/>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375" name="Line 973"/>
              <p:cNvSpPr>
                <a:spLocks noChangeShapeType="1"/>
              </p:cNvSpPr>
              <p:nvPr/>
            </p:nvSpPr>
            <p:spPr bwMode="auto">
              <a:xfrm flipV="1">
                <a:off x="2778" y="2034"/>
                <a:ext cx="1" cy="6"/>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376" name="Line 974"/>
              <p:cNvSpPr>
                <a:spLocks noChangeShapeType="1"/>
              </p:cNvSpPr>
              <p:nvPr/>
            </p:nvSpPr>
            <p:spPr bwMode="auto">
              <a:xfrm>
                <a:off x="2778" y="2034"/>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377" name="Line 975"/>
              <p:cNvSpPr>
                <a:spLocks noChangeShapeType="1"/>
              </p:cNvSpPr>
              <p:nvPr/>
            </p:nvSpPr>
            <p:spPr bwMode="auto">
              <a:xfrm>
                <a:off x="2778" y="2034"/>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378" name="Line 976"/>
              <p:cNvSpPr>
                <a:spLocks noChangeShapeType="1"/>
              </p:cNvSpPr>
              <p:nvPr/>
            </p:nvSpPr>
            <p:spPr bwMode="auto">
              <a:xfrm>
                <a:off x="2778" y="2034"/>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379" name="Line 977"/>
              <p:cNvSpPr>
                <a:spLocks noChangeShapeType="1"/>
              </p:cNvSpPr>
              <p:nvPr/>
            </p:nvSpPr>
            <p:spPr bwMode="auto">
              <a:xfrm>
                <a:off x="2778" y="2034"/>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380" name="Line 978"/>
              <p:cNvSpPr>
                <a:spLocks noChangeShapeType="1"/>
              </p:cNvSpPr>
              <p:nvPr/>
            </p:nvSpPr>
            <p:spPr bwMode="auto">
              <a:xfrm flipV="1">
                <a:off x="2778" y="2028"/>
                <a:ext cx="1" cy="6"/>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381" name="Line 979"/>
              <p:cNvSpPr>
                <a:spLocks noChangeShapeType="1"/>
              </p:cNvSpPr>
              <p:nvPr/>
            </p:nvSpPr>
            <p:spPr bwMode="auto">
              <a:xfrm>
                <a:off x="2778" y="2028"/>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382" name="Line 980"/>
              <p:cNvSpPr>
                <a:spLocks noChangeShapeType="1"/>
              </p:cNvSpPr>
              <p:nvPr/>
            </p:nvSpPr>
            <p:spPr bwMode="auto">
              <a:xfrm>
                <a:off x="2778" y="2028"/>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383" name="Line 981"/>
              <p:cNvSpPr>
                <a:spLocks noChangeShapeType="1"/>
              </p:cNvSpPr>
              <p:nvPr/>
            </p:nvSpPr>
            <p:spPr bwMode="auto">
              <a:xfrm>
                <a:off x="2778" y="2028"/>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384" name="Line 982"/>
              <p:cNvSpPr>
                <a:spLocks noChangeShapeType="1"/>
              </p:cNvSpPr>
              <p:nvPr/>
            </p:nvSpPr>
            <p:spPr bwMode="auto">
              <a:xfrm flipV="1">
                <a:off x="2778" y="2022"/>
                <a:ext cx="1" cy="6"/>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385" name="Line 983"/>
              <p:cNvSpPr>
                <a:spLocks noChangeShapeType="1"/>
              </p:cNvSpPr>
              <p:nvPr/>
            </p:nvSpPr>
            <p:spPr bwMode="auto">
              <a:xfrm>
                <a:off x="2778" y="2022"/>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386" name="Line 984"/>
              <p:cNvSpPr>
                <a:spLocks noChangeShapeType="1"/>
              </p:cNvSpPr>
              <p:nvPr/>
            </p:nvSpPr>
            <p:spPr bwMode="auto">
              <a:xfrm>
                <a:off x="2778" y="2022"/>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387" name="Line 985"/>
              <p:cNvSpPr>
                <a:spLocks noChangeShapeType="1"/>
              </p:cNvSpPr>
              <p:nvPr/>
            </p:nvSpPr>
            <p:spPr bwMode="auto">
              <a:xfrm>
                <a:off x="2778" y="2022"/>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388" name="Line 986"/>
              <p:cNvSpPr>
                <a:spLocks noChangeShapeType="1"/>
              </p:cNvSpPr>
              <p:nvPr/>
            </p:nvSpPr>
            <p:spPr bwMode="auto">
              <a:xfrm>
                <a:off x="2778" y="2022"/>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389" name="Line 987"/>
              <p:cNvSpPr>
                <a:spLocks noChangeShapeType="1"/>
              </p:cNvSpPr>
              <p:nvPr/>
            </p:nvSpPr>
            <p:spPr bwMode="auto">
              <a:xfrm flipV="1">
                <a:off x="2778" y="2016"/>
                <a:ext cx="1" cy="6"/>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390" name="Line 988"/>
              <p:cNvSpPr>
                <a:spLocks noChangeShapeType="1"/>
              </p:cNvSpPr>
              <p:nvPr/>
            </p:nvSpPr>
            <p:spPr bwMode="auto">
              <a:xfrm>
                <a:off x="2778" y="2016"/>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391" name="Line 989"/>
              <p:cNvSpPr>
                <a:spLocks noChangeShapeType="1"/>
              </p:cNvSpPr>
              <p:nvPr/>
            </p:nvSpPr>
            <p:spPr bwMode="auto">
              <a:xfrm>
                <a:off x="2778" y="2016"/>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392" name="Line 990"/>
              <p:cNvSpPr>
                <a:spLocks noChangeShapeType="1"/>
              </p:cNvSpPr>
              <p:nvPr/>
            </p:nvSpPr>
            <p:spPr bwMode="auto">
              <a:xfrm>
                <a:off x="2778" y="2016"/>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393" name="Line 991"/>
              <p:cNvSpPr>
                <a:spLocks noChangeShapeType="1"/>
              </p:cNvSpPr>
              <p:nvPr/>
            </p:nvSpPr>
            <p:spPr bwMode="auto">
              <a:xfrm>
                <a:off x="2778" y="2016"/>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394" name="Line 992"/>
              <p:cNvSpPr>
                <a:spLocks noChangeShapeType="1"/>
              </p:cNvSpPr>
              <p:nvPr/>
            </p:nvSpPr>
            <p:spPr bwMode="auto">
              <a:xfrm flipV="1">
                <a:off x="2778" y="2010"/>
                <a:ext cx="1" cy="6"/>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395" name="Line 993"/>
              <p:cNvSpPr>
                <a:spLocks noChangeShapeType="1"/>
              </p:cNvSpPr>
              <p:nvPr/>
            </p:nvSpPr>
            <p:spPr bwMode="auto">
              <a:xfrm>
                <a:off x="2778" y="2010"/>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396" name="Line 994"/>
              <p:cNvSpPr>
                <a:spLocks noChangeShapeType="1"/>
              </p:cNvSpPr>
              <p:nvPr/>
            </p:nvSpPr>
            <p:spPr bwMode="auto">
              <a:xfrm>
                <a:off x="2778" y="2010"/>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397" name="Line 995"/>
              <p:cNvSpPr>
                <a:spLocks noChangeShapeType="1"/>
              </p:cNvSpPr>
              <p:nvPr/>
            </p:nvSpPr>
            <p:spPr bwMode="auto">
              <a:xfrm>
                <a:off x="2778" y="2010"/>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398" name="Line 996"/>
              <p:cNvSpPr>
                <a:spLocks noChangeShapeType="1"/>
              </p:cNvSpPr>
              <p:nvPr/>
            </p:nvSpPr>
            <p:spPr bwMode="auto">
              <a:xfrm flipV="1">
                <a:off x="2778" y="2004"/>
                <a:ext cx="48" cy="6"/>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399" name="Line 997"/>
              <p:cNvSpPr>
                <a:spLocks noChangeShapeType="1"/>
              </p:cNvSpPr>
              <p:nvPr/>
            </p:nvSpPr>
            <p:spPr bwMode="auto">
              <a:xfrm>
                <a:off x="2826" y="2004"/>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400" name="Line 998"/>
              <p:cNvSpPr>
                <a:spLocks noChangeShapeType="1"/>
              </p:cNvSpPr>
              <p:nvPr/>
            </p:nvSpPr>
            <p:spPr bwMode="auto">
              <a:xfrm>
                <a:off x="2826" y="2004"/>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401" name="Line 999"/>
              <p:cNvSpPr>
                <a:spLocks noChangeShapeType="1"/>
              </p:cNvSpPr>
              <p:nvPr/>
            </p:nvSpPr>
            <p:spPr bwMode="auto">
              <a:xfrm>
                <a:off x="2826" y="2004"/>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402" name="Line 1000"/>
              <p:cNvSpPr>
                <a:spLocks noChangeShapeType="1"/>
              </p:cNvSpPr>
              <p:nvPr/>
            </p:nvSpPr>
            <p:spPr bwMode="auto">
              <a:xfrm>
                <a:off x="2826" y="2004"/>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403" name="Line 1001"/>
              <p:cNvSpPr>
                <a:spLocks noChangeShapeType="1"/>
              </p:cNvSpPr>
              <p:nvPr/>
            </p:nvSpPr>
            <p:spPr bwMode="auto">
              <a:xfrm flipV="1">
                <a:off x="2826" y="1998"/>
                <a:ext cx="1" cy="6"/>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404" name="Line 1002"/>
              <p:cNvSpPr>
                <a:spLocks noChangeShapeType="1"/>
              </p:cNvSpPr>
              <p:nvPr/>
            </p:nvSpPr>
            <p:spPr bwMode="auto">
              <a:xfrm>
                <a:off x="2826" y="1998"/>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405" name="Line 1003"/>
              <p:cNvSpPr>
                <a:spLocks noChangeShapeType="1"/>
              </p:cNvSpPr>
              <p:nvPr/>
            </p:nvSpPr>
            <p:spPr bwMode="auto">
              <a:xfrm>
                <a:off x="2826" y="1998"/>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406" name="Line 1004"/>
              <p:cNvSpPr>
                <a:spLocks noChangeShapeType="1"/>
              </p:cNvSpPr>
              <p:nvPr/>
            </p:nvSpPr>
            <p:spPr bwMode="auto">
              <a:xfrm>
                <a:off x="2826" y="1998"/>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407" name="Line 1005"/>
              <p:cNvSpPr>
                <a:spLocks noChangeShapeType="1"/>
              </p:cNvSpPr>
              <p:nvPr/>
            </p:nvSpPr>
            <p:spPr bwMode="auto">
              <a:xfrm>
                <a:off x="2826" y="1998"/>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408" name="Line 1006"/>
              <p:cNvSpPr>
                <a:spLocks noChangeShapeType="1"/>
              </p:cNvSpPr>
              <p:nvPr/>
            </p:nvSpPr>
            <p:spPr bwMode="auto">
              <a:xfrm flipV="1">
                <a:off x="2826" y="1992"/>
                <a:ext cx="1" cy="6"/>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409" name="Line 1007"/>
              <p:cNvSpPr>
                <a:spLocks noChangeShapeType="1"/>
              </p:cNvSpPr>
              <p:nvPr/>
            </p:nvSpPr>
            <p:spPr bwMode="auto">
              <a:xfrm>
                <a:off x="2826" y="1992"/>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410" name="Line 1008"/>
              <p:cNvSpPr>
                <a:spLocks noChangeShapeType="1"/>
              </p:cNvSpPr>
              <p:nvPr/>
            </p:nvSpPr>
            <p:spPr bwMode="auto">
              <a:xfrm>
                <a:off x="2826" y="1992"/>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411" name="Line 1009"/>
              <p:cNvSpPr>
                <a:spLocks noChangeShapeType="1"/>
              </p:cNvSpPr>
              <p:nvPr/>
            </p:nvSpPr>
            <p:spPr bwMode="auto">
              <a:xfrm>
                <a:off x="2826" y="1992"/>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412" name="Line 1010"/>
              <p:cNvSpPr>
                <a:spLocks noChangeShapeType="1"/>
              </p:cNvSpPr>
              <p:nvPr/>
            </p:nvSpPr>
            <p:spPr bwMode="auto">
              <a:xfrm flipV="1">
                <a:off x="2826" y="1986"/>
                <a:ext cx="1" cy="6"/>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413" name="Line 1011"/>
              <p:cNvSpPr>
                <a:spLocks noChangeShapeType="1"/>
              </p:cNvSpPr>
              <p:nvPr/>
            </p:nvSpPr>
            <p:spPr bwMode="auto">
              <a:xfrm>
                <a:off x="2826" y="1986"/>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414" name="Line 1012"/>
              <p:cNvSpPr>
                <a:spLocks noChangeShapeType="1"/>
              </p:cNvSpPr>
              <p:nvPr/>
            </p:nvSpPr>
            <p:spPr bwMode="auto">
              <a:xfrm>
                <a:off x="2826" y="1986"/>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415" name="Line 1013"/>
              <p:cNvSpPr>
                <a:spLocks noChangeShapeType="1"/>
              </p:cNvSpPr>
              <p:nvPr/>
            </p:nvSpPr>
            <p:spPr bwMode="auto">
              <a:xfrm>
                <a:off x="2826" y="1986"/>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416" name="Line 1014"/>
              <p:cNvSpPr>
                <a:spLocks noChangeShapeType="1"/>
              </p:cNvSpPr>
              <p:nvPr/>
            </p:nvSpPr>
            <p:spPr bwMode="auto">
              <a:xfrm>
                <a:off x="2826" y="1986"/>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417" name="Line 1015"/>
              <p:cNvSpPr>
                <a:spLocks noChangeShapeType="1"/>
              </p:cNvSpPr>
              <p:nvPr/>
            </p:nvSpPr>
            <p:spPr bwMode="auto">
              <a:xfrm flipV="1">
                <a:off x="2826" y="1980"/>
                <a:ext cx="1" cy="6"/>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418" name="Line 1016"/>
              <p:cNvSpPr>
                <a:spLocks noChangeShapeType="1"/>
              </p:cNvSpPr>
              <p:nvPr/>
            </p:nvSpPr>
            <p:spPr bwMode="auto">
              <a:xfrm>
                <a:off x="2826" y="1980"/>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419" name="Line 1017"/>
              <p:cNvSpPr>
                <a:spLocks noChangeShapeType="1"/>
              </p:cNvSpPr>
              <p:nvPr/>
            </p:nvSpPr>
            <p:spPr bwMode="auto">
              <a:xfrm>
                <a:off x="2826" y="1980"/>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420" name="Line 1018"/>
              <p:cNvSpPr>
                <a:spLocks noChangeShapeType="1"/>
              </p:cNvSpPr>
              <p:nvPr/>
            </p:nvSpPr>
            <p:spPr bwMode="auto">
              <a:xfrm>
                <a:off x="2826" y="1980"/>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421" name="Line 1019"/>
              <p:cNvSpPr>
                <a:spLocks noChangeShapeType="1"/>
              </p:cNvSpPr>
              <p:nvPr/>
            </p:nvSpPr>
            <p:spPr bwMode="auto">
              <a:xfrm flipV="1">
                <a:off x="2826" y="1974"/>
                <a:ext cx="1" cy="6"/>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422" name="Line 1020"/>
              <p:cNvSpPr>
                <a:spLocks noChangeShapeType="1"/>
              </p:cNvSpPr>
              <p:nvPr/>
            </p:nvSpPr>
            <p:spPr bwMode="auto">
              <a:xfrm>
                <a:off x="2826" y="1974"/>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423" name="Line 1021"/>
              <p:cNvSpPr>
                <a:spLocks noChangeShapeType="1"/>
              </p:cNvSpPr>
              <p:nvPr/>
            </p:nvSpPr>
            <p:spPr bwMode="auto">
              <a:xfrm>
                <a:off x="2826" y="1974"/>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424" name="Line 1022"/>
              <p:cNvSpPr>
                <a:spLocks noChangeShapeType="1"/>
              </p:cNvSpPr>
              <p:nvPr/>
            </p:nvSpPr>
            <p:spPr bwMode="auto">
              <a:xfrm>
                <a:off x="2826" y="1974"/>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425" name="Line 1023"/>
              <p:cNvSpPr>
                <a:spLocks noChangeShapeType="1"/>
              </p:cNvSpPr>
              <p:nvPr/>
            </p:nvSpPr>
            <p:spPr bwMode="auto">
              <a:xfrm>
                <a:off x="2826" y="1974"/>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426" name="Line 1024"/>
              <p:cNvSpPr>
                <a:spLocks noChangeShapeType="1"/>
              </p:cNvSpPr>
              <p:nvPr/>
            </p:nvSpPr>
            <p:spPr bwMode="auto">
              <a:xfrm flipV="1">
                <a:off x="2826" y="1968"/>
                <a:ext cx="1" cy="6"/>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427" name="Line 1025"/>
              <p:cNvSpPr>
                <a:spLocks noChangeShapeType="1"/>
              </p:cNvSpPr>
              <p:nvPr/>
            </p:nvSpPr>
            <p:spPr bwMode="auto">
              <a:xfrm>
                <a:off x="2826" y="1968"/>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428" name="Line 1026"/>
              <p:cNvSpPr>
                <a:spLocks noChangeShapeType="1"/>
              </p:cNvSpPr>
              <p:nvPr/>
            </p:nvSpPr>
            <p:spPr bwMode="auto">
              <a:xfrm>
                <a:off x="2826" y="1968"/>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429" name="Line 1027"/>
              <p:cNvSpPr>
                <a:spLocks noChangeShapeType="1"/>
              </p:cNvSpPr>
              <p:nvPr/>
            </p:nvSpPr>
            <p:spPr bwMode="auto">
              <a:xfrm>
                <a:off x="2826" y="1968"/>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430" name="Line 1028"/>
              <p:cNvSpPr>
                <a:spLocks noChangeShapeType="1"/>
              </p:cNvSpPr>
              <p:nvPr/>
            </p:nvSpPr>
            <p:spPr bwMode="auto">
              <a:xfrm>
                <a:off x="2826" y="1968"/>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431" name="Line 1029"/>
              <p:cNvSpPr>
                <a:spLocks noChangeShapeType="1"/>
              </p:cNvSpPr>
              <p:nvPr/>
            </p:nvSpPr>
            <p:spPr bwMode="auto">
              <a:xfrm flipV="1">
                <a:off x="2826" y="1962"/>
                <a:ext cx="1" cy="6"/>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432" name="Line 1030"/>
              <p:cNvSpPr>
                <a:spLocks noChangeShapeType="1"/>
              </p:cNvSpPr>
              <p:nvPr/>
            </p:nvSpPr>
            <p:spPr bwMode="auto">
              <a:xfrm>
                <a:off x="2826" y="1962"/>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433" name="Line 1031"/>
              <p:cNvSpPr>
                <a:spLocks noChangeShapeType="1"/>
              </p:cNvSpPr>
              <p:nvPr/>
            </p:nvSpPr>
            <p:spPr bwMode="auto">
              <a:xfrm>
                <a:off x="2826" y="1962"/>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434" name="Line 1032"/>
              <p:cNvSpPr>
                <a:spLocks noChangeShapeType="1"/>
              </p:cNvSpPr>
              <p:nvPr/>
            </p:nvSpPr>
            <p:spPr bwMode="auto">
              <a:xfrm>
                <a:off x="2826" y="1962"/>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435" name="Line 1033"/>
              <p:cNvSpPr>
                <a:spLocks noChangeShapeType="1"/>
              </p:cNvSpPr>
              <p:nvPr/>
            </p:nvSpPr>
            <p:spPr bwMode="auto">
              <a:xfrm flipV="1">
                <a:off x="2826" y="1956"/>
                <a:ext cx="1" cy="6"/>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436" name="Line 1034"/>
              <p:cNvSpPr>
                <a:spLocks noChangeShapeType="1"/>
              </p:cNvSpPr>
              <p:nvPr/>
            </p:nvSpPr>
            <p:spPr bwMode="auto">
              <a:xfrm>
                <a:off x="2826" y="1956"/>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437" name="Line 1035"/>
              <p:cNvSpPr>
                <a:spLocks noChangeShapeType="1"/>
              </p:cNvSpPr>
              <p:nvPr/>
            </p:nvSpPr>
            <p:spPr bwMode="auto">
              <a:xfrm>
                <a:off x="2826" y="1956"/>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438" name="Line 1036"/>
              <p:cNvSpPr>
                <a:spLocks noChangeShapeType="1"/>
              </p:cNvSpPr>
              <p:nvPr/>
            </p:nvSpPr>
            <p:spPr bwMode="auto">
              <a:xfrm>
                <a:off x="2826" y="1956"/>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439" name="Line 1037"/>
              <p:cNvSpPr>
                <a:spLocks noChangeShapeType="1"/>
              </p:cNvSpPr>
              <p:nvPr/>
            </p:nvSpPr>
            <p:spPr bwMode="auto">
              <a:xfrm>
                <a:off x="2826" y="1956"/>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440" name="Line 1038"/>
              <p:cNvSpPr>
                <a:spLocks noChangeShapeType="1"/>
              </p:cNvSpPr>
              <p:nvPr/>
            </p:nvSpPr>
            <p:spPr bwMode="auto">
              <a:xfrm flipV="1">
                <a:off x="2826" y="1950"/>
                <a:ext cx="1" cy="6"/>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441" name="Line 1039"/>
              <p:cNvSpPr>
                <a:spLocks noChangeShapeType="1"/>
              </p:cNvSpPr>
              <p:nvPr/>
            </p:nvSpPr>
            <p:spPr bwMode="auto">
              <a:xfrm>
                <a:off x="2826" y="1950"/>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442" name="Line 1040"/>
              <p:cNvSpPr>
                <a:spLocks noChangeShapeType="1"/>
              </p:cNvSpPr>
              <p:nvPr/>
            </p:nvSpPr>
            <p:spPr bwMode="auto">
              <a:xfrm>
                <a:off x="2826" y="1950"/>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443" name="Line 1041"/>
              <p:cNvSpPr>
                <a:spLocks noChangeShapeType="1"/>
              </p:cNvSpPr>
              <p:nvPr/>
            </p:nvSpPr>
            <p:spPr bwMode="auto">
              <a:xfrm>
                <a:off x="2826" y="1950"/>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444" name="Line 1042"/>
              <p:cNvSpPr>
                <a:spLocks noChangeShapeType="1"/>
              </p:cNvSpPr>
              <p:nvPr/>
            </p:nvSpPr>
            <p:spPr bwMode="auto">
              <a:xfrm flipV="1">
                <a:off x="2826" y="1944"/>
                <a:ext cx="42" cy="6"/>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445" name="Line 1043"/>
              <p:cNvSpPr>
                <a:spLocks noChangeShapeType="1"/>
              </p:cNvSpPr>
              <p:nvPr/>
            </p:nvSpPr>
            <p:spPr bwMode="auto">
              <a:xfrm>
                <a:off x="2868" y="1944"/>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446" name="Line 1044"/>
              <p:cNvSpPr>
                <a:spLocks noChangeShapeType="1"/>
              </p:cNvSpPr>
              <p:nvPr/>
            </p:nvSpPr>
            <p:spPr bwMode="auto">
              <a:xfrm>
                <a:off x="2868" y="1944"/>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447" name="Line 1045"/>
              <p:cNvSpPr>
                <a:spLocks noChangeShapeType="1"/>
              </p:cNvSpPr>
              <p:nvPr/>
            </p:nvSpPr>
            <p:spPr bwMode="auto">
              <a:xfrm>
                <a:off x="2868" y="1944"/>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448" name="Line 1046"/>
              <p:cNvSpPr>
                <a:spLocks noChangeShapeType="1"/>
              </p:cNvSpPr>
              <p:nvPr/>
            </p:nvSpPr>
            <p:spPr bwMode="auto">
              <a:xfrm>
                <a:off x="2868" y="1944"/>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449" name="Line 1047"/>
              <p:cNvSpPr>
                <a:spLocks noChangeShapeType="1"/>
              </p:cNvSpPr>
              <p:nvPr/>
            </p:nvSpPr>
            <p:spPr bwMode="auto">
              <a:xfrm flipV="1">
                <a:off x="2868" y="1938"/>
                <a:ext cx="1" cy="6"/>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450" name="Line 1048"/>
              <p:cNvSpPr>
                <a:spLocks noChangeShapeType="1"/>
              </p:cNvSpPr>
              <p:nvPr/>
            </p:nvSpPr>
            <p:spPr bwMode="auto">
              <a:xfrm>
                <a:off x="2868" y="1938"/>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451" name="Line 1049"/>
              <p:cNvSpPr>
                <a:spLocks noChangeShapeType="1"/>
              </p:cNvSpPr>
              <p:nvPr/>
            </p:nvSpPr>
            <p:spPr bwMode="auto">
              <a:xfrm>
                <a:off x="2868" y="1938"/>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452" name="Line 1050"/>
              <p:cNvSpPr>
                <a:spLocks noChangeShapeType="1"/>
              </p:cNvSpPr>
              <p:nvPr/>
            </p:nvSpPr>
            <p:spPr bwMode="auto">
              <a:xfrm>
                <a:off x="2868" y="1938"/>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453" name="Line 1051"/>
              <p:cNvSpPr>
                <a:spLocks noChangeShapeType="1"/>
              </p:cNvSpPr>
              <p:nvPr/>
            </p:nvSpPr>
            <p:spPr bwMode="auto">
              <a:xfrm>
                <a:off x="2868" y="1938"/>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454" name="Line 1052"/>
              <p:cNvSpPr>
                <a:spLocks noChangeShapeType="1"/>
              </p:cNvSpPr>
              <p:nvPr/>
            </p:nvSpPr>
            <p:spPr bwMode="auto">
              <a:xfrm flipV="1">
                <a:off x="2868" y="1932"/>
                <a:ext cx="1" cy="6"/>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455" name="Line 1053"/>
              <p:cNvSpPr>
                <a:spLocks noChangeShapeType="1"/>
              </p:cNvSpPr>
              <p:nvPr/>
            </p:nvSpPr>
            <p:spPr bwMode="auto">
              <a:xfrm>
                <a:off x="2868" y="1932"/>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456" name="Line 1054"/>
              <p:cNvSpPr>
                <a:spLocks noChangeShapeType="1"/>
              </p:cNvSpPr>
              <p:nvPr/>
            </p:nvSpPr>
            <p:spPr bwMode="auto">
              <a:xfrm>
                <a:off x="2868" y="1932"/>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457" name="Line 1055"/>
              <p:cNvSpPr>
                <a:spLocks noChangeShapeType="1"/>
              </p:cNvSpPr>
              <p:nvPr/>
            </p:nvSpPr>
            <p:spPr bwMode="auto">
              <a:xfrm>
                <a:off x="2868" y="1932"/>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458" name="Line 1056"/>
              <p:cNvSpPr>
                <a:spLocks noChangeShapeType="1"/>
              </p:cNvSpPr>
              <p:nvPr/>
            </p:nvSpPr>
            <p:spPr bwMode="auto">
              <a:xfrm flipV="1">
                <a:off x="2868" y="1926"/>
                <a:ext cx="1" cy="6"/>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459" name="Line 1057"/>
              <p:cNvSpPr>
                <a:spLocks noChangeShapeType="1"/>
              </p:cNvSpPr>
              <p:nvPr/>
            </p:nvSpPr>
            <p:spPr bwMode="auto">
              <a:xfrm>
                <a:off x="2868" y="1926"/>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460" name="Line 1058"/>
              <p:cNvSpPr>
                <a:spLocks noChangeShapeType="1"/>
              </p:cNvSpPr>
              <p:nvPr/>
            </p:nvSpPr>
            <p:spPr bwMode="auto">
              <a:xfrm>
                <a:off x="2868" y="1926"/>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461" name="Line 1059"/>
              <p:cNvSpPr>
                <a:spLocks noChangeShapeType="1"/>
              </p:cNvSpPr>
              <p:nvPr/>
            </p:nvSpPr>
            <p:spPr bwMode="auto">
              <a:xfrm>
                <a:off x="2868" y="1926"/>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462" name="Line 1060"/>
              <p:cNvSpPr>
                <a:spLocks noChangeShapeType="1"/>
              </p:cNvSpPr>
              <p:nvPr/>
            </p:nvSpPr>
            <p:spPr bwMode="auto">
              <a:xfrm>
                <a:off x="2868" y="1926"/>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463" name="Line 1061"/>
              <p:cNvSpPr>
                <a:spLocks noChangeShapeType="1"/>
              </p:cNvSpPr>
              <p:nvPr/>
            </p:nvSpPr>
            <p:spPr bwMode="auto">
              <a:xfrm flipV="1">
                <a:off x="2868" y="1920"/>
                <a:ext cx="1" cy="6"/>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464" name="Line 1062"/>
              <p:cNvSpPr>
                <a:spLocks noChangeShapeType="1"/>
              </p:cNvSpPr>
              <p:nvPr/>
            </p:nvSpPr>
            <p:spPr bwMode="auto">
              <a:xfrm>
                <a:off x="2868" y="1920"/>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465" name="Line 1063"/>
              <p:cNvSpPr>
                <a:spLocks noChangeShapeType="1"/>
              </p:cNvSpPr>
              <p:nvPr/>
            </p:nvSpPr>
            <p:spPr bwMode="auto">
              <a:xfrm>
                <a:off x="2868" y="1920"/>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466" name="Line 1064"/>
              <p:cNvSpPr>
                <a:spLocks noChangeShapeType="1"/>
              </p:cNvSpPr>
              <p:nvPr/>
            </p:nvSpPr>
            <p:spPr bwMode="auto">
              <a:xfrm>
                <a:off x="2868" y="1920"/>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467" name="Line 1065"/>
              <p:cNvSpPr>
                <a:spLocks noChangeShapeType="1"/>
              </p:cNvSpPr>
              <p:nvPr/>
            </p:nvSpPr>
            <p:spPr bwMode="auto">
              <a:xfrm flipV="1">
                <a:off x="2868" y="1914"/>
                <a:ext cx="1" cy="6"/>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468" name="Line 1066"/>
              <p:cNvSpPr>
                <a:spLocks noChangeShapeType="1"/>
              </p:cNvSpPr>
              <p:nvPr/>
            </p:nvSpPr>
            <p:spPr bwMode="auto">
              <a:xfrm>
                <a:off x="2868" y="1914"/>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469" name="Line 1067"/>
              <p:cNvSpPr>
                <a:spLocks noChangeShapeType="1"/>
              </p:cNvSpPr>
              <p:nvPr/>
            </p:nvSpPr>
            <p:spPr bwMode="auto">
              <a:xfrm>
                <a:off x="2868" y="1914"/>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470" name="Line 1068"/>
              <p:cNvSpPr>
                <a:spLocks noChangeShapeType="1"/>
              </p:cNvSpPr>
              <p:nvPr/>
            </p:nvSpPr>
            <p:spPr bwMode="auto">
              <a:xfrm>
                <a:off x="2868" y="1914"/>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471" name="Line 1069"/>
              <p:cNvSpPr>
                <a:spLocks noChangeShapeType="1"/>
              </p:cNvSpPr>
              <p:nvPr/>
            </p:nvSpPr>
            <p:spPr bwMode="auto">
              <a:xfrm>
                <a:off x="2868" y="1914"/>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472" name="Line 1070"/>
              <p:cNvSpPr>
                <a:spLocks noChangeShapeType="1"/>
              </p:cNvSpPr>
              <p:nvPr/>
            </p:nvSpPr>
            <p:spPr bwMode="auto">
              <a:xfrm flipV="1">
                <a:off x="2868" y="1908"/>
                <a:ext cx="1" cy="6"/>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473" name="Line 1071"/>
              <p:cNvSpPr>
                <a:spLocks noChangeShapeType="1"/>
              </p:cNvSpPr>
              <p:nvPr/>
            </p:nvSpPr>
            <p:spPr bwMode="auto">
              <a:xfrm>
                <a:off x="2868" y="1908"/>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474" name="Line 1072"/>
              <p:cNvSpPr>
                <a:spLocks noChangeShapeType="1"/>
              </p:cNvSpPr>
              <p:nvPr/>
            </p:nvSpPr>
            <p:spPr bwMode="auto">
              <a:xfrm>
                <a:off x="2868" y="1908"/>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475" name="Line 1073"/>
              <p:cNvSpPr>
                <a:spLocks noChangeShapeType="1"/>
              </p:cNvSpPr>
              <p:nvPr/>
            </p:nvSpPr>
            <p:spPr bwMode="auto">
              <a:xfrm>
                <a:off x="2868" y="1908"/>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476" name="Line 1074"/>
              <p:cNvSpPr>
                <a:spLocks noChangeShapeType="1"/>
              </p:cNvSpPr>
              <p:nvPr/>
            </p:nvSpPr>
            <p:spPr bwMode="auto">
              <a:xfrm>
                <a:off x="2868" y="1908"/>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477" name="Line 1075"/>
              <p:cNvSpPr>
                <a:spLocks noChangeShapeType="1"/>
              </p:cNvSpPr>
              <p:nvPr/>
            </p:nvSpPr>
            <p:spPr bwMode="auto">
              <a:xfrm flipV="1">
                <a:off x="2868" y="1902"/>
                <a:ext cx="1" cy="6"/>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478" name="Line 1076"/>
              <p:cNvSpPr>
                <a:spLocks noChangeShapeType="1"/>
              </p:cNvSpPr>
              <p:nvPr/>
            </p:nvSpPr>
            <p:spPr bwMode="auto">
              <a:xfrm>
                <a:off x="2868" y="1902"/>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39806" name="Group 1077"/>
            <p:cNvGrpSpPr>
              <a:grpSpLocks/>
            </p:cNvGrpSpPr>
            <p:nvPr/>
          </p:nvGrpSpPr>
          <p:grpSpPr bwMode="auto">
            <a:xfrm>
              <a:off x="1314" y="-222"/>
              <a:ext cx="276" cy="259"/>
              <a:chOff x="2868" y="1644"/>
              <a:chExt cx="276" cy="259"/>
            </a:xfrm>
          </p:grpSpPr>
          <p:sp>
            <p:nvSpPr>
              <p:cNvPr id="240079" name="Line 1078"/>
              <p:cNvSpPr>
                <a:spLocks noChangeShapeType="1"/>
              </p:cNvSpPr>
              <p:nvPr/>
            </p:nvSpPr>
            <p:spPr bwMode="auto">
              <a:xfrm>
                <a:off x="2868" y="1902"/>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080" name="Line 1079"/>
              <p:cNvSpPr>
                <a:spLocks noChangeShapeType="1"/>
              </p:cNvSpPr>
              <p:nvPr/>
            </p:nvSpPr>
            <p:spPr bwMode="auto">
              <a:xfrm>
                <a:off x="2868" y="1902"/>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081" name="Line 1080"/>
              <p:cNvSpPr>
                <a:spLocks noChangeShapeType="1"/>
              </p:cNvSpPr>
              <p:nvPr/>
            </p:nvSpPr>
            <p:spPr bwMode="auto">
              <a:xfrm flipV="1">
                <a:off x="2868" y="1896"/>
                <a:ext cx="1" cy="6"/>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082" name="Line 1081"/>
              <p:cNvSpPr>
                <a:spLocks noChangeShapeType="1"/>
              </p:cNvSpPr>
              <p:nvPr/>
            </p:nvSpPr>
            <p:spPr bwMode="auto">
              <a:xfrm>
                <a:off x="2868" y="1896"/>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083" name="Line 1082"/>
              <p:cNvSpPr>
                <a:spLocks noChangeShapeType="1"/>
              </p:cNvSpPr>
              <p:nvPr/>
            </p:nvSpPr>
            <p:spPr bwMode="auto">
              <a:xfrm>
                <a:off x="2868" y="1896"/>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084" name="Line 1083"/>
              <p:cNvSpPr>
                <a:spLocks noChangeShapeType="1"/>
              </p:cNvSpPr>
              <p:nvPr/>
            </p:nvSpPr>
            <p:spPr bwMode="auto">
              <a:xfrm>
                <a:off x="2868" y="1896"/>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085" name="Line 1084"/>
              <p:cNvSpPr>
                <a:spLocks noChangeShapeType="1"/>
              </p:cNvSpPr>
              <p:nvPr/>
            </p:nvSpPr>
            <p:spPr bwMode="auto">
              <a:xfrm>
                <a:off x="2868" y="1896"/>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086" name="Line 1085"/>
              <p:cNvSpPr>
                <a:spLocks noChangeShapeType="1"/>
              </p:cNvSpPr>
              <p:nvPr/>
            </p:nvSpPr>
            <p:spPr bwMode="auto">
              <a:xfrm flipV="1">
                <a:off x="2868" y="1890"/>
                <a:ext cx="1" cy="6"/>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087" name="Line 1086"/>
              <p:cNvSpPr>
                <a:spLocks noChangeShapeType="1"/>
              </p:cNvSpPr>
              <p:nvPr/>
            </p:nvSpPr>
            <p:spPr bwMode="auto">
              <a:xfrm>
                <a:off x="2868" y="1890"/>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088" name="Line 1087"/>
              <p:cNvSpPr>
                <a:spLocks noChangeShapeType="1"/>
              </p:cNvSpPr>
              <p:nvPr/>
            </p:nvSpPr>
            <p:spPr bwMode="auto">
              <a:xfrm>
                <a:off x="2868" y="1890"/>
                <a:ext cx="48"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089" name="Line 1088"/>
              <p:cNvSpPr>
                <a:spLocks noChangeShapeType="1"/>
              </p:cNvSpPr>
              <p:nvPr/>
            </p:nvSpPr>
            <p:spPr bwMode="auto">
              <a:xfrm>
                <a:off x="2916" y="1890"/>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090" name="Line 1089"/>
              <p:cNvSpPr>
                <a:spLocks noChangeShapeType="1"/>
              </p:cNvSpPr>
              <p:nvPr/>
            </p:nvSpPr>
            <p:spPr bwMode="auto">
              <a:xfrm>
                <a:off x="2916" y="1890"/>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091" name="Line 1090"/>
              <p:cNvSpPr>
                <a:spLocks noChangeShapeType="1"/>
              </p:cNvSpPr>
              <p:nvPr/>
            </p:nvSpPr>
            <p:spPr bwMode="auto">
              <a:xfrm flipV="1">
                <a:off x="2916" y="1884"/>
                <a:ext cx="1" cy="6"/>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092" name="Line 1091"/>
              <p:cNvSpPr>
                <a:spLocks noChangeShapeType="1"/>
              </p:cNvSpPr>
              <p:nvPr/>
            </p:nvSpPr>
            <p:spPr bwMode="auto">
              <a:xfrm>
                <a:off x="2916" y="1884"/>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093" name="Line 1092"/>
              <p:cNvSpPr>
                <a:spLocks noChangeShapeType="1"/>
              </p:cNvSpPr>
              <p:nvPr/>
            </p:nvSpPr>
            <p:spPr bwMode="auto">
              <a:xfrm>
                <a:off x="2916" y="1884"/>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094" name="Line 1093"/>
              <p:cNvSpPr>
                <a:spLocks noChangeShapeType="1"/>
              </p:cNvSpPr>
              <p:nvPr/>
            </p:nvSpPr>
            <p:spPr bwMode="auto">
              <a:xfrm>
                <a:off x="2916" y="1884"/>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095" name="Line 1094"/>
              <p:cNvSpPr>
                <a:spLocks noChangeShapeType="1"/>
              </p:cNvSpPr>
              <p:nvPr/>
            </p:nvSpPr>
            <p:spPr bwMode="auto">
              <a:xfrm flipV="1">
                <a:off x="2916" y="1878"/>
                <a:ext cx="1" cy="6"/>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096" name="Line 1095"/>
              <p:cNvSpPr>
                <a:spLocks noChangeShapeType="1"/>
              </p:cNvSpPr>
              <p:nvPr/>
            </p:nvSpPr>
            <p:spPr bwMode="auto">
              <a:xfrm>
                <a:off x="2916" y="1878"/>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097" name="Line 1096"/>
              <p:cNvSpPr>
                <a:spLocks noChangeShapeType="1"/>
              </p:cNvSpPr>
              <p:nvPr/>
            </p:nvSpPr>
            <p:spPr bwMode="auto">
              <a:xfrm>
                <a:off x="2916" y="1878"/>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098" name="Line 1097"/>
              <p:cNvSpPr>
                <a:spLocks noChangeShapeType="1"/>
              </p:cNvSpPr>
              <p:nvPr/>
            </p:nvSpPr>
            <p:spPr bwMode="auto">
              <a:xfrm>
                <a:off x="2916" y="1878"/>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099" name="Line 1098"/>
              <p:cNvSpPr>
                <a:spLocks noChangeShapeType="1"/>
              </p:cNvSpPr>
              <p:nvPr/>
            </p:nvSpPr>
            <p:spPr bwMode="auto">
              <a:xfrm>
                <a:off x="2916" y="1878"/>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100" name="Line 1099"/>
              <p:cNvSpPr>
                <a:spLocks noChangeShapeType="1"/>
              </p:cNvSpPr>
              <p:nvPr/>
            </p:nvSpPr>
            <p:spPr bwMode="auto">
              <a:xfrm flipV="1">
                <a:off x="2916" y="1872"/>
                <a:ext cx="1" cy="6"/>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101" name="Line 1100"/>
              <p:cNvSpPr>
                <a:spLocks noChangeShapeType="1"/>
              </p:cNvSpPr>
              <p:nvPr/>
            </p:nvSpPr>
            <p:spPr bwMode="auto">
              <a:xfrm>
                <a:off x="2916" y="1872"/>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102" name="Line 1101"/>
              <p:cNvSpPr>
                <a:spLocks noChangeShapeType="1"/>
              </p:cNvSpPr>
              <p:nvPr/>
            </p:nvSpPr>
            <p:spPr bwMode="auto">
              <a:xfrm>
                <a:off x="2916" y="1872"/>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103" name="Line 1102"/>
              <p:cNvSpPr>
                <a:spLocks noChangeShapeType="1"/>
              </p:cNvSpPr>
              <p:nvPr/>
            </p:nvSpPr>
            <p:spPr bwMode="auto">
              <a:xfrm>
                <a:off x="2916" y="1872"/>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104" name="Line 1103"/>
              <p:cNvSpPr>
                <a:spLocks noChangeShapeType="1"/>
              </p:cNvSpPr>
              <p:nvPr/>
            </p:nvSpPr>
            <p:spPr bwMode="auto">
              <a:xfrm flipV="1">
                <a:off x="2916" y="1866"/>
                <a:ext cx="1" cy="6"/>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105" name="Line 1104"/>
              <p:cNvSpPr>
                <a:spLocks noChangeShapeType="1"/>
              </p:cNvSpPr>
              <p:nvPr/>
            </p:nvSpPr>
            <p:spPr bwMode="auto">
              <a:xfrm>
                <a:off x="2916" y="1866"/>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106" name="Line 1105"/>
              <p:cNvSpPr>
                <a:spLocks noChangeShapeType="1"/>
              </p:cNvSpPr>
              <p:nvPr/>
            </p:nvSpPr>
            <p:spPr bwMode="auto">
              <a:xfrm>
                <a:off x="2916" y="1866"/>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107" name="Line 1106"/>
              <p:cNvSpPr>
                <a:spLocks noChangeShapeType="1"/>
              </p:cNvSpPr>
              <p:nvPr/>
            </p:nvSpPr>
            <p:spPr bwMode="auto">
              <a:xfrm>
                <a:off x="2916" y="1866"/>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108" name="Line 1107"/>
              <p:cNvSpPr>
                <a:spLocks noChangeShapeType="1"/>
              </p:cNvSpPr>
              <p:nvPr/>
            </p:nvSpPr>
            <p:spPr bwMode="auto">
              <a:xfrm>
                <a:off x="2916" y="1866"/>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109" name="Line 1108"/>
              <p:cNvSpPr>
                <a:spLocks noChangeShapeType="1"/>
              </p:cNvSpPr>
              <p:nvPr/>
            </p:nvSpPr>
            <p:spPr bwMode="auto">
              <a:xfrm flipV="1">
                <a:off x="2916" y="1860"/>
                <a:ext cx="1" cy="6"/>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110" name="Line 1109"/>
              <p:cNvSpPr>
                <a:spLocks noChangeShapeType="1"/>
              </p:cNvSpPr>
              <p:nvPr/>
            </p:nvSpPr>
            <p:spPr bwMode="auto">
              <a:xfrm>
                <a:off x="2916" y="1860"/>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111" name="Line 1110"/>
              <p:cNvSpPr>
                <a:spLocks noChangeShapeType="1"/>
              </p:cNvSpPr>
              <p:nvPr/>
            </p:nvSpPr>
            <p:spPr bwMode="auto">
              <a:xfrm>
                <a:off x="2916" y="1860"/>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112" name="Line 1111"/>
              <p:cNvSpPr>
                <a:spLocks noChangeShapeType="1"/>
              </p:cNvSpPr>
              <p:nvPr/>
            </p:nvSpPr>
            <p:spPr bwMode="auto">
              <a:xfrm>
                <a:off x="2916" y="1860"/>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113" name="Line 1112"/>
              <p:cNvSpPr>
                <a:spLocks noChangeShapeType="1"/>
              </p:cNvSpPr>
              <p:nvPr/>
            </p:nvSpPr>
            <p:spPr bwMode="auto">
              <a:xfrm>
                <a:off x="2916" y="1860"/>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114" name="Line 1113"/>
              <p:cNvSpPr>
                <a:spLocks noChangeShapeType="1"/>
              </p:cNvSpPr>
              <p:nvPr/>
            </p:nvSpPr>
            <p:spPr bwMode="auto">
              <a:xfrm flipV="1">
                <a:off x="2916" y="1854"/>
                <a:ext cx="1" cy="6"/>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115" name="Line 1114"/>
              <p:cNvSpPr>
                <a:spLocks noChangeShapeType="1"/>
              </p:cNvSpPr>
              <p:nvPr/>
            </p:nvSpPr>
            <p:spPr bwMode="auto">
              <a:xfrm>
                <a:off x="2916" y="1854"/>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116" name="Line 1115"/>
              <p:cNvSpPr>
                <a:spLocks noChangeShapeType="1"/>
              </p:cNvSpPr>
              <p:nvPr/>
            </p:nvSpPr>
            <p:spPr bwMode="auto">
              <a:xfrm>
                <a:off x="2916" y="1854"/>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117" name="Line 1116"/>
              <p:cNvSpPr>
                <a:spLocks noChangeShapeType="1"/>
              </p:cNvSpPr>
              <p:nvPr/>
            </p:nvSpPr>
            <p:spPr bwMode="auto">
              <a:xfrm>
                <a:off x="2916" y="1854"/>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118" name="Line 1117"/>
              <p:cNvSpPr>
                <a:spLocks noChangeShapeType="1"/>
              </p:cNvSpPr>
              <p:nvPr/>
            </p:nvSpPr>
            <p:spPr bwMode="auto">
              <a:xfrm flipV="1">
                <a:off x="2916" y="1848"/>
                <a:ext cx="1" cy="6"/>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119" name="Line 1118"/>
              <p:cNvSpPr>
                <a:spLocks noChangeShapeType="1"/>
              </p:cNvSpPr>
              <p:nvPr/>
            </p:nvSpPr>
            <p:spPr bwMode="auto">
              <a:xfrm>
                <a:off x="2916" y="1848"/>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120" name="Line 1119"/>
              <p:cNvSpPr>
                <a:spLocks noChangeShapeType="1"/>
              </p:cNvSpPr>
              <p:nvPr/>
            </p:nvSpPr>
            <p:spPr bwMode="auto">
              <a:xfrm>
                <a:off x="2916" y="1848"/>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121" name="Line 1120"/>
              <p:cNvSpPr>
                <a:spLocks noChangeShapeType="1"/>
              </p:cNvSpPr>
              <p:nvPr/>
            </p:nvSpPr>
            <p:spPr bwMode="auto">
              <a:xfrm>
                <a:off x="2916" y="1848"/>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122" name="Line 1121"/>
              <p:cNvSpPr>
                <a:spLocks noChangeShapeType="1"/>
              </p:cNvSpPr>
              <p:nvPr/>
            </p:nvSpPr>
            <p:spPr bwMode="auto">
              <a:xfrm>
                <a:off x="2916" y="1848"/>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123" name="Line 1122"/>
              <p:cNvSpPr>
                <a:spLocks noChangeShapeType="1"/>
              </p:cNvSpPr>
              <p:nvPr/>
            </p:nvSpPr>
            <p:spPr bwMode="auto">
              <a:xfrm flipV="1">
                <a:off x="2916" y="1842"/>
                <a:ext cx="1" cy="6"/>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124" name="Line 1123"/>
              <p:cNvSpPr>
                <a:spLocks noChangeShapeType="1"/>
              </p:cNvSpPr>
              <p:nvPr/>
            </p:nvSpPr>
            <p:spPr bwMode="auto">
              <a:xfrm>
                <a:off x="2916" y="1842"/>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125" name="Line 1124"/>
              <p:cNvSpPr>
                <a:spLocks noChangeShapeType="1"/>
              </p:cNvSpPr>
              <p:nvPr/>
            </p:nvSpPr>
            <p:spPr bwMode="auto">
              <a:xfrm>
                <a:off x="2916" y="1842"/>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126" name="Line 1125"/>
              <p:cNvSpPr>
                <a:spLocks noChangeShapeType="1"/>
              </p:cNvSpPr>
              <p:nvPr/>
            </p:nvSpPr>
            <p:spPr bwMode="auto">
              <a:xfrm>
                <a:off x="2916" y="1842"/>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127" name="Line 1126"/>
              <p:cNvSpPr>
                <a:spLocks noChangeShapeType="1"/>
              </p:cNvSpPr>
              <p:nvPr/>
            </p:nvSpPr>
            <p:spPr bwMode="auto">
              <a:xfrm flipV="1">
                <a:off x="2916" y="1836"/>
                <a:ext cx="1" cy="6"/>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128" name="Line 1127"/>
              <p:cNvSpPr>
                <a:spLocks noChangeShapeType="1"/>
              </p:cNvSpPr>
              <p:nvPr/>
            </p:nvSpPr>
            <p:spPr bwMode="auto">
              <a:xfrm>
                <a:off x="2916" y="1836"/>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129" name="Line 1128"/>
              <p:cNvSpPr>
                <a:spLocks noChangeShapeType="1"/>
              </p:cNvSpPr>
              <p:nvPr/>
            </p:nvSpPr>
            <p:spPr bwMode="auto">
              <a:xfrm>
                <a:off x="2916" y="1836"/>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130" name="Line 1129"/>
              <p:cNvSpPr>
                <a:spLocks noChangeShapeType="1"/>
              </p:cNvSpPr>
              <p:nvPr/>
            </p:nvSpPr>
            <p:spPr bwMode="auto">
              <a:xfrm>
                <a:off x="2916" y="1836"/>
                <a:ext cx="42"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131" name="Line 1130"/>
              <p:cNvSpPr>
                <a:spLocks noChangeShapeType="1"/>
              </p:cNvSpPr>
              <p:nvPr/>
            </p:nvSpPr>
            <p:spPr bwMode="auto">
              <a:xfrm>
                <a:off x="2958" y="1836"/>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132" name="Line 1131"/>
              <p:cNvSpPr>
                <a:spLocks noChangeShapeType="1"/>
              </p:cNvSpPr>
              <p:nvPr/>
            </p:nvSpPr>
            <p:spPr bwMode="auto">
              <a:xfrm flipV="1">
                <a:off x="2958" y="1830"/>
                <a:ext cx="1" cy="6"/>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133" name="Line 1132"/>
              <p:cNvSpPr>
                <a:spLocks noChangeShapeType="1"/>
              </p:cNvSpPr>
              <p:nvPr/>
            </p:nvSpPr>
            <p:spPr bwMode="auto">
              <a:xfrm>
                <a:off x="2958" y="1830"/>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134" name="Line 1133"/>
              <p:cNvSpPr>
                <a:spLocks noChangeShapeType="1"/>
              </p:cNvSpPr>
              <p:nvPr/>
            </p:nvSpPr>
            <p:spPr bwMode="auto">
              <a:xfrm>
                <a:off x="2958" y="1830"/>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135" name="Line 1134"/>
              <p:cNvSpPr>
                <a:spLocks noChangeShapeType="1"/>
              </p:cNvSpPr>
              <p:nvPr/>
            </p:nvSpPr>
            <p:spPr bwMode="auto">
              <a:xfrm>
                <a:off x="2958" y="1830"/>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136" name="Line 1135"/>
              <p:cNvSpPr>
                <a:spLocks noChangeShapeType="1"/>
              </p:cNvSpPr>
              <p:nvPr/>
            </p:nvSpPr>
            <p:spPr bwMode="auto">
              <a:xfrm>
                <a:off x="2958" y="1830"/>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137" name="Line 1136"/>
              <p:cNvSpPr>
                <a:spLocks noChangeShapeType="1"/>
              </p:cNvSpPr>
              <p:nvPr/>
            </p:nvSpPr>
            <p:spPr bwMode="auto">
              <a:xfrm flipV="1">
                <a:off x="2958" y="1824"/>
                <a:ext cx="1" cy="6"/>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138" name="Line 1137"/>
              <p:cNvSpPr>
                <a:spLocks noChangeShapeType="1"/>
              </p:cNvSpPr>
              <p:nvPr/>
            </p:nvSpPr>
            <p:spPr bwMode="auto">
              <a:xfrm>
                <a:off x="2958" y="1824"/>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139" name="Line 1138"/>
              <p:cNvSpPr>
                <a:spLocks noChangeShapeType="1"/>
              </p:cNvSpPr>
              <p:nvPr/>
            </p:nvSpPr>
            <p:spPr bwMode="auto">
              <a:xfrm>
                <a:off x="2958" y="1824"/>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140" name="Line 1139"/>
              <p:cNvSpPr>
                <a:spLocks noChangeShapeType="1"/>
              </p:cNvSpPr>
              <p:nvPr/>
            </p:nvSpPr>
            <p:spPr bwMode="auto">
              <a:xfrm>
                <a:off x="2958" y="1824"/>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141" name="Line 1140"/>
              <p:cNvSpPr>
                <a:spLocks noChangeShapeType="1"/>
              </p:cNvSpPr>
              <p:nvPr/>
            </p:nvSpPr>
            <p:spPr bwMode="auto">
              <a:xfrm flipV="1">
                <a:off x="2958" y="1818"/>
                <a:ext cx="1" cy="6"/>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142" name="Line 1141"/>
              <p:cNvSpPr>
                <a:spLocks noChangeShapeType="1"/>
              </p:cNvSpPr>
              <p:nvPr/>
            </p:nvSpPr>
            <p:spPr bwMode="auto">
              <a:xfrm>
                <a:off x="2958" y="1818"/>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143" name="Line 1142"/>
              <p:cNvSpPr>
                <a:spLocks noChangeShapeType="1"/>
              </p:cNvSpPr>
              <p:nvPr/>
            </p:nvSpPr>
            <p:spPr bwMode="auto">
              <a:xfrm>
                <a:off x="2958" y="1818"/>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144" name="Line 1143"/>
              <p:cNvSpPr>
                <a:spLocks noChangeShapeType="1"/>
              </p:cNvSpPr>
              <p:nvPr/>
            </p:nvSpPr>
            <p:spPr bwMode="auto">
              <a:xfrm>
                <a:off x="2958" y="1818"/>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145" name="Line 1144"/>
              <p:cNvSpPr>
                <a:spLocks noChangeShapeType="1"/>
              </p:cNvSpPr>
              <p:nvPr/>
            </p:nvSpPr>
            <p:spPr bwMode="auto">
              <a:xfrm>
                <a:off x="2958" y="1818"/>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146" name="Line 1145"/>
              <p:cNvSpPr>
                <a:spLocks noChangeShapeType="1"/>
              </p:cNvSpPr>
              <p:nvPr/>
            </p:nvSpPr>
            <p:spPr bwMode="auto">
              <a:xfrm flipV="1">
                <a:off x="2958" y="1812"/>
                <a:ext cx="1" cy="6"/>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147" name="Line 1146"/>
              <p:cNvSpPr>
                <a:spLocks noChangeShapeType="1"/>
              </p:cNvSpPr>
              <p:nvPr/>
            </p:nvSpPr>
            <p:spPr bwMode="auto">
              <a:xfrm>
                <a:off x="2958" y="1812"/>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148" name="Line 1147"/>
              <p:cNvSpPr>
                <a:spLocks noChangeShapeType="1"/>
              </p:cNvSpPr>
              <p:nvPr/>
            </p:nvSpPr>
            <p:spPr bwMode="auto">
              <a:xfrm>
                <a:off x="2958" y="1812"/>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149" name="Line 1148"/>
              <p:cNvSpPr>
                <a:spLocks noChangeShapeType="1"/>
              </p:cNvSpPr>
              <p:nvPr/>
            </p:nvSpPr>
            <p:spPr bwMode="auto">
              <a:xfrm>
                <a:off x="2958" y="1812"/>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150" name="Line 1149"/>
              <p:cNvSpPr>
                <a:spLocks noChangeShapeType="1"/>
              </p:cNvSpPr>
              <p:nvPr/>
            </p:nvSpPr>
            <p:spPr bwMode="auto">
              <a:xfrm>
                <a:off x="2958" y="1812"/>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151" name="Line 1150"/>
              <p:cNvSpPr>
                <a:spLocks noChangeShapeType="1"/>
              </p:cNvSpPr>
              <p:nvPr/>
            </p:nvSpPr>
            <p:spPr bwMode="auto">
              <a:xfrm flipV="1">
                <a:off x="2958" y="1806"/>
                <a:ext cx="1" cy="6"/>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152" name="Line 1151"/>
              <p:cNvSpPr>
                <a:spLocks noChangeShapeType="1"/>
              </p:cNvSpPr>
              <p:nvPr/>
            </p:nvSpPr>
            <p:spPr bwMode="auto">
              <a:xfrm>
                <a:off x="2958" y="1806"/>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153" name="Line 1152"/>
              <p:cNvSpPr>
                <a:spLocks noChangeShapeType="1"/>
              </p:cNvSpPr>
              <p:nvPr/>
            </p:nvSpPr>
            <p:spPr bwMode="auto">
              <a:xfrm>
                <a:off x="2958" y="1806"/>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154" name="Line 1153"/>
              <p:cNvSpPr>
                <a:spLocks noChangeShapeType="1"/>
              </p:cNvSpPr>
              <p:nvPr/>
            </p:nvSpPr>
            <p:spPr bwMode="auto">
              <a:xfrm>
                <a:off x="2958" y="1806"/>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155" name="Line 1154"/>
              <p:cNvSpPr>
                <a:spLocks noChangeShapeType="1"/>
              </p:cNvSpPr>
              <p:nvPr/>
            </p:nvSpPr>
            <p:spPr bwMode="auto">
              <a:xfrm flipV="1">
                <a:off x="2958" y="1800"/>
                <a:ext cx="1" cy="6"/>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156" name="Line 1155"/>
              <p:cNvSpPr>
                <a:spLocks noChangeShapeType="1"/>
              </p:cNvSpPr>
              <p:nvPr/>
            </p:nvSpPr>
            <p:spPr bwMode="auto">
              <a:xfrm>
                <a:off x="2958" y="1800"/>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157" name="Line 1156"/>
              <p:cNvSpPr>
                <a:spLocks noChangeShapeType="1"/>
              </p:cNvSpPr>
              <p:nvPr/>
            </p:nvSpPr>
            <p:spPr bwMode="auto">
              <a:xfrm>
                <a:off x="2958" y="1800"/>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158" name="Line 1157"/>
              <p:cNvSpPr>
                <a:spLocks noChangeShapeType="1"/>
              </p:cNvSpPr>
              <p:nvPr/>
            </p:nvSpPr>
            <p:spPr bwMode="auto">
              <a:xfrm>
                <a:off x="2958" y="1800"/>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159" name="Line 1158"/>
              <p:cNvSpPr>
                <a:spLocks noChangeShapeType="1"/>
              </p:cNvSpPr>
              <p:nvPr/>
            </p:nvSpPr>
            <p:spPr bwMode="auto">
              <a:xfrm>
                <a:off x="2958" y="1800"/>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160" name="Line 1159"/>
              <p:cNvSpPr>
                <a:spLocks noChangeShapeType="1"/>
              </p:cNvSpPr>
              <p:nvPr/>
            </p:nvSpPr>
            <p:spPr bwMode="auto">
              <a:xfrm flipV="1">
                <a:off x="2958" y="1794"/>
                <a:ext cx="1" cy="6"/>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161" name="Line 1160"/>
              <p:cNvSpPr>
                <a:spLocks noChangeShapeType="1"/>
              </p:cNvSpPr>
              <p:nvPr/>
            </p:nvSpPr>
            <p:spPr bwMode="auto">
              <a:xfrm>
                <a:off x="2958" y="1794"/>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162" name="Line 1161"/>
              <p:cNvSpPr>
                <a:spLocks noChangeShapeType="1"/>
              </p:cNvSpPr>
              <p:nvPr/>
            </p:nvSpPr>
            <p:spPr bwMode="auto">
              <a:xfrm>
                <a:off x="2958" y="1794"/>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163" name="Line 1162"/>
              <p:cNvSpPr>
                <a:spLocks noChangeShapeType="1"/>
              </p:cNvSpPr>
              <p:nvPr/>
            </p:nvSpPr>
            <p:spPr bwMode="auto">
              <a:xfrm>
                <a:off x="2958" y="1794"/>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164" name="Line 1163"/>
              <p:cNvSpPr>
                <a:spLocks noChangeShapeType="1"/>
              </p:cNvSpPr>
              <p:nvPr/>
            </p:nvSpPr>
            <p:spPr bwMode="auto">
              <a:xfrm flipV="1">
                <a:off x="2958" y="1788"/>
                <a:ext cx="1" cy="6"/>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165" name="Line 1164"/>
              <p:cNvSpPr>
                <a:spLocks noChangeShapeType="1"/>
              </p:cNvSpPr>
              <p:nvPr/>
            </p:nvSpPr>
            <p:spPr bwMode="auto">
              <a:xfrm>
                <a:off x="2958" y="1788"/>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166" name="Line 1165"/>
              <p:cNvSpPr>
                <a:spLocks noChangeShapeType="1"/>
              </p:cNvSpPr>
              <p:nvPr/>
            </p:nvSpPr>
            <p:spPr bwMode="auto">
              <a:xfrm>
                <a:off x="2958" y="1788"/>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167" name="Line 1166"/>
              <p:cNvSpPr>
                <a:spLocks noChangeShapeType="1"/>
              </p:cNvSpPr>
              <p:nvPr/>
            </p:nvSpPr>
            <p:spPr bwMode="auto">
              <a:xfrm>
                <a:off x="2958" y="1788"/>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168" name="Line 1167"/>
              <p:cNvSpPr>
                <a:spLocks noChangeShapeType="1"/>
              </p:cNvSpPr>
              <p:nvPr/>
            </p:nvSpPr>
            <p:spPr bwMode="auto">
              <a:xfrm>
                <a:off x="2958" y="1788"/>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169" name="Line 1168"/>
              <p:cNvSpPr>
                <a:spLocks noChangeShapeType="1"/>
              </p:cNvSpPr>
              <p:nvPr/>
            </p:nvSpPr>
            <p:spPr bwMode="auto">
              <a:xfrm flipV="1">
                <a:off x="2958" y="1782"/>
                <a:ext cx="1" cy="6"/>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170" name="Line 1169"/>
              <p:cNvSpPr>
                <a:spLocks noChangeShapeType="1"/>
              </p:cNvSpPr>
              <p:nvPr/>
            </p:nvSpPr>
            <p:spPr bwMode="auto">
              <a:xfrm>
                <a:off x="2958" y="1782"/>
                <a:ext cx="48"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171" name="Line 1170"/>
              <p:cNvSpPr>
                <a:spLocks noChangeShapeType="1"/>
              </p:cNvSpPr>
              <p:nvPr/>
            </p:nvSpPr>
            <p:spPr bwMode="auto">
              <a:xfrm>
                <a:off x="3006" y="1782"/>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172" name="Line 1171"/>
              <p:cNvSpPr>
                <a:spLocks noChangeShapeType="1"/>
              </p:cNvSpPr>
              <p:nvPr/>
            </p:nvSpPr>
            <p:spPr bwMode="auto">
              <a:xfrm>
                <a:off x="3006" y="1782"/>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173" name="Line 1172"/>
              <p:cNvSpPr>
                <a:spLocks noChangeShapeType="1"/>
              </p:cNvSpPr>
              <p:nvPr/>
            </p:nvSpPr>
            <p:spPr bwMode="auto">
              <a:xfrm>
                <a:off x="3006" y="1782"/>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174" name="Line 1173"/>
              <p:cNvSpPr>
                <a:spLocks noChangeShapeType="1"/>
              </p:cNvSpPr>
              <p:nvPr/>
            </p:nvSpPr>
            <p:spPr bwMode="auto">
              <a:xfrm flipV="1">
                <a:off x="3006" y="1776"/>
                <a:ext cx="1" cy="6"/>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175" name="Line 1174"/>
              <p:cNvSpPr>
                <a:spLocks noChangeShapeType="1"/>
              </p:cNvSpPr>
              <p:nvPr/>
            </p:nvSpPr>
            <p:spPr bwMode="auto">
              <a:xfrm>
                <a:off x="3006" y="1776"/>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176" name="Line 1175"/>
              <p:cNvSpPr>
                <a:spLocks noChangeShapeType="1"/>
              </p:cNvSpPr>
              <p:nvPr/>
            </p:nvSpPr>
            <p:spPr bwMode="auto">
              <a:xfrm>
                <a:off x="3006" y="1776"/>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177" name="Line 1176"/>
              <p:cNvSpPr>
                <a:spLocks noChangeShapeType="1"/>
              </p:cNvSpPr>
              <p:nvPr/>
            </p:nvSpPr>
            <p:spPr bwMode="auto">
              <a:xfrm>
                <a:off x="3006" y="1776"/>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178" name="Line 1177"/>
              <p:cNvSpPr>
                <a:spLocks noChangeShapeType="1"/>
              </p:cNvSpPr>
              <p:nvPr/>
            </p:nvSpPr>
            <p:spPr bwMode="auto">
              <a:xfrm flipV="1">
                <a:off x="3006" y="1770"/>
                <a:ext cx="1" cy="6"/>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179" name="Line 1178"/>
              <p:cNvSpPr>
                <a:spLocks noChangeShapeType="1"/>
              </p:cNvSpPr>
              <p:nvPr/>
            </p:nvSpPr>
            <p:spPr bwMode="auto">
              <a:xfrm>
                <a:off x="3006" y="1770"/>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180" name="Line 1179"/>
              <p:cNvSpPr>
                <a:spLocks noChangeShapeType="1"/>
              </p:cNvSpPr>
              <p:nvPr/>
            </p:nvSpPr>
            <p:spPr bwMode="auto">
              <a:xfrm>
                <a:off x="3006" y="1770"/>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181" name="Line 1180"/>
              <p:cNvSpPr>
                <a:spLocks noChangeShapeType="1"/>
              </p:cNvSpPr>
              <p:nvPr/>
            </p:nvSpPr>
            <p:spPr bwMode="auto">
              <a:xfrm>
                <a:off x="3006" y="1770"/>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182" name="Line 1181"/>
              <p:cNvSpPr>
                <a:spLocks noChangeShapeType="1"/>
              </p:cNvSpPr>
              <p:nvPr/>
            </p:nvSpPr>
            <p:spPr bwMode="auto">
              <a:xfrm>
                <a:off x="3006" y="1770"/>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183" name="Line 1182"/>
              <p:cNvSpPr>
                <a:spLocks noChangeShapeType="1"/>
              </p:cNvSpPr>
              <p:nvPr/>
            </p:nvSpPr>
            <p:spPr bwMode="auto">
              <a:xfrm flipV="1">
                <a:off x="3006" y="1764"/>
                <a:ext cx="1" cy="6"/>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184" name="Line 1183"/>
              <p:cNvSpPr>
                <a:spLocks noChangeShapeType="1"/>
              </p:cNvSpPr>
              <p:nvPr/>
            </p:nvSpPr>
            <p:spPr bwMode="auto">
              <a:xfrm>
                <a:off x="3006" y="1764"/>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185" name="Line 1184"/>
              <p:cNvSpPr>
                <a:spLocks noChangeShapeType="1"/>
              </p:cNvSpPr>
              <p:nvPr/>
            </p:nvSpPr>
            <p:spPr bwMode="auto">
              <a:xfrm>
                <a:off x="3006" y="1764"/>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186" name="Line 1185"/>
              <p:cNvSpPr>
                <a:spLocks noChangeShapeType="1"/>
              </p:cNvSpPr>
              <p:nvPr/>
            </p:nvSpPr>
            <p:spPr bwMode="auto">
              <a:xfrm>
                <a:off x="3006" y="1764"/>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187" name="Line 1186"/>
              <p:cNvSpPr>
                <a:spLocks noChangeShapeType="1"/>
              </p:cNvSpPr>
              <p:nvPr/>
            </p:nvSpPr>
            <p:spPr bwMode="auto">
              <a:xfrm flipV="1">
                <a:off x="3006" y="1758"/>
                <a:ext cx="1" cy="6"/>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188" name="Line 1187"/>
              <p:cNvSpPr>
                <a:spLocks noChangeShapeType="1"/>
              </p:cNvSpPr>
              <p:nvPr/>
            </p:nvSpPr>
            <p:spPr bwMode="auto">
              <a:xfrm>
                <a:off x="3006" y="1758"/>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189" name="Line 1188"/>
              <p:cNvSpPr>
                <a:spLocks noChangeShapeType="1"/>
              </p:cNvSpPr>
              <p:nvPr/>
            </p:nvSpPr>
            <p:spPr bwMode="auto">
              <a:xfrm>
                <a:off x="3006" y="1758"/>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190" name="Line 1189"/>
              <p:cNvSpPr>
                <a:spLocks noChangeShapeType="1"/>
              </p:cNvSpPr>
              <p:nvPr/>
            </p:nvSpPr>
            <p:spPr bwMode="auto">
              <a:xfrm>
                <a:off x="3006" y="1758"/>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191" name="Line 1190"/>
              <p:cNvSpPr>
                <a:spLocks noChangeShapeType="1"/>
              </p:cNvSpPr>
              <p:nvPr/>
            </p:nvSpPr>
            <p:spPr bwMode="auto">
              <a:xfrm>
                <a:off x="3006" y="1758"/>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192" name="Line 1191"/>
              <p:cNvSpPr>
                <a:spLocks noChangeShapeType="1"/>
              </p:cNvSpPr>
              <p:nvPr/>
            </p:nvSpPr>
            <p:spPr bwMode="auto">
              <a:xfrm flipV="1">
                <a:off x="3006" y="1752"/>
                <a:ext cx="1" cy="6"/>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193" name="Line 1192"/>
              <p:cNvSpPr>
                <a:spLocks noChangeShapeType="1"/>
              </p:cNvSpPr>
              <p:nvPr/>
            </p:nvSpPr>
            <p:spPr bwMode="auto">
              <a:xfrm>
                <a:off x="3006" y="1752"/>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194" name="Line 1193"/>
              <p:cNvSpPr>
                <a:spLocks noChangeShapeType="1"/>
              </p:cNvSpPr>
              <p:nvPr/>
            </p:nvSpPr>
            <p:spPr bwMode="auto">
              <a:xfrm>
                <a:off x="3006" y="1752"/>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195" name="Line 1194"/>
              <p:cNvSpPr>
                <a:spLocks noChangeShapeType="1"/>
              </p:cNvSpPr>
              <p:nvPr/>
            </p:nvSpPr>
            <p:spPr bwMode="auto">
              <a:xfrm>
                <a:off x="3006" y="1752"/>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196" name="Line 1195"/>
              <p:cNvSpPr>
                <a:spLocks noChangeShapeType="1"/>
              </p:cNvSpPr>
              <p:nvPr/>
            </p:nvSpPr>
            <p:spPr bwMode="auto">
              <a:xfrm>
                <a:off x="3006" y="1752"/>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197" name="Line 1196"/>
              <p:cNvSpPr>
                <a:spLocks noChangeShapeType="1"/>
              </p:cNvSpPr>
              <p:nvPr/>
            </p:nvSpPr>
            <p:spPr bwMode="auto">
              <a:xfrm flipV="1">
                <a:off x="3006" y="1746"/>
                <a:ext cx="1" cy="6"/>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198" name="Line 1197"/>
              <p:cNvSpPr>
                <a:spLocks noChangeShapeType="1"/>
              </p:cNvSpPr>
              <p:nvPr/>
            </p:nvSpPr>
            <p:spPr bwMode="auto">
              <a:xfrm>
                <a:off x="3006" y="1746"/>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199" name="Line 1198"/>
              <p:cNvSpPr>
                <a:spLocks noChangeShapeType="1"/>
              </p:cNvSpPr>
              <p:nvPr/>
            </p:nvSpPr>
            <p:spPr bwMode="auto">
              <a:xfrm>
                <a:off x="3006" y="1746"/>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200" name="Line 1199"/>
              <p:cNvSpPr>
                <a:spLocks noChangeShapeType="1"/>
              </p:cNvSpPr>
              <p:nvPr/>
            </p:nvSpPr>
            <p:spPr bwMode="auto">
              <a:xfrm>
                <a:off x="3006" y="1746"/>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201" name="Line 1200"/>
              <p:cNvSpPr>
                <a:spLocks noChangeShapeType="1"/>
              </p:cNvSpPr>
              <p:nvPr/>
            </p:nvSpPr>
            <p:spPr bwMode="auto">
              <a:xfrm flipV="1">
                <a:off x="3006" y="1740"/>
                <a:ext cx="1" cy="6"/>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202" name="Line 1201"/>
              <p:cNvSpPr>
                <a:spLocks noChangeShapeType="1"/>
              </p:cNvSpPr>
              <p:nvPr/>
            </p:nvSpPr>
            <p:spPr bwMode="auto">
              <a:xfrm>
                <a:off x="3006" y="1740"/>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203" name="Line 1202"/>
              <p:cNvSpPr>
                <a:spLocks noChangeShapeType="1"/>
              </p:cNvSpPr>
              <p:nvPr/>
            </p:nvSpPr>
            <p:spPr bwMode="auto">
              <a:xfrm>
                <a:off x="3006" y="1740"/>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204" name="Line 1203"/>
              <p:cNvSpPr>
                <a:spLocks noChangeShapeType="1"/>
              </p:cNvSpPr>
              <p:nvPr/>
            </p:nvSpPr>
            <p:spPr bwMode="auto">
              <a:xfrm>
                <a:off x="3006" y="1740"/>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205" name="Line 1204"/>
              <p:cNvSpPr>
                <a:spLocks noChangeShapeType="1"/>
              </p:cNvSpPr>
              <p:nvPr/>
            </p:nvSpPr>
            <p:spPr bwMode="auto">
              <a:xfrm>
                <a:off x="3006" y="1740"/>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206" name="Line 1205"/>
              <p:cNvSpPr>
                <a:spLocks noChangeShapeType="1"/>
              </p:cNvSpPr>
              <p:nvPr/>
            </p:nvSpPr>
            <p:spPr bwMode="auto">
              <a:xfrm flipV="1">
                <a:off x="3006" y="1734"/>
                <a:ext cx="1" cy="6"/>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207" name="Line 1206"/>
              <p:cNvSpPr>
                <a:spLocks noChangeShapeType="1"/>
              </p:cNvSpPr>
              <p:nvPr/>
            </p:nvSpPr>
            <p:spPr bwMode="auto">
              <a:xfrm>
                <a:off x="3006" y="1734"/>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208" name="Line 1207"/>
              <p:cNvSpPr>
                <a:spLocks noChangeShapeType="1"/>
              </p:cNvSpPr>
              <p:nvPr/>
            </p:nvSpPr>
            <p:spPr bwMode="auto">
              <a:xfrm>
                <a:off x="3006" y="1734"/>
                <a:ext cx="42"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209" name="Line 1208"/>
              <p:cNvSpPr>
                <a:spLocks noChangeShapeType="1"/>
              </p:cNvSpPr>
              <p:nvPr/>
            </p:nvSpPr>
            <p:spPr bwMode="auto">
              <a:xfrm>
                <a:off x="3048" y="1734"/>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210" name="Line 1209"/>
              <p:cNvSpPr>
                <a:spLocks noChangeShapeType="1"/>
              </p:cNvSpPr>
              <p:nvPr/>
            </p:nvSpPr>
            <p:spPr bwMode="auto">
              <a:xfrm flipV="1">
                <a:off x="3048" y="1728"/>
                <a:ext cx="1" cy="6"/>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211" name="Line 1210"/>
              <p:cNvSpPr>
                <a:spLocks noChangeShapeType="1"/>
              </p:cNvSpPr>
              <p:nvPr/>
            </p:nvSpPr>
            <p:spPr bwMode="auto">
              <a:xfrm>
                <a:off x="3048" y="1728"/>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212" name="Line 1211"/>
              <p:cNvSpPr>
                <a:spLocks noChangeShapeType="1"/>
              </p:cNvSpPr>
              <p:nvPr/>
            </p:nvSpPr>
            <p:spPr bwMode="auto">
              <a:xfrm>
                <a:off x="3048" y="1728"/>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213" name="Line 1212"/>
              <p:cNvSpPr>
                <a:spLocks noChangeShapeType="1"/>
              </p:cNvSpPr>
              <p:nvPr/>
            </p:nvSpPr>
            <p:spPr bwMode="auto">
              <a:xfrm>
                <a:off x="3048" y="1728"/>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214" name="Line 1213"/>
              <p:cNvSpPr>
                <a:spLocks noChangeShapeType="1"/>
              </p:cNvSpPr>
              <p:nvPr/>
            </p:nvSpPr>
            <p:spPr bwMode="auto">
              <a:xfrm>
                <a:off x="3048" y="1728"/>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215" name="Line 1214"/>
              <p:cNvSpPr>
                <a:spLocks noChangeShapeType="1"/>
              </p:cNvSpPr>
              <p:nvPr/>
            </p:nvSpPr>
            <p:spPr bwMode="auto">
              <a:xfrm flipV="1">
                <a:off x="3048" y="1722"/>
                <a:ext cx="1" cy="6"/>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216" name="Line 1215"/>
              <p:cNvSpPr>
                <a:spLocks noChangeShapeType="1"/>
              </p:cNvSpPr>
              <p:nvPr/>
            </p:nvSpPr>
            <p:spPr bwMode="auto">
              <a:xfrm>
                <a:off x="3048" y="1722"/>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217" name="Line 1216"/>
              <p:cNvSpPr>
                <a:spLocks noChangeShapeType="1"/>
              </p:cNvSpPr>
              <p:nvPr/>
            </p:nvSpPr>
            <p:spPr bwMode="auto">
              <a:xfrm>
                <a:off x="3048" y="1722"/>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218" name="Line 1217"/>
              <p:cNvSpPr>
                <a:spLocks noChangeShapeType="1"/>
              </p:cNvSpPr>
              <p:nvPr/>
            </p:nvSpPr>
            <p:spPr bwMode="auto">
              <a:xfrm>
                <a:off x="3048" y="1722"/>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219" name="Line 1218"/>
              <p:cNvSpPr>
                <a:spLocks noChangeShapeType="1"/>
              </p:cNvSpPr>
              <p:nvPr/>
            </p:nvSpPr>
            <p:spPr bwMode="auto">
              <a:xfrm>
                <a:off x="3048" y="1722"/>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220" name="Line 1219"/>
              <p:cNvSpPr>
                <a:spLocks noChangeShapeType="1"/>
              </p:cNvSpPr>
              <p:nvPr/>
            </p:nvSpPr>
            <p:spPr bwMode="auto">
              <a:xfrm flipV="1">
                <a:off x="3048" y="1716"/>
                <a:ext cx="1" cy="6"/>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221" name="Line 1220"/>
              <p:cNvSpPr>
                <a:spLocks noChangeShapeType="1"/>
              </p:cNvSpPr>
              <p:nvPr/>
            </p:nvSpPr>
            <p:spPr bwMode="auto">
              <a:xfrm>
                <a:off x="3048" y="1716"/>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222" name="Line 1221"/>
              <p:cNvSpPr>
                <a:spLocks noChangeShapeType="1"/>
              </p:cNvSpPr>
              <p:nvPr/>
            </p:nvSpPr>
            <p:spPr bwMode="auto">
              <a:xfrm>
                <a:off x="3048" y="1716"/>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223" name="Line 1222"/>
              <p:cNvSpPr>
                <a:spLocks noChangeShapeType="1"/>
              </p:cNvSpPr>
              <p:nvPr/>
            </p:nvSpPr>
            <p:spPr bwMode="auto">
              <a:xfrm>
                <a:off x="3048" y="1716"/>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224" name="Line 1223"/>
              <p:cNvSpPr>
                <a:spLocks noChangeShapeType="1"/>
              </p:cNvSpPr>
              <p:nvPr/>
            </p:nvSpPr>
            <p:spPr bwMode="auto">
              <a:xfrm flipV="1">
                <a:off x="3048" y="1710"/>
                <a:ext cx="1" cy="6"/>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225" name="Line 1224"/>
              <p:cNvSpPr>
                <a:spLocks noChangeShapeType="1"/>
              </p:cNvSpPr>
              <p:nvPr/>
            </p:nvSpPr>
            <p:spPr bwMode="auto">
              <a:xfrm>
                <a:off x="3048" y="1710"/>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226" name="Line 1225"/>
              <p:cNvSpPr>
                <a:spLocks noChangeShapeType="1"/>
              </p:cNvSpPr>
              <p:nvPr/>
            </p:nvSpPr>
            <p:spPr bwMode="auto">
              <a:xfrm>
                <a:off x="3048" y="1710"/>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227" name="Line 1226"/>
              <p:cNvSpPr>
                <a:spLocks noChangeShapeType="1"/>
              </p:cNvSpPr>
              <p:nvPr/>
            </p:nvSpPr>
            <p:spPr bwMode="auto">
              <a:xfrm>
                <a:off x="3048" y="1710"/>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228" name="Line 1227"/>
              <p:cNvSpPr>
                <a:spLocks noChangeShapeType="1"/>
              </p:cNvSpPr>
              <p:nvPr/>
            </p:nvSpPr>
            <p:spPr bwMode="auto">
              <a:xfrm>
                <a:off x="3048" y="1710"/>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229" name="Line 1228"/>
              <p:cNvSpPr>
                <a:spLocks noChangeShapeType="1"/>
              </p:cNvSpPr>
              <p:nvPr/>
            </p:nvSpPr>
            <p:spPr bwMode="auto">
              <a:xfrm flipV="1">
                <a:off x="3048" y="1704"/>
                <a:ext cx="1" cy="6"/>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230" name="Line 1229"/>
              <p:cNvSpPr>
                <a:spLocks noChangeShapeType="1"/>
              </p:cNvSpPr>
              <p:nvPr/>
            </p:nvSpPr>
            <p:spPr bwMode="auto">
              <a:xfrm>
                <a:off x="3048" y="1704"/>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231" name="Line 1230"/>
              <p:cNvSpPr>
                <a:spLocks noChangeShapeType="1"/>
              </p:cNvSpPr>
              <p:nvPr/>
            </p:nvSpPr>
            <p:spPr bwMode="auto">
              <a:xfrm>
                <a:off x="3048" y="1704"/>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232" name="Line 1231"/>
              <p:cNvSpPr>
                <a:spLocks noChangeShapeType="1"/>
              </p:cNvSpPr>
              <p:nvPr/>
            </p:nvSpPr>
            <p:spPr bwMode="auto">
              <a:xfrm>
                <a:off x="3048" y="1704"/>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233" name="Line 1232"/>
              <p:cNvSpPr>
                <a:spLocks noChangeShapeType="1"/>
              </p:cNvSpPr>
              <p:nvPr/>
            </p:nvSpPr>
            <p:spPr bwMode="auto">
              <a:xfrm>
                <a:off x="3048" y="1704"/>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234" name="Line 1233"/>
              <p:cNvSpPr>
                <a:spLocks noChangeShapeType="1"/>
              </p:cNvSpPr>
              <p:nvPr/>
            </p:nvSpPr>
            <p:spPr bwMode="auto">
              <a:xfrm flipV="1">
                <a:off x="3048" y="1698"/>
                <a:ext cx="1" cy="6"/>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235" name="Line 1234"/>
              <p:cNvSpPr>
                <a:spLocks noChangeShapeType="1"/>
              </p:cNvSpPr>
              <p:nvPr/>
            </p:nvSpPr>
            <p:spPr bwMode="auto">
              <a:xfrm>
                <a:off x="3048" y="1698"/>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236" name="Line 1235"/>
              <p:cNvSpPr>
                <a:spLocks noChangeShapeType="1"/>
              </p:cNvSpPr>
              <p:nvPr/>
            </p:nvSpPr>
            <p:spPr bwMode="auto">
              <a:xfrm>
                <a:off x="3048" y="1698"/>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237" name="Line 1236"/>
              <p:cNvSpPr>
                <a:spLocks noChangeShapeType="1"/>
              </p:cNvSpPr>
              <p:nvPr/>
            </p:nvSpPr>
            <p:spPr bwMode="auto">
              <a:xfrm>
                <a:off x="3048" y="1698"/>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238" name="Line 1237"/>
              <p:cNvSpPr>
                <a:spLocks noChangeShapeType="1"/>
              </p:cNvSpPr>
              <p:nvPr/>
            </p:nvSpPr>
            <p:spPr bwMode="auto">
              <a:xfrm flipV="1">
                <a:off x="3048" y="1692"/>
                <a:ext cx="1" cy="6"/>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239" name="Line 1238"/>
              <p:cNvSpPr>
                <a:spLocks noChangeShapeType="1"/>
              </p:cNvSpPr>
              <p:nvPr/>
            </p:nvSpPr>
            <p:spPr bwMode="auto">
              <a:xfrm>
                <a:off x="3048" y="1692"/>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240" name="Line 1239"/>
              <p:cNvSpPr>
                <a:spLocks noChangeShapeType="1"/>
              </p:cNvSpPr>
              <p:nvPr/>
            </p:nvSpPr>
            <p:spPr bwMode="auto">
              <a:xfrm>
                <a:off x="3048" y="1692"/>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241" name="Line 1240"/>
              <p:cNvSpPr>
                <a:spLocks noChangeShapeType="1"/>
              </p:cNvSpPr>
              <p:nvPr/>
            </p:nvSpPr>
            <p:spPr bwMode="auto">
              <a:xfrm>
                <a:off x="3048" y="1692"/>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242" name="Line 1241"/>
              <p:cNvSpPr>
                <a:spLocks noChangeShapeType="1"/>
              </p:cNvSpPr>
              <p:nvPr/>
            </p:nvSpPr>
            <p:spPr bwMode="auto">
              <a:xfrm>
                <a:off x="3048" y="1692"/>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243" name="Line 1242"/>
              <p:cNvSpPr>
                <a:spLocks noChangeShapeType="1"/>
              </p:cNvSpPr>
              <p:nvPr/>
            </p:nvSpPr>
            <p:spPr bwMode="auto">
              <a:xfrm flipV="1">
                <a:off x="3048" y="1686"/>
                <a:ext cx="1" cy="6"/>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244" name="Line 1243"/>
              <p:cNvSpPr>
                <a:spLocks noChangeShapeType="1"/>
              </p:cNvSpPr>
              <p:nvPr/>
            </p:nvSpPr>
            <p:spPr bwMode="auto">
              <a:xfrm>
                <a:off x="3048" y="1686"/>
                <a:ext cx="48"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245" name="Line 1244"/>
              <p:cNvSpPr>
                <a:spLocks noChangeShapeType="1"/>
              </p:cNvSpPr>
              <p:nvPr/>
            </p:nvSpPr>
            <p:spPr bwMode="auto">
              <a:xfrm>
                <a:off x="3096" y="1686"/>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246" name="Line 1245"/>
              <p:cNvSpPr>
                <a:spLocks noChangeShapeType="1"/>
              </p:cNvSpPr>
              <p:nvPr/>
            </p:nvSpPr>
            <p:spPr bwMode="auto">
              <a:xfrm>
                <a:off x="3096" y="1686"/>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247" name="Line 1246"/>
              <p:cNvSpPr>
                <a:spLocks noChangeShapeType="1"/>
              </p:cNvSpPr>
              <p:nvPr/>
            </p:nvSpPr>
            <p:spPr bwMode="auto">
              <a:xfrm flipV="1">
                <a:off x="3096" y="1680"/>
                <a:ext cx="1" cy="6"/>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248" name="Line 1247"/>
              <p:cNvSpPr>
                <a:spLocks noChangeShapeType="1"/>
              </p:cNvSpPr>
              <p:nvPr/>
            </p:nvSpPr>
            <p:spPr bwMode="auto">
              <a:xfrm>
                <a:off x="3096" y="1680"/>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249" name="Line 1248"/>
              <p:cNvSpPr>
                <a:spLocks noChangeShapeType="1"/>
              </p:cNvSpPr>
              <p:nvPr/>
            </p:nvSpPr>
            <p:spPr bwMode="auto">
              <a:xfrm>
                <a:off x="3096" y="1680"/>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250" name="Line 1249"/>
              <p:cNvSpPr>
                <a:spLocks noChangeShapeType="1"/>
              </p:cNvSpPr>
              <p:nvPr/>
            </p:nvSpPr>
            <p:spPr bwMode="auto">
              <a:xfrm>
                <a:off x="3096" y="1680"/>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251" name="Line 1250"/>
              <p:cNvSpPr>
                <a:spLocks noChangeShapeType="1"/>
              </p:cNvSpPr>
              <p:nvPr/>
            </p:nvSpPr>
            <p:spPr bwMode="auto">
              <a:xfrm>
                <a:off x="3096" y="1680"/>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252" name="Line 1251"/>
              <p:cNvSpPr>
                <a:spLocks noChangeShapeType="1"/>
              </p:cNvSpPr>
              <p:nvPr/>
            </p:nvSpPr>
            <p:spPr bwMode="auto">
              <a:xfrm flipV="1">
                <a:off x="3096" y="1674"/>
                <a:ext cx="1" cy="6"/>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253" name="Line 1252"/>
              <p:cNvSpPr>
                <a:spLocks noChangeShapeType="1"/>
              </p:cNvSpPr>
              <p:nvPr/>
            </p:nvSpPr>
            <p:spPr bwMode="auto">
              <a:xfrm>
                <a:off x="3096" y="1674"/>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254" name="Line 1253"/>
              <p:cNvSpPr>
                <a:spLocks noChangeShapeType="1"/>
              </p:cNvSpPr>
              <p:nvPr/>
            </p:nvSpPr>
            <p:spPr bwMode="auto">
              <a:xfrm>
                <a:off x="3096" y="1674"/>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255" name="Line 1254"/>
              <p:cNvSpPr>
                <a:spLocks noChangeShapeType="1"/>
              </p:cNvSpPr>
              <p:nvPr/>
            </p:nvSpPr>
            <p:spPr bwMode="auto">
              <a:xfrm>
                <a:off x="3096" y="1674"/>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256" name="Line 1255"/>
              <p:cNvSpPr>
                <a:spLocks noChangeShapeType="1"/>
              </p:cNvSpPr>
              <p:nvPr/>
            </p:nvSpPr>
            <p:spPr bwMode="auto">
              <a:xfrm>
                <a:off x="3096" y="1674"/>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257" name="Line 1256"/>
              <p:cNvSpPr>
                <a:spLocks noChangeShapeType="1"/>
              </p:cNvSpPr>
              <p:nvPr/>
            </p:nvSpPr>
            <p:spPr bwMode="auto">
              <a:xfrm flipV="1">
                <a:off x="3096" y="1668"/>
                <a:ext cx="1" cy="6"/>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258" name="Line 1257"/>
              <p:cNvSpPr>
                <a:spLocks noChangeShapeType="1"/>
              </p:cNvSpPr>
              <p:nvPr/>
            </p:nvSpPr>
            <p:spPr bwMode="auto">
              <a:xfrm>
                <a:off x="3096" y="1668"/>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259" name="Line 1258"/>
              <p:cNvSpPr>
                <a:spLocks noChangeShapeType="1"/>
              </p:cNvSpPr>
              <p:nvPr/>
            </p:nvSpPr>
            <p:spPr bwMode="auto">
              <a:xfrm>
                <a:off x="3096" y="1668"/>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260" name="Line 1259"/>
              <p:cNvSpPr>
                <a:spLocks noChangeShapeType="1"/>
              </p:cNvSpPr>
              <p:nvPr/>
            </p:nvSpPr>
            <p:spPr bwMode="auto">
              <a:xfrm>
                <a:off x="3096" y="1668"/>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261" name="Line 1260"/>
              <p:cNvSpPr>
                <a:spLocks noChangeShapeType="1"/>
              </p:cNvSpPr>
              <p:nvPr/>
            </p:nvSpPr>
            <p:spPr bwMode="auto">
              <a:xfrm flipV="1">
                <a:off x="3096" y="1662"/>
                <a:ext cx="1" cy="6"/>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262" name="Line 1261"/>
              <p:cNvSpPr>
                <a:spLocks noChangeShapeType="1"/>
              </p:cNvSpPr>
              <p:nvPr/>
            </p:nvSpPr>
            <p:spPr bwMode="auto">
              <a:xfrm>
                <a:off x="3096" y="1662"/>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263" name="Line 1262"/>
              <p:cNvSpPr>
                <a:spLocks noChangeShapeType="1"/>
              </p:cNvSpPr>
              <p:nvPr/>
            </p:nvSpPr>
            <p:spPr bwMode="auto">
              <a:xfrm>
                <a:off x="3096" y="1662"/>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264" name="Line 1263"/>
              <p:cNvSpPr>
                <a:spLocks noChangeShapeType="1"/>
              </p:cNvSpPr>
              <p:nvPr/>
            </p:nvSpPr>
            <p:spPr bwMode="auto">
              <a:xfrm>
                <a:off x="3096" y="1662"/>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265" name="Line 1264"/>
              <p:cNvSpPr>
                <a:spLocks noChangeShapeType="1"/>
              </p:cNvSpPr>
              <p:nvPr/>
            </p:nvSpPr>
            <p:spPr bwMode="auto">
              <a:xfrm>
                <a:off x="3096" y="1662"/>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266" name="Line 1265"/>
              <p:cNvSpPr>
                <a:spLocks noChangeShapeType="1"/>
              </p:cNvSpPr>
              <p:nvPr/>
            </p:nvSpPr>
            <p:spPr bwMode="auto">
              <a:xfrm flipV="1">
                <a:off x="3096" y="1656"/>
                <a:ext cx="1" cy="6"/>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267" name="Line 1266"/>
              <p:cNvSpPr>
                <a:spLocks noChangeShapeType="1"/>
              </p:cNvSpPr>
              <p:nvPr/>
            </p:nvSpPr>
            <p:spPr bwMode="auto">
              <a:xfrm>
                <a:off x="3096" y="1656"/>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268" name="Line 1267"/>
              <p:cNvSpPr>
                <a:spLocks noChangeShapeType="1"/>
              </p:cNvSpPr>
              <p:nvPr/>
            </p:nvSpPr>
            <p:spPr bwMode="auto">
              <a:xfrm>
                <a:off x="3096" y="1656"/>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269" name="Line 1268"/>
              <p:cNvSpPr>
                <a:spLocks noChangeShapeType="1"/>
              </p:cNvSpPr>
              <p:nvPr/>
            </p:nvSpPr>
            <p:spPr bwMode="auto">
              <a:xfrm>
                <a:off x="3096" y="1656"/>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270" name="Line 1269"/>
              <p:cNvSpPr>
                <a:spLocks noChangeShapeType="1"/>
              </p:cNvSpPr>
              <p:nvPr/>
            </p:nvSpPr>
            <p:spPr bwMode="auto">
              <a:xfrm flipV="1">
                <a:off x="3096" y="1650"/>
                <a:ext cx="1" cy="6"/>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271" name="Line 1270"/>
              <p:cNvSpPr>
                <a:spLocks noChangeShapeType="1"/>
              </p:cNvSpPr>
              <p:nvPr/>
            </p:nvSpPr>
            <p:spPr bwMode="auto">
              <a:xfrm>
                <a:off x="3096" y="1650"/>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272" name="Line 1271"/>
              <p:cNvSpPr>
                <a:spLocks noChangeShapeType="1"/>
              </p:cNvSpPr>
              <p:nvPr/>
            </p:nvSpPr>
            <p:spPr bwMode="auto">
              <a:xfrm>
                <a:off x="3096" y="1650"/>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273" name="Line 1272"/>
              <p:cNvSpPr>
                <a:spLocks noChangeShapeType="1"/>
              </p:cNvSpPr>
              <p:nvPr/>
            </p:nvSpPr>
            <p:spPr bwMode="auto">
              <a:xfrm>
                <a:off x="3096" y="1650"/>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274" name="Line 1273"/>
              <p:cNvSpPr>
                <a:spLocks noChangeShapeType="1"/>
              </p:cNvSpPr>
              <p:nvPr/>
            </p:nvSpPr>
            <p:spPr bwMode="auto">
              <a:xfrm>
                <a:off x="3096" y="1650"/>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275" name="Line 1274"/>
              <p:cNvSpPr>
                <a:spLocks noChangeShapeType="1"/>
              </p:cNvSpPr>
              <p:nvPr/>
            </p:nvSpPr>
            <p:spPr bwMode="auto">
              <a:xfrm flipV="1">
                <a:off x="3096" y="1644"/>
                <a:ext cx="1" cy="6"/>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276" name="Line 1275"/>
              <p:cNvSpPr>
                <a:spLocks noChangeShapeType="1"/>
              </p:cNvSpPr>
              <p:nvPr/>
            </p:nvSpPr>
            <p:spPr bwMode="auto">
              <a:xfrm>
                <a:off x="3096" y="1644"/>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277" name="Line 1276"/>
              <p:cNvSpPr>
                <a:spLocks noChangeShapeType="1"/>
              </p:cNvSpPr>
              <p:nvPr/>
            </p:nvSpPr>
            <p:spPr bwMode="auto">
              <a:xfrm>
                <a:off x="3096" y="1644"/>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278" name="Line 1277"/>
              <p:cNvSpPr>
                <a:spLocks noChangeShapeType="1"/>
              </p:cNvSpPr>
              <p:nvPr/>
            </p:nvSpPr>
            <p:spPr bwMode="auto">
              <a:xfrm>
                <a:off x="3096" y="1644"/>
                <a:ext cx="48"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39807" name="Group 1278"/>
            <p:cNvGrpSpPr>
              <a:grpSpLocks/>
            </p:cNvGrpSpPr>
            <p:nvPr/>
          </p:nvGrpSpPr>
          <p:grpSpPr bwMode="auto">
            <a:xfrm>
              <a:off x="1590" y="-486"/>
              <a:ext cx="360" cy="265"/>
              <a:chOff x="3144" y="1380"/>
              <a:chExt cx="360" cy="265"/>
            </a:xfrm>
          </p:grpSpPr>
          <p:sp>
            <p:nvSpPr>
              <p:cNvPr id="239879" name="Line 1279"/>
              <p:cNvSpPr>
                <a:spLocks noChangeShapeType="1"/>
              </p:cNvSpPr>
              <p:nvPr/>
            </p:nvSpPr>
            <p:spPr bwMode="auto">
              <a:xfrm>
                <a:off x="3144" y="1644"/>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9880" name="Line 1280"/>
              <p:cNvSpPr>
                <a:spLocks noChangeShapeType="1"/>
              </p:cNvSpPr>
              <p:nvPr/>
            </p:nvSpPr>
            <p:spPr bwMode="auto">
              <a:xfrm flipV="1">
                <a:off x="3144" y="1638"/>
                <a:ext cx="1" cy="6"/>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9881" name="Line 1281"/>
              <p:cNvSpPr>
                <a:spLocks noChangeShapeType="1"/>
              </p:cNvSpPr>
              <p:nvPr/>
            </p:nvSpPr>
            <p:spPr bwMode="auto">
              <a:xfrm>
                <a:off x="3144" y="1638"/>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9882" name="Line 1282"/>
              <p:cNvSpPr>
                <a:spLocks noChangeShapeType="1"/>
              </p:cNvSpPr>
              <p:nvPr/>
            </p:nvSpPr>
            <p:spPr bwMode="auto">
              <a:xfrm>
                <a:off x="3144" y="1638"/>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9883" name="Line 1283"/>
              <p:cNvSpPr>
                <a:spLocks noChangeShapeType="1"/>
              </p:cNvSpPr>
              <p:nvPr/>
            </p:nvSpPr>
            <p:spPr bwMode="auto">
              <a:xfrm>
                <a:off x="3144" y="1638"/>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9884" name="Line 1284"/>
              <p:cNvSpPr>
                <a:spLocks noChangeShapeType="1"/>
              </p:cNvSpPr>
              <p:nvPr/>
            </p:nvSpPr>
            <p:spPr bwMode="auto">
              <a:xfrm flipV="1">
                <a:off x="3144" y="1632"/>
                <a:ext cx="1" cy="6"/>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9885" name="Line 1285"/>
              <p:cNvSpPr>
                <a:spLocks noChangeShapeType="1"/>
              </p:cNvSpPr>
              <p:nvPr/>
            </p:nvSpPr>
            <p:spPr bwMode="auto">
              <a:xfrm>
                <a:off x="3144" y="1632"/>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9886" name="Line 1286"/>
              <p:cNvSpPr>
                <a:spLocks noChangeShapeType="1"/>
              </p:cNvSpPr>
              <p:nvPr/>
            </p:nvSpPr>
            <p:spPr bwMode="auto">
              <a:xfrm>
                <a:off x="3144" y="1632"/>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9887" name="Line 1287"/>
              <p:cNvSpPr>
                <a:spLocks noChangeShapeType="1"/>
              </p:cNvSpPr>
              <p:nvPr/>
            </p:nvSpPr>
            <p:spPr bwMode="auto">
              <a:xfrm>
                <a:off x="3144" y="1632"/>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9888" name="Line 1288"/>
              <p:cNvSpPr>
                <a:spLocks noChangeShapeType="1"/>
              </p:cNvSpPr>
              <p:nvPr/>
            </p:nvSpPr>
            <p:spPr bwMode="auto">
              <a:xfrm>
                <a:off x="3144" y="1632"/>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9889" name="Line 1289"/>
              <p:cNvSpPr>
                <a:spLocks noChangeShapeType="1"/>
              </p:cNvSpPr>
              <p:nvPr/>
            </p:nvSpPr>
            <p:spPr bwMode="auto">
              <a:xfrm flipV="1">
                <a:off x="3144" y="1626"/>
                <a:ext cx="1" cy="6"/>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9890" name="Line 1290"/>
              <p:cNvSpPr>
                <a:spLocks noChangeShapeType="1"/>
              </p:cNvSpPr>
              <p:nvPr/>
            </p:nvSpPr>
            <p:spPr bwMode="auto">
              <a:xfrm>
                <a:off x="3144" y="1626"/>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9891" name="Line 1291"/>
              <p:cNvSpPr>
                <a:spLocks noChangeShapeType="1"/>
              </p:cNvSpPr>
              <p:nvPr/>
            </p:nvSpPr>
            <p:spPr bwMode="auto">
              <a:xfrm>
                <a:off x="3144" y="1626"/>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9892" name="Line 1292"/>
              <p:cNvSpPr>
                <a:spLocks noChangeShapeType="1"/>
              </p:cNvSpPr>
              <p:nvPr/>
            </p:nvSpPr>
            <p:spPr bwMode="auto">
              <a:xfrm>
                <a:off x="3144" y="1626"/>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9893" name="Line 1293"/>
              <p:cNvSpPr>
                <a:spLocks noChangeShapeType="1"/>
              </p:cNvSpPr>
              <p:nvPr/>
            </p:nvSpPr>
            <p:spPr bwMode="auto">
              <a:xfrm>
                <a:off x="3144" y="1626"/>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9894" name="Line 1294"/>
              <p:cNvSpPr>
                <a:spLocks noChangeShapeType="1"/>
              </p:cNvSpPr>
              <p:nvPr/>
            </p:nvSpPr>
            <p:spPr bwMode="auto">
              <a:xfrm flipV="1">
                <a:off x="3144" y="1620"/>
                <a:ext cx="1" cy="6"/>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9895" name="Line 1295"/>
              <p:cNvSpPr>
                <a:spLocks noChangeShapeType="1"/>
              </p:cNvSpPr>
              <p:nvPr/>
            </p:nvSpPr>
            <p:spPr bwMode="auto">
              <a:xfrm>
                <a:off x="3144" y="1620"/>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9896" name="Line 1296"/>
              <p:cNvSpPr>
                <a:spLocks noChangeShapeType="1"/>
              </p:cNvSpPr>
              <p:nvPr/>
            </p:nvSpPr>
            <p:spPr bwMode="auto">
              <a:xfrm>
                <a:off x="3144" y="1620"/>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9897" name="Line 1297"/>
              <p:cNvSpPr>
                <a:spLocks noChangeShapeType="1"/>
              </p:cNvSpPr>
              <p:nvPr/>
            </p:nvSpPr>
            <p:spPr bwMode="auto">
              <a:xfrm>
                <a:off x="3144" y="1620"/>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9898" name="Line 1298"/>
              <p:cNvSpPr>
                <a:spLocks noChangeShapeType="1"/>
              </p:cNvSpPr>
              <p:nvPr/>
            </p:nvSpPr>
            <p:spPr bwMode="auto">
              <a:xfrm flipV="1">
                <a:off x="3144" y="1614"/>
                <a:ext cx="1" cy="6"/>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9899" name="Line 1299"/>
              <p:cNvSpPr>
                <a:spLocks noChangeShapeType="1"/>
              </p:cNvSpPr>
              <p:nvPr/>
            </p:nvSpPr>
            <p:spPr bwMode="auto">
              <a:xfrm>
                <a:off x="3144" y="1614"/>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9900" name="Line 1300"/>
              <p:cNvSpPr>
                <a:spLocks noChangeShapeType="1"/>
              </p:cNvSpPr>
              <p:nvPr/>
            </p:nvSpPr>
            <p:spPr bwMode="auto">
              <a:xfrm>
                <a:off x="3144" y="1614"/>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9901" name="Line 1301"/>
              <p:cNvSpPr>
                <a:spLocks noChangeShapeType="1"/>
              </p:cNvSpPr>
              <p:nvPr/>
            </p:nvSpPr>
            <p:spPr bwMode="auto">
              <a:xfrm>
                <a:off x="3144" y="1614"/>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9902" name="Line 1302"/>
              <p:cNvSpPr>
                <a:spLocks noChangeShapeType="1"/>
              </p:cNvSpPr>
              <p:nvPr/>
            </p:nvSpPr>
            <p:spPr bwMode="auto">
              <a:xfrm>
                <a:off x="3144" y="1614"/>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9903" name="Line 1303"/>
              <p:cNvSpPr>
                <a:spLocks noChangeShapeType="1"/>
              </p:cNvSpPr>
              <p:nvPr/>
            </p:nvSpPr>
            <p:spPr bwMode="auto">
              <a:xfrm flipV="1">
                <a:off x="3144" y="1608"/>
                <a:ext cx="1" cy="6"/>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9904" name="Line 1304"/>
              <p:cNvSpPr>
                <a:spLocks noChangeShapeType="1"/>
              </p:cNvSpPr>
              <p:nvPr/>
            </p:nvSpPr>
            <p:spPr bwMode="auto">
              <a:xfrm>
                <a:off x="3144" y="1608"/>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9905" name="Line 1305"/>
              <p:cNvSpPr>
                <a:spLocks noChangeShapeType="1"/>
              </p:cNvSpPr>
              <p:nvPr/>
            </p:nvSpPr>
            <p:spPr bwMode="auto">
              <a:xfrm>
                <a:off x="3144" y="1608"/>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9906" name="Line 1306"/>
              <p:cNvSpPr>
                <a:spLocks noChangeShapeType="1"/>
              </p:cNvSpPr>
              <p:nvPr/>
            </p:nvSpPr>
            <p:spPr bwMode="auto">
              <a:xfrm>
                <a:off x="3144" y="1608"/>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9907" name="Line 1307"/>
              <p:cNvSpPr>
                <a:spLocks noChangeShapeType="1"/>
              </p:cNvSpPr>
              <p:nvPr/>
            </p:nvSpPr>
            <p:spPr bwMode="auto">
              <a:xfrm flipV="1">
                <a:off x="3144" y="1602"/>
                <a:ext cx="1" cy="6"/>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9908" name="Line 1308"/>
              <p:cNvSpPr>
                <a:spLocks noChangeShapeType="1"/>
              </p:cNvSpPr>
              <p:nvPr/>
            </p:nvSpPr>
            <p:spPr bwMode="auto">
              <a:xfrm>
                <a:off x="3144" y="1602"/>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9909" name="Line 1309"/>
              <p:cNvSpPr>
                <a:spLocks noChangeShapeType="1"/>
              </p:cNvSpPr>
              <p:nvPr/>
            </p:nvSpPr>
            <p:spPr bwMode="auto">
              <a:xfrm>
                <a:off x="3144" y="1602"/>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9910" name="Line 1310"/>
              <p:cNvSpPr>
                <a:spLocks noChangeShapeType="1"/>
              </p:cNvSpPr>
              <p:nvPr/>
            </p:nvSpPr>
            <p:spPr bwMode="auto">
              <a:xfrm>
                <a:off x="3144" y="1602"/>
                <a:ext cx="42"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9911" name="Line 1311"/>
              <p:cNvSpPr>
                <a:spLocks noChangeShapeType="1"/>
              </p:cNvSpPr>
              <p:nvPr/>
            </p:nvSpPr>
            <p:spPr bwMode="auto">
              <a:xfrm>
                <a:off x="3186" y="1602"/>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9912" name="Line 1312"/>
              <p:cNvSpPr>
                <a:spLocks noChangeShapeType="1"/>
              </p:cNvSpPr>
              <p:nvPr/>
            </p:nvSpPr>
            <p:spPr bwMode="auto">
              <a:xfrm flipV="1">
                <a:off x="3186" y="1596"/>
                <a:ext cx="1" cy="6"/>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9913" name="Line 1313"/>
              <p:cNvSpPr>
                <a:spLocks noChangeShapeType="1"/>
              </p:cNvSpPr>
              <p:nvPr/>
            </p:nvSpPr>
            <p:spPr bwMode="auto">
              <a:xfrm>
                <a:off x="3186" y="1596"/>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9914" name="Line 1314"/>
              <p:cNvSpPr>
                <a:spLocks noChangeShapeType="1"/>
              </p:cNvSpPr>
              <p:nvPr/>
            </p:nvSpPr>
            <p:spPr bwMode="auto">
              <a:xfrm>
                <a:off x="3186" y="1596"/>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9915" name="Line 1315"/>
              <p:cNvSpPr>
                <a:spLocks noChangeShapeType="1"/>
              </p:cNvSpPr>
              <p:nvPr/>
            </p:nvSpPr>
            <p:spPr bwMode="auto">
              <a:xfrm>
                <a:off x="3186" y="1596"/>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9916" name="Line 1316"/>
              <p:cNvSpPr>
                <a:spLocks noChangeShapeType="1"/>
              </p:cNvSpPr>
              <p:nvPr/>
            </p:nvSpPr>
            <p:spPr bwMode="auto">
              <a:xfrm>
                <a:off x="3186" y="1596"/>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9917" name="Line 1317"/>
              <p:cNvSpPr>
                <a:spLocks noChangeShapeType="1"/>
              </p:cNvSpPr>
              <p:nvPr/>
            </p:nvSpPr>
            <p:spPr bwMode="auto">
              <a:xfrm flipV="1">
                <a:off x="3186" y="1590"/>
                <a:ext cx="1" cy="6"/>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9918" name="Line 1318"/>
              <p:cNvSpPr>
                <a:spLocks noChangeShapeType="1"/>
              </p:cNvSpPr>
              <p:nvPr/>
            </p:nvSpPr>
            <p:spPr bwMode="auto">
              <a:xfrm>
                <a:off x="3186" y="1590"/>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9919" name="Line 1319"/>
              <p:cNvSpPr>
                <a:spLocks noChangeShapeType="1"/>
              </p:cNvSpPr>
              <p:nvPr/>
            </p:nvSpPr>
            <p:spPr bwMode="auto">
              <a:xfrm>
                <a:off x="3186" y="1590"/>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9920" name="Line 1320"/>
              <p:cNvSpPr>
                <a:spLocks noChangeShapeType="1"/>
              </p:cNvSpPr>
              <p:nvPr/>
            </p:nvSpPr>
            <p:spPr bwMode="auto">
              <a:xfrm>
                <a:off x="3186" y="1590"/>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9921" name="Line 1321"/>
              <p:cNvSpPr>
                <a:spLocks noChangeShapeType="1"/>
              </p:cNvSpPr>
              <p:nvPr/>
            </p:nvSpPr>
            <p:spPr bwMode="auto">
              <a:xfrm flipV="1">
                <a:off x="3186" y="1584"/>
                <a:ext cx="1" cy="6"/>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9922" name="Line 1322"/>
              <p:cNvSpPr>
                <a:spLocks noChangeShapeType="1"/>
              </p:cNvSpPr>
              <p:nvPr/>
            </p:nvSpPr>
            <p:spPr bwMode="auto">
              <a:xfrm>
                <a:off x="3186" y="1584"/>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9923" name="Line 1323"/>
              <p:cNvSpPr>
                <a:spLocks noChangeShapeType="1"/>
              </p:cNvSpPr>
              <p:nvPr/>
            </p:nvSpPr>
            <p:spPr bwMode="auto">
              <a:xfrm>
                <a:off x="3186" y="1584"/>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9924" name="Line 1324"/>
              <p:cNvSpPr>
                <a:spLocks noChangeShapeType="1"/>
              </p:cNvSpPr>
              <p:nvPr/>
            </p:nvSpPr>
            <p:spPr bwMode="auto">
              <a:xfrm>
                <a:off x="3186" y="1584"/>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9925" name="Line 1325"/>
              <p:cNvSpPr>
                <a:spLocks noChangeShapeType="1"/>
              </p:cNvSpPr>
              <p:nvPr/>
            </p:nvSpPr>
            <p:spPr bwMode="auto">
              <a:xfrm>
                <a:off x="3186" y="1584"/>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9926" name="Line 1326"/>
              <p:cNvSpPr>
                <a:spLocks noChangeShapeType="1"/>
              </p:cNvSpPr>
              <p:nvPr/>
            </p:nvSpPr>
            <p:spPr bwMode="auto">
              <a:xfrm flipV="1">
                <a:off x="3186" y="1578"/>
                <a:ext cx="1" cy="6"/>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9927" name="Line 1327"/>
              <p:cNvSpPr>
                <a:spLocks noChangeShapeType="1"/>
              </p:cNvSpPr>
              <p:nvPr/>
            </p:nvSpPr>
            <p:spPr bwMode="auto">
              <a:xfrm>
                <a:off x="3186" y="1578"/>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9928" name="Line 1328"/>
              <p:cNvSpPr>
                <a:spLocks noChangeShapeType="1"/>
              </p:cNvSpPr>
              <p:nvPr/>
            </p:nvSpPr>
            <p:spPr bwMode="auto">
              <a:xfrm>
                <a:off x="3186" y="1578"/>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9929" name="Line 1329"/>
              <p:cNvSpPr>
                <a:spLocks noChangeShapeType="1"/>
              </p:cNvSpPr>
              <p:nvPr/>
            </p:nvSpPr>
            <p:spPr bwMode="auto">
              <a:xfrm>
                <a:off x="3186" y="1578"/>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9930" name="Line 1330"/>
              <p:cNvSpPr>
                <a:spLocks noChangeShapeType="1"/>
              </p:cNvSpPr>
              <p:nvPr/>
            </p:nvSpPr>
            <p:spPr bwMode="auto">
              <a:xfrm flipV="1">
                <a:off x="3186" y="1572"/>
                <a:ext cx="1" cy="6"/>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9931" name="Line 1331"/>
              <p:cNvSpPr>
                <a:spLocks noChangeShapeType="1"/>
              </p:cNvSpPr>
              <p:nvPr/>
            </p:nvSpPr>
            <p:spPr bwMode="auto">
              <a:xfrm>
                <a:off x="3186" y="1572"/>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9932" name="Line 1332"/>
              <p:cNvSpPr>
                <a:spLocks noChangeShapeType="1"/>
              </p:cNvSpPr>
              <p:nvPr/>
            </p:nvSpPr>
            <p:spPr bwMode="auto">
              <a:xfrm>
                <a:off x="3186" y="1572"/>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9933" name="Line 1333"/>
              <p:cNvSpPr>
                <a:spLocks noChangeShapeType="1"/>
              </p:cNvSpPr>
              <p:nvPr/>
            </p:nvSpPr>
            <p:spPr bwMode="auto">
              <a:xfrm>
                <a:off x="3186" y="1572"/>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9934" name="Line 1334"/>
              <p:cNvSpPr>
                <a:spLocks noChangeShapeType="1"/>
              </p:cNvSpPr>
              <p:nvPr/>
            </p:nvSpPr>
            <p:spPr bwMode="auto">
              <a:xfrm>
                <a:off x="3186" y="1572"/>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9935" name="Line 1335"/>
              <p:cNvSpPr>
                <a:spLocks noChangeShapeType="1"/>
              </p:cNvSpPr>
              <p:nvPr/>
            </p:nvSpPr>
            <p:spPr bwMode="auto">
              <a:xfrm flipV="1">
                <a:off x="3186" y="1566"/>
                <a:ext cx="1" cy="6"/>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9936" name="Line 1336"/>
              <p:cNvSpPr>
                <a:spLocks noChangeShapeType="1"/>
              </p:cNvSpPr>
              <p:nvPr/>
            </p:nvSpPr>
            <p:spPr bwMode="auto">
              <a:xfrm>
                <a:off x="3186" y="1566"/>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9937" name="Line 1337"/>
              <p:cNvSpPr>
                <a:spLocks noChangeShapeType="1"/>
              </p:cNvSpPr>
              <p:nvPr/>
            </p:nvSpPr>
            <p:spPr bwMode="auto">
              <a:xfrm>
                <a:off x="3186" y="1566"/>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9938" name="Line 1338"/>
              <p:cNvSpPr>
                <a:spLocks noChangeShapeType="1"/>
              </p:cNvSpPr>
              <p:nvPr/>
            </p:nvSpPr>
            <p:spPr bwMode="auto">
              <a:xfrm>
                <a:off x="3186" y="1566"/>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9939" name="Line 1339"/>
              <p:cNvSpPr>
                <a:spLocks noChangeShapeType="1"/>
              </p:cNvSpPr>
              <p:nvPr/>
            </p:nvSpPr>
            <p:spPr bwMode="auto">
              <a:xfrm>
                <a:off x="3186" y="1566"/>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9940" name="Line 1340"/>
              <p:cNvSpPr>
                <a:spLocks noChangeShapeType="1"/>
              </p:cNvSpPr>
              <p:nvPr/>
            </p:nvSpPr>
            <p:spPr bwMode="auto">
              <a:xfrm flipV="1">
                <a:off x="3186" y="1560"/>
                <a:ext cx="48" cy="6"/>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9941" name="Line 1341"/>
              <p:cNvSpPr>
                <a:spLocks noChangeShapeType="1"/>
              </p:cNvSpPr>
              <p:nvPr/>
            </p:nvSpPr>
            <p:spPr bwMode="auto">
              <a:xfrm>
                <a:off x="3234" y="1560"/>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9942" name="Line 1342"/>
              <p:cNvSpPr>
                <a:spLocks noChangeShapeType="1"/>
              </p:cNvSpPr>
              <p:nvPr/>
            </p:nvSpPr>
            <p:spPr bwMode="auto">
              <a:xfrm>
                <a:off x="3234" y="1560"/>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9943" name="Line 1343"/>
              <p:cNvSpPr>
                <a:spLocks noChangeShapeType="1"/>
              </p:cNvSpPr>
              <p:nvPr/>
            </p:nvSpPr>
            <p:spPr bwMode="auto">
              <a:xfrm>
                <a:off x="3234" y="1560"/>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9944" name="Line 1344"/>
              <p:cNvSpPr>
                <a:spLocks noChangeShapeType="1"/>
              </p:cNvSpPr>
              <p:nvPr/>
            </p:nvSpPr>
            <p:spPr bwMode="auto">
              <a:xfrm flipV="1">
                <a:off x="3234" y="1554"/>
                <a:ext cx="1" cy="6"/>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9945" name="Line 1345"/>
              <p:cNvSpPr>
                <a:spLocks noChangeShapeType="1"/>
              </p:cNvSpPr>
              <p:nvPr/>
            </p:nvSpPr>
            <p:spPr bwMode="auto">
              <a:xfrm>
                <a:off x="3234" y="1554"/>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9946" name="Line 1346"/>
              <p:cNvSpPr>
                <a:spLocks noChangeShapeType="1"/>
              </p:cNvSpPr>
              <p:nvPr/>
            </p:nvSpPr>
            <p:spPr bwMode="auto">
              <a:xfrm>
                <a:off x="3234" y="1554"/>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9947" name="Line 1347"/>
              <p:cNvSpPr>
                <a:spLocks noChangeShapeType="1"/>
              </p:cNvSpPr>
              <p:nvPr/>
            </p:nvSpPr>
            <p:spPr bwMode="auto">
              <a:xfrm>
                <a:off x="3234" y="1554"/>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9948" name="Line 1348"/>
              <p:cNvSpPr>
                <a:spLocks noChangeShapeType="1"/>
              </p:cNvSpPr>
              <p:nvPr/>
            </p:nvSpPr>
            <p:spPr bwMode="auto">
              <a:xfrm>
                <a:off x="3234" y="1554"/>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9949" name="Line 1349"/>
              <p:cNvSpPr>
                <a:spLocks noChangeShapeType="1"/>
              </p:cNvSpPr>
              <p:nvPr/>
            </p:nvSpPr>
            <p:spPr bwMode="auto">
              <a:xfrm flipV="1">
                <a:off x="3234" y="1548"/>
                <a:ext cx="1" cy="6"/>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9950" name="Line 1350"/>
              <p:cNvSpPr>
                <a:spLocks noChangeShapeType="1"/>
              </p:cNvSpPr>
              <p:nvPr/>
            </p:nvSpPr>
            <p:spPr bwMode="auto">
              <a:xfrm>
                <a:off x="3234" y="1548"/>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9951" name="Line 1351"/>
              <p:cNvSpPr>
                <a:spLocks noChangeShapeType="1"/>
              </p:cNvSpPr>
              <p:nvPr/>
            </p:nvSpPr>
            <p:spPr bwMode="auto">
              <a:xfrm>
                <a:off x="3234" y="1548"/>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9952" name="Line 1352"/>
              <p:cNvSpPr>
                <a:spLocks noChangeShapeType="1"/>
              </p:cNvSpPr>
              <p:nvPr/>
            </p:nvSpPr>
            <p:spPr bwMode="auto">
              <a:xfrm>
                <a:off x="3234" y="1548"/>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9953" name="Line 1353"/>
              <p:cNvSpPr>
                <a:spLocks noChangeShapeType="1"/>
              </p:cNvSpPr>
              <p:nvPr/>
            </p:nvSpPr>
            <p:spPr bwMode="auto">
              <a:xfrm flipV="1">
                <a:off x="3234" y="1542"/>
                <a:ext cx="1" cy="6"/>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9954" name="Line 1354"/>
              <p:cNvSpPr>
                <a:spLocks noChangeShapeType="1"/>
              </p:cNvSpPr>
              <p:nvPr/>
            </p:nvSpPr>
            <p:spPr bwMode="auto">
              <a:xfrm>
                <a:off x="3234" y="1542"/>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9955" name="Line 1355"/>
              <p:cNvSpPr>
                <a:spLocks noChangeShapeType="1"/>
              </p:cNvSpPr>
              <p:nvPr/>
            </p:nvSpPr>
            <p:spPr bwMode="auto">
              <a:xfrm>
                <a:off x="3234" y="1542"/>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9956" name="Line 1356"/>
              <p:cNvSpPr>
                <a:spLocks noChangeShapeType="1"/>
              </p:cNvSpPr>
              <p:nvPr/>
            </p:nvSpPr>
            <p:spPr bwMode="auto">
              <a:xfrm>
                <a:off x="3234" y="1542"/>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9957" name="Line 1357"/>
              <p:cNvSpPr>
                <a:spLocks noChangeShapeType="1"/>
              </p:cNvSpPr>
              <p:nvPr/>
            </p:nvSpPr>
            <p:spPr bwMode="auto">
              <a:xfrm>
                <a:off x="3234" y="1542"/>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9958" name="Line 1358"/>
              <p:cNvSpPr>
                <a:spLocks noChangeShapeType="1"/>
              </p:cNvSpPr>
              <p:nvPr/>
            </p:nvSpPr>
            <p:spPr bwMode="auto">
              <a:xfrm flipV="1">
                <a:off x="3234" y="1536"/>
                <a:ext cx="1" cy="6"/>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9959" name="Line 1359"/>
              <p:cNvSpPr>
                <a:spLocks noChangeShapeType="1"/>
              </p:cNvSpPr>
              <p:nvPr/>
            </p:nvSpPr>
            <p:spPr bwMode="auto">
              <a:xfrm>
                <a:off x="3234" y="1536"/>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9960" name="Line 1360"/>
              <p:cNvSpPr>
                <a:spLocks noChangeShapeType="1"/>
              </p:cNvSpPr>
              <p:nvPr/>
            </p:nvSpPr>
            <p:spPr bwMode="auto">
              <a:xfrm>
                <a:off x="3234" y="1536"/>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9961" name="Line 1361"/>
              <p:cNvSpPr>
                <a:spLocks noChangeShapeType="1"/>
              </p:cNvSpPr>
              <p:nvPr/>
            </p:nvSpPr>
            <p:spPr bwMode="auto">
              <a:xfrm>
                <a:off x="3234" y="1536"/>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9962" name="Line 1362"/>
              <p:cNvSpPr>
                <a:spLocks noChangeShapeType="1"/>
              </p:cNvSpPr>
              <p:nvPr/>
            </p:nvSpPr>
            <p:spPr bwMode="auto">
              <a:xfrm>
                <a:off x="3234" y="1536"/>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9963" name="Line 1363"/>
              <p:cNvSpPr>
                <a:spLocks noChangeShapeType="1"/>
              </p:cNvSpPr>
              <p:nvPr/>
            </p:nvSpPr>
            <p:spPr bwMode="auto">
              <a:xfrm flipV="1">
                <a:off x="3234" y="1530"/>
                <a:ext cx="1" cy="6"/>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9964" name="Line 1364"/>
              <p:cNvSpPr>
                <a:spLocks noChangeShapeType="1"/>
              </p:cNvSpPr>
              <p:nvPr/>
            </p:nvSpPr>
            <p:spPr bwMode="auto">
              <a:xfrm>
                <a:off x="3234" y="1530"/>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9965" name="Line 1365"/>
              <p:cNvSpPr>
                <a:spLocks noChangeShapeType="1"/>
              </p:cNvSpPr>
              <p:nvPr/>
            </p:nvSpPr>
            <p:spPr bwMode="auto">
              <a:xfrm>
                <a:off x="3234" y="1530"/>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9966" name="Line 1366"/>
              <p:cNvSpPr>
                <a:spLocks noChangeShapeType="1"/>
              </p:cNvSpPr>
              <p:nvPr/>
            </p:nvSpPr>
            <p:spPr bwMode="auto">
              <a:xfrm>
                <a:off x="3234" y="1530"/>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9967" name="Line 1367"/>
              <p:cNvSpPr>
                <a:spLocks noChangeShapeType="1"/>
              </p:cNvSpPr>
              <p:nvPr/>
            </p:nvSpPr>
            <p:spPr bwMode="auto">
              <a:xfrm flipV="1">
                <a:off x="3234" y="1524"/>
                <a:ext cx="1" cy="6"/>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9968" name="Line 1368"/>
              <p:cNvSpPr>
                <a:spLocks noChangeShapeType="1"/>
              </p:cNvSpPr>
              <p:nvPr/>
            </p:nvSpPr>
            <p:spPr bwMode="auto">
              <a:xfrm>
                <a:off x="3234" y="1524"/>
                <a:ext cx="42"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9969" name="Line 1369"/>
              <p:cNvSpPr>
                <a:spLocks noChangeShapeType="1"/>
              </p:cNvSpPr>
              <p:nvPr/>
            </p:nvSpPr>
            <p:spPr bwMode="auto">
              <a:xfrm>
                <a:off x="3276" y="1524"/>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9970" name="Line 1370"/>
              <p:cNvSpPr>
                <a:spLocks noChangeShapeType="1"/>
              </p:cNvSpPr>
              <p:nvPr/>
            </p:nvSpPr>
            <p:spPr bwMode="auto">
              <a:xfrm>
                <a:off x="3276" y="1524"/>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9971" name="Line 1371"/>
              <p:cNvSpPr>
                <a:spLocks noChangeShapeType="1"/>
              </p:cNvSpPr>
              <p:nvPr/>
            </p:nvSpPr>
            <p:spPr bwMode="auto">
              <a:xfrm>
                <a:off x="3276" y="1524"/>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9972" name="Line 1372"/>
              <p:cNvSpPr>
                <a:spLocks noChangeShapeType="1"/>
              </p:cNvSpPr>
              <p:nvPr/>
            </p:nvSpPr>
            <p:spPr bwMode="auto">
              <a:xfrm flipV="1">
                <a:off x="3276" y="1518"/>
                <a:ext cx="1" cy="6"/>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9973" name="Line 1373"/>
              <p:cNvSpPr>
                <a:spLocks noChangeShapeType="1"/>
              </p:cNvSpPr>
              <p:nvPr/>
            </p:nvSpPr>
            <p:spPr bwMode="auto">
              <a:xfrm>
                <a:off x="3276" y="1518"/>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9974" name="Line 1374"/>
              <p:cNvSpPr>
                <a:spLocks noChangeShapeType="1"/>
              </p:cNvSpPr>
              <p:nvPr/>
            </p:nvSpPr>
            <p:spPr bwMode="auto">
              <a:xfrm>
                <a:off x="3276" y="1518"/>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9975" name="Line 1375"/>
              <p:cNvSpPr>
                <a:spLocks noChangeShapeType="1"/>
              </p:cNvSpPr>
              <p:nvPr/>
            </p:nvSpPr>
            <p:spPr bwMode="auto">
              <a:xfrm>
                <a:off x="3276" y="1518"/>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9976" name="Line 1376"/>
              <p:cNvSpPr>
                <a:spLocks noChangeShapeType="1"/>
              </p:cNvSpPr>
              <p:nvPr/>
            </p:nvSpPr>
            <p:spPr bwMode="auto">
              <a:xfrm>
                <a:off x="3276" y="1518"/>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9977" name="Line 1377"/>
              <p:cNvSpPr>
                <a:spLocks noChangeShapeType="1"/>
              </p:cNvSpPr>
              <p:nvPr/>
            </p:nvSpPr>
            <p:spPr bwMode="auto">
              <a:xfrm flipV="1">
                <a:off x="3276" y="1512"/>
                <a:ext cx="1" cy="6"/>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9978" name="Line 1378"/>
              <p:cNvSpPr>
                <a:spLocks noChangeShapeType="1"/>
              </p:cNvSpPr>
              <p:nvPr/>
            </p:nvSpPr>
            <p:spPr bwMode="auto">
              <a:xfrm>
                <a:off x="3276" y="1512"/>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9979" name="Line 1379"/>
              <p:cNvSpPr>
                <a:spLocks noChangeShapeType="1"/>
              </p:cNvSpPr>
              <p:nvPr/>
            </p:nvSpPr>
            <p:spPr bwMode="auto">
              <a:xfrm>
                <a:off x="3276" y="1512"/>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9980" name="Line 1380"/>
              <p:cNvSpPr>
                <a:spLocks noChangeShapeType="1"/>
              </p:cNvSpPr>
              <p:nvPr/>
            </p:nvSpPr>
            <p:spPr bwMode="auto">
              <a:xfrm>
                <a:off x="3276" y="1512"/>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9981" name="Line 1381"/>
              <p:cNvSpPr>
                <a:spLocks noChangeShapeType="1"/>
              </p:cNvSpPr>
              <p:nvPr/>
            </p:nvSpPr>
            <p:spPr bwMode="auto">
              <a:xfrm flipV="1">
                <a:off x="3276" y="1506"/>
                <a:ext cx="1" cy="6"/>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9982" name="Line 1382"/>
              <p:cNvSpPr>
                <a:spLocks noChangeShapeType="1"/>
              </p:cNvSpPr>
              <p:nvPr/>
            </p:nvSpPr>
            <p:spPr bwMode="auto">
              <a:xfrm>
                <a:off x="3276" y="1506"/>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9983" name="Line 1383"/>
              <p:cNvSpPr>
                <a:spLocks noChangeShapeType="1"/>
              </p:cNvSpPr>
              <p:nvPr/>
            </p:nvSpPr>
            <p:spPr bwMode="auto">
              <a:xfrm>
                <a:off x="3276" y="1506"/>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9984" name="Line 1384"/>
              <p:cNvSpPr>
                <a:spLocks noChangeShapeType="1"/>
              </p:cNvSpPr>
              <p:nvPr/>
            </p:nvSpPr>
            <p:spPr bwMode="auto">
              <a:xfrm>
                <a:off x="3276" y="1506"/>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9985" name="Line 1385"/>
              <p:cNvSpPr>
                <a:spLocks noChangeShapeType="1"/>
              </p:cNvSpPr>
              <p:nvPr/>
            </p:nvSpPr>
            <p:spPr bwMode="auto">
              <a:xfrm>
                <a:off x="3276" y="1506"/>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9986" name="Line 1386"/>
              <p:cNvSpPr>
                <a:spLocks noChangeShapeType="1"/>
              </p:cNvSpPr>
              <p:nvPr/>
            </p:nvSpPr>
            <p:spPr bwMode="auto">
              <a:xfrm flipV="1">
                <a:off x="3276" y="1500"/>
                <a:ext cx="1" cy="6"/>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9987" name="Line 1387"/>
              <p:cNvSpPr>
                <a:spLocks noChangeShapeType="1"/>
              </p:cNvSpPr>
              <p:nvPr/>
            </p:nvSpPr>
            <p:spPr bwMode="auto">
              <a:xfrm>
                <a:off x="3276" y="1500"/>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9988" name="Line 1388"/>
              <p:cNvSpPr>
                <a:spLocks noChangeShapeType="1"/>
              </p:cNvSpPr>
              <p:nvPr/>
            </p:nvSpPr>
            <p:spPr bwMode="auto">
              <a:xfrm>
                <a:off x="3276" y="1500"/>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9989" name="Line 1389"/>
              <p:cNvSpPr>
                <a:spLocks noChangeShapeType="1"/>
              </p:cNvSpPr>
              <p:nvPr/>
            </p:nvSpPr>
            <p:spPr bwMode="auto">
              <a:xfrm>
                <a:off x="3276" y="1500"/>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9990" name="Line 1390"/>
              <p:cNvSpPr>
                <a:spLocks noChangeShapeType="1"/>
              </p:cNvSpPr>
              <p:nvPr/>
            </p:nvSpPr>
            <p:spPr bwMode="auto">
              <a:xfrm flipV="1">
                <a:off x="3276" y="1494"/>
                <a:ext cx="1" cy="6"/>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9991" name="Line 1391"/>
              <p:cNvSpPr>
                <a:spLocks noChangeShapeType="1"/>
              </p:cNvSpPr>
              <p:nvPr/>
            </p:nvSpPr>
            <p:spPr bwMode="auto">
              <a:xfrm>
                <a:off x="3276" y="1494"/>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9992" name="Line 1392"/>
              <p:cNvSpPr>
                <a:spLocks noChangeShapeType="1"/>
              </p:cNvSpPr>
              <p:nvPr/>
            </p:nvSpPr>
            <p:spPr bwMode="auto">
              <a:xfrm>
                <a:off x="3276" y="1494"/>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9993" name="Line 1393"/>
              <p:cNvSpPr>
                <a:spLocks noChangeShapeType="1"/>
              </p:cNvSpPr>
              <p:nvPr/>
            </p:nvSpPr>
            <p:spPr bwMode="auto">
              <a:xfrm>
                <a:off x="3276" y="1494"/>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9994" name="Line 1394"/>
              <p:cNvSpPr>
                <a:spLocks noChangeShapeType="1"/>
              </p:cNvSpPr>
              <p:nvPr/>
            </p:nvSpPr>
            <p:spPr bwMode="auto">
              <a:xfrm>
                <a:off x="3276" y="1494"/>
                <a:ext cx="48"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9995" name="Line 1395"/>
              <p:cNvSpPr>
                <a:spLocks noChangeShapeType="1"/>
              </p:cNvSpPr>
              <p:nvPr/>
            </p:nvSpPr>
            <p:spPr bwMode="auto">
              <a:xfrm flipV="1">
                <a:off x="3324" y="1488"/>
                <a:ext cx="1" cy="6"/>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9996" name="Line 1396"/>
              <p:cNvSpPr>
                <a:spLocks noChangeShapeType="1"/>
              </p:cNvSpPr>
              <p:nvPr/>
            </p:nvSpPr>
            <p:spPr bwMode="auto">
              <a:xfrm>
                <a:off x="3324" y="1488"/>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9997" name="Line 1397"/>
              <p:cNvSpPr>
                <a:spLocks noChangeShapeType="1"/>
              </p:cNvSpPr>
              <p:nvPr/>
            </p:nvSpPr>
            <p:spPr bwMode="auto">
              <a:xfrm>
                <a:off x="3324" y="1488"/>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9998" name="Line 1398"/>
              <p:cNvSpPr>
                <a:spLocks noChangeShapeType="1"/>
              </p:cNvSpPr>
              <p:nvPr/>
            </p:nvSpPr>
            <p:spPr bwMode="auto">
              <a:xfrm>
                <a:off x="3324" y="1488"/>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9999" name="Line 1399"/>
              <p:cNvSpPr>
                <a:spLocks noChangeShapeType="1"/>
              </p:cNvSpPr>
              <p:nvPr/>
            </p:nvSpPr>
            <p:spPr bwMode="auto">
              <a:xfrm>
                <a:off x="3324" y="1488"/>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000" name="Line 1400"/>
              <p:cNvSpPr>
                <a:spLocks noChangeShapeType="1"/>
              </p:cNvSpPr>
              <p:nvPr/>
            </p:nvSpPr>
            <p:spPr bwMode="auto">
              <a:xfrm flipV="1">
                <a:off x="3324" y="1482"/>
                <a:ext cx="1" cy="6"/>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001" name="Line 1401"/>
              <p:cNvSpPr>
                <a:spLocks noChangeShapeType="1"/>
              </p:cNvSpPr>
              <p:nvPr/>
            </p:nvSpPr>
            <p:spPr bwMode="auto">
              <a:xfrm>
                <a:off x="3324" y="1482"/>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002" name="Line 1402"/>
              <p:cNvSpPr>
                <a:spLocks noChangeShapeType="1"/>
              </p:cNvSpPr>
              <p:nvPr/>
            </p:nvSpPr>
            <p:spPr bwMode="auto">
              <a:xfrm>
                <a:off x="3324" y="1482"/>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003" name="Line 1403"/>
              <p:cNvSpPr>
                <a:spLocks noChangeShapeType="1"/>
              </p:cNvSpPr>
              <p:nvPr/>
            </p:nvSpPr>
            <p:spPr bwMode="auto">
              <a:xfrm>
                <a:off x="3324" y="1482"/>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004" name="Line 1404"/>
              <p:cNvSpPr>
                <a:spLocks noChangeShapeType="1"/>
              </p:cNvSpPr>
              <p:nvPr/>
            </p:nvSpPr>
            <p:spPr bwMode="auto">
              <a:xfrm flipV="1">
                <a:off x="3324" y="1476"/>
                <a:ext cx="1" cy="6"/>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005" name="Line 1405"/>
              <p:cNvSpPr>
                <a:spLocks noChangeShapeType="1"/>
              </p:cNvSpPr>
              <p:nvPr/>
            </p:nvSpPr>
            <p:spPr bwMode="auto">
              <a:xfrm>
                <a:off x="3324" y="1476"/>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006" name="Line 1406"/>
              <p:cNvSpPr>
                <a:spLocks noChangeShapeType="1"/>
              </p:cNvSpPr>
              <p:nvPr/>
            </p:nvSpPr>
            <p:spPr bwMode="auto">
              <a:xfrm>
                <a:off x="3324" y="1476"/>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007" name="Line 1407"/>
              <p:cNvSpPr>
                <a:spLocks noChangeShapeType="1"/>
              </p:cNvSpPr>
              <p:nvPr/>
            </p:nvSpPr>
            <p:spPr bwMode="auto">
              <a:xfrm>
                <a:off x="3324" y="1476"/>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008" name="Line 1408"/>
              <p:cNvSpPr>
                <a:spLocks noChangeShapeType="1"/>
              </p:cNvSpPr>
              <p:nvPr/>
            </p:nvSpPr>
            <p:spPr bwMode="auto">
              <a:xfrm>
                <a:off x="3324" y="1476"/>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009" name="Line 1409"/>
              <p:cNvSpPr>
                <a:spLocks noChangeShapeType="1"/>
              </p:cNvSpPr>
              <p:nvPr/>
            </p:nvSpPr>
            <p:spPr bwMode="auto">
              <a:xfrm flipV="1">
                <a:off x="3324" y="1470"/>
                <a:ext cx="1" cy="6"/>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010" name="Line 1410"/>
              <p:cNvSpPr>
                <a:spLocks noChangeShapeType="1"/>
              </p:cNvSpPr>
              <p:nvPr/>
            </p:nvSpPr>
            <p:spPr bwMode="auto">
              <a:xfrm>
                <a:off x="3324" y="1470"/>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011" name="Line 1411"/>
              <p:cNvSpPr>
                <a:spLocks noChangeShapeType="1"/>
              </p:cNvSpPr>
              <p:nvPr/>
            </p:nvSpPr>
            <p:spPr bwMode="auto">
              <a:xfrm>
                <a:off x="3324" y="1470"/>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012" name="Line 1412"/>
              <p:cNvSpPr>
                <a:spLocks noChangeShapeType="1"/>
              </p:cNvSpPr>
              <p:nvPr/>
            </p:nvSpPr>
            <p:spPr bwMode="auto">
              <a:xfrm>
                <a:off x="3324" y="1470"/>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013" name="Line 1413"/>
              <p:cNvSpPr>
                <a:spLocks noChangeShapeType="1"/>
              </p:cNvSpPr>
              <p:nvPr/>
            </p:nvSpPr>
            <p:spPr bwMode="auto">
              <a:xfrm flipV="1">
                <a:off x="3324" y="1464"/>
                <a:ext cx="1" cy="6"/>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014" name="Line 1414"/>
              <p:cNvSpPr>
                <a:spLocks noChangeShapeType="1"/>
              </p:cNvSpPr>
              <p:nvPr/>
            </p:nvSpPr>
            <p:spPr bwMode="auto">
              <a:xfrm>
                <a:off x="3324" y="1464"/>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015" name="Line 1415"/>
              <p:cNvSpPr>
                <a:spLocks noChangeShapeType="1"/>
              </p:cNvSpPr>
              <p:nvPr/>
            </p:nvSpPr>
            <p:spPr bwMode="auto">
              <a:xfrm>
                <a:off x="3324" y="1464"/>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016" name="Line 1416"/>
              <p:cNvSpPr>
                <a:spLocks noChangeShapeType="1"/>
              </p:cNvSpPr>
              <p:nvPr/>
            </p:nvSpPr>
            <p:spPr bwMode="auto">
              <a:xfrm>
                <a:off x="3324" y="1464"/>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017" name="Line 1417"/>
              <p:cNvSpPr>
                <a:spLocks noChangeShapeType="1"/>
              </p:cNvSpPr>
              <p:nvPr/>
            </p:nvSpPr>
            <p:spPr bwMode="auto">
              <a:xfrm>
                <a:off x="3324" y="1464"/>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018" name="Line 1418"/>
              <p:cNvSpPr>
                <a:spLocks noChangeShapeType="1"/>
              </p:cNvSpPr>
              <p:nvPr/>
            </p:nvSpPr>
            <p:spPr bwMode="auto">
              <a:xfrm flipV="1">
                <a:off x="3324" y="1458"/>
                <a:ext cx="42" cy="6"/>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019" name="Line 1419"/>
              <p:cNvSpPr>
                <a:spLocks noChangeShapeType="1"/>
              </p:cNvSpPr>
              <p:nvPr/>
            </p:nvSpPr>
            <p:spPr bwMode="auto">
              <a:xfrm>
                <a:off x="3366" y="1458"/>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020" name="Line 1420"/>
              <p:cNvSpPr>
                <a:spLocks noChangeShapeType="1"/>
              </p:cNvSpPr>
              <p:nvPr/>
            </p:nvSpPr>
            <p:spPr bwMode="auto">
              <a:xfrm>
                <a:off x="3366" y="1458"/>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021" name="Line 1421"/>
              <p:cNvSpPr>
                <a:spLocks noChangeShapeType="1"/>
              </p:cNvSpPr>
              <p:nvPr/>
            </p:nvSpPr>
            <p:spPr bwMode="auto">
              <a:xfrm>
                <a:off x="3366" y="1458"/>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022" name="Line 1422"/>
              <p:cNvSpPr>
                <a:spLocks noChangeShapeType="1"/>
              </p:cNvSpPr>
              <p:nvPr/>
            </p:nvSpPr>
            <p:spPr bwMode="auto">
              <a:xfrm>
                <a:off x="3366" y="1458"/>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023" name="Line 1423"/>
              <p:cNvSpPr>
                <a:spLocks noChangeShapeType="1"/>
              </p:cNvSpPr>
              <p:nvPr/>
            </p:nvSpPr>
            <p:spPr bwMode="auto">
              <a:xfrm flipV="1">
                <a:off x="3366" y="1452"/>
                <a:ext cx="1" cy="6"/>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024" name="Line 1424"/>
              <p:cNvSpPr>
                <a:spLocks noChangeShapeType="1"/>
              </p:cNvSpPr>
              <p:nvPr/>
            </p:nvSpPr>
            <p:spPr bwMode="auto">
              <a:xfrm>
                <a:off x="3366" y="1452"/>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025" name="Line 1425"/>
              <p:cNvSpPr>
                <a:spLocks noChangeShapeType="1"/>
              </p:cNvSpPr>
              <p:nvPr/>
            </p:nvSpPr>
            <p:spPr bwMode="auto">
              <a:xfrm>
                <a:off x="3366" y="1452"/>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026" name="Line 1426"/>
              <p:cNvSpPr>
                <a:spLocks noChangeShapeType="1"/>
              </p:cNvSpPr>
              <p:nvPr/>
            </p:nvSpPr>
            <p:spPr bwMode="auto">
              <a:xfrm>
                <a:off x="3366" y="1452"/>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027" name="Line 1427"/>
              <p:cNvSpPr>
                <a:spLocks noChangeShapeType="1"/>
              </p:cNvSpPr>
              <p:nvPr/>
            </p:nvSpPr>
            <p:spPr bwMode="auto">
              <a:xfrm flipV="1">
                <a:off x="3366" y="1446"/>
                <a:ext cx="1" cy="6"/>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028" name="Line 1428"/>
              <p:cNvSpPr>
                <a:spLocks noChangeShapeType="1"/>
              </p:cNvSpPr>
              <p:nvPr/>
            </p:nvSpPr>
            <p:spPr bwMode="auto">
              <a:xfrm>
                <a:off x="3366" y="1446"/>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029" name="Line 1429"/>
              <p:cNvSpPr>
                <a:spLocks noChangeShapeType="1"/>
              </p:cNvSpPr>
              <p:nvPr/>
            </p:nvSpPr>
            <p:spPr bwMode="auto">
              <a:xfrm>
                <a:off x="3366" y="1446"/>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030" name="Line 1430"/>
              <p:cNvSpPr>
                <a:spLocks noChangeShapeType="1"/>
              </p:cNvSpPr>
              <p:nvPr/>
            </p:nvSpPr>
            <p:spPr bwMode="auto">
              <a:xfrm>
                <a:off x="3366" y="1446"/>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031" name="Line 1431"/>
              <p:cNvSpPr>
                <a:spLocks noChangeShapeType="1"/>
              </p:cNvSpPr>
              <p:nvPr/>
            </p:nvSpPr>
            <p:spPr bwMode="auto">
              <a:xfrm>
                <a:off x="3366" y="1446"/>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032" name="Line 1432"/>
              <p:cNvSpPr>
                <a:spLocks noChangeShapeType="1"/>
              </p:cNvSpPr>
              <p:nvPr/>
            </p:nvSpPr>
            <p:spPr bwMode="auto">
              <a:xfrm flipV="1">
                <a:off x="3366" y="1440"/>
                <a:ext cx="1" cy="6"/>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033" name="Line 1433"/>
              <p:cNvSpPr>
                <a:spLocks noChangeShapeType="1"/>
              </p:cNvSpPr>
              <p:nvPr/>
            </p:nvSpPr>
            <p:spPr bwMode="auto">
              <a:xfrm>
                <a:off x="3366" y="1440"/>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034" name="Line 1434"/>
              <p:cNvSpPr>
                <a:spLocks noChangeShapeType="1"/>
              </p:cNvSpPr>
              <p:nvPr/>
            </p:nvSpPr>
            <p:spPr bwMode="auto">
              <a:xfrm>
                <a:off x="3366" y="1440"/>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035" name="Line 1435"/>
              <p:cNvSpPr>
                <a:spLocks noChangeShapeType="1"/>
              </p:cNvSpPr>
              <p:nvPr/>
            </p:nvSpPr>
            <p:spPr bwMode="auto">
              <a:xfrm>
                <a:off x="3366" y="1440"/>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036" name="Line 1436"/>
              <p:cNvSpPr>
                <a:spLocks noChangeShapeType="1"/>
              </p:cNvSpPr>
              <p:nvPr/>
            </p:nvSpPr>
            <p:spPr bwMode="auto">
              <a:xfrm flipV="1">
                <a:off x="3366" y="1434"/>
                <a:ext cx="1" cy="6"/>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037" name="Line 1437"/>
              <p:cNvSpPr>
                <a:spLocks noChangeShapeType="1"/>
              </p:cNvSpPr>
              <p:nvPr/>
            </p:nvSpPr>
            <p:spPr bwMode="auto">
              <a:xfrm>
                <a:off x="3366" y="1434"/>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038" name="Line 1438"/>
              <p:cNvSpPr>
                <a:spLocks noChangeShapeType="1"/>
              </p:cNvSpPr>
              <p:nvPr/>
            </p:nvSpPr>
            <p:spPr bwMode="auto">
              <a:xfrm>
                <a:off x="3366" y="1434"/>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039" name="Line 1439"/>
              <p:cNvSpPr>
                <a:spLocks noChangeShapeType="1"/>
              </p:cNvSpPr>
              <p:nvPr/>
            </p:nvSpPr>
            <p:spPr bwMode="auto">
              <a:xfrm>
                <a:off x="3366" y="1434"/>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040" name="Line 1440"/>
              <p:cNvSpPr>
                <a:spLocks noChangeShapeType="1"/>
              </p:cNvSpPr>
              <p:nvPr/>
            </p:nvSpPr>
            <p:spPr bwMode="auto">
              <a:xfrm>
                <a:off x="3366" y="1434"/>
                <a:ext cx="48"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041" name="Line 1441"/>
              <p:cNvSpPr>
                <a:spLocks noChangeShapeType="1"/>
              </p:cNvSpPr>
              <p:nvPr/>
            </p:nvSpPr>
            <p:spPr bwMode="auto">
              <a:xfrm flipV="1">
                <a:off x="3414" y="1428"/>
                <a:ext cx="1" cy="6"/>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042" name="Line 1442"/>
              <p:cNvSpPr>
                <a:spLocks noChangeShapeType="1"/>
              </p:cNvSpPr>
              <p:nvPr/>
            </p:nvSpPr>
            <p:spPr bwMode="auto">
              <a:xfrm>
                <a:off x="3414" y="1428"/>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043" name="Line 1443"/>
              <p:cNvSpPr>
                <a:spLocks noChangeShapeType="1"/>
              </p:cNvSpPr>
              <p:nvPr/>
            </p:nvSpPr>
            <p:spPr bwMode="auto">
              <a:xfrm>
                <a:off x="3414" y="1428"/>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044" name="Line 1444"/>
              <p:cNvSpPr>
                <a:spLocks noChangeShapeType="1"/>
              </p:cNvSpPr>
              <p:nvPr/>
            </p:nvSpPr>
            <p:spPr bwMode="auto">
              <a:xfrm>
                <a:off x="3414" y="1428"/>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045" name="Line 1445"/>
              <p:cNvSpPr>
                <a:spLocks noChangeShapeType="1"/>
              </p:cNvSpPr>
              <p:nvPr/>
            </p:nvSpPr>
            <p:spPr bwMode="auto">
              <a:xfrm>
                <a:off x="3414" y="1428"/>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046" name="Line 1446"/>
              <p:cNvSpPr>
                <a:spLocks noChangeShapeType="1"/>
              </p:cNvSpPr>
              <p:nvPr/>
            </p:nvSpPr>
            <p:spPr bwMode="auto">
              <a:xfrm flipV="1">
                <a:off x="3414" y="1422"/>
                <a:ext cx="1" cy="6"/>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047" name="Line 1447"/>
              <p:cNvSpPr>
                <a:spLocks noChangeShapeType="1"/>
              </p:cNvSpPr>
              <p:nvPr/>
            </p:nvSpPr>
            <p:spPr bwMode="auto">
              <a:xfrm>
                <a:off x="3414" y="1422"/>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048" name="Line 1448"/>
              <p:cNvSpPr>
                <a:spLocks noChangeShapeType="1"/>
              </p:cNvSpPr>
              <p:nvPr/>
            </p:nvSpPr>
            <p:spPr bwMode="auto">
              <a:xfrm>
                <a:off x="3414" y="1422"/>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049" name="Line 1449"/>
              <p:cNvSpPr>
                <a:spLocks noChangeShapeType="1"/>
              </p:cNvSpPr>
              <p:nvPr/>
            </p:nvSpPr>
            <p:spPr bwMode="auto">
              <a:xfrm>
                <a:off x="3414" y="1422"/>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050" name="Line 1450"/>
              <p:cNvSpPr>
                <a:spLocks noChangeShapeType="1"/>
              </p:cNvSpPr>
              <p:nvPr/>
            </p:nvSpPr>
            <p:spPr bwMode="auto">
              <a:xfrm flipV="1">
                <a:off x="3414" y="1416"/>
                <a:ext cx="1" cy="6"/>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051" name="Line 1451"/>
              <p:cNvSpPr>
                <a:spLocks noChangeShapeType="1"/>
              </p:cNvSpPr>
              <p:nvPr/>
            </p:nvSpPr>
            <p:spPr bwMode="auto">
              <a:xfrm>
                <a:off x="3414" y="1416"/>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052" name="Line 1452"/>
              <p:cNvSpPr>
                <a:spLocks noChangeShapeType="1"/>
              </p:cNvSpPr>
              <p:nvPr/>
            </p:nvSpPr>
            <p:spPr bwMode="auto">
              <a:xfrm>
                <a:off x="3414" y="1416"/>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053" name="Line 1453"/>
              <p:cNvSpPr>
                <a:spLocks noChangeShapeType="1"/>
              </p:cNvSpPr>
              <p:nvPr/>
            </p:nvSpPr>
            <p:spPr bwMode="auto">
              <a:xfrm>
                <a:off x="3414" y="1416"/>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054" name="Line 1454"/>
              <p:cNvSpPr>
                <a:spLocks noChangeShapeType="1"/>
              </p:cNvSpPr>
              <p:nvPr/>
            </p:nvSpPr>
            <p:spPr bwMode="auto">
              <a:xfrm>
                <a:off x="3414" y="1416"/>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055" name="Line 1455"/>
              <p:cNvSpPr>
                <a:spLocks noChangeShapeType="1"/>
              </p:cNvSpPr>
              <p:nvPr/>
            </p:nvSpPr>
            <p:spPr bwMode="auto">
              <a:xfrm flipV="1">
                <a:off x="3414" y="1410"/>
                <a:ext cx="1" cy="6"/>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056" name="Line 1456"/>
              <p:cNvSpPr>
                <a:spLocks noChangeShapeType="1"/>
              </p:cNvSpPr>
              <p:nvPr/>
            </p:nvSpPr>
            <p:spPr bwMode="auto">
              <a:xfrm>
                <a:off x="3414" y="1410"/>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057" name="Line 1457"/>
              <p:cNvSpPr>
                <a:spLocks noChangeShapeType="1"/>
              </p:cNvSpPr>
              <p:nvPr/>
            </p:nvSpPr>
            <p:spPr bwMode="auto">
              <a:xfrm>
                <a:off x="3414" y="1410"/>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058" name="Line 1458"/>
              <p:cNvSpPr>
                <a:spLocks noChangeShapeType="1"/>
              </p:cNvSpPr>
              <p:nvPr/>
            </p:nvSpPr>
            <p:spPr bwMode="auto">
              <a:xfrm>
                <a:off x="3414" y="1410"/>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059" name="Line 1459"/>
              <p:cNvSpPr>
                <a:spLocks noChangeShapeType="1"/>
              </p:cNvSpPr>
              <p:nvPr/>
            </p:nvSpPr>
            <p:spPr bwMode="auto">
              <a:xfrm>
                <a:off x="3414" y="1410"/>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060" name="Line 1460"/>
              <p:cNvSpPr>
                <a:spLocks noChangeShapeType="1"/>
              </p:cNvSpPr>
              <p:nvPr/>
            </p:nvSpPr>
            <p:spPr bwMode="auto">
              <a:xfrm flipV="1">
                <a:off x="3414" y="1404"/>
                <a:ext cx="48" cy="6"/>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061" name="Line 1461"/>
              <p:cNvSpPr>
                <a:spLocks noChangeShapeType="1"/>
              </p:cNvSpPr>
              <p:nvPr/>
            </p:nvSpPr>
            <p:spPr bwMode="auto">
              <a:xfrm>
                <a:off x="3462" y="1404"/>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062" name="Line 1462"/>
              <p:cNvSpPr>
                <a:spLocks noChangeShapeType="1"/>
              </p:cNvSpPr>
              <p:nvPr/>
            </p:nvSpPr>
            <p:spPr bwMode="auto">
              <a:xfrm>
                <a:off x="3462" y="1404"/>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063" name="Line 1463"/>
              <p:cNvSpPr>
                <a:spLocks noChangeShapeType="1"/>
              </p:cNvSpPr>
              <p:nvPr/>
            </p:nvSpPr>
            <p:spPr bwMode="auto">
              <a:xfrm>
                <a:off x="3462" y="1404"/>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064" name="Line 1464"/>
              <p:cNvSpPr>
                <a:spLocks noChangeShapeType="1"/>
              </p:cNvSpPr>
              <p:nvPr/>
            </p:nvSpPr>
            <p:spPr bwMode="auto">
              <a:xfrm flipV="1">
                <a:off x="3462" y="1398"/>
                <a:ext cx="1" cy="6"/>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065" name="Line 1465"/>
              <p:cNvSpPr>
                <a:spLocks noChangeShapeType="1"/>
              </p:cNvSpPr>
              <p:nvPr/>
            </p:nvSpPr>
            <p:spPr bwMode="auto">
              <a:xfrm>
                <a:off x="3462" y="1398"/>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066" name="Line 1466"/>
              <p:cNvSpPr>
                <a:spLocks noChangeShapeType="1"/>
              </p:cNvSpPr>
              <p:nvPr/>
            </p:nvSpPr>
            <p:spPr bwMode="auto">
              <a:xfrm>
                <a:off x="3462" y="1398"/>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067" name="Line 1467"/>
              <p:cNvSpPr>
                <a:spLocks noChangeShapeType="1"/>
              </p:cNvSpPr>
              <p:nvPr/>
            </p:nvSpPr>
            <p:spPr bwMode="auto">
              <a:xfrm>
                <a:off x="3462" y="1398"/>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068" name="Line 1468"/>
              <p:cNvSpPr>
                <a:spLocks noChangeShapeType="1"/>
              </p:cNvSpPr>
              <p:nvPr/>
            </p:nvSpPr>
            <p:spPr bwMode="auto">
              <a:xfrm>
                <a:off x="3462" y="1398"/>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069" name="Line 1469"/>
              <p:cNvSpPr>
                <a:spLocks noChangeShapeType="1"/>
              </p:cNvSpPr>
              <p:nvPr/>
            </p:nvSpPr>
            <p:spPr bwMode="auto">
              <a:xfrm flipV="1">
                <a:off x="3462" y="1392"/>
                <a:ext cx="1" cy="6"/>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070" name="Line 1470"/>
              <p:cNvSpPr>
                <a:spLocks noChangeShapeType="1"/>
              </p:cNvSpPr>
              <p:nvPr/>
            </p:nvSpPr>
            <p:spPr bwMode="auto">
              <a:xfrm>
                <a:off x="3462" y="1392"/>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071" name="Line 1471"/>
              <p:cNvSpPr>
                <a:spLocks noChangeShapeType="1"/>
              </p:cNvSpPr>
              <p:nvPr/>
            </p:nvSpPr>
            <p:spPr bwMode="auto">
              <a:xfrm>
                <a:off x="3462" y="1392"/>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072" name="Line 1472"/>
              <p:cNvSpPr>
                <a:spLocks noChangeShapeType="1"/>
              </p:cNvSpPr>
              <p:nvPr/>
            </p:nvSpPr>
            <p:spPr bwMode="auto">
              <a:xfrm>
                <a:off x="3462" y="1392"/>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073" name="Line 1473"/>
              <p:cNvSpPr>
                <a:spLocks noChangeShapeType="1"/>
              </p:cNvSpPr>
              <p:nvPr/>
            </p:nvSpPr>
            <p:spPr bwMode="auto">
              <a:xfrm flipV="1">
                <a:off x="3462" y="1386"/>
                <a:ext cx="1" cy="6"/>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074" name="Line 1474"/>
              <p:cNvSpPr>
                <a:spLocks noChangeShapeType="1"/>
              </p:cNvSpPr>
              <p:nvPr/>
            </p:nvSpPr>
            <p:spPr bwMode="auto">
              <a:xfrm>
                <a:off x="3462" y="1386"/>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075" name="Line 1475"/>
              <p:cNvSpPr>
                <a:spLocks noChangeShapeType="1"/>
              </p:cNvSpPr>
              <p:nvPr/>
            </p:nvSpPr>
            <p:spPr bwMode="auto">
              <a:xfrm>
                <a:off x="3462" y="1386"/>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076" name="Line 1476"/>
              <p:cNvSpPr>
                <a:spLocks noChangeShapeType="1"/>
              </p:cNvSpPr>
              <p:nvPr/>
            </p:nvSpPr>
            <p:spPr bwMode="auto">
              <a:xfrm>
                <a:off x="3462" y="1386"/>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077" name="Line 1477"/>
              <p:cNvSpPr>
                <a:spLocks noChangeShapeType="1"/>
              </p:cNvSpPr>
              <p:nvPr/>
            </p:nvSpPr>
            <p:spPr bwMode="auto">
              <a:xfrm>
                <a:off x="3462" y="1386"/>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078" name="Line 1478"/>
              <p:cNvSpPr>
                <a:spLocks noChangeShapeType="1"/>
              </p:cNvSpPr>
              <p:nvPr/>
            </p:nvSpPr>
            <p:spPr bwMode="auto">
              <a:xfrm flipV="1">
                <a:off x="3462" y="1380"/>
                <a:ext cx="42" cy="6"/>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sp>
          <p:nvSpPr>
            <p:cNvPr id="239808" name="Line 1479"/>
            <p:cNvSpPr>
              <a:spLocks noChangeShapeType="1"/>
            </p:cNvSpPr>
            <p:nvPr/>
          </p:nvSpPr>
          <p:spPr bwMode="auto">
            <a:xfrm>
              <a:off x="1950" y="-486"/>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9809" name="Line 1480"/>
            <p:cNvSpPr>
              <a:spLocks noChangeShapeType="1"/>
            </p:cNvSpPr>
            <p:nvPr/>
          </p:nvSpPr>
          <p:spPr bwMode="auto">
            <a:xfrm>
              <a:off x="1950" y="-486"/>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9810" name="Line 1481"/>
            <p:cNvSpPr>
              <a:spLocks noChangeShapeType="1"/>
            </p:cNvSpPr>
            <p:nvPr/>
          </p:nvSpPr>
          <p:spPr bwMode="auto">
            <a:xfrm>
              <a:off x="1950" y="-486"/>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9811" name="Line 1482"/>
            <p:cNvSpPr>
              <a:spLocks noChangeShapeType="1"/>
            </p:cNvSpPr>
            <p:nvPr/>
          </p:nvSpPr>
          <p:spPr bwMode="auto">
            <a:xfrm>
              <a:off x="1950" y="-486"/>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9812" name="Line 1483"/>
            <p:cNvSpPr>
              <a:spLocks noChangeShapeType="1"/>
            </p:cNvSpPr>
            <p:nvPr/>
          </p:nvSpPr>
          <p:spPr bwMode="auto">
            <a:xfrm flipV="1">
              <a:off x="1950" y="-492"/>
              <a:ext cx="1" cy="6"/>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9813" name="Line 1484"/>
            <p:cNvSpPr>
              <a:spLocks noChangeShapeType="1"/>
            </p:cNvSpPr>
            <p:nvPr/>
          </p:nvSpPr>
          <p:spPr bwMode="auto">
            <a:xfrm>
              <a:off x="1950" y="-492"/>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9814" name="Line 1485"/>
            <p:cNvSpPr>
              <a:spLocks noChangeShapeType="1"/>
            </p:cNvSpPr>
            <p:nvPr/>
          </p:nvSpPr>
          <p:spPr bwMode="auto">
            <a:xfrm>
              <a:off x="1950" y="-492"/>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9815" name="Line 1486"/>
            <p:cNvSpPr>
              <a:spLocks noChangeShapeType="1"/>
            </p:cNvSpPr>
            <p:nvPr/>
          </p:nvSpPr>
          <p:spPr bwMode="auto">
            <a:xfrm>
              <a:off x="1950" y="-492"/>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9816" name="Line 1487"/>
            <p:cNvSpPr>
              <a:spLocks noChangeShapeType="1"/>
            </p:cNvSpPr>
            <p:nvPr/>
          </p:nvSpPr>
          <p:spPr bwMode="auto">
            <a:xfrm flipV="1">
              <a:off x="1950" y="-498"/>
              <a:ext cx="1" cy="6"/>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9817" name="Line 1488"/>
            <p:cNvSpPr>
              <a:spLocks noChangeShapeType="1"/>
            </p:cNvSpPr>
            <p:nvPr/>
          </p:nvSpPr>
          <p:spPr bwMode="auto">
            <a:xfrm>
              <a:off x="1950" y="-498"/>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9818" name="Line 1489"/>
            <p:cNvSpPr>
              <a:spLocks noChangeShapeType="1"/>
            </p:cNvSpPr>
            <p:nvPr/>
          </p:nvSpPr>
          <p:spPr bwMode="auto">
            <a:xfrm>
              <a:off x="1950" y="-498"/>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9819" name="Line 1490"/>
            <p:cNvSpPr>
              <a:spLocks noChangeShapeType="1"/>
            </p:cNvSpPr>
            <p:nvPr/>
          </p:nvSpPr>
          <p:spPr bwMode="auto">
            <a:xfrm>
              <a:off x="1950" y="-498"/>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9820" name="Line 1491"/>
            <p:cNvSpPr>
              <a:spLocks noChangeShapeType="1"/>
            </p:cNvSpPr>
            <p:nvPr/>
          </p:nvSpPr>
          <p:spPr bwMode="auto">
            <a:xfrm>
              <a:off x="1950" y="-498"/>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9821" name="Line 1492"/>
            <p:cNvSpPr>
              <a:spLocks noChangeShapeType="1"/>
            </p:cNvSpPr>
            <p:nvPr/>
          </p:nvSpPr>
          <p:spPr bwMode="auto">
            <a:xfrm flipV="1">
              <a:off x="1950" y="-504"/>
              <a:ext cx="1" cy="6"/>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9822" name="Line 1493"/>
            <p:cNvSpPr>
              <a:spLocks noChangeShapeType="1"/>
            </p:cNvSpPr>
            <p:nvPr/>
          </p:nvSpPr>
          <p:spPr bwMode="auto">
            <a:xfrm>
              <a:off x="1950" y="-504"/>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9823" name="Line 1494"/>
            <p:cNvSpPr>
              <a:spLocks noChangeShapeType="1"/>
            </p:cNvSpPr>
            <p:nvPr/>
          </p:nvSpPr>
          <p:spPr bwMode="auto">
            <a:xfrm>
              <a:off x="1950" y="-504"/>
              <a:ext cx="48"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9824" name="Line 1495"/>
            <p:cNvSpPr>
              <a:spLocks noChangeShapeType="1"/>
            </p:cNvSpPr>
            <p:nvPr/>
          </p:nvSpPr>
          <p:spPr bwMode="auto">
            <a:xfrm>
              <a:off x="1998" y="-504"/>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9825" name="Line 1496"/>
            <p:cNvSpPr>
              <a:spLocks noChangeShapeType="1"/>
            </p:cNvSpPr>
            <p:nvPr/>
          </p:nvSpPr>
          <p:spPr bwMode="auto">
            <a:xfrm flipV="1">
              <a:off x="1998" y="-510"/>
              <a:ext cx="1" cy="6"/>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9826" name="Line 1497"/>
            <p:cNvSpPr>
              <a:spLocks noChangeShapeType="1"/>
            </p:cNvSpPr>
            <p:nvPr/>
          </p:nvSpPr>
          <p:spPr bwMode="auto">
            <a:xfrm>
              <a:off x="1998" y="-510"/>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9827" name="Line 1498"/>
            <p:cNvSpPr>
              <a:spLocks noChangeShapeType="1"/>
            </p:cNvSpPr>
            <p:nvPr/>
          </p:nvSpPr>
          <p:spPr bwMode="auto">
            <a:xfrm>
              <a:off x="1998" y="-510"/>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9828" name="Line 1499"/>
            <p:cNvSpPr>
              <a:spLocks noChangeShapeType="1"/>
            </p:cNvSpPr>
            <p:nvPr/>
          </p:nvSpPr>
          <p:spPr bwMode="auto">
            <a:xfrm>
              <a:off x="1998" y="-510"/>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9829" name="Line 1500"/>
            <p:cNvSpPr>
              <a:spLocks noChangeShapeType="1"/>
            </p:cNvSpPr>
            <p:nvPr/>
          </p:nvSpPr>
          <p:spPr bwMode="auto">
            <a:xfrm>
              <a:off x="1998" y="-510"/>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9830" name="Line 1501"/>
            <p:cNvSpPr>
              <a:spLocks noChangeShapeType="1"/>
            </p:cNvSpPr>
            <p:nvPr/>
          </p:nvSpPr>
          <p:spPr bwMode="auto">
            <a:xfrm flipV="1">
              <a:off x="1998" y="-516"/>
              <a:ext cx="1" cy="6"/>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9831" name="Line 1502"/>
            <p:cNvSpPr>
              <a:spLocks noChangeShapeType="1"/>
            </p:cNvSpPr>
            <p:nvPr/>
          </p:nvSpPr>
          <p:spPr bwMode="auto">
            <a:xfrm>
              <a:off x="1998" y="-516"/>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9832" name="Line 1503"/>
            <p:cNvSpPr>
              <a:spLocks noChangeShapeType="1"/>
            </p:cNvSpPr>
            <p:nvPr/>
          </p:nvSpPr>
          <p:spPr bwMode="auto">
            <a:xfrm>
              <a:off x="1998" y="-516"/>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9833" name="Line 1504"/>
            <p:cNvSpPr>
              <a:spLocks noChangeShapeType="1"/>
            </p:cNvSpPr>
            <p:nvPr/>
          </p:nvSpPr>
          <p:spPr bwMode="auto">
            <a:xfrm>
              <a:off x="1998" y="-516"/>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9834" name="Line 1505"/>
            <p:cNvSpPr>
              <a:spLocks noChangeShapeType="1"/>
            </p:cNvSpPr>
            <p:nvPr/>
          </p:nvSpPr>
          <p:spPr bwMode="auto">
            <a:xfrm>
              <a:off x="1998" y="-516"/>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9835" name="Line 1506"/>
            <p:cNvSpPr>
              <a:spLocks noChangeShapeType="1"/>
            </p:cNvSpPr>
            <p:nvPr/>
          </p:nvSpPr>
          <p:spPr bwMode="auto">
            <a:xfrm flipV="1">
              <a:off x="1998" y="-522"/>
              <a:ext cx="1" cy="6"/>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9836" name="Line 1507"/>
            <p:cNvSpPr>
              <a:spLocks noChangeShapeType="1"/>
            </p:cNvSpPr>
            <p:nvPr/>
          </p:nvSpPr>
          <p:spPr bwMode="auto">
            <a:xfrm>
              <a:off x="1998" y="-522"/>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9837" name="Line 1508"/>
            <p:cNvSpPr>
              <a:spLocks noChangeShapeType="1"/>
            </p:cNvSpPr>
            <p:nvPr/>
          </p:nvSpPr>
          <p:spPr bwMode="auto">
            <a:xfrm>
              <a:off x="1998" y="-522"/>
              <a:ext cx="42"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9838" name="Line 1509"/>
            <p:cNvSpPr>
              <a:spLocks noChangeShapeType="1"/>
            </p:cNvSpPr>
            <p:nvPr/>
          </p:nvSpPr>
          <p:spPr bwMode="auto">
            <a:xfrm>
              <a:off x="2040" y="-522"/>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9839" name="Line 1510"/>
            <p:cNvSpPr>
              <a:spLocks noChangeShapeType="1"/>
            </p:cNvSpPr>
            <p:nvPr/>
          </p:nvSpPr>
          <p:spPr bwMode="auto">
            <a:xfrm flipV="1">
              <a:off x="2040" y="-528"/>
              <a:ext cx="1" cy="6"/>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9840" name="Line 1511"/>
            <p:cNvSpPr>
              <a:spLocks noChangeShapeType="1"/>
            </p:cNvSpPr>
            <p:nvPr/>
          </p:nvSpPr>
          <p:spPr bwMode="auto">
            <a:xfrm>
              <a:off x="2040" y="-528"/>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9841" name="Line 1512"/>
            <p:cNvSpPr>
              <a:spLocks noChangeShapeType="1"/>
            </p:cNvSpPr>
            <p:nvPr/>
          </p:nvSpPr>
          <p:spPr bwMode="auto">
            <a:xfrm>
              <a:off x="2040" y="-528"/>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9842" name="Line 1513"/>
            <p:cNvSpPr>
              <a:spLocks noChangeShapeType="1"/>
            </p:cNvSpPr>
            <p:nvPr/>
          </p:nvSpPr>
          <p:spPr bwMode="auto">
            <a:xfrm>
              <a:off x="2040" y="-528"/>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9843" name="Line 1514"/>
            <p:cNvSpPr>
              <a:spLocks noChangeShapeType="1"/>
            </p:cNvSpPr>
            <p:nvPr/>
          </p:nvSpPr>
          <p:spPr bwMode="auto">
            <a:xfrm>
              <a:off x="2040" y="-528"/>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9844" name="Line 1515"/>
            <p:cNvSpPr>
              <a:spLocks noChangeShapeType="1"/>
            </p:cNvSpPr>
            <p:nvPr/>
          </p:nvSpPr>
          <p:spPr bwMode="auto">
            <a:xfrm flipV="1">
              <a:off x="2040" y="-534"/>
              <a:ext cx="1" cy="6"/>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9845" name="Line 1516"/>
            <p:cNvSpPr>
              <a:spLocks noChangeShapeType="1"/>
            </p:cNvSpPr>
            <p:nvPr/>
          </p:nvSpPr>
          <p:spPr bwMode="auto">
            <a:xfrm>
              <a:off x="2040" y="-534"/>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9846" name="Line 1517"/>
            <p:cNvSpPr>
              <a:spLocks noChangeShapeType="1"/>
            </p:cNvSpPr>
            <p:nvPr/>
          </p:nvSpPr>
          <p:spPr bwMode="auto">
            <a:xfrm>
              <a:off x="2040" y="-534"/>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9847" name="Line 1518"/>
            <p:cNvSpPr>
              <a:spLocks noChangeShapeType="1"/>
            </p:cNvSpPr>
            <p:nvPr/>
          </p:nvSpPr>
          <p:spPr bwMode="auto">
            <a:xfrm>
              <a:off x="2040" y="-534"/>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9848" name="Line 1519"/>
            <p:cNvSpPr>
              <a:spLocks noChangeShapeType="1"/>
            </p:cNvSpPr>
            <p:nvPr/>
          </p:nvSpPr>
          <p:spPr bwMode="auto">
            <a:xfrm>
              <a:off x="2040" y="-534"/>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9849" name="Line 1520"/>
            <p:cNvSpPr>
              <a:spLocks noChangeShapeType="1"/>
            </p:cNvSpPr>
            <p:nvPr/>
          </p:nvSpPr>
          <p:spPr bwMode="auto">
            <a:xfrm flipV="1">
              <a:off x="2040" y="-540"/>
              <a:ext cx="48" cy="6"/>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9850" name="Line 1521"/>
            <p:cNvSpPr>
              <a:spLocks noChangeShapeType="1"/>
            </p:cNvSpPr>
            <p:nvPr/>
          </p:nvSpPr>
          <p:spPr bwMode="auto">
            <a:xfrm>
              <a:off x="2088" y="-540"/>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9851" name="Line 1522"/>
            <p:cNvSpPr>
              <a:spLocks noChangeShapeType="1"/>
            </p:cNvSpPr>
            <p:nvPr/>
          </p:nvSpPr>
          <p:spPr bwMode="auto">
            <a:xfrm>
              <a:off x="2088" y="-540"/>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9852" name="Line 1523"/>
            <p:cNvSpPr>
              <a:spLocks noChangeShapeType="1"/>
            </p:cNvSpPr>
            <p:nvPr/>
          </p:nvSpPr>
          <p:spPr bwMode="auto">
            <a:xfrm>
              <a:off x="2088" y="-540"/>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9853" name="Line 1524"/>
            <p:cNvSpPr>
              <a:spLocks noChangeShapeType="1"/>
            </p:cNvSpPr>
            <p:nvPr/>
          </p:nvSpPr>
          <p:spPr bwMode="auto">
            <a:xfrm flipV="1">
              <a:off x="2088" y="-546"/>
              <a:ext cx="1" cy="6"/>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9854" name="Line 1525"/>
            <p:cNvSpPr>
              <a:spLocks noChangeShapeType="1"/>
            </p:cNvSpPr>
            <p:nvPr/>
          </p:nvSpPr>
          <p:spPr bwMode="auto">
            <a:xfrm>
              <a:off x="2088" y="-546"/>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9855" name="Line 1526"/>
            <p:cNvSpPr>
              <a:spLocks noChangeShapeType="1"/>
            </p:cNvSpPr>
            <p:nvPr/>
          </p:nvSpPr>
          <p:spPr bwMode="auto">
            <a:xfrm>
              <a:off x="2088" y="-546"/>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9856" name="Line 1527"/>
            <p:cNvSpPr>
              <a:spLocks noChangeShapeType="1"/>
            </p:cNvSpPr>
            <p:nvPr/>
          </p:nvSpPr>
          <p:spPr bwMode="auto">
            <a:xfrm>
              <a:off x="2088" y="-546"/>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9857" name="Line 1528"/>
            <p:cNvSpPr>
              <a:spLocks noChangeShapeType="1"/>
            </p:cNvSpPr>
            <p:nvPr/>
          </p:nvSpPr>
          <p:spPr bwMode="auto">
            <a:xfrm>
              <a:off x="2088" y="-546"/>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9858" name="Line 1529"/>
            <p:cNvSpPr>
              <a:spLocks noChangeShapeType="1"/>
            </p:cNvSpPr>
            <p:nvPr/>
          </p:nvSpPr>
          <p:spPr bwMode="auto">
            <a:xfrm flipV="1">
              <a:off x="2088" y="-552"/>
              <a:ext cx="1" cy="6"/>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9859" name="Line 1530"/>
            <p:cNvSpPr>
              <a:spLocks noChangeShapeType="1"/>
            </p:cNvSpPr>
            <p:nvPr/>
          </p:nvSpPr>
          <p:spPr bwMode="auto">
            <a:xfrm>
              <a:off x="2088" y="-552"/>
              <a:ext cx="42"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9860" name="Line 1531"/>
            <p:cNvSpPr>
              <a:spLocks noChangeShapeType="1"/>
            </p:cNvSpPr>
            <p:nvPr/>
          </p:nvSpPr>
          <p:spPr bwMode="auto">
            <a:xfrm>
              <a:off x="2130" y="-552"/>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9861" name="Line 1532"/>
            <p:cNvSpPr>
              <a:spLocks noChangeShapeType="1"/>
            </p:cNvSpPr>
            <p:nvPr/>
          </p:nvSpPr>
          <p:spPr bwMode="auto">
            <a:xfrm>
              <a:off x="2130" y="-552"/>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9862" name="Line 1533"/>
            <p:cNvSpPr>
              <a:spLocks noChangeShapeType="1"/>
            </p:cNvSpPr>
            <p:nvPr/>
          </p:nvSpPr>
          <p:spPr bwMode="auto">
            <a:xfrm flipV="1">
              <a:off x="2130" y="-558"/>
              <a:ext cx="1" cy="6"/>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9863" name="Line 1534"/>
            <p:cNvSpPr>
              <a:spLocks noChangeShapeType="1"/>
            </p:cNvSpPr>
            <p:nvPr/>
          </p:nvSpPr>
          <p:spPr bwMode="auto">
            <a:xfrm>
              <a:off x="2130" y="-558"/>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9864" name="Line 1535"/>
            <p:cNvSpPr>
              <a:spLocks noChangeShapeType="1"/>
            </p:cNvSpPr>
            <p:nvPr/>
          </p:nvSpPr>
          <p:spPr bwMode="auto">
            <a:xfrm>
              <a:off x="2130" y="-558"/>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9865" name="Line 1536"/>
            <p:cNvSpPr>
              <a:spLocks noChangeShapeType="1"/>
            </p:cNvSpPr>
            <p:nvPr/>
          </p:nvSpPr>
          <p:spPr bwMode="auto">
            <a:xfrm>
              <a:off x="2130" y="-558"/>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9866" name="Line 1537"/>
            <p:cNvSpPr>
              <a:spLocks noChangeShapeType="1"/>
            </p:cNvSpPr>
            <p:nvPr/>
          </p:nvSpPr>
          <p:spPr bwMode="auto">
            <a:xfrm>
              <a:off x="2130" y="-558"/>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9867" name="Line 1538"/>
            <p:cNvSpPr>
              <a:spLocks noChangeShapeType="1"/>
            </p:cNvSpPr>
            <p:nvPr/>
          </p:nvSpPr>
          <p:spPr bwMode="auto">
            <a:xfrm flipV="1">
              <a:off x="2130" y="-564"/>
              <a:ext cx="48" cy="6"/>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9868" name="Line 1539"/>
            <p:cNvSpPr>
              <a:spLocks noChangeShapeType="1"/>
            </p:cNvSpPr>
            <p:nvPr/>
          </p:nvSpPr>
          <p:spPr bwMode="auto">
            <a:xfrm>
              <a:off x="2178" y="-564"/>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9869" name="Line 1540"/>
            <p:cNvSpPr>
              <a:spLocks noChangeShapeType="1"/>
            </p:cNvSpPr>
            <p:nvPr/>
          </p:nvSpPr>
          <p:spPr bwMode="auto">
            <a:xfrm>
              <a:off x="2178" y="-564"/>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9870" name="Line 1541"/>
            <p:cNvSpPr>
              <a:spLocks noChangeShapeType="1"/>
            </p:cNvSpPr>
            <p:nvPr/>
          </p:nvSpPr>
          <p:spPr bwMode="auto">
            <a:xfrm>
              <a:off x="2178" y="-564"/>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9871" name="Line 1542"/>
            <p:cNvSpPr>
              <a:spLocks noChangeShapeType="1"/>
            </p:cNvSpPr>
            <p:nvPr/>
          </p:nvSpPr>
          <p:spPr bwMode="auto">
            <a:xfrm>
              <a:off x="2178" y="-564"/>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9872" name="Line 1543"/>
            <p:cNvSpPr>
              <a:spLocks noChangeShapeType="1"/>
            </p:cNvSpPr>
            <p:nvPr/>
          </p:nvSpPr>
          <p:spPr bwMode="auto">
            <a:xfrm flipV="1">
              <a:off x="2178" y="-570"/>
              <a:ext cx="1" cy="6"/>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9873" name="Line 1544"/>
            <p:cNvSpPr>
              <a:spLocks noChangeShapeType="1"/>
            </p:cNvSpPr>
            <p:nvPr/>
          </p:nvSpPr>
          <p:spPr bwMode="auto">
            <a:xfrm>
              <a:off x="2178" y="-570"/>
              <a:ext cx="42"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9874" name="Line 1545"/>
            <p:cNvSpPr>
              <a:spLocks noChangeShapeType="1"/>
            </p:cNvSpPr>
            <p:nvPr/>
          </p:nvSpPr>
          <p:spPr bwMode="auto">
            <a:xfrm>
              <a:off x="2220" y="-570"/>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9875" name="Line 1546"/>
            <p:cNvSpPr>
              <a:spLocks noChangeShapeType="1"/>
            </p:cNvSpPr>
            <p:nvPr/>
          </p:nvSpPr>
          <p:spPr bwMode="auto">
            <a:xfrm>
              <a:off x="2220" y="-570"/>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9876" name="Line 1547"/>
            <p:cNvSpPr>
              <a:spLocks noChangeShapeType="1"/>
            </p:cNvSpPr>
            <p:nvPr/>
          </p:nvSpPr>
          <p:spPr bwMode="auto">
            <a:xfrm flipV="1">
              <a:off x="2220" y="-576"/>
              <a:ext cx="1" cy="6"/>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9877" name="Line 1548"/>
            <p:cNvSpPr>
              <a:spLocks noChangeShapeType="1"/>
            </p:cNvSpPr>
            <p:nvPr/>
          </p:nvSpPr>
          <p:spPr bwMode="auto">
            <a:xfrm>
              <a:off x="2220" y="-576"/>
              <a:ext cx="48"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9878" name="Line 1549"/>
            <p:cNvSpPr>
              <a:spLocks noChangeShapeType="1"/>
            </p:cNvSpPr>
            <p:nvPr/>
          </p:nvSpPr>
          <p:spPr bwMode="auto">
            <a:xfrm>
              <a:off x="2268" y="-576"/>
              <a:ext cx="1" cy="1"/>
            </a:xfrm>
            <a:prstGeom prst="line">
              <a:avLst/>
            </a:prstGeom>
            <a:noFill/>
            <a:ln w="730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sp>
        <p:nvSpPr>
          <p:cNvPr id="23055" name="Text Box 1551"/>
          <p:cNvSpPr txBox="1">
            <a:spLocks noChangeArrowheads="1"/>
          </p:cNvSpPr>
          <p:nvPr/>
        </p:nvSpPr>
        <p:spPr bwMode="auto">
          <a:xfrm>
            <a:off x="1828800" y="1905000"/>
            <a:ext cx="56197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2400">
                <a:latin typeface="Times New Roman" panose="02020603050405020304" pitchFamily="18" charset="0"/>
              </a:rPr>
              <a:t>All these come from </a:t>
            </a:r>
            <a:r>
              <a:rPr lang="en-US" altLang="en-US" sz="2400" i="1">
                <a:latin typeface="Times New Roman" panose="02020603050405020304" pitchFamily="18" charset="0"/>
              </a:rPr>
              <a:t>uncorrelated</a:t>
            </a:r>
            <a:r>
              <a:rPr lang="en-US" altLang="en-US" sz="2400">
                <a:latin typeface="Times New Roman" panose="02020603050405020304" pitchFamily="18" charset="0"/>
              </a:rPr>
              <a:t> variables</a:t>
            </a:r>
          </a:p>
        </p:txBody>
      </p:sp>
      <p:sp>
        <p:nvSpPr>
          <p:cNvPr id="23056" name="Freeform 1552"/>
          <p:cNvSpPr>
            <a:spLocks/>
          </p:cNvSpPr>
          <p:nvPr/>
        </p:nvSpPr>
        <p:spPr bwMode="auto">
          <a:xfrm>
            <a:off x="2076450" y="2443163"/>
            <a:ext cx="5253038" cy="3500437"/>
          </a:xfrm>
          <a:custGeom>
            <a:avLst/>
            <a:gdLst>
              <a:gd name="T0" fmla="*/ 0 w 4098"/>
              <a:gd name="T1" fmla="*/ 2147483647 h 2136"/>
              <a:gd name="T2" fmla="*/ 2147483647 w 4098"/>
              <a:gd name="T3" fmla="*/ 2147483647 h 2136"/>
              <a:gd name="T4" fmla="*/ 2147483647 w 4098"/>
              <a:gd name="T5" fmla="*/ 2147483647 h 2136"/>
              <a:gd name="T6" fmla="*/ 2147483647 w 4098"/>
              <a:gd name="T7" fmla="*/ 2147483647 h 2136"/>
              <a:gd name="T8" fmla="*/ 2147483647 w 4098"/>
              <a:gd name="T9" fmla="*/ 2147483647 h 2136"/>
              <a:gd name="T10" fmla="*/ 2147483647 w 4098"/>
              <a:gd name="T11" fmla="*/ 2147483647 h 2136"/>
              <a:gd name="T12" fmla="*/ 2147483647 w 4098"/>
              <a:gd name="T13" fmla="*/ 2147483647 h 2136"/>
              <a:gd name="T14" fmla="*/ 2147483647 w 4098"/>
              <a:gd name="T15" fmla="*/ 2147483647 h 2136"/>
              <a:gd name="T16" fmla="*/ 2147483647 w 4098"/>
              <a:gd name="T17" fmla="*/ 2147483647 h 2136"/>
              <a:gd name="T18" fmla="*/ 2147483647 w 4098"/>
              <a:gd name="T19" fmla="*/ 2147483647 h 2136"/>
              <a:gd name="T20" fmla="*/ 2147483647 w 4098"/>
              <a:gd name="T21" fmla="*/ 2147483647 h 2136"/>
              <a:gd name="T22" fmla="*/ 2147483647 w 4098"/>
              <a:gd name="T23" fmla="*/ 2147483647 h 2136"/>
              <a:gd name="T24" fmla="*/ 2147483647 w 4098"/>
              <a:gd name="T25" fmla="*/ 2147483647 h 2136"/>
              <a:gd name="T26" fmla="*/ 2147483647 w 4098"/>
              <a:gd name="T27" fmla="*/ 2147483647 h 2136"/>
              <a:gd name="T28" fmla="*/ 2147483647 w 4098"/>
              <a:gd name="T29" fmla="*/ 2147483647 h 2136"/>
              <a:gd name="T30" fmla="*/ 2147483647 w 4098"/>
              <a:gd name="T31" fmla="*/ 2147483647 h 2136"/>
              <a:gd name="T32" fmla="*/ 2147483647 w 4098"/>
              <a:gd name="T33" fmla="*/ 2147483647 h 2136"/>
              <a:gd name="T34" fmla="*/ 2147483647 w 4098"/>
              <a:gd name="T35" fmla="*/ 2147483647 h 2136"/>
              <a:gd name="T36" fmla="*/ 2147483647 w 4098"/>
              <a:gd name="T37" fmla="*/ 2147483647 h 2136"/>
              <a:gd name="T38" fmla="*/ 2147483647 w 4098"/>
              <a:gd name="T39" fmla="*/ 2147483647 h 2136"/>
              <a:gd name="T40" fmla="*/ 2147483647 w 4098"/>
              <a:gd name="T41" fmla="*/ 2147483647 h 2136"/>
              <a:gd name="T42" fmla="*/ 2147483647 w 4098"/>
              <a:gd name="T43" fmla="*/ 2147483647 h 2136"/>
              <a:gd name="T44" fmla="*/ 2147483647 w 4098"/>
              <a:gd name="T45" fmla="*/ 2147483647 h 2136"/>
              <a:gd name="T46" fmla="*/ 2147483647 w 4098"/>
              <a:gd name="T47" fmla="*/ 2147483647 h 2136"/>
              <a:gd name="T48" fmla="*/ 2147483647 w 4098"/>
              <a:gd name="T49" fmla="*/ 2147483647 h 2136"/>
              <a:gd name="T50" fmla="*/ 2147483647 w 4098"/>
              <a:gd name="T51" fmla="*/ 2147483647 h 2136"/>
              <a:gd name="T52" fmla="*/ 2147483647 w 4098"/>
              <a:gd name="T53" fmla="*/ 2147483647 h 2136"/>
              <a:gd name="T54" fmla="*/ 2147483647 w 4098"/>
              <a:gd name="T55" fmla="*/ 2147483647 h 2136"/>
              <a:gd name="T56" fmla="*/ 2147483647 w 4098"/>
              <a:gd name="T57" fmla="*/ 2147483647 h 2136"/>
              <a:gd name="T58" fmla="*/ 2147483647 w 4098"/>
              <a:gd name="T59" fmla="*/ 2147483647 h 2136"/>
              <a:gd name="T60" fmla="*/ 2147483647 w 4098"/>
              <a:gd name="T61" fmla="*/ 2147483647 h 2136"/>
              <a:gd name="T62" fmla="*/ 2147483647 w 4098"/>
              <a:gd name="T63" fmla="*/ 0 h 2136"/>
              <a:gd name="T64" fmla="*/ 2147483647 w 4098"/>
              <a:gd name="T65" fmla="*/ 2147483647 h 2136"/>
              <a:gd name="T66" fmla="*/ 2147483647 w 4098"/>
              <a:gd name="T67" fmla="*/ 2147483647 h 2136"/>
              <a:gd name="T68" fmla="*/ 2147483647 w 4098"/>
              <a:gd name="T69" fmla="*/ 2147483647 h 2136"/>
              <a:gd name="T70" fmla="*/ 2147483647 w 4098"/>
              <a:gd name="T71" fmla="*/ 2147483647 h 2136"/>
              <a:gd name="T72" fmla="*/ 2147483647 w 4098"/>
              <a:gd name="T73" fmla="*/ 2147483647 h 2136"/>
              <a:gd name="T74" fmla="*/ 2147483647 w 4098"/>
              <a:gd name="T75" fmla="*/ 2147483647 h 2136"/>
              <a:gd name="T76" fmla="*/ 2147483647 w 4098"/>
              <a:gd name="T77" fmla="*/ 2147483647 h 2136"/>
              <a:gd name="T78" fmla="*/ 2147483647 w 4098"/>
              <a:gd name="T79" fmla="*/ 2147483647 h 2136"/>
              <a:gd name="T80" fmla="*/ 2147483647 w 4098"/>
              <a:gd name="T81" fmla="*/ 2147483647 h 2136"/>
              <a:gd name="T82" fmla="*/ 2147483647 w 4098"/>
              <a:gd name="T83" fmla="*/ 2147483647 h 2136"/>
              <a:gd name="T84" fmla="*/ 2147483647 w 4098"/>
              <a:gd name="T85" fmla="*/ 2147483647 h 2136"/>
              <a:gd name="T86" fmla="*/ 2147483647 w 4098"/>
              <a:gd name="T87" fmla="*/ 2147483647 h 2136"/>
              <a:gd name="T88" fmla="*/ 2147483647 w 4098"/>
              <a:gd name="T89" fmla="*/ 2147483647 h 2136"/>
              <a:gd name="T90" fmla="*/ 2147483647 w 4098"/>
              <a:gd name="T91" fmla="*/ 2147483647 h 2136"/>
              <a:gd name="T92" fmla="*/ 2147483647 w 4098"/>
              <a:gd name="T93" fmla="*/ 2147483647 h 2136"/>
              <a:gd name="T94" fmla="*/ 2147483647 w 4098"/>
              <a:gd name="T95" fmla="*/ 2147483647 h 2136"/>
              <a:gd name="T96" fmla="*/ 2147483647 w 4098"/>
              <a:gd name="T97" fmla="*/ 2147483647 h 2136"/>
              <a:gd name="T98" fmla="*/ 2147483647 w 4098"/>
              <a:gd name="T99" fmla="*/ 2147483647 h 2136"/>
              <a:gd name="T100" fmla="*/ 2147483647 w 4098"/>
              <a:gd name="T101" fmla="*/ 2147483647 h 2136"/>
              <a:gd name="T102" fmla="*/ 2147483647 w 4098"/>
              <a:gd name="T103" fmla="*/ 2147483647 h 2136"/>
              <a:gd name="T104" fmla="*/ 2147483647 w 4098"/>
              <a:gd name="T105" fmla="*/ 2147483647 h 2136"/>
              <a:gd name="T106" fmla="*/ 2147483647 w 4098"/>
              <a:gd name="T107" fmla="*/ 2147483647 h 2136"/>
              <a:gd name="T108" fmla="*/ 2147483647 w 4098"/>
              <a:gd name="T109" fmla="*/ 2147483647 h 2136"/>
              <a:gd name="T110" fmla="*/ 2147483647 w 4098"/>
              <a:gd name="T111" fmla="*/ 2147483647 h 2136"/>
              <a:gd name="T112" fmla="*/ 2147483647 w 4098"/>
              <a:gd name="T113" fmla="*/ 2147483647 h 2136"/>
              <a:gd name="T114" fmla="*/ 2147483647 w 4098"/>
              <a:gd name="T115" fmla="*/ 2147483647 h 2136"/>
              <a:gd name="T116" fmla="*/ 2147483647 w 4098"/>
              <a:gd name="T117" fmla="*/ 2147483647 h 2136"/>
              <a:gd name="T118" fmla="*/ 2147483647 w 4098"/>
              <a:gd name="T119" fmla="*/ 2147483647 h 2136"/>
              <a:gd name="T120" fmla="*/ 2147483647 w 4098"/>
              <a:gd name="T121" fmla="*/ 2147483647 h 2136"/>
              <a:gd name="T122" fmla="*/ 2147483647 w 4098"/>
              <a:gd name="T123" fmla="*/ 2147483647 h 21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098"/>
              <a:gd name="T187" fmla="*/ 0 h 2136"/>
              <a:gd name="T188" fmla="*/ 4098 w 4098"/>
              <a:gd name="T189" fmla="*/ 2136 h 21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098" h="2136">
                <a:moveTo>
                  <a:pt x="0" y="2133"/>
                </a:moveTo>
                <a:lnTo>
                  <a:pt x="0" y="2064"/>
                </a:lnTo>
                <a:lnTo>
                  <a:pt x="90" y="2061"/>
                </a:lnTo>
                <a:lnTo>
                  <a:pt x="90" y="1980"/>
                </a:lnTo>
                <a:lnTo>
                  <a:pt x="174" y="1974"/>
                </a:lnTo>
                <a:lnTo>
                  <a:pt x="174" y="1896"/>
                </a:lnTo>
                <a:lnTo>
                  <a:pt x="261" y="1893"/>
                </a:lnTo>
                <a:lnTo>
                  <a:pt x="261" y="1809"/>
                </a:lnTo>
                <a:lnTo>
                  <a:pt x="348" y="1809"/>
                </a:lnTo>
                <a:lnTo>
                  <a:pt x="348" y="1722"/>
                </a:lnTo>
                <a:lnTo>
                  <a:pt x="432" y="1719"/>
                </a:lnTo>
                <a:lnTo>
                  <a:pt x="432" y="1668"/>
                </a:lnTo>
                <a:lnTo>
                  <a:pt x="518" y="1668"/>
                </a:lnTo>
                <a:lnTo>
                  <a:pt x="518" y="1619"/>
                </a:lnTo>
                <a:lnTo>
                  <a:pt x="607" y="1621"/>
                </a:lnTo>
                <a:lnTo>
                  <a:pt x="607" y="1581"/>
                </a:lnTo>
                <a:lnTo>
                  <a:pt x="693" y="1584"/>
                </a:lnTo>
                <a:lnTo>
                  <a:pt x="693" y="1532"/>
                </a:lnTo>
                <a:lnTo>
                  <a:pt x="778" y="1532"/>
                </a:lnTo>
                <a:lnTo>
                  <a:pt x="778" y="1476"/>
                </a:lnTo>
                <a:lnTo>
                  <a:pt x="864" y="1476"/>
                </a:lnTo>
                <a:lnTo>
                  <a:pt x="864" y="1413"/>
                </a:lnTo>
                <a:lnTo>
                  <a:pt x="951" y="1413"/>
                </a:lnTo>
                <a:lnTo>
                  <a:pt x="951" y="1338"/>
                </a:lnTo>
                <a:lnTo>
                  <a:pt x="1033" y="1338"/>
                </a:lnTo>
                <a:lnTo>
                  <a:pt x="1033" y="1263"/>
                </a:lnTo>
                <a:lnTo>
                  <a:pt x="1119" y="1263"/>
                </a:lnTo>
                <a:lnTo>
                  <a:pt x="1119" y="1176"/>
                </a:lnTo>
                <a:lnTo>
                  <a:pt x="1206" y="1176"/>
                </a:lnTo>
                <a:lnTo>
                  <a:pt x="1206" y="1076"/>
                </a:lnTo>
                <a:lnTo>
                  <a:pt x="1293" y="1076"/>
                </a:lnTo>
                <a:lnTo>
                  <a:pt x="1293" y="970"/>
                </a:lnTo>
                <a:lnTo>
                  <a:pt x="1377" y="968"/>
                </a:lnTo>
                <a:lnTo>
                  <a:pt x="1377" y="844"/>
                </a:lnTo>
                <a:lnTo>
                  <a:pt x="1464" y="846"/>
                </a:lnTo>
                <a:lnTo>
                  <a:pt x="1464" y="713"/>
                </a:lnTo>
                <a:lnTo>
                  <a:pt x="1548" y="715"/>
                </a:lnTo>
                <a:lnTo>
                  <a:pt x="1548" y="565"/>
                </a:lnTo>
                <a:lnTo>
                  <a:pt x="1637" y="563"/>
                </a:lnTo>
                <a:lnTo>
                  <a:pt x="1637" y="441"/>
                </a:lnTo>
                <a:lnTo>
                  <a:pt x="1724" y="443"/>
                </a:lnTo>
                <a:lnTo>
                  <a:pt x="1719" y="392"/>
                </a:lnTo>
                <a:lnTo>
                  <a:pt x="1808" y="394"/>
                </a:lnTo>
                <a:lnTo>
                  <a:pt x="1808" y="352"/>
                </a:lnTo>
                <a:lnTo>
                  <a:pt x="1897" y="354"/>
                </a:lnTo>
                <a:lnTo>
                  <a:pt x="1894" y="308"/>
                </a:lnTo>
                <a:lnTo>
                  <a:pt x="1976" y="308"/>
                </a:lnTo>
                <a:lnTo>
                  <a:pt x="1979" y="270"/>
                </a:lnTo>
                <a:lnTo>
                  <a:pt x="2068" y="270"/>
                </a:lnTo>
                <a:lnTo>
                  <a:pt x="2068" y="230"/>
                </a:lnTo>
                <a:lnTo>
                  <a:pt x="2140" y="235"/>
                </a:lnTo>
                <a:lnTo>
                  <a:pt x="2140" y="184"/>
                </a:lnTo>
                <a:lnTo>
                  <a:pt x="2225" y="184"/>
                </a:lnTo>
                <a:lnTo>
                  <a:pt x="2225" y="146"/>
                </a:lnTo>
                <a:lnTo>
                  <a:pt x="2259" y="147"/>
                </a:lnTo>
                <a:lnTo>
                  <a:pt x="2310" y="147"/>
                </a:lnTo>
                <a:lnTo>
                  <a:pt x="2307" y="102"/>
                </a:lnTo>
                <a:lnTo>
                  <a:pt x="2397" y="102"/>
                </a:lnTo>
                <a:lnTo>
                  <a:pt x="2397" y="69"/>
                </a:lnTo>
                <a:lnTo>
                  <a:pt x="2478" y="69"/>
                </a:lnTo>
                <a:lnTo>
                  <a:pt x="2478" y="18"/>
                </a:lnTo>
                <a:lnTo>
                  <a:pt x="2590" y="17"/>
                </a:lnTo>
                <a:lnTo>
                  <a:pt x="2592" y="0"/>
                </a:lnTo>
                <a:lnTo>
                  <a:pt x="4098" y="3"/>
                </a:lnTo>
                <a:lnTo>
                  <a:pt x="4098" y="87"/>
                </a:lnTo>
                <a:lnTo>
                  <a:pt x="4023" y="93"/>
                </a:lnTo>
                <a:lnTo>
                  <a:pt x="4023" y="171"/>
                </a:lnTo>
                <a:lnTo>
                  <a:pt x="3945" y="171"/>
                </a:lnTo>
                <a:lnTo>
                  <a:pt x="3945" y="255"/>
                </a:lnTo>
                <a:lnTo>
                  <a:pt x="3858" y="258"/>
                </a:lnTo>
                <a:lnTo>
                  <a:pt x="3858" y="342"/>
                </a:lnTo>
                <a:lnTo>
                  <a:pt x="3768" y="342"/>
                </a:lnTo>
                <a:lnTo>
                  <a:pt x="3768" y="432"/>
                </a:lnTo>
                <a:lnTo>
                  <a:pt x="3684" y="432"/>
                </a:lnTo>
                <a:lnTo>
                  <a:pt x="3684" y="477"/>
                </a:lnTo>
                <a:lnTo>
                  <a:pt x="3603" y="477"/>
                </a:lnTo>
                <a:lnTo>
                  <a:pt x="3603" y="516"/>
                </a:lnTo>
                <a:lnTo>
                  <a:pt x="3513" y="513"/>
                </a:lnTo>
                <a:lnTo>
                  <a:pt x="3513" y="567"/>
                </a:lnTo>
                <a:lnTo>
                  <a:pt x="3426" y="567"/>
                </a:lnTo>
                <a:lnTo>
                  <a:pt x="3426" y="621"/>
                </a:lnTo>
                <a:lnTo>
                  <a:pt x="3336" y="621"/>
                </a:lnTo>
                <a:lnTo>
                  <a:pt x="3336" y="675"/>
                </a:lnTo>
                <a:lnTo>
                  <a:pt x="3252" y="675"/>
                </a:lnTo>
                <a:lnTo>
                  <a:pt x="3252" y="741"/>
                </a:lnTo>
                <a:lnTo>
                  <a:pt x="3165" y="741"/>
                </a:lnTo>
                <a:lnTo>
                  <a:pt x="3165" y="798"/>
                </a:lnTo>
                <a:lnTo>
                  <a:pt x="3081" y="798"/>
                </a:lnTo>
                <a:lnTo>
                  <a:pt x="3081" y="882"/>
                </a:lnTo>
                <a:lnTo>
                  <a:pt x="2997" y="882"/>
                </a:lnTo>
                <a:lnTo>
                  <a:pt x="2994" y="972"/>
                </a:lnTo>
                <a:lnTo>
                  <a:pt x="2910" y="972"/>
                </a:lnTo>
                <a:lnTo>
                  <a:pt x="2910" y="1062"/>
                </a:lnTo>
                <a:lnTo>
                  <a:pt x="2826" y="1062"/>
                </a:lnTo>
                <a:lnTo>
                  <a:pt x="2826" y="1176"/>
                </a:lnTo>
                <a:lnTo>
                  <a:pt x="2739" y="1185"/>
                </a:lnTo>
                <a:lnTo>
                  <a:pt x="2739" y="1299"/>
                </a:lnTo>
                <a:lnTo>
                  <a:pt x="2652" y="1299"/>
                </a:lnTo>
                <a:lnTo>
                  <a:pt x="2655" y="1437"/>
                </a:lnTo>
                <a:lnTo>
                  <a:pt x="2565" y="1437"/>
                </a:lnTo>
                <a:lnTo>
                  <a:pt x="2571" y="1584"/>
                </a:lnTo>
                <a:lnTo>
                  <a:pt x="2478" y="1584"/>
                </a:lnTo>
                <a:lnTo>
                  <a:pt x="2478" y="1707"/>
                </a:lnTo>
                <a:lnTo>
                  <a:pt x="2403" y="1707"/>
                </a:lnTo>
                <a:lnTo>
                  <a:pt x="2397" y="1749"/>
                </a:lnTo>
                <a:lnTo>
                  <a:pt x="2310" y="1749"/>
                </a:lnTo>
                <a:lnTo>
                  <a:pt x="2307" y="1791"/>
                </a:lnTo>
                <a:lnTo>
                  <a:pt x="2223" y="1791"/>
                </a:lnTo>
                <a:lnTo>
                  <a:pt x="2220" y="1827"/>
                </a:lnTo>
                <a:lnTo>
                  <a:pt x="2136" y="1827"/>
                </a:lnTo>
                <a:lnTo>
                  <a:pt x="2130" y="1872"/>
                </a:lnTo>
                <a:lnTo>
                  <a:pt x="2064" y="1872"/>
                </a:lnTo>
                <a:lnTo>
                  <a:pt x="2061" y="1917"/>
                </a:lnTo>
                <a:lnTo>
                  <a:pt x="1980" y="1917"/>
                </a:lnTo>
                <a:lnTo>
                  <a:pt x="1977" y="1962"/>
                </a:lnTo>
                <a:lnTo>
                  <a:pt x="1902" y="1962"/>
                </a:lnTo>
                <a:lnTo>
                  <a:pt x="1893" y="2004"/>
                </a:lnTo>
                <a:lnTo>
                  <a:pt x="1806" y="1998"/>
                </a:lnTo>
                <a:lnTo>
                  <a:pt x="1803" y="2049"/>
                </a:lnTo>
                <a:lnTo>
                  <a:pt x="1719" y="2052"/>
                </a:lnTo>
                <a:lnTo>
                  <a:pt x="1716" y="2085"/>
                </a:lnTo>
                <a:lnTo>
                  <a:pt x="1635" y="2088"/>
                </a:lnTo>
                <a:lnTo>
                  <a:pt x="1635" y="2136"/>
                </a:lnTo>
                <a:lnTo>
                  <a:pt x="0" y="2133"/>
                </a:lnTo>
                <a:close/>
              </a:path>
            </a:pathLst>
          </a:custGeom>
          <a:solidFill>
            <a:srgbClr val="CC99FF">
              <a:alpha val="50195"/>
            </a:srgbClr>
          </a:solidFill>
          <a:ln w="9525">
            <a:solidFill>
              <a:srgbClr val="CC99FF"/>
            </a:solidFill>
            <a:round/>
            <a:headEnd/>
            <a:tailEnd/>
          </a:ln>
        </p:spPr>
        <p:txBody>
          <a:bodyPr/>
          <a:lstStyle/>
          <a:p>
            <a:endParaRPr lang="en-US"/>
          </a:p>
        </p:txBody>
      </p:sp>
      <p:sp>
        <p:nvSpPr>
          <p:cNvPr id="23057" name="Text Box 1553"/>
          <p:cNvSpPr txBox="1">
            <a:spLocks noChangeArrowheads="1"/>
          </p:cNvSpPr>
          <p:nvPr/>
        </p:nvSpPr>
        <p:spPr bwMode="auto">
          <a:xfrm>
            <a:off x="2057400" y="2514600"/>
            <a:ext cx="1952625" cy="1187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2400">
                <a:solidFill>
                  <a:srgbClr val="CC00FF"/>
                </a:solidFill>
                <a:latin typeface="Times New Roman" panose="02020603050405020304" pitchFamily="18" charset="0"/>
              </a:rPr>
              <a:t>Bounds on all </a:t>
            </a:r>
          </a:p>
          <a:p>
            <a:pPr eaLnBrk="1" hangingPunct="1"/>
            <a:r>
              <a:rPr lang="en-US" altLang="en-US" sz="2400" i="1">
                <a:solidFill>
                  <a:srgbClr val="CC00FF"/>
                </a:solidFill>
                <a:latin typeface="Times New Roman" panose="02020603050405020304" pitchFamily="18" charset="0"/>
              </a:rPr>
              <a:t>uncorrelated</a:t>
            </a:r>
            <a:r>
              <a:rPr lang="en-US" altLang="en-US" sz="2400">
                <a:solidFill>
                  <a:srgbClr val="CC00FF"/>
                </a:solidFill>
                <a:latin typeface="Times New Roman" panose="02020603050405020304" pitchFamily="18" charset="0"/>
              </a:rPr>
              <a:t> </a:t>
            </a:r>
          </a:p>
          <a:p>
            <a:pPr eaLnBrk="1" hangingPunct="1"/>
            <a:r>
              <a:rPr lang="en-US" altLang="en-US" sz="2400">
                <a:solidFill>
                  <a:srgbClr val="CC00FF"/>
                </a:solidFill>
                <a:latin typeface="Times New Roman" panose="02020603050405020304" pitchFamily="18" charset="0"/>
              </a:rPr>
              <a:t>answers</a:t>
            </a:r>
          </a:p>
        </p:txBody>
      </p:sp>
      <p:sp>
        <p:nvSpPr>
          <p:cNvPr id="239624" name="Text Box 1554"/>
          <p:cNvSpPr txBox="1">
            <a:spLocks noChangeArrowheads="1"/>
          </p:cNvSpPr>
          <p:nvPr/>
        </p:nvSpPr>
        <p:spPr bwMode="auto">
          <a:xfrm>
            <a:off x="5257800" y="5027613"/>
            <a:ext cx="2092325" cy="915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ctr" eaLnBrk="1" hangingPunct="1"/>
            <a:r>
              <a:rPr lang="en-US" altLang="en-US" i="1">
                <a:latin typeface="Times New Roman" panose="02020603050405020304" pitchFamily="18" charset="0"/>
                <a:sym typeface="Symbol" panose="05050102010706020507" pitchFamily="18" charset="2"/>
              </a:rPr>
              <a:t>X, Y</a:t>
            </a:r>
            <a:r>
              <a:rPr lang="en-US" altLang="en-US">
                <a:latin typeface="Times New Roman" panose="02020603050405020304" pitchFamily="18" charset="0"/>
                <a:sym typeface="Symbol" panose="05050102010706020507" pitchFamily="18" charset="2"/>
              </a:rPr>
              <a:t> ~ uniform(1,24)</a:t>
            </a:r>
          </a:p>
          <a:p>
            <a:pPr algn="ctr" eaLnBrk="1" hangingPunct="1"/>
            <a:r>
              <a:rPr lang="en-US" altLang="en-US" i="1">
                <a:latin typeface="Times New Roman" panose="02020603050405020304" pitchFamily="18" charset="0"/>
                <a:sym typeface="Symbol" panose="05050102010706020507" pitchFamily="18" charset="2"/>
              </a:rPr>
              <a:t>X, Y </a:t>
            </a:r>
            <a:r>
              <a:rPr lang="en-US" altLang="en-US">
                <a:latin typeface="Times New Roman" panose="02020603050405020304" pitchFamily="18" charset="0"/>
                <a:sym typeface="Symbol" panose="05050102010706020507" pitchFamily="18" charset="2"/>
              </a:rPr>
              <a:t>uncorrelated </a:t>
            </a:r>
          </a:p>
          <a:p>
            <a:pPr algn="ctr" eaLnBrk="1" hangingPunct="1"/>
            <a:r>
              <a:rPr lang="en-US" altLang="en-US">
                <a:latin typeface="Times New Roman" panose="02020603050405020304" pitchFamily="18" charset="0"/>
                <a:sym typeface="Symbol" panose="05050102010706020507" pitchFamily="18" charset="2"/>
              </a:rPr>
              <a:t>(</a:t>
            </a:r>
            <a:r>
              <a:rPr lang="en-US" altLang="en-US" i="1">
                <a:latin typeface="Times New Roman" panose="02020603050405020304" pitchFamily="18" charset="0"/>
                <a:sym typeface="Symbol" panose="05050102010706020507" pitchFamily="18" charset="2"/>
              </a:rPr>
              <a:t>r </a:t>
            </a:r>
            <a:r>
              <a:rPr lang="en-US" altLang="en-US">
                <a:latin typeface="Times New Roman" panose="02020603050405020304" pitchFamily="18" charset="0"/>
                <a:sym typeface="Symbol" panose="05050102010706020507" pitchFamily="18" charset="2"/>
              </a:rPr>
              <a:t>= 0)</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23055"/>
                                        </p:tgtEl>
                                        <p:attrNameLst>
                                          <p:attrName>style.visibility</p:attrName>
                                        </p:attrNameLst>
                                      </p:cBhvr>
                                      <p:to>
                                        <p:strVal val="visible"/>
                                      </p:to>
                                    </p:set>
                                    <p:anim calcmode="lin" valueType="num">
                                      <p:cBhvr additive="base">
                                        <p:cTn id="7" dur="500" fill="hold"/>
                                        <p:tgtEl>
                                          <p:spTgt spid="23055"/>
                                        </p:tgtEl>
                                        <p:attrNameLst>
                                          <p:attrName>ppt_x</p:attrName>
                                        </p:attrNameLst>
                                      </p:cBhvr>
                                      <p:tavLst>
                                        <p:tav tm="0">
                                          <p:val>
                                            <p:strVal val="0-#ppt_w/2"/>
                                          </p:val>
                                        </p:tav>
                                        <p:tav tm="100000">
                                          <p:val>
                                            <p:strVal val="#ppt_x"/>
                                          </p:val>
                                        </p:tav>
                                      </p:tavLst>
                                    </p:anim>
                                    <p:anim calcmode="lin" valueType="num">
                                      <p:cBhvr additive="base">
                                        <p:cTn id="8" dur="500" fill="hold"/>
                                        <p:tgtEl>
                                          <p:spTgt spid="23055"/>
                                        </p:tgtEl>
                                        <p:attrNameLst>
                                          <p:attrName>ppt_y</p:attrName>
                                        </p:attrNameLst>
                                      </p:cBhvr>
                                      <p:tavLst>
                                        <p:tav tm="0">
                                          <p:val>
                                            <p:strVal val="#ppt_y"/>
                                          </p:val>
                                        </p:tav>
                                        <p:tav tm="100000">
                                          <p:val>
                                            <p:strVal val="#ppt_y"/>
                                          </p:val>
                                        </p:tav>
                                      </p:tavLst>
                                    </p:anim>
                                  </p:childTnLst>
                                  <p:subTnLst>
                                    <p:set>
                                      <p:cBhvr override="childStyle">
                                        <p:cTn dur="1" fill="hold" display="0" masterRel="nextClick" afterEffect="1"/>
                                        <p:tgtEl>
                                          <p:spTgt spid="23055"/>
                                        </p:tgtEl>
                                        <p:attrNameLst>
                                          <p:attrName>style.visibility</p:attrName>
                                        </p:attrNameLst>
                                      </p:cBhvr>
                                      <p:to>
                                        <p:strVal val="hidden"/>
                                      </p:to>
                                    </p:set>
                                  </p:subTnLst>
                                </p:cTn>
                              </p:par>
                            </p:childTnLst>
                          </p:cTn>
                        </p:par>
                      </p:childTnLst>
                    </p:cTn>
                  </p:par>
                  <p:par>
                    <p:cTn id="9" fill="hold" nodeType="clickPar">
                      <p:stCondLst>
                        <p:cond delay="indefinite"/>
                      </p:stCondLst>
                      <p:childTnLst>
                        <p:par>
                          <p:cTn id="10" fill="hold" nodeType="withGroup">
                            <p:stCondLst>
                              <p:cond delay="0"/>
                            </p:stCondLst>
                            <p:childTnLst>
                              <p:par>
                                <p:cTn id="11" presetID="22" presetClass="entr" presetSubtype="4" fill="hold" nodeType="clickEffect">
                                  <p:stCondLst>
                                    <p:cond delay="0"/>
                                  </p:stCondLst>
                                  <p:childTnLst>
                                    <p:set>
                                      <p:cBhvr>
                                        <p:cTn id="12" dur="1" fill="hold">
                                          <p:stCondLst>
                                            <p:cond delay="0"/>
                                          </p:stCondLst>
                                        </p:cTn>
                                        <p:tgtEl>
                                          <p:spTgt spid="2"/>
                                        </p:tgtEl>
                                        <p:attrNameLst>
                                          <p:attrName>style.visibility</p:attrName>
                                        </p:attrNameLst>
                                      </p:cBhvr>
                                      <p:to>
                                        <p:strVal val="visible"/>
                                      </p:to>
                                    </p:set>
                                    <p:animEffect transition="in" filter="wipe(down)">
                                      <p:cBhvr>
                                        <p:cTn id="13" dur="500"/>
                                        <p:tgtEl>
                                          <p:spTgt spid="2"/>
                                        </p:tgtEl>
                                      </p:cBhvr>
                                    </p:animEffect>
                                  </p:childTnLst>
                                </p:cTn>
                              </p:par>
                            </p:childTnLst>
                          </p:cTn>
                        </p:par>
                      </p:childTnLst>
                    </p:cTn>
                  </p:par>
                  <p:par>
                    <p:cTn id="14" fill="hold" nodeType="clickPar">
                      <p:stCondLst>
                        <p:cond delay="indefinite"/>
                      </p:stCondLst>
                      <p:childTnLst>
                        <p:par>
                          <p:cTn id="15" fill="hold" nodeType="withGroup">
                            <p:stCondLst>
                              <p:cond delay="0"/>
                            </p:stCondLst>
                            <p:childTnLst>
                              <p:par>
                                <p:cTn id="16" presetID="9" presetClass="entr" presetSubtype="0" fill="hold" grpId="0" nodeType="clickEffect">
                                  <p:stCondLst>
                                    <p:cond delay="0"/>
                                  </p:stCondLst>
                                  <p:childTnLst>
                                    <p:set>
                                      <p:cBhvr>
                                        <p:cTn id="17" dur="1" fill="hold">
                                          <p:stCondLst>
                                            <p:cond delay="0"/>
                                          </p:stCondLst>
                                        </p:cTn>
                                        <p:tgtEl>
                                          <p:spTgt spid="23056"/>
                                        </p:tgtEl>
                                        <p:attrNameLst>
                                          <p:attrName>style.visibility</p:attrName>
                                        </p:attrNameLst>
                                      </p:cBhvr>
                                      <p:to>
                                        <p:strVal val="visible"/>
                                      </p:to>
                                    </p:set>
                                    <p:animEffect transition="in" filter="dissolve">
                                      <p:cBhvr>
                                        <p:cTn id="18" dur="500"/>
                                        <p:tgtEl>
                                          <p:spTgt spid="23056"/>
                                        </p:tgtEl>
                                      </p:cBhvr>
                                    </p:animEffect>
                                  </p:childTnLst>
                                </p:cTn>
                              </p:par>
                            </p:childTnLst>
                          </p:cTn>
                        </p:par>
                        <p:par>
                          <p:cTn id="19" fill="hold" nodeType="afterGroup">
                            <p:stCondLst>
                              <p:cond delay="500"/>
                            </p:stCondLst>
                            <p:childTnLst>
                              <p:par>
                                <p:cTn id="20" presetID="1" presetClass="entr" presetSubtype="0" fill="hold" grpId="0" nodeType="afterEffect">
                                  <p:stCondLst>
                                    <p:cond delay="0"/>
                                  </p:stCondLst>
                                  <p:childTnLst>
                                    <p:set>
                                      <p:cBhvr>
                                        <p:cTn id="21" dur="1" fill="hold">
                                          <p:stCondLst>
                                            <p:cond delay="499"/>
                                          </p:stCondLst>
                                        </p:cTn>
                                        <p:tgtEl>
                                          <p:spTgt spid="2305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055" grpId="0" autoUpdateAnimBg="0"/>
      <p:bldP spid="23056" grpId="0" animBg="1"/>
      <p:bldP spid="23057" grpId="0" autoUpdateAnimBg="0"/>
    </p:bldLst>
  </p:timing>
</p:sld>
</file>

<file path=ppt/slides/slide2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1666" name="Rectangle 2"/>
          <p:cNvSpPr>
            <a:spLocks noGrp="1" noChangeArrowheads="1"/>
          </p:cNvSpPr>
          <p:nvPr>
            <p:ph type="title"/>
          </p:nvPr>
        </p:nvSpPr>
        <p:spPr>
          <a:xfrm>
            <a:off x="0" y="609600"/>
            <a:ext cx="9144000" cy="1143000"/>
          </a:xfrm>
        </p:spPr>
        <p:txBody>
          <a:bodyPr/>
          <a:lstStyle/>
          <a:p>
            <a:pPr eaLnBrk="1" hangingPunct="1"/>
            <a:r>
              <a:rPr lang="en-US" altLang="en-US"/>
              <a:t>Can’t always assume independence</a:t>
            </a:r>
          </a:p>
        </p:txBody>
      </p:sp>
      <p:sp>
        <p:nvSpPr>
          <p:cNvPr id="241667" name="Rectangle 3"/>
          <p:cNvSpPr>
            <a:spLocks noGrp="1" noChangeArrowheads="1"/>
          </p:cNvSpPr>
          <p:nvPr>
            <p:ph type="body" idx="1"/>
          </p:nvPr>
        </p:nvSpPr>
        <p:spPr>
          <a:xfrm>
            <a:off x="685800" y="1981200"/>
            <a:ext cx="8077200" cy="4114800"/>
          </a:xfrm>
        </p:spPr>
        <p:txBody>
          <a:bodyPr/>
          <a:lstStyle/>
          <a:p>
            <a:pPr eaLnBrk="1" hangingPunct="1">
              <a:lnSpc>
                <a:spcPct val="90000"/>
              </a:lnSpc>
            </a:pPr>
            <a:r>
              <a:rPr lang="en-US" altLang="en-US"/>
              <a:t>If you know the mechanism of dependence, you can model it</a:t>
            </a:r>
          </a:p>
          <a:p>
            <a:pPr lvl="4" eaLnBrk="1" hangingPunct="1">
              <a:lnSpc>
                <a:spcPct val="90000"/>
              </a:lnSpc>
            </a:pPr>
            <a:endParaRPr lang="en-US" altLang="en-US" sz="1000"/>
          </a:p>
          <a:p>
            <a:pPr lvl="4" eaLnBrk="1" hangingPunct="1">
              <a:lnSpc>
                <a:spcPct val="90000"/>
              </a:lnSpc>
            </a:pPr>
            <a:endParaRPr lang="en-US" altLang="en-US" sz="1000"/>
          </a:p>
          <a:p>
            <a:pPr eaLnBrk="1" hangingPunct="1">
              <a:lnSpc>
                <a:spcPct val="90000"/>
              </a:lnSpc>
            </a:pPr>
            <a:r>
              <a:rPr lang="en-US" altLang="en-US"/>
              <a:t>Else, have to reproduce the statistical patterns</a:t>
            </a:r>
          </a:p>
          <a:p>
            <a:pPr lvl="4" eaLnBrk="1" hangingPunct="1">
              <a:lnSpc>
                <a:spcPct val="90000"/>
              </a:lnSpc>
            </a:pPr>
            <a:endParaRPr lang="en-US" altLang="en-US" sz="1000"/>
          </a:p>
          <a:p>
            <a:pPr lvl="4" eaLnBrk="1" hangingPunct="1">
              <a:lnSpc>
                <a:spcPct val="90000"/>
              </a:lnSpc>
            </a:pPr>
            <a:endParaRPr lang="en-US" altLang="en-US" sz="1000"/>
          </a:p>
          <a:p>
            <a:pPr eaLnBrk="1" hangingPunct="1">
              <a:lnSpc>
                <a:spcPct val="90000"/>
              </a:lnSpc>
            </a:pPr>
            <a:r>
              <a:rPr lang="en-US" altLang="en-US"/>
              <a:t>If dependence unknown, can’t use either way</a:t>
            </a:r>
          </a:p>
          <a:p>
            <a:pPr lvl="4" eaLnBrk="1" hangingPunct="1">
              <a:lnSpc>
                <a:spcPct val="90000"/>
              </a:lnSpc>
            </a:pPr>
            <a:endParaRPr lang="en-US" altLang="en-US" sz="1000"/>
          </a:p>
          <a:p>
            <a:pPr lvl="4" eaLnBrk="1" hangingPunct="1">
              <a:lnSpc>
                <a:spcPct val="90000"/>
              </a:lnSpc>
            </a:pPr>
            <a:endParaRPr lang="en-US" altLang="en-US" sz="1000"/>
          </a:p>
          <a:p>
            <a:pPr eaLnBrk="1" hangingPunct="1">
              <a:lnSpc>
                <a:spcPct val="90000"/>
              </a:lnSpc>
            </a:pPr>
            <a:r>
              <a:rPr lang="en-US" altLang="en-US"/>
              <a:t>Even small correlations can have a big effect on convolutions</a:t>
            </a:r>
          </a:p>
        </p:txBody>
      </p:sp>
    </p:spTree>
  </p:cSld>
  <p:clrMapOvr>
    <a:masterClrMapping/>
  </p:clrMapOvr>
</p:sld>
</file>

<file path=ppt/slides/slide2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2690" name="Rectangle 2"/>
          <p:cNvSpPr>
            <a:spLocks noGrp="1" noChangeArrowheads="1"/>
          </p:cNvSpPr>
          <p:nvPr>
            <p:ph type="title"/>
          </p:nvPr>
        </p:nvSpPr>
        <p:spPr>
          <a:xfrm>
            <a:off x="685800" y="762000"/>
            <a:ext cx="7772400" cy="615950"/>
          </a:xfrm>
        </p:spPr>
        <p:txBody>
          <a:bodyPr/>
          <a:lstStyle/>
          <a:p>
            <a:pPr eaLnBrk="1" hangingPunct="1"/>
            <a:r>
              <a:rPr lang="en-US" altLang="en-US"/>
              <a:t>What about other dependencies?</a:t>
            </a:r>
          </a:p>
        </p:txBody>
      </p:sp>
      <p:sp>
        <p:nvSpPr>
          <p:cNvPr id="242691" name="Rectangle 3"/>
          <p:cNvSpPr>
            <a:spLocks noGrp="1" noChangeArrowheads="1"/>
          </p:cNvSpPr>
          <p:nvPr>
            <p:ph type="body" idx="1"/>
          </p:nvPr>
        </p:nvSpPr>
        <p:spPr>
          <a:xfrm>
            <a:off x="990600" y="1981200"/>
            <a:ext cx="8001000" cy="4343400"/>
          </a:xfrm>
        </p:spPr>
        <p:txBody>
          <a:bodyPr/>
          <a:lstStyle/>
          <a:p>
            <a:pPr eaLnBrk="1" hangingPunct="1"/>
            <a:r>
              <a:rPr lang="en-US" altLang="en-US"/>
              <a:t>Independent</a:t>
            </a:r>
          </a:p>
          <a:p>
            <a:pPr eaLnBrk="1" hangingPunct="1"/>
            <a:r>
              <a:rPr lang="en-US" altLang="en-US"/>
              <a:t>Perfectly positive (comonotonic) </a:t>
            </a:r>
          </a:p>
          <a:p>
            <a:pPr eaLnBrk="1" hangingPunct="1"/>
            <a:r>
              <a:rPr lang="en-US" altLang="en-US"/>
              <a:t>Opposite (countermonotonic)</a:t>
            </a:r>
          </a:p>
          <a:p>
            <a:pPr eaLnBrk="1" hangingPunct="1"/>
            <a:r>
              <a:rPr lang="en-US" altLang="en-US"/>
              <a:t>Positively or negatively associated</a:t>
            </a:r>
          </a:p>
          <a:p>
            <a:pPr eaLnBrk="1" hangingPunct="1"/>
            <a:r>
              <a:rPr lang="en-US" altLang="en-US"/>
              <a:t>Specified correlation coefficient</a:t>
            </a:r>
          </a:p>
          <a:p>
            <a:pPr eaLnBrk="1" hangingPunct="1"/>
            <a:r>
              <a:rPr lang="en-US" altLang="en-US"/>
              <a:t>Nonlinear dependence (copula)</a:t>
            </a:r>
          </a:p>
          <a:p>
            <a:pPr eaLnBrk="1" hangingPunct="1"/>
            <a:r>
              <a:rPr lang="en-US" altLang="en-US"/>
              <a:t>Unknown dependence</a:t>
            </a:r>
          </a:p>
        </p:txBody>
      </p:sp>
    </p:spTree>
  </p:cSld>
  <p:clrMapOvr>
    <a:masterClrMapping/>
  </p:clrMapOvr>
</p:sld>
</file>

<file path=ppt/slides/slide2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0690" name="AutoShape 2"/>
          <p:cNvSpPr>
            <a:spLocks noChangeArrowheads="1"/>
          </p:cNvSpPr>
          <p:nvPr/>
        </p:nvSpPr>
        <p:spPr bwMode="auto">
          <a:xfrm rot="-8981403">
            <a:off x="1976438" y="4117975"/>
            <a:ext cx="7186612" cy="1276350"/>
          </a:xfrm>
          <a:prstGeom prst="roundRect">
            <a:avLst>
              <a:gd name="adj" fmla="val 50000"/>
            </a:avLst>
          </a:prstGeom>
          <a:solidFill>
            <a:srgbClr val="FF7C80"/>
          </a:solidFill>
          <a:ln w="50800">
            <a:solidFill>
              <a:srgbClr val="FF7C80"/>
            </a:solidFill>
            <a:round/>
            <a:headEnd/>
            <a:tailEnd/>
          </a:ln>
        </p:spPr>
        <p:txBody>
          <a:bodyPr wrap="none" anchor="ct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latin typeface="Arial" panose="020B0604020202020204" pitchFamily="34" charset="0"/>
            </a:endParaRPr>
          </a:p>
        </p:txBody>
      </p:sp>
      <p:sp>
        <p:nvSpPr>
          <p:cNvPr id="243715" name="Rectangle 3"/>
          <p:cNvSpPr>
            <a:spLocks noGrp="1" noChangeArrowheads="1"/>
          </p:cNvSpPr>
          <p:nvPr>
            <p:ph type="title"/>
          </p:nvPr>
        </p:nvSpPr>
        <p:spPr>
          <a:xfrm>
            <a:off x="457200" y="611188"/>
            <a:ext cx="8229600" cy="1143000"/>
          </a:xfrm>
        </p:spPr>
        <p:txBody>
          <a:bodyPr/>
          <a:lstStyle/>
          <a:p>
            <a:pPr eaLnBrk="1" hangingPunct="1"/>
            <a:r>
              <a:rPr lang="en-US" altLang="en-US"/>
              <a:t>Perfect dependence</a:t>
            </a:r>
          </a:p>
        </p:txBody>
      </p:sp>
      <p:sp>
        <p:nvSpPr>
          <p:cNvPr id="243716" name="Line 4"/>
          <p:cNvSpPr>
            <a:spLocks noChangeShapeType="1"/>
          </p:cNvSpPr>
          <p:nvPr/>
        </p:nvSpPr>
        <p:spPr bwMode="auto">
          <a:xfrm>
            <a:off x="685800" y="2897188"/>
            <a:ext cx="7924800" cy="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43717" name="Line 5"/>
          <p:cNvSpPr>
            <a:spLocks noChangeShapeType="1"/>
          </p:cNvSpPr>
          <p:nvPr/>
        </p:nvSpPr>
        <p:spPr bwMode="auto">
          <a:xfrm flipV="1">
            <a:off x="2286000" y="2058988"/>
            <a:ext cx="0" cy="434340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43718" name="Rectangle 6"/>
          <p:cNvSpPr>
            <a:spLocks noChangeArrowheads="1"/>
          </p:cNvSpPr>
          <p:nvPr/>
        </p:nvSpPr>
        <p:spPr bwMode="auto">
          <a:xfrm>
            <a:off x="762000" y="1800225"/>
            <a:ext cx="1416050" cy="944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4400" i="1">
                <a:latin typeface="Arial" panose="020B0604020202020204" pitchFamily="34" charset="0"/>
              </a:rPr>
              <a:t>A+B</a:t>
            </a:r>
          </a:p>
          <a:p>
            <a:pPr eaLnBrk="1" hangingPunct="1"/>
            <a:r>
              <a:rPr lang="en-US" altLang="en-US">
                <a:latin typeface="Times New Roman" panose="02020603050405020304" pitchFamily="18" charset="0"/>
              </a:rPr>
              <a:t>perfect positive</a:t>
            </a:r>
          </a:p>
        </p:txBody>
      </p:sp>
      <p:sp>
        <p:nvSpPr>
          <p:cNvPr id="243719" name="Rectangle 7"/>
          <p:cNvSpPr>
            <a:spLocks noChangeArrowheads="1"/>
          </p:cNvSpPr>
          <p:nvPr/>
        </p:nvSpPr>
        <p:spPr bwMode="auto">
          <a:xfrm>
            <a:off x="2757488" y="1876425"/>
            <a:ext cx="969962" cy="669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2200" i="1">
                <a:solidFill>
                  <a:schemeClr val="accent2"/>
                </a:solidFill>
                <a:latin typeface="Arial" panose="020B0604020202020204" pitchFamily="34" charset="0"/>
              </a:rPr>
              <a:t>A</a:t>
            </a:r>
            <a:r>
              <a:rPr lang="en-US" altLang="en-US" sz="2200">
                <a:solidFill>
                  <a:schemeClr val="accent2"/>
                </a:solidFill>
                <a:latin typeface="Symbol" panose="05050102010706020507" pitchFamily="18" charset="2"/>
                <a:sym typeface="Symbol" panose="05050102010706020507" pitchFamily="18" charset="2"/>
              </a:rPr>
              <a:t></a:t>
            </a:r>
            <a:r>
              <a:rPr lang="en-US" altLang="en-US" sz="2200">
                <a:solidFill>
                  <a:schemeClr val="accent2"/>
                </a:solidFill>
                <a:latin typeface="Arial" panose="020B0604020202020204" pitchFamily="34" charset="0"/>
              </a:rPr>
              <a:t>[1,3]</a:t>
            </a:r>
          </a:p>
          <a:p>
            <a:pPr eaLnBrk="1" hangingPunct="1"/>
            <a:r>
              <a:rPr lang="en-US" altLang="en-US" sz="2200" i="1">
                <a:solidFill>
                  <a:schemeClr val="accent2"/>
                </a:solidFill>
                <a:latin typeface="Arial" panose="020B0604020202020204" pitchFamily="34" charset="0"/>
              </a:rPr>
              <a:t>p</a:t>
            </a:r>
            <a:r>
              <a:rPr lang="en-US" altLang="en-US" sz="2200" baseline="-25000">
                <a:solidFill>
                  <a:schemeClr val="accent2"/>
                </a:solidFill>
                <a:latin typeface="Arial" panose="020B0604020202020204" pitchFamily="34" charset="0"/>
              </a:rPr>
              <a:t>1</a:t>
            </a:r>
            <a:r>
              <a:rPr lang="en-US" altLang="en-US" sz="2200">
                <a:solidFill>
                  <a:schemeClr val="accent2"/>
                </a:solidFill>
                <a:latin typeface="Arial" panose="020B0604020202020204" pitchFamily="34" charset="0"/>
              </a:rPr>
              <a:t> = 1/3</a:t>
            </a:r>
          </a:p>
        </p:txBody>
      </p:sp>
      <p:sp>
        <p:nvSpPr>
          <p:cNvPr id="243720" name="Rectangle 8"/>
          <p:cNvSpPr>
            <a:spLocks noChangeArrowheads="1"/>
          </p:cNvSpPr>
          <p:nvPr/>
        </p:nvSpPr>
        <p:spPr bwMode="auto">
          <a:xfrm>
            <a:off x="7010400" y="1876425"/>
            <a:ext cx="969963" cy="669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2200" i="1">
                <a:solidFill>
                  <a:schemeClr val="accent2"/>
                </a:solidFill>
                <a:latin typeface="Arial" panose="020B0604020202020204" pitchFamily="34" charset="0"/>
              </a:rPr>
              <a:t>A</a:t>
            </a:r>
            <a:r>
              <a:rPr lang="en-US" altLang="en-US" sz="2200">
                <a:solidFill>
                  <a:schemeClr val="accent2"/>
                </a:solidFill>
                <a:latin typeface="Symbol" panose="05050102010706020507" pitchFamily="18" charset="2"/>
                <a:sym typeface="Symbol" panose="05050102010706020507" pitchFamily="18" charset="2"/>
              </a:rPr>
              <a:t></a:t>
            </a:r>
            <a:r>
              <a:rPr lang="en-US" altLang="en-US" sz="2200">
                <a:solidFill>
                  <a:schemeClr val="accent2"/>
                </a:solidFill>
                <a:latin typeface="Arial" panose="020B0604020202020204" pitchFamily="34" charset="0"/>
              </a:rPr>
              <a:t>[3,5]</a:t>
            </a:r>
          </a:p>
          <a:p>
            <a:pPr eaLnBrk="1" hangingPunct="1"/>
            <a:r>
              <a:rPr lang="en-US" altLang="en-US" sz="2200" i="1">
                <a:solidFill>
                  <a:schemeClr val="accent2"/>
                </a:solidFill>
                <a:latin typeface="Arial" panose="020B0604020202020204" pitchFamily="34" charset="0"/>
              </a:rPr>
              <a:t>p</a:t>
            </a:r>
            <a:r>
              <a:rPr lang="en-US" altLang="en-US" sz="2200" baseline="-25000">
                <a:solidFill>
                  <a:schemeClr val="accent2"/>
                </a:solidFill>
                <a:latin typeface="Arial" panose="020B0604020202020204" pitchFamily="34" charset="0"/>
              </a:rPr>
              <a:t>3</a:t>
            </a:r>
            <a:r>
              <a:rPr lang="en-US" altLang="en-US" sz="2200">
                <a:solidFill>
                  <a:schemeClr val="accent2"/>
                </a:solidFill>
                <a:latin typeface="Arial" panose="020B0604020202020204" pitchFamily="34" charset="0"/>
              </a:rPr>
              <a:t> = 1/3</a:t>
            </a:r>
          </a:p>
        </p:txBody>
      </p:sp>
      <p:sp>
        <p:nvSpPr>
          <p:cNvPr id="243721" name="Rectangle 9"/>
          <p:cNvSpPr>
            <a:spLocks noChangeArrowheads="1"/>
          </p:cNvSpPr>
          <p:nvPr/>
        </p:nvSpPr>
        <p:spPr bwMode="auto">
          <a:xfrm>
            <a:off x="4887913" y="1876425"/>
            <a:ext cx="969962" cy="669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2200" i="1">
                <a:solidFill>
                  <a:schemeClr val="accent2"/>
                </a:solidFill>
                <a:latin typeface="Arial" panose="020B0604020202020204" pitchFamily="34" charset="0"/>
              </a:rPr>
              <a:t>A</a:t>
            </a:r>
            <a:r>
              <a:rPr lang="en-US" altLang="en-US" sz="2200">
                <a:solidFill>
                  <a:schemeClr val="accent2"/>
                </a:solidFill>
                <a:latin typeface="Symbol" panose="05050102010706020507" pitchFamily="18" charset="2"/>
                <a:sym typeface="Symbol" panose="05050102010706020507" pitchFamily="18" charset="2"/>
              </a:rPr>
              <a:t></a:t>
            </a:r>
            <a:r>
              <a:rPr lang="en-US" altLang="en-US" sz="2200">
                <a:solidFill>
                  <a:schemeClr val="accent2"/>
                </a:solidFill>
                <a:latin typeface="Arial" panose="020B0604020202020204" pitchFamily="34" charset="0"/>
              </a:rPr>
              <a:t>[2,4]</a:t>
            </a:r>
          </a:p>
          <a:p>
            <a:pPr eaLnBrk="1" hangingPunct="1"/>
            <a:r>
              <a:rPr lang="en-US" altLang="en-US" sz="2200" i="1">
                <a:solidFill>
                  <a:schemeClr val="accent2"/>
                </a:solidFill>
                <a:latin typeface="Arial" panose="020B0604020202020204" pitchFamily="34" charset="0"/>
              </a:rPr>
              <a:t>p</a:t>
            </a:r>
            <a:r>
              <a:rPr lang="en-US" altLang="en-US" sz="2200" baseline="-25000">
                <a:solidFill>
                  <a:schemeClr val="accent2"/>
                </a:solidFill>
                <a:latin typeface="Arial" panose="020B0604020202020204" pitchFamily="34" charset="0"/>
              </a:rPr>
              <a:t>2</a:t>
            </a:r>
            <a:r>
              <a:rPr lang="en-US" altLang="en-US" sz="2200">
                <a:solidFill>
                  <a:schemeClr val="accent2"/>
                </a:solidFill>
                <a:latin typeface="Arial" panose="020B0604020202020204" pitchFamily="34" charset="0"/>
              </a:rPr>
              <a:t> = 1/3</a:t>
            </a:r>
          </a:p>
        </p:txBody>
      </p:sp>
      <p:sp>
        <p:nvSpPr>
          <p:cNvPr id="243722" name="Rectangle 10"/>
          <p:cNvSpPr>
            <a:spLocks noChangeArrowheads="1"/>
          </p:cNvSpPr>
          <p:nvPr/>
        </p:nvSpPr>
        <p:spPr bwMode="auto">
          <a:xfrm>
            <a:off x="762000" y="3208338"/>
            <a:ext cx="969963" cy="669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2200" i="1">
                <a:solidFill>
                  <a:srgbClr val="009900"/>
                </a:solidFill>
                <a:latin typeface="Arial" panose="020B0604020202020204" pitchFamily="34" charset="0"/>
              </a:rPr>
              <a:t>B</a:t>
            </a:r>
            <a:r>
              <a:rPr lang="en-US" altLang="en-US" sz="2200">
                <a:solidFill>
                  <a:srgbClr val="009900"/>
                </a:solidFill>
                <a:latin typeface="Symbol" panose="05050102010706020507" pitchFamily="18" charset="2"/>
                <a:sym typeface="Symbol" panose="05050102010706020507" pitchFamily="18" charset="2"/>
              </a:rPr>
              <a:t></a:t>
            </a:r>
            <a:r>
              <a:rPr lang="en-US" altLang="en-US" sz="2200">
                <a:solidFill>
                  <a:srgbClr val="009900"/>
                </a:solidFill>
                <a:latin typeface="Arial" panose="020B0604020202020204" pitchFamily="34" charset="0"/>
              </a:rPr>
              <a:t>[2,8]</a:t>
            </a:r>
          </a:p>
          <a:p>
            <a:pPr eaLnBrk="1" hangingPunct="1"/>
            <a:r>
              <a:rPr lang="en-US" altLang="en-US" sz="2200" i="1">
                <a:solidFill>
                  <a:srgbClr val="009900"/>
                </a:solidFill>
                <a:latin typeface="Arial" panose="020B0604020202020204" pitchFamily="34" charset="0"/>
              </a:rPr>
              <a:t>q</a:t>
            </a:r>
            <a:r>
              <a:rPr lang="en-US" altLang="en-US" sz="2200" baseline="-25000">
                <a:solidFill>
                  <a:srgbClr val="009900"/>
                </a:solidFill>
                <a:latin typeface="Arial" panose="020B0604020202020204" pitchFamily="34" charset="0"/>
              </a:rPr>
              <a:t>1</a:t>
            </a:r>
            <a:r>
              <a:rPr lang="en-US" altLang="en-US" sz="2200">
                <a:solidFill>
                  <a:srgbClr val="009900"/>
                </a:solidFill>
                <a:latin typeface="Arial" panose="020B0604020202020204" pitchFamily="34" charset="0"/>
              </a:rPr>
              <a:t> = 1/3</a:t>
            </a:r>
          </a:p>
        </p:txBody>
      </p:sp>
      <p:sp>
        <p:nvSpPr>
          <p:cNvPr id="243723" name="Rectangle 11"/>
          <p:cNvSpPr>
            <a:spLocks noChangeArrowheads="1"/>
          </p:cNvSpPr>
          <p:nvPr/>
        </p:nvSpPr>
        <p:spPr bwMode="auto">
          <a:xfrm>
            <a:off x="762000" y="5716588"/>
            <a:ext cx="1084263" cy="669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2200" i="1">
                <a:solidFill>
                  <a:srgbClr val="009900"/>
                </a:solidFill>
                <a:latin typeface="Arial" panose="020B0604020202020204" pitchFamily="34" charset="0"/>
              </a:rPr>
              <a:t>B</a:t>
            </a:r>
            <a:r>
              <a:rPr lang="en-US" altLang="en-US" sz="2200">
                <a:solidFill>
                  <a:srgbClr val="009900"/>
                </a:solidFill>
                <a:latin typeface="Symbol" panose="05050102010706020507" pitchFamily="18" charset="2"/>
                <a:sym typeface="Symbol" panose="05050102010706020507" pitchFamily="18" charset="2"/>
              </a:rPr>
              <a:t></a:t>
            </a:r>
            <a:r>
              <a:rPr lang="en-US" altLang="en-US" sz="2200">
                <a:solidFill>
                  <a:srgbClr val="009900"/>
                </a:solidFill>
                <a:latin typeface="Arial" panose="020B0604020202020204" pitchFamily="34" charset="0"/>
              </a:rPr>
              <a:t>[8,12]</a:t>
            </a:r>
          </a:p>
          <a:p>
            <a:pPr eaLnBrk="1" hangingPunct="1"/>
            <a:r>
              <a:rPr lang="en-US" altLang="en-US" sz="2200" i="1">
                <a:solidFill>
                  <a:srgbClr val="009900"/>
                </a:solidFill>
                <a:latin typeface="Arial" panose="020B0604020202020204" pitchFamily="34" charset="0"/>
              </a:rPr>
              <a:t>q</a:t>
            </a:r>
            <a:r>
              <a:rPr lang="en-US" altLang="en-US" sz="2200" baseline="-25000">
                <a:solidFill>
                  <a:srgbClr val="009900"/>
                </a:solidFill>
                <a:latin typeface="Arial" panose="020B0604020202020204" pitchFamily="34" charset="0"/>
              </a:rPr>
              <a:t>3</a:t>
            </a:r>
            <a:r>
              <a:rPr lang="en-US" altLang="en-US" sz="2200">
                <a:solidFill>
                  <a:srgbClr val="009900"/>
                </a:solidFill>
                <a:latin typeface="Arial" panose="020B0604020202020204" pitchFamily="34" charset="0"/>
              </a:rPr>
              <a:t> = 1/3</a:t>
            </a:r>
          </a:p>
        </p:txBody>
      </p:sp>
      <p:sp>
        <p:nvSpPr>
          <p:cNvPr id="243724" name="Rectangle 12"/>
          <p:cNvSpPr>
            <a:spLocks noChangeArrowheads="1"/>
          </p:cNvSpPr>
          <p:nvPr/>
        </p:nvSpPr>
        <p:spPr bwMode="auto">
          <a:xfrm>
            <a:off x="762000" y="4462463"/>
            <a:ext cx="1084263" cy="669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2200" i="1">
                <a:solidFill>
                  <a:srgbClr val="009900"/>
                </a:solidFill>
                <a:latin typeface="Arial" panose="020B0604020202020204" pitchFamily="34" charset="0"/>
              </a:rPr>
              <a:t>B</a:t>
            </a:r>
            <a:r>
              <a:rPr lang="en-US" altLang="en-US" sz="2200">
                <a:solidFill>
                  <a:srgbClr val="009900"/>
                </a:solidFill>
                <a:latin typeface="Symbol" panose="05050102010706020507" pitchFamily="18" charset="2"/>
                <a:sym typeface="Symbol" panose="05050102010706020507" pitchFamily="18" charset="2"/>
              </a:rPr>
              <a:t></a:t>
            </a:r>
            <a:r>
              <a:rPr lang="en-US" altLang="en-US" sz="2200">
                <a:solidFill>
                  <a:srgbClr val="009900"/>
                </a:solidFill>
                <a:latin typeface="Arial" panose="020B0604020202020204" pitchFamily="34" charset="0"/>
              </a:rPr>
              <a:t>[6,10]</a:t>
            </a:r>
          </a:p>
          <a:p>
            <a:pPr eaLnBrk="1" hangingPunct="1"/>
            <a:r>
              <a:rPr lang="en-US" altLang="en-US" sz="2200" i="1">
                <a:solidFill>
                  <a:srgbClr val="009900"/>
                </a:solidFill>
                <a:latin typeface="Arial" panose="020B0604020202020204" pitchFamily="34" charset="0"/>
              </a:rPr>
              <a:t>q</a:t>
            </a:r>
            <a:r>
              <a:rPr lang="en-US" altLang="en-US" sz="2200" baseline="-25000">
                <a:solidFill>
                  <a:srgbClr val="009900"/>
                </a:solidFill>
                <a:latin typeface="Arial" panose="020B0604020202020204" pitchFamily="34" charset="0"/>
              </a:rPr>
              <a:t>2</a:t>
            </a:r>
            <a:r>
              <a:rPr lang="en-US" altLang="en-US" sz="2200">
                <a:solidFill>
                  <a:srgbClr val="009900"/>
                </a:solidFill>
                <a:latin typeface="Arial" panose="020B0604020202020204" pitchFamily="34" charset="0"/>
              </a:rPr>
              <a:t> = 1/3</a:t>
            </a:r>
          </a:p>
        </p:txBody>
      </p:sp>
      <p:sp>
        <p:nvSpPr>
          <p:cNvPr id="243725" name="Rectangle 13"/>
          <p:cNvSpPr>
            <a:spLocks noChangeArrowheads="1"/>
          </p:cNvSpPr>
          <p:nvPr/>
        </p:nvSpPr>
        <p:spPr bwMode="auto">
          <a:xfrm>
            <a:off x="2757488" y="3208338"/>
            <a:ext cx="1433512" cy="669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2200" i="1">
                <a:latin typeface="Arial" panose="020B0604020202020204" pitchFamily="34" charset="0"/>
              </a:rPr>
              <a:t>A+B</a:t>
            </a:r>
            <a:r>
              <a:rPr lang="en-US" altLang="en-US" sz="2200">
                <a:latin typeface="Symbol" panose="05050102010706020507" pitchFamily="18" charset="2"/>
                <a:sym typeface="Symbol" panose="05050102010706020507" pitchFamily="18" charset="2"/>
              </a:rPr>
              <a:t></a:t>
            </a:r>
            <a:r>
              <a:rPr lang="en-US" altLang="en-US" sz="2200">
                <a:latin typeface="Arial" panose="020B0604020202020204" pitchFamily="34" charset="0"/>
              </a:rPr>
              <a:t>[3,11]</a:t>
            </a:r>
          </a:p>
          <a:p>
            <a:pPr eaLnBrk="1" hangingPunct="1"/>
            <a:r>
              <a:rPr lang="en-US" altLang="en-US" sz="2200">
                <a:latin typeface="Arial" panose="020B0604020202020204" pitchFamily="34" charset="0"/>
              </a:rPr>
              <a:t>prob=1/3</a:t>
            </a:r>
          </a:p>
        </p:txBody>
      </p:sp>
      <p:sp>
        <p:nvSpPr>
          <p:cNvPr id="243726" name="Rectangle 14"/>
          <p:cNvSpPr>
            <a:spLocks noChangeArrowheads="1"/>
          </p:cNvSpPr>
          <p:nvPr/>
        </p:nvSpPr>
        <p:spPr bwMode="auto">
          <a:xfrm>
            <a:off x="7010400" y="3208338"/>
            <a:ext cx="1433513" cy="669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2200" i="1">
                <a:latin typeface="Arial" panose="020B0604020202020204" pitchFamily="34" charset="0"/>
              </a:rPr>
              <a:t>A+B</a:t>
            </a:r>
            <a:r>
              <a:rPr lang="en-US" altLang="en-US" sz="2200">
                <a:latin typeface="Symbol" panose="05050102010706020507" pitchFamily="18" charset="2"/>
                <a:sym typeface="Symbol" panose="05050102010706020507" pitchFamily="18" charset="2"/>
              </a:rPr>
              <a:t></a:t>
            </a:r>
            <a:r>
              <a:rPr lang="en-US" altLang="en-US" sz="2200">
                <a:latin typeface="Arial" panose="020B0604020202020204" pitchFamily="34" charset="0"/>
              </a:rPr>
              <a:t>[5,13]</a:t>
            </a:r>
          </a:p>
          <a:p>
            <a:pPr eaLnBrk="1" hangingPunct="1"/>
            <a:r>
              <a:rPr lang="en-US" altLang="en-US" sz="2200">
                <a:latin typeface="Arial" panose="020B0604020202020204" pitchFamily="34" charset="0"/>
              </a:rPr>
              <a:t>prob=0</a:t>
            </a:r>
          </a:p>
        </p:txBody>
      </p:sp>
      <p:sp>
        <p:nvSpPr>
          <p:cNvPr id="243727" name="Rectangle 15"/>
          <p:cNvSpPr>
            <a:spLocks noChangeArrowheads="1"/>
          </p:cNvSpPr>
          <p:nvPr/>
        </p:nvSpPr>
        <p:spPr bwMode="auto">
          <a:xfrm>
            <a:off x="4887913" y="3208338"/>
            <a:ext cx="1433512" cy="669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2200" i="1">
                <a:latin typeface="Arial" panose="020B0604020202020204" pitchFamily="34" charset="0"/>
              </a:rPr>
              <a:t>A+B</a:t>
            </a:r>
            <a:r>
              <a:rPr lang="en-US" altLang="en-US" sz="2200">
                <a:latin typeface="Symbol" panose="05050102010706020507" pitchFamily="18" charset="2"/>
                <a:sym typeface="Symbol" panose="05050102010706020507" pitchFamily="18" charset="2"/>
              </a:rPr>
              <a:t></a:t>
            </a:r>
            <a:r>
              <a:rPr lang="en-US" altLang="en-US" sz="2200">
                <a:latin typeface="Arial" panose="020B0604020202020204" pitchFamily="34" charset="0"/>
              </a:rPr>
              <a:t>[4,12]</a:t>
            </a:r>
          </a:p>
          <a:p>
            <a:pPr eaLnBrk="1" hangingPunct="1"/>
            <a:r>
              <a:rPr lang="en-US" altLang="en-US" sz="2200">
                <a:latin typeface="Arial" panose="020B0604020202020204" pitchFamily="34" charset="0"/>
              </a:rPr>
              <a:t>prob=0</a:t>
            </a:r>
          </a:p>
        </p:txBody>
      </p:sp>
      <p:sp>
        <p:nvSpPr>
          <p:cNvPr id="243728" name="Rectangle 16"/>
          <p:cNvSpPr>
            <a:spLocks noChangeArrowheads="1"/>
          </p:cNvSpPr>
          <p:nvPr/>
        </p:nvSpPr>
        <p:spPr bwMode="auto">
          <a:xfrm>
            <a:off x="2757488" y="4462463"/>
            <a:ext cx="1433512" cy="669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2200" i="1">
                <a:latin typeface="Arial" panose="020B0604020202020204" pitchFamily="34" charset="0"/>
              </a:rPr>
              <a:t>A+B</a:t>
            </a:r>
            <a:r>
              <a:rPr lang="en-US" altLang="en-US" sz="2200">
                <a:latin typeface="Symbol" panose="05050102010706020507" pitchFamily="18" charset="2"/>
                <a:sym typeface="Symbol" panose="05050102010706020507" pitchFamily="18" charset="2"/>
              </a:rPr>
              <a:t></a:t>
            </a:r>
            <a:r>
              <a:rPr lang="en-US" altLang="en-US" sz="2200">
                <a:latin typeface="Arial" panose="020B0604020202020204" pitchFamily="34" charset="0"/>
              </a:rPr>
              <a:t>[7,13]</a:t>
            </a:r>
          </a:p>
          <a:p>
            <a:pPr eaLnBrk="1" hangingPunct="1"/>
            <a:r>
              <a:rPr lang="en-US" altLang="en-US" sz="2200">
                <a:latin typeface="Arial" panose="020B0604020202020204" pitchFamily="34" charset="0"/>
              </a:rPr>
              <a:t>prob=0</a:t>
            </a:r>
          </a:p>
        </p:txBody>
      </p:sp>
      <p:sp>
        <p:nvSpPr>
          <p:cNvPr id="243729" name="Rectangle 17"/>
          <p:cNvSpPr>
            <a:spLocks noChangeArrowheads="1"/>
          </p:cNvSpPr>
          <p:nvPr/>
        </p:nvSpPr>
        <p:spPr bwMode="auto">
          <a:xfrm>
            <a:off x="7010400" y="4462463"/>
            <a:ext cx="1433513" cy="669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2200" i="1">
                <a:latin typeface="Arial" panose="020B0604020202020204" pitchFamily="34" charset="0"/>
              </a:rPr>
              <a:t>A+B</a:t>
            </a:r>
            <a:r>
              <a:rPr lang="en-US" altLang="en-US" sz="2200">
                <a:latin typeface="Symbol" panose="05050102010706020507" pitchFamily="18" charset="2"/>
                <a:sym typeface="Symbol" panose="05050102010706020507" pitchFamily="18" charset="2"/>
              </a:rPr>
              <a:t></a:t>
            </a:r>
            <a:r>
              <a:rPr lang="en-US" altLang="en-US" sz="2200">
                <a:latin typeface="Arial" panose="020B0604020202020204" pitchFamily="34" charset="0"/>
              </a:rPr>
              <a:t>[9,15]</a:t>
            </a:r>
          </a:p>
          <a:p>
            <a:pPr eaLnBrk="1" hangingPunct="1"/>
            <a:r>
              <a:rPr lang="en-US" altLang="en-US" sz="2200">
                <a:latin typeface="Arial" panose="020B0604020202020204" pitchFamily="34" charset="0"/>
              </a:rPr>
              <a:t>prob=0</a:t>
            </a:r>
          </a:p>
        </p:txBody>
      </p:sp>
      <p:sp>
        <p:nvSpPr>
          <p:cNvPr id="243730" name="Rectangle 18"/>
          <p:cNvSpPr>
            <a:spLocks noChangeArrowheads="1"/>
          </p:cNvSpPr>
          <p:nvPr/>
        </p:nvSpPr>
        <p:spPr bwMode="auto">
          <a:xfrm>
            <a:off x="4887913" y="4462463"/>
            <a:ext cx="1433512" cy="669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2200" i="1">
                <a:latin typeface="Arial" panose="020B0604020202020204" pitchFamily="34" charset="0"/>
              </a:rPr>
              <a:t>A+B</a:t>
            </a:r>
            <a:r>
              <a:rPr lang="en-US" altLang="en-US" sz="2200">
                <a:latin typeface="Symbol" panose="05050102010706020507" pitchFamily="18" charset="2"/>
                <a:sym typeface="Symbol" panose="05050102010706020507" pitchFamily="18" charset="2"/>
              </a:rPr>
              <a:t></a:t>
            </a:r>
            <a:r>
              <a:rPr lang="en-US" altLang="en-US" sz="2200">
                <a:latin typeface="Arial" panose="020B0604020202020204" pitchFamily="34" charset="0"/>
              </a:rPr>
              <a:t>[8,14]</a:t>
            </a:r>
          </a:p>
          <a:p>
            <a:pPr eaLnBrk="1" hangingPunct="1"/>
            <a:r>
              <a:rPr lang="en-US" altLang="en-US" sz="2200">
                <a:latin typeface="Arial" panose="020B0604020202020204" pitchFamily="34" charset="0"/>
              </a:rPr>
              <a:t>prob=1/3</a:t>
            </a:r>
          </a:p>
        </p:txBody>
      </p:sp>
      <p:sp>
        <p:nvSpPr>
          <p:cNvPr id="243731" name="Rectangle 19"/>
          <p:cNvSpPr>
            <a:spLocks noChangeArrowheads="1"/>
          </p:cNvSpPr>
          <p:nvPr/>
        </p:nvSpPr>
        <p:spPr bwMode="auto">
          <a:xfrm>
            <a:off x="2757488" y="5716588"/>
            <a:ext cx="1433512" cy="669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2200" i="1">
                <a:latin typeface="Arial" panose="020B0604020202020204" pitchFamily="34" charset="0"/>
              </a:rPr>
              <a:t>A+B</a:t>
            </a:r>
            <a:r>
              <a:rPr lang="en-US" altLang="en-US" sz="2200">
                <a:latin typeface="Symbol" panose="05050102010706020507" pitchFamily="18" charset="2"/>
                <a:sym typeface="Symbol" panose="05050102010706020507" pitchFamily="18" charset="2"/>
              </a:rPr>
              <a:t></a:t>
            </a:r>
            <a:r>
              <a:rPr lang="en-US" altLang="en-US" sz="2200">
                <a:latin typeface="Arial" panose="020B0604020202020204" pitchFamily="34" charset="0"/>
              </a:rPr>
              <a:t>[9,15]</a:t>
            </a:r>
          </a:p>
          <a:p>
            <a:pPr eaLnBrk="1" hangingPunct="1"/>
            <a:r>
              <a:rPr lang="en-US" altLang="en-US" sz="2200">
                <a:latin typeface="Arial" panose="020B0604020202020204" pitchFamily="34" charset="0"/>
              </a:rPr>
              <a:t>prob=0</a:t>
            </a:r>
          </a:p>
        </p:txBody>
      </p:sp>
      <p:sp>
        <p:nvSpPr>
          <p:cNvPr id="243732" name="Rectangle 20"/>
          <p:cNvSpPr>
            <a:spLocks noChangeArrowheads="1"/>
          </p:cNvSpPr>
          <p:nvPr/>
        </p:nvSpPr>
        <p:spPr bwMode="auto">
          <a:xfrm>
            <a:off x="7010400" y="5716588"/>
            <a:ext cx="1589088" cy="669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2200" i="1">
                <a:latin typeface="Arial" panose="020B0604020202020204" pitchFamily="34" charset="0"/>
              </a:rPr>
              <a:t>A+B</a:t>
            </a:r>
            <a:r>
              <a:rPr lang="en-US" altLang="en-US" sz="2200">
                <a:latin typeface="Symbol" panose="05050102010706020507" pitchFamily="18" charset="2"/>
                <a:sym typeface="Symbol" panose="05050102010706020507" pitchFamily="18" charset="2"/>
              </a:rPr>
              <a:t></a:t>
            </a:r>
            <a:r>
              <a:rPr lang="en-US" altLang="en-US" sz="2200">
                <a:latin typeface="Arial" panose="020B0604020202020204" pitchFamily="34" charset="0"/>
              </a:rPr>
              <a:t>[11,17]</a:t>
            </a:r>
          </a:p>
          <a:p>
            <a:pPr eaLnBrk="1" hangingPunct="1"/>
            <a:r>
              <a:rPr lang="en-US" altLang="en-US" sz="2200">
                <a:latin typeface="Arial" panose="020B0604020202020204" pitchFamily="34" charset="0"/>
              </a:rPr>
              <a:t>prob=1/3</a:t>
            </a:r>
          </a:p>
        </p:txBody>
      </p:sp>
      <p:sp>
        <p:nvSpPr>
          <p:cNvPr id="243733" name="Rectangle 21"/>
          <p:cNvSpPr>
            <a:spLocks noChangeArrowheads="1"/>
          </p:cNvSpPr>
          <p:nvPr/>
        </p:nvSpPr>
        <p:spPr bwMode="auto">
          <a:xfrm>
            <a:off x="4887913" y="5716588"/>
            <a:ext cx="1589087" cy="669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2200" i="1">
                <a:latin typeface="Arial" panose="020B0604020202020204" pitchFamily="34" charset="0"/>
              </a:rPr>
              <a:t>A+B</a:t>
            </a:r>
            <a:r>
              <a:rPr lang="en-US" altLang="en-US" sz="2200">
                <a:latin typeface="Symbol" panose="05050102010706020507" pitchFamily="18" charset="2"/>
                <a:sym typeface="Symbol" panose="05050102010706020507" pitchFamily="18" charset="2"/>
              </a:rPr>
              <a:t></a:t>
            </a:r>
            <a:r>
              <a:rPr lang="en-US" altLang="en-US" sz="2200">
                <a:latin typeface="Arial" panose="020B0604020202020204" pitchFamily="34" charset="0"/>
              </a:rPr>
              <a:t>[10,16]</a:t>
            </a:r>
          </a:p>
          <a:p>
            <a:pPr eaLnBrk="1" hangingPunct="1"/>
            <a:r>
              <a:rPr lang="en-US" altLang="en-US" sz="2200">
                <a:latin typeface="Arial" panose="020B0604020202020204" pitchFamily="34" charset="0"/>
              </a:rPr>
              <a:t>prob=0</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101069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10690" grpId="0" animBg="1"/>
    </p:bldLst>
  </p:timing>
</p:sld>
</file>

<file path=ppt/slides/slide2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1714" name="AutoShape 2"/>
          <p:cNvSpPr>
            <a:spLocks noChangeArrowheads="1"/>
          </p:cNvSpPr>
          <p:nvPr/>
        </p:nvSpPr>
        <p:spPr bwMode="auto">
          <a:xfrm rot="8981403" flipH="1">
            <a:off x="1976438" y="4117975"/>
            <a:ext cx="7186612" cy="1276350"/>
          </a:xfrm>
          <a:prstGeom prst="roundRect">
            <a:avLst>
              <a:gd name="adj" fmla="val 50000"/>
            </a:avLst>
          </a:prstGeom>
          <a:solidFill>
            <a:srgbClr val="C0C0C0"/>
          </a:solidFill>
          <a:ln w="50800">
            <a:solidFill>
              <a:srgbClr val="C0C0C0"/>
            </a:solidFill>
            <a:round/>
            <a:headEnd/>
            <a:tailEnd/>
          </a:ln>
        </p:spPr>
        <p:txBody>
          <a:bodyPr wrap="none" anchor="ct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latin typeface="Arial" panose="020B0604020202020204" pitchFamily="34" charset="0"/>
            </a:endParaRPr>
          </a:p>
        </p:txBody>
      </p:sp>
      <p:sp>
        <p:nvSpPr>
          <p:cNvPr id="244739" name="Rectangle 3"/>
          <p:cNvSpPr>
            <a:spLocks noGrp="1" noChangeArrowheads="1"/>
          </p:cNvSpPr>
          <p:nvPr>
            <p:ph type="title"/>
          </p:nvPr>
        </p:nvSpPr>
        <p:spPr>
          <a:xfrm>
            <a:off x="457200" y="611188"/>
            <a:ext cx="8229600" cy="1143000"/>
          </a:xfrm>
        </p:spPr>
        <p:txBody>
          <a:bodyPr/>
          <a:lstStyle/>
          <a:p>
            <a:pPr eaLnBrk="1" hangingPunct="1"/>
            <a:r>
              <a:rPr lang="en-US" altLang="en-US"/>
              <a:t>Opposite dependence</a:t>
            </a:r>
          </a:p>
        </p:txBody>
      </p:sp>
      <p:sp>
        <p:nvSpPr>
          <p:cNvPr id="244740" name="Line 4"/>
          <p:cNvSpPr>
            <a:spLocks noChangeShapeType="1"/>
          </p:cNvSpPr>
          <p:nvPr/>
        </p:nvSpPr>
        <p:spPr bwMode="auto">
          <a:xfrm>
            <a:off x="685800" y="2897188"/>
            <a:ext cx="7924800" cy="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44741" name="Line 5"/>
          <p:cNvSpPr>
            <a:spLocks noChangeShapeType="1"/>
          </p:cNvSpPr>
          <p:nvPr/>
        </p:nvSpPr>
        <p:spPr bwMode="auto">
          <a:xfrm flipV="1">
            <a:off x="2286000" y="2058988"/>
            <a:ext cx="0" cy="434340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44742" name="Rectangle 6"/>
          <p:cNvSpPr>
            <a:spLocks noChangeArrowheads="1"/>
          </p:cNvSpPr>
          <p:nvPr/>
        </p:nvSpPr>
        <p:spPr bwMode="auto">
          <a:xfrm>
            <a:off x="685800" y="1800225"/>
            <a:ext cx="1555750" cy="944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4400" i="1">
                <a:latin typeface="Arial" panose="020B0604020202020204" pitchFamily="34" charset="0"/>
              </a:rPr>
              <a:t>A+B</a:t>
            </a:r>
          </a:p>
          <a:p>
            <a:pPr eaLnBrk="1" hangingPunct="1"/>
            <a:r>
              <a:rPr lang="en-US" altLang="en-US">
                <a:latin typeface="Times New Roman" panose="02020603050405020304" pitchFamily="18" charset="0"/>
              </a:rPr>
              <a:t>opposite positive</a:t>
            </a:r>
          </a:p>
        </p:txBody>
      </p:sp>
      <p:sp>
        <p:nvSpPr>
          <p:cNvPr id="244743" name="Rectangle 7"/>
          <p:cNvSpPr>
            <a:spLocks noChangeArrowheads="1"/>
          </p:cNvSpPr>
          <p:nvPr/>
        </p:nvSpPr>
        <p:spPr bwMode="auto">
          <a:xfrm>
            <a:off x="2757488" y="1876425"/>
            <a:ext cx="969962" cy="669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2200" i="1">
                <a:solidFill>
                  <a:schemeClr val="accent2"/>
                </a:solidFill>
                <a:latin typeface="Arial" panose="020B0604020202020204" pitchFamily="34" charset="0"/>
              </a:rPr>
              <a:t>A</a:t>
            </a:r>
            <a:r>
              <a:rPr lang="en-US" altLang="en-US" sz="2200">
                <a:solidFill>
                  <a:schemeClr val="accent2"/>
                </a:solidFill>
                <a:latin typeface="Symbol" panose="05050102010706020507" pitchFamily="18" charset="2"/>
                <a:sym typeface="Symbol" panose="05050102010706020507" pitchFamily="18" charset="2"/>
              </a:rPr>
              <a:t></a:t>
            </a:r>
            <a:r>
              <a:rPr lang="en-US" altLang="en-US" sz="2200">
                <a:solidFill>
                  <a:schemeClr val="accent2"/>
                </a:solidFill>
                <a:latin typeface="Arial" panose="020B0604020202020204" pitchFamily="34" charset="0"/>
              </a:rPr>
              <a:t>[1,3]</a:t>
            </a:r>
          </a:p>
          <a:p>
            <a:pPr eaLnBrk="1" hangingPunct="1"/>
            <a:r>
              <a:rPr lang="en-US" altLang="en-US" sz="2200" i="1">
                <a:solidFill>
                  <a:schemeClr val="accent2"/>
                </a:solidFill>
                <a:latin typeface="Arial" panose="020B0604020202020204" pitchFamily="34" charset="0"/>
              </a:rPr>
              <a:t>p</a:t>
            </a:r>
            <a:r>
              <a:rPr lang="en-US" altLang="en-US" sz="2200" baseline="-25000">
                <a:solidFill>
                  <a:schemeClr val="accent2"/>
                </a:solidFill>
                <a:latin typeface="Arial" panose="020B0604020202020204" pitchFamily="34" charset="0"/>
              </a:rPr>
              <a:t>1</a:t>
            </a:r>
            <a:r>
              <a:rPr lang="en-US" altLang="en-US" sz="2200">
                <a:solidFill>
                  <a:schemeClr val="accent2"/>
                </a:solidFill>
                <a:latin typeface="Arial" panose="020B0604020202020204" pitchFamily="34" charset="0"/>
              </a:rPr>
              <a:t> = 1/3</a:t>
            </a:r>
          </a:p>
        </p:txBody>
      </p:sp>
      <p:sp>
        <p:nvSpPr>
          <p:cNvPr id="244744" name="Rectangle 8"/>
          <p:cNvSpPr>
            <a:spLocks noChangeArrowheads="1"/>
          </p:cNvSpPr>
          <p:nvPr/>
        </p:nvSpPr>
        <p:spPr bwMode="auto">
          <a:xfrm>
            <a:off x="7010400" y="1876425"/>
            <a:ext cx="969963" cy="669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2200" i="1">
                <a:solidFill>
                  <a:schemeClr val="accent2"/>
                </a:solidFill>
                <a:latin typeface="Arial" panose="020B0604020202020204" pitchFamily="34" charset="0"/>
              </a:rPr>
              <a:t>A</a:t>
            </a:r>
            <a:r>
              <a:rPr lang="en-US" altLang="en-US" sz="2200">
                <a:solidFill>
                  <a:schemeClr val="accent2"/>
                </a:solidFill>
                <a:latin typeface="Symbol" panose="05050102010706020507" pitchFamily="18" charset="2"/>
                <a:sym typeface="Symbol" panose="05050102010706020507" pitchFamily="18" charset="2"/>
              </a:rPr>
              <a:t></a:t>
            </a:r>
            <a:r>
              <a:rPr lang="en-US" altLang="en-US" sz="2200">
                <a:solidFill>
                  <a:schemeClr val="accent2"/>
                </a:solidFill>
                <a:latin typeface="Arial" panose="020B0604020202020204" pitchFamily="34" charset="0"/>
              </a:rPr>
              <a:t>[3,5]</a:t>
            </a:r>
          </a:p>
          <a:p>
            <a:pPr eaLnBrk="1" hangingPunct="1"/>
            <a:r>
              <a:rPr lang="en-US" altLang="en-US" sz="2200" i="1">
                <a:solidFill>
                  <a:schemeClr val="accent2"/>
                </a:solidFill>
                <a:latin typeface="Arial" panose="020B0604020202020204" pitchFamily="34" charset="0"/>
              </a:rPr>
              <a:t>p</a:t>
            </a:r>
            <a:r>
              <a:rPr lang="en-US" altLang="en-US" sz="2200" baseline="-25000">
                <a:solidFill>
                  <a:schemeClr val="accent2"/>
                </a:solidFill>
                <a:latin typeface="Arial" panose="020B0604020202020204" pitchFamily="34" charset="0"/>
              </a:rPr>
              <a:t>3</a:t>
            </a:r>
            <a:r>
              <a:rPr lang="en-US" altLang="en-US" sz="2200">
                <a:solidFill>
                  <a:schemeClr val="accent2"/>
                </a:solidFill>
                <a:latin typeface="Arial" panose="020B0604020202020204" pitchFamily="34" charset="0"/>
              </a:rPr>
              <a:t> = 1/3</a:t>
            </a:r>
          </a:p>
        </p:txBody>
      </p:sp>
      <p:sp>
        <p:nvSpPr>
          <p:cNvPr id="244745" name="Rectangle 9"/>
          <p:cNvSpPr>
            <a:spLocks noChangeArrowheads="1"/>
          </p:cNvSpPr>
          <p:nvPr/>
        </p:nvSpPr>
        <p:spPr bwMode="auto">
          <a:xfrm>
            <a:off x="4887913" y="1876425"/>
            <a:ext cx="969962" cy="669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2200" i="1">
                <a:solidFill>
                  <a:schemeClr val="accent2"/>
                </a:solidFill>
                <a:latin typeface="Arial" panose="020B0604020202020204" pitchFamily="34" charset="0"/>
              </a:rPr>
              <a:t>A</a:t>
            </a:r>
            <a:r>
              <a:rPr lang="en-US" altLang="en-US" sz="2200">
                <a:solidFill>
                  <a:schemeClr val="accent2"/>
                </a:solidFill>
                <a:latin typeface="Symbol" panose="05050102010706020507" pitchFamily="18" charset="2"/>
                <a:sym typeface="Symbol" panose="05050102010706020507" pitchFamily="18" charset="2"/>
              </a:rPr>
              <a:t></a:t>
            </a:r>
            <a:r>
              <a:rPr lang="en-US" altLang="en-US" sz="2200">
                <a:solidFill>
                  <a:schemeClr val="accent2"/>
                </a:solidFill>
                <a:latin typeface="Arial" panose="020B0604020202020204" pitchFamily="34" charset="0"/>
              </a:rPr>
              <a:t>[2,4]</a:t>
            </a:r>
          </a:p>
          <a:p>
            <a:pPr eaLnBrk="1" hangingPunct="1"/>
            <a:r>
              <a:rPr lang="en-US" altLang="en-US" sz="2200" i="1">
                <a:solidFill>
                  <a:schemeClr val="accent2"/>
                </a:solidFill>
                <a:latin typeface="Arial" panose="020B0604020202020204" pitchFamily="34" charset="0"/>
              </a:rPr>
              <a:t>p</a:t>
            </a:r>
            <a:r>
              <a:rPr lang="en-US" altLang="en-US" sz="2200" baseline="-25000">
                <a:solidFill>
                  <a:schemeClr val="accent2"/>
                </a:solidFill>
                <a:latin typeface="Arial" panose="020B0604020202020204" pitchFamily="34" charset="0"/>
              </a:rPr>
              <a:t>2</a:t>
            </a:r>
            <a:r>
              <a:rPr lang="en-US" altLang="en-US" sz="2200">
                <a:solidFill>
                  <a:schemeClr val="accent2"/>
                </a:solidFill>
                <a:latin typeface="Arial" panose="020B0604020202020204" pitchFamily="34" charset="0"/>
              </a:rPr>
              <a:t> = 1/3</a:t>
            </a:r>
          </a:p>
        </p:txBody>
      </p:sp>
      <p:sp>
        <p:nvSpPr>
          <p:cNvPr id="244746" name="Rectangle 10"/>
          <p:cNvSpPr>
            <a:spLocks noChangeArrowheads="1"/>
          </p:cNvSpPr>
          <p:nvPr/>
        </p:nvSpPr>
        <p:spPr bwMode="auto">
          <a:xfrm>
            <a:off x="762000" y="3208338"/>
            <a:ext cx="969963" cy="669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2200" i="1">
                <a:solidFill>
                  <a:srgbClr val="009900"/>
                </a:solidFill>
                <a:latin typeface="Arial" panose="020B0604020202020204" pitchFamily="34" charset="0"/>
              </a:rPr>
              <a:t>B</a:t>
            </a:r>
            <a:r>
              <a:rPr lang="en-US" altLang="en-US" sz="2200">
                <a:solidFill>
                  <a:srgbClr val="009900"/>
                </a:solidFill>
                <a:latin typeface="Symbol" panose="05050102010706020507" pitchFamily="18" charset="2"/>
                <a:sym typeface="Symbol" panose="05050102010706020507" pitchFamily="18" charset="2"/>
              </a:rPr>
              <a:t></a:t>
            </a:r>
            <a:r>
              <a:rPr lang="en-US" altLang="en-US" sz="2200">
                <a:solidFill>
                  <a:srgbClr val="009900"/>
                </a:solidFill>
                <a:latin typeface="Arial" panose="020B0604020202020204" pitchFamily="34" charset="0"/>
              </a:rPr>
              <a:t>[2,8]</a:t>
            </a:r>
          </a:p>
          <a:p>
            <a:pPr eaLnBrk="1" hangingPunct="1"/>
            <a:r>
              <a:rPr lang="en-US" altLang="en-US" sz="2200" i="1">
                <a:solidFill>
                  <a:srgbClr val="009900"/>
                </a:solidFill>
                <a:latin typeface="Arial" panose="020B0604020202020204" pitchFamily="34" charset="0"/>
              </a:rPr>
              <a:t>q</a:t>
            </a:r>
            <a:r>
              <a:rPr lang="en-US" altLang="en-US" sz="2200" baseline="-25000">
                <a:solidFill>
                  <a:srgbClr val="009900"/>
                </a:solidFill>
                <a:latin typeface="Arial" panose="020B0604020202020204" pitchFamily="34" charset="0"/>
              </a:rPr>
              <a:t>1</a:t>
            </a:r>
            <a:r>
              <a:rPr lang="en-US" altLang="en-US" sz="2200">
                <a:solidFill>
                  <a:srgbClr val="009900"/>
                </a:solidFill>
                <a:latin typeface="Arial" panose="020B0604020202020204" pitchFamily="34" charset="0"/>
              </a:rPr>
              <a:t> = 1/3</a:t>
            </a:r>
          </a:p>
        </p:txBody>
      </p:sp>
      <p:sp>
        <p:nvSpPr>
          <p:cNvPr id="244747" name="Rectangle 11"/>
          <p:cNvSpPr>
            <a:spLocks noChangeArrowheads="1"/>
          </p:cNvSpPr>
          <p:nvPr/>
        </p:nvSpPr>
        <p:spPr bwMode="auto">
          <a:xfrm>
            <a:off x="762000" y="5716588"/>
            <a:ext cx="1084263" cy="669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2200" i="1">
                <a:solidFill>
                  <a:srgbClr val="009900"/>
                </a:solidFill>
                <a:latin typeface="Arial" panose="020B0604020202020204" pitchFamily="34" charset="0"/>
              </a:rPr>
              <a:t>B</a:t>
            </a:r>
            <a:r>
              <a:rPr lang="en-US" altLang="en-US" sz="2200">
                <a:solidFill>
                  <a:srgbClr val="009900"/>
                </a:solidFill>
                <a:latin typeface="Symbol" panose="05050102010706020507" pitchFamily="18" charset="2"/>
                <a:sym typeface="Symbol" panose="05050102010706020507" pitchFamily="18" charset="2"/>
              </a:rPr>
              <a:t></a:t>
            </a:r>
            <a:r>
              <a:rPr lang="en-US" altLang="en-US" sz="2200">
                <a:solidFill>
                  <a:srgbClr val="009900"/>
                </a:solidFill>
                <a:latin typeface="Arial" panose="020B0604020202020204" pitchFamily="34" charset="0"/>
              </a:rPr>
              <a:t>[8,12]</a:t>
            </a:r>
          </a:p>
          <a:p>
            <a:pPr eaLnBrk="1" hangingPunct="1"/>
            <a:r>
              <a:rPr lang="en-US" altLang="en-US" sz="2200" i="1">
                <a:solidFill>
                  <a:srgbClr val="009900"/>
                </a:solidFill>
                <a:latin typeface="Arial" panose="020B0604020202020204" pitchFamily="34" charset="0"/>
              </a:rPr>
              <a:t>q</a:t>
            </a:r>
            <a:r>
              <a:rPr lang="en-US" altLang="en-US" sz="2200" baseline="-25000">
                <a:solidFill>
                  <a:srgbClr val="009900"/>
                </a:solidFill>
                <a:latin typeface="Arial" panose="020B0604020202020204" pitchFamily="34" charset="0"/>
              </a:rPr>
              <a:t>3</a:t>
            </a:r>
            <a:r>
              <a:rPr lang="en-US" altLang="en-US" sz="2200">
                <a:solidFill>
                  <a:srgbClr val="009900"/>
                </a:solidFill>
                <a:latin typeface="Arial" panose="020B0604020202020204" pitchFamily="34" charset="0"/>
              </a:rPr>
              <a:t> = 1/3</a:t>
            </a:r>
          </a:p>
        </p:txBody>
      </p:sp>
      <p:sp>
        <p:nvSpPr>
          <p:cNvPr id="244748" name="Rectangle 12"/>
          <p:cNvSpPr>
            <a:spLocks noChangeArrowheads="1"/>
          </p:cNvSpPr>
          <p:nvPr/>
        </p:nvSpPr>
        <p:spPr bwMode="auto">
          <a:xfrm>
            <a:off x="762000" y="4462463"/>
            <a:ext cx="1084263" cy="669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2200" i="1">
                <a:solidFill>
                  <a:srgbClr val="009900"/>
                </a:solidFill>
                <a:latin typeface="Arial" panose="020B0604020202020204" pitchFamily="34" charset="0"/>
              </a:rPr>
              <a:t>B</a:t>
            </a:r>
            <a:r>
              <a:rPr lang="en-US" altLang="en-US" sz="2200">
                <a:solidFill>
                  <a:srgbClr val="009900"/>
                </a:solidFill>
                <a:latin typeface="Symbol" panose="05050102010706020507" pitchFamily="18" charset="2"/>
                <a:sym typeface="Symbol" panose="05050102010706020507" pitchFamily="18" charset="2"/>
              </a:rPr>
              <a:t></a:t>
            </a:r>
            <a:r>
              <a:rPr lang="en-US" altLang="en-US" sz="2200">
                <a:solidFill>
                  <a:srgbClr val="009900"/>
                </a:solidFill>
                <a:latin typeface="Arial" panose="020B0604020202020204" pitchFamily="34" charset="0"/>
              </a:rPr>
              <a:t>[6,10]</a:t>
            </a:r>
          </a:p>
          <a:p>
            <a:pPr eaLnBrk="1" hangingPunct="1"/>
            <a:r>
              <a:rPr lang="en-US" altLang="en-US" sz="2200" i="1">
                <a:solidFill>
                  <a:srgbClr val="009900"/>
                </a:solidFill>
                <a:latin typeface="Arial" panose="020B0604020202020204" pitchFamily="34" charset="0"/>
              </a:rPr>
              <a:t>q</a:t>
            </a:r>
            <a:r>
              <a:rPr lang="en-US" altLang="en-US" sz="2200" baseline="-25000">
                <a:solidFill>
                  <a:srgbClr val="009900"/>
                </a:solidFill>
                <a:latin typeface="Arial" panose="020B0604020202020204" pitchFamily="34" charset="0"/>
              </a:rPr>
              <a:t>2</a:t>
            </a:r>
            <a:r>
              <a:rPr lang="en-US" altLang="en-US" sz="2200">
                <a:solidFill>
                  <a:srgbClr val="009900"/>
                </a:solidFill>
                <a:latin typeface="Arial" panose="020B0604020202020204" pitchFamily="34" charset="0"/>
              </a:rPr>
              <a:t> = 1/3</a:t>
            </a:r>
          </a:p>
        </p:txBody>
      </p:sp>
      <p:sp>
        <p:nvSpPr>
          <p:cNvPr id="244749" name="Rectangle 13"/>
          <p:cNvSpPr>
            <a:spLocks noChangeArrowheads="1"/>
          </p:cNvSpPr>
          <p:nvPr/>
        </p:nvSpPr>
        <p:spPr bwMode="auto">
          <a:xfrm>
            <a:off x="2757488" y="3208338"/>
            <a:ext cx="1433512" cy="669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2200" i="1">
                <a:latin typeface="Arial" panose="020B0604020202020204" pitchFamily="34" charset="0"/>
              </a:rPr>
              <a:t>A+B</a:t>
            </a:r>
            <a:r>
              <a:rPr lang="en-US" altLang="en-US" sz="2200">
                <a:latin typeface="Symbol" panose="05050102010706020507" pitchFamily="18" charset="2"/>
                <a:sym typeface="Symbol" panose="05050102010706020507" pitchFamily="18" charset="2"/>
              </a:rPr>
              <a:t></a:t>
            </a:r>
            <a:r>
              <a:rPr lang="en-US" altLang="en-US" sz="2200">
                <a:latin typeface="Arial" panose="020B0604020202020204" pitchFamily="34" charset="0"/>
              </a:rPr>
              <a:t>[3,11]</a:t>
            </a:r>
          </a:p>
          <a:p>
            <a:pPr eaLnBrk="1" hangingPunct="1"/>
            <a:r>
              <a:rPr lang="en-US" altLang="en-US" sz="2200">
                <a:latin typeface="Arial" panose="020B0604020202020204" pitchFamily="34" charset="0"/>
              </a:rPr>
              <a:t>prob=0</a:t>
            </a:r>
          </a:p>
        </p:txBody>
      </p:sp>
      <p:sp>
        <p:nvSpPr>
          <p:cNvPr id="244750" name="Rectangle 14"/>
          <p:cNvSpPr>
            <a:spLocks noChangeArrowheads="1"/>
          </p:cNvSpPr>
          <p:nvPr/>
        </p:nvSpPr>
        <p:spPr bwMode="auto">
          <a:xfrm>
            <a:off x="7010400" y="3208338"/>
            <a:ext cx="1433513" cy="669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2200" i="1">
                <a:latin typeface="Arial" panose="020B0604020202020204" pitchFamily="34" charset="0"/>
              </a:rPr>
              <a:t>A+B</a:t>
            </a:r>
            <a:r>
              <a:rPr lang="en-US" altLang="en-US" sz="2200">
                <a:latin typeface="Symbol" panose="05050102010706020507" pitchFamily="18" charset="2"/>
                <a:sym typeface="Symbol" panose="05050102010706020507" pitchFamily="18" charset="2"/>
              </a:rPr>
              <a:t></a:t>
            </a:r>
            <a:r>
              <a:rPr lang="en-US" altLang="en-US" sz="2200">
                <a:latin typeface="Arial" panose="020B0604020202020204" pitchFamily="34" charset="0"/>
              </a:rPr>
              <a:t>[5,13]</a:t>
            </a:r>
          </a:p>
          <a:p>
            <a:pPr eaLnBrk="1" hangingPunct="1"/>
            <a:r>
              <a:rPr lang="en-US" altLang="en-US" sz="2200">
                <a:latin typeface="Arial" panose="020B0604020202020204" pitchFamily="34" charset="0"/>
              </a:rPr>
              <a:t>prob=1/3</a:t>
            </a:r>
          </a:p>
        </p:txBody>
      </p:sp>
      <p:sp>
        <p:nvSpPr>
          <p:cNvPr id="244751" name="Rectangle 15"/>
          <p:cNvSpPr>
            <a:spLocks noChangeArrowheads="1"/>
          </p:cNvSpPr>
          <p:nvPr/>
        </p:nvSpPr>
        <p:spPr bwMode="auto">
          <a:xfrm>
            <a:off x="4887913" y="3208338"/>
            <a:ext cx="1433512" cy="669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2200" i="1">
                <a:latin typeface="Arial" panose="020B0604020202020204" pitchFamily="34" charset="0"/>
              </a:rPr>
              <a:t>A+B</a:t>
            </a:r>
            <a:r>
              <a:rPr lang="en-US" altLang="en-US" sz="2200">
                <a:latin typeface="Symbol" panose="05050102010706020507" pitchFamily="18" charset="2"/>
                <a:sym typeface="Symbol" panose="05050102010706020507" pitchFamily="18" charset="2"/>
              </a:rPr>
              <a:t></a:t>
            </a:r>
            <a:r>
              <a:rPr lang="en-US" altLang="en-US" sz="2200">
                <a:latin typeface="Arial" panose="020B0604020202020204" pitchFamily="34" charset="0"/>
              </a:rPr>
              <a:t>[4,12]</a:t>
            </a:r>
          </a:p>
          <a:p>
            <a:pPr eaLnBrk="1" hangingPunct="1"/>
            <a:r>
              <a:rPr lang="en-US" altLang="en-US" sz="2200">
                <a:latin typeface="Arial" panose="020B0604020202020204" pitchFamily="34" charset="0"/>
              </a:rPr>
              <a:t>prob=0</a:t>
            </a:r>
          </a:p>
        </p:txBody>
      </p:sp>
      <p:sp>
        <p:nvSpPr>
          <p:cNvPr id="244752" name="Rectangle 16"/>
          <p:cNvSpPr>
            <a:spLocks noChangeArrowheads="1"/>
          </p:cNvSpPr>
          <p:nvPr/>
        </p:nvSpPr>
        <p:spPr bwMode="auto">
          <a:xfrm>
            <a:off x="2757488" y="4462463"/>
            <a:ext cx="1433512" cy="669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2200" i="1">
                <a:latin typeface="Arial" panose="020B0604020202020204" pitchFamily="34" charset="0"/>
              </a:rPr>
              <a:t>A+B</a:t>
            </a:r>
            <a:r>
              <a:rPr lang="en-US" altLang="en-US" sz="2200">
                <a:latin typeface="Symbol" panose="05050102010706020507" pitchFamily="18" charset="2"/>
                <a:sym typeface="Symbol" panose="05050102010706020507" pitchFamily="18" charset="2"/>
              </a:rPr>
              <a:t></a:t>
            </a:r>
            <a:r>
              <a:rPr lang="en-US" altLang="en-US" sz="2200">
                <a:latin typeface="Arial" panose="020B0604020202020204" pitchFamily="34" charset="0"/>
              </a:rPr>
              <a:t>[7,13]</a:t>
            </a:r>
          </a:p>
          <a:p>
            <a:pPr eaLnBrk="1" hangingPunct="1"/>
            <a:r>
              <a:rPr lang="en-US" altLang="en-US" sz="2200">
                <a:latin typeface="Arial" panose="020B0604020202020204" pitchFamily="34" charset="0"/>
              </a:rPr>
              <a:t>prob=0</a:t>
            </a:r>
          </a:p>
        </p:txBody>
      </p:sp>
      <p:sp>
        <p:nvSpPr>
          <p:cNvPr id="244753" name="Rectangle 17"/>
          <p:cNvSpPr>
            <a:spLocks noChangeArrowheads="1"/>
          </p:cNvSpPr>
          <p:nvPr/>
        </p:nvSpPr>
        <p:spPr bwMode="auto">
          <a:xfrm>
            <a:off x="7010400" y="4462463"/>
            <a:ext cx="1433513" cy="669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2200" i="1">
                <a:latin typeface="Arial" panose="020B0604020202020204" pitchFamily="34" charset="0"/>
              </a:rPr>
              <a:t>A+B</a:t>
            </a:r>
            <a:r>
              <a:rPr lang="en-US" altLang="en-US" sz="2200">
                <a:latin typeface="Symbol" panose="05050102010706020507" pitchFamily="18" charset="2"/>
                <a:sym typeface="Symbol" panose="05050102010706020507" pitchFamily="18" charset="2"/>
              </a:rPr>
              <a:t></a:t>
            </a:r>
            <a:r>
              <a:rPr lang="en-US" altLang="en-US" sz="2200">
                <a:latin typeface="Arial" panose="020B0604020202020204" pitchFamily="34" charset="0"/>
              </a:rPr>
              <a:t>[9,15]</a:t>
            </a:r>
          </a:p>
          <a:p>
            <a:pPr eaLnBrk="1" hangingPunct="1"/>
            <a:r>
              <a:rPr lang="en-US" altLang="en-US" sz="2200">
                <a:latin typeface="Arial" panose="020B0604020202020204" pitchFamily="34" charset="0"/>
              </a:rPr>
              <a:t>prob=0</a:t>
            </a:r>
          </a:p>
        </p:txBody>
      </p:sp>
      <p:sp>
        <p:nvSpPr>
          <p:cNvPr id="244754" name="Rectangle 18"/>
          <p:cNvSpPr>
            <a:spLocks noChangeArrowheads="1"/>
          </p:cNvSpPr>
          <p:nvPr/>
        </p:nvSpPr>
        <p:spPr bwMode="auto">
          <a:xfrm>
            <a:off x="4887913" y="4462463"/>
            <a:ext cx="1433512" cy="669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2200" i="1">
                <a:latin typeface="Arial" panose="020B0604020202020204" pitchFamily="34" charset="0"/>
              </a:rPr>
              <a:t>A+B</a:t>
            </a:r>
            <a:r>
              <a:rPr lang="en-US" altLang="en-US" sz="2200">
                <a:latin typeface="Symbol" panose="05050102010706020507" pitchFamily="18" charset="2"/>
                <a:sym typeface="Symbol" panose="05050102010706020507" pitchFamily="18" charset="2"/>
              </a:rPr>
              <a:t></a:t>
            </a:r>
            <a:r>
              <a:rPr lang="en-US" altLang="en-US" sz="2200">
                <a:latin typeface="Arial" panose="020B0604020202020204" pitchFamily="34" charset="0"/>
              </a:rPr>
              <a:t>[8,14]</a:t>
            </a:r>
          </a:p>
          <a:p>
            <a:pPr eaLnBrk="1" hangingPunct="1"/>
            <a:r>
              <a:rPr lang="en-US" altLang="en-US" sz="2200">
                <a:latin typeface="Arial" panose="020B0604020202020204" pitchFamily="34" charset="0"/>
              </a:rPr>
              <a:t>prob=1/3</a:t>
            </a:r>
          </a:p>
        </p:txBody>
      </p:sp>
      <p:sp>
        <p:nvSpPr>
          <p:cNvPr id="244755" name="Rectangle 19"/>
          <p:cNvSpPr>
            <a:spLocks noChangeArrowheads="1"/>
          </p:cNvSpPr>
          <p:nvPr/>
        </p:nvSpPr>
        <p:spPr bwMode="auto">
          <a:xfrm>
            <a:off x="2757488" y="5716588"/>
            <a:ext cx="1433512" cy="669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2200" i="1">
                <a:latin typeface="Arial" panose="020B0604020202020204" pitchFamily="34" charset="0"/>
              </a:rPr>
              <a:t>A+B</a:t>
            </a:r>
            <a:r>
              <a:rPr lang="en-US" altLang="en-US" sz="2200">
                <a:latin typeface="Symbol" panose="05050102010706020507" pitchFamily="18" charset="2"/>
                <a:sym typeface="Symbol" panose="05050102010706020507" pitchFamily="18" charset="2"/>
              </a:rPr>
              <a:t></a:t>
            </a:r>
            <a:r>
              <a:rPr lang="en-US" altLang="en-US" sz="2200">
                <a:latin typeface="Arial" panose="020B0604020202020204" pitchFamily="34" charset="0"/>
              </a:rPr>
              <a:t>[9,15]</a:t>
            </a:r>
          </a:p>
          <a:p>
            <a:pPr eaLnBrk="1" hangingPunct="1"/>
            <a:r>
              <a:rPr lang="en-US" altLang="en-US" sz="2200">
                <a:latin typeface="Arial" panose="020B0604020202020204" pitchFamily="34" charset="0"/>
              </a:rPr>
              <a:t>prob= 1/3</a:t>
            </a:r>
          </a:p>
        </p:txBody>
      </p:sp>
      <p:sp>
        <p:nvSpPr>
          <p:cNvPr id="244756" name="Rectangle 20"/>
          <p:cNvSpPr>
            <a:spLocks noChangeArrowheads="1"/>
          </p:cNvSpPr>
          <p:nvPr/>
        </p:nvSpPr>
        <p:spPr bwMode="auto">
          <a:xfrm>
            <a:off x="7010400" y="5716588"/>
            <a:ext cx="1589088" cy="669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2200" i="1">
                <a:latin typeface="Arial" panose="020B0604020202020204" pitchFamily="34" charset="0"/>
              </a:rPr>
              <a:t>A+B</a:t>
            </a:r>
            <a:r>
              <a:rPr lang="en-US" altLang="en-US" sz="2200">
                <a:latin typeface="Symbol" panose="05050102010706020507" pitchFamily="18" charset="2"/>
                <a:sym typeface="Symbol" panose="05050102010706020507" pitchFamily="18" charset="2"/>
              </a:rPr>
              <a:t></a:t>
            </a:r>
            <a:r>
              <a:rPr lang="en-US" altLang="en-US" sz="2200">
                <a:latin typeface="Arial" panose="020B0604020202020204" pitchFamily="34" charset="0"/>
              </a:rPr>
              <a:t>[11,17]</a:t>
            </a:r>
          </a:p>
          <a:p>
            <a:pPr eaLnBrk="1" hangingPunct="1"/>
            <a:r>
              <a:rPr lang="en-US" altLang="en-US" sz="2200">
                <a:latin typeface="Arial" panose="020B0604020202020204" pitchFamily="34" charset="0"/>
              </a:rPr>
              <a:t>prob=0</a:t>
            </a:r>
          </a:p>
        </p:txBody>
      </p:sp>
      <p:sp>
        <p:nvSpPr>
          <p:cNvPr id="244757" name="Rectangle 21"/>
          <p:cNvSpPr>
            <a:spLocks noChangeArrowheads="1"/>
          </p:cNvSpPr>
          <p:nvPr/>
        </p:nvSpPr>
        <p:spPr bwMode="auto">
          <a:xfrm>
            <a:off x="4887913" y="5716588"/>
            <a:ext cx="1589087" cy="669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2200" i="1">
                <a:latin typeface="Arial" panose="020B0604020202020204" pitchFamily="34" charset="0"/>
              </a:rPr>
              <a:t>A+B</a:t>
            </a:r>
            <a:r>
              <a:rPr lang="en-US" altLang="en-US" sz="2200">
                <a:latin typeface="Symbol" panose="05050102010706020507" pitchFamily="18" charset="2"/>
                <a:sym typeface="Symbol" panose="05050102010706020507" pitchFamily="18" charset="2"/>
              </a:rPr>
              <a:t></a:t>
            </a:r>
            <a:r>
              <a:rPr lang="en-US" altLang="en-US" sz="2200">
                <a:latin typeface="Arial" panose="020B0604020202020204" pitchFamily="34" charset="0"/>
              </a:rPr>
              <a:t>[10,16]</a:t>
            </a:r>
          </a:p>
          <a:p>
            <a:pPr eaLnBrk="1" hangingPunct="1"/>
            <a:r>
              <a:rPr lang="en-US" altLang="en-US" sz="2200">
                <a:latin typeface="Arial" panose="020B0604020202020204" pitchFamily="34" charset="0"/>
              </a:rPr>
              <a:t>prob=0</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101171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11714" grpId="0" animBg="1"/>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9714" name="Rectangle 2"/>
          <p:cNvSpPr>
            <a:spLocks noGrp="1" noChangeArrowheads="1"/>
          </p:cNvSpPr>
          <p:nvPr>
            <p:ph type="title"/>
          </p:nvPr>
        </p:nvSpPr>
        <p:spPr/>
        <p:txBody>
          <a:bodyPr/>
          <a:lstStyle/>
          <a:p>
            <a:pPr eaLnBrk="1" hangingPunct="1">
              <a:defRPr/>
            </a:pPr>
            <a:r>
              <a:rPr lang="en-US"/>
              <a:t>Specification of ensembles</a:t>
            </a:r>
          </a:p>
        </p:txBody>
      </p:sp>
      <p:sp>
        <p:nvSpPr>
          <p:cNvPr id="40963" name="Rectangle 3"/>
          <p:cNvSpPr>
            <a:spLocks noGrp="1" noChangeArrowheads="1"/>
          </p:cNvSpPr>
          <p:nvPr>
            <p:ph type="body" idx="1"/>
          </p:nvPr>
        </p:nvSpPr>
        <p:spPr>
          <a:xfrm>
            <a:off x="685800" y="1981200"/>
            <a:ext cx="8458200" cy="4114800"/>
          </a:xfrm>
        </p:spPr>
        <p:txBody>
          <a:bodyPr/>
          <a:lstStyle/>
          <a:p>
            <a:pPr eaLnBrk="1" hangingPunct="1">
              <a:lnSpc>
                <a:spcPct val="90000"/>
              </a:lnSpc>
            </a:pPr>
            <a:r>
              <a:rPr lang="en-US" altLang="en-US" sz="2800" dirty="0"/>
              <a:t>Above all, be clear</a:t>
            </a:r>
          </a:p>
          <a:p>
            <a:pPr lvl="1" eaLnBrk="1" hangingPunct="1">
              <a:lnSpc>
                <a:spcPct val="90000"/>
              </a:lnSpc>
            </a:pPr>
            <a:r>
              <a:rPr lang="en-US" altLang="en-US" sz="2400" dirty="0">
                <a:solidFill>
                  <a:srgbClr val="009900"/>
                </a:solidFill>
              </a:rPr>
              <a:t>1% of lethal dose per day</a:t>
            </a:r>
            <a:r>
              <a:rPr lang="en-US" altLang="en-US" sz="2400" dirty="0"/>
              <a:t> / </a:t>
            </a:r>
            <a:r>
              <a:rPr lang="en-US" altLang="en-US" sz="2400" dirty="0">
                <a:solidFill>
                  <a:srgbClr val="FF0000"/>
                </a:solidFill>
              </a:rPr>
              <a:t>lethal dose on 1% of days</a:t>
            </a:r>
          </a:p>
          <a:p>
            <a:pPr lvl="1" eaLnBrk="1" hangingPunct="1">
              <a:lnSpc>
                <a:spcPct val="90000"/>
              </a:lnSpc>
            </a:pPr>
            <a:r>
              <a:rPr lang="en-US" altLang="en-US" sz="2400" dirty="0"/>
              <a:t>Assessment units: birds, meals, days, fields, …</a:t>
            </a:r>
          </a:p>
          <a:p>
            <a:pPr lvl="1" eaLnBrk="1" hangingPunct="1">
              <a:lnSpc>
                <a:spcPct val="90000"/>
              </a:lnSpc>
            </a:pPr>
            <a:r>
              <a:rPr lang="en-US" altLang="en-US" sz="2400" dirty="0"/>
              <a:t>Assessment ensemble: all birds, or just those on site?</a:t>
            </a:r>
          </a:p>
          <a:p>
            <a:pPr lvl="4" eaLnBrk="1" hangingPunct="1">
              <a:lnSpc>
                <a:spcPct val="90000"/>
              </a:lnSpc>
            </a:pPr>
            <a:endParaRPr lang="en-US" altLang="en-US" sz="1800" dirty="0"/>
          </a:p>
          <a:p>
            <a:pPr eaLnBrk="1" hangingPunct="1">
              <a:lnSpc>
                <a:spcPct val="90000"/>
              </a:lnSpc>
            </a:pPr>
            <a:r>
              <a:rPr lang="en-US" altLang="en-US" sz="2800" dirty="0"/>
              <a:t>Mismatched input distributions yield gibberish</a:t>
            </a:r>
          </a:p>
          <a:p>
            <a:pPr lvl="4" eaLnBrk="1" hangingPunct="1">
              <a:lnSpc>
                <a:spcPct val="90000"/>
              </a:lnSpc>
            </a:pPr>
            <a:endParaRPr lang="en-US" altLang="en-US" sz="1800" dirty="0"/>
          </a:p>
          <a:p>
            <a:pPr eaLnBrk="1" hangingPunct="1">
              <a:lnSpc>
                <a:spcPct val="90000"/>
              </a:lnSpc>
            </a:pPr>
            <a:r>
              <a:rPr lang="en-US" altLang="en-US" sz="2800" dirty="0"/>
              <a:t>If the analyst can't tell you what ensemble the distribution represents, the analysis is probably meaningless</a:t>
            </a:r>
          </a:p>
        </p:txBody>
      </p:sp>
    </p:spTree>
    <p:extLst>
      <p:ext uri="{BB962C8B-B14F-4D97-AF65-F5344CB8AC3E}">
        <p14:creationId xmlns:p14="http://schemas.microsoft.com/office/powerpoint/2010/main" val="310024963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40963">
                                            <p:txEl>
                                              <p:pRg st="0" end="0"/>
                                            </p:txEl>
                                          </p:spTgt>
                                        </p:tgtEl>
                                        <p:attrNameLst>
                                          <p:attrName>style.visibility</p:attrName>
                                        </p:attrNameLst>
                                      </p:cBhvr>
                                      <p:to>
                                        <p:strVal val="visible"/>
                                      </p:to>
                                    </p:set>
                                    <p:animEffect transition="in" filter="fade">
                                      <p:cBhvr>
                                        <p:cTn id="7" dur="500"/>
                                        <p:tgtEl>
                                          <p:spTgt spid="40963">
                                            <p:txEl>
                                              <p:pRg st="0" end="0"/>
                                            </p:txEl>
                                          </p:spTgt>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40963">
                                            <p:txEl>
                                              <p:pRg st="1" end="1"/>
                                            </p:txEl>
                                          </p:spTgt>
                                        </p:tgtEl>
                                        <p:attrNameLst>
                                          <p:attrName>style.visibility</p:attrName>
                                        </p:attrNameLst>
                                      </p:cBhvr>
                                      <p:to>
                                        <p:strVal val="visible"/>
                                      </p:to>
                                    </p:set>
                                    <p:animEffect transition="in" filter="fade">
                                      <p:cBhvr>
                                        <p:cTn id="10" dur="500"/>
                                        <p:tgtEl>
                                          <p:spTgt spid="40963">
                                            <p:txEl>
                                              <p:pRg st="1" end="1"/>
                                            </p:txEl>
                                          </p:spTgt>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40963">
                                            <p:txEl>
                                              <p:pRg st="2" end="2"/>
                                            </p:txEl>
                                          </p:spTgt>
                                        </p:tgtEl>
                                        <p:attrNameLst>
                                          <p:attrName>style.visibility</p:attrName>
                                        </p:attrNameLst>
                                      </p:cBhvr>
                                      <p:to>
                                        <p:strVal val="visible"/>
                                      </p:to>
                                    </p:set>
                                    <p:animEffect transition="in" filter="fade">
                                      <p:cBhvr>
                                        <p:cTn id="13" dur="500"/>
                                        <p:tgtEl>
                                          <p:spTgt spid="40963">
                                            <p:txEl>
                                              <p:pRg st="2" end="2"/>
                                            </p:txEl>
                                          </p:spTgt>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40963">
                                            <p:txEl>
                                              <p:pRg st="3" end="3"/>
                                            </p:txEl>
                                          </p:spTgt>
                                        </p:tgtEl>
                                        <p:attrNameLst>
                                          <p:attrName>style.visibility</p:attrName>
                                        </p:attrNameLst>
                                      </p:cBhvr>
                                      <p:to>
                                        <p:strVal val="visible"/>
                                      </p:to>
                                    </p:set>
                                    <p:animEffect transition="in" filter="fade">
                                      <p:cBhvr>
                                        <p:cTn id="16" dur="500"/>
                                        <p:tgtEl>
                                          <p:spTgt spid="40963">
                                            <p:txEl>
                                              <p:pRg st="3" end="3"/>
                                            </p:txEl>
                                          </p:spTgt>
                                        </p:tgtEl>
                                      </p:cBhvr>
                                    </p:animEffect>
                                  </p:childTnLst>
                                </p:cTn>
                              </p:par>
                            </p:childTnLst>
                          </p:cTn>
                        </p:par>
                      </p:childTnLst>
                    </p:cTn>
                  </p:par>
                  <p:par>
                    <p:cTn id="17" fill="hold">
                      <p:stCondLst>
                        <p:cond delay="indefinite"/>
                      </p:stCondLst>
                      <p:childTnLst>
                        <p:par>
                          <p:cTn id="18" fill="hold">
                            <p:stCondLst>
                              <p:cond delay="0"/>
                            </p:stCondLst>
                            <p:childTnLst>
                              <p:par>
                                <p:cTn id="19" presetID="10" presetClass="entr" presetSubtype="0" fill="hold" grpId="0" nodeType="clickEffect">
                                  <p:stCondLst>
                                    <p:cond delay="0"/>
                                  </p:stCondLst>
                                  <p:childTnLst>
                                    <p:set>
                                      <p:cBhvr>
                                        <p:cTn id="20" dur="1" fill="hold">
                                          <p:stCondLst>
                                            <p:cond delay="0"/>
                                          </p:stCondLst>
                                        </p:cTn>
                                        <p:tgtEl>
                                          <p:spTgt spid="40963">
                                            <p:txEl>
                                              <p:pRg st="5" end="5"/>
                                            </p:txEl>
                                          </p:spTgt>
                                        </p:tgtEl>
                                        <p:attrNameLst>
                                          <p:attrName>style.visibility</p:attrName>
                                        </p:attrNameLst>
                                      </p:cBhvr>
                                      <p:to>
                                        <p:strVal val="visible"/>
                                      </p:to>
                                    </p:set>
                                    <p:animEffect transition="in" filter="fade">
                                      <p:cBhvr>
                                        <p:cTn id="21" dur="500"/>
                                        <p:tgtEl>
                                          <p:spTgt spid="40963">
                                            <p:txEl>
                                              <p:pRg st="5" end="5"/>
                                            </p:txEl>
                                          </p:spTgt>
                                        </p:tgtEl>
                                      </p:cBhvr>
                                    </p:animEffect>
                                  </p:childTnLst>
                                </p:cTn>
                              </p:par>
                            </p:childTnLst>
                          </p:cTn>
                        </p:par>
                      </p:childTnLst>
                    </p:cTn>
                  </p:par>
                  <p:par>
                    <p:cTn id="22" fill="hold">
                      <p:stCondLst>
                        <p:cond delay="indefinite"/>
                      </p:stCondLst>
                      <p:childTnLst>
                        <p:par>
                          <p:cTn id="23" fill="hold">
                            <p:stCondLst>
                              <p:cond delay="0"/>
                            </p:stCondLst>
                            <p:childTnLst>
                              <p:par>
                                <p:cTn id="24" presetID="10" presetClass="entr" presetSubtype="0" fill="hold" grpId="0" nodeType="clickEffect">
                                  <p:stCondLst>
                                    <p:cond delay="0"/>
                                  </p:stCondLst>
                                  <p:childTnLst>
                                    <p:set>
                                      <p:cBhvr>
                                        <p:cTn id="25" dur="1" fill="hold">
                                          <p:stCondLst>
                                            <p:cond delay="0"/>
                                          </p:stCondLst>
                                        </p:cTn>
                                        <p:tgtEl>
                                          <p:spTgt spid="40963">
                                            <p:txEl>
                                              <p:pRg st="7" end="7"/>
                                            </p:txEl>
                                          </p:spTgt>
                                        </p:tgtEl>
                                        <p:attrNameLst>
                                          <p:attrName>style.visibility</p:attrName>
                                        </p:attrNameLst>
                                      </p:cBhvr>
                                      <p:to>
                                        <p:strVal val="visible"/>
                                      </p:to>
                                    </p:set>
                                    <p:animEffect transition="in" filter="fade">
                                      <p:cBhvr>
                                        <p:cTn id="26" dur="500"/>
                                        <p:tgtEl>
                                          <p:spTgt spid="40963">
                                            <p:txEl>
                                              <p:pRg st="7" end="7"/>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963" grpId="0" build="p"/>
    </p:bldLst>
  </p:timing>
</p:sld>
</file>

<file path=ppt/slides/slide2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62" name="Rectangle 2"/>
          <p:cNvSpPr>
            <a:spLocks noGrp="1" noChangeArrowheads="1"/>
          </p:cNvSpPr>
          <p:nvPr>
            <p:ph type="title"/>
          </p:nvPr>
        </p:nvSpPr>
        <p:spPr>
          <a:xfrm>
            <a:off x="533400" y="609600"/>
            <a:ext cx="8001000" cy="1143000"/>
          </a:xfrm>
        </p:spPr>
        <p:txBody>
          <a:bodyPr/>
          <a:lstStyle/>
          <a:p>
            <a:pPr eaLnBrk="1" hangingPunct="1"/>
            <a:r>
              <a:rPr lang="en-US" altLang="en-US"/>
              <a:t>Perfect and opposite dependencies</a:t>
            </a:r>
          </a:p>
        </p:txBody>
      </p:sp>
      <p:sp>
        <p:nvSpPr>
          <p:cNvPr id="245763" name="Rectangle 3"/>
          <p:cNvSpPr>
            <a:spLocks noChangeArrowheads="1"/>
          </p:cNvSpPr>
          <p:nvPr/>
        </p:nvSpPr>
        <p:spPr bwMode="auto">
          <a:xfrm>
            <a:off x="2922588" y="5241925"/>
            <a:ext cx="22225" cy="15875"/>
          </a:xfrm>
          <a:prstGeom prst="rect">
            <a:avLst/>
          </a:prstGeom>
          <a:solidFill>
            <a:srgbClr val="FFFFFF"/>
          </a:solidFill>
          <a:ln w="9525">
            <a:solidFill>
              <a:schemeClr val="tx1"/>
            </a:solidFill>
            <a:miter lim="800000"/>
            <a:headEnd/>
            <a:tailEnd/>
          </a:ln>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latin typeface="Arial" panose="020B0604020202020204" pitchFamily="34" charset="0"/>
            </a:endParaRPr>
          </a:p>
        </p:txBody>
      </p:sp>
      <p:sp>
        <p:nvSpPr>
          <p:cNvPr id="245764" name="Rectangle 4"/>
          <p:cNvSpPr>
            <a:spLocks noChangeArrowheads="1"/>
          </p:cNvSpPr>
          <p:nvPr/>
        </p:nvSpPr>
        <p:spPr bwMode="auto">
          <a:xfrm>
            <a:off x="2922588" y="5241925"/>
            <a:ext cx="44450" cy="22225"/>
          </a:xfrm>
          <a:prstGeom prst="rect">
            <a:avLst/>
          </a:prstGeom>
          <a:solidFill>
            <a:srgbClr val="FFFFFF"/>
          </a:solidFill>
          <a:ln w="9525">
            <a:solidFill>
              <a:schemeClr val="tx1"/>
            </a:solidFill>
            <a:miter lim="800000"/>
            <a:headEnd/>
            <a:tailEnd/>
          </a:ln>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latin typeface="Arial" panose="020B0604020202020204" pitchFamily="34" charset="0"/>
            </a:endParaRPr>
          </a:p>
        </p:txBody>
      </p:sp>
      <p:sp>
        <p:nvSpPr>
          <p:cNvPr id="245765" name="Rectangle 5"/>
          <p:cNvSpPr>
            <a:spLocks noChangeArrowheads="1"/>
          </p:cNvSpPr>
          <p:nvPr/>
        </p:nvSpPr>
        <p:spPr bwMode="auto">
          <a:xfrm>
            <a:off x="3057525" y="5241925"/>
            <a:ext cx="44450" cy="22225"/>
          </a:xfrm>
          <a:prstGeom prst="rect">
            <a:avLst/>
          </a:prstGeom>
          <a:solidFill>
            <a:srgbClr val="FFFFFF"/>
          </a:solidFill>
          <a:ln w="9525">
            <a:solidFill>
              <a:schemeClr val="tx1"/>
            </a:solidFill>
            <a:miter lim="800000"/>
            <a:headEnd/>
            <a:tailEnd/>
          </a:ln>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latin typeface="Arial" panose="020B0604020202020204" pitchFamily="34" charset="0"/>
            </a:endParaRPr>
          </a:p>
        </p:txBody>
      </p:sp>
      <p:sp>
        <p:nvSpPr>
          <p:cNvPr id="245766" name="Rectangle 6"/>
          <p:cNvSpPr>
            <a:spLocks noChangeArrowheads="1"/>
          </p:cNvSpPr>
          <p:nvPr/>
        </p:nvSpPr>
        <p:spPr bwMode="auto">
          <a:xfrm>
            <a:off x="3190875" y="5241925"/>
            <a:ext cx="44450" cy="22225"/>
          </a:xfrm>
          <a:prstGeom prst="rect">
            <a:avLst/>
          </a:prstGeom>
          <a:solidFill>
            <a:srgbClr val="FFFFFF"/>
          </a:solidFill>
          <a:ln w="9525">
            <a:solidFill>
              <a:schemeClr val="tx1"/>
            </a:solidFill>
            <a:miter lim="800000"/>
            <a:headEnd/>
            <a:tailEnd/>
          </a:ln>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latin typeface="Arial" panose="020B0604020202020204" pitchFamily="34" charset="0"/>
            </a:endParaRPr>
          </a:p>
        </p:txBody>
      </p:sp>
      <p:sp>
        <p:nvSpPr>
          <p:cNvPr id="245767" name="Rectangle 7"/>
          <p:cNvSpPr>
            <a:spLocks noChangeArrowheads="1"/>
          </p:cNvSpPr>
          <p:nvPr/>
        </p:nvSpPr>
        <p:spPr bwMode="auto">
          <a:xfrm>
            <a:off x="3228975" y="5241925"/>
            <a:ext cx="22225" cy="15875"/>
          </a:xfrm>
          <a:prstGeom prst="rect">
            <a:avLst/>
          </a:prstGeom>
          <a:solidFill>
            <a:srgbClr val="FFFFFF"/>
          </a:solidFill>
          <a:ln w="9525">
            <a:solidFill>
              <a:schemeClr val="tx1"/>
            </a:solidFill>
            <a:miter lim="800000"/>
            <a:headEnd/>
            <a:tailEnd/>
          </a:ln>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latin typeface="Arial" panose="020B0604020202020204" pitchFamily="34" charset="0"/>
            </a:endParaRPr>
          </a:p>
        </p:txBody>
      </p:sp>
      <p:sp>
        <p:nvSpPr>
          <p:cNvPr id="245768" name="Rectangle 8"/>
          <p:cNvSpPr>
            <a:spLocks noChangeArrowheads="1"/>
          </p:cNvSpPr>
          <p:nvPr/>
        </p:nvSpPr>
        <p:spPr bwMode="auto">
          <a:xfrm>
            <a:off x="3228975" y="5241925"/>
            <a:ext cx="44450" cy="22225"/>
          </a:xfrm>
          <a:prstGeom prst="rect">
            <a:avLst/>
          </a:prstGeom>
          <a:solidFill>
            <a:srgbClr val="FFFFFF"/>
          </a:solidFill>
          <a:ln w="9525">
            <a:solidFill>
              <a:schemeClr val="tx1"/>
            </a:solidFill>
            <a:miter lim="800000"/>
            <a:headEnd/>
            <a:tailEnd/>
          </a:ln>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latin typeface="Arial" panose="020B0604020202020204" pitchFamily="34" charset="0"/>
            </a:endParaRPr>
          </a:p>
        </p:txBody>
      </p:sp>
      <p:sp>
        <p:nvSpPr>
          <p:cNvPr id="245769" name="Rectangle 9"/>
          <p:cNvSpPr>
            <a:spLocks noChangeArrowheads="1"/>
          </p:cNvSpPr>
          <p:nvPr/>
        </p:nvSpPr>
        <p:spPr bwMode="auto">
          <a:xfrm>
            <a:off x="3362325" y="5241925"/>
            <a:ext cx="46038" cy="22225"/>
          </a:xfrm>
          <a:prstGeom prst="rect">
            <a:avLst/>
          </a:prstGeom>
          <a:solidFill>
            <a:srgbClr val="FFFFFF"/>
          </a:solidFill>
          <a:ln w="9525">
            <a:solidFill>
              <a:schemeClr val="tx1"/>
            </a:solidFill>
            <a:miter lim="800000"/>
            <a:headEnd/>
            <a:tailEnd/>
          </a:ln>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latin typeface="Arial" panose="020B0604020202020204" pitchFamily="34" charset="0"/>
            </a:endParaRPr>
          </a:p>
        </p:txBody>
      </p:sp>
      <p:sp>
        <p:nvSpPr>
          <p:cNvPr id="245770" name="Rectangle 10"/>
          <p:cNvSpPr>
            <a:spLocks noChangeArrowheads="1"/>
          </p:cNvSpPr>
          <p:nvPr/>
        </p:nvSpPr>
        <p:spPr bwMode="auto">
          <a:xfrm>
            <a:off x="3497263" y="5241925"/>
            <a:ext cx="44450" cy="22225"/>
          </a:xfrm>
          <a:prstGeom prst="rect">
            <a:avLst/>
          </a:prstGeom>
          <a:solidFill>
            <a:srgbClr val="FFFFFF"/>
          </a:solidFill>
          <a:ln w="9525">
            <a:solidFill>
              <a:schemeClr val="tx1"/>
            </a:solidFill>
            <a:miter lim="800000"/>
            <a:headEnd/>
            <a:tailEnd/>
          </a:ln>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latin typeface="Arial" panose="020B0604020202020204" pitchFamily="34" charset="0"/>
            </a:endParaRPr>
          </a:p>
        </p:txBody>
      </p:sp>
      <p:sp>
        <p:nvSpPr>
          <p:cNvPr id="245771" name="Rectangle 11"/>
          <p:cNvSpPr>
            <a:spLocks noChangeArrowheads="1"/>
          </p:cNvSpPr>
          <p:nvPr/>
        </p:nvSpPr>
        <p:spPr bwMode="auto">
          <a:xfrm>
            <a:off x="3527425" y="5241925"/>
            <a:ext cx="22225" cy="15875"/>
          </a:xfrm>
          <a:prstGeom prst="rect">
            <a:avLst/>
          </a:prstGeom>
          <a:solidFill>
            <a:srgbClr val="FFFFFF"/>
          </a:solidFill>
          <a:ln w="9525">
            <a:solidFill>
              <a:schemeClr val="tx1"/>
            </a:solidFill>
            <a:miter lim="800000"/>
            <a:headEnd/>
            <a:tailEnd/>
          </a:ln>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latin typeface="Arial" panose="020B0604020202020204" pitchFamily="34" charset="0"/>
            </a:endParaRPr>
          </a:p>
        </p:txBody>
      </p:sp>
      <p:sp>
        <p:nvSpPr>
          <p:cNvPr id="245772" name="Rectangle 12"/>
          <p:cNvSpPr>
            <a:spLocks noChangeArrowheads="1"/>
          </p:cNvSpPr>
          <p:nvPr/>
        </p:nvSpPr>
        <p:spPr bwMode="auto">
          <a:xfrm>
            <a:off x="3527425" y="5241925"/>
            <a:ext cx="44450" cy="22225"/>
          </a:xfrm>
          <a:prstGeom prst="rect">
            <a:avLst/>
          </a:prstGeom>
          <a:solidFill>
            <a:srgbClr val="FFFFFF"/>
          </a:solidFill>
          <a:ln w="9525">
            <a:solidFill>
              <a:schemeClr val="tx1"/>
            </a:solidFill>
            <a:miter lim="800000"/>
            <a:headEnd/>
            <a:tailEnd/>
          </a:ln>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latin typeface="Arial" panose="020B0604020202020204" pitchFamily="34" charset="0"/>
            </a:endParaRPr>
          </a:p>
        </p:txBody>
      </p:sp>
      <p:sp>
        <p:nvSpPr>
          <p:cNvPr id="245773" name="Rectangle 13"/>
          <p:cNvSpPr>
            <a:spLocks noChangeArrowheads="1"/>
          </p:cNvSpPr>
          <p:nvPr/>
        </p:nvSpPr>
        <p:spPr bwMode="auto">
          <a:xfrm>
            <a:off x="3660775" y="5241925"/>
            <a:ext cx="46038" cy="22225"/>
          </a:xfrm>
          <a:prstGeom prst="rect">
            <a:avLst/>
          </a:prstGeom>
          <a:solidFill>
            <a:srgbClr val="FFFFFF"/>
          </a:solidFill>
          <a:ln w="9525">
            <a:solidFill>
              <a:schemeClr val="tx1"/>
            </a:solidFill>
            <a:miter lim="800000"/>
            <a:headEnd/>
            <a:tailEnd/>
          </a:ln>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latin typeface="Arial" panose="020B0604020202020204" pitchFamily="34" charset="0"/>
            </a:endParaRPr>
          </a:p>
        </p:txBody>
      </p:sp>
      <p:sp>
        <p:nvSpPr>
          <p:cNvPr id="245774" name="Rectangle 14"/>
          <p:cNvSpPr>
            <a:spLocks noChangeArrowheads="1"/>
          </p:cNvSpPr>
          <p:nvPr/>
        </p:nvSpPr>
        <p:spPr bwMode="auto">
          <a:xfrm>
            <a:off x="3795713" y="5241925"/>
            <a:ext cx="44450" cy="22225"/>
          </a:xfrm>
          <a:prstGeom prst="rect">
            <a:avLst/>
          </a:prstGeom>
          <a:solidFill>
            <a:srgbClr val="FFFFFF"/>
          </a:solidFill>
          <a:ln w="9525">
            <a:solidFill>
              <a:schemeClr val="tx1"/>
            </a:solidFill>
            <a:miter lim="800000"/>
            <a:headEnd/>
            <a:tailEnd/>
          </a:ln>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latin typeface="Arial" panose="020B0604020202020204" pitchFamily="34" charset="0"/>
            </a:endParaRPr>
          </a:p>
        </p:txBody>
      </p:sp>
      <p:sp>
        <p:nvSpPr>
          <p:cNvPr id="245775" name="Rectangle 15"/>
          <p:cNvSpPr>
            <a:spLocks noChangeArrowheads="1"/>
          </p:cNvSpPr>
          <p:nvPr/>
        </p:nvSpPr>
        <p:spPr bwMode="auto">
          <a:xfrm>
            <a:off x="3825875" y="5241925"/>
            <a:ext cx="22225" cy="15875"/>
          </a:xfrm>
          <a:prstGeom prst="rect">
            <a:avLst/>
          </a:prstGeom>
          <a:solidFill>
            <a:srgbClr val="FFFFFF"/>
          </a:solidFill>
          <a:ln w="9525">
            <a:solidFill>
              <a:schemeClr val="tx1"/>
            </a:solidFill>
            <a:miter lim="800000"/>
            <a:headEnd/>
            <a:tailEnd/>
          </a:ln>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latin typeface="Arial" panose="020B0604020202020204" pitchFamily="34" charset="0"/>
            </a:endParaRPr>
          </a:p>
        </p:txBody>
      </p:sp>
      <p:sp>
        <p:nvSpPr>
          <p:cNvPr id="245776" name="Rectangle 16"/>
          <p:cNvSpPr>
            <a:spLocks noChangeArrowheads="1"/>
          </p:cNvSpPr>
          <p:nvPr/>
        </p:nvSpPr>
        <p:spPr bwMode="auto">
          <a:xfrm>
            <a:off x="3825875" y="5241925"/>
            <a:ext cx="44450" cy="22225"/>
          </a:xfrm>
          <a:prstGeom prst="rect">
            <a:avLst/>
          </a:prstGeom>
          <a:solidFill>
            <a:srgbClr val="FFFFFF"/>
          </a:solidFill>
          <a:ln w="9525">
            <a:solidFill>
              <a:schemeClr val="tx1"/>
            </a:solidFill>
            <a:miter lim="800000"/>
            <a:headEnd/>
            <a:tailEnd/>
          </a:ln>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latin typeface="Arial" panose="020B0604020202020204" pitchFamily="34" charset="0"/>
            </a:endParaRPr>
          </a:p>
        </p:txBody>
      </p:sp>
      <p:sp>
        <p:nvSpPr>
          <p:cNvPr id="245777" name="Rectangle 17"/>
          <p:cNvSpPr>
            <a:spLocks noChangeArrowheads="1"/>
          </p:cNvSpPr>
          <p:nvPr/>
        </p:nvSpPr>
        <p:spPr bwMode="auto">
          <a:xfrm>
            <a:off x="3960813" y="5241925"/>
            <a:ext cx="44450" cy="22225"/>
          </a:xfrm>
          <a:prstGeom prst="rect">
            <a:avLst/>
          </a:prstGeom>
          <a:solidFill>
            <a:srgbClr val="FFFFFF"/>
          </a:solidFill>
          <a:ln w="9525">
            <a:solidFill>
              <a:schemeClr val="tx1"/>
            </a:solidFill>
            <a:miter lim="800000"/>
            <a:headEnd/>
            <a:tailEnd/>
          </a:ln>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latin typeface="Arial" panose="020B0604020202020204" pitchFamily="34" charset="0"/>
            </a:endParaRPr>
          </a:p>
        </p:txBody>
      </p:sp>
      <p:sp>
        <p:nvSpPr>
          <p:cNvPr id="245778" name="Rectangle 18"/>
          <p:cNvSpPr>
            <a:spLocks noChangeArrowheads="1"/>
          </p:cNvSpPr>
          <p:nvPr/>
        </p:nvSpPr>
        <p:spPr bwMode="auto">
          <a:xfrm>
            <a:off x="4094163" y="5241925"/>
            <a:ext cx="44450" cy="22225"/>
          </a:xfrm>
          <a:prstGeom prst="rect">
            <a:avLst/>
          </a:prstGeom>
          <a:solidFill>
            <a:srgbClr val="FFFFFF"/>
          </a:solidFill>
          <a:ln w="9525">
            <a:solidFill>
              <a:schemeClr val="tx1"/>
            </a:solidFill>
            <a:miter lim="800000"/>
            <a:headEnd/>
            <a:tailEnd/>
          </a:ln>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latin typeface="Arial" panose="020B0604020202020204" pitchFamily="34" charset="0"/>
            </a:endParaRPr>
          </a:p>
        </p:txBody>
      </p:sp>
      <p:sp>
        <p:nvSpPr>
          <p:cNvPr id="245779" name="Rectangle 19"/>
          <p:cNvSpPr>
            <a:spLocks noChangeArrowheads="1"/>
          </p:cNvSpPr>
          <p:nvPr/>
        </p:nvSpPr>
        <p:spPr bwMode="auto">
          <a:xfrm>
            <a:off x="4132263" y="5241925"/>
            <a:ext cx="22225" cy="15875"/>
          </a:xfrm>
          <a:prstGeom prst="rect">
            <a:avLst/>
          </a:prstGeom>
          <a:solidFill>
            <a:srgbClr val="FFFFFF"/>
          </a:solidFill>
          <a:ln w="9525">
            <a:solidFill>
              <a:schemeClr val="tx1"/>
            </a:solidFill>
            <a:miter lim="800000"/>
            <a:headEnd/>
            <a:tailEnd/>
          </a:ln>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latin typeface="Arial" panose="020B0604020202020204" pitchFamily="34" charset="0"/>
            </a:endParaRPr>
          </a:p>
        </p:txBody>
      </p:sp>
      <p:sp>
        <p:nvSpPr>
          <p:cNvPr id="245780" name="Rectangle 20"/>
          <p:cNvSpPr>
            <a:spLocks noChangeArrowheads="1"/>
          </p:cNvSpPr>
          <p:nvPr/>
        </p:nvSpPr>
        <p:spPr bwMode="auto">
          <a:xfrm>
            <a:off x="4132263" y="5241925"/>
            <a:ext cx="44450" cy="22225"/>
          </a:xfrm>
          <a:prstGeom prst="rect">
            <a:avLst/>
          </a:prstGeom>
          <a:solidFill>
            <a:srgbClr val="FFFFFF"/>
          </a:solidFill>
          <a:ln w="9525">
            <a:solidFill>
              <a:schemeClr val="tx1"/>
            </a:solidFill>
            <a:miter lim="800000"/>
            <a:headEnd/>
            <a:tailEnd/>
          </a:ln>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latin typeface="Arial" panose="020B0604020202020204" pitchFamily="34" charset="0"/>
            </a:endParaRPr>
          </a:p>
        </p:txBody>
      </p:sp>
      <p:sp>
        <p:nvSpPr>
          <p:cNvPr id="245781" name="Rectangle 21"/>
          <p:cNvSpPr>
            <a:spLocks noChangeArrowheads="1"/>
          </p:cNvSpPr>
          <p:nvPr/>
        </p:nvSpPr>
        <p:spPr bwMode="auto">
          <a:xfrm>
            <a:off x="4265613" y="5241925"/>
            <a:ext cx="46037" cy="22225"/>
          </a:xfrm>
          <a:prstGeom prst="rect">
            <a:avLst/>
          </a:prstGeom>
          <a:solidFill>
            <a:srgbClr val="FFFFFF"/>
          </a:solidFill>
          <a:ln w="9525">
            <a:solidFill>
              <a:schemeClr val="tx1"/>
            </a:solidFill>
            <a:miter lim="800000"/>
            <a:headEnd/>
            <a:tailEnd/>
          </a:ln>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latin typeface="Arial" panose="020B0604020202020204" pitchFamily="34" charset="0"/>
            </a:endParaRPr>
          </a:p>
        </p:txBody>
      </p:sp>
      <p:sp>
        <p:nvSpPr>
          <p:cNvPr id="245782" name="Rectangle 22"/>
          <p:cNvSpPr>
            <a:spLocks noChangeArrowheads="1"/>
          </p:cNvSpPr>
          <p:nvPr/>
        </p:nvSpPr>
        <p:spPr bwMode="auto">
          <a:xfrm>
            <a:off x="4400550" y="5241925"/>
            <a:ext cx="44450" cy="22225"/>
          </a:xfrm>
          <a:prstGeom prst="rect">
            <a:avLst/>
          </a:prstGeom>
          <a:solidFill>
            <a:srgbClr val="FFFFFF"/>
          </a:solidFill>
          <a:ln w="9525">
            <a:solidFill>
              <a:schemeClr val="tx1"/>
            </a:solidFill>
            <a:miter lim="800000"/>
            <a:headEnd/>
            <a:tailEnd/>
          </a:ln>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latin typeface="Arial" panose="020B0604020202020204" pitchFamily="34" charset="0"/>
            </a:endParaRPr>
          </a:p>
        </p:txBody>
      </p:sp>
      <p:sp>
        <p:nvSpPr>
          <p:cNvPr id="245783" name="Rectangle 23"/>
          <p:cNvSpPr>
            <a:spLocks noChangeArrowheads="1"/>
          </p:cNvSpPr>
          <p:nvPr/>
        </p:nvSpPr>
        <p:spPr bwMode="auto">
          <a:xfrm>
            <a:off x="4430713" y="5241925"/>
            <a:ext cx="22225" cy="15875"/>
          </a:xfrm>
          <a:prstGeom prst="rect">
            <a:avLst/>
          </a:prstGeom>
          <a:solidFill>
            <a:srgbClr val="FFFFFF"/>
          </a:solidFill>
          <a:ln w="9525">
            <a:solidFill>
              <a:schemeClr val="tx1"/>
            </a:solidFill>
            <a:miter lim="800000"/>
            <a:headEnd/>
            <a:tailEnd/>
          </a:ln>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latin typeface="Arial" panose="020B0604020202020204" pitchFamily="34" charset="0"/>
            </a:endParaRPr>
          </a:p>
        </p:txBody>
      </p:sp>
      <p:sp>
        <p:nvSpPr>
          <p:cNvPr id="245784" name="Rectangle 24"/>
          <p:cNvSpPr>
            <a:spLocks noChangeArrowheads="1"/>
          </p:cNvSpPr>
          <p:nvPr/>
        </p:nvSpPr>
        <p:spPr bwMode="auto">
          <a:xfrm>
            <a:off x="4430713" y="5241925"/>
            <a:ext cx="44450" cy="22225"/>
          </a:xfrm>
          <a:prstGeom prst="rect">
            <a:avLst/>
          </a:prstGeom>
          <a:solidFill>
            <a:srgbClr val="FFFFFF"/>
          </a:solidFill>
          <a:ln w="9525">
            <a:solidFill>
              <a:schemeClr val="tx1"/>
            </a:solidFill>
            <a:miter lim="800000"/>
            <a:headEnd/>
            <a:tailEnd/>
          </a:ln>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latin typeface="Arial" panose="020B0604020202020204" pitchFamily="34" charset="0"/>
            </a:endParaRPr>
          </a:p>
        </p:txBody>
      </p:sp>
      <p:sp>
        <p:nvSpPr>
          <p:cNvPr id="245785" name="Rectangle 25"/>
          <p:cNvSpPr>
            <a:spLocks noChangeArrowheads="1"/>
          </p:cNvSpPr>
          <p:nvPr/>
        </p:nvSpPr>
        <p:spPr bwMode="auto">
          <a:xfrm>
            <a:off x="4564063" y="5241925"/>
            <a:ext cx="46037" cy="22225"/>
          </a:xfrm>
          <a:prstGeom prst="rect">
            <a:avLst/>
          </a:prstGeom>
          <a:solidFill>
            <a:srgbClr val="FFFFFF"/>
          </a:solidFill>
          <a:ln w="9525">
            <a:solidFill>
              <a:schemeClr val="tx1"/>
            </a:solidFill>
            <a:miter lim="800000"/>
            <a:headEnd/>
            <a:tailEnd/>
          </a:ln>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latin typeface="Arial" panose="020B0604020202020204" pitchFamily="34" charset="0"/>
            </a:endParaRPr>
          </a:p>
        </p:txBody>
      </p:sp>
      <p:sp>
        <p:nvSpPr>
          <p:cNvPr id="245786" name="Rectangle 26"/>
          <p:cNvSpPr>
            <a:spLocks noChangeArrowheads="1"/>
          </p:cNvSpPr>
          <p:nvPr/>
        </p:nvSpPr>
        <p:spPr bwMode="auto">
          <a:xfrm>
            <a:off x="4699000" y="5241925"/>
            <a:ext cx="44450" cy="22225"/>
          </a:xfrm>
          <a:prstGeom prst="rect">
            <a:avLst/>
          </a:prstGeom>
          <a:solidFill>
            <a:srgbClr val="FFFFFF"/>
          </a:solidFill>
          <a:ln w="9525">
            <a:solidFill>
              <a:schemeClr val="tx1"/>
            </a:solidFill>
            <a:miter lim="800000"/>
            <a:headEnd/>
            <a:tailEnd/>
          </a:ln>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latin typeface="Arial" panose="020B0604020202020204" pitchFamily="34" charset="0"/>
            </a:endParaRPr>
          </a:p>
        </p:txBody>
      </p:sp>
      <p:sp>
        <p:nvSpPr>
          <p:cNvPr id="245787" name="Rectangle 27"/>
          <p:cNvSpPr>
            <a:spLocks noChangeArrowheads="1"/>
          </p:cNvSpPr>
          <p:nvPr/>
        </p:nvSpPr>
        <p:spPr bwMode="auto">
          <a:xfrm>
            <a:off x="4737100" y="5241925"/>
            <a:ext cx="22225" cy="15875"/>
          </a:xfrm>
          <a:prstGeom prst="rect">
            <a:avLst/>
          </a:prstGeom>
          <a:solidFill>
            <a:srgbClr val="FFFFFF"/>
          </a:solidFill>
          <a:ln w="9525">
            <a:solidFill>
              <a:schemeClr val="tx1"/>
            </a:solidFill>
            <a:miter lim="800000"/>
            <a:headEnd/>
            <a:tailEnd/>
          </a:ln>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latin typeface="Arial" panose="020B0604020202020204" pitchFamily="34" charset="0"/>
            </a:endParaRPr>
          </a:p>
        </p:txBody>
      </p:sp>
      <p:sp>
        <p:nvSpPr>
          <p:cNvPr id="245788" name="Rectangle 28"/>
          <p:cNvSpPr>
            <a:spLocks noChangeArrowheads="1"/>
          </p:cNvSpPr>
          <p:nvPr/>
        </p:nvSpPr>
        <p:spPr bwMode="auto">
          <a:xfrm>
            <a:off x="4737100" y="5241925"/>
            <a:ext cx="44450" cy="22225"/>
          </a:xfrm>
          <a:prstGeom prst="rect">
            <a:avLst/>
          </a:prstGeom>
          <a:solidFill>
            <a:srgbClr val="FFFFFF"/>
          </a:solidFill>
          <a:ln w="9525">
            <a:solidFill>
              <a:schemeClr val="tx1"/>
            </a:solidFill>
            <a:miter lim="800000"/>
            <a:headEnd/>
            <a:tailEnd/>
          </a:ln>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latin typeface="Arial" panose="020B0604020202020204" pitchFamily="34" charset="0"/>
            </a:endParaRPr>
          </a:p>
        </p:txBody>
      </p:sp>
      <p:sp>
        <p:nvSpPr>
          <p:cNvPr id="245789" name="Rectangle 29"/>
          <p:cNvSpPr>
            <a:spLocks noChangeArrowheads="1"/>
          </p:cNvSpPr>
          <p:nvPr/>
        </p:nvSpPr>
        <p:spPr bwMode="auto">
          <a:xfrm>
            <a:off x="4870450" y="5241925"/>
            <a:ext cx="44450" cy="22225"/>
          </a:xfrm>
          <a:prstGeom prst="rect">
            <a:avLst/>
          </a:prstGeom>
          <a:solidFill>
            <a:srgbClr val="FFFFFF"/>
          </a:solidFill>
          <a:ln w="9525">
            <a:solidFill>
              <a:schemeClr val="tx1"/>
            </a:solidFill>
            <a:miter lim="800000"/>
            <a:headEnd/>
            <a:tailEnd/>
          </a:ln>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latin typeface="Arial" panose="020B0604020202020204" pitchFamily="34" charset="0"/>
            </a:endParaRPr>
          </a:p>
        </p:txBody>
      </p:sp>
      <p:sp>
        <p:nvSpPr>
          <p:cNvPr id="245790" name="Rectangle 30"/>
          <p:cNvSpPr>
            <a:spLocks noChangeArrowheads="1"/>
          </p:cNvSpPr>
          <p:nvPr/>
        </p:nvSpPr>
        <p:spPr bwMode="auto">
          <a:xfrm>
            <a:off x="5005388" y="5241925"/>
            <a:ext cx="44450" cy="22225"/>
          </a:xfrm>
          <a:prstGeom prst="rect">
            <a:avLst/>
          </a:prstGeom>
          <a:solidFill>
            <a:srgbClr val="FFFFFF"/>
          </a:solidFill>
          <a:ln w="9525">
            <a:solidFill>
              <a:schemeClr val="tx1"/>
            </a:solidFill>
            <a:miter lim="800000"/>
            <a:headEnd/>
            <a:tailEnd/>
          </a:ln>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latin typeface="Arial" panose="020B0604020202020204" pitchFamily="34" charset="0"/>
            </a:endParaRPr>
          </a:p>
        </p:txBody>
      </p:sp>
      <p:sp>
        <p:nvSpPr>
          <p:cNvPr id="245791" name="Rectangle 31"/>
          <p:cNvSpPr>
            <a:spLocks noChangeArrowheads="1"/>
          </p:cNvSpPr>
          <p:nvPr/>
        </p:nvSpPr>
        <p:spPr bwMode="auto">
          <a:xfrm>
            <a:off x="5035550" y="5241925"/>
            <a:ext cx="22225" cy="15875"/>
          </a:xfrm>
          <a:prstGeom prst="rect">
            <a:avLst/>
          </a:prstGeom>
          <a:solidFill>
            <a:srgbClr val="FFFFFF"/>
          </a:solidFill>
          <a:ln w="9525">
            <a:solidFill>
              <a:schemeClr val="tx1"/>
            </a:solidFill>
            <a:miter lim="800000"/>
            <a:headEnd/>
            <a:tailEnd/>
          </a:ln>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latin typeface="Arial" panose="020B0604020202020204" pitchFamily="34" charset="0"/>
            </a:endParaRPr>
          </a:p>
        </p:txBody>
      </p:sp>
      <p:sp>
        <p:nvSpPr>
          <p:cNvPr id="245792" name="Rectangle 32"/>
          <p:cNvSpPr>
            <a:spLocks noChangeArrowheads="1"/>
          </p:cNvSpPr>
          <p:nvPr/>
        </p:nvSpPr>
        <p:spPr bwMode="auto">
          <a:xfrm>
            <a:off x="5035550" y="5241925"/>
            <a:ext cx="44450" cy="22225"/>
          </a:xfrm>
          <a:prstGeom prst="rect">
            <a:avLst/>
          </a:prstGeom>
          <a:solidFill>
            <a:srgbClr val="FFFFFF"/>
          </a:solidFill>
          <a:ln w="9525">
            <a:solidFill>
              <a:schemeClr val="tx1"/>
            </a:solidFill>
            <a:miter lim="800000"/>
            <a:headEnd/>
            <a:tailEnd/>
          </a:ln>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latin typeface="Arial" panose="020B0604020202020204" pitchFamily="34" charset="0"/>
            </a:endParaRPr>
          </a:p>
        </p:txBody>
      </p:sp>
      <p:sp>
        <p:nvSpPr>
          <p:cNvPr id="245793" name="Rectangle 33"/>
          <p:cNvSpPr>
            <a:spLocks noChangeArrowheads="1"/>
          </p:cNvSpPr>
          <p:nvPr/>
        </p:nvSpPr>
        <p:spPr bwMode="auto">
          <a:xfrm>
            <a:off x="5168900" y="5241925"/>
            <a:ext cx="46038" cy="22225"/>
          </a:xfrm>
          <a:prstGeom prst="rect">
            <a:avLst/>
          </a:prstGeom>
          <a:solidFill>
            <a:srgbClr val="FFFFFF"/>
          </a:solidFill>
          <a:ln w="9525">
            <a:solidFill>
              <a:schemeClr val="tx1"/>
            </a:solidFill>
            <a:miter lim="800000"/>
            <a:headEnd/>
            <a:tailEnd/>
          </a:ln>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latin typeface="Arial" panose="020B0604020202020204" pitchFamily="34" charset="0"/>
            </a:endParaRPr>
          </a:p>
        </p:txBody>
      </p:sp>
      <p:sp>
        <p:nvSpPr>
          <p:cNvPr id="245794" name="Rectangle 34"/>
          <p:cNvSpPr>
            <a:spLocks noChangeArrowheads="1"/>
          </p:cNvSpPr>
          <p:nvPr/>
        </p:nvSpPr>
        <p:spPr bwMode="auto">
          <a:xfrm>
            <a:off x="5303838" y="5241925"/>
            <a:ext cx="44450" cy="22225"/>
          </a:xfrm>
          <a:prstGeom prst="rect">
            <a:avLst/>
          </a:prstGeom>
          <a:solidFill>
            <a:srgbClr val="FFFFFF"/>
          </a:solidFill>
          <a:ln w="9525">
            <a:solidFill>
              <a:schemeClr val="tx1"/>
            </a:solidFill>
            <a:miter lim="800000"/>
            <a:headEnd/>
            <a:tailEnd/>
          </a:ln>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latin typeface="Arial" panose="020B0604020202020204" pitchFamily="34" charset="0"/>
            </a:endParaRPr>
          </a:p>
        </p:txBody>
      </p:sp>
      <p:sp>
        <p:nvSpPr>
          <p:cNvPr id="245795" name="Rectangle 35"/>
          <p:cNvSpPr>
            <a:spLocks noChangeArrowheads="1"/>
          </p:cNvSpPr>
          <p:nvPr/>
        </p:nvSpPr>
        <p:spPr bwMode="auto">
          <a:xfrm>
            <a:off x="5334000" y="5241925"/>
            <a:ext cx="22225" cy="15875"/>
          </a:xfrm>
          <a:prstGeom prst="rect">
            <a:avLst/>
          </a:prstGeom>
          <a:solidFill>
            <a:srgbClr val="FFFFFF"/>
          </a:solidFill>
          <a:ln w="9525">
            <a:solidFill>
              <a:schemeClr val="tx1"/>
            </a:solidFill>
            <a:miter lim="800000"/>
            <a:headEnd/>
            <a:tailEnd/>
          </a:ln>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latin typeface="Arial" panose="020B0604020202020204" pitchFamily="34" charset="0"/>
            </a:endParaRPr>
          </a:p>
        </p:txBody>
      </p:sp>
      <p:sp>
        <p:nvSpPr>
          <p:cNvPr id="245796" name="Rectangle 36"/>
          <p:cNvSpPr>
            <a:spLocks noChangeArrowheads="1"/>
          </p:cNvSpPr>
          <p:nvPr/>
        </p:nvSpPr>
        <p:spPr bwMode="auto">
          <a:xfrm>
            <a:off x="5334000" y="5241925"/>
            <a:ext cx="44450" cy="22225"/>
          </a:xfrm>
          <a:prstGeom prst="rect">
            <a:avLst/>
          </a:prstGeom>
          <a:solidFill>
            <a:srgbClr val="FFFFFF"/>
          </a:solidFill>
          <a:ln w="9525">
            <a:solidFill>
              <a:schemeClr val="tx1"/>
            </a:solidFill>
            <a:miter lim="800000"/>
            <a:headEnd/>
            <a:tailEnd/>
          </a:ln>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latin typeface="Arial" panose="020B0604020202020204" pitchFamily="34" charset="0"/>
            </a:endParaRPr>
          </a:p>
        </p:txBody>
      </p:sp>
      <p:sp>
        <p:nvSpPr>
          <p:cNvPr id="245797" name="Rectangle 37"/>
          <p:cNvSpPr>
            <a:spLocks noChangeArrowheads="1"/>
          </p:cNvSpPr>
          <p:nvPr/>
        </p:nvSpPr>
        <p:spPr bwMode="auto">
          <a:xfrm>
            <a:off x="5467350" y="5241925"/>
            <a:ext cx="46038" cy="22225"/>
          </a:xfrm>
          <a:prstGeom prst="rect">
            <a:avLst/>
          </a:prstGeom>
          <a:solidFill>
            <a:srgbClr val="FFFFFF"/>
          </a:solidFill>
          <a:ln w="9525">
            <a:solidFill>
              <a:schemeClr val="tx1"/>
            </a:solidFill>
            <a:miter lim="800000"/>
            <a:headEnd/>
            <a:tailEnd/>
          </a:ln>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latin typeface="Arial" panose="020B0604020202020204" pitchFamily="34" charset="0"/>
            </a:endParaRPr>
          </a:p>
        </p:txBody>
      </p:sp>
      <p:sp>
        <p:nvSpPr>
          <p:cNvPr id="245798" name="Rectangle 38"/>
          <p:cNvSpPr>
            <a:spLocks noChangeArrowheads="1"/>
          </p:cNvSpPr>
          <p:nvPr/>
        </p:nvSpPr>
        <p:spPr bwMode="auto">
          <a:xfrm>
            <a:off x="5602288" y="5241925"/>
            <a:ext cx="44450" cy="22225"/>
          </a:xfrm>
          <a:prstGeom prst="rect">
            <a:avLst/>
          </a:prstGeom>
          <a:solidFill>
            <a:srgbClr val="FFFFFF"/>
          </a:solidFill>
          <a:ln w="9525">
            <a:solidFill>
              <a:schemeClr val="tx1"/>
            </a:solidFill>
            <a:miter lim="800000"/>
            <a:headEnd/>
            <a:tailEnd/>
          </a:ln>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latin typeface="Arial" panose="020B0604020202020204" pitchFamily="34" charset="0"/>
            </a:endParaRPr>
          </a:p>
        </p:txBody>
      </p:sp>
      <p:sp>
        <p:nvSpPr>
          <p:cNvPr id="245799" name="Rectangle 39"/>
          <p:cNvSpPr>
            <a:spLocks noChangeArrowheads="1"/>
          </p:cNvSpPr>
          <p:nvPr/>
        </p:nvSpPr>
        <p:spPr bwMode="auto">
          <a:xfrm>
            <a:off x="5640388" y="5241925"/>
            <a:ext cx="22225" cy="15875"/>
          </a:xfrm>
          <a:prstGeom prst="rect">
            <a:avLst/>
          </a:prstGeom>
          <a:solidFill>
            <a:srgbClr val="FFFFFF"/>
          </a:solidFill>
          <a:ln w="9525">
            <a:solidFill>
              <a:schemeClr val="tx1"/>
            </a:solidFill>
            <a:miter lim="800000"/>
            <a:headEnd/>
            <a:tailEnd/>
          </a:ln>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latin typeface="Arial" panose="020B0604020202020204" pitchFamily="34" charset="0"/>
            </a:endParaRPr>
          </a:p>
        </p:txBody>
      </p:sp>
      <p:sp>
        <p:nvSpPr>
          <p:cNvPr id="245800" name="Rectangle 40"/>
          <p:cNvSpPr>
            <a:spLocks noChangeArrowheads="1"/>
          </p:cNvSpPr>
          <p:nvPr/>
        </p:nvSpPr>
        <p:spPr bwMode="auto">
          <a:xfrm>
            <a:off x="5640388" y="5241925"/>
            <a:ext cx="44450" cy="22225"/>
          </a:xfrm>
          <a:prstGeom prst="rect">
            <a:avLst/>
          </a:prstGeom>
          <a:solidFill>
            <a:srgbClr val="FFFFFF"/>
          </a:solidFill>
          <a:ln w="9525">
            <a:solidFill>
              <a:schemeClr val="tx1"/>
            </a:solidFill>
            <a:miter lim="800000"/>
            <a:headEnd/>
            <a:tailEnd/>
          </a:ln>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latin typeface="Arial" panose="020B0604020202020204" pitchFamily="34" charset="0"/>
            </a:endParaRPr>
          </a:p>
        </p:txBody>
      </p:sp>
      <p:sp>
        <p:nvSpPr>
          <p:cNvPr id="245801" name="Rectangle 41"/>
          <p:cNvSpPr>
            <a:spLocks noChangeArrowheads="1"/>
          </p:cNvSpPr>
          <p:nvPr/>
        </p:nvSpPr>
        <p:spPr bwMode="auto">
          <a:xfrm>
            <a:off x="5773738" y="5241925"/>
            <a:ext cx="44450" cy="22225"/>
          </a:xfrm>
          <a:prstGeom prst="rect">
            <a:avLst/>
          </a:prstGeom>
          <a:solidFill>
            <a:srgbClr val="FFFFFF"/>
          </a:solidFill>
          <a:ln w="9525">
            <a:solidFill>
              <a:schemeClr val="tx1"/>
            </a:solidFill>
            <a:miter lim="800000"/>
            <a:headEnd/>
            <a:tailEnd/>
          </a:ln>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latin typeface="Arial" panose="020B0604020202020204" pitchFamily="34" charset="0"/>
            </a:endParaRPr>
          </a:p>
        </p:txBody>
      </p:sp>
      <p:sp>
        <p:nvSpPr>
          <p:cNvPr id="245802" name="Rectangle 42"/>
          <p:cNvSpPr>
            <a:spLocks noChangeArrowheads="1"/>
          </p:cNvSpPr>
          <p:nvPr/>
        </p:nvSpPr>
        <p:spPr bwMode="auto">
          <a:xfrm>
            <a:off x="5908675" y="5241925"/>
            <a:ext cx="44450" cy="22225"/>
          </a:xfrm>
          <a:prstGeom prst="rect">
            <a:avLst/>
          </a:prstGeom>
          <a:solidFill>
            <a:srgbClr val="FFFFFF"/>
          </a:solidFill>
          <a:ln w="9525">
            <a:solidFill>
              <a:schemeClr val="tx1"/>
            </a:solidFill>
            <a:miter lim="800000"/>
            <a:headEnd/>
            <a:tailEnd/>
          </a:ln>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latin typeface="Arial" panose="020B0604020202020204" pitchFamily="34" charset="0"/>
            </a:endParaRPr>
          </a:p>
        </p:txBody>
      </p:sp>
      <p:sp>
        <p:nvSpPr>
          <p:cNvPr id="245803" name="Rectangle 43"/>
          <p:cNvSpPr>
            <a:spLocks noChangeArrowheads="1"/>
          </p:cNvSpPr>
          <p:nvPr/>
        </p:nvSpPr>
        <p:spPr bwMode="auto">
          <a:xfrm>
            <a:off x="5938838" y="5211763"/>
            <a:ext cx="22225" cy="46037"/>
          </a:xfrm>
          <a:prstGeom prst="rect">
            <a:avLst/>
          </a:prstGeom>
          <a:solidFill>
            <a:srgbClr val="FFFFFF"/>
          </a:solidFill>
          <a:ln w="9525">
            <a:solidFill>
              <a:schemeClr val="tx1"/>
            </a:solidFill>
            <a:miter lim="800000"/>
            <a:headEnd/>
            <a:tailEnd/>
          </a:ln>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latin typeface="Arial" panose="020B0604020202020204" pitchFamily="34" charset="0"/>
            </a:endParaRPr>
          </a:p>
        </p:txBody>
      </p:sp>
      <p:sp>
        <p:nvSpPr>
          <p:cNvPr id="245804" name="Rectangle 44"/>
          <p:cNvSpPr>
            <a:spLocks noChangeArrowheads="1"/>
          </p:cNvSpPr>
          <p:nvPr/>
        </p:nvSpPr>
        <p:spPr bwMode="auto">
          <a:xfrm>
            <a:off x="5938838" y="5078413"/>
            <a:ext cx="22225" cy="44450"/>
          </a:xfrm>
          <a:prstGeom prst="rect">
            <a:avLst/>
          </a:prstGeom>
          <a:solidFill>
            <a:srgbClr val="FFFFFF"/>
          </a:solidFill>
          <a:ln w="57150">
            <a:solidFill>
              <a:srgbClr val="000000"/>
            </a:solidFill>
            <a:miter lim="800000"/>
            <a:headEnd/>
            <a:tailEnd/>
          </a:ln>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latin typeface="Arial" panose="020B0604020202020204" pitchFamily="34" charset="0"/>
            </a:endParaRPr>
          </a:p>
        </p:txBody>
      </p:sp>
      <p:sp>
        <p:nvSpPr>
          <p:cNvPr id="245805" name="Rectangle 45"/>
          <p:cNvSpPr>
            <a:spLocks noChangeArrowheads="1"/>
          </p:cNvSpPr>
          <p:nvPr/>
        </p:nvSpPr>
        <p:spPr bwMode="auto">
          <a:xfrm>
            <a:off x="5938838" y="4943475"/>
            <a:ext cx="22225" cy="44450"/>
          </a:xfrm>
          <a:prstGeom prst="rect">
            <a:avLst/>
          </a:prstGeom>
          <a:solidFill>
            <a:srgbClr val="FFFFFF"/>
          </a:solidFill>
          <a:ln w="57150">
            <a:solidFill>
              <a:srgbClr val="000000"/>
            </a:solidFill>
            <a:miter lim="800000"/>
            <a:headEnd/>
            <a:tailEnd/>
          </a:ln>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latin typeface="Arial" panose="020B0604020202020204" pitchFamily="34" charset="0"/>
            </a:endParaRPr>
          </a:p>
        </p:txBody>
      </p:sp>
      <p:sp>
        <p:nvSpPr>
          <p:cNvPr id="245806" name="Rectangle 46"/>
          <p:cNvSpPr>
            <a:spLocks noChangeArrowheads="1"/>
          </p:cNvSpPr>
          <p:nvPr/>
        </p:nvSpPr>
        <p:spPr bwMode="auto">
          <a:xfrm>
            <a:off x="5938838" y="4808538"/>
            <a:ext cx="22225" cy="44450"/>
          </a:xfrm>
          <a:prstGeom prst="rect">
            <a:avLst/>
          </a:prstGeom>
          <a:solidFill>
            <a:srgbClr val="FFFFFF"/>
          </a:solidFill>
          <a:ln w="57150">
            <a:solidFill>
              <a:srgbClr val="000000"/>
            </a:solidFill>
            <a:miter lim="800000"/>
            <a:headEnd/>
            <a:tailEnd/>
          </a:ln>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latin typeface="Arial" panose="020B0604020202020204" pitchFamily="34" charset="0"/>
            </a:endParaRPr>
          </a:p>
        </p:txBody>
      </p:sp>
      <p:sp>
        <p:nvSpPr>
          <p:cNvPr id="245807" name="Rectangle 47"/>
          <p:cNvSpPr>
            <a:spLocks noChangeArrowheads="1"/>
          </p:cNvSpPr>
          <p:nvPr/>
        </p:nvSpPr>
        <p:spPr bwMode="auto">
          <a:xfrm>
            <a:off x="5938838" y="4673600"/>
            <a:ext cx="22225" cy="46038"/>
          </a:xfrm>
          <a:prstGeom prst="rect">
            <a:avLst/>
          </a:prstGeom>
          <a:solidFill>
            <a:srgbClr val="FFFFFF"/>
          </a:solidFill>
          <a:ln w="57150">
            <a:solidFill>
              <a:srgbClr val="000000"/>
            </a:solidFill>
            <a:miter lim="800000"/>
            <a:headEnd/>
            <a:tailEnd/>
          </a:ln>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latin typeface="Arial" panose="020B0604020202020204" pitchFamily="34" charset="0"/>
            </a:endParaRPr>
          </a:p>
        </p:txBody>
      </p:sp>
      <p:sp>
        <p:nvSpPr>
          <p:cNvPr id="245808" name="Rectangle 48"/>
          <p:cNvSpPr>
            <a:spLocks noChangeArrowheads="1"/>
          </p:cNvSpPr>
          <p:nvPr/>
        </p:nvSpPr>
        <p:spPr bwMode="auto">
          <a:xfrm>
            <a:off x="5938838" y="4540250"/>
            <a:ext cx="22225" cy="44450"/>
          </a:xfrm>
          <a:prstGeom prst="rect">
            <a:avLst/>
          </a:prstGeom>
          <a:solidFill>
            <a:srgbClr val="FFFFFF"/>
          </a:solidFill>
          <a:ln w="57150">
            <a:solidFill>
              <a:srgbClr val="000000"/>
            </a:solidFill>
            <a:miter lim="800000"/>
            <a:headEnd/>
            <a:tailEnd/>
          </a:ln>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latin typeface="Arial" panose="020B0604020202020204" pitchFamily="34" charset="0"/>
            </a:endParaRPr>
          </a:p>
        </p:txBody>
      </p:sp>
      <p:sp>
        <p:nvSpPr>
          <p:cNvPr id="245809" name="Rectangle 49"/>
          <p:cNvSpPr>
            <a:spLocks noChangeArrowheads="1"/>
          </p:cNvSpPr>
          <p:nvPr/>
        </p:nvSpPr>
        <p:spPr bwMode="auto">
          <a:xfrm>
            <a:off x="5938838" y="4405313"/>
            <a:ext cx="22225" cy="44450"/>
          </a:xfrm>
          <a:prstGeom prst="rect">
            <a:avLst/>
          </a:prstGeom>
          <a:solidFill>
            <a:srgbClr val="FFFFFF"/>
          </a:solidFill>
          <a:ln w="57150">
            <a:solidFill>
              <a:srgbClr val="000000"/>
            </a:solidFill>
            <a:miter lim="800000"/>
            <a:headEnd/>
            <a:tailEnd/>
          </a:ln>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latin typeface="Arial" panose="020B0604020202020204" pitchFamily="34" charset="0"/>
            </a:endParaRPr>
          </a:p>
        </p:txBody>
      </p:sp>
      <p:sp>
        <p:nvSpPr>
          <p:cNvPr id="245810" name="Rectangle 50"/>
          <p:cNvSpPr>
            <a:spLocks noChangeArrowheads="1"/>
          </p:cNvSpPr>
          <p:nvPr/>
        </p:nvSpPr>
        <p:spPr bwMode="auto">
          <a:xfrm>
            <a:off x="5938838" y="4337050"/>
            <a:ext cx="44450" cy="23813"/>
          </a:xfrm>
          <a:prstGeom prst="rect">
            <a:avLst/>
          </a:prstGeom>
          <a:solidFill>
            <a:srgbClr val="FFFFFF"/>
          </a:solidFill>
          <a:ln w="57150">
            <a:solidFill>
              <a:srgbClr val="000000"/>
            </a:solidFill>
            <a:miter lim="800000"/>
            <a:headEnd/>
            <a:tailEnd/>
          </a:ln>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latin typeface="Arial" panose="020B0604020202020204" pitchFamily="34" charset="0"/>
            </a:endParaRPr>
          </a:p>
        </p:txBody>
      </p:sp>
      <p:sp>
        <p:nvSpPr>
          <p:cNvPr id="245811" name="Rectangle 51"/>
          <p:cNvSpPr>
            <a:spLocks noChangeArrowheads="1"/>
          </p:cNvSpPr>
          <p:nvPr/>
        </p:nvSpPr>
        <p:spPr bwMode="auto">
          <a:xfrm>
            <a:off x="6072188" y="4337050"/>
            <a:ext cx="46037" cy="23813"/>
          </a:xfrm>
          <a:prstGeom prst="rect">
            <a:avLst/>
          </a:prstGeom>
          <a:solidFill>
            <a:srgbClr val="FFFFFF"/>
          </a:solidFill>
          <a:ln w="57150">
            <a:solidFill>
              <a:srgbClr val="000000"/>
            </a:solidFill>
            <a:miter lim="800000"/>
            <a:headEnd/>
            <a:tailEnd/>
          </a:ln>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latin typeface="Arial" panose="020B0604020202020204" pitchFamily="34" charset="0"/>
            </a:endParaRPr>
          </a:p>
        </p:txBody>
      </p:sp>
      <p:sp>
        <p:nvSpPr>
          <p:cNvPr id="245812" name="Rectangle 52"/>
          <p:cNvSpPr>
            <a:spLocks noChangeArrowheads="1"/>
          </p:cNvSpPr>
          <p:nvPr/>
        </p:nvSpPr>
        <p:spPr bwMode="auto">
          <a:xfrm>
            <a:off x="6207125" y="4337050"/>
            <a:ext cx="44450" cy="23813"/>
          </a:xfrm>
          <a:prstGeom prst="rect">
            <a:avLst/>
          </a:prstGeom>
          <a:solidFill>
            <a:srgbClr val="FFFFFF"/>
          </a:solidFill>
          <a:ln w="57150">
            <a:solidFill>
              <a:srgbClr val="000000"/>
            </a:solidFill>
            <a:miter lim="800000"/>
            <a:headEnd/>
            <a:tailEnd/>
          </a:ln>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latin typeface="Arial" panose="020B0604020202020204" pitchFamily="34" charset="0"/>
            </a:endParaRPr>
          </a:p>
        </p:txBody>
      </p:sp>
      <p:sp>
        <p:nvSpPr>
          <p:cNvPr id="245813" name="Rectangle 53"/>
          <p:cNvSpPr>
            <a:spLocks noChangeArrowheads="1"/>
          </p:cNvSpPr>
          <p:nvPr/>
        </p:nvSpPr>
        <p:spPr bwMode="auto">
          <a:xfrm>
            <a:off x="6237288" y="4308475"/>
            <a:ext cx="22225" cy="44450"/>
          </a:xfrm>
          <a:prstGeom prst="rect">
            <a:avLst/>
          </a:prstGeom>
          <a:solidFill>
            <a:srgbClr val="FFFFFF"/>
          </a:solidFill>
          <a:ln w="57150">
            <a:solidFill>
              <a:srgbClr val="000000"/>
            </a:solidFill>
            <a:miter lim="800000"/>
            <a:headEnd/>
            <a:tailEnd/>
          </a:ln>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latin typeface="Arial" panose="020B0604020202020204" pitchFamily="34" charset="0"/>
            </a:endParaRPr>
          </a:p>
        </p:txBody>
      </p:sp>
      <p:sp>
        <p:nvSpPr>
          <p:cNvPr id="245814" name="Rectangle 54"/>
          <p:cNvSpPr>
            <a:spLocks noChangeArrowheads="1"/>
          </p:cNvSpPr>
          <p:nvPr/>
        </p:nvSpPr>
        <p:spPr bwMode="auto">
          <a:xfrm>
            <a:off x="6237288" y="4173538"/>
            <a:ext cx="22225" cy="44450"/>
          </a:xfrm>
          <a:prstGeom prst="rect">
            <a:avLst/>
          </a:prstGeom>
          <a:solidFill>
            <a:srgbClr val="FFFFFF"/>
          </a:solidFill>
          <a:ln w="57150">
            <a:solidFill>
              <a:srgbClr val="000000"/>
            </a:solidFill>
            <a:miter lim="800000"/>
            <a:headEnd/>
            <a:tailEnd/>
          </a:ln>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latin typeface="Arial" panose="020B0604020202020204" pitchFamily="34" charset="0"/>
            </a:endParaRPr>
          </a:p>
        </p:txBody>
      </p:sp>
      <p:sp>
        <p:nvSpPr>
          <p:cNvPr id="245815" name="Rectangle 55"/>
          <p:cNvSpPr>
            <a:spLocks noChangeArrowheads="1"/>
          </p:cNvSpPr>
          <p:nvPr/>
        </p:nvSpPr>
        <p:spPr bwMode="auto">
          <a:xfrm>
            <a:off x="6237288" y="4038600"/>
            <a:ext cx="22225" cy="44450"/>
          </a:xfrm>
          <a:prstGeom prst="rect">
            <a:avLst/>
          </a:prstGeom>
          <a:solidFill>
            <a:srgbClr val="FFFFFF"/>
          </a:solidFill>
          <a:ln w="57150">
            <a:solidFill>
              <a:srgbClr val="000000"/>
            </a:solidFill>
            <a:miter lim="800000"/>
            <a:headEnd/>
            <a:tailEnd/>
          </a:ln>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latin typeface="Arial" panose="020B0604020202020204" pitchFamily="34" charset="0"/>
            </a:endParaRPr>
          </a:p>
        </p:txBody>
      </p:sp>
      <p:sp>
        <p:nvSpPr>
          <p:cNvPr id="245816" name="Rectangle 56"/>
          <p:cNvSpPr>
            <a:spLocks noChangeArrowheads="1"/>
          </p:cNvSpPr>
          <p:nvPr/>
        </p:nvSpPr>
        <p:spPr bwMode="auto">
          <a:xfrm>
            <a:off x="6237288" y="3903663"/>
            <a:ext cx="22225" cy="46037"/>
          </a:xfrm>
          <a:prstGeom prst="rect">
            <a:avLst/>
          </a:prstGeom>
          <a:solidFill>
            <a:srgbClr val="FFFFFF"/>
          </a:solidFill>
          <a:ln w="57150">
            <a:solidFill>
              <a:srgbClr val="000000"/>
            </a:solidFill>
            <a:miter lim="800000"/>
            <a:headEnd/>
            <a:tailEnd/>
          </a:ln>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latin typeface="Arial" panose="020B0604020202020204" pitchFamily="34" charset="0"/>
            </a:endParaRPr>
          </a:p>
        </p:txBody>
      </p:sp>
      <p:sp>
        <p:nvSpPr>
          <p:cNvPr id="245817" name="Rectangle 57"/>
          <p:cNvSpPr>
            <a:spLocks noChangeArrowheads="1"/>
          </p:cNvSpPr>
          <p:nvPr/>
        </p:nvSpPr>
        <p:spPr bwMode="auto">
          <a:xfrm>
            <a:off x="6237288" y="3770313"/>
            <a:ext cx="22225" cy="44450"/>
          </a:xfrm>
          <a:prstGeom prst="rect">
            <a:avLst/>
          </a:prstGeom>
          <a:solidFill>
            <a:srgbClr val="FFFFFF"/>
          </a:solidFill>
          <a:ln w="57150">
            <a:solidFill>
              <a:srgbClr val="000000"/>
            </a:solidFill>
            <a:miter lim="800000"/>
            <a:headEnd/>
            <a:tailEnd/>
          </a:ln>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latin typeface="Arial" panose="020B0604020202020204" pitchFamily="34" charset="0"/>
            </a:endParaRPr>
          </a:p>
        </p:txBody>
      </p:sp>
      <p:sp>
        <p:nvSpPr>
          <p:cNvPr id="245818" name="Rectangle 58"/>
          <p:cNvSpPr>
            <a:spLocks noChangeArrowheads="1"/>
          </p:cNvSpPr>
          <p:nvPr/>
        </p:nvSpPr>
        <p:spPr bwMode="auto">
          <a:xfrm>
            <a:off x="6237288" y="3635375"/>
            <a:ext cx="22225" cy="44450"/>
          </a:xfrm>
          <a:prstGeom prst="rect">
            <a:avLst/>
          </a:prstGeom>
          <a:solidFill>
            <a:srgbClr val="FFFFFF"/>
          </a:solidFill>
          <a:ln w="57150">
            <a:solidFill>
              <a:srgbClr val="000000"/>
            </a:solidFill>
            <a:miter lim="800000"/>
            <a:headEnd/>
            <a:tailEnd/>
          </a:ln>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latin typeface="Arial" panose="020B0604020202020204" pitchFamily="34" charset="0"/>
            </a:endParaRPr>
          </a:p>
        </p:txBody>
      </p:sp>
      <p:sp>
        <p:nvSpPr>
          <p:cNvPr id="245819" name="Rectangle 59"/>
          <p:cNvSpPr>
            <a:spLocks noChangeArrowheads="1"/>
          </p:cNvSpPr>
          <p:nvPr/>
        </p:nvSpPr>
        <p:spPr bwMode="auto">
          <a:xfrm>
            <a:off x="6237288" y="3500438"/>
            <a:ext cx="22225" cy="44450"/>
          </a:xfrm>
          <a:prstGeom prst="rect">
            <a:avLst/>
          </a:prstGeom>
          <a:solidFill>
            <a:srgbClr val="FFFFFF"/>
          </a:solidFill>
          <a:ln w="57150">
            <a:solidFill>
              <a:srgbClr val="000000"/>
            </a:solidFill>
            <a:miter lim="800000"/>
            <a:headEnd/>
            <a:tailEnd/>
          </a:ln>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latin typeface="Arial" panose="020B0604020202020204" pitchFamily="34" charset="0"/>
            </a:endParaRPr>
          </a:p>
        </p:txBody>
      </p:sp>
      <p:sp>
        <p:nvSpPr>
          <p:cNvPr id="245820" name="Rectangle 60"/>
          <p:cNvSpPr>
            <a:spLocks noChangeArrowheads="1"/>
          </p:cNvSpPr>
          <p:nvPr/>
        </p:nvSpPr>
        <p:spPr bwMode="auto">
          <a:xfrm>
            <a:off x="6237288" y="3433763"/>
            <a:ext cx="44450" cy="22225"/>
          </a:xfrm>
          <a:prstGeom prst="rect">
            <a:avLst/>
          </a:prstGeom>
          <a:solidFill>
            <a:srgbClr val="FFFFFF"/>
          </a:solidFill>
          <a:ln w="57150">
            <a:solidFill>
              <a:srgbClr val="000000"/>
            </a:solidFill>
            <a:miter lim="800000"/>
            <a:headEnd/>
            <a:tailEnd/>
          </a:ln>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latin typeface="Arial" panose="020B0604020202020204" pitchFamily="34" charset="0"/>
            </a:endParaRPr>
          </a:p>
        </p:txBody>
      </p:sp>
      <p:sp>
        <p:nvSpPr>
          <p:cNvPr id="245821" name="Rectangle 61"/>
          <p:cNvSpPr>
            <a:spLocks noChangeArrowheads="1"/>
          </p:cNvSpPr>
          <p:nvPr/>
        </p:nvSpPr>
        <p:spPr bwMode="auto">
          <a:xfrm>
            <a:off x="6370638" y="3433763"/>
            <a:ext cx="46037" cy="22225"/>
          </a:xfrm>
          <a:prstGeom prst="rect">
            <a:avLst/>
          </a:prstGeom>
          <a:solidFill>
            <a:srgbClr val="FFFFFF"/>
          </a:solidFill>
          <a:ln w="57150">
            <a:solidFill>
              <a:srgbClr val="000000"/>
            </a:solidFill>
            <a:miter lim="800000"/>
            <a:headEnd/>
            <a:tailEnd/>
          </a:ln>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latin typeface="Arial" panose="020B0604020202020204" pitchFamily="34" charset="0"/>
            </a:endParaRPr>
          </a:p>
        </p:txBody>
      </p:sp>
      <p:sp>
        <p:nvSpPr>
          <p:cNvPr id="245822" name="Rectangle 62"/>
          <p:cNvSpPr>
            <a:spLocks noChangeArrowheads="1"/>
          </p:cNvSpPr>
          <p:nvPr/>
        </p:nvSpPr>
        <p:spPr bwMode="auto">
          <a:xfrm>
            <a:off x="6505575" y="3433763"/>
            <a:ext cx="44450" cy="22225"/>
          </a:xfrm>
          <a:prstGeom prst="rect">
            <a:avLst/>
          </a:prstGeom>
          <a:solidFill>
            <a:srgbClr val="FFFFFF"/>
          </a:solidFill>
          <a:ln w="57150">
            <a:solidFill>
              <a:srgbClr val="000000"/>
            </a:solidFill>
            <a:miter lim="800000"/>
            <a:headEnd/>
            <a:tailEnd/>
          </a:ln>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latin typeface="Arial" panose="020B0604020202020204" pitchFamily="34" charset="0"/>
            </a:endParaRPr>
          </a:p>
        </p:txBody>
      </p:sp>
      <p:sp>
        <p:nvSpPr>
          <p:cNvPr id="245823" name="Rectangle 63"/>
          <p:cNvSpPr>
            <a:spLocks noChangeArrowheads="1"/>
          </p:cNvSpPr>
          <p:nvPr/>
        </p:nvSpPr>
        <p:spPr bwMode="auto">
          <a:xfrm>
            <a:off x="6543675" y="3403600"/>
            <a:ext cx="22225" cy="44450"/>
          </a:xfrm>
          <a:prstGeom prst="rect">
            <a:avLst/>
          </a:prstGeom>
          <a:solidFill>
            <a:srgbClr val="FFFFFF"/>
          </a:solidFill>
          <a:ln w="57150">
            <a:solidFill>
              <a:srgbClr val="000000"/>
            </a:solidFill>
            <a:miter lim="800000"/>
            <a:headEnd/>
            <a:tailEnd/>
          </a:ln>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latin typeface="Arial" panose="020B0604020202020204" pitchFamily="34" charset="0"/>
            </a:endParaRPr>
          </a:p>
        </p:txBody>
      </p:sp>
      <p:sp>
        <p:nvSpPr>
          <p:cNvPr id="245824" name="Rectangle 64"/>
          <p:cNvSpPr>
            <a:spLocks noChangeArrowheads="1"/>
          </p:cNvSpPr>
          <p:nvPr/>
        </p:nvSpPr>
        <p:spPr bwMode="auto">
          <a:xfrm>
            <a:off x="6543675" y="3268663"/>
            <a:ext cx="22225" cy="44450"/>
          </a:xfrm>
          <a:prstGeom prst="rect">
            <a:avLst/>
          </a:prstGeom>
          <a:solidFill>
            <a:srgbClr val="FFFFFF"/>
          </a:solidFill>
          <a:ln w="57150">
            <a:solidFill>
              <a:srgbClr val="000000"/>
            </a:solidFill>
            <a:miter lim="800000"/>
            <a:headEnd/>
            <a:tailEnd/>
          </a:ln>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latin typeface="Arial" panose="020B0604020202020204" pitchFamily="34" charset="0"/>
            </a:endParaRPr>
          </a:p>
        </p:txBody>
      </p:sp>
      <p:sp>
        <p:nvSpPr>
          <p:cNvPr id="245825" name="Rectangle 65"/>
          <p:cNvSpPr>
            <a:spLocks noChangeArrowheads="1"/>
          </p:cNvSpPr>
          <p:nvPr/>
        </p:nvSpPr>
        <p:spPr bwMode="auto">
          <a:xfrm>
            <a:off x="6543675" y="3133725"/>
            <a:ext cx="22225" cy="46038"/>
          </a:xfrm>
          <a:prstGeom prst="rect">
            <a:avLst/>
          </a:prstGeom>
          <a:solidFill>
            <a:srgbClr val="FFFFFF"/>
          </a:solidFill>
          <a:ln w="57150">
            <a:solidFill>
              <a:srgbClr val="000000"/>
            </a:solidFill>
            <a:miter lim="800000"/>
            <a:headEnd/>
            <a:tailEnd/>
          </a:ln>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latin typeface="Arial" panose="020B0604020202020204" pitchFamily="34" charset="0"/>
            </a:endParaRPr>
          </a:p>
        </p:txBody>
      </p:sp>
      <p:sp>
        <p:nvSpPr>
          <p:cNvPr id="245826" name="Rectangle 66"/>
          <p:cNvSpPr>
            <a:spLocks noChangeArrowheads="1"/>
          </p:cNvSpPr>
          <p:nvPr/>
        </p:nvSpPr>
        <p:spPr bwMode="auto">
          <a:xfrm>
            <a:off x="6543675" y="3000375"/>
            <a:ext cx="22225" cy="44450"/>
          </a:xfrm>
          <a:prstGeom prst="rect">
            <a:avLst/>
          </a:prstGeom>
          <a:solidFill>
            <a:srgbClr val="FFFFFF"/>
          </a:solidFill>
          <a:ln w="57150">
            <a:solidFill>
              <a:srgbClr val="000000"/>
            </a:solidFill>
            <a:miter lim="800000"/>
            <a:headEnd/>
            <a:tailEnd/>
          </a:ln>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latin typeface="Arial" panose="020B0604020202020204" pitchFamily="34" charset="0"/>
            </a:endParaRPr>
          </a:p>
        </p:txBody>
      </p:sp>
      <p:sp>
        <p:nvSpPr>
          <p:cNvPr id="245827" name="Rectangle 67"/>
          <p:cNvSpPr>
            <a:spLocks noChangeArrowheads="1"/>
          </p:cNvSpPr>
          <p:nvPr/>
        </p:nvSpPr>
        <p:spPr bwMode="auto">
          <a:xfrm>
            <a:off x="6543675" y="2865438"/>
            <a:ext cx="22225" cy="44450"/>
          </a:xfrm>
          <a:prstGeom prst="rect">
            <a:avLst/>
          </a:prstGeom>
          <a:solidFill>
            <a:srgbClr val="FFFFFF"/>
          </a:solidFill>
          <a:ln w="57150">
            <a:solidFill>
              <a:srgbClr val="000000"/>
            </a:solidFill>
            <a:miter lim="800000"/>
            <a:headEnd/>
            <a:tailEnd/>
          </a:ln>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latin typeface="Arial" panose="020B0604020202020204" pitchFamily="34" charset="0"/>
            </a:endParaRPr>
          </a:p>
        </p:txBody>
      </p:sp>
      <p:sp>
        <p:nvSpPr>
          <p:cNvPr id="245828" name="Rectangle 68"/>
          <p:cNvSpPr>
            <a:spLocks noChangeArrowheads="1"/>
          </p:cNvSpPr>
          <p:nvPr/>
        </p:nvSpPr>
        <p:spPr bwMode="auto">
          <a:xfrm>
            <a:off x="6543675" y="2730500"/>
            <a:ext cx="22225" cy="44450"/>
          </a:xfrm>
          <a:prstGeom prst="rect">
            <a:avLst/>
          </a:prstGeom>
          <a:solidFill>
            <a:srgbClr val="FFFFFF"/>
          </a:solidFill>
          <a:ln w="57150">
            <a:solidFill>
              <a:srgbClr val="000000"/>
            </a:solidFill>
            <a:miter lim="800000"/>
            <a:headEnd/>
            <a:tailEnd/>
          </a:ln>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latin typeface="Arial" panose="020B0604020202020204" pitchFamily="34" charset="0"/>
            </a:endParaRPr>
          </a:p>
        </p:txBody>
      </p:sp>
      <p:sp>
        <p:nvSpPr>
          <p:cNvPr id="245829" name="Rectangle 69"/>
          <p:cNvSpPr>
            <a:spLocks noChangeArrowheads="1"/>
          </p:cNvSpPr>
          <p:nvPr/>
        </p:nvSpPr>
        <p:spPr bwMode="auto">
          <a:xfrm>
            <a:off x="6543675" y="2595563"/>
            <a:ext cx="22225" cy="46037"/>
          </a:xfrm>
          <a:prstGeom prst="rect">
            <a:avLst/>
          </a:prstGeom>
          <a:solidFill>
            <a:srgbClr val="FFFFFF"/>
          </a:solidFill>
          <a:ln w="57150">
            <a:solidFill>
              <a:srgbClr val="000000"/>
            </a:solidFill>
            <a:miter lim="800000"/>
            <a:headEnd/>
            <a:tailEnd/>
          </a:ln>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latin typeface="Arial" panose="020B0604020202020204" pitchFamily="34" charset="0"/>
            </a:endParaRPr>
          </a:p>
        </p:txBody>
      </p:sp>
      <p:sp>
        <p:nvSpPr>
          <p:cNvPr id="245830" name="Rectangle 70"/>
          <p:cNvSpPr>
            <a:spLocks noChangeArrowheads="1"/>
          </p:cNvSpPr>
          <p:nvPr/>
        </p:nvSpPr>
        <p:spPr bwMode="auto">
          <a:xfrm>
            <a:off x="6543675" y="2506663"/>
            <a:ext cx="44450" cy="22225"/>
          </a:xfrm>
          <a:prstGeom prst="rect">
            <a:avLst/>
          </a:prstGeom>
          <a:solidFill>
            <a:srgbClr val="FFFFFF"/>
          </a:solidFill>
          <a:ln w="57150">
            <a:solidFill>
              <a:srgbClr val="000000"/>
            </a:solidFill>
            <a:miter lim="800000"/>
            <a:headEnd/>
            <a:tailEnd/>
          </a:ln>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latin typeface="Arial" panose="020B0604020202020204" pitchFamily="34" charset="0"/>
            </a:endParaRPr>
          </a:p>
        </p:txBody>
      </p:sp>
      <p:sp>
        <p:nvSpPr>
          <p:cNvPr id="245831" name="Rectangle 71"/>
          <p:cNvSpPr>
            <a:spLocks noChangeArrowheads="1"/>
          </p:cNvSpPr>
          <p:nvPr/>
        </p:nvSpPr>
        <p:spPr bwMode="auto">
          <a:xfrm>
            <a:off x="6677025" y="2506663"/>
            <a:ext cx="44450" cy="22225"/>
          </a:xfrm>
          <a:prstGeom prst="rect">
            <a:avLst/>
          </a:prstGeom>
          <a:solidFill>
            <a:srgbClr val="FFFFFF"/>
          </a:solidFill>
          <a:ln w="57150">
            <a:solidFill>
              <a:srgbClr val="000000"/>
            </a:solidFill>
            <a:miter lim="800000"/>
            <a:headEnd/>
            <a:tailEnd/>
          </a:ln>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latin typeface="Arial" panose="020B0604020202020204" pitchFamily="34" charset="0"/>
            </a:endParaRPr>
          </a:p>
        </p:txBody>
      </p:sp>
      <p:sp>
        <p:nvSpPr>
          <p:cNvPr id="245832" name="Rectangle 72"/>
          <p:cNvSpPr>
            <a:spLocks noChangeArrowheads="1"/>
          </p:cNvSpPr>
          <p:nvPr/>
        </p:nvSpPr>
        <p:spPr bwMode="auto">
          <a:xfrm>
            <a:off x="6811963" y="2506663"/>
            <a:ext cx="44450" cy="22225"/>
          </a:xfrm>
          <a:prstGeom prst="rect">
            <a:avLst/>
          </a:prstGeom>
          <a:solidFill>
            <a:srgbClr val="FFFFFF"/>
          </a:solidFill>
          <a:ln w="57150">
            <a:solidFill>
              <a:srgbClr val="000000"/>
            </a:solidFill>
            <a:miter lim="800000"/>
            <a:headEnd/>
            <a:tailEnd/>
          </a:ln>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latin typeface="Arial" panose="020B0604020202020204" pitchFamily="34" charset="0"/>
            </a:endParaRPr>
          </a:p>
        </p:txBody>
      </p:sp>
      <p:sp>
        <p:nvSpPr>
          <p:cNvPr id="245833" name="Rectangle 73"/>
          <p:cNvSpPr>
            <a:spLocks noChangeArrowheads="1"/>
          </p:cNvSpPr>
          <p:nvPr/>
        </p:nvSpPr>
        <p:spPr bwMode="auto">
          <a:xfrm>
            <a:off x="6842125" y="2506663"/>
            <a:ext cx="22225" cy="14287"/>
          </a:xfrm>
          <a:prstGeom prst="rect">
            <a:avLst/>
          </a:prstGeom>
          <a:solidFill>
            <a:srgbClr val="FFFFFF"/>
          </a:solidFill>
          <a:ln w="57150">
            <a:solidFill>
              <a:srgbClr val="000000"/>
            </a:solidFill>
            <a:miter lim="800000"/>
            <a:headEnd/>
            <a:tailEnd/>
          </a:ln>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latin typeface="Arial" panose="020B0604020202020204" pitchFamily="34" charset="0"/>
            </a:endParaRPr>
          </a:p>
        </p:txBody>
      </p:sp>
      <p:sp>
        <p:nvSpPr>
          <p:cNvPr id="245834" name="Rectangle 74"/>
          <p:cNvSpPr>
            <a:spLocks noChangeArrowheads="1"/>
          </p:cNvSpPr>
          <p:nvPr/>
        </p:nvSpPr>
        <p:spPr bwMode="auto">
          <a:xfrm>
            <a:off x="6842125" y="2506663"/>
            <a:ext cx="44450" cy="22225"/>
          </a:xfrm>
          <a:prstGeom prst="rect">
            <a:avLst/>
          </a:prstGeom>
          <a:solidFill>
            <a:srgbClr val="FFFFFF"/>
          </a:solidFill>
          <a:ln w="57150">
            <a:solidFill>
              <a:srgbClr val="000000"/>
            </a:solidFill>
            <a:miter lim="800000"/>
            <a:headEnd/>
            <a:tailEnd/>
          </a:ln>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latin typeface="Arial" panose="020B0604020202020204" pitchFamily="34" charset="0"/>
            </a:endParaRPr>
          </a:p>
        </p:txBody>
      </p:sp>
      <p:sp>
        <p:nvSpPr>
          <p:cNvPr id="245835" name="Rectangle 75"/>
          <p:cNvSpPr>
            <a:spLocks noChangeArrowheads="1"/>
          </p:cNvSpPr>
          <p:nvPr/>
        </p:nvSpPr>
        <p:spPr bwMode="auto">
          <a:xfrm>
            <a:off x="6975475" y="2506663"/>
            <a:ext cx="46038" cy="22225"/>
          </a:xfrm>
          <a:prstGeom prst="rect">
            <a:avLst/>
          </a:prstGeom>
          <a:solidFill>
            <a:srgbClr val="FFFFFF"/>
          </a:solidFill>
          <a:ln w="57150">
            <a:solidFill>
              <a:srgbClr val="000000"/>
            </a:solidFill>
            <a:miter lim="800000"/>
            <a:headEnd/>
            <a:tailEnd/>
          </a:ln>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latin typeface="Arial" panose="020B0604020202020204" pitchFamily="34" charset="0"/>
            </a:endParaRPr>
          </a:p>
        </p:txBody>
      </p:sp>
      <p:sp>
        <p:nvSpPr>
          <p:cNvPr id="245836" name="Rectangle 76"/>
          <p:cNvSpPr>
            <a:spLocks noChangeArrowheads="1"/>
          </p:cNvSpPr>
          <p:nvPr/>
        </p:nvSpPr>
        <p:spPr bwMode="auto">
          <a:xfrm>
            <a:off x="7110413" y="2506663"/>
            <a:ext cx="44450" cy="22225"/>
          </a:xfrm>
          <a:prstGeom prst="rect">
            <a:avLst/>
          </a:prstGeom>
          <a:solidFill>
            <a:srgbClr val="FFFFFF"/>
          </a:solidFill>
          <a:ln w="57150">
            <a:solidFill>
              <a:srgbClr val="000000"/>
            </a:solidFill>
            <a:miter lim="800000"/>
            <a:headEnd/>
            <a:tailEnd/>
          </a:ln>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latin typeface="Arial" panose="020B0604020202020204" pitchFamily="34" charset="0"/>
            </a:endParaRPr>
          </a:p>
        </p:txBody>
      </p:sp>
      <p:sp>
        <p:nvSpPr>
          <p:cNvPr id="245837" name="Rectangle 77"/>
          <p:cNvSpPr>
            <a:spLocks noChangeArrowheads="1"/>
          </p:cNvSpPr>
          <p:nvPr/>
        </p:nvSpPr>
        <p:spPr bwMode="auto">
          <a:xfrm>
            <a:off x="7146925" y="2506663"/>
            <a:ext cx="23813" cy="14287"/>
          </a:xfrm>
          <a:prstGeom prst="rect">
            <a:avLst/>
          </a:prstGeom>
          <a:solidFill>
            <a:srgbClr val="FFFFFF"/>
          </a:solidFill>
          <a:ln w="57150">
            <a:solidFill>
              <a:srgbClr val="000000"/>
            </a:solidFill>
            <a:miter lim="800000"/>
            <a:headEnd/>
            <a:tailEnd/>
          </a:ln>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latin typeface="Arial" panose="020B0604020202020204" pitchFamily="34" charset="0"/>
            </a:endParaRPr>
          </a:p>
        </p:txBody>
      </p:sp>
      <p:sp>
        <p:nvSpPr>
          <p:cNvPr id="245838" name="Rectangle 78"/>
          <p:cNvSpPr>
            <a:spLocks noChangeArrowheads="1"/>
          </p:cNvSpPr>
          <p:nvPr/>
        </p:nvSpPr>
        <p:spPr bwMode="auto">
          <a:xfrm>
            <a:off x="7146925" y="2506663"/>
            <a:ext cx="46038" cy="22225"/>
          </a:xfrm>
          <a:prstGeom prst="rect">
            <a:avLst/>
          </a:prstGeom>
          <a:solidFill>
            <a:srgbClr val="FFFFFF"/>
          </a:solidFill>
          <a:ln w="57150">
            <a:solidFill>
              <a:srgbClr val="000000"/>
            </a:solidFill>
            <a:miter lim="800000"/>
            <a:headEnd/>
            <a:tailEnd/>
          </a:ln>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latin typeface="Arial" panose="020B0604020202020204" pitchFamily="34" charset="0"/>
            </a:endParaRPr>
          </a:p>
        </p:txBody>
      </p:sp>
      <p:sp>
        <p:nvSpPr>
          <p:cNvPr id="245839" name="Rectangle 79"/>
          <p:cNvSpPr>
            <a:spLocks noChangeArrowheads="1"/>
          </p:cNvSpPr>
          <p:nvPr/>
        </p:nvSpPr>
        <p:spPr bwMode="auto">
          <a:xfrm>
            <a:off x="7281863" y="2506663"/>
            <a:ext cx="44450" cy="22225"/>
          </a:xfrm>
          <a:prstGeom prst="rect">
            <a:avLst/>
          </a:prstGeom>
          <a:solidFill>
            <a:srgbClr val="FFFFFF"/>
          </a:solidFill>
          <a:ln w="57150">
            <a:solidFill>
              <a:srgbClr val="000000"/>
            </a:solidFill>
            <a:miter lim="800000"/>
            <a:headEnd/>
            <a:tailEnd/>
          </a:ln>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latin typeface="Arial" panose="020B0604020202020204" pitchFamily="34" charset="0"/>
            </a:endParaRPr>
          </a:p>
        </p:txBody>
      </p:sp>
      <p:sp>
        <p:nvSpPr>
          <p:cNvPr id="245840" name="Rectangle 80"/>
          <p:cNvSpPr>
            <a:spLocks noChangeArrowheads="1"/>
          </p:cNvSpPr>
          <p:nvPr/>
        </p:nvSpPr>
        <p:spPr bwMode="auto">
          <a:xfrm>
            <a:off x="7416800" y="2506663"/>
            <a:ext cx="44450" cy="22225"/>
          </a:xfrm>
          <a:prstGeom prst="rect">
            <a:avLst/>
          </a:prstGeom>
          <a:solidFill>
            <a:srgbClr val="FFFFFF"/>
          </a:solidFill>
          <a:ln w="57150">
            <a:solidFill>
              <a:srgbClr val="000000"/>
            </a:solidFill>
            <a:miter lim="800000"/>
            <a:headEnd/>
            <a:tailEnd/>
          </a:ln>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latin typeface="Arial" panose="020B0604020202020204" pitchFamily="34" charset="0"/>
            </a:endParaRPr>
          </a:p>
        </p:txBody>
      </p:sp>
      <p:sp>
        <p:nvSpPr>
          <p:cNvPr id="245841" name="Rectangle 81"/>
          <p:cNvSpPr>
            <a:spLocks noChangeArrowheads="1"/>
          </p:cNvSpPr>
          <p:nvPr/>
        </p:nvSpPr>
        <p:spPr bwMode="auto">
          <a:xfrm>
            <a:off x="1712913" y="5037138"/>
            <a:ext cx="1524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2400">
                <a:latin typeface="Times New Roman" panose="02020603050405020304" pitchFamily="18" charset="0"/>
              </a:rPr>
              <a:t>0</a:t>
            </a:r>
          </a:p>
        </p:txBody>
      </p:sp>
      <p:sp>
        <p:nvSpPr>
          <p:cNvPr id="245842" name="Rectangle 82"/>
          <p:cNvSpPr>
            <a:spLocks noChangeArrowheads="1"/>
          </p:cNvSpPr>
          <p:nvPr/>
        </p:nvSpPr>
        <p:spPr bwMode="auto">
          <a:xfrm>
            <a:off x="1712913" y="2301875"/>
            <a:ext cx="1524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2400">
                <a:latin typeface="Times New Roman" panose="02020603050405020304" pitchFamily="18" charset="0"/>
              </a:rPr>
              <a:t>1</a:t>
            </a:r>
          </a:p>
        </p:txBody>
      </p:sp>
      <p:sp>
        <p:nvSpPr>
          <p:cNvPr id="245843" name="Rectangle 83"/>
          <p:cNvSpPr>
            <a:spLocks noChangeArrowheads="1"/>
          </p:cNvSpPr>
          <p:nvPr/>
        </p:nvSpPr>
        <p:spPr bwMode="auto">
          <a:xfrm>
            <a:off x="1981200" y="5421313"/>
            <a:ext cx="1524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2400">
                <a:latin typeface="Times New Roman" panose="02020603050405020304" pitchFamily="18" charset="0"/>
              </a:rPr>
              <a:t>0</a:t>
            </a:r>
          </a:p>
        </p:txBody>
      </p:sp>
      <p:sp>
        <p:nvSpPr>
          <p:cNvPr id="245844" name="Rectangle 84"/>
          <p:cNvSpPr>
            <a:spLocks noChangeArrowheads="1"/>
          </p:cNvSpPr>
          <p:nvPr/>
        </p:nvSpPr>
        <p:spPr bwMode="auto">
          <a:xfrm>
            <a:off x="2884488" y="5421313"/>
            <a:ext cx="1524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2400">
                <a:latin typeface="Times New Roman" panose="02020603050405020304" pitchFamily="18" charset="0"/>
              </a:rPr>
              <a:t>3</a:t>
            </a:r>
          </a:p>
        </p:txBody>
      </p:sp>
      <p:sp>
        <p:nvSpPr>
          <p:cNvPr id="245845" name="Rectangle 85"/>
          <p:cNvSpPr>
            <a:spLocks noChangeArrowheads="1"/>
          </p:cNvSpPr>
          <p:nvPr/>
        </p:nvSpPr>
        <p:spPr bwMode="auto">
          <a:xfrm>
            <a:off x="3787775" y="5421313"/>
            <a:ext cx="1524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2400">
                <a:latin typeface="Times New Roman" panose="02020603050405020304" pitchFamily="18" charset="0"/>
              </a:rPr>
              <a:t>6</a:t>
            </a:r>
          </a:p>
        </p:txBody>
      </p:sp>
      <p:sp>
        <p:nvSpPr>
          <p:cNvPr id="245846" name="Rectangle 86"/>
          <p:cNvSpPr>
            <a:spLocks noChangeArrowheads="1"/>
          </p:cNvSpPr>
          <p:nvPr/>
        </p:nvSpPr>
        <p:spPr bwMode="auto">
          <a:xfrm>
            <a:off x="4699000" y="5421313"/>
            <a:ext cx="1524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2400">
                <a:latin typeface="Times New Roman" panose="02020603050405020304" pitchFamily="18" charset="0"/>
              </a:rPr>
              <a:t>9</a:t>
            </a:r>
          </a:p>
        </p:txBody>
      </p:sp>
      <p:sp>
        <p:nvSpPr>
          <p:cNvPr id="245847" name="Rectangle 87"/>
          <p:cNvSpPr>
            <a:spLocks noChangeArrowheads="1"/>
          </p:cNvSpPr>
          <p:nvPr/>
        </p:nvSpPr>
        <p:spPr bwMode="auto">
          <a:xfrm>
            <a:off x="5549900" y="5421313"/>
            <a:ext cx="3048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2400">
                <a:latin typeface="Times New Roman" panose="02020603050405020304" pitchFamily="18" charset="0"/>
              </a:rPr>
              <a:t>12</a:t>
            </a:r>
          </a:p>
        </p:txBody>
      </p:sp>
      <p:sp>
        <p:nvSpPr>
          <p:cNvPr id="245848" name="Rectangle 88"/>
          <p:cNvSpPr>
            <a:spLocks noChangeArrowheads="1"/>
          </p:cNvSpPr>
          <p:nvPr/>
        </p:nvSpPr>
        <p:spPr bwMode="auto">
          <a:xfrm>
            <a:off x="6453188" y="5421313"/>
            <a:ext cx="3048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2400">
                <a:latin typeface="Times New Roman" panose="02020603050405020304" pitchFamily="18" charset="0"/>
              </a:rPr>
              <a:t>15</a:t>
            </a:r>
          </a:p>
        </p:txBody>
      </p:sp>
      <p:sp>
        <p:nvSpPr>
          <p:cNvPr id="245849" name="Rectangle 89"/>
          <p:cNvSpPr>
            <a:spLocks noChangeArrowheads="1"/>
          </p:cNvSpPr>
          <p:nvPr/>
        </p:nvSpPr>
        <p:spPr bwMode="auto">
          <a:xfrm>
            <a:off x="7356475" y="5421313"/>
            <a:ext cx="3048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2400">
                <a:latin typeface="Times New Roman" panose="02020603050405020304" pitchFamily="18" charset="0"/>
              </a:rPr>
              <a:t>18</a:t>
            </a:r>
          </a:p>
        </p:txBody>
      </p:sp>
      <p:sp>
        <p:nvSpPr>
          <p:cNvPr id="245850" name="Line 90"/>
          <p:cNvSpPr>
            <a:spLocks noChangeShapeType="1"/>
          </p:cNvSpPr>
          <p:nvPr/>
        </p:nvSpPr>
        <p:spPr bwMode="auto">
          <a:xfrm>
            <a:off x="2008188" y="2495550"/>
            <a:ext cx="1587" cy="2735263"/>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5851" name="Line 91"/>
          <p:cNvSpPr>
            <a:spLocks noChangeShapeType="1"/>
          </p:cNvSpPr>
          <p:nvPr/>
        </p:nvSpPr>
        <p:spPr bwMode="auto">
          <a:xfrm>
            <a:off x="2008188" y="5230813"/>
            <a:ext cx="44450" cy="1587"/>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5852" name="Line 92"/>
          <p:cNvSpPr>
            <a:spLocks noChangeShapeType="1"/>
          </p:cNvSpPr>
          <p:nvPr/>
        </p:nvSpPr>
        <p:spPr bwMode="auto">
          <a:xfrm>
            <a:off x="2008188" y="5095875"/>
            <a:ext cx="44450" cy="1588"/>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5853" name="Line 93"/>
          <p:cNvSpPr>
            <a:spLocks noChangeShapeType="1"/>
          </p:cNvSpPr>
          <p:nvPr/>
        </p:nvSpPr>
        <p:spPr bwMode="auto">
          <a:xfrm>
            <a:off x="2008188" y="4954588"/>
            <a:ext cx="44450" cy="1587"/>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5854" name="Line 94"/>
          <p:cNvSpPr>
            <a:spLocks noChangeShapeType="1"/>
          </p:cNvSpPr>
          <p:nvPr/>
        </p:nvSpPr>
        <p:spPr bwMode="auto">
          <a:xfrm>
            <a:off x="2008188" y="4819650"/>
            <a:ext cx="44450" cy="1588"/>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5855" name="Line 95"/>
          <p:cNvSpPr>
            <a:spLocks noChangeShapeType="1"/>
          </p:cNvSpPr>
          <p:nvPr/>
        </p:nvSpPr>
        <p:spPr bwMode="auto">
          <a:xfrm>
            <a:off x="2008188" y="4684713"/>
            <a:ext cx="44450" cy="1587"/>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5856" name="Line 96"/>
          <p:cNvSpPr>
            <a:spLocks noChangeShapeType="1"/>
          </p:cNvSpPr>
          <p:nvPr/>
        </p:nvSpPr>
        <p:spPr bwMode="auto">
          <a:xfrm>
            <a:off x="2008188" y="4549775"/>
            <a:ext cx="44450" cy="1588"/>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5857" name="Line 97"/>
          <p:cNvSpPr>
            <a:spLocks noChangeShapeType="1"/>
          </p:cNvSpPr>
          <p:nvPr/>
        </p:nvSpPr>
        <p:spPr bwMode="auto">
          <a:xfrm>
            <a:off x="2008188" y="4408488"/>
            <a:ext cx="44450" cy="1587"/>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5858" name="Line 98"/>
          <p:cNvSpPr>
            <a:spLocks noChangeShapeType="1"/>
          </p:cNvSpPr>
          <p:nvPr/>
        </p:nvSpPr>
        <p:spPr bwMode="auto">
          <a:xfrm>
            <a:off x="2008188" y="4273550"/>
            <a:ext cx="44450" cy="1588"/>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5859" name="Line 99"/>
          <p:cNvSpPr>
            <a:spLocks noChangeShapeType="1"/>
          </p:cNvSpPr>
          <p:nvPr/>
        </p:nvSpPr>
        <p:spPr bwMode="auto">
          <a:xfrm>
            <a:off x="2008188" y="4138613"/>
            <a:ext cx="44450" cy="1587"/>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5860" name="Line 100"/>
          <p:cNvSpPr>
            <a:spLocks noChangeShapeType="1"/>
          </p:cNvSpPr>
          <p:nvPr/>
        </p:nvSpPr>
        <p:spPr bwMode="auto">
          <a:xfrm>
            <a:off x="2008188" y="3997325"/>
            <a:ext cx="44450" cy="1588"/>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5861" name="Line 101"/>
          <p:cNvSpPr>
            <a:spLocks noChangeShapeType="1"/>
          </p:cNvSpPr>
          <p:nvPr/>
        </p:nvSpPr>
        <p:spPr bwMode="auto">
          <a:xfrm>
            <a:off x="2008188" y="3862388"/>
            <a:ext cx="44450" cy="1587"/>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5862" name="Line 102"/>
          <p:cNvSpPr>
            <a:spLocks noChangeShapeType="1"/>
          </p:cNvSpPr>
          <p:nvPr/>
        </p:nvSpPr>
        <p:spPr bwMode="auto">
          <a:xfrm>
            <a:off x="2008188" y="3727450"/>
            <a:ext cx="44450" cy="1588"/>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5863" name="Line 103"/>
          <p:cNvSpPr>
            <a:spLocks noChangeShapeType="1"/>
          </p:cNvSpPr>
          <p:nvPr/>
        </p:nvSpPr>
        <p:spPr bwMode="auto">
          <a:xfrm>
            <a:off x="2008188" y="3586163"/>
            <a:ext cx="44450" cy="1587"/>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5864" name="Line 104"/>
          <p:cNvSpPr>
            <a:spLocks noChangeShapeType="1"/>
          </p:cNvSpPr>
          <p:nvPr/>
        </p:nvSpPr>
        <p:spPr bwMode="auto">
          <a:xfrm>
            <a:off x="2008188" y="3451225"/>
            <a:ext cx="44450" cy="1588"/>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5865" name="Line 105"/>
          <p:cNvSpPr>
            <a:spLocks noChangeShapeType="1"/>
          </p:cNvSpPr>
          <p:nvPr/>
        </p:nvSpPr>
        <p:spPr bwMode="auto">
          <a:xfrm>
            <a:off x="2008188" y="3316288"/>
            <a:ext cx="44450" cy="1587"/>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5866" name="Line 106"/>
          <p:cNvSpPr>
            <a:spLocks noChangeShapeType="1"/>
          </p:cNvSpPr>
          <p:nvPr/>
        </p:nvSpPr>
        <p:spPr bwMode="auto">
          <a:xfrm>
            <a:off x="2008188" y="3175000"/>
            <a:ext cx="44450" cy="1588"/>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5867" name="Line 107"/>
          <p:cNvSpPr>
            <a:spLocks noChangeShapeType="1"/>
          </p:cNvSpPr>
          <p:nvPr/>
        </p:nvSpPr>
        <p:spPr bwMode="auto">
          <a:xfrm>
            <a:off x="2008188" y="3040063"/>
            <a:ext cx="44450" cy="1587"/>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5868" name="Line 108"/>
          <p:cNvSpPr>
            <a:spLocks noChangeShapeType="1"/>
          </p:cNvSpPr>
          <p:nvPr/>
        </p:nvSpPr>
        <p:spPr bwMode="auto">
          <a:xfrm>
            <a:off x="2008188" y="2905125"/>
            <a:ext cx="44450" cy="1588"/>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5869" name="Line 109"/>
          <p:cNvSpPr>
            <a:spLocks noChangeShapeType="1"/>
          </p:cNvSpPr>
          <p:nvPr/>
        </p:nvSpPr>
        <p:spPr bwMode="auto">
          <a:xfrm>
            <a:off x="2008188" y="2771775"/>
            <a:ext cx="44450" cy="1588"/>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5870" name="Line 110"/>
          <p:cNvSpPr>
            <a:spLocks noChangeShapeType="1"/>
          </p:cNvSpPr>
          <p:nvPr/>
        </p:nvSpPr>
        <p:spPr bwMode="auto">
          <a:xfrm>
            <a:off x="2008188" y="2628900"/>
            <a:ext cx="44450" cy="1588"/>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5871" name="Line 111"/>
          <p:cNvSpPr>
            <a:spLocks noChangeShapeType="1"/>
          </p:cNvSpPr>
          <p:nvPr/>
        </p:nvSpPr>
        <p:spPr bwMode="auto">
          <a:xfrm>
            <a:off x="2008188" y="2495550"/>
            <a:ext cx="44450" cy="1588"/>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5872" name="Line 112"/>
          <p:cNvSpPr>
            <a:spLocks noChangeShapeType="1"/>
          </p:cNvSpPr>
          <p:nvPr/>
        </p:nvSpPr>
        <p:spPr bwMode="auto">
          <a:xfrm>
            <a:off x="2008188" y="5230813"/>
            <a:ext cx="58737" cy="1587"/>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5873" name="Line 113"/>
          <p:cNvSpPr>
            <a:spLocks noChangeShapeType="1"/>
          </p:cNvSpPr>
          <p:nvPr/>
        </p:nvSpPr>
        <p:spPr bwMode="auto">
          <a:xfrm>
            <a:off x="2008188" y="4549775"/>
            <a:ext cx="58737" cy="1588"/>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5874" name="Line 114"/>
          <p:cNvSpPr>
            <a:spLocks noChangeShapeType="1"/>
          </p:cNvSpPr>
          <p:nvPr/>
        </p:nvSpPr>
        <p:spPr bwMode="auto">
          <a:xfrm>
            <a:off x="2008188" y="3862388"/>
            <a:ext cx="58737" cy="1587"/>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5875" name="Line 115"/>
          <p:cNvSpPr>
            <a:spLocks noChangeShapeType="1"/>
          </p:cNvSpPr>
          <p:nvPr/>
        </p:nvSpPr>
        <p:spPr bwMode="auto">
          <a:xfrm>
            <a:off x="2008188" y="3182938"/>
            <a:ext cx="58737" cy="1587"/>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5876" name="Line 116"/>
          <p:cNvSpPr>
            <a:spLocks noChangeShapeType="1"/>
          </p:cNvSpPr>
          <p:nvPr/>
        </p:nvSpPr>
        <p:spPr bwMode="auto">
          <a:xfrm>
            <a:off x="2008188" y="2495550"/>
            <a:ext cx="58737" cy="1588"/>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5877" name="Line 117"/>
          <p:cNvSpPr>
            <a:spLocks noChangeShapeType="1"/>
          </p:cNvSpPr>
          <p:nvPr/>
        </p:nvSpPr>
        <p:spPr bwMode="auto">
          <a:xfrm>
            <a:off x="2008188" y="5230813"/>
            <a:ext cx="5426075" cy="1587"/>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5878" name="Line 118"/>
          <p:cNvSpPr>
            <a:spLocks noChangeShapeType="1"/>
          </p:cNvSpPr>
          <p:nvPr/>
        </p:nvSpPr>
        <p:spPr bwMode="auto">
          <a:xfrm flipV="1">
            <a:off x="2008188" y="5186363"/>
            <a:ext cx="1587" cy="44450"/>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5879" name="Line 119"/>
          <p:cNvSpPr>
            <a:spLocks noChangeShapeType="1"/>
          </p:cNvSpPr>
          <p:nvPr/>
        </p:nvSpPr>
        <p:spPr bwMode="auto">
          <a:xfrm flipV="1">
            <a:off x="2306638" y="5186363"/>
            <a:ext cx="1587" cy="44450"/>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5880" name="Line 120"/>
          <p:cNvSpPr>
            <a:spLocks noChangeShapeType="1"/>
          </p:cNvSpPr>
          <p:nvPr/>
        </p:nvSpPr>
        <p:spPr bwMode="auto">
          <a:xfrm flipV="1">
            <a:off x="2613025" y="5186363"/>
            <a:ext cx="1588" cy="44450"/>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5881" name="Line 121"/>
          <p:cNvSpPr>
            <a:spLocks noChangeShapeType="1"/>
          </p:cNvSpPr>
          <p:nvPr/>
        </p:nvSpPr>
        <p:spPr bwMode="auto">
          <a:xfrm flipV="1">
            <a:off x="2911475" y="5186363"/>
            <a:ext cx="1588" cy="44450"/>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5882" name="Line 122"/>
          <p:cNvSpPr>
            <a:spLocks noChangeShapeType="1"/>
          </p:cNvSpPr>
          <p:nvPr/>
        </p:nvSpPr>
        <p:spPr bwMode="auto">
          <a:xfrm flipV="1">
            <a:off x="3216275" y="5186363"/>
            <a:ext cx="1588" cy="44450"/>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5883" name="Line 123"/>
          <p:cNvSpPr>
            <a:spLocks noChangeShapeType="1"/>
          </p:cNvSpPr>
          <p:nvPr/>
        </p:nvSpPr>
        <p:spPr bwMode="auto">
          <a:xfrm flipV="1">
            <a:off x="3514725" y="5186363"/>
            <a:ext cx="1588" cy="44450"/>
          </a:xfrm>
          <a:prstGeom prst="line">
            <a:avLst/>
          </a:prstGeom>
          <a:noFill/>
          <a:ln w="571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5884" name="Line 124"/>
          <p:cNvSpPr>
            <a:spLocks noChangeShapeType="1"/>
          </p:cNvSpPr>
          <p:nvPr/>
        </p:nvSpPr>
        <p:spPr bwMode="auto">
          <a:xfrm flipV="1">
            <a:off x="3814763" y="5186363"/>
            <a:ext cx="1587" cy="44450"/>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5885" name="Line 125"/>
          <p:cNvSpPr>
            <a:spLocks noChangeShapeType="1"/>
          </p:cNvSpPr>
          <p:nvPr/>
        </p:nvSpPr>
        <p:spPr bwMode="auto">
          <a:xfrm flipV="1">
            <a:off x="4119563" y="5186363"/>
            <a:ext cx="1587" cy="44450"/>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5886" name="Line 126"/>
          <p:cNvSpPr>
            <a:spLocks noChangeShapeType="1"/>
          </p:cNvSpPr>
          <p:nvPr/>
        </p:nvSpPr>
        <p:spPr bwMode="auto">
          <a:xfrm flipV="1">
            <a:off x="4418013" y="5186363"/>
            <a:ext cx="1587" cy="44450"/>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5887" name="Line 127"/>
          <p:cNvSpPr>
            <a:spLocks noChangeShapeType="1"/>
          </p:cNvSpPr>
          <p:nvPr/>
        </p:nvSpPr>
        <p:spPr bwMode="auto">
          <a:xfrm flipV="1">
            <a:off x="4724400" y="5186363"/>
            <a:ext cx="1588" cy="44450"/>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5888" name="Line 128"/>
          <p:cNvSpPr>
            <a:spLocks noChangeShapeType="1"/>
          </p:cNvSpPr>
          <p:nvPr/>
        </p:nvSpPr>
        <p:spPr bwMode="auto">
          <a:xfrm flipV="1">
            <a:off x="5022850" y="5186363"/>
            <a:ext cx="1588" cy="44450"/>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5889" name="Line 129"/>
          <p:cNvSpPr>
            <a:spLocks noChangeShapeType="1"/>
          </p:cNvSpPr>
          <p:nvPr/>
        </p:nvSpPr>
        <p:spPr bwMode="auto">
          <a:xfrm flipV="1">
            <a:off x="5321300" y="5186363"/>
            <a:ext cx="1588" cy="44450"/>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5890" name="Line 130"/>
          <p:cNvSpPr>
            <a:spLocks noChangeShapeType="1"/>
          </p:cNvSpPr>
          <p:nvPr/>
        </p:nvSpPr>
        <p:spPr bwMode="auto">
          <a:xfrm flipV="1">
            <a:off x="5627688" y="5186363"/>
            <a:ext cx="1587" cy="44450"/>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5891" name="Line 131"/>
          <p:cNvSpPr>
            <a:spLocks noChangeShapeType="1"/>
          </p:cNvSpPr>
          <p:nvPr/>
        </p:nvSpPr>
        <p:spPr bwMode="auto">
          <a:xfrm flipV="1">
            <a:off x="5926138" y="5186363"/>
            <a:ext cx="1587" cy="44450"/>
          </a:xfrm>
          <a:prstGeom prst="line">
            <a:avLst/>
          </a:prstGeom>
          <a:noFill/>
          <a:ln w="571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5892" name="Line 132"/>
          <p:cNvSpPr>
            <a:spLocks noChangeShapeType="1"/>
          </p:cNvSpPr>
          <p:nvPr/>
        </p:nvSpPr>
        <p:spPr bwMode="auto">
          <a:xfrm flipV="1">
            <a:off x="6224588" y="5186363"/>
            <a:ext cx="1587" cy="44450"/>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5893" name="Line 133"/>
          <p:cNvSpPr>
            <a:spLocks noChangeShapeType="1"/>
          </p:cNvSpPr>
          <p:nvPr/>
        </p:nvSpPr>
        <p:spPr bwMode="auto">
          <a:xfrm flipV="1">
            <a:off x="6530975" y="5186363"/>
            <a:ext cx="1588" cy="44450"/>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5894" name="Line 134"/>
          <p:cNvSpPr>
            <a:spLocks noChangeShapeType="1"/>
          </p:cNvSpPr>
          <p:nvPr/>
        </p:nvSpPr>
        <p:spPr bwMode="auto">
          <a:xfrm flipV="1">
            <a:off x="6829425" y="5186363"/>
            <a:ext cx="1588" cy="44450"/>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5895" name="Line 135"/>
          <p:cNvSpPr>
            <a:spLocks noChangeShapeType="1"/>
          </p:cNvSpPr>
          <p:nvPr/>
        </p:nvSpPr>
        <p:spPr bwMode="auto">
          <a:xfrm flipV="1">
            <a:off x="7135813" y="5186363"/>
            <a:ext cx="1587" cy="44450"/>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5896" name="Line 136"/>
          <p:cNvSpPr>
            <a:spLocks noChangeShapeType="1"/>
          </p:cNvSpPr>
          <p:nvPr/>
        </p:nvSpPr>
        <p:spPr bwMode="auto">
          <a:xfrm flipV="1">
            <a:off x="7434263" y="5186363"/>
            <a:ext cx="1587" cy="44450"/>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5897" name="Line 137"/>
          <p:cNvSpPr>
            <a:spLocks noChangeShapeType="1"/>
          </p:cNvSpPr>
          <p:nvPr/>
        </p:nvSpPr>
        <p:spPr bwMode="auto">
          <a:xfrm flipV="1">
            <a:off x="2008188" y="5170488"/>
            <a:ext cx="1587" cy="60325"/>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5898" name="Line 138"/>
          <p:cNvSpPr>
            <a:spLocks noChangeShapeType="1"/>
          </p:cNvSpPr>
          <p:nvPr/>
        </p:nvSpPr>
        <p:spPr bwMode="auto">
          <a:xfrm flipV="1">
            <a:off x="2911475" y="5170488"/>
            <a:ext cx="1588" cy="60325"/>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5899" name="Line 139"/>
          <p:cNvSpPr>
            <a:spLocks noChangeShapeType="1"/>
          </p:cNvSpPr>
          <p:nvPr/>
        </p:nvSpPr>
        <p:spPr bwMode="auto">
          <a:xfrm flipV="1">
            <a:off x="3814763" y="5170488"/>
            <a:ext cx="1587" cy="60325"/>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5900" name="Line 140"/>
          <p:cNvSpPr>
            <a:spLocks noChangeShapeType="1"/>
          </p:cNvSpPr>
          <p:nvPr/>
        </p:nvSpPr>
        <p:spPr bwMode="auto">
          <a:xfrm flipV="1">
            <a:off x="4724400" y="5170488"/>
            <a:ext cx="1588" cy="60325"/>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5901" name="Line 141"/>
          <p:cNvSpPr>
            <a:spLocks noChangeShapeType="1"/>
          </p:cNvSpPr>
          <p:nvPr/>
        </p:nvSpPr>
        <p:spPr bwMode="auto">
          <a:xfrm flipV="1">
            <a:off x="5627688" y="5170488"/>
            <a:ext cx="1587" cy="60325"/>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5902" name="Line 142"/>
          <p:cNvSpPr>
            <a:spLocks noChangeShapeType="1"/>
          </p:cNvSpPr>
          <p:nvPr/>
        </p:nvSpPr>
        <p:spPr bwMode="auto">
          <a:xfrm flipV="1">
            <a:off x="6530975" y="5170488"/>
            <a:ext cx="1588" cy="60325"/>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5903" name="Line 143"/>
          <p:cNvSpPr>
            <a:spLocks noChangeShapeType="1"/>
          </p:cNvSpPr>
          <p:nvPr/>
        </p:nvSpPr>
        <p:spPr bwMode="auto">
          <a:xfrm flipV="1">
            <a:off x="7434263" y="5170488"/>
            <a:ext cx="1587" cy="60325"/>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5904" name="Line 144"/>
          <p:cNvSpPr>
            <a:spLocks noChangeShapeType="1"/>
          </p:cNvSpPr>
          <p:nvPr/>
        </p:nvSpPr>
        <p:spPr bwMode="auto">
          <a:xfrm>
            <a:off x="2613025" y="5230813"/>
            <a:ext cx="298450" cy="1587"/>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5905" name="Line 145"/>
          <p:cNvSpPr>
            <a:spLocks noChangeShapeType="1"/>
          </p:cNvSpPr>
          <p:nvPr/>
        </p:nvSpPr>
        <p:spPr bwMode="auto">
          <a:xfrm flipV="1">
            <a:off x="2911475" y="4325938"/>
            <a:ext cx="1588" cy="904875"/>
          </a:xfrm>
          <a:prstGeom prst="line">
            <a:avLst/>
          </a:prstGeom>
          <a:noFill/>
          <a:ln w="57150">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5906" name="Line 146"/>
          <p:cNvSpPr>
            <a:spLocks noChangeShapeType="1"/>
          </p:cNvSpPr>
          <p:nvPr/>
        </p:nvSpPr>
        <p:spPr bwMode="auto">
          <a:xfrm>
            <a:off x="2911475" y="4325938"/>
            <a:ext cx="304800" cy="1587"/>
          </a:xfrm>
          <a:prstGeom prst="line">
            <a:avLst/>
          </a:prstGeom>
          <a:noFill/>
          <a:ln w="57150">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5907" name="Line 147"/>
          <p:cNvSpPr>
            <a:spLocks noChangeShapeType="1"/>
          </p:cNvSpPr>
          <p:nvPr/>
        </p:nvSpPr>
        <p:spPr bwMode="auto">
          <a:xfrm>
            <a:off x="3216275" y="4325938"/>
            <a:ext cx="1588" cy="1587"/>
          </a:xfrm>
          <a:prstGeom prst="line">
            <a:avLst/>
          </a:prstGeom>
          <a:noFill/>
          <a:ln w="57150">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5908" name="Line 148"/>
          <p:cNvSpPr>
            <a:spLocks noChangeShapeType="1"/>
          </p:cNvSpPr>
          <p:nvPr/>
        </p:nvSpPr>
        <p:spPr bwMode="auto">
          <a:xfrm>
            <a:off x="3216275" y="4325938"/>
            <a:ext cx="298450" cy="1587"/>
          </a:xfrm>
          <a:prstGeom prst="line">
            <a:avLst/>
          </a:prstGeom>
          <a:noFill/>
          <a:ln w="57150">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5909" name="Line 149"/>
          <p:cNvSpPr>
            <a:spLocks noChangeShapeType="1"/>
          </p:cNvSpPr>
          <p:nvPr/>
        </p:nvSpPr>
        <p:spPr bwMode="auto">
          <a:xfrm>
            <a:off x="3514725" y="4325938"/>
            <a:ext cx="1588" cy="1587"/>
          </a:xfrm>
          <a:prstGeom prst="line">
            <a:avLst/>
          </a:prstGeom>
          <a:noFill/>
          <a:ln w="57150">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5910" name="Line 150"/>
          <p:cNvSpPr>
            <a:spLocks noChangeShapeType="1"/>
          </p:cNvSpPr>
          <p:nvPr/>
        </p:nvSpPr>
        <p:spPr bwMode="auto">
          <a:xfrm>
            <a:off x="3514725" y="4325938"/>
            <a:ext cx="300038" cy="1587"/>
          </a:xfrm>
          <a:prstGeom prst="line">
            <a:avLst/>
          </a:prstGeom>
          <a:noFill/>
          <a:ln w="57150">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5911" name="Line 151"/>
          <p:cNvSpPr>
            <a:spLocks noChangeShapeType="1"/>
          </p:cNvSpPr>
          <p:nvPr/>
        </p:nvSpPr>
        <p:spPr bwMode="auto">
          <a:xfrm>
            <a:off x="3814763" y="4325938"/>
            <a:ext cx="1587" cy="1587"/>
          </a:xfrm>
          <a:prstGeom prst="line">
            <a:avLst/>
          </a:prstGeom>
          <a:noFill/>
          <a:ln w="57150">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5912" name="Line 152"/>
          <p:cNvSpPr>
            <a:spLocks noChangeShapeType="1"/>
          </p:cNvSpPr>
          <p:nvPr/>
        </p:nvSpPr>
        <p:spPr bwMode="auto">
          <a:xfrm>
            <a:off x="3814763" y="4325938"/>
            <a:ext cx="304800" cy="1587"/>
          </a:xfrm>
          <a:prstGeom prst="line">
            <a:avLst/>
          </a:prstGeom>
          <a:noFill/>
          <a:ln w="57150">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5913" name="Line 153"/>
          <p:cNvSpPr>
            <a:spLocks noChangeShapeType="1"/>
          </p:cNvSpPr>
          <p:nvPr/>
        </p:nvSpPr>
        <p:spPr bwMode="auto">
          <a:xfrm>
            <a:off x="4119563" y="4325938"/>
            <a:ext cx="1587" cy="1587"/>
          </a:xfrm>
          <a:prstGeom prst="line">
            <a:avLst/>
          </a:prstGeom>
          <a:noFill/>
          <a:ln w="57150">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5914" name="Line 154"/>
          <p:cNvSpPr>
            <a:spLocks noChangeShapeType="1"/>
          </p:cNvSpPr>
          <p:nvPr/>
        </p:nvSpPr>
        <p:spPr bwMode="auto">
          <a:xfrm>
            <a:off x="4119563" y="4325938"/>
            <a:ext cx="298450" cy="1587"/>
          </a:xfrm>
          <a:prstGeom prst="line">
            <a:avLst/>
          </a:prstGeom>
          <a:noFill/>
          <a:ln w="57150">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5915" name="Line 155"/>
          <p:cNvSpPr>
            <a:spLocks noChangeShapeType="1"/>
          </p:cNvSpPr>
          <p:nvPr/>
        </p:nvSpPr>
        <p:spPr bwMode="auto">
          <a:xfrm flipV="1">
            <a:off x="4418013" y="3421063"/>
            <a:ext cx="1587" cy="904875"/>
          </a:xfrm>
          <a:prstGeom prst="line">
            <a:avLst/>
          </a:prstGeom>
          <a:noFill/>
          <a:ln w="57150">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5916" name="Line 156"/>
          <p:cNvSpPr>
            <a:spLocks noChangeShapeType="1"/>
          </p:cNvSpPr>
          <p:nvPr/>
        </p:nvSpPr>
        <p:spPr bwMode="auto">
          <a:xfrm>
            <a:off x="4418013" y="3421063"/>
            <a:ext cx="306387" cy="1587"/>
          </a:xfrm>
          <a:prstGeom prst="line">
            <a:avLst/>
          </a:prstGeom>
          <a:noFill/>
          <a:ln w="57150">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5917" name="Line 157"/>
          <p:cNvSpPr>
            <a:spLocks noChangeShapeType="1"/>
          </p:cNvSpPr>
          <p:nvPr/>
        </p:nvSpPr>
        <p:spPr bwMode="auto">
          <a:xfrm>
            <a:off x="4724400" y="3421063"/>
            <a:ext cx="1588" cy="1587"/>
          </a:xfrm>
          <a:prstGeom prst="line">
            <a:avLst/>
          </a:prstGeom>
          <a:noFill/>
          <a:ln w="57150">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5918" name="Line 158"/>
          <p:cNvSpPr>
            <a:spLocks noChangeShapeType="1"/>
          </p:cNvSpPr>
          <p:nvPr/>
        </p:nvSpPr>
        <p:spPr bwMode="auto">
          <a:xfrm>
            <a:off x="4724400" y="3421063"/>
            <a:ext cx="298450" cy="1587"/>
          </a:xfrm>
          <a:prstGeom prst="line">
            <a:avLst/>
          </a:prstGeom>
          <a:noFill/>
          <a:ln w="57150">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5919" name="Line 159"/>
          <p:cNvSpPr>
            <a:spLocks noChangeShapeType="1"/>
          </p:cNvSpPr>
          <p:nvPr/>
        </p:nvSpPr>
        <p:spPr bwMode="auto">
          <a:xfrm>
            <a:off x="5022850" y="3421063"/>
            <a:ext cx="1588" cy="1587"/>
          </a:xfrm>
          <a:prstGeom prst="line">
            <a:avLst/>
          </a:prstGeom>
          <a:noFill/>
          <a:ln w="57150">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5920" name="Line 160"/>
          <p:cNvSpPr>
            <a:spLocks noChangeShapeType="1"/>
          </p:cNvSpPr>
          <p:nvPr/>
        </p:nvSpPr>
        <p:spPr bwMode="auto">
          <a:xfrm>
            <a:off x="5022850" y="3421063"/>
            <a:ext cx="298450" cy="1587"/>
          </a:xfrm>
          <a:prstGeom prst="line">
            <a:avLst/>
          </a:prstGeom>
          <a:noFill/>
          <a:ln w="57150">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5921" name="Line 161"/>
          <p:cNvSpPr>
            <a:spLocks noChangeShapeType="1"/>
          </p:cNvSpPr>
          <p:nvPr/>
        </p:nvSpPr>
        <p:spPr bwMode="auto">
          <a:xfrm flipV="1">
            <a:off x="5321300" y="2495550"/>
            <a:ext cx="1588" cy="925513"/>
          </a:xfrm>
          <a:prstGeom prst="line">
            <a:avLst/>
          </a:prstGeom>
          <a:noFill/>
          <a:ln w="57150">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5922" name="Line 162"/>
          <p:cNvSpPr>
            <a:spLocks noChangeShapeType="1"/>
          </p:cNvSpPr>
          <p:nvPr/>
        </p:nvSpPr>
        <p:spPr bwMode="auto">
          <a:xfrm>
            <a:off x="5321300" y="2495550"/>
            <a:ext cx="306388" cy="1588"/>
          </a:xfrm>
          <a:prstGeom prst="line">
            <a:avLst/>
          </a:prstGeom>
          <a:noFill/>
          <a:ln w="57150">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5923" name="Line 163"/>
          <p:cNvSpPr>
            <a:spLocks noChangeShapeType="1"/>
          </p:cNvSpPr>
          <p:nvPr/>
        </p:nvSpPr>
        <p:spPr bwMode="auto">
          <a:xfrm>
            <a:off x="5627688" y="2495550"/>
            <a:ext cx="1587" cy="1588"/>
          </a:xfrm>
          <a:prstGeom prst="line">
            <a:avLst/>
          </a:prstGeom>
          <a:noFill/>
          <a:ln w="57150">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5924" name="Line 164"/>
          <p:cNvSpPr>
            <a:spLocks noChangeShapeType="1"/>
          </p:cNvSpPr>
          <p:nvPr/>
        </p:nvSpPr>
        <p:spPr bwMode="auto">
          <a:xfrm>
            <a:off x="5627688" y="2495550"/>
            <a:ext cx="298450" cy="1588"/>
          </a:xfrm>
          <a:prstGeom prst="line">
            <a:avLst/>
          </a:prstGeom>
          <a:noFill/>
          <a:ln w="57150">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5925" name="Line 165"/>
          <p:cNvSpPr>
            <a:spLocks noChangeShapeType="1"/>
          </p:cNvSpPr>
          <p:nvPr/>
        </p:nvSpPr>
        <p:spPr bwMode="auto">
          <a:xfrm>
            <a:off x="5926138" y="2495550"/>
            <a:ext cx="1587" cy="1588"/>
          </a:xfrm>
          <a:prstGeom prst="line">
            <a:avLst/>
          </a:prstGeom>
          <a:noFill/>
          <a:ln w="57150">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5926" name="Line 166"/>
          <p:cNvSpPr>
            <a:spLocks noChangeShapeType="1"/>
          </p:cNvSpPr>
          <p:nvPr/>
        </p:nvSpPr>
        <p:spPr bwMode="auto">
          <a:xfrm>
            <a:off x="5926138" y="2495550"/>
            <a:ext cx="298450" cy="1588"/>
          </a:xfrm>
          <a:prstGeom prst="line">
            <a:avLst/>
          </a:prstGeom>
          <a:noFill/>
          <a:ln w="57150">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5927" name="Line 167"/>
          <p:cNvSpPr>
            <a:spLocks noChangeShapeType="1"/>
          </p:cNvSpPr>
          <p:nvPr/>
        </p:nvSpPr>
        <p:spPr bwMode="auto">
          <a:xfrm>
            <a:off x="6224588" y="2495550"/>
            <a:ext cx="1587" cy="1588"/>
          </a:xfrm>
          <a:prstGeom prst="line">
            <a:avLst/>
          </a:prstGeom>
          <a:noFill/>
          <a:ln w="57150">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5928" name="Line 168"/>
          <p:cNvSpPr>
            <a:spLocks noChangeShapeType="1"/>
          </p:cNvSpPr>
          <p:nvPr/>
        </p:nvSpPr>
        <p:spPr bwMode="auto">
          <a:xfrm>
            <a:off x="6224588" y="2495550"/>
            <a:ext cx="306387" cy="1588"/>
          </a:xfrm>
          <a:prstGeom prst="line">
            <a:avLst/>
          </a:prstGeom>
          <a:noFill/>
          <a:ln w="57150">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5929" name="Line 169"/>
          <p:cNvSpPr>
            <a:spLocks noChangeShapeType="1"/>
          </p:cNvSpPr>
          <p:nvPr/>
        </p:nvSpPr>
        <p:spPr bwMode="auto">
          <a:xfrm>
            <a:off x="6530975" y="2495550"/>
            <a:ext cx="1588" cy="1588"/>
          </a:xfrm>
          <a:prstGeom prst="line">
            <a:avLst/>
          </a:prstGeom>
          <a:noFill/>
          <a:ln w="57150">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5930" name="Line 170"/>
          <p:cNvSpPr>
            <a:spLocks noChangeShapeType="1"/>
          </p:cNvSpPr>
          <p:nvPr/>
        </p:nvSpPr>
        <p:spPr bwMode="auto">
          <a:xfrm>
            <a:off x="6530975" y="2495550"/>
            <a:ext cx="298450" cy="1588"/>
          </a:xfrm>
          <a:prstGeom prst="line">
            <a:avLst/>
          </a:prstGeom>
          <a:noFill/>
          <a:ln w="57150">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5931" name="Line 171"/>
          <p:cNvSpPr>
            <a:spLocks noChangeShapeType="1"/>
          </p:cNvSpPr>
          <p:nvPr/>
        </p:nvSpPr>
        <p:spPr bwMode="auto">
          <a:xfrm>
            <a:off x="6829425" y="2495550"/>
            <a:ext cx="1588" cy="1588"/>
          </a:xfrm>
          <a:prstGeom prst="line">
            <a:avLst/>
          </a:prstGeom>
          <a:noFill/>
          <a:ln w="57150">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5932" name="Line 172"/>
          <p:cNvSpPr>
            <a:spLocks noChangeShapeType="1"/>
          </p:cNvSpPr>
          <p:nvPr/>
        </p:nvSpPr>
        <p:spPr bwMode="auto">
          <a:xfrm>
            <a:off x="6829425" y="2495550"/>
            <a:ext cx="306388" cy="1588"/>
          </a:xfrm>
          <a:prstGeom prst="line">
            <a:avLst/>
          </a:prstGeom>
          <a:noFill/>
          <a:ln w="57150">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5933" name="Line 173"/>
          <p:cNvSpPr>
            <a:spLocks noChangeShapeType="1"/>
          </p:cNvSpPr>
          <p:nvPr/>
        </p:nvSpPr>
        <p:spPr bwMode="auto">
          <a:xfrm>
            <a:off x="7135813" y="2495550"/>
            <a:ext cx="1587" cy="1588"/>
          </a:xfrm>
          <a:prstGeom prst="line">
            <a:avLst/>
          </a:prstGeom>
          <a:noFill/>
          <a:ln w="57150">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5934" name="Line 174"/>
          <p:cNvSpPr>
            <a:spLocks noChangeShapeType="1"/>
          </p:cNvSpPr>
          <p:nvPr/>
        </p:nvSpPr>
        <p:spPr bwMode="auto">
          <a:xfrm>
            <a:off x="7135813" y="2495550"/>
            <a:ext cx="298450" cy="1588"/>
          </a:xfrm>
          <a:prstGeom prst="line">
            <a:avLst/>
          </a:prstGeom>
          <a:noFill/>
          <a:ln w="57150">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5935" name="Line 175"/>
          <p:cNvSpPr>
            <a:spLocks noChangeShapeType="1"/>
          </p:cNvSpPr>
          <p:nvPr/>
        </p:nvSpPr>
        <p:spPr bwMode="auto">
          <a:xfrm>
            <a:off x="2613025" y="5230813"/>
            <a:ext cx="298450" cy="1587"/>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5936" name="Line 176"/>
          <p:cNvSpPr>
            <a:spLocks noChangeShapeType="1"/>
          </p:cNvSpPr>
          <p:nvPr/>
        </p:nvSpPr>
        <p:spPr bwMode="auto">
          <a:xfrm>
            <a:off x="2911475" y="5230813"/>
            <a:ext cx="1588" cy="1587"/>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5937" name="Line 177"/>
          <p:cNvSpPr>
            <a:spLocks noChangeShapeType="1"/>
          </p:cNvSpPr>
          <p:nvPr/>
        </p:nvSpPr>
        <p:spPr bwMode="auto">
          <a:xfrm>
            <a:off x="2911475" y="5230813"/>
            <a:ext cx="304800" cy="1587"/>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5938" name="Line 178"/>
          <p:cNvSpPr>
            <a:spLocks noChangeShapeType="1"/>
          </p:cNvSpPr>
          <p:nvPr/>
        </p:nvSpPr>
        <p:spPr bwMode="auto">
          <a:xfrm>
            <a:off x="3216275" y="5230813"/>
            <a:ext cx="1588" cy="1587"/>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5939" name="Line 179"/>
          <p:cNvSpPr>
            <a:spLocks noChangeShapeType="1"/>
          </p:cNvSpPr>
          <p:nvPr/>
        </p:nvSpPr>
        <p:spPr bwMode="auto">
          <a:xfrm>
            <a:off x="3216275" y="5230813"/>
            <a:ext cx="298450" cy="1587"/>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5940" name="Line 180"/>
          <p:cNvSpPr>
            <a:spLocks noChangeShapeType="1"/>
          </p:cNvSpPr>
          <p:nvPr/>
        </p:nvSpPr>
        <p:spPr bwMode="auto">
          <a:xfrm>
            <a:off x="3514725" y="5230813"/>
            <a:ext cx="1588" cy="1587"/>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5941" name="Line 181"/>
          <p:cNvSpPr>
            <a:spLocks noChangeShapeType="1"/>
          </p:cNvSpPr>
          <p:nvPr/>
        </p:nvSpPr>
        <p:spPr bwMode="auto">
          <a:xfrm>
            <a:off x="3514725" y="5230813"/>
            <a:ext cx="300038" cy="1587"/>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5942" name="Line 182"/>
          <p:cNvSpPr>
            <a:spLocks noChangeShapeType="1"/>
          </p:cNvSpPr>
          <p:nvPr/>
        </p:nvSpPr>
        <p:spPr bwMode="auto">
          <a:xfrm>
            <a:off x="3814763" y="5230813"/>
            <a:ext cx="1587" cy="1587"/>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5943" name="Line 183"/>
          <p:cNvSpPr>
            <a:spLocks noChangeShapeType="1"/>
          </p:cNvSpPr>
          <p:nvPr/>
        </p:nvSpPr>
        <p:spPr bwMode="auto">
          <a:xfrm>
            <a:off x="3814763" y="5230813"/>
            <a:ext cx="304800" cy="1587"/>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5944" name="Line 184"/>
          <p:cNvSpPr>
            <a:spLocks noChangeShapeType="1"/>
          </p:cNvSpPr>
          <p:nvPr/>
        </p:nvSpPr>
        <p:spPr bwMode="auto">
          <a:xfrm>
            <a:off x="4119563" y="5230813"/>
            <a:ext cx="1587" cy="1587"/>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5945" name="Line 185"/>
          <p:cNvSpPr>
            <a:spLocks noChangeShapeType="1"/>
          </p:cNvSpPr>
          <p:nvPr/>
        </p:nvSpPr>
        <p:spPr bwMode="auto">
          <a:xfrm>
            <a:off x="4119563" y="5230813"/>
            <a:ext cx="298450" cy="1587"/>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5946" name="Line 186"/>
          <p:cNvSpPr>
            <a:spLocks noChangeShapeType="1"/>
          </p:cNvSpPr>
          <p:nvPr/>
        </p:nvSpPr>
        <p:spPr bwMode="auto">
          <a:xfrm>
            <a:off x="4418013" y="5230813"/>
            <a:ext cx="1587" cy="1587"/>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5947" name="Line 187"/>
          <p:cNvSpPr>
            <a:spLocks noChangeShapeType="1"/>
          </p:cNvSpPr>
          <p:nvPr/>
        </p:nvSpPr>
        <p:spPr bwMode="auto">
          <a:xfrm>
            <a:off x="4418013" y="5230813"/>
            <a:ext cx="306387" cy="1587"/>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5948" name="Line 188"/>
          <p:cNvSpPr>
            <a:spLocks noChangeShapeType="1"/>
          </p:cNvSpPr>
          <p:nvPr/>
        </p:nvSpPr>
        <p:spPr bwMode="auto">
          <a:xfrm>
            <a:off x="4724400" y="5230813"/>
            <a:ext cx="1588" cy="1587"/>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5949" name="Line 189"/>
          <p:cNvSpPr>
            <a:spLocks noChangeShapeType="1"/>
          </p:cNvSpPr>
          <p:nvPr/>
        </p:nvSpPr>
        <p:spPr bwMode="auto">
          <a:xfrm>
            <a:off x="4724400" y="5230813"/>
            <a:ext cx="298450" cy="1587"/>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5950" name="Line 190"/>
          <p:cNvSpPr>
            <a:spLocks noChangeShapeType="1"/>
          </p:cNvSpPr>
          <p:nvPr/>
        </p:nvSpPr>
        <p:spPr bwMode="auto">
          <a:xfrm>
            <a:off x="5022850" y="5230813"/>
            <a:ext cx="1588" cy="1587"/>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5951" name="Line 191"/>
          <p:cNvSpPr>
            <a:spLocks noChangeShapeType="1"/>
          </p:cNvSpPr>
          <p:nvPr/>
        </p:nvSpPr>
        <p:spPr bwMode="auto">
          <a:xfrm>
            <a:off x="5022850" y="5230813"/>
            <a:ext cx="298450" cy="1587"/>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5952" name="Line 192"/>
          <p:cNvSpPr>
            <a:spLocks noChangeShapeType="1"/>
          </p:cNvSpPr>
          <p:nvPr/>
        </p:nvSpPr>
        <p:spPr bwMode="auto">
          <a:xfrm flipV="1">
            <a:off x="5321300" y="4325938"/>
            <a:ext cx="1588" cy="904875"/>
          </a:xfrm>
          <a:prstGeom prst="line">
            <a:avLst/>
          </a:prstGeom>
          <a:noFill/>
          <a:ln w="57150">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5953" name="Line 193"/>
          <p:cNvSpPr>
            <a:spLocks noChangeShapeType="1"/>
          </p:cNvSpPr>
          <p:nvPr/>
        </p:nvSpPr>
        <p:spPr bwMode="auto">
          <a:xfrm>
            <a:off x="5321300" y="4325938"/>
            <a:ext cx="306388" cy="1587"/>
          </a:xfrm>
          <a:prstGeom prst="line">
            <a:avLst/>
          </a:prstGeom>
          <a:noFill/>
          <a:ln w="57150">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5954" name="Line 194"/>
          <p:cNvSpPr>
            <a:spLocks noChangeShapeType="1"/>
          </p:cNvSpPr>
          <p:nvPr/>
        </p:nvSpPr>
        <p:spPr bwMode="auto">
          <a:xfrm>
            <a:off x="5627688" y="4325938"/>
            <a:ext cx="1587" cy="1587"/>
          </a:xfrm>
          <a:prstGeom prst="line">
            <a:avLst/>
          </a:prstGeom>
          <a:noFill/>
          <a:ln w="57150">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5955" name="Line 195"/>
          <p:cNvSpPr>
            <a:spLocks noChangeShapeType="1"/>
          </p:cNvSpPr>
          <p:nvPr/>
        </p:nvSpPr>
        <p:spPr bwMode="auto">
          <a:xfrm>
            <a:off x="5627688" y="4325938"/>
            <a:ext cx="298450" cy="1587"/>
          </a:xfrm>
          <a:prstGeom prst="line">
            <a:avLst/>
          </a:prstGeom>
          <a:noFill/>
          <a:ln w="57150">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5956" name="Line 196"/>
          <p:cNvSpPr>
            <a:spLocks noChangeShapeType="1"/>
          </p:cNvSpPr>
          <p:nvPr/>
        </p:nvSpPr>
        <p:spPr bwMode="auto">
          <a:xfrm>
            <a:off x="5926138" y="4325938"/>
            <a:ext cx="1587" cy="1587"/>
          </a:xfrm>
          <a:prstGeom prst="line">
            <a:avLst/>
          </a:prstGeom>
          <a:noFill/>
          <a:ln w="57150">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5957" name="Line 197"/>
          <p:cNvSpPr>
            <a:spLocks noChangeShapeType="1"/>
          </p:cNvSpPr>
          <p:nvPr/>
        </p:nvSpPr>
        <p:spPr bwMode="auto">
          <a:xfrm>
            <a:off x="5926138" y="4325938"/>
            <a:ext cx="298450" cy="1587"/>
          </a:xfrm>
          <a:prstGeom prst="line">
            <a:avLst/>
          </a:prstGeom>
          <a:noFill/>
          <a:ln w="57150">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5958" name="Line 198"/>
          <p:cNvSpPr>
            <a:spLocks noChangeShapeType="1"/>
          </p:cNvSpPr>
          <p:nvPr/>
        </p:nvSpPr>
        <p:spPr bwMode="auto">
          <a:xfrm flipV="1">
            <a:off x="6224588" y="3421063"/>
            <a:ext cx="1587" cy="904875"/>
          </a:xfrm>
          <a:prstGeom prst="line">
            <a:avLst/>
          </a:prstGeom>
          <a:noFill/>
          <a:ln w="57150">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5959" name="Line 199"/>
          <p:cNvSpPr>
            <a:spLocks noChangeShapeType="1"/>
          </p:cNvSpPr>
          <p:nvPr/>
        </p:nvSpPr>
        <p:spPr bwMode="auto">
          <a:xfrm>
            <a:off x="6224588" y="3421063"/>
            <a:ext cx="306387" cy="1587"/>
          </a:xfrm>
          <a:prstGeom prst="line">
            <a:avLst/>
          </a:prstGeom>
          <a:noFill/>
          <a:ln w="57150">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5960" name="Line 200"/>
          <p:cNvSpPr>
            <a:spLocks noChangeShapeType="1"/>
          </p:cNvSpPr>
          <p:nvPr/>
        </p:nvSpPr>
        <p:spPr bwMode="auto">
          <a:xfrm>
            <a:off x="6530975" y="3421063"/>
            <a:ext cx="1588" cy="1587"/>
          </a:xfrm>
          <a:prstGeom prst="line">
            <a:avLst/>
          </a:prstGeom>
          <a:noFill/>
          <a:ln w="57150">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5961" name="Line 201"/>
          <p:cNvSpPr>
            <a:spLocks noChangeShapeType="1"/>
          </p:cNvSpPr>
          <p:nvPr/>
        </p:nvSpPr>
        <p:spPr bwMode="auto">
          <a:xfrm>
            <a:off x="6530975" y="3421063"/>
            <a:ext cx="298450" cy="1587"/>
          </a:xfrm>
          <a:prstGeom prst="line">
            <a:avLst/>
          </a:prstGeom>
          <a:noFill/>
          <a:ln w="57150">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5962" name="Line 202"/>
          <p:cNvSpPr>
            <a:spLocks noChangeShapeType="1"/>
          </p:cNvSpPr>
          <p:nvPr/>
        </p:nvSpPr>
        <p:spPr bwMode="auto">
          <a:xfrm>
            <a:off x="6829425" y="3421063"/>
            <a:ext cx="1588" cy="1587"/>
          </a:xfrm>
          <a:prstGeom prst="line">
            <a:avLst/>
          </a:prstGeom>
          <a:noFill/>
          <a:ln w="57150">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5963" name="Line 203"/>
          <p:cNvSpPr>
            <a:spLocks noChangeShapeType="1"/>
          </p:cNvSpPr>
          <p:nvPr/>
        </p:nvSpPr>
        <p:spPr bwMode="auto">
          <a:xfrm>
            <a:off x="6829425" y="3421063"/>
            <a:ext cx="306388" cy="1587"/>
          </a:xfrm>
          <a:prstGeom prst="line">
            <a:avLst/>
          </a:prstGeom>
          <a:noFill/>
          <a:ln w="57150">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5964" name="Line 204"/>
          <p:cNvSpPr>
            <a:spLocks noChangeShapeType="1"/>
          </p:cNvSpPr>
          <p:nvPr/>
        </p:nvSpPr>
        <p:spPr bwMode="auto">
          <a:xfrm flipV="1">
            <a:off x="7135813" y="2495550"/>
            <a:ext cx="1587" cy="925513"/>
          </a:xfrm>
          <a:prstGeom prst="line">
            <a:avLst/>
          </a:prstGeom>
          <a:noFill/>
          <a:ln w="57150">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5965" name="Line 205"/>
          <p:cNvSpPr>
            <a:spLocks noChangeShapeType="1"/>
          </p:cNvSpPr>
          <p:nvPr/>
        </p:nvSpPr>
        <p:spPr bwMode="auto">
          <a:xfrm>
            <a:off x="7135813" y="2495550"/>
            <a:ext cx="298450" cy="1588"/>
          </a:xfrm>
          <a:prstGeom prst="line">
            <a:avLst/>
          </a:prstGeom>
          <a:noFill/>
          <a:ln w="57150">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5966" name="Rectangle 206"/>
          <p:cNvSpPr>
            <a:spLocks noChangeArrowheads="1"/>
          </p:cNvSpPr>
          <p:nvPr/>
        </p:nvSpPr>
        <p:spPr bwMode="auto">
          <a:xfrm>
            <a:off x="2605088" y="5222875"/>
            <a:ext cx="44450" cy="22225"/>
          </a:xfrm>
          <a:prstGeom prst="rect">
            <a:avLst/>
          </a:prstGeom>
          <a:solidFill>
            <a:srgbClr val="00FF00"/>
          </a:solidFill>
          <a:ln w="9525">
            <a:solidFill>
              <a:schemeClr val="tx1"/>
            </a:solidFill>
            <a:miter lim="800000"/>
            <a:headEnd/>
            <a:tailEnd/>
          </a:ln>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latin typeface="Arial" panose="020B0604020202020204" pitchFamily="34" charset="0"/>
            </a:endParaRPr>
          </a:p>
        </p:txBody>
      </p:sp>
      <p:sp>
        <p:nvSpPr>
          <p:cNvPr id="245967" name="Rectangle 207"/>
          <p:cNvSpPr>
            <a:spLocks noChangeArrowheads="1"/>
          </p:cNvSpPr>
          <p:nvPr/>
        </p:nvSpPr>
        <p:spPr bwMode="auto">
          <a:xfrm>
            <a:off x="2738438" y="5222875"/>
            <a:ext cx="46037" cy="22225"/>
          </a:xfrm>
          <a:prstGeom prst="rect">
            <a:avLst/>
          </a:prstGeom>
          <a:solidFill>
            <a:srgbClr val="00FF00"/>
          </a:solidFill>
          <a:ln w="9525">
            <a:solidFill>
              <a:schemeClr val="tx1"/>
            </a:solidFill>
            <a:miter lim="800000"/>
            <a:headEnd/>
            <a:tailEnd/>
          </a:ln>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latin typeface="Arial" panose="020B0604020202020204" pitchFamily="34" charset="0"/>
            </a:endParaRPr>
          </a:p>
        </p:txBody>
      </p:sp>
      <p:sp>
        <p:nvSpPr>
          <p:cNvPr id="245968" name="Rectangle 208"/>
          <p:cNvSpPr>
            <a:spLocks noChangeArrowheads="1"/>
          </p:cNvSpPr>
          <p:nvPr/>
        </p:nvSpPr>
        <p:spPr bwMode="auto">
          <a:xfrm>
            <a:off x="2873375" y="5222875"/>
            <a:ext cx="44450" cy="22225"/>
          </a:xfrm>
          <a:prstGeom prst="rect">
            <a:avLst/>
          </a:prstGeom>
          <a:solidFill>
            <a:srgbClr val="00FF00"/>
          </a:solidFill>
          <a:ln w="9525">
            <a:solidFill>
              <a:schemeClr val="tx1"/>
            </a:solidFill>
            <a:miter lim="800000"/>
            <a:headEnd/>
            <a:tailEnd/>
          </a:ln>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latin typeface="Arial" panose="020B0604020202020204" pitchFamily="34" charset="0"/>
            </a:endParaRPr>
          </a:p>
        </p:txBody>
      </p:sp>
      <p:sp>
        <p:nvSpPr>
          <p:cNvPr id="245969" name="Rectangle 209"/>
          <p:cNvSpPr>
            <a:spLocks noChangeArrowheads="1"/>
          </p:cNvSpPr>
          <p:nvPr/>
        </p:nvSpPr>
        <p:spPr bwMode="auto">
          <a:xfrm>
            <a:off x="2903538" y="5222875"/>
            <a:ext cx="22225" cy="15875"/>
          </a:xfrm>
          <a:prstGeom prst="rect">
            <a:avLst/>
          </a:prstGeom>
          <a:solidFill>
            <a:srgbClr val="00FF00"/>
          </a:solidFill>
          <a:ln w="9525">
            <a:solidFill>
              <a:schemeClr val="tx1"/>
            </a:solidFill>
            <a:miter lim="800000"/>
            <a:headEnd/>
            <a:tailEnd/>
          </a:ln>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latin typeface="Arial" panose="020B0604020202020204" pitchFamily="34" charset="0"/>
            </a:endParaRPr>
          </a:p>
        </p:txBody>
      </p:sp>
      <p:sp>
        <p:nvSpPr>
          <p:cNvPr id="245970" name="Rectangle 210"/>
          <p:cNvSpPr>
            <a:spLocks noChangeArrowheads="1"/>
          </p:cNvSpPr>
          <p:nvPr/>
        </p:nvSpPr>
        <p:spPr bwMode="auto">
          <a:xfrm>
            <a:off x="2903538" y="5222875"/>
            <a:ext cx="44450" cy="22225"/>
          </a:xfrm>
          <a:prstGeom prst="rect">
            <a:avLst/>
          </a:prstGeom>
          <a:solidFill>
            <a:srgbClr val="00FF00"/>
          </a:solidFill>
          <a:ln w="9525">
            <a:solidFill>
              <a:schemeClr val="tx1"/>
            </a:solidFill>
            <a:miter lim="800000"/>
            <a:headEnd/>
            <a:tailEnd/>
          </a:ln>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latin typeface="Arial" panose="020B0604020202020204" pitchFamily="34" charset="0"/>
            </a:endParaRPr>
          </a:p>
        </p:txBody>
      </p:sp>
      <p:sp>
        <p:nvSpPr>
          <p:cNvPr id="245971" name="Rectangle 211"/>
          <p:cNvSpPr>
            <a:spLocks noChangeArrowheads="1"/>
          </p:cNvSpPr>
          <p:nvPr/>
        </p:nvSpPr>
        <p:spPr bwMode="auto">
          <a:xfrm>
            <a:off x="3038475" y="5222875"/>
            <a:ext cx="44450" cy="22225"/>
          </a:xfrm>
          <a:prstGeom prst="rect">
            <a:avLst/>
          </a:prstGeom>
          <a:solidFill>
            <a:srgbClr val="00FF00"/>
          </a:solidFill>
          <a:ln w="9525">
            <a:solidFill>
              <a:schemeClr val="tx1"/>
            </a:solidFill>
            <a:miter lim="800000"/>
            <a:headEnd/>
            <a:tailEnd/>
          </a:ln>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latin typeface="Arial" panose="020B0604020202020204" pitchFamily="34" charset="0"/>
            </a:endParaRPr>
          </a:p>
        </p:txBody>
      </p:sp>
      <p:sp>
        <p:nvSpPr>
          <p:cNvPr id="245972" name="Rectangle 212"/>
          <p:cNvSpPr>
            <a:spLocks noChangeArrowheads="1"/>
          </p:cNvSpPr>
          <p:nvPr/>
        </p:nvSpPr>
        <p:spPr bwMode="auto">
          <a:xfrm>
            <a:off x="3171825" y="5222875"/>
            <a:ext cx="44450" cy="22225"/>
          </a:xfrm>
          <a:prstGeom prst="rect">
            <a:avLst/>
          </a:prstGeom>
          <a:solidFill>
            <a:srgbClr val="00FF00"/>
          </a:solidFill>
          <a:ln w="9525">
            <a:solidFill>
              <a:schemeClr val="tx1"/>
            </a:solidFill>
            <a:miter lim="800000"/>
            <a:headEnd/>
            <a:tailEnd/>
          </a:ln>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latin typeface="Arial" panose="020B0604020202020204" pitchFamily="34" charset="0"/>
            </a:endParaRPr>
          </a:p>
        </p:txBody>
      </p:sp>
      <p:sp>
        <p:nvSpPr>
          <p:cNvPr id="245973" name="Rectangle 213"/>
          <p:cNvSpPr>
            <a:spLocks noChangeArrowheads="1"/>
          </p:cNvSpPr>
          <p:nvPr/>
        </p:nvSpPr>
        <p:spPr bwMode="auto">
          <a:xfrm>
            <a:off x="3209925" y="5222875"/>
            <a:ext cx="22225" cy="15875"/>
          </a:xfrm>
          <a:prstGeom prst="rect">
            <a:avLst/>
          </a:prstGeom>
          <a:solidFill>
            <a:srgbClr val="00FF00"/>
          </a:solidFill>
          <a:ln w="9525">
            <a:solidFill>
              <a:schemeClr val="tx1"/>
            </a:solidFill>
            <a:miter lim="800000"/>
            <a:headEnd/>
            <a:tailEnd/>
          </a:ln>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latin typeface="Arial" panose="020B0604020202020204" pitchFamily="34" charset="0"/>
            </a:endParaRPr>
          </a:p>
        </p:txBody>
      </p:sp>
      <p:sp>
        <p:nvSpPr>
          <p:cNvPr id="245974" name="Rectangle 214"/>
          <p:cNvSpPr>
            <a:spLocks noChangeArrowheads="1"/>
          </p:cNvSpPr>
          <p:nvPr/>
        </p:nvSpPr>
        <p:spPr bwMode="auto">
          <a:xfrm>
            <a:off x="3209925" y="5222875"/>
            <a:ext cx="44450" cy="22225"/>
          </a:xfrm>
          <a:prstGeom prst="rect">
            <a:avLst/>
          </a:prstGeom>
          <a:solidFill>
            <a:srgbClr val="00FF00"/>
          </a:solidFill>
          <a:ln w="9525">
            <a:solidFill>
              <a:schemeClr val="tx1"/>
            </a:solidFill>
            <a:miter lim="800000"/>
            <a:headEnd/>
            <a:tailEnd/>
          </a:ln>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latin typeface="Arial" panose="020B0604020202020204" pitchFamily="34" charset="0"/>
            </a:endParaRPr>
          </a:p>
        </p:txBody>
      </p:sp>
      <p:sp>
        <p:nvSpPr>
          <p:cNvPr id="245975" name="Rectangle 215"/>
          <p:cNvSpPr>
            <a:spLocks noChangeArrowheads="1"/>
          </p:cNvSpPr>
          <p:nvPr/>
        </p:nvSpPr>
        <p:spPr bwMode="auto">
          <a:xfrm>
            <a:off x="3343275" y="5222875"/>
            <a:ext cx="46038" cy="22225"/>
          </a:xfrm>
          <a:prstGeom prst="rect">
            <a:avLst/>
          </a:prstGeom>
          <a:solidFill>
            <a:srgbClr val="00FF00"/>
          </a:solidFill>
          <a:ln w="9525">
            <a:solidFill>
              <a:schemeClr val="tx1"/>
            </a:solidFill>
            <a:miter lim="800000"/>
            <a:headEnd/>
            <a:tailEnd/>
          </a:ln>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latin typeface="Arial" panose="020B0604020202020204" pitchFamily="34" charset="0"/>
            </a:endParaRPr>
          </a:p>
        </p:txBody>
      </p:sp>
      <p:sp>
        <p:nvSpPr>
          <p:cNvPr id="245976" name="Rectangle 216"/>
          <p:cNvSpPr>
            <a:spLocks noChangeArrowheads="1"/>
          </p:cNvSpPr>
          <p:nvPr/>
        </p:nvSpPr>
        <p:spPr bwMode="auto">
          <a:xfrm>
            <a:off x="3478213" y="5222875"/>
            <a:ext cx="44450" cy="22225"/>
          </a:xfrm>
          <a:prstGeom prst="rect">
            <a:avLst/>
          </a:prstGeom>
          <a:solidFill>
            <a:srgbClr val="00FF00"/>
          </a:solidFill>
          <a:ln w="9525">
            <a:solidFill>
              <a:schemeClr val="tx1"/>
            </a:solidFill>
            <a:miter lim="800000"/>
            <a:headEnd/>
            <a:tailEnd/>
          </a:ln>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latin typeface="Arial" panose="020B0604020202020204" pitchFamily="34" charset="0"/>
            </a:endParaRPr>
          </a:p>
        </p:txBody>
      </p:sp>
      <p:sp>
        <p:nvSpPr>
          <p:cNvPr id="245977" name="Rectangle 217"/>
          <p:cNvSpPr>
            <a:spLocks noChangeArrowheads="1"/>
          </p:cNvSpPr>
          <p:nvPr/>
        </p:nvSpPr>
        <p:spPr bwMode="auto">
          <a:xfrm>
            <a:off x="3508375" y="5192713"/>
            <a:ext cx="22225" cy="46037"/>
          </a:xfrm>
          <a:prstGeom prst="rect">
            <a:avLst/>
          </a:prstGeom>
          <a:solidFill>
            <a:srgbClr val="00FF00"/>
          </a:solidFill>
          <a:ln w="9525">
            <a:solidFill>
              <a:schemeClr val="tx1"/>
            </a:solidFill>
            <a:miter lim="800000"/>
            <a:headEnd/>
            <a:tailEnd/>
          </a:ln>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latin typeface="Arial" panose="020B0604020202020204" pitchFamily="34" charset="0"/>
            </a:endParaRPr>
          </a:p>
        </p:txBody>
      </p:sp>
      <p:sp>
        <p:nvSpPr>
          <p:cNvPr id="245978" name="Rectangle 218"/>
          <p:cNvSpPr>
            <a:spLocks noChangeArrowheads="1"/>
          </p:cNvSpPr>
          <p:nvPr/>
        </p:nvSpPr>
        <p:spPr bwMode="auto">
          <a:xfrm>
            <a:off x="3508375" y="5059363"/>
            <a:ext cx="22225" cy="44450"/>
          </a:xfrm>
          <a:prstGeom prst="rect">
            <a:avLst/>
          </a:prstGeom>
          <a:solidFill>
            <a:srgbClr val="00FF00"/>
          </a:solidFill>
          <a:ln w="57150">
            <a:solidFill>
              <a:srgbClr val="000000"/>
            </a:solidFill>
            <a:miter lim="800000"/>
            <a:headEnd/>
            <a:tailEnd/>
          </a:ln>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latin typeface="Arial" panose="020B0604020202020204" pitchFamily="34" charset="0"/>
            </a:endParaRPr>
          </a:p>
        </p:txBody>
      </p:sp>
      <p:sp>
        <p:nvSpPr>
          <p:cNvPr id="245979" name="Rectangle 219"/>
          <p:cNvSpPr>
            <a:spLocks noChangeArrowheads="1"/>
          </p:cNvSpPr>
          <p:nvPr/>
        </p:nvSpPr>
        <p:spPr bwMode="auto">
          <a:xfrm>
            <a:off x="3508375" y="4924425"/>
            <a:ext cx="22225" cy="44450"/>
          </a:xfrm>
          <a:prstGeom prst="rect">
            <a:avLst/>
          </a:prstGeom>
          <a:solidFill>
            <a:srgbClr val="00FF00"/>
          </a:solidFill>
          <a:ln w="57150">
            <a:solidFill>
              <a:srgbClr val="000000"/>
            </a:solidFill>
            <a:miter lim="800000"/>
            <a:headEnd/>
            <a:tailEnd/>
          </a:ln>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latin typeface="Arial" panose="020B0604020202020204" pitchFamily="34" charset="0"/>
            </a:endParaRPr>
          </a:p>
        </p:txBody>
      </p:sp>
      <p:sp>
        <p:nvSpPr>
          <p:cNvPr id="245980" name="Rectangle 220"/>
          <p:cNvSpPr>
            <a:spLocks noChangeArrowheads="1"/>
          </p:cNvSpPr>
          <p:nvPr/>
        </p:nvSpPr>
        <p:spPr bwMode="auto">
          <a:xfrm>
            <a:off x="3508375" y="4789488"/>
            <a:ext cx="22225" cy="44450"/>
          </a:xfrm>
          <a:prstGeom prst="rect">
            <a:avLst/>
          </a:prstGeom>
          <a:solidFill>
            <a:srgbClr val="00FF00"/>
          </a:solidFill>
          <a:ln w="57150">
            <a:solidFill>
              <a:srgbClr val="000000"/>
            </a:solidFill>
            <a:miter lim="800000"/>
            <a:headEnd/>
            <a:tailEnd/>
          </a:ln>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latin typeface="Arial" panose="020B0604020202020204" pitchFamily="34" charset="0"/>
            </a:endParaRPr>
          </a:p>
        </p:txBody>
      </p:sp>
      <p:sp>
        <p:nvSpPr>
          <p:cNvPr id="245981" name="Rectangle 221"/>
          <p:cNvSpPr>
            <a:spLocks noChangeArrowheads="1"/>
          </p:cNvSpPr>
          <p:nvPr/>
        </p:nvSpPr>
        <p:spPr bwMode="auto">
          <a:xfrm>
            <a:off x="3508375" y="4654550"/>
            <a:ext cx="22225" cy="46038"/>
          </a:xfrm>
          <a:prstGeom prst="rect">
            <a:avLst/>
          </a:prstGeom>
          <a:solidFill>
            <a:srgbClr val="00FF00"/>
          </a:solidFill>
          <a:ln w="57150">
            <a:solidFill>
              <a:srgbClr val="000000"/>
            </a:solidFill>
            <a:miter lim="800000"/>
            <a:headEnd/>
            <a:tailEnd/>
          </a:ln>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latin typeface="Arial" panose="020B0604020202020204" pitchFamily="34" charset="0"/>
            </a:endParaRPr>
          </a:p>
        </p:txBody>
      </p:sp>
      <p:sp>
        <p:nvSpPr>
          <p:cNvPr id="245982" name="Rectangle 222"/>
          <p:cNvSpPr>
            <a:spLocks noChangeArrowheads="1"/>
          </p:cNvSpPr>
          <p:nvPr/>
        </p:nvSpPr>
        <p:spPr bwMode="auto">
          <a:xfrm>
            <a:off x="3508375" y="4521200"/>
            <a:ext cx="22225" cy="44450"/>
          </a:xfrm>
          <a:prstGeom prst="rect">
            <a:avLst/>
          </a:prstGeom>
          <a:solidFill>
            <a:srgbClr val="00FF00"/>
          </a:solidFill>
          <a:ln w="57150">
            <a:solidFill>
              <a:srgbClr val="000000"/>
            </a:solidFill>
            <a:miter lim="800000"/>
            <a:headEnd/>
            <a:tailEnd/>
          </a:ln>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latin typeface="Arial" panose="020B0604020202020204" pitchFamily="34" charset="0"/>
            </a:endParaRPr>
          </a:p>
        </p:txBody>
      </p:sp>
      <p:sp>
        <p:nvSpPr>
          <p:cNvPr id="245983" name="Rectangle 223"/>
          <p:cNvSpPr>
            <a:spLocks noChangeArrowheads="1"/>
          </p:cNvSpPr>
          <p:nvPr/>
        </p:nvSpPr>
        <p:spPr bwMode="auto">
          <a:xfrm>
            <a:off x="3508375" y="4386263"/>
            <a:ext cx="22225" cy="44450"/>
          </a:xfrm>
          <a:prstGeom prst="rect">
            <a:avLst/>
          </a:prstGeom>
          <a:solidFill>
            <a:srgbClr val="00FF00"/>
          </a:solidFill>
          <a:ln w="57150">
            <a:solidFill>
              <a:srgbClr val="000000"/>
            </a:solidFill>
            <a:miter lim="800000"/>
            <a:headEnd/>
            <a:tailEnd/>
          </a:ln>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latin typeface="Arial" panose="020B0604020202020204" pitchFamily="34" charset="0"/>
            </a:endParaRPr>
          </a:p>
        </p:txBody>
      </p:sp>
      <p:sp>
        <p:nvSpPr>
          <p:cNvPr id="245984" name="Rectangle 224"/>
          <p:cNvSpPr>
            <a:spLocks noChangeArrowheads="1"/>
          </p:cNvSpPr>
          <p:nvPr/>
        </p:nvSpPr>
        <p:spPr bwMode="auto">
          <a:xfrm>
            <a:off x="3508375" y="4318000"/>
            <a:ext cx="44450" cy="23813"/>
          </a:xfrm>
          <a:prstGeom prst="rect">
            <a:avLst/>
          </a:prstGeom>
          <a:solidFill>
            <a:srgbClr val="00FF00"/>
          </a:solidFill>
          <a:ln w="57150">
            <a:solidFill>
              <a:srgbClr val="000000"/>
            </a:solidFill>
            <a:miter lim="800000"/>
            <a:headEnd/>
            <a:tailEnd/>
          </a:ln>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latin typeface="Arial" panose="020B0604020202020204" pitchFamily="34" charset="0"/>
            </a:endParaRPr>
          </a:p>
        </p:txBody>
      </p:sp>
      <p:sp>
        <p:nvSpPr>
          <p:cNvPr id="245985" name="Rectangle 225"/>
          <p:cNvSpPr>
            <a:spLocks noChangeArrowheads="1"/>
          </p:cNvSpPr>
          <p:nvPr/>
        </p:nvSpPr>
        <p:spPr bwMode="auto">
          <a:xfrm>
            <a:off x="3641725" y="4318000"/>
            <a:ext cx="46038" cy="23813"/>
          </a:xfrm>
          <a:prstGeom prst="rect">
            <a:avLst/>
          </a:prstGeom>
          <a:solidFill>
            <a:srgbClr val="00FF00"/>
          </a:solidFill>
          <a:ln w="57150">
            <a:solidFill>
              <a:srgbClr val="000000"/>
            </a:solidFill>
            <a:miter lim="800000"/>
            <a:headEnd/>
            <a:tailEnd/>
          </a:ln>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latin typeface="Arial" panose="020B0604020202020204" pitchFamily="34" charset="0"/>
            </a:endParaRPr>
          </a:p>
        </p:txBody>
      </p:sp>
      <p:sp>
        <p:nvSpPr>
          <p:cNvPr id="245986" name="Rectangle 226"/>
          <p:cNvSpPr>
            <a:spLocks noChangeArrowheads="1"/>
          </p:cNvSpPr>
          <p:nvPr/>
        </p:nvSpPr>
        <p:spPr bwMode="auto">
          <a:xfrm>
            <a:off x="3776663" y="4318000"/>
            <a:ext cx="44450" cy="23813"/>
          </a:xfrm>
          <a:prstGeom prst="rect">
            <a:avLst/>
          </a:prstGeom>
          <a:solidFill>
            <a:srgbClr val="00FF00"/>
          </a:solidFill>
          <a:ln w="57150">
            <a:solidFill>
              <a:srgbClr val="000000"/>
            </a:solidFill>
            <a:miter lim="800000"/>
            <a:headEnd/>
            <a:tailEnd/>
          </a:ln>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latin typeface="Arial" panose="020B0604020202020204" pitchFamily="34" charset="0"/>
            </a:endParaRPr>
          </a:p>
        </p:txBody>
      </p:sp>
      <p:sp>
        <p:nvSpPr>
          <p:cNvPr id="245987" name="Rectangle 227"/>
          <p:cNvSpPr>
            <a:spLocks noChangeArrowheads="1"/>
          </p:cNvSpPr>
          <p:nvPr/>
        </p:nvSpPr>
        <p:spPr bwMode="auto">
          <a:xfrm>
            <a:off x="3806825" y="4318000"/>
            <a:ext cx="22225" cy="15875"/>
          </a:xfrm>
          <a:prstGeom prst="rect">
            <a:avLst/>
          </a:prstGeom>
          <a:solidFill>
            <a:srgbClr val="00FF00"/>
          </a:solidFill>
          <a:ln w="57150">
            <a:solidFill>
              <a:srgbClr val="000000"/>
            </a:solidFill>
            <a:miter lim="800000"/>
            <a:headEnd/>
            <a:tailEnd/>
          </a:ln>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latin typeface="Arial" panose="020B0604020202020204" pitchFamily="34" charset="0"/>
            </a:endParaRPr>
          </a:p>
        </p:txBody>
      </p:sp>
      <p:sp>
        <p:nvSpPr>
          <p:cNvPr id="245988" name="Rectangle 228"/>
          <p:cNvSpPr>
            <a:spLocks noChangeArrowheads="1"/>
          </p:cNvSpPr>
          <p:nvPr/>
        </p:nvSpPr>
        <p:spPr bwMode="auto">
          <a:xfrm>
            <a:off x="3806825" y="4318000"/>
            <a:ext cx="44450" cy="23813"/>
          </a:xfrm>
          <a:prstGeom prst="rect">
            <a:avLst/>
          </a:prstGeom>
          <a:solidFill>
            <a:srgbClr val="00FF00"/>
          </a:solidFill>
          <a:ln w="57150">
            <a:solidFill>
              <a:srgbClr val="000000"/>
            </a:solidFill>
            <a:miter lim="800000"/>
            <a:headEnd/>
            <a:tailEnd/>
          </a:ln>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latin typeface="Arial" panose="020B0604020202020204" pitchFamily="34" charset="0"/>
            </a:endParaRPr>
          </a:p>
        </p:txBody>
      </p:sp>
      <p:sp>
        <p:nvSpPr>
          <p:cNvPr id="245989" name="Rectangle 229"/>
          <p:cNvSpPr>
            <a:spLocks noChangeArrowheads="1"/>
          </p:cNvSpPr>
          <p:nvPr/>
        </p:nvSpPr>
        <p:spPr bwMode="auto">
          <a:xfrm>
            <a:off x="3941763" y="4318000"/>
            <a:ext cx="44450" cy="23813"/>
          </a:xfrm>
          <a:prstGeom prst="rect">
            <a:avLst/>
          </a:prstGeom>
          <a:solidFill>
            <a:srgbClr val="00FF00"/>
          </a:solidFill>
          <a:ln w="57150">
            <a:solidFill>
              <a:srgbClr val="000000"/>
            </a:solidFill>
            <a:miter lim="800000"/>
            <a:headEnd/>
            <a:tailEnd/>
          </a:ln>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latin typeface="Arial" panose="020B0604020202020204" pitchFamily="34" charset="0"/>
            </a:endParaRPr>
          </a:p>
        </p:txBody>
      </p:sp>
      <p:sp>
        <p:nvSpPr>
          <p:cNvPr id="245990" name="Rectangle 230"/>
          <p:cNvSpPr>
            <a:spLocks noChangeArrowheads="1"/>
          </p:cNvSpPr>
          <p:nvPr/>
        </p:nvSpPr>
        <p:spPr bwMode="auto">
          <a:xfrm>
            <a:off x="4075113" y="4318000"/>
            <a:ext cx="44450" cy="23813"/>
          </a:xfrm>
          <a:prstGeom prst="rect">
            <a:avLst/>
          </a:prstGeom>
          <a:solidFill>
            <a:srgbClr val="00FF00"/>
          </a:solidFill>
          <a:ln w="57150">
            <a:solidFill>
              <a:srgbClr val="000000"/>
            </a:solidFill>
            <a:miter lim="800000"/>
            <a:headEnd/>
            <a:tailEnd/>
          </a:ln>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latin typeface="Arial" panose="020B0604020202020204" pitchFamily="34" charset="0"/>
            </a:endParaRPr>
          </a:p>
        </p:txBody>
      </p:sp>
      <p:sp>
        <p:nvSpPr>
          <p:cNvPr id="245991" name="Rectangle 231"/>
          <p:cNvSpPr>
            <a:spLocks noChangeArrowheads="1"/>
          </p:cNvSpPr>
          <p:nvPr/>
        </p:nvSpPr>
        <p:spPr bwMode="auto">
          <a:xfrm>
            <a:off x="4113213" y="4318000"/>
            <a:ext cx="22225" cy="15875"/>
          </a:xfrm>
          <a:prstGeom prst="rect">
            <a:avLst/>
          </a:prstGeom>
          <a:solidFill>
            <a:srgbClr val="00FF00"/>
          </a:solidFill>
          <a:ln w="57150">
            <a:solidFill>
              <a:srgbClr val="000000"/>
            </a:solidFill>
            <a:miter lim="800000"/>
            <a:headEnd/>
            <a:tailEnd/>
          </a:ln>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latin typeface="Arial" panose="020B0604020202020204" pitchFamily="34" charset="0"/>
            </a:endParaRPr>
          </a:p>
        </p:txBody>
      </p:sp>
      <p:sp>
        <p:nvSpPr>
          <p:cNvPr id="245992" name="Rectangle 232"/>
          <p:cNvSpPr>
            <a:spLocks noChangeArrowheads="1"/>
          </p:cNvSpPr>
          <p:nvPr/>
        </p:nvSpPr>
        <p:spPr bwMode="auto">
          <a:xfrm>
            <a:off x="4113213" y="4318000"/>
            <a:ext cx="44450" cy="23813"/>
          </a:xfrm>
          <a:prstGeom prst="rect">
            <a:avLst/>
          </a:prstGeom>
          <a:solidFill>
            <a:srgbClr val="00FF00"/>
          </a:solidFill>
          <a:ln w="57150">
            <a:solidFill>
              <a:srgbClr val="000000"/>
            </a:solidFill>
            <a:miter lim="800000"/>
            <a:headEnd/>
            <a:tailEnd/>
          </a:ln>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latin typeface="Arial" panose="020B0604020202020204" pitchFamily="34" charset="0"/>
            </a:endParaRPr>
          </a:p>
        </p:txBody>
      </p:sp>
      <p:sp>
        <p:nvSpPr>
          <p:cNvPr id="245993" name="Rectangle 233"/>
          <p:cNvSpPr>
            <a:spLocks noChangeArrowheads="1"/>
          </p:cNvSpPr>
          <p:nvPr/>
        </p:nvSpPr>
        <p:spPr bwMode="auto">
          <a:xfrm>
            <a:off x="4246563" y="4318000"/>
            <a:ext cx="46037" cy="23813"/>
          </a:xfrm>
          <a:prstGeom prst="rect">
            <a:avLst/>
          </a:prstGeom>
          <a:solidFill>
            <a:srgbClr val="00FF00"/>
          </a:solidFill>
          <a:ln w="57150">
            <a:solidFill>
              <a:srgbClr val="000000"/>
            </a:solidFill>
            <a:miter lim="800000"/>
            <a:headEnd/>
            <a:tailEnd/>
          </a:ln>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latin typeface="Arial" panose="020B0604020202020204" pitchFamily="34" charset="0"/>
            </a:endParaRPr>
          </a:p>
        </p:txBody>
      </p:sp>
      <p:sp>
        <p:nvSpPr>
          <p:cNvPr id="245994" name="Rectangle 234"/>
          <p:cNvSpPr>
            <a:spLocks noChangeArrowheads="1"/>
          </p:cNvSpPr>
          <p:nvPr/>
        </p:nvSpPr>
        <p:spPr bwMode="auto">
          <a:xfrm>
            <a:off x="4381500" y="4318000"/>
            <a:ext cx="44450" cy="23813"/>
          </a:xfrm>
          <a:prstGeom prst="rect">
            <a:avLst/>
          </a:prstGeom>
          <a:solidFill>
            <a:srgbClr val="00FF00"/>
          </a:solidFill>
          <a:ln w="57150">
            <a:solidFill>
              <a:srgbClr val="000000"/>
            </a:solidFill>
            <a:miter lim="800000"/>
            <a:headEnd/>
            <a:tailEnd/>
          </a:ln>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latin typeface="Arial" panose="020B0604020202020204" pitchFamily="34" charset="0"/>
            </a:endParaRPr>
          </a:p>
        </p:txBody>
      </p:sp>
      <p:sp>
        <p:nvSpPr>
          <p:cNvPr id="245995" name="Rectangle 235"/>
          <p:cNvSpPr>
            <a:spLocks noChangeArrowheads="1"/>
          </p:cNvSpPr>
          <p:nvPr/>
        </p:nvSpPr>
        <p:spPr bwMode="auto">
          <a:xfrm>
            <a:off x="4411663" y="4289425"/>
            <a:ext cx="22225" cy="44450"/>
          </a:xfrm>
          <a:prstGeom prst="rect">
            <a:avLst/>
          </a:prstGeom>
          <a:solidFill>
            <a:srgbClr val="00FF00"/>
          </a:solidFill>
          <a:ln w="57150">
            <a:solidFill>
              <a:srgbClr val="000000"/>
            </a:solidFill>
            <a:miter lim="800000"/>
            <a:headEnd/>
            <a:tailEnd/>
          </a:ln>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latin typeface="Arial" panose="020B0604020202020204" pitchFamily="34" charset="0"/>
            </a:endParaRPr>
          </a:p>
        </p:txBody>
      </p:sp>
      <p:sp>
        <p:nvSpPr>
          <p:cNvPr id="245996" name="Rectangle 236"/>
          <p:cNvSpPr>
            <a:spLocks noChangeArrowheads="1"/>
          </p:cNvSpPr>
          <p:nvPr/>
        </p:nvSpPr>
        <p:spPr bwMode="auto">
          <a:xfrm>
            <a:off x="4411663" y="4154488"/>
            <a:ext cx="22225" cy="44450"/>
          </a:xfrm>
          <a:prstGeom prst="rect">
            <a:avLst/>
          </a:prstGeom>
          <a:solidFill>
            <a:srgbClr val="00FF00"/>
          </a:solidFill>
          <a:ln w="57150">
            <a:solidFill>
              <a:srgbClr val="000000"/>
            </a:solidFill>
            <a:miter lim="800000"/>
            <a:headEnd/>
            <a:tailEnd/>
          </a:ln>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latin typeface="Arial" panose="020B0604020202020204" pitchFamily="34" charset="0"/>
            </a:endParaRPr>
          </a:p>
        </p:txBody>
      </p:sp>
      <p:sp>
        <p:nvSpPr>
          <p:cNvPr id="245997" name="Rectangle 237"/>
          <p:cNvSpPr>
            <a:spLocks noChangeArrowheads="1"/>
          </p:cNvSpPr>
          <p:nvPr/>
        </p:nvSpPr>
        <p:spPr bwMode="auto">
          <a:xfrm>
            <a:off x="4411663" y="4019550"/>
            <a:ext cx="22225" cy="44450"/>
          </a:xfrm>
          <a:prstGeom prst="rect">
            <a:avLst/>
          </a:prstGeom>
          <a:solidFill>
            <a:srgbClr val="00FF00"/>
          </a:solidFill>
          <a:ln w="57150">
            <a:solidFill>
              <a:srgbClr val="000000"/>
            </a:solidFill>
            <a:miter lim="800000"/>
            <a:headEnd/>
            <a:tailEnd/>
          </a:ln>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latin typeface="Arial" panose="020B0604020202020204" pitchFamily="34" charset="0"/>
            </a:endParaRPr>
          </a:p>
        </p:txBody>
      </p:sp>
      <p:sp>
        <p:nvSpPr>
          <p:cNvPr id="245998" name="Rectangle 238"/>
          <p:cNvSpPr>
            <a:spLocks noChangeArrowheads="1"/>
          </p:cNvSpPr>
          <p:nvPr/>
        </p:nvSpPr>
        <p:spPr bwMode="auto">
          <a:xfrm>
            <a:off x="4411663" y="3884613"/>
            <a:ext cx="22225" cy="46037"/>
          </a:xfrm>
          <a:prstGeom prst="rect">
            <a:avLst/>
          </a:prstGeom>
          <a:solidFill>
            <a:srgbClr val="00FF00"/>
          </a:solidFill>
          <a:ln w="57150">
            <a:solidFill>
              <a:srgbClr val="000000"/>
            </a:solidFill>
            <a:miter lim="800000"/>
            <a:headEnd/>
            <a:tailEnd/>
          </a:ln>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latin typeface="Arial" panose="020B0604020202020204" pitchFamily="34" charset="0"/>
            </a:endParaRPr>
          </a:p>
        </p:txBody>
      </p:sp>
      <p:sp>
        <p:nvSpPr>
          <p:cNvPr id="245999" name="Rectangle 239"/>
          <p:cNvSpPr>
            <a:spLocks noChangeArrowheads="1"/>
          </p:cNvSpPr>
          <p:nvPr/>
        </p:nvSpPr>
        <p:spPr bwMode="auto">
          <a:xfrm>
            <a:off x="4411663" y="3751263"/>
            <a:ext cx="22225" cy="44450"/>
          </a:xfrm>
          <a:prstGeom prst="rect">
            <a:avLst/>
          </a:prstGeom>
          <a:solidFill>
            <a:srgbClr val="00FF00"/>
          </a:solidFill>
          <a:ln w="57150">
            <a:solidFill>
              <a:srgbClr val="000000"/>
            </a:solidFill>
            <a:miter lim="800000"/>
            <a:headEnd/>
            <a:tailEnd/>
          </a:ln>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latin typeface="Arial" panose="020B0604020202020204" pitchFamily="34" charset="0"/>
            </a:endParaRPr>
          </a:p>
        </p:txBody>
      </p:sp>
      <p:sp>
        <p:nvSpPr>
          <p:cNvPr id="246000" name="Rectangle 240"/>
          <p:cNvSpPr>
            <a:spLocks noChangeArrowheads="1"/>
          </p:cNvSpPr>
          <p:nvPr/>
        </p:nvSpPr>
        <p:spPr bwMode="auto">
          <a:xfrm>
            <a:off x="4411663" y="3616325"/>
            <a:ext cx="22225" cy="44450"/>
          </a:xfrm>
          <a:prstGeom prst="rect">
            <a:avLst/>
          </a:prstGeom>
          <a:solidFill>
            <a:srgbClr val="00FF00"/>
          </a:solidFill>
          <a:ln w="57150">
            <a:solidFill>
              <a:srgbClr val="000000"/>
            </a:solidFill>
            <a:miter lim="800000"/>
            <a:headEnd/>
            <a:tailEnd/>
          </a:ln>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latin typeface="Arial" panose="020B0604020202020204" pitchFamily="34" charset="0"/>
            </a:endParaRPr>
          </a:p>
        </p:txBody>
      </p:sp>
      <p:sp>
        <p:nvSpPr>
          <p:cNvPr id="246001" name="Rectangle 241"/>
          <p:cNvSpPr>
            <a:spLocks noChangeArrowheads="1"/>
          </p:cNvSpPr>
          <p:nvPr/>
        </p:nvSpPr>
        <p:spPr bwMode="auto">
          <a:xfrm>
            <a:off x="4411663" y="3481388"/>
            <a:ext cx="22225" cy="44450"/>
          </a:xfrm>
          <a:prstGeom prst="rect">
            <a:avLst/>
          </a:prstGeom>
          <a:solidFill>
            <a:srgbClr val="00FF00"/>
          </a:solidFill>
          <a:ln w="57150">
            <a:solidFill>
              <a:srgbClr val="000000"/>
            </a:solidFill>
            <a:miter lim="800000"/>
            <a:headEnd/>
            <a:tailEnd/>
          </a:ln>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latin typeface="Arial" panose="020B0604020202020204" pitchFamily="34" charset="0"/>
            </a:endParaRPr>
          </a:p>
        </p:txBody>
      </p:sp>
      <p:sp>
        <p:nvSpPr>
          <p:cNvPr id="246002" name="Rectangle 242"/>
          <p:cNvSpPr>
            <a:spLocks noChangeArrowheads="1"/>
          </p:cNvSpPr>
          <p:nvPr/>
        </p:nvSpPr>
        <p:spPr bwMode="auto">
          <a:xfrm>
            <a:off x="4411663" y="3414713"/>
            <a:ext cx="44450" cy="22225"/>
          </a:xfrm>
          <a:prstGeom prst="rect">
            <a:avLst/>
          </a:prstGeom>
          <a:solidFill>
            <a:srgbClr val="00FF00"/>
          </a:solidFill>
          <a:ln w="57150">
            <a:solidFill>
              <a:srgbClr val="000000"/>
            </a:solidFill>
            <a:miter lim="800000"/>
            <a:headEnd/>
            <a:tailEnd/>
          </a:ln>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latin typeface="Arial" panose="020B0604020202020204" pitchFamily="34" charset="0"/>
            </a:endParaRPr>
          </a:p>
        </p:txBody>
      </p:sp>
      <p:sp>
        <p:nvSpPr>
          <p:cNvPr id="246003" name="Rectangle 243"/>
          <p:cNvSpPr>
            <a:spLocks noChangeArrowheads="1"/>
          </p:cNvSpPr>
          <p:nvPr/>
        </p:nvSpPr>
        <p:spPr bwMode="auto">
          <a:xfrm>
            <a:off x="4545013" y="3414713"/>
            <a:ext cx="46037" cy="22225"/>
          </a:xfrm>
          <a:prstGeom prst="rect">
            <a:avLst/>
          </a:prstGeom>
          <a:solidFill>
            <a:srgbClr val="00FF00"/>
          </a:solidFill>
          <a:ln w="57150">
            <a:solidFill>
              <a:srgbClr val="000000"/>
            </a:solidFill>
            <a:miter lim="800000"/>
            <a:headEnd/>
            <a:tailEnd/>
          </a:ln>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latin typeface="Arial" panose="020B0604020202020204" pitchFamily="34" charset="0"/>
            </a:endParaRPr>
          </a:p>
        </p:txBody>
      </p:sp>
      <p:sp>
        <p:nvSpPr>
          <p:cNvPr id="246004" name="Rectangle 244"/>
          <p:cNvSpPr>
            <a:spLocks noChangeArrowheads="1"/>
          </p:cNvSpPr>
          <p:nvPr/>
        </p:nvSpPr>
        <p:spPr bwMode="auto">
          <a:xfrm>
            <a:off x="4679950" y="3414713"/>
            <a:ext cx="44450" cy="22225"/>
          </a:xfrm>
          <a:prstGeom prst="rect">
            <a:avLst/>
          </a:prstGeom>
          <a:solidFill>
            <a:srgbClr val="00FF00"/>
          </a:solidFill>
          <a:ln w="57150">
            <a:solidFill>
              <a:srgbClr val="000000"/>
            </a:solidFill>
            <a:miter lim="800000"/>
            <a:headEnd/>
            <a:tailEnd/>
          </a:ln>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latin typeface="Arial" panose="020B0604020202020204" pitchFamily="34" charset="0"/>
            </a:endParaRPr>
          </a:p>
        </p:txBody>
      </p:sp>
      <p:sp>
        <p:nvSpPr>
          <p:cNvPr id="246005" name="Rectangle 245"/>
          <p:cNvSpPr>
            <a:spLocks noChangeArrowheads="1"/>
          </p:cNvSpPr>
          <p:nvPr/>
        </p:nvSpPr>
        <p:spPr bwMode="auto">
          <a:xfrm>
            <a:off x="4718050" y="3384550"/>
            <a:ext cx="22225" cy="44450"/>
          </a:xfrm>
          <a:prstGeom prst="rect">
            <a:avLst/>
          </a:prstGeom>
          <a:solidFill>
            <a:srgbClr val="00FF00"/>
          </a:solidFill>
          <a:ln w="57150">
            <a:solidFill>
              <a:srgbClr val="000000"/>
            </a:solidFill>
            <a:miter lim="800000"/>
            <a:headEnd/>
            <a:tailEnd/>
          </a:ln>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latin typeface="Arial" panose="020B0604020202020204" pitchFamily="34" charset="0"/>
            </a:endParaRPr>
          </a:p>
        </p:txBody>
      </p:sp>
      <p:sp>
        <p:nvSpPr>
          <p:cNvPr id="246006" name="Rectangle 246"/>
          <p:cNvSpPr>
            <a:spLocks noChangeArrowheads="1"/>
          </p:cNvSpPr>
          <p:nvPr/>
        </p:nvSpPr>
        <p:spPr bwMode="auto">
          <a:xfrm>
            <a:off x="4718050" y="3249613"/>
            <a:ext cx="22225" cy="44450"/>
          </a:xfrm>
          <a:prstGeom prst="rect">
            <a:avLst/>
          </a:prstGeom>
          <a:solidFill>
            <a:srgbClr val="00FF00"/>
          </a:solidFill>
          <a:ln w="57150">
            <a:solidFill>
              <a:srgbClr val="000000"/>
            </a:solidFill>
            <a:miter lim="800000"/>
            <a:headEnd/>
            <a:tailEnd/>
          </a:ln>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latin typeface="Arial" panose="020B0604020202020204" pitchFamily="34" charset="0"/>
            </a:endParaRPr>
          </a:p>
        </p:txBody>
      </p:sp>
      <p:sp>
        <p:nvSpPr>
          <p:cNvPr id="246007" name="Rectangle 247"/>
          <p:cNvSpPr>
            <a:spLocks noChangeArrowheads="1"/>
          </p:cNvSpPr>
          <p:nvPr/>
        </p:nvSpPr>
        <p:spPr bwMode="auto">
          <a:xfrm>
            <a:off x="4718050" y="3114675"/>
            <a:ext cx="22225" cy="46038"/>
          </a:xfrm>
          <a:prstGeom prst="rect">
            <a:avLst/>
          </a:prstGeom>
          <a:solidFill>
            <a:srgbClr val="00FF00"/>
          </a:solidFill>
          <a:ln w="57150">
            <a:solidFill>
              <a:srgbClr val="000000"/>
            </a:solidFill>
            <a:miter lim="800000"/>
            <a:headEnd/>
            <a:tailEnd/>
          </a:ln>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latin typeface="Arial" panose="020B0604020202020204" pitchFamily="34" charset="0"/>
            </a:endParaRPr>
          </a:p>
        </p:txBody>
      </p:sp>
      <p:sp>
        <p:nvSpPr>
          <p:cNvPr id="246008" name="Rectangle 248"/>
          <p:cNvSpPr>
            <a:spLocks noChangeArrowheads="1"/>
          </p:cNvSpPr>
          <p:nvPr/>
        </p:nvSpPr>
        <p:spPr bwMode="auto">
          <a:xfrm>
            <a:off x="4718050" y="2981325"/>
            <a:ext cx="22225" cy="44450"/>
          </a:xfrm>
          <a:prstGeom prst="rect">
            <a:avLst/>
          </a:prstGeom>
          <a:solidFill>
            <a:srgbClr val="00FF00"/>
          </a:solidFill>
          <a:ln w="57150">
            <a:solidFill>
              <a:srgbClr val="000000"/>
            </a:solidFill>
            <a:miter lim="800000"/>
            <a:headEnd/>
            <a:tailEnd/>
          </a:ln>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latin typeface="Arial" panose="020B0604020202020204" pitchFamily="34" charset="0"/>
            </a:endParaRPr>
          </a:p>
        </p:txBody>
      </p:sp>
      <p:sp>
        <p:nvSpPr>
          <p:cNvPr id="246009" name="Rectangle 249"/>
          <p:cNvSpPr>
            <a:spLocks noChangeArrowheads="1"/>
          </p:cNvSpPr>
          <p:nvPr/>
        </p:nvSpPr>
        <p:spPr bwMode="auto">
          <a:xfrm>
            <a:off x="4718050" y="2846388"/>
            <a:ext cx="22225" cy="44450"/>
          </a:xfrm>
          <a:prstGeom prst="rect">
            <a:avLst/>
          </a:prstGeom>
          <a:solidFill>
            <a:srgbClr val="00FF00"/>
          </a:solidFill>
          <a:ln w="57150">
            <a:solidFill>
              <a:srgbClr val="000000"/>
            </a:solidFill>
            <a:miter lim="800000"/>
            <a:headEnd/>
            <a:tailEnd/>
          </a:ln>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latin typeface="Arial" panose="020B0604020202020204" pitchFamily="34" charset="0"/>
            </a:endParaRPr>
          </a:p>
        </p:txBody>
      </p:sp>
      <p:sp>
        <p:nvSpPr>
          <p:cNvPr id="246010" name="Rectangle 250"/>
          <p:cNvSpPr>
            <a:spLocks noChangeArrowheads="1"/>
          </p:cNvSpPr>
          <p:nvPr/>
        </p:nvSpPr>
        <p:spPr bwMode="auto">
          <a:xfrm>
            <a:off x="4718050" y="2711450"/>
            <a:ext cx="22225" cy="44450"/>
          </a:xfrm>
          <a:prstGeom prst="rect">
            <a:avLst/>
          </a:prstGeom>
          <a:solidFill>
            <a:srgbClr val="00FF00"/>
          </a:solidFill>
          <a:ln w="57150">
            <a:solidFill>
              <a:srgbClr val="000000"/>
            </a:solidFill>
            <a:miter lim="800000"/>
            <a:headEnd/>
            <a:tailEnd/>
          </a:ln>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latin typeface="Arial" panose="020B0604020202020204" pitchFamily="34" charset="0"/>
            </a:endParaRPr>
          </a:p>
        </p:txBody>
      </p:sp>
      <p:sp>
        <p:nvSpPr>
          <p:cNvPr id="246011" name="Rectangle 251"/>
          <p:cNvSpPr>
            <a:spLocks noChangeArrowheads="1"/>
          </p:cNvSpPr>
          <p:nvPr/>
        </p:nvSpPr>
        <p:spPr bwMode="auto">
          <a:xfrm>
            <a:off x="4718050" y="2576513"/>
            <a:ext cx="22225" cy="46037"/>
          </a:xfrm>
          <a:prstGeom prst="rect">
            <a:avLst/>
          </a:prstGeom>
          <a:solidFill>
            <a:srgbClr val="00FF00"/>
          </a:solidFill>
          <a:ln w="57150">
            <a:solidFill>
              <a:srgbClr val="000000"/>
            </a:solidFill>
            <a:miter lim="800000"/>
            <a:headEnd/>
            <a:tailEnd/>
          </a:ln>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latin typeface="Arial" panose="020B0604020202020204" pitchFamily="34" charset="0"/>
            </a:endParaRPr>
          </a:p>
        </p:txBody>
      </p:sp>
      <p:sp>
        <p:nvSpPr>
          <p:cNvPr id="246012" name="Rectangle 252"/>
          <p:cNvSpPr>
            <a:spLocks noChangeArrowheads="1"/>
          </p:cNvSpPr>
          <p:nvPr/>
        </p:nvSpPr>
        <p:spPr bwMode="auto">
          <a:xfrm>
            <a:off x="4718050" y="2487613"/>
            <a:ext cx="44450" cy="22225"/>
          </a:xfrm>
          <a:prstGeom prst="rect">
            <a:avLst/>
          </a:prstGeom>
          <a:solidFill>
            <a:srgbClr val="00FF00"/>
          </a:solidFill>
          <a:ln w="57150">
            <a:solidFill>
              <a:srgbClr val="000000"/>
            </a:solidFill>
            <a:miter lim="800000"/>
            <a:headEnd/>
            <a:tailEnd/>
          </a:ln>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latin typeface="Arial" panose="020B0604020202020204" pitchFamily="34" charset="0"/>
            </a:endParaRPr>
          </a:p>
        </p:txBody>
      </p:sp>
      <p:sp>
        <p:nvSpPr>
          <p:cNvPr id="246013" name="Rectangle 253"/>
          <p:cNvSpPr>
            <a:spLocks noChangeArrowheads="1"/>
          </p:cNvSpPr>
          <p:nvPr/>
        </p:nvSpPr>
        <p:spPr bwMode="auto">
          <a:xfrm>
            <a:off x="4851400" y="2487613"/>
            <a:ext cx="44450" cy="22225"/>
          </a:xfrm>
          <a:prstGeom prst="rect">
            <a:avLst/>
          </a:prstGeom>
          <a:solidFill>
            <a:srgbClr val="00FF00"/>
          </a:solidFill>
          <a:ln w="57150">
            <a:solidFill>
              <a:srgbClr val="000000"/>
            </a:solidFill>
            <a:miter lim="800000"/>
            <a:headEnd/>
            <a:tailEnd/>
          </a:ln>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latin typeface="Arial" panose="020B0604020202020204" pitchFamily="34" charset="0"/>
            </a:endParaRPr>
          </a:p>
        </p:txBody>
      </p:sp>
      <p:sp>
        <p:nvSpPr>
          <p:cNvPr id="246014" name="Rectangle 254"/>
          <p:cNvSpPr>
            <a:spLocks noChangeArrowheads="1"/>
          </p:cNvSpPr>
          <p:nvPr/>
        </p:nvSpPr>
        <p:spPr bwMode="auto">
          <a:xfrm>
            <a:off x="4986338" y="2487613"/>
            <a:ext cx="44450" cy="22225"/>
          </a:xfrm>
          <a:prstGeom prst="rect">
            <a:avLst/>
          </a:prstGeom>
          <a:solidFill>
            <a:srgbClr val="00FF00"/>
          </a:solidFill>
          <a:ln w="57150">
            <a:solidFill>
              <a:srgbClr val="000000"/>
            </a:solidFill>
            <a:miter lim="800000"/>
            <a:headEnd/>
            <a:tailEnd/>
          </a:ln>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latin typeface="Arial" panose="020B0604020202020204" pitchFamily="34" charset="0"/>
            </a:endParaRPr>
          </a:p>
        </p:txBody>
      </p:sp>
      <p:sp>
        <p:nvSpPr>
          <p:cNvPr id="246015" name="Rectangle 255"/>
          <p:cNvSpPr>
            <a:spLocks noChangeArrowheads="1"/>
          </p:cNvSpPr>
          <p:nvPr/>
        </p:nvSpPr>
        <p:spPr bwMode="auto">
          <a:xfrm>
            <a:off x="5016500" y="2487613"/>
            <a:ext cx="22225" cy="14287"/>
          </a:xfrm>
          <a:prstGeom prst="rect">
            <a:avLst/>
          </a:prstGeom>
          <a:solidFill>
            <a:srgbClr val="00FF00"/>
          </a:solidFill>
          <a:ln w="57150">
            <a:solidFill>
              <a:srgbClr val="000000"/>
            </a:solidFill>
            <a:miter lim="800000"/>
            <a:headEnd/>
            <a:tailEnd/>
          </a:ln>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latin typeface="Arial" panose="020B0604020202020204" pitchFamily="34" charset="0"/>
            </a:endParaRPr>
          </a:p>
        </p:txBody>
      </p:sp>
      <p:sp>
        <p:nvSpPr>
          <p:cNvPr id="246016" name="Rectangle 256"/>
          <p:cNvSpPr>
            <a:spLocks noChangeArrowheads="1"/>
          </p:cNvSpPr>
          <p:nvPr/>
        </p:nvSpPr>
        <p:spPr bwMode="auto">
          <a:xfrm>
            <a:off x="5016500" y="2487613"/>
            <a:ext cx="44450" cy="22225"/>
          </a:xfrm>
          <a:prstGeom prst="rect">
            <a:avLst/>
          </a:prstGeom>
          <a:solidFill>
            <a:srgbClr val="00FF00"/>
          </a:solidFill>
          <a:ln w="57150">
            <a:solidFill>
              <a:srgbClr val="000000"/>
            </a:solidFill>
            <a:miter lim="800000"/>
            <a:headEnd/>
            <a:tailEnd/>
          </a:ln>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latin typeface="Arial" panose="020B0604020202020204" pitchFamily="34" charset="0"/>
            </a:endParaRPr>
          </a:p>
        </p:txBody>
      </p:sp>
      <p:sp>
        <p:nvSpPr>
          <p:cNvPr id="246017" name="Rectangle 257"/>
          <p:cNvSpPr>
            <a:spLocks noChangeArrowheads="1"/>
          </p:cNvSpPr>
          <p:nvPr/>
        </p:nvSpPr>
        <p:spPr bwMode="auto">
          <a:xfrm>
            <a:off x="5149850" y="2487613"/>
            <a:ext cx="46038" cy="22225"/>
          </a:xfrm>
          <a:prstGeom prst="rect">
            <a:avLst/>
          </a:prstGeom>
          <a:solidFill>
            <a:srgbClr val="00FF00"/>
          </a:solidFill>
          <a:ln w="57150">
            <a:solidFill>
              <a:srgbClr val="000000"/>
            </a:solidFill>
            <a:miter lim="800000"/>
            <a:headEnd/>
            <a:tailEnd/>
          </a:ln>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latin typeface="Arial" panose="020B0604020202020204" pitchFamily="34" charset="0"/>
            </a:endParaRPr>
          </a:p>
        </p:txBody>
      </p:sp>
      <p:sp>
        <p:nvSpPr>
          <p:cNvPr id="246018" name="Rectangle 258"/>
          <p:cNvSpPr>
            <a:spLocks noChangeArrowheads="1"/>
          </p:cNvSpPr>
          <p:nvPr/>
        </p:nvSpPr>
        <p:spPr bwMode="auto">
          <a:xfrm>
            <a:off x="5284788" y="2487613"/>
            <a:ext cx="44450" cy="22225"/>
          </a:xfrm>
          <a:prstGeom prst="rect">
            <a:avLst/>
          </a:prstGeom>
          <a:solidFill>
            <a:srgbClr val="00FF00"/>
          </a:solidFill>
          <a:ln w="57150">
            <a:solidFill>
              <a:srgbClr val="000000"/>
            </a:solidFill>
            <a:miter lim="800000"/>
            <a:headEnd/>
            <a:tailEnd/>
          </a:ln>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latin typeface="Arial" panose="020B0604020202020204" pitchFamily="34" charset="0"/>
            </a:endParaRPr>
          </a:p>
        </p:txBody>
      </p:sp>
      <p:sp>
        <p:nvSpPr>
          <p:cNvPr id="246019" name="Rectangle 259"/>
          <p:cNvSpPr>
            <a:spLocks noChangeArrowheads="1"/>
          </p:cNvSpPr>
          <p:nvPr/>
        </p:nvSpPr>
        <p:spPr bwMode="auto">
          <a:xfrm>
            <a:off x="5314950" y="2487613"/>
            <a:ext cx="22225" cy="14287"/>
          </a:xfrm>
          <a:prstGeom prst="rect">
            <a:avLst/>
          </a:prstGeom>
          <a:solidFill>
            <a:srgbClr val="00FF00"/>
          </a:solidFill>
          <a:ln w="57150">
            <a:solidFill>
              <a:srgbClr val="000000"/>
            </a:solidFill>
            <a:miter lim="800000"/>
            <a:headEnd/>
            <a:tailEnd/>
          </a:ln>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latin typeface="Arial" panose="020B0604020202020204" pitchFamily="34" charset="0"/>
            </a:endParaRPr>
          </a:p>
        </p:txBody>
      </p:sp>
      <p:sp>
        <p:nvSpPr>
          <p:cNvPr id="246020" name="Rectangle 260"/>
          <p:cNvSpPr>
            <a:spLocks noChangeArrowheads="1"/>
          </p:cNvSpPr>
          <p:nvPr/>
        </p:nvSpPr>
        <p:spPr bwMode="auto">
          <a:xfrm>
            <a:off x="5314950" y="2487613"/>
            <a:ext cx="44450" cy="22225"/>
          </a:xfrm>
          <a:prstGeom prst="rect">
            <a:avLst/>
          </a:prstGeom>
          <a:solidFill>
            <a:srgbClr val="00FF00"/>
          </a:solidFill>
          <a:ln w="57150">
            <a:solidFill>
              <a:srgbClr val="000000"/>
            </a:solidFill>
            <a:miter lim="800000"/>
            <a:headEnd/>
            <a:tailEnd/>
          </a:ln>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latin typeface="Arial" panose="020B0604020202020204" pitchFamily="34" charset="0"/>
            </a:endParaRPr>
          </a:p>
        </p:txBody>
      </p:sp>
      <p:sp>
        <p:nvSpPr>
          <p:cNvPr id="246021" name="Rectangle 261"/>
          <p:cNvSpPr>
            <a:spLocks noChangeArrowheads="1"/>
          </p:cNvSpPr>
          <p:nvPr/>
        </p:nvSpPr>
        <p:spPr bwMode="auto">
          <a:xfrm>
            <a:off x="5448300" y="2487613"/>
            <a:ext cx="46038" cy="22225"/>
          </a:xfrm>
          <a:prstGeom prst="rect">
            <a:avLst/>
          </a:prstGeom>
          <a:solidFill>
            <a:srgbClr val="00FF00"/>
          </a:solidFill>
          <a:ln w="57150">
            <a:solidFill>
              <a:srgbClr val="000000"/>
            </a:solidFill>
            <a:miter lim="800000"/>
            <a:headEnd/>
            <a:tailEnd/>
          </a:ln>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latin typeface="Arial" panose="020B0604020202020204" pitchFamily="34" charset="0"/>
            </a:endParaRPr>
          </a:p>
        </p:txBody>
      </p:sp>
      <p:sp>
        <p:nvSpPr>
          <p:cNvPr id="246022" name="Rectangle 262"/>
          <p:cNvSpPr>
            <a:spLocks noChangeArrowheads="1"/>
          </p:cNvSpPr>
          <p:nvPr/>
        </p:nvSpPr>
        <p:spPr bwMode="auto">
          <a:xfrm>
            <a:off x="5583238" y="2487613"/>
            <a:ext cx="44450" cy="22225"/>
          </a:xfrm>
          <a:prstGeom prst="rect">
            <a:avLst/>
          </a:prstGeom>
          <a:solidFill>
            <a:srgbClr val="00FF00"/>
          </a:solidFill>
          <a:ln w="57150">
            <a:solidFill>
              <a:srgbClr val="000000"/>
            </a:solidFill>
            <a:miter lim="800000"/>
            <a:headEnd/>
            <a:tailEnd/>
          </a:ln>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latin typeface="Arial" panose="020B0604020202020204" pitchFamily="34" charset="0"/>
            </a:endParaRPr>
          </a:p>
        </p:txBody>
      </p:sp>
      <p:sp>
        <p:nvSpPr>
          <p:cNvPr id="246023" name="Rectangle 263"/>
          <p:cNvSpPr>
            <a:spLocks noChangeArrowheads="1"/>
          </p:cNvSpPr>
          <p:nvPr/>
        </p:nvSpPr>
        <p:spPr bwMode="auto">
          <a:xfrm>
            <a:off x="5621338" y="2487613"/>
            <a:ext cx="22225" cy="14287"/>
          </a:xfrm>
          <a:prstGeom prst="rect">
            <a:avLst/>
          </a:prstGeom>
          <a:solidFill>
            <a:srgbClr val="00FF00"/>
          </a:solidFill>
          <a:ln w="57150">
            <a:solidFill>
              <a:srgbClr val="000000"/>
            </a:solidFill>
            <a:miter lim="800000"/>
            <a:headEnd/>
            <a:tailEnd/>
          </a:ln>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latin typeface="Arial" panose="020B0604020202020204" pitchFamily="34" charset="0"/>
            </a:endParaRPr>
          </a:p>
        </p:txBody>
      </p:sp>
      <p:sp>
        <p:nvSpPr>
          <p:cNvPr id="246024" name="Rectangle 264"/>
          <p:cNvSpPr>
            <a:spLocks noChangeArrowheads="1"/>
          </p:cNvSpPr>
          <p:nvPr/>
        </p:nvSpPr>
        <p:spPr bwMode="auto">
          <a:xfrm>
            <a:off x="5621338" y="2487613"/>
            <a:ext cx="44450" cy="22225"/>
          </a:xfrm>
          <a:prstGeom prst="rect">
            <a:avLst/>
          </a:prstGeom>
          <a:solidFill>
            <a:srgbClr val="00FF00"/>
          </a:solidFill>
          <a:ln w="57150">
            <a:solidFill>
              <a:srgbClr val="000000"/>
            </a:solidFill>
            <a:miter lim="800000"/>
            <a:headEnd/>
            <a:tailEnd/>
          </a:ln>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latin typeface="Arial" panose="020B0604020202020204" pitchFamily="34" charset="0"/>
            </a:endParaRPr>
          </a:p>
        </p:txBody>
      </p:sp>
      <p:sp>
        <p:nvSpPr>
          <p:cNvPr id="246025" name="Rectangle 265"/>
          <p:cNvSpPr>
            <a:spLocks noChangeArrowheads="1"/>
          </p:cNvSpPr>
          <p:nvPr/>
        </p:nvSpPr>
        <p:spPr bwMode="auto">
          <a:xfrm>
            <a:off x="5754688" y="2487613"/>
            <a:ext cx="44450" cy="22225"/>
          </a:xfrm>
          <a:prstGeom prst="rect">
            <a:avLst/>
          </a:prstGeom>
          <a:solidFill>
            <a:srgbClr val="00FF00"/>
          </a:solidFill>
          <a:ln w="57150">
            <a:solidFill>
              <a:srgbClr val="000000"/>
            </a:solidFill>
            <a:miter lim="800000"/>
            <a:headEnd/>
            <a:tailEnd/>
          </a:ln>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latin typeface="Arial" panose="020B0604020202020204" pitchFamily="34" charset="0"/>
            </a:endParaRPr>
          </a:p>
        </p:txBody>
      </p:sp>
      <p:sp>
        <p:nvSpPr>
          <p:cNvPr id="246026" name="Rectangle 266"/>
          <p:cNvSpPr>
            <a:spLocks noChangeArrowheads="1"/>
          </p:cNvSpPr>
          <p:nvPr/>
        </p:nvSpPr>
        <p:spPr bwMode="auto">
          <a:xfrm>
            <a:off x="5889625" y="2487613"/>
            <a:ext cx="44450" cy="22225"/>
          </a:xfrm>
          <a:prstGeom prst="rect">
            <a:avLst/>
          </a:prstGeom>
          <a:solidFill>
            <a:srgbClr val="00FF00"/>
          </a:solidFill>
          <a:ln w="57150">
            <a:solidFill>
              <a:srgbClr val="000000"/>
            </a:solidFill>
            <a:miter lim="800000"/>
            <a:headEnd/>
            <a:tailEnd/>
          </a:ln>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latin typeface="Arial" panose="020B0604020202020204" pitchFamily="34" charset="0"/>
            </a:endParaRPr>
          </a:p>
        </p:txBody>
      </p:sp>
      <p:sp>
        <p:nvSpPr>
          <p:cNvPr id="246027" name="Rectangle 267"/>
          <p:cNvSpPr>
            <a:spLocks noChangeArrowheads="1"/>
          </p:cNvSpPr>
          <p:nvPr/>
        </p:nvSpPr>
        <p:spPr bwMode="auto">
          <a:xfrm>
            <a:off x="5919788" y="2487613"/>
            <a:ext cx="22225" cy="14287"/>
          </a:xfrm>
          <a:prstGeom prst="rect">
            <a:avLst/>
          </a:prstGeom>
          <a:solidFill>
            <a:srgbClr val="00FF00"/>
          </a:solidFill>
          <a:ln w="57150">
            <a:solidFill>
              <a:srgbClr val="000000"/>
            </a:solidFill>
            <a:miter lim="800000"/>
            <a:headEnd/>
            <a:tailEnd/>
          </a:ln>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latin typeface="Arial" panose="020B0604020202020204" pitchFamily="34" charset="0"/>
            </a:endParaRPr>
          </a:p>
        </p:txBody>
      </p:sp>
      <p:sp>
        <p:nvSpPr>
          <p:cNvPr id="246028" name="Rectangle 268"/>
          <p:cNvSpPr>
            <a:spLocks noChangeArrowheads="1"/>
          </p:cNvSpPr>
          <p:nvPr/>
        </p:nvSpPr>
        <p:spPr bwMode="auto">
          <a:xfrm>
            <a:off x="5919788" y="2487613"/>
            <a:ext cx="44450" cy="22225"/>
          </a:xfrm>
          <a:prstGeom prst="rect">
            <a:avLst/>
          </a:prstGeom>
          <a:solidFill>
            <a:srgbClr val="00FF00"/>
          </a:solidFill>
          <a:ln w="57150">
            <a:solidFill>
              <a:srgbClr val="000000"/>
            </a:solidFill>
            <a:miter lim="800000"/>
            <a:headEnd/>
            <a:tailEnd/>
          </a:ln>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latin typeface="Arial" panose="020B0604020202020204" pitchFamily="34" charset="0"/>
            </a:endParaRPr>
          </a:p>
        </p:txBody>
      </p:sp>
      <p:sp>
        <p:nvSpPr>
          <p:cNvPr id="246029" name="Rectangle 269"/>
          <p:cNvSpPr>
            <a:spLocks noChangeArrowheads="1"/>
          </p:cNvSpPr>
          <p:nvPr/>
        </p:nvSpPr>
        <p:spPr bwMode="auto">
          <a:xfrm>
            <a:off x="6053138" y="2487613"/>
            <a:ext cx="46037" cy="22225"/>
          </a:xfrm>
          <a:prstGeom prst="rect">
            <a:avLst/>
          </a:prstGeom>
          <a:solidFill>
            <a:srgbClr val="00FF00"/>
          </a:solidFill>
          <a:ln w="57150">
            <a:solidFill>
              <a:srgbClr val="000000"/>
            </a:solidFill>
            <a:miter lim="800000"/>
            <a:headEnd/>
            <a:tailEnd/>
          </a:ln>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latin typeface="Arial" panose="020B0604020202020204" pitchFamily="34" charset="0"/>
            </a:endParaRPr>
          </a:p>
        </p:txBody>
      </p:sp>
      <p:sp>
        <p:nvSpPr>
          <p:cNvPr id="246030" name="Rectangle 270"/>
          <p:cNvSpPr>
            <a:spLocks noChangeArrowheads="1"/>
          </p:cNvSpPr>
          <p:nvPr/>
        </p:nvSpPr>
        <p:spPr bwMode="auto">
          <a:xfrm>
            <a:off x="6188075" y="2487613"/>
            <a:ext cx="44450" cy="22225"/>
          </a:xfrm>
          <a:prstGeom prst="rect">
            <a:avLst/>
          </a:prstGeom>
          <a:solidFill>
            <a:srgbClr val="00FF00"/>
          </a:solidFill>
          <a:ln w="57150">
            <a:solidFill>
              <a:srgbClr val="000000"/>
            </a:solidFill>
            <a:miter lim="800000"/>
            <a:headEnd/>
            <a:tailEnd/>
          </a:ln>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latin typeface="Arial" panose="020B0604020202020204" pitchFamily="34" charset="0"/>
            </a:endParaRPr>
          </a:p>
        </p:txBody>
      </p:sp>
      <p:sp>
        <p:nvSpPr>
          <p:cNvPr id="246031" name="Rectangle 271"/>
          <p:cNvSpPr>
            <a:spLocks noChangeArrowheads="1"/>
          </p:cNvSpPr>
          <p:nvPr/>
        </p:nvSpPr>
        <p:spPr bwMode="auto">
          <a:xfrm>
            <a:off x="6218238" y="2487613"/>
            <a:ext cx="22225" cy="14287"/>
          </a:xfrm>
          <a:prstGeom prst="rect">
            <a:avLst/>
          </a:prstGeom>
          <a:solidFill>
            <a:srgbClr val="00FF00"/>
          </a:solidFill>
          <a:ln w="57150">
            <a:solidFill>
              <a:srgbClr val="000000"/>
            </a:solidFill>
            <a:miter lim="800000"/>
            <a:headEnd/>
            <a:tailEnd/>
          </a:ln>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latin typeface="Arial" panose="020B0604020202020204" pitchFamily="34" charset="0"/>
            </a:endParaRPr>
          </a:p>
        </p:txBody>
      </p:sp>
      <p:sp>
        <p:nvSpPr>
          <p:cNvPr id="246032" name="Rectangle 272"/>
          <p:cNvSpPr>
            <a:spLocks noChangeArrowheads="1"/>
          </p:cNvSpPr>
          <p:nvPr/>
        </p:nvSpPr>
        <p:spPr bwMode="auto">
          <a:xfrm>
            <a:off x="6218238" y="2487613"/>
            <a:ext cx="44450" cy="22225"/>
          </a:xfrm>
          <a:prstGeom prst="rect">
            <a:avLst/>
          </a:prstGeom>
          <a:solidFill>
            <a:srgbClr val="00FF00"/>
          </a:solidFill>
          <a:ln w="57150">
            <a:solidFill>
              <a:srgbClr val="000000"/>
            </a:solidFill>
            <a:miter lim="800000"/>
            <a:headEnd/>
            <a:tailEnd/>
          </a:ln>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latin typeface="Arial" panose="020B0604020202020204" pitchFamily="34" charset="0"/>
            </a:endParaRPr>
          </a:p>
        </p:txBody>
      </p:sp>
      <p:sp>
        <p:nvSpPr>
          <p:cNvPr id="246033" name="Rectangle 273"/>
          <p:cNvSpPr>
            <a:spLocks noChangeArrowheads="1"/>
          </p:cNvSpPr>
          <p:nvPr/>
        </p:nvSpPr>
        <p:spPr bwMode="auto">
          <a:xfrm>
            <a:off x="6351588" y="2487613"/>
            <a:ext cx="46037" cy="22225"/>
          </a:xfrm>
          <a:prstGeom prst="rect">
            <a:avLst/>
          </a:prstGeom>
          <a:solidFill>
            <a:srgbClr val="00FF00"/>
          </a:solidFill>
          <a:ln w="57150">
            <a:solidFill>
              <a:srgbClr val="000000"/>
            </a:solidFill>
            <a:miter lim="800000"/>
            <a:headEnd/>
            <a:tailEnd/>
          </a:ln>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latin typeface="Arial" panose="020B0604020202020204" pitchFamily="34" charset="0"/>
            </a:endParaRPr>
          </a:p>
        </p:txBody>
      </p:sp>
      <p:sp>
        <p:nvSpPr>
          <p:cNvPr id="246034" name="Rectangle 274"/>
          <p:cNvSpPr>
            <a:spLocks noChangeArrowheads="1"/>
          </p:cNvSpPr>
          <p:nvPr/>
        </p:nvSpPr>
        <p:spPr bwMode="auto">
          <a:xfrm>
            <a:off x="6486525" y="2487613"/>
            <a:ext cx="44450" cy="22225"/>
          </a:xfrm>
          <a:prstGeom prst="rect">
            <a:avLst/>
          </a:prstGeom>
          <a:solidFill>
            <a:srgbClr val="00FF00"/>
          </a:solidFill>
          <a:ln w="57150">
            <a:solidFill>
              <a:srgbClr val="000000"/>
            </a:solidFill>
            <a:miter lim="800000"/>
            <a:headEnd/>
            <a:tailEnd/>
          </a:ln>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latin typeface="Arial" panose="020B0604020202020204" pitchFamily="34" charset="0"/>
            </a:endParaRPr>
          </a:p>
        </p:txBody>
      </p:sp>
      <p:sp>
        <p:nvSpPr>
          <p:cNvPr id="246035" name="Rectangle 275"/>
          <p:cNvSpPr>
            <a:spLocks noChangeArrowheads="1"/>
          </p:cNvSpPr>
          <p:nvPr/>
        </p:nvSpPr>
        <p:spPr bwMode="auto">
          <a:xfrm>
            <a:off x="6524625" y="2487613"/>
            <a:ext cx="22225" cy="14287"/>
          </a:xfrm>
          <a:prstGeom prst="rect">
            <a:avLst/>
          </a:prstGeom>
          <a:solidFill>
            <a:srgbClr val="00FF00"/>
          </a:solidFill>
          <a:ln w="57150">
            <a:solidFill>
              <a:srgbClr val="000000"/>
            </a:solidFill>
            <a:miter lim="800000"/>
            <a:headEnd/>
            <a:tailEnd/>
          </a:ln>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latin typeface="Arial" panose="020B0604020202020204" pitchFamily="34" charset="0"/>
            </a:endParaRPr>
          </a:p>
        </p:txBody>
      </p:sp>
      <p:sp>
        <p:nvSpPr>
          <p:cNvPr id="246036" name="Rectangle 276"/>
          <p:cNvSpPr>
            <a:spLocks noChangeArrowheads="1"/>
          </p:cNvSpPr>
          <p:nvPr/>
        </p:nvSpPr>
        <p:spPr bwMode="auto">
          <a:xfrm>
            <a:off x="6524625" y="2487613"/>
            <a:ext cx="44450" cy="22225"/>
          </a:xfrm>
          <a:prstGeom prst="rect">
            <a:avLst/>
          </a:prstGeom>
          <a:solidFill>
            <a:srgbClr val="00FF00"/>
          </a:solidFill>
          <a:ln w="57150">
            <a:solidFill>
              <a:srgbClr val="000000"/>
            </a:solidFill>
            <a:miter lim="800000"/>
            <a:headEnd/>
            <a:tailEnd/>
          </a:ln>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latin typeface="Arial" panose="020B0604020202020204" pitchFamily="34" charset="0"/>
            </a:endParaRPr>
          </a:p>
        </p:txBody>
      </p:sp>
      <p:sp>
        <p:nvSpPr>
          <p:cNvPr id="246037" name="Rectangle 277"/>
          <p:cNvSpPr>
            <a:spLocks noChangeArrowheads="1"/>
          </p:cNvSpPr>
          <p:nvPr/>
        </p:nvSpPr>
        <p:spPr bwMode="auto">
          <a:xfrm>
            <a:off x="6657975" y="2487613"/>
            <a:ext cx="44450" cy="22225"/>
          </a:xfrm>
          <a:prstGeom prst="rect">
            <a:avLst/>
          </a:prstGeom>
          <a:solidFill>
            <a:srgbClr val="00FF00"/>
          </a:solidFill>
          <a:ln w="57150">
            <a:solidFill>
              <a:srgbClr val="000000"/>
            </a:solidFill>
            <a:miter lim="800000"/>
            <a:headEnd/>
            <a:tailEnd/>
          </a:ln>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latin typeface="Arial" panose="020B0604020202020204" pitchFamily="34" charset="0"/>
            </a:endParaRPr>
          </a:p>
        </p:txBody>
      </p:sp>
      <p:sp>
        <p:nvSpPr>
          <p:cNvPr id="246038" name="Rectangle 278"/>
          <p:cNvSpPr>
            <a:spLocks noChangeArrowheads="1"/>
          </p:cNvSpPr>
          <p:nvPr/>
        </p:nvSpPr>
        <p:spPr bwMode="auto">
          <a:xfrm>
            <a:off x="6792913" y="2487613"/>
            <a:ext cx="44450" cy="22225"/>
          </a:xfrm>
          <a:prstGeom prst="rect">
            <a:avLst/>
          </a:prstGeom>
          <a:solidFill>
            <a:srgbClr val="00FF00"/>
          </a:solidFill>
          <a:ln w="57150">
            <a:solidFill>
              <a:srgbClr val="000000"/>
            </a:solidFill>
            <a:miter lim="800000"/>
            <a:headEnd/>
            <a:tailEnd/>
          </a:ln>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latin typeface="Arial" panose="020B0604020202020204" pitchFamily="34" charset="0"/>
            </a:endParaRPr>
          </a:p>
        </p:txBody>
      </p:sp>
      <p:sp>
        <p:nvSpPr>
          <p:cNvPr id="246039" name="Rectangle 279"/>
          <p:cNvSpPr>
            <a:spLocks noChangeArrowheads="1"/>
          </p:cNvSpPr>
          <p:nvPr/>
        </p:nvSpPr>
        <p:spPr bwMode="auto">
          <a:xfrm>
            <a:off x="6823075" y="2487613"/>
            <a:ext cx="22225" cy="14287"/>
          </a:xfrm>
          <a:prstGeom prst="rect">
            <a:avLst/>
          </a:prstGeom>
          <a:solidFill>
            <a:srgbClr val="00FF00"/>
          </a:solidFill>
          <a:ln w="57150">
            <a:solidFill>
              <a:srgbClr val="000000"/>
            </a:solidFill>
            <a:miter lim="800000"/>
            <a:headEnd/>
            <a:tailEnd/>
          </a:ln>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latin typeface="Arial" panose="020B0604020202020204" pitchFamily="34" charset="0"/>
            </a:endParaRPr>
          </a:p>
        </p:txBody>
      </p:sp>
      <p:sp>
        <p:nvSpPr>
          <p:cNvPr id="246040" name="Rectangle 280"/>
          <p:cNvSpPr>
            <a:spLocks noChangeArrowheads="1"/>
          </p:cNvSpPr>
          <p:nvPr/>
        </p:nvSpPr>
        <p:spPr bwMode="auto">
          <a:xfrm>
            <a:off x="6823075" y="2487613"/>
            <a:ext cx="44450" cy="22225"/>
          </a:xfrm>
          <a:prstGeom prst="rect">
            <a:avLst/>
          </a:prstGeom>
          <a:solidFill>
            <a:srgbClr val="00FF00"/>
          </a:solidFill>
          <a:ln w="57150">
            <a:solidFill>
              <a:srgbClr val="000000"/>
            </a:solidFill>
            <a:miter lim="800000"/>
            <a:headEnd/>
            <a:tailEnd/>
          </a:ln>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latin typeface="Arial" panose="020B0604020202020204" pitchFamily="34" charset="0"/>
            </a:endParaRPr>
          </a:p>
        </p:txBody>
      </p:sp>
      <p:sp>
        <p:nvSpPr>
          <p:cNvPr id="246041" name="Rectangle 281"/>
          <p:cNvSpPr>
            <a:spLocks noChangeArrowheads="1"/>
          </p:cNvSpPr>
          <p:nvPr/>
        </p:nvSpPr>
        <p:spPr bwMode="auto">
          <a:xfrm>
            <a:off x="6956425" y="2487613"/>
            <a:ext cx="46038" cy="22225"/>
          </a:xfrm>
          <a:prstGeom prst="rect">
            <a:avLst/>
          </a:prstGeom>
          <a:solidFill>
            <a:srgbClr val="00FF00"/>
          </a:solidFill>
          <a:ln w="57150">
            <a:solidFill>
              <a:srgbClr val="000000"/>
            </a:solidFill>
            <a:miter lim="800000"/>
            <a:headEnd/>
            <a:tailEnd/>
          </a:ln>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latin typeface="Arial" panose="020B0604020202020204" pitchFamily="34" charset="0"/>
            </a:endParaRPr>
          </a:p>
        </p:txBody>
      </p:sp>
      <p:sp>
        <p:nvSpPr>
          <p:cNvPr id="246042" name="Rectangle 282"/>
          <p:cNvSpPr>
            <a:spLocks noChangeArrowheads="1"/>
          </p:cNvSpPr>
          <p:nvPr/>
        </p:nvSpPr>
        <p:spPr bwMode="auto">
          <a:xfrm>
            <a:off x="7091363" y="2487613"/>
            <a:ext cx="44450" cy="22225"/>
          </a:xfrm>
          <a:prstGeom prst="rect">
            <a:avLst/>
          </a:prstGeom>
          <a:solidFill>
            <a:srgbClr val="00FF00"/>
          </a:solidFill>
          <a:ln w="57150">
            <a:solidFill>
              <a:srgbClr val="000000"/>
            </a:solidFill>
            <a:miter lim="800000"/>
            <a:headEnd/>
            <a:tailEnd/>
          </a:ln>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latin typeface="Arial" panose="020B0604020202020204" pitchFamily="34" charset="0"/>
            </a:endParaRPr>
          </a:p>
        </p:txBody>
      </p:sp>
      <p:sp>
        <p:nvSpPr>
          <p:cNvPr id="246043" name="Rectangle 283"/>
          <p:cNvSpPr>
            <a:spLocks noChangeArrowheads="1"/>
          </p:cNvSpPr>
          <p:nvPr/>
        </p:nvSpPr>
        <p:spPr bwMode="auto">
          <a:xfrm>
            <a:off x="7127875" y="2487613"/>
            <a:ext cx="23813" cy="14287"/>
          </a:xfrm>
          <a:prstGeom prst="rect">
            <a:avLst/>
          </a:prstGeom>
          <a:solidFill>
            <a:srgbClr val="00FF00"/>
          </a:solidFill>
          <a:ln w="57150">
            <a:solidFill>
              <a:srgbClr val="000000"/>
            </a:solidFill>
            <a:miter lim="800000"/>
            <a:headEnd/>
            <a:tailEnd/>
          </a:ln>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latin typeface="Arial" panose="020B0604020202020204" pitchFamily="34" charset="0"/>
            </a:endParaRPr>
          </a:p>
        </p:txBody>
      </p:sp>
      <p:sp>
        <p:nvSpPr>
          <p:cNvPr id="246044" name="Rectangle 284"/>
          <p:cNvSpPr>
            <a:spLocks noChangeArrowheads="1"/>
          </p:cNvSpPr>
          <p:nvPr/>
        </p:nvSpPr>
        <p:spPr bwMode="auto">
          <a:xfrm>
            <a:off x="7127875" y="2487613"/>
            <a:ext cx="46038" cy="22225"/>
          </a:xfrm>
          <a:prstGeom prst="rect">
            <a:avLst/>
          </a:prstGeom>
          <a:solidFill>
            <a:srgbClr val="00FF00"/>
          </a:solidFill>
          <a:ln w="57150">
            <a:solidFill>
              <a:srgbClr val="000000"/>
            </a:solidFill>
            <a:miter lim="800000"/>
            <a:headEnd/>
            <a:tailEnd/>
          </a:ln>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latin typeface="Arial" panose="020B0604020202020204" pitchFamily="34" charset="0"/>
            </a:endParaRPr>
          </a:p>
        </p:txBody>
      </p:sp>
      <p:sp>
        <p:nvSpPr>
          <p:cNvPr id="246045" name="Rectangle 285"/>
          <p:cNvSpPr>
            <a:spLocks noChangeArrowheads="1"/>
          </p:cNvSpPr>
          <p:nvPr/>
        </p:nvSpPr>
        <p:spPr bwMode="auto">
          <a:xfrm>
            <a:off x="7262813" y="2487613"/>
            <a:ext cx="44450" cy="22225"/>
          </a:xfrm>
          <a:prstGeom prst="rect">
            <a:avLst/>
          </a:prstGeom>
          <a:solidFill>
            <a:srgbClr val="00FF00"/>
          </a:solidFill>
          <a:ln w="57150">
            <a:solidFill>
              <a:srgbClr val="000000"/>
            </a:solidFill>
            <a:miter lim="800000"/>
            <a:headEnd/>
            <a:tailEnd/>
          </a:ln>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latin typeface="Arial" panose="020B0604020202020204" pitchFamily="34" charset="0"/>
            </a:endParaRPr>
          </a:p>
        </p:txBody>
      </p:sp>
      <p:sp>
        <p:nvSpPr>
          <p:cNvPr id="246046" name="Rectangle 286"/>
          <p:cNvSpPr>
            <a:spLocks noChangeArrowheads="1"/>
          </p:cNvSpPr>
          <p:nvPr/>
        </p:nvSpPr>
        <p:spPr bwMode="auto">
          <a:xfrm>
            <a:off x="7397750" y="2487613"/>
            <a:ext cx="44450" cy="22225"/>
          </a:xfrm>
          <a:prstGeom prst="rect">
            <a:avLst/>
          </a:prstGeom>
          <a:solidFill>
            <a:srgbClr val="00FF00"/>
          </a:solidFill>
          <a:ln w="57150">
            <a:solidFill>
              <a:srgbClr val="000000"/>
            </a:solidFill>
            <a:miter lim="800000"/>
            <a:headEnd/>
            <a:tailEnd/>
          </a:ln>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latin typeface="Arial" panose="020B0604020202020204" pitchFamily="34" charset="0"/>
            </a:endParaRPr>
          </a:p>
        </p:txBody>
      </p:sp>
      <p:sp>
        <p:nvSpPr>
          <p:cNvPr id="246047" name="Rectangle 287"/>
          <p:cNvSpPr>
            <a:spLocks noChangeArrowheads="1"/>
          </p:cNvSpPr>
          <p:nvPr/>
        </p:nvSpPr>
        <p:spPr bwMode="auto">
          <a:xfrm>
            <a:off x="2605088" y="5222875"/>
            <a:ext cx="44450" cy="22225"/>
          </a:xfrm>
          <a:prstGeom prst="rect">
            <a:avLst/>
          </a:prstGeom>
          <a:solidFill>
            <a:srgbClr val="00FF00"/>
          </a:solidFill>
          <a:ln w="9525">
            <a:solidFill>
              <a:schemeClr val="tx1"/>
            </a:solidFill>
            <a:miter lim="800000"/>
            <a:headEnd/>
            <a:tailEnd/>
          </a:ln>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latin typeface="Arial" panose="020B0604020202020204" pitchFamily="34" charset="0"/>
            </a:endParaRPr>
          </a:p>
        </p:txBody>
      </p:sp>
      <p:sp>
        <p:nvSpPr>
          <p:cNvPr id="246048" name="Rectangle 288"/>
          <p:cNvSpPr>
            <a:spLocks noChangeArrowheads="1"/>
          </p:cNvSpPr>
          <p:nvPr/>
        </p:nvSpPr>
        <p:spPr bwMode="auto">
          <a:xfrm>
            <a:off x="2738438" y="5222875"/>
            <a:ext cx="46037" cy="22225"/>
          </a:xfrm>
          <a:prstGeom prst="rect">
            <a:avLst/>
          </a:prstGeom>
          <a:solidFill>
            <a:srgbClr val="00FF00"/>
          </a:solidFill>
          <a:ln w="9525">
            <a:solidFill>
              <a:schemeClr val="tx1"/>
            </a:solidFill>
            <a:miter lim="800000"/>
            <a:headEnd/>
            <a:tailEnd/>
          </a:ln>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latin typeface="Arial" panose="020B0604020202020204" pitchFamily="34" charset="0"/>
            </a:endParaRPr>
          </a:p>
        </p:txBody>
      </p:sp>
      <p:sp>
        <p:nvSpPr>
          <p:cNvPr id="246049" name="Rectangle 289"/>
          <p:cNvSpPr>
            <a:spLocks noChangeArrowheads="1"/>
          </p:cNvSpPr>
          <p:nvPr/>
        </p:nvSpPr>
        <p:spPr bwMode="auto">
          <a:xfrm>
            <a:off x="2873375" y="5222875"/>
            <a:ext cx="44450" cy="22225"/>
          </a:xfrm>
          <a:prstGeom prst="rect">
            <a:avLst/>
          </a:prstGeom>
          <a:solidFill>
            <a:srgbClr val="00FF00"/>
          </a:solidFill>
          <a:ln w="9525">
            <a:solidFill>
              <a:schemeClr val="tx1"/>
            </a:solidFill>
            <a:miter lim="800000"/>
            <a:headEnd/>
            <a:tailEnd/>
          </a:ln>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latin typeface="Arial" panose="020B0604020202020204" pitchFamily="34" charset="0"/>
            </a:endParaRPr>
          </a:p>
        </p:txBody>
      </p:sp>
      <p:sp>
        <p:nvSpPr>
          <p:cNvPr id="246050" name="Rectangle 290"/>
          <p:cNvSpPr>
            <a:spLocks noChangeArrowheads="1"/>
          </p:cNvSpPr>
          <p:nvPr/>
        </p:nvSpPr>
        <p:spPr bwMode="auto">
          <a:xfrm>
            <a:off x="2903538" y="5222875"/>
            <a:ext cx="22225" cy="15875"/>
          </a:xfrm>
          <a:prstGeom prst="rect">
            <a:avLst/>
          </a:prstGeom>
          <a:solidFill>
            <a:srgbClr val="00FF00"/>
          </a:solidFill>
          <a:ln w="9525">
            <a:solidFill>
              <a:schemeClr val="tx1"/>
            </a:solidFill>
            <a:miter lim="800000"/>
            <a:headEnd/>
            <a:tailEnd/>
          </a:ln>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latin typeface="Arial" panose="020B0604020202020204" pitchFamily="34" charset="0"/>
            </a:endParaRPr>
          </a:p>
        </p:txBody>
      </p:sp>
      <p:sp>
        <p:nvSpPr>
          <p:cNvPr id="246051" name="Rectangle 291"/>
          <p:cNvSpPr>
            <a:spLocks noChangeArrowheads="1"/>
          </p:cNvSpPr>
          <p:nvPr/>
        </p:nvSpPr>
        <p:spPr bwMode="auto">
          <a:xfrm>
            <a:off x="2903538" y="5222875"/>
            <a:ext cx="44450" cy="22225"/>
          </a:xfrm>
          <a:prstGeom prst="rect">
            <a:avLst/>
          </a:prstGeom>
          <a:solidFill>
            <a:srgbClr val="00FF00"/>
          </a:solidFill>
          <a:ln w="9525">
            <a:solidFill>
              <a:schemeClr val="tx1"/>
            </a:solidFill>
            <a:miter lim="800000"/>
            <a:headEnd/>
            <a:tailEnd/>
          </a:ln>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latin typeface="Arial" panose="020B0604020202020204" pitchFamily="34" charset="0"/>
            </a:endParaRPr>
          </a:p>
        </p:txBody>
      </p:sp>
      <p:sp>
        <p:nvSpPr>
          <p:cNvPr id="246052" name="Rectangle 292"/>
          <p:cNvSpPr>
            <a:spLocks noChangeArrowheads="1"/>
          </p:cNvSpPr>
          <p:nvPr/>
        </p:nvSpPr>
        <p:spPr bwMode="auto">
          <a:xfrm>
            <a:off x="3038475" y="5222875"/>
            <a:ext cx="44450" cy="22225"/>
          </a:xfrm>
          <a:prstGeom prst="rect">
            <a:avLst/>
          </a:prstGeom>
          <a:solidFill>
            <a:srgbClr val="00FF00"/>
          </a:solidFill>
          <a:ln w="9525">
            <a:solidFill>
              <a:schemeClr val="tx1"/>
            </a:solidFill>
            <a:miter lim="800000"/>
            <a:headEnd/>
            <a:tailEnd/>
          </a:ln>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latin typeface="Arial" panose="020B0604020202020204" pitchFamily="34" charset="0"/>
            </a:endParaRPr>
          </a:p>
        </p:txBody>
      </p:sp>
      <p:sp>
        <p:nvSpPr>
          <p:cNvPr id="246053" name="Rectangle 293"/>
          <p:cNvSpPr>
            <a:spLocks noChangeArrowheads="1"/>
          </p:cNvSpPr>
          <p:nvPr/>
        </p:nvSpPr>
        <p:spPr bwMode="auto">
          <a:xfrm>
            <a:off x="3171825" y="5222875"/>
            <a:ext cx="44450" cy="22225"/>
          </a:xfrm>
          <a:prstGeom prst="rect">
            <a:avLst/>
          </a:prstGeom>
          <a:solidFill>
            <a:srgbClr val="00FF00"/>
          </a:solidFill>
          <a:ln w="9525">
            <a:solidFill>
              <a:schemeClr val="tx1"/>
            </a:solidFill>
            <a:miter lim="800000"/>
            <a:headEnd/>
            <a:tailEnd/>
          </a:ln>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latin typeface="Arial" panose="020B0604020202020204" pitchFamily="34" charset="0"/>
            </a:endParaRPr>
          </a:p>
        </p:txBody>
      </p:sp>
      <p:sp>
        <p:nvSpPr>
          <p:cNvPr id="246054" name="Rectangle 294"/>
          <p:cNvSpPr>
            <a:spLocks noChangeArrowheads="1"/>
          </p:cNvSpPr>
          <p:nvPr/>
        </p:nvSpPr>
        <p:spPr bwMode="auto">
          <a:xfrm>
            <a:off x="3209925" y="5222875"/>
            <a:ext cx="22225" cy="15875"/>
          </a:xfrm>
          <a:prstGeom prst="rect">
            <a:avLst/>
          </a:prstGeom>
          <a:solidFill>
            <a:srgbClr val="00FF00"/>
          </a:solidFill>
          <a:ln w="9525">
            <a:solidFill>
              <a:schemeClr val="tx1"/>
            </a:solidFill>
            <a:miter lim="800000"/>
            <a:headEnd/>
            <a:tailEnd/>
          </a:ln>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latin typeface="Arial" panose="020B0604020202020204" pitchFamily="34" charset="0"/>
            </a:endParaRPr>
          </a:p>
        </p:txBody>
      </p:sp>
      <p:sp>
        <p:nvSpPr>
          <p:cNvPr id="246055" name="Rectangle 295"/>
          <p:cNvSpPr>
            <a:spLocks noChangeArrowheads="1"/>
          </p:cNvSpPr>
          <p:nvPr/>
        </p:nvSpPr>
        <p:spPr bwMode="auto">
          <a:xfrm>
            <a:off x="3209925" y="5222875"/>
            <a:ext cx="44450" cy="22225"/>
          </a:xfrm>
          <a:prstGeom prst="rect">
            <a:avLst/>
          </a:prstGeom>
          <a:solidFill>
            <a:srgbClr val="00FF00"/>
          </a:solidFill>
          <a:ln w="9525">
            <a:solidFill>
              <a:schemeClr val="tx1"/>
            </a:solidFill>
            <a:miter lim="800000"/>
            <a:headEnd/>
            <a:tailEnd/>
          </a:ln>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latin typeface="Arial" panose="020B0604020202020204" pitchFamily="34" charset="0"/>
            </a:endParaRPr>
          </a:p>
        </p:txBody>
      </p:sp>
      <p:sp>
        <p:nvSpPr>
          <p:cNvPr id="246056" name="Rectangle 296"/>
          <p:cNvSpPr>
            <a:spLocks noChangeArrowheads="1"/>
          </p:cNvSpPr>
          <p:nvPr/>
        </p:nvSpPr>
        <p:spPr bwMode="auto">
          <a:xfrm>
            <a:off x="3343275" y="5222875"/>
            <a:ext cx="46038" cy="22225"/>
          </a:xfrm>
          <a:prstGeom prst="rect">
            <a:avLst/>
          </a:prstGeom>
          <a:solidFill>
            <a:srgbClr val="00FF00"/>
          </a:solidFill>
          <a:ln w="9525">
            <a:solidFill>
              <a:schemeClr val="tx1"/>
            </a:solidFill>
            <a:miter lim="800000"/>
            <a:headEnd/>
            <a:tailEnd/>
          </a:ln>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latin typeface="Arial" panose="020B0604020202020204" pitchFamily="34" charset="0"/>
            </a:endParaRPr>
          </a:p>
        </p:txBody>
      </p:sp>
      <p:sp>
        <p:nvSpPr>
          <p:cNvPr id="246057" name="Rectangle 297"/>
          <p:cNvSpPr>
            <a:spLocks noChangeArrowheads="1"/>
          </p:cNvSpPr>
          <p:nvPr/>
        </p:nvSpPr>
        <p:spPr bwMode="auto">
          <a:xfrm>
            <a:off x="3478213" y="5222875"/>
            <a:ext cx="44450" cy="22225"/>
          </a:xfrm>
          <a:prstGeom prst="rect">
            <a:avLst/>
          </a:prstGeom>
          <a:solidFill>
            <a:srgbClr val="00FF00"/>
          </a:solidFill>
          <a:ln w="9525">
            <a:solidFill>
              <a:schemeClr val="tx1"/>
            </a:solidFill>
            <a:miter lim="800000"/>
            <a:headEnd/>
            <a:tailEnd/>
          </a:ln>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latin typeface="Arial" panose="020B0604020202020204" pitchFamily="34" charset="0"/>
            </a:endParaRPr>
          </a:p>
        </p:txBody>
      </p:sp>
      <p:sp>
        <p:nvSpPr>
          <p:cNvPr id="246058" name="Rectangle 298"/>
          <p:cNvSpPr>
            <a:spLocks noChangeArrowheads="1"/>
          </p:cNvSpPr>
          <p:nvPr/>
        </p:nvSpPr>
        <p:spPr bwMode="auto">
          <a:xfrm>
            <a:off x="3508375" y="5222875"/>
            <a:ext cx="22225" cy="15875"/>
          </a:xfrm>
          <a:prstGeom prst="rect">
            <a:avLst/>
          </a:prstGeom>
          <a:solidFill>
            <a:srgbClr val="00FF00"/>
          </a:solidFill>
          <a:ln w="9525">
            <a:solidFill>
              <a:schemeClr val="tx1"/>
            </a:solidFill>
            <a:miter lim="800000"/>
            <a:headEnd/>
            <a:tailEnd/>
          </a:ln>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latin typeface="Arial" panose="020B0604020202020204" pitchFamily="34" charset="0"/>
            </a:endParaRPr>
          </a:p>
        </p:txBody>
      </p:sp>
      <p:sp>
        <p:nvSpPr>
          <p:cNvPr id="246059" name="Rectangle 299"/>
          <p:cNvSpPr>
            <a:spLocks noChangeArrowheads="1"/>
          </p:cNvSpPr>
          <p:nvPr/>
        </p:nvSpPr>
        <p:spPr bwMode="auto">
          <a:xfrm>
            <a:off x="3508375" y="5222875"/>
            <a:ext cx="44450" cy="22225"/>
          </a:xfrm>
          <a:prstGeom prst="rect">
            <a:avLst/>
          </a:prstGeom>
          <a:solidFill>
            <a:srgbClr val="00FF00"/>
          </a:solidFill>
          <a:ln w="9525">
            <a:solidFill>
              <a:schemeClr val="tx1"/>
            </a:solidFill>
            <a:miter lim="800000"/>
            <a:headEnd/>
            <a:tailEnd/>
          </a:ln>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latin typeface="Arial" panose="020B0604020202020204" pitchFamily="34" charset="0"/>
            </a:endParaRPr>
          </a:p>
        </p:txBody>
      </p:sp>
      <p:sp>
        <p:nvSpPr>
          <p:cNvPr id="246060" name="Rectangle 300"/>
          <p:cNvSpPr>
            <a:spLocks noChangeArrowheads="1"/>
          </p:cNvSpPr>
          <p:nvPr/>
        </p:nvSpPr>
        <p:spPr bwMode="auto">
          <a:xfrm>
            <a:off x="3641725" y="5222875"/>
            <a:ext cx="46038" cy="22225"/>
          </a:xfrm>
          <a:prstGeom prst="rect">
            <a:avLst/>
          </a:prstGeom>
          <a:solidFill>
            <a:srgbClr val="00FF00"/>
          </a:solidFill>
          <a:ln w="9525">
            <a:solidFill>
              <a:schemeClr val="tx1"/>
            </a:solidFill>
            <a:miter lim="800000"/>
            <a:headEnd/>
            <a:tailEnd/>
          </a:ln>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latin typeface="Arial" panose="020B0604020202020204" pitchFamily="34" charset="0"/>
            </a:endParaRPr>
          </a:p>
        </p:txBody>
      </p:sp>
      <p:sp>
        <p:nvSpPr>
          <p:cNvPr id="246061" name="Rectangle 301"/>
          <p:cNvSpPr>
            <a:spLocks noChangeArrowheads="1"/>
          </p:cNvSpPr>
          <p:nvPr/>
        </p:nvSpPr>
        <p:spPr bwMode="auto">
          <a:xfrm>
            <a:off x="3776663" y="5222875"/>
            <a:ext cx="44450" cy="22225"/>
          </a:xfrm>
          <a:prstGeom prst="rect">
            <a:avLst/>
          </a:prstGeom>
          <a:solidFill>
            <a:srgbClr val="00FF00"/>
          </a:solidFill>
          <a:ln w="9525">
            <a:solidFill>
              <a:schemeClr val="tx1"/>
            </a:solidFill>
            <a:miter lim="800000"/>
            <a:headEnd/>
            <a:tailEnd/>
          </a:ln>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latin typeface="Arial" panose="020B0604020202020204" pitchFamily="34" charset="0"/>
            </a:endParaRPr>
          </a:p>
        </p:txBody>
      </p:sp>
      <p:sp>
        <p:nvSpPr>
          <p:cNvPr id="246062" name="Rectangle 302"/>
          <p:cNvSpPr>
            <a:spLocks noChangeArrowheads="1"/>
          </p:cNvSpPr>
          <p:nvPr/>
        </p:nvSpPr>
        <p:spPr bwMode="auto">
          <a:xfrm>
            <a:off x="3806825" y="5222875"/>
            <a:ext cx="22225" cy="15875"/>
          </a:xfrm>
          <a:prstGeom prst="rect">
            <a:avLst/>
          </a:prstGeom>
          <a:solidFill>
            <a:srgbClr val="00FF00"/>
          </a:solidFill>
          <a:ln w="9525">
            <a:solidFill>
              <a:schemeClr val="tx1"/>
            </a:solidFill>
            <a:miter lim="800000"/>
            <a:headEnd/>
            <a:tailEnd/>
          </a:ln>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latin typeface="Arial" panose="020B0604020202020204" pitchFamily="34" charset="0"/>
            </a:endParaRPr>
          </a:p>
        </p:txBody>
      </p:sp>
      <p:sp>
        <p:nvSpPr>
          <p:cNvPr id="246063" name="Rectangle 303"/>
          <p:cNvSpPr>
            <a:spLocks noChangeArrowheads="1"/>
          </p:cNvSpPr>
          <p:nvPr/>
        </p:nvSpPr>
        <p:spPr bwMode="auto">
          <a:xfrm>
            <a:off x="3806825" y="5222875"/>
            <a:ext cx="44450" cy="22225"/>
          </a:xfrm>
          <a:prstGeom prst="rect">
            <a:avLst/>
          </a:prstGeom>
          <a:solidFill>
            <a:srgbClr val="00FF00"/>
          </a:solidFill>
          <a:ln w="9525">
            <a:solidFill>
              <a:schemeClr val="tx1"/>
            </a:solidFill>
            <a:miter lim="800000"/>
            <a:headEnd/>
            <a:tailEnd/>
          </a:ln>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latin typeface="Arial" panose="020B0604020202020204" pitchFamily="34" charset="0"/>
            </a:endParaRPr>
          </a:p>
        </p:txBody>
      </p:sp>
      <p:sp>
        <p:nvSpPr>
          <p:cNvPr id="246064" name="Rectangle 304"/>
          <p:cNvSpPr>
            <a:spLocks noChangeArrowheads="1"/>
          </p:cNvSpPr>
          <p:nvPr/>
        </p:nvSpPr>
        <p:spPr bwMode="auto">
          <a:xfrm>
            <a:off x="3941763" y="5222875"/>
            <a:ext cx="44450" cy="22225"/>
          </a:xfrm>
          <a:prstGeom prst="rect">
            <a:avLst/>
          </a:prstGeom>
          <a:solidFill>
            <a:srgbClr val="00FF00"/>
          </a:solidFill>
          <a:ln w="9525">
            <a:solidFill>
              <a:schemeClr val="tx1"/>
            </a:solidFill>
            <a:miter lim="800000"/>
            <a:headEnd/>
            <a:tailEnd/>
          </a:ln>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latin typeface="Arial" panose="020B0604020202020204" pitchFamily="34" charset="0"/>
            </a:endParaRPr>
          </a:p>
        </p:txBody>
      </p:sp>
      <p:sp>
        <p:nvSpPr>
          <p:cNvPr id="246065" name="Rectangle 305"/>
          <p:cNvSpPr>
            <a:spLocks noChangeArrowheads="1"/>
          </p:cNvSpPr>
          <p:nvPr/>
        </p:nvSpPr>
        <p:spPr bwMode="auto">
          <a:xfrm>
            <a:off x="4075113" y="5222875"/>
            <a:ext cx="44450" cy="22225"/>
          </a:xfrm>
          <a:prstGeom prst="rect">
            <a:avLst/>
          </a:prstGeom>
          <a:solidFill>
            <a:srgbClr val="00FF00"/>
          </a:solidFill>
          <a:ln w="9525">
            <a:solidFill>
              <a:schemeClr val="tx1"/>
            </a:solidFill>
            <a:miter lim="800000"/>
            <a:headEnd/>
            <a:tailEnd/>
          </a:ln>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latin typeface="Arial" panose="020B0604020202020204" pitchFamily="34" charset="0"/>
            </a:endParaRPr>
          </a:p>
        </p:txBody>
      </p:sp>
      <p:sp>
        <p:nvSpPr>
          <p:cNvPr id="246066" name="Rectangle 306"/>
          <p:cNvSpPr>
            <a:spLocks noChangeArrowheads="1"/>
          </p:cNvSpPr>
          <p:nvPr/>
        </p:nvSpPr>
        <p:spPr bwMode="auto">
          <a:xfrm>
            <a:off x="4113213" y="5222875"/>
            <a:ext cx="22225" cy="15875"/>
          </a:xfrm>
          <a:prstGeom prst="rect">
            <a:avLst/>
          </a:prstGeom>
          <a:solidFill>
            <a:srgbClr val="00FF00"/>
          </a:solidFill>
          <a:ln w="9525">
            <a:solidFill>
              <a:schemeClr val="tx1"/>
            </a:solidFill>
            <a:miter lim="800000"/>
            <a:headEnd/>
            <a:tailEnd/>
          </a:ln>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latin typeface="Arial" panose="020B0604020202020204" pitchFamily="34" charset="0"/>
            </a:endParaRPr>
          </a:p>
        </p:txBody>
      </p:sp>
      <p:sp>
        <p:nvSpPr>
          <p:cNvPr id="246067" name="Rectangle 307"/>
          <p:cNvSpPr>
            <a:spLocks noChangeArrowheads="1"/>
          </p:cNvSpPr>
          <p:nvPr/>
        </p:nvSpPr>
        <p:spPr bwMode="auto">
          <a:xfrm>
            <a:off x="4113213" y="5222875"/>
            <a:ext cx="44450" cy="22225"/>
          </a:xfrm>
          <a:prstGeom prst="rect">
            <a:avLst/>
          </a:prstGeom>
          <a:solidFill>
            <a:srgbClr val="00FF00"/>
          </a:solidFill>
          <a:ln w="9525">
            <a:solidFill>
              <a:schemeClr val="tx1"/>
            </a:solidFill>
            <a:miter lim="800000"/>
            <a:headEnd/>
            <a:tailEnd/>
          </a:ln>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latin typeface="Arial" panose="020B0604020202020204" pitchFamily="34" charset="0"/>
            </a:endParaRPr>
          </a:p>
        </p:txBody>
      </p:sp>
      <p:sp>
        <p:nvSpPr>
          <p:cNvPr id="246068" name="Rectangle 308"/>
          <p:cNvSpPr>
            <a:spLocks noChangeArrowheads="1"/>
          </p:cNvSpPr>
          <p:nvPr/>
        </p:nvSpPr>
        <p:spPr bwMode="auto">
          <a:xfrm>
            <a:off x="4246563" y="5222875"/>
            <a:ext cx="46037" cy="22225"/>
          </a:xfrm>
          <a:prstGeom prst="rect">
            <a:avLst/>
          </a:prstGeom>
          <a:solidFill>
            <a:srgbClr val="00FF00"/>
          </a:solidFill>
          <a:ln w="9525">
            <a:solidFill>
              <a:schemeClr val="tx1"/>
            </a:solidFill>
            <a:miter lim="800000"/>
            <a:headEnd/>
            <a:tailEnd/>
          </a:ln>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latin typeface="Arial" panose="020B0604020202020204" pitchFamily="34" charset="0"/>
            </a:endParaRPr>
          </a:p>
        </p:txBody>
      </p:sp>
      <p:sp>
        <p:nvSpPr>
          <p:cNvPr id="246069" name="Rectangle 309"/>
          <p:cNvSpPr>
            <a:spLocks noChangeArrowheads="1"/>
          </p:cNvSpPr>
          <p:nvPr/>
        </p:nvSpPr>
        <p:spPr bwMode="auto">
          <a:xfrm>
            <a:off x="4381500" y="5222875"/>
            <a:ext cx="44450" cy="22225"/>
          </a:xfrm>
          <a:prstGeom prst="rect">
            <a:avLst/>
          </a:prstGeom>
          <a:solidFill>
            <a:srgbClr val="00FF00"/>
          </a:solidFill>
          <a:ln w="9525">
            <a:solidFill>
              <a:schemeClr val="tx1"/>
            </a:solidFill>
            <a:miter lim="800000"/>
            <a:headEnd/>
            <a:tailEnd/>
          </a:ln>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latin typeface="Arial" panose="020B0604020202020204" pitchFamily="34" charset="0"/>
            </a:endParaRPr>
          </a:p>
        </p:txBody>
      </p:sp>
      <p:sp>
        <p:nvSpPr>
          <p:cNvPr id="246070" name="Rectangle 310"/>
          <p:cNvSpPr>
            <a:spLocks noChangeArrowheads="1"/>
          </p:cNvSpPr>
          <p:nvPr/>
        </p:nvSpPr>
        <p:spPr bwMode="auto">
          <a:xfrm>
            <a:off x="4411663" y="5222875"/>
            <a:ext cx="22225" cy="15875"/>
          </a:xfrm>
          <a:prstGeom prst="rect">
            <a:avLst/>
          </a:prstGeom>
          <a:solidFill>
            <a:srgbClr val="00FF00"/>
          </a:solidFill>
          <a:ln w="9525">
            <a:solidFill>
              <a:schemeClr val="tx1"/>
            </a:solidFill>
            <a:miter lim="800000"/>
            <a:headEnd/>
            <a:tailEnd/>
          </a:ln>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latin typeface="Arial" panose="020B0604020202020204" pitchFamily="34" charset="0"/>
            </a:endParaRPr>
          </a:p>
        </p:txBody>
      </p:sp>
      <p:sp>
        <p:nvSpPr>
          <p:cNvPr id="246071" name="Rectangle 311"/>
          <p:cNvSpPr>
            <a:spLocks noChangeArrowheads="1"/>
          </p:cNvSpPr>
          <p:nvPr/>
        </p:nvSpPr>
        <p:spPr bwMode="auto">
          <a:xfrm>
            <a:off x="4411663" y="5222875"/>
            <a:ext cx="44450" cy="22225"/>
          </a:xfrm>
          <a:prstGeom prst="rect">
            <a:avLst/>
          </a:prstGeom>
          <a:solidFill>
            <a:srgbClr val="00FF00"/>
          </a:solidFill>
          <a:ln w="9525">
            <a:solidFill>
              <a:schemeClr val="tx1"/>
            </a:solidFill>
            <a:miter lim="800000"/>
            <a:headEnd/>
            <a:tailEnd/>
          </a:ln>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latin typeface="Arial" panose="020B0604020202020204" pitchFamily="34" charset="0"/>
            </a:endParaRPr>
          </a:p>
        </p:txBody>
      </p:sp>
      <p:sp>
        <p:nvSpPr>
          <p:cNvPr id="246072" name="Rectangle 312"/>
          <p:cNvSpPr>
            <a:spLocks noChangeArrowheads="1"/>
          </p:cNvSpPr>
          <p:nvPr/>
        </p:nvSpPr>
        <p:spPr bwMode="auto">
          <a:xfrm>
            <a:off x="4545013" y="5222875"/>
            <a:ext cx="46037" cy="22225"/>
          </a:xfrm>
          <a:prstGeom prst="rect">
            <a:avLst/>
          </a:prstGeom>
          <a:solidFill>
            <a:srgbClr val="00FF00"/>
          </a:solidFill>
          <a:ln w="9525">
            <a:solidFill>
              <a:schemeClr val="tx1"/>
            </a:solidFill>
            <a:miter lim="800000"/>
            <a:headEnd/>
            <a:tailEnd/>
          </a:ln>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latin typeface="Arial" panose="020B0604020202020204" pitchFamily="34" charset="0"/>
            </a:endParaRPr>
          </a:p>
        </p:txBody>
      </p:sp>
      <p:sp>
        <p:nvSpPr>
          <p:cNvPr id="246073" name="Rectangle 313"/>
          <p:cNvSpPr>
            <a:spLocks noChangeArrowheads="1"/>
          </p:cNvSpPr>
          <p:nvPr/>
        </p:nvSpPr>
        <p:spPr bwMode="auto">
          <a:xfrm>
            <a:off x="4679950" y="5222875"/>
            <a:ext cx="44450" cy="22225"/>
          </a:xfrm>
          <a:prstGeom prst="rect">
            <a:avLst/>
          </a:prstGeom>
          <a:solidFill>
            <a:srgbClr val="00FF00"/>
          </a:solidFill>
          <a:ln w="9525">
            <a:solidFill>
              <a:schemeClr val="tx1"/>
            </a:solidFill>
            <a:miter lim="800000"/>
            <a:headEnd/>
            <a:tailEnd/>
          </a:ln>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latin typeface="Arial" panose="020B0604020202020204" pitchFamily="34" charset="0"/>
            </a:endParaRPr>
          </a:p>
        </p:txBody>
      </p:sp>
      <p:sp>
        <p:nvSpPr>
          <p:cNvPr id="246074" name="Rectangle 314"/>
          <p:cNvSpPr>
            <a:spLocks noChangeArrowheads="1"/>
          </p:cNvSpPr>
          <p:nvPr/>
        </p:nvSpPr>
        <p:spPr bwMode="auto">
          <a:xfrm>
            <a:off x="4718050" y="5222875"/>
            <a:ext cx="22225" cy="15875"/>
          </a:xfrm>
          <a:prstGeom prst="rect">
            <a:avLst/>
          </a:prstGeom>
          <a:solidFill>
            <a:srgbClr val="00FF00"/>
          </a:solidFill>
          <a:ln w="9525">
            <a:solidFill>
              <a:schemeClr val="tx1"/>
            </a:solidFill>
            <a:miter lim="800000"/>
            <a:headEnd/>
            <a:tailEnd/>
          </a:ln>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latin typeface="Arial" panose="020B0604020202020204" pitchFamily="34" charset="0"/>
            </a:endParaRPr>
          </a:p>
        </p:txBody>
      </p:sp>
      <p:sp>
        <p:nvSpPr>
          <p:cNvPr id="246075" name="Rectangle 315"/>
          <p:cNvSpPr>
            <a:spLocks noChangeArrowheads="1"/>
          </p:cNvSpPr>
          <p:nvPr/>
        </p:nvSpPr>
        <p:spPr bwMode="auto">
          <a:xfrm>
            <a:off x="4718050" y="5222875"/>
            <a:ext cx="44450" cy="22225"/>
          </a:xfrm>
          <a:prstGeom prst="rect">
            <a:avLst/>
          </a:prstGeom>
          <a:solidFill>
            <a:srgbClr val="00FF00"/>
          </a:solidFill>
          <a:ln w="9525">
            <a:solidFill>
              <a:schemeClr val="tx1"/>
            </a:solidFill>
            <a:miter lim="800000"/>
            <a:headEnd/>
            <a:tailEnd/>
          </a:ln>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latin typeface="Arial" panose="020B0604020202020204" pitchFamily="34" charset="0"/>
            </a:endParaRPr>
          </a:p>
        </p:txBody>
      </p:sp>
      <p:sp>
        <p:nvSpPr>
          <p:cNvPr id="246076" name="Rectangle 316"/>
          <p:cNvSpPr>
            <a:spLocks noChangeArrowheads="1"/>
          </p:cNvSpPr>
          <p:nvPr/>
        </p:nvSpPr>
        <p:spPr bwMode="auto">
          <a:xfrm>
            <a:off x="4851400" y="5222875"/>
            <a:ext cx="44450" cy="22225"/>
          </a:xfrm>
          <a:prstGeom prst="rect">
            <a:avLst/>
          </a:prstGeom>
          <a:solidFill>
            <a:srgbClr val="00FF00"/>
          </a:solidFill>
          <a:ln w="9525">
            <a:solidFill>
              <a:schemeClr val="tx1"/>
            </a:solidFill>
            <a:miter lim="800000"/>
            <a:headEnd/>
            <a:tailEnd/>
          </a:ln>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latin typeface="Arial" panose="020B0604020202020204" pitchFamily="34" charset="0"/>
            </a:endParaRPr>
          </a:p>
        </p:txBody>
      </p:sp>
      <p:sp>
        <p:nvSpPr>
          <p:cNvPr id="246077" name="Rectangle 317"/>
          <p:cNvSpPr>
            <a:spLocks noChangeArrowheads="1"/>
          </p:cNvSpPr>
          <p:nvPr/>
        </p:nvSpPr>
        <p:spPr bwMode="auto">
          <a:xfrm>
            <a:off x="4986338" y="5222875"/>
            <a:ext cx="44450" cy="22225"/>
          </a:xfrm>
          <a:prstGeom prst="rect">
            <a:avLst/>
          </a:prstGeom>
          <a:solidFill>
            <a:srgbClr val="00FF00"/>
          </a:solidFill>
          <a:ln w="9525">
            <a:solidFill>
              <a:schemeClr val="tx1"/>
            </a:solidFill>
            <a:miter lim="800000"/>
            <a:headEnd/>
            <a:tailEnd/>
          </a:ln>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latin typeface="Arial" panose="020B0604020202020204" pitchFamily="34" charset="0"/>
            </a:endParaRPr>
          </a:p>
        </p:txBody>
      </p:sp>
      <p:sp>
        <p:nvSpPr>
          <p:cNvPr id="246078" name="Rectangle 318"/>
          <p:cNvSpPr>
            <a:spLocks noChangeArrowheads="1"/>
          </p:cNvSpPr>
          <p:nvPr/>
        </p:nvSpPr>
        <p:spPr bwMode="auto">
          <a:xfrm>
            <a:off x="5016500" y="5222875"/>
            <a:ext cx="22225" cy="15875"/>
          </a:xfrm>
          <a:prstGeom prst="rect">
            <a:avLst/>
          </a:prstGeom>
          <a:solidFill>
            <a:srgbClr val="00FF00"/>
          </a:solidFill>
          <a:ln w="9525">
            <a:solidFill>
              <a:schemeClr val="tx1"/>
            </a:solidFill>
            <a:miter lim="800000"/>
            <a:headEnd/>
            <a:tailEnd/>
          </a:ln>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latin typeface="Arial" panose="020B0604020202020204" pitchFamily="34" charset="0"/>
            </a:endParaRPr>
          </a:p>
        </p:txBody>
      </p:sp>
      <p:sp>
        <p:nvSpPr>
          <p:cNvPr id="246079" name="Rectangle 319"/>
          <p:cNvSpPr>
            <a:spLocks noChangeArrowheads="1"/>
          </p:cNvSpPr>
          <p:nvPr/>
        </p:nvSpPr>
        <p:spPr bwMode="auto">
          <a:xfrm>
            <a:off x="5016500" y="5222875"/>
            <a:ext cx="44450" cy="22225"/>
          </a:xfrm>
          <a:prstGeom prst="rect">
            <a:avLst/>
          </a:prstGeom>
          <a:solidFill>
            <a:srgbClr val="00FF00"/>
          </a:solidFill>
          <a:ln w="9525">
            <a:solidFill>
              <a:schemeClr val="tx1"/>
            </a:solidFill>
            <a:miter lim="800000"/>
            <a:headEnd/>
            <a:tailEnd/>
          </a:ln>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latin typeface="Arial" panose="020B0604020202020204" pitchFamily="34" charset="0"/>
            </a:endParaRPr>
          </a:p>
        </p:txBody>
      </p:sp>
      <p:sp>
        <p:nvSpPr>
          <p:cNvPr id="246080" name="Rectangle 320"/>
          <p:cNvSpPr>
            <a:spLocks noChangeArrowheads="1"/>
          </p:cNvSpPr>
          <p:nvPr/>
        </p:nvSpPr>
        <p:spPr bwMode="auto">
          <a:xfrm>
            <a:off x="5149850" y="5222875"/>
            <a:ext cx="46038" cy="22225"/>
          </a:xfrm>
          <a:prstGeom prst="rect">
            <a:avLst/>
          </a:prstGeom>
          <a:solidFill>
            <a:srgbClr val="00FF00"/>
          </a:solidFill>
          <a:ln w="9525">
            <a:solidFill>
              <a:schemeClr val="tx1"/>
            </a:solidFill>
            <a:miter lim="800000"/>
            <a:headEnd/>
            <a:tailEnd/>
          </a:ln>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latin typeface="Arial" panose="020B0604020202020204" pitchFamily="34" charset="0"/>
            </a:endParaRPr>
          </a:p>
        </p:txBody>
      </p:sp>
      <p:sp>
        <p:nvSpPr>
          <p:cNvPr id="246081" name="Rectangle 321"/>
          <p:cNvSpPr>
            <a:spLocks noChangeArrowheads="1"/>
          </p:cNvSpPr>
          <p:nvPr/>
        </p:nvSpPr>
        <p:spPr bwMode="auto">
          <a:xfrm>
            <a:off x="5284788" y="5222875"/>
            <a:ext cx="44450" cy="22225"/>
          </a:xfrm>
          <a:prstGeom prst="rect">
            <a:avLst/>
          </a:prstGeom>
          <a:solidFill>
            <a:srgbClr val="00FF00"/>
          </a:solidFill>
          <a:ln w="9525">
            <a:solidFill>
              <a:schemeClr val="tx1"/>
            </a:solidFill>
            <a:miter lim="800000"/>
            <a:headEnd/>
            <a:tailEnd/>
          </a:ln>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latin typeface="Arial" panose="020B0604020202020204" pitchFamily="34" charset="0"/>
            </a:endParaRPr>
          </a:p>
        </p:txBody>
      </p:sp>
      <p:sp>
        <p:nvSpPr>
          <p:cNvPr id="246082" name="Rectangle 322"/>
          <p:cNvSpPr>
            <a:spLocks noChangeArrowheads="1"/>
          </p:cNvSpPr>
          <p:nvPr/>
        </p:nvSpPr>
        <p:spPr bwMode="auto">
          <a:xfrm>
            <a:off x="5314950" y="5222875"/>
            <a:ext cx="22225" cy="15875"/>
          </a:xfrm>
          <a:prstGeom prst="rect">
            <a:avLst/>
          </a:prstGeom>
          <a:solidFill>
            <a:srgbClr val="00FF00"/>
          </a:solidFill>
          <a:ln w="9525">
            <a:solidFill>
              <a:schemeClr val="tx1"/>
            </a:solidFill>
            <a:miter lim="800000"/>
            <a:headEnd/>
            <a:tailEnd/>
          </a:ln>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latin typeface="Arial" panose="020B0604020202020204" pitchFamily="34" charset="0"/>
            </a:endParaRPr>
          </a:p>
        </p:txBody>
      </p:sp>
      <p:sp>
        <p:nvSpPr>
          <p:cNvPr id="246083" name="Rectangle 323"/>
          <p:cNvSpPr>
            <a:spLocks noChangeArrowheads="1"/>
          </p:cNvSpPr>
          <p:nvPr/>
        </p:nvSpPr>
        <p:spPr bwMode="auto">
          <a:xfrm>
            <a:off x="5314950" y="5222875"/>
            <a:ext cx="44450" cy="22225"/>
          </a:xfrm>
          <a:prstGeom prst="rect">
            <a:avLst/>
          </a:prstGeom>
          <a:solidFill>
            <a:srgbClr val="00FF00"/>
          </a:solidFill>
          <a:ln w="9525">
            <a:solidFill>
              <a:schemeClr val="tx1"/>
            </a:solidFill>
            <a:miter lim="800000"/>
            <a:headEnd/>
            <a:tailEnd/>
          </a:ln>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latin typeface="Arial" panose="020B0604020202020204" pitchFamily="34" charset="0"/>
            </a:endParaRPr>
          </a:p>
        </p:txBody>
      </p:sp>
      <p:sp>
        <p:nvSpPr>
          <p:cNvPr id="246084" name="Rectangle 324"/>
          <p:cNvSpPr>
            <a:spLocks noChangeArrowheads="1"/>
          </p:cNvSpPr>
          <p:nvPr/>
        </p:nvSpPr>
        <p:spPr bwMode="auto">
          <a:xfrm>
            <a:off x="5448300" y="5222875"/>
            <a:ext cx="46038" cy="22225"/>
          </a:xfrm>
          <a:prstGeom prst="rect">
            <a:avLst/>
          </a:prstGeom>
          <a:solidFill>
            <a:srgbClr val="00FF00"/>
          </a:solidFill>
          <a:ln w="9525">
            <a:solidFill>
              <a:schemeClr val="tx1"/>
            </a:solidFill>
            <a:miter lim="800000"/>
            <a:headEnd/>
            <a:tailEnd/>
          </a:ln>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latin typeface="Arial" panose="020B0604020202020204" pitchFamily="34" charset="0"/>
            </a:endParaRPr>
          </a:p>
        </p:txBody>
      </p:sp>
      <p:sp>
        <p:nvSpPr>
          <p:cNvPr id="246085" name="Rectangle 325"/>
          <p:cNvSpPr>
            <a:spLocks noChangeArrowheads="1"/>
          </p:cNvSpPr>
          <p:nvPr/>
        </p:nvSpPr>
        <p:spPr bwMode="auto">
          <a:xfrm>
            <a:off x="5583238" y="5222875"/>
            <a:ext cx="44450" cy="22225"/>
          </a:xfrm>
          <a:prstGeom prst="rect">
            <a:avLst/>
          </a:prstGeom>
          <a:solidFill>
            <a:srgbClr val="00FF00"/>
          </a:solidFill>
          <a:ln w="9525">
            <a:solidFill>
              <a:schemeClr val="tx1"/>
            </a:solidFill>
            <a:miter lim="800000"/>
            <a:headEnd/>
            <a:tailEnd/>
          </a:ln>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latin typeface="Arial" panose="020B0604020202020204" pitchFamily="34" charset="0"/>
            </a:endParaRPr>
          </a:p>
        </p:txBody>
      </p:sp>
      <p:sp>
        <p:nvSpPr>
          <p:cNvPr id="246086" name="Rectangle 326"/>
          <p:cNvSpPr>
            <a:spLocks noChangeArrowheads="1"/>
          </p:cNvSpPr>
          <p:nvPr/>
        </p:nvSpPr>
        <p:spPr bwMode="auto">
          <a:xfrm>
            <a:off x="5621338" y="5222875"/>
            <a:ext cx="22225" cy="15875"/>
          </a:xfrm>
          <a:prstGeom prst="rect">
            <a:avLst/>
          </a:prstGeom>
          <a:solidFill>
            <a:srgbClr val="00FF00"/>
          </a:solidFill>
          <a:ln w="9525">
            <a:solidFill>
              <a:schemeClr val="tx1"/>
            </a:solidFill>
            <a:miter lim="800000"/>
            <a:headEnd/>
            <a:tailEnd/>
          </a:ln>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latin typeface="Arial" panose="020B0604020202020204" pitchFamily="34" charset="0"/>
            </a:endParaRPr>
          </a:p>
        </p:txBody>
      </p:sp>
      <p:sp>
        <p:nvSpPr>
          <p:cNvPr id="246087" name="Rectangle 327"/>
          <p:cNvSpPr>
            <a:spLocks noChangeArrowheads="1"/>
          </p:cNvSpPr>
          <p:nvPr/>
        </p:nvSpPr>
        <p:spPr bwMode="auto">
          <a:xfrm>
            <a:off x="5621338" y="5222875"/>
            <a:ext cx="44450" cy="22225"/>
          </a:xfrm>
          <a:prstGeom prst="rect">
            <a:avLst/>
          </a:prstGeom>
          <a:solidFill>
            <a:srgbClr val="00FF00"/>
          </a:solidFill>
          <a:ln w="9525">
            <a:solidFill>
              <a:schemeClr val="tx1"/>
            </a:solidFill>
            <a:miter lim="800000"/>
            <a:headEnd/>
            <a:tailEnd/>
          </a:ln>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latin typeface="Arial" panose="020B0604020202020204" pitchFamily="34" charset="0"/>
            </a:endParaRPr>
          </a:p>
        </p:txBody>
      </p:sp>
      <p:sp>
        <p:nvSpPr>
          <p:cNvPr id="246088" name="Rectangle 328"/>
          <p:cNvSpPr>
            <a:spLocks noChangeArrowheads="1"/>
          </p:cNvSpPr>
          <p:nvPr/>
        </p:nvSpPr>
        <p:spPr bwMode="auto">
          <a:xfrm>
            <a:off x="5754688" y="5222875"/>
            <a:ext cx="44450" cy="22225"/>
          </a:xfrm>
          <a:prstGeom prst="rect">
            <a:avLst/>
          </a:prstGeom>
          <a:solidFill>
            <a:srgbClr val="00FF00"/>
          </a:solidFill>
          <a:ln w="9525">
            <a:solidFill>
              <a:schemeClr val="tx1"/>
            </a:solidFill>
            <a:miter lim="800000"/>
            <a:headEnd/>
            <a:tailEnd/>
          </a:ln>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latin typeface="Arial" panose="020B0604020202020204" pitchFamily="34" charset="0"/>
            </a:endParaRPr>
          </a:p>
        </p:txBody>
      </p:sp>
      <p:sp>
        <p:nvSpPr>
          <p:cNvPr id="246089" name="Rectangle 329"/>
          <p:cNvSpPr>
            <a:spLocks noChangeArrowheads="1"/>
          </p:cNvSpPr>
          <p:nvPr/>
        </p:nvSpPr>
        <p:spPr bwMode="auto">
          <a:xfrm>
            <a:off x="5889625" y="5222875"/>
            <a:ext cx="44450" cy="22225"/>
          </a:xfrm>
          <a:prstGeom prst="rect">
            <a:avLst/>
          </a:prstGeom>
          <a:solidFill>
            <a:srgbClr val="00FF00"/>
          </a:solidFill>
          <a:ln w="9525">
            <a:solidFill>
              <a:schemeClr val="tx1"/>
            </a:solidFill>
            <a:miter lim="800000"/>
            <a:headEnd/>
            <a:tailEnd/>
          </a:ln>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latin typeface="Arial" panose="020B0604020202020204" pitchFamily="34" charset="0"/>
            </a:endParaRPr>
          </a:p>
        </p:txBody>
      </p:sp>
      <p:sp>
        <p:nvSpPr>
          <p:cNvPr id="246090" name="Rectangle 330"/>
          <p:cNvSpPr>
            <a:spLocks noChangeArrowheads="1"/>
          </p:cNvSpPr>
          <p:nvPr/>
        </p:nvSpPr>
        <p:spPr bwMode="auto">
          <a:xfrm>
            <a:off x="5919788" y="5192713"/>
            <a:ext cx="22225" cy="46037"/>
          </a:xfrm>
          <a:prstGeom prst="rect">
            <a:avLst/>
          </a:prstGeom>
          <a:solidFill>
            <a:srgbClr val="00FF00"/>
          </a:solidFill>
          <a:ln w="9525">
            <a:solidFill>
              <a:schemeClr val="tx1"/>
            </a:solidFill>
            <a:miter lim="800000"/>
            <a:headEnd/>
            <a:tailEnd/>
          </a:ln>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latin typeface="Arial" panose="020B0604020202020204" pitchFamily="34" charset="0"/>
            </a:endParaRPr>
          </a:p>
        </p:txBody>
      </p:sp>
      <p:sp>
        <p:nvSpPr>
          <p:cNvPr id="246091" name="Rectangle 331"/>
          <p:cNvSpPr>
            <a:spLocks noChangeArrowheads="1"/>
          </p:cNvSpPr>
          <p:nvPr/>
        </p:nvSpPr>
        <p:spPr bwMode="auto">
          <a:xfrm>
            <a:off x="5919788" y="5059363"/>
            <a:ext cx="22225" cy="44450"/>
          </a:xfrm>
          <a:prstGeom prst="rect">
            <a:avLst/>
          </a:prstGeom>
          <a:solidFill>
            <a:srgbClr val="00FF00"/>
          </a:solidFill>
          <a:ln w="57150">
            <a:solidFill>
              <a:srgbClr val="000000"/>
            </a:solidFill>
            <a:miter lim="800000"/>
            <a:headEnd/>
            <a:tailEnd/>
          </a:ln>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latin typeface="Arial" panose="020B0604020202020204" pitchFamily="34" charset="0"/>
            </a:endParaRPr>
          </a:p>
        </p:txBody>
      </p:sp>
      <p:sp>
        <p:nvSpPr>
          <p:cNvPr id="246092" name="Rectangle 332"/>
          <p:cNvSpPr>
            <a:spLocks noChangeArrowheads="1"/>
          </p:cNvSpPr>
          <p:nvPr/>
        </p:nvSpPr>
        <p:spPr bwMode="auto">
          <a:xfrm>
            <a:off x="5919788" y="4924425"/>
            <a:ext cx="22225" cy="44450"/>
          </a:xfrm>
          <a:prstGeom prst="rect">
            <a:avLst/>
          </a:prstGeom>
          <a:solidFill>
            <a:srgbClr val="00FF00"/>
          </a:solidFill>
          <a:ln w="57150">
            <a:solidFill>
              <a:srgbClr val="000000"/>
            </a:solidFill>
            <a:miter lim="800000"/>
            <a:headEnd/>
            <a:tailEnd/>
          </a:ln>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latin typeface="Arial" panose="020B0604020202020204" pitchFamily="34" charset="0"/>
            </a:endParaRPr>
          </a:p>
        </p:txBody>
      </p:sp>
      <p:sp>
        <p:nvSpPr>
          <p:cNvPr id="246093" name="Rectangle 333"/>
          <p:cNvSpPr>
            <a:spLocks noChangeArrowheads="1"/>
          </p:cNvSpPr>
          <p:nvPr/>
        </p:nvSpPr>
        <p:spPr bwMode="auto">
          <a:xfrm>
            <a:off x="5919788" y="4789488"/>
            <a:ext cx="22225" cy="44450"/>
          </a:xfrm>
          <a:prstGeom prst="rect">
            <a:avLst/>
          </a:prstGeom>
          <a:solidFill>
            <a:srgbClr val="00FF00"/>
          </a:solidFill>
          <a:ln w="57150">
            <a:solidFill>
              <a:srgbClr val="000000"/>
            </a:solidFill>
            <a:miter lim="800000"/>
            <a:headEnd/>
            <a:tailEnd/>
          </a:ln>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latin typeface="Arial" panose="020B0604020202020204" pitchFamily="34" charset="0"/>
            </a:endParaRPr>
          </a:p>
        </p:txBody>
      </p:sp>
      <p:sp>
        <p:nvSpPr>
          <p:cNvPr id="246094" name="Rectangle 334"/>
          <p:cNvSpPr>
            <a:spLocks noChangeArrowheads="1"/>
          </p:cNvSpPr>
          <p:nvPr/>
        </p:nvSpPr>
        <p:spPr bwMode="auto">
          <a:xfrm>
            <a:off x="5919788" y="4654550"/>
            <a:ext cx="22225" cy="46038"/>
          </a:xfrm>
          <a:prstGeom prst="rect">
            <a:avLst/>
          </a:prstGeom>
          <a:solidFill>
            <a:srgbClr val="00FF00"/>
          </a:solidFill>
          <a:ln w="57150">
            <a:solidFill>
              <a:srgbClr val="000000"/>
            </a:solidFill>
            <a:miter lim="800000"/>
            <a:headEnd/>
            <a:tailEnd/>
          </a:ln>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latin typeface="Arial" panose="020B0604020202020204" pitchFamily="34" charset="0"/>
            </a:endParaRPr>
          </a:p>
        </p:txBody>
      </p:sp>
      <p:sp>
        <p:nvSpPr>
          <p:cNvPr id="246095" name="Rectangle 335"/>
          <p:cNvSpPr>
            <a:spLocks noChangeArrowheads="1"/>
          </p:cNvSpPr>
          <p:nvPr/>
        </p:nvSpPr>
        <p:spPr bwMode="auto">
          <a:xfrm>
            <a:off x="5919788" y="4521200"/>
            <a:ext cx="22225" cy="44450"/>
          </a:xfrm>
          <a:prstGeom prst="rect">
            <a:avLst/>
          </a:prstGeom>
          <a:solidFill>
            <a:srgbClr val="00FF00"/>
          </a:solidFill>
          <a:ln w="57150">
            <a:solidFill>
              <a:srgbClr val="000000"/>
            </a:solidFill>
            <a:miter lim="800000"/>
            <a:headEnd/>
            <a:tailEnd/>
          </a:ln>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latin typeface="Arial" panose="020B0604020202020204" pitchFamily="34" charset="0"/>
            </a:endParaRPr>
          </a:p>
        </p:txBody>
      </p:sp>
      <p:sp>
        <p:nvSpPr>
          <p:cNvPr id="246096" name="Rectangle 336"/>
          <p:cNvSpPr>
            <a:spLocks noChangeArrowheads="1"/>
          </p:cNvSpPr>
          <p:nvPr/>
        </p:nvSpPr>
        <p:spPr bwMode="auto">
          <a:xfrm>
            <a:off x="5919788" y="4386263"/>
            <a:ext cx="22225" cy="44450"/>
          </a:xfrm>
          <a:prstGeom prst="rect">
            <a:avLst/>
          </a:prstGeom>
          <a:solidFill>
            <a:srgbClr val="00FF00"/>
          </a:solidFill>
          <a:ln w="57150">
            <a:solidFill>
              <a:srgbClr val="000000"/>
            </a:solidFill>
            <a:miter lim="800000"/>
            <a:headEnd/>
            <a:tailEnd/>
          </a:ln>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latin typeface="Arial" panose="020B0604020202020204" pitchFamily="34" charset="0"/>
            </a:endParaRPr>
          </a:p>
        </p:txBody>
      </p:sp>
      <p:sp>
        <p:nvSpPr>
          <p:cNvPr id="246097" name="Rectangle 337"/>
          <p:cNvSpPr>
            <a:spLocks noChangeArrowheads="1"/>
          </p:cNvSpPr>
          <p:nvPr/>
        </p:nvSpPr>
        <p:spPr bwMode="auto">
          <a:xfrm>
            <a:off x="5919788" y="4318000"/>
            <a:ext cx="44450" cy="23813"/>
          </a:xfrm>
          <a:prstGeom prst="rect">
            <a:avLst/>
          </a:prstGeom>
          <a:solidFill>
            <a:srgbClr val="00FF00"/>
          </a:solidFill>
          <a:ln w="57150">
            <a:solidFill>
              <a:srgbClr val="000000"/>
            </a:solidFill>
            <a:miter lim="800000"/>
            <a:headEnd/>
            <a:tailEnd/>
          </a:ln>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latin typeface="Arial" panose="020B0604020202020204" pitchFamily="34" charset="0"/>
            </a:endParaRPr>
          </a:p>
        </p:txBody>
      </p:sp>
      <p:sp>
        <p:nvSpPr>
          <p:cNvPr id="246098" name="Rectangle 338"/>
          <p:cNvSpPr>
            <a:spLocks noChangeArrowheads="1"/>
          </p:cNvSpPr>
          <p:nvPr/>
        </p:nvSpPr>
        <p:spPr bwMode="auto">
          <a:xfrm>
            <a:off x="6053138" y="4318000"/>
            <a:ext cx="46037" cy="23813"/>
          </a:xfrm>
          <a:prstGeom prst="rect">
            <a:avLst/>
          </a:prstGeom>
          <a:solidFill>
            <a:srgbClr val="00FF00"/>
          </a:solidFill>
          <a:ln w="57150">
            <a:solidFill>
              <a:srgbClr val="000000"/>
            </a:solidFill>
            <a:miter lim="800000"/>
            <a:headEnd/>
            <a:tailEnd/>
          </a:ln>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latin typeface="Arial" panose="020B0604020202020204" pitchFamily="34" charset="0"/>
            </a:endParaRPr>
          </a:p>
        </p:txBody>
      </p:sp>
      <p:sp>
        <p:nvSpPr>
          <p:cNvPr id="246099" name="Rectangle 339"/>
          <p:cNvSpPr>
            <a:spLocks noChangeArrowheads="1"/>
          </p:cNvSpPr>
          <p:nvPr/>
        </p:nvSpPr>
        <p:spPr bwMode="auto">
          <a:xfrm>
            <a:off x="6188075" y="4318000"/>
            <a:ext cx="44450" cy="23813"/>
          </a:xfrm>
          <a:prstGeom prst="rect">
            <a:avLst/>
          </a:prstGeom>
          <a:solidFill>
            <a:srgbClr val="00FF00"/>
          </a:solidFill>
          <a:ln w="57150">
            <a:solidFill>
              <a:srgbClr val="000000"/>
            </a:solidFill>
            <a:miter lim="800000"/>
            <a:headEnd/>
            <a:tailEnd/>
          </a:ln>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latin typeface="Arial" panose="020B0604020202020204" pitchFamily="34" charset="0"/>
            </a:endParaRPr>
          </a:p>
        </p:txBody>
      </p:sp>
      <p:sp>
        <p:nvSpPr>
          <p:cNvPr id="246100" name="Rectangle 340"/>
          <p:cNvSpPr>
            <a:spLocks noChangeArrowheads="1"/>
          </p:cNvSpPr>
          <p:nvPr/>
        </p:nvSpPr>
        <p:spPr bwMode="auto">
          <a:xfrm>
            <a:off x="6218238" y="4289425"/>
            <a:ext cx="22225" cy="44450"/>
          </a:xfrm>
          <a:prstGeom prst="rect">
            <a:avLst/>
          </a:prstGeom>
          <a:solidFill>
            <a:srgbClr val="00FF00"/>
          </a:solidFill>
          <a:ln w="57150">
            <a:solidFill>
              <a:srgbClr val="000000"/>
            </a:solidFill>
            <a:miter lim="800000"/>
            <a:headEnd/>
            <a:tailEnd/>
          </a:ln>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latin typeface="Arial" panose="020B0604020202020204" pitchFamily="34" charset="0"/>
            </a:endParaRPr>
          </a:p>
        </p:txBody>
      </p:sp>
      <p:sp>
        <p:nvSpPr>
          <p:cNvPr id="246101" name="Rectangle 341"/>
          <p:cNvSpPr>
            <a:spLocks noChangeArrowheads="1"/>
          </p:cNvSpPr>
          <p:nvPr/>
        </p:nvSpPr>
        <p:spPr bwMode="auto">
          <a:xfrm>
            <a:off x="6218238" y="4154488"/>
            <a:ext cx="22225" cy="44450"/>
          </a:xfrm>
          <a:prstGeom prst="rect">
            <a:avLst/>
          </a:prstGeom>
          <a:solidFill>
            <a:srgbClr val="00FF00"/>
          </a:solidFill>
          <a:ln w="57150">
            <a:solidFill>
              <a:srgbClr val="000000"/>
            </a:solidFill>
            <a:miter lim="800000"/>
            <a:headEnd/>
            <a:tailEnd/>
          </a:ln>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latin typeface="Arial" panose="020B0604020202020204" pitchFamily="34" charset="0"/>
            </a:endParaRPr>
          </a:p>
        </p:txBody>
      </p:sp>
      <p:sp>
        <p:nvSpPr>
          <p:cNvPr id="246102" name="Rectangle 342"/>
          <p:cNvSpPr>
            <a:spLocks noChangeArrowheads="1"/>
          </p:cNvSpPr>
          <p:nvPr/>
        </p:nvSpPr>
        <p:spPr bwMode="auto">
          <a:xfrm>
            <a:off x="6218238" y="4019550"/>
            <a:ext cx="22225" cy="44450"/>
          </a:xfrm>
          <a:prstGeom prst="rect">
            <a:avLst/>
          </a:prstGeom>
          <a:solidFill>
            <a:srgbClr val="00FF00"/>
          </a:solidFill>
          <a:ln w="57150">
            <a:solidFill>
              <a:srgbClr val="000000"/>
            </a:solidFill>
            <a:miter lim="800000"/>
            <a:headEnd/>
            <a:tailEnd/>
          </a:ln>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latin typeface="Arial" panose="020B0604020202020204" pitchFamily="34" charset="0"/>
            </a:endParaRPr>
          </a:p>
        </p:txBody>
      </p:sp>
      <p:sp>
        <p:nvSpPr>
          <p:cNvPr id="246103" name="Rectangle 343"/>
          <p:cNvSpPr>
            <a:spLocks noChangeArrowheads="1"/>
          </p:cNvSpPr>
          <p:nvPr/>
        </p:nvSpPr>
        <p:spPr bwMode="auto">
          <a:xfrm>
            <a:off x="6218238" y="3884613"/>
            <a:ext cx="22225" cy="46037"/>
          </a:xfrm>
          <a:prstGeom prst="rect">
            <a:avLst/>
          </a:prstGeom>
          <a:solidFill>
            <a:srgbClr val="00FF00"/>
          </a:solidFill>
          <a:ln w="57150">
            <a:solidFill>
              <a:srgbClr val="000000"/>
            </a:solidFill>
            <a:miter lim="800000"/>
            <a:headEnd/>
            <a:tailEnd/>
          </a:ln>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latin typeface="Arial" panose="020B0604020202020204" pitchFamily="34" charset="0"/>
            </a:endParaRPr>
          </a:p>
        </p:txBody>
      </p:sp>
      <p:sp>
        <p:nvSpPr>
          <p:cNvPr id="246104" name="Rectangle 344"/>
          <p:cNvSpPr>
            <a:spLocks noChangeArrowheads="1"/>
          </p:cNvSpPr>
          <p:nvPr/>
        </p:nvSpPr>
        <p:spPr bwMode="auto">
          <a:xfrm>
            <a:off x="6218238" y="3751263"/>
            <a:ext cx="22225" cy="44450"/>
          </a:xfrm>
          <a:prstGeom prst="rect">
            <a:avLst/>
          </a:prstGeom>
          <a:solidFill>
            <a:srgbClr val="00FF00"/>
          </a:solidFill>
          <a:ln w="57150">
            <a:solidFill>
              <a:srgbClr val="000000"/>
            </a:solidFill>
            <a:miter lim="800000"/>
            <a:headEnd/>
            <a:tailEnd/>
          </a:ln>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latin typeface="Arial" panose="020B0604020202020204" pitchFamily="34" charset="0"/>
            </a:endParaRPr>
          </a:p>
        </p:txBody>
      </p:sp>
      <p:sp>
        <p:nvSpPr>
          <p:cNvPr id="246105" name="Rectangle 345"/>
          <p:cNvSpPr>
            <a:spLocks noChangeArrowheads="1"/>
          </p:cNvSpPr>
          <p:nvPr/>
        </p:nvSpPr>
        <p:spPr bwMode="auto">
          <a:xfrm>
            <a:off x="6218238" y="3616325"/>
            <a:ext cx="22225" cy="44450"/>
          </a:xfrm>
          <a:prstGeom prst="rect">
            <a:avLst/>
          </a:prstGeom>
          <a:solidFill>
            <a:srgbClr val="00FF00"/>
          </a:solidFill>
          <a:ln w="57150">
            <a:solidFill>
              <a:srgbClr val="000000"/>
            </a:solidFill>
            <a:miter lim="800000"/>
            <a:headEnd/>
            <a:tailEnd/>
          </a:ln>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latin typeface="Arial" panose="020B0604020202020204" pitchFamily="34" charset="0"/>
            </a:endParaRPr>
          </a:p>
        </p:txBody>
      </p:sp>
      <p:sp>
        <p:nvSpPr>
          <p:cNvPr id="246106" name="Rectangle 346"/>
          <p:cNvSpPr>
            <a:spLocks noChangeArrowheads="1"/>
          </p:cNvSpPr>
          <p:nvPr/>
        </p:nvSpPr>
        <p:spPr bwMode="auto">
          <a:xfrm>
            <a:off x="6218238" y="3481388"/>
            <a:ext cx="22225" cy="44450"/>
          </a:xfrm>
          <a:prstGeom prst="rect">
            <a:avLst/>
          </a:prstGeom>
          <a:solidFill>
            <a:srgbClr val="00FF00"/>
          </a:solidFill>
          <a:ln w="57150">
            <a:solidFill>
              <a:srgbClr val="000000"/>
            </a:solidFill>
            <a:miter lim="800000"/>
            <a:headEnd/>
            <a:tailEnd/>
          </a:ln>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latin typeface="Arial" panose="020B0604020202020204" pitchFamily="34" charset="0"/>
            </a:endParaRPr>
          </a:p>
        </p:txBody>
      </p:sp>
      <p:sp>
        <p:nvSpPr>
          <p:cNvPr id="246107" name="Rectangle 347"/>
          <p:cNvSpPr>
            <a:spLocks noChangeArrowheads="1"/>
          </p:cNvSpPr>
          <p:nvPr/>
        </p:nvSpPr>
        <p:spPr bwMode="auto">
          <a:xfrm>
            <a:off x="6218238" y="3414713"/>
            <a:ext cx="44450" cy="22225"/>
          </a:xfrm>
          <a:prstGeom prst="rect">
            <a:avLst/>
          </a:prstGeom>
          <a:solidFill>
            <a:srgbClr val="00FF00"/>
          </a:solidFill>
          <a:ln w="57150">
            <a:solidFill>
              <a:srgbClr val="000000"/>
            </a:solidFill>
            <a:miter lim="800000"/>
            <a:headEnd/>
            <a:tailEnd/>
          </a:ln>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latin typeface="Arial" panose="020B0604020202020204" pitchFamily="34" charset="0"/>
            </a:endParaRPr>
          </a:p>
        </p:txBody>
      </p:sp>
      <p:sp>
        <p:nvSpPr>
          <p:cNvPr id="246108" name="Rectangle 348"/>
          <p:cNvSpPr>
            <a:spLocks noChangeArrowheads="1"/>
          </p:cNvSpPr>
          <p:nvPr/>
        </p:nvSpPr>
        <p:spPr bwMode="auto">
          <a:xfrm>
            <a:off x="6351588" y="3414713"/>
            <a:ext cx="46037" cy="22225"/>
          </a:xfrm>
          <a:prstGeom prst="rect">
            <a:avLst/>
          </a:prstGeom>
          <a:solidFill>
            <a:srgbClr val="00FF00"/>
          </a:solidFill>
          <a:ln w="57150">
            <a:solidFill>
              <a:srgbClr val="000000"/>
            </a:solidFill>
            <a:miter lim="800000"/>
            <a:headEnd/>
            <a:tailEnd/>
          </a:ln>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latin typeface="Arial" panose="020B0604020202020204" pitchFamily="34" charset="0"/>
            </a:endParaRPr>
          </a:p>
        </p:txBody>
      </p:sp>
      <p:sp>
        <p:nvSpPr>
          <p:cNvPr id="246109" name="Rectangle 349"/>
          <p:cNvSpPr>
            <a:spLocks noChangeArrowheads="1"/>
          </p:cNvSpPr>
          <p:nvPr/>
        </p:nvSpPr>
        <p:spPr bwMode="auto">
          <a:xfrm>
            <a:off x="6486525" y="3414713"/>
            <a:ext cx="44450" cy="22225"/>
          </a:xfrm>
          <a:prstGeom prst="rect">
            <a:avLst/>
          </a:prstGeom>
          <a:solidFill>
            <a:srgbClr val="00FF00"/>
          </a:solidFill>
          <a:ln w="57150">
            <a:solidFill>
              <a:srgbClr val="000000"/>
            </a:solidFill>
            <a:miter lim="800000"/>
            <a:headEnd/>
            <a:tailEnd/>
          </a:ln>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latin typeface="Arial" panose="020B0604020202020204" pitchFamily="34" charset="0"/>
            </a:endParaRPr>
          </a:p>
        </p:txBody>
      </p:sp>
      <p:sp>
        <p:nvSpPr>
          <p:cNvPr id="246110" name="Rectangle 350"/>
          <p:cNvSpPr>
            <a:spLocks noChangeArrowheads="1"/>
          </p:cNvSpPr>
          <p:nvPr/>
        </p:nvSpPr>
        <p:spPr bwMode="auto">
          <a:xfrm>
            <a:off x="6524625" y="3384550"/>
            <a:ext cx="22225" cy="44450"/>
          </a:xfrm>
          <a:prstGeom prst="rect">
            <a:avLst/>
          </a:prstGeom>
          <a:solidFill>
            <a:srgbClr val="00FF00"/>
          </a:solidFill>
          <a:ln w="57150">
            <a:solidFill>
              <a:srgbClr val="000000"/>
            </a:solidFill>
            <a:miter lim="800000"/>
            <a:headEnd/>
            <a:tailEnd/>
          </a:ln>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latin typeface="Arial" panose="020B0604020202020204" pitchFamily="34" charset="0"/>
            </a:endParaRPr>
          </a:p>
        </p:txBody>
      </p:sp>
      <p:sp>
        <p:nvSpPr>
          <p:cNvPr id="246111" name="Rectangle 351"/>
          <p:cNvSpPr>
            <a:spLocks noChangeArrowheads="1"/>
          </p:cNvSpPr>
          <p:nvPr/>
        </p:nvSpPr>
        <p:spPr bwMode="auto">
          <a:xfrm>
            <a:off x="6524625" y="3249613"/>
            <a:ext cx="22225" cy="44450"/>
          </a:xfrm>
          <a:prstGeom prst="rect">
            <a:avLst/>
          </a:prstGeom>
          <a:solidFill>
            <a:srgbClr val="00FF00"/>
          </a:solidFill>
          <a:ln w="57150">
            <a:solidFill>
              <a:srgbClr val="000000"/>
            </a:solidFill>
            <a:miter lim="800000"/>
            <a:headEnd/>
            <a:tailEnd/>
          </a:ln>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latin typeface="Arial" panose="020B0604020202020204" pitchFamily="34" charset="0"/>
            </a:endParaRPr>
          </a:p>
        </p:txBody>
      </p:sp>
      <p:sp>
        <p:nvSpPr>
          <p:cNvPr id="246112" name="Rectangle 352"/>
          <p:cNvSpPr>
            <a:spLocks noChangeArrowheads="1"/>
          </p:cNvSpPr>
          <p:nvPr/>
        </p:nvSpPr>
        <p:spPr bwMode="auto">
          <a:xfrm>
            <a:off x="6524625" y="3114675"/>
            <a:ext cx="22225" cy="46038"/>
          </a:xfrm>
          <a:prstGeom prst="rect">
            <a:avLst/>
          </a:prstGeom>
          <a:solidFill>
            <a:srgbClr val="00FF00"/>
          </a:solidFill>
          <a:ln w="57150">
            <a:solidFill>
              <a:srgbClr val="000000"/>
            </a:solidFill>
            <a:miter lim="800000"/>
            <a:headEnd/>
            <a:tailEnd/>
          </a:ln>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latin typeface="Arial" panose="020B0604020202020204" pitchFamily="34" charset="0"/>
            </a:endParaRPr>
          </a:p>
        </p:txBody>
      </p:sp>
      <p:sp>
        <p:nvSpPr>
          <p:cNvPr id="246113" name="Rectangle 353"/>
          <p:cNvSpPr>
            <a:spLocks noChangeArrowheads="1"/>
          </p:cNvSpPr>
          <p:nvPr/>
        </p:nvSpPr>
        <p:spPr bwMode="auto">
          <a:xfrm>
            <a:off x="6524625" y="2981325"/>
            <a:ext cx="22225" cy="44450"/>
          </a:xfrm>
          <a:prstGeom prst="rect">
            <a:avLst/>
          </a:prstGeom>
          <a:solidFill>
            <a:srgbClr val="00FF00"/>
          </a:solidFill>
          <a:ln w="57150">
            <a:solidFill>
              <a:srgbClr val="000000"/>
            </a:solidFill>
            <a:miter lim="800000"/>
            <a:headEnd/>
            <a:tailEnd/>
          </a:ln>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latin typeface="Arial" panose="020B0604020202020204" pitchFamily="34" charset="0"/>
            </a:endParaRPr>
          </a:p>
        </p:txBody>
      </p:sp>
      <p:sp>
        <p:nvSpPr>
          <p:cNvPr id="246114" name="Rectangle 354"/>
          <p:cNvSpPr>
            <a:spLocks noChangeArrowheads="1"/>
          </p:cNvSpPr>
          <p:nvPr/>
        </p:nvSpPr>
        <p:spPr bwMode="auto">
          <a:xfrm>
            <a:off x="6524625" y="2846388"/>
            <a:ext cx="22225" cy="44450"/>
          </a:xfrm>
          <a:prstGeom prst="rect">
            <a:avLst/>
          </a:prstGeom>
          <a:solidFill>
            <a:srgbClr val="00FF00"/>
          </a:solidFill>
          <a:ln w="57150">
            <a:solidFill>
              <a:srgbClr val="000000"/>
            </a:solidFill>
            <a:miter lim="800000"/>
            <a:headEnd/>
            <a:tailEnd/>
          </a:ln>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latin typeface="Arial" panose="020B0604020202020204" pitchFamily="34" charset="0"/>
            </a:endParaRPr>
          </a:p>
        </p:txBody>
      </p:sp>
      <p:sp>
        <p:nvSpPr>
          <p:cNvPr id="246115" name="Rectangle 355"/>
          <p:cNvSpPr>
            <a:spLocks noChangeArrowheads="1"/>
          </p:cNvSpPr>
          <p:nvPr/>
        </p:nvSpPr>
        <p:spPr bwMode="auto">
          <a:xfrm>
            <a:off x="6524625" y="2711450"/>
            <a:ext cx="22225" cy="44450"/>
          </a:xfrm>
          <a:prstGeom prst="rect">
            <a:avLst/>
          </a:prstGeom>
          <a:solidFill>
            <a:srgbClr val="00FF00"/>
          </a:solidFill>
          <a:ln w="57150">
            <a:solidFill>
              <a:srgbClr val="000000"/>
            </a:solidFill>
            <a:miter lim="800000"/>
            <a:headEnd/>
            <a:tailEnd/>
          </a:ln>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latin typeface="Arial" panose="020B0604020202020204" pitchFamily="34" charset="0"/>
            </a:endParaRPr>
          </a:p>
        </p:txBody>
      </p:sp>
      <p:sp>
        <p:nvSpPr>
          <p:cNvPr id="246116" name="Rectangle 356"/>
          <p:cNvSpPr>
            <a:spLocks noChangeArrowheads="1"/>
          </p:cNvSpPr>
          <p:nvPr/>
        </p:nvSpPr>
        <p:spPr bwMode="auto">
          <a:xfrm>
            <a:off x="6524625" y="2576513"/>
            <a:ext cx="22225" cy="46037"/>
          </a:xfrm>
          <a:prstGeom prst="rect">
            <a:avLst/>
          </a:prstGeom>
          <a:solidFill>
            <a:srgbClr val="00FF00"/>
          </a:solidFill>
          <a:ln w="57150">
            <a:solidFill>
              <a:srgbClr val="000000"/>
            </a:solidFill>
            <a:miter lim="800000"/>
            <a:headEnd/>
            <a:tailEnd/>
          </a:ln>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latin typeface="Arial" panose="020B0604020202020204" pitchFamily="34" charset="0"/>
            </a:endParaRPr>
          </a:p>
        </p:txBody>
      </p:sp>
      <p:sp>
        <p:nvSpPr>
          <p:cNvPr id="246117" name="Rectangle 357"/>
          <p:cNvSpPr>
            <a:spLocks noChangeArrowheads="1"/>
          </p:cNvSpPr>
          <p:nvPr/>
        </p:nvSpPr>
        <p:spPr bwMode="auto">
          <a:xfrm>
            <a:off x="6524625" y="2487613"/>
            <a:ext cx="44450" cy="22225"/>
          </a:xfrm>
          <a:prstGeom prst="rect">
            <a:avLst/>
          </a:prstGeom>
          <a:solidFill>
            <a:srgbClr val="00FF00"/>
          </a:solidFill>
          <a:ln w="57150">
            <a:solidFill>
              <a:srgbClr val="000000"/>
            </a:solidFill>
            <a:miter lim="800000"/>
            <a:headEnd/>
            <a:tailEnd/>
          </a:ln>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latin typeface="Arial" panose="020B0604020202020204" pitchFamily="34" charset="0"/>
            </a:endParaRPr>
          </a:p>
        </p:txBody>
      </p:sp>
      <p:sp>
        <p:nvSpPr>
          <p:cNvPr id="246118" name="Rectangle 358"/>
          <p:cNvSpPr>
            <a:spLocks noChangeArrowheads="1"/>
          </p:cNvSpPr>
          <p:nvPr/>
        </p:nvSpPr>
        <p:spPr bwMode="auto">
          <a:xfrm>
            <a:off x="6657975" y="2487613"/>
            <a:ext cx="44450" cy="22225"/>
          </a:xfrm>
          <a:prstGeom prst="rect">
            <a:avLst/>
          </a:prstGeom>
          <a:solidFill>
            <a:srgbClr val="00FF00"/>
          </a:solidFill>
          <a:ln w="57150">
            <a:solidFill>
              <a:srgbClr val="000000"/>
            </a:solidFill>
            <a:miter lim="800000"/>
            <a:headEnd/>
            <a:tailEnd/>
          </a:ln>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latin typeface="Arial" panose="020B0604020202020204" pitchFamily="34" charset="0"/>
            </a:endParaRPr>
          </a:p>
        </p:txBody>
      </p:sp>
      <p:sp>
        <p:nvSpPr>
          <p:cNvPr id="246119" name="Rectangle 359"/>
          <p:cNvSpPr>
            <a:spLocks noChangeArrowheads="1"/>
          </p:cNvSpPr>
          <p:nvPr/>
        </p:nvSpPr>
        <p:spPr bwMode="auto">
          <a:xfrm>
            <a:off x="6792913" y="2487613"/>
            <a:ext cx="44450" cy="22225"/>
          </a:xfrm>
          <a:prstGeom prst="rect">
            <a:avLst/>
          </a:prstGeom>
          <a:solidFill>
            <a:srgbClr val="00FF00"/>
          </a:solidFill>
          <a:ln w="57150">
            <a:solidFill>
              <a:srgbClr val="000000"/>
            </a:solidFill>
            <a:miter lim="800000"/>
            <a:headEnd/>
            <a:tailEnd/>
          </a:ln>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latin typeface="Arial" panose="020B0604020202020204" pitchFamily="34" charset="0"/>
            </a:endParaRPr>
          </a:p>
        </p:txBody>
      </p:sp>
      <p:sp>
        <p:nvSpPr>
          <p:cNvPr id="246120" name="Rectangle 360"/>
          <p:cNvSpPr>
            <a:spLocks noChangeArrowheads="1"/>
          </p:cNvSpPr>
          <p:nvPr/>
        </p:nvSpPr>
        <p:spPr bwMode="auto">
          <a:xfrm>
            <a:off x="6823075" y="2487613"/>
            <a:ext cx="22225" cy="14287"/>
          </a:xfrm>
          <a:prstGeom prst="rect">
            <a:avLst/>
          </a:prstGeom>
          <a:solidFill>
            <a:srgbClr val="00FF00"/>
          </a:solidFill>
          <a:ln w="57150">
            <a:solidFill>
              <a:srgbClr val="000000"/>
            </a:solidFill>
            <a:miter lim="800000"/>
            <a:headEnd/>
            <a:tailEnd/>
          </a:ln>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latin typeface="Arial" panose="020B0604020202020204" pitchFamily="34" charset="0"/>
            </a:endParaRPr>
          </a:p>
        </p:txBody>
      </p:sp>
      <p:sp>
        <p:nvSpPr>
          <p:cNvPr id="246121" name="Rectangle 361"/>
          <p:cNvSpPr>
            <a:spLocks noChangeArrowheads="1"/>
          </p:cNvSpPr>
          <p:nvPr/>
        </p:nvSpPr>
        <p:spPr bwMode="auto">
          <a:xfrm>
            <a:off x="6823075" y="2487613"/>
            <a:ext cx="44450" cy="22225"/>
          </a:xfrm>
          <a:prstGeom prst="rect">
            <a:avLst/>
          </a:prstGeom>
          <a:solidFill>
            <a:srgbClr val="00FF00"/>
          </a:solidFill>
          <a:ln w="57150">
            <a:solidFill>
              <a:srgbClr val="000000"/>
            </a:solidFill>
            <a:miter lim="800000"/>
            <a:headEnd/>
            <a:tailEnd/>
          </a:ln>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latin typeface="Arial" panose="020B0604020202020204" pitchFamily="34" charset="0"/>
            </a:endParaRPr>
          </a:p>
        </p:txBody>
      </p:sp>
      <p:sp>
        <p:nvSpPr>
          <p:cNvPr id="246122" name="Rectangle 362"/>
          <p:cNvSpPr>
            <a:spLocks noChangeArrowheads="1"/>
          </p:cNvSpPr>
          <p:nvPr/>
        </p:nvSpPr>
        <p:spPr bwMode="auto">
          <a:xfrm>
            <a:off x="6956425" y="2487613"/>
            <a:ext cx="46038" cy="22225"/>
          </a:xfrm>
          <a:prstGeom prst="rect">
            <a:avLst/>
          </a:prstGeom>
          <a:solidFill>
            <a:srgbClr val="00FF00"/>
          </a:solidFill>
          <a:ln w="57150">
            <a:solidFill>
              <a:srgbClr val="000000"/>
            </a:solidFill>
            <a:miter lim="800000"/>
            <a:headEnd/>
            <a:tailEnd/>
          </a:ln>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latin typeface="Arial" panose="020B0604020202020204" pitchFamily="34" charset="0"/>
            </a:endParaRPr>
          </a:p>
        </p:txBody>
      </p:sp>
      <p:sp>
        <p:nvSpPr>
          <p:cNvPr id="246123" name="Rectangle 363"/>
          <p:cNvSpPr>
            <a:spLocks noChangeArrowheads="1"/>
          </p:cNvSpPr>
          <p:nvPr/>
        </p:nvSpPr>
        <p:spPr bwMode="auto">
          <a:xfrm>
            <a:off x="7091363" y="2487613"/>
            <a:ext cx="44450" cy="22225"/>
          </a:xfrm>
          <a:prstGeom prst="rect">
            <a:avLst/>
          </a:prstGeom>
          <a:solidFill>
            <a:srgbClr val="00FF00"/>
          </a:solidFill>
          <a:ln w="57150">
            <a:solidFill>
              <a:srgbClr val="000000"/>
            </a:solidFill>
            <a:miter lim="800000"/>
            <a:headEnd/>
            <a:tailEnd/>
          </a:ln>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latin typeface="Arial" panose="020B0604020202020204" pitchFamily="34" charset="0"/>
            </a:endParaRPr>
          </a:p>
        </p:txBody>
      </p:sp>
      <p:sp>
        <p:nvSpPr>
          <p:cNvPr id="246124" name="Rectangle 364"/>
          <p:cNvSpPr>
            <a:spLocks noChangeArrowheads="1"/>
          </p:cNvSpPr>
          <p:nvPr/>
        </p:nvSpPr>
        <p:spPr bwMode="auto">
          <a:xfrm>
            <a:off x="7127875" y="2487613"/>
            <a:ext cx="23813" cy="14287"/>
          </a:xfrm>
          <a:prstGeom prst="rect">
            <a:avLst/>
          </a:prstGeom>
          <a:solidFill>
            <a:srgbClr val="00FF00"/>
          </a:solidFill>
          <a:ln w="57150">
            <a:solidFill>
              <a:srgbClr val="000000"/>
            </a:solidFill>
            <a:miter lim="800000"/>
            <a:headEnd/>
            <a:tailEnd/>
          </a:ln>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latin typeface="Arial" panose="020B0604020202020204" pitchFamily="34" charset="0"/>
            </a:endParaRPr>
          </a:p>
        </p:txBody>
      </p:sp>
      <p:sp>
        <p:nvSpPr>
          <p:cNvPr id="246125" name="Rectangle 365"/>
          <p:cNvSpPr>
            <a:spLocks noChangeArrowheads="1"/>
          </p:cNvSpPr>
          <p:nvPr/>
        </p:nvSpPr>
        <p:spPr bwMode="auto">
          <a:xfrm>
            <a:off x="7127875" y="2487613"/>
            <a:ext cx="46038" cy="22225"/>
          </a:xfrm>
          <a:prstGeom prst="rect">
            <a:avLst/>
          </a:prstGeom>
          <a:solidFill>
            <a:srgbClr val="00FF00"/>
          </a:solidFill>
          <a:ln w="57150">
            <a:solidFill>
              <a:srgbClr val="000000"/>
            </a:solidFill>
            <a:miter lim="800000"/>
            <a:headEnd/>
            <a:tailEnd/>
          </a:ln>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latin typeface="Arial" panose="020B0604020202020204" pitchFamily="34" charset="0"/>
            </a:endParaRPr>
          </a:p>
        </p:txBody>
      </p:sp>
      <p:sp>
        <p:nvSpPr>
          <p:cNvPr id="246126" name="Rectangle 366"/>
          <p:cNvSpPr>
            <a:spLocks noChangeArrowheads="1"/>
          </p:cNvSpPr>
          <p:nvPr/>
        </p:nvSpPr>
        <p:spPr bwMode="auto">
          <a:xfrm>
            <a:off x="7262813" y="2487613"/>
            <a:ext cx="44450" cy="22225"/>
          </a:xfrm>
          <a:prstGeom prst="rect">
            <a:avLst/>
          </a:prstGeom>
          <a:solidFill>
            <a:srgbClr val="00FF00"/>
          </a:solidFill>
          <a:ln w="57150">
            <a:solidFill>
              <a:srgbClr val="000000"/>
            </a:solidFill>
            <a:miter lim="800000"/>
            <a:headEnd/>
            <a:tailEnd/>
          </a:ln>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latin typeface="Arial" panose="020B0604020202020204" pitchFamily="34" charset="0"/>
            </a:endParaRPr>
          </a:p>
        </p:txBody>
      </p:sp>
      <p:sp>
        <p:nvSpPr>
          <p:cNvPr id="246127" name="Rectangle 367"/>
          <p:cNvSpPr>
            <a:spLocks noChangeArrowheads="1"/>
          </p:cNvSpPr>
          <p:nvPr/>
        </p:nvSpPr>
        <p:spPr bwMode="auto">
          <a:xfrm>
            <a:off x="7397750" y="2487613"/>
            <a:ext cx="44450" cy="22225"/>
          </a:xfrm>
          <a:prstGeom prst="rect">
            <a:avLst/>
          </a:prstGeom>
          <a:solidFill>
            <a:srgbClr val="00FF00"/>
          </a:solidFill>
          <a:ln w="57150">
            <a:solidFill>
              <a:srgbClr val="000000"/>
            </a:solidFill>
            <a:miter lim="800000"/>
            <a:headEnd/>
            <a:tailEnd/>
          </a:ln>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latin typeface="Arial" panose="020B0604020202020204" pitchFamily="34" charset="0"/>
            </a:endParaRPr>
          </a:p>
        </p:txBody>
      </p:sp>
      <p:sp>
        <p:nvSpPr>
          <p:cNvPr id="246128" name="Rectangle 368"/>
          <p:cNvSpPr>
            <a:spLocks noChangeArrowheads="1"/>
          </p:cNvSpPr>
          <p:nvPr/>
        </p:nvSpPr>
        <p:spPr bwMode="auto">
          <a:xfrm>
            <a:off x="4625975" y="5883275"/>
            <a:ext cx="619125"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2400" b="1" i="1">
                <a:latin typeface="Arial" panose="020B0604020202020204" pitchFamily="34" charset="0"/>
              </a:rPr>
              <a:t>A+B</a:t>
            </a:r>
            <a:endParaRPr lang="en-US" altLang="en-US" sz="2400">
              <a:latin typeface="Times New Roman" panose="02020603050405020304" pitchFamily="18" charset="0"/>
            </a:endParaRPr>
          </a:p>
        </p:txBody>
      </p:sp>
      <p:sp>
        <p:nvSpPr>
          <p:cNvPr id="246129" name="Rectangle 369"/>
          <p:cNvSpPr>
            <a:spLocks noChangeArrowheads="1"/>
          </p:cNvSpPr>
          <p:nvPr/>
        </p:nvSpPr>
        <p:spPr bwMode="auto">
          <a:xfrm rot="-5400000">
            <a:off x="-13494" y="3671094"/>
            <a:ext cx="2830513"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2400">
                <a:latin typeface="Times New Roman" panose="02020603050405020304" pitchFamily="18" charset="0"/>
              </a:rPr>
              <a:t>Cumulative probability</a:t>
            </a:r>
          </a:p>
        </p:txBody>
      </p:sp>
      <p:sp>
        <p:nvSpPr>
          <p:cNvPr id="246130" name="Text Box 370"/>
          <p:cNvSpPr txBox="1">
            <a:spLocks noChangeArrowheads="1"/>
          </p:cNvSpPr>
          <p:nvPr/>
        </p:nvSpPr>
        <p:spPr bwMode="auto">
          <a:xfrm>
            <a:off x="3429000" y="2438400"/>
            <a:ext cx="12842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2400">
                <a:latin typeface="Times New Roman" panose="02020603050405020304" pitchFamily="18" charset="0"/>
              </a:rPr>
              <a:t>Opposite</a:t>
            </a:r>
          </a:p>
        </p:txBody>
      </p:sp>
      <p:sp>
        <p:nvSpPr>
          <p:cNvPr id="246131" name="Text Box 371"/>
          <p:cNvSpPr txBox="1">
            <a:spLocks noChangeArrowheads="1"/>
          </p:cNvSpPr>
          <p:nvPr/>
        </p:nvSpPr>
        <p:spPr bwMode="auto">
          <a:xfrm>
            <a:off x="2133600" y="3886200"/>
            <a:ext cx="104616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2400">
                <a:latin typeface="Times New Roman" panose="02020603050405020304" pitchFamily="18" charset="0"/>
              </a:rPr>
              <a:t>Perfect</a:t>
            </a:r>
          </a:p>
        </p:txBody>
      </p:sp>
    </p:spTree>
  </p:cSld>
  <p:clrMapOvr>
    <a:masterClrMapping/>
  </p:clrMapOvr>
</p:sld>
</file>

<file path=ppt/slides/slide2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6786" name="Rectangle 2"/>
          <p:cNvSpPr>
            <a:spLocks noGrp="1" noChangeArrowheads="1"/>
          </p:cNvSpPr>
          <p:nvPr>
            <p:ph type="title" idx="4294967295"/>
          </p:nvPr>
        </p:nvSpPr>
        <p:spPr/>
        <p:txBody>
          <a:bodyPr/>
          <a:lstStyle/>
          <a:p>
            <a:pPr eaLnBrk="1" hangingPunct="1"/>
            <a:r>
              <a:rPr lang="en-US" altLang="en-US"/>
              <a:t>Uncertainty about dependence</a:t>
            </a:r>
          </a:p>
        </p:txBody>
      </p:sp>
      <p:sp>
        <p:nvSpPr>
          <p:cNvPr id="246787" name="Rectangle 3"/>
          <p:cNvSpPr>
            <a:spLocks noGrp="1" noChangeArrowheads="1"/>
          </p:cNvSpPr>
          <p:nvPr>
            <p:ph type="body" idx="4294967295"/>
          </p:nvPr>
        </p:nvSpPr>
        <p:spPr>
          <a:xfrm>
            <a:off x="457200" y="2286000"/>
            <a:ext cx="8534400" cy="4114800"/>
          </a:xfrm>
        </p:spPr>
        <p:txBody>
          <a:bodyPr/>
          <a:lstStyle/>
          <a:p>
            <a:pPr eaLnBrk="1" hangingPunct="1"/>
            <a:r>
              <a:rPr lang="en-US" altLang="en-US" sz="3600"/>
              <a:t>Sensitivity analyses usually used</a:t>
            </a:r>
          </a:p>
          <a:p>
            <a:pPr lvl="1" eaLnBrk="1" hangingPunct="1"/>
            <a:r>
              <a:rPr lang="en-US" altLang="en-US">
                <a:solidFill>
                  <a:srgbClr val="009900"/>
                </a:solidFill>
              </a:rPr>
              <a:t>Vary correlation coefficient between </a:t>
            </a:r>
            <a:r>
              <a:rPr lang="en-US" altLang="en-US">
                <a:solidFill>
                  <a:srgbClr val="009900"/>
                </a:solidFill>
                <a:sym typeface="Symbol" panose="05050102010706020507" pitchFamily="18" charset="2"/>
              </a:rPr>
              <a:t>1 and +1</a:t>
            </a:r>
          </a:p>
          <a:p>
            <a:pPr lvl="1" eaLnBrk="1" hangingPunct="1"/>
            <a:endParaRPr lang="en-US" altLang="en-US">
              <a:solidFill>
                <a:srgbClr val="009900"/>
              </a:solidFill>
              <a:sym typeface="Symbol" panose="05050102010706020507" pitchFamily="18" charset="2"/>
            </a:endParaRPr>
          </a:p>
          <a:p>
            <a:pPr eaLnBrk="1" hangingPunct="1"/>
            <a:r>
              <a:rPr lang="en-US" altLang="en-US" sz="3600"/>
              <a:t>But this </a:t>
            </a:r>
            <a:r>
              <a:rPr lang="en-US" altLang="en-US" sz="3600" i="1"/>
              <a:t>underestimates</a:t>
            </a:r>
            <a:r>
              <a:rPr lang="en-US" altLang="en-US" sz="3600"/>
              <a:t> the true uncertainty</a:t>
            </a:r>
          </a:p>
          <a:p>
            <a:pPr lvl="1" eaLnBrk="1" hangingPunct="1"/>
            <a:r>
              <a:rPr lang="en-US" altLang="en-US">
                <a:solidFill>
                  <a:srgbClr val="009900"/>
                </a:solidFill>
              </a:rPr>
              <a:t>Example: suppose</a:t>
            </a:r>
            <a:r>
              <a:rPr lang="en-US" altLang="en-US" i="1">
                <a:solidFill>
                  <a:srgbClr val="009900"/>
                </a:solidFill>
              </a:rPr>
              <a:t> X, Y</a:t>
            </a:r>
            <a:r>
              <a:rPr lang="en-US" altLang="en-US">
                <a:solidFill>
                  <a:srgbClr val="009900"/>
                </a:solidFill>
              </a:rPr>
              <a:t> ~ uniform(0,24) but we don’t know the dependence between </a:t>
            </a:r>
            <a:r>
              <a:rPr lang="en-US" altLang="en-US" i="1">
                <a:solidFill>
                  <a:srgbClr val="009900"/>
                </a:solidFill>
              </a:rPr>
              <a:t>X</a:t>
            </a:r>
            <a:r>
              <a:rPr lang="en-US" altLang="en-US">
                <a:solidFill>
                  <a:srgbClr val="009900"/>
                </a:solidFill>
              </a:rPr>
              <a:t> and </a:t>
            </a:r>
            <a:r>
              <a:rPr lang="en-US" altLang="en-US" i="1">
                <a:solidFill>
                  <a:srgbClr val="009900"/>
                </a:solidFill>
              </a:rPr>
              <a:t>Y</a:t>
            </a:r>
            <a:endParaRPr lang="en-US" altLang="en-US">
              <a:solidFill>
                <a:srgbClr val="009900"/>
              </a:solidFill>
            </a:endParaRPr>
          </a:p>
          <a:p>
            <a:pPr lvl="4" eaLnBrk="1" hangingPunct="1"/>
            <a:endParaRPr lang="en-US" altLang="en-US">
              <a:solidFill>
                <a:srgbClr val="009900"/>
              </a:solidFill>
            </a:endParaRPr>
          </a:p>
        </p:txBody>
      </p:sp>
    </p:spTree>
  </p:cSld>
  <p:clrMapOvr>
    <a:masterClrMapping/>
  </p:clrMapOvr>
</p:sld>
</file>

<file path=ppt/slides/slide2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7810" name="Rectangle 2"/>
          <p:cNvSpPr>
            <a:spLocks noChangeArrowheads="1"/>
          </p:cNvSpPr>
          <p:nvPr/>
        </p:nvSpPr>
        <p:spPr bwMode="auto">
          <a:xfrm>
            <a:off x="1136650" y="1889125"/>
            <a:ext cx="38100" cy="182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ctr" eaLnBrk="1" hangingPunct="1"/>
            <a:r>
              <a:rPr lang="en-US" altLang="en-US" sz="1200">
                <a:latin typeface="Times New Roman" panose="02020603050405020304" pitchFamily="18" charset="0"/>
              </a:rPr>
              <a:t> </a:t>
            </a:r>
            <a:endParaRPr lang="en-US" altLang="en-US" sz="2400">
              <a:latin typeface="Times New Roman" panose="02020603050405020304" pitchFamily="18" charset="0"/>
            </a:endParaRPr>
          </a:p>
        </p:txBody>
      </p:sp>
      <p:sp>
        <p:nvSpPr>
          <p:cNvPr id="247811" name="Line 3"/>
          <p:cNvSpPr>
            <a:spLocks noChangeShapeType="1"/>
          </p:cNvSpPr>
          <p:nvPr/>
        </p:nvSpPr>
        <p:spPr bwMode="auto">
          <a:xfrm>
            <a:off x="2152650" y="5624513"/>
            <a:ext cx="5692775" cy="3175"/>
          </a:xfrm>
          <a:prstGeom prst="line">
            <a:avLst/>
          </a:prstGeom>
          <a:noFill/>
          <a:ln w="4763">
            <a:solidFill>
              <a:srgbClr val="C0C0C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7812" name="Line 4"/>
          <p:cNvSpPr>
            <a:spLocks noChangeShapeType="1"/>
          </p:cNvSpPr>
          <p:nvPr/>
        </p:nvSpPr>
        <p:spPr bwMode="auto">
          <a:xfrm>
            <a:off x="2149475" y="5624513"/>
            <a:ext cx="4763" cy="76200"/>
          </a:xfrm>
          <a:prstGeom prst="line">
            <a:avLst/>
          </a:prstGeom>
          <a:noFill/>
          <a:ln w="4763">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7813" name="Line 5"/>
          <p:cNvSpPr>
            <a:spLocks noChangeShapeType="1"/>
          </p:cNvSpPr>
          <p:nvPr/>
        </p:nvSpPr>
        <p:spPr bwMode="auto">
          <a:xfrm>
            <a:off x="2149475" y="5624513"/>
            <a:ext cx="4763" cy="122237"/>
          </a:xfrm>
          <a:prstGeom prst="line">
            <a:avLst/>
          </a:prstGeom>
          <a:noFill/>
          <a:ln w="4763">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7814" name="Rectangle 6"/>
          <p:cNvSpPr>
            <a:spLocks noChangeArrowheads="1"/>
          </p:cNvSpPr>
          <p:nvPr/>
        </p:nvSpPr>
        <p:spPr bwMode="auto">
          <a:xfrm>
            <a:off x="2055813" y="5768975"/>
            <a:ext cx="1524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ctr" eaLnBrk="1" hangingPunct="1"/>
            <a:r>
              <a:rPr lang="en-US" altLang="en-US" sz="2400">
                <a:latin typeface="Times New Roman" panose="02020603050405020304" pitchFamily="18" charset="0"/>
              </a:rPr>
              <a:t>0</a:t>
            </a:r>
          </a:p>
        </p:txBody>
      </p:sp>
      <p:sp>
        <p:nvSpPr>
          <p:cNvPr id="247815" name="Line 7"/>
          <p:cNvSpPr>
            <a:spLocks noChangeShapeType="1"/>
          </p:cNvSpPr>
          <p:nvPr/>
        </p:nvSpPr>
        <p:spPr bwMode="auto">
          <a:xfrm>
            <a:off x="2257425" y="5624513"/>
            <a:ext cx="3175" cy="76200"/>
          </a:xfrm>
          <a:prstGeom prst="line">
            <a:avLst/>
          </a:prstGeom>
          <a:noFill/>
          <a:ln w="4763">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7816" name="Line 8"/>
          <p:cNvSpPr>
            <a:spLocks noChangeShapeType="1"/>
          </p:cNvSpPr>
          <p:nvPr/>
        </p:nvSpPr>
        <p:spPr bwMode="auto">
          <a:xfrm>
            <a:off x="2374900" y="5624513"/>
            <a:ext cx="1588" cy="76200"/>
          </a:xfrm>
          <a:prstGeom prst="line">
            <a:avLst/>
          </a:prstGeom>
          <a:noFill/>
          <a:ln w="4763">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7817" name="Line 9"/>
          <p:cNvSpPr>
            <a:spLocks noChangeShapeType="1"/>
          </p:cNvSpPr>
          <p:nvPr/>
        </p:nvSpPr>
        <p:spPr bwMode="auto">
          <a:xfrm>
            <a:off x="2495550" y="5624513"/>
            <a:ext cx="3175" cy="76200"/>
          </a:xfrm>
          <a:prstGeom prst="line">
            <a:avLst/>
          </a:prstGeom>
          <a:noFill/>
          <a:ln w="4763">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7818" name="Line 10"/>
          <p:cNvSpPr>
            <a:spLocks noChangeShapeType="1"/>
          </p:cNvSpPr>
          <p:nvPr/>
        </p:nvSpPr>
        <p:spPr bwMode="auto">
          <a:xfrm>
            <a:off x="2601913" y="5624513"/>
            <a:ext cx="3175" cy="76200"/>
          </a:xfrm>
          <a:prstGeom prst="line">
            <a:avLst/>
          </a:prstGeom>
          <a:noFill/>
          <a:ln w="4763">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7819" name="Line 11"/>
          <p:cNvSpPr>
            <a:spLocks noChangeShapeType="1"/>
          </p:cNvSpPr>
          <p:nvPr/>
        </p:nvSpPr>
        <p:spPr bwMode="auto">
          <a:xfrm>
            <a:off x="2720975" y="5624513"/>
            <a:ext cx="3175" cy="76200"/>
          </a:xfrm>
          <a:prstGeom prst="line">
            <a:avLst/>
          </a:prstGeom>
          <a:noFill/>
          <a:ln w="4763">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7820" name="Line 12"/>
          <p:cNvSpPr>
            <a:spLocks noChangeShapeType="1"/>
          </p:cNvSpPr>
          <p:nvPr/>
        </p:nvSpPr>
        <p:spPr bwMode="auto">
          <a:xfrm>
            <a:off x="2828925" y="5624513"/>
            <a:ext cx="3175" cy="76200"/>
          </a:xfrm>
          <a:prstGeom prst="line">
            <a:avLst/>
          </a:prstGeom>
          <a:noFill/>
          <a:ln w="4763">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7821" name="Line 13"/>
          <p:cNvSpPr>
            <a:spLocks noChangeShapeType="1"/>
          </p:cNvSpPr>
          <p:nvPr/>
        </p:nvSpPr>
        <p:spPr bwMode="auto">
          <a:xfrm>
            <a:off x="2947988" y="5624513"/>
            <a:ext cx="3175" cy="76200"/>
          </a:xfrm>
          <a:prstGeom prst="line">
            <a:avLst/>
          </a:prstGeom>
          <a:noFill/>
          <a:ln w="4763">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7822" name="Line 14"/>
          <p:cNvSpPr>
            <a:spLocks noChangeShapeType="1"/>
          </p:cNvSpPr>
          <p:nvPr/>
        </p:nvSpPr>
        <p:spPr bwMode="auto">
          <a:xfrm>
            <a:off x="3070225" y="5624513"/>
            <a:ext cx="3175" cy="76200"/>
          </a:xfrm>
          <a:prstGeom prst="line">
            <a:avLst/>
          </a:prstGeom>
          <a:noFill/>
          <a:ln w="4763">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7823" name="Line 15"/>
          <p:cNvSpPr>
            <a:spLocks noChangeShapeType="1"/>
          </p:cNvSpPr>
          <p:nvPr/>
        </p:nvSpPr>
        <p:spPr bwMode="auto">
          <a:xfrm>
            <a:off x="3173413" y="5624513"/>
            <a:ext cx="1587" cy="76200"/>
          </a:xfrm>
          <a:prstGeom prst="line">
            <a:avLst/>
          </a:prstGeom>
          <a:noFill/>
          <a:ln w="4763">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7824" name="Line 16"/>
          <p:cNvSpPr>
            <a:spLocks noChangeShapeType="1"/>
          </p:cNvSpPr>
          <p:nvPr/>
        </p:nvSpPr>
        <p:spPr bwMode="auto">
          <a:xfrm>
            <a:off x="3292475" y="5624513"/>
            <a:ext cx="1588" cy="76200"/>
          </a:xfrm>
          <a:prstGeom prst="line">
            <a:avLst/>
          </a:prstGeom>
          <a:noFill/>
          <a:ln w="4763">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7825" name="Line 17"/>
          <p:cNvSpPr>
            <a:spLocks noChangeShapeType="1"/>
          </p:cNvSpPr>
          <p:nvPr/>
        </p:nvSpPr>
        <p:spPr bwMode="auto">
          <a:xfrm>
            <a:off x="3292475" y="5624513"/>
            <a:ext cx="1588" cy="122237"/>
          </a:xfrm>
          <a:prstGeom prst="line">
            <a:avLst/>
          </a:prstGeom>
          <a:noFill/>
          <a:ln w="4763">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7826" name="Rectangle 18"/>
          <p:cNvSpPr>
            <a:spLocks noChangeArrowheads="1"/>
          </p:cNvSpPr>
          <p:nvPr/>
        </p:nvSpPr>
        <p:spPr bwMode="auto">
          <a:xfrm>
            <a:off x="3124200" y="5768975"/>
            <a:ext cx="3048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ctr" eaLnBrk="1" hangingPunct="1"/>
            <a:r>
              <a:rPr lang="en-US" altLang="en-US" sz="2400">
                <a:latin typeface="Times New Roman" panose="02020603050405020304" pitchFamily="18" charset="0"/>
              </a:rPr>
              <a:t>10</a:t>
            </a:r>
          </a:p>
        </p:txBody>
      </p:sp>
      <p:sp>
        <p:nvSpPr>
          <p:cNvPr id="247827" name="Line 19"/>
          <p:cNvSpPr>
            <a:spLocks noChangeShapeType="1"/>
          </p:cNvSpPr>
          <p:nvPr/>
        </p:nvSpPr>
        <p:spPr bwMode="auto">
          <a:xfrm>
            <a:off x="3400425" y="5624513"/>
            <a:ext cx="3175" cy="76200"/>
          </a:xfrm>
          <a:prstGeom prst="line">
            <a:avLst/>
          </a:prstGeom>
          <a:noFill/>
          <a:ln w="4763">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7828" name="Line 20"/>
          <p:cNvSpPr>
            <a:spLocks noChangeShapeType="1"/>
          </p:cNvSpPr>
          <p:nvPr/>
        </p:nvSpPr>
        <p:spPr bwMode="auto">
          <a:xfrm>
            <a:off x="3519488" y="5624513"/>
            <a:ext cx="3175" cy="76200"/>
          </a:xfrm>
          <a:prstGeom prst="line">
            <a:avLst/>
          </a:prstGeom>
          <a:noFill/>
          <a:ln w="4763">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7829" name="Line 21"/>
          <p:cNvSpPr>
            <a:spLocks noChangeShapeType="1"/>
          </p:cNvSpPr>
          <p:nvPr/>
        </p:nvSpPr>
        <p:spPr bwMode="auto">
          <a:xfrm>
            <a:off x="3624263" y="5624513"/>
            <a:ext cx="3175" cy="76200"/>
          </a:xfrm>
          <a:prstGeom prst="line">
            <a:avLst/>
          </a:prstGeom>
          <a:noFill/>
          <a:ln w="4763">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7830" name="Line 22"/>
          <p:cNvSpPr>
            <a:spLocks noChangeShapeType="1"/>
          </p:cNvSpPr>
          <p:nvPr/>
        </p:nvSpPr>
        <p:spPr bwMode="auto">
          <a:xfrm>
            <a:off x="3746500" y="5624513"/>
            <a:ext cx="3175" cy="76200"/>
          </a:xfrm>
          <a:prstGeom prst="line">
            <a:avLst/>
          </a:prstGeom>
          <a:noFill/>
          <a:ln w="4763">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7831" name="Line 23"/>
          <p:cNvSpPr>
            <a:spLocks noChangeShapeType="1"/>
          </p:cNvSpPr>
          <p:nvPr/>
        </p:nvSpPr>
        <p:spPr bwMode="auto">
          <a:xfrm>
            <a:off x="3865563" y="5624513"/>
            <a:ext cx="3175" cy="76200"/>
          </a:xfrm>
          <a:prstGeom prst="line">
            <a:avLst/>
          </a:prstGeom>
          <a:noFill/>
          <a:ln w="4763">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7832" name="Line 24"/>
          <p:cNvSpPr>
            <a:spLocks noChangeShapeType="1"/>
          </p:cNvSpPr>
          <p:nvPr/>
        </p:nvSpPr>
        <p:spPr bwMode="auto">
          <a:xfrm>
            <a:off x="3968750" y="5624513"/>
            <a:ext cx="3175" cy="76200"/>
          </a:xfrm>
          <a:prstGeom prst="line">
            <a:avLst/>
          </a:prstGeom>
          <a:noFill/>
          <a:ln w="4763">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7833" name="Line 25"/>
          <p:cNvSpPr>
            <a:spLocks noChangeShapeType="1"/>
          </p:cNvSpPr>
          <p:nvPr/>
        </p:nvSpPr>
        <p:spPr bwMode="auto">
          <a:xfrm>
            <a:off x="4087813" y="5624513"/>
            <a:ext cx="3175" cy="76200"/>
          </a:xfrm>
          <a:prstGeom prst="line">
            <a:avLst/>
          </a:prstGeom>
          <a:noFill/>
          <a:ln w="4763">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7834" name="Line 26"/>
          <p:cNvSpPr>
            <a:spLocks noChangeShapeType="1"/>
          </p:cNvSpPr>
          <p:nvPr/>
        </p:nvSpPr>
        <p:spPr bwMode="auto">
          <a:xfrm>
            <a:off x="4192588" y="5624513"/>
            <a:ext cx="3175" cy="76200"/>
          </a:xfrm>
          <a:prstGeom prst="line">
            <a:avLst/>
          </a:prstGeom>
          <a:noFill/>
          <a:ln w="4763">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7835" name="Line 27"/>
          <p:cNvSpPr>
            <a:spLocks noChangeShapeType="1"/>
          </p:cNvSpPr>
          <p:nvPr/>
        </p:nvSpPr>
        <p:spPr bwMode="auto">
          <a:xfrm>
            <a:off x="4318000" y="5624513"/>
            <a:ext cx="3175" cy="76200"/>
          </a:xfrm>
          <a:prstGeom prst="line">
            <a:avLst/>
          </a:prstGeom>
          <a:noFill/>
          <a:ln w="4763">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7836" name="Line 28"/>
          <p:cNvSpPr>
            <a:spLocks noChangeShapeType="1"/>
          </p:cNvSpPr>
          <p:nvPr/>
        </p:nvSpPr>
        <p:spPr bwMode="auto">
          <a:xfrm>
            <a:off x="4437063" y="5624513"/>
            <a:ext cx="3175" cy="76200"/>
          </a:xfrm>
          <a:prstGeom prst="line">
            <a:avLst/>
          </a:prstGeom>
          <a:noFill/>
          <a:ln w="4763">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7837" name="Line 29"/>
          <p:cNvSpPr>
            <a:spLocks noChangeShapeType="1"/>
          </p:cNvSpPr>
          <p:nvPr/>
        </p:nvSpPr>
        <p:spPr bwMode="auto">
          <a:xfrm>
            <a:off x="4437063" y="5624513"/>
            <a:ext cx="3175" cy="122237"/>
          </a:xfrm>
          <a:prstGeom prst="line">
            <a:avLst/>
          </a:prstGeom>
          <a:noFill/>
          <a:ln w="4763">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7838" name="Rectangle 30"/>
          <p:cNvSpPr>
            <a:spLocks noChangeArrowheads="1"/>
          </p:cNvSpPr>
          <p:nvPr/>
        </p:nvSpPr>
        <p:spPr bwMode="auto">
          <a:xfrm>
            <a:off x="4267200" y="5768975"/>
            <a:ext cx="3048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ctr" eaLnBrk="1" hangingPunct="1"/>
            <a:r>
              <a:rPr lang="en-US" altLang="en-US" sz="2400">
                <a:latin typeface="Times New Roman" panose="02020603050405020304" pitchFamily="18" charset="0"/>
              </a:rPr>
              <a:t>20</a:t>
            </a:r>
          </a:p>
        </p:txBody>
      </p:sp>
      <p:sp>
        <p:nvSpPr>
          <p:cNvPr id="247839" name="Line 31"/>
          <p:cNvSpPr>
            <a:spLocks noChangeShapeType="1"/>
          </p:cNvSpPr>
          <p:nvPr/>
        </p:nvSpPr>
        <p:spPr bwMode="auto">
          <a:xfrm>
            <a:off x="4541838" y="5624513"/>
            <a:ext cx="3175" cy="76200"/>
          </a:xfrm>
          <a:prstGeom prst="line">
            <a:avLst/>
          </a:prstGeom>
          <a:noFill/>
          <a:ln w="4763">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7840" name="Line 32"/>
          <p:cNvSpPr>
            <a:spLocks noChangeShapeType="1"/>
          </p:cNvSpPr>
          <p:nvPr/>
        </p:nvSpPr>
        <p:spPr bwMode="auto">
          <a:xfrm>
            <a:off x="4659313" y="5624513"/>
            <a:ext cx="1587" cy="76200"/>
          </a:xfrm>
          <a:prstGeom prst="line">
            <a:avLst/>
          </a:prstGeom>
          <a:noFill/>
          <a:ln w="4763">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7841" name="Line 33"/>
          <p:cNvSpPr>
            <a:spLocks noChangeShapeType="1"/>
          </p:cNvSpPr>
          <p:nvPr/>
        </p:nvSpPr>
        <p:spPr bwMode="auto">
          <a:xfrm>
            <a:off x="4764088" y="5624513"/>
            <a:ext cx="3175" cy="76200"/>
          </a:xfrm>
          <a:prstGeom prst="line">
            <a:avLst/>
          </a:prstGeom>
          <a:noFill/>
          <a:ln w="4763">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7842" name="Line 34"/>
          <p:cNvSpPr>
            <a:spLocks noChangeShapeType="1"/>
          </p:cNvSpPr>
          <p:nvPr/>
        </p:nvSpPr>
        <p:spPr bwMode="auto">
          <a:xfrm>
            <a:off x="4886325" y="5624513"/>
            <a:ext cx="3175" cy="76200"/>
          </a:xfrm>
          <a:prstGeom prst="line">
            <a:avLst/>
          </a:prstGeom>
          <a:noFill/>
          <a:ln w="4763">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7843" name="Line 35"/>
          <p:cNvSpPr>
            <a:spLocks noChangeShapeType="1"/>
          </p:cNvSpPr>
          <p:nvPr/>
        </p:nvSpPr>
        <p:spPr bwMode="auto">
          <a:xfrm>
            <a:off x="5005388" y="5624513"/>
            <a:ext cx="4762" cy="76200"/>
          </a:xfrm>
          <a:prstGeom prst="line">
            <a:avLst/>
          </a:prstGeom>
          <a:noFill/>
          <a:ln w="4763">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7844" name="Line 36"/>
          <p:cNvSpPr>
            <a:spLocks noChangeShapeType="1"/>
          </p:cNvSpPr>
          <p:nvPr/>
        </p:nvSpPr>
        <p:spPr bwMode="auto">
          <a:xfrm>
            <a:off x="5113338" y="5624513"/>
            <a:ext cx="3175" cy="76200"/>
          </a:xfrm>
          <a:prstGeom prst="line">
            <a:avLst/>
          </a:prstGeom>
          <a:noFill/>
          <a:ln w="4763">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7845" name="Line 37"/>
          <p:cNvSpPr>
            <a:spLocks noChangeShapeType="1"/>
          </p:cNvSpPr>
          <p:nvPr/>
        </p:nvSpPr>
        <p:spPr bwMode="auto">
          <a:xfrm>
            <a:off x="5232400" y="5624513"/>
            <a:ext cx="3175" cy="76200"/>
          </a:xfrm>
          <a:prstGeom prst="line">
            <a:avLst/>
          </a:prstGeom>
          <a:noFill/>
          <a:ln w="4763">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7846" name="Line 38"/>
          <p:cNvSpPr>
            <a:spLocks noChangeShapeType="1"/>
          </p:cNvSpPr>
          <p:nvPr/>
        </p:nvSpPr>
        <p:spPr bwMode="auto">
          <a:xfrm>
            <a:off x="5338763" y="5624513"/>
            <a:ext cx="1587" cy="76200"/>
          </a:xfrm>
          <a:prstGeom prst="line">
            <a:avLst/>
          </a:prstGeom>
          <a:noFill/>
          <a:ln w="4763">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7847" name="Line 39"/>
          <p:cNvSpPr>
            <a:spLocks noChangeShapeType="1"/>
          </p:cNvSpPr>
          <p:nvPr/>
        </p:nvSpPr>
        <p:spPr bwMode="auto">
          <a:xfrm>
            <a:off x="5457825" y="5624513"/>
            <a:ext cx="1588" cy="76200"/>
          </a:xfrm>
          <a:prstGeom prst="line">
            <a:avLst/>
          </a:prstGeom>
          <a:noFill/>
          <a:ln w="4763">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7848" name="Line 40"/>
          <p:cNvSpPr>
            <a:spLocks noChangeShapeType="1"/>
          </p:cNvSpPr>
          <p:nvPr/>
        </p:nvSpPr>
        <p:spPr bwMode="auto">
          <a:xfrm>
            <a:off x="5561013" y="5624513"/>
            <a:ext cx="4762" cy="76200"/>
          </a:xfrm>
          <a:prstGeom prst="line">
            <a:avLst/>
          </a:prstGeom>
          <a:noFill/>
          <a:ln w="4763">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7849" name="Line 41"/>
          <p:cNvSpPr>
            <a:spLocks noChangeShapeType="1"/>
          </p:cNvSpPr>
          <p:nvPr/>
        </p:nvSpPr>
        <p:spPr bwMode="auto">
          <a:xfrm>
            <a:off x="5561013" y="5624513"/>
            <a:ext cx="4762" cy="122237"/>
          </a:xfrm>
          <a:prstGeom prst="line">
            <a:avLst/>
          </a:prstGeom>
          <a:noFill/>
          <a:ln w="4763">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7850" name="Rectangle 42"/>
          <p:cNvSpPr>
            <a:spLocks noChangeArrowheads="1"/>
          </p:cNvSpPr>
          <p:nvPr/>
        </p:nvSpPr>
        <p:spPr bwMode="auto">
          <a:xfrm>
            <a:off x="5395913" y="5768975"/>
            <a:ext cx="3048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ctr" eaLnBrk="1" hangingPunct="1"/>
            <a:r>
              <a:rPr lang="en-US" altLang="en-US" sz="2400">
                <a:latin typeface="Times New Roman" panose="02020603050405020304" pitchFamily="18" charset="0"/>
              </a:rPr>
              <a:t>30</a:t>
            </a:r>
          </a:p>
        </p:txBody>
      </p:sp>
      <p:sp>
        <p:nvSpPr>
          <p:cNvPr id="247851" name="Line 43"/>
          <p:cNvSpPr>
            <a:spLocks noChangeShapeType="1"/>
          </p:cNvSpPr>
          <p:nvPr/>
        </p:nvSpPr>
        <p:spPr bwMode="auto">
          <a:xfrm>
            <a:off x="5684838" y="5624513"/>
            <a:ext cx="3175" cy="76200"/>
          </a:xfrm>
          <a:prstGeom prst="line">
            <a:avLst/>
          </a:prstGeom>
          <a:noFill/>
          <a:ln w="4763">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7852" name="Line 44"/>
          <p:cNvSpPr>
            <a:spLocks noChangeShapeType="1"/>
          </p:cNvSpPr>
          <p:nvPr/>
        </p:nvSpPr>
        <p:spPr bwMode="auto">
          <a:xfrm>
            <a:off x="5803900" y="5624513"/>
            <a:ext cx="3175" cy="76200"/>
          </a:xfrm>
          <a:prstGeom prst="line">
            <a:avLst/>
          </a:prstGeom>
          <a:noFill/>
          <a:ln w="4763">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7853" name="Line 45"/>
          <p:cNvSpPr>
            <a:spLocks noChangeShapeType="1"/>
          </p:cNvSpPr>
          <p:nvPr/>
        </p:nvSpPr>
        <p:spPr bwMode="auto">
          <a:xfrm>
            <a:off x="5910263" y="5624513"/>
            <a:ext cx="1587" cy="76200"/>
          </a:xfrm>
          <a:prstGeom prst="line">
            <a:avLst/>
          </a:prstGeom>
          <a:noFill/>
          <a:ln w="4763">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7854" name="Line 46"/>
          <p:cNvSpPr>
            <a:spLocks noChangeShapeType="1"/>
          </p:cNvSpPr>
          <p:nvPr/>
        </p:nvSpPr>
        <p:spPr bwMode="auto">
          <a:xfrm>
            <a:off x="6030913" y="5624513"/>
            <a:ext cx="3175" cy="76200"/>
          </a:xfrm>
          <a:prstGeom prst="line">
            <a:avLst/>
          </a:prstGeom>
          <a:noFill/>
          <a:ln w="4763">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7855" name="Line 47"/>
          <p:cNvSpPr>
            <a:spLocks noChangeShapeType="1"/>
          </p:cNvSpPr>
          <p:nvPr/>
        </p:nvSpPr>
        <p:spPr bwMode="auto">
          <a:xfrm>
            <a:off x="6130925" y="5624513"/>
            <a:ext cx="6350" cy="76200"/>
          </a:xfrm>
          <a:prstGeom prst="line">
            <a:avLst/>
          </a:prstGeom>
          <a:noFill/>
          <a:ln w="4763">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7856" name="Line 48"/>
          <p:cNvSpPr>
            <a:spLocks noChangeShapeType="1"/>
          </p:cNvSpPr>
          <p:nvPr/>
        </p:nvSpPr>
        <p:spPr bwMode="auto">
          <a:xfrm>
            <a:off x="6256338" y="5624513"/>
            <a:ext cx="3175" cy="76200"/>
          </a:xfrm>
          <a:prstGeom prst="line">
            <a:avLst/>
          </a:prstGeom>
          <a:noFill/>
          <a:ln w="4763">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7857" name="Line 49"/>
          <p:cNvSpPr>
            <a:spLocks noChangeShapeType="1"/>
          </p:cNvSpPr>
          <p:nvPr/>
        </p:nvSpPr>
        <p:spPr bwMode="auto">
          <a:xfrm>
            <a:off x="6375400" y="5624513"/>
            <a:ext cx="3175" cy="76200"/>
          </a:xfrm>
          <a:prstGeom prst="line">
            <a:avLst/>
          </a:prstGeom>
          <a:noFill/>
          <a:ln w="4763">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7858" name="Line 50"/>
          <p:cNvSpPr>
            <a:spLocks noChangeShapeType="1"/>
          </p:cNvSpPr>
          <p:nvPr/>
        </p:nvSpPr>
        <p:spPr bwMode="auto">
          <a:xfrm>
            <a:off x="6480175" y="5624513"/>
            <a:ext cx="3175" cy="76200"/>
          </a:xfrm>
          <a:prstGeom prst="line">
            <a:avLst/>
          </a:prstGeom>
          <a:noFill/>
          <a:ln w="4763">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7859" name="Line 51"/>
          <p:cNvSpPr>
            <a:spLocks noChangeShapeType="1"/>
          </p:cNvSpPr>
          <p:nvPr/>
        </p:nvSpPr>
        <p:spPr bwMode="auto">
          <a:xfrm>
            <a:off x="6602413" y="5624513"/>
            <a:ext cx="3175" cy="76200"/>
          </a:xfrm>
          <a:prstGeom prst="line">
            <a:avLst/>
          </a:prstGeom>
          <a:noFill/>
          <a:ln w="4763">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7860" name="Line 52"/>
          <p:cNvSpPr>
            <a:spLocks noChangeShapeType="1"/>
          </p:cNvSpPr>
          <p:nvPr/>
        </p:nvSpPr>
        <p:spPr bwMode="auto">
          <a:xfrm>
            <a:off x="6708775" y="5624513"/>
            <a:ext cx="1588" cy="76200"/>
          </a:xfrm>
          <a:prstGeom prst="line">
            <a:avLst/>
          </a:prstGeom>
          <a:noFill/>
          <a:ln w="4763">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7861" name="Line 53"/>
          <p:cNvSpPr>
            <a:spLocks noChangeShapeType="1"/>
          </p:cNvSpPr>
          <p:nvPr/>
        </p:nvSpPr>
        <p:spPr bwMode="auto">
          <a:xfrm>
            <a:off x="6708775" y="5624513"/>
            <a:ext cx="1588" cy="122237"/>
          </a:xfrm>
          <a:prstGeom prst="line">
            <a:avLst/>
          </a:prstGeom>
          <a:noFill/>
          <a:ln w="4763">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7862" name="Rectangle 54"/>
          <p:cNvSpPr>
            <a:spLocks noChangeArrowheads="1"/>
          </p:cNvSpPr>
          <p:nvPr/>
        </p:nvSpPr>
        <p:spPr bwMode="auto">
          <a:xfrm>
            <a:off x="6538913" y="5768975"/>
            <a:ext cx="3048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ctr" eaLnBrk="1" hangingPunct="1"/>
            <a:r>
              <a:rPr lang="en-US" altLang="en-US" sz="2400">
                <a:latin typeface="Times New Roman" panose="02020603050405020304" pitchFamily="18" charset="0"/>
              </a:rPr>
              <a:t>40</a:t>
            </a:r>
          </a:p>
        </p:txBody>
      </p:sp>
      <p:sp>
        <p:nvSpPr>
          <p:cNvPr id="247863" name="Line 55"/>
          <p:cNvSpPr>
            <a:spLocks noChangeShapeType="1"/>
          </p:cNvSpPr>
          <p:nvPr/>
        </p:nvSpPr>
        <p:spPr bwMode="auto">
          <a:xfrm>
            <a:off x="6827838" y="5624513"/>
            <a:ext cx="1587" cy="76200"/>
          </a:xfrm>
          <a:prstGeom prst="line">
            <a:avLst/>
          </a:prstGeom>
          <a:noFill/>
          <a:ln w="4763">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7864" name="Line 56"/>
          <p:cNvSpPr>
            <a:spLocks noChangeShapeType="1"/>
          </p:cNvSpPr>
          <p:nvPr/>
        </p:nvSpPr>
        <p:spPr bwMode="auto">
          <a:xfrm>
            <a:off x="6929438" y="5624513"/>
            <a:ext cx="3175" cy="76200"/>
          </a:xfrm>
          <a:prstGeom prst="line">
            <a:avLst/>
          </a:prstGeom>
          <a:noFill/>
          <a:ln w="4763">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7865" name="Line 57"/>
          <p:cNvSpPr>
            <a:spLocks noChangeShapeType="1"/>
          </p:cNvSpPr>
          <p:nvPr/>
        </p:nvSpPr>
        <p:spPr bwMode="auto">
          <a:xfrm>
            <a:off x="7048500" y="5624513"/>
            <a:ext cx="3175" cy="76200"/>
          </a:xfrm>
          <a:prstGeom prst="line">
            <a:avLst/>
          </a:prstGeom>
          <a:noFill/>
          <a:ln w="4763">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7866" name="Line 58"/>
          <p:cNvSpPr>
            <a:spLocks noChangeShapeType="1"/>
          </p:cNvSpPr>
          <p:nvPr/>
        </p:nvSpPr>
        <p:spPr bwMode="auto">
          <a:xfrm>
            <a:off x="7173913" y="5624513"/>
            <a:ext cx="3175" cy="76200"/>
          </a:xfrm>
          <a:prstGeom prst="line">
            <a:avLst/>
          </a:prstGeom>
          <a:noFill/>
          <a:ln w="4763">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7867" name="Line 59"/>
          <p:cNvSpPr>
            <a:spLocks noChangeShapeType="1"/>
          </p:cNvSpPr>
          <p:nvPr/>
        </p:nvSpPr>
        <p:spPr bwMode="auto">
          <a:xfrm>
            <a:off x="7278688" y="5624513"/>
            <a:ext cx="3175" cy="76200"/>
          </a:xfrm>
          <a:prstGeom prst="line">
            <a:avLst/>
          </a:prstGeom>
          <a:noFill/>
          <a:ln w="4763">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7868" name="Line 60"/>
          <p:cNvSpPr>
            <a:spLocks noChangeShapeType="1"/>
          </p:cNvSpPr>
          <p:nvPr/>
        </p:nvSpPr>
        <p:spPr bwMode="auto">
          <a:xfrm>
            <a:off x="7397750" y="5624513"/>
            <a:ext cx="3175" cy="76200"/>
          </a:xfrm>
          <a:prstGeom prst="line">
            <a:avLst/>
          </a:prstGeom>
          <a:noFill/>
          <a:ln w="4763">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7869" name="Line 61"/>
          <p:cNvSpPr>
            <a:spLocks noChangeShapeType="1"/>
          </p:cNvSpPr>
          <p:nvPr/>
        </p:nvSpPr>
        <p:spPr bwMode="auto">
          <a:xfrm>
            <a:off x="7504113" y="5624513"/>
            <a:ext cx="3175" cy="76200"/>
          </a:xfrm>
          <a:prstGeom prst="line">
            <a:avLst/>
          </a:prstGeom>
          <a:noFill/>
          <a:ln w="4763">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7870" name="Line 62"/>
          <p:cNvSpPr>
            <a:spLocks noChangeShapeType="1"/>
          </p:cNvSpPr>
          <p:nvPr/>
        </p:nvSpPr>
        <p:spPr bwMode="auto">
          <a:xfrm>
            <a:off x="7623175" y="5624513"/>
            <a:ext cx="3175" cy="76200"/>
          </a:xfrm>
          <a:prstGeom prst="line">
            <a:avLst/>
          </a:prstGeom>
          <a:noFill/>
          <a:ln w="4763">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7871" name="Line 63"/>
          <p:cNvSpPr>
            <a:spLocks noChangeShapeType="1"/>
          </p:cNvSpPr>
          <p:nvPr/>
        </p:nvSpPr>
        <p:spPr bwMode="auto">
          <a:xfrm>
            <a:off x="7739063" y="5624513"/>
            <a:ext cx="6350" cy="76200"/>
          </a:xfrm>
          <a:prstGeom prst="line">
            <a:avLst/>
          </a:prstGeom>
          <a:noFill/>
          <a:ln w="4763">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7872" name="Line 64"/>
          <p:cNvSpPr>
            <a:spLocks noChangeShapeType="1"/>
          </p:cNvSpPr>
          <p:nvPr/>
        </p:nvSpPr>
        <p:spPr bwMode="auto">
          <a:xfrm>
            <a:off x="7845425" y="5624513"/>
            <a:ext cx="1588" cy="76200"/>
          </a:xfrm>
          <a:prstGeom prst="line">
            <a:avLst/>
          </a:prstGeom>
          <a:noFill/>
          <a:ln w="4763">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7873" name="Line 65"/>
          <p:cNvSpPr>
            <a:spLocks noChangeShapeType="1"/>
          </p:cNvSpPr>
          <p:nvPr/>
        </p:nvSpPr>
        <p:spPr bwMode="auto">
          <a:xfrm>
            <a:off x="7845425" y="5624513"/>
            <a:ext cx="1588" cy="122237"/>
          </a:xfrm>
          <a:prstGeom prst="line">
            <a:avLst/>
          </a:prstGeom>
          <a:noFill/>
          <a:ln w="4763">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7874" name="Rectangle 66"/>
          <p:cNvSpPr>
            <a:spLocks noChangeArrowheads="1"/>
          </p:cNvSpPr>
          <p:nvPr/>
        </p:nvSpPr>
        <p:spPr bwMode="auto">
          <a:xfrm>
            <a:off x="7680325" y="5768975"/>
            <a:ext cx="3048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ctr" eaLnBrk="1" hangingPunct="1"/>
            <a:r>
              <a:rPr lang="en-US" altLang="en-US" sz="2400">
                <a:latin typeface="Times New Roman" panose="02020603050405020304" pitchFamily="18" charset="0"/>
              </a:rPr>
              <a:t>50</a:t>
            </a:r>
          </a:p>
        </p:txBody>
      </p:sp>
      <p:sp>
        <p:nvSpPr>
          <p:cNvPr id="247875" name="Line 67"/>
          <p:cNvSpPr>
            <a:spLocks noChangeShapeType="1"/>
          </p:cNvSpPr>
          <p:nvPr/>
        </p:nvSpPr>
        <p:spPr bwMode="auto">
          <a:xfrm flipV="1">
            <a:off x="2149475" y="2097088"/>
            <a:ext cx="4763" cy="3527425"/>
          </a:xfrm>
          <a:prstGeom prst="line">
            <a:avLst/>
          </a:prstGeom>
          <a:noFill/>
          <a:ln w="4763">
            <a:solidFill>
              <a:srgbClr val="C0C0C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7876" name="Line 68"/>
          <p:cNvSpPr>
            <a:spLocks noChangeShapeType="1"/>
          </p:cNvSpPr>
          <p:nvPr/>
        </p:nvSpPr>
        <p:spPr bwMode="auto">
          <a:xfrm flipH="1">
            <a:off x="2000250" y="5624513"/>
            <a:ext cx="149225" cy="3175"/>
          </a:xfrm>
          <a:prstGeom prst="line">
            <a:avLst/>
          </a:prstGeom>
          <a:noFill/>
          <a:ln w="4763">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7877" name="Line 69"/>
          <p:cNvSpPr>
            <a:spLocks noChangeShapeType="1"/>
          </p:cNvSpPr>
          <p:nvPr/>
        </p:nvSpPr>
        <p:spPr bwMode="auto">
          <a:xfrm flipH="1">
            <a:off x="1971675" y="5624513"/>
            <a:ext cx="177800" cy="3175"/>
          </a:xfrm>
          <a:prstGeom prst="line">
            <a:avLst/>
          </a:prstGeom>
          <a:noFill/>
          <a:ln w="4763">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7878" name="Rectangle 70"/>
          <p:cNvSpPr>
            <a:spLocks noChangeArrowheads="1"/>
          </p:cNvSpPr>
          <p:nvPr/>
        </p:nvSpPr>
        <p:spPr bwMode="auto">
          <a:xfrm>
            <a:off x="1731963" y="5440363"/>
            <a:ext cx="1016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ctr" eaLnBrk="1" hangingPunct="1"/>
            <a:r>
              <a:rPr lang="en-US" altLang="en-US" sz="1600">
                <a:latin typeface="Times New Roman" panose="02020603050405020304" pitchFamily="18" charset="0"/>
              </a:rPr>
              <a:t>0</a:t>
            </a:r>
            <a:endParaRPr lang="en-US" altLang="en-US" sz="2400">
              <a:latin typeface="Times New Roman" panose="02020603050405020304" pitchFamily="18" charset="0"/>
            </a:endParaRPr>
          </a:p>
        </p:txBody>
      </p:sp>
      <p:sp>
        <p:nvSpPr>
          <p:cNvPr id="247879" name="Line 71"/>
          <p:cNvSpPr>
            <a:spLocks noChangeShapeType="1"/>
          </p:cNvSpPr>
          <p:nvPr/>
        </p:nvSpPr>
        <p:spPr bwMode="auto">
          <a:xfrm flipH="1">
            <a:off x="2000250" y="5275263"/>
            <a:ext cx="149225" cy="3175"/>
          </a:xfrm>
          <a:prstGeom prst="line">
            <a:avLst/>
          </a:prstGeom>
          <a:noFill/>
          <a:ln w="4763">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7880" name="Line 72"/>
          <p:cNvSpPr>
            <a:spLocks noChangeShapeType="1"/>
          </p:cNvSpPr>
          <p:nvPr/>
        </p:nvSpPr>
        <p:spPr bwMode="auto">
          <a:xfrm flipH="1">
            <a:off x="2000250" y="4921250"/>
            <a:ext cx="149225" cy="4763"/>
          </a:xfrm>
          <a:prstGeom prst="line">
            <a:avLst/>
          </a:prstGeom>
          <a:noFill/>
          <a:ln w="4763">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7881" name="Line 73"/>
          <p:cNvSpPr>
            <a:spLocks noChangeShapeType="1"/>
          </p:cNvSpPr>
          <p:nvPr/>
        </p:nvSpPr>
        <p:spPr bwMode="auto">
          <a:xfrm flipH="1">
            <a:off x="2000250" y="4562475"/>
            <a:ext cx="149225" cy="4763"/>
          </a:xfrm>
          <a:prstGeom prst="line">
            <a:avLst/>
          </a:prstGeom>
          <a:noFill/>
          <a:ln w="4763">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7882" name="Line 74"/>
          <p:cNvSpPr>
            <a:spLocks noChangeShapeType="1"/>
          </p:cNvSpPr>
          <p:nvPr/>
        </p:nvSpPr>
        <p:spPr bwMode="auto">
          <a:xfrm flipH="1">
            <a:off x="2000250" y="4213225"/>
            <a:ext cx="149225" cy="1588"/>
          </a:xfrm>
          <a:prstGeom prst="line">
            <a:avLst/>
          </a:prstGeom>
          <a:noFill/>
          <a:ln w="4763">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7883" name="Line 75"/>
          <p:cNvSpPr>
            <a:spLocks noChangeShapeType="1"/>
          </p:cNvSpPr>
          <p:nvPr/>
        </p:nvSpPr>
        <p:spPr bwMode="auto">
          <a:xfrm flipH="1">
            <a:off x="2000250" y="3860800"/>
            <a:ext cx="149225" cy="3175"/>
          </a:xfrm>
          <a:prstGeom prst="line">
            <a:avLst/>
          </a:prstGeom>
          <a:noFill/>
          <a:ln w="4763">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7884" name="Line 76"/>
          <p:cNvSpPr>
            <a:spLocks noChangeShapeType="1"/>
          </p:cNvSpPr>
          <p:nvPr/>
        </p:nvSpPr>
        <p:spPr bwMode="auto">
          <a:xfrm flipH="1">
            <a:off x="1971675" y="3860800"/>
            <a:ext cx="177800" cy="3175"/>
          </a:xfrm>
          <a:prstGeom prst="line">
            <a:avLst/>
          </a:prstGeom>
          <a:noFill/>
          <a:ln w="4763">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7885" name="Line 77"/>
          <p:cNvSpPr>
            <a:spLocks noChangeShapeType="1"/>
          </p:cNvSpPr>
          <p:nvPr/>
        </p:nvSpPr>
        <p:spPr bwMode="auto">
          <a:xfrm flipH="1">
            <a:off x="2000250" y="3508375"/>
            <a:ext cx="149225" cy="3175"/>
          </a:xfrm>
          <a:prstGeom prst="line">
            <a:avLst/>
          </a:prstGeom>
          <a:noFill/>
          <a:ln w="4763">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7886" name="Line 78"/>
          <p:cNvSpPr>
            <a:spLocks noChangeShapeType="1"/>
          </p:cNvSpPr>
          <p:nvPr/>
        </p:nvSpPr>
        <p:spPr bwMode="auto">
          <a:xfrm flipH="1">
            <a:off x="2000250" y="3159125"/>
            <a:ext cx="149225" cy="3175"/>
          </a:xfrm>
          <a:prstGeom prst="line">
            <a:avLst/>
          </a:prstGeom>
          <a:noFill/>
          <a:ln w="4763">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7887" name="Line 79"/>
          <p:cNvSpPr>
            <a:spLocks noChangeShapeType="1"/>
          </p:cNvSpPr>
          <p:nvPr/>
        </p:nvSpPr>
        <p:spPr bwMode="auto">
          <a:xfrm flipH="1">
            <a:off x="2000250" y="2800350"/>
            <a:ext cx="149225" cy="3175"/>
          </a:xfrm>
          <a:prstGeom prst="line">
            <a:avLst/>
          </a:prstGeom>
          <a:noFill/>
          <a:ln w="4763">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7888" name="Line 80"/>
          <p:cNvSpPr>
            <a:spLocks noChangeShapeType="1"/>
          </p:cNvSpPr>
          <p:nvPr/>
        </p:nvSpPr>
        <p:spPr bwMode="auto">
          <a:xfrm flipH="1">
            <a:off x="2000250" y="2447925"/>
            <a:ext cx="149225" cy="3175"/>
          </a:xfrm>
          <a:prstGeom prst="line">
            <a:avLst/>
          </a:prstGeom>
          <a:noFill/>
          <a:ln w="4763">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7889" name="Line 81"/>
          <p:cNvSpPr>
            <a:spLocks noChangeShapeType="1"/>
          </p:cNvSpPr>
          <p:nvPr/>
        </p:nvSpPr>
        <p:spPr bwMode="auto">
          <a:xfrm flipH="1">
            <a:off x="2000250" y="2097088"/>
            <a:ext cx="149225" cy="1587"/>
          </a:xfrm>
          <a:prstGeom prst="line">
            <a:avLst/>
          </a:prstGeom>
          <a:noFill/>
          <a:ln w="4763">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7890" name="Line 82"/>
          <p:cNvSpPr>
            <a:spLocks noChangeShapeType="1"/>
          </p:cNvSpPr>
          <p:nvPr/>
        </p:nvSpPr>
        <p:spPr bwMode="auto">
          <a:xfrm flipH="1">
            <a:off x="1971675" y="2097088"/>
            <a:ext cx="177800" cy="1587"/>
          </a:xfrm>
          <a:prstGeom prst="line">
            <a:avLst/>
          </a:prstGeom>
          <a:noFill/>
          <a:ln w="4763">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7891" name="Rectangle 83"/>
          <p:cNvSpPr>
            <a:spLocks noChangeArrowheads="1"/>
          </p:cNvSpPr>
          <p:nvPr/>
        </p:nvSpPr>
        <p:spPr bwMode="auto">
          <a:xfrm>
            <a:off x="1731963" y="1911350"/>
            <a:ext cx="101600" cy="242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ctr" eaLnBrk="1" hangingPunct="1"/>
            <a:r>
              <a:rPr lang="en-US" altLang="en-US" sz="1600">
                <a:latin typeface="Times New Roman" panose="02020603050405020304" pitchFamily="18" charset="0"/>
              </a:rPr>
              <a:t>1</a:t>
            </a:r>
            <a:endParaRPr lang="en-US" altLang="en-US" sz="2400">
              <a:latin typeface="Times New Roman" panose="02020603050405020304" pitchFamily="18" charset="0"/>
            </a:endParaRPr>
          </a:p>
        </p:txBody>
      </p:sp>
      <p:sp>
        <p:nvSpPr>
          <p:cNvPr id="247892" name="Line 84"/>
          <p:cNvSpPr>
            <a:spLocks noChangeShapeType="1"/>
          </p:cNvSpPr>
          <p:nvPr/>
        </p:nvSpPr>
        <p:spPr bwMode="auto">
          <a:xfrm>
            <a:off x="2152650" y="5624513"/>
            <a:ext cx="5692775" cy="3175"/>
          </a:xfrm>
          <a:prstGeom prst="line">
            <a:avLst/>
          </a:prstGeom>
          <a:noFill/>
          <a:ln w="4763">
            <a:solidFill>
              <a:srgbClr val="C0C0C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7893" name="Line 85"/>
          <p:cNvSpPr>
            <a:spLocks noChangeShapeType="1"/>
          </p:cNvSpPr>
          <p:nvPr/>
        </p:nvSpPr>
        <p:spPr bwMode="auto">
          <a:xfrm>
            <a:off x="2149475" y="5624513"/>
            <a:ext cx="4763" cy="76200"/>
          </a:xfrm>
          <a:prstGeom prst="line">
            <a:avLst/>
          </a:prstGeom>
          <a:noFill/>
          <a:ln w="4763">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7894" name="Line 86"/>
          <p:cNvSpPr>
            <a:spLocks noChangeShapeType="1"/>
          </p:cNvSpPr>
          <p:nvPr/>
        </p:nvSpPr>
        <p:spPr bwMode="auto">
          <a:xfrm>
            <a:off x="2149475" y="5624513"/>
            <a:ext cx="4763" cy="122237"/>
          </a:xfrm>
          <a:prstGeom prst="line">
            <a:avLst/>
          </a:prstGeom>
          <a:noFill/>
          <a:ln w="4763">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7895" name="Rectangle 87"/>
          <p:cNvSpPr>
            <a:spLocks noChangeArrowheads="1"/>
          </p:cNvSpPr>
          <p:nvPr/>
        </p:nvSpPr>
        <p:spPr bwMode="auto">
          <a:xfrm>
            <a:off x="2055813" y="5768975"/>
            <a:ext cx="1524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ctr" eaLnBrk="1" hangingPunct="1"/>
            <a:r>
              <a:rPr lang="en-US" altLang="en-US" sz="2400">
                <a:latin typeface="Times New Roman" panose="02020603050405020304" pitchFamily="18" charset="0"/>
              </a:rPr>
              <a:t>0</a:t>
            </a:r>
          </a:p>
        </p:txBody>
      </p:sp>
      <p:sp>
        <p:nvSpPr>
          <p:cNvPr id="247896" name="Line 88"/>
          <p:cNvSpPr>
            <a:spLocks noChangeShapeType="1"/>
          </p:cNvSpPr>
          <p:nvPr/>
        </p:nvSpPr>
        <p:spPr bwMode="auto">
          <a:xfrm>
            <a:off x="2257425" y="5624513"/>
            <a:ext cx="3175" cy="76200"/>
          </a:xfrm>
          <a:prstGeom prst="line">
            <a:avLst/>
          </a:prstGeom>
          <a:noFill/>
          <a:ln w="4763">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7897" name="Line 89"/>
          <p:cNvSpPr>
            <a:spLocks noChangeShapeType="1"/>
          </p:cNvSpPr>
          <p:nvPr/>
        </p:nvSpPr>
        <p:spPr bwMode="auto">
          <a:xfrm>
            <a:off x="2374900" y="5624513"/>
            <a:ext cx="1588" cy="76200"/>
          </a:xfrm>
          <a:prstGeom prst="line">
            <a:avLst/>
          </a:prstGeom>
          <a:noFill/>
          <a:ln w="4763">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7898" name="Line 90"/>
          <p:cNvSpPr>
            <a:spLocks noChangeShapeType="1"/>
          </p:cNvSpPr>
          <p:nvPr/>
        </p:nvSpPr>
        <p:spPr bwMode="auto">
          <a:xfrm>
            <a:off x="2495550" y="5624513"/>
            <a:ext cx="3175" cy="76200"/>
          </a:xfrm>
          <a:prstGeom prst="line">
            <a:avLst/>
          </a:prstGeom>
          <a:noFill/>
          <a:ln w="4763">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7899" name="Line 91"/>
          <p:cNvSpPr>
            <a:spLocks noChangeShapeType="1"/>
          </p:cNvSpPr>
          <p:nvPr/>
        </p:nvSpPr>
        <p:spPr bwMode="auto">
          <a:xfrm>
            <a:off x="2601913" y="5624513"/>
            <a:ext cx="3175" cy="76200"/>
          </a:xfrm>
          <a:prstGeom prst="line">
            <a:avLst/>
          </a:prstGeom>
          <a:noFill/>
          <a:ln w="4763">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7900" name="Line 92"/>
          <p:cNvSpPr>
            <a:spLocks noChangeShapeType="1"/>
          </p:cNvSpPr>
          <p:nvPr/>
        </p:nvSpPr>
        <p:spPr bwMode="auto">
          <a:xfrm>
            <a:off x="2720975" y="5624513"/>
            <a:ext cx="3175" cy="76200"/>
          </a:xfrm>
          <a:prstGeom prst="line">
            <a:avLst/>
          </a:prstGeom>
          <a:noFill/>
          <a:ln w="4763">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7901" name="Line 93"/>
          <p:cNvSpPr>
            <a:spLocks noChangeShapeType="1"/>
          </p:cNvSpPr>
          <p:nvPr/>
        </p:nvSpPr>
        <p:spPr bwMode="auto">
          <a:xfrm>
            <a:off x="2828925" y="5624513"/>
            <a:ext cx="3175" cy="76200"/>
          </a:xfrm>
          <a:prstGeom prst="line">
            <a:avLst/>
          </a:prstGeom>
          <a:noFill/>
          <a:ln w="4763">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7902" name="Line 94"/>
          <p:cNvSpPr>
            <a:spLocks noChangeShapeType="1"/>
          </p:cNvSpPr>
          <p:nvPr/>
        </p:nvSpPr>
        <p:spPr bwMode="auto">
          <a:xfrm>
            <a:off x="2947988" y="5624513"/>
            <a:ext cx="3175" cy="76200"/>
          </a:xfrm>
          <a:prstGeom prst="line">
            <a:avLst/>
          </a:prstGeom>
          <a:noFill/>
          <a:ln w="4763">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7903" name="Line 95"/>
          <p:cNvSpPr>
            <a:spLocks noChangeShapeType="1"/>
          </p:cNvSpPr>
          <p:nvPr/>
        </p:nvSpPr>
        <p:spPr bwMode="auto">
          <a:xfrm>
            <a:off x="3070225" y="5624513"/>
            <a:ext cx="3175" cy="76200"/>
          </a:xfrm>
          <a:prstGeom prst="line">
            <a:avLst/>
          </a:prstGeom>
          <a:noFill/>
          <a:ln w="4763">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7904" name="Line 96"/>
          <p:cNvSpPr>
            <a:spLocks noChangeShapeType="1"/>
          </p:cNvSpPr>
          <p:nvPr/>
        </p:nvSpPr>
        <p:spPr bwMode="auto">
          <a:xfrm>
            <a:off x="3173413" y="5624513"/>
            <a:ext cx="1587" cy="76200"/>
          </a:xfrm>
          <a:prstGeom prst="line">
            <a:avLst/>
          </a:prstGeom>
          <a:noFill/>
          <a:ln w="4763">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7905" name="Line 97"/>
          <p:cNvSpPr>
            <a:spLocks noChangeShapeType="1"/>
          </p:cNvSpPr>
          <p:nvPr/>
        </p:nvSpPr>
        <p:spPr bwMode="auto">
          <a:xfrm>
            <a:off x="3292475" y="5624513"/>
            <a:ext cx="1588" cy="76200"/>
          </a:xfrm>
          <a:prstGeom prst="line">
            <a:avLst/>
          </a:prstGeom>
          <a:noFill/>
          <a:ln w="4763">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7906" name="Line 98"/>
          <p:cNvSpPr>
            <a:spLocks noChangeShapeType="1"/>
          </p:cNvSpPr>
          <p:nvPr/>
        </p:nvSpPr>
        <p:spPr bwMode="auto">
          <a:xfrm>
            <a:off x="3292475" y="5624513"/>
            <a:ext cx="1588" cy="122237"/>
          </a:xfrm>
          <a:prstGeom prst="line">
            <a:avLst/>
          </a:prstGeom>
          <a:noFill/>
          <a:ln w="4763">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7907" name="Rectangle 99"/>
          <p:cNvSpPr>
            <a:spLocks noChangeArrowheads="1"/>
          </p:cNvSpPr>
          <p:nvPr/>
        </p:nvSpPr>
        <p:spPr bwMode="auto">
          <a:xfrm>
            <a:off x="3125788" y="5768975"/>
            <a:ext cx="3048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ctr" eaLnBrk="1" hangingPunct="1"/>
            <a:r>
              <a:rPr lang="en-US" altLang="en-US" sz="2400">
                <a:latin typeface="Times New Roman" panose="02020603050405020304" pitchFamily="18" charset="0"/>
              </a:rPr>
              <a:t>10</a:t>
            </a:r>
          </a:p>
        </p:txBody>
      </p:sp>
      <p:sp>
        <p:nvSpPr>
          <p:cNvPr id="247908" name="Line 100"/>
          <p:cNvSpPr>
            <a:spLocks noChangeShapeType="1"/>
          </p:cNvSpPr>
          <p:nvPr/>
        </p:nvSpPr>
        <p:spPr bwMode="auto">
          <a:xfrm>
            <a:off x="3400425" y="5624513"/>
            <a:ext cx="3175" cy="76200"/>
          </a:xfrm>
          <a:prstGeom prst="line">
            <a:avLst/>
          </a:prstGeom>
          <a:noFill/>
          <a:ln w="4763">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7909" name="Line 101"/>
          <p:cNvSpPr>
            <a:spLocks noChangeShapeType="1"/>
          </p:cNvSpPr>
          <p:nvPr/>
        </p:nvSpPr>
        <p:spPr bwMode="auto">
          <a:xfrm>
            <a:off x="3519488" y="5624513"/>
            <a:ext cx="3175" cy="76200"/>
          </a:xfrm>
          <a:prstGeom prst="line">
            <a:avLst/>
          </a:prstGeom>
          <a:noFill/>
          <a:ln w="4763">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7910" name="Line 102"/>
          <p:cNvSpPr>
            <a:spLocks noChangeShapeType="1"/>
          </p:cNvSpPr>
          <p:nvPr/>
        </p:nvSpPr>
        <p:spPr bwMode="auto">
          <a:xfrm>
            <a:off x="3624263" y="5624513"/>
            <a:ext cx="3175" cy="76200"/>
          </a:xfrm>
          <a:prstGeom prst="line">
            <a:avLst/>
          </a:prstGeom>
          <a:noFill/>
          <a:ln w="4763">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7911" name="Line 103"/>
          <p:cNvSpPr>
            <a:spLocks noChangeShapeType="1"/>
          </p:cNvSpPr>
          <p:nvPr/>
        </p:nvSpPr>
        <p:spPr bwMode="auto">
          <a:xfrm>
            <a:off x="3746500" y="5624513"/>
            <a:ext cx="3175" cy="76200"/>
          </a:xfrm>
          <a:prstGeom prst="line">
            <a:avLst/>
          </a:prstGeom>
          <a:noFill/>
          <a:ln w="4763">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7912" name="Line 104"/>
          <p:cNvSpPr>
            <a:spLocks noChangeShapeType="1"/>
          </p:cNvSpPr>
          <p:nvPr/>
        </p:nvSpPr>
        <p:spPr bwMode="auto">
          <a:xfrm>
            <a:off x="3865563" y="5624513"/>
            <a:ext cx="3175" cy="76200"/>
          </a:xfrm>
          <a:prstGeom prst="line">
            <a:avLst/>
          </a:prstGeom>
          <a:noFill/>
          <a:ln w="4763">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7913" name="Line 105"/>
          <p:cNvSpPr>
            <a:spLocks noChangeShapeType="1"/>
          </p:cNvSpPr>
          <p:nvPr/>
        </p:nvSpPr>
        <p:spPr bwMode="auto">
          <a:xfrm>
            <a:off x="3968750" y="5624513"/>
            <a:ext cx="3175" cy="76200"/>
          </a:xfrm>
          <a:prstGeom prst="line">
            <a:avLst/>
          </a:prstGeom>
          <a:noFill/>
          <a:ln w="4763">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7914" name="Line 106"/>
          <p:cNvSpPr>
            <a:spLocks noChangeShapeType="1"/>
          </p:cNvSpPr>
          <p:nvPr/>
        </p:nvSpPr>
        <p:spPr bwMode="auto">
          <a:xfrm>
            <a:off x="4087813" y="5624513"/>
            <a:ext cx="3175" cy="76200"/>
          </a:xfrm>
          <a:prstGeom prst="line">
            <a:avLst/>
          </a:prstGeom>
          <a:noFill/>
          <a:ln w="4763">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7915" name="Line 107"/>
          <p:cNvSpPr>
            <a:spLocks noChangeShapeType="1"/>
          </p:cNvSpPr>
          <p:nvPr/>
        </p:nvSpPr>
        <p:spPr bwMode="auto">
          <a:xfrm>
            <a:off x="4192588" y="5624513"/>
            <a:ext cx="3175" cy="76200"/>
          </a:xfrm>
          <a:prstGeom prst="line">
            <a:avLst/>
          </a:prstGeom>
          <a:noFill/>
          <a:ln w="4763">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7916" name="Line 108"/>
          <p:cNvSpPr>
            <a:spLocks noChangeShapeType="1"/>
          </p:cNvSpPr>
          <p:nvPr/>
        </p:nvSpPr>
        <p:spPr bwMode="auto">
          <a:xfrm>
            <a:off x="4318000" y="5624513"/>
            <a:ext cx="3175" cy="76200"/>
          </a:xfrm>
          <a:prstGeom prst="line">
            <a:avLst/>
          </a:prstGeom>
          <a:noFill/>
          <a:ln w="4763">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7917" name="Line 109"/>
          <p:cNvSpPr>
            <a:spLocks noChangeShapeType="1"/>
          </p:cNvSpPr>
          <p:nvPr/>
        </p:nvSpPr>
        <p:spPr bwMode="auto">
          <a:xfrm>
            <a:off x="4437063" y="5624513"/>
            <a:ext cx="3175" cy="76200"/>
          </a:xfrm>
          <a:prstGeom prst="line">
            <a:avLst/>
          </a:prstGeom>
          <a:noFill/>
          <a:ln w="4763">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7918" name="Line 110"/>
          <p:cNvSpPr>
            <a:spLocks noChangeShapeType="1"/>
          </p:cNvSpPr>
          <p:nvPr/>
        </p:nvSpPr>
        <p:spPr bwMode="auto">
          <a:xfrm>
            <a:off x="4437063" y="5624513"/>
            <a:ext cx="3175" cy="122237"/>
          </a:xfrm>
          <a:prstGeom prst="line">
            <a:avLst/>
          </a:prstGeom>
          <a:noFill/>
          <a:ln w="4763">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7919" name="Rectangle 111"/>
          <p:cNvSpPr>
            <a:spLocks noChangeArrowheads="1"/>
          </p:cNvSpPr>
          <p:nvPr/>
        </p:nvSpPr>
        <p:spPr bwMode="auto">
          <a:xfrm>
            <a:off x="4267200" y="5768975"/>
            <a:ext cx="3048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ctr" eaLnBrk="1" hangingPunct="1"/>
            <a:r>
              <a:rPr lang="en-US" altLang="en-US" sz="2400">
                <a:latin typeface="Times New Roman" panose="02020603050405020304" pitchFamily="18" charset="0"/>
              </a:rPr>
              <a:t>20</a:t>
            </a:r>
          </a:p>
        </p:txBody>
      </p:sp>
      <p:sp>
        <p:nvSpPr>
          <p:cNvPr id="247920" name="Line 112"/>
          <p:cNvSpPr>
            <a:spLocks noChangeShapeType="1"/>
          </p:cNvSpPr>
          <p:nvPr/>
        </p:nvSpPr>
        <p:spPr bwMode="auto">
          <a:xfrm>
            <a:off x="4541838" y="5624513"/>
            <a:ext cx="3175" cy="76200"/>
          </a:xfrm>
          <a:prstGeom prst="line">
            <a:avLst/>
          </a:prstGeom>
          <a:noFill/>
          <a:ln w="4763">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7921" name="Line 113"/>
          <p:cNvSpPr>
            <a:spLocks noChangeShapeType="1"/>
          </p:cNvSpPr>
          <p:nvPr/>
        </p:nvSpPr>
        <p:spPr bwMode="auto">
          <a:xfrm>
            <a:off x="4659313" y="5624513"/>
            <a:ext cx="1587" cy="76200"/>
          </a:xfrm>
          <a:prstGeom prst="line">
            <a:avLst/>
          </a:prstGeom>
          <a:noFill/>
          <a:ln w="4763">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7922" name="Line 114"/>
          <p:cNvSpPr>
            <a:spLocks noChangeShapeType="1"/>
          </p:cNvSpPr>
          <p:nvPr/>
        </p:nvSpPr>
        <p:spPr bwMode="auto">
          <a:xfrm>
            <a:off x="4764088" y="5624513"/>
            <a:ext cx="3175" cy="76200"/>
          </a:xfrm>
          <a:prstGeom prst="line">
            <a:avLst/>
          </a:prstGeom>
          <a:noFill/>
          <a:ln w="4763">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7923" name="Line 115"/>
          <p:cNvSpPr>
            <a:spLocks noChangeShapeType="1"/>
          </p:cNvSpPr>
          <p:nvPr/>
        </p:nvSpPr>
        <p:spPr bwMode="auto">
          <a:xfrm>
            <a:off x="4886325" y="5624513"/>
            <a:ext cx="3175" cy="76200"/>
          </a:xfrm>
          <a:prstGeom prst="line">
            <a:avLst/>
          </a:prstGeom>
          <a:noFill/>
          <a:ln w="4763">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7924" name="Line 116"/>
          <p:cNvSpPr>
            <a:spLocks noChangeShapeType="1"/>
          </p:cNvSpPr>
          <p:nvPr/>
        </p:nvSpPr>
        <p:spPr bwMode="auto">
          <a:xfrm>
            <a:off x="5005388" y="5624513"/>
            <a:ext cx="4762" cy="76200"/>
          </a:xfrm>
          <a:prstGeom prst="line">
            <a:avLst/>
          </a:prstGeom>
          <a:noFill/>
          <a:ln w="4763">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7925" name="Line 117"/>
          <p:cNvSpPr>
            <a:spLocks noChangeShapeType="1"/>
          </p:cNvSpPr>
          <p:nvPr/>
        </p:nvSpPr>
        <p:spPr bwMode="auto">
          <a:xfrm>
            <a:off x="5113338" y="5624513"/>
            <a:ext cx="3175" cy="76200"/>
          </a:xfrm>
          <a:prstGeom prst="line">
            <a:avLst/>
          </a:prstGeom>
          <a:noFill/>
          <a:ln w="4763">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7926" name="Line 118"/>
          <p:cNvSpPr>
            <a:spLocks noChangeShapeType="1"/>
          </p:cNvSpPr>
          <p:nvPr/>
        </p:nvSpPr>
        <p:spPr bwMode="auto">
          <a:xfrm>
            <a:off x="5232400" y="5624513"/>
            <a:ext cx="3175" cy="76200"/>
          </a:xfrm>
          <a:prstGeom prst="line">
            <a:avLst/>
          </a:prstGeom>
          <a:noFill/>
          <a:ln w="4763">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7927" name="Line 119"/>
          <p:cNvSpPr>
            <a:spLocks noChangeShapeType="1"/>
          </p:cNvSpPr>
          <p:nvPr/>
        </p:nvSpPr>
        <p:spPr bwMode="auto">
          <a:xfrm>
            <a:off x="5338763" y="5624513"/>
            <a:ext cx="1587" cy="76200"/>
          </a:xfrm>
          <a:prstGeom prst="line">
            <a:avLst/>
          </a:prstGeom>
          <a:noFill/>
          <a:ln w="4763">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7928" name="Line 120"/>
          <p:cNvSpPr>
            <a:spLocks noChangeShapeType="1"/>
          </p:cNvSpPr>
          <p:nvPr/>
        </p:nvSpPr>
        <p:spPr bwMode="auto">
          <a:xfrm>
            <a:off x="5457825" y="5624513"/>
            <a:ext cx="1588" cy="76200"/>
          </a:xfrm>
          <a:prstGeom prst="line">
            <a:avLst/>
          </a:prstGeom>
          <a:noFill/>
          <a:ln w="4763">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7929" name="Line 121"/>
          <p:cNvSpPr>
            <a:spLocks noChangeShapeType="1"/>
          </p:cNvSpPr>
          <p:nvPr/>
        </p:nvSpPr>
        <p:spPr bwMode="auto">
          <a:xfrm>
            <a:off x="5561013" y="5624513"/>
            <a:ext cx="4762" cy="76200"/>
          </a:xfrm>
          <a:prstGeom prst="line">
            <a:avLst/>
          </a:prstGeom>
          <a:noFill/>
          <a:ln w="4763">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7930" name="Line 122"/>
          <p:cNvSpPr>
            <a:spLocks noChangeShapeType="1"/>
          </p:cNvSpPr>
          <p:nvPr/>
        </p:nvSpPr>
        <p:spPr bwMode="auto">
          <a:xfrm>
            <a:off x="5561013" y="5624513"/>
            <a:ext cx="4762" cy="122237"/>
          </a:xfrm>
          <a:prstGeom prst="line">
            <a:avLst/>
          </a:prstGeom>
          <a:noFill/>
          <a:ln w="4763">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7931" name="Rectangle 123"/>
          <p:cNvSpPr>
            <a:spLocks noChangeArrowheads="1"/>
          </p:cNvSpPr>
          <p:nvPr/>
        </p:nvSpPr>
        <p:spPr bwMode="auto">
          <a:xfrm>
            <a:off x="5395913" y="5768975"/>
            <a:ext cx="3048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ctr" eaLnBrk="1" hangingPunct="1"/>
            <a:r>
              <a:rPr lang="en-US" altLang="en-US" sz="2400">
                <a:latin typeface="Times New Roman" panose="02020603050405020304" pitchFamily="18" charset="0"/>
              </a:rPr>
              <a:t>30</a:t>
            </a:r>
          </a:p>
        </p:txBody>
      </p:sp>
      <p:sp>
        <p:nvSpPr>
          <p:cNvPr id="247932" name="Line 124"/>
          <p:cNvSpPr>
            <a:spLocks noChangeShapeType="1"/>
          </p:cNvSpPr>
          <p:nvPr/>
        </p:nvSpPr>
        <p:spPr bwMode="auto">
          <a:xfrm>
            <a:off x="5684838" y="5624513"/>
            <a:ext cx="3175" cy="76200"/>
          </a:xfrm>
          <a:prstGeom prst="line">
            <a:avLst/>
          </a:prstGeom>
          <a:noFill/>
          <a:ln w="4763">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7933" name="Line 125"/>
          <p:cNvSpPr>
            <a:spLocks noChangeShapeType="1"/>
          </p:cNvSpPr>
          <p:nvPr/>
        </p:nvSpPr>
        <p:spPr bwMode="auto">
          <a:xfrm>
            <a:off x="5803900" y="5624513"/>
            <a:ext cx="3175" cy="76200"/>
          </a:xfrm>
          <a:prstGeom prst="line">
            <a:avLst/>
          </a:prstGeom>
          <a:noFill/>
          <a:ln w="4763">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7934" name="Line 126"/>
          <p:cNvSpPr>
            <a:spLocks noChangeShapeType="1"/>
          </p:cNvSpPr>
          <p:nvPr/>
        </p:nvSpPr>
        <p:spPr bwMode="auto">
          <a:xfrm>
            <a:off x="5910263" y="5624513"/>
            <a:ext cx="1587" cy="76200"/>
          </a:xfrm>
          <a:prstGeom prst="line">
            <a:avLst/>
          </a:prstGeom>
          <a:noFill/>
          <a:ln w="4763">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7935" name="Line 127"/>
          <p:cNvSpPr>
            <a:spLocks noChangeShapeType="1"/>
          </p:cNvSpPr>
          <p:nvPr/>
        </p:nvSpPr>
        <p:spPr bwMode="auto">
          <a:xfrm>
            <a:off x="6030913" y="5624513"/>
            <a:ext cx="3175" cy="76200"/>
          </a:xfrm>
          <a:prstGeom prst="line">
            <a:avLst/>
          </a:prstGeom>
          <a:noFill/>
          <a:ln w="4763">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7936" name="Line 128"/>
          <p:cNvSpPr>
            <a:spLocks noChangeShapeType="1"/>
          </p:cNvSpPr>
          <p:nvPr/>
        </p:nvSpPr>
        <p:spPr bwMode="auto">
          <a:xfrm>
            <a:off x="6130925" y="5624513"/>
            <a:ext cx="6350" cy="76200"/>
          </a:xfrm>
          <a:prstGeom prst="line">
            <a:avLst/>
          </a:prstGeom>
          <a:noFill/>
          <a:ln w="4763">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7937" name="Line 129"/>
          <p:cNvSpPr>
            <a:spLocks noChangeShapeType="1"/>
          </p:cNvSpPr>
          <p:nvPr/>
        </p:nvSpPr>
        <p:spPr bwMode="auto">
          <a:xfrm>
            <a:off x="6256338" y="5624513"/>
            <a:ext cx="3175" cy="76200"/>
          </a:xfrm>
          <a:prstGeom prst="line">
            <a:avLst/>
          </a:prstGeom>
          <a:noFill/>
          <a:ln w="4763">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7938" name="Line 130"/>
          <p:cNvSpPr>
            <a:spLocks noChangeShapeType="1"/>
          </p:cNvSpPr>
          <p:nvPr/>
        </p:nvSpPr>
        <p:spPr bwMode="auto">
          <a:xfrm>
            <a:off x="6375400" y="5624513"/>
            <a:ext cx="3175" cy="76200"/>
          </a:xfrm>
          <a:prstGeom prst="line">
            <a:avLst/>
          </a:prstGeom>
          <a:noFill/>
          <a:ln w="4763">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7939" name="Line 131"/>
          <p:cNvSpPr>
            <a:spLocks noChangeShapeType="1"/>
          </p:cNvSpPr>
          <p:nvPr/>
        </p:nvSpPr>
        <p:spPr bwMode="auto">
          <a:xfrm>
            <a:off x="6480175" y="5624513"/>
            <a:ext cx="3175" cy="76200"/>
          </a:xfrm>
          <a:prstGeom prst="line">
            <a:avLst/>
          </a:prstGeom>
          <a:noFill/>
          <a:ln w="4763">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7940" name="Line 132"/>
          <p:cNvSpPr>
            <a:spLocks noChangeShapeType="1"/>
          </p:cNvSpPr>
          <p:nvPr/>
        </p:nvSpPr>
        <p:spPr bwMode="auto">
          <a:xfrm>
            <a:off x="6602413" y="5624513"/>
            <a:ext cx="3175" cy="76200"/>
          </a:xfrm>
          <a:prstGeom prst="line">
            <a:avLst/>
          </a:prstGeom>
          <a:noFill/>
          <a:ln w="4763">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7941" name="Line 133"/>
          <p:cNvSpPr>
            <a:spLocks noChangeShapeType="1"/>
          </p:cNvSpPr>
          <p:nvPr/>
        </p:nvSpPr>
        <p:spPr bwMode="auto">
          <a:xfrm>
            <a:off x="6708775" y="5624513"/>
            <a:ext cx="1588" cy="76200"/>
          </a:xfrm>
          <a:prstGeom prst="line">
            <a:avLst/>
          </a:prstGeom>
          <a:noFill/>
          <a:ln w="4763">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7942" name="Line 134"/>
          <p:cNvSpPr>
            <a:spLocks noChangeShapeType="1"/>
          </p:cNvSpPr>
          <p:nvPr/>
        </p:nvSpPr>
        <p:spPr bwMode="auto">
          <a:xfrm>
            <a:off x="6708775" y="5624513"/>
            <a:ext cx="1588" cy="122237"/>
          </a:xfrm>
          <a:prstGeom prst="line">
            <a:avLst/>
          </a:prstGeom>
          <a:noFill/>
          <a:ln w="4763">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7943" name="Rectangle 135"/>
          <p:cNvSpPr>
            <a:spLocks noChangeArrowheads="1"/>
          </p:cNvSpPr>
          <p:nvPr/>
        </p:nvSpPr>
        <p:spPr bwMode="auto">
          <a:xfrm>
            <a:off x="6538913" y="5768975"/>
            <a:ext cx="3048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ctr" eaLnBrk="1" hangingPunct="1"/>
            <a:r>
              <a:rPr lang="en-US" altLang="en-US" sz="2400">
                <a:latin typeface="Times New Roman" panose="02020603050405020304" pitchFamily="18" charset="0"/>
              </a:rPr>
              <a:t>40</a:t>
            </a:r>
          </a:p>
        </p:txBody>
      </p:sp>
      <p:sp>
        <p:nvSpPr>
          <p:cNvPr id="247944" name="Line 136"/>
          <p:cNvSpPr>
            <a:spLocks noChangeShapeType="1"/>
          </p:cNvSpPr>
          <p:nvPr/>
        </p:nvSpPr>
        <p:spPr bwMode="auto">
          <a:xfrm>
            <a:off x="6827838" y="5624513"/>
            <a:ext cx="1587" cy="76200"/>
          </a:xfrm>
          <a:prstGeom prst="line">
            <a:avLst/>
          </a:prstGeom>
          <a:noFill/>
          <a:ln w="4763">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7945" name="Line 137"/>
          <p:cNvSpPr>
            <a:spLocks noChangeShapeType="1"/>
          </p:cNvSpPr>
          <p:nvPr/>
        </p:nvSpPr>
        <p:spPr bwMode="auto">
          <a:xfrm>
            <a:off x="6929438" y="5624513"/>
            <a:ext cx="3175" cy="76200"/>
          </a:xfrm>
          <a:prstGeom prst="line">
            <a:avLst/>
          </a:prstGeom>
          <a:noFill/>
          <a:ln w="4763">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7946" name="Line 138"/>
          <p:cNvSpPr>
            <a:spLocks noChangeShapeType="1"/>
          </p:cNvSpPr>
          <p:nvPr/>
        </p:nvSpPr>
        <p:spPr bwMode="auto">
          <a:xfrm>
            <a:off x="7048500" y="5624513"/>
            <a:ext cx="3175" cy="76200"/>
          </a:xfrm>
          <a:prstGeom prst="line">
            <a:avLst/>
          </a:prstGeom>
          <a:noFill/>
          <a:ln w="4763">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7947" name="Line 139"/>
          <p:cNvSpPr>
            <a:spLocks noChangeShapeType="1"/>
          </p:cNvSpPr>
          <p:nvPr/>
        </p:nvSpPr>
        <p:spPr bwMode="auto">
          <a:xfrm>
            <a:off x="7173913" y="5624513"/>
            <a:ext cx="3175" cy="76200"/>
          </a:xfrm>
          <a:prstGeom prst="line">
            <a:avLst/>
          </a:prstGeom>
          <a:noFill/>
          <a:ln w="4763">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7948" name="Line 140"/>
          <p:cNvSpPr>
            <a:spLocks noChangeShapeType="1"/>
          </p:cNvSpPr>
          <p:nvPr/>
        </p:nvSpPr>
        <p:spPr bwMode="auto">
          <a:xfrm>
            <a:off x="7278688" y="5624513"/>
            <a:ext cx="3175" cy="76200"/>
          </a:xfrm>
          <a:prstGeom prst="line">
            <a:avLst/>
          </a:prstGeom>
          <a:noFill/>
          <a:ln w="4763">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7949" name="Line 141"/>
          <p:cNvSpPr>
            <a:spLocks noChangeShapeType="1"/>
          </p:cNvSpPr>
          <p:nvPr/>
        </p:nvSpPr>
        <p:spPr bwMode="auto">
          <a:xfrm>
            <a:off x="7397750" y="5624513"/>
            <a:ext cx="3175" cy="76200"/>
          </a:xfrm>
          <a:prstGeom prst="line">
            <a:avLst/>
          </a:prstGeom>
          <a:noFill/>
          <a:ln w="4763">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7950" name="Line 142"/>
          <p:cNvSpPr>
            <a:spLocks noChangeShapeType="1"/>
          </p:cNvSpPr>
          <p:nvPr/>
        </p:nvSpPr>
        <p:spPr bwMode="auto">
          <a:xfrm>
            <a:off x="7504113" y="5624513"/>
            <a:ext cx="3175" cy="76200"/>
          </a:xfrm>
          <a:prstGeom prst="line">
            <a:avLst/>
          </a:prstGeom>
          <a:noFill/>
          <a:ln w="4763">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7951" name="Line 143"/>
          <p:cNvSpPr>
            <a:spLocks noChangeShapeType="1"/>
          </p:cNvSpPr>
          <p:nvPr/>
        </p:nvSpPr>
        <p:spPr bwMode="auto">
          <a:xfrm>
            <a:off x="7623175" y="5624513"/>
            <a:ext cx="3175" cy="76200"/>
          </a:xfrm>
          <a:prstGeom prst="line">
            <a:avLst/>
          </a:prstGeom>
          <a:noFill/>
          <a:ln w="4763">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7952" name="Line 144"/>
          <p:cNvSpPr>
            <a:spLocks noChangeShapeType="1"/>
          </p:cNvSpPr>
          <p:nvPr/>
        </p:nvSpPr>
        <p:spPr bwMode="auto">
          <a:xfrm>
            <a:off x="7739063" y="5624513"/>
            <a:ext cx="6350" cy="76200"/>
          </a:xfrm>
          <a:prstGeom prst="line">
            <a:avLst/>
          </a:prstGeom>
          <a:noFill/>
          <a:ln w="4763">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7953" name="Line 145"/>
          <p:cNvSpPr>
            <a:spLocks noChangeShapeType="1"/>
          </p:cNvSpPr>
          <p:nvPr/>
        </p:nvSpPr>
        <p:spPr bwMode="auto">
          <a:xfrm>
            <a:off x="7845425" y="5624513"/>
            <a:ext cx="1588" cy="76200"/>
          </a:xfrm>
          <a:prstGeom prst="line">
            <a:avLst/>
          </a:prstGeom>
          <a:noFill/>
          <a:ln w="4763">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7954" name="Line 146"/>
          <p:cNvSpPr>
            <a:spLocks noChangeShapeType="1"/>
          </p:cNvSpPr>
          <p:nvPr/>
        </p:nvSpPr>
        <p:spPr bwMode="auto">
          <a:xfrm>
            <a:off x="7845425" y="5624513"/>
            <a:ext cx="1588" cy="122237"/>
          </a:xfrm>
          <a:prstGeom prst="line">
            <a:avLst/>
          </a:prstGeom>
          <a:noFill/>
          <a:ln w="4763">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7955" name="Rectangle 147"/>
          <p:cNvSpPr>
            <a:spLocks noChangeArrowheads="1"/>
          </p:cNvSpPr>
          <p:nvPr/>
        </p:nvSpPr>
        <p:spPr bwMode="auto">
          <a:xfrm>
            <a:off x="7680325" y="5768975"/>
            <a:ext cx="3048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ctr" eaLnBrk="1" hangingPunct="1"/>
            <a:r>
              <a:rPr lang="en-US" altLang="en-US" sz="2400">
                <a:latin typeface="Times New Roman" panose="02020603050405020304" pitchFamily="18" charset="0"/>
              </a:rPr>
              <a:t>50</a:t>
            </a:r>
          </a:p>
        </p:txBody>
      </p:sp>
      <p:sp>
        <p:nvSpPr>
          <p:cNvPr id="247956" name="Line 148"/>
          <p:cNvSpPr>
            <a:spLocks noChangeShapeType="1"/>
          </p:cNvSpPr>
          <p:nvPr/>
        </p:nvSpPr>
        <p:spPr bwMode="auto">
          <a:xfrm flipV="1">
            <a:off x="2149475" y="2097088"/>
            <a:ext cx="4763" cy="3527425"/>
          </a:xfrm>
          <a:prstGeom prst="line">
            <a:avLst/>
          </a:prstGeom>
          <a:noFill/>
          <a:ln w="4763">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7957" name="Line 149"/>
          <p:cNvSpPr>
            <a:spLocks noChangeShapeType="1"/>
          </p:cNvSpPr>
          <p:nvPr/>
        </p:nvSpPr>
        <p:spPr bwMode="auto">
          <a:xfrm flipH="1">
            <a:off x="2000250" y="5624513"/>
            <a:ext cx="149225" cy="3175"/>
          </a:xfrm>
          <a:prstGeom prst="line">
            <a:avLst/>
          </a:prstGeom>
          <a:noFill/>
          <a:ln w="4763">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7958" name="Line 150"/>
          <p:cNvSpPr>
            <a:spLocks noChangeShapeType="1"/>
          </p:cNvSpPr>
          <p:nvPr/>
        </p:nvSpPr>
        <p:spPr bwMode="auto">
          <a:xfrm flipH="1">
            <a:off x="1971675" y="5624513"/>
            <a:ext cx="177800" cy="3175"/>
          </a:xfrm>
          <a:prstGeom prst="line">
            <a:avLst/>
          </a:prstGeom>
          <a:noFill/>
          <a:ln w="4763">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7959" name="Rectangle 151"/>
          <p:cNvSpPr>
            <a:spLocks noChangeArrowheads="1"/>
          </p:cNvSpPr>
          <p:nvPr/>
        </p:nvSpPr>
        <p:spPr bwMode="auto">
          <a:xfrm>
            <a:off x="1706563" y="5440363"/>
            <a:ext cx="1524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ctr" eaLnBrk="1" hangingPunct="1"/>
            <a:r>
              <a:rPr lang="en-US" altLang="en-US" sz="2400">
                <a:latin typeface="Times New Roman" panose="02020603050405020304" pitchFamily="18" charset="0"/>
              </a:rPr>
              <a:t>0</a:t>
            </a:r>
          </a:p>
        </p:txBody>
      </p:sp>
      <p:sp>
        <p:nvSpPr>
          <p:cNvPr id="247960" name="Line 152"/>
          <p:cNvSpPr>
            <a:spLocks noChangeShapeType="1"/>
          </p:cNvSpPr>
          <p:nvPr/>
        </p:nvSpPr>
        <p:spPr bwMode="auto">
          <a:xfrm flipH="1">
            <a:off x="2000250" y="5275263"/>
            <a:ext cx="149225" cy="3175"/>
          </a:xfrm>
          <a:prstGeom prst="line">
            <a:avLst/>
          </a:prstGeom>
          <a:noFill/>
          <a:ln w="4763">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7961" name="Line 153"/>
          <p:cNvSpPr>
            <a:spLocks noChangeShapeType="1"/>
          </p:cNvSpPr>
          <p:nvPr/>
        </p:nvSpPr>
        <p:spPr bwMode="auto">
          <a:xfrm flipH="1">
            <a:off x="2000250" y="4921250"/>
            <a:ext cx="149225" cy="4763"/>
          </a:xfrm>
          <a:prstGeom prst="line">
            <a:avLst/>
          </a:prstGeom>
          <a:noFill/>
          <a:ln w="4763">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7962" name="Line 154"/>
          <p:cNvSpPr>
            <a:spLocks noChangeShapeType="1"/>
          </p:cNvSpPr>
          <p:nvPr/>
        </p:nvSpPr>
        <p:spPr bwMode="auto">
          <a:xfrm flipH="1">
            <a:off x="2000250" y="4562475"/>
            <a:ext cx="149225" cy="4763"/>
          </a:xfrm>
          <a:prstGeom prst="line">
            <a:avLst/>
          </a:prstGeom>
          <a:noFill/>
          <a:ln w="4763">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7963" name="Line 155"/>
          <p:cNvSpPr>
            <a:spLocks noChangeShapeType="1"/>
          </p:cNvSpPr>
          <p:nvPr/>
        </p:nvSpPr>
        <p:spPr bwMode="auto">
          <a:xfrm flipH="1">
            <a:off x="2000250" y="4213225"/>
            <a:ext cx="149225" cy="1588"/>
          </a:xfrm>
          <a:prstGeom prst="line">
            <a:avLst/>
          </a:prstGeom>
          <a:noFill/>
          <a:ln w="4763">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7964" name="Line 156"/>
          <p:cNvSpPr>
            <a:spLocks noChangeShapeType="1"/>
          </p:cNvSpPr>
          <p:nvPr/>
        </p:nvSpPr>
        <p:spPr bwMode="auto">
          <a:xfrm flipH="1">
            <a:off x="2000250" y="3860800"/>
            <a:ext cx="149225" cy="3175"/>
          </a:xfrm>
          <a:prstGeom prst="line">
            <a:avLst/>
          </a:prstGeom>
          <a:noFill/>
          <a:ln w="4763">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7965" name="Line 157"/>
          <p:cNvSpPr>
            <a:spLocks noChangeShapeType="1"/>
          </p:cNvSpPr>
          <p:nvPr/>
        </p:nvSpPr>
        <p:spPr bwMode="auto">
          <a:xfrm flipH="1">
            <a:off x="1971675" y="3860800"/>
            <a:ext cx="177800" cy="3175"/>
          </a:xfrm>
          <a:prstGeom prst="line">
            <a:avLst/>
          </a:prstGeom>
          <a:noFill/>
          <a:ln w="4763">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7966" name="Line 158"/>
          <p:cNvSpPr>
            <a:spLocks noChangeShapeType="1"/>
          </p:cNvSpPr>
          <p:nvPr/>
        </p:nvSpPr>
        <p:spPr bwMode="auto">
          <a:xfrm flipH="1">
            <a:off x="2000250" y="3508375"/>
            <a:ext cx="149225" cy="3175"/>
          </a:xfrm>
          <a:prstGeom prst="line">
            <a:avLst/>
          </a:prstGeom>
          <a:noFill/>
          <a:ln w="4763">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7967" name="Line 159"/>
          <p:cNvSpPr>
            <a:spLocks noChangeShapeType="1"/>
          </p:cNvSpPr>
          <p:nvPr/>
        </p:nvSpPr>
        <p:spPr bwMode="auto">
          <a:xfrm flipH="1">
            <a:off x="2000250" y="3159125"/>
            <a:ext cx="149225" cy="3175"/>
          </a:xfrm>
          <a:prstGeom prst="line">
            <a:avLst/>
          </a:prstGeom>
          <a:noFill/>
          <a:ln w="4763">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7968" name="Line 160"/>
          <p:cNvSpPr>
            <a:spLocks noChangeShapeType="1"/>
          </p:cNvSpPr>
          <p:nvPr/>
        </p:nvSpPr>
        <p:spPr bwMode="auto">
          <a:xfrm flipH="1">
            <a:off x="2000250" y="2800350"/>
            <a:ext cx="149225" cy="3175"/>
          </a:xfrm>
          <a:prstGeom prst="line">
            <a:avLst/>
          </a:prstGeom>
          <a:noFill/>
          <a:ln w="4763">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7969" name="Line 161"/>
          <p:cNvSpPr>
            <a:spLocks noChangeShapeType="1"/>
          </p:cNvSpPr>
          <p:nvPr/>
        </p:nvSpPr>
        <p:spPr bwMode="auto">
          <a:xfrm flipH="1">
            <a:off x="2000250" y="2447925"/>
            <a:ext cx="149225" cy="3175"/>
          </a:xfrm>
          <a:prstGeom prst="line">
            <a:avLst/>
          </a:prstGeom>
          <a:noFill/>
          <a:ln w="4763">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7970" name="Line 162"/>
          <p:cNvSpPr>
            <a:spLocks noChangeShapeType="1"/>
          </p:cNvSpPr>
          <p:nvPr/>
        </p:nvSpPr>
        <p:spPr bwMode="auto">
          <a:xfrm flipH="1">
            <a:off x="2000250" y="2097088"/>
            <a:ext cx="149225" cy="1587"/>
          </a:xfrm>
          <a:prstGeom prst="line">
            <a:avLst/>
          </a:prstGeom>
          <a:noFill/>
          <a:ln w="4763">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7971" name="Line 163"/>
          <p:cNvSpPr>
            <a:spLocks noChangeShapeType="1"/>
          </p:cNvSpPr>
          <p:nvPr/>
        </p:nvSpPr>
        <p:spPr bwMode="auto">
          <a:xfrm flipH="1">
            <a:off x="1971675" y="2097088"/>
            <a:ext cx="177800" cy="1587"/>
          </a:xfrm>
          <a:prstGeom prst="line">
            <a:avLst/>
          </a:prstGeom>
          <a:noFill/>
          <a:ln w="4763">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7972" name="Rectangle 164"/>
          <p:cNvSpPr>
            <a:spLocks noChangeArrowheads="1"/>
          </p:cNvSpPr>
          <p:nvPr/>
        </p:nvSpPr>
        <p:spPr bwMode="auto">
          <a:xfrm>
            <a:off x="1706563" y="1911350"/>
            <a:ext cx="1524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ctr" eaLnBrk="1" hangingPunct="1"/>
            <a:r>
              <a:rPr lang="en-US" altLang="en-US" sz="2400">
                <a:latin typeface="Times New Roman" panose="02020603050405020304" pitchFamily="18" charset="0"/>
              </a:rPr>
              <a:t>1</a:t>
            </a:r>
          </a:p>
        </p:txBody>
      </p:sp>
      <p:sp>
        <p:nvSpPr>
          <p:cNvPr id="247973" name="Rectangle 165"/>
          <p:cNvSpPr>
            <a:spLocks noChangeArrowheads="1"/>
          </p:cNvSpPr>
          <p:nvPr/>
        </p:nvSpPr>
        <p:spPr bwMode="auto">
          <a:xfrm rot="-5400000">
            <a:off x="78582" y="3653631"/>
            <a:ext cx="2830512"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ctr" eaLnBrk="1" hangingPunct="1"/>
            <a:r>
              <a:rPr lang="en-US" altLang="en-US" sz="2400">
                <a:latin typeface="Times New Roman" panose="02020603050405020304" pitchFamily="18" charset="0"/>
              </a:rPr>
              <a:t>Cumulative probability</a:t>
            </a:r>
          </a:p>
        </p:txBody>
      </p:sp>
      <p:sp>
        <p:nvSpPr>
          <p:cNvPr id="247974" name="Rectangle 166"/>
          <p:cNvSpPr>
            <a:spLocks noChangeArrowheads="1"/>
          </p:cNvSpPr>
          <p:nvPr/>
        </p:nvSpPr>
        <p:spPr bwMode="auto">
          <a:xfrm>
            <a:off x="4495800" y="6003925"/>
            <a:ext cx="841375" cy="549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ctr" eaLnBrk="1" hangingPunct="1"/>
            <a:r>
              <a:rPr lang="en-US" altLang="en-US" sz="3600" i="1">
                <a:latin typeface="Times New Roman" panose="02020603050405020304" pitchFamily="18" charset="0"/>
              </a:rPr>
              <a:t>X+Y</a:t>
            </a:r>
            <a:endParaRPr lang="en-US" altLang="en-US" sz="3600">
              <a:latin typeface="Times New Roman" panose="02020603050405020304" pitchFamily="18" charset="0"/>
            </a:endParaRPr>
          </a:p>
        </p:txBody>
      </p:sp>
      <p:sp>
        <p:nvSpPr>
          <p:cNvPr id="499879" name="Freeform 167"/>
          <p:cNvSpPr>
            <a:spLocks/>
          </p:cNvSpPr>
          <p:nvPr/>
        </p:nvSpPr>
        <p:spPr bwMode="auto">
          <a:xfrm>
            <a:off x="2152650" y="2055813"/>
            <a:ext cx="5467350" cy="3571875"/>
          </a:xfrm>
          <a:custGeom>
            <a:avLst/>
            <a:gdLst>
              <a:gd name="T0" fmla="*/ 0 w 2020"/>
              <a:gd name="T1" fmla="*/ 2147483647 h 1392"/>
              <a:gd name="T2" fmla="*/ 2147483647 w 2020"/>
              <a:gd name="T3" fmla="*/ 2147483647 h 1392"/>
              <a:gd name="T4" fmla="*/ 2147483647 w 2020"/>
              <a:gd name="T5" fmla="*/ 2147483647 h 1392"/>
              <a:gd name="T6" fmla="*/ 2147483647 w 2020"/>
              <a:gd name="T7" fmla="*/ 0 h 1392"/>
              <a:gd name="T8" fmla="*/ 2147483647 w 2020"/>
              <a:gd name="T9" fmla="*/ 0 h 1392"/>
              <a:gd name="T10" fmla="*/ 2147483647 w 2020"/>
              <a:gd name="T11" fmla="*/ 2147483647 h 1392"/>
              <a:gd name="T12" fmla="*/ 0 w 2020"/>
              <a:gd name="T13" fmla="*/ 2147483647 h 1392"/>
              <a:gd name="T14" fmla="*/ 0 60000 65536"/>
              <a:gd name="T15" fmla="*/ 0 60000 65536"/>
              <a:gd name="T16" fmla="*/ 0 60000 65536"/>
              <a:gd name="T17" fmla="*/ 0 60000 65536"/>
              <a:gd name="T18" fmla="*/ 0 60000 65536"/>
              <a:gd name="T19" fmla="*/ 0 60000 65536"/>
              <a:gd name="T20" fmla="*/ 0 60000 65536"/>
              <a:gd name="T21" fmla="*/ 0 w 2020"/>
              <a:gd name="T22" fmla="*/ 0 h 1392"/>
              <a:gd name="T23" fmla="*/ 2020 w 2020"/>
              <a:gd name="T24" fmla="*/ 1392 h 139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020" h="1392">
                <a:moveTo>
                  <a:pt x="0" y="1391"/>
                </a:moveTo>
                <a:lnTo>
                  <a:pt x="1006" y="1392"/>
                </a:lnTo>
                <a:lnTo>
                  <a:pt x="1003" y="687"/>
                </a:lnTo>
                <a:lnTo>
                  <a:pt x="2020" y="0"/>
                </a:lnTo>
                <a:lnTo>
                  <a:pt x="1001" y="0"/>
                </a:lnTo>
                <a:lnTo>
                  <a:pt x="1001" y="687"/>
                </a:lnTo>
                <a:lnTo>
                  <a:pt x="0" y="1391"/>
                </a:lnTo>
                <a:close/>
              </a:path>
            </a:pathLst>
          </a:custGeom>
          <a:solidFill>
            <a:srgbClr val="C0C0C0"/>
          </a:solidFill>
          <a:ln w="9525">
            <a:solidFill>
              <a:schemeClr val="tx1"/>
            </a:solidFill>
            <a:round/>
            <a:headEnd/>
            <a:tailEnd/>
          </a:ln>
        </p:spPr>
        <p:txBody>
          <a:bodyPr/>
          <a:lstStyle/>
          <a:p>
            <a:endParaRPr lang="en-US"/>
          </a:p>
        </p:txBody>
      </p:sp>
      <p:sp>
        <p:nvSpPr>
          <p:cNvPr id="247976" name="Text Box 168"/>
          <p:cNvSpPr txBox="1">
            <a:spLocks noChangeArrowheads="1"/>
          </p:cNvSpPr>
          <p:nvPr/>
        </p:nvSpPr>
        <p:spPr bwMode="auto">
          <a:xfrm>
            <a:off x="5029200" y="4572000"/>
            <a:ext cx="3154363"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ctr" eaLnBrk="1" hangingPunct="1"/>
            <a:r>
              <a:rPr lang="en-US" altLang="en-US" sz="2800" i="1">
                <a:latin typeface="Times New Roman" panose="02020603050405020304" pitchFamily="18" charset="0"/>
              </a:rPr>
              <a:t>X, Y</a:t>
            </a:r>
            <a:r>
              <a:rPr lang="en-US" altLang="en-US" sz="2800">
                <a:latin typeface="Times New Roman" panose="02020603050405020304" pitchFamily="18" charset="0"/>
              </a:rPr>
              <a:t> ~ uniform(0,24)</a:t>
            </a:r>
          </a:p>
        </p:txBody>
      </p:sp>
      <p:sp>
        <p:nvSpPr>
          <p:cNvPr id="247977" name="Rectangle 169"/>
          <p:cNvSpPr>
            <a:spLocks noGrp="1" noChangeArrowheads="1"/>
          </p:cNvSpPr>
          <p:nvPr>
            <p:ph type="title" idx="4294967295"/>
          </p:nvPr>
        </p:nvSpPr>
        <p:spPr>
          <a:xfrm>
            <a:off x="457200" y="609600"/>
            <a:ext cx="8229600" cy="1143000"/>
          </a:xfrm>
        </p:spPr>
        <p:txBody>
          <a:bodyPr/>
          <a:lstStyle/>
          <a:p>
            <a:pPr eaLnBrk="1" hangingPunct="1"/>
            <a:r>
              <a:rPr lang="en-US" altLang="en-US"/>
              <a:t>Varying the correlation coefficient</a:t>
            </a:r>
          </a:p>
        </p:txBody>
      </p:sp>
      <p:sp>
        <p:nvSpPr>
          <p:cNvPr id="499882" name="Freeform 170"/>
          <p:cNvSpPr>
            <a:spLocks/>
          </p:cNvSpPr>
          <p:nvPr/>
        </p:nvSpPr>
        <p:spPr bwMode="auto">
          <a:xfrm flipV="1">
            <a:off x="2133600" y="2082800"/>
            <a:ext cx="5486400" cy="3556000"/>
          </a:xfrm>
          <a:custGeom>
            <a:avLst/>
            <a:gdLst>
              <a:gd name="T0" fmla="*/ 2147483647 w 6880"/>
              <a:gd name="T1" fmla="*/ 2147483647 h 9037"/>
              <a:gd name="T2" fmla="*/ 2147483647 w 6880"/>
              <a:gd name="T3" fmla="*/ 2147483647 h 9037"/>
              <a:gd name="T4" fmla="*/ 2147483647 w 6880"/>
              <a:gd name="T5" fmla="*/ 2147483647 h 9037"/>
              <a:gd name="T6" fmla="*/ 2147483647 w 6880"/>
              <a:gd name="T7" fmla="*/ 2147483647 h 9037"/>
              <a:gd name="T8" fmla="*/ 2147483647 w 6880"/>
              <a:gd name="T9" fmla="*/ 2147483647 h 9037"/>
              <a:gd name="T10" fmla="*/ 2147483647 w 6880"/>
              <a:gd name="T11" fmla="*/ 2147483647 h 9037"/>
              <a:gd name="T12" fmla="*/ 2147483647 w 6880"/>
              <a:gd name="T13" fmla="*/ 2147483647 h 9037"/>
              <a:gd name="T14" fmla="*/ 2147483647 w 6880"/>
              <a:gd name="T15" fmla="*/ 2147483647 h 9037"/>
              <a:gd name="T16" fmla="*/ 2147483647 w 6880"/>
              <a:gd name="T17" fmla="*/ 2147483647 h 9037"/>
              <a:gd name="T18" fmla="*/ 2147483647 w 6880"/>
              <a:gd name="T19" fmla="*/ 2147483647 h 9037"/>
              <a:gd name="T20" fmla="*/ 2147483647 w 6880"/>
              <a:gd name="T21" fmla="*/ 2147483647 h 9037"/>
              <a:gd name="T22" fmla="*/ 2147483647 w 6880"/>
              <a:gd name="T23" fmla="*/ 2147483647 h 9037"/>
              <a:gd name="T24" fmla="*/ 2147483647 w 6880"/>
              <a:gd name="T25" fmla="*/ 2147483647 h 9037"/>
              <a:gd name="T26" fmla="*/ 2147483647 w 6880"/>
              <a:gd name="T27" fmla="*/ 2147483647 h 9037"/>
              <a:gd name="T28" fmla="*/ 2147483647 w 6880"/>
              <a:gd name="T29" fmla="*/ 2147483647 h 9037"/>
              <a:gd name="T30" fmla="*/ 2147483647 w 6880"/>
              <a:gd name="T31" fmla="*/ 2147483647 h 9037"/>
              <a:gd name="T32" fmla="*/ 2147483647 w 6880"/>
              <a:gd name="T33" fmla="*/ 2147483647 h 9037"/>
              <a:gd name="T34" fmla="*/ 2147483647 w 6880"/>
              <a:gd name="T35" fmla="*/ 2147483647 h 9037"/>
              <a:gd name="T36" fmla="*/ 2147483647 w 6880"/>
              <a:gd name="T37" fmla="*/ 2147483647 h 9037"/>
              <a:gd name="T38" fmla="*/ 2147483647 w 6880"/>
              <a:gd name="T39" fmla="*/ 2147483647 h 9037"/>
              <a:gd name="T40" fmla="*/ 2147483647 w 6880"/>
              <a:gd name="T41" fmla="*/ 2147483647 h 9037"/>
              <a:gd name="T42" fmla="*/ 2147483647 w 6880"/>
              <a:gd name="T43" fmla="*/ 2147483647 h 9037"/>
              <a:gd name="T44" fmla="*/ 2147483647 w 6880"/>
              <a:gd name="T45" fmla="*/ 2147483647 h 9037"/>
              <a:gd name="T46" fmla="*/ 2147483647 w 6880"/>
              <a:gd name="T47" fmla="*/ 2147483647 h 9037"/>
              <a:gd name="T48" fmla="*/ 2147483647 w 6880"/>
              <a:gd name="T49" fmla="*/ 2147483647 h 9037"/>
              <a:gd name="T50" fmla="*/ 2147483647 w 6880"/>
              <a:gd name="T51" fmla="*/ 2147483647 h 9037"/>
              <a:gd name="T52" fmla="*/ 2147483647 w 6880"/>
              <a:gd name="T53" fmla="*/ 2147483647 h 9037"/>
              <a:gd name="T54" fmla="*/ 2147483647 w 6880"/>
              <a:gd name="T55" fmla="*/ 2147483647 h 9037"/>
              <a:gd name="T56" fmla="*/ 2147483647 w 6880"/>
              <a:gd name="T57" fmla="*/ 2147483647 h 9037"/>
              <a:gd name="T58" fmla="*/ 2147483647 w 6880"/>
              <a:gd name="T59" fmla="*/ 2147483647 h 9037"/>
              <a:gd name="T60" fmla="*/ 2147483647 w 6880"/>
              <a:gd name="T61" fmla="*/ 2147483647 h 9037"/>
              <a:gd name="T62" fmla="*/ 2147483647 w 6880"/>
              <a:gd name="T63" fmla="*/ 2147483647 h 9037"/>
              <a:gd name="T64" fmla="*/ 2147483647 w 6880"/>
              <a:gd name="T65" fmla="*/ 2147483647 h 9037"/>
              <a:gd name="T66" fmla="*/ 2147483647 w 6880"/>
              <a:gd name="T67" fmla="*/ 2147483647 h 9037"/>
              <a:gd name="T68" fmla="*/ 2147483647 w 6880"/>
              <a:gd name="T69" fmla="*/ 2147483647 h 9037"/>
              <a:gd name="T70" fmla="*/ 2147483647 w 6880"/>
              <a:gd name="T71" fmla="*/ 2147483647 h 9037"/>
              <a:gd name="T72" fmla="*/ 2147483647 w 6880"/>
              <a:gd name="T73" fmla="*/ 2147483647 h 9037"/>
              <a:gd name="T74" fmla="*/ 2147483647 w 6880"/>
              <a:gd name="T75" fmla="*/ 2147483647 h 9037"/>
              <a:gd name="T76" fmla="*/ 2147483647 w 6880"/>
              <a:gd name="T77" fmla="*/ 2147483647 h 9037"/>
              <a:gd name="T78" fmla="*/ 2147483647 w 6880"/>
              <a:gd name="T79" fmla="*/ 2147483647 h 9037"/>
              <a:gd name="T80" fmla="*/ 2147483647 w 6880"/>
              <a:gd name="T81" fmla="*/ 2147483647 h 9037"/>
              <a:gd name="T82" fmla="*/ 2147483647 w 6880"/>
              <a:gd name="T83" fmla="*/ 2147483647 h 9037"/>
              <a:gd name="T84" fmla="*/ 2147483647 w 6880"/>
              <a:gd name="T85" fmla="*/ 2147483647 h 9037"/>
              <a:gd name="T86" fmla="*/ 2147483647 w 6880"/>
              <a:gd name="T87" fmla="*/ 2147483647 h 9037"/>
              <a:gd name="T88" fmla="*/ 2147483647 w 6880"/>
              <a:gd name="T89" fmla="*/ 2147483647 h 9037"/>
              <a:gd name="T90" fmla="*/ 2147483647 w 6880"/>
              <a:gd name="T91" fmla="*/ 2147483647 h 9037"/>
              <a:gd name="T92" fmla="*/ 2147483647 w 6880"/>
              <a:gd name="T93" fmla="*/ 2147483647 h 9037"/>
              <a:gd name="T94" fmla="*/ 2147483647 w 6880"/>
              <a:gd name="T95" fmla="*/ 2147483647 h 9037"/>
              <a:gd name="T96" fmla="*/ 2147483647 w 6880"/>
              <a:gd name="T97" fmla="*/ 2147483647 h 9037"/>
              <a:gd name="T98" fmla="*/ 2147483647 w 6880"/>
              <a:gd name="T99" fmla="*/ 2147483647 h 9037"/>
              <a:gd name="T100" fmla="*/ 2147483647 w 6880"/>
              <a:gd name="T101" fmla="*/ 2147483647 h 9037"/>
              <a:gd name="T102" fmla="*/ 2147483647 w 6880"/>
              <a:gd name="T103" fmla="*/ 2147483647 h 9037"/>
              <a:gd name="T104" fmla="*/ 2147483647 w 6880"/>
              <a:gd name="T105" fmla="*/ 2147483647 h 9037"/>
              <a:gd name="T106" fmla="*/ 2147483647 w 6880"/>
              <a:gd name="T107" fmla="*/ 2147483647 h 9037"/>
              <a:gd name="T108" fmla="*/ 2147483647 w 6880"/>
              <a:gd name="T109" fmla="*/ 2147483647 h 9037"/>
              <a:gd name="T110" fmla="*/ 2147483647 w 6880"/>
              <a:gd name="T111" fmla="*/ 2147483647 h 9037"/>
              <a:gd name="T112" fmla="*/ 2147483647 w 6880"/>
              <a:gd name="T113" fmla="*/ 2147483647 h 9037"/>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6880"/>
              <a:gd name="T172" fmla="*/ 0 h 9037"/>
              <a:gd name="T173" fmla="*/ 6880 w 6880"/>
              <a:gd name="T174" fmla="*/ 9037 h 9037"/>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6880" h="9037">
                <a:moveTo>
                  <a:pt x="0" y="0"/>
                </a:moveTo>
                <a:lnTo>
                  <a:pt x="0" y="0"/>
                </a:lnTo>
                <a:lnTo>
                  <a:pt x="0" y="90"/>
                </a:lnTo>
                <a:lnTo>
                  <a:pt x="69" y="90"/>
                </a:lnTo>
                <a:lnTo>
                  <a:pt x="69" y="180"/>
                </a:lnTo>
                <a:lnTo>
                  <a:pt x="137" y="180"/>
                </a:lnTo>
                <a:lnTo>
                  <a:pt x="137" y="271"/>
                </a:lnTo>
                <a:lnTo>
                  <a:pt x="206" y="271"/>
                </a:lnTo>
                <a:lnTo>
                  <a:pt x="206" y="361"/>
                </a:lnTo>
                <a:lnTo>
                  <a:pt x="275" y="361"/>
                </a:lnTo>
                <a:lnTo>
                  <a:pt x="275" y="451"/>
                </a:lnTo>
                <a:lnTo>
                  <a:pt x="344" y="451"/>
                </a:lnTo>
                <a:lnTo>
                  <a:pt x="344" y="542"/>
                </a:lnTo>
                <a:lnTo>
                  <a:pt x="413" y="542"/>
                </a:lnTo>
                <a:lnTo>
                  <a:pt x="413" y="632"/>
                </a:lnTo>
                <a:lnTo>
                  <a:pt x="481" y="632"/>
                </a:lnTo>
                <a:lnTo>
                  <a:pt x="481" y="722"/>
                </a:lnTo>
                <a:lnTo>
                  <a:pt x="550" y="722"/>
                </a:lnTo>
                <a:lnTo>
                  <a:pt x="550" y="813"/>
                </a:lnTo>
                <a:lnTo>
                  <a:pt x="619" y="813"/>
                </a:lnTo>
                <a:lnTo>
                  <a:pt x="619" y="903"/>
                </a:lnTo>
                <a:lnTo>
                  <a:pt x="688" y="903"/>
                </a:lnTo>
                <a:lnTo>
                  <a:pt x="688" y="994"/>
                </a:lnTo>
                <a:lnTo>
                  <a:pt x="757" y="994"/>
                </a:lnTo>
                <a:lnTo>
                  <a:pt x="757" y="1084"/>
                </a:lnTo>
                <a:lnTo>
                  <a:pt x="825" y="1084"/>
                </a:lnTo>
                <a:lnTo>
                  <a:pt x="825" y="1174"/>
                </a:lnTo>
                <a:lnTo>
                  <a:pt x="894" y="1174"/>
                </a:lnTo>
                <a:lnTo>
                  <a:pt x="894" y="1265"/>
                </a:lnTo>
                <a:lnTo>
                  <a:pt x="963" y="1265"/>
                </a:lnTo>
                <a:lnTo>
                  <a:pt x="963" y="1355"/>
                </a:lnTo>
                <a:lnTo>
                  <a:pt x="1032" y="1355"/>
                </a:lnTo>
                <a:lnTo>
                  <a:pt x="1032" y="1445"/>
                </a:lnTo>
                <a:lnTo>
                  <a:pt x="1101" y="1445"/>
                </a:lnTo>
                <a:lnTo>
                  <a:pt x="1101" y="1536"/>
                </a:lnTo>
                <a:lnTo>
                  <a:pt x="1169" y="1536"/>
                </a:lnTo>
                <a:lnTo>
                  <a:pt x="1169" y="1626"/>
                </a:lnTo>
                <a:lnTo>
                  <a:pt x="1238" y="1626"/>
                </a:lnTo>
                <a:lnTo>
                  <a:pt x="1238" y="1717"/>
                </a:lnTo>
                <a:lnTo>
                  <a:pt x="1307" y="1717"/>
                </a:lnTo>
                <a:lnTo>
                  <a:pt x="1307" y="1807"/>
                </a:lnTo>
                <a:lnTo>
                  <a:pt x="1376" y="1807"/>
                </a:lnTo>
                <a:lnTo>
                  <a:pt x="1376" y="1897"/>
                </a:lnTo>
                <a:lnTo>
                  <a:pt x="1445" y="1897"/>
                </a:lnTo>
                <a:lnTo>
                  <a:pt x="1445" y="1988"/>
                </a:lnTo>
                <a:lnTo>
                  <a:pt x="1513" y="1988"/>
                </a:lnTo>
                <a:lnTo>
                  <a:pt x="1513" y="2078"/>
                </a:lnTo>
                <a:lnTo>
                  <a:pt x="1582" y="2078"/>
                </a:lnTo>
                <a:lnTo>
                  <a:pt x="1582" y="2168"/>
                </a:lnTo>
                <a:lnTo>
                  <a:pt x="1651" y="2168"/>
                </a:lnTo>
                <a:lnTo>
                  <a:pt x="1651" y="2259"/>
                </a:lnTo>
                <a:lnTo>
                  <a:pt x="1720" y="2259"/>
                </a:lnTo>
                <a:lnTo>
                  <a:pt x="1720" y="2349"/>
                </a:lnTo>
                <a:lnTo>
                  <a:pt x="1789" y="2349"/>
                </a:lnTo>
                <a:lnTo>
                  <a:pt x="1789" y="2439"/>
                </a:lnTo>
                <a:lnTo>
                  <a:pt x="1857" y="2439"/>
                </a:lnTo>
                <a:lnTo>
                  <a:pt x="1857" y="2530"/>
                </a:lnTo>
                <a:lnTo>
                  <a:pt x="1926" y="2530"/>
                </a:lnTo>
                <a:lnTo>
                  <a:pt x="1926" y="2620"/>
                </a:lnTo>
                <a:lnTo>
                  <a:pt x="1995" y="2620"/>
                </a:lnTo>
                <a:lnTo>
                  <a:pt x="1995" y="2711"/>
                </a:lnTo>
                <a:lnTo>
                  <a:pt x="2064" y="2711"/>
                </a:lnTo>
                <a:lnTo>
                  <a:pt x="2064" y="2801"/>
                </a:lnTo>
                <a:lnTo>
                  <a:pt x="2133" y="2801"/>
                </a:lnTo>
                <a:lnTo>
                  <a:pt x="2133" y="2891"/>
                </a:lnTo>
                <a:lnTo>
                  <a:pt x="2201" y="2891"/>
                </a:lnTo>
                <a:lnTo>
                  <a:pt x="2201" y="2982"/>
                </a:lnTo>
                <a:lnTo>
                  <a:pt x="2270" y="2982"/>
                </a:lnTo>
                <a:lnTo>
                  <a:pt x="2270" y="3072"/>
                </a:lnTo>
                <a:lnTo>
                  <a:pt x="2339" y="3072"/>
                </a:lnTo>
                <a:lnTo>
                  <a:pt x="2339" y="3162"/>
                </a:lnTo>
                <a:lnTo>
                  <a:pt x="2408" y="3162"/>
                </a:lnTo>
                <a:lnTo>
                  <a:pt x="2408" y="3253"/>
                </a:lnTo>
                <a:lnTo>
                  <a:pt x="2477" y="3253"/>
                </a:lnTo>
                <a:lnTo>
                  <a:pt x="2477" y="3343"/>
                </a:lnTo>
                <a:lnTo>
                  <a:pt x="2545" y="3343"/>
                </a:lnTo>
                <a:lnTo>
                  <a:pt x="2545" y="3434"/>
                </a:lnTo>
                <a:lnTo>
                  <a:pt x="2614" y="3434"/>
                </a:lnTo>
                <a:lnTo>
                  <a:pt x="2614" y="3524"/>
                </a:lnTo>
                <a:lnTo>
                  <a:pt x="2683" y="3524"/>
                </a:lnTo>
                <a:lnTo>
                  <a:pt x="2683" y="3614"/>
                </a:lnTo>
                <a:lnTo>
                  <a:pt x="2752" y="3614"/>
                </a:lnTo>
                <a:lnTo>
                  <a:pt x="2752" y="3705"/>
                </a:lnTo>
                <a:lnTo>
                  <a:pt x="2821" y="3705"/>
                </a:lnTo>
                <a:lnTo>
                  <a:pt x="2821" y="3795"/>
                </a:lnTo>
                <a:lnTo>
                  <a:pt x="2889" y="3795"/>
                </a:lnTo>
                <a:lnTo>
                  <a:pt x="2889" y="3885"/>
                </a:lnTo>
                <a:lnTo>
                  <a:pt x="2958" y="3885"/>
                </a:lnTo>
                <a:lnTo>
                  <a:pt x="2958" y="3976"/>
                </a:lnTo>
                <a:lnTo>
                  <a:pt x="3027" y="3976"/>
                </a:lnTo>
                <a:lnTo>
                  <a:pt x="3027" y="4066"/>
                </a:lnTo>
                <a:lnTo>
                  <a:pt x="3096" y="4066"/>
                </a:lnTo>
                <a:lnTo>
                  <a:pt x="3096" y="4157"/>
                </a:lnTo>
                <a:lnTo>
                  <a:pt x="3165" y="4157"/>
                </a:lnTo>
                <a:lnTo>
                  <a:pt x="3165" y="4247"/>
                </a:lnTo>
                <a:lnTo>
                  <a:pt x="3233" y="4247"/>
                </a:lnTo>
                <a:lnTo>
                  <a:pt x="3233" y="4337"/>
                </a:lnTo>
                <a:lnTo>
                  <a:pt x="3302" y="4337"/>
                </a:lnTo>
                <a:lnTo>
                  <a:pt x="3302" y="4428"/>
                </a:lnTo>
                <a:lnTo>
                  <a:pt x="3371" y="4428"/>
                </a:lnTo>
                <a:lnTo>
                  <a:pt x="3371" y="4518"/>
                </a:lnTo>
                <a:lnTo>
                  <a:pt x="3440" y="4518"/>
                </a:lnTo>
                <a:lnTo>
                  <a:pt x="3440" y="4608"/>
                </a:lnTo>
                <a:lnTo>
                  <a:pt x="3509" y="4608"/>
                </a:lnTo>
                <a:lnTo>
                  <a:pt x="3509" y="4699"/>
                </a:lnTo>
                <a:lnTo>
                  <a:pt x="3577" y="4699"/>
                </a:lnTo>
                <a:lnTo>
                  <a:pt x="3577" y="4789"/>
                </a:lnTo>
                <a:lnTo>
                  <a:pt x="3646" y="4789"/>
                </a:lnTo>
                <a:lnTo>
                  <a:pt x="3646" y="4879"/>
                </a:lnTo>
                <a:lnTo>
                  <a:pt x="3715" y="4879"/>
                </a:lnTo>
                <a:lnTo>
                  <a:pt x="3715" y="4970"/>
                </a:lnTo>
                <a:lnTo>
                  <a:pt x="3784" y="4970"/>
                </a:lnTo>
                <a:lnTo>
                  <a:pt x="3784" y="5060"/>
                </a:lnTo>
                <a:lnTo>
                  <a:pt x="3853" y="5060"/>
                </a:lnTo>
                <a:lnTo>
                  <a:pt x="3853" y="5151"/>
                </a:lnTo>
                <a:lnTo>
                  <a:pt x="3921" y="5151"/>
                </a:lnTo>
                <a:lnTo>
                  <a:pt x="3921" y="5241"/>
                </a:lnTo>
                <a:lnTo>
                  <a:pt x="3990" y="5241"/>
                </a:lnTo>
                <a:lnTo>
                  <a:pt x="3990" y="5331"/>
                </a:lnTo>
                <a:lnTo>
                  <a:pt x="4059" y="5331"/>
                </a:lnTo>
                <a:lnTo>
                  <a:pt x="4059" y="5422"/>
                </a:lnTo>
                <a:lnTo>
                  <a:pt x="4128" y="5422"/>
                </a:lnTo>
                <a:lnTo>
                  <a:pt x="4128" y="5512"/>
                </a:lnTo>
                <a:lnTo>
                  <a:pt x="4197" y="5512"/>
                </a:lnTo>
                <a:lnTo>
                  <a:pt x="4197" y="5602"/>
                </a:lnTo>
                <a:lnTo>
                  <a:pt x="4265" y="5602"/>
                </a:lnTo>
                <a:lnTo>
                  <a:pt x="4265" y="5693"/>
                </a:lnTo>
                <a:lnTo>
                  <a:pt x="4334" y="5693"/>
                </a:lnTo>
                <a:lnTo>
                  <a:pt x="4334" y="5783"/>
                </a:lnTo>
                <a:lnTo>
                  <a:pt x="4403" y="5783"/>
                </a:lnTo>
                <a:lnTo>
                  <a:pt x="4403" y="5874"/>
                </a:lnTo>
                <a:lnTo>
                  <a:pt x="4472" y="5874"/>
                </a:lnTo>
                <a:lnTo>
                  <a:pt x="4472" y="5964"/>
                </a:lnTo>
                <a:lnTo>
                  <a:pt x="4541" y="5964"/>
                </a:lnTo>
                <a:lnTo>
                  <a:pt x="4541" y="6054"/>
                </a:lnTo>
                <a:lnTo>
                  <a:pt x="4609" y="6054"/>
                </a:lnTo>
                <a:lnTo>
                  <a:pt x="4609" y="6145"/>
                </a:lnTo>
                <a:lnTo>
                  <a:pt x="4678" y="6145"/>
                </a:lnTo>
                <a:lnTo>
                  <a:pt x="4678" y="6235"/>
                </a:lnTo>
                <a:lnTo>
                  <a:pt x="4747" y="6235"/>
                </a:lnTo>
                <a:lnTo>
                  <a:pt x="4747" y="6325"/>
                </a:lnTo>
                <a:lnTo>
                  <a:pt x="4816" y="6325"/>
                </a:lnTo>
                <a:lnTo>
                  <a:pt x="4816" y="6416"/>
                </a:lnTo>
                <a:lnTo>
                  <a:pt x="4885" y="6416"/>
                </a:lnTo>
                <a:lnTo>
                  <a:pt x="4885" y="6506"/>
                </a:lnTo>
                <a:lnTo>
                  <a:pt x="4953" y="6506"/>
                </a:lnTo>
                <a:lnTo>
                  <a:pt x="4953" y="6597"/>
                </a:lnTo>
                <a:lnTo>
                  <a:pt x="5022" y="6597"/>
                </a:lnTo>
                <a:lnTo>
                  <a:pt x="5022" y="6687"/>
                </a:lnTo>
                <a:lnTo>
                  <a:pt x="5091" y="6687"/>
                </a:lnTo>
                <a:lnTo>
                  <a:pt x="5091" y="6777"/>
                </a:lnTo>
                <a:lnTo>
                  <a:pt x="5160" y="6777"/>
                </a:lnTo>
                <a:lnTo>
                  <a:pt x="5160" y="6868"/>
                </a:lnTo>
                <a:lnTo>
                  <a:pt x="5229" y="6868"/>
                </a:lnTo>
                <a:lnTo>
                  <a:pt x="5229" y="6958"/>
                </a:lnTo>
                <a:lnTo>
                  <a:pt x="5297" y="6958"/>
                </a:lnTo>
                <a:lnTo>
                  <a:pt x="5297" y="7048"/>
                </a:lnTo>
                <a:lnTo>
                  <a:pt x="5366" y="7048"/>
                </a:lnTo>
                <a:lnTo>
                  <a:pt x="5366" y="7139"/>
                </a:lnTo>
                <a:lnTo>
                  <a:pt x="5435" y="7139"/>
                </a:lnTo>
                <a:lnTo>
                  <a:pt x="5435" y="7229"/>
                </a:lnTo>
                <a:lnTo>
                  <a:pt x="5504" y="7229"/>
                </a:lnTo>
                <a:lnTo>
                  <a:pt x="5504" y="7319"/>
                </a:lnTo>
                <a:lnTo>
                  <a:pt x="5573" y="7319"/>
                </a:lnTo>
                <a:lnTo>
                  <a:pt x="5573" y="7410"/>
                </a:lnTo>
                <a:lnTo>
                  <a:pt x="5641" y="7410"/>
                </a:lnTo>
                <a:lnTo>
                  <a:pt x="5641" y="7500"/>
                </a:lnTo>
                <a:lnTo>
                  <a:pt x="5710" y="7500"/>
                </a:lnTo>
                <a:lnTo>
                  <a:pt x="5710" y="7591"/>
                </a:lnTo>
                <a:lnTo>
                  <a:pt x="5779" y="7591"/>
                </a:lnTo>
                <a:lnTo>
                  <a:pt x="5779" y="7681"/>
                </a:lnTo>
                <a:lnTo>
                  <a:pt x="5848" y="7681"/>
                </a:lnTo>
                <a:lnTo>
                  <a:pt x="5848" y="7771"/>
                </a:lnTo>
                <a:lnTo>
                  <a:pt x="5917" y="7771"/>
                </a:lnTo>
                <a:lnTo>
                  <a:pt x="5917" y="7862"/>
                </a:lnTo>
                <a:lnTo>
                  <a:pt x="5985" y="7862"/>
                </a:lnTo>
                <a:lnTo>
                  <a:pt x="5985" y="7952"/>
                </a:lnTo>
                <a:lnTo>
                  <a:pt x="6054" y="7952"/>
                </a:lnTo>
                <a:lnTo>
                  <a:pt x="6054" y="8042"/>
                </a:lnTo>
                <a:lnTo>
                  <a:pt x="6123" y="8042"/>
                </a:lnTo>
                <a:lnTo>
                  <a:pt x="6123" y="8133"/>
                </a:lnTo>
                <a:lnTo>
                  <a:pt x="6192" y="8133"/>
                </a:lnTo>
                <a:lnTo>
                  <a:pt x="6192" y="8223"/>
                </a:lnTo>
                <a:lnTo>
                  <a:pt x="6261" y="8223"/>
                </a:lnTo>
                <a:lnTo>
                  <a:pt x="6261" y="8314"/>
                </a:lnTo>
                <a:lnTo>
                  <a:pt x="6329" y="8314"/>
                </a:lnTo>
                <a:lnTo>
                  <a:pt x="6329" y="8404"/>
                </a:lnTo>
                <a:lnTo>
                  <a:pt x="6398" y="8404"/>
                </a:lnTo>
                <a:lnTo>
                  <a:pt x="6398" y="8494"/>
                </a:lnTo>
                <a:lnTo>
                  <a:pt x="6467" y="8494"/>
                </a:lnTo>
                <a:lnTo>
                  <a:pt x="6467" y="8585"/>
                </a:lnTo>
                <a:lnTo>
                  <a:pt x="6536" y="8585"/>
                </a:lnTo>
                <a:lnTo>
                  <a:pt x="6536" y="8675"/>
                </a:lnTo>
                <a:lnTo>
                  <a:pt x="6605" y="8675"/>
                </a:lnTo>
                <a:lnTo>
                  <a:pt x="6605" y="8765"/>
                </a:lnTo>
                <a:lnTo>
                  <a:pt x="6673" y="8765"/>
                </a:lnTo>
                <a:lnTo>
                  <a:pt x="6673" y="8856"/>
                </a:lnTo>
                <a:lnTo>
                  <a:pt x="6742" y="8856"/>
                </a:lnTo>
                <a:lnTo>
                  <a:pt x="6742" y="8946"/>
                </a:lnTo>
                <a:lnTo>
                  <a:pt x="6811" y="8946"/>
                </a:lnTo>
                <a:lnTo>
                  <a:pt x="6811" y="9037"/>
                </a:lnTo>
                <a:lnTo>
                  <a:pt x="6880" y="9037"/>
                </a:lnTo>
                <a:lnTo>
                  <a:pt x="6880" y="8946"/>
                </a:lnTo>
                <a:lnTo>
                  <a:pt x="6811" y="8946"/>
                </a:lnTo>
                <a:lnTo>
                  <a:pt x="6811" y="8856"/>
                </a:lnTo>
                <a:lnTo>
                  <a:pt x="6742" y="8856"/>
                </a:lnTo>
                <a:lnTo>
                  <a:pt x="6742" y="8765"/>
                </a:lnTo>
                <a:lnTo>
                  <a:pt x="6673" y="8765"/>
                </a:lnTo>
                <a:lnTo>
                  <a:pt x="6673" y="8675"/>
                </a:lnTo>
                <a:lnTo>
                  <a:pt x="6605" y="8675"/>
                </a:lnTo>
                <a:lnTo>
                  <a:pt x="6605" y="8585"/>
                </a:lnTo>
                <a:lnTo>
                  <a:pt x="6536" y="8585"/>
                </a:lnTo>
                <a:lnTo>
                  <a:pt x="6536" y="8494"/>
                </a:lnTo>
                <a:lnTo>
                  <a:pt x="6467" y="8494"/>
                </a:lnTo>
                <a:lnTo>
                  <a:pt x="6467" y="8404"/>
                </a:lnTo>
                <a:lnTo>
                  <a:pt x="6398" y="8404"/>
                </a:lnTo>
                <a:lnTo>
                  <a:pt x="6398" y="8314"/>
                </a:lnTo>
                <a:lnTo>
                  <a:pt x="6329" y="8314"/>
                </a:lnTo>
                <a:lnTo>
                  <a:pt x="6329" y="8223"/>
                </a:lnTo>
                <a:lnTo>
                  <a:pt x="6261" y="8223"/>
                </a:lnTo>
                <a:lnTo>
                  <a:pt x="6261" y="8133"/>
                </a:lnTo>
                <a:lnTo>
                  <a:pt x="6192" y="8133"/>
                </a:lnTo>
                <a:lnTo>
                  <a:pt x="6192" y="8042"/>
                </a:lnTo>
                <a:lnTo>
                  <a:pt x="6123" y="8042"/>
                </a:lnTo>
                <a:lnTo>
                  <a:pt x="6123" y="7952"/>
                </a:lnTo>
                <a:lnTo>
                  <a:pt x="6054" y="7952"/>
                </a:lnTo>
                <a:lnTo>
                  <a:pt x="6054" y="7862"/>
                </a:lnTo>
                <a:lnTo>
                  <a:pt x="5985" y="7862"/>
                </a:lnTo>
                <a:lnTo>
                  <a:pt x="5985" y="7771"/>
                </a:lnTo>
                <a:lnTo>
                  <a:pt x="5917" y="7771"/>
                </a:lnTo>
                <a:lnTo>
                  <a:pt x="5917" y="7681"/>
                </a:lnTo>
                <a:lnTo>
                  <a:pt x="5848" y="7681"/>
                </a:lnTo>
                <a:lnTo>
                  <a:pt x="5848" y="7591"/>
                </a:lnTo>
                <a:lnTo>
                  <a:pt x="5779" y="7591"/>
                </a:lnTo>
                <a:lnTo>
                  <a:pt x="5779" y="7500"/>
                </a:lnTo>
                <a:lnTo>
                  <a:pt x="5710" y="7500"/>
                </a:lnTo>
                <a:lnTo>
                  <a:pt x="5710" y="7410"/>
                </a:lnTo>
                <a:lnTo>
                  <a:pt x="5641" y="7410"/>
                </a:lnTo>
                <a:lnTo>
                  <a:pt x="5641" y="7319"/>
                </a:lnTo>
                <a:lnTo>
                  <a:pt x="5573" y="7319"/>
                </a:lnTo>
                <a:lnTo>
                  <a:pt x="5573" y="7229"/>
                </a:lnTo>
                <a:lnTo>
                  <a:pt x="5504" y="7229"/>
                </a:lnTo>
                <a:lnTo>
                  <a:pt x="5504" y="7139"/>
                </a:lnTo>
                <a:lnTo>
                  <a:pt x="5435" y="7139"/>
                </a:lnTo>
                <a:lnTo>
                  <a:pt x="5435" y="7048"/>
                </a:lnTo>
                <a:lnTo>
                  <a:pt x="5366" y="7048"/>
                </a:lnTo>
                <a:lnTo>
                  <a:pt x="5366" y="6958"/>
                </a:lnTo>
                <a:lnTo>
                  <a:pt x="5297" y="6958"/>
                </a:lnTo>
                <a:lnTo>
                  <a:pt x="5297" y="6868"/>
                </a:lnTo>
                <a:lnTo>
                  <a:pt x="5229" y="6868"/>
                </a:lnTo>
                <a:lnTo>
                  <a:pt x="5229" y="6777"/>
                </a:lnTo>
                <a:lnTo>
                  <a:pt x="5160" y="6777"/>
                </a:lnTo>
                <a:lnTo>
                  <a:pt x="5160" y="6687"/>
                </a:lnTo>
                <a:lnTo>
                  <a:pt x="5091" y="6687"/>
                </a:lnTo>
                <a:lnTo>
                  <a:pt x="5091" y="6597"/>
                </a:lnTo>
                <a:lnTo>
                  <a:pt x="5022" y="6597"/>
                </a:lnTo>
                <a:lnTo>
                  <a:pt x="5022" y="6506"/>
                </a:lnTo>
                <a:lnTo>
                  <a:pt x="4953" y="6506"/>
                </a:lnTo>
                <a:lnTo>
                  <a:pt x="4953" y="6416"/>
                </a:lnTo>
                <a:lnTo>
                  <a:pt x="4885" y="6416"/>
                </a:lnTo>
                <a:lnTo>
                  <a:pt x="4885" y="6325"/>
                </a:lnTo>
                <a:lnTo>
                  <a:pt x="4816" y="6325"/>
                </a:lnTo>
                <a:lnTo>
                  <a:pt x="4816" y="6235"/>
                </a:lnTo>
                <a:lnTo>
                  <a:pt x="4747" y="6235"/>
                </a:lnTo>
                <a:lnTo>
                  <a:pt x="4747" y="6145"/>
                </a:lnTo>
                <a:lnTo>
                  <a:pt x="4678" y="6145"/>
                </a:lnTo>
                <a:lnTo>
                  <a:pt x="4678" y="6054"/>
                </a:lnTo>
                <a:lnTo>
                  <a:pt x="4609" y="6054"/>
                </a:lnTo>
                <a:lnTo>
                  <a:pt x="4609" y="5964"/>
                </a:lnTo>
                <a:lnTo>
                  <a:pt x="4541" y="5964"/>
                </a:lnTo>
                <a:lnTo>
                  <a:pt x="4541" y="5874"/>
                </a:lnTo>
                <a:lnTo>
                  <a:pt x="4472" y="5874"/>
                </a:lnTo>
                <a:lnTo>
                  <a:pt x="4472" y="5783"/>
                </a:lnTo>
                <a:lnTo>
                  <a:pt x="4403" y="5783"/>
                </a:lnTo>
                <a:lnTo>
                  <a:pt x="4403" y="5693"/>
                </a:lnTo>
                <a:lnTo>
                  <a:pt x="4334" y="5693"/>
                </a:lnTo>
                <a:lnTo>
                  <a:pt x="4334" y="5602"/>
                </a:lnTo>
                <a:lnTo>
                  <a:pt x="4265" y="5602"/>
                </a:lnTo>
                <a:lnTo>
                  <a:pt x="4265" y="5512"/>
                </a:lnTo>
                <a:lnTo>
                  <a:pt x="4197" y="5512"/>
                </a:lnTo>
                <a:lnTo>
                  <a:pt x="4197" y="5422"/>
                </a:lnTo>
                <a:lnTo>
                  <a:pt x="4128" y="5422"/>
                </a:lnTo>
                <a:lnTo>
                  <a:pt x="4128" y="5331"/>
                </a:lnTo>
                <a:lnTo>
                  <a:pt x="4059" y="5331"/>
                </a:lnTo>
                <a:lnTo>
                  <a:pt x="4059" y="5241"/>
                </a:lnTo>
                <a:lnTo>
                  <a:pt x="3990" y="5241"/>
                </a:lnTo>
                <a:lnTo>
                  <a:pt x="3990" y="5151"/>
                </a:lnTo>
                <a:lnTo>
                  <a:pt x="3921" y="5151"/>
                </a:lnTo>
                <a:lnTo>
                  <a:pt x="3921" y="5060"/>
                </a:lnTo>
                <a:lnTo>
                  <a:pt x="3853" y="5060"/>
                </a:lnTo>
                <a:lnTo>
                  <a:pt x="3853" y="4970"/>
                </a:lnTo>
                <a:lnTo>
                  <a:pt x="3784" y="4970"/>
                </a:lnTo>
                <a:lnTo>
                  <a:pt x="3784" y="4879"/>
                </a:lnTo>
                <a:lnTo>
                  <a:pt x="3715" y="4879"/>
                </a:lnTo>
                <a:lnTo>
                  <a:pt x="3715" y="4789"/>
                </a:lnTo>
                <a:lnTo>
                  <a:pt x="3646" y="4789"/>
                </a:lnTo>
                <a:lnTo>
                  <a:pt x="3646" y="4699"/>
                </a:lnTo>
                <a:lnTo>
                  <a:pt x="3577" y="4699"/>
                </a:lnTo>
                <a:lnTo>
                  <a:pt x="3577" y="4608"/>
                </a:lnTo>
                <a:lnTo>
                  <a:pt x="3509" y="4608"/>
                </a:lnTo>
                <a:lnTo>
                  <a:pt x="3509" y="4518"/>
                </a:lnTo>
                <a:lnTo>
                  <a:pt x="3440" y="4518"/>
                </a:lnTo>
                <a:lnTo>
                  <a:pt x="3440" y="4428"/>
                </a:lnTo>
                <a:lnTo>
                  <a:pt x="3371" y="4428"/>
                </a:lnTo>
                <a:lnTo>
                  <a:pt x="3371" y="4337"/>
                </a:lnTo>
                <a:lnTo>
                  <a:pt x="3302" y="4337"/>
                </a:lnTo>
                <a:lnTo>
                  <a:pt x="3302" y="4247"/>
                </a:lnTo>
                <a:lnTo>
                  <a:pt x="3233" y="4247"/>
                </a:lnTo>
                <a:lnTo>
                  <a:pt x="3233" y="4157"/>
                </a:lnTo>
                <a:lnTo>
                  <a:pt x="3165" y="4157"/>
                </a:lnTo>
                <a:lnTo>
                  <a:pt x="3165" y="4066"/>
                </a:lnTo>
                <a:lnTo>
                  <a:pt x="3096" y="4066"/>
                </a:lnTo>
                <a:lnTo>
                  <a:pt x="3096" y="3976"/>
                </a:lnTo>
                <a:lnTo>
                  <a:pt x="3027" y="3976"/>
                </a:lnTo>
                <a:lnTo>
                  <a:pt x="3027" y="3885"/>
                </a:lnTo>
                <a:lnTo>
                  <a:pt x="2958" y="3885"/>
                </a:lnTo>
                <a:lnTo>
                  <a:pt x="2958" y="3795"/>
                </a:lnTo>
                <a:lnTo>
                  <a:pt x="2889" y="3795"/>
                </a:lnTo>
                <a:lnTo>
                  <a:pt x="2889" y="3705"/>
                </a:lnTo>
                <a:lnTo>
                  <a:pt x="2821" y="3705"/>
                </a:lnTo>
                <a:lnTo>
                  <a:pt x="2821" y="3614"/>
                </a:lnTo>
                <a:lnTo>
                  <a:pt x="2752" y="3614"/>
                </a:lnTo>
                <a:lnTo>
                  <a:pt x="2752" y="3524"/>
                </a:lnTo>
                <a:lnTo>
                  <a:pt x="2683" y="3524"/>
                </a:lnTo>
                <a:lnTo>
                  <a:pt x="2683" y="3434"/>
                </a:lnTo>
                <a:lnTo>
                  <a:pt x="2614" y="3434"/>
                </a:lnTo>
                <a:lnTo>
                  <a:pt x="2614" y="3343"/>
                </a:lnTo>
                <a:lnTo>
                  <a:pt x="2545" y="3343"/>
                </a:lnTo>
                <a:lnTo>
                  <a:pt x="2545" y="3253"/>
                </a:lnTo>
                <a:lnTo>
                  <a:pt x="2477" y="3253"/>
                </a:lnTo>
                <a:lnTo>
                  <a:pt x="2477" y="3162"/>
                </a:lnTo>
                <a:lnTo>
                  <a:pt x="2408" y="3162"/>
                </a:lnTo>
                <a:lnTo>
                  <a:pt x="2408" y="3072"/>
                </a:lnTo>
                <a:lnTo>
                  <a:pt x="2339" y="3072"/>
                </a:lnTo>
                <a:lnTo>
                  <a:pt x="2339" y="2982"/>
                </a:lnTo>
                <a:lnTo>
                  <a:pt x="2270" y="2982"/>
                </a:lnTo>
                <a:lnTo>
                  <a:pt x="2270" y="2891"/>
                </a:lnTo>
                <a:lnTo>
                  <a:pt x="2201" y="2891"/>
                </a:lnTo>
                <a:lnTo>
                  <a:pt x="2201" y="2801"/>
                </a:lnTo>
                <a:lnTo>
                  <a:pt x="2133" y="2801"/>
                </a:lnTo>
                <a:lnTo>
                  <a:pt x="2133" y="2711"/>
                </a:lnTo>
                <a:lnTo>
                  <a:pt x="2064" y="2711"/>
                </a:lnTo>
                <a:lnTo>
                  <a:pt x="2064" y="2620"/>
                </a:lnTo>
                <a:lnTo>
                  <a:pt x="1995" y="2620"/>
                </a:lnTo>
                <a:lnTo>
                  <a:pt x="1995" y="2530"/>
                </a:lnTo>
                <a:lnTo>
                  <a:pt x="1926" y="2530"/>
                </a:lnTo>
                <a:lnTo>
                  <a:pt x="1926" y="2439"/>
                </a:lnTo>
                <a:lnTo>
                  <a:pt x="1857" y="2439"/>
                </a:lnTo>
                <a:lnTo>
                  <a:pt x="1857" y="2349"/>
                </a:lnTo>
                <a:lnTo>
                  <a:pt x="1789" y="2349"/>
                </a:lnTo>
                <a:lnTo>
                  <a:pt x="1789" y="2259"/>
                </a:lnTo>
                <a:lnTo>
                  <a:pt x="1720" y="2259"/>
                </a:lnTo>
                <a:lnTo>
                  <a:pt x="1720" y="2168"/>
                </a:lnTo>
                <a:lnTo>
                  <a:pt x="1651" y="2168"/>
                </a:lnTo>
                <a:lnTo>
                  <a:pt x="1651" y="2078"/>
                </a:lnTo>
                <a:lnTo>
                  <a:pt x="1582" y="2078"/>
                </a:lnTo>
                <a:lnTo>
                  <a:pt x="1582" y="1988"/>
                </a:lnTo>
                <a:lnTo>
                  <a:pt x="1513" y="1988"/>
                </a:lnTo>
                <a:lnTo>
                  <a:pt x="1513" y="1897"/>
                </a:lnTo>
                <a:lnTo>
                  <a:pt x="1445" y="1897"/>
                </a:lnTo>
                <a:lnTo>
                  <a:pt x="1445" y="1807"/>
                </a:lnTo>
                <a:lnTo>
                  <a:pt x="1376" y="1807"/>
                </a:lnTo>
                <a:lnTo>
                  <a:pt x="1376" y="1717"/>
                </a:lnTo>
                <a:lnTo>
                  <a:pt x="1307" y="1717"/>
                </a:lnTo>
                <a:lnTo>
                  <a:pt x="1307" y="1626"/>
                </a:lnTo>
                <a:lnTo>
                  <a:pt x="1238" y="1626"/>
                </a:lnTo>
                <a:lnTo>
                  <a:pt x="1238" y="1536"/>
                </a:lnTo>
                <a:lnTo>
                  <a:pt x="1169" y="1536"/>
                </a:lnTo>
                <a:lnTo>
                  <a:pt x="1169" y="1445"/>
                </a:lnTo>
                <a:lnTo>
                  <a:pt x="1101" y="1445"/>
                </a:lnTo>
                <a:lnTo>
                  <a:pt x="1101" y="1355"/>
                </a:lnTo>
                <a:lnTo>
                  <a:pt x="1032" y="1355"/>
                </a:lnTo>
                <a:lnTo>
                  <a:pt x="1032" y="1265"/>
                </a:lnTo>
                <a:lnTo>
                  <a:pt x="963" y="1265"/>
                </a:lnTo>
                <a:lnTo>
                  <a:pt x="963" y="1174"/>
                </a:lnTo>
                <a:lnTo>
                  <a:pt x="894" y="1174"/>
                </a:lnTo>
                <a:lnTo>
                  <a:pt x="894" y="1084"/>
                </a:lnTo>
                <a:lnTo>
                  <a:pt x="825" y="1084"/>
                </a:lnTo>
                <a:lnTo>
                  <a:pt x="825" y="994"/>
                </a:lnTo>
                <a:lnTo>
                  <a:pt x="757" y="994"/>
                </a:lnTo>
                <a:lnTo>
                  <a:pt x="757" y="903"/>
                </a:lnTo>
                <a:lnTo>
                  <a:pt x="688" y="903"/>
                </a:lnTo>
                <a:lnTo>
                  <a:pt x="688" y="813"/>
                </a:lnTo>
                <a:lnTo>
                  <a:pt x="619" y="813"/>
                </a:lnTo>
                <a:lnTo>
                  <a:pt x="619" y="722"/>
                </a:lnTo>
                <a:lnTo>
                  <a:pt x="550" y="722"/>
                </a:lnTo>
                <a:lnTo>
                  <a:pt x="550" y="632"/>
                </a:lnTo>
                <a:lnTo>
                  <a:pt x="481" y="632"/>
                </a:lnTo>
                <a:lnTo>
                  <a:pt x="481" y="542"/>
                </a:lnTo>
                <a:lnTo>
                  <a:pt x="413" y="542"/>
                </a:lnTo>
                <a:lnTo>
                  <a:pt x="413" y="451"/>
                </a:lnTo>
                <a:lnTo>
                  <a:pt x="344" y="451"/>
                </a:lnTo>
                <a:lnTo>
                  <a:pt x="344" y="361"/>
                </a:lnTo>
                <a:lnTo>
                  <a:pt x="275" y="361"/>
                </a:lnTo>
                <a:lnTo>
                  <a:pt x="275" y="271"/>
                </a:lnTo>
                <a:lnTo>
                  <a:pt x="206" y="271"/>
                </a:lnTo>
                <a:lnTo>
                  <a:pt x="206" y="180"/>
                </a:lnTo>
                <a:lnTo>
                  <a:pt x="137" y="180"/>
                </a:lnTo>
                <a:lnTo>
                  <a:pt x="137" y="90"/>
                </a:lnTo>
                <a:lnTo>
                  <a:pt x="69" y="90"/>
                </a:lnTo>
                <a:lnTo>
                  <a:pt x="69" y="0"/>
                </a:lnTo>
                <a:lnTo>
                  <a:pt x="0" y="0"/>
                </a:lnTo>
              </a:path>
            </a:pathLst>
          </a:custGeom>
          <a:solidFill>
            <a:srgbClr val="C0C0C0"/>
          </a:solidFill>
          <a:ln w="0">
            <a:solidFill>
              <a:srgbClr val="C0C0C0"/>
            </a:solidFill>
            <a:round/>
            <a:headEnd/>
            <a:tailEnd/>
          </a:ln>
        </p:spPr>
        <p:txBody>
          <a:bodyPr/>
          <a:lstStyle/>
          <a:p>
            <a:endParaRPr lang="en-US"/>
          </a:p>
        </p:txBody>
      </p:sp>
      <p:sp>
        <p:nvSpPr>
          <p:cNvPr id="499883" name="Freeform 171"/>
          <p:cNvSpPr>
            <a:spLocks/>
          </p:cNvSpPr>
          <p:nvPr/>
        </p:nvSpPr>
        <p:spPr bwMode="auto">
          <a:xfrm flipV="1">
            <a:off x="2133600" y="2082800"/>
            <a:ext cx="5486400" cy="3556000"/>
          </a:xfrm>
          <a:custGeom>
            <a:avLst/>
            <a:gdLst>
              <a:gd name="T0" fmla="*/ 2147483647 w 6880"/>
              <a:gd name="T1" fmla="*/ 2147483647 h 9037"/>
              <a:gd name="T2" fmla="*/ 2147483647 w 6880"/>
              <a:gd name="T3" fmla="*/ 2147483647 h 9037"/>
              <a:gd name="T4" fmla="*/ 2147483647 w 6880"/>
              <a:gd name="T5" fmla="*/ 2147483647 h 9037"/>
              <a:gd name="T6" fmla="*/ 2147483647 w 6880"/>
              <a:gd name="T7" fmla="*/ 2147483647 h 9037"/>
              <a:gd name="T8" fmla="*/ 2147483647 w 6880"/>
              <a:gd name="T9" fmla="*/ 2147483647 h 9037"/>
              <a:gd name="T10" fmla="*/ 2147483647 w 6880"/>
              <a:gd name="T11" fmla="*/ 2147483647 h 9037"/>
              <a:gd name="T12" fmla="*/ 2147483647 w 6880"/>
              <a:gd name="T13" fmla="*/ 2147483647 h 9037"/>
              <a:gd name="T14" fmla="*/ 2147483647 w 6880"/>
              <a:gd name="T15" fmla="*/ 2147483647 h 9037"/>
              <a:gd name="T16" fmla="*/ 2147483647 w 6880"/>
              <a:gd name="T17" fmla="*/ 2147483647 h 9037"/>
              <a:gd name="T18" fmla="*/ 2147483647 w 6880"/>
              <a:gd name="T19" fmla="*/ 2147483647 h 9037"/>
              <a:gd name="T20" fmla="*/ 2147483647 w 6880"/>
              <a:gd name="T21" fmla="*/ 2147483647 h 9037"/>
              <a:gd name="T22" fmla="*/ 2147483647 w 6880"/>
              <a:gd name="T23" fmla="*/ 2147483647 h 9037"/>
              <a:gd name="T24" fmla="*/ 2147483647 w 6880"/>
              <a:gd name="T25" fmla="*/ 2147483647 h 9037"/>
              <a:gd name="T26" fmla="*/ 2147483647 w 6880"/>
              <a:gd name="T27" fmla="*/ 2147483647 h 9037"/>
              <a:gd name="T28" fmla="*/ 2147483647 w 6880"/>
              <a:gd name="T29" fmla="*/ 2147483647 h 9037"/>
              <a:gd name="T30" fmla="*/ 2147483647 w 6880"/>
              <a:gd name="T31" fmla="*/ 2147483647 h 9037"/>
              <a:gd name="T32" fmla="*/ 2147483647 w 6880"/>
              <a:gd name="T33" fmla="*/ 2147483647 h 9037"/>
              <a:gd name="T34" fmla="*/ 2147483647 w 6880"/>
              <a:gd name="T35" fmla="*/ 2147483647 h 9037"/>
              <a:gd name="T36" fmla="*/ 2147483647 w 6880"/>
              <a:gd name="T37" fmla="*/ 2147483647 h 9037"/>
              <a:gd name="T38" fmla="*/ 2147483647 w 6880"/>
              <a:gd name="T39" fmla="*/ 2147483647 h 9037"/>
              <a:gd name="T40" fmla="*/ 2147483647 w 6880"/>
              <a:gd name="T41" fmla="*/ 2147483647 h 9037"/>
              <a:gd name="T42" fmla="*/ 2147483647 w 6880"/>
              <a:gd name="T43" fmla="*/ 2147483647 h 9037"/>
              <a:gd name="T44" fmla="*/ 2147483647 w 6880"/>
              <a:gd name="T45" fmla="*/ 2147483647 h 9037"/>
              <a:gd name="T46" fmla="*/ 2147483647 w 6880"/>
              <a:gd name="T47" fmla="*/ 2147483647 h 9037"/>
              <a:gd name="T48" fmla="*/ 2147483647 w 6880"/>
              <a:gd name="T49" fmla="*/ 2147483647 h 9037"/>
              <a:gd name="T50" fmla="*/ 2147483647 w 6880"/>
              <a:gd name="T51" fmla="*/ 2147483647 h 9037"/>
              <a:gd name="T52" fmla="*/ 2147483647 w 6880"/>
              <a:gd name="T53" fmla="*/ 2147483647 h 9037"/>
              <a:gd name="T54" fmla="*/ 2147483647 w 6880"/>
              <a:gd name="T55" fmla="*/ 2147483647 h 9037"/>
              <a:gd name="T56" fmla="*/ 2147483647 w 6880"/>
              <a:gd name="T57" fmla="*/ 2147483647 h 9037"/>
              <a:gd name="T58" fmla="*/ 2147483647 w 6880"/>
              <a:gd name="T59" fmla="*/ 2147483647 h 9037"/>
              <a:gd name="T60" fmla="*/ 2147483647 w 6880"/>
              <a:gd name="T61" fmla="*/ 2147483647 h 9037"/>
              <a:gd name="T62" fmla="*/ 2147483647 w 6880"/>
              <a:gd name="T63" fmla="*/ 2147483647 h 9037"/>
              <a:gd name="T64" fmla="*/ 2147483647 w 6880"/>
              <a:gd name="T65" fmla="*/ 2147483647 h 9037"/>
              <a:gd name="T66" fmla="*/ 2147483647 w 6880"/>
              <a:gd name="T67" fmla="*/ 2147483647 h 9037"/>
              <a:gd name="T68" fmla="*/ 2147483647 w 6880"/>
              <a:gd name="T69" fmla="*/ 2147483647 h 9037"/>
              <a:gd name="T70" fmla="*/ 2147483647 w 6880"/>
              <a:gd name="T71" fmla="*/ 2147483647 h 9037"/>
              <a:gd name="T72" fmla="*/ 2147483647 w 6880"/>
              <a:gd name="T73" fmla="*/ 2147483647 h 9037"/>
              <a:gd name="T74" fmla="*/ 2147483647 w 6880"/>
              <a:gd name="T75" fmla="*/ 2147483647 h 9037"/>
              <a:gd name="T76" fmla="*/ 2147483647 w 6880"/>
              <a:gd name="T77" fmla="*/ 2147483647 h 9037"/>
              <a:gd name="T78" fmla="*/ 2147483647 w 6880"/>
              <a:gd name="T79" fmla="*/ 2147483647 h 9037"/>
              <a:gd name="T80" fmla="*/ 2147483647 w 6880"/>
              <a:gd name="T81" fmla="*/ 2147483647 h 9037"/>
              <a:gd name="T82" fmla="*/ 2147483647 w 6880"/>
              <a:gd name="T83" fmla="*/ 2147483647 h 9037"/>
              <a:gd name="T84" fmla="*/ 2147483647 w 6880"/>
              <a:gd name="T85" fmla="*/ 2147483647 h 9037"/>
              <a:gd name="T86" fmla="*/ 2147483647 w 6880"/>
              <a:gd name="T87" fmla="*/ 2147483647 h 9037"/>
              <a:gd name="T88" fmla="*/ 2147483647 w 6880"/>
              <a:gd name="T89" fmla="*/ 2147483647 h 9037"/>
              <a:gd name="T90" fmla="*/ 2147483647 w 6880"/>
              <a:gd name="T91" fmla="*/ 2147483647 h 9037"/>
              <a:gd name="T92" fmla="*/ 2147483647 w 6880"/>
              <a:gd name="T93" fmla="*/ 2147483647 h 9037"/>
              <a:gd name="T94" fmla="*/ 2147483647 w 6880"/>
              <a:gd name="T95" fmla="*/ 2147483647 h 9037"/>
              <a:gd name="T96" fmla="*/ 2147483647 w 6880"/>
              <a:gd name="T97" fmla="*/ 2147483647 h 9037"/>
              <a:gd name="T98" fmla="*/ 2147483647 w 6880"/>
              <a:gd name="T99" fmla="*/ 2147483647 h 9037"/>
              <a:gd name="T100" fmla="*/ 2147483647 w 6880"/>
              <a:gd name="T101" fmla="*/ 2147483647 h 9037"/>
              <a:gd name="T102" fmla="*/ 2147483647 w 6880"/>
              <a:gd name="T103" fmla="*/ 2147483647 h 9037"/>
              <a:gd name="T104" fmla="*/ 2147483647 w 6880"/>
              <a:gd name="T105" fmla="*/ 2147483647 h 9037"/>
              <a:gd name="T106" fmla="*/ 2147483647 w 6880"/>
              <a:gd name="T107" fmla="*/ 2147483647 h 9037"/>
              <a:gd name="T108" fmla="*/ 2147483647 w 6880"/>
              <a:gd name="T109" fmla="*/ 2147483647 h 9037"/>
              <a:gd name="T110" fmla="*/ 2147483647 w 6880"/>
              <a:gd name="T111" fmla="*/ 2147483647 h 9037"/>
              <a:gd name="T112" fmla="*/ 2147483647 w 6880"/>
              <a:gd name="T113" fmla="*/ 2147483647 h 9037"/>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6880"/>
              <a:gd name="T172" fmla="*/ 0 h 9037"/>
              <a:gd name="T173" fmla="*/ 6880 w 6880"/>
              <a:gd name="T174" fmla="*/ 9037 h 9037"/>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6880" h="9037">
                <a:moveTo>
                  <a:pt x="0" y="0"/>
                </a:moveTo>
                <a:lnTo>
                  <a:pt x="0" y="0"/>
                </a:lnTo>
                <a:lnTo>
                  <a:pt x="0" y="90"/>
                </a:lnTo>
                <a:lnTo>
                  <a:pt x="103" y="90"/>
                </a:lnTo>
                <a:lnTo>
                  <a:pt x="103" y="180"/>
                </a:lnTo>
                <a:lnTo>
                  <a:pt x="172" y="180"/>
                </a:lnTo>
                <a:lnTo>
                  <a:pt x="172" y="271"/>
                </a:lnTo>
                <a:lnTo>
                  <a:pt x="241" y="271"/>
                </a:lnTo>
                <a:lnTo>
                  <a:pt x="241" y="361"/>
                </a:lnTo>
                <a:lnTo>
                  <a:pt x="309" y="361"/>
                </a:lnTo>
                <a:lnTo>
                  <a:pt x="309" y="451"/>
                </a:lnTo>
                <a:lnTo>
                  <a:pt x="378" y="451"/>
                </a:lnTo>
                <a:lnTo>
                  <a:pt x="378" y="542"/>
                </a:lnTo>
                <a:lnTo>
                  <a:pt x="447" y="542"/>
                </a:lnTo>
                <a:lnTo>
                  <a:pt x="447" y="632"/>
                </a:lnTo>
                <a:lnTo>
                  <a:pt x="516" y="632"/>
                </a:lnTo>
                <a:lnTo>
                  <a:pt x="516" y="722"/>
                </a:lnTo>
                <a:lnTo>
                  <a:pt x="550" y="722"/>
                </a:lnTo>
                <a:lnTo>
                  <a:pt x="550" y="813"/>
                </a:lnTo>
                <a:lnTo>
                  <a:pt x="619" y="813"/>
                </a:lnTo>
                <a:lnTo>
                  <a:pt x="619" y="903"/>
                </a:lnTo>
                <a:lnTo>
                  <a:pt x="688" y="903"/>
                </a:lnTo>
                <a:lnTo>
                  <a:pt x="688" y="994"/>
                </a:lnTo>
                <a:lnTo>
                  <a:pt x="757" y="994"/>
                </a:lnTo>
                <a:lnTo>
                  <a:pt x="757" y="1084"/>
                </a:lnTo>
                <a:lnTo>
                  <a:pt x="825" y="1084"/>
                </a:lnTo>
                <a:lnTo>
                  <a:pt x="825" y="1174"/>
                </a:lnTo>
                <a:lnTo>
                  <a:pt x="894" y="1174"/>
                </a:lnTo>
                <a:lnTo>
                  <a:pt x="894" y="1265"/>
                </a:lnTo>
                <a:lnTo>
                  <a:pt x="963" y="1265"/>
                </a:lnTo>
                <a:lnTo>
                  <a:pt x="963" y="1355"/>
                </a:lnTo>
                <a:lnTo>
                  <a:pt x="1032" y="1355"/>
                </a:lnTo>
                <a:lnTo>
                  <a:pt x="1032" y="1445"/>
                </a:lnTo>
                <a:lnTo>
                  <a:pt x="1066" y="1445"/>
                </a:lnTo>
                <a:lnTo>
                  <a:pt x="1066" y="1536"/>
                </a:lnTo>
                <a:lnTo>
                  <a:pt x="1135" y="1536"/>
                </a:lnTo>
                <a:lnTo>
                  <a:pt x="1135" y="1626"/>
                </a:lnTo>
                <a:lnTo>
                  <a:pt x="1204" y="1626"/>
                </a:lnTo>
                <a:lnTo>
                  <a:pt x="1204" y="1717"/>
                </a:lnTo>
                <a:lnTo>
                  <a:pt x="1273" y="1717"/>
                </a:lnTo>
                <a:lnTo>
                  <a:pt x="1273" y="1807"/>
                </a:lnTo>
                <a:lnTo>
                  <a:pt x="1341" y="1807"/>
                </a:lnTo>
                <a:lnTo>
                  <a:pt x="1341" y="1897"/>
                </a:lnTo>
                <a:lnTo>
                  <a:pt x="1410" y="1897"/>
                </a:lnTo>
                <a:lnTo>
                  <a:pt x="1410" y="1988"/>
                </a:lnTo>
                <a:lnTo>
                  <a:pt x="1479" y="1988"/>
                </a:lnTo>
                <a:lnTo>
                  <a:pt x="1479" y="2078"/>
                </a:lnTo>
                <a:lnTo>
                  <a:pt x="1548" y="2078"/>
                </a:lnTo>
                <a:lnTo>
                  <a:pt x="1548" y="2168"/>
                </a:lnTo>
                <a:lnTo>
                  <a:pt x="1617" y="2168"/>
                </a:lnTo>
                <a:lnTo>
                  <a:pt x="1617" y="2259"/>
                </a:lnTo>
                <a:lnTo>
                  <a:pt x="1685" y="2259"/>
                </a:lnTo>
                <a:lnTo>
                  <a:pt x="1685" y="2349"/>
                </a:lnTo>
                <a:lnTo>
                  <a:pt x="1754" y="2349"/>
                </a:lnTo>
                <a:lnTo>
                  <a:pt x="1754" y="2439"/>
                </a:lnTo>
                <a:lnTo>
                  <a:pt x="1823" y="2439"/>
                </a:lnTo>
                <a:lnTo>
                  <a:pt x="1823" y="2530"/>
                </a:lnTo>
                <a:lnTo>
                  <a:pt x="1892" y="2530"/>
                </a:lnTo>
                <a:lnTo>
                  <a:pt x="1892" y="2620"/>
                </a:lnTo>
                <a:lnTo>
                  <a:pt x="1961" y="2620"/>
                </a:lnTo>
                <a:lnTo>
                  <a:pt x="1961" y="2711"/>
                </a:lnTo>
                <a:lnTo>
                  <a:pt x="2029" y="2711"/>
                </a:lnTo>
                <a:lnTo>
                  <a:pt x="2029" y="2801"/>
                </a:lnTo>
                <a:lnTo>
                  <a:pt x="2098" y="2801"/>
                </a:lnTo>
                <a:lnTo>
                  <a:pt x="2098" y="2891"/>
                </a:lnTo>
                <a:lnTo>
                  <a:pt x="2167" y="2891"/>
                </a:lnTo>
                <a:lnTo>
                  <a:pt x="2167" y="2982"/>
                </a:lnTo>
                <a:lnTo>
                  <a:pt x="2236" y="2982"/>
                </a:lnTo>
                <a:lnTo>
                  <a:pt x="2236" y="3072"/>
                </a:lnTo>
                <a:lnTo>
                  <a:pt x="2305" y="3072"/>
                </a:lnTo>
                <a:lnTo>
                  <a:pt x="2305" y="3162"/>
                </a:lnTo>
                <a:lnTo>
                  <a:pt x="2373" y="3162"/>
                </a:lnTo>
                <a:lnTo>
                  <a:pt x="2373" y="3253"/>
                </a:lnTo>
                <a:lnTo>
                  <a:pt x="2442" y="3253"/>
                </a:lnTo>
                <a:lnTo>
                  <a:pt x="2442" y="3343"/>
                </a:lnTo>
                <a:lnTo>
                  <a:pt x="2511" y="3343"/>
                </a:lnTo>
                <a:lnTo>
                  <a:pt x="2511" y="3434"/>
                </a:lnTo>
                <a:lnTo>
                  <a:pt x="2580" y="3434"/>
                </a:lnTo>
                <a:lnTo>
                  <a:pt x="2580" y="3524"/>
                </a:lnTo>
                <a:lnTo>
                  <a:pt x="2649" y="3524"/>
                </a:lnTo>
                <a:lnTo>
                  <a:pt x="2649" y="3614"/>
                </a:lnTo>
                <a:lnTo>
                  <a:pt x="2717" y="3614"/>
                </a:lnTo>
                <a:lnTo>
                  <a:pt x="2717" y="3705"/>
                </a:lnTo>
                <a:lnTo>
                  <a:pt x="2786" y="3705"/>
                </a:lnTo>
                <a:lnTo>
                  <a:pt x="2786" y="3795"/>
                </a:lnTo>
                <a:lnTo>
                  <a:pt x="2855" y="3795"/>
                </a:lnTo>
                <a:lnTo>
                  <a:pt x="2855" y="3885"/>
                </a:lnTo>
                <a:lnTo>
                  <a:pt x="2924" y="3885"/>
                </a:lnTo>
                <a:lnTo>
                  <a:pt x="2924" y="3976"/>
                </a:lnTo>
                <a:lnTo>
                  <a:pt x="2993" y="3976"/>
                </a:lnTo>
                <a:lnTo>
                  <a:pt x="2993" y="4066"/>
                </a:lnTo>
                <a:lnTo>
                  <a:pt x="3061" y="4066"/>
                </a:lnTo>
                <a:lnTo>
                  <a:pt x="3061" y="4157"/>
                </a:lnTo>
                <a:lnTo>
                  <a:pt x="3130" y="4157"/>
                </a:lnTo>
                <a:lnTo>
                  <a:pt x="3130" y="4247"/>
                </a:lnTo>
                <a:lnTo>
                  <a:pt x="3199" y="4247"/>
                </a:lnTo>
                <a:lnTo>
                  <a:pt x="3199" y="4337"/>
                </a:lnTo>
                <a:lnTo>
                  <a:pt x="3268" y="4337"/>
                </a:lnTo>
                <a:lnTo>
                  <a:pt x="3268" y="4428"/>
                </a:lnTo>
                <a:lnTo>
                  <a:pt x="3337" y="4428"/>
                </a:lnTo>
                <a:lnTo>
                  <a:pt x="3337" y="4518"/>
                </a:lnTo>
                <a:lnTo>
                  <a:pt x="3405" y="4518"/>
                </a:lnTo>
                <a:lnTo>
                  <a:pt x="3405" y="4608"/>
                </a:lnTo>
                <a:lnTo>
                  <a:pt x="3474" y="4608"/>
                </a:lnTo>
                <a:lnTo>
                  <a:pt x="3474" y="4699"/>
                </a:lnTo>
                <a:lnTo>
                  <a:pt x="3543" y="4699"/>
                </a:lnTo>
                <a:lnTo>
                  <a:pt x="3543" y="4789"/>
                </a:lnTo>
                <a:lnTo>
                  <a:pt x="3612" y="4789"/>
                </a:lnTo>
                <a:lnTo>
                  <a:pt x="3612" y="4879"/>
                </a:lnTo>
                <a:lnTo>
                  <a:pt x="3681" y="4879"/>
                </a:lnTo>
                <a:lnTo>
                  <a:pt x="3681" y="4970"/>
                </a:lnTo>
                <a:lnTo>
                  <a:pt x="3749" y="4970"/>
                </a:lnTo>
                <a:lnTo>
                  <a:pt x="3749" y="5060"/>
                </a:lnTo>
                <a:lnTo>
                  <a:pt x="3818" y="5060"/>
                </a:lnTo>
                <a:lnTo>
                  <a:pt x="3818" y="5151"/>
                </a:lnTo>
                <a:lnTo>
                  <a:pt x="3887" y="5151"/>
                </a:lnTo>
                <a:lnTo>
                  <a:pt x="3887" y="5241"/>
                </a:lnTo>
                <a:lnTo>
                  <a:pt x="3956" y="5241"/>
                </a:lnTo>
                <a:lnTo>
                  <a:pt x="3956" y="5331"/>
                </a:lnTo>
                <a:lnTo>
                  <a:pt x="4025" y="5331"/>
                </a:lnTo>
                <a:lnTo>
                  <a:pt x="4025" y="5422"/>
                </a:lnTo>
                <a:lnTo>
                  <a:pt x="4093" y="5422"/>
                </a:lnTo>
                <a:lnTo>
                  <a:pt x="4093" y="5512"/>
                </a:lnTo>
                <a:lnTo>
                  <a:pt x="4162" y="5512"/>
                </a:lnTo>
                <a:lnTo>
                  <a:pt x="4162" y="5602"/>
                </a:lnTo>
                <a:lnTo>
                  <a:pt x="4231" y="5602"/>
                </a:lnTo>
                <a:lnTo>
                  <a:pt x="4231" y="5693"/>
                </a:lnTo>
                <a:lnTo>
                  <a:pt x="4300" y="5693"/>
                </a:lnTo>
                <a:lnTo>
                  <a:pt x="4300" y="5783"/>
                </a:lnTo>
                <a:lnTo>
                  <a:pt x="4369" y="5783"/>
                </a:lnTo>
                <a:lnTo>
                  <a:pt x="4369" y="5874"/>
                </a:lnTo>
                <a:lnTo>
                  <a:pt x="4437" y="5874"/>
                </a:lnTo>
                <a:lnTo>
                  <a:pt x="4437" y="5964"/>
                </a:lnTo>
                <a:lnTo>
                  <a:pt x="4506" y="5964"/>
                </a:lnTo>
                <a:lnTo>
                  <a:pt x="4506" y="6054"/>
                </a:lnTo>
                <a:lnTo>
                  <a:pt x="4575" y="6054"/>
                </a:lnTo>
                <a:lnTo>
                  <a:pt x="4575" y="6145"/>
                </a:lnTo>
                <a:lnTo>
                  <a:pt x="4644" y="6145"/>
                </a:lnTo>
                <a:lnTo>
                  <a:pt x="4644" y="6235"/>
                </a:lnTo>
                <a:lnTo>
                  <a:pt x="4713" y="6235"/>
                </a:lnTo>
                <a:lnTo>
                  <a:pt x="4713" y="6325"/>
                </a:lnTo>
                <a:lnTo>
                  <a:pt x="4781" y="6325"/>
                </a:lnTo>
                <a:lnTo>
                  <a:pt x="4781" y="6416"/>
                </a:lnTo>
                <a:lnTo>
                  <a:pt x="4850" y="6416"/>
                </a:lnTo>
                <a:lnTo>
                  <a:pt x="4850" y="6506"/>
                </a:lnTo>
                <a:lnTo>
                  <a:pt x="4919" y="6506"/>
                </a:lnTo>
                <a:lnTo>
                  <a:pt x="4919" y="6597"/>
                </a:lnTo>
                <a:lnTo>
                  <a:pt x="4988" y="6597"/>
                </a:lnTo>
                <a:lnTo>
                  <a:pt x="4988" y="6687"/>
                </a:lnTo>
                <a:lnTo>
                  <a:pt x="5057" y="6687"/>
                </a:lnTo>
                <a:lnTo>
                  <a:pt x="5057" y="6777"/>
                </a:lnTo>
                <a:lnTo>
                  <a:pt x="5125" y="6777"/>
                </a:lnTo>
                <a:lnTo>
                  <a:pt x="5125" y="6868"/>
                </a:lnTo>
                <a:lnTo>
                  <a:pt x="5194" y="6868"/>
                </a:lnTo>
                <a:lnTo>
                  <a:pt x="5194" y="6958"/>
                </a:lnTo>
                <a:lnTo>
                  <a:pt x="5263" y="6958"/>
                </a:lnTo>
                <a:lnTo>
                  <a:pt x="5263" y="7048"/>
                </a:lnTo>
                <a:lnTo>
                  <a:pt x="5332" y="7048"/>
                </a:lnTo>
                <a:lnTo>
                  <a:pt x="5332" y="7139"/>
                </a:lnTo>
                <a:lnTo>
                  <a:pt x="5401" y="7139"/>
                </a:lnTo>
                <a:lnTo>
                  <a:pt x="5401" y="7229"/>
                </a:lnTo>
                <a:lnTo>
                  <a:pt x="5469" y="7229"/>
                </a:lnTo>
                <a:lnTo>
                  <a:pt x="5469" y="7319"/>
                </a:lnTo>
                <a:lnTo>
                  <a:pt x="5538" y="7319"/>
                </a:lnTo>
                <a:lnTo>
                  <a:pt x="5538" y="7410"/>
                </a:lnTo>
                <a:lnTo>
                  <a:pt x="5607" y="7410"/>
                </a:lnTo>
                <a:lnTo>
                  <a:pt x="5607" y="7500"/>
                </a:lnTo>
                <a:lnTo>
                  <a:pt x="5676" y="7500"/>
                </a:lnTo>
                <a:lnTo>
                  <a:pt x="5676" y="7591"/>
                </a:lnTo>
                <a:lnTo>
                  <a:pt x="5745" y="7591"/>
                </a:lnTo>
                <a:lnTo>
                  <a:pt x="5745" y="7681"/>
                </a:lnTo>
                <a:lnTo>
                  <a:pt x="5779" y="7681"/>
                </a:lnTo>
                <a:lnTo>
                  <a:pt x="5779" y="7771"/>
                </a:lnTo>
                <a:lnTo>
                  <a:pt x="5848" y="7771"/>
                </a:lnTo>
                <a:lnTo>
                  <a:pt x="5848" y="7862"/>
                </a:lnTo>
                <a:lnTo>
                  <a:pt x="5917" y="7862"/>
                </a:lnTo>
                <a:lnTo>
                  <a:pt x="5917" y="7952"/>
                </a:lnTo>
                <a:lnTo>
                  <a:pt x="5985" y="7952"/>
                </a:lnTo>
                <a:lnTo>
                  <a:pt x="5985" y="8042"/>
                </a:lnTo>
                <a:lnTo>
                  <a:pt x="6054" y="8042"/>
                </a:lnTo>
                <a:lnTo>
                  <a:pt x="6054" y="8133"/>
                </a:lnTo>
                <a:lnTo>
                  <a:pt x="6123" y="8133"/>
                </a:lnTo>
                <a:lnTo>
                  <a:pt x="6123" y="8223"/>
                </a:lnTo>
                <a:lnTo>
                  <a:pt x="6192" y="8223"/>
                </a:lnTo>
                <a:lnTo>
                  <a:pt x="6192" y="8314"/>
                </a:lnTo>
                <a:lnTo>
                  <a:pt x="6261" y="8314"/>
                </a:lnTo>
                <a:lnTo>
                  <a:pt x="6261" y="8404"/>
                </a:lnTo>
                <a:lnTo>
                  <a:pt x="6295" y="8404"/>
                </a:lnTo>
                <a:lnTo>
                  <a:pt x="6295" y="8494"/>
                </a:lnTo>
                <a:lnTo>
                  <a:pt x="6364" y="8494"/>
                </a:lnTo>
                <a:lnTo>
                  <a:pt x="6364" y="8585"/>
                </a:lnTo>
                <a:lnTo>
                  <a:pt x="6433" y="8585"/>
                </a:lnTo>
                <a:lnTo>
                  <a:pt x="6433" y="8675"/>
                </a:lnTo>
                <a:lnTo>
                  <a:pt x="6501" y="8675"/>
                </a:lnTo>
                <a:lnTo>
                  <a:pt x="6501" y="8765"/>
                </a:lnTo>
                <a:lnTo>
                  <a:pt x="6570" y="8765"/>
                </a:lnTo>
                <a:lnTo>
                  <a:pt x="6570" y="8856"/>
                </a:lnTo>
                <a:lnTo>
                  <a:pt x="6639" y="8856"/>
                </a:lnTo>
                <a:lnTo>
                  <a:pt x="6639" y="8946"/>
                </a:lnTo>
                <a:lnTo>
                  <a:pt x="6708" y="8946"/>
                </a:lnTo>
                <a:lnTo>
                  <a:pt x="6708" y="9037"/>
                </a:lnTo>
                <a:lnTo>
                  <a:pt x="6880" y="9037"/>
                </a:lnTo>
                <a:lnTo>
                  <a:pt x="6880" y="8946"/>
                </a:lnTo>
                <a:lnTo>
                  <a:pt x="6777" y="8946"/>
                </a:lnTo>
                <a:lnTo>
                  <a:pt x="6777" y="8856"/>
                </a:lnTo>
                <a:lnTo>
                  <a:pt x="6708" y="8856"/>
                </a:lnTo>
                <a:lnTo>
                  <a:pt x="6708" y="8765"/>
                </a:lnTo>
                <a:lnTo>
                  <a:pt x="6639" y="8765"/>
                </a:lnTo>
                <a:lnTo>
                  <a:pt x="6639" y="8675"/>
                </a:lnTo>
                <a:lnTo>
                  <a:pt x="6570" y="8675"/>
                </a:lnTo>
                <a:lnTo>
                  <a:pt x="6570" y="8585"/>
                </a:lnTo>
                <a:lnTo>
                  <a:pt x="6501" y="8585"/>
                </a:lnTo>
                <a:lnTo>
                  <a:pt x="6501" y="8494"/>
                </a:lnTo>
                <a:lnTo>
                  <a:pt x="6433" y="8494"/>
                </a:lnTo>
                <a:lnTo>
                  <a:pt x="6433" y="8404"/>
                </a:lnTo>
                <a:lnTo>
                  <a:pt x="6364" y="8404"/>
                </a:lnTo>
                <a:lnTo>
                  <a:pt x="6364" y="8314"/>
                </a:lnTo>
                <a:lnTo>
                  <a:pt x="6329" y="8314"/>
                </a:lnTo>
                <a:lnTo>
                  <a:pt x="6329" y="8223"/>
                </a:lnTo>
                <a:lnTo>
                  <a:pt x="6261" y="8223"/>
                </a:lnTo>
                <a:lnTo>
                  <a:pt x="6261" y="8133"/>
                </a:lnTo>
                <a:lnTo>
                  <a:pt x="6192" y="8133"/>
                </a:lnTo>
                <a:lnTo>
                  <a:pt x="6192" y="8042"/>
                </a:lnTo>
                <a:lnTo>
                  <a:pt x="6123" y="8042"/>
                </a:lnTo>
                <a:lnTo>
                  <a:pt x="6123" y="7952"/>
                </a:lnTo>
                <a:lnTo>
                  <a:pt x="6054" y="7952"/>
                </a:lnTo>
                <a:lnTo>
                  <a:pt x="6054" y="7862"/>
                </a:lnTo>
                <a:lnTo>
                  <a:pt x="5985" y="7862"/>
                </a:lnTo>
                <a:lnTo>
                  <a:pt x="5985" y="7771"/>
                </a:lnTo>
                <a:lnTo>
                  <a:pt x="5917" y="7771"/>
                </a:lnTo>
                <a:lnTo>
                  <a:pt x="5917" y="7681"/>
                </a:lnTo>
                <a:lnTo>
                  <a:pt x="5848" y="7681"/>
                </a:lnTo>
                <a:lnTo>
                  <a:pt x="5848" y="7591"/>
                </a:lnTo>
                <a:lnTo>
                  <a:pt x="5813" y="7591"/>
                </a:lnTo>
                <a:lnTo>
                  <a:pt x="5813" y="7500"/>
                </a:lnTo>
                <a:lnTo>
                  <a:pt x="5745" y="7500"/>
                </a:lnTo>
                <a:lnTo>
                  <a:pt x="5745" y="7410"/>
                </a:lnTo>
                <a:lnTo>
                  <a:pt x="5676" y="7410"/>
                </a:lnTo>
                <a:lnTo>
                  <a:pt x="5676" y="7319"/>
                </a:lnTo>
                <a:lnTo>
                  <a:pt x="5607" y="7319"/>
                </a:lnTo>
                <a:lnTo>
                  <a:pt x="5607" y="7229"/>
                </a:lnTo>
                <a:lnTo>
                  <a:pt x="5538" y="7229"/>
                </a:lnTo>
                <a:lnTo>
                  <a:pt x="5538" y="7139"/>
                </a:lnTo>
                <a:lnTo>
                  <a:pt x="5469" y="7139"/>
                </a:lnTo>
                <a:lnTo>
                  <a:pt x="5469" y="7048"/>
                </a:lnTo>
                <a:lnTo>
                  <a:pt x="5401" y="7048"/>
                </a:lnTo>
                <a:lnTo>
                  <a:pt x="5401" y="6958"/>
                </a:lnTo>
                <a:lnTo>
                  <a:pt x="5332" y="6958"/>
                </a:lnTo>
                <a:lnTo>
                  <a:pt x="5332" y="6868"/>
                </a:lnTo>
                <a:lnTo>
                  <a:pt x="5263" y="6868"/>
                </a:lnTo>
                <a:lnTo>
                  <a:pt x="5263" y="6777"/>
                </a:lnTo>
                <a:lnTo>
                  <a:pt x="5194" y="6777"/>
                </a:lnTo>
                <a:lnTo>
                  <a:pt x="5194" y="6687"/>
                </a:lnTo>
                <a:lnTo>
                  <a:pt x="5125" y="6687"/>
                </a:lnTo>
                <a:lnTo>
                  <a:pt x="5125" y="6597"/>
                </a:lnTo>
                <a:lnTo>
                  <a:pt x="5057" y="6597"/>
                </a:lnTo>
                <a:lnTo>
                  <a:pt x="5057" y="6506"/>
                </a:lnTo>
                <a:lnTo>
                  <a:pt x="4988" y="6506"/>
                </a:lnTo>
                <a:lnTo>
                  <a:pt x="4988" y="6416"/>
                </a:lnTo>
                <a:lnTo>
                  <a:pt x="4919" y="6416"/>
                </a:lnTo>
                <a:lnTo>
                  <a:pt x="4919" y="6325"/>
                </a:lnTo>
                <a:lnTo>
                  <a:pt x="4850" y="6325"/>
                </a:lnTo>
                <a:lnTo>
                  <a:pt x="4850" y="6235"/>
                </a:lnTo>
                <a:lnTo>
                  <a:pt x="4781" y="6235"/>
                </a:lnTo>
                <a:lnTo>
                  <a:pt x="4781" y="6145"/>
                </a:lnTo>
                <a:lnTo>
                  <a:pt x="4713" y="6145"/>
                </a:lnTo>
                <a:lnTo>
                  <a:pt x="4713" y="6054"/>
                </a:lnTo>
                <a:lnTo>
                  <a:pt x="4644" y="6054"/>
                </a:lnTo>
                <a:lnTo>
                  <a:pt x="4644" y="5964"/>
                </a:lnTo>
                <a:lnTo>
                  <a:pt x="4575" y="5964"/>
                </a:lnTo>
                <a:lnTo>
                  <a:pt x="4575" y="5874"/>
                </a:lnTo>
                <a:lnTo>
                  <a:pt x="4506" y="5874"/>
                </a:lnTo>
                <a:lnTo>
                  <a:pt x="4506" y="5783"/>
                </a:lnTo>
                <a:lnTo>
                  <a:pt x="4437" y="5783"/>
                </a:lnTo>
                <a:lnTo>
                  <a:pt x="4437" y="5693"/>
                </a:lnTo>
                <a:lnTo>
                  <a:pt x="4369" y="5693"/>
                </a:lnTo>
                <a:lnTo>
                  <a:pt x="4369" y="5602"/>
                </a:lnTo>
                <a:lnTo>
                  <a:pt x="4300" y="5602"/>
                </a:lnTo>
                <a:lnTo>
                  <a:pt x="4300" y="5512"/>
                </a:lnTo>
                <a:lnTo>
                  <a:pt x="4231" y="5512"/>
                </a:lnTo>
                <a:lnTo>
                  <a:pt x="4231" y="5422"/>
                </a:lnTo>
                <a:lnTo>
                  <a:pt x="4162" y="5422"/>
                </a:lnTo>
                <a:lnTo>
                  <a:pt x="4162" y="5331"/>
                </a:lnTo>
                <a:lnTo>
                  <a:pt x="4093" y="5331"/>
                </a:lnTo>
                <a:lnTo>
                  <a:pt x="4093" y="5241"/>
                </a:lnTo>
                <a:lnTo>
                  <a:pt x="4025" y="5241"/>
                </a:lnTo>
                <a:lnTo>
                  <a:pt x="4025" y="5151"/>
                </a:lnTo>
                <a:lnTo>
                  <a:pt x="3956" y="5151"/>
                </a:lnTo>
                <a:lnTo>
                  <a:pt x="3956" y="5060"/>
                </a:lnTo>
                <a:lnTo>
                  <a:pt x="3887" y="5060"/>
                </a:lnTo>
                <a:lnTo>
                  <a:pt x="3887" y="4970"/>
                </a:lnTo>
                <a:lnTo>
                  <a:pt x="3818" y="4970"/>
                </a:lnTo>
                <a:lnTo>
                  <a:pt x="3818" y="4879"/>
                </a:lnTo>
                <a:lnTo>
                  <a:pt x="3749" y="4879"/>
                </a:lnTo>
                <a:lnTo>
                  <a:pt x="3749" y="4789"/>
                </a:lnTo>
                <a:lnTo>
                  <a:pt x="3681" y="4789"/>
                </a:lnTo>
                <a:lnTo>
                  <a:pt x="3681" y="4699"/>
                </a:lnTo>
                <a:lnTo>
                  <a:pt x="3612" y="4699"/>
                </a:lnTo>
                <a:lnTo>
                  <a:pt x="3612" y="4608"/>
                </a:lnTo>
                <a:lnTo>
                  <a:pt x="3543" y="4608"/>
                </a:lnTo>
                <a:lnTo>
                  <a:pt x="3543" y="4518"/>
                </a:lnTo>
                <a:lnTo>
                  <a:pt x="3474" y="4518"/>
                </a:lnTo>
                <a:lnTo>
                  <a:pt x="3474" y="4428"/>
                </a:lnTo>
                <a:lnTo>
                  <a:pt x="3405" y="4428"/>
                </a:lnTo>
                <a:lnTo>
                  <a:pt x="3405" y="4337"/>
                </a:lnTo>
                <a:lnTo>
                  <a:pt x="3337" y="4337"/>
                </a:lnTo>
                <a:lnTo>
                  <a:pt x="3337" y="4247"/>
                </a:lnTo>
                <a:lnTo>
                  <a:pt x="3268" y="4247"/>
                </a:lnTo>
                <a:lnTo>
                  <a:pt x="3268" y="4157"/>
                </a:lnTo>
                <a:lnTo>
                  <a:pt x="3199" y="4157"/>
                </a:lnTo>
                <a:lnTo>
                  <a:pt x="3199" y="4066"/>
                </a:lnTo>
                <a:lnTo>
                  <a:pt x="3130" y="4066"/>
                </a:lnTo>
                <a:lnTo>
                  <a:pt x="3130" y="3976"/>
                </a:lnTo>
                <a:lnTo>
                  <a:pt x="3061" y="3976"/>
                </a:lnTo>
                <a:lnTo>
                  <a:pt x="3061" y="3885"/>
                </a:lnTo>
                <a:lnTo>
                  <a:pt x="2993" y="3885"/>
                </a:lnTo>
                <a:lnTo>
                  <a:pt x="2993" y="3795"/>
                </a:lnTo>
                <a:lnTo>
                  <a:pt x="2924" y="3795"/>
                </a:lnTo>
                <a:lnTo>
                  <a:pt x="2924" y="3705"/>
                </a:lnTo>
                <a:lnTo>
                  <a:pt x="2855" y="3705"/>
                </a:lnTo>
                <a:lnTo>
                  <a:pt x="2855" y="3614"/>
                </a:lnTo>
                <a:lnTo>
                  <a:pt x="2786" y="3614"/>
                </a:lnTo>
                <a:lnTo>
                  <a:pt x="2786" y="3524"/>
                </a:lnTo>
                <a:lnTo>
                  <a:pt x="2717" y="3524"/>
                </a:lnTo>
                <a:lnTo>
                  <a:pt x="2717" y="3434"/>
                </a:lnTo>
                <a:lnTo>
                  <a:pt x="2649" y="3434"/>
                </a:lnTo>
                <a:lnTo>
                  <a:pt x="2649" y="3343"/>
                </a:lnTo>
                <a:lnTo>
                  <a:pt x="2580" y="3343"/>
                </a:lnTo>
                <a:lnTo>
                  <a:pt x="2580" y="3253"/>
                </a:lnTo>
                <a:lnTo>
                  <a:pt x="2511" y="3253"/>
                </a:lnTo>
                <a:lnTo>
                  <a:pt x="2511" y="3162"/>
                </a:lnTo>
                <a:lnTo>
                  <a:pt x="2442" y="3162"/>
                </a:lnTo>
                <a:lnTo>
                  <a:pt x="2442" y="3072"/>
                </a:lnTo>
                <a:lnTo>
                  <a:pt x="2373" y="3072"/>
                </a:lnTo>
                <a:lnTo>
                  <a:pt x="2373" y="2982"/>
                </a:lnTo>
                <a:lnTo>
                  <a:pt x="2305" y="2982"/>
                </a:lnTo>
                <a:lnTo>
                  <a:pt x="2305" y="2891"/>
                </a:lnTo>
                <a:lnTo>
                  <a:pt x="2236" y="2891"/>
                </a:lnTo>
                <a:lnTo>
                  <a:pt x="2236" y="2801"/>
                </a:lnTo>
                <a:lnTo>
                  <a:pt x="2167" y="2801"/>
                </a:lnTo>
                <a:lnTo>
                  <a:pt x="2167" y="2711"/>
                </a:lnTo>
                <a:lnTo>
                  <a:pt x="2098" y="2711"/>
                </a:lnTo>
                <a:lnTo>
                  <a:pt x="2098" y="2620"/>
                </a:lnTo>
                <a:lnTo>
                  <a:pt x="2029" y="2620"/>
                </a:lnTo>
                <a:lnTo>
                  <a:pt x="2029" y="2530"/>
                </a:lnTo>
                <a:lnTo>
                  <a:pt x="1961" y="2530"/>
                </a:lnTo>
                <a:lnTo>
                  <a:pt x="1961" y="2439"/>
                </a:lnTo>
                <a:lnTo>
                  <a:pt x="1892" y="2439"/>
                </a:lnTo>
                <a:lnTo>
                  <a:pt x="1892" y="2349"/>
                </a:lnTo>
                <a:lnTo>
                  <a:pt x="1823" y="2349"/>
                </a:lnTo>
                <a:lnTo>
                  <a:pt x="1823" y="2259"/>
                </a:lnTo>
                <a:lnTo>
                  <a:pt x="1754" y="2259"/>
                </a:lnTo>
                <a:lnTo>
                  <a:pt x="1754" y="2168"/>
                </a:lnTo>
                <a:lnTo>
                  <a:pt x="1685" y="2168"/>
                </a:lnTo>
                <a:lnTo>
                  <a:pt x="1685" y="2078"/>
                </a:lnTo>
                <a:lnTo>
                  <a:pt x="1617" y="2078"/>
                </a:lnTo>
                <a:lnTo>
                  <a:pt x="1617" y="1988"/>
                </a:lnTo>
                <a:lnTo>
                  <a:pt x="1548" y="1988"/>
                </a:lnTo>
                <a:lnTo>
                  <a:pt x="1548" y="1897"/>
                </a:lnTo>
                <a:lnTo>
                  <a:pt x="1479" y="1897"/>
                </a:lnTo>
                <a:lnTo>
                  <a:pt x="1479" y="1807"/>
                </a:lnTo>
                <a:lnTo>
                  <a:pt x="1410" y="1807"/>
                </a:lnTo>
                <a:lnTo>
                  <a:pt x="1410" y="1717"/>
                </a:lnTo>
                <a:lnTo>
                  <a:pt x="1341" y="1717"/>
                </a:lnTo>
                <a:lnTo>
                  <a:pt x="1341" y="1626"/>
                </a:lnTo>
                <a:lnTo>
                  <a:pt x="1273" y="1626"/>
                </a:lnTo>
                <a:lnTo>
                  <a:pt x="1273" y="1536"/>
                </a:lnTo>
                <a:lnTo>
                  <a:pt x="1204" y="1536"/>
                </a:lnTo>
                <a:lnTo>
                  <a:pt x="1204" y="1445"/>
                </a:lnTo>
                <a:lnTo>
                  <a:pt x="1135" y="1445"/>
                </a:lnTo>
                <a:lnTo>
                  <a:pt x="1135" y="1355"/>
                </a:lnTo>
                <a:lnTo>
                  <a:pt x="1101" y="1355"/>
                </a:lnTo>
                <a:lnTo>
                  <a:pt x="1101" y="1265"/>
                </a:lnTo>
                <a:lnTo>
                  <a:pt x="1032" y="1265"/>
                </a:lnTo>
                <a:lnTo>
                  <a:pt x="1032" y="1174"/>
                </a:lnTo>
                <a:lnTo>
                  <a:pt x="963" y="1174"/>
                </a:lnTo>
                <a:lnTo>
                  <a:pt x="963" y="1084"/>
                </a:lnTo>
                <a:lnTo>
                  <a:pt x="894" y="1084"/>
                </a:lnTo>
                <a:lnTo>
                  <a:pt x="894" y="994"/>
                </a:lnTo>
                <a:lnTo>
                  <a:pt x="825" y="994"/>
                </a:lnTo>
                <a:lnTo>
                  <a:pt x="825" y="903"/>
                </a:lnTo>
                <a:lnTo>
                  <a:pt x="757" y="903"/>
                </a:lnTo>
                <a:lnTo>
                  <a:pt x="757" y="813"/>
                </a:lnTo>
                <a:lnTo>
                  <a:pt x="688" y="813"/>
                </a:lnTo>
                <a:lnTo>
                  <a:pt x="688" y="722"/>
                </a:lnTo>
                <a:lnTo>
                  <a:pt x="619" y="722"/>
                </a:lnTo>
                <a:lnTo>
                  <a:pt x="619" y="632"/>
                </a:lnTo>
                <a:lnTo>
                  <a:pt x="585" y="632"/>
                </a:lnTo>
                <a:lnTo>
                  <a:pt x="585" y="542"/>
                </a:lnTo>
                <a:lnTo>
                  <a:pt x="516" y="542"/>
                </a:lnTo>
                <a:lnTo>
                  <a:pt x="516" y="451"/>
                </a:lnTo>
                <a:lnTo>
                  <a:pt x="447" y="451"/>
                </a:lnTo>
                <a:lnTo>
                  <a:pt x="447" y="361"/>
                </a:lnTo>
                <a:lnTo>
                  <a:pt x="378" y="361"/>
                </a:lnTo>
                <a:lnTo>
                  <a:pt x="378" y="271"/>
                </a:lnTo>
                <a:lnTo>
                  <a:pt x="309" y="271"/>
                </a:lnTo>
                <a:lnTo>
                  <a:pt x="309" y="180"/>
                </a:lnTo>
                <a:lnTo>
                  <a:pt x="241" y="180"/>
                </a:lnTo>
                <a:lnTo>
                  <a:pt x="241" y="90"/>
                </a:lnTo>
                <a:lnTo>
                  <a:pt x="172" y="90"/>
                </a:lnTo>
                <a:lnTo>
                  <a:pt x="172" y="0"/>
                </a:lnTo>
                <a:lnTo>
                  <a:pt x="0" y="0"/>
                </a:lnTo>
              </a:path>
            </a:pathLst>
          </a:custGeom>
          <a:solidFill>
            <a:srgbClr val="C0C0C0"/>
          </a:solidFill>
          <a:ln w="0">
            <a:solidFill>
              <a:srgbClr val="C0C0C0"/>
            </a:solidFill>
            <a:round/>
            <a:headEnd/>
            <a:tailEnd/>
          </a:ln>
        </p:spPr>
        <p:txBody>
          <a:bodyPr/>
          <a:lstStyle/>
          <a:p>
            <a:endParaRPr lang="en-US"/>
          </a:p>
        </p:txBody>
      </p:sp>
      <p:sp>
        <p:nvSpPr>
          <p:cNvPr id="499884" name="Freeform 172"/>
          <p:cNvSpPr>
            <a:spLocks/>
          </p:cNvSpPr>
          <p:nvPr/>
        </p:nvSpPr>
        <p:spPr bwMode="auto">
          <a:xfrm flipV="1">
            <a:off x="2133600" y="2082800"/>
            <a:ext cx="5486400" cy="3556000"/>
          </a:xfrm>
          <a:custGeom>
            <a:avLst/>
            <a:gdLst>
              <a:gd name="T0" fmla="*/ 2147483647 w 6880"/>
              <a:gd name="T1" fmla="*/ 2147483647 h 9037"/>
              <a:gd name="T2" fmla="*/ 2147483647 w 6880"/>
              <a:gd name="T3" fmla="*/ 2147483647 h 9037"/>
              <a:gd name="T4" fmla="*/ 2147483647 w 6880"/>
              <a:gd name="T5" fmla="*/ 2147483647 h 9037"/>
              <a:gd name="T6" fmla="*/ 2147483647 w 6880"/>
              <a:gd name="T7" fmla="*/ 2147483647 h 9037"/>
              <a:gd name="T8" fmla="*/ 2147483647 w 6880"/>
              <a:gd name="T9" fmla="*/ 2147483647 h 9037"/>
              <a:gd name="T10" fmla="*/ 2147483647 w 6880"/>
              <a:gd name="T11" fmla="*/ 2147483647 h 9037"/>
              <a:gd name="T12" fmla="*/ 2147483647 w 6880"/>
              <a:gd name="T13" fmla="*/ 2147483647 h 9037"/>
              <a:gd name="T14" fmla="*/ 2147483647 w 6880"/>
              <a:gd name="T15" fmla="*/ 2147483647 h 9037"/>
              <a:gd name="T16" fmla="*/ 2147483647 w 6880"/>
              <a:gd name="T17" fmla="*/ 2147483647 h 9037"/>
              <a:gd name="T18" fmla="*/ 2147483647 w 6880"/>
              <a:gd name="T19" fmla="*/ 2147483647 h 9037"/>
              <a:gd name="T20" fmla="*/ 2147483647 w 6880"/>
              <a:gd name="T21" fmla="*/ 2147483647 h 9037"/>
              <a:gd name="T22" fmla="*/ 2147483647 w 6880"/>
              <a:gd name="T23" fmla="*/ 2147483647 h 9037"/>
              <a:gd name="T24" fmla="*/ 2147483647 w 6880"/>
              <a:gd name="T25" fmla="*/ 2147483647 h 9037"/>
              <a:gd name="T26" fmla="*/ 2147483647 w 6880"/>
              <a:gd name="T27" fmla="*/ 2147483647 h 9037"/>
              <a:gd name="T28" fmla="*/ 2147483647 w 6880"/>
              <a:gd name="T29" fmla="*/ 2147483647 h 9037"/>
              <a:gd name="T30" fmla="*/ 2147483647 w 6880"/>
              <a:gd name="T31" fmla="*/ 2147483647 h 9037"/>
              <a:gd name="T32" fmla="*/ 2147483647 w 6880"/>
              <a:gd name="T33" fmla="*/ 2147483647 h 9037"/>
              <a:gd name="T34" fmla="*/ 2147483647 w 6880"/>
              <a:gd name="T35" fmla="*/ 2147483647 h 9037"/>
              <a:gd name="T36" fmla="*/ 2147483647 w 6880"/>
              <a:gd name="T37" fmla="*/ 2147483647 h 9037"/>
              <a:gd name="T38" fmla="*/ 2147483647 w 6880"/>
              <a:gd name="T39" fmla="*/ 2147483647 h 9037"/>
              <a:gd name="T40" fmla="*/ 2147483647 w 6880"/>
              <a:gd name="T41" fmla="*/ 2147483647 h 9037"/>
              <a:gd name="T42" fmla="*/ 2147483647 w 6880"/>
              <a:gd name="T43" fmla="*/ 2147483647 h 9037"/>
              <a:gd name="T44" fmla="*/ 2147483647 w 6880"/>
              <a:gd name="T45" fmla="*/ 2147483647 h 9037"/>
              <a:gd name="T46" fmla="*/ 2147483647 w 6880"/>
              <a:gd name="T47" fmla="*/ 2147483647 h 9037"/>
              <a:gd name="T48" fmla="*/ 2147483647 w 6880"/>
              <a:gd name="T49" fmla="*/ 2147483647 h 9037"/>
              <a:gd name="T50" fmla="*/ 2147483647 w 6880"/>
              <a:gd name="T51" fmla="*/ 2147483647 h 9037"/>
              <a:gd name="T52" fmla="*/ 2147483647 w 6880"/>
              <a:gd name="T53" fmla="*/ 2147483647 h 9037"/>
              <a:gd name="T54" fmla="*/ 2147483647 w 6880"/>
              <a:gd name="T55" fmla="*/ 2147483647 h 9037"/>
              <a:gd name="T56" fmla="*/ 2147483647 w 6880"/>
              <a:gd name="T57" fmla="*/ 2147483647 h 9037"/>
              <a:gd name="T58" fmla="*/ 2147483647 w 6880"/>
              <a:gd name="T59" fmla="*/ 2147483647 h 9037"/>
              <a:gd name="T60" fmla="*/ 2147483647 w 6880"/>
              <a:gd name="T61" fmla="*/ 2147483647 h 9037"/>
              <a:gd name="T62" fmla="*/ 2147483647 w 6880"/>
              <a:gd name="T63" fmla="*/ 2147483647 h 9037"/>
              <a:gd name="T64" fmla="*/ 2147483647 w 6880"/>
              <a:gd name="T65" fmla="*/ 2147483647 h 9037"/>
              <a:gd name="T66" fmla="*/ 2147483647 w 6880"/>
              <a:gd name="T67" fmla="*/ 2147483647 h 9037"/>
              <a:gd name="T68" fmla="*/ 2147483647 w 6880"/>
              <a:gd name="T69" fmla="*/ 2147483647 h 9037"/>
              <a:gd name="T70" fmla="*/ 2147483647 w 6880"/>
              <a:gd name="T71" fmla="*/ 2147483647 h 9037"/>
              <a:gd name="T72" fmla="*/ 2147483647 w 6880"/>
              <a:gd name="T73" fmla="*/ 2147483647 h 9037"/>
              <a:gd name="T74" fmla="*/ 2147483647 w 6880"/>
              <a:gd name="T75" fmla="*/ 2147483647 h 9037"/>
              <a:gd name="T76" fmla="*/ 2147483647 w 6880"/>
              <a:gd name="T77" fmla="*/ 2147483647 h 9037"/>
              <a:gd name="T78" fmla="*/ 2147483647 w 6880"/>
              <a:gd name="T79" fmla="*/ 2147483647 h 9037"/>
              <a:gd name="T80" fmla="*/ 2147483647 w 6880"/>
              <a:gd name="T81" fmla="*/ 2147483647 h 9037"/>
              <a:gd name="T82" fmla="*/ 2147483647 w 6880"/>
              <a:gd name="T83" fmla="*/ 2147483647 h 9037"/>
              <a:gd name="T84" fmla="*/ 2147483647 w 6880"/>
              <a:gd name="T85" fmla="*/ 2147483647 h 9037"/>
              <a:gd name="T86" fmla="*/ 2147483647 w 6880"/>
              <a:gd name="T87" fmla="*/ 2147483647 h 9037"/>
              <a:gd name="T88" fmla="*/ 2147483647 w 6880"/>
              <a:gd name="T89" fmla="*/ 2147483647 h 9037"/>
              <a:gd name="T90" fmla="*/ 2147483647 w 6880"/>
              <a:gd name="T91" fmla="*/ 2147483647 h 9037"/>
              <a:gd name="T92" fmla="*/ 2147483647 w 6880"/>
              <a:gd name="T93" fmla="*/ 2147483647 h 9037"/>
              <a:gd name="T94" fmla="*/ 2147483647 w 6880"/>
              <a:gd name="T95" fmla="*/ 2147483647 h 9037"/>
              <a:gd name="T96" fmla="*/ 2147483647 w 6880"/>
              <a:gd name="T97" fmla="*/ 2147483647 h 9037"/>
              <a:gd name="T98" fmla="*/ 2147483647 w 6880"/>
              <a:gd name="T99" fmla="*/ 2147483647 h 9037"/>
              <a:gd name="T100" fmla="*/ 2147483647 w 6880"/>
              <a:gd name="T101" fmla="*/ 2147483647 h 9037"/>
              <a:gd name="T102" fmla="*/ 2147483647 w 6880"/>
              <a:gd name="T103" fmla="*/ 2147483647 h 9037"/>
              <a:gd name="T104" fmla="*/ 2147483647 w 6880"/>
              <a:gd name="T105" fmla="*/ 2147483647 h 9037"/>
              <a:gd name="T106" fmla="*/ 2147483647 w 6880"/>
              <a:gd name="T107" fmla="*/ 2147483647 h 9037"/>
              <a:gd name="T108" fmla="*/ 2147483647 w 6880"/>
              <a:gd name="T109" fmla="*/ 2147483647 h 9037"/>
              <a:gd name="T110" fmla="*/ 2147483647 w 6880"/>
              <a:gd name="T111" fmla="*/ 2147483647 h 9037"/>
              <a:gd name="T112" fmla="*/ 2147483647 w 6880"/>
              <a:gd name="T113" fmla="*/ 2147483647 h 9037"/>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6880"/>
              <a:gd name="T172" fmla="*/ 0 h 9037"/>
              <a:gd name="T173" fmla="*/ 6880 w 6880"/>
              <a:gd name="T174" fmla="*/ 9037 h 9037"/>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6880" h="9037">
                <a:moveTo>
                  <a:pt x="0" y="0"/>
                </a:moveTo>
                <a:lnTo>
                  <a:pt x="0" y="0"/>
                </a:lnTo>
                <a:lnTo>
                  <a:pt x="0" y="90"/>
                </a:lnTo>
                <a:lnTo>
                  <a:pt x="172" y="90"/>
                </a:lnTo>
                <a:lnTo>
                  <a:pt x="172" y="180"/>
                </a:lnTo>
                <a:lnTo>
                  <a:pt x="275" y="180"/>
                </a:lnTo>
                <a:lnTo>
                  <a:pt x="275" y="271"/>
                </a:lnTo>
                <a:lnTo>
                  <a:pt x="344" y="271"/>
                </a:lnTo>
                <a:lnTo>
                  <a:pt x="344" y="361"/>
                </a:lnTo>
                <a:lnTo>
                  <a:pt x="413" y="361"/>
                </a:lnTo>
                <a:lnTo>
                  <a:pt x="413" y="451"/>
                </a:lnTo>
                <a:lnTo>
                  <a:pt x="481" y="451"/>
                </a:lnTo>
                <a:lnTo>
                  <a:pt x="481" y="542"/>
                </a:lnTo>
                <a:lnTo>
                  <a:pt x="550" y="542"/>
                </a:lnTo>
                <a:lnTo>
                  <a:pt x="550" y="632"/>
                </a:lnTo>
                <a:lnTo>
                  <a:pt x="619" y="632"/>
                </a:lnTo>
                <a:lnTo>
                  <a:pt x="619" y="722"/>
                </a:lnTo>
                <a:lnTo>
                  <a:pt x="688" y="722"/>
                </a:lnTo>
                <a:lnTo>
                  <a:pt x="688" y="813"/>
                </a:lnTo>
                <a:lnTo>
                  <a:pt x="757" y="813"/>
                </a:lnTo>
                <a:lnTo>
                  <a:pt x="757" y="903"/>
                </a:lnTo>
                <a:lnTo>
                  <a:pt x="825" y="903"/>
                </a:lnTo>
                <a:lnTo>
                  <a:pt x="825" y="994"/>
                </a:lnTo>
                <a:lnTo>
                  <a:pt x="894" y="994"/>
                </a:lnTo>
                <a:lnTo>
                  <a:pt x="894" y="1084"/>
                </a:lnTo>
                <a:lnTo>
                  <a:pt x="929" y="1084"/>
                </a:lnTo>
                <a:lnTo>
                  <a:pt x="929" y="1174"/>
                </a:lnTo>
                <a:lnTo>
                  <a:pt x="997" y="1174"/>
                </a:lnTo>
                <a:lnTo>
                  <a:pt x="997" y="1265"/>
                </a:lnTo>
                <a:lnTo>
                  <a:pt x="1066" y="1265"/>
                </a:lnTo>
                <a:lnTo>
                  <a:pt x="1066" y="1355"/>
                </a:lnTo>
                <a:lnTo>
                  <a:pt x="1135" y="1355"/>
                </a:lnTo>
                <a:lnTo>
                  <a:pt x="1135" y="1445"/>
                </a:lnTo>
                <a:lnTo>
                  <a:pt x="1204" y="1445"/>
                </a:lnTo>
                <a:lnTo>
                  <a:pt x="1204" y="1536"/>
                </a:lnTo>
                <a:lnTo>
                  <a:pt x="1273" y="1536"/>
                </a:lnTo>
                <a:lnTo>
                  <a:pt x="1273" y="1626"/>
                </a:lnTo>
                <a:lnTo>
                  <a:pt x="1307" y="1626"/>
                </a:lnTo>
                <a:lnTo>
                  <a:pt x="1307" y="1717"/>
                </a:lnTo>
                <a:lnTo>
                  <a:pt x="1376" y="1717"/>
                </a:lnTo>
                <a:lnTo>
                  <a:pt x="1376" y="1807"/>
                </a:lnTo>
                <a:lnTo>
                  <a:pt x="1445" y="1807"/>
                </a:lnTo>
                <a:lnTo>
                  <a:pt x="1445" y="1897"/>
                </a:lnTo>
                <a:lnTo>
                  <a:pt x="1513" y="1897"/>
                </a:lnTo>
                <a:lnTo>
                  <a:pt x="1513" y="1988"/>
                </a:lnTo>
                <a:lnTo>
                  <a:pt x="1582" y="1988"/>
                </a:lnTo>
                <a:lnTo>
                  <a:pt x="1582" y="2078"/>
                </a:lnTo>
                <a:lnTo>
                  <a:pt x="1617" y="2078"/>
                </a:lnTo>
                <a:lnTo>
                  <a:pt x="1617" y="2168"/>
                </a:lnTo>
                <a:lnTo>
                  <a:pt x="1685" y="2168"/>
                </a:lnTo>
                <a:lnTo>
                  <a:pt x="1685" y="2259"/>
                </a:lnTo>
                <a:lnTo>
                  <a:pt x="1754" y="2259"/>
                </a:lnTo>
                <a:lnTo>
                  <a:pt x="1754" y="2349"/>
                </a:lnTo>
                <a:lnTo>
                  <a:pt x="1823" y="2349"/>
                </a:lnTo>
                <a:lnTo>
                  <a:pt x="1823" y="2439"/>
                </a:lnTo>
                <a:lnTo>
                  <a:pt x="1892" y="2439"/>
                </a:lnTo>
                <a:lnTo>
                  <a:pt x="1892" y="2530"/>
                </a:lnTo>
                <a:lnTo>
                  <a:pt x="1961" y="2530"/>
                </a:lnTo>
                <a:lnTo>
                  <a:pt x="1961" y="2620"/>
                </a:lnTo>
                <a:lnTo>
                  <a:pt x="2029" y="2620"/>
                </a:lnTo>
                <a:lnTo>
                  <a:pt x="2029" y="2711"/>
                </a:lnTo>
                <a:lnTo>
                  <a:pt x="2098" y="2711"/>
                </a:lnTo>
                <a:lnTo>
                  <a:pt x="2098" y="2801"/>
                </a:lnTo>
                <a:lnTo>
                  <a:pt x="2133" y="2801"/>
                </a:lnTo>
                <a:lnTo>
                  <a:pt x="2133" y="2891"/>
                </a:lnTo>
                <a:lnTo>
                  <a:pt x="2201" y="2891"/>
                </a:lnTo>
                <a:lnTo>
                  <a:pt x="2201" y="2982"/>
                </a:lnTo>
                <a:lnTo>
                  <a:pt x="2270" y="2982"/>
                </a:lnTo>
                <a:lnTo>
                  <a:pt x="2270" y="3072"/>
                </a:lnTo>
                <a:lnTo>
                  <a:pt x="2339" y="3072"/>
                </a:lnTo>
                <a:lnTo>
                  <a:pt x="2339" y="3162"/>
                </a:lnTo>
                <a:lnTo>
                  <a:pt x="2408" y="3162"/>
                </a:lnTo>
                <a:lnTo>
                  <a:pt x="2408" y="3253"/>
                </a:lnTo>
                <a:lnTo>
                  <a:pt x="2477" y="3253"/>
                </a:lnTo>
                <a:lnTo>
                  <a:pt x="2477" y="3343"/>
                </a:lnTo>
                <a:lnTo>
                  <a:pt x="2545" y="3343"/>
                </a:lnTo>
                <a:lnTo>
                  <a:pt x="2545" y="3434"/>
                </a:lnTo>
                <a:lnTo>
                  <a:pt x="2614" y="3434"/>
                </a:lnTo>
                <a:lnTo>
                  <a:pt x="2614" y="3524"/>
                </a:lnTo>
                <a:lnTo>
                  <a:pt x="2683" y="3524"/>
                </a:lnTo>
                <a:lnTo>
                  <a:pt x="2683" y="3614"/>
                </a:lnTo>
                <a:lnTo>
                  <a:pt x="2752" y="3614"/>
                </a:lnTo>
                <a:lnTo>
                  <a:pt x="2752" y="3705"/>
                </a:lnTo>
                <a:lnTo>
                  <a:pt x="2821" y="3705"/>
                </a:lnTo>
                <a:lnTo>
                  <a:pt x="2821" y="3795"/>
                </a:lnTo>
                <a:lnTo>
                  <a:pt x="2855" y="3795"/>
                </a:lnTo>
                <a:lnTo>
                  <a:pt x="2855" y="3885"/>
                </a:lnTo>
                <a:lnTo>
                  <a:pt x="2924" y="3885"/>
                </a:lnTo>
                <a:lnTo>
                  <a:pt x="2924" y="3976"/>
                </a:lnTo>
                <a:lnTo>
                  <a:pt x="2993" y="3976"/>
                </a:lnTo>
                <a:lnTo>
                  <a:pt x="2993" y="4066"/>
                </a:lnTo>
                <a:lnTo>
                  <a:pt x="3061" y="4066"/>
                </a:lnTo>
                <a:lnTo>
                  <a:pt x="3061" y="4157"/>
                </a:lnTo>
                <a:lnTo>
                  <a:pt x="3130" y="4157"/>
                </a:lnTo>
                <a:lnTo>
                  <a:pt x="3130" y="4247"/>
                </a:lnTo>
                <a:lnTo>
                  <a:pt x="3199" y="4247"/>
                </a:lnTo>
                <a:lnTo>
                  <a:pt x="3199" y="4337"/>
                </a:lnTo>
                <a:lnTo>
                  <a:pt x="3268" y="4337"/>
                </a:lnTo>
                <a:lnTo>
                  <a:pt x="3268" y="4428"/>
                </a:lnTo>
                <a:lnTo>
                  <a:pt x="3337" y="4428"/>
                </a:lnTo>
                <a:lnTo>
                  <a:pt x="3337" y="4518"/>
                </a:lnTo>
                <a:lnTo>
                  <a:pt x="3405" y="4518"/>
                </a:lnTo>
                <a:lnTo>
                  <a:pt x="3405" y="4608"/>
                </a:lnTo>
                <a:lnTo>
                  <a:pt x="3474" y="4608"/>
                </a:lnTo>
                <a:lnTo>
                  <a:pt x="3474" y="4699"/>
                </a:lnTo>
                <a:lnTo>
                  <a:pt x="3543" y="4699"/>
                </a:lnTo>
                <a:lnTo>
                  <a:pt x="3543" y="4789"/>
                </a:lnTo>
                <a:lnTo>
                  <a:pt x="3612" y="4789"/>
                </a:lnTo>
                <a:lnTo>
                  <a:pt x="3612" y="4879"/>
                </a:lnTo>
                <a:lnTo>
                  <a:pt x="3681" y="4879"/>
                </a:lnTo>
                <a:lnTo>
                  <a:pt x="3681" y="4970"/>
                </a:lnTo>
                <a:lnTo>
                  <a:pt x="3749" y="4970"/>
                </a:lnTo>
                <a:lnTo>
                  <a:pt x="3749" y="5060"/>
                </a:lnTo>
                <a:lnTo>
                  <a:pt x="3818" y="5060"/>
                </a:lnTo>
                <a:lnTo>
                  <a:pt x="3818" y="5151"/>
                </a:lnTo>
                <a:lnTo>
                  <a:pt x="3887" y="5151"/>
                </a:lnTo>
                <a:lnTo>
                  <a:pt x="3887" y="5241"/>
                </a:lnTo>
                <a:lnTo>
                  <a:pt x="3956" y="5241"/>
                </a:lnTo>
                <a:lnTo>
                  <a:pt x="3956" y="5331"/>
                </a:lnTo>
                <a:lnTo>
                  <a:pt x="3990" y="5331"/>
                </a:lnTo>
                <a:lnTo>
                  <a:pt x="3990" y="5422"/>
                </a:lnTo>
                <a:lnTo>
                  <a:pt x="4059" y="5422"/>
                </a:lnTo>
                <a:lnTo>
                  <a:pt x="4059" y="5512"/>
                </a:lnTo>
                <a:lnTo>
                  <a:pt x="4128" y="5512"/>
                </a:lnTo>
                <a:lnTo>
                  <a:pt x="4128" y="5602"/>
                </a:lnTo>
                <a:lnTo>
                  <a:pt x="4197" y="5602"/>
                </a:lnTo>
                <a:lnTo>
                  <a:pt x="4197" y="5693"/>
                </a:lnTo>
                <a:lnTo>
                  <a:pt x="4265" y="5693"/>
                </a:lnTo>
                <a:lnTo>
                  <a:pt x="4265" y="5783"/>
                </a:lnTo>
                <a:lnTo>
                  <a:pt x="4334" y="5783"/>
                </a:lnTo>
                <a:lnTo>
                  <a:pt x="4334" y="5874"/>
                </a:lnTo>
                <a:lnTo>
                  <a:pt x="4403" y="5874"/>
                </a:lnTo>
                <a:lnTo>
                  <a:pt x="4403" y="5964"/>
                </a:lnTo>
                <a:lnTo>
                  <a:pt x="4472" y="5964"/>
                </a:lnTo>
                <a:lnTo>
                  <a:pt x="4472" y="6054"/>
                </a:lnTo>
                <a:lnTo>
                  <a:pt x="4541" y="6054"/>
                </a:lnTo>
                <a:lnTo>
                  <a:pt x="4541" y="6145"/>
                </a:lnTo>
                <a:lnTo>
                  <a:pt x="4609" y="6145"/>
                </a:lnTo>
                <a:lnTo>
                  <a:pt x="4609" y="6235"/>
                </a:lnTo>
                <a:lnTo>
                  <a:pt x="4678" y="6235"/>
                </a:lnTo>
                <a:lnTo>
                  <a:pt x="4678" y="6325"/>
                </a:lnTo>
                <a:lnTo>
                  <a:pt x="4713" y="6325"/>
                </a:lnTo>
                <a:lnTo>
                  <a:pt x="4713" y="6416"/>
                </a:lnTo>
                <a:lnTo>
                  <a:pt x="4781" y="6416"/>
                </a:lnTo>
                <a:lnTo>
                  <a:pt x="4781" y="6506"/>
                </a:lnTo>
                <a:lnTo>
                  <a:pt x="4850" y="6506"/>
                </a:lnTo>
                <a:lnTo>
                  <a:pt x="4850" y="6597"/>
                </a:lnTo>
                <a:lnTo>
                  <a:pt x="4919" y="6597"/>
                </a:lnTo>
                <a:lnTo>
                  <a:pt x="4919" y="6687"/>
                </a:lnTo>
                <a:lnTo>
                  <a:pt x="4988" y="6687"/>
                </a:lnTo>
                <a:lnTo>
                  <a:pt x="4988" y="6777"/>
                </a:lnTo>
                <a:lnTo>
                  <a:pt x="5057" y="6777"/>
                </a:lnTo>
                <a:lnTo>
                  <a:pt x="5057" y="6868"/>
                </a:lnTo>
                <a:lnTo>
                  <a:pt x="5125" y="6868"/>
                </a:lnTo>
                <a:lnTo>
                  <a:pt x="5125" y="6958"/>
                </a:lnTo>
                <a:lnTo>
                  <a:pt x="5194" y="6958"/>
                </a:lnTo>
                <a:lnTo>
                  <a:pt x="5194" y="7048"/>
                </a:lnTo>
                <a:lnTo>
                  <a:pt x="5229" y="7048"/>
                </a:lnTo>
                <a:lnTo>
                  <a:pt x="5229" y="7139"/>
                </a:lnTo>
                <a:lnTo>
                  <a:pt x="5297" y="7139"/>
                </a:lnTo>
                <a:lnTo>
                  <a:pt x="5297" y="7229"/>
                </a:lnTo>
                <a:lnTo>
                  <a:pt x="5366" y="7229"/>
                </a:lnTo>
                <a:lnTo>
                  <a:pt x="5366" y="7319"/>
                </a:lnTo>
                <a:lnTo>
                  <a:pt x="5435" y="7319"/>
                </a:lnTo>
                <a:lnTo>
                  <a:pt x="5435" y="7410"/>
                </a:lnTo>
                <a:lnTo>
                  <a:pt x="5504" y="7410"/>
                </a:lnTo>
                <a:lnTo>
                  <a:pt x="5504" y="7500"/>
                </a:lnTo>
                <a:lnTo>
                  <a:pt x="5538" y="7500"/>
                </a:lnTo>
                <a:lnTo>
                  <a:pt x="5538" y="7591"/>
                </a:lnTo>
                <a:lnTo>
                  <a:pt x="5607" y="7591"/>
                </a:lnTo>
                <a:lnTo>
                  <a:pt x="5607" y="7681"/>
                </a:lnTo>
                <a:lnTo>
                  <a:pt x="5676" y="7681"/>
                </a:lnTo>
                <a:lnTo>
                  <a:pt x="5676" y="7771"/>
                </a:lnTo>
                <a:lnTo>
                  <a:pt x="5745" y="7771"/>
                </a:lnTo>
                <a:lnTo>
                  <a:pt x="5745" y="7862"/>
                </a:lnTo>
                <a:lnTo>
                  <a:pt x="5813" y="7862"/>
                </a:lnTo>
                <a:lnTo>
                  <a:pt x="5813" y="7952"/>
                </a:lnTo>
                <a:lnTo>
                  <a:pt x="5882" y="7952"/>
                </a:lnTo>
                <a:lnTo>
                  <a:pt x="5882" y="8042"/>
                </a:lnTo>
                <a:lnTo>
                  <a:pt x="5917" y="8042"/>
                </a:lnTo>
                <a:lnTo>
                  <a:pt x="5917" y="8133"/>
                </a:lnTo>
                <a:lnTo>
                  <a:pt x="5985" y="8133"/>
                </a:lnTo>
                <a:lnTo>
                  <a:pt x="5985" y="8223"/>
                </a:lnTo>
                <a:lnTo>
                  <a:pt x="6054" y="8223"/>
                </a:lnTo>
                <a:lnTo>
                  <a:pt x="6054" y="8314"/>
                </a:lnTo>
                <a:lnTo>
                  <a:pt x="6123" y="8314"/>
                </a:lnTo>
                <a:lnTo>
                  <a:pt x="6123" y="8404"/>
                </a:lnTo>
                <a:lnTo>
                  <a:pt x="6192" y="8404"/>
                </a:lnTo>
                <a:lnTo>
                  <a:pt x="6192" y="8494"/>
                </a:lnTo>
                <a:lnTo>
                  <a:pt x="6261" y="8494"/>
                </a:lnTo>
                <a:lnTo>
                  <a:pt x="6261" y="8585"/>
                </a:lnTo>
                <a:lnTo>
                  <a:pt x="6329" y="8585"/>
                </a:lnTo>
                <a:lnTo>
                  <a:pt x="6329" y="8675"/>
                </a:lnTo>
                <a:lnTo>
                  <a:pt x="6398" y="8675"/>
                </a:lnTo>
                <a:lnTo>
                  <a:pt x="6398" y="8765"/>
                </a:lnTo>
                <a:lnTo>
                  <a:pt x="6467" y="8765"/>
                </a:lnTo>
                <a:lnTo>
                  <a:pt x="6467" y="8856"/>
                </a:lnTo>
                <a:lnTo>
                  <a:pt x="6536" y="8856"/>
                </a:lnTo>
                <a:lnTo>
                  <a:pt x="6536" y="8946"/>
                </a:lnTo>
                <a:lnTo>
                  <a:pt x="6639" y="8946"/>
                </a:lnTo>
                <a:lnTo>
                  <a:pt x="6639" y="9037"/>
                </a:lnTo>
                <a:lnTo>
                  <a:pt x="6880" y="9037"/>
                </a:lnTo>
                <a:lnTo>
                  <a:pt x="6880" y="8946"/>
                </a:lnTo>
                <a:lnTo>
                  <a:pt x="6708" y="8946"/>
                </a:lnTo>
                <a:lnTo>
                  <a:pt x="6708" y="8856"/>
                </a:lnTo>
                <a:lnTo>
                  <a:pt x="6605" y="8856"/>
                </a:lnTo>
                <a:lnTo>
                  <a:pt x="6605" y="8765"/>
                </a:lnTo>
                <a:lnTo>
                  <a:pt x="6536" y="8765"/>
                </a:lnTo>
                <a:lnTo>
                  <a:pt x="6536" y="8675"/>
                </a:lnTo>
                <a:lnTo>
                  <a:pt x="6467" y="8675"/>
                </a:lnTo>
                <a:lnTo>
                  <a:pt x="6467" y="8585"/>
                </a:lnTo>
                <a:lnTo>
                  <a:pt x="6398" y="8585"/>
                </a:lnTo>
                <a:lnTo>
                  <a:pt x="6398" y="8494"/>
                </a:lnTo>
                <a:lnTo>
                  <a:pt x="6329" y="8494"/>
                </a:lnTo>
                <a:lnTo>
                  <a:pt x="6329" y="8404"/>
                </a:lnTo>
                <a:lnTo>
                  <a:pt x="6261" y="8404"/>
                </a:lnTo>
                <a:lnTo>
                  <a:pt x="6261" y="8314"/>
                </a:lnTo>
                <a:lnTo>
                  <a:pt x="6192" y="8314"/>
                </a:lnTo>
                <a:lnTo>
                  <a:pt x="6192" y="8223"/>
                </a:lnTo>
                <a:lnTo>
                  <a:pt x="6123" y="8223"/>
                </a:lnTo>
                <a:lnTo>
                  <a:pt x="6123" y="8133"/>
                </a:lnTo>
                <a:lnTo>
                  <a:pt x="6054" y="8133"/>
                </a:lnTo>
                <a:lnTo>
                  <a:pt x="6054" y="8042"/>
                </a:lnTo>
                <a:lnTo>
                  <a:pt x="5985" y="8042"/>
                </a:lnTo>
                <a:lnTo>
                  <a:pt x="5985" y="7952"/>
                </a:lnTo>
                <a:lnTo>
                  <a:pt x="5951" y="7952"/>
                </a:lnTo>
                <a:lnTo>
                  <a:pt x="5951" y="7862"/>
                </a:lnTo>
                <a:lnTo>
                  <a:pt x="5882" y="7862"/>
                </a:lnTo>
                <a:lnTo>
                  <a:pt x="5882" y="7771"/>
                </a:lnTo>
                <a:lnTo>
                  <a:pt x="5813" y="7771"/>
                </a:lnTo>
                <a:lnTo>
                  <a:pt x="5813" y="7681"/>
                </a:lnTo>
                <a:lnTo>
                  <a:pt x="5745" y="7681"/>
                </a:lnTo>
                <a:lnTo>
                  <a:pt x="5745" y="7591"/>
                </a:lnTo>
                <a:lnTo>
                  <a:pt x="5676" y="7591"/>
                </a:lnTo>
                <a:lnTo>
                  <a:pt x="5676" y="7500"/>
                </a:lnTo>
                <a:lnTo>
                  <a:pt x="5607" y="7500"/>
                </a:lnTo>
                <a:lnTo>
                  <a:pt x="5607" y="7410"/>
                </a:lnTo>
                <a:lnTo>
                  <a:pt x="5573" y="7410"/>
                </a:lnTo>
                <a:lnTo>
                  <a:pt x="5573" y="7319"/>
                </a:lnTo>
                <a:lnTo>
                  <a:pt x="5504" y="7319"/>
                </a:lnTo>
                <a:lnTo>
                  <a:pt x="5504" y="7229"/>
                </a:lnTo>
                <a:lnTo>
                  <a:pt x="5435" y="7229"/>
                </a:lnTo>
                <a:lnTo>
                  <a:pt x="5435" y="7139"/>
                </a:lnTo>
                <a:lnTo>
                  <a:pt x="5366" y="7139"/>
                </a:lnTo>
                <a:lnTo>
                  <a:pt x="5366" y="7048"/>
                </a:lnTo>
                <a:lnTo>
                  <a:pt x="5297" y="7048"/>
                </a:lnTo>
                <a:lnTo>
                  <a:pt x="5297" y="6958"/>
                </a:lnTo>
                <a:lnTo>
                  <a:pt x="5263" y="6958"/>
                </a:lnTo>
                <a:lnTo>
                  <a:pt x="5263" y="6868"/>
                </a:lnTo>
                <a:lnTo>
                  <a:pt x="5194" y="6868"/>
                </a:lnTo>
                <a:lnTo>
                  <a:pt x="5194" y="6777"/>
                </a:lnTo>
                <a:lnTo>
                  <a:pt x="5125" y="6777"/>
                </a:lnTo>
                <a:lnTo>
                  <a:pt x="5125" y="6687"/>
                </a:lnTo>
                <a:lnTo>
                  <a:pt x="5057" y="6687"/>
                </a:lnTo>
                <a:lnTo>
                  <a:pt x="5057" y="6597"/>
                </a:lnTo>
                <a:lnTo>
                  <a:pt x="4988" y="6597"/>
                </a:lnTo>
                <a:lnTo>
                  <a:pt x="4988" y="6506"/>
                </a:lnTo>
                <a:lnTo>
                  <a:pt x="4919" y="6506"/>
                </a:lnTo>
                <a:lnTo>
                  <a:pt x="4919" y="6416"/>
                </a:lnTo>
                <a:lnTo>
                  <a:pt x="4850" y="6416"/>
                </a:lnTo>
                <a:lnTo>
                  <a:pt x="4850" y="6325"/>
                </a:lnTo>
                <a:lnTo>
                  <a:pt x="4781" y="6325"/>
                </a:lnTo>
                <a:lnTo>
                  <a:pt x="4781" y="6235"/>
                </a:lnTo>
                <a:lnTo>
                  <a:pt x="4747" y="6235"/>
                </a:lnTo>
                <a:lnTo>
                  <a:pt x="4747" y="6145"/>
                </a:lnTo>
                <a:lnTo>
                  <a:pt x="4678" y="6145"/>
                </a:lnTo>
                <a:lnTo>
                  <a:pt x="4678" y="6054"/>
                </a:lnTo>
                <a:lnTo>
                  <a:pt x="4609" y="6054"/>
                </a:lnTo>
                <a:lnTo>
                  <a:pt x="4609" y="5964"/>
                </a:lnTo>
                <a:lnTo>
                  <a:pt x="4541" y="5964"/>
                </a:lnTo>
                <a:lnTo>
                  <a:pt x="4541" y="5874"/>
                </a:lnTo>
                <a:lnTo>
                  <a:pt x="4472" y="5874"/>
                </a:lnTo>
                <a:lnTo>
                  <a:pt x="4472" y="5783"/>
                </a:lnTo>
                <a:lnTo>
                  <a:pt x="4403" y="5783"/>
                </a:lnTo>
                <a:lnTo>
                  <a:pt x="4403" y="5693"/>
                </a:lnTo>
                <a:lnTo>
                  <a:pt x="4334" y="5693"/>
                </a:lnTo>
                <a:lnTo>
                  <a:pt x="4334" y="5602"/>
                </a:lnTo>
                <a:lnTo>
                  <a:pt x="4265" y="5602"/>
                </a:lnTo>
                <a:lnTo>
                  <a:pt x="4265" y="5512"/>
                </a:lnTo>
                <a:lnTo>
                  <a:pt x="4197" y="5512"/>
                </a:lnTo>
                <a:lnTo>
                  <a:pt x="4197" y="5422"/>
                </a:lnTo>
                <a:lnTo>
                  <a:pt x="4128" y="5422"/>
                </a:lnTo>
                <a:lnTo>
                  <a:pt x="4128" y="5331"/>
                </a:lnTo>
                <a:lnTo>
                  <a:pt x="4059" y="5331"/>
                </a:lnTo>
                <a:lnTo>
                  <a:pt x="4059" y="5241"/>
                </a:lnTo>
                <a:lnTo>
                  <a:pt x="4025" y="5241"/>
                </a:lnTo>
                <a:lnTo>
                  <a:pt x="4025" y="5151"/>
                </a:lnTo>
                <a:lnTo>
                  <a:pt x="3956" y="5151"/>
                </a:lnTo>
                <a:lnTo>
                  <a:pt x="3956" y="5060"/>
                </a:lnTo>
                <a:lnTo>
                  <a:pt x="3887" y="5060"/>
                </a:lnTo>
                <a:lnTo>
                  <a:pt x="3887" y="4970"/>
                </a:lnTo>
                <a:lnTo>
                  <a:pt x="3818" y="4970"/>
                </a:lnTo>
                <a:lnTo>
                  <a:pt x="3818" y="4879"/>
                </a:lnTo>
                <a:lnTo>
                  <a:pt x="3749" y="4879"/>
                </a:lnTo>
                <a:lnTo>
                  <a:pt x="3749" y="4789"/>
                </a:lnTo>
                <a:lnTo>
                  <a:pt x="3681" y="4789"/>
                </a:lnTo>
                <a:lnTo>
                  <a:pt x="3681" y="4699"/>
                </a:lnTo>
                <a:lnTo>
                  <a:pt x="3612" y="4699"/>
                </a:lnTo>
                <a:lnTo>
                  <a:pt x="3612" y="4608"/>
                </a:lnTo>
                <a:lnTo>
                  <a:pt x="3543" y="4608"/>
                </a:lnTo>
                <a:lnTo>
                  <a:pt x="3543" y="4518"/>
                </a:lnTo>
                <a:lnTo>
                  <a:pt x="3474" y="4518"/>
                </a:lnTo>
                <a:lnTo>
                  <a:pt x="3474" y="4428"/>
                </a:lnTo>
                <a:lnTo>
                  <a:pt x="3405" y="4428"/>
                </a:lnTo>
                <a:lnTo>
                  <a:pt x="3405" y="4337"/>
                </a:lnTo>
                <a:lnTo>
                  <a:pt x="3337" y="4337"/>
                </a:lnTo>
                <a:lnTo>
                  <a:pt x="3337" y="4247"/>
                </a:lnTo>
                <a:lnTo>
                  <a:pt x="3268" y="4247"/>
                </a:lnTo>
                <a:lnTo>
                  <a:pt x="3268" y="4157"/>
                </a:lnTo>
                <a:lnTo>
                  <a:pt x="3199" y="4157"/>
                </a:lnTo>
                <a:lnTo>
                  <a:pt x="3199" y="4066"/>
                </a:lnTo>
                <a:lnTo>
                  <a:pt x="3130" y="4066"/>
                </a:lnTo>
                <a:lnTo>
                  <a:pt x="3130" y="3976"/>
                </a:lnTo>
                <a:lnTo>
                  <a:pt x="3061" y="3976"/>
                </a:lnTo>
                <a:lnTo>
                  <a:pt x="3061" y="3885"/>
                </a:lnTo>
                <a:lnTo>
                  <a:pt x="2993" y="3885"/>
                </a:lnTo>
                <a:lnTo>
                  <a:pt x="2993" y="3795"/>
                </a:lnTo>
                <a:lnTo>
                  <a:pt x="2924" y="3795"/>
                </a:lnTo>
                <a:lnTo>
                  <a:pt x="2924" y="3705"/>
                </a:lnTo>
                <a:lnTo>
                  <a:pt x="2889" y="3705"/>
                </a:lnTo>
                <a:lnTo>
                  <a:pt x="2889" y="3614"/>
                </a:lnTo>
                <a:lnTo>
                  <a:pt x="2821" y="3614"/>
                </a:lnTo>
                <a:lnTo>
                  <a:pt x="2821" y="3524"/>
                </a:lnTo>
                <a:lnTo>
                  <a:pt x="2752" y="3524"/>
                </a:lnTo>
                <a:lnTo>
                  <a:pt x="2752" y="3434"/>
                </a:lnTo>
                <a:lnTo>
                  <a:pt x="2683" y="3434"/>
                </a:lnTo>
                <a:lnTo>
                  <a:pt x="2683" y="3343"/>
                </a:lnTo>
                <a:lnTo>
                  <a:pt x="2614" y="3343"/>
                </a:lnTo>
                <a:lnTo>
                  <a:pt x="2614" y="3253"/>
                </a:lnTo>
                <a:lnTo>
                  <a:pt x="2545" y="3253"/>
                </a:lnTo>
                <a:lnTo>
                  <a:pt x="2545" y="3162"/>
                </a:lnTo>
                <a:lnTo>
                  <a:pt x="2477" y="3162"/>
                </a:lnTo>
                <a:lnTo>
                  <a:pt x="2477" y="3072"/>
                </a:lnTo>
                <a:lnTo>
                  <a:pt x="2408" y="3072"/>
                </a:lnTo>
                <a:lnTo>
                  <a:pt x="2408" y="2982"/>
                </a:lnTo>
                <a:lnTo>
                  <a:pt x="2339" y="2982"/>
                </a:lnTo>
                <a:lnTo>
                  <a:pt x="2339" y="2891"/>
                </a:lnTo>
                <a:lnTo>
                  <a:pt x="2270" y="2891"/>
                </a:lnTo>
                <a:lnTo>
                  <a:pt x="2270" y="2801"/>
                </a:lnTo>
                <a:lnTo>
                  <a:pt x="2201" y="2801"/>
                </a:lnTo>
                <a:lnTo>
                  <a:pt x="2201" y="2711"/>
                </a:lnTo>
                <a:lnTo>
                  <a:pt x="2167" y="2711"/>
                </a:lnTo>
                <a:lnTo>
                  <a:pt x="2167" y="2620"/>
                </a:lnTo>
                <a:lnTo>
                  <a:pt x="2098" y="2620"/>
                </a:lnTo>
                <a:lnTo>
                  <a:pt x="2098" y="2530"/>
                </a:lnTo>
                <a:lnTo>
                  <a:pt x="2029" y="2530"/>
                </a:lnTo>
                <a:lnTo>
                  <a:pt x="2029" y="2439"/>
                </a:lnTo>
                <a:lnTo>
                  <a:pt x="1961" y="2439"/>
                </a:lnTo>
                <a:lnTo>
                  <a:pt x="1961" y="2349"/>
                </a:lnTo>
                <a:lnTo>
                  <a:pt x="1892" y="2349"/>
                </a:lnTo>
                <a:lnTo>
                  <a:pt x="1892" y="2259"/>
                </a:lnTo>
                <a:lnTo>
                  <a:pt x="1823" y="2259"/>
                </a:lnTo>
                <a:lnTo>
                  <a:pt x="1823" y="2168"/>
                </a:lnTo>
                <a:lnTo>
                  <a:pt x="1754" y="2168"/>
                </a:lnTo>
                <a:lnTo>
                  <a:pt x="1754" y="2078"/>
                </a:lnTo>
                <a:lnTo>
                  <a:pt x="1685" y="2078"/>
                </a:lnTo>
                <a:lnTo>
                  <a:pt x="1685" y="1988"/>
                </a:lnTo>
                <a:lnTo>
                  <a:pt x="1651" y="1988"/>
                </a:lnTo>
                <a:lnTo>
                  <a:pt x="1651" y="1897"/>
                </a:lnTo>
                <a:lnTo>
                  <a:pt x="1582" y="1897"/>
                </a:lnTo>
                <a:lnTo>
                  <a:pt x="1582" y="1807"/>
                </a:lnTo>
                <a:lnTo>
                  <a:pt x="1513" y="1807"/>
                </a:lnTo>
                <a:lnTo>
                  <a:pt x="1513" y="1717"/>
                </a:lnTo>
                <a:lnTo>
                  <a:pt x="1445" y="1717"/>
                </a:lnTo>
                <a:lnTo>
                  <a:pt x="1445" y="1626"/>
                </a:lnTo>
                <a:lnTo>
                  <a:pt x="1376" y="1626"/>
                </a:lnTo>
                <a:lnTo>
                  <a:pt x="1376" y="1536"/>
                </a:lnTo>
                <a:lnTo>
                  <a:pt x="1341" y="1536"/>
                </a:lnTo>
                <a:lnTo>
                  <a:pt x="1341" y="1445"/>
                </a:lnTo>
                <a:lnTo>
                  <a:pt x="1273" y="1445"/>
                </a:lnTo>
                <a:lnTo>
                  <a:pt x="1273" y="1355"/>
                </a:lnTo>
                <a:lnTo>
                  <a:pt x="1204" y="1355"/>
                </a:lnTo>
                <a:lnTo>
                  <a:pt x="1204" y="1265"/>
                </a:lnTo>
                <a:lnTo>
                  <a:pt x="1135" y="1265"/>
                </a:lnTo>
                <a:lnTo>
                  <a:pt x="1135" y="1174"/>
                </a:lnTo>
                <a:lnTo>
                  <a:pt x="1066" y="1174"/>
                </a:lnTo>
                <a:lnTo>
                  <a:pt x="1066" y="1084"/>
                </a:lnTo>
                <a:lnTo>
                  <a:pt x="997" y="1084"/>
                </a:lnTo>
                <a:lnTo>
                  <a:pt x="997" y="994"/>
                </a:lnTo>
                <a:lnTo>
                  <a:pt x="963" y="994"/>
                </a:lnTo>
                <a:lnTo>
                  <a:pt x="963" y="903"/>
                </a:lnTo>
                <a:lnTo>
                  <a:pt x="894" y="903"/>
                </a:lnTo>
                <a:lnTo>
                  <a:pt x="894" y="813"/>
                </a:lnTo>
                <a:lnTo>
                  <a:pt x="825" y="813"/>
                </a:lnTo>
                <a:lnTo>
                  <a:pt x="825" y="722"/>
                </a:lnTo>
                <a:lnTo>
                  <a:pt x="757" y="722"/>
                </a:lnTo>
                <a:lnTo>
                  <a:pt x="757" y="632"/>
                </a:lnTo>
                <a:lnTo>
                  <a:pt x="688" y="632"/>
                </a:lnTo>
                <a:lnTo>
                  <a:pt x="688" y="542"/>
                </a:lnTo>
                <a:lnTo>
                  <a:pt x="619" y="542"/>
                </a:lnTo>
                <a:lnTo>
                  <a:pt x="619" y="451"/>
                </a:lnTo>
                <a:lnTo>
                  <a:pt x="550" y="451"/>
                </a:lnTo>
                <a:lnTo>
                  <a:pt x="550" y="361"/>
                </a:lnTo>
                <a:lnTo>
                  <a:pt x="481" y="361"/>
                </a:lnTo>
                <a:lnTo>
                  <a:pt x="481" y="271"/>
                </a:lnTo>
                <a:lnTo>
                  <a:pt x="413" y="271"/>
                </a:lnTo>
                <a:lnTo>
                  <a:pt x="413" y="180"/>
                </a:lnTo>
                <a:lnTo>
                  <a:pt x="344" y="180"/>
                </a:lnTo>
                <a:lnTo>
                  <a:pt x="344" y="90"/>
                </a:lnTo>
                <a:lnTo>
                  <a:pt x="241" y="90"/>
                </a:lnTo>
                <a:lnTo>
                  <a:pt x="241" y="0"/>
                </a:lnTo>
                <a:lnTo>
                  <a:pt x="0" y="0"/>
                </a:lnTo>
              </a:path>
            </a:pathLst>
          </a:custGeom>
          <a:solidFill>
            <a:srgbClr val="C0C0C0"/>
          </a:solidFill>
          <a:ln w="0">
            <a:solidFill>
              <a:srgbClr val="C0C0C0"/>
            </a:solidFill>
            <a:round/>
            <a:headEnd/>
            <a:tailEnd/>
          </a:ln>
        </p:spPr>
        <p:txBody>
          <a:bodyPr/>
          <a:lstStyle/>
          <a:p>
            <a:endParaRPr lang="en-US"/>
          </a:p>
        </p:txBody>
      </p:sp>
      <p:sp>
        <p:nvSpPr>
          <p:cNvPr id="499885" name="Freeform 173"/>
          <p:cNvSpPr>
            <a:spLocks/>
          </p:cNvSpPr>
          <p:nvPr/>
        </p:nvSpPr>
        <p:spPr bwMode="auto">
          <a:xfrm flipV="1">
            <a:off x="2133600" y="2082800"/>
            <a:ext cx="5486400" cy="3556000"/>
          </a:xfrm>
          <a:custGeom>
            <a:avLst/>
            <a:gdLst>
              <a:gd name="T0" fmla="*/ 2147483647 w 6880"/>
              <a:gd name="T1" fmla="*/ 2147483647 h 9037"/>
              <a:gd name="T2" fmla="*/ 2147483647 w 6880"/>
              <a:gd name="T3" fmla="*/ 2147483647 h 9037"/>
              <a:gd name="T4" fmla="*/ 2147483647 w 6880"/>
              <a:gd name="T5" fmla="*/ 2147483647 h 9037"/>
              <a:gd name="T6" fmla="*/ 2147483647 w 6880"/>
              <a:gd name="T7" fmla="*/ 2147483647 h 9037"/>
              <a:gd name="T8" fmla="*/ 2147483647 w 6880"/>
              <a:gd name="T9" fmla="*/ 2147483647 h 9037"/>
              <a:gd name="T10" fmla="*/ 2147483647 w 6880"/>
              <a:gd name="T11" fmla="*/ 2147483647 h 9037"/>
              <a:gd name="T12" fmla="*/ 2147483647 w 6880"/>
              <a:gd name="T13" fmla="*/ 2147483647 h 9037"/>
              <a:gd name="T14" fmla="*/ 2147483647 w 6880"/>
              <a:gd name="T15" fmla="*/ 2147483647 h 9037"/>
              <a:gd name="T16" fmla="*/ 2147483647 w 6880"/>
              <a:gd name="T17" fmla="*/ 2147483647 h 9037"/>
              <a:gd name="T18" fmla="*/ 2147483647 w 6880"/>
              <a:gd name="T19" fmla="*/ 2147483647 h 9037"/>
              <a:gd name="T20" fmla="*/ 2147483647 w 6880"/>
              <a:gd name="T21" fmla="*/ 2147483647 h 9037"/>
              <a:gd name="T22" fmla="*/ 2147483647 w 6880"/>
              <a:gd name="T23" fmla="*/ 2147483647 h 9037"/>
              <a:gd name="T24" fmla="*/ 2147483647 w 6880"/>
              <a:gd name="T25" fmla="*/ 2147483647 h 9037"/>
              <a:gd name="T26" fmla="*/ 2147483647 w 6880"/>
              <a:gd name="T27" fmla="*/ 2147483647 h 9037"/>
              <a:gd name="T28" fmla="*/ 2147483647 w 6880"/>
              <a:gd name="T29" fmla="*/ 2147483647 h 9037"/>
              <a:gd name="T30" fmla="*/ 2147483647 w 6880"/>
              <a:gd name="T31" fmla="*/ 2147483647 h 9037"/>
              <a:gd name="T32" fmla="*/ 2147483647 w 6880"/>
              <a:gd name="T33" fmla="*/ 2147483647 h 9037"/>
              <a:gd name="T34" fmla="*/ 2147483647 w 6880"/>
              <a:gd name="T35" fmla="*/ 2147483647 h 9037"/>
              <a:gd name="T36" fmla="*/ 2147483647 w 6880"/>
              <a:gd name="T37" fmla="*/ 2147483647 h 9037"/>
              <a:gd name="T38" fmla="*/ 2147483647 w 6880"/>
              <a:gd name="T39" fmla="*/ 2147483647 h 9037"/>
              <a:gd name="T40" fmla="*/ 2147483647 w 6880"/>
              <a:gd name="T41" fmla="*/ 2147483647 h 9037"/>
              <a:gd name="T42" fmla="*/ 2147483647 w 6880"/>
              <a:gd name="T43" fmla="*/ 2147483647 h 9037"/>
              <a:gd name="T44" fmla="*/ 2147483647 w 6880"/>
              <a:gd name="T45" fmla="*/ 2147483647 h 9037"/>
              <a:gd name="T46" fmla="*/ 2147483647 w 6880"/>
              <a:gd name="T47" fmla="*/ 2147483647 h 9037"/>
              <a:gd name="T48" fmla="*/ 2147483647 w 6880"/>
              <a:gd name="T49" fmla="*/ 2147483647 h 9037"/>
              <a:gd name="T50" fmla="*/ 2147483647 w 6880"/>
              <a:gd name="T51" fmla="*/ 2147483647 h 9037"/>
              <a:gd name="T52" fmla="*/ 2147483647 w 6880"/>
              <a:gd name="T53" fmla="*/ 2147483647 h 9037"/>
              <a:gd name="T54" fmla="*/ 2147483647 w 6880"/>
              <a:gd name="T55" fmla="*/ 2147483647 h 9037"/>
              <a:gd name="T56" fmla="*/ 2147483647 w 6880"/>
              <a:gd name="T57" fmla="*/ 2147483647 h 9037"/>
              <a:gd name="T58" fmla="*/ 2147483647 w 6880"/>
              <a:gd name="T59" fmla="*/ 2147483647 h 9037"/>
              <a:gd name="T60" fmla="*/ 2147483647 w 6880"/>
              <a:gd name="T61" fmla="*/ 2147483647 h 9037"/>
              <a:gd name="T62" fmla="*/ 2147483647 w 6880"/>
              <a:gd name="T63" fmla="*/ 2147483647 h 9037"/>
              <a:gd name="T64" fmla="*/ 2147483647 w 6880"/>
              <a:gd name="T65" fmla="*/ 2147483647 h 9037"/>
              <a:gd name="T66" fmla="*/ 2147483647 w 6880"/>
              <a:gd name="T67" fmla="*/ 2147483647 h 9037"/>
              <a:gd name="T68" fmla="*/ 2147483647 w 6880"/>
              <a:gd name="T69" fmla="*/ 2147483647 h 9037"/>
              <a:gd name="T70" fmla="*/ 2147483647 w 6880"/>
              <a:gd name="T71" fmla="*/ 2147483647 h 9037"/>
              <a:gd name="T72" fmla="*/ 2147483647 w 6880"/>
              <a:gd name="T73" fmla="*/ 2147483647 h 9037"/>
              <a:gd name="T74" fmla="*/ 2147483647 w 6880"/>
              <a:gd name="T75" fmla="*/ 2147483647 h 9037"/>
              <a:gd name="T76" fmla="*/ 2147483647 w 6880"/>
              <a:gd name="T77" fmla="*/ 2147483647 h 9037"/>
              <a:gd name="T78" fmla="*/ 2147483647 w 6880"/>
              <a:gd name="T79" fmla="*/ 2147483647 h 9037"/>
              <a:gd name="T80" fmla="*/ 2147483647 w 6880"/>
              <a:gd name="T81" fmla="*/ 2147483647 h 9037"/>
              <a:gd name="T82" fmla="*/ 2147483647 w 6880"/>
              <a:gd name="T83" fmla="*/ 2147483647 h 9037"/>
              <a:gd name="T84" fmla="*/ 2147483647 w 6880"/>
              <a:gd name="T85" fmla="*/ 2147483647 h 9037"/>
              <a:gd name="T86" fmla="*/ 2147483647 w 6880"/>
              <a:gd name="T87" fmla="*/ 2147483647 h 9037"/>
              <a:gd name="T88" fmla="*/ 2147483647 w 6880"/>
              <a:gd name="T89" fmla="*/ 2147483647 h 9037"/>
              <a:gd name="T90" fmla="*/ 2147483647 w 6880"/>
              <a:gd name="T91" fmla="*/ 2147483647 h 9037"/>
              <a:gd name="T92" fmla="*/ 2147483647 w 6880"/>
              <a:gd name="T93" fmla="*/ 2147483647 h 9037"/>
              <a:gd name="T94" fmla="*/ 2147483647 w 6880"/>
              <a:gd name="T95" fmla="*/ 2147483647 h 9037"/>
              <a:gd name="T96" fmla="*/ 2147483647 w 6880"/>
              <a:gd name="T97" fmla="*/ 2147483647 h 9037"/>
              <a:gd name="T98" fmla="*/ 2147483647 w 6880"/>
              <a:gd name="T99" fmla="*/ 2147483647 h 9037"/>
              <a:gd name="T100" fmla="*/ 2147483647 w 6880"/>
              <a:gd name="T101" fmla="*/ 2147483647 h 9037"/>
              <a:gd name="T102" fmla="*/ 2147483647 w 6880"/>
              <a:gd name="T103" fmla="*/ 2147483647 h 9037"/>
              <a:gd name="T104" fmla="*/ 2147483647 w 6880"/>
              <a:gd name="T105" fmla="*/ 2147483647 h 9037"/>
              <a:gd name="T106" fmla="*/ 2147483647 w 6880"/>
              <a:gd name="T107" fmla="*/ 2147483647 h 9037"/>
              <a:gd name="T108" fmla="*/ 2147483647 w 6880"/>
              <a:gd name="T109" fmla="*/ 2147483647 h 9037"/>
              <a:gd name="T110" fmla="*/ 2147483647 w 6880"/>
              <a:gd name="T111" fmla="*/ 2147483647 h 9037"/>
              <a:gd name="T112" fmla="*/ 2147483647 w 6880"/>
              <a:gd name="T113" fmla="*/ 2147483647 h 9037"/>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6880"/>
              <a:gd name="T172" fmla="*/ 0 h 9037"/>
              <a:gd name="T173" fmla="*/ 6880 w 6880"/>
              <a:gd name="T174" fmla="*/ 9037 h 9037"/>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6880" h="9037">
                <a:moveTo>
                  <a:pt x="0" y="0"/>
                </a:moveTo>
                <a:lnTo>
                  <a:pt x="0" y="0"/>
                </a:lnTo>
                <a:lnTo>
                  <a:pt x="0" y="90"/>
                </a:lnTo>
                <a:lnTo>
                  <a:pt x="241" y="90"/>
                </a:lnTo>
                <a:lnTo>
                  <a:pt x="241" y="180"/>
                </a:lnTo>
                <a:lnTo>
                  <a:pt x="344" y="180"/>
                </a:lnTo>
                <a:lnTo>
                  <a:pt x="344" y="271"/>
                </a:lnTo>
                <a:lnTo>
                  <a:pt x="447" y="271"/>
                </a:lnTo>
                <a:lnTo>
                  <a:pt x="447" y="361"/>
                </a:lnTo>
                <a:lnTo>
                  <a:pt x="550" y="361"/>
                </a:lnTo>
                <a:lnTo>
                  <a:pt x="550" y="451"/>
                </a:lnTo>
                <a:lnTo>
                  <a:pt x="619" y="451"/>
                </a:lnTo>
                <a:lnTo>
                  <a:pt x="619" y="542"/>
                </a:lnTo>
                <a:lnTo>
                  <a:pt x="688" y="542"/>
                </a:lnTo>
                <a:lnTo>
                  <a:pt x="688" y="632"/>
                </a:lnTo>
                <a:lnTo>
                  <a:pt x="791" y="632"/>
                </a:lnTo>
                <a:lnTo>
                  <a:pt x="791" y="722"/>
                </a:lnTo>
                <a:lnTo>
                  <a:pt x="860" y="722"/>
                </a:lnTo>
                <a:lnTo>
                  <a:pt x="860" y="813"/>
                </a:lnTo>
                <a:lnTo>
                  <a:pt x="929" y="813"/>
                </a:lnTo>
                <a:lnTo>
                  <a:pt x="929" y="903"/>
                </a:lnTo>
                <a:lnTo>
                  <a:pt x="997" y="903"/>
                </a:lnTo>
                <a:lnTo>
                  <a:pt x="997" y="994"/>
                </a:lnTo>
                <a:lnTo>
                  <a:pt x="1066" y="994"/>
                </a:lnTo>
                <a:lnTo>
                  <a:pt x="1066" y="1084"/>
                </a:lnTo>
                <a:lnTo>
                  <a:pt x="1135" y="1084"/>
                </a:lnTo>
                <a:lnTo>
                  <a:pt x="1135" y="1174"/>
                </a:lnTo>
                <a:lnTo>
                  <a:pt x="1204" y="1174"/>
                </a:lnTo>
                <a:lnTo>
                  <a:pt x="1204" y="1265"/>
                </a:lnTo>
                <a:lnTo>
                  <a:pt x="1238" y="1265"/>
                </a:lnTo>
                <a:lnTo>
                  <a:pt x="1238" y="1355"/>
                </a:lnTo>
                <a:lnTo>
                  <a:pt x="1307" y="1355"/>
                </a:lnTo>
                <a:lnTo>
                  <a:pt x="1307" y="1445"/>
                </a:lnTo>
                <a:lnTo>
                  <a:pt x="1376" y="1445"/>
                </a:lnTo>
                <a:lnTo>
                  <a:pt x="1376" y="1536"/>
                </a:lnTo>
                <a:lnTo>
                  <a:pt x="1445" y="1536"/>
                </a:lnTo>
                <a:lnTo>
                  <a:pt x="1445" y="1626"/>
                </a:lnTo>
                <a:lnTo>
                  <a:pt x="1513" y="1626"/>
                </a:lnTo>
                <a:lnTo>
                  <a:pt x="1513" y="1717"/>
                </a:lnTo>
                <a:lnTo>
                  <a:pt x="1548" y="1717"/>
                </a:lnTo>
                <a:lnTo>
                  <a:pt x="1548" y="1807"/>
                </a:lnTo>
                <a:lnTo>
                  <a:pt x="1617" y="1807"/>
                </a:lnTo>
                <a:lnTo>
                  <a:pt x="1617" y="1897"/>
                </a:lnTo>
                <a:lnTo>
                  <a:pt x="1685" y="1897"/>
                </a:lnTo>
                <a:lnTo>
                  <a:pt x="1685" y="1988"/>
                </a:lnTo>
                <a:lnTo>
                  <a:pt x="1754" y="1988"/>
                </a:lnTo>
                <a:lnTo>
                  <a:pt x="1754" y="2078"/>
                </a:lnTo>
                <a:lnTo>
                  <a:pt x="1823" y="2078"/>
                </a:lnTo>
                <a:lnTo>
                  <a:pt x="1823" y="2168"/>
                </a:lnTo>
                <a:lnTo>
                  <a:pt x="1857" y="2168"/>
                </a:lnTo>
                <a:lnTo>
                  <a:pt x="1857" y="2259"/>
                </a:lnTo>
                <a:lnTo>
                  <a:pt x="1926" y="2259"/>
                </a:lnTo>
                <a:lnTo>
                  <a:pt x="1926" y="2349"/>
                </a:lnTo>
                <a:lnTo>
                  <a:pt x="1995" y="2349"/>
                </a:lnTo>
                <a:lnTo>
                  <a:pt x="1995" y="2439"/>
                </a:lnTo>
                <a:lnTo>
                  <a:pt x="2064" y="2439"/>
                </a:lnTo>
                <a:lnTo>
                  <a:pt x="2064" y="2530"/>
                </a:lnTo>
                <a:lnTo>
                  <a:pt x="2098" y="2530"/>
                </a:lnTo>
                <a:lnTo>
                  <a:pt x="2098" y="2620"/>
                </a:lnTo>
                <a:lnTo>
                  <a:pt x="2167" y="2620"/>
                </a:lnTo>
                <a:lnTo>
                  <a:pt x="2167" y="2711"/>
                </a:lnTo>
                <a:lnTo>
                  <a:pt x="2236" y="2711"/>
                </a:lnTo>
                <a:lnTo>
                  <a:pt x="2236" y="2801"/>
                </a:lnTo>
                <a:lnTo>
                  <a:pt x="2270" y="2801"/>
                </a:lnTo>
                <a:lnTo>
                  <a:pt x="2270" y="2891"/>
                </a:lnTo>
                <a:lnTo>
                  <a:pt x="2339" y="2891"/>
                </a:lnTo>
                <a:lnTo>
                  <a:pt x="2339" y="2982"/>
                </a:lnTo>
                <a:lnTo>
                  <a:pt x="2408" y="2982"/>
                </a:lnTo>
                <a:lnTo>
                  <a:pt x="2408" y="3072"/>
                </a:lnTo>
                <a:lnTo>
                  <a:pt x="2477" y="3072"/>
                </a:lnTo>
                <a:lnTo>
                  <a:pt x="2477" y="3162"/>
                </a:lnTo>
                <a:lnTo>
                  <a:pt x="2511" y="3162"/>
                </a:lnTo>
                <a:lnTo>
                  <a:pt x="2511" y="3253"/>
                </a:lnTo>
                <a:lnTo>
                  <a:pt x="2580" y="3253"/>
                </a:lnTo>
                <a:lnTo>
                  <a:pt x="2580" y="3343"/>
                </a:lnTo>
                <a:lnTo>
                  <a:pt x="2649" y="3343"/>
                </a:lnTo>
                <a:lnTo>
                  <a:pt x="2649" y="3434"/>
                </a:lnTo>
                <a:lnTo>
                  <a:pt x="2717" y="3434"/>
                </a:lnTo>
                <a:lnTo>
                  <a:pt x="2717" y="3524"/>
                </a:lnTo>
                <a:lnTo>
                  <a:pt x="2752" y="3524"/>
                </a:lnTo>
                <a:lnTo>
                  <a:pt x="2752" y="3614"/>
                </a:lnTo>
                <a:lnTo>
                  <a:pt x="2821" y="3614"/>
                </a:lnTo>
                <a:lnTo>
                  <a:pt x="2821" y="3705"/>
                </a:lnTo>
                <a:lnTo>
                  <a:pt x="2889" y="3705"/>
                </a:lnTo>
                <a:lnTo>
                  <a:pt x="2889" y="3795"/>
                </a:lnTo>
                <a:lnTo>
                  <a:pt x="2924" y="3795"/>
                </a:lnTo>
                <a:lnTo>
                  <a:pt x="2924" y="3885"/>
                </a:lnTo>
                <a:lnTo>
                  <a:pt x="2993" y="3885"/>
                </a:lnTo>
                <a:lnTo>
                  <a:pt x="2993" y="3976"/>
                </a:lnTo>
                <a:lnTo>
                  <a:pt x="3061" y="3976"/>
                </a:lnTo>
                <a:lnTo>
                  <a:pt x="3061" y="4066"/>
                </a:lnTo>
                <a:lnTo>
                  <a:pt x="3130" y="4066"/>
                </a:lnTo>
                <a:lnTo>
                  <a:pt x="3130" y="4157"/>
                </a:lnTo>
                <a:lnTo>
                  <a:pt x="3165" y="4157"/>
                </a:lnTo>
                <a:lnTo>
                  <a:pt x="3165" y="4247"/>
                </a:lnTo>
                <a:lnTo>
                  <a:pt x="3233" y="4247"/>
                </a:lnTo>
                <a:lnTo>
                  <a:pt x="3233" y="4337"/>
                </a:lnTo>
                <a:lnTo>
                  <a:pt x="3302" y="4337"/>
                </a:lnTo>
                <a:lnTo>
                  <a:pt x="3302" y="4428"/>
                </a:lnTo>
                <a:lnTo>
                  <a:pt x="3337" y="4428"/>
                </a:lnTo>
                <a:lnTo>
                  <a:pt x="3337" y="4518"/>
                </a:lnTo>
                <a:lnTo>
                  <a:pt x="3405" y="4518"/>
                </a:lnTo>
                <a:lnTo>
                  <a:pt x="3405" y="4608"/>
                </a:lnTo>
                <a:lnTo>
                  <a:pt x="3474" y="4608"/>
                </a:lnTo>
                <a:lnTo>
                  <a:pt x="3474" y="4699"/>
                </a:lnTo>
                <a:lnTo>
                  <a:pt x="3509" y="4699"/>
                </a:lnTo>
                <a:lnTo>
                  <a:pt x="3509" y="4789"/>
                </a:lnTo>
                <a:lnTo>
                  <a:pt x="3577" y="4789"/>
                </a:lnTo>
                <a:lnTo>
                  <a:pt x="3577" y="4879"/>
                </a:lnTo>
                <a:lnTo>
                  <a:pt x="3646" y="4879"/>
                </a:lnTo>
                <a:lnTo>
                  <a:pt x="3646" y="4970"/>
                </a:lnTo>
                <a:lnTo>
                  <a:pt x="3681" y="4970"/>
                </a:lnTo>
                <a:lnTo>
                  <a:pt x="3681" y="5060"/>
                </a:lnTo>
                <a:lnTo>
                  <a:pt x="3749" y="5060"/>
                </a:lnTo>
                <a:lnTo>
                  <a:pt x="3749" y="5151"/>
                </a:lnTo>
                <a:lnTo>
                  <a:pt x="3818" y="5151"/>
                </a:lnTo>
                <a:lnTo>
                  <a:pt x="3818" y="5241"/>
                </a:lnTo>
                <a:lnTo>
                  <a:pt x="3887" y="5241"/>
                </a:lnTo>
                <a:lnTo>
                  <a:pt x="3887" y="5331"/>
                </a:lnTo>
                <a:lnTo>
                  <a:pt x="3921" y="5331"/>
                </a:lnTo>
                <a:lnTo>
                  <a:pt x="3921" y="5422"/>
                </a:lnTo>
                <a:lnTo>
                  <a:pt x="3990" y="5422"/>
                </a:lnTo>
                <a:lnTo>
                  <a:pt x="3990" y="5512"/>
                </a:lnTo>
                <a:lnTo>
                  <a:pt x="4059" y="5512"/>
                </a:lnTo>
                <a:lnTo>
                  <a:pt x="4059" y="5602"/>
                </a:lnTo>
                <a:lnTo>
                  <a:pt x="4093" y="5602"/>
                </a:lnTo>
                <a:lnTo>
                  <a:pt x="4093" y="5693"/>
                </a:lnTo>
                <a:lnTo>
                  <a:pt x="4162" y="5693"/>
                </a:lnTo>
                <a:lnTo>
                  <a:pt x="4162" y="5783"/>
                </a:lnTo>
                <a:lnTo>
                  <a:pt x="4231" y="5783"/>
                </a:lnTo>
                <a:lnTo>
                  <a:pt x="4231" y="5874"/>
                </a:lnTo>
                <a:lnTo>
                  <a:pt x="4300" y="5874"/>
                </a:lnTo>
                <a:lnTo>
                  <a:pt x="4300" y="5964"/>
                </a:lnTo>
                <a:lnTo>
                  <a:pt x="4334" y="5964"/>
                </a:lnTo>
                <a:lnTo>
                  <a:pt x="4334" y="6054"/>
                </a:lnTo>
                <a:lnTo>
                  <a:pt x="4403" y="6054"/>
                </a:lnTo>
                <a:lnTo>
                  <a:pt x="4403" y="6145"/>
                </a:lnTo>
                <a:lnTo>
                  <a:pt x="4472" y="6145"/>
                </a:lnTo>
                <a:lnTo>
                  <a:pt x="4472" y="6235"/>
                </a:lnTo>
                <a:lnTo>
                  <a:pt x="4541" y="6235"/>
                </a:lnTo>
                <a:lnTo>
                  <a:pt x="4541" y="6325"/>
                </a:lnTo>
                <a:lnTo>
                  <a:pt x="4575" y="6325"/>
                </a:lnTo>
                <a:lnTo>
                  <a:pt x="4575" y="6416"/>
                </a:lnTo>
                <a:lnTo>
                  <a:pt x="4644" y="6416"/>
                </a:lnTo>
                <a:lnTo>
                  <a:pt x="4644" y="6506"/>
                </a:lnTo>
                <a:lnTo>
                  <a:pt x="4713" y="6506"/>
                </a:lnTo>
                <a:lnTo>
                  <a:pt x="4713" y="6597"/>
                </a:lnTo>
                <a:lnTo>
                  <a:pt x="4747" y="6597"/>
                </a:lnTo>
                <a:lnTo>
                  <a:pt x="4747" y="6687"/>
                </a:lnTo>
                <a:lnTo>
                  <a:pt x="4816" y="6687"/>
                </a:lnTo>
                <a:lnTo>
                  <a:pt x="4816" y="6777"/>
                </a:lnTo>
                <a:lnTo>
                  <a:pt x="4885" y="6777"/>
                </a:lnTo>
                <a:lnTo>
                  <a:pt x="4885" y="6868"/>
                </a:lnTo>
                <a:lnTo>
                  <a:pt x="4953" y="6868"/>
                </a:lnTo>
                <a:lnTo>
                  <a:pt x="4953" y="6958"/>
                </a:lnTo>
                <a:lnTo>
                  <a:pt x="4988" y="6958"/>
                </a:lnTo>
                <a:lnTo>
                  <a:pt x="4988" y="7048"/>
                </a:lnTo>
                <a:lnTo>
                  <a:pt x="5057" y="7048"/>
                </a:lnTo>
                <a:lnTo>
                  <a:pt x="5057" y="7139"/>
                </a:lnTo>
                <a:lnTo>
                  <a:pt x="5125" y="7139"/>
                </a:lnTo>
                <a:lnTo>
                  <a:pt x="5125" y="7229"/>
                </a:lnTo>
                <a:lnTo>
                  <a:pt x="5194" y="7229"/>
                </a:lnTo>
                <a:lnTo>
                  <a:pt x="5194" y="7319"/>
                </a:lnTo>
                <a:lnTo>
                  <a:pt x="5263" y="7319"/>
                </a:lnTo>
                <a:lnTo>
                  <a:pt x="5263" y="7410"/>
                </a:lnTo>
                <a:lnTo>
                  <a:pt x="5297" y="7410"/>
                </a:lnTo>
                <a:lnTo>
                  <a:pt x="5297" y="7500"/>
                </a:lnTo>
                <a:lnTo>
                  <a:pt x="5366" y="7500"/>
                </a:lnTo>
                <a:lnTo>
                  <a:pt x="5366" y="7591"/>
                </a:lnTo>
                <a:lnTo>
                  <a:pt x="5435" y="7591"/>
                </a:lnTo>
                <a:lnTo>
                  <a:pt x="5435" y="7681"/>
                </a:lnTo>
                <a:lnTo>
                  <a:pt x="5504" y="7681"/>
                </a:lnTo>
                <a:lnTo>
                  <a:pt x="5504" y="7771"/>
                </a:lnTo>
                <a:lnTo>
                  <a:pt x="5573" y="7771"/>
                </a:lnTo>
                <a:lnTo>
                  <a:pt x="5573" y="7862"/>
                </a:lnTo>
                <a:lnTo>
                  <a:pt x="5607" y="7862"/>
                </a:lnTo>
                <a:lnTo>
                  <a:pt x="5607" y="7952"/>
                </a:lnTo>
                <a:lnTo>
                  <a:pt x="5676" y="7952"/>
                </a:lnTo>
                <a:lnTo>
                  <a:pt x="5676" y="8042"/>
                </a:lnTo>
                <a:lnTo>
                  <a:pt x="5745" y="8042"/>
                </a:lnTo>
                <a:lnTo>
                  <a:pt x="5745" y="8133"/>
                </a:lnTo>
                <a:lnTo>
                  <a:pt x="5813" y="8133"/>
                </a:lnTo>
                <a:lnTo>
                  <a:pt x="5813" y="8223"/>
                </a:lnTo>
                <a:lnTo>
                  <a:pt x="5882" y="8223"/>
                </a:lnTo>
                <a:lnTo>
                  <a:pt x="5882" y="8314"/>
                </a:lnTo>
                <a:lnTo>
                  <a:pt x="5951" y="8314"/>
                </a:lnTo>
                <a:lnTo>
                  <a:pt x="5951" y="8404"/>
                </a:lnTo>
                <a:lnTo>
                  <a:pt x="6020" y="8404"/>
                </a:lnTo>
                <a:lnTo>
                  <a:pt x="6020" y="8494"/>
                </a:lnTo>
                <a:lnTo>
                  <a:pt x="6123" y="8494"/>
                </a:lnTo>
                <a:lnTo>
                  <a:pt x="6123" y="8585"/>
                </a:lnTo>
                <a:lnTo>
                  <a:pt x="6192" y="8585"/>
                </a:lnTo>
                <a:lnTo>
                  <a:pt x="6192" y="8675"/>
                </a:lnTo>
                <a:lnTo>
                  <a:pt x="6261" y="8675"/>
                </a:lnTo>
                <a:lnTo>
                  <a:pt x="6261" y="8765"/>
                </a:lnTo>
                <a:lnTo>
                  <a:pt x="6364" y="8765"/>
                </a:lnTo>
                <a:lnTo>
                  <a:pt x="6364" y="8856"/>
                </a:lnTo>
                <a:lnTo>
                  <a:pt x="6467" y="8856"/>
                </a:lnTo>
                <a:lnTo>
                  <a:pt x="6467" y="8946"/>
                </a:lnTo>
                <a:lnTo>
                  <a:pt x="6570" y="8946"/>
                </a:lnTo>
                <a:lnTo>
                  <a:pt x="6570" y="9037"/>
                </a:lnTo>
                <a:lnTo>
                  <a:pt x="6880" y="9037"/>
                </a:lnTo>
                <a:lnTo>
                  <a:pt x="6880" y="8946"/>
                </a:lnTo>
                <a:lnTo>
                  <a:pt x="6639" y="8946"/>
                </a:lnTo>
                <a:lnTo>
                  <a:pt x="6639" y="8856"/>
                </a:lnTo>
                <a:lnTo>
                  <a:pt x="6536" y="8856"/>
                </a:lnTo>
                <a:lnTo>
                  <a:pt x="6536" y="8765"/>
                </a:lnTo>
                <a:lnTo>
                  <a:pt x="6433" y="8765"/>
                </a:lnTo>
                <a:lnTo>
                  <a:pt x="6433" y="8675"/>
                </a:lnTo>
                <a:lnTo>
                  <a:pt x="6329" y="8675"/>
                </a:lnTo>
                <a:lnTo>
                  <a:pt x="6329" y="8585"/>
                </a:lnTo>
                <a:lnTo>
                  <a:pt x="6261" y="8585"/>
                </a:lnTo>
                <a:lnTo>
                  <a:pt x="6261" y="8494"/>
                </a:lnTo>
                <a:lnTo>
                  <a:pt x="6192" y="8494"/>
                </a:lnTo>
                <a:lnTo>
                  <a:pt x="6192" y="8404"/>
                </a:lnTo>
                <a:lnTo>
                  <a:pt x="6089" y="8404"/>
                </a:lnTo>
                <a:lnTo>
                  <a:pt x="6089" y="8314"/>
                </a:lnTo>
                <a:lnTo>
                  <a:pt x="6020" y="8314"/>
                </a:lnTo>
                <a:lnTo>
                  <a:pt x="6020" y="8223"/>
                </a:lnTo>
                <a:lnTo>
                  <a:pt x="5951" y="8223"/>
                </a:lnTo>
                <a:lnTo>
                  <a:pt x="5951" y="8133"/>
                </a:lnTo>
                <a:lnTo>
                  <a:pt x="5882" y="8133"/>
                </a:lnTo>
                <a:lnTo>
                  <a:pt x="5882" y="8042"/>
                </a:lnTo>
                <a:lnTo>
                  <a:pt x="5813" y="8042"/>
                </a:lnTo>
                <a:lnTo>
                  <a:pt x="5813" y="7952"/>
                </a:lnTo>
                <a:lnTo>
                  <a:pt x="5745" y="7952"/>
                </a:lnTo>
                <a:lnTo>
                  <a:pt x="5745" y="7862"/>
                </a:lnTo>
                <a:lnTo>
                  <a:pt x="5676" y="7862"/>
                </a:lnTo>
                <a:lnTo>
                  <a:pt x="5676" y="7771"/>
                </a:lnTo>
                <a:lnTo>
                  <a:pt x="5641" y="7771"/>
                </a:lnTo>
                <a:lnTo>
                  <a:pt x="5641" y="7681"/>
                </a:lnTo>
                <a:lnTo>
                  <a:pt x="5573" y="7681"/>
                </a:lnTo>
                <a:lnTo>
                  <a:pt x="5573" y="7591"/>
                </a:lnTo>
                <a:lnTo>
                  <a:pt x="5504" y="7591"/>
                </a:lnTo>
                <a:lnTo>
                  <a:pt x="5504" y="7500"/>
                </a:lnTo>
                <a:lnTo>
                  <a:pt x="5435" y="7500"/>
                </a:lnTo>
                <a:lnTo>
                  <a:pt x="5435" y="7410"/>
                </a:lnTo>
                <a:lnTo>
                  <a:pt x="5366" y="7410"/>
                </a:lnTo>
                <a:lnTo>
                  <a:pt x="5366" y="7319"/>
                </a:lnTo>
                <a:lnTo>
                  <a:pt x="5332" y="7319"/>
                </a:lnTo>
                <a:lnTo>
                  <a:pt x="5332" y="7229"/>
                </a:lnTo>
                <a:lnTo>
                  <a:pt x="5263" y="7229"/>
                </a:lnTo>
                <a:lnTo>
                  <a:pt x="5263" y="7139"/>
                </a:lnTo>
                <a:lnTo>
                  <a:pt x="5194" y="7139"/>
                </a:lnTo>
                <a:lnTo>
                  <a:pt x="5194" y="7048"/>
                </a:lnTo>
                <a:lnTo>
                  <a:pt x="5125" y="7048"/>
                </a:lnTo>
                <a:lnTo>
                  <a:pt x="5125" y="6958"/>
                </a:lnTo>
                <a:lnTo>
                  <a:pt x="5057" y="6958"/>
                </a:lnTo>
                <a:lnTo>
                  <a:pt x="5057" y="6868"/>
                </a:lnTo>
                <a:lnTo>
                  <a:pt x="5022" y="6868"/>
                </a:lnTo>
                <a:lnTo>
                  <a:pt x="5022" y="6777"/>
                </a:lnTo>
                <a:lnTo>
                  <a:pt x="4953" y="6777"/>
                </a:lnTo>
                <a:lnTo>
                  <a:pt x="4953" y="6687"/>
                </a:lnTo>
                <a:lnTo>
                  <a:pt x="4885" y="6687"/>
                </a:lnTo>
                <a:lnTo>
                  <a:pt x="4885" y="6597"/>
                </a:lnTo>
                <a:lnTo>
                  <a:pt x="4816" y="6597"/>
                </a:lnTo>
                <a:lnTo>
                  <a:pt x="4816" y="6506"/>
                </a:lnTo>
                <a:lnTo>
                  <a:pt x="4781" y="6506"/>
                </a:lnTo>
                <a:lnTo>
                  <a:pt x="4781" y="6416"/>
                </a:lnTo>
                <a:lnTo>
                  <a:pt x="4713" y="6416"/>
                </a:lnTo>
                <a:lnTo>
                  <a:pt x="4713" y="6325"/>
                </a:lnTo>
                <a:lnTo>
                  <a:pt x="4644" y="6325"/>
                </a:lnTo>
                <a:lnTo>
                  <a:pt x="4644" y="6235"/>
                </a:lnTo>
                <a:lnTo>
                  <a:pt x="4609" y="6235"/>
                </a:lnTo>
                <a:lnTo>
                  <a:pt x="4609" y="6145"/>
                </a:lnTo>
                <a:lnTo>
                  <a:pt x="4541" y="6145"/>
                </a:lnTo>
                <a:lnTo>
                  <a:pt x="4541" y="6054"/>
                </a:lnTo>
                <a:lnTo>
                  <a:pt x="4472" y="6054"/>
                </a:lnTo>
                <a:lnTo>
                  <a:pt x="4472" y="5964"/>
                </a:lnTo>
                <a:lnTo>
                  <a:pt x="4403" y="5964"/>
                </a:lnTo>
                <a:lnTo>
                  <a:pt x="4403" y="5874"/>
                </a:lnTo>
                <a:lnTo>
                  <a:pt x="4369" y="5874"/>
                </a:lnTo>
                <a:lnTo>
                  <a:pt x="4369" y="5783"/>
                </a:lnTo>
                <a:lnTo>
                  <a:pt x="4300" y="5783"/>
                </a:lnTo>
                <a:lnTo>
                  <a:pt x="4300" y="5693"/>
                </a:lnTo>
                <a:lnTo>
                  <a:pt x="4231" y="5693"/>
                </a:lnTo>
                <a:lnTo>
                  <a:pt x="4231" y="5602"/>
                </a:lnTo>
                <a:lnTo>
                  <a:pt x="4162" y="5602"/>
                </a:lnTo>
                <a:lnTo>
                  <a:pt x="4162" y="5512"/>
                </a:lnTo>
                <a:lnTo>
                  <a:pt x="4128" y="5512"/>
                </a:lnTo>
                <a:lnTo>
                  <a:pt x="4128" y="5422"/>
                </a:lnTo>
                <a:lnTo>
                  <a:pt x="4059" y="5422"/>
                </a:lnTo>
                <a:lnTo>
                  <a:pt x="4059" y="5331"/>
                </a:lnTo>
                <a:lnTo>
                  <a:pt x="3990" y="5331"/>
                </a:lnTo>
                <a:lnTo>
                  <a:pt x="3990" y="5241"/>
                </a:lnTo>
                <a:lnTo>
                  <a:pt x="3956" y="5241"/>
                </a:lnTo>
                <a:lnTo>
                  <a:pt x="3956" y="5151"/>
                </a:lnTo>
                <a:lnTo>
                  <a:pt x="3887" y="5151"/>
                </a:lnTo>
                <a:lnTo>
                  <a:pt x="3887" y="5060"/>
                </a:lnTo>
                <a:lnTo>
                  <a:pt x="3818" y="5060"/>
                </a:lnTo>
                <a:lnTo>
                  <a:pt x="3818" y="4970"/>
                </a:lnTo>
                <a:lnTo>
                  <a:pt x="3749" y="4970"/>
                </a:lnTo>
                <a:lnTo>
                  <a:pt x="3749" y="4879"/>
                </a:lnTo>
                <a:lnTo>
                  <a:pt x="3715" y="4879"/>
                </a:lnTo>
                <a:lnTo>
                  <a:pt x="3715" y="4789"/>
                </a:lnTo>
                <a:lnTo>
                  <a:pt x="3646" y="4789"/>
                </a:lnTo>
                <a:lnTo>
                  <a:pt x="3646" y="4699"/>
                </a:lnTo>
                <a:lnTo>
                  <a:pt x="3577" y="4699"/>
                </a:lnTo>
                <a:lnTo>
                  <a:pt x="3577" y="4608"/>
                </a:lnTo>
                <a:lnTo>
                  <a:pt x="3543" y="4608"/>
                </a:lnTo>
                <a:lnTo>
                  <a:pt x="3543" y="4518"/>
                </a:lnTo>
                <a:lnTo>
                  <a:pt x="3474" y="4518"/>
                </a:lnTo>
                <a:lnTo>
                  <a:pt x="3474" y="4428"/>
                </a:lnTo>
                <a:lnTo>
                  <a:pt x="3405" y="4428"/>
                </a:lnTo>
                <a:lnTo>
                  <a:pt x="3405" y="4337"/>
                </a:lnTo>
                <a:lnTo>
                  <a:pt x="3371" y="4337"/>
                </a:lnTo>
                <a:lnTo>
                  <a:pt x="3371" y="4247"/>
                </a:lnTo>
                <a:lnTo>
                  <a:pt x="3302" y="4247"/>
                </a:lnTo>
                <a:lnTo>
                  <a:pt x="3302" y="4157"/>
                </a:lnTo>
                <a:lnTo>
                  <a:pt x="3233" y="4157"/>
                </a:lnTo>
                <a:lnTo>
                  <a:pt x="3233" y="4066"/>
                </a:lnTo>
                <a:lnTo>
                  <a:pt x="3199" y="4066"/>
                </a:lnTo>
                <a:lnTo>
                  <a:pt x="3199" y="3976"/>
                </a:lnTo>
                <a:lnTo>
                  <a:pt x="3130" y="3976"/>
                </a:lnTo>
                <a:lnTo>
                  <a:pt x="3130" y="3885"/>
                </a:lnTo>
                <a:lnTo>
                  <a:pt x="3061" y="3885"/>
                </a:lnTo>
                <a:lnTo>
                  <a:pt x="3061" y="3795"/>
                </a:lnTo>
                <a:lnTo>
                  <a:pt x="2993" y="3795"/>
                </a:lnTo>
                <a:lnTo>
                  <a:pt x="2993" y="3705"/>
                </a:lnTo>
                <a:lnTo>
                  <a:pt x="2958" y="3705"/>
                </a:lnTo>
                <a:lnTo>
                  <a:pt x="2958" y="3614"/>
                </a:lnTo>
                <a:lnTo>
                  <a:pt x="2889" y="3614"/>
                </a:lnTo>
                <a:lnTo>
                  <a:pt x="2889" y="3524"/>
                </a:lnTo>
                <a:lnTo>
                  <a:pt x="2821" y="3524"/>
                </a:lnTo>
                <a:lnTo>
                  <a:pt x="2821" y="3434"/>
                </a:lnTo>
                <a:lnTo>
                  <a:pt x="2786" y="3434"/>
                </a:lnTo>
                <a:lnTo>
                  <a:pt x="2786" y="3343"/>
                </a:lnTo>
                <a:lnTo>
                  <a:pt x="2717" y="3343"/>
                </a:lnTo>
                <a:lnTo>
                  <a:pt x="2717" y="3253"/>
                </a:lnTo>
                <a:lnTo>
                  <a:pt x="2649" y="3253"/>
                </a:lnTo>
                <a:lnTo>
                  <a:pt x="2649" y="3162"/>
                </a:lnTo>
                <a:lnTo>
                  <a:pt x="2580" y="3162"/>
                </a:lnTo>
                <a:lnTo>
                  <a:pt x="2580" y="3072"/>
                </a:lnTo>
                <a:lnTo>
                  <a:pt x="2545" y="3072"/>
                </a:lnTo>
                <a:lnTo>
                  <a:pt x="2545" y="2982"/>
                </a:lnTo>
                <a:lnTo>
                  <a:pt x="2477" y="2982"/>
                </a:lnTo>
                <a:lnTo>
                  <a:pt x="2477" y="2891"/>
                </a:lnTo>
                <a:lnTo>
                  <a:pt x="2408" y="2891"/>
                </a:lnTo>
                <a:lnTo>
                  <a:pt x="2408" y="2801"/>
                </a:lnTo>
                <a:lnTo>
                  <a:pt x="2339" y="2801"/>
                </a:lnTo>
                <a:lnTo>
                  <a:pt x="2339" y="2711"/>
                </a:lnTo>
                <a:lnTo>
                  <a:pt x="2305" y="2711"/>
                </a:lnTo>
                <a:lnTo>
                  <a:pt x="2305" y="2620"/>
                </a:lnTo>
                <a:lnTo>
                  <a:pt x="2236" y="2620"/>
                </a:lnTo>
                <a:lnTo>
                  <a:pt x="2236" y="2530"/>
                </a:lnTo>
                <a:lnTo>
                  <a:pt x="2167" y="2530"/>
                </a:lnTo>
                <a:lnTo>
                  <a:pt x="2167" y="2439"/>
                </a:lnTo>
                <a:lnTo>
                  <a:pt x="2133" y="2439"/>
                </a:lnTo>
                <a:lnTo>
                  <a:pt x="2133" y="2349"/>
                </a:lnTo>
                <a:lnTo>
                  <a:pt x="2064" y="2349"/>
                </a:lnTo>
                <a:lnTo>
                  <a:pt x="2064" y="2259"/>
                </a:lnTo>
                <a:lnTo>
                  <a:pt x="1995" y="2259"/>
                </a:lnTo>
                <a:lnTo>
                  <a:pt x="1995" y="2168"/>
                </a:lnTo>
                <a:lnTo>
                  <a:pt x="1926" y="2168"/>
                </a:lnTo>
                <a:lnTo>
                  <a:pt x="1926" y="2078"/>
                </a:lnTo>
                <a:lnTo>
                  <a:pt x="1892" y="2078"/>
                </a:lnTo>
                <a:lnTo>
                  <a:pt x="1892" y="1988"/>
                </a:lnTo>
                <a:lnTo>
                  <a:pt x="1823" y="1988"/>
                </a:lnTo>
                <a:lnTo>
                  <a:pt x="1823" y="1897"/>
                </a:lnTo>
                <a:lnTo>
                  <a:pt x="1754" y="1897"/>
                </a:lnTo>
                <a:lnTo>
                  <a:pt x="1754" y="1807"/>
                </a:lnTo>
                <a:lnTo>
                  <a:pt x="1685" y="1807"/>
                </a:lnTo>
                <a:lnTo>
                  <a:pt x="1685" y="1717"/>
                </a:lnTo>
                <a:lnTo>
                  <a:pt x="1617" y="1717"/>
                </a:lnTo>
                <a:lnTo>
                  <a:pt x="1617" y="1626"/>
                </a:lnTo>
                <a:lnTo>
                  <a:pt x="1582" y="1626"/>
                </a:lnTo>
                <a:lnTo>
                  <a:pt x="1582" y="1536"/>
                </a:lnTo>
                <a:lnTo>
                  <a:pt x="1513" y="1536"/>
                </a:lnTo>
                <a:lnTo>
                  <a:pt x="1513" y="1445"/>
                </a:lnTo>
                <a:lnTo>
                  <a:pt x="1445" y="1445"/>
                </a:lnTo>
                <a:lnTo>
                  <a:pt x="1445" y="1355"/>
                </a:lnTo>
                <a:lnTo>
                  <a:pt x="1376" y="1355"/>
                </a:lnTo>
                <a:lnTo>
                  <a:pt x="1376" y="1265"/>
                </a:lnTo>
                <a:lnTo>
                  <a:pt x="1307" y="1265"/>
                </a:lnTo>
                <a:lnTo>
                  <a:pt x="1307" y="1174"/>
                </a:lnTo>
                <a:lnTo>
                  <a:pt x="1273" y="1174"/>
                </a:lnTo>
                <a:lnTo>
                  <a:pt x="1273" y="1084"/>
                </a:lnTo>
                <a:lnTo>
                  <a:pt x="1204" y="1084"/>
                </a:lnTo>
                <a:lnTo>
                  <a:pt x="1204" y="994"/>
                </a:lnTo>
                <a:lnTo>
                  <a:pt x="1135" y="994"/>
                </a:lnTo>
                <a:lnTo>
                  <a:pt x="1135" y="903"/>
                </a:lnTo>
                <a:lnTo>
                  <a:pt x="1066" y="903"/>
                </a:lnTo>
                <a:lnTo>
                  <a:pt x="1066" y="813"/>
                </a:lnTo>
                <a:lnTo>
                  <a:pt x="997" y="813"/>
                </a:lnTo>
                <a:lnTo>
                  <a:pt x="997" y="722"/>
                </a:lnTo>
                <a:lnTo>
                  <a:pt x="929" y="722"/>
                </a:lnTo>
                <a:lnTo>
                  <a:pt x="929" y="632"/>
                </a:lnTo>
                <a:lnTo>
                  <a:pt x="860" y="632"/>
                </a:lnTo>
                <a:lnTo>
                  <a:pt x="860" y="542"/>
                </a:lnTo>
                <a:lnTo>
                  <a:pt x="757" y="542"/>
                </a:lnTo>
                <a:lnTo>
                  <a:pt x="757" y="451"/>
                </a:lnTo>
                <a:lnTo>
                  <a:pt x="688" y="451"/>
                </a:lnTo>
                <a:lnTo>
                  <a:pt x="688" y="361"/>
                </a:lnTo>
                <a:lnTo>
                  <a:pt x="619" y="361"/>
                </a:lnTo>
                <a:lnTo>
                  <a:pt x="619" y="271"/>
                </a:lnTo>
                <a:lnTo>
                  <a:pt x="516" y="271"/>
                </a:lnTo>
                <a:lnTo>
                  <a:pt x="516" y="180"/>
                </a:lnTo>
                <a:lnTo>
                  <a:pt x="413" y="180"/>
                </a:lnTo>
                <a:lnTo>
                  <a:pt x="413" y="90"/>
                </a:lnTo>
                <a:lnTo>
                  <a:pt x="309" y="90"/>
                </a:lnTo>
                <a:lnTo>
                  <a:pt x="309" y="0"/>
                </a:lnTo>
                <a:lnTo>
                  <a:pt x="0" y="0"/>
                </a:lnTo>
              </a:path>
            </a:pathLst>
          </a:custGeom>
          <a:solidFill>
            <a:srgbClr val="C0C0C0"/>
          </a:solidFill>
          <a:ln w="0">
            <a:solidFill>
              <a:srgbClr val="C0C0C0"/>
            </a:solidFill>
            <a:round/>
            <a:headEnd/>
            <a:tailEnd/>
          </a:ln>
        </p:spPr>
        <p:txBody>
          <a:bodyPr/>
          <a:lstStyle/>
          <a:p>
            <a:endParaRPr lang="en-US"/>
          </a:p>
        </p:txBody>
      </p:sp>
      <p:sp>
        <p:nvSpPr>
          <p:cNvPr id="499886" name="Freeform 174"/>
          <p:cNvSpPr>
            <a:spLocks/>
          </p:cNvSpPr>
          <p:nvPr/>
        </p:nvSpPr>
        <p:spPr bwMode="auto">
          <a:xfrm flipV="1">
            <a:off x="2133600" y="2082800"/>
            <a:ext cx="5486400" cy="3556000"/>
          </a:xfrm>
          <a:custGeom>
            <a:avLst/>
            <a:gdLst>
              <a:gd name="T0" fmla="*/ 2147483647 w 6880"/>
              <a:gd name="T1" fmla="*/ 2147483647 h 9037"/>
              <a:gd name="T2" fmla="*/ 2147483647 w 6880"/>
              <a:gd name="T3" fmla="*/ 2147483647 h 9037"/>
              <a:gd name="T4" fmla="*/ 2147483647 w 6880"/>
              <a:gd name="T5" fmla="*/ 2147483647 h 9037"/>
              <a:gd name="T6" fmla="*/ 2147483647 w 6880"/>
              <a:gd name="T7" fmla="*/ 2147483647 h 9037"/>
              <a:gd name="T8" fmla="*/ 2147483647 w 6880"/>
              <a:gd name="T9" fmla="*/ 2147483647 h 9037"/>
              <a:gd name="T10" fmla="*/ 2147483647 w 6880"/>
              <a:gd name="T11" fmla="*/ 2147483647 h 9037"/>
              <a:gd name="T12" fmla="*/ 2147483647 w 6880"/>
              <a:gd name="T13" fmla="*/ 2147483647 h 9037"/>
              <a:gd name="T14" fmla="*/ 2147483647 w 6880"/>
              <a:gd name="T15" fmla="*/ 2147483647 h 9037"/>
              <a:gd name="T16" fmla="*/ 2147483647 w 6880"/>
              <a:gd name="T17" fmla="*/ 2147483647 h 9037"/>
              <a:gd name="T18" fmla="*/ 2147483647 w 6880"/>
              <a:gd name="T19" fmla="*/ 2147483647 h 9037"/>
              <a:gd name="T20" fmla="*/ 2147483647 w 6880"/>
              <a:gd name="T21" fmla="*/ 2147483647 h 9037"/>
              <a:gd name="T22" fmla="*/ 2147483647 w 6880"/>
              <a:gd name="T23" fmla="*/ 2147483647 h 9037"/>
              <a:gd name="T24" fmla="*/ 2147483647 w 6880"/>
              <a:gd name="T25" fmla="*/ 2147483647 h 9037"/>
              <a:gd name="T26" fmla="*/ 2147483647 w 6880"/>
              <a:gd name="T27" fmla="*/ 2147483647 h 9037"/>
              <a:gd name="T28" fmla="*/ 2147483647 w 6880"/>
              <a:gd name="T29" fmla="*/ 2147483647 h 9037"/>
              <a:gd name="T30" fmla="*/ 2147483647 w 6880"/>
              <a:gd name="T31" fmla="*/ 2147483647 h 9037"/>
              <a:gd name="T32" fmla="*/ 2147483647 w 6880"/>
              <a:gd name="T33" fmla="*/ 2147483647 h 9037"/>
              <a:gd name="T34" fmla="*/ 2147483647 w 6880"/>
              <a:gd name="T35" fmla="*/ 2147483647 h 9037"/>
              <a:gd name="T36" fmla="*/ 2147483647 w 6880"/>
              <a:gd name="T37" fmla="*/ 2147483647 h 9037"/>
              <a:gd name="T38" fmla="*/ 2147483647 w 6880"/>
              <a:gd name="T39" fmla="*/ 2147483647 h 9037"/>
              <a:gd name="T40" fmla="*/ 2147483647 w 6880"/>
              <a:gd name="T41" fmla="*/ 2147483647 h 9037"/>
              <a:gd name="T42" fmla="*/ 2147483647 w 6880"/>
              <a:gd name="T43" fmla="*/ 2147483647 h 9037"/>
              <a:gd name="T44" fmla="*/ 2147483647 w 6880"/>
              <a:gd name="T45" fmla="*/ 2147483647 h 9037"/>
              <a:gd name="T46" fmla="*/ 2147483647 w 6880"/>
              <a:gd name="T47" fmla="*/ 2147483647 h 9037"/>
              <a:gd name="T48" fmla="*/ 2147483647 w 6880"/>
              <a:gd name="T49" fmla="*/ 2147483647 h 9037"/>
              <a:gd name="T50" fmla="*/ 2147483647 w 6880"/>
              <a:gd name="T51" fmla="*/ 2147483647 h 9037"/>
              <a:gd name="T52" fmla="*/ 2147483647 w 6880"/>
              <a:gd name="T53" fmla="*/ 2147483647 h 9037"/>
              <a:gd name="T54" fmla="*/ 2147483647 w 6880"/>
              <a:gd name="T55" fmla="*/ 2147483647 h 9037"/>
              <a:gd name="T56" fmla="*/ 2147483647 w 6880"/>
              <a:gd name="T57" fmla="*/ 2147483647 h 9037"/>
              <a:gd name="T58" fmla="*/ 2147483647 w 6880"/>
              <a:gd name="T59" fmla="*/ 2147483647 h 9037"/>
              <a:gd name="T60" fmla="*/ 2147483647 w 6880"/>
              <a:gd name="T61" fmla="*/ 2147483647 h 9037"/>
              <a:gd name="T62" fmla="*/ 2147483647 w 6880"/>
              <a:gd name="T63" fmla="*/ 2147483647 h 9037"/>
              <a:gd name="T64" fmla="*/ 2147483647 w 6880"/>
              <a:gd name="T65" fmla="*/ 2147483647 h 9037"/>
              <a:gd name="T66" fmla="*/ 2147483647 w 6880"/>
              <a:gd name="T67" fmla="*/ 2147483647 h 9037"/>
              <a:gd name="T68" fmla="*/ 2147483647 w 6880"/>
              <a:gd name="T69" fmla="*/ 2147483647 h 9037"/>
              <a:gd name="T70" fmla="*/ 2147483647 w 6880"/>
              <a:gd name="T71" fmla="*/ 2147483647 h 9037"/>
              <a:gd name="T72" fmla="*/ 2147483647 w 6880"/>
              <a:gd name="T73" fmla="*/ 2147483647 h 9037"/>
              <a:gd name="T74" fmla="*/ 2147483647 w 6880"/>
              <a:gd name="T75" fmla="*/ 2147483647 h 9037"/>
              <a:gd name="T76" fmla="*/ 2147483647 w 6880"/>
              <a:gd name="T77" fmla="*/ 2147483647 h 9037"/>
              <a:gd name="T78" fmla="*/ 2147483647 w 6880"/>
              <a:gd name="T79" fmla="*/ 2147483647 h 9037"/>
              <a:gd name="T80" fmla="*/ 2147483647 w 6880"/>
              <a:gd name="T81" fmla="*/ 2147483647 h 9037"/>
              <a:gd name="T82" fmla="*/ 2147483647 w 6880"/>
              <a:gd name="T83" fmla="*/ 2147483647 h 9037"/>
              <a:gd name="T84" fmla="*/ 2147483647 w 6880"/>
              <a:gd name="T85" fmla="*/ 2147483647 h 9037"/>
              <a:gd name="T86" fmla="*/ 2147483647 w 6880"/>
              <a:gd name="T87" fmla="*/ 2147483647 h 9037"/>
              <a:gd name="T88" fmla="*/ 2147483647 w 6880"/>
              <a:gd name="T89" fmla="*/ 2147483647 h 9037"/>
              <a:gd name="T90" fmla="*/ 2147483647 w 6880"/>
              <a:gd name="T91" fmla="*/ 2147483647 h 9037"/>
              <a:gd name="T92" fmla="*/ 2147483647 w 6880"/>
              <a:gd name="T93" fmla="*/ 2147483647 h 9037"/>
              <a:gd name="T94" fmla="*/ 2147483647 w 6880"/>
              <a:gd name="T95" fmla="*/ 2147483647 h 9037"/>
              <a:gd name="T96" fmla="*/ 2147483647 w 6880"/>
              <a:gd name="T97" fmla="*/ 2147483647 h 9037"/>
              <a:gd name="T98" fmla="*/ 2147483647 w 6880"/>
              <a:gd name="T99" fmla="*/ 2147483647 h 9037"/>
              <a:gd name="T100" fmla="*/ 2147483647 w 6880"/>
              <a:gd name="T101" fmla="*/ 2147483647 h 9037"/>
              <a:gd name="T102" fmla="*/ 2147483647 w 6880"/>
              <a:gd name="T103" fmla="*/ 2147483647 h 9037"/>
              <a:gd name="T104" fmla="*/ 2147483647 w 6880"/>
              <a:gd name="T105" fmla="*/ 2147483647 h 9037"/>
              <a:gd name="T106" fmla="*/ 2147483647 w 6880"/>
              <a:gd name="T107" fmla="*/ 2147483647 h 9037"/>
              <a:gd name="T108" fmla="*/ 2147483647 w 6880"/>
              <a:gd name="T109" fmla="*/ 2147483647 h 9037"/>
              <a:gd name="T110" fmla="*/ 2147483647 w 6880"/>
              <a:gd name="T111" fmla="*/ 2147483647 h 9037"/>
              <a:gd name="T112" fmla="*/ 2147483647 w 6880"/>
              <a:gd name="T113" fmla="*/ 2147483647 h 9037"/>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6880"/>
              <a:gd name="T172" fmla="*/ 0 h 9037"/>
              <a:gd name="T173" fmla="*/ 6880 w 6880"/>
              <a:gd name="T174" fmla="*/ 9037 h 9037"/>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6880" h="9037">
                <a:moveTo>
                  <a:pt x="0" y="0"/>
                </a:moveTo>
                <a:lnTo>
                  <a:pt x="0" y="0"/>
                </a:lnTo>
                <a:lnTo>
                  <a:pt x="0" y="90"/>
                </a:lnTo>
                <a:lnTo>
                  <a:pt x="309" y="90"/>
                </a:lnTo>
                <a:lnTo>
                  <a:pt x="309" y="180"/>
                </a:lnTo>
                <a:lnTo>
                  <a:pt x="481" y="180"/>
                </a:lnTo>
                <a:lnTo>
                  <a:pt x="481" y="271"/>
                </a:lnTo>
                <a:lnTo>
                  <a:pt x="585" y="271"/>
                </a:lnTo>
                <a:lnTo>
                  <a:pt x="585" y="361"/>
                </a:lnTo>
                <a:lnTo>
                  <a:pt x="688" y="361"/>
                </a:lnTo>
                <a:lnTo>
                  <a:pt x="688" y="451"/>
                </a:lnTo>
                <a:lnTo>
                  <a:pt x="791" y="451"/>
                </a:lnTo>
                <a:lnTo>
                  <a:pt x="791" y="542"/>
                </a:lnTo>
                <a:lnTo>
                  <a:pt x="894" y="542"/>
                </a:lnTo>
                <a:lnTo>
                  <a:pt x="894" y="632"/>
                </a:lnTo>
                <a:lnTo>
                  <a:pt x="963" y="632"/>
                </a:lnTo>
                <a:lnTo>
                  <a:pt x="963" y="722"/>
                </a:lnTo>
                <a:lnTo>
                  <a:pt x="1066" y="722"/>
                </a:lnTo>
                <a:lnTo>
                  <a:pt x="1066" y="813"/>
                </a:lnTo>
                <a:lnTo>
                  <a:pt x="1135" y="813"/>
                </a:lnTo>
                <a:lnTo>
                  <a:pt x="1135" y="903"/>
                </a:lnTo>
                <a:lnTo>
                  <a:pt x="1204" y="903"/>
                </a:lnTo>
                <a:lnTo>
                  <a:pt x="1204" y="994"/>
                </a:lnTo>
                <a:lnTo>
                  <a:pt x="1273" y="994"/>
                </a:lnTo>
                <a:lnTo>
                  <a:pt x="1273" y="1084"/>
                </a:lnTo>
                <a:lnTo>
                  <a:pt x="1341" y="1084"/>
                </a:lnTo>
                <a:lnTo>
                  <a:pt x="1341" y="1174"/>
                </a:lnTo>
                <a:lnTo>
                  <a:pt x="1410" y="1174"/>
                </a:lnTo>
                <a:lnTo>
                  <a:pt x="1410" y="1265"/>
                </a:lnTo>
                <a:lnTo>
                  <a:pt x="1479" y="1265"/>
                </a:lnTo>
                <a:lnTo>
                  <a:pt x="1479" y="1355"/>
                </a:lnTo>
                <a:lnTo>
                  <a:pt x="1548" y="1355"/>
                </a:lnTo>
                <a:lnTo>
                  <a:pt x="1548" y="1445"/>
                </a:lnTo>
                <a:lnTo>
                  <a:pt x="1617" y="1445"/>
                </a:lnTo>
                <a:lnTo>
                  <a:pt x="1617" y="1536"/>
                </a:lnTo>
                <a:lnTo>
                  <a:pt x="1685" y="1536"/>
                </a:lnTo>
                <a:lnTo>
                  <a:pt x="1685" y="1626"/>
                </a:lnTo>
                <a:lnTo>
                  <a:pt x="1754" y="1626"/>
                </a:lnTo>
                <a:lnTo>
                  <a:pt x="1754" y="1717"/>
                </a:lnTo>
                <a:lnTo>
                  <a:pt x="1789" y="1717"/>
                </a:lnTo>
                <a:lnTo>
                  <a:pt x="1789" y="1807"/>
                </a:lnTo>
                <a:lnTo>
                  <a:pt x="1857" y="1807"/>
                </a:lnTo>
                <a:lnTo>
                  <a:pt x="1857" y="1897"/>
                </a:lnTo>
                <a:lnTo>
                  <a:pt x="1926" y="1897"/>
                </a:lnTo>
                <a:lnTo>
                  <a:pt x="1926" y="1988"/>
                </a:lnTo>
                <a:lnTo>
                  <a:pt x="1995" y="1988"/>
                </a:lnTo>
                <a:lnTo>
                  <a:pt x="1995" y="2078"/>
                </a:lnTo>
                <a:lnTo>
                  <a:pt x="2029" y="2078"/>
                </a:lnTo>
                <a:lnTo>
                  <a:pt x="2029" y="2168"/>
                </a:lnTo>
                <a:lnTo>
                  <a:pt x="2098" y="2168"/>
                </a:lnTo>
                <a:lnTo>
                  <a:pt x="2098" y="2259"/>
                </a:lnTo>
                <a:lnTo>
                  <a:pt x="2167" y="2259"/>
                </a:lnTo>
                <a:lnTo>
                  <a:pt x="2167" y="2349"/>
                </a:lnTo>
                <a:lnTo>
                  <a:pt x="2201" y="2349"/>
                </a:lnTo>
                <a:lnTo>
                  <a:pt x="2201" y="2439"/>
                </a:lnTo>
                <a:lnTo>
                  <a:pt x="2270" y="2439"/>
                </a:lnTo>
                <a:lnTo>
                  <a:pt x="2270" y="2530"/>
                </a:lnTo>
                <a:lnTo>
                  <a:pt x="2305" y="2530"/>
                </a:lnTo>
                <a:lnTo>
                  <a:pt x="2305" y="2620"/>
                </a:lnTo>
                <a:lnTo>
                  <a:pt x="2373" y="2620"/>
                </a:lnTo>
                <a:lnTo>
                  <a:pt x="2373" y="2711"/>
                </a:lnTo>
                <a:lnTo>
                  <a:pt x="2408" y="2711"/>
                </a:lnTo>
                <a:lnTo>
                  <a:pt x="2408" y="2801"/>
                </a:lnTo>
                <a:lnTo>
                  <a:pt x="2477" y="2801"/>
                </a:lnTo>
                <a:lnTo>
                  <a:pt x="2477" y="2891"/>
                </a:lnTo>
                <a:lnTo>
                  <a:pt x="2545" y="2891"/>
                </a:lnTo>
                <a:lnTo>
                  <a:pt x="2545" y="2982"/>
                </a:lnTo>
                <a:lnTo>
                  <a:pt x="2580" y="2982"/>
                </a:lnTo>
                <a:lnTo>
                  <a:pt x="2580" y="3072"/>
                </a:lnTo>
                <a:lnTo>
                  <a:pt x="2649" y="3072"/>
                </a:lnTo>
                <a:lnTo>
                  <a:pt x="2649" y="3162"/>
                </a:lnTo>
                <a:lnTo>
                  <a:pt x="2683" y="3162"/>
                </a:lnTo>
                <a:lnTo>
                  <a:pt x="2683" y="3253"/>
                </a:lnTo>
                <a:lnTo>
                  <a:pt x="2717" y="3253"/>
                </a:lnTo>
                <a:lnTo>
                  <a:pt x="2717" y="3343"/>
                </a:lnTo>
                <a:lnTo>
                  <a:pt x="2786" y="3343"/>
                </a:lnTo>
                <a:lnTo>
                  <a:pt x="2786" y="3434"/>
                </a:lnTo>
                <a:lnTo>
                  <a:pt x="2821" y="3434"/>
                </a:lnTo>
                <a:lnTo>
                  <a:pt x="2821" y="3524"/>
                </a:lnTo>
                <a:lnTo>
                  <a:pt x="2889" y="3524"/>
                </a:lnTo>
                <a:lnTo>
                  <a:pt x="2889" y="3614"/>
                </a:lnTo>
                <a:lnTo>
                  <a:pt x="2924" y="3614"/>
                </a:lnTo>
                <a:lnTo>
                  <a:pt x="2924" y="3705"/>
                </a:lnTo>
                <a:lnTo>
                  <a:pt x="2993" y="3705"/>
                </a:lnTo>
                <a:lnTo>
                  <a:pt x="2993" y="3795"/>
                </a:lnTo>
                <a:lnTo>
                  <a:pt x="3027" y="3795"/>
                </a:lnTo>
                <a:lnTo>
                  <a:pt x="3027" y="3885"/>
                </a:lnTo>
                <a:lnTo>
                  <a:pt x="3061" y="3885"/>
                </a:lnTo>
                <a:lnTo>
                  <a:pt x="3061" y="3976"/>
                </a:lnTo>
                <a:lnTo>
                  <a:pt x="3130" y="3976"/>
                </a:lnTo>
                <a:lnTo>
                  <a:pt x="3130" y="4066"/>
                </a:lnTo>
                <a:lnTo>
                  <a:pt x="3165" y="4066"/>
                </a:lnTo>
                <a:lnTo>
                  <a:pt x="3165" y="4157"/>
                </a:lnTo>
                <a:lnTo>
                  <a:pt x="3233" y="4157"/>
                </a:lnTo>
                <a:lnTo>
                  <a:pt x="3233" y="4247"/>
                </a:lnTo>
                <a:lnTo>
                  <a:pt x="3268" y="4247"/>
                </a:lnTo>
                <a:lnTo>
                  <a:pt x="3268" y="4337"/>
                </a:lnTo>
                <a:lnTo>
                  <a:pt x="3302" y="4337"/>
                </a:lnTo>
                <a:lnTo>
                  <a:pt x="3302" y="4428"/>
                </a:lnTo>
                <a:lnTo>
                  <a:pt x="3371" y="4428"/>
                </a:lnTo>
                <a:lnTo>
                  <a:pt x="3371" y="4518"/>
                </a:lnTo>
                <a:lnTo>
                  <a:pt x="3405" y="4518"/>
                </a:lnTo>
                <a:lnTo>
                  <a:pt x="3405" y="4608"/>
                </a:lnTo>
                <a:lnTo>
                  <a:pt x="3440" y="4608"/>
                </a:lnTo>
                <a:lnTo>
                  <a:pt x="3440" y="4699"/>
                </a:lnTo>
                <a:lnTo>
                  <a:pt x="3509" y="4699"/>
                </a:lnTo>
                <a:lnTo>
                  <a:pt x="3509" y="4789"/>
                </a:lnTo>
                <a:lnTo>
                  <a:pt x="3543" y="4789"/>
                </a:lnTo>
                <a:lnTo>
                  <a:pt x="3543" y="4879"/>
                </a:lnTo>
                <a:lnTo>
                  <a:pt x="3577" y="4879"/>
                </a:lnTo>
                <a:lnTo>
                  <a:pt x="3577" y="4970"/>
                </a:lnTo>
                <a:lnTo>
                  <a:pt x="3646" y="4970"/>
                </a:lnTo>
                <a:lnTo>
                  <a:pt x="3646" y="5060"/>
                </a:lnTo>
                <a:lnTo>
                  <a:pt x="3681" y="5060"/>
                </a:lnTo>
                <a:lnTo>
                  <a:pt x="3681" y="5151"/>
                </a:lnTo>
                <a:lnTo>
                  <a:pt x="3749" y="5151"/>
                </a:lnTo>
                <a:lnTo>
                  <a:pt x="3749" y="5241"/>
                </a:lnTo>
                <a:lnTo>
                  <a:pt x="3784" y="5241"/>
                </a:lnTo>
                <a:lnTo>
                  <a:pt x="3784" y="5331"/>
                </a:lnTo>
                <a:lnTo>
                  <a:pt x="3818" y="5331"/>
                </a:lnTo>
                <a:lnTo>
                  <a:pt x="3818" y="5422"/>
                </a:lnTo>
                <a:lnTo>
                  <a:pt x="3887" y="5422"/>
                </a:lnTo>
                <a:lnTo>
                  <a:pt x="3887" y="5512"/>
                </a:lnTo>
                <a:lnTo>
                  <a:pt x="3921" y="5512"/>
                </a:lnTo>
                <a:lnTo>
                  <a:pt x="3921" y="5602"/>
                </a:lnTo>
                <a:lnTo>
                  <a:pt x="3990" y="5602"/>
                </a:lnTo>
                <a:lnTo>
                  <a:pt x="3990" y="5693"/>
                </a:lnTo>
                <a:lnTo>
                  <a:pt x="4025" y="5693"/>
                </a:lnTo>
                <a:lnTo>
                  <a:pt x="4025" y="5783"/>
                </a:lnTo>
                <a:lnTo>
                  <a:pt x="4093" y="5783"/>
                </a:lnTo>
                <a:lnTo>
                  <a:pt x="4093" y="5874"/>
                </a:lnTo>
                <a:lnTo>
                  <a:pt x="4128" y="5874"/>
                </a:lnTo>
                <a:lnTo>
                  <a:pt x="4128" y="5964"/>
                </a:lnTo>
                <a:lnTo>
                  <a:pt x="4162" y="5964"/>
                </a:lnTo>
                <a:lnTo>
                  <a:pt x="4162" y="6054"/>
                </a:lnTo>
                <a:lnTo>
                  <a:pt x="4231" y="6054"/>
                </a:lnTo>
                <a:lnTo>
                  <a:pt x="4231" y="6145"/>
                </a:lnTo>
                <a:lnTo>
                  <a:pt x="4265" y="6145"/>
                </a:lnTo>
                <a:lnTo>
                  <a:pt x="4265" y="6235"/>
                </a:lnTo>
                <a:lnTo>
                  <a:pt x="4334" y="6235"/>
                </a:lnTo>
                <a:lnTo>
                  <a:pt x="4334" y="6325"/>
                </a:lnTo>
                <a:lnTo>
                  <a:pt x="4403" y="6325"/>
                </a:lnTo>
                <a:lnTo>
                  <a:pt x="4403" y="6416"/>
                </a:lnTo>
                <a:lnTo>
                  <a:pt x="4437" y="6416"/>
                </a:lnTo>
                <a:lnTo>
                  <a:pt x="4437" y="6506"/>
                </a:lnTo>
                <a:lnTo>
                  <a:pt x="4506" y="6506"/>
                </a:lnTo>
                <a:lnTo>
                  <a:pt x="4506" y="6597"/>
                </a:lnTo>
                <a:lnTo>
                  <a:pt x="4541" y="6597"/>
                </a:lnTo>
                <a:lnTo>
                  <a:pt x="4541" y="6687"/>
                </a:lnTo>
                <a:lnTo>
                  <a:pt x="4609" y="6687"/>
                </a:lnTo>
                <a:lnTo>
                  <a:pt x="4609" y="6777"/>
                </a:lnTo>
                <a:lnTo>
                  <a:pt x="4644" y="6777"/>
                </a:lnTo>
                <a:lnTo>
                  <a:pt x="4644" y="6868"/>
                </a:lnTo>
                <a:lnTo>
                  <a:pt x="4713" y="6868"/>
                </a:lnTo>
                <a:lnTo>
                  <a:pt x="4713" y="6958"/>
                </a:lnTo>
                <a:lnTo>
                  <a:pt x="4781" y="6958"/>
                </a:lnTo>
                <a:lnTo>
                  <a:pt x="4781" y="7048"/>
                </a:lnTo>
                <a:lnTo>
                  <a:pt x="4816" y="7048"/>
                </a:lnTo>
                <a:lnTo>
                  <a:pt x="4816" y="7139"/>
                </a:lnTo>
                <a:lnTo>
                  <a:pt x="4885" y="7139"/>
                </a:lnTo>
                <a:lnTo>
                  <a:pt x="4885" y="7229"/>
                </a:lnTo>
                <a:lnTo>
                  <a:pt x="4953" y="7229"/>
                </a:lnTo>
                <a:lnTo>
                  <a:pt x="4953" y="7319"/>
                </a:lnTo>
                <a:lnTo>
                  <a:pt x="5022" y="7319"/>
                </a:lnTo>
                <a:lnTo>
                  <a:pt x="5022" y="7410"/>
                </a:lnTo>
                <a:lnTo>
                  <a:pt x="5057" y="7410"/>
                </a:lnTo>
                <a:lnTo>
                  <a:pt x="5057" y="7500"/>
                </a:lnTo>
                <a:lnTo>
                  <a:pt x="5125" y="7500"/>
                </a:lnTo>
                <a:lnTo>
                  <a:pt x="5125" y="7591"/>
                </a:lnTo>
                <a:lnTo>
                  <a:pt x="5194" y="7591"/>
                </a:lnTo>
                <a:lnTo>
                  <a:pt x="5194" y="7681"/>
                </a:lnTo>
                <a:lnTo>
                  <a:pt x="5263" y="7681"/>
                </a:lnTo>
                <a:lnTo>
                  <a:pt x="5263" y="7771"/>
                </a:lnTo>
                <a:lnTo>
                  <a:pt x="5332" y="7771"/>
                </a:lnTo>
                <a:lnTo>
                  <a:pt x="5332" y="7862"/>
                </a:lnTo>
                <a:lnTo>
                  <a:pt x="5401" y="7862"/>
                </a:lnTo>
                <a:lnTo>
                  <a:pt x="5401" y="7952"/>
                </a:lnTo>
                <a:lnTo>
                  <a:pt x="5469" y="7952"/>
                </a:lnTo>
                <a:lnTo>
                  <a:pt x="5469" y="8042"/>
                </a:lnTo>
                <a:lnTo>
                  <a:pt x="5538" y="8042"/>
                </a:lnTo>
                <a:lnTo>
                  <a:pt x="5538" y="8133"/>
                </a:lnTo>
                <a:lnTo>
                  <a:pt x="5607" y="8133"/>
                </a:lnTo>
                <a:lnTo>
                  <a:pt x="5607" y="8223"/>
                </a:lnTo>
                <a:lnTo>
                  <a:pt x="5676" y="8223"/>
                </a:lnTo>
                <a:lnTo>
                  <a:pt x="5676" y="8314"/>
                </a:lnTo>
                <a:lnTo>
                  <a:pt x="5745" y="8314"/>
                </a:lnTo>
                <a:lnTo>
                  <a:pt x="5745" y="8404"/>
                </a:lnTo>
                <a:lnTo>
                  <a:pt x="5848" y="8404"/>
                </a:lnTo>
                <a:lnTo>
                  <a:pt x="5848" y="8494"/>
                </a:lnTo>
                <a:lnTo>
                  <a:pt x="5917" y="8494"/>
                </a:lnTo>
                <a:lnTo>
                  <a:pt x="5917" y="8585"/>
                </a:lnTo>
                <a:lnTo>
                  <a:pt x="6020" y="8585"/>
                </a:lnTo>
                <a:lnTo>
                  <a:pt x="6020" y="8675"/>
                </a:lnTo>
                <a:lnTo>
                  <a:pt x="6123" y="8675"/>
                </a:lnTo>
                <a:lnTo>
                  <a:pt x="6123" y="8765"/>
                </a:lnTo>
                <a:lnTo>
                  <a:pt x="6226" y="8765"/>
                </a:lnTo>
                <a:lnTo>
                  <a:pt x="6226" y="8856"/>
                </a:lnTo>
                <a:lnTo>
                  <a:pt x="6329" y="8856"/>
                </a:lnTo>
                <a:lnTo>
                  <a:pt x="6329" y="8946"/>
                </a:lnTo>
                <a:lnTo>
                  <a:pt x="6501" y="8946"/>
                </a:lnTo>
                <a:lnTo>
                  <a:pt x="6501" y="9037"/>
                </a:lnTo>
                <a:lnTo>
                  <a:pt x="6880" y="9037"/>
                </a:lnTo>
                <a:lnTo>
                  <a:pt x="6880" y="8946"/>
                </a:lnTo>
                <a:lnTo>
                  <a:pt x="6570" y="8946"/>
                </a:lnTo>
                <a:lnTo>
                  <a:pt x="6570" y="8856"/>
                </a:lnTo>
                <a:lnTo>
                  <a:pt x="6398" y="8856"/>
                </a:lnTo>
                <a:lnTo>
                  <a:pt x="6398" y="8765"/>
                </a:lnTo>
                <a:lnTo>
                  <a:pt x="6295" y="8765"/>
                </a:lnTo>
                <a:lnTo>
                  <a:pt x="6295" y="8675"/>
                </a:lnTo>
                <a:lnTo>
                  <a:pt x="6192" y="8675"/>
                </a:lnTo>
                <a:lnTo>
                  <a:pt x="6192" y="8585"/>
                </a:lnTo>
                <a:lnTo>
                  <a:pt x="6089" y="8585"/>
                </a:lnTo>
                <a:lnTo>
                  <a:pt x="6089" y="8494"/>
                </a:lnTo>
                <a:lnTo>
                  <a:pt x="5985" y="8494"/>
                </a:lnTo>
                <a:lnTo>
                  <a:pt x="5985" y="8404"/>
                </a:lnTo>
                <a:lnTo>
                  <a:pt x="5917" y="8404"/>
                </a:lnTo>
                <a:lnTo>
                  <a:pt x="5917" y="8314"/>
                </a:lnTo>
                <a:lnTo>
                  <a:pt x="5813" y="8314"/>
                </a:lnTo>
                <a:lnTo>
                  <a:pt x="5813" y="8223"/>
                </a:lnTo>
                <a:lnTo>
                  <a:pt x="5745" y="8223"/>
                </a:lnTo>
                <a:lnTo>
                  <a:pt x="5745" y="8133"/>
                </a:lnTo>
                <a:lnTo>
                  <a:pt x="5676" y="8133"/>
                </a:lnTo>
                <a:lnTo>
                  <a:pt x="5676" y="8042"/>
                </a:lnTo>
                <a:lnTo>
                  <a:pt x="5607" y="8042"/>
                </a:lnTo>
                <a:lnTo>
                  <a:pt x="5607" y="7952"/>
                </a:lnTo>
                <a:lnTo>
                  <a:pt x="5538" y="7952"/>
                </a:lnTo>
                <a:lnTo>
                  <a:pt x="5538" y="7862"/>
                </a:lnTo>
                <a:lnTo>
                  <a:pt x="5469" y="7862"/>
                </a:lnTo>
                <a:lnTo>
                  <a:pt x="5469" y="7771"/>
                </a:lnTo>
                <a:lnTo>
                  <a:pt x="5401" y="7771"/>
                </a:lnTo>
                <a:lnTo>
                  <a:pt x="5401" y="7681"/>
                </a:lnTo>
                <a:lnTo>
                  <a:pt x="5332" y="7681"/>
                </a:lnTo>
                <a:lnTo>
                  <a:pt x="5332" y="7591"/>
                </a:lnTo>
                <a:lnTo>
                  <a:pt x="5263" y="7591"/>
                </a:lnTo>
                <a:lnTo>
                  <a:pt x="5263" y="7500"/>
                </a:lnTo>
                <a:lnTo>
                  <a:pt x="5194" y="7500"/>
                </a:lnTo>
                <a:lnTo>
                  <a:pt x="5194" y="7410"/>
                </a:lnTo>
                <a:lnTo>
                  <a:pt x="5125" y="7410"/>
                </a:lnTo>
                <a:lnTo>
                  <a:pt x="5125" y="7319"/>
                </a:lnTo>
                <a:lnTo>
                  <a:pt x="5091" y="7319"/>
                </a:lnTo>
                <a:lnTo>
                  <a:pt x="5091" y="7229"/>
                </a:lnTo>
                <a:lnTo>
                  <a:pt x="5022" y="7229"/>
                </a:lnTo>
                <a:lnTo>
                  <a:pt x="5022" y="7139"/>
                </a:lnTo>
                <a:lnTo>
                  <a:pt x="4953" y="7139"/>
                </a:lnTo>
                <a:lnTo>
                  <a:pt x="4953" y="7048"/>
                </a:lnTo>
                <a:lnTo>
                  <a:pt x="4885" y="7048"/>
                </a:lnTo>
                <a:lnTo>
                  <a:pt x="4885" y="6958"/>
                </a:lnTo>
                <a:lnTo>
                  <a:pt x="4850" y="6958"/>
                </a:lnTo>
                <a:lnTo>
                  <a:pt x="4850" y="6868"/>
                </a:lnTo>
                <a:lnTo>
                  <a:pt x="4781" y="6868"/>
                </a:lnTo>
                <a:lnTo>
                  <a:pt x="4781" y="6777"/>
                </a:lnTo>
                <a:lnTo>
                  <a:pt x="4713" y="6777"/>
                </a:lnTo>
                <a:lnTo>
                  <a:pt x="4713" y="6687"/>
                </a:lnTo>
                <a:lnTo>
                  <a:pt x="4678" y="6687"/>
                </a:lnTo>
                <a:lnTo>
                  <a:pt x="4678" y="6597"/>
                </a:lnTo>
                <a:lnTo>
                  <a:pt x="4609" y="6597"/>
                </a:lnTo>
                <a:lnTo>
                  <a:pt x="4609" y="6506"/>
                </a:lnTo>
                <a:lnTo>
                  <a:pt x="4575" y="6506"/>
                </a:lnTo>
                <a:lnTo>
                  <a:pt x="4575" y="6416"/>
                </a:lnTo>
                <a:lnTo>
                  <a:pt x="4506" y="6416"/>
                </a:lnTo>
                <a:lnTo>
                  <a:pt x="4506" y="6325"/>
                </a:lnTo>
                <a:lnTo>
                  <a:pt x="4472" y="6325"/>
                </a:lnTo>
                <a:lnTo>
                  <a:pt x="4472" y="6235"/>
                </a:lnTo>
                <a:lnTo>
                  <a:pt x="4403" y="6235"/>
                </a:lnTo>
                <a:lnTo>
                  <a:pt x="4403" y="6145"/>
                </a:lnTo>
                <a:lnTo>
                  <a:pt x="4334" y="6145"/>
                </a:lnTo>
                <a:lnTo>
                  <a:pt x="4334" y="6054"/>
                </a:lnTo>
                <a:lnTo>
                  <a:pt x="4300" y="6054"/>
                </a:lnTo>
                <a:lnTo>
                  <a:pt x="4300" y="5964"/>
                </a:lnTo>
                <a:lnTo>
                  <a:pt x="4231" y="5964"/>
                </a:lnTo>
                <a:lnTo>
                  <a:pt x="4231" y="5874"/>
                </a:lnTo>
                <a:lnTo>
                  <a:pt x="4197" y="5874"/>
                </a:lnTo>
                <a:lnTo>
                  <a:pt x="4197" y="5783"/>
                </a:lnTo>
                <a:lnTo>
                  <a:pt x="4162" y="5783"/>
                </a:lnTo>
                <a:lnTo>
                  <a:pt x="4162" y="5693"/>
                </a:lnTo>
                <a:lnTo>
                  <a:pt x="4093" y="5693"/>
                </a:lnTo>
                <a:lnTo>
                  <a:pt x="4093" y="5602"/>
                </a:lnTo>
                <a:lnTo>
                  <a:pt x="4059" y="5602"/>
                </a:lnTo>
                <a:lnTo>
                  <a:pt x="4059" y="5512"/>
                </a:lnTo>
                <a:lnTo>
                  <a:pt x="3990" y="5512"/>
                </a:lnTo>
                <a:lnTo>
                  <a:pt x="3990" y="5422"/>
                </a:lnTo>
                <a:lnTo>
                  <a:pt x="3956" y="5422"/>
                </a:lnTo>
                <a:lnTo>
                  <a:pt x="3956" y="5331"/>
                </a:lnTo>
                <a:lnTo>
                  <a:pt x="3887" y="5331"/>
                </a:lnTo>
                <a:lnTo>
                  <a:pt x="3887" y="5241"/>
                </a:lnTo>
                <a:lnTo>
                  <a:pt x="3853" y="5241"/>
                </a:lnTo>
                <a:lnTo>
                  <a:pt x="3853" y="5151"/>
                </a:lnTo>
                <a:lnTo>
                  <a:pt x="3818" y="5151"/>
                </a:lnTo>
                <a:lnTo>
                  <a:pt x="3818" y="5060"/>
                </a:lnTo>
                <a:lnTo>
                  <a:pt x="3749" y="5060"/>
                </a:lnTo>
                <a:lnTo>
                  <a:pt x="3749" y="4970"/>
                </a:lnTo>
                <a:lnTo>
                  <a:pt x="3715" y="4970"/>
                </a:lnTo>
                <a:lnTo>
                  <a:pt x="3715" y="4879"/>
                </a:lnTo>
                <a:lnTo>
                  <a:pt x="3646" y="4879"/>
                </a:lnTo>
                <a:lnTo>
                  <a:pt x="3646" y="4789"/>
                </a:lnTo>
                <a:lnTo>
                  <a:pt x="3612" y="4789"/>
                </a:lnTo>
                <a:lnTo>
                  <a:pt x="3612" y="4699"/>
                </a:lnTo>
                <a:lnTo>
                  <a:pt x="3577" y="4699"/>
                </a:lnTo>
                <a:lnTo>
                  <a:pt x="3577" y="4608"/>
                </a:lnTo>
                <a:lnTo>
                  <a:pt x="3509" y="4608"/>
                </a:lnTo>
                <a:lnTo>
                  <a:pt x="3509" y="4518"/>
                </a:lnTo>
                <a:lnTo>
                  <a:pt x="3474" y="4518"/>
                </a:lnTo>
                <a:lnTo>
                  <a:pt x="3474" y="4428"/>
                </a:lnTo>
                <a:lnTo>
                  <a:pt x="3440" y="4428"/>
                </a:lnTo>
                <a:lnTo>
                  <a:pt x="3440" y="4337"/>
                </a:lnTo>
                <a:lnTo>
                  <a:pt x="3371" y="4337"/>
                </a:lnTo>
                <a:lnTo>
                  <a:pt x="3371" y="4247"/>
                </a:lnTo>
                <a:lnTo>
                  <a:pt x="3337" y="4247"/>
                </a:lnTo>
                <a:lnTo>
                  <a:pt x="3337" y="4157"/>
                </a:lnTo>
                <a:lnTo>
                  <a:pt x="3302" y="4157"/>
                </a:lnTo>
                <a:lnTo>
                  <a:pt x="3302" y="4066"/>
                </a:lnTo>
                <a:lnTo>
                  <a:pt x="3233" y="4066"/>
                </a:lnTo>
                <a:lnTo>
                  <a:pt x="3233" y="3976"/>
                </a:lnTo>
                <a:lnTo>
                  <a:pt x="3199" y="3976"/>
                </a:lnTo>
                <a:lnTo>
                  <a:pt x="3199" y="3885"/>
                </a:lnTo>
                <a:lnTo>
                  <a:pt x="3130" y="3885"/>
                </a:lnTo>
                <a:lnTo>
                  <a:pt x="3130" y="3795"/>
                </a:lnTo>
                <a:lnTo>
                  <a:pt x="3096" y="3795"/>
                </a:lnTo>
                <a:lnTo>
                  <a:pt x="3096" y="3705"/>
                </a:lnTo>
                <a:lnTo>
                  <a:pt x="3061" y="3705"/>
                </a:lnTo>
                <a:lnTo>
                  <a:pt x="3061" y="3614"/>
                </a:lnTo>
                <a:lnTo>
                  <a:pt x="2993" y="3614"/>
                </a:lnTo>
                <a:lnTo>
                  <a:pt x="2993" y="3524"/>
                </a:lnTo>
                <a:lnTo>
                  <a:pt x="2958" y="3524"/>
                </a:lnTo>
                <a:lnTo>
                  <a:pt x="2958" y="3434"/>
                </a:lnTo>
                <a:lnTo>
                  <a:pt x="2889" y="3434"/>
                </a:lnTo>
                <a:lnTo>
                  <a:pt x="2889" y="3343"/>
                </a:lnTo>
                <a:lnTo>
                  <a:pt x="2855" y="3343"/>
                </a:lnTo>
                <a:lnTo>
                  <a:pt x="2855" y="3253"/>
                </a:lnTo>
                <a:lnTo>
                  <a:pt x="2786" y="3253"/>
                </a:lnTo>
                <a:lnTo>
                  <a:pt x="2786" y="3162"/>
                </a:lnTo>
                <a:lnTo>
                  <a:pt x="2752" y="3162"/>
                </a:lnTo>
                <a:lnTo>
                  <a:pt x="2752" y="3072"/>
                </a:lnTo>
                <a:lnTo>
                  <a:pt x="2717" y="3072"/>
                </a:lnTo>
                <a:lnTo>
                  <a:pt x="2717" y="2982"/>
                </a:lnTo>
                <a:lnTo>
                  <a:pt x="2649" y="2982"/>
                </a:lnTo>
                <a:lnTo>
                  <a:pt x="2649" y="2891"/>
                </a:lnTo>
                <a:lnTo>
                  <a:pt x="2614" y="2891"/>
                </a:lnTo>
                <a:lnTo>
                  <a:pt x="2614" y="2801"/>
                </a:lnTo>
                <a:lnTo>
                  <a:pt x="2545" y="2801"/>
                </a:lnTo>
                <a:lnTo>
                  <a:pt x="2545" y="2711"/>
                </a:lnTo>
                <a:lnTo>
                  <a:pt x="2477" y="2711"/>
                </a:lnTo>
                <a:lnTo>
                  <a:pt x="2477" y="2620"/>
                </a:lnTo>
                <a:lnTo>
                  <a:pt x="2442" y="2620"/>
                </a:lnTo>
                <a:lnTo>
                  <a:pt x="2442" y="2530"/>
                </a:lnTo>
                <a:lnTo>
                  <a:pt x="2373" y="2530"/>
                </a:lnTo>
                <a:lnTo>
                  <a:pt x="2373" y="2439"/>
                </a:lnTo>
                <a:lnTo>
                  <a:pt x="2339" y="2439"/>
                </a:lnTo>
                <a:lnTo>
                  <a:pt x="2339" y="2349"/>
                </a:lnTo>
                <a:lnTo>
                  <a:pt x="2270" y="2349"/>
                </a:lnTo>
                <a:lnTo>
                  <a:pt x="2270" y="2259"/>
                </a:lnTo>
                <a:lnTo>
                  <a:pt x="2236" y="2259"/>
                </a:lnTo>
                <a:lnTo>
                  <a:pt x="2236" y="2168"/>
                </a:lnTo>
                <a:lnTo>
                  <a:pt x="2167" y="2168"/>
                </a:lnTo>
                <a:lnTo>
                  <a:pt x="2167" y="2078"/>
                </a:lnTo>
                <a:lnTo>
                  <a:pt x="2098" y="2078"/>
                </a:lnTo>
                <a:lnTo>
                  <a:pt x="2098" y="1988"/>
                </a:lnTo>
                <a:lnTo>
                  <a:pt x="2064" y="1988"/>
                </a:lnTo>
                <a:lnTo>
                  <a:pt x="2064" y="1897"/>
                </a:lnTo>
                <a:lnTo>
                  <a:pt x="1995" y="1897"/>
                </a:lnTo>
                <a:lnTo>
                  <a:pt x="1995" y="1807"/>
                </a:lnTo>
                <a:lnTo>
                  <a:pt x="1926" y="1807"/>
                </a:lnTo>
                <a:lnTo>
                  <a:pt x="1926" y="1717"/>
                </a:lnTo>
                <a:lnTo>
                  <a:pt x="1857" y="1717"/>
                </a:lnTo>
                <a:lnTo>
                  <a:pt x="1857" y="1626"/>
                </a:lnTo>
                <a:lnTo>
                  <a:pt x="1823" y="1626"/>
                </a:lnTo>
                <a:lnTo>
                  <a:pt x="1823" y="1536"/>
                </a:lnTo>
                <a:lnTo>
                  <a:pt x="1754" y="1536"/>
                </a:lnTo>
                <a:lnTo>
                  <a:pt x="1754" y="1445"/>
                </a:lnTo>
                <a:lnTo>
                  <a:pt x="1685" y="1445"/>
                </a:lnTo>
                <a:lnTo>
                  <a:pt x="1685" y="1355"/>
                </a:lnTo>
                <a:lnTo>
                  <a:pt x="1617" y="1355"/>
                </a:lnTo>
                <a:lnTo>
                  <a:pt x="1617" y="1265"/>
                </a:lnTo>
                <a:lnTo>
                  <a:pt x="1548" y="1265"/>
                </a:lnTo>
                <a:lnTo>
                  <a:pt x="1548" y="1174"/>
                </a:lnTo>
                <a:lnTo>
                  <a:pt x="1479" y="1174"/>
                </a:lnTo>
                <a:lnTo>
                  <a:pt x="1479" y="1084"/>
                </a:lnTo>
                <a:lnTo>
                  <a:pt x="1410" y="1084"/>
                </a:lnTo>
                <a:lnTo>
                  <a:pt x="1410" y="994"/>
                </a:lnTo>
                <a:lnTo>
                  <a:pt x="1341" y="994"/>
                </a:lnTo>
                <a:lnTo>
                  <a:pt x="1341" y="903"/>
                </a:lnTo>
                <a:lnTo>
                  <a:pt x="1273" y="903"/>
                </a:lnTo>
                <a:lnTo>
                  <a:pt x="1273" y="813"/>
                </a:lnTo>
                <a:lnTo>
                  <a:pt x="1204" y="813"/>
                </a:lnTo>
                <a:lnTo>
                  <a:pt x="1204" y="722"/>
                </a:lnTo>
                <a:lnTo>
                  <a:pt x="1135" y="722"/>
                </a:lnTo>
                <a:lnTo>
                  <a:pt x="1135" y="632"/>
                </a:lnTo>
                <a:lnTo>
                  <a:pt x="1032" y="632"/>
                </a:lnTo>
                <a:lnTo>
                  <a:pt x="1032" y="542"/>
                </a:lnTo>
                <a:lnTo>
                  <a:pt x="963" y="542"/>
                </a:lnTo>
                <a:lnTo>
                  <a:pt x="963" y="451"/>
                </a:lnTo>
                <a:lnTo>
                  <a:pt x="860" y="451"/>
                </a:lnTo>
                <a:lnTo>
                  <a:pt x="860" y="361"/>
                </a:lnTo>
                <a:lnTo>
                  <a:pt x="757" y="361"/>
                </a:lnTo>
                <a:lnTo>
                  <a:pt x="757" y="271"/>
                </a:lnTo>
                <a:lnTo>
                  <a:pt x="653" y="271"/>
                </a:lnTo>
                <a:lnTo>
                  <a:pt x="653" y="180"/>
                </a:lnTo>
                <a:lnTo>
                  <a:pt x="550" y="180"/>
                </a:lnTo>
                <a:lnTo>
                  <a:pt x="550" y="90"/>
                </a:lnTo>
                <a:lnTo>
                  <a:pt x="378" y="90"/>
                </a:lnTo>
                <a:lnTo>
                  <a:pt x="378" y="0"/>
                </a:lnTo>
                <a:lnTo>
                  <a:pt x="0" y="0"/>
                </a:lnTo>
              </a:path>
            </a:pathLst>
          </a:custGeom>
          <a:solidFill>
            <a:srgbClr val="C0C0C0"/>
          </a:solidFill>
          <a:ln w="0">
            <a:solidFill>
              <a:srgbClr val="C0C0C0"/>
            </a:solidFill>
            <a:round/>
            <a:headEnd/>
            <a:tailEnd/>
          </a:ln>
        </p:spPr>
        <p:txBody>
          <a:bodyPr/>
          <a:lstStyle/>
          <a:p>
            <a:endParaRPr lang="en-US"/>
          </a:p>
        </p:txBody>
      </p:sp>
      <p:sp>
        <p:nvSpPr>
          <p:cNvPr id="499887" name="Freeform 175"/>
          <p:cNvSpPr>
            <a:spLocks/>
          </p:cNvSpPr>
          <p:nvPr/>
        </p:nvSpPr>
        <p:spPr bwMode="auto">
          <a:xfrm flipV="1">
            <a:off x="2133600" y="2082800"/>
            <a:ext cx="5486400" cy="3556000"/>
          </a:xfrm>
          <a:custGeom>
            <a:avLst/>
            <a:gdLst>
              <a:gd name="T0" fmla="*/ 2147483647 w 6880"/>
              <a:gd name="T1" fmla="*/ 2147483647 h 9037"/>
              <a:gd name="T2" fmla="*/ 2147483647 w 6880"/>
              <a:gd name="T3" fmla="*/ 2147483647 h 9037"/>
              <a:gd name="T4" fmla="*/ 2147483647 w 6880"/>
              <a:gd name="T5" fmla="*/ 2147483647 h 9037"/>
              <a:gd name="T6" fmla="*/ 2147483647 w 6880"/>
              <a:gd name="T7" fmla="*/ 2147483647 h 9037"/>
              <a:gd name="T8" fmla="*/ 2147483647 w 6880"/>
              <a:gd name="T9" fmla="*/ 2147483647 h 9037"/>
              <a:gd name="T10" fmla="*/ 2147483647 w 6880"/>
              <a:gd name="T11" fmla="*/ 2147483647 h 9037"/>
              <a:gd name="T12" fmla="*/ 2147483647 w 6880"/>
              <a:gd name="T13" fmla="*/ 2147483647 h 9037"/>
              <a:gd name="T14" fmla="*/ 2147483647 w 6880"/>
              <a:gd name="T15" fmla="*/ 2147483647 h 9037"/>
              <a:gd name="T16" fmla="*/ 2147483647 w 6880"/>
              <a:gd name="T17" fmla="*/ 2147483647 h 9037"/>
              <a:gd name="T18" fmla="*/ 2147483647 w 6880"/>
              <a:gd name="T19" fmla="*/ 2147483647 h 9037"/>
              <a:gd name="T20" fmla="*/ 2147483647 w 6880"/>
              <a:gd name="T21" fmla="*/ 2147483647 h 9037"/>
              <a:gd name="T22" fmla="*/ 2147483647 w 6880"/>
              <a:gd name="T23" fmla="*/ 2147483647 h 9037"/>
              <a:gd name="T24" fmla="*/ 2147483647 w 6880"/>
              <a:gd name="T25" fmla="*/ 2147483647 h 9037"/>
              <a:gd name="T26" fmla="*/ 2147483647 w 6880"/>
              <a:gd name="T27" fmla="*/ 2147483647 h 9037"/>
              <a:gd name="T28" fmla="*/ 2147483647 w 6880"/>
              <a:gd name="T29" fmla="*/ 2147483647 h 9037"/>
              <a:gd name="T30" fmla="*/ 2147483647 w 6880"/>
              <a:gd name="T31" fmla="*/ 2147483647 h 9037"/>
              <a:gd name="T32" fmla="*/ 2147483647 w 6880"/>
              <a:gd name="T33" fmla="*/ 2147483647 h 9037"/>
              <a:gd name="T34" fmla="*/ 2147483647 w 6880"/>
              <a:gd name="T35" fmla="*/ 2147483647 h 9037"/>
              <a:gd name="T36" fmla="*/ 2147483647 w 6880"/>
              <a:gd name="T37" fmla="*/ 2147483647 h 9037"/>
              <a:gd name="T38" fmla="*/ 2147483647 w 6880"/>
              <a:gd name="T39" fmla="*/ 2147483647 h 9037"/>
              <a:gd name="T40" fmla="*/ 2147483647 w 6880"/>
              <a:gd name="T41" fmla="*/ 2147483647 h 9037"/>
              <a:gd name="T42" fmla="*/ 2147483647 w 6880"/>
              <a:gd name="T43" fmla="*/ 2147483647 h 9037"/>
              <a:gd name="T44" fmla="*/ 2147483647 w 6880"/>
              <a:gd name="T45" fmla="*/ 2147483647 h 9037"/>
              <a:gd name="T46" fmla="*/ 2147483647 w 6880"/>
              <a:gd name="T47" fmla="*/ 2147483647 h 9037"/>
              <a:gd name="T48" fmla="*/ 2147483647 w 6880"/>
              <a:gd name="T49" fmla="*/ 2147483647 h 9037"/>
              <a:gd name="T50" fmla="*/ 2147483647 w 6880"/>
              <a:gd name="T51" fmla="*/ 2147483647 h 9037"/>
              <a:gd name="T52" fmla="*/ 2147483647 w 6880"/>
              <a:gd name="T53" fmla="*/ 2147483647 h 9037"/>
              <a:gd name="T54" fmla="*/ 2147483647 w 6880"/>
              <a:gd name="T55" fmla="*/ 2147483647 h 9037"/>
              <a:gd name="T56" fmla="*/ 2147483647 w 6880"/>
              <a:gd name="T57" fmla="*/ 2147483647 h 9037"/>
              <a:gd name="T58" fmla="*/ 2147483647 w 6880"/>
              <a:gd name="T59" fmla="*/ 2147483647 h 9037"/>
              <a:gd name="T60" fmla="*/ 2147483647 w 6880"/>
              <a:gd name="T61" fmla="*/ 2147483647 h 9037"/>
              <a:gd name="T62" fmla="*/ 2147483647 w 6880"/>
              <a:gd name="T63" fmla="*/ 2147483647 h 9037"/>
              <a:gd name="T64" fmla="*/ 2147483647 w 6880"/>
              <a:gd name="T65" fmla="*/ 2147483647 h 9037"/>
              <a:gd name="T66" fmla="*/ 2147483647 w 6880"/>
              <a:gd name="T67" fmla="*/ 2147483647 h 9037"/>
              <a:gd name="T68" fmla="*/ 2147483647 w 6880"/>
              <a:gd name="T69" fmla="*/ 2147483647 h 9037"/>
              <a:gd name="T70" fmla="*/ 2147483647 w 6880"/>
              <a:gd name="T71" fmla="*/ 2147483647 h 9037"/>
              <a:gd name="T72" fmla="*/ 2147483647 w 6880"/>
              <a:gd name="T73" fmla="*/ 2147483647 h 9037"/>
              <a:gd name="T74" fmla="*/ 2147483647 w 6880"/>
              <a:gd name="T75" fmla="*/ 2147483647 h 9037"/>
              <a:gd name="T76" fmla="*/ 2147483647 w 6880"/>
              <a:gd name="T77" fmla="*/ 2147483647 h 9037"/>
              <a:gd name="T78" fmla="*/ 2147483647 w 6880"/>
              <a:gd name="T79" fmla="*/ 2147483647 h 9037"/>
              <a:gd name="T80" fmla="*/ 2147483647 w 6880"/>
              <a:gd name="T81" fmla="*/ 2147483647 h 9037"/>
              <a:gd name="T82" fmla="*/ 2147483647 w 6880"/>
              <a:gd name="T83" fmla="*/ 2147483647 h 9037"/>
              <a:gd name="T84" fmla="*/ 2147483647 w 6880"/>
              <a:gd name="T85" fmla="*/ 2147483647 h 9037"/>
              <a:gd name="T86" fmla="*/ 2147483647 w 6880"/>
              <a:gd name="T87" fmla="*/ 2147483647 h 9037"/>
              <a:gd name="T88" fmla="*/ 2147483647 w 6880"/>
              <a:gd name="T89" fmla="*/ 2147483647 h 9037"/>
              <a:gd name="T90" fmla="*/ 2147483647 w 6880"/>
              <a:gd name="T91" fmla="*/ 2147483647 h 9037"/>
              <a:gd name="T92" fmla="*/ 2147483647 w 6880"/>
              <a:gd name="T93" fmla="*/ 2147483647 h 9037"/>
              <a:gd name="T94" fmla="*/ 2147483647 w 6880"/>
              <a:gd name="T95" fmla="*/ 2147483647 h 9037"/>
              <a:gd name="T96" fmla="*/ 2147483647 w 6880"/>
              <a:gd name="T97" fmla="*/ 2147483647 h 9037"/>
              <a:gd name="T98" fmla="*/ 2147483647 w 6880"/>
              <a:gd name="T99" fmla="*/ 2147483647 h 9037"/>
              <a:gd name="T100" fmla="*/ 2147483647 w 6880"/>
              <a:gd name="T101" fmla="*/ 2147483647 h 9037"/>
              <a:gd name="T102" fmla="*/ 2147483647 w 6880"/>
              <a:gd name="T103" fmla="*/ 2147483647 h 9037"/>
              <a:gd name="T104" fmla="*/ 2147483647 w 6880"/>
              <a:gd name="T105" fmla="*/ 2147483647 h 9037"/>
              <a:gd name="T106" fmla="*/ 2147483647 w 6880"/>
              <a:gd name="T107" fmla="*/ 2147483647 h 9037"/>
              <a:gd name="T108" fmla="*/ 2147483647 w 6880"/>
              <a:gd name="T109" fmla="*/ 2147483647 h 9037"/>
              <a:gd name="T110" fmla="*/ 2147483647 w 6880"/>
              <a:gd name="T111" fmla="*/ 2147483647 h 9037"/>
              <a:gd name="T112" fmla="*/ 2147483647 w 6880"/>
              <a:gd name="T113" fmla="*/ 2147483647 h 9037"/>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6880"/>
              <a:gd name="T172" fmla="*/ 0 h 9037"/>
              <a:gd name="T173" fmla="*/ 6880 w 6880"/>
              <a:gd name="T174" fmla="*/ 9037 h 9037"/>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6880" h="9037">
                <a:moveTo>
                  <a:pt x="0" y="0"/>
                </a:moveTo>
                <a:lnTo>
                  <a:pt x="0" y="0"/>
                </a:lnTo>
                <a:lnTo>
                  <a:pt x="0" y="90"/>
                </a:lnTo>
                <a:lnTo>
                  <a:pt x="447" y="90"/>
                </a:lnTo>
                <a:lnTo>
                  <a:pt x="447" y="180"/>
                </a:lnTo>
                <a:lnTo>
                  <a:pt x="653" y="180"/>
                </a:lnTo>
                <a:lnTo>
                  <a:pt x="653" y="271"/>
                </a:lnTo>
                <a:lnTo>
                  <a:pt x="825" y="271"/>
                </a:lnTo>
                <a:lnTo>
                  <a:pt x="825" y="361"/>
                </a:lnTo>
                <a:lnTo>
                  <a:pt x="929" y="361"/>
                </a:lnTo>
                <a:lnTo>
                  <a:pt x="929" y="451"/>
                </a:lnTo>
                <a:lnTo>
                  <a:pt x="1066" y="451"/>
                </a:lnTo>
                <a:lnTo>
                  <a:pt x="1066" y="542"/>
                </a:lnTo>
                <a:lnTo>
                  <a:pt x="1169" y="542"/>
                </a:lnTo>
                <a:lnTo>
                  <a:pt x="1169" y="632"/>
                </a:lnTo>
                <a:lnTo>
                  <a:pt x="1238" y="632"/>
                </a:lnTo>
                <a:lnTo>
                  <a:pt x="1238" y="722"/>
                </a:lnTo>
                <a:lnTo>
                  <a:pt x="1341" y="722"/>
                </a:lnTo>
                <a:lnTo>
                  <a:pt x="1341" y="813"/>
                </a:lnTo>
                <a:lnTo>
                  <a:pt x="1410" y="813"/>
                </a:lnTo>
                <a:lnTo>
                  <a:pt x="1410" y="903"/>
                </a:lnTo>
                <a:lnTo>
                  <a:pt x="1513" y="903"/>
                </a:lnTo>
                <a:lnTo>
                  <a:pt x="1513" y="994"/>
                </a:lnTo>
                <a:lnTo>
                  <a:pt x="1582" y="994"/>
                </a:lnTo>
                <a:lnTo>
                  <a:pt x="1582" y="1084"/>
                </a:lnTo>
                <a:lnTo>
                  <a:pt x="1651" y="1084"/>
                </a:lnTo>
                <a:lnTo>
                  <a:pt x="1651" y="1174"/>
                </a:lnTo>
                <a:lnTo>
                  <a:pt x="1720" y="1174"/>
                </a:lnTo>
                <a:lnTo>
                  <a:pt x="1720" y="1265"/>
                </a:lnTo>
                <a:lnTo>
                  <a:pt x="1789" y="1265"/>
                </a:lnTo>
                <a:lnTo>
                  <a:pt x="1789" y="1355"/>
                </a:lnTo>
                <a:lnTo>
                  <a:pt x="1857" y="1355"/>
                </a:lnTo>
                <a:lnTo>
                  <a:pt x="1857" y="1445"/>
                </a:lnTo>
                <a:lnTo>
                  <a:pt x="1926" y="1445"/>
                </a:lnTo>
                <a:lnTo>
                  <a:pt x="1926" y="1536"/>
                </a:lnTo>
                <a:lnTo>
                  <a:pt x="1961" y="1536"/>
                </a:lnTo>
                <a:lnTo>
                  <a:pt x="1961" y="1626"/>
                </a:lnTo>
                <a:lnTo>
                  <a:pt x="2029" y="1626"/>
                </a:lnTo>
                <a:lnTo>
                  <a:pt x="2029" y="1717"/>
                </a:lnTo>
                <a:lnTo>
                  <a:pt x="2098" y="1717"/>
                </a:lnTo>
                <a:lnTo>
                  <a:pt x="2098" y="1807"/>
                </a:lnTo>
                <a:lnTo>
                  <a:pt x="2133" y="1807"/>
                </a:lnTo>
                <a:lnTo>
                  <a:pt x="2133" y="1897"/>
                </a:lnTo>
                <a:lnTo>
                  <a:pt x="2201" y="1897"/>
                </a:lnTo>
                <a:lnTo>
                  <a:pt x="2201" y="1988"/>
                </a:lnTo>
                <a:lnTo>
                  <a:pt x="2236" y="1988"/>
                </a:lnTo>
                <a:lnTo>
                  <a:pt x="2236" y="2078"/>
                </a:lnTo>
                <a:lnTo>
                  <a:pt x="2305" y="2078"/>
                </a:lnTo>
                <a:lnTo>
                  <a:pt x="2305" y="2168"/>
                </a:lnTo>
                <a:lnTo>
                  <a:pt x="2339" y="2168"/>
                </a:lnTo>
                <a:lnTo>
                  <a:pt x="2339" y="2259"/>
                </a:lnTo>
                <a:lnTo>
                  <a:pt x="2408" y="2259"/>
                </a:lnTo>
                <a:lnTo>
                  <a:pt x="2408" y="2349"/>
                </a:lnTo>
                <a:lnTo>
                  <a:pt x="2442" y="2349"/>
                </a:lnTo>
                <a:lnTo>
                  <a:pt x="2442" y="2439"/>
                </a:lnTo>
                <a:lnTo>
                  <a:pt x="2477" y="2439"/>
                </a:lnTo>
                <a:lnTo>
                  <a:pt x="2477" y="2530"/>
                </a:lnTo>
                <a:lnTo>
                  <a:pt x="2545" y="2530"/>
                </a:lnTo>
                <a:lnTo>
                  <a:pt x="2545" y="2620"/>
                </a:lnTo>
                <a:lnTo>
                  <a:pt x="2580" y="2620"/>
                </a:lnTo>
                <a:lnTo>
                  <a:pt x="2580" y="2711"/>
                </a:lnTo>
                <a:lnTo>
                  <a:pt x="2614" y="2711"/>
                </a:lnTo>
                <a:lnTo>
                  <a:pt x="2614" y="2801"/>
                </a:lnTo>
                <a:lnTo>
                  <a:pt x="2683" y="2801"/>
                </a:lnTo>
                <a:lnTo>
                  <a:pt x="2683" y="2891"/>
                </a:lnTo>
                <a:lnTo>
                  <a:pt x="2717" y="2891"/>
                </a:lnTo>
                <a:lnTo>
                  <a:pt x="2717" y="2982"/>
                </a:lnTo>
                <a:lnTo>
                  <a:pt x="2752" y="2982"/>
                </a:lnTo>
                <a:lnTo>
                  <a:pt x="2752" y="3072"/>
                </a:lnTo>
                <a:lnTo>
                  <a:pt x="2786" y="3072"/>
                </a:lnTo>
                <a:lnTo>
                  <a:pt x="2786" y="3162"/>
                </a:lnTo>
                <a:lnTo>
                  <a:pt x="2855" y="3162"/>
                </a:lnTo>
                <a:lnTo>
                  <a:pt x="2855" y="3253"/>
                </a:lnTo>
                <a:lnTo>
                  <a:pt x="2889" y="3253"/>
                </a:lnTo>
                <a:lnTo>
                  <a:pt x="2889" y="3343"/>
                </a:lnTo>
                <a:lnTo>
                  <a:pt x="2924" y="3343"/>
                </a:lnTo>
                <a:lnTo>
                  <a:pt x="2924" y="3434"/>
                </a:lnTo>
                <a:lnTo>
                  <a:pt x="2958" y="3434"/>
                </a:lnTo>
                <a:lnTo>
                  <a:pt x="2958" y="3524"/>
                </a:lnTo>
                <a:lnTo>
                  <a:pt x="2993" y="3524"/>
                </a:lnTo>
                <a:lnTo>
                  <a:pt x="2993" y="3614"/>
                </a:lnTo>
                <a:lnTo>
                  <a:pt x="3027" y="3614"/>
                </a:lnTo>
                <a:lnTo>
                  <a:pt x="3027" y="3705"/>
                </a:lnTo>
                <a:lnTo>
                  <a:pt x="3096" y="3705"/>
                </a:lnTo>
                <a:lnTo>
                  <a:pt x="3096" y="3795"/>
                </a:lnTo>
                <a:lnTo>
                  <a:pt x="3130" y="3795"/>
                </a:lnTo>
                <a:lnTo>
                  <a:pt x="3130" y="3885"/>
                </a:lnTo>
                <a:lnTo>
                  <a:pt x="3165" y="3885"/>
                </a:lnTo>
                <a:lnTo>
                  <a:pt x="3165" y="3976"/>
                </a:lnTo>
                <a:lnTo>
                  <a:pt x="3199" y="3976"/>
                </a:lnTo>
                <a:lnTo>
                  <a:pt x="3199" y="4066"/>
                </a:lnTo>
                <a:lnTo>
                  <a:pt x="3233" y="4066"/>
                </a:lnTo>
                <a:lnTo>
                  <a:pt x="3233" y="4157"/>
                </a:lnTo>
                <a:lnTo>
                  <a:pt x="3268" y="4157"/>
                </a:lnTo>
                <a:lnTo>
                  <a:pt x="3268" y="4247"/>
                </a:lnTo>
                <a:lnTo>
                  <a:pt x="3302" y="4247"/>
                </a:lnTo>
                <a:lnTo>
                  <a:pt x="3302" y="4337"/>
                </a:lnTo>
                <a:lnTo>
                  <a:pt x="3337" y="4337"/>
                </a:lnTo>
                <a:lnTo>
                  <a:pt x="3337" y="4428"/>
                </a:lnTo>
                <a:lnTo>
                  <a:pt x="3371" y="4428"/>
                </a:lnTo>
                <a:lnTo>
                  <a:pt x="3371" y="4518"/>
                </a:lnTo>
                <a:lnTo>
                  <a:pt x="3405" y="4518"/>
                </a:lnTo>
                <a:lnTo>
                  <a:pt x="3405" y="4608"/>
                </a:lnTo>
                <a:lnTo>
                  <a:pt x="3440" y="4608"/>
                </a:lnTo>
                <a:lnTo>
                  <a:pt x="3440" y="4699"/>
                </a:lnTo>
                <a:lnTo>
                  <a:pt x="3474" y="4699"/>
                </a:lnTo>
                <a:lnTo>
                  <a:pt x="3474" y="4789"/>
                </a:lnTo>
                <a:lnTo>
                  <a:pt x="3509" y="4789"/>
                </a:lnTo>
                <a:lnTo>
                  <a:pt x="3509" y="4879"/>
                </a:lnTo>
                <a:lnTo>
                  <a:pt x="3543" y="4879"/>
                </a:lnTo>
                <a:lnTo>
                  <a:pt x="3543" y="4970"/>
                </a:lnTo>
                <a:lnTo>
                  <a:pt x="3577" y="4970"/>
                </a:lnTo>
                <a:lnTo>
                  <a:pt x="3577" y="5060"/>
                </a:lnTo>
                <a:lnTo>
                  <a:pt x="3612" y="5060"/>
                </a:lnTo>
                <a:lnTo>
                  <a:pt x="3612" y="5151"/>
                </a:lnTo>
                <a:lnTo>
                  <a:pt x="3646" y="5151"/>
                </a:lnTo>
                <a:lnTo>
                  <a:pt x="3646" y="5241"/>
                </a:lnTo>
                <a:lnTo>
                  <a:pt x="3681" y="5241"/>
                </a:lnTo>
                <a:lnTo>
                  <a:pt x="3681" y="5331"/>
                </a:lnTo>
                <a:lnTo>
                  <a:pt x="3715" y="5331"/>
                </a:lnTo>
                <a:lnTo>
                  <a:pt x="3715" y="5422"/>
                </a:lnTo>
                <a:lnTo>
                  <a:pt x="3784" y="5422"/>
                </a:lnTo>
                <a:lnTo>
                  <a:pt x="3784" y="5512"/>
                </a:lnTo>
                <a:lnTo>
                  <a:pt x="3818" y="5512"/>
                </a:lnTo>
                <a:lnTo>
                  <a:pt x="3818" y="5602"/>
                </a:lnTo>
                <a:lnTo>
                  <a:pt x="3853" y="5602"/>
                </a:lnTo>
                <a:lnTo>
                  <a:pt x="3853" y="5693"/>
                </a:lnTo>
                <a:lnTo>
                  <a:pt x="3887" y="5693"/>
                </a:lnTo>
                <a:lnTo>
                  <a:pt x="3887" y="5783"/>
                </a:lnTo>
                <a:lnTo>
                  <a:pt x="3921" y="5783"/>
                </a:lnTo>
                <a:lnTo>
                  <a:pt x="3921" y="5874"/>
                </a:lnTo>
                <a:lnTo>
                  <a:pt x="3956" y="5874"/>
                </a:lnTo>
                <a:lnTo>
                  <a:pt x="3956" y="5964"/>
                </a:lnTo>
                <a:lnTo>
                  <a:pt x="4025" y="5964"/>
                </a:lnTo>
                <a:lnTo>
                  <a:pt x="4025" y="6054"/>
                </a:lnTo>
                <a:lnTo>
                  <a:pt x="4059" y="6054"/>
                </a:lnTo>
                <a:lnTo>
                  <a:pt x="4059" y="6145"/>
                </a:lnTo>
                <a:lnTo>
                  <a:pt x="4093" y="6145"/>
                </a:lnTo>
                <a:lnTo>
                  <a:pt x="4093" y="6235"/>
                </a:lnTo>
                <a:lnTo>
                  <a:pt x="4128" y="6235"/>
                </a:lnTo>
                <a:lnTo>
                  <a:pt x="4128" y="6325"/>
                </a:lnTo>
                <a:lnTo>
                  <a:pt x="4197" y="6325"/>
                </a:lnTo>
                <a:lnTo>
                  <a:pt x="4197" y="6416"/>
                </a:lnTo>
                <a:lnTo>
                  <a:pt x="4231" y="6416"/>
                </a:lnTo>
                <a:lnTo>
                  <a:pt x="4231" y="6506"/>
                </a:lnTo>
                <a:lnTo>
                  <a:pt x="4265" y="6506"/>
                </a:lnTo>
                <a:lnTo>
                  <a:pt x="4265" y="6597"/>
                </a:lnTo>
                <a:lnTo>
                  <a:pt x="4334" y="6597"/>
                </a:lnTo>
                <a:lnTo>
                  <a:pt x="4334" y="6687"/>
                </a:lnTo>
                <a:lnTo>
                  <a:pt x="4369" y="6687"/>
                </a:lnTo>
                <a:lnTo>
                  <a:pt x="4369" y="6777"/>
                </a:lnTo>
                <a:lnTo>
                  <a:pt x="4403" y="6777"/>
                </a:lnTo>
                <a:lnTo>
                  <a:pt x="4403" y="6868"/>
                </a:lnTo>
                <a:lnTo>
                  <a:pt x="4472" y="6868"/>
                </a:lnTo>
                <a:lnTo>
                  <a:pt x="4472" y="6958"/>
                </a:lnTo>
                <a:lnTo>
                  <a:pt x="4506" y="6958"/>
                </a:lnTo>
                <a:lnTo>
                  <a:pt x="4506" y="7048"/>
                </a:lnTo>
                <a:lnTo>
                  <a:pt x="4575" y="7048"/>
                </a:lnTo>
                <a:lnTo>
                  <a:pt x="4575" y="7139"/>
                </a:lnTo>
                <a:lnTo>
                  <a:pt x="4609" y="7139"/>
                </a:lnTo>
                <a:lnTo>
                  <a:pt x="4609" y="7229"/>
                </a:lnTo>
                <a:lnTo>
                  <a:pt x="4678" y="7229"/>
                </a:lnTo>
                <a:lnTo>
                  <a:pt x="4678" y="7319"/>
                </a:lnTo>
                <a:lnTo>
                  <a:pt x="4713" y="7319"/>
                </a:lnTo>
                <a:lnTo>
                  <a:pt x="4713" y="7410"/>
                </a:lnTo>
                <a:lnTo>
                  <a:pt x="4781" y="7410"/>
                </a:lnTo>
                <a:lnTo>
                  <a:pt x="4781" y="7500"/>
                </a:lnTo>
                <a:lnTo>
                  <a:pt x="4850" y="7500"/>
                </a:lnTo>
                <a:lnTo>
                  <a:pt x="4850" y="7591"/>
                </a:lnTo>
                <a:lnTo>
                  <a:pt x="4885" y="7591"/>
                </a:lnTo>
                <a:lnTo>
                  <a:pt x="4885" y="7681"/>
                </a:lnTo>
                <a:lnTo>
                  <a:pt x="4953" y="7681"/>
                </a:lnTo>
                <a:lnTo>
                  <a:pt x="4953" y="7771"/>
                </a:lnTo>
                <a:lnTo>
                  <a:pt x="5022" y="7771"/>
                </a:lnTo>
                <a:lnTo>
                  <a:pt x="5022" y="7862"/>
                </a:lnTo>
                <a:lnTo>
                  <a:pt x="5091" y="7862"/>
                </a:lnTo>
                <a:lnTo>
                  <a:pt x="5091" y="7952"/>
                </a:lnTo>
                <a:lnTo>
                  <a:pt x="5160" y="7952"/>
                </a:lnTo>
                <a:lnTo>
                  <a:pt x="5160" y="8042"/>
                </a:lnTo>
                <a:lnTo>
                  <a:pt x="5229" y="8042"/>
                </a:lnTo>
                <a:lnTo>
                  <a:pt x="5229" y="8133"/>
                </a:lnTo>
                <a:lnTo>
                  <a:pt x="5297" y="8133"/>
                </a:lnTo>
                <a:lnTo>
                  <a:pt x="5297" y="8223"/>
                </a:lnTo>
                <a:lnTo>
                  <a:pt x="5401" y="8223"/>
                </a:lnTo>
                <a:lnTo>
                  <a:pt x="5401" y="8314"/>
                </a:lnTo>
                <a:lnTo>
                  <a:pt x="5469" y="8314"/>
                </a:lnTo>
                <a:lnTo>
                  <a:pt x="5469" y="8404"/>
                </a:lnTo>
                <a:lnTo>
                  <a:pt x="5573" y="8404"/>
                </a:lnTo>
                <a:lnTo>
                  <a:pt x="5573" y="8494"/>
                </a:lnTo>
                <a:lnTo>
                  <a:pt x="5641" y="8494"/>
                </a:lnTo>
                <a:lnTo>
                  <a:pt x="5641" y="8585"/>
                </a:lnTo>
                <a:lnTo>
                  <a:pt x="5745" y="8585"/>
                </a:lnTo>
                <a:lnTo>
                  <a:pt x="5745" y="8675"/>
                </a:lnTo>
                <a:lnTo>
                  <a:pt x="5882" y="8675"/>
                </a:lnTo>
                <a:lnTo>
                  <a:pt x="5882" y="8765"/>
                </a:lnTo>
                <a:lnTo>
                  <a:pt x="6020" y="8765"/>
                </a:lnTo>
                <a:lnTo>
                  <a:pt x="6020" y="8856"/>
                </a:lnTo>
                <a:lnTo>
                  <a:pt x="6157" y="8856"/>
                </a:lnTo>
                <a:lnTo>
                  <a:pt x="6157" y="8946"/>
                </a:lnTo>
                <a:lnTo>
                  <a:pt x="6364" y="8946"/>
                </a:lnTo>
                <a:lnTo>
                  <a:pt x="6364" y="9037"/>
                </a:lnTo>
                <a:lnTo>
                  <a:pt x="6880" y="9037"/>
                </a:lnTo>
                <a:lnTo>
                  <a:pt x="6880" y="8946"/>
                </a:lnTo>
                <a:lnTo>
                  <a:pt x="6433" y="8946"/>
                </a:lnTo>
                <a:lnTo>
                  <a:pt x="6433" y="8856"/>
                </a:lnTo>
                <a:lnTo>
                  <a:pt x="6226" y="8856"/>
                </a:lnTo>
                <a:lnTo>
                  <a:pt x="6226" y="8765"/>
                </a:lnTo>
                <a:lnTo>
                  <a:pt x="6054" y="8765"/>
                </a:lnTo>
                <a:lnTo>
                  <a:pt x="6054" y="8675"/>
                </a:lnTo>
                <a:lnTo>
                  <a:pt x="5951" y="8675"/>
                </a:lnTo>
                <a:lnTo>
                  <a:pt x="5951" y="8585"/>
                </a:lnTo>
                <a:lnTo>
                  <a:pt x="5813" y="8585"/>
                </a:lnTo>
                <a:lnTo>
                  <a:pt x="5813" y="8494"/>
                </a:lnTo>
                <a:lnTo>
                  <a:pt x="5710" y="8494"/>
                </a:lnTo>
                <a:lnTo>
                  <a:pt x="5710" y="8404"/>
                </a:lnTo>
                <a:lnTo>
                  <a:pt x="5641" y="8404"/>
                </a:lnTo>
                <a:lnTo>
                  <a:pt x="5641" y="8314"/>
                </a:lnTo>
                <a:lnTo>
                  <a:pt x="5538" y="8314"/>
                </a:lnTo>
                <a:lnTo>
                  <a:pt x="5538" y="8223"/>
                </a:lnTo>
                <a:lnTo>
                  <a:pt x="5469" y="8223"/>
                </a:lnTo>
                <a:lnTo>
                  <a:pt x="5469" y="8133"/>
                </a:lnTo>
                <a:lnTo>
                  <a:pt x="5366" y="8133"/>
                </a:lnTo>
                <a:lnTo>
                  <a:pt x="5366" y="8042"/>
                </a:lnTo>
                <a:lnTo>
                  <a:pt x="5297" y="8042"/>
                </a:lnTo>
                <a:lnTo>
                  <a:pt x="5297" y="7952"/>
                </a:lnTo>
                <a:lnTo>
                  <a:pt x="5229" y="7952"/>
                </a:lnTo>
                <a:lnTo>
                  <a:pt x="5229" y="7862"/>
                </a:lnTo>
                <a:lnTo>
                  <a:pt x="5160" y="7862"/>
                </a:lnTo>
                <a:lnTo>
                  <a:pt x="5160" y="7771"/>
                </a:lnTo>
                <a:lnTo>
                  <a:pt x="5091" y="7771"/>
                </a:lnTo>
                <a:lnTo>
                  <a:pt x="5091" y="7681"/>
                </a:lnTo>
                <a:lnTo>
                  <a:pt x="5022" y="7681"/>
                </a:lnTo>
                <a:lnTo>
                  <a:pt x="5022" y="7591"/>
                </a:lnTo>
                <a:lnTo>
                  <a:pt x="4953" y="7591"/>
                </a:lnTo>
                <a:lnTo>
                  <a:pt x="4953" y="7500"/>
                </a:lnTo>
                <a:lnTo>
                  <a:pt x="4919" y="7500"/>
                </a:lnTo>
                <a:lnTo>
                  <a:pt x="4919" y="7410"/>
                </a:lnTo>
                <a:lnTo>
                  <a:pt x="4850" y="7410"/>
                </a:lnTo>
                <a:lnTo>
                  <a:pt x="4850" y="7319"/>
                </a:lnTo>
                <a:lnTo>
                  <a:pt x="4781" y="7319"/>
                </a:lnTo>
                <a:lnTo>
                  <a:pt x="4781" y="7229"/>
                </a:lnTo>
                <a:lnTo>
                  <a:pt x="4747" y="7229"/>
                </a:lnTo>
                <a:lnTo>
                  <a:pt x="4747" y="7139"/>
                </a:lnTo>
                <a:lnTo>
                  <a:pt x="4678" y="7139"/>
                </a:lnTo>
                <a:lnTo>
                  <a:pt x="4678" y="7048"/>
                </a:lnTo>
                <a:lnTo>
                  <a:pt x="4644" y="7048"/>
                </a:lnTo>
                <a:lnTo>
                  <a:pt x="4644" y="6958"/>
                </a:lnTo>
                <a:lnTo>
                  <a:pt x="4575" y="6958"/>
                </a:lnTo>
                <a:lnTo>
                  <a:pt x="4575" y="6868"/>
                </a:lnTo>
                <a:lnTo>
                  <a:pt x="4541" y="6868"/>
                </a:lnTo>
                <a:lnTo>
                  <a:pt x="4541" y="6777"/>
                </a:lnTo>
                <a:lnTo>
                  <a:pt x="4472" y="6777"/>
                </a:lnTo>
                <a:lnTo>
                  <a:pt x="4472" y="6687"/>
                </a:lnTo>
                <a:lnTo>
                  <a:pt x="4437" y="6687"/>
                </a:lnTo>
                <a:lnTo>
                  <a:pt x="4437" y="6597"/>
                </a:lnTo>
                <a:lnTo>
                  <a:pt x="4403" y="6597"/>
                </a:lnTo>
                <a:lnTo>
                  <a:pt x="4403" y="6506"/>
                </a:lnTo>
                <a:lnTo>
                  <a:pt x="4334" y="6506"/>
                </a:lnTo>
                <a:lnTo>
                  <a:pt x="4334" y="6416"/>
                </a:lnTo>
                <a:lnTo>
                  <a:pt x="4300" y="6416"/>
                </a:lnTo>
                <a:lnTo>
                  <a:pt x="4300" y="6325"/>
                </a:lnTo>
                <a:lnTo>
                  <a:pt x="4265" y="6325"/>
                </a:lnTo>
                <a:lnTo>
                  <a:pt x="4265" y="6235"/>
                </a:lnTo>
                <a:lnTo>
                  <a:pt x="4197" y="6235"/>
                </a:lnTo>
                <a:lnTo>
                  <a:pt x="4197" y="6145"/>
                </a:lnTo>
                <a:lnTo>
                  <a:pt x="4162" y="6145"/>
                </a:lnTo>
                <a:lnTo>
                  <a:pt x="4162" y="6054"/>
                </a:lnTo>
                <a:lnTo>
                  <a:pt x="4128" y="6054"/>
                </a:lnTo>
                <a:lnTo>
                  <a:pt x="4128" y="5964"/>
                </a:lnTo>
                <a:lnTo>
                  <a:pt x="4093" y="5964"/>
                </a:lnTo>
                <a:lnTo>
                  <a:pt x="4093" y="5874"/>
                </a:lnTo>
                <a:lnTo>
                  <a:pt x="4025" y="5874"/>
                </a:lnTo>
                <a:lnTo>
                  <a:pt x="4025" y="5783"/>
                </a:lnTo>
                <a:lnTo>
                  <a:pt x="3990" y="5783"/>
                </a:lnTo>
                <a:lnTo>
                  <a:pt x="3990" y="5693"/>
                </a:lnTo>
                <a:lnTo>
                  <a:pt x="3956" y="5693"/>
                </a:lnTo>
                <a:lnTo>
                  <a:pt x="3956" y="5602"/>
                </a:lnTo>
                <a:lnTo>
                  <a:pt x="3921" y="5602"/>
                </a:lnTo>
                <a:lnTo>
                  <a:pt x="3921" y="5512"/>
                </a:lnTo>
                <a:lnTo>
                  <a:pt x="3887" y="5512"/>
                </a:lnTo>
                <a:lnTo>
                  <a:pt x="3887" y="5422"/>
                </a:lnTo>
                <a:lnTo>
                  <a:pt x="3853" y="5422"/>
                </a:lnTo>
                <a:lnTo>
                  <a:pt x="3853" y="5331"/>
                </a:lnTo>
                <a:lnTo>
                  <a:pt x="3784" y="5331"/>
                </a:lnTo>
                <a:lnTo>
                  <a:pt x="3784" y="5241"/>
                </a:lnTo>
                <a:lnTo>
                  <a:pt x="3749" y="5241"/>
                </a:lnTo>
                <a:lnTo>
                  <a:pt x="3749" y="5151"/>
                </a:lnTo>
                <a:lnTo>
                  <a:pt x="3715" y="5151"/>
                </a:lnTo>
                <a:lnTo>
                  <a:pt x="3715" y="5060"/>
                </a:lnTo>
                <a:lnTo>
                  <a:pt x="3681" y="5060"/>
                </a:lnTo>
                <a:lnTo>
                  <a:pt x="3681" y="4970"/>
                </a:lnTo>
                <a:lnTo>
                  <a:pt x="3646" y="4970"/>
                </a:lnTo>
                <a:lnTo>
                  <a:pt x="3646" y="4879"/>
                </a:lnTo>
                <a:lnTo>
                  <a:pt x="3612" y="4879"/>
                </a:lnTo>
                <a:lnTo>
                  <a:pt x="3612" y="4789"/>
                </a:lnTo>
                <a:lnTo>
                  <a:pt x="3577" y="4789"/>
                </a:lnTo>
                <a:lnTo>
                  <a:pt x="3577" y="4699"/>
                </a:lnTo>
                <a:lnTo>
                  <a:pt x="3543" y="4699"/>
                </a:lnTo>
                <a:lnTo>
                  <a:pt x="3543" y="4608"/>
                </a:lnTo>
                <a:lnTo>
                  <a:pt x="3509" y="4608"/>
                </a:lnTo>
                <a:lnTo>
                  <a:pt x="3509" y="4518"/>
                </a:lnTo>
                <a:lnTo>
                  <a:pt x="3474" y="4518"/>
                </a:lnTo>
                <a:lnTo>
                  <a:pt x="3474" y="4428"/>
                </a:lnTo>
                <a:lnTo>
                  <a:pt x="3440" y="4428"/>
                </a:lnTo>
                <a:lnTo>
                  <a:pt x="3440" y="4337"/>
                </a:lnTo>
                <a:lnTo>
                  <a:pt x="3405" y="4337"/>
                </a:lnTo>
                <a:lnTo>
                  <a:pt x="3405" y="4247"/>
                </a:lnTo>
                <a:lnTo>
                  <a:pt x="3371" y="4247"/>
                </a:lnTo>
                <a:lnTo>
                  <a:pt x="3371" y="4157"/>
                </a:lnTo>
                <a:lnTo>
                  <a:pt x="3337" y="4157"/>
                </a:lnTo>
                <a:lnTo>
                  <a:pt x="3337" y="4066"/>
                </a:lnTo>
                <a:lnTo>
                  <a:pt x="3302" y="4066"/>
                </a:lnTo>
                <a:lnTo>
                  <a:pt x="3302" y="3976"/>
                </a:lnTo>
                <a:lnTo>
                  <a:pt x="3268" y="3976"/>
                </a:lnTo>
                <a:lnTo>
                  <a:pt x="3268" y="3885"/>
                </a:lnTo>
                <a:lnTo>
                  <a:pt x="3233" y="3885"/>
                </a:lnTo>
                <a:lnTo>
                  <a:pt x="3233" y="3795"/>
                </a:lnTo>
                <a:lnTo>
                  <a:pt x="3199" y="3795"/>
                </a:lnTo>
                <a:lnTo>
                  <a:pt x="3199" y="3705"/>
                </a:lnTo>
                <a:lnTo>
                  <a:pt x="3165" y="3705"/>
                </a:lnTo>
                <a:lnTo>
                  <a:pt x="3165" y="3614"/>
                </a:lnTo>
                <a:lnTo>
                  <a:pt x="3096" y="3614"/>
                </a:lnTo>
                <a:lnTo>
                  <a:pt x="3096" y="3524"/>
                </a:lnTo>
                <a:lnTo>
                  <a:pt x="3061" y="3524"/>
                </a:lnTo>
                <a:lnTo>
                  <a:pt x="3061" y="3434"/>
                </a:lnTo>
                <a:lnTo>
                  <a:pt x="3027" y="3434"/>
                </a:lnTo>
                <a:lnTo>
                  <a:pt x="3027" y="3343"/>
                </a:lnTo>
                <a:lnTo>
                  <a:pt x="2993" y="3343"/>
                </a:lnTo>
                <a:lnTo>
                  <a:pt x="2993" y="3253"/>
                </a:lnTo>
                <a:lnTo>
                  <a:pt x="2958" y="3253"/>
                </a:lnTo>
                <a:lnTo>
                  <a:pt x="2958" y="3162"/>
                </a:lnTo>
                <a:lnTo>
                  <a:pt x="2924" y="3162"/>
                </a:lnTo>
                <a:lnTo>
                  <a:pt x="2924" y="3072"/>
                </a:lnTo>
                <a:lnTo>
                  <a:pt x="2855" y="3072"/>
                </a:lnTo>
                <a:lnTo>
                  <a:pt x="2855" y="2982"/>
                </a:lnTo>
                <a:lnTo>
                  <a:pt x="2821" y="2982"/>
                </a:lnTo>
                <a:lnTo>
                  <a:pt x="2821" y="2891"/>
                </a:lnTo>
                <a:lnTo>
                  <a:pt x="2786" y="2891"/>
                </a:lnTo>
                <a:lnTo>
                  <a:pt x="2786" y="2801"/>
                </a:lnTo>
                <a:lnTo>
                  <a:pt x="2752" y="2801"/>
                </a:lnTo>
                <a:lnTo>
                  <a:pt x="2752" y="2711"/>
                </a:lnTo>
                <a:lnTo>
                  <a:pt x="2683" y="2711"/>
                </a:lnTo>
                <a:lnTo>
                  <a:pt x="2683" y="2620"/>
                </a:lnTo>
                <a:lnTo>
                  <a:pt x="2649" y="2620"/>
                </a:lnTo>
                <a:lnTo>
                  <a:pt x="2649" y="2530"/>
                </a:lnTo>
                <a:lnTo>
                  <a:pt x="2614" y="2530"/>
                </a:lnTo>
                <a:lnTo>
                  <a:pt x="2614" y="2439"/>
                </a:lnTo>
                <a:lnTo>
                  <a:pt x="2545" y="2439"/>
                </a:lnTo>
                <a:lnTo>
                  <a:pt x="2545" y="2349"/>
                </a:lnTo>
                <a:lnTo>
                  <a:pt x="2511" y="2349"/>
                </a:lnTo>
                <a:lnTo>
                  <a:pt x="2511" y="2259"/>
                </a:lnTo>
                <a:lnTo>
                  <a:pt x="2477" y="2259"/>
                </a:lnTo>
                <a:lnTo>
                  <a:pt x="2477" y="2168"/>
                </a:lnTo>
                <a:lnTo>
                  <a:pt x="2408" y="2168"/>
                </a:lnTo>
                <a:lnTo>
                  <a:pt x="2408" y="2078"/>
                </a:lnTo>
                <a:lnTo>
                  <a:pt x="2373" y="2078"/>
                </a:lnTo>
                <a:lnTo>
                  <a:pt x="2373" y="1988"/>
                </a:lnTo>
                <a:lnTo>
                  <a:pt x="2305" y="1988"/>
                </a:lnTo>
                <a:lnTo>
                  <a:pt x="2305" y="1897"/>
                </a:lnTo>
                <a:lnTo>
                  <a:pt x="2270" y="1897"/>
                </a:lnTo>
                <a:lnTo>
                  <a:pt x="2270" y="1807"/>
                </a:lnTo>
                <a:lnTo>
                  <a:pt x="2201" y="1807"/>
                </a:lnTo>
                <a:lnTo>
                  <a:pt x="2201" y="1717"/>
                </a:lnTo>
                <a:lnTo>
                  <a:pt x="2167" y="1717"/>
                </a:lnTo>
                <a:lnTo>
                  <a:pt x="2167" y="1626"/>
                </a:lnTo>
                <a:lnTo>
                  <a:pt x="2098" y="1626"/>
                </a:lnTo>
                <a:lnTo>
                  <a:pt x="2098" y="1536"/>
                </a:lnTo>
                <a:lnTo>
                  <a:pt x="2029" y="1536"/>
                </a:lnTo>
                <a:lnTo>
                  <a:pt x="2029" y="1445"/>
                </a:lnTo>
                <a:lnTo>
                  <a:pt x="1995" y="1445"/>
                </a:lnTo>
                <a:lnTo>
                  <a:pt x="1995" y="1355"/>
                </a:lnTo>
                <a:lnTo>
                  <a:pt x="1926" y="1355"/>
                </a:lnTo>
                <a:lnTo>
                  <a:pt x="1926" y="1265"/>
                </a:lnTo>
                <a:lnTo>
                  <a:pt x="1857" y="1265"/>
                </a:lnTo>
                <a:lnTo>
                  <a:pt x="1857" y="1174"/>
                </a:lnTo>
                <a:lnTo>
                  <a:pt x="1789" y="1174"/>
                </a:lnTo>
                <a:lnTo>
                  <a:pt x="1789" y="1084"/>
                </a:lnTo>
                <a:lnTo>
                  <a:pt x="1720" y="1084"/>
                </a:lnTo>
                <a:lnTo>
                  <a:pt x="1720" y="994"/>
                </a:lnTo>
                <a:lnTo>
                  <a:pt x="1651" y="994"/>
                </a:lnTo>
                <a:lnTo>
                  <a:pt x="1651" y="903"/>
                </a:lnTo>
                <a:lnTo>
                  <a:pt x="1582" y="903"/>
                </a:lnTo>
                <a:lnTo>
                  <a:pt x="1582" y="813"/>
                </a:lnTo>
                <a:lnTo>
                  <a:pt x="1479" y="813"/>
                </a:lnTo>
                <a:lnTo>
                  <a:pt x="1479" y="722"/>
                </a:lnTo>
                <a:lnTo>
                  <a:pt x="1410" y="722"/>
                </a:lnTo>
                <a:lnTo>
                  <a:pt x="1410" y="632"/>
                </a:lnTo>
                <a:lnTo>
                  <a:pt x="1307" y="632"/>
                </a:lnTo>
                <a:lnTo>
                  <a:pt x="1307" y="542"/>
                </a:lnTo>
                <a:lnTo>
                  <a:pt x="1238" y="542"/>
                </a:lnTo>
                <a:lnTo>
                  <a:pt x="1238" y="451"/>
                </a:lnTo>
                <a:lnTo>
                  <a:pt x="1135" y="451"/>
                </a:lnTo>
                <a:lnTo>
                  <a:pt x="1135" y="361"/>
                </a:lnTo>
                <a:lnTo>
                  <a:pt x="997" y="361"/>
                </a:lnTo>
                <a:lnTo>
                  <a:pt x="997" y="271"/>
                </a:lnTo>
                <a:lnTo>
                  <a:pt x="860" y="271"/>
                </a:lnTo>
                <a:lnTo>
                  <a:pt x="860" y="180"/>
                </a:lnTo>
                <a:lnTo>
                  <a:pt x="722" y="180"/>
                </a:lnTo>
                <a:lnTo>
                  <a:pt x="722" y="90"/>
                </a:lnTo>
                <a:lnTo>
                  <a:pt x="516" y="90"/>
                </a:lnTo>
                <a:lnTo>
                  <a:pt x="516" y="0"/>
                </a:lnTo>
                <a:lnTo>
                  <a:pt x="0" y="0"/>
                </a:lnTo>
              </a:path>
            </a:pathLst>
          </a:custGeom>
          <a:solidFill>
            <a:srgbClr val="C0C0C0"/>
          </a:solidFill>
          <a:ln w="0">
            <a:solidFill>
              <a:srgbClr val="C0C0C0"/>
            </a:solidFill>
            <a:round/>
            <a:headEnd/>
            <a:tailEnd/>
          </a:ln>
        </p:spPr>
        <p:txBody>
          <a:bodyPr/>
          <a:lstStyle/>
          <a:p>
            <a:endParaRPr lang="en-US"/>
          </a:p>
        </p:txBody>
      </p:sp>
      <p:sp>
        <p:nvSpPr>
          <p:cNvPr id="499888" name="Freeform 176"/>
          <p:cNvSpPr>
            <a:spLocks/>
          </p:cNvSpPr>
          <p:nvPr/>
        </p:nvSpPr>
        <p:spPr bwMode="auto">
          <a:xfrm flipV="1">
            <a:off x="2133600" y="2082800"/>
            <a:ext cx="5486400" cy="3556000"/>
          </a:xfrm>
          <a:custGeom>
            <a:avLst/>
            <a:gdLst>
              <a:gd name="T0" fmla="*/ 2147483647 w 6880"/>
              <a:gd name="T1" fmla="*/ 2147483647 h 9037"/>
              <a:gd name="T2" fmla="*/ 2147483647 w 6880"/>
              <a:gd name="T3" fmla="*/ 2147483647 h 9037"/>
              <a:gd name="T4" fmla="*/ 2147483647 w 6880"/>
              <a:gd name="T5" fmla="*/ 2147483647 h 9037"/>
              <a:gd name="T6" fmla="*/ 2147483647 w 6880"/>
              <a:gd name="T7" fmla="*/ 2147483647 h 9037"/>
              <a:gd name="T8" fmla="*/ 2147483647 w 6880"/>
              <a:gd name="T9" fmla="*/ 2147483647 h 9037"/>
              <a:gd name="T10" fmla="*/ 2147483647 w 6880"/>
              <a:gd name="T11" fmla="*/ 2147483647 h 9037"/>
              <a:gd name="T12" fmla="*/ 2147483647 w 6880"/>
              <a:gd name="T13" fmla="*/ 2147483647 h 9037"/>
              <a:gd name="T14" fmla="*/ 2147483647 w 6880"/>
              <a:gd name="T15" fmla="*/ 2147483647 h 9037"/>
              <a:gd name="T16" fmla="*/ 2147483647 w 6880"/>
              <a:gd name="T17" fmla="*/ 2147483647 h 9037"/>
              <a:gd name="T18" fmla="*/ 2147483647 w 6880"/>
              <a:gd name="T19" fmla="*/ 2147483647 h 9037"/>
              <a:gd name="T20" fmla="*/ 2147483647 w 6880"/>
              <a:gd name="T21" fmla="*/ 2147483647 h 9037"/>
              <a:gd name="T22" fmla="*/ 2147483647 w 6880"/>
              <a:gd name="T23" fmla="*/ 2147483647 h 9037"/>
              <a:gd name="T24" fmla="*/ 2147483647 w 6880"/>
              <a:gd name="T25" fmla="*/ 2147483647 h 9037"/>
              <a:gd name="T26" fmla="*/ 2147483647 w 6880"/>
              <a:gd name="T27" fmla="*/ 2147483647 h 9037"/>
              <a:gd name="T28" fmla="*/ 2147483647 w 6880"/>
              <a:gd name="T29" fmla="*/ 2147483647 h 9037"/>
              <a:gd name="T30" fmla="*/ 2147483647 w 6880"/>
              <a:gd name="T31" fmla="*/ 2147483647 h 9037"/>
              <a:gd name="T32" fmla="*/ 2147483647 w 6880"/>
              <a:gd name="T33" fmla="*/ 2147483647 h 9037"/>
              <a:gd name="T34" fmla="*/ 2147483647 w 6880"/>
              <a:gd name="T35" fmla="*/ 2147483647 h 9037"/>
              <a:gd name="T36" fmla="*/ 2147483647 w 6880"/>
              <a:gd name="T37" fmla="*/ 2147483647 h 9037"/>
              <a:gd name="T38" fmla="*/ 2147483647 w 6880"/>
              <a:gd name="T39" fmla="*/ 2147483647 h 9037"/>
              <a:gd name="T40" fmla="*/ 2147483647 w 6880"/>
              <a:gd name="T41" fmla="*/ 2147483647 h 9037"/>
              <a:gd name="T42" fmla="*/ 2147483647 w 6880"/>
              <a:gd name="T43" fmla="*/ 2147483647 h 9037"/>
              <a:gd name="T44" fmla="*/ 2147483647 w 6880"/>
              <a:gd name="T45" fmla="*/ 2147483647 h 9037"/>
              <a:gd name="T46" fmla="*/ 2147483647 w 6880"/>
              <a:gd name="T47" fmla="*/ 2147483647 h 9037"/>
              <a:gd name="T48" fmla="*/ 2147483647 w 6880"/>
              <a:gd name="T49" fmla="*/ 2147483647 h 9037"/>
              <a:gd name="T50" fmla="*/ 2147483647 w 6880"/>
              <a:gd name="T51" fmla="*/ 2147483647 h 9037"/>
              <a:gd name="T52" fmla="*/ 2147483647 w 6880"/>
              <a:gd name="T53" fmla="*/ 2147483647 h 9037"/>
              <a:gd name="T54" fmla="*/ 2147483647 w 6880"/>
              <a:gd name="T55" fmla="*/ 2147483647 h 9037"/>
              <a:gd name="T56" fmla="*/ 2147483647 w 6880"/>
              <a:gd name="T57" fmla="*/ 2147483647 h 9037"/>
              <a:gd name="T58" fmla="*/ 2147483647 w 6880"/>
              <a:gd name="T59" fmla="*/ 2147483647 h 9037"/>
              <a:gd name="T60" fmla="*/ 2147483647 w 6880"/>
              <a:gd name="T61" fmla="*/ 2147483647 h 9037"/>
              <a:gd name="T62" fmla="*/ 2147483647 w 6880"/>
              <a:gd name="T63" fmla="*/ 2147483647 h 9037"/>
              <a:gd name="T64" fmla="*/ 2147483647 w 6880"/>
              <a:gd name="T65" fmla="*/ 2147483647 h 9037"/>
              <a:gd name="T66" fmla="*/ 2147483647 w 6880"/>
              <a:gd name="T67" fmla="*/ 2147483647 h 9037"/>
              <a:gd name="T68" fmla="*/ 2147483647 w 6880"/>
              <a:gd name="T69" fmla="*/ 2147483647 h 9037"/>
              <a:gd name="T70" fmla="*/ 2147483647 w 6880"/>
              <a:gd name="T71" fmla="*/ 2147483647 h 9037"/>
              <a:gd name="T72" fmla="*/ 2147483647 w 6880"/>
              <a:gd name="T73" fmla="*/ 2147483647 h 9037"/>
              <a:gd name="T74" fmla="*/ 2147483647 w 6880"/>
              <a:gd name="T75" fmla="*/ 2147483647 h 9037"/>
              <a:gd name="T76" fmla="*/ 2147483647 w 6880"/>
              <a:gd name="T77" fmla="*/ 2147483647 h 9037"/>
              <a:gd name="T78" fmla="*/ 2147483647 w 6880"/>
              <a:gd name="T79" fmla="*/ 2147483647 h 9037"/>
              <a:gd name="T80" fmla="*/ 2147483647 w 6880"/>
              <a:gd name="T81" fmla="*/ 2147483647 h 9037"/>
              <a:gd name="T82" fmla="*/ 2147483647 w 6880"/>
              <a:gd name="T83" fmla="*/ 2147483647 h 9037"/>
              <a:gd name="T84" fmla="*/ 2147483647 w 6880"/>
              <a:gd name="T85" fmla="*/ 2147483647 h 9037"/>
              <a:gd name="T86" fmla="*/ 2147483647 w 6880"/>
              <a:gd name="T87" fmla="*/ 2147483647 h 9037"/>
              <a:gd name="T88" fmla="*/ 2147483647 w 6880"/>
              <a:gd name="T89" fmla="*/ 2147483647 h 9037"/>
              <a:gd name="T90" fmla="*/ 2147483647 w 6880"/>
              <a:gd name="T91" fmla="*/ 2147483647 h 9037"/>
              <a:gd name="T92" fmla="*/ 2147483647 w 6880"/>
              <a:gd name="T93" fmla="*/ 2147483647 h 9037"/>
              <a:gd name="T94" fmla="*/ 2147483647 w 6880"/>
              <a:gd name="T95" fmla="*/ 2147483647 h 9037"/>
              <a:gd name="T96" fmla="*/ 2147483647 w 6880"/>
              <a:gd name="T97" fmla="*/ 2147483647 h 9037"/>
              <a:gd name="T98" fmla="*/ 2147483647 w 6880"/>
              <a:gd name="T99" fmla="*/ 2147483647 h 9037"/>
              <a:gd name="T100" fmla="*/ 2147483647 w 6880"/>
              <a:gd name="T101" fmla="*/ 2147483647 h 9037"/>
              <a:gd name="T102" fmla="*/ 2147483647 w 6880"/>
              <a:gd name="T103" fmla="*/ 2147483647 h 9037"/>
              <a:gd name="T104" fmla="*/ 2147483647 w 6880"/>
              <a:gd name="T105" fmla="*/ 2147483647 h 9037"/>
              <a:gd name="T106" fmla="*/ 2147483647 w 6880"/>
              <a:gd name="T107" fmla="*/ 2147483647 h 9037"/>
              <a:gd name="T108" fmla="*/ 2147483647 w 6880"/>
              <a:gd name="T109" fmla="*/ 2147483647 h 9037"/>
              <a:gd name="T110" fmla="*/ 2147483647 w 6880"/>
              <a:gd name="T111" fmla="*/ 2147483647 h 9037"/>
              <a:gd name="T112" fmla="*/ 2147483647 w 6880"/>
              <a:gd name="T113" fmla="*/ 2147483647 h 9037"/>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6880"/>
              <a:gd name="T172" fmla="*/ 0 h 9037"/>
              <a:gd name="T173" fmla="*/ 6880 w 6880"/>
              <a:gd name="T174" fmla="*/ 9037 h 9037"/>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6880" h="9037">
                <a:moveTo>
                  <a:pt x="0" y="0"/>
                </a:moveTo>
                <a:lnTo>
                  <a:pt x="0" y="0"/>
                </a:lnTo>
                <a:lnTo>
                  <a:pt x="0" y="90"/>
                </a:lnTo>
                <a:lnTo>
                  <a:pt x="688" y="90"/>
                </a:lnTo>
                <a:lnTo>
                  <a:pt x="688" y="180"/>
                </a:lnTo>
                <a:lnTo>
                  <a:pt x="963" y="180"/>
                </a:lnTo>
                <a:lnTo>
                  <a:pt x="963" y="271"/>
                </a:lnTo>
                <a:lnTo>
                  <a:pt x="1135" y="271"/>
                </a:lnTo>
                <a:lnTo>
                  <a:pt x="1135" y="361"/>
                </a:lnTo>
                <a:lnTo>
                  <a:pt x="1273" y="361"/>
                </a:lnTo>
                <a:lnTo>
                  <a:pt x="1273" y="451"/>
                </a:lnTo>
                <a:lnTo>
                  <a:pt x="1410" y="451"/>
                </a:lnTo>
                <a:lnTo>
                  <a:pt x="1410" y="542"/>
                </a:lnTo>
                <a:lnTo>
                  <a:pt x="1513" y="542"/>
                </a:lnTo>
                <a:lnTo>
                  <a:pt x="1513" y="632"/>
                </a:lnTo>
                <a:lnTo>
                  <a:pt x="1617" y="632"/>
                </a:lnTo>
                <a:lnTo>
                  <a:pt x="1617" y="722"/>
                </a:lnTo>
                <a:lnTo>
                  <a:pt x="1685" y="722"/>
                </a:lnTo>
                <a:lnTo>
                  <a:pt x="1685" y="813"/>
                </a:lnTo>
                <a:lnTo>
                  <a:pt x="1789" y="813"/>
                </a:lnTo>
                <a:lnTo>
                  <a:pt x="1789" y="903"/>
                </a:lnTo>
                <a:lnTo>
                  <a:pt x="1857" y="903"/>
                </a:lnTo>
                <a:lnTo>
                  <a:pt x="1857" y="994"/>
                </a:lnTo>
                <a:lnTo>
                  <a:pt x="1926" y="994"/>
                </a:lnTo>
                <a:lnTo>
                  <a:pt x="1926" y="1084"/>
                </a:lnTo>
                <a:lnTo>
                  <a:pt x="1995" y="1084"/>
                </a:lnTo>
                <a:lnTo>
                  <a:pt x="1995" y="1174"/>
                </a:lnTo>
                <a:lnTo>
                  <a:pt x="2064" y="1174"/>
                </a:lnTo>
                <a:lnTo>
                  <a:pt x="2064" y="1265"/>
                </a:lnTo>
                <a:lnTo>
                  <a:pt x="2133" y="1265"/>
                </a:lnTo>
                <a:lnTo>
                  <a:pt x="2133" y="1355"/>
                </a:lnTo>
                <a:lnTo>
                  <a:pt x="2167" y="1355"/>
                </a:lnTo>
                <a:lnTo>
                  <a:pt x="2167" y="1445"/>
                </a:lnTo>
                <a:lnTo>
                  <a:pt x="2236" y="1445"/>
                </a:lnTo>
                <a:lnTo>
                  <a:pt x="2236" y="1536"/>
                </a:lnTo>
                <a:lnTo>
                  <a:pt x="2270" y="1536"/>
                </a:lnTo>
                <a:lnTo>
                  <a:pt x="2270" y="1626"/>
                </a:lnTo>
                <a:lnTo>
                  <a:pt x="2339" y="1626"/>
                </a:lnTo>
                <a:lnTo>
                  <a:pt x="2339" y="1717"/>
                </a:lnTo>
                <a:lnTo>
                  <a:pt x="2373" y="1717"/>
                </a:lnTo>
                <a:lnTo>
                  <a:pt x="2373" y="1807"/>
                </a:lnTo>
                <a:lnTo>
                  <a:pt x="2408" y="1807"/>
                </a:lnTo>
                <a:lnTo>
                  <a:pt x="2408" y="1897"/>
                </a:lnTo>
                <a:lnTo>
                  <a:pt x="2477" y="1897"/>
                </a:lnTo>
                <a:lnTo>
                  <a:pt x="2477" y="1988"/>
                </a:lnTo>
                <a:lnTo>
                  <a:pt x="2511" y="1988"/>
                </a:lnTo>
                <a:lnTo>
                  <a:pt x="2511" y="2078"/>
                </a:lnTo>
                <a:lnTo>
                  <a:pt x="2545" y="2078"/>
                </a:lnTo>
                <a:lnTo>
                  <a:pt x="2545" y="2168"/>
                </a:lnTo>
                <a:lnTo>
                  <a:pt x="2580" y="2168"/>
                </a:lnTo>
                <a:lnTo>
                  <a:pt x="2580" y="2259"/>
                </a:lnTo>
                <a:lnTo>
                  <a:pt x="2649" y="2259"/>
                </a:lnTo>
                <a:lnTo>
                  <a:pt x="2649" y="2349"/>
                </a:lnTo>
                <a:lnTo>
                  <a:pt x="2683" y="2349"/>
                </a:lnTo>
                <a:lnTo>
                  <a:pt x="2683" y="2439"/>
                </a:lnTo>
                <a:lnTo>
                  <a:pt x="2717" y="2439"/>
                </a:lnTo>
                <a:lnTo>
                  <a:pt x="2717" y="2530"/>
                </a:lnTo>
                <a:lnTo>
                  <a:pt x="2752" y="2530"/>
                </a:lnTo>
                <a:lnTo>
                  <a:pt x="2752" y="2620"/>
                </a:lnTo>
                <a:lnTo>
                  <a:pt x="2786" y="2620"/>
                </a:lnTo>
                <a:lnTo>
                  <a:pt x="2786" y="2711"/>
                </a:lnTo>
                <a:lnTo>
                  <a:pt x="2821" y="2711"/>
                </a:lnTo>
                <a:lnTo>
                  <a:pt x="2821" y="2801"/>
                </a:lnTo>
                <a:lnTo>
                  <a:pt x="2855" y="2801"/>
                </a:lnTo>
                <a:lnTo>
                  <a:pt x="2855" y="2891"/>
                </a:lnTo>
                <a:lnTo>
                  <a:pt x="2889" y="2891"/>
                </a:lnTo>
                <a:lnTo>
                  <a:pt x="2889" y="2982"/>
                </a:lnTo>
                <a:lnTo>
                  <a:pt x="2924" y="2982"/>
                </a:lnTo>
                <a:lnTo>
                  <a:pt x="2924" y="3072"/>
                </a:lnTo>
                <a:lnTo>
                  <a:pt x="2958" y="3072"/>
                </a:lnTo>
                <a:lnTo>
                  <a:pt x="2958" y="3162"/>
                </a:lnTo>
                <a:lnTo>
                  <a:pt x="2993" y="3162"/>
                </a:lnTo>
                <a:lnTo>
                  <a:pt x="2993" y="3253"/>
                </a:lnTo>
                <a:lnTo>
                  <a:pt x="3027" y="3253"/>
                </a:lnTo>
                <a:lnTo>
                  <a:pt x="3027" y="3343"/>
                </a:lnTo>
                <a:lnTo>
                  <a:pt x="3061" y="3343"/>
                </a:lnTo>
                <a:lnTo>
                  <a:pt x="3061" y="3434"/>
                </a:lnTo>
                <a:lnTo>
                  <a:pt x="3061" y="3524"/>
                </a:lnTo>
                <a:lnTo>
                  <a:pt x="3096" y="3524"/>
                </a:lnTo>
                <a:lnTo>
                  <a:pt x="3096" y="3614"/>
                </a:lnTo>
                <a:lnTo>
                  <a:pt x="3130" y="3614"/>
                </a:lnTo>
                <a:lnTo>
                  <a:pt x="3130" y="3705"/>
                </a:lnTo>
                <a:lnTo>
                  <a:pt x="3165" y="3705"/>
                </a:lnTo>
                <a:lnTo>
                  <a:pt x="3165" y="3795"/>
                </a:lnTo>
                <a:lnTo>
                  <a:pt x="3199" y="3795"/>
                </a:lnTo>
                <a:lnTo>
                  <a:pt x="3199" y="3885"/>
                </a:lnTo>
                <a:lnTo>
                  <a:pt x="3233" y="3885"/>
                </a:lnTo>
                <a:lnTo>
                  <a:pt x="3233" y="3976"/>
                </a:lnTo>
                <a:lnTo>
                  <a:pt x="3233" y="4066"/>
                </a:lnTo>
                <a:lnTo>
                  <a:pt x="3268" y="4066"/>
                </a:lnTo>
                <a:lnTo>
                  <a:pt x="3268" y="4157"/>
                </a:lnTo>
                <a:lnTo>
                  <a:pt x="3302" y="4157"/>
                </a:lnTo>
                <a:lnTo>
                  <a:pt x="3302" y="4247"/>
                </a:lnTo>
                <a:lnTo>
                  <a:pt x="3337" y="4247"/>
                </a:lnTo>
                <a:lnTo>
                  <a:pt x="3337" y="4337"/>
                </a:lnTo>
                <a:lnTo>
                  <a:pt x="3371" y="4337"/>
                </a:lnTo>
                <a:lnTo>
                  <a:pt x="3371" y="4428"/>
                </a:lnTo>
                <a:lnTo>
                  <a:pt x="3371" y="4518"/>
                </a:lnTo>
                <a:lnTo>
                  <a:pt x="3405" y="4518"/>
                </a:lnTo>
                <a:lnTo>
                  <a:pt x="3405" y="4608"/>
                </a:lnTo>
                <a:lnTo>
                  <a:pt x="3440" y="4608"/>
                </a:lnTo>
                <a:lnTo>
                  <a:pt x="3440" y="4699"/>
                </a:lnTo>
                <a:lnTo>
                  <a:pt x="3440" y="4789"/>
                </a:lnTo>
                <a:lnTo>
                  <a:pt x="3474" y="4789"/>
                </a:lnTo>
                <a:lnTo>
                  <a:pt x="3474" y="4879"/>
                </a:lnTo>
                <a:lnTo>
                  <a:pt x="3509" y="4879"/>
                </a:lnTo>
                <a:lnTo>
                  <a:pt x="3509" y="4970"/>
                </a:lnTo>
                <a:lnTo>
                  <a:pt x="3543" y="4970"/>
                </a:lnTo>
                <a:lnTo>
                  <a:pt x="3543" y="5060"/>
                </a:lnTo>
                <a:lnTo>
                  <a:pt x="3577" y="5060"/>
                </a:lnTo>
                <a:lnTo>
                  <a:pt x="3577" y="5151"/>
                </a:lnTo>
                <a:lnTo>
                  <a:pt x="3577" y="5241"/>
                </a:lnTo>
                <a:lnTo>
                  <a:pt x="3612" y="5241"/>
                </a:lnTo>
                <a:lnTo>
                  <a:pt x="3612" y="5331"/>
                </a:lnTo>
                <a:lnTo>
                  <a:pt x="3646" y="5331"/>
                </a:lnTo>
                <a:lnTo>
                  <a:pt x="3646" y="5422"/>
                </a:lnTo>
                <a:lnTo>
                  <a:pt x="3681" y="5422"/>
                </a:lnTo>
                <a:lnTo>
                  <a:pt x="3681" y="5512"/>
                </a:lnTo>
                <a:lnTo>
                  <a:pt x="3715" y="5512"/>
                </a:lnTo>
                <a:lnTo>
                  <a:pt x="3715" y="5602"/>
                </a:lnTo>
                <a:lnTo>
                  <a:pt x="3749" y="5602"/>
                </a:lnTo>
                <a:lnTo>
                  <a:pt x="3749" y="5693"/>
                </a:lnTo>
                <a:lnTo>
                  <a:pt x="3749" y="5783"/>
                </a:lnTo>
                <a:lnTo>
                  <a:pt x="3784" y="5783"/>
                </a:lnTo>
                <a:lnTo>
                  <a:pt x="3784" y="5874"/>
                </a:lnTo>
                <a:lnTo>
                  <a:pt x="3818" y="5874"/>
                </a:lnTo>
                <a:lnTo>
                  <a:pt x="3818" y="5964"/>
                </a:lnTo>
                <a:lnTo>
                  <a:pt x="3853" y="5964"/>
                </a:lnTo>
                <a:lnTo>
                  <a:pt x="3853" y="6054"/>
                </a:lnTo>
                <a:lnTo>
                  <a:pt x="3887" y="6054"/>
                </a:lnTo>
                <a:lnTo>
                  <a:pt x="3887" y="6145"/>
                </a:lnTo>
                <a:lnTo>
                  <a:pt x="3921" y="6145"/>
                </a:lnTo>
                <a:lnTo>
                  <a:pt x="3921" y="6235"/>
                </a:lnTo>
                <a:lnTo>
                  <a:pt x="3956" y="6235"/>
                </a:lnTo>
                <a:lnTo>
                  <a:pt x="3956" y="6325"/>
                </a:lnTo>
                <a:lnTo>
                  <a:pt x="3990" y="6325"/>
                </a:lnTo>
                <a:lnTo>
                  <a:pt x="3990" y="6416"/>
                </a:lnTo>
                <a:lnTo>
                  <a:pt x="4025" y="6416"/>
                </a:lnTo>
                <a:lnTo>
                  <a:pt x="4025" y="6506"/>
                </a:lnTo>
                <a:lnTo>
                  <a:pt x="4059" y="6506"/>
                </a:lnTo>
                <a:lnTo>
                  <a:pt x="4059" y="6597"/>
                </a:lnTo>
                <a:lnTo>
                  <a:pt x="4093" y="6597"/>
                </a:lnTo>
                <a:lnTo>
                  <a:pt x="4093" y="6687"/>
                </a:lnTo>
                <a:lnTo>
                  <a:pt x="4128" y="6687"/>
                </a:lnTo>
                <a:lnTo>
                  <a:pt x="4128" y="6777"/>
                </a:lnTo>
                <a:lnTo>
                  <a:pt x="4162" y="6777"/>
                </a:lnTo>
                <a:lnTo>
                  <a:pt x="4162" y="6868"/>
                </a:lnTo>
                <a:lnTo>
                  <a:pt x="4231" y="6868"/>
                </a:lnTo>
                <a:lnTo>
                  <a:pt x="4231" y="6958"/>
                </a:lnTo>
                <a:lnTo>
                  <a:pt x="4265" y="6958"/>
                </a:lnTo>
                <a:lnTo>
                  <a:pt x="4265" y="7048"/>
                </a:lnTo>
                <a:lnTo>
                  <a:pt x="4300" y="7048"/>
                </a:lnTo>
                <a:lnTo>
                  <a:pt x="4300" y="7139"/>
                </a:lnTo>
                <a:lnTo>
                  <a:pt x="4334" y="7139"/>
                </a:lnTo>
                <a:lnTo>
                  <a:pt x="4334" y="7229"/>
                </a:lnTo>
                <a:lnTo>
                  <a:pt x="4403" y="7229"/>
                </a:lnTo>
                <a:lnTo>
                  <a:pt x="4403" y="7319"/>
                </a:lnTo>
                <a:lnTo>
                  <a:pt x="4437" y="7319"/>
                </a:lnTo>
                <a:lnTo>
                  <a:pt x="4437" y="7410"/>
                </a:lnTo>
                <a:lnTo>
                  <a:pt x="4472" y="7410"/>
                </a:lnTo>
                <a:lnTo>
                  <a:pt x="4472" y="7500"/>
                </a:lnTo>
                <a:lnTo>
                  <a:pt x="4541" y="7500"/>
                </a:lnTo>
                <a:lnTo>
                  <a:pt x="4541" y="7591"/>
                </a:lnTo>
                <a:lnTo>
                  <a:pt x="4575" y="7591"/>
                </a:lnTo>
                <a:lnTo>
                  <a:pt x="4575" y="7681"/>
                </a:lnTo>
                <a:lnTo>
                  <a:pt x="4644" y="7681"/>
                </a:lnTo>
                <a:lnTo>
                  <a:pt x="4644" y="7771"/>
                </a:lnTo>
                <a:lnTo>
                  <a:pt x="4678" y="7771"/>
                </a:lnTo>
                <a:lnTo>
                  <a:pt x="4678" y="7862"/>
                </a:lnTo>
                <a:lnTo>
                  <a:pt x="4747" y="7862"/>
                </a:lnTo>
                <a:lnTo>
                  <a:pt x="4747" y="7952"/>
                </a:lnTo>
                <a:lnTo>
                  <a:pt x="4816" y="7952"/>
                </a:lnTo>
                <a:lnTo>
                  <a:pt x="4816" y="8042"/>
                </a:lnTo>
                <a:lnTo>
                  <a:pt x="4885" y="8042"/>
                </a:lnTo>
                <a:lnTo>
                  <a:pt x="4885" y="8133"/>
                </a:lnTo>
                <a:lnTo>
                  <a:pt x="4953" y="8133"/>
                </a:lnTo>
                <a:lnTo>
                  <a:pt x="4953" y="8223"/>
                </a:lnTo>
                <a:lnTo>
                  <a:pt x="5022" y="8223"/>
                </a:lnTo>
                <a:lnTo>
                  <a:pt x="5022" y="8314"/>
                </a:lnTo>
                <a:lnTo>
                  <a:pt x="5125" y="8314"/>
                </a:lnTo>
                <a:lnTo>
                  <a:pt x="5125" y="8404"/>
                </a:lnTo>
                <a:lnTo>
                  <a:pt x="5194" y="8404"/>
                </a:lnTo>
                <a:lnTo>
                  <a:pt x="5194" y="8494"/>
                </a:lnTo>
                <a:lnTo>
                  <a:pt x="5297" y="8494"/>
                </a:lnTo>
                <a:lnTo>
                  <a:pt x="5297" y="8585"/>
                </a:lnTo>
                <a:lnTo>
                  <a:pt x="5401" y="8585"/>
                </a:lnTo>
                <a:lnTo>
                  <a:pt x="5401" y="8675"/>
                </a:lnTo>
                <a:lnTo>
                  <a:pt x="5538" y="8675"/>
                </a:lnTo>
                <a:lnTo>
                  <a:pt x="5538" y="8765"/>
                </a:lnTo>
                <a:lnTo>
                  <a:pt x="5676" y="8765"/>
                </a:lnTo>
                <a:lnTo>
                  <a:pt x="5676" y="8856"/>
                </a:lnTo>
                <a:lnTo>
                  <a:pt x="5848" y="8856"/>
                </a:lnTo>
                <a:lnTo>
                  <a:pt x="5848" y="8946"/>
                </a:lnTo>
                <a:lnTo>
                  <a:pt x="6123" y="8946"/>
                </a:lnTo>
                <a:lnTo>
                  <a:pt x="6123" y="9037"/>
                </a:lnTo>
                <a:lnTo>
                  <a:pt x="6880" y="9037"/>
                </a:lnTo>
                <a:lnTo>
                  <a:pt x="6880" y="8946"/>
                </a:lnTo>
                <a:lnTo>
                  <a:pt x="6192" y="8946"/>
                </a:lnTo>
                <a:lnTo>
                  <a:pt x="6192" y="8856"/>
                </a:lnTo>
                <a:lnTo>
                  <a:pt x="5917" y="8856"/>
                </a:lnTo>
                <a:lnTo>
                  <a:pt x="5917" y="8765"/>
                </a:lnTo>
                <a:lnTo>
                  <a:pt x="5745" y="8765"/>
                </a:lnTo>
                <a:lnTo>
                  <a:pt x="5745" y="8675"/>
                </a:lnTo>
                <a:lnTo>
                  <a:pt x="5607" y="8675"/>
                </a:lnTo>
                <a:lnTo>
                  <a:pt x="5607" y="8585"/>
                </a:lnTo>
                <a:lnTo>
                  <a:pt x="5469" y="8585"/>
                </a:lnTo>
                <a:lnTo>
                  <a:pt x="5469" y="8494"/>
                </a:lnTo>
                <a:lnTo>
                  <a:pt x="5366" y="8494"/>
                </a:lnTo>
                <a:lnTo>
                  <a:pt x="5366" y="8404"/>
                </a:lnTo>
                <a:lnTo>
                  <a:pt x="5263" y="8404"/>
                </a:lnTo>
                <a:lnTo>
                  <a:pt x="5263" y="8314"/>
                </a:lnTo>
                <a:lnTo>
                  <a:pt x="5194" y="8314"/>
                </a:lnTo>
                <a:lnTo>
                  <a:pt x="5194" y="8223"/>
                </a:lnTo>
                <a:lnTo>
                  <a:pt x="5091" y="8223"/>
                </a:lnTo>
                <a:lnTo>
                  <a:pt x="5091" y="8133"/>
                </a:lnTo>
                <a:lnTo>
                  <a:pt x="5022" y="8133"/>
                </a:lnTo>
                <a:lnTo>
                  <a:pt x="5022" y="8042"/>
                </a:lnTo>
                <a:lnTo>
                  <a:pt x="4953" y="8042"/>
                </a:lnTo>
                <a:lnTo>
                  <a:pt x="4953" y="7952"/>
                </a:lnTo>
                <a:lnTo>
                  <a:pt x="4885" y="7952"/>
                </a:lnTo>
                <a:lnTo>
                  <a:pt x="4885" y="7862"/>
                </a:lnTo>
                <a:lnTo>
                  <a:pt x="4816" y="7862"/>
                </a:lnTo>
                <a:lnTo>
                  <a:pt x="4816" y="7771"/>
                </a:lnTo>
                <a:lnTo>
                  <a:pt x="4747" y="7771"/>
                </a:lnTo>
                <a:lnTo>
                  <a:pt x="4747" y="7681"/>
                </a:lnTo>
                <a:lnTo>
                  <a:pt x="4713" y="7681"/>
                </a:lnTo>
                <a:lnTo>
                  <a:pt x="4713" y="7591"/>
                </a:lnTo>
                <a:lnTo>
                  <a:pt x="4644" y="7591"/>
                </a:lnTo>
                <a:lnTo>
                  <a:pt x="4644" y="7500"/>
                </a:lnTo>
                <a:lnTo>
                  <a:pt x="4609" y="7500"/>
                </a:lnTo>
                <a:lnTo>
                  <a:pt x="4609" y="7410"/>
                </a:lnTo>
                <a:lnTo>
                  <a:pt x="4541" y="7410"/>
                </a:lnTo>
                <a:lnTo>
                  <a:pt x="4541" y="7319"/>
                </a:lnTo>
                <a:lnTo>
                  <a:pt x="4506" y="7319"/>
                </a:lnTo>
                <a:lnTo>
                  <a:pt x="4506" y="7229"/>
                </a:lnTo>
                <a:lnTo>
                  <a:pt x="4472" y="7229"/>
                </a:lnTo>
                <a:lnTo>
                  <a:pt x="4472" y="7139"/>
                </a:lnTo>
                <a:lnTo>
                  <a:pt x="4403" y="7139"/>
                </a:lnTo>
                <a:lnTo>
                  <a:pt x="4403" y="7048"/>
                </a:lnTo>
                <a:lnTo>
                  <a:pt x="4369" y="7048"/>
                </a:lnTo>
                <a:lnTo>
                  <a:pt x="4369" y="6958"/>
                </a:lnTo>
                <a:lnTo>
                  <a:pt x="4334" y="6958"/>
                </a:lnTo>
                <a:lnTo>
                  <a:pt x="4334" y="6868"/>
                </a:lnTo>
                <a:lnTo>
                  <a:pt x="4300" y="6868"/>
                </a:lnTo>
                <a:lnTo>
                  <a:pt x="4300" y="6777"/>
                </a:lnTo>
                <a:lnTo>
                  <a:pt x="4231" y="6777"/>
                </a:lnTo>
                <a:lnTo>
                  <a:pt x="4231" y="6687"/>
                </a:lnTo>
                <a:lnTo>
                  <a:pt x="4197" y="6687"/>
                </a:lnTo>
                <a:lnTo>
                  <a:pt x="4197" y="6597"/>
                </a:lnTo>
                <a:lnTo>
                  <a:pt x="4162" y="6597"/>
                </a:lnTo>
                <a:lnTo>
                  <a:pt x="4162" y="6506"/>
                </a:lnTo>
                <a:lnTo>
                  <a:pt x="4128" y="6506"/>
                </a:lnTo>
                <a:lnTo>
                  <a:pt x="4128" y="6416"/>
                </a:lnTo>
                <a:lnTo>
                  <a:pt x="4093" y="6416"/>
                </a:lnTo>
                <a:lnTo>
                  <a:pt x="4093" y="6325"/>
                </a:lnTo>
                <a:lnTo>
                  <a:pt x="4059" y="6325"/>
                </a:lnTo>
                <a:lnTo>
                  <a:pt x="4059" y="6235"/>
                </a:lnTo>
                <a:lnTo>
                  <a:pt x="4025" y="6235"/>
                </a:lnTo>
                <a:lnTo>
                  <a:pt x="4025" y="6145"/>
                </a:lnTo>
                <a:lnTo>
                  <a:pt x="3990" y="6145"/>
                </a:lnTo>
                <a:lnTo>
                  <a:pt x="3990" y="6054"/>
                </a:lnTo>
                <a:lnTo>
                  <a:pt x="3956" y="6054"/>
                </a:lnTo>
                <a:lnTo>
                  <a:pt x="3956" y="5964"/>
                </a:lnTo>
                <a:lnTo>
                  <a:pt x="3921" y="5964"/>
                </a:lnTo>
                <a:lnTo>
                  <a:pt x="3921" y="5874"/>
                </a:lnTo>
                <a:lnTo>
                  <a:pt x="3887" y="5874"/>
                </a:lnTo>
                <a:lnTo>
                  <a:pt x="3887" y="5783"/>
                </a:lnTo>
                <a:lnTo>
                  <a:pt x="3853" y="5783"/>
                </a:lnTo>
                <a:lnTo>
                  <a:pt x="3853" y="5693"/>
                </a:lnTo>
                <a:lnTo>
                  <a:pt x="3818" y="5693"/>
                </a:lnTo>
                <a:lnTo>
                  <a:pt x="3818" y="5602"/>
                </a:lnTo>
                <a:lnTo>
                  <a:pt x="3818" y="5512"/>
                </a:lnTo>
                <a:lnTo>
                  <a:pt x="3784" y="5512"/>
                </a:lnTo>
                <a:lnTo>
                  <a:pt x="3784" y="5422"/>
                </a:lnTo>
                <a:lnTo>
                  <a:pt x="3749" y="5422"/>
                </a:lnTo>
                <a:lnTo>
                  <a:pt x="3749" y="5331"/>
                </a:lnTo>
                <a:lnTo>
                  <a:pt x="3715" y="5331"/>
                </a:lnTo>
                <a:lnTo>
                  <a:pt x="3715" y="5241"/>
                </a:lnTo>
                <a:lnTo>
                  <a:pt x="3681" y="5241"/>
                </a:lnTo>
                <a:lnTo>
                  <a:pt x="3681" y="5151"/>
                </a:lnTo>
                <a:lnTo>
                  <a:pt x="3646" y="5151"/>
                </a:lnTo>
                <a:lnTo>
                  <a:pt x="3646" y="5060"/>
                </a:lnTo>
                <a:lnTo>
                  <a:pt x="3646" y="4970"/>
                </a:lnTo>
                <a:lnTo>
                  <a:pt x="3612" y="4970"/>
                </a:lnTo>
                <a:lnTo>
                  <a:pt x="3612" y="4879"/>
                </a:lnTo>
                <a:lnTo>
                  <a:pt x="3577" y="4879"/>
                </a:lnTo>
                <a:lnTo>
                  <a:pt x="3577" y="4789"/>
                </a:lnTo>
                <a:lnTo>
                  <a:pt x="3543" y="4789"/>
                </a:lnTo>
                <a:lnTo>
                  <a:pt x="3543" y="4699"/>
                </a:lnTo>
                <a:lnTo>
                  <a:pt x="3509" y="4699"/>
                </a:lnTo>
                <a:lnTo>
                  <a:pt x="3509" y="4608"/>
                </a:lnTo>
                <a:lnTo>
                  <a:pt x="3509" y="4518"/>
                </a:lnTo>
                <a:lnTo>
                  <a:pt x="3474" y="4518"/>
                </a:lnTo>
                <a:lnTo>
                  <a:pt x="3474" y="4428"/>
                </a:lnTo>
                <a:lnTo>
                  <a:pt x="3440" y="4428"/>
                </a:lnTo>
                <a:lnTo>
                  <a:pt x="3440" y="4337"/>
                </a:lnTo>
                <a:lnTo>
                  <a:pt x="3440" y="4247"/>
                </a:lnTo>
                <a:lnTo>
                  <a:pt x="3405" y="4247"/>
                </a:lnTo>
                <a:lnTo>
                  <a:pt x="3405" y="4157"/>
                </a:lnTo>
                <a:lnTo>
                  <a:pt x="3371" y="4157"/>
                </a:lnTo>
                <a:lnTo>
                  <a:pt x="3371" y="4066"/>
                </a:lnTo>
                <a:lnTo>
                  <a:pt x="3337" y="4066"/>
                </a:lnTo>
                <a:lnTo>
                  <a:pt x="3337" y="3976"/>
                </a:lnTo>
                <a:lnTo>
                  <a:pt x="3302" y="3976"/>
                </a:lnTo>
                <a:lnTo>
                  <a:pt x="3302" y="3885"/>
                </a:lnTo>
                <a:lnTo>
                  <a:pt x="3302" y="3795"/>
                </a:lnTo>
                <a:lnTo>
                  <a:pt x="3268" y="3795"/>
                </a:lnTo>
                <a:lnTo>
                  <a:pt x="3268" y="3705"/>
                </a:lnTo>
                <a:lnTo>
                  <a:pt x="3233" y="3705"/>
                </a:lnTo>
                <a:lnTo>
                  <a:pt x="3233" y="3614"/>
                </a:lnTo>
                <a:lnTo>
                  <a:pt x="3199" y="3614"/>
                </a:lnTo>
                <a:lnTo>
                  <a:pt x="3199" y="3524"/>
                </a:lnTo>
                <a:lnTo>
                  <a:pt x="3165" y="3524"/>
                </a:lnTo>
                <a:lnTo>
                  <a:pt x="3165" y="3434"/>
                </a:lnTo>
                <a:lnTo>
                  <a:pt x="3130" y="3434"/>
                </a:lnTo>
                <a:lnTo>
                  <a:pt x="3130" y="3343"/>
                </a:lnTo>
                <a:lnTo>
                  <a:pt x="3130" y="3253"/>
                </a:lnTo>
                <a:lnTo>
                  <a:pt x="3096" y="3253"/>
                </a:lnTo>
                <a:lnTo>
                  <a:pt x="3096" y="3162"/>
                </a:lnTo>
                <a:lnTo>
                  <a:pt x="3061" y="3162"/>
                </a:lnTo>
                <a:lnTo>
                  <a:pt x="3061" y="3072"/>
                </a:lnTo>
                <a:lnTo>
                  <a:pt x="3027" y="3072"/>
                </a:lnTo>
                <a:lnTo>
                  <a:pt x="3027" y="2982"/>
                </a:lnTo>
                <a:lnTo>
                  <a:pt x="2993" y="2982"/>
                </a:lnTo>
                <a:lnTo>
                  <a:pt x="2993" y="2891"/>
                </a:lnTo>
                <a:lnTo>
                  <a:pt x="2958" y="2891"/>
                </a:lnTo>
                <a:lnTo>
                  <a:pt x="2958" y="2801"/>
                </a:lnTo>
                <a:lnTo>
                  <a:pt x="2924" y="2801"/>
                </a:lnTo>
                <a:lnTo>
                  <a:pt x="2924" y="2711"/>
                </a:lnTo>
                <a:lnTo>
                  <a:pt x="2889" y="2711"/>
                </a:lnTo>
                <a:lnTo>
                  <a:pt x="2889" y="2620"/>
                </a:lnTo>
                <a:lnTo>
                  <a:pt x="2855" y="2620"/>
                </a:lnTo>
                <a:lnTo>
                  <a:pt x="2855" y="2530"/>
                </a:lnTo>
                <a:lnTo>
                  <a:pt x="2821" y="2530"/>
                </a:lnTo>
                <a:lnTo>
                  <a:pt x="2821" y="2439"/>
                </a:lnTo>
                <a:lnTo>
                  <a:pt x="2786" y="2439"/>
                </a:lnTo>
                <a:lnTo>
                  <a:pt x="2786" y="2349"/>
                </a:lnTo>
                <a:lnTo>
                  <a:pt x="2752" y="2349"/>
                </a:lnTo>
                <a:lnTo>
                  <a:pt x="2752" y="2259"/>
                </a:lnTo>
                <a:lnTo>
                  <a:pt x="2717" y="2259"/>
                </a:lnTo>
                <a:lnTo>
                  <a:pt x="2717" y="2168"/>
                </a:lnTo>
                <a:lnTo>
                  <a:pt x="2649" y="2168"/>
                </a:lnTo>
                <a:lnTo>
                  <a:pt x="2649" y="2078"/>
                </a:lnTo>
                <a:lnTo>
                  <a:pt x="2614" y="2078"/>
                </a:lnTo>
                <a:lnTo>
                  <a:pt x="2614" y="1988"/>
                </a:lnTo>
                <a:lnTo>
                  <a:pt x="2580" y="1988"/>
                </a:lnTo>
                <a:lnTo>
                  <a:pt x="2580" y="1897"/>
                </a:lnTo>
                <a:lnTo>
                  <a:pt x="2545" y="1897"/>
                </a:lnTo>
                <a:lnTo>
                  <a:pt x="2545" y="1807"/>
                </a:lnTo>
                <a:lnTo>
                  <a:pt x="2477" y="1807"/>
                </a:lnTo>
                <a:lnTo>
                  <a:pt x="2477" y="1717"/>
                </a:lnTo>
                <a:lnTo>
                  <a:pt x="2442" y="1717"/>
                </a:lnTo>
                <a:lnTo>
                  <a:pt x="2442" y="1626"/>
                </a:lnTo>
                <a:lnTo>
                  <a:pt x="2408" y="1626"/>
                </a:lnTo>
                <a:lnTo>
                  <a:pt x="2408" y="1536"/>
                </a:lnTo>
                <a:lnTo>
                  <a:pt x="2339" y="1536"/>
                </a:lnTo>
                <a:lnTo>
                  <a:pt x="2339" y="1445"/>
                </a:lnTo>
                <a:lnTo>
                  <a:pt x="2305" y="1445"/>
                </a:lnTo>
                <a:lnTo>
                  <a:pt x="2305" y="1355"/>
                </a:lnTo>
                <a:lnTo>
                  <a:pt x="2236" y="1355"/>
                </a:lnTo>
                <a:lnTo>
                  <a:pt x="2236" y="1265"/>
                </a:lnTo>
                <a:lnTo>
                  <a:pt x="2201" y="1265"/>
                </a:lnTo>
                <a:lnTo>
                  <a:pt x="2201" y="1174"/>
                </a:lnTo>
                <a:lnTo>
                  <a:pt x="2133" y="1174"/>
                </a:lnTo>
                <a:lnTo>
                  <a:pt x="2133" y="1084"/>
                </a:lnTo>
                <a:lnTo>
                  <a:pt x="2064" y="1084"/>
                </a:lnTo>
                <a:lnTo>
                  <a:pt x="2064" y="994"/>
                </a:lnTo>
                <a:lnTo>
                  <a:pt x="1995" y="994"/>
                </a:lnTo>
                <a:lnTo>
                  <a:pt x="1995" y="903"/>
                </a:lnTo>
                <a:lnTo>
                  <a:pt x="1926" y="903"/>
                </a:lnTo>
                <a:lnTo>
                  <a:pt x="1926" y="813"/>
                </a:lnTo>
                <a:lnTo>
                  <a:pt x="1857" y="813"/>
                </a:lnTo>
                <a:lnTo>
                  <a:pt x="1857" y="722"/>
                </a:lnTo>
                <a:lnTo>
                  <a:pt x="1754" y="722"/>
                </a:lnTo>
                <a:lnTo>
                  <a:pt x="1754" y="632"/>
                </a:lnTo>
                <a:lnTo>
                  <a:pt x="1685" y="632"/>
                </a:lnTo>
                <a:lnTo>
                  <a:pt x="1685" y="542"/>
                </a:lnTo>
                <a:lnTo>
                  <a:pt x="1582" y="542"/>
                </a:lnTo>
                <a:lnTo>
                  <a:pt x="1582" y="451"/>
                </a:lnTo>
                <a:lnTo>
                  <a:pt x="1479" y="451"/>
                </a:lnTo>
                <a:lnTo>
                  <a:pt x="1479" y="361"/>
                </a:lnTo>
                <a:lnTo>
                  <a:pt x="1341" y="361"/>
                </a:lnTo>
                <a:lnTo>
                  <a:pt x="1341" y="271"/>
                </a:lnTo>
                <a:lnTo>
                  <a:pt x="1204" y="271"/>
                </a:lnTo>
                <a:lnTo>
                  <a:pt x="1204" y="180"/>
                </a:lnTo>
                <a:lnTo>
                  <a:pt x="1032" y="180"/>
                </a:lnTo>
                <a:lnTo>
                  <a:pt x="1032" y="90"/>
                </a:lnTo>
                <a:lnTo>
                  <a:pt x="757" y="90"/>
                </a:lnTo>
                <a:lnTo>
                  <a:pt x="757" y="0"/>
                </a:lnTo>
                <a:lnTo>
                  <a:pt x="0" y="0"/>
                </a:lnTo>
              </a:path>
            </a:pathLst>
          </a:custGeom>
          <a:solidFill>
            <a:srgbClr val="C0C0C0"/>
          </a:solidFill>
          <a:ln w="0">
            <a:solidFill>
              <a:srgbClr val="C0C0C0"/>
            </a:solidFill>
            <a:round/>
            <a:headEnd/>
            <a:tailEnd/>
          </a:ln>
        </p:spPr>
        <p:txBody>
          <a:bodyPr/>
          <a:lstStyle/>
          <a:p>
            <a:endParaRPr lang="en-US"/>
          </a:p>
        </p:txBody>
      </p:sp>
      <p:sp>
        <p:nvSpPr>
          <p:cNvPr id="499889" name="Freeform 177"/>
          <p:cNvSpPr>
            <a:spLocks/>
          </p:cNvSpPr>
          <p:nvPr/>
        </p:nvSpPr>
        <p:spPr bwMode="auto">
          <a:xfrm flipV="1">
            <a:off x="2133600" y="2082800"/>
            <a:ext cx="5486400" cy="3556000"/>
          </a:xfrm>
          <a:custGeom>
            <a:avLst/>
            <a:gdLst>
              <a:gd name="T0" fmla="*/ 2147483647 w 6880"/>
              <a:gd name="T1" fmla="*/ 2147483647 h 9037"/>
              <a:gd name="T2" fmla="*/ 2147483647 w 6880"/>
              <a:gd name="T3" fmla="*/ 2147483647 h 9037"/>
              <a:gd name="T4" fmla="*/ 2147483647 w 6880"/>
              <a:gd name="T5" fmla="*/ 2147483647 h 9037"/>
              <a:gd name="T6" fmla="*/ 2147483647 w 6880"/>
              <a:gd name="T7" fmla="*/ 2147483647 h 9037"/>
              <a:gd name="T8" fmla="*/ 2147483647 w 6880"/>
              <a:gd name="T9" fmla="*/ 2147483647 h 9037"/>
              <a:gd name="T10" fmla="*/ 2147483647 w 6880"/>
              <a:gd name="T11" fmla="*/ 2147483647 h 9037"/>
              <a:gd name="T12" fmla="*/ 2147483647 w 6880"/>
              <a:gd name="T13" fmla="*/ 2147483647 h 9037"/>
              <a:gd name="T14" fmla="*/ 2147483647 w 6880"/>
              <a:gd name="T15" fmla="*/ 2147483647 h 9037"/>
              <a:gd name="T16" fmla="*/ 2147483647 w 6880"/>
              <a:gd name="T17" fmla="*/ 2147483647 h 9037"/>
              <a:gd name="T18" fmla="*/ 2147483647 w 6880"/>
              <a:gd name="T19" fmla="*/ 2147483647 h 9037"/>
              <a:gd name="T20" fmla="*/ 2147483647 w 6880"/>
              <a:gd name="T21" fmla="*/ 2147483647 h 9037"/>
              <a:gd name="T22" fmla="*/ 2147483647 w 6880"/>
              <a:gd name="T23" fmla="*/ 2147483647 h 9037"/>
              <a:gd name="T24" fmla="*/ 2147483647 w 6880"/>
              <a:gd name="T25" fmla="*/ 2147483647 h 9037"/>
              <a:gd name="T26" fmla="*/ 2147483647 w 6880"/>
              <a:gd name="T27" fmla="*/ 2147483647 h 9037"/>
              <a:gd name="T28" fmla="*/ 2147483647 w 6880"/>
              <a:gd name="T29" fmla="*/ 2147483647 h 9037"/>
              <a:gd name="T30" fmla="*/ 2147483647 w 6880"/>
              <a:gd name="T31" fmla="*/ 2147483647 h 9037"/>
              <a:gd name="T32" fmla="*/ 2147483647 w 6880"/>
              <a:gd name="T33" fmla="*/ 2147483647 h 9037"/>
              <a:gd name="T34" fmla="*/ 2147483647 w 6880"/>
              <a:gd name="T35" fmla="*/ 2147483647 h 9037"/>
              <a:gd name="T36" fmla="*/ 2147483647 w 6880"/>
              <a:gd name="T37" fmla="*/ 2147483647 h 9037"/>
              <a:gd name="T38" fmla="*/ 2147483647 w 6880"/>
              <a:gd name="T39" fmla="*/ 2147483647 h 9037"/>
              <a:gd name="T40" fmla="*/ 2147483647 w 6880"/>
              <a:gd name="T41" fmla="*/ 2147483647 h 9037"/>
              <a:gd name="T42" fmla="*/ 2147483647 w 6880"/>
              <a:gd name="T43" fmla="*/ 2147483647 h 9037"/>
              <a:gd name="T44" fmla="*/ 2147483647 w 6880"/>
              <a:gd name="T45" fmla="*/ 2147483647 h 9037"/>
              <a:gd name="T46" fmla="*/ 2147483647 w 6880"/>
              <a:gd name="T47" fmla="*/ 2147483647 h 9037"/>
              <a:gd name="T48" fmla="*/ 2147483647 w 6880"/>
              <a:gd name="T49" fmla="*/ 2147483647 h 9037"/>
              <a:gd name="T50" fmla="*/ 2147483647 w 6880"/>
              <a:gd name="T51" fmla="*/ 2147483647 h 9037"/>
              <a:gd name="T52" fmla="*/ 2147483647 w 6880"/>
              <a:gd name="T53" fmla="*/ 2147483647 h 9037"/>
              <a:gd name="T54" fmla="*/ 2147483647 w 6880"/>
              <a:gd name="T55" fmla="*/ 2147483647 h 9037"/>
              <a:gd name="T56" fmla="*/ 2147483647 w 6880"/>
              <a:gd name="T57" fmla="*/ 2147483647 h 9037"/>
              <a:gd name="T58" fmla="*/ 2147483647 w 6880"/>
              <a:gd name="T59" fmla="*/ 2147483647 h 9037"/>
              <a:gd name="T60" fmla="*/ 2147483647 w 6880"/>
              <a:gd name="T61" fmla="*/ 2147483647 h 9037"/>
              <a:gd name="T62" fmla="*/ 2147483647 w 6880"/>
              <a:gd name="T63" fmla="*/ 2147483647 h 9037"/>
              <a:gd name="T64" fmla="*/ 2147483647 w 6880"/>
              <a:gd name="T65" fmla="*/ 2147483647 h 9037"/>
              <a:gd name="T66" fmla="*/ 2147483647 w 6880"/>
              <a:gd name="T67" fmla="*/ 2147483647 h 9037"/>
              <a:gd name="T68" fmla="*/ 2147483647 w 6880"/>
              <a:gd name="T69" fmla="*/ 2147483647 h 9037"/>
              <a:gd name="T70" fmla="*/ 2147483647 w 6880"/>
              <a:gd name="T71" fmla="*/ 2147483647 h 9037"/>
              <a:gd name="T72" fmla="*/ 2147483647 w 6880"/>
              <a:gd name="T73" fmla="*/ 2147483647 h 9037"/>
              <a:gd name="T74" fmla="*/ 2147483647 w 6880"/>
              <a:gd name="T75" fmla="*/ 2147483647 h 9037"/>
              <a:gd name="T76" fmla="*/ 2147483647 w 6880"/>
              <a:gd name="T77" fmla="*/ 2147483647 h 9037"/>
              <a:gd name="T78" fmla="*/ 2147483647 w 6880"/>
              <a:gd name="T79" fmla="*/ 2147483647 h 9037"/>
              <a:gd name="T80" fmla="*/ 2147483647 w 6880"/>
              <a:gd name="T81" fmla="*/ 2147483647 h 9037"/>
              <a:gd name="T82" fmla="*/ 2147483647 w 6880"/>
              <a:gd name="T83" fmla="*/ 2147483647 h 9037"/>
              <a:gd name="T84" fmla="*/ 2147483647 w 6880"/>
              <a:gd name="T85" fmla="*/ 2147483647 h 9037"/>
              <a:gd name="T86" fmla="*/ 2147483647 w 6880"/>
              <a:gd name="T87" fmla="*/ 2147483647 h 9037"/>
              <a:gd name="T88" fmla="*/ 2147483647 w 6880"/>
              <a:gd name="T89" fmla="*/ 2147483647 h 9037"/>
              <a:gd name="T90" fmla="*/ 2147483647 w 6880"/>
              <a:gd name="T91" fmla="*/ 2147483647 h 9037"/>
              <a:gd name="T92" fmla="*/ 2147483647 w 6880"/>
              <a:gd name="T93" fmla="*/ 2147483647 h 9037"/>
              <a:gd name="T94" fmla="*/ 2147483647 w 6880"/>
              <a:gd name="T95" fmla="*/ 2147483647 h 9037"/>
              <a:gd name="T96" fmla="*/ 2147483647 w 6880"/>
              <a:gd name="T97" fmla="*/ 2147483647 h 9037"/>
              <a:gd name="T98" fmla="*/ 2147483647 w 6880"/>
              <a:gd name="T99" fmla="*/ 2147483647 h 9037"/>
              <a:gd name="T100" fmla="*/ 2147483647 w 6880"/>
              <a:gd name="T101" fmla="*/ 2147483647 h 9037"/>
              <a:gd name="T102" fmla="*/ 2147483647 w 6880"/>
              <a:gd name="T103" fmla="*/ 2147483647 h 9037"/>
              <a:gd name="T104" fmla="*/ 2147483647 w 6880"/>
              <a:gd name="T105" fmla="*/ 2147483647 h 9037"/>
              <a:gd name="T106" fmla="*/ 2147483647 w 6880"/>
              <a:gd name="T107" fmla="*/ 2147483647 h 9037"/>
              <a:gd name="T108" fmla="*/ 2147483647 w 6880"/>
              <a:gd name="T109" fmla="*/ 2147483647 h 9037"/>
              <a:gd name="T110" fmla="*/ 2147483647 w 6880"/>
              <a:gd name="T111" fmla="*/ 2147483647 h 9037"/>
              <a:gd name="T112" fmla="*/ 2147483647 w 6880"/>
              <a:gd name="T113" fmla="*/ 2147483647 h 9037"/>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6880"/>
              <a:gd name="T172" fmla="*/ 0 h 9037"/>
              <a:gd name="T173" fmla="*/ 6880 w 6880"/>
              <a:gd name="T174" fmla="*/ 9037 h 9037"/>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6880" h="9037">
                <a:moveTo>
                  <a:pt x="0" y="0"/>
                </a:moveTo>
                <a:lnTo>
                  <a:pt x="0" y="0"/>
                </a:lnTo>
                <a:lnTo>
                  <a:pt x="0" y="90"/>
                </a:lnTo>
                <a:lnTo>
                  <a:pt x="1135" y="90"/>
                </a:lnTo>
                <a:lnTo>
                  <a:pt x="1135" y="180"/>
                </a:lnTo>
                <a:lnTo>
                  <a:pt x="1410" y="180"/>
                </a:lnTo>
                <a:lnTo>
                  <a:pt x="1410" y="271"/>
                </a:lnTo>
                <a:lnTo>
                  <a:pt x="1617" y="271"/>
                </a:lnTo>
                <a:lnTo>
                  <a:pt x="1617" y="361"/>
                </a:lnTo>
                <a:lnTo>
                  <a:pt x="1754" y="361"/>
                </a:lnTo>
                <a:lnTo>
                  <a:pt x="1754" y="451"/>
                </a:lnTo>
                <a:lnTo>
                  <a:pt x="1857" y="451"/>
                </a:lnTo>
                <a:lnTo>
                  <a:pt x="1857" y="542"/>
                </a:lnTo>
                <a:lnTo>
                  <a:pt x="1961" y="542"/>
                </a:lnTo>
                <a:lnTo>
                  <a:pt x="1961" y="632"/>
                </a:lnTo>
                <a:lnTo>
                  <a:pt x="2029" y="632"/>
                </a:lnTo>
                <a:lnTo>
                  <a:pt x="2029" y="722"/>
                </a:lnTo>
                <a:lnTo>
                  <a:pt x="2133" y="722"/>
                </a:lnTo>
                <a:lnTo>
                  <a:pt x="2133" y="813"/>
                </a:lnTo>
                <a:lnTo>
                  <a:pt x="2201" y="813"/>
                </a:lnTo>
                <a:lnTo>
                  <a:pt x="2201" y="903"/>
                </a:lnTo>
                <a:lnTo>
                  <a:pt x="2236" y="903"/>
                </a:lnTo>
                <a:lnTo>
                  <a:pt x="2236" y="994"/>
                </a:lnTo>
                <a:lnTo>
                  <a:pt x="2305" y="994"/>
                </a:lnTo>
                <a:lnTo>
                  <a:pt x="2305" y="1084"/>
                </a:lnTo>
                <a:lnTo>
                  <a:pt x="2373" y="1084"/>
                </a:lnTo>
                <a:lnTo>
                  <a:pt x="2373" y="1174"/>
                </a:lnTo>
                <a:lnTo>
                  <a:pt x="2408" y="1174"/>
                </a:lnTo>
                <a:lnTo>
                  <a:pt x="2408" y="1265"/>
                </a:lnTo>
                <a:lnTo>
                  <a:pt x="2442" y="1265"/>
                </a:lnTo>
                <a:lnTo>
                  <a:pt x="2442" y="1355"/>
                </a:lnTo>
                <a:lnTo>
                  <a:pt x="2511" y="1355"/>
                </a:lnTo>
                <a:lnTo>
                  <a:pt x="2511" y="1445"/>
                </a:lnTo>
                <a:lnTo>
                  <a:pt x="2545" y="1445"/>
                </a:lnTo>
                <a:lnTo>
                  <a:pt x="2545" y="1536"/>
                </a:lnTo>
                <a:lnTo>
                  <a:pt x="2580" y="1536"/>
                </a:lnTo>
                <a:lnTo>
                  <a:pt x="2580" y="1626"/>
                </a:lnTo>
                <a:lnTo>
                  <a:pt x="2614" y="1626"/>
                </a:lnTo>
                <a:lnTo>
                  <a:pt x="2614" y="1717"/>
                </a:lnTo>
                <a:lnTo>
                  <a:pt x="2649" y="1717"/>
                </a:lnTo>
                <a:lnTo>
                  <a:pt x="2649" y="1807"/>
                </a:lnTo>
                <a:lnTo>
                  <a:pt x="2683" y="1807"/>
                </a:lnTo>
                <a:lnTo>
                  <a:pt x="2683" y="1897"/>
                </a:lnTo>
                <a:lnTo>
                  <a:pt x="2717" y="1897"/>
                </a:lnTo>
                <a:lnTo>
                  <a:pt x="2717" y="1988"/>
                </a:lnTo>
                <a:lnTo>
                  <a:pt x="2752" y="1988"/>
                </a:lnTo>
                <a:lnTo>
                  <a:pt x="2752" y="2078"/>
                </a:lnTo>
                <a:lnTo>
                  <a:pt x="2786" y="2078"/>
                </a:lnTo>
                <a:lnTo>
                  <a:pt x="2786" y="2168"/>
                </a:lnTo>
                <a:lnTo>
                  <a:pt x="2821" y="2168"/>
                </a:lnTo>
                <a:lnTo>
                  <a:pt x="2821" y="2259"/>
                </a:lnTo>
                <a:lnTo>
                  <a:pt x="2855" y="2259"/>
                </a:lnTo>
                <a:lnTo>
                  <a:pt x="2855" y="2349"/>
                </a:lnTo>
                <a:lnTo>
                  <a:pt x="2889" y="2349"/>
                </a:lnTo>
                <a:lnTo>
                  <a:pt x="2889" y="2439"/>
                </a:lnTo>
                <a:lnTo>
                  <a:pt x="2889" y="2530"/>
                </a:lnTo>
                <a:lnTo>
                  <a:pt x="2924" y="2530"/>
                </a:lnTo>
                <a:lnTo>
                  <a:pt x="2924" y="2620"/>
                </a:lnTo>
                <a:lnTo>
                  <a:pt x="2958" y="2620"/>
                </a:lnTo>
                <a:lnTo>
                  <a:pt x="2958" y="2711"/>
                </a:lnTo>
                <a:lnTo>
                  <a:pt x="2993" y="2711"/>
                </a:lnTo>
                <a:lnTo>
                  <a:pt x="2993" y="2801"/>
                </a:lnTo>
                <a:lnTo>
                  <a:pt x="2993" y="2891"/>
                </a:lnTo>
                <a:lnTo>
                  <a:pt x="3027" y="2891"/>
                </a:lnTo>
                <a:lnTo>
                  <a:pt x="3027" y="2982"/>
                </a:lnTo>
                <a:lnTo>
                  <a:pt x="3061" y="2982"/>
                </a:lnTo>
                <a:lnTo>
                  <a:pt x="3061" y="3072"/>
                </a:lnTo>
                <a:lnTo>
                  <a:pt x="3096" y="3072"/>
                </a:lnTo>
                <a:lnTo>
                  <a:pt x="3096" y="3162"/>
                </a:lnTo>
                <a:lnTo>
                  <a:pt x="3096" y="3253"/>
                </a:lnTo>
                <a:lnTo>
                  <a:pt x="3130" y="3253"/>
                </a:lnTo>
                <a:lnTo>
                  <a:pt x="3130" y="3343"/>
                </a:lnTo>
                <a:lnTo>
                  <a:pt x="3165" y="3343"/>
                </a:lnTo>
                <a:lnTo>
                  <a:pt x="3165" y="3434"/>
                </a:lnTo>
                <a:lnTo>
                  <a:pt x="3165" y="3524"/>
                </a:lnTo>
                <a:lnTo>
                  <a:pt x="3199" y="3524"/>
                </a:lnTo>
                <a:lnTo>
                  <a:pt x="3199" y="3614"/>
                </a:lnTo>
                <a:lnTo>
                  <a:pt x="3199" y="3705"/>
                </a:lnTo>
                <a:lnTo>
                  <a:pt x="3233" y="3705"/>
                </a:lnTo>
                <a:lnTo>
                  <a:pt x="3233" y="3795"/>
                </a:lnTo>
                <a:lnTo>
                  <a:pt x="3268" y="3795"/>
                </a:lnTo>
                <a:lnTo>
                  <a:pt x="3268" y="3885"/>
                </a:lnTo>
                <a:lnTo>
                  <a:pt x="3268" y="3976"/>
                </a:lnTo>
                <a:lnTo>
                  <a:pt x="3302" y="3976"/>
                </a:lnTo>
                <a:lnTo>
                  <a:pt x="3302" y="4066"/>
                </a:lnTo>
                <a:lnTo>
                  <a:pt x="3302" y="4157"/>
                </a:lnTo>
                <a:lnTo>
                  <a:pt x="3337" y="4157"/>
                </a:lnTo>
                <a:lnTo>
                  <a:pt x="3337" y="4247"/>
                </a:lnTo>
                <a:lnTo>
                  <a:pt x="3337" y="4337"/>
                </a:lnTo>
                <a:lnTo>
                  <a:pt x="3371" y="4337"/>
                </a:lnTo>
                <a:lnTo>
                  <a:pt x="3371" y="4428"/>
                </a:lnTo>
                <a:lnTo>
                  <a:pt x="3371" y="4518"/>
                </a:lnTo>
                <a:lnTo>
                  <a:pt x="3405" y="4518"/>
                </a:lnTo>
                <a:lnTo>
                  <a:pt x="3405" y="4608"/>
                </a:lnTo>
                <a:lnTo>
                  <a:pt x="3440" y="4608"/>
                </a:lnTo>
                <a:lnTo>
                  <a:pt x="3440" y="4699"/>
                </a:lnTo>
                <a:lnTo>
                  <a:pt x="3440" y="4789"/>
                </a:lnTo>
                <a:lnTo>
                  <a:pt x="3474" y="4789"/>
                </a:lnTo>
                <a:lnTo>
                  <a:pt x="3474" y="4879"/>
                </a:lnTo>
                <a:lnTo>
                  <a:pt x="3474" y="4970"/>
                </a:lnTo>
                <a:lnTo>
                  <a:pt x="3509" y="4970"/>
                </a:lnTo>
                <a:lnTo>
                  <a:pt x="3509" y="5060"/>
                </a:lnTo>
                <a:lnTo>
                  <a:pt x="3509" y="5151"/>
                </a:lnTo>
                <a:lnTo>
                  <a:pt x="3543" y="5151"/>
                </a:lnTo>
                <a:lnTo>
                  <a:pt x="3543" y="5241"/>
                </a:lnTo>
                <a:lnTo>
                  <a:pt x="3543" y="5331"/>
                </a:lnTo>
                <a:lnTo>
                  <a:pt x="3577" y="5331"/>
                </a:lnTo>
                <a:lnTo>
                  <a:pt x="3577" y="5422"/>
                </a:lnTo>
                <a:lnTo>
                  <a:pt x="3612" y="5422"/>
                </a:lnTo>
                <a:lnTo>
                  <a:pt x="3612" y="5512"/>
                </a:lnTo>
                <a:lnTo>
                  <a:pt x="3612" y="5602"/>
                </a:lnTo>
                <a:lnTo>
                  <a:pt x="3646" y="5602"/>
                </a:lnTo>
                <a:lnTo>
                  <a:pt x="3646" y="5693"/>
                </a:lnTo>
                <a:lnTo>
                  <a:pt x="3646" y="5783"/>
                </a:lnTo>
                <a:lnTo>
                  <a:pt x="3681" y="5783"/>
                </a:lnTo>
                <a:lnTo>
                  <a:pt x="3681" y="5874"/>
                </a:lnTo>
                <a:lnTo>
                  <a:pt x="3715" y="5874"/>
                </a:lnTo>
                <a:lnTo>
                  <a:pt x="3715" y="5964"/>
                </a:lnTo>
                <a:lnTo>
                  <a:pt x="3715" y="6054"/>
                </a:lnTo>
                <a:lnTo>
                  <a:pt x="3749" y="6054"/>
                </a:lnTo>
                <a:lnTo>
                  <a:pt x="3749" y="6145"/>
                </a:lnTo>
                <a:lnTo>
                  <a:pt x="3784" y="6145"/>
                </a:lnTo>
                <a:lnTo>
                  <a:pt x="3784" y="6235"/>
                </a:lnTo>
                <a:lnTo>
                  <a:pt x="3818" y="6235"/>
                </a:lnTo>
                <a:lnTo>
                  <a:pt x="3818" y="6325"/>
                </a:lnTo>
                <a:lnTo>
                  <a:pt x="3818" y="6416"/>
                </a:lnTo>
                <a:lnTo>
                  <a:pt x="3853" y="6416"/>
                </a:lnTo>
                <a:lnTo>
                  <a:pt x="3853" y="6506"/>
                </a:lnTo>
                <a:lnTo>
                  <a:pt x="3887" y="6506"/>
                </a:lnTo>
                <a:lnTo>
                  <a:pt x="3887" y="6597"/>
                </a:lnTo>
                <a:lnTo>
                  <a:pt x="3921" y="6597"/>
                </a:lnTo>
                <a:lnTo>
                  <a:pt x="3921" y="6687"/>
                </a:lnTo>
                <a:lnTo>
                  <a:pt x="3921" y="6777"/>
                </a:lnTo>
                <a:lnTo>
                  <a:pt x="3956" y="6777"/>
                </a:lnTo>
                <a:lnTo>
                  <a:pt x="3956" y="6868"/>
                </a:lnTo>
                <a:lnTo>
                  <a:pt x="3990" y="6868"/>
                </a:lnTo>
                <a:lnTo>
                  <a:pt x="3990" y="6958"/>
                </a:lnTo>
                <a:lnTo>
                  <a:pt x="4025" y="6958"/>
                </a:lnTo>
                <a:lnTo>
                  <a:pt x="4025" y="7048"/>
                </a:lnTo>
                <a:lnTo>
                  <a:pt x="4059" y="7048"/>
                </a:lnTo>
                <a:lnTo>
                  <a:pt x="4059" y="7139"/>
                </a:lnTo>
                <a:lnTo>
                  <a:pt x="4093" y="7139"/>
                </a:lnTo>
                <a:lnTo>
                  <a:pt x="4093" y="7229"/>
                </a:lnTo>
                <a:lnTo>
                  <a:pt x="4128" y="7229"/>
                </a:lnTo>
                <a:lnTo>
                  <a:pt x="4128" y="7319"/>
                </a:lnTo>
                <a:lnTo>
                  <a:pt x="4162" y="7319"/>
                </a:lnTo>
                <a:lnTo>
                  <a:pt x="4162" y="7410"/>
                </a:lnTo>
                <a:lnTo>
                  <a:pt x="4197" y="7410"/>
                </a:lnTo>
                <a:lnTo>
                  <a:pt x="4197" y="7500"/>
                </a:lnTo>
                <a:lnTo>
                  <a:pt x="4231" y="7500"/>
                </a:lnTo>
                <a:lnTo>
                  <a:pt x="4231" y="7591"/>
                </a:lnTo>
                <a:lnTo>
                  <a:pt x="4265" y="7591"/>
                </a:lnTo>
                <a:lnTo>
                  <a:pt x="4265" y="7681"/>
                </a:lnTo>
                <a:lnTo>
                  <a:pt x="4300" y="7681"/>
                </a:lnTo>
                <a:lnTo>
                  <a:pt x="4300" y="7771"/>
                </a:lnTo>
                <a:lnTo>
                  <a:pt x="4369" y="7771"/>
                </a:lnTo>
                <a:lnTo>
                  <a:pt x="4369" y="7862"/>
                </a:lnTo>
                <a:lnTo>
                  <a:pt x="4403" y="7862"/>
                </a:lnTo>
                <a:lnTo>
                  <a:pt x="4403" y="7952"/>
                </a:lnTo>
                <a:lnTo>
                  <a:pt x="4437" y="7952"/>
                </a:lnTo>
                <a:lnTo>
                  <a:pt x="4437" y="8042"/>
                </a:lnTo>
                <a:lnTo>
                  <a:pt x="4506" y="8042"/>
                </a:lnTo>
                <a:lnTo>
                  <a:pt x="4506" y="8133"/>
                </a:lnTo>
                <a:lnTo>
                  <a:pt x="4575" y="8133"/>
                </a:lnTo>
                <a:lnTo>
                  <a:pt x="4575" y="8223"/>
                </a:lnTo>
                <a:lnTo>
                  <a:pt x="4609" y="8223"/>
                </a:lnTo>
                <a:lnTo>
                  <a:pt x="4609" y="8314"/>
                </a:lnTo>
                <a:lnTo>
                  <a:pt x="4678" y="8314"/>
                </a:lnTo>
                <a:lnTo>
                  <a:pt x="4678" y="8404"/>
                </a:lnTo>
                <a:lnTo>
                  <a:pt x="4781" y="8404"/>
                </a:lnTo>
                <a:lnTo>
                  <a:pt x="4781" y="8494"/>
                </a:lnTo>
                <a:lnTo>
                  <a:pt x="4850" y="8494"/>
                </a:lnTo>
                <a:lnTo>
                  <a:pt x="4850" y="8585"/>
                </a:lnTo>
                <a:lnTo>
                  <a:pt x="4953" y="8585"/>
                </a:lnTo>
                <a:lnTo>
                  <a:pt x="4953" y="8675"/>
                </a:lnTo>
                <a:lnTo>
                  <a:pt x="5057" y="8675"/>
                </a:lnTo>
                <a:lnTo>
                  <a:pt x="5057" y="8765"/>
                </a:lnTo>
                <a:lnTo>
                  <a:pt x="5194" y="8765"/>
                </a:lnTo>
                <a:lnTo>
                  <a:pt x="5194" y="8856"/>
                </a:lnTo>
                <a:lnTo>
                  <a:pt x="5401" y="8856"/>
                </a:lnTo>
                <a:lnTo>
                  <a:pt x="5401" y="8946"/>
                </a:lnTo>
                <a:lnTo>
                  <a:pt x="5676" y="8946"/>
                </a:lnTo>
                <a:lnTo>
                  <a:pt x="5676" y="9037"/>
                </a:lnTo>
                <a:lnTo>
                  <a:pt x="6880" y="9037"/>
                </a:lnTo>
                <a:lnTo>
                  <a:pt x="6880" y="8946"/>
                </a:lnTo>
                <a:lnTo>
                  <a:pt x="5745" y="8946"/>
                </a:lnTo>
                <a:lnTo>
                  <a:pt x="5745" y="8856"/>
                </a:lnTo>
                <a:lnTo>
                  <a:pt x="5469" y="8856"/>
                </a:lnTo>
                <a:lnTo>
                  <a:pt x="5469" y="8765"/>
                </a:lnTo>
                <a:lnTo>
                  <a:pt x="5263" y="8765"/>
                </a:lnTo>
                <a:lnTo>
                  <a:pt x="5263" y="8675"/>
                </a:lnTo>
                <a:lnTo>
                  <a:pt x="5125" y="8675"/>
                </a:lnTo>
                <a:lnTo>
                  <a:pt x="5125" y="8585"/>
                </a:lnTo>
                <a:lnTo>
                  <a:pt x="5022" y="8585"/>
                </a:lnTo>
                <a:lnTo>
                  <a:pt x="5022" y="8494"/>
                </a:lnTo>
                <a:lnTo>
                  <a:pt x="4919" y="8494"/>
                </a:lnTo>
                <a:lnTo>
                  <a:pt x="4919" y="8404"/>
                </a:lnTo>
                <a:lnTo>
                  <a:pt x="4850" y="8404"/>
                </a:lnTo>
                <a:lnTo>
                  <a:pt x="4850" y="8314"/>
                </a:lnTo>
                <a:lnTo>
                  <a:pt x="4747" y="8314"/>
                </a:lnTo>
                <a:lnTo>
                  <a:pt x="4747" y="8223"/>
                </a:lnTo>
                <a:lnTo>
                  <a:pt x="4678" y="8223"/>
                </a:lnTo>
                <a:lnTo>
                  <a:pt x="4678" y="8133"/>
                </a:lnTo>
                <a:lnTo>
                  <a:pt x="4644" y="8133"/>
                </a:lnTo>
                <a:lnTo>
                  <a:pt x="4644" y="8042"/>
                </a:lnTo>
                <a:lnTo>
                  <a:pt x="4575" y="8042"/>
                </a:lnTo>
                <a:lnTo>
                  <a:pt x="4575" y="7952"/>
                </a:lnTo>
                <a:lnTo>
                  <a:pt x="4506" y="7952"/>
                </a:lnTo>
                <a:lnTo>
                  <a:pt x="4506" y="7862"/>
                </a:lnTo>
                <a:lnTo>
                  <a:pt x="4472" y="7862"/>
                </a:lnTo>
                <a:lnTo>
                  <a:pt x="4472" y="7771"/>
                </a:lnTo>
                <a:lnTo>
                  <a:pt x="4437" y="7771"/>
                </a:lnTo>
                <a:lnTo>
                  <a:pt x="4437" y="7681"/>
                </a:lnTo>
                <a:lnTo>
                  <a:pt x="4369" y="7681"/>
                </a:lnTo>
                <a:lnTo>
                  <a:pt x="4369" y="7591"/>
                </a:lnTo>
                <a:lnTo>
                  <a:pt x="4334" y="7591"/>
                </a:lnTo>
                <a:lnTo>
                  <a:pt x="4334" y="7500"/>
                </a:lnTo>
                <a:lnTo>
                  <a:pt x="4300" y="7500"/>
                </a:lnTo>
                <a:lnTo>
                  <a:pt x="4300" y="7410"/>
                </a:lnTo>
                <a:lnTo>
                  <a:pt x="4265" y="7410"/>
                </a:lnTo>
                <a:lnTo>
                  <a:pt x="4265" y="7319"/>
                </a:lnTo>
                <a:lnTo>
                  <a:pt x="4231" y="7319"/>
                </a:lnTo>
                <a:lnTo>
                  <a:pt x="4231" y="7229"/>
                </a:lnTo>
                <a:lnTo>
                  <a:pt x="4197" y="7229"/>
                </a:lnTo>
                <a:lnTo>
                  <a:pt x="4197" y="7139"/>
                </a:lnTo>
                <a:lnTo>
                  <a:pt x="4162" y="7139"/>
                </a:lnTo>
                <a:lnTo>
                  <a:pt x="4162" y="7048"/>
                </a:lnTo>
                <a:lnTo>
                  <a:pt x="4128" y="7048"/>
                </a:lnTo>
                <a:lnTo>
                  <a:pt x="4128" y="6958"/>
                </a:lnTo>
                <a:lnTo>
                  <a:pt x="4093" y="6958"/>
                </a:lnTo>
                <a:lnTo>
                  <a:pt x="4093" y="6868"/>
                </a:lnTo>
                <a:lnTo>
                  <a:pt x="4059" y="6868"/>
                </a:lnTo>
                <a:lnTo>
                  <a:pt x="4059" y="6777"/>
                </a:lnTo>
                <a:lnTo>
                  <a:pt x="4025" y="6777"/>
                </a:lnTo>
                <a:lnTo>
                  <a:pt x="4025" y="6687"/>
                </a:lnTo>
                <a:lnTo>
                  <a:pt x="3990" y="6687"/>
                </a:lnTo>
                <a:lnTo>
                  <a:pt x="3990" y="6597"/>
                </a:lnTo>
                <a:lnTo>
                  <a:pt x="3990" y="6506"/>
                </a:lnTo>
                <a:lnTo>
                  <a:pt x="3956" y="6506"/>
                </a:lnTo>
                <a:lnTo>
                  <a:pt x="3956" y="6416"/>
                </a:lnTo>
                <a:lnTo>
                  <a:pt x="3921" y="6416"/>
                </a:lnTo>
                <a:lnTo>
                  <a:pt x="3921" y="6325"/>
                </a:lnTo>
                <a:lnTo>
                  <a:pt x="3887" y="6325"/>
                </a:lnTo>
                <a:lnTo>
                  <a:pt x="3887" y="6235"/>
                </a:lnTo>
                <a:lnTo>
                  <a:pt x="3887" y="6145"/>
                </a:lnTo>
                <a:lnTo>
                  <a:pt x="3853" y="6145"/>
                </a:lnTo>
                <a:lnTo>
                  <a:pt x="3853" y="6054"/>
                </a:lnTo>
                <a:lnTo>
                  <a:pt x="3818" y="6054"/>
                </a:lnTo>
                <a:lnTo>
                  <a:pt x="3818" y="5964"/>
                </a:lnTo>
                <a:lnTo>
                  <a:pt x="3784" y="5964"/>
                </a:lnTo>
                <a:lnTo>
                  <a:pt x="3784" y="5874"/>
                </a:lnTo>
                <a:lnTo>
                  <a:pt x="3784" y="5783"/>
                </a:lnTo>
                <a:lnTo>
                  <a:pt x="3749" y="5783"/>
                </a:lnTo>
                <a:lnTo>
                  <a:pt x="3749" y="5693"/>
                </a:lnTo>
                <a:lnTo>
                  <a:pt x="3715" y="5693"/>
                </a:lnTo>
                <a:lnTo>
                  <a:pt x="3715" y="5602"/>
                </a:lnTo>
                <a:lnTo>
                  <a:pt x="3715" y="5512"/>
                </a:lnTo>
                <a:lnTo>
                  <a:pt x="3681" y="5512"/>
                </a:lnTo>
                <a:lnTo>
                  <a:pt x="3681" y="5422"/>
                </a:lnTo>
                <a:lnTo>
                  <a:pt x="3681" y="5331"/>
                </a:lnTo>
                <a:lnTo>
                  <a:pt x="3646" y="5331"/>
                </a:lnTo>
                <a:lnTo>
                  <a:pt x="3646" y="5241"/>
                </a:lnTo>
                <a:lnTo>
                  <a:pt x="3612" y="5241"/>
                </a:lnTo>
                <a:lnTo>
                  <a:pt x="3612" y="5151"/>
                </a:lnTo>
                <a:lnTo>
                  <a:pt x="3612" y="5060"/>
                </a:lnTo>
                <a:lnTo>
                  <a:pt x="3577" y="5060"/>
                </a:lnTo>
                <a:lnTo>
                  <a:pt x="3577" y="4970"/>
                </a:lnTo>
                <a:lnTo>
                  <a:pt x="3577" y="4879"/>
                </a:lnTo>
                <a:lnTo>
                  <a:pt x="3543" y="4879"/>
                </a:lnTo>
                <a:lnTo>
                  <a:pt x="3543" y="4789"/>
                </a:lnTo>
                <a:lnTo>
                  <a:pt x="3543" y="4699"/>
                </a:lnTo>
                <a:lnTo>
                  <a:pt x="3509" y="4699"/>
                </a:lnTo>
                <a:lnTo>
                  <a:pt x="3509" y="4608"/>
                </a:lnTo>
                <a:lnTo>
                  <a:pt x="3509" y="4518"/>
                </a:lnTo>
                <a:lnTo>
                  <a:pt x="3474" y="4518"/>
                </a:lnTo>
                <a:lnTo>
                  <a:pt x="3474" y="4428"/>
                </a:lnTo>
                <a:lnTo>
                  <a:pt x="3440" y="4428"/>
                </a:lnTo>
                <a:lnTo>
                  <a:pt x="3440" y="4337"/>
                </a:lnTo>
                <a:lnTo>
                  <a:pt x="3440" y="4247"/>
                </a:lnTo>
                <a:lnTo>
                  <a:pt x="3405" y="4247"/>
                </a:lnTo>
                <a:lnTo>
                  <a:pt x="3405" y="4157"/>
                </a:lnTo>
                <a:lnTo>
                  <a:pt x="3405" y="4066"/>
                </a:lnTo>
                <a:lnTo>
                  <a:pt x="3371" y="4066"/>
                </a:lnTo>
                <a:lnTo>
                  <a:pt x="3371" y="3976"/>
                </a:lnTo>
                <a:lnTo>
                  <a:pt x="3371" y="3885"/>
                </a:lnTo>
                <a:lnTo>
                  <a:pt x="3337" y="3885"/>
                </a:lnTo>
                <a:lnTo>
                  <a:pt x="3337" y="3795"/>
                </a:lnTo>
                <a:lnTo>
                  <a:pt x="3337" y="3705"/>
                </a:lnTo>
                <a:lnTo>
                  <a:pt x="3302" y="3705"/>
                </a:lnTo>
                <a:lnTo>
                  <a:pt x="3302" y="3614"/>
                </a:lnTo>
                <a:lnTo>
                  <a:pt x="3268" y="3614"/>
                </a:lnTo>
                <a:lnTo>
                  <a:pt x="3268" y="3524"/>
                </a:lnTo>
                <a:lnTo>
                  <a:pt x="3268" y="3434"/>
                </a:lnTo>
                <a:lnTo>
                  <a:pt x="3233" y="3434"/>
                </a:lnTo>
                <a:lnTo>
                  <a:pt x="3233" y="3343"/>
                </a:lnTo>
                <a:lnTo>
                  <a:pt x="3233" y="3253"/>
                </a:lnTo>
                <a:lnTo>
                  <a:pt x="3199" y="3253"/>
                </a:lnTo>
                <a:lnTo>
                  <a:pt x="3199" y="3162"/>
                </a:lnTo>
                <a:lnTo>
                  <a:pt x="3165" y="3162"/>
                </a:lnTo>
                <a:lnTo>
                  <a:pt x="3165" y="3072"/>
                </a:lnTo>
                <a:lnTo>
                  <a:pt x="3165" y="2982"/>
                </a:lnTo>
                <a:lnTo>
                  <a:pt x="3130" y="2982"/>
                </a:lnTo>
                <a:lnTo>
                  <a:pt x="3130" y="2891"/>
                </a:lnTo>
                <a:lnTo>
                  <a:pt x="3096" y="2891"/>
                </a:lnTo>
                <a:lnTo>
                  <a:pt x="3096" y="2801"/>
                </a:lnTo>
                <a:lnTo>
                  <a:pt x="3061" y="2801"/>
                </a:lnTo>
                <a:lnTo>
                  <a:pt x="3061" y="2711"/>
                </a:lnTo>
                <a:lnTo>
                  <a:pt x="3061" y="2620"/>
                </a:lnTo>
                <a:lnTo>
                  <a:pt x="3027" y="2620"/>
                </a:lnTo>
                <a:lnTo>
                  <a:pt x="3027" y="2530"/>
                </a:lnTo>
                <a:lnTo>
                  <a:pt x="2993" y="2530"/>
                </a:lnTo>
                <a:lnTo>
                  <a:pt x="2993" y="2439"/>
                </a:lnTo>
                <a:lnTo>
                  <a:pt x="2958" y="2439"/>
                </a:lnTo>
                <a:lnTo>
                  <a:pt x="2958" y="2349"/>
                </a:lnTo>
                <a:lnTo>
                  <a:pt x="2958" y="2259"/>
                </a:lnTo>
                <a:lnTo>
                  <a:pt x="2924" y="2259"/>
                </a:lnTo>
                <a:lnTo>
                  <a:pt x="2924" y="2168"/>
                </a:lnTo>
                <a:lnTo>
                  <a:pt x="2889" y="2168"/>
                </a:lnTo>
                <a:lnTo>
                  <a:pt x="2889" y="2078"/>
                </a:lnTo>
                <a:lnTo>
                  <a:pt x="2855" y="2078"/>
                </a:lnTo>
                <a:lnTo>
                  <a:pt x="2855" y="1988"/>
                </a:lnTo>
                <a:lnTo>
                  <a:pt x="2821" y="1988"/>
                </a:lnTo>
                <a:lnTo>
                  <a:pt x="2821" y="1897"/>
                </a:lnTo>
                <a:lnTo>
                  <a:pt x="2786" y="1897"/>
                </a:lnTo>
                <a:lnTo>
                  <a:pt x="2786" y="1807"/>
                </a:lnTo>
                <a:lnTo>
                  <a:pt x="2752" y="1807"/>
                </a:lnTo>
                <a:lnTo>
                  <a:pt x="2752" y="1717"/>
                </a:lnTo>
                <a:lnTo>
                  <a:pt x="2717" y="1717"/>
                </a:lnTo>
                <a:lnTo>
                  <a:pt x="2717" y="1626"/>
                </a:lnTo>
                <a:lnTo>
                  <a:pt x="2683" y="1626"/>
                </a:lnTo>
                <a:lnTo>
                  <a:pt x="2683" y="1536"/>
                </a:lnTo>
                <a:lnTo>
                  <a:pt x="2649" y="1536"/>
                </a:lnTo>
                <a:lnTo>
                  <a:pt x="2649" y="1445"/>
                </a:lnTo>
                <a:lnTo>
                  <a:pt x="2614" y="1445"/>
                </a:lnTo>
                <a:lnTo>
                  <a:pt x="2614" y="1355"/>
                </a:lnTo>
                <a:lnTo>
                  <a:pt x="2580" y="1355"/>
                </a:lnTo>
                <a:lnTo>
                  <a:pt x="2580" y="1265"/>
                </a:lnTo>
                <a:lnTo>
                  <a:pt x="2511" y="1265"/>
                </a:lnTo>
                <a:lnTo>
                  <a:pt x="2511" y="1174"/>
                </a:lnTo>
                <a:lnTo>
                  <a:pt x="2477" y="1174"/>
                </a:lnTo>
                <a:lnTo>
                  <a:pt x="2477" y="1084"/>
                </a:lnTo>
                <a:lnTo>
                  <a:pt x="2442" y="1084"/>
                </a:lnTo>
                <a:lnTo>
                  <a:pt x="2442" y="994"/>
                </a:lnTo>
                <a:lnTo>
                  <a:pt x="2373" y="994"/>
                </a:lnTo>
                <a:lnTo>
                  <a:pt x="2373" y="903"/>
                </a:lnTo>
                <a:lnTo>
                  <a:pt x="2305" y="903"/>
                </a:lnTo>
                <a:lnTo>
                  <a:pt x="2305" y="813"/>
                </a:lnTo>
                <a:lnTo>
                  <a:pt x="2270" y="813"/>
                </a:lnTo>
                <a:lnTo>
                  <a:pt x="2270" y="722"/>
                </a:lnTo>
                <a:lnTo>
                  <a:pt x="2201" y="722"/>
                </a:lnTo>
                <a:lnTo>
                  <a:pt x="2201" y="632"/>
                </a:lnTo>
                <a:lnTo>
                  <a:pt x="2098" y="632"/>
                </a:lnTo>
                <a:lnTo>
                  <a:pt x="2098" y="542"/>
                </a:lnTo>
                <a:lnTo>
                  <a:pt x="2029" y="542"/>
                </a:lnTo>
                <a:lnTo>
                  <a:pt x="2029" y="451"/>
                </a:lnTo>
                <a:lnTo>
                  <a:pt x="1926" y="451"/>
                </a:lnTo>
                <a:lnTo>
                  <a:pt x="1926" y="361"/>
                </a:lnTo>
                <a:lnTo>
                  <a:pt x="1823" y="361"/>
                </a:lnTo>
                <a:lnTo>
                  <a:pt x="1823" y="271"/>
                </a:lnTo>
                <a:lnTo>
                  <a:pt x="1685" y="271"/>
                </a:lnTo>
                <a:lnTo>
                  <a:pt x="1685" y="180"/>
                </a:lnTo>
                <a:lnTo>
                  <a:pt x="1479" y="180"/>
                </a:lnTo>
                <a:lnTo>
                  <a:pt x="1479" y="90"/>
                </a:lnTo>
                <a:lnTo>
                  <a:pt x="1204" y="90"/>
                </a:lnTo>
                <a:lnTo>
                  <a:pt x="1204" y="0"/>
                </a:lnTo>
                <a:lnTo>
                  <a:pt x="0" y="0"/>
                </a:lnTo>
              </a:path>
            </a:pathLst>
          </a:custGeom>
          <a:solidFill>
            <a:srgbClr val="C0C0C0"/>
          </a:solidFill>
          <a:ln w="0">
            <a:solidFill>
              <a:srgbClr val="C0C0C0"/>
            </a:solidFill>
            <a:round/>
            <a:headEnd/>
            <a:tailEnd/>
          </a:ln>
        </p:spPr>
        <p:txBody>
          <a:bodyPr/>
          <a:lstStyle/>
          <a:p>
            <a:endParaRPr lang="en-US"/>
          </a:p>
        </p:txBody>
      </p:sp>
      <p:sp>
        <p:nvSpPr>
          <p:cNvPr id="499890" name="Freeform 178"/>
          <p:cNvSpPr>
            <a:spLocks/>
          </p:cNvSpPr>
          <p:nvPr/>
        </p:nvSpPr>
        <p:spPr bwMode="auto">
          <a:xfrm flipV="1">
            <a:off x="2133600" y="2082800"/>
            <a:ext cx="5486400" cy="3556000"/>
          </a:xfrm>
          <a:custGeom>
            <a:avLst/>
            <a:gdLst>
              <a:gd name="T0" fmla="*/ 2147483647 w 6880"/>
              <a:gd name="T1" fmla="*/ 2147483647 h 9037"/>
              <a:gd name="T2" fmla="*/ 2147483647 w 6880"/>
              <a:gd name="T3" fmla="*/ 2147483647 h 9037"/>
              <a:gd name="T4" fmla="*/ 2147483647 w 6880"/>
              <a:gd name="T5" fmla="*/ 2147483647 h 9037"/>
              <a:gd name="T6" fmla="*/ 2147483647 w 6880"/>
              <a:gd name="T7" fmla="*/ 2147483647 h 9037"/>
              <a:gd name="T8" fmla="*/ 2147483647 w 6880"/>
              <a:gd name="T9" fmla="*/ 2147483647 h 9037"/>
              <a:gd name="T10" fmla="*/ 2147483647 w 6880"/>
              <a:gd name="T11" fmla="*/ 2147483647 h 9037"/>
              <a:gd name="T12" fmla="*/ 2147483647 w 6880"/>
              <a:gd name="T13" fmla="*/ 2147483647 h 9037"/>
              <a:gd name="T14" fmla="*/ 2147483647 w 6880"/>
              <a:gd name="T15" fmla="*/ 2147483647 h 9037"/>
              <a:gd name="T16" fmla="*/ 2147483647 w 6880"/>
              <a:gd name="T17" fmla="*/ 2147483647 h 9037"/>
              <a:gd name="T18" fmla="*/ 2147483647 w 6880"/>
              <a:gd name="T19" fmla="*/ 2147483647 h 9037"/>
              <a:gd name="T20" fmla="*/ 2147483647 w 6880"/>
              <a:gd name="T21" fmla="*/ 2147483647 h 9037"/>
              <a:gd name="T22" fmla="*/ 2147483647 w 6880"/>
              <a:gd name="T23" fmla="*/ 2147483647 h 9037"/>
              <a:gd name="T24" fmla="*/ 2147483647 w 6880"/>
              <a:gd name="T25" fmla="*/ 2147483647 h 9037"/>
              <a:gd name="T26" fmla="*/ 2147483647 w 6880"/>
              <a:gd name="T27" fmla="*/ 2147483647 h 9037"/>
              <a:gd name="T28" fmla="*/ 2147483647 w 6880"/>
              <a:gd name="T29" fmla="*/ 2147483647 h 9037"/>
              <a:gd name="T30" fmla="*/ 2147483647 w 6880"/>
              <a:gd name="T31" fmla="*/ 2147483647 h 9037"/>
              <a:gd name="T32" fmla="*/ 2147483647 w 6880"/>
              <a:gd name="T33" fmla="*/ 2147483647 h 9037"/>
              <a:gd name="T34" fmla="*/ 2147483647 w 6880"/>
              <a:gd name="T35" fmla="*/ 2147483647 h 9037"/>
              <a:gd name="T36" fmla="*/ 2147483647 w 6880"/>
              <a:gd name="T37" fmla="*/ 2147483647 h 9037"/>
              <a:gd name="T38" fmla="*/ 2147483647 w 6880"/>
              <a:gd name="T39" fmla="*/ 2147483647 h 9037"/>
              <a:gd name="T40" fmla="*/ 2147483647 w 6880"/>
              <a:gd name="T41" fmla="*/ 2147483647 h 9037"/>
              <a:gd name="T42" fmla="*/ 2147483647 w 6880"/>
              <a:gd name="T43" fmla="*/ 2147483647 h 9037"/>
              <a:gd name="T44" fmla="*/ 2147483647 w 6880"/>
              <a:gd name="T45" fmla="*/ 2147483647 h 9037"/>
              <a:gd name="T46" fmla="*/ 2147483647 w 6880"/>
              <a:gd name="T47" fmla="*/ 2147483647 h 9037"/>
              <a:gd name="T48" fmla="*/ 2147483647 w 6880"/>
              <a:gd name="T49" fmla="*/ 2147483647 h 9037"/>
              <a:gd name="T50" fmla="*/ 2147483647 w 6880"/>
              <a:gd name="T51" fmla="*/ 2147483647 h 9037"/>
              <a:gd name="T52" fmla="*/ 2147483647 w 6880"/>
              <a:gd name="T53" fmla="*/ 2147483647 h 9037"/>
              <a:gd name="T54" fmla="*/ 2147483647 w 6880"/>
              <a:gd name="T55" fmla="*/ 2147483647 h 9037"/>
              <a:gd name="T56" fmla="*/ 2147483647 w 6880"/>
              <a:gd name="T57" fmla="*/ 2147483647 h 9037"/>
              <a:gd name="T58" fmla="*/ 2147483647 w 6880"/>
              <a:gd name="T59" fmla="*/ 2147483647 h 9037"/>
              <a:gd name="T60" fmla="*/ 2147483647 w 6880"/>
              <a:gd name="T61" fmla="*/ 2147483647 h 9037"/>
              <a:gd name="T62" fmla="*/ 2147483647 w 6880"/>
              <a:gd name="T63" fmla="*/ 2147483647 h 9037"/>
              <a:gd name="T64" fmla="*/ 2147483647 w 6880"/>
              <a:gd name="T65" fmla="*/ 2147483647 h 9037"/>
              <a:gd name="T66" fmla="*/ 2147483647 w 6880"/>
              <a:gd name="T67" fmla="*/ 2147483647 h 9037"/>
              <a:gd name="T68" fmla="*/ 2147483647 w 6880"/>
              <a:gd name="T69" fmla="*/ 2147483647 h 9037"/>
              <a:gd name="T70" fmla="*/ 2147483647 w 6880"/>
              <a:gd name="T71" fmla="*/ 2147483647 h 9037"/>
              <a:gd name="T72" fmla="*/ 2147483647 w 6880"/>
              <a:gd name="T73" fmla="*/ 2147483647 h 9037"/>
              <a:gd name="T74" fmla="*/ 2147483647 w 6880"/>
              <a:gd name="T75" fmla="*/ 2147483647 h 9037"/>
              <a:gd name="T76" fmla="*/ 2147483647 w 6880"/>
              <a:gd name="T77" fmla="*/ 2147483647 h 9037"/>
              <a:gd name="T78" fmla="*/ 2147483647 w 6880"/>
              <a:gd name="T79" fmla="*/ 2147483647 h 9037"/>
              <a:gd name="T80" fmla="*/ 2147483647 w 6880"/>
              <a:gd name="T81" fmla="*/ 2147483647 h 9037"/>
              <a:gd name="T82" fmla="*/ 2147483647 w 6880"/>
              <a:gd name="T83" fmla="*/ 2147483647 h 9037"/>
              <a:gd name="T84" fmla="*/ 2147483647 w 6880"/>
              <a:gd name="T85" fmla="*/ 2147483647 h 9037"/>
              <a:gd name="T86" fmla="*/ 2147483647 w 6880"/>
              <a:gd name="T87" fmla="*/ 2147483647 h 9037"/>
              <a:gd name="T88" fmla="*/ 2147483647 w 6880"/>
              <a:gd name="T89" fmla="*/ 2147483647 h 9037"/>
              <a:gd name="T90" fmla="*/ 2147483647 w 6880"/>
              <a:gd name="T91" fmla="*/ 2147483647 h 9037"/>
              <a:gd name="T92" fmla="*/ 2147483647 w 6880"/>
              <a:gd name="T93" fmla="*/ 2147483647 h 9037"/>
              <a:gd name="T94" fmla="*/ 2147483647 w 6880"/>
              <a:gd name="T95" fmla="*/ 2147483647 h 9037"/>
              <a:gd name="T96" fmla="*/ 2147483647 w 6880"/>
              <a:gd name="T97" fmla="*/ 2147483647 h 9037"/>
              <a:gd name="T98" fmla="*/ 2147483647 w 6880"/>
              <a:gd name="T99" fmla="*/ 2147483647 h 9037"/>
              <a:gd name="T100" fmla="*/ 2147483647 w 6880"/>
              <a:gd name="T101" fmla="*/ 2147483647 h 9037"/>
              <a:gd name="T102" fmla="*/ 2147483647 w 6880"/>
              <a:gd name="T103" fmla="*/ 2147483647 h 9037"/>
              <a:gd name="T104" fmla="*/ 2147483647 w 6880"/>
              <a:gd name="T105" fmla="*/ 2147483647 h 9037"/>
              <a:gd name="T106" fmla="*/ 2147483647 w 6880"/>
              <a:gd name="T107" fmla="*/ 2147483647 h 9037"/>
              <a:gd name="T108" fmla="*/ 2147483647 w 6880"/>
              <a:gd name="T109" fmla="*/ 2147483647 h 9037"/>
              <a:gd name="T110" fmla="*/ 2147483647 w 6880"/>
              <a:gd name="T111" fmla="*/ 2147483647 h 9037"/>
              <a:gd name="T112" fmla="*/ 2147483647 w 6880"/>
              <a:gd name="T113" fmla="*/ 2147483647 h 9037"/>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6880"/>
              <a:gd name="T172" fmla="*/ 0 h 9037"/>
              <a:gd name="T173" fmla="*/ 6880 w 6880"/>
              <a:gd name="T174" fmla="*/ 9037 h 9037"/>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6880" h="9037">
                <a:moveTo>
                  <a:pt x="0" y="0"/>
                </a:moveTo>
                <a:lnTo>
                  <a:pt x="0" y="0"/>
                </a:lnTo>
                <a:lnTo>
                  <a:pt x="0" y="90"/>
                </a:lnTo>
                <a:lnTo>
                  <a:pt x="1789" y="90"/>
                </a:lnTo>
                <a:lnTo>
                  <a:pt x="1789" y="180"/>
                </a:lnTo>
                <a:lnTo>
                  <a:pt x="2029" y="180"/>
                </a:lnTo>
                <a:lnTo>
                  <a:pt x="2029" y="271"/>
                </a:lnTo>
                <a:lnTo>
                  <a:pt x="2201" y="271"/>
                </a:lnTo>
                <a:lnTo>
                  <a:pt x="2201" y="361"/>
                </a:lnTo>
                <a:lnTo>
                  <a:pt x="2305" y="361"/>
                </a:lnTo>
                <a:lnTo>
                  <a:pt x="2305" y="451"/>
                </a:lnTo>
                <a:lnTo>
                  <a:pt x="2373" y="451"/>
                </a:lnTo>
                <a:lnTo>
                  <a:pt x="2373" y="542"/>
                </a:lnTo>
                <a:lnTo>
                  <a:pt x="2442" y="542"/>
                </a:lnTo>
                <a:lnTo>
                  <a:pt x="2442" y="632"/>
                </a:lnTo>
                <a:lnTo>
                  <a:pt x="2511" y="632"/>
                </a:lnTo>
                <a:lnTo>
                  <a:pt x="2511" y="722"/>
                </a:lnTo>
                <a:lnTo>
                  <a:pt x="2545" y="722"/>
                </a:lnTo>
                <a:lnTo>
                  <a:pt x="2545" y="813"/>
                </a:lnTo>
                <a:lnTo>
                  <a:pt x="2614" y="813"/>
                </a:lnTo>
                <a:lnTo>
                  <a:pt x="2614" y="903"/>
                </a:lnTo>
                <a:lnTo>
                  <a:pt x="2649" y="903"/>
                </a:lnTo>
                <a:lnTo>
                  <a:pt x="2649" y="994"/>
                </a:lnTo>
                <a:lnTo>
                  <a:pt x="2683" y="994"/>
                </a:lnTo>
                <a:lnTo>
                  <a:pt x="2683" y="1084"/>
                </a:lnTo>
                <a:lnTo>
                  <a:pt x="2717" y="1084"/>
                </a:lnTo>
                <a:lnTo>
                  <a:pt x="2717" y="1174"/>
                </a:lnTo>
                <a:lnTo>
                  <a:pt x="2752" y="1174"/>
                </a:lnTo>
                <a:lnTo>
                  <a:pt x="2752" y="1265"/>
                </a:lnTo>
                <a:lnTo>
                  <a:pt x="2786" y="1265"/>
                </a:lnTo>
                <a:lnTo>
                  <a:pt x="2786" y="1355"/>
                </a:lnTo>
                <a:lnTo>
                  <a:pt x="2821" y="1355"/>
                </a:lnTo>
                <a:lnTo>
                  <a:pt x="2821" y="1445"/>
                </a:lnTo>
                <a:lnTo>
                  <a:pt x="2821" y="1536"/>
                </a:lnTo>
                <a:lnTo>
                  <a:pt x="2855" y="1536"/>
                </a:lnTo>
                <a:lnTo>
                  <a:pt x="2855" y="1626"/>
                </a:lnTo>
                <a:lnTo>
                  <a:pt x="2889" y="1626"/>
                </a:lnTo>
                <a:lnTo>
                  <a:pt x="2889" y="1717"/>
                </a:lnTo>
                <a:lnTo>
                  <a:pt x="2924" y="1717"/>
                </a:lnTo>
                <a:lnTo>
                  <a:pt x="2924" y="1807"/>
                </a:lnTo>
                <a:lnTo>
                  <a:pt x="2924" y="1897"/>
                </a:lnTo>
                <a:lnTo>
                  <a:pt x="2958" y="1897"/>
                </a:lnTo>
                <a:lnTo>
                  <a:pt x="2958" y="1988"/>
                </a:lnTo>
                <a:lnTo>
                  <a:pt x="2993" y="1988"/>
                </a:lnTo>
                <a:lnTo>
                  <a:pt x="2993" y="2078"/>
                </a:lnTo>
                <a:lnTo>
                  <a:pt x="2993" y="2168"/>
                </a:lnTo>
                <a:lnTo>
                  <a:pt x="3027" y="2168"/>
                </a:lnTo>
                <a:lnTo>
                  <a:pt x="3027" y="2259"/>
                </a:lnTo>
                <a:lnTo>
                  <a:pt x="3027" y="2349"/>
                </a:lnTo>
                <a:lnTo>
                  <a:pt x="3061" y="2349"/>
                </a:lnTo>
                <a:lnTo>
                  <a:pt x="3061" y="2439"/>
                </a:lnTo>
                <a:lnTo>
                  <a:pt x="3061" y="2530"/>
                </a:lnTo>
                <a:lnTo>
                  <a:pt x="3096" y="2530"/>
                </a:lnTo>
                <a:lnTo>
                  <a:pt x="3096" y="2620"/>
                </a:lnTo>
                <a:lnTo>
                  <a:pt x="3096" y="2711"/>
                </a:lnTo>
                <a:lnTo>
                  <a:pt x="3130" y="2711"/>
                </a:lnTo>
                <a:lnTo>
                  <a:pt x="3130" y="2801"/>
                </a:lnTo>
                <a:lnTo>
                  <a:pt x="3130" y="2891"/>
                </a:lnTo>
                <a:lnTo>
                  <a:pt x="3165" y="2891"/>
                </a:lnTo>
                <a:lnTo>
                  <a:pt x="3165" y="2982"/>
                </a:lnTo>
                <a:lnTo>
                  <a:pt x="3165" y="3072"/>
                </a:lnTo>
                <a:lnTo>
                  <a:pt x="3199" y="3072"/>
                </a:lnTo>
                <a:lnTo>
                  <a:pt x="3199" y="3162"/>
                </a:lnTo>
                <a:lnTo>
                  <a:pt x="3199" y="3253"/>
                </a:lnTo>
                <a:lnTo>
                  <a:pt x="3233" y="3253"/>
                </a:lnTo>
                <a:lnTo>
                  <a:pt x="3233" y="3343"/>
                </a:lnTo>
                <a:lnTo>
                  <a:pt x="3233" y="3434"/>
                </a:lnTo>
                <a:lnTo>
                  <a:pt x="3233" y="3524"/>
                </a:lnTo>
                <a:lnTo>
                  <a:pt x="3268" y="3524"/>
                </a:lnTo>
                <a:lnTo>
                  <a:pt x="3268" y="3614"/>
                </a:lnTo>
                <a:lnTo>
                  <a:pt x="3268" y="3705"/>
                </a:lnTo>
                <a:lnTo>
                  <a:pt x="3302" y="3705"/>
                </a:lnTo>
                <a:lnTo>
                  <a:pt x="3302" y="3795"/>
                </a:lnTo>
                <a:lnTo>
                  <a:pt x="3302" y="3885"/>
                </a:lnTo>
                <a:lnTo>
                  <a:pt x="3302" y="3976"/>
                </a:lnTo>
                <a:lnTo>
                  <a:pt x="3337" y="3976"/>
                </a:lnTo>
                <a:lnTo>
                  <a:pt x="3337" y="4066"/>
                </a:lnTo>
                <a:lnTo>
                  <a:pt x="3337" y="4157"/>
                </a:lnTo>
                <a:lnTo>
                  <a:pt x="3371" y="4157"/>
                </a:lnTo>
                <a:lnTo>
                  <a:pt x="3371" y="4247"/>
                </a:lnTo>
                <a:lnTo>
                  <a:pt x="3371" y="4337"/>
                </a:lnTo>
                <a:lnTo>
                  <a:pt x="3371" y="4428"/>
                </a:lnTo>
                <a:lnTo>
                  <a:pt x="3405" y="4428"/>
                </a:lnTo>
                <a:lnTo>
                  <a:pt x="3405" y="4518"/>
                </a:lnTo>
                <a:lnTo>
                  <a:pt x="3405" y="4608"/>
                </a:lnTo>
                <a:lnTo>
                  <a:pt x="3405" y="4699"/>
                </a:lnTo>
                <a:lnTo>
                  <a:pt x="3440" y="4699"/>
                </a:lnTo>
                <a:lnTo>
                  <a:pt x="3440" y="4789"/>
                </a:lnTo>
                <a:lnTo>
                  <a:pt x="3440" y="4879"/>
                </a:lnTo>
                <a:lnTo>
                  <a:pt x="3440" y="4970"/>
                </a:lnTo>
                <a:lnTo>
                  <a:pt x="3474" y="4970"/>
                </a:lnTo>
                <a:lnTo>
                  <a:pt x="3474" y="5060"/>
                </a:lnTo>
                <a:lnTo>
                  <a:pt x="3474" y="5151"/>
                </a:lnTo>
                <a:lnTo>
                  <a:pt x="3509" y="5151"/>
                </a:lnTo>
                <a:lnTo>
                  <a:pt x="3509" y="5241"/>
                </a:lnTo>
                <a:lnTo>
                  <a:pt x="3509" y="5331"/>
                </a:lnTo>
                <a:lnTo>
                  <a:pt x="3509" y="5422"/>
                </a:lnTo>
                <a:lnTo>
                  <a:pt x="3543" y="5422"/>
                </a:lnTo>
                <a:lnTo>
                  <a:pt x="3543" y="5512"/>
                </a:lnTo>
                <a:lnTo>
                  <a:pt x="3543" y="5602"/>
                </a:lnTo>
                <a:lnTo>
                  <a:pt x="3577" y="5602"/>
                </a:lnTo>
                <a:lnTo>
                  <a:pt x="3577" y="5693"/>
                </a:lnTo>
                <a:lnTo>
                  <a:pt x="3577" y="5783"/>
                </a:lnTo>
                <a:lnTo>
                  <a:pt x="3577" y="5874"/>
                </a:lnTo>
                <a:lnTo>
                  <a:pt x="3612" y="5874"/>
                </a:lnTo>
                <a:lnTo>
                  <a:pt x="3612" y="5964"/>
                </a:lnTo>
                <a:lnTo>
                  <a:pt x="3612" y="6054"/>
                </a:lnTo>
                <a:lnTo>
                  <a:pt x="3646" y="6054"/>
                </a:lnTo>
                <a:lnTo>
                  <a:pt x="3646" y="6145"/>
                </a:lnTo>
                <a:lnTo>
                  <a:pt x="3646" y="6235"/>
                </a:lnTo>
                <a:lnTo>
                  <a:pt x="3681" y="6235"/>
                </a:lnTo>
                <a:lnTo>
                  <a:pt x="3681" y="6325"/>
                </a:lnTo>
                <a:lnTo>
                  <a:pt x="3681" y="6416"/>
                </a:lnTo>
                <a:lnTo>
                  <a:pt x="3715" y="6416"/>
                </a:lnTo>
                <a:lnTo>
                  <a:pt x="3715" y="6506"/>
                </a:lnTo>
                <a:lnTo>
                  <a:pt x="3715" y="6597"/>
                </a:lnTo>
                <a:lnTo>
                  <a:pt x="3749" y="6597"/>
                </a:lnTo>
                <a:lnTo>
                  <a:pt x="3749" y="6687"/>
                </a:lnTo>
                <a:lnTo>
                  <a:pt x="3749" y="6777"/>
                </a:lnTo>
                <a:lnTo>
                  <a:pt x="3784" y="6777"/>
                </a:lnTo>
                <a:lnTo>
                  <a:pt x="3784" y="6868"/>
                </a:lnTo>
                <a:lnTo>
                  <a:pt x="3784" y="6958"/>
                </a:lnTo>
                <a:lnTo>
                  <a:pt x="3818" y="6958"/>
                </a:lnTo>
                <a:lnTo>
                  <a:pt x="3818" y="7048"/>
                </a:lnTo>
                <a:lnTo>
                  <a:pt x="3818" y="7139"/>
                </a:lnTo>
                <a:lnTo>
                  <a:pt x="3853" y="7139"/>
                </a:lnTo>
                <a:lnTo>
                  <a:pt x="3853" y="7229"/>
                </a:lnTo>
                <a:lnTo>
                  <a:pt x="3887" y="7229"/>
                </a:lnTo>
                <a:lnTo>
                  <a:pt x="3887" y="7319"/>
                </a:lnTo>
                <a:lnTo>
                  <a:pt x="3887" y="7410"/>
                </a:lnTo>
                <a:lnTo>
                  <a:pt x="3921" y="7410"/>
                </a:lnTo>
                <a:lnTo>
                  <a:pt x="3921" y="7500"/>
                </a:lnTo>
                <a:lnTo>
                  <a:pt x="3956" y="7500"/>
                </a:lnTo>
                <a:lnTo>
                  <a:pt x="3956" y="7591"/>
                </a:lnTo>
                <a:lnTo>
                  <a:pt x="3990" y="7591"/>
                </a:lnTo>
                <a:lnTo>
                  <a:pt x="3990" y="7681"/>
                </a:lnTo>
                <a:lnTo>
                  <a:pt x="3990" y="7771"/>
                </a:lnTo>
                <a:lnTo>
                  <a:pt x="4025" y="7771"/>
                </a:lnTo>
                <a:lnTo>
                  <a:pt x="4025" y="7862"/>
                </a:lnTo>
                <a:lnTo>
                  <a:pt x="4059" y="7862"/>
                </a:lnTo>
                <a:lnTo>
                  <a:pt x="4059" y="7952"/>
                </a:lnTo>
                <a:lnTo>
                  <a:pt x="4093" y="7952"/>
                </a:lnTo>
                <a:lnTo>
                  <a:pt x="4093" y="8042"/>
                </a:lnTo>
                <a:lnTo>
                  <a:pt x="4128" y="8042"/>
                </a:lnTo>
                <a:lnTo>
                  <a:pt x="4128" y="8133"/>
                </a:lnTo>
                <a:lnTo>
                  <a:pt x="4162" y="8133"/>
                </a:lnTo>
                <a:lnTo>
                  <a:pt x="4162" y="8223"/>
                </a:lnTo>
                <a:lnTo>
                  <a:pt x="4197" y="8223"/>
                </a:lnTo>
                <a:lnTo>
                  <a:pt x="4197" y="8314"/>
                </a:lnTo>
                <a:lnTo>
                  <a:pt x="4265" y="8314"/>
                </a:lnTo>
                <a:lnTo>
                  <a:pt x="4265" y="8404"/>
                </a:lnTo>
                <a:lnTo>
                  <a:pt x="4300" y="8404"/>
                </a:lnTo>
                <a:lnTo>
                  <a:pt x="4300" y="8494"/>
                </a:lnTo>
                <a:lnTo>
                  <a:pt x="4369" y="8494"/>
                </a:lnTo>
                <a:lnTo>
                  <a:pt x="4369" y="8585"/>
                </a:lnTo>
                <a:lnTo>
                  <a:pt x="4437" y="8585"/>
                </a:lnTo>
                <a:lnTo>
                  <a:pt x="4437" y="8675"/>
                </a:lnTo>
                <a:lnTo>
                  <a:pt x="4506" y="8675"/>
                </a:lnTo>
                <a:lnTo>
                  <a:pt x="4506" y="8765"/>
                </a:lnTo>
                <a:lnTo>
                  <a:pt x="4609" y="8765"/>
                </a:lnTo>
                <a:lnTo>
                  <a:pt x="4609" y="8856"/>
                </a:lnTo>
                <a:lnTo>
                  <a:pt x="4781" y="8856"/>
                </a:lnTo>
                <a:lnTo>
                  <a:pt x="4781" y="8946"/>
                </a:lnTo>
                <a:lnTo>
                  <a:pt x="5022" y="8946"/>
                </a:lnTo>
                <a:lnTo>
                  <a:pt x="5022" y="9037"/>
                </a:lnTo>
                <a:lnTo>
                  <a:pt x="6880" y="9037"/>
                </a:lnTo>
                <a:lnTo>
                  <a:pt x="6880" y="8946"/>
                </a:lnTo>
                <a:lnTo>
                  <a:pt x="5091" y="8946"/>
                </a:lnTo>
                <a:lnTo>
                  <a:pt x="5091" y="8856"/>
                </a:lnTo>
                <a:lnTo>
                  <a:pt x="4850" y="8856"/>
                </a:lnTo>
                <a:lnTo>
                  <a:pt x="4850" y="8765"/>
                </a:lnTo>
                <a:lnTo>
                  <a:pt x="4678" y="8765"/>
                </a:lnTo>
                <a:lnTo>
                  <a:pt x="4678" y="8675"/>
                </a:lnTo>
                <a:lnTo>
                  <a:pt x="4575" y="8675"/>
                </a:lnTo>
                <a:lnTo>
                  <a:pt x="4575" y="8585"/>
                </a:lnTo>
                <a:lnTo>
                  <a:pt x="4506" y="8585"/>
                </a:lnTo>
                <a:lnTo>
                  <a:pt x="4506" y="8494"/>
                </a:lnTo>
                <a:lnTo>
                  <a:pt x="4437" y="8494"/>
                </a:lnTo>
                <a:lnTo>
                  <a:pt x="4437" y="8404"/>
                </a:lnTo>
                <a:lnTo>
                  <a:pt x="4369" y="8404"/>
                </a:lnTo>
                <a:lnTo>
                  <a:pt x="4369" y="8314"/>
                </a:lnTo>
                <a:lnTo>
                  <a:pt x="4334" y="8314"/>
                </a:lnTo>
                <a:lnTo>
                  <a:pt x="4334" y="8223"/>
                </a:lnTo>
                <a:lnTo>
                  <a:pt x="4265" y="8223"/>
                </a:lnTo>
                <a:lnTo>
                  <a:pt x="4265" y="8133"/>
                </a:lnTo>
                <a:lnTo>
                  <a:pt x="4231" y="8133"/>
                </a:lnTo>
                <a:lnTo>
                  <a:pt x="4231" y="8042"/>
                </a:lnTo>
                <a:lnTo>
                  <a:pt x="4197" y="8042"/>
                </a:lnTo>
                <a:lnTo>
                  <a:pt x="4197" y="7952"/>
                </a:lnTo>
                <a:lnTo>
                  <a:pt x="4162" y="7952"/>
                </a:lnTo>
                <a:lnTo>
                  <a:pt x="4162" y="7862"/>
                </a:lnTo>
                <a:lnTo>
                  <a:pt x="4128" y="7862"/>
                </a:lnTo>
                <a:lnTo>
                  <a:pt x="4128" y="7771"/>
                </a:lnTo>
                <a:lnTo>
                  <a:pt x="4093" y="7771"/>
                </a:lnTo>
                <a:lnTo>
                  <a:pt x="4093" y="7681"/>
                </a:lnTo>
                <a:lnTo>
                  <a:pt x="4059" y="7681"/>
                </a:lnTo>
                <a:lnTo>
                  <a:pt x="4059" y="7591"/>
                </a:lnTo>
                <a:lnTo>
                  <a:pt x="4059" y="7500"/>
                </a:lnTo>
                <a:lnTo>
                  <a:pt x="4025" y="7500"/>
                </a:lnTo>
                <a:lnTo>
                  <a:pt x="4025" y="7410"/>
                </a:lnTo>
                <a:lnTo>
                  <a:pt x="3990" y="7410"/>
                </a:lnTo>
                <a:lnTo>
                  <a:pt x="3990" y="7319"/>
                </a:lnTo>
                <a:lnTo>
                  <a:pt x="3956" y="7319"/>
                </a:lnTo>
                <a:lnTo>
                  <a:pt x="3956" y="7229"/>
                </a:lnTo>
                <a:lnTo>
                  <a:pt x="3956" y="7139"/>
                </a:lnTo>
                <a:lnTo>
                  <a:pt x="3921" y="7139"/>
                </a:lnTo>
                <a:lnTo>
                  <a:pt x="3921" y="7048"/>
                </a:lnTo>
                <a:lnTo>
                  <a:pt x="3887" y="7048"/>
                </a:lnTo>
                <a:lnTo>
                  <a:pt x="3887" y="6958"/>
                </a:lnTo>
                <a:lnTo>
                  <a:pt x="3887" y="6868"/>
                </a:lnTo>
                <a:lnTo>
                  <a:pt x="3853" y="6868"/>
                </a:lnTo>
                <a:lnTo>
                  <a:pt x="3853" y="6777"/>
                </a:lnTo>
                <a:lnTo>
                  <a:pt x="3853" y="6687"/>
                </a:lnTo>
                <a:lnTo>
                  <a:pt x="3818" y="6687"/>
                </a:lnTo>
                <a:lnTo>
                  <a:pt x="3818" y="6597"/>
                </a:lnTo>
                <a:lnTo>
                  <a:pt x="3818" y="6506"/>
                </a:lnTo>
                <a:lnTo>
                  <a:pt x="3784" y="6506"/>
                </a:lnTo>
                <a:lnTo>
                  <a:pt x="3784" y="6416"/>
                </a:lnTo>
                <a:lnTo>
                  <a:pt x="3784" y="6325"/>
                </a:lnTo>
                <a:lnTo>
                  <a:pt x="3749" y="6325"/>
                </a:lnTo>
                <a:lnTo>
                  <a:pt x="3749" y="6235"/>
                </a:lnTo>
                <a:lnTo>
                  <a:pt x="3749" y="6145"/>
                </a:lnTo>
                <a:lnTo>
                  <a:pt x="3715" y="6145"/>
                </a:lnTo>
                <a:lnTo>
                  <a:pt x="3715" y="6054"/>
                </a:lnTo>
                <a:lnTo>
                  <a:pt x="3715" y="5964"/>
                </a:lnTo>
                <a:lnTo>
                  <a:pt x="3681" y="5964"/>
                </a:lnTo>
                <a:lnTo>
                  <a:pt x="3681" y="5874"/>
                </a:lnTo>
                <a:lnTo>
                  <a:pt x="3681" y="5783"/>
                </a:lnTo>
                <a:lnTo>
                  <a:pt x="3646" y="5783"/>
                </a:lnTo>
                <a:lnTo>
                  <a:pt x="3646" y="5693"/>
                </a:lnTo>
                <a:lnTo>
                  <a:pt x="3646" y="5602"/>
                </a:lnTo>
                <a:lnTo>
                  <a:pt x="3646" y="5512"/>
                </a:lnTo>
                <a:lnTo>
                  <a:pt x="3612" y="5512"/>
                </a:lnTo>
                <a:lnTo>
                  <a:pt x="3612" y="5422"/>
                </a:lnTo>
                <a:lnTo>
                  <a:pt x="3612" y="5331"/>
                </a:lnTo>
                <a:lnTo>
                  <a:pt x="3577" y="5331"/>
                </a:lnTo>
                <a:lnTo>
                  <a:pt x="3577" y="5241"/>
                </a:lnTo>
                <a:lnTo>
                  <a:pt x="3577" y="5151"/>
                </a:lnTo>
                <a:lnTo>
                  <a:pt x="3577" y="5060"/>
                </a:lnTo>
                <a:lnTo>
                  <a:pt x="3543" y="5060"/>
                </a:lnTo>
                <a:lnTo>
                  <a:pt x="3543" y="4970"/>
                </a:lnTo>
                <a:lnTo>
                  <a:pt x="3543" y="4879"/>
                </a:lnTo>
                <a:lnTo>
                  <a:pt x="3509" y="4879"/>
                </a:lnTo>
                <a:lnTo>
                  <a:pt x="3509" y="4789"/>
                </a:lnTo>
                <a:lnTo>
                  <a:pt x="3509" y="4699"/>
                </a:lnTo>
                <a:lnTo>
                  <a:pt x="3509" y="4608"/>
                </a:lnTo>
                <a:lnTo>
                  <a:pt x="3474" y="4608"/>
                </a:lnTo>
                <a:lnTo>
                  <a:pt x="3474" y="4518"/>
                </a:lnTo>
                <a:lnTo>
                  <a:pt x="3474" y="4428"/>
                </a:lnTo>
                <a:lnTo>
                  <a:pt x="3474" y="4337"/>
                </a:lnTo>
                <a:lnTo>
                  <a:pt x="3440" y="4337"/>
                </a:lnTo>
                <a:lnTo>
                  <a:pt x="3440" y="4247"/>
                </a:lnTo>
                <a:lnTo>
                  <a:pt x="3440" y="4157"/>
                </a:lnTo>
                <a:lnTo>
                  <a:pt x="3440" y="4066"/>
                </a:lnTo>
                <a:lnTo>
                  <a:pt x="3405" y="4066"/>
                </a:lnTo>
                <a:lnTo>
                  <a:pt x="3405" y="3976"/>
                </a:lnTo>
                <a:lnTo>
                  <a:pt x="3405" y="3885"/>
                </a:lnTo>
                <a:lnTo>
                  <a:pt x="3371" y="3885"/>
                </a:lnTo>
                <a:lnTo>
                  <a:pt x="3371" y="3795"/>
                </a:lnTo>
                <a:lnTo>
                  <a:pt x="3371" y="3705"/>
                </a:lnTo>
                <a:lnTo>
                  <a:pt x="3371" y="3614"/>
                </a:lnTo>
                <a:lnTo>
                  <a:pt x="3337" y="3614"/>
                </a:lnTo>
                <a:lnTo>
                  <a:pt x="3337" y="3524"/>
                </a:lnTo>
                <a:lnTo>
                  <a:pt x="3337" y="3434"/>
                </a:lnTo>
                <a:lnTo>
                  <a:pt x="3302" y="3434"/>
                </a:lnTo>
                <a:lnTo>
                  <a:pt x="3302" y="3343"/>
                </a:lnTo>
                <a:lnTo>
                  <a:pt x="3302" y="3253"/>
                </a:lnTo>
                <a:lnTo>
                  <a:pt x="3302" y="3162"/>
                </a:lnTo>
                <a:lnTo>
                  <a:pt x="3268" y="3162"/>
                </a:lnTo>
                <a:lnTo>
                  <a:pt x="3268" y="3072"/>
                </a:lnTo>
                <a:lnTo>
                  <a:pt x="3268" y="2982"/>
                </a:lnTo>
                <a:lnTo>
                  <a:pt x="3233" y="2982"/>
                </a:lnTo>
                <a:lnTo>
                  <a:pt x="3233" y="2891"/>
                </a:lnTo>
                <a:lnTo>
                  <a:pt x="3233" y="2801"/>
                </a:lnTo>
                <a:lnTo>
                  <a:pt x="3199" y="2801"/>
                </a:lnTo>
                <a:lnTo>
                  <a:pt x="3199" y="2711"/>
                </a:lnTo>
                <a:lnTo>
                  <a:pt x="3199" y="2620"/>
                </a:lnTo>
                <a:lnTo>
                  <a:pt x="3165" y="2620"/>
                </a:lnTo>
                <a:lnTo>
                  <a:pt x="3165" y="2530"/>
                </a:lnTo>
                <a:lnTo>
                  <a:pt x="3165" y="2439"/>
                </a:lnTo>
                <a:lnTo>
                  <a:pt x="3130" y="2439"/>
                </a:lnTo>
                <a:lnTo>
                  <a:pt x="3130" y="2349"/>
                </a:lnTo>
                <a:lnTo>
                  <a:pt x="3130" y="2259"/>
                </a:lnTo>
                <a:lnTo>
                  <a:pt x="3096" y="2259"/>
                </a:lnTo>
                <a:lnTo>
                  <a:pt x="3096" y="2168"/>
                </a:lnTo>
                <a:lnTo>
                  <a:pt x="3096" y="2078"/>
                </a:lnTo>
                <a:lnTo>
                  <a:pt x="3061" y="2078"/>
                </a:lnTo>
                <a:lnTo>
                  <a:pt x="3061" y="1988"/>
                </a:lnTo>
                <a:lnTo>
                  <a:pt x="3061" y="1897"/>
                </a:lnTo>
                <a:lnTo>
                  <a:pt x="3027" y="1897"/>
                </a:lnTo>
                <a:lnTo>
                  <a:pt x="3027" y="1807"/>
                </a:lnTo>
                <a:lnTo>
                  <a:pt x="2993" y="1807"/>
                </a:lnTo>
                <a:lnTo>
                  <a:pt x="2993" y="1717"/>
                </a:lnTo>
                <a:lnTo>
                  <a:pt x="2993" y="1626"/>
                </a:lnTo>
                <a:lnTo>
                  <a:pt x="2958" y="1626"/>
                </a:lnTo>
                <a:lnTo>
                  <a:pt x="2958" y="1536"/>
                </a:lnTo>
                <a:lnTo>
                  <a:pt x="2924" y="1536"/>
                </a:lnTo>
                <a:lnTo>
                  <a:pt x="2924" y="1445"/>
                </a:lnTo>
                <a:lnTo>
                  <a:pt x="2889" y="1445"/>
                </a:lnTo>
                <a:lnTo>
                  <a:pt x="2889" y="1355"/>
                </a:lnTo>
                <a:lnTo>
                  <a:pt x="2889" y="1265"/>
                </a:lnTo>
                <a:lnTo>
                  <a:pt x="2855" y="1265"/>
                </a:lnTo>
                <a:lnTo>
                  <a:pt x="2855" y="1174"/>
                </a:lnTo>
                <a:lnTo>
                  <a:pt x="2821" y="1174"/>
                </a:lnTo>
                <a:lnTo>
                  <a:pt x="2821" y="1084"/>
                </a:lnTo>
                <a:lnTo>
                  <a:pt x="2786" y="1084"/>
                </a:lnTo>
                <a:lnTo>
                  <a:pt x="2786" y="994"/>
                </a:lnTo>
                <a:lnTo>
                  <a:pt x="2752" y="994"/>
                </a:lnTo>
                <a:lnTo>
                  <a:pt x="2752" y="903"/>
                </a:lnTo>
                <a:lnTo>
                  <a:pt x="2717" y="903"/>
                </a:lnTo>
                <a:lnTo>
                  <a:pt x="2717" y="813"/>
                </a:lnTo>
                <a:lnTo>
                  <a:pt x="2683" y="813"/>
                </a:lnTo>
                <a:lnTo>
                  <a:pt x="2683" y="722"/>
                </a:lnTo>
                <a:lnTo>
                  <a:pt x="2614" y="722"/>
                </a:lnTo>
                <a:lnTo>
                  <a:pt x="2614" y="632"/>
                </a:lnTo>
                <a:lnTo>
                  <a:pt x="2580" y="632"/>
                </a:lnTo>
                <a:lnTo>
                  <a:pt x="2580" y="542"/>
                </a:lnTo>
                <a:lnTo>
                  <a:pt x="2511" y="542"/>
                </a:lnTo>
                <a:lnTo>
                  <a:pt x="2511" y="451"/>
                </a:lnTo>
                <a:lnTo>
                  <a:pt x="2442" y="451"/>
                </a:lnTo>
                <a:lnTo>
                  <a:pt x="2442" y="361"/>
                </a:lnTo>
                <a:lnTo>
                  <a:pt x="2373" y="361"/>
                </a:lnTo>
                <a:lnTo>
                  <a:pt x="2373" y="271"/>
                </a:lnTo>
                <a:lnTo>
                  <a:pt x="2270" y="271"/>
                </a:lnTo>
                <a:lnTo>
                  <a:pt x="2270" y="180"/>
                </a:lnTo>
                <a:lnTo>
                  <a:pt x="2098" y="180"/>
                </a:lnTo>
                <a:lnTo>
                  <a:pt x="2098" y="90"/>
                </a:lnTo>
                <a:lnTo>
                  <a:pt x="1857" y="90"/>
                </a:lnTo>
                <a:lnTo>
                  <a:pt x="1857" y="0"/>
                </a:lnTo>
                <a:lnTo>
                  <a:pt x="0" y="0"/>
                </a:lnTo>
              </a:path>
            </a:pathLst>
          </a:custGeom>
          <a:solidFill>
            <a:srgbClr val="C0C0C0"/>
          </a:solidFill>
          <a:ln w="0">
            <a:solidFill>
              <a:srgbClr val="C0C0C0"/>
            </a:solidFill>
            <a:round/>
            <a:headEnd/>
            <a:tailEnd/>
          </a:ln>
        </p:spPr>
        <p:txBody>
          <a:bodyPr/>
          <a:lstStyle/>
          <a:p>
            <a:endParaRPr lang="en-US"/>
          </a:p>
        </p:txBody>
      </p:sp>
      <p:sp>
        <p:nvSpPr>
          <p:cNvPr id="499891" name="Freeform 179"/>
          <p:cNvSpPr>
            <a:spLocks/>
          </p:cNvSpPr>
          <p:nvPr/>
        </p:nvSpPr>
        <p:spPr bwMode="auto">
          <a:xfrm flipV="1">
            <a:off x="2133600" y="2082800"/>
            <a:ext cx="5486400" cy="3556000"/>
          </a:xfrm>
          <a:custGeom>
            <a:avLst/>
            <a:gdLst>
              <a:gd name="T0" fmla="*/ 2147483647 w 6880"/>
              <a:gd name="T1" fmla="*/ 2147483647 h 9037"/>
              <a:gd name="T2" fmla="*/ 2147483647 w 6880"/>
              <a:gd name="T3" fmla="*/ 2147483647 h 9037"/>
              <a:gd name="T4" fmla="*/ 2147483647 w 6880"/>
              <a:gd name="T5" fmla="*/ 2147483647 h 9037"/>
              <a:gd name="T6" fmla="*/ 2147483647 w 6880"/>
              <a:gd name="T7" fmla="*/ 2147483647 h 9037"/>
              <a:gd name="T8" fmla="*/ 2147483647 w 6880"/>
              <a:gd name="T9" fmla="*/ 2147483647 h 9037"/>
              <a:gd name="T10" fmla="*/ 2147483647 w 6880"/>
              <a:gd name="T11" fmla="*/ 2147483647 h 9037"/>
              <a:gd name="T12" fmla="*/ 2147483647 w 6880"/>
              <a:gd name="T13" fmla="*/ 2147483647 h 9037"/>
              <a:gd name="T14" fmla="*/ 2147483647 w 6880"/>
              <a:gd name="T15" fmla="*/ 2147483647 h 9037"/>
              <a:gd name="T16" fmla="*/ 2147483647 w 6880"/>
              <a:gd name="T17" fmla="*/ 2147483647 h 9037"/>
              <a:gd name="T18" fmla="*/ 2147483647 w 6880"/>
              <a:gd name="T19" fmla="*/ 2147483647 h 9037"/>
              <a:gd name="T20" fmla="*/ 2147483647 w 6880"/>
              <a:gd name="T21" fmla="*/ 2147483647 h 9037"/>
              <a:gd name="T22" fmla="*/ 2147483647 w 6880"/>
              <a:gd name="T23" fmla="*/ 2147483647 h 9037"/>
              <a:gd name="T24" fmla="*/ 2147483647 w 6880"/>
              <a:gd name="T25" fmla="*/ 2147483647 h 9037"/>
              <a:gd name="T26" fmla="*/ 2147483647 w 6880"/>
              <a:gd name="T27" fmla="*/ 2147483647 h 9037"/>
              <a:gd name="T28" fmla="*/ 2147483647 w 6880"/>
              <a:gd name="T29" fmla="*/ 2147483647 h 9037"/>
              <a:gd name="T30" fmla="*/ 2147483647 w 6880"/>
              <a:gd name="T31" fmla="*/ 2147483647 h 9037"/>
              <a:gd name="T32" fmla="*/ 2147483647 w 6880"/>
              <a:gd name="T33" fmla="*/ 2147483647 h 9037"/>
              <a:gd name="T34" fmla="*/ 2147483647 w 6880"/>
              <a:gd name="T35" fmla="*/ 2147483647 h 9037"/>
              <a:gd name="T36" fmla="*/ 2147483647 w 6880"/>
              <a:gd name="T37" fmla="*/ 2147483647 h 9037"/>
              <a:gd name="T38" fmla="*/ 2147483647 w 6880"/>
              <a:gd name="T39" fmla="*/ 2147483647 h 9037"/>
              <a:gd name="T40" fmla="*/ 2147483647 w 6880"/>
              <a:gd name="T41" fmla="*/ 2147483647 h 9037"/>
              <a:gd name="T42" fmla="*/ 2147483647 w 6880"/>
              <a:gd name="T43" fmla="*/ 2147483647 h 9037"/>
              <a:gd name="T44" fmla="*/ 2147483647 w 6880"/>
              <a:gd name="T45" fmla="*/ 2147483647 h 9037"/>
              <a:gd name="T46" fmla="*/ 2147483647 w 6880"/>
              <a:gd name="T47" fmla="*/ 2147483647 h 9037"/>
              <a:gd name="T48" fmla="*/ 2147483647 w 6880"/>
              <a:gd name="T49" fmla="*/ 2147483647 h 9037"/>
              <a:gd name="T50" fmla="*/ 2147483647 w 6880"/>
              <a:gd name="T51" fmla="*/ 2147483647 h 9037"/>
              <a:gd name="T52" fmla="*/ 2147483647 w 6880"/>
              <a:gd name="T53" fmla="*/ 2147483647 h 9037"/>
              <a:gd name="T54" fmla="*/ 2147483647 w 6880"/>
              <a:gd name="T55" fmla="*/ 2147483647 h 9037"/>
              <a:gd name="T56" fmla="*/ 2147483647 w 6880"/>
              <a:gd name="T57" fmla="*/ 2147483647 h 9037"/>
              <a:gd name="T58" fmla="*/ 2147483647 w 6880"/>
              <a:gd name="T59" fmla="*/ 2147483647 h 9037"/>
              <a:gd name="T60" fmla="*/ 2147483647 w 6880"/>
              <a:gd name="T61" fmla="*/ 2147483647 h 9037"/>
              <a:gd name="T62" fmla="*/ 2147483647 w 6880"/>
              <a:gd name="T63" fmla="*/ 2147483647 h 9037"/>
              <a:gd name="T64" fmla="*/ 2147483647 w 6880"/>
              <a:gd name="T65" fmla="*/ 2147483647 h 9037"/>
              <a:gd name="T66" fmla="*/ 2147483647 w 6880"/>
              <a:gd name="T67" fmla="*/ 2147483647 h 9037"/>
              <a:gd name="T68" fmla="*/ 2147483647 w 6880"/>
              <a:gd name="T69" fmla="*/ 2147483647 h 9037"/>
              <a:gd name="T70" fmla="*/ 2147483647 w 6880"/>
              <a:gd name="T71" fmla="*/ 2147483647 h 9037"/>
              <a:gd name="T72" fmla="*/ 2147483647 w 6880"/>
              <a:gd name="T73" fmla="*/ 2147483647 h 9037"/>
              <a:gd name="T74" fmla="*/ 2147483647 w 6880"/>
              <a:gd name="T75" fmla="*/ 2147483647 h 9037"/>
              <a:gd name="T76" fmla="*/ 2147483647 w 6880"/>
              <a:gd name="T77" fmla="*/ 2147483647 h 9037"/>
              <a:gd name="T78" fmla="*/ 2147483647 w 6880"/>
              <a:gd name="T79" fmla="*/ 2147483647 h 9037"/>
              <a:gd name="T80" fmla="*/ 2147483647 w 6880"/>
              <a:gd name="T81" fmla="*/ 2147483647 h 9037"/>
              <a:gd name="T82" fmla="*/ 2147483647 w 6880"/>
              <a:gd name="T83" fmla="*/ 2147483647 h 9037"/>
              <a:gd name="T84" fmla="*/ 2147483647 w 6880"/>
              <a:gd name="T85" fmla="*/ 2147483647 h 9037"/>
              <a:gd name="T86" fmla="*/ 2147483647 w 6880"/>
              <a:gd name="T87" fmla="*/ 2147483647 h 9037"/>
              <a:gd name="T88" fmla="*/ 2147483647 w 6880"/>
              <a:gd name="T89" fmla="*/ 2147483647 h 9037"/>
              <a:gd name="T90" fmla="*/ 2147483647 w 6880"/>
              <a:gd name="T91" fmla="*/ 2147483647 h 9037"/>
              <a:gd name="T92" fmla="*/ 2147483647 w 6880"/>
              <a:gd name="T93" fmla="*/ 2147483647 h 9037"/>
              <a:gd name="T94" fmla="*/ 2147483647 w 6880"/>
              <a:gd name="T95" fmla="*/ 2147483647 h 9037"/>
              <a:gd name="T96" fmla="*/ 2147483647 w 6880"/>
              <a:gd name="T97" fmla="*/ 2147483647 h 9037"/>
              <a:gd name="T98" fmla="*/ 2147483647 w 6880"/>
              <a:gd name="T99" fmla="*/ 2147483647 h 9037"/>
              <a:gd name="T100" fmla="*/ 2147483647 w 6880"/>
              <a:gd name="T101" fmla="*/ 2147483647 h 9037"/>
              <a:gd name="T102" fmla="*/ 2147483647 w 6880"/>
              <a:gd name="T103" fmla="*/ 2147483647 h 9037"/>
              <a:gd name="T104" fmla="*/ 2147483647 w 6880"/>
              <a:gd name="T105" fmla="*/ 2147483647 h 9037"/>
              <a:gd name="T106" fmla="*/ 2147483647 w 6880"/>
              <a:gd name="T107" fmla="*/ 2147483647 h 9037"/>
              <a:gd name="T108" fmla="*/ 2147483647 w 6880"/>
              <a:gd name="T109" fmla="*/ 2147483647 h 9037"/>
              <a:gd name="T110" fmla="*/ 2147483647 w 6880"/>
              <a:gd name="T111" fmla="*/ 2147483647 h 9037"/>
              <a:gd name="T112" fmla="*/ 2147483647 w 6880"/>
              <a:gd name="T113" fmla="*/ 2147483647 h 9037"/>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6880"/>
              <a:gd name="T172" fmla="*/ 0 h 9037"/>
              <a:gd name="T173" fmla="*/ 6880 w 6880"/>
              <a:gd name="T174" fmla="*/ 9037 h 9037"/>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6880" h="9037">
                <a:moveTo>
                  <a:pt x="0" y="0"/>
                </a:moveTo>
                <a:lnTo>
                  <a:pt x="0" y="0"/>
                </a:lnTo>
                <a:lnTo>
                  <a:pt x="0" y="90"/>
                </a:lnTo>
                <a:lnTo>
                  <a:pt x="2614" y="90"/>
                </a:lnTo>
                <a:lnTo>
                  <a:pt x="2614" y="180"/>
                </a:lnTo>
                <a:lnTo>
                  <a:pt x="2717" y="180"/>
                </a:lnTo>
                <a:lnTo>
                  <a:pt x="2717" y="271"/>
                </a:lnTo>
                <a:lnTo>
                  <a:pt x="2786" y="271"/>
                </a:lnTo>
                <a:lnTo>
                  <a:pt x="2786" y="361"/>
                </a:lnTo>
                <a:lnTo>
                  <a:pt x="2855" y="361"/>
                </a:lnTo>
                <a:lnTo>
                  <a:pt x="2855" y="451"/>
                </a:lnTo>
                <a:lnTo>
                  <a:pt x="2889" y="451"/>
                </a:lnTo>
                <a:lnTo>
                  <a:pt x="2889" y="542"/>
                </a:lnTo>
                <a:lnTo>
                  <a:pt x="2924" y="542"/>
                </a:lnTo>
                <a:lnTo>
                  <a:pt x="2924" y="632"/>
                </a:lnTo>
                <a:lnTo>
                  <a:pt x="2958" y="632"/>
                </a:lnTo>
                <a:lnTo>
                  <a:pt x="2958" y="722"/>
                </a:lnTo>
                <a:lnTo>
                  <a:pt x="2993" y="722"/>
                </a:lnTo>
                <a:lnTo>
                  <a:pt x="2993" y="813"/>
                </a:lnTo>
                <a:lnTo>
                  <a:pt x="2993" y="903"/>
                </a:lnTo>
                <a:lnTo>
                  <a:pt x="3027" y="903"/>
                </a:lnTo>
                <a:lnTo>
                  <a:pt x="3027" y="994"/>
                </a:lnTo>
                <a:lnTo>
                  <a:pt x="3061" y="994"/>
                </a:lnTo>
                <a:lnTo>
                  <a:pt x="3061" y="1084"/>
                </a:lnTo>
                <a:lnTo>
                  <a:pt x="3061" y="1174"/>
                </a:lnTo>
                <a:lnTo>
                  <a:pt x="3061" y="1265"/>
                </a:lnTo>
                <a:lnTo>
                  <a:pt x="3096" y="1265"/>
                </a:lnTo>
                <a:lnTo>
                  <a:pt x="3096" y="1355"/>
                </a:lnTo>
                <a:lnTo>
                  <a:pt x="3096" y="1445"/>
                </a:lnTo>
                <a:lnTo>
                  <a:pt x="3130" y="1445"/>
                </a:lnTo>
                <a:lnTo>
                  <a:pt x="3130" y="1536"/>
                </a:lnTo>
                <a:lnTo>
                  <a:pt x="3130" y="1626"/>
                </a:lnTo>
                <a:lnTo>
                  <a:pt x="3130" y="1717"/>
                </a:lnTo>
                <a:lnTo>
                  <a:pt x="3165" y="1717"/>
                </a:lnTo>
                <a:lnTo>
                  <a:pt x="3165" y="1807"/>
                </a:lnTo>
                <a:lnTo>
                  <a:pt x="3165" y="1897"/>
                </a:lnTo>
                <a:lnTo>
                  <a:pt x="3165" y="1988"/>
                </a:lnTo>
                <a:lnTo>
                  <a:pt x="3199" y="1988"/>
                </a:lnTo>
                <a:lnTo>
                  <a:pt x="3199" y="2078"/>
                </a:lnTo>
                <a:lnTo>
                  <a:pt x="3199" y="2168"/>
                </a:lnTo>
                <a:lnTo>
                  <a:pt x="3199" y="2259"/>
                </a:lnTo>
                <a:lnTo>
                  <a:pt x="3233" y="2259"/>
                </a:lnTo>
                <a:lnTo>
                  <a:pt x="3233" y="2349"/>
                </a:lnTo>
                <a:lnTo>
                  <a:pt x="3233" y="2439"/>
                </a:lnTo>
                <a:lnTo>
                  <a:pt x="3233" y="2530"/>
                </a:lnTo>
                <a:lnTo>
                  <a:pt x="3233" y="2620"/>
                </a:lnTo>
                <a:lnTo>
                  <a:pt x="3268" y="2620"/>
                </a:lnTo>
                <a:lnTo>
                  <a:pt x="3268" y="2711"/>
                </a:lnTo>
                <a:lnTo>
                  <a:pt x="3268" y="2801"/>
                </a:lnTo>
                <a:lnTo>
                  <a:pt x="3268" y="2891"/>
                </a:lnTo>
                <a:lnTo>
                  <a:pt x="3268" y="2982"/>
                </a:lnTo>
                <a:lnTo>
                  <a:pt x="3302" y="2982"/>
                </a:lnTo>
                <a:lnTo>
                  <a:pt x="3302" y="3072"/>
                </a:lnTo>
                <a:lnTo>
                  <a:pt x="3302" y="3162"/>
                </a:lnTo>
                <a:lnTo>
                  <a:pt x="3302" y="3253"/>
                </a:lnTo>
                <a:lnTo>
                  <a:pt x="3302" y="3343"/>
                </a:lnTo>
                <a:lnTo>
                  <a:pt x="3302" y="3434"/>
                </a:lnTo>
                <a:lnTo>
                  <a:pt x="3337" y="3434"/>
                </a:lnTo>
                <a:lnTo>
                  <a:pt x="3337" y="3524"/>
                </a:lnTo>
                <a:lnTo>
                  <a:pt x="3337" y="3614"/>
                </a:lnTo>
                <a:lnTo>
                  <a:pt x="3337" y="3705"/>
                </a:lnTo>
                <a:lnTo>
                  <a:pt x="3337" y="3795"/>
                </a:lnTo>
                <a:lnTo>
                  <a:pt x="3337" y="3885"/>
                </a:lnTo>
                <a:lnTo>
                  <a:pt x="3371" y="3885"/>
                </a:lnTo>
                <a:lnTo>
                  <a:pt x="3371" y="3976"/>
                </a:lnTo>
                <a:lnTo>
                  <a:pt x="3371" y="4066"/>
                </a:lnTo>
                <a:lnTo>
                  <a:pt x="3371" y="4157"/>
                </a:lnTo>
                <a:lnTo>
                  <a:pt x="3371" y="4247"/>
                </a:lnTo>
                <a:lnTo>
                  <a:pt x="3371" y="4337"/>
                </a:lnTo>
                <a:lnTo>
                  <a:pt x="3405" y="4337"/>
                </a:lnTo>
                <a:lnTo>
                  <a:pt x="3405" y="4428"/>
                </a:lnTo>
                <a:lnTo>
                  <a:pt x="3405" y="4518"/>
                </a:lnTo>
                <a:lnTo>
                  <a:pt x="3405" y="4608"/>
                </a:lnTo>
                <a:lnTo>
                  <a:pt x="3405" y="4699"/>
                </a:lnTo>
                <a:lnTo>
                  <a:pt x="3405" y="4789"/>
                </a:lnTo>
                <a:lnTo>
                  <a:pt x="3440" y="4789"/>
                </a:lnTo>
                <a:lnTo>
                  <a:pt x="3440" y="4879"/>
                </a:lnTo>
                <a:lnTo>
                  <a:pt x="3440" y="4970"/>
                </a:lnTo>
                <a:lnTo>
                  <a:pt x="3440" y="5060"/>
                </a:lnTo>
                <a:lnTo>
                  <a:pt x="3440" y="5151"/>
                </a:lnTo>
                <a:lnTo>
                  <a:pt x="3440" y="5241"/>
                </a:lnTo>
                <a:lnTo>
                  <a:pt x="3474" y="5241"/>
                </a:lnTo>
                <a:lnTo>
                  <a:pt x="3474" y="5331"/>
                </a:lnTo>
                <a:lnTo>
                  <a:pt x="3474" y="5422"/>
                </a:lnTo>
                <a:lnTo>
                  <a:pt x="3474" y="5512"/>
                </a:lnTo>
                <a:lnTo>
                  <a:pt x="3474" y="5602"/>
                </a:lnTo>
                <a:lnTo>
                  <a:pt x="3474" y="5693"/>
                </a:lnTo>
                <a:lnTo>
                  <a:pt x="3509" y="5693"/>
                </a:lnTo>
                <a:lnTo>
                  <a:pt x="3509" y="5783"/>
                </a:lnTo>
                <a:lnTo>
                  <a:pt x="3509" y="5874"/>
                </a:lnTo>
                <a:lnTo>
                  <a:pt x="3509" y="5964"/>
                </a:lnTo>
                <a:lnTo>
                  <a:pt x="3509" y="6054"/>
                </a:lnTo>
                <a:lnTo>
                  <a:pt x="3509" y="6145"/>
                </a:lnTo>
                <a:lnTo>
                  <a:pt x="3543" y="6145"/>
                </a:lnTo>
                <a:lnTo>
                  <a:pt x="3543" y="6235"/>
                </a:lnTo>
                <a:lnTo>
                  <a:pt x="3543" y="6325"/>
                </a:lnTo>
                <a:lnTo>
                  <a:pt x="3543" y="6416"/>
                </a:lnTo>
                <a:lnTo>
                  <a:pt x="3543" y="6506"/>
                </a:lnTo>
                <a:lnTo>
                  <a:pt x="3577" y="6506"/>
                </a:lnTo>
                <a:lnTo>
                  <a:pt x="3577" y="6597"/>
                </a:lnTo>
                <a:lnTo>
                  <a:pt x="3577" y="6687"/>
                </a:lnTo>
                <a:lnTo>
                  <a:pt x="3577" y="6777"/>
                </a:lnTo>
                <a:lnTo>
                  <a:pt x="3577" y="6868"/>
                </a:lnTo>
                <a:lnTo>
                  <a:pt x="3612" y="6868"/>
                </a:lnTo>
                <a:lnTo>
                  <a:pt x="3612" y="6958"/>
                </a:lnTo>
                <a:lnTo>
                  <a:pt x="3612" y="7048"/>
                </a:lnTo>
                <a:lnTo>
                  <a:pt x="3612" y="7139"/>
                </a:lnTo>
                <a:lnTo>
                  <a:pt x="3646" y="7139"/>
                </a:lnTo>
                <a:lnTo>
                  <a:pt x="3646" y="7229"/>
                </a:lnTo>
                <a:lnTo>
                  <a:pt x="3646" y="7319"/>
                </a:lnTo>
                <a:lnTo>
                  <a:pt x="3646" y="7410"/>
                </a:lnTo>
                <a:lnTo>
                  <a:pt x="3681" y="7410"/>
                </a:lnTo>
                <a:lnTo>
                  <a:pt x="3681" y="7500"/>
                </a:lnTo>
                <a:lnTo>
                  <a:pt x="3681" y="7591"/>
                </a:lnTo>
                <a:lnTo>
                  <a:pt x="3681" y="7681"/>
                </a:lnTo>
                <a:lnTo>
                  <a:pt x="3715" y="7681"/>
                </a:lnTo>
                <a:lnTo>
                  <a:pt x="3715" y="7771"/>
                </a:lnTo>
                <a:lnTo>
                  <a:pt x="3715" y="7862"/>
                </a:lnTo>
                <a:lnTo>
                  <a:pt x="3749" y="7862"/>
                </a:lnTo>
                <a:lnTo>
                  <a:pt x="3749" y="7952"/>
                </a:lnTo>
                <a:lnTo>
                  <a:pt x="3749" y="8042"/>
                </a:lnTo>
                <a:lnTo>
                  <a:pt x="3749" y="8133"/>
                </a:lnTo>
                <a:lnTo>
                  <a:pt x="3784" y="8133"/>
                </a:lnTo>
                <a:lnTo>
                  <a:pt x="3784" y="8223"/>
                </a:lnTo>
                <a:lnTo>
                  <a:pt x="3818" y="8223"/>
                </a:lnTo>
                <a:lnTo>
                  <a:pt x="3818" y="8314"/>
                </a:lnTo>
                <a:lnTo>
                  <a:pt x="3818" y="8404"/>
                </a:lnTo>
                <a:lnTo>
                  <a:pt x="3853" y="8404"/>
                </a:lnTo>
                <a:lnTo>
                  <a:pt x="3853" y="8494"/>
                </a:lnTo>
                <a:lnTo>
                  <a:pt x="3887" y="8494"/>
                </a:lnTo>
                <a:lnTo>
                  <a:pt x="3887" y="8585"/>
                </a:lnTo>
                <a:lnTo>
                  <a:pt x="3921" y="8585"/>
                </a:lnTo>
                <a:lnTo>
                  <a:pt x="3921" y="8675"/>
                </a:lnTo>
                <a:lnTo>
                  <a:pt x="3956" y="8675"/>
                </a:lnTo>
                <a:lnTo>
                  <a:pt x="3956" y="8765"/>
                </a:lnTo>
                <a:lnTo>
                  <a:pt x="4025" y="8765"/>
                </a:lnTo>
                <a:lnTo>
                  <a:pt x="4025" y="8856"/>
                </a:lnTo>
                <a:lnTo>
                  <a:pt x="4093" y="8856"/>
                </a:lnTo>
                <a:lnTo>
                  <a:pt x="4093" y="8946"/>
                </a:lnTo>
                <a:lnTo>
                  <a:pt x="4197" y="8946"/>
                </a:lnTo>
                <a:lnTo>
                  <a:pt x="4197" y="9037"/>
                </a:lnTo>
                <a:lnTo>
                  <a:pt x="6880" y="9037"/>
                </a:lnTo>
                <a:lnTo>
                  <a:pt x="6880" y="8946"/>
                </a:lnTo>
                <a:lnTo>
                  <a:pt x="4265" y="8946"/>
                </a:lnTo>
                <a:lnTo>
                  <a:pt x="4265" y="8856"/>
                </a:lnTo>
                <a:lnTo>
                  <a:pt x="4162" y="8856"/>
                </a:lnTo>
                <a:lnTo>
                  <a:pt x="4162" y="8765"/>
                </a:lnTo>
                <a:lnTo>
                  <a:pt x="4093" y="8765"/>
                </a:lnTo>
                <a:lnTo>
                  <a:pt x="4093" y="8675"/>
                </a:lnTo>
                <a:lnTo>
                  <a:pt x="4025" y="8675"/>
                </a:lnTo>
                <a:lnTo>
                  <a:pt x="4025" y="8585"/>
                </a:lnTo>
                <a:lnTo>
                  <a:pt x="3990" y="8585"/>
                </a:lnTo>
                <a:lnTo>
                  <a:pt x="3990" y="8494"/>
                </a:lnTo>
                <a:lnTo>
                  <a:pt x="3956" y="8494"/>
                </a:lnTo>
                <a:lnTo>
                  <a:pt x="3956" y="8404"/>
                </a:lnTo>
                <a:lnTo>
                  <a:pt x="3921" y="8404"/>
                </a:lnTo>
                <a:lnTo>
                  <a:pt x="3921" y="8314"/>
                </a:lnTo>
                <a:lnTo>
                  <a:pt x="3887" y="8314"/>
                </a:lnTo>
                <a:lnTo>
                  <a:pt x="3887" y="8223"/>
                </a:lnTo>
                <a:lnTo>
                  <a:pt x="3887" y="8133"/>
                </a:lnTo>
                <a:lnTo>
                  <a:pt x="3853" y="8133"/>
                </a:lnTo>
                <a:lnTo>
                  <a:pt x="3853" y="8042"/>
                </a:lnTo>
                <a:lnTo>
                  <a:pt x="3818" y="8042"/>
                </a:lnTo>
                <a:lnTo>
                  <a:pt x="3818" y="7952"/>
                </a:lnTo>
                <a:lnTo>
                  <a:pt x="3818" y="7862"/>
                </a:lnTo>
                <a:lnTo>
                  <a:pt x="3818" y="7771"/>
                </a:lnTo>
                <a:lnTo>
                  <a:pt x="3784" y="7771"/>
                </a:lnTo>
                <a:lnTo>
                  <a:pt x="3784" y="7681"/>
                </a:lnTo>
                <a:lnTo>
                  <a:pt x="3784" y="7591"/>
                </a:lnTo>
                <a:lnTo>
                  <a:pt x="3749" y="7591"/>
                </a:lnTo>
                <a:lnTo>
                  <a:pt x="3749" y="7500"/>
                </a:lnTo>
                <a:lnTo>
                  <a:pt x="3749" y="7410"/>
                </a:lnTo>
                <a:lnTo>
                  <a:pt x="3749" y="7319"/>
                </a:lnTo>
                <a:lnTo>
                  <a:pt x="3715" y="7319"/>
                </a:lnTo>
                <a:lnTo>
                  <a:pt x="3715" y="7229"/>
                </a:lnTo>
                <a:lnTo>
                  <a:pt x="3715" y="7139"/>
                </a:lnTo>
                <a:lnTo>
                  <a:pt x="3715" y="7048"/>
                </a:lnTo>
                <a:lnTo>
                  <a:pt x="3681" y="7048"/>
                </a:lnTo>
                <a:lnTo>
                  <a:pt x="3681" y="6958"/>
                </a:lnTo>
                <a:lnTo>
                  <a:pt x="3681" y="6868"/>
                </a:lnTo>
                <a:lnTo>
                  <a:pt x="3681" y="6777"/>
                </a:lnTo>
                <a:lnTo>
                  <a:pt x="3646" y="6777"/>
                </a:lnTo>
                <a:lnTo>
                  <a:pt x="3646" y="6687"/>
                </a:lnTo>
                <a:lnTo>
                  <a:pt x="3646" y="6597"/>
                </a:lnTo>
                <a:lnTo>
                  <a:pt x="3646" y="6506"/>
                </a:lnTo>
                <a:lnTo>
                  <a:pt x="3646" y="6416"/>
                </a:lnTo>
                <a:lnTo>
                  <a:pt x="3612" y="6416"/>
                </a:lnTo>
                <a:lnTo>
                  <a:pt x="3612" y="6325"/>
                </a:lnTo>
                <a:lnTo>
                  <a:pt x="3612" y="6235"/>
                </a:lnTo>
                <a:lnTo>
                  <a:pt x="3612" y="6145"/>
                </a:lnTo>
                <a:lnTo>
                  <a:pt x="3612" y="6054"/>
                </a:lnTo>
                <a:lnTo>
                  <a:pt x="3577" y="6054"/>
                </a:lnTo>
                <a:lnTo>
                  <a:pt x="3577" y="5964"/>
                </a:lnTo>
                <a:lnTo>
                  <a:pt x="3577" y="5874"/>
                </a:lnTo>
                <a:lnTo>
                  <a:pt x="3577" y="5783"/>
                </a:lnTo>
                <a:lnTo>
                  <a:pt x="3577" y="5693"/>
                </a:lnTo>
                <a:lnTo>
                  <a:pt x="3577" y="5602"/>
                </a:lnTo>
                <a:lnTo>
                  <a:pt x="3543" y="5602"/>
                </a:lnTo>
                <a:lnTo>
                  <a:pt x="3543" y="5512"/>
                </a:lnTo>
                <a:lnTo>
                  <a:pt x="3543" y="5422"/>
                </a:lnTo>
                <a:lnTo>
                  <a:pt x="3543" y="5331"/>
                </a:lnTo>
                <a:lnTo>
                  <a:pt x="3543" y="5241"/>
                </a:lnTo>
                <a:lnTo>
                  <a:pt x="3543" y="5151"/>
                </a:lnTo>
                <a:lnTo>
                  <a:pt x="3509" y="5151"/>
                </a:lnTo>
                <a:lnTo>
                  <a:pt x="3509" y="5060"/>
                </a:lnTo>
                <a:lnTo>
                  <a:pt x="3509" y="4970"/>
                </a:lnTo>
                <a:lnTo>
                  <a:pt x="3509" y="4879"/>
                </a:lnTo>
                <a:lnTo>
                  <a:pt x="3509" y="4789"/>
                </a:lnTo>
                <a:lnTo>
                  <a:pt x="3509" y="4699"/>
                </a:lnTo>
                <a:lnTo>
                  <a:pt x="3474" y="4699"/>
                </a:lnTo>
                <a:lnTo>
                  <a:pt x="3474" y="4608"/>
                </a:lnTo>
                <a:lnTo>
                  <a:pt x="3474" y="4518"/>
                </a:lnTo>
                <a:lnTo>
                  <a:pt x="3474" y="4428"/>
                </a:lnTo>
                <a:lnTo>
                  <a:pt x="3474" y="4337"/>
                </a:lnTo>
                <a:lnTo>
                  <a:pt x="3474" y="4247"/>
                </a:lnTo>
                <a:lnTo>
                  <a:pt x="3440" y="4247"/>
                </a:lnTo>
                <a:lnTo>
                  <a:pt x="3440" y="4157"/>
                </a:lnTo>
                <a:lnTo>
                  <a:pt x="3440" y="4066"/>
                </a:lnTo>
                <a:lnTo>
                  <a:pt x="3440" y="3976"/>
                </a:lnTo>
                <a:lnTo>
                  <a:pt x="3440" y="3885"/>
                </a:lnTo>
                <a:lnTo>
                  <a:pt x="3440" y="3795"/>
                </a:lnTo>
                <a:lnTo>
                  <a:pt x="3405" y="3795"/>
                </a:lnTo>
                <a:lnTo>
                  <a:pt x="3405" y="3705"/>
                </a:lnTo>
                <a:lnTo>
                  <a:pt x="3405" y="3614"/>
                </a:lnTo>
                <a:lnTo>
                  <a:pt x="3405" y="3524"/>
                </a:lnTo>
                <a:lnTo>
                  <a:pt x="3405" y="3434"/>
                </a:lnTo>
                <a:lnTo>
                  <a:pt x="3405" y="3343"/>
                </a:lnTo>
                <a:lnTo>
                  <a:pt x="3371" y="3343"/>
                </a:lnTo>
                <a:lnTo>
                  <a:pt x="3371" y="3253"/>
                </a:lnTo>
                <a:lnTo>
                  <a:pt x="3371" y="3162"/>
                </a:lnTo>
                <a:lnTo>
                  <a:pt x="3371" y="3072"/>
                </a:lnTo>
                <a:lnTo>
                  <a:pt x="3371" y="2982"/>
                </a:lnTo>
                <a:lnTo>
                  <a:pt x="3371" y="2891"/>
                </a:lnTo>
                <a:lnTo>
                  <a:pt x="3337" y="2891"/>
                </a:lnTo>
                <a:lnTo>
                  <a:pt x="3337" y="2801"/>
                </a:lnTo>
                <a:lnTo>
                  <a:pt x="3337" y="2711"/>
                </a:lnTo>
                <a:lnTo>
                  <a:pt x="3337" y="2620"/>
                </a:lnTo>
                <a:lnTo>
                  <a:pt x="3337" y="2530"/>
                </a:lnTo>
                <a:lnTo>
                  <a:pt x="3302" y="2530"/>
                </a:lnTo>
                <a:lnTo>
                  <a:pt x="3302" y="2439"/>
                </a:lnTo>
                <a:lnTo>
                  <a:pt x="3302" y="2349"/>
                </a:lnTo>
                <a:lnTo>
                  <a:pt x="3302" y="2259"/>
                </a:lnTo>
                <a:lnTo>
                  <a:pt x="3302" y="2168"/>
                </a:lnTo>
                <a:lnTo>
                  <a:pt x="3268" y="2168"/>
                </a:lnTo>
                <a:lnTo>
                  <a:pt x="3268" y="2078"/>
                </a:lnTo>
                <a:lnTo>
                  <a:pt x="3268" y="1988"/>
                </a:lnTo>
                <a:lnTo>
                  <a:pt x="3268" y="1897"/>
                </a:lnTo>
                <a:lnTo>
                  <a:pt x="3233" y="1897"/>
                </a:lnTo>
                <a:lnTo>
                  <a:pt x="3233" y="1807"/>
                </a:lnTo>
                <a:lnTo>
                  <a:pt x="3233" y="1717"/>
                </a:lnTo>
                <a:lnTo>
                  <a:pt x="3233" y="1626"/>
                </a:lnTo>
                <a:lnTo>
                  <a:pt x="3199" y="1626"/>
                </a:lnTo>
                <a:lnTo>
                  <a:pt x="3199" y="1536"/>
                </a:lnTo>
                <a:lnTo>
                  <a:pt x="3199" y="1445"/>
                </a:lnTo>
                <a:lnTo>
                  <a:pt x="3199" y="1355"/>
                </a:lnTo>
                <a:lnTo>
                  <a:pt x="3165" y="1355"/>
                </a:lnTo>
                <a:lnTo>
                  <a:pt x="3165" y="1265"/>
                </a:lnTo>
                <a:lnTo>
                  <a:pt x="3165" y="1174"/>
                </a:lnTo>
                <a:lnTo>
                  <a:pt x="3130" y="1174"/>
                </a:lnTo>
                <a:lnTo>
                  <a:pt x="3130" y="1084"/>
                </a:lnTo>
                <a:lnTo>
                  <a:pt x="3130" y="994"/>
                </a:lnTo>
                <a:lnTo>
                  <a:pt x="3130" y="903"/>
                </a:lnTo>
                <a:lnTo>
                  <a:pt x="3096" y="903"/>
                </a:lnTo>
                <a:lnTo>
                  <a:pt x="3096" y="813"/>
                </a:lnTo>
                <a:lnTo>
                  <a:pt x="3061" y="813"/>
                </a:lnTo>
                <a:lnTo>
                  <a:pt x="3061" y="722"/>
                </a:lnTo>
                <a:lnTo>
                  <a:pt x="3061" y="632"/>
                </a:lnTo>
                <a:lnTo>
                  <a:pt x="3027" y="632"/>
                </a:lnTo>
                <a:lnTo>
                  <a:pt x="3027" y="542"/>
                </a:lnTo>
                <a:lnTo>
                  <a:pt x="2993" y="542"/>
                </a:lnTo>
                <a:lnTo>
                  <a:pt x="2993" y="451"/>
                </a:lnTo>
                <a:lnTo>
                  <a:pt x="2958" y="451"/>
                </a:lnTo>
                <a:lnTo>
                  <a:pt x="2958" y="361"/>
                </a:lnTo>
                <a:lnTo>
                  <a:pt x="2924" y="361"/>
                </a:lnTo>
                <a:lnTo>
                  <a:pt x="2924" y="271"/>
                </a:lnTo>
                <a:lnTo>
                  <a:pt x="2855" y="271"/>
                </a:lnTo>
                <a:lnTo>
                  <a:pt x="2855" y="180"/>
                </a:lnTo>
                <a:lnTo>
                  <a:pt x="2786" y="180"/>
                </a:lnTo>
                <a:lnTo>
                  <a:pt x="2786" y="90"/>
                </a:lnTo>
                <a:lnTo>
                  <a:pt x="2683" y="90"/>
                </a:lnTo>
                <a:lnTo>
                  <a:pt x="2683" y="0"/>
                </a:lnTo>
                <a:lnTo>
                  <a:pt x="0" y="0"/>
                </a:lnTo>
              </a:path>
            </a:pathLst>
          </a:custGeom>
          <a:solidFill>
            <a:srgbClr val="C0C0C0"/>
          </a:solidFill>
          <a:ln w="0">
            <a:solidFill>
              <a:srgbClr val="C0C0C0"/>
            </a:solidFill>
            <a:round/>
            <a:headEnd/>
            <a:tailEnd/>
          </a:ln>
        </p:spPr>
        <p:txBody>
          <a:bodyPr/>
          <a:lstStyle/>
          <a:p>
            <a:endParaRPr lang="en-US"/>
          </a:p>
        </p:txBody>
      </p:sp>
      <p:sp>
        <p:nvSpPr>
          <p:cNvPr id="499892" name="Freeform 180"/>
          <p:cNvSpPr>
            <a:spLocks/>
          </p:cNvSpPr>
          <p:nvPr/>
        </p:nvSpPr>
        <p:spPr bwMode="auto">
          <a:xfrm flipV="1">
            <a:off x="4800600" y="2082800"/>
            <a:ext cx="92075" cy="3556000"/>
          </a:xfrm>
          <a:custGeom>
            <a:avLst/>
            <a:gdLst>
              <a:gd name="T0" fmla="*/ 0 w 69"/>
              <a:gd name="T1" fmla="*/ 2147483647 h 9037"/>
              <a:gd name="T2" fmla="*/ 0 w 69"/>
              <a:gd name="T3" fmla="*/ 2147483647 h 9037"/>
              <a:gd name="T4" fmla="*/ 0 w 69"/>
              <a:gd name="T5" fmla="*/ 2147483647 h 9037"/>
              <a:gd name="T6" fmla="*/ 0 w 69"/>
              <a:gd name="T7" fmla="*/ 2147483647 h 9037"/>
              <a:gd name="T8" fmla="*/ 0 w 69"/>
              <a:gd name="T9" fmla="*/ 2147483647 h 9037"/>
              <a:gd name="T10" fmla="*/ 0 w 69"/>
              <a:gd name="T11" fmla="*/ 2147483647 h 9037"/>
              <a:gd name="T12" fmla="*/ 0 w 69"/>
              <a:gd name="T13" fmla="*/ 2147483647 h 9037"/>
              <a:gd name="T14" fmla="*/ 0 w 69"/>
              <a:gd name="T15" fmla="*/ 2147483647 h 9037"/>
              <a:gd name="T16" fmla="*/ 0 w 69"/>
              <a:gd name="T17" fmla="*/ 2147483647 h 9037"/>
              <a:gd name="T18" fmla="*/ 0 w 69"/>
              <a:gd name="T19" fmla="*/ 2147483647 h 9037"/>
              <a:gd name="T20" fmla="*/ 0 w 69"/>
              <a:gd name="T21" fmla="*/ 2147483647 h 9037"/>
              <a:gd name="T22" fmla="*/ 0 w 69"/>
              <a:gd name="T23" fmla="*/ 2147483647 h 9037"/>
              <a:gd name="T24" fmla="*/ 0 w 69"/>
              <a:gd name="T25" fmla="*/ 2147483647 h 9037"/>
              <a:gd name="T26" fmla="*/ 0 w 69"/>
              <a:gd name="T27" fmla="*/ 2147483647 h 9037"/>
              <a:gd name="T28" fmla="*/ 2147483647 w 69"/>
              <a:gd name="T29" fmla="*/ 2147483647 h 9037"/>
              <a:gd name="T30" fmla="*/ 2147483647 w 69"/>
              <a:gd name="T31" fmla="*/ 2147483647 h 9037"/>
              <a:gd name="T32" fmla="*/ 2147483647 w 69"/>
              <a:gd name="T33" fmla="*/ 2147483647 h 9037"/>
              <a:gd name="T34" fmla="*/ 2147483647 w 69"/>
              <a:gd name="T35" fmla="*/ 2147483647 h 9037"/>
              <a:gd name="T36" fmla="*/ 2147483647 w 69"/>
              <a:gd name="T37" fmla="*/ 2147483647 h 9037"/>
              <a:gd name="T38" fmla="*/ 2147483647 w 69"/>
              <a:gd name="T39" fmla="*/ 2147483647 h 9037"/>
              <a:gd name="T40" fmla="*/ 2147483647 w 69"/>
              <a:gd name="T41" fmla="*/ 2147483647 h 9037"/>
              <a:gd name="T42" fmla="*/ 2147483647 w 69"/>
              <a:gd name="T43" fmla="*/ 2147483647 h 9037"/>
              <a:gd name="T44" fmla="*/ 2147483647 w 69"/>
              <a:gd name="T45" fmla="*/ 2147483647 h 9037"/>
              <a:gd name="T46" fmla="*/ 2147483647 w 69"/>
              <a:gd name="T47" fmla="*/ 2147483647 h 9037"/>
              <a:gd name="T48" fmla="*/ 2147483647 w 69"/>
              <a:gd name="T49" fmla="*/ 2147483647 h 9037"/>
              <a:gd name="T50" fmla="*/ 2147483647 w 69"/>
              <a:gd name="T51" fmla="*/ 2147483647 h 9037"/>
              <a:gd name="T52" fmla="*/ 2147483647 w 69"/>
              <a:gd name="T53" fmla="*/ 2147483647 h 9037"/>
              <a:gd name="T54" fmla="*/ 2147483647 w 69"/>
              <a:gd name="T55" fmla="*/ 2147483647 h 9037"/>
              <a:gd name="T56" fmla="*/ 2147483647 w 69"/>
              <a:gd name="T57" fmla="*/ 2147483647 h 9037"/>
              <a:gd name="T58" fmla="*/ 2147483647 w 69"/>
              <a:gd name="T59" fmla="*/ 2147483647 h 9037"/>
              <a:gd name="T60" fmla="*/ 2147483647 w 69"/>
              <a:gd name="T61" fmla="*/ 2147483647 h 9037"/>
              <a:gd name="T62" fmla="*/ 2147483647 w 69"/>
              <a:gd name="T63" fmla="*/ 2147483647 h 9037"/>
              <a:gd name="T64" fmla="*/ 2147483647 w 69"/>
              <a:gd name="T65" fmla="*/ 2147483647 h 9037"/>
              <a:gd name="T66" fmla="*/ 2147483647 w 69"/>
              <a:gd name="T67" fmla="*/ 2147483647 h 9037"/>
              <a:gd name="T68" fmla="*/ 2147483647 w 69"/>
              <a:gd name="T69" fmla="*/ 2147483647 h 9037"/>
              <a:gd name="T70" fmla="*/ 2147483647 w 69"/>
              <a:gd name="T71" fmla="*/ 2147483647 h 9037"/>
              <a:gd name="T72" fmla="*/ 2147483647 w 69"/>
              <a:gd name="T73" fmla="*/ 2147483647 h 9037"/>
              <a:gd name="T74" fmla="*/ 2147483647 w 69"/>
              <a:gd name="T75" fmla="*/ 2147483647 h 9037"/>
              <a:gd name="T76" fmla="*/ 2147483647 w 69"/>
              <a:gd name="T77" fmla="*/ 2147483647 h 9037"/>
              <a:gd name="T78" fmla="*/ 2147483647 w 69"/>
              <a:gd name="T79" fmla="*/ 2147483647 h 9037"/>
              <a:gd name="T80" fmla="*/ 2147483647 w 69"/>
              <a:gd name="T81" fmla="*/ 2147483647 h 9037"/>
              <a:gd name="T82" fmla="*/ 2147483647 w 69"/>
              <a:gd name="T83" fmla="*/ 2147483647 h 9037"/>
              <a:gd name="T84" fmla="*/ 2147483647 w 69"/>
              <a:gd name="T85" fmla="*/ 2147483647 h 9037"/>
              <a:gd name="T86" fmla="*/ 2147483647 w 69"/>
              <a:gd name="T87" fmla="*/ 2147483647 h 9037"/>
              <a:gd name="T88" fmla="*/ 2147483647 w 69"/>
              <a:gd name="T89" fmla="*/ 2147483647 h 9037"/>
              <a:gd name="T90" fmla="*/ 2147483647 w 69"/>
              <a:gd name="T91" fmla="*/ 2147483647 h 9037"/>
              <a:gd name="T92" fmla="*/ 2147483647 w 69"/>
              <a:gd name="T93" fmla="*/ 2147483647 h 9037"/>
              <a:gd name="T94" fmla="*/ 2147483647 w 69"/>
              <a:gd name="T95" fmla="*/ 2147483647 h 9037"/>
              <a:gd name="T96" fmla="*/ 2147483647 w 69"/>
              <a:gd name="T97" fmla="*/ 2147483647 h 9037"/>
              <a:gd name="T98" fmla="*/ 2147483647 w 69"/>
              <a:gd name="T99" fmla="*/ 2147483647 h 9037"/>
              <a:gd name="T100" fmla="*/ 2147483647 w 69"/>
              <a:gd name="T101" fmla="*/ 2147483647 h 9037"/>
              <a:gd name="T102" fmla="*/ 2147483647 w 69"/>
              <a:gd name="T103" fmla="*/ 2147483647 h 9037"/>
              <a:gd name="T104" fmla="*/ 2147483647 w 69"/>
              <a:gd name="T105" fmla="*/ 2147483647 h 9037"/>
              <a:gd name="T106" fmla="*/ 2147483647 w 69"/>
              <a:gd name="T107" fmla="*/ 2147483647 h 9037"/>
              <a:gd name="T108" fmla="*/ 2147483647 w 69"/>
              <a:gd name="T109" fmla="*/ 2147483647 h 9037"/>
              <a:gd name="T110" fmla="*/ 2147483647 w 69"/>
              <a:gd name="T111" fmla="*/ 2147483647 h 9037"/>
              <a:gd name="T112" fmla="*/ 2147483647 w 69"/>
              <a:gd name="T113" fmla="*/ 2147483647 h 9037"/>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69"/>
              <a:gd name="T172" fmla="*/ 0 h 9037"/>
              <a:gd name="T173" fmla="*/ 69 w 69"/>
              <a:gd name="T174" fmla="*/ 9037 h 9037"/>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69" h="9037">
                <a:moveTo>
                  <a:pt x="0" y="0"/>
                </a:moveTo>
                <a:lnTo>
                  <a:pt x="0" y="0"/>
                </a:lnTo>
                <a:lnTo>
                  <a:pt x="0" y="90"/>
                </a:lnTo>
                <a:lnTo>
                  <a:pt x="0" y="180"/>
                </a:lnTo>
                <a:lnTo>
                  <a:pt x="0" y="271"/>
                </a:lnTo>
                <a:lnTo>
                  <a:pt x="0" y="361"/>
                </a:lnTo>
                <a:lnTo>
                  <a:pt x="0" y="451"/>
                </a:lnTo>
                <a:lnTo>
                  <a:pt x="0" y="542"/>
                </a:lnTo>
                <a:lnTo>
                  <a:pt x="0" y="632"/>
                </a:lnTo>
                <a:lnTo>
                  <a:pt x="0" y="722"/>
                </a:lnTo>
                <a:lnTo>
                  <a:pt x="0" y="813"/>
                </a:lnTo>
                <a:lnTo>
                  <a:pt x="0" y="903"/>
                </a:lnTo>
                <a:lnTo>
                  <a:pt x="0" y="994"/>
                </a:lnTo>
                <a:lnTo>
                  <a:pt x="0" y="1084"/>
                </a:lnTo>
                <a:lnTo>
                  <a:pt x="0" y="1174"/>
                </a:lnTo>
                <a:lnTo>
                  <a:pt x="0" y="1265"/>
                </a:lnTo>
                <a:lnTo>
                  <a:pt x="0" y="1355"/>
                </a:lnTo>
                <a:lnTo>
                  <a:pt x="0" y="1445"/>
                </a:lnTo>
                <a:lnTo>
                  <a:pt x="0" y="1536"/>
                </a:lnTo>
                <a:lnTo>
                  <a:pt x="0" y="1626"/>
                </a:lnTo>
                <a:lnTo>
                  <a:pt x="0" y="1717"/>
                </a:lnTo>
                <a:lnTo>
                  <a:pt x="0" y="1807"/>
                </a:lnTo>
                <a:lnTo>
                  <a:pt x="0" y="1897"/>
                </a:lnTo>
                <a:lnTo>
                  <a:pt x="0" y="1988"/>
                </a:lnTo>
                <a:lnTo>
                  <a:pt x="0" y="2078"/>
                </a:lnTo>
                <a:lnTo>
                  <a:pt x="0" y="2168"/>
                </a:lnTo>
                <a:lnTo>
                  <a:pt x="0" y="2259"/>
                </a:lnTo>
                <a:lnTo>
                  <a:pt x="0" y="2349"/>
                </a:lnTo>
                <a:lnTo>
                  <a:pt x="0" y="2439"/>
                </a:lnTo>
                <a:lnTo>
                  <a:pt x="0" y="2530"/>
                </a:lnTo>
                <a:lnTo>
                  <a:pt x="0" y="2620"/>
                </a:lnTo>
                <a:lnTo>
                  <a:pt x="0" y="2711"/>
                </a:lnTo>
                <a:lnTo>
                  <a:pt x="0" y="2801"/>
                </a:lnTo>
                <a:lnTo>
                  <a:pt x="0" y="2891"/>
                </a:lnTo>
                <a:lnTo>
                  <a:pt x="0" y="2982"/>
                </a:lnTo>
                <a:lnTo>
                  <a:pt x="0" y="3072"/>
                </a:lnTo>
                <a:lnTo>
                  <a:pt x="0" y="3162"/>
                </a:lnTo>
                <a:lnTo>
                  <a:pt x="0" y="3253"/>
                </a:lnTo>
                <a:lnTo>
                  <a:pt x="0" y="3343"/>
                </a:lnTo>
                <a:lnTo>
                  <a:pt x="0" y="3434"/>
                </a:lnTo>
                <a:lnTo>
                  <a:pt x="0" y="3524"/>
                </a:lnTo>
                <a:lnTo>
                  <a:pt x="0" y="3614"/>
                </a:lnTo>
                <a:lnTo>
                  <a:pt x="0" y="3705"/>
                </a:lnTo>
                <a:lnTo>
                  <a:pt x="0" y="3795"/>
                </a:lnTo>
                <a:lnTo>
                  <a:pt x="0" y="3885"/>
                </a:lnTo>
                <a:lnTo>
                  <a:pt x="0" y="3976"/>
                </a:lnTo>
                <a:lnTo>
                  <a:pt x="0" y="4066"/>
                </a:lnTo>
                <a:lnTo>
                  <a:pt x="0" y="4157"/>
                </a:lnTo>
                <a:lnTo>
                  <a:pt x="0" y="4247"/>
                </a:lnTo>
                <a:lnTo>
                  <a:pt x="0" y="4337"/>
                </a:lnTo>
                <a:lnTo>
                  <a:pt x="0" y="4428"/>
                </a:lnTo>
                <a:lnTo>
                  <a:pt x="0" y="4518"/>
                </a:lnTo>
                <a:lnTo>
                  <a:pt x="0" y="4608"/>
                </a:lnTo>
                <a:lnTo>
                  <a:pt x="2" y="4608"/>
                </a:lnTo>
                <a:lnTo>
                  <a:pt x="2" y="4699"/>
                </a:lnTo>
                <a:lnTo>
                  <a:pt x="3" y="4699"/>
                </a:lnTo>
                <a:lnTo>
                  <a:pt x="3" y="4789"/>
                </a:lnTo>
                <a:lnTo>
                  <a:pt x="4" y="4789"/>
                </a:lnTo>
                <a:lnTo>
                  <a:pt x="4" y="4879"/>
                </a:lnTo>
                <a:lnTo>
                  <a:pt x="6" y="4879"/>
                </a:lnTo>
                <a:lnTo>
                  <a:pt x="6" y="4970"/>
                </a:lnTo>
                <a:lnTo>
                  <a:pt x="7" y="4970"/>
                </a:lnTo>
                <a:lnTo>
                  <a:pt x="7" y="5060"/>
                </a:lnTo>
                <a:lnTo>
                  <a:pt x="8" y="5060"/>
                </a:lnTo>
                <a:lnTo>
                  <a:pt x="8" y="5151"/>
                </a:lnTo>
                <a:lnTo>
                  <a:pt x="9" y="5151"/>
                </a:lnTo>
                <a:lnTo>
                  <a:pt x="9" y="5241"/>
                </a:lnTo>
                <a:lnTo>
                  <a:pt x="10" y="5241"/>
                </a:lnTo>
                <a:lnTo>
                  <a:pt x="10" y="5331"/>
                </a:lnTo>
                <a:lnTo>
                  <a:pt x="11" y="5331"/>
                </a:lnTo>
                <a:lnTo>
                  <a:pt x="11" y="5422"/>
                </a:lnTo>
                <a:lnTo>
                  <a:pt x="12" y="5422"/>
                </a:lnTo>
                <a:lnTo>
                  <a:pt x="12" y="5512"/>
                </a:lnTo>
                <a:lnTo>
                  <a:pt x="13" y="5512"/>
                </a:lnTo>
                <a:lnTo>
                  <a:pt x="13" y="5602"/>
                </a:lnTo>
                <a:lnTo>
                  <a:pt x="14" y="5602"/>
                </a:lnTo>
                <a:lnTo>
                  <a:pt x="14" y="5693"/>
                </a:lnTo>
                <a:lnTo>
                  <a:pt x="15" y="5693"/>
                </a:lnTo>
                <a:lnTo>
                  <a:pt x="15" y="5783"/>
                </a:lnTo>
                <a:lnTo>
                  <a:pt x="15" y="5874"/>
                </a:lnTo>
                <a:lnTo>
                  <a:pt x="16" y="5874"/>
                </a:lnTo>
                <a:lnTo>
                  <a:pt x="16" y="5964"/>
                </a:lnTo>
                <a:lnTo>
                  <a:pt x="17" y="5964"/>
                </a:lnTo>
                <a:lnTo>
                  <a:pt x="17" y="6054"/>
                </a:lnTo>
                <a:lnTo>
                  <a:pt x="18" y="6054"/>
                </a:lnTo>
                <a:lnTo>
                  <a:pt x="18" y="6145"/>
                </a:lnTo>
                <a:lnTo>
                  <a:pt x="19" y="6145"/>
                </a:lnTo>
                <a:lnTo>
                  <a:pt x="19" y="6235"/>
                </a:lnTo>
                <a:lnTo>
                  <a:pt x="19" y="6325"/>
                </a:lnTo>
                <a:lnTo>
                  <a:pt x="20" y="6325"/>
                </a:lnTo>
                <a:lnTo>
                  <a:pt x="20" y="6416"/>
                </a:lnTo>
                <a:lnTo>
                  <a:pt x="21" y="6416"/>
                </a:lnTo>
                <a:lnTo>
                  <a:pt x="21" y="6506"/>
                </a:lnTo>
                <a:lnTo>
                  <a:pt x="21" y="6597"/>
                </a:lnTo>
                <a:lnTo>
                  <a:pt x="22" y="6597"/>
                </a:lnTo>
                <a:lnTo>
                  <a:pt x="22" y="6687"/>
                </a:lnTo>
                <a:lnTo>
                  <a:pt x="23" y="6687"/>
                </a:lnTo>
                <a:lnTo>
                  <a:pt x="23" y="6777"/>
                </a:lnTo>
                <a:lnTo>
                  <a:pt x="23" y="6868"/>
                </a:lnTo>
                <a:lnTo>
                  <a:pt x="24" y="6868"/>
                </a:lnTo>
                <a:lnTo>
                  <a:pt x="24" y="6958"/>
                </a:lnTo>
                <a:lnTo>
                  <a:pt x="25" y="6958"/>
                </a:lnTo>
                <a:lnTo>
                  <a:pt x="25" y="7048"/>
                </a:lnTo>
                <a:lnTo>
                  <a:pt x="25" y="7139"/>
                </a:lnTo>
                <a:lnTo>
                  <a:pt x="26" y="7139"/>
                </a:lnTo>
                <a:lnTo>
                  <a:pt x="26" y="7229"/>
                </a:lnTo>
                <a:lnTo>
                  <a:pt x="26" y="7319"/>
                </a:lnTo>
                <a:lnTo>
                  <a:pt x="27" y="7319"/>
                </a:lnTo>
                <a:lnTo>
                  <a:pt x="27" y="7410"/>
                </a:lnTo>
                <a:lnTo>
                  <a:pt x="27" y="7500"/>
                </a:lnTo>
                <a:lnTo>
                  <a:pt x="28" y="7500"/>
                </a:lnTo>
                <a:lnTo>
                  <a:pt x="28" y="7591"/>
                </a:lnTo>
                <a:lnTo>
                  <a:pt x="28" y="7681"/>
                </a:lnTo>
                <a:lnTo>
                  <a:pt x="29" y="7681"/>
                </a:lnTo>
                <a:lnTo>
                  <a:pt x="29" y="7771"/>
                </a:lnTo>
                <a:lnTo>
                  <a:pt x="29" y="7862"/>
                </a:lnTo>
                <a:lnTo>
                  <a:pt x="30" y="7862"/>
                </a:lnTo>
                <a:lnTo>
                  <a:pt x="30" y="7952"/>
                </a:lnTo>
                <a:lnTo>
                  <a:pt x="30" y="8042"/>
                </a:lnTo>
                <a:lnTo>
                  <a:pt x="31" y="8042"/>
                </a:lnTo>
                <a:lnTo>
                  <a:pt x="31" y="8133"/>
                </a:lnTo>
                <a:lnTo>
                  <a:pt x="31" y="8223"/>
                </a:lnTo>
                <a:lnTo>
                  <a:pt x="31" y="8314"/>
                </a:lnTo>
                <a:lnTo>
                  <a:pt x="32" y="8314"/>
                </a:lnTo>
                <a:lnTo>
                  <a:pt x="32" y="8404"/>
                </a:lnTo>
                <a:lnTo>
                  <a:pt x="32" y="8494"/>
                </a:lnTo>
                <a:lnTo>
                  <a:pt x="33" y="8494"/>
                </a:lnTo>
                <a:lnTo>
                  <a:pt x="33" y="8585"/>
                </a:lnTo>
                <a:lnTo>
                  <a:pt x="33" y="8675"/>
                </a:lnTo>
                <a:lnTo>
                  <a:pt x="33" y="8765"/>
                </a:lnTo>
                <a:lnTo>
                  <a:pt x="34" y="8765"/>
                </a:lnTo>
                <a:lnTo>
                  <a:pt x="34" y="8856"/>
                </a:lnTo>
                <a:lnTo>
                  <a:pt x="34" y="8946"/>
                </a:lnTo>
                <a:lnTo>
                  <a:pt x="34" y="9037"/>
                </a:lnTo>
                <a:lnTo>
                  <a:pt x="69" y="9037"/>
                </a:lnTo>
                <a:lnTo>
                  <a:pt x="69" y="8946"/>
                </a:lnTo>
                <a:lnTo>
                  <a:pt x="69" y="8856"/>
                </a:lnTo>
                <a:lnTo>
                  <a:pt x="69" y="8765"/>
                </a:lnTo>
                <a:lnTo>
                  <a:pt x="69" y="8675"/>
                </a:lnTo>
                <a:lnTo>
                  <a:pt x="69" y="8585"/>
                </a:lnTo>
                <a:lnTo>
                  <a:pt x="69" y="8494"/>
                </a:lnTo>
                <a:lnTo>
                  <a:pt x="69" y="8404"/>
                </a:lnTo>
                <a:lnTo>
                  <a:pt x="69" y="8314"/>
                </a:lnTo>
                <a:lnTo>
                  <a:pt x="69" y="8223"/>
                </a:lnTo>
                <a:lnTo>
                  <a:pt x="69" y="8133"/>
                </a:lnTo>
                <a:lnTo>
                  <a:pt x="69" y="8042"/>
                </a:lnTo>
                <a:lnTo>
                  <a:pt x="69" y="7952"/>
                </a:lnTo>
                <a:lnTo>
                  <a:pt x="69" y="7862"/>
                </a:lnTo>
                <a:lnTo>
                  <a:pt x="69" y="7771"/>
                </a:lnTo>
                <a:lnTo>
                  <a:pt x="69" y="7681"/>
                </a:lnTo>
                <a:lnTo>
                  <a:pt x="69" y="7591"/>
                </a:lnTo>
                <a:lnTo>
                  <a:pt x="69" y="7500"/>
                </a:lnTo>
                <a:lnTo>
                  <a:pt x="69" y="7410"/>
                </a:lnTo>
                <a:lnTo>
                  <a:pt x="69" y="7319"/>
                </a:lnTo>
                <a:lnTo>
                  <a:pt x="69" y="7229"/>
                </a:lnTo>
                <a:lnTo>
                  <a:pt x="69" y="7139"/>
                </a:lnTo>
                <a:lnTo>
                  <a:pt x="69" y="7048"/>
                </a:lnTo>
                <a:lnTo>
                  <a:pt x="69" y="6958"/>
                </a:lnTo>
                <a:lnTo>
                  <a:pt x="69" y="6868"/>
                </a:lnTo>
                <a:lnTo>
                  <a:pt x="69" y="6777"/>
                </a:lnTo>
                <a:lnTo>
                  <a:pt x="69" y="6687"/>
                </a:lnTo>
                <a:lnTo>
                  <a:pt x="69" y="6597"/>
                </a:lnTo>
                <a:lnTo>
                  <a:pt x="69" y="6506"/>
                </a:lnTo>
                <a:lnTo>
                  <a:pt x="69" y="6416"/>
                </a:lnTo>
                <a:lnTo>
                  <a:pt x="69" y="6325"/>
                </a:lnTo>
                <a:lnTo>
                  <a:pt x="69" y="6235"/>
                </a:lnTo>
                <a:lnTo>
                  <a:pt x="69" y="6145"/>
                </a:lnTo>
                <a:lnTo>
                  <a:pt x="69" y="6054"/>
                </a:lnTo>
                <a:lnTo>
                  <a:pt x="69" y="5964"/>
                </a:lnTo>
                <a:lnTo>
                  <a:pt x="69" y="5874"/>
                </a:lnTo>
                <a:lnTo>
                  <a:pt x="69" y="5783"/>
                </a:lnTo>
                <a:lnTo>
                  <a:pt x="69" y="5693"/>
                </a:lnTo>
                <a:lnTo>
                  <a:pt x="69" y="5602"/>
                </a:lnTo>
                <a:lnTo>
                  <a:pt x="69" y="5512"/>
                </a:lnTo>
                <a:lnTo>
                  <a:pt x="69" y="5422"/>
                </a:lnTo>
                <a:lnTo>
                  <a:pt x="69" y="5331"/>
                </a:lnTo>
                <a:lnTo>
                  <a:pt x="69" y="5241"/>
                </a:lnTo>
                <a:lnTo>
                  <a:pt x="69" y="5151"/>
                </a:lnTo>
                <a:lnTo>
                  <a:pt x="69" y="5060"/>
                </a:lnTo>
                <a:lnTo>
                  <a:pt x="69" y="4970"/>
                </a:lnTo>
                <a:lnTo>
                  <a:pt x="69" y="4879"/>
                </a:lnTo>
                <a:lnTo>
                  <a:pt x="69" y="4789"/>
                </a:lnTo>
                <a:lnTo>
                  <a:pt x="69" y="4699"/>
                </a:lnTo>
                <a:lnTo>
                  <a:pt x="69" y="4608"/>
                </a:lnTo>
                <a:lnTo>
                  <a:pt x="69" y="4518"/>
                </a:lnTo>
                <a:lnTo>
                  <a:pt x="69" y="4428"/>
                </a:lnTo>
                <a:lnTo>
                  <a:pt x="68" y="4428"/>
                </a:lnTo>
                <a:lnTo>
                  <a:pt x="68" y="4337"/>
                </a:lnTo>
                <a:lnTo>
                  <a:pt x="67" y="4337"/>
                </a:lnTo>
                <a:lnTo>
                  <a:pt x="67" y="4247"/>
                </a:lnTo>
                <a:lnTo>
                  <a:pt x="65" y="4247"/>
                </a:lnTo>
                <a:lnTo>
                  <a:pt x="65" y="4157"/>
                </a:lnTo>
                <a:lnTo>
                  <a:pt x="64" y="4157"/>
                </a:lnTo>
                <a:lnTo>
                  <a:pt x="64" y="4066"/>
                </a:lnTo>
                <a:lnTo>
                  <a:pt x="63" y="4066"/>
                </a:lnTo>
                <a:lnTo>
                  <a:pt x="63" y="3976"/>
                </a:lnTo>
                <a:lnTo>
                  <a:pt x="62" y="3976"/>
                </a:lnTo>
                <a:lnTo>
                  <a:pt x="62" y="3885"/>
                </a:lnTo>
                <a:lnTo>
                  <a:pt x="61" y="3885"/>
                </a:lnTo>
                <a:lnTo>
                  <a:pt x="61" y="3795"/>
                </a:lnTo>
                <a:lnTo>
                  <a:pt x="60" y="3795"/>
                </a:lnTo>
                <a:lnTo>
                  <a:pt x="60" y="3705"/>
                </a:lnTo>
                <a:lnTo>
                  <a:pt x="59" y="3705"/>
                </a:lnTo>
                <a:lnTo>
                  <a:pt x="59" y="3614"/>
                </a:lnTo>
                <a:lnTo>
                  <a:pt x="58" y="3614"/>
                </a:lnTo>
                <a:lnTo>
                  <a:pt x="58" y="3524"/>
                </a:lnTo>
                <a:lnTo>
                  <a:pt x="57" y="3524"/>
                </a:lnTo>
                <a:lnTo>
                  <a:pt x="57" y="3434"/>
                </a:lnTo>
                <a:lnTo>
                  <a:pt x="56" y="3434"/>
                </a:lnTo>
                <a:lnTo>
                  <a:pt x="56" y="3343"/>
                </a:lnTo>
                <a:lnTo>
                  <a:pt x="55" y="3343"/>
                </a:lnTo>
                <a:lnTo>
                  <a:pt x="55" y="3253"/>
                </a:lnTo>
                <a:lnTo>
                  <a:pt x="54" y="3253"/>
                </a:lnTo>
                <a:lnTo>
                  <a:pt x="54" y="3162"/>
                </a:lnTo>
                <a:lnTo>
                  <a:pt x="53" y="3162"/>
                </a:lnTo>
                <a:lnTo>
                  <a:pt x="53" y="3072"/>
                </a:lnTo>
                <a:lnTo>
                  <a:pt x="53" y="2982"/>
                </a:lnTo>
                <a:lnTo>
                  <a:pt x="52" y="2982"/>
                </a:lnTo>
                <a:lnTo>
                  <a:pt x="52" y="2891"/>
                </a:lnTo>
                <a:lnTo>
                  <a:pt x="51" y="2891"/>
                </a:lnTo>
                <a:lnTo>
                  <a:pt x="51" y="2801"/>
                </a:lnTo>
                <a:lnTo>
                  <a:pt x="50" y="2801"/>
                </a:lnTo>
                <a:lnTo>
                  <a:pt x="50" y="2711"/>
                </a:lnTo>
                <a:lnTo>
                  <a:pt x="50" y="2620"/>
                </a:lnTo>
                <a:lnTo>
                  <a:pt x="49" y="2620"/>
                </a:lnTo>
                <a:lnTo>
                  <a:pt x="49" y="2530"/>
                </a:lnTo>
                <a:lnTo>
                  <a:pt x="48" y="2530"/>
                </a:lnTo>
                <a:lnTo>
                  <a:pt x="48" y="2439"/>
                </a:lnTo>
                <a:lnTo>
                  <a:pt x="48" y="2349"/>
                </a:lnTo>
                <a:lnTo>
                  <a:pt x="47" y="2349"/>
                </a:lnTo>
                <a:lnTo>
                  <a:pt x="47" y="2259"/>
                </a:lnTo>
                <a:lnTo>
                  <a:pt x="46" y="2259"/>
                </a:lnTo>
                <a:lnTo>
                  <a:pt x="46" y="2168"/>
                </a:lnTo>
                <a:lnTo>
                  <a:pt x="46" y="2078"/>
                </a:lnTo>
                <a:lnTo>
                  <a:pt x="45" y="2078"/>
                </a:lnTo>
                <a:lnTo>
                  <a:pt x="45" y="1988"/>
                </a:lnTo>
                <a:lnTo>
                  <a:pt x="45" y="1897"/>
                </a:lnTo>
                <a:lnTo>
                  <a:pt x="44" y="1897"/>
                </a:lnTo>
                <a:lnTo>
                  <a:pt x="44" y="1807"/>
                </a:lnTo>
                <a:lnTo>
                  <a:pt x="43" y="1807"/>
                </a:lnTo>
                <a:lnTo>
                  <a:pt x="43" y="1717"/>
                </a:lnTo>
                <a:lnTo>
                  <a:pt x="43" y="1626"/>
                </a:lnTo>
                <a:lnTo>
                  <a:pt x="42" y="1626"/>
                </a:lnTo>
                <a:lnTo>
                  <a:pt x="42" y="1536"/>
                </a:lnTo>
                <a:lnTo>
                  <a:pt x="42" y="1445"/>
                </a:lnTo>
                <a:lnTo>
                  <a:pt x="41" y="1445"/>
                </a:lnTo>
                <a:lnTo>
                  <a:pt x="41" y="1355"/>
                </a:lnTo>
                <a:lnTo>
                  <a:pt x="41" y="1265"/>
                </a:lnTo>
                <a:lnTo>
                  <a:pt x="40" y="1265"/>
                </a:lnTo>
                <a:lnTo>
                  <a:pt x="40" y="1174"/>
                </a:lnTo>
                <a:lnTo>
                  <a:pt x="40" y="1084"/>
                </a:lnTo>
                <a:lnTo>
                  <a:pt x="40" y="994"/>
                </a:lnTo>
                <a:lnTo>
                  <a:pt x="39" y="994"/>
                </a:lnTo>
                <a:lnTo>
                  <a:pt x="39" y="903"/>
                </a:lnTo>
                <a:lnTo>
                  <a:pt x="39" y="813"/>
                </a:lnTo>
                <a:lnTo>
                  <a:pt x="38" y="813"/>
                </a:lnTo>
                <a:lnTo>
                  <a:pt x="38" y="722"/>
                </a:lnTo>
                <a:lnTo>
                  <a:pt x="38" y="632"/>
                </a:lnTo>
                <a:lnTo>
                  <a:pt x="37" y="632"/>
                </a:lnTo>
                <a:lnTo>
                  <a:pt x="37" y="542"/>
                </a:lnTo>
                <a:lnTo>
                  <a:pt x="37" y="451"/>
                </a:lnTo>
                <a:lnTo>
                  <a:pt x="37" y="361"/>
                </a:lnTo>
                <a:lnTo>
                  <a:pt x="36" y="361"/>
                </a:lnTo>
                <a:lnTo>
                  <a:pt x="36" y="271"/>
                </a:lnTo>
                <a:lnTo>
                  <a:pt x="36" y="180"/>
                </a:lnTo>
                <a:lnTo>
                  <a:pt x="36" y="90"/>
                </a:lnTo>
                <a:lnTo>
                  <a:pt x="35" y="90"/>
                </a:lnTo>
                <a:lnTo>
                  <a:pt x="35" y="0"/>
                </a:lnTo>
                <a:lnTo>
                  <a:pt x="0" y="0"/>
                </a:lnTo>
              </a:path>
            </a:pathLst>
          </a:custGeom>
          <a:solidFill>
            <a:srgbClr val="C0C0C0"/>
          </a:solidFill>
          <a:ln w="0">
            <a:solidFill>
              <a:srgbClr val="C0C0C0"/>
            </a:solidFill>
            <a:round/>
            <a:headEnd/>
            <a:tailEnd/>
          </a:ln>
        </p:spPr>
        <p:txBody>
          <a:bodyPr/>
          <a:lstStyle/>
          <a:p>
            <a:endParaRPr lang="en-US"/>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499882"/>
                                        </p:tgtEl>
                                        <p:attrNameLst>
                                          <p:attrName>style.visibility</p:attrName>
                                        </p:attrNameLst>
                                      </p:cBhvr>
                                      <p:to>
                                        <p:strVal val="visible"/>
                                      </p:to>
                                    </p:set>
                                    <p:animEffect transition="in" filter="wipe(down)">
                                      <p:cBhvr>
                                        <p:cTn id="7" dur="500"/>
                                        <p:tgtEl>
                                          <p:spTgt spid="499882"/>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2" presetClass="entr" presetSubtype="4" fill="hold" grpId="0" nodeType="clickEffect">
                                  <p:stCondLst>
                                    <p:cond delay="0"/>
                                  </p:stCondLst>
                                  <p:childTnLst>
                                    <p:set>
                                      <p:cBhvr>
                                        <p:cTn id="11" dur="1" fill="hold">
                                          <p:stCondLst>
                                            <p:cond delay="0"/>
                                          </p:stCondLst>
                                        </p:cTn>
                                        <p:tgtEl>
                                          <p:spTgt spid="499883"/>
                                        </p:tgtEl>
                                        <p:attrNameLst>
                                          <p:attrName>style.visibility</p:attrName>
                                        </p:attrNameLst>
                                      </p:cBhvr>
                                      <p:to>
                                        <p:strVal val="visible"/>
                                      </p:to>
                                    </p:set>
                                    <p:animEffect transition="in" filter="wipe(down)">
                                      <p:cBhvr>
                                        <p:cTn id="12" dur="500"/>
                                        <p:tgtEl>
                                          <p:spTgt spid="499883"/>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22" presetClass="entr" presetSubtype="4" fill="hold" grpId="0" nodeType="clickEffect">
                                  <p:stCondLst>
                                    <p:cond delay="0"/>
                                  </p:stCondLst>
                                  <p:childTnLst>
                                    <p:set>
                                      <p:cBhvr>
                                        <p:cTn id="16" dur="1" fill="hold">
                                          <p:stCondLst>
                                            <p:cond delay="0"/>
                                          </p:stCondLst>
                                        </p:cTn>
                                        <p:tgtEl>
                                          <p:spTgt spid="499884"/>
                                        </p:tgtEl>
                                        <p:attrNameLst>
                                          <p:attrName>style.visibility</p:attrName>
                                        </p:attrNameLst>
                                      </p:cBhvr>
                                      <p:to>
                                        <p:strVal val="visible"/>
                                      </p:to>
                                    </p:set>
                                    <p:animEffect transition="in" filter="wipe(down)">
                                      <p:cBhvr>
                                        <p:cTn id="17" dur="500"/>
                                        <p:tgtEl>
                                          <p:spTgt spid="499884"/>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22" presetClass="entr" presetSubtype="4" fill="hold" grpId="0" nodeType="clickEffect">
                                  <p:stCondLst>
                                    <p:cond delay="0"/>
                                  </p:stCondLst>
                                  <p:childTnLst>
                                    <p:set>
                                      <p:cBhvr>
                                        <p:cTn id="21" dur="1" fill="hold">
                                          <p:stCondLst>
                                            <p:cond delay="0"/>
                                          </p:stCondLst>
                                        </p:cTn>
                                        <p:tgtEl>
                                          <p:spTgt spid="499885"/>
                                        </p:tgtEl>
                                        <p:attrNameLst>
                                          <p:attrName>style.visibility</p:attrName>
                                        </p:attrNameLst>
                                      </p:cBhvr>
                                      <p:to>
                                        <p:strVal val="visible"/>
                                      </p:to>
                                    </p:set>
                                    <p:animEffect transition="in" filter="wipe(down)">
                                      <p:cBhvr>
                                        <p:cTn id="22" dur="500"/>
                                        <p:tgtEl>
                                          <p:spTgt spid="499885"/>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22" presetClass="entr" presetSubtype="4" fill="hold" grpId="0" nodeType="clickEffect">
                                  <p:stCondLst>
                                    <p:cond delay="0"/>
                                  </p:stCondLst>
                                  <p:childTnLst>
                                    <p:set>
                                      <p:cBhvr>
                                        <p:cTn id="26" dur="1" fill="hold">
                                          <p:stCondLst>
                                            <p:cond delay="0"/>
                                          </p:stCondLst>
                                        </p:cTn>
                                        <p:tgtEl>
                                          <p:spTgt spid="499886"/>
                                        </p:tgtEl>
                                        <p:attrNameLst>
                                          <p:attrName>style.visibility</p:attrName>
                                        </p:attrNameLst>
                                      </p:cBhvr>
                                      <p:to>
                                        <p:strVal val="visible"/>
                                      </p:to>
                                    </p:set>
                                    <p:animEffect transition="in" filter="wipe(down)">
                                      <p:cBhvr>
                                        <p:cTn id="27" dur="500"/>
                                        <p:tgtEl>
                                          <p:spTgt spid="499886"/>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22" presetClass="entr" presetSubtype="4" fill="hold" grpId="0" nodeType="clickEffect">
                                  <p:stCondLst>
                                    <p:cond delay="0"/>
                                  </p:stCondLst>
                                  <p:childTnLst>
                                    <p:set>
                                      <p:cBhvr>
                                        <p:cTn id="31" dur="1" fill="hold">
                                          <p:stCondLst>
                                            <p:cond delay="0"/>
                                          </p:stCondLst>
                                        </p:cTn>
                                        <p:tgtEl>
                                          <p:spTgt spid="499887"/>
                                        </p:tgtEl>
                                        <p:attrNameLst>
                                          <p:attrName>style.visibility</p:attrName>
                                        </p:attrNameLst>
                                      </p:cBhvr>
                                      <p:to>
                                        <p:strVal val="visible"/>
                                      </p:to>
                                    </p:set>
                                    <p:animEffect transition="in" filter="wipe(down)">
                                      <p:cBhvr>
                                        <p:cTn id="32" dur="500"/>
                                        <p:tgtEl>
                                          <p:spTgt spid="499887"/>
                                        </p:tgtEl>
                                      </p:cBhvr>
                                    </p:animEffect>
                                  </p:childTnLst>
                                </p:cTn>
                              </p:par>
                            </p:childTnLst>
                          </p:cTn>
                        </p:par>
                      </p:childTnLst>
                    </p:cTn>
                  </p:par>
                  <p:par>
                    <p:cTn id="33" fill="hold" nodeType="clickPar">
                      <p:stCondLst>
                        <p:cond delay="indefinite"/>
                      </p:stCondLst>
                      <p:childTnLst>
                        <p:par>
                          <p:cTn id="34" fill="hold" nodeType="withGroup">
                            <p:stCondLst>
                              <p:cond delay="0"/>
                            </p:stCondLst>
                            <p:childTnLst>
                              <p:par>
                                <p:cTn id="35" presetID="22" presetClass="entr" presetSubtype="4" fill="hold" grpId="0" nodeType="clickEffect">
                                  <p:stCondLst>
                                    <p:cond delay="0"/>
                                  </p:stCondLst>
                                  <p:childTnLst>
                                    <p:set>
                                      <p:cBhvr>
                                        <p:cTn id="36" dur="1" fill="hold">
                                          <p:stCondLst>
                                            <p:cond delay="0"/>
                                          </p:stCondLst>
                                        </p:cTn>
                                        <p:tgtEl>
                                          <p:spTgt spid="499888"/>
                                        </p:tgtEl>
                                        <p:attrNameLst>
                                          <p:attrName>style.visibility</p:attrName>
                                        </p:attrNameLst>
                                      </p:cBhvr>
                                      <p:to>
                                        <p:strVal val="visible"/>
                                      </p:to>
                                    </p:set>
                                    <p:animEffect transition="in" filter="wipe(down)">
                                      <p:cBhvr>
                                        <p:cTn id="37" dur="500"/>
                                        <p:tgtEl>
                                          <p:spTgt spid="499888"/>
                                        </p:tgtEl>
                                      </p:cBhvr>
                                    </p:animEffect>
                                  </p:childTnLst>
                                </p:cTn>
                              </p:par>
                            </p:childTnLst>
                          </p:cTn>
                        </p:par>
                      </p:childTnLst>
                    </p:cTn>
                  </p:par>
                  <p:par>
                    <p:cTn id="38" fill="hold" nodeType="clickPar">
                      <p:stCondLst>
                        <p:cond delay="indefinite"/>
                      </p:stCondLst>
                      <p:childTnLst>
                        <p:par>
                          <p:cTn id="39" fill="hold" nodeType="withGroup">
                            <p:stCondLst>
                              <p:cond delay="0"/>
                            </p:stCondLst>
                            <p:childTnLst>
                              <p:par>
                                <p:cTn id="40" presetID="22" presetClass="entr" presetSubtype="4" fill="hold" grpId="0" nodeType="clickEffect">
                                  <p:stCondLst>
                                    <p:cond delay="0"/>
                                  </p:stCondLst>
                                  <p:childTnLst>
                                    <p:set>
                                      <p:cBhvr>
                                        <p:cTn id="41" dur="1" fill="hold">
                                          <p:stCondLst>
                                            <p:cond delay="0"/>
                                          </p:stCondLst>
                                        </p:cTn>
                                        <p:tgtEl>
                                          <p:spTgt spid="499889"/>
                                        </p:tgtEl>
                                        <p:attrNameLst>
                                          <p:attrName>style.visibility</p:attrName>
                                        </p:attrNameLst>
                                      </p:cBhvr>
                                      <p:to>
                                        <p:strVal val="visible"/>
                                      </p:to>
                                    </p:set>
                                    <p:animEffect transition="in" filter="wipe(down)">
                                      <p:cBhvr>
                                        <p:cTn id="42" dur="500"/>
                                        <p:tgtEl>
                                          <p:spTgt spid="499889"/>
                                        </p:tgtEl>
                                      </p:cBhvr>
                                    </p:animEffect>
                                  </p:childTnLst>
                                </p:cTn>
                              </p:par>
                            </p:childTnLst>
                          </p:cTn>
                        </p:par>
                      </p:childTnLst>
                    </p:cTn>
                  </p:par>
                  <p:par>
                    <p:cTn id="43" fill="hold" nodeType="clickPar">
                      <p:stCondLst>
                        <p:cond delay="indefinite"/>
                      </p:stCondLst>
                      <p:childTnLst>
                        <p:par>
                          <p:cTn id="44" fill="hold" nodeType="withGroup">
                            <p:stCondLst>
                              <p:cond delay="0"/>
                            </p:stCondLst>
                            <p:childTnLst>
                              <p:par>
                                <p:cTn id="45" presetID="22" presetClass="entr" presetSubtype="4" fill="hold" grpId="0" nodeType="clickEffect">
                                  <p:stCondLst>
                                    <p:cond delay="0"/>
                                  </p:stCondLst>
                                  <p:childTnLst>
                                    <p:set>
                                      <p:cBhvr>
                                        <p:cTn id="46" dur="1" fill="hold">
                                          <p:stCondLst>
                                            <p:cond delay="0"/>
                                          </p:stCondLst>
                                        </p:cTn>
                                        <p:tgtEl>
                                          <p:spTgt spid="499890"/>
                                        </p:tgtEl>
                                        <p:attrNameLst>
                                          <p:attrName>style.visibility</p:attrName>
                                        </p:attrNameLst>
                                      </p:cBhvr>
                                      <p:to>
                                        <p:strVal val="visible"/>
                                      </p:to>
                                    </p:set>
                                    <p:animEffect transition="in" filter="wipe(down)">
                                      <p:cBhvr>
                                        <p:cTn id="47" dur="500"/>
                                        <p:tgtEl>
                                          <p:spTgt spid="499890"/>
                                        </p:tgtEl>
                                      </p:cBhvr>
                                    </p:animEffect>
                                  </p:childTnLst>
                                </p:cTn>
                              </p:par>
                            </p:childTnLst>
                          </p:cTn>
                        </p:par>
                      </p:childTnLst>
                    </p:cTn>
                  </p:par>
                  <p:par>
                    <p:cTn id="48" fill="hold" nodeType="clickPar">
                      <p:stCondLst>
                        <p:cond delay="indefinite"/>
                      </p:stCondLst>
                      <p:childTnLst>
                        <p:par>
                          <p:cTn id="49" fill="hold" nodeType="withGroup">
                            <p:stCondLst>
                              <p:cond delay="0"/>
                            </p:stCondLst>
                            <p:childTnLst>
                              <p:par>
                                <p:cTn id="50" presetID="22" presetClass="entr" presetSubtype="4" fill="hold" grpId="0" nodeType="clickEffect">
                                  <p:stCondLst>
                                    <p:cond delay="0"/>
                                  </p:stCondLst>
                                  <p:childTnLst>
                                    <p:set>
                                      <p:cBhvr>
                                        <p:cTn id="51" dur="1" fill="hold">
                                          <p:stCondLst>
                                            <p:cond delay="0"/>
                                          </p:stCondLst>
                                        </p:cTn>
                                        <p:tgtEl>
                                          <p:spTgt spid="499891"/>
                                        </p:tgtEl>
                                        <p:attrNameLst>
                                          <p:attrName>style.visibility</p:attrName>
                                        </p:attrNameLst>
                                      </p:cBhvr>
                                      <p:to>
                                        <p:strVal val="visible"/>
                                      </p:to>
                                    </p:set>
                                    <p:animEffect transition="in" filter="wipe(down)">
                                      <p:cBhvr>
                                        <p:cTn id="52" dur="500"/>
                                        <p:tgtEl>
                                          <p:spTgt spid="499891"/>
                                        </p:tgtEl>
                                      </p:cBhvr>
                                    </p:animEffect>
                                  </p:childTnLst>
                                </p:cTn>
                              </p:par>
                            </p:childTnLst>
                          </p:cTn>
                        </p:par>
                      </p:childTnLst>
                    </p:cTn>
                  </p:par>
                  <p:par>
                    <p:cTn id="53" fill="hold" nodeType="clickPar">
                      <p:stCondLst>
                        <p:cond delay="indefinite"/>
                      </p:stCondLst>
                      <p:childTnLst>
                        <p:par>
                          <p:cTn id="54" fill="hold" nodeType="withGroup">
                            <p:stCondLst>
                              <p:cond delay="0"/>
                            </p:stCondLst>
                            <p:childTnLst>
                              <p:par>
                                <p:cTn id="55" presetID="22" presetClass="entr" presetSubtype="4" fill="hold" grpId="0" nodeType="clickEffect">
                                  <p:stCondLst>
                                    <p:cond delay="0"/>
                                  </p:stCondLst>
                                  <p:childTnLst>
                                    <p:set>
                                      <p:cBhvr>
                                        <p:cTn id="56" dur="1" fill="hold">
                                          <p:stCondLst>
                                            <p:cond delay="0"/>
                                          </p:stCondLst>
                                        </p:cTn>
                                        <p:tgtEl>
                                          <p:spTgt spid="499892"/>
                                        </p:tgtEl>
                                        <p:attrNameLst>
                                          <p:attrName>style.visibility</p:attrName>
                                        </p:attrNameLst>
                                      </p:cBhvr>
                                      <p:to>
                                        <p:strVal val="visible"/>
                                      </p:to>
                                    </p:set>
                                    <p:animEffect transition="in" filter="wipe(down)">
                                      <p:cBhvr>
                                        <p:cTn id="57" dur="500"/>
                                        <p:tgtEl>
                                          <p:spTgt spid="499892"/>
                                        </p:tgtEl>
                                      </p:cBhvr>
                                    </p:animEffect>
                                  </p:childTnLst>
                                </p:cTn>
                              </p:par>
                            </p:childTnLst>
                          </p:cTn>
                        </p:par>
                      </p:childTnLst>
                    </p:cTn>
                  </p:par>
                  <p:par>
                    <p:cTn id="58" fill="hold" nodeType="clickPar">
                      <p:stCondLst>
                        <p:cond delay="indefinite"/>
                      </p:stCondLst>
                      <p:childTnLst>
                        <p:par>
                          <p:cTn id="59" fill="hold" nodeType="withGroup">
                            <p:stCondLst>
                              <p:cond delay="0"/>
                            </p:stCondLst>
                            <p:childTnLst>
                              <p:par>
                                <p:cTn id="60" presetID="1" presetClass="entr" presetSubtype="0" fill="hold" grpId="0" nodeType="clickEffect">
                                  <p:stCondLst>
                                    <p:cond delay="0"/>
                                  </p:stCondLst>
                                  <p:childTnLst>
                                    <p:set>
                                      <p:cBhvr>
                                        <p:cTn id="61" dur="1" fill="hold">
                                          <p:stCondLst>
                                            <p:cond delay="0"/>
                                          </p:stCondLst>
                                        </p:cTn>
                                        <p:tgtEl>
                                          <p:spTgt spid="49987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9879" grpId="0" animBg="1"/>
      <p:bldP spid="499882" grpId="0" animBg="1"/>
      <p:bldP spid="499883" grpId="0" animBg="1"/>
      <p:bldP spid="499884" grpId="0" animBg="1"/>
      <p:bldP spid="499885" grpId="0" animBg="1"/>
      <p:bldP spid="499886" grpId="0" animBg="1"/>
      <p:bldP spid="499887" grpId="0" animBg="1"/>
      <p:bldP spid="499888" grpId="0" animBg="1"/>
      <p:bldP spid="499889" grpId="0" animBg="1"/>
      <p:bldP spid="499890" grpId="0" animBg="1"/>
      <p:bldP spid="499891" grpId="0" animBg="1"/>
      <p:bldP spid="499892" grpId="0" animBg="1"/>
    </p:bldLst>
  </p:timing>
</p:sld>
</file>

<file path=ppt/slides/slide2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8834" name="Rectangle 6"/>
          <p:cNvSpPr>
            <a:spLocks noChangeArrowheads="1"/>
          </p:cNvSpPr>
          <p:nvPr/>
        </p:nvSpPr>
        <p:spPr bwMode="auto">
          <a:xfrm>
            <a:off x="0" y="0"/>
            <a:ext cx="10363200" cy="7086600"/>
          </a:xfrm>
          <a:prstGeom prst="rect">
            <a:avLst/>
          </a:prstGeom>
          <a:solidFill>
            <a:schemeClr val="accent1"/>
          </a:solidFill>
          <a:ln w="9525">
            <a:solidFill>
              <a:schemeClr val="tx1"/>
            </a:solidFill>
            <a:miter lim="800000"/>
            <a:headEnd/>
            <a:tailEnd/>
          </a:ln>
        </p:spPr>
        <p:txBody>
          <a:bodyPr wrap="none" anchor="ct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latin typeface="Arial" panose="020B0604020202020204" pitchFamily="34" charset="0"/>
            </a:endParaRPr>
          </a:p>
        </p:txBody>
      </p:sp>
      <p:pic>
        <p:nvPicPr>
          <p:cNvPr id="248835" name="Picture 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28600" y="2705100"/>
            <a:ext cx="3352800" cy="3333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pic>
      <p:pic>
        <p:nvPicPr>
          <p:cNvPr id="248836" name="Picture 3"/>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267200" y="2590800"/>
            <a:ext cx="4722813" cy="3448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pic>
      <p:sp>
        <p:nvSpPr>
          <p:cNvPr id="248837" name="Rectangle 4"/>
          <p:cNvSpPr>
            <a:spLocks noGrp="1" noChangeArrowheads="1"/>
          </p:cNvSpPr>
          <p:nvPr>
            <p:ph type="title" idx="4294967295"/>
          </p:nvPr>
        </p:nvSpPr>
        <p:spPr>
          <a:xfrm>
            <a:off x="0" y="457200"/>
            <a:ext cx="9144000" cy="1143000"/>
          </a:xfrm>
        </p:spPr>
        <p:txBody>
          <a:bodyPr/>
          <a:lstStyle/>
          <a:p>
            <a:pPr eaLnBrk="1" hangingPunct="1"/>
            <a:r>
              <a:rPr lang="en-US" altLang="en-US"/>
              <a:t>Counterexample: outside the cone!</a:t>
            </a:r>
          </a:p>
        </p:txBody>
      </p:sp>
      <p:sp>
        <p:nvSpPr>
          <p:cNvPr id="94" name="Rectangle 93"/>
          <p:cNvSpPr/>
          <p:nvPr/>
        </p:nvSpPr>
        <p:spPr>
          <a:xfrm>
            <a:off x="944563" y="3200400"/>
            <a:ext cx="2255837" cy="2163763"/>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p>
        </p:txBody>
      </p:sp>
      <p:grpSp>
        <p:nvGrpSpPr>
          <p:cNvPr id="248839" name="Group 91"/>
          <p:cNvGrpSpPr>
            <a:grpSpLocks/>
          </p:cNvGrpSpPr>
          <p:nvPr/>
        </p:nvGrpSpPr>
        <p:grpSpPr bwMode="auto">
          <a:xfrm>
            <a:off x="1905000" y="3352800"/>
            <a:ext cx="1036638" cy="1036638"/>
            <a:chOff x="-1524001" y="1676400"/>
            <a:chExt cx="1036319" cy="1036319"/>
          </a:xfrm>
        </p:grpSpPr>
        <p:sp>
          <p:nvSpPr>
            <p:cNvPr id="49" name="Oval 48"/>
            <p:cNvSpPr/>
            <p:nvPr/>
          </p:nvSpPr>
          <p:spPr>
            <a:xfrm rot="5400000" flipV="1">
              <a:off x="-1386724" y="1856526"/>
              <a:ext cx="44436" cy="46024"/>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53" name="Oval 52"/>
            <p:cNvSpPr/>
            <p:nvPr/>
          </p:nvSpPr>
          <p:spPr>
            <a:xfrm rot="5400000" flipV="1">
              <a:off x="-1274840" y="1985868"/>
              <a:ext cx="46023" cy="46023"/>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74" name="Oval 73"/>
            <p:cNvSpPr/>
            <p:nvPr/>
          </p:nvSpPr>
          <p:spPr>
            <a:xfrm rot="5400000" flipV="1">
              <a:off x="-1312928" y="1901756"/>
              <a:ext cx="46024" cy="46023"/>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77" name="Oval 76"/>
            <p:cNvSpPr/>
            <p:nvPr/>
          </p:nvSpPr>
          <p:spPr>
            <a:xfrm rot="5400000" flipV="1">
              <a:off x="-1506543" y="1719250"/>
              <a:ext cx="46023" cy="46023"/>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78" name="Oval 77"/>
            <p:cNvSpPr/>
            <p:nvPr/>
          </p:nvSpPr>
          <p:spPr>
            <a:xfrm rot="5400000" flipV="1">
              <a:off x="-1429573" y="1729565"/>
              <a:ext cx="44436" cy="46023"/>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81" name="Oval 80"/>
            <p:cNvSpPr/>
            <p:nvPr/>
          </p:nvSpPr>
          <p:spPr>
            <a:xfrm rot="5400000" flipV="1">
              <a:off x="-1524001" y="1676400"/>
              <a:ext cx="46024" cy="46024"/>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82" name="Oval 81"/>
            <p:cNvSpPr/>
            <p:nvPr/>
          </p:nvSpPr>
          <p:spPr>
            <a:xfrm rot="5400000" flipV="1">
              <a:off x="-1463695" y="1749403"/>
              <a:ext cx="46024" cy="46024"/>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83" name="Oval 82"/>
            <p:cNvSpPr/>
            <p:nvPr/>
          </p:nvSpPr>
          <p:spPr>
            <a:xfrm rot="5400000" flipV="1">
              <a:off x="-1349430" y="1825579"/>
              <a:ext cx="46024" cy="46024"/>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85" name="Oval 84"/>
            <p:cNvSpPr/>
            <p:nvPr/>
          </p:nvSpPr>
          <p:spPr>
            <a:xfrm rot="5400000" flipV="1">
              <a:off x="-1430367" y="1800187"/>
              <a:ext cx="46024" cy="46023"/>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nvGrpSpPr>
            <p:cNvPr id="248897" name="Group 90"/>
            <p:cNvGrpSpPr>
              <a:grpSpLocks/>
            </p:cNvGrpSpPr>
            <p:nvPr/>
          </p:nvGrpSpPr>
          <p:grpSpPr bwMode="auto">
            <a:xfrm>
              <a:off x="-1272541" y="1856741"/>
              <a:ext cx="784859" cy="855978"/>
              <a:chOff x="-1272541" y="1856741"/>
              <a:chExt cx="784859" cy="855978"/>
            </a:xfrm>
          </p:grpSpPr>
          <p:sp>
            <p:nvSpPr>
              <p:cNvPr id="50" name="Oval 49"/>
              <p:cNvSpPr/>
              <p:nvPr/>
            </p:nvSpPr>
            <p:spPr>
              <a:xfrm rot="5400000" flipV="1">
                <a:off x="-568620" y="2555604"/>
                <a:ext cx="46024" cy="46024"/>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51" name="Oval 50"/>
              <p:cNvSpPr/>
              <p:nvPr/>
            </p:nvSpPr>
            <p:spPr>
              <a:xfrm rot="5400000" flipV="1">
                <a:off x="-1110584" y="2183451"/>
                <a:ext cx="46023" cy="44436"/>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52" name="Oval 51"/>
              <p:cNvSpPr/>
              <p:nvPr/>
            </p:nvSpPr>
            <p:spPr>
              <a:xfrm rot="5400000" flipV="1">
                <a:off x="-792388" y="2455623"/>
                <a:ext cx="46023" cy="46023"/>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54" name="Oval 53"/>
              <p:cNvSpPr/>
              <p:nvPr/>
            </p:nvSpPr>
            <p:spPr>
              <a:xfrm rot="5400000" flipV="1">
                <a:off x="-655111" y="2511962"/>
                <a:ext cx="44436" cy="46023"/>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55" name="Oval 54"/>
              <p:cNvSpPr/>
              <p:nvPr/>
            </p:nvSpPr>
            <p:spPr>
              <a:xfrm rot="5400000" flipV="1">
                <a:off x="-1066941" y="2209636"/>
                <a:ext cx="46024" cy="46024"/>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56" name="Oval 55"/>
              <p:cNvSpPr/>
              <p:nvPr/>
            </p:nvSpPr>
            <p:spPr>
              <a:xfrm rot="5400000" flipV="1">
                <a:off x="-871739" y="2361989"/>
                <a:ext cx="46024" cy="46023"/>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57" name="Oval 56"/>
              <p:cNvSpPr/>
              <p:nvPr/>
            </p:nvSpPr>
            <p:spPr>
              <a:xfrm rot="5400000" flipV="1">
                <a:off x="-1273253" y="1857319"/>
                <a:ext cx="46024" cy="46024"/>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58" name="Oval 57"/>
              <p:cNvSpPr/>
              <p:nvPr/>
            </p:nvSpPr>
            <p:spPr>
              <a:xfrm rot="5400000" flipV="1">
                <a:off x="-1149466" y="2014434"/>
                <a:ext cx="46023" cy="46024"/>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59" name="Oval 58"/>
              <p:cNvSpPr/>
              <p:nvPr/>
            </p:nvSpPr>
            <p:spPr>
              <a:xfrm rot="5400000" flipV="1">
                <a:off x="-990765" y="2133459"/>
                <a:ext cx="46024" cy="46024"/>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60" name="Oval 59"/>
              <p:cNvSpPr/>
              <p:nvPr/>
            </p:nvSpPr>
            <p:spPr>
              <a:xfrm rot="5400000" flipV="1">
                <a:off x="-859043" y="2328662"/>
                <a:ext cx="46023" cy="46023"/>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61" name="Oval 60"/>
              <p:cNvSpPr/>
              <p:nvPr/>
            </p:nvSpPr>
            <p:spPr>
              <a:xfrm rot="5400000" flipV="1">
                <a:off x="-790802" y="2379446"/>
                <a:ext cx="46023" cy="46024"/>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62" name="Oval 61"/>
              <p:cNvSpPr/>
              <p:nvPr/>
            </p:nvSpPr>
            <p:spPr>
              <a:xfrm rot="5400000" flipV="1">
                <a:off x="-1230403" y="1950953"/>
                <a:ext cx="46023" cy="46023"/>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63" name="Oval 62"/>
              <p:cNvSpPr/>
              <p:nvPr/>
            </p:nvSpPr>
            <p:spPr>
              <a:xfrm rot="5400000" flipV="1">
                <a:off x="-1028853" y="2106480"/>
                <a:ext cx="46023" cy="46024"/>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64" name="Oval 63"/>
              <p:cNvSpPr/>
              <p:nvPr/>
            </p:nvSpPr>
            <p:spPr>
              <a:xfrm rot="5400000" flipV="1">
                <a:off x="-901892" y="2235028"/>
                <a:ext cx="46024" cy="46024"/>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65" name="Oval 64"/>
              <p:cNvSpPr/>
              <p:nvPr/>
            </p:nvSpPr>
            <p:spPr>
              <a:xfrm rot="5400000" flipV="1">
                <a:off x="-1184380" y="1941431"/>
                <a:ext cx="46023" cy="46024"/>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66" name="Oval 65"/>
              <p:cNvSpPr/>
              <p:nvPr/>
            </p:nvSpPr>
            <p:spPr>
              <a:xfrm rot="5400000" flipV="1">
                <a:off x="-1116932" y="2126317"/>
                <a:ext cx="44436" cy="46024"/>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67" name="Oval 66"/>
              <p:cNvSpPr/>
              <p:nvPr/>
            </p:nvSpPr>
            <p:spPr>
              <a:xfrm rot="5400000" flipV="1">
                <a:off x="-1066941" y="2133459"/>
                <a:ext cx="46024" cy="46024"/>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68" name="Oval 67"/>
              <p:cNvSpPr/>
              <p:nvPr/>
            </p:nvSpPr>
            <p:spPr>
              <a:xfrm rot="5400000" flipV="1">
                <a:off x="-914588" y="2285812"/>
                <a:ext cx="46024" cy="46024"/>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69" name="Oval 68"/>
              <p:cNvSpPr/>
              <p:nvPr/>
            </p:nvSpPr>
            <p:spPr>
              <a:xfrm rot="5400000" flipV="1">
                <a:off x="-960611" y="2233441"/>
                <a:ext cx="46023" cy="46023"/>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70" name="Oval 69"/>
              <p:cNvSpPr/>
              <p:nvPr/>
            </p:nvSpPr>
            <p:spPr>
              <a:xfrm rot="5400000" flipV="1">
                <a:off x="-629719" y="2588138"/>
                <a:ext cx="44436" cy="46023"/>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71" name="Oval 70"/>
              <p:cNvSpPr/>
              <p:nvPr/>
            </p:nvSpPr>
            <p:spPr>
              <a:xfrm rot="5400000" flipV="1">
                <a:off x="-838412" y="2404839"/>
                <a:ext cx="46023" cy="46024"/>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72" name="Oval 71"/>
              <p:cNvSpPr/>
              <p:nvPr/>
            </p:nvSpPr>
            <p:spPr>
              <a:xfrm rot="5400000" flipV="1">
                <a:off x="-533706" y="2666695"/>
                <a:ext cx="46024" cy="46024"/>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73" name="Oval 72"/>
              <p:cNvSpPr/>
              <p:nvPr/>
            </p:nvSpPr>
            <p:spPr>
              <a:xfrm rot="5400000" flipV="1">
                <a:off x="-1207392" y="2032684"/>
                <a:ext cx="46024" cy="44436"/>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75" name="Oval 74"/>
              <p:cNvSpPr/>
              <p:nvPr/>
            </p:nvSpPr>
            <p:spPr>
              <a:xfrm rot="5400000" flipV="1">
                <a:off x="-989177" y="2212810"/>
                <a:ext cx="46024" cy="46023"/>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76" name="Oval 75"/>
              <p:cNvSpPr/>
              <p:nvPr/>
            </p:nvSpPr>
            <p:spPr>
              <a:xfrm rot="5400000" flipV="1">
                <a:off x="-731288" y="2473873"/>
                <a:ext cx="44436" cy="46023"/>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79" name="Oval 78"/>
              <p:cNvSpPr/>
              <p:nvPr/>
            </p:nvSpPr>
            <p:spPr>
              <a:xfrm rot="5400000" flipV="1">
                <a:off x="-1168510" y="2069979"/>
                <a:ext cx="46024" cy="46024"/>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80" name="Oval 79"/>
              <p:cNvSpPr/>
              <p:nvPr/>
            </p:nvSpPr>
            <p:spPr>
              <a:xfrm rot="5400000" flipV="1">
                <a:off x="-1070115" y="2022368"/>
                <a:ext cx="46024" cy="46024"/>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84" name="Oval 83"/>
              <p:cNvSpPr/>
              <p:nvPr/>
            </p:nvSpPr>
            <p:spPr>
              <a:xfrm rot="5400000" flipV="1">
                <a:off x="-1214533" y="1976345"/>
                <a:ext cx="46023" cy="46023"/>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86" name="Oval 85"/>
              <p:cNvSpPr/>
              <p:nvPr/>
            </p:nvSpPr>
            <p:spPr>
              <a:xfrm rot="5400000" flipV="1">
                <a:off x="-749539" y="2438165"/>
                <a:ext cx="46024" cy="46024"/>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87" name="Oval 86"/>
              <p:cNvSpPr/>
              <p:nvPr/>
            </p:nvSpPr>
            <p:spPr>
              <a:xfrm rot="5400000" flipV="1">
                <a:off x="-1124867" y="2050141"/>
                <a:ext cx="44436" cy="46023"/>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88" name="Oval 87"/>
              <p:cNvSpPr/>
              <p:nvPr/>
            </p:nvSpPr>
            <p:spPr>
              <a:xfrm rot="5400000" flipV="1">
                <a:off x="-962991" y="2270736"/>
                <a:ext cx="44436" cy="46023"/>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grpSp>
        <p:nvGrpSpPr>
          <p:cNvPr id="248840" name="Group 92"/>
          <p:cNvGrpSpPr>
            <a:grpSpLocks/>
          </p:cNvGrpSpPr>
          <p:nvPr/>
        </p:nvGrpSpPr>
        <p:grpSpPr bwMode="auto">
          <a:xfrm>
            <a:off x="914400" y="4343400"/>
            <a:ext cx="1036638" cy="1036638"/>
            <a:chOff x="-1981200" y="2362200"/>
            <a:chExt cx="1036319" cy="1036319"/>
          </a:xfrm>
        </p:grpSpPr>
        <p:sp>
          <p:nvSpPr>
            <p:cNvPr id="7" name="Oval 6"/>
            <p:cNvSpPr/>
            <p:nvPr/>
          </p:nvSpPr>
          <p:spPr>
            <a:xfrm>
              <a:off x="-1800281" y="2498683"/>
              <a:ext cx="44436" cy="46024"/>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8" name="Oval 7"/>
            <p:cNvSpPr/>
            <p:nvPr/>
          </p:nvSpPr>
          <p:spPr>
            <a:xfrm>
              <a:off x="-1101996" y="3317581"/>
              <a:ext cx="46024" cy="46024"/>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9" name="Oval 8"/>
            <p:cNvSpPr/>
            <p:nvPr/>
          </p:nvSpPr>
          <p:spPr>
            <a:xfrm>
              <a:off x="-1460660" y="2760540"/>
              <a:ext cx="46024" cy="46023"/>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0" name="Oval 9"/>
            <p:cNvSpPr/>
            <p:nvPr/>
          </p:nvSpPr>
          <p:spPr>
            <a:xfrm>
              <a:off x="-1201977" y="3093813"/>
              <a:ext cx="46023" cy="46023"/>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1" name="Oval 10"/>
            <p:cNvSpPr/>
            <p:nvPr/>
          </p:nvSpPr>
          <p:spPr>
            <a:xfrm>
              <a:off x="-1671732" y="2611361"/>
              <a:ext cx="46023" cy="46023"/>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2" name="Oval 11"/>
            <p:cNvSpPr/>
            <p:nvPr/>
          </p:nvSpPr>
          <p:spPr>
            <a:xfrm>
              <a:off x="-1144844" y="3230296"/>
              <a:ext cx="44436" cy="46023"/>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3" name="Oval 12"/>
            <p:cNvSpPr/>
            <p:nvPr/>
          </p:nvSpPr>
          <p:spPr>
            <a:xfrm>
              <a:off x="-1447964" y="2819259"/>
              <a:ext cx="46024" cy="46024"/>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4" name="Oval 13"/>
            <p:cNvSpPr/>
            <p:nvPr/>
          </p:nvSpPr>
          <p:spPr>
            <a:xfrm>
              <a:off x="-1295611" y="2971612"/>
              <a:ext cx="46024" cy="46024"/>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5" name="Oval 14"/>
            <p:cNvSpPr/>
            <p:nvPr/>
          </p:nvSpPr>
          <p:spPr>
            <a:xfrm>
              <a:off x="-1819325" y="2612948"/>
              <a:ext cx="46024" cy="46024"/>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6" name="Oval 15"/>
            <p:cNvSpPr/>
            <p:nvPr/>
          </p:nvSpPr>
          <p:spPr>
            <a:xfrm>
              <a:off x="-1643166" y="2738322"/>
              <a:ext cx="46023" cy="46023"/>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7" name="Oval 16"/>
            <p:cNvSpPr/>
            <p:nvPr/>
          </p:nvSpPr>
          <p:spPr>
            <a:xfrm>
              <a:off x="-1524141" y="2895436"/>
              <a:ext cx="46024" cy="46024"/>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8" name="Oval 17"/>
            <p:cNvSpPr/>
            <p:nvPr/>
          </p:nvSpPr>
          <p:spPr>
            <a:xfrm>
              <a:off x="-1371788" y="3047789"/>
              <a:ext cx="46024" cy="46024"/>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9" name="Oval 18"/>
            <p:cNvSpPr/>
            <p:nvPr/>
          </p:nvSpPr>
          <p:spPr>
            <a:xfrm>
              <a:off x="-1278153" y="3096987"/>
              <a:ext cx="46023" cy="44436"/>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0" name="Oval 19"/>
            <p:cNvSpPr/>
            <p:nvPr/>
          </p:nvSpPr>
          <p:spPr>
            <a:xfrm>
              <a:off x="-1706647" y="2657384"/>
              <a:ext cx="46023" cy="44436"/>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1" name="Oval 20"/>
            <p:cNvSpPr/>
            <p:nvPr/>
          </p:nvSpPr>
          <p:spPr>
            <a:xfrm>
              <a:off x="-1597143" y="2873218"/>
              <a:ext cx="44436" cy="46024"/>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2" name="Oval 21"/>
            <p:cNvSpPr/>
            <p:nvPr/>
          </p:nvSpPr>
          <p:spPr>
            <a:xfrm>
              <a:off x="-1447964" y="2989070"/>
              <a:ext cx="46024" cy="46023"/>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3" name="Oval 22"/>
            <p:cNvSpPr/>
            <p:nvPr/>
          </p:nvSpPr>
          <p:spPr>
            <a:xfrm>
              <a:off x="-1736800" y="2633579"/>
              <a:ext cx="44436" cy="46023"/>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4" name="Oval 23"/>
            <p:cNvSpPr/>
            <p:nvPr/>
          </p:nvSpPr>
          <p:spPr>
            <a:xfrm>
              <a:off x="-1532075" y="2768475"/>
              <a:ext cx="46023" cy="46024"/>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5" name="Oval 24"/>
            <p:cNvSpPr/>
            <p:nvPr/>
          </p:nvSpPr>
          <p:spPr>
            <a:xfrm>
              <a:off x="-1524141" y="2819259"/>
              <a:ext cx="46024" cy="46024"/>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6" name="Oval 25"/>
            <p:cNvSpPr/>
            <p:nvPr/>
          </p:nvSpPr>
          <p:spPr>
            <a:xfrm>
              <a:off x="-1371788" y="2971612"/>
              <a:ext cx="46024" cy="46024"/>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7" name="Oval 26"/>
            <p:cNvSpPr/>
            <p:nvPr/>
          </p:nvSpPr>
          <p:spPr>
            <a:xfrm>
              <a:off x="-1424158" y="2925590"/>
              <a:ext cx="44436" cy="46023"/>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8" name="Oval 27"/>
            <p:cNvSpPr/>
            <p:nvPr/>
          </p:nvSpPr>
          <p:spPr>
            <a:xfrm>
              <a:off x="-1068668" y="3255688"/>
              <a:ext cx="44436" cy="46023"/>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9" name="Oval 28"/>
            <p:cNvSpPr/>
            <p:nvPr/>
          </p:nvSpPr>
          <p:spPr>
            <a:xfrm>
              <a:off x="-1219434" y="3047789"/>
              <a:ext cx="46024" cy="46024"/>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30" name="Oval 29"/>
            <p:cNvSpPr/>
            <p:nvPr/>
          </p:nvSpPr>
          <p:spPr>
            <a:xfrm>
              <a:off x="-990905" y="3352495"/>
              <a:ext cx="46024" cy="46024"/>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31" name="Oval 30"/>
            <p:cNvSpPr/>
            <p:nvPr/>
          </p:nvSpPr>
          <p:spPr>
            <a:xfrm>
              <a:off x="-1625709" y="2679602"/>
              <a:ext cx="46024" cy="46024"/>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32" name="Oval 31"/>
            <p:cNvSpPr/>
            <p:nvPr/>
          </p:nvSpPr>
          <p:spPr>
            <a:xfrm>
              <a:off x="-1755844" y="2573273"/>
              <a:ext cx="46024" cy="46023"/>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33" name="Oval 32"/>
            <p:cNvSpPr/>
            <p:nvPr/>
          </p:nvSpPr>
          <p:spPr>
            <a:xfrm>
              <a:off x="-1444790" y="2898610"/>
              <a:ext cx="46024" cy="46024"/>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34" name="Oval 33"/>
            <p:cNvSpPr/>
            <p:nvPr/>
          </p:nvSpPr>
          <p:spPr>
            <a:xfrm>
              <a:off x="-1182933" y="3154119"/>
              <a:ext cx="44436" cy="46023"/>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35" name="Oval 34"/>
            <p:cNvSpPr/>
            <p:nvPr/>
          </p:nvSpPr>
          <p:spPr>
            <a:xfrm>
              <a:off x="-1981200" y="2438377"/>
              <a:ext cx="46024" cy="46024"/>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36" name="Oval 35"/>
            <p:cNvSpPr/>
            <p:nvPr/>
          </p:nvSpPr>
          <p:spPr>
            <a:xfrm>
              <a:off x="-1933590" y="2392354"/>
              <a:ext cx="46024" cy="46023"/>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37" name="Oval 36"/>
            <p:cNvSpPr/>
            <p:nvPr/>
          </p:nvSpPr>
          <p:spPr>
            <a:xfrm>
              <a:off x="-1587621" y="2717691"/>
              <a:ext cx="46024" cy="46024"/>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38" name="Oval 37"/>
            <p:cNvSpPr/>
            <p:nvPr/>
          </p:nvSpPr>
          <p:spPr>
            <a:xfrm>
              <a:off x="-1616187" y="2806563"/>
              <a:ext cx="46024" cy="46024"/>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39" name="Oval 38"/>
            <p:cNvSpPr/>
            <p:nvPr/>
          </p:nvSpPr>
          <p:spPr>
            <a:xfrm>
              <a:off x="-1981200" y="2362200"/>
              <a:ext cx="46024" cy="46024"/>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40" name="Oval 39"/>
            <p:cNvSpPr/>
            <p:nvPr/>
          </p:nvSpPr>
          <p:spPr>
            <a:xfrm>
              <a:off x="-1905023" y="2438377"/>
              <a:ext cx="46024" cy="46024"/>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41" name="Oval 40"/>
            <p:cNvSpPr/>
            <p:nvPr/>
          </p:nvSpPr>
          <p:spPr>
            <a:xfrm>
              <a:off x="-1832021" y="2536771"/>
              <a:ext cx="46024" cy="46024"/>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42" name="Oval 41"/>
            <p:cNvSpPr/>
            <p:nvPr/>
          </p:nvSpPr>
          <p:spPr>
            <a:xfrm>
              <a:off x="-1571751" y="2624057"/>
              <a:ext cx="44436" cy="46023"/>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43" name="Oval 42"/>
            <p:cNvSpPr/>
            <p:nvPr/>
          </p:nvSpPr>
          <p:spPr>
            <a:xfrm>
              <a:off x="-1857413" y="2455834"/>
              <a:ext cx="46024" cy="46023"/>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44" name="Oval 43"/>
            <p:cNvSpPr/>
            <p:nvPr/>
          </p:nvSpPr>
          <p:spPr>
            <a:xfrm>
              <a:off x="-1219434" y="3136662"/>
              <a:ext cx="46024" cy="46024"/>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45" name="Oval 44"/>
            <p:cNvSpPr/>
            <p:nvPr/>
          </p:nvSpPr>
          <p:spPr>
            <a:xfrm>
              <a:off x="-1540011" y="2697060"/>
              <a:ext cx="46024" cy="46023"/>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46" name="Oval 45"/>
            <p:cNvSpPr/>
            <p:nvPr/>
          </p:nvSpPr>
          <p:spPr>
            <a:xfrm>
              <a:off x="-1392418" y="2862109"/>
              <a:ext cx="46023" cy="46023"/>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sp>
        <p:nvSpPr>
          <p:cNvPr id="248841" name="TextBox 94"/>
          <p:cNvSpPr txBox="1">
            <a:spLocks noChangeArrowheads="1"/>
          </p:cNvSpPr>
          <p:nvPr/>
        </p:nvSpPr>
        <p:spPr bwMode="auto">
          <a:xfrm>
            <a:off x="1600200" y="4648200"/>
            <a:ext cx="800100"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a:solidFill>
                  <a:schemeClr val="bg1"/>
                </a:solidFill>
                <a:latin typeface="Arial" panose="020B0604020202020204" pitchFamily="34" charset="0"/>
              </a:rPr>
              <a:t>Males</a:t>
            </a:r>
          </a:p>
        </p:txBody>
      </p:sp>
      <p:sp>
        <p:nvSpPr>
          <p:cNvPr id="248842" name="TextBox 95"/>
          <p:cNvSpPr txBox="1">
            <a:spLocks noChangeArrowheads="1"/>
          </p:cNvSpPr>
          <p:nvPr/>
        </p:nvSpPr>
        <p:spPr bwMode="auto">
          <a:xfrm>
            <a:off x="2209800" y="3276600"/>
            <a:ext cx="1069975"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a:solidFill>
                  <a:schemeClr val="bg1"/>
                </a:solidFill>
                <a:latin typeface="Arial" panose="020B0604020202020204" pitchFamily="34" charset="0"/>
              </a:rPr>
              <a:t>Females</a:t>
            </a:r>
          </a:p>
        </p:txBody>
      </p:sp>
      <p:sp>
        <p:nvSpPr>
          <p:cNvPr id="98" name="Rectangle 97"/>
          <p:cNvSpPr/>
          <p:nvPr/>
        </p:nvSpPr>
        <p:spPr>
          <a:xfrm>
            <a:off x="7696200" y="3886200"/>
            <a:ext cx="274638" cy="3048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p>
        </p:txBody>
      </p:sp>
      <p:sp>
        <p:nvSpPr>
          <p:cNvPr id="99" name="Rectangle 98"/>
          <p:cNvSpPr/>
          <p:nvPr/>
        </p:nvSpPr>
        <p:spPr>
          <a:xfrm>
            <a:off x="5791200" y="3886200"/>
            <a:ext cx="274638" cy="3048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p>
        </p:txBody>
      </p:sp>
      <p:sp>
        <p:nvSpPr>
          <p:cNvPr id="100" name="Arc 99"/>
          <p:cNvSpPr/>
          <p:nvPr/>
        </p:nvSpPr>
        <p:spPr>
          <a:xfrm rot="16427976">
            <a:off x="5895975" y="4064000"/>
            <a:ext cx="379413" cy="309563"/>
          </a:xfrm>
          <a:prstGeom prst="arc">
            <a:avLst>
              <a:gd name="adj1" fmla="val 16200000"/>
              <a:gd name="adj2" fmla="val 21227295"/>
            </a:avLst>
          </a:prstGeom>
          <a:ln w="28575">
            <a:solidFill>
              <a:schemeClr val="bg1"/>
            </a:solidFill>
            <a:prstDash val="sysDot"/>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sp>
        <p:nvSpPr>
          <p:cNvPr id="101" name="Arc 100"/>
          <p:cNvSpPr/>
          <p:nvPr/>
        </p:nvSpPr>
        <p:spPr>
          <a:xfrm rot="5833189">
            <a:off x="7496175" y="3689350"/>
            <a:ext cx="379413" cy="309563"/>
          </a:xfrm>
          <a:prstGeom prst="arc">
            <a:avLst>
              <a:gd name="adj1" fmla="val 16200000"/>
              <a:gd name="adj2" fmla="val 21227295"/>
            </a:avLst>
          </a:prstGeom>
          <a:ln w="28575">
            <a:solidFill>
              <a:schemeClr val="bg1"/>
            </a:solidFill>
            <a:prstDash val="sysDot"/>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sp>
        <p:nvSpPr>
          <p:cNvPr id="501178" name="Rectangle 442"/>
          <p:cNvSpPr>
            <a:spLocks noChangeArrowheads="1"/>
          </p:cNvSpPr>
          <p:nvPr/>
        </p:nvSpPr>
        <p:spPr bwMode="auto">
          <a:xfrm>
            <a:off x="9144000" y="1828800"/>
            <a:ext cx="6096000" cy="4419600"/>
          </a:xfrm>
          <a:prstGeom prst="rect">
            <a:avLst/>
          </a:prstGeom>
          <a:solidFill>
            <a:schemeClr val="accent1"/>
          </a:solidFill>
          <a:ln>
            <a:noFill/>
          </a:ln>
          <a:extLst>
            <a:ext uri="{91240B29-F687-4F45-9708-019B960494DF}">
              <a14:hiddenLine xmlns:a14="http://schemas.microsoft.com/office/drawing/2010/main" w="38100">
                <a:solidFill>
                  <a:srgbClr val="000000"/>
                </a:solidFill>
                <a:miter lim="800000"/>
                <a:headEnd/>
                <a:tailEnd/>
              </a14:hiddenLine>
            </a:ext>
          </a:extLst>
        </p:spPr>
        <p:txBody>
          <a:bodyPr wrap="none" anchor="ct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ctr" eaLnBrk="1" hangingPunct="1"/>
            <a:endParaRPr lang="en-US" altLang="en-US" sz="2400">
              <a:solidFill>
                <a:srgbClr val="111111"/>
              </a:solidFill>
              <a:latin typeface="Times New Roman" panose="02020603050405020304" pitchFamily="18"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35" presetClass="path" presetSubtype="0" accel="50000" decel="50000" fill="hold" grpId="1" nodeType="withEffect">
                                  <p:stCondLst>
                                    <p:cond delay="0"/>
                                  </p:stCondLst>
                                  <p:childTnLst>
                                    <p:animMotion origin="layout" path="M -2.22045E-16 -3.33333E-6 L -0.57083 -0.00555 " pathEditMode="relative" rAng="0" ptsTypes="AA">
                                      <p:cBhvr>
                                        <p:cTn id="6" dur="500" fill="hold"/>
                                        <p:tgtEl>
                                          <p:spTgt spid="501178"/>
                                        </p:tgtEl>
                                        <p:attrNameLst>
                                          <p:attrName>ppt_x</p:attrName>
                                          <p:attrName>ppt_y</p:attrName>
                                        </p:attrNameLst>
                                      </p:cBhvr>
                                      <p:rCtr x="-28500" y="-300"/>
                                    </p:animMotion>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xit" presetSubtype="0" fill="hold" grpId="0" nodeType="clickEffect">
                                  <p:stCondLst>
                                    <p:cond delay="0"/>
                                  </p:stCondLst>
                                  <p:childTnLst>
                                    <p:set>
                                      <p:cBhvr>
                                        <p:cTn id="10" dur="1" fill="hold">
                                          <p:stCondLst>
                                            <p:cond delay="0"/>
                                          </p:stCondLst>
                                        </p:cTn>
                                        <p:tgtEl>
                                          <p:spTgt spid="501178"/>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1178" grpId="0" animBg="1"/>
      <p:bldP spid="501178" grpId="1" animBg="1"/>
    </p:bldLst>
  </p:timing>
</p:sld>
</file>

<file path=ppt/slides/slide2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9858" name="Rectangle 2"/>
          <p:cNvSpPr>
            <a:spLocks noGrp="1" noChangeArrowheads="1"/>
          </p:cNvSpPr>
          <p:nvPr>
            <p:ph type="title"/>
          </p:nvPr>
        </p:nvSpPr>
        <p:spPr/>
        <p:txBody>
          <a:bodyPr/>
          <a:lstStyle/>
          <a:p>
            <a:pPr eaLnBrk="1" hangingPunct="1"/>
            <a:r>
              <a:rPr lang="en-US" altLang="en-US"/>
              <a:t>Fréchet inequalities</a:t>
            </a:r>
          </a:p>
        </p:txBody>
      </p:sp>
      <p:sp>
        <p:nvSpPr>
          <p:cNvPr id="249859" name="Rectangle 3"/>
          <p:cNvSpPr>
            <a:spLocks noGrp="1" noChangeArrowheads="1"/>
          </p:cNvSpPr>
          <p:nvPr>
            <p:ph type="body" idx="1"/>
          </p:nvPr>
        </p:nvSpPr>
        <p:spPr>
          <a:xfrm>
            <a:off x="190500" y="1809750"/>
            <a:ext cx="8839200" cy="4267200"/>
          </a:xfrm>
        </p:spPr>
        <p:txBody>
          <a:bodyPr/>
          <a:lstStyle/>
          <a:p>
            <a:pPr algn="ctr" eaLnBrk="1" hangingPunct="1">
              <a:buFontTx/>
              <a:buNone/>
            </a:pPr>
            <a:r>
              <a:rPr lang="en-US" altLang="en-US" sz="2800"/>
              <a:t>They make </a:t>
            </a:r>
            <a:r>
              <a:rPr lang="en-US" altLang="en-US" sz="2800" i="1"/>
              <a:t>no assumption</a:t>
            </a:r>
            <a:r>
              <a:rPr lang="en-US" altLang="en-US" sz="2800"/>
              <a:t> about dependence (Fréchet 1935) </a:t>
            </a:r>
          </a:p>
          <a:p>
            <a:pPr algn="ctr" eaLnBrk="1" hangingPunct="1">
              <a:buFontTx/>
              <a:buNone/>
            </a:pPr>
            <a:r>
              <a:rPr lang="en-US" altLang="en-US" sz="2800">
                <a:solidFill>
                  <a:schemeClr val="accent2"/>
                </a:solidFill>
              </a:rPr>
              <a:t>max(0, P(</a:t>
            </a:r>
            <a:r>
              <a:rPr lang="en-US" altLang="en-US" sz="2800" i="1">
                <a:solidFill>
                  <a:schemeClr val="accent2"/>
                </a:solidFill>
              </a:rPr>
              <a:t>A</a:t>
            </a:r>
            <a:r>
              <a:rPr lang="en-US" altLang="en-US" sz="2800">
                <a:solidFill>
                  <a:schemeClr val="accent2"/>
                </a:solidFill>
              </a:rPr>
              <a:t>)+P(</a:t>
            </a:r>
            <a:r>
              <a:rPr lang="en-US" altLang="en-US" sz="2800" i="1">
                <a:solidFill>
                  <a:schemeClr val="accent2"/>
                </a:solidFill>
              </a:rPr>
              <a:t>B</a:t>
            </a:r>
            <a:r>
              <a:rPr lang="en-US" altLang="en-US" sz="2800">
                <a:solidFill>
                  <a:schemeClr val="accent2"/>
                </a:solidFill>
              </a:rPr>
              <a:t>)–1) </a:t>
            </a:r>
            <a:r>
              <a:rPr lang="en-US" altLang="en-US" sz="2800">
                <a:solidFill>
                  <a:schemeClr val="accent2"/>
                </a:solidFill>
                <a:sym typeface="Symbol" panose="05050102010706020507" pitchFamily="18" charset="2"/>
              </a:rPr>
              <a:t></a:t>
            </a:r>
            <a:r>
              <a:rPr lang="en-US" altLang="en-US" sz="2800">
                <a:solidFill>
                  <a:schemeClr val="accent2"/>
                </a:solidFill>
              </a:rPr>
              <a:t> </a:t>
            </a:r>
            <a:r>
              <a:rPr lang="en-US" altLang="en-US" sz="2800">
                <a:solidFill>
                  <a:srgbClr val="FF0000"/>
                </a:solidFill>
              </a:rPr>
              <a:t>P(</a:t>
            </a:r>
            <a:r>
              <a:rPr lang="en-US" altLang="en-US" sz="2800" i="1">
                <a:solidFill>
                  <a:srgbClr val="FF0000"/>
                </a:solidFill>
              </a:rPr>
              <a:t>A</a:t>
            </a:r>
            <a:r>
              <a:rPr lang="en-US" altLang="en-US" sz="2800">
                <a:solidFill>
                  <a:srgbClr val="FF0000"/>
                </a:solidFill>
              </a:rPr>
              <a:t> &amp; </a:t>
            </a:r>
            <a:r>
              <a:rPr lang="en-US" altLang="en-US" sz="2800" i="1">
                <a:solidFill>
                  <a:srgbClr val="FF0000"/>
                </a:solidFill>
              </a:rPr>
              <a:t>B</a:t>
            </a:r>
            <a:r>
              <a:rPr lang="en-US" altLang="en-US" sz="2800">
                <a:solidFill>
                  <a:srgbClr val="FF0000"/>
                </a:solidFill>
              </a:rPr>
              <a:t>)</a:t>
            </a:r>
            <a:r>
              <a:rPr lang="en-US" altLang="en-US" sz="2800">
                <a:solidFill>
                  <a:schemeClr val="accent2"/>
                </a:solidFill>
              </a:rPr>
              <a:t> </a:t>
            </a:r>
            <a:r>
              <a:rPr lang="en-US" altLang="en-US" sz="2800">
                <a:solidFill>
                  <a:schemeClr val="accent2"/>
                </a:solidFill>
                <a:sym typeface="Symbol" panose="05050102010706020507" pitchFamily="18" charset="2"/>
              </a:rPr>
              <a:t> </a:t>
            </a:r>
            <a:r>
              <a:rPr lang="en-US" altLang="en-US" sz="2800">
                <a:solidFill>
                  <a:schemeClr val="accent2"/>
                </a:solidFill>
              </a:rPr>
              <a:t>min(P(</a:t>
            </a:r>
            <a:r>
              <a:rPr lang="en-US" altLang="en-US" sz="2800" i="1">
                <a:solidFill>
                  <a:schemeClr val="accent2"/>
                </a:solidFill>
              </a:rPr>
              <a:t>A</a:t>
            </a:r>
            <a:r>
              <a:rPr lang="en-US" altLang="en-US" sz="2800">
                <a:solidFill>
                  <a:schemeClr val="accent2"/>
                </a:solidFill>
              </a:rPr>
              <a:t>), P(</a:t>
            </a:r>
            <a:r>
              <a:rPr lang="en-US" altLang="en-US" sz="2800" i="1">
                <a:solidFill>
                  <a:schemeClr val="accent2"/>
                </a:solidFill>
              </a:rPr>
              <a:t>B</a:t>
            </a:r>
            <a:r>
              <a:rPr lang="en-US" altLang="en-US" sz="2800">
                <a:solidFill>
                  <a:schemeClr val="accent2"/>
                </a:solidFill>
              </a:rPr>
              <a:t>))</a:t>
            </a:r>
          </a:p>
          <a:p>
            <a:pPr algn="ctr" eaLnBrk="1" hangingPunct="1">
              <a:buFontTx/>
              <a:buNone/>
            </a:pPr>
            <a:r>
              <a:rPr lang="en-US" altLang="en-US" sz="2800">
                <a:solidFill>
                  <a:schemeClr val="accent2"/>
                </a:solidFill>
              </a:rPr>
              <a:t>max(P(</a:t>
            </a:r>
            <a:r>
              <a:rPr lang="en-US" altLang="en-US" sz="2800" i="1">
                <a:solidFill>
                  <a:schemeClr val="accent2"/>
                </a:solidFill>
              </a:rPr>
              <a:t>A</a:t>
            </a:r>
            <a:r>
              <a:rPr lang="en-US" altLang="en-US" sz="2800">
                <a:solidFill>
                  <a:schemeClr val="accent2"/>
                </a:solidFill>
              </a:rPr>
              <a:t>), P(</a:t>
            </a:r>
            <a:r>
              <a:rPr lang="en-US" altLang="en-US" sz="2800" i="1">
                <a:solidFill>
                  <a:schemeClr val="accent2"/>
                </a:solidFill>
              </a:rPr>
              <a:t>B</a:t>
            </a:r>
            <a:r>
              <a:rPr lang="en-US" altLang="en-US" sz="2800">
                <a:solidFill>
                  <a:schemeClr val="accent2"/>
                </a:solidFill>
              </a:rPr>
              <a:t>)) </a:t>
            </a:r>
            <a:r>
              <a:rPr lang="en-US" altLang="en-US" sz="2800">
                <a:solidFill>
                  <a:schemeClr val="accent2"/>
                </a:solidFill>
                <a:sym typeface="Symbol" panose="05050102010706020507" pitchFamily="18" charset="2"/>
              </a:rPr>
              <a:t></a:t>
            </a:r>
            <a:r>
              <a:rPr lang="en-US" altLang="en-US" sz="2800">
                <a:solidFill>
                  <a:schemeClr val="accent2"/>
                </a:solidFill>
              </a:rPr>
              <a:t> </a:t>
            </a:r>
            <a:r>
              <a:rPr lang="en-US" altLang="en-US" sz="2800">
                <a:solidFill>
                  <a:srgbClr val="FF0000"/>
                </a:solidFill>
              </a:rPr>
              <a:t>P(</a:t>
            </a:r>
            <a:r>
              <a:rPr lang="en-US" altLang="en-US" sz="2800" i="1">
                <a:solidFill>
                  <a:srgbClr val="FF0000"/>
                </a:solidFill>
              </a:rPr>
              <a:t>A</a:t>
            </a:r>
            <a:r>
              <a:rPr lang="en-US" altLang="en-US" sz="2800">
                <a:solidFill>
                  <a:srgbClr val="FF0000"/>
                </a:solidFill>
              </a:rPr>
              <a:t> </a:t>
            </a:r>
            <a:r>
              <a:rPr lang="en-US" altLang="en-US" sz="2800">
                <a:solidFill>
                  <a:srgbClr val="FF0000"/>
                </a:solidFill>
                <a:sym typeface="Symbol" panose="05050102010706020507" pitchFamily="18" charset="2"/>
              </a:rPr>
              <a:t></a:t>
            </a:r>
            <a:r>
              <a:rPr lang="en-US" altLang="en-US" sz="2800">
                <a:solidFill>
                  <a:srgbClr val="FF0000"/>
                </a:solidFill>
              </a:rPr>
              <a:t> </a:t>
            </a:r>
            <a:r>
              <a:rPr lang="en-US" altLang="en-US" sz="2800" i="1">
                <a:solidFill>
                  <a:srgbClr val="FF0000"/>
                </a:solidFill>
              </a:rPr>
              <a:t>B</a:t>
            </a:r>
            <a:r>
              <a:rPr lang="en-US" altLang="en-US" sz="2800">
                <a:solidFill>
                  <a:srgbClr val="FF0000"/>
                </a:solidFill>
              </a:rPr>
              <a:t>)</a:t>
            </a:r>
            <a:r>
              <a:rPr lang="en-US" altLang="en-US" sz="2800">
                <a:solidFill>
                  <a:schemeClr val="accent2"/>
                </a:solidFill>
              </a:rPr>
              <a:t> </a:t>
            </a:r>
            <a:r>
              <a:rPr lang="en-US" altLang="en-US" sz="2800">
                <a:solidFill>
                  <a:schemeClr val="accent2"/>
                </a:solidFill>
                <a:sym typeface="Symbol" panose="05050102010706020507" pitchFamily="18" charset="2"/>
              </a:rPr>
              <a:t></a:t>
            </a:r>
            <a:r>
              <a:rPr lang="en-US" altLang="en-US" sz="2800">
                <a:solidFill>
                  <a:schemeClr val="accent2"/>
                </a:solidFill>
              </a:rPr>
              <a:t> min(1, P(</a:t>
            </a:r>
            <a:r>
              <a:rPr lang="en-US" altLang="en-US" sz="2800" i="1">
                <a:solidFill>
                  <a:schemeClr val="accent2"/>
                </a:solidFill>
              </a:rPr>
              <a:t>A</a:t>
            </a:r>
            <a:r>
              <a:rPr lang="en-US" altLang="en-US" sz="2800">
                <a:solidFill>
                  <a:schemeClr val="accent2"/>
                </a:solidFill>
              </a:rPr>
              <a:t>)+P(</a:t>
            </a:r>
            <a:r>
              <a:rPr lang="en-US" altLang="en-US" sz="2800" i="1">
                <a:solidFill>
                  <a:schemeClr val="accent2"/>
                </a:solidFill>
              </a:rPr>
              <a:t>B</a:t>
            </a:r>
            <a:r>
              <a:rPr lang="en-US" altLang="en-US" sz="2800">
                <a:solidFill>
                  <a:schemeClr val="accent2"/>
                </a:solidFill>
              </a:rPr>
              <a:t>))</a:t>
            </a:r>
          </a:p>
        </p:txBody>
      </p:sp>
      <p:pic>
        <p:nvPicPr>
          <p:cNvPr id="249860" name="Picture 4"/>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62000" y="3657600"/>
            <a:ext cx="7646988" cy="263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sld>
</file>

<file path=ppt/slides/slide2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0882" name="Rectangle 2"/>
          <p:cNvSpPr>
            <a:spLocks noGrp="1" noChangeArrowheads="1"/>
          </p:cNvSpPr>
          <p:nvPr>
            <p:ph type="title"/>
          </p:nvPr>
        </p:nvSpPr>
        <p:spPr>
          <a:xfrm>
            <a:off x="457200" y="611188"/>
            <a:ext cx="8229600" cy="1143000"/>
          </a:xfrm>
        </p:spPr>
        <p:txBody>
          <a:bodyPr/>
          <a:lstStyle/>
          <a:p>
            <a:pPr eaLnBrk="1" hangingPunct="1"/>
            <a:r>
              <a:rPr lang="en-US" altLang="en-US"/>
              <a:t>Fr</a:t>
            </a:r>
            <a:r>
              <a:rPr lang="en-US" altLang="en-US">
                <a:cs typeface="Times New Roman" panose="02020603050405020304" pitchFamily="18" charset="0"/>
              </a:rPr>
              <a:t>é</a:t>
            </a:r>
            <a:r>
              <a:rPr lang="en-US" altLang="en-US"/>
              <a:t>chet case (no assumption)</a:t>
            </a:r>
          </a:p>
        </p:txBody>
      </p:sp>
      <p:sp>
        <p:nvSpPr>
          <p:cNvPr id="250883" name="Line 3"/>
          <p:cNvSpPr>
            <a:spLocks noChangeShapeType="1"/>
          </p:cNvSpPr>
          <p:nvPr/>
        </p:nvSpPr>
        <p:spPr bwMode="auto">
          <a:xfrm>
            <a:off x="685800" y="2897188"/>
            <a:ext cx="7924800" cy="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50884" name="Line 4"/>
          <p:cNvSpPr>
            <a:spLocks noChangeShapeType="1"/>
          </p:cNvSpPr>
          <p:nvPr/>
        </p:nvSpPr>
        <p:spPr bwMode="auto">
          <a:xfrm flipV="1">
            <a:off x="2286000" y="2058988"/>
            <a:ext cx="0" cy="434340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50885" name="Rectangle 5"/>
          <p:cNvSpPr>
            <a:spLocks noChangeArrowheads="1"/>
          </p:cNvSpPr>
          <p:nvPr/>
        </p:nvSpPr>
        <p:spPr bwMode="auto">
          <a:xfrm>
            <a:off x="762000" y="1800225"/>
            <a:ext cx="1136650" cy="944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4400" i="1">
                <a:latin typeface="Arial" panose="020B0604020202020204" pitchFamily="34" charset="0"/>
              </a:rPr>
              <a:t>A+B</a:t>
            </a:r>
          </a:p>
          <a:p>
            <a:pPr eaLnBrk="1" hangingPunct="1"/>
            <a:r>
              <a:rPr lang="en-US" altLang="en-US">
                <a:latin typeface="Times New Roman" panose="02020603050405020304" pitchFamily="18" charset="0"/>
              </a:rPr>
              <a:t>Fr</a:t>
            </a:r>
            <a:r>
              <a:rPr lang="en-US" altLang="en-US">
                <a:latin typeface="Times New Roman" panose="02020603050405020304" pitchFamily="18" charset="0"/>
                <a:cs typeface="Times New Roman" panose="02020603050405020304" pitchFamily="18" charset="0"/>
              </a:rPr>
              <a:t>é</a:t>
            </a:r>
            <a:r>
              <a:rPr lang="en-US" altLang="en-US">
                <a:latin typeface="Times New Roman" panose="02020603050405020304" pitchFamily="18" charset="0"/>
              </a:rPr>
              <a:t>chet case</a:t>
            </a:r>
          </a:p>
        </p:txBody>
      </p:sp>
      <p:sp>
        <p:nvSpPr>
          <p:cNvPr id="250886" name="Rectangle 6"/>
          <p:cNvSpPr>
            <a:spLocks noChangeArrowheads="1"/>
          </p:cNvSpPr>
          <p:nvPr/>
        </p:nvSpPr>
        <p:spPr bwMode="auto">
          <a:xfrm>
            <a:off x="2757488" y="1876425"/>
            <a:ext cx="969962" cy="669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2200" i="1">
                <a:solidFill>
                  <a:srgbClr val="0066FF"/>
                </a:solidFill>
                <a:latin typeface="Arial" panose="020B0604020202020204" pitchFamily="34" charset="0"/>
              </a:rPr>
              <a:t>A</a:t>
            </a:r>
            <a:r>
              <a:rPr lang="en-US" altLang="en-US" sz="2200">
                <a:solidFill>
                  <a:srgbClr val="0066FF"/>
                </a:solidFill>
                <a:latin typeface="Symbol" panose="05050102010706020507" pitchFamily="18" charset="2"/>
                <a:sym typeface="Symbol" panose="05050102010706020507" pitchFamily="18" charset="2"/>
              </a:rPr>
              <a:t></a:t>
            </a:r>
            <a:r>
              <a:rPr lang="en-US" altLang="en-US" sz="2200">
                <a:solidFill>
                  <a:srgbClr val="0066FF"/>
                </a:solidFill>
                <a:latin typeface="Arial" panose="020B0604020202020204" pitchFamily="34" charset="0"/>
              </a:rPr>
              <a:t>[1,3]</a:t>
            </a:r>
          </a:p>
          <a:p>
            <a:pPr eaLnBrk="1" hangingPunct="1"/>
            <a:r>
              <a:rPr lang="en-US" altLang="en-US" sz="2200" i="1">
                <a:solidFill>
                  <a:srgbClr val="0066FF"/>
                </a:solidFill>
                <a:latin typeface="Arial" panose="020B0604020202020204" pitchFamily="34" charset="0"/>
              </a:rPr>
              <a:t>p</a:t>
            </a:r>
            <a:r>
              <a:rPr lang="en-US" altLang="en-US" sz="2200" baseline="-25000">
                <a:solidFill>
                  <a:srgbClr val="0066FF"/>
                </a:solidFill>
                <a:latin typeface="Arial" panose="020B0604020202020204" pitchFamily="34" charset="0"/>
              </a:rPr>
              <a:t>1</a:t>
            </a:r>
            <a:r>
              <a:rPr lang="en-US" altLang="en-US" sz="2200">
                <a:solidFill>
                  <a:srgbClr val="0066FF"/>
                </a:solidFill>
                <a:latin typeface="Arial" panose="020B0604020202020204" pitchFamily="34" charset="0"/>
              </a:rPr>
              <a:t> = 1/3</a:t>
            </a:r>
          </a:p>
        </p:txBody>
      </p:sp>
      <p:sp>
        <p:nvSpPr>
          <p:cNvPr id="250887" name="Rectangle 7"/>
          <p:cNvSpPr>
            <a:spLocks noChangeArrowheads="1"/>
          </p:cNvSpPr>
          <p:nvPr/>
        </p:nvSpPr>
        <p:spPr bwMode="auto">
          <a:xfrm>
            <a:off x="7010400" y="1876425"/>
            <a:ext cx="969963" cy="669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2200" i="1">
                <a:solidFill>
                  <a:srgbClr val="0066FF"/>
                </a:solidFill>
                <a:latin typeface="Arial" panose="020B0604020202020204" pitchFamily="34" charset="0"/>
              </a:rPr>
              <a:t>A</a:t>
            </a:r>
            <a:r>
              <a:rPr lang="en-US" altLang="en-US" sz="2200">
                <a:solidFill>
                  <a:srgbClr val="0066FF"/>
                </a:solidFill>
                <a:latin typeface="Symbol" panose="05050102010706020507" pitchFamily="18" charset="2"/>
                <a:sym typeface="Symbol" panose="05050102010706020507" pitchFamily="18" charset="2"/>
              </a:rPr>
              <a:t></a:t>
            </a:r>
            <a:r>
              <a:rPr lang="en-US" altLang="en-US" sz="2200">
                <a:solidFill>
                  <a:srgbClr val="0066FF"/>
                </a:solidFill>
                <a:latin typeface="Arial" panose="020B0604020202020204" pitchFamily="34" charset="0"/>
              </a:rPr>
              <a:t>[3,5]</a:t>
            </a:r>
          </a:p>
          <a:p>
            <a:pPr eaLnBrk="1" hangingPunct="1"/>
            <a:r>
              <a:rPr lang="en-US" altLang="en-US" sz="2200" i="1">
                <a:solidFill>
                  <a:srgbClr val="0066FF"/>
                </a:solidFill>
                <a:latin typeface="Arial" panose="020B0604020202020204" pitchFamily="34" charset="0"/>
              </a:rPr>
              <a:t>p</a:t>
            </a:r>
            <a:r>
              <a:rPr lang="en-US" altLang="en-US" sz="2200" baseline="-25000">
                <a:solidFill>
                  <a:srgbClr val="0066FF"/>
                </a:solidFill>
                <a:latin typeface="Arial" panose="020B0604020202020204" pitchFamily="34" charset="0"/>
              </a:rPr>
              <a:t>3</a:t>
            </a:r>
            <a:r>
              <a:rPr lang="en-US" altLang="en-US" sz="2200">
                <a:solidFill>
                  <a:srgbClr val="0066FF"/>
                </a:solidFill>
                <a:latin typeface="Arial" panose="020B0604020202020204" pitchFamily="34" charset="0"/>
              </a:rPr>
              <a:t> = 1/3</a:t>
            </a:r>
          </a:p>
        </p:txBody>
      </p:sp>
      <p:sp>
        <p:nvSpPr>
          <p:cNvPr id="250888" name="Rectangle 8"/>
          <p:cNvSpPr>
            <a:spLocks noChangeArrowheads="1"/>
          </p:cNvSpPr>
          <p:nvPr/>
        </p:nvSpPr>
        <p:spPr bwMode="auto">
          <a:xfrm>
            <a:off x="4887913" y="1876425"/>
            <a:ext cx="969962" cy="669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2200" i="1">
                <a:solidFill>
                  <a:srgbClr val="0066FF"/>
                </a:solidFill>
                <a:latin typeface="Arial" panose="020B0604020202020204" pitchFamily="34" charset="0"/>
              </a:rPr>
              <a:t>A</a:t>
            </a:r>
            <a:r>
              <a:rPr lang="en-US" altLang="en-US" sz="2200">
                <a:solidFill>
                  <a:srgbClr val="0066FF"/>
                </a:solidFill>
                <a:latin typeface="Symbol" panose="05050102010706020507" pitchFamily="18" charset="2"/>
                <a:sym typeface="Symbol" panose="05050102010706020507" pitchFamily="18" charset="2"/>
              </a:rPr>
              <a:t></a:t>
            </a:r>
            <a:r>
              <a:rPr lang="en-US" altLang="en-US" sz="2200">
                <a:solidFill>
                  <a:srgbClr val="0066FF"/>
                </a:solidFill>
                <a:latin typeface="Arial" panose="020B0604020202020204" pitchFamily="34" charset="0"/>
              </a:rPr>
              <a:t>[2,4]</a:t>
            </a:r>
          </a:p>
          <a:p>
            <a:pPr eaLnBrk="1" hangingPunct="1"/>
            <a:r>
              <a:rPr lang="en-US" altLang="en-US" sz="2200" i="1">
                <a:solidFill>
                  <a:srgbClr val="0066FF"/>
                </a:solidFill>
                <a:latin typeface="Arial" panose="020B0604020202020204" pitchFamily="34" charset="0"/>
              </a:rPr>
              <a:t>p</a:t>
            </a:r>
            <a:r>
              <a:rPr lang="en-US" altLang="en-US" sz="2200" baseline="-25000">
                <a:solidFill>
                  <a:srgbClr val="0066FF"/>
                </a:solidFill>
                <a:latin typeface="Arial" panose="020B0604020202020204" pitchFamily="34" charset="0"/>
              </a:rPr>
              <a:t>2</a:t>
            </a:r>
            <a:r>
              <a:rPr lang="en-US" altLang="en-US" sz="2200">
                <a:solidFill>
                  <a:srgbClr val="0066FF"/>
                </a:solidFill>
                <a:latin typeface="Arial" panose="020B0604020202020204" pitchFamily="34" charset="0"/>
              </a:rPr>
              <a:t> = 1/3</a:t>
            </a:r>
          </a:p>
        </p:txBody>
      </p:sp>
      <p:sp>
        <p:nvSpPr>
          <p:cNvPr id="250889" name="Rectangle 9"/>
          <p:cNvSpPr>
            <a:spLocks noChangeArrowheads="1"/>
          </p:cNvSpPr>
          <p:nvPr/>
        </p:nvSpPr>
        <p:spPr bwMode="auto">
          <a:xfrm>
            <a:off x="762000" y="3208338"/>
            <a:ext cx="969963" cy="669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2200" i="1">
                <a:solidFill>
                  <a:srgbClr val="009900"/>
                </a:solidFill>
                <a:latin typeface="Arial" panose="020B0604020202020204" pitchFamily="34" charset="0"/>
              </a:rPr>
              <a:t>B</a:t>
            </a:r>
            <a:r>
              <a:rPr lang="en-US" altLang="en-US" sz="2200">
                <a:solidFill>
                  <a:srgbClr val="009900"/>
                </a:solidFill>
                <a:latin typeface="Symbol" panose="05050102010706020507" pitchFamily="18" charset="2"/>
                <a:sym typeface="Symbol" panose="05050102010706020507" pitchFamily="18" charset="2"/>
              </a:rPr>
              <a:t></a:t>
            </a:r>
            <a:r>
              <a:rPr lang="en-US" altLang="en-US" sz="2200">
                <a:solidFill>
                  <a:srgbClr val="009900"/>
                </a:solidFill>
                <a:latin typeface="Arial" panose="020B0604020202020204" pitchFamily="34" charset="0"/>
              </a:rPr>
              <a:t>[2,8]</a:t>
            </a:r>
          </a:p>
          <a:p>
            <a:pPr eaLnBrk="1" hangingPunct="1"/>
            <a:r>
              <a:rPr lang="en-US" altLang="en-US" sz="2200" i="1">
                <a:solidFill>
                  <a:srgbClr val="009900"/>
                </a:solidFill>
                <a:latin typeface="Arial" panose="020B0604020202020204" pitchFamily="34" charset="0"/>
              </a:rPr>
              <a:t>q</a:t>
            </a:r>
            <a:r>
              <a:rPr lang="en-US" altLang="en-US" sz="2200" baseline="-25000">
                <a:solidFill>
                  <a:srgbClr val="009900"/>
                </a:solidFill>
                <a:latin typeface="Arial" panose="020B0604020202020204" pitchFamily="34" charset="0"/>
              </a:rPr>
              <a:t>1</a:t>
            </a:r>
            <a:r>
              <a:rPr lang="en-US" altLang="en-US" sz="2200">
                <a:solidFill>
                  <a:srgbClr val="009900"/>
                </a:solidFill>
                <a:latin typeface="Arial" panose="020B0604020202020204" pitchFamily="34" charset="0"/>
              </a:rPr>
              <a:t> = 1/3</a:t>
            </a:r>
          </a:p>
        </p:txBody>
      </p:sp>
      <p:sp>
        <p:nvSpPr>
          <p:cNvPr id="250890" name="Rectangle 10"/>
          <p:cNvSpPr>
            <a:spLocks noChangeArrowheads="1"/>
          </p:cNvSpPr>
          <p:nvPr/>
        </p:nvSpPr>
        <p:spPr bwMode="auto">
          <a:xfrm>
            <a:off x="762000" y="5716588"/>
            <a:ext cx="1084263" cy="669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2200" i="1">
                <a:solidFill>
                  <a:srgbClr val="009900"/>
                </a:solidFill>
                <a:latin typeface="Arial" panose="020B0604020202020204" pitchFamily="34" charset="0"/>
              </a:rPr>
              <a:t>B</a:t>
            </a:r>
            <a:r>
              <a:rPr lang="en-US" altLang="en-US" sz="2200">
                <a:solidFill>
                  <a:srgbClr val="009900"/>
                </a:solidFill>
                <a:latin typeface="Symbol" panose="05050102010706020507" pitchFamily="18" charset="2"/>
                <a:sym typeface="Symbol" panose="05050102010706020507" pitchFamily="18" charset="2"/>
              </a:rPr>
              <a:t></a:t>
            </a:r>
            <a:r>
              <a:rPr lang="en-US" altLang="en-US" sz="2200">
                <a:solidFill>
                  <a:srgbClr val="009900"/>
                </a:solidFill>
                <a:latin typeface="Arial" panose="020B0604020202020204" pitchFamily="34" charset="0"/>
              </a:rPr>
              <a:t>[8,12]</a:t>
            </a:r>
          </a:p>
          <a:p>
            <a:pPr eaLnBrk="1" hangingPunct="1"/>
            <a:r>
              <a:rPr lang="en-US" altLang="en-US" sz="2200" i="1">
                <a:solidFill>
                  <a:srgbClr val="009900"/>
                </a:solidFill>
                <a:latin typeface="Arial" panose="020B0604020202020204" pitchFamily="34" charset="0"/>
              </a:rPr>
              <a:t>q</a:t>
            </a:r>
            <a:r>
              <a:rPr lang="en-US" altLang="en-US" sz="2200" baseline="-25000">
                <a:solidFill>
                  <a:srgbClr val="009900"/>
                </a:solidFill>
                <a:latin typeface="Arial" panose="020B0604020202020204" pitchFamily="34" charset="0"/>
              </a:rPr>
              <a:t>3</a:t>
            </a:r>
            <a:r>
              <a:rPr lang="en-US" altLang="en-US" sz="2200">
                <a:solidFill>
                  <a:srgbClr val="009900"/>
                </a:solidFill>
                <a:latin typeface="Arial" panose="020B0604020202020204" pitchFamily="34" charset="0"/>
              </a:rPr>
              <a:t> = 1/3</a:t>
            </a:r>
          </a:p>
        </p:txBody>
      </p:sp>
      <p:sp>
        <p:nvSpPr>
          <p:cNvPr id="250891" name="Rectangle 11"/>
          <p:cNvSpPr>
            <a:spLocks noChangeArrowheads="1"/>
          </p:cNvSpPr>
          <p:nvPr/>
        </p:nvSpPr>
        <p:spPr bwMode="auto">
          <a:xfrm>
            <a:off x="762000" y="4462463"/>
            <a:ext cx="1084263" cy="669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2200" i="1">
                <a:solidFill>
                  <a:srgbClr val="009900"/>
                </a:solidFill>
                <a:latin typeface="Arial" panose="020B0604020202020204" pitchFamily="34" charset="0"/>
              </a:rPr>
              <a:t>B</a:t>
            </a:r>
            <a:r>
              <a:rPr lang="en-US" altLang="en-US" sz="2200">
                <a:solidFill>
                  <a:srgbClr val="009900"/>
                </a:solidFill>
                <a:latin typeface="Symbol" panose="05050102010706020507" pitchFamily="18" charset="2"/>
                <a:sym typeface="Symbol" panose="05050102010706020507" pitchFamily="18" charset="2"/>
              </a:rPr>
              <a:t></a:t>
            </a:r>
            <a:r>
              <a:rPr lang="en-US" altLang="en-US" sz="2200">
                <a:solidFill>
                  <a:srgbClr val="009900"/>
                </a:solidFill>
                <a:latin typeface="Arial" panose="020B0604020202020204" pitchFamily="34" charset="0"/>
              </a:rPr>
              <a:t>[6,10]</a:t>
            </a:r>
          </a:p>
          <a:p>
            <a:pPr eaLnBrk="1" hangingPunct="1"/>
            <a:r>
              <a:rPr lang="en-US" altLang="en-US" sz="2200" i="1">
                <a:solidFill>
                  <a:srgbClr val="009900"/>
                </a:solidFill>
                <a:latin typeface="Arial" panose="020B0604020202020204" pitchFamily="34" charset="0"/>
              </a:rPr>
              <a:t>q</a:t>
            </a:r>
            <a:r>
              <a:rPr lang="en-US" altLang="en-US" sz="2200" baseline="-25000">
                <a:solidFill>
                  <a:srgbClr val="009900"/>
                </a:solidFill>
                <a:latin typeface="Arial" panose="020B0604020202020204" pitchFamily="34" charset="0"/>
              </a:rPr>
              <a:t>2</a:t>
            </a:r>
            <a:r>
              <a:rPr lang="en-US" altLang="en-US" sz="2200">
                <a:solidFill>
                  <a:srgbClr val="009900"/>
                </a:solidFill>
                <a:latin typeface="Arial" panose="020B0604020202020204" pitchFamily="34" charset="0"/>
              </a:rPr>
              <a:t> = 1/3</a:t>
            </a:r>
          </a:p>
        </p:txBody>
      </p:sp>
      <p:sp>
        <p:nvSpPr>
          <p:cNvPr id="250892" name="Rectangle 12"/>
          <p:cNvSpPr>
            <a:spLocks noChangeArrowheads="1"/>
          </p:cNvSpPr>
          <p:nvPr/>
        </p:nvSpPr>
        <p:spPr bwMode="auto">
          <a:xfrm>
            <a:off x="2757488" y="3208338"/>
            <a:ext cx="1501775" cy="669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2200" i="1">
                <a:latin typeface="Arial" panose="020B0604020202020204" pitchFamily="34" charset="0"/>
              </a:rPr>
              <a:t>A+B</a:t>
            </a:r>
            <a:r>
              <a:rPr lang="en-US" altLang="en-US" sz="2200">
                <a:latin typeface="Symbol" panose="05050102010706020507" pitchFamily="18" charset="2"/>
                <a:sym typeface="Symbol" panose="05050102010706020507" pitchFamily="18" charset="2"/>
              </a:rPr>
              <a:t></a:t>
            </a:r>
            <a:r>
              <a:rPr lang="en-US" altLang="en-US" sz="2200">
                <a:latin typeface="Arial" panose="020B0604020202020204" pitchFamily="34" charset="0"/>
              </a:rPr>
              <a:t>[3,11]</a:t>
            </a:r>
          </a:p>
          <a:p>
            <a:pPr eaLnBrk="1" hangingPunct="1"/>
            <a:r>
              <a:rPr lang="en-US" altLang="en-US" sz="2200">
                <a:latin typeface="Arial" panose="020B0604020202020204" pitchFamily="34" charset="0"/>
              </a:rPr>
              <a:t>prob=[0,1/3]</a:t>
            </a:r>
          </a:p>
        </p:txBody>
      </p:sp>
      <p:sp>
        <p:nvSpPr>
          <p:cNvPr id="250893" name="Rectangle 13"/>
          <p:cNvSpPr>
            <a:spLocks noChangeArrowheads="1"/>
          </p:cNvSpPr>
          <p:nvPr/>
        </p:nvSpPr>
        <p:spPr bwMode="auto">
          <a:xfrm>
            <a:off x="7010400" y="3208338"/>
            <a:ext cx="1501775" cy="669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2200" i="1">
                <a:latin typeface="Arial" panose="020B0604020202020204" pitchFamily="34" charset="0"/>
              </a:rPr>
              <a:t>A+B</a:t>
            </a:r>
            <a:r>
              <a:rPr lang="en-US" altLang="en-US" sz="2200">
                <a:latin typeface="Symbol" panose="05050102010706020507" pitchFamily="18" charset="2"/>
                <a:sym typeface="Symbol" panose="05050102010706020507" pitchFamily="18" charset="2"/>
              </a:rPr>
              <a:t></a:t>
            </a:r>
            <a:r>
              <a:rPr lang="en-US" altLang="en-US" sz="2200">
                <a:latin typeface="Arial" panose="020B0604020202020204" pitchFamily="34" charset="0"/>
              </a:rPr>
              <a:t>[5,13]</a:t>
            </a:r>
          </a:p>
          <a:p>
            <a:pPr eaLnBrk="1" hangingPunct="1"/>
            <a:r>
              <a:rPr lang="en-US" altLang="en-US" sz="2200">
                <a:latin typeface="Arial" panose="020B0604020202020204" pitchFamily="34" charset="0"/>
              </a:rPr>
              <a:t>prob=[0,1/3]</a:t>
            </a:r>
          </a:p>
        </p:txBody>
      </p:sp>
      <p:sp>
        <p:nvSpPr>
          <p:cNvPr id="250894" name="Rectangle 14"/>
          <p:cNvSpPr>
            <a:spLocks noChangeArrowheads="1"/>
          </p:cNvSpPr>
          <p:nvPr/>
        </p:nvSpPr>
        <p:spPr bwMode="auto">
          <a:xfrm>
            <a:off x="4887913" y="3208338"/>
            <a:ext cx="1501775" cy="669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2200" i="1">
                <a:latin typeface="Arial" panose="020B0604020202020204" pitchFamily="34" charset="0"/>
              </a:rPr>
              <a:t>A+B</a:t>
            </a:r>
            <a:r>
              <a:rPr lang="en-US" altLang="en-US" sz="2200">
                <a:latin typeface="Symbol" panose="05050102010706020507" pitchFamily="18" charset="2"/>
                <a:sym typeface="Symbol" panose="05050102010706020507" pitchFamily="18" charset="2"/>
              </a:rPr>
              <a:t></a:t>
            </a:r>
            <a:r>
              <a:rPr lang="en-US" altLang="en-US" sz="2200">
                <a:latin typeface="Arial" panose="020B0604020202020204" pitchFamily="34" charset="0"/>
              </a:rPr>
              <a:t>[4,12]</a:t>
            </a:r>
          </a:p>
          <a:p>
            <a:pPr eaLnBrk="1" hangingPunct="1"/>
            <a:r>
              <a:rPr lang="en-US" altLang="en-US" sz="2200">
                <a:latin typeface="Arial" panose="020B0604020202020204" pitchFamily="34" charset="0"/>
              </a:rPr>
              <a:t>prob=[0,1/3]</a:t>
            </a:r>
          </a:p>
        </p:txBody>
      </p:sp>
      <p:sp>
        <p:nvSpPr>
          <p:cNvPr id="250895" name="Rectangle 15"/>
          <p:cNvSpPr>
            <a:spLocks noChangeArrowheads="1"/>
          </p:cNvSpPr>
          <p:nvPr/>
        </p:nvSpPr>
        <p:spPr bwMode="auto">
          <a:xfrm>
            <a:off x="2757488" y="4462463"/>
            <a:ext cx="1501775" cy="669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2200" i="1">
                <a:latin typeface="Arial" panose="020B0604020202020204" pitchFamily="34" charset="0"/>
              </a:rPr>
              <a:t>A+B</a:t>
            </a:r>
            <a:r>
              <a:rPr lang="en-US" altLang="en-US" sz="2200">
                <a:latin typeface="Symbol" panose="05050102010706020507" pitchFamily="18" charset="2"/>
                <a:sym typeface="Symbol" panose="05050102010706020507" pitchFamily="18" charset="2"/>
              </a:rPr>
              <a:t></a:t>
            </a:r>
            <a:r>
              <a:rPr lang="en-US" altLang="en-US" sz="2200">
                <a:latin typeface="Arial" panose="020B0604020202020204" pitchFamily="34" charset="0"/>
              </a:rPr>
              <a:t>[7,13]</a:t>
            </a:r>
          </a:p>
          <a:p>
            <a:pPr eaLnBrk="1" hangingPunct="1"/>
            <a:r>
              <a:rPr lang="en-US" altLang="en-US" sz="2200">
                <a:latin typeface="Arial" panose="020B0604020202020204" pitchFamily="34" charset="0"/>
              </a:rPr>
              <a:t>prob=[0,1/3]</a:t>
            </a:r>
          </a:p>
        </p:txBody>
      </p:sp>
      <p:sp>
        <p:nvSpPr>
          <p:cNvPr id="250896" name="Rectangle 16"/>
          <p:cNvSpPr>
            <a:spLocks noChangeArrowheads="1"/>
          </p:cNvSpPr>
          <p:nvPr/>
        </p:nvSpPr>
        <p:spPr bwMode="auto">
          <a:xfrm>
            <a:off x="7010400" y="4462463"/>
            <a:ext cx="1501775" cy="669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2200" i="1">
                <a:latin typeface="Arial" panose="020B0604020202020204" pitchFamily="34" charset="0"/>
              </a:rPr>
              <a:t>A+B</a:t>
            </a:r>
            <a:r>
              <a:rPr lang="en-US" altLang="en-US" sz="2200">
                <a:latin typeface="Symbol" panose="05050102010706020507" pitchFamily="18" charset="2"/>
                <a:sym typeface="Symbol" panose="05050102010706020507" pitchFamily="18" charset="2"/>
              </a:rPr>
              <a:t></a:t>
            </a:r>
            <a:r>
              <a:rPr lang="en-US" altLang="en-US" sz="2200">
                <a:latin typeface="Arial" panose="020B0604020202020204" pitchFamily="34" charset="0"/>
              </a:rPr>
              <a:t>[9,15]</a:t>
            </a:r>
          </a:p>
          <a:p>
            <a:pPr eaLnBrk="1" hangingPunct="1"/>
            <a:r>
              <a:rPr lang="en-US" altLang="en-US" sz="2200">
                <a:latin typeface="Arial" panose="020B0604020202020204" pitchFamily="34" charset="0"/>
              </a:rPr>
              <a:t>prob=[0,1/3]</a:t>
            </a:r>
          </a:p>
        </p:txBody>
      </p:sp>
      <p:sp>
        <p:nvSpPr>
          <p:cNvPr id="250897" name="Rectangle 17"/>
          <p:cNvSpPr>
            <a:spLocks noChangeArrowheads="1"/>
          </p:cNvSpPr>
          <p:nvPr/>
        </p:nvSpPr>
        <p:spPr bwMode="auto">
          <a:xfrm>
            <a:off x="4887913" y="4462463"/>
            <a:ext cx="1501775" cy="669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2200" i="1">
                <a:latin typeface="Arial" panose="020B0604020202020204" pitchFamily="34" charset="0"/>
              </a:rPr>
              <a:t>A+B</a:t>
            </a:r>
            <a:r>
              <a:rPr lang="en-US" altLang="en-US" sz="2200">
                <a:latin typeface="Symbol" panose="05050102010706020507" pitchFamily="18" charset="2"/>
                <a:sym typeface="Symbol" panose="05050102010706020507" pitchFamily="18" charset="2"/>
              </a:rPr>
              <a:t></a:t>
            </a:r>
            <a:r>
              <a:rPr lang="en-US" altLang="en-US" sz="2200">
                <a:latin typeface="Arial" panose="020B0604020202020204" pitchFamily="34" charset="0"/>
              </a:rPr>
              <a:t>[8,14]</a:t>
            </a:r>
          </a:p>
          <a:p>
            <a:pPr eaLnBrk="1" hangingPunct="1"/>
            <a:r>
              <a:rPr lang="en-US" altLang="en-US" sz="2200">
                <a:latin typeface="Arial" panose="020B0604020202020204" pitchFamily="34" charset="0"/>
              </a:rPr>
              <a:t>prob=[0,1/3]</a:t>
            </a:r>
          </a:p>
        </p:txBody>
      </p:sp>
      <p:sp>
        <p:nvSpPr>
          <p:cNvPr id="250898" name="Rectangle 18"/>
          <p:cNvSpPr>
            <a:spLocks noChangeArrowheads="1"/>
          </p:cNvSpPr>
          <p:nvPr/>
        </p:nvSpPr>
        <p:spPr bwMode="auto">
          <a:xfrm>
            <a:off x="2757488" y="5716588"/>
            <a:ext cx="1501775" cy="669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2200" i="1">
                <a:latin typeface="Arial" panose="020B0604020202020204" pitchFamily="34" charset="0"/>
              </a:rPr>
              <a:t>A+B</a:t>
            </a:r>
            <a:r>
              <a:rPr lang="en-US" altLang="en-US" sz="2200">
                <a:latin typeface="Symbol" panose="05050102010706020507" pitchFamily="18" charset="2"/>
                <a:sym typeface="Symbol" panose="05050102010706020507" pitchFamily="18" charset="2"/>
              </a:rPr>
              <a:t></a:t>
            </a:r>
            <a:r>
              <a:rPr lang="en-US" altLang="en-US" sz="2200">
                <a:latin typeface="Arial" panose="020B0604020202020204" pitchFamily="34" charset="0"/>
              </a:rPr>
              <a:t>[9,15]</a:t>
            </a:r>
          </a:p>
          <a:p>
            <a:pPr eaLnBrk="1" hangingPunct="1"/>
            <a:r>
              <a:rPr lang="en-US" altLang="en-US" sz="2200">
                <a:latin typeface="Arial" panose="020B0604020202020204" pitchFamily="34" charset="0"/>
              </a:rPr>
              <a:t>prob=[0,1/3]</a:t>
            </a:r>
          </a:p>
        </p:txBody>
      </p:sp>
      <p:sp>
        <p:nvSpPr>
          <p:cNvPr id="250899" name="Rectangle 19"/>
          <p:cNvSpPr>
            <a:spLocks noChangeArrowheads="1"/>
          </p:cNvSpPr>
          <p:nvPr/>
        </p:nvSpPr>
        <p:spPr bwMode="auto">
          <a:xfrm>
            <a:off x="7010400" y="5716588"/>
            <a:ext cx="1589088" cy="669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2200" i="1">
                <a:latin typeface="Arial" panose="020B0604020202020204" pitchFamily="34" charset="0"/>
              </a:rPr>
              <a:t>A+B</a:t>
            </a:r>
            <a:r>
              <a:rPr lang="en-US" altLang="en-US" sz="2200">
                <a:latin typeface="Symbol" panose="05050102010706020507" pitchFamily="18" charset="2"/>
                <a:sym typeface="Symbol" panose="05050102010706020507" pitchFamily="18" charset="2"/>
              </a:rPr>
              <a:t></a:t>
            </a:r>
            <a:r>
              <a:rPr lang="en-US" altLang="en-US" sz="2200">
                <a:latin typeface="Arial" panose="020B0604020202020204" pitchFamily="34" charset="0"/>
              </a:rPr>
              <a:t>[11,17]</a:t>
            </a:r>
          </a:p>
          <a:p>
            <a:pPr eaLnBrk="1" hangingPunct="1"/>
            <a:r>
              <a:rPr lang="en-US" altLang="en-US" sz="2200">
                <a:latin typeface="Arial" panose="020B0604020202020204" pitchFamily="34" charset="0"/>
              </a:rPr>
              <a:t>prob=[0,1/3]</a:t>
            </a:r>
          </a:p>
        </p:txBody>
      </p:sp>
      <p:sp>
        <p:nvSpPr>
          <p:cNvPr id="250900" name="Rectangle 20"/>
          <p:cNvSpPr>
            <a:spLocks noChangeArrowheads="1"/>
          </p:cNvSpPr>
          <p:nvPr/>
        </p:nvSpPr>
        <p:spPr bwMode="auto">
          <a:xfrm>
            <a:off x="4887913" y="5716588"/>
            <a:ext cx="1589087" cy="669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2200" i="1">
                <a:latin typeface="Arial" panose="020B0604020202020204" pitchFamily="34" charset="0"/>
              </a:rPr>
              <a:t>A+B</a:t>
            </a:r>
            <a:r>
              <a:rPr lang="en-US" altLang="en-US" sz="2200">
                <a:latin typeface="Symbol" panose="05050102010706020507" pitchFamily="18" charset="2"/>
                <a:sym typeface="Symbol" panose="05050102010706020507" pitchFamily="18" charset="2"/>
              </a:rPr>
              <a:t></a:t>
            </a:r>
            <a:r>
              <a:rPr lang="en-US" altLang="en-US" sz="2200">
                <a:latin typeface="Arial" panose="020B0604020202020204" pitchFamily="34" charset="0"/>
              </a:rPr>
              <a:t>[10,16]</a:t>
            </a:r>
          </a:p>
          <a:p>
            <a:pPr eaLnBrk="1" hangingPunct="1"/>
            <a:r>
              <a:rPr lang="en-US" altLang="en-US" sz="2200">
                <a:latin typeface="Arial" panose="020B0604020202020204" pitchFamily="34" charset="0"/>
              </a:rPr>
              <a:t>prob=[0,1/3]</a:t>
            </a:r>
          </a:p>
        </p:txBody>
      </p:sp>
    </p:spTree>
  </p:cSld>
  <p:clrMapOvr>
    <a:masterClrMapping/>
  </p:clrMapOvr>
</p:sld>
</file>

<file path=ppt/slides/slide2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1906" name="Rectangle 2"/>
          <p:cNvSpPr>
            <a:spLocks noGrp="1" noChangeArrowheads="1"/>
          </p:cNvSpPr>
          <p:nvPr>
            <p:ph type="title"/>
          </p:nvPr>
        </p:nvSpPr>
        <p:spPr/>
        <p:txBody>
          <a:bodyPr/>
          <a:lstStyle/>
          <a:p>
            <a:pPr eaLnBrk="1" hangingPunct="1"/>
            <a:r>
              <a:rPr lang="en-US" altLang="en-US"/>
              <a:t>Naïve Fr</a:t>
            </a:r>
            <a:r>
              <a:rPr lang="en-US" altLang="en-US">
                <a:cs typeface="Times New Roman" panose="02020603050405020304" pitchFamily="18" charset="0"/>
              </a:rPr>
              <a:t>é</a:t>
            </a:r>
            <a:r>
              <a:rPr lang="en-US" altLang="en-US"/>
              <a:t>chet case</a:t>
            </a:r>
          </a:p>
        </p:txBody>
      </p:sp>
      <p:sp>
        <p:nvSpPr>
          <p:cNvPr id="251907" name="Rectangle 3"/>
          <p:cNvSpPr>
            <a:spLocks noChangeArrowheads="1"/>
          </p:cNvSpPr>
          <p:nvPr/>
        </p:nvSpPr>
        <p:spPr bwMode="auto">
          <a:xfrm>
            <a:off x="1712913" y="5037138"/>
            <a:ext cx="169862"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2400" b="1">
                <a:latin typeface="Arial" panose="020B0604020202020204" pitchFamily="34" charset="0"/>
              </a:rPr>
              <a:t>0</a:t>
            </a:r>
            <a:endParaRPr lang="en-US" altLang="en-US" sz="2400">
              <a:latin typeface="Times New Roman" panose="02020603050405020304" pitchFamily="18" charset="0"/>
            </a:endParaRPr>
          </a:p>
        </p:txBody>
      </p:sp>
      <p:sp>
        <p:nvSpPr>
          <p:cNvPr id="251908" name="Rectangle 4"/>
          <p:cNvSpPr>
            <a:spLocks noChangeArrowheads="1"/>
          </p:cNvSpPr>
          <p:nvPr/>
        </p:nvSpPr>
        <p:spPr bwMode="auto">
          <a:xfrm>
            <a:off x="1712913" y="2301875"/>
            <a:ext cx="169862"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2400" b="1">
                <a:latin typeface="Arial" panose="020B0604020202020204" pitchFamily="34" charset="0"/>
              </a:rPr>
              <a:t>1</a:t>
            </a:r>
            <a:endParaRPr lang="en-US" altLang="en-US" sz="2400">
              <a:latin typeface="Times New Roman" panose="02020603050405020304" pitchFamily="18" charset="0"/>
            </a:endParaRPr>
          </a:p>
        </p:txBody>
      </p:sp>
      <p:sp>
        <p:nvSpPr>
          <p:cNvPr id="251909" name="Rectangle 5"/>
          <p:cNvSpPr>
            <a:spLocks noChangeArrowheads="1"/>
          </p:cNvSpPr>
          <p:nvPr/>
        </p:nvSpPr>
        <p:spPr bwMode="auto">
          <a:xfrm>
            <a:off x="1981200" y="5421313"/>
            <a:ext cx="169863"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2400" b="1">
                <a:latin typeface="Arial" panose="020B0604020202020204" pitchFamily="34" charset="0"/>
              </a:rPr>
              <a:t>0</a:t>
            </a:r>
            <a:endParaRPr lang="en-US" altLang="en-US" sz="2400">
              <a:latin typeface="Times New Roman" panose="02020603050405020304" pitchFamily="18" charset="0"/>
            </a:endParaRPr>
          </a:p>
        </p:txBody>
      </p:sp>
      <p:sp>
        <p:nvSpPr>
          <p:cNvPr id="251910" name="Rectangle 6"/>
          <p:cNvSpPr>
            <a:spLocks noChangeArrowheads="1"/>
          </p:cNvSpPr>
          <p:nvPr/>
        </p:nvSpPr>
        <p:spPr bwMode="auto">
          <a:xfrm>
            <a:off x="2884488" y="5421313"/>
            <a:ext cx="169862"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2400" b="1">
                <a:latin typeface="Arial" panose="020B0604020202020204" pitchFamily="34" charset="0"/>
              </a:rPr>
              <a:t>3</a:t>
            </a:r>
            <a:endParaRPr lang="en-US" altLang="en-US" sz="2400">
              <a:latin typeface="Times New Roman" panose="02020603050405020304" pitchFamily="18" charset="0"/>
            </a:endParaRPr>
          </a:p>
        </p:txBody>
      </p:sp>
      <p:sp>
        <p:nvSpPr>
          <p:cNvPr id="251911" name="Rectangle 7"/>
          <p:cNvSpPr>
            <a:spLocks noChangeArrowheads="1"/>
          </p:cNvSpPr>
          <p:nvPr/>
        </p:nvSpPr>
        <p:spPr bwMode="auto">
          <a:xfrm>
            <a:off x="3787775" y="5421313"/>
            <a:ext cx="169863"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2400" b="1">
                <a:latin typeface="Arial" panose="020B0604020202020204" pitchFamily="34" charset="0"/>
              </a:rPr>
              <a:t>6</a:t>
            </a:r>
            <a:endParaRPr lang="en-US" altLang="en-US" sz="2400">
              <a:latin typeface="Times New Roman" panose="02020603050405020304" pitchFamily="18" charset="0"/>
            </a:endParaRPr>
          </a:p>
        </p:txBody>
      </p:sp>
      <p:sp>
        <p:nvSpPr>
          <p:cNvPr id="251912" name="Rectangle 8"/>
          <p:cNvSpPr>
            <a:spLocks noChangeArrowheads="1"/>
          </p:cNvSpPr>
          <p:nvPr/>
        </p:nvSpPr>
        <p:spPr bwMode="auto">
          <a:xfrm>
            <a:off x="4699000" y="5421313"/>
            <a:ext cx="169863"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2400" b="1">
                <a:latin typeface="Arial" panose="020B0604020202020204" pitchFamily="34" charset="0"/>
              </a:rPr>
              <a:t>9</a:t>
            </a:r>
            <a:endParaRPr lang="en-US" altLang="en-US" sz="2400">
              <a:latin typeface="Times New Roman" panose="02020603050405020304" pitchFamily="18" charset="0"/>
            </a:endParaRPr>
          </a:p>
        </p:txBody>
      </p:sp>
      <p:sp>
        <p:nvSpPr>
          <p:cNvPr id="251913" name="Rectangle 9"/>
          <p:cNvSpPr>
            <a:spLocks noChangeArrowheads="1"/>
          </p:cNvSpPr>
          <p:nvPr/>
        </p:nvSpPr>
        <p:spPr bwMode="auto">
          <a:xfrm>
            <a:off x="5549900" y="5421313"/>
            <a:ext cx="339725"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2400" b="1">
                <a:latin typeface="Arial" panose="020B0604020202020204" pitchFamily="34" charset="0"/>
              </a:rPr>
              <a:t>12</a:t>
            </a:r>
            <a:endParaRPr lang="en-US" altLang="en-US" sz="2400">
              <a:latin typeface="Times New Roman" panose="02020603050405020304" pitchFamily="18" charset="0"/>
            </a:endParaRPr>
          </a:p>
        </p:txBody>
      </p:sp>
      <p:sp>
        <p:nvSpPr>
          <p:cNvPr id="251914" name="Rectangle 10"/>
          <p:cNvSpPr>
            <a:spLocks noChangeArrowheads="1"/>
          </p:cNvSpPr>
          <p:nvPr/>
        </p:nvSpPr>
        <p:spPr bwMode="auto">
          <a:xfrm>
            <a:off x="6453188" y="5421313"/>
            <a:ext cx="339725"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2400" b="1">
                <a:latin typeface="Arial" panose="020B0604020202020204" pitchFamily="34" charset="0"/>
              </a:rPr>
              <a:t>15</a:t>
            </a:r>
            <a:endParaRPr lang="en-US" altLang="en-US" sz="2400">
              <a:latin typeface="Times New Roman" panose="02020603050405020304" pitchFamily="18" charset="0"/>
            </a:endParaRPr>
          </a:p>
        </p:txBody>
      </p:sp>
      <p:sp>
        <p:nvSpPr>
          <p:cNvPr id="251915" name="Rectangle 11"/>
          <p:cNvSpPr>
            <a:spLocks noChangeArrowheads="1"/>
          </p:cNvSpPr>
          <p:nvPr/>
        </p:nvSpPr>
        <p:spPr bwMode="auto">
          <a:xfrm>
            <a:off x="7356475" y="5421313"/>
            <a:ext cx="339725"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2400" b="1">
                <a:latin typeface="Arial" panose="020B0604020202020204" pitchFamily="34" charset="0"/>
              </a:rPr>
              <a:t>18</a:t>
            </a:r>
            <a:endParaRPr lang="en-US" altLang="en-US" sz="2400">
              <a:latin typeface="Times New Roman" panose="02020603050405020304" pitchFamily="18" charset="0"/>
            </a:endParaRPr>
          </a:p>
        </p:txBody>
      </p:sp>
      <p:sp>
        <p:nvSpPr>
          <p:cNvPr id="251916" name="Line 12"/>
          <p:cNvSpPr>
            <a:spLocks noChangeShapeType="1"/>
          </p:cNvSpPr>
          <p:nvPr/>
        </p:nvSpPr>
        <p:spPr bwMode="auto">
          <a:xfrm>
            <a:off x="2008188" y="2495550"/>
            <a:ext cx="1587" cy="2735263"/>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1917" name="Line 13"/>
          <p:cNvSpPr>
            <a:spLocks noChangeShapeType="1"/>
          </p:cNvSpPr>
          <p:nvPr/>
        </p:nvSpPr>
        <p:spPr bwMode="auto">
          <a:xfrm>
            <a:off x="2008188" y="5230813"/>
            <a:ext cx="44450" cy="1587"/>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1918" name="Line 14"/>
          <p:cNvSpPr>
            <a:spLocks noChangeShapeType="1"/>
          </p:cNvSpPr>
          <p:nvPr/>
        </p:nvSpPr>
        <p:spPr bwMode="auto">
          <a:xfrm>
            <a:off x="2008188" y="5095875"/>
            <a:ext cx="44450" cy="1588"/>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1919" name="Line 15"/>
          <p:cNvSpPr>
            <a:spLocks noChangeShapeType="1"/>
          </p:cNvSpPr>
          <p:nvPr/>
        </p:nvSpPr>
        <p:spPr bwMode="auto">
          <a:xfrm>
            <a:off x="2008188" y="4954588"/>
            <a:ext cx="44450" cy="1587"/>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1920" name="Line 16"/>
          <p:cNvSpPr>
            <a:spLocks noChangeShapeType="1"/>
          </p:cNvSpPr>
          <p:nvPr/>
        </p:nvSpPr>
        <p:spPr bwMode="auto">
          <a:xfrm>
            <a:off x="2008188" y="4819650"/>
            <a:ext cx="44450" cy="1588"/>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1921" name="Line 17"/>
          <p:cNvSpPr>
            <a:spLocks noChangeShapeType="1"/>
          </p:cNvSpPr>
          <p:nvPr/>
        </p:nvSpPr>
        <p:spPr bwMode="auto">
          <a:xfrm>
            <a:off x="2008188" y="4684713"/>
            <a:ext cx="44450" cy="1587"/>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1922" name="Line 18"/>
          <p:cNvSpPr>
            <a:spLocks noChangeShapeType="1"/>
          </p:cNvSpPr>
          <p:nvPr/>
        </p:nvSpPr>
        <p:spPr bwMode="auto">
          <a:xfrm>
            <a:off x="2008188" y="4549775"/>
            <a:ext cx="44450" cy="1588"/>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1923" name="Line 19"/>
          <p:cNvSpPr>
            <a:spLocks noChangeShapeType="1"/>
          </p:cNvSpPr>
          <p:nvPr/>
        </p:nvSpPr>
        <p:spPr bwMode="auto">
          <a:xfrm>
            <a:off x="2008188" y="4408488"/>
            <a:ext cx="44450" cy="1587"/>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1924" name="Line 20"/>
          <p:cNvSpPr>
            <a:spLocks noChangeShapeType="1"/>
          </p:cNvSpPr>
          <p:nvPr/>
        </p:nvSpPr>
        <p:spPr bwMode="auto">
          <a:xfrm>
            <a:off x="2008188" y="4273550"/>
            <a:ext cx="44450" cy="1588"/>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1925" name="Line 21"/>
          <p:cNvSpPr>
            <a:spLocks noChangeShapeType="1"/>
          </p:cNvSpPr>
          <p:nvPr/>
        </p:nvSpPr>
        <p:spPr bwMode="auto">
          <a:xfrm>
            <a:off x="2008188" y="4138613"/>
            <a:ext cx="44450" cy="1587"/>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1926" name="Line 22"/>
          <p:cNvSpPr>
            <a:spLocks noChangeShapeType="1"/>
          </p:cNvSpPr>
          <p:nvPr/>
        </p:nvSpPr>
        <p:spPr bwMode="auto">
          <a:xfrm>
            <a:off x="2008188" y="3997325"/>
            <a:ext cx="44450" cy="1588"/>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1927" name="Line 23"/>
          <p:cNvSpPr>
            <a:spLocks noChangeShapeType="1"/>
          </p:cNvSpPr>
          <p:nvPr/>
        </p:nvSpPr>
        <p:spPr bwMode="auto">
          <a:xfrm>
            <a:off x="2008188" y="3862388"/>
            <a:ext cx="44450" cy="1587"/>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1928" name="Line 24"/>
          <p:cNvSpPr>
            <a:spLocks noChangeShapeType="1"/>
          </p:cNvSpPr>
          <p:nvPr/>
        </p:nvSpPr>
        <p:spPr bwMode="auto">
          <a:xfrm>
            <a:off x="2008188" y="3727450"/>
            <a:ext cx="44450" cy="1588"/>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1929" name="Line 25"/>
          <p:cNvSpPr>
            <a:spLocks noChangeShapeType="1"/>
          </p:cNvSpPr>
          <p:nvPr/>
        </p:nvSpPr>
        <p:spPr bwMode="auto">
          <a:xfrm>
            <a:off x="2008188" y="3586163"/>
            <a:ext cx="44450" cy="1587"/>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1930" name="Line 26"/>
          <p:cNvSpPr>
            <a:spLocks noChangeShapeType="1"/>
          </p:cNvSpPr>
          <p:nvPr/>
        </p:nvSpPr>
        <p:spPr bwMode="auto">
          <a:xfrm>
            <a:off x="2008188" y="3451225"/>
            <a:ext cx="44450" cy="1588"/>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1931" name="Line 27"/>
          <p:cNvSpPr>
            <a:spLocks noChangeShapeType="1"/>
          </p:cNvSpPr>
          <p:nvPr/>
        </p:nvSpPr>
        <p:spPr bwMode="auto">
          <a:xfrm>
            <a:off x="2008188" y="3316288"/>
            <a:ext cx="44450" cy="1587"/>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1932" name="Line 28"/>
          <p:cNvSpPr>
            <a:spLocks noChangeShapeType="1"/>
          </p:cNvSpPr>
          <p:nvPr/>
        </p:nvSpPr>
        <p:spPr bwMode="auto">
          <a:xfrm>
            <a:off x="2008188" y="3175000"/>
            <a:ext cx="44450" cy="1588"/>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1933" name="Line 29"/>
          <p:cNvSpPr>
            <a:spLocks noChangeShapeType="1"/>
          </p:cNvSpPr>
          <p:nvPr/>
        </p:nvSpPr>
        <p:spPr bwMode="auto">
          <a:xfrm>
            <a:off x="2008188" y="3040063"/>
            <a:ext cx="44450" cy="1587"/>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1934" name="Line 30"/>
          <p:cNvSpPr>
            <a:spLocks noChangeShapeType="1"/>
          </p:cNvSpPr>
          <p:nvPr/>
        </p:nvSpPr>
        <p:spPr bwMode="auto">
          <a:xfrm>
            <a:off x="2008188" y="2905125"/>
            <a:ext cx="44450" cy="1588"/>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1935" name="Line 31"/>
          <p:cNvSpPr>
            <a:spLocks noChangeShapeType="1"/>
          </p:cNvSpPr>
          <p:nvPr/>
        </p:nvSpPr>
        <p:spPr bwMode="auto">
          <a:xfrm>
            <a:off x="2008188" y="2771775"/>
            <a:ext cx="44450" cy="1588"/>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1936" name="Line 32"/>
          <p:cNvSpPr>
            <a:spLocks noChangeShapeType="1"/>
          </p:cNvSpPr>
          <p:nvPr/>
        </p:nvSpPr>
        <p:spPr bwMode="auto">
          <a:xfrm>
            <a:off x="2008188" y="2628900"/>
            <a:ext cx="44450" cy="1588"/>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1937" name="Line 33"/>
          <p:cNvSpPr>
            <a:spLocks noChangeShapeType="1"/>
          </p:cNvSpPr>
          <p:nvPr/>
        </p:nvSpPr>
        <p:spPr bwMode="auto">
          <a:xfrm>
            <a:off x="2008188" y="2495550"/>
            <a:ext cx="44450" cy="1588"/>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1938" name="Line 34"/>
          <p:cNvSpPr>
            <a:spLocks noChangeShapeType="1"/>
          </p:cNvSpPr>
          <p:nvPr/>
        </p:nvSpPr>
        <p:spPr bwMode="auto">
          <a:xfrm>
            <a:off x="2008188" y="5230813"/>
            <a:ext cx="58737" cy="1587"/>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1939" name="Line 35"/>
          <p:cNvSpPr>
            <a:spLocks noChangeShapeType="1"/>
          </p:cNvSpPr>
          <p:nvPr/>
        </p:nvSpPr>
        <p:spPr bwMode="auto">
          <a:xfrm>
            <a:off x="2008188" y="4549775"/>
            <a:ext cx="58737" cy="1588"/>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1940" name="Line 36"/>
          <p:cNvSpPr>
            <a:spLocks noChangeShapeType="1"/>
          </p:cNvSpPr>
          <p:nvPr/>
        </p:nvSpPr>
        <p:spPr bwMode="auto">
          <a:xfrm>
            <a:off x="2008188" y="3862388"/>
            <a:ext cx="58737" cy="1587"/>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1941" name="Line 37"/>
          <p:cNvSpPr>
            <a:spLocks noChangeShapeType="1"/>
          </p:cNvSpPr>
          <p:nvPr/>
        </p:nvSpPr>
        <p:spPr bwMode="auto">
          <a:xfrm>
            <a:off x="2008188" y="3182938"/>
            <a:ext cx="58737" cy="1587"/>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1942" name="Line 38"/>
          <p:cNvSpPr>
            <a:spLocks noChangeShapeType="1"/>
          </p:cNvSpPr>
          <p:nvPr/>
        </p:nvSpPr>
        <p:spPr bwMode="auto">
          <a:xfrm>
            <a:off x="2008188" y="2495550"/>
            <a:ext cx="58737" cy="1588"/>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1943" name="Line 39"/>
          <p:cNvSpPr>
            <a:spLocks noChangeShapeType="1"/>
          </p:cNvSpPr>
          <p:nvPr/>
        </p:nvSpPr>
        <p:spPr bwMode="auto">
          <a:xfrm>
            <a:off x="2008188" y="5230813"/>
            <a:ext cx="5426075" cy="1587"/>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1944" name="Line 40"/>
          <p:cNvSpPr>
            <a:spLocks noChangeShapeType="1"/>
          </p:cNvSpPr>
          <p:nvPr/>
        </p:nvSpPr>
        <p:spPr bwMode="auto">
          <a:xfrm flipV="1">
            <a:off x="2008188" y="5186363"/>
            <a:ext cx="1587" cy="44450"/>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1945" name="Line 41"/>
          <p:cNvSpPr>
            <a:spLocks noChangeShapeType="1"/>
          </p:cNvSpPr>
          <p:nvPr/>
        </p:nvSpPr>
        <p:spPr bwMode="auto">
          <a:xfrm flipV="1">
            <a:off x="2008188" y="5170488"/>
            <a:ext cx="1587" cy="60325"/>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1946" name="Line 42"/>
          <p:cNvSpPr>
            <a:spLocks noChangeShapeType="1"/>
          </p:cNvSpPr>
          <p:nvPr/>
        </p:nvSpPr>
        <p:spPr bwMode="auto">
          <a:xfrm flipV="1">
            <a:off x="2911475" y="4325938"/>
            <a:ext cx="1588" cy="904875"/>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1947" name="Line 43"/>
          <p:cNvSpPr>
            <a:spLocks noChangeShapeType="1"/>
          </p:cNvSpPr>
          <p:nvPr/>
        </p:nvSpPr>
        <p:spPr bwMode="auto">
          <a:xfrm>
            <a:off x="2911475" y="4325938"/>
            <a:ext cx="304800" cy="1587"/>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1948" name="Line 44"/>
          <p:cNvSpPr>
            <a:spLocks noChangeShapeType="1"/>
          </p:cNvSpPr>
          <p:nvPr/>
        </p:nvSpPr>
        <p:spPr bwMode="auto">
          <a:xfrm>
            <a:off x="3216275" y="4325938"/>
            <a:ext cx="1588" cy="1587"/>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1949" name="Line 45"/>
          <p:cNvSpPr>
            <a:spLocks noChangeShapeType="1"/>
          </p:cNvSpPr>
          <p:nvPr/>
        </p:nvSpPr>
        <p:spPr bwMode="auto">
          <a:xfrm flipV="1">
            <a:off x="3200400" y="3421063"/>
            <a:ext cx="1588" cy="904875"/>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1950" name="Line 46"/>
          <p:cNvSpPr>
            <a:spLocks noChangeShapeType="1"/>
          </p:cNvSpPr>
          <p:nvPr/>
        </p:nvSpPr>
        <p:spPr bwMode="auto">
          <a:xfrm>
            <a:off x="3200400" y="3421063"/>
            <a:ext cx="306388" cy="1587"/>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1951" name="Line 47"/>
          <p:cNvSpPr>
            <a:spLocks noChangeShapeType="1"/>
          </p:cNvSpPr>
          <p:nvPr/>
        </p:nvSpPr>
        <p:spPr bwMode="auto">
          <a:xfrm flipV="1">
            <a:off x="3505200" y="2495550"/>
            <a:ext cx="1588" cy="925513"/>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1952" name="Line 48"/>
          <p:cNvSpPr>
            <a:spLocks noChangeShapeType="1"/>
          </p:cNvSpPr>
          <p:nvPr/>
        </p:nvSpPr>
        <p:spPr bwMode="auto">
          <a:xfrm>
            <a:off x="3505200" y="2495550"/>
            <a:ext cx="3616325" cy="1588"/>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1953" name="Line 49"/>
          <p:cNvSpPr>
            <a:spLocks noChangeShapeType="1"/>
          </p:cNvSpPr>
          <p:nvPr/>
        </p:nvSpPr>
        <p:spPr bwMode="auto">
          <a:xfrm flipV="1">
            <a:off x="6551613" y="4325938"/>
            <a:ext cx="1587" cy="904875"/>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1954" name="Line 50"/>
          <p:cNvSpPr>
            <a:spLocks noChangeShapeType="1"/>
          </p:cNvSpPr>
          <p:nvPr/>
        </p:nvSpPr>
        <p:spPr bwMode="auto">
          <a:xfrm>
            <a:off x="6559550" y="4325938"/>
            <a:ext cx="298450" cy="1587"/>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1955" name="Line 51"/>
          <p:cNvSpPr>
            <a:spLocks noChangeShapeType="1"/>
          </p:cNvSpPr>
          <p:nvPr/>
        </p:nvSpPr>
        <p:spPr bwMode="auto">
          <a:xfrm flipV="1">
            <a:off x="6856413" y="3421063"/>
            <a:ext cx="1587" cy="904875"/>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1956" name="Line 52"/>
          <p:cNvSpPr>
            <a:spLocks noChangeShapeType="1"/>
          </p:cNvSpPr>
          <p:nvPr/>
        </p:nvSpPr>
        <p:spPr bwMode="auto">
          <a:xfrm>
            <a:off x="6829425" y="3421063"/>
            <a:ext cx="306388" cy="1587"/>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1957" name="Line 53"/>
          <p:cNvSpPr>
            <a:spLocks noChangeShapeType="1"/>
          </p:cNvSpPr>
          <p:nvPr/>
        </p:nvSpPr>
        <p:spPr bwMode="auto">
          <a:xfrm flipV="1">
            <a:off x="7135813" y="2495550"/>
            <a:ext cx="1587" cy="925513"/>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1958" name="Rectangle 54"/>
          <p:cNvSpPr>
            <a:spLocks noChangeArrowheads="1"/>
          </p:cNvSpPr>
          <p:nvPr/>
        </p:nvSpPr>
        <p:spPr bwMode="auto">
          <a:xfrm>
            <a:off x="4625975" y="5883275"/>
            <a:ext cx="619125"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2400" b="1" i="1">
                <a:latin typeface="Arial" panose="020B0604020202020204" pitchFamily="34" charset="0"/>
              </a:rPr>
              <a:t>A+B</a:t>
            </a:r>
            <a:endParaRPr lang="en-US" altLang="en-US" sz="2400">
              <a:latin typeface="Times New Roman" panose="02020603050405020304" pitchFamily="18" charset="0"/>
            </a:endParaRPr>
          </a:p>
        </p:txBody>
      </p:sp>
      <p:sp>
        <p:nvSpPr>
          <p:cNvPr id="251959" name="Rectangle 55"/>
          <p:cNvSpPr>
            <a:spLocks noChangeArrowheads="1"/>
          </p:cNvSpPr>
          <p:nvPr/>
        </p:nvSpPr>
        <p:spPr bwMode="auto">
          <a:xfrm rot="-5400000">
            <a:off x="-100012" y="3746500"/>
            <a:ext cx="300355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2400">
                <a:latin typeface="Arial" panose="020B0604020202020204" pitchFamily="34" charset="0"/>
              </a:rPr>
              <a:t>Cumulative probability</a:t>
            </a:r>
            <a:endParaRPr lang="en-US" altLang="en-US" sz="2400">
              <a:latin typeface="Times New Roman" panose="02020603050405020304" pitchFamily="18" charset="0"/>
            </a:endParaRPr>
          </a:p>
        </p:txBody>
      </p:sp>
      <p:sp>
        <p:nvSpPr>
          <p:cNvPr id="1015864" name="Rectangle 56"/>
          <p:cNvSpPr>
            <a:spLocks noChangeArrowheads="1"/>
          </p:cNvSpPr>
          <p:nvPr/>
        </p:nvSpPr>
        <p:spPr bwMode="auto">
          <a:xfrm>
            <a:off x="3276600" y="2971800"/>
            <a:ext cx="3581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ctr" eaLnBrk="1" hangingPunct="1"/>
            <a:r>
              <a:rPr lang="en-US" altLang="en-US" sz="4000">
                <a:solidFill>
                  <a:srgbClr val="FF0000"/>
                </a:solidFill>
                <a:latin typeface="Times New Roman" panose="02020603050405020304" pitchFamily="18" charset="0"/>
              </a:rPr>
              <a:t>This p-box is </a:t>
            </a:r>
            <a:br>
              <a:rPr lang="en-US" altLang="en-US" sz="4000">
                <a:solidFill>
                  <a:srgbClr val="FF0000"/>
                </a:solidFill>
                <a:latin typeface="Times New Roman" panose="02020603050405020304" pitchFamily="18" charset="0"/>
              </a:rPr>
            </a:br>
            <a:r>
              <a:rPr lang="en-US" altLang="en-US" sz="4000">
                <a:solidFill>
                  <a:srgbClr val="FF0000"/>
                </a:solidFill>
                <a:latin typeface="Times New Roman" panose="02020603050405020304" pitchFamily="18" charset="0"/>
              </a:rPr>
              <a:t>not best possible</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3" presetClass="entr" presetSubtype="16" fill="hold" grpId="0" nodeType="clickEffect">
                                  <p:stCondLst>
                                    <p:cond delay="0"/>
                                  </p:stCondLst>
                                  <p:childTnLst>
                                    <p:set>
                                      <p:cBhvr>
                                        <p:cTn id="6" dur="1" fill="hold">
                                          <p:stCondLst>
                                            <p:cond delay="0"/>
                                          </p:stCondLst>
                                        </p:cTn>
                                        <p:tgtEl>
                                          <p:spTgt spid="1015864"/>
                                        </p:tgtEl>
                                        <p:attrNameLst>
                                          <p:attrName>style.visibility</p:attrName>
                                        </p:attrNameLst>
                                      </p:cBhvr>
                                      <p:to>
                                        <p:strVal val="visible"/>
                                      </p:to>
                                    </p:set>
                                    <p:anim calcmode="lin" valueType="num">
                                      <p:cBhvr>
                                        <p:cTn id="7" dur="500" fill="hold"/>
                                        <p:tgtEl>
                                          <p:spTgt spid="1015864"/>
                                        </p:tgtEl>
                                        <p:attrNameLst>
                                          <p:attrName>ppt_w</p:attrName>
                                        </p:attrNameLst>
                                      </p:cBhvr>
                                      <p:tavLst>
                                        <p:tav tm="0">
                                          <p:val>
                                            <p:fltVal val="0"/>
                                          </p:val>
                                        </p:tav>
                                        <p:tav tm="100000">
                                          <p:val>
                                            <p:strVal val="#ppt_w"/>
                                          </p:val>
                                        </p:tav>
                                      </p:tavLst>
                                    </p:anim>
                                    <p:anim calcmode="lin" valueType="num">
                                      <p:cBhvr>
                                        <p:cTn id="8" dur="500" fill="hold"/>
                                        <p:tgtEl>
                                          <p:spTgt spid="1015864"/>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15864" grpId="0" autoUpdateAnimBg="0"/>
    </p:bldLst>
  </p:timing>
</p:sld>
</file>

<file path=ppt/slides/slide2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2930" name="Rectangle 2"/>
          <p:cNvSpPr>
            <a:spLocks noGrp="1" noChangeArrowheads="1"/>
          </p:cNvSpPr>
          <p:nvPr>
            <p:ph type="title"/>
          </p:nvPr>
        </p:nvSpPr>
        <p:spPr/>
        <p:txBody>
          <a:bodyPr/>
          <a:lstStyle/>
          <a:p>
            <a:pPr eaLnBrk="1" hangingPunct="1"/>
            <a:r>
              <a:rPr lang="en-US" altLang="en-US"/>
              <a:t>Fr</a:t>
            </a:r>
            <a:r>
              <a:rPr lang="en-US" altLang="en-US">
                <a:cs typeface="Times New Roman" panose="02020603050405020304" pitchFamily="18" charset="0"/>
              </a:rPr>
              <a:t>é</a:t>
            </a:r>
            <a:r>
              <a:rPr lang="en-US" altLang="en-US"/>
              <a:t>chet can be improved</a:t>
            </a:r>
          </a:p>
        </p:txBody>
      </p:sp>
      <p:sp>
        <p:nvSpPr>
          <p:cNvPr id="252931" name="Rectangle 3"/>
          <p:cNvSpPr>
            <a:spLocks noGrp="1" noChangeArrowheads="1"/>
          </p:cNvSpPr>
          <p:nvPr>
            <p:ph type="body" idx="1"/>
          </p:nvPr>
        </p:nvSpPr>
        <p:spPr>
          <a:xfrm>
            <a:off x="685800" y="1981200"/>
            <a:ext cx="8077200" cy="4419600"/>
          </a:xfrm>
        </p:spPr>
        <p:txBody>
          <a:bodyPr/>
          <a:lstStyle/>
          <a:p>
            <a:pPr eaLnBrk="1" hangingPunct="1"/>
            <a:r>
              <a:rPr lang="en-US" altLang="en-US"/>
              <a:t>Interval estimates of probabilities don’t reflect the fact that the sum must equal one</a:t>
            </a:r>
          </a:p>
          <a:p>
            <a:pPr eaLnBrk="1" hangingPunct="1"/>
            <a:r>
              <a:rPr lang="en-US" altLang="en-US"/>
              <a:t>Resulting p-box is too fat</a:t>
            </a:r>
          </a:p>
          <a:p>
            <a:pPr eaLnBrk="1" hangingPunct="1"/>
            <a:r>
              <a:rPr lang="en-US" altLang="en-US"/>
              <a:t>Linear programming needed to get the optimal answer using this approach</a:t>
            </a:r>
          </a:p>
          <a:p>
            <a:pPr eaLnBrk="1" hangingPunct="1"/>
            <a:endParaRPr lang="en-US" altLang="en-US" sz="2400"/>
          </a:p>
          <a:p>
            <a:pPr eaLnBrk="1" hangingPunct="1"/>
            <a:r>
              <a:rPr lang="en-US" altLang="en-US"/>
              <a:t>Frank, Nelsen and Sklar (1987) gave a way to compute the optimal answer directly</a:t>
            </a:r>
          </a:p>
        </p:txBody>
      </p:sp>
    </p:spTree>
  </p:cSld>
  <p:clrMapOvr>
    <a:masterClrMapping/>
  </p:clrMapOvr>
</p:sld>
</file>

<file path=ppt/slides/slide2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2" name="Rectangle 2"/>
          <p:cNvSpPr>
            <a:spLocks noGrp="1" noChangeArrowheads="1"/>
          </p:cNvSpPr>
          <p:nvPr>
            <p:ph type="title"/>
          </p:nvPr>
        </p:nvSpPr>
        <p:spPr/>
        <p:txBody>
          <a:bodyPr/>
          <a:lstStyle/>
          <a:p>
            <a:pPr eaLnBrk="1" hangingPunct="1"/>
            <a:r>
              <a:rPr lang="en-US" altLang="en-US"/>
              <a:t>Frank, Nelsen and Sklar (1987)</a:t>
            </a:r>
          </a:p>
        </p:txBody>
      </p:sp>
      <p:graphicFrame>
        <p:nvGraphicFramePr>
          <p:cNvPr id="12290" name="Object 3"/>
          <p:cNvGraphicFramePr>
            <a:graphicFrameLocks noChangeAspect="1"/>
          </p:cNvGraphicFramePr>
          <p:nvPr/>
        </p:nvGraphicFramePr>
        <p:xfrm>
          <a:off x="533400" y="4876800"/>
          <a:ext cx="8510588" cy="1125538"/>
        </p:xfrm>
        <a:graphic>
          <a:graphicData uri="http://schemas.openxmlformats.org/presentationml/2006/ole">
            <mc:AlternateContent xmlns:mc="http://schemas.openxmlformats.org/markup-compatibility/2006">
              <mc:Choice xmlns:v="urn:schemas-microsoft-com:vml" Requires="v">
                <p:oleObj spid="_x0000_s12503" r:id="rId4" imgW="3454400" imgH="457200" progId="Equation.3">
                  <p:embed/>
                </p:oleObj>
              </mc:Choice>
              <mc:Fallback>
                <p:oleObj r:id="rId4" imgW="3454400" imgH="457200" progId="Equation.3">
                  <p:embed/>
                  <p:pic>
                    <p:nvPicPr>
                      <p:cNvPr id="0" name="Object 3"/>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33400" y="4876800"/>
                        <a:ext cx="8510588" cy="1125538"/>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graphicFrame>
        <p:nvGraphicFramePr>
          <p:cNvPr id="12291" name="Object 4"/>
          <p:cNvGraphicFramePr>
            <a:graphicFrameLocks noChangeAspect="1"/>
          </p:cNvGraphicFramePr>
          <p:nvPr/>
        </p:nvGraphicFramePr>
        <p:xfrm>
          <a:off x="609600" y="2667000"/>
          <a:ext cx="5334000" cy="1316038"/>
        </p:xfrm>
        <a:graphic>
          <a:graphicData uri="http://schemas.openxmlformats.org/presentationml/2006/ole">
            <mc:AlternateContent xmlns:mc="http://schemas.openxmlformats.org/markup-compatibility/2006">
              <mc:Choice xmlns:v="urn:schemas-microsoft-com:vml" Requires="v">
                <p:oleObj spid="_x0000_s12504" r:id="rId6" imgW="2311400" imgH="571500" progId="Equation.3">
                  <p:embed/>
                </p:oleObj>
              </mc:Choice>
              <mc:Fallback>
                <p:oleObj r:id="rId6" imgW="2311400" imgH="571500" progId="Equation.3">
                  <p:embed/>
                  <p:pic>
                    <p:nvPicPr>
                      <p:cNvPr id="0" name="Object 4"/>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609600" y="2667000"/>
                        <a:ext cx="5334000" cy="1316038"/>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12293" name="Text Box 5"/>
          <p:cNvSpPr txBox="1">
            <a:spLocks noChangeArrowheads="1"/>
          </p:cNvSpPr>
          <p:nvPr/>
        </p:nvSpPr>
        <p:spPr bwMode="auto">
          <a:xfrm>
            <a:off x="533400" y="1793875"/>
            <a:ext cx="7273925" cy="822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2400">
                <a:latin typeface="Times New Roman" panose="02020603050405020304" pitchFamily="18" charset="0"/>
              </a:rPr>
              <a:t>Suppose </a:t>
            </a:r>
            <a:r>
              <a:rPr lang="en-US" altLang="en-US" sz="2400" i="1">
                <a:latin typeface="Times New Roman" panose="02020603050405020304" pitchFamily="18" charset="0"/>
              </a:rPr>
              <a:t>X</a:t>
            </a:r>
            <a:r>
              <a:rPr lang="en-US" altLang="en-US" sz="2400">
                <a:latin typeface="Times New Roman" panose="02020603050405020304" pitchFamily="18" charset="0"/>
              </a:rPr>
              <a:t> ~ </a:t>
            </a:r>
            <a:r>
              <a:rPr lang="en-US" altLang="en-US" sz="2400" i="1">
                <a:latin typeface="Times New Roman" panose="02020603050405020304" pitchFamily="18" charset="0"/>
              </a:rPr>
              <a:t>F</a:t>
            </a:r>
            <a:r>
              <a:rPr lang="en-US" altLang="en-US" sz="2400">
                <a:latin typeface="Times New Roman" panose="02020603050405020304" pitchFamily="18" charset="0"/>
              </a:rPr>
              <a:t> and </a:t>
            </a:r>
            <a:r>
              <a:rPr lang="en-US" altLang="en-US" sz="2400" i="1">
                <a:latin typeface="Times New Roman" panose="02020603050405020304" pitchFamily="18" charset="0"/>
              </a:rPr>
              <a:t>Y</a:t>
            </a:r>
            <a:r>
              <a:rPr lang="en-US" altLang="en-US" sz="2400">
                <a:latin typeface="Times New Roman" panose="02020603050405020304" pitchFamily="18" charset="0"/>
              </a:rPr>
              <a:t> ~ </a:t>
            </a:r>
            <a:r>
              <a:rPr lang="en-US" altLang="en-US" sz="2400" i="1">
                <a:latin typeface="Times New Roman" panose="02020603050405020304" pitchFamily="18" charset="0"/>
              </a:rPr>
              <a:t>G</a:t>
            </a:r>
            <a:r>
              <a:rPr lang="en-US" altLang="en-US" sz="2400">
                <a:latin typeface="Times New Roman" panose="02020603050405020304" pitchFamily="18" charset="0"/>
              </a:rPr>
              <a:t>.  </a:t>
            </a:r>
          </a:p>
          <a:p>
            <a:pPr eaLnBrk="1" hangingPunct="1"/>
            <a:r>
              <a:rPr lang="en-US" altLang="en-US" sz="2400">
                <a:latin typeface="Times New Roman" panose="02020603050405020304" pitchFamily="18" charset="0"/>
              </a:rPr>
              <a:t>If </a:t>
            </a:r>
            <a:r>
              <a:rPr lang="en-US" altLang="en-US" sz="2400" i="1">
                <a:latin typeface="Times New Roman" panose="02020603050405020304" pitchFamily="18" charset="0"/>
              </a:rPr>
              <a:t>X</a:t>
            </a:r>
            <a:r>
              <a:rPr lang="en-US" altLang="en-US" sz="2400">
                <a:latin typeface="Times New Roman" panose="02020603050405020304" pitchFamily="18" charset="0"/>
              </a:rPr>
              <a:t> and </a:t>
            </a:r>
            <a:r>
              <a:rPr lang="en-US" altLang="en-US" sz="2400" i="1">
                <a:latin typeface="Times New Roman" panose="02020603050405020304" pitchFamily="18" charset="0"/>
              </a:rPr>
              <a:t>Y</a:t>
            </a:r>
            <a:r>
              <a:rPr lang="en-US" altLang="en-US" sz="2400">
                <a:latin typeface="Times New Roman" panose="02020603050405020304" pitchFamily="18" charset="0"/>
              </a:rPr>
              <a:t> are independent, then the distribution of </a:t>
            </a:r>
            <a:r>
              <a:rPr lang="en-US" altLang="en-US" sz="2400" i="1">
                <a:latin typeface="Times New Roman" panose="02020603050405020304" pitchFamily="18" charset="0"/>
              </a:rPr>
              <a:t>X+Y</a:t>
            </a:r>
            <a:r>
              <a:rPr lang="en-US" altLang="en-US" sz="2400">
                <a:latin typeface="Times New Roman" panose="02020603050405020304" pitchFamily="18" charset="0"/>
              </a:rPr>
              <a:t> is</a:t>
            </a:r>
          </a:p>
        </p:txBody>
      </p:sp>
      <p:sp>
        <p:nvSpPr>
          <p:cNvPr id="12294" name="Text Box 6"/>
          <p:cNvSpPr txBox="1">
            <a:spLocks noChangeArrowheads="1"/>
          </p:cNvSpPr>
          <p:nvPr/>
        </p:nvSpPr>
        <p:spPr bwMode="auto">
          <a:xfrm>
            <a:off x="533400" y="3962400"/>
            <a:ext cx="7239000" cy="822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2400">
                <a:latin typeface="Times New Roman" panose="02020603050405020304" pitchFamily="18" charset="0"/>
              </a:rPr>
              <a:t>In any case, and irrespective of their dependence, this distribution is bounded by</a:t>
            </a:r>
          </a:p>
        </p:txBody>
      </p:sp>
      <p:sp>
        <p:nvSpPr>
          <p:cNvPr id="12295" name="Text Box 7"/>
          <p:cNvSpPr txBox="1">
            <a:spLocks noChangeArrowheads="1"/>
          </p:cNvSpPr>
          <p:nvPr/>
        </p:nvSpPr>
        <p:spPr bwMode="auto">
          <a:xfrm>
            <a:off x="533400" y="6019800"/>
            <a:ext cx="82280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2400">
                <a:latin typeface="Times New Roman" panose="02020603050405020304" pitchFamily="18" charset="0"/>
              </a:rPr>
              <a:t>This formula can be generalized to work with bounds on </a:t>
            </a:r>
            <a:r>
              <a:rPr lang="en-US" altLang="en-US" sz="2400" i="1">
                <a:latin typeface="Times New Roman" panose="02020603050405020304" pitchFamily="18" charset="0"/>
              </a:rPr>
              <a:t>F</a:t>
            </a:r>
            <a:r>
              <a:rPr lang="en-US" altLang="en-US" sz="2400">
                <a:latin typeface="Times New Roman" panose="02020603050405020304" pitchFamily="18" charset="0"/>
              </a:rPr>
              <a:t> and </a:t>
            </a:r>
            <a:r>
              <a:rPr lang="en-US" altLang="en-US" sz="2400" i="1">
                <a:latin typeface="Times New Roman" panose="02020603050405020304" pitchFamily="18" charset="0"/>
              </a:rPr>
              <a:t>G.</a:t>
            </a:r>
            <a:endParaRPr lang="en-US" altLang="en-US" sz="2400">
              <a:latin typeface="Times New Roman" panose="02020603050405020304" pitchFamily="18" charset="0"/>
            </a:endParaRPr>
          </a:p>
        </p:txBody>
      </p:sp>
      <p:sp>
        <p:nvSpPr>
          <p:cNvPr id="12296" name="Text Box 8"/>
          <p:cNvSpPr txBox="1">
            <a:spLocks noChangeArrowheads="1"/>
          </p:cNvSpPr>
          <p:nvPr/>
        </p:nvSpPr>
        <p:spPr bwMode="auto">
          <a:xfrm>
            <a:off x="304800" y="304800"/>
            <a:ext cx="1014413" cy="457200"/>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2400" b="1">
                <a:solidFill>
                  <a:schemeClr val="bg1"/>
                </a:solidFill>
                <a:latin typeface="Times New Roman" panose="02020603050405020304" pitchFamily="18" charset="0"/>
              </a:rPr>
              <a:t>Yikes!</a:t>
            </a:r>
          </a:p>
        </p:txBody>
      </p:sp>
    </p:spTree>
  </p:cSld>
  <p:clrMapOvr>
    <a:masterClrMapping/>
  </p:clrMapOvr>
</p:sld>
</file>

<file path=ppt/slides/slide2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3954" name="Rectangle 2"/>
          <p:cNvSpPr>
            <a:spLocks noGrp="1" noChangeArrowheads="1"/>
          </p:cNvSpPr>
          <p:nvPr>
            <p:ph type="title"/>
          </p:nvPr>
        </p:nvSpPr>
        <p:spPr/>
        <p:txBody>
          <a:bodyPr/>
          <a:lstStyle/>
          <a:p>
            <a:pPr eaLnBrk="1" hangingPunct="1"/>
            <a:r>
              <a:rPr lang="en-US" altLang="en-US"/>
              <a:t>Best possible bounds</a:t>
            </a:r>
          </a:p>
        </p:txBody>
      </p:sp>
      <p:sp>
        <p:nvSpPr>
          <p:cNvPr id="253955" name="Rectangle 3"/>
          <p:cNvSpPr>
            <a:spLocks noChangeArrowheads="1"/>
          </p:cNvSpPr>
          <p:nvPr/>
        </p:nvSpPr>
        <p:spPr bwMode="auto">
          <a:xfrm>
            <a:off x="1712913" y="5037138"/>
            <a:ext cx="169862"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2400" b="1">
                <a:latin typeface="Arial" panose="020B0604020202020204" pitchFamily="34" charset="0"/>
              </a:rPr>
              <a:t>0</a:t>
            </a:r>
            <a:endParaRPr lang="en-US" altLang="en-US" sz="2400">
              <a:latin typeface="Times New Roman" panose="02020603050405020304" pitchFamily="18" charset="0"/>
            </a:endParaRPr>
          </a:p>
        </p:txBody>
      </p:sp>
      <p:sp>
        <p:nvSpPr>
          <p:cNvPr id="253956" name="Rectangle 4"/>
          <p:cNvSpPr>
            <a:spLocks noChangeArrowheads="1"/>
          </p:cNvSpPr>
          <p:nvPr/>
        </p:nvSpPr>
        <p:spPr bwMode="auto">
          <a:xfrm>
            <a:off x="1712913" y="2301875"/>
            <a:ext cx="169862"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2400" b="1">
                <a:latin typeface="Arial" panose="020B0604020202020204" pitchFamily="34" charset="0"/>
              </a:rPr>
              <a:t>1</a:t>
            </a:r>
            <a:endParaRPr lang="en-US" altLang="en-US" sz="2400">
              <a:latin typeface="Times New Roman" panose="02020603050405020304" pitchFamily="18" charset="0"/>
            </a:endParaRPr>
          </a:p>
        </p:txBody>
      </p:sp>
      <p:sp>
        <p:nvSpPr>
          <p:cNvPr id="253957" name="Rectangle 5"/>
          <p:cNvSpPr>
            <a:spLocks noChangeArrowheads="1"/>
          </p:cNvSpPr>
          <p:nvPr/>
        </p:nvSpPr>
        <p:spPr bwMode="auto">
          <a:xfrm>
            <a:off x="1981200" y="5421313"/>
            <a:ext cx="169863"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2400" b="1">
                <a:latin typeface="Arial" panose="020B0604020202020204" pitchFamily="34" charset="0"/>
              </a:rPr>
              <a:t>0</a:t>
            </a:r>
            <a:endParaRPr lang="en-US" altLang="en-US" sz="2400">
              <a:latin typeface="Times New Roman" panose="02020603050405020304" pitchFamily="18" charset="0"/>
            </a:endParaRPr>
          </a:p>
        </p:txBody>
      </p:sp>
      <p:sp>
        <p:nvSpPr>
          <p:cNvPr id="253958" name="Rectangle 6"/>
          <p:cNvSpPr>
            <a:spLocks noChangeArrowheads="1"/>
          </p:cNvSpPr>
          <p:nvPr/>
        </p:nvSpPr>
        <p:spPr bwMode="auto">
          <a:xfrm>
            <a:off x="2884488" y="5421313"/>
            <a:ext cx="169862"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2400" b="1">
                <a:latin typeface="Arial" panose="020B0604020202020204" pitchFamily="34" charset="0"/>
              </a:rPr>
              <a:t>3</a:t>
            </a:r>
            <a:endParaRPr lang="en-US" altLang="en-US" sz="2400">
              <a:latin typeface="Times New Roman" panose="02020603050405020304" pitchFamily="18" charset="0"/>
            </a:endParaRPr>
          </a:p>
        </p:txBody>
      </p:sp>
      <p:sp>
        <p:nvSpPr>
          <p:cNvPr id="253959" name="Rectangle 7"/>
          <p:cNvSpPr>
            <a:spLocks noChangeArrowheads="1"/>
          </p:cNvSpPr>
          <p:nvPr/>
        </p:nvSpPr>
        <p:spPr bwMode="auto">
          <a:xfrm>
            <a:off x="3787775" y="5421313"/>
            <a:ext cx="169863"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2400" b="1">
                <a:latin typeface="Arial" panose="020B0604020202020204" pitchFamily="34" charset="0"/>
              </a:rPr>
              <a:t>6</a:t>
            </a:r>
            <a:endParaRPr lang="en-US" altLang="en-US" sz="2400">
              <a:latin typeface="Times New Roman" panose="02020603050405020304" pitchFamily="18" charset="0"/>
            </a:endParaRPr>
          </a:p>
        </p:txBody>
      </p:sp>
      <p:sp>
        <p:nvSpPr>
          <p:cNvPr id="253960" name="Rectangle 8"/>
          <p:cNvSpPr>
            <a:spLocks noChangeArrowheads="1"/>
          </p:cNvSpPr>
          <p:nvPr/>
        </p:nvSpPr>
        <p:spPr bwMode="auto">
          <a:xfrm>
            <a:off x="4699000" y="5421313"/>
            <a:ext cx="169863"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2400" b="1">
                <a:latin typeface="Arial" panose="020B0604020202020204" pitchFamily="34" charset="0"/>
              </a:rPr>
              <a:t>9</a:t>
            </a:r>
            <a:endParaRPr lang="en-US" altLang="en-US" sz="2400">
              <a:latin typeface="Times New Roman" panose="02020603050405020304" pitchFamily="18" charset="0"/>
            </a:endParaRPr>
          </a:p>
        </p:txBody>
      </p:sp>
      <p:sp>
        <p:nvSpPr>
          <p:cNvPr id="253961" name="Rectangle 9"/>
          <p:cNvSpPr>
            <a:spLocks noChangeArrowheads="1"/>
          </p:cNvSpPr>
          <p:nvPr/>
        </p:nvSpPr>
        <p:spPr bwMode="auto">
          <a:xfrm>
            <a:off x="5549900" y="5421313"/>
            <a:ext cx="339725"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2400" b="1">
                <a:latin typeface="Arial" panose="020B0604020202020204" pitchFamily="34" charset="0"/>
              </a:rPr>
              <a:t>12</a:t>
            </a:r>
            <a:endParaRPr lang="en-US" altLang="en-US" sz="2400">
              <a:latin typeface="Times New Roman" panose="02020603050405020304" pitchFamily="18" charset="0"/>
            </a:endParaRPr>
          </a:p>
        </p:txBody>
      </p:sp>
      <p:sp>
        <p:nvSpPr>
          <p:cNvPr id="253962" name="Rectangle 10"/>
          <p:cNvSpPr>
            <a:spLocks noChangeArrowheads="1"/>
          </p:cNvSpPr>
          <p:nvPr/>
        </p:nvSpPr>
        <p:spPr bwMode="auto">
          <a:xfrm>
            <a:off x="6453188" y="5421313"/>
            <a:ext cx="339725"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2400" b="1">
                <a:latin typeface="Arial" panose="020B0604020202020204" pitchFamily="34" charset="0"/>
              </a:rPr>
              <a:t>15</a:t>
            </a:r>
            <a:endParaRPr lang="en-US" altLang="en-US" sz="2400">
              <a:latin typeface="Times New Roman" panose="02020603050405020304" pitchFamily="18" charset="0"/>
            </a:endParaRPr>
          </a:p>
        </p:txBody>
      </p:sp>
      <p:sp>
        <p:nvSpPr>
          <p:cNvPr id="253963" name="Rectangle 11"/>
          <p:cNvSpPr>
            <a:spLocks noChangeArrowheads="1"/>
          </p:cNvSpPr>
          <p:nvPr/>
        </p:nvSpPr>
        <p:spPr bwMode="auto">
          <a:xfrm>
            <a:off x="7356475" y="5421313"/>
            <a:ext cx="339725"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2400" b="1">
                <a:latin typeface="Arial" panose="020B0604020202020204" pitchFamily="34" charset="0"/>
              </a:rPr>
              <a:t>18</a:t>
            </a:r>
            <a:endParaRPr lang="en-US" altLang="en-US" sz="2400">
              <a:latin typeface="Times New Roman" panose="02020603050405020304" pitchFamily="18" charset="0"/>
            </a:endParaRPr>
          </a:p>
        </p:txBody>
      </p:sp>
      <p:sp>
        <p:nvSpPr>
          <p:cNvPr id="253964" name="Line 12"/>
          <p:cNvSpPr>
            <a:spLocks noChangeShapeType="1"/>
          </p:cNvSpPr>
          <p:nvPr/>
        </p:nvSpPr>
        <p:spPr bwMode="auto">
          <a:xfrm>
            <a:off x="2008188" y="2495550"/>
            <a:ext cx="1587" cy="2735263"/>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3965" name="Line 13"/>
          <p:cNvSpPr>
            <a:spLocks noChangeShapeType="1"/>
          </p:cNvSpPr>
          <p:nvPr/>
        </p:nvSpPr>
        <p:spPr bwMode="auto">
          <a:xfrm>
            <a:off x="2008188" y="5230813"/>
            <a:ext cx="44450" cy="1587"/>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3966" name="Line 14"/>
          <p:cNvSpPr>
            <a:spLocks noChangeShapeType="1"/>
          </p:cNvSpPr>
          <p:nvPr/>
        </p:nvSpPr>
        <p:spPr bwMode="auto">
          <a:xfrm>
            <a:off x="2008188" y="5095875"/>
            <a:ext cx="44450" cy="1588"/>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3967" name="Line 15"/>
          <p:cNvSpPr>
            <a:spLocks noChangeShapeType="1"/>
          </p:cNvSpPr>
          <p:nvPr/>
        </p:nvSpPr>
        <p:spPr bwMode="auto">
          <a:xfrm>
            <a:off x="2008188" y="4954588"/>
            <a:ext cx="44450" cy="1587"/>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3968" name="Line 16"/>
          <p:cNvSpPr>
            <a:spLocks noChangeShapeType="1"/>
          </p:cNvSpPr>
          <p:nvPr/>
        </p:nvSpPr>
        <p:spPr bwMode="auto">
          <a:xfrm>
            <a:off x="2008188" y="4819650"/>
            <a:ext cx="44450" cy="1588"/>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3969" name="Line 17"/>
          <p:cNvSpPr>
            <a:spLocks noChangeShapeType="1"/>
          </p:cNvSpPr>
          <p:nvPr/>
        </p:nvSpPr>
        <p:spPr bwMode="auto">
          <a:xfrm>
            <a:off x="2008188" y="4684713"/>
            <a:ext cx="44450" cy="1587"/>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3970" name="Line 18"/>
          <p:cNvSpPr>
            <a:spLocks noChangeShapeType="1"/>
          </p:cNvSpPr>
          <p:nvPr/>
        </p:nvSpPr>
        <p:spPr bwMode="auto">
          <a:xfrm>
            <a:off x="2008188" y="4549775"/>
            <a:ext cx="44450" cy="1588"/>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3971" name="Line 19"/>
          <p:cNvSpPr>
            <a:spLocks noChangeShapeType="1"/>
          </p:cNvSpPr>
          <p:nvPr/>
        </p:nvSpPr>
        <p:spPr bwMode="auto">
          <a:xfrm>
            <a:off x="2008188" y="4408488"/>
            <a:ext cx="44450" cy="1587"/>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3972" name="Line 20"/>
          <p:cNvSpPr>
            <a:spLocks noChangeShapeType="1"/>
          </p:cNvSpPr>
          <p:nvPr/>
        </p:nvSpPr>
        <p:spPr bwMode="auto">
          <a:xfrm>
            <a:off x="2008188" y="4273550"/>
            <a:ext cx="44450" cy="1588"/>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3973" name="Line 21"/>
          <p:cNvSpPr>
            <a:spLocks noChangeShapeType="1"/>
          </p:cNvSpPr>
          <p:nvPr/>
        </p:nvSpPr>
        <p:spPr bwMode="auto">
          <a:xfrm>
            <a:off x="2008188" y="4138613"/>
            <a:ext cx="44450" cy="1587"/>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3974" name="Line 22"/>
          <p:cNvSpPr>
            <a:spLocks noChangeShapeType="1"/>
          </p:cNvSpPr>
          <p:nvPr/>
        </p:nvSpPr>
        <p:spPr bwMode="auto">
          <a:xfrm>
            <a:off x="2008188" y="3997325"/>
            <a:ext cx="44450" cy="1588"/>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3975" name="Line 23"/>
          <p:cNvSpPr>
            <a:spLocks noChangeShapeType="1"/>
          </p:cNvSpPr>
          <p:nvPr/>
        </p:nvSpPr>
        <p:spPr bwMode="auto">
          <a:xfrm>
            <a:off x="2008188" y="3862388"/>
            <a:ext cx="44450" cy="1587"/>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3976" name="Line 24"/>
          <p:cNvSpPr>
            <a:spLocks noChangeShapeType="1"/>
          </p:cNvSpPr>
          <p:nvPr/>
        </p:nvSpPr>
        <p:spPr bwMode="auto">
          <a:xfrm>
            <a:off x="2008188" y="3727450"/>
            <a:ext cx="44450" cy="1588"/>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3977" name="Line 25"/>
          <p:cNvSpPr>
            <a:spLocks noChangeShapeType="1"/>
          </p:cNvSpPr>
          <p:nvPr/>
        </p:nvSpPr>
        <p:spPr bwMode="auto">
          <a:xfrm>
            <a:off x="2008188" y="3586163"/>
            <a:ext cx="44450" cy="1587"/>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3978" name="Line 26"/>
          <p:cNvSpPr>
            <a:spLocks noChangeShapeType="1"/>
          </p:cNvSpPr>
          <p:nvPr/>
        </p:nvSpPr>
        <p:spPr bwMode="auto">
          <a:xfrm>
            <a:off x="2008188" y="3451225"/>
            <a:ext cx="44450" cy="1588"/>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3979" name="Line 27"/>
          <p:cNvSpPr>
            <a:spLocks noChangeShapeType="1"/>
          </p:cNvSpPr>
          <p:nvPr/>
        </p:nvSpPr>
        <p:spPr bwMode="auto">
          <a:xfrm>
            <a:off x="2008188" y="3316288"/>
            <a:ext cx="44450" cy="1587"/>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3980" name="Line 28"/>
          <p:cNvSpPr>
            <a:spLocks noChangeShapeType="1"/>
          </p:cNvSpPr>
          <p:nvPr/>
        </p:nvSpPr>
        <p:spPr bwMode="auto">
          <a:xfrm>
            <a:off x="2008188" y="3175000"/>
            <a:ext cx="44450" cy="1588"/>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3981" name="Line 29"/>
          <p:cNvSpPr>
            <a:spLocks noChangeShapeType="1"/>
          </p:cNvSpPr>
          <p:nvPr/>
        </p:nvSpPr>
        <p:spPr bwMode="auto">
          <a:xfrm>
            <a:off x="2008188" y="3040063"/>
            <a:ext cx="44450" cy="1587"/>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3982" name="Line 30"/>
          <p:cNvSpPr>
            <a:spLocks noChangeShapeType="1"/>
          </p:cNvSpPr>
          <p:nvPr/>
        </p:nvSpPr>
        <p:spPr bwMode="auto">
          <a:xfrm>
            <a:off x="2008188" y="2905125"/>
            <a:ext cx="44450" cy="1588"/>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3983" name="Line 31"/>
          <p:cNvSpPr>
            <a:spLocks noChangeShapeType="1"/>
          </p:cNvSpPr>
          <p:nvPr/>
        </p:nvSpPr>
        <p:spPr bwMode="auto">
          <a:xfrm>
            <a:off x="2008188" y="2771775"/>
            <a:ext cx="44450" cy="1588"/>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3984" name="Line 32"/>
          <p:cNvSpPr>
            <a:spLocks noChangeShapeType="1"/>
          </p:cNvSpPr>
          <p:nvPr/>
        </p:nvSpPr>
        <p:spPr bwMode="auto">
          <a:xfrm>
            <a:off x="2008188" y="2628900"/>
            <a:ext cx="44450" cy="1588"/>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3985" name="Line 33"/>
          <p:cNvSpPr>
            <a:spLocks noChangeShapeType="1"/>
          </p:cNvSpPr>
          <p:nvPr/>
        </p:nvSpPr>
        <p:spPr bwMode="auto">
          <a:xfrm>
            <a:off x="2008188" y="2495550"/>
            <a:ext cx="44450" cy="1588"/>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3986" name="Line 34"/>
          <p:cNvSpPr>
            <a:spLocks noChangeShapeType="1"/>
          </p:cNvSpPr>
          <p:nvPr/>
        </p:nvSpPr>
        <p:spPr bwMode="auto">
          <a:xfrm>
            <a:off x="2008188" y="5230813"/>
            <a:ext cx="58737" cy="1587"/>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3987" name="Line 35"/>
          <p:cNvSpPr>
            <a:spLocks noChangeShapeType="1"/>
          </p:cNvSpPr>
          <p:nvPr/>
        </p:nvSpPr>
        <p:spPr bwMode="auto">
          <a:xfrm>
            <a:off x="2008188" y="4549775"/>
            <a:ext cx="58737" cy="1588"/>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3988" name="Line 36"/>
          <p:cNvSpPr>
            <a:spLocks noChangeShapeType="1"/>
          </p:cNvSpPr>
          <p:nvPr/>
        </p:nvSpPr>
        <p:spPr bwMode="auto">
          <a:xfrm>
            <a:off x="2008188" y="3862388"/>
            <a:ext cx="58737" cy="1587"/>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3989" name="Line 37"/>
          <p:cNvSpPr>
            <a:spLocks noChangeShapeType="1"/>
          </p:cNvSpPr>
          <p:nvPr/>
        </p:nvSpPr>
        <p:spPr bwMode="auto">
          <a:xfrm>
            <a:off x="2008188" y="3182938"/>
            <a:ext cx="58737" cy="1587"/>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3990" name="Line 38"/>
          <p:cNvSpPr>
            <a:spLocks noChangeShapeType="1"/>
          </p:cNvSpPr>
          <p:nvPr/>
        </p:nvSpPr>
        <p:spPr bwMode="auto">
          <a:xfrm>
            <a:off x="2008188" y="2495550"/>
            <a:ext cx="58737" cy="1588"/>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3991" name="Line 39"/>
          <p:cNvSpPr>
            <a:spLocks noChangeShapeType="1"/>
          </p:cNvSpPr>
          <p:nvPr/>
        </p:nvSpPr>
        <p:spPr bwMode="auto">
          <a:xfrm>
            <a:off x="2008188" y="5230813"/>
            <a:ext cx="5426075" cy="1587"/>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3992" name="Line 40"/>
          <p:cNvSpPr>
            <a:spLocks noChangeShapeType="1"/>
          </p:cNvSpPr>
          <p:nvPr/>
        </p:nvSpPr>
        <p:spPr bwMode="auto">
          <a:xfrm flipV="1">
            <a:off x="2008188" y="5186363"/>
            <a:ext cx="1587" cy="44450"/>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3993" name="Line 41"/>
          <p:cNvSpPr>
            <a:spLocks noChangeShapeType="1"/>
          </p:cNvSpPr>
          <p:nvPr/>
        </p:nvSpPr>
        <p:spPr bwMode="auto">
          <a:xfrm flipV="1">
            <a:off x="2008188" y="5170488"/>
            <a:ext cx="1587" cy="60325"/>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nvGrpSpPr>
          <p:cNvPr id="2" name="Group 42"/>
          <p:cNvGrpSpPr>
            <a:grpSpLocks/>
          </p:cNvGrpSpPr>
          <p:nvPr/>
        </p:nvGrpSpPr>
        <p:grpSpPr bwMode="auto">
          <a:xfrm>
            <a:off x="2911475" y="2495550"/>
            <a:ext cx="4225925" cy="2735263"/>
            <a:chOff x="1834" y="1572"/>
            <a:chExt cx="2662" cy="1723"/>
          </a:xfrm>
        </p:grpSpPr>
        <p:sp>
          <p:nvSpPr>
            <p:cNvPr id="253998" name="Line 43"/>
            <p:cNvSpPr>
              <a:spLocks noChangeShapeType="1"/>
            </p:cNvSpPr>
            <p:nvPr/>
          </p:nvSpPr>
          <p:spPr bwMode="auto">
            <a:xfrm flipV="1">
              <a:off x="1834" y="2725"/>
              <a:ext cx="1" cy="570"/>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3999" name="Line 44"/>
            <p:cNvSpPr>
              <a:spLocks noChangeShapeType="1"/>
            </p:cNvSpPr>
            <p:nvPr/>
          </p:nvSpPr>
          <p:spPr bwMode="auto">
            <a:xfrm>
              <a:off x="1834" y="2725"/>
              <a:ext cx="192" cy="1"/>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4000" name="Line 45"/>
            <p:cNvSpPr>
              <a:spLocks noChangeShapeType="1"/>
            </p:cNvSpPr>
            <p:nvPr/>
          </p:nvSpPr>
          <p:spPr bwMode="auto">
            <a:xfrm>
              <a:off x="2026" y="2725"/>
              <a:ext cx="1" cy="1"/>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4001" name="Line 46"/>
            <p:cNvSpPr>
              <a:spLocks noChangeShapeType="1"/>
            </p:cNvSpPr>
            <p:nvPr/>
          </p:nvSpPr>
          <p:spPr bwMode="auto">
            <a:xfrm flipV="1">
              <a:off x="2016" y="2155"/>
              <a:ext cx="1" cy="570"/>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4002" name="Line 47"/>
            <p:cNvSpPr>
              <a:spLocks noChangeShapeType="1"/>
            </p:cNvSpPr>
            <p:nvPr/>
          </p:nvSpPr>
          <p:spPr bwMode="auto">
            <a:xfrm>
              <a:off x="2016" y="2155"/>
              <a:ext cx="193" cy="1"/>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4003" name="Line 48"/>
            <p:cNvSpPr>
              <a:spLocks noChangeShapeType="1"/>
            </p:cNvSpPr>
            <p:nvPr/>
          </p:nvSpPr>
          <p:spPr bwMode="auto">
            <a:xfrm flipV="1">
              <a:off x="2208" y="1572"/>
              <a:ext cx="1" cy="583"/>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4004" name="Line 49"/>
            <p:cNvSpPr>
              <a:spLocks noChangeShapeType="1"/>
            </p:cNvSpPr>
            <p:nvPr/>
          </p:nvSpPr>
          <p:spPr bwMode="auto">
            <a:xfrm>
              <a:off x="2208" y="1572"/>
              <a:ext cx="2278" cy="1"/>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4005" name="Line 50"/>
            <p:cNvSpPr>
              <a:spLocks noChangeShapeType="1"/>
            </p:cNvSpPr>
            <p:nvPr/>
          </p:nvSpPr>
          <p:spPr bwMode="auto">
            <a:xfrm flipV="1">
              <a:off x="4127" y="2725"/>
              <a:ext cx="1" cy="570"/>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4006" name="Line 51"/>
            <p:cNvSpPr>
              <a:spLocks noChangeShapeType="1"/>
            </p:cNvSpPr>
            <p:nvPr/>
          </p:nvSpPr>
          <p:spPr bwMode="auto">
            <a:xfrm>
              <a:off x="4132" y="2725"/>
              <a:ext cx="188" cy="1"/>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4007" name="Line 52"/>
            <p:cNvSpPr>
              <a:spLocks noChangeShapeType="1"/>
            </p:cNvSpPr>
            <p:nvPr/>
          </p:nvSpPr>
          <p:spPr bwMode="auto">
            <a:xfrm flipV="1">
              <a:off x="4319" y="2155"/>
              <a:ext cx="1" cy="570"/>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4008" name="Line 53"/>
            <p:cNvSpPr>
              <a:spLocks noChangeShapeType="1"/>
            </p:cNvSpPr>
            <p:nvPr/>
          </p:nvSpPr>
          <p:spPr bwMode="auto">
            <a:xfrm>
              <a:off x="4302" y="2155"/>
              <a:ext cx="193" cy="1"/>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4009" name="Line 54"/>
            <p:cNvSpPr>
              <a:spLocks noChangeShapeType="1"/>
            </p:cNvSpPr>
            <p:nvPr/>
          </p:nvSpPr>
          <p:spPr bwMode="auto">
            <a:xfrm flipV="1">
              <a:off x="4495" y="1572"/>
              <a:ext cx="1" cy="583"/>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sp>
        <p:nvSpPr>
          <p:cNvPr id="253995" name="Rectangle 55"/>
          <p:cNvSpPr>
            <a:spLocks noChangeArrowheads="1"/>
          </p:cNvSpPr>
          <p:nvPr/>
        </p:nvSpPr>
        <p:spPr bwMode="auto">
          <a:xfrm>
            <a:off x="4625975" y="5883275"/>
            <a:ext cx="619125"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2400" b="1" i="1">
                <a:latin typeface="Arial" panose="020B0604020202020204" pitchFamily="34" charset="0"/>
              </a:rPr>
              <a:t>A+B</a:t>
            </a:r>
            <a:endParaRPr lang="en-US" altLang="en-US" sz="2400">
              <a:latin typeface="Times New Roman" panose="02020603050405020304" pitchFamily="18" charset="0"/>
            </a:endParaRPr>
          </a:p>
        </p:txBody>
      </p:sp>
      <p:sp>
        <p:nvSpPr>
          <p:cNvPr id="253996" name="Rectangle 56"/>
          <p:cNvSpPr>
            <a:spLocks noChangeArrowheads="1"/>
          </p:cNvSpPr>
          <p:nvPr/>
        </p:nvSpPr>
        <p:spPr bwMode="auto">
          <a:xfrm rot="-5400000">
            <a:off x="-116681" y="3731419"/>
            <a:ext cx="3036887"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2400">
                <a:latin typeface="Arial" panose="020B0604020202020204" pitchFamily="34" charset="0"/>
              </a:rPr>
              <a:t>Cumulative Probability</a:t>
            </a:r>
            <a:endParaRPr lang="en-US" altLang="en-US" sz="2400">
              <a:latin typeface="Times New Roman" panose="02020603050405020304" pitchFamily="18" charset="0"/>
            </a:endParaRPr>
          </a:p>
        </p:txBody>
      </p:sp>
      <p:sp>
        <p:nvSpPr>
          <p:cNvPr id="253997" name="Freeform 57"/>
          <p:cNvSpPr>
            <a:spLocks/>
          </p:cNvSpPr>
          <p:nvPr/>
        </p:nvSpPr>
        <p:spPr bwMode="auto">
          <a:xfrm flipV="1">
            <a:off x="2895600" y="2471738"/>
            <a:ext cx="4237038" cy="2754312"/>
          </a:xfrm>
          <a:custGeom>
            <a:avLst/>
            <a:gdLst>
              <a:gd name="T0" fmla="*/ 0 w 4753"/>
              <a:gd name="T1" fmla="*/ 2147483647 h 7777"/>
              <a:gd name="T2" fmla="*/ 0 w 4753"/>
              <a:gd name="T3" fmla="*/ 2147483647 h 7777"/>
              <a:gd name="T4" fmla="*/ 0 w 4753"/>
              <a:gd name="T5" fmla="*/ 2147483647 h 7777"/>
              <a:gd name="T6" fmla="*/ 0 w 4753"/>
              <a:gd name="T7" fmla="*/ 2147483647 h 7777"/>
              <a:gd name="T8" fmla="*/ 0 w 4753"/>
              <a:gd name="T9" fmla="*/ 2147483647 h 7777"/>
              <a:gd name="T10" fmla="*/ 0 w 4753"/>
              <a:gd name="T11" fmla="*/ 2147483647 h 7777"/>
              <a:gd name="T12" fmla="*/ 0 w 4753"/>
              <a:gd name="T13" fmla="*/ 2147483647 h 7777"/>
              <a:gd name="T14" fmla="*/ 0 w 4753"/>
              <a:gd name="T15" fmla="*/ 2147483647 h 7777"/>
              <a:gd name="T16" fmla="*/ 0 w 4753"/>
              <a:gd name="T17" fmla="*/ 2147483647 h 7777"/>
              <a:gd name="T18" fmla="*/ 2147483647 w 4753"/>
              <a:gd name="T19" fmla="*/ 2147483647 h 7777"/>
              <a:gd name="T20" fmla="*/ 2147483647 w 4753"/>
              <a:gd name="T21" fmla="*/ 2147483647 h 7777"/>
              <a:gd name="T22" fmla="*/ 2147483647 w 4753"/>
              <a:gd name="T23" fmla="*/ 2147483647 h 7777"/>
              <a:gd name="T24" fmla="*/ 2147483647 w 4753"/>
              <a:gd name="T25" fmla="*/ 2147483647 h 7777"/>
              <a:gd name="T26" fmla="*/ 2147483647 w 4753"/>
              <a:gd name="T27" fmla="*/ 2147483647 h 7777"/>
              <a:gd name="T28" fmla="*/ 2147483647 w 4753"/>
              <a:gd name="T29" fmla="*/ 2147483647 h 7777"/>
              <a:gd name="T30" fmla="*/ 2147483647 w 4753"/>
              <a:gd name="T31" fmla="*/ 2147483647 h 7777"/>
              <a:gd name="T32" fmla="*/ 2147483647 w 4753"/>
              <a:gd name="T33" fmla="*/ 2147483647 h 7777"/>
              <a:gd name="T34" fmla="*/ 2147483647 w 4753"/>
              <a:gd name="T35" fmla="*/ 2147483647 h 7777"/>
              <a:gd name="T36" fmla="*/ 2147483647 w 4753"/>
              <a:gd name="T37" fmla="*/ 2147483647 h 7777"/>
              <a:gd name="T38" fmla="*/ 2147483647 w 4753"/>
              <a:gd name="T39" fmla="*/ 2147483647 h 7777"/>
              <a:gd name="T40" fmla="*/ 2147483647 w 4753"/>
              <a:gd name="T41" fmla="*/ 2147483647 h 7777"/>
              <a:gd name="T42" fmla="*/ 2147483647 w 4753"/>
              <a:gd name="T43" fmla="*/ 2147483647 h 7777"/>
              <a:gd name="T44" fmla="*/ 2147483647 w 4753"/>
              <a:gd name="T45" fmla="*/ 2147483647 h 7777"/>
              <a:gd name="T46" fmla="*/ 2147483647 w 4753"/>
              <a:gd name="T47" fmla="*/ 2147483647 h 7777"/>
              <a:gd name="T48" fmla="*/ 2147483647 w 4753"/>
              <a:gd name="T49" fmla="*/ 2147483647 h 7777"/>
              <a:gd name="T50" fmla="*/ 2147483647 w 4753"/>
              <a:gd name="T51" fmla="*/ 2147483647 h 7777"/>
              <a:gd name="T52" fmla="*/ 2147483647 w 4753"/>
              <a:gd name="T53" fmla="*/ 2147483647 h 7777"/>
              <a:gd name="T54" fmla="*/ 2147483647 w 4753"/>
              <a:gd name="T55" fmla="*/ 2147483647 h 7777"/>
              <a:gd name="T56" fmla="*/ 2147483647 w 4753"/>
              <a:gd name="T57" fmla="*/ 2147483647 h 7777"/>
              <a:gd name="T58" fmla="*/ 2147483647 w 4753"/>
              <a:gd name="T59" fmla="*/ 2147483647 h 7777"/>
              <a:gd name="T60" fmla="*/ 2147483647 w 4753"/>
              <a:gd name="T61" fmla="*/ 2147483647 h 7777"/>
              <a:gd name="T62" fmla="*/ 2147483647 w 4753"/>
              <a:gd name="T63" fmla="*/ 2147483647 h 7777"/>
              <a:gd name="T64" fmla="*/ 2147483647 w 4753"/>
              <a:gd name="T65" fmla="*/ 2147483647 h 7777"/>
              <a:gd name="T66" fmla="*/ 2147483647 w 4753"/>
              <a:gd name="T67" fmla="*/ 2147483647 h 7777"/>
              <a:gd name="T68" fmla="*/ 2147483647 w 4753"/>
              <a:gd name="T69" fmla="*/ 2147483647 h 7777"/>
              <a:gd name="T70" fmla="*/ 2147483647 w 4753"/>
              <a:gd name="T71" fmla="*/ 2147483647 h 7777"/>
              <a:gd name="T72" fmla="*/ 2147483647 w 4753"/>
              <a:gd name="T73" fmla="*/ 2147483647 h 7777"/>
              <a:gd name="T74" fmla="*/ 2147483647 w 4753"/>
              <a:gd name="T75" fmla="*/ 2147483647 h 7777"/>
              <a:gd name="T76" fmla="*/ 2147483647 w 4753"/>
              <a:gd name="T77" fmla="*/ 2147483647 h 7777"/>
              <a:gd name="T78" fmla="*/ 2147483647 w 4753"/>
              <a:gd name="T79" fmla="*/ 2147483647 h 7777"/>
              <a:gd name="T80" fmla="*/ 2147483647 w 4753"/>
              <a:gd name="T81" fmla="*/ 2147483647 h 7777"/>
              <a:gd name="T82" fmla="*/ 2147483647 w 4753"/>
              <a:gd name="T83" fmla="*/ 2147483647 h 7777"/>
              <a:gd name="T84" fmla="*/ 2147483647 w 4753"/>
              <a:gd name="T85" fmla="*/ 2147483647 h 7777"/>
              <a:gd name="T86" fmla="*/ 2147483647 w 4753"/>
              <a:gd name="T87" fmla="*/ 2147483647 h 7777"/>
              <a:gd name="T88" fmla="*/ 2147483647 w 4753"/>
              <a:gd name="T89" fmla="*/ 2147483647 h 7777"/>
              <a:gd name="T90" fmla="*/ 2147483647 w 4753"/>
              <a:gd name="T91" fmla="*/ 2147483647 h 7777"/>
              <a:gd name="T92" fmla="*/ 2147483647 w 4753"/>
              <a:gd name="T93" fmla="*/ 2147483647 h 7777"/>
              <a:gd name="T94" fmla="*/ 2147483647 w 4753"/>
              <a:gd name="T95" fmla="*/ 2147483647 h 7777"/>
              <a:gd name="T96" fmla="*/ 2147483647 w 4753"/>
              <a:gd name="T97" fmla="*/ 2147483647 h 7777"/>
              <a:gd name="T98" fmla="*/ 2147483647 w 4753"/>
              <a:gd name="T99" fmla="*/ 2147483647 h 7777"/>
              <a:gd name="T100" fmla="*/ 2147483647 w 4753"/>
              <a:gd name="T101" fmla="*/ 2147483647 h 7777"/>
              <a:gd name="T102" fmla="*/ 2147483647 w 4753"/>
              <a:gd name="T103" fmla="*/ 2147483647 h 7777"/>
              <a:gd name="T104" fmla="*/ 2147483647 w 4753"/>
              <a:gd name="T105" fmla="*/ 2147483647 h 7777"/>
              <a:gd name="T106" fmla="*/ 2147483647 w 4753"/>
              <a:gd name="T107" fmla="*/ 2147483647 h 7777"/>
              <a:gd name="T108" fmla="*/ 2147483647 w 4753"/>
              <a:gd name="T109" fmla="*/ 2147483647 h 7777"/>
              <a:gd name="T110" fmla="*/ 2147483647 w 4753"/>
              <a:gd name="T111" fmla="*/ 2147483647 h 7777"/>
              <a:gd name="T112" fmla="*/ 2147483647 w 4753"/>
              <a:gd name="T113" fmla="*/ 2147483647 h 7777"/>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4753"/>
              <a:gd name="T172" fmla="*/ 0 h 7777"/>
              <a:gd name="T173" fmla="*/ 4753 w 4753"/>
              <a:gd name="T174" fmla="*/ 7777 h 7777"/>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4753" h="7777">
                <a:moveTo>
                  <a:pt x="0" y="0"/>
                </a:moveTo>
                <a:lnTo>
                  <a:pt x="0" y="0"/>
                </a:lnTo>
                <a:lnTo>
                  <a:pt x="0" y="77"/>
                </a:lnTo>
                <a:lnTo>
                  <a:pt x="0" y="155"/>
                </a:lnTo>
                <a:lnTo>
                  <a:pt x="0" y="233"/>
                </a:lnTo>
                <a:lnTo>
                  <a:pt x="0" y="311"/>
                </a:lnTo>
                <a:lnTo>
                  <a:pt x="0" y="388"/>
                </a:lnTo>
                <a:lnTo>
                  <a:pt x="0" y="466"/>
                </a:lnTo>
                <a:lnTo>
                  <a:pt x="0" y="544"/>
                </a:lnTo>
                <a:lnTo>
                  <a:pt x="0" y="622"/>
                </a:lnTo>
                <a:lnTo>
                  <a:pt x="0" y="699"/>
                </a:lnTo>
                <a:lnTo>
                  <a:pt x="0" y="777"/>
                </a:lnTo>
                <a:lnTo>
                  <a:pt x="0" y="855"/>
                </a:lnTo>
                <a:lnTo>
                  <a:pt x="0" y="933"/>
                </a:lnTo>
                <a:lnTo>
                  <a:pt x="0" y="1011"/>
                </a:lnTo>
                <a:lnTo>
                  <a:pt x="0" y="1088"/>
                </a:lnTo>
                <a:lnTo>
                  <a:pt x="0" y="1166"/>
                </a:lnTo>
                <a:lnTo>
                  <a:pt x="0" y="1244"/>
                </a:lnTo>
                <a:lnTo>
                  <a:pt x="0" y="1322"/>
                </a:lnTo>
                <a:lnTo>
                  <a:pt x="0" y="1399"/>
                </a:lnTo>
                <a:lnTo>
                  <a:pt x="0" y="1477"/>
                </a:lnTo>
                <a:lnTo>
                  <a:pt x="0" y="1555"/>
                </a:lnTo>
                <a:lnTo>
                  <a:pt x="0" y="1633"/>
                </a:lnTo>
                <a:lnTo>
                  <a:pt x="0" y="1710"/>
                </a:lnTo>
                <a:lnTo>
                  <a:pt x="0" y="1788"/>
                </a:lnTo>
                <a:lnTo>
                  <a:pt x="0" y="1866"/>
                </a:lnTo>
                <a:lnTo>
                  <a:pt x="0" y="1944"/>
                </a:lnTo>
                <a:lnTo>
                  <a:pt x="0" y="2022"/>
                </a:lnTo>
                <a:lnTo>
                  <a:pt x="0" y="2099"/>
                </a:lnTo>
                <a:lnTo>
                  <a:pt x="0" y="2177"/>
                </a:lnTo>
                <a:lnTo>
                  <a:pt x="0" y="2255"/>
                </a:lnTo>
                <a:lnTo>
                  <a:pt x="0" y="2333"/>
                </a:lnTo>
                <a:lnTo>
                  <a:pt x="0" y="2410"/>
                </a:lnTo>
                <a:lnTo>
                  <a:pt x="0" y="2488"/>
                </a:lnTo>
                <a:lnTo>
                  <a:pt x="0" y="2566"/>
                </a:lnTo>
                <a:lnTo>
                  <a:pt x="0" y="2644"/>
                </a:lnTo>
                <a:lnTo>
                  <a:pt x="1358" y="2644"/>
                </a:lnTo>
                <a:lnTo>
                  <a:pt x="1358" y="2721"/>
                </a:lnTo>
                <a:lnTo>
                  <a:pt x="1358" y="2799"/>
                </a:lnTo>
                <a:lnTo>
                  <a:pt x="1358" y="2877"/>
                </a:lnTo>
                <a:lnTo>
                  <a:pt x="1358" y="2955"/>
                </a:lnTo>
                <a:lnTo>
                  <a:pt x="1358" y="3033"/>
                </a:lnTo>
                <a:lnTo>
                  <a:pt x="1358" y="3110"/>
                </a:lnTo>
                <a:lnTo>
                  <a:pt x="1358" y="3188"/>
                </a:lnTo>
                <a:lnTo>
                  <a:pt x="1358" y="3266"/>
                </a:lnTo>
                <a:lnTo>
                  <a:pt x="1358" y="3344"/>
                </a:lnTo>
                <a:lnTo>
                  <a:pt x="1358" y="3421"/>
                </a:lnTo>
                <a:lnTo>
                  <a:pt x="1358" y="3499"/>
                </a:lnTo>
                <a:lnTo>
                  <a:pt x="1358" y="3577"/>
                </a:lnTo>
                <a:lnTo>
                  <a:pt x="1358" y="3655"/>
                </a:lnTo>
                <a:lnTo>
                  <a:pt x="1358" y="3732"/>
                </a:lnTo>
                <a:lnTo>
                  <a:pt x="1358" y="3810"/>
                </a:lnTo>
                <a:lnTo>
                  <a:pt x="1358" y="3888"/>
                </a:lnTo>
                <a:lnTo>
                  <a:pt x="1358" y="3966"/>
                </a:lnTo>
                <a:lnTo>
                  <a:pt x="1358" y="4044"/>
                </a:lnTo>
                <a:lnTo>
                  <a:pt x="1358" y="4121"/>
                </a:lnTo>
                <a:lnTo>
                  <a:pt x="1358" y="4199"/>
                </a:lnTo>
                <a:lnTo>
                  <a:pt x="1358" y="4277"/>
                </a:lnTo>
                <a:lnTo>
                  <a:pt x="1358" y="4355"/>
                </a:lnTo>
                <a:lnTo>
                  <a:pt x="1358" y="4432"/>
                </a:lnTo>
                <a:lnTo>
                  <a:pt x="1358" y="4510"/>
                </a:lnTo>
                <a:lnTo>
                  <a:pt x="1358" y="4588"/>
                </a:lnTo>
                <a:lnTo>
                  <a:pt x="1358" y="4666"/>
                </a:lnTo>
                <a:lnTo>
                  <a:pt x="1358" y="4743"/>
                </a:lnTo>
                <a:lnTo>
                  <a:pt x="1358" y="4821"/>
                </a:lnTo>
                <a:lnTo>
                  <a:pt x="1358" y="4899"/>
                </a:lnTo>
                <a:lnTo>
                  <a:pt x="1358" y="4977"/>
                </a:lnTo>
                <a:lnTo>
                  <a:pt x="1358" y="5055"/>
                </a:lnTo>
                <a:lnTo>
                  <a:pt x="1358" y="5132"/>
                </a:lnTo>
                <a:lnTo>
                  <a:pt x="1358" y="5210"/>
                </a:lnTo>
                <a:lnTo>
                  <a:pt x="1358" y="5288"/>
                </a:lnTo>
                <a:lnTo>
                  <a:pt x="2037" y="5288"/>
                </a:lnTo>
                <a:lnTo>
                  <a:pt x="2037" y="5366"/>
                </a:lnTo>
                <a:lnTo>
                  <a:pt x="2037" y="5443"/>
                </a:lnTo>
                <a:lnTo>
                  <a:pt x="2037" y="5521"/>
                </a:lnTo>
                <a:lnTo>
                  <a:pt x="2037" y="5599"/>
                </a:lnTo>
                <a:lnTo>
                  <a:pt x="2037" y="5677"/>
                </a:lnTo>
                <a:lnTo>
                  <a:pt x="2037" y="5754"/>
                </a:lnTo>
                <a:lnTo>
                  <a:pt x="2037" y="5832"/>
                </a:lnTo>
                <a:lnTo>
                  <a:pt x="2037" y="5910"/>
                </a:lnTo>
                <a:lnTo>
                  <a:pt x="2037" y="5988"/>
                </a:lnTo>
                <a:lnTo>
                  <a:pt x="2037" y="6066"/>
                </a:lnTo>
                <a:lnTo>
                  <a:pt x="2037" y="6143"/>
                </a:lnTo>
                <a:lnTo>
                  <a:pt x="2037" y="6221"/>
                </a:lnTo>
                <a:lnTo>
                  <a:pt x="2037" y="6299"/>
                </a:lnTo>
                <a:lnTo>
                  <a:pt x="2037" y="6377"/>
                </a:lnTo>
                <a:lnTo>
                  <a:pt x="2037" y="6454"/>
                </a:lnTo>
                <a:lnTo>
                  <a:pt x="2037" y="6532"/>
                </a:lnTo>
                <a:lnTo>
                  <a:pt x="2037" y="6610"/>
                </a:lnTo>
                <a:lnTo>
                  <a:pt x="2037" y="6688"/>
                </a:lnTo>
                <a:lnTo>
                  <a:pt x="2037" y="6765"/>
                </a:lnTo>
                <a:lnTo>
                  <a:pt x="2037" y="6843"/>
                </a:lnTo>
                <a:lnTo>
                  <a:pt x="2037" y="6921"/>
                </a:lnTo>
                <a:lnTo>
                  <a:pt x="2037" y="6999"/>
                </a:lnTo>
                <a:lnTo>
                  <a:pt x="2037" y="7077"/>
                </a:lnTo>
                <a:lnTo>
                  <a:pt x="2037" y="7154"/>
                </a:lnTo>
                <a:lnTo>
                  <a:pt x="2037" y="7232"/>
                </a:lnTo>
                <a:lnTo>
                  <a:pt x="2037" y="7310"/>
                </a:lnTo>
                <a:lnTo>
                  <a:pt x="2037" y="7388"/>
                </a:lnTo>
                <a:lnTo>
                  <a:pt x="2037" y="7465"/>
                </a:lnTo>
                <a:lnTo>
                  <a:pt x="2037" y="7543"/>
                </a:lnTo>
                <a:lnTo>
                  <a:pt x="2037" y="7621"/>
                </a:lnTo>
                <a:lnTo>
                  <a:pt x="2037" y="7699"/>
                </a:lnTo>
                <a:lnTo>
                  <a:pt x="2037" y="7777"/>
                </a:lnTo>
                <a:lnTo>
                  <a:pt x="4753" y="7777"/>
                </a:lnTo>
                <a:lnTo>
                  <a:pt x="4753" y="7699"/>
                </a:lnTo>
                <a:lnTo>
                  <a:pt x="4753" y="7621"/>
                </a:lnTo>
                <a:lnTo>
                  <a:pt x="4753" y="7543"/>
                </a:lnTo>
                <a:lnTo>
                  <a:pt x="4753" y="7465"/>
                </a:lnTo>
                <a:lnTo>
                  <a:pt x="4753" y="7388"/>
                </a:lnTo>
                <a:lnTo>
                  <a:pt x="4753" y="7310"/>
                </a:lnTo>
                <a:lnTo>
                  <a:pt x="4753" y="7232"/>
                </a:lnTo>
                <a:lnTo>
                  <a:pt x="4753" y="7154"/>
                </a:lnTo>
                <a:lnTo>
                  <a:pt x="4753" y="7077"/>
                </a:lnTo>
                <a:lnTo>
                  <a:pt x="4753" y="6999"/>
                </a:lnTo>
                <a:lnTo>
                  <a:pt x="4753" y="6921"/>
                </a:lnTo>
                <a:lnTo>
                  <a:pt x="4753" y="6843"/>
                </a:lnTo>
                <a:lnTo>
                  <a:pt x="4753" y="6765"/>
                </a:lnTo>
                <a:lnTo>
                  <a:pt x="4753" y="6688"/>
                </a:lnTo>
                <a:lnTo>
                  <a:pt x="4753" y="6610"/>
                </a:lnTo>
                <a:lnTo>
                  <a:pt x="4753" y="6532"/>
                </a:lnTo>
                <a:lnTo>
                  <a:pt x="4753" y="6454"/>
                </a:lnTo>
                <a:lnTo>
                  <a:pt x="4753" y="6377"/>
                </a:lnTo>
                <a:lnTo>
                  <a:pt x="4753" y="6299"/>
                </a:lnTo>
                <a:lnTo>
                  <a:pt x="4753" y="6221"/>
                </a:lnTo>
                <a:lnTo>
                  <a:pt x="4753" y="6143"/>
                </a:lnTo>
                <a:lnTo>
                  <a:pt x="4753" y="6066"/>
                </a:lnTo>
                <a:lnTo>
                  <a:pt x="4753" y="5988"/>
                </a:lnTo>
                <a:lnTo>
                  <a:pt x="4753" y="5910"/>
                </a:lnTo>
                <a:lnTo>
                  <a:pt x="4753" y="5832"/>
                </a:lnTo>
                <a:lnTo>
                  <a:pt x="4753" y="5754"/>
                </a:lnTo>
                <a:lnTo>
                  <a:pt x="4753" y="5677"/>
                </a:lnTo>
                <a:lnTo>
                  <a:pt x="4753" y="5599"/>
                </a:lnTo>
                <a:lnTo>
                  <a:pt x="4753" y="5521"/>
                </a:lnTo>
                <a:lnTo>
                  <a:pt x="4753" y="5443"/>
                </a:lnTo>
                <a:lnTo>
                  <a:pt x="4753" y="5366"/>
                </a:lnTo>
                <a:lnTo>
                  <a:pt x="4753" y="5288"/>
                </a:lnTo>
                <a:lnTo>
                  <a:pt x="4753" y="5210"/>
                </a:lnTo>
                <a:lnTo>
                  <a:pt x="4753" y="5132"/>
                </a:lnTo>
                <a:lnTo>
                  <a:pt x="4074" y="5132"/>
                </a:lnTo>
                <a:lnTo>
                  <a:pt x="4074" y="5055"/>
                </a:lnTo>
                <a:lnTo>
                  <a:pt x="4074" y="4977"/>
                </a:lnTo>
                <a:lnTo>
                  <a:pt x="4074" y="4899"/>
                </a:lnTo>
                <a:lnTo>
                  <a:pt x="4074" y="4821"/>
                </a:lnTo>
                <a:lnTo>
                  <a:pt x="4074" y="4743"/>
                </a:lnTo>
                <a:lnTo>
                  <a:pt x="4074" y="4666"/>
                </a:lnTo>
                <a:lnTo>
                  <a:pt x="4074" y="4588"/>
                </a:lnTo>
                <a:lnTo>
                  <a:pt x="4074" y="4510"/>
                </a:lnTo>
                <a:lnTo>
                  <a:pt x="4074" y="4432"/>
                </a:lnTo>
                <a:lnTo>
                  <a:pt x="4074" y="4355"/>
                </a:lnTo>
                <a:lnTo>
                  <a:pt x="4074" y="4277"/>
                </a:lnTo>
                <a:lnTo>
                  <a:pt x="4074" y="4199"/>
                </a:lnTo>
                <a:lnTo>
                  <a:pt x="4074" y="4121"/>
                </a:lnTo>
                <a:lnTo>
                  <a:pt x="4074" y="4044"/>
                </a:lnTo>
                <a:lnTo>
                  <a:pt x="4074" y="3966"/>
                </a:lnTo>
                <a:lnTo>
                  <a:pt x="4074" y="3888"/>
                </a:lnTo>
                <a:lnTo>
                  <a:pt x="4074" y="3810"/>
                </a:lnTo>
                <a:lnTo>
                  <a:pt x="4074" y="3732"/>
                </a:lnTo>
                <a:lnTo>
                  <a:pt x="4074" y="3655"/>
                </a:lnTo>
                <a:lnTo>
                  <a:pt x="4074" y="3577"/>
                </a:lnTo>
                <a:lnTo>
                  <a:pt x="4074" y="3499"/>
                </a:lnTo>
                <a:lnTo>
                  <a:pt x="4074" y="3421"/>
                </a:lnTo>
                <a:lnTo>
                  <a:pt x="4074" y="3344"/>
                </a:lnTo>
                <a:lnTo>
                  <a:pt x="4074" y="3266"/>
                </a:lnTo>
                <a:lnTo>
                  <a:pt x="4074" y="3188"/>
                </a:lnTo>
                <a:lnTo>
                  <a:pt x="4074" y="3110"/>
                </a:lnTo>
                <a:lnTo>
                  <a:pt x="4074" y="3033"/>
                </a:lnTo>
                <a:lnTo>
                  <a:pt x="4074" y="2955"/>
                </a:lnTo>
                <a:lnTo>
                  <a:pt x="4074" y="2877"/>
                </a:lnTo>
                <a:lnTo>
                  <a:pt x="4074" y="2799"/>
                </a:lnTo>
                <a:lnTo>
                  <a:pt x="4074" y="2721"/>
                </a:lnTo>
                <a:lnTo>
                  <a:pt x="4074" y="2644"/>
                </a:lnTo>
                <a:lnTo>
                  <a:pt x="4074" y="2566"/>
                </a:lnTo>
                <a:lnTo>
                  <a:pt x="3395" y="2566"/>
                </a:lnTo>
                <a:lnTo>
                  <a:pt x="3395" y="2488"/>
                </a:lnTo>
                <a:lnTo>
                  <a:pt x="3395" y="2410"/>
                </a:lnTo>
                <a:lnTo>
                  <a:pt x="3395" y="2333"/>
                </a:lnTo>
                <a:lnTo>
                  <a:pt x="3395" y="2255"/>
                </a:lnTo>
                <a:lnTo>
                  <a:pt x="3395" y="2177"/>
                </a:lnTo>
                <a:lnTo>
                  <a:pt x="3395" y="2099"/>
                </a:lnTo>
                <a:lnTo>
                  <a:pt x="3395" y="2022"/>
                </a:lnTo>
                <a:lnTo>
                  <a:pt x="3395" y="1944"/>
                </a:lnTo>
                <a:lnTo>
                  <a:pt x="3395" y="1866"/>
                </a:lnTo>
                <a:lnTo>
                  <a:pt x="3395" y="1788"/>
                </a:lnTo>
                <a:lnTo>
                  <a:pt x="3395" y="1710"/>
                </a:lnTo>
                <a:lnTo>
                  <a:pt x="3395" y="1633"/>
                </a:lnTo>
                <a:lnTo>
                  <a:pt x="3395" y="1555"/>
                </a:lnTo>
                <a:lnTo>
                  <a:pt x="3395" y="1477"/>
                </a:lnTo>
                <a:lnTo>
                  <a:pt x="3395" y="1399"/>
                </a:lnTo>
                <a:lnTo>
                  <a:pt x="3395" y="1322"/>
                </a:lnTo>
                <a:lnTo>
                  <a:pt x="3395" y="1244"/>
                </a:lnTo>
                <a:lnTo>
                  <a:pt x="3395" y="1166"/>
                </a:lnTo>
                <a:lnTo>
                  <a:pt x="3395" y="1088"/>
                </a:lnTo>
                <a:lnTo>
                  <a:pt x="3395" y="1011"/>
                </a:lnTo>
                <a:lnTo>
                  <a:pt x="3395" y="933"/>
                </a:lnTo>
                <a:lnTo>
                  <a:pt x="3395" y="855"/>
                </a:lnTo>
                <a:lnTo>
                  <a:pt x="3395" y="777"/>
                </a:lnTo>
                <a:lnTo>
                  <a:pt x="3395" y="699"/>
                </a:lnTo>
                <a:lnTo>
                  <a:pt x="3395" y="622"/>
                </a:lnTo>
                <a:lnTo>
                  <a:pt x="3395" y="544"/>
                </a:lnTo>
                <a:lnTo>
                  <a:pt x="3395" y="466"/>
                </a:lnTo>
                <a:lnTo>
                  <a:pt x="3395" y="388"/>
                </a:lnTo>
                <a:lnTo>
                  <a:pt x="3395" y="311"/>
                </a:lnTo>
                <a:lnTo>
                  <a:pt x="3395" y="233"/>
                </a:lnTo>
                <a:lnTo>
                  <a:pt x="3395" y="155"/>
                </a:lnTo>
                <a:lnTo>
                  <a:pt x="3395" y="77"/>
                </a:lnTo>
                <a:lnTo>
                  <a:pt x="3395" y="0"/>
                </a:lnTo>
                <a:lnTo>
                  <a:pt x="0" y="0"/>
                </a:lnTo>
              </a:path>
            </a:pathLst>
          </a:custGeom>
          <a:noFill/>
          <a:ln w="88900">
            <a:solidFill>
              <a:srgbClr val="0099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499"/>
                                          </p:stCondLst>
                                        </p:cTn>
                                        <p:tgtEl>
                                          <p:spTgt spid="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0594" name="Rectangle 2"/>
          <p:cNvSpPr>
            <a:spLocks noGrp="1" noChangeArrowheads="1"/>
          </p:cNvSpPr>
          <p:nvPr>
            <p:ph type="title"/>
          </p:nvPr>
        </p:nvSpPr>
        <p:spPr/>
        <p:txBody>
          <a:bodyPr/>
          <a:lstStyle/>
          <a:p>
            <a:pPr eaLnBrk="1" hangingPunct="1">
              <a:defRPr/>
            </a:pPr>
            <a:r>
              <a:rPr lang="en-US"/>
              <a:t>Computational methods</a:t>
            </a:r>
          </a:p>
        </p:txBody>
      </p:sp>
      <p:sp>
        <p:nvSpPr>
          <p:cNvPr id="41987" name="Rectangle 3"/>
          <p:cNvSpPr>
            <a:spLocks noGrp="1" noChangeArrowheads="1"/>
          </p:cNvSpPr>
          <p:nvPr>
            <p:ph type="body" idx="1"/>
          </p:nvPr>
        </p:nvSpPr>
        <p:spPr>
          <a:xfrm>
            <a:off x="685800" y="1981200"/>
            <a:ext cx="7772400" cy="4572000"/>
          </a:xfrm>
        </p:spPr>
        <p:txBody>
          <a:bodyPr/>
          <a:lstStyle/>
          <a:p>
            <a:pPr eaLnBrk="1" hangingPunct="1">
              <a:lnSpc>
                <a:spcPct val="90000"/>
              </a:lnSpc>
            </a:pPr>
            <a:r>
              <a:rPr lang="en-US" altLang="en-US" sz="2800" dirty="0"/>
              <a:t>Analytical approaches</a:t>
            </a:r>
          </a:p>
          <a:p>
            <a:pPr lvl="1" eaLnBrk="1" hangingPunct="1">
              <a:lnSpc>
                <a:spcPct val="90000"/>
              </a:lnSpc>
            </a:pPr>
            <a:r>
              <a:rPr lang="en-US" altLang="en-US" sz="2400" dirty="0">
                <a:solidFill>
                  <a:srgbClr val="009900"/>
                </a:solidFill>
              </a:rPr>
              <a:t>Laplace and </a:t>
            </a:r>
            <a:r>
              <a:rPr lang="en-US" altLang="en-US" sz="2400" dirty="0" err="1">
                <a:solidFill>
                  <a:srgbClr val="009900"/>
                </a:solidFill>
              </a:rPr>
              <a:t>Mellin</a:t>
            </a:r>
            <a:r>
              <a:rPr lang="en-US" altLang="en-US" sz="2400" dirty="0">
                <a:solidFill>
                  <a:srgbClr val="009900"/>
                </a:solidFill>
              </a:rPr>
              <a:t> transforms</a:t>
            </a:r>
          </a:p>
          <a:p>
            <a:pPr lvl="1" eaLnBrk="1" hangingPunct="1">
              <a:lnSpc>
                <a:spcPct val="90000"/>
              </a:lnSpc>
            </a:pPr>
            <a:r>
              <a:rPr lang="en-US" altLang="en-US" sz="2400" dirty="0">
                <a:solidFill>
                  <a:srgbClr val="009900"/>
                </a:solidFill>
              </a:rPr>
              <a:t>Delta method (just means and variances)</a:t>
            </a:r>
          </a:p>
          <a:p>
            <a:pPr eaLnBrk="1" hangingPunct="1">
              <a:lnSpc>
                <a:spcPct val="90000"/>
              </a:lnSpc>
            </a:pPr>
            <a:endParaRPr lang="en-US" altLang="en-US" sz="2800" dirty="0"/>
          </a:p>
          <a:p>
            <a:pPr eaLnBrk="1" hangingPunct="1">
              <a:lnSpc>
                <a:spcPct val="90000"/>
              </a:lnSpc>
            </a:pPr>
            <a:r>
              <a:rPr lang="en-US" altLang="en-US" sz="2800" dirty="0"/>
              <a:t>Discrete probability distributions</a:t>
            </a:r>
          </a:p>
          <a:p>
            <a:pPr eaLnBrk="1" hangingPunct="1">
              <a:lnSpc>
                <a:spcPct val="90000"/>
              </a:lnSpc>
            </a:pPr>
            <a:endParaRPr lang="en-US" altLang="en-US" sz="2800" dirty="0"/>
          </a:p>
          <a:p>
            <a:pPr eaLnBrk="1" hangingPunct="1">
              <a:lnSpc>
                <a:spcPct val="90000"/>
              </a:lnSpc>
            </a:pPr>
            <a:r>
              <a:rPr lang="en-US" altLang="en-US" sz="2800" dirty="0"/>
              <a:t>Monte Carlo simulation</a:t>
            </a:r>
          </a:p>
          <a:p>
            <a:pPr lvl="1" eaLnBrk="1" hangingPunct="1">
              <a:lnSpc>
                <a:spcPct val="90000"/>
              </a:lnSpc>
            </a:pPr>
            <a:r>
              <a:rPr lang="en-US" altLang="en-US" sz="2400" dirty="0">
                <a:solidFill>
                  <a:srgbClr val="009900"/>
                </a:solidFill>
              </a:rPr>
              <a:t>Sampling values from input distributions</a:t>
            </a:r>
          </a:p>
          <a:p>
            <a:pPr lvl="1" eaLnBrk="1" hangingPunct="1">
              <a:lnSpc>
                <a:spcPct val="90000"/>
              </a:lnSpc>
            </a:pPr>
            <a:r>
              <a:rPr lang="en-US" altLang="en-US" sz="2400" dirty="0">
                <a:solidFill>
                  <a:srgbClr val="009900"/>
                </a:solidFill>
              </a:rPr>
              <a:t>Computing function of inputs</a:t>
            </a:r>
          </a:p>
          <a:p>
            <a:pPr lvl="1" eaLnBrk="1" hangingPunct="1">
              <a:lnSpc>
                <a:spcPct val="90000"/>
              </a:lnSpc>
            </a:pPr>
            <a:r>
              <a:rPr lang="en-US" altLang="en-US" sz="2400" dirty="0">
                <a:solidFill>
                  <a:srgbClr val="009900"/>
                </a:solidFill>
              </a:rPr>
              <a:t>Accumulating output histograms</a:t>
            </a:r>
          </a:p>
        </p:txBody>
      </p:sp>
    </p:spTree>
    <p:extLst>
      <p:ext uri="{BB962C8B-B14F-4D97-AF65-F5344CB8AC3E}">
        <p14:creationId xmlns:p14="http://schemas.microsoft.com/office/powerpoint/2010/main" val="150663955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41987">
                                            <p:txEl>
                                              <p:pRg st="0" end="0"/>
                                            </p:txEl>
                                          </p:spTgt>
                                        </p:tgtEl>
                                        <p:attrNameLst>
                                          <p:attrName>style.visibility</p:attrName>
                                        </p:attrNameLst>
                                      </p:cBhvr>
                                      <p:to>
                                        <p:strVal val="visible"/>
                                      </p:to>
                                    </p:set>
                                    <p:animEffect transition="in" filter="fade">
                                      <p:cBhvr>
                                        <p:cTn id="7" dur="500"/>
                                        <p:tgtEl>
                                          <p:spTgt spid="41987">
                                            <p:txEl>
                                              <p:pRg st="0" end="0"/>
                                            </p:txEl>
                                          </p:spTgt>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41987">
                                            <p:txEl>
                                              <p:pRg st="1" end="1"/>
                                            </p:txEl>
                                          </p:spTgt>
                                        </p:tgtEl>
                                        <p:attrNameLst>
                                          <p:attrName>style.visibility</p:attrName>
                                        </p:attrNameLst>
                                      </p:cBhvr>
                                      <p:to>
                                        <p:strVal val="visible"/>
                                      </p:to>
                                    </p:set>
                                    <p:animEffect transition="in" filter="fade">
                                      <p:cBhvr>
                                        <p:cTn id="10" dur="500"/>
                                        <p:tgtEl>
                                          <p:spTgt spid="41987">
                                            <p:txEl>
                                              <p:pRg st="1" end="1"/>
                                            </p:txEl>
                                          </p:spTgt>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41987">
                                            <p:txEl>
                                              <p:pRg st="2" end="2"/>
                                            </p:txEl>
                                          </p:spTgt>
                                        </p:tgtEl>
                                        <p:attrNameLst>
                                          <p:attrName>style.visibility</p:attrName>
                                        </p:attrNameLst>
                                      </p:cBhvr>
                                      <p:to>
                                        <p:strVal val="visible"/>
                                      </p:to>
                                    </p:set>
                                    <p:animEffect transition="in" filter="fade">
                                      <p:cBhvr>
                                        <p:cTn id="13" dur="500"/>
                                        <p:tgtEl>
                                          <p:spTgt spid="41987">
                                            <p:txEl>
                                              <p:pRg st="2" end="2"/>
                                            </p:txEl>
                                          </p:spTgt>
                                        </p:tgtEl>
                                      </p:cBhvr>
                                    </p:animEffect>
                                  </p:childTnLst>
                                </p:cTn>
                              </p:par>
                            </p:childTnLst>
                          </p:cTn>
                        </p:par>
                      </p:childTnLst>
                    </p:cTn>
                  </p:par>
                  <p:par>
                    <p:cTn id="14" fill="hold">
                      <p:stCondLst>
                        <p:cond delay="indefinite"/>
                      </p:stCondLst>
                      <p:childTnLst>
                        <p:par>
                          <p:cTn id="15" fill="hold">
                            <p:stCondLst>
                              <p:cond delay="0"/>
                            </p:stCondLst>
                            <p:childTnLst>
                              <p:par>
                                <p:cTn id="16" presetID="10" presetClass="entr" presetSubtype="0" fill="hold" grpId="0" nodeType="clickEffect">
                                  <p:stCondLst>
                                    <p:cond delay="0"/>
                                  </p:stCondLst>
                                  <p:childTnLst>
                                    <p:set>
                                      <p:cBhvr>
                                        <p:cTn id="17" dur="1" fill="hold">
                                          <p:stCondLst>
                                            <p:cond delay="0"/>
                                          </p:stCondLst>
                                        </p:cTn>
                                        <p:tgtEl>
                                          <p:spTgt spid="41987">
                                            <p:txEl>
                                              <p:pRg st="4" end="4"/>
                                            </p:txEl>
                                          </p:spTgt>
                                        </p:tgtEl>
                                        <p:attrNameLst>
                                          <p:attrName>style.visibility</p:attrName>
                                        </p:attrNameLst>
                                      </p:cBhvr>
                                      <p:to>
                                        <p:strVal val="visible"/>
                                      </p:to>
                                    </p:set>
                                    <p:animEffect transition="in" filter="fade">
                                      <p:cBhvr>
                                        <p:cTn id="18" dur="500"/>
                                        <p:tgtEl>
                                          <p:spTgt spid="41987">
                                            <p:txEl>
                                              <p:pRg st="4" end="4"/>
                                            </p:txEl>
                                          </p:spTgt>
                                        </p:tgtEl>
                                      </p:cBhvr>
                                    </p:animEffect>
                                  </p:childTnLst>
                                </p:cTn>
                              </p:par>
                            </p:childTnLst>
                          </p:cTn>
                        </p:par>
                      </p:childTnLst>
                    </p:cTn>
                  </p:par>
                  <p:par>
                    <p:cTn id="19" fill="hold">
                      <p:stCondLst>
                        <p:cond delay="indefinite"/>
                      </p:stCondLst>
                      <p:childTnLst>
                        <p:par>
                          <p:cTn id="20" fill="hold">
                            <p:stCondLst>
                              <p:cond delay="0"/>
                            </p:stCondLst>
                            <p:childTnLst>
                              <p:par>
                                <p:cTn id="21" presetID="10" presetClass="entr" presetSubtype="0" fill="hold" grpId="0" nodeType="clickEffect">
                                  <p:stCondLst>
                                    <p:cond delay="0"/>
                                  </p:stCondLst>
                                  <p:childTnLst>
                                    <p:set>
                                      <p:cBhvr>
                                        <p:cTn id="22" dur="1" fill="hold">
                                          <p:stCondLst>
                                            <p:cond delay="0"/>
                                          </p:stCondLst>
                                        </p:cTn>
                                        <p:tgtEl>
                                          <p:spTgt spid="41987">
                                            <p:txEl>
                                              <p:pRg st="6" end="6"/>
                                            </p:txEl>
                                          </p:spTgt>
                                        </p:tgtEl>
                                        <p:attrNameLst>
                                          <p:attrName>style.visibility</p:attrName>
                                        </p:attrNameLst>
                                      </p:cBhvr>
                                      <p:to>
                                        <p:strVal val="visible"/>
                                      </p:to>
                                    </p:set>
                                    <p:animEffect transition="in" filter="fade">
                                      <p:cBhvr>
                                        <p:cTn id="23" dur="500"/>
                                        <p:tgtEl>
                                          <p:spTgt spid="41987">
                                            <p:txEl>
                                              <p:pRg st="6" end="6"/>
                                            </p:txEl>
                                          </p:spTgt>
                                        </p:tgtEl>
                                      </p:cBhvr>
                                    </p:animEffect>
                                  </p:childTnLst>
                                </p:cTn>
                              </p:par>
                              <p:par>
                                <p:cTn id="24" presetID="10" presetClass="entr" presetSubtype="0" fill="hold" grpId="0" nodeType="withEffect">
                                  <p:stCondLst>
                                    <p:cond delay="0"/>
                                  </p:stCondLst>
                                  <p:childTnLst>
                                    <p:set>
                                      <p:cBhvr>
                                        <p:cTn id="25" dur="1" fill="hold">
                                          <p:stCondLst>
                                            <p:cond delay="0"/>
                                          </p:stCondLst>
                                        </p:cTn>
                                        <p:tgtEl>
                                          <p:spTgt spid="41987">
                                            <p:txEl>
                                              <p:pRg st="7" end="7"/>
                                            </p:txEl>
                                          </p:spTgt>
                                        </p:tgtEl>
                                        <p:attrNameLst>
                                          <p:attrName>style.visibility</p:attrName>
                                        </p:attrNameLst>
                                      </p:cBhvr>
                                      <p:to>
                                        <p:strVal val="visible"/>
                                      </p:to>
                                    </p:set>
                                    <p:animEffect transition="in" filter="fade">
                                      <p:cBhvr>
                                        <p:cTn id="26" dur="500"/>
                                        <p:tgtEl>
                                          <p:spTgt spid="41987">
                                            <p:txEl>
                                              <p:pRg st="7" end="7"/>
                                            </p:txEl>
                                          </p:spTgt>
                                        </p:tgtEl>
                                      </p:cBhvr>
                                    </p:animEffect>
                                  </p:childTnLst>
                                </p:cTn>
                              </p:par>
                              <p:par>
                                <p:cTn id="27" presetID="10" presetClass="entr" presetSubtype="0" fill="hold" grpId="0" nodeType="withEffect">
                                  <p:stCondLst>
                                    <p:cond delay="0"/>
                                  </p:stCondLst>
                                  <p:childTnLst>
                                    <p:set>
                                      <p:cBhvr>
                                        <p:cTn id="28" dur="1" fill="hold">
                                          <p:stCondLst>
                                            <p:cond delay="0"/>
                                          </p:stCondLst>
                                        </p:cTn>
                                        <p:tgtEl>
                                          <p:spTgt spid="41987">
                                            <p:txEl>
                                              <p:pRg st="8" end="8"/>
                                            </p:txEl>
                                          </p:spTgt>
                                        </p:tgtEl>
                                        <p:attrNameLst>
                                          <p:attrName>style.visibility</p:attrName>
                                        </p:attrNameLst>
                                      </p:cBhvr>
                                      <p:to>
                                        <p:strVal val="visible"/>
                                      </p:to>
                                    </p:set>
                                    <p:animEffect transition="in" filter="fade">
                                      <p:cBhvr>
                                        <p:cTn id="29" dur="500"/>
                                        <p:tgtEl>
                                          <p:spTgt spid="41987">
                                            <p:txEl>
                                              <p:pRg st="8" end="8"/>
                                            </p:txEl>
                                          </p:spTgt>
                                        </p:tgtEl>
                                      </p:cBhvr>
                                    </p:animEffect>
                                  </p:childTnLst>
                                </p:cTn>
                              </p:par>
                              <p:par>
                                <p:cTn id="30" presetID="10" presetClass="entr" presetSubtype="0" fill="hold" grpId="0" nodeType="withEffect">
                                  <p:stCondLst>
                                    <p:cond delay="0"/>
                                  </p:stCondLst>
                                  <p:childTnLst>
                                    <p:set>
                                      <p:cBhvr>
                                        <p:cTn id="31" dur="1" fill="hold">
                                          <p:stCondLst>
                                            <p:cond delay="0"/>
                                          </p:stCondLst>
                                        </p:cTn>
                                        <p:tgtEl>
                                          <p:spTgt spid="41987">
                                            <p:txEl>
                                              <p:pRg st="9" end="9"/>
                                            </p:txEl>
                                          </p:spTgt>
                                        </p:tgtEl>
                                        <p:attrNameLst>
                                          <p:attrName>style.visibility</p:attrName>
                                        </p:attrNameLst>
                                      </p:cBhvr>
                                      <p:to>
                                        <p:strVal val="visible"/>
                                      </p:to>
                                    </p:set>
                                    <p:animEffect transition="in" filter="fade">
                                      <p:cBhvr>
                                        <p:cTn id="32" dur="500"/>
                                        <p:tgtEl>
                                          <p:spTgt spid="41987">
                                            <p:txEl>
                                              <p:pRg st="9" end="9"/>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987" grpId="0" build="p"/>
    </p:bldLst>
  </p:timing>
</p:sld>
</file>

<file path=ppt/slides/slide2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4978" name="Freeform 66"/>
          <p:cNvSpPr>
            <a:spLocks/>
          </p:cNvSpPr>
          <p:nvPr/>
        </p:nvSpPr>
        <p:spPr bwMode="auto">
          <a:xfrm>
            <a:off x="2038350" y="2220913"/>
            <a:ext cx="5911850" cy="3457575"/>
          </a:xfrm>
          <a:custGeom>
            <a:avLst/>
            <a:gdLst>
              <a:gd name="T0" fmla="*/ 0 w 2020"/>
              <a:gd name="T1" fmla="*/ 2147483647 h 1392"/>
              <a:gd name="T2" fmla="*/ 2147483647 w 2020"/>
              <a:gd name="T3" fmla="*/ 2147483647 h 1392"/>
              <a:gd name="T4" fmla="*/ 2147483647 w 2020"/>
              <a:gd name="T5" fmla="*/ 2147483647 h 1392"/>
              <a:gd name="T6" fmla="*/ 2147483647 w 2020"/>
              <a:gd name="T7" fmla="*/ 0 h 1392"/>
              <a:gd name="T8" fmla="*/ 2147483647 w 2020"/>
              <a:gd name="T9" fmla="*/ 0 h 1392"/>
              <a:gd name="T10" fmla="*/ 2147483647 w 2020"/>
              <a:gd name="T11" fmla="*/ 2147483647 h 1392"/>
              <a:gd name="T12" fmla="*/ 0 w 2020"/>
              <a:gd name="T13" fmla="*/ 2147483647 h 1392"/>
              <a:gd name="T14" fmla="*/ 0 60000 65536"/>
              <a:gd name="T15" fmla="*/ 0 60000 65536"/>
              <a:gd name="T16" fmla="*/ 0 60000 65536"/>
              <a:gd name="T17" fmla="*/ 0 60000 65536"/>
              <a:gd name="T18" fmla="*/ 0 60000 65536"/>
              <a:gd name="T19" fmla="*/ 0 60000 65536"/>
              <a:gd name="T20" fmla="*/ 0 60000 65536"/>
              <a:gd name="T21" fmla="*/ 0 w 2020"/>
              <a:gd name="T22" fmla="*/ 0 h 1392"/>
              <a:gd name="T23" fmla="*/ 2020 w 2020"/>
              <a:gd name="T24" fmla="*/ 1392 h 139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020" h="1392">
                <a:moveTo>
                  <a:pt x="0" y="1391"/>
                </a:moveTo>
                <a:lnTo>
                  <a:pt x="1006" y="1392"/>
                </a:lnTo>
                <a:lnTo>
                  <a:pt x="1003" y="687"/>
                </a:lnTo>
                <a:lnTo>
                  <a:pt x="2020" y="0"/>
                </a:lnTo>
                <a:lnTo>
                  <a:pt x="1001" y="0"/>
                </a:lnTo>
                <a:lnTo>
                  <a:pt x="1001" y="687"/>
                </a:lnTo>
                <a:lnTo>
                  <a:pt x="0" y="1391"/>
                </a:lnTo>
                <a:close/>
              </a:path>
            </a:pathLst>
          </a:custGeom>
          <a:solidFill>
            <a:schemeClr val="tx1"/>
          </a:solidFill>
          <a:ln w="9525">
            <a:solidFill>
              <a:schemeClr val="bg1"/>
            </a:solidFill>
            <a:round/>
            <a:headEnd/>
            <a:tailEnd/>
          </a:ln>
        </p:spPr>
        <p:txBody>
          <a:bodyPr/>
          <a:lstStyle/>
          <a:p>
            <a:endParaRPr lang="en-US"/>
          </a:p>
        </p:txBody>
      </p:sp>
      <p:sp>
        <p:nvSpPr>
          <p:cNvPr id="172071" name="AutoShape 39"/>
          <p:cNvSpPr>
            <a:spLocks noChangeArrowheads="1"/>
          </p:cNvSpPr>
          <p:nvPr/>
        </p:nvSpPr>
        <p:spPr bwMode="auto">
          <a:xfrm>
            <a:off x="2062163" y="2249488"/>
            <a:ext cx="5851525" cy="3422650"/>
          </a:xfrm>
          <a:prstGeom prst="parallelogram">
            <a:avLst>
              <a:gd name="adj" fmla="val 85284"/>
            </a:avLst>
          </a:prstGeom>
          <a:solidFill>
            <a:srgbClr val="0066FF"/>
          </a:solidFill>
          <a:ln w="38100">
            <a:solidFill>
              <a:srgbClr val="0066FF"/>
            </a:solidFill>
            <a:miter lim="800000"/>
            <a:headEnd/>
            <a:tailEnd/>
          </a:ln>
        </p:spPr>
        <p:txBody>
          <a:bodyPr wrap="none" anchor="ct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ctr" eaLnBrk="1" hangingPunct="1"/>
            <a:endParaRPr lang="en-US" altLang="en-US" sz="2400">
              <a:solidFill>
                <a:schemeClr val="bg1"/>
              </a:solidFill>
              <a:latin typeface="Times New Roman" panose="02020603050405020304" pitchFamily="18" charset="0"/>
            </a:endParaRPr>
          </a:p>
        </p:txBody>
      </p:sp>
      <p:sp>
        <p:nvSpPr>
          <p:cNvPr id="254980" name="Text Box 5"/>
          <p:cNvSpPr txBox="1">
            <a:spLocks noChangeArrowheads="1"/>
          </p:cNvSpPr>
          <p:nvPr/>
        </p:nvSpPr>
        <p:spPr bwMode="auto">
          <a:xfrm>
            <a:off x="2955925" y="5676900"/>
            <a:ext cx="4889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ctr" eaLnBrk="1" hangingPunct="1"/>
            <a:r>
              <a:rPr lang="en-US" altLang="en-US" sz="2400">
                <a:latin typeface="Times New Roman" panose="02020603050405020304" pitchFamily="18" charset="0"/>
              </a:rPr>
              <a:t>10</a:t>
            </a:r>
          </a:p>
        </p:txBody>
      </p:sp>
      <p:sp>
        <p:nvSpPr>
          <p:cNvPr id="254981" name="Text Box 6"/>
          <p:cNvSpPr txBox="1">
            <a:spLocks noChangeArrowheads="1"/>
          </p:cNvSpPr>
          <p:nvPr/>
        </p:nvSpPr>
        <p:spPr bwMode="auto">
          <a:xfrm>
            <a:off x="4092575" y="5676900"/>
            <a:ext cx="4889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ctr" eaLnBrk="1" hangingPunct="1"/>
            <a:r>
              <a:rPr lang="en-US" altLang="en-US" sz="2400">
                <a:latin typeface="Times New Roman" panose="02020603050405020304" pitchFamily="18" charset="0"/>
              </a:rPr>
              <a:t>20</a:t>
            </a:r>
          </a:p>
        </p:txBody>
      </p:sp>
      <p:sp>
        <p:nvSpPr>
          <p:cNvPr id="254982" name="Text Box 7"/>
          <p:cNvSpPr txBox="1">
            <a:spLocks noChangeArrowheads="1"/>
          </p:cNvSpPr>
          <p:nvPr/>
        </p:nvSpPr>
        <p:spPr bwMode="auto">
          <a:xfrm>
            <a:off x="5230813" y="5676900"/>
            <a:ext cx="4889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ctr" eaLnBrk="1" hangingPunct="1"/>
            <a:r>
              <a:rPr lang="en-US" altLang="en-US" sz="2400">
                <a:latin typeface="Times New Roman" panose="02020603050405020304" pitchFamily="18" charset="0"/>
              </a:rPr>
              <a:t>30</a:t>
            </a:r>
          </a:p>
        </p:txBody>
      </p:sp>
      <p:sp>
        <p:nvSpPr>
          <p:cNvPr id="254983" name="Text Box 8"/>
          <p:cNvSpPr txBox="1">
            <a:spLocks noChangeArrowheads="1"/>
          </p:cNvSpPr>
          <p:nvPr/>
        </p:nvSpPr>
        <p:spPr bwMode="auto">
          <a:xfrm>
            <a:off x="6369050" y="5676900"/>
            <a:ext cx="4889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ctr" eaLnBrk="1" hangingPunct="1"/>
            <a:r>
              <a:rPr lang="en-US" altLang="en-US" sz="2400">
                <a:latin typeface="Times New Roman" panose="02020603050405020304" pitchFamily="18" charset="0"/>
              </a:rPr>
              <a:t>40</a:t>
            </a:r>
          </a:p>
        </p:txBody>
      </p:sp>
      <p:sp>
        <p:nvSpPr>
          <p:cNvPr id="254984" name="Text Box 9"/>
          <p:cNvSpPr txBox="1">
            <a:spLocks noChangeArrowheads="1"/>
          </p:cNvSpPr>
          <p:nvPr/>
        </p:nvSpPr>
        <p:spPr bwMode="auto">
          <a:xfrm>
            <a:off x="7505700" y="5676900"/>
            <a:ext cx="4889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ctr" eaLnBrk="1" hangingPunct="1"/>
            <a:r>
              <a:rPr lang="en-US" altLang="en-US" sz="2400">
                <a:latin typeface="Times New Roman" panose="02020603050405020304" pitchFamily="18" charset="0"/>
              </a:rPr>
              <a:t>50</a:t>
            </a:r>
          </a:p>
        </p:txBody>
      </p:sp>
      <p:sp>
        <p:nvSpPr>
          <p:cNvPr id="254985" name="Line 10"/>
          <p:cNvSpPr>
            <a:spLocks noChangeShapeType="1"/>
          </p:cNvSpPr>
          <p:nvPr/>
        </p:nvSpPr>
        <p:spPr bwMode="auto">
          <a:xfrm>
            <a:off x="2057400" y="5676900"/>
            <a:ext cx="594360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4986" name="Text Box 11"/>
          <p:cNvSpPr txBox="1">
            <a:spLocks noChangeArrowheads="1"/>
          </p:cNvSpPr>
          <p:nvPr/>
        </p:nvSpPr>
        <p:spPr bwMode="auto">
          <a:xfrm>
            <a:off x="1905000" y="5676900"/>
            <a:ext cx="3365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ctr" eaLnBrk="1" hangingPunct="1"/>
            <a:r>
              <a:rPr lang="en-US" altLang="en-US" sz="2400">
                <a:latin typeface="Times New Roman" panose="02020603050405020304" pitchFamily="18" charset="0"/>
              </a:rPr>
              <a:t>0</a:t>
            </a:r>
          </a:p>
        </p:txBody>
      </p:sp>
      <p:sp>
        <p:nvSpPr>
          <p:cNvPr id="254987" name="Text Box 12"/>
          <p:cNvSpPr txBox="1">
            <a:spLocks noChangeArrowheads="1"/>
          </p:cNvSpPr>
          <p:nvPr/>
        </p:nvSpPr>
        <p:spPr bwMode="auto">
          <a:xfrm>
            <a:off x="4267200" y="5943600"/>
            <a:ext cx="1254125"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ctr" eaLnBrk="1" hangingPunct="1"/>
            <a:r>
              <a:rPr lang="en-US" altLang="en-US" sz="3600" i="1">
                <a:latin typeface="Times New Roman" panose="02020603050405020304" pitchFamily="18" charset="0"/>
              </a:rPr>
              <a:t>X + Y</a:t>
            </a:r>
          </a:p>
        </p:txBody>
      </p:sp>
      <p:sp>
        <p:nvSpPr>
          <p:cNvPr id="254988" name="Line 13"/>
          <p:cNvSpPr>
            <a:spLocks noChangeShapeType="1"/>
          </p:cNvSpPr>
          <p:nvPr/>
        </p:nvSpPr>
        <p:spPr bwMode="auto">
          <a:xfrm rot="-5400000">
            <a:off x="304800" y="4038600"/>
            <a:ext cx="350520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nvGrpSpPr>
          <p:cNvPr id="254989" name="Group 14"/>
          <p:cNvGrpSpPr>
            <a:grpSpLocks/>
          </p:cNvGrpSpPr>
          <p:nvPr/>
        </p:nvGrpSpPr>
        <p:grpSpPr bwMode="auto">
          <a:xfrm flipV="1">
            <a:off x="3200400" y="5688013"/>
            <a:ext cx="4572000" cy="74612"/>
            <a:chOff x="864" y="1344"/>
            <a:chExt cx="384" cy="2095"/>
          </a:xfrm>
        </p:grpSpPr>
        <p:sp>
          <p:nvSpPr>
            <p:cNvPr id="255009" name="Line 15"/>
            <p:cNvSpPr>
              <a:spLocks noChangeShapeType="1"/>
            </p:cNvSpPr>
            <p:nvPr/>
          </p:nvSpPr>
          <p:spPr bwMode="auto">
            <a:xfrm flipV="1">
              <a:off x="864" y="1344"/>
              <a:ext cx="0" cy="209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5010" name="Line 16"/>
            <p:cNvSpPr>
              <a:spLocks noChangeShapeType="1"/>
            </p:cNvSpPr>
            <p:nvPr/>
          </p:nvSpPr>
          <p:spPr bwMode="auto">
            <a:xfrm flipV="1">
              <a:off x="960" y="1344"/>
              <a:ext cx="0" cy="209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5011" name="Line 17"/>
            <p:cNvSpPr>
              <a:spLocks noChangeShapeType="1"/>
            </p:cNvSpPr>
            <p:nvPr/>
          </p:nvSpPr>
          <p:spPr bwMode="auto">
            <a:xfrm flipV="1">
              <a:off x="1056" y="1344"/>
              <a:ext cx="0" cy="209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5012" name="Line 18"/>
            <p:cNvSpPr>
              <a:spLocks noChangeShapeType="1"/>
            </p:cNvSpPr>
            <p:nvPr/>
          </p:nvSpPr>
          <p:spPr bwMode="auto">
            <a:xfrm flipV="1">
              <a:off x="1152" y="1344"/>
              <a:ext cx="0" cy="209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5013" name="Line 19"/>
            <p:cNvSpPr>
              <a:spLocks noChangeShapeType="1"/>
            </p:cNvSpPr>
            <p:nvPr/>
          </p:nvSpPr>
          <p:spPr bwMode="auto">
            <a:xfrm flipV="1">
              <a:off x="1248" y="1344"/>
              <a:ext cx="0" cy="209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sp>
        <p:nvSpPr>
          <p:cNvPr id="254990" name="Text Box 20"/>
          <p:cNvSpPr txBox="1">
            <a:spLocks noChangeArrowheads="1"/>
          </p:cNvSpPr>
          <p:nvPr/>
        </p:nvSpPr>
        <p:spPr bwMode="auto">
          <a:xfrm>
            <a:off x="1676400" y="5486400"/>
            <a:ext cx="3365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ctr" eaLnBrk="1" hangingPunct="1"/>
            <a:r>
              <a:rPr lang="en-US" altLang="en-US" sz="2400">
                <a:latin typeface="Times New Roman" panose="02020603050405020304" pitchFamily="18" charset="0"/>
              </a:rPr>
              <a:t>0</a:t>
            </a:r>
          </a:p>
        </p:txBody>
      </p:sp>
      <p:sp>
        <p:nvSpPr>
          <p:cNvPr id="254991" name="Text Box 21"/>
          <p:cNvSpPr txBox="1">
            <a:spLocks noChangeArrowheads="1"/>
          </p:cNvSpPr>
          <p:nvPr/>
        </p:nvSpPr>
        <p:spPr bwMode="auto">
          <a:xfrm>
            <a:off x="1676400" y="2095500"/>
            <a:ext cx="3365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ctr" eaLnBrk="1" hangingPunct="1"/>
            <a:r>
              <a:rPr lang="en-US" altLang="en-US" sz="2400">
                <a:latin typeface="Times New Roman" panose="02020603050405020304" pitchFamily="18" charset="0"/>
              </a:rPr>
              <a:t>1</a:t>
            </a:r>
          </a:p>
        </p:txBody>
      </p:sp>
      <p:sp>
        <p:nvSpPr>
          <p:cNvPr id="254992" name="Text Box 22"/>
          <p:cNvSpPr txBox="1">
            <a:spLocks noChangeArrowheads="1"/>
          </p:cNvSpPr>
          <p:nvPr/>
        </p:nvSpPr>
        <p:spPr bwMode="auto">
          <a:xfrm rot="-5400000">
            <a:off x="16668" y="3793332"/>
            <a:ext cx="301466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2400">
                <a:latin typeface="Times New Roman" panose="02020603050405020304" pitchFamily="18" charset="0"/>
              </a:rPr>
              <a:t>Cumulative probability</a:t>
            </a:r>
          </a:p>
        </p:txBody>
      </p:sp>
      <p:grpSp>
        <p:nvGrpSpPr>
          <p:cNvPr id="254993" name="Group 23"/>
          <p:cNvGrpSpPr>
            <a:grpSpLocks/>
          </p:cNvGrpSpPr>
          <p:nvPr/>
        </p:nvGrpSpPr>
        <p:grpSpPr bwMode="auto">
          <a:xfrm>
            <a:off x="1978025" y="2339975"/>
            <a:ext cx="98425" cy="3333750"/>
            <a:chOff x="1068" y="2614"/>
            <a:chExt cx="432" cy="960"/>
          </a:xfrm>
        </p:grpSpPr>
        <p:sp>
          <p:nvSpPr>
            <p:cNvPr id="254998" name="Line 24"/>
            <p:cNvSpPr>
              <a:spLocks noChangeShapeType="1"/>
            </p:cNvSpPr>
            <p:nvPr/>
          </p:nvSpPr>
          <p:spPr bwMode="auto">
            <a:xfrm>
              <a:off x="1068" y="2614"/>
              <a:ext cx="432"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4999" name="Line 25"/>
            <p:cNvSpPr>
              <a:spLocks noChangeShapeType="1"/>
            </p:cNvSpPr>
            <p:nvPr/>
          </p:nvSpPr>
          <p:spPr bwMode="auto">
            <a:xfrm>
              <a:off x="1068" y="2710"/>
              <a:ext cx="432"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5000" name="Line 26"/>
            <p:cNvSpPr>
              <a:spLocks noChangeShapeType="1"/>
            </p:cNvSpPr>
            <p:nvPr/>
          </p:nvSpPr>
          <p:spPr bwMode="auto">
            <a:xfrm>
              <a:off x="1068" y="2806"/>
              <a:ext cx="432"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5001" name="Line 27"/>
            <p:cNvSpPr>
              <a:spLocks noChangeShapeType="1"/>
            </p:cNvSpPr>
            <p:nvPr/>
          </p:nvSpPr>
          <p:spPr bwMode="auto">
            <a:xfrm>
              <a:off x="1068" y="2902"/>
              <a:ext cx="432"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5002" name="Line 28"/>
            <p:cNvSpPr>
              <a:spLocks noChangeShapeType="1"/>
            </p:cNvSpPr>
            <p:nvPr/>
          </p:nvSpPr>
          <p:spPr bwMode="auto">
            <a:xfrm>
              <a:off x="1068" y="2998"/>
              <a:ext cx="432"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5003" name="Line 29"/>
            <p:cNvSpPr>
              <a:spLocks noChangeShapeType="1"/>
            </p:cNvSpPr>
            <p:nvPr/>
          </p:nvSpPr>
          <p:spPr bwMode="auto">
            <a:xfrm>
              <a:off x="1068" y="3094"/>
              <a:ext cx="432"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5004" name="Line 30"/>
            <p:cNvSpPr>
              <a:spLocks noChangeShapeType="1"/>
            </p:cNvSpPr>
            <p:nvPr/>
          </p:nvSpPr>
          <p:spPr bwMode="auto">
            <a:xfrm>
              <a:off x="1068" y="3190"/>
              <a:ext cx="432"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5005" name="Line 31"/>
            <p:cNvSpPr>
              <a:spLocks noChangeShapeType="1"/>
            </p:cNvSpPr>
            <p:nvPr/>
          </p:nvSpPr>
          <p:spPr bwMode="auto">
            <a:xfrm>
              <a:off x="1068" y="3286"/>
              <a:ext cx="432"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5006" name="Line 32"/>
            <p:cNvSpPr>
              <a:spLocks noChangeShapeType="1"/>
            </p:cNvSpPr>
            <p:nvPr/>
          </p:nvSpPr>
          <p:spPr bwMode="auto">
            <a:xfrm>
              <a:off x="1068" y="3382"/>
              <a:ext cx="432"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5007" name="Line 33"/>
            <p:cNvSpPr>
              <a:spLocks noChangeShapeType="1"/>
            </p:cNvSpPr>
            <p:nvPr/>
          </p:nvSpPr>
          <p:spPr bwMode="auto">
            <a:xfrm>
              <a:off x="1068" y="3478"/>
              <a:ext cx="432"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5008" name="Line 34"/>
            <p:cNvSpPr>
              <a:spLocks noChangeShapeType="1"/>
            </p:cNvSpPr>
            <p:nvPr/>
          </p:nvSpPr>
          <p:spPr bwMode="auto">
            <a:xfrm>
              <a:off x="1068" y="3574"/>
              <a:ext cx="432"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sp>
        <p:nvSpPr>
          <p:cNvPr id="1111074" name="Text Box 35"/>
          <p:cNvSpPr txBox="1">
            <a:spLocks noChangeArrowheads="1"/>
          </p:cNvSpPr>
          <p:nvPr/>
        </p:nvSpPr>
        <p:spPr bwMode="auto">
          <a:xfrm>
            <a:off x="4953000" y="2667000"/>
            <a:ext cx="2024063"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ctr" eaLnBrk="1" hangingPunct="1"/>
            <a:r>
              <a:rPr lang="en-US" altLang="en-US" sz="3200" b="1">
                <a:solidFill>
                  <a:schemeClr val="bg1"/>
                </a:solidFill>
                <a:latin typeface="Times New Roman" panose="02020603050405020304" pitchFamily="18" charset="0"/>
                <a:cs typeface="Times New Roman" panose="02020603050405020304" pitchFamily="18" charset="0"/>
                <a:sym typeface="Symbol" panose="05050102010706020507" pitchFamily="18" charset="2"/>
              </a:rPr>
              <a:t>Fréchet     </a:t>
            </a:r>
          </a:p>
        </p:txBody>
      </p:sp>
      <p:sp>
        <p:nvSpPr>
          <p:cNvPr id="254995" name="Rectangle 37"/>
          <p:cNvSpPr>
            <a:spLocks noGrp="1" noChangeArrowheads="1"/>
          </p:cNvSpPr>
          <p:nvPr>
            <p:ph type="title" idx="4294967295"/>
          </p:nvPr>
        </p:nvSpPr>
        <p:spPr>
          <a:xfrm>
            <a:off x="381000" y="609600"/>
            <a:ext cx="8382000" cy="1143000"/>
          </a:xfrm>
        </p:spPr>
        <p:txBody>
          <a:bodyPr/>
          <a:lstStyle/>
          <a:p>
            <a:pPr eaLnBrk="1" hangingPunct="1"/>
            <a:r>
              <a:rPr lang="en-US" altLang="en-US"/>
              <a:t>Unknown dependence</a:t>
            </a:r>
          </a:p>
        </p:txBody>
      </p:sp>
      <p:sp>
        <p:nvSpPr>
          <p:cNvPr id="254996" name="Text Box 38"/>
          <p:cNvSpPr txBox="1">
            <a:spLocks noChangeArrowheads="1"/>
          </p:cNvSpPr>
          <p:nvPr/>
        </p:nvSpPr>
        <p:spPr bwMode="auto">
          <a:xfrm>
            <a:off x="5486400" y="4979988"/>
            <a:ext cx="26511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2400" i="1">
                <a:latin typeface="Times New Roman" panose="02020603050405020304" pitchFamily="18" charset="0"/>
              </a:rPr>
              <a:t>X,Y</a:t>
            </a:r>
            <a:r>
              <a:rPr lang="en-US" altLang="en-US" sz="2400">
                <a:latin typeface="Times New Roman" panose="02020603050405020304" pitchFamily="18" charset="0"/>
              </a:rPr>
              <a:t> ~ uniform(1,24)</a:t>
            </a:r>
          </a:p>
        </p:txBody>
      </p:sp>
      <p:sp>
        <p:nvSpPr>
          <p:cNvPr id="254997" name="Text Box 38"/>
          <p:cNvSpPr txBox="1">
            <a:spLocks noChangeArrowheads="1"/>
          </p:cNvSpPr>
          <p:nvPr/>
        </p:nvSpPr>
        <p:spPr bwMode="auto">
          <a:xfrm>
            <a:off x="3733800" y="3140075"/>
            <a:ext cx="1616075" cy="822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2400">
                <a:solidFill>
                  <a:srgbClr val="3366FF"/>
                </a:solidFill>
                <a:latin typeface="Times New Roman" panose="02020603050405020304" pitchFamily="18" charset="0"/>
              </a:rPr>
              <a:t>   This is too small</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72071"/>
                                        </p:tgtEl>
                                        <p:attrNameLst>
                                          <p:attrName>style.visibility</p:attrName>
                                        </p:attrNameLst>
                                      </p:cBhvr>
                                      <p:to>
                                        <p:strVal val="visible"/>
                                      </p:to>
                                    </p:set>
                                    <p:animEffect transition="in" filter="fade">
                                      <p:cBhvr>
                                        <p:cTn id="7" dur="1000"/>
                                        <p:tgtEl>
                                          <p:spTgt spid="172071"/>
                                        </p:tgtEl>
                                      </p:cBhvr>
                                    </p:animEffect>
                                  </p:childTnLst>
                                </p:cTn>
                              </p:par>
                              <p:par>
                                <p:cTn id="8" presetID="1" presetClass="entr" presetSubtype="0" fill="hold" grpId="0" nodeType="withEffect">
                                  <p:stCondLst>
                                    <p:cond delay="0"/>
                                  </p:stCondLst>
                                  <p:childTnLst>
                                    <p:set>
                                      <p:cBhvr>
                                        <p:cTn id="9" dur="1" fill="hold">
                                          <p:stCondLst>
                                            <p:cond delay="0"/>
                                          </p:stCondLst>
                                        </p:cTn>
                                        <p:tgtEl>
                                          <p:spTgt spid="111107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2071" grpId="0" animBg="1"/>
      <p:bldP spid="1111074" grpId="0"/>
    </p:bldLst>
  </p:timing>
</p:sld>
</file>

<file path=ppt/slides/slide271.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256002" name="Rectangle 2"/>
          <p:cNvSpPr>
            <a:spLocks noGrp="1" noChangeArrowheads="1"/>
          </p:cNvSpPr>
          <p:nvPr>
            <p:ph type="title" idx="4294967295"/>
          </p:nvPr>
        </p:nvSpPr>
        <p:spPr/>
        <p:txBody>
          <a:bodyPr/>
          <a:lstStyle/>
          <a:p>
            <a:pPr eaLnBrk="1" hangingPunct="1"/>
            <a:r>
              <a:rPr lang="en-US" altLang="en-US"/>
              <a:t>Fréchet dependence bounds</a:t>
            </a:r>
          </a:p>
        </p:txBody>
      </p:sp>
      <p:sp>
        <p:nvSpPr>
          <p:cNvPr id="1050627" name="Rectangle 3"/>
          <p:cNvSpPr>
            <a:spLocks noGrp="1" noChangeArrowheads="1"/>
          </p:cNvSpPr>
          <p:nvPr>
            <p:ph type="body" idx="4294967295"/>
          </p:nvPr>
        </p:nvSpPr>
        <p:spPr/>
        <p:txBody>
          <a:bodyPr/>
          <a:lstStyle/>
          <a:p>
            <a:pPr eaLnBrk="1" hangingPunct="1"/>
            <a:r>
              <a:rPr lang="en-US" altLang="en-US"/>
              <a:t>Cannot be obtained by sensitivity studies</a:t>
            </a:r>
          </a:p>
          <a:p>
            <a:pPr lvl="4" eaLnBrk="1" hangingPunct="1"/>
            <a:endParaRPr lang="en-US" altLang="en-US" sz="800"/>
          </a:p>
          <a:p>
            <a:pPr eaLnBrk="1" hangingPunct="1"/>
            <a:r>
              <a:rPr lang="en-US" altLang="en-US"/>
              <a:t>Guaranteed to enclose results no matter what correlation or dependence there may be between the variables</a:t>
            </a:r>
          </a:p>
          <a:p>
            <a:pPr lvl="4" eaLnBrk="1" hangingPunct="1"/>
            <a:endParaRPr lang="en-US" altLang="en-US" sz="800"/>
          </a:p>
          <a:p>
            <a:pPr eaLnBrk="1" hangingPunct="1"/>
            <a:r>
              <a:rPr lang="en-US" altLang="en-US"/>
              <a:t>Best possible (couldn’t be any tighter without saying more about the dependence)</a:t>
            </a:r>
          </a:p>
          <a:p>
            <a:pPr lvl="4" eaLnBrk="1" hangingPunct="1"/>
            <a:endParaRPr lang="en-US" altLang="en-US" sz="800"/>
          </a:p>
          <a:p>
            <a:pPr eaLnBrk="1" hangingPunct="1"/>
            <a:r>
              <a:rPr lang="en-US" altLang="en-US"/>
              <a:t>Can be combined with independence assumptions between other variables</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1050627">
                                            <p:txEl>
                                              <p:pRg st="0" end="0"/>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499"/>
                                          </p:stCondLst>
                                        </p:cTn>
                                        <p:tgtEl>
                                          <p:spTgt spid="1050627">
                                            <p:txEl>
                                              <p:pRg st="2" end="2"/>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499"/>
                                          </p:stCondLst>
                                        </p:cTn>
                                        <p:tgtEl>
                                          <p:spTgt spid="1050627">
                                            <p:txEl>
                                              <p:pRg st="4" end="4"/>
                                            </p:txEl>
                                          </p:spTgt>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499"/>
                                          </p:stCondLst>
                                        </p:cTn>
                                        <p:tgtEl>
                                          <p:spTgt spid="1050627">
                                            <p:txEl>
                                              <p:pRg st="6" end="6"/>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50627" grpId="0" build="p" autoUpdateAnimBg="0"/>
    </p:bldLst>
  </p:timing>
</p:sld>
</file>

<file path=ppt/slides/slide2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7026" name="Rectangle 2"/>
          <p:cNvSpPr>
            <a:spLocks noGrp="1" noChangeArrowheads="1"/>
          </p:cNvSpPr>
          <p:nvPr>
            <p:ph type="title"/>
          </p:nvPr>
        </p:nvSpPr>
        <p:spPr>
          <a:xfrm>
            <a:off x="457200" y="609600"/>
            <a:ext cx="8229600" cy="1143000"/>
          </a:xfrm>
        </p:spPr>
        <p:txBody>
          <a:bodyPr/>
          <a:lstStyle/>
          <a:p>
            <a:pPr eaLnBrk="1" hangingPunct="1"/>
            <a:r>
              <a:rPr lang="en-US" altLang="en-US"/>
              <a:t>Between independence and Fr</a:t>
            </a:r>
            <a:r>
              <a:rPr lang="en-US" altLang="en-US">
                <a:cs typeface="Times New Roman" panose="02020603050405020304" pitchFamily="18" charset="0"/>
              </a:rPr>
              <a:t>é</a:t>
            </a:r>
            <a:r>
              <a:rPr lang="en-US" altLang="en-US"/>
              <a:t>chet</a:t>
            </a:r>
          </a:p>
        </p:txBody>
      </p:sp>
      <p:sp>
        <p:nvSpPr>
          <p:cNvPr id="257027" name="Rectangle 3"/>
          <p:cNvSpPr>
            <a:spLocks noGrp="1" noChangeArrowheads="1"/>
          </p:cNvSpPr>
          <p:nvPr>
            <p:ph type="body" idx="1"/>
          </p:nvPr>
        </p:nvSpPr>
        <p:spPr/>
        <p:txBody>
          <a:bodyPr/>
          <a:lstStyle/>
          <a:p>
            <a:pPr eaLnBrk="1" hangingPunct="1">
              <a:lnSpc>
                <a:spcPct val="90000"/>
              </a:lnSpc>
            </a:pPr>
            <a:r>
              <a:rPr lang="en-US" altLang="en-US" sz="2800"/>
              <a:t>Some information may be available by which the p-boxes could be tightened over the Fr</a:t>
            </a:r>
            <a:r>
              <a:rPr lang="en-US" altLang="en-US" sz="2800">
                <a:cs typeface="Times New Roman" panose="02020603050405020304" pitchFamily="18" charset="0"/>
              </a:rPr>
              <a:t>é</a:t>
            </a:r>
            <a:r>
              <a:rPr lang="en-US" altLang="en-US" sz="2800"/>
              <a:t>chet case without specifying the dependence perfectly, e.g.,</a:t>
            </a:r>
          </a:p>
          <a:p>
            <a:pPr eaLnBrk="1" hangingPunct="1">
              <a:lnSpc>
                <a:spcPct val="90000"/>
              </a:lnSpc>
            </a:pPr>
            <a:endParaRPr lang="en-US" altLang="en-US" sz="2800"/>
          </a:p>
          <a:p>
            <a:pPr eaLnBrk="1" hangingPunct="1">
              <a:lnSpc>
                <a:spcPct val="90000"/>
              </a:lnSpc>
            </a:pPr>
            <a:r>
              <a:rPr lang="en-US" altLang="en-US" sz="2800"/>
              <a:t>Dependence is positive (PQD)</a:t>
            </a:r>
          </a:p>
          <a:p>
            <a:pPr eaLnBrk="1" hangingPunct="1">
              <a:lnSpc>
                <a:spcPct val="90000"/>
              </a:lnSpc>
              <a:buFontTx/>
              <a:buNone/>
            </a:pPr>
            <a:r>
              <a:rPr lang="en-US" altLang="en-US" sz="2800">
                <a:cs typeface="Times New Roman" panose="02020603050405020304" pitchFamily="18" charset="0"/>
              </a:rPr>
              <a:t>	</a:t>
            </a:r>
            <a:r>
              <a:rPr lang="en-US" altLang="en-US" sz="2800">
                <a:solidFill>
                  <a:srgbClr val="009900"/>
                </a:solidFill>
                <a:cs typeface="Times New Roman" panose="02020603050405020304" pitchFamily="18" charset="0"/>
              </a:rPr>
              <a:t>P(</a:t>
            </a:r>
            <a:r>
              <a:rPr lang="en-US" altLang="en-US" sz="2800" i="1">
                <a:solidFill>
                  <a:srgbClr val="009900"/>
                </a:solidFill>
                <a:cs typeface="Times New Roman" panose="02020603050405020304" pitchFamily="18" charset="0"/>
              </a:rPr>
              <a:t>X </a:t>
            </a:r>
            <a:r>
              <a:rPr lang="en-US" altLang="en-US" sz="2800">
                <a:solidFill>
                  <a:srgbClr val="009900"/>
                </a:solidFill>
                <a:cs typeface="Times New Roman" panose="02020603050405020304" pitchFamily="18" charset="0"/>
                <a:sym typeface="Symbol" panose="05050102010706020507" pitchFamily="18" charset="2"/>
              </a:rPr>
              <a:t></a:t>
            </a:r>
            <a:r>
              <a:rPr lang="en-US" altLang="en-US" sz="2800">
                <a:solidFill>
                  <a:srgbClr val="009900"/>
                </a:solidFill>
                <a:cs typeface="Times New Roman" panose="02020603050405020304" pitchFamily="18" charset="0"/>
              </a:rPr>
              <a:t> </a:t>
            </a:r>
            <a:r>
              <a:rPr lang="en-US" altLang="en-US" sz="2800" i="1">
                <a:solidFill>
                  <a:srgbClr val="009900"/>
                </a:solidFill>
                <a:cs typeface="Times New Roman" panose="02020603050405020304" pitchFamily="18" charset="0"/>
              </a:rPr>
              <a:t>x</a:t>
            </a:r>
            <a:r>
              <a:rPr lang="en-US" altLang="en-US" sz="2800">
                <a:solidFill>
                  <a:srgbClr val="009900"/>
                </a:solidFill>
                <a:cs typeface="Times New Roman" panose="02020603050405020304" pitchFamily="18" charset="0"/>
              </a:rPr>
              <a:t>, </a:t>
            </a:r>
            <a:r>
              <a:rPr lang="en-US" altLang="en-US" sz="2800" i="1">
                <a:solidFill>
                  <a:srgbClr val="009900"/>
                </a:solidFill>
                <a:cs typeface="Times New Roman" panose="02020603050405020304" pitchFamily="18" charset="0"/>
              </a:rPr>
              <a:t>Y </a:t>
            </a:r>
            <a:r>
              <a:rPr lang="en-US" altLang="en-US" sz="2800">
                <a:solidFill>
                  <a:srgbClr val="009900"/>
                </a:solidFill>
                <a:cs typeface="Times New Roman" panose="02020603050405020304" pitchFamily="18" charset="0"/>
                <a:sym typeface="Symbol" panose="05050102010706020507" pitchFamily="18" charset="2"/>
              </a:rPr>
              <a:t></a:t>
            </a:r>
            <a:r>
              <a:rPr lang="en-US" altLang="en-US" sz="2800">
                <a:solidFill>
                  <a:srgbClr val="009900"/>
                </a:solidFill>
                <a:cs typeface="Times New Roman" panose="02020603050405020304" pitchFamily="18" charset="0"/>
              </a:rPr>
              <a:t> </a:t>
            </a:r>
            <a:r>
              <a:rPr lang="en-US" altLang="en-US" sz="2800" i="1">
                <a:solidFill>
                  <a:srgbClr val="009900"/>
                </a:solidFill>
                <a:cs typeface="Times New Roman" panose="02020603050405020304" pitchFamily="18" charset="0"/>
              </a:rPr>
              <a:t>y</a:t>
            </a:r>
            <a:r>
              <a:rPr lang="en-US" altLang="en-US" sz="2800">
                <a:solidFill>
                  <a:srgbClr val="009900"/>
                </a:solidFill>
                <a:cs typeface="Times New Roman" panose="02020603050405020304" pitchFamily="18" charset="0"/>
              </a:rPr>
              <a:t>) </a:t>
            </a:r>
            <a:r>
              <a:rPr lang="en-US" altLang="en-US" sz="2800">
                <a:solidFill>
                  <a:srgbClr val="009900"/>
                </a:solidFill>
                <a:cs typeface="Times New Roman" panose="02020603050405020304" pitchFamily="18" charset="0"/>
                <a:sym typeface="Symbol" panose="05050102010706020507" pitchFamily="18" charset="2"/>
              </a:rPr>
              <a:t></a:t>
            </a:r>
            <a:r>
              <a:rPr lang="en-US" altLang="en-US" sz="2800">
                <a:solidFill>
                  <a:srgbClr val="009900"/>
                </a:solidFill>
                <a:cs typeface="Times New Roman" panose="02020603050405020304" pitchFamily="18" charset="0"/>
              </a:rPr>
              <a:t> P(</a:t>
            </a:r>
            <a:r>
              <a:rPr lang="en-US" altLang="en-US" sz="2800" i="1">
                <a:solidFill>
                  <a:srgbClr val="009900"/>
                </a:solidFill>
                <a:cs typeface="Times New Roman" panose="02020603050405020304" pitchFamily="18" charset="0"/>
              </a:rPr>
              <a:t>X </a:t>
            </a:r>
            <a:r>
              <a:rPr lang="en-US" altLang="en-US" sz="2800">
                <a:solidFill>
                  <a:srgbClr val="009900"/>
                </a:solidFill>
                <a:cs typeface="Times New Roman" panose="02020603050405020304" pitchFamily="18" charset="0"/>
                <a:sym typeface="Symbol" panose="05050102010706020507" pitchFamily="18" charset="2"/>
              </a:rPr>
              <a:t></a:t>
            </a:r>
            <a:r>
              <a:rPr lang="en-US" altLang="en-US" sz="2800">
                <a:solidFill>
                  <a:srgbClr val="009900"/>
                </a:solidFill>
                <a:cs typeface="Times New Roman" panose="02020603050405020304" pitchFamily="18" charset="0"/>
              </a:rPr>
              <a:t> </a:t>
            </a:r>
            <a:r>
              <a:rPr lang="en-US" altLang="en-US" sz="2800" i="1">
                <a:solidFill>
                  <a:srgbClr val="009900"/>
                </a:solidFill>
                <a:cs typeface="Times New Roman" panose="02020603050405020304" pitchFamily="18" charset="0"/>
              </a:rPr>
              <a:t>x</a:t>
            </a:r>
            <a:r>
              <a:rPr lang="en-US" altLang="en-US" sz="2800">
                <a:solidFill>
                  <a:srgbClr val="009900"/>
                </a:solidFill>
                <a:cs typeface="Times New Roman" panose="02020603050405020304" pitchFamily="18" charset="0"/>
              </a:rPr>
              <a:t>) P(</a:t>
            </a:r>
            <a:r>
              <a:rPr lang="en-US" altLang="en-US" sz="2800" i="1">
                <a:solidFill>
                  <a:srgbClr val="009900"/>
                </a:solidFill>
                <a:cs typeface="Times New Roman" panose="02020603050405020304" pitchFamily="18" charset="0"/>
              </a:rPr>
              <a:t>Y </a:t>
            </a:r>
            <a:r>
              <a:rPr lang="en-US" altLang="en-US" sz="2800">
                <a:solidFill>
                  <a:srgbClr val="009900"/>
                </a:solidFill>
                <a:cs typeface="Times New Roman" panose="02020603050405020304" pitchFamily="18" charset="0"/>
                <a:sym typeface="Symbol" panose="05050102010706020507" pitchFamily="18" charset="2"/>
              </a:rPr>
              <a:t></a:t>
            </a:r>
            <a:r>
              <a:rPr lang="en-US" altLang="en-US" sz="2800">
                <a:solidFill>
                  <a:srgbClr val="009900"/>
                </a:solidFill>
                <a:cs typeface="Times New Roman" panose="02020603050405020304" pitchFamily="18" charset="0"/>
              </a:rPr>
              <a:t> </a:t>
            </a:r>
            <a:r>
              <a:rPr lang="en-US" altLang="en-US" sz="2800" i="1">
                <a:solidFill>
                  <a:srgbClr val="009900"/>
                </a:solidFill>
                <a:cs typeface="Times New Roman" panose="02020603050405020304" pitchFamily="18" charset="0"/>
              </a:rPr>
              <a:t>y</a:t>
            </a:r>
            <a:r>
              <a:rPr lang="en-US" altLang="en-US" sz="2800">
                <a:solidFill>
                  <a:srgbClr val="009900"/>
                </a:solidFill>
                <a:cs typeface="Times New Roman" panose="02020603050405020304" pitchFamily="18" charset="0"/>
              </a:rPr>
              <a:t>) for all </a:t>
            </a:r>
            <a:r>
              <a:rPr lang="en-US" altLang="en-US" sz="2800" i="1">
                <a:solidFill>
                  <a:srgbClr val="009900"/>
                </a:solidFill>
                <a:cs typeface="Times New Roman" panose="02020603050405020304" pitchFamily="18" charset="0"/>
              </a:rPr>
              <a:t>x</a:t>
            </a:r>
            <a:r>
              <a:rPr lang="en-US" altLang="en-US" sz="2800">
                <a:solidFill>
                  <a:srgbClr val="009900"/>
                </a:solidFill>
                <a:cs typeface="Times New Roman" panose="02020603050405020304" pitchFamily="18" charset="0"/>
              </a:rPr>
              <a:t> and </a:t>
            </a:r>
            <a:r>
              <a:rPr lang="en-US" altLang="en-US" sz="2800" i="1">
                <a:solidFill>
                  <a:srgbClr val="009900"/>
                </a:solidFill>
                <a:cs typeface="Times New Roman" panose="02020603050405020304" pitchFamily="18" charset="0"/>
              </a:rPr>
              <a:t>y</a:t>
            </a:r>
          </a:p>
          <a:p>
            <a:pPr eaLnBrk="1" hangingPunct="1">
              <a:lnSpc>
                <a:spcPct val="90000"/>
              </a:lnSpc>
              <a:buFontTx/>
              <a:buNone/>
            </a:pPr>
            <a:endParaRPr lang="en-US" altLang="en-US" sz="2800">
              <a:solidFill>
                <a:srgbClr val="009900"/>
              </a:solidFill>
            </a:endParaRPr>
          </a:p>
          <a:p>
            <a:pPr eaLnBrk="1" hangingPunct="1">
              <a:lnSpc>
                <a:spcPct val="90000"/>
              </a:lnSpc>
            </a:pPr>
            <a:r>
              <a:rPr lang="en-US" altLang="en-US" sz="2800"/>
              <a:t>Variables are uncorrelated </a:t>
            </a:r>
          </a:p>
          <a:p>
            <a:pPr eaLnBrk="1" hangingPunct="1">
              <a:lnSpc>
                <a:spcPct val="90000"/>
              </a:lnSpc>
              <a:buFontTx/>
              <a:buNone/>
            </a:pPr>
            <a:r>
              <a:rPr lang="en-US" altLang="en-US" sz="2800"/>
              <a:t>	</a:t>
            </a:r>
            <a:r>
              <a:rPr lang="en-US" altLang="en-US" sz="2800">
                <a:solidFill>
                  <a:srgbClr val="009900"/>
                </a:solidFill>
              </a:rPr>
              <a:t>Pearson correlation </a:t>
            </a:r>
            <a:r>
              <a:rPr lang="en-US" altLang="en-US" sz="2800" i="1">
                <a:solidFill>
                  <a:srgbClr val="009900"/>
                </a:solidFill>
              </a:rPr>
              <a:t>r</a:t>
            </a:r>
            <a:r>
              <a:rPr lang="en-US" altLang="en-US" sz="2800">
                <a:solidFill>
                  <a:srgbClr val="009900"/>
                </a:solidFill>
              </a:rPr>
              <a:t> is zero</a:t>
            </a:r>
          </a:p>
          <a:p>
            <a:pPr eaLnBrk="1" hangingPunct="1">
              <a:lnSpc>
                <a:spcPct val="90000"/>
              </a:lnSpc>
            </a:pPr>
            <a:endParaRPr lang="en-US" altLang="en-US" sz="2800">
              <a:solidFill>
                <a:srgbClr val="009900"/>
              </a:solidFill>
            </a:endParaRPr>
          </a:p>
        </p:txBody>
      </p:sp>
    </p:spTree>
  </p:cSld>
  <p:clrMapOvr>
    <a:masterClrMapping/>
  </p:clrMapOvr>
</p:sld>
</file>

<file path=ppt/slides/slide2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8050" name="AutoShape 2"/>
          <p:cNvSpPr>
            <a:spLocks noChangeArrowheads="1"/>
          </p:cNvSpPr>
          <p:nvPr/>
        </p:nvSpPr>
        <p:spPr bwMode="auto">
          <a:xfrm>
            <a:off x="2062163" y="2249488"/>
            <a:ext cx="5851525" cy="3422650"/>
          </a:xfrm>
          <a:prstGeom prst="parallelogram">
            <a:avLst>
              <a:gd name="adj" fmla="val 85284"/>
            </a:avLst>
          </a:prstGeom>
          <a:solidFill>
            <a:schemeClr val="folHlink"/>
          </a:solidFill>
          <a:ln w="38100">
            <a:solidFill>
              <a:schemeClr val="folHlink"/>
            </a:solidFill>
            <a:miter lim="800000"/>
            <a:headEnd/>
            <a:tailEnd/>
          </a:ln>
        </p:spPr>
        <p:txBody>
          <a:bodyPr wrap="none" anchor="ct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ctr" eaLnBrk="1" hangingPunct="1"/>
            <a:endParaRPr lang="en-US" altLang="en-US" sz="2400">
              <a:solidFill>
                <a:srgbClr val="111111"/>
              </a:solidFill>
              <a:latin typeface="Times New Roman" panose="02020603050405020304" pitchFamily="18" charset="0"/>
            </a:endParaRPr>
          </a:p>
        </p:txBody>
      </p:sp>
      <p:sp>
        <p:nvSpPr>
          <p:cNvPr id="258051" name="Text Box 3"/>
          <p:cNvSpPr txBox="1">
            <a:spLocks noChangeArrowheads="1"/>
          </p:cNvSpPr>
          <p:nvPr/>
        </p:nvSpPr>
        <p:spPr bwMode="auto">
          <a:xfrm>
            <a:off x="2955925" y="5676900"/>
            <a:ext cx="4889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ctr" eaLnBrk="1" hangingPunct="1"/>
            <a:r>
              <a:rPr lang="en-US" altLang="en-US" sz="2400">
                <a:latin typeface="Times New Roman" panose="02020603050405020304" pitchFamily="18" charset="0"/>
              </a:rPr>
              <a:t>10</a:t>
            </a:r>
          </a:p>
        </p:txBody>
      </p:sp>
      <p:sp>
        <p:nvSpPr>
          <p:cNvPr id="258052" name="Text Box 4"/>
          <p:cNvSpPr txBox="1">
            <a:spLocks noChangeArrowheads="1"/>
          </p:cNvSpPr>
          <p:nvPr/>
        </p:nvSpPr>
        <p:spPr bwMode="auto">
          <a:xfrm>
            <a:off x="4092575" y="5676900"/>
            <a:ext cx="4889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ctr" eaLnBrk="1" hangingPunct="1"/>
            <a:r>
              <a:rPr lang="en-US" altLang="en-US" sz="2400">
                <a:latin typeface="Times New Roman" panose="02020603050405020304" pitchFamily="18" charset="0"/>
              </a:rPr>
              <a:t>20</a:t>
            </a:r>
          </a:p>
        </p:txBody>
      </p:sp>
      <p:sp>
        <p:nvSpPr>
          <p:cNvPr id="258053" name="Text Box 5"/>
          <p:cNvSpPr txBox="1">
            <a:spLocks noChangeArrowheads="1"/>
          </p:cNvSpPr>
          <p:nvPr/>
        </p:nvSpPr>
        <p:spPr bwMode="auto">
          <a:xfrm>
            <a:off x="5230813" y="5676900"/>
            <a:ext cx="4889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ctr" eaLnBrk="1" hangingPunct="1"/>
            <a:r>
              <a:rPr lang="en-US" altLang="en-US" sz="2400">
                <a:latin typeface="Times New Roman" panose="02020603050405020304" pitchFamily="18" charset="0"/>
              </a:rPr>
              <a:t>30</a:t>
            </a:r>
          </a:p>
        </p:txBody>
      </p:sp>
      <p:sp>
        <p:nvSpPr>
          <p:cNvPr id="258054" name="Text Box 6"/>
          <p:cNvSpPr txBox="1">
            <a:spLocks noChangeArrowheads="1"/>
          </p:cNvSpPr>
          <p:nvPr/>
        </p:nvSpPr>
        <p:spPr bwMode="auto">
          <a:xfrm>
            <a:off x="6369050" y="5676900"/>
            <a:ext cx="4889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ctr" eaLnBrk="1" hangingPunct="1"/>
            <a:r>
              <a:rPr lang="en-US" altLang="en-US" sz="2400">
                <a:latin typeface="Times New Roman" panose="02020603050405020304" pitchFamily="18" charset="0"/>
              </a:rPr>
              <a:t>40</a:t>
            </a:r>
          </a:p>
        </p:txBody>
      </p:sp>
      <p:sp>
        <p:nvSpPr>
          <p:cNvPr id="258055" name="Text Box 7"/>
          <p:cNvSpPr txBox="1">
            <a:spLocks noChangeArrowheads="1"/>
          </p:cNvSpPr>
          <p:nvPr/>
        </p:nvSpPr>
        <p:spPr bwMode="auto">
          <a:xfrm>
            <a:off x="7505700" y="5676900"/>
            <a:ext cx="4889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ctr" eaLnBrk="1" hangingPunct="1"/>
            <a:r>
              <a:rPr lang="en-US" altLang="en-US" sz="2400">
                <a:latin typeface="Times New Roman" panose="02020603050405020304" pitchFamily="18" charset="0"/>
              </a:rPr>
              <a:t>50</a:t>
            </a:r>
          </a:p>
        </p:txBody>
      </p:sp>
      <p:sp>
        <p:nvSpPr>
          <p:cNvPr id="258056" name="Text Box 9"/>
          <p:cNvSpPr txBox="1">
            <a:spLocks noChangeArrowheads="1"/>
          </p:cNvSpPr>
          <p:nvPr/>
        </p:nvSpPr>
        <p:spPr bwMode="auto">
          <a:xfrm>
            <a:off x="1905000" y="5676900"/>
            <a:ext cx="3365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ctr" eaLnBrk="1" hangingPunct="1"/>
            <a:r>
              <a:rPr lang="en-US" altLang="en-US" sz="2400">
                <a:latin typeface="Times New Roman" panose="02020603050405020304" pitchFamily="18" charset="0"/>
              </a:rPr>
              <a:t>0</a:t>
            </a:r>
          </a:p>
        </p:txBody>
      </p:sp>
      <p:sp>
        <p:nvSpPr>
          <p:cNvPr id="258057" name="Text Box 10"/>
          <p:cNvSpPr txBox="1">
            <a:spLocks noChangeArrowheads="1"/>
          </p:cNvSpPr>
          <p:nvPr/>
        </p:nvSpPr>
        <p:spPr bwMode="auto">
          <a:xfrm>
            <a:off x="4267200" y="5943600"/>
            <a:ext cx="1254125"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ctr" eaLnBrk="1" hangingPunct="1"/>
            <a:r>
              <a:rPr lang="en-US" altLang="en-US" sz="3600" i="1">
                <a:latin typeface="Times New Roman" panose="02020603050405020304" pitchFamily="18" charset="0"/>
              </a:rPr>
              <a:t>X + Y</a:t>
            </a:r>
          </a:p>
        </p:txBody>
      </p:sp>
      <p:sp>
        <p:nvSpPr>
          <p:cNvPr id="258058" name="Line 11"/>
          <p:cNvSpPr>
            <a:spLocks noChangeShapeType="1"/>
          </p:cNvSpPr>
          <p:nvPr/>
        </p:nvSpPr>
        <p:spPr bwMode="auto">
          <a:xfrm rot="-5400000">
            <a:off x="304800" y="4038600"/>
            <a:ext cx="350520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nvGrpSpPr>
          <p:cNvPr id="258059" name="Group 12"/>
          <p:cNvGrpSpPr>
            <a:grpSpLocks/>
          </p:cNvGrpSpPr>
          <p:nvPr/>
        </p:nvGrpSpPr>
        <p:grpSpPr bwMode="auto">
          <a:xfrm flipV="1">
            <a:off x="3200400" y="5688013"/>
            <a:ext cx="4572000" cy="74612"/>
            <a:chOff x="864" y="1344"/>
            <a:chExt cx="384" cy="2095"/>
          </a:xfrm>
        </p:grpSpPr>
        <p:sp>
          <p:nvSpPr>
            <p:cNvPr id="258080" name="Line 13"/>
            <p:cNvSpPr>
              <a:spLocks noChangeShapeType="1"/>
            </p:cNvSpPr>
            <p:nvPr/>
          </p:nvSpPr>
          <p:spPr bwMode="auto">
            <a:xfrm flipV="1">
              <a:off x="864" y="1344"/>
              <a:ext cx="0" cy="209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8081" name="Line 14"/>
            <p:cNvSpPr>
              <a:spLocks noChangeShapeType="1"/>
            </p:cNvSpPr>
            <p:nvPr/>
          </p:nvSpPr>
          <p:spPr bwMode="auto">
            <a:xfrm flipV="1">
              <a:off x="960" y="1344"/>
              <a:ext cx="0" cy="209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8082" name="Line 15"/>
            <p:cNvSpPr>
              <a:spLocks noChangeShapeType="1"/>
            </p:cNvSpPr>
            <p:nvPr/>
          </p:nvSpPr>
          <p:spPr bwMode="auto">
            <a:xfrm flipV="1">
              <a:off x="1056" y="1344"/>
              <a:ext cx="0" cy="209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8083" name="Line 16"/>
            <p:cNvSpPr>
              <a:spLocks noChangeShapeType="1"/>
            </p:cNvSpPr>
            <p:nvPr/>
          </p:nvSpPr>
          <p:spPr bwMode="auto">
            <a:xfrm flipV="1">
              <a:off x="1152" y="1344"/>
              <a:ext cx="0" cy="209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8084" name="Line 17"/>
            <p:cNvSpPr>
              <a:spLocks noChangeShapeType="1"/>
            </p:cNvSpPr>
            <p:nvPr/>
          </p:nvSpPr>
          <p:spPr bwMode="auto">
            <a:xfrm flipV="1">
              <a:off x="1248" y="1344"/>
              <a:ext cx="0" cy="209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sp>
        <p:nvSpPr>
          <p:cNvPr id="258060" name="Text Box 18"/>
          <p:cNvSpPr txBox="1">
            <a:spLocks noChangeArrowheads="1"/>
          </p:cNvSpPr>
          <p:nvPr/>
        </p:nvSpPr>
        <p:spPr bwMode="auto">
          <a:xfrm>
            <a:off x="1676400" y="5486400"/>
            <a:ext cx="3365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ctr" eaLnBrk="1" hangingPunct="1"/>
            <a:r>
              <a:rPr lang="en-US" altLang="en-US" sz="2400">
                <a:latin typeface="Times New Roman" panose="02020603050405020304" pitchFamily="18" charset="0"/>
              </a:rPr>
              <a:t>0</a:t>
            </a:r>
          </a:p>
        </p:txBody>
      </p:sp>
      <p:sp>
        <p:nvSpPr>
          <p:cNvPr id="258061" name="Text Box 19"/>
          <p:cNvSpPr txBox="1">
            <a:spLocks noChangeArrowheads="1"/>
          </p:cNvSpPr>
          <p:nvPr/>
        </p:nvSpPr>
        <p:spPr bwMode="auto">
          <a:xfrm>
            <a:off x="1676400" y="2095500"/>
            <a:ext cx="3365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ctr" eaLnBrk="1" hangingPunct="1"/>
            <a:r>
              <a:rPr lang="en-US" altLang="en-US" sz="2400">
                <a:latin typeface="Times New Roman" panose="02020603050405020304" pitchFamily="18" charset="0"/>
              </a:rPr>
              <a:t>1</a:t>
            </a:r>
          </a:p>
        </p:txBody>
      </p:sp>
      <p:sp>
        <p:nvSpPr>
          <p:cNvPr id="258062" name="Text Box 20"/>
          <p:cNvSpPr txBox="1">
            <a:spLocks noChangeArrowheads="1"/>
          </p:cNvSpPr>
          <p:nvPr/>
        </p:nvSpPr>
        <p:spPr bwMode="auto">
          <a:xfrm rot="-5400000">
            <a:off x="16668" y="3793332"/>
            <a:ext cx="301466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2400">
                <a:latin typeface="Times New Roman" panose="02020603050405020304" pitchFamily="18" charset="0"/>
              </a:rPr>
              <a:t>Cumulative probability</a:t>
            </a:r>
          </a:p>
        </p:txBody>
      </p:sp>
      <p:grpSp>
        <p:nvGrpSpPr>
          <p:cNvPr id="258063" name="Group 21"/>
          <p:cNvGrpSpPr>
            <a:grpSpLocks/>
          </p:cNvGrpSpPr>
          <p:nvPr/>
        </p:nvGrpSpPr>
        <p:grpSpPr bwMode="auto">
          <a:xfrm>
            <a:off x="1978025" y="2339975"/>
            <a:ext cx="98425" cy="3333750"/>
            <a:chOff x="1068" y="2614"/>
            <a:chExt cx="432" cy="960"/>
          </a:xfrm>
        </p:grpSpPr>
        <p:sp>
          <p:nvSpPr>
            <p:cNvPr id="258069" name="Line 22"/>
            <p:cNvSpPr>
              <a:spLocks noChangeShapeType="1"/>
            </p:cNvSpPr>
            <p:nvPr/>
          </p:nvSpPr>
          <p:spPr bwMode="auto">
            <a:xfrm>
              <a:off x="1068" y="2614"/>
              <a:ext cx="432"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8070" name="Line 23"/>
            <p:cNvSpPr>
              <a:spLocks noChangeShapeType="1"/>
            </p:cNvSpPr>
            <p:nvPr/>
          </p:nvSpPr>
          <p:spPr bwMode="auto">
            <a:xfrm>
              <a:off x="1068" y="2710"/>
              <a:ext cx="432"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8071" name="Line 24"/>
            <p:cNvSpPr>
              <a:spLocks noChangeShapeType="1"/>
            </p:cNvSpPr>
            <p:nvPr/>
          </p:nvSpPr>
          <p:spPr bwMode="auto">
            <a:xfrm>
              <a:off x="1068" y="2806"/>
              <a:ext cx="432"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8072" name="Line 25"/>
            <p:cNvSpPr>
              <a:spLocks noChangeShapeType="1"/>
            </p:cNvSpPr>
            <p:nvPr/>
          </p:nvSpPr>
          <p:spPr bwMode="auto">
            <a:xfrm>
              <a:off x="1068" y="2902"/>
              <a:ext cx="432"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8073" name="Line 26"/>
            <p:cNvSpPr>
              <a:spLocks noChangeShapeType="1"/>
            </p:cNvSpPr>
            <p:nvPr/>
          </p:nvSpPr>
          <p:spPr bwMode="auto">
            <a:xfrm>
              <a:off x="1068" y="2998"/>
              <a:ext cx="432"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8074" name="Line 27"/>
            <p:cNvSpPr>
              <a:spLocks noChangeShapeType="1"/>
            </p:cNvSpPr>
            <p:nvPr/>
          </p:nvSpPr>
          <p:spPr bwMode="auto">
            <a:xfrm>
              <a:off x="1068" y="3094"/>
              <a:ext cx="432"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8075" name="Line 28"/>
            <p:cNvSpPr>
              <a:spLocks noChangeShapeType="1"/>
            </p:cNvSpPr>
            <p:nvPr/>
          </p:nvSpPr>
          <p:spPr bwMode="auto">
            <a:xfrm>
              <a:off x="1068" y="3190"/>
              <a:ext cx="432"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8076" name="Line 29"/>
            <p:cNvSpPr>
              <a:spLocks noChangeShapeType="1"/>
            </p:cNvSpPr>
            <p:nvPr/>
          </p:nvSpPr>
          <p:spPr bwMode="auto">
            <a:xfrm>
              <a:off x="1068" y="3286"/>
              <a:ext cx="432"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8077" name="Line 30"/>
            <p:cNvSpPr>
              <a:spLocks noChangeShapeType="1"/>
            </p:cNvSpPr>
            <p:nvPr/>
          </p:nvSpPr>
          <p:spPr bwMode="auto">
            <a:xfrm>
              <a:off x="1068" y="3382"/>
              <a:ext cx="432"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8078" name="Line 31"/>
            <p:cNvSpPr>
              <a:spLocks noChangeShapeType="1"/>
            </p:cNvSpPr>
            <p:nvPr/>
          </p:nvSpPr>
          <p:spPr bwMode="auto">
            <a:xfrm>
              <a:off x="1068" y="3478"/>
              <a:ext cx="432"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8079" name="Line 32"/>
            <p:cNvSpPr>
              <a:spLocks noChangeShapeType="1"/>
            </p:cNvSpPr>
            <p:nvPr/>
          </p:nvSpPr>
          <p:spPr bwMode="auto">
            <a:xfrm>
              <a:off x="1068" y="3574"/>
              <a:ext cx="432"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sp>
        <p:nvSpPr>
          <p:cNvPr id="258064" name="Rectangle 34"/>
          <p:cNvSpPr>
            <a:spLocks noGrp="1" noChangeArrowheads="1"/>
          </p:cNvSpPr>
          <p:nvPr>
            <p:ph type="title" idx="4294967295"/>
          </p:nvPr>
        </p:nvSpPr>
        <p:spPr>
          <a:xfrm>
            <a:off x="381000" y="609600"/>
            <a:ext cx="8382000" cy="1143000"/>
          </a:xfrm>
        </p:spPr>
        <p:txBody>
          <a:bodyPr/>
          <a:lstStyle/>
          <a:p>
            <a:pPr eaLnBrk="1" hangingPunct="1"/>
            <a:r>
              <a:rPr lang="en-US" altLang="en-US"/>
              <a:t>Unknown but positive dependence</a:t>
            </a:r>
          </a:p>
        </p:txBody>
      </p:sp>
      <p:sp>
        <p:nvSpPr>
          <p:cNvPr id="258065" name="Text Box 35"/>
          <p:cNvSpPr txBox="1">
            <a:spLocks noChangeArrowheads="1"/>
          </p:cNvSpPr>
          <p:nvPr/>
        </p:nvSpPr>
        <p:spPr bwMode="auto">
          <a:xfrm>
            <a:off x="5486400" y="4979988"/>
            <a:ext cx="26511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2400" i="1">
                <a:latin typeface="Times New Roman" panose="02020603050405020304" pitchFamily="18" charset="0"/>
              </a:rPr>
              <a:t>X,Y</a:t>
            </a:r>
            <a:r>
              <a:rPr lang="en-US" altLang="en-US" sz="2400">
                <a:latin typeface="Times New Roman" panose="02020603050405020304" pitchFamily="18" charset="0"/>
              </a:rPr>
              <a:t> ~ uniform(1,24)</a:t>
            </a:r>
          </a:p>
        </p:txBody>
      </p:sp>
      <p:sp>
        <p:nvSpPr>
          <p:cNvPr id="258066" name="Freeform 36"/>
          <p:cNvSpPr>
            <a:spLocks/>
          </p:cNvSpPr>
          <p:nvPr/>
        </p:nvSpPr>
        <p:spPr bwMode="auto">
          <a:xfrm rot="3530826">
            <a:off x="4221162" y="527051"/>
            <a:ext cx="1541463" cy="6843712"/>
          </a:xfrm>
          <a:custGeom>
            <a:avLst/>
            <a:gdLst>
              <a:gd name="T0" fmla="*/ 2147483647 w 912"/>
              <a:gd name="T1" fmla="*/ 2147483647 h 4302"/>
              <a:gd name="T2" fmla="*/ 2147483647 w 912"/>
              <a:gd name="T3" fmla="*/ 2147483647 h 4302"/>
              <a:gd name="T4" fmla="*/ 2147483647 w 912"/>
              <a:gd name="T5" fmla="*/ 2147483647 h 4302"/>
              <a:gd name="T6" fmla="*/ 2147483647 w 912"/>
              <a:gd name="T7" fmla="*/ 2147483647 h 4302"/>
              <a:gd name="T8" fmla="*/ 2147483647 w 912"/>
              <a:gd name="T9" fmla="*/ 2147483647 h 4302"/>
              <a:gd name="T10" fmla="*/ 2147483647 w 912"/>
              <a:gd name="T11" fmla="*/ 2147483647 h 4302"/>
              <a:gd name="T12" fmla="*/ 2147483647 w 912"/>
              <a:gd name="T13" fmla="*/ 2147483647 h 4302"/>
              <a:gd name="T14" fmla="*/ 2147483647 w 912"/>
              <a:gd name="T15" fmla="*/ 2147483647 h 4302"/>
              <a:gd name="T16" fmla="*/ 2147483647 w 912"/>
              <a:gd name="T17" fmla="*/ 2147483647 h 4302"/>
              <a:gd name="T18" fmla="*/ 2147483647 w 912"/>
              <a:gd name="T19" fmla="*/ 2147483647 h 4302"/>
              <a:gd name="T20" fmla="*/ 2147483647 w 912"/>
              <a:gd name="T21" fmla="*/ 2147483647 h 4302"/>
              <a:gd name="T22" fmla="*/ 2147483647 w 912"/>
              <a:gd name="T23" fmla="*/ 2147483647 h 4302"/>
              <a:gd name="T24" fmla="*/ 2147483647 w 912"/>
              <a:gd name="T25" fmla="*/ 2147483647 h 4302"/>
              <a:gd name="T26" fmla="*/ 2147483647 w 912"/>
              <a:gd name="T27" fmla="*/ 2147483647 h 4302"/>
              <a:gd name="T28" fmla="*/ 2147483647 w 912"/>
              <a:gd name="T29" fmla="*/ 2147483647 h 4302"/>
              <a:gd name="T30" fmla="*/ 0 w 912"/>
              <a:gd name="T31" fmla="*/ 2147483647 h 4302"/>
              <a:gd name="T32" fmla="*/ 2147483647 w 912"/>
              <a:gd name="T33" fmla="*/ 2147483647 h 4302"/>
              <a:gd name="T34" fmla="*/ 2147483647 w 912"/>
              <a:gd name="T35" fmla="*/ 2147483647 h 4302"/>
              <a:gd name="T36" fmla="*/ 2147483647 w 912"/>
              <a:gd name="T37" fmla="*/ 2147483647 h 4302"/>
              <a:gd name="T38" fmla="*/ 2147483647 w 912"/>
              <a:gd name="T39" fmla="*/ 2147483647 h 4302"/>
              <a:gd name="T40" fmla="*/ 2147483647 w 912"/>
              <a:gd name="T41" fmla="*/ 2147483647 h 4302"/>
              <a:gd name="T42" fmla="*/ 2147483647 w 912"/>
              <a:gd name="T43" fmla="*/ 2147483647 h 4302"/>
              <a:gd name="T44" fmla="*/ 2147483647 w 912"/>
              <a:gd name="T45" fmla="*/ 2147483647 h 4302"/>
              <a:gd name="T46" fmla="*/ 2147483647 w 912"/>
              <a:gd name="T47" fmla="*/ 2147483647 h 4302"/>
              <a:gd name="T48" fmla="*/ 2147483647 w 912"/>
              <a:gd name="T49" fmla="*/ 2147483647 h 4302"/>
              <a:gd name="T50" fmla="*/ 2147483647 w 912"/>
              <a:gd name="T51" fmla="*/ 2147483647 h 4302"/>
              <a:gd name="T52" fmla="*/ 2147483647 w 912"/>
              <a:gd name="T53" fmla="*/ 2147483647 h 4302"/>
              <a:gd name="T54" fmla="*/ 2147483647 w 912"/>
              <a:gd name="T55" fmla="*/ 2147483647 h 4302"/>
              <a:gd name="T56" fmla="*/ 2147483647 w 912"/>
              <a:gd name="T57" fmla="*/ 2147483647 h 4302"/>
              <a:gd name="T58" fmla="*/ 2147483647 w 912"/>
              <a:gd name="T59" fmla="*/ 2147483647 h 4302"/>
              <a:gd name="T60" fmla="*/ 2147483647 w 912"/>
              <a:gd name="T61" fmla="*/ 2147483647 h 4302"/>
              <a:gd name="T62" fmla="*/ 2147483647 w 912"/>
              <a:gd name="T63" fmla="*/ 2147483647 h 4302"/>
              <a:gd name="T64" fmla="*/ 2147483647 w 912"/>
              <a:gd name="T65" fmla="*/ 2147483647 h 4302"/>
              <a:gd name="T66" fmla="*/ 2147483647 w 912"/>
              <a:gd name="T67" fmla="*/ 2147483647 h 4302"/>
              <a:gd name="T68" fmla="*/ 2147483647 w 912"/>
              <a:gd name="T69" fmla="*/ 2147483647 h 4302"/>
              <a:gd name="T70" fmla="*/ 2147483647 w 912"/>
              <a:gd name="T71" fmla="*/ 2147483647 h 4302"/>
              <a:gd name="T72" fmla="*/ 2147483647 w 912"/>
              <a:gd name="T73" fmla="*/ 2147483647 h 4302"/>
              <a:gd name="T74" fmla="*/ 2147483647 w 912"/>
              <a:gd name="T75" fmla="*/ 2147483647 h 4302"/>
              <a:gd name="T76" fmla="*/ 2147483647 w 912"/>
              <a:gd name="T77" fmla="*/ 2147483647 h 4302"/>
              <a:gd name="T78" fmla="*/ 2147483647 w 912"/>
              <a:gd name="T79" fmla="*/ 2147483647 h 4302"/>
              <a:gd name="T80" fmla="*/ 2147483647 w 912"/>
              <a:gd name="T81" fmla="*/ 2147483647 h 4302"/>
              <a:gd name="T82" fmla="*/ 2147483647 w 912"/>
              <a:gd name="T83" fmla="*/ 2147483647 h 4302"/>
              <a:gd name="T84" fmla="*/ 2147483647 w 912"/>
              <a:gd name="T85" fmla="*/ 0 h 430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912"/>
              <a:gd name="T130" fmla="*/ 0 h 4302"/>
              <a:gd name="T131" fmla="*/ 912 w 912"/>
              <a:gd name="T132" fmla="*/ 4302 h 430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912" h="4302">
                <a:moveTo>
                  <a:pt x="498" y="3"/>
                </a:moveTo>
                <a:lnTo>
                  <a:pt x="369" y="204"/>
                </a:lnTo>
                <a:lnTo>
                  <a:pt x="294" y="324"/>
                </a:lnTo>
                <a:lnTo>
                  <a:pt x="252" y="408"/>
                </a:lnTo>
                <a:lnTo>
                  <a:pt x="219" y="480"/>
                </a:lnTo>
                <a:lnTo>
                  <a:pt x="189" y="555"/>
                </a:lnTo>
                <a:lnTo>
                  <a:pt x="162" y="642"/>
                </a:lnTo>
                <a:lnTo>
                  <a:pt x="135" y="744"/>
                </a:lnTo>
                <a:lnTo>
                  <a:pt x="111" y="849"/>
                </a:lnTo>
                <a:lnTo>
                  <a:pt x="84" y="984"/>
                </a:lnTo>
                <a:lnTo>
                  <a:pt x="51" y="1185"/>
                </a:lnTo>
                <a:lnTo>
                  <a:pt x="33" y="1323"/>
                </a:lnTo>
                <a:lnTo>
                  <a:pt x="18" y="1503"/>
                </a:lnTo>
                <a:lnTo>
                  <a:pt x="12" y="1590"/>
                </a:lnTo>
                <a:lnTo>
                  <a:pt x="12" y="1632"/>
                </a:lnTo>
                <a:lnTo>
                  <a:pt x="0" y="1914"/>
                </a:lnTo>
                <a:lnTo>
                  <a:pt x="3" y="2172"/>
                </a:lnTo>
                <a:lnTo>
                  <a:pt x="15" y="2394"/>
                </a:lnTo>
                <a:lnTo>
                  <a:pt x="33" y="2616"/>
                </a:lnTo>
                <a:lnTo>
                  <a:pt x="57" y="2802"/>
                </a:lnTo>
                <a:lnTo>
                  <a:pt x="90" y="3009"/>
                </a:lnTo>
                <a:lnTo>
                  <a:pt x="135" y="3216"/>
                </a:lnTo>
                <a:lnTo>
                  <a:pt x="195" y="3462"/>
                </a:lnTo>
                <a:lnTo>
                  <a:pt x="237" y="3633"/>
                </a:lnTo>
                <a:lnTo>
                  <a:pt x="309" y="3915"/>
                </a:lnTo>
                <a:lnTo>
                  <a:pt x="414" y="4302"/>
                </a:lnTo>
                <a:lnTo>
                  <a:pt x="591" y="4020"/>
                </a:lnTo>
                <a:lnTo>
                  <a:pt x="645" y="3930"/>
                </a:lnTo>
                <a:lnTo>
                  <a:pt x="702" y="3807"/>
                </a:lnTo>
                <a:lnTo>
                  <a:pt x="759" y="3642"/>
                </a:lnTo>
                <a:lnTo>
                  <a:pt x="801" y="3468"/>
                </a:lnTo>
                <a:lnTo>
                  <a:pt x="843" y="3258"/>
                </a:lnTo>
                <a:lnTo>
                  <a:pt x="873" y="3045"/>
                </a:lnTo>
                <a:lnTo>
                  <a:pt x="900" y="2817"/>
                </a:lnTo>
                <a:lnTo>
                  <a:pt x="909" y="2622"/>
                </a:lnTo>
                <a:lnTo>
                  <a:pt x="912" y="2364"/>
                </a:lnTo>
                <a:lnTo>
                  <a:pt x="909" y="2136"/>
                </a:lnTo>
                <a:lnTo>
                  <a:pt x="903" y="1926"/>
                </a:lnTo>
                <a:lnTo>
                  <a:pt x="873" y="1581"/>
                </a:lnTo>
                <a:lnTo>
                  <a:pt x="837" y="1362"/>
                </a:lnTo>
                <a:lnTo>
                  <a:pt x="792" y="1134"/>
                </a:lnTo>
                <a:lnTo>
                  <a:pt x="774" y="1044"/>
                </a:lnTo>
                <a:lnTo>
                  <a:pt x="504" y="0"/>
                </a:lnTo>
              </a:path>
            </a:pathLst>
          </a:custGeom>
          <a:solidFill>
            <a:srgbClr val="0066FF">
              <a:alpha val="90979"/>
            </a:srgbClr>
          </a:solidFill>
          <a:ln>
            <a:noFill/>
          </a:ln>
          <a:extLst>
            <a:ext uri="{91240B29-F687-4F45-9708-019B960494DF}">
              <a14:hiddenLine xmlns:a14="http://schemas.microsoft.com/office/drawing/2010/main" w="38100">
                <a:solidFill>
                  <a:srgbClr val="000000"/>
                </a:solidFill>
                <a:round/>
                <a:headEnd/>
                <a:tailEnd/>
              </a14:hiddenLine>
            </a:ext>
          </a:extLst>
        </p:spPr>
        <p:txBody>
          <a:bodyPr rot="10800000" vert="eaVert"/>
          <a:lstStyle/>
          <a:p>
            <a:endParaRPr lang="en-US"/>
          </a:p>
        </p:txBody>
      </p:sp>
      <p:sp>
        <p:nvSpPr>
          <p:cNvPr id="258067" name="Text Box 37"/>
          <p:cNvSpPr txBox="1">
            <a:spLocks noChangeArrowheads="1"/>
          </p:cNvSpPr>
          <p:nvPr/>
        </p:nvSpPr>
        <p:spPr bwMode="auto">
          <a:xfrm>
            <a:off x="4267200" y="3581400"/>
            <a:ext cx="1538288"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ctr" eaLnBrk="1" hangingPunct="1"/>
            <a:r>
              <a:rPr lang="en-US" altLang="en-US" sz="3200" b="1">
                <a:solidFill>
                  <a:schemeClr val="bg1"/>
                </a:solidFill>
                <a:latin typeface="Times New Roman" panose="02020603050405020304" pitchFamily="18" charset="0"/>
              </a:rPr>
              <a:t>Positive</a:t>
            </a:r>
          </a:p>
        </p:txBody>
      </p:sp>
      <p:sp>
        <p:nvSpPr>
          <p:cNvPr id="258068" name="Line 8"/>
          <p:cNvSpPr>
            <a:spLocks noChangeShapeType="1"/>
          </p:cNvSpPr>
          <p:nvPr/>
        </p:nvSpPr>
        <p:spPr bwMode="auto">
          <a:xfrm>
            <a:off x="2057400" y="5676900"/>
            <a:ext cx="594360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Tree>
  </p:cSld>
  <p:clrMapOvr>
    <a:masterClrMapping/>
  </p:clrMapOvr>
</p:sld>
</file>

<file path=ppt/slides/slide2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9074" name="AutoShape 2"/>
          <p:cNvSpPr>
            <a:spLocks noChangeArrowheads="1"/>
          </p:cNvSpPr>
          <p:nvPr/>
        </p:nvSpPr>
        <p:spPr bwMode="auto">
          <a:xfrm>
            <a:off x="2062163" y="2249488"/>
            <a:ext cx="5851525" cy="3422650"/>
          </a:xfrm>
          <a:prstGeom prst="parallelogram">
            <a:avLst>
              <a:gd name="adj" fmla="val 85284"/>
            </a:avLst>
          </a:prstGeom>
          <a:solidFill>
            <a:schemeClr val="folHlink"/>
          </a:solidFill>
          <a:ln w="38100">
            <a:solidFill>
              <a:schemeClr val="folHlink"/>
            </a:solidFill>
            <a:miter lim="800000"/>
            <a:headEnd/>
            <a:tailEnd/>
          </a:ln>
        </p:spPr>
        <p:txBody>
          <a:bodyPr wrap="none" anchor="ct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ctr" eaLnBrk="1" hangingPunct="1"/>
            <a:endParaRPr lang="en-US" altLang="en-US" sz="2400">
              <a:solidFill>
                <a:srgbClr val="111111"/>
              </a:solidFill>
              <a:latin typeface="Times New Roman" panose="02020603050405020304" pitchFamily="18" charset="0"/>
            </a:endParaRPr>
          </a:p>
        </p:txBody>
      </p:sp>
      <p:sp>
        <p:nvSpPr>
          <p:cNvPr id="259075" name="Text Box 3"/>
          <p:cNvSpPr txBox="1">
            <a:spLocks noChangeArrowheads="1"/>
          </p:cNvSpPr>
          <p:nvPr/>
        </p:nvSpPr>
        <p:spPr bwMode="auto">
          <a:xfrm>
            <a:off x="2955925" y="5676900"/>
            <a:ext cx="4889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ctr" eaLnBrk="1" hangingPunct="1"/>
            <a:r>
              <a:rPr lang="en-US" altLang="en-US" sz="2400">
                <a:latin typeface="Times New Roman" panose="02020603050405020304" pitchFamily="18" charset="0"/>
              </a:rPr>
              <a:t>10</a:t>
            </a:r>
          </a:p>
        </p:txBody>
      </p:sp>
      <p:sp>
        <p:nvSpPr>
          <p:cNvPr id="259076" name="Text Box 4"/>
          <p:cNvSpPr txBox="1">
            <a:spLocks noChangeArrowheads="1"/>
          </p:cNvSpPr>
          <p:nvPr/>
        </p:nvSpPr>
        <p:spPr bwMode="auto">
          <a:xfrm>
            <a:off x="4092575" y="5676900"/>
            <a:ext cx="4889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ctr" eaLnBrk="1" hangingPunct="1"/>
            <a:r>
              <a:rPr lang="en-US" altLang="en-US" sz="2400">
                <a:latin typeface="Times New Roman" panose="02020603050405020304" pitchFamily="18" charset="0"/>
              </a:rPr>
              <a:t>20</a:t>
            </a:r>
          </a:p>
        </p:txBody>
      </p:sp>
      <p:sp>
        <p:nvSpPr>
          <p:cNvPr id="259077" name="Text Box 5"/>
          <p:cNvSpPr txBox="1">
            <a:spLocks noChangeArrowheads="1"/>
          </p:cNvSpPr>
          <p:nvPr/>
        </p:nvSpPr>
        <p:spPr bwMode="auto">
          <a:xfrm>
            <a:off x="5230813" y="5676900"/>
            <a:ext cx="4889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ctr" eaLnBrk="1" hangingPunct="1"/>
            <a:r>
              <a:rPr lang="en-US" altLang="en-US" sz="2400">
                <a:latin typeface="Times New Roman" panose="02020603050405020304" pitchFamily="18" charset="0"/>
              </a:rPr>
              <a:t>30</a:t>
            </a:r>
          </a:p>
        </p:txBody>
      </p:sp>
      <p:sp>
        <p:nvSpPr>
          <p:cNvPr id="259078" name="Text Box 6"/>
          <p:cNvSpPr txBox="1">
            <a:spLocks noChangeArrowheads="1"/>
          </p:cNvSpPr>
          <p:nvPr/>
        </p:nvSpPr>
        <p:spPr bwMode="auto">
          <a:xfrm>
            <a:off x="6369050" y="5676900"/>
            <a:ext cx="4889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ctr" eaLnBrk="1" hangingPunct="1"/>
            <a:r>
              <a:rPr lang="en-US" altLang="en-US" sz="2400">
                <a:latin typeface="Times New Roman" panose="02020603050405020304" pitchFamily="18" charset="0"/>
              </a:rPr>
              <a:t>40</a:t>
            </a:r>
          </a:p>
        </p:txBody>
      </p:sp>
      <p:sp>
        <p:nvSpPr>
          <p:cNvPr id="259079" name="Text Box 7"/>
          <p:cNvSpPr txBox="1">
            <a:spLocks noChangeArrowheads="1"/>
          </p:cNvSpPr>
          <p:nvPr/>
        </p:nvSpPr>
        <p:spPr bwMode="auto">
          <a:xfrm>
            <a:off x="7505700" y="5676900"/>
            <a:ext cx="4889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ctr" eaLnBrk="1" hangingPunct="1"/>
            <a:r>
              <a:rPr lang="en-US" altLang="en-US" sz="2400">
                <a:latin typeface="Times New Roman" panose="02020603050405020304" pitchFamily="18" charset="0"/>
              </a:rPr>
              <a:t>50</a:t>
            </a:r>
          </a:p>
        </p:txBody>
      </p:sp>
      <p:sp>
        <p:nvSpPr>
          <p:cNvPr id="259080" name="Text Box 8"/>
          <p:cNvSpPr txBox="1">
            <a:spLocks noChangeArrowheads="1"/>
          </p:cNvSpPr>
          <p:nvPr/>
        </p:nvSpPr>
        <p:spPr bwMode="auto">
          <a:xfrm>
            <a:off x="1905000" y="5676900"/>
            <a:ext cx="3365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ctr" eaLnBrk="1" hangingPunct="1"/>
            <a:r>
              <a:rPr lang="en-US" altLang="en-US" sz="2400">
                <a:latin typeface="Times New Roman" panose="02020603050405020304" pitchFamily="18" charset="0"/>
              </a:rPr>
              <a:t>0</a:t>
            </a:r>
          </a:p>
        </p:txBody>
      </p:sp>
      <p:sp>
        <p:nvSpPr>
          <p:cNvPr id="259081" name="Text Box 9"/>
          <p:cNvSpPr txBox="1">
            <a:spLocks noChangeArrowheads="1"/>
          </p:cNvSpPr>
          <p:nvPr/>
        </p:nvSpPr>
        <p:spPr bwMode="auto">
          <a:xfrm>
            <a:off x="4267200" y="5943600"/>
            <a:ext cx="1254125"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ctr" eaLnBrk="1" hangingPunct="1"/>
            <a:r>
              <a:rPr lang="en-US" altLang="en-US" sz="3600" i="1">
                <a:latin typeface="Times New Roman" panose="02020603050405020304" pitchFamily="18" charset="0"/>
              </a:rPr>
              <a:t>X + Y</a:t>
            </a:r>
          </a:p>
        </p:txBody>
      </p:sp>
      <p:sp>
        <p:nvSpPr>
          <p:cNvPr id="259082" name="Line 10"/>
          <p:cNvSpPr>
            <a:spLocks noChangeShapeType="1"/>
          </p:cNvSpPr>
          <p:nvPr/>
        </p:nvSpPr>
        <p:spPr bwMode="auto">
          <a:xfrm rot="-5400000">
            <a:off x="304800" y="4038600"/>
            <a:ext cx="350520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nvGrpSpPr>
          <p:cNvPr id="259083" name="Group 11"/>
          <p:cNvGrpSpPr>
            <a:grpSpLocks/>
          </p:cNvGrpSpPr>
          <p:nvPr/>
        </p:nvGrpSpPr>
        <p:grpSpPr bwMode="auto">
          <a:xfrm flipV="1">
            <a:off x="3200400" y="5688013"/>
            <a:ext cx="4572000" cy="74612"/>
            <a:chOff x="864" y="1344"/>
            <a:chExt cx="384" cy="2095"/>
          </a:xfrm>
        </p:grpSpPr>
        <p:sp>
          <p:nvSpPr>
            <p:cNvPr id="259105" name="Line 12"/>
            <p:cNvSpPr>
              <a:spLocks noChangeShapeType="1"/>
            </p:cNvSpPr>
            <p:nvPr/>
          </p:nvSpPr>
          <p:spPr bwMode="auto">
            <a:xfrm flipV="1">
              <a:off x="864" y="1344"/>
              <a:ext cx="0" cy="209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9106" name="Line 13"/>
            <p:cNvSpPr>
              <a:spLocks noChangeShapeType="1"/>
            </p:cNvSpPr>
            <p:nvPr/>
          </p:nvSpPr>
          <p:spPr bwMode="auto">
            <a:xfrm flipV="1">
              <a:off x="960" y="1344"/>
              <a:ext cx="0" cy="209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9107" name="Line 14"/>
            <p:cNvSpPr>
              <a:spLocks noChangeShapeType="1"/>
            </p:cNvSpPr>
            <p:nvPr/>
          </p:nvSpPr>
          <p:spPr bwMode="auto">
            <a:xfrm flipV="1">
              <a:off x="1056" y="1344"/>
              <a:ext cx="0" cy="209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9108" name="Line 15"/>
            <p:cNvSpPr>
              <a:spLocks noChangeShapeType="1"/>
            </p:cNvSpPr>
            <p:nvPr/>
          </p:nvSpPr>
          <p:spPr bwMode="auto">
            <a:xfrm flipV="1">
              <a:off x="1152" y="1344"/>
              <a:ext cx="0" cy="209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9109" name="Line 16"/>
            <p:cNvSpPr>
              <a:spLocks noChangeShapeType="1"/>
            </p:cNvSpPr>
            <p:nvPr/>
          </p:nvSpPr>
          <p:spPr bwMode="auto">
            <a:xfrm flipV="1">
              <a:off x="1248" y="1344"/>
              <a:ext cx="0" cy="209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sp>
        <p:nvSpPr>
          <p:cNvPr id="259084" name="Text Box 17"/>
          <p:cNvSpPr txBox="1">
            <a:spLocks noChangeArrowheads="1"/>
          </p:cNvSpPr>
          <p:nvPr/>
        </p:nvSpPr>
        <p:spPr bwMode="auto">
          <a:xfrm>
            <a:off x="1676400" y="5486400"/>
            <a:ext cx="3365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ctr" eaLnBrk="1" hangingPunct="1"/>
            <a:r>
              <a:rPr lang="en-US" altLang="en-US" sz="2400">
                <a:latin typeface="Times New Roman" panose="02020603050405020304" pitchFamily="18" charset="0"/>
              </a:rPr>
              <a:t>0</a:t>
            </a:r>
          </a:p>
        </p:txBody>
      </p:sp>
      <p:sp>
        <p:nvSpPr>
          <p:cNvPr id="259085" name="Text Box 18"/>
          <p:cNvSpPr txBox="1">
            <a:spLocks noChangeArrowheads="1"/>
          </p:cNvSpPr>
          <p:nvPr/>
        </p:nvSpPr>
        <p:spPr bwMode="auto">
          <a:xfrm>
            <a:off x="1676400" y="2095500"/>
            <a:ext cx="3365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ctr" eaLnBrk="1" hangingPunct="1"/>
            <a:r>
              <a:rPr lang="en-US" altLang="en-US" sz="2400">
                <a:latin typeface="Times New Roman" panose="02020603050405020304" pitchFamily="18" charset="0"/>
              </a:rPr>
              <a:t>1</a:t>
            </a:r>
          </a:p>
        </p:txBody>
      </p:sp>
      <p:sp>
        <p:nvSpPr>
          <p:cNvPr id="259086" name="Text Box 19"/>
          <p:cNvSpPr txBox="1">
            <a:spLocks noChangeArrowheads="1"/>
          </p:cNvSpPr>
          <p:nvPr/>
        </p:nvSpPr>
        <p:spPr bwMode="auto">
          <a:xfrm rot="-5400000">
            <a:off x="16668" y="3793332"/>
            <a:ext cx="301466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2400">
                <a:latin typeface="Times New Roman" panose="02020603050405020304" pitchFamily="18" charset="0"/>
              </a:rPr>
              <a:t>Cumulative probability</a:t>
            </a:r>
          </a:p>
        </p:txBody>
      </p:sp>
      <p:grpSp>
        <p:nvGrpSpPr>
          <p:cNvPr id="259087" name="Group 20"/>
          <p:cNvGrpSpPr>
            <a:grpSpLocks/>
          </p:cNvGrpSpPr>
          <p:nvPr/>
        </p:nvGrpSpPr>
        <p:grpSpPr bwMode="auto">
          <a:xfrm>
            <a:off x="1978025" y="2339975"/>
            <a:ext cx="98425" cy="3333750"/>
            <a:chOff x="1068" y="2614"/>
            <a:chExt cx="432" cy="960"/>
          </a:xfrm>
        </p:grpSpPr>
        <p:sp>
          <p:nvSpPr>
            <p:cNvPr id="259094" name="Line 21"/>
            <p:cNvSpPr>
              <a:spLocks noChangeShapeType="1"/>
            </p:cNvSpPr>
            <p:nvPr/>
          </p:nvSpPr>
          <p:spPr bwMode="auto">
            <a:xfrm>
              <a:off x="1068" y="2614"/>
              <a:ext cx="432"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9095" name="Line 22"/>
            <p:cNvSpPr>
              <a:spLocks noChangeShapeType="1"/>
            </p:cNvSpPr>
            <p:nvPr/>
          </p:nvSpPr>
          <p:spPr bwMode="auto">
            <a:xfrm>
              <a:off x="1068" y="2710"/>
              <a:ext cx="432"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9096" name="Line 23"/>
            <p:cNvSpPr>
              <a:spLocks noChangeShapeType="1"/>
            </p:cNvSpPr>
            <p:nvPr/>
          </p:nvSpPr>
          <p:spPr bwMode="auto">
            <a:xfrm>
              <a:off x="1068" y="2806"/>
              <a:ext cx="432"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9097" name="Line 24"/>
            <p:cNvSpPr>
              <a:spLocks noChangeShapeType="1"/>
            </p:cNvSpPr>
            <p:nvPr/>
          </p:nvSpPr>
          <p:spPr bwMode="auto">
            <a:xfrm>
              <a:off x="1068" y="2902"/>
              <a:ext cx="432"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9098" name="Line 25"/>
            <p:cNvSpPr>
              <a:spLocks noChangeShapeType="1"/>
            </p:cNvSpPr>
            <p:nvPr/>
          </p:nvSpPr>
          <p:spPr bwMode="auto">
            <a:xfrm>
              <a:off x="1068" y="2998"/>
              <a:ext cx="432"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9099" name="Line 26"/>
            <p:cNvSpPr>
              <a:spLocks noChangeShapeType="1"/>
            </p:cNvSpPr>
            <p:nvPr/>
          </p:nvSpPr>
          <p:spPr bwMode="auto">
            <a:xfrm>
              <a:off x="1068" y="3094"/>
              <a:ext cx="432"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9100" name="Line 27"/>
            <p:cNvSpPr>
              <a:spLocks noChangeShapeType="1"/>
            </p:cNvSpPr>
            <p:nvPr/>
          </p:nvSpPr>
          <p:spPr bwMode="auto">
            <a:xfrm>
              <a:off x="1068" y="3190"/>
              <a:ext cx="432"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9101" name="Line 28"/>
            <p:cNvSpPr>
              <a:spLocks noChangeShapeType="1"/>
            </p:cNvSpPr>
            <p:nvPr/>
          </p:nvSpPr>
          <p:spPr bwMode="auto">
            <a:xfrm>
              <a:off x="1068" y="3286"/>
              <a:ext cx="432"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9102" name="Line 29"/>
            <p:cNvSpPr>
              <a:spLocks noChangeShapeType="1"/>
            </p:cNvSpPr>
            <p:nvPr/>
          </p:nvSpPr>
          <p:spPr bwMode="auto">
            <a:xfrm>
              <a:off x="1068" y="3382"/>
              <a:ext cx="432"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9103" name="Line 30"/>
            <p:cNvSpPr>
              <a:spLocks noChangeShapeType="1"/>
            </p:cNvSpPr>
            <p:nvPr/>
          </p:nvSpPr>
          <p:spPr bwMode="auto">
            <a:xfrm>
              <a:off x="1068" y="3478"/>
              <a:ext cx="432"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9104" name="Line 31"/>
            <p:cNvSpPr>
              <a:spLocks noChangeShapeType="1"/>
            </p:cNvSpPr>
            <p:nvPr/>
          </p:nvSpPr>
          <p:spPr bwMode="auto">
            <a:xfrm>
              <a:off x="1068" y="3574"/>
              <a:ext cx="432"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sp>
        <p:nvSpPr>
          <p:cNvPr id="259088" name="Rectangle 33"/>
          <p:cNvSpPr>
            <a:spLocks noGrp="1" noChangeArrowheads="1"/>
          </p:cNvSpPr>
          <p:nvPr>
            <p:ph type="title" idx="4294967295"/>
          </p:nvPr>
        </p:nvSpPr>
        <p:spPr>
          <a:xfrm>
            <a:off x="381000" y="609600"/>
            <a:ext cx="8382000" cy="1143000"/>
          </a:xfrm>
        </p:spPr>
        <p:txBody>
          <a:bodyPr/>
          <a:lstStyle/>
          <a:p>
            <a:pPr eaLnBrk="1" hangingPunct="1"/>
            <a:r>
              <a:rPr lang="en-US" altLang="en-US"/>
              <a:t>Uncorrelated variables</a:t>
            </a:r>
          </a:p>
        </p:txBody>
      </p:sp>
      <p:sp>
        <p:nvSpPr>
          <p:cNvPr id="259089" name="Text Box 34"/>
          <p:cNvSpPr txBox="1">
            <a:spLocks noChangeArrowheads="1"/>
          </p:cNvSpPr>
          <p:nvPr/>
        </p:nvSpPr>
        <p:spPr bwMode="auto">
          <a:xfrm>
            <a:off x="5486400" y="4979988"/>
            <a:ext cx="26511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2400" i="1">
                <a:latin typeface="Times New Roman" panose="02020603050405020304" pitchFamily="18" charset="0"/>
              </a:rPr>
              <a:t>X,Y</a:t>
            </a:r>
            <a:r>
              <a:rPr lang="en-US" altLang="en-US" sz="2400">
                <a:latin typeface="Times New Roman" panose="02020603050405020304" pitchFamily="18" charset="0"/>
              </a:rPr>
              <a:t> ~ uniform(1,24)</a:t>
            </a:r>
          </a:p>
        </p:txBody>
      </p:sp>
      <p:sp>
        <p:nvSpPr>
          <p:cNvPr id="259090" name="Freeform 35"/>
          <p:cNvSpPr>
            <a:spLocks/>
          </p:cNvSpPr>
          <p:nvPr/>
        </p:nvSpPr>
        <p:spPr bwMode="auto">
          <a:xfrm>
            <a:off x="2027238" y="2232025"/>
            <a:ext cx="5935662" cy="3459163"/>
          </a:xfrm>
          <a:custGeom>
            <a:avLst/>
            <a:gdLst>
              <a:gd name="T0" fmla="*/ 2147483647 w 3739"/>
              <a:gd name="T1" fmla="*/ 2147483647 h 2179"/>
              <a:gd name="T2" fmla="*/ 2147483647 w 3739"/>
              <a:gd name="T3" fmla="*/ 0 h 2179"/>
              <a:gd name="T4" fmla="*/ 2147483647 w 3739"/>
              <a:gd name="T5" fmla="*/ 2147483647 h 2179"/>
              <a:gd name="T6" fmla="*/ 2147483647 w 3739"/>
              <a:gd name="T7" fmla="*/ 2147483647 h 2179"/>
              <a:gd name="T8" fmla="*/ 2147483647 w 3739"/>
              <a:gd name="T9" fmla="*/ 2147483647 h 2179"/>
              <a:gd name="T10" fmla="*/ 2147483647 w 3739"/>
              <a:gd name="T11" fmla="*/ 2147483647 h 2179"/>
              <a:gd name="T12" fmla="*/ 2147483647 w 3739"/>
              <a:gd name="T13" fmla="*/ 2147483647 h 2179"/>
              <a:gd name="T14" fmla="*/ 2147483647 w 3739"/>
              <a:gd name="T15" fmla="*/ 2147483647 h 2179"/>
              <a:gd name="T16" fmla="*/ 2147483647 w 3739"/>
              <a:gd name="T17" fmla="*/ 2147483647 h 2179"/>
              <a:gd name="T18" fmla="*/ 2147483647 w 3739"/>
              <a:gd name="T19" fmla="*/ 2147483647 h 2179"/>
              <a:gd name="T20" fmla="*/ 2147483647 w 3739"/>
              <a:gd name="T21" fmla="*/ 2147483647 h 2179"/>
              <a:gd name="T22" fmla="*/ 2147483647 w 3739"/>
              <a:gd name="T23" fmla="*/ 2147483647 h 2179"/>
              <a:gd name="T24" fmla="*/ 2147483647 w 3739"/>
              <a:gd name="T25" fmla="*/ 2147483647 h 2179"/>
              <a:gd name="T26" fmla="*/ 2147483647 w 3739"/>
              <a:gd name="T27" fmla="*/ 2147483647 h 2179"/>
              <a:gd name="T28" fmla="*/ 2147483647 w 3739"/>
              <a:gd name="T29" fmla="*/ 2147483647 h 2179"/>
              <a:gd name="T30" fmla="*/ 2147483647 w 3739"/>
              <a:gd name="T31" fmla="*/ 2147483647 h 2179"/>
              <a:gd name="T32" fmla="*/ 2147483647 w 3739"/>
              <a:gd name="T33" fmla="*/ 2147483647 h 2179"/>
              <a:gd name="T34" fmla="*/ 2147483647 w 3739"/>
              <a:gd name="T35" fmla="*/ 2147483647 h 2179"/>
              <a:gd name="T36" fmla="*/ 2147483647 w 3739"/>
              <a:gd name="T37" fmla="*/ 2147483647 h 2179"/>
              <a:gd name="T38" fmla="*/ 0 w 3739"/>
              <a:gd name="T39" fmla="*/ 2147483647 h 2179"/>
              <a:gd name="T40" fmla="*/ 2147483647 w 3739"/>
              <a:gd name="T41" fmla="*/ 2147483647 h 2179"/>
              <a:gd name="T42" fmla="*/ 2147483647 w 3739"/>
              <a:gd name="T43" fmla="*/ 2147483647 h 2179"/>
              <a:gd name="T44" fmla="*/ 2147483647 w 3739"/>
              <a:gd name="T45" fmla="*/ 2147483647 h 2179"/>
              <a:gd name="T46" fmla="*/ 2147483647 w 3739"/>
              <a:gd name="T47" fmla="*/ 2147483647 h 2179"/>
              <a:gd name="T48" fmla="*/ 2147483647 w 3739"/>
              <a:gd name="T49" fmla="*/ 2147483647 h 2179"/>
              <a:gd name="T50" fmla="*/ 2147483647 w 3739"/>
              <a:gd name="T51" fmla="*/ 2147483647 h 2179"/>
              <a:gd name="T52" fmla="*/ 2147483647 w 3739"/>
              <a:gd name="T53" fmla="*/ 2147483647 h 2179"/>
              <a:gd name="T54" fmla="*/ 2147483647 w 3739"/>
              <a:gd name="T55" fmla="*/ 2147483647 h 2179"/>
              <a:gd name="T56" fmla="*/ 2147483647 w 3739"/>
              <a:gd name="T57" fmla="*/ 2147483647 h 2179"/>
              <a:gd name="T58" fmla="*/ 2147483647 w 3739"/>
              <a:gd name="T59" fmla="*/ 2147483647 h 2179"/>
              <a:gd name="T60" fmla="*/ 2147483647 w 3739"/>
              <a:gd name="T61" fmla="*/ 2147483647 h 2179"/>
              <a:gd name="T62" fmla="*/ 2147483647 w 3739"/>
              <a:gd name="T63" fmla="*/ 2147483647 h 2179"/>
              <a:gd name="T64" fmla="*/ 2147483647 w 3739"/>
              <a:gd name="T65" fmla="*/ 2147483647 h 2179"/>
              <a:gd name="T66" fmla="*/ 2147483647 w 3739"/>
              <a:gd name="T67" fmla="*/ 2147483647 h 2179"/>
              <a:gd name="T68" fmla="*/ 2147483647 w 3739"/>
              <a:gd name="T69" fmla="*/ 2147483647 h 2179"/>
              <a:gd name="T70" fmla="*/ 2147483647 w 3739"/>
              <a:gd name="T71" fmla="*/ 2147483647 h 217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3739"/>
              <a:gd name="T109" fmla="*/ 0 h 2179"/>
              <a:gd name="T110" fmla="*/ 3739 w 3739"/>
              <a:gd name="T111" fmla="*/ 2179 h 2179"/>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3739" h="2179">
                <a:moveTo>
                  <a:pt x="3733" y="5"/>
                </a:moveTo>
                <a:lnTo>
                  <a:pt x="3729" y="0"/>
                </a:lnTo>
                <a:lnTo>
                  <a:pt x="2188" y="1"/>
                </a:lnTo>
                <a:lnTo>
                  <a:pt x="2158" y="37"/>
                </a:lnTo>
                <a:lnTo>
                  <a:pt x="2077" y="109"/>
                </a:lnTo>
                <a:lnTo>
                  <a:pt x="1978" y="187"/>
                </a:lnTo>
                <a:lnTo>
                  <a:pt x="1798" y="292"/>
                </a:lnTo>
                <a:lnTo>
                  <a:pt x="1696" y="340"/>
                </a:lnTo>
                <a:lnTo>
                  <a:pt x="1522" y="397"/>
                </a:lnTo>
                <a:lnTo>
                  <a:pt x="1492" y="424"/>
                </a:lnTo>
                <a:lnTo>
                  <a:pt x="1441" y="577"/>
                </a:lnTo>
                <a:lnTo>
                  <a:pt x="1345" y="760"/>
                </a:lnTo>
                <a:lnTo>
                  <a:pt x="1231" y="943"/>
                </a:lnTo>
                <a:lnTo>
                  <a:pt x="1129" y="1078"/>
                </a:lnTo>
                <a:lnTo>
                  <a:pt x="997" y="1225"/>
                </a:lnTo>
                <a:lnTo>
                  <a:pt x="841" y="1390"/>
                </a:lnTo>
                <a:lnTo>
                  <a:pt x="634" y="1564"/>
                </a:lnTo>
                <a:lnTo>
                  <a:pt x="472" y="1687"/>
                </a:lnTo>
                <a:lnTo>
                  <a:pt x="358" y="1762"/>
                </a:lnTo>
                <a:lnTo>
                  <a:pt x="0" y="2158"/>
                </a:lnTo>
                <a:lnTo>
                  <a:pt x="1558" y="2179"/>
                </a:lnTo>
                <a:lnTo>
                  <a:pt x="1657" y="2083"/>
                </a:lnTo>
                <a:lnTo>
                  <a:pt x="1864" y="1948"/>
                </a:lnTo>
                <a:lnTo>
                  <a:pt x="2029" y="1861"/>
                </a:lnTo>
                <a:lnTo>
                  <a:pt x="2194" y="1807"/>
                </a:lnTo>
                <a:lnTo>
                  <a:pt x="2218" y="1780"/>
                </a:lnTo>
                <a:lnTo>
                  <a:pt x="2275" y="1696"/>
                </a:lnTo>
                <a:lnTo>
                  <a:pt x="2362" y="1504"/>
                </a:lnTo>
                <a:lnTo>
                  <a:pt x="2464" y="1327"/>
                </a:lnTo>
                <a:lnTo>
                  <a:pt x="2586" y="1165"/>
                </a:lnTo>
                <a:lnTo>
                  <a:pt x="2719" y="997"/>
                </a:lnTo>
                <a:lnTo>
                  <a:pt x="2866" y="835"/>
                </a:lnTo>
                <a:lnTo>
                  <a:pt x="3013" y="706"/>
                </a:lnTo>
                <a:lnTo>
                  <a:pt x="3136" y="601"/>
                </a:lnTo>
                <a:lnTo>
                  <a:pt x="3355" y="442"/>
                </a:lnTo>
                <a:lnTo>
                  <a:pt x="3739" y="10"/>
                </a:lnTo>
              </a:path>
            </a:pathLst>
          </a:custGeom>
          <a:solidFill>
            <a:srgbClr val="0066FF">
              <a:alpha val="90979"/>
            </a:srgbClr>
          </a:solidFill>
          <a:ln>
            <a:noFill/>
          </a:ln>
          <a:extLst>
            <a:ext uri="{91240B29-F687-4F45-9708-019B960494DF}">
              <a14:hiddenLine xmlns:a14="http://schemas.microsoft.com/office/drawing/2010/main" w="38100">
                <a:solidFill>
                  <a:srgbClr val="000000"/>
                </a:solidFill>
                <a:round/>
                <a:headEnd/>
                <a:tailEnd/>
              </a14:hiddenLine>
            </a:ext>
          </a:extLst>
        </p:spPr>
        <p:txBody>
          <a:bodyPr/>
          <a:lstStyle/>
          <a:p>
            <a:endParaRPr lang="en-US"/>
          </a:p>
        </p:txBody>
      </p:sp>
      <p:sp>
        <p:nvSpPr>
          <p:cNvPr id="259091" name="Text Box 36"/>
          <p:cNvSpPr txBox="1">
            <a:spLocks noChangeArrowheads="1"/>
          </p:cNvSpPr>
          <p:nvPr/>
        </p:nvSpPr>
        <p:spPr bwMode="auto">
          <a:xfrm>
            <a:off x="4225925" y="3086100"/>
            <a:ext cx="2487613"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ctr" eaLnBrk="1" hangingPunct="1"/>
            <a:r>
              <a:rPr lang="en-US" altLang="en-US" sz="3200" b="1">
                <a:solidFill>
                  <a:schemeClr val="bg1"/>
                </a:solidFill>
                <a:latin typeface="Times New Roman" panose="02020603050405020304" pitchFamily="18" charset="0"/>
              </a:rPr>
              <a:t>Uncorrelated</a:t>
            </a:r>
          </a:p>
        </p:txBody>
      </p:sp>
      <p:sp>
        <p:nvSpPr>
          <p:cNvPr id="259092" name="Line 37"/>
          <p:cNvSpPr>
            <a:spLocks noChangeShapeType="1"/>
          </p:cNvSpPr>
          <p:nvPr/>
        </p:nvSpPr>
        <p:spPr bwMode="auto">
          <a:xfrm>
            <a:off x="2057400" y="5676900"/>
            <a:ext cx="594360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9093" name="Freeform 38"/>
          <p:cNvSpPr>
            <a:spLocks/>
          </p:cNvSpPr>
          <p:nvPr/>
        </p:nvSpPr>
        <p:spPr bwMode="auto">
          <a:xfrm>
            <a:off x="9410700" y="2235200"/>
            <a:ext cx="5753100" cy="3441700"/>
          </a:xfrm>
          <a:custGeom>
            <a:avLst/>
            <a:gdLst>
              <a:gd name="T0" fmla="*/ 0 w 4098"/>
              <a:gd name="T1" fmla="*/ 2147483647 h 2136"/>
              <a:gd name="T2" fmla="*/ 2147483647 w 4098"/>
              <a:gd name="T3" fmla="*/ 2147483647 h 2136"/>
              <a:gd name="T4" fmla="*/ 2147483647 w 4098"/>
              <a:gd name="T5" fmla="*/ 2147483647 h 2136"/>
              <a:gd name="T6" fmla="*/ 2147483647 w 4098"/>
              <a:gd name="T7" fmla="*/ 2147483647 h 2136"/>
              <a:gd name="T8" fmla="*/ 2147483647 w 4098"/>
              <a:gd name="T9" fmla="*/ 2147483647 h 2136"/>
              <a:gd name="T10" fmla="*/ 2147483647 w 4098"/>
              <a:gd name="T11" fmla="*/ 2147483647 h 2136"/>
              <a:gd name="T12" fmla="*/ 2147483647 w 4098"/>
              <a:gd name="T13" fmla="*/ 2147483647 h 2136"/>
              <a:gd name="T14" fmla="*/ 2147483647 w 4098"/>
              <a:gd name="T15" fmla="*/ 2147483647 h 2136"/>
              <a:gd name="T16" fmla="*/ 2147483647 w 4098"/>
              <a:gd name="T17" fmla="*/ 2147483647 h 2136"/>
              <a:gd name="T18" fmla="*/ 2147483647 w 4098"/>
              <a:gd name="T19" fmla="*/ 2147483647 h 2136"/>
              <a:gd name="T20" fmla="*/ 2147483647 w 4098"/>
              <a:gd name="T21" fmla="*/ 2147483647 h 2136"/>
              <a:gd name="T22" fmla="*/ 2147483647 w 4098"/>
              <a:gd name="T23" fmla="*/ 2147483647 h 2136"/>
              <a:gd name="T24" fmla="*/ 2147483647 w 4098"/>
              <a:gd name="T25" fmla="*/ 2147483647 h 2136"/>
              <a:gd name="T26" fmla="*/ 2147483647 w 4098"/>
              <a:gd name="T27" fmla="*/ 2147483647 h 2136"/>
              <a:gd name="T28" fmla="*/ 2147483647 w 4098"/>
              <a:gd name="T29" fmla="*/ 2147483647 h 2136"/>
              <a:gd name="T30" fmla="*/ 2147483647 w 4098"/>
              <a:gd name="T31" fmla="*/ 2147483647 h 2136"/>
              <a:gd name="T32" fmla="*/ 2147483647 w 4098"/>
              <a:gd name="T33" fmla="*/ 2147483647 h 2136"/>
              <a:gd name="T34" fmla="*/ 2147483647 w 4098"/>
              <a:gd name="T35" fmla="*/ 2147483647 h 2136"/>
              <a:gd name="T36" fmla="*/ 2147483647 w 4098"/>
              <a:gd name="T37" fmla="*/ 2147483647 h 2136"/>
              <a:gd name="T38" fmla="*/ 2147483647 w 4098"/>
              <a:gd name="T39" fmla="*/ 2147483647 h 2136"/>
              <a:gd name="T40" fmla="*/ 2147483647 w 4098"/>
              <a:gd name="T41" fmla="*/ 2147483647 h 2136"/>
              <a:gd name="T42" fmla="*/ 2147483647 w 4098"/>
              <a:gd name="T43" fmla="*/ 2147483647 h 2136"/>
              <a:gd name="T44" fmla="*/ 2147483647 w 4098"/>
              <a:gd name="T45" fmla="*/ 2147483647 h 2136"/>
              <a:gd name="T46" fmla="*/ 2147483647 w 4098"/>
              <a:gd name="T47" fmla="*/ 2147483647 h 2136"/>
              <a:gd name="T48" fmla="*/ 2147483647 w 4098"/>
              <a:gd name="T49" fmla="*/ 2147483647 h 2136"/>
              <a:gd name="T50" fmla="*/ 2147483647 w 4098"/>
              <a:gd name="T51" fmla="*/ 2147483647 h 2136"/>
              <a:gd name="T52" fmla="*/ 2147483647 w 4098"/>
              <a:gd name="T53" fmla="*/ 2147483647 h 2136"/>
              <a:gd name="T54" fmla="*/ 2147483647 w 4098"/>
              <a:gd name="T55" fmla="*/ 2147483647 h 2136"/>
              <a:gd name="T56" fmla="*/ 2147483647 w 4098"/>
              <a:gd name="T57" fmla="*/ 2147483647 h 2136"/>
              <a:gd name="T58" fmla="*/ 2147483647 w 4098"/>
              <a:gd name="T59" fmla="*/ 2147483647 h 2136"/>
              <a:gd name="T60" fmla="*/ 2147483647 w 4098"/>
              <a:gd name="T61" fmla="*/ 2147483647 h 2136"/>
              <a:gd name="T62" fmla="*/ 2147483647 w 4098"/>
              <a:gd name="T63" fmla="*/ 0 h 2136"/>
              <a:gd name="T64" fmla="*/ 2147483647 w 4098"/>
              <a:gd name="T65" fmla="*/ 2147483647 h 2136"/>
              <a:gd name="T66" fmla="*/ 2147483647 w 4098"/>
              <a:gd name="T67" fmla="*/ 2147483647 h 2136"/>
              <a:gd name="T68" fmla="*/ 2147483647 w 4098"/>
              <a:gd name="T69" fmla="*/ 2147483647 h 2136"/>
              <a:gd name="T70" fmla="*/ 2147483647 w 4098"/>
              <a:gd name="T71" fmla="*/ 2147483647 h 2136"/>
              <a:gd name="T72" fmla="*/ 2147483647 w 4098"/>
              <a:gd name="T73" fmla="*/ 2147483647 h 2136"/>
              <a:gd name="T74" fmla="*/ 2147483647 w 4098"/>
              <a:gd name="T75" fmla="*/ 2147483647 h 2136"/>
              <a:gd name="T76" fmla="*/ 2147483647 w 4098"/>
              <a:gd name="T77" fmla="*/ 2147483647 h 2136"/>
              <a:gd name="T78" fmla="*/ 2147483647 w 4098"/>
              <a:gd name="T79" fmla="*/ 2147483647 h 2136"/>
              <a:gd name="T80" fmla="*/ 2147483647 w 4098"/>
              <a:gd name="T81" fmla="*/ 2147483647 h 2136"/>
              <a:gd name="T82" fmla="*/ 2147483647 w 4098"/>
              <a:gd name="T83" fmla="*/ 2147483647 h 2136"/>
              <a:gd name="T84" fmla="*/ 2147483647 w 4098"/>
              <a:gd name="T85" fmla="*/ 2147483647 h 2136"/>
              <a:gd name="T86" fmla="*/ 2147483647 w 4098"/>
              <a:gd name="T87" fmla="*/ 2147483647 h 2136"/>
              <a:gd name="T88" fmla="*/ 2147483647 w 4098"/>
              <a:gd name="T89" fmla="*/ 2147483647 h 2136"/>
              <a:gd name="T90" fmla="*/ 2147483647 w 4098"/>
              <a:gd name="T91" fmla="*/ 2147483647 h 2136"/>
              <a:gd name="T92" fmla="*/ 2147483647 w 4098"/>
              <a:gd name="T93" fmla="*/ 2147483647 h 2136"/>
              <a:gd name="T94" fmla="*/ 2147483647 w 4098"/>
              <a:gd name="T95" fmla="*/ 2147483647 h 2136"/>
              <a:gd name="T96" fmla="*/ 2147483647 w 4098"/>
              <a:gd name="T97" fmla="*/ 2147483647 h 2136"/>
              <a:gd name="T98" fmla="*/ 2147483647 w 4098"/>
              <a:gd name="T99" fmla="*/ 2147483647 h 2136"/>
              <a:gd name="T100" fmla="*/ 2147483647 w 4098"/>
              <a:gd name="T101" fmla="*/ 2147483647 h 2136"/>
              <a:gd name="T102" fmla="*/ 2147483647 w 4098"/>
              <a:gd name="T103" fmla="*/ 2147483647 h 2136"/>
              <a:gd name="T104" fmla="*/ 2147483647 w 4098"/>
              <a:gd name="T105" fmla="*/ 2147483647 h 2136"/>
              <a:gd name="T106" fmla="*/ 2147483647 w 4098"/>
              <a:gd name="T107" fmla="*/ 2147483647 h 2136"/>
              <a:gd name="T108" fmla="*/ 2147483647 w 4098"/>
              <a:gd name="T109" fmla="*/ 2147483647 h 2136"/>
              <a:gd name="T110" fmla="*/ 2147483647 w 4098"/>
              <a:gd name="T111" fmla="*/ 2147483647 h 2136"/>
              <a:gd name="T112" fmla="*/ 2147483647 w 4098"/>
              <a:gd name="T113" fmla="*/ 2147483647 h 2136"/>
              <a:gd name="T114" fmla="*/ 2147483647 w 4098"/>
              <a:gd name="T115" fmla="*/ 2147483647 h 2136"/>
              <a:gd name="T116" fmla="*/ 2147483647 w 4098"/>
              <a:gd name="T117" fmla="*/ 2147483647 h 2136"/>
              <a:gd name="T118" fmla="*/ 2147483647 w 4098"/>
              <a:gd name="T119" fmla="*/ 2147483647 h 2136"/>
              <a:gd name="T120" fmla="*/ 2147483647 w 4098"/>
              <a:gd name="T121" fmla="*/ 2147483647 h 2136"/>
              <a:gd name="T122" fmla="*/ 2147483647 w 4098"/>
              <a:gd name="T123" fmla="*/ 2147483647 h 21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098"/>
              <a:gd name="T187" fmla="*/ 0 h 2136"/>
              <a:gd name="T188" fmla="*/ 4098 w 4098"/>
              <a:gd name="T189" fmla="*/ 2136 h 21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098" h="2136">
                <a:moveTo>
                  <a:pt x="0" y="2133"/>
                </a:moveTo>
                <a:lnTo>
                  <a:pt x="0" y="2064"/>
                </a:lnTo>
                <a:lnTo>
                  <a:pt x="90" y="2061"/>
                </a:lnTo>
                <a:lnTo>
                  <a:pt x="90" y="1980"/>
                </a:lnTo>
                <a:lnTo>
                  <a:pt x="174" y="1974"/>
                </a:lnTo>
                <a:lnTo>
                  <a:pt x="174" y="1896"/>
                </a:lnTo>
                <a:lnTo>
                  <a:pt x="261" y="1893"/>
                </a:lnTo>
                <a:lnTo>
                  <a:pt x="261" y="1809"/>
                </a:lnTo>
                <a:lnTo>
                  <a:pt x="348" y="1809"/>
                </a:lnTo>
                <a:lnTo>
                  <a:pt x="348" y="1722"/>
                </a:lnTo>
                <a:lnTo>
                  <a:pt x="432" y="1719"/>
                </a:lnTo>
                <a:lnTo>
                  <a:pt x="432" y="1668"/>
                </a:lnTo>
                <a:lnTo>
                  <a:pt x="518" y="1668"/>
                </a:lnTo>
                <a:lnTo>
                  <a:pt x="518" y="1619"/>
                </a:lnTo>
                <a:lnTo>
                  <a:pt x="607" y="1621"/>
                </a:lnTo>
                <a:lnTo>
                  <a:pt x="607" y="1581"/>
                </a:lnTo>
                <a:lnTo>
                  <a:pt x="693" y="1584"/>
                </a:lnTo>
                <a:lnTo>
                  <a:pt x="693" y="1532"/>
                </a:lnTo>
                <a:lnTo>
                  <a:pt x="778" y="1532"/>
                </a:lnTo>
                <a:lnTo>
                  <a:pt x="778" y="1476"/>
                </a:lnTo>
                <a:lnTo>
                  <a:pt x="864" y="1476"/>
                </a:lnTo>
                <a:lnTo>
                  <a:pt x="864" y="1413"/>
                </a:lnTo>
                <a:lnTo>
                  <a:pt x="951" y="1413"/>
                </a:lnTo>
                <a:lnTo>
                  <a:pt x="951" y="1338"/>
                </a:lnTo>
                <a:lnTo>
                  <a:pt x="1033" y="1338"/>
                </a:lnTo>
                <a:lnTo>
                  <a:pt x="1033" y="1263"/>
                </a:lnTo>
                <a:lnTo>
                  <a:pt x="1119" y="1263"/>
                </a:lnTo>
                <a:lnTo>
                  <a:pt x="1119" y="1176"/>
                </a:lnTo>
                <a:lnTo>
                  <a:pt x="1206" y="1176"/>
                </a:lnTo>
                <a:lnTo>
                  <a:pt x="1206" y="1076"/>
                </a:lnTo>
                <a:lnTo>
                  <a:pt x="1293" y="1076"/>
                </a:lnTo>
                <a:lnTo>
                  <a:pt x="1293" y="970"/>
                </a:lnTo>
                <a:lnTo>
                  <a:pt x="1377" y="968"/>
                </a:lnTo>
                <a:lnTo>
                  <a:pt x="1377" y="844"/>
                </a:lnTo>
                <a:lnTo>
                  <a:pt x="1464" y="846"/>
                </a:lnTo>
                <a:lnTo>
                  <a:pt x="1464" y="713"/>
                </a:lnTo>
                <a:lnTo>
                  <a:pt x="1548" y="715"/>
                </a:lnTo>
                <a:lnTo>
                  <a:pt x="1548" y="565"/>
                </a:lnTo>
                <a:lnTo>
                  <a:pt x="1637" y="563"/>
                </a:lnTo>
                <a:lnTo>
                  <a:pt x="1637" y="441"/>
                </a:lnTo>
                <a:lnTo>
                  <a:pt x="1724" y="443"/>
                </a:lnTo>
                <a:lnTo>
                  <a:pt x="1719" y="392"/>
                </a:lnTo>
                <a:lnTo>
                  <a:pt x="1808" y="394"/>
                </a:lnTo>
                <a:lnTo>
                  <a:pt x="1808" y="352"/>
                </a:lnTo>
                <a:lnTo>
                  <a:pt x="1897" y="354"/>
                </a:lnTo>
                <a:lnTo>
                  <a:pt x="1894" y="308"/>
                </a:lnTo>
                <a:lnTo>
                  <a:pt x="1976" y="308"/>
                </a:lnTo>
                <a:lnTo>
                  <a:pt x="1979" y="270"/>
                </a:lnTo>
                <a:lnTo>
                  <a:pt x="2068" y="270"/>
                </a:lnTo>
                <a:lnTo>
                  <a:pt x="2068" y="230"/>
                </a:lnTo>
                <a:lnTo>
                  <a:pt x="2140" y="235"/>
                </a:lnTo>
                <a:lnTo>
                  <a:pt x="2140" y="184"/>
                </a:lnTo>
                <a:lnTo>
                  <a:pt x="2225" y="184"/>
                </a:lnTo>
                <a:lnTo>
                  <a:pt x="2225" y="146"/>
                </a:lnTo>
                <a:lnTo>
                  <a:pt x="2259" y="147"/>
                </a:lnTo>
                <a:lnTo>
                  <a:pt x="2310" y="147"/>
                </a:lnTo>
                <a:lnTo>
                  <a:pt x="2307" y="102"/>
                </a:lnTo>
                <a:lnTo>
                  <a:pt x="2397" y="102"/>
                </a:lnTo>
                <a:lnTo>
                  <a:pt x="2397" y="69"/>
                </a:lnTo>
                <a:lnTo>
                  <a:pt x="2478" y="69"/>
                </a:lnTo>
                <a:lnTo>
                  <a:pt x="2478" y="18"/>
                </a:lnTo>
                <a:lnTo>
                  <a:pt x="2590" y="17"/>
                </a:lnTo>
                <a:lnTo>
                  <a:pt x="2592" y="0"/>
                </a:lnTo>
                <a:lnTo>
                  <a:pt x="4098" y="3"/>
                </a:lnTo>
                <a:lnTo>
                  <a:pt x="4098" y="87"/>
                </a:lnTo>
                <a:lnTo>
                  <a:pt x="4023" y="93"/>
                </a:lnTo>
                <a:lnTo>
                  <a:pt x="4023" y="171"/>
                </a:lnTo>
                <a:lnTo>
                  <a:pt x="3945" y="171"/>
                </a:lnTo>
                <a:lnTo>
                  <a:pt x="3945" y="255"/>
                </a:lnTo>
                <a:lnTo>
                  <a:pt x="3858" y="258"/>
                </a:lnTo>
                <a:lnTo>
                  <a:pt x="3858" y="342"/>
                </a:lnTo>
                <a:lnTo>
                  <a:pt x="3768" y="342"/>
                </a:lnTo>
                <a:lnTo>
                  <a:pt x="3768" y="432"/>
                </a:lnTo>
                <a:lnTo>
                  <a:pt x="3684" y="432"/>
                </a:lnTo>
                <a:lnTo>
                  <a:pt x="3684" y="477"/>
                </a:lnTo>
                <a:lnTo>
                  <a:pt x="3603" y="477"/>
                </a:lnTo>
                <a:lnTo>
                  <a:pt x="3603" y="516"/>
                </a:lnTo>
                <a:lnTo>
                  <a:pt x="3513" y="513"/>
                </a:lnTo>
                <a:lnTo>
                  <a:pt x="3513" y="567"/>
                </a:lnTo>
                <a:lnTo>
                  <a:pt x="3426" y="567"/>
                </a:lnTo>
                <a:lnTo>
                  <a:pt x="3426" y="621"/>
                </a:lnTo>
                <a:lnTo>
                  <a:pt x="3336" y="621"/>
                </a:lnTo>
                <a:lnTo>
                  <a:pt x="3336" y="675"/>
                </a:lnTo>
                <a:lnTo>
                  <a:pt x="3252" y="675"/>
                </a:lnTo>
                <a:lnTo>
                  <a:pt x="3252" y="741"/>
                </a:lnTo>
                <a:lnTo>
                  <a:pt x="3165" y="741"/>
                </a:lnTo>
                <a:lnTo>
                  <a:pt x="3165" y="798"/>
                </a:lnTo>
                <a:lnTo>
                  <a:pt x="3081" y="798"/>
                </a:lnTo>
                <a:lnTo>
                  <a:pt x="3081" y="882"/>
                </a:lnTo>
                <a:lnTo>
                  <a:pt x="2997" y="882"/>
                </a:lnTo>
                <a:lnTo>
                  <a:pt x="2994" y="972"/>
                </a:lnTo>
                <a:lnTo>
                  <a:pt x="2910" y="972"/>
                </a:lnTo>
                <a:lnTo>
                  <a:pt x="2910" y="1062"/>
                </a:lnTo>
                <a:lnTo>
                  <a:pt x="2826" y="1062"/>
                </a:lnTo>
                <a:lnTo>
                  <a:pt x="2826" y="1176"/>
                </a:lnTo>
                <a:lnTo>
                  <a:pt x="2739" y="1185"/>
                </a:lnTo>
                <a:lnTo>
                  <a:pt x="2739" y="1299"/>
                </a:lnTo>
                <a:lnTo>
                  <a:pt x="2652" y="1299"/>
                </a:lnTo>
                <a:lnTo>
                  <a:pt x="2655" y="1437"/>
                </a:lnTo>
                <a:lnTo>
                  <a:pt x="2565" y="1437"/>
                </a:lnTo>
                <a:lnTo>
                  <a:pt x="2571" y="1584"/>
                </a:lnTo>
                <a:lnTo>
                  <a:pt x="2478" y="1584"/>
                </a:lnTo>
                <a:lnTo>
                  <a:pt x="2478" y="1707"/>
                </a:lnTo>
                <a:lnTo>
                  <a:pt x="2403" y="1707"/>
                </a:lnTo>
                <a:lnTo>
                  <a:pt x="2397" y="1749"/>
                </a:lnTo>
                <a:lnTo>
                  <a:pt x="2310" y="1749"/>
                </a:lnTo>
                <a:lnTo>
                  <a:pt x="2307" y="1791"/>
                </a:lnTo>
                <a:lnTo>
                  <a:pt x="2223" y="1791"/>
                </a:lnTo>
                <a:lnTo>
                  <a:pt x="2220" y="1827"/>
                </a:lnTo>
                <a:lnTo>
                  <a:pt x="2136" y="1827"/>
                </a:lnTo>
                <a:lnTo>
                  <a:pt x="2130" y="1872"/>
                </a:lnTo>
                <a:lnTo>
                  <a:pt x="2064" y="1872"/>
                </a:lnTo>
                <a:lnTo>
                  <a:pt x="2061" y="1917"/>
                </a:lnTo>
                <a:lnTo>
                  <a:pt x="1980" y="1917"/>
                </a:lnTo>
                <a:lnTo>
                  <a:pt x="1977" y="1962"/>
                </a:lnTo>
                <a:lnTo>
                  <a:pt x="1902" y="1962"/>
                </a:lnTo>
                <a:lnTo>
                  <a:pt x="1893" y="2004"/>
                </a:lnTo>
                <a:lnTo>
                  <a:pt x="1806" y="1998"/>
                </a:lnTo>
                <a:lnTo>
                  <a:pt x="1803" y="2049"/>
                </a:lnTo>
                <a:lnTo>
                  <a:pt x="1719" y="2052"/>
                </a:lnTo>
                <a:lnTo>
                  <a:pt x="1716" y="2085"/>
                </a:lnTo>
                <a:lnTo>
                  <a:pt x="1635" y="2088"/>
                </a:lnTo>
                <a:lnTo>
                  <a:pt x="1635" y="2136"/>
                </a:lnTo>
                <a:lnTo>
                  <a:pt x="0" y="2133"/>
                </a:lnTo>
                <a:close/>
              </a:path>
            </a:pathLst>
          </a:custGeom>
          <a:noFill/>
          <a:ln w="38100">
            <a:solidFill>
              <a:schemeClr val="hlink"/>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Tree>
  </p:cSld>
  <p:clrMapOvr>
    <a:masterClrMapping/>
  </p:clrMapOvr>
</p:sld>
</file>

<file path=ppt/slides/slide2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0098" name="AutoShape 2"/>
          <p:cNvSpPr>
            <a:spLocks noChangeArrowheads="1"/>
          </p:cNvSpPr>
          <p:nvPr/>
        </p:nvSpPr>
        <p:spPr bwMode="auto">
          <a:xfrm>
            <a:off x="2062163" y="2249488"/>
            <a:ext cx="5826125" cy="3422650"/>
          </a:xfrm>
          <a:prstGeom prst="parallelogram">
            <a:avLst>
              <a:gd name="adj" fmla="val 84914"/>
            </a:avLst>
          </a:prstGeom>
          <a:solidFill>
            <a:schemeClr val="folHlink"/>
          </a:solidFill>
          <a:ln w="38100">
            <a:solidFill>
              <a:schemeClr val="folHlink"/>
            </a:solidFill>
            <a:miter lim="800000"/>
            <a:headEnd/>
            <a:tailEnd/>
          </a:ln>
        </p:spPr>
        <p:txBody>
          <a:bodyPr wrap="none" anchor="ct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ctr" eaLnBrk="1" hangingPunct="1"/>
            <a:endParaRPr lang="en-US" altLang="en-US" sz="2400">
              <a:solidFill>
                <a:srgbClr val="111111"/>
              </a:solidFill>
              <a:latin typeface="Times New Roman" panose="02020603050405020304" pitchFamily="18" charset="0"/>
            </a:endParaRPr>
          </a:p>
        </p:txBody>
      </p:sp>
      <p:sp>
        <p:nvSpPr>
          <p:cNvPr id="260099" name="Text Box 3"/>
          <p:cNvSpPr txBox="1">
            <a:spLocks noChangeArrowheads="1"/>
          </p:cNvSpPr>
          <p:nvPr/>
        </p:nvSpPr>
        <p:spPr bwMode="auto">
          <a:xfrm>
            <a:off x="2955925" y="5676900"/>
            <a:ext cx="4889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ctr" eaLnBrk="1" hangingPunct="1"/>
            <a:r>
              <a:rPr lang="en-US" altLang="en-US" sz="2400">
                <a:latin typeface="Times New Roman" panose="02020603050405020304" pitchFamily="18" charset="0"/>
              </a:rPr>
              <a:t>10</a:t>
            </a:r>
          </a:p>
        </p:txBody>
      </p:sp>
      <p:sp>
        <p:nvSpPr>
          <p:cNvPr id="260100" name="Text Box 4"/>
          <p:cNvSpPr txBox="1">
            <a:spLocks noChangeArrowheads="1"/>
          </p:cNvSpPr>
          <p:nvPr/>
        </p:nvSpPr>
        <p:spPr bwMode="auto">
          <a:xfrm>
            <a:off x="4092575" y="5676900"/>
            <a:ext cx="4889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ctr" eaLnBrk="1" hangingPunct="1"/>
            <a:r>
              <a:rPr lang="en-US" altLang="en-US" sz="2400">
                <a:latin typeface="Times New Roman" panose="02020603050405020304" pitchFamily="18" charset="0"/>
              </a:rPr>
              <a:t>20</a:t>
            </a:r>
          </a:p>
        </p:txBody>
      </p:sp>
      <p:sp>
        <p:nvSpPr>
          <p:cNvPr id="260101" name="Text Box 5"/>
          <p:cNvSpPr txBox="1">
            <a:spLocks noChangeArrowheads="1"/>
          </p:cNvSpPr>
          <p:nvPr/>
        </p:nvSpPr>
        <p:spPr bwMode="auto">
          <a:xfrm>
            <a:off x="5230813" y="5676900"/>
            <a:ext cx="4889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ctr" eaLnBrk="1" hangingPunct="1"/>
            <a:r>
              <a:rPr lang="en-US" altLang="en-US" sz="2400">
                <a:latin typeface="Times New Roman" panose="02020603050405020304" pitchFamily="18" charset="0"/>
              </a:rPr>
              <a:t>30</a:t>
            </a:r>
          </a:p>
        </p:txBody>
      </p:sp>
      <p:sp>
        <p:nvSpPr>
          <p:cNvPr id="260102" name="Text Box 6"/>
          <p:cNvSpPr txBox="1">
            <a:spLocks noChangeArrowheads="1"/>
          </p:cNvSpPr>
          <p:nvPr/>
        </p:nvSpPr>
        <p:spPr bwMode="auto">
          <a:xfrm>
            <a:off x="6369050" y="5676900"/>
            <a:ext cx="4889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ctr" eaLnBrk="1" hangingPunct="1"/>
            <a:r>
              <a:rPr lang="en-US" altLang="en-US" sz="2400">
                <a:latin typeface="Times New Roman" panose="02020603050405020304" pitchFamily="18" charset="0"/>
              </a:rPr>
              <a:t>40</a:t>
            </a:r>
          </a:p>
        </p:txBody>
      </p:sp>
      <p:sp>
        <p:nvSpPr>
          <p:cNvPr id="260103" name="Text Box 7"/>
          <p:cNvSpPr txBox="1">
            <a:spLocks noChangeArrowheads="1"/>
          </p:cNvSpPr>
          <p:nvPr/>
        </p:nvSpPr>
        <p:spPr bwMode="auto">
          <a:xfrm>
            <a:off x="7505700" y="5676900"/>
            <a:ext cx="4889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ctr" eaLnBrk="1" hangingPunct="1"/>
            <a:r>
              <a:rPr lang="en-US" altLang="en-US" sz="2400">
                <a:latin typeface="Times New Roman" panose="02020603050405020304" pitchFamily="18" charset="0"/>
              </a:rPr>
              <a:t>50</a:t>
            </a:r>
          </a:p>
        </p:txBody>
      </p:sp>
      <p:sp>
        <p:nvSpPr>
          <p:cNvPr id="260104" name="Line 8"/>
          <p:cNvSpPr>
            <a:spLocks noChangeShapeType="1"/>
          </p:cNvSpPr>
          <p:nvPr/>
        </p:nvSpPr>
        <p:spPr bwMode="auto">
          <a:xfrm>
            <a:off x="2057400" y="5676900"/>
            <a:ext cx="594360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0105" name="Text Box 9"/>
          <p:cNvSpPr txBox="1">
            <a:spLocks noChangeArrowheads="1"/>
          </p:cNvSpPr>
          <p:nvPr/>
        </p:nvSpPr>
        <p:spPr bwMode="auto">
          <a:xfrm>
            <a:off x="1905000" y="5676900"/>
            <a:ext cx="3365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ctr" eaLnBrk="1" hangingPunct="1"/>
            <a:r>
              <a:rPr lang="en-US" altLang="en-US" sz="2400">
                <a:latin typeface="Times New Roman" panose="02020603050405020304" pitchFamily="18" charset="0"/>
              </a:rPr>
              <a:t>0</a:t>
            </a:r>
          </a:p>
        </p:txBody>
      </p:sp>
      <p:sp>
        <p:nvSpPr>
          <p:cNvPr id="260106" name="Text Box 10"/>
          <p:cNvSpPr txBox="1">
            <a:spLocks noChangeArrowheads="1"/>
          </p:cNvSpPr>
          <p:nvPr/>
        </p:nvSpPr>
        <p:spPr bwMode="auto">
          <a:xfrm>
            <a:off x="4267200" y="5943600"/>
            <a:ext cx="1254125"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ctr" eaLnBrk="1" hangingPunct="1"/>
            <a:r>
              <a:rPr lang="en-US" altLang="en-US" sz="3600" i="1">
                <a:latin typeface="Times New Roman" panose="02020603050405020304" pitchFamily="18" charset="0"/>
              </a:rPr>
              <a:t>X + Y</a:t>
            </a:r>
          </a:p>
        </p:txBody>
      </p:sp>
      <p:sp>
        <p:nvSpPr>
          <p:cNvPr id="260107" name="Line 11"/>
          <p:cNvSpPr>
            <a:spLocks noChangeShapeType="1"/>
          </p:cNvSpPr>
          <p:nvPr/>
        </p:nvSpPr>
        <p:spPr bwMode="auto">
          <a:xfrm rot="-5400000">
            <a:off x="304800" y="4038600"/>
            <a:ext cx="350520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nvGrpSpPr>
          <p:cNvPr id="260108" name="Group 12"/>
          <p:cNvGrpSpPr>
            <a:grpSpLocks/>
          </p:cNvGrpSpPr>
          <p:nvPr/>
        </p:nvGrpSpPr>
        <p:grpSpPr bwMode="auto">
          <a:xfrm flipV="1">
            <a:off x="3200400" y="5688013"/>
            <a:ext cx="4572000" cy="74612"/>
            <a:chOff x="864" y="1344"/>
            <a:chExt cx="384" cy="2095"/>
          </a:xfrm>
        </p:grpSpPr>
        <p:sp>
          <p:nvSpPr>
            <p:cNvPr id="260128" name="Line 13"/>
            <p:cNvSpPr>
              <a:spLocks noChangeShapeType="1"/>
            </p:cNvSpPr>
            <p:nvPr/>
          </p:nvSpPr>
          <p:spPr bwMode="auto">
            <a:xfrm flipV="1">
              <a:off x="864" y="1344"/>
              <a:ext cx="0" cy="209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0129" name="Line 14"/>
            <p:cNvSpPr>
              <a:spLocks noChangeShapeType="1"/>
            </p:cNvSpPr>
            <p:nvPr/>
          </p:nvSpPr>
          <p:spPr bwMode="auto">
            <a:xfrm flipV="1">
              <a:off x="960" y="1344"/>
              <a:ext cx="0" cy="209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0130" name="Line 15"/>
            <p:cNvSpPr>
              <a:spLocks noChangeShapeType="1"/>
            </p:cNvSpPr>
            <p:nvPr/>
          </p:nvSpPr>
          <p:spPr bwMode="auto">
            <a:xfrm flipV="1">
              <a:off x="1056" y="1344"/>
              <a:ext cx="0" cy="209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0131" name="Line 16"/>
            <p:cNvSpPr>
              <a:spLocks noChangeShapeType="1"/>
            </p:cNvSpPr>
            <p:nvPr/>
          </p:nvSpPr>
          <p:spPr bwMode="auto">
            <a:xfrm flipV="1">
              <a:off x="1152" y="1344"/>
              <a:ext cx="0" cy="209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0132" name="Line 17"/>
            <p:cNvSpPr>
              <a:spLocks noChangeShapeType="1"/>
            </p:cNvSpPr>
            <p:nvPr/>
          </p:nvSpPr>
          <p:spPr bwMode="auto">
            <a:xfrm flipV="1">
              <a:off x="1248" y="1344"/>
              <a:ext cx="0" cy="209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sp>
        <p:nvSpPr>
          <p:cNvPr id="260109" name="Text Box 18"/>
          <p:cNvSpPr txBox="1">
            <a:spLocks noChangeArrowheads="1"/>
          </p:cNvSpPr>
          <p:nvPr/>
        </p:nvSpPr>
        <p:spPr bwMode="auto">
          <a:xfrm>
            <a:off x="1676400" y="5486400"/>
            <a:ext cx="3365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ctr" eaLnBrk="1" hangingPunct="1"/>
            <a:r>
              <a:rPr lang="en-US" altLang="en-US" sz="2400">
                <a:latin typeface="Times New Roman" panose="02020603050405020304" pitchFamily="18" charset="0"/>
              </a:rPr>
              <a:t>0</a:t>
            </a:r>
          </a:p>
        </p:txBody>
      </p:sp>
      <p:sp>
        <p:nvSpPr>
          <p:cNvPr id="260110" name="Text Box 19"/>
          <p:cNvSpPr txBox="1">
            <a:spLocks noChangeArrowheads="1"/>
          </p:cNvSpPr>
          <p:nvPr/>
        </p:nvSpPr>
        <p:spPr bwMode="auto">
          <a:xfrm>
            <a:off x="1676400" y="2095500"/>
            <a:ext cx="3365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ctr" eaLnBrk="1" hangingPunct="1"/>
            <a:r>
              <a:rPr lang="en-US" altLang="en-US" sz="2400">
                <a:latin typeface="Times New Roman" panose="02020603050405020304" pitchFamily="18" charset="0"/>
              </a:rPr>
              <a:t>1</a:t>
            </a:r>
          </a:p>
        </p:txBody>
      </p:sp>
      <p:sp>
        <p:nvSpPr>
          <p:cNvPr id="260111" name="Text Box 20"/>
          <p:cNvSpPr txBox="1">
            <a:spLocks noChangeArrowheads="1"/>
          </p:cNvSpPr>
          <p:nvPr/>
        </p:nvSpPr>
        <p:spPr bwMode="auto">
          <a:xfrm rot="-5400000">
            <a:off x="16668" y="3793332"/>
            <a:ext cx="301466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2400">
                <a:latin typeface="Times New Roman" panose="02020603050405020304" pitchFamily="18" charset="0"/>
              </a:rPr>
              <a:t>Cumulative probability</a:t>
            </a:r>
          </a:p>
        </p:txBody>
      </p:sp>
      <p:grpSp>
        <p:nvGrpSpPr>
          <p:cNvPr id="260112" name="Group 21"/>
          <p:cNvGrpSpPr>
            <a:grpSpLocks/>
          </p:cNvGrpSpPr>
          <p:nvPr/>
        </p:nvGrpSpPr>
        <p:grpSpPr bwMode="auto">
          <a:xfrm>
            <a:off x="1978025" y="2339975"/>
            <a:ext cx="98425" cy="3333750"/>
            <a:chOff x="1068" y="2614"/>
            <a:chExt cx="432" cy="960"/>
          </a:xfrm>
        </p:grpSpPr>
        <p:sp>
          <p:nvSpPr>
            <p:cNvPr id="260117" name="Line 22"/>
            <p:cNvSpPr>
              <a:spLocks noChangeShapeType="1"/>
            </p:cNvSpPr>
            <p:nvPr/>
          </p:nvSpPr>
          <p:spPr bwMode="auto">
            <a:xfrm>
              <a:off x="1068" y="2614"/>
              <a:ext cx="432"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0118" name="Line 23"/>
            <p:cNvSpPr>
              <a:spLocks noChangeShapeType="1"/>
            </p:cNvSpPr>
            <p:nvPr/>
          </p:nvSpPr>
          <p:spPr bwMode="auto">
            <a:xfrm>
              <a:off x="1068" y="2710"/>
              <a:ext cx="432"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0119" name="Line 24"/>
            <p:cNvSpPr>
              <a:spLocks noChangeShapeType="1"/>
            </p:cNvSpPr>
            <p:nvPr/>
          </p:nvSpPr>
          <p:spPr bwMode="auto">
            <a:xfrm>
              <a:off x="1068" y="2806"/>
              <a:ext cx="432"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0120" name="Line 25"/>
            <p:cNvSpPr>
              <a:spLocks noChangeShapeType="1"/>
            </p:cNvSpPr>
            <p:nvPr/>
          </p:nvSpPr>
          <p:spPr bwMode="auto">
            <a:xfrm>
              <a:off x="1068" y="2902"/>
              <a:ext cx="432"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0121" name="Line 26"/>
            <p:cNvSpPr>
              <a:spLocks noChangeShapeType="1"/>
            </p:cNvSpPr>
            <p:nvPr/>
          </p:nvSpPr>
          <p:spPr bwMode="auto">
            <a:xfrm>
              <a:off x="1068" y="2998"/>
              <a:ext cx="432"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0122" name="Line 27"/>
            <p:cNvSpPr>
              <a:spLocks noChangeShapeType="1"/>
            </p:cNvSpPr>
            <p:nvPr/>
          </p:nvSpPr>
          <p:spPr bwMode="auto">
            <a:xfrm>
              <a:off x="1068" y="3094"/>
              <a:ext cx="432"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0123" name="Line 28"/>
            <p:cNvSpPr>
              <a:spLocks noChangeShapeType="1"/>
            </p:cNvSpPr>
            <p:nvPr/>
          </p:nvSpPr>
          <p:spPr bwMode="auto">
            <a:xfrm>
              <a:off x="1068" y="3190"/>
              <a:ext cx="432"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0124" name="Line 29"/>
            <p:cNvSpPr>
              <a:spLocks noChangeShapeType="1"/>
            </p:cNvSpPr>
            <p:nvPr/>
          </p:nvSpPr>
          <p:spPr bwMode="auto">
            <a:xfrm>
              <a:off x="1068" y="3286"/>
              <a:ext cx="432"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0125" name="Line 30"/>
            <p:cNvSpPr>
              <a:spLocks noChangeShapeType="1"/>
            </p:cNvSpPr>
            <p:nvPr/>
          </p:nvSpPr>
          <p:spPr bwMode="auto">
            <a:xfrm>
              <a:off x="1068" y="3382"/>
              <a:ext cx="432"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0126" name="Line 31"/>
            <p:cNvSpPr>
              <a:spLocks noChangeShapeType="1"/>
            </p:cNvSpPr>
            <p:nvPr/>
          </p:nvSpPr>
          <p:spPr bwMode="auto">
            <a:xfrm>
              <a:off x="1068" y="3478"/>
              <a:ext cx="432"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0127" name="Line 32"/>
            <p:cNvSpPr>
              <a:spLocks noChangeShapeType="1"/>
            </p:cNvSpPr>
            <p:nvPr/>
          </p:nvSpPr>
          <p:spPr bwMode="auto">
            <a:xfrm>
              <a:off x="1068" y="3574"/>
              <a:ext cx="432"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sp>
        <p:nvSpPr>
          <p:cNvPr id="260113" name="Rectangle 34"/>
          <p:cNvSpPr>
            <a:spLocks noGrp="1" noChangeArrowheads="1"/>
          </p:cNvSpPr>
          <p:nvPr>
            <p:ph type="title" idx="4294967295"/>
          </p:nvPr>
        </p:nvSpPr>
        <p:spPr>
          <a:xfrm>
            <a:off x="0" y="609600"/>
            <a:ext cx="9144000" cy="1143000"/>
          </a:xfrm>
        </p:spPr>
        <p:txBody>
          <a:bodyPr/>
          <a:lstStyle/>
          <a:p>
            <a:pPr eaLnBrk="1" hangingPunct="1"/>
            <a:r>
              <a:rPr lang="en-US" altLang="en-US"/>
              <a:t>“Linear” correlation</a:t>
            </a:r>
            <a:endParaRPr lang="en-US" altLang="en-US">
              <a:sym typeface="Symbol" panose="05050102010706020507" pitchFamily="18" charset="2"/>
            </a:endParaRPr>
          </a:p>
        </p:txBody>
      </p:sp>
      <p:sp>
        <p:nvSpPr>
          <p:cNvPr id="260114" name="Text Box 35"/>
          <p:cNvSpPr txBox="1">
            <a:spLocks noChangeArrowheads="1"/>
          </p:cNvSpPr>
          <p:nvPr/>
        </p:nvSpPr>
        <p:spPr bwMode="auto">
          <a:xfrm>
            <a:off x="5486400" y="4979988"/>
            <a:ext cx="26511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2400" i="1">
                <a:latin typeface="Times New Roman" panose="02020603050405020304" pitchFamily="18" charset="0"/>
              </a:rPr>
              <a:t>X,Y</a:t>
            </a:r>
            <a:r>
              <a:rPr lang="en-US" altLang="en-US" sz="2400">
                <a:latin typeface="Times New Roman" panose="02020603050405020304" pitchFamily="18" charset="0"/>
              </a:rPr>
              <a:t> ~ uniform(1,24)</a:t>
            </a:r>
          </a:p>
        </p:txBody>
      </p:sp>
      <p:sp>
        <p:nvSpPr>
          <p:cNvPr id="260115" name="Freeform 38"/>
          <p:cNvSpPr>
            <a:spLocks/>
          </p:cNvSpPr>
          <p:nvPr/>
        </p:nvSpPr>
        <p:spPr bwMode="auto">
          <a:xfrm>
            <a:off x="2038350" y="2220913"/>
            <a:ext cx="5911850" cy="3457575"/>
          </a:xfrm>
          <a:custGeom>
            <a:avLst/>
            <a:gdLst>
              <a:gd name="T0" fmla="*/ 0 w 2020"/>
              <a:gd name="T1" fmla="*/ 2147483647 h 1392"/>
              <a:gd name="T2" fmla="*/ 2147483647 w 2020"/>
              <a:gd name="T3" fmla="*/ 2147483647 h 1392"/>
              <a:gd name="T4" fmla="*/ 2147483647 w 2020"/>
              <a:gd name="T5" fmla="*/ 2147483647 h 1392"/>
              <a:gd name="T6" fmla="*/ 2147483647 w 2020"/>
              <a:gd name="T7" fmla="*/ 0 h 1392"/>
              <a:gd name="T8" fmla="*/ 2147483647 w 2020"/>
              <a:gd name="T9" fmla="*/ 0 h 1392"/>
              <a:gd name="T10" fmla="*/ 2147483647 w 2020"/>
              <a:gd name="T11" fmla="*/ 2147483647 h 1392"/>
              <a:gd name="T12" fmla="*/ 0 w 2020"/>
              <a:gd name="T13" fmla="*/ 2147483647 h 1392"/>
              <a:gd name="T14" fmla="*/ 0 60000 65536"/>
              <a:gd name="T15" fmla="*/ 0 60000 65536"/>
              <a:gd name="T16" fmla="*/ 0 60000 65536"/>
              <a:gd name="T17" fmla="*/ 0 60000 65536"/>
              <a:gd name="T18" fmla="*/ 0 60000 65536"/>
              <a:gd name="T19" fmla="*/ 0 60000 65536"/>
              <a:gd name="T20" fmla="*/ 0 60000 65536"/>
              <a:gd name="T21" fmla="*/ 0 w 2020"/>
              <a:gd name="T22" fmla="*/ 0 h 1392"/>
              <a:gd name="T23" fmla="*/ 2020 w 2020"/>
              <a:gd name="T24" fmla="*/ 1392 h 139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020" h="1392">
                <a:moveTo>
                  <a:pt x="0" y="1391"/>
                </a:moveTo>
                <a:lnTo>
                  <a:pt x="1006" y="1392"/>
                </a:lnTo>
                <a:lnTo>
                  <a:pt x="1003" y="687"/>
                </a:lnTo>
                <a:lnTo>
                  <a:pt x="2020" y="0"/>
                </a:lnTo>
                <a:lnTo>
                  <a:pt x="1001" y="0"/>
                </a:lnTo>
                <a:lnTo>
                  <a:pt x="1001" y="687"/>
                </a:lnTo>
                <a:lnTo>
                  <a:pt x="0" y="1391"/>
                </a:lnTo>
                <a:close/>
              </a:path>
            </a:pathLst>
          </a:custGeom>
          <a:solidFill>
            <a:srgbClr val="0066FF"/>
          </a:solidFill>
          <a:ln w="9525">
            <a:solidFill>
              <a:srgbClr val="0066FF"/>
            </a:solidFill>
            <a:round/>
            <a:headEnd/>
            <a:tailEnd/>
          </a:ln>
        </p:spPr>
        <p:txBody>
          <a:bodyPr/>
          <a:lstStyle/>
          <a:p>
            <a:endParaRPr lang="en-US"/>
          </a:p>
        </p:txBody>
      </p:sp>
      <p:sp>
        <p:nvSpPr>
          <p:cNvPr id="260116" name="Text Box 33"/>
          <p:cNvSpPr txBox="1">
            <a:spLocks noChangeArrowheads="1"/>
          </p:cNvSpPr>
          <p:nvPr/>
        </p:nvSpPr>
        <p:spPr bwMode="auto">
          <a:xfrm>
            <a:off x="4800600" y="2133600"/>
            <a:ext cx="1979613" cy="10779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ctr" eaLnBrk="1" hangingPunct="1"/>
            <a:r>
              <a:rPr lang="en-US" altLang="en-US" sz="3200" b="1">
                <a:solidFill>
                  <a:schemeClr val="bg1"/>
                </a:solidFill>
                <a:latin typeface="Times New Roman" panose="02020603050405020304" pitchFamily="18" charset="0"/>
                <a:cs typeface="Times New Roman" panose="02020603050405020304" pitchFamily="18" charset="0"/>
                <a:sym typeface="Symbol" panose="05050102010706020507" pitchFamily="18" charset="2"/>
              </a:rPr>
              <a:t>normal    copula</a:t>
            </a:r>
          </a:p>
        </p:txBody>
      </p:sp>
    </p:spTree>
  </p:cSld>
  <p:clrMapOvr>
    <a:masterClrMapping/>
  </p:clrMapOvr>
</p:sld>
</file>

<file path=ppt/slides/slide2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61122" name="Group 2"/>
          <p:cNvGrpSpPr>
            <a:grpSpLocks/>
          </p:cNvGrpSpPr>
          <p:nvPr/>
        </p:nvGrpSpPr>
        <p:grpSpPr bwMode="auto">
          <a:xfrm>
            <a:off x="914400" y="1905000"/>
            <a:ext cx="4986338" cy="4508500"/>
            <a:chOff x="853" y="126"/>
            <a:chExt cx="3282" cy="4137"/>
          </a:xfrm>
        </p:grpSpPr>
        <p:sp>
          <p:nvSpPr>
            <p:cNvPr id="261125" name="Line 3"/>
            <p:cNvSpPr>
              <a:spLocks noChangeShapeType="1"/>
            </p:cNvSpPr>
            <p:nvPr/>
          </p:nvSpPr>
          <p:spPr bwMode="auto">
            <a:xfrm>
              <a:off x="1489" y="1172"/>
              <a:ext cx="2646" cy="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1126" name="Rectangle 4"/>
            <p:cNvSpPr>
              <a:spLocks noChangeArrowheads="1"/>
            </p:cNvSpPr>
            <p:nvPr/>
          </p:nvSpPr>
          <p:spPr bwMode="auto">
            <a:xfrm>
              <a:off x="1452" y="1219"/>
              <a:ext cx="66" cy="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1600">
                  <a:solidFill>
                    <a:srgbClr val="000000"/>
                  </a:solidFill>
                  <a:latin typeface="Times New Roman" panose="02020603050405020304" pitchFamily="18" charset="0"/>
                </a:rPr>
                <a:t>4</a:t>
              </a:r>
              <a:endParaRPr lang="en-US" altLang="en-US" sz="1600">
                <a:latin typeface="Times New Roman" panose="02020603050405020304" pitchFamily="18" charset="0"/>
              </a:endParaRPr>
            </a:p>
          </p:txBody>
        </p:sp>
        <p:sp>
          <p:nvSpPr>
            <p:cNvPr id="261127" name="Line 5"/>
            <p:cNvSpPr>
              <a:spLocks noChangeShapeType="1"/>
            </p:cNvSpPr>
            <p:nvPr/>
          </p:nvSpPr>
          <p:spPr bwMode="auto">
            <a:xfrm>
              <a:off x="2077" y="1172"/>
              <a:ext cx="1" cy="47"/>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1128" name="Rectangle 6"/>
            <p:cNvSpPr>
              <a:spLocks noChangeArrowheads="1"/>
            </p:cNvSpPr>
            <p:nvPr/>
          </p:nvSpPr>
          <p:spPr bwMode="auto">
            <a:xfrm>
              <a:off x="2040" y="1219"/>
              <a:ext cx="67" cy="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1600">
                  <a:solidFill>
                    <a:srgbClr val="000000"/>
                  </a:solidFill>
                  <a:latin typeface="Times New Roman" panose="02020603050405020304" pitchFamily="18" charset="0"/>
                </a:rPr>
                <a:t>6</a:t>
              </a:r>
              <a:endParaRPr lang="en-US" altLang="en-US" sz="1600">
                <a:latin typeface="Times New Roman" panose="02020603050405020304" pitchFamily="18" charset="0"/>
              </a:endParaRPr>
            </a:p>
          </p:txBody>
        </p:sp>
        <p:sp>
          <p:nvSpPr>
            <p:cNvPr id="261129" name="Line 7"/>
            <p:cNvSpPr>
              <a:spLocks noChangeShapeType="1"/>
            </p:cNvSpPr>
            <p:nvPr/>
          </p:nvSpPr>
          <p:spPr bwMode="auto">
            <a:xfrm>
              <a:off x="2665" y="1172"/>
              <a:ext cx="1" cy="47"/>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1130" name="Rectangle 8"/>
            <p:cNvSpPr>
              <a:spLocks noChangeArrowheads="1"/>
            </p:cNvSpPr>
            <p:nvPr/>
          </p:nvSpPr>
          <p:spPr bwMode="auto">
            <a:xfrm>
              <a:off x="2628" y="1219"/>
              <a:ext cx="67" cy="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1600">
                  <a:solidFill>
                    <a:srgbClr val="000000"/>
                  </a:solidFill>
                  <a:latin typeface="Times New Roman" panose="02020603050405020304" pitchFamily="18" charset="0"/>
                </a:rPr>
                <a:t>8</a:t>
              </a:r>
              <a:endParaRPr lang="en-US" altLang="en-US" sz="1600">
                <a:latin typeface="Times New Roman" panose="02020603050405020304" pitchFamily="18" charset="0"/>
              </a:endParaRPr>
            </a:p>
          </p:txBody>
        </p:sp>
        <p:sp>
          <p:nvSpPr>
            <p:cNvPr id="261131" name="Line 9"/>
            <p:cNvSpPr>
              <a:spLocks noChangeShapeType="1"/>
            </p:cNvSpPr>
            <p:nvPr/>
          </p:nvSpPr>
          <p:spPr bwMode="auto">
            <a:xfrm>
              <a:off x="3253" y="1172"/>
              <a:ext cx="1" cy="47"/>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1132" name="Rectangle 10"/>
            <p:cNvSpPr>
              <a:spLocks noChangeArrowheads="1"/>
            </p:cNvSpPr>
            <p:nvPr/>
          </p:nvSpPr>
          <p:spPr bwMode="auto">
            <a:xfrm>
              <a:off x="3196" y="1219"/>
              <a:ext cx="133" cy="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1600">
                  <a:solidFill>
                    <a:srgbClr val="000000"/>
                  </a:solidFill>
                  <a:latin typeface="Times New Roman" panose="02020603050405020304" pitchFamily="18" charset="0"/>
                </a:rPr>
                <a:t>10</a:t>
              </a:r>
              <a:endParaRPr lang="en-US" altLang="en-US" sz="1600">
                <a:latin typeface="Times New Roman" panose="02020603050405020304" pitchFamily="18" charset="0"/>
              </a:endParaRPr>
            </a:p>
          </p:txBody>
        </p:sp>
        <p:sp>
          <p:nvSpPr>
            <p:cNvPr id="261133" name="Line 11"/>
            <p:cNvSpPr>
              <a:spLocks noChangeShapeType="1"/>
            </p:cNvSpPr>
            <p:nvPr/>
          </p:nvSpPr>
          <p:spPr bwMode="auto">
            <a:xfrm>
              <a:off x="3841" y="1172"/>
              <a:ext cx="1" cy="47"/>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1134" name="Rectangle 12"/>
            <p:cNvSpPr>
              <a:spLocks noChangeArrowheads="1"/>
            </p:cNvSpPr>
            <p:nvPr/>
          </p:nvSpPr>
          <p:spPr bwMode="auto">
            <a:xfrm>
              <a:off x="3784" y="1219"/>
              <a:ext cx="134" cy="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1600">
                  <a:solidFill>
                    <a:srgbClr val="000000"/>
                  </a:solidFill>
                  <a:latin typeface="Times New Roman" panose="02020603050405020304" pitchFamily="18" charset="0"/>
                </a:rPr>
                <a:t>12</a:t>
              </a:r>
              <a:endParaRPr lang="en-US" altLang="en-US" sz="1600">
                <a:latin typeface="Times New Roman" panose="02020603050405020304" pitchFamily="18" charset="0"/>
              </a:endParaRPr>
            </a:p>
          </p:txBody>
        </p:sp>
        <p:sp>
          <p:nvSpPr>
            <p:cNvPr id="261135" name="Rectangle 13"/>
            <p:cNvSpPr>
              <a:spLocks noChangeArrowheads="1"/>
            </p:cNvSpPr>
            <p:nvPr/>
          </p:nvSpPr>
          <p:spPr bwMode="auto">
            <a:xfrm>
              <a:off x="1337" y="1108"/>
              <a:ext cx="66" cy="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1600">
                  <a:solidFill>
                    <a:srgbClr val="000000"/>
                  </a:solidFill>
                  <a:latin typeface="Times New Roman" panose="02020603050405020304" pitchFamily="18" charset="0"/>
                </a:rPr>
                <a:t>0</a:t>
              </a:r>
              <a:endParaRPr lang="en-US" altLang="en-US" sz="1600">
                <a:latin typeface="Times New Roman" panose="02020603050405020304" pitchFamily="18" charset="0"/>
              </a:endParaRPr>
            </a:p>
          </p:txBody>
        </p:sp>
        <p:sp>
          <p:nvSpPr>
            <p:cNvPr id="261136" name="Rectangle 14"/>
            <p:cNvSpPr>
              <a:spLocks noChangeArrowheads="1"/>
            </p:cNvSpPr>
            <p:nvPr/>
          </p:nvSpPr>
          <p:spPr bwMode="auto">
            <a:xfrm>
              <a:off x="1280" y="617"/>
              <a:ext cx="167" cy="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1600">
                  <a:solidFill>
                    <a:srgbClr val="000000"/>
                  </a:solidFill>
                  <a:latin typeface="Times New Roman" panose="02020603050405020304" pitchFamily="18" charset="0"/>
                </a:rPr>
                <a:t>0.5</a:t>
              </a:r>
              <a:endParaRPr lang="en-US" altLang="en-US" sz="1600">
                <a:latin typeface="Times New Roman" panose="02020603050405020304" pitchFamily="18" charset="0"/>
              </a:endParaRPr>
            </a:p>
          </p:txBody>
        </p:sp>
        <p:sp>
          <p:nvSpPr>
            <p:cNvPr id="261137" name="Rectangle 15"/>
            <p:cNvSpPr>
              <a:spLocks noChangeArrowheads="1"/>
            </p:cNvSpPr>
            <p:nvPr/>
          </p:nvSpPr>
          <p:spPr bwMode="auto">
            <a:xfrm>
              <a:off x="1337" y="126"/>
              <a:ext cx="66" cy="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1600">
                  <a:solidFill>
                    <a:srgbClr val="000000"/>
                  </a:solidFill>
                  <a:latin typeface="Times New Roman" panose="02020603050405020304" pitchFamily="18" charset="0"/>
                </a:rPr>
                <a:t>1</a:t>
              </a:r>
              <a:endParaRPr lang="en-US" altLang="en-US" sz="1600">
                <a:latin typeface="Times New Roman" panose="02020603050405020304" pitchFamily="18" charset="0"/>
              </a:endParaRPr>
            </a:p>
          </p:txBody>
        </p:sp>
        <p:sp>
          <p:nvSpPr>
            <p:cNvPr id="261138" name="Freeform 16"/>
            <p:cNvSpPr>
              <a:spLocks/>
            </p:cNvSpPr>
            <p:nvPr/>
          </p:nvSpPr>
          <p:spPr bwMode="auto">
            <a:xfrm flipV="1">
              <a:off x="2487" y="190"/>
              <a:ext cx="650" cy="982"/>
            </a:xfrm>
            <a:custGeom>
              <a:avLst/>
              <a:gdLst>
                <a:gd name="T0" fmla="*/ 0 w 1669"/>
                <a:gd name="T1" fmla="*/ 0 h 7777"/>
                <a:gd name="T2" fmla="*/ 0 w 1669"/>
                <a:gd name="T3" fmla="*/ 0 h 7777"/>
                <a:gd name="T4" fmla="*/ 0 w 1669"/>
                <a:gd name="T5" fmla="*/ 0 h 7777"/>
                <a:gd name="T6" fmla="*/ 0 w 1669"/>
                <a:gd name="T7" fmla="*/ 0 h 7777"/>
                <a:gd name="T8" fmla="*/ 0 w 1669"/>
                <a:gd name="T9" fmla="*/ 0 h 7777"/>
                <a:gd name="T10" fmla="*/ 0 w 1669"/>
                <a:gd name="T11" fmla="*/ 0 h 7777"/>
                <a:gd name="T12" fmla="*/ 0 w 1669"/>
                <a:gd name="T13" fmla="*/ 0 h 7777"/>
                <a:gd name="T14" fmla="*/ 0 w 1669"/>
                <a:gd name="T15" fmla="*/ 0 h 7777"/>
                <a:gd name="T16" fmla="*/ 0 w 1669"/>
                <a:gd name="T17" fmla="*/ 0 h 7777"/>
                <a:gd name="T18" fmla="*/ 0 w 1669"/>
                <a:gd name="T19" fmla="*/ 0 h 7777"/>
                <a:gd name="T20" fmla="*/ 0 w 1669"/>
                <a:gd name="T21" fmla="*/ 0 h 7777"/>
                <a:gd name="T22" fmla="*/ 0 w 1669"/>
                <a:gd name="T23" fmla="*/ 0 h 7777"/>
                <a:gd name="T24" fmla="*/ 0 w 1669"/>
                <a:gd name="T25" fmla="*/ 0 h 7777"/>
                <a:gd name="T26" fmla="*/ 0 w 1669"/>
                <a:gd name="T27" fmla="*/ 0 h 7777"/>
                <a:gd name="T28" fmla="*/ 0 w 1669"/>
                <a:gd name="T29" fmla="*/ 0 h 7777"/>
                <a:gd name="T30" fmla="*/ 0 w 1669"/>
                <a:gd name="T31" fmla="*/ 0 h 7777"/>
                <a:gd name="T32" fmla="*/ 0 w 1669"/>
                <a:gd name="T33" fmla="*/ 0 h 7777"/>
                <a:gd name="T34" fmla="*/ 0 w 1669"/>
                <a:gd name="T35" fmla="*/ 0 h 7777"/>
                <a:gd name="T36" fmla="*/ 0 w 1669"/>
                <a:gd name="T37" fmla="*/ 0 h 7777"/>
                <a:gd name="T38" fmla="*/ 0 w 1669"/>
                <a:gd name="T39" fmla="*/ 0 h 7777"/>
                <a:gd name="T40" fmla="*/ 0 w 1669"/>
                <a:gd name="T41" fmla="*/ 0 h 7777"/>
                <a:gd name="T42" fmla="*/ 0 w 1669"/>
                <a:gd name="T43" fmla="*/ 0 h 7777"/>
                <a:gd name="T44" fmla="*/ 0 w 1669"/>
                <a:gd name="T45" fmla="*/ 0 h 7777"/>
                <a:gd name="T46" fmla="*/ 0 w 1669"/>
                <a:gd name="T47" fmla="*/ 0 h 7777"/>
                <a:gd name="T48" fmla="*/ 0 w 1669"/>
                <a:gd name="T49" fmla="*/ 0 h 7777"/>
                <a:gd name="T50" fmla="*/ 0 w 1669"/>
                <a:gd name="T51" fmla="*/ 0 h 7777"/>
                <a:gd name="T52" fmla="*/ 0 w 1669"/>
                <a:gd name="T53" fmla="*/ 0 h 7777"/>
                <a:gd name="T54" fmla="*/ 0 w 1669"/>
                <a:gd name="T55" fmla="*/ 0 h 7777"/>
                <a:gd name="T56" fmla="*/ 0 w 1669"/>
                <a:gd name="T57" fmla="*/ 0 h 7777"/>
                <a:gd name="T58" fmla="*/ 0 w 1669"/>
                <a:gd name="T59" fmla="*/ 0 h 7777"/>
                <a:gd name="T60" fmla="*/ 0 w 1669"/>
                <a:gd name="T61" fmla="*/ 0 h 7777"/>
                <a:gd name="T62" fmla="*/ 0 w 1669"/>
                <a:gd name="T63" fmla="*/ 0 h 7777"/>
                <a:gd name="T64" fmla="*/ 0 w 1669"/>
                <a:gd name="T65" fmla="*/ 0 h 7777"/>
                <a:gd name="T66" fmla="*/ 0 w 1669"/>
                <a:gd name="T67" fmla="*/ 0 h 7777"/>
                <a:gd name="T68" fmla="*/ 0 w 1669"/>
                <a:gd name="T69" fmla="*/ 0 h 7777"/>
                <a:gd name="T70" fmla="*/ 0 w 1669"/>
                <a:gd name="T71" fmla="*/ 0 h 7777"/>
                <a:gd name="T72" fmla="*/ 0 w 1669"/>
                <a:gd name="T73" fmla="*/ 0 h 7777"/>
                <a:gd name="T74" fmla="*/ 0 w 1669"/>
                <a:gd name="T75" fmla="*/ 0 h 7777"/>
                <a:gd name="T76" fmla="*/ 0 w 1669"/>
                <a:gd name="T77" fmla="*/ 0 h 7777"/>
                <a:gd name="T78" fmla="*/ 0 w 1669"/>
                <a:gd name="T79" fmla="*/ 0 h 7777"/>
                <a:gd name="T80" fmla="*/ 0 w 1669"/>
                <a:gd name="T81" fmla="*/ 0 h 7777"/>
                <a:gd name="T82" fmla="*/ 0 w 1669"/>
                <a:gd name="T83" fmla="*/ 0 h 7777"/>
                <a:gd name="T84" fmla="*/ 0 w 1669"/>
                <a:gd name="T85" fmla="*/ 0 h 7777"/>
                <a:gd name="T86" fmla="*/ 0 w 1669"/>
                <a:gd name="T87" fmla="*/ 0 h 7777"/>
                <a:gd name="T88" fmla="*/ 0 w 1669"/>
                <a:gd name="T89" fmla="*/ 0 h 7777"/>
                <a:gd name="T90" fmla="*/ 0 w 1669"/>
                <a:gd name="T91" fmla="*/ 0 h 7777"/>
                <a:gd name="T92" fmla="*/ 0 w 1669"/>
                <a:gd name="T93" fmla="*/ 0 h 7777"/>
                <a:gd name="T94" fmla="*/ 0 w 1669"/>
                <a:gd name="T95" fmla="*/ 0 h 7777"/>
                <a:gd name="T96" fmla="*/ 0 w 1669"/>
                <a:gd name="T97" fmla="*/ 0 h 7777"/>
                <a:gd name="T98" fmla="*/ 0 w 1669"/>
                <a:gd name="T99" fmla="*/ 0 h 7777"/>
                <a:gd name="T100" fmla="*/ 0 w 1669"/>
                <a:gd name="T101" fmla="*/ 0 h 7777"/>
                <a:gd name="T102" fmla="*/ 0 w 1669"/>
                <a:gd name="T103" fmla="*/ 0 h 7777"/>
                <a:gd name="T104" fmla="*/ 0 w 1669"/>
                <a:gd name="T105" fmla="*/ 0 h 7777"/>
                <a:gd name="T106" fmla="*/ 0 w 1669"/>
                <a:gd name="T107" fmla="*/ 0 h 7777"/>
                <a:gd name="T108" fmla="*/ 0 w 1669"/>
                <a:gd name="T109" fmla="*/ 0 h 7777"/>
                <a:gd name="T110" fmla="*/ 0 w 1669"/>
                <a:gd name="T111" fmla="*/ 0 h 7777"/>
                <a:gd name="T112" fmla="*/ 0 w 1669"/>
                <a:gd name="T113" fmla="*/ 0 h 7777"/>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669"/>
                <a:gd name="T172" fmla="*/ 0 h 7777"/>
                <a:gd name="T173" fmla="*/ 1669 w 1669"/>
                <a:gd name="T174" fmla="*/ 7777 h 7777"/>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669" h="7777">
                  <a:moveTo>
                    <a:pt x="0" y="0"/>
                  </a:moveTo>
                  <a:lnTo>
                    <a:pt x="0" y="0"/>
                  </a:lnTo>
                  <a:lnTo>
                    <a:pt x="0" y="77"/>
                  </a:lnTo>
                  <a:lnTo>
                    <a:pt x="166" y="77"/>
                  </a:lnTo>
                  <a:lnTo>
                    <a:pt x="166" y="155"/>
                  </a:lnTo>
                  <a:lnTo>
                    <a:pt x="350" y="155"/>
                  </a:lnTo>
                  <a:lnTo>
                    <a:pt x="350" y="233"/>
                  </a:lnTo>
                  <a:lnTo>
                    <a:pt x="459" y="233"/>
                  </a:lnTo>
                  <a:lnTo>
                    <a:pt x="459" y="311"/>
                  </a:lnTo>
                  <a:lnTo>
                    <a:pt x="535" y="311"/>
                  </a:lnTo>
                  <a:lnTo>
                    <a:pt x="535" y="388"/>
                  </a:lnTo>
                  <a:lnTo>
                    <a:pt x="593" y="388"/>
                  </a:lnTo>
                  <a:lnTo>
                    <a:pt x="593" y="466"/>
                  </a:lnTo>
                  <a:lnTo>
                    <a:pt x="639" y="466"/>
                  </a:lnTo>
                  <a:lnTo>
                    <a:pt x="639" y="544"/>
                  </a:lnTo>
                  <a:lnTo>
                    <a:pt x="676" y="544"/>
                  </a:lnTo>
                  <a:lnTo>
                    <a:pt x="676" y="622"/>
                  </a:lnTo>
                  <a:lnTo>
                    <a:pt x="707" y="622"/>
                  </a:lnTo>
                  <a:lnTo>
                    <a:pt x="707" y="699"/>
                  </a:lnTo>
                  <a:lnTo>
                    <a:pt x="734" y="699"/>
                  </a:lnTo>
                  <a:lnTo>
                    <a:pt x="734" y="777"/>
                  </a:lnTo>
                  <a:lnTo>
                    <a:pt x="755" y="777"/>
                  </a:lnTo>
                  <a:lnTo>
                    <a:pt x="755" y="855"/>
                  </a:lnTo>
                  <a:lnTo>
                    <a:pt x="758" y="855"/>
                  </a:lnTo>
                  <a:lnTo>
                    <a:pt x="758" y="933"/>
                  </a:lnTo>
                  <a:lnTo>
                    <a:pt x="759" y="933"/>
                  </a:lnTo>
                  <a:lnTo>
                    <a:pt x="759" y="1011"/>
                  </a:lnTo>
                  <a:lnTo>
                    <a:pt x="759" y="1088"/>
                  </a:lnTo>
                  <a:lnTo>
                    <a:pt x="760" y="1088"/>
                  </a:lnTo>
                  <a:lnTo>
                    <a:pt x="760" y="1166"/>
                  </a:lnTo>
                  <a:lnTo>
                    <a:pt x="761" y="1166"/>
                  </a:lnTo>
                  <a:lnTo>
                    <a:pt x="761" y="1244"/>
                  </a:lnTo>
                  <a:lnTo>
                    <a:pt x="762" y="1244"/>
                  </a:lnTo>
                  <a:lnTo>
                    <a:pt x="762" y="1322"/>
                  </a:lnTo>
                  <a:lnTo>
                    <a:pt x="763" y="1322"/>
                  </a:lnTo>
                  <a:lnTo>
                    <a:pt x="763" y="1399"/>
                  </a:lnTo>
                  <a:lnTo>
                    <a:pt x="764" y="1399"/>
                  </a:lnTo>
                  <a:lnTo>
                    <a:pt x="764" y="1477"/>
                  </a:lnTo>
                  <a:lnTo>
                    <a:pt x="766" y="1477"/>
                  </a:lnTo>
                  <a:lnTo>
                    <a:pt x="766" y="1555"/>
                  </a:lnTo>
                  <a:lnTo>
                    <a:pt x="767" y="1555"/>
                  </a:lnTo>
                  <a:lnTo>
                    <a:pt x="767" y="1633"/>
                  </a:lnTo>
                  <a:lnTo>
                    <a:pt x="768" y="1633"/>
                  </a:lnTo>
                  <a:lnTo>
                    <a:pt x="768" y="1710"/>
                  </a:lnTo>
                  <a:lnTo>
                    <a:pt x="770" y="1710"/>
                  </a:lnTo>
                  <a:lnTo>
                    <a:pt x="770" y="1788"/>
                  </a:lnTo>
                  <a:lnTo>
                    <a:pt x="771" y="1788"/>
                  </a:lnTo>
                  <a:lnTo>
                    <a:pt x="771" y="1866"/>
                  </a:lnTo>
                  <a:lnTo>
                    <a:pt x="774" y="1866"/>
                  </a:lnTo>
                  <a:lnTo>
                    <a:pt x="774" y="1944"/>
                  </a:lnTo>
                  <a:lnTo>
                    <a:pt x="775" y="1944"/>
                  </a:lnTo>
                  <a:lnTo>
                    <a:pt x="775" y="2022"/>
                  </a:lnTo>
                  <a:lnTo>
                    <a:pt x="777" y="2022"/>
                  </a:lnTo>
                  <a:lnTo>
                    <a:pt x="777" y="2099"/>
                  </a:lnTo>
                  <a:lnTo>
                    <a:pt x="780" y="2099"/>
                  </a:lnTo>
                  <a:lnTo>
                    <a:pt x="780" y="2177"/>
                  </a:lnTo>
                  <a:lnTo>
                    <a:pt x="781" y="2177"/>
                  </a:lnTo>
                  <a:lnTo>
                    <a:pt x="781" y="2255"/>
                  </a:lnTo>
                  <a:lnTo>
                    <a:pt x="782" y="2255"/>
                  </a:lnTo>
                  <a:lnTo>
                    <a:pt x="782" y="2333"/>
                  </a:lnTo>
                  <a:lnTo>
                    <a:pt x="784" y="2333"/>
                  </a:lnTo>
                  <a:lnTo>
                    <a:pt x="784" y="2410"/>
                  </a:lnTo>
                  <a:lnTo>
                    <a:pt x="786" y="2410"/>
                  </a:lnTo>
                  <a:lnTo>
                    <a:pt x="786" y="2488"/>
                  </a:lnTo>
                  <a:lnTo>
                    <a:pt x="789" y="2488"/>
                  </a:lnTo>
                  <a:lnTo>
                    <a:pt x="789" y="2566"/>
                  </a:lnTo>
                  <a:lnTo>
                    <a:pt x="792" y="2566"/>
                  </a:lnTo>
                  <a:lnTo>
                    <a:pt x="792" y="2644"/>
                  </a:lnTo>
                  <a:lnTo>
                    <a:pt x="794" y="2644"/>
                  </a:lnTo>
                  <a:lnTo>
                    <a:pt x="794" y="2721"/>
                  </a:lnTo>
                  <a:lnTo>
                    <a:pt x="796" y="2721"/>
                  </a:lnTo>
                  <a:lnTo>
                    <a:pt x="796" y="2799"/>
                  </a:lnTo>
                  <a:lnTo>
                    <a:pt x="800" y="2799"/>
                  </a:lnTo>
                  <a:lnTo>
                    <a:pt x="800" y="2877"/>
                  </a:lnTo>
                  <a:lnTo>
                    <a:pt x="801" y="2877"/>
                  </a:lnTo>
                  <a:lnTo>
                    <a:pt x="801" y="2955"/>
                  </a:lnTo>
                  <a:lnTo>
                    <a:pt x="803" y="2955"/>
                  </a:lnTo>
                  <a:lnTo>
                    <a:pt x="803" y="3033"/>
                  </a:lnTo>
                  <a:lnTo>
                    <a:pt x="805" y="3033"/>
                  </a:lnTo>
                  <a:lnTo>
                    <a:pt x="805" y="3110"/>
                  </a:lnTo>
                  <a:lnTo>
                    <a:pt x="809" y="3110"/>
                  </a:lnTo>
                  <a:lnTo>
                    <a:pt x="809" y="3188"/>
                  </a:lnTo>
                  <a:lnTo>
                    <a:pt x="811" y="3188"/>
                  </a:lnTo>
                  <a:lnTo>
                    <a:pt x="811" y="3266"/>
                  </a:lnTo>
                  <a:lnTo>
                    <a:pt x="814" y="3266"/>
                  </a:lnTo>
                  <a:lnTo>
                    <a:pt x="814" y="3344"/>
                  </a:lnTo>
                  <a:lnTo>
                    <a:pt x="817" y="3344"/>
                  </a:lnTo>
                  <a:lnTo>
                    <a:pt x="817" y="3421"/>
                  </a:lnTo>
                  <a:lnTo>
                    <a:pt x="820" y="3421"/>
                  </a:lnTo>
                  <a:lnTo>
                    <a:pt x="820" y="3499"/>
                  </a:lnTo>
                  <a:lnTo>
                    <a:pt x="821" y="3499"/>
                  </a:lnTo>
                  <a:lnTo>
                    <a:pt x="821" y="3577"/>
                  </a:lnTo>
                  <a:lnTo>
                    <a:pt x="823" y="3577"/>
                  </a:lnTo>
                  <a:lnTo>
                    <a:pt x="823" y="3655"/>
                  </a:lnTo>
                  <a:lnTo>
                    <a:pt x="827" y="3655"/>
                  </a:lnTo>
                  <a:lnTo>
                    <a:pt x="827" y="3732"/>
                  </a:lnTo>
                  <a:lnTo>
                    <a:pt x="831" y="3732"/>
                  </a:lnTo>
                  <a:lnTo>
                    <a:pt x="831" y="3810"/>
                  </a:lnTo>
                  <a:lnTo>
                    <a:pt x="833" y="3810"/>
                  </a:lnTo>
                  <a:lnTo>
                    <a:pt x="833" y="3888"/>
                  </a:lnTo>
                  <a:lnTo>
                    <a:pt x="834" y="3888"/>
                  </a:lnTo>
                  <a:lnTo>
                    <a:pt x="834" y="3966"/>
                  </a:lnTo>
                  <a:lnTo>
                    <a:pt x="836" y="3966"/>
                  </a:lnTo>
                  <a:lnTo>
                    <a:pt x="836" y="4044"/>
                  </a:lnTo>
                  <a:lnTo>
                    <a:pt x="841" y="4044"/>
                  </a:lnTo>
                  <a:lnTo>
                    <a:pt x="841" y="4121"/>
                  </a:lnTo>
                  <a:lnTo>
                    <a:pt x="844" y="4121"/>
                  </a:lnTo>
                  <a:lnTo>
                    <a:pt x="844" y="4199"/>
                  </a:lnTo>
                  <a:lnTo>
                    <a:pt x="847" y="4199"/>
                  </a:lnTo>
                  <a:lnTo>
                    <a:pt x="847" y="4277"/>
                  </a:lnTo>
                  <a:lnTo>
                    <a:pt x="848" y="4277"/>
                  </a:lnTo>
                  <a:lnTo>
                    <a:pt x="848" y="4355"/>
                  </a:lnTo>
                  <a:lnTo>
                    <a:pt x="850" y="4355"/>
                  </a:lnTo>
                  <a:lnTo>
                    <a:pt x="850" y="4432"/>
                  </a:lnTo>
                  <a:lnTo>
                    <a:pt x="854" y="4432"/>
                  </a:lnTo>
                  <a:lnTo>
                    <a:pt x="854" y="4510"/>
                  </a:lnTo>
                  <a:lnTo>
                    <a:pt x="857" y="4510"/>
                  </a:lnTo>
                  <a:lnTo>
                    <a:pt x="857" y="4588"/>
                  </a:lnTo>
                  <a:lnTo>
                    <a:pt x="859" y="4588"/>
                  </a:lnTo>
                  <a:lnTo>
                    <a:pt x="859" y="4666"/>
                  </a:lnTo>
                  <a:lnTo>
                    <a:pt x="863" y="4666"/>
                  </a:lnTo>
                  <a:lnTo>
                    <a:pt x="863" y="4743"/>
                  </a:lnTo>
                  <a:lnTo>
                    <a:pt x="865" y="4743"/>
                  </a:lnTo>
                  <a:lnTo>
                    <a:pt x="865" y="4821"/>
                  </a:lnTo>
                  <a:lnTo>
                    <a:pt x="866" y="4821"/>
                  </a:lnTo>
                  <a:lnTo>
                    <a:pt x="866" y="4899"/>
                  </a:lnTo>
                  <a:lnTo>
                    <a:pt x="868" y="4899"/>
                  </a:lnTo>
                  <a:lnTo>
                    <a:pt x="868" y="4977"/>
                  </a:lnTo>
                  <a:lnTo>
                    <a:pt x="871" y="4977"/>
                  </a:lnTo>
                  <a:lnTo>
                    <a:pt x="871" y="5055"/>
                  </a:lnTo>
                  <a:lnTo>
                    <a:pt x="874" y="5055"/>
                  </a:lnTo>
                  <a:lnTo>
                    <a:pt x="874" y="5132"/>
                  </a:lnTo>
                  <a:lnTo>
                    <a:pt x="876" y="5132"/>
                  </a:lnTo>
                  <a:lnTo>
                    <a:pt x="876" y="5210"/>
                  </a:lnTo>
                  <a:lnTo>
                    <a:pt x="879" y="5210"/>
                  </a:lnTo>
                  <a:lnTo>
                    <a:pt x="879" y="5288"/>
                  </a:lnTo>
                  <a:lnTo>
                    <a:pt x="881" y="5288"/>
                  </a:lnTo>
                  <a:lnTo>
                    <a:pt x="881" y="5366"/>
                  </a:lnTo>
                  <a:lnTo>
                    <a:pt x="883" y="5366"/>
                  </a:lnTo>
                  <a:lnTo>
                    <a:pt x="883" y="5443"/>
                  </a:lnTo>
                  <a:lnTo>
                    <a:pt x="885" y="5443"/>
                  </a:lnTo>
                  <a:lnTo>
                    <a:pt x="885" y="5521"/>
                  </a:lnTo>
                  <a:lnTo>
                    <a:pt x="887" y="5521"/>
                  </a:lnTo>
                  <a:lnTo>
                    <a:pt x="887" y="5599"/>
                  </a:lnTo>
                  <a:lnTo>
                    <a:pt x="888" y="5599"/>
                  </a:lnTo>
                  <a:lnTo>
                    <a:pt x="888" y="5677"/>
                  </a:lnTo>
                  <a:lnTo>
                    <a:pt x="890" y="5677"/>
                  </a:lnTo>
                  <a:lnTo>
                    <a:pt x="890" y="5754"/>
                  </a:lnTo>
                  <a:lnTo>
                    <a:pt x="892" y="5754"/>
                  </a:lnTo>
                  <a:lnTo>
                    <a:pt x="892" y="5832"/>
                  </a:lnTo>
                  <a:lnTo>
                    <a:pt x="894" y="5832"/>
                  </a:lnTo>
                  <a:lnTo>
                    <a:pt x="894" y="5910"/>
                  </a:lnTo>
                  <a:lnTo>
                    <a:pt x="896" y="5910"/>
                  </a:lnTo>
                  <a:lnTo>
                    <a:pt x="896" y="5988"/>
                  </a:lnTo>
                  <a:lnTo>
                    <a:pt x="897" y="5988"/>
                  </a:lnTo>
                  <a:lnTo>
                    <a:pt x="897" y="6066"/>
                  </a:lnTo>
                  <a:lnTo>
                    <a:pt x="899" y="6066"/>
                  </a:lnTo>
                  <a:lnTo>
                    <a:pt x="899" y="6143"/>
                  </a:lnTo>
                  <a:lnTo>
                    <a:pt x="901" y="6143"/>
                  </a:lnTo>
                  <a:lnTo>
                    <a:pt x="901" y="6221"/>
                  </a:lnTo>
                  <a:lnTo>
                    <a:pt x="902" y="6221"/>
                  </a:lnTo>
                  <a:lnTo>
                    <a:pt x="902" y="6299"/>
                  </a:lnTo>
                  <a:lnTo>
                    <a:pt x="903" y="6299"/>
                  </a:lnTo>
                  <a:lnTo>
                    <a:pt x="903" y="6377"/>
                  </a:lnTo>
                  <a:lnTo>
                    <a:pt x="904" y="6377"/>
                  </a:lnTo>
                  <a:lnTo>
                    <a:pt x="904" y="6454"/>
                  </a:lnTo>
                  <a:lnTo>
                    <a:pt x="906" y="6454"/>
                  </a:lnTo>
                  <a:lnTo>
                    <a:pt x="906" y="6532"/>
                  </a:lnTo>
                  <a:lnTo>
                    <a:pt x="906" y="6610"/>
                  </a:lnTo>
                  <a:lnTo>
                    <a:pt x="908" y="6610"/>
                  </a:lnTo>
                  <a:lnTo>
                    <a:pt x="908" y="6688"/>
                  </a:lnTo>
                  <a:lnTo>
                    <a:pt x="908" y="6765"/>
                  </a:lnTo>
                  <a:lnTo>
                    <a:pt x="909" y="6765"/>
                  </a:lnTo>
                  <a:lnTo>
                    <a:pt x="909" y="6843"/>
                  </a:lnTo>
                  <a:lnTo>
                    <a:pt x="909" y="6921"/>
                  </a:lnTo>
                  <a:lnTo>
                    <a:pt x="913" y="6921"/>
                  </a:lnTo>
                  <a:lnTo>
                    <a:pt x="913" y="6999"/>
                  </a:lnTo>
                  <a:lnTo>
                    <a:pt x="933" y="6999"/>
                  </a:lnTo>
                  <a:lnTo>
                    <a:pt x="933" y="7077"/>
                  </a:lnTo>
                  <a:lnTo>
                    <a:pt x="959" y="7077"/>
                  </a:lnTo>
                  <a:lnTo>
                    <a:pt x="959" y="7154"/>
                  </a:lnTo>
                  <a:lnTo>
                    <a:pt x="990" y="7154"/>
                  </a:lnTo>
                  <a:lnTo>
                    <a:pt x="990" y="7232"/>
                  </a:lnTo>
                  <a:lnTo>
                    <a:pt x="1028" y="7232"/>
                  </a:lnTo>
                  <a:lnTo>
                    <a:pt x="1028" y="7310"/>
                  </a:lnTo>
                  <a:lnTo>
                    <a:pt x="1073" y="7310"/>
                  </a:lnTo>
                  <a:lnTo>
                    <a:pt x="1073" y="7388"/>
                  </a:lnTo>
                  <a:lnTo>
                    <a:pt x="1131" y="7388"/>
                  </a:lnTo>
                  <a:lnTo>
                    <a:pt x="1131" y="7465"/>
                  </a:lnTo>
                  <a:lnTo>
                    <a:pt x="1206" y="7465"/>
                  </a:lnTo>
                  <a:lnTo>
                    <a:pt x="1206" y="7543"/>
                  </a:lnTo>
                  <a:lnTo>
                    <a:pt x="1314" y="7543"/>
                  </a:lnTo>
                  <a:lnTo>
                    <a:pt x="1314" y="7621"/>
                  </a:lnTo>
                  <a:lnTo>
                    <a:pt x="1496" y="7621"/>
                  </a:lnTo>
                  <a:lnTo>
                    <a:pt x="1496" y="7699"/>
                  </a:lnTo>
                  <a:lnTo>
                    <a:pt x="1665" y="7699"/>
                  </a:lnTo>
                  <a:lnTo>
                    <a:pt x="1665" y="7777"/>
                  </a:lnTo>
                  <a:lnTo>
                    <a:pt x="1669" y="7777"/>
                  </a:lnTo>
                  <a:lnTo>
                    <a:pt x="1669" y="7699"/>
                  </a:lnTo>
                  <a:lnTo>
                    <a:pt x="1665" y="7699"/>
                  </a:lnTo>
                  <a:lnTo>
                    <a:pt x="1665" y="7621"/>
                  </a:lnTo>
                  <a:lnTo>
                    <a:pt x="1496" y="7621"/>
                  </a:lnTo>
                  <a:lnTo>
                    <a:pt x="1496" y="7543"/>
                  </a:lnTo>
                  <a:lnTo>
                    <a:pt x="1314" y="7543"/>
                  </a:lnTo>
                  <a:lnTo>
                    <a:pt x="1314" y="7465"/>
                  </a:lnTo>
                  <a:lnTo>
                    <a:pt x="1206" y="7465"/>
                  </a:lnTo>
                  <a:lnTo>
                    <a:pt x="1206" y="7388"/>
                  </a:lnTo>
                  <a:lnTo>
                    <a:pt x="1131" y="7388"/>
                  </a:lnTo>
                  <a:lnTo>
                    <a:pt x="1131" y="7310"/>
                  </a:lnTo>
                  <a:lnTo>
                    <a:pt x="1073" y="7310"/>
                  </a:lnTo>
                  <a:lnTo>
                    <a:pt x="1073" y="7232"/>
                  </a:lnTo>
                  <a:lnTo>
                    <a:pt x="1028" y="7232"/>
                  </a:lnTo>
                  <a:lnTo>
                    <a:pt x="1028" y="7154"/>
                  </a:lnTo>
                  <a:lnTo>
                    <a:pt x="990" y="7154"/>
                  </a:lnTo>
                  <a:lnTo>
                    <a:pt x="990" y="7077"/>
                  </a:lnTo>
                  <a:lnTo>
                    <a:pt x="959" y="7077"/>
                  </a:lnTo>
                  <a:lnTo>
                    <a:pt x="959" y="6999"/>
                  </a:lnTo>
                  <a:lnTo>
                    <a:pt x="933" y="6999"/>
                  </a:lnTo>
                  <a:lnTo>
                    <a:pt x="933" y="6921"/>
                  </a:lnTo>
                  <a:lnTo>
                    <a:pt x="913" y="6921"/>
                  </a:lnTo>
                  <a:lnTo>
                    <a:pt x="913" y="6843"/>
                  </a:lnTo>
                  <a:lnTo>
                    <a:pt x="909" y="6843"/>
                  </a:lnTo>
                  <a:lnTo>
                    <a:pt x="909" y="6765"/>
                  </a:lnTo>
                  <a:lnTo>
                    <a:pt x="909" y="6688"/>
                  </a:lnTo>
                  <a:lnTo>
                    <a:pt x="908" y="6688"/>
                  </a:lnTo>
                  <a:lnTo>
                    <a:pt x="908" y="6610"/>
                  </a:lnTo>
                  <a:lnTo>
                    <a:pt x="908" y="6532"/>
                  </a:lnTo>
                  <a:lnTo>
                    <a:pt x="906" y="6532"/>
                  </a:lnTo>
                  <a:lnTo>
                    <a:pt x="906" y="6454"/>
                  </a:lnTo>
                  <a:lnTo>
                    <a:pt x="906" y="6377"/>
                  </a:lnTo>
                  <a:lnTo>
                    <a:pt x="904" y="6377"/>
                  </a:lnTo>
                  <a:lnTo>
                    <a:pt x="904" y="6299"/>
                  </a:lnTo>
                  <a:lnTo>
                    <a:pt x="903" y="6299"/>
                  </a:lnTo>
                  <a:lnTo>
                    <a:pt x="903" y="6221"/>
                  </a:lnTo>
                  <a:lnTo>
                    <a:pt x="902" y="6221"/>
                  </a:lnTo>
                  <a:lnTo>
                    <a:pt x="902" y="6143"/>
                  </a:lnTo>
                  <a:lnTo>
                    <a:pt x="901" y="6143"/>
                  </a:lnTo>
                  <a:lnTo>
                    <a:pt x="901" y="6066"/>
                  </a:lnTo>
                  <a:lnTo>
                    <a:pt x="899" y="6066"/>
                  </a:lnTo>
                  <a:lnTo>
                    <a:pt x="899" y="5988"/>
                  </a:lnTo>
                  <a:lnTo>
                    <a:pt x="897" y="5988"/>
                  </a:lnTo>
                  <a:lnTo>
                    <a:pt x="897" y="5910"/>
                  </a:lnTo>
                  <a:lnTo>
                    <a:pt x="896" y="5910"/>
                  </a:lnTo>
                  <a:lnTo>
                    <a:pt x="896" y="5832"/>
                  </a:lnTo>
                  <a:lnTo>
                    <a:pt x="894" y="5832"/>
                  </a:lnTo>
                  <a:lnTo>
                    <a:pt x="894" y="5754"/>
                  </a:lnTo>
                  <a:lnTo>
                    <a:pt x="892" y="5754"/>
                  </a:lnTo>
                  <a:lnTo>
                    <a:pt x="892" y="5677"/>
                  </a:lnTo>
                  <a:lnTo>
                    <a:pt x="890" y="5677"/>
                  </a:lnTo>
                  <a:lnTo>
                    <a:pt x="890" y="5599"/>
                  </a:lnTo>
                  <a:lnTo>
                    <a:pt x="888" y="5599"/>
                  </a:lnTo>
                  <a:lnTo>
                    <a:pt x="888" y="5521"/>
                  </a:lnTo>
                  <a:lnTo>
                    <a:pt x="887" y="5521"/>
                  </a:lnTo>
                  <a:lnTo>
                    <a:pt x="887" y="5443"/>
                  </a:lnTo>
                  <a:lnTo>
                    <a:pt x="885" y="5443"/>
                  </a:lnTo>
                  <a:lnTo>
                    <a:pt x="885" y="5366"/>
                  </a:lnTo>
                  <a:lnTo>
                    <a:pt x="883" y="5366"/>
                  </a:lnTo>
                  <a:lnTo>
                    <a:pt x="883" y="5288"/>
                  </a:lnTo>
                  <a:lnTo>
                    <a:pt x="881" y="5288"/>
                  </a:lnTo>
                  <a:lnTo>
                    <a:pt x="881" y="5210"/>
                  </a:lnTo>
                  <a:lnTo>
                    <a:pt x="879" y="5210"/>
                  </a:lnTo>
                  <a:lnTo>
                    <a:pt x="879" y="5132"/>
                  </a:lnTo>
                  <a:lnTo>
                    <a:pt x="876" y="5132"/>
                  </a:lnTo>
                  <a:lnTo>
                    <a:pt x="876" y="5055"/>
                  </a:lnTo>
                  <a:lnTo>
                    <a:pt x="874" y="5055"/>
                  </a:lnTo>
                  <a:lnTo>
                    <a:pt x="874" y="4977"/>
                  </a:lnTo>
                  <a:lnTo>
                    <a:pt x="871" y="4977"/>
                  </a:lnTo>
                  <a:lnTo>
                    <a:pt x="871" y="4899"/>
                  </a:lnTo>
                  <a:lnTo>
                    <a:pt x="868" y="4899"/>
                  </a:lnTo>
                  <a:lnTo>
                    <a:pt x="868" y="4821"/>
                  </a:lnTo>
                  <a:lnTo>
                    <a:pt x="866" y="4821"/>
                  </a:lnTo>
                  <a:lnTo>
                    <a:pt x="866" y="4743"/>
                  </a:lnTo>
                  <a:lnTo>
                    <a:pt x="865" y="4743"/>
                  </a:lnTo>
                  <a:lnTo>
                    <a:pt x="865" y="4666"/>
                  </a:lnTo>
                  <a:lnTo>
                    <a:pt x="863" y="4666"/>
                  </a:lnTo>
                  <a:lnTo>
                    <a:pt x="863" y="4588"/>
                  </a:lnTo>
                  <a:lnTo>
                    <a:pt x="859" y="4588"/>
                  </a:lnTo>
                  <a:lnTo>
                    <a:pt x="859" y="4510"/>
                  </a:lnTo>
                  <a:lnTo>
                    <a:pt x="857" y="4510"/>
                  </a:lnTo>
                  <a:lnTo>
                    <a:pt x="857" y="4432"/>
                  </a:lnTo>
                  <a:lnTo>
                    <a:pt x="854" y="4432"/>
                  </a:lnTo>
                  <a:lnTo>
                    <a:pt x="854" y="4355"/>
                  </a:lnTo>
                  <a:lnTo>
                    <a:pt x="850" y="4355"/>
                  </a:lnTo>
                  <a:lnTo>
                    <a:pt x="850" y="4277"/>
                  </a:lnTo>
                  <a:lnTo>
                    <a:pt x="848" y="4277"/>
                  </a:lnTo>
                  <a:lnTo>
                    <a:pt x="848" y="4199"/>
                  </a:lnTo>
                  <a:lnTo>
                    <a:pt x="847" y="4199"/>
                  </a:lnTo>
                  <a:lnTo>
                    <a:pt x="847" y="4121"/>
                  </a:lnTo>
                  <a:lnTo>
                    <a:pt x="844" y="4121"/>
                  </a:lnTo>
                  <a:lnTo>
                    <a:pt x="844" y="4044"/>
                  </a:lnTo>
                  <a:lnTo>
                    <a:pt x="841" y="4044"/>
                  </a:lnTo>
                  <a:lnTo>
                    <a:pt x="841" y="3966"/>
                  </a:lnTo>
                  <a:lnTo>
                    <a:pt x="836" y="3966"/>
                  </a:lnTo>
                  <a:lnTo>
                    <a:pt x="836" y="3888"/>
                  </a:lnTo>
                  <a:lnTo>
                    <a:pt x="834" y="3888"/>
                  </a:lnTo>
                  <a:lnTo>
                    <a:pt x="834" y="3810"/>
                  </a:lnTo>
                  <a:lnTo>
                    <a:pt x="833" y="3810"/>
                  </a:lnTo>
                  <a:lnTo>
                    <a:pt x="833" y="3732"/>
                  </a:lnTo>
                  <a:lnTo>
                    <a:pt x="831" y="3732"/>
                  </a:lnTo>
                  <a:lnTo>
                    <a:pt x="831" y="3655"/>
                  </a:lnTo>
                  <a:lnTo>
                    <a:pt x="827" y="3655"/>
                  </a:lnTo>
                  <a:lnTo>
                    <a:pt x="827" y="3577"/>
                  </a:lnTo>
                  <a:lnTo>
                    <a:pt x="823" y="3577"/>
                  </a:lnTo>
                  <a:lnTo>
                    <a:pt x="823" y="3499"/>
                  </a:lnTo>
                  <a:lnTo>
                    <a:pt x="821" y="3499"/>
                  </a:lnTo>
                  <a:lnTo>
                    <a:pt x="821" y="3421"/>
                  </a:lnTo>
                  <a:lnTo>
                    <a:pt x="820" y="3421"/>
                  </a:lnTo>
                  <a:lnTo>
                    <a:pt x="820" y="3344"/>
                  </a:lnTo>
                  <a:lnTo>
                    <a:pt x="817" y="3344"/>
                  </a:lnTo>
                  <a:lnTo>
                    <a:pt x="817" y="3266"/>
                  </a:lnTo>
                  <a:lnTo>
                    <a:pt x="814" y="3266"/>
                  </a:lnTo>
                  <a:lnTo>
                    <a:pt x="814" y="3188"/>
                  </a:lnTo>
                  <a:lnTo>
                    <a:pt x="811" y="3188"/>
                  </a:lnTo>
                  <a:lnTo>
                    <a:pt x="811" y="3110"/>
                  </a:lnTo>
                  <a:lnTo>
                    <a:pt x="809" y="3110"/>
                  </a:lnTo>
                  <a:lnTo>
                    <a:pt x="809" y="3033"/>
                  </a:lnTo>
                  <a:lnTo>
                    <a:pt x="805" y="3033"/>
                  </a:lnTo>
                  <a:lnTo>
                    <a:pt x="805" y="2955"/>
                  </a:lnTo>
                  <a:lnTo>
                    <a:pt x="803" y="2955"/>
                  </a:lnTo>
                  <a:lnTo>
                    <a:pt x="803" y="2877"/>
                  </a:lnTo>
                  <a:lnTo>
                    <a:pt x="801" y="2877"/>
                  </a:lnTo>
                  <a:lnTo>
                    <a:pt x="801" y="2799"/>
                  </a:lnTo>
                  <a:lnTo>
                    <a:pt x="800" y="2799"/>
                  </a:lnTo>
                  <a:lnTo>
                    <a:pt x="800" y="2721"/>
                  </a:lnTo>
                  <a:lnTo>
                    <a:pt x="796" y="2721"/>
                  </a:lnTo>
                  <a:lnTo>
                    <a:pt x="796" y="2644"/>
                  </a:lnTo>
                  <a:lnTo>
                    <a:pt x="794" y="2644"/>
                  </a:lnTo>
                  <a:lnTo>
                    <a:pt x="794" y="2566"/>
                  </a:lnTo>
                  <a:lnTo>
                    <a:pt x="792" y="2566"/>
                  </a:lnTo>
                  <a:lnTo>
                    <a:pt x="792" y="2488"/>
                  </a:lnTo>
                  <a:lnTo>
                    <a:pt x="789" y="2488"/>
                  </a:lnTo>
                  <a:lnTo>
                    <a:pt x="789" y="2410"/>
                  </a:lnTo>
                  <a:lnTo>
                    <a:pt x="786" y="2410"/>
                  </a:lnTo>
                  <a:lnTo>
                    <a:pt x="786" y="2333"/>
                  </a:lnTo>
                  <a:lnTo>
                    <a:pt x="784" y="2333"/>
                  </a:lnTo>
                  <a:lnTo>
                    <a:pt x="784" y="2255"/>
                  </a:lnTo>
                  <a:lnTo>
                    <a:pt x="782" y="2255"/>
                  </a:lnTo>
                  <a:lnTo>
                    <a:pt x="782" y="2177"/>
                  </a:lnTo>
                  <a:lnTo>
                    <a:pt x="781" y="2177"/>
                  </a:lnTo>
                  <a:lnTo>
                    <a:pt x="781" y="2099"/>
                  </a:lnTo>
                  <a:lnTo>
                    <a:pt x="780" y="2099"/>
                  </a:lnTo>
                  <a:lnTo>
                    <a:pt x="780" y="2022"/>
                  </a:lnTo>
                  <a:lnTo>
                    <a:pt x="777" y="2022"/>
                  </a:lnTo>
                  <a:lnTo>
                    <a:pt x="777" y="1944"/>
                  </a:lnTo>
                  <a:lnTo>
                    <a:pt x="775" y="1944"/>
                  </a:lnTo>
                  <a:lnTo>
                    <a:pt x="775" y="1866"/>
                  </a:lnTo>
                  <a:lnTo>
                    <a:pt x="774" y="1866"/>
                  </a:lnTo>
                  <a:lnTo>
                    <a:pt x="774" y="1788"/>
                  </a:lnTo>
                  <a:lnTo>
                    <a:pt x="771" y="1788"/>
                  </a:lnTo>
                  <a:lnTo>
                    <a:pt x="771" y="1710"/>
                  </a:lnTo>
                  <a:lnTo>
                    <a:pt x="770" y="1710"/>
                  </a:lnTo>
                  <a:lnTo>
                    <a:pt x="770" y="1633"/>
                  </a:lnTo>
                  <a:lnTo>
                    <a:pt x="768" y="1633"/>
                  </a:lnTo>
                  <a:lnTo>
                    <a:pt x="768" y="1555"/>
                  </a:lnTo>
                  <a:lnTo>
                    <a:pt x="767" y="1555"/>
                  </a:lnTo>
                  <a:lnTo>
                    <a:pt x="767" y="1477"/>
                  </a:lnTo>
                  <a:lnTo>
                    <a:pt x="766" y="1477"/>
                  </a:lnTo>
                  <a:lnTo>
                    <a:pt x="766" y="1399"/>
                  </a:lnTo>
                  <a:lnTo>
                    <a:pt x="764" y="1399"/>
                  </a:lnTo>
                  <a:lnTo>
                    <a:pt x="764" y="1322"/>
                  </a:lnTo>
                  <a:lnTo>
                    <a:pt x="763" y="1322"/>
                  </a:lnTo>
                  <a:lnTo>
                    <a:pt x="763" y="1244"/>
                  </a:lnTo>
                  <a:lnTo>
                    <a:pt x="762" y="1244"/>
                  </a:lnTo>
                  <a:lnTo>
                    <a:pt x="762" y="1166"/>
                  </a:lnTo>
                  <a:lnTo>
                    <a:pt x="761" y="1166"/>
                  </a:lnTo>
                  <a:lnTo>
                    <a:pt x="761" y="1088"/>
                  </a:lnTo>
                  <a:lnTo>
                    <a:pt x="760" y="1088"/>
                  </a:lnTo>
                  <a:lnTo>
                    <a:pt x="760" y="1011"/>
                  </a:lnTo>
                  <a:lnTo>
                    <a:pt x="759" y="1011"/>
                  </a:lnTo>
                  <a:lnTo>
                    <a:pt x="759" y="933"/>
                  </a:lnTo>
                  <a:lnTo>
                    <a:pt x="759" y="855"/>
                  </a:lnTo>
                  <a:lnTo>
                    <a:pt x="758" y="855"/>
                  </a:lnTo>
                  <a:lnTo>
                    <a:pt x="758" y="777"/>
                  </a:lnTo>
                  <a:lnTo>
                    <a:pt x="755" y="777"/>
                  </a:lnTo>
                  <a:lnTo>
                    <a:pt x="755" y="699"/>
                  </a:lnTo>
                  <a:lnTo>
                    <a:pt x="734" y="699"/>
                  </a:lnTo>
                  <a:lnTo>
                    <a:pt x="734" y="622"/>
                  </a:lnTo>
                  <a:lnTo>
                    <a:pt x="707" y="622"/>
                  </a:lnTo>
                  <a:lnTo>
                    <a:pt x="707" y="544"/>
                  </a:lnTo>
                  <a:lnTo>
                    <a:pt x="676" y="544"/>
                  </a:lnTo>
                  <a:lnTo>
                    <a:pt x="676" y="466"/>
                  </a:lnTo>
                  <a:lnTo>
                    <a:pt x="639" y="466"/>
                  </a:lnTo>
                  <a:lnTo>
                    <a:pt x="639" y="388"/>
                  </a:lnTo>
                  <a:lnTo>
                    <a:pt x="593" y="388"/>
                  </a:lnTo>
                  <a:lnTo>
                    <a:pt x="593" y="311"/>
                  </a:lnTo>
                  <a:lnTo>
                    <a:pt x="535" y="311"/>
                  </a:lnTo>
                  <a:lnTo>
                    <a:pt x="535" y="233"/>
                  </a:lnTo>
                  <a:lnTo>
                    <a:pt x="459" y="233"/>
                  </a:lnTo>
                  <a:lnTo>
                    <a:pt x="459" y="155"/>
                  </a:lnTo>
                  <a:lnTo>
                    <a:pt x="350" y="155"/>
                  </a:lnTo>
                  <a:lnTo>
                    <a:pt x="350" y="77"/>
                  </a:lnTo>
                  <a:lnTo>
                    <a:pt x="166" y="77"/>
                  </a:lnTo>
                  <a:lnTo>
                    <a:pt x="166" y="0"/>
                  </a:lnTo>
                  <a:lnTo>
                    <a:pt x="0" y="0"/>
                  </a:lnTo>
                </a:path>
              </a:pathLst>
            </a:custGeom>
            <a:noFill/>
            <a:ln w="30163">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61139" name="Freeform 17"/>
            <p:cNvSpPr>
              <a:spLocks/>
            </p:cNvSpPr>
            <p:nvPr/>
          </p:nvSpPr>
          <p:spPr bwMode="auto">
            <a:xfrm flipV="1">
              <a:off x="1614" y="190"/>
              <a:ext cx="2396" cy="982"/>
            </a:xfrm>
            <a:custGeom>
              <a:avLst/>
              <a:gdLst>
                <a:gd name="T0" fmla="*/ 0 w 6149"/>
                <a:gd name="T1" fmla="*/ 0 h 7777"/>
                <a:gd name="T2" fmla="*/ 0 w 6149"/>
                <a:gd name="T3" fmla="*/ 0 h 7777"/>
                <a:gd name="T4" fmla="*/ 0 w 6149"/>
                <a:gd name="T5" fmla="*/ 0 h 7777"/>
                <a:gd name="T6" fmla="*/ 0 w 6149"/>
                <a:gd name="T7" fmla="*/ 0 h 7777"/>
                <a:gd name="T8" fmla="*/ 0 w 6149"/>
                <a:gd name="T9" fmla="*/ 0 h 7777"/>
                <a:gd name="T10" fmla="*/ 0 w 6149"/>
                <a:gd name="T11" fmla="*/ 0 h 7777"/>
                <a:gd name="T12" fmla="*/ 0 w 6149"/>
                <a:gd name="T13" fmla="*/ 0 h 7777"/>
                <a:gd name="T14" fmla="*/ 0 w 6149"/>
                <a:gd name="T15" fmla="*/ 0 h 7777"/>
                <a:gd name="T16" fmla="*/ 0 w 6149"/>
                <a:gd name="T17" fmla="*/ 0 h 7777"/>
                <a:gd name="T18" fmla="*/ 0 w 6149"/>
                <a:gd name="T19" fmla="*/ 0 h 7777"/>
                <a:gd name="T20" fmla="*/ 0 w 6149"/>
                <a:gd name="T21" fmla="*/ 0 h 7777"/>
                <a:gd name="T22" fmla="*/ 0 w 6149"/>
                <a:gd name="T23" fmla="*/ 0 h 7777"/>
                <a:gd name="T24" fmla="*/ 0 w 6149"/>
                <a:gd name="T25" fmla="*/ 0 h 7777"/>
                <a:gd name="T26" fmla="*/ 0 w 6149"/>
                <a:gd name="T27" fmla="*/ 0 h 7777"/>
                <a:gd name="T28" fmla="*/ 0 w 6149"/>
                <a:gd name="T29" fmla="*/ 0 h 7777"/>
                <a:gd name="T30" fmla="*/ 0 w 6149"/>
                <a:gd name="T31" fmla="*/ 0 h 7777"/>
                <a:gd name="T32" fmla="*/ 0 w 6149"/>
                <a:gd name="T33" fmla="*/ 0 h 7777"/>
                <a:gd name="T34" fmla="*/ 0 w 6149"/>
                <a:gd name="T35" fmla="*/ 0 h 7777"/>
                <a:gd name="T36" fmla="*/ 0 w 6149"/>
                <a:gd name="T37" fmla="*/ 0 h 7777"/>
                <a:gd name="T38" fmla="*/ 0 w 6149"/>
                <a:gd name="T39" fmla="*/ 0 h 7777"/>
                <a:gd name="T40" fmla="*/ 0 w 6149"/>
                <a:gd name="T41" fmla="*/ 0 h 7777"/>
                <a:gd name="T42" fmla="*/ 0 w 6149"/>
                <a:gd name="T43" fmla="*/ 0 h 7777"/>
                <a:gd name="T44" fmla="*/ 0 w 6149"/>
                <a:gd name="T45" fmla="*/ 0 h 7777"/>
                <a:gd name="T46" fmla="*/ 0 w 6149"/>
                <a:gd name="T47" fmla="*/ 0 h 7777"/>
                <a:gd name="T48" fmla="*/ 0 w 6149"/>
                <a:gd name="T49" fmla="*/ 0 h 7777"/>
                <a:gd name="T50" fmla="*/ 0 w 6149"/>
                <a:gd name="T51" fmla="*/ 0 h 7777"/>
                <a:gd name="T52" fmla="*/ 0 w 6149"/>
                <a:gd name="T53" fmla="*/ 0 h 7777"/>
                <a:gd name="T54" fmla="*/ 0 w 6149"/>
                <a:gd name="T55" fmla="*/ 0 h 7777"/>
                <a:gd name="T56" fmla="*/ 0 w 6149"/>
                <a:gd name="T57" fmla="*/ 0 h 7777"/>
                <a:gd name="T58" fmla="*/ 0 w 6149"/>
                <a:gd name="T59" fmla="*/ 0 h 7777"/>
                <a:gd name="T60" fmla="*/ 0 w 6149"/>
                <a:gd name="T61" fmla="*/ 0 h 7777"/>
                <a:gd name="T62" fmla="*/ 0 w 6149"/>
                <a:gd name="T63" fmla="*/ 0 h 7777"/>
                <a:gd name="T64" fmla="*/ 0 w 6149"/>
                <a:gd name="T65" fmla="*/ 0 h 7777"/>
                <a:gd name="T66" fmla="*/ 0 w 6149"/>
                <a:gd name="T67" fmla="*/ 0 h 7777"/>
                <a:gd name="T68" fmla="*/ 0 w 6149"/>
                <a:gd name="T69" fmla="*/ 0 h 7777"/>
                <a:gd name="T70" fmla="*/ 0 w 6149"/>
                <a:gd name="T71" fmla="*/ 0 h 7777"/>
                <a:gd name="T72" fmla="*/ 0 w 6149"/>
                <a:gd name="T73" fmla="*/ 0 h 7777"/>
                <a:gd name="T74" fmla="*/ 0 w 6149"/>
                <a:gd name="T75" fmla="*/ 0 h 7777"/>
                <a:gd name="T76" fmla="*/ 0 w 6149"/>
                <a:gd name="T77" fmla="*/ 0 h 7777"/>
                <a:gd name="T78" fmla="*/ 0 w 6149"/>
                <a:gd name="T79" fmla="*/ 0 h 7777"/>
                <a:gd name="T80" fmla="*/ 0 w 6149"/>
                <a:gd name="T81" fmla="*/ 0 h 7777"/>
                <a:gd name="T82" fmla="*/ 0 w 6149"/>
                <a:gd name="T83" fmla="*/ 0 h 7777"/>
                <a:gd name="T84" fmla="*/ 0 w 6149"/>
                <a:gd name="T85" fmla="*/ 0 h 7777"/>
                <a:gd name="T86" fmla="*/ 0 w 6149"/>
                <a:gd name="T87" fmla="*/ 0 h 7777"/>
                <a:gd name="T88" fmla="*/ 0 w 6149"/>
                <a:gd name="T89" fmla="*/ 0 h 7777"/>
                <a:gd name="T90" fmla="*/ 0 w 6149"/>
                <a:gd name="T91" fmla="*/ 0 h 7777"/>
                <a:gd name="T92" fmla="*/ 0 w 6149"/>
                <a:gd name="T93" fmla="*/ 0 h 7777"/>
                <a:gd name="T94" fmla="*/ 0 w 6149"/>
                <a:gd name="T95" fmla="*/ 0 h 7777"/>
                <a:gd name="T96" fmla="*/ 0 w 6149"/>
                <a:gd name="T97" fmla="*/ 0 h 7777"/>
                <a:gd name="T98" fmla="*/ 0 w 6149"/>
                <a:gd name="T99" fmla="*/ 0 h 7777"/>
                <a:gd name="T100" fmla="*/ 0 w 6149"/>
                <a:gd name="T101" fmla="*/ 0 h 7777"/>
                <a:gd name="T102" fmla="*/ 0 w 6149"/>
                <a:gd name="T103" fmla="*/ 0 h 7777"/>
                <a:gd name="T104" fmla="*/ 0 w 6149"/>
                <a:gd name="T105" fmla="*/ 0 h 7777"/>
                <a:gd name="T106" fmla="*/ 0 w 6149"/>
                <a:gd name="T107" fmla="*/ 0 h 7777"/>
                <a:gd name="T108" fmla="*/ 0 w 6149"/>
                <a:gd name="T109" fmla="*/ 0 h 7777"/>
                <a:gd name="T110" fmla="*/ 0 w 6149"/>
                <a:gd name="T111" fmla="*/ 0 h 7777"/>
                <a:gd name="T112" fmla="*/ 0 w 6149"/>
                <a:gd name="T113" fmla="*/ 0 h 7777"/>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6149"/>
                <a:gd name="T172" fmla="*/ 0 h 7777"/>
                <a:gd name="T173" fmla="*/ 6149 w 6149"/>
                <a:gd name="T174" fmla="*/ 7777 h 7777"/>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6149" h="7777">
                  <a:moveTo>
                    <a:pt x="0" y="0"/>
                  </a:moveTo>
                  <a:lnTo>
                    <a:pt x="0" y="0"/>
                  </a:lnTo>
                  <a:lnTo>
                    <a:pt x="0" y="77"/>
                  </a:lnTo>
                  <a:lnTo>
                    <a:pt x="1720" y="77"/>
                  </a:lnTo>
                  <a:lnTo>
                    <a:pt x="1720" y="155"/>
                  </a:lnTo>
                  <a:lnTo>
                    <a:pt x="1912" y="155"/>
                  </a:lnTo>
                  <a:lnTo>
                    <a:pt x="1912" y="233"/>
                  </a:lnTo>
                  <a:lnTo>
                    <a:pt x="2027" y="233"/>
                  </a:lnTo>
                  <a:lnTo>
                    <a:pt x="2027" y="311"/>
                  </a:lnTo>
                  <a:lnTo>
                    <a:pt x="2111" y="311"/>
                  </a:lnTo>
                  <a:lnTo>
                    <a:pt x="2111" y="388"/>
                  </a:lnTo>
                  <a:lnTo>
                    <a:pt x="2178" y="388"/>
                  </a:lnTo>
                  <a:lnTo>
                    <a:pt x="2178" y="466"/>
                  </a:lnTo>
                  <a:lnTo>
                    <a:pt x="2228" y="466"/>
                  </a:lnTo>
                  <a:lnTo>
                    <a:pt x="2228" y="544"/>
                  </a:lnTo>
                  <a:lnTo>
                    <a:pt x="2277" y="544"/>
                  </a:lnTo>
                  <a:lnTo>
                    <a:pt x="2277" y="622"/>
                  </a:lnTo>
                  <a:lnTo>
                    <a:pt x="2322" y="622"/>
                  </a:lnTo>
                  <a:lnTo>
                    <a:pt x="2322" y="699"/>
                  </a:lnTo>
                  <a:lnTo>
                    <a:pt x="2361" y="699"/>
                  </a:lnTo>
                  <a:lnTo>
                    <a:pt x="2361" y="777"/>
                  </a:lnTo>
                  <a:lnTo>
                    <a:pt x="2394" y="777"/>
                  </a:lnTo>
                  <a:lnTo>
                    <a:pt x="2394" y="855"/>
                  </a:lnTo>
                  <a:lnTo>
                    <a:pt x="2427" y="855"/>
                  </a:lnTo>
                  <a:lnTo>
                    <a:pt x="2427" y="933"/>
                  </a:lnTo>
                  <a:lnTo>
                    <a:pt x="2458" y="933"/>
                  </a:lnTo>
                  <a:lnTo>
                    <a:pt x="2458" y="1011"/>
                  </a:lnTo>
                  <a:lnTo>
                    <a:pt x="2485" y="1011"/>
                  </a:lnTo>
                  <a:lnTo>
                    <a:pt x="2485" y="1088"/>
                  </a:lnTo>
                  <a:lnTo>
                    <a:pt x="2510" y="1088"/>
                  </a:lnTo>
                  <a:lnTo>
                    <a:pt x="2510" y="1166"/>
                  </a:lnTo>
                  <a:lnTo>
                    <a:pt x="2535" y="1166"/>
                  </a:lnTo>
                  <a:lnTo>
                    <a:pt x="2535" y="1244"/>
                  </a:lnTo>
                  <a:lnTo>
                    <a:pt x="2559" y="1244"/>
                  </a:lnTo>
                  <a:lnTo>
                    <a:pt x="2559" y="1322"/>
                  </a:lnTo>
                  <a:lnTo>
                    <a:pt x="2582" y="1322"/>
                  </a:lnTo>
                  <a:lnTo>
                    <a:pt x="2582" y="1399"/>
                  </a:lnTo>
                  <a:lnTo>
                    <a:pt x="2603" y="1399"/>
                  </a:lnTo>
                  <a:lnTo>
                    <a:pt x="2603" y="1477"/>
                  </a:lnTo>
                  <a:lnTo>
                    <a:pt x="2624" y="1477"/>
                  </a:lnTo>
                  <a:lnTo>
                    <a:pt x="2624" y="1555"/>
                  </a:lnTo>
                  <a:lnTo>
                    <a:pt x="2645" y="1555"/>
                  </a:lnTo>
                  <a:lnTo>
                    <a:pt x="2645" y="1633"/>
                  </a:lnTo>
                  <a:lnTo>
                    <a:pt x="2663" y="1633"/>
                  </a:lnTo>
                  <a:lnTo>
                    <a:pt x="2663" y="1710"/>
                  </a:lnTo>
                  <a:lnTo>
                    <a:pt x="2681" y="1710"/>
                  </a:lnTo>
                  <a:lnTo>
                    <a:pt x="2681" y="1788"/>
                  </a:lnTo>
                  <a:lnTo>
                    <a:pt x="2698" y="1788"/>
                  </a:lnTo>
                  <a:lnTo>
                    <a:pt x="2698" y="1866"/>
                  </a:lnTo>
                  <a:lnTo>
                    <a:pt x="2716" y="1866"/>
                  </a:lnTo>
                  <a:lnTo>
                    <a:pt x="2716" y="1944"/>
                  </a:lnTo>
                  <a:lnTo>
                    <a:pt x="2734" y="1944"/>
                  </a:lnTo>
                  <a:lnTo>
                    <a:pt x="2734" y="2022"/>
                  </a:lnTo>
                  <a:lnTo>
                    <a:pt x="2749" y="2022"/>
                  </a:lnTo>
                  <a:lnTo>
                    <a:pt x="2749" y="2099"/>
                  </a:lnTo>
                  <a:lnTo>
                    <a:pt x="2765" y="2099"/>
                  </a:lnTo>
                  <a:lnTo>
                    <a:pt x="2765" y="2177"/>
                  </a:lnTo>
                  <a:lnTo>
                    <a:pt x="2782" y="2177"/>
                  </a:lnTo>
                  <a:lnTo>
                    <a:pt x="2782" y="2255"/>
                  </a:lnTo>
                  <a:lnTo>
                    <a:pt x="2796" y="2255"/>
                  </a:lnTo>
                  <a:lnTo>
                    <a:pt x="2796" y="2333"/>
                  </a:lnTo>
                  <a:lnTo>
                    <a:pt x="2811" y="2333"/>
                  </a:lnTo>
                  <a:lnTo>
                    <a:pt x="2811" y="2410"/>
                  </a:lnTo>
                  <a:lnTo>
                    <a:pt x="2827" y="2410"/>
                  </a:lnTo>
                  <a:lnTo>
                    <a:pt x="2827" y="2488"/>
                  </a:lnTo>
                  <a:lnTo>
                    <a:pt x="2840" y="2488"/>
                  </a:lnTo>
                  <a:lnTo>
                    <a:pt x="2840" y="2566"/>
                  </a:lnTo>
                  <a:lnTo>
                    <a:pt x="2856" y="2566"/>
                  </a:lnTo>
                  <a:lnTo>
                    <a:pt x="2856" y="2644"/>
                  </a:lnTo>
                  <a:lnTo>
                    <a:pt x="2870" y="2644"/>
                  </a:lnTo>
                  <a:lnTo>
                    <a:pt x="2870" y="2721"/>
                  </a:lnTo>
                  <a:lnTo>
                    <a:pt x="2883" y="2721"/>
                  </a:lnTo>
                  <a:lnTo>
                    <a:pt x="2883" y="2799"/>
                  </a:lnTo>
                  <a:lnTo>
                    <a:pt x="2898" y="2799"/>
                  </a:lnTo>
                  <a:lnTo>
                    <a:pt x="2898" y="2877"/>
                  </a:lnTo>
                  <a:lnTo>
                    <a:pt x="2910" y="2877"/>
                  </a:lnTo>
                  <a:lnTo>
                    <a:pt x="2910" y="2955"/>
                  </a:lnTo>
                  <a:lnTo>
                    <a:pt x="2925" y="2955"/>
                  </a:lnTo>
                  <a:lnTo>
                    <a:pt x="2925" y="3033"/>
                  </a:lnTo>
                  <a:lnTo>
                    <a:pt x="2937" y="3033"/>
                  </a:lnTo>
                  <a:lnTo>
                    <a:pt x="2937" y="3110"/>
                  </a:lnTo>
                  <a:lnTo>
                    <a:pt x="2951" y="3110"/>
                  </a:lnTo>
                  <a:lnTo>
                    <a:pt x="2951" y="3188"/>
                  </a:lnTo>
                  <a:lnTo>
                    <a:pt x="2964" y="3188"/>
                  </a:lnTo>
                  <a:lnTo>
                    <a:pt x="2964" y="3266"/>
                  </a:lnTo>
                  <a:lnTo>
                    <a:pt x="2977" y="3266"/>
                  </a:lnTo>
                  <a:lnTo>
                    <a:pt x="2977" y="3344"/>
                  </a:lnTo>
                  <a:lnTo>
                    <a:pt x="2990" y="3344"/>
                  </a:lnTo>
                  <a:lnTo>
                    <a:pt x="2990" y="3421"/>
                  </a:lnTo>
                  <a:lnTo>
                    <a:pt x="3002" y="3421"/>
                  </a:lnTo>
                  <a:lnTo>
                    <a:pt x="3002" y="3499"/>
                  </a:lnTo>
                  <a:lnTo>
                    <a:pt x="3016" y="3499"/>
                  </a:lnTo>
                  <a:lnTo>
                    <a:pt x="3016" y="3577"/>
                  </a:lnTo>
                  <a:lnTo>
                    <a:pt x="3029" y="3577"/>
                  </a:lnTo>
                  <a:lnTo>
                    <a:pt x="3029" y="3655"/>
                  </a:lnTo>
                  <a:lnTo>
                    <a:pt x="3042" y="3655"/>
                  </a:lnTo>
                  <a:lnTo>
                    <a:pt x="3042" y="3732"/>
                  </a:lnTo>
                  <a:lnTo>
                    <a:pt x="3054" y="3732"/>
                  </a:lnTo>
                  <a:lnTo>
                    <a:pt x="3054" y="3810"/>
                  </a:lnTo>
                  <a:lnTo>
                    <a:pt x="3068" y="3810"/>
                  </a:lnTo>
                  <a:lnTo>
                    <a:pt x="3068" y="3888"/>
                  </a:lnTo>
                  <a:lnTo>
                    <a:pt x="3079" y="3888"/>
                  </a:lnTo>
                  <a:lnTo>
                    <a:pt x="3079" y="3966"/>
                  </a:lnTo>
                  <a:lnTo>
                    <a:pt x="3093" y="3966"/>
                  </a:lnTo>
                  <a:lnTo>
                    <a:pt x="3093" y="4044"/>
                  </a:lnTo>
                  <a:lnTo>
                    <a:pt x="3105" y="4044"/>
                  </a:lnTo>
                  <a:lnTo>
                    <a:pt x="3105" y="4121"/>
                  </a:lnTo>
                  <a:lnTo>
                    <a:pt x="3118" y="4121"/>
                  </a:lnTo>
                  <a:lnTo>
                    <a:pt x="3118" y="4199"/>
                  </a:lnTo>
                  <a:lnTo>
                    <a:pt x="3131" y="4199"/>
                  </a:lnTo>
                  <a:lnTo>
                    <a:pt x="3131" y="4277"/>
                  </a:lnTo>
                  <a:lnTo>
                    <a:pt x="3145" y="4277"/>
                  </a:lnTo>
                  <a:lnTo>
                    <a:pt x="3145" y="4355"/>
                  </a:lnTo>
                  <a:lnTo>
                    <a:pt x="3157" y="4355"/>
                  </a:lnTo>
                  <a:lnTo>
                    <a:pt x="3157" y="4432"/>
                  </a:lnTo>
                  <a:lnTo>
                    <a:pt x="3170" y="4432"/>
                  </a:lnTo>
                  <a:lnTo>
                    <a:pt x="3170" y="4510"/>
                  </a:lnTo>
                  <a:lnTo>
                    <a:pt x="3183" y="4510"/>
                  </a:lnTo>
                  <a:lnTo>
                    <a:pt x="3183" y="4588"/>
                  </a:lnTo>
                  <a:lnTo>
                    <a:pt x="3196" y="4588"/>
                  </a:lnTo>
                  <a:lnTo>
                    <a:pt x="3196" y="4666"/>
                  </a:lnTo>
                  <a:lnTo>
                    <a:pt x="3210" y="4666"/>
                  </a:lnTo>
                  <a:lnTo>
                    <a:pt x="3210" y="4743"/>
                  </a:lnTo>
                  <a:lnTo>
                    <a:pt x="3222" y="4743"/>
                  </a:lnTo>
                  <a:lnTo>
                    <a:pt x="3222" y="4821"/>
                  </a:lnTo>
                  <a:lnTo>
                    <a:pt x="3237" y="4821"/>
                  </a:lnTo>
                  <a:lnTo>
                    <a:pt x="3237" y="4899"/>
                  </a:lnTo>
                  <a:lnTo>
                    <a:pt x="3250" y="4899"/>
                  </a:lnTo>
                  <a:lnTo>
                    <a:pt x="3250" y="4977"/>
                  </a:lnTo>
                  <a:lnTo>
                    <a:pt x="3264" y="4977"/>
                  </a:lnTo>
                  <a:lnTo>
                    <a:pt x="3264" y="5055"/>
                  </a:lnTo>
                  <a:lnTo>
                    <a:pt x="3277" y="5055"/>
                  </a:lnTo>
                  <a:lnTo>
                    <a:pt x="3277" y="5132"/>
                  </a:lnTo>
                  <a:lnTo>
                    <a:pt x="3291" y="5132"/>
                  </a:lnTo>
                  <a:lnTo>
                    <a:pt x="3291" y="5210"/>
                  </a:lnTo>
                  <a:lnTo>
                    <a:pt x="3307" y="5210"/>
                  </a:lnTo>
                  <a:lnTo>
                    <a:pt x="3307" y="5288"/>
                  </a:lnTo>
                  <a:lnTo>
                    <a:pt x="3320" y="5288"/>
                  </a:lnTo>
                  <a:lnTo>
                    <a:pt x="3320" y="5366"/>
                  </a:lnTo>
                  <a:lnTo>
                    <a:pt x="3336" y="5366"/>
                  </a:lnTo>
                  <a:lnTo>
                    <a:pt x="3336" y="5443"/>
                  </a:lnTo>
                  <a:lnTo>
                    <a:pt x="3351" y="5443"/>
                  </a:lnTo>
                  <a:lnTo>
                    <a:pt x="3351" y="5521"/>
                  </a:lnTo>
                  <a:lnTo>
                    <a:pt x="3365" y="5521"/>
                  </a:lnTo>
                  <a:lnTo>
                    <a:pt x="3365" y="5599"/>
                  </a:lnTo>
                  <a:lnTo>
                    <a:pt x="3382" y="5599"/>
                  </a:lnTo>
                  <a:lnTo>
                    <a:pt x="3382" y="5677"/>
                  </a:lnTo>
                  <a:lnTo>
                    <a:pt x="3398" y="5677"/>
                  </a:lnTo>
                  <a:lnTo>
                    <a:pt x="3398" y="5754"/>
                  </a:lnTo>
                  <a:lnTo>
                    <a:pt x="3413" y="5754"/>
                  </a:lnTo>
                  <a:lnTo>
                    <a:pt x="3413" y="5832"/>
                  </a:lnTo>
                  <a:lnTo>
                    <a:pt x="3431" y="5832"/>
                  </a:lnTo>
                  <a:lnTo>
                    <a:pt x="3431" y="5910"/>
                  </a:lnTo>
                  <a:lnTo>
                    <a:pt x="3449" y="5910"/>
                  </a:lnTo>
                  <a:lnTo>
                    <a:pt x="3449" y="5988"/>
                  </a:lnTo>
                  <a:lnTo>
                    <a:pt x="3466" y="5988"/>
                  </a:lnTo>
                  <a:lnTo>
                    <a:pt x="3466" y="6066"/>
                  </a:lnTo>
                  <a:lnTo>
                    <a:pt x="3484" y="6066"/>
                  </a:lnTo>
                  <a:lnTo>
                    <a:pt x="3484" y="6143"/>
                  </a:lnTo>
                  <a:lnTo>
                    <a:pt x="3502" y="6143"/>
                  </a:lnTo>
                  <a:lnTo>
                    <a:pt x="3502" y="6221"/>
                  </a:lnTo>
                  <a:lnTo>
                    <a:pt x="3523" y="6221"/>
                  </a:lnTo>
                  <a:lnTo>
                    <a:pt x="3523" y="6299"/>
                  </a:lnTo>
                  <a:lnTo>
                    <a:pt x="3544" y="6299"/>
                  </a:lnTo>
                  <a:lnTo>
                    <a:pt x="3544" y="6377"/>
                  </a:lnTo>
                  <a:lnTo>
                    <a:pt x="3565" y="6377"/>
                  </a:lnTo>
                  <a:lnTo>
                    <a:pt x="3565" y="6454"/>
                  </a:lnTo>
                  <a:lnTo>
                    <a:pt x="3588" y="6454"/>
                  </a:lnTo>
                  <a:lnTo>
                    <a:pt x="3588" y="6532"/>
                  </a:lnTo>
                  <a:lnTo>
                    <a:pt x="3611" y="6532"/>
                  </a:lnTo>
                  <a:lnTo>
                    <a:pt x="3611" y="6610"/>
                  </a:lnTo>
                  <a:lnTo>
                    <a:pt x="3636" y="6610"/>
                  </a:lnTo>
                  <a:lnTo>
                    <a:pt x="3636" y="6688"/>
                  </a:lnTo>
                  <a:lnTo>
                    <a:pt x="3661" y="6688"/>
                  </a:lnTo>
                  <a:lnTo>
                    <a:pt x="3661" y="6765"/>
                  </a:lnTo>
                  <a:lnTo>
                    <a:pt x="3688" y="6765"/>
                  </a:lnTo>
                  <a:lnTo>
                    <a:pt x="3688" y="6843"/>
                  </a:lnTo>
                  <a:lnTo>
                    <a:pt x="3719" y="6843"/>
                  </a:lnTo>
                  <a:lnTo>
                    <a:pt x="3719" y="6921"/>
                  </a:lnTo>
                  <a:lnTo>
                    <a:pt x="3752" y="6921"/>
                  </a:lnTo>
                  <a:lnTo>
                    <a:pt x="3752" y="6999"/>
                  </a:lnTo>
                  <a:lnTo>
                    <a:pt x="3785" y="6999"/>
                  </a:lnTo>
                  <a:lnTo>
                    <a:pt x="3785" y="7077"/>
                  </a:lnTo>
                  <a:lnTo>
                    <a:pt x="3824" y="7077"/>
                  </a:lnTo>
                  <a:lnTo>
                    <a:pt x="3824" y="7154"/>
                  </a:lnTo>
                  <a:lnTo>
                    <a:pt x="3868" y="7154"/>
                  </a:lnTo>
                  <a:lnTo>
                    <a:pt x="3868" y="7232"/>
                  </a:lnTo>
                  <a:lnTo>
                    <a:pt x="3917" y="7232"/>
                  </a:lnTo>
                  <a:lnTo>
                    <a:pt x="3917" y="7310"/>
                  </a:lnTo>
                  <a:lnTo>
                    <a:pt x="3967" y="7310"/>
                  </a:lnTo>
                  <a:lnTo>
                    <a:pt x="3967" y="7388"/>
                  </a:lnTo>
                  <a:lnTo>
                    <a:pt x="4033" y="7388"/>
                  </a:lnTo>
                  <a:lnTo>
                    <a:pt x="4033" y="7465"/>
                  </a:lnTo>
                  <a:lnTo>
                    <a:pt x="4117" y="7465"/>
                  </a:lnTo>
                  <a:lnTo>
                    <a:pt x="4117" y="7543"/>
                  </a:lnTo>
                  <a:lnTo>
                    <a:pt x="4231" y="7543"/>
                  </a:lnTo>
                  <a:lnTo>
                    <a:pt x="4231" y="7621"/>
                  </a:lnTo>
                  <a:lnTo>
                    <a:pt x="4420" y="7621"/>
                  </a:lnTo>
                  <a:lnTo>
                    <a:pt x="4420" y="7699"/>
                  </a:lnTo>
                  <a:lnTo>
                    <a:pt x="6113" y="7699"/>
                  </a:lnTo>
                  <a:lnTo>
                    <a:pt x="6113" y="7777"/>
                  </a:lnTo>
                  <a:lnTo>
                    <a:pt x="6149" y="7777"/>
                  </a:lnTo>
                  <a:lnTo>
                    <a:pt x="6149" y="7699"/>
                  </a:lnTo>
                  <a:lnTo>
                    <a:pt x="6113" y="7699"/>
                  </a:lnTo>
                  <a:lnTo>
                    <a:pt x="6113" y="7621"/>
                  </a:lnTo>
                  <a:lnTo>
                    <a:pt x="4420" y="7621"/>
                  </a:lnTo>
                  <a:lnTo>
                    <a:pt x="4420" y="7543"/>
                  </a:lnTo>
                  <a:lnTo>
                    <a:pt x="4231" y="7543"/>
                  </a:lnTo>
                  <a:lnTo>
                    <a:pt x="4231" y="7465"/>
                  </a:lnTo>
                  <a:lnTo>
                    <a:pt x="4117" y="7465"/>
                  </a:lnTo>
                  <a:lnTo>
                    <a:pt x="4117" y="7388"/>
                  </a:lnTo>
                  <a:lnTo>
                    <a:pt x="4033" y="7388"/>
                  </a:lnTo>
                  <a:lnTo>
                    <a:pt x="4033" y="7310"/>
                  </a:lnTo>
                  <a:lnTo>
                    <a:pt x="3967" y="7310"/>
                  </a:lnTo>
                  <a:lnTo>
                    <a:pt x="3967" y="7232"/>
                  </a:lnTo>
                  <a:lnTo>
                    <a:pt x="3917" y="7232"/>
                  </a:lnTo>
                  <a:lnTo>
                    <a:pt x="3917" y="7154"/>
                  </a:lnTo>
                  <a:lnTo>
                    <a:pt x="3868" y="7154"/>
                  </a:lnTo>
                  <a:lnTo>
                    <a:pt x="3868" y="7077"/>
                  </a:lnTo>
                  <a:lnTo>
                    <a:pt x="3824" y="7077"/>
                  </a:lnTo>
                  <a:lnTo>
                    <a:pt x="3824" y="6999"/>
                  </a:lnTo>
                  <a:lnTo>
                    <a:pt x="3785" y="6999"/>
                  </a:lnTo>
                  <a:lnTo>
                    <a:pt x="3785" y="6921"/>
                  </a:lnTo>
                  <a:lnTo>
                    <a:pt x="3752" y="6921"/>
                  </a:lnTo>
                  <a:lnTo>
                    <a:pt x="3752" y="6843"/>
                  </a:lnTo>
                  <a:lnTo>
                    <a:pt x="3719" y="6843"/>
                  </a:lnTo>
                  <a:lnTo>
                    <a:pt x="3719" y="6765"/>
                  </a:lnTo>
                  <a:lnTo>
                    <a:pt x="3688" y="6765"/>
                  </a:lnTo>
                  <a:lnTo>
                    <a:pt x="3688" y="6688"/>
                  </a:lnTo>
                  <a:lnTo>
                    <a:pt x="3661" y="6688"/>
                  </a:lnTo>
                  <a:lnTo>
                    <a:pt x="3661" y="6610"/>
                  </a:lnTo>
                  <a:lnTo>
                    <a:pt x="3636" y="6610"/>
                  </a:lnTo>
                  <a:lnTo>
                    <a:pt x="3636" y="6532"/>
                  </a:lnTo>
                  <a:lnTo>
                    <a:pt x="3611" y="6532"/>
                  </a:lnTo>
                  <a:lnTo>
                    <a:pt x="3611" y="6454"/>
                  </a:lnTo>
                  <a:lnTo>
                    <a:pt x="3588" y="6454"/>
                  </a:lnTo>
                  <a:lnTo>
                    <a:pt x="3588" y="6377"/>
                  </a:lnTo>
                  <a:lnTo>
                    <a:pt x="3565" y="6377"/>
                  </a:lnTo>
                  <a:lnTo>
                    <a:pt x="3565" y="6299"/>
                  </a:lnTo>
                  <a:lnTo>
                    <a:pt x="3544" y="6299"/>
                  </a:lnTo>
                  <a:lnTo>
                    <a:pt x="3544" y="6221"/>
                  </a:lnTo>
                  <a:lnTo>
                    <a:pt x="3523" y="6221"/>
                  </a:lnTo>
                  <a:lnTo>
                    <a:pt x="3523" y="6143"/>
                  </a:lnTo>
                  <a:lnTo>
                    <a:pt x="3502" y="6143"/>
                  </a:lnTo>
                  <a:lnTo>
                    <a:pt x="3502" y="6066"/>
                  </a:lnTo>
                  <a:lnTo>
                    <a:pt x="3484" y="6066"/>
                  </a:lnTo>
                  <a:lnTo>
                    <a:pt x="3484" y="5988"/>
                  </a:lnTo>
                  <a:lnTo>
                    <a:pt x="3466" y="5988"/>
                  </a:lnTo>
                  <a:lnTo>
                    <a:pt x="3466" y="5910"/>
                  </a:lnTo>
                  <a:lnTo>
                    <a:pt x="3449" y="5910"/>
                  </a:lnTo>
                  <a:lnTo>
                    <a:pt x="3449" y="5832"/>
                  </a:lnTo>
                  <a:lnTo>
                    <a:pt x="3431" y="5832"/>
                  </a:lnTo>
                  <a:lnTo>
                    <a:pt x="3431" y="5754"/>
                  </a:lnTo>
                  <a:lnTo>
                    <a:pt x="3413" y="5754"/>
                  </a:lnTo>
                  <a:lnTo>
                    <a:pt x="3413" y="5677"/>
                  </a:lnTo>
                  <a:lnTo>
                    <a:pt x="3398" y="5677"/>
                  </a:lnTo>
                  <a:lnTo>
                    <a:pt x="3398" y="5599"/>
                  </a:lnTo>
                  <a:lnTo>
                    <a:pt x="3382" y="5599"/>
                  </a:lnTo>
                  <a:lnTo>
                    <a:pt x="3382" y="5521"/>
                  </a:lnTo>
                  <a:lnTo>
                    <a:pt x="3365" y="5521"/>
                  </a:lnTo>
                  <a:lnTo>
                    <a:pt x="3365" y="5443"/>
                  </a:lnTo>
                  <a:lnTo>
                    <a:pt x="3351" y="5443"/>
                  </a:lnTo>
                  <a:lnTo>
                    <a:pt x="3351" y="5366"/>
                  </a:lnTo>
                  <a:lnTo>
                    <a:pt x="3336" y="5366"/>
                  </a:lnTo>
                  <a:lnTo>
                    <a:pt x="3336" y="5288"/>
                  </a:lnTo>
                  <a:lnTo>
                    <a:pt x="3320" y="5288"/>
                  </a:lnTo>
                  <a:lnTo>
                    <a:pt x="3320" y="5210"/>
                  </a:lnTo>
                  <a:lnTo>
                    <a:pt x="3307" y="5210"/>
                  </a:lnTo>
                  <a:lnTo>
                    <a:pt x="3307" y="5132"/>
                  </a:lnTo>
                  <a:lnTo>
                    <a:pt x="3291" y="5132"/>
                  </a:lnTo>
                  <a:lnTo>
                    <a:pt x="3291" y="5055"/>
                  </a:lnTo>
                  <a:lnTo>
                    <a:pt x="3277" y="5055"/>
                  </a:lnTo>
                  <a:lnTo>
                    <a:pt x="3277" y="4977"/>
                  </a:lnTo>
                  <a:lnTo>
                    <a:pt x="3264" y="4977"/>
                  </a:lnTo>
                  <a:lnTo>
                    <a:pt x="3264" y="4899"/>
                  </a:lnTo>
                  <a:lnTo>
                    <a:pt x="3250" y="4899"/>
                  </a:lnTo>
                  <a:lnTo>
                    <a:pt x="3250" y="4821"/>
                  </a:lnTo>
                  <a:lnTo>
                    <a:pt x="3237" y="4821"/>
                  </a:lnTo>
                  <a:lnTo>
                    <a:pt x="3237" y="4743"/>
                  </a:lnTo>
                  <a:lnTo>
                    <a:pt x="3222" y="4743"/>
                  </a:lnTo>
                  <a:lnTo>
                    <a:pt x="3222" y="4666"/>
                  </a:lnTo>
                  <a:lnTo>
                    <a:pt x="3210" y="4666"/>
                  </a:lnTo>
                  <a:lnTo>
                    <a:pt x="3210" y="4588"/>
                  </a:lnTo>
                  <a:lnTo>
                    <a:pt x="3196" y="4588"/>
                  </a:lnTo>
                  <a:lnTo>
                    <a:pt x="3196" y="4510"/>
                  </a:lnTo>
                  <a:lnTo>
                    <a:pt x="3183" y="4510"/>
                  </a:lnTo>
                  <a:lnTo>
                    <a:pt x="3183" y="4432"/>
                  </a:lnTo>
                  <a:lnTo>
                    <a:pt x="3170" y="4432"/>
                  </a:lnTo>
                  <a:lnTo>
                    <a:pt x="3170" y="4355"/>
                  </a:lnTo>
                  <a:lnTo>
                    <a:pt x="3157" y="4355"/>
                  </a:lnTo>
                  <a:lnTo>
                    <a:pt x="3157" y="4277"/>
                  </a:lnTo>
                  <a:lnTo>
                    <a:pt x="3145" y="4277"/>
                  </a:lnTo>
                  <a:lnTo>
                    <a:pt x="3145" y="4199"/>
                  </a:lnTo>
                  <a:lnTo>
                    <a:pt x="3131" y="4199"/>
                  </a:lnTo>
                  <a:lnTo>
                    <a:pt x="3131" y="4121"/>
                  </a:lnTo>
                  <a:lnTo>
                    <a:pt x="3118" y="4121"/>
                  </a:lnTo>
                  <a:lnTo>
                    <a:pt x="3118" y="4044"/>
                  </a:lnTo>
                  <a:lnTo>
                    <a:pt x="3105" y="4044"/>
                  </a:lnTo>
                  <a:lnTo>
                    <a:pt x="3105" y="3966"/>
                  </a:lnTo>
                  <a:lnTo>
                    <a:pt x="3093" y="3966"/>
                  </a:lnTo>
                  <a:lnTo>
                    <a:pt x="3093" y="3888"/>
                  </a:lnTo>
                  <a:lnTo>
                    <a:pt x="3079" y="3888"/>
                  </a:lnTo>
                  <a:lnTo>
                    <a:pt x="3079" y="3810"/>
                  </a:lnTo>
                  <a:lnTo>
                    <a:pt x="3068" y="3810"/>
                  </a:lnTo>
                  <a:lnTo>
                    <a:pt x="3068" y="3732"/>
                  </a:lnTo>
                  <a:lnTo>
                    <a:pt x="3054" y="3732"/>
                  </a:lnTo>
                  <a:lnTo>
                    <a:pt x="3054" y="3655"/>
                  </a:lnTo>
                  <a:lnTo>
                    <a:pt x="3042" y="3655"/>
                  </a:lnTo>
                  <a:lnTo>
                    <a:pt x="3042" y="3577"/>
                  </a:lnTo>
                  <a:lnTo>
                    <a:pt x="3029" y="3577"/>
                  </a:lnTo>
                  <a:lnTo>
                    <a:pt x="3029" y="3499"/>
                  </a:lnTo>
                  <a:lnTo>
                    <a:pt x="3016" y="3499"/>
                  </a:lnTo>
                  <a:lnTo>
                    <a:pt x="3016" y="3421"/>
                  </a:lnTo>
                  <a:lnTo>
                    <a:pt x="3002" y="3421"/>
                  </a:lnTo>
                  <a:lnTo>
                    <a:pt x="3002" y="3344"/>
                  </a:lnTo>
                  <a:lnTo>
                    <a:pt x="2990" y="3344"/>
                  </a:lnTo>
                  <a:lnTo>
                    <a:pt x="2990" y="3266"/>
                  </a:lnTo>
                  <a:lnTo>
                    <a:pt x="2977" y="3266"/>
                  </a:lnTo>
                  <a:lnTo>
                    <a:pt x="2977" y="3188"/>
                  </a:lnTo>
                  <a:lnTo>
                    <a:pt x="2964" y="3188"/>
                  </a:lnTo>
                  <a:lnTo>
                    <a:pt x="2964" y="3110"/>
                  </a:lnTo>
                  <a:lnTo>
                    <a:pt x="2951" y="3110"/>
                  </a:lnTo>
                  <a:lnTo>
                    <a:pt x="2951" y="3033"/>
                  </a:lnTo>
                  <a:lnTo>
                    <a:pt x="2937" y="3033"/>
                  </a:lnTo>
                  <a:lnTo>
                    <a:pt x="2937" y="2955"/>
                  </a:lnTo>
                  <a:lnTo>
                    <a:pt x="2925" y="2955"/>
                  </a:lnTo>
                  <a:lnTo>
                    <a:pt x="2925" y="2877"/>
                  </a:lnTo>
                  <a:lnTo>
                    <a:pt x="2910" y="2877"/>
                  </a:lnTo>
                  <a:lnTo>
                    <a:pt x="2910" y="2799"/>
                  </a:lnTo>
                  <a:lnTo>
                    <a:pt x="2898" y="2799"/>
                  </a:lnTo>
                  <a:lnTo>
                    <a:pt x="2898" y="2721"/>
                  </a:lnTo>
                  <a:lnTo>
                    <a:pt x="2883" y="2721"/>
                  </a:lnTo>
                  <a:lnTo>
                    <a:pt x="2883" y="2644"/>
                  </a:lnTo>
                  <a:lnTo>
                    <a:pt x="2870" y="2644"/>
                  </a:lnTo>
                  <a:lnTo>
                    <a:pt x="2870" y="2566"/>
                  </a:lnTo>
                  <a:lnTo>
                    <a:pt x="2856" y="2566"/>
                  </a:lnTo>
                  <a:lnTo>
                    <a:pt x="2856" y="2488"/>
                  </a:lnTo>
                  <a:lnTo>
                    <a:pt x="2840" y="2488"/>
                  </a:lnTo>
                  <a:lnTo>
                    <a:pt x="2840" y="2410"/>
                  </a:lnTo>
                  <a:lnTo>
                    <a:pt x="2827" y="2410"/>
                  </a:lnTo>
                  <a:lnTo>
                    <a:pt x="2827" y="2333"/>
                  </a:lnTo>
                  <a:lnTo>
                    <a:pt x="2811" y="2333"/>
                  </a:lnTo>
                  <a:lnTo>
                    <a:pt x="2811" y="2255"/>
                  </a:lnTo>
                  <a:lnTo>
                    <a:pt x="2796" y="2255"/>
                  </a:lnTo>
                  <a:lnTo>
                    <a:pt x="2796" y="2177"/>
                  </a:lnTo>
                  <a:lnTo>
                    <a:pt x="2782" y="2177"/>
                  </a:lnTo>
                  <a:lnTo>
                    <a:pt x="2782" y="2099"/>
                  </a:lnTo>
                  <a:lnTo>
                    <a:pt x="2765" y="2099"/>
                  </a:lnTo>
                  <a:lnTo>
                    <a:pt x="2765" y="2022"/>
                  </a:lnTo>
                  <a:lnTo>
                    <a:pt x="2749" y="2022"/>
                  </a:lnTo>
                  <a:lnTo>
                    <a:pt x="2749" y="1944"/>
                  </a:lnTo>
                  <a:lnTo>
                    <a:pt x="2734" y="1944"/>
                  </a:lnTo>
                  <a:lnTo>
                    <a:pt x="2734" y="1866"/>
                  </a:lnTo>
                  <a:lnTo>
                    <a:pt x="2716" y="1866"/>
                  </a:lnTo>
                  <a:lnTo>
                    <a:pt x="2716" y="1788"/>
                  </a:lnTo>
                  <a:lnTo>
                    <a:pt x="2698" y="1788"/>
                  </a:lnTo>
                  <a:lnTo>
                    <a:pt x="2698" y="1710"/>
                  </a:lnTo>
                  <a:lnTo>
                    <a:pt x="2681" y="1710"/>
                  </a:lnTo>
                  <a:lnTo>
                    <a:pt x="2681" y="1633"/>
                  </a:lnTo>
                  <a:lnTo>
                    <a:pt x="2663" y="1633"/>
                  </a:lnTo>
                  <a:lnTo>
                    <a:pt x="2663" y="1555"/>
                  </a:lnTo>
                  <a:lnTo>
                    <a:pt x="2645" y="1555"/>
                  </a:lnTo>
                  <a:lnTo>
                    <a:pt x="2645" y="1477"/>
                  </a:lnTo>
                  <a:lnTo>
                    <a:pt x="2624" y="1477"/>
                  </a:lnTo>
                  <a:lnTo>
                    <a:pt x="2624" y="1399"/>
                  </a:lnTo>
                  <a:lnTo>
                    <a:pt x="2603" y="1399"/>
                  </a:lnTo>
                  <a:lnTo>
                    <a:pt x="2603" y="1322"/>
                  </a:lnTo>
                  <a:lnTo>
                    <a:pt x="2582" y="1322"/>
                  </a:lnTo>
                  <a:lnTo>
                    <a:pt x="2582" y="1244"/>
                  </a:lnTo>
                  <a:lnTo>
                    <a:pt x="2559" y="1244"/>
                  </a:lnTo>
                  <a:lnTo>
                    <a:pt x="2559" y="1166"/>
                  </a:lnTo>
                  <a:lnTo>
                    <a:pt x="2535" y="1166"/>
                  </a:lnTo>
                  <a:lnTo>
                    <a:pt x="2535" y="1088"/>
                  </a:lnTo>
                  <a:lnTo>
                    <a:pt x="2510" y="1088"/>
                  </a:lnTo>
                  <a:lnTo>
                    <a:pt x="2510" y="1011"/>
                  </a:lnTo>
                  <a:lnTo>
                    <a:pt x="2485" y="1011"/>
                  </a:lnTo>
                  <a:lnTo>
                    <a:pt x="2485" y="933"/>
                  </a:lnTo>
                  <a:lnTo>
                    <a:pt x="2458" y="933"/>
                  </a:lnTo>
                  <a:lnTo>
                    <a:pt x="2458" y="855"/>
                  </a:lnTo>
                  <a:lnTo>
                    <a:pt x="2427" y="855"/>
                  </a:lnTo>
                  <a:lnTo>
                    <a:pt x="2427" y="777"/>
                  </a:lnTo>
                  <a:lnTo>
                    <a:pt x="2394" y="777"/>
                  </a:lnTo>
                  <a:lnTo>
                    <a:pt x="2394" y="699"/>
                  </a:lnTo>
                  <a:lnTo>
                    <a:pt x="2361" y="699"/>
                  </a:lnTo>
                  <a:lnTo>
                    <a:pt x="2361" y="622"/>
                  </a:lnTo>
                  <a:lnTo>
                    <a:pt x="2322" y="622"/>
                  </a:lnTo>
                  <a:lnTo>
                    <a:pt x="2322" y="544"/>
                  </a:lnTo>
                  <a:lnTo>
                    <a:pt x="2277" y="544"/>
                  </a:lnTo>
                  <a:lnTo>
                    <a:pt x="2277" y="466"/>
                  </a:lnTo>
                  <a:lnTo>
                    <a:pt x="2228" y="466"/>
                  </a:lnTo>
                  <a:lnTo>
                    <a:pt x="2228" y="388"/>
                  </a:lnTo>
                  <a:lnTo>
                    <a:pt x="2178" y="388"/>
                  </a:lnTo>
                  <a:lnTo>
                    <a:pt x="2178" y="311"/>
                  </a:lnTo>
                  <a:lnTo>
                    <a:pt x="2111" y="311"/>
                  </a:lnTo>
                  <a:lnTo>
                    <a:pt x="2111" y="233"/>
                  </a:lnTo>
                  <a:lnTo>
                    <a:pt x="2027" y="233"/>
                  </a:lnTo>
                  <a:lnTo>
                    <a:pt x="2027" y="155"/>
                  </a:lnTo>
                  <a:lnTo>
                    <a:pt x="1912" y="155"/>
                  </a:lnTo>
                  <a:lnTo>
                    <a:pt x="1912" y="77"/>
                  </a:lnTo>
                  <a:lnTo>
                    <a:pt x="1720" y="77"/>
                  </a:lnTo>
                  <a:lnTo>
                    <a:pt x="1720" y="0"/>
                  </a:lnTo>
                  <a:lnTo>
                    <a:pt x="0" y="0"/>
                  </a:lnTo>
                </a:path>
              </a:pathLst>
            </a:custGeom>
            <a:noFill/>
            <a:ln w="30163">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61140" name="Freeform 18"/>
            <p:cNvSpPr>
              <a:spLocks/>
            </p:cNvSpPr>
            <p:nvPr/>
          </p:nvSpPr>
          <p:spPr bwMode="auto">
            <a:xfrm flipV="1">
              <a:off x="1614" y="190"/>
              <a:ext cx="2396" cy="982"/>
            </a:xfrm>
            <a:custGeom>
              <a:avLst/>
              <a:gdLst>
                <a:gd name="T0" fmla="*/ 0 w 6149"/>
                <a:gd name="T1" fmla="*/ 0 h 7777"/>
                <a:gd name="T2" fmla="*/ 0 w 6149"/>
                <a:gd name="T3" fmla="*/ 0 h 7777"/>
                <a:gd name="T4" fmla="*/ 0 w 6149"/>
                <a:gd name="T5" fmla="*/ 0 h 7777"/>
                <a:gd name="T6" fmla="*/ 0 w 6149"/>
                <a:gd name="T7" fmla="*/ 0 h 7777"/>
                <a:gd name="T8" fmla="*/ 0 w 6149"/>
                <a:gd name="T9" fmla="*/ 0 h 7777"/>
                <a:gd name="T10" fmla="*/ 0 w 6149"/>
                <a:gd name="T11" fmla="*/ 0 h 7777"/>
                <a:gd name="T12" fmla="*/ 0 w 6149"/>
                <a:gd name="T13" fmla="*/ 0 h 7777"/>
                <a:gd name="T14" fmla="*/ 0 w 6149"/>
                <a:gd name="T15" fmla="*/ 0 h 7777"/>
                <a:gd name="T16" fmla="*/ 0 w 6149"/>
                <a:gd name="T17" fmla="*/ 0 h 7777"/>
                <a:gd name="T18" fmla="*/ 0 w 6149"/>
                <a:gd name="T19" fmla="*/ 0 h 7777"/>
                <a:gd name="T20" fmla="*/ 0 w 6149"/>
                <a:gd name="T21" fmla="*/ 0 h 7777"/>
                <a:gd name="T22" fmla="*/ 0 w 6149"/>
                <a:gd name="T23" fmla="*/ 0 h 7777"/>
                <a:gd name="T24" fmla="*/ 0 w 6149"/>
                <a:gd name="T25" fmla="*/ 0 h 7777"/>
                <a:gd name="T26" fmla="*/ 0 w 6149"/>
                <a:gd name="T27" fmla="*/ 0 h 7777"/>
                <a:gd name="T28" fmla="*/ 0 w 6149"/>
                <a:gd name="T29" fmla="*/ 0 h 7777"/>
                <a:gd name="T30" fmla="*/ 0 w 6149"/>
                <a:gd name="T31" fmla="*/ 0 h 7777"/>
                <a:gd name="T32" fmla="*/ 0 w 6149"/>
                <a:gd name="T33" fmla="*/ 0 h 7777"/>
                <a:gd name="T34" fmla="*/ 0 w 6149"/>
                <a:gd name="T35" fmla="*/ 0 h 7777"/>
                <a:gd name="T36" fmla="*/ 0 w 6149"/>
                <a:gd name="T37" fmla="*/ 0 h 7777"/>
                <a:gd name="T38" fmla="*/ 0 w 6149"/>
                <a:gd name="T39" fmla="*/ 0 h 7777"/>
                <a:gd name="T40" fmla="*/ 0 w 6149"/>
                <a:gd name="T41" fmla="*/ 0 h 7777"/>
                <a:gd name="T42" fmla="*/ 0 w 6149"/>
                <a:gd name="T43" fmla="*/ 0 h 7777"/>
                <a:gd name="T44" fmla="*/ 0 w 6149"/>
                <a:gd name="T45" fmla="*/ 0 h 7777"/>
                <a:gd name="T46" fmla="*/ 0 w 6149"/>
                <a:gd name="T47" fmla="*/ 0 h 7777"/>
                <a:gd name="T48" fmla="*/ 0 w 6149"/>
                <a:gd name="T49" fmla="*/ 0 h 7777"/>
                <a:gd name="T50" fmla="*/ 0 w 6149"/>
                <a:gd name="T51" fmla="*/ 0 h 7777"/>
                <a:gd name="T52" fmla="*/ 0 w 6149"/>
                <a:gd name="T53" fmla="*/ 0 h 7777"/>
                <a:gd name="T54" fmla="*/ 0 w 6149"/>
                <a:gd name="T55" fmla="*/ 0 h 7777"/>
                <a:gd name="T56" fmla="*/ 0 w 6149"/>
                <a:gd name="T57" fmla="*/ 0 h 7777"/>
                <a:gd name="T58" fmla="*/ 0 w 6149"/>
                <a:gd name="T59" fmla="*/ 0 h 7777"/>
                <a:gd name="T60" fmla="*/ 0 w 6149"/>
                <a:gd name="T61" fmla="*/ 0 h 7777"/>
                <a:gd name="T62" fmla="*/ 0 w 6149"/>
                <a:gd name="T63" fmla="*/ 0 h 7777"/>
                <a:gd name="T64" fmla="*/ 0 w 6149"/>
                <a:gd name="T65" fmla="*/ 0 h 7777"/>
                <a:gd name="T66" fmla="*/ 0 w 6149"/>
                <a:gd name="T67" fmla="*/ 0 h 7777"/>
                <a:gd name="T68" fmla="*/ 0 w 6149"/>
                <a:gd name="T69" fmla="*/ 0 h 7777"/>
                <a:gd name="T70" fmla="*/ 0 w 6149"/>
                <a:gd name="T71" fmla="*/ 0 h 7777"/>
                <a:gd name="T72" fmla="*/ 0 w 6149"/>
                <a:gd name="T73" fmla="*/ 0 h 7777"/>
                <a:gd name="T74" fmla="*/ 0 w 6149"/>
                <a:gd name="T75" fmla="*/ 0 h 7777"/>
                <a:gd name="T76" fmla="*/ 0 w 6149"/>
                <a:gd name="T77" fmla="*/ 0 h 7777"/>
                <a:gd name="T78" fmla="*/ 0 w 6149"/>
                <a:gd name="T79" fmla="*/ 0 h 7777"/>
                <a:gd name="T80" fmla="*/ 0 w 6149"/>
                <a:gd name="T81" fmla="*/ 0 h 7777"/>
                <a:gd name="T82" fmla="*/ 0 w 6149"/>
                <a:gd name="T83" fmla="*/ 0 h 7777"/>
                <a:gd name="T84" fmla="*/ 0 w 6149"/>
                <a:gd name="T85" fmla="*/ 0 h 7777"/>
                <a:gd name="T86" fmla="*/ 0 w 6149"/>
                <a:gd name="T87" fmla="*/ 0 h 7777"/>
                <a:gd name="T88" fmla="*/ 0 w 6149"/>
                <a:gd name="T89" fmla="*/ 0 h 7777"/>
                <a:gd name="T90" fmla="*/ 0 w 6149"/>
                <a:gd name="T91" fmla="*/ 0 h 7777"/>
                <a:gd name="T92" fmla="*/ 0 w 6149"/>
                <a:gd name="T93" fmla="*/ 0 h 7777"/>
                <a:gd name="T94" fmla="*/ 0 w 6149"/>
                <a:gd name="T95" fmla="*/ 0 h 7777"/>
                <a:gd name="T96" fmla="*/ 0 w 6149"/>
                <a:gd name="T97" fmla="*/ 0 h 7777"/>
                <a:gd name="T98" fmla="*/ 0 w 6149"/>
                <a:gd name="T99" fmla="*/ 0 h 7777"/>
                <a:gd name="T100" fmla="*/ 0 w 6149"/>
                <a:gd name="T101" fmla="*/ 0 h 7777"/>
                <a:gd name="T102" fmla="*/ 0 w 6149"/>
                <a:gd name="T103" fmla="*/ 0 h 7777"/>
                <a:gd name="T104" fmla="*/ 0 w 6149"/>
                <a:gd name="T105" fmla="*/ 0 h 7777"/>
                <a:gd name="T106" fmla="*/ 0 w 6149"/>
                <a:gd name="T107" fmla="*/ 0 h 7777"/>
                <a:gd name="T108" fmla="*/ 0 w 6149"/>
                <a:gd name="T109" fmla="*/ 0 h 7777"/>
                <a:gd name="T110" fmla="*/ 0 w 6149"/>
                <a:gd name="T111" fmla="*/ 0 h 7777"/>
                <a:gd name="T112" fmla="*/ 0 w 6149"/>
                <a:gd name="T113" fmla="*/ 0 h 7777"/>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6149"/>
                <a:gd name="T172" fmla="*/ 0 h 7777"/>
                <a:gd name="T173" fmla="*/ 6149 w 6149"/>
                <a:gd name="T174" fmla="*/ 7777 h 7777"/>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6149" h="7777">
                  <a:moveTo>
                    <a:pt x="0" y="0"/>
                  </a:moveTo>
                  <a:lnTo>
                    <a:pt x="0" y="0"/>
                  </a:lnTo>
                  <a:lnTo>
                    <a:pt x="0" y="77"/>
                  </a:lnTo>
                  <a:lnTo>
                    <a:pt x="999" y="77"/>
                  </a:lnTo>
                  <a:lnTo>
                    <a:pt x="999" y="155"/>
                  </a:lnTo>
                  <a:lnTo>
                    <a:pt x="1254" y="155"/>
                  </a:lnTo>
                  <a:lnTo>
                    <a:pt x="1254" y="233"/>
                  </a:lnTo>
                  <a:lnTo>
                    <a:pt x="1415" y="233"/>
                  </a:lnTo>
                  <a:lnTo>
                    <a:pt x="1415" y="311"/>
                  </a:lnTo>
                  <a:lnTo>
                    <a:pt x="1537" y="311"/>
                  </a:lnTo>
                  <a:lnTo>
                    <a:pt x="1537" y="388"/>
                  </a:lnTo>
                  <a:lnTo>
                    <a:pt x="1636" y="388"/>
                  </a:lnTo>
                  <a:lnTo>
                    <a:pt x="1636" y="466"/>
                  </a:lnTo>
                  <a:lnTo>
                    <a:pt x="1714" y="466"/>
                  </a:lnTo>
                  <a:lnTo>
                    <a:pt x="1714" y="544"/>
                  </a:lnTo>
                  <a:lnTo>
                    <a:pt x="1786" y="544"/>
                  </a:lnTo>
                  <a:lnTo>
                    <a:pt x="1786" y="622"/>
                  </a:lnTo>
                  <a:lnTo>
                    <a:pt x="1850" y="622"/>
                  </a:lnTo>
                  <a:lnTo>
                    <a:pt x="1850" y="699"/>
                  </a:lnTo>
                  <a:lnTo>
                    <a:pt x="1910" y="699"/>
                  </a:lnTo>
                  <a:lnTo>
                    <a:pt x="1910" y="777"/>
                  </a:lnTo>
                  <a:lnTo>
                    <a:pt x="1962" y="777"/>
                  </a:lnTo>
                  <a:lnTo>
                    <a:pt x="1962" y="855"/>
                  </a:lnTo>
                  <a:lnTo>
                    <a:pt x="2010" y="855"/>
                  </a:lnTo>
                  <a:lnTo>
                    <a:pt x="2010" y="933"/>
                  </a:lnTo>
                  <a:lnTo>
                    <a:pt x="2055" y="933"/>
                  </a:lnTo>
                  <a:lnTo>
                    <a:pt x="2055" y="1011"/>
                  </a:lnTo>
                  <a:lnTo>
                    <a:pt x="2098" y="1011"/>
                  </a:lnTo>
                  <a:lnTo>
                    <a:pt x="2098" y="1088"/>
                  </a:lnTo>
                  <a:lnTo>
                    <a:pt x="2140" y="1088"/>
                  </a:lnTo>
                  <a:lnTo>
                    <a:pt x="2140" y="1166"/>
                  </a:lnTo>
                  <a:lnTo>
                    <a:pt x="2176" y="1166"/>
                  </a:lnTo>
                  <a:lnTo>
                    <a:pt x="2176" y="1244"/>
                  </a:lnTo>
                  <a:lnTo>
                    <a:pt x="2214" y="1244"/>
                  </a:lnTo>
                  <a:lnTo>
                    <a:pt x="2214" y="1322"/>
                  </a:lnTo>
                  <a:lnTo>
                    <a:pt x="2249" y="1322"/>
                  </a:lnTo>
                  <a:lnTo>
                    <a:pt x="2249" y="1399"/>
                  </a:lnTo>
                  <a:lnTo>
                    <a:pt x="2283" y="1399"/>
                  </a:lnTo>
                  <a:lnTo>
                    <a:pt x="2283" y="1477"/>
                  </a:lnTo>
                  <a:lnTo>
                    <a:pt x="2315" y="1477"/>
                  </a:lnTo>
                  <a:lnTo>
                    <a:pt x="2315" y="1555"/>
                  </a:lnTo>
                  <a:lnTo>
                    <a:pt x="2349" y="1555"/>
                  </a:lnTo>
                  <a:lnTo>
                    <a:pt x="2349" y="1633"/>
                  </a:lnTo>
                  <a:lnTo>
                    <a:pt x="2379" y="1633"/>
                  </a:lnTo>
                  <a:lnTo>
                    <a:pt x="2379" y="1710"/>
                  </a:lnTo>
                  <a:lnTo>
                    <a:pt x="2409" y="1710"/>
                  </a:lnTo>
                  <a:lnTo>
                    <a:pt x="2409" y="1788"/>
                  </a:lnTo>
                  <a:lnTo>
                    <a:pt x="2440" y="1788"/>
                  </a:lnTo>
                  <a:lnTo>
                    <a:pt x="2440" y="1866"/>
                  </a:lnTo>
                  <a:lnTo>
                    <a:pt x="2468" y="1866"/>
                  </a:lnTo>
                  <a:lnTo>
                    <a:pt x="2468" y="1944"/>
                  </a:lnTo>
                  <a:lnTo>
                    <a:pt x="2495" y="1944"/>
                  </a:lnTo>
                  <a:lnTo>
                    <a:pt x="2495" y="2022"/>
                  </a:lnTo>
                  <a:lnTo>
                    <a:pt x="2521" y="2022"/>
                  </a:lnTo>
                  <a:lnTo>
                    <a:pt x="2521" y="2099"/>
                  </a:lnTo>
                  <a:lnTo>
                    <a:pt x="2549" y="2099"/>
                  </a:lnTo>
                  <a:lnTo>
                    <a:pt x="2549" y="2177"/>
                  </a:lnTo>
                  <a:lnTo>
                    <a:pt x="2576" y="2177"/>
                  </a:lnTo>
                  <a:lnTo>
                    <a:pt x="2576" y="2255"/>
                  </a:lnTo>
                  <a:lnTo>
                    <a:pt x="2602" y="2255"/>
                  </a:lnTo>
                  <a:lnTo>
                    <a:pt x="2602" y="2333"/>
                  </a:lnTo>
                  <a:lnTo>
                    <a:pt x="2627" y="2333"/>
                  </a:lnTo>
                  <a:lnTo>
                    <a:pt x="2627" y="2410"/>
                  </a:lnTo>
                  <a:lnTo>
                    <a:pt x="2652" y="2410"/>
                  </a:lnTo>
                  <a:lnTo>
                    <a:pt x="2652" y="2488"/>
                  </a:lnTo>
                  <a:lnTo>
                    <a:pt x="2677" y="2488"/>
                  </a:lnTo>
                  <a:lnTo>
                    <a:pt x="2677" y="2566"/>
                  </a:lnTo>
                  <a:lnTo>
                    <a:pt x="2701" y="2566"/>
                  </a:lnTo>
                  <a:lnTo>
                    <a:pt x="2701" y="2644"/>
                  </a:lnTo>
                  <a:lnTo>
                    <a:pt x="2724" y="2644"/>
                  </a:lnTo>
                  <a:lnTo>
                    <a:pt x="2724" y="2721"/>
                  </a:lnTo>
                  <a:lnTo>
                    <a:pt x="2748" y="2721"/>
                  </a:lnTo>
                  <a:lnTo>
                    <a:pt x="2748" y="2799"/>
                  </a:lnTo>
                  <a:lnTo>
                    <a:pt x="2771" y="2799"/>
                  </a:lnTo>
                  <a:lnTo>
                    <a:pt x="2771" y="2877"/>
                  </a:lnTo>
                  <a:lnTo>
                    <a:pt x="2794" y="2877"/>
                  </a:lnTo>
                  <a:lnTo>
                    <a:pt x="2794" y="2955"/>
                  </a:lnTo>
                  <a:lnTo>
                    <a:pt x="2818" y="2955"/>
                  </a:lnTo>
                  <a:lnTo>
                    <a:pt x="2818" y="3033"/>
                  </a:lnTo>
                  <a:lnTo>
                    <a:pt x="2840" y="3033"/>
                  </a:lnTo>
                  <a:lnTo>
                    <a:pt x="2840" y="3110"/>
                  </a:lnTo>
                  <a:lnTo>
                    <a:pt x="2863" y="3110"/>
                  </a:lnTo>
                  <a:lnTo>
                    <a:pt x="2863" y="3188"/>
                  </a:lnTo>
                  <a:lnTo>
                    <a:pt x="2886" y="3188"/>
                  </a:lnTo>
                  <a:lnTo>
                    <a:pt x="2886" y="3266"/>
                  </a:lnTo>
                  <a:lnTo>
                    <a:pt x="2909" y="3266"/>
                  </a:lnTo>
                  <a:lnTo>
                    <a:pt x="2909" y="3344"/>
                  </a:lnTo>
                  <a:lnTo>
                    <a:pt x="2931" y="3344"/>
                  </a:lnTo>
                  <a:lnTo>
                    <a:pt x="2931" y="3421"/>
                  </a:lnTo>
                  <a:lnTo>
                    <a:pt x="2953" y="3421"/>
                  </a:lnTo>
                  <a:lnTo>
                    <a:pt x="2953" y="3499"/>
                  </a:lnTo>
                  <a:lnTo>
                    <a:pt x="2975" y="3499"/>
                  </a:lnTo>
                  <a:lnTo>
                    <a:pt x="2975" y="3577"/>
                  </a:lnTo>
                  <a:lnTo>
                    <a:pt x="2997" y="3577"/>
                  </a:lnTo>
                  <a:lnTo>
                    <a:pt x="2997" y="3655"/>
                  </a:lnTo>
                  <a:lnTo>
                    <a:pt x="3019" y="3655"/>
                  </a:lnTo>
                  <a:lnTo>
                    <a:pt x="3019" y="3732"/>
                  </a:lnTo>
                  <a:lnTo>
                    <a:pt x="3041" y="3732"/>
                  </a:lnTo>
                  <a:lnTo>
                    <a:pt x="3041" y="3810"/>
                  </a:lnTo>
                  <a:lnTo>
                    <a:pt x="3063" y="3810"/>
                  </a:lnTo>
                  <a:lnTo>
                    <a:pt x="3063" y="3888"/>
                  </a:lnTo>
                  <a:lnTo>
                    <a:pt x="3084" y="3888"/>
                  </a:lnTo>
                  <a:lnTo>
                    <a:pt x="3084" y="3966"/>
                  </a:lnTo>
                  <a:lnTo>
                    <a:pt x="3106" y="3966"/>
                  </a:lnTo>
                  <a:lnTo>
                    <a:pt x="3106" y="4044"/>
                  </a:lnTo>
                  <a:lnTo>
                    <a:pt x="3127" y="4044"/>
                  </a:lnTo>
                  <a:lnTo>
                    <a:pt x="3127" y="4121"/>
                  </a:lnTo>
                  <a:lnTo>
                    <a:pt x="3150" y="4121"/>
                  </a:lnTo>
                  <a:lnTo>
                    <a:pt x="3150" y="4199"/>
                  </a:lnTo>
                  <a:lnTo>
                    <a:pt x="3172" y="4199"/>
                  </a:lnTo>
                  <a:lnTo>
                    <a:pt x="3172" y="4277"/>
                  </a:lnTo>
                  <a:lnTo>
                    <a:pt x="3194" y="4277"/>
                  </a:lnTo>
                  <a:lnTo>
                    <a:pt x="3194" y="4355"/>
                  </a:lnTo>
                  <a:lnTo>
                    <a:pt x="3216" y="4355"/>
                  </a:lnTo>
                  <a:lnTo>
                    <a:pt x="3216" y="4432"/>
                  </a:lnTo>
                  <a:lnTo>
                    <a:pt x="3238" y="4432"/>
                  </a:lnTo>
                  <a:lnTo>
                    <a:pt x="3238" y="4510"/>
                  </a:lnTo>
                  <a:lnTo>
                    <a:pt x="3261" y="4510"/>
                  </a:lnTo>
                  <a:lnTo>
                    <a:pt x="3261" y="4588"/>
                  </a:lnTo>
                  <a:lnTo>
                    <a:pt x="3284" y="4588"/>
                  </a:lnTo>
                  <a:lnTo>
                    <a:pt x="3284" y="4666"/>
                  </a:lnTo>
                  <a:lnTo>
                    <a:pt x="3306" y="4666"/>
                  </a:lnTo>
                  <a:lnTo>
                    <a:pt x="3306" y="4743"/>
                  </a:lnTo>
                  <a:lnTo>
                    <a:pt x="3329" y="4743"/>
                  </a:lnTo>
                  <a:lnTo>
                    <a:pt x="3329" y="4821"/>
                  </a:lnTo>
                  <a:lnTo>
                    <a:pt x="3352" y="4821"/>
                  </a:lnTo>
                  <a:lnTo>
                    <a:pt x="3352" y="4899"/>
                  </a:lnTo>
                  <a:lnTo>
                    <a:pt x="3376" y="4899"/>
                  </a:lnTo>
                  <a:lnTo>
                    <a:pt x="3376" y="4977"/>
                  </a:lnTo>
                  <a:lnTo>
                    <a:pt x="3399" y="4977"/>
                  </a:lnTo>
                  <a:lnTo>
                    <a:pt x="3399" y="5055"/>
                  </a:lnTo>
                  <a:lnTo>
                    <a:pt x="3422" y="5055"/>
                  </a:lnTo>
                  <a:lnTo>
                    <a:pt x="3422" y="5132"/>
                  </a:lnTo>
                  <a:lnTo>
                    <a:pt x="3446" y="5132"/>
                  </a:lnTo>
                  <a:lnTo>
                    <a:pt x="3446" y="5210"/>
                  </a:lnTo>
                  <a:lnTo>
                    <a:pt x="3470" y="5210"/>
                  </a:lnTo>
                  <a:lnTo>
                    <a:pt x="3470" y="5288"/>
                  </a:lnTo>
                  <a:lnTo>
                    <a:pt x="3495" y="5288"/>
                  </a:lnTo>
                  <a:lnTo>
                    <a:pt x="3495" y="5366"/>
                  </a:lnTo>
                  <a:lnTo>
                    <a:pt x="3520" y="5366"/>
                  </a:lnTo>
                  <a:lnTo>
                    <a:pt x="3520" y="5443"/>
                  </a:lnTo>
                  <a:lnTo>
                    <a:pt x="3545" y="5443"/>
                  </a:lnTo>
                  <a:lnTo>
                    <a:pt x="3545" y="5521"/>
                  </a:lnTo>
                  <a:lnTo>
                    <a:pt x="3571" y="5521"/>
                  </a:lnTo>
                  <a:lnTo>
                    <a:pt x="3571" y="5599"/>
                  </a:lnTo>
                  <a:lnTo>
                    <a:pt x="3598" y="5599"/>
                  </a:lnTo>
                  <a:lnTo>
                    <a:pt x="3598" y="5677"/>
                  </a:lnTo>
                  <a:lnTo>
                    <a:pt x="3625" y="5677"/>
                  </a:lnTo>
                  <a:lnTo>
                    <a:pt x="3625" y="5754"/>
                  </a:lnTo>
                  <a:lnTo>
                    <a:pt x="3652" y="5754"/>
                  </a:lnTo>
                  <a:lnTo>
                    <a:pt x="3652" y="5832"/>
                  </a:lnTo>
                  <a:lnTo>
                    <a:pt x="3679" y="5832"/>
                  </a:lnTo>
                  <a:lnTo>
                    <a:pt x="3679" y="5910"/>
                  </a:lnTo>
                  <a:lnTo>
                    <a:pt x="3707" y="5910"/>
                  </a:lnTo>
                  <a:lnTo>
                    <a:pt x="3707" y="5988"/>
                  </a:lnTo>
                  <a:lnTo>
                    <a:pt x="3738" y="5988"/>
                  </a:lnTo>
                  <a:lnTo>
                    <a:pt x="3738" y="6066"/>
                  </a:lnTo>
                  <a:lnTo>
                    <a:pt x="3767" y="6066"/>
                  </a:lnTo>
                  <a:lnTo>
                    <a:pt x="3767" y="6143"/>
                  </a:lnTo>
                  <a:lnTo>
                    <a:pt x="3797" y="6143"/>
                  </a:lnTo>
                  <a:lnTo>
                    <a:pt x="3797" y="6221"/>
                  </a:lnTo>
                  <a:lnTo>
                    <a:pt x="3831" y="6221"/>
                  </a:lnTo>
                  <a:lnTo>
                    <a:pt x="3831" y="6299"/>
                  </a:lnTo>
                  <a:lnTo>
                    <a:pt x="3863" y="6299"/>
                  </a:lnTo>
                  <a:lnTo>
                    <a:pt x="3863" y="6377"/>
                  </a:lnTo>
                  <a:lnTo>
                    <a:pt x="3897" y="6377"/>
                  </a:lnTo>
                  <a:lnTo>
                    <a:pt x="3897" y="6454"/>
                  </a:lnTo>
                  <a:lnTo>
                    <a:pt x="3933" y="6454"/>
                  </a:lnTo>
                  <a:lnTo>
                    <a:pt x="3933" y="6532"/>
                  </a:lnTo>
                  <a:lnTo>
                    <a:pt x="3970" y="6532"/>
                  </a:lnTo>
                  <a:lnTo>
                    <a:pt x="3970" y="6610"/>
                  </a:lnTo>
                  <a:lnTo>
                    <a:pt x="4006" y="6610"/>
                  </a:lnTo>
                  <a:lnTo>
                    <a:pt x="4006" y="6688"/>
                  </a:lnTo>
                  <a:lnTo>
                    <a:pt x="4048" y="6688"/>
                  </a:lnTo>
                  <a:lnTo>
                    <a:pt x="4048" y="6765"/>
                  </a:lnTo>
                  <a:lnTo>
                    <a:pt x="4090" y="6765"/>
                  </a:lnTo>
                  <a:lnTo>
                    <a:pt x="4090" y="6843"/>
                  </a:lnTo>
                  <a:lnTo>
                    <a:pt x="4136" y="6843"/>
                  </a:lnTo>
                  <a:lnTo>
                    <a:pt x="4136" y="6921"/>
                  </a:lnTo>
                  <a:lnTo>
                    <a:pt x="4184" y="6921"/>
                  </a:lnTo>
                  <a:lnTo>
                    <a:pt x="4184" y="6999"/>
                  </a:lnTo>
                  <a:lnTo>
                    <a:pt x="4235" y="6999"/>
                  </a:lnTo>
                  <a:lnTo>
                    <a:pt x="4235" y="7077"/>
                  </a:lnTo>
                  <a:lnTo>
                    <a:pt x="4295" y="7077"/>
                  </a:lnTo>
                  <a:lnTo>
                    <a:pt x="4295" y="7154"/>
                  </a:lnTo>
                  <a:lnTo>
                    <a:pt x="4359" y="7154"/>
                  </a:lnTo>
                  <a:lnTo>
                    <a:pt x="4359" y="7232"/>
                  </a:lnTo>
                  <a:lnTo>
                    <a:pt x="4431" y="7232"/>
                  </a:lnTo>
                  <a:lnTo>
                    <a:pt x="4431" y="7310"/>
                  </a:lnTo>
                  <a:lnTo>
                    <a:pt x="4509" y="7310"/>
                  </a:lnTo>
                  <a:lnTo>
                    <a:pt x="4509" y="7388"/>
                  </a:lnTo>
                  <a:lnTo>
                    <a:pt x="4607" y="7388"/>
                  </a:lnTo>
                  <a:lnTo>
                    <a:pt x="4607" y="7465"/>
                  </a:lnTo>
                  <a:lnTo>
                    <a:pt x="4728" y="7465"/>
                  </a:lnTo>
                  <a:lnTo>
                    <a:pt x="4728" y="7543"/>
                  </a:lnTo>
                  <a:lnTo>
                    <a:pt x="4888" y="7543"/>
                  </a:lnTo>
                  <a:lnTo>
                    <a:pt x="4888" y="7621"/>
                  </a:lnTo>
                  <a:lnTo>
                    <a:pt x="5139" y="7621"/>
                  </a:lnTo>
                  <a:lnTo>
                    <a:pt x="5139" y="7699"/>
                  </a:lnTo>
                  <a:lnTo>
                    <a:pt x="6127" y="7699"/>
                  </a:lnTo>
                  <a:lnTo>
                    <a:pt x="6127" y="7777"/>
                  </a:lnTo>
                  <a:lnTo>
                    <a:pt x="6149" y="7777"/>
                  </a:lnTo>
                  <a:lnTo>
                    <a:pt x="6149" y="7699"/>
                  </a:lnTo>
                  <a:lnTo>
                    <a:pt x="6127" y="7699"/>
                  </a:lnTo>
                  <a:lnTo>
                    <a:pt x="6127" y="7621"/>
                  </a:lnTo>
                  <a:lnTo>
                    <a:pt x="5139" y="7621"/>
                  </a:lnTo>
                  <a:lnTo>
                    <a:pt x="5139" y="7543"/>
                  </a:lnTo>
                  <a:lnTo>
                    <a:pt x="4888" y="7543"/>
                  </a:lnTo>
                  <a:lnTo>
                    <a:pt x="4888" y="7465"/>
                  </a:lnTo>
                  <a:lnTo>
                    <a:pt x="4728" y="7465"/>
                  </a:lnTo>
                  <a:lnTo>
                    <a:pt x="4728" y="7388"/>
                  </a:lnTo>
                  <a:lnTo>
                    <a:pt x="4607" y="7388"/>
                  </a:lnTo>
                  <a:lnTo>
                    <a:pt x="4607" y="7310"/>
                  </a:lnTo>
                  <a:lnTo>
                    <a:pt x="4509" y="7310"/>
                  </a:lnTo>
                  <a:lnTo>
                    <a:pt x="4509" y="7232"/>
                  </a:lnTo>
                  <a:lnTo>
                    <a:pt x="4431" y="7232"/>
                  </a:lnTo>
                  <a:lnTo>
                    <a:pt x="4431" y="7154"/>
                  </a:lnTo>
                  <a:lnTo>
                    <a:pt x="4359" y="7154"/>
                  </a:lnTo>
                  <a:lnTo>
                    <a:pt x="4359" y="7077"/>
                  </a:lnTo>
                  <a:lnTo>
                    <a:pt x="4295" y="7077"/>
                  </a:lnTo>
                  <a:lnTo>
                    <a:pt x="4295" y="6999"/>
                  </a:lnTo>
                  <a:lnTo>
                    <a:pt x="4235" y="6999"/>
                  </a:lnTo>
                  <a:lnTo>
                    <a:pt x="4235" y="6921"/>
                  </a:lnTo>
                  <a:lnTo>
                    <a:pt x="4184" y="6921"/>
                  </a:lnTo>
                  <a:lnTo>
                    <a:pt x="4184" y="6843"/>
                  </a:lnTo>
                  <a:lnTo>
                    <a:pt x="4136" y="6843"/>
                  </a:lnTo>
                  <a:lnTo>
                    <a:pt x="4136" y="6765"/>
                  </a:lnTo>
                  <a:lnTo>
                    <a:pt x="4090" y="6765"/>
                  </a:lnTo>
                  <a:lnTo>
                    <a:pt x="4090" y="6688"/>
                  </a:lnTo>
                  <a:lnTo>
                    <a:pt x="4048" y="6688"/>
                  </a:lnTo>
                  <a:lnTo>
                    <a:pt x="4048" y="6610"/>
                  </a:lnTo>
                  <a:lnTo>
                    <a:pt x="4006" y="6610"/>
                  </a:lnTo>
                  <a:lnTo>
                    <a:pt x="4006" y="6532"/>
                  </a:lnTo>
                  <a:lnTo>
                    <a:pt x="3970" y="6532"/>
                  </a:lnTo>
                  <a:lnTo>
                    <a:pt x="3970" y="6454"/>
                  </a:lnTo>
                  <a:lnTo>
                    <a:pt x="3933" y="6454"/>
                  </a:lnTo>
                  <a:lnTo>
                    <a:pt x="3933" y="6377"/>
                  </a:lnTo>
                  <a:lnTo>
                    <a:pt x="3897" y="6377"/>
                  </a:lnTo>
                  <a:lnTo>
                    <a:pt x="3897" y="6299"/>
                  </a:lnTo>
                  <a:lnTo>
                    <a:pt x="3863" y="6299"/>
                  </a:lnTo>
                  <a:lnTo>
                    <a:pt x="3863" y="6221"/>
                  </a:lnTo>
                  <a:lnTo>
                    <a:pt x="3831" y="6221"/>
                  </a:lnTo>
                  <a:lnTo>
                    <a:pt x="3831" y="6143"/>
                  </a:lnTo>
                  <a:lnTo>
                    <a:pt x="3797" y="6143"/>
                  </a:lnTo>
                  <a:lnTo>
                    <a:pt x="3797" y="6066"/>
                  </a:lnTo>
                  <a:lnTo>
                    <a:pt x="3767" y="6066"/>
                  </a:lnTo>
                  <a:lnTo>
                    <a:pt x="3767" y="5988"/>
                  </a:lnTo>
                  <a:lnTo>
                    <a:pt x="3738" y="5988"/>
                  </a:lnTo>
                  <a:lnTo>
                    <a:pt x="3738" y="5910"/>
                  </a:lnTo>
                  <a:lnTo>
                    <a:pt x="3707" y="5910"/>
                  </a:lnTo>
                  <a:lnTo>
                    <a:pt x="3707" y="5832"/>
                  </a:lnTo>
                  <a:lnTo>
                    <a:pt x="3679" y="5832"/>
                  </a:lnTo>
                  <a:lnTo>
                    <a:pt x="3679" y="5754"/>
                  </a:lnTo>
                  <a:lnTo>
                    <a:pt x="3652" y="5754"/>
                  </a:lnTo>
                  <a:lnTo>
                    <a:pt x="3652" y="5677"/>
                  </a:lnTo>
                  <a:lnTo>
                    <a:pt x="3625" y="5677"/>
                  </a:lnTo>
                  <a:lnTo>
                    <a:pt x="3625" y="5599"/>
                  </a:lnTo>
                  <a:lnTo>
                    <a:pt x="3598" y="5599"/>
                  </a:lnTo>
                  <a:lnTo>
                    <a:pt x="3598" y="5521"/>
                  </a:lnTo>
                  <a:lnTo>
                    <a:pt x="3571" y="5521"/>
                  </a:lnTo>
                  <a:lnTo>
                    <a:pt x="3571" y="5443"/>
                  </a:lnTo>
                  <a:lnTo>
                    <a:pt x="3545" y="5443"/>
                  </a:lnTo>
                  <a:lnTo>
                    <a:pt x="3545" y="5366"/>
                  </a:lnTo>
                  <a:lnTo>
                    <a:pt x="3520" y="5366"/>
                  </a:lnTo>
                  <a:lnTo>
                    <a:pt x="3520" y="5288"/>
                  </a:lnTo>
                  <a:lnTo>
                    <a:pt x="3495" y="5288"/>
                  </a:lnTo>
                  <a:lnTo>
                    <a:pt x="3495" y="5210"/>
                  </a:lnTo>
                  <a:lnTo>
                    <a:pt x="3470" y="5210"/>
                  </a:lnTo>
                  <a:lnTo>
                    <a:pt x="3470" y="5132"/>
                  </a:lnTo>
                  <a:lnTo>
                    <a:pt x="3446" y="5132"/>
                  </a:lnTo>
                  <a:lnTo>
                    <a:pt x="3446" y="5055"/>
                  </a:lnTo>
                  <a:lnTo>
                    <a:pt x="3422" y="5055"/>
                  </a:lnTo>
                  <a:lnTo>
                    <a:pt x="3422" y="4977"/>
                  </a:lnTo>
                  <a:lnTo>
                    <a:pt x="3399" y="4977"/>
                  </a:lnTo>
                  <a:lnTo>
                    <a:pt x="3399" y="4899"/>
                  </a:lnTo>
                  <a:lnTo>
                    <a:pt x="3376" y="4899"/>
                  </a:lnTo>
                  <a:lnTo>
                    <a:pt x="3376" y="4821"/>
                  </a:lnTo>
                  <a:lnTo>
                    <a:pt x="3352" y="4821"/>
                  </a:lnTo>
                  <a:lnTo>
                    <a:pt x="3352" y="4743"/>
                  </a:lnTo>
                  <a:lnTo>
                    <a:pt x="3329" y="4743"/>
                  </a:lnTo>
                  <a:lnTo>
                    <a:pt x="3329" y="4666"/>
                  </a:lnTo>
                  <a:lnTo>
                    <a:pt x="3306" y="4666"/>
                  </a:lnTo>
                  <a:lnTo>
                    <a:pt x="3306" y="4588"/>
                  </a:lnTo>
                  <a:lnTo>
                    <a:pt x="3284" y="4588"/>
                  </a:lnTo>
                  <a:lnTo>
                    <a:pt x="3284" y="4510"/>
                  </a:lnTo>
                  <a:lnTo>
                    <a:pt x="3261" y="4510"/>
                  </a:lnTo>
                  <a:lnTo>
                    <a:pt x="3261" y="4432"/>
                  </a:lnTo>
                  <a:lnTo>
                    <a:pt x="3238" y="4432"/>
                  </a:lnTo>
                  <a:lnTo>
                    <a:pt x="3238" y="4355"/>
                  </a:lnTo>
                  <a:lnTo>
                    <a:pt x="3216" y="4355"/>
                  </a:lnTo>
                  <a:lnTo>
                    <a:pt x="3216" y="4277"/>
                  </a:lnTo>
                  <a:lnTo>
                    <a:pt x="3194" y="4277"/>
                  </a:lnTo>
                  <a:lnTo>
                    <a:pt x="3194" y="4199"/>
                  </a:lnTo>
                  <a:lnTo>
                    <a:pt x="3172" y="4199"/>
                  </a:lnTo>
                  <a:lnTo>
                    <a:pt x="3172" y="4121"/>
                  </a:lnTo>
                  <a:lnTo>
                    <a:pt x="3150" y="4121"/>
                  </a:lnTo>
                  <a:lnTo>
                    <a:pt x="3150" y="4044"/>
                  </a:lnTo>
                  <a:lnTo>
                    <a:pt x="3127" y="4044"/>
                  </a:lnTo>
                  <a:lnTo>
                    <a:pt x="3127" y="3966"/>
                  </a:lnTo>
                  <a:lnTo>
                    <a:pt x="3106" y="3966"/>
                  </a:lnTo>
                  <a:lnTo>
                    <a:pt x="3106" y="3888"/>
                  </a:lnTo>
                  <a:lnTo>
                    <a:pt x="3084" y="3888"/>
                  </a:lnTo>
                  <a:lnTo>
                    <a:pt x="3084" y="3810"/>
                  </a:lnTo>
                  <a:lnTo>
                    <a:pt x="3063" y="3810"/>
                  </a:lnTo>
                  <a:lnTo>
                    <a:pt x="3063" y="3732"/>
                  </a:lnTo>
                  <a:lnTo>
                    <a:pt x="3041" y="3732"/>
                  </a:lnTo>
                  <a:lnTo>
                    <a:pt x="3041" y="3655"/>
                  </a:lnTo>
                  <a:lnTo>
                    <a:pt x="3019" y="3655"/>
                  </a:lnTo>
                  <a:lnTo>
                    <a:pt x="3019" y="3577"/>
                  </a:lnTo>
                  <a:lnTo>
                    <a:pt x="2997" y="3577"/>
                  </a:lnTo>
                  <a:lnTo>
                    <a:pt x="2997" y="3499"/>
                  </a:lnTo>
                  <a:lnTo>
                    <a:pt x="2975" y="3499"/>
                  </a:lnTo>
                  <a:lnTo>
                    <a:pt x="2975" y="3421"/>
                  </a:lnTo>
                  <a:lnTo>
                    <a:pt x="2953" y="3421"/>
                  </a:lnTo>
                  <a:lnTo>
                    <a:pt x="2953" y="3344"/>
                  </a:lnTo>
                  <a:lnTo>
                    <a:pt x="2931" y="3344"/>
                  </a:lnTo>
                  <a:lnTo>
                    <a:pt x="2931" y="3266"/>
                  </a:lnTo>
                  <a:lnTo>
                    <a:pt x="2909" y="3266"/>
                  </a:lnTo>
                  <a:lnTo>
                    <a:pt x="2909" y="3188"/>
                  </a:lnTo>
                  <a:lnTo>
                    <a:pt x="2886" y="3188"/>
                  </a:lnTo>
                  <a:lnTo>
                    <a:pt x="2886" y="3110"/>
                  </a:lnTo>
                  <a:lnTo>
                    <a:pt x="2863" y="3110"/>
                  </a:lnTo>
                  <a:lnTo>
                    <a:pt x="2863" y="3033"/>
                  </a:lnTo>
                  <a:lnTo>
                    <a:pt x="2840" y="3033"/>
                  </a:lnTo>
                  <a:lnTo>
                    <a:pt x="2840" y="2955"/>
                  </a:lnTo>
                  <a:lnTo>
                    <a:pt x="2818" y="2955"/>
                  </a:lnTo>
                  <a:lnTo>
                    <a:pt x="2818" y="2877"/>
                  </a:lnTo>
                  <a:lnTo>
                    <a:pt x="2794" y="2877"/>
                  </a:lnTo>
                  <a:lnTo>
                    <a:pt x="2794" y="2799"/>
                  </a:lnTo>
                  <a:lnTo>
                    <a:pt x="2771" y="2799"/>
                  </a:lnTo>
                  <a:lnTo>
                    <a:pt x="2771" y="2721"/>
                  </a:lnTo>
                  <a:lnTo>
                    <a:pt x="2748" y="2721"/>
                  </a:lnTo>
                  <a:lnTo>
                    <a:pt x="2748" y="2644"/>
                  </a:lnTo>
                  <a:lnTo>
                    <a:pt x="2724" y="2644"/>
                  </a:lnTo>
                  <a:lnTo>
                    <a:pt x="2724" y="2566"/>
                  </a:lnTo>
                  <a:lnTo>
                    <a:pt x="2701" y="2566"/>
                  </a:lnTo>
                  <a:lnTo>
                    <a:pt x="2701" y="2488"/>
                  </a:lnTo>
                  <a:lnTo>
                    <a:pt x="2677" y="2488"/>
                  </a:lnTo>
                  <a:lnTo>
                    <a:pt x="2677" y="2410"/>
                  </a:lnTo>
                  <a:lnTo>
                    <a:pt x="2652" y="2410"/>
                  </a:lnTo>
                  <a:lnTo>
                    <a:pt x="2652" y="2333"/>
                  </a:lnTo>
                  <a:lnTo>
                    <a:pt x="2627" y="2333"/>
                  </a:lnTo>
                  <a:lnTo>
                    <a:pt x="2627" y="2255"/>
                  </a:lnTo>
                  <a:lnTo>
                    <a:pt x="2602" y="2255"/>
                  </a:lnTo>
                  <a:lnTo>
                    <a:pt x="2602" y="2177"/>
                  </a:lnTo>
                  <a:lnTo>
                    <a:pt x="2576" y="2177"/>
                  </a:lnTo>
                  <a:lnTo>
                    <a:pt x="2576" y="2099"/>
                  </a:lnTo>
                  <a:lnTo>
                    <a:pt x="2549" y="2099"/>
                  </a:lnTo>
                  <a:lnTo>
                    <a:pt x="2549" y="2022"/>
                  </a:lnTo>
                  <a:lnTo>
                    <a:pt x="2521" y="2022"/>
                  </a:lnTo>
                  <a:lnTo>
                    <a:pt x="2521" y="1944"/>
                  </a:lnTo>
                  <a:lnTo>
                    <a:pt x="2495" y="1944"/>
                  </a:lnTo>
                  <a:lnTo>
                    <a:pt x="2495" y="1866"/>
                  </a:lnTo>
                  <a:lnTo>
                    <a:pt x="2468" y="1866"/>
                  </a:lnTo>
                  <a:lnTo>
                    <a:pt x="2468" y="1788"/>
                  </a:lnTo>
                  <a:lnTo>
                    <a:pt x="2440" y="1788"/>
                  </a:lnTo>
                  <a:lnTo>
                    <a:pt x="2440" y="1710"/>
                  </a:lnTo>
                  <a:lnTo>
                    <a:pt x="2409" y="1710"/>
                  </a:lnTo>
                  <a:lnTo>
                    <a:pt x="2409" y="1633"/>
                  </a:lnTo>
                  <a:lnTo>
                    <a:pt x="2379" y="1633"/>
                  </a:lnTo>
                  <a:lnTo>
                    <a:pt x="2379" y="1555"/>
                  </a:lnTo>
                  <a:lnTo>
                    <a:pt x="2349" y="1555"/>
                  </a:lnTo>
                  <a:lnTo>
                    <a:pt x="2349" y="1477"/>
                  </a:lnTo>
                  <a:lnTo>
                    <a:pt x="2315" y="1477"/>
                  </a:lnTo>
                  <a:lnTo>
                    <a:pt x="2315" y="1399"/>
                  </a:lnTo>
                  <a:lnTo>
                    <a:pt x="2283" y="1399"/>
                  </a:lnTo>
                  <a:lnTo>
                    <a:pt x="2283" y="1322"/>
                  </a:lnTo>
                  <a:lnTo>
                    <a:pt x="2249" y="1322"/>
                  </a:lnTo>
                  <a:lnTo>
                    <a:pt x="2249" y="1244"/>
                  </a:lnTo>
                  <a:lnTo>
                    <a:pt x="2214" y="1244"/>
                  </a:lnTo>
                  <a:lnTo>
                    <a:pt x="2214" y="1166"/>
                  </a:lnTo>
                  <a:lnTo>
                    <a:pt x="2176" y="1166"/>
                  </a:lnTo>
                  <a:lnTo>
                    <a:pt x="2176" y="1088"/>
                  </a:lnTo>
                  <a:lnTo>
                    <a:pt x="2140" y="1088"/>
                  </a:lnTo>
                  <a:lnTo>
                    <a:pt x="2140" y="1011"/>
                  </a:lnTo>
                  <a:lnTo>
                    <a:pt x="2098" y="1011"/>
                  </a:lnTo>
                  <a:lnTo>
                    <a:pt x="2098" y="933"/>
                  </a:lnTo>
                  <a:lnTo>
                    <a:pt x="2055" y="933"/>
                  </a:lnTo>
                  <a:lnTo>
                    <a:pt x="2055" y="855"/>
                  </a:lnTo>
                  <a:lnTo>
                    <a:pt x="2010" y="855"/>
                  </a:lnTo>
                  <a:lnTo>
                    <a:pt x="2010" y="777"/>
                  </a:lnTo>
                  <a:lnTo>
                    <a:pt x="1962" y="777"/>
                  </a:lnTo>
                  <a:lnTo>
                    <a:pt x="1962" y="699"/>
                  </a:lnTo>
                  <a:lnTo>
                    <a:pt x="1910" y="699"/>
                  </a:lnTo>
                  <a:lnTo>
                    <a:pt x="1910" y="622"/>
                  </a:lnTo>
                  <a:lnTo>
                    <a:pt x="1850" y="622"/>
                  </a:lnTo>
                  <a:lnTo>
                    <a:pt x="1850" y="544"/>
                  </a:lnTo>
                  <a:lnTo>
                    <a:pt x="1786" y="544"/>
                  </a:lnTo>
                  <a:lnTo>
                    <a:pt x="1786" y="466"/>
                  </a:lnTo>
                  <a:lnTo>
                    <a:pt x="1714" y="466"/>
                  </a:lnTo>
                  <a:lnTo>
                    <a:pt x="1714" y="388"/>
                  </a:lnTo>
                  <a:lnTo>
                    <a:pt x="1636" y="388"/>
                  </a:lnTo>
                  <a:lnTo>
                    <a:pt x="1636" y="311"/>
                  </a:lnTo>
                  <a:lnTo>
                    <a:pt x="1537" y="311"/>
                  </a:lnTo>
                  <a:lnTo>
                    <a:pt x="1537" y="233"/>
                  </a:lnTo>
                  <a:lnTo>
                    <a:pt x="1415" y="233"/>
                  </a:lnTo>
                  <a:lnTo>
                    <a:pt x="1415" y="155"/>
                  </a:lnTo>
                  <a:lnTo>
                    <a:pt x="1254" y="155"/>
                  </a:lnTo>
                  <a:lnTo>
                    <a:pt x="1254" y="77"/>
                  </a:lnTo>
                  <a:lnTo>
                    <a:pt x="999" y="77"/>
                  </a:lnTo>
                  <a:lnTo>
                    <a:pt x="999" y="0"/>
                  </a:lnTo>
                  <a:lnTo>
                    <a:pt x="0" y="0"/>
                  </a:lnTo>
                </a:path>
              </a:pathLst>
            </a:custGeom>
            <a:noFill/>
            <a:ln w="30163">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61141" name="Freeform 19"/>
            <p:cNvSpPr>
              <a:spLocks/>
            </p:cNvSpPr>
            <p:nvPr/>
          </p:nvSpPr>
          <p:spPr bwMode="auto">
            <a:xfrm flipV="1">
              <a:off x="1614" y="190"/>
              <a:ext cx="2396" cy="982"/>
            </a:xfrm>
            <a:custGeom>
              <a:avLst/>
              <a:gdLst>
                <a:gd name="T0" fmla="*/ 0 w 6149"/>
                <a:gd name="T1" fmla="*/ 0 h 7777"/>
                <a:gd name="T2" fmla="*/ 0 w 6149"/>
                <a:gd name="T3" fmla="*/ 0 h 7777"/>
                <a:gd name="T4" fmla="*/ 0 w 6149"/>
                <a:gd name="T5" fmla="*/ 0 h 7777"/>
                <a:gd name="T6" fmla="*/ 0 w 6149"/>
                <a:gd name="T7" fmla="*/ 0 h 7777"/>
                <a:gd name="T8" fmla="*/ 0 w 6149"/>
                <a:gd name="T9" fmla="*/ 0 h 7777"/>
                <a:gd name="T10" fmla="*/ 0 w 6149"/>
                <a:gd name="T11" fmla="*/ 0 h 7777"/>
                <a:gd name="T12" fmla="*/ 0 w 6149"/>
                <a:gd name="T13" fmla="*/ 0 h 7777"/>
                <a:gd name="T14" fmla="*/ 0 w 6149"/>
                <a:gd name="T15" fmla="*/ 0 h 7777"/>
                <a:gd name="T16" fmla="*/ 0 w 6149"/>
                <a:gd name="T17" fmla="*/ 0 h 7777"/>
                <a:gd name="T18" fmla="*/ 0 w 6149"/>
                <a:gd name="T19" fmla="*/ 0 h 7777"/>
                <a:gd name="T20" fmla="*/ 0 w 6149"/>
                <a:gd name="T21" fmla="*/ 0 h 7777"/>
                <a:gd name="T22" fmla="*/ 0 w 6149"/>
                <a:gd name="T23" fmla="*/ 0 h 7777"/>
                <a:gd name="T24" fmla="*/ 0 w 6149"/>
                <a:gd name="T25" fmla="*/ 0 h 7777"/>
                <a:gd name="T26" fmla="*/ 0 w 6149"/>
                <a:gd name="T27" fmla="*/ 0 h 7777"/>
                <a:gd name="T28" fmla="*/ 0 w 6149"/>
                <a:gd name="T29" fmla="*/ 0 h 7777"/>
                <a:gd name="T30" fmla="*/ 0 w 6149"/>
                <a:gd name="T31" fmla="*/ 0 h 7777"/>
                <a:gd name="T32" fmla="*/ 0 w 6149"/>
                <a:gd name="T33" fmla="*/ 0 h 7777"/>
                <a:gd name="T34" fmla="*/ 0 w 6149"/>
                <a:gd name="T35" fmla="*/ 0 h 7777"/>
                <a:gd name="T36" fmla="*/ 0 w 6149"/>
                <a:gd name="T37" fmla="*/ 0 h 7777"/>
                <a:gd name="T38" fmla="*/ 0 w 6149"/>
                <a:gd name="T39" fmla="*/ 0 h 7777"/>
                <a:gd name="T40" fmla="*/ 0 w 6149"/>
                <a:gd name="T41" fmla="*/ 0 h 7777"/>
                <a:gd name="T42" fmla="*/ 0 w 6149"/>
                <a:gd name="T43" fmla="*/ 0 h 7777"/>
                <a:gd name="T44" fmla="*/ 0 w 6149"/>
                <a:gd name="T45" fmla="*/ 0 h 7777"/>
                <a:gd name="T46" fmla="*/ 0 w 6149"/>
                <a:gd name="T47" fmla="*/ 0 h 7777"/>
                <a:gd name="T48" fmla="*/ 0 w 6149"/>
                <a:gd name="T49" fmla="*/ 0 h 7777"/>
                <a:gd name="T50" fmla="*/ 0 w 6149"/>
                <a:gd name="T51" fmla="*/ 0 h 7777"/>
                <a:gd name="T52" fmla="*/ 0 w 6149"/>
                <a:gd name="T53" fmla="*/ 0 h 7777"/>
                <a:gd name="T54" fmla="*/ 0 w 6149"/>
                <a:gd name="T55" fmla="*/ 0 h 7777"/>
                <a:gd name="T56" fmla="*/ 0 w 6149"/>
                <a:gd name="T57" fmla="*/ 0 h 7777"/>
                <a:gd name="T58" fmla="*/ 0 w 6149"/>
                <a:gd name="T59" fmla="*/ 0 h 7777"/>
                <a:gd name="T60" fmla="*/ 0 w 6149"/>
                <a:gd name="T61" fmla="*/ 0 h 7777"/>
                <a:gd name="T62" fmla="*/ 0 w 6149"/>
                <a:gd name="T63" fmla="*/ 0 h 7777"/>
                <a:gd name="T64" fmla="*/ 0 w 6149"/>
                <a:gd name="T65" fmla="*/ 0 h 7777"/>
                <a:gd name="T66" fmla="*/ 0 w 6149"/>
                <a:gd name="T67" fmla="*/ 0 h 7777"/>
                <a:gd name="T68" fmla="*/ 0 w 6149"/>
                <a:gd name="T69" fmla="*/ 0 h 7777"/>
                <a:gd name="T70" fmla="*/ 0 w 6149"/>
                <a:gd name="T71" fmla="*/ 0 h 7777"/>
                <a:gd name="T72" fmla="*/ 0 w 6149"/>
                <a:gd name="T73" fmla="*/ 0 h 7777"/>
                <a:gd name="T74" fmla="*/ 0 w 6149"/>
                <a:gd name="T75" fmla="*/ 0 h 7777"/>
                <a:gd name="T76" fmla="*/ 0 w 6149"/>
                <a:gd name="T77" fmla="*/ 0 h 7777"/>
                <a:gd name="T78" fmla="*/ 0 w 6149"/>
                <a:gd name="T79" fmla="*/ 0 h 7777"/>
                <a:gd name="T80" fmla="*/ 0 w 6149"/>
                <a:gd name="T81" fmla="*/ 0 h 7777"/>
                <a:gd name="T82" fmla="*/ 0 w 6149"/>
                <a:gd name="T83" fmla="*/ 0 h 7777"/>
                <a:gd name="T84" fmla="*/ 0 w 6149"/>
                <a:gd name="T85" fmla="*/ 0 h 7777"/>
                <a:gd name="T86" fmla="*/ 0 w 6149"/>
                <a:gd name="T87" fmla="*/ 0 h 7777"/>
                <a:gd name="T88" fmla="*/ 0 w 6149"/>
                <a:gd name="T89" fmla="*/ 0 h 7777"/>
                <a:gd name="T90" fmla="*/ 0 w 6149"/>
                <a:gd name="T91" fmla="*/ 0 h 7777"/>
                <a:gd name="T92" fmla="*/ 0 w 6149"/>
                <a:gd name="T93" fmla="*/ 0 h 7777"/>
                <a:gd name="T94" fmla="*/ 0 w 6149"/>
                <a:gd name="T95" fmla="*/ 0 h 7777"/>
                <a:gd name="T96" fmla="*/ 0 w 6149"/>
                <a:gd name="T97" fmla="*/ 0 h 7777"/>
                <a:gd name="T98" fmla="*/ 0 w 6149"/>
                <a:gd name="T99" fmla="*/ 0 h 7777"/>
                <a:gd name="T100" fmla="*/ 0 w 6149"/>
                <a:gd name="T101" fmla="*/ 0 h 7777"/>
                <a:gd name="T102" fmla="*/ 0 w 6149"/>
                <a:gd name="T103" fmla="*/ 0 h 7777"/>
                <a:gd name="T104" fmla="*/ 0 w 6149"/>
                <a:gd name="T105" fmla="*/ 0 h 7777"/>
                <a:gd name="T106" fmla="*/ 0 w 6149"/>
                <a:gd name="T107" fmla="*/ 0 h 7777"/>
                <a:gd name="T108" fmla="*/ 0 w 6149"/>
                <a:gd name="T109" fmla="*/ 0 h 7777"/>
                <a:gd name="T110" fmla="*/ 0 w 6149"/>
                <a:gd name="T111" fmla="*/ 0 h 7777"/>
                <a:gd name="T112" fmla="*/ 0 w 6149"/>
                <a:gd name="T113" fmla="*/ 0 h 7777"/>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6149"/>
                <a:gd name="T172" fmla="*/ 0 h 7777"/>
                <a:gd name="T173" fmla="*/ 6149 w 6149"/>
                <a:gd name="T174" fmla="*/ 7777 h 7777"/>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6149" h="7777">
                  <a:moveTo>
                    <a:pt x="0" y="0"/>
                  </a:moveTo>
                  <a:lnTo>
                    <a:pt x="0" y="0"/>
                  </a:lnTo>
                  <a:lnTo>
                    <a:pt x="0" y="77"/>
                  </a:lnTo>
                  <a:lnTo>
                    <a:pt x="595" y="77"/>
                  </a:lnTo>
                  <a:lnTo>
                    <a:pt x="595" y="155"/>
                  </a:lnTo>
                  <a:lnTo>
                    <a:pt x="840" y="155"/>
                  </a:lnTo>
                  <a:lnTo>
                    <a:pt x="840" y="233"/>
                  </a:lnTo>
                  <a:lnTo>
                    <a:pt x="1000" y="233"/>
                  </a:lnTo>
                  <a:lnTo>
                    <a:pt x="1000" y="311"/>
                  </a:lnTo>
                  <a:lnTo>
                    <a:pt x="1121" y="311"/>
                  </a:lnTo>
                  <a:lnTo>
                    <a:pt x="1121" y="388"/>
                  </a:lnTo>
                  <a:lnTo>
                    <a:pt x="1228" y="388"/>
                  </a:lnTo>
                  <a:lnTo>
                    <a:pt x="1228" y="466"/>
                  </a:lnTo>
                  <a:lnTo>
                    <a:pt x="1313" y="466"/>
                  </a:lnTo>
                  <a:lnTo>
                    <a:pt x="1313" y="544"/>
                  </a:lnTo>
                  <a:lnTo>
                    <a:pt x="1389" y="544"/>
                  </a:lnTo>
                  <a:lnTo>
                    <a:pt x="1389" y="622"/>
                  </a:lnTo>
                  <a:lnTo>
                    <a:pt x="1460" y="622"/>
                  </a:lnTo>
                  <a:lnTo>
                    <a:pt x="1460" y="699"/>
                  </a:lnTo>
                  <a:lnTo>
                    <a:pt x="1526" y="699"/>
                  </a:lnTo>
                  <a:lnTo>
                    <a:pt x="1526" y="777"/>
                  </a:lnTo>
                  <a:lnTo>
                    <a:pt x="1582" y="777"/>
                  </a:lnTo>
                  <a:lnTo>
                    <a:pt x="1582" y="855"/>
                  </a:lnTo>
                  <a:lnTo>
                    <a:pt x="1642" y="855"/>
                  </a:lnTo>
                  <a:lnTo>
                    <a:pt x="1642" y="933"/>
                  </a:lnTo>
                  <a:lnTo>
                    <a:pt x="1694" y="933"/>
                  </a:lnTo>
                  <a:lnTo>
                    <a:pt x="1694" y="1011"/>
                  </a:lnTo>
                  <a:lnTo>
                    <a:pt x="1743" y="1011"/>
                  </a:lnTo>
                  <a:lnTo>
                    <a:pt x="1743" y="1088"/>
                  </a:lnTo>
                  <a:lnTo>
                    <a:pt x="1794" y="1088"/>
                  </a:lnTo>
                  <a:lnTo>
                    <a:pt x="1794" y="1166"/>
                  </a:lnTo>
                  <a:lnTo>
                    <a:pt x="1841" y="1166"/>
                  </a:lnTo>
                  <a:lnTo>
                    <a:pt x="1841" y="1244"/>
                  </a:lnTo>
                  <a:lnTo>
                    <a:pt x="1886" y="1244"/>
                  </a:lnTo>
                  <a:lnTo>
                    <a:pt x="1886" y="1322"/>
                  </a:lnTo>
                  <a:lnTo>
                    <a:pt x="1929" y="1322"/>
                  </a:lnTo>
                  <a:lnTo>
                    <a:pt x="1929" y="1399"/>
                  </a:lnTo>
                  <a:lnTo>
                    <a:pt x="1972" y="1399"/>
                  </a:lnTo>
                  <a:lnTo>
                    <a:pt x="1972" y="1477"/>
                  </a:lnTo>
                  <a:lnTo>
                    <a:pt x="2015" y="1477"/>
                  </a:lnTo>
                  <a:lnTo>
                    <a:pt x="2015" y="1555"/>
                  </a:lnTo>
                  <a:lnTo>
                    <a:pt x="2057" y="1555"/>
                  </a:lnTo>
                  <a:lnTo>
                    <a:pt x="2057" y="1633"/>
                  </a:lnTo>
                  <a:lnTo>
                    <a:pt x="2096" y="1633"/>
                  </a:lnTo>
                  <a:lnTo>
                    <a:pt x="2096" y="1710"/>
                  </a:lnTo>
                  <a:lnTo>
                    <a:pt x="2133" y="1710"/>
                  </a:lnTo>
                  <a:lnTo>
                    <a:pt x="2133" y="1788"/>
                  </a:lnTo>
                  <a:lnTo>
                    <a:pt x="2174" y="1788"/>
                  </a:lnTo>
                  <a:lnTo>
                    <a:pt x="2174" y="1866"/>
                  </a:lnTo>
                  <a:lnTo>
                    <a:pt x="2212" y="1866"/>
                  </a:lnTo>
                  <a:lnTo>
                    <a:pt x="2212" y="1944"/>
                  </a:lnTo>
                  <a:lnTo>
                    <a:pt x="2248" y="1944"/>
                  </a:lnTo>
                  <a:lnTo>
                    <a:pt x="2248" y="2022"/>
                  </a:lnTo>
                  <a:lnTo>
                    <a:pt x="2286" y="2022"/>
                  </a:lnTo>
                  <a:lnTo>
                    <a:pt x="2286" y="2099"/>
                  </a:lnTo>
                  <a:lnTo>
                    <a:pt x="2320" y="2099"/>
                  </a:lnTo>
                  <a:lnTo>
                    <a:pt x="2320" y="2177"/>
                  </a:lnTo>
                  <a:lnTo>
                    <a:pt x="2358" y="2177"/>
                  </a:lnTo>
                  <a:lnTo>
                    <a:pt x="2358" y="2255"/>
                  </a:lnTo>
                  <a:lnTo>
                    <a:pt x="2392" y="2255"/>
                  </a:lnTo>
                  <a:lnTo>
                    <a:pt x="2392" y="2333"/>
                  </a:lnTo>
                  <a:lnTo>
                    <a:pt x="2429" y="2333"/>
                  </a:lnTo>
                  <a:lnTo>
                    <a:pt x="2429" y="2410"/>
                  </a:lnTo>
                  <a:lnTo>
                    <a:pt x="2462" y="2410"/>
                  </a:lnTo>
                  <a:lnTo>
                    <a:pt x="2462" y="2488"/>
                  </a:lnTo>
                  <a:lnTo>
                    <a:pt x="2498" y="2488"/>
                  </a:lnTo>
                  <a:lnTo>
                    <a:pt x="2498" y="2566"/>
                  </a:lnTo>
                  <a:lnTo>
                    <a:pt x="2531" y="2566"/>
                  </a:lnTo>
                  <a:lnTo>
                    <a:pt x="2531" y="2644"/>
                  </a:lnTo>
                  <a:lnTo>
                    <a:pt x="2566" y="2644"/>
                  </a:lnTo>
                  <a:lnTo>
                    <a:pt x="2566" y="2721"/>
                  </a:lnTo>
                  <a:lnTo>
                    <a:pt x="2599" y="2721"/>
                  </a:lnTo>
                  <a:lnTo>
                    <a:pt x="2599" y="2799"/>
                  </a:lnTo>
                  <a:lnTo>
                    <a:pt x="2633" y="2799"/>
                  </a:lnTo>
                  <a:lnTo>
                    <a:pt x="2633" y="2877"/>
                  </a:lnTo>
                  <a:lnTo>
                    <a:pt x="2665" y="2877"/>
                  </a:lnTo>
                  <a:lnTo>
                    <a:pt x="2665" y="2955"/>
                  </a:lnTo>
                  <a:lnTo>
                    <a:pt x="2699" y="2955"/>
                  </a:lnTo>
                  <a:lnTo>
                    <a:pt x="2699" y="3033"/>
                  </a:lnTo>
                  <a:lnTo>
                    <a:pt x="2732" y="3033"/>
                  </a:lnTo>
                  <a:lnTo>
                    <a:pt x="2732" y="3110"/>
                  </a:lnTo>
                  <a:lnTo>
                    <a:pt x="2765" y="3110"/>
                  </a:lnTo>
                  <a:lnTo>
                    <a:pt x="2765" y="3188"/>
                  </a:lnTo>
                  <a:lnTo>
                    <a:pt x="2798" y="3188"/>
                  </a:lnTo>
                  <a:lnTo>
                    <a:pt x="2798" y="3266"/>
                  </a:lnTo>
                  <a:lnTo>
                    <a:pt x="2830" y="3266"/>
                  </a:lnTo>
                  <a:lnTo>
                    <a:pt x="2830" y="3344"/>
                  </a:lnTo>
                  <a:lnTo>
                    <a:pt x="2863" y="3344"/>
                  </a:lnTo>
                  <a:lnTo>
                    <a:pt x="2863" y="3421"/>
                  </a:lnTo>
                  <a:lnTo>
                    <a:pt x="2895" y="3421"/>
                  </a:lnTo>
                  <a:lnTo>
                    <a:pt x="2895" y="3499"/>
                  </a:lnTo>
                  <a:lnTo>
                    <a:pt x="2928" y="3499"/>
                  </a:lnTo>
                  <a:lnTo>
                    <a:pt x="2928" y="3577"/>
                  </a:lnTo>
                  <a:lnTo>
                    <a:pt x="2961" y="3577"/>
                  </a:lnTo>
                  <a:lnTo>
                    <a:pt x="2961" y="3655"/>
                  </a:lnTo>
                  <a:lnTo>
                    <a:pt x="2993" y="3655"/>
                  </a:lnTo>
                  <a:lnTo>
                    <a:pt x="2993" y="3732"/>
                  </a:lnTo>
                  <a:lnTo>
                    <a:pt x="3024" y="3732"/>
                  </a:lnTo>
                  <a:lnTo>
                    <a:pt x="3024" y="3810"/>
                  </a:lnTo>
                  <a:lnTo>
                    <a:pt x="3057" y="3810"/>
                  </a:lnTo>
                  <a:lnTo>
                    <a:pt x="3057" y="3888"/>
                  </a:lnTo>
                  <a:lnTo>
                    <a:pt x="3090" y="3888"/>
                  </a:lnTo>
                  <a:lnTo>
                    <a:pt x="3090" y="3966"/>
                  </a:lnTo>
                  <a:lnTo>
                    <a:pt x="3122" y="3966"/>
                  </a:lnTo>
                  <a:lnTo>
                    <a:pt x="3122" y="4044"/>
                  </a:lnTo>
                  <a:lnTo>
                    <a:pt x="3154" y="4044"/>
                  </a:lnTo>
                  <a:lnTo>
                    <a:pt x="3154" y="4121"/>
                  </a:lnTo>
                  <a:lnTo>
                    <a:pt x="3186" y="4121"/>
                  </a:lnTo>
                  <a:lnTo>
                    <a:pt x="3186" y="4199"/>
                  </a:lnTo>
                  <a:lnTo>
                    <a:pt x="3218" y="4199"/>
                  </a:lnTo>
                  <a:lnTo>
                    <a:pt x="3218" y="4277"/>
                  </a:lnTo>
                  <a:lnTo>
                    <a:pt x="3251" y="4277"/>
                  </a:lnTo>
                  <a:lnTo>
                    <a:pt x="3251" y="4355"/>
                  </a:lnTo>
                  <a:lnTo>
                    <a:pt x="3284" y="4355"/>
                  </a:lnTo>
                  <a:lnTo>
                    <a:pt x="3284" y="4432"/>
                  </a:lnTo>
                  <a:lnTo>
                    <a:pt x="3316" y="4432"/>
                  </a:lnTo>
                  <a:lnTo>
                    <a:pt x="3316" y="4510"/>
                  </a:lnTo>
                  <a:lnTo>
                    <a:pt x="3348" y="4510"/>
                  </a:lnTo>
                  <a:lnTo>
                    <a:pt x="3348" y="4588"/>
                  </a:lnTo>
                  <a:lnTo>
                    <a:pt x="3381" y="4588"/>
                  </a:lnTo>
                  <a:lnTo>
                    <a:pt x="3381" y="4666"/>
                  </a:lnTo>
                  <a:lnTo>
                    <a:pt x="3414" y="4666"/>
                  </a:lnTo>
                  <a:lnTo>
                    <a:pt x="3414" y="4743"/>
                  </a:lnTo>
                  <a:lnTo>
                    <a:pt x="3447" y="4743"/>
                  </a:lnTo>
                  <a:lnTo>
                    <a:pt x="3447" y="4821"/>
                  </a:lnTo>
                  <a:lnTo>
                    <a:pt x="3481" y="4821"/>
                  </a:lnTo>
                  <a:lnTo>
                    <a:pt x="3481" y="4899"/>
                  </a:lnTo>
                  <a:lnTo>
                    <a:pt x="3514" y="4899"/>
                  </a:lnTo>
                  <a:lnTo>
                    <a:pt x="3514" y="4977"/>
                  </a:lnTo>
                  <a:lnTo>
                    <a:pt x="3547" y="4977"/>
                  </a:lnTo>
                  <a:lnTo>
                    <a:pt x="3547" y="5055"/>
                  </a:lnTo>
                  <a:lnTo>
                    <a:pt x="3580" y="5055"/>
                  </a:lnTo>
                  <a:lnTo>
                    <a:pt x="3580" y="5132"/>
                  </a:lnTo>
                  <a:lnTo>
                    <a:pt x="3615" y="5132"/>
                  </a:lnTo>
                  <a:lnTo>
                    <a:pt x="3615" y="5210"/>
                  </a:lnTo>
                  <a:lnTo>
                    <a:pt x="3648" y="5210"/>
                  </a:lnTo>
                  <a:lnTo>
                    <a:pt x="3648" y="5288"/>
                  </a:lnTo>
                  <a:lnTo>
                    <a:pt x="3684" y="5288"/>
                  </a:lnTo>
                  <a:lnTo>
                    <a:pt x="3684" y="5366"/>
                  </a:lnTo>
                  <a:lnTo>
                    <a:pt x="3717" y="5366"/>
                  </a:lnTo>
                  <a:lnTo>
                    <a:pt x="3717" y="5443"/>
                  </a:lnTo>
                  <a:lnTo>
                    <a:pt x="3754" y="5443"/>
                  </a:lnTo>
                  <a:lnTo>
                    <a:pt x="3754" y="5521"/>
                  </a:lnTo>
                  <a:lnTo>
                    <a:pt x="3788" y="5521"/>
                  </a:lnTo>
                  <a:lnTo>
                    <a:pt x="3788" y="5599"/>
                  </a:lnTo>
                  <a:lnTo>
                    <a:pt x="3826" y="5599"/>
                  </a:lnTo>
                  <a:lnTo>
                    <a:pt x="3826" y="5677"/>
                  </a:lnTo>
                  <a:lnTo>
                    <a:pt x="3861" y="5677"/>
                  </a:lnTo>
                  <a:lnTo>
                    <a:pt x="3861" y="5754"/>
                  </a:lnTo>
                  <a:lnTo>
                    <a:pt x="3899" y="5754"/>
                  </a:lnTo>
                  <a:lnTo>
                    <a:pt x="3899" y="5832"/>
                  </a:lnTo>
                  <a:lnTo>
                    <a:pt x="3935" y="5832"/>
                  </a:lnTo>
                  <a:lnTo>
                    <a:pt x="3935" y="5910"/>
                  </a:lnTo>
                  <a:lnTo>
                    <a:pt x="3972" y="5910"/>
                  </a:lnTo>
                  <a:lnTo>
                    <a:pt x="3972" y="5988"/>
                  </a:lnTo>
                  <a:lnTo>
                    <a:pt x="4013" y="5988"/>
                  </a:lnTo>
                  <a:lnTo>
                    <a:pt x="4013" y="6066"/>
                  </a:lnTo>
                  <a:lnTo>
                    <a:pt x="4050" y="6066"/>
                  </a:lnTo>
                  <a:lnTo>
                    <a:pt x="4050" y="6143"/>
                  </a:lnTo>
                  <a:lnTo>
                    <a:pt x="4089" y="6143"/>
                  </a:lnTo>
                  <a:lnTo>
                    <a:pt x="4089" y="6221"/>
                  </a:lnTo>
                  <a:lnTo>
                    <a:pt x="4131" y="6221"/>
                  </a:lnTo>
                  <a:lnTo>
                    <a:pt x="4131" y="6299"/>
                  </a:lnTo>
                  <a:lnTo>
                    <a:pt x="4174" y="6299"/>
                  </a:lnTo>
                  <a:lnTo>
                    <a:pt x="4174" y="6377"/>
                  </a:lnTo>
                  <a:lnTo>
                    <a:pt x="4217" y="6377"/>
                  </a:lnTo>
                  <a:lnTo>
                    <a:pt x="4217" y="6454"/>
                  </a:lnTo>
                  <a:lnTo>
                    <a:pt x="4260" y="6454"/>
                  </a:lnTo>
                  <a:lnTo>
                    <a:pt x="4260" y="6532"/>
                  </a:lnTo>
                  <a:lnTo>
                    <a:pt x="4305" y="6532"/>
                  </a:lnTo>
                  <a:lnTo>
                    <a:pt x="4305" y="6610"/>
                  </a:lnTo>
                  <a:lnTo>
                    <a:pt x="4352" y="6610"/>
                  </a:lnTo>
                  <a:lnTo>
                    <a:pt x="4352" y="6688"/>
                  </a:lnTo>
                  <a:lnTo>
                    <a:pt x="4403" y="6688"/>
                  </a:lnTo>
                  <a:lnTo>
                    <a:pt x="4403" y="6765"/>
                  </a:lnTo>
                  <a:lnTo>
                    <a:pt x="4452" y="6765"/>
                  </a:lnTo>
                  <a:lnTo>
                    <a:pt x="4452" y="6843"/>
                  </a:lnTo>
                  <a:lnTo>
                    <a:pt x="4504" y="6843"/>
                  </a:lnTo>
                  <a:lnTo>
                    <a:pt x="4504" y="6921"/>
                  </a:lnTo>
                  <a:lnTo>
                    <a:pt x="4563" y="6921"/>
                  </a:lnTo>
                  <a:lnTo>
                    <a:pt x="4563" y="6999"/>
                  </a:lnTo>
                  <a:lnTo>
                    <a:pt x="4620" y="6999"/>
                  </a:lnTo>
                  <a:lnTo>
                    <a:pt x="4620" y="7077"/>
                  </a:lnTo>
                  <a:lnTo>
                    <a:pt x="4685" y="7077"/>
                  </a:lnTo>
                  <a:lnTo>
                    <a:pt x="4685" y="7154"/>
                  </a:lnTo>
                  <a:lnTo>
                    <a:pt x="4755" y="7154"/>
                  </a:lnTo>
                  <a:lnTo>
                    <a:pt x="4755" y="7232"/>
                  </a:lnTo>
                  <a:lnTo>
                    <a:pt x="4832" y="7232"/>
                  </a:lnTo>
                  <a:lnTo>
                    <a:pt x="4832" y="7310"/>
                  </a:lnTo>
                  <a:lnTo>
                    <a:pt x="4916" y="7310"/>
                  </a:lnTo>
                  <a:lnTo>
                    <a:pt x="4916" y="7388"/>
                  </a:lnTo>
                  <a:lnTo>
                    <a:pt x="5022" y="7388"/>
                  </a:lnTo>
                  <a:lnTo>
                    <a:pt x="5022" y="7465"/>
                  </a:lnTo>
                  <a:lnTo>
                    <a:pt x="5142" y="7465"/>
                  </a:lnTo>
                  <a:lnTo>
                    <a:pt x="5142" y="7543"/>
                  </a:lnTo>
                  <a:lnTo>
                    <a:pt x="5301" y="7543"/>
                  </a:lnTo>
                  <a:lnTo>
                    <a:pt x="5301" y="7621"/>
                  </a:lnTo>
                  <a:lnTo>
                    <a:pt x="5543" y="7621"/>
                  </a:lnTo>
                  <a:lnTo>
                    <a:pt x="5543" y="7699"/>
                  </a:lnTo>
                  <a:lnTo>
                    <a:pt x="6134" y="7699"/>
                  </a:lnTo>
                  <a:lnTo>
                    <a:pt x="6134" y="7777"/>
                  </a:lnTo>
                  <a:lnTo>
                    <a:pt x="6149" y="7777"/>
                  </a:lnTo>
                  <a:lnTo>
                    <a:pt x="6149" y="7699"/>
                  </a:lnTo>
                  <a:lnTo>
                    <a:pt x="6134" y="7699"/>
                  </a:lnTo>
                  <a:lnTo>
                    <a:pt x="6134" y="7621"/>
                  </a:lnTo>
                  <a:lnTo>
                    <a:pt x="5543" y="7621"/>
                  </a:lnTo>
                  <a:lnTo>
                    <a:pt x="5543" y="7543"/>
                  </a:lnTo>
                  <a:lnTo>
                    <a:pt x="5301" y="7543"/>
                  </a:lnTo>
                  <a:lnTo>
                    <a:pt x="5301" y="7465"/>
                  </a:lnTo>
                  <a:lnTo>
                    <a:pt x="5142" y="7465"/>
                  </a:lnTo>
                  <a:lnTo>
                    <a:pt x="5142" y="7388"/>
                  </a:lnTo>
                  <a:lnTo>
                    <a:pt x="5022" y="7388"/>
                  </a:lnTo>
                  <a:lnTo>
                    <a:pt x="5022" y="7310"/>
                  </a:lnTo>
                  <a:lnTo>
                    <a:pt x="4916" y="7310"/>
                  </a:lnTo>
                  <a:lnTo>
                    <a:pt x="4916" y="7232"/>
                  </a:lnTo>
                  <a:lnTo>
                    <a:pt x="4832" y="7232"/>
                  </a:lnTo>
                  <a:lnTo>
                    <a:pt x="4832" y="7154"/>
                  </a:lnTo>
                  <a:lnTo>
                    <a:pt x="4755" y="7154"/>
                  </a:lnTo>
                  <a:lnTo>
                    <a:pt x="4755" y="7077"/>
                  </a:lnTo>
                  <a:lnTo>
                    <a:pt x="4685" y="7077"/>
                  </a:lnTo>
                  <a:lnTo>
                    <a:pt x="4685" y="6999"/>
                  </a:lnTo>
                  <a:lnTo>
                    <a:pt x="4620" y="6999"/>
                  </a:lnTo>
                  <a:lnTo>
                    <a:pt x="4620" y="6921"/>
                  </a:lnTo>
                  <a:lnTo>
                    <a:pt x="4563" y="6921"/>
                  </a:lnTo>
                  <a:lnTo>
                    <a:pt x="4563" y="6843"/>
                  </a:lnTo>
                  <a:lnTo>
                    <a:pt x="4504" y="6843"/>
                  </a:lnTo>
                  <a:lnTo>
                    <a:pt x="4504" y="6765"/>
                  </a:lnTo>
                  <a:lnTo>
                    <a:pt x="4452" y="6765"/>
                  </a:lnTo>
                  <a:lnTo>
                    <a:pt x="4452" y="6688"/>
                  </a:lnTo>
                  <a:lnTo>
                    <a:pt x="4403" y="6688"/>
                  </a:lnTo>
                  <a:lnTo>
                    <a:pt x="4403" y="6610"/>
                  </a:lnTo>
                  <a:lnTo>
                    <a:pt x="4352" y="6610"/>
                  </a:lnTo>
                  <a:lnTo>
                    <a:pt x="4352" y="6532"/>
                  </a:lnTo>
                  <a:lnTo>
                    <a:pt x="4305" y="6532"/>
                  </a:lnTo>
                  <a:lnTo>
                    <a:pt x="4305" y="6454"/>
                  </a:lnTo>
                  <a:lnTo>
                    <a:pt x="4260" y="6454"/>
                  </a:lnTo>
                  <a:lnTo>
                    <a:pt x="4260" y="6377"/>
                  </a:lnTo>
                  <a:lnTo>
                    <a:pt x="4217" y="6377"/>
                  </a:lnTo>
                  <a:lnTo>
                    <a:pt x="4217" y="6299"/>
                  </a:lnTo>
                  <a:lnTo>
                    <a:pt x="4174" y="6299"/>
                  </a:lnTo>
                  <a:lnTo>
                    <a:pt x="4174" y="6221"/>
                  </a:lnTo>
                  <a:lnTo>
                    <a:pt x="4131" y="6221"/>
                  </a:lnTo>
                  <a:lnTo>
                    <a:pt x="4131" y="6143"/>
                  </a:lnTo>
                  <a:lnTo>
                    <a:pt x="4089" y="6143"/>
                  </a:lnTo>
                  <a:lnTo>
                    <a:pt x="4089" y="6066"/>
                  </a:lnTo>
                  <a:lnTo>
                    <a:pt x="4050" y="6066"/>
                  </a:lnTo>
                  <a:lnTo>
                    <a:pt x="4050" y="5988"/>
                  </a:lnTo>
                  <a:lnTo>
                    <a:pt x="4013" y="5988"/>
                  </a:lnTo>
                  <a:lnTo>
                    <a:pt x="4013" y="5910"/>
                  </a:lnTo>
                  <a:lnTo>
                    <a:pt x="3972" y="5910"/>
                  </a:lnTo>
                  <a:lnTo>
                    <a:pt x="3972" y="5832"/>
                  </a:lnTo>
                  <a:lnTo>
                    <a:pt x="3935" y="5832"/>
                  </a:lnTo>
                  <a:lnTo>
                    <a:pt x="3935" y="5754"/>
                  </a:lnTo>
                  <a:lnTo>
                    <a:pt x="3899" y="5754"/>
                  </a:lnTo>
                  <a:lnTo>
                    <a:pt x="3899" y="5677"/>
                  </a:lnTo>
                  <a:lnTo>
                    <a:pt x="3861" y="5677"/>
                  </a:lnTo>
                  <a:lnTo>
                    <a:pt x="3861" y="5599"/>
                  </a:lnTo>
                  <a:lnTo>
                    <a:pt x="3826" y="5599"/>
                  </a:lnTo>
                  <a:lnTo>
                    <a:pt x="3826" y="5521"/>
                  </a:lnTo>
                  <a:lnTo>
                    <a:pt x="3788" y="5521"/>
                  </a:lnTo>
                  <a:lnTo>
                    <a:pt x="3788" y="5443"/>
                  </a:lnTo>
                  <a:lnTo>
                    <a:pt x="3754" y="5443"/>
                  </a:lnTo>
                  <a:lnTo>
                    <a:pt x="3754" y="5366"/>
                  </a:lnTo>
                  <a:lnTo>
                    <a:pt x="3717" y="5366"/>
                  </a:lnTo>
                  <a:lnTo>
                    <a:pt x="3717" y="5288"/>
                  </a:lnTo>
                  <a:lnTo>
                    <a:pt x="3684" y="5288"/>
                  </a:lnTo>
                  <a:lnTo>
                    <a:pt x="3684" y="5210"/>
                  </a:lnTo>
                  <a:lnTo>
                    <a:pt x="3648" y="5210"/>
                  </a:lnTo>
                  <a:lnTo>
                    <a:pt x="3648" y="5132"/>
                  </a:lnTo>
                  <a:lnTo>
                    <a:pt x="3615" y="5132"/>
                  </a:lnTo>
                  <a:lnTo>
                    <a:pt x="3615" y="5055"/>
                  </a:lnTo>
                  <a:lnTo>
                    <a:pt x="3580" y="5055"/>
                  </a:lnTo>
                  <a:lnTo>
                    <a:pt x="3580" y="4977"/>
                  </a:lnTo>
                  <a:lnTo>
                    <a:pt x="3547" y="4977"/>
                  </a:lnTo>
                  <a:lnTo>
                    <a:pt x="3547" y="4899"/>
                  </a:lnTo>
                  <a:lnTo>
                    <a:pt x="3514" y="4899"/>
                  </a:lnTo>
                  <a:lnTo>
                    <a:pt x="3514" y="4821"/>
                  </a:lnTo>
                  <a:lnTo>
                    <a:pt x="3481" y="4821"/>
                  </a:lnTo>
                  <a:lnTo>
                    <a:pt x="3481" y="4743"/>
                  </a:lnTo>
                  <a:lnTo>
                    <a:pt x="3447" y="4743"/>
                  </a:lnTo>
                  <a:lnTo>
                    <a:pt x="3447" y="4666"/>
                  </a:lnTo>
                  <a:lnTo>
                    <a:pt x="3414" y="4666"/>
                  </a:lnTo>
                  <a:lnTo>
                    <a:pt x="3414" y="4588"/>
                  </a:lnTo>
                  <a:lnTo>
                    <a:pt x="3381" y="4588"/>
                  </a:lnTo>
                  <a:lnTo>
                    <a:pt x="3381" y="4510"/>
                  </a:lnTo>
                  <a:lnTo>
                    <a:pt x="3348" y="4510"/>
                  </a:lnTo>
                  <a:lnTo>
                    <a:pt x="3348" y="4432"/>
                  </a:lnTo>
                  <a:lnTo>
                    <a:pt x="3316" y="4432"/>
                  </a:lnTo>
                  <a:lnTo>
                    <a:pt x="3316" y="4355"/>
                  </a:lnTo>
                  <a:lnTo>
                    <a:pt x="3284" y="4355"/>
                  </a:lnTo>
                  <a:lnTo>
                    <a:pt x="3284" y="4277"/>
                  </a:lnTo>
                  <a:lnTo>
                    <a:pt x="3251" y="4277"/>
                  </a:lnTo>
                  <a:lnTo>
                    <a:pt x="3251" y="4199"/>
                  </a:lnTo>
                  <a:lnTo>
                    <a:pt x="3218" y="4199"/>
                  </a:lnTo>
                  <a:lnTo>
                    <a:pt x="3218" y="4121"/>
                  </a:lnTo>
                  <a:lnTo>
                    <a:pt x="3186" y="4121"/>
                  </a:lnTo>
                  <a:lnTo>
                    <a:pt x="3186" y="4044"/>
                  </a:lnTo>
                  <a:lnTo>
                    <a:pt x="3154" y="4044"/>
                  </a:lnTo>
                  <a:lnTo>
                    <a:pt x="3154" y="3966"/>
                  </a:lnTo>
                  <a:lnTo>
                    <a:pt x="3122" y="3966"/>
                  </a:lnTo>
                  <a:lnTo>
                    <a:pt x="3122" y="3888"/>
                  </a:lnTo>
                  <a:lnTo>
                    <a:pt x="3090" y="3888"/>
                  </a:lnTo>
                  <a:lnTo>
                    <a:pt x="3090" y="3810"/>
                  </a:lnTo>
                  <a:lnTo>
                    <a:pt x="3057" y="3810"/>
                  </a:lnTo>
                  <a:lnTo>
                    <a:pt x="3057" y="3732"/>
                  </a:lnTo>
                  <a:lnTo>
                    <a:pt x="3024" y="3732"/>
                  </a:lnTo>
                  <a:lnTo>
                    <a:pt x="3024" y="3655"/>
                  </a:lnTo>
                  <a:lnTo>
                    <a:pt x="2993" y="3655"/>
                  </a:lnTo>
                  <a:lnTo>
                    <a:pt x="2993" y="3577"/>
                  </a:lnTo>
                  <a:lnTo>
                    <a:pt x="2961" y="3577"/>
                  </a:lnTo>
                  <a:lnTo>
                    <a:pt x="2961" y="3499"/>
                  </a:lnTo>
                  <a:lnTo>
                    <a:pt x="2928" y="3499"/>
                  </a:lnTo>
                  <a:lnTo>
                    <a:pt x="2928" y="3421"/>
                  </a:lnTo>
                  <a:lnTo>
                    <a:pt x="2895" y="3421"/>
                  </a:lnTo>
                  <a:lnTo>
                    <a:pt x="2895" y="3344"/>
                  </a:lnTo>
                  <a:lnTo>
                    <a:pt x="2863" y="3344"/>
                  </a:lnTo>
                  <a:lnTo>
                    <a:pt x="2863" y="3266"/>
                  </a:lnTo>
                  <a:lnTo>
                    <a:pt x="2830" y="3266"/>
                  </a:lnTo>
                  <a:lnTo>
                    <a:pt x="2830" y="3188"/>
                  </a:lnTo>
                  <a:lnTo>
                    <a:pt x="2798" y="3188"/>
                  </a:lnTo>
                  <a:lnTo>
                    <a:pt x="2798" y="3110"/>
                  </a:lnTo>
                  <a:lnTo>
                    <a:pt x="2765" y="3110"/>
                  </a:lnTo>
                  <a:lnTo>
                    <a:pt x="2765" y="3033"/>
                  </a:lnTo>
                  <a:lnTo>
                    <a:pt x="2732" y="3033"/>
                  </a:lnTo>
                  <a:lnTo>
                    <a:pt x="2732" y="2955"/>
                  </a:lnTo>
                  <a:lnTo>
                    <a:pt x="2699" y="2955"/>
                  </a:lnTo>
                  <a:lnTo>
                    <a:pt x="2699" y="2877"/>
                  </a:lnTo>
                  <a:lnTo>
                    <a:pt x="2665" y="2877"/>
                  </a:lnTo>
                  <a:lnTo>
                    <a:pt x="2665" y="2799"/>
                  </a:lnTo>
                  <a:lnTo>
                    <a:pt x="2633" y="2799"/>
                  </a:lnTo>
                  <a:lnTo>
                    <a:pt x="2633" y="2721"/>
                  </a:lnTo>
                  <a:lnTo>
                    <a:pt x="2599" y="2721"/>
                  </a:lnTo>
                  <a:lnTo>
                    <a:pt x="2599" y="2644"/>
                  </a:lnTo>
                  <a:lnTo>
                    <a:pt x="2566" y="2644"/>
                  </a:lnTo>
                  <a:lnTo>
                    <a:pt x="2566" y="2566"/>
                  </a:lnTo>
                  <a:lnTo>
                    <a:pt x="2531" y="2566"/>
                  </a:lnTo>
                  <a:lnTo>
                    <a:pt x="2531" y="2488"/>
                  </a:lnTo>
                  <a:lnTo>
                    <a:pt x="2498" y="2488"/>
                  </a:lnTo>
                  <a:lnTo>
                    <a:pt x="2498" y="2410"/>
                  </a:lnTo>
                  <a:lnTo>
                    <a:pt x="2462" y="2410"/>
                  </a:lnTo>
                  <a:lnTo>
                    <a:pt x="2462" y="2333"/>
                  </a:lnTo>
                  <a:lnTo>
                    <a:pt x="2429" y="2333"/>
                  </a:lnTo>
                  <a:lnTo>
                    <a:pt x="2429" y="2255"/>
                  </a:lnTo>
                  <a:lnTo>
                    <a:pt x="2392" y="2255"/>
                  </a:lnTo>
                  <a:lnTo>
                    <a:pt x="2392" y="2177"/>
                  </a:lnTo>
                  <a:lnTo>
                    <a:pt x="2358" y="2177"/>
                  </a:lnTo>
                  <a:lnTo>
                    <a:pt x="2358" y="2099"/>
                  </a:lnTo>
                  <a:lnTo>
                    <a:pt x="2320" y="2099"/>
                  </a:lnTo>
                  <a:lnTo>
                    <a:pt x="2320" y="2022"/>
                  </a:lnTo>
                  <a:lnTo>
                    <a:pt x="2286" y="2022"/>
                  </a:lnTo>
                  <a:lnTo>
                    <a:pt x="2286" y="1944"/>
                  </a:lnTo>
                  <a:lnTo>
                    <a:pt x="2248" y="1944"/>
                  </a:lnTo>
                  <a:lnTo>
                    <a:pt x="2248" y="1866"/>
                  </a:lnTo>
                  <a:lnTo>
                    <a:pt x="2212" y="1866"/>
                  </a:lnTo>
                  <a:lnTo>
                    <a:pt x="2212" y="1788"/>
                  </a:lnTo>
                  <a:lnTo>
                    <a:pt x="2174" y="1788"/>
                  </a:lnTo>
                  <a:lnTo>
                    <a:pt x="2174" y="1710"/>
                  </a:lnTo>
                  <a:lnTo>
                    <a:pt x="2133" y="1710"/>
                  </a:lnTo>
                  <a:lnTo>
                    <a:pt x="2133" y="1633"/>
                  </a:lnTo>
                  <a:lnTo>
                    <a:pt x="2096" y="1633"/>
                  </a:lnTo>
                  <a:lnTo>
                    <a:pt x="2096" y="1555"/>
                  </a:lnTo>
                  <a:lnTo>
                    <a:pt x="2057" y="1555"/>
                  </a:lnTo>
                  <a:lnTo>
                    <a:pt x="2057" y="1477"/>
                  </a:lnTo>
                  <a:lnTo>
                    <a:pt x="2015" y="1477"/>
                  </a:lnTo>
                  <a:lnTo>
                    <a:pt x="2015" y="1399"/>
                  </a:lnTo>
                  <a:lnTo>
                    <a:pt x="1972" y="1399"/>
                  </a:lnTo>
                  <a:lnTo>
                    <a:pt x="1972" y="1322"/>
                  </a:lnTo>
                  <a:lnTo>
                    <a:pt x="1929" y="1322"/>
                  </a:lnTo>
                  <a:lnTo>
                    <a:pt x="1929" y="1244"/>
                  </a:lnTo>
                  <a:lnTo>
                    <a:pt x="1886" y="1244"/>
                  </a:lnTo>
                  <a:lnTo>
                    <a:pt x="1886" y="1166"/>
                  </a:lnTo>
                  <a:lnTo>
                    <a:pt x="1841" y="1166"/>
                  </a:lnTo>
                  <a:lnTo>
                    <a:pt x="1841" y="1088"/>
                  </a:lnTo>
                  <a:lnTo>
                    <a:pt x="1794" y="1088"/>
                  </a:lnTo>
                  <a:lnTo>
                    <a:pt x="1794" y="1011"/>
                  </a:lnTo>
                  <a:lnTo>
                    <a:pt x="1743" y="1011"/>
                  </a:lnTo>
                  <a:lnTo>
                    <a:pt x="1743" y="933"/>
                  </a:lnTo>
                  <a:lnTo>
                    <a:pt x="1694" y="933"/>
                  </a:lnTo>
                  <a:lnTo>
                    <a:pt x="1694" y="855"/>
                  </a:lnTo>
                  <a:lnTo>
                    <a:pt x="1642" y="855"/>
                  </a:lnTo>
                  <a:lnTo>
                    <a:pt x="1642" y="777"/>
                  </a:lnTo>
                  <a:lnTo>
                    <a:pt x="1582" y="777"/>
                  </a:lnTo>
                  <a:lnTo>
                    <a:pt x="1582" y="699"/>
                  </a:lnTo>
                  <a:lnTo>
                    <a:pt x="1526" y="699"/>
                  </a:lnTo>
                  <a:lnTo>
                    <a:pt x="1526" y="622"/>
                  </a:lnTo>
                  <a:lnTo>
                    <a:pt x="1460" y="622"/>
                  </a:lnTo>
                  <a:lnTo>
                    <a:pt x="1460" y="544"/>
                  </a:lnTo>
                  <a:lnTo>
                    <a:pt x="1389" y="544"/>
                  </a:lnTo>
                  <a:lnTo>
                    <a:pt x="1389" y="466"/>
                  </a:lnTo>
                  <a:lnTo>
                    <a:pt x="1313" y="466"/>
                  </a:lnTo>
                  <a:lnTo>
                    <a:pt x="1313" y="388"/>
                  </a:lnTo>
                  <a:lnTo>
                    <a:pt x="1228" y="388"/>
                  </a:lnTo>
                  <a:lnTo>
                    <a:pt x="1228" y="311"/>
                  </a:lnTo>
                  <a:lnTo>
                    <a:pt x="1121" y="311"/>
                  </a:lnTo>
                  <a:lnTo>
                    <a:pt x="1121" y="233"/>
                  </a:lnTo>
                  <a:lnTo>
                    <a:pt x="1000" y="233"/>
                  </a:lnTo>
                  <a:lnTo>
                    <a:pt x="1000" y="155"/>
                  </a:lnTo>
                  <a:lnTo>
                    <a:pt x="840" y="155"/>
                  </a:lnTo>
                  <a:lnTo>
                    <a:pt x="840" y="77"/>
                  </a:lnTo>
                  <a:lnTo>
                    <a:pt x="595" y="77"/>
                  </a:lnTo>
                  <a:lnTo>
                    <a:pt x="595" y="0"/>
                  </a:lnTo>
                  <a:lnTo>
                    <a:pt x="0" y="0"/>
                  </a:lnTo>
                </a:path>
              </a:pathLst>
            </a:custGeom>
            <a:noFill/>
            <a:ln w="30163">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61142" name="Freeform 20"/>
            <p:cNvSpPr>
              <a:spLocks/>
            </p:cNvSpPr>
            <p:nvPr/>
          </p:nvSpPr>
          <p:spPr bwMode="auto">
            <a:xfrm flipV="1">
              <a:off x="1614" y="190"/>
              <a:ext cx="2396" cy="982"/>
            </a:xfrm>
            <a:custGeom>
              <a:avLst/>
              <a:gdLst>
                <a:gd name="T0" fmla="*/ 0 w 6149"/>
                <a:gd name="T1" fmla="*/ 0 h 7777"/>
                <a:gd name="T2" fmla="*/ 0 w 6149"/>
                <a:gd name="T3" fmla="*/ 0 h 7777"/>
                <a:gd name="T4" fmla="*/ 0 w 6149"/>
                <a:gd name="T5" fmla="*/ 0 h 7777"/>
                <a:gd name="T6" fmla="*/ 0 w 6149"/>
                <a:gd name="T7" fmla="*/ 0 h 7777"/>
                <a:gd name="T8" fmla="*/ 0 w 6149"/>
                <a:gd name="T9" fmla="*/ 0 h 7777"/>
                <a:gd name="T10" fmla="*/ 0 w 6149"/>
                <a:gd name="T11" fmla="*/ 0 h 7777"/>
                <a:gd name="T12" fmla="*/ 0 w 6149"/>
                <a:gd name="T13" fmla="*/ 0 h 7777"/>
                <a:gd name="T14" fmla="*/ 0 w 6149"/>
                <a:gd name="T15" fmla="*/ 0 h 7777"/>
                <a:gd name="T16" fmla="*/ 0 w 6149"/>
                <a:gd name="T17" fmla="*/ 0 h 7777"/>
                <a:gd name="T18" fmla="*/ 0 w 6149"/>
                <a:gd name="T19" fmla="*/ 0 h 7777"/>
                <a:gd name="T20" fmla="*/ 0 w 6149"/>
                <a:gd name="T21" fmla="*/ 0 h 7777"/>
                <a:gd name="T22" fmla="*/ 0 w 6149"/>
                <a:gd name="T23" fmla="*/ 0 h 7777"/>
                <a:gd name="T24" fmla="*/ 0 w 6149"/>
                <a:gd name="T25" fmla="*/ 0 h 7777"/>
                <a:gd name="T26" fmla="*/ 0 w 6149"/>
                <a:gd name="T27" fmla="*/ 0 h 7777"/>
                <a:gd name="T28" fmla="*/ 0 w 6149"/>
                <a:gd name="T29" fmla="*/ 0 h 7777"/>
                <a:gd name="T30" fmla="*/ 0 w 6149"/>
                <a:gd name="T31" fmla="*/ 0 h 7777"/>
                <a:gd name="T32" fmla="*/ 0 w 6149"/>
                <a:gd name="T33" fmla="*/ 0 h 7777"/>
                <a:gd name="T34" fmla="*/ 0 w 6149"/>
                <a:gd name="T35" fmla="*/ 0 h 7777"/>
                <a:gd name="T36" fmla="*/ 0 w 6149"/>
                <a:gd name="T37" fmla="*/ 0 h 7777"/>
                <a:gd name="T38" fmla="*/ 0 w 6149"/>
                <a:gd name="T39" fmla="*/ 0 h 7777"/>
                <a:gd name="T40" fmla="*/ 0 w 6149"/>
                <a:gd name="T41" fmla="*/ 0 h 7777"/>
                <a:gd name="T42" fmla="*/ 0 w 6149"/>
                <a:gd name="T43" fmla="*/ 0 h 7777"/>
                <a:gd name="T44" fmla="*/ 0 w 6149"/>
                <a:gd name="T45" fmla="*/ 0 h 7777"/>
                <a:gd name="T46" fmla="*/ 0 w 6149"/>
                <a:gd name="T47" fmla="*/ 0 h 7777"/>
                <a:gd name="T48" fmla="*/ 0 w 6149"/>
                <a:gd name="T49" fmla="*/ 0 h 7777"/>
                <a:gd name="T50" fmla="*/ 0 w 6149"/>
                <a:gd name="T51" fmla="*/ 0 h 7777"/>
                <a:gd name="T52" fmla="*/ 0 w 6149"/>
                <a:gd name="T53" fmla="*/ 0 h 7777"/>
                <a:gd name="T54" fmla="*/ 0 w 6149"/>
                <a:gd name="T55" fmla="*/ 0 h 7777"/>
                <a:gd name="T56" fmla="*/ 0 w 6149"/>
                <a:gd name="T57" fmla="*/ 0 h 7777"/>
                <a:gd name="T58" fmla="*/ 0 w 6149"/>
                <a:gd name="T59" fmla="*/ 0 h 7777"/>
                <a:gd name="T60" fmla="*/ 0 w 6149"/>
                <a:gd name="T61" fmla="*/ 0 h 7777"/>
                <a:gd name="T62" fmla="*/ 0 w 6149"/>
                <a:gd name="T63" fmla="*/ 0 h 7777"/>
                <a:gd name="T64" fmla="*/ 0 w 6149"/>
                <a:gd name="T65" fmla="*/ 0 h 7777"/>
                <a:gd name="T66" fmla="*/ 0 w 6149"/>
                <a:gd name="T67" fmla="*/ 0 h 7777"/>
                <a:gd name="T68" fmla="*/ 0 w 6149"/>
                <a:gd name="T69" fmla="*/ 0 h 7777"/>
                <a:gd name="T70" fmla="*/ 0 w 6149"/>
                <a:gd name="T71" fmla="*/ 0 h 7777"/>
                <a:gd name="T72" fmla="*/ 0 w 6149"/>
                <a:gd name="T73" fmla="*/ 0 h 7777"/>
                <a:gd name="T74" fmla="*/ 0 w 6149"/>
                <a:gd name="T75" fmla="*/ 0 h 7777"/>
                <a:gd name="T76" fmla="*/ 0 w 6149"/>
                <a:gd name="T77" fmla="*/ 0 h 7777"/>
                <a:gd name="T78" fmla="*/ 0 w 6149"/>
                <a:gd name="T79" fmla="*/ 0 h 7777"/>
                <a:gd name="T80" fmla="*/ 0 w 6149"/>
                <a:gd name="T81" fmla="*/ 0 h 7777"/>
                <a:gd name="T82" fmla="*/ 0 w 6149"/>
                <a:gd name="T83" fmla="*/ 0 h 7777"/>
                <a:gd name="T84" fmla="*/ 0 w 6149"/>
                <a:gd name="T85" fmla="*/ 0 h 7777"/>
                <a:gd name="T86" fmla="*/ 0 w 6149"/>
                <a:gd name="T87" fmla="*/ 0 h 7777"/>
                <a:gd name="T88" fmla="*/ 0 w 6149"/>
                <a:gd name="T89" fmla="*/ 0 h 7777"/>
                <a:gd name="T90" fmla="*/ 0 w 6149"/>
                <a:gd name="T91" fmla="*/ 0 h 7777"/>
                <a:gd name="T92" fmla="*/ 0 w 6149"/>
                <a:gd name="T93" fmla="*/ 0 h 7777"/>
                <a:gd name="T94" fmla="*/ 0 w 6149"/>
                <a:gd name="T95" fmla="*/ 0 h 7777"/>
                <a:gd name="T96" fmla="*/ 0 w 6149"/>
                <a:gd name="T97" fmla="*/ 0 h 7777"/>
                <a:gd name="T98" fmla="*/ 0 w 6149"/>
                <a:gd name="T99" fmla="*/ 0 h 7777"/>
                <a:gd name="T100" fmla="*/ 0 w 6149"/>
                <a:gd name="T101" fmla="*/ 0 h 7777"/>
                <a:gd name="T102" fmla="*/ 0 w 6149"/>
                <a:gd name="T103" fmla="*/ 0 h 7777"/>
                <a:gd name="T104" fmla="*/ 0 w 6149"/>
                <a:gd name="T105" fmla="*/ 0 h 7777"/>
                <a:gd name="T106" fmla="*/ 0 w 6149"/>
                <a:gd name="T107" fmla="*/ 0 h 7777"/>
                <a:gd name="T108" fmla="*/ 0 w 6149"/>
                <a:gd name="T109" fmla="*/ 0 h 7777"/>
                <a:gd name="T110" fmla="*/ 0 w 6149"/>
                <a:gd name="T111" fmla="*/ 0 h 7777"/>
                <a:gd name="T112" fmla="*/ 0 w 6149"/>
                <a:gd name="T113" fmla="*/ 0 h 7777"/>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6149"/>
                <a:gd name="T172" fmla="*/ 0 h 7777"/>
                <a:gd name="T173" fmla="*/ 6149 w 6149"/>
                <a:gd name="T174" fmla="*/ 7777 h 7777"/>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6149" h="7777">
                  <a:moveTo>
                    <a:pt x="0" y="0"/>
                  </a:moveTo>
                  <a:lnTo>
                    <a:pt x="0" y="0"/>
                  </a:lnTo>
                  <a:lnTo>
                    <a:pt x="0" y="77"/>
                  </a:lnTo>
                  <a:lnTo>
                    <a:pt x="346" y="77"/>
                  </a:lnTo>
                  <a:lnTo>
                    <a:pt x="346" y="155"/>
                  </a:lnTo>
                  <a:lnTo>
                    <a:pt x="575" y="155"/>
                  </a:lnTo>
                  <a:lnTo>
                    <a:pt x="575" y="233"/>
                  </a:lnTo>
                  <a:lnTo>
                    <a:pt x="735" y="233"/>
                  </a:lnTo>
                  <a:lnTo>
                    <a:pt x="735" y="311"/>
                  </a:lnTo>
                  <a:lnTo>
                    <a:pt x="858" y="311"/>
                  </a:lnTo>
                  <a:lnTo>
                    <a:pt x="858" y="388"/>
                  </a:lnTo>
                  <a:lnTo>
                    <a:pt x="958" y="388"/>
                  </a:lnTo>
                  <a:lnTo>
                    <a:pt x="958" y="466"/>
                  </a:lnTo>
                  <a:lnTo>
                    <a:pt x="1048" y="466"/>
                  </a:lnTo>
                  <a:lnTo>
                    <a:pt x="1048" y="544"/>
                  </a:lnTo>
                  <a:lnTo>
                    <a:pt x="1120" y="544"/>
                  </a:lnTo>
                  <a:lnTo>
                    <a:pt x="1120" y="622"/>
                  </a:lnTo>
                  <a:lnTo>
                    <a:pt x="1189" y="622"/>
                  </a:lnTo>
                  <a:lnTo>
                    <a:pt x="1189" y="699"/>
                  </a:lnTo>
                  <a:lnTo>
                    <a:pt x="1255" y="699"/>
                  </a:lnTo>
                  <a:lnTo>
                    <a:pt x="1255" y="777"/>
                  </a:lnTo>
                  <a:lnTo>
                    <a:pt x="1316" y="777"/>
                  </a:lnTo>
                  <a:lnTo>
                    <a:pt x="1316" y="855"/>
                  </a:lnTo>
                  <a:lnTo>
                    <a:pt x="1372" y="855"/>
                  </a:lnTo>
                  <a:lnTo>
                    <a:pt x="1372" y="933"/>
                  </a:lnTo>
                  <a:lnTo>
                    <a:pt x="1430" y="933"/>
                  </a:lnTo>
                  <a:lnTo>
                    <a:pt x="1430" y="1011"/>
                  </a:lnTo>
                  <a:lnTo>
                    <a:pt x="1483" y="1011"/>
                  </a:lnTo>
                  <a:lnTo>
                    <a:pt x="1483" y="1088"/>
                  </a:lnTo>
                  <a:lnTo>
                    <a:pt x="1534" y="1088"/>
                  </a:lnTo>
                  <a:lnTo>
                    <a:pt x="1534" y="1166"/>
                  </a:lnTo>
                  <a:lnTo>
                    <a:pt x="1584" y="1166"/>
                  </a:lnTo>
                  <a:lnTo>
                    <a:pt x="1584" y="1244"/>
                  </a:lnTo>
                  <a:lnTo>
                    <a:pt x="1632" y="1244"/>
                  </a:lnTo>
                  <a:lnTo>
                    <a:pt x="1632" y="1322"/>
                  </a:lnTo>
                  <a:lnTo>
                    <a:pt x="1678" y="1322"/>
                  </a:lnTo>
                  <a:lnTo>
                    <a:pt x="1678" y="1399"/>
                  </a:lnTo>
                  <a:lnTo>
                    <a:pt x="1728" y="1399"/>
                  </a:lnTo>
                  <a:lnTo>
                    <a:pt x="1728" y="1477"/>
                  </a:lnTo>
                  <a:lnTo>
                    <a:pt x="1774" y="1477"/>
                  </a:lnTo>
                  <a:lnTo>
                    <a:pt x="1774" y="1555"/>
                  </a:lnTo>
                  <a:lnTo>
                    <a:pt x="1819" y="1555"/>
                  </a:lnTo>
                  <a:lnTo>
                    <a:pt x="1819" y="1633"/>
                  </a:lnTo>
                  <a:lnTo>
                    <a:pt x="1862" y="1633"/>
                  </a:lnTo>
                  <a:lnTo>
                    <a:pt x="1862" y="1710"/>
                  </a:lnTo>
                  <a:lnTo>
                    <a:pt x="1908" y="1710"/>
                  </a:lnTo>
                  <a:lnTo>
                    <a:pt x="1908" y="1788"/>
                  </a:lnTo>
                  <a:lnTo>
                    <a:pt x="1953" y="1788"/>
                  </a:lnTo>
                  <a:lnTo>
                    <a:pt x="1953" y="1866"/>
                  </a:lnTo>
                  <a:lnTo>
                    <a:pt x="1998" y="1866"/>
                  </a:lnTo>
                  <a:lnTo>
                    <a:pt x="1998" y="1944"/>
                  </a:lnTo>
                  <a:lnTo>
                    <a:pt x="2043" y="1944"/>
                  </a:lnTo>
                  <a:lnTo>
                    <a:pt x="2043" y="2022"/>
                  </a:lnTo>
                  <a:lnTo>
                    <a:pt x="2087" y="2022"/>
                  </a:lnTo>
                  <a:lnTo>
                    <a:pt x="2087" y="2099"/>
                  </a:lnTo>
                  <a:lnTo>
                    <a:pt x="2130" y="2099"/>
                  </a:lnTo>
                  <a:lnTo>
                    <a:pt x="2130" y="2177"/>
                  </a:lnTo>
                  <a:lnTo>
                    <a:pt x="2173" y="2177"/>
                  </a:lnTo>
                  <a:lnTo>
                    <a:pt x="2173" y="2255"/>
                  </a:lnTo>
                  <a:lnTo>
                    <a:pt x="2214" y="2255"/>
                  </a:lnTo>
                  <a:lnTo>
                    <a:pt x="2214" y="2333"/>
                  </a:lnTo>
                  <a:lnTo>
                    <a:pt x="2255" y="2333"/>
                  </a:lnTo>
                  <a:lnTo>
                    <a:pt x="2255" y="2410"/>
                  </a:lnTo>
                  <a:lnTo>
                    <a:pt x="2299" y="2410"/>
                  </a:lnTo>
                  <a:lnTo>
                    <a:pt x="2299" y="2488"/>
                  </a:lnTo>
                  <a:lnTo>
                    <a:pt x="2343" y="2488"/>
                  </a:lnTo>
                  <a:lnTo>
                    <a:pt x="2343" y="2566"/>
                  </a:lnTo>
                  <a:lnTo>
                    <a:pt x="2386" y="2566"/>
                  </a:lnTo>
                  <a:lnTo>
                    <a:pt x="2386" y="2644"/>
                  </a:lnTo>
                  <a:lnTo>
                    <a:pt x="2427" y="2644"/>
                  </a:lnTo>
                  <a:lnTo>
                    <a:pt x="2427" y="2721"/>
                  </a:lnTo>
                  <a:lnTo>
                    <a:pt x="2469" y="2721"/>
                  </a:lnTo>
                  <a:lnTo>
                    <a:pt x="2469" y="2799"/>
                  </a:lnTo>
                  <a:lnTo>
                    <a:pt x="2509" y="2799"/>
                  </a:lnTo>
                  <a:lnTo>
                    <a:pt x="2509" y="2877"/>
                  </a:lnTo>
                  <a:lnTo>
                    <a:pt x="2553" y="2877"/>
                  </a:lnTo>
                  <a:lnTo>
                    <a:pt x="2553" y="2955"/>
                  </a:lnTo>
                  <a:lnTo>
                    <a:pt x="2595" y="2955"/>
                  </a:lnTo>
                  <a:lnTo>
                    <a:pt x="2595" y="3033"/>
                  </a:lnTo>
                  <a:lnTo>
                    <a:pt x="2637" y="3033"/>
                  </a:lnTo>
                  <a:lnTo>
                    <a:pt x="2637" y="3110"/>
                  </a:lnTo>
                  <a:lnTo>
                    <a:pt x="2678" y="3110"/>
                  </a:lnTo>
                  <a:lnTo>
                    <a:pt x="2678" y="3188"/>
                  </a:lnTo>
                  <a:lnTo>
                    <a:pt x="2719" y="3188"/>
                  </a:lnTo>
                  <a:lnTo>
                    <a:pt x="2719" y="3266"/>
                  </a:lnTo>
                  <a:lnTo>
                    <a:pt x="2761" y="3266"/>
                  </a:lnTo>
                  <a:lnTo>
                    <a:pt x="2761" y="3344"/>
                  </a:lnTo>
                  <a:lnTo>
                    <a:pt x="2804" y="3344"/>
                  </a:lnTo>
                  <a:lnTo>
                    <a:pt x="2804" y="3421"/>
                  </a:lnTo>
                  <a:lnTo>
                    <a:pt x="2846" y="3421"/>
                  </a:lnTo>
                  <a:lnTo>
                    <a:pt x="2846" y="3499"/>
                  </a:lnTo>
                  <a:lnTo>
                    <a:pt x="2886" y="3499"/>
                  </a:lnTo>
                  <a:lnTo>
                    <a:pt x="2886" y="3577"/>
                  </a:lnTo>
                  <a:lnTo>
                    <a:pt x="2927" y="3577"/>
                  </a:lnTo>
                  <a:lnTo>
                    <a:pt x="2927" y="3655"/>
                  </a:lnTo>
                  <a:lnTo>
                    <a:pt x="2970" y="3655"/>
                  </a:lnTo>
                  <a:lnTo>
                    <a:pt x="2970" y="3732"/>
                  </a:lnTo>
                  <a:lnTo>
                    <a:pt x="3011" y="3732"/>
                  </a:lnTo>
                  <a:lnTo>
                    <a:pt x="3011" y="3810"/>
                  </a:lnTo>
                  <a:lnTo>
                    <a:pt x="3053" y="3810"/>
                  </a:lnTo>
                  <a:lnTo>
                    <a:pt x="3053" y="3888"/>
                  </a:lnTo>
                  <a:lnTo>
                    <a:pt x="3094" y="3888"/>
                  </a:lnTo>
                  <a:lnTo>
                    <a:pt x="3094" y="3966"/>
                  </a:lnTo>
                  <a:lnTo>
                    <a:pt x="3135" y="3966"/>
                  </a:lnTo>
                  <a:lnTo>
                    <a:pt x="3135" y="4044"/>
                  </a:lnTo>
                  <a:lnTo>
                    <a:pt x="3176" y="4044"/>
                  </a:lnTo>
                  <a:lnTo>
                    <a:pt x="3176" y="4121"/>
                  </a:lnTo>
                  <a:lnTo>
                    <a:pt x="3219" y="4121"/>
                  </a:lnTo>
                  <a:lnTo>
                    <a:pt x="3219" y="4199"/>
                  </a:lnTo>
                  <a:lnTo>
                    <a:pt x="3260" y="4199"/>
                  </a:lnTo>
                  <a:lnTo>
                    <a:pt x="3260" y="4277"/>
                  </a:lnTo>
                  <a:lnTo>
                    <a:pt x="3301" y="4277"/>
                  </a:lnTo>
                  <a:lnTo>
                    <a:pt x="3301" y="4355"/>
                  </a:lnTo>
                  <a:lnTo>
                    <a:pt x="3343" y="4355"/>
                  </a:lnTo>
                  <a:lnTo>
                    <a:pt x="3343" y="4432"/>
                  </a:lnTo>
                  <a:lnTo>
                    <a:pt x="3385" y="4432"/>
                  </a:lnTo>
                  <a:lnTo>
                    <a:pt x="3385" y="4510"/>
                  </a:lnTo>
                  <a:lnTo>
                    <a:pt x="3427" y="4510"/>
                  </a:lnTo>
                  <a:lnTo>
                    <a:pt x="3427" y="4588"/>
                  </a:lnTo>
                  <a:lnTo>
                    <a:pt x="3468" y="4588"/>
                  </a:lnTo>
                  <a:lnTo>
                    <a:pt x="3468" y="4666"/>
                  </a:lnTo>
                  <a:lnTo>
                    <a:pt x="3509" y="4666"/>
                  </a:lnTo>
                  <a:lnTo>
                    <a:pt x="3509" y="4743"/>
                  </a:lnTo>
                  <a:lnTo>
                    <a:pt x="3551" y="4743"/>
                  </a:lnTo>
                  <a:lnTo>
                    <a:pt x="3551" y="4821"/>
                  </a:lnTo>
                  <a:lnTo>
                    <a:pt x="3594" y="4821"/>
                  </a:lnTo>
                  <a:lnTo>
                    <a:pt x="3594" y="4899"/>
                  </a:lnTo>
                  <a:lnTo>
                    <a:pt x="3637" y="4899"/>
                  </a:lnTo>
                  <a:lnTo>
                    <a:pt x="3637" y="4977"/>
                  </a:lnTo>
                  <a:lnTo>
                    <a:pt x="3678" y="4977"/>
                  </a:lnTo>
                  <a:lnTo>
                    <a:pt x="3678" y="5055"/>
                  </a:lnTo>
                  <a:lnTo>
                    <a:pt x="3719" y="5055"/>
                  </a:lnTo>
                  <a:lnTo>
                    <a:pt x="3719" y="5132"/>
                  </a:lnTo>
                  <a:lnTo>
                    <a:pt x="3761" y="5132"/>
                  </a:lnTo>
                  <a:lnTo>
                    <a:pt x="3761" y="5210"/>
                  </a:lnTo>
                  <a:lnTo>
                    <a:pt x="3804" y="5210"/>
                  </a:lnTo>
                  <a:lnTo>
                    <a:pt x="3804" y="5288"/>
                  </a:lnTo>
                  <a:lnTo>
                    <a:pt x="3847" y="5288"/>
                  </a:lnTo>
                  <a:lnTo>
                    <a:pt x="3847" y="5366"/>
                  </a:lnTo>
                  <a:lnTo>
                    <a:pt x="3891" y="5366"/>
                  </a:lnTo>
                  <a:lnTo>
                    <a:pt x="3891" y="5443"/>
                  </a:lnTo>
                  <a:lnTo>
                    <a:pt x="3932" y="5443"/>
                  </a:lnTo>
                  <a:lnTo>
                    <a:pt x="3932" y="5521"/>
                  </a:lnTo>
                  <a:lnTo>
                    <a:pt x="3973" y="5521"/>
                  </a:lnTo>
                  <a:lnTo>
                    <a:pt x="3973" y="5599"/>
                  </a:lnTo>
                  <a:lnTo>
                    <a:pt x="4016" y="5599"/>
                  </a:lnTo>
                  <a:lnTo>
                    <a:pt x="4016" y="5677"/>
                  </a:lnTo>
                  <a:lnTo>
                    <a:pt x="4059" y="5677"/>
                  </a:lnTo>
                  <a:lnTo>
                    <a:pt x="4059" y="5754"/>
                  </a:lnTo>
                  <a:lnTo>
                    <a:pt x="4103" y="5754"/>
                  </a:lnTo>
                  <a:lnTo>
                    <a:pt x="4103" y="5832"/>
                  </a:lnTo>
                  <a:lnTo>
                    <a:pt x="4148" y="5832"/>
                  </a:lnTo>
                  <a:lnTo>
                    <a:pt x="4148" y="5910"/>
                  </a:lnTo>
                  <a:lnTo>
                    <a:pt x="4194" y="5910"/>
                  </a:lnTo>
                  <a:lnTo>
                    <a:pt x="4194" y="5988"/>
                  </a:lnTo>
                  <a:lnTo>
                    <a:pt x="4238" y="5988"/>
                  </a:lnTo>
                  <a:lnTo>
                    <a:pt x="4238" y="6066"/>
                  </a:lnTo>
                  <a:lnTo>
                    <a:pt x="4284" y="6066"/>
                  </a:lnTo>
                  <a:lnTo>
                    <a:pt x="4284" y="6143"/>
                  </a:lnTo>
                  <a:lnTo>
                    <a:pt x="4327" y="6143"/>
                  </a:lnTo>
                  <a:lnTo>
                    <a:pt x="4327" y="6221"/>
                  </a:lnTo>
                  <a:lnTo>
                    <a:pt x="4372" y="6221"/>
                  </a:lnTo>
                  <a:lnTo>
                    <a:pt x="4372" y="6299"/>
                  </a:lnTo>
                  <a:lnTo>
                    <a:pt x="4418" y="6299"/>
                  </a:lnTo>
                  <a:lnTo>
                    <a:pt x="4418" y="6377"/>
                  </a:lnTo>
                  <a:lnTo>
                    <a:pt x="4468" y="6377"/>
                  </a:lnTo>
                  <a:lnTo>
                    <a:pt x="4468" y="6454"/>
                  </a:lnTo>
                  <a:lnTo>
                    <a:pt x="4514" y="6454"/>
                  </a:lnTo>
                  <a:lnTo>
                    <a:pt x="4514" y="6532"/>
                  </a:lnTo>
                  <a:lnTo>
                    <a:pt x="4562" y="6532"/>
                  </a:lnTo>
                  <a:lnTo>
                    <a:pt x="4562" y="6610"/>
                  </a:lnTo>
                  <a:lnTo>
                    <a:pt x="4612" y="6610"/>
                  </a:lnTo>
                  <a:lnTo>
                    <a:pt x="4612" y="6688"/>
                  </a:lnTo>
                  <a:lnTo>
                    <a:pt x="4663" y="6688"/>
                  </a:lnTo>
                  <a:lnTo>
                    <a:pt x="4663" y="6765"/>
                  </a:lnTo>
                  <a:lnTo>
                    <a:pt x="4715" y="6765"/>
                  </a:lnTo>
                  <a:lnTo>
                    <a:pt x="4715" y="6843"/>
                  </a:lnTo>
                  <a:lnTo>
                    <a:pt x="4773" y="6843"/>
                  </a:lnTo>
                  <a:lnTo>
                    <a:pt x="4773" y="6921"/>
                  </a:lnTo>
                  <a:lnTo>
                    <a:pt x="4829" y="6921"/>
                  </a:lnTo>
                  <a:lnTo>
                    <a:pt x="4829" y="6999"/>
                  </a:lnTo>
                  <a:lnTo>
                    <a:pt x="4890" y="6999"/>
                  </a:lnTo>
                  <a:lnTo>
                    <a:pt x="4890" y="7077"/>
                  </a:lnTo>
                  <a:lnTo>
                    <a:pt x="4956" y="7077"/>
                  </a:lnTo>
                  <a:lnTo>
                    <a:pt x="4956" y="7154"/>
                  </a:lnTo>
                  <a:lnTo>
                    <a:pt x="5025" y="7154"/>
                  </a:lnTo>
                  <a:lnTo>
                    <a:pt x="5025" y="7232"/>
                  </a:lnTo>
                  <a:lnTo>
                    <a:pt x="5097" y="7232"/>
                  </a:lnTo>
                  <a:lnTo>
                    <a:pt x="5097" y="7310"/>
                  </a:lnTo>
                  <a:lnTo>
                    <a:pt x="5186" y="7310"/>
                  </a:lnTo>
                  <a:lnTo>
                    <a:pt x="5186" y="7388"/>
                  </a:lnTo>
                  <a:lnTo>
                    <a:pt x="5285" y="7388"/>
                  </a:lnTo>
                  <a:lnTo>
                    <a:pt x="5285" y="7465"/>
                  </a:lnTo>
                  <a:lnTo>
                    <a:pt x="5407" y="7465"/>
                  </a:lnTo>
                  <a:lnTo>
                    <a:pt x="5407" y="7543"/>
                  </a:lnTo>
                  <a:lnTo>
                    <a:pt x="5565" y="7543"/>
                  </a:lnTo>
                  <a:lnTo>
                    <a:pt x="5565" y="7621"/>
                  </a:lnTo>
                  <a:lnTo>
                    <a:pt x="5791" y="7621"/>
                  </a:lnTo>
                  <a:lnTo>
                    <a:pt x="5791" y="7699"/>
                  </a:lnTo>
                  <a:lnTo>
                    <a:pt x="6138" y="7699"/>
                  </a:lnTo>
                  <a:lnTo>
                    <a:pt x="6138" y="7777"/>
                  </a:lnTo>
                  <a:lnTo>
                    <a:pt x="6149" y="7777"/>
                  </a:lnTo>
                  <a:lnTo>
                    <a:pt x="6149" y="7699"/>
                  </a:lnTo>
                  <a:lnTo>
                    <a:pt x="6138" y="7699"/>
                  </a:lnTo>
                  <a:lnTo>
                    <a:pt x="6138" y="7621"/>
                  </a:lnTo>
                  <a:lnTo>
                    <a:pt x="5791" y="7621"/>
                  </a:lnTo>
                  <a:lnTo>
                    <a:pt x="5791" y="7543"/>
                  </a:lnTo>
                  <a:lnTo>
                    <a:pt x="5565" y="7543"/>
                  </a:lnTo>
                  <a:lnTo>
                    <a:pt x="5565" y="7465"/>
                  </a:lnTo>
                  <a:lnTo>
                    <a:pt x="5407" y="7465"/>
                  </a:lnTo>
                  <a:lnTo>
                    <a:pt x="5407" y="7388"/>
                  </a:lnTo>
                  <a:lnTo>
                    <a:pt x="5285" y="7388"/>
                  </a:lnTo>
                  <a:lnTo>
                    <a:pt x="5285" y="7310"/>
                  </a:lnTo>
                  <a:lnTo>
                    <a:pt x="5186" y="7310"/>
                  </a:lnTo>
                  <a:lnTo>
                    <a:pt x="5186" y="7232"/>
                  </a:lnTo>
                  <a:lnTo>
                    <a:pt x="5097" y="7232"/>
                  </a:lnTo>
                  <a:lnTo>
                    <a:pt x="5097" y="7154"/>
                  </a:lnTo>
                  <a:lnTo>
                    <a:pt x="5025" y="7154"/>
                  </a:lnTo>
                  <a:lnTo>
                    <a:pt x="5025" y="7077"/>
                  </a:lnTo>
                  <a:lnTo>
                    <a:pt x="4956" y="7077"/>
                  </a:lnTo>
                  <a:lnTo>
                    <a:pt x="4956" y="6999"/>
                  </a:lnTo>
                  <a:lnTo>
                    <a:pt x="4890" y="6999"/>
                  </a:lnTo>
                  <a:lnTo>
                    <a:pt x="4890" y="6921"/>
                  </a:lnTo>
                  <a:lnTo>
                    <a:pt x="4829" y="6921"/>
                  </a:lnTo>
                  <a:lnTo>
                    <a:pt x="4829" y="6843"/>
                  </a:lnTo>
                  <a:lnTo>
                    <a:pt x="4773" y="6843"/>
                  </a:lnTo>
                  <a:lnTo>
                    <a:pt x="4773" y="6765"/>
                  </a:lnTo>
                  <a:lnTo>
                    <a:pt x="4715" y="6765"/>
                  </a:lnTo>
                  <a:lnTo>
                    <a:pt x="4715" y="6688"/>
                  </a:lnTo>
                  <a:lnTo>
                    <a:pt x="4663" y="6688"/>
                  </a:lnTo>
                  <a:lnTo>
                    <a:pt x="4663" y="6610"/>
                  </a:lnTo>
                  <a:lnTo>
                    <a:pt x="4612" y="6610"/>
                  </a:lnTo>
                  <a:lnTo>
                    <a:pt x="4612" y="6532"/>
                  </a:lnTo>
                  <a:lnTo>
                    <a:pt x="4562" y="6532"/>
                  </a:lnTo>
                  <a:lnTo>
                    <a:pt x="4562" y="6454"/>
                  </a:lnTo>
                  <a:lnTo>
                    <a:pt x="4514" y="6454"/>
                  </a:lnTo>
                  <a:lnTo>
                    <a:pt x="4514" y="6377"/>
                  </a:lnTo>
                  <a:lnTo>
                    <a:pt x="4468" y="6377"/>
                  </a:lnTo>
                  <a:lnTo>
                    <a:pt x="4468" y="6299"/>
                  </a:lnTo>
                  <a:lnTo>
                    <a:pt x="4418" y="6299"/>
                  </a:lnTo>
                  <a:lnTo>
                    <a:pt x="4418" y="6221"/>
                  </a:lnTo>
                  <a:lnTo>
                    <a:pt x="4372" y="6221"/>
                  </a:lnTo>
                  <a:lnTo>
                    <a:pt x="4372" y="6143"/>
                  </a:lnTo>
                  <a:lnTo>
                    <a:pt x="4327" y="6143"/>
                  </a:lnTo>
                  <a:lnTo>
                    <a:pt x="4327" y="6066"/>
                  </a:lnTo>
                  <a:lnTo>
                    <a:pt x="4284" y="6066"/>
                  </a:lnTo>
                  <a:lnTo>
                    <a:pt x="4284" y="5988"/>
                  </a:lnTo>
                  <a:lnTo>
                    <a:pt x="4238" y="5988"/>
                  </a:lnTo>
                  <a:lnTo>
                    <a:pt x="4238" y="5910"/>
                  </a:lnTo>
                  <a:lnTo>
                    <a:pt x="4194" y="5910"/>
                  </a:lnTo>
                  <a:lnTo>
                    <a:pt x="4194" y="5832"/>
                  </a:lnTo>
                  <a:lnTo>
                    <a:pt x="4148" y="5832"/>
                  </a:lnTo>
                  <a:lnTo>
                    <a:pt x="4148" y="5754"/>
                  </a:lnTo>
                  <a:lnTo>
                    <a:pt x="4103" y="5754"/>
                  </a:lnTo>
                  <a:lnTo>
                    <a:pt x="4103" y="5677"/>
                  </a:lnTo>
                  <a:lnTo>
                    <a:pt x="4059" y="5677"/>
                  </a:lnTo>
                  <a:lnTo>
                    <a:pt x="4059" y="5599"/>
                  </a:lnTo>
                  <a:lnTo>
                    <a:pt x="4016" y="5599"/>
                  </a:lnTo>
                  <a:lnTo>
                    <a:pt x="4016" y="5521"/>
                  </a:lnTo>
                  <a:lnTo>
                    <a:pt x="3973" y="5521"/>
                  </a:lnTo>
                  <a:lnTo>
                    <a:pt x="3973" y="5443"/>
                  </a:lnTo>
                  <a:lnTo>
                    <a:pt x="3932" y="5443"/>
                  </a:lnTo>
                  <a:lnTo>
                    <a:pt x="3932" y="5366"/>
                  </a:lnTo>
                  <a:lnTo>
                    <a:pt x="3891" y="5366"/>
                  </a:lnTo>
                  <a:lnTo>
                    <a:pt x="3891" y="5288"/>
                  </a:lnTo>
                  <a:lnTo>
                    <a:pt x="3847" y="5288"/>
                  </a:lnTo>
                  <a:lnTo>
                    <a:pt x="3847" y="5210"/>
                  </a:lnTo>
                  <a:lnTo>
                    <a:pt x="3804" y="5210"/>
                  </a:lnTo>
                  <a:lnTo>
                    <a:pt x="3804" y="5132"/>
                  </a:lnTo>
                  <a:lnTo>
                    <a:pt x="3761" y="5132"/>
                  </a:lnTo>
                  <a:lnTo>
                    <a:pt x="3761" y="5055"/>
                  </a:lnTo>
                  <a:lnTo>
                    <a:pt x="3719" y="5055"/>
                  </a:lnTo>
                  <a:lnTo>
                    <a:pt x="3719" y="4977"/>
                  </a:lnTo>
                  <a:lnTo>
                    <a:pt x="3678" y="4977"/>
                  </a:lnTo>
                  <a:lnTo>
                    <a:pt x="3678" y="4899"/>
                  </a:lnTo>
                  <a:lnTo>
                    <a:pt x="3637" y="4899"/>
                  </a:lnTo>
                  <a:lnTo>
                    <a:pt x="3637" y="4821"/>
                  </a:lnTo>
                  <a:lnTo>
                    <a:pt x="3594" y="4821"/>
                  </a:lnTo>
                  <a:lnTo>
                    <a:pt x="3594" y="4743"/>
                  </a:lnTo>
                  <a:lnTo>
                    <a:pt x="3551" y="4743"/>
                  </a:lnTo>
                  <a:lnTo>
                    <a:pt x="3551" y="4666"/>
                  </a:lnTo>
                  <a:lnTo>
                    <a:pt x="3509" y="4666"/>
                  </a:lnTo>
                  <a:lnTo>
                    <a:pt x="3509" y="4588"/>
                  </a:lnTo>
                  <a:lnTo>
                    <a:pt x="3468" y="4588"/>
                  </a:lnTo>
                  <a:lnTo>
                    <a:pt x="3468" y="4510"/>
                  </a:lnTo>
                  <a:lnTo>
                    <a:pt x="3427" y="4510"/>
                  </a:lnTo>
                  <a:lnTo>
                    <a:pt x="3427" y="4432"/>
                  </a:lnTo>
                  <a:lnTo>
                    <a:pt x="3385" y="4432"/>
                  </a:lnTo>
                  <a:lnTo>
                    <a:pt x="3385" y="4355"/>
                  </a:lnTo>
                  <a:lnTo>
                    <a:pt x="3343" y="4355"/>
                  </a:lnTo>
                  <a:lnTo>
                    <a:pt x="3343" y="4277"/>
                  </a:lnTo>
                  <a:lnTo>
                    <a:pt x="3301" y="4277"/>
                  </a:lnTo>
                  <a:lnTo>
                    <a:pt x="3301" y="4199"/>
                  </a:lnTo>
                  <a:lnTo>
                    <a:pt x="3260" y="4199"/>
                  </a:lnTo>
                  <a:lnTo>
                    <a:pt x="3260" y="4121"/>
                  </a:lnTo>
                  <a:lnTo>
                    <a:pt x="3219" y="4121"/>
                  </a:lnTo>
                  <a:lnTo>
                    <a:pt x="3219" y="4044"/>
                  </a:lnTo>
                  <a:lnTo>
                    <a:pt x="3176" y="4044"/>
                  </a:lnTo>
                  <a:lnTo>
                    <a:pt x="3176" y="3966"/>
                  </a:lnTo>
                  <a:lnTo>
                    <a:pt x="3135" y="3966"/>
                  </a:lnTo>
                  <a:lnTo>
                    <a:pt x="3135" y="3888"/>
                  </a:lnTo>
                  <a:lnTo>
                    <a:pt x="3094" y="3888"/>
                  </a:lnTo>
                  <a:lnTo>
                    <a:pt x="3094" y="3810"/>
                  </a:lnTo>
                  <a:lnTo>
                    <a:pt x="3053" y="3810"/>
                  </a:lnTo>
                  <a:lnTo>
                    <a:pt x="3053" y="3732"/>
                  </a:lnTo>
                  <a:lnTo>
                    <a:pt x="3011" y="3732"/>
                  </a:lnTo>
                  <a:lnTo>
                    <a:pt x="3011" y="3655"/>
                  </a:lnTo>
                  <a:lnTo>
                    <a:pt x="2970" y="3655"/>
                  </a:lnTo>
                  <a:lnTo>
                    <a:pt x="2970" y="3577"/>
                  </a:lnTo>
                  <a:lnTo>
                    <a:pt x="2927" y="3577"/>
                  </a:lnTo>
                  <a:lnTo>
                    <a:pt x="2927" y="3499"/>
                  </a:lnTo>
                  <a:lnTo>
                    <a:pt x="2886" y="3499"/>
                  </a:lnTo>
                  <a:lnTo>
                    <a:pt x="2886" y="3421"/>
                  </a:lnTo>
                  <a:lnTo>
                    <a:pt x="2846" y="3421"/>
                  </a:lnTo>
                  <a:lnTo>
                    <a:pt x="2846" y="3344"/>
                  </a:lnTo>
                  <a:lnTo>
                    <a:pt x="2804" y="3344"/>
                  </a:lnTo>
                  <a:lnTo>
                    <a:pt x="2804" y="3266"/>
                  </a:lnTo>
                  <a:lnTo>
                    <a:pt x="2761" y="3266"/>
                  </a:lnTo>
                  <a:lnTo>
                    <a:pt x="2761" y="3188"/>
                  </a:lnTo>
                  <a:lnTo>
                    <a:pt x="2719" y="3188"/>
                  </a:lnTo>
                  <a:lnTo>
                    <a:pt x="2719" y="3110"/>
                  </a:lnTo>
                  <a:lnTo>
                    <a:pt x="2678" y="3110"/>
                  </a:lnTo>
                  <a:lnTo>
                    <a:pt x="2678" y="3033"/>
                  </a:lnTo>
                  <a:lnTo>
                    <a:pt x="2637" y="3033"/>
                  </a:lnTo>
                  <a:lnTo>
                    <a:pt x="2637" y="2955"/>
                  </a:lnTo>
                  <a:lnTo>
                    <a:pt x="2595" y="2955"/>
                  </a:lnTo>
                  <a:lnTo>
                    <a:pt x="2595" y="2877"/>
                  </a:lnTo>
                  <a:lnTo>
                    <a:pt x="2553" y="2877"/>
                  </a:lnTo>
                  <a:lnTo>
                    <a:pt x="2553" y="2799"/>
                  </a:lnTo>
                  <a:lnTo>
                    <a:pt x="2509" y="2799"/>
                  </a:lnTo>
                  <a:lnTo>
                    <a:pt x="2509" y="2721"/>
                  </a:lnTo>
                  <a:lnTo>
                    <a:pt x="2469" y="2721"/>
                  </a:lnTo>
                  <a:lnTo>
                    <a:pt x="2469" y="2644"/>
                  </a:lnTo>
                  <a:lnTo>
                    <a:pt x="2427" y="2644"/>
                  </a:lnTo>
                  <a:lnTo>
                    <a:pt x="2427" y="2566"/>
                  </a:lnTo>
                  <a:lnTo>
                    <a:pt x="2386" y="2566"/>
                  </a:lnTo>
                  <a:lnTo>
                    <a:pt x="2386" y="2488"/>
                  </a:lnTo>
                  <a:lnTo>
                    <a:pt x="2343" y="2488"/>
                  </a:lnTo>
                  <a:lnTo>
                    <a:pt x="2343" y="2410"/>
                  </a:lnTo>
                  <a:lnTo>
                    <a:pt x="2299" y="2410"/>
                  </a:lnTo>
                  <a:lnTo>
                    <a:pt x="2299" y="2333"/>
                  </a:lnTo>
                  <a:lnTo>
                    <a:pt x="2255" y="2333"/>
                  </a:lnTo>
                  <a:lnTo>
                    <a:pt x="2255" y="2255"/>
                  </a:lnTo>
                  <a:lnTo>
                    <a:pt x="2214" y="2255"/>
                  </a:lnTo>
                  <a:lnTo>
                    <a:pt x="2214" y="2177"/>
                  </a:lnTo>
                  <a:lnTo>
                    <a:pt x="2173" y="2177"/>
                  </a:lnTo>
                  <a:lnTo>
                    <a:pt x="2173" y="2099"/>
                  </a:lnTo>
                  <a:lnTo>
                    <a:pt x="2130" y="2099"/>
                  </a:lnTo>
                  <a:lnTo>
                    <a:pt x="2130" y="2022"/>
                  </a:lnTo>
                  <a:lnTo>
                    <a:pt x="2087" y="2022"/>
                  </a:lnTo>
                  <a:lnTo>
                    <a:pt x="2087" y="1944"/>
                  </a:lnTo>
                  <a:lnTo>
                    <a:pt x="2043" y="1944"/>
                  </a:lnTo>
                  <a:lnTo>
                    <a:pt x="2043" y="1866"/>
                  </a:lnTo>
                  <a:lnTo>
                    <a:pt x="1998" y="1866"/>
                  </a:lnTo>
                  <a:lnTo>
                    <a:pt x="1998" y="1788"/>
                  </a:lnTo>
                  <a:lnTo>
                    <a:pt x="1953" y="1788"/>
                  </a:lnTo>
                  <a:lnTo>
                    <a:pt x="1953" y="1710"/>
                  </a:lnTo>
                  <a:lnTo>
                    <a:pt x="1908" y="1710"/>
                  </a:lnTo>
                  <a:lnTo>
                    <a:pt x="1908" y="1633"/>
                  </a:lnTo>
                  <a:lnTo>
                    <a:pt x="1862" y="1633"/>
                  </a:lnTo>
                  <a:lnTo>
                    <a:pt x="1862" y="1555"/>
                  </a:lnTo>
                  <a:lnTo>
                    <a:pt x="1819" y="1555"/>
                  </a:lnTo>
                  <a:lnTo>
                    <a:pt x="1819" y="1477"/>
                  </a:lnTo>
                  <a:lnTo>
                    <a:pt x="1774" y="1477"/>
                  </a:lnTo>
                  <a:lnTo>
                    <a:pt x="1774" y="1399"/>
                  </a:lnTo>
                  <a:lnTo>
                    <a:pt x="1728" y="1399"/>
                  </a:lnTo>
                  <a:lnTo>
                    <a:pt x="1728" y="1322"/>
                  </a:lnTo>
                  <a:lnTo>
                    <a:pt x="1678" y="1322"/>
                  </a:lnTo>
                  <a:lnTo>
                    <a:pt x="1678" y="1244"/>
                  </a:lnTo>
                  <a:lnTo>
                    <a:pt x="1632" y="1244"/>
                  </a:lnTo>
                  <a:lnTo>
                    <a:pt x="1632" y="1166"/>
                  </a:lnTo>
                  <a:lnTo>
                    <a:pt x="1584" y="1166"/>
                  </a:lnTo>
                  <a:lnTo>
                    <a:pt x="1584" y="1088"/>
                  </a:lnTo>
                  <a:lnTo>
                    <a:pt x="1534" y="1088"/>
                  </a:lnTo>
                  <a:lnTo>
                    <a:pt x="1534" y="1011"/>
                  </a:lnTo>
                  <a:lnTo>
                    <a:pt x="1483" y="1011"/>
                  </a:lnTo>
                  <a:lnTo>
                    <a:pt x="1483" y="933"/>
                  </a:lnTo>
                  <a:lnTo>
                    <a:pt x="1430" y="933"/>
                  </a:lnTo>
                  <a:lnTo>
                    <a:pt x="1430" y="855"/>
                  </a:lnTo>
                  <a:lnTo>
                    <a:pt x="1372" y="855"/>
                  </a:lnTo>
                  <a:lnTo>
                    <a:pt x="1372" y="777"/>
                  </a:lnTo>
                  <a:lnTo>
                    <a:pt x="1316" y="777"/>
                  </a:lnTo>
                  <a:lnTo>
                    <a:pt x="1316" y="699"/>
                  </a:lnTo>
                  <a:lnTo>
                    <a:pt x="1255" y="699"/>
                  </a:lnTo>
                  <a:lnTo>
                    <a:pt x="1255" y="622"/>
                  </a:lnTo>
                  <a:lnTo>
                    <a:pt x="1189" y="622"/>
                  </a:lnTo>
                  <a:lnTo>
                    <a:pt x="1189" y="544"/>
                  </a:lnTo>
                  <a:lnTo>
                    <a:pt x="1120" y="544"/>
                  </a:lnTo>
                  <a:lnTo>
                    <a:pt x="1120" y="466"/>
                  </a:lnTo>
                  <a:lnTo>
                    <a:pt x="1048" y="466"/>
                  </a:lnTo>
                  <a:lnTo>
                    <a:pt x="1048" y="388"/>
                  </a:lnTo>
                  <a:lnTo>
                    <a:pt x="958" y="388"/>
                  </a:lnTo>
                  <a:lnTo>
                    <a:pt x="958" y="311"/>
                  </a:lnTo>
                  <a:lnTo>
                    <a:pt x="858" y="311"/>
                  </a:lnTo>
                  <a:lnTo>
                    <a:pt x="858" y="233"/>
                  </a:lnTo>
                  <a:lnTo>
                    <a:pt x="735" y="233"/>
                  </a:lnTo>
                  <a:lnTo>
                    <a:pt x="735" y="155"/>
                  </a:lnTo>
                  <a:lnTo>
                    <a:pt x="575" y="155"/>
                  </a:lnTo>
                  <a:lnTo>
                    <a:pt x="575" y="77"/>
                  </a:lnTo>
                  <a:lnTo>
                    <a:pt x="346" y="77"/>
                  </a:lnTo>
                  <a:lnTo>
                    <a:pt x="346" y="0"/>
                  </a:lnTo>
                  <a:lnTo>
                    <a:pt x="0" y="0"/>
                  </a:lnTo>
                </a:path>
              </a:pathLst>
            </a:custGeom>
            <a:noFill/>
            <a:ln w="30163">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61143" name="Freeform 21"/>
            <p:cNvSpPr>
              <a:spLocks/>
            </p:cNvSpPr>
            <p:nvPr/>
          </p:nvSpPr>
          <p:spPr bwMode="auto">
            <a:xfrm flipV="1">
              <a:off x="1614" y="190"/>
              <a:ext cx="2396" cy="982"/>
            </a:xfrm>
            <a:custGeom>
              <a:avLst/>
              <a:gdLst>
                <a:gd name="T0" fmla="*/ 0 w 6149"/>
                <a:gd name="T1" fmla="*/ 0 h 7777"/>
                <a:gd name="T2" fmla="*/ 0 w 6149"/>
                <a:gd name="T3" fmla="*/ 0 h 7777"/>
                <a:gd name="T4" fmla="*/ 0 w 6149"/>
                <a:gd name="T5" fmla="*/ 0 h 7777"/>
                <a:gd name="T6" fmla="*/ 0 w 6149"/>
                <a:gd name="T7" fmla="*/ 0 h 7777"/>
                <a:gd name="T8" fmla="*/ 0 w 6149"/>
                <a:gd name="T9" fmla="*/ 0 h 7777"/>
                <a:gd name="T10" fmla="*/ 0 w 6149"/>
                <a:gd name="T11" fmla="*/ 0 h 7777"/>
                <a:gd name="T12" fmla="*/ 0 w 6149"/>
                <a:gd name="T13" fmla="*/ 0 h 7777"/>
                <a:gd name="T14" fmla="*/ 0 w 6149"/>
                <a:gd name="T15" fmla="*/ 0 h 7777"/>
                <a:gd name="T16" fmla="*/ 0 w 6149"/>
                <a:gd name="T17" fmla="*/ 0 h 7777"/>
                <a:gd name="T18" fmla="*/ 0 w 6149"/>
                <a:gd name="T19" fmla="*/ 0 h 7777"/>
                <a:gd name="T20" fmla="*/ 0 w 6149"/>
                <a:gd name="T21" fmla="*/ 0 h 7777"/>
                <a:gd name="T22" fmla="*/ 0 w 6149"/>
                <a:gd name="T23" fmla="*/ 0 h 7777"/>
                <a:gd name="T24" fmla="*/ 0 w 6149"/>
                <a:gd name="T25" fmla="*/ 0 h 7777"/>
                <a:gd name="T26" fmla="*/ 0 w 6149"/>
                <a:gd name="T27" fmla="*/ 0 h 7777"/>
                <a:gd name="T28" fmla="*/ 0 w 6149"/>
                <a:gd name="T29" fmla="*/ 0 h 7777"/>
                <a:gd name="T30" fmla="*/ 0 w 6149"/>
                <a:gd name="T31" fmla="*/ 0 h 7777"/>
                <a:gd name="T32" fmla="*/ 0 w 6149"/>
                <a:gd name="T33" fmla="*/ 0 h 7777"/>
                <a:gd name="T34" fmla="*/ 0 w 6149"/>
                <a:gd name="T35" fmla="*/ 0 h 7777"/>
                <a:gd name="T36" fmla="*/ 0 w 6149"/>
                <a:gd name="T37" fmla="*/ 0 h 7777"/>
                <a:gd name="T38" fmla="*/ 0 w 6149"/>
                <a:gd name="T39" fmla="*/ 0 h 7777"/>
                <a:gd name="T40" fmla="*/ 0 w 6149"/>
                <a:gd name="T41" fmla="*/ 0 h 7777"/>
                <a:gd name="T42" fmla="*/ 0 w 6149"/>
                <a:gd name="T43" fmla="*/ 0 h 7777"/>
                <a:gd name="T44" fmla="*/ 0 w 6149"/>
                <a:gd name="T45" fmla="*/ 0 h 7777"/>
                <a:gd name="T46" fmla="*/ 0 w 6149"/>
                <a:gd name="T47" fmla="*/ 0 h 7777"/>
                <a:gd name="T48" fmla="*/ 0 w 6149"/>
                <a:gd name="T49" fmla="*/ 0 h 7777"/>
                <a:gd name="T50" fmla="*/ 0 w 6149"/>
                <a:gd name="T51" fmla="*/ 0 h 7777"/>
                <a:gd name="T52" fmla="*/ 0 w 6149"/>
                <a:gd name="T53" fmla="*/ 0 h 7777"/>
                <a:gd name="T54" fmla="*/ 0 w 6149"/>
                <a:gd name="T55" fmla="*/ 0 h 7777"/>
                <a:gd name="T56" fmla="*/ 0 w 6149"/>
                <a:gd name="T57" fmla="*/ 0 h 7777"/>
                <a:gd name="T58" fmla="*/ 0 w 6149"/>
                <a:gd name="T59" fmla="*/ 0 h 7777"/>
                <a:gd name="T60" fmla="*/ 0 w 6149"/>
                <a:gd name="T61" fmla="*/ 0 h 7777"/>
                <a:gd name="T62" fmla="*/ 0 w 6149"/>
                <a:gd name="T63" fmla="*/ 0 h 7777"/>
                <a:gd name="T64" fmla="*/ 0 w 6149"/>
                <a:gd name="T65" fmla="*/ 0 h 7777"/>
                <a:gd name="T66" fmla="*/ 0 w 6149"/>
                <a:gd name="T67" fmla="*/ 0 h 7777"/>
                <a:gd name="T68" fmla="*/ 0 w 6149"/>
                <a:gd name="T69" fmla="*/ 0 h 7777"/>
                <a:gd name="T70" fmla="*/ 0 w 6149"/>
                <a:gd name="T71" fmla="*/ 0 h 7777"/>
                <a:gd name="T72" fmla="*/ 0 w 6149"/>
                <a:gd name="T73" fmla="*/ 0 h 7777"/>
                <a:gd name="T74" fmla="*/ 0 w 6149"/>
                <a:gd name="T75" fmla="*/ 0 h 7777"/>
                <a:gd name="T76" fmla="*/ 0 w 6149"/>
                <a:gd name="T77" fmla="*/ 0 h 7777"/>
                <a:gd name="T78" fmla="*/ 0 w 6149"/>
                <a:gd name="T79" fmla="*/ 0 h 7777"/>
                <a:gd name="T80" fmla="*/ 0 w 6149"/>
                <a:gd name="T81" fmla="*/ 0 h 7777"/>
                <a:gd name="T82" fmla="*/ 0 w 6149"/>
                <a:gd name="T83" fmla="*/ 0 h 7777"/>
                <a:gd name="T84" fmla="*/ 0 w 6149"/>
                <a:gd name="T85" fmla="*/ 0 h 7777"/>
                <a:gd name="T86" fmla="*/ 0 w 6149"/>
                <a:gd name="T87" fmla="*/ 0 h 7777"/>
                <a:gd name="T88" fmla="*/ 0 w 6149"/>
                <a:gd name="T89" fmla="*/ 0 h 7777"/>
                <a:gd name="T90" fmla="*/ 0 w 6149"/>
                <a:gd name="T91" fmla="*/ 0 h 7777"/>
                <a:gd name="T92" fmla="*/ 0 w 6149"/>
                <a:gd name="T93" fmla="*/ 0 h 7777"/>
                <a:gd name="T94" fmla="*/ 0 w 6149"/>
                <a:gd name="T95" fmla="*/ 0 h 7777"/>
                <a:gd name="T96" fmla="*/ 0 w 6149"/>
                <a:gd name="T97" fmla="*/ 0 h 7777"/>
                <a:gd name="T98" fmla="*/ 0 w 6149"/>
                <a:gd name="T99" fmla="*/ 0 h 7777"/>
                <a:gd name="T100" fmla="*/ 0 w 6149"/>
                <a:gd name="T101" fmla="*/ 0 h 7777"/>
                <a:gd name="T102" fmla="*/ 0 w 6149"/>
                <a:gd name="T103" fmla="*/ 0 h 7777"/>
                <a:gd name="T104" fmla="*/ 0 w 6149"/>
                <a:gd name="T105" fmla="*/ 0 h 7777"/>
                <a:gd name="T106" fmla="*/ 0 w 6149"/>
                <a:gd name="T107" fmla="*/ 0 h 7777"/>
                <a:gd name="T108" fmla="*/ 0 w 6149"/>
                <a:gd name="T109" fmla="*/ 0 h 7777"/>
                <a:gd name="T110" fmla="*/ 0 w 6149"/>
                <a:gd name="T111" fmla="*/ 0 h 7777"/>
                <a:gd name="T112" fmla="*/ 0 w 6149"/>
                <a:gd name="T113" fmla="*/ 0 h 7777"/>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6149"/>
                <a:gd name="T172" fmla="*/ 0 h 7777"/>
                <a:gd name="T173" fmla="*/ 6149 w 6149"/>
                <a:gd name="T174" fmla="*/ 7777 h 7777"/>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6149" h="7777">
                  <a:moveTo>
                    <a:pt x="0" y="0"/>
                  </a:moveTo>
                  <a:lnTo>
                    <a:pt x="0" y="0"/>
                  </a:lnTo>
                  <a:lnTo>
                    <a:pt x="0" y="77"/>
                  </a:lnTo>
                  <a:lnTo>
                    <a:pt x="210" y="77"/>
                  </a:lnTo>
                  <a:lnTo>
                    <a:pt x="210" y="155"/>
                  </a:lnTo>
                  <a:lnTo>
                    <a:pt x="440" y="155"/>
                  </a:lnTo>
                  <a:lnTo>
                    <a:pt x="440" y="233"/>
                  </a:lnTo>
                  <a:lnTo>
                    <a:pt x="594" y="233"/>
                  </a:lnTo>
                  <a:lnTo>
                    <a:pt x="594" y="311"/>
                  </a:lnTo>
                  <a:lnTo>
                    <a:pt x="716" y="311"/>
                  </a:lnTo>
                  <a:lnTo>
                    <a:pt x="716" y="388"/>
                  </a:lnTo>
                  <a:lnTo>
                    <a:pt x="819" y="388"/>
                  </a:lnTo>
                  <a:lnTo>
                    <a:pt x="819" y="466"/>
                  </a:lnTo>
                  <a:lnTo>
                    <a:pt x="910" y="466"/>
                  </a:lnTo>
                  <a:lnTo>
                    <a:pt x="910" y="544"/>
                  </a:lnTo>
                  <a:lnTo>
                    <a:pt x="992" y="544"/>
                  </a:lnTo>
                  <a:lnTo>
                    <a:pt x="992" y="622"/>
                  </a:lnTo>
                  <a:lnTo>
                    <a:pt x="1069" y="622"/>
                  </a:lnTo>
                  <a:lnTo>
                    <a:pt x="1069" y="699"/>
                  </a:lnTo>
                  <a:lnTo>
                    <a:pt x="1140" y="699"/>
                  </a:lnTo>
                  <a:lnTo>
                    <a:pt x="1140" y="777"/>
                  </a:lnTo>
                  <a:lnTo>
                    <a:pt x="1208" y="777"/>
                  </a:lnTo>
                  <a:lnTo>
                    <a:pt x="1208" y="855"/>
                  </a:lnTo>
                  <a:lnTo>
                    <a:pt x="1273" y="855"/>
                  </a:lnTo>
                  <a:lnTo>
                    <a:pt x="1273" y="933"/>
                  </a:lnTo>
                  <a:lnTo>
                    <a:pt x="1334" y="933"/>
                  </a:lnTo>
                  <a:lnTo>
                    <a:pt x="1334" y="1011"/>
                  </a:lnTo>
                  <a:lnTo>
                    <a:pt x="1394" y="1011"/>
                  </a:lnTo>
                  <a:lnTo>
                    <a:pt x="1394" y="1088"/>
                  </a:lnTo>
                  <a:lnTo>
                    <a:pt x="1452" y="1088"/>
                  </a:lnTo>
                  <a:lnTo>
                    <a:pt x="1452" y="1166"/>
                  </a:lnTo>
                  <a:lnTo>
                    <a:pt x="1508" y="1166"/>
                  </a:lnTo>
                  <a:lnTo>
                    <a:pt x="1508" y="1244"/>
                  </a:lnTo>
                  <a:lnTo>
                    <a:pt x="1563" y="1244"/>
                  </a:lnTo>
                  <a:lnTo>
                    <a:pt x="1563" y="1322"/>
                  </a:lnTo>
                  <a:lnTo>
                    <a:pt x="1616" y="1322"/>
                  </a:lnTo>
                  <a:lnTo>
                    <a:pt x="1616" y="1399"/>
                  </a:lnTo>
                  <a:lnTo>
                    <a:pt x="1668" y="1399"/>
                  </a:lnTo>
                  <a:lnTo>
                    <a:pt x="1668" y="1477"/>
                  </a:lnTo>
                  <a:lnTo>
                    <a:pt x="1720" y="1477"/>
                  </a:lnTo>
                  <a:lnTo>
                    <a:pt x="1720" y="1555"/>
                  </a:lnTo>
                  <a:lnTo>
                    <a:pt x="1770" y="1555"/>
                  </a:lnTo>
                  <a:lnTo>
                    <a:pt x="1770" y="1633"/>
                  </a:lnTo>
                  <a:lnTo>
                    <a:pt x="1819" y="1633"/>
                  </a:lnTo>
                  <a:lnTo>
                    <a:pt x="1819" y="1710"/>
                  </a:lnTo>
                  <a:lnTo>
                    <a:pt x="1868" y="1710"/>
                  </a:lnTo>
                  <a:lnTo>
                    <a:pt x="1868" y="1788"/>
                  </a:lnTo>
                  <a:lnTo>
                    <a:pt x="1916" y="1788"/>
                  </a:lnTo>
                  <a:lnTo>
                    <a:pt x="1916" y="1866"/>
                  </a:lnTo>
                  <a:lnTo>
                    <a:pt x="1964" y="1866"/>
                  </a:lnTo>
                  <a:lnTo>
                    <a:pt x="1964" y="1944"/>
                  </a:lnTo>
                  <a:lnTo>
                    <a:pt x="2011" y="1944"/>
                  </a:lnTo>
                  <a:lnTo>
                    <a:pt x="2011" y="2022"/>
                  </a:lnTo>
                  <a:lnTo>
                    <a:pt x="2057" y="2022"/>
                  </a:lnTo>
                  <a:lnTo>
                    <a:pt x="2057" y="2099"/>
                  </a:lnTo>
                  <a:lnTo>
                    <a:pt x="2103" y="2099"/>
                  </a:lnTo>
                  <a:lnTo>
                    <a:pt x="2103" y="2177"/>
                  </a:lnTo>
                  <a:lnTo>
                    <a:pt x="2149" y="2177"/>
                  </a:lnTo>
                  <a:lnTo>
                    <a:pt x="2149" y="2255"/>
                  </a:lnTo>
                  <a:lnTo>
                    <a:pt x="2194" y="2255"/>
                  </a:lnTo>
                  <a:lnTo>
                    <a:pt x="2194" y="2333"/>
                  </a:lnTo>
                  <a:lnTo>
                    <a:pt x="2239" y="2333"/>
                  </a:lnTo>
                  <a:lnTo>
                    <a:pt x="2239" y="2410"/>
                  </a:lnTo>
                  <a:lnTo>
                    <a:pt x="2284" y="2410"/>
                  </a:lnTo>
                  <a:lnTo>
                    <a:pt x="2284" y="2488"/>
                  </a:lnTo>
                  <a:lnTo>
                    <a:pt x="2328" y="2488"/>
                  </a:lnTo>
                  <a:lnTo>
                    <a:pt x="2328" y="2566"/>
                  </a:lnTo>
                  <a:lnTo>
                    <a:pt x="2372" y="2566"/>
                  </a:lnTo>
                  <a:lnTo>
                    <a:pt x="2372" y="2644"/>
                  </a:lnTo>
                  <a:lnTo>
                    <a:pt x="2415" y="2644"/>
                  </a:lnTo>
                  <a:lnTo>
                    <a:pt x="2415" y="2721"/>
                  </a:lnTo>
                  <a:lnTo>
                    <a:pt x="2459" y="2721"/>
                  </a:lnTo>
                  <a:lnTo>
                    <a:pt x="2459" y="2799"/>
                  </a:lnTo>
                  <a:lnTo>
                    <a:pt x="2502" y="2799"/>
                  </a:lnTo>
                  <a:lnTo>
                    <a:pt x="2502" y="2877"/>
                  </a:lnTo>
                  <a:lnTo>
                    <a:pt x="2545" y="2877"/>
                  </a:lnTo>
                  <a:lnTo>
                    <a:pt x="2545" y="2955"/>
                  </a:lnTo>
                  <a:lnTo>
                    <a:pt x="2588" y="2955"/>
                  </a:lnTo>
                  <a:lnTo>
                    <a:pt x="2588" y="3033"/>
                  </a:lnTo>
                  <a:lnTo>
                    <a:pt x="2631" y="3033"/>
                  </a:lnTo>
                  <a:lnTo>
                    <a:pt x="2631" y="3110"/>
                  </a:lnTo>
                  <a:lnTo>
                    <a:pt x="2673" y="3110"/>
                  </a:lnTo>
                  <a:lnTo>
                    <a:pt x="2673" y="3188"/>
                  </a:lnTo>
                  <a:lnTo>
                    <a:pt x="2716" y="3188"/>
                  </a:lnTo>
                  <a:lnTo>
                    <a:pt x="2716" y="3266"/>
                  </a:lnTo>
                  <a:lnTo>
                    <a:pt x="2758" y="3266"/>
                  </a:lnTo>
                  <a:lnTo>
                    <a:pt x="2758" y="3344"/>
                  </a:lnTo>
                  <a:lnTo>
                    <a:pt x="2801" y="3344"/>
                  </a:lnTo>
                  <a:lnTo>
                    <a:pt x="2801" y="3421"/>
                  </a:lnTo>
                  <a:lnTo>
                    <a:pt x="2843" y="3421"/>
                  </a:lnTo>
                  <a:lnTo>
                    <a:pt x="2843" y="3499"/>
                  </a:lnTo>
                  <a:lnTo>
                    <a:pt x="2885" y="3499"/>
                  </a:lnTo>
                  <a:lnTo>
                    <a:pt x="2885" y="3577"/>
                  </a:lnTo>
                  <a:lnTo>
                    <a:pt x="2927" y="3577"/>
                  </a:lnTo>
                  <a:lnTo>
                    <a:pt x="2927" y="3655"/>
                  </a:lnTo>
                  <a:lnTo>
                    <a:pt x="2969" y="3655"/>
                  </a:lnTo>
                  <a:lnTo>
                    <a:pt x="2969" y="3732"/>
                  </a:lnTo>
                  <a:lnTo>
                    <a:pt x="3011" y="3732"/>
                  </a:lnTo>
                  <a:lnTo>
                    <a:pt x="3011" y="3810"/>
                  </a:lnTo>
                  <a:lnTo>
                    <a:pt x="3053" y="3810"/>
                  </a:lnTo>
                  <a:lnTo>
                    <a:pt x="3053" y="3888"/>
                  </a:lnTo>
                  <a:lnTo>
                    <a:pt x="3095" y="3888"/>
                  </a:lnTo>
                  <a:lnTo>
                    <a:pt x="3095" y="3966"/>
                  </a:lnTo>
                  <a:lnTo>
                    <a:pt x="3137" y="3966"/>
                  </a:lnTo>
                  <a:lnTo>
                    <a:pt x="3137" y="4044"/>
                  </a:lnTo>
                  <a:lnTo>
                    <a:pt x="3179" y="4044"/>
                  </a:lnTo>
                  <a:lnTo>
                    <a:pt x="3179" y="4121"/>
                  </a:lnTo>
                  <a:lnTo>
                    <a:pt x="3221" y="4121"/>
                  </a:lnTo>
                  <a:lnTo>
                    <a:pt x="3221" y="4199"/>
                  </a:lnTo>
                  <a:lnTo>
                    <a:pt x="3263" y="4199"/>
                  </a:lnTo>
                  <a:lnTo>
                    <a:pt x="3263" y="4277"/>
                  </a:lnTo>
                  <a:lnTo>
                    <a:pt x="3305" y="4277"/>
                  </a:lnTo>
                  <a:lnTo>
                    <a:pt x="3305" y="4355"/>
                  </a:lnTo>
                  <a:lnTo>
                    <a:pt x="3347" y="4355"/>
                  </a:lnTo>
                  <a:lnTo>
                    <a:pt x="3347" y="4432"/>
                  </a:lnTo>
                  <a:lnTo>
                    <a:pt x="3389" y="4432"/>
                  </a:lnTo>
                  <a:lnTo>
                    <a:pt x="3389" y="4510"/>
                  </a:lnTo>
                  <a:lnTo>
                    <a:pt x="3432" y="4510"/>
                  </a:lnTo>
                  <a:lnTo>
                    <a:pt x="3432" y="4588"/>
                  </a:lnTo>
                  <a:lnTo>
                    <a:pt x="3474" y="4588"/>
                  </a:lnTo>
                  <a:lnTo>
                    <a:pt x="3474" y="4666"/>
                  </a:lnTo>
                  <a:lnTo>
                    <a:pt x="3517" y="4666"/>
                  </a:lnTo>
                  <a:lnTo>
                    <a:pt x="3517" y="4743"/>
                  </a:lnTo>
                  <a:lnTo>
                    <a:pt x="3560" y="4743"/>
                  </a:lnTo>
                  <a:lnTo>
                    <a:pt x="3560" y="4821"/>
                  </a:lnTo>
                  <a:lnTo>
                    <a:pt x="3603" y="4821"/>
                  </a:lnTo>
                  <a:lnTo>
                    <a:pt x="3603" y="4899"/>
                  </a:lnTo>
                  <a:lnTo>
                    <a:pt x="3646" y="4899"/>
                  </a:lnTo>
                  <a:lnTo>
                    <a:pt x="3646" y="4977"/>
                  </a:lnTo>
                  <a:lnTo>
                    <a:pt x="3689" y="4977"/>
                  </a:lnTo>
                  <a:lnTo>
                    <a:pt x="3689" y="5055"/>
                  </a:lnTo>
                  <a:lnTo>
                    <a:pt x="3732" y="5055"/>
                  </a:lnTo>
                  <a:lnTo>
                    <a:pt x="3732" y="5132"/>
                  </a:lnTo>
                  <a:lnTo>
                    <a:pt x="3776" y="5132"/>
                  </a:lnTo>
                  <a:lnTo>
                    <a:pt x="3776" y="5210"/>
                  </a:lnTo>
                  <a:lnTo>
                    <a:pt x="3820" y="5210"/>
                  </a:lnTo>
                  <a:lnTo>
                    <a:pt x="3820" y="5288"/>
                  </a:lnTo>
                  <a:lnTo>
                    <a:pt x="3864" y="5288"/>
                  </a:lnTo>
                  <a:lnTo>
                    <a:pt x="3864" y="5366"/>
                  </a:lnTo>
                  <a:lnTo>
                    <a:pt x="3909" y="5366"/>
                  </a:lnTo>
                  <a:lnTo>
                    <a:pt x="3909" y="5443"/>
                  </a:lnTo>
                  <a:lnTo>
                    <a:pt x="3954" y="5443"/>
                  </a:lnTo>
                  <a:lnTo>
                    <a:pt x="3954" y="5521"/>
                  </a:lnTo>
                  <a:lnTo>
                    <a:pt x="3999" y="5521"/>
                  </a:lnTo>
                  <a:lnTo>
                    <a:pt x="3999" y="5599"/>
                  </a:lnTo>
                  <a:lnTo>
                    <a:pt x="4044" y="5599"/>
                  </a:lnTo>
                  <a:lnTo>
                    <a:pt x="4044" y="5677"/>
                  </a:lnTo>
                  <a:lnTo>
                    <a:pt x="4090" y="5677"/>
                  </a:lnTo>
                  <a:lnTo>
                    <a:pt x="4090" y="5754"/>
                  </a:lnTo>
                  <a:lnTo>
                    <a:pt x="4137" y="5754"/>
                  </a:lnTo>
                  <a:lnTo>
                    <a:pt x="4137" y="5832"/>
                  </a:lnTo>
                  <a:lnTo>
                    <a:pt x="4184" y="5832"/>
                  </a:lnTo>
                  <a:lnTo>
                    <a:pt x="4184" y="5910"/>
                  </a:lnTo>
                  <a:lnTo>
                    <a:pt x="4231" y="5910"/>
                  </a:lnTo>
                  <a:lnTo>
                    <a:pt x="4231" y="5988"/>
                  </a:lnTo>
                  <a:lnTo>
                    <a:pt x="4279" y="5988"/>
                  </a:lnTo>
                  <a:lnTo>
                    <a:pt x="4279" y="6066"/>
                  </a:lnTo>
                  <a:lnTo>
                    <a:pt x="4328" y="6066"/>
                  </a:lnTo>
                  <a:lnTo>
                    <a:pt x="4328" y="6143"/>
                  </a:lnTo>
                  <a:lnTo>
                    <a:pt x="4378" y="6143"/>
                  </a:lnTo>
                  <a:lnTo>
                    <a:pt x="4378" y="6221"/>
                  </a:lnTo>
                  <a:lnTo>
                    <a:pt x="4428" y="6221"/>
                  </a:lnTo>
                  <a:lnTo>
                    <a:pt x="4428" y="6299"/>
                  </a:lnTo>
                  <a:lnTo>
                    <a:pt x="4479" y="6299"/>
                  </a:lnTo>
                  <a:lnTo>
                    <a:pt x="4479" y="6377"/>
                  </a:lnTo>
                  <a:lnTo>
                    <a:pt x="4531" y="6377"/>
                  </a:lnTo>
                  <a:lnTo>
                    <a:pt x="4531" y="6454"/>
                  </a:lnTo>
                  <a:lnTo>
                    <a:pt x="4585" y="6454"/>
                  </a:lnTo>
                  <a:lnTo>
                    <a:pt x="4585" y="6532"/>
                  </a:lnTo>
                  <a:lnTo>
                    <a:pt x="4639" y="6532"/>
                  </a:lnTo>
                  <a:lnTo>
                    <a:pt x="4639" y="6610"/>
                  </a:lnTo>
                  <a:lnTo>
                    <a:pt x="4695" y="6610"/>
                  </a:lnTo>
                  <a:lnTo>
                    <a:pt x="4695" y="6688"/>
                  </a:lnTo>
                  <a:lnTo>
                    <a:pt x="4753" y="6688"/>
                  </a:lnTo>
                  <a:lnTo>
                    <a:pt x="4753" y="6765"/>
                  </a:lnTo>
                  <a:lnTo>
                    <a:pt x="4813" y="6765"/>
                  </a:lnTo>
                  <a:lnTo>
                    <a:pt x="4813" y="6843"/>
                  </a:lnTo>
                  <a:lnTo>
                    <a:pt x="4875" y="6843"/>
                  </a:lnTo>
                  <a:lnTo>
                    <a:pt x="4875" y="6921"/>
                  </a:lnTo>
                  <a:lnTo>
                    <a:pt x="4939" y="6921"/>
                  </a:lnTo>
                  <a:lnTo>
                    <a:pt x="4939" y="6999"/>
                  </a:lnTo>
                  <a:lnTo>
                    <a:pt x="5007" y="6999"/>
                  </a:lnTo>
                  <a:lnTo>
                    <a:pt x="5007" y="7077"/>
                  </a:lnTo>
                  <a:lnTo>
                    <a:pt x="5078" y="7077"/>
                  </a:lnTo>
                  <a:lnTo>
                    <a:pt x="5078" y="7154"/>
                  </a:lnTo>
                  <a:lnTo>
                    <a:pt x="5154" y="7154"/>
                  </a:lnTo>
                  <a:lnTo>
                    <a:pt x="5154" y="7232"/>
                  </a:lnTo>
                  <a:lnTo>
                    <a:pt x="5237" y="7232"/>
                  </a:lnTo>
                  <a:lnTo>
                    <a:pt x="5237" y="7310"/>
                  </a:lnTo>
                  <a:lnTo>
                    <a:pt x="5328" y="7310"/>
                  </a:lnTo>
                  <a:lnTo>
                    <a:pt x="5328" y="7388"/>
                  </a:lnTo>
                  <a:lnTo>
                    <a:pt x="5430" y="7388"/>
                  </a:lnTo>
                  <a:lnTo>
                    <a:pt x="5430" y="7465"/>
                  </a:lnTo>
                  <a:lnTo>
                    <a:pt x="5551" y="7465"/>
                  </a:lnTo>
                  <a:lnTo>
                    <a:pt x="5551" y="7543"/>
                  </a:lnTo>
                  <a:lnTo>
                    <a:pt x="5704" y="7543"/>
                  </a:lnTo>
                  <a:lnTo>
                    <a:pt x="5704" y="7621"/>
                  </a:lnTo>
                  <a:lnTo>
                    <a:pt x="5932" y="7621"/>
                  </a:lnTo>
                  <a:lnTo>
                    <a:pt x="5932" y="7699"/>
                  </a:lnTo>
                  <a:lnTo>
                    <a:pt x="6145" y="7699"/>
                  </a:lnTo>
                  <a:lnTo>
                    <a:pt x="6145" y="7777"/>
                  </a:lnTo>
                  <a:lnTo>
                    <a:pt x="6149" y="7777"/>
                  </a:lnTo>
                  <a:lnTo>
                    <a:pt x="6149" y="7699"/>
                  </a:lnTo>
                  <a:lnTo>
                    <a:pt x="6145" y="7699"/>
                  </a:lnTo>
                  <a:lnTo>
                    <a:pt x="6145" y="7621"/>
                  </a:lnTo>
                  <a:lnTo>
                    <a:pt x="5932" y="7621"/>
                  </a:lnTo>
                  <a:lnTo>
                    <a:pt x="5932" y="7543"/>
                  </a:lnTo>
                  <a:lnTo>
                    <a:pt x="5704" y="7543"/>
                  </a:lnTo>
                  <a:lnTo>
                    <a:pt x="5704" y="7465"/>
                  </a:lnTo>
                  <a:lnTo>
                    <a:pt x="5551" y="7465"/>
                  </a:lnTo>
                  <a:lnTo>
                    <a:pt x="5551" y="7388"/>
                  </a:lnTo>
                  <a:lnTo>
                    <a:pt x="5430" y="7388"/>
                  </a:lnTo>
                  <a:lnTo>
                    <a:pt x="5430" y="7310"/>
                  </a:lnTo>
                  <a:lnTo>
                    <a:pt x="5328" y="7310"/>
                  </a:lnTo>
                  <a:lnTo>
                    <a:pt x="5328" y="7232"/>
                  </a:lnTo>
                  <a:lnTo>
                    <a:pt x="5237" y="7232"/>
                  </a:lnTo>
                  <a:lnTo>
                    <a:pt x="5237" y="7154"/>
                  </a:lnTo>
                  <a:lnTo>
                    <a:pt x="5154" y="7154"/>
                  </a:lnTo>
                  <a:lnTo>
                    <a:pt x="5154" y="7077"/>
                  </a:lnTo>
                  <a:lnTo>
                    <a:pt x="5078" y="7077"/>
                  </a:lnTo>
                  <a:lnTo>
                    <a:pt x="5078" y="6999"/>
                  </a:lnTo>
                  <a:lnTo>
                    <a:pt x="5007" y="6999"/>
                  </a:lnTo>
                  <a:lnTo>
                    <a:pt x="5007" y="6921"/>
                  </a:lnTo>
                  <a:lnTo>
                    <a:pt x="4939" y="6921"/>
                  </a:lnTo>
                  <a:lnTo>
                    <a:pt x="4939" y="6843"/>
                  </a:lnTo>
                  <a:lnTo>
                    <a:pt x="4875" y="6843"/>
                  </a:lnTo>
                  <a:lnTo>
                    <a:pt x="4875" y="6765"/>
                  </a:lnTo>
                  <a:lnTo>
                    <a:pt x="4813" y="6765"/>
                  </a:lnTo>
                  <a:lnTo>
                    <a:pt x="4813" y="6688"/>
                  </a:lnTo>
                  <a:lnTo>
                    <a:pt x="4753" y="6688"/>
                  </a:lnTo>
                  <a:lnTo>
                    <a:pt x="4753" y="6610"/>
                  </a:lnTo>
                  <a:lnTo>
                    <a:pt x="4695" y="6610"/>
                  </a:lnTo>
                  <a:lnTo>
                    <a:pt x="4695" y="6532"/>
                  </a:lnTo>
                  <a:lnTo>
                    <a:pt x="4639" y="6532"/>
                  </a:lnTo>
                  <a:lnTo>
                    <a:pt x="4639" y="6454"/>
                  </a:lnTo>
                  <a:lnTo>
                    <a:pt x="4585" y="6454"/>
                  </a:lnTo>
                  <a:lnTo>
                    <a:pt x="4585" y="6377"/>
                  </a:lnTo>
                  <a:lnTo>
                    <a:pt x="4531" y="6377"/>
                  </a:lnTo>
                  <a:lnTo>
                    <a:pt x="4531" y="6299"/>
                  </a:lnTo>
                  <a:lnTo>
                    <a:pt x="4479" y="6299"/>
                  </a:lnTo>
                  <a:lnTo>
                    <a:pt x="4479" y="6221"/>
                  </a:lnTo>
                  <a:lnTo>
                    <a:pt x="4428" y="6221"/>
                  </a:lnTo>
                  <a:lnTo>
                    <a:pt x="4428" y="6143"/>
                  </a:lnTo>
                  <a:lnTo>
                    <a:pt x="4378" y="6143"/>
                  </a:lnTo>
                  <a:lnTo>
                    <a:pt x="4378" y="6066"/>
                  </a:lnTo>
                  <a:lnTo>
                    <a:pt x="4328" y="6066"/>
                  </a:lnTo>
                  <a:lnTo>
                    <a:pt x="4328" y="5988"/>
                  </a:lnTo>
                  <a:lnTo>
                    <a:pt x="4279" y="5988"/>
                  </a:lnTo>
                  <a:lnTo>
                    <a:pt x="4279" y="5910"/>
                  </a:lnTo>
                  <a:lnTo>
                    <a:pt x="4231" y="5910"/>
                  </a:lnTo>
                  <a:lnTo>
                    <a:pt x="4231" y="5832"/>
                  </a:lnTo>
                  <a:lnTo>
                    <a:pt x="4184" y="5832"/>
                  </a:lnTo>
                  <a:lnTo>
                    <a:pt x="4184" y="5754"/>
                  </a:lnTo>
                  <a:lnTo>
                    <a:pt x="4137" y="5754"/>
                  </a:lnTo>
                  <a:lnTo>
                    <a:pt x="4137" y="5677"/>
                  </a:lnTo>
                  <a:lnTo>
                    <a:pt x="4090" y="5677"/>
                  </a:lnTo>
                  <a:lnTo>
                    <a:pt x="4090" y="5599"/>
                  </a:lnTo>
                  <a:lnTo>
                    <a:pt x="4044" y="5599"/>
                  </a:lnTo>
                  <a:lnTo>
                    <a:pt x="4044" y="5521"/>
                  </a:lnTo>
                  <a:lnTo>
                    <a:pt x="3999" y="5521"/>
                  </a:lnTo>
                  <a:lnTo>
                    <a:pt x="3999" y="5443"/>
                  </a:lnTo>
                  <a:lnTo>
                    <a:pt x="3954" y="5443"/>
                  </a:lnTo>
                  <a:lnTo>
                    <a:pt x="3954" y="5366"/>
                  </a:lnTo>
                  <a:lnTo>
                    <a:pt x="3909" y="5366"/>
                  </a:lnTo>
                  <a:lnTo>
                    <a:pt x="3909" y="5288"/>
                  </a:lnTo>
                  <a:lnTo>
                    <a:pt x="3864" y="5288"/>
                  </a:lnTo>
                  <a:lnTo>
                    <a:pt x="3864" y="5210"/>
                  </a:lnTo>
                  <a:lnTo>
                    <a:pt x="3820" y="5210"/>
                  </a:lnTo>
                  <a:lnTo>
                    <a:pt x="3820" y="5132"/>
                  </a:lnTo>
                  <a:lnTo>
                    <a:pt x="3776" y="5132"/>
                  </a:lnTo>
                  <a:lnTo>
                    <a:pt x="3776" y="5055"/>
                  </a:lnTo>
                  <a:lnTo>
                    <a:pt x="3732" y="5055"/>
                  </a:lnTo>
                  <a:lnTo>
                    <a:pt x="3732" y="4977"/>
                  </a:lnTo>
                  <a:lnTo>
                    <a:pt x="3689" y="4977"/>
                  </a:lnTo>
                  <a:lnTo>
                    <a:pt x="3689" y="4899"/>
                  </a:lnTo>
                  <a:lnTo>
                    <a:pt x="3646" y="4899"/>
                  </a:lnTo>
                  <a:lnTo>
                    <a:pt x="3646" y="4821"/>
                  </a:lnTo>
                  <a:lnTo>
                    <a:pt x="3603" y="4821"/>
                  </a:lnTo>
                  <a:lnTo>
                    <a:pt x="3603" y="4743"/>
                  </a:lnTo>
                  <a:lnTo>
                    <a:pt x="3560" y="4743"/>
                  </a:lnTo>
                  <a:lnTo>
                    <a:pt x="3560" y="4666"/>
                  </a:lnTo>
                  <a:lnTo>
                    <a:pt x="3517" y="4666"/>
                  </a:lnTo>
                  <a:lnTo>
                    <a:pt x="3517" y="4588"/>
                  </a:lnTo>
                  <a:lnTo>
                    <a:pt x="3474" y="4588"/>
                  </a:lnTo>
                  <a:lnTo>
                    <a:pt x="3474" y="4510"/>
                  </a:lnTo>
                  <a:lnTo>
                    <a:pt x="3432" y="4510"/>
                  </a:lnTo>
                  <a:lnTo>
                    <a:pt x="3432" y="4432"/>
                  </a:lnTo>
                  <a:lnTo>
                    <a:pt x="3389" y="4432"/>
                  </a:lnTo>
                  <a:lnTo>
                    <a:pt x="3389" y="4355"/>
                  </a:lnTo>
                  <a:lnTo>
                    <a:pt x="3347" y="4355"/>
                  </a:lnTo>
                  <a:lnTo>
                    <a:pt x="3347" y="4277"/>
                  </a:lnTo>
                  <a:lnTo>
                    <a:pt x="3305" y="4277"/>
                  </a:lnTo>
                  <a:lnTo>
                    <a:pt x="3305" y="4199"/>
                  </a:lnTo>
                  <a:lnTo>
                    <a:pt x="3263" y="4199"/>
                  </a:lnTo>
                  <a:lnTo>
                    <a:pt x="3263" y="4121"/>
                  </a:lnTo>
                  <a:lnTo>
                    <a:pt x="3221" y="4121"/>
                  </a:lnTo>
                  <a:lnTo>
                    <a:pt x="3221" y="4044"/>
                  </a:lnTo>
                  <a:lnTo>
                    <a:pt x="3179" y="4044"/>
                  </a:lnTo>
                  <a:lnTo>
                    <a:pt x="3179" y="3966"/>
                  </a:lnTo>
                  <a:lnTo>
                    <a:pt x="3137" y="3966"/>
                  </a:lnTo>
                  <a:lnTo>
                    <a:pt x="3137" y="3888"/>
                  </a:lnTo>
                  <a:lnTo>
                    <a:pt x="3095" y="3888"/>
                  </a:lnTo>
                  <a:lnTo>
                    <a:pt x="3095" y="3810"/>
                  </a:lnTo>
                  <a:lnTo>
                    <a:pt x="3053" y="3810"/>
                  </a:lnTo>
                  <a:lnTo>
                    <a:pt x="3053" y="3732"/>
                  </a:lnTo>
                  <a:lnTo>
                    <a:pt x="3011" y="3732"/>
                  </a:lnTo>
                  <a:lnTo>
                    <a:pt x="3011" y="3655"/>
                  </a:lnTo>
                  <a:lnTo>
                    <a:pt x="2969" y="3655"/>
                  </a:lnTo>
                  <a:lnTo>
                    <a:pt x="2969" y="3577"/>
                  </a:lnTo>
                  <a:lnTo>
                    <a:pt x="2927" y="3577"/>
                  </a:lnTo>
                  <a:lnTo>
                    <a:pt x="2927" y="3499"/>
                  </a:lnTo>
                  <a:lnTo>
                    <a:pt x="2885" y="3499"/>
                  </a:lnTo>
                  <a:lnTo>
                    <a:pt x="2885" y="3421"/>
                  </a:lnTo>
                  <a:lnTo>
                    <a:pt x="2843" y="3421"/>
                  </a:lnTo>
                  <a:lnTo>
                    <a:pt x="2843" y="3344"/>
                  </a:lnTo>
                  <a:lnTo>
                    <a:pt x="2801" y="3344"/>
                  </a:lnTo>
                  <a:lnTo>
                    <a:pt x="2801" y="3266"/>
                  </a:lnTo>
                  <a:lnTo>
                    <a:pt x="2758" y="3266"/>
                  </a:lnTo>
                  <a:lnTo>
                    <a:pt x="2758" y="3188"/>
                  </a:lnTo>
                  <a:lnTo>
                    <a:pt x="2716" y="3188"/>
                  </a:lnTo>
                  <a:lnTo>
                    <a:pt x="2716" y="3110"/>
                  </a:lnTo>
                  <a:lnTo>
                    <a:pt x="2673" y="3110"/>
                  </a:lnTo>
                  <a:lnTo>
                    <a:pt x="2673" y="3033"/>
                  </a:lnTo>
                  <a:lnTo>
                    <a:pt x="2631" y="3033"/>
                  </a:lnTo>
                  <a:lnTo>
                    <a:pt x="2631" y="2955"/>
                  </a:lnTo>
                  <a:lnTo>
                    <a:pt x="2588" y="2955"/>
                  </a:lnTo>
                  <a:lnTo>
                    <a:pt x="2588" y="2877"/>
                  </a:lnTo>
                  <a:lnTo>
                    <a:pt x="2545" y="2877"/>
                  </a:lnTo>
                  <a:lnTo>
                    <a:pt x="2545" y="2799"/>
                  </a:lnTo>
                  <a:lnTo>
                    <a:pt x="2502" y="2799"/>
                  </a:lnTo>
                  <a:lnTo>
                    <a:pt x="2502" y="2721"/>
                  </a:lnTo>
                  <a:lnTo>
                    <a:pt x="2459" y="2721"/>
                  </a:lnTo>
                  <a:lnTo>
                    <a:pt x="2459" y="2644"/>
                  </a:lnTo>
                  <a:lnTo>
                    <a:pt x="2415" y="2644"/>
                  </a:lnTo>
                  <a:lnTo>
                    <a:pt x="2415" y="2566"/>
                  </a:lnTo>
                  <a:lnTo>
                    <a:pt x="2372" y="2566"/>
                  </a:lnTo>
                  <a:lnTo>
                    <a:pt x="2372" y="2488"/>
                  </a:lnTo>
                  <a:lnTo>
                    <a:pt x="2328" y="2488"/>
                  </a:lnTo>
                  <a:lnTo>
                    <a:pt x="2328" y="2410"/>
                  </a:lnTo>
                  <a:lnTo>
                    <a:pt x="2284" y="2410"/>
                  </a:lnTo>
                  <a:lnTo>
                    <a:pt x="2284" y="2333"/>
                  </a:lnTo>
                  <a:lnTo>
                    <a:pt x="2239" y="2333"/>
                  </a:lnTo>
                  <a:lnTo>
                    <a:pt x="2239" y="2255"/>
                  </a:lnTo>
                  <a:lnTo>
                    <a:pt x="2194" y="2255"/>
                  </a:lnTo>
                  <a:lnTo>
                    <a:pt x="2194" y="2177"/>
                  </a:lnTo>
                  <a:lnTo>
                    <a:pt x="2149" y="2177"/>
                  </a:lnTo>
                  <a:lnTo>
                    <a:pt x="2149" y="2099"/>
                  </a:lnTo>
                  <a:lnTo>
                    <a:pt x="2103" y="2099"/>
                  </a:lnTo>
                  <a:lnTo>
                    <a:pt x="2103" y="2022"/>
                  </a:lnTo>
                  <a:lnTo>
                    <a:pt x="2057" y="2022"/>
                  </a:lnTo>
                  <a:lnTo>
                    <a:pt x="2057" y="1944"/>
                  </a:lnTo>
                  <a:lnTo>
                    <a:pt x="2011" y="1944"/>
                  </a:lnTo>
                  <a:lnTo>
                    <a:pt x="2011" y="1866"/>
                  </a:lnTo>
                  <a:lnTo>
                    <a:pt x="1964" y="1866"/>
                  </a:lnTo>
                  <a:lnTo>
                    <a:pt x="1964" y="1788"/>
                  </a:lnTo>
                  <a:lnTo>
                    <a:pt x="1916" y="1788"/>
                  </a:lnTo>
                  <a:lnTo>
                    <a:pt x="1916" y="1710"/>
                  </a:lnTo>
                  <a:lnTo>
                    <a:pt x="1868" y="1710"/>
                  </a:lnTo>
                  <a:lnTo>
                    <a:pt x="1868" y="1633"/>
                  </a:lnTo>
                  <a:lnTo>
                    <a:pt x="1819" y="1633"/>
                  </a:lnTo>
                  <a:lnTo>
                    <a:pt x="1819" y="1555"/>
                  </a:lnTo>
                  <a:lnTo>
                    <a:pt x="1770" y="1555"/>
                  </a:lnTo>
                  <a:lnTo>
                    <a:pt x="1770" y="1477"/>
                  </a:lnTo>
                  <a:lnTo>
                    <a:pt x="1720" y="1477"/>
                  </a:lnTo>
                  <a:lnTo>
                    <a:pt x="1720" y="1399"/>
                  </a:lnTo>
                  <a:lnTo>
                    <a:pt x="1668" y="1399"/>
                  </a:lnTo>
                  <a:lnTo>
                    <a:pt x="1668" y="1322"/>
                  </a:lnTo>
                  <a:lnTo>
                    <a:pt x="1616" y="1322"/>
                  </a:lnTo>
                  <a:lnTo>
                    <a:pt x="1616" y="1244"/>
                  </a:lnTo>
                  <a:lnTo>
                    <a:pt x="1563" y="1244"/>
                  </a:lnTo>
                  <a:lnTo>
                    <a:pt x="1563" y="1166"/>
                  </a:lnTo>
                  <a:lnTo>
                    <a:pt x="1508" y="1166"/>
                  </a:lnTo>
                  <a:lnTo>
                    <a:pt x="1508" y="1088"/>
                  </a:lnTo>
                  <a:lnTo>
                    <a:pt x="1452" y="1088"/>
                  </a:lnTo>
                  <a:lnTo>
                    <a:pt x="1452" y="1011"/>
                  </a:lnTo>
                  <a:lnTo>
                    <a:pt x="1394" y="1011"/>
                  </a:lnTo>
                  <a:lnTo>
                    <a:pt x="1394" y="933"/>
                  </a:lnTo>
                  <a:lnTo>
                    <a:pt x="1334" y="933"/>
                  </a:lnTo>
                  <a:lnTo>
                    <a:pt x="1334" y="855"/>
                  </a:lnTo>
                  <a:lnTo>
                    <a:pt x="1273" y="855"/>
                  </a:lnTo>
                  <a:lnTo>
                    <a:pt x="1273" y="777"/>
                  </a:lnTo>
                  <a:lnTo>
                    <a:pt x="1208" y="777"/>
                  </a:lnTo>
                  <a:lnTo>
                    <a:pt x="1208" y="699"/>
                  </a:lnTo>
                  <a:lnTo>
                    <a:pt x="1140" y="699"/>
                  </a:lnTo>
                  <a:lnTo>
                    <a:pt x="1140" y="622"/>
                  </a:lnTo>
                  <a:lnTo>
                    <a:pt x="1069" y="622"/>
                  </a:lnTo>
                  <a:lnTo>
                    <a:pt x="1069" y="544"/>
                  </a:lnTo>
                  <a:lnTo>
                    <a:pt x="992" y="544"/>
                  </a:lnTo>
                  <a:lnTo>
                    <a:pt x="992" y="466"/>
                  </a:lnTo>
                  <a:lnTo>
                    <a:pt x="910" y="466"/>
                  </a:lnTo>
                  <a:lnTo>
                    <a:pt x="910" y="388"/>
                  </a:lnTo>
                  <a:lnTo>
                    <a:pt x="819" y="388"/>
                  </a:lnTo>
                  <a:lnTo>
                    <a:pt x="819" y="311"/>
                  </a:lnTo>
                  <a:lnTo>
                    <a:pt x="716" y="311"/>
                  </a:lnTo>
                  <a:lnTo>
                    <a:pt x="716" y="233"/>
                  </a:lnTo>
                  <a:lnTo>
                    <a:pt x="594" y="233"/>
                  </a:lnTo>
                  <a:lnTo>
                    <a:pt x="594" y="155"/>
                  </a:lnTo>
                  <a:lnTo>
                    <a:pt x="440" y="155"/>
                  </a:lnTo>
                  <a:lnTo>
                    <a:pt x="440" y="77"/>
                  </a:lnTo>
                  <a:lnTo>
                    <a:pt x="210" y="77"/>
                  </a:lnTo>
                  <a:lnTo>
                    <a:pt x="210" y="0"/>
                  </a:lnTo>
                  <a:lnTo>
                    <a:pt x="0" y="0"/>
                  </a:lnTo>
                </a:path>
              </a:pathLst>
            </a:custGeom>
            <a:noFill/>
            <a:ln w="30163">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61144" name="Line 22"/>
            <p:cNvSpPr>
              <a:spLocks noChangeShapeType="1"/>
            </p:cNvSpPr>
            <p:nvPr/>
          </p:nvSpPr>
          <p:spPr bwMode="auto">
            <a:xfrm>
              <a:off x="1489" y="2421"/>
              <a:ext cx="2645" cy="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1145" name="Rectangle 23"/>
            <p:cNvSpPr>
              <a:spLocks noChangeArrowheads="1"/>
            </p:cNvSpPr>
            <p:nvPr/>
          </p:nvSpPr>
          <p:spPr bwMode="auto">
            <a:xfrm>
              <a:off x="1452" y="2466"/>
              <a:ext cx="66" cy="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1600">
                  <a:solidFill>
                    <a:srgbClr val="000000"/>
                  </a:solidFill>
                  <a:latin typeface="Times New Roman" panose="02020603050405020304" pitchFamily="18" charset="0"/>
                </a:rPr>
                <a:t>4</a:t>
              </a:r>
              <a:endParaRPr lang="en-US" altLang="en-US" sz="1600">
                <a:latin typeface="Times New Roman" panose="02020603050405020304" pitchFamily="18" charset="0"/>
              </a:endParaRPr>
            </a:p>
          </p:txBody>
        </p:sp>
        <p:sp>
          <p:nvSpPr>
            <p:cNvPr id="261146" name="Line 24"/>
            <p:cNvSpPr>
              <a:spLocks noChangeShapeType="1"/>
            </p:cNvSpPr>
            <p:nvPr/>
          </p:nvSpPr>
          <p:spPr bwMode="auto">
            <a:xfrm>
              <a:off x="2077" y="2421"/>
              <a:ext cx="1" cy="46"/>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1147" name="Rectangle 25"/>
            <p:cNvSpPr>
              <a:spLocks noChangeArrowheads="1"/>
            </p:cNvSpPr>
            <p:nvPr/>
          </p:nvSpPr>
          <p:spPr bwMode="auto">
            <a:xfrm>
              <a:off x="2040" y="2466"/>
              <a:ext cx="67" cy="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1600">
                  <a:solidFill>
                    <a:srgbClr val="000000"/>
                  </a:solidFill>
                  <a:latin typeface="Times New Roman" panose="02020603050405020304" pitchFamily="18" charset="0"/>
                </a:rPr>
                <a:t>6</a:t>
              </a:r>
              <a:endParaRPr lang="en-US" altLang="en-US" sz="1600">
                <a:latin typeface="Times New Roman" panose="02020603050405020304" pitchFamily="18" charset="0"/>
              </a:endParaRPr>
            </a:p>
          </p:txBody>
        </p:sp>
        <p:sp>
          <p:nvSpPr>
            <p:cNvPr id="261148" name="Line 26"/>
            <p:cNvSpPr>
              <a:spLocks noChangeShapeType="1"/>
            </p:cNvSpPr>
            <p:nvPr/>
          </p:nvSpPr>
          <p:spPr bwMode="auto">
            <a:xfrm>
              <a:off x="2664" y="2421"/>
              <a:ext cx="1" cy="46"/>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1149" name="Rectangle 27"/>
            <p:cNvSpPr>
              <a:spLocks noChangeArrowheads="1"/>
            </p:cNvSpPr>
            <p:nvPr/>
          </p:nvSpPr>
          <p:spPr bwMode="auto">
            <a:xfrm>
              <a:off x="2627" y="2466"/>
              <a:ext cx="67" cy="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1600">
                  <a:solidFill>
                    <a:srgbClr val="000000"/>
                  </a:solidFill>
                  <a:latin typeface="Times New Roman" panose="02020603050405020304" pitchFamily="18" charset="0"/>
                </a:rPr>
                <a:t>8</a:t>
              </a:r>
              <a:endParaRPr lang="en-US" altLang="en-US" sz="1600">
                <a:latin typeface="Times New Roman" panose="02020603050405020304" pitchFamily="18" charset="0"/>
              </a:endParaRPr>
            </a:p>
          </p:txBody>
        </p:sp>
        <p:sp>
          <p:nvSpPr>
            <p:cNvPr id="261150" name="Line 28"/>
            <p:cNvSpPr>
              <a:spLocks noChangeShapeType="1"/>
            </p:cNvSpPr>
            <p:nvPr/>
          </p:nvSpPr>
          <p:spPr bwMode="auto">
            <a:xfrm>
              <a:off x="3252" y="2421"/>
              <a:ext cx="1" cy="46"/>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1151" name="Rectangle 29"/>
            <p:cNvSpPr>
              <a:spLocks noChangeArrowheads="1"/>
            </p:cNvSpPr>
            <p:nvPr/>
          </p:nvSpPr>
          <p:spPr bwMode="auto">
            <a:xfrm>
              <a:off x="3195" y="2466"/>
              <a:ext cx="133" cy="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1600">
                  <a:solidFill>
                    <a:srgbClr val="000000"/>
                  </a:solidFill>
                  <a:latin typeface="Times New Roman" panose="02020603050405020304" pitchFamily="18" charset="0"/>
                </a:rPr>
                <a:t>10</a:t>
              </a:r>
              <a:endParaRPr lang="en-US" altLang="en-US" sz="1600">
                <a:latin typeface="Times New Roman" panose="02020603050405020304" pitchFamily="18" charset="0"/>
              </a:endParaRPr>
            </a:p>
          </p:txBody>
        </p:sp>
        <p:sp>
          <p:nvSpPr>
            <p:cNvPr id="261152" name="Line 30"/>
            <p:cNvSpPr>
              <a:spLocks noChangeShapeType="1"/>
            </p:cNvSpPr>
            <p:nvPr/>
          </p:nvSpPr>
          <p:spPr bwMode="auto">
            <a:xfrm>
              <a:off x="3840" y="2421"/>
              <a:ext cx="1" cy="46"/>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1153" name="Rectangle 31"/>
            <p:cNvSpPr>
              <a:spLocks noChangeArrowheads="1"/>
            </p:cNvSpPr>
            <p:nvPr/>
          </p:nvSpPr>
          <p:spPr bwMode="auto">
            <a:xfrm>
              <a:off x="3783" y="2466"/>
              <a:ext cx="134" cy="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1600">
                  <a:solidFill>
                    <a:srgbClr val="000000"/>
                  </a:solidFill>
                  <a:latin typeface="Times New Roman" panose="02020603050405020304" pitchFamily="18" charset="0"/>
                </a:rPr>
                <a:t>12</a:t>
              </a:r>
              <a:endParaRPr lang="en-US" altLang="en-US" sz="1600">
                <a:latin typeface="Times New Roman" panose="02020603050405020304" pitchFamily="18" charset="0"/>
              </a:endParaRPr>
            </a:p>
          </p:txBody>
        </p:sp>
        <p:sp>
          <p:nvSpPr>
            <p:cNvPr id="261154" name="Rectangle 32"/>
            <p:cNvSpPr>
              <a:spLocks noChangeArrowheads="1"/>
            </p:cNvSpPr>
            <p:nvPr/>
          </p:nvSpPr>
          <p:spPr bwMode="auto">
            <a:xfrm>
              <a:off x="1337" y="2357"/>
              <a:ext cx="66" cy="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1600">
                  <a:solidFill>
                    <a:srgbClr val="000000"/>
                  </a:solidFill>
                  <a:latin typeface="Times New Roman" panose="02020603050405020304" pitchFamily="18" charset="0"/>
                </a:rPr>
                <a:t>0</a:t>
              </a:r>
              <a:endParaRPr lang="en-US" altLang="en-US" sz="1600">
                <a:latin typeface="Times New Roman" panose="02020603050405020304" pitchFamily="18" charset="0"/>
              </a:endParaRPr>
            </a:p>
          </p:txBody>
        </p:sp>
        <p:sp>
          <p:nvSpPr>
            <p:cNvPr id="261155" name="Rectangle 33"/>
            <p:cNvSpPr>
              <a:spLocks noChangeArrowheads="1"/>
            </p:cNvSpPr>
            <p:nvPr/>
          </p:nvSpPr>
          <p:spPr bwMode="auto">
            <a:xfrm>
              <a:off x="1280" y="1865"/>
              <a:ext cx="167" cy="2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1600">
                  <a:solidFill>
                    <a:srgbClr val="000000"/>
                  </a:solidFill>
                  <a:latin typeface="Times New Roman" panose="02020603050405020304" pitchFamily="18" charset="0"/>
                </a:rPr>
                <a:t>0.5</a:t>
              </a:r>
              <a:endParaRPr lang="en-US" altLang="en-US" sz="1600">
                <a:latin typeface="Times New Roman" panose="02020603050405020304" pitchFamily="18" charset="0"/>
              </a:endParaRPr>
            </a:p>
          </p:txBody>
        </p:sp>
        <p:sp>
          <p:nvSpPr>
            <p:cNvPr id="261156" name="Rectangle 34"/>
            <p:cNvSpPr>
              <a:spLocks noChangeArrowheads="1"/>
            </p:cNvSpPr>
            <p:nvPr/>
          </p:nvSpPr>
          <p:spPr bwMode="auto">
            <a:xfrm>
              <a:off x="1337" y="1374"/>
              <a:ext cx="66" cy="2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1600">
                  <a:solidFill>
                    <a:srgbClr val="000000"/>
                  </a:solidFill>
                  <a:latin typeface="Times New Roman" panose="02020603050405020304" pitchFamily="18" charset="0"/>
                </a:rPr>
                <a:t>1</a:t>
              </a:r>
              <a:endParaRPr lang="en-US" altLang="en-US" sz="1600">
                <a:latin typeface="Times New Roman" panose="02020603050405020304" pitchFamily="18" charset="0"/>
              </a:endParaRPr>
            </a:p>
          </p:txBody>
        </p:sp>
        <p:sp>
          <p:nvSpPr>
            <p:cNvPr id="261157" name="Freeform 35"/>
            <p:cNvSpPr>
              <a:spLocks/>
            </p:cNvSpPr>
            <p:nvPr/>
          </p:nvSpPr>
          <p:spPr bwMode="auto">
            <a:xfrm flipV="1">
              <a:off x="2486" y="1438"/>
              <a:ext cx="650" cy="983"/>
            </a:xfrm>
            <a:custGeom>
              <a:avLst/>
              <a:gdLst>
                <a:gd name="T0" fmla="*/ 0 w 1669"/>
                <a:gd name="T1" fmla="*/ 0 h 7777"/>
                <a:gd name="T2" fmla="*/ 0 w 1669"/>
                <a:gd name="T3" fmla="*/ 0 h 7777"/>
                <a:gd name="T4" fmla="*/ 0 w 1669"/>
                <a:gd name="T5" fmla="*/ 0 h 7777"/>
                <a:gd name="T6" fmla="*/ 0 w 1669"/>
                <a:gd name="T7" fmla="*/ 0 h 7777"/>
                <a:gd name="T8" fmla="*/ 0 w 1669"/>
                <a:gd name="T9" fmla="*/ 0 h 7777"/>
                <a:gd name="T10" fmla="*/ 0 w 1669"/>
                <a:gd name="T11" fmla="*/ 0 h 7777"/>
                <a:gd name="T12" fmla="*/ 0 w 1669"/>
                <a:gd name="T13" fmla="*/ 0 h 7777"/>
                <a:gd name="T14" fmla="*/ 0 w 1669"/>
                <a:gd name="T15" fmla="*/ 0 h 7777"/>
                <a:gd name="T16" fmla="*/ 0 w 1669"/>
                <a:gd name="T17" fmla="*/ 0 h 7777"/>
                <a:gd name="T18" fmla="*/ 0 w 1669"/>
                <a:gd name="T19" fmla="*/ 0 h 7777"/>
                <a:gd name="T20" fmla="*/ 0 w 1669"/>
                <a:gd name="T21" fmla="*/ 0 h 7777"/>
                <a:gd name="T22" fmla="*/ 0 w 1669"/>
                <a:gd name="T23" fmla="*/ 0 h 7777"/>
                <a:gd name="T24" fmla="*/ 0 w 1669"/>
                <a:gd name="T25" fmla="*/ 0 h 7777"/>
                <a:gd name="T26" fmla="*/ 0 w 1669"/>
                <a:gd name="T27" fmla="*/ 0 h 7777"/>
                <a:gd name="T28" fmla="*/ 0 w 1669"/>
                <a:gd name="T29" fmla="*/ 0 h 7777"/>
                <a:gd name="T30" fmla="*/ 0 w 1669"/>
                <a:gd name="T31" fmla="*/ 0 h 7777"/>
                <a:gd name="T32" fmla="*/ 0 w 1669"/>
                <a:gd name="T33" fmla="*/ 0 h 7777"/>
                <a:gd name="T34" fmla="*/ 0 w 1669"/>
                <a:gd name="T35" fmla="*/ 0 h 7777"/>
                <a:gd name="T36" fmla="*/ 0 w 1669"/>
                <a:gd name="T37" fmla="*/ 0 h 7777"/>
                <a:gd name="T38" fmla="*/ 0 w 1669"/>
                <a:gd name="T39" fmla="*/ 0 h 7777"/>
                <a:gd name="T40" fmla="*/ 0 w 1669"/>
                <a:gd name="T41" fmla="*/ 0 h 7777"/>
                <a:gd name="T42" fmla="*/ 0 w 1669"/>
                <a:gd name="T43" fmla="*/ 0 h 7777"/>
                <a:gd name="T44" fmla="*/ 0 w 1669"/>
                <a:gd name="T45" fmla="*/ 0 h 7777"/>
                <a:gd name="T46" fmla="*/ 0 w 1669"/>
                <a:gd name="T47" fmla="*/ 0 h 7777"/>
                <a:gd name="T48" fmla="*/ 0 w 1669"/>
                <a:gd name="T49" fmla="*/ 0 h 7777"/>
                <a:gd name="T50" fmla="*/ 0 w 1669"/>
                <a:gd name="T51" fmla="*/ 0 h 7777"/>
                <a:gd name="T52" fmla="*/ 0 w 1669"/>
                <a:gd name="T53" fmla="*/ 0 h 7777"/>
                <a:gd name="T54" fmla="*/ 0 w 1669"/>
                <a:gd name="T55" fmla="*/ 0 h 7777"/>
                <a:gd name="T56" fmla="*/ 0 w 1669"/>
                <a:gd name="T57" fmla="*/ 0 h 7777"/>
                <a:gd name="T58" fmla="*/ 0 w 1669"/>
                <a:gd name="T59" fmla="*/ 0 h 7777"/>
                <a:gd name="T60" fmla="*/ 0 w 1669"/>
                <a:gd name="T61" fmla="*/ 0 h 7777"/>
                <a:gd name="T62" fmla="*/ 0 w 1669"/>
                <a:gd name="T63" fmla="*/ 0 h 7777"/>
                <a:gd name="T64" fmla="*/ 0 w 1669"/>
                <a:gd name="T65" fmla="*/ 0 h 7777"/>
                <a:gd name="T66" fmla="*/ 0 w 1669"/>
                <a:gd name="T67" fmla="*/ 0 h 7777"/>
                <a:gd name="T68" fmla="*/ 0 w 1669"/>
                <a:gd name="T69" fmla="*/ 0 h 7777"/>
                <a:gd name="T70" fmla="*/ 0 w 1669"/>
                <a:gd name="T71" fmla="*/ 0 h 7777"/>
                <a:gd name="T72" fmla="*/ 0 w 1669"/>
                <a:gd name="T73" fmla="*/ 0 h 7777"/>
                <a:gd name="T74" fmla="*/ 0 w 1669"/>
                <a:gd name="T75" fmla="*/ 0 h 7777"/>
                <a:gd name="T76" fmla="*/ 0 w 1669"/>
                <a:gd name="T77" fmla="*/ 0 h 7777"/>
                <a:gd name="T78" fmla="*/ 0 w 1669"/>
                <a:gd name="T79" fmla="*/ 0 h 7777"/>
                <a:gd name="T80" fmla="*/ 0 w 1669"/>
                <a:gd name="T81" fmla="*/ 0 h 7777"/>
                <a:gd name="T82" fmla="*/ 0 w 1669"/>
                <a:gd name="T83" fmla="*/ 0 h 7777"/>
                <a:gd name="T84" fmla="*/ 0 w 1669"/>
                <a:gd name="T85" fmla="*/ 0 h 7777"/>
                <a:gd name="T86" fmla="*/ 0 w 1669"/>
                <a:gd name="T87" fmla="*/ 0 h 7777"/>
                <a:gd name="T88" fmla="*/ 0 w 1669"/>
                <a:gd name="T89" fmla="*/ 0 h 7777"/>
                <a:gd name="T90" fmla="*/ 0 w 1669"/>
                <a:gd name="T91" fmla="*/ 0 h 7777"/>
                <a:gd name="T92" fmla="*/ 0 w 1669"/>
                <a:gd name="T93" fmla="*/ 0 h 7777"/>
                <a:gd name="T94" fmla="*/ 0 w 1669"/>
                <a:gd name="T95" fmla="*/ 0 h 7777"/>
                <a:gd name="T96" fmla="*/ 0 w 1669"/>
                <a:gd name="T97" fmla="*/ 0 h 7777"/>
                <a:gd name="T98" fmla="*/ 0 w 1669"/>
                <a:gd name="T99" fmla="*/ 0 h 7777"/>
                <a:gd name="T100" fmla="*/ 0 w 1669"/>
                <a:gd name="T101" fmla="*/ 0 h 7777"/>
                <a:gd name="T102" fmla="*/ 0 w 1669"/>
                <a:gd name="T103" fmla="*/ 0 h 7777"/>
                <a:gd name="T104" fmla="*/ 0 w 1669"/>
                <a:gd name="T105" fmla="*/ 0 h 7777"/>
                <a:gd name="T106" fmla="*/ 0 w 1669"/>
                <a:gd name="T107" fmla="*/ 0 h 7777"/>
                <a:gd name="T108" fmla="*/ 0 w 1669"/>
                <a:gd name="T109" fmla="*/ 0 h 7777"/>
                <a:gd name="T110" fmla="*/ 0 w 1669"/>
                <a:gd name="T111" fmla="*/ 0 h 7777"/>
                <a:gd name="T112" fmla="*/ 0 w 1669"/>
                <a:gd name="T113" fmla="*/ 0 h 7777"/>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669"/>
                <a:gd name="T172" fmla="*/ 0 h 7777"/>
                <a:gd name="T173" fmla="*/ 1669 w 1669"/>
                <a:gd name="T174" fmla="*/ 7777 h 7777"/>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669" h="7777">
                  <a:moveTo>
                    <a:pt x="0" y="0"/>
                  </a:moveTo>
                  <a:lnTo>
                    <a:pt x="0" y="0"/>
                  </a:lnTo>
                  <a:lnTo>
                    <a:pt x="0" y="77"/>
                  </a:lnTo>
                  <a:lnTo>
                    <a:pt x="166" y="77"/>
                  </a:lnTo>
                  <a:lnTo>
                    <a:pt x="166" y="155"/>
                  </a:lnTo>
                  <a:lnTo>
                    <a:pt x="350" y="155"/>
                  </a:lnTo>
                  <a:lnTo>
                    <a:pt x="350" y="233"/>
                  </a:lnTo>
                  <a:lnTo>
                    <a:pt x="459" y="233"/>
                  </a:lnTo>
                  <a:lnTo>
                    <a:pt x="459" y="311"/>
                  </a:lnTo>
                  <a:lnTo>
                    <a:pt x="535" y="311"/>
                  </a:lnTo>
                  <a:lnTo>
                    <a:pt x="535" y="388"/>
                  </a:lnTo>
                  <a:lnTo>
                    <a:pt x="593" y="388"/>
                  </a:lnTo>
                  <a:lnTo>
                    <a:pt x="593" y="466"/>
                  </a:lnTo>
                  <a:lnTo>
                    <a:pt x="639" y="466"/>
                  </a:lnTo>
                  <a:lnTo>
                    <a:pt x="639" y="544"/>
                  </a:lnTo>
                  <a:lnTo>
                    <a:pt x="676" y="544"/>
                  </a:lnTo>
                  <a:lnTo>
                    <a:pt x="676" y="622"/>
                  </a:lnTo>
                  <a:lnTo>
                    <a:pt x="707" y="622"/>
                  </a:lnTo>
                  <a:lnTo>
                    <a:pt x="707" y="699"/>
                  </a:lnTo>
                  <a:lnTo>
                    <a:pt x="734" y="699"/>
                  </a:lnTo>
                  <a:lnTo>
                    <a:pt x="734" y="777"/>
                  </a:lnTo>
                  <a:lnTo>
                    <a:pt x="755" y="777"/>
                  </a:lnTo>
                  <a:lnTo>
                    <a:pt x="755" y="855"/>
                  </a:lnTo>
                  <a:lnTo>
                    <a:pt x="758" y="855"/>
                  </a:lnTo>
                  <a:lnTo>
                    <a:pt x="758" y="933"/>
                  </a:lnTo>
                  <a:lnTo>
                    <a:pt x="759" y="933"/>
                  </a:lnTo>
                  <a:lnTo>
                    <a:pt x="759" y="1011"/>
                  </a:lnTo>
                  <a:lnTo>
                    <a:pt x="759" y="1088"/>
                  </a:lnTo>
                  <a:lnTo>
                    <a:pt x="760" y="1088"/>
                  </a:lnTo>
                  <a:lnTo>
                    <a:pt x="760" y="1166"/>
                  </a:lnTo>
                  <a:lnTo>
                    <a:pt x="761" y="1166"/>
                  </a:lnTo>
                  <a:lnTo>
                    <a:pt x="761" y="1244"/>
                  </a:lnTo>
                  <a:lnTo>
                    <a:pt x="762" y="1244"/>
                  </a:lnTo>
                  <a:lnTo>
                    <a:pt x="762" y="1322"/>
                  </a:lnTo>
                  <a:lnTo>
                    <a:pt x="763" y="1322"/>
                  </a:lnTo>
                  <a:lnTo>
                    <a:pt x="763" y="1399"/>
                  </a:lnTo>
                  <a:lnTo>
                    <a:pt x="764" y="1399"/>
                  </a:lnTo>
                  <a:lnTo>
                    <a:pt x="764" y="1477"/>
                  </a:lnTo>
                  <a:lnTo>
                    <a:pt x="766" y="1477"/>
                  </a:lnTo>
                  <a:lnTo>
                    <a:pt x="766" y="1555"/>
                  </a:lnTo>
                  <a:lnTo>
                    <a:pt x="767" y="1555"/>
                  </a:lnTo>
                  <a:lnTo>
                    <a:pt x="767" y="1633"/>
                  </a:lnTo>
                  <a:lnTo>
                    <a:pt x="768" y="1633"/>
                  </a:lnTo>
                  <a:lnTo>
                    <a:pt x="768" y="1710"/>
                  </a:lnTo>
                  <a:lnTo>
                    <a:pt x="770" y="1710"/>
                  </a:lnTo>
                  <a:lnTo>
                    <a:pt x="770" y="1788"/>
                  </a:lnTo>
                  <a:lnTo>
                    <a:pt x="771" y="1788"/>
                  </a:lnTo>
                  <a:lnTo>
                    <a:pt x="771" y="1866"/>
                  </a:lnTo>
                  <a:lnTo>
                    <a:pt x="774" y="1866"/>
                  </a:lnTo>
                  <a:lnTo>
                    <a:pt x="774" y="1944"/>
                  </a:lnTo>
                  <a:lnTo>
                    <a:pt x="775" y="1944"/>
                  </a:lnTo>
                  <a:lnTo>
                    <a:pt x="775" y="2022"/>
                  </a:lnTo>
                  <a:lnTo>
                    <a:pt x="777" y="2022"/>
                  </a:lnTo>
                  <a:lnTo>
                    <a:pt x="777" y="2099"/>
                  </a:lnTo>
                  <a:lnTo>
                    <a:pt x="780" y="2099"/>
                  </a:lnTo>
                  <a:lnTo>
                    <a:pt x="780" y="2177"/>
                  </a:lnTo>
                  <a:lnTo>
                    <a:pt x="781" y="2177"/>
                  </a:lnTo>
                  <a:lnTo>
                    <a:pt x="781" y="2255"/>
                  </a:lnTo>
                  <a:lnTo>
                    <a:pt x="782" y="2255"/>
                  </a:lnTo>
                  <a:lnTo>
                    <a:pt x="782" y="2333"/>
                  </a:lnTo>
                  <a:lnTo>
                    <a:pt x="784" y="2333"/>
                  </a:lnTo>
                  <a:lnTo>
                    <a:pt x="784" y="2410"/>
                  </a:lnTo>
                  <a:lnTo>
                    <a:pt x="786" y="2410"/>
                  </a:lnTo>
                  <a:lnTo>
                    <a:pt x="786" y="2488"/>
                  </a:lnTo>
                  <a:lnTo>
                    <a:pt x="789" y="2488"/>
                  </a:lnTo>
                  <a:lnTo>
                    <a:pt x="789" y="2566"/>
                  </a:lnTo>
                  <a:lnTo>
                    <a:pt x="792" y="2566"/>
                  </a:lnTo>
                  <a:lnTo>
                    <a:pt x="792" y="2644"/>
                  </a:lnTo>
                  <a:lnTo>
                    <a:pt x="794" y="2644"/>
                  </a:lnTo>
                  <a:lnTo>
                    <a:pt x="794" y="2721"/>
                  </a:lnTo>
                  <a:lnTo>
                    <a:pt x="796" y="2721"/>
                  </a:lnTo>
                  <a:lnTo>
                    <a:pt x="796" y="2799"/>
                  </a:lnTo>
                  <a:lnTo>
                    <a:pt x="800" y="2799"/>
                  </a:lnTo>
                  <a:lnTo>
                    <a:pt x="800" y="2877"/>
                  </a:lnTo>
                  <a:lnTo>
                    <a:pt x="801" y="2877"/>
                  </a:lnTo>
                  <a:lnTo>
                    <a:pt x="801" y="2955"/>
                  </a:lnTo>
                  <a:lnTo>
                    <a:pt x="803" y="2955"/>
                  </a:lnTo>
                  <a:lnTo>
                    <a:pt x="803" y="3033"/>
                  </a:lnTo>
                  <a:lnTo>
                    <a:pt x="805" y="3033"/>
                  </a:lnTo>
                  <a:lnTo>
                    <a:pt x="805" y="3110"/>
                  </a:lnTo>
                  <a:lnTo>
                    <a:pt x="809" y="3110"/>
                  </a:lnTo>
                  <a:lnTo>
                    <a:pt x="809" y="3188"/>
                  </a:lnTo>
                  <a:lnTo>
                    <a:pt x="811" y="3188"/>
                  </a:lnTo>
                  <a:lnTo>
                    <a:pt x="811" y="3266"/>
                  </a:lnTo>
                  <a:lnTo>
                    <a:pt x="814" y="3266"/>
                  </a:lnTo>
                  <a:lnTo>
                    <a:pt x="814" y="3344"/>
                  </a:lnTo>
                  <a:lnTo>
                    <a:pt x="817" y="3344"/>
                  </a:lnTo>
                  <a:lnTo>
                    <a:pt x="817" y="3421"/>
                  </a:lnTo>
                  <a:lnTo>
                    <a:pt x="820" y="3421"/>
                  </a:lnTo>
                  <a:lnTo>
                    <a:pt x="820" y="3499"/>
                  </a:lnTo>
                  <a:lnTo>
                    <a:pt x="821" y="3499"/>
                  </a:lnTo>
                  <a:lnTo>
                    <a:pt x="821" y="3577"/>
                  </a:lnTo>
                  <a:lnTo>
                    <a:pt x="823" y="3577"/>
                  </a:lnTo>
                  <a:lnTo>
                    <a:pt x="823" y="3655"/>
                  </a:lnTo>
                  <a:lnTo>
                    <a:pt x="827" y="3655"/>
                  </a:lnTo>
                  <a:lnTo>
                    <a:pt x="827" y="3732"/>
                  </a:lnTo>
                  <a:lnTo>
                    <a:pt x="831" y="3732"/>
                  </a:lnTo>
                  <a:lnTo>
                    <a:pt x="831" y="3810"/>
                  </a:lnTo>
                  <a:lnTo>
                    <a:pt x="833" y="3810"/>
                  </a:lnTo>
                  <a:lnTo>
                    <a:pt x="833" y="3888"/>
                  </a:lnTo>
                  <a:lnTo>
                    <a:pt x="834" y="3888"/>
                  </a:lnTo>
                  <a:lnTo>
                    <a:pt x="834" y="3966"/>
                  </a:lnTo>
                  <a:lnTo>
                    <a:pt x="836" y="3966"/>
                  </a:lnTo>
                  <a:lnTo>
                    <a:pt x="836" y="4044"/>
                  </a:lnTo>
                  <a:lnTo>
                    <a:pt x="841" y="4044"/>
                  </a:lnTo>
                  <a:lnTo>
                    <a:pt x="841" y="4121"/>
                  </a:lnTo>
                  <a:lnTo>
                    <a:pt x="844" y="4121"/>
                  </a:lnTo>
                  <a:lnTo>
                    <a:pt x="844" y="4199"/>
                  </a:lnTo>
                  <a:lnTo>
                    <a:pt x="847" y="4199"/>
                  </a:lnTo>
                  <a:lnTo>
                    <a:pt x="847" y="4277"/>
                  </a:lnTo>
                  <a:lnTo>
                    <a:pt x="848" y="4277"/>
                  </a:lnTo>
                  <a:lnTo>
                    <a:pt x="848" y="4355"/>
                  </a:lnTo>
                  <a:lnTo>
                    <a:pt x="850" y="4355"/>
                  </a:lnTo>
                  <a:lnTo>
                    <a:pt x="850" y="4432"/>
                  </a:lnTo>
                  <a:lnTo>
                    <a:pt x="854" y="4432"/>
                  </a:lnTo>
                  <a:lnTo>
                    <a:pt x="854" y="4510"/>
                  </a:lnTo>
                  <a:lnTo>
                    <a:pt x="857" y="4510"/>
                  </a:lnTo>
                  <a:lnTo>
                    <a:pt x="857" y="4588"/>
                  </a:lnTo>
                  <a:lnTo>
                    <a:pt x="859" y="4588"/>
                  </a:lnTo>
                  <a:lnTo>
                    <a:pt x="859" y="4666"/>
                  </a:lnTo>
                  <a:lnTo>
                    <a:pt x="863" y="4666"/>
                  </a:lnTo>
                  <a:lnTo>
                    <a:pt x="863" y="4743"/>
                  </a:lnTo>
                  <a:lnTo>
                    <a:pt x="865" y="4743"/>
                  </a:lnTo>
                  <a:lnTo>
                    <a:pt x="865" y="4821"/>
                  </a:lnTo>
                  <a:lnTo>
                    <a:pt x="866" y="4821"/>
                  </a:lnTo>
                  <a:lnTo>
                    <a:pt x="866" y="4899"/>
                  </a:lnTo>
                  <a:lnTo>
                    <a:pt x="868" y="4899"/>
                  </a:lnTo>
                  <a:lnTo>
                    <a:pt x="868" y="4977"/>
                  </a:lnTo>
                  <a:lnTo>
                    <a:pt x="871" y="4977"/>
                  </a:lnTo>
                  <a:lnTo>
                    <a:pt x="871" y="5055"/>
                  </a:lnTo>
                  <a:lnTo>
                    <a:pt x="874" y="5055"/>
                  </a:lnTo>
                  <a:lnTo>
                    <a:pt x="874" y="5132"/>
                  </a:lnTo>
                  <a:lnTo>
                    <a:pt x="876" y="5132"/>
                  </a:lnTo>
                  <a:lnTo>
                    <a:pt x="876" y="5210"/>
                  </a:lnTo>
                  <a:lnTo>
                    <a:pt x="879" y="5210"/>
                  </a:lnTo>
                  <a:lnTo>
                    <a:pt x="879" y="5288"/>
                  </a:lnTo>
                  <a:lnTo>
                    <a:pt x="881" y="5288"/>
                  </a:lnTo>
                  <a:lnTo>
                    <a:pt x="881" y="5366"/>
                  </a:lnTo>
                  <a:lnTo>
                    <a:pt x="883" y="5366"/>
                  </a:lnTo>
                  <a:lnTo>
                    <a:pt x="883" y="5443"/>
                  </a:lnTo>
                  <a:lnTo>
                    <a:pt x="885" y="5443"/>
                  </a:lnTo>
                  <a:lnTo>
                    <a:pt x="885" y="5521"/>
                  </a:lnTo>
                  <a:lnTo>
                    <a:pt x="887" y="5521"/>
                  </a:lnTo>
                  <a:lnTo>
                    <a:pt x="887" y="5599"/>
                  </a:lnTo>
                  <a:lnTo>
                    <a:pt x="888" y="5599"/>
                  </a:lnTo>
                  <a:lnTo>
                    <a:pt x="888" y="5677"/>
                  </a:lnTo>
                  <a:lnTo>
                    <a:pt x="890" y="5677"/>
                  </a:lnTo>
                  <a:lnTo>
                    <a:pt x="890" y="5754"/>
                  </a:lnTo>
                  <a:lnTo>
                    <a:pt x="892" y="5754"/>
                  </a:lnTo>
                  <a:lnTo>
                    <a:pt x="892" y="5832"/>
                  </a:lnTo>
                  <a:lnTo>
                    <a:pt x="894" y="5832"/>
                  </a:lnTo>
                  <a:lnTo>
                    <a:pt x="894" y="5910"/>
                  </a:lnTo>
                  <a:lnTo>
                    <a:pt x="896" y="5910"/>
                  </a:lnTo>
                  <a:lnTo>
                    <a:pt x="896" y="5988"/>
                  </a:lnTo>
                  <a:lnTo>
                    <a:pt x="897" y="5988"/>
                  </a:lnTo>
                  <a:lnTo>
                    <a:pt x="897" y="6066"/>
                  </a:lnTo>
                  <a:lnTo>
                    <a:pt x="899" y="6066"/>
                  </a:lnTo>
                  <a:lnTo>
                    <a:pt x="899" y="6143"/>
                  </a:lnTo>
                  <a:lnTo>
                    <a:pt x="901" y="6143"/>
                  </a:lnTo>
                  <a:lnTo>
                    <a:pt x="901" y="6221"/>
                  </a:lnTo>
                  <a:lnTo>
                    <a:pt x="902" y="6221"/>
                  </a:lnTo>
                  <a:lnTo>
                    <a:pt x="902" y="6299"/>
                  </a:lnTo>
                  <a:lnTo>
                    <a:pt x="903" y="6299"/>
                  </a:lnTo>
                  <a:lnTo>
                    <a:pt x="903" y="6377"/>
                  </a:lnTo>
                  <a:lnTo>
                    <a:pt x="904" y="6377"/>
                  </a:lnTo>
                  <a:lnTo>
                    <a:pt x="904" y="6454"/>
                  </a:lnTo>
                  <a:lnTo>
                    <a:pt x="906" y="6454"/>
                  </a:lnTo>
                  <a:lnTo>
                    <a:pt x="906" y="6532"/>
                  </a:lnTo>
                  <a:lnTo>
                    <a:pt x="906" y="6610"/>
                  </a:lnTo>
                  <a:lnTo>
                    <a:pt x="908" y="6610"/>
                  </a:lnTo>
                  <a:lnTo>
                    <a:pt x="908" y="6688"/>
                  </a:lnTo>
                  <a:lnTo>
                    <a:pt x="908" y="6765"/>
                  </a:lnTo>
                  <a:lnTo>
                    <a:pt x="909" y="6765"/>
                  </a:lnTo>
                  <a:lnTo>
                    <a:pt x="909" y="6843"/>
                  </a:lnTo>
                  <a:lnTo>
                    <a:pt x="909" y="6921"/>
                  </a:lnTo>
                  <a:lnTo>
                    <a:pt x="913" y="6921"/>
                  </a:lnTo>
                  <a:lnTo>
                    <a:pt x="913" y="6999"/>
                  </a:lnTo>
                  <a:lnTo>
                    <a:pt x="933" y="6999"/>
                  </a:lnTo>
                  <a:lnTo>
                    <a:pt x="933" y="7077"/>
                  </a:lnTo>
                  <a:lnTo>
                    <a:pt x="959" y="7077"/>
                  </a:lnTo>
                  <a:lnTo>
                    <a:pt x="959" y="7154"/>
                  </a:lnTo>
                  <a:lnTo>
                    <a:pt x="990" y="7154"/>
                  </a:lnTo>
                  <a:lnTo>
                    <a:pt x="990" y="7232"/>
                  </a:lnTo>
                  <a:lnTo>
                    <a:pt x="1028" y="7232"/>
                  </a:lnTo>
                  <a:lnTo>
                    <a:pt x="1028" y="7310"/>
                  </a:lnTo>
                  <a:lnTo>
                    <a:pt x="1073" y="7310"/>
                  </a:lnTo>
                  <a:lnTo>
                    <a:pt x="1073" y="7388"/>
                  </a:lnTo>
                  <a:lnTo>
                    <a:pt x="1131" y="7388"/>
                  </a:lnTo>
                  <a:lnTo>
                    <a:pt x="1131" y="7465"/>
                  </a:lnTo>
                  <a:lnTo>
                    <a:pt x="1206" y="7465"/>
                  </a:lnTo>
                  <a:lnTo>
                    <a:pt x="1206" y="7543"/>
                  </a:lnTo>
                  <a:lnTo>
                    <a:pt x="1314" y="7543"/>
                  </a:lnTo>
                  <a:lnTo>
                    <a:pt x="1314" y="7621"/>
                  </a:lnTo>
                  <a:lnTo>
                    <a:pt x="1496" y="7621"/>
                  </a:lnTo>
                  <a:lnTo>
                    <a:pt x="1496" y="7699"/>
                  </a:lnTo>
                  <a:lnTo>
                    <a:pt x="1665" y="7699"/>
                  </a:lnTo>
                  <a:lnTo>
                    <a:pt x="1665" y="7777"/>
                  </a:lnTo>
                  <a:lnTo>
                    <a:pt x="1669" y="7777"/>
                  </a:lnTo>
                  <a:lnTo>
                    <a:pt x="1669" y="7699"/>
                  </a:lnTo>
                  <a:lnTo>
                    <a:pt x="1665" y="7699"/>
                  </a:lnTo>
                  <a:lnTo>
                    <a:pt x="1665" y="7621"/>
                  </a:lnTo>
                  <a:lnTo>
                    <a:pt x="1496" y="7621"/>
                  </a:lnTo>
                  <a:lnTo>
                    <a:pt x="1496" y="7543"/>
                  </a:lnTo>
                  <a:lnTo>
                    <a:pt x="1314" y="7543"/>
                  </a:lnTo>
                  <a:lnTo>
                    <a:pt x="1314" y="7465"/>
                  </a:lnTo>
                  <a:lnTo>
                    <a:pt x="1206" y="7465"/>
                  </a:lnTo>
                  <a:lnTo>
                    <a:pt x="1206" y="7388"/>
                  </a:lnTo>
                  <a:lnTo>
                    <a:pt x="1131" y="7388"/>
                  </a:lnTo>
                  <a:lnTo>
                    <a:pt x="1131" y="7310"/>
                  </a:lnTo>
                  <a:lnTo>
                    <a:pt x="1073" y="7310"/>
                  </a:lnTo>
                  <a:lnTo>
                    <a:pt x="1073" y="7232"/>
                  </a:lnTo>
                  <a:lnTo>
                    <a:pt x="1028" y="7232"/>
                  </a:lnTo>
                  <a:lnTo>
                    <a:pt x="1028" y="7154"/>
                  </a:lnTo>
                  <a:lnTo>
                    <a:pt x="990" y="7154"/>
                  </a:lnTo>
                  <a:lnTo>
                    <a:pt x="990" y="7077"/>
                  </a:lnTo>
                  <a:lnTo>
                    <a:pt x="959" y="7077"/>
                  </a:lnTo>
                  <a:lnTo>
                    <a:pt x="959" y="6999"/>
                  </a:lnTo>
                  <a:lnTo>
                    <a:pt x="933" y="6999"/>
                  </a:lnTo>
                  <a:lnTo>
                    <a:pt x="933" y="6921"/>
                  </a:lnTo>
                  <a:lnTo>
                    <a:pt x="913" y="6921"/>
                  </a:lnTo>
                  <a:lnTo>
                    <a:pt x="913" y="6843"/>
                  </a:lnTo>
                  <a:lnTo>
                    <a:pt x="909" y="6843"/>
                  </a:lnTo>
                  <a:lnTo>
                    <a:pt x="909" y="6765"/>
                  </a:lnTo>
                  <a:lnTo>
                    <a:pt x="909" y="6688"/>
                  </a:lnTo>
                  <a:lnTo>
                    <a:pt x="908" y="6688"/>
                  </a:lnTo>
                  <a:lnTo>
                    <a:pt x="908" y="6610"/>
                  </a:lnTo>
                  <a:lnTo>
                    <a:pt x="908" y="6532"/>
                  </a:lnTo>
                  <a:lnTo>
                    <a:pt x="906" y="6532"/>
                  </a:lnTo>
                  <a:lnTo>
                    <a:pt x="906" y="6454"/>
                  </a:lnTo>
                  <a:lnTo>
                    <a:pt x="906" y="6377"/>
                  </a:lnTo>
                  <a:lnTo>
                    <a:pt x="904" y="6377"/>
                  </a:lnTo>
                  <a:lnTo>
                    <a:pt x="904" y="6299"/>
                  </a:lnTo>
                  <a:lnTo>
                    <a:pt x="903" y="6299"/>
                  </a:lnTo>
                  <a:lnTo>
                    <a:pt x="903" y="6221"/>
                  </a:lnTo>
                  <a:lnTo>
                    <a:pt x="902" y="6221"/>
                  </a:lnTo>
                  <a:lnTo>
                    <a:pt x="902" y="6143"/>
                  </a:lnTo>
                  <a:lnTo>
                    <a:pt x="901" y="6143"/>
                  </a:lnTo>
                  <a:lnTo>
                    <a:pt x="901" y="6066"/>
                  </a:lnTo>
                  <a:lnTo>
                    <a:pt x="899" y="6066"/>
                  </a:lnTo>
                  <a:lnTo>
                    <a:pt x="899" y="5988"/>
                  </a:lnTo>
                  <a:lnTo>
                    <a:pt x="897" y="5988"/>
                  </a:lnTo>
                  <a:lnTo>
                    <a:pt x="897" y="5910"/>
                  </a:lnTo>
                  <a:lnTo>
                    <a:pt x="896" y="5910"/>
                  </a:lnTo>
                  <a:lnTo>
                    <a:pt x="896" y="5832"/>
                  </a:lnTo>
                  <a:lnTo>
                    <a:pt x="894" y="5832"/>
                  </a:lnTo>
                  <a:lnTo>
                    <a:pt x="894" y="5754"/>
                  </a:lnTo>
                  <a:lnTo>
                    <a:pt x="892" y="5754"/>
                  </a:lnTo>
                  <a:lnTo>
                    <a:pt x="892" y="5677"/>
                  </a:lnTo>
                  <a:lnTo>
                    <a:pt x="890" y="5677"/>
                  </a:lnTo>
                  <a:lnTo>
                    <a:pt x="890" y="5599"/>
                  </a:lnTo>
                  <a:lnTo>
                    <a:pt x="888" y="5599"/>
                  </a:lnTo>
                  <a:lnTo>
                    <a:pt x="888" y="5521"/>
                  </a:lnTo>
                  <a:lnTo>
                    <a:pt x="887" y="5521"/>
                  </a:lnTo>
                  <a:lnTo>
                    <a:pt x="887" y="5443"/>
                  </a:lnTo>
                  <a:lnTo>
                    <a:pt x="885" y="5443"/>
                  </a:lnTo>
                  <a:lnTo>
                    <a:pt x="885" y="5366"/>
                  </a:lnTo>
                  <a:lnTo>
                    <a:pt x="883" y="5366"/>
                  </a:lnTo>
                  <a:lnTo>
                    <a:pt x="883" y="5288"/>
                  </a:lnTo>
                  <a:lnTo>
                    <a:pt x="881" y="5288"/>
                  </a:lnTo>
                  <a:lnTo>
                    <a:pt x="881" y="5210"/>
                  </a:lnTo>
                  <a:lnTo>
                    <a:pt x="879" y="5210"/>
                  </a:lnTo>
                  <a:lnTo>
                    <a:pt x="879" y="5132"/>
                  </a:lnTo>
                  <a:lnTo>
                    <a:pt x="876" y="5132"/>
                  </a:lnTo>
                  <a:lnTo>
                    <a:pt x="876" y="5055"/>
                  </a:lnTo>
                  <a:lnTo>
                    <a:pt x="874" y="5055"/>
                  </a:lnTo>
                  <a:lnTo>
                    <a:pt x="874" y="4977"/>
                  </a:lnTo>
                  <a:lnTo>
                    <a:pt x="871" y="4977"/>
                  </a:lnTo>
                  <a:lnTo>
                    <a:pt x="871" y="4899"/>
                  </a:lnTo>
                  <a:lnTo>
                    <a:pt x="868" y="4899"/>
                  </a:lnTo>
                  <a:lnTo>
                    <a:pt x="868" y="4821"/>
                  </a:lnTo>
                  <a:lnTo>
                    <a:pt x="866" y="4821"/>
                  </a:lnTo>
                  <a:lnTo>
                    <a:pt x="866" y="4743"/>
                  </a:lnTo>
                  <a:lnTo>
                    <a:pt x="865" y="4743"/>
                  </a:lnTo>
                  <a:lnTo>
                    <a:pt x="865" y="4666"/>
                  </a:lnTo>
                  <a:lnTo>
                    <a:pt x="863" y="4666"/>
                  </a:lnTo>
                  <a:lnTo>
                    <a:pt x="863" y="4588"/>
                  </a:lnTo>
                  <a:lnTo>
                    <a:pt x="859" y="4588"/>
                  </a:lnTo>
                  <a:lnTo>
                    <a:pt x="859" y="4510"/>
                  </a:lnTo>
                  <a:lnTo>
                    <a:pt x="857" y="4510"/>
                  </a:lnTo>
                  <a:lnTo>
                    <a:pt x="857" y="4432"/>
                  </a:lnTo>
                  <a:lnTo>
                    <a:pt x="854" y="4432"/>
                  </a:lnTo>
                  <a:lnTo>
                    <a:pt x="854" y="4355"/>
                  </a:lnTo>
                  <a:lnTo>
                    <a:pt x="850" y="4355"/>
                  </a:lnTo>
                  <a:lnTo>
                    <a:pt x="850" y="4277"/>
                  </a:lnTo>
                  <a:lnTo>
                    <a:pt x="848" y="4277"/>
                  </a:lnTo>
                  <a:lnTo>
                    <a:pt x="848" y="4199"/>
                  </a:lnTo>
                  <a:lnTo>
                    <a:pt x="847" y="4199"/>
                  </a:lnTo>
                  <a:lnTo>
                    <a:pt x="847" y="4121"/>
                  </a:lnTo>
                  <a:lnTo>
                    <a:pt x="844" y="4121"/>
                  </a:lnTo>
                  <a:lnTo>
                    <a:pt x="844" y="4044"/>
                  </a:lnTo>
                  <a:lnTo>
                    <a:pt x="841" y="4044"/>
                  </a:lnTo>
                  <a:lnTo>
                    <a:pt x="841" y="3966"/>
                  </a:lnTo>
                  <a:lnTo>
                    <a:pt x="836" y="3966"/>
                  </a:lnTo>
                  <a:lnTo>
                    <a:pt x="836" y="3888"/>
                  </a:lnTo>
                  <a:lnTo>
                    <a:pt x="834" y="3888"/>
                  </a:lnTo>
                  <a:lnTo>
                    <a:pt x="834" y="3810"/>
                  </a:lnTo>
                  <a:lnTo>
                    <a:pt x="833" y="3810"/>
                  </a:lnTo>
                  <a:lnTo>
                    <a:pt x="833" y="3732"/>
                  </a:lnTo>
                  <a:lnTo>
                    <a:pt x="831" y="3732"/>
                  </a:lnTo>
                  <a:lnTo>
                    <a:pt x="831" y="3655"/>
                  </a:lnTo>
                  <a:lnTo>
                    <a:pt x="827" y="3655"/>
                  </a:lnTo>
                  <a:lnTo>
                    <a:pt x="827" y="3577"/>
                  </a:lnTo>
                  <a:lnTo>
                    <a:pt x="823" y="3577"/>
                  </a:lnTo>
                  <a:lnTo>
                    <a:pt x="823" y="3499"/>
                  </a:lnTo>
                  <a:lnTo>
                    <a:pt x="821" y="3499"/>
                  </a:lnTo>
                  <a:lnTo>
                    <a:pt x="821" y="3421"/>
                  </a:lnTo>
                  <a:lnTo>
                    <a:pt x="820" y="3421"/>
                  </a:lnTo>
                  <a:lnTo>
                    <a:pt x="820" y="3344"/>
                  </a:lnTo>
                  <a:lnTo>
                    <a:pt x="817" y="3344"/>
                  </a:lnTo>
                  <a:lnTo>
                    <a:pt x="817" y="3266"/>
                  </a:lnTo>
                  <a:lnTo>
                    <a:pt x="814" y="3266"/>
                  </a:lnTo>
                  <a:lnTo>
                    <a:pt x="814" y="3188"/>
                  </a:lnTo>
                  <a:lnTo>
                    <a:pt x="811" y="3188"/>
                  </a:lnTo>
                  <a:lnTo>
                    <a:pt x="811" y="3110"/>
                  </a:lnTo>
                  <a:lnTo>
                    <a:pt x="809" y="3110"/>
                  </a:lnTo>
                  <a:lnTo>
                    <a:pt x="809" y="3033"/>
                  </a:lnTo>
                  <a:lnTo>
                    <a:pt x="805" y="3033"/>
                  </a:lnTo>
                  <a:lnTo>
                    <a:pt x="805" y="2955"/>
                  </a:lnTo>
                  <a:lnTo>
                    <a:pt x="803" y="2955"/>
                  </a:lnTo>
                  <a:lnTo>
                    <a:pt x="803" y="2877"/>
                  </a:lnTo>
                  <a:lnTo>
                    <a:pt x="801" y="2877"/>
                  </a:lnTo>
                  <a:lnTo>
                    <a:pt x="801" y="2799"/>
                  </a:lnTo>
                  <a:lnTo>
                    <a:pt x="800" y="2799"/>
                  </a:lnTo>
                  <a:lnTo>
                    <a:pt x="800" y="2721"/>
                  </a:lnTo>
                  <a:lnTo>
                    <a:pt x="796" y="2721"/>
                  </a:lnTo>
                  <a:lnTo>
                    <a:pt x="796" y="2644"/>
                  </a:lnTo>
                  <a:lnTo>
                    <a:pt x="794" y="2644"/>
                  </a:lnTo>
                  <a:lnTo>
                    <a:pt x="794" y="2566"/>
                  </a:lnTo>
                  <a:lnTo>
                    <a:pt x="792" y="2566"/>
                  </a:lnTo>
                  <a:lnTo>
                    <a:pt x="792" y="2488"/>
                  </a:lnTo>
                  <a:lnTo>
                    <a:pt x="789" y="2488"/>
                  </a:lnTo>
                  <a:lnTo>
                    <a:pt x="789" y="2410"/>
                  </a:lnTo>
                  <a:lnTo>
                    <a:pt x="786" y="2410"/>
                  </a:lnTo>
                  <a:lnTo>
                    <a:pt x="786" y="2333"/>
                  </a:lnTo>
                  <a:lnTo>
                    <a:pt x="784" y="2333"/>
                  </a:lnTo>
                  <a:lnTo>
                    <a:pt x="784" y="2255"/>
                  </a:lnTo>
                  <a:lnTo>
                    <a:pt x="782" y="2255"/>
                  </a:lnTo>
                  <a:lnTo>
                    <a:pt x="782" y="2177"/>
                  </a:lnTo>
                  <a:lnTo>
                    <a:pt x="781" y="2177"/>
                  </a:lnTo>
                  <a:lnTo>
                    <a:pt x="781" y="2099"/>
                  </a:lnTo>
                  <a:lnTo>
                    <a:pt x="780" y="2099"/>
                  </a:lnTo>
                  <a:lnTo>
                    <a:pt x="780" y="2022"/>
                  </a:lnTo>
                  <a:lnTo>
                    <a:pt x="777" y="2022"/>
                  </a:lnTo>
                  <a:lnTo>
                    <a:pt x="777" y="1944"/>
                  </a:lnTo>
                  <a:lnTo>
                    <a:pt x="775" y="1944"/>
                  </a:lnTo>
                  <a:lnTo>
                    <a:pt x="775" y="1866"/>
                  </a:lnTo>
                  <a:lnTo>
                    <a:pt x="774" y="1866"/>
                  </a:lnTo>
                  <a:lnTo>
                    <a:pt x="774" y="1788"/>
                  </a:lnTo>
                  <a:lnTo>
                    <a:pt x="771" y="1788"/>
                  </a:lnTo>
                  <a:lnTo>
                    <a:pt x="771" y="1710"/>
                  </a:lnTo>
                  <a:lnTo>
                    <a:pt x="770" y="1710"/>
                  </a:lnTo>
                  <a:lnTo>
                    <a:pt x="770" y="1633"/>
                  </a:lnTo>
                  <a:lnTo>
                    <a:pt x="768" y="1633"/>
                  </a:lnTo>
                  <a:lnTo>
                    <a:pt x="768" y="1555"/>
                  </a:lnTo>
                  <a:lnTo>
                    <a:pt x="767" y="1555"/>
                  </a:lnTo>
                  <a:lnTo>
                    <a:pt x="767" y="1477"/>
                  </a:lnTo>
                  <a:lnTo>
                    <a:pt x="766" y="1477"/>
                  </a:lnTo>
                  <a:lnTo>
                    <a:pt x="766" y="1399"/>
                  </a:lnTo>
                  <a:lnTo>
                    <a:pt x="764" y="1399"/>
                  </a:lnTo>
                  <a:lnTo>
                    <a:pt x="764" y="1322"/>
                  </a:lnTo>
                  <a:lnTo>
                    <a:pt x="763" y="1322"/>
                  </a:lnTo>
                  <a:lnTo>
                    <a:pt x="763" y="1244"/>
                  </a:lnTo>
                  <a:lnTo>
                    <a:pt x="762" y="1244"/>
                  </a:lnTo>
                  <a:lnTo>
                    <a:pt x="762" y="1166"/>
                  </a:lnTo>
                  <a:lnTo>
                    <a:pt x="761" y="1166"/>
                  </a:lnTo>
                  <a:lnTo>
                    <a:pt x="761" y="1088"/>
                  </a:lnTo>
                  <a:lnTo>
                    <a:pt x="760" y="1088"/>
                  </a:lnTo>
                  <a:lnTo>
                    <a:pt x="760" y="1011"/>
                  </a:lnTo>
                  <a:lnTo>
                    <a:pt x="759" y="1011"/>
                  </a:lnTo>
                  <a:lnTo>
                    <a:pt x="759" y="933"/>
                  </a:lnTo>
                  <a:lnTo>
                    <a:pt x="759" y="855"/>
                  </a:lnTo>
                  <a:lnTo>
                    <a:pt x="758" y="855"/>
                  </a:lnTo>
                  <a:lnTo>
                    <a:pt x="758" y="777"/>
                  </a:lnTo>
                  <a:lnTo>
                    <a:pt x="755" y="777"/>
                  </a:lnTo>
                  <a:lnTo>
                    <a:pt x="755" y="699"/>
                  </a:lnTo>
                  <a:lnTo>
                    <a:pt x="734" y="699"/>
                  </a:lnTo>
                  <a:lnTo>
                    <a:pt x="734" y="622"/>
                  </a:lnTo>
                  <a:lnTo>
                    <a:pt x="707" y="622"/>
                  </a:lnTo>
                  <a:lnTo>
                    <a:pt x="707" y="544"/>
                  </a:lnTo>
                  <a:lnTo>
                    <a:pt x="676" y="544"/>
                  </a:lnTo>
                  <a:lnTo>
                    <a:pt x="676" y="466"/>
                  </a:lnTo>
                  <a:lnTo>
                    <a:pt x="639" y="466"/>
                  </a:lnTo>
                  <a:lnTo>
                    <a:pt x="639" y="388"/>
                  </a:lnTo>
                  <a:lnTo>
                    <a:pt x="593" y="388"/>
                  </a:lnTo>
                  <a:lnTo>
                    <a:pt x="593" y="311"/>
                  </a:lnTo>
                  <a:lnTo>
                    <a:pt x="535" y="311"/>
                  </a:lnTo>
                  <a:lnTo>
                    <a:pt x="535" y="233"/>
                  </a:lnTo>
                  <a:lnTo>
                    <a:pt x="459" y="233"/>
                  </a:lnTo>
                  <a:lnTo>
                    <a:pt x="459" y="155"/>
                  </a:lnTo>
                  <a:lnTo>
                    <a:pt x="350" y="155"/>
                  </a:lnTo>
                  <a:lnTo>
                    <a:pt x="350" y="77"/>
                  </a:lnTo>
                  <a:lnTo>
                    <a:pt x="166" y="77"/>
                  </a:lnTo>
                  <a:lnTo>
                    <a:pt x="166" y="0"/>
                  </a:lnTo>
                  <a:lnTo>
                    <a:pt x="0" y="0"/>
                  </a:lnTo>
                </a:path>
              </a:pathLst>
            </a:custGeom>
            <a:noFill/>
            <a:ln w="30163">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61158" name="Freeform 36"/>
            <p:cNvSpPr>
              <a:spLocks/>
            </p:cNvSpPr>
            <p:nvPr/>
          </p:nvSpPr>
          <p:spPr bwMode="auto">
            <a:xfrm flipV="1">
              <a:off x="1614" y="1438"/>
              <a:ext cx="2395" cy="983"/>
            </a:xfrm>
            <a:custGeom>
              <a:avLst/>
              <a:gdLst>
                <a:gd name="T0" fmla="*/ 0 w 6149"/>
                <a:gd name="T1" fmla="*/ 0 h 7777"/>
                <a:gd name="T2" fmla="*/ 0 w 6149"/>
                <a:gd name="T3" fmla="*/ 0 h 7777"/>
                <a:gd name="T4" fmla="*/ 0 w 6149"/>
                <a:gd name="T5" fmla="*/ 0 h 7777"/>
                <a:gd name="T6" fmla="*/ 0 w 6149"/>
                <a:gd name="T7" fmla="*/ 0 h 7777"/>
                <a:gd name="T8" fmla="*/ 0 w 6149"/>
                <a:gd name="T9" fmla="*/ 0 h 7777"/>
                <a:gd name="T10" fmla="*/ 0 w 6149"/>
                <a:gd name="T11" fmla="*/ 0 h 7777"/>
                <a:gd name="T12" fmla="*/ 0 w 6149"/>
                <a:gd name="T13" fmla="*/ 0 h 7777"/>
                <a:gd name="T14" fmla="*/ 0 w 6149"/>
                <a:gd name="T15" fmla="*/ 0 h 7777"/>
                <a:gd name="T16" fmla="*/ 0 w 6149"/>
                <a:gd name="T17" fmla="*/ 0 h 7777"/>
                <a:gd name="T18" fmla="*/ 0 w 6149"/>
                <a:gd name="T19" fmla="*/ 0 h 7777"/>
                <a:gd name="T20" fmla="*/ 0 w 6149"/>
                <a:gd name="T21" fmla="*/ 0 h 7777"/>
                <a:gd name="T22" fmla="*/ 0 w 6149"/>
                <a:gd name="T23" fmla="*/ 0 h 7777"/>
                <a:gd name="T24" fmla="*/ 0 w 6149"/>
                <a:gd name="T25" fmla="*/ 0 h 7777"/>
                <a:gd name="T26" fmla="*/ 0 w 6149"/>
                <a:gd name="T27" fmla="*/ 0 h 7777"/>
                <a:gd name="T28" fmla="*/ 0 w 6149"/>
                <a:gd name="T29" fmla="*/ 0 h 7777"/>
                <a:gd name="T30" fmla="*/ 0 w 6149"/>
                <a:gd name="T31" fmla="*/ 0 h 7777"/>
                <a:gd name="T32" fmla="*/ 0 w 6149"/>
                <a:gd name="T33" fmla="*/ 0 h 7777"/>
                <a:gd name="T34" fmla="*/ 0 w 6149"/>
                <a:gd name="T35" fmla="*/ 0 h 7777"/>
                <a:gd name="T36" fmla="*/ 0 w 6149"/>
                <a:gd name="T37" fmla="*/ 0 h 7777"/>
                <a:gd name="T38" fmla="*/ 0 w 6149"/>
                <a:gd name="T39" fmla="*/ 0 h 7777"/>
                <a:gd name="T40" fmla="*/ 0 w 6149"/>
                <a:gd name="T41" fmla="*/ 0 h 7777"/>
                <a:gd name="T42" fmla="*/ 0 w 6149"/>
                <a:gd name="T43" fmla="*/ 0 h 7777"/>
                <a:gd name="T44" fmla="*/ 0 w 6149"/>
                <a:gd name="T45" fmla="*/ 0 h 7777"/>
                <a:gd name="T46" fmla="*/ 0 w 6149"/>
                <a:gd name="T47" fmla="*/ 0 h 7777"/>
                <a:gd name="T48" fmla="*/ 0 w 6149"/>
                <a:gd name="T49" fmla="*/ 0 h 7777"/>
                <a:gd name="T50" fmla="*/ 0 w 6149"/>
                <a:gd name="T51" fmla="*/ 0 h 7777"/>
                <a:gd name="T52" fmla="*/ 0 w 6149"/>
                <a:gd name="T53" fmla="*/ 0 h 7777"/>
                <a:gd name="T54" fmla="*/ 0 w 6149"/>
                <a:gd name="T55" fmla="*/ 0 h 7777"/>
                <a:gd name="T56" fmla="*/ 0 w 6149"/>
                <a:gd name="T57" fmla="*/ 0 h 7777"/>
                <a:gd name="T58" fmla="*/ 0 w 6149"/>
                <a:gd name="T59" fmla="*/ 0 h 7777"/>
                <a:gd name="T60" fmla="*/ 0 w 6149"/>
                <a:gd name="T61" fmla="*/ 0 h 7777"/>
                <a:gd name="T62" fmla="*/ 0 w 6149"/>
                <a:gd name="T63" fmla="*/ 0 h 7777"/>
                <a:gd name="T64" fmla="*/ 0 w 6149"/>
                <a:gd name="T65" fmla="*/ 0 h 7777"/>
                <a:gd name="T66" fmla="*/ 0 w 6149"/>
                <a:gd name="T67" fmla="*/ 0 h 7777"/>
                <a:gd name="T68" fmla="*/ 0 w 6149"/>
                <a:gd name="T69" fmla="*/ 0 h 7777"/>
                <a:gd name="T70" fmla="*/ 0 w 6149"/>
                <a:gd name="T71" fmla="*/ 0 h 7777"/>
                <a:gd name="T72" fmla="*/ 0 w 6149"/>
                <a:gd name="T73" fmla="*/ 0 h 7777"/>
                <a:gd name="T74" fmla="*/ 0 w 6149"/>
                <a:gd name="T75" fmla="*/ 0 h 7777"/>
                <a:gd name="T76" fmla="*/ 0 w 6149"/>
                <a:gd name="T77" fmla="*/ 0 h 7777"/>
                <a:gd name="T78" fmla="*/ 0 w 6149"/>
                <a:gd name="T79" fmla="*/ 0 h 7777"/>
                <a:gd name="T80" fmla="*/ 0 w 6149"/>
                <a:gd name="T81" fmla="*/ 0 h 7777"/>
                <a:gd name="T82" fmla="*/ 0 w 6149"/>
                <a:gd name="T83" fmla="*/ 0 h 7777"/>
                <a:gd name="T84" fmla="*/ 0 w 6149"/>
                <a:gd name="T85" fmla="*/ 0 h 7777"/>
                <a:gd name="T86" fmla="*/ 0 w 6149"/>
                <a:gd name="T87" fmla="*/ 0 h 7777"/>
                <a:gd name="T88" fmla="*/ 0 w 6149"/>
                <a:gd name="T89" fmla="*/ 0 h 7777"/>
                <a:gd name="T90" fmla="*/ 0 w 6149"/>
                <a:gd name="T91" fmla="*/ 0 h 7777"/>
                <a:gd name="T92" fmla="*/ 0 w 6149"/>
                <a:gd name="T93" fmla="*/ 0 h 7777"/>
                <a:gd name="T94" fmla="*/ 0 w 6149"/>
                <a:gd name="T95" fmla="*/ 0 h 7777"/>
                <a:gd name="T96" fmla="*/ 0 w 6149"/>
                <a:gd name="T97" fmla="*/ 0 h 7777"/>
                <a:gd name="T98" fmla="*/ 0 w 6149"/>
                <a:gd name="T99" fmla="*/ 0 h 7777"/>
                <a:gd name="T100" fmla="*/ 0 w 6149"/>
                <a:gd name="T101" fmla="*/ 0 h 7777"/>
                <a:gd name="T102" fmla="*/ 0 w 6149"/>
                <a:gd name="T103" fmla="*/ 0 h 7777"/>
                <a:gd name="T104" fmla="*/ 0 w 6149"/>
                <a:gd name="T105" fmla="*/ 0 h 7777"/>
                <a:gd name="T106" fmla="*/ 0 w 6149"/>
                <a:gd name="T107" fmla="*/ 0 h 7777"/>
                <a:gd name="T108" fmla="*/ 0 w 6149"/>
                <a:gd name="T109" fmla="*/ 0 h 7777"/>
                <a:gd name="T110" fmla="*/ 0 w 6149"/>
                <a:gd name="T111" fmla="*/ 0 h 7777"/>
                <a:gd name="T112" fmla="*/ 0 w 6149"/>
                <a:gd name="T113" fmla="*/ 0 h 7777"/>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6149"/>
                <a:gd name="T172" fmla="*/ 0 h 7777"/>
                <a:gd name="T173" fmla="*/ 6149 w 6149"/>
                <a:gd name="T174" fmla="*/ 7777 h 7777"/>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6149" h="7777">
                  <a:moveTo>
                    <a:pt x="0" y="0"/>
                  </a:moveTo>
                  <a:lnTo>
                    <a:pt x="0" y="0"/>
                  </a:lnTo>
                  <a:lnTo>
                    <a:pt x="0" y="77"/>
                  </a:lnTo>
                  <a:lnTo>
                    <a:pt x="1064" y="77"/>
                  </a:lnTo>
                  <a:lnTo>
                    <a:pt x="1064" y="155"/>
                  </a:lnTo>
                  <a:lnTo>
                    <a:pt x="1407" y="155"/>
                  </a:lnTo>
                  <a:lnTo>
                    <a:pt x="1407" y="233"/>
                  </a:lnTo>
                  <a:lnTo>
                    <a:pt x="1641" y="233"/>
                  </a:lnTo>
                  <a:lnTo>
                    <a:pt x="1641" y="311"/>
                  </a:lnTo>
                  <a:lnTo>
                    <a:pt x="1820" y="311"/>
                  </a:lnTo>
                  <a:lnTo>
                    <a:pt x="1820" y="388"/>
                  </a:lnTo>
                  <a:lnTo>
                    <a:pt x="1977" y="388"/>
                  </a:lnTo>
                  <a:lnTo>
                    <a:pt x="1977" y="466"/>
                  </a:lnTo>
                  <a:lnTo>
                    <a:pt x="2113" y="466"/>
                  </a:lnTo>
                  <a:lnTo>
                    <a:pt x="2113" y="544"/>
                  </a:lnTo>
                  <a:lnTo>
                    <a:pt x="2236" y="544"/>
                  </a:lnTo>
                  <a:lnTo>
                    <a:pt x="2236" y="622"/>
                  </a:lnTo>
                  <a:lnTo>
                    <a:pt x="2277" y="622"/>
                  </a:lnTo>
                  <a:lnTo>
                    <a:pt x="2277" y="699"/>
                  </a:lnTo>
                  <a:lnTo>
                    <a:pt x="2384" y="699"/>
                  </a:lnTo>
                  <a:lnTo>
                    <a:pt x="2384" y="777"/>
                  </a:lnTo>
                  <a:lnTo>
                    <a:pt x="2426" y="777"/>
                  </a:lnTo>
                  <a:lnTo>
                    <a:pt x="2426" y="855"/>
                  </a:lnTo>
                  <a:lnTo>
                    <a:pt x="2524" y="855"/>
                  </a:lnTo>
                  <a:lnTo>
                    <a:pt x="2524" y="933"/>
                  </a:lnTo>
                  <a:lnTo>
                    <a:pt x="2606" y="933"/>
                  </a:lnTo>
                  <a:lnTo>
                    <a:pt x="2606" y="1011"/>
                  </a:lnTo>
                  <a:lnTo>
                    <a:pt x="2654" y="1011"/>
                  </a:lnTo>
                  <a:lnTo>
                    <a:pt x="2654" y="1088"/>
                  </a:lnTo>
                  <a:lnTo>
                    <a:pt x="2712" y="1088"/>
                  </a:lnTo>
                  <a:lnTo>
                    <a:pt x="2712" y="1166"/>
                  </a:lnTo>
                  <a:lnTo>
                    <a:pt x="2779" y="1166"/>
                  </a:lnTo>
                  <a:lnTo>
                    <a:pt x="2779" y="1244"/>
                  </a:lnTo>
                  <a:lnTo>
                    <a:pt x="2810" y="1244"/>
                  </a:lnTo>
                  <a:lnTo>
                    <a:pt x="2810" y="1322"/>
                  </a:lnTo>
                  <a:lnTo>
                    <a:pt x="2850" y="1322"/>
                  </a:lnTo>
                  <a:lnTo>
                    <a:pt x="2850" y="1399"/>
                  </a:lnTo>
                  <a:lnTo>
                    <a:pt x="2894" y="1399"/>
                  </a:lnTo>
                  <a:lnTo>
                    <a:pt x="2894" y="1477"/>
                  </a:lnTo>
                  <a:lnTo>
                    <a:pt x="2930" y="1477"/>
                  </a:lnTo>
                  <a:lnTo>
                    <a:pt x="2930" y="1555"/>
                  </a:lnTo>
                  <a:lnTo>
                    <a:pt x="2960" y="1555"/>
                  </a:lnTo>
                  <a:lnTo>
                    <a:pt x="2960" y="1633"/>
                  </a:lnTo>
                  <a:lnTo>
                    <a:pt x="2982" y="1633"/>
                  </a:lnTo>
                  <a:lnTo>
                    <a:pt x="2982" y="1710"/>
                  </a:lnTo>
                  <a:lnTo>
                    <a:pt x="3001" y="1710"/>
                  </a:lnTo>
                  <a:lnTo>
                    <a:pt x="3001" y="1788"/>
                  </a:lnTo>
                  <a:lnTo>
                    <a:pt x="3004" y="1788"/>
                  </a:lnTo>
                  <a:lnTo>
                    <a:pt x="3004" y="1866"/>
                  </a:lnTo>
                  <a:lnTo>
                    <a:pt x="3005" y="1866"/>
                  </a:lnTo>
                  <a:lnTo>
                    <a:pt x="3005" y="1944"/>
                  </a:lnTo>
                  <a:lnTo>
                    <a:pt x="3005" y="2022"/>
                  </a:lnTo>
                  <a:lnTo>
                    <a:pt x="3007" y="2022"/>
                  </a:lnTo>
                  <a:lnTo>
                    <a:pt x="3007" y="2099"/>
                  </a:lnTo>
                  <a:lnTo>
                    <a:pt x="3008" y="2099"/>
                  </a:lnTo>
                  <a:lnTo>
                    <a:pt x="3008" y="2177"/>
                  </a:lnTo>
                  <a:lnTo>
                    <a:pt x="3010" y="2177"/>
                  </a:lnTo>
                  <a:lnTo>
                    <a:pt x="3010" y="2255"/>
                  </a:lnTo>
                  <a:lnTo>
                    <a:pt x="3012" y="2255"/>
                  </a:lnTo>
                  <a:lnTo>
                    <a:pt x="3012" y="2333"/>
                  </a:lnTo>
                  <a:lnTo>
                    <a:pt x="3013" y="2333"/>
                  </a:lnTo>
                  <a:lnTo>
                    <a:pt x="3013" y="2410"/>
                  </a:lnTo>
                  <a:lnTo>
                    <a:pt x="3015" y="2410"/>
                  </a:lnTo>
                  <a:lnTo>
                    <a:pt x="3015" y="2488"/>
                  </a:lnTo>
                  <a:lnTo>
                    <a:pt x="3019" y="2488"/>
                  </a:lnTo>
                  <a:lnTo>
                    <a:pt x="3019" y="2566"/>
                  </a:lnTo>
                  <a:lnTo>
                    <a:pt x="3021" y="2566"/>
                  </a:lnTo>
                  <a:lnTo>
                    <a:pt x="3021" y="2644"/>
                  </a:lnTo>
                  <a:lnTo>
                    <a:pt x="3024" y="2644"/>
                  </a:lnTo>
                  <a:lnTo>
                    <a:pt x="3024" y="2721"/>
                  </a:lnTo>
                  <a:lnTo>
                    <a:pt x="3026" y="2721"/>
                  </a:lnTo>
                  <a:lnTo>
                    <a:pt x="3026" y="2799"/>
                  </a:lnTo>
                  <a:lnTo>
                    <a:pt x="3028" y="2799"/>
                  </a:lnTo>
                  <a:lnTo>
                    <a:pt x="3028" y="2877"/>
                  </a:lnTo>
                  <a:lnTo>
                    <a:pt x="3031" y="2877"/>
                  </a:lnTo>
                  <a:lnTo>
                    <a:pt x="3031" y="2955"/>
                  </a:lnTo>
                  <a:lnTo>
                    <a:pt x="3035" y="2955"/>
                  </a:lnTo>
                  <a:lnTo>
                    <a:pt x="3035" y="3033"/>
                  </a:lnTo>
                  <a:lnTo>
                    <a:pt x="3038" y="3033"/>
                  </a:lnTo>
                  <a:lnTo>
                    <a:pt x="3038" y="3110"/>
                  </a:lnTo>
                  <a:lnTo>
                    <a:pt x="3042" y="3110"/>
                  </a:lnTo>
                  <a:lnTo>
                    <a:pt x="3042" y="3188"/>
                  </a:lnTo>
                  <a:lnTo>
                    <a:pt x="3044" y="3188"/>
                  </a:lnTo>
                  <a:lnTo>
                    <a:pt x="3044" y="3266"/>
                  </a:lnTo>
                  <a:lnTo>
                    <a:pt x="3047" y="3266"/>
                  </a:lnTo>
                  <a:lnTo>
                    <a:pt x="3047" y="3344"/>
                  </a:lnTo>
                  <a:lnTo>
                    <a:pt x="3050" y="3344"/>
                  </a:lnTo>
                  <a:lnTo>
                    <a:pt x="3050" y="3421"/>
                  </a:lnTo>
                  <a:lnTo>
                    <a:pt x="3055" y="3421"/>
                  </a:lnTo>
                  <a:lnTo>
                    <a:pt x="3055" y="3499"/>
                  </a:lnTo>
                  <a:lnTo>
                    <a:pt x="3058" y="3499"/>
                  </a:lnTo>
                  <a:lnTo>
                    <a:pt x="3058" y="3577"/>
                  </a:lnTo>
                  <a:lnTo>
                    <a:pt x="3061" y="3577"/>
                  </a:lnTo>
                  <a:lnTo>
                    <a:pt x="3061" y="3655"/>
                  </a:lnTo>
                  <a:lnTo>
                    <a:pt x="3065" y="3655"/>
                  </a:lnTo>
                  <a:lnTo>
                    <a:pt x="3065" y="3732"/>
                  </a:lnTo>
                  <a:lnTo>
                    <a:pt x="3069" y="3732"/>
                  </a:lnTo>
                  <a:lnTo>
                    <a:pt x="3069" y="3810"/>
                  </a:lnTo>
                  <a:lnTo>
                    <a:pt x="3072" y="3810"/>
                  </a:lnTo>
                  <a:lnTo>
                    <a:pt x="3072" y="3888"/>
                  </a:lnTo>
                  <a:lnTo>
                    <a:pt x="3076" y="3888"/>
                  </a:lnTo>
                  <a:lnTo>
                    <a:pt x="3076" y="3966"/>
                  </a:lnTo>
                  <a:lnTo>
                    <a:pt x="3078" y="3966"/>
                  </a:lnTo>
                  <a:lnTo>
                    <a:pt x="3078" y="4044"/>
                  </a:lnTo>
                  <a:lnTo>
                    <a:pt x="3082" y="4044"/>
                  </a:lnTo>
                  <a:lnTo>
                    <a:pt x="3082" y="4121"/>
                  </a:lnTo>
                  <a:lnTo>
                    <a:pt x="3087" y="4121"/>
                  </a:lnTo>
                  <a:lnTo>
                    <a:pt x="3087" y="4199"/>
                  </a:lnTo>
                  <a:lnTo>
                    <a:pt x="3090" y="4199"/>
                  </a:lnTo>
                  <a:lnTo>
                    <a:pt x="3090" y="4277"/>
                  </a:lnTo>
                  <a:lnTo>
                    <a:pt x="3092" y="4277"/>
                  </a:lnTo>
                  <a:lnTo>
                    <a:pt x="3092" y="4355"/>
                  </a:lnTo>
                  <a:lnTo>
                    <a:pt x="3097" y="4355"/>
                  </a:lnTo>
                  <a:lnTo>
                    <a:pt x="3097" y="4432"/>
                  </a:lnTo>
                  <a:lnTo>
                    <a:pt x="3100" y="4432"/>
                  </a:lnTo>
                  <a:lnTo>
                    <a:pt x="3100" y="4510"/>
                  </a:lnTo>
                  <a:lnTo>
                    <a:pt x="3104" y="4510"/>
                  </a:lnTo>
                  <a:lnTo>
                    <a:pt x="3104" y="4588"/>
                  </a:lnTo>
                  <a:lnTo>
                    <a:pt x="3106" y="4588"/>
                  </a:lnTo>
                  <a:lnTo>
                    <a:pt x="3106" y="4666"/>
                  </a:lnTo>
                  <a:lnTo>
                    <a:pt x="3110" y="4666"/>
                  </a:lnTo>
                  <a:lnTo>
                    <a:pt x="3110" y="4743"/>
                  </a:lnTo>
                  <a:lnTo>
                    <a:pt x="3113" y="4743"/>
                  </a:lnTo>
                  <a:lnTo>
                    <a:pt x="3113" y="4821"/>
                  </a:lnTo>
                  <a:lnTo>
                    <a:pt x="3117" y="4821"/>
                  </a:lnTo>
                  <a:lnTo>
                    <a:pt x="3117" y="4899"/>
                  </a:lnTo>
                  <a:lnTo>
                    <a:pt x="3120" y="4899"/>
                  </a:lnTo>
                  <a:lnTo>
                    <a:pt x="3120" y="4977"/>
                  </a:lnTo>
                  <a:lnTo>
                    <a:pt x="3122" y="4977"/>
                  </a:lnTo>
                  <a:lnTo>
                    <a:pt x="3122" y="5055"/>
                  </a:lnTo>
                  <a:lnTo>
                    <a:pt x="3124" y="5055"/>
                  </a:lnTo>
                  <a:lnTo>
                    <a:pt x="3124" y="5132"/>
                  </a:lnTo>
                  <a:lnTo>
                    <a:pt x="3127" y="5132"/>
                  </a:lnTo>
                  <a:lnTo>
                    <a:pt x="3127" y="5210"/>
                  </a:lnTo>
                  <a:lnTo>
                    <a:pt x="3129" y="5210"/>
                  </a:lnTo>
                  <a:lnTo>
                    <a:pt x="3129" y="5288"/>
                  </a:lnTo>
                  <a:lnTo>
                    <a:pt x="3132" y="5288"/>
                  </a:lnTo>
                  <a:lnTo>
                    <a:pt x="3132" y="5366"/>
                  </a:lnTo>
                  <a:lnTo>
                    <a:pt x="3134" y="5366"/>
                  </a:lnTo>
                  <a:lnTo>
                    <a:pt x="3134" y="5443"/>
                  </a:lnTo>
                  <a:lnTo>
                    <a:pt x="3136" y="5443"/>
                  </a:lnTo>
                  <a:lnTo>
                    <a:pt x="3136" y="5521"/>
                  </a:lnTo>
                  <a:lnTo>
                    <a:pt x="3138" y="5521"/>
                  </a:lnTo>
                  <a:lnTo>
                    <a:pt x="3138" y="5599"/>
                  </a:lnTo>
                  <a:lnTo>
                    <a:pt x="3139" y="5599"/>
                  </a:lnTo>
                  <a:lnTo>
                    <a:pt x="3139" y="5677"/>
                  </a:lnTo>
                  <a:lnTo>
                    <a:pt x="3141" y="5677"/>
                  </a:lnTo>
                  <a:lnTo>
                    <a:pt x="3141" y="5754"/>
                  </a:lnTo>
                  <a:lnTo>
                    <a:pt x="3142" y="5754"/>
                  </a:lnTo>
                  <a:lnTo>
                    <a:pt x="3142" y="5832"/>
                  </a:lnTo>
                  <a:lnTo>
                    <a:pt x="3143" y="5832"/>
                  </a:lnTo>
                  <a:lnTo>
                    <a:pt x="3143" y="5910"/>
                  </a:lnTo>
                  <a:lnTo>
                    <a:pt x="3144" y="5910"/>
                  </a:lnTo>
                  <a:lnTo>
                    <a:pt x="3144" y="5988"/>
                  </a:lnTo>
                  <a:lnTo>
                    <a:pt x="3147" y="5988"/>
                  </a:lnTo>
                  <a:lnTo>
                    <a:pt x="3147" y="6066"/>
                  </a:lnTo>
                  <a:lnTo>
                    <a:pt x="3164" y="6066"/>
                  </a:lnTo>
                  <a:lnTo>
                    <a:pt x="3164" y="6143"/>
                  </a:lnTo>
                  <a:lnTo>
                    <a:pt x="3186" y="6143"/>
                  </a:lnTo>
                  <a:lnTo>
                    <a:pt x="3186" y="6221"/>
                  </a:lnTo>
                  <a:lnTo>
                    <a:pt x="3216" y="6221"/>
                  </a:lnTo>
                  <a:lnTo>
                    <a:pt x="3216" y="6299"/>
                  </a:lnTo>
                  <a:lnTo>
                    <a:pt x="3252" y="6299"/>
                  </a:lnTo>
                  <a:lnTo>
                    <a:pt x="3252" y="6377"/>
                  </a:lnTo>
                  <a:lnTo>
                    <a:pt x="3295" y="6377"/>
                  </a:lnTo>
                  <a:lnTo>
                    <a:pt x="3295" y="6454"/>
                  </a:lnTo>
                  <a:lnTo>
                    <a:pt x="3335" y="6454"/>
                  </a:lnTo>
                  <a:lnTo>
                    <a:pt x="3335" y="6532"/>
                  </a:lnTo>
                  <a:lnTo>
                    <a:pt x="3367" y="6532"/>
                  </a:lnTo>
                  <a:lnTo>
                    <a:pt x="3367" y="6610"/>
                  </a:lnTo>
                  <a:lnTo>
                    <a:pt x="3433" y="6610"/>
                  </a:lnTo>
                  <a:lnTo>
                    <a:pt x="3433" y="6688"/>
                  </a:lnTo>
                  <a:lnTo>
                    <a:pt x="3490" y="6688"/>
                  </a:lnTo>
                  <a:lnTo>
                    <a:pt x="3490" y="6765"/>
                  </a:lnTo>
                  <a:lnTo>
                    <a:pt x="3539" y="6765"/>
                  </a:lnTo>
                  <a:lnTo>
                    <a:pt x="3539" y="6843"/>
                  </a:lnTo>
                  <a:lnTo>
                    <a:pt x="3620" y="6843"/>
                  </a:lnTo>
                  <a:lnTo>
                    <a:pt x="3620" y="6921"/>
                  </a:lnTo>
                  <a:lnTo>
                    <a:pt x="3717" y="6921"/>
                  </a:lnTo>
                  <a:lnTo>
                    <a:pt x="3717" y="6999"/>
                  </a:lnTo>
                  <a:lnTo>
                    <a:pt x="3760" y="6999"/>
                  </a:lnTo>
                  <a:lnTo>
                    <a:pt x="3760" y="7077"/>
                  </a:lnTo>
                  <a:lnTo>
                    <a:pt x="3867" y="7077"/>
                  </a:lnTo>
                  <a:lnTo>
                    <a:pt x="3867" y="7154"/>
                  </a:lnTo>
                  <a:lnTo>
                    <a:pt x="3908" y="7154"/>
                  </a:lnTo>
                  <a:lnTo>
                    <a:pt x="3908" y="7232"/>
                  </a:lnTo>
                  <a:lnTo>
                    <a:pt x="4031" y="7232"/>
                  </a:lnTo>
                  <a:lnTo>
                    <a:pt x="4031" y="7310"/>
                  </a:lnTo>
                  <a:lnTo>
                    <a:pt x="4167" y="7310"/>
                  </a:lnTo>
                  <a:lnTo>
                    <a:pt x="4167" y="7388"/>
                  </a:lnTo>
                  <a:lnTo>
                    <a:pt x="4322" y="7388"/>
                  </a:lnTo>
                  <a:lnTo>
                    <a:pt x="4322" y="7465"/>
                  </a:lnTo>
                  <a:lnTo>
                    <a:pt x="4500" y="7465"/>
                  </a:lnTo>
                  <a:lnTo>
                    <a:pt x="4500" y="7543"/>
                  </a:lnTo>
                  <a:lnTo>
                    <a:pt x="4733" y="7543"/>
                  </a:lnTo>
                  <a:lnTo>
                    <a:pt x="4733" y="7621"/>
                  </a:lnTo>
                  <a:lnTo>
                    <a:pt x="5073" y="7621"/>
                  </a:lnTo>
                  <a:lnTo>
                    <a:pt x="5073" y="7699"/>
                  </a:lnTo>
                  <a:lnTo>
                    <a:pt x="6127" y="7699"/>
                  </a:lnTo>
                  <a:lnTo>
                    <a:pt x="6127" y="7777"/>
                  </a:lnTo>
                  <a:lnTo>
                    <a:pt x="6149" y="7777"/>
                  </a:lnTo>
                  <a:lnTo>
                    <a:pt x="6149" y="7699"/>
                  </a:lnTo>
                  <a:lnTo>
                    <a:pt x="6127" y="7699"/>
                  </a:lnTo>
                  <a:lnTo>
                    <a:pt x="6127" y="7621"/>
                  </a:lnTo>
                  <a:lnTo>
                    <a:pt x="5073" y="7621"/>
                  </a:lnTo>
                  <a:lnTo>
                    <a:pt x="5073" y="7543"/>
                  </a:lnTo>
                  <a:lnTo>
                    <a:pt x="4733" y="7543"/>
                  </a:lnTo>
                  <a:lnTo>
                    <a:pt x="4733" y="7465"/>
                  </a:lnTo>
                  <a:lnTo>
                    <a:pt x="4500" y="7465"/>
                  </a:lnTo>
                  <a:lnTo>
                    <a:pt x="4500" y="7388"/>
                  </a:lnTo>
                  <a:lnTo>
                    <a:pt x="4322" y="7388"/>
                  </a:lnTo>
                  <a:lnTo>
                    <a:pt x="4322" y="7310"/>
                  </a:lnTo>
                  <a:lnTo>
                    <a:pt x="4167" y="7310"/>
                  </a:lnTo>
                  <a:lnTo>
                    <a:pt x="4167" y="7232"/>
                  </a:lnTo>
                  <a:lnTo>
                    <a:pt x="4031" y="7232"/>
                  </a:lnTo>
                  <a:lnTo>
                    <a:pt x="4031" y="7154"/>
                  </a:lnTo>
                  <a:lnTo>
                    <a:pt x="3908" y="7154"/>
                  </a:lnTo>
                  <a:lnTo>
                    <a:pt x="3908" y="7077"/>
                  </a:lnTo>
                  <a:lnTo>
                    <a:pt x="3867" y="7077"/>
                  </a:lnTo>
                  <a:lnTo>
                    <a:pt x="3867" y="6999"/>
                  </a:lnTo>
                  <a:lnTo>
                    <a:pt x="3760" y="6999"/>
                  </a:lnTo>
                  <a:lnTo>
                    <a:pt x="3760" y="6921"/>
                  </a:lnTo>
                  <a:lnTo>
                    <a:pt x="3717" y="6921"/>
                  </a:lnTo>
                  <a:lnTo>
                    <a:pt x="3717" y="6843"/>
                  </a:lnTo>
                  <a:lnTo>
                    <a:pt x="3620" y="6843"/>
                  </a:lnTo>
                  <a:lnTo>
                    <a:pt x="3620" y="6765"/>
                  </a:lnTo>
                  <a:lnTo>
                    <a:pt x="3539" y="6765"/>
                  </a:lnTo>
                  <a:lnTo>
                    <a:pt x="3539" y="6688"/>
                  </a:lnTo>
                  <a:lnTo>
                    <a:pt x="3490" y="6688"/>
                  </a:lnTo>
                  <a:lnTo>
                    <a:pt x="3490" y="6610"/>
                  </a:lnTo>
                  <a:lnTo>
                    <a:pt x="3433" y="6610"/>
                  </a:lnTo>
                  <a:lnTo>
                    <a:pt x="3433" y="6532"/>
                  </a:lnTo>
                  <a:lnTo>
                    <a:pt x="3367" y="6532"/>
                  </a:lnTo>
                  <a:lnTo>
                    <a:pt x="3367" y="6454"/>
                  </a:lnTo>
                  <a:lnTo>
                    <a:pt x="3335" y="6454"/>
                  </a:lnTo>
                  <a:lnTo>
                    <a:pt x="3335" y="6377"/>
                  </a:lnTo>
                  <a:lnTo>
                    <a:pt x="3295" y="6377"/>
                  </a:lnTo>
                  <a:lnTo>
                    <a:pt x="3295" y="6299"/>
                  </a:lnTo>
                  <a:lnTo>
                    <a:pt x="3252" y="6299"/>
                  </a:lnTo>
                  <a:lnTo>
                    <a:pt x="3252" y="6221"/>
                  </a:lnTo>
                  <a:lnTo>
                    <a:pt x="3216" y="6221"/>
                  </a:lnTo>
                  <a:lnTo>
                    <a:pt x="3216" y="6143"/>
                  </a:lnTo>
                  <a:lnTo>
                    <a:pt x="3186" y="6143"/>
                  </a:lnTo>
                  <a:lnTo>
                    <a:pt x="3186" y="6066"/>
                  </a:lnTo>
                  <a:lnTo>
                    <a:pt x="3164" y="6066"/>
                  </a:lnTo>
                  <a:lnTo>
                    <a:pt x="3164" y="5988"/>
                  </a:lnTo>
                  <a:lnTo>
                    <a:pt x="3147" y="5988"/>
                  </a:lnTo>
                  <a:lnTo>
                    <a:pt x="3147" y="5910"/>
                  </a:lnTo>
                  <a:lnTo>
                    <a:pt x="3144" y="5910"/>
                  </a:lnTo>
                  <a:lnTo>
                    <a:pt x="3144" y="5832"/>
                  </a:lnTo>
                  <a:lnTo>
                    <a:pt x="3143" y="5832"/>
                  </a:lnTo>
                  <a:lnTo>
                    <a:pt x="3143" y="5754"/>
                  </a:lnTo>
                  <a:lnTo>
                    <a:pt x="3142" y="5754"/>
                  </a:lnTo>
                  <a:lnTo>
                    <a:pt x="3142" y="5677"/>
                  </a:lnTo>
                  <a:lnTo>
                    <a:pt x="3141" y="5677"/>
                  </a:lnTo>
                  <a:lnTo>
                    <a:pt x="3141" y="5599"/>
                  </a:lnTo>
                  <a:lnTo>
                    <a:pt x="3139" y="5599"/>
                  </a:lnTo>
                  <a:lnTo>
                    <a:pt x="3139" y="5521"/>
                  </a:lnTo>
                  <a:lnTo>
                    <a:pt x="3138" y="5521"/>
                  </a:lnTo>
                  <a:lnTo>
                    <a:pt x="3138" y="5443"/>
                  </a:lnTo>
                  <a:lnTo>
                    <a:pt x="3136" y="5443"/>
                  </a:lnTo>
                  <a:lnTo>
                    <a:pt x="3136" y="5366"/>
                  </a:lnTo>
                  <a:lnTo>
                    <a:pt x="3134" y="5366"/>
                  </a:lnTo>
                  <a:lnTo>
                    <a:pt x="3134" y="5288"/>
                  </a:lnTo>
                  <a:lnTo>
                    <a:pt x="3132" y="5288"/>
                  </a:lnTo>
                  <a:lnTo>
                    <a:pt x="3132" y="5210"/>
                  </a:lnTo>
                  <a:lnTo>
                    <a:pt x="3129" y="5210"/>
                  </a:lnTo>
                  <a:lnTo>
                    <a:pt x="3129" y="5132"/>
                  </a:lnTo>
                  <a:lnTo>
                    <a:pt x="3127" y="5132"/>
                  </a:lnTo>
                  <a:lnTo>
                    <a:pt x="3127" y="5055"/>
                  </a:lnTo>
                  <a:lnTo>
                    <a:pt x="3124" y="5055"/>
                  </a:lnTo>
                  <a:lnTo>
                    <a:pt x="3124" y="4977"/>
                  </a:lnTo>
                  <a:lnTo>
                    <a:pt x="3122" y="4977"/>
                  </a:lnTo>
                  <a:lnTo>
                    <a:pt x="3122" y="4899"/>
                  </a:lnTo>
                  <a:lnTo>
                    <a:pt x="3120" y="4899"/>
                  </a:lnTo>
                  <a:lnTo>
                    <a:pt x="3120" y="4821"/>
                  </a:lnTo>
                  <a:lnTo>
                    <a:pt x="3117" y="4821"/>
                  </a:lnTo>
                  <a:lnTo>
                    <a:pt x="3117" y="4743"/>
                  </a:lnTo>
                  <a:lnTo>
                    <a:pt x="3113" y="4743"/>
                  </a:lnTo>
                  <a:lnTo>
                    <a:pt x="3113" y="4666"/>
                  </a:lnTo>
                  <a:lnTo>
                    <a:pt x="3110" y="4666"/>
                  </a:lnTo>
                  <a:lnTo>
                    <a:pt x="3110" y="4588"/>
                  </a:lnTo>
                  <a:lnTo>
                    <a:pt x="3106" y="4588"/>
                  </a:lnTo>
                  <a:lnTo>
                    <a:pt x="3106" y="4510"/>
                  </a:lnTo>
                  <a:lnTo>
                    <a:pt x="3104" y="4510"/>
                  </a:lnTo>
                  <a:lnTo>
                    <a:pt x="3104" y="4432"/>
                  </a:lnTo>
                  <a:lnTo>
                    <a:pt x="3100" y="4432"/>
                  </a:lnTo>
                  <a:lnTo>
                    <a:pt x="3100" y="4355"/>
                  </a:lnTo>
                  <a:lnTo>
                    <a:pt x="3097" y="4355"/>
                  </a:lnTo>
                  <a:lnTo>
                    <a:pt x="3097" y="4277"/>
                  </a:lnTo>
                  <a:lnTo>
                    <a:pt x="3092" y="4277"/>
                  </a:lnTo>
                  <a:lnTo>
                    <a:pt x="3092" y="4199"/>
                  </a:lnTo>
                  <a:lnTo>
                    <a:pt x="3090" y="4199"/>
                  </a:lnTo>
                  <a:lnTo>
                    <a:pt x="3090" y="4121"/>
                  </a:lnTo>
                  <a:lnTo>
                    <a:pt x="3087" y="4121"/>
                  </a:lnTo>
                  <a:lnTo>
                    <a:pt x="3087" y="4044"/>
                  </a:lnTo>
                  <a:lnTo>
                    <a:pt x="3082" y="4044"/>
                  </a:lnTo>
                  <a:lnTo>
                    <a:pt x="3082" y="3966"/>
                  </a:lnTo>
                  <a:lnTo>
                    <a:pt x="3078" y="3966"/>
                  </a:lnTo>
                  <a:lnTo>
                    <a:pt x="3078" y="3888"/>
                  </a:lnTo>
                  <a:lnTo>
                    <a:pt x="3076" y="3888"/>
                  </a:lnTo>
                  <a:lnTo>
                    <a:pt x="3076" y="3810"/>
                  </a:lnTo>
                  <a:lnTo>
                    <a:pt x="3072" y="3810"/>
                  </a:lnTo>
                  <a:lnTo>
                    <a:pt x="3072" y="3732"/>
                  </a:lnTo>
                  <a:lnTo>
                    <a:pt x="3069" y="3732"/>
                  </a:lnTo>
                  <a:lnTo>
                    <a:pt x="3069" y="3655"/>
                  </a:lnTo>
                  <a:lnTo>
                    <a:pt x="3065" y="3655"/>
                  </a:lnTo>
                  <a:lnTo>
                    <a:pt x="3065" y="3577"/>
                  </a:lnTo>
                  <a:lnTo>
                    <a:pt x="3061" y="3577"/>
                  </a:lnTo>
                  <a:lnTo>
                    <a:pt x="3061" y="3499"/>
                  </a:lnTo>
                  <a:lnTo>
                    <a:pt x="3058" y="3499"/>
                  </a:lnTo>
                  <a:lnTo>
                    <a:pt x="3058" y="3421"/>
                  </a:lnTo>
                  <a:lnTo>
                    <a:pt x="3055" y="3421"/>
                  </a:lnTo>
                  <a:lnTo>
                    <a:pt x="3055" y="3344"/>
                  </a:lnTo>
                  <a:lnTo>
                    <a:pt x="3050" y="3344"/>
                  </a:lnTo>
                  <a:lnTo>
                    <a:pt x="3050" y="3266"/>
                  </a:lnTo>
                  <a:lnTo>
                    <a:pt x="3047" y="3266"/>
                  </a:lnTo>
                  <a:lnTo>
                    <a:pt x="3047" y="3188"/>
                  </a:lnTo>
                  <a:lnTo>
                    <a:pt x="3044" y="3188"/>
                  </a:lnTo>
                  <a:lnTo>
                    <a:pt x="3044" y="3110"/>
                  </a:lnTo>
                  <a:lnTo>
                    <a:pt x="3042" y="3110"/>
                  </a:lnTo>
                  <a:lnTo>
                    <a:pt x="3042" y="3033"/>
                  </a:lnTo>
                  <a:lnTo>
                    <a:pt x="3038" y="3033"/>
                  </a:lnTo>
                  <a:lnTo>
                    <a:pt x="3038" y="2955"/>
                  </a:lnTo>
                  <a:lnTo>
                    <a:pt x="3035" y="2955"/>
                  </a:lnTo>
                  <a:lnTo>
                    <a:pt x="3035" y="2877"/>
                  </a:lnTo>
                  <a:lnTo>
                    <a:pt x="3031" y="2877"/>
                  </a:lnTo>
                  <a:lnTo>
                    <a:pt x="3031" y="2799"/>
                  </a:lnTo>
                  <a:lnTo>
                    <a:pt x="3028" y="2799"/>
                  </a:lnTo>
                  <a:lnTo>
                    <a:pt x="3028" y="2721"/>
                  </a:lnTo>
                  <a:lnTo>
                    <a:pt x="3026" y="2721"/>
                  </a:lnTo>
                  <a:lnTo>
                    <a:pt x="3026" y="2644"/>
                  </a:lnTo>
                  <a:lnTo>
                    <a:pt x="3024" y="2644"/>
                  </a:lnTo>
                  <a:lnTo>
                    <a:pt x="3024" y="2566"/>
                  </a:lnTo>
                  <a:lnTo>
                    <a:pt x="3021" y="2566"/>
                  </a:lnTo>
                  <a:lnTo>
                    <a:pt x="3021" y="2488"/>
                  </a:lnTo>
                  <a:lnTo>
                    <a:pt x="3019" y="2488"/>
                  </a:lnTo>
                  <a:lnTo>
                    <a:pt x="3019" y="2410"/>
                  </a:lnTo>
                  <a:lnTo>
                    <a:pt x="3015" y="2410"/>
                  </a:lnTo>
                  <a:lnTo>
                    <a:pt x="3015" y="2333"/>
                  </a:lnTo>
                  <a:lnTo>
                    <a:pt x="3013" y="2333"/>
                  </a:lnTo>
                  <a:lnTo>
                    <a:pt x="3013" y="2255"/>
                  </a:lnTo>
                  <a:lnTo>
                    <a:pt x="3012" y="2255"/>
                  </a:lnTo>
                  <a:lnTo>
                    <a:pt x="3012" y="2177"/>
                  </a:lnTo>
                  <a:lnTo>
                    <a:pt x="3010" y="2177"/>
                  </a:lnTo>
                  <a:lnTo>
                    <a:pt x="3010" y="2099"/>
                  </a:lnTo>
                  <a:lnTo>
                    <a:pt x="3008" y="2099"/>
                  </a:lnTo>
                  <a:lnTo>
                    <a:pt x="3008" y="2022"/>
                  </a:lnTo>
                  <a:lnTo>
                    <a:pt x="3007" y="2022"/>
                  </a:lnTo>
                  <a:lnTo>
                    <a:pt x="3007" y="1944"/>
                  </a:lnTo>
                  <a:lnTo>
                    <a:pt x="3005" y="1944"/>
                  </a:lnTo>
                  <a:lnTo>
                    <a:pt x="3005" y="1866"/>
                  </a:lnTo>
                  <a:lnTo>
                    <a:pt x="3005" y="1788"/>
                  </a:lnTo>
                  <a:lnTo>
                    <a:pt x="3004" y="1788"/>
                  </a:lnTo>
                  <a:lnTo>
                    <a:pt x="3004" y="1710"/>
                  </a:lnTo>
                  <a:lnTo>
                    <a:pt x="3001" y="1710"/>
                  </a:lnTo>
                  <a:lnTo>
                    <a:pt x="3001" y="1633"/>
                  </a:lnTo>
                  <a:lnTo>
                    <a:pt x="2982" y="1633"/>
                  </a:lnTo>
                  <a:lnTo>
                    <a:pt x="2982" y="1555"/>
                  </a:lnTo>
                  <a:lnTo>
                    <a:pt x="2960" y="1555"/>
                  </a:lnTo>
                  <a:lnTo>
                    <a:pt x="2960" y="1477"/>
                  </a:lnTo>
                  <a:lnTo>
                    <a:pt x="2930" y="1477"/>
                  </a:lnTo>
                  <a:lnTo>
                    <a:pt x="2930" y="1399"/>
                  </a:lnTo>
                  <a:lnTo>
                    <a:pt x="2894" y="1399"/>
                  </a:lnTo>
                  <a:lnTo>
                    <a:pt x="2894" y="1322"/>
                  </a:lnTo>
                  <a:lnTo>
                    <a:pt x="2850" y="1322"/>
                  </a:lnTo>
                  <a:lnTo>
                    <a:pt x="2850" y="1244"/>
                  </a:lnTo>
                  <a:lnTo>
                    <a:pt x="2810" y="1244"/>
                  </a:lnTo>
                  <a:lnTo>
                    <a:pt x="2810" y="1166"/>
                  </a:lnTo>
                  <a:lnTo>
                    <a:pt x="2779" y="1166"/>
                  </a:lnTo>
                  <a:lnTo>
                    <a:pt x="2779" y="1088"/>
                  </a:lnTo>
                  <a:lnTo>
                    <a:pt x="2712" y="1088"/>
                  </a:lnTo>
                  <a:lnTo>
                    <a:pt x="2712" y="1011"/>
                  </a:lnTo>
                  <a:lnTo>
                    <a:pt x="2654" y="1011"/>
                  </a:lnTo>
                  <a:lnTo>
                    <a:pt x="2654" y="933"/>
                  </a:lnTo>
                  <a:lnTo>
                    <a:pt x="2606" y="933"/>
                  </a:lnTo>
                  <a:lnTo>
                    <a:pt x="2606" y="855"/>
                  </a:lnTo>
                  <a:lnTo>
                    <a:pt x="2524" y="855"/>
                  </a:lnTo>
                  <a:lnTo>
                    <a:pt x="2524" y="777"/>
                  </a:lnTo>
                  <a:lnTo>
                    <a:pt x="2426" y="777"/>
                  </a:lnTo>
                  <a:lnTo>
                    <a:pt x="2426" y="699"/>
                  </a:lnTo>
                  <a:lnTo>
                    <a:pt x="2384" y="699"/>
                  </a:lnTo>
                  <a:lnTo>
                    <a:pt x="2384" y="622"/>
                  </a:lnTo>
                  <a:lnTo>
                    <a:pt x="2277" y="622"/>
                  </a:lnTo>
                  <a:lnTo>
                    <a:pt x="2277" y="544"/>
                  </a:lnTo>
                  <a:lnTo>
                    <a:pt x="2236" y="544"/>
                  </a:lnTo>
                  <a:lnTo>
                    <a:pt x="2236" y="466"/>
                  </a:lnTo>
                  <a:lnTo>
                    <a:pt x="2113" y="466"/>
                  </a:lnTo>
                  <a:lnTo>
                    <a:pt x="2113" y="388"/>
                  </a:lnTo>
                  <a:lnTo>
                    <a:pt x="1977" y="388"/>
                  </a:lnTo>
                  <a:lnTo>
                    <a:pt x="1977" y="311"/>
                  </a:lnTo>
                  <a:lnTo>
                    <a:pt x="1820" y="311"/>
                  </a:lnTo>
                  <a:lnTo>
                    <a:pt x="1820" y="233"/>
                  </a:lnTo>
                  <a:lnTo>
                    <a:pt x="1641" y="233"/>
                  </a:lnTo>
                  <a:lnTo>
                    <a:pt x="1641" y="155"/>
                  </a:lnTo>
                  <a:lnTo>
                    <a:pt x="1407" y="155"/>
                  </a:lnTo>
                  <a:lnTo>
                    <a:pt x="1407" y="77"/>
                  </a:lnTo>
                  <a:lnTo>
                    <a:pt x="1064" y="77"/>
                  </a:lnTo>
                  <a:lnTo>
                    <a:pt x="1064" y="0"/>
                  </a:lnTo>
                  <a:lnTo>
                    <a:pt x="0" y="0"/>
                  </a:lnTo>
                </a:path>
              </a:pathLst>
            </a:custGeom>
            <a:noFill/>
            <a:ln w="30163">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61159" name="Freeform 37"/>
            <p:cNvSpPr>
              <a:spLocks/>
            </p:cNvSpPr>
            <p:nvPr/>
          </p:nvSpPr>
          <p:spPr bwMode="auto">
            <a:xfrm flipV="1">
              <a:off x="1614" y="1438"/>
              <a:ext cx="2395" cy="983"/>
            </a:xfrm>
            <a:custGeom>
              <a:avLst/>
              <a:gdLst>
                <a:gd name="T0" fmla="*/ 0 w 6149"/>
                <a:gd name="T1" fmla="*/ 0 h 7777"/>
                <a:gd name="T2" fmla="*/ 0 w 6149"/>
                <a:gd name="T3" fmla="*/ 0 h 7777"/>
                <a:gd name="T4" fmla="*/ 0 w 6149"/>
                <a:gd name="T5" fmla="*/ 0 h 7777"/>
                <a:gd name="T6" fmla="*/ 0 w 6149"/>
                <a:gd name="T7" fmla="*/ 0 h 7777"/>
                <a:gd name="T8" fmla="*/ 0 w 6149"/>
                <a:gd name="T9" fmla="*/ 0 h 7777"/>
                <a:gd name="T10" fmla="*/ 0 w 6149"/>
                <a:gd name="T11" fmla="*/ 0 h 7777"/>
                <a:gd name="T12" fmla="*/ 0 w 6149"/>
                <a:gd name="T13" fmla="*/ 0 h 7777"/>
                <a:gd name="T14" fmla="*/ 0 w 6149"/>
                <a:gd name="T15" fmla="*/ 0 h 7777"/>
                <a:gd name="T16" fmla="*/ 0 w 6149"/>
                <a:gd name="T17" fmla="*/ 0 h 7777"/>
                <a:gd name="T18" fmla="*/ 0 w 6149"/>
                <a:gd name="T19" fmla="*/ 0 h 7777"/>
                <a:gd name="T20" fmla="*/ 0 w 6149"/>
                <a:gd name="T21" fmla="*/ 0 h 7777"/>
                <a:gd name="T22" fmla="*/ 0 w 6149"/>
                <a:gd name="T23" fmla="*/ 0 h 7777"/>
                <a:gd name="T24" fmla="*/ 0 w 6149"/>
                <a:gd name="T25" fmla="*/ 0 h 7777"/>
                <a:gd name="T26" fmla="*/ 0 w 6149"/>
                <a:gd name="T27" fmla="*/ 0 h 7777"/>
                <a:gd name="T28" fmla="*/ 0 w 6149"/>
                <a:gd name="T29" fmla="*/ 0 h 7777"/>
                <a:gd name="T30" fmla="*/ 0 w 6149"/>
                <a:gd name="T31" fmla="*/ 0 h 7777"/>
                <a:gd name="T32" fmla="*/ 0 w 6149"/>
                <a:gd name="T33" fmla="*/ 0 h 7777"/>
                <a:gd name="T34" fmla="*/ 0 w 6149"/>
                <a:gd name="T35" fmla="*/ 0 h 7777"/>
                <a:gd name="T36" fmla="*/ 0 w 6149"/>
                <a:gd name="T37" fmla="*/ 0 h 7777"/>
                <a:gd name="T38" fmla="*/ 0 w 6149"/>
                <a:gd name="T39" fmla="*/ 0 h 7777"/>
                <a:gd name="T40" fmla="*/ 0 w 6149"/>
                <a:gd name="T41" fmla="*/ 0 h 7777"/>
                <a:gd name="T42" fmla="*/ 0 w 6149"/>
                <a:gd name="T43" fmla="*/ 0 h 7777"/>
                <a:gd name="T44" fmla="*/ 0 w 6149"/>
                <a:gd name="T45" fmla="*/ 0 h 7777"/>
                <a:gd name="T46" fmla="*/ 0 w 6149"/>
                <a:gd name="T47" fmla="*/ 0 h 7777"/>
                <a:gd name="T48" fmla="*/ 0 w 6149"/>
                <a:gd name="T49" fmla="*/ 0 h 7777"/>
                <a:gd name="T50" fmla="*/ 0 w 6149"/>
                <a:gd name="T51" fmla="*/ 0 h 7777"/>
                <a:gd name="T52" fmla="*/ 0 w 6149"/>
                <a:gd name="T53" fmla="*/ 0 h 7777"/>
                <a:gd name="T54" fmla="*/ 0 w 6149"/>
                <a:gd name="T55" fmla="*/ 0 h 7777"/>
                <a:gd name="T56" fmla="*/ 0 w 6149"/>
                <a:gd name="T57" fmla="*/ 0 h 7777"/>
                <a:gd name="T58" fmla="*/ 0 w 6149"/>
                <a:gd name="T59" fmla="*/ 0 h 7777"/>
                <a:gd name="T60" fmla="*/ 0 w 6149"/>
                <a:gd name="T61" fmla="*/ 0 h 7777"/>
                <a:gd name="T62" fmla="*/ 0 w 6149"/>
                <a:gd name="T63" fmla="*/ 0 h 7777"/>
                <a:gd name="T64" fmla="*/ 0 w 6149"/>
                <a:gd name="T65" fmla="*/ 0 h 7777"/>
                <a:gd name="T66" fmla="*/ 0 w 6149"/>
                <a:gd name="T67" fmla="*/ 0 h 7777"/>
                <a:gd name="T68" fmla="*/ 0 w 6149"/>
                <a:gd name="T69" fmla="*/ 0 h 7777"/>
                <a:gd name="T70" fmla="*/ 0 w 6149"/>
                <a:gd name="T71" fmla="*/ 0 h 7777"/>
                <a:gd name="T72" fmla="*/ 0 w 6149"/>
                <a:gd name="T73" fmla="*/ 0 h 7777"/>
                <a:gd name="T74" fmla="*/ 0 w 6149"/>
                <a:gd name="T75" fmla="*/ 0 h 7777"/>
                <a:gd name="T76" fmla="*/ 0 w 6149"/>
                <a:gd name="T77" fmla="*/ 0 h 7777"/>
                <a:gd name="T78" fmla="*/ 0 w 6149"/>
                <a:gd name="T79" fmla="*/ 0 h 7777"/>
                <a:gd name="T80" fmla="*/ 0 w 6149"/>
                <a:gd name="T81" fmla="*/ 0 h 7777"/>
                <a:gd name="T82" fmla="*/ 0 w 6149"/>
                <a:gd name="T83" fmla="*/ 0 h 7777"/>
                <a:gd name="T84" fmla="*/ 0 w 6149"/>
                <a:gd name="T85" fmla="*/ 0 h 7777"/>
                <a:gd name="T86" fmla="*/ 0 w 6149"/>
                <a:gd name="T87" fmla="*/ 0 h 7777"/>
                <a:gd name="T88" fmla="*/ 0 w 6149"/>
                <a:gd name="T89" fmla="*/ 0 h 7777"/>
                <a:gd name="T90" fmla="*/ 0 w 6149"/>
                <a:gd name="T91" fmla="*/ 0 h 7777"/>
                <a:gd name="T92" fmla="*/ 0 w 6149"/>
                <a:gd name="T93" fmla="*/ 0 h 7777"/>
                <a:gd name="T94" fmla="*/ 0 w 6149"/>
                <a:gd name="T95" fmla="*/ 0 h 7777"/>
                <a:gd name="T96" fmla="*/ 0 w 6149"/>
                <a:gd name="T97" fmla="*/ 0 h 7777"/>
                <a:gd name="T98" fmla="*/ 0 w 6149"/>
                <a:gd name="T99" fmla="*/ 0 h 7777"/>
                <a:gd name="T100" fmla="*/ 0 w 6149"/>
                <a:gd name="T101" fmla="*/ 0 h 7777"/>
                <a:gd name="T102" fmla="*/ 0 w 6149"/>
                <a:gd name="T103" fmla="*/ 0 h 7777"/>
                <a:gd name="T104" fmla="*/ 0 w 6149"/>
                <a:gd name="T105" fmla="*/ 0 h 7777"/>
                <a:gd name="T106" fmla="*/ 0 w 6149"/>
                <a:gd name="T107" fmla="*/ 0 h 7777"/>
                <a:gd name="T108" fmla="*/ 0 w 6149"/>
                <a:gd name="T109" fmla="*/ 0 h 7777"/>
                <a:gd name="T110" fmla="*/ 0 w 6149"/>
                <a:gd name="T111" fmla="*/ 0 h 7777"/>
                <a:gd name="T112" fmla="*/ 0 w 6149"/>
                <a:gd name="T113" fmla="*/ 0 h 7777"/>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6149"/>
                <a:gd name="T172" fmla="*/ 0 h 7777"/>
                <a:gd name="T173" fmla="*/ 6149 w 6149"/>
                <a:gd name="T174" fmla="*/ 7777 h 7777"/>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6149" h="7777">
                  <a:moveTo>
                    <a:pt x="0" y="0"/>
                  </a:moveTo>
                  <a:lnTo>
                    <a:pt x="0" y="0"/>
                  </a:lnTo>
                  <a:lnTo>
                    <a:pt x="0" y="77"/>
                  </a:lnTo>
                  <a:lnTo>
                    <a:pt x="780" y="77"/>
                  </a:lnTo>
                  <a:lnTo>
                    <a:pt x="780" y="155"/>
                  </a:lnTo>
                  <a:lnTo>
                    <a:pt x="1067" y="155"/>
                  </a:lnTo>
                  <a:lnTo>
                    <a:pt x="1067" y="233"/>
                  </a:lnTo>
                  <a:lnTo>
                    <a:pt x="1264" y="233"/>
                  </a:lnTo>
                  <a:lnTo>
                    <a:pt x="1264" y="311"/>
                  </a:lnTo>
                  <a:lnTo>
                    <a:pt x="1399" y="311"/>
                  </a:lnTo>
                  <a:lnTo>
                    <a:pt x="1399" y="388"/>
                  </a:lnTo>
                  <a:lnTo>
                    <a:pt x="1519" y="388"/>
                  </a:lnTo>
                  <a:lnTo>
                    <a:pt x="1519" y="466"/>
                  </a:lnTo>
                  <a:lnTo>
                    <a:pt x="1621" y="466"/>
                  </a:lnTo>
                  <a:lnTo>
                    <a:pt x="1621" y="544"/>
                  </a:lnTo>
                  <a:lnTo>
                    <a:pt x="1714" y="544"/>
                  </a:lnTo>
                  <a:lnTo>
                    <a:pt x="1714" y="622"/>
                  </a:lnTo>
                  <a:lnTo>
                    <a:pt x="1796" y="622"/>
                  </a:lnTo>
                  <a:lnTo>
                    <a:pt x="1796" y="699"/>
                  </a:lnTo>
                  <a:lnTo>
                    <a:pt x="1869" y="699"/>
                  </a:lnTo>
                  <a:lnTo>
                    <a:pt x="1869" y="777"/>
                  </a:lnTo>
                  <a:lnTo>
                    <a:pt x="1938" y="777"/>
                  </a:lnTo>
                  <a:lnTo>
                    <a:pt x="1938" y="855"/>
                  </a:lnTo>
                  <a:lnTo>
                    <a:pt x="2006" y="855"/>
                  </a:lnTo>
                  <a:lnTo>
                    <a:pt x="2006" y="933"/>
                  </a:lnTo>
                  <a:lnTo>
                    <a:pt x="2065" y="933"/>
                  </a:lnTo>
                  <a:lnTo>
                    <a:pt x="2065" y="1011"/>
                  </a:lnTo>
                  <a:lnTo>
                    <a:pt x="2125" y="1011"/>
                  </a:lnTo>
                  <a:lnTo>
                    <a:pt x="2125" y="1088"/>
                  </a:lnTo>
                  <a:lnTo>
                    <a:pt x="2181" y="1088"/>
                  </a:lnTo>
                  <a:lnTo>
                    <a:pt x="2181" y="1166"/>
                  </a:lnTo>
                  <a:lnTo>
                    <a:pt x="2236" y="1166"/>
                  </a:lnTo>
                  <a:lnTo>
                    <a:pt x="2236" y="1244"/>
                  </a:lnTo>
                  <a:lnTo>
                    <a:pt x="2274" y="1244"/>
                  </a:lnTo>
                  <a:lnTo>
                    <a:pt x="2274" y="1322"/>
                  </a:lnTo>
                  <a:lnTo>
                    <a:pt x="2326" y="1322"/>
                  </a:lnTo>
                  <a:lnTo>
                    <a:pt x="2326" y="1399"/>
                  </a:lnTo>
                  <a:lnTo>
                    <a:pt x="2373" y="1399"/>
                  </a:lnTo>
                  <a:lnTo>
                    <a:pt x="2373" y="1477"/>
                  </a:lnTo>
                  <a:lnTo>
                    <a:pt x="2419" y="1477"/>
                  </a:lnTo>
                  <a:lnTo>
                    <a:pt x="2419" y="1555"/>
                  </a:lnTo>
                  <a:lnTo>
                    <a:pt x="2454" y="1555"/>
                  </a:lnTo>
                  <a:lnTo>
                    <a:pt x="2454" y="1633"/>
                  </a:lnTo>
                  <a:lnTo>
                    <a:pt x="2502" y="1633"/>
                  </a:lnTo>
                  <a:lnTo>
                    <a:pt x="2502" y="1710"/>
                  </a:lnTo>
                  <a:lnTo>
                    <a:pt x="2548" y="1710"/>
                  </a:lnTo>
                  <a:lnTo>
                    <a:pt x="2548" y="1788"/>
                  </a:lnTo>
                  <a:lnTo>
                    <a:pt x="2590" y="1788"/>
                  </a:lnTo>
                  <a:lnTo>
                    <a:pt x="2590" y="1866"/>
                  </a:lnTo>
                  <a:lnTo>
                    <a:pt x="2624" y="1866"/>
                  </a:lnTo>
                  <a:lnTo>
                    <a:pt x="2624" y="1944"/>
                  </a:lnTo>
                  <a:lnTo>
                    <a:pt x="2667" y="1944"/>
                  </a:lnTo>
                  <a:lnTo>
                    <a:pt x="2667" y="2022"/>
                  </a:lnTo>
                  <a:lnTo>
                    <a:pt x="2708" y="2022"/>
                  </a:lnTo>
                  <a:lnTo>
                    <a:pt x="2708" y="2099"/>
                  </a:lnTo>
                  <a:lnTo>
                    <a:pt x="2741" y="2099"/>
                  </a:lnTo>
                  <a:lnTo>
                    <a:pt x="2741" y="2177"/>
                  </a:lnTo>
                  <a:lnTo>
                    <a:pt x="2778" y="2177"/>
                  </a:lnTo>
                  <a:lnTo>
                    <a:pt x="2778" y="2255"/>
                  </a:lnTo>
                  <a:lnTo>
                    <a:pt x="2809" y="2255"/>
                  </a:lnTo>
                  <a:lnTo>
                    <a:pt x="2809" y="2333"/>
                  </a:lnTo>
                  <a:lnTo>
                    <a:pt x="2850" y="2333"/>
                  </a:lnTo>
                  <a:lnTo>
                    <a:pt x="2850" y="2410"/>
                  </a:lnTo>
                  <a:lnTo>
                    <a:pt x="2880" y="2410"/>
                  </a:lnTo>
                  <a:lnTo>
                    <a:pt x="2880" y="2488"/>
                  </a:lnTo>
                  <a:lnTo>
                    <a:pt x="2908" y="2488"/>
                  </a:lnTo>
                  <a:lnTo>
                    <a:pt x="2908" y="2566"/>
                  </a:lnTo>
                  <a:lnTo>
                    <a:pt x="2938" y="2566"/>
                  </a:lnTo>
                  <a:lnTo>
                    <a:pt x="2938" y="2644"/>
                  </a:lnTo>
                  <a:lnTo>
                    <a:pt x="2969" y="2644"/>
                  </a:lnTo>
                  <a:lnTo>
                    <a:pt x="2969" y="2721"/>
                  </a:lnTo>
                  <a:lnTo>
                    <a:pt x="2992" y="2721"/>
                  </a:lnTo>
                  <a:lnTo>
                    <a:pt x="2992" y="2799"/>
                  </a:lnTo>
                  <a:lnTo>
                    <a:pt x="3008" y="2799"/>
                  </a:lnTo>
                  <a:lnTo>
                    <a:pt x="3008" y="2877"/>
                  </a:lnTo>
                  <a:lnTo>
                    <a:pt x="3011" y="2877"/>
                  </a:lnTo>
                  <a:lnTo>
                    <a:pt x="3011" y="2955"/>
                  </a:lnTo>
                  <a:lnTo>
                    <a:pt x="3013" y="2955"/>
                  </a:lnTo>
                  <a:lnTo>
                    <a:pt x="3013" y="3033"/>
                  </a:lnTo>
                  <a:lnTo>
                    <a:pt x="3016" y="3033"/>
                  </a:lnTo>
                  <a:lnTo>
                    <a:pt x="3016" y="3110"/>
                  </a:lnTo>
                  <a:lnTo>
                    <a:pt x="3020" y="3110"/>
                  </a:lnTo>
                  <a:lnTo>
                    <a:pt x="3020" y="3188"/>
                  </a:lnTo>
                  <a:lnTo>
                    <a:pt x="3024" y="3188"/>
                  </a:lnTo>
                  <a:lnTo>
                    <a:pt x="3024" y="3266"/>
                  </a:lnTo>
                  <a:lnTo>
                    <a:pt x="3029" y="3266"/>
                  </a:lnTo>
                  <a:lnTo>
                    <a:pt x="3029" y="3344"/>
                  </a:lnTo>
                  <a:lnTo>
                    <a:pt x="3034" y="3344"/>
                  </a:lnTo>
                  <a:lnTo>
                    <a:pt x="3034" y="3421"/>
                  </a:lnTo>
                  <a:lnTo>
                    <a:pt x="3040" y="3421"/>
                  </a:lnTo>
                  <a:lnTo>
                    <a:pt x="3040" y="3499"/>
                  </a:lnTo>
                  <a:lnTo>
                    <a:pt x="3046" y="3499"/>
                  </a:lnTo>
                  <a:lnTo>
                    <a:pt x="3046" y="3577"/>
                  </a:lnTo>
                  <a:lnTo>
                    <a:pt x="3051" y="3577"/>
                  </a:lnTo>
                  <a:lnTo>
                    <a:pt x="3051" y="3655"/>
                  </a:lnTo>
                  <a:lnTo>
                    <a:pt x="3057" y="3655"/>
                  </a:lnTo>
                  <a:lnTo>
                    <a:pt x="3057" y="3732"/>
                  </a:lnTo>
                  <a:lnTo>
                    <a:pt x="3065" y="3732"/>
                  </a:lnTo>
                  <a:lnTo>
                    <a:pt x="3065" y="3810"/>
                  </a:lnTo>
                  <a:lnTo>
                    <a:pt x="3070" y="3810"/>
                  </a:lnTo>
                  <a:lnTo>
                    <a:pt x="3070" y="3888"/>
                  </a:lnTo>
                  <a:lnTo>
                    <a:pt x="3078" y="3888"/>
                  </a:lnTo>
                  <a:lnTo>
                    <a:pt x="3078" y="3966"/>
                  </a:lnTo>
                  <a:lnTo>
                    <a:pt x="3083" y="3966"/>
                  </a:lnTo>
                  <a:lnTo>
                    <a:pt x="3083" y="4044"/>
                  </a:lnTo>
                  <a:lnTo>
                    <a:pt x="3090" y="4044"/>
                  </a:lnTo>
                  <a:lnTo>
                    <a:pt x="3090" y="4121"/>
                  </a:lnTo>
                  <a:lnTo>
                    <a:pt x="3097" y="4121"/>
                  </a:lnTo>
                  <a:lnTo>
                    <a:pt x="3097" y="4199"/>
                  </a:lnTo>
                  <a:lnTo>
                    <a:pt x="3101" y="4199"/>
                  </a:lnTo>
                  <a:lnTo>
                    <a:pt x="3101" y="4277"/>
                  </a:lnTo>
                  <a:lnTo>
                    <a:pt x="3108" y="4277"/>
                  </a:lnTo>
                  <a:lnTo>
                    <a:pt x="3108" y="4355"/>
                  </a:lnTo>
                  <a:lnTo>
                    <a:pt x="3113" y="4355"/>
                  </a:lnTo>
                  <a:lnTo>
                    <a:pt x="3113" y="4432"/>
                  </a:lnTo>
                  <a:lnTo>
                    <a:pt x="3119" y="4432"/>
                  </a:lnTo>
                  <a:lnTo>
                    <a:pt x="3119" y="4510"/>
                  </a:lnTo>
                  <a:lnTo>
                    <a:pt x="3123" y="4510"/>
                  </a:lnTo>
                  <a:lnTo>
                    <a:pt x="3123" y="4588"/>
                  </a:lnTo>
                  <a:lnTo>
                    <a:pt x="3127" y="4588"/>
                  </a:lnTo>
                  <a:lnTo>
                    <a:pt x="3127" y="4666"/>
                  </a:lnTo>
                  <a:lnTo>
                    <a:pt x="3132" y="4666"/>
                  </a:lnTo>
                  <a:lnTo>
                    <a:pt x="3132" y="4743"/>
                  </a:lnTo>
                  <a:lnTo>
                    <a:pt x="3135" y="4743"/>
                  </a:lnTo>
                  <a:lnTo>
                    <a:pt x="3135" y="4821"/>
                  </a:lnTo>
                  <a:lnTo>
                    <a:pt x="3137" y="4821"/>
                  </a:lnTo>
                  <a:lnTo>
                    <a:pt x="3137" y="4899"/>
                  </a:lnTo>
                  <a:lnTo>
                    <a:pt x="3139" y="4899"/>
                  </a:lnTo>
                  <a:lnTo>
                    <a:pt x="3139" y="4977"/>
                  </a:lnTo>
                  <a:lnTo>
                    <a:pt x="3155" y="4977"/>
                  </a:lnTo>
                  <a:lnTo>
                    <a:pt x="3155" y="5055"/>
                  </a:lnTo>
                  <a:lnTo>
                    <a:pt x="3177" y="5055"/>
                  </a:lnTo>
                  <a:lnTo>
                    <a:pt x="3177" y="5132"/>
                  </a:lnTo>
                  <a:lnTo>
                    <a:pt x="3208" y="5132"/>
                  </a:lnTo>
                  <a:lnTo>
                    <a:pt x="3208" y="5210"/>
                  </a:lnTo>
                  <a:lnTo>
                    <a:pt x="3238" y="5210"/>
                  </a:lnTo>
                  <a:lnTo>
                    <a:pt x="3238" y="5288"/>
                  </a:lnTo>
                  <a:lnTo>
                    <a:pt x="3267" y="5288"/>
                  </a:lnTo>
                  <a:lnTo>
                    <a:pt x="3267" y="5366"/>
                  </a:lnTo>
                  <a:lnTo>
                    <a:pt x="3296" y="5366"/>
                  </a:lnTo>
                  <a:lnTo>
                    <a:pt x="3296" y="5443"/>
                  </a:lnTo>
                  <a:lnTo>
                    <a:pt x="3338" y="5443"/>
                  </a:lnTo>
                  <a:lnTo>
                    <a:pt x="3338" y="5521"/>
                  </a:lnTo>
                  <a:lnTo>
                    <a:pt x="3368" y="5521"/>
                  </a:lnTo>
                  <a:lnTo>
                    <a:pt x="3368" y="5599"/>
                  </a:lnTo>
                  <a:lnTo>
                    <a:pt x="3405" y="5599"/>
                  </a:lnTo>
                  <a:lnTo>
                    <a:pt x="3405" y="5677"/>
                  </a:lnTo>
                  <a:lnTo>
                    <a:pt x="3438" y="5677"/>
                  </a:lnTo>
                  <a:lnTo>
                    <a:pt x="3438" y="5754"/>
                  </a:lnTo>
                  <a:lnTo>
                    <a:pt x="3479" y="5754"/>
                  </a:lnTo>
                  <a:lnTo>
                    <a:pt x="3479" y="5832"/>
                  </a:lnTo>
                  <a:lnTo>
                    <a:pt x="3522" y="5832"/>
                  </a:lnTo>
                  <a:lnTo>
                    <a:pt x="3522" y="5910"/>
                  </a:lnTo>
                  <a:lnTo>
                    <a:pt x="3556" y="5910"/>
                  </a:lnTo>
                  <a:lnTo>
                    <a:pt x="3556" y="5988"/>
                  </a:lnTo>
                  <a:lnTo>
                    <a:pt x="3597" y="5988"/>
                  </a:lnTo>
                  <a:lnTo>
                    <a:pt x="3597" y="6066"/>
                  </a:lnTo>
                  <a:lnTo>
                    <a:pt x="3644" y="6066"/>
                  </a:lnTo>
                  <a:lnTo>
                    <a:pt x="3644" y="6143"/>
                  </a:lnTo>
                  <a:lnTo>
                    <a:pt x="3691" y="6143"/>
                  </a:lnTo>
                  <a:lnTo>
                    <a:pt x="3691" y="6221"/>
                  </a:lnTo>
                  <a:lnTo>
                    <a:pt x="3727" y="6221"/>
                  </a:lnTo>
                  <a:lnTo>
                    <a:pt x="3727" y="6299"/>
                  </a:lnTo>
                  <a:lnTo>
                    <a:pt x="3773" y="6299"/>
                  </a:lnTo>
                  <a:lnTo>
                    <a:pt x="3773" y="6377"/>
                  </a:lnTo>
                  <a:lnTo>
                    <a:pt x="3819" y="6377"/>
                  </a:lnTo>
                  <a:lnTo>
                    <a:pt x="3819" y="6454"/>
                  </a:lnTo>
                  <a:lnTo>
                    <a:pt x="3872" y="6454"/>
                  </a:lnTo>
                  <a:lnTo>
                    <a:pt x="3872" y="6532"/>
                  </a:lnTo>
                  <a:lnTo>
                    <a:pt x="3910" y="6532"/>
                  </a:lnTo>
                  <a:lnTo>
                    <a:pt x="3910" y="6610"/>
                  </a:lnTo>
                  <a:lnTo>
                    <a:pt x="3965" y="6610"/>
                  </a:lnTo>
                  <a:lnTo>
                    <a:pt x="3965" y="6688"/>
                  </a:lnTo>
                  <a:lnTo>
                    <a:pt x="4020" y="6688"/>
                  </a:lnTo>
                  <a:lnTo>
                    <a:pt x="4020" y="6765"/>
                  </a:lnTo>
                  <a:lnTo>
                    <a:pt x="4081" y="6765"/>
                  </a:lnTo>
                  <a:lnTo>
                    <a:pt x="4081" y="6843"/>
                  </a:lnTo>
                  <a:lnTo>
                    <a:pt x="4139" y="6843"/>
                  </a:lnTo>
                  <a:lnTo>
                    <a:pt x="4139" y="6921"/>
                  </a:lnTo>
                  <a:lnTo>
                    <a:pt x="4207" y="6921"/>
                  </a:lnTo>
                  <a:lnTo>
                    <a:pt x="4207" y="6999"/>
                  </a:lnTo>
                  <a:lnTo>
                    <a:pt x="4276" y="6999"/>
                  </a:lnTo>
                  <a:lnTo>
                    <a:pt x="4276" y="7077"/>
                  </a:lnTo>
                  <a:lnTo>
                    <a:pt x="4349" y="7077"/>
                  </a:lnTo>
                  <a:lnTo>
                    <a:pt x="4349" y="7154"/>
                  </a:lnTo>
                  <a:lnTo>
                    <a:pt x="4431" y="7154"/>
                  </a:lnTo>
                  <a:lnTo>
                    <a:pt x="4431" y="7232"/>
                  </a:lnTo>
                  <a:lnTo>
                    <a:pt x="4523" y="7232"/>
                  </a:lnTo>
                  <a:lnTo>
                    <a:pt x="4523" y="7310"/>
                  </a:lnTo>
                  <a:lnTo>
                    <a:pt x="4625" y="7310"/>
                  </a:lnTo>
                  <a:lnTo>
                    <a:pt x="4625" y="7388"/>
                  </a:lnTo>
                  <a:lnTo>
                    <a:pt x="4744" y="7388"/>
                  </a:lnTo>
                  <a:lnTo>
                    <a:pt x="4744" y="7465"/>
                  </a:lnTo>
                  <a:lnTo>
                    <a:pt x="4879" y="7465"/>
                  </a:lnTo>
                  <a:lnTo>
                    <a:pt x="4879" y="7543"/>
                  </a:lnTo>
                  <a:lnTo>
                    <a:pt x="5074" y="7543"/>
                  </a:lnTo>
                  <a:lnTo>
                    <a:pt x="5074" y="7621"/>
                  </a:lnTo>
                  <a:lnTo>
                    <a:pt x="5357" y="7621"/>
                  </a:lnTo>
                  <a:lnTo>
                    <a:pt x="5357" y="7699"/>
                  </a:lnTo>
                  <a:lnTo>
                    <a:pt x="6131" y="7699"/>
                  </a:lnTo>
                  <a:lnTo>
                    <a:pt x="6131" y="7777"/>
                  </a:lnTo>
                  <a:lnTo>
                    <a:pt x="6149" y="7777"/>
                  </a:lnTo>
                  <a:lnTo>
                    <a:pt x="6149" y="7699"/>
                  </a:lnTo>
                  <a:lnTo>
                    <a:pt x="6131" y="7699"/>
                  </a:lnTo>
                  <a:lnTo>
                    <a:pt x="6131" y="7621"/>
                  </a:lnTo>
                  <a:lnTo>
                    <a:pt x="5357" y="7621"/>
                  </a:lnTo>
                  <a:lnTo>
                    <a:pt x="5357" y="7543"/>
                  </a:lnTo>
                  <a:lnTo>
                    <a:pt x="5074" y="7543"/>
                  </a:lnTo>
                  <a:lnTo>
                    <a:pt x="5074" y="7465"/>
                  </a:lnTo>
                  <a:lnTo>
                    <a:pt x="4879" y="7465"/>
                  </a:lnTo>
                  <a:lnTo>
                    <a:pt x="4879" y="7388"/>
                  </a:lnTo>
                  <a:lnTo>
                    <a:pt x="4744" y="7388"/>
                  </a:lnTo>
                  <a:lnTo>
                    <a:pt x="4744" y="7310"/>
                  </a:lnTo>
                  <a:lnTo>
                    <a:pt x="4625" y="7310"/>
                  </a:lnTo>
                  <a:lnTo>
                    <a:pt x="4625" y="7232"/>
                  </a:lnTo>
                  <a:lnTo>
                    <a:pt x="4523" y="7232"/>
                  </a:lnTo>
                  <a:lnTo>
                    <a:pt x="4523" y="7154"/>
                  </a:lnTo>
                  <a:lnTo>
                    <a:pt x="4431" y="7154"/>
                  </a:lnTo>
                  <a:lnTo>
                    <a:pt x="4431" y="7077"/>
                  </a:lnTo>
                  <a:lnTo>
                    <a:pt x="4349" y="7077"/>
                  </a:lnTo>
                  <a:lnTo>
                    <a:pt x="4349" y="6999"/>
                  </a:lnTo>
                  <a:lnTo>
                    <a:pt x="4276" y="6999"/>
                  </a:lnTo>
                  <a:lnTo>
                    <a:pt x="4276" y="6921"/>
                  </a:lnTo>
                  <a:lnTo>
                    <a:pt x="4207" y="6921"/>
                  </a:lnTo>
                  <a:lnTo>
                    <a:pt x="4207" y="6843"/>
                  </a:lnTo>
                  <a:lnTo>
                    <a:pt x="4139" y="6843"/>
                  </a:lnTo>
                  <a:lnTo>
                    <a:pt x="4139" y="6765"/>
                  </a:lnTo>
                  <a:lnTo>
                    <a:pt x="4081" y="6765"/>
                  </a:lnTo>
                  <a:lnTo>
                    <a:pt x="4081" y="6688"/>
                  </a:lnTo>
                  <a:lnTo>
                    <a:pt x="4020" y="6688"/>
                  </a:lnTo>
                  <a:lnTo>
                    <a:pt x="4020" y="6610"/>
                  </a:lnTo>
                  <a:lnTo>
                    <a:pt x="3965" y="6610"/>
                  </a:lnTo>
                  <a:lnTo>
                    <a:pt x="3965" y="6532"/>
                  </a:lnTo>
                  <a:lnTo>
                    <a:pt x="3910" y="6532"/>
                  </a:lnTo>
                  <a:lnTo>
                    <a:pt x="3910" y="6454"/>
                  </a:lnTo>
                  <a:lnTo>
                    <a:pt x="3872" y="6454"/>
                  </a:lnTo>
                  <a:lnTo>
                    <a:pt x="3872" y="6377"/>
                  </a:lnTo>
                  <a:lnTo>
                    <a:pt x="3819" y="6377"/>
                  </a:lnTo>
                  <a:lnTo>
                    <a:pt x="3819" y="6299"/>
                  </a:lnTo>
                  <a:lnTo>
                    <a:pt x="3773" y="6299"/>
                  </a:lnTo>
                  <a:lnTo>
                    <a:pt x="3773" y="6221"/>
                  </a:lnTo>
                  <a:lnTo>
                    <a:pt x="3727" y="6221"/>
                  </a:lnTo>
                  <a:lnTo>
                    <a:pt x="3727" y="6143"/>
                  </a:lnTo>
                  <a:lnTo>
                    <a:pt x="3691" y="6143"/>
                  </a:lnTo>
                  <a:lnTo>
                    <a:pt x="3691" y="6066"/>
                  </a:lnTo>
                  <a:lnTo>
                    <a:pt x="3644" y="6066"/>
                  </a:lnTo>
                  <a:lnTo>
                    <a:pt x="3644" y="5988"/>
                  </a:lnTo>
                  <a:lnTo>
                    <a:pt x="3597" y="5988"/>
                  </a:lnTo>
                  <a:lnTo>
                    <a:pt x="3597" y="5910"/>
                  </a:lnTo>
                  <a:lnTo>
                    <a:pt x="3556" y="5910"/>
                  </a:lnTo>
                  <a:lnTo>
                    <a:pt x="3556" y="5832"/>
                  </a:lnTo>
                  <a:lnTo>
                    <a:pt x="3522" y="5832"/>
                  </a:lnTo>
                  <a:lnTo>
                    <a:pt x="3522" y="5754"/>
                  </a:lnTo>
                  <a:lnTo>
                    <a:pt x="3479" y="5754"/>
                  </a:lnTo>
                  <a:lnTo>
                    <a:pt x="3479" y="5677"/>
                  </a:lnTo>
                  <a:lnTo>
                    <a:pt x="3438" y="5677"/>
                  </a:lnTo>
                  <a:lnTo>
                    <a:pt x="3438" y="5599"/>
                  </a:lnTo>
                  <a:lnTo>
                    <a:pt x="3405" y="5599"/>
                  </a:lnTo>
                  <a:lnTo>
                    <a:pt x="3405" y="5521"/>
                  </a:lnTo>
                  <a:lnTo>
                    <a:pt x="3368" y="5521"/>
                  </a:lnTo>
                  <a:lnTo>
                    <a:pt x="3368" y="5443"/>
                  </a:lnTo>
                  <a:lnTo>
                    <a:pt x="3338" y="5443"/>
                  </a:lnTo>
                  <a:lnTo>
                    <a:pt x="3338" y="5366"/>
                  </a:lnTo>
                  <a:lnTo>
                    <a:pt x="3296" y="5366"/>
                  </a:lnTo>
                  <a:lnTo>
                    <a:pt x="3296" y="5288"/>
                  </a:lnTo>
                  <a:lnTo>
                    <a:pt x="3267" y="5288"/>
                  </a:lnTo>
                  <a:lnTo>
                    <a:pt x="3267" y="5210"/>
                  </a:lnTo>
                  <a:lnTo>
                    <a:pt x="3238" y="5210"/>
                  </a:lnTo>
                  <a:lnTo>
                    <a:pt x="3238" y="5132"/>
                  </a:lnTo>
                  <a:lnTo>
                    <a:pt x="3208" y="5132"/>
                  </a:lnTo>
                  <a:lnTo>
                    <a:pt x="3208" y="5055"/>
                  </a:lnTo>
                  <a:lnTo>
                    <a:pt x="3177" y="5055"/>
                  </a:lnTo>
                  <a:lnTo>
                    <a:pt x="3177" y="4977"/>
                  </a:lnTo>
                  <a:lnTo>
                    <a:pt x="3155" y="4977"/>
                  </a:lnTo>
                  <a:lnTo>
                    <a:pt x="3155" y="4899"/>
                  </a:lnTo>
                  <a:lnTo>
                    <a:pt x="3139" y="4899"/>
                  </a:lnTo>
                  <a:lnTo>
                    <a:pt x="3139" y="4821"/>
                  </a:lnTo>
                  <a:lnTo>
                    <a:pt x="3137" y="4821"/>
                  </a:lnTo>
                  <a:lnTo>
                    <a:pt x="3137" y="4743"/>
                  </a:lnTo>
                  <a:lnTo>
                    <a:pt x="3135" y="4743"/>
                  </a:lnTo>
                  <a:lnTo>
                    <a:pt x="3135" y="4666"/>
                  </a:lnTo>
                  <a:lnTo>
                    <a:pt x="3132" y="4666"/>
                  </a:lnTo>
                  <a:lnTo>
                    <a:pt x="3132" y="4588"/>
                  </a:lnTo>
                  <a:lnTo>
                    <a:pt x="3127" y="4588"/>
                  </a:lnTo>
                  <a:lnTo>
                    <a:pt x="3127" y="4510"/>
                  </a:lnTo>
                  <a:lnTo>
                    <a:pt x="3123" y="4510"/>
                  </a:lnTo>
                  <a:lnTo>
                    <a:pt x="3123" y="4432"/>
                  </a:lnTo>
                  <a:lnTo>
                    <a:pt x="3119" y="4432"/>
                  </a:lnTo>
                  <a:lnTo>
                    <a:pt x="3119" y="4355"/>
                  </a:lnTo>
                  <a:lnTo>
                    <a:pt x="3113" y="4355"/>
                  </a:lnTo>
                  <a:lnTo>
                    <a:pt x="3113" y="4277"/>
                  </a:lnTo>
                  <a:lnTo>
                    <a:pt x="3108" y="4277"/>
                  </a:lnTo>
                  <a:lnTo>
                    <a:pt x="3108" y="4199"/>
                  </a:lnTo>
                  <a:lnTo>
                    <a:pt x="3101" y="4199"/>
                  </a:lnTo>
                  <a:lnTo>
                    <a:pt x="3101" y="4121"/>
                  </a:lnTo>
                  <a:lnTo>
                    <a:pt x="3097" y="4121"/>
                  </a:lnTo>
                  <a:lnTo>
                    <a:pt x="3097" y="4044"/>
                  </a:lnTo>
                  <a:lnTo>
                    <a:pt x="3090" y="4044"/>
                  </a:lnTo>
                  <a:lnTo>
                    <a:pt x="3090" y="3966"/>
                  </a:lnTo>
                  <a:lnTo>
                    <a:pt x="3083" y="3966"/>
                  </a:lnTo>
                  <a:lnTo>
                    <a:pt x="3083" y="3888"/>
                  </a:lnTo>
                  <a:lnTo>
                    <a:pt x="3078" y="3888"/>
                  </a:lnTo>
                  <a:lnTo>
                    <a:pt x="3078" y="3810"/>
                  </a:lnTo>
                  <a:lnTo>
                    <a:pt x="3070" y="3810"/>
                  </a:lnTo>
                  <a:lnTo>
                    <a:pt x="3070" y="3732"/>
                  </a:lnTo>
                  <a:lnTo>
                    <a:pt x="3065" y="3732"/>
                  </a:lnTo>
                  <a:lnTo>
                    <a:pt x="3065" y="3655"/>
                  </a:lnTo>
                  <a:lnTo>
                    <a:pt x="3057" y="3655"/>
                  </a:lnTo>
                  <a:lnTo>
                    <a:pt x="3057" y="3577"/>
                  </a:lnTo>
                  <a:lnTo>
                    <a:pt x="3051" y="3577"/>
                  </a:lnTo>
                  <a:lnTo>
                    <a:pt x="3051" y="3499"/>
                  </a:lnTo>
                  <a:lnTo>
                    <a:pt x="3046" y="3499"/>
                  </a:lnTo>
                  <a:lnTo>
                    <a:pt x="3046" y="3421"/>
                  </a:lnTo>
                  <a:lnTo>
                    <a:pt x="3040" y="3421"/>
                  </a:lnTo>
                  <a:lnTo>
                    <a:pt x="3040" y="3344"/>
                  </a:lnTo>
                  <a:lnTo>
                    <a:pt x="3034" y="3344"/>
                  </a:lnTo>
                  <a:lnTo>
                    <a:pt x="3034" y="3266"/>
                  </a:lnTo>
                  <a:lnTo>
                    <a:pt x="3029" y="3266"/>
                  </a:lnTo>
                  <a:lnTo>
                    <a:pt x="3029" y="3188"/>
                  </a:lnTo>
                  <a:lnTo>
                    <a:pt x="3024" y="3188"/>
                  </a:lnTo>
                  <a:lnTo>
                    <a:pt x="3024" y="3110"/>
                  </a:lnTo>
                  <a:lnTo>
                    <a:pt x="3020" y="3110"/>
                  </a:lnTo>
                  <a:lnTo>
                    <a:pt x="3020" y="3033"/>
                  </a:lnTo>
                  <a:lnTo>
                    <a:pt x="3016" y="3033"/>
                  </a:lnTo>
                  <a:lnTo>
                    <a:pt x="3016" y="2955"/>
                  </a:lnTo>
                  <a:lnTo>
                    <a:pt x="3013" y="2955"/>
                  </a:lnTo>
                  <a:lnTo>
                    <a:pt x="3013" y="2877"/>
                  </a:lnTo>
                  <a:lnTo>
                    <a:pt x="3011" y="2877"/>
                  </a:lnTo>
                  <a:lnTo>
                    <a:pt x="3011" y="2799"/>
                  </a:lnTo>
                  <a:lnTo>
                    <a:pt x="3008" y="2799"/>
                  </a:lnTo>
                  <a:lnTo>
                    <a:pt x="3008" y="2721"/>
                  </a:lnTo>
                  <a:lnTo>
                    <a:pt x="2992" y="2721"/>
                  </a:lnTo>
                  <a:lnTo>
                    <a:pt x="2992" y="2644"/>
                  </a:lnTo>
                  <a:lnTo>
                    <a:pt x="2969" y="2644"/>
                  </a:lnTo>
                  <a:lnTo>
                    <a:pt x="2969" y="2566"/>
                  </a:lnTo>
                  <a:lnTo>
                    <a:pt x="2938" y="2566"/>
                  </a:lnTo>
                  <a:lnTo>
                    <a:pt x="2938" y="2488"/>
                  </a:lnTo>
                  <a:lnTo>
                    <a:pt x="2908" y="2488"/>
                  </a:lnTo>
                  <a:lnTo>
                    <a:pt x="2908" y="2410"/>
                  </a:lnTo>
                  <a:lnTo>
                    <a:pt x="2880" y="2410"/>
                  </a:lnTo>
                  <a:lnTo>
                    <a:pt x="2880" y="2333"/>
                  </a:lnTo>
                  <a:lnTo>
                    <a:pt x="2850" y="2333"/>
                  </a:lnTo>
                  <a:lnTo>
                    <a:pt x="2850" y="2255"/>
                  </a:lnTo>
                  <a:lnTo>
                    <a:pt x="2809" y="2255"/>
                  </a:lnTo>
                  <a:lnTo>
                    <a:pt x="2809" y="2177"/>
                  </a:lnTo>
                  <a:lnTo>
                    <a:pt x="2778" y="2177"/>
                  </a:lnTo>
                  <a:lnTo>
                    <a:pt x="2778" y="2099"/>
                  </a:lnTo>
                  <a:lnTo>
                    <a:pt x="2741" y="2099"/>
                  </a:lnTo>
                  <a:lnTo>
                    <a:pt x="2741" y="2022"/>
                  </a:lnTo>
                  <a:lnTo>
                    <a:pt x="2708" y="2022"/>
                  </a:lnTo>
                  <a:lnTo>
                    <a:pt x="2708" y="1944"/>
                  </a:lnTo>
                  <a:lnTo>
                    <a:pt x="2667" y="1944"/>
                  </a:lnTo>
                  <a:lnTo>
                    <a:pt x="2667" y="1866"/>
                  </a:lnTo>
                  <a:lnTo>
                    <a:pt x="2624" y="1866"/>
                  </a:lnTo>
                  <a:lnTo>
                    <a:pt x="2624" y="1788"/>
                  </a:lnTo>
                  <a:lnTo>
                    <a:pt x="2590" y="1788"/>
                  </a:lnTo>
                  <a:lnTo>
                    <a:pt x="2590" y="1710"/>
                  </a:lnTo>
                  <a:lnTo>
                    <a:pt x="2548" y="1710"/>
                  </a:lnTo>
                  <a:lnTo>
                    <a:pt x="2548" y="1633"/>
                  </a:lnTo>
                  <a:lnTo>
                    <a:pt x="2502" y="1633"/>
                  </a:lnTo>
                  <a:lnTo>
                    <a:pt x="2502" y="1555"/>
                  </a:lnTo>
                  <a:lnTo>
                    <a:pt x="2454" y="1555"/>
                  </a:lnTo>
                  <a:lnTo>
                    <a:pt x="2454" y="1477"/>
                  </a:lnTo>
                  <a:lnTo>
                    <a:pt x="2419" y="1477"/>
                  </a:lnTo>
                  <a:lnTo>
                    <a:pt x="2419" y="1399"/>
                  </a:lnTo>
                  <a:lnTo>
                    <a:pt x="2373" y="1399"/>
                  </a:lnTo>
                  <a:lnTo>
                    <a:pt x="2373" y="1322"/>
                  </a:lnTo>
                  <a:lnTo>
                    <a:pt x="2326" y="1322"/>
                  </a:lnTo>
                  <a:lnTo>
                    <a:pt x="2326" y="1244"/>
                  </a:lnTo>
                  <a:lnTo>
                    <a:pt x="2274" y="1244"/>
                  </a:lnTo>
                  <a:lnTo>
                    <a:pt x="2274" y="1166"/>
                  </a:lnTo>
                  <a:lnTo>
                    <a:pt x="2236" y="1166"/>
                  </a:lnTo>
                  <a:lnTo>
                    <a:pt x="2236" y="1088"/>
                  </a:lnTo>
                  <a:lnTo>
                    <a:pt x="2181" y="1088"/>
                  </a:lnTo>
                  <a:lnTo>
                    <a:pt x="2181" y="1011"/>
                  </a:lnTo>
                  <a:lnTo>
                    <a:pt x="2125" y="1011"/>
                  </a:lnTo>
                  <a:lnTo>
                    <a:pt x="2125" y="933"/>
                  </a:lnTo>
                  <a:lnTo>
                    <a:pt x="2065" y="933"/>
                  </a:lnTo>
                  <a:lnTo>
                    <a:pt x="2065" y="855"/>
                  </a:lnTo>
                  <a:lnTo>
                    <a:pt x="2006" y="855"/>
                  </a:lnTo>
                  <a:lnTo>
                    <a:pt x="2006" y="777"/>
                  </a:lnTo>
                  <a:lnTo>
                    <a:pt x="1938" y="777"/>
                  </a:lnTo>
                  <a:lnTo>
                    <a:pt x="1938" y="699"/>
                  </a:lnTo>
                  <a:lnTo>
                    <a:pt x="1869" y="699"/>
                  </a:lnTo>
                  <a:lnTo>
                    <a:pt x="1869" y="622"/>
                  </a:lnTo>
                  <a:lnTo>
                    <a:pt x="1796" y="622"/>
                  </a:lnTo>
                  <a:lnTo>
                    <a:pt x="1796" y="544"/>
                  </a:lnTo>
                  <a:lnTo>
                    <a:pt x="1714" y="544"/>
                  </a:lnTo>
                  <a:lnTo>
                    <a:pt x="1714" y="466"/>
                  </a:lnTo>
                  <a:lnTo>
                    <a:pt x="1621" y="466"/>
                  </a:lnTo>
                  <a:lnTo>
                    <a:pt x="1621" y="388"/>
                  </a:lnTo>
                  <a:lnTo>
                    <a:pt x="1519" y="388"/>
                  </a:lnTo>
                  <a:lnTo>
                    <a:pt x="1519" y="311"/>
                  </a:lnTo>
                  <a:lnTo>
                    <a:pt x="1399" y="311"/>
                  </a:lnTo>
                  <a:lnTo>
                    <a:pt x="1399" y="233"/>
                  </a:lnTo>
                  <a:lnTo>
                    <a:pt x="1264" y="233"/>
                  </a:lnTo>
                  <a:lnTo>
                    <a:pt x="1264" y="155"/>
                  </a:lnTo>
                  <a:lnTo>
                    <a:pt x="1067" y="155"/>
                  </a:lnTo>
                  <a:lnTo>
                    <a:pt x="1067" y="77"/>
                  </a:lnTo>
                  <a:lnTo>
                    <a:pt x="780" y="77"/>
                  </a:lnTo>
                  <a:lnTo>
                    <a:pt x="780" y="0"/>
                  </a:lnTo>
                  <a:lnTo>
                    <a:pt x="0" y="0"/>
                  </a:lnTo>
                </a:path>
              </a:pathLst>
            </a:custGeom>
            <a:noFill/>
            <a:ln w="30163">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61160" name="Freeform 38"/>
            <p:cNvSpPr>
              <a:spLocks/>
            </p:cNvSpPr>
            <p:nvPr/>
          </p:nvSpPr>
          <p:spPr bwMode="auto">
            <a:xfrm flipV="1">
              <a:off x="1614" y="1438"/>
              <a:ext cx="2395" cy="983"/>
            </a:xfrm>
            <a:custGeom>
              <a:avLst/>
              <a:gdLst>
                <a:gd name="T0" fmla="*/ 0 w 6149"/>
                <a:gd name="T1" fmla="*/ 0 h 7777"/>
                <a:gd name="T2" fmla="*/ 0 w 6149"/>
                <a:gd name="T3" fmla="*/ 0 h 7777"/>
                <a:gd name="T4" fmla="*/ 0 w 6149"/>
                <a:gd name="T5" fmla="*/ 0 h 7777"/>
                <a:gd name="T6" fmla="*/ 0 w 6149"/>
                <a:gd name="T7" fmla="*/ 0 h 7777"/>
                <a:gd name="T8" fmla="*/ 0 w 6149"/>
                <a:gd name="T9" fmla="*/ 0 h 7777"/>
                <a:gd name="T10" fmla="*/ 0 w 6149"/>
                <a:gd name="T11" fmla="*/ 0 h 7777"/>
                <a:gd name="T12" fmla="*/ 0 w 6149"/>
                <a:gd name="T13" fmla="*/ 0 h 7777"/>
                <a:gd name="T14" fmla="*/ 0 w 6149"/>
                <a:gd name="T15" fmla="*/ 0 h 7777"/>
                <a:gd name="T16" fmla="*/ 0 w 6149"/>
                <a:gd name="T17" fmla="*/ 0 h 7777"/>
                <a:gd name="T18" fmla="*/ 0 w 6149"/>
                <a:gd name="T19" fmla="*/ 0 h 7777"/>
                <a:gd name="T20" fmla="*/ 0 w 6149"/>
                <a:gd name="T21" fmla="*/ 0 h 7777"/>
                <a:gd name="T22" fmla="*/ 0 w 6149"/>
                <a:gd name="T23" fmla="*/ 0 h 7777"/>
                <a:gd name="T24" fmla="*/ 0 w 6149"/>
                <a:gd name="T25" fmla="*/ 0 h 7777"/>
                <a:gd name="T26" fmla="*/ 0 w 6149"/>
                <a:gd name="T27" fmla="*/ 0 h 7777"/>
                <a:gd name="T28" fmla="*/ 0 w 6149"/>
                <a:gd name="T29" fmla="*/ 0 h 7777"/>
                <a:gd name="T30" fmla="*/ 0 w 6149"/>
                <a:gd name="T31" fmla="*/ 0 h 7777"/>
                <a:gd name="T32" fmla="*/ 0 w 6149"/>
                <a:gd name="T33" fmla="*/ 0 h 7777"/>
                <a:gd name="T34" fmla="*/ 0 w 6149"/>
                <a:gd name="T35" fmla="*/ 0 h 7777"/>
                <a:gd name="T36" fmla="*/ 0 w 6149"/>
                <a:gd name="T37" fmla="*/ 0 h 7777"/>
                <a:gd name="T38" fmla="*/ 0 w 6149"/>
                <a:gd name="T39" fmla="*/ 0 h 7777"/>
                <a:gd name="T40" fmla="*/ 0 w 6149"/>
                <a:gd name="T41" fmla="*/ 0 h 7777"/>
                <a:gd name="T42" fmla="*/ 0 w 6149"/>
                <a:gd name="T43" fmla="*/ 0 h 7777"/>
                <a:gd name="T44" fmla="*/ 0 w 6149"/>
                <a:gd name="T45" fmla="*/ 0 h 7777"/>
                <a:gd name="T46" fmla="*/ 0 w 6149"/>
                <a:gd name="T47" fmla="*/ 0 h 7777"/>
                <a:gd name="T48" fmla="*/ 0 w 6149"/>
                <a:gd name="T49" fmla="*/ 0 h 7777"/>
                <a:gd name="T50" fmla="*/ 0 w 6149"/>
                <a:gd name="T51" fmla="*/ 0 h 7777"/>
                <a:gd name="T52" fmla="*/ 0 w 6149"/>
                <a:gd name="T53" fmla="*/ 0 h 7777"/>
                <a:gd name="T54" fmla="*/ 0 w 6149"/>
                <a:gd name="T55" fmla="*/ 0 h 7777"/>
                <a:gd name="T56" fmla="*/ 0 w 6149"/>
                <a:gd name="T57" fmla="*/ 0 h 7777"/>
                <a:gd name="T58" fmla="*/ 0 w 6149"/>
                <a:gd name="T59" fmla="*/ 0 h 7777"/>
                <a:gd name="T60" fmla="*/ 0 w 6149"/>
                <a:gd name="T61" fmla="*/ 0 h 7777"/>
                <a:gd name="T62" fmla="*/ 0 w 6149"/>
                <a:gd name="T63" fmla="*/ 0 h 7777"/>
                <a:gd name="T64" fmla="*/ 0 w 6149"/>
                <a:gd name="T65" fmla="*/ 0 h 7777"/>
                <a:gd name="T66" fmla="*/ 0 w 6149"/>
                <a:gd name="T67" fmla="*/ 0 h 7777"/>
                <a:gd name="T68" fmla="*/ 0 w 6149"/>
                <a:gd name="T69" fmla="*/ 0 h 7777"/>
                <a:gd name="T70" fmla="*/ 0 w 6149"/>
                <a:gd name="T71" fmla="*/ 0 h 7777"/>
                <a:gd name="T72" fmla="*/ 0 w 6149"/>
                <a:gd name="T73" fmla="*/ 0 h 7777"/>
                <a:gd name="T74" fmla="*/ 0 w 6149"/>
                <a:gd name="T75" fmla="*/ 0 h 7777"/>
                <a:gd name="T76" fmla="*/ 0 w 6149"/>
                <a:gd name="T77" fmla="*/ 0 h 7777"/>
                <a:gd name="T78" fmla="*/ 0 w 6149"/>
                <a:gd name="T79" fmla="*/ 0 h 7777"/>
                <a:gd name="T80" fmla="*/ 0 w 6149"/>
                <a:gd name="T81" fmla="*/ 0 h 7777"/>
                <a:gd name="T82" fmla="*/ 0 w 6149"/>
                <a:gd name="T83" fmla="*/ 0 h 7777"/>
                <a:gd name="T84" fmla="*/ 0 w 6149"/>
                <a:gd name="T85" fmla="*/ 0 h 7777"/>
                <a:gd name="T86" fmla="*/ 0 w 6149"/>
                <a:gd name="T87" fmla="*/ 0 h 7777"/>
                <a:gd name="T88" fmla="*/ 0 w 6149"/>
                <a:gd name="T89" fmla="*/ 0 h 7777"/>
                <a:gd name="T90" fmla="*/ 0 w 6149"/>
                <a:gd name="T91" fmla="*/ 0 h 7777"/>
                <a:gd name="T92" fmla="*/ 0 w 6149"/>
                <a:gd name="T93" fmla="*/ 0 h 7777"/>
                <a:gd name="T94" fmla="*/ 0 w 6149"/>
                <a:gd name="T95" fmla="*/ 0 h 7777"/>
                <a:gd name="T96" fmla="*/ 0 w 6149"/>
                <a:gd name="T97" fmla="*/ 0 h 7777"/>
                <a:gd name="T98" fmla="*/ 0 w 6149"/>
                <a:gd name="T99" fmla="*/ 0 h 7777"/>
                <a:gd name="T100" fmla="*/ 0 w 6149"/>
                <a:gd name="T101" fmla="*/ 0 h 7777"/>
                <a:gd name="T102" fmla="*/ 0 w 6149"/>
                <a:gd name="T103" fmla="*/ 0 h 7777"/>
                <a:gd name="T104" fmla="*/ 0 w 6149"/>
                <a:gd name="T105" fmla="*/ 0 h 7777"/>
                <a:gd name="T106" fmla="*/ 0 w 6149"/>
                <a:gd name="T107" fmla="*/ 0 h 7777"/>
                <a:gd name="T108" fmla="*/ 0 w 6149"/>
                <a:gd name="T109" fmla="*/ 0 h 7777"/>
                <a:gd name="T110" fmla="*/ 0 w 6149"/>
                <a:gd name="T111" fmla="*/ 0 h 7777"/>
                <a:gd name="T112" fmla="*/ 0 w 6149"/>
                <a:gd name="T113" fmla="*/ 0 h 7777"/>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6149"/>
                <a:gd name="T172" fmla="*/ 0 h 7777"/>
                <a:gd name="T173" fmla="*/ 6149 w 6149"/>
                <a:gd name="T174" fmla="*/ 7777 h 7777"/>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6149" h="7777">
                  <a:moveTo>
                    <a:pt x="0" y="0"/>
                  </a:moveTo>
                  <a:lnTo>
                    <a:pt x="0" y="0"/>
                  </a:lnTo>
                  <a:lnTo>
                    <a:pt x="0" y="77"/>
                  </a:lnTo>
                  <a:lnTo>
                    <a:pt x="439" y="77"/>
                  </a:lnTo>
                  <a:lnTo>
                    <a:pt x="439" y="155"/>
                  </a:lnTo>
                  <a:lnTo>
                    <a:pt x="715" y="155"/>
                  </a:lnTo>
                  <a:lnTo>
                    <a:pt x="715" y="233"/>
                  </a:lnTo>
                  <a:lnTo>
                    <a:pt x="910" y="233"/>
                  </a:lnTo>
                  <a:lnTo>
                    <a:pt x="910" y="311"/>
                  </a:lnTo>
                  <a:lnTo>
                    <a:pt x="1070" y="311"/>
                  </a:lnTo>
                  <a:lnTo>
                    <a:pt x="1070" y="388"/>
                  </a:lnTo>
                  <a:lnTo>
                    <a:pt x="1184" y="388"/>
                  </a:lnTo>
                  <a:lnTo>
                    <a:pt x="1184" y="466"/>
                  </a:lnTo>
                  <a:lnTo>
                    <a:pt x="1275" y="466"/>
                  </a:lnTo>
                  <a:lnTo>
                    <a:pt x="1275" y="544"/>
                  </a:lnTo>
                  <a:lnTo>
                    <a:pt x="1381" y="544"/>
                  </a:lnTo>
                  <a:lnTo>
                    <a:pt x="1381" y="622"/>
                  </a:lnTo>
                  <a:lnTo>
                    <a:pt x="1455" y="622"/>
                  </a:lnTo>
                  <a:lnTo>
                    <a:pt x="1455" y="699"/>
                  </a:lnTo>
                  <a:lnTo>
                    <a:pt x="1530" y="699"/>
                  </a:lnTo>
                  <a:lnTo>
                    <a:pt x="1530" y="777"/>
                  </a:lnTo>
                  <a:lnTo>
                    <a:pt x="1608" y="777"/>
                  </a:lnTo>
                  <a:lnTo>
                    <a:pt x="1608" y="855"/>
                  </a:lnTo>
                  <a:lnTo>
                    <a:pt x="1671" y="855"/>
                  </a:lnTo>
                  <a:lnTo>
                    <a:pt x="1671" y="933"/>
                  </a:lnTo>
                  <a:lnTo>
                    <a:pt x="1724" y="933"/>
                  </a:lnTo>
                  <a:lnTo>
                    <a:pt x="1724" y="1011"/>
                  </a:lnTo>
                  <a:lnTo>
                    <a:pt x="1784" y="1011"/>
                  </a:lnTo>
                  <a:lnTo>
                    <a:pt x="1784" y="1088"/>
                  </a:lnTo>
                  <a:lnTo>
                    <a:pt x="1844" y="1088"/>
                  </a:lnTo>
                  <a:lnTo>
                    <a:pt x="1844" y="1166"/>
                  </a:lnTo>
                  <a:lnTo>
                    <a:pt x="1898" y="1166"/>
                  </a:lnTo>
                  <a:lnTo>
                    <a:pt x="1898" y="1244"/>
                  </a:lnTo>
                  <a:lnTo>
                    <a:pt x="1949" y="1244"/>
                  </a:lnTo>
                  <a:lnTo>
                    <a:pt x="1949" y="1322"/>
                  </a:lnTo>
                  <a:lnTo>
                    <a:pt x="1998" y="1322"/>
                  </a:lnTo>
                  <a:lnTo>
                    <a:pt x="1998" y="1399"/>
                  </a:lnTo>
                  <a:lnTo>
                    <a:pt x="2047" y="1399"/>
                  </a:lnTo>
                  <a:lnTo>
                    <a:pt x="2047" y="1477"/>
                  </a:lnTo>
                  <a:lnTo>
                    <a:pt x="2092" y="1477"/>
                  </a:lnTo>
                  <a:lnTo>
                    <a:pt x="2092" y="1555"/>
                  </a:lnTo>
                  <a:lnTo>
                    <a:pt x="2134" y="1555"/>
                  </a:lnTo>
                  <a:lnTo>
                    <a:pt x="2134" y="1633"/>
                  </a:lnTo>
                  <a:lnTo>
                    <a:pt x="2177" y="1633"/>
                  </a:lnTo>
                  <a:lnTo>
                    <a:pt x="2177" y="1710"/>
                  </a:lnTo>
                  <a:lnTo>
                    <a:pt x="2219" y="1710"/>
                  </a:lnTo>
                  <a:lnTo>
                    <a:pt x="2219" y="1788"/>
                  </a:lnTo>
                  <a:lnTo>
                    <a:pt x="2259" y="1788"/>
                  </a:lnTo>
                  <a:lnTo>
                    <a:pt x="2259" y="1866"/>
                  </a:lnTo>
                  <a:lnTo>
                    <a:pt x="2293" y="1866"/>
                  </a:lnTo>
                  <a:lnTo>
                    <a:pt x="2293" y="1944"/>
                  </a:lnTo>
                  <a:lnTo>
                    <a:pt x="2336" y="1944"/>
                  </a:lnTo>
                  <a:lnTo>
                    <a:pt x="2336" y="2022"/>
                  </a:lnTo>
                  <a:lnTo>
                    <a:pt x="2379" y="2022"/>
                  </a:lnTo>
                  <a:lnTo>
                    <a:pt x="2379" y="2099"/>
                  </a:lnTo>
                  <a:lnTo>
                    <a:pt x="2421" y="2099"/>
                  </a:lnTo>
                  <a:lnTo>
                    <a:pt x="2421" y="2177"/>
                  </a:lnTo>
                  <a:lnTo>
                    <a:pt x="2453" y="2177"/>
                  </a:lnTo>
                  <a:lnTo>
                    <a:pt x="2453" y="2255"/>
                  </a:lnTo>
                  <a:lnTo>
                    <a:pt x="2487" y="2255"/>
                  </a:lnTo>
                  <a:lnTo>
                    <a:pt x="2487" y="2333"/>
                  </a:lnTo>
                  <a:lnTo>
                    <a:pt x="2522" y="2333"/>
                  </a:lnTo>
                  <a:lnTo>
                    <a:pt x="2522" y="2410"/>
                  </a:lnTo>
                  <a:lnTo>
                    <a:pt x="2556" y="2410"/>
                  </a:lnTo>
                  <a:lnTo>
                    <a:pt x="2556" y="2488"/>
                  </a:lnTo>
                  <a:lnTo>
                    <a:pt x="2599" y="2488"/>
                  </a:lnTo>
                  <a:lnTo>
                    <a:pt x="2599" y="2566"/>
                  </a:lnTo>
                  <a:lnTo>
                    <a:pt x="2634" y="2566"/>
                  </a:lnTo>
                  <a:lnTo>
                    <a:pt x="2634" y="2644"/>
                  </a:lnTo>
                  <a:lnTo>
                    <a:pt x="2664" y="2644"/>
                  </a:lnTo>
                  <a:lnTo>
                    <a:pt x="2664" y="2721"/>
                  </a:lnTo>
                  <a:lnTo>
                    <a:pt x="2696" y="2721"/>
                  </a:lnTo>
                  <a:lnTo>
                    <a:pt x="2696" y="2799"/>
                  </a:lnTo>
                  <a:lnTo>
                    <a:pt x="2728" y="2799"/>
                  </a:lnTo>
                  <a:lnTo>
                    <a:pt x="2728" y="2877"/>
                  </a:lnTo>
                  <a:lnTo>
                    <a:pt x="2770" y="2877"/>
                  </a:lnTo>
                  <a:lnTo>
                    <a:pt x="2770" y="2955"/>
                  </a:lnTo>
                  <a:lnTo>
                    <a:pt x="2800" y="2955"/>
                  </a:lnTo>
                  <a:lnTo>
                    <a:pt x="2800" y="3033"/>
                  </a:lnTo>
                  <a:lnTo>
                    <a:pt x="2829" y="3033"/>
                  </a:lnTo>
                  <a:lnTo>
                    <a:pt x="2829" y="3110"/>
                  </a:lnTo>
                  <a:lnTo>
                    <a:pt x="2860" y="3110"/>
                  </a:lnTo>
                  <a:lnTo>
                    <a:pt x="2860" y="3188"/>
                  </a:lnTo>
                  <a:lnTo>
                    <a:pt x="2899" y="3188"/>
                  </a:lnTo>
                  <a:lnTo>
                    <a:pt x="2899" y="3266"/>
                  </a:lnTo>
                  <a:lnTo>
                    <a:pt x="2929" y="3266"/>
                  </a:lnTo>
                  <a:lnTo>
                    <a:pt x="2929" y="3344"/>
                  </a:lnTo>
                  <a:lnTo>
                    <a:pt x="2955" y="3344"/>
                  </a:lnTo>
                  <a:lnTo>
                    <a:pt x="2955" y="3421"/>
                  </a:lnTo>
                  <a:lnTo>
                    <a:pt x="2986" y="3421"/>
                  </a:lnTo>
                  <a:lnTo>
                    <a:pt x="2986" y="3499"/>
                  </a:lnTo>
                  <a:lnTo>
                    <a:pt x="3012" y="3499"/>
                  </a:lnTo>
                  <a:lnTo>
                    <a:pt x="3012" y="3577"/>
                  </a:lnTo>
                  <a:lnTo>
                    <a:pt x="3022" y="3577"/>
                  </a:lnTo>
                  <a:lnTo>
                    <a:pt x="3022" y="3655"/>
                  </a:lnTo>
                  <a:lnTo>
                    <a:pt x="3036" y="3655"/>
                  </a:lnTo>
                  <a:lnTo>
                    <a:pt x="3036" y="3732"/>
                  </a:lnTo>
                  <a:lnTo>
                    <a:pt x="3050" y="3732"/>
                  </a:lnTo>
                  <a:lnTo>
                    <a:pt x="3050" y="3810"/>
                  </a:lnTo>
                  <a:lnTo>
                    <a:pt x="3064" y="3810"/>
                  </a:lnTo>
                  <a:lnTo>
                    <a:pt x="3064" y="3888"/>
                  </a:lnTo>
                  <a:lnTo>
                    <a:pt x="3083" y="3888"/>
                  </a:lnTo>
                  <a:lnTo>
                    <a:pt x="3083" y="3966"/>
                  </a:lnTo>
                  <a:lnTo>
                    <a:pt x="3098" y="3966"/>
                  </a:lnTo>
                  <a:lnTo>
                    <a:pt x="3098" y="4044"/>
                  </a:lnTo>
                  <a:lnTo>
                    <a:pt x="3111" y="4044"/>
                  </a:lnTo>
                  <a:lnTo>
                    <a:pt x="3111" y="4121"/>
                  </a:lnTo>
                  <a:lnTo>
                    <a:pt x="3126" y="4121"/>
                  </a:lnTo>
                  <a:lnTo>
                    <a:pt x="3126" y="4199"/>
                  </a:lnTo>
                  <a:lnTo>
                    <a:pt x="3135" y="4199"/>
                  </a:lnTo>
                  <a:lnTo>
                    <a:pt x="3135" y="4277"/>
                  </a:lnTo>
                  <a:lnTo>
                    <a:pt x="3161" y="4277"/>
                  </a:lnTo>
                  <a:lnTo>
                    <a:pt x="3161" y="4355"/>
                  </a:lnTo>
                  <a:lnTo>
                    <a:pt x="3191" y="4355"/>
                  </a:lnTo>
                  <a:lnTo>
                    <a:pt x="3191" y="4432"/>
                  </a:lnTo>
                  <a:lnTo>
                    <a:pt x="3218" y="4432"/>
                  </a:lnTo>
                  <a:lnTo>
                    <a:pt x="3218" y="4510"/>
                  </a:lnTo>
                  <a:lnTo>
                    <a:pt x="3247" y="4510"/>
                  </a:lnTo>
                  <a:lnTo>
                    <a:pt x="3247" y="4588"/>
                  </a:lnTo>
                  <a:lnTo>
                    <a:pt x="3286" y="4588"/>
                  </a:lnTo>
                  <a:lnTo>
                    <a:pt x="3286" y="4666"/>
                  </a:lnTo>
                  <a:lnTo>
                    <a:pt x="3317" y="4666"/>
                  </a:lnTo>
                  <a:lnTo>
                    <a:pt x="3317" y="4743"/>
                  </a:lnTo>
                  <a:lnTo>
                    <a:pt x="3346" y="4743"/>
                  </a:lnTo>
                  <a:lnTo>
                    <a:pt x="3346" y="4821"/>
                  </a:lnTo>
                  <a:lnTo>
                    <a:pt x="3377" y="4821"/>
                  </a:lnTo>
                  <a:lnTo>
                    <a:pt x="3377" y="4899"/>
                  </a:lnTo>
                  <a:lnTo>
                    <a:pt x="3418" y="4899"/>
                  </a:lnTo>
                  <a:lnTo>
                    <a:pt x="3418" y="4977"/>
                  </a:lnTo>
                  <a:lnTo>
                    <a:pt x="3450" y="4977"/>
                  </a:lnTo>
                  <a:lnTo>
                    <a:pt x="3450" y="5055"/>
                  </a:lnTo>
                  <a:lnTo>
                    <a:pt x="3482" y="5055"/>
                  </a:lnTo>
                  <a:lnTo>
                    <a:pt x="3482" y="5132"/>
                  </a:lnTo>
                  <a:lnTo>
                    <a:pt x="3512" y="5132"/>
                  </a:lnTo>
                  <a:lnTo>
                    <a:pt x="3512" y="5210"/>
                  </a:lnTo>
                  <a:lnTo>
                    <a:pt x="3548" y="5210"/>
                  </a:lnTo>
                  <a:lnTo>
                    <a:pt x="3548" y="5288"/>
                  </a:lnTo>
                  <a:lnTo>
                    <a:pt x="3591" y="5288"/>
                  </a:lnTo>
                  <a:lnTo>
                    <a:pt x="3591" y="5366"/>
                  </a:lnTo>
                  <a:lnTo>
                    <a:pt x="3624" y="5366"/>
                  </a:lnTo>
                  <a:lnTo>
                    <a:pt x="3624" y="5443"/>
                  </a:lnTo>
                  <a:lnTo>
                    <a:pt x="3659" y="5443"/>
                  </a:lnTo>
                  <a:lnTo>
                    <a:pt x="3659" y="5521"/>
                  </a:lnTo>
                  <a:lnTo>
                    <a:pt x="3693" y="5521"/>
                  </a:lnTo>
                  <a:lnTo>
                    <a:pt x="3693" y="5599"/>
                  </a:lnTo>
                  <a:lnTo>
                    <a:pt x="3725" y="5599"/>
                  </a:lnTo>
                  <a:lnTo>
                    <a:pt x="3725" y="5677"/>
                  </a:lnTo>
                  <a:lnTo>
                    <a:pt x="3767" y="5677"/>
                  </a:lnTo>
                  <a:lnTo>
                    <a:pt x="3767" y="5754"/>
                  </a:lnTo>
                  <a:lnTo>
                    <a:pt x="3810" y="5754"/>
                  </a:lnTo>
                  <a:lnTo>
                    <a:pt x="3810" y="5832"/>
                  </a:lnTo>
                  <a:lnTo>
                    <a:pt x="3853" y="5832"/>
                  </a:lnTo>
                  <a:lnTo>
                    <a:pt x="3853" y="5910"/>
                  </a:lnTo>
                  <a:lnTo>
                    <a:pt x="3887" y="5910"/>
                  </a:lnTo>
                  <a:lnTo>
                    <a:pt x="3887" y="5988"/>
                  </a:lnTo>
                  <a:lnTo>
                    <a:pt x="3928" y="5988"/>
                  </a:lnTo>
                  <a:lnTo>
                    <a:pt x="3928" y="6066"/>
                  </a:lnTo>
                  <a:lnTo>
                    <a:pt x="3969" y="6066"/>
                  </a:lnTo>
                  <a:lnTo>
                    <a:pt x="3969" y="6143"/>
                  </a:lnTo>
                  <a:lnTo>
                    <a:pt x="4012" y="6143"/>
                  </a:lnTo>
                  <a:lnTo>
                    <a:pt x="4012" y="6221"/>
                  </a:lnTo>
                  <a:lnTo>
                    <a:pt x="4053" y="6221"/>
                  </a:lnTo>
                  <a:lnTo>
                    <a:pt x="4053" y="6299"/>
                  </a:lnTo>
                  <a:lnTo>
                    <a:pt x="4099" y="6299"/>
                  </a:lnTo>
                  <a:lnTo>
                    <a:pt x="4099" y="6377"/>
                  </a:lnTo>
                  <a:lnTo>
                    <a:pt x="4147" y="6377"/>
                  </a:lnTo>
                  <a:lnTo>
                    <a:pt x="4147" y="6454"/>
                  </a:lnTo>
                  <a:lnTo>
                    <a:pt x="4197" y="6454"/>
                  </a:lnTo>
                  <a:lnTo>
                    <a:pt x="4197" y="6532"/>
                  </a:lnTo>
                  <a:lnTo>
                    <a:pt x="4247" y="6532"/>
                  </a:lnTo>
                  <a:lnTo>
                    <a:pt x="4247" y="6610"/>
                  </a:lnTo>
                  <a:lnTo>
                    <a:pt x="4302" y="6610"/>
                  </a:lnTo>
                  <a:lnTo>
                    <a:pt x="4302" y="6688"/>
                  </a:lnTo>
                  <a:lnTo>
                    <a:pt x="4361" y="6688"/>
                  </a:lnTo>
                  <a:lnTo>
                    <a:pt x="4361" y="6765"/>
                  </a:lnTo>
                  <a:lnTo>
                    <a:pt x="4421" y="6765"/>
                  </a:lnTo>
                  <a:lnTo>
                    <a:pt x="4421" y="6843"/>
                  </a:lnTo>
                  <a:lnTo>
                    <a:pt x="4475" y="6843"/>
                  </a:lnTo>
                  <a:lnTo>
                    <a:pt x="4475" y="6921"/>
                  </a:lnTo>
                  <a:lnTo>
                    <a:pt x="4538" y="6921"/>
                  </a:lnTo>
                  <a:lnTo>
                    <a:pt x="4538" y="6999"/>
                  </a:lnTo>
                  <a:lnTo>
                    <a:pt x="4614" y="6999"/>
                  </a:lnTo>
                  <a:lnTo>
                    <a:pt x="4614" y="7077"/>
                  </a:lnTo>
                  <a:lnTo>
                    <a:pt x="4690" y="7077"/>
                  </a:lnTo>
                  <a:lnTo>
                    <a:pt x="4690" y="7154"/>
                  </a:lnTo>
                  <a:lnTo>
                    <a:pt x="4764" y="7154"/>
                  </a:lnTo>
                  <a:lnTo>
                    <a:pt x="4764" y="7232"/>
                  </a:lnTo>
                  <a:lnTo>
                    <a:pt x="4868" y="7232"/>
                  </a:lnTo>
                  <a:lnTo>
                    <a:pt x="4868" y="7310"/>
                  </a:lnTo>
                  <a:lnTo>
                    <a:pt x="4960" y="7310"/>
                  </a:lnTo>
                  <a:lnTo>
                    <a:pt x="4960" y="7388"/>
                  </a:lnTo>
                  <a:lnTo>
                    <a:pt x="5073" y="7388"/>
                  </a:lnTo>
                  <a:lnTo>
                    <a:pt x="5073" y="7465"/>
                  </a:lnTo>
                  <a:lnTo>
                    <a:pt x="5232" y="7465"/>
                  </a:lnTo>
                  <a:lnTo>
                    <a:pt x="5232" y="7543"/>
                  </a:lnTo>
                  <a:lnTo>
                    <a:pt x="5425" y="7543"/>
                  </a:lnTo>
                  <a:lnTo>
                    <a:pt x="5425" y="7621"/>
                  </a:lnTo>
                  <a:lnTo>
                    <a:pt x="5699" y="7621"/>
                  </a:lnTo>
                  <a:lnTo>
                    <a:pt x="5699" y="7699"/>
                  </a:lnTo>
                  <a:lnTo>
                    <a:pt x="6138" y="7699"/>
                  </a:lnTo>
                  <a:lnTo>
                    <a:pt x="6138" y="7777"/>
                  </a:lnTo>
                  <a:lnTo>
                    <a:pt x="6149" y="7777"/>
                  </a:lnTo>
                  <a:lnTo>
                    <a:pt x="6149" y="7699"/>
                  </a:lnTo>
                  <a:lnTo>
                    <a:pt x="6138" y="7699"/>
                  </a:lnTo>
                  <a:lnTo>
                    <a:pt x="6138" y="7621"/>
                  </a:lnTo>
                  <a:lnTo>
                    <a:pt x="5699" y="7621"/>
                  </a:lnTo>
                  <a:lnTo>
                    <a:pt x="5699" y="7543"/>
                  </a:lnTo>
                  <a:lnTo>
                    <a:pt x="5425" y="7543"/>
                  </a:lnTo>
                  <a:lnTo>
                    <a:pt x="5425" y="7465"/>
                  </a:lnTo>
                  <a:lnTo>
                    <a:pt x="5232" y="7465"/>
                  </a:lnTo>
                  <a:lnTo>
                    <a:pt x="5232" y="7388"/>
                  </a:lnTo>
                  <a:lnTo>
                    <a:pt x="5073" y="7388"/>
                  </a:lnTo>
                  <a:lnTo>
                    <a:pt x="5073" y="7310"/>
                  </a:lnTo>
                  <a:lnTo>
                    <a:pt x="4960" y="7310"/>
                  </a:lnTo>
                  <a:lnTo>
                    <a:pt x="4960" y="7232"/>
                  </a:lnTo>
                  <a:lnTo>
                    <a:pt x="4868" y="7232"/>
                  </a:lnTo>
                  <a:lnTo>
                    <a:pt x="4868" y="7154"/>
                  </a:lnTo>
                  <a:lnTo>
                    <a:pt x="4764" y="7154"/>
                  </a:lnTo>
                  <a:lnTo>
                    <a:pt x="4764" y="7077"/>
                  </a:lnTo>
                  <a:lnTo>
                    <a:pt x="4690" y="7077"/>
                  </a:lnTo>
                  <a:lnTo>
                    <a:pt x="4690" y="6999"/>
                  </a:lnTo>
                  <a:lnTo>
                    <a:pt x="4614" y="6999"/>
                  </a:lnTo>
                  <a:lnTo>
                    <a:pt x="4614" y="6921"/>
                  </a:lnTo>
                  <a:lnTo>
                    <a:pt x="4538" y="6921"/>
                  </a:lnTo>
                  <a:lnTo>
                    <a:pt x="4538" y="6843"/>
                  </a:lnTo>
                  <a:lnTo>
                    <a:pt x="4475" y="6843"/>
                  </a:lnTo>
                  <a:lnTo>
                    <a:pt x="4475" y="6765"/>
                  </a:lnTo>
                  <a:lnTo>
                    <a:pt x="4421" y="6765"/>
                  </a:lnTo>
                  <a:lnTo>
                    <a:pt x="4421" y="6688"/>
                  </a:lnTo>
                  <a:lnTo>
                    <a:pt x="4361" y="6688"/>
                  </a:lnTo>
                  <a:lnTo>
                    <a:pt x="4361" y="6610"/>
                  </a:lnTo>
                  <a:lnTo>
                    <a:pt x="4302" y="6610"/>
                  </a:lnTo>
                  <a:lnTo>
                    <a:pt x="4302" y="6532"/>
                  </a:lnTo>
                  <a:lnTo>
                    <a:pt x="4247" y="6532"/>
                  </a:lnTo>
                  <a:lnTo>
                    <a:pt x="4247" y="6454"/>
                  </a:lnTo>
                  <a:lnTo>
                    <a:pt x="4197" y="6454"/>
                  </a:lnTo>
                  <a:lnTo>
                    <a:pt x="4197" y="6377"/>
                  </a:lnTo>
                  <a:lnTo>
                    <a:pt x="4147" y="6377"/>
                  </a:lnTo>
                  <a:lnTo>
                    <a:pt x="4147" y="6299"/>
                  </a:lnTo>
                  <a:lnTo>
                    <a:pt x="4099" y="6299"/>
                  </a:lnTo>
                  <a:lnTo>
                    <a:pt x="4099" y="6221"/>
                  </a:lnTo>
                  <a:lnTo>
                    <a:pt x="4053" y="6221"/>
                  </a:lnTo>
                  <a:lnTo>
                    <a:pt x="4053" y="6143"/>
                  </a:lnTo>
                  <a:lnTo>
                    <a:pt x="4012" y="6143"/>
                  </a:lnTo>
                  <a:lnTo>
                    <a:pt x="4012" y="6066"/>
                  </a:lnTo>
                  <a:lnTo>
                    <a:pt x="3969" y="6066"/>
                  </a:lnTo>
                  <a:lnTo>
                    <a:pt x="3969" y="5988"/>
                  </a:lnTo>
                  <a:lnTo>
                    <a:pt x="3928" y="5988"/>
                  </a:lnTo>
                  <a:lnTo>
                    <a:pt x="3928" y="5910"/>
                  </a:lnTo>
                  <a:lnTo>
                    <a:pt x="3887" y="5910"/>
                  </a:lnTo>
                  <a:lnTo>
                    <a:pt x="3887" y="5832"/>
                  </a:lnTo>
                  <a:lnTo>
                    <a:pt x="3853" y="5832"/>
                  </a:lnTo>
                  <a:lnTo>
                    <a:pt x="3853" y="5754"/>
                  </a:lnTo>
                  <a:lnTo>
                    <a:pt x="3810" y="5754"/>
                  </a:lnTo>
                  <a:lnTo>
                    <a:pt x="3810" y="5677"/>
                  </a:lnTo>
                  <a:lnTo>
                    <a:pt x="3767" y="5677"/>
                  </a:lnTo>
                  <a:lnTo>
                    <a:pt x="3767" y="5599"/>
                  </a:lnTo>
                  <a:lnTo>
                    <a:pt x="3725" y="5599"/>
                  </a:lnTo>
                  <a:lnTo>
                    <a:pt x="3725" y="5521"/>
                  </a:lnTo>
                  <a:lnTo>
                    <a:pt x="3693" y="5521"/>
                  </a:lnTo>
                  <a:lnTo>
                    <a:pt x="3693" y="5443"/>
                  </a:lnTo>
                  <a:lnTo>
                    <a:pt x="3659" y="5443"/>
                  </a:lnTo>
                  <a:lnTo>
                    <a:pt x="3659" y="5366"/>
                  </a:lnTo>
                  <a:lnTo>
                    <a:pt x="3624" y="5366"/>
                  </a:lnTo>
                  <a:lnTo>
                    <a:pt x="3624" y="5288"/>
                  </a:lnTo>
                  <a:lnTo>
                    <a:pt x="3591" y="5288"/>
                  </a:lnTo>
                  <a:lnTo>
                    <a:pt x="3591" y="5210"/>
                  </a:lnTo>
                  <a:lnTo>
                    <a:pt x="3548" y="5210"/>
                  </a:lnTo>
                  <a:lnTo>
                    <a:pt x="3548" y="5132"/>
                  </a:lnTo>
                  <a:lnTo>
                    <a:pt x="3512" y="5132"/>
                  </a:lnTo>
                  <a:lnTo>
                    <a:pt x="3512" y="5055"/>
                  </a:lnTo>
                  <a:lnTo>
                    <a:pt x="3482" y="5055"/>
                  </a:lnTo>
                  <a:lnTo>
                    <a:pt x="3482" y="4977"/>
                  </a:lnTo>
                  <a:lnTo>
                    <a:pt x="3450" y="4977"/>
                  </a:lnTo>
                  <a:lnTo>
                    <a:pt x="3450" y="4899"/>
                  </a:lnTo>
                  <a:lnTo>
                    <a:pt x="3418" y="4899"/>
                  </a:lnTo>
                  <a:lnTo>
                    <a:pt x="3418" y="4821"/>
                  </a:lnTo>
                  <a:lnTo>
                    <a:pt x="3377" y="4821"/>
                  </a:lnTo>
                  <a:lnTo>
                    <a:pt x="3377" y="4743"/>
                  </a:lnTo>
                  <a:lnTo>
                    <a:pt x="3346" y="4743"/>
                  </a:lnTo>
                  <a:lnTo>
                    <a:pt x="3346" y="4666"/>
                  </a:lnTo>
                  <a:lnTo>
                    <a:pt x="3317" y="4666"/>
                  </a:lnTo>
                  <a:lnTo>
                    <a:pt x="3317" y="4588"/>
                  </a:lnTo>
                  <a:lnTo>
                    <a:pt x="3286" y="4588"/>
                  </a:lnTo>
                  <a:lnTo>
                    <a:pt x="3286" y="4510"/>
                  </a:lnTo>
                  <a:lnTo>
                    <a:pt x="3247" y="4510"/>
                  </a:lnTo>
                  <a:lnTo>
                    <a:pt x="3247" y="4432"/>
                  </a:lnTo>
                  <a:lnTo>
                    <a:pt x="3218" y="4432"/>
                  </a:lnTo>
                  <a:lnTo>
                    <a:pt x="3218" y="4355"/>
                  </a:lnTo>
                  <a:lnTo>
                    <a:pt x="3191" y="4355"/>
                  </a:lnTo>
                  <a:lnTo>
                    <a:pt x="3191" y="4277"/>
                  </a:lnTo>
                  <a:lnTo>
                    <a:pt x="3161" y="4277"/>
                  </a:lnTo>
                  <a:lnTo>
                    <a:pt x="3161" y="4199"/>
                  </a:lnTo>
                  <a:lnTo>
                    <a:pt x="3135" y="4199"/>
                  </a:lnTo>
                  <a:lnTo>
                    <a:pt x="3135" y="4121"/>
                  </a:lnTo>
                  <a:lnTo>
                    <a:pt x="3126" y="4121"/>
                  </a:lnTo>
                  <a:lnTo>
                    <a:pt x="3126" y="4044"/>
                  </a:lnTo>
                  <a:lnTo>
                    <a:pt x="3111" y="4044"/>
                  </a:lnTo>
                  <a:lnTo>
                    <a:pt x="3111" y="3966"/>
                  </a:lnTo>
                  <a:lnTo>
                    <a:pt x="3098" y="3966"/>
                  </a:lnTo>
                  <a:lnTo>
                    <a:pt x="3098" y="3888"/>
                  </a:lnTo>
                  <a:lnTo>
                    <a:pt x="3083" y="3888"/>
                  </a:lnTo>
                  <a:lnTo>
                    <a:pt x="3083" y="3810"/>
                  </a:lnTo>
                  <a:lnTo>
                    <a:pt x="3064" y="3810"/>
                  </a:lnTo>
                  <a:lnTo>
                    <a:pt x="3064" y="3732"/>
                  </a:lnTo>
                  <a:lnTo>
                    <a:pt x="3050" y="3732"/>
                  </a:lnTo>
                  <a:lnTo>
                    <a:pt x="3050" y="3655"/>
                  </a:lnTo>
                  <a:lnTo>
                    <a:pt x="3036" y="3655"/>
                  </a:lnTo>
                  <a:lnTo>
                    <a:pt x="3036" y="3577"/>
                  </a:lnTo>
                  <a:lnTo>
                    <a:pt x="3022" y="3577"/>
                  </a:lnTo>
                  <a:lnTo>
                    <a:pt x="3022" y="3499"/>
                  </a:lnTo>
                  <a:lnTo>
                    <a:pt x="3012" y="3499"/>
                  </a:lnTo>
                  <a:lnTo>
                    <a:pt x="3012" y="3421"/>
                  </a:lnTo>
                  <a:lnTo>
                    <a:pt x="2986" y="3421"/>
                  </a:lnTo>
                  <a:lnTo>
                    <a:pt x="2986" y="3344"/>
                  </a:lnTo>
                  <a:lnTo>
                    <a:pt x="2955" y="3344"/>
                  </a:lnTo>
                  <a:lnTo>
                    <a:pt x="2955" y="3266"/>
                  </a:lnTo>
                  <a:lnTo>
                    <a:pt x="2929" y="3266"/>
                  </a:lnTo>
                  <a:lnTo>
                    <a:pt x="2929" y="3188"/>
                  </a:lnTo>
                  <a:lnTo>
                    <a:pt x="2899" y="3188"/>
                  </a:lnTo>
                  <a:lnTo>
                    <a:pt x="2899" y="3110"/>
                  </a:lnTo>
                  <a:lnTo>
                    <a:pt x="2860" y="3110"/>
                  </a:lnTo>
                  <a:lnTo>
                    <a:pt x="2860" y="3033"/>
                  </a:lnTo>
                  <a:lnTo>
                    <a:pt x="2829" y="3033"/>
                  </a:lnTo>
                  <a:lnTo>
                    <a:pt x="2829" y="2955"/>
                  </a:lnTo>
                  <a:lnTo>
                    <a:pt x="2800" y="2955"/>
                  </a:lnTo>
                  <a:lnTo>
                    <a:pt x="2800" y="2877"/>
                  </a:lnTo>
                  <a:lnTo>
                    <a:pt x="2770" y="2877"/>
                  </a:lnTo>
                  <a:lnTo>
                    <a:pt x="2770" y="2799"/>
                  </a:lnTo>
                  <a:lnTo>
                    <a:pt x="2728" y="2799"/>
                  </a:lnTo>
                  <a:lnTo>
                    <a:pt x="2728" y="2721"/>
                  </a:lnTo>
                  <a:lnTo>
                    <a:pt x="2696" y="2721"/>
                  </a:lnTo>
                  <a:lnTo>
                    <a:pt x="2696" y="2644"/>
                  </a:lnTo>
                  <a:lnTo>
                    <a:pt x="2664" y="2644"/>
                  </a:lnTo>
                  <a:lnTo>
                    <a:pt x="2664" y="2566"/>
                  </a:lnTo>
                  <a:lnTo>
                    <a:pt x="2634" y="2566"/>
                  </a:lnTo>
                  <a:lnTo>
                    <a:pt x="2634" y="2488"/>
                  </a:lnTo>
                  <a:lnTo>
                    <a:pt x="2599" y="2488"/>
                  </a:lnTo>
                  <a:lnTo>
                    <a:pt x="2599" y="2410"/>
                  </a:lnTo>
                  <a:lnTo>
                    <a:pt x="2556" y="2410"/>
                  </a:lnTo>
                  <a:lnTo>
                    <a:pt x="2556" y="2333"/>
                  </a:lnTo>
                  <a:lnTo>
                    <a:pt x="2522" y="2333"/>
                  </a:lnTo>
                  <a:lnTo>
                    <a:pt x="2522" y="2255"/>
                  </a:lnTo>
                  <a:lnTo>
                    <a:pt x="2487" y="2255"/>
                  </a:lnTo>
                  <a:lnTo>
                    <a:pt x="2487" y="2177"/>
                  </a:lnTo>
                  <a:lnTo>
                    <a:pt x="2453" y="2177"/>
                  </a:lnTo>
                  <a:lnTo>
                    <a:pt x="2453" y="2099"/>
                  </a:lnTo>
                  <a:lnTo>
                    <a:pt x="2421" y="2099"/>
                  </a:lnTo>
                  <a:lnTo>
                    <a:pt x="2421" y="2022"/>
                  </a:lnTo>
                  <a:lnTo>
                    <a:pt x="2379" y="2022"/>
                  </a:lnTo>
                  <a:lnTo>
                    <a:pt x="2379" y="1944"/>
                  </a:lnTo>
                  <a:lnTo>
                    <a:pt x="2336" y="1944"/>
                  </a:lnTo>
                  <a:lnTo>
                    <a:pt x="2336" y="1866"/>
                  </a:lnTo>
                  <a:lnTo>
                    <a:pt x="2293" y="1866"/>
                  </a:lnTo>
                  <a:lnTo>
                    <a:pt x="2293" y="1788"/>
                  </a:lnTo>
                  <a:lnTo>
                    <a:pt x="2259" y="1788"/>
                  </a:lnTo>
                  <a:lnTo>
                    <a:pt x="2259" y="1710"/>
                  </a:lnTo>
                  <a:lnTo>
                    <a:pt x="2219" y="1710"/>
                  </a:lnTo>
                  <a:lnTo>
                    <a:pt x="2219" y="1633"/>
                  </a:lnTo>
                  <a:lnTo>
                    <a:pt x="2177" y="1633"/>
                  </a:lnTo>
                  <a:lnTo>
                    <a:pt x="2177" y="1555"/>
                  </a:lnTo>
                  <a:lnTo>
                    <a:pt x="2134" y="1555"/>
                  </a:lnTo>
                  <a:lnTo>
                    <a:pt x="2134" y="1477"/>
                  </a:lnTo>
                  <a:lnTo>
                    <a:pt x="2092" y="1477"/>
                  </a:lnTo>
                  <a:lnTo>
                    <a:pt x="2092" y="1399"/>
                  </a:lnTo>
                  <a:lnTo>
                    <a:pt x="2047" y="1399"/>
                  </a:lnTo>
                  <a:lnTo>
                    <a:pt x="2047" y="1322"/>
                  </a:lnTo>
                  <a:lnTo>
                    <a:pt x="1998" y="1322"/>
                  </a:lnTo>
                  <a:lnTo>
                    <a:pt x="1998" y="1244"/>
                  </a:lnTo>
                  <a:lnTo>
                    <a:pt x="1949" y="1244"/>
                  </a:lnTo>
                  <a:lnTo>
                    <a:pt x="1949" y="1166"/>
                  </a:lnTo>
                  <a:lnTo>
                    <a:pt x="1898" y="1166"/>
                  </a:lnTo>
                  <a:lnTo>
                    <a:pt x="1898" y="1088"/>
                  </a:lnTo>
                  <a:lnTo>
                    <a:pt x="1844" y="1088"/>
                  </a:lnTo>
                  <a:lnTo>
                    <a:pt x="1844" y="1011"/>
                  </a:lnTo>
                  <a:lnTo>
                    <a:pt x="1784" y="1011"/>
                  </a:lnTo>
                  <a:lnTo>
                    <a:pt x="1784" y="933"/>
                  </a:lnTo>
                  <a:lnTo>
                    <a:pt x="1724" y="933"/>
                  </a:lnTo>
                  <a:lnTo>
                    <a:pt x="1724" y="855"/>
                  </a:lnTo>
                  <a:lnTo>
                    <a:pt x="1671" y="855"/>
                  </a:lnTo>
                  <a:lnTo>
                    <a:pt x="1671" y="777"/>
                  </a:lnTo>
                  <a:lnTo>
                    <a:pt x="1608" y="777"/>
                  </a:lnTo>
                  <a:lnTo>
                    <a:pt x="1608" y="699"/>
                  </a:lnTo>
                  <a:lnTo>
                    <a:pt x="1530" y="699"/>
                  </a:lnTo>
                  <a:lnTo>
                    <a:pt x="1530" y="622"/>
                  </a:lnTo>
                  <a:lnTo>
                    <a:pt x="1455" y="622"/>
                  </a:lnTo>
                  <a:lnTo>
                    <a:pt x="1455" y="544"/>
                  </a:lnTo>
                  <a:lnTo>
                    <a:pt x="1381" y="544"/>
                  </a:lnTo>
                  <a:lnTo>
                    <a:pt x="1381" y="466"/>
                  </a:lnTo>
                  <a:lnTo>
                    <a:pt x="1275" y="466"/>
                  </a:lnTo>
                  <a:lnTo>
                    <a:pt x="1275" y="388"/>
                  </a:lnTo>
                  <a:lnTo>
                    <a:pt x="1184" y="388"/>
                  </a:lnTo>
                  <a:lnTo>
                    <a:pt x="1184" y="311"/>
                  </a:lnTo>
                  <a:lnTo>
                    <a:pt x="1070" y="311"/>
                  </a:lnTo>
                  <a:lnTo>
                    <a:pt x="1070" y="233"/>
                  </a:lnTo>
                  <a:lnTo>
                    <a:pt x="910" y="233"/>
                  </a:lnTo>
                  <a:lnTo>
                    <a:pt x="910" y="155"/>
                  </a:lnTo>
                  <a:lnTo>
                    <a:pt x="715" y="155"/>
                  </a:lnTo>
                  <a:lnTo>
                    <a:pt x="715" y="77"/>
                  </a:lnTo>
                  <a:lnTo>
                    <a:pt x="439" y="77"/>
                  </a:lnTo>
                  <a:lnTo>
                    <a:pt x="439" y="0"/>
                  </a:lnTo>
                  <a:lnTo>
                    <a:pt x="0" y="0"/>
                  </a:lnTo>
                </a:path>
              </a:pathLst>
            </a:custGeom>
            <a:noFill/>
            <a:ln w="30163">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61161" name="Freeform 39"/>
            <p:cNvSpPr>
              <a:spLocks/>
            </p:cNvSpPr>
            <p:nvPr/>
          </p:nvSpPr>
          <p:spPr bwMode="auto">
            <a:xfrm flipV="1">
              <a:off x="1614" y="1438"/>
              <a:ext cx="2395" cy="983"/>
            </a:xfrm>
            <a:custGeom>
              <a:avLst/>
              <a:gdLst>
                <a:gd name="T0" fmla="*/ 0 w 6149"/>
                <a:gd name="T1" fmla="*/ 0 h 7777"/>
                <a:gd name="T2" fmla="*/ 0 w 6149"/>
                <a:gd name="T3" fmla="*/ 0 h 7777"/>
                <a:gd name="T4" fmla="*/ 0 w 6149"/>
                <a:gd name="T5" fmla="*/ 0 h 7777"/>
                <a:gd name="T6" fmla="*/ 0 w 6149"/>
                <a:gd name="T7" fmla="*/ 0 h 7777"/>
                <a:gd name="T8" fmla="*/ 0 w 6149"/>
                <a:gd name="T9" fmla="*/ 0 h 7777"/>
                <a:gd name="T10" fmla="*/ 0 w 6149"/>
                <a:gd name="T11" fmla="*/ 0 h 7777"/>
                <a:gd name="T12" fmla="*/ 0 w 6149"/>
                <a:gd name="T13" fmla="*/ 0 h 7777"/>
                <a:gd name="T14" fmla="*/ 0 w 6149"/>
                <a:gd name="T15" fmla="*/ 0 h 7777"/>
                <a:gd name="T16" fmla="*/ 0 w 6149"/>
                <a:gd name="T17" fmla="*/ 0 h 7777"/>
                <a:gd name="T18" fmla="*/ 0 w 6149"/>
                <a:gd name="T19" fmla="*/ 0 h 7777"/>
                <a:gd name="T20" fmla="*/ 0 w 6149"/>
                <a:gd name="T21" fmla="*/ 0 h 7777"/>
                <a:gd name="T22" fmla="*/ 0 w 6149"/>
                <a:gd name="T23" fmla="*/ 0 h 7777"/>
                <a:gd name="T24" fmla="*/ 0 w 6149"/>
                <a:gd name="T25" fmla="*/ 0 h 7777"/>
                <a:gd name="T26" fmla="*/ 0 w 6149"/>
                <a:gd name="T27" fmla="*/ 0 h 7777"/>
                <a:gd name="T28" fmla="*/ 0 w 6149"/>
                <a:gd name="T29" fmla="*/ 0 h 7777"/>
                <a:gd name="T30" fmla="*/ 0 w 6149"/>
                <a:gd name="T31" fmla="*/ 0 h 7777"/>
                <a:gd name="T32" fmla="*/ 0 w 6149"/>
                <a:gd name="T33" fmla="*/ 0 h 7777"/>
                <a:gd name="T34" fmla="*/ 0 w 6149"/>
                <a:gd name="T35" fmla="*/ 0 h 7777"/>
                <a:gd name="T36" fmla="*/ 0 w 6149"/>
                <a:gd name="T37" fmla="*/ 0 h 7777"/>
                <a:gd name="T38" fmla="*/ 0 w 6149"/>
                <a:gd name="T39" fmla="*/ 0 h 7777"/>
                <a:gd name="T40" fmla="*/ 0 w 6149"/>
                <a:gd name="T41" fmla="*/ 0 h 7777"/>
                <a:gd name="T42" fmla="*/ 0 w 6149"/>
                <a:gd name="T43" fmla="*/ 0 h 7777"/>
                <a:gd name="T44" fmla="*/ 0 w 6149"/>
                <a:gd name="T45" fmla="*/ 0 h 7777"/>
                <a:gd name="T46" fmla="*/ 0 w 6149"/>
                <a:gd name="T47" fmla="*/ 0 h 7777"/>
                <a:gd name="T48" fmla="*/ 0 w 6149"/>
                <a:gd name="T49" fmla="*/ 0 h 7777"/>
                <a:gd name="T50" fmla="*/ 0 w 6149"/>
                <a:gd name="T51" fmla="*/ 0 h 7777"/>
                <a:gd name="T52" fmla="*/ 0 w 6149"/>
                <a:gd name="T53" fmla="*/ 0 h 7777"/>
                <a:gd name="T54" fmla="*/ 0 w 6149"/>
                <a:gd name="T55" fmla="*/ 0 h 7777"/>
                <a:gd name="T56" fmla="*/ 0 w 6149"/>
                <a:gd name="T57" fmla="*/ 0 h 7777"/>
                <a:gd name="T58" fmla="*/ 0 w 6149"/>
                <a:gd name="T59" fmla="*/ 0 h 7777"/>
                <a:gd name="T60" fmla="*/ 0 w 6149"/>
                <a:gd name="T61" fmla="*/ 0 h 7777"/>
                <a:gd name="T62" fmla="*/ 0 w 6149"/>
                <a:gd name="T63" fmla="*/ 0 h 7777"/>
                <a:gd name="T64" fmla="*/ 0 w 6149"/>
                <a:gd name="T65" fmla="*/ 0 h 7777"/>
                <a:gd name="T66" fmla="*/ 0 w 6149"/>
                <a:gd name="T67" fmla="*/ 0 h 7777"/>
                <a:gd name="T68" fmla="*/ 0 w 6149"/>
                <a:gd name="T69" fmla="*/ 0 h 7777"/>
                <a:gd name="T70" fmla="*/ 0 w 6149"/>
                <a:gd name="T71" fmla="*/ 0 h 7777"/>
                <a:gd name="T72" fmla="*/ 0 w 6149"/>
                <a:gd name="T73" fmla="*/ 0 h 7777"/>
                <a:gd name="T74" fmla="*/ 0 w 6149"/>
                <a:gd name="T75" fmla="*/ 0 h 7777"/>
                <a:gd name="T76" fmla="*/ 0 w 6149"/>
                <a:gd name="T77" fmla="*/ 0 h 7777"/>
                <a:gd name="T78" fmla="*/ 0 w 6149"/>
                <a:gd name="T79" fmla="*/ 0 h 7777"/>
                <a:gd name="T80" fmla="*/ 0 w 6149"/>
                <a:gd name="T81" fmla="*/ 0 h 7777"/>
                <a:gd name="T82" fmla="*/ 0 w 6149"/>
                <a:gd name="T83" fmla="*/ 0 h 7777"/>
                <a:gd name="T84" fmla="*/ 0 w 6149"/>
                <a:gd name="T85" fmla="*/ 0 h 7777"/>
                <a:gd name="T86" fmla="*/ 0 w 6149"/>
                <a:gd name="T87" fmla="*/ 0 h 7777"/>
                <a:gd name="T88" fmla="*/ 0 w 6149"/>
                <a:gd name="T89" fmla="*/ 0 h 7777"/>
                <a:gd name="T90" fmla="*/ 0 w 6149"/>
                <a:gd name="T91" fmla="*/ 0 h 7777"/>
                <a:gd name="T92" fmla="*/ 0 w 6149"/>
                <a:gd name="T93" fmla="*/ 0 h 7777"/>
                <a:gd name="T94" fmla="*/ 0 w 6149"/>
                <a:gd name="T95" fmla="*/ 0 h 7777"/>
                <a:gd name="T96" fmla="*/ 0 w 6149"/>
                <a:gd name="T97" fmla="*/ 0 h 7777"/>
                <a:gd name="T98" fmla="*/ 0 w 6149"/>
                <a:gd name="T99" fmla="*/ 0 h 7777"/>
                <a:gd name="T100" fmla="*/ 0 w 6149"/>
                <a:gd name="T101" fmla="*/ 0 h 7777"/>
                <a:gd name="T102" fmla="*/ 0 w 6149"/>
                <a:gd name="T103" fmla="*/ 0 h 7777"/>
                <a:gd name="T104" fmla="*/ 0 w 6149"/>
                <a:gd name="T105" fmla="*/ 0 h 7777"/>
                <a:gd name="T106" fmla="*/ 0 w 6149"/>
                <a:gd name="T107" fmla="*/ 0 h 7777"/>
                <a:gd name="T108" fmla="*/ 0 w 6149"/>
                <a:gd name="T109" fmla="*/ 0 h 7777"/>
                <a:gd name="T110" fmla="*/ 0 w 6149"/>
                <a:gd name="T111" fmla="*/ 0 h 7777"/>
                <a:gd name="T112" fmla="*/ 0 w 6149"/>
                <a:gd name="T113" fmla="*/ 0 h 7777"/>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6149"/>
                <a:gd name="T172" fmla="*/ 0 h 7777"/>
                <a:gd name="T173" fmla="*/ 6149 w 6149"/>
                <a:gd name="T174" fmla="*/ 7777 h 7777"/>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6149" h="7777">
                  <a:moveTo>
                    <a:pt x="0" y="0"/>
                  </a:moveTo>
                  <a:lnTo>
                    <a:pt x="0" y="0"/>
                  </a:lnTo>
                  <a:lnTo>
                    <a:pt x="0" y="77"/>
                  </a:lnTo>
                  <a:lnTo>
                    <a:pt x="210" y="77"/>
                  </a:lnTo>
                  <a:lnTo>
                    <a:pt x="210" y="155"/>
                  </a:lnTo>
                  <a:lnTo>
                    <a:pt x="442" y="155"/>
                  </a:lnTo>
                  <a:lnTo>
                    <a:pt x="442" y="233"/>
                  </a:lnTo>
                  <a:lnTo>
                    <a:pt x="716" y="233"/>
                  </a:lnTo>
                  <a:lnTo>
                    <a:pt x="716" y="311"/>
                  </a:lnTo>
                  <a:lnTo>
                    <a:pt x="820" y="311"/>
                  </a:lnTo>
                  <a:lnTo>
                    <a:pt x="820" y="388"/>
                  </a:lnTo>
                  <a:lnTo>
                    <a:pt x="913" y="388"/>
                  </a:lnTo>
                  <a:lnTo>
                    <a:pt x="913" y="466"/>
                  </a:lnTo>
                  <a:lnTo>
                    <a:pt x="999" y="466"/>
                  </a:lnTo>
                  <a:lnTo>
                    <a:pt x="999" y="544"/>
                  </a:lnTo>
                  <a:lnTo>
                    <a:pt x="1143" y="544"/>
                  </a:lnTo>
                  <a:lnTo>
                    <a:pt x="1143" y="622"/>
                  </a:lnTo>
                  <a:lnTo>
                    <a:pt x="1211" y="622"/>
                  </a:lnTo>
                  <a:lnTo>
                    <a:pt x="1211" y="699"/>
                  </a:lnTo>
                  <a:lnTo>
                    <a:pt x="1276" y="699"/>
                  </a:lnTo>
                  <a:lnTo>
                    <a:pt x="1276" y="777"/>
                  </a:lnTo>
                  <a:lnTo>
                    <a:pt x="1343" y="777"/>
                  </a:lnTo>
                  <a:lnTo>
                    <a:pt x="1343" y="855"/>
                  </a:lnTo>
                  <a:lnTo>
                    <a:pt x="1424" y="855"/>
                  </a:lnTo>
                  <a:lnTo>
                    <a:pt x="1424" y="933"/>
                  </a:lnTo>
                  <a:lnTo>
                    <a:pt x="1512" y="933"/>
                  </a:lnTo>
                  <a:lnTo>
                    <a:pt x="1512" y="1011"/>
                  </a:lnTo>
                  <a:lnTo>
                    <a:pt x="1567" y="1011"/>
                  </a:lnTo>
                  <a:lnTo>
                    <a:pt x="1567" y="1088"/>
                  </a:lnTo>
                  <a:lnTo>
                    <a:pt x="1621" y="1088"/>
                  </a:lnTo>
                  <a:lnTo>
                    <a:pt x="1621" y="1166"/>
                  </a:lnTo>
                  <a:lnTo>
                    <a:pt x="1674" y="1166"/>
                  </a:lnTo>
                  <a:lnTo>
                    <a:pt x="1674" y="1244"/>
                  </a:lnTo>
                  <a:lnTo>
                    <a:pt x="1725" y="1244"/>
                  </a:lnTo>
                  <a:lnTo>
                    <a:pt x="1725" y="1322"/>
                  </a:lnTo>
                  <a:lnTo>
                    <a:pt x="1776" y="1322"/>
                  </a:lnTo>
                  <a:lnTo>
                    <a:pt x="1776" y="1399"/>
                  </a:lnTo>
                  <a:lnTo>
                    <a:pt x="1828" y="1399"/>
                  </a:lnTo>
                  <a:lnTo>
                    <a:pt x="1828" y="1477"/>
                  </a:lnTo>
                  <a:lnTo>
                    <a:pt x="1879" y="1477"/>
                  </a:lnTo>
                  <a:lnTo>
                    <a:pt x="1879" y="1555"/>
                  </a:lnTo>
                  <a:lnTo>
                    <a:pt x="1931" y="1555"/>
                  </a:lnTo>
                  <a:lnTo>
                    <a:pt x="1931" y="1633"/>
                  </a:lnTo>
                  <a:lnTo>
                    <a:pt x="1986" y="1633"/>
                  </a:lnTo>
                  <a:lnTo>
                    <a:pt x="1986" y="1710"/>
                  </a:lnTo>
                  <a:lnTo>
                    <a:pt x="2037" y="1710"/>
                  </a:lnTo>
                  <a:lnTo>
                    <a:pt x="2037" y="1788"/>
                  </a:lnTo>
                  <a:lnTo>
                    <a:pt x="2086" y="1788"/>
                  </a:lnTo>
                  <a:lnTo>
                    <a:pt x="2086" y="1866"/>
                  </a:lnTo>
                  <a:lnTo>
                    <a:pt x="2133" y="1866"/>
                  </a:lnTo>
                  <a:lnTo>
                    <a:pt x="2133" y="1944"/>
                  </a:lnTo>
                  <a:lnTo>
                    <a:pt x="2178" y="1944"/>
                  </a:lnTo>
                  <a:lnTo>
                    <a:pt x="2178" y="2022"/>
                  </a:lnTo>
                  <a:lnTo>
                    <a:pt x="2221" y="2022"/>
                  </a:lnTo>
                  <a:lnTo>
                    <a:pt x="2221" y="2099"/>
                  </a:lnTo>
                  <a:lnTo>
                    <a:pt x="2264" y="2099"/>
                  </a:lnTo>
                  <a:lnTo>
                    <a:pt x="2264" y="2177"/>
                  </a:lnTo>
                  <a:lnTo>
                    <a:pt x="2299" y="2177"/>
                  </a:lnTo>
                  <a:lnTo>
                    <a:pt x="2299" y="2255"/>
                  </a:lnTo>
                  <a:lnTo>
                    <a:pt x="2341" y="2255"/>
                  </a:lnTo>
                  <a:lnTo>
                    <a:pt x="2341" y="2333"/>
                  </a:lnTo>
                  <a:lnTo>
                    <a:pt x="2385" y="2333"/>
                  </a:lnTo>
                  <a:lnTo>
                    <a:pt x="2385" y="2410"/>
                  </a:lnTo>
                  <a:lnTo>
                    <a:pt x="2427" y="2410"/>
                  </a:lnTo>
                  <a:lnTo>
                    <a:pt x="2427" y="2488"/>
                  </a:lnTo>
                  <a:lnTo>
                    <a:pt x="2471" y="2488"/>
                  </a:lnTo>
                  <a:lnTo>
                    <a:pt x="2471" y="2566"/>
                  </a:lnTo>
                  <a:lnTo>
                    <a:pt x="2514" y="2566"/>
                  </a:lnTo>
                  <a:lnTo>
                    <a:pt x="2514" y="2644"/>
                  </a:lnTo>
                  <a:lnTo>
                    <a:pt x="2558" y="2644"/>
                  </a:lnTo>
                  <a:lnTo>
                    <a:pt x="2558" y="2721"/>
                  </a:lnTo>
                  <a:lnTo>
                    <a:pt x="2601" y="2721"/>
                  </a:lnTo>
                  <a:lnTo>
                    <a:pt x="2601" y="2799"/>
                  </a:lnTo>
                  <a:lnTo>
                    <a:pt x="2644" y="2799"/>
                  </a:lnTo>
                  <a:lnTo>
                    <a:pt x="2644" y="2877"/>
                  </a:lnTo>
                  <a:lnTo>
                    <a:pt x="2687" y="2877"/>
                  </a:lnTo>
                  <a:lnTo>
                    <a:pt x="2687" y="2955"/>
                  </a:lnTo>
                  <a:lnTo>
                    <a:pt x="2729" y="2955"/>
                  </a:lnTo>
                  <a:lnTo>
                    <a:pt x="2729" y="3033"/>
                  </a:lnTo>
                  <a:lnTo>
                    <a:pt x="2761" y="3033"/>
                  </a:lnTo>
                  <a:lnTo>
                    <a:pt x="2761" y="3110"/>
                  </a:lnTo>
                  <a:lnTo>
                    <a:pt x="2793" y="3110"/>
                  </a:lnTo>
                  <a:lnTo>
                    <a:pt x="2793" y="3188"/>
                  </a:lnTo>
                  <a:lnTo>
                    <a:pt x="2824" y="3188"/>
                  </a:lnTo>
                  <a:lnTo>
                    <a:pt x="2824" y="3266"/>
                  </a:lnTo>
                  <a:lnTo>
                    <a:pt x="2859" y="3266"/>
                  </a:lnTo>
                  <a:lnTo>
                    <a:pt x="2859" y="3344"/>
                  </a:lnTo>
                  <a:lnTo>
                    <a:pt x="2902" y="3344"/>
                  </a:lnTo>
                  <a:lnTo>
                    <a:pt x="2902" y="3421"/>
                  </a:lnTo>
                  <a:lnTo>
                    <a:pt x="2944" y="3421"/>
                  </a:lnTo>
                  <a:lnTo>
                    <a:pt x="2944" y="3499"/>
                  </a:lnTo>
                  <a:lnTo>
                    <a:pt x="2986" y="3499"/>
                  </a:lnTo>
                  <a:lnTo>
                    <a:pt x="2986" y="3577"/>
                  </a:lnTo>
                  <a:lnTo>
                    <a:pt x="3013" y="3577"/>
                  </a:lnTo>
                  <a:lnTo>
                    <a:pt x="3013" y="3655"/>
                  </a:lnTo>
                  <a:lnTo>
                    <a:pt x="3025" y="3655"/>
                  </a:lnTo>
                  <a:lnTo>
                    <a:pt x="3025" y="3732"/>
                  </a:lnTo>
                  <a:lnTo>
                    <a:pt x="3042" y="3732"/>
                  </a:lnTo>
                  <a:lnTo>
                    <a:pt x="3042" y="3810"/>
                  </a:lnTo>
                  <a:lnTo>
                    <a:pt x="3064" y="3810"/>
                  </a:lnTo>
                  <a:lnTo>
                    <a:pt x="3064" y="3888"/>
                  </a:lnTo>
                  <a:lnTo>
                    <a:pt x="3083" y="3888"/>
                  </a:lnTo>
                  <a:lnTo>
                    <a:pt x="3083" y="3966"/>
                  </a:lnTo>
                  <a:lnTo>
                    <a:pt x="3105" y="3966"/>
                  </a:lnTo>
                  <a:lnTo>
                    <a:pt x="3105" y="4044"/>
                  </a:lnTo>
                  <a:lnTo>
                    <a:pt x="3122" y="4044"/>
                  </a:lnTo>
                  <a:lnTo>
                    <a:pt x="3122" y="4121"/>
                  </a:lnTo>
                  <a:lnTo>
                    <a:pt x="3134" y="4121"/>
                  </a:lnTo>
                  <a:lnTo>
                    <a:pt x="3134" y="4199"/>
                  </a:lnTo>
                  <a:lnTo>
                    <a:pt x="3160" y="4199"/>
                  </a:lnTo>
                  <a:lnTo>
                    <a:pt x="3160" y="4277"/>
                  </a:lnTo>
                  <a:lnTo>
                    <a:pt x="3203" y="4277"/>
                  </a:lnTo>
                  <a:lnTo>
                    <a:pt x="3203" y="4355"/>
                  </a:lnTo>
                  <a:lnTo>
                    <a:pt x="3245" y="4355"/>
                  </a:lnTo>
                  <a:lnTo>
                    <a:pt x="3245" y="4432"/>
                  </a:lnTo>
                  <a:lnTo>
                    <a:pt x="3288" y="4432"/>
                  </a:lnTo>
                  <a:lnTo>
                    <a:pt x="3288" y="4510"/>
                  </a:lnTo>
                  <a:lnTo>
                    <a:pt x="3323" y="4510"/>
                  </a:lnTo>
                  <a:lnTo>
                    <a:pt x="3323" y="4588"/>
                  </a:lnTo>
                  <a:lnTo>
                    <a:pt x="3353" y="4588"/>
                  </a:lnTo>
                  <a:lnTo>
                    <a:pt x="3353" y="4666"/>
                  </a:lnTo>
                  <a:lnTo>
                    <a:pt x="3386" y="4666"/>
                  </a:lnTo>
                  <a:lnTo>
                    <a:pt x="3386" y="4743"/>
                  </a:lnTo>
                  <a:lnTo>
                    <a:pt x="3418" y="4743"/>
                  </a:lnTo>
                  <a:lnTo>
                    <a:pt x="3418" y="4821"/>
                  </a:lnTo>
                  <a:lnTo>
                    <a:pt x="3459" y="4821"/>
                  </a:lnTo>
                  <a:lnTo>
                    <a:pt x="3459" y="4899"/>
                  </a:lnTo>
                  <a:lnTo>
                    <a:pt x="3502" y="4899"/>
                  </a:lnTo>
                  <a:lnTo>
                    <a:pt x="3502" y="4977"/>
                  </a:lnTo>
                  <a:lnTo>
                    <a:pt x="3545" y="4977"/>
                  </a:lnTo>
                  <a:lnTo>
                    <a:pt x="3545" y="5055"/>
                  </a:lnTo>
                  <a:lnTo>
                    <a:pt x="3589" y="5055"/>
                  </a:lnTo>
                  <a:lnTo>
                    <a:pt x="3589" y="5132"/>
                  </a:lnTo>
                  <a:lnTo>
                    <a:pt x="3632" y="5132"/>
                  </a:lnTo>
                  <a:lnTo>
                    <a:pt x="3632" y="5210"/>
                  </a:lnTo>
                  <a:lnTo>
                    <a:pt x="3676" y="5210"/>
                  </a:lnTo>
                  <a:lnTo>
                    <a:pt x="3676" y="5288"/>
                  </a:lnTo>
                  <a:lnTo>
                    <a:pt x="3719" y="5288"/>
                  </a:lnTo>
                  <a:lnTo>
                    <a:pt x="3719" y="5366"/>
                  </a:lnTo>
                  <a:lnTo>
                    <a:pt x="3762" y="5366"/>
                  </a:lnTo>
                  <a:lnTo>
                    <a:pt x="3762" y="5443"/>
                  </a:lnTo>
                  <a:lnTo>
                    <a:pt x="3805" y="5443"/>
                  </a:lnTo>
                  <a:lnTo>
                    <a:pt x="3805" y="5521"/>
                  </a:lnTo>
                  <a:lnTo>
                    <a:pt x="3847" y="5521"/>
                  </a:lnTo>
                  <a:lnTo>
                    <a:pt x="3847" y="5599"/>
                  </a:lnTo>
                  <a:lnTo>
                    <a:pt x="3882" y="5599"/>
                  </a:lnTo>
                  <a:lnTo>
                    <a:pt x="3882" y="5677"/>
                  </a:lnTo>
                  <a:lnTo>
                    <a:pt x="3925" y="5677"/>
                  </a:lnTo>
                  <a:lnTo>
                    <a:pt x="3925" y="5754"/>
                  </a:lnTo>
                  <a:lnTo>
                    <a:pt x="3968" y="5754"/>
                  </a:lnTo>
                  <a:lnTo>
                    <a:pt x="3968" y="5832"/>
                  </a:lnTo>
                  <a:lnTo>
                    <a:pt x="4013" y="5832"/>
                  </a:lnTo>
                  <a:lnTo>
                    <a:pt x="4013" y="5910"/>
                  </a:lnTo>
                  <a:lnTo>
                    <a:pt x="4060" y="5910"/>
                  </a:lnTo>
                  <a:lnTo>
                    <a:pt x="4060" y="5988"/>
                  </a:lnTo>
                  <a:lnTo>
                    <a:pt x="4109" y="5988"/>
                  </a:lnTo>
                  <a:lnTo>
                    <a:pt x="4109" y="6066"/>
                  </a:lnTo>
                  <a:lnTo>
                    <a:pt x="4159" y="6066"/>
                  </a:lnTo>
                  <a:lnTo>
                    <a:pt x="4159" y="6143"/>
                  </a:lnTo>
                  <a:lnTo>
                    <a:pt x="4215" y="6143"/>
                  </a:lnTo>
                  <a:lnTo>
                    <a:pt x="4215" y="6221"/>
                  </a:lnTo>
                  <a:lnTo>
                    <a:pt x="4267" y="6221"/>
                  </a:lnTo>
                  <a:lnTo>
                    <a:pt x="4267" y="6299"/>
                  </a:lnTo>
                  <a:lnTo>
                    <a:pt x="4318" y="6299"/>
                  </a:lnTo>
                  <a:lnTo>
                    <a:pt x="4318" y="6377"/>
                  </a:lnTo>
                  <a:lnTo>
                    <a:pt x="4370" y="6377"/>
                  </a:lnTo>
                  <a:lnTo>
                    <a:pt x="4370" y="6454"/>
                  </a:lnTo>
                  <a:lnTo>
                    <a:pt x="4421" y="6454"/>
                  </a:lnTo>
                  <a:lnTo>
                    <a:pt x="4421" y="6532"/>
                  </a:lnTo>
                  <a:lnTo>
                    <a:pt x="4472" y="6532"/>
                  </a:lnTo>
                  <a:lnTo>
                    <a:pt x="4472" y="6610"/>
                  </a:lnTo>
                  <a:lnTo>
                    <a:pt x="4525" y="6610"/>
                  </a:lnTo>
                  <a:lnTo>
                    <a:pt x="4525" y="6688"/>
                  </a:lnTo>
                  <a:lnTo>
                    <a:pt x="4579" y="6688"/>
                  </a:lnTo>
                  <a:lnTo>
                    <a:pt x="4579" y="6765"/>
                  </a:lnTo>
                  <a:lnTo>
                    <a:pt x="4634" y="6765"/>
                  </a:lnTo>
                  <a:lnTo>
                    <a:pt x="4634" y="6843"/>
                  </a:lnTo>
                  <a:lnTo>
                    <a:pt x="4720" y="6843"/>
                  </a:lnTo>
                  <a:lnTo>
                    <a:pt x="4720" y="6921"/>
                  </a:lnTo>
                  <a:lnTo>
                    <a:pt x="4801" y="6921"/>
                  </a:lnTo>
                  <a:lnTo>
                    <a:pt x="4801" y="6999"/>
                  </a:lnTo>
                  <a:lnTo>
                    <a:pt x="4869" y="6999"/>
                  </a:lnTo>
                  <a:lnTo>
                    <a:pt x="4869" y="7077"/>
                  </a:lnTo>
                  <a:lnTo>
                    <a:pt x="4934" y="7077"/>
                  </a:lnTo>
                  <a:lnTo>
                    <a:pt x="4934" y="7154"/>
                  </a:lnTo>
                  <a:lnTo>
                    <a:pt x="5002" y="7154"/>
                  </a:lnTo>
                  <a:lnTo>
                    <a:pt x="5002" y="7232"/>
                  </a:lnTo>
                  <a:lnTo>
                    <a:pt x="5144" y="7232"/>
                  </a:lnTo>
                  <a:lnTo>
                    <a:pt x="5144" y="7310"/>
                  </a:lnTo>
                  <a:lnTo>
                    <a:pt x="5230" y="7310"/>
                  </a:lnTo>
                  <a:lnTo>
                    <a:pt x="5230" y="7388"/>
                  </a:lnTo>
                  <a:lnTo>
                    <a:pt x="5324" y="7388"/>
                  </a:lnTo>
                  <a:lnTo>
                    <a:pt x="5324" y="7465"/>
                  </a:lnTo>
                  <a:lnTo>
                    <a:pt x="5427" y="7465"/>
                  </a:lnTo>
                  <a:lnTo>
                    <a:pt x="5427" y="7543"/>
                  </a:lnTo>
                  <a:lnTo>
                    <a:pt x="5695" y="7543"/>
                  </a:lnTo>
                  <a:lnTo>
                    <a:pt x="5695" y="7621"/>
                  </a:lnTo>
                  <a:lnTo>
                    <a:pt x="5927" y="7621"/>
                  </a:lnTo>
                  <a:lnTo>
                    <a:pt x="5927" y="7699"/>
                  </a:lnTo>
                  <a:lnTo>
                    <a:pt x="6141" y="7699"/>
                  </a:lnTo>
                  <a:lnTo>
                    <a:pt x="6141" y="7777"/>
                  </a:lnTo>
                  <a:lnTo>
                    <a:pt x="6149" y="7777"/>
                  </a:lnTo>
                  <a:lnTo>
                    <a:pt x="6149" y="7699"/>
                  </a:lnTo>
                  <a:lnTo>
                    <a:pt x="6141" y="7699"/>
                  </a:lnTo>
                  <a:lnTo>
                    <a:pt x="6141" y="7621"/>
                  </a:lnTo>
                  <a:lnTo>
                    <a:pt x="5927" y="7621"/>
                  </a:lnTo>
                  <a:lnTo>
                    <a:pt x="5927" y="7543"/>
                  </a:lnTo>
                  <a:lnTo>
                    <a:pt x="5695" y="7543"/>
                  </a:lnTo>
                  <a:lnTo>
                    <a:pt x="5695" y="7465"/>
                  </a:lnTo>
                  <a:lnTo>
                    <a:pt x="5427" y="7465"/>
                  </a:lnTo>
                  <a:lnTo>
                    <a:pt x="5427" y="7388"/>
                  </a:lnTo>
                  <a:lnTo>
                    <a:pt x="5324" y="7388"/>
                  </a:lnTo>
                  <a:lnTo>
                    <a:pt x="5324" y="7310"/>
                  </a:lnTo>
                  <a:lnTo>
                    <a:pt x="5230" y="7310"/>
                  </a:lnTo>
                  <a:lnTo>
                    <a:pt x="5230" y="7232"/>
                  </a:lnTo>
                  <a:lnTo>
                    <a:pt x="5144" y="7232"/>
                  </a:lnTo>
                  <a:lnTo>
                    <a:pt x="5144" y="7154"/>
                  </a:lnTo>
                  <a:lnTo>
                    <a:pt x="5002" y="7154"/>
                  </a:lnTo>
                  <a:lnTo>
                    <a:pt x="5002" y="7077"/>
                  </a:lnTo>
                  <a:lnTo>
                    <a:pt x="4934" y="7077"/>
                  </a:lnTo>
                  <a:lnTo>
                    <a:pt x="4934" y="6999"/>
                  </a:lnTo>
                  <a:lnTo>
                    <a:pt x="4869" y="6999"/>
                  </a:lnTo>
                  <a:lnTo>
                    <a:pt x="4869" y="6921"/>
                  </a:lnTo>
                  <a:lnTo>
                    <a:pt x="4801" y="6921"/>
                  </a:lnTo>
                  <a:lnTo>
                    <a:pt x="4801" y="6843"/>
                  </a:lnTo>
                  <a:lnTo>
                    <a:pt x="4720" y="6843"/>
                  </a:lnTo>
                  <a:lnTo>
                    <a:pt x="4720" y="6765"/>
                  </a:lnTo>
                  <a:lnTo>
                    <a:pt x="4634" y="6765"/>
                  </a:lnTo>
                  <a:lnTo>
                    <a:pt x="4634" y="6688"/>
                  </a:lnTo>
                  <a:lnTo>
                    <a:pt x="4579" y="6688"/>
                  </a:lnTo>
                  <a:lnTo>
                    <a:pt x="4579" y="6610"/>
                  </a:lnTo>
                  <a:lnTo>
                    <a:pt x="4525" y="6610"/>
                  </a:lnTo>
                  <a:lnTo>
                    <a:pt x="4525" y="6532"/>
                  </a:lnTo>
                  <a:lnTo>
                    <a:pt x="4472" y="6532"/>
                  </a:lnTo>
                  <a:lnTo>
                    <a:pt x="4472" y="6454"/>
                  </a:lnTo>
                  <a:lnTo>
                    <a:pt x="4421" y="6454"/>
                  </a:lnTo>
                  <a:lnTo>
                    <a:pt x="4421" y="6377"/>
                  </a:lnTo>
                  <a:lnTo>
                    <a:pt x="4370" y="6377"/>
                  </a:lnTo>
                  <a:lnTo>
                    <a:pt x="4370" y="6299"/>
                  </a:lnTo>
                  <a:lnTo>
                    <a:pt x="4318" y="6299"/>
                  </a:lnTo>
                  <a:lnTo>
                    <a:pt x="4318" y="6221"/>
                  </a:lnTo>
                  <a:lnTo>
                    <a:pt x="4267" y="6221"/>
                  </a:lnTo>
                  <a:lnTo>
                    <a:pt x="4267" y="6143"/>
                  </a:lnTo>
                  <a:lnTo>
                    <a:pt x="4215" y="6143"/>
                  </a:lnTo>
                  <a:lnTo>
                    <a:pt x="4215" y="6066"/>
                  </a:lnTo>
                  <a:lnTo>
                    <a:pt x="4159" y="6066"/>
                  </a:lnTo>
                  <a:lnTo>
                    <a:pt x="4159" y="5988"/>
                  </a:lnTo>
                  <a:lnTo>
                    <a:pt x="4109" y="5988"/>
                  </a:lnTo>
                  <a:lnTo>
                    <a:pt x="4109" y="5910"/>
                  </a:lnTo>
                  <a:lnTo>
                    <a:pt x="4060" y="5910"/>
                  </a:lnTo>
                  <a:lnTo>
                    <a:pt x="4060" y="5832"/>
                  </a:lnTo>
                  <a:lnTo>
                    <a:pt x="4013" y="5832"/>
                  </a:lnTo>
                  <a:lnTo>
                    <a:pt x="4013" y="5754"/>
                  </a:lnTo>
                  <a:lnTo>
                    <a:pt x="3968" y="5754"/>
                  </a:lnTo>
                  <a:lnTo>
                    <a:pt x="3968" y="5677"/>
                  </a:lnTo>
                  <a:lnTo>
                    <a:pt x="3925" y="5677"/>
                  </a:lnTo>
                  <a:lnTo>
                    <a:pt x="3925" y="5599"/>
                  </a:lnTo>
                  <a:lnTo>
                    <a:pt x="3882" y="5599"/>
                  </a:lnTo>
                  <a:lnTo>
                    <a:pt x="3882" y="5521"/>
                  </a:lnTo>
                  <a:lnTo>
                    <a:pt x="3847" y="5521"/>
                  </a:lnTo>
                  <a:lnTo>
                    <a:pt x="3847" y="5443"/>
                  </a:lnTo>
                  <a:lnTo>
                    <a:pt x="3805" y="5443"/>
                  </a:lnTo>
                  <a:lnTo>
                    <a:pt x="3805" y="5366"/>
                  </a:lnTo>
                  <a:lnTo>
                    <a:pt x="3762" y="5366"/>
                  </a:lnTo>
                  <a:lnTo>
                    <a:pt x="3762" y="5288"/>
                  </a:lnTo>
                  <a:lnTo>
                    <a:pt x="3719" y="5288"/>
                  </a:lnTo>
                  <a:lnTo>
                    <a:pt x="3719" y="5210"/>
                  </a:lnTo>
                  <a:lnTo>
                    <a:pt x="3676" y="5210"/>
                  </a:lnTo>
                  <a:lnTo>
                    <a:pt x="3676" y="5132"/>
                  </a:lnTo>
                  <a:lnTo>
                    <a:pt x="3632" y="5132"/>
                  </a:lnTo>
                  <a:lnTo>
                    <a:pt x="3632" y="5055"/>
                  </a:lnTo>
                  <a:lnTo>
                    <a:pt x="3589" y="5055"/>
                  </a:lnTo>
                  <a:lnTo>
                    <a:pt x="3589" y="4977"/>
                  </a:lnTo>
                  <a:lnTo>
                    <a:pt x="3545" y="4977"/>
                  </a:lnTo>
                  <a:lnTo>
                    <a:pt x="3545" y="4899"/>
                  </a:lnTo>
                  <a:lnTo>
                    <a:pt x="3502" y="4899"/>
                  </a:lnTo>
                  <a:lnTo>
                    <a:pt x="3502" y="4821"/>
                  </a:lnTo>
                  <a:lnTo>
                    <a:pt x="3459" y="4821"/>
                  </a:lnTo>
                  <a:lnTo>
                    <a:pt x="3459" y="4743"/>
                  </a:lnTo>
                  <a:lnTo>
                    <a:pt x="3418" y="4743"/>
                  </a:lnTo>
                  <a:lnTo>
                    <a:pt x="3418" y="4666"/>
                  </a:lnTo>
                  <a:lnTo>
                    <a:pt x="3386" y="4666"/>
                  </a:lnTo>
                  <a:lnTo>
                    <a:pt x="3386" y="4588"/>
                  </a:lnTo>
                  <a:lnTo>
                    <a:pt x="3353" y="4588"/>
                  </a:lnTo>
                  <a:lnTo>
                    <a:pt x="3353" y="4510"/>
                  </a:lnTo>
                  <a:lnTo>
                    <a:pt x="3323" y="4510"/>
                  </a:lnTo>
                  <a:lnTo>
                    <a:pt x="3323" y="4432"/>
                  </a:lnTo>
                  <a:lnTo>
                    <a:pt x="3288" y="4432"/>
                  </a:lnTo>
                  <a:lnTo>
                    <a:pt x="3288" y="4355"/>
                  </a:lnTo>
                  <a:lnTo>
                    <a:pt x="3245" y="4355"/>
                  </a:lnTo>
                  <a:lnTo>
                    <a:pt x="3245" y="4277"/>
                  </a:lnTo>
                  <a:lnTo>
                    <a:pt x="3203" y="4277"/>
                  </a:lnTo>
                  <a:lnTo>
                    <a:pt x="3203" y="4199"/>
                  </a:lnTo>
                  <a:lnTo>
                    <a:pt x="3160" y="4199"/>
                  </a:lnTo>
                  <a:lnTo>
                    <a:pt x="3160" y="4121"/>
                  </a:lnTo>
                  <a:lnTo>
                    <a:pt x="3134" y="4121"/>
                  </a:lnTo>
                  <a:lnTo>
                    <a:pt x="3134" y="4044"/>
                  </a:lnTo>
                  <a:lnTo>
                    <a:pt x="3122" y="4044"/>
                  </a:lnTo>
                  <a:lnTo>
                    <a:pt x="3122" y="3966"/>
                  </a:lnTo>
                  <a:lnTo>
                    <a:pt x="3105" y="3966"/>
                  </a:lnTo>
                  <a:lnTo>
                    <a:pt x="3105" y="3888"/>
                  </a:lnTo>
                  <a:lnTo>
                    <a:pt x="3083" y="3888"/>
                  </a:lnTo>
                  <a:lnTo>
                    <a:pt x="3083" y="3810"/>
                  </a:lnTo>
                  <a:lnTo>
                    <a:pt x="3064" y="3810"/>
                  </a:lnTo>
                  <a:lnTo>
                    <a:pt x="3064" y="3732"/>
                  </a:lnTo>
                  <a:lnTo>
                    <a:pt x="3042" y="3732"/>
                  </a:lnTo>
                  <a:lnTo>
                    <a:pt x="3042" y="3655"/>
                  </a:lnTo>
                  <a:lnTo>
                    <a:pt x="3025" y="3655"/>
                  </a:lnTo>
                  <a:lnTo>
                    <a:pt x="3025" y="3577"/>
                  </a:lnTo>
                  <a:lnTo>
                    <a:pt x="3013" y="3577"/>
                  </a:lnTo>
                  <a:lnTo>
                    <a:pt x="3013" y="3499"/>
                  </a:lnTo>
                  <a:lnTo>
                    <a:pt x="2986" y="3499"/>
                  </a:lnTo>
                  <a:lnTo>
                    <a:pt x="2986" y="3421"/>
                  </a:lnTo>
                  <a:lnTo>
                    <a:pt x="2944" y="3421"/>
                  </a:lnTo>
                  <a:lnTo>
                    <a:pt x="2944" y="3344"/>
                  </a:lnTo>
                  <a:lnTo>
                    <a:pt x="2902" y="3344"/>
                  </a:lnTo>
                  <a:lnTo>
                    <a:pt x="2902" y="3266"/>
                  </a:lnTo>
                  <a:lnTo>
                    <a:pt x="2859" y="3266"/>
                  </a:lnTo>
                  <a:lnTo>
                    <a:pt x="2859" y="3188"/>
                  </a:lnTo>
                  <a:lnTo>
                    <a:pt x="2824" y="3188"/>
                  </a:lnTo>
                  <a:lnTo>
                    <a:pt x="2824" y="3110"/>
                  </a:lnTo>
                  <a:lnTo>
                    <a:pt x="2793" y="3110"/>
                  </a:lnTo>
                  <a:lnTo>
                    <a:pt x="2793" y="3033"/>
                  </a:lnTo>
                  <a:lnTo>
                    <a:pt x="2761" y="3033"/>
                  </a:lnTo>
                  <a:lnTo>
                    <a:pt x="2761" y="2955"/>
                  </a:lnTo>
                  <a:lnTo>
                    <a:pt x="2729" y="2955"/>
                  </a:lnTo>
                  <a:lnTo>
                    <a:pt x="2729" y="2877"/>
                  </a:lnTo>
                  <a:lnTo>
                    <a:pt x="2687" y="2877"/>
                  </a:lnTo>
                  <a:lnTo>
                    <a:pt x="2687" y="2799"/>
                  </a:lnTo>
                  <a:lnTo>
                    <a:pt x="2644" y="2799"/>
                  </a:lnTo>
                  <a:lnTo>
                    <a:pt x="2644" y="2721"/>
                  </a:lnTo>
                  <a:lnTo>
                    <a:pt x="2601" y="2721"/>
                  </a:lnTo>
                  <a:lnTo>
                    <a:pt x="2601" y="2644"/>
                  </a:lnTo>
                  <a:lnTo>
                    <a:pt x="2558" y="2644"/>
                  </a:lnTo>
                  <a:lnTo>
                    <a:pt x="2558" y="2566"/>
                  </a:lnTo>
                  <a:lnTo>
                    <a:pt x="2514" y="2566"/>
                  </a:lnTo>
                  <a:lnTo>
                    <a:pt x="2514" y="2488"/>
                  </a:lnTo>
                  <a:lnTo>
                    <a:pt x="2471" y="2488"/>
                  </a:lnTo>
                  <a:lnTo>
                    <a:pt x="2471" y="2410"/>
                  </a:lnTo>
                  <a:lnTo>
                    <a:pt x="2427" y="2410"/>
                  </a:lnTo>
                  <a:lnTo>
                    <a:pt x="2427" y="2333"/>
                  </a:lnTo>
                  <a:lnTo>
                    <a:pt x="2385" y="2333"/>
                  </a:lnTo>
                  <a:lnTo>
                    <a:pt x="2385" y="2255"/>
                  </a:lnTo>
                  <a:lnTo>
                    <a:pt x="2341" y="2255"/>
                  </a:lnTo>
                  <a:lnTo>
                    <a:pt x="2341" y="2177"/>
                  </a:lnTo>
                  <a:lnTo>
                    <a:pt x="2299" y="2177"/>
                  </a:lnTo>
                  <a:lnTo>
                    <a:pt x="2299" y="2099"/>
                  </a:lnTo>
                  <a:lnTo>
                    <a:pt x="2264" y="2099"/>
                  </a:lnTo>
                  <a:lnTo>
                    <a:pt x="2264" y="2022"/>
                  </a:lnTo>
                  <a:lnTo>
                    <a:pt x="2221" y="2022"/>
                  </a:lnTo>
                  <a:lnTo>
                    <a:pt x="2221" y="1944"/>
                  </a:lnTo>
                  <a:lnTo>
                    <a:pt x="2178" y="1944"/>
                  </a:lnTo>
                  <a:lnTo>
                    <a:pt x="2178" y="1866"/>
                  </a:lnTo>
                  <a:lnTo>
                    <a:pt x="2133" y="1866"/>
                  </a:lnTo>
                  <a:lnTo>
                    <a:pt x="2133" y="1788"/>
                  </a:lnTo>
                  <a:lnTo>
                    <a:pt x="2086" y="1788"/>
                  </a:lnTo>
                  <a:lnTo>
                    <a:pt x="2086" y="1710"/>
                  </a:lnTo>
                  <a:lnTo>
                    <a:pt x="2037" y="1710"/>
                  </a:lnTo>
                  <a:lnTo>
                    <a:pt x="2037" y="1633"/>
                  </a:lnTo>
                  <a:lnTo>
                    <a:pt x="1986" y="1633"/>
                  </a:lnTo>
                  <a:lnTo>
                    <a:pt x="1986" y="1555"/>
                  </a:lnTo>
                  <a:lnTo>
                    <a:pt x="1931" y="1555"/>
                  </a:lnTo>
                  <a:lnTo>
                    <a:pt x="1931" y="1477"/>
                  </a:lnTo>
                  <a:lnTo>
                    <a:pt x="1879" y="1477"/>
                  </a:lnTo>
                  <a:lnTo>
                    <a:pt x="1879" y="1399"/>
                  </a:lnTo>
                  <a:lnTo>
                    <a:pt x="1828" y="1399"/>
                  </a:lnTo>
                  <a:lnTo>
                    <a:pt x="1828" y="1322"/>
                  </a:lnTo>
                  <a:lnTo>
                    <a:pt x="1776" y="1322"/>
                  </a:lnTo>
                  <a:lnTo>
                    <a:pt x="1776" y="1244"/>
                  </a:lnTo>
                  <a:lnTo>
                    <a:pt x="1725" y="1244"/>
                  </a:lnTo>
                  <a:lnTo>
                    <a:pt x="1725" y="1166"/>
                  </a:lnTo>
                  <a:lnTo>
                    <a:pt x="1674" y="1166"/>
                  </a:lnTo>
                  <a:lnTo>
                    <a:pt x="1674" y="1088"/>
                  </a:lnTo>
                  <a:lnTo>
                    <a:pt x="1621" y="1088"/>
                  </a:lnTo>
                  <a:lnTo>
                    <a:pt x="1621" y="1011"/>
                  </a:lnTo>
                  <a:lnTo>
                    <a:pt x="1567" y="1011"/>
                  </a:lnTo>
                  <a:lnTo>
                    <a:pt x="1567" y="933"/>
                  </a:lnTo>
                  <a:lnTo>
                    <a:pt x="1512" y="933"/>
                  </a:lnTo>
                  <a:lnTo>
                    <a:pt x="1512" y="855"/>
                  </a:lnTo>
                  <a:lnTo>
                    <a:pt x="1424" y="855"/>
                  </a:lnTo>
                  <a:lnTo>
                    <a:pt x="1424" y="777"/>
                  </a:lnTo>
                  <a:lnTo>
                    <a:pt x="1343" y="777"/>
                  </a:lnTo>
                  <a:lnTo>
                    <a:pt x="1343" y="699"/>
                  </a:lnTo>
                  <a:lnTo>
                    <a:pt x="1276" y="699"/>
                  </a:lnTo>
                  <a:lnTo>
                    <a:pt x="1276" y="622"/>
                  </a:lnTo>
                  <a:lnTo>
                    <a:pt x="1211" y="622"/>
                  </a:lnTo>
                  <a:lnTo>
                    <a:pt x="1211" y="544"/>
                  </a:lnTo>
                  <a:lnTo>
                    <a:pt x="1143" y="544"/>
                  </a:lnTo>
                  <a:lnTo>
                    <a:pt x="1143" y="466"/>
                  </a:lnTo>
                  <a:lnTo>
                    <a:pt x="999" y="466"/>
                  </a:lnTo>
                  <a:lnTo>
                    <a:pt x="999" y="388"/>
                  </a:lnTo>
                  <a:lnTo>
                    <a:pt x="913" y="388"/>
                  </a:lnTo>
                  <a:lnTo>
                    <a:pt x="913" y="311"/>
                  </a:lnTo>
                  <a:lnTo>
                    <a:pt x="820" y="311"/>
                  </a:lnTo>
                  <a:lnTo>
                    <a:pt x="820" y="233"/>
                  </a:lnTo>
                  <a:lnTo>
                    <a:pt x="716" y="233"/>
                  </a:lnTo>
                  <a:lnTo>
                    <a:pt x="716" y="155"/>
                  </a:lnTo>
                  <a:lnTo>
                    <a:pt x="442" y="155"/>
                  </a:lnTo>
                  <a:lnTo>
                    <a:pt x="442" y="77"/>
                  </a:lnTo>
                  <a:lnTo>
                    <a:pt x="210" y="77"/>
                  </a:lnTo>
                  <a:lnTo>
                    <a:pt x="210" y="0"/>
                  </a:lnTo>
                  <a:lnTo>
                    <a:pt x="0" y="0"/>
                  </a:lnTo>
                </a:path>
              </a:pathLst>
            </a:custGeom>
            <a:noFill/>
            <a:ln w="30163">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61162" name="Freeform 40"/>
            <p:cNvSpPr>
              <a:spLocks/>
            </p:cNvSpPr>
            <p:nvPr/>
          </p:nvSpPr>
          <p:spPr bwMode="auto">
            <a:xfrm flipV="1">
              <a:off x="1614" y="1438"/>
              <a:ext cx="2395" cy="983"/>
            </a:xfrm>
            <a:custGeom>
              <a:avLst/>
              <a:gdLst>
                <a:gd name="T0" fmla="*/ 0 w 6149"/>
                <a:gd name="T1" fmla="*/ 0 h 7777"/>
                <a:gd name="T2" fmla="*/ 0 w 6149"/>
                <a:gd name="T3" fmla="*/ 0 h 7777"/>
                <a:gd name="T4" fmla="*/ 0 w 6149"/>
                <a:gd name="T5" fmla="*/ 0 h 7777"/>
                <a:gd name="T6" fmla="*/ 0 w 6149"/>
                <a:gd name="T7" fmla="*/ 0 h 7777"/>
                <a:gd name="T8" fmla="*/ 0 w 6149"/>
                <a:gd name="T9" fmla="*/ 0 h 7777"/>
                <a:gd name="T10" fmla="*/ 0 w 6149"/>
                <a:gd name="T11" fmla="*/ 0 h 7777"/>
                <a:gd name="T12" fmla="*/ 0 w 6149"/>
                <a:gd name="T13" fmla="*/ 0 h 7777"/>
                <a:gd name="T14" fmla="*/ 0 w 6149"/>
                <a:gd name="T15" fmla="*/ 0 h 7777"/>
                <a:gd name="T16" fmla="*/ 0 w 6149"/>
                <a:gd name="T17" fmla="*/ 0 h 7777"/>
                <a:gd name="T18" fmla="*/ 0 w 6149"/>
                <a:gd name="T19" fmla="*/ 0 h 7777"/>
                <a:gd name="T20" fmla="*/ 0 w 6149"/>
                <a:gd name="T21" fmla="*/ 0 h 7777"/>
                <a:gd name="T22" fmla="*/ 0 w 6149"/>
                <a:gd name="T23" fmla="*/ 0 h 7777"/>
                <a:gd name="T24" fmla="*/ 0 w 6149"/>
                <a:gd name="T25" fmla="*/ 0 h 7777"/>
                <a:gd name="T26" fmla="*/ 0 w 6149"/>
                <a:gd name="T27" fmla="*/ 0 h 7777"/>
                <a:gd name="T28" fmla="*/ 0 w 6149"/>
                <a:gd name="T29" fmla="*/ 0 h 7777"/>
                <a:gd name="T30" fmla="*/ 0 w 6149"/>
                <a:gd name="T31" fmla="*/ 0 h 7777"/>
                <a:gd name="T32" fmla="*/ 0 w 6149"/>
                <a:gd name="T33" fmla="*/ 0 h 7777"/>
                <a:gd name="T34" fmla="*/ 0 w 6149"/>
                <a:gd name="T35" fmla="*/ 0 h 7777"/>
                <a:gd name="T36" fmla="*/ 0 w 6149"/>
                <a:gd name="T37" fmla="*/ 0 h 7777"/>
                <a:gd name="T38" fmla="*/ 0 w 6149"/>
                <a:gd name="T39" fmla="*/ 0 h 7777"/>
                <a:gd name="T40" fmla="*/ 0 w 6149"/>
                <a:gd name="T41" fmla="*/ 0 h 7777"/>
                <a:gd name="T42" fmla="*/ 0 w 6149"/>
                <a:gd name="T43" fmla="*/ 0 h 7777"/>
                <a:gd name="T44" fmla="*/ 0 w 6149"/>
                <a:gd name="T45" fmla="*/ 0 h 7777"/>
                <a:gd name="T46" fmla="*/ 0 w 6149"/>
                <a:gd name="T47" fmla="*/ 0 h 7777"/>
                <a:gd name="T48" fmla="*/ 0 w 6149"/>
                <a:gd name="T49" fmla="*/ 0 h 7777"/>
                <a:gd name="T50" fmla="*/ 0 w 6149"/>
                <a:gd name="T51" fmla="*/ 0 h 7777"/>
                <a:gd name="T52" fmla="*/ 0 w 6149"/>
                <a:gd name="T53" fmla="*/ 0 h 7777"/>
                <a:gd name="T54" fmla="*/ 0 w 6149"/>
                <a:gd name="T55" fmla="*/ 0 h 7777"/>
                <a:gd name="T56" fmla="*/ 0 w 6149"/>
                <a:gd name="T57" fmla="*/ 0 h 7777"/>
                <a:gd name="T58" fmla="*/ 0 w 6149"/>
                <a:gd name="T59" fmla="*/ 0 h 7777"/>
                <a:gd name="T60" fmla="*/ 0 w 6149"/>
                <a:gd name="T61" fmla="*/ 0 h 7777"/>
                <a:gd name="T62" fmla="*/ 0 w 6149"/>
                <a:gd name="T63" fmla="*/ 0 h 7777"/>
                <a:gd name="T64" fmla="*/ 0 w 6149"/>
                <a:gd name="T65" fmla="*/ 0 h 7777"/>
                <a:gd name="T66" fmla="*/ 0 w 6149"/>
                <a:gd name="T67" fmla="*/ 0 h 7777"/>
                <a:gd name="T68" fmla="*/ 0 w 6149"/>
                <a:gd name="T69" fmla="*/ 0 h 7777"/>
                <a:gd name="T70" fmla="*/ 0 w 6149"/>
                <a:gd name="T71" fmla="*/ 0 h 7777"/>
                <a:gd name="T72" fmla="*/ 0 w 6149"/>
                <a:gd name="T73" fmla="*/ 0 h 7777"/>
                <a:gd name="T74" fmla="*/ 0 w 6149"/>
                <a:gd name="T75" fmla="*/ 0 h 7777"/>
                <a:gd name="T76" fmla="*/ 0 w 6149"/>
                <a:gd name="T77" fmla="*/ 0 h 7777"/>
                <a:gd name="T78" fmla="*/ 0 w 6149"/>
                <a:gd name="T79" fmla="*/ 0 h 7777"/>
                <a:gd name="T80" fmla="*/ 0 w 6149"/>
                <a:gd name="T81" fmla="*/ 0 h 7777"/>
                <a:gd name="T82" fmla="*/ 0 w 6149"/>
                <a:gd name="T83" fmla="*/ 0 h 7777"/>
                <a:gd name="T84" fmla="*/ 0 w 6149"/>
                <a:gd name="T85" fmla="*/ 0 h 7777"/>
                <a:gd name="T86" fmla="*/ 0 w 6149"/>
                <a:gd name="T87" fmla="*/ 0 h 7777"/>
                <a:gd name="T88" fmla="*/ 0 w 6149"/>
                <a:gd name="T89" fmla="*/ 0 h 7777"/>
                <a:gd name="T90" fmla="*/ 0 w 6149"/>
                <a:gd name="T91" fmla="*/ 0 h 7777"/>
                <a:gd name="T92" fmla="*/ 0 w 6149"/>
                <a:gd name="T93" fmla="*/ 0 h 7777"/>
                <a:gd name="T94" fmla="*/ 0 w 6149"/>
                <a:gd name="T95" fmla="*/ 0 h 7777"/>
                <a:gd name="T96" fmla="*/ 0 w 6149"/>
                <a:gd name="T97" fmla="*/ 0 h 7777"/>
                <a:gd name="T98" fmla="*/ 0 w 6149"/>
                <a:gd name="T99" fmla="*/ 0 h 7777"/>
                <a:gd name="T100" fmla="*/ 0 w 6149"/>
                <a:gd name="T101" fmla="*/ 0 h 7777"/>
                <a:gd name="T102" fmla="*/ 0 w 6149"/>
                <a:gd name="T103" fmla="*/ 0 h 7777"/>
                <a:gd name="T104" fmla="*/ 0 w 6149"/>
                <a:gd name="T105" fmla="*/ 0 h 7777"/>
                <a:gd name="T106" fmla="*/ 0 w 6149"/>
                <a:gd name="T107" fmla="*/ 0 h 7777"/>
                <a:gd name="T108" fmla="*/ 0 w 6149"/>
                <a:gd name="T109" fmla="*/ 0 h 7777"/>
                <a:gd name="T110" fmla="*/ 0 w 6149"/>
                <a:gd name="T111" fmla="*/ 0 h 7777"/>
                <a:gd name="T112" fmla="*/ 0 w 6149"/>
                <a:gd name="T113" fmla="*/ 0 h 7777"/>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6149"/>
                <a:gd name="T172" fmla="*/ 0 h 7777"/>
                <a:gd name="T173" fmla="*/ 6149 w 6149"/>
                <a:gd name="T174" fmla="*/ 7777 h 7777"/>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6149" h="7777">
                  <a:moveTo>
                    <a:pt x="0" y="0"/>
                  </a:moveTo>
                  <a:lnTo>
                    <a:pt x="0" y="0"/>
                  </a:lnTo>
                  <a:lnTo>
                    <a:pt x="0" y="77"/>
                  </a:lnTo>
                  <a:lnTo>
                    <a:pt x="210" y="77"/>
                  </a:lnTo>
                  <a:lnTo>
                    <a:pt x="210" y="155"/>
                  </a:lnTo>
                  <a:lnTo>
                    <a:pt x="440" y="155"/>
                  </a:lnTo>
                  <a:lnTo>
                    <a:pt x="440" y="233"/>
                  </a:lnTo>
                  <a:lnTo>
                    <a:pt x="594" y="233"/>
                  </a:lnTo>
                  <a:lnTo>
                    <a:pt x="594" y="311"/>
                  </a:lnTo>
                  <a:lnTo>
                    <a:pt x="716" y="311"/>
                  </a:lnTo>
                  <a:lnTo>
                    <a:pt x="716" y="388"/>
                  </a:lnTo>
                  <a:lnTo>
                    <a:pt x="819" y="388"/>
                  </a:lnTo>
                  <a:lnTo>
                    <a:pt x="819" y="466"/>
                  </a:lnTo>
                  <a:lnTo>
                    <a:pt x="910" y="466"/>
                  </a:lnTo>
                  <a:lnTo>
                    <a:pt x="910" y="544"/>
                  </a:lnTo>
                  <a:lnTo>
                    <a:pt x="992" y="544"/>
                  </a:lnTo>
                  <a:lnTo>
                    <a:pt x="992" y="622"/>
                  </a:lnTo>
                  <a:lnTo>
                    <a:pt x="1069" y="622"/>
                  </a:lnTo>
                  <a:lnTo>
                    <a:pt x="1069" y="699"/>
                  </a:lnTo>
                  <a:lnTo>
                    <a:pt x="1140" y="699"/>
                  </a:lnTo>
                  <a:lnTo>
                    <a:pt x="1140" y="777"/>
                  </a:lnTo>
                  <a:lnTo>
                    <a:pt x="1208" y="777"/>
                  </a:lnTo>
                  <a:lnTo>
                    <a:pt x="1208" y="855"/>
                  </a:lnTo>
                  <a:lnTo>
                    <a:pt x="1273" y="855"/>
                  </a:lnTo>
                  <a:lnTo>
                    <a:pt x="1273" y="933"/>
                  </a:lnTo>
                  <a:lnTo>
                    <a:pt x="1334" y="933"/>
                  </a:lnTo>
                  <a:lnTo>
                    <a:pt x="1334" y="1011"/>
                  </a:lnTo>
                  <a:lnTo>
                    <a:pt x="1394" y="1011"/>
                  </a:lnTo>
                  <a:lnTo>
                    <a:pt x="1394" y="1088"/>
                  </a:lnTo>
                  <a:lnTo>
                    <a:pt x="1452" y="1088"/>
                  </a:lnTo>
                  <a:lnTo>
                    <a:pt x="1452" y="1166"/>
                  </a:lnTo>
                  <a:lnTo>
                    <a:pt x="1508" y="1166"/>
                  </a:lnTo>
                  <a:lnTo>
                    <a:pt x="1508" y="1244"/>
                  </a:lnTo>
                  <a:lnTo>
                    <a:pt x="1563" y="1244"/>
                  </a:lnTo>
                  <a:lnTo>
                    <a:pt x="1563" y="1322"/>
                  </a:lnTo>
                  <a:lnTo>
                    <a:pt x="1616" y="1322"/>
                  </a:lnTo>
                  <a:lnTo>
                    <a:pt x="1616" y="1399"/>
                  </a:lnTo>
                  <a:lnTo>
                    <a:pt x="1668" y="1399"/>
                  </a:lnTo>
                  <a:lnTo>
                    <a:pt x="1668" y="1477"/>
                  </a:lnTo>
                  <a:lnTo>
                    <a:pt x="1720" y="1477"/>
                  </a:lnTo>
                  <a:lnTo>
                    <a:pt x="1720" y="1555"/>
                  </a:lnTo>
                  <a:lnTo>
                    <a:pt x="1770" y="1555"/>
                  </a:lnTo>
                  <a:lnTo>
                    <a:pt x="1770" y="1633"/>
                  </a:lnTo>
                  <a:lnTo>
                    <a:pt x="1819" y="1633"/>
                  </a:lnTo>
                  <a:lnTo>
                    <a:pt x="1819" y="1710"/>
                  </a:lnTo>
                  <a:lnTo>
                    <a:pt x="1868" y="1710"/>
                  </a:lnTo>
                  <a:lnTo>
                    <a:pt x="1868" y="1788"/>
                  </a:lnTo>
                  <a:lnTo>
                    <a:pt x="1916" y="1788"/>
                  </a:lnTo>
                  <a:lnTo>
                    <a:pt x="1916" y="1866"/>
                  </a:lnTo>
                  <a:lnTo>
                    <a:pt x="1964" y="1866"/>
                  </a:lnTo>
                  <a:lnTo>
                    <a:pt x="1964" y="1944"/>
                  </a:lnTo>
                  <a:lnTo>
                    <a:pt x="2011" y="1944"/>
                  </a:lnTo>
                  <a:lnTo>
                    <a:pt x="2011" y="2022"/>
                  </a:lnTo>
                  <a:lnTo>
                    <a:pt x="2057" y="2022"/>
                  </a:lnTo>
                  <a:lnTo>
                    <a:pt x="2057" y="2099"/>
                  </a:lnTo>
                  <a:lnTo>
                    <a:pt x="2103" y="2099"/>
                  </a:lnTo>
                  <a:lnTo>
                    <a:pt x="2103" y="2177"/>
                  </a:lnTo>
                  <a:lnTo>
                    <a:pt x="2149" y="2177"/>
                  </a:lnTo>
                  <a:lnTo>
                    <a:pt x="2149" y="2255"/>
                  </a:lnTo>
                  <a:lnTo>
                    <a:pt x="2194" y="2255"/>
                  </a:lnTo>
                  <a:lnTo>
                    <a:pt x="2194" y="2333"/>
                  </a:lnTo>
                  <a:lnTo>
                    <a:pt x="2239" y="2333"/>
                  </a:lnTo>
                  <a:lnTo>
                    <a:pt x="2239" y="2410"/>
                  </a:lnTo>
                  <a:lnTo>
                    <a:pt x="2284" y="2410"/>
                  </a:lnTo>
                  <a:lnTo>
                    <a:pt x="2284" y="2488"/>
                  </a:lnTo>
                  <a:lnTo>
                    <a:pt x="2328" y="2488"/>
                  </a:lnTo>
                  <a:lnTo>
                    <a:pt x="2328" y="2566"/>
                  </a:lnTo>
                  <a:lnTo>
                    <a:pt x="2372" y="2566"/>
                  </a:lnTo>
                  <a:lnTo>
                    <a:pt x="2372" y="2644"/>
                  </a:lnTo>
                  <a:lnTo>
                    <a:pt x="2415" y="2644"/>
                  </a:lnTo>
                  <a:lnTo>
                    <a:pt x="2415" y="2721"/>
                  </a:lnTo>
                  <a:lnTo>
                    <a:pt x="2459" y="2721"/>
                  </a:lnTo>
                  <a:lnTo>
                    <a:pt x="2459" y="2799"/>
                  </a:lnTo>
                  <a:lnTo>
                    <a:pt x="2502" y="2799"/>
                  </a:lnTo>
                  <a:lnTo>
                    <a:pt x="2502" y="2877"/>
                  </a:lnTo>
                  <a:lnTo>
                    <a:pt x="2545" y="2877"/>
                  </a:lnTo>
                  <a:lnTo>
                    <a:pt x="2545" y="2955"/>
                  </a:lnTo>
                  <a:lnTo>
                    <a:pt x="2588" y="2955"/>
                  </a:lnTo>
                  <a:lnTo>
                    <a:pt x="2588" y="3033"/>
                  </a:lnTo>
                  <a:lnTo>
                    <a:pt x="2631" y="3033"/>
                  </a:lnTo>
                  <a:lnTo>
                    <a:pt x="2631" y="3110"/>
                  </a:lnTo>
                  <a:lnTo>
                    <a:pt x="2673" y="3110"/>
                  </a:lnTo>
                  <a:lnTo>
                    <a:pt x="2673" y="3188"/>
                  </a:lnTo>
                  <a:lnTo>
                    <a:pt x="2716" y="3188"/>
                  </a:lnTo>
                  <a:lnTo>
                    <a:pt x="2716" y="3266"/>
                  </a:lnTo>
                  <a:lnTo>
                    <a:pt x="2758" y="3266"/>
                  </a:lnTo>
                  <a:lnTo>
                    <a:pt x="2758" y="3344"/>
                  </a:lnTo>
                  <a:lnTo>
                    <a:pt x="2801" y="3344"/>
                  </a:lnTo>
                  <a:lnTo>
                    <a:pt x="2801" y="3421"/>
                  </a:lnTo>
                  <a:lnTo>
                    <a:pt x="2843" y="3421"/>
                  </a:lnTo>
                  <a:lnTo>
                    <a:pt x="2843" y="3499"/>
                  </a:lnTo>
                  <a:lnTo>
                    <a:pt x="2885" y="3499"/>
                  </a:lnTo>
                  <a:lnTo>
                    <a:pt x="2885" y="3577"/>
                  </a:lnTo>
                  <a:lnTo>
                    <a:pt x="2927" y="3577"/>
                  </a:lnTo>
                  <a:lnTo>
                    <a:pt x="2927" y="3655"/>
                  </a:lnTo>
                  <a:lnTo>
                    <a:pt x="2969" y="3655"/>
                  </a:lnTo>
                  <a:lnTo>
                    <a:pt x="2969" y="3732"/>
                  </a:lnTo>
                  <a:lnTo>
                    <a:pt x="3011" y="3732"/>
                  </a:lnTo>
                  <a:lnTo>
                    <a:pt x="3011" y="3810"/>
                  </a:lnTo>
                  <a:lnTo>
                    <a:pt x="3053" y="3810"/>
                  </a:lnTo>
                  <a:lnTo>
                    <a:pt x="3053" y="3888"/>
                  </a:lnTo>
                  <a:lnTo>
                    <a:pt x="3095" y="3888"/>
                  </a:lnTo>
                  <a:lnTo>
                    <a:pt x="3095" y="3966"/>
                  </a:lnTo>
                  <a:lnTo>
                    <a:pt x="3137" y="3966"/>
                  </a:lnTo>
                  <a:lnTo>
                    <a:pt x="3137" y="4044"/>
                  </a:lnTo>
                  <a:lnTo>
                    <a:pt x="3179" y="4044"/>
                  </a:lnTo>
                  <a:lnTo>
                    <a:pt x="3179" y="4121"/>
                  </a:lnTo>
                  <a:lnTo>
                    <a:pt x="3221" y="4121"/>
                  </a:lnTo>
                  <a:lnTo>
                    <a:pt x="3221" y="4199"/>
                  </a:lnTo>
                  <a:lnTo>
                    <a:pt x="3263" y="4199"/>
                  </a:lnTo>
                  <a:lnTo>
                    <a:pt x="3263" y="4277"/>
                  </a:lnTo>
                  <a:lnTo>
                    <a:pt x="3305" y="4277"/>
                  </a:lnTo>
                  <a:lnTo>
                    <a:pt x="3305" y="4355"/>
                  </a:lnTo>
                  <a:lnTo>
                    <a:pt x="3347" y="4355"/>
                  </a:lnTo>
                  <a:lnTo>
                    <a:pt x="3347" y="4432"/>
                  </a:lnTo>
                  <a:lnTo>
                    <a:pt x="3389" y="4432"/>
                  </a:lnTo>
                  <a:lnTo>
                    <a:pt x="3389" y="4510"/>
                  </a:lnTo>
                  <a:lnTo>
                    <a:pt x="3432" y="4510"/>
                  </a:lnTo>
                  <a:lnTo>
                    <a:pt x="3432" y="4588"/>
                  </a:lnTo>
                  <a:lnTo>
                    <a:pt x="3474" y="4588"/>
                  </a:lnTo>
                  <a:lnTo>
                    <a:pt x="3474" y="4666"/>
                  </a:lnTo>
                  <a:lnTo>
                    <a:pt x="3517" y="4666"/>
                  </a:lnTo>
                  <a:lnTo>
                    <a:pt x="3517" y="4743"/>
                  </a:lnTo>
                  <a:lnTo>
                    <a:pt x="3560" y="4743"/>
                  </a:lnTo>
                  <a:lnTo>
                    <a:pt x="3560" y="4821"/>
                  </a:lnTo>
                  <a:lnTo>
                    <a:pt x="3603" y="4821"/>
                  </a:lnTo>
                  <a:lnTo>
                    <a:pt x="3603" y="4899"/>
                  </a:lnTo>
                  <a:lnTo>
                    <a:pt x="3646" y="4899"/>
                  </a:lnTo>
                  <a:lnTo>
                    <a:pt x="3646" y="4977"/>
                  </a:lnTo>
                  <a:lnTo>
                    <a:pt x="3689" y="4977"/>
                  </a:lnTo>
                  <a:lnTo>
                    <a:pt x="3689" y="5055"/>
                  </a:lnTo>
                  <a:lnTo>
                    <a:pt x="3732" y="5055"/>
                  </a:lnTo>
                  <a:lnTo>
                    <a:pt x="3732" y="5132"/>
                  </a:lnTo>
                  <a:lnTo>
                    <a:pt x="3776" y="5132"/>
                  </a:lnTo>
                  <a:lnTo>
                    <a:pt x="3776" y="5210"/>
                  </a:lnTo>
                  <a:lnTo>
                    <a:pt x="3820" y="5210"/>
                  </a:lnTo>
                  <a:lnTo>
                    <a:pt x="3820" y="5288"/>
                  </a:lnTo>
                  <a:lnTo>
                    <a:pt x="3864" y="5288"/>
                  </a:lnTo>
                  <a:lnTo>
                    <a:pt x="3864" y="5366"/>
                  </a:lnTo>
                  <a:lnTo>
                    <a:pt x="3909" y="5366"/>
                  </a:lnTo>
                  <a:lnTo>
                    <a:pt x="3909" y="5443"/>
                  </a:lnTo>
                  <a:lnTo>
                    <a:pt x="3954" y="5443"/>
                  </a:lnTo>
                  <a:lnTo>
                    <a:pt x="3954" y="5521"/>
                  </a:lnTo>
                  <a:lnTo>
                    <a:pt x="3999" y="5521"/>
                  </a:lnTo>
                  <a:lnTo>
                    <a:pt x="3999" y="5599"/>
                  </a:lnTo>
                  <a:lnTo>
                    <a:pt x="4044" y="5599"/>
                  </a:lnTo>
                  <a:lnTo>
                    <a:pt x="4044" y="5677"/>
                  </a:lnTo>
                  <a:lnTo>
                    <a:pt x="4090" y="5677"/>
                  </a:lnTo>
                  <a:lnTo>
                    <a:pt x="4090" y="5754"/>
                  </a:lnTo>
                  <a:lnTo>
                    <a:pt x="4137" y="5754"/>
                  </a:lnTo>
                  <a:lnTo>
                    <a:pt x="4137" y="5832"/>
                  </a:lnTo>
                  <a:lnTo>
                    <a:pt x="4184" y="5832"/>
                  </a:lnTo>
                  <a:lnTo>
                    <a:pt x="4184" y="5910"/>
                  </a:lnTo>
                  <a:lnTo>
                    <a:pt x="4231" y="5910"/>
                  </a:lnTo>
                  <a:lnTo>
                    <a:pt x="4231" y="5988"/>
                  </a:lnTo>
                  <a:lnTo>
                    <a:pt x="4279" y="5988"/>
                  </a:lnTo>
                  <a:lnTo>
                    <a:pt x="4279" y="6066"/>
                  </a:lnTo>
                  <a:lnTo>
                    <a:pt x="4328" y="6066"/>
                  </a:lnTo>
                  <a:lnTo>
                    <a:pt x="4328" y="6143"/>
                  </a:lnTo>
                  <a:lnTo>
                    <a:pt x="4378" y="6143"/>
                  </a:lnTo>
                  <a:lnTo>
                    <a:pt x="4378" y="6221"/>
                  </a:lnTo>
                  <a:lnTo>
                    <a:pt x="4428" y="6221"/>
                  </a:lnTo>
                  <a:lnTo>
                    <a:pt x="4428" y="6299"/>
                  </a:lnTo>
                  <a:lnTo>
                    <a:pt x="4479" y="6299"/>
                  </a:lnTo>
                  <a:lnTo>
                    <a:pt x="4479" y="6377"/>
                  </a:lnTo>
                  <a:lnTo>
                    <a:pt x="4531" y="6377"/>
                  </a:lnTo>
                  <a:lnTo>
                    <a:pt x="4531" y="6454"/>
                  </a:lnTo>
                  <a:lnTo>
                    <a:pt x="4585" y="6454"/>
                  </a:lnTo>
                  <a:lnTo>
                    <a:pt x="4585" y="6532"/>
                  </a:lnTo>
                  <a:lnTo>
                    <a:pt x="4639" y="6532"/>
                  </a:lnTo>
                  <a:lnTo>
                    <a:pt x="4639" y="6610"/>
                  </a:lnTo>
                  <a:lnTo>
                    <a:pt x="4695" y="6610"/>
                  </a:lnTo>
                  <a:lnTo>
                    <a:pt x="4695" y="6688"/>
                  </a:lnTo>
                  <a:lnTo>
                    <a:pt x="4753" y="6688"/>
                  </a:lnTo>
                  <a:lnTo>
                    <a:pt x="4753" y="6765"/>
                  </a:lnTo>
                  <a:lnTo>
                    <a:pt x="4813" y="6765"/>
                  </a:lnTo>
                  <a:lnTo>
                    <a:pt x="4813" y="6843"/>
                  </a:lnTo>
                  <a:lnTo>
                    <a:pt x="4875" y="6843"/>
                  </a:lnTo>
                  <a:lnTo>
                    <a:pt x="4875" y="6921"/>
                  </a:lnTo>
                  <a:lnTo>
                    <a:pt x="4939" y="6921"/>
                  </a:lnTo>
                  <a:lnTo>
                    <a:pt x="4939" y="6999"/>
                  </a:lnTo>
                  <a:lnTo>
                    <a:pt x="5007" y="6999"/>
                  </a:lnTo>
                  <a:lnTo>
                    <a:pt x="5007" y="7077"/>
                  </a:lnTo>
                  <a:lnTo>
                    <a:pt x="5078" y="7077"/>
                  </a:lnTo>
                  <a:lnTo>
                    <a:pt x="5078" y="7154"/>
                  </a:lnTo>
                  <a:lnTo>
                    <a:pt x="5154" y="7154"/>
                  </a:lnTo>
                  <a:lnTo>
                    <a:pt x="5154" y="7232"/>
                  </a:lnTo>
                  <a:lnTo>
                    <a:pt x="5237" y="7232"/>
                  </a:lnTo>
                  <a:lnTo>
                    <a:pt x="5237" y="7310"/>
                  </a:lnTo>
                  <a:lnTo>
                    <a:pt x="5328" y="7310"/>
                  </a:lnTo>
                  <a:lnTo>
                    <a:pt x="5328" y="7388"/>
                  </a:lnTo>
                  <a:lnTo>
                    <a:pt x="5430" y="7388"/>
                  </a:lnTo>
                  <a:lnTo>
                    <a:pt x="5430" y="7465"/>
                  </a:lnTo>
                  <a:lnTo>
                    <a:pt x="5551" y="7465"/>
                  </a:lnTo>
                  <a:lnTo>
                    <a:pt x="5551" y="7543"/>
                  </a:lnTo>
                  <a:lnTo>
                    <a:pt x="5704" y="7543"/>
                  </a:lnTo>
                  <a:lnTo>
                    <a:pt x="5704" y="7621"/>
                  </a:lnTo>
                  <a:lnTo>
                    <a:pt x="5932" y="7621"/>
                  </a:lnTo>
                  <a:lnTo>
                    <a:pt x="5932" y="7699"/>
                  </a:lnTo>
                  <a:lnTo>
                    <a:pt x="6145" y="7699"/>
                  </a:lnTo>
                  <a:lnTo>
                    <a:pt x="6145" y="7777"/>
                  </a:lnTo>
                  <a:lnTo>
                    <a:pt x="6149" y="7777"/>
                  </a:lnTo>
                  <a:lnTo>
                    <a:pt x="6149" y="7699"/>
                  </a:lnTo>
                  <a:lnTo>
                    <a:pt x="6145" y="7699"/>
                  </a:lnTo>
                  <a:lnTo>
                    <a:pt x="6145" y="7621"/>
                  </a:lnTo>
                  <a:lnTo>
                    <a:pt x="5932" y="7621"/>
                  </a:lnTo>
                  <a:lnTo>
                    <a:pt x="5932" y="7543"/>
                  </a:lnTo>
                  <a:lnTo>
                    <a:pt x="5704" y="7543"/>
                  </a:lnTo>
                  <a:lnTo>
                    <a:pt x="5704" y="7465"/>
                  </a:lnTo>
                  <a:lnTo>
                    <a:pt x="5551" y="7465"/>
                  </a:lnTo>
                  <a:lnTo>
                    <a:pt x="5551" y="7388"/>
                  </a:lnTo>
                  <a:lnTo>
                    <a:pt x="5430" y="7388"/>
                  </a:lnTo>
                  <a:lnTo>
                    <a:pt x="5430" y="7310"/>
                  </a:lnTo>
                  <a:lnTo>
                    <a:pt x="5328" y="7310"/>
                  </a:lnTo>
                  <a:lnTo>
                    <a:pt x="5328" y="7232"/>
                  </a:lnTo>
                  <a:lnTo>
                    <a:pt x="5237" y="7232"/>
                  </a:lnTo>
                  <a:lnTo>
                    <a:pt x="5237" y="7154"/>
                  </a:lnTo>
                  <a:lnTo>
                    <a:pt x="5154" y="7154"/>
                  </a:lnTo>
                  <a:lnTo>
                    <a:pt x="5154" y="7077"/>
                  </a:lnTo>
                  <a:lnTo>
                    <a:pt x="5078" y="7077"/>
                  </a:lnTo>
                  <a:lnTo>
                    <a:pt x="5078" y="6999"/>
                  </a:lnTo>
                  <a:lnTo>
                    <a:pt x="5007" y="6999"/>
                  </a:lnTo>
                  <a:lnTo>
                    <a:pt x="5007" y="6921"/>
                  </a:lnTo>
                  <a:lnTo>
                    <a:pt x="4939" y="6921"/>
                  </a:lnTo>
                  <a:lnTo>
                    <a:pt x="4939" y="6843"/>
                  </a:lnTo>
                  <a:lnTo>
                    <a:pt x="4875" y="6843"/>
                  </a:lnTo>
                  <a:lnTo>
                    <a:pt x="4875" y="6765"/>
                  </a:lnTo>
                  <a:lnTo>
                    <a:pt x="4813" y="6765"/>
                  </a:lnTo>
                  <a:lnTo>
                    <a:pt x="4813" y="6688"/>
                  </a:lnTo>
                  <a:lnTo>
                    <a:pt x="4753" y="6688"/>
                  </a:lnTo>
                  <a:lnTo>
                    <a:pt x="4753" y="6610"/>
                  </a:lnTo>
                  <a:lnTo>
                    <a:pt x="4695" y="6610"/>
                  </a:lnTo>
                  <a:lnTo>
                    <a:pt x="4695" y="6532"/>
                  </a:lnTo>
                  <a:lnTo>
                    <a:pt x="4639" y="6532"/>
                  </a:lnTo>
                  <a:lnTo>
                    <a:pt x="4639" y="6454"/>
                  </a:lnTo>
                  <a:lnTo>
                    <a:pt x="4585" y="6454"/>
                  </a:lnTo>
                  <a:lnTo>
                    <a:pt x="4585" y="6377"/>
                  </a:lnTo>
                  <a:lnTo>
                    <a:pt x="4531" y="6377"/>
                  </a:lnTo>
                  <a:lnTo>
                    <a:pt x="4531" y="6299"/>
                  </a:lnTo>
                  <a:lnTo>
                    <a:pt x="4479" y="6299"/>
                  </a:lnTo>
                  <a:lnTo>
                    <a:pt x="4479" y="6221"/>
                  </a:lnTo>
                  <a:lnTo>
                    <a:pt x="4428" y="6221"/>
                  </a:lnTo>
                  <a:lnTo>
                    <a:pt x="4428" y="6143"/>
                  </a:lnTo>
                  <a:lnTo>
                    <a:pt x="4378" y="6143"/>
                  </a:lnTo>
                  <a:lnTo>
                    <a:pt x="4378" y="6066"/>
                  </a:lnTo>
                  <a:lnTo>
                    <a:pt x="4328" y="6066"/>
                  </a:lnTo>
                  <a:lnTo>
                    <a:pt x="4328" y="5988"/>
                  </a:lnTo>
                  <a:lnTo>
                    <a:pt x="4279" y="5988"/>
                  </a:lnTo>
                  <a:lnTo>
                    <a:pt x="4279" y="5910"/>
                  </a:lnTo>
                  <a:lnTo>
                    <a:pt x="4231" y="5910"/>
                  </a:lnTo>
                  <a:lnTo>
                    <a:pt x="4231" y="5832"/>
                  </a:lnTo>
                  <a:lnTo>
                    <a:pt x="4184" y="5832"/>
                  </a:lnTo>
                  <a:lnTo>
                    <a:pt x="4184" y="5754"/>
                  </a:lnTo>
                  <a:lnTo>
                    <a:pt x="4137" y="5754"/>
                  </a:lnTo>
                  <a:lnTo>
                    <a:pt x="4137" y="5677"/>
                  </a:lnTo>
                  <a:lnTo>
                    <a:pt x="4090" y="5677"/>
                  </a:lnTo>
                  <a:lnTo>
                    <a:pt x="4090" y="5599"/>
                  </a:lnTo>
                  <a:lnTo>
                    <a:pt x="4044" y="5599"/>
                  </a:lnTo>
                  <a:lnTo>
                    <a:pt x="4044" y="5521"/>
                  </a:lnTo>
                  <a:lnTo>
                    <a:pt x="3999" y="5521"/>
                  </a:lnTo>
                  <a:lnTo>
                    <a:pt x="3999" y="5443"/>
                  </a:lnTo>
                  <a:lnTo>
                    <a:pt x="3954" y="5443"/>
                  </a:lnTo>
                  <a:lnTo>
                    <a:pt x="3954" y="5366"/>
                  </a:lnTo>
                  <a:lnTo>
                    <a:pt x="3909" y="5366"/>
                  </a:lnTo>
                  <a:lnTo>
                    <a:pt x="3909" y="5288"/>
                  </a:lnTo>
                  <a:lnTo>
                    <a:pt x="3864" y="5288"/>
                  </a:lnTo>
                  <a:lnTo>
                    <a:pt x="3864" y="5210"/>
                  </a:lnTo>
                  <a:lnTo>
                    <a:pt x="3820" y="5210"/>
                  </a:lnTo>
                  <a:lnTo>
                    <a:pt x="3820" y="5132"/>
                  </a:lnTo>
                  <a:lnTo>
                    <a:pt x="3776" y="5132"/>
                  </a:lnTo>
                  <a:lnTo>
                    <a:pt x="3776" y="5055"/>
                  </a:lnTo>
                  <a:lnTo>
                    <a:pt x="3732" y="5055"/>
                  </a:lnTo>
                  <a:lnTo>
                    <a:pt x="3732" y="4977"/>
                  </a:lnTo>
                  <a:lnTo>
                    <a:pt x="3689" y="4977"/>
                  </a:lnTo>
                  <a:lnTo>
                    <a:pt x="3689" y="4899"/>
                  </a:lnTo>
                  <a:lnTo>
                    <a:pt x="3646" y="4899"/>
                  </a:lnTo>
                  <a:lnTo>
                    <a:pt x="3646" y="4821"/>
                  </a:lnTo>
                  <a:lnTo>
                    <a:pt x="3603" y="4821"/>
                  </a:lnTo>
                  <a:lnTo>
                    <a:pt x="3603" y="4743"/>
                  </a:lnTo>
                  <a:lnTo>
                    <a:pt x="3560" y="4743"/>
                  </a:lnTo>
                  <a:lnTo>
                    <a:pt x="3560" y="4666"/>
                  </a:lnTo>
                  <a:lnTo>
                    <a:pt x="3517" y="4666"/>
                  </a:lnTo>
                  <a:lnTo>
                    <a:pt x="3517" y="4588"/>
                  </a:lnTo>
                  <a:lnTo>
                    <a:pt x="3474" y="4588"/>
                  </a:lnTo>
                  <a:lnTo>
                    <a:pt x="3474" y="4510"/>
                  </a:lnTo>
                  <a:lnTo>
                    <a:pt x="3432" y="4510"/>
                  </a:lnTo>
                  <a:lnTo>
                    <a:pt x="3432" y="4432"/>
                  </a:lnTo>
                  <a:lnTo>
                    <a:pt x="3389" y="4432"/>
                  </a:lnTo>
                  <a:lnTo>
                    <a:pt x="3389" y="4355"/>
                  </a:lnTo>
                  <a:lnTo>
                    <a:pt x="3347" y="4355"/>
                  </a:lnTo>
                  <a:lnTo>
                    <a:pt x="3347" y="4277"/>
                  </a:lnTo>
                  <a:lnTo>
                    <a:pt x="3305" y="4277"/>
                  </a:lnTo>
                  <a:lnTo>
                    <a:pt x="3305" y="4199"/>
                  </a:lnTo>
                  <a:lnTo>
                    <a:pt x="3263" y="4199"/>
                  </a:lnTo>
                  <a:lnTo>
                    <a:pt x="3263" y="4121"/>
                  </a:lnTo>
                  <a:lnTo>
                    <a:pt x="3221" y="4121"/>
                  </a:lnTo>
                  <a:lnTo>
                    <a:pt x="3221" y="4044"/>
                  </a:lnTo>
                  <a:lnTo>
                    <a:pt x="3179" y="4044"/>
                  </a:lnTo>
                  <a:lnTo>
                    <a:pt x="3179" y="3966"/>
                  </a:lnTo>
                  <a:lnTo>
                    <a:pt x="3137" y="3966"/>
                  </a:lnTo>
                  <a:lnTo>
                    <a:pt x="3137" y="3888"/>
                  </a:lnTo>
                  <a:lnTo>
                    <a:pt x="3095" y="3888"/>
                  </a:lnTo>
                  <a:lnTo>
                    <a:pt x="3095" y="3810"/>
                  </a:lnTo>
                  <a:lnTo>
                    <a:pt x="3053" y="3810"/>
                  </a:lnTo>
                  <a:lnTo>
                    <a:pt x="3053" y="3732"/>
                  </a:lnTo>
                  <a:lnTo>
                    <a:pt x="3011" y="3732"/>
                  </a:lnTo>
                  <a:lnTo>
                    <a:pt x="3011" y="3655"/>
                  </a:lnTo>
                  <a:lnTo>
                    <a:pt x="2969" y="3655"/>
                  </a:lnTo>
                  <a:lnTo>
                    <a:pt x="2969" y="3577"/>
                  </a:lnTo>
                  <a:lnTo>
                    <a:pt x="2927" y="3577"/>
                  </a:lnTo>
                  <a:lnTo>
                    <a:pt x="2927" y="3499"/>
                  </a:lnTo>
                  <a:lnTo>
                    <a:pt x="2885" y="3499"/>
                  </a:lnTo>
                  <a:lnTo>
                    <a:pt x="2885" y="3421"/>
                  </a:lnTo>
                  <a:lnTo>
                    <a:pt x="2843" y="3421"/>
                  </a:lnTo>
                  <a:lnTo>
                    <a:pt x="2843" y="3344"/>
                  </a:lnTo>
                  <a:lnTo>
                    <a:pt x="2801" y="3344"/>
                  </a:lnTo>
                  <a:lnTo>
                    <a:pt x="2801" y="3266"/>
                  </a:lnTo>
                  <a:lnTo>
                    <a:pt x="2758" y="3266"/>
                  </a:lnTo>
                  <a:lnTo>
                    <a:pt x="2758" y="3188"/>
                  </a:lnTo>
                  <a:lnTo>
                    <a:pt x="2716" y="3188"/>
                  </a:lnTo>
                  <a:lnTo>
                    <a:pt x="2716" y="3110"/>
                  </a:lnTo>
                  <a:lnTo>
                    <a:pt x="2673" y="3110"/>
                  </a:lnTo>
                  <a:lnTo>
                    <a:pt x="2673" y="3033"/>
                  </a:lnTo>
                  <a:lnTo>
                    <a:pt x="2631" y="3033"/>
                  </a:lnTo>
                  <a:lnTo>
                    <a:pt x="2631" y="2955"/>
                  </a:lnTo>
                  <a:lnTo>
                    <a:pt x="2588" y="2955"/>
                  </a:lnTo>
                  <a:lnTo>
                    <a:pt x="2588" y="2877"/>
                  </a:lnTo>
                  <a:lnTo>
                    <a:pt x="2545" y="2877"/>
                  </a:lnTo>
                  <a:lnTo>
                    <a:pt x="2545" y="2799"/>
                  </a:lnTo>
                  <a:lnTo>
                    <a:pt x="2502" y="2799"/>
                  </a:lnTo>
                  <a:lnTo>
                    <a:pt x="2502" y="2721"/>
                  </a:lnTo>
                  <a:lnTo>
                    <a:pt x="2459" y="2721"/>
                  </a:lnTo>
                  <a:lnTo>
                    <a:pt x="2459" y="2644"/>
                  </a:lnTo>
                  <a:lnTo>
                    <a:pt x="2415" y="2644"/>
                  </a:lnTo>
                  <a:lnTo>
                    <a:pt x="2415" y="2566"/>
                  </a:lnTo>
                  <a:lnTo>
                    <a:pt x="2372" y="2566"/>
                  </a:lnTo>
                  <a:lnTo>
                    <a:pt x="2372" y="2488"/>
                  </a:lnTo>
                  <a:lnTo>
                    <a:pt x="2328" y="2488"/>
                  </a:lnTo>
                  <a:lnTo>
                    <a:pt x="2328" y="2410"/>
                  </a:lnTo>
                  <a:lnTo>
                    <a:pt x="2284" y="2410"/>
                  </a:lnTo>
                  <a:lnTo>
                    <a:pt x="2284" y="2333"/>
                  </a:lnTo>
                  <a:lnTo>
                    <a:pt x="2239" y="2333"/>
                  </a:lnTo>
                  <a:lnTo>
                    <a:pt x="2239" y="2255"/>
                  </a:lnTo>
                  <a:lnTo>
                    <a:pt x="2194" y="2255"/>
                  </a:lnTo>
                  <a:lnTo>
                    <a:pt x="2194" y="2177"/>
                  </a:lnTo>
                  <a:lnTo>
                    <a:pt x="2149" y="2177"/>
                  </a:lnTo>
                  <a:lnTo>
                    <a:pt x="2149" y="2099"/>
                  </a:lnTo>
                  <a:lnTo>
                    <a:pt x="2103" y="2099"/>
                  </a:lnTo>
                  <a:lnTo>
                    <a:pt x="2103" y="2022"/>
                  </a:lnTo>
                  <a:lnTo>
                    <a:pt x="2057" y="2022"/>
                  </a:lnTo>
                  <a:lnTo>
                    <a:pt x="2057" y="1944"/>
                  </a:lnTo>
                  <a:lnTo>
                    <a:pt x="2011" y="1944"/>
                  </a:lnTo>
                  <a:lnTo>
                    <a:pt x="2011" y="1866"/>
                  </a:lnTo>
                  <a:lnTo>
                    <a:pt x="1964" y="1866"/>
                  </a:lnTo>
                  <a:lnTo>
                    <a:pt x="1964" y="1788"/>
                  </a:lnTo>
                  <a:lnTo>
                    <a:pt x="1916" y="1788"/>
                  </a:lnTo>
                  <a:lnTo>
                    <a:pt x="1916" y="1710"/>
                  </a:lnTo>
                  <a:lnTo>
                    <a:pt x="1868" y="1710"/>
                  </a:lnTo>
                  <a:lnTo>
                    <a:pt x="1868" y="1633"/>
                  </a:lnTo>
                  <a:lnTo>
                    <a:pt x="1819" y="1633"/>
                  </a:lnTo>
                  <a:lnTo>
                    <a:pt x="1819" y="1555"/>
                  </a:lnTo>
                  <a:lnTo>
                    <a:pt x="1770" y="1555"/>
                  </a:lnTo>
                  <a:lnTo>
                    <a:pt x="1770" y="1477"/>
                  </a:lnTo>
                  <a:lnTo>
                    <a:pt x="1720" y="1477"/>
                  </a:lnTo>
                  <a:lnTo>
                    <a:pt x="1720" y="1399"/>
                  </a:lnTo>
                  <a:lnTo>
                    <a:pt x="1668" y="1399"/>
                  </a:lnTo>
                  <a:lnTo>
                    <a:pt x="1668" y="1322"/>
                  </a:lnTo>
                  <a:lnTo>
                    <a:pt x="1616" y="1322"/>
                  </a:lnTo>
                  <a:lnTo>
                    <a:pt x="1616" y="1244"/>
                  </a:lnTo>
                  <a:lnTo>
                    <a:pt x="1563" y="1244"/>
                  </a:lnTo>
                  <a:lnTo>
                    <a:pt x="1563" y="1166"/>
                  </a:lnTo>
                  <a:lnTo>
                    <a:pt x="1508" y="1166"/>
                  </a:lnTo>
                  <a:lnTo>
                    <a:pt x="1508" y="1088"/>
                  </a:lnTo>
                  <a:lnTo>
                    <a:pt x="1452" y="1088"/>
                  </a:lnTo>
                  <a:lnTo>
                    <a:pt x="1452" y="1011"/>
                  </a:lnTo>
                  <a:lnTo>
                    <a:pt x="1394" y="1011"/>
                  </a:lnTo>
                  <a:lnTo>
                    <a:pt x="1394" y="933"/>
                  </a:lnTo>
                  <a:lnTo>
                    <a:pt x="1334" y="933"/>
                  </a:lnTo>
                  <a:lnTo>
                    <a:pt x="1334" y="855"/>
                  </a:lnTo>
                  <a:lnTo>
                    <a:pt x="1273" y="855"/>
                  </a:lnTo>
                  <a:lnTo>
                    <a:pt x="1273" y="777"/>
                  </a:lnTo>
                  <a:lnTo>
                    <a:pt x="1208" y="777"/>
                  </a:lnTo>
                  <a:lnTo>
                    <a:pt x="1208" y="699"/>
                  </a:lnTo>
                  <a:lnTo>
                    <a:pt x="1140" y="699"/>
                  </a:lnTo>
                  <a:lnTo>
                    <a:pt x="1140" y="622"/>
                  </a:lnTo>
                  <a:lnTo>
                    <a:pt x="1069" y="622"/>
                  </a:lnTo>
                  <a:lnTo>
                    <a:pt x="1069" y="544"/>
                  </a:lnTo>
                  <a:lnTo>
                    <a:pt x="992" y="544"/>
                  </a:lnTo>
                  <a:lnTo>
                    <a:pt x="992" y="466"/>
                  </a:lnTo>
                  <a:lnTo>
                    <a:pt x="910" y="466"/>
                  </a:lnTo>
                  <a:lnTo>
                    <a:pt x="910" y="388"/>
                  </a:lnTo>
                  <a:lnTo>
                    <a:pt x="819" y="388"/>
                  </a:lnTo>
                  <a:lnTo>
                    <a:pt x="819" y="311"/>
                  </a:lnTo>
                  <a:lnTo>
                    <a:pt x="716" y="311"/>
                  </a:lnTo>
                  <a:lnTo>
                    <a:pt x="716" y="233"/>
                  </a:lnTo>
                  <a:lnTo>
                    <a:pt x="594" y="233"/>
                  </a:lnTo>
                  <a:lnTo>
                    <a:pt x="594" y="155"/>
                  </a:lnTo>
                  <a:lnTo>
                    <a:pt x="440" y="155"/>
                  </a:lnTo>
                  <a:lnTo>
                    <a:pt x="440" y="77"/>
                  </a:lnTo>
                  <a:lnTo>
                    <a:pt x="210" y="77"/>
                  </a:lnTo>
                  <a:lnTo>
                    <a:pt x="210" y="0"/>
                  </a:lnTo>
                  <a:lnTo>
                    <a:pt x="0" y="0"/>
                  </a:lnTo>
                </a:path>
              </a:pathLst>
            </a:custGeom>
            <a:noFill/>
            <a:ln w="30163">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61163" name="Line 41"/>
            <p:cNvSpPr>
              <a:spLocks noChangeShapeType="1"/>
            </p:cNvSpPr>
            <p:nvPr/>
          </p:nvSpPr>
          <p:spPr bwMode="auto">
            <a:xfrm>
              <a:off x="1489" y="3668"/>
              <a:ext cx="2646" cy="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1164" name="Rectangle 42"/>
            <p:cNvSpPr>
              <a:spLocks noChangeArrowheads="1"/>
            </p:cNvSpPr>
            <p:nvPr/>
          </p:nvSpPr>
          <p:spPr bwMode="auto">
            <a:xfrm>
              <a:off x="1452" y="3715"/>
              <a:ext cx="66" cy="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1600">
                  <a:solidFill>
                    <a:srgbClr val="000000"/>
                  </a:solidFill>
                  <a:latin typeface="Times New Roman" panose="02020603050405020304" pitchFamily="18" charset="0"/>
                </a:rPr>
                <a:t>4</a:t>
              </a:r>
              <a:endParaRPr lang="en-US" altLang="en-US" sz="1600">
                <a:latin typeface="Times New Roman" panose="02020603050405020304" pitchFamily="18" charset="0"/>
              </a:endParaRPr>
            </a:p>
          </p:txBody>
        </p:sp>
        <p:sp>
          <p:nvSpPr>
            <p:cNvPr id="261165" name="Line 43"/>
            <p:cNvSpPr>
              <a:spLocks noChangeShapeType="1"/>
            </p:cNvSpPr>
            <p:nvPr/>
          </p:nvSpPr>
          <p:spPr bwMode="auto">
            <a:xfrm>
              <a:off x="2077" y="3668"/>
              <a:ext cx="1" cy="47"/>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1166" name="Rectangle 44"/>
            <p:cNvSpPr>
              <a:spLocks noChangeArrowheads="1"/>
            </p:cNvSpPr>
            <p:nvPr/>
          </p:nvSpPr>
          <p:spPr bwMode="auto">
            <a:xfrm>
              <a:off x="2040" y="3715"/>
              <a:ext cx="67" cy="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1600">
                  <a:solidFill>
                    <a:srgbClr val="000000"/>
                  </a:solidFill>
                  <a:latin typeface="Times New Roman" panose="02020603050405020304" pitchFamily="18" charset="0"/>
                </a:rPr>
                <a:t>6</a:t>
              </a:r>
              <a:endParaRPr lang="en-US" altLang="en-US" sz="1600">
                <a:latin typeface="Times New Roman" panose="02020603050405020304" pitchFamily="18" charset="0"/>
              </a:endParaRPr>
            </a:p>
          </p:txBody>
        </p:sp>
        <p:sp>
          <p:nvSpPr>
            <p:cNvPr id="261167" name="Line 45"/>
            <p:cNvSpPr>
              <a:spLocks noChangeShapeType="1"/>
            </p:cNvSpPr>
            <p:nvPr/>
          </p:nvSpPr>
          <p:spPr bwMode="auto">
            <a:xfrm>
              <a:off x="2665" y="3668"/>
              <a:ext cx="1" cy="47"/>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1168" name="Rectangle 46"/>
            <p:cNvSpPr>
              <a:spLocks noChangeArrowheads="1"/>
            </p:cNvSpPr>
            <p:nvPr/>
          </p:nvSpPr>
          <p:spPr bwMode="auto">
            <a:xfrm>
              <a:off x="2628" y="3715"/>
              <a:ext cx="67" cy="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1600">
                  <a:solidFill>
                    <a:srgbClr val="000000"/>
                  </a:solidFill>
                  <a:latin typeface="Times New Roman" panose="02020603050405020304" pitchFamily="18" charset="0"/>
                </a:rPr>
                <a:t>8</a:t>
              </a:r>
              <a:endParaRPr lang="en-US" altLang="en-US" sz="1600">
                <a:latin typeface="Times New Roman" panose="02020603050405020304" pitchFamily="18" charset="0"/>
              </a:endParaRPr>
            </a:p>
          </p:txBody>
        </p:sp>
        <p:sp>
          <p:nvSpPr>
            <p:cNvPr id="261169" name="Line 47"/>
            <p:cNvSpPr>
              <a:spLocks noChangeShapeType="1"/>
            </p:cNvSpPr>
            <p:nvPr/>
          </p:nvSpPr>
          <p:spPr bwMode="auto">
            <a:xfrm>
              <a:off x="3253" y="3668"/>
              <a:ext cx="1" cy="47"/>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1170" name="Rectangle 48"/>
            <p:cNvSpPr>
              <a:spLocks noChangeArrowheads="1"/>
            </p:cNvSpPr>
            <p:nvPr/>
          </p:nvSpPr>
          <p:spPr bwMode="auto">
            <a:xfrm>
              <a:off x="3196" y="3715"/>
              <a:ext cx="133" cy="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1600">
                  <a:solidFill>
                    <a:srgbClr val="000000"/>
                  </a:solidFill>
                  <a:latin typeface="Times New Roman" panose="02020603050405020304" pitchFamily="18" charset="0"/>
                </a:rPr>
                <a:t>10</a:t>
              </a:r>
              <a:endParaRPr lang="en-US" altLang="en-US" sz="1600">
                <a:latin typeface="Times New Roman" panose="02020603050405020304" pitchFamily="18" charset="0"/>
              </a:endParaRPr>
            </a:p>
          </p:txBody>
        </p:sp>
        <p:sp>
          <p:nvSpPr>
            <p:cNvPr id="261171" name="Line 49"/>
            <p:cNvSpPr>
              <a:spLocks noChangeShapeType="1"/>
            </p:cNvSpPr>
            <p:nvPr/>
          </p:nvSpPr>
          <p:spPr bwMode="auto">
            <a:xfrm>
              <a:off x="3841" y="3668"/>
              <a:ext cx="1" cy="47"/>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1172" name="Rectangle 50"/>
            <p:cNvSpPr>
              <a:spLocks noChangeArrowheads="1"/>
            </p:cNvSpPr>
            <p:nvPr/>
          </p:nvSpPr>
          <p:spPr bwMode="auto">
            <a:xfrm>
              <a:off x="3784" y="3715"/>
              <a:ext cx="134" cy="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1600">
                  <a:solidFill>
                    <a:srgbClr val="000000"/>
                  </a:solidFill>
                  <a:latin typeface="Times New Roman" panose="02020603050405020304" pitchFamily="18" charset="0"/>
                </a:rPr>
                <a:t>12</a:t>
              </a:r>
              <a:endParaRPr lang="en-US" altLang="en-US" sz="1600">
                <a:latin typeface="Times New Roman" panose="02020603050405020304" pitchFamily="18" charset="0"/>
              </a:endParaRPr>
            </a:p>
          </p:txBody>
        </p:sp>
        <p:sp>
          <p:nvSpPr>
            <p:cNvPr id="261173" name="Rectangle 51"/>
            <p:cNvSpPr>
              <a:spLocks noChangeArrowheads="1"/>
            </p:cNvSpPr>
            <p:nvPr/>
          </p:nvSpPr>
          <p:spPr bwMode="auto">
            <a:xfrm>
              <a:off x="1337" y="3604"/>
              <a:ext cx="66" cy="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1600">
                  <a:solidFill>
                    <a:srgbClr val="000000"/>
                  </a:solidFill>
                  <a:latin typeface="Times New Roman" panose="02020603050405020304" pitchFamily="18" charset="0"/>
                </a:rPr>
                <a:t>0</a:t>
              </a:r>
              <a:endParaRPr lang="en-US" altLang="en-US" sz="1600">
                <a:latin typeface="Times New Roman" panose="02020603050405020304" pitchFamily="18" charset="0"/>
              </a:endParaRPr>
            </a:p>
          </p:txBody>
        </p:sp>
        <p:sp>
          <p:nvSpPr>
            <p:cNvPr id="261174" name="Rectangle 52"/>
            <p:cNvSpPr>
              <a:spLocks noChangeArrowheads="1"/>
            </p:cNvSpPr>
            <p:nvPr/>
          </p:nvSpPr>
          <p:spPr bwMode="auto">
            <a:xfrm>
              <a:off x="1280" y="3113"/>
              <a:ext cx="167" cy="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1600">
                  <a:solidFill>
                    <a:srgbClr val="000000"/>
                  </a:solidFill>
                  <a:latin typeface="Times New Roman" panose="02020603050405020304" pitchFamily="18" charset="0"/>
                </a:rPr>
                <a:t>0.5</a:t>
              </a:r>
              <a:endParaRPr lang="en-US" altLang="en-US" sz="1600">
                <a:latin typeface="Times New Roman" panose="02020603050405020304" pitchFamily="18" charset="0"/>
              </a:endParaRPr>
            </a:p>
          </p:txBody>
        </p:sp>
        <p:grpSp>
          <p:nvGrpSpPr>
            <p:cNvPr id="261175" name="Group 53"/>
            <p:cNvGrpSpPr>
              <a:grpSpLocks/>
            </p:cNvGrpSpPr>
            <p:nvPr/>
          </p:nvGrpSpPr>
          <p:grpSpPr bwMode="auto">
            <a:xfrm>
              <a:off x="1440" y="190"/>
              <a:ext cx="50" cy="3525"/>
              <a:chOff x="1364" y="190"/>
              <a:chExt cx="126" cy="3525"/>
            </a:xfrm>
          </p:grpSpPr>
          <p:sp>
            <p:nvSpPr>
              <p:cNvPr id="261188" name="Line 54"/>
              <p:cNvSpPr>
                <a:spLocks noChangeShapeType="1"/>
              </p:cNvSpPr>
              <p:nvPr/>
            </p:nvSpPr>
            <p:spPr bwMode="auto">
              <a:xfrm>
                <a:off x="1489" y="1172"/>
                <a:ext cx="1" cy="28"/>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1189" name="Line 55"/>
              <p:cNvSpPr>
                <a:spLocks noChangeShapeType="1"/>
              </p:cNvSpPr>
              <p:nvPr/>
            </p:nvSpPr>
            <p:spPr bwMode="auto">
              <a:xfrm>
                <a:off x="1489" y="1172"/>
                <a:ext cx="1" cy="47"/>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1190" name="Line 56"/>
              <p:cNvSpPr>
                <a:spLocks noChangeShapeType="1"/>
              </p:cNvSpPr>
              <p:nvPr/>
            </p:nvSpPr>
            <p:spPr bwMode="auto">
              <a:xfrm flipV="1">
                <a:off x="1489" y="190"/>
                <a:ext cx="1" cy="982"/>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1191" name="Line 57"/>
              <p:cNvSpPr>
                <a:spLocks noChangeShapeType="1"/>
              </p:cNvSpPr>
              <p:nvPr/>
            </p:nvSpPr>
            <p:spPr bwMode="auto">
              <a:xfrm flipH="1">
                <a:off x="1390" y="1172"/>
                <a:ext cx="99" cy="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1192" name="Line 58"/>
              <p:cNvSpPr>
                <a:spLocks noChangeShapeType="1"/>
              </p:cNvSpPr>
              <p:nvPr/>
            </p:nvSpPr>
            <p:spPr bwMode="auto">
              <a:xfrm flipH="1">
                <a:off x="1364" y="1172"/>
                <a:ext cx="125" cy="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1193" name="Line 59"/>
              <p:cNvSpPr>
                <a:spLocks noChangeShapeType="1"/>
              </p:cNvSpPr>
              <p:nvPr/>
            </p:nvSpPr>
            <p:spPr bwMode="auto">
              <a:xfrm flipH="1">
                <a:off x="1390" y="1074"/>
                <a:ext cx="99" cy="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1194" name="Line 60"/>
              <p:cNvSpPr>
                <a:spLocks noChangeShapeType="1"/>
              </p:cNvSpPr>
              <p:nvPr/>
            </p:nvSpPr>
            <p:spPr bwMode="auto">
              <a:xfrm flipH="1">
                <a:off x="1390" y="975"/>
                <a:ext cx="99" cy="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1195" name="Line 61"/>
              <p:cNvSpPr>
                <a:spLocks noChangeShapeType="1"/>
              </p:cNvSpPr>
              <p:nvPr/>
            </p:nvSpPr>
            <p:spPr bwMode="auto">
              <a:xfrm flipH="1">
                <a:off x="1390" y="877"/>
                <a:ext cx="99" cy="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1196" name="Line 62"/>
              <p:cNvSpPr>
                <a:spLocks noChangeShapeType="1"/>
              </p:cNvSpPr>
              <p:nvPr/>
            </p:nvSpPr>
            <p:spPr bwMode="auto">
              <a:xfrm flipH="1">
                <a:off x="1390" y="779"/>
                <a:ext cx="99" cy="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1197" name="Line 63"/>
              <p:cNvSpPr>
                <a:spLocks noChangeShapeType="1"/>
              </p:cNvSpPr>
              <p:nvPr/>
            </p:nvSpPr>
            <p:spPr bwMode="auto">
              <a:xfrm flipH="1">
                <a:off x="1390" y="681"/>
                <a:ext cx="99" cy="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1198" name="Line 64"/>
              <p:cNvSpPr>
                <a:spLocks noChangeShapeType="1"/>
              </p:cNvSpPr>
              <p:nvPr/>
            </p:nvSpPr>
            <p:spPr bwMode="auto">
              <a:xfrm flipH="1">
                <a:off x="1364" y="681"/>
                <a:ext cx="125" cy="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1199" name="Line 65"/>
              <p:cNvSpPr>
                <a:spLocks noChangeShapeType="1"/>
              </p:cNvSpPr>
              <p:nvPr/>
            </p:nvSpPr>
            <p:spPr bwMode="auto">
              <a:xfrm flipH="1">
                <a:off x="1390" y="583"/>
                <a:ext cx="99" cy="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1200" name="Line 66"/>
              <p:cNvSpPr>
                <a:spLocks noChangeShapeType="1"/>
              </p:cNvSpPr>
              <p:nvPr/>
            </p:nvSpPr>
            <p:spPr bwMode="auto">
              <a:xfrm flipH="1">
                <a:off x="1390" y="484"/>
                <a:ext cx="99" cy="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1201" name="Line 67"/>
              <p:cNvSpPr>
                <a:spLocks noChangeShapeType="1"/>
              </p:cNvSpPr>
              <p:nvPr/>
            </p:nvSpPr>
            <p:spPr bwMode="auto">
              <a:xfrm flipH="1">
                <a:off x="1390" y="386"/>
                <a:ext cx="99" cy="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1202" name="Line 68"/>
              <p:cNvSpPr>
                <a:spLocks noChangeShapeType="1"/>
              </p:cNvSpPr>
              <p:nvPr/>
            </p:nvSpPr>
            <p:spPr bwMode="auto">
              <a:xfrm flipH="1">
                <a:off x="1390" y="288"/>
                <a:ext cx="99" cy="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1203" name="Line 69"/>
              <p:cNvSpPr>
                <a:spLocks noChangeShapeType="1"/>
              </p:cNvSpPr>
              <p:nvPr/>
            </p:nvSpPr>
            <p:spPr bwMode="auto">
              <a:xfrm flipH="1">
                <a:off x="1390" y="190"/>
                <a:ext cx="99" cy="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1204" name="Line 70"/>
              <p:cNvSpPr>
                <a:spLocks noChangeShapeType="1"/>
              </p:cNvSpPr>
              <p:nvPr/>
            </p:nvSpPr>
            <p:spPr bwMode="auto">
              <a:xfrm flipH="1">
                <a:off x="1364" y="190"/>
                <a:ext cx="125" cy="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1205" name="Line 71"/>
              <p:cNvSpPr>
                <a:spLocks noChangeShapeType="1"/>
              </p:cNvSpPr>
              <p:nvPr/>
            </p:nvSpPr>
            <p:spPr bwMode="auto">
              <a:xfrm>
                <a:off x="1489" y="2421"/>
                <a:ext cx="1" cy="28"/>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1206" name="Line 72"/>
              <p:cNvSpPr>
                <a:spLocks noChangeShapeType="1"/>
              </p:cNvSpPr>
              <p:nvPr/>
            </p:nvSpPr>
            <p:spPr bwMode="auto">
              <a:xfrm>
                <a:off x="1489" y="2421"/>
                <a:ext cx="1" cy="46"/>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1207" name="Line 73"/>
              <p:cNvSpPr>
                <a:spLocks noChangeShapeType="1"/>
              </p:cNvSpPr>
              <p:nvPr/>
            </p:nvSpPr>
            <p:spPr bwMode="auto">
              <a:xfrm flipV="1">
                <a:off x="1489" y="1438"/>
                <a:ext cx="1" cy="983"/>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1208" name="Line 74"/>
              <p:cNvSpPr>
                <a:spLocks noChangeShapeType="1"/>
              </p:cNvSpPr>
              <p:nvPr/>
            </p:nvSpPr>
            <p:spPr bwMode="auto">
              <a:xfrm flipH="1">
                <a:off x="1389" y="2421"/>
                <a:ext cx="100" cy="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1209" name="Line 75"/>
              <p:cNvSpPr>
                <a:spLocks noChangeShapeType="1"/>
              </p:cNvSpPr>
              <p:nvPr/>
            </p:nvSpPr>
            <p:spPr bwMode="auto">
              <a:xfrm flipH="1">
                <a:off x="1364" y="2421"/>
                <a:ext cx="125" cy="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1210" name="Line 76"/>
              <p:cNvSpPr>
                <a:spLocks noChangeShapeType="1"/>
              </p:cNvSpPr>
              <p:nvPr/>
            </p:nvSpPr>
            <p:spPr bwMode="auto">
              <a:xfrm flipH="1">
                <a:off x="1389" y="2322"/>
                <a:ext cx="100" cy="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1211" name="Line 77"/>
              <p:cNvSpPr>
                <a:spLocks noChangeShapeType="1"/>
              </p:cNvSpPr>
              <p:nvPr/>
            </p:nvSpPr>
            <p:spPr bwMode="auto">
              <a:xfrm flipH="1">
                <a:off x="1389" y="2224"/>
                <a:ext cx="100" cy="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1212" name="Line 78"/>
              <p:cNvSpPr>
                <a:spLocks noChangeShapeType="1"/>
              </p:cNvSpPr>
              <p:nvPr/>
            </p:nvSpPr>
            <p:spPr bwMode="auto">
              <a:xfrm flipH="1">
                <a:off x="1389" y="2126"/>
                <a:ext cx="100" cy="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1213" name="Line 79"/>
              <p:cNvSpPr>
                <a:spLocks noChangeShapeType="1"/>
              </p:cNvSpPr>
              <p:nvPr/>
            </p:nvSpPr>
            <p:spPr bwMode="auto">
              <a:xfrm flipH="1">
                <a:off x="1389" y="2028"/>
                <a:ext cx="100" cy="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1214" name="Line 80"/>
              <p:cNvSpPr>
                <a:spLocks noChangeShapeType="1"/>
              </p:cNvSpPr>
              <p:nvPr/>
            </p:nvSpPr>
            <p:spPr bwMode="auto">
              <a:xfrm flipH="1">
                <a:off x="1389" y="1929"/>
                <a:ext cx="100" cy="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1215" name="Line 81"/>
              <p:cNvSpPr>
                <a:spLocks noChangeShapeType="1"/>
              </p:cNvSpPr>
              <p:nvPr/>
            </p:nvSpPr>
            <p:spPr bwMode="auto">
              <a:xfrm flipH="1">
                <a:off x="1364" y="1929"/>
                <a:ext cx="125" cy="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1216" name="Line 82"/>
              <p:cNvSpPr>
                <a:spLocks noChangeShapeType="1"/>
              </p:cNvSpPr>
              <p:nvPr/>
            </p:nvSpPr>
            <p:spPr bwMode="auto">
              <a:xfrm flipH="1">
                <a:off x="1389" y="1831"/>
                <a:ext cx="100" cy="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1217" name="Line 83"/>
              <p:cNvSpPr>
                <a:spLocks noChangeShapeType="1"/>
              </p:cNvSpPr>
              <p:nvPr/>
            </p:nvSpPr>
            <p:spPr bwMode="auto">
              <a:xfrm flipH="1">
                <a:off x="1389" y="1733"/>
                <a:ext cx="100" cy="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1218" name="Line 84"/>
              <p:cNvSpPr>
                <a:spLocks noChangeShapeType="1"/>
              </p:cNvSpPr>
              <p:nvPr/>
            </p:nvSpPr>
            <p:spPr bwMode="auto">
              <a:xfrm flipH="1">
                <a:off x="1389" y="1634"/>
                <a:ext cx="100" cy="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1219" name="Line 85"/>
              <p:cNvSpPr>
                <a:spLocks noChangeShapeType="1"/>
              </p:cNvSpPr>
              <p:nvPr/>
            </p:nvSpPr>
            <p:spPr bwMode="auto">
              <a:xfrm flipH="1">
                <a:off x="1389" y="1536"/>
                <a:ext cx="100" cy="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1220" name="Line 86"/>
              <p:cNvSpPr>
                <a:spLocks noChangeShapeType="1"/>
              </p:cNvSpPr>
              <p:nvPr/>
            </p:nvSpPr>
            <p:spPr bwMode="auto">
              <a:xfrm flipH="1">
                <a:off x="1389" y="1438"/>
                <a:ext cx="100" cy="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1221" name="Line 87"/>
              <p:cNvSpPr>
                <a:spLocks noChangeShapeType="1"/>
              </p:cNvSpPr>
              <p:nvPr/>
            </p:nvSpPr>
            <p:spPr bwMode="auto">
              <a:xfrm flipH="1">
                <a:off x="1364" y="1438"/>
                <a:ext cx="125" cy="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1222" name="Line 88"/>
              <p:cNvSpPr>
                <a:spLocks noChangeShapeType="1"/>
              </p:cNvSpPr>
              <p:nvPr/>
            </p:nvSpPr>
            <p:spPr bwMode="auto">
              <a:xfrm>
                <a:off x="1489" y="3668"/>
                <a:ext cx="1" cy="28"/>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1223" name="Line 89"/>
              <p:cNvSpPr>
                <a:spLocks noChangeShapeType="1"/>
              </p:cNvSpPr>
              <p:nvPr/>
            </p:nvSpPr>
            <p:spPr bwMode="auto">
              <a:xfrm>
                <a:off x="1489" y="3668"/>
                <a:ext cx="1" cy="47"/>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1224" name="Line 90"/>
              <p:cNvSpPr>
                <a:spLocks noChangeShapeType="1"/>
              </p:cNvSpPr>
              <p:nvPr/>
            </p:nvSpPr>
            <p:spPr bwMode="auto">
              <a:xfrm flipV="1">
                <a:off x="1489" y="2686"/>
                <a:ext cx="1" cy="982"/>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1225" name="Line 91"/>
              <p:cNvSpPr>
                <a:spLocks noChangeShapeType="1"/>
              </p:cNvSpPr>
              <p:nvPr/>
            </p:nvSpPr>
            <p:spPr bwMode="auto">
              <a:xfrm flipH="1">
                <a:off x="1390" y="3668"/>
                <a:ext cx="99" cy="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1226" name="Line 92"/>
              <p:cNvSpPr>
                <a:spLocks noChangeShapeType="1"/>
              </p:cNvSpPr>
              <p:nvPr/>
            </p:nvSpPr>
            <p:spPr bwMode="auto">
              <a:xfrm flipH="1">
                <a:off x="1364" y="3668"/>
                <a:ext cx="125" cy="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1227" name="Line 93"/>
              <p:cNvSpPr>
                <a:spLocks noChangeShapeType="1"/>
              </p:cNvSpPr>
              <p:nvPr/>
            </p:nvSpPr>
            <p:spPr bwMode="auto">
              <a:xfrm flipH="1">
                <a:off x="1390" y="3570"/>
                <a:ext cx="99" cy="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1228" name="Line 94"/>
              <p:cNvSpPr>
                <a:spLocks noChangeShapeType="1"/>
              </p:cNvSpPr>
              <p:nvPr/>
            </p:nvSpPr>
            <p:spPr bwMode="auto">
              <a:xfrm flipH="1">
                <a:off x="1390" y="3471"/>
                <a:ext cx="99" cy="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1229" name="Line 95"/>
              <p:cNvSpPr>
                <a:spLocks noChangeShapeType="1"/>
              </p:cNvSpPr>
              <p:nvPr/>
            </p:nvSpPr>
            <p:spPr bwMode="auto">
              <a:xfrm flipH="1">
                <a:off x="1390" y="3373"/>
                <a:ext cx="99" cy="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1230" name="Line 96"/>
              <p:cNvSpPr>
                <a:spLocks noChangeShapeType="1"/>
              </p:cNvSpPr>
              <p:nvPr/>
            </p:nvSpPr>
            <p:spPr bwMode="auto">
              <a:xfrm flipH="1">
                <a:off x="1390" y="3275"/>
                <a:ext cx="99" cy="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1231" name="Line 97"/>
              <p:cNvSpPr>
                <a:spLocks noChangeShapeType="1"/>
              </p:cNvSpPr>
              <p:nvPr/>
            </p:nvSpPr>
            <p:spPr bwMode="auto">
              <a:xfrm flipH="1">
                <a:off x="1390" y="3177"/>
                <a:ext cx="99" cy="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1232" name="Line 98"/>
              <p:cNvSpPr>
                <a:spLocks noChangeShapeType="1"/>
              </p:cNvSpPr>
              <p:nvPr/>
            </p:nvSpPr>
            <p:spPr bwMode="auto">
              <a:xfrm flipH="1">
                <a:off x="1364" y="3177"/>
                <a:ext cx="125" cy="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1233" name="Line 99"/>
              <p:cNvSpPr>
                <a:spLocks noChangeShapeType="1"/>
              </p:cNvSpPr>
              <p:nvPr/>
            </p:nvSpPr>
            <p:spPr bwMode="auto">
              <a:xfrm flipH="1">
                <a:off x="1390" y="3079"/>
                <a:ext cx="99" cy="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1234" name="Line 100"/>
              <p:cNvSpPr>
                <a:spLocks noChangeShapeType="1"/>
              </p:cNvSpPr>
              <p:nvPr/>
            </p:nvSpPr>
            <p:spPr bwMode="auto">
              <a:xfrm flipH="1">
                <a:off x="1390" y="2980"/>
                <a:ext cx="99" cy="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1235" name="Line 101"/>
              <p:cNvSpPr>
                <a:spLocks noChangeShapeType="1"/>
              </p:cNvSpPr>
              <p:nvPr/>
            </p:nvSpPr>
            <p:spPr bwMode="auto">
              <a:xfrm flipH="1">
                <a:off x="1390" y="2882"/>
                <a:ext cx="99" cy="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1236" name="Line 102"/>
              <p:cNvSpPr>
                <a:spLocks noChangeShapeType="1"/>
              </p:cNvSpPr>
              <p:nvPr/>
            </p:nvSpPr>
            <p:spPr bwMode="auto">
              <a:xfrm flipH="1">
                <a:off x="1390" y="2784"/>
                <a:ext cx="99" cy="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1237" name="Line 103"/>
              <p:cNvSpPr>
                <a:spLocks noChangeShapeType="1"/>
              </p:cNvSpPr>
              <p:nvPr/>
            </p:nvSpPr>
            <p:spPr bwMode="auto">
              <a:xfrm flipH="1">
                <a:off x="1390" y="2686"/>
                <a:ext cx="99" cy="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1238" name="Line 104"/>
              <p:cNvSpPr>
                <a:spLocks noChangeShapeType="1"/>
              </p:cNvSpPr>
              <p:nvPr/>
            </p:nvSpPr>
            <p:spPr bwMode="auto">
              <a:xfrm flipH="1">
                <a:off x="1364" y="2686"/>
                <a:ext cx="125" cy="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grpSp>
        <p:sp>
          <p:nvSpPr>
            <p:cNvPr id="261176" name="Rectangle 105"/>
            <p:cNvSpPr>
              <a:spLocks noChangeArrowheads="1"/>
            </p:cNvSpPr>
            <p:nvPr/>
          </p:nvSpPr>
          <p:spPr bwMode="auto">
            <a:xfrm>
              <a:off x="1337" y="2622"/>
              <a:ext cx="66" cy="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1600">
                  <a:solidFill>
                    <a:srgbClr val="000000"/>
                  </a:solidFill>
                  <a:latin typeface="Times New Roman" panose="02020603050405020304" pitchFamily="18" charset="0"/>
                </a:rPr>
                <a:t>1</a:t>
              </a:r>
              <a:endParaRPr lang="en-US" altLang="en-US" sz="1600">
                <a:latin typeface="Times New Roman" panose="02020603050405020304" pitchFamily="18" charset="0"/>
              </a:endParaRPr>
            </a:p>
          </p:txBody>
        </p:sp>
        <p:sp>
          <p:nvSpPr>
            <p:cNvPr id="261177" name="Freeform 106"/>
            <p:cNvSpPr>
              <a:spLocks/>
            </p:cNvSpPr>
            <p:nvPr/>
          </p:nvSpPr>
          <p:spPr bwMode="auto">
            <a:xfrm flipV="1">
              <a:off x="2487" y="2686"/>
              <a:ext cx="650" cy="982"/>
            </a:xfrm>
            <a:custGeom>
              <a:avLst/>
              <a:gdLst>
                <a:gd name="T0" fmla="*/ 0 w 1669"/>
                <a:gd name="T1" fmla="*/ 0 h 7777"/>
                <a:gd name="T2" fmla="*/ 0 w 1669"/>
                <a:gd name="T3" fmla="*/ 0 h 7777"/>
                <a:gd name="T4" fmla="*/ 0 w 1669"/>
                <a:gd name="T5" fmla="*/ 0 h 7777"/>
                <a:gd name="T6" fmla="*/ 0 w 1669"/>
                <a:gd name="T7" fmla="*/ 0 h 7777"/>
                <a:gd name="T8" fmla="*/ 0 w 1669"/>
                <a:gd name="T9" fmla="*/ 0 h 7777"/>
                <a:gd name="T10" fmla="*/ 0 w 1669"/>
                <a:gd name="T11" fmla="*/ 0 h 7777"/>
                <a:gd name="T12" fmla="*/ 0 w 1669"/>
                <a:gd name="T13" fmla="*/ 0 h 7777"/>
                <a:gd name="T14" fmla="*/ 0 w 1669"/>
                <a:gd name="T15" fmla="*/ 0 h 7777"/>
                <a:gd name="T16" fmla="*/ 0 w 1669"/>
                <a:gd name="T17" fmla="*/ 0 h 7777"/>
                <a:gd name="T18" fmla="*/ 0 w 1669"/>
                <a:gd name="T19" fmla="*/ 0 h 7777"/>
                <a:gd name="T20" fmla="*/ 0 w 1669"/>
                <a:gd name="T21" fmla="*/ 0 h 7777"/>
                <a:gd name="T22" fmla="*/ 0 w 1669"/>
                <a:gd name="T23" fmla="*/ 0 h 7777"/>
                <a:gd name="T24" fmla="*/ 0 w 1669"/>
                <a:gd name="T25" fmla="*/ 0 h 7777"/>
                <a:gd name="T26" fmla="*/ 0 w 1669"/>
                <a:gd name="T27" fmla="*/ 0 h 7777"/>
                <a:gd name="T28" fmla="*/ 0 w 1669"/>
                <a:gd name="T29" fmla="*/ 0 h 7777"/>
                <a:gd name="T30" fmla="*/ 0 w 1669"/>
                <a:gd name="T31" fmla="*/ 0 h 7777"/>
                <a:gd name="T32" fmla="*/ 0 w 1669"/>
                <a:gd name="T33" fmla="*/ 0 h 7777"/>
                <a:gd name="T34" fmla="*/ 0 w 1669"/>
                <a:gd name="T35" fmla="*/ 0 h 7777"/>
                <a:gd name="T36" fmla="*/ 0 w 1669"/>
                <a:gd name="T37" fmla="*/ 0 h 7777"/>
                <a:gd name="T38" fmla="*/ 0 w 1669"/>
                <a:gd name="T39" fmla="*/ 0 h 7777"/>
                <a:gd name="T40" fmla="*/ 0 w 1669"/>
                <a:gd name="T41" fmla="*/ 0 h 7777"/>
                <a:gd name="T42" fmla="*/ 0 w 1669"/>
                <a:gd name="T43" fmla="*/ 0 h 7777"/>
                <a:gd name="T44" fmla="*/ 0 w 1669"/>
                <a:gd name="T45" fmla="*/ 0 h 7777"/>
                <a:gd name="T46" fmla="*/ 0 w 1669"/>
                <a:gd name="T47" fmla="*/ 0 h 7777"/>
                <a:gd name="T48" fmla="*/ 0 w 1669"/>
                <a:gd name="T49" fmla="*/ 0 h 7777"/>
                <a:gd name="T50" fmla="*/ 0 w 1669"/>
                <a:gd name="T51" fmla="*/ 0 h 7777"/>
                <a:gd name="T52" fmla="*/ 0 w 1669"/>
                <a:gd name="T53" fmla="*/ 0 h 7777"/>
                <a:gd name="T54" fmla="*/ 0 w 1669"/>
                <a:gd name="T55" fmla="*/ 0 h 7777"/>
                <a:gd name="T56" fmla="*/ 0 w 1669"/>
                <a:gd name="T57" fmla="*/ 0 h 7777"/>
                <a:gd name="T58" fmla="*/ 0 w 1669"/>
                <a:gd name="T59" fmla="*/ 0 h 7777"/>
                <a:gd name="T60" fmla="*/ 0 w 1669"/>
                <a:gd name="T61" fmla="*/ 0 h 7777"/>
                <a:gd name="T62" fmla="*/ 0 w 1669"/>
                <a:gd name="T63" fmla="*/ 0 h 7777"/>
                <a:gd name="T64" fmla="*/ 0 w 1669"/>
                <a:gd name="T65" fmla="*/ 0 h 7777"/>
                <a:gd name="T66" fmla="*/ 0 w 1669"/>
                <a:gd name="T67" fmla="*/ 0 h 7777"/>
                <a:gd name="T68" fmla="*/ 0 w 1669"/>
                <a:gd name="T69" fmla="*/ 0 h 7777"/>
                <a:gd name="T70" fmla="*/ 0 w 1669"/>
                <a:gd name="T71" fmla="*/ 0 h 7777"/>
                <a:gd name="T72" fmla="*/ 0 w 1669"/>
                <a:gd name="T73" fmla="*/ 0 h 7777"/>
                <a:gd name="T74" fmla="*/ 0 w 1669"/>
                <a:gd name="T75" fmla="*/ 0 h 7777"/>
                <a:gd name="T76" fmla="*/ 0 w 1669"/>
                <a:gd name="T77" fmla="*/ 0 h 7777"/>
                <a:gd name="T78" fmla="*/ 0 w 1669"/>
                <a:gd name="T79" fmla="*/ 0 h 7777"/>
                <a:gd name="T80" fmla="*/ 0 w 1669"/>
                <a:gd name="T81" fmla="*/ 0 h 7777"/>
                <a:gd name="T82" fmla="*/ 0 w 1669"/>
                <a:gd name="T83" fmla="*/ 0 h 7777"/>
                <a:gd name="T84" fmla="*/ 0 w 1669"/>
                <a:gd name="T85" fmla="*/ 0 h 7777"/>
                <a:gd name="T86" fmla="*/ 0 w 1669"/>
                <a:gd name="T87" fmla="*/ 0 h 7777"/>
                <a:gd name="T88" fmla="*/ 0 w 1669"/>
                <a:gd name="T89" fmla="*/ 0 h 7777"/>
                <a:gd name="T90" fmla="*/ 0 w 1669"/>
                <a:gd name="T91" fmla="*/ 0 h 7777"/>
                <a:gd name="T92" fmla="*/ 0 w 1669"/>
                <a:gd name="T93" fmla="*/ 0 h 7777"/>
                <a:gd name="T94" fmla="*/ 0 w 1669"/>
                <a:gd name="T95" fmla="*/ 0 h 7777"/>
                <a:gd name="T96" fmla="*/ 0 w 1669"/>
                <a:gd name="T97" fmla="*/ 0 h 7777"/>
                <a:gd name="T98" fmla="*/ 0 w 1669"/>
                <a:gd name="T99" fmla="*/ 0 h 7777"/>
                <a:gd name="T100" fmla="*/ 0 w 1669"/>
                <a:gd name="T101" fmla="*/ 0 h 7777"/>
                <a:gd name="T102" fmla="*/ 0 w 1669"/>
                <a:gd name="T103" fmla="*/ 0 h 7777"/>
                <a:gd name="T104" fmla="*/ 0 w 1669"/>
                <a:gd name="T105" fmla="*/ 0 h 7777"/>
                <a:gd name="T106" fmla="*/ 0 w 1669"/>
                <a:gd name="T107" fmla="*/ 0 h 7777"/>
                <a:gd name="T108" fmla="*/ 0 w 1669"/>
                <a:gd name="T109" fmla="*/ 0 h 7777"/>
                <a:gd name="T110" fmla="*/ 0 w 1669"/>
                <a:gd name="T111" fmla="*/ 0 h 7777"/>
                <a:gd name="T112" fmla="*/ 0 w 1669"/>
                <a:gd name="T113" fmla="*/ 0 h 7777"/>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669"/>
                <a:gd name="T172" fmla="*/ 0 h 7777"/>
                <a:gd name="T173" fmla="*/ 1669 w 1669"/>
                <a:gd name="T174" fmla="*/ 7777 h 7777"/>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669" h="7777">
                  <a:moveTo>
                    <a:pt x="0" y="0"/>
                  </a:moveTo>
                  <a:lnTo>
                    <a:pt x="0" y="0"/>
                  </a:lnTo>
                  <a:lnTo>
                    <a:pt x="0" y="77"/>
                  </a:lnTo>
                  <a:lnTo>
                    <a:pt x="166" y="77"/>
                  </a:lnTo>
                  <a:lnTo>
                    <a:pt x="166" y="155"/>
                  </a:lnTo>
                  <a:lnTo>
                    <a:pt x="350" y="155"/>
                  </a:lnTo>
                  <a:lnTo>
                    <a:pt x="350" y="233"/>
                  </a:lnTo>
                  <a:lnTo>
                    <a:pt x="459" y="233"/>
                  </a:lnTo>
                  <a:lnTo>
                    <a:pt x="459" y="311"/>
                  </a:lnTo>
                  <a:lnTo>
                    <a:pt x="535" y="311"/>
                  </a:lnTo>
                  <a:lnTo>
                    <a:pt x="535" y="388"/>
                  </a:lnTo>
                  <a:lnTo>
                    <a:pt x="593" y="388"/>
                  </a:lnTo>
                  <a:lnTo>
                    <a:pt x="593" y="466"/>
                  </a:lnTo>
                  <a:lnTo>
                    <a:pt x="639" y="466"/>
                  </a:lnTo>
                  <a:lnTo>
                    <a:pt x="639" y="544"/>
                  </a:lnTo>
                  <a:lnTo>
                    <a:pt x="676" y="544"/>
                  </a:lnTo>
                  <a:lnTo>
                    <a:pt x="676" y="622"/>
                  </a:lnTo>
                  <a:lnTo>
                    <a:pt x="707" y="622"/>
                  </a:lnTo>
                  <a:lnTo>
                    <a:pt x="707" y="699"/>
                  </a:lnTo>
                  <a:lnTo>
                    <a:pt x="734" y="699"/>
                  </a:lnTo>
                  <a:lnTo>
                    <a:pt x="734" y="777"/>
                  </a:lnTo>
                  <a:lnTo>
                    <a:pt x="755" y="777"/>
                  </a:lnTo>
                  <a:lnTo>
                    <a:pt x="755" y="855"/>
                  </a:lnTo>
                  <a:lnTo>
                    <a:pt x="758" y="855"/>
                  </a:lnTo>
                  <a:lnTo>
                    <a:pt x="758" y="933"/>
                  </a:lnTo>
                  <a:lnTo>
                    <a:pt x="759" y="933"/>
                  </a:lnTo>
                  <a:lnTo>
                    <a:pt x="759" y="1011"/>
                  </a:lnTo>
                  <a:lnTo>
                    <a:pt x="759" y="1088"/>
                  </a:lnTo>
                  <a:lnTo>
                    <a:pt x="760" y="1088"/>
                  </a:lnTo>
                  <a:lnTo>
                    <a:pt x="760" y="1166"/>
                  </a:lnTo>
                  <a:lnTo>
                    <a:pt x="761" y="1166"/>
                  </a:lnTo>
                  <a:lnTo>
                    <a:pt x="761" y="1244"/>
                  </a:lnTo>
                  <a:lnTo>
                    <a:pt x="762" y="1244"/>
                  </a:lnTo>
                  <a:lnTo>
                    <a:pt x="762" y="1322"/>
                  </a:lnTo>
                  <a:lnTo>
                    <a:pt x="763" y="1322"/>
                  </a:lnTo>
                  <a:lnTo>
                    <a:pt x="763" y="1399"/>
                  </a:lnTo>
                  <a:lnTo>
                    <a:pt x="764" y="1399"/>
                  </a:lnTo>
                  <a:lnTo>
                    <a:pt x="764" y="1477"/>
                  </a:lnTo>
                  <a:lnTo>
                    <a:pt x="766" y="1477"/>
                  </a:lnTo>
                  <a:lnTo>
                    <a:pt x="766" y="1555"/>
                  </a:lnTo>
                  <a:lnTo>
                    <a:pt x="767" y="1555"/>
                  </a:lnTo>
                  <a:lnTo>
                    <a:pt x="767" y="1633"/>
                  </a:lnTo>
                  <a:lnTo>
                    <a:pt x="768" y="1633"/>
                  </a:lnTo>
                  <a:lnTo>
                    <a:pt x="768" y="1710"/>
                  </a:lnTo>
                  <a:lnTo>
                    <a:pt x="770" y="1710"/>
                  </a:lnTo>
                  <a:lnTo>
                    <a:pt x="770" y="1788"/>
                  </a:lnTo>
                  <a:lnTo>
                    <a:pt x="771" y="1788"/>
                  </a:lnTo>
                  <a:lnTo>
                    <a:pt x="771" y="1866"/>
                  </a:lnTo>
                  <a:lnTo>
                    <a:pt x="774" y="1866"/>
                  </a:lnTo>
                  <a:lnTo>
                    <a:pt x="774" y="1944"/>
                  </a:lnTo>
                  <a:lnTo>
                    <a:pt x="775" y="1944"/>
                  </a:lnTo>
                  <a:lnTo>
                    <a:pt x="775" y="2022"/>
                  </a:lnTo>
                  <a:lnTo>
                    <a:pt x="777" y="2022"/>
                  </a:lnTo>
                  <a:lnTo>
                    <a:pt x="777" y="2099"/>
                  </a:lnTo>
                  <a:lnTo>
                    <a:pt x="780" y="2099"/>
                  </a:lnTo>
                  <a:lnTo>
                    <a:pt x="780" y="2177"/>
                  </a:lnTo>
                  <a:lnTo>
                    <a:pt x="781" y="2177"/>
                  </a:lnTo>
                  <a:lnTo>
                    <a:pt x="781" y="2255"/>
                  </a:lnTo>
                  <a:lnTo>
                    <a:pt x="782" y="2255"/>
                  </a:lnTo>
                  <a:lnTo>
                    <a:pt x="782" y="2333"/>
                  </a:lnTo>
                  <a:lnTo>
                    <a:pt x="784" y="2333"/>
                  </a:lnTo>
                  <a:lnTo>
                    <a:pt x="784" y="2410"/>
                  </a:lnTo>
                  <a:lnTo>
                    <a:pt x="786" y="2410"/>
                  </a:lnTo>
                  <a:lnTo>
                    <a:pt x="786" y="2488"/>
                  </a:lnTo>
                  <a:lnTo>
                    <a:pt x="789" y="2488"/>
                  </a:lnTo>
                  <a:lnTo>
                    <a:pt x="789" y="2566"/>
                  </a:lnTo>
                  <a:lnTo>
                    <a:pt x="792" y="2566"/>
                  </a:lnTo>
                  <a:lnTo>
                    <a:pt x="792" y="2644"/>
                  </a:lnTo>
                  <a:lnTo>
                    <a:pt x="794" y="2644"/>
                  </a:lnTo>
                  <a:lnTo>
                    <a:pt x="794" y="2721"/>
                  </a:lnTo>
                  <a:lnTo>
                    <a:pt x="796" y="2721"/>
                  </a:lnTo>
                  <a:lnTo>
                    <a:pt x="796" y="2799"/>
                  </a:lnTo>
                  <a:lnTo>
                    <a:pt x="800" y="2799"/>
                  </a:lnTo>
                  <a:lnTo>
                    <a:pt x="800" y="2877"/>
                  </a:lnTo>
                  <a:lnTo>
                    <a:pt x="801" y="2877"/>
                  </a:lnTo>
                  <a:lnTo>
                    <a:pt x="801" y="2955"/>
                  </a:lnTo>
                  <a:lnTo>
                    <a:pt x="803" y="2955"/>
                  </a:lnTo>
                  <a:lnTo>
                    <a:pt x="803" y="3033"/>
                  </a:lnTo>
                  <a:lnTo>
                    <a:pt x="805" y="3033"/>
                  </a:lnTo>
                  <a:lnTo>
                    <a:pt x="805" y="3110"/>
                  </a:lnTo>
                  <a:lnTo>
                    <a:pt x="809" y="3110"/>
                  </a:lnTo>
                  <a:lnTo>
                    <a:pt x="809" y="3188"/>
                  </a:lnTo>
                  <a:lnTo>
                    <a:pt x="811" y="3188"/>
                  </a:lnTo>
                  <a:lnTo>
                    <a:pt x="811" y="3266"/>
                  </a:lnTo>
                  <a:lnTo>
                    <a:pt x="814" y="3266"/>
                  </a:lnTo>
                  <a:lnTo>
                    <a:pt x="814" y="3344"/>
                  </a:lnTo>
                  <a:lnTo>
                    <a:pt x="817" y="3344"/>
                  </a:lnTo>
                  <a:lnTo>
                    <a:pt x="817" y="3421"/>
                  </a:lnTo>
                  <a:lnTo>
                    <a:pt x="820" y="3421"/>
                  </a:lnTo>
                  <a:lnTo>
                    <a:pt x="820" y="3499"/>
                  </a:lnTo>
                  <a:lnTo>
                    <a:pt x="821" y="3499"/>
                  </a:lnTo>
                  <a:lnTo>
                    <a:pt x="821" y="3577"/>
                  </a:lnTo>
                  <a:lnTo>
                    <a:pt x="823" y="3577"/>
                  </a:lnTo>
                  <a:lnTo>
                    <a:pt x="823" y="3655"/>
                  </a:lnTo>
                  <a:lnTo>
                    <a:pt x="827" y="3655"/>
                  </a:lnTo>
                  <a:lnTo>
                    <a:pt x="827" y="3732"/>
                  </a:lnTo>
                  <a:lnTo>
                    <a:pt x="831" y="3732"/>
                  </a:lnTo>
                  <a:lnTo>
                    <a:pt x="831" y="3810"/>
                  </a:lnTo>
                  <a:lnTo>
                    <a:pt x="833" y="3810"/>
                  </a:lnTo>
                  <a:lnTo>
                    <a:pt x="833" y="3888"/>
                  </a:lnTo>
                  <a:lnTo>
                    <a:pt x="834" y="3888"/>
                  </a:lnTo>
                  <a:lnTo>
                    <a:pt x="834" y="3966"/>
                  </a:lnTo>
                  <a:lnTo>
                    <a:pt x="836" y="3966"/>
                  </a:lnTo>
                  <a:lnTo>
                    <a:pt x="836" y="4044"/>
                  </a:lnTo>
                  <a:lnTo>
                    <a:pt x="841" y="4044"/>
                  </a:lnTo>
                  <a:lnTo>
                    <a:pt x="841" y="4121"/>
                  </a:lnTo>
                  <a:lnTo>
                    <a:pt x="844" y="4121"/>
                  </a:lnTo>
                  <a:lnTo>
                    <a:pt x="844" y="4199"/>
                  </a:lnTo>
                  <a:lnTo>
                    <a:pt x="847" y="4199"/>
                  </a:lnTo>
                  <a:lnTo>
                    <a:pt x="847" y="4277"/>
                  </a:lnTo>
                  <a:lnTo>
                    <a:pt x="848" y="4277"/>
                  </a:lnTo>
                  <a:lnTo>
                    <a:pt x="848" y="4355"/>
                  </a:lnTo>
                  <a:lnTo>
                    <a:pt x="850" y="4355"/>
                  </a:lnTo>
                  <a:lnTo>
                    <a:pt x="850" y="4432"/>
                  </a:lnTo>
                  <a:lnTo>
                    <a:pt x="854" y="4432"/>
                  </a:lnTo>
                  <a:lnTo>
                    <a:pt x="854" y="4510"/>
                  </a:lnTo>
                  <a:lnTo>
                    <a:pt x="857" y="4510"/>
                  </a:lnTo>
                  <a:lnTo>
                    <a:pt x="857" y="4588"/>
                  </a:lnTo>
                  <a:lnTo>
                    <a:pt x="859" y="4588"/>
                  </a:lnTo>
                  <a:lnTo>
                    <a:pt x="859" y="4666"/>
                  </a:lnTo>
                  <a:lnTo>
                    <a:pt x="863" y="4666"/>
                  </a:lnTo>
                  <a:lnTo>
                    <a:pt x="863" y="4743"/>
                  </a:lnTo>
                  <a:lnTo>
                    <a:pt x="865" y="4743"/>
                  </a:lnTo>
                  <a:lnTo>
                    <a:pt x="865" y="4821"/>
                  </a:lnTo>
                  <a:lnTo>
                    <a:pt x="866" y="4821"/>
                  </a:lnTo>
                  <a:lnTo>
                    <a:pt x="866" y="4899"/>
                  </a:lnTo>
                  <a:lnTo>
                    <a:pt x="868" y="4899"/>
                  </a:lnTo>
                  <a:lnTo>
                    <a:pt x="868" y="4977"/>
                  </a:lnTo>
                  <a:lnTo>
                    <a:pt x="871" y="4977"/>
                  </a:lnTo>
                  <a:lnTo>
                    <a:pt x="871" y="5055"/>
                  </a:lnTo>
                  <a:lnTo>
                    <a:pt x="874" y="5055"/>
                  </a:lnTo>
                  <a:lnTo>
                    <a:pt x="874" y="5132"/>
                  </a:lnTo>
                  <a:lnTo>
                    <a:pt x="876" y="5132"/>
                  </a:lnTo>
                  <a:lnTo>
                    <a:pt x="876" y="5210"/>
                  </a:lnTo>
                  <a:lnTo>
                    <a:pt x="879" y="5210"/>
                  </a:lnTo>
                  <a:lnTo>
                    <a:pt x="879" y="5288"/>
                  </a:lnTo>
                  <a:lnTo>
                    <a:pt x="881" y="5288"/>
                  </a:lnTo>
                  <a:lnTo>
                    <a:pt x="881" y="5366"/>
                  </a:lnTo>
                  <a:lnTo>
                    <a:pt x="883" y="5366"/>
                  </a:lnTo>
                  <a:lnTo>
                    <a:pt x="883" y="5443"/>
                  </a:lnTo>
                  <a:lnTo>
                    <a:pt x="885" y="5443"/>
                  </a:lnTo>
                  <a:lnTo>
                    <a:pt x="885" y="5521"/>
                  </a:lnTo>
                  <a:lnTo>
                    <a:pt x="887" y="5521"/>
                  </a:lnTo>
                  <a:lnTo>
                    <a:pt x="887" y="5599"/>
                  </a:lnTo>
                  <a:lnTo>
                    <a:pt x="888" y="5599"/>
                  </a:lnTo>
                  <a:lnTo>
                    <a:pt x="888" y="5677"/>
                  </a:lnTo>
                  <a:lnTo>
                    <a:pt x="890" y="5677"/>
                  </a:lnTo>
                  <a:lnTo>
                    <a:pt x="890" y="5754"/>
                  </a:lnTo>
                  <a:lnTo>
                    <a:pt x="892" y="5754"/>
                  </a:lnTo>
                  <a:lnTo>
                    <a:pt x="892" y="5832"/>
                  </a:lnTo>
                  <a:lnTo>
                    <a:pt x="894" y="5832"/>
                  </a:lnTo>
                  <a:lnTo>
                    <a:pt x="894" y="5910"/>
                  </a:lnTo>
                  <a:lnTo>
                    <a:pt x="896" y="5910"/>
                  </a:lnTo>
                  <a:lnTo>
                    <a:pt x="896" y="5988"/>
                  </a:lnTo>
                  <a:lnTo>
                    <a:pt x="897" y="5988"/>
                  </a:lnTo>
                  <a:lnTo>
                    <a:pt x="897" y="6066"/>
                  </a:lnTo>
                  <a:lnTo>
                    <a:pt x="899" y="6066"/>
                  </a:lnTo>
                  <a:lnTo>
                    <a:pt x="899" y="6143"/>
                  </a:lnTo>
                  <a:lnTo>
                    <a:pt x="901" y="6143"/>
                  </a:lnTo>
                  <a:lnTo>
                    <a:pt x="901" y="6221"/>
                  </a:lnTo>
                  <a:lnTo>
                    <a:pt x="902" y="6221"/>
                  </a:lnTo>
                  <a:lnTo>
                    <a:pt x="902" y="6299"/>
                  </a:lnTo>
                  <a:lnTo>
                    <a:pt x="903" y="6299"/>
                  </a:lnTo>
                  <a:lnTo>
                    <a:pt x="903" y="6377"/>
                  </a:lnTo>
                  <a:lnTo>
                    <a:pt x="904" y="6377"/>
                  </a:lnTo>
                  <a:lnTo>
                    <a:pt x="904" y="6454"/>
                  </a:lnTo>
                  <a:lnTo>
                    <a:pt x="906" y="6454"/>
                  </a:lnTo>
                  <a:lnTo>
                    <a:pt x="906" y="6532"/>
                  </a:lnTo>
                  <a:lnTo>
                    <a:pt x="906" y="6610"/>
                  </a:lnTo>
                  <a:lnTo>
                    <a:pt x="908" y="6610"/>
                  </a:lnTo>
                  <a:lnTo>
                    <a:pt x="908" y="6688"/>
                  </a:lnTo>
                  <a:lnTo>
                    <a:pt x="908" y="6765"/>
                  </a:lnTo>
                  <a:lnTo>
                    <a:pt x="909" y="6765"/>
                  </a:lnTo>
                  <a:lnTo>
                    <a:pt x="909" y="6843"/>
                  </a:lnTo>
                  <a:lnTo>
                    <a:pt x="909" y="6921"/>
                  </a:lnTo>
                  <a:lnTo>
                    <a:pt x="913" y="6921"/>
                  </a:lnTo>
                  <a:lnTo>
                    <a:pt x="913" y="6999"/>
                  </a:lnTo>
                  <a:lnTo>
                    <a:pt x="933" y="6999"/>
                  </a:lnTo>
                  <a:lnTo>
                    <a:pt x="933" y="7077"/>
                  </a:lnTo>
                  <a:lnTo>
                    <a:pt x="959" y="7077"/>
                  </a:lnTo>
                  <a:lnTo>
                    <a:pt x="959" y="7154"/>
                  </a:lnTo>
                  <a:lnTo>
                    <a:pt x="990" y="7154"/>
                  </a:lnTo>
                  <a:lnTo>
                    <a:pt x="990" y="7232"/>
                  </a:lnTo>
                  <a:lnTo>
                    <a:pt x="1028" y="7232"/>
                  </a:lnTo>
                  <a:lnTo>
                    <a:pt x="1028" y="7310"/>
                  </a:lnTo>
                  <a:lnTo>
                    <a:pt x="1073" y="7310"/>
                  </a:lnTo>
                  <a:lnTo>
                    <a:pt x="1073" y="7388"/>
                  </a:lnTo>
                  <a:lnTo>
                    <a:pt x="1131" y="7388"/>
                  </a:lnTo>
                  <a:lnTo>
                    <a:pt x="1131" y="7465"/>
                  </a:lnTo>
                  <a:lnTo>
                    <a:pt x="1206" y="7465"/>
                  </a:lnTo>
                  <a:lnTo>
                    <a:pt x="1206" y="7543"/>
                  </a:lnTo>
                  <a:lnTo>
                    <a:pt x="1314" y="7543"/>
                  </a:lnTo>
                  <a:lnTo>
                    <a:pt x="1314" y="7621"/>
                  </a:lnTo>
                  <a:lnTo>
                    <a:pt x="1496" y="7621"/>
                  </a:lnTo>
                  <a:lnTo>
                    <a:pt x="1496" y="7699"/>
                  </a:lnTo>
                  <a:lnTo>
                    <a:pt x="1665" y="7699"/>
                  </a:lnTo>
                  <a:lnTo>
                    <a:pt x="1665" y="7777"/>
                  </a:lnTo>
                  <a:lnTo>
                    <a:pt x="1669" y="7777"/>
                  </a:lnTo>
                  <a:lnTo>
                    <a:pt x="1669" y="7699"/>
                  </a:lnTo>
                  <a:lnTo>
                    <a:pt x="1665" y="7699"/>
                  </a:lnTo>
                  <a:lnTo>
                    <a:pt x="1665" y="7621"/>
                  </a:lnTo>
                  <a:lnTo>
                    <a:pt x="1496" y="7621"/>
                  </a:lnTo>
                  <a:lnTo>
                    <a:pt x="1496" y="7543"/>
                  </a:lnTo>
                  <a:lnTo>
                    <a:pt x="1314" y="7543"/>
                  </a:lnTo>
                  <a:lnTo>
                    <a:pt x="1314" y="7465"/>
                  </a:lnTo>
                  <a:lnTo>
                    <a:pt x="1206" y="7465"/>
                  </a:lnTo>
                  <a:lnTo>
                    <a:pt x="1206" y="7388"/>
                  </a:lnTo>
                  <a:lnTo>
                    <a:pt x="1131" y="7388"/>
                  </a:lnTo>
                  <a:lnTo>
                    <a:pt x="1131" y="7310"/>
                  </a:lnTo>
                  <a:lnTo>
                    <a:pt x="1073" y="7310"/>
                  </a:lnTo>
                  <a:lnTo>
                    <a:pt x="1073" y="7232"/>
                  </a:lnTo>
                  <a:lnTo>
                    <a:pt x="1028" y="7232"/>
                  </a:lnTo>
                  <a:lnTo>
                    <a:pt x="1028" y="7154"/>
                  </a:lnTo>
                  <a:lnTo>
                    <a:pt x="990" y="7154"/>
                  </a:lnTo>
                  <a:lnTo>
                    <a:pt x="990" y="7077"/>
                  </a:lnTo>
                  <a:lnTo>
                    <a:pt x="959" y="7077"/>
                  </a:lnTo>
                  <a:lnTo>
                    <a:pt x="959" y="6999"/>
                  </a:lnTo>
                  <a:lnTo>
                    <a:pt x="933" y="6999"/>
                  </a:lnTo>
                  <a:lnTo>
                    <a:pt x="933" y="6921"/>
                  </a:lnTo>
                  <a:lnTo>
                    <a:pt x="913" y="6921"/>
                  </a:lnTo>
                  <a:lnTo>
                    <a:pt x="913" y="6843"/>
                  </a:lnTo>
                  <a:lnTo>
                    <a:pt x="909" y="6843"/>
                  </a:lnTo>
                  <a:lnTo>
                    <a:pt x="909" y="6765"/>
                  </a:lnTo>
                  <a:lnTo>
                    <a:pt x="909" y="6688"/>
                  </a:lnTo>
                  <a:lnTo>
                    <a:pt x="908" y="6688"/>
                  </a:lnTo>
                  <a:lnTo>
                    <a:pt x="908" y="6610"/>
                  </a:lnTo>
                  <a:lnTo>
                    <a:pt x="908" y="6532"/>
                  </a:lnTo>
                  <a:lnTo>
                    <a:pt x="906" y="6532"/>
                  </a:lnTo>
                  <a:lnTo>
                    <a:pt x="906" y="6454"/>
                  </a:lnTo>
                  <a:lnTo>
                    <a:pt x="906" y="6377"/>
                  </a:lnTo>
                  <a:lnTo>
                    <a:pt x="904" y="6377"/>
                  </a:lnTo>
                  <a:lnTo>
                    <a:pt x="904" y="6299"/>
                  </a:lnTo>
                  <a:lnTo>
                    <a:pt x="903" y="6299"/>
                  </a:lnTo>
                  <a:lnTo>
                    <a:pt x="903" y="6221"/>
                  </a:lnTo>
                  <a:lnTo>
                    <a:pt x="902" y="6221"/>
                  </a:lnTo>
                  <a:lnTo>
                    <a:pt x="902" y="6143"/>
                  </a:lnTo>
                  <a:lnTo>
                    <a:pt x="901" y="6143"/>
                  </a:lnTo>
                  <a:lnTo>
                    <a:pt x="901" y="6066"/>
                  </a:lnTo>
                  <a:lnTo>
                    <a:pt x="899" y="6066"/>
                  </a:lnTo>
                  <a:lnTo>
                    <a:pt x="899" y="5988"/>
                  </a:lnTo>
                  <a:lnTo>
                    <a:pt x="897" y="5988"/>
                  </a:lnTo>
                  <a:lnTo>
                    <a:pt x="897" y="5910"/>
                  </a:lnTo>
                  <a:lnTo>
                    <a:pt x="896" y="5910"/>
                  </a:lnTo>
                  <a:lnTo>
                    <a:pt x="896" y="5832"/>
                  </a:lnTo>
                  <a:lnTo>
                    <a:pt x="894" y="5832"/>
                  </a:lnTo>
                  <a:lnTo>
                    <a:pt x="894" y="5754"/>
                  </a:lnTo>
                  <a:lnTo>
                    <a:pt x="892" y="5754"/>
                  </a:lnTo>
                  <a:lnTo>
                    <a:pt x="892" y="5677"/>
                  </a:lnTo>
                  <a:lnTo>
                    <a:pt x="890" y="5677"/>
                  </a:lnTo>
                  <a:lnTo>
                    <a:pt x="890" y="5599"/>
                  </a:lnTo>
                  <a:lnTo>
                    <a:pt x="888" y="5599"/>
                  </a:lnTo>
                  <a:lnTo>
                    <a:pt x="888" y="5521"/>
                  </a:lnTo>
                  <a:lnTo>
                    <a:pt x="887" y="5521"/>
                  </a:lnTo>
                  <a:lnTo>
                    <a:pt x="887" y="5443"/>
                  </a:lnTo>
                  <a:lnTo>
                    <a:pt x="885" y="5443"/>
                  </a:lnTo>
                  <a:lnTo>
                    <a:pt x="885" y="5366"/>
                  </a:lnTo>
                  <a:lnTo>
                    <a:pt x="883" y="5366"/>
                  </a:lnTo>
                  <a:lnTo>
                    <a:pt x="883" y="5288"/>
                  </a:lnTo>
                  <a:lnTo>
                    <a:pt x="881" y="5288"/>
                  </a:lnTo>
                  <a:lnTo>
                    <a:pt x="881" y="5210"/>
                  </a:lnTo>
                  <a:lnTo>
                    <a:pt x="879" y="5210"/>
                  </a:lnTo>
                  <a:lnTo>
                    <a:pt x="879" y="5132"/>
                  </a:lnTo>
                  <a:lnTo>
                    <a:pt x="876" y="5132"/>
                  </a:lnTo>
                  <a:lnTo>
                    <a:pt x="876" y="5055"/>
                  </a:lnTo>
                  <a:lnTo>
                    <a:pt x="874" y="5055"/>
                  </a:lnTo>
                  <a:lnTo>
                    <a:pt x="874" y="4977"/>
                  </a:lnTo>
                  <a:lnTo>
                    <a:pt x="871" y="4977"/>
                  </a:lnTo>
                  <a:lnTo>
                    <a:pt x="871" y="4899"/>
                  </a:lnTo>
                  <a:lnTo>
                    <a:pt x="868" y="4899"/>
                  </a:lnTo>
                  <a:lnTo>
                    <a:pt x="868" y="4821"/>
                  </a:lnTo>
                  <a:lnTo>
                    <a:pt x="866" y="4821"/>
                  </a:lnTo>
                  <a:lnTo>
                    <a:pt x="866" y="4743"/>
                  </a:lnTo>
                  <a:lnTo>
                    <a:pt x="865" y="4743"/>
                  </a:lnTo>
                  <a:lnTo>
                    <a:pt x="865" y="4666"/>
                  </a:lnTo>
                  <a:lnTo>
                    <a:pt x="863" y="4666"/>
                  </a:lnTo>
                  <a:lnTo>
                    <a:pt x="863" y="4588"/>
                  </a:lnTo>
                  <a:lnTo>
                    <a:pt x="859" y="4588"/>
                  </a:lnTo>
                  <a:lnTo>
                    <a:pt x="859" y="4510"/>
                  </a:lnTo>
                  <a:lnTo>
                    <a:pt x="857" y="4510"/>
                  </a:lnTo>
                  <a:lnTo>
                    <a:pt x="857" y="4432"/>
                  </a:lnTo>
                  <a:lnTo>
                    <a:pt x="854" y="4432"/>
                  </a:lnTo>
                  <a:lnTo>
                    <a:pt x="854" y="4355"/>
                  </a:lnTo>
                  <a:lnTo>
                    <a:pt x="850" y="4355"/>
                  </a:lnTo>
                  <a:lnTo>
                    <a:pt x="850" y="4277"/>
                  </a:lnTo>
                  <a:lnTo>
                    <a:pt x="848" y="4277"/>
                  </a:lnTo>
                  <a:lnTo>
                    <a:pt x="848" y="4199"/>
                  </a:lnTo>
                  <a:lnTo>
                    <a:pt x="847" y="4199"/>
                  </a:lnTo>
                  <a:lnTo>
                    <a:pt x="847" y="4121"/>
                  </a:lnTo>
                  <a:lnTo>
                    <a:pt x="844" y="4121"/>
                  </a:lnTo>
                  <a:lnTo>
                    <a:pt x="844" y="4044"/>
                  </a:lnTo>
                  <a:lnTo>
                    <a:pt x="841" y="4044"/>
                  </a:lnTo>
                  <a:lnTo>
                    <a:pt x="841" y="3966"/>
                  </a:lnTo>
                  <a:lnTo>
                    <a:pt x="836" y="3966"/>
                  </a:lnTo>
                  <a:lnTo>
                    <a:pt x="836" y="3888"/>
                  </a:lnTo>
                  <a:lnTo>
                    <a:pt x="834" y="3888"/>
                  </a:lnTo>
                  <a:lnTo>
                    <a:pt x="834" y="3810"/>
                  </a:lnTo>
                  <a:lnTo>
                    <a:pt x="833" y="3810"/>
                  </a:lnTo>
                  <a:lnTo>
                    <a:pt x="833" y="3732"/>
                  </a:lnTo>
                  <a:lnTo>
                    <a:pt x="831" y="3732"/>
                  </a:lnTo>
                  <a:lnTo>
                    <a:pt x="831" y="3655"/>
                  </a:lnTo>
                  <a:lnTo>
                    <a:pt x="827" y="3655"/>
                  </a:lnTo>
                  <a:lnTo>
                    <a:pt x="827" y="3577"/>
                  </a:lnTo>
                  <a:lnTo>
                    <a:pt x="823" y="3577"/>
                  </a:lnTo>
                  <a:lnTo>
                    <a:pt x="823" y="3499"/>
                  </a:lnTo>
                  <a:lnTo>
                    <a:pt x="821" y="3499"/>
                  </a:lnTo>
                  <a:lnTo>
                    <a:pt x="821" y="3421"/>
                  </a:lnTo>
                  <a:lnTo>
                    <a:pt x="820" y="3421"/>
                  </a:lnTo>
                  <a:lnTo>
                    <a:pt x="820" y="3344"/>
                  </a:lnTo>
                  <a:lnTo>
                    <a:pt x="817" y="3344"/>
                  </a:lnTo>
                  <a:lnTo>
                    <a:pt x="817" y="3266"/>
                  </a:lnTo>
                  <a:lnTo>
                    <a:pt x="814" y="3266"/>
                  </a:lnTo>
                  <a:lnTo>
                    <a:pt x="814" y="3188"/>
                  </a:lnTo>
                  <a:lnTo>
                    <a:pt x="811" y="3188"/>
                  </a:lnTo>
                  <a:lnTo>
                    <a:pt x="811" y="3110"/>
                  </a:lnTo>
                  <a:lnTo>
                    <a:pt x="809" y="3110"/>
                  </a:lnTo>
                  <a:lnTo>
                    <a:pt x="809" y="3033"/>
                  </a:lnTo>
                  <a:lnTo>
                    <a:pt x="805" y="3033"/>
                  </a:lnTo>
                  <a:lnTo>
                    <a:pt x="805" y="2955"/>
                  </a:lnTo>
                  <a:lnTo>
                    <a:pt x="803" y="2955"/>
                  </a:lnTo>
                  <a:lnTo>
                    <a:pt x="803" y="2877"/>
                  </a:lnTo>
                  <a:lnTo>
                    <a:pt x="801" y="2877"/>
                  </a:lnTo>
                  <a:lnTo>
                    <a:pt x="801" y="2799"/>
                  </a:lnTo>
                  <a:lnTo>
                    <a:pt x="800" y="2799"/>
                  </a:lnTo>
                  <a:lnTo>
                    <a:pt x="800" y="2721"/>
                  </a:lnTo>
                  <a:lnTo>
                    <a:pt x="796" y="2721"/>
                  </a:lnTo>
                  <a:lnTo>
                    <a:pt x="796" y="2644"/>
                  </a:lnTo>
                  <a:lnTo>
                    <a:pt x="794" y="2644"/>
                  </a:lnTo>
                  <a:lnTo>
                    <a:pt x="794" y="2566"/>
                  </a:lnTo>
                  <a:lnTo>
                    <a:pt x="792" y="2566"/>
                  </a:lnTo>
                  <a:lnTo>
                    <a:pt x="792" y="2488"/>
                  </a:lnTo>
                  <a:lnTo>
                    <a:pt x="789" y="2488"/>
                  </a:lnTo>
                  <a:lnTo>
                    <a:pt x="789" y="2410"/>
                  </a:lnTo>
                  <a:lnTo>
                    <a:pt x="786" y="2410"/>
                  </a:lnTo>
                  <a:lnTo>
                    <a:pt x="786" y="2333"/>
                  </a:lnTo>
                  <a:lnTo>
                    <a:pt x="784" y="2333"/>
                  </a:lnTo>
                  <a:lnTo>
                    <a:pt x="784" y="2255"/>
                  </a:lnTo>
                  <a:lnTo>
                    <a:pt x="782" y="2255"/>
                  </a:lnTo>
                  <a:lnTo>
                    <a:pt x="782" y="2177"/>
                  </a:lnTo>
                  <a:lnTo>
                    <a:pt x="781" y="2177"/>
                  </a:lnTo>
                  <a:lnTo>
                    <a:pt x="781" y="2099"/>
                  </a:lnTo>
                  <a:lnTo>
                    <a:pt x="780" y="2099"/>
                  </a:lnTo>
                  <a:lnTo>
                    <a:pt x="780" y="2022"/>
                  </a:lnTo>
                  <a:lnTo>
                    <a:pt x="777" y="2022"/>
                  </a:lnTo>
                  <a:lnTo>
                    <a:pt x="777" y="1944"/>
                  </a:lnTo>
                  <a:lnTo>
                    <a:pt x="775" y="1944"/>
                  </a:lnTo>
                  <a:lnTo>
                    <a:pt x="775" y="1866"/>
                  </a:lnTo>
                  <a:lnTo>
                    <a:pt x="774" y="1866"/>
                  </a:lnTo>
                  <a:lnTo>
                    <a:pt x="774" y="1788"/>
                  </a:lnTo>
                  <a:lnTo>
                    <a:pt x="771" y="1788"/>
                  </a:lnTo>
                  <a:lnTo>
                    <a:pt x="771" y="1710"/>
                  </a:lnTo>
                  <a:lnTo>
                    <a:pt x="770" y="1710"/>
                  </a:lnTo>
                  <a:lnTo>
                    <a:pt x="770" y="1633"/>
                  </a:lnTo>
                  <a:lnTo>
                    <a:pt x="768" y="1633"/>
                  </a:lnTo>
                  <a:lnTo>
                    <a:pt x="768" y="1555"/>
                  </a:lnTo>
                  <a:lnTo>
                    <a:pt x="767" y="1555"/>
                  </a:lnTo>
                  <a:lnTo>
                    <a:pt x="767" y="1477"/>
                  </a:lnTo>
                  <a:lnTo>
                    <a:pt x="766" y="1477"/>
                  </a:lnTo>
                  <a:lnTo>
                    <a:pt x="766" y="1399"/>
                  </a:lnTo>
                  <a:lnTo>
                    <a:pt x="764" y="1399"/>
                  </a:lnTo>
                  <a:lnTo>
                    <a:pt x="764" y="1322"/>
                  </a:lnTo>
                  <a:lnTo>
                    <a:pt x="763" y="1322"/>
                  </a:lnTo>
                  <a:lnTo>
                    <a:pt x="763" y="1244"/>
                  </a:lnTo>
                  <a:lnTo>
                    <a:pt x="762" y="1244"/>
                  </a:lnTo>
                  <a:lnTo>
                    <a:pt x="762" y="1166"/>
                  </a:lnTo>
                  <a:lnTo>
                    <a:pt x="761" y="1166"/>
                  </a:lnTo>
                  <a:lnTo>
                    <a:pt x="761" y="1088"/>
                  </a:lnTo>
                  <a:lnTo>
                    <a:pt x="760" y="1088"/>
                  </a:lnTo>
                  <a:lnTo>
                    <a:pt x="760" y="1011"/>
                  </a:lnTo>
                  <a:lnTo>
                    <a:pt x="759" y="1011"/>
                  </a:lnTo>
                  <a:lnTo>
                    <a:pt x="759" y="933"/>
                  </a:lnTo>
                  <a:lnTo>
                    <a:pt x="759" y="855"/>
                  </a:lnTo>
                  <a:lnTo>
                    <a:pt x="758" y="855"/>
                  </a:lnTo>
                  <a:lnTo>
                    <a:pt x="758" y="777"/>
                  </a:lnTo>
                  <a:lnTo>
                    <a:pt x="755" y="777"/>
                  </a:lnTo>
                  <a:lnTo>
                    <a:pt x="755" y="699"/>
                  </a:lnTo>
                  <a:lnTo>
                    <a:pt x="734" y="699"/>
                  </a:lnTo>
                  <a:lnTo>
                    <a:pt x="734" y="622"/>
                  </a:lnTo>
                  <a:lnTo>
                    <a:pt x="707" y="622"/>
                  </a:lnTo>
                  <a:lnTo>
                    <a:pt x="707" y="544"/>
                  </a:lnTo>
                  <a:lnTo>
                    <a:pt x="676" y="544"/>
                  </a:lnTo>
                  <a:lnTo>
                    <a:pt x="676" y="466"/>
                  </a:lnTo>
                  <a:lnTo>
                    <a:pt x="639" y="466"/>
                  </a:lnTo>
                  <a:lnTo>
                    <a:pt x="639" y="388"/>
                  </a:lnTo>
                  <a:lnTo>
                    <a:pt x="593" y="388"/>
                  </a:lnTo>
                  <a:lnTo>
                    <a:pt x="593" y="311"/>
                  </a:lnTo>
                  <a:lnTo>
                    <a:pt x="535" y="311"/>
                  </a:lnTo>
                  <a:lnTo>
                    <a:pt x="535" y="233"/>
                  </a:lnTo>
                  <a:lnTo>
                    <a:pt x="459" y="233"/>
                  </a:lnTo>
                  <a:lnTo>
                    <a:pt x="459" y="155"/>
                  </a:lnTo>
                  <a:lnTo>
                    <a:pt x="350" y="155"/>
                  </a:lnTo>
                  <a:lnTo>
                    <a:pt x="350" y="77"/>
                  </a:lnTo>
                  <a:lnTo>
                    <a:pt x="166" y="77"/>
                  </a:lnTo>
                  <a:lnTo>
                    <a:pt x="166" y="0"/>
                  </a:lnTo>
                  <a:lnTo>
                    <a:pt x="0" y="0"/>
                  </a:lnTo>
                </a:path>
              </a:pathLst>
            </a:custGeom>
            <a:noFill/>
            <a:ln w="30163">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61178" name="Freeform 107"/>
            <p:cNvSpPr>
              <a:spLocks/>
            </p:cNvSpPr>
            <p:nvPr/>
          </p:nvSpPr>
          <p:spPr bwMode="auto">
            <a:xfrm flipV="1">
              <a:off x="1614" y="2686"/>
              <a:ext cx="2396" cy="982"/>
            </a:xfrm>
            <a:custGeom>
              <a:avLst/>
              <a:gdLst>
                <a:gd name="T0" fmla="*/ 0 w 6149"/>
                <a:gd name="T1" fmla="*/ 0 h 7777"/>
                <a:gd name="T2" fmla="*/ 0 w 6149"/>
                <a:gd name="T3" fmla="*/ 0 h 7777"/>
                <a:gd name="T4" fmla="*/ 0 w 6149"/>
                <a:gd name="T5" fmla="*/ 0 h 7777"/>
                <a:gd name="T6" fmla="*/ 0 w 6149"/>
                <a:gd name="T7" fmla="*/ 0 h 7777"/>
                <a:gd name="T8" fmla="*/ 0 w 6149"/>
                <a:gd name="T9" fmla="*/ 0 h 7777"/>
                <a:gd name="T10" fmla="*/ 0 w 6149"/>
                <a:gd name="T11" fmla="*/ 0 h 7777"/>
                <a:gd name="T12" fmla="*/ 0 w 6149"/>
                <a:gd name="T13" fmla="*/ 0 h 7777"/>
                <a:gd name="T14" fmla="*/ 0 w 6149"/>
                <a:gd name="T15" fmla="*/ 0 h 7777"/>
                <a:gd name="T16" fmla="*/ 0 w 6149"/>
                <a:gd name="T17" fmla="*/ 0 h 7777"/>
                <a:gd name="T18" fmla="*/ 0 w 6149"/>
                <a:gd name="T19" fmla="*/ 0 h 7777"/>
                <a:gd name="T20" fmla="*/ 0 w 6149"/>
                <a:gd name="T21" fmla="*/ 0 h 7777"/>
                <a:gd name="T22" fmla="*/ 0 w 6149"/>
                <a:gd name="T23" fmla="*/ 0 h 7777"/>
                <a:gd name="T24" fmla="*/ 0 w 6149"/>
                <a:gd name="T25" fmla="*/ 0 h 7777"/>
                <a:gd name="T26" fmla="*/ 0 w 6149"/>
                <a:gd name="T27" fmla="*/ 0 h 7777"/>
                <a:gd name="T28" fmla="*/ 0 w 6149"/>
                <a:gd name="T29" fmla="*/ 0 h 7777"/>
                <a:gd name="T30" fmla="*/ 0 w 6149"/>
                <a:gd name="T31" fmla="*/ 0 h 7777"/>
                <a:gd name="T32" fmla="*/ 0 w 6149"/>
                <a:gd name="T33" fmla="*/ 0 h 7777"/>
                <a:gd name="T34" fmla="*/ 0 w 6149"/>
                <a:gd name="T35" fmla="*/ 0 h 7777"/>
                <a:gd name="T36" fmla="*/ 0 w 6149"/>
                <a:gd name="T37" fmla="*/ 0 h 7777"/>
                <a:gd name="T38" fmla="*/ 0 w 6149"/>
                <a:gd name="T39" fmla="*/ 0 h 7777"/>
                <a:gd name="T40" fmla="*/ 0 w 6149"/>
                <a:gd name="T41" fmla="*/ 0 h 7777"/>
                <a:gd name="T42" fmla="*/ 0 w 6149"/>
                <a:gd name="T43" fmla="*/ 0 h 7777"/>
                <a:gd name="T44" fmla="*/ 0 w 6149"/>
                <a:gd name="T45" fmla="*/ 0 h 7777"/>
                <a:gd name="T46" fmla="*/ 0 w 6149"/>
                <a:gd name="T47" fmla="*/ 0 h 7777"/>
                <a:gd name="T48" fmla="*/ 0 w 6149"/>
                <a:gd name="T49" fmla="*/ 0 h 7777"/>
                <a:gd name="T50" fmla="*/ 0 w 6149"/>
                <a:gd name="T51" fmla="*/ 0 h 7777"/>
                <a:gd name="T52" fmla="*/ 0 w 6149"/>
                <a:gd name="T53" fmla="*/ 0 h 7777"/>
                <a:gd name="T54" fmla="*/ 0 w 6149"/>
                <a:gd name="T55" fmla="*/ 0 h 7777"/>
                <a:gd name="T56" fmla="*/ 0 w 6149"/>
                <a:gd name="T57" fmla="*/ 0 h 7777"/>
                <a:gd name="T58" fmla="*/ 0 w 6149"/>
                <a:gd name="T59" fmla="*/ 0 h 7777"/>
                <a:gd name="T60" fmla="*/ 0 w 6149"/>
                <a:gd name="T61" fmla="*/ 0 h 7777"/>
                <a:gd name="T62" fmla="*/ 0 w 6149"/>
                <a:gd name="T63" fmla="*/ 0 h 7777"/>
                <a:gd name="T64" fmla="*/ 0 w 6149"/>
                <a:gd name="T65" fmla="*/ 0 h 7777"/>
                <a:gd name="T66" fmla="*/ 0 w 6149"/>
                <a:gd name="T67" fmla="*/ 0 h 7777"/>
                <a:gd name="T68" fmla="*/ 0 w 6149"/>
                <a:gd name="T69" fmla="*/ 0 h 7777"/>
                <a:gd name="T70" fmla="*/ 0 w 6149"/>
                <a:gd name="T71" fmla="*/ 0 h 7777"/>
                <a:gd name="T72" fmla="*/ 0 w 6149"/>
                <a:gd name="T73" fmla="*/ 0 h 7777"/>
                <a:gd name="T74" fmla="*/ 0 w 6149"/>
                <a:gd name="T75" fmla="*/ 0 h 7777"/>
                <a:gd name="T76" fmla="*/ 0 w 6149"/>
                <a:gd name="T77" fmla="*/ 0 h 7777"/>
                <a:gd name="T78" fmla="*/ 0 w 6149"/>
                <a:gd name="T79" fmla="*/ 0 h 7777"/>
                <a:gd name="T80" fmla="*/ 0 w 6149"/>
                <a:gd name="T81" fmla="*/ 0 h 7777"/>
                <a:gd name="T82" fmla="*/ 0 w 6149"/>
                <a:gd name="T83" fmla="*/ 0 h 7777"/>
                <a:gd name="T84" fmla="*/ 0 w 6149"/>
                <a:gd name="T85" fmla="*/ 0 h 7777"/>
                <a:gd name="T86" fmla="*/ 0 w 6149"/>
                <a:gd name="T87" fmla="*/ 0 h 7777"/>
                <a:gd name="T88" fmla="*/ 0 w 6149"/>
                <a:gd name="T89" fmla="*/ 0 h 7777"/>
                <a:gd name="T90" fmla="*/ 0 w 6149"/>
                <a:gd name="T91" fmla="*/ 0 h 7777"/>
                <a:gd name="T92" fmla="*/ 0 w 6149"/>
                <a:gd name="T93" fmla="*/ 0 h 7777"/>
                <a:gd name="T94" fmla="*/ 0 w 6149"/>
                <a:gd name="T95" fmla="*/ 0 h 7777"/>
                <a:gd name="T96" fmla="*/ 0 w 6149"/>
                <a:gd name="T97" fmla="*/ 0 h 7777"/>
                <a:gd name="T98" fmla="*/ 0 w 6149"/>
                <a:gd name="T99" fmla="*/ 0 h 7777"/>
                <a:gd name="T100" fmla="*/ 0 w 6149"/>
                <a:gd name="T101" fmla="*/ 0 h 7777"/>
                <a:gd name="T102" fmla="*/ 0 w 6149"/>
                <a:gd name="T103" fmla="*/ 0 h 7777"/>
                <a:gd name="T104" fmla="*/ 0 w 6149"/>
                <a:gd name="T105" fmla="*/ 0 h 7777"/>
                <a:gd name="T106" fmla="*/ 0 w 6149"/>
                <a:gd name="T107" fmla="*/ 0 h 7777"/>
                <a:gd name="T108" fmla="*/ 0 w 6149"/>
                <a:gd name="T109" fmla="*/ 0 h 7777"/>
                <a:gd name="T110" fmla="*/ 0 w 6149"/>
                <a:gd name="T111" fmla="*/ 0 h 7777"/>
                <a:gd name="T112" fmla="*/ 0 w 6149"/>
                <a:gd name="T113" fmla="*/ 0 h 7777"/>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6149"/>
                <a:gd name="T172" fmla="*/ 0 h 7777"/>
                <a:gd name="T173" fmla="*/ 6149 w 6149"/>
                <a:gd name="T174" fmla="*/ 7777 h 7777"/>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6149" h="7777">
                  <a:moveTo>
                    <a:pt x="0" y="0"/>
                  </a:moveTo>
                  <a:lnTo>
                    <a:pt x="0" y="0"/>
                  </a:lnTo>
                  <a:lnTo>
                    <a:pt x="0" y="77"/>
                  </a:lnTo>
                  <a:lnTo>
                    <a:pt x="2240" y="77"/>
                  </a:lnTo>
                  <a:lnTo>
                    <a:pt x="2240" y="155"/>
                  </a:lnTo>
                  <a:lnTo>
                    <a:pt x="2384" y="155"/>
                  </a:lnTo>
                  <a:lnTo>
                    <a:pt x="2384" y="233"/>
                  </a:lnTo>
                  <a:lnTo>
                    <a:pt x="2446" y="233"/>
                  </a:lnTo>
                  <a:lnTo>
                    <a:pt x="2446" y="311"/>
                  </a:lnTo>
                  <a:lnTo>
                    <a:pt x="2455" y="311"/>
                  </a:lnTo>
                  <a:lnTo>
                    <a:pt x="2455" y="388"/>
                  </a:lnTo>
                  <a:lnTo>
                    <a:pt x="2465" y="388"/>
                  </a:lnTo>
                  <a:lnTo>
                    <a:pt x="2465" y="466"/>
                  </a:lnTo>
                  <a:lnTo>
                    <a:pt x="2473" y="466"/>
                  </a:lnTo>
                  <a:lnTo>
                    <a:pt x="2473" y="544"/>
                  </a:lnTo>
                  <a:lnTo>
                    <a:pt x="2479" y="544"/>
                  </a:lnTo>
                  <a:lnTo>
                    <a:pt x="2479" y="622"/>
                  </a:lnTo>
                  <a:lnTo>
                    <a:pt x="2486" y="622"/>
                  </a:lnTo>
                  <a:lnTo>
                    <a:pt x="2486" y="699"/>
                  </a:lnTo>
                  <a:lnTo>
                    <a:pt x="2495" y="699"/>
                  </a:lnTo>
                  <a:lnTo>
                    <a:pt x="2495" y="777"/>
                  </a:lnTo>
                  <a:lnTo>
                    <a:pt x="2502" y="777"/>
                  </a:lnTo>
                  <a:lnTo>
                    <a:pt x="2502" y="855"/>
                  </a:lnTo>
                  <a:lnTo>
                    <a:pt x="2507" y="855"/>
                  </a:lnTo>
                  <a:lnTo>
                    <a:pt x="2507" y="933"/>
                  </a:lnTo>
                  <a:lnTo>
                    <a:pt x="2516" y="933"/>
                  </a:lnTo>
                  <a:lnTo>
                    <a:pt x="2516" y="1011"/>
                  </a:lnTo>
                  <a:lnTo>
                    <a:pt x="2522" y="1011"/>
                  </a:lnTo>
                  <a:lnTo>
                    <a:pt x="2522" y="1088"/>
                  </a:lnTo>
                  <a:lnTo>
                    <a:pt x="2528" y="1088"/>
                  </a:lnTo>
                  <a:lnTo>
                    <a:pt x="2528" y="1166"/>
                  </a:lnTo>
                  <a:lnTo>
                    <a:pt x="2534" y="1166"/>
                  </a:lnTo>
                  <a:lnTo>
                    <a:pt x="2534" y="1244"/>
                  </a:lnTo>
                  <a:lnTo>
                    <a:pt x="2541" y="1244"/>
                  </a:lnTo>
                  <a:lnTo>
                    <a:pt x="2541" y="1322"/>
                  </a:lnTo>
                  <a:lnTo>
                    <a:pt x="2548" y="1322"/>
                  </a:lnTo>
                  <a:lnTo>
                    <a:pt x="2548" y="1399"/>
                  </a:lnTo>
                  <a:lnTo>
                    <a:pt x="2553" y="1399"/>
                  </a:lnTo>
                  <a:lnTo>
                    <a:pt x="2553" y="1477"/>
                  </a:lnTo>
                  <a:lnTo>
                    <a:pt x="2558" y="1477"/>
                  </a:lnTo>
                  <a:lnTo>
                    <a:pt x="2558" y="1555"/>
                  </a:lnTo>
                  <a:lnTo>
                    <a:pt x="2566" y="1555"/>
                  </a:lnTo>
                  <a:lnTo>
                    <a:pt x="2566" y="1633"/>
                  </a:lnTo>
                  <a:lnTo>
                    <a:pt x="2573" y="1633"/>
                  </a:lnTo>
                  <a:lnTo>
                    <a:pt x="2573" y="1710"/>
                  </a:lnTo>
                  <a:lnTo>
                    <a:pt x="2579" y="1710"/>
                  </a:lnTo>
                  <a:lnTo>
                    <a:pt x="2579" y="1788"/>
                  </a:lnTo>
                  <a:lnTo>
                    <a:pt x="2586" y="1788"/>
                  </a:lnTo>
                  <a:lnTo>
                    <a:pt x="2586" y="1866"/>
                  </a:lnTo>
                  <a:lnTo>
                    <a:pt x="2596" y="1866"/>
                  </a:lnTo>
                  <a:lnTo>
                    <a:pt x="2596" y="1944"/>
                  </a:lnTo>
                  <a:lnTo>
                    <a:pt x="2603" y="1944"/>
                  </a:lnTo>
                  <a:lnTo>
                    <a:pt x="2603" y="2022"/>
                  </a:lnTo>
                  <a:lnTo>
                    <a:pt x="2611" y="2022"/>
                  </a:lnTo>
                  <a:lnTo>
                    <a:pt x="2611" y="2099"/>
                  </a:lnTo>
                  <a:lnTo>
                    <a:pt x="2622" y="2099"/>
                  </a:lnTo>
                  <a:lnTo>
                    <a:pt x="2622" y="2177"/>
                  </a:lnTo>
                  <a:lnTo>
                    <a:pt x="2629" y="2177"/>
                  </a:lnTo>
                  <a:lnTo>
                    <a:pt x="2629" y="2255"/>
                  </a:lnTo>
                  <a:lnTo>
                    <a:pt x="2640" y="2255"/>
                  </a:lnTo>
                  <a:lnTo>
                    <a:pt x="2640" y="2333"/>
                  </a:lnTo>
                  <a:lnTo>
                    <a:pt x="2650" y="2333"/>
                  </a:lnTo>
                  <a:lnTo>
                    <a:pt x="2650" y="2410"/>
                  </a:lnTo>
                  <a:lnTo>
                    <a:pt x="2657" y="2410"/>
                  </a:lnTo>
                  <a:lnTo>
                    <a:pt x="2657" y="2488"/>
                  </a:lnTo>
                  <a:lnTo>
                    <a:pt x="2670" y="2488"/>
                  </a:lnTo>
                  <a:lnTo>
                    <a:pt x="2670" y="2566"/>
                  </a:lnTo>
                  <a:lnTo>
                    <a:pt x="2679" y="2566"/>
                  </a:lnTo>
                  <a:lnTo>
                    <a:pt x="2679" y="2644"/>
                  </a:lnTo>
                  <a:lnTo>
                    <a:pt x="2691" y="2644"/>
                  </a:lnTo>
                  <a:lnTo>
                    <a:pt x="2691" y="2721"/>
                  </a:lnTo>
                  <a:lnTo>
                    <a:pt x="2701" y="2721"/>
                  </a:lnTo>
                  <a:lnTo>
                    <a:pt x="2701" y="2799"/>
                  </a:lnTo>
                  <a:lnTo>
                    <a:pt x="2713" y="2799"/>
                  </a:lnTo>
                  <a:lnTo>
                    <a:pt x="2713" y="2877"/>
                  </a:lnTo>
                  <a:lnTo>
                    <a:pt x="2724" y="2877"/>
                  </a:lnTo>
                  <a:lnTo>
                    <a:pt x="2724" y="2955"/>
                  </a:lnTo>
                  <a:lnTo>
                    <a:pt x="2737" y="2955"/>
                  </a:lnTo>
                  <a:lnTo>
                    <a:pt x="2737" y="3033"/>
                  </a:lnTo>
                  <a:lnTo>
                    <a:pt x="2748" y="3033"/>
                  </a:lnTo>
                  <a:lnTo>
                    <a:pt x="2748" y="3110"/>
                  </a:lnTo>
                  <a:lnTo>
                    <a:pt x="2760" y="3110"/>
                  </a:lnTo>
                  <a:lnTo>
                    <a:pt x="2760" y="3188"/>
                  </a:lnTo>
                  <a:lnTo>
                    <a:pt x="2772" y="3188"/>
                  </a:lnTo>
                  <a:lnTo>
                    <a:pt x="2772" y="3266"/>
                  </a:lnTo>
                  <a:lnTo>
                    <a:pt x="2785" y="3266"/>
                  </a:lnTo>
                  <a:lnTo>
                    <a:pt x="2785" y="3344"/>
                  </a:lnTo>
                  <a:lnTo>
                    <a:pt x="2797" y="3344"/>
                  </a:lnTo>
                  <a:lnTo>
                    <a:pt x="2797" y="3421"/>
                  </a:lnTo>
                  <a:lnTo>
                    <a:pt x="2812" y="3421"/>
                  </a:lnTo>
                  <a:lnTo>
                    <a:pt x="2812" y="3499"/>
                  </a:lnTo>
                  <a:lnTo>
                    <a:pt x="2823" y="3499"/>
                  </a:lnTo>
                  <a:lnTo>
                    <a:pt x="2823" y="3577"/>
                  </a:lnTo>
                  <a:lnTo>
                    <a:pt x="2839" y="3577"/>
                  </a:lnTo>
                  <a:lnTo>
                    <a:pt x="2839" y="3655"/>
                  </a:lnTo>
                  <a:lnTo>
                    <a:pt x="2851" y="3655"/>
                  </a:lnTo>
                  <a:lnTo>
                    <a:pt x="2851" y="3732"/>
                  </a:lnTo>
                  <a:lnTo>
                    <a:pt x="2867" y="3732"/>
                  </a:lnTo>
                  <a:lnTo>
                    <a:pt x="2867" y="3810"/>
                  </a:lnTo>
                  <a:lnTo>
                    <a:pt x="2882" y="3810"/>
                  </a:lnTo>
                  <a:lnTo>
                    <a:pt x="2882" y="3888"/>
                  </a:lnTo>
                  <a:lnTo>
                    <a:pt x="2894" y="3888"/>
                  </a:lnTo>
                  <a:lnTo>
                    <a:pt x="2894" y="3966"/>
                  </a:lnTo>
                  <a:lnTo>
                    <a:pt x="2911" y="3966"/>
                  </a:lnTo>
                  <a:lnTo>
                    <a:pt x="2911" y="4044"/>
                  </a:lnTo>
                  <a:lnTo>
                    <a:pt x="2927" y="4044"/>
                  </a:lnTo>
                  <a:lnTo>
                    <a:pt x="2927" y="4121"/>
                  </a:lnTo>
                  <a:lnTo>
                    <a:pt x="2942" y="4121"/>
                  </a:lnTo>
                  <a:lnTo>
                    <a:pt x="2942" y="4199"/>
                  </a:lnTo>
                  <a:lnTo>
                    <a:pt x="2959" y="4199"/>
                  </a:lnTo>
                  <a:lnTo>
                    <a:pt x="2959" y="4277"/>
                  </a:lnTo>
                  <a:lnTo>
                    <a:pt x="2975" y="4277"/>
                  </a:lnTo>
                  <a:lnTo>
                    <a:pt x="2975" y="4355"/>
                  </a:lnTo>
                  <a:lnTo>
                    <a:pt x="2992" y="4355"/>
                  </a:lnTo>
                  <a:lnTo>
                    <a:pt x="2992" y="4432"/>
                  </a:lnTo>
                  <a:lnTo>
                    <a:pt x="3010" y="4432"/>
                  </a:lnTo>
                  <a:lnTo>
                    <a:pt x="3010" y="4510"/>
                  </a:lnTo>
                  <a:lnTo>
                    <a:pt x="3027" y="4510"/>
                  </a:lnTo>
                  <a:lnTo>
                    <a:pt x="3027" y="4588"/>
                  </a:lnTo>
                  <a:lnTo>
                    <a:pt x="3044" y="4588"/>
                  </a:lnTo>
                  <a:lnTo>
                    <a:pt x="3044" y="4666"/>
                  </a:lnTo>
                  <a:lnTo>
                    <a:pt x="3064" y="4666"/>
                  </a:lnTo>
                  <a:lnTo>
                    <a:pt x="3064" y="4743"/>
                  </a:lnTo>
                  <a:lnTo>
                    <a:pt x="3082" y="4743"/>
                  </a:lnTo>
                  <a:lnTo>
                    <a:pt x="3082" y="4821"/>
                  </a:lnTo>
                  <a:lnTo>
                    <a:pt x="3102" y="4821"/>
                  </a:lnTo>
                  <a:lnTo>
                    <a:pt x="3102" y="4899"/>
                  </a:lnTo>
                  <a:lnTo>
                    <a:pt x="3123" y="4899"/>
                  </a:lnTo>
                  <a:lnTo>
                    <a:pt x="3123" y="4977"/>
                  </a:lnTo>
                  <a:lnTo>
                    <a:pt x="3141" y="4977"/>
                  </a:lnTo>
                  <a:lnTo>
                    <a:pt x="3141" y="5055"/>
                  </a:lnTo>
                  <a:lnTo>
                    <a:pt x="3163" y="5055"/>
                  </a:lnTo>
                  <a:lnTo>
                    <a:pt x="3163" y="5132"/>
                  </a:lnTo>
                  <a:lnTo>
                    <a:pt x="3182" y="5132"/>
                  </a:lnTo>
                  <a:lnTo>
                    <a:pt x="3182" y="5210"/>
                  </a:lnTo>
                  <a:lnTo>
                    <a:pt x="3204" y="5210"/>
                  </a:lnTo>
                  <a:lnTo>
                    <a:pt x="3204" y="5288"/>
                  </a:lnTo>
                  <a:lnTo>
                    <a:pt x="3227" y="5288"/>
                  </a:lnTo>
                  <a:lnTo>
                    <a:pt x="3227" y="5366"/>
                  </a:lnTo>
                  <a:lnTo>
                    <a:pt x="3250" y="5366"/>
                  </a:lnTo>
                  <a:lnTo>
                    <a:pt x="3250" y="5443"/>
                  </a:lnTo>
                  <a:lnTo>
                    <a:pt x="3273" y="5443"/>
                  </a:lnTo>
                  <a:lnTo>
                    <a:pt x="3273" y="5521"/>
                  </a:lnTo>
                  <a:lnTo>
                    <a:pt x="3298" y="5521"/>
                  </a:lnTo>
                  <a:lnTo>
                    <a:pt x="3298" y="5599"/>
                  </a:lnTo>
                  <a:lnTo>
                    <a:pt x="3325" y="5599"/>
                  </a:lnTo>
                  <a:lnTo>
                    <a:pt x="3325" y="5677"/>
                  </a:lnTo>
                  <a:lnTo>
                    <a:pt x="3352" y="5677"/>
                  </a:lnTo>
                  <a:lnTo>
                    <a:pt x="3352" y="5754"/>
                  </a:lnTo>
                  <a:lnTo>
                    <a:pt x="3377" y="5754"/>
                  </a:lnTo>
                  <a:lnTo>
                    <a:pt x="3377" y="5832"/>
                  </a:lnTo>
                  <a:lnTo>
                    <a:pt x="3404" y="5832"/>
                  </a:lnTo>
                  <a:lnTo>
                    <a:pt x="3404" y="5910"/>
                  </a:lnTo>
                  <a:lnTo>
                    <a:pt x="3432" y="5910"/>
                  </a:lnTo>
                  <a:lnTo>
                    <a:pt x="3432" y="5988"/>
                  </a:lnTo>
                  <a:lnTo>
                    <a:pt x="3464" y="5988"/>
                  </a:lnTo>
                  <a:lnTo>
                    <a:pt x="3464" y="6066"/>
                  </a:lnTo>
                  <a:lnTo>
                    <a:pt x="3494" y="6066"/>
                  </a:lnTo>
                  <a:lnTo>
                    <a:pt x="3494" y="6143"/>
                  </a:lnTo>
                  <a:lnTo>
                    <a:pt x="3524" y="6143"/>
                  </a:lnTo>
                  <a:lnTo>
                    <a:pt x="3524" y="6221"/>
                  </a:lnTo>
                  <a:lnTo>
                    <a:pt x="3561" y="6221"/>
                  </a:lnTo>
                  <a:lnTo>
                    <a:pt x="3561" y="6299"/>
                  </a:lnTo>
                  <a:lnTo>
                    <a:pt x="3594" y="6299"/>
                  </a:lnTo>
                  <a:lnTo>
                    <a:pt x="3594" y="6377"/>
                  </a:lnTo>
                  <a:lnTo>
                    <a:pt x="3633" y="6377"/>
                  </a:lnTo>
                  <a:lnTo>
                    <a:pt x="3633" y="6454"/>
                  </a:lnTo>
                  <a:lnTo>
                    <a:pt x="3676" y="6454"/>
                  </a:lnTo>
                  <a:lnTo>
                    <a:pt x="3676" y="6532"/>
                  </a:lnTo>
                  <a:lnTo>
                    <a:pt x="3710" y="6532"/>
                  </a:lnTo>
                  <a:lnTo>
                    <a:pt x="3710" y="6610"/>
                  </a:lnTo>
                  <a:lnTo>
                    <a:pt x="3752" y="6610"/>
                  </a:lnTo>
                  <a:lnTo>
                    <a:pt x="3752" y="6688"/>
                  </a:lnTo>
                  <a:lnTo>
                    <a:pt x="3796" y="6688"/>
                  </a:lnTo>
                  <a:lnTo>
                    <a:pt x="3796" y="6765"/>
                  </a:lnTo>
                  <a:lnTo>
                    <a:pt x="3846" y="6765"/>
                  </a:lnTo>
                  <a:lnTo>
                    <a:pt x="3846" y="6843"/>
                  </a:lnTo>
                  <a:lnTo>
                    <a:pt x="3893" y="6843"/>
                  </a:lnTo>
                  <a:lnTo>
                    <a:pt x="3893" y="6921"/>
                  </a:lnTo>
                  <a:lnTo>
                    <a:pt x="3940" y="6921"/>
                  </a:lnTo>
                  <a:lnTo>
                    <a:pt x="3940" y="6999"/>
                  </a:lnTo>
                  <a:lnTo>
                    <a:pt x="4000" y="6999"/>
                  </a:lnTo>
                  <a:lnTo>
                    <a:pt x="4000" y="7077"/>
                  </a:lnTo>
                  <a:lnTo>
                    <a:pt x="4065" y="7077"/>
                  </a:lnTo>
                  <a:lnTo>
                    <a:pt x="4065" y="7154"/>
                  </a:lnTo>
                  <a:lnTo>
                    <a:pt x="4136" y="7154"/>
                  </a:lnTo>
                  <a:lnTo>
                    <a:pt x="4136" y="7232"/>
                  </a:lnTo>
                  <a:lnTo>
                    <a:pt x="4214" y="7232"/>
                  </a:lnTo>
                  <a:lnTo>
                    <a:pt x="4214" y="7310"/>
                  </a:lnTo>
                  <a:lnTo>
                    <a:pt x="4306" y="7310"/>
                  </a:lnTo>
                  <a:lnTo>
                    <a:pt x="4306" y="7388"/>
                  </a:lnTo>
                  <a:lnTo>
                    <a:pt x="4417" y="7388"/>
                  </a:lnTo>
                  <a:lnTo>
                    <a:pt x="4417" y="7465"/>
                  </a:lnTo>
                  <a:lnTo>
                    <a:pt x="4551" y="7465"/>
                  </a:lnTo>
                  <a:lnTo>
                    <a:pt x="4551" y="7543"/>
                  </a:lnTo>
                  <a:lnTo>
                    <a:pt x="4732" y="7543"/>
                  </a:lnTo>
                  <a:lnTo>
                    <a:pt x="4732" y="7621"/>
                  </a:lnTo>
                  <a:lnTo>
                    <a:pt x="5007" y="7621"/>
                  </a:lnTo>
                  <a:lnTo>
                    <a:pt x="5007" y="7699"/>
                  </a:lnTo>
                  <a:lnTo>
                    <a:pt x="6125" y="7699"/>
                  </a:lnTo>
                  <a:lnTo>
                    <a:pt x="6125" y="7777"/>
                  </a:lnTo>
                  <a:lnTo>
                    <a:pt x="6149" y="7777"/>
                  </a:lnTo>
                  <a:lnTo>
                    <a:pt x="6149" y="7699"/>
                  </a:lnTo>
                  <a:lnTo>
                    <a:pt x="6125" y="7699"/>
                  </a:lnTo>
                  <a:lnTo>
                    <a:pt x="6125" y="7621"/>
                  </a:lnTo>
                  <a:lnTo>
                    <a:pt x="5007" y="7621"/>
                  </a:lnTo>
                  <a:lnTo>
                    <a:pt x="5007" y="7543"/>
                  </a:lnTo>
                  <a:lnTo>
                    <a:pt x="4732" y="7543"/>
                  </a:lnTo>
                  <a:lnTo>
                    <a:pt x="4732" y="7465"/>
                  </a:lnTo>
                  <a:lnTo>
                    <a:pt x="4551" y="7465"/>
                  </a:lnTo>
                  <a:lnTo>
                    <a:pt x="4551" y="7388"/>
                  </a:lnTo>
                  <a:lnTo>
                    <a:pt x="4417" y="7388"/>
                  </a:lnTo>
                  <a:lnTo>
                    <a:pt x="4417" y="7310"/>
                  </a:lnTo>
                  <a:lnTo>
                    <a:pt x="4306" y="7310"/>
                  </a:lnTo>
                  <a:lnTo>
                    <a:pt x="4306" y="7232"/>
                  </a:lnTo>
                  <a:lnTo>
                    <a:pt x="4214" y="7232"/>
                  </a:lnTo>
                  <a:lnTo>
                    <a:pt x="4214" y="7154"/>
                  </a:lnTo>
                  <a:lnTo>
                    <a:pt x="4136" y="7154"/>
                  </a:lnTo>
                  <a:lnTo>
                    <a:pt x="4136" y="7077"/>
                  </a:lnTo>
                  <a:lnTo>
                    <a:pt x="4065" y="7077"/>
                  </a:lnTo>
                  <a:lnTo>
                    <a:pt x="4065" y="6999"/>
                  </a:lnTo>
                  <a:lnTo>
                    <a:pt x="4000" y="6999"/>
                  </a:lnTo>
                  <a:lnTo>
                    <a:pt x="4000" y="6921"/>
                  </a:lnTo>
                  <a:lnTo>
                    <a:pt x="3940" y="6921"/>
                  </a:lnTo>
                  <a:lnTo>
                    <a:pt x="3940" y="6843"/>
                  </a:lnTo>
                  <a:lnTo>
                    <a:pt x="3893" y="6843"/>
                  </a:lnTo>
                  <a:lnTo>
                    <a:pt x="3893" y="6765"/>
                  </a:lnTo>
                  <a:lnTo>
                    <a:pt x="3846" y="6765"/>
                  </a:lnTo>
                  <a:lnTo>
                    <a:pt x="3846" y="6688"/>
                  </a:lnTo>
                  <a:lnTo>
                    <a:pt x="3796" y="6688"/>
                  </a:lnTo>
                  <a:lnTo>
                    <a:pt x="3796" y="6610"/>
                  </a:lnTo>
                  <a:lnTo>
                    <a:pt x="3752" y="6610"/>
                  </a:lnTo>
                  <a:lnTo>
                    <a:pt x="3752" y="6532"/>
                  </a:lnTo>
                  <a:lnTo>
                    <a:pt x="3710" y="6532"/>
                  </a:lnTo>
                  <a:lnTo>
                    <a:pt x="3710" y="6454"/>
                  </a:lnTo>
                  <a:lnTo>
                    <a:pt x="3676" y="6454"/>
                  </a:lnTo>
                  <a:lnTo>
                    <a:pt x="3676" y="6377"/>
                  </a:lnTo>
                  <a:lnTo>
                    <a:pt x="3633" y="6377"/>
                  </a:lnTo>
                  <a:lnTo>
                    <a:pt x="3633" y="6299"/>
                  </a:lnTo>
                  <a:lnTo>
                    <a:pt x="3594" y="6299"/>
                  </a:lnTo>
                  <a:lnTo>
                    <a:pt x="3594" y="6221"/>
                  </a:lnTo>
                  <a:lnTo>
                    <a:pt x="3561" y="6221"/>
                  </a:lnTo>
                  <a:lnTo>
                    <a:pt x="3561" y="6143"/>
                  </a:lnTo>
                  <a:lnTo>
                    <a:pt x="3524" y="6143"/>
                  </a:lnTo>
                  <a:lnTo>
                    <a:pt x="3524" y="6066"/>
                  </a:lnTo>
                  <a:lnTo>
                    <a:pt x="3494" y="6066"/>
                  </a:lnTo>
                  <a:lnTo>
                    <a:pt x="3494" y="5988"/>
                  </a:lnTo>
                  <a:lnTo>
                    <a:pt x="3464" y="5988"/>
                  </a:lnTo>
                  <a:lnTo>
                    <a:pt x="3464" y="5910"/>
                  </a:lnTo>
                  <a:lnTo>
                    <a:pt x="3432" y="5910"/>
                  </a:lnTo>
                  <a:lnTo>
                    <a:pt x="3432" y="5832"/>
                  </a:lnTo>
                  <a:lnTo>
                    <a:pt x="3404" y="5832"/>
                  </a:lnTo>
                  <a:lnTo>
                    <a:pt x="3404" y="5754"/>
                  </a:lnTo>
                  <a:lnTo>
                    <a:pt x="3377" y="5754"/>
                  </a:lnTo>
                  <a:lnTo>
                    <a:pt x="3377" y="5677"/>
                  </a:lnTo>
                  <a:lnTo>
                    <a:pt x="3352" y="5677"/>
                  </a:lnTo>
                  <a:lnTo>
                    <a:pt x="3352" y="5599"/>
                  </a:lnTo>
                  <a:lnTo>
                    <a:pt x="3325" y="5599"/>
                  </a:lnTo>
                  <a:lnTo>
                    <a:pt x="3325" y="5521"/>
                  </a:lnTo>
                  <a:lnTo>
                    <a:pt x="3298" y="5521"/>
                  </a:lnTo>
                  <a:lnTo>
                    <a:pt x="3298" y="5443"/>
                  </a:lnTo>
                  <a:lnTo>
                    <a:pt x="3273" y="5443"/>
                  </a:lnTo>
                  <a:lnTo>
                    <a:pt x="3273" y="5366"/>
                  </a:lnTo>
                  <a:lnTo>
                    <a:pt x="3250" y="5366"/>
                  </a:lnTo>
                  <a:lnTo>
                    <a:pt x="3250" y="5288"/>
                  </a:lnTo>
                  <a:lnTo>
                    <a:pt x="3227" y="5288"/>
                  </a:lnTo>
                  <a:lnTo>
                    <a:pt x="3227" y="5210"/>
                  </a:lnTo>
                  <a:lnTo>
                    <a:pt x="3204" y="5210"/>
                  </a:lnTo>
                  <a:lnTo>
                    <a:pt x="3204" y="5132"/>
                  </a:lnTo>
                  <a:lnTo>
                    <a:pt x="3182" y="5132"/>
                  </a:lnTo>
                  <a:lnTo>
                    <a:pt x="3182" y="5055"/>
                  </a:lnTo>
                  <a:lnTo>
                    <a:pt x="3163" y="5055"/>
                  </a:lnTo>
                  <a:lnTo>
                    <a:pt x="3163" y="4977"/>
                  </a:lnTo>
                  <a:lnTo>
                    <a:pt x="3141" y="4977"/>
                  </a:lnTo>
                  <a:lnTo>
                    <a:pt x="3141" y="4899"/>
                  </a:lnTo>
                  <a:lnTo>
                    <a:pt x="3123" y="4899"/>
                  </a:lnTo>
                  <a:lnTo>
                    <a:pt x="3123" y="4821"/>
                  </a:lnTo>
                  <a:lnTo>
                    <a:pt x="3102" y="4821"/>
                  </a:lnTo>
                  <a:lnTo>
                    <a:pt x="3102" y="4743"/>
                  </a:lnTo>
                  <a:lnTo>
                    <a:pt x="3082" y="4743"/>
                  </a:lnTo>
                  <a:lnTo>
                    <a:pt x="3082" y="4666"/>
                  </a:lnTo>
                  <a:lnTo>
                    <a:pt x="3064" y="4666"/>
                  </a:lnTo>
                  <a:lnTo>
                    <a:pt x="3064" y="4588"/>
                  </a:lnTo>
                  <a:lnTo>
                    <a:pt x="3044" y="4588"/>
                  </a:lnTo>
                  <a:lnTo>
                    <a:pt x="3044" y="4510"/>
                  </a:lnTo>
                  <a:lnTo>
                    <a:pt x="3027" y="4510"/>
                  </a:lnTo>
                  <a:lnTo>
                    <a:pt x="3027" y="4432"/>
                  </a:lnTo>
                  <a:lnTo>
                    <a:pt x="3010" y="4432"/>
                  </a:lnTo>
                  <a:lnTo>
                    <a:pt x="3010" y="4355"/>
                  </a:lnTo>
                  <a:lnTo>
                    <a:pt x="2992" y="4355"/>
                  </a:lnTo>
                  <a:lnTo>
                    <a:pt x="2992" y="4277"/>
                  </a:lnTo>
                  <a:lnTo>
                    <a:pt x="2975" y="4277"/>
                  </a:lnTo>
                  <a:lnTo>
                    <a:pt x="2975" y="4199"/>
                  </a:lnTo>
                  <a:lnTo>
                    <a:pt x="2959" y="4199"/>
                  </a:lnTo>
                  <a:lnTo>
                    <a:pt x="2959" y="4121"/>
                  </a:lnTo>
                  <a:lnTo>
                    <a:pt x="2942" y="4121"/>
                  </a:lnTo>
                  <a:lnTo>
                    <a:pt x="2942" y="4044"/>
                  </a:lnTo>
                  <a:lnTo>
                    <a:pt x="2927" y="4044"/>
                  </a:lnTo>
                  <a:lnTo>
                    <a:pt x="2927" y="3966"/>
                  </a:lnTo>
                  <a:lnTo>
                    <a:pt x="2911" y="3966"/>
                  </a:lnTo>
                  <a:lnTo>
                    <a:pt x="2911" y="3888"/>
                  </a:lnTo>
                  <a:lnTo>
                    <a:pt x="2894" y="3888"/>
                  </a:lnTo>
                  <a:lnTo>
                    <a:pt x="2894" y="3810"/>
                  </a:lnTo>
                  <a:lnTo>
                    <a:pt x="2882" y="3810"/>
                  </a:lnTo>
                  <a:lnTo>
                    <a:pt x="2882" y="3732"/>
                  </a:lnTo>
                  <a:lnTo>
                    <a:pt x="2867" y="3732"/>
                  </a:lnTo>
                  <a:lnTo>
                    <a:pt x="2867" y="3655"/>
                  </a:lnTo>
                  <a:lnTo>
                    <a:pt x="2851" y="3655"/>
                  </a:lnTo>
                  <a:lnTo>
                    <a:pt x="2851" y="3577"/>
                  </a:lnTo>
                  <a:lnTo>
                    <a:pt x="2839" y="3577"/>
                  </a:lnTo>
                  <a:lnTo>
                    <a:pt x="2839" y="3499"/>
                  </a:lnTo>
                  <a:lnTo>
                    <a:pt x="2823" y="3499"/>
                  </a:lnTo>
                  <a:lnTo>
                    <a:pt x="2823" y="3421"/>
                  </a:lnTo>
                  <a:lnTo>
                    <a:pt x="2812" y="3421"/>
                  </a:lnTo>
                  <a:lnTo>
                    <a:pt x="2812" y="3344"/>
                  </a:lnTo>
                  <a:lnTo>
                    <a:pt x="2797" y="3344"/>
                  </a:lnTo>
                  <a:lnTo>
                    <a:pt x="2797" y="3266"/>
                  </a:lnTo>
                  <a:lnTo>
                    <a:pt x="2785" y="3266"/>
                  </a:lnTo>
                  <a:lnTo>
                    <a:pt x="2785" y="3188"/>
                  </a:lnTo>
                  <a:lnTo>
                    <a:pt x="2772" y="3188"/>
                  </a:lnTo>
                  <a:lnTo>
                    <a:pt x="2772" y="3110"/>
                  </a:lnTo>
                  <a:lnTo>
                    <a:pt x="2760" y="3110"/>
                  </a:lnTo>
                  <a:lnTo>
                    <a:pt x="2760" y="3033"/>
                  </a:lnTo>
                  <a:lnTo>
                    <a:pt x="2748" y="3033"/>
                  </a:lnTo>
                  <a:lnTo>
                    <a:pt x="2748" y="2955"/>
                  </a:lnTo>
                  <a:lnTo>
                    <a:pt x="2737" y="2955"/>
                  </a:lnTo>
                  <a:lnTo>
                    <a:pt x="2737" y="2877"/>
                  </a:lnTo>
                  <a:lnTo>
                    <a:pt x="2724" y="2877"/>
                  </a:lnTo>
                  <a:lnTo>
                    <a:pt x="2724" y="2799"/>
                  </a:lnTo>
                  <a:lnTo>
                    <a:pt x="2713" y="2799"/>
                  </a:lnTo>
                  <a:lnTo>
                    <a:pt x="2713" y="2721"/>
                  </a:lnTo>
                  <a:lnTo>
                    <a:pt x="2701" y="2721"/>
                  </a:lnTo>
                  <a:lnTo>
                    <a:pt x="2701" y="2644"/>
                  </a:lnTo>
                  <a:lnTo>
                    <a:pt x="2691" y="2644"/>
                  </a:lnTo>
                  <a:lnTo>
                    <a:pt x="2691" y="2566"/>
                  </a:lnTo>
                  <a:lnTo>
                    <a:pt x="2679" y="2566"/>
                  </a:lnTo>
                  <a:lnTo>
                    <a:pt x="2679" y="2488"/>
                  </a:lnTo>
                  <a:lnTo>
                    <a:pt x="2670" y="2488"/>
                  </a:lnTo>
                  <a:lnTo>
                    <a:pt x="2670" y="2410"/>
                  </a:lnTo>
                  <a:lnTo>
                    <a:pt x="2657" y="2410"/>
                  </a:lnTo>
                  <a:lnTo>
                    <a:pt x="2657" y="2333"/>
                  </a:lnTo>
                  <a:lnTo>
                    <a:pt x="2650" y="2333"/>
                  </a:lnTo>
                  <a:lnTo>
                    <a:pt x="2650" y="2255"/>
                  </a:lnTo>
                  <a:lnTo>
                    <a:pt x="2640" y="2255"/>
                  </a:lnTo>
                  <a:lnTo>
                    <a:pt x="2640" y="2177"/>
                  </a:lnTo>
                  <a:lnTo>
                    <a:pt x="2629" y="2177"/>
                  </a:lnTo>
                  <a:lnTo>
                    <a:pt x="2629" y="2099"/>
                  </a:lnTo>
                  <a:lnTo>
                    <a:pt x="2622" y="2099"/>
                  </a:lnTo>
                  <a:lnTo>
                    <a:pt x="2622" y="2022"/>
                  </a:lnTo>
                  <a:lnTo>
                    <a:pt x="2611" y="2022"/>
                  </a:lnTo>
                  <a:lnTo>
                    <a:pt x="2611" y="1944"/>
                  </a:lnTo>
                  <a:lnTo>
                    <a:pt x="2603" y="1944"/>
                  </a:lnTo>
                  <a:lnTo>
                    <a:pt x="2603" y="1866"/>
                  </a:lnTo>
                  <a:lnTo>
                    <a:pt x="2596" y="1866"/>
                  </a:lnTo>
                  <a:lnTo>
                    <a:pt x="2596" y="1788"/>
                  </a:lnTo>
                  <a:lnTo>
                    <a:pt x="2586" y="1788"/>
                  </a:lnTo>
                  <a:lnTo>
                    <a:pt x="2586" y="1710"/>
                  </a:lnTo>
                  <a:lnTo>
                    <a:pt x="2579" y="1710"/>
                  </a:lnTo>
                  <a:lnTo>
                    <a:pt x="2579" y="1633"/>
                  </a:lnTo>
                  <a:lnTo>
                    <a:pt x="2573" y="1633"/>
                  </a:lnTo>
                  <a:lnTo>
                    <a:pt x="2573" y="1555"/>
                  </a:lnTo>
                  <a:lnTo>
                    <a:pt x="2566" y="1555"/>
                  </a:lnTo>
                  <a:lnTo>
                    <a:pt x="2566" y="1477"/>
                  </a:lnTo>
                  <a:lnTo>
                    <a:pt x="2558" y="1477"/>
                  </a:lnTo>
                  <a:lnTo>
                    <a:pt x="2558" y="1399"/>
                  </a:lnTo>
                  <a:lnTo>
                    <a:pt x="2553" y="1399"/>
                  </a:lnTo>
                  <a:lnTo>
                    <a:pt x="2553" y="1322"/>
                  </a:lnTo>
                  <a:lnTo>
                    <a:pt x="2548" y="1322"/>
                  </a:lnTo>
                  <a:lnTo>
                    <a:pt x="2548" y="1244"/>
                  </a:lnTo>
                  <a:lnTo>
                    <a:pt x="2541" y="1244"/>
                  </a:lnTo>
                  <a:lnTo>
                    <a:pt x="2541" y="1166"/>
                  </a:lnTo>
                  <a:lnTo>
                    <a:pt x="2534" y="1166"/>
                  </a:lnTo>
                  <a:lnTo>
                    <a:pt x="2534" y="1088"/>
                  </a:lnTo>
                  <a:lnTo>
                    <a:pt x="2528" y="1088"/>
                  </a:lnTo>
                  <a:lnTo>
                    <a:pt x="2528" y="1011"/>
                  </a:lnTo>
                  <a:lnTo>
                    <a:pt x="2522" y="1011"/>
                  </a:lnTo>
                  <a:lnTo>
                    <a:pt x="2522" y="933"/>
                  </a:lnTo>
                  <a:lnTo>
                    <a:pt x="2516" y="933"/>
                  </a:lnTo>
                  <a:lnTo>
                    <a:pt x="2516" y="855"/>
                  </a:lnTo>
                  <a:lnTo>
                    <a:pt x="2507" y="855"/>
                  </a:lnTo>
                  <a:lnTo>
                    <a:pt x="2507" y="777"/>
                  </a:lnTo>
                  <a:lnTo>
                    <a:pt x="2502" y="777"/>
                  </a:lnTo>
                  <a:lnTo>
                    <a:pt x="2502" y="699"/>
                  </a:lnTo>
                  <a:lnTo>
                    <a:pt x="2495" y="699"/>
                  </a:lnTo>
                  <a:lnTo>
                    <a:pt x="2495" y="622"/>
                  </a:lnTo>
                  <a:lnTo>
                    <a:pt x="2486" y="622"/>
                  </a:lnTo>
                  <a:lnTo>
                    <a:pt x="2486" y="544"/>
                  </a:lnTo>
                  <a:lnTo>
                    <a:pt x="2479" y="544"/>
                  </a:lnTo>
                  <a:lnTo>
                    <a:pt x="2479" y="466"/>
                  </a:lnTo>
                  <a:lnTo>
                    <a:pt x="2473" y="466"/>
                  </a:lnTo>
                  <a:lnTo>
                    <a:pt x="2473" y="388"/>
                  </a:lnTo>
                  <a:lnTo>
                    <a:pt x="2465" y="388"/>
                  </a:lnTo>
                  <a:lnTo>
                    <a:pt x="2465" y="311"/>
                  </a:lnTo>
                  <a:lnTo>
                    <a:pt x="2455" y="311"/>
                  </a:lnTo>
                  <a:lnTo>
                    <a:pt x="2455" y="233"/>
                  </a:lnTo>
                  <a:lnTo>
                    <a:pt x="2446" y="233"/>
                  </a:lnTo>
                  <a:lnTo>
                    <a:pt x="2446" y="155"/>
                  </a:lnTo>
                  <a:lnTo>
                    <a:pt x="2384" y="155"/>
                  </a:lnTo>
                  <a:lnTo>
                    <a:pt x="2384" y="77"/>
                  </a:lnTo>
                  <a:lnTo>
                    <a:pt x="2240" y="77"/>
                  </a:lnTo>
                  <a:lnTo>
                    <a:pt x="2240" y="0"/>
                  </a:lnTo>
                  <a:lnTo>
                    <a:pt x="0" y="0"/>
                  </a:lnTo>
                </a:path>
              </a:pathLst>
            </a:custGeom>
            <a:noFill/>
            <a:ln w="30163">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61179" name="Freeform 108"/>
            <p:cNvSpPr>
              <a:spLocks/>
            </p:cNvSpPr>
            <p:nvPr/>
          </p:nvSpPr>
          <p:spPr bwMode="auto">
            <a:xfrm flipV="1">
              <a:off x="1614" y="2686"/>
              <a:ext cx="2396" cy="982"/>
            </a:xfrm>
            <a:custGeom>
              <a:avLst/>
              <a:gdLst>
                <a:gd name="T0" fmla="*/ 0 w 6149"/>
                <a:gd name="T1" fmla="*/ 0 h 7777"/>
                <a:gd name="T2" fmla="*/ 0 w 6149"/>
                <a:gd name="T3" fmla="*/ 0 h 7777"/>
                <a:gd name="T4" fmla="*/ 0 w 6149"/>
                <a:gd name="T5" fmla="*/ 0 h 7777"/>
                <a:gd name="T6" fmla="*/ 0 w 6149"/>
                <a:gd name="T7" fmla="*/ 0 h 7777"/>
                <a:gd name="T8" fmla="*/ 0 w 6149"/>
                <a:gd name="T9" fmla="*/ 0 h 7777"/>
                <a:gd name="T10" fmla="*/ 0 w 6149"/>
                <a:gd name="T11" fmla="*/ 0 h 7777"/>
                <a:gd name="T12" fmla="*/ 0 w 6149"/>
                <a:gd name="T13" fmla="*/ 0 h 7777"/>
                <a:gd name="T14" fmla="*/ 0 w 6149"/>
                <a:gd name="T15" fmla="*/ 0 h 7777"/>
                <a:gd name="T16" fmla="*/ 0 w 6149"/>
                <a:gd name="T17" fmla="*/ 0 h 7777"/>
                <a:gd name="T18" fmla="*/ 0 w 6149"/>
                <a:gd name="T19" fmla="*/ 0 h 7777"/>
                <a:gd name="T20" fmla="*/ 0 w 6149"/>
                <a:gd name="T21" fmla="*/ 0 h 7777"/>
                <a:gd name="T22" fmla="*/ 0 w 6149"/>
                <a:gd name="T23" fmla="*/ 0 h 7777"/>
                <a:gd name="T24" fmla="*/ 0 w 6149"/>
                <a:gd name="T25" fmla="*/ 0 h 7777"/>
                <a:gd name="T26" fmla="*/ 0 w 6149"/>
                <a:gd name="T27" fmla="*/ 0 h 7777"/>
                <a:gd name="T28" fmla="*/ 0 w 6149"/>
                <a:gd name="T29" fmla="*/ 0 h 7777"/>
                <a:gd name="T30" fmla="*/ 0 w 6149"/>
                <a:gd name="T31" fmla="*/ 0 h 7777"/>
                <a:gd name="T32" fmla="*/ 0 w 6149"/>
                <a:gd name="T33" fmla="*/ 0 h 7777"/>
                <a:gd name="T34" fmla="*/ 0 w 6149"/>
                <a:gd name="T35" fmla="*/ 0 h 7777"/>
                <a:gd name="T36" fmla="*/ 0 w 6149"/>
                <a:gd name="T37" fmla="*/ 0 h 7777"/>
                <a:gd name="T38" fmla="*/ 0 w 6149"/>
                <a:gd name="T39" fmla="*/ 0 h 7777"/>
                <a:gd name="T40" fmla="*/ 0 w 6149"/>
                <a:gd name="T41" fmla="*/ 0 h 7777"/>
                <a:gd name="T42" fmla="*/ 0 w 6149"/>
                <a:gd name="T43" fmla="*/ 0 h 7777"/>
                <a:gd name="T44" fmla="*/ 0 w 6149"/>
                <a:gd name="T45" fmla="*/ 0 h 7777"/>
                <a:gd name="T46" fmla="*/ 0 w 6149"/>
                <a:gd name="T47" fmla="*/ 0 h 7777"/>
                <a:gd name="T48" fmla="*/ 0 w 6149"/>
                <a:gd name="T49" fmla="*/ 0 h 7777"/>
                <a:gd name="T50" fmla="*/ 0 w 6149"/>
                <a:gd name="T51" fmla="*/ 0 h 7777"/>
                <a:gd name="T52" fmla="*/ 0 w 6149"/>
                <a:gd name="T53" fmla="*/ 0 h 7777"/>
                <a:gd name="T54" fmla="*/ 0 w 6149"/>
                <a:gd name="T55" fmla="*/ 0 h 7777"/>
                <a:gd name="T56" fmla="*/ 0 w 6149"/>
                <a:gd name="T57" fmla="*/ 0 h 7777"/>
                <a:gd name="T58" fmla="*/ 0 w 6149"/>
                <a:gd name="T59" fmla="*/ 0 h 7777"/>
                <a:gd name="T60" fmla="*/ 0 w 6149"/>
                <a:gd name="T61" fmla="*/ 0 h 7777"/>
                <a:gd name="T62" fmla="*/ 0 w 6149"/>
                <a:gd name="T63" fmla="*/ 0 h 7777"/>
                <a:gd name="T64" fmla="*/ 0 w 6149"/>
                <a:gd name="T65" fmla="*/ 0 h 7777"/>
                <a:gd name="T66" fmla="*/ 0 w 6149"/>
                <a:gd name="T67" fmla="*/ 0 h 7777"/>
                <a:gd name="T68" fmla="*/ 0 w 6149"/>
                <a:gd name="T69" fmla="*/ 0 h 7777"/>
                <a:gd name="T70" fmla="*/ 0 w 6149"/>
                <a:gd name="T71" fmla="*/ 0 h 7777"/>
                <a:gd name="T72" fmla="*/ 0 w 6149"/>
                <a:gd name="T73" fmla="*/ 0 h 7777"/>
                <a:gd name="T74" fmla="*/ 0 w 6149"/>
                <a:gd name="T75" fmla="*/ 0 h 7777"/>
                <a:gd name="T76" fmla="*/ 0 w 6149"/>
                <a:gd name="T77" fmla="*/ 0 h 7777"/>
                <a:gd name="T78" fmla="*/ 0 w 6149"/>
                <a:gd name="T79" fmla="*/ 0 h 7777"/>
                <a:gd name="T80" fmla="*/ 0 w 6149"/>
                <a:gd name="T81" fmla="*/ 0 h 7777"/>
                <a:gd name="T82" fmla="*/ 0 w 6149"/>
                <a:gd name="T83" fmla="*/ 0 h 7777"/>
                <a:gd name="T84" fmla="*/ 0 w 6149"/>
                <a:gd name="T85" fmla="*/ 0 h 7777"/>
                <a:gd name="T86" fmla="*/ 0 w 6149"/>
                <a:gd name="T87" fmla="*/ 0 h 7777"/>
                <a:gd name="T88" fmla="*/ 0 w 6149"/>
                <a:gd name="T89" fmla="*/ 0 h 7777"/>
                <a:gd name="T90" fmla="*/ 0 w 6149"/>
                <a:gd name="T91" fmla="*/ 0 h 7777"/>
                <a:gd name="T92" fmla="*/ 0 w 6149"/>
                <a:gd name="T93" fmla="*/ 0 h 7777"/>
                <a:gd name="T94" fmla="*/ 0 w 6149"/>
                <a:gd name="T95" fmla="*/ 0 h 7777"/>
                <a:gd name="T96" fmla="*/ 0 w 6149"/>
                <a:gd name="T97" fmla="*/ 0 h 7777"/>
                <a:gd name="T98" fmla="*/ 0 w 6149"/>
                <a:gd name="T99" fmla="*/ 0 h 7777"/>
                <a:gd name="T100" fmla="*/ 0 w 6149"/>
                <a:gd name="T101" fmla="*/ 0 h 7777"/>
                <a:gd name="T102" fmla="*/ 0 w 6149"/>
                <a:gd name="T103" fmla="*/ 0 h 7777"/>
                <a:gd name="T104" fmla="*/ 0 w 6149"/>
                <a:gd name="T105" fmla="*/ 0 h 7777"/>
                <a:gd name="T106" fmla="*/ 0 w 6149"/>
                <a:gd name="T107" fmla="*/ 0 h 7777"/>
                <a:gd name="T108" fmla="*/ 0 w 6149"/>
                <a:gd name="T109" fmla="*/ 0 h 7777"/>
                <a:gd name="T110" fmla="*/ 0 w 6149"/>
                <a:gd name="T111" fmla="*/ 0 h 7777"/>
                <a:gd name="T112" fmla="*/ 0 w 6149"/>
                <a:gd name="T113" fmla="*/ 0 h 7777"/>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6149"/>
                <a:gd name="T172" fmla="*/ 0 h 7777"/>
                <a:gd name="T173" fmla="*/ 6149 w 6149"/>
                <a:gd name="T174" fmla="*/ 7777 h 7777"/>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6149" h="7777">
                  <a:moveTo>
                    <a:pt x="0" y="0"/>
                  </a:moveTo>
                  <a:lnTo>
                    <a:pt x="0" y="0"/>
                  </a:lnTo>
                  <a:lnTo>
                    <a:pt x="0" y="77"/>
                  </a:lnTo>
                  <a:lnTo>
                    <a:pt x="1358" y="77"/>
                  </a:lnTo>
                  <a:lnTo>
                    <a:pt x="1358" y="155"/>
                  </a:lnTo>
                  <a:lnTo>
                    <a:pt x="1495" y="155"/>
                  </a:lnTo>
                  <a:lnTo>
                    <a:pt x="1495" y="233"/>
                  </a:lnTo>
                  <a:lnTo>
                    <a:pt x="1588" y="233"/>
                  </a:lnTo>
                  <a:lnTo>
                    <a:pt x="1588" y="311"/>
                  </a:lnTo>
                  <a:lnTo>
                    <a:pt x="1663" y="311"/>
                  </a:lnTo>
                  <a:lnTo>
                    <a:pt x="1663" y="388"/>
                  </a:lnTo>
                  <a:lnTo>
                    <a:pt x="1727" y="388"/>
                  </a:lnTo>
                  <a:lnTo>
                    <a:pt x="1727" y="466"/>
                  </a:lnTo>
                  <a:lnTo>
                    <a:pt x="1781" y="466"/>
                  </a:lnTo>
                  <a:lnTo>
                    <a:pt x="1781" y="544"/>
                  </a:lnTo>
                  <a:lnTo>
                    <a:pt x="1833" y="544"/>
                  </a:lnTo>
                  <a:lnTo>
                    <a:pt x="1833" y="622"/>
                  </a:lnTo>
                  <a:lnTo>
                    <a:pt x="1879" y="622"/>
                  </a:lnTo>
                  <a:lnTo>
                    <a:pt x="1879" y="699"/>
                  </a:lnTo>
                  <a:lnTo>
                    <a:pt x="1921" y="699"/>
                  </a:lnTo>
                  <a:lnTo>
                    <a:pt x="1921" y="777"/>
                  </a:lnTo>
                  <a:lnTo>
                    <a:pt x="1963" y="777"/>
                  </a:lnTo>
                  <a:lnTo>
                    <a:pt x="1963" y="855"/>
                  </a:lnTo>
                  <a:lnTo>
                    <a:pt x="2002" y="855"/>
                  </a:lnTo>
                  <a:lnTo>
                    <a:pt x="2002" y="933"/>
                  </a:lnTo>
                  <a:lnTo>
                    <a:pt x="2037" y="933"/>
                  </a:lnTo>
                  <a:lnTo>
                    <a:pt x="2037" y="1011"/>
                  </a:lnTo>
                  <a:lnTo>
                    <a:pt x="2073" y="1011"/>
                  </a:lnTo>
                  <a:lnTo>
                    <a:pt x="2073" y="1088"/>
                  </a:lnTo>
                  <a:lnTo>
                    <a:pt x="2104" y="1088"/>
                  </a:lnTo>
                  <a:lnTo>
                    <a:pt x="2104" y="1166"/>
                  </a:lnTo>
                  <a:lnTo>
                    <a:pt x="2140" y="1166"/>
                  </a:lnTo>
                  <a:lnTo>
                    <a:pt x="2140" y="1244"/>
                  </a:lnTo>
                  <a:lnTo>
                    <a:pt x="2170" y="1244"/>
                  </a:lnTo>
                  <a:lnTo>
                    <a:pt x="2170" y="1322"/>
                  </a:lnTo>
                  <a:lnTo>
                    <a:pt x="2197" y="1322"/>
                  </a:lnTo>
                  <a:lnTo>
                    <a:pt x="2197" y="1399"/>
                  </a:lnTo>
                  <a:lnTo>
                    <a:pt x="2229" y="1399"/>
                  </a:lnTo>
                  <a:lnTo>
                    <a:pt x="2229" y="1477"/>
                  </a:lnTo>
                  <a:lnTo>
                    <a:pt x="2257" y="1477"/>
                  </a:lnTo>
                  <a:lnTo>
                    <a:pt x="2257" y="1555"/>
                  </a:lnTo>
                  <a:lnTo>
                    <a:pt x="2286" y="1555"/>
                  </a:lnTo>
                  <a:lnTo>
                    <a:pt x="2286" y="1633"/>
                  </a:lnTo>
                  <a:lnTo>
                    <a:pt x="2313" y="1633"/>
                  </a:lnTo>
                  <a:lnTo>
                    <a:pt x="2313" y="1710"/>
                  </a:lnTo>
                  <a:lnTo>
                    <a:pt x="2341" y="1710"/>
                  </a:lnTo>
                  <a:lnTo>
                    <a:pt x="2341" y="1788"/>
                  </a:lnTo>
                  <a:lnTo>
                    <a:pt x="2368" y="1788"/>
                  </a:lnTo>
                  <a:lnTo>
                    <a:pt x="2368" y="1866"/>
                  </a:lnTo>
                  <a:lnTo>
                    <a:pt x="2395" y="1866"/>
                  </a:lnTo>
                  <a:lnTo>
                    <a:pt x="2395" y="1944"/>
                  </a:lnTo>
                  <a:lnTo>
                    <a:pt x="2422" y="1944"/>
                  </a:lnTo>
                  <a:lnTo>
                    <a:pt x="2422" y="2022"/>
                  </a:lnTo>
                  <a:lnTo>
                    <a:pt x="2448" y="2022"/>
                  </a:lnTo>
                  <a:lnTo>
                    <a:pt x="2448" y="2099"/>
                  </a:lnTo>
                  <a:lnTo>
                    <a:pt x="2473" y="2099"/>
                  </a:lnTo>
                  <a:lnTo>
                    <a:pt x="2473" y="2177"/>
                  </a:lnTo>
                  <a:lnTo>
                    <a:pt x="2498" y="2177"/>
                  </a:lnTo>
                  <a:lnTo>
                    <a:pt x="2498" y="2255"/>
                  </a:lnTo>
                  <a:lnTo>
                    <a:pt x="2522" y="2255"/>
                  </a:lnTo>
                  <a:lnTo>
                    <a:pt x="2522" y="2333"/>
                  </a:lnTo>
                  <a:lnTo>
                    <a:pt x="2547" y="2333"/>
                  </a:lnTo>
                  <a:lnTo>
                    <a:pt x="2547" y="2410"/>
                  </a:lnTo>
                  <a:lnTo>
                    <a:pt x="2573" y="2410"/>
                  </a:lnTo>
                  <a:lnTo>
                    <a:pt x="2573" y="2488"/>
                  </a:lnTo>
                  <a:lnTo>
                    <a:pt x="2597" y="2488"/>
                  </a:lnTo>
                  <a:lnTo>
                    <a:pt x="2597" y="2566"/>
                  </a:lnTo>
                  <a:lnTo>
                    <a:pt x="2621" y="2566"/>
                  </a:lnTo>
                  <a:lnTo>
                    <a:pt x="2621" y="2644"/>
                  </a:lnTo>
                  <a:lnTo>
                    <a:pt x="2646" y="2644"/>
                  </a:lnTo>
                  <a:lnTo>
                    <a:pt x="2646" y="2721"/>
                  </a:lnTo>
                  <a:lnTo>
                    <a:pt x="2670" y="2721"/>
                  </a:lnTo>
                  <a:lnTo>
                    <a:pt x="2670" y="2799"/>
                  </a:lnTo>
                  <a:lnTo>
                    <a:pt x="2695" y="2799"/>
                  </a:lnTo>
                  <a:lnTo>
                    <a:pt x="2695" y="2877"/>
                  </a:lnTo>
                  <a:lnTo>
                    <a:pt x="2718" y="2877"/>
                  </a:lnTo>
                  <a:lnTo>
                    <a:pt x="2718" y="2955"/>
                  </a:lnTo>
                  <a:lnTo>
                    <a:pt x="2742" y="2955"/>
                  </a:lnTo>
                  <a:lnTo>
                    <a:pt x="2742" y="3033"/>
                  </a:lnTo>
                  <a:lnTo>
                    <a:pt x="2766" y="3033"/>
                  </a:lnTo>
                  <a:lnTo>
                    <a:pt x="2766" y="3110"/>
                  </a:lnTo>
                  <a:lnTo>
                    <a:pt x="2790" y="3110"/>
                  </a:lnTo>
                  <a:lnTo>
                    <a:pt x="2790" y="3188"/>
                  </a:lnTo>
                  <a:lnTo>
                    <a:pt x="2813" y="3188"/>
                  </a:lnTo>
                  <a:lnTo>
                    <a:pt x="2813" y="3266"/>
                  </a:lnTo>
                  <a:lnTo>
                    <a:pt x="2837" y="3266"/>
                  </a:lnTo>
                  <a:lnTo>
                    <a:pt x="2837" y="3344"/>
                  </a:lnTo>
                  <a:lnTo>
                    <a:pt x="2860" y="3344"/>
                  </a:lnTo>
                  <a:lnTo>
                    <a:pt x="2860" y="3421"/>
                  </a:lnTo>
                  <a:lnTo>
                    <a:pt x="2884" y="3421"/>
                  </a:lnTo>
                  <a:lnTo>
                    <a:pt x="2884" y="3499"/>
                  </a:lnTo>
                  <a:lnTo>
                    <a:pt x="2907" y="3499"/>
                  </a:lnTo>
                  <a:lnTo>
                    <a:pt x="2907" y="3577"/>
                  </a:lnTo>
                  <a:lnTo>
                    <a:pt x="2931" y="3577"/>
                  </a:lnTo>
                  <a:lnTo>
                    <a:pt x="2931" y="3655"/>
                  </a:lnTo>
                  <a:lnTo>
                    <a:pt x="2954" y="3655"/>
                  </a:lnTo>
                  <a:lnTo>
                    <a:pt x="2954" y="3732"/>
                  </a:lnTo>
                  <a:lnTo>
                    <a:pt x="2978" y="3732"/>
                  </a:lnTo>
                  <a:lnTo>
                    <a:pt x="2978" y="3810"/>
                  </a:lnTo>
                  <a:lnTo>
                    <a:pt x="3001" y="3810"/>
                  </a:lnTo>
                  <a:lnTo>
                    <a:pt x="3001" y="3888"/>
                  </a:lnTo>
                  <a:lnTo>
                    <a:pt x="3025" y="3888"/>
                  </a:lnTo>
                  <a:lnTo>
                    <a:pt x="3025" y="3966"/>
                  </a:lnTo>
                  <a:lnTo>
                    <a:pt x="3049" y="3966"/>
                  </a:lnTo>
                  <a:lnTo>
                    <a:pt x="3049" y="4044"/>
                  </a:lnTo>
                  <a:lnTo>
                    <a:pt x="3073" y="4044"/>
                  </a:lnTo>
                  <a:lnTo>
                    <a:pt x="3073" y="4121"/>
                  </a:lnTo>
                  <a:lnTo>
                    <a:pt x="3097" y="4121"/>
                  </a:lnTo>
                  <a:lnTo>
                    <a:pt x="3097" y="4199"/>
                  </a:lnTo>
                  <a:lnTo>
                    <a:pt x="3121" y="4199"/>
                  </a:lnTo>
                  <a:lnTo>
                    <a:pt x="3121" y="4277"/>
                  </a:lnTo>
                  <a:lnTo>
                    <a:pt x="3145" y="4277"/>
                  </a:lnTo>
                  <a:lnTo>
                    <a:pt x="3145" y="4355"/>
                  </a:lnTo>
                  <a:lnTo>
                    <a:pt x="3170" y="4355"/>
                  </a:lnTo>
                  <a:lnTo>
                    <a:pt x="3170" y="4432"/>
                  </a:lnTo>
                  <a:lnTo>
                    <a:pt x="3195" y="4432"/>
                  </a:lnTo>
                  <a:lnTo>
                    <a:pt x="3195" y="4510"/>
                  </a:lnTo>
                  <a:lnTo>
                    <a:pt x="3219" y="4510"/>
                  </a:lnTo>
                  <a:lnTo>
                    <a:pt x="3219" y="4588"/>
                  </a:lnTo>
                  <a:lnTo>
                    <a:pt x="3244" y="4588"/>
                  </a:lnTo>
                  <a:lnTo>
                    <a:pt x="3244" y="4666"/>
                  </a:lnTo>
                  <a:lnTo>
                    <a:pt x="3270" y="4666"/>
                  </a:lnTo>
                  <a:lnTo>
                    <a:pt x="3270" y="4743"/>
                  </a:lnTo>
                  <a:lnTo>
                    <a:pt x="3296" y="4743"/>
                  </a:lnTo>
                  <a:lnTo>
                    <a:pt x="3296" y="4821"/>
                  </a:lnTo>
                  <a:lnTo>
                    <a:pt x="3322" y="4821"/>
                  </a:lnTo>
                  <a:lnTo>
                    <a:pt x="3322" y="4899"/>
                  </a:lnTo>
                  <a:lnTo>
                    <a:pt x="3349" y="4899"/>
                  </a:lnTo>
                  <a:lnTo>
                    <a:pt x="3349" y="4977"/>
                  </a:lnTo>
                  <a:lnTo>
                    <a:pt x="3375" y="4977"/>
                  </a:lnTo>
                  <a:lnTo>
                    <a:pt x="3375" y="5055"/>
                  </a:lnTo>
                  <a:lnTo>
                    <a:pt x="3402" y="5055"/>
                  </a:lnTo>
                  <a:lnTo>
                    <a:pt x="3402" y="5132"/>
                  </a:lnTo>
                  <a:lnTo>
                    <a:pt x="3429" y="5132"/>
                  </a:lnTo>
                  <a:lnTo>
                    <a:pt x="3429" y="5210"/>
                  </a:lnTo>
                  <a:lnTo>
                    <a:pt x="3457" y="5210"/>
                  </a:lnTo>
                  <a:lnTo>
                    <a:pt x="3457" y="5288"/>
                  </a:lnTo>
                  <a:lnTo>
                    <a:pt x="3485" y="5288"/>
                  </a:lnTo>
                  <a:lnTo>
                    <a:pt x="3485" y="5366"/>
                  </a:lnTo>
                  <a:lnTo>
                    <a:pt x="3513" y="5366"/>
                  </a:lnTo>
                  <a:lnTo>
                    <a:pt x="3513" y="5443"/>
                  </a:lnTo>
                  <a:lnTo>
                    <a:pt x="3541" y="5443"/>
                  </a:lnTo>
                  <a:lnTo>
                    <a:pt x="3541" y="5521"/>
                  </a:lnTo>
                  <a:lnTo>
                    <a:pt x="3572" y="5521"/>
                  </a:lnTo>
                  <a:lnTo>
                    <a:pt x="3572" y="5599"/>
                  </a:lnTo>
                  <a:lnTo>
                    <a:pt x="3602" y="5599"/>
                  </a:lnTo>
                  <a:lnTo>
                    <a:pt x="3602" y="5677"/>
                  </a:lnTo>
                  <a:lnTo>
                    <a:pt x="3631" y="5677"/>
                  </a:lnTo>
                  <a:lnTo>
                    <a:pt x="3631" y="5754"/>
                  </a:lnTo>
                  <a:lnTo>
                    <a:pt x="3664" y="5754"/>
                  </a:lnTo>
                  <a:lnTo>
                    <a:pt x="3664" y="5832"/>
                  </a:lnTo>
                  <a:lnTo>
                    <a:pt x="3696" y="5832"/>
                  </a:lnTo>
                  <a:lnTo>
                    <a:pt x="3696" y="5910"/>
                  </a:lnTo>
                  <a:lnTo>
                    <a:pt x="3727" y="5910"/>
                  </a:lnTo>
                  <a:lnTo>
                    <a:pt x="3727" y="5988"/>
                  </a:lnTo>
                  <a:lnTo>
                    <a:pt x="3763" y="5988"/>
                  </a:lnTo>
                  <a:lnTo>
                    <a:pt x="3763" y="6066"/>
                  </a:lnTo>
                  <a:lnTo>
                    <a:pt x="3795" y="6066"/>
                  </a:lnTo>
                  <a:lnTo>
                    <a:pt x="3795" y="6143"/>
                  </a:lnTo>
                  <a:lnTo>
                    <a:pt x="3833" y="6143"/>
                  </a:lnTo>
                  <a:lnTo>
                    <a:pt x="3833" y="6221"/>
                  </a:lnTo>
                  <a:lnTo>
                    <a:pt x="3867" y="6221"/>
                  </a:lnTo>
                  <a:lnTo>
                    <a:pt x="3867" y="6299"/>
                  </a:lnTo>
                  <a:lnTo>
                    <a:pt x="3905" y="6299"/>
                  </a:lnTo>
                  <a:lnTo>
                    <a:pt x="3905" y="6377"/>
                  </a:lnTo>
                  <a:lnTo>
                    <a:pt x="3943" y="6377"/>
                  </a:lnTo>
                  <a:lnTo>
                    <a:pt x="3943" y="6454"/>
                  </a:lnTo>
                  <a:lnTo>
                    <a:pt x="3982" y="6454"/>
                  </a:lnTo>
                  <a:lnTo>
                    <a:pt x="3982" y="6532"/>
                  </a:lnTo>
                  <a:lnTo>
                    <a:pt x="4024" y="6532"/>
                  </a:lnTo>
                  <a:lnTo>
                    <a:pt x="4024" y="6610"/>
                  </a:lnTo>
                  <a:lnTo>
                    <a:pt x="4068" y="6610"/>
                  </a:lnTo>
                  <a:lnTo>
                    <a:pt x="4068" y="6688"/>
                  </a:lnTo>
                  <a:lnTo>
                    <a:pt x="4113" y="6688"/>
                  </a:lnTo>
                  <a:lnTo>
                    <a:pt x="4113" y="6765"/>
                  </a:lnTo>
                  <a:lnTo>
                    <a:pt x="4161" y="6765"/>
                  </a:lnTo>
                  <a:lnTo>
                    <a:pt x="4161" y="6843"/>
                  </a:lnTo>
                  <a:lnTo>
                    <a:pt x="4211" y="6843"/>
                  </a:lnTo>
                  <a:lnTo>
                    <a:pt x="4211" y="6921"/>
                  </a:lnTo>
                  <a:lnTo>
                    <a:pt x="4269" y="6921"/>
                  </a:lnTo>
                  <a:lnTo>
                    <a:pt x="4269" y="6999"/>
                  </a:lnTo>
                  <a:lnTo>
                    <a:pt x="4325" y="6999"/>
                  </a:lnTo>
                  <a:lnTo>
                    <a:pt x="4325" y="7077"/>
                  </a:lnTo>
                  <a:lnTo>
                    <a:pt x="4388" y="7077"/>
                  </a:lnTo>
                  <a:lnTo>
                    <a:pt x="4388" y="7154"/>
                  </a:lnTo>
                  <a:lnTo>
                    <a:pt x="4458" y="7154"/>
                  </a:lnTo>
                  <a:lnTo>
                    <a:pt x="4458" y="7232"/>
                  </a:lnTo>
                  <a:lnTo>
                    <a:pt x="4535" y="7232"/>
                  </a:lnTo>
                  <a:lnTo>
                    <a:pt x="4535" y="7310"/>
                  </a:lnTo>
                  <a:lnTo>
                    <a:pt x="4622" y="7310"/>
                  </a:lnTo>
                  <a:lnTo>
                    <a:pt x="4622" y="7388"/>
                  </a:lnTo>
                  <a:lnTo>
                    <a:pt x="4728" y="7388"/>
                  </a:lnTo>
                  <a:lnTo>
                    <a:pt x="4728" y="7465"/>
                  </a:lnTo>
                  <a:lnTo>
                    <a:pt x="4849" y="7465"/>
                  </a:lnTo>
                  <a:lnTo>
                    <a:pt x="4849" y="7543"/>
                  </a:lnTo>
                  <a:lnTo>
                    <a:pt x="5019" y="7543"/>
                  </a:lnTo>
                  <a:lnTo>
                    <a:pt x="5019" y="7621"/>
                  </a:lnTo>
                  <a:lnTo>
                    <a:pt x="5275" y="7621"/>
                  </a:lnTo>
                  <a:lnTo>
                    <a:pt x="5275" y="7699"/>
                  </a:lnTo>
                  <a:lnTo>
                    <a:pt x="6130" y="7699"/>
                  </a:lnTo>
                  <a:lnTo>
                    <a:pt x="6130" y="7777"/>
                  </a:lnTo>
                  <a:lnTo>
                    <a:pt x="6149" y="7777"/>
                  </a:lnTo>
                  <a:lnTo>
                    <a:pt x="6149" y="7699"/>
                  </a:lnTo>
                  <a:lnTo>
                    <a:pt x="6130" y="7699"/>
                  </a:lnTo>
                  <a:lnTo>
                    <a:pt x="6130" y="7621"/>
                  </a:lnTo>
                  <a:lnTo>
                    <a:pt x="5275" y="7621"/>
                  </a:lnTo>
                  <a:lnTo>
                    <a:pt x="5275" y="7543"/>
                  </a:lnTo>
                  <a:lnTo>
                    <a:pt x="5019" y="7543"/>
                  </a:lnTo>
                  <a:lnTo>
                    <a:pt x="5019" y="7465"/>
                  </a:lnTo>
                  <a:lnTo>
                    <a:pt x="4849" y="7465"/>
                  </a:lnTo>
                  <a:lnTo>
                    <a:pt x="4849" y="7388"/>
                  </a:lnTo>
                  <a:lnTo>
                    <a:pt x="4728" y="7388"/>
                  </a:lnTo>
                  <a:lnTo>
                    <a:pt x="4728" y="7310"/>
                  </a:lnTo>
                  <a:lnTo>
                    <a:pt x="4622" y="7310"/>
                  </a:lnTo>
                  <a:lnTo>
                    <a:pt x="4622" y="7232"/>
                  </a:lnTo>
                  <a:lnTo>
                    <a:pt x="4535" y="7232"/>
                  </a:lnTo>
                  <a:lnTo>
                    <a:pt x="4535" y="7154"/>
                  </a:lnTo>
                  <a:lnTo>
                    <a:pt x="4458" y="7154"/>
                  </a:lnTo>
                  <a:lnTo>
                    <a:pt x="4458" y="7077"/>
                  </a:lnTo>
                  <a:lnTo>
                    <a:pt x="4388" y="7077"/>
                  </a:lnTo>
                  <a:lnTo>
                    <a:pt x="4388" y="6999"/>
                  </a:lnTo>
                  <a:lnTo>
                    <a:pt x="4325" y="6999"/>
                  </a:lnTo>
                  <a:lnTo>
                    <a:pt x="4325" y="6921"/>
                  </a:lnTo>
                  <a:lnTo>
                    <a:pt x="4269" y="6921"/>
                  </a:lnTo>
                  <a:lnTo>
                    <a:pt x="4269" y="6843"/>
                  </a:lnTo>
                  <a:lnTo>
                    <a:pt x="4211" y="6843"/>
                  </a:lnTo>
                  <a:lnTo>
                    <a:pt x="4211" y="6765"/>
                  </a:lnTo>
                  <a:lnTo>
                    <a:pt x="4161" y="6765"/>
                  </a:lnTo>
                  <a:lnTo>
                    <a:pt x="4161" y="6688"/>
                  </a:lnTo>
                  <a:lnTo>
                    <a:pt x="4113" y="6688"/>
                  </a:lnTo>
                  <a:lnTo>
                    <a:pt x="4113" y="6610"/>
                  </a:lnTo>
                  <a:lnTo>
                    <a:pt x="4068" y="6610"/>
                  </a:lnTo>
                  <a:lnTo>
                    <a:pt x="4068" y="6532"/>
                  </a:lnTo>
                  <a:lnTo>
                    <a:pt x="4024" y="6532"/>
                  </a:lnTo>
                  <a:lnTo>
                    <a:pt x="4024" y="6454"/>
                  </a:lnTo>
                  <a:lnTo>
                    <a:pt x="3982" y="6454"/>
                  </a:lnTo>
                  <a:lnTo>
                    <a:pt x="3982" y="6377"/>
                  </a:lnTo>
                  <a:lnTo>
                    <a:pt x="3943" y="6377"/>
                  </a:lnTo>
                  <a:lnTo>
                    <a:pt x="3943" y="6299"/>
                  </a:lnTo>
                  <a:lnTo>
                    <a:pt x="3905" y="6299"/>
                  </a:lnTo>
                  <a:lnTo>
                    <a:pt x="3905" y="6221"/>
                  </a:lnTo>
                  <a:lnTo>
                    <a:pt x="3867" y="6221"/>
                  </a:lnTo>
                  <a:lnTo>
                    <a:pt x="3867" y="6143"/>
                  </a:lnTo>
                  <a:lnTo>
                    <a:pt x="3833" y="6143"/>
                  </a:lnTo>
                  <a:lnTo>
                    <a:pt x="3833" y="6066"/>
                  </a:lnTo>
                  <a:lnTo>
                    <a:pt x="3795" y="6066"/>
                  </a:lnTo>
                  <a:lnTo>
                    <a:pt x="3795" y="5988"/>
                  </a:lnTo>
                  <a:lnTo>
                    <a:pt x="3763" y="5988"/>
                  </a:lnTo>
                  <a:lnTo>
                    <a:pt x="3763" y="5910"/>
                  </a:lnTo>
                  <a:lnTo>
                    <a:pt x="3727" y="5910"/>
                  </a:lnTo>
                  <a:lnTo>
                    <a:pt x="3727" y="5832"/>
                  </a:lnTo>
                  <a:lnTo>
                    <a:pt x="3696" y="5832"/>
                  </a:lnTo>
                  <a:lnTo>
                    <a:pt x="3696" y="5754"/>
                  </a:lnTo>
                  <a:lnTo>
                    <a:pt x="3664" y="5754"/>
                  </a:lnTo>
                  <a:lnTo>
                    <a:pt x="3664" y="5677"/>
                  </a:lnTo>
                  <a:lnTo>
                    <a:pt x="3631" y="5677"/>
                  </a:lnTo>
                  <a:lnTo>
                    <a:pt x="3631" y="5599"/>
                  </a:lnTo>
                  <a:lnTo>
                    <a:pt x="3602" y="5599"/>
                  </a:lnTo>
                  <a:lnTo>
                    <a:pt x="3602" y="5521"/>
                  </a:lnTo>
                  <a:lnTo>
                    <a:pt x="3572" y="5521"/>
                  </a:lnTo>
                  <a:lnTo>
                    <a:pt x="3572" y="5443"/>
                  </a:lnTo>
                  <a:lnTo>
                    <a:pt x="3541" y="5443"/>
                  </a:lnTo>
                  <a:lnTo>
                    <a:pt x="3541" y="5366"/>
                  </a:lnTo>
                  <a:lnTo>
                    <a:pt x="3513" y="5366"/>
                  </a:lnTo>
                  <a:lnTo>
                    <a:pt x="3513" y="5288"/>
                  </a:lnTo>
                  <a:lnTo>
                    <a:pt x="3485" y="5288"/>
                  </a:lnTo>
                  <a:lnTo>
                    <a:pt x="3485" y="5210"/>
                  </a:lnTo>
                  <a:lnTo>
                    <a:pt x="3457" y="5210"/>
                  </a:lnTo>
                  <a:lnTo>
                    <a:pt x="3457" y="5132"/>
                  </a:lnTo>
                  <a:lnTo>
                    <a:pt x="3429" y="5132"/>
                  </a:lnTo>
                  <a:lnTo>
                    <a:pt x="3429" y="5055"/>
                  </a:lnTo>
                  <a:lnTo>
                    <a:pt x="3402" y="5055"/>
                  </a:lnTo>
                  <a:lnTo>
                    <a:pt x="3402" y="4977"/>
                  </a:lnTo>
                  <a:lnTo>
                    <a:pt x="3375" y="4977"/>
                  </a:lnTo>
                  <a:lnTo>
                    <a:pt x="3375" y="4899"/>
                  </a:lnTo>
                  <a:lnTo>
                    <a:pt x="3349" y="4899"/>
                  </a:lnTo>
                  <a:lnTo>
                    <a:pt x="3349" y="4821"/>
                  </a:lnTo>
                  <a:lnTo>
                    <a:pt x="3322" y="4821"/>
                  </a:lnTo>
                  <a:lnTo>
                    <a:pt x="3322" y="4743"/>
                  </a:lnTo>
                  <a:lnTo>
                    <a:pt x="3296" y="4743"/>
                  </a:lnTo>
                  <a:lnTo>
                    <a:pt x="3296" y="4666"/>
                  </a:lnTo>
                  <a:lnTo>
                    <a:pt x="3270" y="4666"/>
                  </a:lnTo>
                  <a:lnTo>
                    <a:pt x="3270" y="4588"/>
                  </a:lnTo>
                  <a:lnTo>
                    <a:pt x="3244" y="4588"/>
                  </a:lnTo>
                  <a:lnTo>
                    <a:pt x="3244" y="4510"/>
                  </a:lnTo>
                  <a:lnTo>
                    <a:pt x="3219" y="4510"/>
                  </a:lnTo>
                  <a:lnTo>
                    <a:pt x="3219" y="4432"/>
                  </a:lnTo>
                  <a:lnTo>
                    <a:pt x="3195" y="4432"/>
                  </a:lnTo>
                  <a:lnTo>
                    <a:pt x="3195" y="4355"/>
                  </a:lnTo>
                  <a:lnTo>
                    <a:pt x="3170" y="4355"/>
                  </a:lnTo>
                  <a:lnTo>
                    <a:pt x="3170" y="4277"/>
                  </a:lnTo>
                  <a:lnTo>
                    <a:pt x="3145" y="4277"/>
                  </a:lnTo>
                  <a:lnTo>
                    <a:pt x="3145" y="4199"/>
                  </a:lnTo>
                  <a:lnTo>
                    <a:pt x="3121" y="4199"/>
                  </a:lnTo>
                  <a:lnTo>
                    <a:pt x="3121" y="4121"/>
                  </a:lnTo>
                  <a:lnTo>
                    <a:pt x="3097" y="4121"/>
                  </a:lnTo>
                  <a:lnTo>
                    <a:pt x="3097" y="4044"/>
                  </a:lnTo>
                  <a:lnTo>
                    <a:pt x="3073" y="4044"/>
                  </a:lnTo>
                  <a:lnTo>
                    <a:pt x="3073" y="3966"/>
                  </a:lnTo>
                  <a:lnTo>
                    <a:pt x="3049" y="3966"/>
                  </a:lnTo>
                  <a:lnTo>
                    <a:pt x="3049" y="3888"/>
                  </a:lnTo>
                  <a:lnTo>
                    <a:pt x="3025" y="3888"/>
                  </a:lnTo>
                  <a:lnTo>
                    <a:pt x="3025" y="3810"/>
                  </a:lnTo>
                  <a:lnTo>
                    <a:pt x="3001" y="3810"/>
                  </a:lnTo>
                  <a:lnTo>
                    <a:pt x="3001" y="3732"/>
                  </a:lnTo>
                  <a:lnTo>
                    <a:pt x="2978" y="3732"/>
                  </a:lnTo>
                  <a:lnTo>
                    <a:pt x="2978" y="3655"/>
                  </a:lnTo>
                  <a:lnTo>
                    <a:pt x="2954" y="3655"/>
                  </a:lnTo>
                  <a:lnTo>
                    <a:pt x="2954" y="3577"/>
                  </a:lnTo>
                  <a:lnTo>
                    <a:pt x="2931" y="3577"/>
                  </a:lnTo>
                  <a:lnTo>
                    <a:pt x="2931" y="3499"/>
                  </a:lnTo>
                  <a:lnTo>
                    <a:pt x="2907" y="3499"/>
                  </a:lnTo>
                  <a:lnTo>
                    <a:pt x="2907" y="3421"/>
                  </a:lnTo>
                  <a:lnTo>
                    <a:pt x="2884" y="3421"/>
                  </a:lnTo>
                  <a:lnTo>
                    <a:pt x="2884" y="3344"/>
                  </a:lnTo>
                  <a:lnTo>
                    <a:pt x="2860" y="3344"/>
                  </a:lnTo>
                  <a:lnTo>
                    <a:pt x="2860" y="3266"/>
                  </a:lnTo>
                  <a:lnTo>
                    <a:pt x="2837" y="3266"/>
                  </a:lnTo>
                  <a:lnTo>
                    <a:pt x="2837" y="3188"/>
                  </a:lnTo>
                  <a:lnTo>
                    <a:pt x="2813" y="3188"/>
                  </a:lnTo>
                  <a:lnTo>
                    <a:pt x="2813" y="3110"/>
                  </a:lnTo>
                  <a:lnTo>
                    <a:pt x="2790" y="3110"/>
                  </a:lnTo>
                  <a:lnTo>
                    <a:pt x="2790" y="3033"/>
                  </a:lnTo>
                  <a:lnTo>
                    <a:pt x="2766" y="3033"/>
                  </a:lnTo>
                  <a:lnTo>
                    <a:pt x="2766" y="2955"/>
                  </a:lnTo>
                  <a:lnTo>
                    <a:pt x="2742" y="2955"/>
                  </a:lnTo>
                  <a:lnTo>
                    <a:pt x="2742" y="2877"/>
                  </a:lnTo>
                  <a:lnTo>
                    <a:pt x="2718" y="2877"/>
                  </a:lnTo>
                  <a:lnTo>
                    <a:pt x="2718" y="2799"/>
                  </a:lnTo>
                  <a:lnTo>
                    <a:pt x="2695" y="2799"/>
                  </a:lnTo>
                  <a:lnTo>
                    <a:pt x="2695" y="2721"/>
                  </a:lnTo>
                  <a:lnTo>
                    <a:pt x="2670" y="2721"/>
                  </a:lnTo>
                  <a:lnTo>
                    <a:pt x="2670" y="2644"/>
                  </a:lnTo>
                  <a:lnTo>
                    <a:pt x="2646" y="2644"/>
                  </a:lnTo>
                  <a:lnTo>
                    <a:pt x="2646" y="2566"/>
                  </a:lnTo>
                  <a:lnTo>
                    <a:pt x="2621" y="2566"/>
                  </a:lnTo>
                  <a:lnTo>
                    <a:pt x="2621" y="2488"/>
                  </a:lnTo>
                  <a:lnTo>
                    <a:pt x="2597" y="2488"/>
                  </a:lnTo>
                  <a:lnTo>
                    <a:pt x="2597" y="2410"/>
                  </a:lnTo>
                  <a:lnTo>
                    <a:pt x="2573" y="2410"/>
                  </a:lnTo>
                  <a:lnTo>
                    <a:pt x="2573" y="2333"/>
                  </a:lnTo>
                  <a:lnTo>
                    <a:pt x="2547" y="2333"/>
                  </a:lnTo>
                  <a:lnTo>
                    <a:pt x="2547" y="2255"/>
                  </a:lnTo>
                  <a:lnTo>
                    <a:pt x="2522" y="2255"/>
                  </a:lnTo>
                  <a:lnTo>
                    <a:pt x="2522" y="2177"/>
                  </a:lnTo>
                  <a:lnTo>
                    <a:pt x="2498" y="2177"/>
                  </a:lnTo>
                  <a:lnTo>
                    <a:pt x="2498" y="2099"/>
                  </a:lnTo>
                  <a:lnTo>
                    <a:pt x="2473" y="2099"/>
                  </a:lnTo>
                  <a:lnTo>
                    <a:pt x="2473" y="2022"/>
                  </a:lnTo>
                  <a:lnTo>
                    <a:pt x="2448" y="2022"/>
                  </a:lnTo>
                  <a:lnTo>
                    <a:pt x="2448" y="1944"/>
                  </a:lnTo>
                  <a:lnTo>
                    <a:pt x="2422" y="1944"/>
                  </a:lnTo>
                  <a:lnTo>
                    <a:pt x="2422" y="1866"/>
                  </a:lnTo>
                  <a:lnTo>
                    <a:pt x="2395" y="1866"/>
                  </a:lnTo>
                  <a:lnTo>
                    <a:pt x="2395" y="1788"/>
                  </a:lnTo>
                  <a:lnTo>
                    <a:pt x="2368" y="1788"/>
                  </a:lnTo>
                  <a:lnTo>
                    <a:pt x="2368" y="1710"/>
                  </a:lnTo>
                  <a:lnTo>
                    <a:pt x="2341" y="1710"/>
                  </a:lnTo>
                  <a:lnTo>
                    <a:pt x="2341" y="1633"/>
                  </a:lnTo>
                  <a:lnTo>
                    <a:pt x="2313" y="1633"/>
                  </a:lnTo>
                  <a:lnTo>
                    <a:pt x="2313" y="1555"/>
                  </a:lnTo>
                  <a:lnTo>
                    <a:pt x="2286" y="1555"/>
                  </a:lnTo>
                  <a:lnTo>
                    <a:pt x="2286" y="1477"/>
                  </a:lnTo>
                  <a:lnTo>
                    <a:pt x="2257" y="1477"/>
                  </a:lnTo>
                  <a:lnTo>
                    <a:pt x="2257" y="1399"/>
                  </a:lnTo>
                  <a:lnTo>
                    <a:pt x="2229" y="1399"/>
                  </a:lnTo>
                  <a:lnTo>
                    <a:pt x="2229" y="1322"/>
                  </a:lnTo>
                  <a:lnTo>
                    <a:pt x="2197" y="1322"/>
                  </a:lnTo>
                  <a:lnTo>
                    <a:pt x="2197" y="1244"/>
                  </a:lnTo>
                  <a:lnTo>
                    <a:pt x="2170" y="1244"/>
                  </a:lnTo>
                  <a:lnTo>
                    <a:pt x="2170" y="1166"/>
                  </a:lnTo>
                  <a:lnTo>
                    <a:pt x="2140" y="1166"/>
                  </a:lnTo>
                  <a:lnTo>
                    <a:pt x="2140" y="1088"/>
                  </a:lnTo>
                  <a:lnTo>
                    <a:pt x="2104" y="1088"/>
                  </a:lnTo>
                  <a:lnTo>
                    <a:pt x="2104" y="1011"/>
                  </a:lnTo>
                  <a:lnTo>
                    <a:pt x="2073" y="1011"/>
                  </a:lnTo>
                  <a:lnTo>
                    <a:pt x="2073" y="933"/>
                  </a:lnTo>
                  <a:lnTo>
                    <a:pt x="2037" y="933"/>
                  </a:lnTo>
                  <a:lnTo>
                    <a:pt x="2037" y="855"/>
                  </a:lnTo>
                  <a:lnTo>
                    <a:pt x="2002" y="855"/>
                  </a:lnTo>
                  <a:lnTo>
                    <a:pt x="2002" y="777"/>
                  </a:lnTo>
                  <a:lnTo>
                    <a:pt x="1963" y="777"/>
                  </a:lnTo>
                  <a:lnTo>
                    <a:pt x="1963" y="699"/>
                  </a:lnTo>
                  <a:lnTo>
                    <a:pt x="1921" y="699"/>
                  </a:lnTo>
                  <a:lnTo>
                    <a:pt x="1921" y="622"/>
                  </a:lnTo>
                  <a:lnTo>
                    <a:pt x="1879" y="622"/>
                  </a:lnTo>
                  <a:lnTo>
                    <a:pt x="1879" y="544"/>
                  </a:lnTo>
                  <a:lnTo>
                    <a:pt x="1833" y="544"/>
                  </a:lnTo>
                  <a:lnTo>
                    <a:pt x="1833" y="466"/>
                  </a:lnTo>
                  <a:lnTo>
                    <a:pt x="1781" y="466"/>
                  </a:lnTo>
                  <a:lnTo>
                    <a:pt x="1781" y="388"/>
                  </a:lnTo>
                  <a:lnTo>
                    <a:pt x="1727" y="388"/>
                  </a:lnTo>
                  <a:lnTo>
                    <a:pt x="1727" y="311"/>
                  </a:lnTo>
                  <a:lnTo>
                    <a:pt x="1663" y="311"/>
                  </a:lnTo>
                  <a:lnTo>
                    <a:pt x="1663" y="233"/>
                  </a:lnTo>
                  <a:lnTo>
                    <a:pt x="1588" y="233"/>
                  </a:lnTo>
                  <a:lnTo>
                    <a:pt x="1588" y="155"/>
                  </a:lnTo>
                  <a:lnTo>
                    <a:pt x="1495" y="155"/>
                  </a:lnTo>
                  <a:lnTo>
                    <a:pt x="1495" y="77"/>
                  </a:lnTo>
                  <a:lnTo>
                    <a:pt x="1358" y="77"/>
                  </a:lnTo>
                  <a:lnTo>
                    <a:pt x="1358" y="0"/>
                  </a:lnTo>
                  <a:lnTo>
                    <a:pt x="0" y="0"/>
                  </a:lnTo>
                </a:path>
              </a:pathLst>
            </a:custGeom>
            <a:noFill/>
            <a:ln w="30163">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61180" name="Freeform 109"/>
            <p:cNvSpPr>
              <a:spLocks/>
            </p:cNvSpPr>
            <p:nvPr/>
          </p:nvSpPr>
          <p:spPr bwMode="auto">
            <a:xfrm flipV="1">
              <a:off x="1614" y="2686"/>
              <a:ext cx="2396" cy="982"/>
            </a:xfrm>
            <a:custGeom>
              <a:avLst/>
              <a:gdLst>
                <a:gd name="T0" fmla="*/ 0 w 6149"/>
                <a:gd name="T1" fmla="*/ 0 h 7777"/>
                <a:gd name="T2" fmla="*/ 0 w 6149"/>
                <a:gd name="T3" fmla="*/ 0 h 7777"/>
                <a:gd name="T4" fmla="*/ 0 w 6149"/>
                <a:gd name="T5" fmla="*/ 0 h 7777"/>
                <a:gd name="T6" fmla="*/ 0 w 6149"/>
                <a:gd name="T7" fmla="*/ 0 h 7777"/>
                <a:gd name="T8" fmla="*/ 0 w 6149"/>
                <a:gd name="T9" fmla="*/ 0 h 7777"/>
                <a:gd name="T10" fmla="*/ 0 w 6149"/>
                <a:gd name="T11" fmla="*/ 0 h 7777"/>
                <a:gd name="T12" fmla="*/ 0 w 6149"/>
                <a:gd name="T13" fmla="*/ 0 h 7777"/>
                <a:gd name="T14" fmla="*/ 0 w 6149"/>
                <a:gd name="T15" fmla="*/ 0 h 7777"/>
                <a:gd name="T16" fmla="*/ 0 w 6149"/>
                <a:gd name="T17" fmla="*/ 0 h 7777"/>
                <a:gd name="T18" fmla="*/ 0 w 6149"/>
                <a:gd name="T19" fmla="*/ 0 h 7777"/>
                <a:gd name="T20" fmla="*/ 0 w 6149"/>
                <a:gd name="T21" fmla="*/ 0 h 7777"/>
                <a:gd name="T22" fmla="*/ 0 w 6149"/>
                <a:gd name="T23" fmla="*/ 0 h 7777"/>
                <a:gd name="T24" fmla="*/ 0 w 6149"/>
                <a:gd name="T25" fmla="*/ 0 h 7777"/>
                <a:gd name="T26" fmla="*/ 0 w 6149"/>
                <a:gd name="T27" fmla="*/ 0 h 7777"/>
                <a:gd name="T28" fmla="*/ 0 w 6149"/>
                <a:gd name="T29" fmla="*/ 0 h 7777"/>
                <a:gd name="T30" fmla="*/ 0 w 6149"/>
                <a:gd name="T31" fmla="*/ 0 h 7777"/>
                <a:gd name="T32" fmla="*/ 0 w 6149"/>
                <a:gd name="T33" fmla="*/ 0 h 7777"/>
                <a:gd name="T34" fmla="*/ 0 w 6149"/>
                <a:gd name="T35" fmla="*/ 0 h 7777"/>
                <a:gd name="T36" fmla="*/ 0 w 6149"/>
                <a:gd name="T37" fmla="*/ 0 h 7777"/>
                <a:gd name="T38" fmla="*/ 0 w 6149"/>
                <a:gd name="T39" fmla="*/ 0 h 7777"/>
                <a:gd name="T40" fmla="*/ 0 w 6149"/>
                <a:gd name="T41" fmla="*/ 0 h 7777"/>
                <a:gd name="T42" fmla="*/ 0 w 6149"/>
                <a:gd name="T43" fmla="*/ 0 h 7777"/>
                <a:gd name="T44" fmla="*/ 0 w 6149"/>
                <a:gd name="T45" fmla="*/ 0 h 7777"/>
                <a:gd name="T46" fmla="*/ 0 w 6149"/>
                <a:gd name="T47" fmla="*/ 0 h 7777"/>
                <a:gd name="T48" fmla="*/ 0 w 6149"/>
                <a:gd name="T49" fmla="*/ 0 h 7777"/>
                <a:gd name="T50" fmla="*/ 0 w 6149"/>
                <a:gd name="T51" fmla="*/ 0 h 7777"/>
                <a:gd name="T52" fmla="*/ 0 w 6149"/>
                <a:gd name="T53" fmla="*/ 0 h 7777"/>
                <a:gd name="T54" fmla="*/ 0 w 6149"/>
                <a:gd name="T55" fmla="*/ 0 h 7777"/>
                <a:gd name="T56" fmla="*/ 0 w 6149"/>
                <a:gd name="T57" fmla="*/ 0 h 7777"/>
                <a:gd name="T58" fmla="*/ 0 w 6149"/>
                <a:gd name="T59" fmla="*/ 0 h 7777"/>
                <a:gd name="T60" fmla="*/ 0 w 6149"/>
                <a:gd name="T61" fmla="*/ 0 h 7777"/>
                <a:gd name="T62" fmla="*/ 0 w 6149"/>
                <a:gd name="T63" fmla="*/ 0 h 7777"/>
                <a:gd name="T64" fmla="*/ 0 w 6149"/>
                <a:gd name="T65" fmla="*/ 0 h 7777"/>
                <a:gd name="T66" fmla="*/ 0 w 6149"/>
                <a:gd name="T67" fmla="*/ 0 h 7777"/>
                <a:gd name="T68" fmla="*/ 0 w 6149"/>
                <a:gd name="T69" fmla="*/ 0 h 7777"/>
                <a:gd name="T70" fmla="*/ 0 w 6149"/>
                <a:gd name="T71" fmla="*/ 0 h 7777"/>
                <a:gd name="T72" fmla="*/ 0 w 6149"/>
                <a:gd name="T73" fmla="*/ 0 h 7777"/>
                <a:gd name="T74" fmla="*/ 0 w 6149"/>
                <a:gd name="T75" fmla="*/ 0 h 7777"/>
                <a:gd name="T76" fmla="*/ 0 w 6149"/>
                <a:gd name="T77" fmla="*/ 0 h 7777"/>
                <a:gd name="T78" fmla="*/ 0 w 6149"/>
                <a:gd name="T79" fmla="*/ 0 h 7777"/>
                <a:gd name="T80" fmla="*/ 0 w 6149"/>
                <a:gd name="T81" fmla="*/ 0 h 7777"/>
                <a:gd name="T82" fmla="*/ 0 w 6149"/>
                <a:gd name="T83" fmla="*/ 0 h 7777"/>
                <a:gd name="T84" fmla="*/ 0 w 6149"/>
                <a:gd name="T85" fmla="*/ 0 h 7777"/>
                <a:gd name="T86" fmla="*/ 0 w 6149"/>
                <a:gd name="T87" fmla="*/ 0 h 7777"/>
                <a:gd name="T88" fmla="*/ 0 w 6149"/>
                <a:gd name="T89" fmla="*/ 0 h 7777"/>
                <a:gd name="T90" fmla="*/ 0 w 6149"/>
                <a:gd name="T91" fmla="*/ 0 h 7777"/>
                <a:gd name="T92" fmla="*/ 0 w 6149"/>
                <a:gd name="T93" fmla="*/ 0 h 7777"/>
                <a:gd name="T94" fmla="*/ 0 w 6149"/>
                <a:gd name="T95" fmla="*/ 0 h 7777"/>
                <a:gd name="T96" fmla="*/ 0 w 6149"/>
                <a:gd name="T97" fmla="*/ 0 h 7777"/>
                <a:gd name="T98" fmla="*/ 0 w 6149"/>
                <a:gd name="T99" fmla="*/ 0 h 7777"/>
                <a:gd name="T100" fmla="*/ 0 w 6149"/>
                <a:gd name="T101" fmla="*/ 0 h 7777"/>
                <a:gd name="T102" fmla="*/ 0 w 6149"/>
                <a:gd name="T103" fmla="*/ 0 h 7777"/>
                <a:gd name="T104" fmla="*/ 0 w 6149"/>
                <a:gd name="T105" fmla="*/ 0 h 7777"/>
                <a:gd name="T106" fmla="*/ 0 w 6149"/>
                <a:gd name="T107" fmla="*/ 0 h 7777"/>
                <a:gd name="T108" fmla="*/ 0 w 6149"/>
                <a:gd name="T109" fmla="*/ 0 h 7777"/>
                <a:gd name="T110" fmla="*/ 0 w 6149"/>
                <a:gd name="T111" fmla="*/ 0 h 7777"/>
                <a:gd name="T112" fmla="*/ 0 w 6149"/>
                <a:gd name="T113" fmla="*/ 0 h 7777"/>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6149"/>
                <a:gd name="T172" fmla="*/ 0 h 7777"/>
                <a:gd name="T173" fmla="*/ 6149 w 6149"/>
                <a:gd name="T174" fmla="*/ 7777 h 7777"/>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6149" h="7777">
                  <a:moveTo>
                    <a:pt x="0" y="0"/>
                  </a:moveTo>
                  <a:lnTo>
                    <a:pt x="0" y="0"/>
                  </a:lnTo>
                  <a:lnTo>
                    <a:pt x="0" y="77"/>
                  </a:lnTo>
                  <a:lnTo>
                    <a:pt x="346" y="77"/>
                  </a:lnTo>
                  <a:lnTo>
                    <a:pt x="346" y="155"/>
                  </a:lnTo>
                  <a:lnTo>
                    <a:pt x="648" y="155"/>
                  </a:lnTo>
                  <a:lnTo>
                    <a:pt x="648" y="233"/>
                  </a:lnTo>
                  <a:lnTo>
                    <a:pt x="853" y="233"/>
                  </a:lnTo>
                  <a:lnTo>
                    <a:pt x="853" y="311"/>
                  </a:lnTo>
                  <a:lnTo>
                    <a:pt x="1005" y="311"/>
                  </a:lnTo>
                  <a:lnTo>
                    <a:pt x="1005" y="388"/>
                  </a:lnTo>
                  <a:lnTo>
                    <a:pt x="1132" y="388"/>
                  </a:lnTo>
                  <a:lnTo>
                    <a:pt x="1132" y="466"/>
                  </a:lnTo>
                  <a:lnTo>
                    <a:pt x="1237" y="466"/>
                  </a:lnTo>
                  <a:lnTo>
                    <a:pt x="1237" y="544"/>
                  </a:lnTo>
                  <a:lnTo>
                    <a:pt x="1329" y="544"/>
                  </a:lnTo>
                  <a:lnTo>
                    <a:pt x="1329" y="622"/>
                  </a:lnTo>
                  <a:lnTo>
                    <a:pt x="1415" y="622"/>
                  </a:lnTo>
                  <a:lnTo>
                    <a:pt x="1415" y="699"/>
                  </a:lnTo>
                  <a:lnTo>
                    <a:pt x="1491" y="699"/>
                  </a:lnTo>
                  <a:lnTo>
                    <a:pt x="1491" y="777"/>
                  </a:lnTo>
                  <a:lnTo>
                    <a:pt x="1564" y="777"/>
                  </a:lnTo>
                  <a:lnTo>
                    <a:pt x="1564" y="855"/>
                  </a:lnTo>
                  <a:lnTo>
                    <a:pt x="1629" y="855"/>
                  </a:lnTo>
                  <a:lnTo>
                    <a:pt x="1629" y="933"/>
                  </a:lnTo>
                  <a:lnTo>
                    <a:pt x="1694" y="933"/>
                  </a:lnTo>
                  <a:lnTo>
                    <a:pt x="1694" y="1011"/>
                  </a:lnTo>
                  <a:lnTo>
                    <a:pt x="1755" y="1011"/>
                  </a:lnTo>
                  <a:lnTo>
                    <a:pt x="1755" y="1088"/>
                  </a:lnTo>
                  <a:lnTo>
                    <a:pt x="1809" y="1088"/>
                  </a:lnTo>
                  <a:lnTo>
                    <a:pt x="1809" y="1166"/>
                  </a:lnTo>
                  <a:lnTo>
                    <a:pt x="1863" y="1166"/>
                  </a:lnTo>
                  <a:lnTo>
                    <a:pt x="1863" y="1244"/>
                  </a:lnTo>
                  <a:lnTo>
                    <a:pt x="1915" y="1244"/>
                  </a:lnTo>
                  <a:lnTo>
                    <a:pt x="1915" y="1322"/>
                  </a:lnTo>
                  <a:lnTo>
                    <a:pt x="1965" y="1322"/>
                  </a:lnTo>
                  <a:lnTo>
                    <a:pt x="1965" y="1399"/>
                  </a:lnTo>
                  <a:lnTo>
                    <a:pt x="2012" y="1399"/>
                  </a:lnTo>
                  <a:lnTo>
                    <a:pt x="2012" y="1477"/>
                  </a:lnTo>
                  <a:lnTo>
                    <a:pt x="2059" y="1477"/>
                  </a:lnTo>
                  <a:lnTo>
                    <a:pt x="2059" y="1555"/>
                  </a:lnTo>
                  <a:lnTo>
                    <a:pt x="2104" y="1555"/>
                  </a:lnTo>
                  <a:lnTo>
                    <a:pt x="2104" y="1633"/>
                  </a:lnTo>
                  <a:lnTo>
                    <a:pt x="2148" y="1633"/>
                  </a:lnTo>
                  <a:lnTo>
                    <a:pt x="2148" y="1710"/>
                  </a:lnTo>
                  <a:lnTo>
                    <a:pt x="2191" y="1710"/>
                  </a:lnTo>
                  <a:lnTo>
                    <a:pt x="2191" y="1788"/>
                  </a:lnTo>
                  <a:lnTo>
                    <a:pt x="2231" y="1788"/>
                  </a:lnTo>
                  <a:lnTo>
                    <a:pt x="2231" y="1866"/>
                  </a:lnTo>
                  <a:lnTo>
                    <a:pt x="2270" y="1866"/>
                  </a:lnTo>
                  <a:lnTo>
                    <a:pt x="2270" y="1944"/>
                  </a:lnTo>
                  <a:lnTo>
                    <a:pt x="2311" y="1944"/>
                  </a:lnTo>
                  <a:lnTo>
                    <a:pt x="2311" y="2022"/>
                  </a:lnTo>
                  <a:lnTo>
                    <a:pt x="2350" y="2022"/>
                  </a:lnTo>
                  <a:lnTo>
                    <a:pt x="2350" y="2099"/>
                  </a:lnTo>
                  <a:lnTo>
                    <a:pt x="2386" y="2099"/>
                  </a:lnTo>
                  <a:lnTo>
                    <a:pt x="2386" y="2177"/>
                  </a:lnTo>
                  <a:lnTo>
                    <a:pt x="2426" y="2177"/>
                  </a:lnTo>
                  <a:lnTo>
                    <a:pt x="2426" y="2255"/>
                  </a:lnTo>
                  <a:lnTo>
                    <a:pt x="2461" y="2255"/>
                  </a:lnTo>
                  <a:lnTo>
                    <a:pt x="2461" y="2333"/>
                  </a:lnTo>
                  <a:lnTo>
                    <a:pt x="2498" y="2333"/>
                  </a:lnTo>
                  <a:lnTo>
                    <a:pt x="2498" y="2410"/>
                  </a:lnTo>
                  <a:lnTo>
                    <a:pt x="2533" y="2410"/>
                  </a:lnTo>
                  <a:lnTo>
                    <a:pt x="2533" y="2488"/>
                  </a:lnTo>
                  <a:lnTo>
                    <a:pt x="2568" y="2488"/>
                  </a:lnTo>
                  <a:lnTo>
                    <a:pt x="2568" y="2566"/>
                  </a:lnTo>
                  <a:lnTo>
                    <a:pt x="2603" y="2566"/>
                  </a:lnTo>
                  <a:lnTo>
                    <a:pt x="2603" y="2644"/>
                  </a:lnTo>
                  <a:lnTo>
                    <a:pt x="2637" y="2644"/>
                  </a:lnTo>
                  <a:lnTo>
                    <a:pt x="2637" y="2721"/>
                  </a:lnTo>
                  <a:lnTo>
                    <a:pt x="2670" y="2721"/>
                  </a:lnTo>
                  <a:lnTo>
                    <a:pt x="2670" y="2799"/>
                  </a:lnTo>
                  <a:lnTo>
                    <a:pt x="2704" y="2799"/>
                  </a:lnTo>
                  <a:lnTo>
                    <a:pt x="2704" y="2877"/>
                  </a:lnTo>
                  <a:lnTo>
                    <a:pt x="2737" y="2877"/>
                  </a:lnTo>
                  <a:lnTo>
                    <a:pt x="2737" y="2955"/>
                  </a:lnTo>
                  <a:lnTo>
                    <a:pt x="2769" y="2955"/>
                  </a:lnTo>
                  <a:lnTo>
                    <a:pt x="2769" y="3033"/>
                  </a:lnTo>
                  <a:lnTo>
                    <a:pt x="2801" y="3033"/>
                  </a:lnTo>
                  <a:lnTo>
                    <a:pt x="2801" y="3110"/>
                  </a:lnTo>
                  <a:lnTo>
                    <a:pt x="2834" y="3110"/>
                  </a:lnTo>
                  <a:lnTo>
                    <a:pt x="2834" y="3188"/>
                  </a:lnTo>
                  <a:lnTo>
                    <a:pt x="2865" y="3188"/>
                  </a:lnTo>
                  <a:lnTo>
                    <a:pt x="2865" y="3266"/>
                  </a:lnTo>
                  <a:lnTo>
                    <a:pt x="2896" y="3266"/>
                  </a:lnTo>
                  <a:lnTo>
                    <a:pt x="2896" y="3344"/>
                  </a:lnTo>
                  <a:lnTo>
                    <a:pt x="2928" y="3344"/>
                  </a:lnTo>
                  <a:lnTo>
                    <a:pt x="2928" y="3421"/>
                  </a:lnTo>
                  <a:lnTo>
                    <a:pt x="2959" y="3421"/>
                  </a:lnTo>
                  <a:lnTo>
                    <a:pt x="2959" y="3499"/>
                  </a:lnTo>
                  <a:lnTo>
                    <a:pt x="2989" y="3499"/>
                  </a:lnTo>
                  <a:lnTo>
                    <a:pt x="2989" y="3577"/>
                  </a:lnTo>
                  <a:lnTo>
                    <a:pt x="3020" y="3577"/>
                  </a:lnTo>
                  <a:lnTo>
                    <a:pt x="3020" y="3655"/>
                  </a:lnTo>
                  <a:lnTo>
                    <a:pt x="3050" y="3655"/>
                  </a:lnTo>
                  <a:lnTo>
                    <a:pt x="3050" y="3732"/>
                  </a:lnTo>
                  <a:lnTo>
                    <a:pt x="3079" y="3732"/>
                  </a:lnTo>
                  <a:lnTo>
                    <a:pt x="3079" y="3810"/>
                  </a:lnTo>
                  <a:lnTo>
                    <a:pt x="3111" y="3810"/>
                  </a:lnTo>
                  <a:lnTo>
                    <a:pt x="3111" y="3888"/>
                  </a:lnTo>
                  <a:lnTo>
                    <a:pt x="3140" y="3888"/>
                  </a:lnTo>
                  <a:lnTo>
                    <a:pt x="3140" y="3966"/>
                  </a:lnTo>
                  <a:lnTo>
                    <a:pt x="3170" y="3966"/>
                  </a:lnTo>
                  <a:lnTo>
                    <a:pt x="3170" y="4044"/>
                  </a:lnTo>
                  <a:lnTo>
                    <a:pt x="3201" y="4044"/>
                  </a:lnTo>
                  <a:lnTo>
                    <a:pt x="3201" y="4121"/>
                  </a:lnTo>
                  <a:lnTo>
                    <a:pt x="3231" y="4121"/>
                  </a:lnTo>
                  <a:lnTo>
                    <a:pt x="3231" y="4199"/>
                  </a:lnTo>
                  <a:lnTo>
                    <a:pt x="3260" y="4199"/>
                  </a:lnTo>
                  <a:lnTo>
                    <a:pt x="3260" y="4277"/>
                  </a:lnTo>
                  <a:lnTo>
                    <a:pt x="3289" y="4277"/>
                  </a:lnTo>
                  <a:lnTo>
                    <a:pt x="3289" y="4355"/>
                  </a:lnTo>
                  <a:lnTo>
                    <a:pt x="3320" y="4355"/>
                  </a:lnTo>
                  <a:lnTo>
                    <a:pt x="3320" y="4432"/>
                  </a:lnTo>
                  <a:lnTo>
                    <a:pt x="3349" y="4432"/>
                  </a:lnTo>
                  <a:lnTo>
                    <a:pt x="3349" y="4510"/>
                  </a:lnTo>
                  <a:lnTo>
                    <a:pt x="3379" y="4510"/>
                  </a:lnTo>
                  <a:lnTo>
                    <a:pt x="3379" y="4588"/>
                  </a:lnTo>
                  <a:lnTo>
                    <a:pt x="3409" y="4588"/>
                  </a:lnTo>
                  <a:lnTo>
                    <a:pt x="3409" y="4666"/>
                  </a:lnTo>
                  <a:lnTo>
                    <a:pt x="3439" y="4666"/>
                  </a:lnTo>
                  <a:lnTo>
                    <a:pt x="3439" y="4743"/>
                  </a:lnTo>
                  <a:lnTo>
                    <a:pt x="3469" y="4743"/>
                  </a:lnTo>
                  <a:lnTo>
                    <a:pt x="3469" y="4821"/>
                  </a:lnTo>
                  <a:lnTo>
                    <a:pt x="3499" y="4821"/>
                  </a:lnTo>
                  <a:lnTo>
                    <a:pt x="3499" y="4899"/>
                  </a:lnTo>
                  <a:lnTo>
                    <a:pt x="3529" y="4899"/>
                  </a:lnTo>
                  <a:lnTo>
                    <a:pt x="3529" y="4977"/>
                  </a:lnTo>
                  <a:lnTo>
                    <a:pt x="3559" y="4977"/>
                  </a:lnTo>
                  <a:lnTo>
                    <a:pt x="3559" y="5055"/>
                  </a:lnTo>
                  <a:lnTo>
                    <a:pt x="3590" y="5055"/>
                  </a:lnTo>
                  <a:lnTo>
                    <a:pt x="3590" y="5132"/>
                  </a:lnTo>
                  <a:lnTo>
                    <a:pt x="3621" y="5132"/>
                  </a:lnTo>
                  <a:lnTo>
                    <a:pt x="3621" y="5210"/>
                  </a:lnTo>
                  <a:lnTo>
                    <a:pt x="3651" y="5210"/>
                  </a:lnTo>
                  <a:lnTo>
                    <a:pt x="3651" y="5288"/>
                  </a:lnTo>
                  <a:lnTo>
                    <a:pt x="3683" y="5288"/>
                  </a:lnTo>
                  <a:lnTo>
                    <a:pt x="3683" y="5366"/>
                  </a:lnTo>
                  <a:lnTo>
                    <a:pt x="3715" y="5366"/>
                  </a:lnTo>
                  <a:lnTo>
                    <a:pt x="3715" y="5443"/>
                  </a:lnTo>
                  <a:lnTo>
                    <a:pt x="3745" y="5443"/>
                  </a:lnTo>
                  <a:lnTo>
                    <a:pt x="3745" y="5521"/>
                  </a:lnTo>
                  <a:lnTo>
                    <a:pt x="3778" y="5521"/>
                  </a:lnTo>
                  <a:lnTo>
                    <a:pt x="3778" y="5599"/>
                  </a:lnTo>
                  <a:lnTo>
                    <a:pt x="3809" y="5599"/>
                  </a:lnTo>
                  <a:lnTo>
                    <a:pt x="3809" y="5677"/>
                  </a:lnTo>
                  <a:lnTo>
                    <a:pt x="3844" y="5677"/>
                  </a:lnTo>
                  <a:lnTo>
                    <a:pt x="3844" y="5754"/>
                  </a:lnTo>
                  <a:lnTo>
                    <a:pt x="3877" y="5754"/>
                  </a:lnTo>
                  <a:lnTo>
                    <a:pt x="3877" y="5832"/>
                  </a:lnTo>
                  <a:lnTo>
                    <a:pt x="3910" y="5832"/>
                  </a:lnTo>
                  <a:lnTo>
                    <a:pt x="3910" y="5910"/>
                  </a:lnTo>
                  <a:lnTo>
                    <a:pt x="3946" y="5910"/>
                  </a:lnTo>
                  <a:lnTo>
                    <a:pt x="3946" y="5988"/>
                  </a:lnTo>
                  <a:lnTo>
                    <a:pt x="3979" y="5988"/>
                  </a:lnTo>
                  <a:lnTo>
                    <a:pt x="3979" y="6066"/>
                  </a:lnTo>
                  <a:lnTo>
                    <a:pt x="4016" y="6066"/>
                  </a:lnTo>
                  <a:lnTo>
                    <a:pt x="4016" y="6143"/>
                  </a:lnTo>
                  <a:lnTo>
                    <a:pt x="4053" y="6143"/>
                  </a:lnTo>
                  <a:lnTo>
                    <a:pt x="4053" y="6221"/>
                  </a:lnTo>
                  <a:lnTo>
                    <a:pt x="4089" y="6221"/>
                  </a:lnTo>
                  <a:lnTo>
                    <a:pt x="4089" y="6299"/>
                  </a:lnTo>
                  <a:lnTo>
                    <a:pt x="4130" y="6299"/>
                  </a:lnTo>
                  <a:lnTo>
                    <a:pt x="4130" y="6377"/>
                  </a:lnTo>
                  <a:lnTo>
                    <a:pt x="4168" y="6377"/>
                  </a:lnTo>
                  <a:lnTo>
                    <a:pt x="4168" y="6454"/>
                  </a:lnTo>
                  <a:lnTo>
                    <a:pt x="4208" y="6454"/>
                  </a:lnTo>
                  <a:lnTo>
                    <a:pt x="4208" y="6532"/>
                  </a:lnTo>
                  <a:lnTo>
                    <a:pt x="4251" y="6532"/>
                  </a:lnTo>
                  <a:lnTo>
                    <a:pt x="4251" y="6610"/>
                  </a:lnTo>
                  <a:lnTo>
                    <a:pt x="4295" y="6610"/>
                  </a:lnTo>
                  <a:lnTo>
                    <a:pt x="4295" y="6688"/>
                  </a:lnTo>
                  <a:lnTo>
                    <a:pt x="4340" y="6688"/>
                  </a:lnTo>
                  <a:lnTo>
                    <a:pt x="4340" y="6765"/>
                  </a:lnTo>
                  <a:lnTo>
                    <a:pt x="4388" y="6765"/>
                  </a:lnTo>
                  <a:lnTo>
                    <a:pt x="4388" y="6843"/>
                  </a:lnTo>
                  <a:lnTo>
                    <a:pt x="4437" y="6843"/>
                  </a:lnTo>
                  <a:lnTo>
                    <a:pt x="4437" y="6921"/>
                  </a:lnTo>
                  <a:lnTo>
                    <a:pt x="4496" y="6921"/>
                  </a:lnTo>
                  <a:lnTo>
                    <a:pt x="4496" y="6999"/>
                  </a:lnTo>
                  <a:lnTo>
                    <a:pt x="4549" y="6999"/>
                  </a:lnTo>
                  <a:lnTo>
                    <a:pt x="4549" y="7077"/>
                  </a:lnTo>
                  <a:lnTo>
                    <a:pt x="4613" y="7077"/>
                  </a:lnTo>
                  <a:lnTo>
                    <a:pt x="4613" y="7154"/>
                  </a:lnTo>
                  <a:lnTo>
                    <a:pt x="4681" y="7154"/>
                  </a:lnTo>
                  <a:lnTo>
                    <a:pt x="4681" y="7232"/>
                  </a:lnTo>
                  <a:lnTo>
                    <a:pt x="4754" y="7232"/>
                  </a:lnTo>
                  <a:lnTo>
                    <a:pt x="4754" y="7310"/>
                  </a:lnTo>
                  <a:lnTo>
                    <a:pt x="4841" y="7310"/>
                  </a:lnTo>
                  <a:lnTo>
                    <a:pt x="4841" y="7388"/>
                  </a:lnTo>
                  <a:lnTo>
                    <a:pt x="4938" y="7388"/>
                  </a:lnTo>
                  <a:lnTo>
                    <a:pt x="4938" y="7465"/>
                  </a:lnTo>
                  <a:lnTo>
                    <a:pt x="5053" y="7465"/>
                  </a:lnTo>
                  <a:lnTo>
                    <a:pt x="5053" y="7543"/>
                  </a:lnTo>
                  <a:lnTo>
                    <a:pt x="5211" y="7543"/>
                  </a:lnTo>
                  <a:lnTo>
                    <a:pt x="5211" y="7621"/>
                  </a:lnTo>
                  <a:lnTo>
                    <a:pt x="5456" y="7621"/>
                  </a:lnTo>
                  <a:lnTo>
                    <a:pt x="5456" y="7699"/>
                  </a:lnTo>
                  <a:lnTo>
                    <a:pt x="6133" y="7699"/>
                  </a:lnTo>
                  <a:lnTo>
                    <a:pt x="6133" y="7777"/>
                  </a:lnTo>
                  <a:lnTo>
                    <a:pt x="6149" y="7777"/>
                  </a:lnTo>
                  <a:lnTo>
                    <a:pt x="6149" y="7699"/>
                  </a:lnTo>
                  <a:lnTo>
                    <a:pt x="6133" y="7699"/>
                  </a:lnTo>
                  <a:lnTo>
                    <a:pt x="6133" y="7621"/>
                  </a:lnTo>
                  <a:lnTo>
                    <a:pt x="5456" y="7621"/>
                  </a:lnTo>
                  <a:lnTo>
                    <a:pt x="5456" y="7543"/>
                  </a:lnTo>
                  <a:lnTo>
                    <a:pt x="5211" y="7543"/>
                  </a:lnTo>
                  <a:lnTo>
                    <a:pt x="5211" y="7465"/>
                  </a:lnTo>
                  <a:lnTo>
                    <a:pt x="5053" y="7465"/>
                  </a:lnTo>
                  <a:lnTo>
                    <a:pt x="5053" y="7388"/>
                  </a:lnTo>
                  <a:lnTo>
                    <a:pt x="4938" y="7388"/>
                  </a:lnTo>
                  <a:lnTo>
                    <a:pt x="4938" y="7310"/>
                  </a:lnTo>
                  <a:lnTo>
                    <a:pt x="4841" y="7310"/>
                  </a:lnTo>
                  <a:lnTo>
                    <a:pt x="4841" y="7232"/>
                  </a:lnTo>
                  <a:lnTo>
                    <a:pt x="4754" y="7232"/>
                  </a:lnTo>
                  <a:lnTo>
                    <a:pt x="4754" y="7154"/>
                  </a:lnTo>
                  <a:lnTo>
                    <a:pt x="4681" y="7154"/>
                  </a:lnTo>
                  <a:lnTo>
                    <a:pt x="4681" y="7077"/>
                  </a:lnTo>
                  <a:lnTo>
                    <a:pt x="4613" y="7077"/>
                  </a:lnTo>
                  <a:lnTo>
                    <a:pt x="4613" y="6999"/>
                  </a:lnTo>
                  <a:lnTo>
                    <a:pt x="4549" y="6999"/>
                  </a:lnTo>
                  <a:lnTo>
                    <a:pt x="4549" y="6921"/>
                  </a:lnTo>
                  <a:lnTo>
                    <a:pt x="4496" y="6921"/>
                  </a:lnTo>
                  <a:lnTo>
                    <a:pt x="4496" y="6843"/>
                  </a:lnTo>
                  <a:lnTo>
                    <a:pt x="4437" y="6843"/>
                  </a:lnTo>
                  <a:lnTo>
                    <a:pt x="4437" y="6765"/>
                  </a:lnTo>
                  <a:lnTo>
                    <a:pt x="4388" y="6765"/>
                  </a:lnTo>
                  <a:lnTo>
                    <a:pt x="4388" y="6688"/>
                  </a:lnTo>
                  <a:lnTo>
                    <a:pt x="4340" y="6688"/>
                  </a:lnTo>
                  <a:lnTo>
                    <a:pt x="4340" y="6610"/>
                  </a:lnTo>
                  <a:lnTo>
                    <a:pt x="4295" y="6610"/>
                  </a:lnTo>
                  <a:lnTo>
                    <a:pt x="4295" y="6532"/>
                  </a:lnTo>
                  <a:lnTo>
                    <a:pt x="4251" y="6532"/>
                  </a:lnTo>
                  <a:lnTo>
                    <a:pt x="4251" y="6454"/>
                  </a:lnTo>
                  <a:lnTo>
                    <a:pt x="4208" y="6454"/>
                  </a:lnTo>
                  <a:lnTo>
                    <a:pt x="4208" y="6377"/>
                  </a:lnTo>
                  <a:lnTo>
                    <a:pt x="4168" y="6377"/>
                  </a:lnTo>
                  <a:lnTo>
                    <a:pt x="4168" y="6299"/>
                  </a:lnTo>
                  <a:lnTo>
                    <a:pt x="4130" y="6299"/>
                  </a:lnTo>
                  <a:lnTo>
                    <a:pt x="4130" y="6221"/>
                  </a:lnTo>
                  <a:lnTo>
                    <a:pt x="4089" y="6221"/>
                  </a:lnTo>
                  <a:lnTo>
                    <a:pt x="4089" y="6143"/>
                  </a:lnTo>
                  <a:lnTo>
                    <a:pt x="4053" y="6143"/>
                  </a:lnTo>
                  <a:lnTo>
                    <a:pt x="4053" y="6066"/>
                  </a:lnTo>
                  <a:lnTo>
                    <a:pt x="4016" y="6066"/>
                  </a:lnTo>
                  <a:lnTo>
                    <a:pt x="4016" y="5988"/>
                  </a:lnTo>
                  <a:lnTo>
                    <a:pt x="3979" y="5988"/>
                  </a:lnTo>
                  <a:lnTo>
                    <a:pt x="3979" y="5910"/>
                  </a:lnTo>
                  <a:lnTo>
                    <a:pt x="3946" y="5910"/>
                  </a:lnTo>
                  <a:lnTo>
                    <a:pt x="3946" y="5832"/>
                  </a:lnTo>
                  <a:lnTo>
                    <a:pt x="3910" y="5832"/>
                  </a:lnTo>
                  <a:lnTo>
                    <a:pt x="3910" y="5754"/>
                  </a:lnTo>
                  <a:lnTo>
                    <a:pt x="3877" y="5754"/>
                  </a:lnTo>
                  <a:lnTo>
                    <a:pt x="3877" y="5677"/>
                  </a:lnTo>
                  <a:lnTo>
                    <a:pt x="3844" y="5677"/>
                  </a:lnTo>
                  <a:lnTo>
                    <a:pt x="3844" y="5599"/>
                  </a:lnTo>
                  <a:lnTo>
                    <a:pt x="3809" y="5599"/>
                  </a:lnTo>
                  <a:lnTo>
                    <a:pt x="3809" y="5521"/>
                  </a:lnTo>
                  <a:lnTo>
                    <a:pt x="3778" y="5521"/>
                  </a:lnTo>
                  <a:lnTo>
                    <a:pt x="3778" y="5443"/>
                  </a:lnTo>
                  <a:lnTo>
                    <a:pt x="3745" y="5443"/>
                  </a:lnTo>
                  <a:lnTo>
                    <a:pt x="3745" y="5366"/>
                  </a:lnTo>
                  <a:lnTo>
                    <a:pt x="3715" y="5366"/>
                  </a:lnTo>
                  <a:lnTo>
                    <a:pt x="3715" y="5288"/>
                  </a:lnTo>
                  <a:lnTo>
                    <a:pt x="3683" y="5288"/>
                  </a:lnTo>
                  <a:lnTo>
                    <a:pt x="3683" y="5210"/>
                  </a:lnTo>
                  <a:lnTo>
                    <a:pt x="3651" y="5210"/>
                  </a:lnTo>
                  <a:lnTo>
                    <a:pt x="3651" y="5132"/>
                  </a:lnTo>
                  <a:lnTo>
                    <a:pt x="3621" y="5132"/>
                  </a:lnTo>
                  <a:lnTo>
                    <a:pt x="3621" y="5055"/>
                  </a:lnTo>
                  <a:lnTo>
                    <a:pt x="3590" y="5055"/>
                  </a:lnTo>
                  <a:lnTo>
                    <a:pt x="3590" y="4977"/>
                  </a:lnTo>
                  <a:lnTo>
                    <a:pt x="3559" y="4977"/>
                  </a:lnTo>
                  <a:lnTo>
                    <a:pt x="3559" y="4899"/>
                  </a:lnTo>
                  <a:lnTo>
                    <a:pt x="3529" y="4899"/>
                  </a:lnTo>
                  <a:lnTo>
                    <a:pt x="3529" y="4821"/>
                  </a:lnTo>
                  <a:lnTo>
                    <a:pt x="3499" y="4821"/>
                  </a:lnTo>
                  <a:lnTo>
                    <a:pt x="3499" y="4743"/>
                  </a:lnTo>
                  <a:lnTo>
                    <a:pt x="3469" y="4743"/>
                  </a:lnTo>
                  <a:lnTo>
                    <a:pt x="3469" y="4666"/>
                  </a:lnTo>
                  <a:lnTo>
                    <a:pt x="3439" y="4666"/>
                  </a:lnTo>
                  <a:lnTo>
                    <a:pt x="3439" y="4588"/>
                  </a:lnTo>
                  <a:lnTo>
                    <a:pt x="3409" y="4588"/>
                  </a:lnTo>
                  <a:lnTo>
                    <a:pt x="3409" y="4510"/>
                  </a:lnTo>
                  <a:lnTo>
                    <a:pt x="3379" y="4510"/>
                  </a:lnTo>
                  <a:lnTo>
                    <a:pt x="3379" y="4432"/>
                  </a:lnTo>
                  <a:lnTo>
                    <a:pt x="3349" y="4432"/>
                  </a:lnTo>
                  <a:lnTo>
                    <a:pt x="3349" y="4355"/>
                  </a:lnTo>
                  <a:lnTo>
                    <a:pt x="3320" y="4355"/>
                  </a:lnTo>
                  <a:lnTo>
                    <a:pt x="3320" y="4277"/>
                  </a:lnTo>
                  <a:lnTo>
                    <a:pt x="3289" y="4277"/>
                  </a:lnTo>
                  <a:lnTo>
                    <a:pt x="3289" y="4199"/>
                  </a:lnTo>
                  <a:lnTo>
                    <a:pt x="3260" y="4199"/>
                  </a:lnTo>
                  <a:lnTo>
                    <a:pt x="3260" y="4121"/>
                  </a:lnTo>
                  <a:lnTo>
                    <a:pt x="3231" y="4121"/>
                  </a:lnTo>
                  <a:lnTo>
                    <a:pt x="3231" y="4044"/>
                  </a:lnTo>
                  <a:lnTo>
                    <a:pt x="3201" y="4044"/>
                  </a:lnTo>
                  <a:lnTo>
                    <a:pt x="3201" y="3966"/>
                  </a:lnTo>
                  <a:lnTo>
                    <a:pt x="3170" y="3966"/>
                  </a:lnTo>
                  <a:lnTo>
                    <a:pt x="3170" y="3888"/>
                  </a:lnTo>
                  <a:lnTo>
                    <a:pt x="3140" y="3888"/>
                  </a:lnTo>
                  <a:lnTo>
                    <a:pt x="3140" y="3810"/>
                  </a:lnTo>
                  <a:lnTo>
                    <a:pt x="3111" y="3810"/>
                  </a:lnTo>
                  <a:lnTo>
                    <a:pt x="3111" y="3732"/>
                  </a:lnTo>
                  <a:lnTo>
                    <a:pt x="3079" y="3732"/>
                  </a:lnTo>
                  <a:lnTo>
                    <a:pt x="3079" y="3655"/>
                  </a:lnTo>
                  <a:lnTo>
                    <a:pt x="3050" y="3655"/>
                  </a:lnTo>
                  <a:lnTo>
                    <a:pt x="3050" y="3577"/>
                  </a:lnTo>
                  <a:lnTo>
                    <a:pt x="3020" y="3577"/>
                  </a:lnTo>
                  <a:lnTo>
                    <a:pt x="3020" y="3499"/>
                  </a:lnTo>
                  <a:lnTo>
                    <a:pt x="2989" y="3499"/>
                  </a:lnTo>
                  <a:lnTo>
                    <a:pt x="2989" y="3421"/>
                  </a:lnTo>
                  <a:lnTo>
                    <a:pt x="2959" y="3421"/>
                  </a:lnTo>
                  <a:lnTo>
                    <a:pt x="2959" y="3344"/>
                  </a:lnTo>
                  <a:lnTo>
                    <a:pt x="2928" y="3344"/>
                  </a:lnTo>
                  <a:lnTo>
                    <a:pt x="2928" y="3266"/>
                  </a:lnTo>
                  <a:lnTo>
                    <a:pt x="2896" y="3266"/>
                  </a:lnTo>
                  <a:lnTo>
                    <a:pt x="2896" y="3188"/>
                  </a:lnTo>
                  <a:lnTo>
                    <a:pt x="2865" y="3188"/>
                  </a:lnTo>
                  <a:lnTo>
                    <a:pt x="2865" y="3110"/>
                  </a:lnTo>
                  <a:lnTo>
                    <a:pt x="2834" y="3110"/>
                  </a:lnTo>
                  <a:lnTo>
                    <a:pt x="2834" y="3033"/>
                  </a:lnTo>
                  <a:lnTo>
                    <a:pt x="2801" y="3033"/>
                  </a:lnTo>
                  <a:lnTo>
                    <a:pt x="2801" y="2955"/>
                  </a:lnTo>
                  <a:lnTo>
                    <a:pt x="2769" y="2955"/>
                  </a:lnTo>
                  <a:lnTo>
                    <a:pt x="2769" y="2877"/>
                  </a:lnTo>
                  <a:lnTo>
                    <a:pt x="2737" y="2877"/>
                  </a:lnTo>
                  <a:lnTo>
                    <a:pt x="2737" y="2799"/>
                  </a:lnTo>
                  <a:lnTo>
                    <a:pt x="2704" y="2799"/>
                  </a:lnTo>
                  <a:lnTo>
                    <a:pt x="2704" y="2721"/>
                  </a:lnTo>
                  <a:lnTo>
                    <a:pt x="2670" y="2721"/>
                  </a:lnTo>
                  <a:lnTo>
                    <a:pt x="2670" y="2644"/>
                  </a:lnTo>
                  <a:lnTo>
                    <a:pt x="2637" y="2644"/>
                  </a:lnTo>
                  <a:lnTo>
                    <a:pt x="2637" y="2566"/>
                  </a:lnTo>
                  <a:lnTo>
                    <a:pt x="2603" y="2566"/>
                  </a:lnTo>
                  <a:lnTo>
                    <a:pt x="2603" y="2488"/>
                  </a:lnTo>
                  <a:lnTo>
                    <a:pt x="2568" y="2488"/>
                  </a:lnTo>
                  <a:lnTo>
                    <a:pt x="2568" y="2410"/>
                  </a:lnTo>
                  <a:lnTo>
                    <a:pt x="2533" y="2410"/>
                  </a:lnTo>
                  <a:lnTo>
                    <a:pt x="2533" y="2333"/>
                  </a:lnTo>
                  <a:lnTo>
                    <a:pt x="2498" y="2333"/>
                  </a:lnTo>
                  <a:lnTo>
                    <a:pt x="2498" y="2255"/>
                  </a:lnTo>
                  <a:lnTo>
                    <a:pt x="2461" y="2255"/>
                  </a:lnTo>
                  <a:lnTo>
                    <a:pt x="2461" y="2177"/>
                  </a:lnTo>
                  <a:lnTo>
                    <a:pt x="2426" y="2177"/>
                  </a:lnTo>
                  <a:lnTo>
                    <a:pt x="2426" y="2099"/>
                  </a:lnTo>
                  <a:lnTo>
                    <a:pt x="2386" y="2099"/>
                  </a:lnTo>
                  <a:lnTo>
                    <a:pt x="2386" y="2022"/>
                  </a:lnTo>
                  <a:lnTo>
                    <a:pt x="2350" y="2022"/>
                  </a:lnTo>
                  <a:lnTo>
                    <a:pt x="2350" y="1944"/>
                  </a:lnTo>
                  <a:lnTo>
                    <a:pt x="2311" y="1944"/>
                  </a:lnTo>
                  <a:lnTo>
                    <a:pt x="2311" y="1866"/>
                  </a:lnTo>
                  <a:lnTo>
                    <a:pt x="2270" y="1866"/>
                  </a:lnTo>
                  <a:lnTo>
                    <a:pt x="2270" y="1788"/>
                  </a:lnTo>
                  <a:lnTo>
                    <a:pt x="2231" y="1788"/>
                  </a:lnTo>
                  <a:lnTo>
                    <a:pt x="2231" y="1710"/>
                  </a:lnTo>
                  <a:lnTo>
                    <a:pt x="2191" y="1710"/>
                  </a:lnTo>
                  <a:lnTo>
                    <a:pt x="2191" y="1633"/>
                  </a:lnTo>
                  <a:lnTo>
                    <a:pt x="2148" y="1633"/>
                  </a:lnTo>
                  <a:lnTo>
                    <a:pt x="2148" y="1555"/>
                  </a:lnTo>
                  <a:lnTo>
                    <a:pt x="2104" y="1555"/>
                  </a:lnTo>
                  <a:lnTo>
                    <a:pt x="2104" y="1477"/>
                  </a:lnTo>
                  <a:lnTo>
                    <a:pt x="2059" y="1477"/>
                  </a:lnTo>
                  <a:lnTo>
                    <a:pt x="2059" y="1399"/>
                  </a:lnTo>
                  <a:lnTo>
                    <a:pt x="2012" y="1399"/>
                  </a:lnTo>
                  <a:lnTo>
                    <a:pt x="2012" y="1322"/>
                  </a:lnTo>
                  <a:lnTo>
                    <a:pt x="1965" y="1322"/>
                  </a:lnTo>
                  <a:lnTo>
                    <a:pt x="1965" y="1244"/>
                  </a:lnTo>
                  <a:lnTo>
                    <a:pt x="1915" y="1244"/>
                  </a:lnTo>
                  <a:lnTo>
                    <a:pt x="1915" y="1166"/>
                  </a:lnTo>
                  <a:lnTo>
                    <a:pt x="1863" y="1166"/>
                  </a:lnTo>
                  <a:lnTo>
                    <a:pt x="1863" y="1088"/>
                  </a:lnTo>
                  <a:lnTo>
                    <a:pt x="1809" y="1088"/>
                  </a:lnTo>
                  <a:lnTo>
                    <a:pt x="1809" y="1011"/>
                  </a:lnTo>
                  <a:lnTo>
                    <a:pt x="1755" y="1011"/>
                  </a:lnTo>
                  <a:lnTo>
                    <a:pt x="1755" y="933"/>
                  </a:lnTo>
                  <a:lnTo>
                    <a:pt x="1694" y="933"/>
                  </a:lnTo>
                  <a:lnTo>
                    <a:pt x="1694" y="855"/>
                  </a:lnTo>
                  <a:lnTo>
                    <a:pt x="1629" y="855"/>
                  </a:lnTo>
                  <a:lnTo>
                    <a:pt x="1629" y="777"/>
                  </a:lnTo>
                  <a:lnTo>
                    <a:pt x="1564" y="777"/>
                  </a:lnTo>
                  <a:lnTo>
                    <a:pt x="1564" y="699"/>
                  </a:lnTo>
                  <a:lnTo>
                    <a:pt x="1491" y="699"/>
                  </a:lnTo>
                  <a:lnTo>
                    <a:pt x="1491" y="622"/>
                  </a:lnTo>
                  <a:lnTo>
                    <a:pt x="1415" y="622"/>
                  </a:lnTo>
                  <a:lnTo>
                    <a:pt x="1415" y="544"/>
                  </a:lnTo>
                  <a:lnTo>
                    <a:pt x="1329" y="544"/>
                  </a:lnTo>
                  <a:lnTo>
                    <a:pt x="1329" y="466"/>
                  </a:lnTo>
                  <a:lnTo>
                    <a:pt x="1237" y="466"/>
                  </a:lnTo>
                  <a:lnTo>
                    <a:pt x="1237" y="388"/>
                  </a:lnTo>
                  <a:lnTo>
                    <a:pt x="1132" y="388"/>
                  </a:lnTo>
                  <a:lnTo>
                    <a:pt x="1132" y="311"/>
                  </a:lnTo>
                  <a:lnTo>
                    <a:pt x="1005" y="311"/>
                  </a:lnTo>
                  <a:lnTo>
                    <a:pt x="1005" y="233"/>
                  </a:lnTo>
                  <a:lnTo>
                    <a:pt x="853" y="233"/>
                  </a:lnTo>
                  <a:lnTo>
                    <a:pt x="853" y="155"/>
                  </a:lnTo>
                  <a:lnTo>
                    <a:pt x="648" y="155"/>
                  </a:lnTo>
                  <a:lnTo>
                    <a:pt x="648" y="77"/>
                  </a:lnTo>
                  <a:lnTo>
                    <a:pt x="346" y="77"/>
                  </a:lnTo>
                  <a:lnTo>
                    <a:pt x="346" y="0"/>
                  </a:lnTo>
                  <a:lnTo>
                    <a:pt x="0" y="0"/>
                  </a:lnTo>
                </a:path>
              </a:pathLst>
            </a:custGeom>
            <a:noFill/>
            <a:ln w="30163">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61181" name="Freeform 110"/>
            <p:cNvSpPr>
              <a:spLocks/>
            </p:cNvSpPr>
            <p:nvPr/>
          </p:nvSpPr>
          <p:spPr bwMode="auto">
            <a:xfrm flipV="1">
              <a:off x="1614" y="2686"/>
              <a:ext cx="2396" cy="982"/>
            </a:xfrm>
            <a:custGeom>
              <a:avLst/>
              <a:gdLst>
                <a:gd name="T0" fmla="*/ 0 w 6149"/>
                <a:gd name="T1" fmla="*/ 0 h 7777"/>
                <a:gd name="T2" fmla="*/ 0 w 6149"/>
                <a:gd name="T3" fmla="*/ 0 h 7777"/>
                <a:gd name="T4" fmla="*/ 0 w 6149"/>
                <a:gd name="T5" fmla="*/ 0 h 7777"/>
                <a:gd name="T6" fmla="*/ 0 w 6149"/>
                <a:gd name="T7" fmla="*/ 0 h 7777"/>
                <a:gd name="T8" fmla="*/ 0 w 6149"/>
                <a:gd name="T9" fmla="*/ 0 h 7777"/>
                <a:gd name="T10" fmla="*/ 0 w 6149"/>
                <a:gd name="T11" fmla="*/ 0 h 7777"/>
                <a:gd name="T12" fmla="*/ 0 w 6149"/>
                <a:gd name="T13" fmla="*/ 0 h 7777"/>
                <a:gd name="T14" fmla="*/ 0 w 6149"/>
                <a:gd name="T15" fmla="*/ 0 h 7777"/>
                <a:gd name="T16" fmla="*/ 0 w 6149"/>
                <a:gd name="T17" fmla="*/ 0 h 7777"/>
                <a:gd name="T18" fmla="*/ 0 w 6149"/>
                <a:gd name="T19" fmla="*/ 0 h 7777"/>
                <a:gd name="T20" fmla="*/ 0 w 6149"/>
                <a:gd name="T21" fmla="*/ 0 h 7777"/>
                <a:gd name="T22" fmla="*/ 0 w 6149"/>
                <a:gd name="T23" fmla="*/ 0 h 7777"/>
                <a:gd name="T24" fmla="*/ 0 w 6149"/>
                <a:gd name="T25" fmla="*/ 0 h 7777"/>
                <a:gd name="T26" fmla="*/ 0 w 6149"/>
                <a:gd name="T27" fmla="*/ 0 h 7777"/>
                <a:gd name="T28" fmla="*/ 0 w 6149"/>
                <a:gd name="T29" fmla="*/ 0 h 7777"/>
                <a:gd name="T30" fmla="*/ 0 w 6149"/>
                <a:gd name="T31" fmla="*/ 0 h 7777"/>
                <a:gd name="T32" fmla="*/ 0 w 6149"/>
                <a:gd name="T33" fmla="*/ 0 h 7777"/>
                <a:gd name="T34" fmla="*/ 0 w 6149"/>
                <a:gd name="T35" fmla="*/ 0 h 7777"/>
                <a:gd name="T36" fmla="*/ 0 w 6149"/>
                <a:gd name="T37" fmla="*/ 0 h 7777"/>
                <a:gd name="T38" fmla="*/ 0 w 6149"/>
                <a:gd name="T39" fmla="*/ 0 h 7777"/>
                <a:gd name="T40" fmla="*/ 0 w 6149"/>
                <a:gd name="T41" fmla="*/ 0 h 7777"/>
                <a:gd name="T42" fmla="*/ 0 w 6149"/>
                <a:gd name="T43" fmla="*/ 0 h 7777"/>
                <a:gd name="T44" fmla="*/ 0 w 6149"/>
                <a:gd name="T45" fmla="*/ 0 h 7777"/>
                <a:gd name="T46" fmla="*/ 0 w 6149"/>
                <a:gd name="T47" fmla="*/ 0 h 7777"/>
                <a:gd name="T48" fmla="*/ 0 w 6149"/>
                <a:gd name="T49" fmla="*/ 0 h 7777"/>
                <a:gd name="T50" fmla="*/ 0 w 6149"/>
                <a:gd name="T51" fmla="*/ 0 h 7777"/>
                <a:gd name="T52" fmla="*/ 0 w 6149"/>
                <a:gd name="T53" fmla="*/ 0 h 7777"/>
                <a:gd name="T54" fmla="*/ 0 w 6149"/>
                <a:gd name="T55" fmla="*/ 0 h 7777"/>
                <a:gd name="T56" fmla="*/ 0 w 6149"/>
                <a:gd name="T57" fmla="*/ 0 h 7777"/>
                <a:gd name="T58" fmla="*/ 0 w 6149"/>
                <a:gd name="T59" fmla="*/ 0 h 7777"/>
                <a:gd name="T60" fmla="*/ 0 w 6149"/>
                <a:gd name="T61" fmla="*/ 0 h 7777"/>
                <a:gd name="T62" fmla="*/ 0 w 6149"/>
                <a:gd name="T63" fmla="*/ 0 h 7777"/>
                <a:gd name="T64" fmla="*/ 0 w 6149"/>
                <a:gd name="T65" fmla="*/ 0 h 7777"/>
                <a:gd name="T66" fmla="*/ 0 w 6149"/>
                <a:gd name="T67" fmla="*/ 0 h 7777"/>
                <a:gd name="T68" fmla="*/ 0 w 6149"/>
                <a:gd name="T69" fmla="*/ 0 h 7777"/>
                <a:gd name="T70" fmla="*/ 0 w 6149"/>
                <a:gd name="T71" fmla="*/ 0 h 7777"/>
                <a:gd name="T72" fmla="*/ 0 w 6149"/>
                <a:gd name="T73" fmla="*/ 0 h 7777"/>
                <a:gd name="T74" fmla="*/ 0 w 6149"/>
                <a:gd name="T75" fmla="*/ 0 h 7777"/>
                <a:gd name="T76" fmla="*/ 0 w 6149"/>
                <a:gd name="T77" fmla="*/ 0 h 7777"/>
                <a:gd name="T78" fmla="*/ 0 w 6149"/>
                <a:gd name="T79" fmla="*/ 0 h 7777"/>
                <a:gd name="T80" fmla="*/ 0 w 6149"/>
                <a:gd name="T81" fmla="*/ 0 h 7777"/>
                <a:gd name="T82" fmla="*/ 0 w 6149"/>
                <a:gd name="T83" fmla="*/ 0 h 7777"/>
                <a:gd name="T84" fmla="*/ 0 w 6149"/>
                <a:gd name="T85" fmla="*/ 0 h 7777"/>
                <a:gd name="T86" fmla="*/ 0 w 6149"/>
                <a:gd name="T87" fmla="*/ 0 h 7777"/>
                <a:gd name="T88" fmla="*/ 0 w 6149"/>
                <a:gd name="T89" fmla="*/ 0 h 7777"/>
                <a:gd name="T90" fmla="*/ 0 w 6149"/>
                <a:gd name="T91" fmla="*/ 0 h 7777"/>
                <a:gd name="T92" fmla="*/ 0 w 6149"/>
                <a:gd name="T93" fmla="*/ 0 h 7777"/>
                <a:gd name="T94" fmla="*/ 0 w 6149"/>
                <a:gd name="T95" fmla="*/ 0 h 7777"/>
                <a:gd name="T96" fmla="*/ 0 w 6149"/>
                <a:gd name="T97" fmla="*/ 0 h 7777"/>
                <a:gd name="T98" fmla="*/ 0 w 6149"/>
                <a:gd name="T99" fmla="*/ 0 h 7777"/>
                <a:gd name="T100" fmla="*/ 0 w 6149"/>
                <a:gd name="T101" fmla="*/ 0 h 7777"/>
                <a:gd name="T102" fmla="*/ 0 w 6149"/>
                <a:gd name="T103" fmla="*/ 0 h 7777"/>
                <a:gd name="T104" fmla="*/ 0 w 6149"/>
                <a:gd name="T105" fmla="*/ 0 h 7777"/>
                <a:gd name="T106" fmla="*/ 0 w 6149"/>
                <a:gd name="T107" fmla="*/ 0 h 7777"/>
                <a:gd name="T108" fmla="*/ 0 w 6149"/>
                <a:gd name="T109" fmla="*/ 0 h 7777"/>
                <a:gd name="T110" fmla="*/ 0 w 6149"/>
                <a:gd name="T111" fmla="*/ 0 h 7777"/>
                <a:gd name="T112" fmla="*/ 0 w 6149"/>
                <a:gd name="T113" fmla="*/ 0 h 7777"/>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6149"/>
                <a:gd name="T172" fmla="*/ 0 h 7777"/>
                <a:gd name="T173" fmla="*/ 6149 w 6149"/>
                <a:gd name="T174" fmla="*/ 7777 h 7777"/>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6149" h="7777">
                  <a:moveTo>
                    <a:pt x="0" y="0"/>
                  </a:moveTo>
                  <a:lnTo>
                    <a:pt x="0" y="0"/>
                  </a:lnTo>
                  <a:lnTo>
                    <a:pt x="0" y="77"/>
                  </a:lnTo>
                  <a:lnTo>
                    <a:pt x="188" y="77"/>
                  </a:lnTo>
                  <a:lnTo>
                    <a:pt x="188" y="155"/>
                  </a:lnTo>
                  <a:lnTo>
                    <a:pt x="396" y="155"/>
                  </a:lnTo>
                  <a:lnTo>
                    <a:pt x="396" y="233"/>
                  </a:lnTo>
                  <a:lnTo>
                    <a:pt x="574" y="233"/>
                  </a:lnTo>
                  <a:lnTo>
                    <a:pt x="574" y="311"/>
                  </a:lnTo>
                  <a:lnTo>
                    <a:pt x="696" y="311"/>
                  </a:lnTo>
                  <a:lnTo>
                    <a:pt x="696" y="388"/>
                  </a:lnTo>
                  <a:lnTo>
                    <a:pt x="822" y="388"/>
                  </a:lnTo>
                  <a:lnTo>
                    <a:pt x="822" y="466"/>
                  </a:lnTo>
                  <a:lnTo>
                    <a:pt x="925" y="466"/>
                  </a:lnTo>
                  <a:lnTo>
                    <a:pt x="925" y="544"/>
                  </a:lnTo>
                  <a:lnTo>
                    <a:pt x="1016" y="544"/>
                  </a:lnTo>
                  <a:lnTo>
                    <a:pt x="1016" y="622"/>
                  </a:lnTo>
                  <a:lnTo>
                    <a:pt x="1100" y="622"/>
                  </a:lnTo>
                  <a:lnTo>
                    <a:pt x="1100" y="699"/>
                  </a:lnTo>
                  <a:lnTo>
                    <a:pt x="1180" y="699"/>
                  </a:lnTo>
                  <a:lnTo>
                    <a:pt x="1180" y="777"/>
                  </a:lnTo>
                  <a:lnTo>
                    <a:pt x="1255" y="777"/>
                  </a:lnTo>
                  <a:lnTo>
                    <a:pt x="1255" y="855"/>
                  </a:lnTo>
                  <a:lnTo>
                    <a:pt x="1324" y="855"/>
                  </a:lnTo>
                  <a:lnTo>
                    <a:pt x="1324" y="933"/>
                  </a:lnTo>
                  <a:lnTo>
                    <a:pt x="1393" y="933"/>
                  </a:lnTo>
                  <a:lnTo>
                    <a:pt x="1393" y="1011"/>
                  </a:lnTo>
                  <a:lnTo>
                    <a:pt x="1456" y="1011"/>
                  </a:lnTo>
                  <a:lnTo>
                    <a:pt x="1456" y="1088"/>
                  </a:lnTo>
                  <a:lnTo>
                    <a:pt x="1516" y="1088"/>
                  </a:lnTo>
                  <a:lnTo>
                    <a:pt x="1516" y="1166"/>
                  </a:lnTo>
                  <a:lnTo>
                    <a:pt x="1578" y="1166"/>
                  </a:lnTo>
                  <a:lnTo>
                    <a:pt x="1578" y="1244"/>
                  </a:lnTo>
                  <a:lnTo>
                    <a:pt x="1638" y="1244"/>
                  </a:lnTo>
                  <a:lnTo>
                    <a:pt x="1638" y="1322"/>
                  </a:lnTo>
                  <a:lnTo>
                    <a:pt x="1697" y="1322"/>
                  </a:lnTo>
                  <a:lnTo>
                    <a:pt x="1697" y="1399"/>
                  </a:lnTo>
                  <a:lnTo>
                    <a:pt x="1751" y="1399"/>
                  </a:lnTo>
                  <a:lnTo>
                    <a:pt x="1751" y="1477"/>
                  </a:lnTo>
                  <a:lnTo>
                    <a:pt x="1807" y="1477"/>
                  </a:lnTo>
                  <a:lnTo>
                    <a:pt x="1807" y="1555"/>
                  </a:lnTo>
                  <a:lnTo>
                    <a:pt x="1860" y="1555"/>
                  </a:lnTo>
                  <a:lnTo>
                    <a:pt x="1860" y="1633"/>
                  </a:lnTo>
                  <a:lnTo>
                    <a:pt x="1909" y="1633"/>
                  </a:lnTo>
                  <a:lnTo>
                    <a:pt x="1909" y="1710"/>
                  </a:lnTo>
                  <a:lnTo>
                    <a:pt x="1966" y="1710"/>
                  </a:lnTo>
                  <a:lnTo>
                    <a:pt x="1966" y="1788"/>
                  </a:lnTo>
                  <a:lnTo>
                    <a:pt x="2017" y="1788"/>
                  </a:lnTo>
                  <a:lnTo>
                    <a:pt x="2017" y="1866"/>
                  </a:lnTo>
                  <a:lnTo>
                    <a:pt x="2065" y="1866"/>
                  </a:lnTo>
                  <a:lnTo>
                    <a:pt x="2065" y="1944"/>
                  </a:lnTo>
                  <a:lnTo>
                    <a:pt x="2112" y="1944"/>
                  </a:lnTo>
                  <a:lnTo>
                    <a:pt x="2112" y="2022"/>
                  </a:lnTo>
                  <a:lnTo>
                    <a:pt x="2160" y="2022"/>
                  </a:lnTo>
                  <a:lnTo>
                    <a:pt x="2160" y="2099"/>
                  </a:lnTo>
                  <a:lnTo>
                    <a:pt x="2208" y="2099"/>
                  </a:lnTo>
                  <a:lnTo>
                    <a:pt x="2208" y="2177"/>
                  </a:lnTo>
                  <a:lnTo>
                    <a:pt x="2257" y="2177"/>
                  </a:lnTo>
                  <a:lnTo>
                    <a:pt x="2257" y="2255"/>
                  </a:lnTo>
                  <a:lnTo>
                    <a:pt x="2304" y="2255"/>
                  </a:lnTo>
                  <a:lnTo>
                    <a:pt x="2304" y="2333"/>
                  </a:lnTo>
                  <a:lnTo>
                    <a:pt x="2350" y="2333"/>
                  </a:lnTo>
                  <a:lnTo>
                    <a:pt x="2350" y="2410"/>
                  </a:lnTo>
                  <a:lnTo>
                    <a:pt x="2395" y="2410"/>
                  </a:lnTo>
                  <a:lnTo>
                    <a:pt x="2395" y="2488"/>
                  </a:lnTo>
                  <a:lnTo>
                    <a:pt x="2441" y="2488"/>
                  </a:lnTo>
                  <a:lnTo>
                    <a:pt x="2441" y="2566"/>
                  </a:lnTo>
                  <a:lnTo>
                    <a:pt x="2484" y="2566"/>
                  </a:lnTo>
                  <a:lnTo>
                    <a:pt x="2484" y="2644"/>
                  </a:lnTo>
                  <a:lnTo>
                    <a:pt x="2528" y="2644"/>
                  </a:lnTo>
                  <a:lnTo>
                    <a:pt x="2528" y="2721"/>
                  </a:lnTo>
                  <a:lnTo>
                    <a:pt x="2574" y="2721"/>
                  </a:lnTo>
                  <a:lnTo>
                    <a:pt x="2574" y="2799"/>
                  </a:lnTo>
                  <a:lnTo>
                    <a:pt x="2618" y="2799"/>
                  </a:lnTo>
                  <a:lnTo>
                    <a:pt x="2618" y="2877"/>
                  </a:lnTo>
                  <a:lnTo>
                    <a:pt x="2662" y="2877"/>
                  </a:lnTo>
                  <a:lnTo>
                    <a:pt x="2662" y="2955"/>
                  </a:lnTo>
                  <a:lnTo>
                    <a:pt x="2704" y="2955"/>
                  </a:lnTo>
                  <a:lnTo>
                    <a:pt x="2704" y="3033"/>
                  </a:lnTo>
                  <a:lnTo>
                    <a:pt x="2745" y="3033"/>
                  </a:lnTo>
                  <a:lnTo>
                    <a:pt x="2745" y="3110"/>
                  </a:lnTo>
                  <a:lnTo>
                    <a:pt x="2787" y="3110"/>
                  </a:lnTo>
                  <a:lnTo>
                    <a:pt x="2787" y="3188"/>
                  </a:lnTo>
                  <a:lnTo>
                    <a:pt x="2828" y="3188"/>
                  </a:lnTo>
                  <a:lnTo>
                    <a:pt x="2828" y="3266"/>
                  </a:lnTo>
                  <a:lnTo>
                    <a:pt x="2870" y="3266"/>
                  </a:lnTo>
                  <a:lnTo>
                    <a:pt x="2870" y="3344"/>
                  </a:lnTo>
                  <a:lnTo>
                    <a:pt x="2911" y="3344"/>
                  </a:lnTo>
                  <a:lnTo>
                    <a:pt x="2911" y="3421"/>
                  </a:lnTo>
                  <a:lnTo>
                    <a:pt x="2951" y="3421"/>
                  </a:lnTo>
                  <a:lnTo>
                    <a:pt x="2951" y="3499"/>
                  </a:lnTo>
                  <a:lnTo>
                    <a:pt x="2991" y="3499"/>
                  </a:lnTo>
                  <a:lnTo>
                    <a:pt x="2991" y="3577"/>
                  </a:lnTo>
                  <a:lnTo>
                    <a:pt x="3032" y="3577"/>
                  </a:lnTo>
                  <a:lnTo>
                    <a:pt x="3032" y="3655"/>
                  </a:lnTo>
                  <a:lnTo>
                    <a:pt x="3071" y="3655"/>
                  </a:lnTo>
                  <a:lnTo>
                    <a:pt x="3071" y="3732"/>
                  </a:lnTo>
                  <a:lnTo>
                    <a:pt x="3110" y="3732"/>
                  </a:lnTo>
                  <a:lnTo>
                    <a:pt x="3110" y="3810"/>
                  </a:lnTo>
                  <a:lnTo>
                    <a:pt x="3149" y="3810"/>
                  </a:lnTo>
                  <a:lnTo>
                    <a:pt x="3149" y="3888"/>
                  </a:lnTo>
                  <a:lnTo>
                    <a:pt x="3189" y="3888"/>
                  </a:lnTo>
                  <a:lnTo>
                    <a:pt x="3189" y="3966"/>
                  </a:lnTo>
                  <a:lnTo>
                    <a:pt x="3227" y="3966"/>
                  </a:lnTo>
                  <a:lnTo>
                    <a:pt x="3227" y="4044"/>
                  </a:lnTo>
                  <a:lnTo>
                    <a:pt x="3265" y="4044"/>
                  </a:lnTo>
                  <a:lnTo>
                    <a:pt x="3265" y="4121"/>
                  </a:lnTo>
                  <a:lnTo>
                    <a:pt x="3304" y="4121"/>
                  </a:lnTo>
                  <a:lnTo>
                    <a:pt x="3304" y="4199"/>
                  </a:lnTo>
                  <a:lnTo>
                    <a:pt x="3341" y="4199"/>
                  </a:lnTo>
                  <a:lnTo>
                    <a:pt x="3341" y="4277"/>
                  </a:lnTo>
                  <a:lnTo>
                    <a:pt x="3379" y="4277"/>
                  </a:lnTo>
                  <a:lnTo>
                    <a:pt x="3379" y="4355"/>
                  </a:lnTo>
                  <a:lnTo>
                    <a:pt x="3416" y="4355"/>
                  </a:lnTo>
                  <a:lnTo>
                    <a:pt x="3416" y="4432"/>
                  </a:lnTo>
                  <a:lnTo>
                    <a:pt x="3455" y="4432"/>
                  </a:lnTo>
                  <a:lnTo>
                    <a:pt x="3455" y="4510"/>
                  </a:lnTo>
                  <a:lnTo>
                    <a:pt x="3491" y="4510"/>
                  </a:lnTo>
                  <a:lnTo>
                    <a:pt x="3491" y="4588"/>
                  </a:lnTo>
                  <a:lnTo>
                    <a:pt x="3528" y="4588"/>
                  </a:lnTo>
                  <a:lnTo>
                    <a:pt x="3528" y="4666"/>
                  </a:lnTo>
                  <a:lnTo>
                    <a:pt x="3565" y="4666"/>
                  </a:lnTo>
                  <a:lnTo>
                    <a:pt x="3565" y="4743"/>
                  </a:lnTo>
                  <a:lnTo>
                    <a:pt x="3601" y="4743"/>
                  </a:lnTo>
                  <a:lnTo>
                    <a:pt x="3601" y="4821"/>
                  </a:lnTo>
                  <a:lnTo>
                    <a:pt x="3639" y="4821"/>
                  </a:lnTo>
                  <a:lnTo>
                    <a:pt x="3639" y="4899"/>
                  </a:lnTo>
                  <a:lnTo>
                    <a:pt x="3675" y="4899"/>
                  </a:lnTo>
                  <a:lnTo>
                    <a:pt x="3675" y="4977"/>
                  </a:lnTo>
                  <a:lnTo>
                    <a:pt x="3711" y="4977"/>
                  </a:lnTo>
                  <a:lnTo>
                    <a:pt x="3711" y="5055"/>
                  </a:lnTo>
                  <a:lnTo>
                    <a:pt x="3748" y="5055"/>
                  </a:lnTo>
                  <a:lnTo>
                    <a:pt x="3748" y="5132"/>
                  </a:lnTo>
                  <a:lnTo>
                    <a:pt x="3783" y="5132"/>
                  </a:lnTo>
                  <a:lnTo>
                    <a:pt x="3783" y="5210"/>
                  </a:lnTo>
                  <a:lnTo>
                    <a:pt x="3820" y="5210"/>
                  </a:lnTo>
                  <a:lnTo>
                    <a:pt x="3820" y="5288"/>
                  </a:lnTo>
                  <a:lnTo>
                    <a:pt x="3856" y="5288"/>
                  </a:lnTo>
                  <a:lnTo>
                    <a:pt x="3856" y="5366"/>
                  </a:lnTo>
                  <a:lnTo>
                    <a:pt x="3894" y="5366"/>
                  </a:lnTo>
                  <a:lnTo>
                    <a:pt x="3894" y="5443"/>
                  </a:lnTo>
                  <a:lnTo>
                    <a:pt x="3928" y="5443"/>
                  </a:lnTo>
                  <a:lnTo>
                    <a:pt x="3928" y="5521"/>
                  </a:lnTo>
                  <a:lnTo>
                    <a:pt x="3965" y="5521"/>
                  </a:lnTo>
                  <a:lnTo>
                    <a:pt x="3965" y="5599"/>
                  </a:lnTo>
                  <a:lnTo>
                    <a:pt x="4003" y="5599"/>
                  </a:lnTo>
                  <a:lnTo>
                    <a:pt x="4003" y="5677"/>
                  </a:lnTo>
                  <a:lnTo>
                    <a:pt x="4038" y="5677"/>
                  </a:lnTo>
                  <a:lnTo>
                    <a:pt x="4038" y="5754"/>
                  </a:lnTo>
                  <a:lnTo>
                    <a:pt x="4077" y="5754"/>
                  </a:lnTo>
                  <a:lnTo>
                    <a:pt x="4077" y="5832"/>
                  </a:lnTo>
                  <a:lnTo>
                    <a:pt x="4112" y="5832"/>
                  </a:lnTo>
                  <a:lnTo>
                    <a:pt x="4112" y="5910"/>
                  </a:lnTo>
                  <a:lnTo>
                    <a:pt x="4151" y="5910"/>
                  </a:lnTo>
                  <a:lnTo>
                    <a:pt x="4151" y="5988"/>
                  </a:lnTo>
                  <a:lnTo>
                    <a:pt x="4190" y="5988"/>
                  </a:lnTo>
                  <a:lnTo>
                    <a:pt x="4190" y="6066"/>
                  </a:lnTo>
                  <a:lnTo>
                    <a:pt x="4227" y="6066"/>
                  </a:lnTo>
                  <a:lnTo>
                    <a:pt x="4227" y="6143"/>
                  </a:lnTo>
                  <a:lnTo>
                    <a:pt x="4267" y="6143"/>
                  </a:lnTo>
                  <a:lnTo>
                    <a:pt x="4267" y="6221"/>
                  </a:lnTo>
                  <a:lnTo>
                    <a:pt x="4309" y="6221"/>
                  </a:lnTo>
                  <a:lnTo>
                    <a:pt x="4309" y="6299"/>
                  </a:lnTo>
                  <a:lnTo>
                    <a:pt x="4347" y="6299"/>
                  </a:lnTo>
                  <a:lnTo>
                    <a:pt x="4347" y="6377"/>
                  </a:lnTo>
                  <a:lnTo>
                    <a:pt x="4388" y="6377"/>
                  </a:lnTo>
                  <a:lnTo>
                    <a:pt x="4388" y="6454"/>
                  </a:lnTo>
                  <a:lnTo>
                    <a:pt x="4431" y="6454"/>
                  </a:lnTo>
                  <a:lnTo>
                    <a:pt x="4431" y="6532"/>
                  </a:lnTo>
                  <a:lnTo>
                    <a:pt x="4473" y="6532"/>
                  </a:lnTo>
                  <a:lnTo>
                    <a:pt x="4473" y="6610"/>
                  </a:lnTo>
                  <a:lnTo>
                    <a:pt x="4519" y="6610"/>
                  </a:lnTo>
                  <a:lnTo>
                    <a:pt x="4519" y="6688"/>
                  </a:lnTo>
                  <a:lnTo>
                    <a:pt x="4565" y="6688"/>
                  </a:lnTo>
                  <a:lnTo>
                    <a:pt x="4565" y="6765"/>
                  </a:lnTo>
                  <a:lnTo>
                    <a:pt x="4614" y="6765"/>
                  </a:lnTo>
                  <a:lnTo>
                    <a:pt x="4614" y="6843"/>
                  </a:lnTo>
                  <a:lnTo>
                    <a:pt x="4664" y="6843"/>
                  </a:lnTo>
                  <a:lnTo>
                    <a:pt x="4664" y="6921"/>
                  </a:lnTo>
                  <a:lnTo>
                    <a:pt x="4719" y="6921"/>
                  </a:lnTo>
                  <a:lnTo>
                    <a:pt x="4719" y="6999"/>
                  </a:lnTo>
                  <a:lnTo>
                    <a:pt x="4777" y="6999"/>
                  </a:lnTo>
                  <a:lnTo>
                    <a:pt x="4777" y="7077"/>
                  </a:lnTo>
                  <a:lnTo>
                    <a:pt x="4839" y="7077"/>
                  </a:lnTo>
                  <a:lnTo>
                    <a:pt x="4839" y="7154"/>
                  </a:lnTo>
                  <a:lnTo>
                    <a:pt x="4905" y="7154"/>
                  </a:lnTo>
                  <a:lnTo>
                    <a:pt x="4905" y="7232"/>
                  </a:lnTo>
                  <a:lnTo>
                    <a:pt x="4979" y="7232"/>
                  </a:lnTo>
                  <a:lnTo>
                    <a:pt x="4979" y="7310"/>
                  </a:lnTo>
                  <a:lnTo>
                    <a:pt x="5059" y="7310"/>
                  </a:lnTo>
                  <a:lnTo>
                    <a:pt x="5059" y="7388"/>
                  </a:lnTo>
                  <a:lnTo>
                    <a:pt x="5158" y="7388"/>
                  </a:lnTo>
                  <a:lnTo>
                    <a:pt x="5158" y="7465"/>
                  </a:lnTo>
                  <a:lnTo>
                    <a:pt x="5274" y="7465"/>
                  </a:lnTo>
                  <a:lnTo>
                    <a:pt x="5274" y="7543"/>
                  </a:lnTo>
                  <a:lnTo>
                    <a:pt x="5428" y="7543"/>
                  </a:lnTo>
                  <a:lnTo>
                    <a:pt x="5428" y="7621"/>
                  </a:lnTo>
                  <a:lnTo>
                    <a:pt x="5656" y="7621"/>
                  </a:lnTo>
                  <a:lnTo>
                    <a:pt x="5656" y="7699"/>
                  </a:lnTo>
                  <a:lnTo>
                    <a:pt x="6136" y="7699"/>
                  </a:lnTo>
                  <a:lnTo>
                    <a:pt x="6136" y="7777"/>
                  </a:lnTo>
                  <a:lnTo>
                    <a:pt x="6149" y="7777"/>
                  </a:lnTo>
                  <a:lnTo>
                    <a:pt x="6149" y="7699"/>
                  </a:lnTo>
                  <a:lnTo>
                    <a:pt x="6136" y="7699"/>
                  </a:lnTo>
                  <a:lnTo>
                    <a:pt x="6136" y="7621"/>
                  </a:lnTo>
                  <a:lnTo>
                    <a:pt x="5656" y="7621"/>
                  </a:lnTo>
                  <a:lnTo>
                    <a:pt x="5656" y="7543"/>
                  </a:lnTo>
                  <a:lnTo>
                    <a:pt x="5428" y="7543"/>
                  </a:lnTo>
                  <a:lnTo>
                    <a:pt x="5428" y="7465"/>
                  </a:lnTo>
                  <a:lnTo>
                    <a:pt x="5274" y="7465"/>
                  </a:lnTo>
                  <a:lnTo>
                    <a:pt x="5274" y="7388"/>
                  </a:lnTo>
                  <a:lnTo>
                    <a:pt x="5158" y="7388"/>
                  </a:lnTo>
                  <a:lnTo>
                    <a:pt x="5158" y="7310"/>
                  </a:lnTo>
                  <a:lnTo>
                    <a:pt x="5059" y="7310"/>
                  </a:lnTo>
                  <a:lnTo>
                    <a:pt x="5059" y="7232"/>
                  </a:lnTo>
                  <a:lnTo>
                    <a:pt x="4979" y="7232"/>
                  </a:lnTo>
                  <a:lnTo>
                    <a:pt x="4979" y="7154"/>
                  </a:lnTo>
                  <a:lnTo>
                    <a:pt x="4905" y="7154"/>
                  </a:lnTo>
                  <a:lnTo>
                    <a:pt x="4905" y="7077"/>
                  </a:lnTo>
                  <a:lnTo>
                    <a:pt x="4839" y="7077"/>
                  </a:lnTo>
                  <a:lnTo>
                    <a:pt x="4839" y="6999"/>
                  </a:lnTo>
                  <a:lnTo>
                    <a:pt x="4777" y="6999"/>
                  </a:lnTo>
                  <a:lnTo>
                    <a:pt x="4777" y="6921"/>
                  </a:lnTo>
                  <a:lnTo>
                    <a:pt x="4719" y="6921"/>
                  </a:lnTo>
                  <a:lnTo>
                    <a:pt x="4719" y="6843"/>
                  </a:lnTo>
                  <a:lnTo>
                    <a:pt x="4664" y="6843"/>
                  </a:lnTo>
                  <a:lnTo>
                    <a:pt x="4664" y="6765"/>
                  </a:lnTo>
                  <a:lnTo>
                    <a:pt x="4614" y="6765"/>
                  </a:lnTo>
                  <a:lnTo>
                    <a:pt x="4614" y="6688"/>
                  </a:lnTo>
                  <a:lnTo>
                    <a:pt x="4565" y="6688"/>
                  </a:lnTo>
                  <a:lnTo>
                    <a:pt x="4565" y="6610"/>
                  </a:lnTo>
                  <a:lnTo>
                    <a:pt x="4519" y="6610"/>
                  </a:lnTo>
                  <a:lnTo>
                    <a:pt x="4519" y="6532"/>
                  </a:lnTo>
                  <a:lnTo>
                    <a:pt x="4473" y="6532"/>
                  </a:lnTo>
                  <a:lnTo>
                    <a:pt x="4473" y="6454"/>
                  </a:lnTo>
                  <a:lnTo>
                    <a:pt x="4431" y="6454"/>
                  </a:lnTo>
                  <a:lnTo>
                    <a:pt x="4431" y="6377"/>
                  </a:lnTo>
                  <a:lnTo>
                    <a:pt x="4388" y="6377"/>
                  </a:lnTo>
                  <a:lnTo>
                    <a:pt x="4388" y="6299"/>
                  </a:lnTo>
                  <a:lnTo>
                    <a:pt x="4347" y="6299"/>
                  </a:lnTo>
                  <a:lnTo>
                    <a:pt x="4347" y="6221"/>
                  </a:lnTo>
                  <a:lnTo>
                    <a:pt x="4309" y="6221"/>
                  </a:lnTo>
                  <a:lnTo>
                    <a:pt x="4309" y="6143"/>
                  </a:lnTo>
                  <a:lnTo>
                    <a:pt x="4267" y="6143"/>
                  </a:lnTo>
                  <a:lnTo>
                    <a:pt x="4267" y="6066"/>
                  </a:lnTo>
                  <a:lnTo>
                    <a:pt x="4227" y="6066"/>
                  </a:lnTo>
                  <a:lnTo>
                    <a:pt x="4227" y="5988"/>
                  </a:lnTo>
                  <a:lnTo>
                    <a:pt x="4190" y="5988"/>
                  </a:lnTo>
                  <a:lnTo>
                    <a:pt x="4190" y="5910"/>
                  </a:lnTo>
                  <a:lnTo>
                    <a:pt x="4151" y="5910"/>
                  </a:lnTo>
                  <a:lnTo>
                    <a:pt x="4151" y="5832"/>
                  </a:lnTo>
                  <a:lnTo>
                    <a:pt x="4112" y="5832"/>
                  </a:lnTo>
                  <a:lnTo>
                    <a:pt x="4112" y="5754"/>
                  </a:lnTo>
                  <a:lnTo>
                    <a:pt x="4077" y="5754"/>
                  </a:lnTo>
                  <a:lnTo>
                    <a:pt x="4077" y="5677"/>
                  </a:lnTo>
                  <a:lnTo>
                    <a:pt x="4038" y="5677"/>
                  </a:lnTo>
                  <a:lnTo>
                    <a:pt x="4038" y="5599"/>
                  </a:lnTo>
                  <a:lnTo>
                    <a:pt x="4003" y="5599"/>
                  </a:lnTo>
                  <a:lnTo>
                    <a:pt x="4003" y="5521"/>
                  </a:lnTo>
                  <a:lnTo>
                    <a:pt x="3965" y="5521"/>
                  </a:lnTo>
                  <a:lnTo>
                    <a:pt x="3965" y="5443"/>
                  </a:lnTo>
                  <a:lnTo>
                    <a:pt x="3928" y="5443"/>
                  </a:lnTo>
                  <a:lnTo>
                    <a:pt x="3928" y="5366"/>
                  </a:lnTo>
                  <a:lnTo>
                    <a:pt x="3894" y="5366"/>
                  </a:lnTo>
                  <a:lnTo>
                    <a:pt x="3894" y="5288"/>
                  </a:lnTo>
                  <a:lnTo>
                    <a:pt x="3856" y="5288"/>
                  </a:lnTo>
                  <a:lnTo>
                    <a:pt x="3856" y="5210"/>
                  </a:lnTo>
                  <a:lnTo>
                    <a:pt x="3820" y="5210"/>
                  </a:lnTo>
                  <a:lnTo>
                    <a:pt x="3820" y="5132"/>
                  </a:lnTo>
                  <a:lnTo>
                    <a:pt x="3783" y="5132"/>
                  </a:lnTo>
                  <a:lnTo>
                    <a:pt x="3783" y="5055"/>
                  </a:lnTo>
                  <a:lnTo>
                    <a:pt x="3748" y="5055"/>
                  </a:lnTo>
                  <a:lnTo>
                    <a:pt x="3748" y="4977"/>
                  </a:lnTo>
                  <a:lnTo>
                    <a:pt x="3711" y="4977"/>
                  </a:lnTo>
                  <a:lnTo>
                    <a:pt x="3711" y="4899"/>
                  </a:lnTo>
                  <a:lnTo>
                    <a:pt x="3675" y="4899"/>
                  </a:lnTo>
                  <a:lnTo>
                    <a:pt x="3675" y="4821"/>
                  </a:lnTo>
                  <a:lnTo>
                    <a:pt x="3639" y="4821"/>
                  </a:lnTo>
                  <a:lnTo>
                    <a:pt x="3639" y="4743"/>
                  </a:lnTo>
                  <a:lnTo>
                    <a:pt x="3601" y="4743"/>
                  </a:lnTo>
                  <a:lnTo>
                    <a:pt x="3601" y="4666"/>
                  </a:lnTo>
                  <a:lnTo>
                    <a:pt x="3565" y="4666"/>
                  </a:lnTo>
                  <a:lnTo>
                    <a:pt x="3565" y="4588"/>
                  </a:lnTo>
                  <a:lnTo>
                    <a:pt x="3528" y="4588"/>
                  </a:lnTo>
                  <a:lnTo>
                    <a:pt x="3528" y="4510"/>
                  </a:lnTo>
                  <a:lnTo>
                    <a:pt x="3491" y="4510"/>
                  </a:lnTo>
                  <a:lnTo>
                    <a:pt x="3491" y="4432"/>
                  </a:lnTo>
                  <a:lnTo>
                    <a:pt x="3455" y="4432"/>
                  </a:lnTo>
                  <a:lnTo>
                    <a:pt x="3455" y="4355"/>
                  </a:lnTo>
                  <a:lnTo>
                    <a:pt x="3416" y="4355"/>
                  </a:lnTo>
                  <a:lnTo>
                    <a:pt x="3416" y="4277"/>
                  </a:lnTo>
                  <a:lnTo>
                    <a:pt x="3379" y="4277"/>
                  </a:lnTo>
                  <a:lnTo>
                    <a:pt x="3379" y="4199"/>
                  </a:lnTo>
                  <a:lnTo>
                    <a:pt x="3341" y="4199"/>
                  </a:lnTo>
                  <a:lnTo>
                    <a:pt x="3341" y="4121"/>
                  </a:lnTo>
                  <a:lnTo>
                    <a:pt x="3304" y="4121"/>
                  </a:lnTo>
                  <a:lnTo>
                    <a:pt x="3304" y="4044"/>
                  </a:lnTo>
                  <a:lnTo>
                    <a:pt x="3265" y="4044"/>
                  </a:lnTo>
                  <a:lnTo>
                    <a:pt x="3265" y="3966"/>
                  </a:lnTo>
                  <a:lnTo>
                    <a:pt x="3227" y="3966"/>
                  </a:lnTo>
                  <a:lnTo>
                    <a:pt x="3227" y="3888"/>
                  </a:lnTo>
                  <a:lnTo>
                    <a:pt x="3189" y="3888"/>
                  </a:lnTo>
                  <a:lnTo>
                    <a:pt x="3189" y="3810"/>
                  </a:lnTo>
                  <a:lnTo>
                    <a:pt x="3149" y="3810"/>
                  </a:lnTo>
                  <a:lnTo>
                    <a:pt x="3149" y="3732"/>
                  </a:lnTo>
                  <a:lnTo>
                    <a:pt x="3110" y="3732"/>
                  </a:lnTo>
                  <a:lnTo>
                    <a:pt x="3110" y="3655"/>
                  </a:lnTo>
                  <a:lnTo>
                    <a:pt x="3071" y="3655"/>
                  </a:lnTo>
                  <a:lnTo>
                    <a:pt x="3071" y="3577"/>
                  </a:lnTo>
                  <a:lnTo>
                    <a:pt x="3032" y="3577"/>
                  </a:lnTo>
                  <a:lnTo>
                    <a:pt x="3032" y="3499"/>
                  </a:lnTo>
                  <a:lnTo>
                    <a:pt x="2991" y="3499"/>
                  </a:lnTo>
                  <a:lnTo>
                    <a:pt x="2991" y="3421"/>
                  </a:lnTo>
                  <a:lnTo>
                    <a:pt x="2951" y="3421"/>
                  </a:lnTo>
                  <a:lnTo>
                    <a:pt x="2951" y="3344"/>
                  </a:lnTo>
                  <a:lnTo>
                    <a:pt x="2911" y="3344"/>
                  </a:lnTo>
                  <a:lnTo>
                    <a:pt x="2911" y="3266"/>
                  </a:lnTo>
                  <a:lnTo>
                    <a:pt x="2870" y="3266"/>
                  </a:lnTo>
                  <a:lnTo>
                    <a:pt x="2870" y="3188"/>
                  </a:lnTo>
                  <a:lnTo>
                    <a:pt x="2828" y="3188"/>
                  </a:lnTo>
                  <a:lnTo>
                    <a:pt x="2828" y="3110"/>
                  </a:lnTo>
                  <a:lnTo>
                    <a:pt x="2787" y="3110"/>
                  </a:lnTo>
                  <a:lnTo>
                    <a:pt x="2787" y="3033"/>
                  </a:lnTo>
                  <a:lnTo>
                    <a:pt x="2745" y="3033"/>
                  </a:lnTo>
                  <a:lnTo>
                    <a:pt x="2745" y="2955"/>
                  </a:lnTo>
                  <a:lnTo>
                    <a:pt x="2704" y="2955"/>
                  </a:lnTo>
                  <a:lnTo>
                    <a:pt x="2704" y="2877"/>
                  </a:lnTo>
                  <a:lnTo>
                    <a:pt x="2662" y="2877"/>
                  </a:lnTo>
                  <a:lnTo>
                    <a:pt x="2662" y="2799"/>
                  </a:lnTo>
                  <a:lnTo>
                    <a:pt x="2618" y="2799"/>
                  </a:lnTo>
                  <a:lnTo>
                    <a:pt x="2618" y="2721"/>
                  </a:lnTo>
                  <a:lnTo>
                    <a:pt x="2574" y="2721"/>
                  </a:lnTo>
                  <a:lnTo>
                    <a:pt x="2574" y="2644"/>
                  </a:lnTo>
                  <a:lnTo>
                    <a:pt x="2528" y="2644"/>
                  </a:lnTo>
                  <a:lnTo>
                    <a:pt x="2528" y="2566"/>
                  </a:lnTo>
                  <a:lnTo>
                    <a:pt x="2484" y="2566"/>
                  </a:lnTo>
                  <a:lnTo>
                    <a:pt x="2484" y="2488"/>
                  </a:lnTo>
                  <a:lnTo>
                    <a:pt x="2441" y="2488"/>
                  </a:lnTo>
                  <a:lnTo>
                    <a:pt x="2441" y="2410"/>
                  </a:lnTo>
                  <a:lnTo>
                    <a:pt x="2395" y="2410"/>
                  </a:lnTo>
                  <a:lnTo>
                    <a:pt x="2395" y="2333"/>
                  </a:lnTo>
                  <a:lnTo>
                    <a:pt x="2350" y="2333"/>
                  </a:lnTo>
                  <a:lnTo>
                    <a:pt x="2350" y="2255"/>
                  </a:lnTo>
                  <a:lnTo>
                    <a:pt x="2304" y="2255"/>
                  </a:lnTo>
                  <a:lnTo>
                    <a:pt x="2304" y="2177"/>
                  </a:lnTo>
                  <a:lnTo>
                    <a:pt x="2257" y="2177"/>
                  </a:lnTo>
                  <a:lnTo>
                    <a:pt x="2257" y="2099"/>
                  </a:lnTo>
                  <a:lnTo>
                    <a:pt x="2208" y="2099"/>
                  </a:lnTo>
                  <a:lnTo>
                    <a:pt x="2208" y="2022"/>
                  </a:lnTo>
                  <a:lnTo>
                    <a:pt x="2160" y="2022"/>
                  </a:lnTo>
                  <a:lnTo>
                    <a:pt x="2160" y="1944"/>
                  </a:lnTo>
                  <a:lnTo>
                    <a:pt x="2112" y="1944"/>
                  </a:lnTo>
                  <a:lnTo>
                    <a:pt x="2112" y="1866"/>
                  </a:lnTo>
                  <a:lnTo>
                    <a:pt x="2065" y="1866"/>
                  </a:lnTo>
                  <a:lnTo>
                    <a:pt x="2065" y="1788"/>
                  </a:lnTo>
                  <a:lnTo>
                    <a:pt x="2017" y="1788"/>
                  </a:lnTo>
                  <a:lnTo>
                    <a:pt x="2017" y="1710"/>
                  </a:lnTo>
                  <a:lnTo>
                    <a:pt x="1966" y="1710"/>
                  </a:lnTo>
                  <a:lnTo>
                    <a:pt x="1966" y="1633"/>
                  </a:lnTo>
                  <a:lnTo>
                    <a:pt x="1909" y="1633"/>
                  </a:lnTo>
                  <a:lnTo>
                    <a:pt x="1909" y="1555"/>
                  </a:lnTo>
                  <a:lnTo>
                    <a:pt x="1860" y="1555"/>
                  </a:lnTo>
                  <a:lnTo>
                    <a:pt x="1860" y="1477"/>
                  </a:lnTo>
                  <a:lnTo>
                    <a:pt x="1807" y="1477"/>
                  </a:lnTo>
                  <a:lnTo>
                    <a:pt x="1807" y="1399"/>
                  </a:lnTo>
                  <a:lnTo>
                    <a:pt x="1751" y="1399"/>
                  </a:lnTo>
                  <a:lnTo>
                    <a:pt x="1751" y="1322"/>
                  </a:lnTo>
                  <a:lnTo>
                    <a:pt x="1697" y="1322"/>
                  </a:lnTo>
                  <a:lnTo>
                    <a:pt x="1697" y="1244"/>
                  </a:lnTo>
                  <a:lnTo>
                    <a:pt x="1638" y="1244"/>
                  </a:lnTo>
                  <a:lnTo>
                    <a:pt x="1638" y="1166"/>
                  </a:lnTo>
                  <a:lnTo>
                    <a:pt x="1578" y="1166"/>
                  </a:lnTo>
                  <a:lnTo>
                    <a:pt x="1578" y="1088"/>
                  </a:lnTo>
                  <a:lnTo>
                    <a:pt x="1516" y="1088"/>
                  </a:lnTo>
                  <a:lnTo>
                    <a:pt x="1516" y="1011"/>
                  </a:lnTo>
                  <a:lnTo>
                    <a:pt x="1456" y="1011"/>
                  </a:lnTo>
                  <a:lnTo>
                    <a:pt x="1456" y="933"/>
                  </a:lnTo>
                  <a:lnTo>
                    <a:pt x="1393" y="933"/>
                  </a:lnTo>
                  <a:lnTo>
                    <a:pt x="1393" y="855"/>
                  </a:lnTo>
                  <a:lnTo>
                    <a:pt x="1324" y="855"/>
                  </a:lnTo>
                  <a:lnTo>
                    <a:pt x="1324" y="777"/>
                  </a:lnTo>
                  <a:lnTo>
                    <a:pt x="1255" y="777"/>
                  </a:lnTo>
                  <a:lnTo>
                    <a:pt x="1255" y="699"/>
                  </a:lnTo>
                  <a:lnTo>
                    <a:pt x="1180" y="699"/>
                  </a:lnTo>
                  <a:lnTo>
                    <a:pt x="1180" y="622"/>
                  </a:lnTo>
                  <a:lnTo>
                    <a:pt x="1100" y="622"/>
                  </a:lnTo>
                  <a:lnTo>
                    <a:pt x="1100" y="544"/>
                  </a:lnTo>
                  <a:lnTo>
                    <a:pt x="1016" y="544"/>
                  </a:lnTo>
                  <a:lnTo>
                    <a:pt x="1016" y="466"/>
                  </a:lnTo>
                  <a:lnTo>
                    <a:pt x="925" y="466"/>
                  </a:lnTo>
                  <a:lnTo>
                    <a:pt x="925" y="388"/>
                  </a:lnTo>
                  <a:lnTo>
                    <a:pt x="822" y="388"/>
                  </a:lnTo>
                  <a:lnTo>
                    <a:pt x="822" y="311"/>
                  </a:lnTo>
                  <a:lnTo>
                    <a:pt x="696" y="311"/>
                  </a:lnTo>
                  <a:lnTo>
                    <a:pt x="696" y="233"/>
                  </a:lnTo>
                  <a:lnTo>
                    <a:pt x="574" y="233"/>
                  </a:lnTo>
                  <a:lnTo>
                    <a:pt x="574" y="155"/>
                  </a:lnTo>
                  <a:lnTo>
                    <a:pt x="396" y="155"/>
                  </a:lnTo>
                  <a:lnTo>
                    <a:pt x="396" y="77"/>
                  </a:lnTo>
                  <a:lnTo>
                    <a:pt x="188" y="77"/>
                  </a:lnTo>
                  <a:lnTo>
                    <a:pt x="188" y="0"/>
                  </a:lnTo>
                  <a:lnTo>
                    <a:pt x="0" y="0"/>
                  </a:lnTo>
                </a:path>
              </a:pathLst>
            </a:custGeom>
            <a:noFill/>
            <a:ln w="30163">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61182" name="Freeform 111"/>
            <p:cNvSpPr>
              <a:spLocks/>
            </p:cNvSpPr>
            <p:nvPr/>
          </p:nvSpPr>
          <p:spPr bwMode="auto">
            <a:xfrm flipV="1">
              <a:off x="1614" y="2686"/>
              <a:ext cx="2396" cy="982"/>
            </a:xfrm>
            <a:custGeom>
              <a:avLst/>
              <a:gdLst>
                <a:gd name="T0" fmla="*/ 0 w 6149"/>
                <a:gd name="T1" fmla="*/ 0 h 7777"/>
                <a:gd name="T2" fmla="*/ 0 w 6149"/>
                <a:gd name="T3" fmla="*/ 0 h 7777"/>
                <a:gd name="T4" fmla="*/ 0 w 6149"/>
                <a:gd name="T5" fmla="*/ 0 h 7777"/>
                <a:gd name="T6" fmla="*/ 0 w 6149"/>
                <a:gd name="T7" fmla="*/ 0 h 7777"/>
                <a:gd name="T8" fmla="*/ 0 w 6149"/>
                <a:gd name="T9" fmla="*/ 0 h 7777"/>
                <a:gd name="T10" fmla="*/ 0 w 6149"/>
                <a:gd name="T11" fmla="*/ 0 h 7777"/>
                <a:gd name="T12" fmla="*/ 0 w 6149"/>
                <a:gd name="T13" fmla="*/ 0 h 7777"/>
                <a:gd name="T14" fmla="*/ 0 w 6149"/>
                <a:gd name="T15" fmla="*/ 0 h 7777"/>
                <a:gd name="T16" fmla="*/ 0 w 6149"/>
                <a:gd name="T17" fmla="*/ 0 h 7777"/>
                <a:gd name="T18" fmla="*/ 0 w 6149"/>
                <a:gd name="T19" fmla="*/ 0 h 7777"/>
                <a:gd name="T20" fmla="*/ 0 w 6149"/>
                <a:gd name="T21" fmla="*/ 0 h 7777"/>
                <a:gd name="T22" fmla="*/ 0 w 6149"/>
                <a:gd name="T23" fmla="*/ 0 h 7777"/>
                <a:gd name="T24" fmla="*/ 0 w 6149"/>
                <a:gd name="T25" fmla="*/ 0 h 7777"/>
                <a:gd name="T26" fmla="*/ 0 w 6149"/>
                <a:gd name="T27" fmla="*/ 0 h 7777"/>
                <a:gd name="T28" fmla="*/ 0 w 6149"/>
                <a:gd name="T29" fmla="*/ 0 h 7777"/>
                <a:gd name="T30" fmla="*/ 0 w 6149"/>
                <a:gd name="T31" fmla="*/ 0 h 7777"/>
                <a:gd name="T32" fmla="*/ 0 w 6149"/>
                <a:gd name="T33" fmla="*/ 0 h 7777"/>
                <a:gd name="T34" fmla="*/ 0 w 6149"/>
                <a:gd name="T35" fmla="*/ 0 h 7777"/>
                <a:gd name="T36" fmla="*/ 0 w 6149"/>
                <a:gd name="T37" fmla="*/ 0 h 7777"/>
                <a:gd name="T38" fmla="*/ 0 w 6149"/>
                <a:gd name="T39" fmla="*/ 0 h 7777"/>
                <a:gd name="T40" fmla="*/ 0 w 6149"/>
                <a:gd name="T41" fmla="*/ 0 h 7777"/>
                <a:gd name="T42" fmla="*/ 0 w 6149"/>
                <a:gd name="T43" fmla="*/ 0 h 7777"/>
                <a:gd name="T44" fmla="*/ 0 w 6149"/>
                <a:gd name="T45" fmla="*/ 0 h 7777"/>
                <a:gd name="T46" fmla="*/ 0 w 6149"/>
                <a:gd name="T47" fmla="*/ 0 h 7777"/>
                <a:gd name="T48" fmla="*/ 0 w 6149"/>
                <a:gd name="T49" fmla="*/ 0 h 7777"/>
                <a:gd name="T50" fmla="*/ 0 w 6149"/>
                <a:gd name="T51" fmla="*/ 0 h 7777"/>
                <a:gd name="T52" fmla="*/ 0 w 6149"/>
                <a:gd name="T53" fmla="*/ 0 h 7777"/>
                <a:gd name="T54" fmla="*/ 0 w 6149"/>
                <a:gd name="T55" fmla="*/ 0 h 7777"/>
                <a:gd name="T56" fmla="*/ 0 w 6149"/>
                <a:gd name="T57" fmla="*/ 0 h 7777"/>
                <a:gd name="T58" fmla="*/ 0 w 6149"/>
                <a:gd name="T59" fmla="*/ 0 h 7777"/>
                <a:gd name="T60" fmla="*/ 0 w 6149"/>
                <a:gd name="T61" fmla="*/ 0 h 7777"/>
                <a:gd name="T62" fmla="*/ 0 w 6149"/>
                <a:gd name="T63" fmla="*/ 0 h 7777"/>
                <a:gd name="T64" fmla="*/ 0 w 6149"/>
                <a:gd name="T65" fmla="*/ 0 h 7777"/>
                <a:gd name="T66" fmla="*/ 0 w 6149"/>
                <a:gd name="T67" fmla="*/ 0 h 7777"/>
                <a:gd name="T68" fmla="*/ 0 w 6149"/>
                <a:gd name="T69" fmla="*/ 0 h 7777"/>
                <a:gd name="T70" fmla="*/ 0 w 6149"/>
                <a:gd name="T71" fmla="*/ 0 h 7777"/>
                <a:gd name="T72" fmla="*/ 0 w 6149"/>
                <a:gd name="T73" fmla="*/ 0 h 7777"/>
                <a:gd name="T74" fmla="*/ 0 w 6149"/>
                <a:gd name="T75" fmla="*/ 0 h 7777"/>
                <a:gd name="T76" fmla="*/ 0 w 6149"/>
                <a:gd name="T77" fmla="*/ 0 h 7777"/>
                <a:gd name="T78" fmla="*/ 0 w 6149"/>
                <a:gd name="T79" fmla="*/ 0 h 7777"/>
                <a:gd name="T80" fmla="*/ 0 w 6149"/>
                <a:gd name="T81" fmla="*/ 0 h 7777"/>
                <a:gd name="T82" fmla="*/ 0 w 6149"/>
                <a:gd name="T83" fmla="*/ 0 h 7777"/>
                <a:gd name="T84" fmla="*/ 0 w 6149"/>
                <a:gd name="T85" fmla="*/ 0 h 7777"/>
                <a:gd name="T86" fmla="*/ 0 w 6149"/>
                <a:gd name="T87" fmla="*/ 0 h 7777"/>
                <a:gd name="T88" fmla="*/ 0 w 6149"/>
                <a:gd name="T89" fmla="*/ 0 h 7777"/>
                <a:gd name="T90" fmla="*/ 0 w 6149"/>
                <a:gd name="T91" fmla="*/ 0 h 7777"/>
                <a:gd name="T92" fmla="*/ 0 w 6149"/>
                <a:gd name="T93" fmla="*/ 0 h 7777"/>
                <a:gd name="T94" fmla="*/ 0 w 6149"/>
                <a:gd name="T95" fmla="*/ 0 h 7777"/>
                <a:gd name="T96" fmla="*/ 0 w 6149"/>
                <a:gd name="T97" fmla="*/ 0 h 7777"/>
                <a:gd name="T98" fmla="*/ 0 w 6149"/>
                <a:gd name="T99" fmla="*/ 0 h 7777"/>
                <a:gd name="T100" fmla="*/ 0 w 6149"/>
                <a:gd name="T101" fmla="*/ 0 h 7777"/>
                <a:gd name="T102" fmla="*/ 0 w 6149"/>
                <a:gd name="T103" fmla="*/ 0 h 7777"/>
                <a:gd name="T104" fmla="*/ 0 w 6149"/>
                <a:gd name="T105" fmla="*/ 0 h 7777"/>
                <a:gd name="T106" fmla="*/ 0 w 6149"/>
                <a:gd name="T107" fmla="*/ 0 h 7777"/>
                <a:gd name="T108" fmla="*/ 0 w 6149"/>
                <a:gd name="T109" fmla="*/ 0 h 7777"/>
                <a:gd name="T110" fmla="*/ 0 w 6149"/>
                <a:gd name="T111" fmla="*/ 0 h 7777"/>
                <a:gd name="T112" fmla="*/ 0 w 6149"/>
                <a:gd name="T113" fmla="*/ 0 h 7777"/>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6149"/>
                <a:gd name="T172" fmla="*/ 0 h 7777"/>
                <a:gd name="T173" fmla="*/ 6149 w 6149"/>
                <a:gd name="T174" fmla="*/ 7777 h 7777"/>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6149" h="7777">
                  <a:moveTo>
                    <a:pt x="0" y="0"/>
                  </a:moveTo>
                  <a:lnTo>
                    <a:pt x="0" y="0"/>
                  </a:lnTo>
                  <a:lnTo>
                    <a:pt x="0" y="77"/>
                  </a:lnTo>
                  <a:lnTo>
                    <a:pt x="210" y="77"/>
                  </a:lnTo>
                  <a:lnTo>
                    <a:pt x="210" y="155"/>
                  </a:lnTo>
                  <a:lnTo>
                    <a:pt x="440" y="155"/>
                  </a:lnTo>
                  <a:lnTo>
                    <a:pt x="440" y="233"/>
                  </a:lnTo>
                  <a:lnTo>
                    <a:pt x="594" y="233"/>
                  </a:lnTo>
                  <a:lnTo>
                    <a:pt x="594" y="311"/>
                  </a:lnTo>
                  <a:lnTo>
                    <a:pt x="716" y="311"/>
                  </a:lnTo>
                  <a:lnTo>
                    <a:pt x="716" y="388"/>
                  </a:lnTo>
                  <a:lnTo>
                    <a:pt x="819" y="388"/>
                  </a:lnTo>
                  <a:lnTo>
                    <a:pt x="819" y="466"/>
                  </a:lnTo>
                  <a:lnTo>
                    <a:pt x="910" y="466"/>
                  </a:lnTo>
                  <a:lnTo>
                    <a:pt x="910" y="544"/>
                  </a:lnTo>
                  <a:lnTo>
                    <a:pt x="992" y="544"/>
                  </a:lnTo>
                  <a:lnTo>
                    <a:pt x="992" y="622"/>
                  </a:lnTo>
                  <a:lnTo>
                    <a:pt x="1069" y="622"/>
                  </a:lnTo>
                  <a:lnTo>
                    <a:pt x="1069" y="699"/>
                  </a:lnTo>
                  <a:lnTo>
                    <a:pt x="1140" y="699"/>
                  </a:lnTo>
                  <a:lnTo>
                    <a:pt x="1140" y="777"/>
                  </a:lnTo>
                  <a:lnTo>
                    <a:pt x="1208" y="777"/>
                  </a:lnTo>
                  <a:lnTo>
                    <a:pt x="1208" y="855"/>
                  </a:lnTo>
                  <a:lnTo>
                    <a:pt x="1273" y="855"/>
                  </a:lnTo>
                  <a:lnTo>
                    <a:pt x="1273" y="933"/>
                  </a:lnTo>
                  <a:lnTo>
                    <a:pt x="1334" y="933"/>
                  </a:lnTo>
                  <a:lnTo>
                    <a:pt x="1334" y="1011"/>
                  </a:lnTo>
                  <a:lnTo>
                    <a:pt x="1394" y="1011"/>
                  </a:lnTo>
                  <a:lnTo>
                    <a:pt x="1394" y="1088"/>
                  </a:lnTo>
                  <a:lnTo>
                    <a:pt x="1452" y="1088"/>
                  </a:lnTo>
                  <a:lnTo>
                    <a:pt x="1452" y="1166"/>
                  </a:lnTo>
                  <a:lnTo>
                    <a:pt x="1508" y="1166"/>
                  </a:lnTo>
                  <a:lnTo>
                    <a:pt x="1508" y="1244"/>
                  </a:lnTo>
                  <a:lnTo>
                    <a:pt x="1563" y="1244"/>
                  </a:lnTo>
                  <a:lnTo>
                    <a:pt x="1563" y="1322"/>
                  </a:lnTo>
                  <a:lnTo>
                    <a:pt x="1616" y="1322"/>
                  </a:lnTo>
                  <a:lnTo>
                    <a:pt x="1616" y="1399"/>
                  </a:lnTo>
                  <a:lnTo>
                    <a:pt x="1668" y="1399"/>
                  </a:lnTo>
                  <a:lnTo>
                    <a:pt x="1668" y="1477"/>
                  </a:lnTo>
                  <a:lnTo>
                    <a:pt x="1720" y="1477"/>
                  </a:lnTo>
                  <a:lnTo>
                    <a:pt x="1720" y="1555"/>
                  </a:lnTo>
                  <a:lnTo>
                    <a:pt x="1770" y="1555"/>
                  </a:lnTo>
                  <a:lnTo>
                    <a:pt x="1770" y="1633"/>
                  </a:lnTo>
                  <a:lnTo>
                    <a:pt x="1819" y="1633"/>
                  </a:lnTo>
                  <a:lnTo>
                    <a:pt x="1819" y="1710"/>
                  </a:lnTo>
                  <a:lnTo>
                    <a:pt x="1868" y="1710"/>
                  </a:lnTo>
                  <a:lnTo>
                    <a:pt x="1868" y="1788"/>
                  </a:lnTo>
                  <a:lnTo>
                    <a:pt x="1916" y="1788"/>
                  </a:lnTo>
                  <a:lnTo>
                    <a:pt x="1916" y="1866"/>
                  </a:lnTo>
                  <a:lnTo>
                    <a:pt x="1964" y="1866"/>
                  </a:lnTo>
                  <a:lnTo>
                    <a:pt x="1964" y="1944"/>
                  </a:lnTo>
                  <a:lnTo>
                    <a:pt x="2011" y="1944"/>
                  </a:lnTo>
                  <a:lnTo>
                    <a:pt x="2011" y="2022"/>
                  </a:lnTo>
                  <a:lnTo>
                    <a:pt x="2057" y="2022"/>
                  </a:lnTo>
                  <a:lnTo>
                    <a:pt x="2057" y="2099"/>
                  </a:lnTo>
                  <a:lnTo>
                    <a:pt x="2103" y="2099"/>
                  </a:lnTo>
                  <a:lnTo>
                    <a:pt x="2103" y="2177"/>
                  </a:lnTo>
                  <a:lnTo>
                    <a:pt x="2149" y="2177"/>
                  </a:lnTo>
                  <a:lnTo>
                    <a:pt x="2149" y="2255"/>
                  </a:lnTo>
                  <a:lnTo>
                    <a:pt x="2194" y="2255"/>
                  </a:lnTo>
                  <a:lnTo>
                    <a:pt x="2194" y="2333"/>
                  </a:lnTo>
                  <a:lnTo>
                    <a:pt x="2239" y="2333"/>
                  </a:lnTo>
                  <a:lnTo>
                    <a:pt x="2239" y="2410"/>
                  </a:lnTo>
                  <a:lnTo>
                    <a:pt x="2284" y="2410"/>
                  </a:lnTo>
                  <a:lnTo>
                    <a:pt x="2284" y="2488"/>
                  </a:lnTo>
                  <a:lnTo>
                    <a:pt x="2328" y="2488"/>
                  </a:lnTo>
                  <a:lnTo>
                    <a:pt x="2328" y="2566"/>
                  </a:lnTo>
                  <a:lnTo>
                    <a:pt x="2372" y="2566"/>
                  </a:lnTo>
                  <a:lnTo>
                    <a:pt x="2372" y="2644"/>
                  </a:lnTo>
                  <a:lnTo>
                    <a:pt x="2415" y="2644"/>
                  </a:lnTo>
                  <a:lnTo>
                    <a:pt x="2415" y="2721"/>
                  </a:lnTo>
                  <a:lnTo>
                    <a:pt x="2459" y="2721"/>
                  </a:lnTo>
                  <a:lnTo>
                    <a:pt x="2459" y="2799"/>
                  </a:lnTo>
                  <a:lnTo>
                    <a:pt x="2502" y="2799"/>
                  </a:lnTo>
                  <a:lnTo>
                    <a:pt x="2502" y="2877"/>
                  </a:lnTo>
                  <a:lnTo>
                    <a:pt x="2545" y="2877"/>
                  </a:lnTo>
                  <a:lnTo>
                    <a:pt x="2545" y="2955"/>
                  </a:lnTo>
                  <a:lnTo>
                    <a:pt x="2588" y="2955"/>
                  </a:lnTo>
                  <a:lnTo>
                    <a:pt x="2588" y="3033"/>
                  </a:lnTo>
                  <a:lnTo>
                    <a:pt x="2631" y="3033"/>
                  </a:lnTo>
                  <a:lnTo>
                    <a:pt x="2631" y="3110"/>
                  </a:lnTo>
                  <a:lnTo>
                    <a:pt x="2673" y="3110"/>
                  </a:lnTo>
                  <a:lnTo>
                    <a:pt x="2673" y="3188"/>
                  </a:lnTo>
                  <a:lnTo>
                    <a:pt x="2716" y="3188"/>
                  </a:lnTo>
                  <a:lnTo>
                    <a:pt x="2716" y="3266"/>
                  </a:lnTo>
                  <a:lnTo>
                    <a:pt x="2758" y="3266"/>
                  </a:lnTo>
                  <a:lnTo>
                    <a:pt x="2758" y="3344"/>
                  </a:lnTo>
                  <a:lnTo>
                    <a:pt x="2801" y="3344"/>
                  </a:lnTo>
                  <a:lnTo>
                    <a:pt x="2801" y="3421"/>
                  </a:lnTo>
                  <a:lnTo>
                    <a:pt x="2843" y="3421"/>
                  </a:lnTo>
                  <a:lnTo>
                    <a:pt x="2843" y="3499"/>
                  </a:lnTo>
                  <a:lnTo>
                    <a:pt x="2885" y="3499"/>
                  </a:lnTo>
                  <a:lnTo>
                    <a:pt x="2885" y="3577"/>
                  </a:lnTo>
                  <a:lnTo>
                    <a:pt x="2927" y="3577"/>
                  </a:lnTo>
                  <a:lnTo>
                    <a:pt x="2927" y="3655"/>
                  </a:lnTo>
                  <a:lnTo>
                    <a:pt x="2969" y="3655"/>
                  </a:lnTo>
                  <a:lnTo>
                    <a:pt x="2969" y="3732"/>
                  </a:lnTo>
                  <a:lnTo>
                    <a:pt x="3011" y="3732"/>
                  </a:lnTo>
                  <a:lnTo>
                    <a:pt x="3011" y="3810"/>
                  </a:lnTo>
                  <a:lnTo>
                    <a:pt x="3053" y="3810"/>
                  </a:lnTo>
                  <a:lnTo>
                    <a:pt x="3053" y="3888"/>
                  </a:lnTo>
                  <a:lnTo>
                    <a:pt x="3095" y="3888"/>
                  </a:lnTo>
                  <a:lnTo>
                    <a:pt x="3095" y="3966"/>
                  </a:lnTo>
                  <a:lnTo>
                    <a:pt x="3137" y="3966"/>
                  </a:lnTo>
                  <a:lnTo>
                    <a:pt x="3137" y="4044"/>
                  </a:lnTo>
                  <a:lnTo>
                    <a:pt x="3179" y="4044"/>
                  </a:lnTo>
                  <a:lnTo>
                    <a:pt x="3179" y="4121"/>
                  </a:lnTo>
                  <a:lnTo>
                    <a:pt x="3221" y="4121"/>
                  </a:lnTo>
                  <a:lnTo>
                    <a:pt x="3221" y="4199"/>
                  </a:lnTo>
                  <a:lnTo>
                    <a:pt x="3263" y="4199"/>
                  </a:lnTo>
                  <a:lnTo>
                    <a:pt x="3263" y="4277"/>
                  </a:lnTo>
                  <a:lnTo>
                    <a:pt x="3305" y="4277"/>
                  </a:lnTo>
                  <a:lnTo>
                    <a:pt x="3305" y="4355"/>
                  </a:lnTo>
                  <a:lnTo>
                    <a:pt x="3347" y="4355"/>
                  </a:lnTo>
                  <a:lnTo>
                    <a:pt x="3347" y="4432"/>
                  </a:lnTo>
                  <a:lnTo>
                    <a:pt x="3389" y="4432"/>
                  </a:lnTo>
                  <a:lnTo>
                    <a:pt x="3389" y="4510"/>
                  </a:lnTo>
                  <a:lnTo>
                    <a:pt x="3432" y="4510"/>
                  </a:lnTo>
                  <a:lnTo>
                    <a:pt x="3432" y="4588"/>
                  </a:lnTo>
                  <a:lnTo>
                    <a:pt x="3474" y="4588"/>
                  </a:lnTo>
                  <a:lnTo>
                    <a:pt x="3474" y="4666"/>
                  </a:lnTo>
                  <a:lnTo>
                    <a:pt x="3517" y="4666"/>
                  </a:lnTo>
                  <a:lnTo>
                    <a:pt x="3517" y="4743"/>
                  </a:lnTo>
                  <a:lnTo>
                    <a:pt x="3560" y="4743"/>
                  </a:lnTo>
                  <a:lnTo>
                    <a:pt x="3560" y="4821"/>
                  </a:lnTo>
                  <a:lnTo>
                    <a:pt x="3603" y="4821"/>
                  </a:lnTo>
                  <a:lnTo>
                    <a:pt x="3603" y="4899"/>
                  </a:lnTo>
                  <a:lnTo>
                    <a:pt x="3646" y="4899"/>
                  </a:lnTo>
                  <a:lnTo>
                    <a:pt x="3646" y="4977"/>
                  </a:lnTo>
                  <a:lnTo>
                    <a:pt x="3689" y="4977"/>
                  </a:lnTo>
                  <a:lnTo>
                    <a:pt x="3689" y="5055"/>
                  </a:lnTo>
                  <a:lnTo>
                    <a:pt x="3732" y="5055"/>
                  </a:lnTo>
                  <a:lnTo>
                    <a:pt x="3732" y="5132"/>
                  </a:lnTo>
                  <a:lnTo>
                    <a:pt x="3776" y="5132"/>
                  </a:lnTo>
                  <a:lnTo>
                    <a:pt x="3776" y="5210"/>
                  </a:lnTo>
                  <a:lnTo>
                    <a:pt x="3820" y="5210"/>
                  </a:lnTo>
                  <a:lnTo>
                    <a:pt x="3820" y="5288"/>
                  </a:lnTo>
                  <a:lnTo>
                    <a:pt x="3864" y="5288"/>
                  </a:lnTo>
                  <a:lnTo>
                    <a:pt x="3864" y="5366"/>
                  </a:lnTo>
                  <a:lnTo>
                    <a:pt x="3909" y="5366"/>
                  </a:lnTo>
                  <a:lnTo>
                    <a:pt x="3909" y="5443"/>
                  </a:lnTo>
                  <a:lnTo>
                    <a:pt x="3954" y="5443"/>
                  </a:lnTo>
                  <a:lnTo>
                    <a:pt x="3954" y="5521"/>
                  </a:lnTo>
                  <a:lnTo>
                    <a:pt x="3999" y="5521"/>
                  </a:lnTo>
                  <a:lnTo>
                    <a:pt x="3999" y="5599"/>
                  </a:lnTo>
                  <a:lnTo>
                    <a:pt x="4044" y="5599"/>
                  </a:lnTo>
                  <a:lnTo>
                    <a:pt x="4044" y="5677"/>
                  </a:lnTo>
                  <a:lnTo>
                    <a:pt x="4090" y="5677"/>
                  </a:lnTo>
                  <a:lnTo>
                    <a:pt x="4090" y="5754"/>
                  </a:lnTo>
                  <a:lnTo>
                    <a:pt x="4137" y="5754"/>
                  </a:lnTo>
                  <a:lnTo>
                    <a:pt x="4137" y="5832"/>
                  </a:lnTo>
                  <a:lnTo>
                    <a:pt x="4184" y="5832"/>
                  </a:lnTo>
                  <a:lnTo>
                    <a:pt x="4184" y="5910"/>
                  </a:lnTo>
                  <a:lnTo>
                    <a:pt x="4231" y="5910"/>
                  </a:lnTo>
                  <a:lnTo>
                    <a:pt x="4231" y="5988"/>
                  </a:lnTo>
                  <a:lnTo>
                    <a:pt x="4279" y="5988"/>
                  </a:lnTo>
                  <a:lnTo>
                    <a:pt x="4279" y="6066"/>
                  </a:lnTo>
                  <a:lnTo>
                    <a:pt x="4328" y="6066"/>
                  </a:lnTo>
                  <a:lnTo>
                    <a:pt x="4328" y="6143"/>
                  </a:lnTo>
                  <a:lnTo>
                    <a:pt x="4378" y="6143"/>
                  </a:lnTo>
                  <a:lnTo>
                    <a:pt x="4378" y="6221"/>
                  </a:lnTo>
                  <a:lnTo>
                    <a:pt x="4428" y="6221"/>
                  </a:lnTo>
                  <a:lnTo>
                    <a:pt x="4428" y="6299"/>
                  </a:lnTo>
                  <a:lnTo>
                    <a:pt x="4479" y="6299"/>
                  </a:lnTo>
                  <a:lnTo>
                    <a:pt x="4479" y="6377"/>
                  </a:lnTo>
                  <a:lnTo>
                    <a:pt x="4531" y="6377"/>
                  </a:lnTo>
                  <a:lnTo>
                    <a:pt x="4531" y="6454"/>
                  </a:lnTo>
                  <a:lnTo>
                    <a:pt x="4585" y="6454"/>
                  </a:lnTo>
                  <a:lnTo>
                    <a:pt x="4585" y="6532"/>
                  </a:lnTo>
                  <a:lnTo>
                    <a:pt x="4639" y="6532"/>
                  </a:lnTo>
                  <a:lnTo>
                    <a:pt x="4639" y="6610"/>
                  </a:lnTo>
                  <a:lnTo>
                    <a:pt x="4695" y="6610"/>
                  </a:lnTo>
                  <a:lnTo>
                    <a:pt x="4695" y="6688"/>
                  </a:lnTo>
                  <a:lnTo>
                    <a:pt x="4753" y="6688"/>
                  </a:lnTo>
                  <a:lnTo>
                    <a:pt x="4753" y="6765"/>
                  </a:lnTo>
                  <a:lnTo>
                    <a:pt x="4813" y="6765"/>
                  </a:lnTo>
                  <a:lnTo>
                    <a:pt x="4813" y="6843"/>
                  </a:lnTo>
                  <a:lnTo>
                    <a:pt x="4875" y="6843"/>
                  </a:lnTo>
                  <a:lnTo>
                    <a:pt x="4875" y="6921"/>
                  </a:lnTo>
                  <a:lnTo>
                    <a:pt x="4939" y="6921"/>
                  </a:lnTo>
                  <a:lnTo>
                    <a:pt x="4939" y="6999"/>
                  </a:lnTo>
                  <a:lnTo>
                    <a:pt x="5007" y="6999"/>
                  </a:lnTo>
                  <a:lnTo>
                    <a:pt x="5007" y="7077"/>
                  </a:lnTo>
                  <a:lnTo>
                    <a:pt x="5078" y="7077"/>
                  </a:lnTo>
                  <a:lnTo>
                    <a:pt x="5078" y="7154"/>
                  </a:lnTo>
                  <a:lnTo>
                    <a:pt x="5154" y="7154"/>
                  </a:lnTo>
                  <a:lnTo>
                    <a:pt x="5154" y="7232"/>
                  </a:lnTo>
                  <a:lnTo>
                    <a:pt x="5237" y="7232"/>
                  </a:lnTo>
                  <a:lnTo>
                    <a:pt x="5237" y="7310"/>
                  </a:lnTo>
                  <a:lnTo>
                    <a:pt x="5328" y="7310"/>
                  </a:lnTo>
                  <a:lnTo>
                    <a:pt x="5328" y="7388"/>
                  </a:lnTo>
                  <a:lnTo>
                    <a:pt x="5430" y="7388"/>
                  </a:lnTo>
                  <a:lnTo>
                    <a:pt x="5430" y="7465"/>
                  </a:lnTo>
                  <a:lnTo>
                    <a:pt x="5551" y="7465"/>
                  </a:lnTo>
                  <a:lnTo>
                    <a:pt x="5551" y="7543"/>
                  </a:lnTo>
                  <a:lnTo>
                    <a:pt x="5704" y="7543"/>
                  </a:lnTo>
                  <a:lnTo>
                    <a:pt x="5704" y="7621"/>
                  </a:lnTo>
                  <a:lnTo>
                    <a:pt x="5932" y="7621"/>
                  </a:lnTo>
                  <a:lnTo>
                    <a:pt x="5932" y="7699"/>
                  </a:lnTo>
                  <a:lnTo>
                    <a:pt x="6145" y="7699"/>
                  </a:lnTo>
                  <a:lnTo>
                    <a:pt x="6145" y="7777"/>
                  </a:lnTo>
                  <a:lnTo>
                    <a:pt x="6149" y="7777"/>
                  </a:lnTo>
                  <a:lnTo>
                    <a:pt x="6149" y="7699"/>
                  </a:lnTo>
                  <a:lnTo>
                    <a:pt x="6145" y="7699"/>
                  </a:lnTo>
                  <a:lnTo>
                    <a:pt x="6145" y="7621"/>
                  </a:lnTo>
                  <a:lnTo>
                    <a:pt x="5932" y="7621"/>
                  </a:lnTo>
                  <a:lnTo>
                    <a:pt x="5932" y="7543"/>
                  </a:lnTo>
                  <a:lnTo>
                    <a:pt x="5704" y="7543"/>
                  </a:lnTo>
                  <a:lnTo>
                    <a:pt x="5704" y="7465"/>
                  </a:lnTo>
                  <a:lnTo>
                    <a:pt x="5551" y="7465"/>
                  </a:lnTo>
                  <a:lnTo>
                    <a:pt x="5551" y="7388"/>
                  </a:lnTo>
                  <a:lnTo>
                    <a:pt x="5430" y="7388"/>
                  </a:lnTo>
                  <a:lnTo>
                    <a:pt x="5430" y="7310"/>
                  </a:lnTo>
                  <a:lnTo>
                    <a:pt x="5328" y="7310"/>
                  </a:lnTo>
                  <a:lnTo>
                    <a:pt x="5328" y="7232"/>
                  </a:lnTo>
                  <a:lnTo>
                    <a:pt x="5237" y="7232"/>
                  </a:lnTo>
                  <a:lnTo>
                    <a:pt x="5237" y="7154"/>
                  </a:lnTo>
                  <a:lnTo>
                    <a:pt x="5154" y="7154"/>
                  </a:lnTo>
                  <a:lnTo>
                    <a:pt x="5154" y="7077"/>
                  </a:lnTo>
                  <a:lnTo>
                    <a:pt x="5078" y="7077"/>
                  </a:lnTo>
                  <a:lnTo>
                    <a:pt x="5078" y="6999"/>
                  </a:lnTo>
                  <a:lnTo>
                    <a:pt x="5007" y="6999"/>
                  </a:lnTo>
                  <a:lnTo>
                    <a:pt x="5007" y="6921"/>
                  </a:lnTo>
                  <a:lnTo>
                    <a:pt x="4939" y="6921"/>
                  </a:lnTo>
                  <a:lnTo>
                    <a:pt x="4939" y="6843"/>
                  </a:lnTo>
                  <a:lnTo>
                    <a:pt x="4875" y="6843"/>
                  </a:lnTo>
                  <a:lnTo>
                    <a:pt x="4875" y="6765"/>
                  </a:lnTo>
                  <a:lnTo>
                    <a:pt x="4813" y="6765"/>
                  </a:lnTo>
                  <a:lnTo>
                    <a:pt x="4813" y="6688"/>
                  </a:lnTo>
                  <a:lnTo>
                    <a:pt x="4753" y="6688"/>
                  </a:lnTo>
                  <a:lnTo>
                    <a:pt x="4753" y="6610"/>
                  </a:lnTo>
                  <a:lnTo>
                    <a:pt x="4695" y="6610"/>
                  </a:lnTo>
                  <a:lnTo>
                    <a:pt x="4695" y="6532"/>
                  </a:lnTo>
                  <a:lnTo>
                    <a:pt x="4639" y="6532"/>
                  </a:lnTo>
                  <a:lnTo>
                    <a:pt x="4639" y="6454"/>
                  </a:lnTo>
                  <a:lnTo>
                    <a:pt x="4585" y="6454"/>
                  </a:lnTo>
                  <a:lnTo>
                    <a:pt x="4585" y="6377"/>
                  </a:lnTo>
                  <a:lnTo>
                    <a:pt x="4531" y="6377"/>
                  </a:lnTo>
                  <a:lnTo>
                    <a:pt x="4531" y="6299"/>
                  </a:lnTo>
                  <a:lnTo>
                    <a:pt x="4479" y="6299"/>
                  </a:lnTo>
                  <a:lnTo>
                    <a:pt x="4479" y="6221"/>
                  </a:lnTo>
                  <a:lnTo>
                    <a:pt x="4428" y="6221"/>
                  </a:lnTo>
                  <a:lnTo>
                    <a:pt x="4428" y="6143"/>
                  </a:lnTo>
                  <a:lnTo>
                    <a:pt x="4378" y="6143"/>
                  </a:lnTo>
                  <a:lnTo>
                    <a:pt x="4378" y="6066"/>
                  </a:lnTo>
                  <a:lnTo>
                    <a:pt x="4328" y="6066"/>
                  </a:lnTo>
                  <a:lnTo>
                    <a:pt x="4328" y="5988"/>
                  </a:lnTo>
                  <a:lnTo>
                    <a:pt x="4279" y="5988"/>
                  </a:lnTo>
                  <a:lnTo>
                    <a:pt x="4279" y="5910"/>
                  </a:lnTo>
                  <a:lnTo>
                    <a:pt x="4231" y="5910"/>
                  </a:lnTo>
                  <a:lnTo>
                    <a:pt x="4231" y="5832"/>
                  </a:lnTo>
                  <a:lnTo>
                    <a:pt x="4184" y="5832"/>
                  </a:lnTo>
                  <a:lnTo>
                    <a:pt x="4184" y="5754"/>
                  </a:lnTo>
                  <a:lnTo>
                    <a:pt x="4137" y="5754"/>
                  </a:lnTo>
                  <a:lnTo>
                    <a:pt x="4137" y="5677"/>
                  </a:lnTo>
                  <a:lnTo>
                    <a:pt x="4090" y="5677"/>
                  </a:lnTo>
                  <a:lnTo>
                    <a:pt x="4090" y="5599"/>
                  </a:lnTo>
                  <a:lnTo>
                    <a:pt x="4044" y="5599"/>
                  </a:lnTo>
                  <a:lnTo>
                    <a:pt x="4044" y="5521"/>
                  </a:lnTo>
                  <a:lnTo>
                    <a:pt x="3999" y="5521"/>
                  </a:lnTo>
                  <a:lnTo>
                    <a:pt x="3999" y="5443"/>
                  </a:lnTo>
                  <a:lnTo>
                    <a:pt x="3954" y="5443"/>
                  </a:lnTo>
                  <a:lnTo>
                    <a:pt x="3954" y="5366"/>
                  </a:lnTo>
                  <a:lnTo>
                    <a:pt x="3909" y="5366"/>
                  </a:lnTo>
                  <a:lnTo>
                    <a:pt x="3909" y="5288"/>
                  </a:lnTo>
                  <a:lnTo>
                    <a:pt x="3864" y="5288"/>
                  </a:lnTo>
                  <a:lnTo>
                    <a:pt x="3864" y="5210"/>
                  </a:lnTo>
                  <a:lnTo>
                    <a:pt x="3820" y="5210"/>
                  </a:lnTo>
                  <a:lnTo>
                    <a:pt x="3820" y="5132"/>
                  </a:lnTo>
                  <a:lnTo>
                    <a:pt x="3776" y="5132"/>
                  </a:lnTo>
                  <a:lnTo>
                    <a:pt x="3776" y="5055"/>
                  </a:lnTo>
                  <a:lnTo>
                    <a:pt x="3732" y="5055"/>
                  </a:lnTo>
                  <a:lnTo>
                    <a:pt x="3732" y="4977"/>
                  </a:lnTo>
                  <a:lnTo>
                    <a:pt x="3689" y="4977"/>
                  </a:lnTo>
                  <a:lnTo>
                    <a:pt x="3689" y="4899"/>
                  </a:lnTo>
                  <a:lnTo>
                    <a:pt x="3646" y="4899"/>
                  </a:lnTo>
                  <a:lnTo>
                    <a:pt x="3646" y="4821"/>
                  </a:lnTo>
                  <a:lnTo>
                    <a:pt x="3603" y="4821"/>
                  </a:lnTo>
                  <a:lnTo>
                    <a:pt x="3603" y="4743"/>
                  </a:lnTo>
                  <a:lnTo>
                    <a:pt x="3560" y="4743"/>
                  </a:lnTo>
                  <a:lnTo>
                    <a:pt x="3560" y="4666"/>
                  </a:lnTo>
                  <a:lnTo>
                    <a:pt x="3517" y="4666"/>
                  </a:lnTo>
                  <a:lnTo>
                    <a:pt x="3517" y="4588"/>
                  </a:lnTo>
                  <a:lnTo>
                    <a:pt x="3474" y="4588"/>
                  </a:lnTo>
                  <a:lnTo>
                    <a:pt x="3474" y="4510"/>
                  </a:lnTo>
                  <a:lnTo>
                    <a:pt x="3432" y="4510"/>
                  </a:lnTo>
                  <a:lnTo>
                    <a:pt x="3432" y="4432"/>
                  </a:lnTo>
                  <a:lnTo>
                    <a:pt x="3389" y="4432"/>
                  </a:lnTo>
                  <a:lnTo>
                    <a:pt x="3389" y="4355"/>
                  </a:lnTo>
                  <a:lnTo>
                    <a:pt x="3347" y="4355"/>
                  </a:lnTo>
                  <a:lnTo>
                    <a:pt x="3347" y="4277"/>
                  </a:lnTo>
                  <a:lnTo>
                    <a:pt x="3305" y="4277"/>
                  </a:lnTo>
                  <a:lnTo>
                    <a:pt x="3305" y="4199"/>
                  </a:lnTo>
                  <a:lnTo>
                    <a:pt x="3263" y="4199"/>
                  </a:lnTo>
                  <a:lnTo>
                    <a:pt x="3263" y="4121"/>
                  </a:lnTo>
                  <a:lnTo>
                    <a:pt x="3221" y="4121"/>
                  </a:lnTo>
                  <a:lnTo>
                    <a:pt x="3221" y="4044"/>
                  </a:lnTo>
                  <a:lnTo>
                    <a:pt x="3179" y="4044"/>
                  </a:lnTo>
                  <a:lnTo>
                    <a:pt x="3179" y="3966"/>
                  </a:lnTo>
                  <a:lnTo>
                    <a:pt x="3137" y="3966"/>
                  </a:lnTo>
                  <a:lnTo>
                    <a:pt x="3137" y="3888"/>
                  </a:lnTo>
                  <a:lnTo>
                    <a:pt x="3095" y="3888"/>
                  </a:lnTo>
                  <a:lnTo>
                    <a:pt x="3095" y="3810"/>
                  </a:lnTo>
                  <a:lnTo>
                    <a:pt x="3053" y="3810"/>
                  </a:lnTo>
                  <a:lnTo>
                    <a:pt x="3053" y="3732"/>
                  </a:lnTo>
                  <a:lnTo>
                    <a:pt x="3011" y="3732"/>
                  </a:lnTo>
                  <a:lnTo>
                    <a:pt x="3011" y="3655"/>
                  </a:lnTo>
                  <a:lnTo>
                    <a:pt x="2969" y="3655"/>
                  </a:lnTo>
                  <a:lnTo>
                    <a:pt x="2969" y="3577"/>
                  </a:lnTo>
                  <a:lnTo>
                    <a:pt x="2927" y="3577"/>
                  </a:lnTo>
                  <a:lnTo>
                    <a:pt x="2927" y="3499"/>
                  </a:lnTo>
                  <a:lnTo>
                    <a:pt x="2885" y="3499"/>
                  </a:lnTo>
                  <a:lnTo>
                    <a:pt x="2885" y="3421"/>
                  </a:lnTo>
                  <a:lnTo>
                    <a:pt x="2843" y="3421"/>
                  </a:lnTo>
                  <a:lnTo>
                    <a:pt x="2843" y="3344"/>
                  </a:lnTo>
                  <a:lnTo>
                    <a:pt x="2801" y="3344"/>
                  </a:lnTo>
                  <a:lnTo>
                    <a:pt x="2801" y="3266"/>
                  </a:lnTo>
                  <a:lnTo>
                    <a:pt x="2758" y="3266"/>
                  </a:lnTo>
                  <a:lnTo>
                    <a:pt x="2758" y="3188"/>
                  </a:lnTo>
                  <a:lnTo>
                    <a:pt x="2716" y="3188"/>
                  </a:lnTo>
                  <a:lnTo>
                    <a:pt x="2716" y="3110"/>
                  </a:lnTo>
                  <a:lnTo>
                    <a:pt x="2673" y="3110"/>
                  </a:lnTo>
                  <a:lnTo>
                    <a:pt x="2673" y="3033"/>
                  </a:lnTo>
                  <a:lnTo>
                    <a:pt x="2631" y="3033"/>
                  </a:lnTo>
                  <a:lnTo>
                    <a:pt x="2631" y="2955"/>
                  </a:lnTo>
                  <a:lnTo>
                    <a:pt x="2588" y="2955"/>
                  </a:lnTo>
                  <a:lnTo>
                    <a:pt x="2588" y="2877"/>
                  </a:lnTo>
                  <a:lnTo>
                    <a:pt x="2545" y="2877"/>
                  </a:lnTo>
                  <a:lnTo>
                    <a:pt x="2545" y="2799"/>
                  </a:lnTo>
                  <a:lnTo>
                    <a:pt x="2502" y="2799"/>
                  </a:lnTo>
                  <a:lnTo>
                    <a:pt x="2502" y="2721"/>
                  </a:lnTo>
                  <a:lnTo>
                    <a:pt x="2459" y="2721"/>
                  </a:lnTo>
                  <a:lnTo>
                    <a:pt x="2459" y="2644"/>
                  </a:lnTo>
                  <a:lnTo>
                    <a:pt x="2415" y="2644"/>
                  </a:lnTo>
                  <a:lnTo>
                    <a:pt x="2415" y="2566"/>
                  </a:lnTo>
                  <a:lnTo>
                    <a:pt x="2372" y="2566"/>
                  </a:lnTo>
                  <a:lnTo>
                    <a:pt x="2372" y="2488"/>
                  </a:lnTo>
                  <a:lnTo>
                    <a:pt x="2328" y="2488"/>
                  </a:lnTo>
                  <a:lnTo>
                    <a:pt x="2328" y="2410"/>
                  </a:lnTo>
                  <a:lnTo>
                    <a:pt x="2284" y="2410"/>
                  </a:lnTo>
                  <a:lnTo>
                    <a:pt x="2284" y="2333"/>
                  </a:lnTo>
                  <a:lnTo>
                    <a:pt x="2239" y="2333"/>
                  </a:lnTo>
                  <a:lnTo>
                    <a:pt x="2239" y="2255"/>
                  </a:lnTo>
                  <a:lnTo>
                    <a:pt x="2194" y="2255"/>
                  </a:lnTo>
                  <a:lnTo>
                    <a:pt x="2194" y="2177"/>
                  </a:lnTo>
                  <a:lnTo>
                    <a:pt x="2149" y="2177"/>
                  </a:lnTo>
                  <a:lnTo>
                    <a:pt x="2149" y="2099"/>
                  </a:lnTo>
                  <a:lnTo>
                    <a:pt x="2103" y="2099"/>
                  </a:lnTo>
                  <a:lnTo>
                    <a:pt x="2103" y="2022"/>
                  </a:lnTo>
                  <a:lnTo>
                    <a:pt x="2057" y="2022"/>
                  </a:lnTo>
                  <a:lnTo>
                    <a:pt x="2057" y="1944"/>
                  </a:lnTo>
                  <a:lnTo>
                    <a:pt x="2011" y="1944"/>
                  </a:lnTo>
                  <a:lnTo>
                    <a:pt x="2011" y="1866"/>
                  </a:lnTo>
                  <a:lnTo>
                    <a:pt x="1964" y="1866"/>
                  </a:lnTo>
                  <a:lnTo>
                    <a:pt x="1964" y="1788"/>
                  </a:lnTo>
                  <a:lnTo>
                    <a:pt x="1916" y="1788"/>
                  </a:lnTo>
                  <a:lnTo>
                    <a:pt x="1916" y="1710"/>
                  </a:lnTo>
                  <a:lnTo>
                    <a:pt x="1868" y="1710"/>
                  </a:lnTo>
                  <a:lnTo>
                    <a:pt x="1868" y="1633"/>
                  </a:lnTo>
                  <a:lnTo>
                    <a:pt x="1819" y="1633"/>
                  </a:lnTo>
                  <a:lnTo>
                    <a:pt x="1819" y="1555"/>
                  </a:lnTo>
                  <a:lnTo>
                    <a:pt x="1770" y="1555"/>
                  </a:lnTo>
                  <a:lnTo>
                    <a:pt x="1770" y="1477"/>
                  </a:lnTo>
                  <a:lnTo>
                    <a:pt x="1720" y="1477"/>
                  </a:lnTo>
                  <a:lnTo>
                    <a:pt x="1720" y="1399"/>
                  </a:lnTo>
                  <a:lnTo>
                    <a:pt x="1668" y="1399"/>
                  </a:lnTo>
                  <a:lnTo>
                    <a:pt x="1668" y="1322"/>
                  </a:lnTo>
                  <a:lnTo>
                    <a:pt x="1616" y="1322"/>
                  </a:lnTo>
                  <a:lnTo>
                    <a:pt x="1616" y="1244"/>
                  </a:lnTo>
                  <a:lnTo>
                    <a:pt x="1563" y="1244"/>
                  </a:lnTo>
                  <a:lnTo>
                    <a:pt x="1563" y="1166"/>
                  </a:lnTo>
                  <a:lnTo>
                    <a:pt x="1508" y="1166"/>
                  </a:lnTo>
                  <a:lnTo>
                    <a:pt x="1508" y="1088"/>
                  </a:lnTo>
                  <a:lnTo>
                    <a:pt x="1452" y="1088"/>
                  </a:lnTo>
                  <a:lnTo>
                    <a:pt x="1452" y="1011"/>
                  </a:lnTo>
                  <a:lnTo>
                    <a:pt x="1394" y="1011"/>
                  </a:lnTo>
                  <a:lnTo>
                    <a:pt x="1394" y="933"/>
                  </a:lnTo>
                  <a:lnTo>
                    <a:pt x="1334" y="933"/>
                  </a:lnTo>
                  <a:lnTo>
                    <a:pt x="1334" y="855"/>
                  </a:lnTo>
                  <a:lnTo>
                    <a:pt x="1273" y="855"/>
                  </a:lnTo>
                  <a:lnTo>
                    <a:pt x="1273" y="777"/>
                  </a:lnTo>
                  <a:lnTo>
                    <a:pt x="1208" y="777"/>
                  </a:lnTo>
                  <a:lnTo>
                    <a:pt x="1208" y="699"/>
                  </a:lnTo>
                  <a:lnTo>
                    <a:pt x="1140" y="699"/>
                  </a:lnTo>
                  <a:lnTo>
                    <a:pt x="1140" y="622"/>
                  </a:lnTo>
                  <a:lnTo>
                    <a:pt x="1069" y="622"/>
                  </a:lnTo>
                  <a:lnTo>
                    <a:pt x="1069" y="544"/>
                  </a:lnTo>
                  <a:lnTo>
                    <a:pt x="992" y="544"/>
                  </a:lnTo>
                  <a:lnTo>
                    <a:pt x="992" y="466"/>
                  </a:lnTo>
                  <a:lnTo>
                    <a:pt x="910" y="466"/>
                  </a:lnTo>
                  <a:lnTo>
                    <a:pt x="910" y="388"/>
                  </a:lnTo>
                  <a:lnTo>
                    <a:pt x="819" y="388"/>
                  </a:lnTo>
                  <a:lnTo>
                    <a:pt x="819" y="311"/>
                  </a:lnTo>
                  <a:lnTo>
                    <a:pt x="716" y="311"/>
                  </a:lnTo>
                  <a:lnTo>
                    <a:pt x="716" y="233"/>
                  </a:lnTo>
                  <a:lnTo>
                    <a:pt x="594" y="233"/>
                  </a:lnTo>
                  <a:lnTo>
                    <a:pt x="594" y="155"/>
                  </a:lnTo>
                  <a:lnTo>
                    <a:pt x="440" y="155"/>
                  </a:lnTo>
                  <a:lnTo>
                    <a:pt x="440" y="77"/>
                  </a:lnTo>
                  <a:lnTo>
                    <a:pt x="210" y="77"/>
                  </a:lnTo>
                  <a:lnTo>
                    <a:pt x="210" y="0"/>
                  </a:lnTo>
                  <a:lnTo>
                    <a:pt x="0" y="0"/>
                  </a:lnTo>
                </a:path>
              </a:pathLst>
            </a:custGeom>
            <a:noFill/>
            <a:ln w="30163">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61183" name="Text Box 112"/>
            <p:cNvSpPr txBox="1">
              <a:spLocks noChangeArrowheads="1"/>
            </p:cNvSpPr>
            <p:nvPr/>
          </p:nvSpPr>
          <p:spPr bwMode="auto">
            <a:xfrm>
              <a:off x="1584" y="381"/>
              <a:ext cx="686" cy="6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2000">
                  <a:latin typeface="Times New Roman" panose="02020603050405020304" pitchFamily="18" charset="0"/>
                </a:rPr>
                <a:t>Frank</a:t>
              </a:r>
            </a:p>
            <a:p>
              <a:pPr eaLnBrk="1" hangingPunct="1"/>
              <a:r>
                <a:rPr lang="en-US" altLang="en-US" sz="2000">
                  <a:latin typeface="Times New Roman" panose="02020603050405020304" pitchFamily="18" charset="0"/>
                </a:rPr>
                <a:t>(medial)</a:t>
              </a:r>
            </a:p>
          </p:txBody>
        </p:sp>
        <p:sp>
          <p:nvSpPr>
            <p:cNvPr id="261184" name="Text Box 113"/>
            <p:cNvSpPr txBox="1">
              <a:spLocks noChangeArrowheads="1"/>
            </p:cNvSpPr>
            <p:nvPr/>
          </p:nvSpPr>
          <p:spPr bwMode="auto">
            <a:xfrm>
              <a:off x="1584" y="1628"/>
              <a:ext cx="761" cy="6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2000">
                  <a:latin typeface="Times New Roman" panose="02020603050405020304" pitchFamily="18" charset="0"/>
                </a:rPr>
                <a:t>Mardia</a:t>
              </a:r>
            </a:p>
            <a:p>
              <a:pPr eaLnBrk="1" hangingPunct="1"/>
              <a:r>
                <a:rPr lang="en-US" altLang="en-US" sz="2000">
                  <a:latin typeface="Times New Roman" panose="02020603050405020304" pitchFamily="18" charset="0"/>
                </a:rPr>
                <a:t>(Kendall)</a:t>
              </a:r>
            </a:p>
          </p:txBody>
        </p:sp>
        <p:sp>
          <p:nvSpPr>
            <p:cNvPr id="261185" name="Text Box 114"/>
            <p:cNvSpPr txBox="1">
              <a:spLocks noChangeArrowheads="1"/>
            </p:cNvSpPr>
            <p:nvPr/>
          </p:nvSpPr>
          <p:spPr bwMode="auto">
            <a:xfrm>
              <a:off x="1584" y="2878"/>
              <a:ext cx="650" cy="3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2000">
                  <a:latin typeface="Times New Roman" panose="02020603050405020304" pitchFamily="18" charset="0"/>
                </a:rPr>
                <a:t>Clayton</a:t>
              </a:r>
            </a:p>
          </p:txBody>
        </p:sp>
        <p:sp>
          <p:nvSpPr>
            <p:cNvPr id="261186" name="Text Box 115"/>
            <p:cNvSpPr txBox="1">
              <a:spLocks noChangeArrowheads="1"/>
            </p:cNvSpPr>
            <p:nvPr/>
          </p:nvSpPr>
          <p:spPr bwMode="auto">
            <a:xfrm>
              <a:off x="2534" y="3787"/>
              <a:ext cx="644" cy="4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2800" i="1">
                  <a:latin typeface="Times New Roman" panose="02020603050405020304" pitchFamily="18" charset="0"/>
                </a:rPr>
                <a:t>X</a:t>
              </a:r>
              <a:r>
                <a:rPr lang="en-US" altLang="en-US" sz="2800">
                  <a:latin typeface="Times New Roman" panose="02020603050405020304" pitchFamily="18" charset="0"/>
                </a:rPr>
                <a:t> + </a:t>
              </a:r>
              <a:r>
                <a:rPr lang="en-US" altLang="en-US" sz="2800" i="1">
                  <a:latin typeface="Times New Roman" panose="02020603050405020304" pitchFamily="18" charset="0"/>
                </a:rPr>
                <a:t>Y</a:t>
              </a:r>
            </a:p>
          </p:txBody>
        </p:sp>
        <p:sp>
          <p:nvSpPr>
            <p:cNvPr id="261187" name="Text Box 116"/>
            <p:cNvSpPr txBox="1">
              <a:spLocks noChangeArrowheads="1"/>
            </p:cNvSpPr>
            <p:nvPr/>
          </p:nvSpPr>
          <p:spPr bwMode="auto">
            <a:xfrm rot="-5400000">
              <a:off x="-379" y="1635"/>
              <a:ext cx="2766" cy="3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2400">
                  <a:latin typeface="Times New Roman" panose="02020603050405020304" pitchFamily="18" charset="0"/>
                </a:rPr>
                <a:t>Cumulative probability</a:t>
              </a:r>
            </a:p>
          </p:txBody>
        </p:sp>
      </p:grpSp>
      <p:sp>
        <p:nvSpPr>
          <p:cNvPr id="261123" name="Text Box 117"/>
          <p:cNvSpPr txBox="1">
            <a:spLocks noChangeArrowheads="1"/>
          </p:cNvSpPr>
          <p:nvPr/>
        </p:nvSpPr>
        <p:spPr bwMode="auto">
          <a:xfrm>
            <a:off x="6172200" y="4419600"/>
            <a:ext cx="2743200" cy="1917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2400" i="1">
                <a:latin typeface="Times New Roman" panose="02020603050405020304" pitchFamily="18" charset="0"/>
              </a:rPr>
              <a:t>X</a:t>
            </a:r>
            <a:r>
              <a:rPr lang="en-US" altLang="en-US" sz="2400">
                <a:latin typeface="Times New Roman" panose="02020603050405020304" pitchFamily="18" charset="0"/>
              </a:rPr>
              <a:t> ~ normal(5,1)</a:t>
            </a:r>
          </a:p>
          <a:p>
            <a:pPr eaLnBrk="1" hangingPunct="1"/>
            <a:r>
              <a:rPr lang="en-US" altLang="en-US" sz="2400" i="1">
                <a:latin typeface="Times New Roman" panose="02020603050405020304" pitchFamily="18" charset="0"/>
              </a:rPr>
              <a:t>Y</a:t>
            </a:r>
            <a:r>
              <a:rPr lang="en-US" altLang="en-US" sz="2400">
                <a:latin typeface="Times New Roman" panose="02020603050405020304" pitchFamily="18" charset="0"/>
              </a:rPr>
              <a:t> ~ uniform(2,5)</a:t>
            </a:r>
          </a:p>
          <a:p>
            <a:pPr eaLnBrk="1" hangingPunct="1"/>
            <a:r>
              <a:rPr lang="en-US" altLang="en-US" sz="2400">
                <a:latin typeface="Times New Roman" panose="02020603050405020304" pitchFamily="18" charset="0"/>
              </a:rPr>
              <a:t>various correlations </a:t>
            </a:r>
          </a:p>
          <a:p>
            <a:pPr eaLnBrk="1" hangingPunct="1"/>
            <a:r>
              <a:rPr lang="en-US" altLang="en-US" sz="2400">
                <a:latin typeface="Times New Roman" panose="02020603050405020304" pitchFamily="18" charset="0"/>
              </a:rPr>
              <a:t>and dependence functions (copulas)</a:t>
            </a:r>
          </a:p>
        </p:txBody>
      </p:sp>
      <p:sp>
        <p:nvSpPr>
          <p:cNvPr id="261124" name="Rectangle 118"/>
          <p:cNvSpPr>
            <a:spLocks noGrp="1" noChangeArrowheads="1"/>
          </p:cNvSpPr>
          <p:nvPr>
            <p:ph type="title"/>
          </p:nvPr>
        </p:nvSpPr>
        <p:spPr>
          <a:xfrm>
            <a:off x="533400" y="609600"/>
            <a:ext cx="8077200" cy="1143000"/>
          </a:xfrm>
        </p:spPr>
        <p:txBody>
          <a:bodyPr/>
          <a:lstStyle/>
          <a:p>
            <a:pPr eaLnBrk="1" hangingPunct="1"/>
            <a:r>
              <a:rPr lang="en-US" altLang="en-US"/>
              <a:t>Can model dependence exactly too</a:t>
            </a:r>
          </a:p>
        </p:txBody>
      </p:sp>
    </p:spTree>
  </p:cSld>
  <p:clrMapOvr>
    <a:masterClrMapping/>
  </p:clrMapOvr>
</p:sld>
</file>

<file path=ppt/slides/slide2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2146" name="Text Box 34"/>
          <p:cNvSpPr txBox="1">
            <a:spLocks noChangeArrowheads="1"/>
          </p:cNvSpPr>
          <p:nvPr/>
        </p:nvSpPr>
        <p:spPr bwMode="auto">
          <a:xfrm rot="-5400000">
            <a:off x="7042151" y="3003550"/>
            <a:ext cx="3471862"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3200" i="1">
                <a:solidFill>
                  <a:schemeClr val="bg2"/>
                </a:solidFill>
                <a:latin typeface="Times New Roman" panose="02020603050405020304" pitchFamily="18" charset="0"/>
              </a:rPr>
              <a:t>X,Y</a:t>
            </a:r>
            <a:r>
              <a:rPr lang="en-US" altLang="en-US" sz="3200">
                <a:solidFill>
                  <a:schemeClr val="bg2"/>
                </a:solidFill>
                <a:latin typeface="Times New Roman" panose="02020603050405020304" pitchFamily="18" charset="0"/>
              </a:rPr>
              <a:t> ~ uniform(1,24)</a:t>
            </a:r>
          </a:p>
        </p:txBody>
      </p:sp>
      <p:grpSp>
        <p:nvGrpSpPr>
          <p:cNvPr id="262147" name="Group 185"/>
          <p:cNvGrpSpPr>
            <a:grpSpLocks/>
          </p:cNvGrpSpPr>
          <p:nvPr/>
        </p:nvGrpSpPr>
        <p:grpSpPr bwMode="auto">
          <a:xfrm>
            <a:off x="1952625" y="46038"/>
            <a:ext cx="2374900" cy="1398587"/>
            <a:chOff x="1230" y="29"/>
            <a:chExt cx="1496" cy="881"/>
          </a:xfrm>
        </p:grpSpPr>
        <p:sp>
          <p:nvSpPr>
            <p:cNvPr id="338" name="AutoShape 2"/>
            <p:cNvSpPr>
              <a:spLocks noChangeArrowheads="1"/>
            </p:cNvSpPr>
            <p:nvPr/>
          </p:nvSpPr>
          <p:spPr bwMode="auto">
            <a:xfrm>
              <a:off x="1253" y="283"/>
              <a:ext cx="1420" cy="619"/>
            </a:xfrm>
            <a:prstGeom prst="parallelogram">
              <a:avLst>
                <a:gd name="adj" fmla="val 85284"/>
              </a:avLst>
            </a:prstGeom>
            <a:solidFill>
              <a:schemeClr val="bg1">
                <a:lumMod val="85000"/>
              </a:schemeClr>
            </a:solidFill>
            <a:ln w="38100">
              <a:solidFill>
                <a:schemeClr val="bg1">
                  <a:lumMod val="85000"/>
                </a:schemeClr>
              </a:solidFill>
              <a:miter lim="800000"/>
              <a:headEnd/>
              <a:tailEnd/>
            </a:ln>
          </p:spPr>
          <p:txBody>
            <a:bodyPr wrap="none" anchor="ctr"/>
            <a:lstStyle/>
            <a:p>
              <a:pPr algn="ctr">
                <a:defRPr/>
              </a:pPr>
              <a:endParaRPr lang="en-US" sz="2000">
                <a:solidFill>
                  <a:srgbClr val="111111"/>
                </a:solidFill>
                <a:latin typeface="Times New Roman" pitchFamily="18" charset="0"/>
              </a:endParaRPr>
            </a:p>
          </p:txBody>
        </p:sp>
        <p:sp>
          <p:nvSpPr>
            <p:cNvPr id="262213" name="Line 10"/>
            <p:cNvSpPr>
              <a:spLocks noChangeShapeType="1"/>
            </p:cNvSpPr>
            <p:nvPr/>
          </p:nvSpPr>
          <p:spPr bwMode="auto">
            <a:xfrm rot="-5400000">
              <a:off x="913" y="591"/>
              <a:ext cx="634"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2214" name="Line 37"/>
            <p:cNvSpPr>
              <a:spLocks noChangeShapeType="1"/>
            </p:cNvSpPr>
            <p:nvPr/>
          </p:nvSpPr>
          <p:spPr bwMode="auto">
            <a:xfrm>
              <a:off x="1231" y="910"/>
              <a:ext cx="1443"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2215" name="AutoShape 39"/>
            <p:cNvSpPr>
              <a:spLocks noChangeArrowheads="1"/>
            </p:cNvSpPr>
            <p:nvPr/>
          </p:nvSpPr>
          <p:spPr bwMode="auto">
            <a:xfrm>
              <a:off x="1271" y="286"/>
              <a:ext cx="1414" cy="608"/>
            </a:xfrm>
            <a:prstGeom prst="parallelogram">
              <a:avLst>
                <a:gd name="adj" fmla="val 85253"/>
              </a:avLst>
            </a:prstGeom>
            <a:solidFill>
              <a:srgbClr val="0066FF"/>
            </a:solidFill>
            <a:ln w="38100">
              <a:solidFill>
                <a:srgbClr val="0066FF"/>
              </a:solidFill>
              <a:miter lim="800000"/>
              <a:headEnd/>
              <a:tailEnd/>
            </a:ln>
          </p:spPr>
          <p:txBody>
            <a:bodyPr wrap="none" anchor="ct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ctr" eaLnBrk="1" hangingPunct="1"/>
              <a:endParaRPr lang="en-US" altLang="en-US" sz="2000">
                <a:solidFill>
                  <a:schemeClr val="bg1"/>
                </a:solidFill>
                <a:latin typeface="Times New Roman" panose="02020603050405020304" pitchFamily="18" charset="0"/>
              </a:endParaRPr>
            </a:p>
          </p:txBody>
        </p:sp>
        <p:sp>
          <p:nvSpPr>
            <p:cNvPr id="262216" name="Text Box 34"/>
            <p:cNvSpPr txBox="1">
              <a:spLocks noChangeArrowheads="1"/>
            </p:cNvSpPr>
            <p:nvPr/>
          </p:nvSpPr>
          <p:spPr bwMode="auto">
            <a:xfrm>
              <a:off x="1378" y="29"/>
              <a:ext cx="1348"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2400">
                  <a:latin typeface="Times New Roman" panose="02020603050405020304" pitchFamily="18" charset="0"/>
                </a:rPr>
                <a:t>No assumptions</a:t>
              </a:r>
            </a:p>
          </p:txBody>
        </p:sp>
      </p:grpSp>
      <p:grpSp>
        <p:nvGrpSpPr>
          <p:cNvPr id="262148" name="Group 179"/>
          <p:cNvGrpSpPr>
            <a:grpSpLocks/>
          </p:cNvGrpSpPr>
          <p:nvPr/>
        </p:nvGrpSpPr>
        <p:grpSpPr bwMode="auto">
          <a:xfrm>
            <a:off x="5610225" y="46038"/>
            <a:ext cx="2322513" cy="1401762"/>
            <a:chOff x="3534" y="29"/>
            <a:chExt cx="1463" cy="883"/>
          </a:xfrm>
        </p:grpSpPr>
        <p:sp>
          <p:nvSpPr>
            <p:cNvPr id="324" name="AutoShape 2"/>
            <p:cNvSpPr>
              <a:spLocks noChangeArrowheads="1"/>
            </p:cNvSpPr>
            <p:nvPr/>
          </p:nvSpPr>
          <p:spPr bwMode="auto">
            <a:xfrm>
              <a:off x="3577" y="283"/>
              <a:ext cx="1420" cy="619"/>
            </a:xfrm>
            <a:prstGeom prst="parallelogram">
              <a:avLst>
                <a:gd name="adj" fmla="val 85284"/>
              </a:avLst>
            </a:prstGeom>
            <a:solidFill>
              <a:schemeClr val="bg1">
                <a:lumMod val="85000"/>
              </a:schemeClr>
            </a:solidFill>
            <a:ln w="38100">
              <a:solidFill>
                <a:schemeClr val="bg1">
                  <a:lumMod val="85000"/>
                </a:schemeClr>
              </a:solidFill>
              <a:miter lim="800000"/>
              <a:headEnd/>
              <a:tailEnd/>
            </a:ln>
          </p:spPr>
          <p:txBody>
            <a:bodyPr wrap="none" anchor="ctr"/>
            <a:lstStyle/>
            <a:p>
              <a:pPr algn="ctr">
                <a:defRPr/>
              </a:pPr>
              <a:endParaRPr lang="en-US" sz="2000">
                <a:solidFill>
                  <a:srgbClr val="111111"/>
                </a:solidFill>
                <a:latin typeface="Times New Roman" pitchFamily="18" charset="0"/>
              </a:endParaRPr>
            </a:p>
          </p:txBody>
        </p:sp>
        <p:sp>
          <p:nvSpPr>
            <p:cNvPr id="262208" name="Line 10"/>
            <p:cNvSpPr>
              <a:spLocks noChangeShapeType="1"/>
            </p:cNvSpPr>
            <p:nvPr/>
          </p:nvSpPr>
          <p:spPr bwMode="auto">
            <a:xfrm rot="-5400000">
              <a:off x="3217" y="591"/>
              <a:ext cx="634"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2209" name="Line 37"/>
            <p:cNvSpPr>
              <a:spLocks noChangeShapeType="1"/>
            </p:cNvSpPr>
            <p:nvPr/>
          </p:nvSpPr>
          <p:spPr bwMode="auto">
            <a:xfrm>
              <a:off x="3535" y="910"/>
              <a:ext cx="1443"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2210" name="Freeform 35"/>
            <p:cNvSpPr>
              <a:spLocks/>
            </p:cNvSpPr>
            <p:nvPr/>
          </p:nvSpPr>
          <p:spPr bwMode="auto">
            <a:xfrm>
              <a:off x="3555" y="286"/>
              <a:ext cx="1441" cy="626"/>
            </a:xfrm>
            <a:custGeom>
              <a:avLst/>
              <a:gdLst>
                <a:gd name="T0" fmla="*/ 59831 w 3739"/>
                <a:gd name="T1" fmla="*/ 2363 h 2179"/>
                <a:gd name="T2" fmla="*/ 59831 w 3739"/>
                <a:gd name="T3" fmla="*/ 0 h 2179"/>
                <a:gd name="T4" fmla="*/ 59831 w 3739"/>
                <a:gd name="T5" fmla="*/ 2363 h 2179"/>
                <a:gd name="T6" fmla="*/ 59831 w 3739"/>
                <a:gd name="T7" fmla="*/ 2363 h 2179"/>
                <a:gd name="T8" fmla="*/ 59831 w 3739"/>
                <a:gd name="T9" fmla="*/ 2363 h 2179"/>
                <a:gd name="T10" fmla="*/ 59831 w 3739"/>
                <a:gd name="T11" fmla="*/ 2363 h 2179"/>
                <a:gd name="T12" fmla="*/ 59831 w 3739"/>
                <a:gd name="T13" fmla="*/ 2363 h 2179"/>
                <a:gd name="T14" fmla="*/ 59831 w 3739"/>
                <a:gd name="T15" fmla="*/ 2363 h 2179"/>
                <a:gd name="T16" fmla="*/ 59831 w 3739"/>
                <a:gd name="T17" fmla="*/ 2363 h 2179"/>
                <a:gd name="T18" fmla="*/ 59831 w 3739"/>
                <a:gd name="T19" fmla="*/ 2363 h 2179"/>
                <a:gd name="T20" fmla="*/ 59831 w 3739"/>
                <a:gd name="T21" fmla="*/ 2363 h 2179"/>
                <a:gd name="T22" fmla="*/ 59831 w 3739"/>
                <a:gd name="T23" fmla="*/ 2363 h 2179"/>
                <a:gd name="T24" fmla="*/ 59831 w 3739"/>
                <a:gd name="T25" fmla="*/ 2363 h 2179"/>
                <a:gd name="T26" fmla="*/ 59831 w 3739"/>
                <a:gd name="T27" fmla="*/ 2363 h 2179"/>
                <a:gd name="T28" fmla="*/ 59831 w 3739"/>
                <a:gd name="T29" fmla="*/ 2363 h 2179"/>
                <a:gd name="T30" fmla="*/ 59831 w 3739"/>
                <a:gd name="T31" fmla="*/ 2363 h 2179"/>
                <a:gd name="T32" fmla="*/ 59831 w 3739"/>
                <a:gd name="T33" fmla="*/ 2363 h 2179"/>
                <a:gd name="T34" fmla="*/ 59831 w 3739"/>
                <a:gd name="T35" fmla="*/ 2363 h 2179"/>
                <a:gd name="T36" fmla="*/ 59831 w 3739"/>
                <a:gd name="T37" fmla="*/ 2363 h 2179"/>
                <a:gd name="T38" fmla="*/ 0 w 3739"/>
                <a:gd name="T39" fmla="*/ 2363 h 2179"/>
                <a:gd name="T40" fmla="*/ 59831 w 3739"/>
                <a:gd name="T41" fmla="*/ 2363 h 2179"/>
                <a:gd name="T42" fmla="*/ 59831 w 3739"/>
                <a:gd name="T43" fmla="*/ 2363 h 2179"/>
                <a:gd name="T44" fmla="*/ 59831 w 3739"/>
                <a:gd name="T45" fmla="*/ 2363 h 2179"/>
                <a:gd name="T46" fmla="*/ 59831 w 3739"/>
                <a:gd name="T47" fmla="*/ 2363 h 2179"/>
                <a:gd name="T48" fmla="*/ 59831 w 3739"/>
                <a:gd name="T49" fmla="*/ 2363 h 2179"/>
                <a:gd name="T50" fmla="*/ 59831 w 3739"/>
                <a:gd name="T51" fmla="*/ 2363 h 2179"/>
                <a:gd name="T52" fmla="*/ 59831 w 3739"/>
                <a:gd name="T53" fmla="*/ 2363 h 2179"/>
                <a:gd name="T54" fmla="*/ 59831 w 3739"/>
                <a:gd name="T55" fmla="*/ 2363 h 2179"/>
                <a:gd name="T56" fmla="*/ 59831 w 3739"/>
                <a:gd name="T57" fmla="*/ 2363 h 2179"/>
                <a:gd name="T58" fmla="*/ 59831 w 3739"/>
                <a:gd name="T59" fmla="*/ 2363 h 2179"/>
                <a:gd name="T60" fmla="*/ 59831 w 3739"/>
                <a:gd name="T61" fmla="*/ 2363 h 2179"/>
                <a:gd name="T62" fmla="*/ 59831 w 3739"/>
                <a:gd name="T63" fmla="*/ 2363 h 2179"/>
                <a:gd name="T64" fmla="*/ 59831 w 3739"/>
                <a:gd name="T65" fmla="*/ 2363 h 2179"/>
                <a:gd name="T66" fmla="*/ 59831 w 3739"/>
                <a:gd name="T67" fmla="*/ 2363 h 2179"/>
                <a:gd name="T68" fmla="*/ 59831 w 3739"/>
                <a:gd name="T69" fmla="*/ 2363 h 2179"/>
                <a:gd name="T70" fmla="*/ 59831 w 3739"/>
                <a:gd name="T71" fmla="*/ 2363 h 217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3739"/>
                <a:gd name="T109" fmla="*/ 0 h 2179"/>
                <a:gd name="T110" fmla="*/ 3739 w 3739"/>
                <a:gd name="T111" fmla="*/ 2179 h 2179"/>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3739" h="2179">
                  <a:moveTo>
                    <a:pt x="3733" y="5"/>
                  </a:moveTo>
                  <a:lnTo>
                    <a:pt x="3729" y="0"/>
                  </a:lnTo>
                  <a:lnTo>
                    <a:pt x="2188" y="1"/>
                  </a:lnTo>
                  <a:lnTo>
                    <a:pt x="2158" y="37"/>
                  </a:lnTo>
                  <a:lnTo>
                    <a:pt x="2077" y="109"/>
                  </a:lnTo>
                  <a:lnTo>
                    <a:pt x="1978" y="187"/>
                  </a:lnTo>
                  <a:lnTo>
                    <a:pt x="1798" y="292"/>
                  </a:lnTo>
                  <a:lnTo>
                    <a:pt x="1696" y="340"/>
                  </a:lnTo>
                  <a:lnTo>
                    <a:pt x="1522" y="397"/>
                  </a:lnTo>
                  <a:lnTo>
                    <a:pt x="1492" y="424"/>
                  </a:lnTo>
                  <a:lnTo>
                    <a:pt x="1441" y="577"/>
                  </a:lnTo>
                  <a:lnTo>
                    <a:pt x="1345" y="760"/>
                  </a:lnTo>
                  <a:lnTo>
                    <a:pt x="1231" y="943"/>
                  </a:lnTo>
                  <a:lnTo>
                    <a:pt x="1129" y="1078"/>
                  </a:lnTo>
                  <a:lnTo>
                    <a:pt x="997" y="1225"/>
                  </a:lnTo>
                  <a:lnTo>
                    <a:pt x="841" y="1390"/>
                  </a:lnTo>
                  <a:lnTo>
                    <a:pt x="634" y="1564"/>
                  </a:lnTo>
                  <a:lnTo>
                    <a:pt x="472" y="1687"/>
                  </a:lnTo>
                  <a:lnTo>
                    <a:pt x="358" y="1762"/>
                  </a:lnTo>
                  <a:lnTo>
                    <a:pt x="0" y="2158"/>
                  </a:lnTo>
                  <a:lnTo>
                    <a:pt x="1558" y="2179"/>
                  </a:lnTo>
                  <a:lnTo>
                    <a:pt x="1657" y="2083"/>
                  </a:lnTo>
                  <a:lnTo>
                    <a:pt x="1864" y="1948"/>
                  </a:lnTo>
                  <a:lnTo>
                    <a:pt x="2029" y="1861"/>
                  </a:lnTo>
                  <a:lnTo>
                    <a:pt x="2194" y="1807"/>
                  </a:lnTo>
                  <a:lnTo>
                    <a:pt x="2218" y="1780"/>
                  </a:lnTo>
                  <a:lnTo>
                    <a:pt x="2275" y="1696"/>
                  </a:lnTo>
                  <a:lnTo>
                    <a:pt x="2362" y="1504"/>
                  </a:lnTo>
                  <a:lnTo>
                    <a:pt x="2464" y="1327"/>
                  </a:lnTo>
                  <a:lnTo>
                    <a:pt x="2586" y="1165"/>
                  </a:lnTo>
                  <a:lnTo>
                    <a:pt x="2719" y="997"/>
                  </a:lnTo>
                  <a:lnTo>
                    <a:pt x="2866" y="835"/>
                  </a:lnTo>
                  <a:lnTo>
                    <a:pt x="3013" y="706"/>
                  </a:lnTo>
                  <a:lnTo>
                    <a:pt x="3136" y="601"/>
                  </a:lnTo>
                  <a:lnTo>
                    <a:pt x="3355" y="442"/>
                  </a:lnTo>
                  <a:lnTo>
                    <a:pt x="3739" y="10"/>
                  </a:lnTo>
                </a:path>
              </a:pathLst>
            </a:custGeom>
            <a:solidFill>
              <a:srgbClr val="0066FF">
                <a:alpha val="90979"/>
              </a:srgbClr>
            </a:solidFill>
            <a:ln>
              <a:noFill/>
            </a:ln>
            <a:extLst>
              <a:ext uri="{91240B29-F687-4F45-9708-019B960494DF}">
                <a14:hiddenLine xmlns:a14="http://schemas.microsoft.com/office/drawing/2010/main" w="38100">
                  <a:solidFill>
                    <a:srgbClr val="000000"/>
                  </a:solidFill>
                  <a:round/>
                  <a:headEnd/>
                  <a:tailEnd/>
                </a14:hiddenLine>
              </a:ext>
            </a:extLst>
          </p:spPr>
          <p:txBody>
            <a:bodyPr/>
            <a:lstStyle/>
            <a:p>
              <a:endParaRPr lang="en-US"/>
            </a:p>
          </p:txBody>
        </p:sp>
        <p:sp>
          <p:nvSpPr>
            <p:cNvPr id="262211" name="Text Box 34"/>
            <p:cNvSpPr txBox="1">
              <a:spLocks noChangeArrowheads="1"/>
            </p:cNvSpPr>
            <p:nvPr/>
          </p:nvSpPr>
          <p:spPr bwMode="auto">
            <a:xfrm>
              <a:off x="3721" y="29"/>
              <a:ext cx="1117"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2400">
                  <a:latin typeface="Times New Roman" panose="02020603050405020304" pitchFamily="18" charset="0"/>
                </a:rPr>
                <a:t>Uncorrelated</a:t>
              </a:r>
            </a:p>
          </p:txBody>
        </p:sp>
      </p:grpSp>
      <p:grpSp>
        <p:nvGrpSpPr>
          <p:cNvPr id="262149" name="Group 184"/>
          <p:cNvGrpSpPr>
            <a:grpSpLocks/>
          </p:cNvGrpSpPr>
          <p:nvPr/>
        </p:nvGrpSpPr>
        <p:grpSpPr bwMode="auto">
          <a:xfrm>
            <a:off x="1952625" y="1631950"/>
            <a:ext cx="2657475" cy="1408113"/>
            <a:chOff x="1230" y="960"/>
            <a:chExt cx="1674" cy="887"/>
          </a:xfrm>
        </p:grpSpPr>
        <p:sp>
          <p:nvSpPr>
            <p:cNvPr id="310" name="AutoShape 2"/>
            <p:cNvSpPr>
              <a:spLocks noChangeArrowheads="1"/>
            </p:cNvSpPr>
            <p:nvPr/>
          </p:nvSpPr>
          <p:spPr bwMode="auto">
            <a:xfrm>
              <a:off x="1273" y="1220"/>
              <a:ext cx="1420" cy="619"/>
            </a:xfrm>
            <a:prstGeom prst="parallelogram">
              <a:avLst>
                <a:gd name="adj" fmla="val 85284"/>
              </a:avLst>
            </a:prstGeom>
            <a:solidFill>
              <a:schemeClr val="bg1">
                <a:lumMod val="85000"/>
              </a:schemeClr>
            </a:solidFill>
            <a:ln w="38100">
              <a:solidFill>
                <a:schemeClr val="bg1">
                  <a:lumMod val="85000"/>
                </a:schemeClr>
              </a:solidFill>
              <a:miter lim="800000"/>
              <a:headEnd/>
              <a:tailEnd/>
            </a:ln>
          </p:spPr>
          <p:txBody>
            <a:bodyPr wrap="none" anchor="ctr"/>
            <a:lstStyle/>
            <a:p>
              <a:pPr algn="ctr">
                <a:defRPr/>
              </a:pPr>
              <a:endParaRPr lang="en-US" sz="2000">
                <a:solidFill>
                  <a:srgbClr val="111111"/>
                </a:solidFill>
                <a:latin typeface="Times New Roman" pitchFamily="18" charset="0"/>
              </a:endParaRPr>
            </a:p>
          </p:txBody>
        </p:sp>
        <p:sp>
          <p:nvSpPr>
            <p:cNvPr id="262203" name="Line 10"/>
            <p:cNvSpPr>
              <a:spLocks noChangeShapeType="1"/>
            </p:cNvSpPr>
            <p:nvPr/>
          </p:nvSpPr>
          <p:spPr bwMode="auto">
            <a:xfrm rot="-5400000">
              <a:off x="913" y="1528"/>
              <a:ext cx="634"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2204" name="Line 37"/>
            <p:cNvSpPr>
              <a:spLocks noChangeShapeType="1"/>
            </p:cNvSpPr>
            <p:nvPr/>
          </p:nvSpPr>
          <p:spPr bwMode="auto">
            <a:xfrm>
              <a:off x="1231" y="1847"/>
              <a:ext cx="1443"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2205" name="Freeform 38"/>
            <p:cNvSpPr>
              <a:spLocks/>
            </p:cNvSpPr>
            <p:nvPr/>
          </p:nvSpPr>
          <p:spPr bwMode="auto">
            <a:xfrm>
              <a:off x="1248" y="1212"/>
              <a:ext cx="1464" cy="628"/>
            </a:xfrm>
            <a:custGeom>
              <a:avLst/>
              <a:gdLst>
                <a:gd name="T0" fmla="*/ 0 w 2020"/>
                <a:gd name="T1" fmla="*/ 338418 h 1392"/>
                <a:gd name="T2" fmla="*/ 62232242 w 2020"/>
                <a:gd name="T3" fmla="*/ 338418 h 1392"/>
                <a:gd name="T4" fmla="*/ 62232242 w 2020"/>
                <a:gd name="T5" fmla="*/ 338418 h 1392"/>
                <a:gd name="T6" fmla="*/ 62232242 w 2020"/>
                <a:gd name="T7" fmla="*/ 0 h 1392"/>
                <a:gd name="T8" fmla="*/ 62232242 w 2020"/>
                <a:gd name="T9" fmla="*/ 0 h 1392"/>
                <a:gd name="T10" fmla="*/ 62232242 w 2020"/>
                <a:gd name="T11" fmla="*/ 338418 h 1392"/>
                <a:gd name="T12" fmla="*/ 0 w 2020"/>
                <a:gd name="T13" fmla="*/ 338418 h 1392"/>
                <a:gd name="T14" fmla="*/ 0 60000 65536"/>
                <a:gd name="T15" fmla="*/ 0 60000 65536"/>
                <a:gd name="T16" fmla="*/ 0 60000 65536"/>
                <a:gd name="T17" fmla="*/ 0 60000 65536"/>
                <a:gd name="T18" fmla="*/ 0 60000 65536"/>
                <a:gd name="T19" fmla="*/ 0 60000 65536"/>
                <a:gd name="T20" fmla="*/ 0 60000 65536"/>
                <a:gd name="T21" fmla="*/ 0 w 2020"/>
                <a:gd name="T22" fmla="*/ 0 h 1392"/>
                <a:gd name="T23" fmla="*/ 2020 w 2020"/>
                <a:gd name="T24" fmla="*/ 1392 h 139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020" h="1392">
                  <a:moveTo>
                    <a:pt x="0" y="1391"/>
                  </a:moveTo>
                  <a:lnTo>
                    <a:pt x="1006" y="1392"/>
                  </a:lnTo>
                  <a:lnTo>
                    <a:pt x="1003" y="687"/>
                  </a:lnTo>
                  <a:lnTo>
                    <a:pt x="2020" y="0"/>
                  </a:lnTo>
                  <a:lnTo>
                    <a:pt x="1001" y="0"/>
                  </a:lnTo>
                  <a:lnTo>
                    <a:pt x="1001" y="687"/>
                  </a:lnTo>
                  <a:lnTo>
                    <a:pt x="0" y="1391"/>
                  </a:lnTo>
                  <a:close/>
                </a:path>
              </a:pathLst>
            </a:custGeom>
            <a:solidFill>
              <a:srgbClr val="0066FF"/>
            </a:solidFill>
            <a:ln w="9525">
              <a:solidFill>
                <a:srgbClr val="0066FF"/>
              </a:solidFill>
              <a:round/>
              <a:headEnd/>
              <a:tailEnd/>
            </a:ln>
          </p:spPr>
          <p:txBody>
            <a:bodyPr/>
            <a:lstStyle/>
            <a:p>
              <a:endParaRPr lang="en-US"/>
            </a:p>
          </p:txBody>
        </p:sp>
        <p:sp>
          <p:nvSpPr>
            <p:cNvPr id="262206" name="Text Box 34"/>
            <p:cNvSpPr txBox="1">
              <a:spLocks noChangeArrowheads="1"/>
            </p:cNvSpPr>
            <p:nvPr/>
          </p:nvSpPr>
          <p:spPr bwMode="auto">
            <a:xfrm>
              <a:off x="1240" y="960"/>
              <a:ext cx="1664"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2400">
                  <a:latin typeface="Times New Roman" panose="02020603050405020304" pitchFamily="18" charset="0"/>
                </a:rPr>
                <a:t>“Linear” correlation</a:t>
              </a:r>
            </a:p>
          </p:txBody>
        </p:sp>
      </p:grpSp>
      <p:grpSp>
        <p:nvGrpSpPr>
          <p:cNvPr id="262150" name="Group 192"/>
          <p:cNvGrpSpPr>
            <a:grpSpLocks/>
          </p:cNvGrpSpPr>
          <p:nvPr/>
        </p:nvGrpSpPr>
        <p:grpSpPr bwMode="auto">
          <a:xfrm>
            <a:off x="5526088" y="1633538"/>
            <a:ext cx="2678112" cy="1408112"/>
            <a:chOff x="3481" y="1029"/>
            <a:chExt cx="1687" cy="887"/>
          </a:xfrm>
        </p:grpSpPr>
        <p:sp>
          <p:nvSpPr>
            <p:cNvPr id="296" name="AutoShape 2"/>
            <p:cNvSpPr>
              <a:spLocks noChangeArrowheads="1"/>
            </p:cNvSpPr>
            <p:nvPr/>
          </p:nvSpPr>
          <p:spPr bwMode="auto">
            <a:xfrm>
              <a:off x="3577" y="1289"/>
              <a:ext cx="1420" cy="619"/>
            </a:xfrm>
            <a:prstGeom prst="parallelogram">
              <a:avLst>
                <a:gd name="adj" fmla="val 85284"/>
              </a:avLst>
            </a:prstGeom>
            <a:solidFill>
              <a:schemeClr val="bg1">
                <a:lumMod val="85000"/>
              </a:schemeClr>
            </a:solidFill>
            <a:ln w="38100">
              <a:solidFill>
                <a:schemeClr val="bg1">
                  <a:lumMod val="85000"/>
                </a:schemeClr>
              </a:solidFill>
              <a:miter lim="800000"/>
              <a:headEnd/>
              <a:tailEnd/>
            </a:ln>
          </p:spPr>
          <p:txBody>
            <a:bodyPr wrap="none" anchor="ctr"/>
            <a:lstStyle/>
            <a:p>
              <a:pPr algn="ctr">
                <a:defRPr/>
              </a:pPr>
              <a:endParaRPr lang="en-US" sz="2000">
                <a:solidFill>
                  <a:srgbClr val="111111"/>
                </a:solidFill>
                <a:latin typeface="Times New Roman" pitchFamily="18" charset="0"/>
              </a:endParaRPr>
            </a:p>
          </p:txBody>
        </p:sp>
        <p:sp>
          <p:nvSpPr>
            <p:cNvPr id="262198" name="Line 10"/>
            <p:cNvSpPr>
              <a:spLocks noChangeShapeType="1"/>
            </p:cNvSpPr>
            <p:nvPr/>
          </p:nvSpPr>
          <p:spPr bwMode="auto">
            <a:xfrm rot="-5400000">
              <a:off x="3217" y="1597"/>
              <a:ext cx="634"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2199" name="Line 37"/>
            <p:cNvSpPr>
              <a:spLocks noChangeShapeType="1"/>
            </p:cNvSpPr>
            <p:nvPr/>
          </p:nvSpPr>
          <p:spPr bwMode="auto">
            <a:xfrm>
              <a:off x="3535" y="1916"/>
              <a:ext cx="1443"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2200" name="Freeform 36"/>
            <p:cNvSpPr>
              <a:spLocks/>
            </p:cNvSpPr>
            <p:nvPr/>
          </p:nvSpPr>
          <p:spPr bwMode="auto">
            <a:xfrm rot="3926281">
              <a:off x="4179" y="783"/>
              <a:ext cx="241" cy="1604"/>
            </a:xfrm>
            <a:custGeom>
              <a:avLst/>
              <a:gdLst>
                <a:gd name="T0" fmla="*/ 942 w 912"/>
                <a:gd name="T1" fmla="*/ 41572 h 4302"/>
                <a:gd name="T2" fmla="*/ 942 w 912"/>
                <a:gd name="T3" fmla="*/ 41572 h 4302"/>
                <a:gd name="T4" fmla="*/ 942 w 912"/>
                <a:gd name="T5" fmla="*/ 41572 h 4302"/>
                <a:gd name="T6" fmla="*/ 942 w 912"/>
                <a:gd name="T7" fmla="*/ 41572 h 4302"/>
                <a:gd name="T8" fmla="*/ 942 w 912"/>
                <a:gd name="T9" fmla="*/ 41572 h 4302"/>
                <a:gd name="T10" fmla="*/ 942 w 912"/>
                <a:gd name="T11" fmla="*/ 41572 h 4302"/>
                <a:gd name="T12" fmla="*/ 942 w 912"/>
                <a:gd name="T13" fmla="*/ 41572 h 4302"/>
                <a:gd name="T14" fmla="*/ 942 w 912"/>
                <a:gd name="T15" fmla="*/ 41572 h 4302"/>
                <a:gd name="T16" fmla="*/ 942 w 912"/>
                <a:gd name="T17" fmla="*/ 41572 h 4302"/>
                <a:gd name="T18" fmla="*/ 942 w 912"/>
                <a:gd name="T19" fmla="*/ 41572 h 4302"/>
                <a:gd name="T20" fmla="*/ 942 w 912"/>
                <a:gd name="T21" fmla="*/ 41572 h 4302"/>
                <a:gd name="T22" fmla="*/ 942 w 912"/>
                <a:gd name="T23" fmla="*/ 41572 h 4302"/>
                <a:gd name="T24" fmla="*/ 942 w 912"/>
                <a:gd name="T25" fmla="*/ 41572 h 4302"/>
                <a:gd name="T26" fmla="*/ 942 w 912"/>
                <a:gd name="T27" fmla="*/ 41572 h 4302"/>
                <a:gd name="T28" fmla="*/ 942 w 912"/>
                <a:gd name="T29" fmla="*/ 41572 h 4302"/>
                <a:gd name="T30" fmla="*/ 0 w 912"/>
                <a:gd name="T31" fmla="*/ 41572 h 4302"/>
                <a:gd name="T32" fmla="*/ 942 w 912"/>
                <a:gd name="T33" fmla="*/ 41572 h 4302"/>
                <a:gd name="T34" fmla="*/ 942 w 912"/>
                <a:gd name="T35" fmla="*/ 41572 h 4302"/>
                <a:gd name="T36" fmla="*/ 942 w 912"/>
                <a:gd name="T37" fmla="*/ 41572 h 4302"/>
                <a:gd name="T38" fmla="*/ 942 w 912"/>
                <a:gd name="T39" fmla="*/ 41572 h 4302"/>
                <a:gd name="T40" fmla="*/ 942 w 912"/>
                <a:gd name="T41" fmla="*/ 41572 h 4302"/>
                <a:gd name="T42" fmla="*/ 942 w 912"/>
                <a:gd name="T43" fmla="*/ 41572 h 4302"/>
                <a:gd name="T44" fmla="*/ 942 w 912"/>
                <a:gd name="T45" fmla="*/ 41572 h 4302"/>
                <a:gd name="T46" fmla="*/ 942 w 912"/>
                <a:gd name="T47" fmla="*/ 41572 h 4302"/>
                <a:gd name="T48" fmla="*/ 942 w 912"/>
                <a:gd name="T49" fmla="*/ 41572 h 4302"/>
                <a:gd name="T50" fmla="*/ 942 w 912"/>
                <a:gd name="T51" fmla="*/ 41572 h 4302"/>
                <a:gd name="T52" fmla="*/ 942 w 912"/>
                <a:gd name="T53" fmla="*/ 41572 h 4302"/>
                <a:gd name="T54" fmla="*/ 942 w 912"/>
                <a:gd name="T55" fmla="*/ 41572 h 4302"/>
                <a:gd name="T56" fmla="*/ 942 w 912"/>
                <a:gd name="T57" fmla="*/ 41572 h 4302"/>
                <a:gd name="T58" fmla="*/ 942 w 912"/>
                <a:gd name="T59" fmla="*/ 41572 h 4302"/>
                <a:gd name="T60" fmla="*/ 942 w 912"/>
                <a:gd name="T61" fmla="*/ 41572 h 4302"/>
                <a:gd name="T62" fmla="*/ 942 w 912"/>
                <a:gd name="T63" fmla="*/ 41572 h 4302"/>
                <a:gd name="T64" fmla="*/ 942 w 912"/>
                <a:gd name="T65" fmla="*/ 41572 h 4302"/>
                <a:gd name="T66" fmla="*/ 942 w 912"/>
                <a:gd name="T67" fmla="*/ 41572 h 4302"/>
                <a:gd name="T68" fmla="*/ 942 w 912"/>
                <a:gd name="T69" fmla="*/ 41572 h 4302"/>
                <a:gd name="T70" fmla="*/ 942 w 912"/>
                <a:gd name="T71" fmla="*/ 41572 h 4302"/>
                <a:gd name="T72" fmla="*/ 942 w 912"/>
                <a:gd name="T73" fmla="*/ 41572 h 4302"/>
                <a:gd name="T74" fmla="*/ 942 w 912"/>
                <a:gd name="T75" fmla="*/ 41572 h 4302"/>
                <a:gd name="T76" fmla="*/ 942 w 912"/>
                <a:gd name="T77" fmla="*/ 41572 h 4302"/>
                <a:gd name="T78" fmla="*/ 942 w 912"/>
                <a:gd name="T79" fmla="*/ 41572 h 4302"/>
                <a:gd name="T80" fmla="*/ 942 w 912"/>
                <a:gd name="T81" fmla="*/ 41572 h 4302"/>
                <a:gd name="T82" fmla="*/ 942 w 912"/>
                <a:gd name="T83" fmla="*/ 41572 h 4302"/>
                <a:gd name="T84" fmla="*/ 942 w 912"/>
                <a:gd name="T85" fmla="*/ 0 h 430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912"/>
                <a:gd name="T130" fmla="*/ 0 h 4302"/>
                <a:gd name="T131" fmla="*/ 912 w 912"/>
                <a:gd name="T132" fmla="*/ 4302 h 430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912" h="4302">
                  <a:moveTo>
                    <a:pt x="498" y="3"/>
                  </a:moveTo>
                  <a:lnTo>
                    <a:pt x="369" y="204"/>
                  </a:lnTo>
                  <a:lnTo>
                    <a:pt x="294" y="324"/>
                  </a:lnTo>
                  <a:lnTo>
                    <a:pt x="252" y="408"/>
                  </a:lnTo>
                  <a:lnTo>
                    <a:pt x="219" y="480"/>
                  </a:lnTo>
                  <a:lnTo>
                    <a:pt x="189" y="555"/>
                  </a:lnTo>
                  <a:lnTo>
                    <a:pt x="162" y="642"/>
                  </a:lnTo>
                  <a:lnTo>
                    <a:pt x="135" y="744"/>
                  </a:lnTo>
                  <a:lnTo>
                    <a:pt x="111" y="849"/>
                  </a:lnTo>
                  <a:lnTo>
                    <a:pt x="84" y="984"/>
                  </a:lnTo>
                  <a:lnTo>
                    <a:pt x="51" y="1185"/>
                  </a:lnTo>
                  <a:lnTo>
                    <a:pt x="33" y="1323"/>
                  </a:lnTo>
                  <a:lnTo>
                    <a:pt x="18" y="1503"/>
                  </a:lnTo>
                  <a:lnTo>
                    <a:pt x="12" y="1590"/>
                  </a:lnTo>
                  <a:lnTo>
                    <a:pt x="12" y="1632"/>
                  </a:lnTo>
                  <a:lnTo>
                    <a:pt x="0" y="1914"/>
                  </a:lnTo>
                  <a:lnTo>
                    <a:pt x="3" y="2172"/>
                  </a:lnTo>
                  <a:lnTo>
                    <a:pt x="15" y="2394"/>
                  </a:lnTo>
                  <a:lnTo>
                    <a:pt x="33" y="2616"/>
                  </a:lnTo>
                  <a:lnTo>
                    <a:pt x="57" y="2802"/>
                  </a:lnTo>
                  <a:lnTo>
                    <a:pt x="90" y="3009"/>
                  </a:lnTo>
                  <a:lnTo>
                    <a:pt x="135" y="3216"/>
                  </a:lnTo>
                  <a:lnTo>
                    <a:pt x="195" y="3462"/>
                  </a:lnTo>
                  <a:lnTo>
                    <a:pt x="237" y="3633"/>
                  </a:lnTo>
                  <a:lnTo>
                    <a:pt x="309" y="3915"/>
                  </a:lnTo>
                  <a:lnTo>
                    <a:pt x="414" y="4302"/>
                  </a:lnTo>
                  <a:lnTo>
                    <a:pt x="591" y="4020"/>
                  </a:lnTo>
                  <a:lnTo>
                    <a:pt x="645" y="3930"/>
                  </a:lnTo>
                  <a:lnTo>
                    <a:pt x="702" y="3807"/>
                  </a:lnTo>
                  <a:lnTo>
                    <a:pt x="759" y="3642"/>
                  </a:lnTo>
                  <a:lnTo>
                    <a:pt x="801" y="3468"/>
                  </a:lnTo>
                  <a:lnTo>
                    <a:pt x="843" y="3258"/>
                  </a:lnTo>
                  <a:lnTo>
                    <a:pt x="873" y="3045"/>
                  </a:lnTo>
                  <a:lnTo>
                    <a:pt x="900" y="2817"/>
                  </a:lnTo>
                  <a:lnTo>
                    <a:pt x="909" y="2622"/>
                  </a:lnTo>
                  <a:lnTo>
                    <a:pt x="912" y="2364"/>
                  </a:lnTo>
                  <a:lnTo>
                    <a:pt x="909" y="2136"/>
                  </a:lnTo>
                  <a:lnTo>
                    <a:pt x="903" y="1926"/>
                  </a:lnTo>
                  <a:lnTo>
                    <a:pt x="873" y="1581"/>
                  </a:lnTo>
                  <a:lnTo>
                    <a:pt x="837" y="1362"/>
                  </a:lnTo>
                  <a:lnTo>
                    <a:pt x="792" y="1134"/>
                  </a:lnTo>
                  <a:lnTo>
                    <a:pt x="774" y="1044"/>
                  </a:lnTo>
                  <a:lnTo>
                    <a:pt x="504" y="0"/>
                  </a:lnTo>
                </a:path>
              </a:pathLst>
            </a:custGeom>
            <a:solidFill>
              <a:srgbClr val="0066FF">
                <a:alpha val="90979"/>
              </a:srgbClr>
            </a:solidFill>
            <a:ln>
              <a:noFill/>
            </a:ln>
            <a:extLst>
              <a:ext uri="{91240B29-F687-4F45-9708-019B960494DF}">
                <a14:hiddenLine xmlns:a14="http://schemas.microsoft.com/office/drawing/2010/main" w="38100">
                  <a:solidFill>
                    <a:srgbClr val="000000"/>
                  </a:solidFill>
                  <a:round/>
                  <a:headEnd/>
                  <a:tailEnd/>
                </a14:hiddenLine>
              </a:ext>
            </a:extLst>
          </p:spPr>
          <p:txBody>
            <a:bodyPr/>
            <a:lstStyle/>
            <a:p>
              <a:endParaRPr lang="en-US"/>
            </a:p>
          </p:txBody>
        </p:sp>
        <p:sp>
          <p:nvSpPr>
            <p:cNvPr id="262201" name="Text Box 34"/>
            <p:cNvSpPr txBox="1">
              <a:spLocks noChangeArrowheads="1"/>
            </p:cNvSpPr>
            <p:nvPr/>
          </p:nvSpPr>
          <p:spPr bwMode="auto">
            <a:xfrm>
              <a:off x="3481" y="1029"/>
              <a:ext cx="1687"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2400">
                  <a:latin typeface="Times New Roman" panose="02020603050405020304" pitchFamily="18" charset="0"/>
                </a:rPr>
                <a:t>Positive dependence</a:t>
              </a:r>
            </a:p>
          </p:txBody>
        </p:sp>
      </p:grpSp>
      <p:grpSp>
        <p:nvGrpSpPr>
          <p:cNvPr id="262151" name="Group 182"/>
          <p:cNvGrpSpPr>
            <a:grpSpLocks/>
          </p:cNvGrpSpPr>
          <p:nvPr/>
        </p:nvGrpSpPr>
        <p:grpSpPr bwMode="auto">
          <a:xfrm>
            <a:off x="1562100" y="4843463"/>
            <a:ext cx="3186113" cy="2090737"/>
            <a:chOff x="984" y="3051"/>
            <a:chExt cx="2007" cy="1317"/>
          </a:xfrm>
        </p:grpSpPr>
        <p:sp>
          <p:nvSpPr>
            <p:cNvPr id="144" name="AutoShape 2"/>
            <p:cNvSpPr>
              <a:spLocks noChangeArrowheads="1"/>
            </p:cNvSpPr>
            <p:nvPr/>
          </p:nvSpPr>
          <p:spPr bwMode="auto">
            <a:xfrm>
              <a:off x="1273" y="3323"/>
              <a:ext cx="1420" cy="619"/>
            </a:xfrm>
            <a:prstGeom prst="parallelogram">
              <a:avLst>
                <a:gd name="adj" fmla="val 85284"/>
              </a:avLst>
            </a:prstGeom>
            <a:solidFill>
              <a:schemeClr val="bg1">
                <a:lumMod val="85000"/>
              </a:schemeClr>
            </a:solidFill>
            <a:ln w="38100">
              <a:solidFill>
                <a:schemeClr val="bg1">
                  <a:lumMod val="85000"/>
                </a:schemeClr>
              </a:solidFill>
              <a:miter lim="800000"/>
              <a:headEnd/>
              <a:tailEnd/>
            </a:ln>
          </p:spPr>
          <p:txBody>
            <a:bodyPr wrap="none" anchor="ctr"/>
            <a:lstStyle/>
            <a:p>
              <a:pPr algn="ctr">
                <a:defRPr/>
              </a:pPr>
              <a:endParaRPr lang="en-US" sz="2000">
                <a:solidFill>
                  <a:srgbClr val="111111"/>
                </a:solidFill>
                <a:latin typeface="Times New Roman" pitchFamily="18" charset="0"/>
              </a:endParaRPr>
            </a:p>
          </p:txBody>
        </p:sp>
        <p:sp>
          <p:nvSpPr>
            <p:cNvPr id="262183" name="Text Box 3"/>
            <p:cNvSpPr txBox="1">
              <a:spLocks noChangeArrowheads="1"/>
            </p:cNvSpPr>
            <p:nvPr/>
          </p:nvSpPr>
          <p:spPr bwMode="auto">
            <a:xfrm>
              <a:off x="1398" y="3950"/>
              <a:ext cx="276"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ctr" eaLnBrk="1" hangingPunct="1"/>
              <a:r>
                <a:rPr lang="en-US" altLang="en-US" sz="2000">
                  <a:latin typeface="Times New Roman" panose="02020603050405020304" pitchFamily="18" charset="0"/>
                </a:rPr>
                <a:t>10</a:t>
              </a:r>
            </a:p>
          </p:txBody>
        </p:sp>
        <p:sp>
          <p:nvSpPr>
            <p:cNvPr id="262184" name="Text Box 4"/>
            <p:cNvSpPr txBox="1">
              <a:spLocks noChangeArrowheads="1"/>
            </p:cNvSpPr>
            <p:nvPr/>
          </p:nvSpPr>
          <p:spPr bwMode="auto">
            <a:xfrm>
              <a:off x="1674" y="3950"/>
              <a:ext cx="276"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ctr" eaLnBrk="1" hangingPunct="1"/>
              <a:r>
                <a:rPr lang="en-US" altLang="en-US" sz="2000">
                  <a:latin typeface="Times New Roman" panose="02020603050405020304" pitchFamily="18" charset="0"/>
                </a:rPr>
                <a:t>20</a:t>
              </a:r>
            </a:p>
          </p:txBody>
        </p:sp>
        <p:sp>
          <p:nvSpPr>
            <p:cNvPr id="262185" name="Text Box 5"/>
            <p:cNvSpPr txBox="1">
              <a:spLocks noChangeArrowheads="1"/>
            </p:cNvSpPr>
            <p:nvPr/>
          </p:nvSpPr>
          <p:spPr bwMode="auto">
            <a:xfrm>
              <a:off x="1950" y="3950"/>
              <a:ext cx="276"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ctr" eaLnBrk="1" hangingPunct="1"/>
              <a:r>
                <a:rPr lang="en-US" altLang="en-US" sz="2000">
                  <a:latin typeface="Times New Roman" panose="02020603050405020304" pitchFamily="18" charset="0"/>
                </a:rPr>
                <a:t>30</a:t>
              </a:r>
            </a:p>
          </p:txBody>
        </p:sp>
        <p:sp>
          <p:nvSpPr>
            <p:cNvPr id="262186" name="Text Box 6"/>
            <p:cNvSpPr txBox="1">
              <a:spLocks noChangeArrowheads="1"/>
            </p:cNvSpPr>
            <p:nvPr/>
          </p:nvSpPr>
          <p:spPr bwMode="auto">
            <a:xfrm>
              <a:off x="2227" y="3950"/>
              <a:ext cx="276"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ctr" eaLnBrk="1" hangingPunct="1"/>
              <a:r>
                <a:rPr lang="en-US" altLang="en-US" sz="2000">
                  <a:latin typeface="Times New Roman" panose="02020603050405020304" pitchFamily="18" charset="0"/>
                </a:rPr>
                <a:t>40</a:t>
              </a:r>
            </a:p>
          </p:txBody>
        </p:sp>
        <p:sp>
          <p:nvSpPr>
            <p:cNvPr id="262187" name="Text Box 7"/>
            <p:cNvSpPr txBox="1">
              <a:spLocks noChangeArrowheads="1"/>
            </p:cNvSpPr>
            <p:nvPr/>
          </p:nvSpPr>
          <p:spPr bwMode="auto">
            <a:xfrm>
              <a:off x="2503" y="3950"/>
              <a:ext cx="276"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ctr" eaLnBrk="1" hangingPunct="1"/>
              <a:r>
                <a:rPr lang="en-US" altLang="en-US" sz="2000">
                  <a:latin typeface="Times New Roman" panose="02020603050405020304" pitchFamily="18" charset="0"/>
                </a:rPr>
                <a:t>50</a:t>
              </a:r>
            </a:p>
          </p:txBody>
        </p:sp>
        <p:sp>
          <p:nvSpPr>
            <p:cNvPr id="262188" name="Text Box 8"/>
            <p:cNvSpPr txBox="1">
              <a:spLocks noChangeArrowheads="1"/>
            </p:cNvSpPr>
            <p:nvPr/>
          </p:nvSpPr>
          <p:spPr bwMode="auto">
            <a:xfrm>
              <a:off x="1142" y="3950"/>
              <a:ext cx="196"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ctr" eaLnBrk="1" hangingPunct="1"/>
              <a:r>
                <a:rPr lang="en-US" altLang="en-US" sz="2000">
                  <a:latin typeface="Times New Roman" panose="02020603050405020304" pitchFamily="18" charset="0"/>
                </a:rPr>
                <a:t>0</a:t>
              </a:r>
            </a:p>
          </p:txBody>
        </p:sp>
        <p:sp>
          <p:nvSpPr>
            <p:cNvPr id="262189" name="Text Box 9"/>
            <p:cNvSpPr txBox="1">
              <a:spLocks noChangeArrowheads="1"/>
            </p:cNvSpPr>
            <p:nvPr/>
          </p:nvSpPr>
          <p:spPr bwMode="auto">
            <a:xfrm>
              <a:off x="1668" y="4118"/>
              <a:ext cx="491"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ctr" eaLnBrk="1" hangingPunct="1"/>
              <a:r>
                <a:rPr lang="en-US" altLang="en-US" sz="2000" i="1">
                  <a:latin typeface="Times New Roman" panose="02020603050405020304" pitchFamily="18" charset="0"/>
                </a:rPr>
                <a:t>X + Y</a:t>
              </a:r>
            </a:p>
          </p:txBody>
        </p:sp>
        <p:sp>
          <p:nvSpPr>
            <p:cNvPr id="262190" name="Line 10"/>
            <p:cNvSpPr>
              <a:spLocks noChangeShapeType="1"/>
            </p:cNvSpPr>
            <p:nvPr/>
          </p:nvSpPr>
          <p:spPr bwMode="auto">
            <a:xfrm rot="-5400000">
              <a:off x="913" y="3631"/>
              <a:ext cx="634"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2191" name="Text Box 17"/>
            <p:cNvSpPr txBox="1">
              <a:spLocks noChangeArrowheads="1"/>
            </p:cNvSpPr>
            <p:nvPr/>
          </p:nvSpPr>
          <p:spPr bwMode="auto">
            <a:xfrm>
              <a:off x="1075" y="3798"/>
              <a:ext cx="196"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ctr" eaLnBrk="1" hangingPunct="1"/>
              <a:r>
                <a:rPr lang="en-US" altLang="en-US" sz="2000">
                  <a:latin typeface="Times New Roman" panose="02020603050405020304" pitchFamily="18" charset="0"/>
                </a:rPr>
                <a:t>0</a:t>
              </a:r>
            </a:p>
          </p:txBody>
        </p:sp>
        <p:sp>
          <p:nvSpPr>
            <p:cNvPr id="262192" name="Text Box 18"/>
            <p:cNvSpPr txBox="1">
              <a:spLocks noChangeArrowheads="1"/>
            </p:cNvSpPr>
            <p:nvPr/>
          </p:nvSpPr>
          <p:spPr bwMode="auto">
            <a:xfrm>
              <a:off x="1075" y="3185"/>
              <a:ext cx="196"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ctr" eaLnBrk="1" hangingPunct="1"/>
              <a:r>
                <a:rPr lang="en-US" altLang="en-US" sz="2000">
                  <a:latin typeface="Times New Roman" panose="02020603050405020304" pitchFamily="18" charset="0"/>
                </a:rPr>
                <a:t>1</a:t>
              </a:r>
            </a:p>
          </p:txBody>
        </p:sp>
        <p:sp>
          <p:nvSpPr>
            <p:cNvPr id="262193" name="Text Box 19"/>
            <p:cNvSpPr txBox="1">
              <a:spLocks noChangeArrowheads="1"/>
            </p:cNvSpPr>
            <p:nvPr/>
          </p:nvSpPr>
          <p:spPr bwMode="auto">
            <a:xfrm rot="-5400000">
              <a:off x="895" y="3498"/>
              <a:ext cx="428"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2000">
                  <a:latin typeface="Times New Roman" panose="02020603050405020304" pitchFamily="18" charset="0"/>
                </a:rPr>
                <a:t>CDF</a:t>
              </a:r>
            </a:p>
          </p:txBody>
        </p:sp>
        <p:sp>
          <p:nvSpPr>
            <p:cNvPr id="262194" name="Line 37"/>
            <p:cNvSpPr>
              <a:spLocks noChangeShapeType="1"/>
            </p:cNvSpPr>
            <p:nvPr/>
          </p:nvSpPr>
          <p:spPr bwMode="auto">
            <a:xfrm>
              <a:off x="1231" y="3950"/>
              <a:ext cx="1443"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2195" name="Freeform 16"/>
            <p:cNvSpPr>
              <a:spLocks/>
            </p:cNvSpPr>
            <p:nvPr/>
          </p:nvSpPr>
          <p:spPr bwMode="auto">
            <a:xfrm flipV="1">
              <a:off x="1256" y="3324"/>
              <a:ext cx="1444" cy="623"/>
            </a:xfrm>
            <a:custGeom>
              <a:avLst/>
              <a:gdLst>
                <a:gd name="T0" fmla="*/ 0 w 1669"/>
                <a:gd name="T1" fmla="*/ 0 h 7777"/>
                <a:gd name="T2" fmla="*/ 383455 w 1669"/>
                <a:gd name="T3" fmla="*/ 0 h 7777"/>
                <a:gd name="T4" fmla="*/ 383455 w 1669"/>
                <a:gd name="T5" fmla="*/ 0 h 7777"/>
                <a:gd name="T6" fmla="*/ 383455 w 1669"/>
                <a:gd name="T7" fmla="*/ 0 h 7777"/>
                <a:gd name="T8" fmla="*/ 383455 w 1669"/>
                <a:gd name="T9" fmla="*/ 0 h 7777"/>
                <a:gd name="T10" fmla="*/ 383455 w 1669"/>
                <a:gd name="T11" fmla="*/ 0 h 7777"/>
                <a:gd name="T12" fmla="*/ 383455 w 1669"/>
                <a:gd name="T13" fmla="*/ 0 h 7777"/>
                <a:gd name="T14" fmla="*/ 383455 w 1669"/>
                <a:gd name="T15" fmla="*/ 0 h 7777"/>
                <a:gd name="T16" fmla="*/ 383455 w 1669"/>
                <a:gd name="T17" fmla="*/ 0 h 7777"/>
                <a:gd name="T18" fmla="*/ 383455 w 1669"/>
                <a:gd name="T19" fmla="*/ 0 h 7777"/>
                <a:gd name="T20" fmla="*/ 383455 w 1669"/>
                <a:gd name="T21" fmla="*/ 0 h 7777"/>
                <a:gd name="T22" fmla="*/ 383455 w 1669"/>
                <a:gd name="T23" fmla="*/ 0 h 7777"/>
                <a:gd name="T24" fmla="*/ 383455 w 1669"/>
                <a:gd name="T25" fmla="*/ 0 h 7777"/>
                <a:gd name="T26" fmla="*/ 383455 w 1669"/>
                <a:gd name="T27" fmla="*/ 0 h 7777"/>
                <a:gd name="T28" fmla="*/ 383455 w 1669"/>
                <a:gd name="T29" fmla="*/ 0 h 7777"/>
                <a:gd name="T30" fmla="*/ 383455 w 1669"/>
                <a:gd name="T31" fmla="*/ 0 h 7777"/>
                <a:gd name="T32" fmla="*/ 383455 w 1669"/>
                <a:gd name="T33" fmla="*/ 0 h 7777"/>
                <a:gd name="T34" fmla="*/ 383455 w 1669"/>
                <a:gd name="T35" fmla="*/ 0 h 7777"/>
                <a:gd name="T36" fmla="*/ 383455 w 1669"/>
                <a:gd name="T37" fmla="*/ 0 h 7777"/>
                <a:gd name="T38" fmla="*/ 383455 w 1669"/>
                <a:gd name="T39" fmla="*/ 0 h 7777"/>
                <a:gd name="T40" fmla="*/ 383455 w 1669"/>
                <a:gd name="T41" fmla="*/ 0 h 7777"/>
                <a:gd name="T42" fmla="*/ 383455 w 1669"/>
                <a:gd name="T43" fmla="*/ 0 h 7777"/>
                <a:gd name="T44" fmla="*/ 383455 w 1669"/>
                <a:gd name="T45" fmla="*/ 0 h 7777"/>
                <a:gd name="T46" fmla="*/ 383455 w 1669"/>
                <a:gd name="T47" fmla="*/ 0 h 7777"/>
                <a:gd name="T48" fmla="*/ 383455 w 1669"/>
                <a:gd name="T49" fmla="*/ 0 h 7777"/>
                <a:gd name="T50" fmla="*/ 383455 w 1669"/>
                <a:gd name="T51" fmla="*/ 0 h 7777"/>
                <a:gd name="T52" fmla="*/ 766632 w 1669"/>
                <a:gd name="T53" fmla="*/ 0 h 7777"/>
                <a:gd name="T54" fmla="*/ 766632 w 1669"/>
                <a:gd name="T55" fmla="*/ 0 h 7777"/>
                <a:gd name="T56" fmla="*/ 766632 w 1669"/>
                <a:gd name="T57" fmla="*/ 0 h 7777"/>
                <a:gd name="T58" fmla="*/ 766632 w 1669"/>
                <a:gd name="T59" fmla="*/ 0 h 7777"/>
                <a:gd name="T60" fmla="*/ 766632 w 1669"/>
                <a:gd name="T61" fmla="*/ 0 h 7777"/>
                <a:gd name="T62" fmla="*/ 383455 w 1669"/>
                <a:gd name="T63" fmla="*/ 0 h 7777"/>
                <a:gd name="T64" fmla="*/ 383455 w 1669"/>
                <a:gd name="T65" fmla="*/ 0 h 7777"/>
                <a:gd name="T66" fmla="*/ 383455 w 1669"/>
                <a:gd name="T67" fmla="*/ 0 h 7777"/>
                <a:gd name="T68" fmla="*/ 383455 w 1669"/>
                <a:gd name="T69" fmla="*/ 0 h 7777"/>
                <a:gd name="T70" fmla="*/ 383455 w 1669"/>
                <a:gd name="T71" fmla="*/ 0 h 7777"/>
                <a:gd name="T72" fmla="*/ 383455 w 1669"/>
                <a:gd name="T73" fmla="*/ 0 h 7777"/>
                <a:gd name="T74" fmla="*/ 383455 w 1669"/>
                <a:gd name="T75" fmla="*/ 0 h 7777"/>
                <a:gd name="T76" fmla="*/ 383455 w 1669"/>
                <a:gd name="T77" fmla="*/ 0 h 7777"/>
                <a:gd name="T78" fmla="*/ 383455 w 1669"/>
                <a:gd name="T79" fmla="*/ 0 h 7777"/>
                <a:gd name="T80" fmla="*/ 383455 w 1669"/>
                <a:gd name="T81" fmla="*/ 0 h 7777"/>
                <a:gd name="T82" fmla="*/ 383455 w 1669"/>
                <a:gd name="T83" fmla="*/ 0 h 7777"/>
                <a:gd name="T84" fmla="*/ 383455 w 1669"/>
                <a:gd name="T85" fmla="*/ 0 h 7777"/>
                <a:gd name="T86" fmla="*/ 383455 w 1669"/>
                <a:gd name="T87" fmla="*/ 0 h 7777"/>
                <a:gd name="T88" fmla="*/ 383455 w 1669"/>
                <a:gd name="T89" fmla="*/ 0 h 7777"/>
                <a:gd name="T90" fmla="*/ 383455 w 1669"/>
                <a:gd name="T91" fmla="*/ 0 h 7777"/>
                <a:gd name="T92" fmla="*/ 383455 w 1669"/>
                <a:gd name="T93" fmla="*/ 0 h 7777"/>
                <a:gd name="T94" fmla="*/ 383455 w 1669"/>
                <a:gd name="T95" fmla="*/ 0 h 7777"/>
                <a:gd name="T96" fmla="*/ 383455 w 1669"/>
                <a:gd name="T97" fmla="*/ 0 h 7777"/>
                <a:gd name="T98" fmla="*/ 383455 w 1669"/>
                <a:gd name="T99" fmla="*/ 0 h 7777"/>
                <a:gd name="T100" fmla="*/ 383455 w 1669"/>
                <a:gd name="T101" fmla="*/ 0 h 7777"/>
                <a:gd name="T102" fmla="*/ 383455 w 1669"/>
                <a:gd name="T103" fmla="*/ 0 h 7777"/>
                <a:gd name="T104" fmla="*/ 383455 w 1669"/>
                <a:gd name="T105" fmla="*/ 0 h 7777"/>
                <a:gd name="T106" fmla="*/ 383455 w 1669"/>
                <a:gd name="T107" fmla="*/ 0 h 7777"/>
                <a:gd name="T108" fmla="*/ 383455 w 1669"/>
                <a:gd name="T109" fmla="*/ 0 h 7777"/>
                <a:gd name="T110" fmla="*/ 383455 w 1669"/>
                <a:gd name="T111" fmla="*/ 0 h 7777"/>
                <a:gd name="T112" fmla="*/ 0 w 1669"/>
                <a:gd name="T113" fmla="*/ 0 h 7777"/>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669"/>
                <a:gd name="T172" fmla="*/ 0 h 7777"/>
                <a:gd name="T173" fmla="*/ 1669 w 1669"/>
                <a:gd name="T174" fmla="*/ 7777 h 7777"/>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669" h="7777">
                  <a:moveTo>
                    <a:pt x="0" y="0"/>
                  </a:moveTo>
                  <a:lnTo>
                    <a:pt x="0" y="0"/>
                  </a:lnTo>
                  <a:lnTo>
                    <a:pt x="0" y="77"/>
                  </a:lnTo>
                  <a:lnTo>
                    <a:pt x="166" y="77"/>
                  </a:lnTo>
                  <a:lnTo>
                    <a:pt x="166" y="155"/>
                  </a:lnTo>
                  <a:lnTo>
                    <a:pt x="350" y="155"/>
                  </a:lnTo>
                  <a:lnTo>
                    <a:pt x="350" y="233"/>
                  </a:lnTo>
                  <a:lnTo>
                    <a:pt x="459" y="233"/>
                  </a:lnTo>
                  <a:lnTo>
                    <a:pt x="459" y="311"/>
                  </a:lnTo>
                  <a:lnTo>
                    <a:pt x="535" y="311"/>
                  </a:lnTo>
                  <a:lnTo>
                    <a:pt x="535" y="388"/>
                  </a:lnTo>
                  <a:lnTo>
                    <a:pt x="593" y="388"/>
                  </a:lnTo>
                  <a:lnTo>
                    <a:pt x="593" y="466"/>
                  </a:lnTo>
                  <a:lnTo>
                    <a:pt x="639" y="466"/>
                  </a:lnTo>
                  <a:lnTo>
                    <a:pt x="639" y="544"/>
                  </a:lnTo>
                  <a:lnTo>
                    <a:pt x="676" y="544"/>
                  </a:lnTo>
                  <a:lnTo>
                    <a:pt x="676" y="622"/>
                  </a:lnTo>
                  <a:lnTo>
                    <a:pt x="707" y="622"/>
                  </a:lnTo>
                  <a:lnTo>
                    <a:pt x="707" y="699"/>
                  </a:lnTo>
                  <a:lnTo>
                    <a:pt x="734" y="699"/>
                  </a:lnTo>
                  <a:lnTo>
                    <a:pt x="734" y="777"/>
                  </a:lnTo>
                  <a:lnTo>
                    <a:pt x="755" y="777"/>
                  </a:lnTo>
                  <a:lnTo>
                    <a:pt x="755" y="855"/>
                  </a:lnTo>
                  <a:lnTo>
                    <a:pt x="758" y="855"/>
                  </a:lnTo>
                  <a:lnTo>
                    <a:pt x="758" y="933"/>
                  </a:lnTo>
                  <a:lnTo>
                    <a:pt x="759" y="933"/>
                  </a:lnTo>
                  <a:lnTo>
                    <a:pt x="759" y="1011"/>
                  </a:lnTo>
                  <a:lnTo>
                    <a:pt x="759" y="1088"/>
                  </a:lnTo>
                  <a:lnTo>
                    <a:pt x="760" y="1088"/>
                  </a:lnTo>
                  <a:lnTo>
                    <a:pt x="760" y="1166"/>
                  </a:lnTo>
                  <a:lnTo>
                    <a:pt x="761" y="1166"/>
                  </a:lnTo>
                  <a:lnTo>
                    <a:pt x="761" y="1244"/>
                  </a:lnTo>
                  <a:lnTo>
                    <a:pt x="762" y="1244"/>
                  </a:lnTo>
                  <a:lnTo>
                    <a:pt x="762" y="1322"/>
                  </a:lnTo>
                  <a:lnTo>
                    <a:pt x="763" y="1322"/>
                  </a:lnTo>
                  <a:lnTo>
                    <a:pt x="763" y="1399"/>
                  </a:lnTo>
                  <a:lnTo>
                    <a:pt x="764" y="1399"/>
                  </a:lnTo>
                  <a:lnTo>
                    <a:pt x="764" y="1477"/>
                  </a:lnTo>
                  <a:lnTo>
                    <a:pt x="766" y="1477"/>
                  </a:lnTo>
                  <a:lnTo>
                    <a:pt x="766" y="1555"/>
                  </a:lnTo>
                  <a:lnTo>
                    <a:pt x="767" y="1555"/>
                  </a:lnTo>
                  <a:lnTo>
                    <a:pt x="767" y="1633"/>
                  </a:lnTo>
                  <a:lnTo>
                    <a:pt x="768" y="1633"/>
                  </a:lnTo>
                  <a:lnTo>
                    <a:pt x="768" y="1710"/>
                  </a:lnTo>
                  <a:lnTo>
                    <a:pt x="770" y="1710"/>
                  </a:lnTo>
                  <a:lnTo>
                    <a:pt x="770" y="1788"/>
                  </a:lnTo>
                  <a:lnTo>
                    <a:pt x="771" y="1788"/>
                  </a:lnTo>
                  <a:lnTo>
                    <a:pt x="771" y="1866"/>
                  </a:lnTo>
                  <a:lnTo>
                    <a:pt x="774" y="1866"/>
                  </a:lnTo>
                  <a:lnTo>
                    <a:pt x="774" y="1944"/>
                  </a:lnTo>
                  <a:lnTo>
                    <a:pt x="775" y="1944"/>
                  </a:lnTo>
                  <a:lnTo>
                    <a:pt x="775" y="2022"/>
                  </a:lnTo>
                  <a:lnTo>
                    <a:pt x="777" y="2022"/>
                  </a:lnTo>
                  <a:lnTo>
                    <a:pt x="777" y="2099"/>
                  </a:lnTo>
                  <a:lnTo>
                    <a:pt x="780" y="2099"/>
                  </a:lnTo>
                  <a:lnTo>
                    <a:pt x="780" y="2177"/>
                  </a:lnTo>
                  <a:lnTo>
                    <a:pt x="781" y="2177"/>
                  </a:lnTo>
                  <a:lnTo>
                    <a:pt x="781" y="2255"/>
                  </a:lnTo>
                  <a:lnTo>
                    <a:pt x="782" y="2255"/>
                  </a:lnTo>
                  <a:lnTo>
                    <a:pt x="782" y="2333"/>
                  </a:lnTo>
                  <a:lnTo>
                    <a:pt x="784" y="2333"/>
                  </a:lnTo>
                  <a:lnTo>
                    <a:pt x="784" y="2410"/>
                  </a:lnTo>
                  <a:lnTo>
                    <a:pt x="786" y="2410"/>
                  </a:lnTo>
                  <a:lnTo>
                    <a:pt x="786" y="2488"/>
                  </a:lnTo>
                  <a:lnTo>
                    <a:pt x="789" y="2488"/>
                  </a:lnTo>
                  <a:lnTo>
                    <a:pt x="789" y="2566"/>
                  </a:lnTo>
                  <a:lnTo>
                    <a:pt x="792" y="2566"/>
                  </a:lnTo>
                  <a:lnTo>
                    <a:pt x="792" y="2644"/>
                  </a:lnTo>
                  <a:lnTo>
                    <a:pt x="794" y="2644"/>
                  </a:lnTo>
                  <a:lnTo>
                    <a:pt x="794" y="2721"/>
                  </a:lnTo>
                  <a:lnTo>
                    <a:pt x="796" y="2721"/>
                  </a:lnTo>
                  <a:lnTo>
                    <a:pt x="796" y="2799"/>
                  </a:lnTo>
                  <a:lnTo>
                    <a:pt x="800" y="2799"/>
                  </a:lnTo>
                  <a:lnTo>
                    <a:pt x="800" y="2877"/>
                  </a:lnTo>
                  <a:lnTo>
                    <a:pt x="801" y="2877"/>
                  </a:lnTo>
                  <a:lnTo>
                    <a:pt x="801" y="2955"/>
                  </a:lnTo>
                  <a:lnTo>
                    <a:pt x="803" y="2955"/>
                  </a:lnTo>
                  <a:lnTo>
                    <a:pt x="803" y="3033"/>
                  </a:lnTo>
                  <a:lnTo>
                    <a:pt x="805" y="3033"/>
                  </a:lnTo>
                  <a:lnTo>
                    <a:pt x="805" y="3110"/>
                  </a:lnTo>
                  <a:lnTo>
                    <a:pt x="809" y="3110"/>
                  </a:lnTo>
                  <a:lnTo>
                    <a:pt x="809" y="3188"/>
                  </a:lnTo>
                  <a:lnTo>
                    <a:pt x="811" y="3188"/>
                  </a:lnTo>
                  <a:lnTo>
                    <a:pt x="811" y="3266"/>
                  </a:lnTo>
                  <a:lnTo>
                    <a:pt x="814" y="3266"/>
                  </a:lnTo>
                  <a:lnTo>
                    <a:pt x="814" y="3344"/>
                  </a:lnTo>
                  <a:lnTo>
                    <a:pt x="817" y="3344"/>
                  </a:lnTo>
                  <a:lnTo>
                    <a:pt x="817" y="3421"/>
                  </a:lnTo>
                  <a:lnTo>
                    <a:pt x="820" y="3421"/>
                  </a:lnTo>
                  <a:lnTo>
                    <a:pt x="820" y="3499"/>
                  </a:lnTo>
                  <a:lnTo>
                    <a:pt x="821" y="3499"/>
                  </a:lnTo>
                  <a:lnTo>
                    <a:pt x="821" y="3577"/>
                  </a:lnTo>
                  <a:lnTo>
                    <a:pt x="823" y="3577"/>
                  </a:lnTo>
                  <a:lnTo>
                    <a:pt x="823" y="3655"/>
                  </a:lnTo>
                  <a:lnTo>
                    <a:pt x="827" y="3655"/>
                  </a:lnTo>
                  <a:lnTo>
                    <a:pt x="827" y="3732"/>
                  </a:lnTo>
                  <a:lnTo>
                    <a:pt x="831" y="3732"/>
                  </a:lnTo>
                  <a:lnTo>
                    <a:pt x="831" y="3810"/>
                  </a:lnTo>
                  <a:lnTo>
                    <a:pt x="833" y="3810"/>
                  </a:lnTo>
                  <a:lnTo>
                    <a:pt x="833" y="3888"/>
                  </a:lnTo>
                  <a:lnTo>
                    <a:pt x="834" y="3888"/>
                  </a:lnTo>
                  <a:lnTo>
                    <a:pt x="834" y="3966"/>
                  </a:lnTo>
                  <a:lnTo>
                    <a:pt x="836" y="3966"/>
                  </a:lnTo>
                  <a:lnTo>
                    <a:pt x="836" y="4044"/>
                  </a:lnTo>
                  <a:lnTo>
                    <a:pt x="841" y="4044"/>
                  </a:lnTo>
                  <a:lnTo>
                    <a:pt x="841" y="4121"/>
                  </a:lnTo>
                  <a:lnTo>
                    <a:pt x="844" y="4121"/>
                  </a:lnTo>
                  <a:lnTo>
                    <a:pt x="844" y="4199"/>
                  </a:lnTo>
                  <a:lnTo>
                    <a:pt x="847" y="4199"/>
                  </a:lnTo>
                  <a:lnTo>
                    <a:pt x="847" y="4277"/>
                  </a:lnTo>
                  <a:lnTo>
                    <a:pt x="848" y="4277"/>
                  </a:lnTo>
                  <a:lnTo>
                    <a:pt x="848" y="4355"/>
                  </a:lnTo>
                  <a:lnTo>
                    <a:pt x="850" y="4355"/>
                  </a:lnTo>
                  <a:lnTo>
                    <a:pt x="850" y="4432"/>
                  </a:lnTo>
                  <a:lnTo>
                    <a:pt x="854" y="4432"/>
                  </a:lnTo>
                  <a:lnTo>
                    <a:pt x="854" y="4510"/>
                  </a:lnTo>
                  <a:lnTo>
                    <a:pt x="857" y="4510"/>
                  </a:lnTo>
                  <a:lnTo>
                    <a:pt x="857" y="4588"/>
                  </a:lnTo>
                  <a:lnTo>
                    <a:pt x="859" y="4588"/>
                  </a:lnTo>
                  <a:lnTo>
                    <a:pt x="859" y="4666"/>
                  </a:lnTo>
                  <a:lnTo>
                    <a:pt x="863" y="4666"/>
                  </a:lnTo>
                  <a:lnTo>
                    <a:pt x="863" y="4743"/>
                  </a:lnTo>
                  <a:lnTo>
                    <a:pt x="865" y="4743"/>
                  </a:lnTo>
                  <a:lnTo>
                    <a:pt x="865" y="4821"/>
                  </a:lnTo>
                  <a:lnTo>
                    <a:pt x="866" y="4821"/>
                  </a:lnTo>
                  <a:lnTo>
                    <a:pt x="866" y="4899"/>
                  </a:lnTo>
                  <a:lnTo>
                    <a:pt x="868" y="4899"/>
                  </a:lnTo>
                  <a:lnTo>
                    <a:pt x="868" y="4977"/>
                  </a:lnTo>
                  <a:lnTo>
                    <a:pt x="871" y="4977"/>
                  </a:lnTo>
                  <a:lnTo>
                    <a:pt x="871" y="5055"/>
                  </a:lnTo>
                  <a:lnTo>
                    <a:pt x="874" y="5055"/>
                  </a:lnTo>
                  <a:lnTo>
                    <a:pt x="874" y="5132"/>
                  </a:lnTo>
                  <a:lnTo>
                    <a:pt x="876" y="5132"/>
                  </a:lnTo>
                  <a:lnTo>
                    <a:pt x="876" y="5210"/>
                  </a:lnTo>
                  <a:lnTo>
                    <a:pt x="879" y="5210"/>
                  </a:lnTo>
                  <a:lnTo>
                    <a:pt x="879" y="5288"/>
                  </a:lnTo>
                  <a:lnTo>
                    <a:pt x="881" y="5288"/>
                  </a:lnTo>
                  <a:lnTo>
                    <a:pt x="881" y="5366"/>
                  </a:lnTo>
                  <a:lnTo>
                    <a:pt x="883" y="5366"/>
                  </a:lnTo>
                  <a:lnTo>
                    <a:pt x="883" y="5443"/>
                  </a:lnTo>
                  <a:lnTo>
                    <a:pt x="885" y="5443"/>
                  </a:lnTo>
                  <a:lnTo>
                    <a:pt x="885" y="5521"/>
                  </a:lnTo>
                  <a:lnTo>
                    <a:pt x="887" y="5521"/>
                  </a:lnTo>
                  <a:lnTo>
                    <a:pt x="887" y="5599"/>
                  </a:lnTo>
                  <a:lnTo>
                    <a:pt x="888" y="5599"/>
                  </a:lnTo>
                  <a:lnTo>
                    <a:pt x="888" y="5677"/>
                  </a:lnTo>
                  <a:lnTo>
                    <a:pt x="890" y="5677"/>
                  </a:lnTo>
                  <a:lnTo>
                    <a:pt x="890" y="5754"/>
                  </a:lnTo>
                  <a:lnTo>
                    <a:pt x="892" y="5754"/>
                  </a:lnTo>
                  <a:lnTo>
                    <a:pt x="892" y="5832"/>
                  </a:lnTo>
                  <a:lnTo>
                    <a:pt x="894" y="5832"/>
                  </a:lnTo>
                  <a:lnTo>
                    <a:pt x="894" y="5910"/>
                  </a:lnTo>
                  <a:lnTo>
                    <a:pt x="896" y="5910"/>
                  </a:lnTo>
                  <a:lnTo>
                    <a:pt x="896" y="5988"/>
                  </a:lnTo>
                  <a:lnTo>
                    <a:pt x="897" y="5988"/>
                  </a:lnTo>
                  <a:lnTo>
                    <a:pt x="897" y="6066"/>
                  </a:lnTo>
                  <a:lnTo>
                    <a:pt x="899" y="6066"/>
                  </a:lnTo>
                  <a:lnTo>
                    <a:pt x="899" y="6143"/>
                  </a:lnTo>
                  <a:lnTo>
                    <a:pt x="901" y="6143"/>
                  </a:lnTo>
                  <a:lnTo>
                    <a:pt x="901" y="6221"/>
                  </a:lnTo>
                  <a:lnTo>
                    <a:pt x="902" y="6221"/>
                  </a:lnTo>
                  <a:lnTo>
                    <a:pt x="902" y="6299"/>
                  </a:lnTo>
                  <a:lnTo>
                    <a:pt x="903" y="6299"/>
                  </a:lnTo>
                  <a:lnTo>
                    <a:pt x="903" y="6377"/>
                  </a:lnTo>
                  <a:lnTo>
                    <a:pt x="904" y="6377"/>
                  </a:lnTo>
                  <a:lnTo>
                    <a:pt x="904" y="6454"/>
                  </a:lnTo>
                  <a:lnTo>
                    <a:pt x="906" y="6454"/>
                  </a:lnTo>
                  <a:lnTo>
                    <a:pt x="906" y="6532"/>
                  </a:lnTo>
                  <a:lnTo>
                    <a:pt x="906" y="6610"/>
                  </a:lnTo>
                  <a:lnTo>
                    <a:pt x="908" y="6610"/>
                  </a:lnTo>
                  <a:lnTo>
                    <a:pt x="908" y="6688"/>
                  </a:lnTo>
                  <a:lnTo>
                    <a:pt x="908" y="6765"/>
                  </a:lnTo>
                  <a:lnTo>
                    <a:pt x="909" y="6765"/>
                  </a:lnTo>
                  <a:lnTo>
                    <a:pt x="909" y="6843"/>
                  </a:lnTo>
                  <a:lnTo>
                    <a:pt x="909" y="6921"/>
                  </a:lnTo>
                  <a:lnTo>
                    <a:pt x="913" y="6921"/>
                  </a:lnTo>
                  <a:lnTo>
                    <a:pt x="913" y="6999"/>
                  </a:lnTo>
                  <a:lnTo>
                    <a:pt x="933" y="6999"/>
                  </a:lnTo>
                  <a:lnTo>
                    <a:pt x="933" y="7077"/>
                  </a:lnTo>
                  <a:lnTo>
                    <a:pt x="959" y="7077"/>
                  </a:lnTo>
                  <a:lnTo>
                    <a:pt x="959" y="7154"/>
                  </a:lnTo>
                  <a:lnTo>
                    <a:pt x="990" y="7154"/>
                  </a:lnTo>
                  <a:lnTo>
                    <a:pt x="990" y="7232"/>
                  </a:lnTo>
                  <a:lnTo>
                    <a:pt x="1028" y="7232"/>
                  </a:lnTo>
                  <a:lnTo>
                    <a:pt x="1028" y="7310"/>
                  </a:lnTo>
                  <a:lnTo>
                    <a:pt x="1073" y="7310"/>
                  </a:lnTo>
                  <a:lnTo>
                    <a:pt x="1073" y="7388"/>
                  </a:lnTo>
                  <a:lnTo>
                    <a:pt x="1131" y="7388"/>
                  </a:lnTo>
                  <a:lnTo>
                    <a:pt x="1131" y="7465"/>
                  </a:lnTo>
                  <a:lnTo>
                    <a:pt x="1206" y="7465"/>
                  </a:lnTo>
                  <a:lnTo>
                    <a:pt x="1206" y="7543"/>
                  </a:lnTo>
                  <a:lnTo>
                    <a:pt x="1314" y="7543"/>
                  </a:lnTo>
                  <a:lnTo>
                    <a:pt x="1314" y="7621"/>
                  </a:lnTo>
                  <a:lnTo>
                    <a:pt x="1496" y="7621"/>
                  </a:lnTo>
                  <a:lnTo>
                    <a:pt x="1496" y="7699"/>
                  </a:lnTo>
                  <a:lnTo>
                    <a:pt x="1665" y="7699"/>
                  </a:lnTo>
                  <a:lnTo>
                    <a:pt x="1665" y="7777"/>
                  </a:lnTo>
                  <a:lnTo>
                    <a:pt x="1669" y="7777"/>
                  </a:lnTo>
                  <a:lnTo>
                    <a:pt x="1669" y="7699"/>
                  </a:lnTo>
                  <a:lnTo>
                    <a:pt x="1665" y="7699"/>
                  </a:lnTo>
                  <a:lnTo>
                    <a:pt x="1665" y="7621"/>
                  </a:lnTo>
                  <a:lnTo>
                    <a:pt x="1496" y="7621"/>
                  </a:lnTo>
                  <a:lnTo>
                    <a:pt x="1496" y="7543"/>
                  </a:lnTo>
                  <a:lnTo>
                    <a:pt x="1314" y="7543"/>
                  </a:lnTo>
                  <a:lnTo>
                    <a:pt x="1314" y="7465"/>
                  </a:lnTo>
                  <a:lnTo>
                    <a:pt x="1206" y="7465"/>
                  </a:lnTo>
                  <a:lnTo>
                    <a:pt x="1206" y="7388"/>
                  </a:lnTo>
                  <a:lnTo>
                    <a:pt x="1131" y="7388"/>
                  </a:lnTo>
                  <a:lnTo>
                    <a:pt x="1131" y="7310"/>
                  </a:lnTo>
                  <a:lnTo>
                    <a:pt x="1073" y="7310"/>
                  </a:lnTo>
                  <a:lnTo>
                    <a:pt x="1073" y="7232"/>
                  </a:lnTo>
                  <a:lnTo>
                    <a:pt x="1028" y="7232"/>
                  </a:lnTo>
                  <a:lnTo>
                    <a:pt x="1028" y="7154"/>
                  </a:lnTo>
                  <a:lnTo>
                    <a:pt x="990" y="7154"/>
                  </a:lnTo>
                  <a:lnTo>
                    <a:pt x="990" y="7077"/>
                  </a:lnTo>
                  <a:lnTo>
                    <a:pt x="959" y="7077"/>
                  </a:lnTo>
                  <a:lnTo>
                    <a:pt x="959" y="6999"/>
                  </a:lnTo>
                  <a:lnTo>
                    <a:pt x="933" y="6999"/>
                  </a:lnTo>
                  <a:lnTo>
                    <a:pt x="933" y="6921"/>
                  </a:lnTo>
                  <a:lnTo>
                    <a:pt x="913" y="6921"/>
                  </a:lnTo>
                  <a:lnTo>
                    <a:pt x="913" y="6843"/>
                  </a:lnTo>
                  <a:lnTo>
                    <a:pt x="909" y="6843"/>
                  </a:lnTo>
                  <a:lnTo>
                    <a:pt x="909" y="6765"/>
                  </a:lnTo>
                  <a:lnTo>
                    <a:pt x="909" y="6688"/>
                  </a:lnTo>
                  <a:lnTo>
                    <a:pt x="908" y="6688"/>
                  </a:lnTo>
                  <a:lnTo>
                    <a:pt x="908" y="6610"/>
                  </a:lnTo>
                  <a:lnTo>
                    <a:pt x="908" y="6532"/>
                  </a:lnTo>
                  <a:lnTo>
                    <a:pt x="906" y="6532"/>
                  </a:lnTo>
                  <a:lnTo>
                    <a:pt x="906" y="6454"/>
                  </a:lnTo>
                  <a:lnTo>
                    <a:pt x="906" y="6377"/>
                  </a:lnTo>
                  <a:lnTo>
                    <a:pt x="904" y="6377"/>
                  </a:lnTo>
                  <a:lnTo>
                    <a:pt x="904" y="6299"/>
                  </a:lnTo>
                  <a:lnTo>
                    <a:pt x="903" y="6299"/>
                  </a:lnTo>
                  <a:lnTo>
                    <a:pt x="903" y="6221"/>
                  </a:lnTo>
                  <a:lnTo>
                    <a:pt x="902" y="6221"/>
                  </a:lnTo>
                  <a:lnTo>
                    <a:pt x="902" y="6143"/>
                  </a:lnTo>
                  <a:lnTo>
                    <a:pt x="901" y="6143"/>
                  </a:lnTo>
                  <a:lnTo>
                    <a:pt x="901" y="6066"/>
                  </a:lnTo>
                  <a:lnTo>
                    <a:pt x="899" y="6066"/>
                  </a:lnTo>
                  <a:lnTo>
                    <a:pt x="899" y="5988"/>
                  </a:lnTo>
                  <a:lnTo>
                    <a:pt x="897" y="5988"/>
                  </a:lnTo>
                  <a:lnTo>
                    <a:pt x="897" y="5910"/>
                  </a:lnTo>
                  <a:lnTo>
                    <a:pt x="896" y="5910"/>
                  </a:lnTo>
                  <a:lnTo>
                    <a:pt x="896" y="5832"/>
                  </a:lnTo>
                  <a:lnTo>
                    <a:pt x="894" y="5832"/>
                  </a:lnTo>
                  <a:lnTo>
                    <a:pt x="894" y="5754"/>
                  </a:lnTo>
                  <a:lnTo>
                    <a:pt x="892" y="5754"/>
                  </a:lnTo>
                  <a:lnTo>
                    <a:pt x="892" y="5677"/>
                  </a:lnTo>
                  <a:lnTo>
                    <a:pt x="890" y="5677"/>
                  </a:lnTo>
                  <a:lnTo>
                    <a:pt x="890" y="5599"/>
                  </a:lnTo>
                  <a:lnTo>
                    <a:pt x="888" y="5599"/>
                  </a:lnTo>
                  <a:lnTo>
                    <a:pt x="888" y="5521"/>
                  </a:lnTo>
                  <a:lnTo>
                    <a:pt x="887" y="5521"/>
                  </a:lnTo>
                  <a:lnTo>
                    <a:pt x="887" y="5443"/>
                  </a:lnTo>
                  <a:lnTo>
                    <a:pt x="885" y="5443"/>
                  </a:lnTo>
                  <a:lnTo>
                    <a:pt x="885" y="5366"/>
                  </a:lnTo>
                  <a:lnTo>
                    <a:pt x="883" y="5366"/>
                  </a:lnTo>
                  <a:lnTo>
                    <a:pt x="883" y="5288"/>
                  </a:lnTo>
                  <a:lnTo>
                    <a:pt x="881" y="5288"/>
                  </a:lnTo>
                  <a:lnTo>
                    <a:pt x="881" y="5210"/>
                  </a:lnTo>
                  <a:lnTo>
                    <a:pt x="879" y="5210"/>
                  </a:lnTo>
                  <a:lnTo>
                    <a:pt x="879" y="5132"/>
                  </a:lnTo>
                  <a:lnTo>
                    <a:pt x="876" y="5132"/>
                  </a:lnTo>
                  <a:lnTo>
                    <a:pt x="876" y="5055"/>
                  </a:lnTo>
                  <a:lnTo>
                    <a:pt x="874" y="5055"/>
                  </a:lnTo>
                  <a:lnTo>
                    <a:pt x="874" y="4977"/>
                  </a:lnTo>
                  <a:lnTo>
                    <a:pt x="871" y="4977"/>
                  </a:lnTo>
                  <a:lnTo>
                    <a:pt x="871" y="4899"/>
                  </a:lnTo>
                  <a:lnTo>
                    <a:pt x="868" y="4899"/>
                  </a:lnTo>
                  <a:lnTo>
                    <a:pt x="868" y="4821"/>
                  </a:lnTo>
                  <a:lnTo>
                    <a:pt x="866" y="4821"/>
                  </a:lnTo>
                  <a:lnTo>
                    <a:pt x="866" y="4743"/>
                  </a:lnTo>
                  <a:lnTo>
                    <a:pt x="865" y="4743"/>
                  </a:lnTo>
                  <a:lnTo>
                    <a:pt x="865" y="4666"/>
                  </a:lnTo>
                  <a:lnTo>
                    <a:pt x="863" y="4666"/>
                  </a:lnTo>
                  <a:lnTo>
                    <a:pt x="863" y="4588"/>
                  </a:lnTo>
                  <a:lnTo>
                    <a:pt x="859" y="4588"/>
                  </a:lnTo>
                  <a:lnTo>
                    <a:pt x="859" y="4510"/>
                  </a:lnTo>
                  <a:lnTo>
                    <a:pt x="857" y="4510"/>
                  </a:lnTo>
                  <a:lnTo>
                    <a:pt x="857" y="4432"/>
                  </a:lnTo>
                  <a:lnTo>
                    <a:pt x="854" y="4432"/>
                  </a:lnTo>
                  <a:lnTo>
                    <a:pt x="854" y="4355"/>
                  </a:lnTo>
                  <a:lnTo>
                    <a:pt x="850" y="4355"/>
                  </a:lnTo>
                  <a:lnTo>
                    <a:pt x="850" y="4277"/>
                  </a:lnTo>
                  <a:lnTo>
                    <a:pt x="848" y="4277"/>
                  </a:lnTo>
                  <a:lnTo>
                    <a:pt x="848" y="4199"/>
                  </a:lnTo>
                  <a:lnTo>
                    <a:pt x="847" y="4199"/>
                  </a:lnTo>
                  <a:lnTo>
                    <a:pt x="847" y="4121"/>
                  </a:lnTo>
                  <a:lnTo>
                    <a:pt x="844" y="4121"/>
                  </a:lnTo>
                  <a:lnTo>
                    <a:pt x="844" y="4044"/>
                  </a:lnTo>
                  <a:lnTo>
                    <a:pt x="841" y="4044"/>
                  </a:lnTo>
                  <a:lnTo>
                    <a:pt x="841" y="3966"/>
                  </a:lnTo>
                  <a:lnTo>
                    <a:pt x="836" y="3966"/>
                  </a:lnTo>
                  <a:lnTo>
                    <a:pt x="836" y="3888"/>
                  </a:lnTo>
                  <a:lnTo>
                    <a:pt x="834" y="3888"/>
                  </a:lnTo>
                  <a:lnTo>
                    <a:pt x="834" y="3810"/>
                  </a:lnTo>
                  <a:lnTo>
                    <a:pt x="833" y="3810"/>
                  </a:lnTo>
                  <a:lnTo>
                    <a:pt x="833" y="3732"/>
                  </a:lnTo>
                  <a:lnTo>
                    <a:pt x="831" y="3732"/>
                  </a:lnTo>
                  <a:lnTo>
                    <a:pt x="831" y="3655"/>
                  </a:lnTo>
                  <a:lnTo>
                    <a:pt x="827" y="3655"/>
                  </a:lnTo>
                  <a:lnTo>
                    <a:pt x="827" y="3577"/>
                  </a:lnTo>
                  <a:lnTo>
                    <a:pt x="823" y="3577"/>
                  </a:lnTo>
                  <a:lnTo>
                    <a:pt x="823" y="3499"/>
                  </a:lnTo>
                  <a:lnTo>
                    <a:pt x="821" y="3499"/>
                  </a:lnTo>
                  <a:lnTo>
                    <a:pt x="821" y="3421"/>
                  </a:lnTo>
                  <a:lnTo>
                    <a:pt x="820" y="3421"/>
                  </a:lnTo>
                  <a:lnTo>
                    <a:pt x="820" y="3344"/>
                  </a:lnTo>
                  <a:lnTo>
                    <a:pt x="817" y="3344"/>
                  </a:lnTo>
                  <a:lnTo>
                    <a:pt x="817" y="3266"/>
                  </a:lnTo>
                  <a:lnTo>
                    <a:pt x="814" y="3266"/>
                  </a:lnTo>
                  <a:lnTo>
                    <a:pt x="814" y="3188"/>
                  </a:lnTo>
                  <a:lnTo>
                    <a:pt x="811" y="3188"/>
                  </a:lnTo>
                  <a:lnTo>
                    <a:pt x="811" y="3110"/>
                  </a:lnTo>
                  <a:lnTo>
                    <a:pt x="809" y="3110"/>
                  </a:lnTo>
                  <a:lnTo>
                    <a:pt x="809" y="3033"/>
                  </a:lnTo>
                  <a:lnTo>
                    <a:pt x="805" y="3033"/>
                  </a:lnTo>
                  <a:lnTo>
                    <a:pt x="805" y="2955"/>
                  </a:lnTo>
                  <a:lnTo>
                    <a:pt x="803" y="2955"/>
                  </a:lnTo>
                  <a:lnTo>
                    <a:pt x="803" y="2877"/>
                  </a:lnTo>
                  <a:lnTo>
                    <a:pt x="801" y="2877"/>
                  </a:lnTo>
                  <a:lnTo>
                    <a:pt x="801" y="2799"/>
                  </a:lnTo>
                  <a:lnTo>
                    <a:pt x="800" y="2799"/>
                  </a:lnTo>
                  <a:lnTo>
                    <a:pt x="800" y="2721"/>
                  </a:lnTo>
                  <a:lnTo>
                    <a:pt x="796" y="2721"/>
                  </a:lnTo>
                  <a:lnTo>
                    <a:pt x="796" y="2644"/>
                  </a:lnTo>
                  <a:lnTo>
                    <a:pt x="794" y="2644"/>
                  </a:lnTo>
                  <a:lnTo>
                    <a:pt x="794" y="2566"/>
                  </a:lnTo>
                  <a:lnTo>
                    <a:pt x="792" y="2566"/>
                  </a:lnTo>
                  <a:lnTo>
                    <a:pt x="792" y="2488"/>
                  </a:lnTo>
                  <a:lnTo>
                    <a:pt x="789" y="2488"/>
                  </a:lnTo>
                  <a:lnTo>
                    <a:pt x="789" y="2410"/>
                  </a:lnTo>
                  <a:lnTo>
                    <a:pt x="786" y="2410"/>
                  </a:lnTo>
                  <a:lnTo>
                    <a:pt x="786" y="2333"/>
                  </a:lnTo>
                  <a:lnTo>
                    <a:pt x="784" y="2333"/>
                  </a:lnTo>
                  <a:lnTo>
                    <a:pt x="784" y="2255"/>
                  </a:lnTo>
                  <a:lnTo>
                    <a:pt x="782" y="2255"/>
                  </a:lnTo>
                  <a:lnTo>
                    <a:pt x="782" y="2177"/>
                  </a:lnTo>
                  <a:lnTo>
                    <a:pt x="781" y="2177"/>
                  </a:lnTo>
                  <a:lnTo>
                    <a:pt x="781" y="2099"/>
                  </a:lnTo>
                  <a:lnTo>
                    <a:pt x="780" y="2099"/>
                  </a:lnTo>
                  <a:lnTo>
                    <a:pt x="780" y="2022"/>
                  </a:lnTo>
                  <a:lnTo>
                    <a:pt x="777" y="2022"/>
                  </a:lnTo>
                  <a:lnTo>
                    <a:pt x="777" y="1944"/>
                  </a:lnTo>
                  <a:lnTo>
                    <a:pt x="775" y="1944"/>
                  </a:lnTo>
                  <a:lnTo>
                    <a:pt x="775" y="1866"/>
                  </a:lnTo>
                  <a:lnTo>
                    <a:pt x="774" y="1866"/>
                  </a:lnTo>
                  <a:lnTo>
                    <a:pt x="774" y="1788"/>
                  </a:lnTo>
                  <a:lnTo>
                    <a:pt x="771" y="1788"/>
                  </a:lnTo>
                  <a:lnTo>
                    <a:pt x="771" y="1710"/>
                  </a:lnTo>
                  <a:lnTo>
                    <a:pt x="770" y="1710"/>
                  </a:lnTo>
                  <a:lnTo>
                    <a:pt x="770" y="1633"/>
                  </a:lnTo>
                  <a:lnTo>
                    <a:pt x="768" y="1633"/>
                  </a:lnTo>
                  <a:lnTo>
                    <a:pt x="768" y="1555"/>
                  </a:lnTo>
                  <a:lnTo>
                    <a:pt x="767" y="1555"/>
                  </a:lnTo>
                  <a:lnTo>
                    <a:pt x="767" y="1477"/>
                  </a:lnTo>
                  <a:lnTo>
                    <a:pt x="766" y="1477"/>
                  </a:lnTo>
                  <a:lnTo>
                    <a:pt x="766" y="1399"/>
                  </a:lnTo>
                  <a:lnTo>
                    <a:pt x="764" y="1399"/>
                  </a:lnTo>
                  <a:lnTo>
                    <a:pt x="764" y="1322"/>
                  </a:lnTo>
                  <a:lnTo>
                    <a:pt x="763" y="1322"/>
                  </a:lnTo>
                  <a:lnTo>
                    <a:pt x="763" y="1244"/>
                  </a:lnTo>
                  <a:lnTo>
                    <a:pt x="762" y="1244"/>
                  </a:lnTo>
                  <a:lnTo>
                    <a:pt x="762" y="1166"/>
                  </a:lnTo>
                  <a:lnTo>
                    <a:pt x="761" y="1166"/>
                  </a:lnTo>
                  <a:lnTo>
                    <a:pt x="761" y="1088"/>
                  </a:lnTo>
                  <a:lnTo>
                    <a:pt x="760" y="1088"/>
                  </a:lnTo>
                  <a:lnTo>
                    <a:pt x="760" y="1011"/>
                  </a:lnTo>
                  <a:lnTo>
                    <a:pt x="759" y="1011"/>
                  </a:lnTo>
                  <a:lnTo>
                    <a:pt x="759" y="933"/>
                  </a:lnTo>
                  <a:lnTo>
                    <a:pt x="759" y="855"/>
                  </a:lnTo>
                  <a:lnTo>
                    <a:pt x="758" y="855"/>
                  </a:lnTo>
                  <a:lnTo>
                    <a:pt x="758" y="777"/>
                  </a:lnTo>
                  <a:lnTo>
                    <a:pt x="755" y="777"/>
                  </a:lnTo>
                  <a:lnTo>
                    <a:pt x="755" y="699"/>
                  </a:lnTo>
                  <a:lnTo>
                    <a:pt x="734" y="699"/>
                  </a:lnTo>
                  <a:lnTo>
                    <a:pt x="734" y="622"/>
                  </a:lnTo>
                  <a:lnTo>
                    <a:pt x="707" y="622"/>
                  </a:lnTo>
                  <a:lnTo>
                    <a:pt x="707" y="544"/>
                  </a:lnTo>
                  <a:lnTo>
                    <a:pt x="676" y="544"/>
                  </a:lnTo>
                  <a:lnTo>
                    <a:pt x="676" y="466"/>
                  </a:lnTo>
                  <a:lnTo>
                    <a:pt x="639" y="466"/>
                  </a:lnTo>
                  <a:lnTo>
                    <a:pt x="639" y="388"/>
                  </a:lnTo>
                  <a:lnTo>
                    <a:pt x="593" y="388"/>
                  </a:lnTo>
                  <a:lnTo>
                    <a:pt x="593" y="311"/>
                  </a:lnTo>
                  <a:lnTo>
                    <a:pt x="535" y="311"/>
                  </a:lnTo>
                  <a:lnTo>
                    <a:pt x="535" y="233"/>
                  </a:lnTo>
                  <a:lnTo>
                    <a:pt x="459" y="233"/>
                  </a:lnTo>
                  <a:lnTo>
                    <a:pt x="459" y="155"/>
                  </a:lnTo>
                  <a:lnTo>
                    <a:pt x="350" y="155"/>
                  </a:lnTo>
                  <a:lnTo>
                    <a:pt x="350" y="77"/>
                  </a:lnTo>
                  <a:lnTo>
                    <a:pt x="166" y="77"/>
                  </a:lnTo>
                  <a:lnTo>
                    <a:pt x="166" y="0"/>
                  </a:lnTo>
                  <a:lnTo>
                    <a:pt x="0" y="0"/>
                  </a:lnTo>
                </a:path>
              </a:pathLst>
            </a:custGeom>
            <a:noFill/>
            <a:ln w="30163">
              <a:solidFill>
                <a:srgbClr val="0066FF"/>
              </a:solidFill>
              <a:round/>
              <a:headEnd/>
              <a:tailEnd/>
            </a:ln>
            <a:extLst>
              <a:ext uri="{909E8E84-426E-40DD-AFC4-6F175D3DCCD1}">
                <a14:hiddenFill xmlns:a14="http://schemas.microsoft.com/office/drawing/2010/main">
                  <a:solidFill>
                    <a:srgbClr val="FFFFFF"/>
                  </a:solidFill>
                </a14:hiddenFill>
              </a:ext>
            </a:extLst>
          </p:spPr>
          <p:txBody>
            <a:bodyPr rot="10800000"/>
            <a:lstStyle/>
            <a:p>
              <a:endParaRPr lang="en-US"/>
            </a:p>
          </p:txBody>
        </p:sp>
        <p:sp>
          <p:nvSpPr>
            <p:cNvPr id="262196" name="Text Box 34"/>
            <p:cNvSpPr txBox="1">
              <a:spLocks noChangeArrowheads="1"/>
            </p:cNvSpPr>
            <p:nvPr/>
          </p:nvSpPr>
          <p:spPr bwMode="auto">
            <a:xfrm>
              <a:off x="1177" y="3051"/>
              <a:ext cx="1814"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2400">
                  <a:latin typeface="Times New Roman" panose="02020603050405020304" pitchFamily="18" charset="0"/>
                </a:rPr>
                <a:t>Particular dependence</a:t>
              </a:r>
            </a:p>
          </p:txBody>
        </p:sp>
      </p:grpSp>
      <p:sp>
        <p:nvSpPr>
          <p:cNvPr id="78" name="TextBox 77"/>
          <p:cNvSpPr txBox="1">
            <a:spLocks noChangeArrowheads="1"/>
          </p:cNvSpPr>
          <p:nvPr/>
        </p:nvSpPr>
        <p:spPr bwMode="auto">
          <a:xfrm rot="-5400000">
            <a:off x="-388938" y="1379538"/>
            <a:ext cx="2606675"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4400">
                <a:latin typeface="Arial" panose="020B0604020202020204" pitchFamily="34" charset="0"/>
              </a:rPr>
              <a:t>Imprecise</a:t>
            </a:r>
          </a:p>
        </p:txBody>
      </p:sp>
      <p:sp>
        <p:nvSpPr>
          <p:cNvPr id="79" name="TextBox 78"/>
          <p:cNvSpPr txBox="1">
            <a:spLocks noChangeArrowheads="1"/>
          </p:cNvSpPr>
          <p:nvPr/>
        </p:nvSpPr>
        <p:spPr bwMode="auto">
          <a:xfrm rot="-5400000">
            <a:off x="-109538" y="4605338"/>
            <a:ext cx="2047875"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4400">
                <a:latin typeface="Arial" panose="020B0604020202020204" pitchFamily="34" charset="0"/>
              </a:rPr>
              <a:t>Precise</a:t>
            </a:r>
          </a:p>
        </p:txBody>
      </p:sp>
      <p:grpSp>
        <p:nvGrpSpPr>
          <p:cNvPr id="262154" name="Group 191"/>
          <p:cNvGrpSpPr>
            <a:grpSpLocks/>
          </p:cNvGrpSpPr>
          <p:nvPr/>
        </p:nvGrpSpPr>
        <p:grpSpPr bwMode="auto">
          <a:xfrm>
            <a:off x="1968500" y="3227388"/>
            <a:ext cx="2355850" cy="1427162"/>
            <a:chOff x="1240" y="2033"/>
            <a:chExt cx="1484" cy="899"/>
          </a:xfrm>
        </p:grpSpPr>
        <p:sp>
          <p:nvSpPr>
            <p:cNvPr id="2" name="AutoShape 2"/>
            <p:cNvSpPr>
              <a:spLocks noChangeArrowheads="1"/>
            </p:cNvSpPr>
            <p:nvPr/>
          </p:nvSpPr>
          <p:spPr bwMode="auto">
            <a:xfrm>
              <a:off x="1283" y="2305"/>
              <a:ext cx="1420" cy="619"/>
            </a:xfrm>
            <a:prstGeom prst="parallelogram">
              <a:avLst>
                <a:gd name="adj" fmla="val 85284"/>
              </a:avLst>
            </a:prstGeom>
            <a:solidFill>
              <a:schemeClr val="bg1">
                <a:lumMod val="85000"/>
              </a:schemeClr>
            </a:solidFill>
            <a:ln w="38100">
              <a:solidFill>
                <a:schemeClr val="bg1">
                  <a:lumMod val="85000"/>
                </a:schemeClr>
              </a:solidFill>
              <a:miter lim="800000"/>
              <a:headEnd/>
              <a:tailEnd/>
            </a:ln>
          </p:spPr>
          <p:txBody>
            <a:bodyPr wrap="none" anchor="ctr"/>
            <a:lstStyle/>
            <a:p>
              <a:pPr algn="ctr">
                <a:defRPr/>
              </a:pPr>
              <a:endParaRPr lang="en-US" sz="2000">
                <a:solidFill>
                  <a:srgbClr val="111111"/>
                </a:solidFill>
                <a:latin typeface="Times New Roman" pitchFamily="18" charset="0"/>
              </a:endParaRPr>
            </a:p>
          </p:txBody>
        </p:sp>
        <p:sp>
          <p:nvSpPr>
            <p:cNvPr id="262178" name="Line 10"/>
            <p:cNvSpPr>
              <a:spLocks noChangeShapeType="1"/>
            </p:cNvSpPr>
            <p:nvPr/>
          </p:nvSpPr>
          <p:spPr bwMode="auto">
            <a:xfrm rot="-5400000">
              <a:off x="923" y="2613"/>
              <a:ext cx="634"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2179" name="Line 37"/>
            <p:cNvSpPr>
              <a:spLocks noChangeShapeType="1"/>
            </p:cNvSpPr>
            <p:nvPr/>
          </p:nvSpPr>
          <p:spPr bwMode="auto">
            <a:xfrm>
              <a:off x="1241" y="2932"/>
              <a:ext cx="1443"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2180" name="Text Box 34"/>
            <p:cNvSpPr txBox="1">
              <a:spLocks noChangeArrowheads="1"/>
            </p:cNvSpPr>
            <p:nvPr/>
          </p:nvSpPr>
          <p:spPr bwMode="auto">
            <a:xfrm>
              <a:off x="1589" y="2033"/>
              <a:ext cx="659"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2400">
                  <a:latin typeface="Times New Roman" panose="02020603050405020304" pitchFamily="18" charset="0"/>
                </a:rPr>
                <a:t>Perfect</a:t>
              </a:r>
            </a:p>
          </p:txBody>
        </p:sp>
        <p:sp>
          <p:nvSpPr>
            <p:cNvPr id="262181" name="Line 71"/>
            <p:cNvSpPr>
              <a:spLocks noChangeShapeType="1"/>
            </p:cNvSpPr>
            <p:nvPr/>
          </p:nvSpPr>
          <p:spPr bwMode="auto">
            <a:xfrm flipV="1">
              <a:off x="1267" y="2294"/>
              <a:ext cx="1457" cy="630"/>
            </a:xfrm>
            <a:prstGeom prst="line">
              <a:avLst/>
            </a:prstGeom>
            <a:noFill/>
            <a:ln w="38100">
              <a:solidFill>
                <a:srgbClr val="0066FF"/>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62155" name="Group 190"/>
          <p:cNvGrpSpPr>
            <a:grpSpLocks/>
          </p:cNvGrpSpPr>
          <p:nvPr/>
        </p:nvGrpSpPr>
        <p:grpSpPr bwMode="auto">
          <a:xfrm>
            <a:off x="5472113" y="4843463"/>
            <a:ext cx="2598737" cy="2090737"/>
            <a:chOff x="3447" y="3051"/>
            <a:chExt cx="1637" cy="1317"/>
          </a:xfrm>
        </p:grpSpPr>
        <p:sp>
          <p:nvSpPr>
            <p:cNvPr id="3" name="AutoShape 2"/>
            <p:cNvSpPr>
              <a:spLocks noChangeArrowheads="1"/>
            </p:cNvSpPr>
            <p:nvPr/>
          </p:nvSpPr>
          <p:spPr bwMode="auto">
            <a:xfrm>
              <a:off x="3578" y="3323"/>
              <a:ext cx="1420" cy="619"/>
            </a:xfrm>
            <a:prstGeom prst="parallelogram">
              <a:avLst>
                <a:gd name="adj" fmla="val 85284"/>
              </a:avLst>
            </a:prstGeom>
            <a:solidFill>
              <a:schemeClr val="bg1">
                <a:lumMod val="85000"/>
              </a:schemeClr>
            </a:solidFill>
            <a:ln w="38100">
              <a:solidFill>
                <a:schemeClr val="bg1">
                  <a:lumMod val="85000"/>
                </a:schemeClr>
              </a:solidFill>
              <a:miter lim="800000"/>
              <a:headEnd/>
              <a:tailEnd/>
            </a:ln>
          </p:spPr>
          <p:txBody>
            <a:bodyPr wrap="none" anchor="ctr"/>
            <a:lstStyle/>
            <a:p>
              <a:pPr algn="ctr">
                <a:defRPr/>
              </a:pPr>
              <a:endParaRPr lang="en-US" sz="2000">
                <a:solidFill>
                  <a:srgbClr val="111111"/>
                </a:solidFill>
                <a:latin typeface="Times New Roman" pitchFamily="18" charset="0"/>
              </a:endParaRPr>
            </a:p>
          </p:txBody>
        </p:sp>
        <p:sp>
          <p:nvSpPr>
            <p:cNvPr id="262166" name="Text Box 3"/>
            <p:cNvSpPr txBox="1">
              <a:spLocks noChangeArrowheads="1"/>
            </p:cNvSpPr>
            <p:nvPr/>
          </p:nvSpPr>
          <p:spPr bwMode="auto">
            <a:xfrm>
              <a:off x="3703" y="3950"/>
              <a:ext cx="276"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ctr" eaLnBrk="1" hangingPunct="1"/>
              <a:r>
                <a:rPr lang="en-US" altLang="en-US" sz="2000">
                  <a:latin typeface="Times New Roman" panose="02020603050405020304" pitchFamily="18" charset="0"/>
                </a:rPr>
                <a:t>10</a:t>
              </a:r>
            </a:p>
          </p:txBody>
        </p:sp>
        <p:sp>
          <p:nvSpPr>
            <p:cNvPr id="262167" name="Text Box 4"/>
            <p:cNvSpPr txBox="1">
              <a:spLocks noChangeArrowheads="1"/>
            </p:cNvSpPr>
            <p:nvPr/>
          </p:nvSpPr>
          <p:spPr bwMode="auto">
            <a:xfrm>
              <a:off x="3979" y="3950"/>
              <a:ext cx="276"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ctr" eaLnBrk="1" hangingPunct="1"/>
              <a:r>
                <a:rPr lang="en-US" altLang="en-US" sz="2000">
                  <a:latin typeface="Times New Roman" panose="02020603050405020304" pitchFamily="18" charset="0"/>
                </a:rPr>
                <a:t>20</a:t>
              </a:r>
            </a:p>
          </p:txBody>
        </p:sp>
        <p:sp>
          <p:nvSpPr>
            <p:cNvPr id="262168" name="Text Box 5"/>
            <p:cNvSpPr txBox="1">
              <a:spLocks noChangeArrowheads="1"/>
            </p:cNvSpPr>
            <p:nvPr/>
          </p:nvSpPr>
          <p:spPr bwMode="auto">
            <a:xfrm>
              <a:off x="4255" y="3950"/>
              <a:ext cx="276"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ctr" eaLnBrk="1" hangingPunct="1"/>
              <a:r>
                <a:rPr lang="en-US" altLang="en-US" sz="2000">
                  <a:latin typeface="Times New Roman" panose="02020603050405020304" pitchFamily="18" charset="0"/>
                </a:rPr>
                <a:t>30</a:t>
              </a:r>
            </a:p>
          </p:txBody>
        </p:sp>
        <p:sp>
          <p:nvSpPr>
            <p:cNvPr id="262169" name="Text Box 6"/>
            <p:cNvSpPr txBox="1">
              <a:spLocks noChangeArrowheads="1"/>
            </p:cNvSpPr>
            <p:nvPr/>
          </p:nvSpPr>
          <p:spPr bwMode="auto">
            <a:xfrm>
              <a:off x="4532" y="3950"/>
              <a:ext cx="276"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ctr" eaLnBrk="1" hangingPunct="1"/>
              <a:r>
                <a:rPr lang="en-US" altLang="en-US" sz="2000">
                  <a:latin typeface="Times New Roman" panose="02020603050405020304" pitchFamily="18" charset="0"/>
                </a:rPr>
                <a:t>40</a:t>
              </a:r>
            </a:p>
          </p:txBody>
        </p:sp>
        <p:sp>
          <p:nvSpPr>
            <p:cNvPr id="262170" name="Text Box 7"/>
            <p:cNvSpPr txBox="1">
              <a:spLocks noChangeArrowheads="1"/>
            </p:cNvSpPr>
            <p:nvPr/>
          </p:nvSpPr>
          <p:spPr bwMode="auto">
            <a:xfrm>
              <a:off x="4808" y="3950"/>
              <a:ext cx="276"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ctr" eaLnBrk="1" hangingPunct="1"/>
              <a:r>
                <a:rPr lang="en-US" altLang="en-US" sz="2000">
                  <a:latin typeface="Times New Roman" panose="02020603050405020304" pitchFamily="18" charset="0"/>
                </a:rPr>
                <a:t>50</a:t>
              </a:r>
            </a:p>
          </p:txBody>
        </p:sp>
        <p:sp>
          <p:nvSpPr>
            <p:cNvPr id="262171" name="Text Box 8"/>
            <p:cNvSpPr txBox="1">
              <a:spLocks noChangeArrowheads="1"/>
            </p:cNvSpPr>
            <p:nvPr/>
          </p:nvSpPr>
          <p:spPr bwMode="auto">
            <a:xfrm>
              <a:off x="3447" y="3950"/>
              <a:ext cx="196"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ctr" eaLnBrk="1" hangingPunct="1"/>
              <a:r>
                <a:rPr lang="en-US" altLang="en-US" sz="2000">
                  <a:latin typeface="Times New Roman" panose="02020603050405020304" pitchFamily="18" charset="0"/>
                </a:rPr>
                <a:t>0</a:t>
              </a:r>
            </a:p>
          </p:txBody>
        </p:sp>
        <p:sp>
          <p:nvSpPr>
            <p:cNvPr id="262172" name="Text Box 9"/>
            <p:cNvSpPr txBox="1">
              <a:spLocks noChangeArrowheads="1"/>
            </p:cNvSpPr>
            <p:nvPr/>
          </p:nvSpPr>
          <p:spPr bwMode="auto">
            <a:xfrm>
              <a:off x="3973" y="4118"/>
              <a:ext cx="491"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ctr" eaLnBrk="1" hangingPunct="1"/>
              <a:r>
                <a:rPr lang="en-US" altLang="en-US" sz="2000" i="1">
                  <a:latin typeface="Times New Roman" panose="02020603050405020304" pitchFamily="18" charset="0"/>
                </a:rPr>
                <a:t>X + Y</a:t>
              </a:r>
            </a:p>
          </p:txBody>
        </p:sp>
        <p:sp>
          <p:nvSpPr>
            <p:cNvPr id="262173" name="Line 10"/>
            <p:cNvSpPr>
              <a:spLocks noChangeShapeType="1"/>
            </p:cNvSpPr>
            <p:nvPr/>
          </p:nvSpPr>
          <p:spPr bwMode="auto">
            <a:xfrm rot="-5400000">
              <a:off x="3218" y="3631"/>
              <a:ext cx="634"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2174" name="Line 37"/>
            <p:cNvSpPr>
              <a:spLocks noChangeShapeType="1"/>
            </p:cNvSpPr>
            <p:nvPr/>
          </p:nvSpPr>
          <p:spPr bwMode="auto">
            <a:xfrm>
              <a:off x="3536" y="3950"/>
              <a:ext cx="1443"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2175" name="Text Box 34"/>
            <p:cNvSpPr txBox="1">
              <a:spLocks noChangeArrowheads="1"/>
            </p:cNvSpPr>
            <p:nvPr/>
          </p:nvSpPr>
          <p:spPr bwMode="auto">
            <a:xfrm>
              <a:off x="3843" y="3051"/>
              <a:ext cx="809"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2400">
                  <a:latin typeface="Times New Roman" panose="02020603050405020304" pitchFamily="18" charset="0"/>
                </a:rPr>
                <a:t>Opposite</a:t>
              </a:r>
            </a:p>
          </p:txBody>
        </p:sp>
        <p:sp>
          <p:nvSpPr>
            <p:cNvPr id="262176" name="Line 83"/>
            <p:cNvSpPr>
              <a:spLocks noChangeShapeType="1"/>
            </p:cNvSpPr>
            <p:nvPr/>
          </p:nvSpPr>
          <p:spPr bwMode="auto">
            <a:xfrm flipV="1">
              <a:off x="4245" y="3307"/>
              <a:ext cx="6" cy="637"/>
            </a:xfrm>
            <a:prstGeom prst="line">
              <a:avLst/>
            </a:prstGeom>
            <a:noFill/>
            <a:ln w="38100">
              <a:solidFill>
                <a:srgbClr val="0066FF"/>
              </a:solidFill>
              <a:round/>
              <a:headEnd/>
              <a:tailEnd/>
            </a:ln>
            <a:extLst>
              <a:ext uri="{909E8E84-426E-40DD-AFC4-6F175D3DCCD1}">
                <a14:hiddenFill xmlns:a14="http://schemas.microsoft.com/office/drawing/2010/main">
                  <a:noFill/>
                </a14:hiddenFill>
              </a:ext>
            </a:extLst>
          </p:spPr>
          <p:txBody>
            <a:bodyPr/>
            <a:lstStyle/>
            <a:p>
              <a:endParaRPr lang="en-US"/>
            </a:p>
          </p:txBody>
        </p:sp>
      </p:grpSp>
      <p:sp>
        <p:nvSpPr>
          <p:cNvPr id="352" name="AutoShape 2"/>
          <p:cNvSpPr>
            <a:spLocks noChangeArrowheads="1"/>
          </p:cNvSpPr>
          <p:nvPr/>
        </p:nvSpPr>
        <p:spPr bwMode="auto">
          <a:xfrm>
            <a:off x="5678488" y="3660775"/>
            <a:ext cx="2254250" cy="982663"/>
          </a:xfrm>
          <a:prstGeom prst="parallelogram">
            <a:avLst>
              <a:gd name="adj" fmla="val 85284"/>
            </a:avLst>
          </a:prstGeom>
          <a:solidFill>
            <a:schemeClr val="bg1">
              <a:lumMod val="85000"/>
            </a:schemeClr>
          </a:solidFill>
          <a:ln w="38100">
            <a:solidFill>
              <a:schemeClr val="bg1">
                <a:lumMod val="85000"/>
              </a:schemeClr>
            </a:solidFill>
            <a:miter lim="800000"/>
            <a:headEnd/>
            <a:tailEnd/>
          </a:ln>
        </p:spPr>
        <p:txBody>
          <a:bodyPr wrap="none" anchor="ctr"/>
          <a:lstStyle/>
          <a:p>
            <a:pPr algn="ctr">
              <a:defRPr/>
            </a:pPr>
            <a:endParaRPr lang="en-US" sz="2000">
              <a:solidFill>
                <a:srgbClr val="111111"/>
              </a:solidFill>
              <a:latin typeface="Times New Roman" pitchFamily="18" charset="0"/>
            </a:endParaRPr>
          </a:p>
        </p:txBody>
      </p:sp>
      <p:sp>
        <p:nvSpPr>
          <p:cNvPr id="262157" name="Line 10"/>
          <p:cNvSpPr>
            <a:spLocks noChangeShapeType="1"/>
          </p:cNvSpPr>
          <p:nvPr/>
        </p:nvSpPr>
        <p:spPr bwMode="auto">
          <a:xfrm rot="-5400000">
            <a:off x="5106987" y="4149726"/>
            <a:ext cx="1006475"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2158" name="Line 37"/>
          <p:cNvSpPr>
            <a:spLocks noChangeShapeType="1"/>
          </p:cNvSpPr>
          <p:nvPr/>
        </p:nvSpPr>
        <p:spPr bwMode="auto">
          <a:xfrm>
            <a:off x="5611813" y="4656138"/>
            <a:ext cx="2290762"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2159" name="Freeform 19"/>
          <p:cNvSpPr>
            <a:spLocks/>
          </p:cNvSpPr>
          <p:nvPr/>
        </p:nvSpPr>
        <p:spPr bwMode="auto">
          <a:xfrm flipV="1">
            <a:off x="5661025" y="3649663"/>
            <a:ext cx="2292350" cy="998537"/>
          </a:xfrm>
          <a:custGeom>
            <a:avLst/>
            <a:gdLst>
              <a:gd name="T0" fmla="*/ 2147483647 w 6149"/>
              <a:gd name="T1" fmla="*/ 0 h 7777"/>
              <a:gd name="T2" fmla="*/ 2147483647 w 6149"/>
              <a:gd name="T3" fmla="*/ 0 h 7777"/>
              <a:gd name="T4" fmla="*/ 2147483647 w 6149"/>
              <a:gd name="T5" fmla="*/ 0 h 7777"/>
              <a:gd name="T6" fmla="*/ 2147483647 w 6149"/>
              <a:gd name="T7" fmla="*/ 0 h 7777"/>
              <a:gd name="T8" fmla="*/ 2147483647 w 6149"/>
              <a:gd name="T9" fmla="*/ 0 h 7777"/>
              <a:gd name="T10" fmla="*/ 2147483647 w 6149"/>
              <a:gd name="T11" fmla="*/ 0 h 7777"/>
              <a:gd name="T12" fmla="*/ 2147483647 w 6149"/>
              <a:gd name="T13" fmla="*/ 0 h 7777"/>
              <a:gd name="T14" fmla="*/ 2147483647 w 6149"/>
              <a:gd name="T15" fmla="*/ 0 h 7777"/>
              <a:gd name="T16" fmla="*/ 2147483647 w 6149"/>
              <a:gd name="T17" fmla="*/ 0 h 7777"/>
              <a:gd name="T18" fmla="*/ 2147483647 w 6149"/>
              <a:gd name="T19" fmla="*/ 0 h 7777"/>
              <a:gd name="T20" fmla="*/ 2147483647 w 6149"/>
              <a:gd name="T21" fmla="*/ 0 h 7777"/>
              <a:gd name="T22" fmla="*/ 2147483647 w 6149"/>
              <a:gd name="T23" fmla="*/ 0 h 7777"/>
              <a:gd name="T24" fmla="*/ 2147483647 w 6149"/>
              <a:gd name="T25" fmla="*/ 0 h 7777"/>
              <a:gd name="T26" fmla="*/ 2147483647 w 6149"/>
              <a:gd name="T27" fmla="*/ 0 h 7777"/>
              <a:gd name="T28" fmla="*/ 2147483647 w 6149"/>
              <a:gd name="T29" fmla="*/ 0 h 7777"/>
              <a:gd name="T30" fmla="*/ 2147483647 w 6149"/>
              <a:gd name="T31" fmla="*/ 0 h 7777"/>
              <a:gd name="T32" fmla="*/ 2147483647 w 6149"/>
              <a:gd name="T33" fmla="*/ 0 h 7777"/>
              <a:gd name="T34" fmla="*/ 2147483647 w 6149"/>
              <a:gd name="T35" fmla="*/ 0 h 7777"/>
              <a:gd name="T36" fmla="*/ 2147483647 w 6149"/>
              <a:gd name="T37" fmla="*/ 0 h 7777"/>
              <a:gd name="T38" fmla="*/ 2147483647 w 6149"/>
              <a:gd name="T39" fmla="*/ 0 h 7777"/>
              <a:gd name="T40" fmla="*/ 2147483647 w 6149"/>
              <a:gd name="T41" fmla="*/ 0 h 7777"/>
              <a:gd name="T42" fmla="*/ 2147483647 w 6149"/>
              <a:gd name="T43" fmla="*/ 0 h 7777"/>
              <a:gd name="T44" fmla="*/ 2147483647 w 6149"/>
              <a:gd name="T45" fmla="*/ 0 h 7777"/>
              <a:gd name="T46" fmla="*/ 2147483647 w 6149"/>
              <a:gd name="T47" fmla="*/ 0 h 7777"/>
              <a:gd name="T48" fmla="*/ 2147483647 w 6149"/>
              <a:gd name="T49" fmla="*/ 0 h 7777"/>
              <a:gd name="T50" fmla="*/ 2147483647 w 6149"/>
              <a:gd name="T51" fmla="*/ 0 h 7777"/>
              <a:gd name="T52" fmla="*/ 2147483647 w 6149"/>
              <a:gd name="T53" fmla="*/ 0 h 7777"/>
              <a:gd name="T54" fmla="*/ 2147483647 w 6149"/>
              <a:gd name="T55" fmla="*/ 0 h 7777"/>
              <a:gd name="T56" fmla="*/ 2147483647 w 6149"/>
              <a:gd name="T57" fmla="*/ 0 h 7777"/>
              <a:gd name="T58" fmla="*/ 2147483647 w 6149"/>
              <a:gd name="T59" fmla="*/ 0 h 7777"/>
              <a:gd name="T60" fmla="*/ 2147483647 w 6149"/>
              <a:gd name="T61" fmla="*/ 0 h 7777"/>
              <a:gd name="T62" fmla="*/ 2147483647 w 6149"/>
              <a:gd name="T63" fmla="*/ 0 h 7777"/>
              <a:gd name="T64" fmla="*/ 2147483647 w 6149"/>
              <a:gd name="T65" fmla="*/ 0 h 7777"/>
              <a:gd name="T66" fmla="*/ 2147483647 w 6149"/>
              <a:gd name="T67" fmla="*/ 0 h 7777"/>
              <a:gd name="T68" fmla="*/ 2147483647 w 6149"/>
              <a:gd name="T69" fmla="*/ 0 h 7777"/>
              <a:gd name="T70" fmla="*/ 2147483647 w 6149"/>
              <a:gd name="T71" fmla="*/ 0 h 7777"/>
              <a:gd name="T72" fmla="*/ 2147483647 w 6149"/>
              <a:gd name="T73" fmla="*/ 0 h 7777"/>
              <a:gd name="T74" fmla="*/ 2147483647 w 6149"/>
              <a:gd name="T75" fmla="*/ 0 h 7777"/>
              <a:gd name="T76" fmla="*/ 2147483647 w 6149"/>
              <a:gd name="T77" fmla="*/ 0 h 7777"/>
              <a:gd name="T78" fmla="*/ 2147483647 w 6149"/>
              <a:gd name="T79" fmla="*/ 0 h 7777"/>
              <a:gd name="T80" fmla="*/ 2147483647 w 6149"/>
              <a:gd name="T81" fmla="*/ 0 h 7777"/>
              <a:gd name="T82" fmla="*/ 2147483647 w 6149"/>
              <a:gd name="T83" fmla="*/ 0 h 7777"/>
              <a:gd name="T84" fmla="*/ 2147483647 w 6149"/>
              <a:gd name="T85" fmla="*/ 0 h 7777"/>
              <a:gd name="T86" fmla="*/ 2147483647 w 6149"/>
              <a:gd name="T87" fmla="*/ 0 h 7777"/>
              <a:gd name="T88" fmla="*/ 2147483647 w 6149"/>
              <a:gd name="T89" fmla="*/ 0 h 7777"/>
              <a:gd name="T90" fmla="*/ 2147483647 w 6149"/>
              <a:gd name="T91" fmla="*/ 0 h 7777"/>
              <a:gd name="T92" fmla="*/ 2147483647 w 6149"/>
              <a:gd name="T93" fmla="*/ 0 h 7777"/>
              <a:gd name="T94" fmla="*/ 2147483647 w 6149"/>
              <a:gd name="T95" fmla="*/ 0 h 7777"/>
              <a:gd name="T96" fmla="*/ 2147483647 w 6149"/>
              <a:gd name="T97" fmla="*/ 0 h 7777"/>
              <a:gd name="T98" fmla="*/ 2147483647 w 6149"/>
              <a:gd name="T99" fmla="*/ 0 h 7777"/>
              <a:gd name="T100" fmla="*/ 2147483647 w 6149"/>
              <a:gd name="T101" fmla="*/ 0 h 7777"/>
              <a:gd name="T102" fmla="*/ 2147483647 w 6149"/>
              <a:gd name="T103" fmla="*/ 0 h 7777"/>
              <a:gd name="T104" fmla="*/ 2147483647 w 6149"/>
              <a:gd name="T105" fmla="*/ 0 h 7777"/>
              <a:gd name="T106" fmla="*/ 2147483647 w 6149"/>
              <a:gd name="T107" fmla="*/ 0 h 7777"/>
              <a:gd name="T108" fmla="*/ 2147483647 w 6149"/>
              <a:gd name="T109" fmla="*/ 0 h 7777"/>
              <a:gd name="T110" fmla="*/ 2147483647 w 6149"/>
              <a:gd name="T111" fmla="*/ 0 h 7777"/>
              <a:gd name="T112" fmla="*/ 2147483647 w 6149"/>
              <a:gd name="T113" fmla="*/ 0 h 7777"/>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6149"/>
              <a:gd name="T172" fmla="*/ 0 h 7777"/>
              <a:gd name="T173" fmla="*/ 6149 w 6149"/>
              <a:gd name="T174" fmla="*/ 7777 h 7777"/>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6149" h="7777">
                <a:moveTo>
                  <a:pt x="0" y="0"/>
                </a:moveTo>
                <a:lnTo>
                  <a:pt x="0" y="0"/>
                </a:lnTo>
                <a:lnTo>
                  <a:pt x="0" y="77"/>
                </a:lnTo>
                <a:lnTo>
                  <a:pt x="595" y="77"/>
                </a:lnTo>
                <a:lnTo>
                  <a:pt x="595" y="155"/>
                </a:lnTo>
                <a:lnTo>
                  <a:pt x="840" y="155"/>
                </a:lnTo>
                <a:lnTo>
                  <a:pt x="840" y="233"/>
                </a:lnTo>
                <a:lnTo>
                  <a:pt x="1000" y="233"/>
                </a:lnTo>
                <a:lnTo>
                  <a:pt x="1000" y="311"/>
                </a:lnTo>
                <a:lnTo>
                  <a:pt x="1121" y="311"/>
                </a:lnTo>
                <a:lnTo>
                  <a:pt x="1121" y="388"/>
                </a:lnTo>
                <a:lnTo>
                  <a:pt x="1228" y="388"/>
                </a:lnTo>
                <a:lnTo>
                  <a:pt x="1228" y="466"/>
                </a:lnTo>
                <a:lnTo>
                  <a:pt x="1313" y="466"/>
                </a:lnTo>
                <a:lnTo>
                  <a:pt x="1313" y="544"/>
                </a:lnTo>
                <a:lnTo>
                  <a:pt x="1389" y="544"/>
                </a:lnTo>
                <a:lnTo>
                  <a:pt x="1389" y="622"/>
                </a:lnTo>
                <a:lnTo>
                  <a:pt x="1460" y="622"/>
                </a:lnTo>
                <a:lnTo>
                  <a:pt x="1460" y="699"/>
                </a:lnTo>
                <a:lnTo>
                  <a:pt x="1526" y="699"/>
                </a:lnTo>
                <a:lnTo>
                  <a:pt x="1526" y="777"/>
                </a:lnTo>
                <a:lnTo>
                  <a:pt x="1582" y="777"/>
                </a:lnTo>
                <a:lnTo>
                  <a:pt x="1582" y="855"/>
                </a:lnTo>
                <a:lnTo>
                  <a:pt x="1642" y="855"/>
                </a:lnTo>
                <a:lnTo>
                  <a:pt x="1642" y="933"/>
                </a:lnTo>
                <a:lnTo>
                  <a:pt x="1694" y="933"/>
                </a:lnTo>
                <a:lnTo>
                  <a:pt x="1694" y="1011"/>
                </a:lnTo>
                <a:lnTo>
                  <a:pt x="1743" y="1011"/>
                </a:lnTo>
                <a:lnTo>
                  <a:pt x="1743" y="1088"/>
                </a:lnTo>
                <a:lnTo>
                  <a:pt x="1794" y="1088"/>
                </a:lnTo>
                <a:lnTo>
                  <a:pt x="1794" y="1166"/>
                </a:lnTo>
                <a:lnTo>
                  <a:pt x="1841" y="1166"/>
                </a:lnTo>
                <a:lnTo>
                  <a:pt x="1841" y="1244"/>
                </a:lnTo>
                <a:lnTo>
                  <a:pt x="1886" y="1244"/>
                </a:lnTo>
                <a:lnTo>
                  <a:pt x="1886" y="1322"/>
                </a:lnTo>
                <a:lnTo>
                  <a:pt x="1929" y="1322"/>
                </a:lnTo>
                <a:lnTo>
                  <a:pt x="1929" y="1399"/>
                </a:lnTo>
                <a:lnTo>
                  <a:pt x="1972" y="1399"/>
                </a:lnTo>
                <a:lnTo>
                  <a:pt x="1972" y="1477"/>
                </a:lnTo>
                <a:lnTo>
                  <a:pt x="2015" y="1477"/>
                </a:lnTo>
                <a:lnTo>
                  <a:pt x="2015" y="1555"/>
                </a:lnTo>
                <a:lnTo>
                  <a:pt x="2057" y="1555"/>
                </a:lnTo>
                <a:lnTo>
                  <a:pt x="2057" y="1633"/>
                </a:lnTo>
                <a:lnTo>
                  <a:pt x="2096" y="1633"/>
                </a:lnTo>
                <a:lnTo>
                  <a:pt x="2096" y="1710"/>
                </a:lnTo>
                <a:lnTo>
                  <a:pt x="2133" y="1710"/>
                </a:lnTo>
                <a:lnTo>
                  <a:pt x="2133" y="1788"/>
                </a:lnTo>
                <a:lnTo>
                  <a:pt x="2174" y="1788"/>
                </a:lnTo>
                <a:lnTo>
                  <a:pt x="2174" y="1866"/>
                </a:lnTo>
                <a:lnTo>
                  <a:pt x="2212" y="1866"/>
                </a:lnTo>
                <a:lnTo>
                  <a:pt x="2212" y="1944"/>
                </a:lnTo>
                <a:lnTo>
                  <a:pt x="2248" y="1944"/>
                </a:lnTo>
                <a:lnTo>
                  <a:pt x="2248" y="2022"/>
                </a:lnTo>
                <a:lnTo>
                  <a:pt x="2286" y="2022"/>
                </a:lnTo>
                <a:lnTo>
                  <a:pt x="2286" y="2099"/>
                </a:lnTo>
                <a:lnTo>
                  <a:pt x="2320" y="2099"/>
                </a:lnTo>
                <a:lnTo>
                  <a:pt x="2320" y="2177"/>
                </a:lnTo>
                <a:lnTo>
                  <a:pt x="2358" y="2177"/>
                </a:lnTo>
                <a:lnTo>
                  <a:pt x="2358" y="2255"/>
                </a:lnTo>
                <a:lnTo>
                  <a:pt x="2392" y="2255"/>
                </a:lnTo>
                <a:lnTo>
                  <a:pt x="2392" y="2333"/>
                </a:lnTo>
                <a:lnTo>
                  <a:pt x="2429" y="2333"/>
                </a:lnTo>
                <a:lnTo>
                  <a:pt x="2429" y="2410"/>
                </a:lnTo>
                <a:lnTo>
                  <a:pt x="2462" y="2410"/>
                </a:lnTo>
                <a:lnTo>
                  <a:pt x="2462" y="2488"/>
                </a:lnTo>
                <a:lnTo>
                  <a:pt x="2498" y="2488"/>
                </a:lnTo>
                <a:lnTo>
                  <a:pt x="2498" y="2566"/>
                </a:lnTo>
                <a:lnTo>
                  <a:pt x="2531" y="2566"/>
                </a:lnTo>
                <a:lnTo>
                  <a:pt x="2531" y="2644"/>
                </a:lnTo>
                <a:lnTo>
                  <a:pt x="2566" y="2644"/>
                </a:lnTo>
                <a:lnTo>
                  <a:pt x="2566" y="2721"/>
                </a:lnTo>
                <a:lnTo>
                  <a:pt x="2599" y="2721"/>
                </a:lnTo>
                <a:lnTo>
                  <a:pt x="2599" y="2799"/>
                </a:lnTo>
                <a:lnTo>
                  <a:pt x="2633" y="2799"/>
                </a:lnTo>
                <a:lnTo>
                  <a:pt x="2633" y="2877"/>
                </a:lnTo>
                <a:lnTo>
                  <a:pt x="2665" y="2877"/>
                </a:lnTo>
                <a:lnTo>
                  <a:pt x="2665" y="2955"/>
                </a:lnTo>
                <a:lnTo>
                  <a:pt x="2699" y="2955"/>
                </a:lnTo>
                <a:lnTo>
                  <a:pt x="2699" y="3033"/>
                </a:lnTo>
                <a:lnTo>
                  <a:pt x="2732" y="3033"/>
                </a:lnTo>
                <a:lnTo>
                  <a:pt x="2732" y="3110"/>
                </a:lnTo>
                <a:lnTo>
                  <a:pt x="2765" y="3110"/>
                </a:lnTo>
                <a:lnTo>
                  <a:pt x="2765" y="3188"/>
                </a:lnTo>
                <a:lnTo>
                  <a:pt x="2798" y="3188"/>
                </a:lnTo>
                <a:lnTo>
                  <a:pt x="2798" y="3266"/>
                </a:lnTo>
                <a:lnTo>
                  <a:pt x="2830" y="3266"/>
                </a:lnTo>
                <a:lnTo>
                  <a:pt x="2830" y="3344"/>
                </a:lnTo>
                <a:lnTo>
                  <a:pt x="2863" y="3344"/>
                </a:lnTo>
                <a:lnTo>
                  <a:pt x="2863" y="3421"/>
                </a:lnTo>
                <a:lnTo>
                  <a:pt x="2895" y="3421"/>
                </a:lnTo>
                <a:lnTo>
                  <a:pt x="2895" y="3499"/>
                </a:lnTo>
                <a:lnTo>
                  <a:pt x="2928" y="3499"/>
                </a:lnTo>
                <a:lnTo>
                  <a:pt x="2928" y="3577"/>
                </a:lnTo>
                <a:lnTo>
                  <a:pt x="2961" y="3577"/>
                </a:lnTo>
                <a:lnTo>
                  <a:pt x="2961" y="3655"/>
                </a:lnTo>
                <a:lnTo>
                  <a:pt x="2993" y="3655"/>
                </a:lnTo>
                <a:lnTo>
                  <a:pt x="2993" y="3732"/>
                </a:lnTo>
                <a:lnTo>
                  <a:pt x="3024" y="3732"/>
                </a:lnTo>
                <a:lnTo>
                  <a:pt x="3024" y="3810"/>
                </a:lnTo>
                <a:lnTo>
                  <a:pt x="3057" y="3810"/>
                </a:lnTo>
                <a:lnTo>
                  <a:pt x="3057" y="3888"/>
                </a:lnTo>
                <a:lnTo>
                  <a:pt x="3090" y="3888"/>
                </a:lnTo>
                <a:lnTo>
                  <a:pt x="3090" y="3966"/>
                </a:lnTo>
                <a:lnTo>
                  <a:pt x="3122" y="3966"/>
                </a:lnTo>
                <a:lnTo>
                  <a:pt x="3122" y="4044"/>
                </a:lnTo>
                <a:lnTo>
                  <a:pt x="3154" y="4044"/>
                </a:lnTo>
                <a:lnTo>
                  <a:pt x="3154" y="4121"/>
                </a:lnTo>
                <a:lnTo>
                  <a:pt x="3186" y="4121"/>
                </a:lnTo>
                <a:lnTo>
                  <a:pt x="3186" y="4199"/>
                </a:lnTo>
                <a:lnTo>
                  <a:pt x="3218" y="4199"/>
                </a:lnTo>
                <a:lnTo>
                  <a:pt x="3218" y="4277"/>
                </a:lnTo>
                <a:lnTo>
                  <a:pt x="3251" y="4277"/>
                </a:lnTo>
                <a:lnTo>
                  <a:pt x="3251" y="4355"/>
                </a:lnTo>
                <a:lnTo>
                  <a:pt x="3284" y="4355"/>
                </a:lnTo>
                <a:lnTo>
                  <a:pt x="3284" y="4432"/>
                </a:lnTo>
                <a:lnTo>
                  <a:pt x="3316" y="4432"/>
                </a:lnTo>
                <a:lnTo>
                  <a:pt x="3316" y="4510"/>
                </a:lnTo>
                <a:lnTo>
                  <a:pt x="3348" y="4510"/>
                </a:lnTo>
                <a:lnTo>
                  <a:pt x="3348" y="4588"/>
                </a:lnTo>
                <a:lnTo>
                  <a:pt x="3381" y="4588"/>
                </a:lnTo>
                <a:lnTo>
                  <a:pt x="3381" y="4666"/>
                </a:lnTo>
                <a:lnTo>
                  <a:pt x="3414" y="4666"/>
                </a:lnTo>
                <a:lnTo>
                  <a:pt x="3414" y="4743"/>
                </a:lnTo>
                <a:lnTo>
                  <a:pt x="3447" y="4743"/>
                </a:lnTo>
                <a:lnTo>
                  <a:pt x="3447" y="4821"/>
                </a:lnTo>
                <a:lnTo>
                  <a:pt x="3481" y="4821"/>
                </a:lnTo>
                <a:lnTo>
                  <a:pt x="3481" y="4899"/>
                </a:lnTo>
                <a:lnTo>
                  <a:pt x="3514" y="4899"/>
                </a:lnTo>
                <a:lnTo>
                  <a:pt x="3514" y="4977"/>
                </a:lnTo>
                <a:lnTo>
                  <a:pt x="3547" y="4977"/>
                </a:lnTo>
                <a:lnTo>
                  <a:pt x="3547" y="5055"/>
                </a:lnTo>
                <a:lnTo>
                  <a:pt x="3580" y="5055"/>
                </a:lnTo>
                <a:lnTo>
                  <a:pt x="3580" y="5132"/>
                </a:lnTo>
                <a:lnTo>
                  <a:pt x="3615" y="5132"/>
                </a:lnTo>
                <a:lnTo>
                  <a:pt x="3615" y="5210"/>
                </a:lnTo>
                <a:lnTo>
                  <a:pt x="3648" y="5210"/>
                </a:lnTo>
                <a:lnTo>
                  <a:pt x="3648" y="5288"/>
                </a:lnTo>
                <a:lnTo>
                  <a:pt x="3684" y="5288"/>
                </a:lnTo>
                <a:lnTo>
                  <a:pt x="3684" y="5366"/>
                </a:lnTo>
                <a:lnTo>
                  <a:pt x="3717" y="5366"/>
                </a:lnTo>
                <a:lnTo>
                  <a:pt x="3717" y="5443"/>
                </a:lnTo>
                <a:lnTo>
                  <a:pt x="3754" y="5443"/>
                </a:lnTo>
                <a:lnTo>
                  <a:pt x="3754" y="5521"/>
                </a:lnTo>
                <a:lnTo>
                  <a:pt x="3788" y="5521"/>
                </a:lnTo>
                <a:lnTo>
                  <a:pt x="3788" y="5599"/>
                </a:lnTo>
                <a:lnTo>
                  <a:pt x="3826" y="5599"/>
                </a:lnTo>
                <a:lnTo>
                  <a:pt x="3826" y="5677"/>
                </a:lnTo>
                <a:lnTo>
                  <a:pt x="3861" y="5677"/>
                </a:lnTo>
                <a:lnTo>
                  <a:pt x="3861" y="5754"/>
                </a:lnTo>
                <a:lnTo>
                  <a:pt x="3899" y="5754"/>
                </a:lnTo>
                <a:lnTo>
                  <a:pt x="3899" y="5832"/>
                </a:lnTo>
                <a:lnTo>
                  <a:pt x="3935" y="5832"/>
                </a:lnTo>
                <a:lnTo>
                  <a:pt x="3935" y="5910"/>
                </a:lnTo>
                <a:lnTo>
                  <a:pt x="3972" y="5910"/>
                </a:lnTo>
                <a:lnTo>
                  <a:pt x="3972" y="5988"/>
                </a:lnTo>
                <a:lnTo>
                  <a:pt x="4013" y="5988"/>
                </a:lnTo>
                <a:lnTo>
                  <a:pt x="4013" y="6066"/>
                </a:lnTo>
                <a:lnTo>
                  <a:pt x="4050" y="6066"/>
                </a:lnTo>
                <a:lnTo>
                  <a:pt x="4050" y="6143"/>
                </a:lnTo>
                <a:lnTo>
                  <a:pt x="4089" y="6143"/>
                </a:lnTo>
                <a:lnTo>
                  <a:pt x="4089" y="6221"/>
                </a:lnTo>
                <a:lnTo>
                  <a:pt x="4131" y="6221"/>
                </a:lnTo>
                <a:lnTo>
                  <a:pt x="4131" y="6299"/>
                </a:lnTo>
                <a:lnTo>
                  <a:pt x="4174" y="6299"/>
                </a:lnTo>
                <a:lnTo>
                  <a:pt x="4174" y="6377"/>
                </a:lnTo>
                <a:lnTo>
                  <a:pt x="4217" y="6377"/>
                </a:lnTo>
                <a:lnTo>
                  <a:pt x="4217" y="6454"/>
                </a:lnTo>
                <a:lnTo>
                  <a:pt x="4260" y="6454"/>
                </a:lnTo>
                <a:lnTo>
                  <a:pt x="4260" y="6532"/>
                </a:lnTo>
                <a:lnTo>
                  <a:pt x="4305" y="6532"/>
                </a:lnTo>
                <a:lnTo>
                  <a:pt x="4305" y="6610"/>
                </a:lnTo>
                <a:lnTo>
                  <a:pt x="4352" y="6610"/>
                </a:lnTo>
                <a:lnTo>
                  <a:pt x="4352" y="6688"/>
                </a:lnTo>
                <a:lnTo>
                  <a:pt x="4403" y="6688"/>
                </a:lnTo>
                <a:lnTo>
                  <a:pt x="4403" y="6765"/>
                </a:lnTo>
                <a:lnTo>
                  <a:pt x="4452" y="6765"/>
                </a:lnTo>
                <a:lnTo>
                  <a:pt x="4452" y="6843"/>
                </a:lnTo>
                <a:lnTo>
                  <a:pt x="4504" y="6843"/>
                </a:lnTo>
                <a:lnTo>
                  <a:pt x="4504" y="6921"/>
                </a:lnTo>
                <a:lnTo>
                  <a:pt x="4563" y="6921"/>
                </a:lnTo>
                <a:lnTo>
                  <a:pt x="4563" y="6999"/>
                </a:lnTo>
                <a:lnTo>
                  <a:pt x="4620" y="6999"/>
                </a:lnTo>
                <a:lnTo>
                  <a:pt x="4620" y="7077"/>
                </a:lnTo>
                <a:lnTo>
                  <a:pt x="4685" y="7077"/>
                </a:lnTo>
                <a:lnTo>
                  <a:pt x="4685" y="7154"/>
                </a:lnTo>
                <a:lnTo>
                  <a:pt x="4755" y="7154"/>
                </a:lnTo>
                <a:lnTo>
                  <a:pt x="4755" y="7232"/>
                </a:lnTo>
                <a:lnTo>
                  <a:pt x="4832" y="7232"/>
                </a:lnTo>
                <a:lnTo>
                  <a:pt x="4832" y="7310"/>
                </a:lnTo>
                <a:lnTo>
                  <a:pt x="4916" y="7310"/>
                </a:lnTo>
                <a:lnTo>
                  <a:pt x="4916" y="7388"/>
                </a:lnTo>
                <a:lnTo>
                  <a:pt x="5022" y="7388"/>
                </a:lnTo>
                <a:lnTo>
                  <a:pt x="5022" y="7465"/>
                </a:lnTo>
                <a:lnTo>
                  <a:pt x="5142" y="7465"/>
                </a:lnTo>
                <a:lnTo>
                  <a:pt x="5142" y="7543"/>
                </a:lnTo>
                <a:lnTo>
                  <a:pt x="5301" y="7543"/>
                </a:lnTo>
                <a:lnTo>
                  <a:pt x="5301" y="7621"/>
                </a:lnTo>
                <a:lnTo>
                  <a:pt x="5543" y="7621"/>
                </a:lnTo>
                <a:lnTo>
                  <a:pt x="5543" y="7699"/>
                </a:lnTo>
                <a:lnTo>
                  <a:pt x="6134" y="7699"/>
                </a:lnTo>
                <a:lnTo>
                  <a:pt x="6134" y="7777"/>
                </a:lnTo>
                <a:lnTo>
                  <a:pt x="6149" y="7777"/>
                </a:lnTo>
                <a:lnTo>
                  <a:pt x="6149" y="7699"/>
                </a:lnTo>
                <a:lnTo>
                  <a:pt x="6134" y="7699"/>
                </a:lnTo>
                <a:lnTo>
                  <a:pt x="6134" y="7621"/>
                </a:lnTo>
                <a:lnTo>
                  <a:pt x="5543" y="7621"/>
                </a:lnTo>
                <a:lnTo>
                  <a:pt x="5543" y="7543"/>
                </a:lnTo>
                <a:lnTo>
                  <a:pt x="5301" y="7543"/>
                </a:lnTo>
                <a:lnTo>
                  <a:pt x="5301" y="7465"/>
                </a:lnTo>
                <a:lnTo>
                  <a:pt x="5142" y="7465"/>
                </a:lnTo>
                <a:lnTo>
                  <a:pt x="5142" y="7388"/>
                </a:lnTo>
                <a:lnTo>
                  <a:pt x="5022" y="7388"/>
                </a:lnTo>
                <a:lnTo>
                  <a:pt x="5022" y="7310"/>
                </a:lnTo>
                <a:lnTo>
                  <a:pt x="4916" y="7310"/>
                </a:lnTo>
                <a:lnTo>
                  <a:pt x="4916" y="7232"/>
                </a:lnTo>
                <a:lnTo>
                  <a:pt x="4832" y="7232"/>
                </a:lnTo>
                <a:lnTo>
                  <a:pt x="4832" y="7154"/>
                </a:lnTo>
                <a:lnTo>
                  <a:pt x="4755" y="7154"/>
                </a:lnTo>
                <a:lnTo>
                  <a:pt x="4755" y="7077"/>
                </a:lnTo>
                <a:lnTo>
                  <a:pt x="4685" y="7077"/>
                </a:lnTo>
                <a:lnTo>
                  <a:pt x="4685" y="6999"/>
                </a:lnTo>
                <a:lnTo>
                  <a:pt x="4620" y="6999"/>
                </a:lnTo>
                <a:lnTo>
                  <a:pt x="4620" y="6921"/>
                </a:lnTo>
                <a:lnTo>
                  <a:pt x="4563" y="6921"/>
                </a:lnTo>
                <a:lnTo>
                  <a:pt x="4563" y="6843"/>
                </a:lnTo>
                <a:lnTo>
                  <a:pt x="4504" y="6843"/>
                </a:lnTo>
                <a:lnTo>
                  <a:pt x="4504" y="6765"/>
                </a:lnTo>
                <a:lnTo>
                  <a:pt x="4452" y="6765"/>
                </a:lnTo>
                <a:lnTo>
                  <a:pt x="4452" y="6688"/>
                </a:lnTo>
                <a:lnTo>
                  <a:pt x="4403" y="6688"/>
                </a:lnTo>
                <a:lnTo>
                  <a:pt x="4403" y="6610"/>
                </a:lnTo>
                <a:lnTo>
                  <a:pt x="4352" y="6610"/>
                </a:lnTo>
                <a:lnTo>
                  <a:pt x="4352" y="6532"/>
                </a:lnTo>
                <a:lnTo>
                  <a:pt x="4305" y="6532"/>
                </a:lnTo>
                <a:lnTo>
                  <a:pt x="4305" y="6454"/>
                </a:lnTo>
                <a:lnTo>
                  <a:pt x="4260" y="6454"/>
                </a:lnTo>
                <a:lnTo>
                  <a:pt x="4260" y="6377"/>
                </a:lnTo>
                <a:lnTo>
                  <a:pt x="4217" y="6377"/>
                </a:lnTo>
                <a:lnTo>
                  <a:pt x="4217" y="6299"/>
                </a:lnTo>
                <a:lnTo>
                  <a:pt x="4174" y="6299"/>
                </a:lnTo>
                <a:lnTo>
                  <a:pt x="4174" y="6221"/>
                </a:lnTo>
                <a:lnTo>
                  <a:pt x="4131" y="6221"/>
                </a:lnTo>
                <a:lnTo>
                  <a:pt x="4131" y="6143"/>
                </a:lnTo>
                <a:lnTo>
                  <a:pt x="4089" y="6143"/>
                </a:lnTo>
                <a:lnTo>
                  <a:pt x="4089" y="6066"/>
                </a:lnTo>
                <a:lnTo>
                  <a:pt x="4050" y="6066"/>
                </a:lnTo>
                <a:lnTo>
                  <a:pt x="4050" y="5988"/>
                </a:lnTo>
                <a:lnTo>
                  <a:pt x="4013" y="5988"/>
                </a:lnTo>
                <a:lnTo>
                  <a:pt x="4013" y="5910"/>
                </a:lnTo>
                <a:lnTo>
                  <a:pt x="3972" y="5910"/>
                </a:lnTo>
                <a:lnTo>
                  <a:pt x="3972" y="5832"/>
                </a:lnTo>
                <a:lnTo>
                  <a:pt x="3935" y="5832"/>
                </a:lnTo>
                <a:lnTo>
                  <a:pt x="3935" y="5754"/>
                </a:lnTo>
                <a:lnTo>
                  <a:pt x="3899" y="5754"/>
                </a:lnTo>
                <a:lnTo>
                  <a:pt x="3899" y="5677"/>
                </a:lnTo>
                <a:lnTo>
                  <a:pt x="3861" y="5677"/>
                </a:lnTo>
                <a:lnTo>
                  <a:pt x="3861" y="5599"/>
                </a:lnTo>
                <a:lnTo>
                  <a:pt x="3826" y="5599"/>
                </a:lnTo>
                <a:lnTo>
                  <a:pt x="3826" y="5521"/>
                </a:lnTo>
                <a:lnTo>
                  <a:pt x="3788" y="5521"/>
                </a:lnTo>
                <a:lnTo>
                  <a:pt x="3788" y="5443"/>
                </a:lnTo>
                <a:lnTo>
                  <a:pt x="3754" y="5443"/>
                </a:lnTo>
                <a:lnTo>
                  <a:pt x="3754" y="5366"/>
                </a:lnTo>
                <a:lnTo>
                  <a:pt x="3717" y="5366"/>
                </a:lnTo>
                <a:lnTo>
                  <a:pt x="3717" y="5288"/>
                </a:lnTo>
                <a:lnTo>
                  <a:pt x="3684" y="5288"/>
                </a:lnTo>
                <a:lnTo>
                  <a:pt x="3684" y="5210"/>
                </a:lnTo>
                <a:lnTo>
                  <a:pt x="3648" y="5210"/>
                </a:lnTo>
                <a:lnTo>
                  <a:pt x="3648" y="5132"/>
                </a:lnTo>
                <a:lnTo>
                  <a:pt x="3615" y="5132"/>
                </a:lnTo>
                <a:lnTo>
                  <a:pt x="3615" y="5055"/>
                </a:lnTo>
                <a:lnTo>
                  <a:pt x="3580" y="5055"/>
                </a:lnTo>
                <a:lnTo>
                  <a:pt x="3580" y="4977"/>
                </a:lnTo>
                <a:lnTo>
                  <a:pt x="3547" y="4977"/>
                </a:lnTo>
                <a:lnTo>
                  <a:pt x="3547" y="4899"/>
                </a:lnTo>
                <a:lnTo>
                  <a:pt x="3514" y="4899"/>
                </a:lnTo>
                <a:lnTo>
                  <a:pt x="3514" y="4821"/>
                </a:lnTo>
                <a:lnTo>
                  <a:pt x="3481" y="4821"/>
                </a:lnTo>
                <a:lnTo>
                  <a:pt x="3481" y="4743"/>
                </a:lnTo>
                <a:lnTo>
                  <a:pt x="3447" y="4743"/>
                </a:lnTo>
                <a:lnTo>
                  <a:pt x="3447" y="4666"/>
                </a:lnTo>
                <a:lnTo>
                  <a:pt x="3414" y="4666"/>
                </a:lnTo>
                <a:lnTo>
                  <a:pt x="3414" y="4588"/>
                </a:lnTo>
                <a:lnTo>
                  <a:pt x="3381" y="4588"/>
                </a:lnTo>
                <a:lnTo>
                  <a:pt x="3381" y="4510"/>
                </a:lnTo>
                <a:lnTo>
                  <a:pt x="3348" y="4510"/>
                </a:lnTo>
                <a:lnTo>
                  <a:pt x="3348" y="4432"/>
                </a:lnTo>
                <a:lnTo>
                  <a:pt x="3316" y="4432"/>
                </a:lnTo>
                <a:lnTo>
                  <a:pt x="3316" y="4355"/>
                </a:lnTo>
                <a:lnTo>
                  <a:pt x="3284" y="4355"/>
                </a:lnTo>
                <a:lnTo>
                  <a:pt x="3284" y="4277"/>
                </a:lnTo>
                <a:lnTo>
                  <a:pt x="3251" y="4277"/>
                </a:lnTo>
                <a:lnTo>
                  <a:pt x="3251" y="4199"/>
                </a:lnTo>
                <a:lnTo>
                  <a:pt x="3218" y="4199"/>
                </a:lnTo>
                <a:lnTo>
                  <a:pt x="3218" y="4121"/>
                </a:lnTo>
                <a:lnTo>
                  <a:pt x="3186" y="4121"/>
                </a:lnTo>
                <a:lnTo>
                  <a:pt x="3186" y="4044"/>
                </a:lnTo>
                <a:lnTo>
                  <a:pt x="3154" y="4044"/>
                </a:lnTo>
                <a:lnTo>
                  <a:pt x="3154" y="3966"/>
                </a:lnTo>
                <a:lnTo>
                  <a:pt x="3122" y="3966"/>
                </a:lnTo>
                <a:lnTo>
                  <a:pt x="3122" y="3888"/>
                </a:lnTo>
                <a:lnTo>
                  <a:pt x="3090" y="3888"/>
                </a:lnTo>
                <a:lnTo>
                  <a:pt x="3090" y="3810"/>
                </a:lnTo>
                <a:lnTo>
                  <a:pt x="3057" y="3810"/>
                </a:lnTo>
                <a:lnTo>
                  <a:pt x="3057" y="3732"/>
                </a:lnTo>
                <a:lnTo>
                  <a:pt x="3024" y="3732"/>
                </a:lnTo>
                <a:lnTo>
                  <a:pt x="3024" y="3655"/>
                </a:lnTo>
                <a:lnTo>
                  <a:pt x="2993" y="3655"/>
                </a:lnTo>
                <a:lnTo>
                  <a:pt x="2993" y="3577"/>
                </a:lnTo>
                <a:lnTo>
                  <a:pt x="2961" y="3577"/>
                </a:lnTo>
                <a:lnTo>
                  <a:pt x="2961" y="3499"/>
                </a:lnTo>
                <a:lnTo>
                  <a:pt x="2928" y="3499"/>
                </a:lnTo>
                <a:lnTo>
                  <a:pt x="2928" y="3421"/>
                </a:lnTo>
                <a:lnTo>
                  <a:pt x="2895" y="3421"/>
                </a:lnTo>
                <a:lnTo>
                  <a:pt x="2895" y="3344"/>
                </a:lnTo>
                <a:lnTo>
                  <a:pt x="2863" y="3344"/>
                </a:lnTo>
                <a:lnTo>
                  <a:pt x="2863" y="3266"/>
                </a:lnTo>
                <a:lnTo>
                  <a:pt x="2830" y="3266"/>
                </a:lnTo>
                <a:lnTo>
                  <a:pt x="2830" y="3188"/>
                </a:lnTo>
                <a:lnTo>
                  <a:pt x="2798" y="3188"/>
                </a:lnTo>
                <a:lnTo>
                  <a:pt x="2798" y="3110"/>
                </a:lnTo>
                <a:lnTo>
                  <a:pt x="2765" y="3110"/>
                </a:lnTo>
                <a:lnTo>
                  <a:pt x="2765" y="3033"/>
                </a:lnTo>
                <a:lnTo>
                  <a:pt x="2732" y="3033"/>
                </a:lnTo>
                <a:lnTo>
                  <a:pt x="2732" y="2955"/>
                </a:lnTo>
                <a:lnTo>
                  <a:pt x="2699" y="2955"/>
                </a:lnTo>
                <a:lnTo>
                  <a:pt x="2699" y="2877"/>
                </a:lnTo>
                <a:lnTo>
                  <a:pt x="2665" y="2877"/>
                </a:lnTo>
                <a:lnTo>
                  <a:pt x="2665" y="2799"/>
                </a:lnTo>
                <a:lnTo>
                  <a:pt x="2633" y="2799"/>
                </a:lnTo>
                <a:lnTo>
                  <a:pt x="2633" y="2721"/>
                </a:lnTo>
                <a:lnTo>
                  <a:pt x="2599" y="2721"/>
                </a:lnTo>
                <a:lnTo>
                  <a:pt x="2599" y="2644"/>
                </a:lnTo>
                <a:lnTo>
                  <a:pt x="2566" y="2644"/>
                </a:lnTo>
                <a:lnTo>
                  <a:pt x="2566" y="2566"/>
                </a:lnTo>
                <a:lnTo>
                  <a:pt x="2531" y="2566"/>
                </a:lnTo>
                <a:lnTo>
                  <a:pt x="2531" y="2488"/>
                </a:lnTo>
                <a:lnTo>
                  <a:pt x="2498" y="2488"/>
                </a:lnTo>
                <a:lnTo>
                  <a:pt x="2498" y="2410"/>
                </a:lnTo>
                <a:lnTo>
                  <a:pt x="2462" y="2410"/>
                </a:lnTo>
                <a:lnTo>
                  <a:pt x="2462" y="2333"/>
                </a:lnTo>
                <a:lnTo>
                  <a:pt x="2429" y="2333"/>
                </a:lnTo>
                <a:lnTo>
                  <a:pt x="2429" y="2255"/>
                </a:lnTo>
                <a:lnTo>
                  <a:pt x="2392" y="2255"/>
                </a:lnTo>
                <a:lnTo>
                  <a:pt x="2392" y="2177"/>
                </a:lnTo>
                <a:lnTo>
                  <a:pt x="2358" y="2177"/>
                </a:lnTo>
                <a:lnTo>
                  <a:pt x="2358" y="2099"/>
                </a:lnTo>
                <a:lnTo>
                  <a:pt x="2320" y="2099"/>
                </a:lnTo>
                <a:lnTo>
                  <a:pt x="2320" y="2022"/>
                </a:lnTo>
                <a:lnTo>
                  <a:pt x="2286" y="2022"/>
                </a:lnTo>
                <a:lnTo>
                  <a:pt x="2286" y="1944"/>
                </a:lnTo>
                <a:lnTo>
                  <a:pt x="2248" y="1944"/>
                </a:lnTo>
                <a:lnTo>
                  <a:pt x="2248" y="1866"/>
                </a:lnTo>
                <a:lnTo>
                  <a:pt x="2212" y="1866"/>
                </a:lnTo>
                <a:lnTo>
                  <a:pt x="2212" y="1788"/>
                </a:lnTo>
                <a:lnTo>
                  <a:pt x="2174" y="1788"/>
                </a:lnTo>
                <a:lnTo>
                  <a:pt x="2174" y="1710"/>
                </a:lnTo>
                <a:lnTo>
                  <a:pt x="2133" y="1710"/>
                </a:lnTo>
                <a:lnTo>
                  <a:pt x="2133" y="1633"/>
                </a:lnTo>
                <a:lnTo>
                  <a:pt x="2096" y="1633"/>
                </a:lnTo>
                <a:lnTo>
                  <a:pt x="2096" y="1555"/>
                </a:lnTo>
                <a:lnTo>
                  <a:pt x="2057" y="1555"/>
                </a:lnTo>
                <a:lnTo>
                  <a:pt x="2057" y="1477"/>
                </a:lnTo>
                <a:lnTo>
                  <a:pt x="2015" y="1477"/>
                </a:lnTo>
                <a:lnTo>
                  <a:pt x="2015" y="1399"/>
                </a:lnTo>
                <a:lnTo>
                  <a:pt x="1972" y="1399"/>
                </a:lnTo>
                <a:lnTo>
                  <a:pt x="1972" y="1322"/>
                </a:lnTo>
                <a:lnTo>
                  <a:pt x="1929" y="1322"/>
                </a:lnTo>
                <a:lnTo>
                  <a:pt x="1929" y="1244"/>
                </a:lnTo>
                <a:lnTo>
                  <a:pt x="1886" y="1244"/>
                </a:lnTo>
                <a:lnTo>
                  <a:pt x="1886" y="1166"/>
                </a:lnTo>
                <a:lnTo>
                  <a:pt x="1841" y="1166"/>
                </a:lnTo>
                <a:lnTo>
                  <a:pt x="1841" y="1088"/>
                </a:lnTo>
                <a:lnTo>
                  <a:pt x="1794" y="1088"/>
                </a:lnTo>
                <a:lnTo>
                  <a:pt x="1794" y="1011"/>
                </a:lnTo>
                <a:lnTo>
                  <a:pt x="1743" y="1011"/>
                </a:lnTo>
                <a:lnTo>
                  <a:pt x="1743" y="933"/>
                </a:lnTo>
                <a:lnTo>
                  <a:pt x="1694" y="933"/>
                </a:lnTo>
                <a:lnTo>
                  <a:pt x="1694" y="855"/>
                </a:lnTo>
                <a:lnTo>
                  <a:pt x="1642" y="855"/>
                </a:lnTo>
                <a:lnTo>
                  <a:pt x="1642" y="777"/>
                </a:lnTo>
                <a:lnTo>
                  <a:pt x="1582" y="777"/>
                </a:lnTo>
                <a:lnTo>
                  <a:pt x="1582" y="699"/>
                </a:lnTo>
                <a:lnTo>
                  <a:pt x="1526" y="699"/>
                </a:lnTo>
                <a:lnTo>
                  <a:pt x="1526" y="622"/>
                </a:lnTo>
                <a:lnTo>
                  <a:pt x="1460" y="622"/>
                </a:lnTo>
                <a:lnTo>
                  <a:pt x="1460" y="544"/>
                </a:lnTo>
                <a:lnTo>
                  <a:pt x="1389" y="544"/>
                </a:lnTo>
                <a:lnTo>
                  <a:pt x="1389" y="466"/>
                </a:lnTo>
                <a:lnTo>
                  <a:pt x="1313" y="466"/>
                </a:lnTo>
                <a:lnTo>
                  <a:pt x="1313" y="388"/>
                </a:lnTo>
                <a:lnTo>
                  <a:pt x="1228" y="388"/>
                </a:lnTo>
                <a:lnTo>
                  <a:pt x="1228" y="311"/>
                </a:lnTo>
                <a:lnTo>
                  <a:pt x="1121" y="311"/>
                </a:lnTo>
                <a:lnTo>
                  <a:pt x="1121" y="233"/>
                </a:lnTo>
                <a:lnTo>
                  <a:pt x="1000" y="233"/>
                </a:lnTo>
                <a:lnTo>
                  <a:pt x="1000" y="155"/>
                </a:lnTo>
                <a:lnTo>
                  <a:pt x="840" y="155"/>
                </a:lnTo>
                <a:lnTo>
                  <a:pt x="840" y="77"/>
                </a:lnTo>
                <a:lnTo>
                  <a:pt x="595" y="77"/>
                </a:lnTo>
                <a:lnTo>
                  <a:pt x="595" y="0"/>
                </a:lnTo>
                <a:lnTo>
                  <a:pt x="0" y="0"/>
                </a:lnTo>
              </a:path>
            </a:pathLst>
          </a:custGeom>
          <a:noFill/>
          <a:ln w="30163">
            <a:solidFill>
              <a:srgbClr val="0066FF"/>
            </a:solidFill>
            <a:round/>
            <a:headEnd/>
            <a:tailEnd/>
          </a:ln>
          <a:extLst>
            <a:ext uri="{909E8E84-426E-40DD-AFC4-6F175D3DCCD1}">
              <a14:hiddenFill xmlns:a14="http://schemas.microsoft.com/office/drawing/2010/main">
                <a:solidFill>
                  <a:srgbClr val="FFFFFF"/>
                </a:solidFill>
              </a14:hiddenFill>
            </a:ext>
          </a:extLst>
        </p:spPr>
        <p:txBody>
          <a:bodyPr rot="10800000"/>
          <a:lstStyle/>
          <a:p>
            <a:endParaRPr lang="en-US"/>
          </a:p>
        </p:txBody>
      </p:sp>
      <p:sp>
        <p:nvSpPr>
          <p:cNvPr id="262160" name="Text Box 34"/>
          <p:cNvSpPr txBox="1">
            <a:spLocks noChangeArrowheads="1"/>
          </p:cNvSpPr>
          <p:nvPr/>
        </p:nvSpPr>
        <p:spPr bwMode="auto">
          <a:xfrm>
            <a:off x="5864225" y="3228975"/>
            <a:ext cx="187483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2400">
                <a:latin typeface="Times New Roman" panose="02020603050405020304" pitchFamily="18" charset="0"/>
              </a:rPr>
              <a:t>Independence</a:t>
            </a:r>
          </a:p>
        </p:txBody>
      </p:sp>
      <p:sp>
        <p:nvSpPr>
          <p:cNvPr id="26800" name="Freeform 19"/>
          <p:cNvSpPr>
            <a:spLocks/>
          </p:cNvSpPr>
          <p:nvPr/>
        </p:nvSpPr>
        <p:spPr bwMode="auto">
          <a:xfrm flipV="1">
            <a:off x="5653088" y="3638550"/>
            <a:ext cx="2298700" cy="1017588"/>
          </a:xfrm>
          <a:custGeom>
            <a:avLst/>
            <a:gdLst>
              <a:gd name="T0" fmla="*/ 2147483647 w 6149"/>
              <a:gd name="T1" fmla="*/ 0 h 7777"/>
              <a:gd name="T2" fmla="*/ 2147483647 w 6149"/>
              <a:gd name="T3" fmla="*/ 0 h 7777"/>
              <a:gd name="T4" fmla="*/ 2147483647 w 6149"/>
              <a:gd name="T5" fmla="*/ 0 h 7777"/>
              <a:gd name="T6" fmla="*/ 2147483647 w 6149"/>
              <a:gd name="T7" fmla="*/ 0 h 7777"/>
              <a:gd name="T8" fmla="*/ 2147483647 w 6149"/>
              <a:gd name="T9" fmla="*/ 0 h 7777"/>
              <a:gd name="T10" fmla="*/ 2147483647 w 6149"/>
              <a:gd name="T11" fmla="*/ 0 h 7777"/>
              <a:gd name="T12" fmla="*/ 2147483647 w 6149"/>
              <a:gd name="T13" fmla="*/ 0 h 7777"/>
              <a:gd name="T14" fmla="*/ 2147483647 w 6149"/>
              <a:gd name="T15" fmla="*/ 0 h 7777"/>
              <a:gd name="T16" fmla="*/ 2147483647 w 6149"/>
              <a:gd name="T17" fmla="*/ 0 h 7777"/>
              <a:gd name="T18" fmla="*/ 2147483647 w 6149"/>
              <a:gd name="T19" fmla="*/ 0 h 7777"/>
              <a:gd name="T20" fmla="*/ 2147483647 w 6149"/>
              <a:gd name="T21" fmla="*/ 0 h 7777"/>
              <a:gd name="T22" fmla="*/ 2147483647 w 6149"/>
              <a:gd name="T23" fmla="*/ 0 h 7777"/>
              <a:gd name="T24" fmla="*/ 2147483647 w 6149"/>
              <a:gd name="T25" fmla="*/ 0 h 7777"/>
              <a:gd name="T26" fmla="*/ 2147483647 w 6149"/>
              <a:gd name="T27" fmla="*/ 0 h 7777"/>
              <a:gd name="T28" fmla="*/ 2147483647 w 6149"/>
              <a:gd name="T29" fmla="*/ 0 h 7777"/>
              <a:gd name="T30" fmla="*/ 2147483647 w 6149"/>
              <a:gd name="T31" fmla="*/ 0 h 7777"/>
              <a:gd name="T32" fmla="*/ 2147483647 w 6149"/>
              <a:gd name="T33" fmla="*/ 0 h 7777"/>
              <a:gd name="T34" fmla="*/ 2147483647 w 6149"/>
              <a:gd name="T35" fmla="*/ 0 h 7777"/>
              <a:gd name="T36" fmla="*/ 2147483647 w 6149"/>
              <a:gd name="T37" fmla="*/ 0 h 7777"/>
              <a:gd name="T38" fmla="*/ 2147483647 w 6149"/>
              <a:gd name="T39" fmla="*/ 0 h 7777"/>
              <a:gd name="T40" fmla="*/ 2147483647 w 6149"/>
              <a:gd name="T41" fmla="*/ 0 h 7777"/>
              <a:gd name="T42" fmla="*/ 2147483647 w 6149"/>
              <a:gd name="T43" fmla="*/ 0 h 7777"/>
              <a:gd name="T44" fmla="*/ 2147483647 w 6149"/>
              <a:gd name="T45" fmla="*/ 0 h 7777"/>
              <a:gd name="T46" fmla="*/ 2147483647 w 6149"/>
              <a:gd name="T47" fmla="*/ 0 h 7777"/>
              <a:gd name="T48" fmla="*/ 2147483647 w 6149"/>
              <a:gd name="T49" fmla="*/ 0 h 7777"/>
              <a:gd name="T50" fmla="*/ 2147483647 w 6149"/>
              <a:gd name="T51" fmla="*/ 0 h 7777"/>
              <a:gd name="T52" fmla="*/ 2147483647 w 6149"/>
              <a:gd name="T53" fmla="*/ 0 h 7777"/>
              <a:gd name="T54" fmla="*/ 2147483647 w 6149"/>
              <a:gd name="T55" fmla="*/ 0 h 7777"/>
              <a:gd name="T56" fmla="*/ 2147483647 w 6149"/>
              <a:gd name="T57" fmla="*/ 0 h 7777"/>
              <a:gd name="T58" fmla="*/ 2147483647 w 6149"/>
              <a:gd name="T59" fmla="*/ 0 h 7777"/>
              <a:gd name="T60" fmla="*/ 2147483647 w 6149"/>
              <a:gd name="T61" fmla="*/ 0 h 7777"/>
              <a:gd name="T62" fmla="*/ 2147483647 w 6149"/>
              <a:gd name="T63" fmla="*/ 0 h 7777"/>
              <a:gd name="T64" fmla="*/ 2147483647 w 6149"/>
              <a:gd name="T65" fmla="*/ 0 h 7777"/>
              <a:gd name="T66" fmla="*/ 2147483647 w 6149"/>
              <a:gd name="T67" fmla="*/ 0 h 7777"/>
              <a:gd name="T68" fmla="*/ 2147483647 w 6149"/>
              <a:gd name="T69" fmla="*/ 0 h 7777"/>
              <a:gd name="T70" fmla="*/ 2147483647 w 6149"/>
              <a:gd name="T71" fmla="*/ 0 h 7777"/>
              <a:gd name="T72" fmla="*/ 2147483647 w 6149"/>
              <a:gd name="T73" fmla="*/ 0 h 7777"/>
              <a:gd name="T74" fmla="*/ 2147483647 w 6149"/>
              <a:gd name="T75" fmla="*/ 0 h 7777"/>
              <a:gd name="T76" fmla="*/ 2147483647 w 6149"/>
              <a:gd name="T77" fmla="*/ 0 h 7777"/>
              <a:gd name="T78" fmla="*/ 2147483647 w 6149"/>
              <a:gd name="T79" fmla="*/ 0 h 7777"/>
              <a:gd name="T80" fmla="*/ 2147483647 w 6149"/>
              <a:gd name="T81" fmla="*/ 0 h 7777"/>
              <a:gd name="T82" fmla="*/ 2147483647 w 6149"/>
              <a:gd name="T83" fmla="*/ 0 h 7777"/>
              <a:gd name="T84" fmla="*/ 2147483647 w 6149"/>
              <a:gd name="T85" fmla="*/ 0 h 7777"/>
              <a:gd name="T86" fmla="*/ 2147483647 w 6149"/>
              <a:gd name="T87" fmla="*/ 0 h 7777"/>
              <a:gd name="T88" fmla="*/ 2147483647 w 6149"/>
              <a:gd name="T89" fmla="*/ 0 h 7777"/>
              <a:gd name="T90" fmla="*/ 2147483647 w 6149"/>
              <a:gd name="T91" fmla="*/ 0 h 7777"/>
              <a:gd name="T92" fmla="*/ 2147483647 w 6149"/>
              <a:gd name="T93" fmla="*/ 0 h 7777"/>
              <a:gd name="T94" fmla="*/ 2147483647 w 6149"/>
              <a:gd name="T95" fmla="*/ 0 h 7777"/>
              <a:gd name="T96" fmla="*/ 2147483647 w 6149"/>
              <a:gd name="T97" fmla="*/ 0 h 7777"/>
              <a:gd name="T98" fmla="*/ 2147483647 w 6149"/>
              <a:gd name="T99" fmla="*/ 0 h 7777"/>
              <a:gd name="T100" fmla="*/ 2147483647 w 6149"/>
              <a:gd name="T101" fmla="*/ 0 h 7777"/>
              <a:gd name="T102" fmla="*/ 2147483647 w 6149"/>
              <a:gd name="T103" fmla="*/ 0 h 7777"/>
              <a:gd name="T104" fmla="*/ 2147483647 w 6149"/>
              <a:gd name="T105" fmla="*/ 0 h 7777"/>
              <a:gd name="T106" fmla="*/ 2147483647 w 6149"/>
              <a:gd name="T107" fmla="*/ 0 h 7777"/>
              <a:gd name="T108" fmla="*/ 2147483647 w 6149"/>
              <a:gd name="T109" fmla="*/ 0 h 7777"/>
              <a:gd name="T110" fmla="*/ 2147483647 w 6149"/>
              <a:gd name="T111" fmla="*/ 0 h 7777"/>
              <a:gd name="T112" fmla="*/ 2147483647 w 6149"/>
              <a:gd name="T113" fmla="*/ 0 h 7777"/>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6149"/>
              <a:gd name="T172" fmla="*/ 0 h 7777"/>
              <a:gd name="T173" fmla="*/ 6149 w 6149"/>
              <a:gd name="T174" fmla="*/ 7777 h 7777"/>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6149" h="7777">
                <a:moveTo>
                  <a:pt x="0" y="0"/>
                </a:moveTo>
                <a:lnTo>
                  <a:pt x="0" y="0"/>
                </a:lnTo>
                <a:lnTo>
                  <a:pt x="0" y="77"/>
                </a:lnTo>
                <a:lnTo>
                  <a:pt x="595" y="77"/>
                </a:lnTo>
                <a:lnTo>
                  <a:pt x="595" y="155"/>
                </a:lnTo>
                <a:lnTo>
                  <a:pt x="840" y="155"/>
                </a:lnTo>
                <a:lnTo>
                  <a:pt x="840" y="233"/>
                </a:lnTo>
                <a:lnTo>
                  <a:pt x="1000" y="233"/>
                </a:lnTo>
                <a:lnTo>
                  <a:pt x="1000" y="311"/>
                </a:lnTo>
                <a:lnTo>
                  <a:pt x="1121" y="311"/>
                </a:lnTo>
                <a:lnTo>
                  <a:pt x="1121" y="388"/>
                </a:lnTo>
                <a:lnTo>
                  <a:pt x="1228" y="388"/>
                </a:lnTo>
                <a:lnTo>
                  <a:pt x="1228" y="466"/>
                </a:lnTo>
                <a:lnTo>
                  <a:pt x="1313" y="466"/>
                </a:lnTo>
                <a:lnTo>
                  <a:pt x="1313" y="544"/>
                </a:lnTo>
                <a:lnTo>
                  <a:pt x="1389" y="544"/>
                </a:lnTo>
                <a:lnTo>
                  <a:pt x="1389" y="622"/>
                </a:lnTo>
                <a:lnTo>
                  <a:pt x="1460" y="622"/>
                </a:lnTo>
                <a:lnTo>
                  <a:pt x="1460" y="699"/>
                </a:lnTo>
                <a:lnTo>
                  <a:pt x="1526" y="699"/>
                </a:lnTo>
                <a:lnTo>
                  <a:pt x="1526" y="777"/>
                </a:lnTo>
                <a:lnTo>
                  <a:pt x="1582" y="777"/>
                </a:lnTo>
                <a:lnTo>
                  <a:pt x="1582" y="855"/>
                </a:lnTo>
                <a:lnTo>
                  <a:pt x="1642" y="855"/>
                </a:lnTo>
                <a:lnTo>
                  <a:pt x="1642" y="933"/>
                </a:lnTo>
                <a:lnTo>
                  <a:pt x="1694" y="933"/>
                </a:lnTo>
                <a:lnTo>
                  <a:pt x="1694" y="1011"/>
                </a:lnTo>
                <a:lnTo>
                  <a:pt x="1743" y="1011"/>
                </a:lnTo>
                <a:lnTo>
                  <a:pt x="1743" y="1088"/>
                </a:lnTo>
                <a:lnTo>
                  <a:pt x="1794" y="1088"/>
                </a:lnTo>
                <a:lnTo>
                  <a:pt x="1794" y="1166"/>
                </a:lnTo>
                <a:lnTo>
                  <a:pt x="1841" y="1166"/>
                </a:lnTo>
                <a:lnTo>
                  <a:pt x="1841" y="1244"/>
                </a:lnTo>
                <a:lnTo>
                  <a:pt x="1886" y="1244"/>
                </a:lnTo>
                <a:lnTo>
                  <a:pt x="1886" y="1322"/>
                </a:lnTo>
                <a:lnTo>
                  <a:pt x="1929" y="1322"/>
                </a:lnTo>
                <a:lnTo>
                  <a:pt x="1929" y="1399"/>
                </a:lnTo>
                <a:lnTo>
                  <a:pt x="1972" y="1399"/>
                </a:lnTo>
                <a:lnTo>
                  <a:pt x="1972" y="1477"/>
                </a:lnTo>
                <a:lnTo>
                  <a:pt x="2015" y="1477"/>
                </a:lnTo>
                <a:lnTo>
                  <a:pt x="2015" y="1555"/>
                </a:lnTo>
                <a:lnTo>
                  <a:pt x="2057" y="1555"/>
                </a:lnTo>
                <a:lnTo>
                  <a:pt x="2057" y="1633"/>
                </a:lnTo>
                <a:lnTo>
                  <a:pt x="2096" y="1633"/>
                </a:lnTo>
                <a:lnTo>
                  <a:pt x="2096" y="1710"/>
                </a:lnTo>
                <a:lnTo>
                  <a:pt x="2133" y="1710"/>
                </a:lnTo>
                <a:lnTo>
                  <a:pt x="2133" y="1788"/>
                </a:lnTo>
                <a:lnTo>
                  <a:pt x="2174" y="1788"/>
                </a:lnTo>
                <a:lnTo>
                  <a:pt x="2174" y="1866"/>
                </a:lnTo>
                <a:lnTo>
                  <a:pt x="2212" y="1866"/>
                </a:lnTo>
                <a:lnTo>
                  <a:pt x="2212" y="1944"/>
                </a:lnTo>
                <a:lnTo>
                  <a:pt x="2248" y="1944"/>
                </a:lnTo>
                <a:lnTo>
                  <a:pt x="2248" y="2022"/>
                </a:lnTo>
                <a:lnTo>
                  <a:pt x="2286" y="2022"/>
                </a:lnTo>
                <a:lnTo>
                  <a:pt x="2286" y="2099"/>
                </a:lnTo>
                <a:lnTo>
                  <a:pt x="2320" y="2099"/>
                </a:lnTo>
                <a:lnTo>
                  <a:pt x="2320" y="2177"/>
                </a:lnTo>
                <a:lnTo>
                  <a:pt x="2358" y="2177"/>
                </a:lnTo>
                <a:lnTo>
                  <a:pt x="2358" y="2255"/>
                </a:lnTo>
                <a:lnTo>
                  <a:pt x="2392" y="2255"/>
                </a:lnTo>
                <a:lnTo>
                  <a:pt x="2392" y="2333"/>
                </a:lnTo>
                <a:lnTo>
                  <a:pt x="2429" y="2333"/>
                </a:lnTo>
                <a:lnTo>
                  <a:pt x="2429" y="2410"/>
                </a:lnTo>
                <a:lnTo>
                  <a:pt x="2462" y="2410"/>
                </a:lnTo>
                <a:lnTo>
                  <a:pt x="2462" y="2488"/>
                </a:lnTo>
                <a:lnTo>
                  <a:pt x="2498" y="2488"/>
                </a:lnTo>
                <a:lnTo>
                  <a:pt x="2498" y="2566"/>
                </a:lnTo>
                <a:lnTo>
                  <a:pt x="2531" y="2566"/>
                </a:lnTo>
                <a:lnTo>
                  <a:pt x="2531" y="2644"/>
                </a:lnTo>
                <a:lnTo>
                  <a:pt x="2566" y="2644"/>
                </a:lnTo>
                <a:lnTo>
                  <a:pt x="2566" y="2721"/>
                </a:lnTo>
                <a:lnTo>
                  <a:pt x="2599" y="2721"/>
                </a:lnTo>
                <a:lnTo>
                  <a:pt x="2599" y="2799"/>
                </a:lnTo>
                <a:lnTo>
                  <a:pt x="2633" y="2799"/>
                </a:lnTo>
                <a:lnTo>
                  <a:pt x="2633" y="2877"/>
                </a:lnTo>
                <a:lnTo>
                  <a:pt x="2665" y="2877"/>
                </a:lnTo>
                <a:lnTo>
                  <a:pt x="2665" y="2955"/>
                </a:lnTo>
                <a:lnTo>
                  <a:pt x="2699" y="2955"/>
                </a:lnTo>
                <a:lnTo>
                  <a:pt x="2699" y="3033"/>
                </a:lnTo>
                <a:lnTo>
                  <a:pt x="2732" y="3033"/>
                </a:lnTo>
                <a:lnTo>
                  <a:pt x="2732" y="3110"/>
                </a:lnTo>
                <a:lnTo>
                  <a:pt x="2765" y="3110"/>
                </a:lnTo>
                <a:lnTo>
                  <a:pt x="2765" y="3188"/>
                </a:lnTo>
                <a:lnTo>
                  <a:pt x="2798" y="3188"/>
                </a:lnTo>
                <a:lnTo>
                  <a:pt x="2798" y="3266"/>
                </a:lnTo>
                <a:lnTo>
                  <a:pt x="2830" y="3266"/>
                </a:lnTo>
                <a:lnTo>
                  <a:pt x="2830" y="3344"/>
                </a:lnTo>
                <a:lnTo>
                  <a:pt x="2863" y="3344"/>
                </a:lnTo>
                <a:lnTo>
                  <a:pt x="2863" y="3421"/>
                </a:lnTo>
                <a:lnTo>
                  <a:pt x="2895" y="3421"/>
                </a:lnTo>
                <a:lnTo>
                  <a:pt x="2895" y="3499"/>
                </a:lnTo>
                <a:lnTo>
                  <a:pt x="2928" y="3499"/>
                </a:lnTo>
                <a:lnTo>
                  <a:pt x="2928" y="3577"/>
                </a:lnTo>
                <a:lnTo>
                  <a:pt x="2961" y="3577"/>
                </a:lnTo>
                <a:lnTo>
                  <a:pt x="2961" y="3655"/>
                </a:lnTo>
                <a:lnTo>
                  <a:pt x="2993" y="3655"/>
                </a:lnTo>
                <a:lnTo>
                  <a:pt x="2993" y="3732"/>
                </a:lnTo>
                <a:lnTo>
                  <a:pt x="3024" y="3732"/>
                </a:lnTo>
                <a:lnTo>
                  <a:pt x="3024" y="3810"/>
                </a:lnTo>
                <a:lnTo>
                  <a:pt x="3057" y="3810"/>
                </a:lnTo>
                <a:lnTo>
                  <a:pt x="3057" y="3888"/>
                </a:lnTo>
                <a:lnTo>
                  <a:pt x="3090" y="3888"/>
                </a:lnTo>
                <a:lnTo>
                  <a:pt x="3090" y="3966"/>
                </a:lnTo>
                <a:lnTo>
                  <a:pt x="3122" y="3966"/>
                </a:lnTo>
                <a:lnTo>
                  <a:pt x="3122" y="4044"/>
                </a:lnTo>
                <a:lnTo>
                  <a:pt x="3154" y="4044"/>
                </a:lnTo>
                <a:lnTo>
                  <a:pt x="3154" y="4121"/>
                </a:lnTo>
                <a:lnTo>
                  <a:pt x="3186" y="4121"/>
                </a:lnTo>
                <a:lnTo>
                  <a:pt x="3186" y="4199"/>
                </a:lnTo>
                <a:lnTo>
                  <a:pt x="3218" y="4199"/>
                </a:lnTo>
                <a:lnTo>
                  <a:pt x="3218" y="4277"/>
                </a:lnTo>
                <a:lnTo>
                  <a:pt x="3251" y="4277"/>
                </a:lnTo>
                <a:lnTo>
                  <a:pt x="3251" y="4355"/>
                </a:lnTo>
                <a:lnTo>
                  <a:pt x="3284" y="4355"/>
                </a:lnTo>
                <a:lnTo>
                  <a:pt x="3284" y="4432"/>
                </a:lnTo>
                <a:lnTo>
                  <a:pt x="3316" y="4432"/>
                </a:lnTo>
                <a:lnTo>
                  <a:pt x="3316" y="4510"/>
                </a:lnTo>
                <a:lnTo>
                  <a:pt x="3348" y="4510"/>
                </a:lnTo>
                <a:lnTo>
                  <a:pt x="3348" y="4588"/>
                </a:lnTo>
                <a:lnTo>
                  <a:pt x="3381" y="4588"/>
                </a:lnTo>
                <a:lnTo>
                  <a:pt x="3381" y="4666"/>
                </a:lnTo>
                <a:lnTo>
                  <a:pt x="3414" y="4666"/>
                </a:lnTo>
                <a:lnTo>
                  <a:pt x="3414" y="4743"/>
                </a:lnTo>
                <a:lnTo>
                  <a:pt x="3447" y="4743"/>
                </a:lnTo>
                <a:lnTo>
                  <a:pt x="3447" y="4821"/>
                </a:lnTo>
                <a:lnTo>
                  <a:pt x="3481" y="4821"/>
                </a:lnTo>
                <a:lnTo>
                  <a:pt x="3481" y="4899"/>
                </a:lnTo>
                <a:lnTo>
                  <a:pt x="3514" y="4899"/>
                </a:lnTo>
                <a:lnTo>
                  <a:pt x="3514" y="4977"/>
                </a:lnTo>
                <a:lnTo>
                  <a:pt x="3547" y="4977"/>
                </a:lnTo>
                <a:lnTo>
                  <a:pt x="3547" y="5055"/>
                </a:lnTo>
                <a:lnTo>
                  <a:pt x="3580" y="5055"/>
                </a:lnTo>
                <a:lnTo>
                  <a:pt x="3580" y="5132"/>
                </a:lnTo>
                <a:lnTo>
                  <a:pt x="3615" y="5132"/>
                </a:lnTo>
                <a:lnTo>
                  <a:pt x="3615" y="5210"/>
                </a:lnTo>
                <a:lnTo>
                  <a:pt x="3648" y="5210"/>
                </a:lnTo>
                <a:lnTo>
                  <a:pt x="3648" y="5288"/>
                </a:lnTo>
                <a:lnTo>
                  <a:pt x="3684" y="5288"/>
                </a:lnTo>
                <a:lnTo>
                  <a:pt x="3684" y="5366"/>
                </a:lnTo>
                <a:lnTo>
                  <a:pt x="3717" y="5366"/>
                </a:lnTo>
                <a:lnTo>
                  <a:pt x="3717" y="5443"/>
                </a:lnTo>
                <a:lnTo>
                  <a:pt x="3754" y="5443"/>
                </a:lnTo>
                <a:lnTo>
                  <a:pt x="3754" y="5521"/>
                </a:lnTo>
                <a:lnTo>
                  <a:pt x="3788" y="5521"/>
                </a:lnTo>
                <a:lnTo>
                  <a:pt x="3788" y="5599"/>
                </a:lnTo>
                <a:lnTo>
                  <a:pt x="3826" y="5599"/>
                </a:lnTo>
                <a:lnTo>
                  <a:pt x="3826" y="5677"/>
                </a:lnTo>
                <a:lnTo>
                  <a:pt x="3861" y="5677"/>
                </a:lnTo>
                <a:lnTo>
                  <a:pt x="3861" y="5754"/>
                </a:lnTo>
                <a:lnTo>
                  <a:pt x="3899" y="5754"/>
                </a:lnTo>
                <a:lnTo>
                  <a:pt x="3899" y="5832"/>
                </a:lnTo>
                <a:lnTo>
                  <a:pt x="3935" y="5832"/>
                </a:lnTo>
                <a:lnTo>
                  <a:pt x="3935" y="5910"/>
                </a:lnTo>
                <a:lnTo>
                  <a:pt x="3972" y="5910"/>
                </a:lnTo>
                <a:lnTo>
                  <a:pt x="3972" y="5988"/>
                </a:lnTo>
                <a:lnTo>
                  <a:pt x="4013" y="5988"/>
                </a:lnTo>
                <a:lnTo>
                  <a:pt x="4013" y="6066"/>
                </a:lnTo>
                <a:lnTo>
                  <a:pt x="4050" y="6066"/>
                </a:lnTo>
                <a:lnTo>
                  <a:pt x="4050" y="6143"/>
                </a:lnTo>
                <a:lnTo>
                  <a:pt x="4089" y="6143"/>
                </a:lnTo>
                <a:lnTo>
                  <a:pt x="4089" y="6221"/>
                </a:lnTo>
                <a:lnTo>
                  <a:pt x="4131" y="6221"/>
                </a:lnTo>
                <a:lnTo>
                  <a:pt x="4131" y="6299"/>
                </a:lnTo>
                <a:lnTo>
                  <a:pt x="4174" y="6299"/>
                </a:lnTo>
                <a:lnTo>
                  <a:pt x="4174" y="6377"/>
                </a:lnTo>
                <a:lnTo>
                  <a:pt x="4217" y="6377"/>
                </a:lnTo>
                <a:lnTo>
                  <a:pt x="4217" y="6454"/>
                </a:lnTo>
                <a:lnTo>
                  <a:pt x="4260" y="6454"/>
                </a:lnTo>
                <a:lnTo>
                  <a:pt x="4260" y="6532"/>
                </a:lnTo>
                <a:lnTo>
                  <a:pt x="4305" y="6532"/>
                </a:lnTo>
                <a:lnTo>
                  <a:pt x="4305" y="6610"/>
                </a:lnTo>
                <a:lnTo>
                  <a:pt x="4352" y="6610"/>
                </a:lnTo>
                <a:lnTo>
                  <a:pt x="4352" y="6688"/>
                </a:lnTo>
                <a:lnTo>
                  <a:pt x="4403" y="6688"/>
                </a:lnTo>
                <a:lnTo>
                  <a:pt x="4403" y="6765"/>
                </a:lnTo>
                <a:lnTo>
                  <a:pt x="4452" y="6765"/>
                </a:lnTo>
                <a:lnTo>
                  <a:pt x="4452" y="6843"/>
                </a:lnTo>
                <a:lnTo>
                  <a:pt x="4504" y="6843"/>
                </a:lnTo>
                <a:lnTo>
                  <a:pt x="4504" y="6921"/>
                </a:lnTo>
                <a:lnTo>
                  <a:pt x="4563" y="6921"/>
                </a:lnTo>
                <a:lnTo>
                  <a:pt x="4563" y="6999"/>
                </a:lnTo>
                <a:lnTo>
                  <a:pt x="4620" y="6999"/>
                </a:lnTo>
                <a:lnTo>
                  <a:pt x="4620" y="7077"/>
                </a:lnTo>
                <a:lnTo>
                  <a:pt x="4685" y="7077"/>
                </a:lnTo>
                <a:lnTo>
                  <a:pt x="4685" y="7154"/>
                </a:lnTo>
                <a:lnTo>
                  <a:pt x="4755" y="7154"/>
                </a:lnTo>
                <a:lnTo>
                  <a:pt x="4755" y="7232"/>
                </a:lnTo>
                <a:lnTo>
                  <a:pt x="4832" y="7232"/>
                </a:lnTo>
                <a:lnTo>
                  <a:pt x="4832" y="7310"/>
                </a:lnTo>
                <a:lnTo>
                  <a:pt x="4916" y="7310"/>
                </a:lnTo>
                <a:lnTo>
                  <a:pt x="4916" y="7388"/>
                </a:lnTo>
                <a:lnTo>
                  <a:pt x="5022" y="7388"/>
                </a:lnTo>
                <a:lnTo>
                  <a:pt x="5022" y="7465"/>
                </a:lnTo>
                <a:lnTo>
                  <a:pt x="5142" y="7465"/>
                </a:lnTo>
                <a:lnTo>
                  <a:pt x="5142" y="7543"/>
                </a:lnTo>
                <a:lnTo>
                  <a:pt x="5301" y="7543"/>
                </a:lnTo>
                <a:lnTo>
                  <a:pt x="5301" y="7621"/>
                </a:lnTo>
                <a:lnTo>
                  <a:pt x="5543" y="7621"/>
                </a:lnTo>
                <a:lnTo>
                  <a:pt x="5543" y="7699"/>
                </a:lnTo>
                <a:lnTo>
                  <a:pt x="6134" y="7699"/>
                </a:lnTo>
                <a:lnTo>
                  <a:pt x="6134" y="7777"/>
                </a:lnTo>
                <a:lnTo>
                  <a:pt x="6149" y="7777"/>
                </a:lnTo>
                <a:lnTo>
                  <a:pt x="6149" y="7699"/>
                </a:lnTo>
                <a:lnTo>
                  <a:pt x="6134" y="7699"/>
                </a:lnTo>
                <a:lnTo>
                  <a:pt x="6134" y="7621"/>
                </a:lnTo>
                <a:lnTo>
                  <a:pt x="5543" y="7621"/>
                </a:lnTo>
                <a:lnTo>
                  <a:pt x="5543" y="7543"/>
                </a:lnTo>
                <a:lnTo>
                  <a:pt x="5301" y="7543"/>
                </a:lnTo>
                <a:lnTo>
                  <a:pt x="5301" y="7465"/>
                </a:lnTo>
                <a:lnTo>
                  <a:pt x="5142" y="7465"/>
                </a:lnTo>
                <a:lnTo>
                  <a:pt x="5142" y="7388"/>
                </a:lnTo>
                <a:lnTo>
                  <a:pt x="5022" y="7388"/>
                </a:lnTo>
                <a:lnTo>
                  <a:pt x="5022" y="7310"/>
                </a:lnTo>
                <a:lnTo>
                  <a:pt x="4916" y="7310"/>
                </a:lnTo>
                <a:lnTo>
                  <a:pt x="4916" y="7232"/>
                </a:lnTo>
                <a:lnTo>
                  <a:pt x="4832" y="7232"/>
                </a:lnTo>
                <a:lnTo>
                  <a:pt x="4832" y="7154"/>
                </a:lnTo>
                <a:lnTo>
                  <a:pt x="4755" y="7154"/>
                </a:lnTo>
                <a:lnTo>
                  <a:pt x="4755" y="7077"/>
                </a:lnTo>
                <a:lnTo>
                  <a:pt x="4685" y="7077"/>
                </a:lnTo>
                <a:lnTo>
                  <a:pt x="4685" y="6999"/>
                </a:lnTo>
                <a:lnTo>
                  <a:pt x="4620" y="6999"/>
                </a:lnTo>
                <a:lnTo>
                  <a:pt x="4620" y="6921"/>
                </a:lnTo>
                <a:lnTo>
                  <a:pt x="4563" y="6921"/>
                </a:lnTo>
                <a:lnTo>
                  <a:pt x="4563" y="6843"/>
                </a:lnTo>
                <a:lnTo>
                  <a:pt x="4504" y="6843"/>
                </a:lnTo>
                <a:lnTo>
                  <a:pt x="4504" y="6765"/>
                </a:lnTo>
                <a:lnTo>
                  <a:pt x="4452" y="6765"/>
                </a:lnTo>
                <a:lnTo>
                  <a:pt x="4452" y="6688"/>
                </a:lnTo>
                <a:lnTo>
                  <a:pt x="4403" y="6688"/>
                </a:lnTo>
                <a:lnTo>
                  <a:pt x="4403" y="6610"/>
                </a:lnTo>
                <a:lnTo>
                  <a:pt x="4352" y="6610"/>
                </a:lnTo>
                <a:lnTo>
                  <a:pt x="4352" y="6532"/>
                </a:lnTo>
                <a:lnTo>
                  <a:pt x="4305" y="6532"/>
                </a:lnTo>
                <a:lnTo>
                  <a:pt x="4305" y="6454"/>
                </a:lnTo>
                <a:lnTo>
                  <a:pt x="4260" y="6454"/>
                </a:lnTo>
                <a:lnTo>
                  <a:pt x="4260" y="6377"/>
                </a:lnTo>
                <a:lnTo>
                  <a:pt x="4217" y="6377"/>
                </a:lnTo>
                <a:lnTo>
                  <a:pt x="4217" y="6299"/>
                </a:lnTo>
                <a:lnTo>
                  <a:pt x="4174" y="6299"/>
                </a:lnTo>
                <a:lnTo>
                  <a:pt x="4174" y="6221"/>
                </a:lnTo>
                <a:lnTo>
                  <a:pt x="4131" y="6221"/>
                </a:lnTo>
                <a:lnTo>
                  <a:pt x="4131" y="6143"/>
                </a:lnTo>
                <a:lnTo>
                  <a:pt x="4089" y="6143"/>
                </a:lnTo>
                <a:lnTo>
                  <a:pt x="4089" y="6066"/>
                </a:lnTo>
                <a:lnTo>
                  <a:pt x="4050" y="6066"/>
                </a:lnTo>
                <a:lnTo>
                  <a:pt x="4050" y="5988"/>
                </a:lnTo>
                <a:lnTo>
                  <a:pt x="4013" y="5988"/>
                </a:lnTo>
                <a:lnTo>
                  <a:pt x="4013" y="5910"/>
                </a:lnTo>
                <a:lnTo>
                  <a:pt x="3972" y="5910"/>
                </a:lnTo>
                <a:lnTo>
                  <a:pt x="3972" y="5832"/>
                </a:lnTo>
                <a:lnTo>
                  <a:pt x="3935" y="5832"/>
                </a:lnTo>
                <a:lnTo>
                  <a:pt x="3935" y="5754"/>
                </a:lnTo>
                <a:lnTo>
                  <a:pt x="3899" y="5754"/>
                </a:lnTo>
                <a:lnTo>
                  <a:pt x="3899" y="5677"/>
                </a:lnTo>
                <a:lnTo>
                  <a:pt x="3861" y="5677"/>
                </a:lnTo>
                <a:lnTo>
                  <a:pt x="3861" y="5599"/>
                </a:lnTo>
                <a:lnTo>
                  <a:pt x="3826" y="5599"/>
                </a:lnTo>
                <a:lnTo>
                  <a:pt x="3826" y="5521"/>
                </a:lnTo>
                <a:lnTo>
                  <a:pt x="3788" y="5521"/>
                </a:lnTo>
                <a:lnTo>
                  <a:pt x="3788" y="5443"/>
                </a:lnTo>
                <a:lnTo>
                  <a:pt x="3754" y="5443"/>
                </a:lnTo>
                <a:lnTo>
                  <a:pt x="3754" y="5366"/>
                </a:lnTo>
                <a:lnTo>
                  <a:pt x="3717" y="5366"/>
                </a:lnTo>
                <a:lnTo>
                  <a:pt x="3717" y="5288"/>
                </a:lnTo>
                <a:lnTo>
                  <a:pt x="3684" y="5288"/>
                </a:lnTo>
                <a:lnTo>
                  <a:pt x="3684" y="5210"/>
                </a:lnTo>
                <a:lnTo>
                  <a:pt x="3648" y="5210"/>
                </a:lnTo>
                <a:lnTo>
                  <a:pt x="3648" y="5132"/>
                </a:lnTo>
                <a:lnTo>
                  <a:pt x="3615" y="5132"/>
                </a:lnTo>
                <a:lnTo>
                  <a:pt x="3615" y="5055"/>
                </a:lnTo>
                <a:lnTo>
                  <a:pt x="3580" y="5055"/>
                </a:lnTo>
                <a:lnTo>
                  <a:pt x="3580" y="4977"/>
                </a:lnTo>
                <a:lnTo>
                  <a:pt x="3547" y="4977"/>
                </a:lnTo>
                <a:lnTo>
                  <a:pt x="3547" y="4899"/>
                </a:lnTo>
                <a:lnTo>
                  <a:pt x="3514" y="4899"/>
                </a:lnTo>
                <a:lnTo>
                  <a:pt x="3514" y="4821"/>
                </a:lnTo>
                <a:lnTo>
                  <a:pt x="3481" y="4821"/>
                </a:lnTo>
                <a:lnTo>
                  <a:pt x="3481" y="4743"/>
                </a:lnTo>
                <a:lnTo>
                  <a:pt x="3447" y="4743"/>
                </a:lnTo>
                <a:lnTo>
                  <a:pt x="3447" y="4666"/>
                </a:lnTo>
                <a:lnTo>
                  <a:pt x="3414" y="4666"/>
                </a:lnTo>
                <a:lnTo>
                  <a:pt x="3414" y="4588"/>
                </a:lnTo>
                <a:lnTo>
                  <a:pt x="3381" y="4588"/>
                </a:lnTo>
                <a:lnTo>
                  <a:pt x="3381" y="4510"/>
                </a:lnTo>
                <a:lnTo>
                  <a:pt x="3348" y="4510"/>
                </a:lnTo>
                <a:lnTo>
                  <a:pt x="3348" y="4432"/>
                </a:lnTo>
                <a:lnTo>
                  <a:pt x="3316" y="4432"/>
                </a:lnTo>
                <a:lnTo>
                  <a:pt x="3316" y="4355"/>
                </a:lnTo>
                <a:lnTo>
                  <a:pt x="3284" y="4355"/>
                </a:lnTo>
                <a:lnTo>
                  <a:pt x="3284" y="4277"/>
                </a:lnTo>
                <a:lnTo>
                  <a:pt x="3251" y="4277"/>
                </a:lnTo>
                <a:lnTo>
                  <a:pt x="3251" y="4199"/>
                </a:lnTo>
                <a:lnTo>
                  <a:pt x="3218" y="4199"/>
                </a:lnTo>
                <a:lnTo>
                  <a:pt x="3218" y="4121"/>
                </a:lnTo>
                <a:lnTo>
                  <a:pt x="3186" y="4121"/>
                </a:lnTo>
                <a:lnTo>
                  <a:pt x="3186" y="4044"/>
                </a:lnTo>
                <a:lnTo>
                  <a:pt x="3154" y="4044"/>
                </a:lnTo>
                <a:lnTo>
                  <a:pt x="3154" y="3966"/>
                </a:lnTo>
                <a:lnTo>
                  <a:pt x="3122" y="3966"/>
                </a:lnTo>
                <a:lnTo>
                  <a:pt x="3122" y="3888"/>
                </a:lnTo>
                <a:lnTo>
                  <a:pt x="3090" y="3888"/>
                </a:lnTo>
                <a:lnTo>
                  <a:pt x="3090" y="3810"/>
                </a:lnTo>
                <a:lnTo>
                  <a:pt x="3057" y="3810"/>
                </a:lnTo>
                <a:lnTo>
                  <a:pt x="3057" y="3732"/>
                </a:lnTo>
                <a:lnTo>
                  <a:pt x="3024" y="3732"/>
                </a:lnTo>
                <a:lnTo>
                  <a:pt x="3024" y="3655"/>
                </a:lnTo>
                <a:lnTo>
                  <a:pt x="2993" y="3655"/>
                </a:lnTo>
                <a:lnTo>
                  <a:pt x="2993" y="3577"/>
                </a:lnTo>
                <a:lnTo>
                  <a:pt x="2961" y="3577"/>
                </a:lnTo>
                <a:lnTo>
                  <a:pt x="2961" y="3499"/>
                </a:lnTo>
                <a:lnTo>
                  <a:pt x="2928" y="3499"/>
                </a:lnTo>
                <a:lnTo>
                  <a:pt x="2928" y="3421"/>
                </a:lnTo>
                <a:lnTo>
                  <a:pt x="2895" y="3421"/>
                </a:lnTo>
                <a:lnTo>
                  <a:pt x="2895" y="3344"/>
                </a:lnTo>
                <a:lnTo>
                  <a:pt x="2863" y="3344"/>
                </a:lnTo>
                <a:lnTo>
                  <a:pt x="2863" y="3266"/>
                </a:lnTo>
                <a:lnTo>
                  <a:pt x="2830" y="3266"/>
                </a:lnTo>
                <a:lnTo>
                  <a:pt x="2830" y="3188"/>
                </a:lnTo>
                <a:lnTo>
                  <a:pt x="2798" y="3188"/>
                </a:lnTo>
                <a:lnTo>
                  <a:pt x="2798" y="3110"/>
                </a:lnTo>
                <a:lnTo>
                  <a:pt x="2765" y="3110"/>
                </a:lnTo>
                <a:lnTo>
                  <a:pt x="2765" y="3033"/>
                </a:lnTo>
                <a:lnTo>
                  <a:pt x="2732" y="3033"/>
                </a:lnTo>
                <a:lnTo>
                  <a:pt x="2732" y="2955"/>
                </a:lnTo>
                <a:lnTo>
                  <a:pt x="2699" y="2955"/>
                </a:lnTo>
                <a:lnTo>
                  <a:pt x="2699" y="2877"/>
                </a:lnTo>
                <a:lnTo>
                  <a:pt x="2665" y="2877"/>
                </a:lnTo>
                <a:lnTo>
                  <a:pt x="2665" y="2799"/>
                </a:lnTo>
                <a:lnTo>
                  <a:pt x="2633" y="2799"/>
                </a:lnTo>
                <a:lnTo>
                  <a:pt x="2633" y="2721"/>
                </a:lnTo>
                <a:lnTo>
                  <a:pt x="2599" y="2721"/>
                </a:lnTo>
                <a:lnTo>
                  <a:pt x="2599" y="2644"/>
                </a:lnTo>
                <a:lnTo>
                  <a:pt x="2566" y="2644"/>
                </a:lnTo>
                <a:lnTo>
                  <a:pt x="2566" y="2566"/>
                </a:lnTo>
                <a:lnTo>
                  <a:pt x="2531" y="2566"/>
                </a:lnTo>
                <a:lnTo>
                  <a:pt x="2531" y="2488"/>
                </a:lnTo>
                <a:lnTo>
                  <a:pt x="2498" y="2488"/>
                </a:lnTo>
                <a:lnTo>
                  <a:pt x="2498" y="2410"/>
                </a:lnTo>
                <a:lnTo>
                  <a:pt x="2462" y="2410"/>
                </a:lnTo>
                <a:lnTo>
                  <a:pt x="2462" y="2333"/>
                </a:lnTo>
                <a:lnTo>
                  <a:pt x="2429" y="2333"/>
                </a:lnTo>
                <a:lnTo>
                  <a:pt x="2429" y="2255"/>
                </a:lnTo>
                <a:lnTo>
                  <a:pt x="2392" y="2255"/>
                </a:lnTo>
                <a:lnTo>
                  <a:pt x="2392" y="2177"/>
                </a:lnTo>
                <a:lnTo>
                  <a:pt x="2358" y="2177"/>
                </a:lnTo>
                <a:lnTo>
                  <a:pt x="2358" y="2099"/>
                </a:lnTo>
                <a:lnTo>
                  <a:pt x="2320" y="2099"/>
                </a:lnTo>
                <a:lnTo>
                  <a:pt x="2320" y="2022"/>
                </a:lnTo>
                <a:lnTo>
                  <a:pt x="2286" y="2022"/>
                </a:lnTo>
                <a:lnTo>
                  <a:pt x="2286" y="1944"/>
                </a:lnTo>
                <a:lnTo>
                  <a:pt x="2248" y="1944"/>
                </a:lnTo>
                <a:lnTo>
                  <a:pt x="2248" y="1866"/>
                </a:lnTo>
                <a:lnTo>
                  <a:pt x="2212" y="1866"/>
                </a:lnTo>
                <a:lnTo>
                  <a:pt x="2212" y="1788"/>
                </a:lnTo>
                <a:lnTo>
                  <a:pt x="2174" y="1788"/>
                </a:lnTo>
                <a:lnTo>
                  <a:pt x="2174" y="1710"/>
                </a:lnTo>
                <a:lnTo>
                  <a:pt x="2133" y="1710"/>
                </a:lnTo>
                <a:lnTo>
                  <a:pt x="2133" y="1633"/>
                </a:lnTo>
                <a:lnTo>
                  <a:pt x="2096" y="1633"/>
                </a:lnTo>
                <a:lnTo>
                  <a:pt x="2096" y="1555"/>
                </a:lnTo>
                <a:lnTo>
                  <a:pt x="2057" y="1555"/>
                </a:lnTo>
                <a:lnTo>
                  <a:pt x="2057" y="1477"/>
                </a:lnTo>
                <a:lnTo>
                  <a:pt x="2015" y="1477"/>
                </a:lnTo>
                <a:lnTo>
                  <a:pt x="2015" y="1399"/>
                </a:lnTo>
                <a:lnTo>
                  <a:pt x="1972" y="1399"/>
                </a:lnTo>
                <a:lnTo>
                  <a:pt x="1972" y="1322"/>
                </a:lnTo>
                <a:lnTo>
                  <a:pt x="1929" y="1322"/>
                </a:lnTo>
                <a:lnTo>
                  <a:pt x="1929" y="1244"/>
                </a:lnTo>
                <a:lnTo>
                  <a:pt x="1886" y="1244"/>
                </a:lnTo>
                <a:lnTo>
                  <a:pt x="1886" y="1166"/>
                </a:lnTo>
                <a:lnTo>
                  <a:pt x="1841" y="1166"/>
                </a:lnTo>
                <a:lnTo>
                  <a:pt x="1841" y="1088"/>
                </a:lnTo>
                <a:lnTo>
                  <a:pt x="1794" y="1088"/>
                </a:lnTo>
                <a:lnTo>
                  <a:pt x="1794" y="1011"/>
                </a:lnTo>
                <a:lnTo>
                  <a:pt x="1743" y="1011"/>
                </a:lnTo>
                <a:lnTo>
                  <a:pt x="1743" y="933"/>
                </a:lnTo>
                <a:lnTo>
                  <a:pt x="1694" y="933"/>
                </a:lnTo>
                <a:lnTo>
                  <a:pt x="1694" y="855"/>
                </a:lnTo>
                <a:lnTo>
                  <a:pt x="1642" y="855"/>
                </a:lnTo>
                <a:lnTo>
                  <a:pt x="1642" y="777"/>
                </a:lnTo>
                <a:lnTo>
                  <a:pt x="1582" y="777"/>
                </a:lnTo>
                <a:lnTo>
                  <a:pt x="1582" y="699"/>
                </a:lnTo>
                <a:lnTo>
                  <a:pt x="1526" y="699"/>
                </a:lnTo>
                <a:lnTo>
                  <a:pt x="1526" y="622"/>
                </a:lnTo>
                <a:lnTo>
                  <a:pt x="1460" y="622"/>
                </a:lnTo>
                <a:lnTo>
                  <a:pt x="1460" y="544"/>
                </a:lnTo>
                <a:lnTo>
                  <a:pt x="1389" y="544"/>
                </a:lnTo>
                <a:lnTo>
                  <a:pt x="1389" y="466"/>
                </a:lnTo>
                <a:lnTo>
                  <a:pt x="1313" y="466"/>
                </a:lnTo>
                <a:lnTo>
                  <a:pt x="1313" y="388"/>
                </a:lnTo>
                <a:lnTo>
                  <a:pt x="1228" y="388"/>
                </a:lnTo>
                <a:lnTo>
                  <a:pt x="1228" y="311"/>
                </a:lnTo>
                <a:lnTo>
                  <a:pt x="1121" y="311"/>
                </a:lnTo>
                <a:lnTo>
                  <a:pt x="1121" y="233"/>
                </a:lnTo>
                <a:lnTo>
                  <a:pt x="1000" y="233"/>
                </a:lnTo>
                <a:lnTo>
                  <a:pt x="1000" y="155"/>
                </a:lnTo>
                <a:lnTo>
                  <a:pt x="840" y="155"/>
                </a:lnTo>
                <a:lnTo>
                  <a:pt x="840" y="77"/>
                </a:lnTo>
                <a:lnTo>
                  <a:pt x="595" y="77"/>
                </a:lnTo>
                <a:lnTo>
                  <a:pt x="595" y="0"/>
                </a:lnTo>
                <a:lnTo>
                  <a:pt x="0" y="0"/>
                </a:lnTo>
              </a:path>
            </a:pathLst>
          </a:cu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rot="10800000"/>
          <a:lstStyle/>
          <a:p>
            <a:endParaRPr lang="en-US"/>
          </a:p>
        </p:txBody>
      </p:sp>
      <p:sp>
        <p:nvSpPr>
          <p:cNvPr id="26811" name="Freeform 19"/>
          <p:cNvSpPr>
            <a:spLocks/>
          </p:cNvSpPr>
          <p:nvPr/>
        </p:nvSpPr>
        <p:spPr bwMode="auto">
          <a:xfrm flipV="1">
            <a:off x="5638800" y="3630613"/>
            <a:ext cx="2298700" cy="1017587"/>
          </a:xfrm>
          <a:custGeom>
            <a:avLst/>
            <a:gdLst>
              <a:gd name="T0" fmla="*/ 2147483647 w 6149"/>
              <a:gd name="T1" fmla="*/ 0 h 7777"/>
              <a:gd name="T2" fmla="*/ 2147483647 w 6149"/>
              <a:gd name="T3" fmla="*/ 0 h 7777"/>
              <a:gd name="T4" fmla="*/ 2147483647 w 6149"/>
              <a:gd name="T5" fmla="*/ 0 h 7777"/>
              <a:gd name="T6" fmla="*/ 2147483647 w 6149"/>
              <a:gd name="T7" fmla="*/ 0 h 7777"/>
              <a:gd name="T8" fmla="*/ 2147483647 w 6149"/>
              <a:gd name="T9" fmla="*/ 0 h 7777"/>
              <a:gd name="T10" fmla="*/ 2147483647 w 6149"/>
              <a:gd name="T11" fmla="*/ 0 h 7777"/>
              <a:gd name="T12" fmla="*/ 2147483647 w 6149"/>
              <a:gd name="T13" fmla="*/ 0 h 7777"/>
              <a:gd name="T14" fmla="*/ 2147483647 w 6149"/>
              <a:gd name="T15" fmla="*/ 0 h 7777"/>
              <a:gd name="T16" fmla="*/ 2147483647 w 6149"/>
              <a:gd name="T17" fmla="*/ 0 h 7777"/>
              <a:gd name="T18" fmla="*/ 2147483647 w 6149"/>
              <a:gd name="T19" fmla="*/ 0 h 7777"/>
              <a:gd name="T20" fmla="*/ 2147483647 w 6149"/>
              <a:gd name="T21" fmla="*/ 0 h 7777"/>
              <a:gd name="T22" fmla="*/ 2147483647 w 6149"/>
              <a:gd name="T23" fmla="*/ 0 h 7777"/>
              <a:gd name="T24" fmla="*/ 2147483647 w 6149"/>
              <a:gd name="T25" fmla="*/ 0 h 7777"/>
              <a:gd name="T26" fmla="*/ 2147483647 w 6149"/>
              <a:gd name="T27" fmla="*/ 0 h 7777"/>
              <a:gd name="T28" fmla="*/ 2147483647 w 6149"/>
              <a:gd name="T29" fmla="*/ 0 h 7777"/>
              <a:gd name="T30" fmla="*/ 2147483647 w 6149"/>
              <a:gd name="T31" fmla="*/ 0 h 7777"/>
              <a:gd name="T32" fmla="*/ 2147483647 w 6149"/>
              <a:gd name="T33" fmla="*/ 0 h 7777"/>
              <a:gd name="T34" fmla="*/ 2147483647 w 6149"/>
              <a:gd name="T35" fmla="*/ 0 h 7777"/>
              <a:gd name="T36" fmla="*/ 2147483647 w 6149"/>
              <a:gd name="T37" fmla="*/ 0 h 7777"/>
              <a:gd name="T38" fmla="*/ 2147483647 w 6149"/>
              <a:gd name="T39" fmla="*/ 0 h 7777"/>
              <a:gd name="T40" fmla="*/ 2147483647 w 6149"/>
              <a:gd name="T41" fmla="*/ 0 h 7777"/>
              <a:gd name="T42" fmla="*/ 2147483647 w 6149"/>
              <a:gd name="T43" fmla="*/ 0 h 7777"/>
              <a:gd name="T44" fmla="*/ 2147483647 w 6149"/>
              <a:gd name="T45" fmla="*/ 0 h 7777"/>
              <a:gd name="T46" fmla="*/ 2147483647 w 6149"/>
              <a:gd name="T47" fmla="*/ 0 h 7777"/>
              <a:gd name="T48" fmla="*/ 2147483647 w 6149"/>
              <a:gd name="T49" fmla="*/ 0 h 7777"/>
              <a:gd name="T50" fmla="*/ 2147483647 w 6149"/>
              <a:gd name="T51" fmla="*/ 0 h 7777"/>
              <a:gd name="T52" fmla="*/ 2147483647 w 6149"/>
              <a:gd name="T53" fmla="*/ 0 h 7777"/>
              <a:gd name="T54" fmla="*/ 2147483647 w 6149"/>
              <a:gd name="T55" fmla="*/ 0 h 7777"/>
              <a:gd name="T56" fmla="*/ 2147483647 w 6149"/>
              <a:gd name="T57" fmla="*/ 0 h 7777"/>
              <a:gd name="T58" fmla="*/ 2147483647 w 6149"/>
              <a:gd name="T59" fmla="*/ 0 h 7777"/>
              <a:gd name="T60" fmla="*/ 2147483647 w 6149"/>
              <a:gd name="T61" fmla="*/ 0 h 7777"/>
              <a:gd name="T62" fmla="*/ 2147483647 w 6149"/>
              <a:gd name="T63" fmla="*/ 0 h 7777"/>
              <a:gd name="T64" fmla="*/ 2147483647 w 6149"/>
              <a:gd name="T65" fmla="*/ 0 h 7777"/>
              <a:gd name="T66" fmla="*/ 2147483647 w 6149"/>
              <a:gd name="T67" fmla="*/ 0 h 7777"/>
              <a:gd name="T68" fmla="*/ 2147483647 w 6149"/>
              <a:gd name="T69" fmla="*/ 0 h 7777"/>
              <a:gd name="T70" fmla="*/ 2147483647 w 6149"/>
              <a:gd name="T71" fmla="*/ 0 h 7777"/>
              <a:gd name="T72" fmla="*/ 2147483647 w 6149"/>
              <a:gd name="T73" fmla="*/ 0 h 7777"/>
              <a:gd name="T74" fmla="*/ 2147483647 w 6149"/>
              <a:gd name="T75" fmla="*/ 0 h 7777"/>
              <a:gd name="T76" fmla="*/ 2147483647 w 6149"/>
              <a:gd name="T77" fmla="*/ 0 h 7777"/>
              <a:gd name="T78" fmla="*/ 2147483647 w 6149"/>
              <a:gd name="T79" fmla="*/ 0 h 7777"/>
              <a:gd name="T80" fmla="*/ 2147483647 w 6149"/>
              <a:gd name="T81" fmla="*/ 0 h 7777"/>
              <a:gd name="T82" fmla="*/ 2147483647 w 6149"/>
              <a:gd name="T83" fmla="*/ 0 h 7777"/>
              <a:gd name="T84" fmla="*/ 2147483647 w 6149"/>
              <a:gd name="T85" fmla="*/ 0 h 7777"/>
              <a:gd name="T86" fmla="*/ 2147483647 w 6149"/>
              <a:gd name="T87" fmla="*/ 0 h 7777"/>
              <a:gd name="T88" fmla="*/ 2147483647 w 6149"/>
              <a:gd name="T89" fmla="*/ 0 h 7777"/>
              <a:gd name="T90" fmla="*/ 2147483647 w 6149"/>
              <a:gd name="T91" fmla="*/ 0 h 7777"/>
              <a:gd name="T92" fmla="*/ 2147483647 w 6149"/>
              <a:gd name="T93" fmla="*/ 0 h 7777"/>
              <a:gd name="T94" fmla="*/ 2147483647 w 6149"/>
              <a:gd name="T95" fmla="*/ 0 h 7777"/>
              <a:gd name="T96" fmla="*/ 2147483647 w 6149"/>
              <a:gd name="T97" fmla="*/ 0 h 7777"/>
              <a:gd name="T98" fmla="*/ 2147483647 w 6149"/>
              <a:gd name="T99" fmla="*/ 0 h 7777"/>
              <a:gd name="T100" fmla="*/ 2147483647 w 6149"/>
              <a:gd name="T101" fmla="*/ 0 h 7777"/>
              <a:gd name="T102" fmla="*/ 2147483647 w 6149"/>
              <a:gd name="T103" fmla="*/ 0 h 7777"/>
              <a:gd name="T104" fmla="*/ 2147483647 w 6149"/>
              <a:gd name="T105" fmla="*/ 0 h 7777"/>
              <a:gd name="T106" fmla="*/ 2147483647 w 6149"/>
              <a:gd name="T107" fmla="*/ 0 h 7777"/>
              <a:gd name="T108" fmla="*/ 2147483647 w 6149"/>
              <a:gd name="T109" fmla="*/ 0 h 7777"/>
              <a:gd name="T110" fmla="*/ 2147483647 w 6149"/>
              <a:gd name="T111" fmla="*/ 0 h 7777"/>
              <a:gd name="T112" fmla="*/ 2147483647 w 6149"/>
              <a:gd name="T113" fmla="*/ 0 h 7777"/>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6149"/>
              <a:gd name="T172" fmla="*/ 0 h 7777"/>
              <a:gd name="T173" fmla="*/ 6149 w 6149"/>
              <a:gd name="T174" fmla="*/ 7777 h 7777"/>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6149" h="7777">
                <a:moveTo>
                  <a:pt x="0" y="0"/>
                </a:moveTo>
                <a:lnTo>
                  <a:pt x="0" y="0"/>
                </a:lnTo>
                <a:lnTo>
                  <a:pt x="0" y="77"/>
                </a:lnTo>
                <a:lnTo>
                  <a:pt x="595" y="77"/>
                </a:lnTo>
                <a:lnTo>
                  <a:pt x="595" y="155"/>
                </a:lnTo>
                <a:lnTo>
                  <a:pt x="840" y="155"/>
                </a:lnTo>
                <a:lnTo>
                  <a:pt x="840" y="233"/>
                </a:lnTo>
                <a:lnTo>
                  <a:pt x="1000" y="233"/>
                </a:lnTo>
                <a:lnTo>
                  <a:pt x="1000" y="311"/>
                </a:lnTo>
                <a:lnTo>
                  <a:pt x="1121" y="311"/>
                </a:lnTo>
                <a:lnTo>
                  <a:pt x="1121" y="388"/>
                </a:lnTo>
                <a:lnTo>
                  <a:pt x="1228" y="388"/>
                </a:lnTo>
                <a:lnTo>
                  <a:pt x="1228" y="466"/>
                </a:lnTo>
                <a:lnTo>
                  <a:pt x="1313" y="466"/>
                </a:lnTo>
                <a:lnTo>
                  <a:pt x="1313" y="544"/>
                </a:lnTo>
                <a:lnTo>
                  <a:pt x="1389" y="544"/>
                </a:lnTo>
                <a:lnTo>
                  <a:pt x="1389" y="622"/>
                </a:lnTo>
                <a:lnTo>
                  <a:pt x="1460" y="622"/>
                </a:lnTo>
                <a:lnTo>
                  <a:pt x="1460" y="699"/>
                </a:lnTo>
                <a:lnTo>
                  <a:pt x="1526" y="699"/>
                </a:lnTo>
                <a:lnTo>
                  <a:pt x="1526" y="777"/>
                </a:lnTo>
                <a:lnTo>
                  <a:pt x="1582" y="777"/>
                </a:lnTo>
                <a:lnTo>
                  <a:pt x="1582" y="855"/>
                </a:lnTo>
                <a:lnTo>
                  <a:pt x="1642" y="855"/>
                </a:lnTo>
                <a:lnTo>
                  <a:pt x="1642" y="933"/>
                </a:lnTo>
                <a:lnTo>
                  <a:pt x="1694" y="933"/>
                </a:lnTo>
                <a:lnTo>
                  <a:pt x="1694" y="1011"/>
                </a:lnTo>
                <a:lnTo>
                  <a:pt x="1743" y="1011"/>
                </a:lnTo>
                <a:lnTo>
                  <a:pt x="1743" y="1088"/>
                </a:lnTo>
                <a:lnTo>
                  <a:pt x="1794" y="1088"/>
                </a:lnTo>
                <a:lnTo>
                  <a:pt x="1794" y="1166"/>
                </a:lnTo>
                <a:lnTo>
                  <a:pt x="1841" y="1166"/>
                </a:lnTo>
                <a:lnTo>
                  <a:pt x="1841" y="1244"/>
                </a:lnTo>
                <a:lnTo>
                  <a:pt x="1886" y="1244"/>
                </a:lnTo>
                <a:lnTo>
                  <a:pt x="1886" y="1322"/>
                </a:lnTo>
                <a:lnTo>
                  <a:pt x="1929" y="1322"/>
                </a:lnTo>
                <a:lnTo>
                  <a:pt x="1929" y="1399"/>
                </a:lnTo>
                <a:lnTo>
                  <a:pt x="1972" y="1399"/>
                </a:lnTo>
                <a:lnTo>
                  <a:pt x="1972" y="1477"/>
                </a:lnTo>
                <a:lnTo>
                  <a:pt x="2015" y="1477"/>
                </a:lnTo>
                <a:lnTo>
                  <a:pt x="2015" y="1555"/>
                </a:lnTo>
                <a:lnTo>
                  <a:pt x="2057" y="1555"/>
                </a:lnTo>
                <a:lnTo>
                  <a:pt x="2057" y="1633"/>
                </a:lnTo>
                <a:lnTo>
                  <a:pt x="2096" y="1633"/>
                </a:lnTo>
                <a:lnTo>
                  <a:pt x="2096" y="1710"/>
                </a:lnTo>
                <a:lnTo>
                  <a:pt x="2133" y="1710"/>
                </a:lnTo>
                <a:lnTo>
                  <a:pt x="2133" y="1788"/>
                </a:lnTo>
                <a:lnTo>
                  <a:pt x="2174" y="1788"/>
                </a:lnTo>
                <a:lnTo>
                  <a:pt x="2174" y="1866"/>
                </a:lnTo>
                <a:lnTo>
                  <a:pt x="2212" y="1866"/>
                </a:lnTo>
                <a:lnTo>
                  <a:pt x="2212" y="1944"/>
                </a:lnTo>
                <a:lnTo>
                  <a:pt x="2248" y="1944"/>
                </a:lnTo>
                <a:lnTo>
                  <a:pt x="2248" y="2022"/>
                </a:lnTo>
                <a:lnTo>
                  <a:pt x="2286" y="2022"/>
                </a:lnTo>
                <a:lnTo>
                  <a:pt x="2286" y="2099"/>
                </a:lnTo>
                <a:lnTo>
                  <a:pt x="2320" y="2099"/>
                </a:lnTo>
                <a:lnTo>
                  <a:pt x="2320" y="2177"/>
                </a:lnTo>
                <a:lnTo>
                  <a:pt x="2358" y="2177"/>
                </a:lnTo>
                <a:lnTo>
                  <a:pt x="2358" y="2255"/>
                </a:lnTo>
                <a:lnTo>
                  <a:pt x="2392" y="2255"/>
                </a:lnTo>
                <a:lnTo>
                  <a:pt x="2392" y="2333"/>
                </a:lnTo>
                <a:lnTo>
                  <a:pt x="2429" y="2333"/>
                </a:lnTo>
                <a:lnTo>
                  <a:pt x="2429" y="2410"/>
                </a:lnTo>
                <a:lnTo>
                  <a:pt x="2462" y="2410"/>
                </a:lnTo>
                <a:lnTo>
                  <a:pt x="2462" y="2488"/>
                </a:lnTo>
                <a:lnTo>
                  <a:pt x="2498" y="2488"/>
                </a:lnTo>
                <a:lnTo>
                  <a:pt x="2498" y="2566"/>
                </a:lnTo>
                <a:lnTo>
                  <a:pt x="2531" y="2566"/>
                </a:lnTo>
                <a:lnTo>
                  <a:pt x="2531" y="2644"/>
                </a:lnTo>
                <a:lnTo>
                  <a:pt x="2566" y="2644"/>
                </a:lnTo>
                <a:lnTo>
                  <a:pt x="2566" y="2721"/>
                </a:lnTo>
                <a:lnTo>
                  <a:pt x="2599" y="2721"/>
                </a:lnTo>
                <a:lnTo>
                  <a:pt x="2599" y="2799"/>
                </a:lnTo>
                <a:lnTo>
                  <a:pt x="2633" y="2799"/>
                </a:lnTo>
                <a:lnTo>
                  <a:pt x="2633" y="2877"/>
                </a:lnTo>
                <a:lnTo>
                  <a:pt x="2665" y="2877"/>
                </a:lnTo>
                <a:lnTo>
                  <a:pt x="2665" y="2955"/>
                </a:lnTo>
                <a:lnTo>
                  <a:pt x="2699" y="2955"/>
                </a:lnTo>
                <a:lnTo>
                  <a:pt x="2699" y="3033"/>
                </a:lnTo>
                <a:lnTo>
                  <a:pt x="2732" y="3033"/>
                </a:lnTo>
                <a:lnTo>
                  <a:pt x="2732" y="3110"/>
                </a:lnTo>
                <a:lnTo>
                  <a:pt x="2765" y="3110"/>
                </a:lnTo>
                <a:lnTo>
                  <a:pt x="2765" y="3188"/>
                </a:lnTo>
                <a:lnTo>
                  <a:pt x="2798" y="3188"/>
                </a:lnTo>
                <a:lnTo>
                  <a:pt x="2798" y="3266"/>
                </a:lnTo>
                <a:lnTo>
                  <a:pt x="2830" y="3266"/>
                </a:lnTo>
                <a:lnTo>
                  <a:pt x="2830" y="3344"/>
                </a:lnTo>
                <a:lnTo>
                  <a:pt x="2863" y="3344"/>
                </a:lnTo>
                <a:lnTo>
                  <a:pt x="2863" y="3421"/>
                </a:lnTo>
                <a:lnTo>
                  <a:pt x="2895" y="3421"/>
                </a:lnTo>
                <a:lnTo>
                  <a:pt x="2895" y="3499"/>
                </a:lnTo>
                <a:lnTo>
                  <a:pt x="2928" y="3499"/>
                </a:lnTo>
                <a:lnTo>
                  <a:pt x="2928" y="3577"/>
                </a:lnTo>
                <a:lnTo>
                  <a:pt x="2961" y="3577"/>
                </a:lnTo>
                <a:lnTo>
                  <a:pt x="2961" y="3655"/>
                </a:lnTo>
                <a:lnTo>
                  <a:pt x="2993" y="3655"/>
                </a:lnTo>
                <a:lnTo>
                  <a:pt x="2993" y="3732"/>
                </a:lnTo>
                <a:lnTo>
                  <a:pt x="3024" y="3732"/>
                </a:lnTo>
                <a:lnTo>
                  <a:pt x="3024" y="3810"/>
                </a:lnTo>
                <a:lnTo>
                  <a:pt x="3057" y="3810"/>
                </a:lnTo>
                <a:lnTo>
                  <a:pt x="3057" y="3888"/>
                </a:lnTo>
                <a:lnTo>
                  <a:pt x="3090" y="3888"/>
                </a:lnTo>
                <a:lnTo>
                  <a:pt x="3090" y="3966"/>
                </a:lnTo>
                <a:lnTo>
                  <a:pt x="3122" y="3966"/>
                </a:lnTo>
                <a:lnTo>
                  <a:pt x="3122" y="4044"/>
                </a:lnTo>
                <a:lnTo>
                  <a:pt x="3154" y="4044"/>
                </a:lnTo>
                <a:lnTo>
                  <a:pt x="3154" y="4121"/>
                </a:lnTo>
                <a:lnTo>
                  <a:pt x="3186" y="4121"/>
                </a:lnTo>
                <a:lnTo>
                  <a:pt x="3186" y="4199"/>
                </a:lnTo>
                <a:lnTo>
                  <a:pt x="3218" y="4199"/>
                </a:lnTo>
                <a:lnTo>
                  <a:pt x="3218" y="4277"/>
                </a:lnTo>
                <a:lnTo>
                  <a:pt x="3251" y="4277"/>
                </a:lnTo>
                <a:lnTo>
                  <a:pt x="3251" y="4355"/>
                </a:lnTo>
                <a:lnTo>
                  <a:pt x="3284" y="4355"/>
                </a:lnTo>
                <a:lnTo>
                  <a:pt x="3284" y="4432"/>
                </a:lnTo>
                <a:lnTo>
                  <a:pt x="3316" y="4432"/>
                </a:lnTo>
                <a:lnTo>
                  <a:pt x="3316" y="4510"/>
                </a:lnTo>
                <a:lnTo>
                  <a:pt x="3348" y="4510"/>
                </a:lnTo>
                <a:lnTo>
                  <a:pt x="3348" y="4588"/>
                </a:lnTo>
                <a:lnTo>
                  <a:pt x="3381" y="4588"/>
                </a:lnTo>
                <a:lnTo>
                  <a:pt x="3381" y="4666"/>
                </a:lnTo>
                <a:lnTo>
                  <a:pt x="3414" y="4666"/>
                </a:lnTo>
                <a:lnTo>
                  <a:pt x="3414" y="4743"/>
                </a:lnTo>
                <a:lnTo>
                  <a:pt x="3447" y="4743"/>
                </a:lnTo>
                <a:lnTo>
                  <a:pt x="3447" y="4821"/>
                </a:lnTo>
                <a:lnTo>
                  <a:pt x="3481" y="4821"/>
                </a:lnTo>
                <a:lnTo>
                  <a:pt x="3481" y="4899"/>
                </a:lnTo>
                <a:lnTo>
                  <a:pt x="3514" y="4899"/>
                </a:lnTo>
                <a:lnTo>
                  <a:pt x="3514" y="4977"/>
                </a:lnTo>
                <a:lnTo>
                  <a:pt x="3547" y="4977"/>
                </a:lnTo>
                <a:lnTo>
                  <a:pt x="3547" y="5055"/>
                </a:lnTo>
                <a:lnTo>
                  <a:pt x="3580" y="5055"/>
                </a:lnTo>
                <a:lnTo>
                  <a:pt x="3580" y="5132"/>
                </a:lnTo>
                <a:lnTo>
                  <a:pt x="3615" y="5132"/>
                </a:lnTo>
                <a:lnTo>
                  <a:pt x="3615" y="5210"/>
                </a:lnTo>
                <a:lnTo>
                  <a:pt x="3648" y="5210"/>
                </a:lnTo>
                <a:lnTo>
                  <a:pt x="3648" y="5288"/>
                </a:lnTo>
                <a:lnTo>
                  <a:pt x="3684" y="5288"/>
                </a:lnTo>
                <a:lnTo>
                  <a:pt x="3684" y="5366"/>
                </a:lnTo>
                <a:lnTo>
                  <a:pt x="3717" y="5366"/>
                </a:lnTo>
                <a:lnTo>
                  <a:pt x="3717" y="5443"/>
                </a:lnTo>
                <a:lnTo>
                  <a:pt x="3754" y="5443"/>
                </a:lnTo>
                <a:lnTo>
                  <a:pt x="3754" y="5521"/>
                </a:lnTo>
                <a:lnTo>
                  <a:pt x="3788" y="5521"/>
                </a:lnTo>
                <a:lnTo>
                  <a:pt x="3788" y="5599"/>
                </a:lnTo>
                <a:lnTo>
                  <a:pt x="3826" y="5599"/>
                </a:lnTo>
                <a:lnTo>
                  <a:pt x="3826" y="5677"/>
                </a:lnTo>
                <a:lnTo>
                  <a:pt x="3861" y="5677"/>
                </a:lnTo>
                <a:lnTo>
                  <a:pt x="3861" y="5754"/>
                </a:lnTo>
                <a:lnTo>
                  <a:pt x="3899" y="5754"/>
                </a:lnTo>
                <a:lnTo>
                  <a:pt x="3899" y="5832"/>
                </a:lnTo>
                <a:lnTo>
                  <a:pt x="3935" y="5832"/>
                </a:lnTo>
                <a:lnTo>
                  <a:pt x="3935" y="5910"/>
                </a:lnTo>
                <a:lnTo>
                  <a:pt x="3972" y="5910"/>
                </a:lnTo>
                <a:lnTo>
                  <a:pt x="3972" y="5988"/>
                </a:lnTo>
                <a:lnTo>
                  <a:pt x="4013" y="5988"/>
                </a:lnTo>
                <a:lnTo>
                  <a:pt x="4013" y="6066"/>
                </a:lnTo>
                <a:lnTo>
                  <a:pt x="4050" y="6066"/>
                </a:lnTo>
                <a:lnTo>
                  <a:pt x="4050" y="6143"/>
                </a:lnTo>
                <a:lnTo>
                  <a:pt x="4089" y="6143"/>
                </a:lnTo>
                <a:lnTo>
                  <a:pt x="4089" y="6221"/>
                </a:lnTo>
                <a:lnTo>
                  <a:pt x="4131" y="6221"/>
                </a:lnTo>
                <a:lnTo>
                  <a:pt x="4131" y="6299"/>
                </a:lnTo>
                <a:lnTo>
                  <a:pt x="4174" y="6299"/>
                </a:lnTo>
                <a:lnTo>
                  <a:pt x="4174" y="6377"/>
                </a:lnTo>
                <a:lnTo>
                  <a:pt x="4217" y="6377"/>
                </a:lnTo>
                <a:lnTo>
                  <a:pt x="4217" y="6454"/>
                </a:lnTo>
                <a:lnTo>
                  <a:pt x="4260" y="6454"/>
                </a:lnTo>
                <a:lnTo>
                  <a:pt x="4260" y="6532"/>
                </a:lnTo>
                <a:lnTo>
                  <a:pt x="4305" y="6532"/>
                </a:lnTo>
                <a:lnTo>
                  <a:pt x="4305" y="6610"/>
                </a:lnTo>
                <a:lnTo>
                  <a:pt x="4352" y="6610"/>
                </a:lnTo>
                <a:lnTo>
                  <a:pt x="4352" y="6688"/>
                </a:lnTo>
                <a:lnTo>
                  <a:pt x="4403" y="6688"/>
                </a:lnTo>
                <a:lnTo>
                  <a:pt x="4403" y="6765"/>
                </a:lnTo>
                <a:lnTo>
                  <a:pt x="4452" y="6765"/>
                </a:lnTo>
                <a:lnTo>
                  <a:pt x="4452" y="6843"/>
                </a:lnTo>
                <a:lnTo>
                  <a:pt x="4504" y="6843"/>
                </a:lnTo>
                <a:lnTo>
                  <a:pt x="4504" y="6921"/>
                </a:lnTo>
                <a:lnTo>
                  <a:pt x="4563" y="6921"/>
                </a:lnTo>
                <a:lnTo>
                  <a:pt x="4563" y="6999"/>
                </a:lnTo>
                <a:lnTo>
                  <a:pt x="4620" y="6999"/>
                </a:lnTo>
                <a:lnTo>
                  <a:pt x="4620" y="7077"/>
                </a:lnTo>
                <a:lnTo>
                  <a:pt x="4685" y="7077"/>
                </a:lnTo>
                <a:lnTo>
                  <a:pt x="4685" y="7154"/>
                </a:lnTo>
                <a:lnTo>
                  <a:pt x="4755" y="7154"/>
                </a:lnTo>
                <a:lnTo>
                  <a:pt x="4755" y="7232"/>
                </a:lnTo>
                <a:lnTo>
                  <a:pt x="4832" y="7232"/>
                </a:lnTo>
                <a:lnTo>
                  <a:pt x="4832" y="7310"/>
                </a:lnTo>
                <a:lnTo>
                  <a:pt x="4916" y="7310"/>
                </a:lnTo>
                <a:lnTo>
                  <a:pt x="4916" y="7388"/>
                </a:lnTo>
                <a:lnTo>
                  <a:pt x="5022" y="7388"/>
                </a:lnTo>
                <a:lnTo>
                  <a:pt x="5022" y="7465"/>
                </a:lnTo>
                <a:lnTo>
                  <a:pt x="5142" y="7465"/>
                </a:lnTo>
                <a:lnTo>
                  <a:pt x="5142" y="7543"/>
                </a:lnTo>
                <a:lnTo>
                  <a:pt x="5301" y="7543"/>
                </a:lnTo>
                <a:lnTo>
                  <a:pt x="5301" y="7621"/>
                </a:lnTo>
                <a:lnTo>
                  <a:pt x="5543" y="7621"/>
                </a:lnTo>
                <a:lnTo>
                  <a:pt x="5543" y="7699"/>
                </a:lnTo>
                <a:lnTo>
                  <a:pt x="6134" y="7699"/>
                </a:lnTo>
                <a:lnTo>
                  <a:pt x="6134" y="7777"/>
                </a:lnTo>
                <a:lnTo>
                  <a:pt x="6149" y="7777"/>
                </a:lnTo>
                <a:lnTo>
                  <a:pt x="6149" y="7699"/>
                </a:lnTo>
                <a:lnTo>
                  <a:pt x="6134" y="7699"/>
                </a:lnTo>
                <a:lnTo>
                  <a:pt x="6134" y="7621"/>
                </a:lnTo>
                <a:lnTo>
                  <a:pt x="5543" y="7621"/>
                </a:lnTo>
                <a:lnTo>
                  <a:pt x="5543" y="7543"/>
                </a:lnTo>
                <a:lnTo>
                  <a:pt x="5301" y="7543"/>
                </a:lnTo>
                <a:lnTo>
                  <a:pt x="5301" y="7465"/>
                </a:lnTo>
                <a:lnTo>
                  <a:pt x="5142" y="7465"/>
                </a:lnTo>
                <a:lnTo>
                  <a:pt x="5142" y="7388"/>
                </a:lnTo>
                <a:lnTo>
                  <a:pt x="5022" y="7388"/>
                </a:lnTo>
                <a:lnTo>
                  <a:pt x="5022" y="7310"/>
                </a:lnTo>
                <a:lnTo>
                  <a:pt x="4916" y="7310"/>
                </a:lnTo>
                <a:lnTo>
                  <a:pt x="4916" y="7232"/>
                </a:lnTo>
                <a:lnTo>
                  <a:pt x="4832" y="7232"/>
                </a:lnTo>
                <a:lnTo>
                  <a:pt x="4832" y="7154"/>
                </a:lnTo>
                <a:lnTo>
                  <a:pt x="4755" y="7154"/>
                </a:lnTo>
                <a:lnTo>
                  <a:pt x="4755" y="7077"/>
                </a:lnTo>
                <a:lnTo>
                  <a:pt x="4685" y="7077"/>
                </a:lnTo>
                <a:lnTo>
                  <a:pt x="4685" y="6999"/>
                </a:lnTo>
                <a:lnTo>
                  <a:pt x="4620" y="6999"/>
                </a:lnTo>
                <a:lnTo>
                  <a:pt x="4620" y="6921"/>
                </a:lnTo>
                <a:lnTo>
                  <a:pt x="4563" y="6921"/>
                </a:lnTo>
                <a:lnTo>
                  <a:pt x="4563" y="6843"/>
                </a:lnTo>
                <a:lnTo>
                  <a:pt x="4504" y="6843"/>
                </a:lnTo>
                <a:lnTo>
                  <a:pt x="4504" y="6765"/>
                </a:lnTo>
                <a:lnTo>
                  <a:pt x="4452" y="6765"/>
                </a:lnTo>
                <a:lnTo>
                  <a:pt x="4452" y="6688"/>
                </a:lnTo>
                <a:lnTo>
                  <a:pt x="4403" y="6688"/>
                </a:lnTo>
                <a:lnTo>
                  <a:pt x="4403" y="6610"/>
                </a:lnTo>
                <a:lnTo>
                  <a:pt x="4352" y="6610"/>
                </a:lnTo>
                <a:lnTo>
                  <a:pt x="4352" y="6532"/>
                </a:lnTo>
                <a:lnTo>
                  <a:pt x="4305" y="6532"/>
                </a:lnTo>
                <a:lnTo>
                  <a:pt x="4305" y="6454"/>
                </a:lnTo>
                <a:lnTo>
                  <a:pt x="4260" y="6454"/>
                </a:lnTo>
                <a:lnTo>
                  <a:pt x="4260" y="6377"/>
                </a:lnTo>
                <a:lnTo>
                  <a:pt x="4217" y="6377"/>
                </a:lnTo>
                <a:lnTo>
                  <a:pt x="4217" y="6299"/>
                </a:lnTo>
                <a:lnTo>
                  <a:pt x="4174" y="6299"/>
                </a:lnTo>
                <a:lnTo>
                  <a:pt x="4174" y="6221"/>
                </a:lnTo>
                <a:lnTo>
                  <a:pt x="4131" y="6221"/>
                </a:lnTo>
                <a:lnTo>
                  <a:pt x="4131" y="6143"/>
                </a:lnTo>
                <a:lnTo>
                  <a:pt x="4089" y="6143"/>
                </a:lnTo>
                <a:lnTo>
                  <a:pt x="4089" y="6066"/>
                </a:lnTo>
                <a:lnTo>
                  <a:pt x="4050" y="6066"/>
                </a:lnTo>
                <a:lnTo>
                  <a:pt x="4050" y="5988"/>
                </a:lnTo>
                <a:lnTo>
                  <a:pt x="4013" y="5988"/>
                </a:lnTo>
                <a:lnTo>
                  <a:pt x="4013" y="5910"/>
                </a:lnTo>
                <a:lnTo>
                  <a:pt x="3972" y="5910"/>
                </a:lnTo>
                <a:lnTo>
                  <a:pt x="3972" y="5832"/>
                </a:lnTo>
                <a:lnTo>
                  <a:pt x="3935" y="5832"/>
                </a:lnTo>
                <a:lnTo>
                  <a:pt x="3935" y="5754"/>
                </a:lnTo>
                <a:lnTo>
                  <a:pt x="3899" y="5754"/>
                </a:lnTo>
                <a:lnTo>
                  <a:pt x="3899" y="5677"/>
                </a:lnTo>
                <a:lnTo>
                  <a:pt x="3861" y="5677"/>
                </a:lnTo>
                <a:lnTo>
                  <a:pt x="3861" y="5599"/>
                </a:lnTo>
                <a:lnTo>
                  <a:pt x="3826" y="5599"/>
                </a:lnTo>
                <a:lnTo>
                  <a:pt x="3826" y="5521"/>
                </a:lnTo>
                <a:lnTo>
                  <a:pt x="3788" y="5521"/>
                </a:lnTo>
                <a:lnTo>
                  <a:pt x="3788" y="5443"/>
                </a:lnTo>
                <a:lnTo>
                  <a:pt x="3754" y="5443"/>
                </a:lnTo>
                <a:lnTo>
                  <a:pt x="3754" y="5366"/>
                </a:lnTo>
                <a:lnTo>
                  <a:pt x="3717" y="5366"/>
                </a:lnTo>
                <a:lnTo>
                  <a:pt x="3717" y="5288"/>
                </a:lnTo>
                <a:lnTo>
                  <a:pt x="3684" y="5288"/>
                </a:lnTo>
                <a:lnTo>
                  <a:pt x="3684" y="5210"/>
                </a:lnTo>
                <a:lnTo>
                  <a:pt x="3648" y="5210"/>
                </a:lnTo>
                <a:lnTo>
                  <a:pt x="3648" y="5132"/>
                </a:lnTo>
                <a:lnTo>
                  <a:pt x="3615" y="5132"/>
                </a:lnTo>
                <a:lnTo>
                  <a:pt x="3615" y="5055"/>
                </a:lnTo>
                <a:lnTo>
                  <a:pt x="3580" y="5055"/>
                </a:lnTo>
                <a:lnTo>
                  <a:pt x="3580" y="4977"/>
                </a:lnTo>
                <a:lnTo>
                  <a:pt x="3547" y="4977"/>
                </a:lnTo>
                <a:lnTo>
                  <a:pt x="3547" y="4899"/>
                </a:lnTo>
                <a:lnTo>
                  <a:pt x="3514" y="4899"/>
                </a:lnTo>
                <a:lnTo>
                  <a:pt x="3514" y="4821"/>
                </a:lnTo>
                <a:lnTo>
                  <a:pt x="3481" y="4821"/>
                </a:lnTo>
                <a:lnTo>
                  <a:pt x="3481" y="4743"/>
                </a:lnTo>
                <a:lnTo>
                  <a:pt x="3447" y="4743"/>
                </a:lnTo>
                <a:lnTo>
                  <a:pt x="3447" y="4666"/>
                </a:lnTo>
                <a:lnTo>
                  <a:pt x="3414" y="4666"/>
                </a:lnTo>
                <a:lnTo>
                  <a:pt x="3414" y="4588"/>
                </a:lnTo>
                <a:lnTo>
                  <a:pt x="3381" y="4588"/>
                </a:lnTo>
                <a:lnTo>
                  <a:pt x="3381" y="4510"/>
                </a:lnTo>
                <a:lnTo>
                  <a:pt x="3348" y="4510"/>
                </a:lnTo>
                <a:lnTo>
                  <a:pt x="3348" y="4432"/>
                </a:lnTo>
                <a:lnTo>
                  <a:pt x="3316" y="4432"/>
                </a:lnTo>
                <a:lnTo>
                  <a:pt x="3316" y="4355"/>
                </a:lnTo>
                <a:lnTo>
                  <a:pt x="3284" y="4355"/>
                </a:lnTo>
                <a:lnTo>
                  <a:pt x="3284" y="4277"/>
                </a:lnTo>
                <a:lnTo>
                  <a:pt x="3251" y="4277"/>
                </a:lnTo>
                <a:lnTo>
                  <a:pt x="3251" y="4199"/>
                </a:lnTo>
                <a:lnTo>
                  <a:pt x="3218" y="4199"/>
                </a:lnTo>
                <a:lnTo>
                  <a:pt x="3218" y="4121"/>
                </a:lnTo>
                <a:lnTo>
                  <a:pt x="3186" y="4121"/>
                </a:lnTo>
                <a:lnTo>
                  <a:pt x="3186" y="4044"/>
                </a:lnTo>
                <a:lnTo>
                  <a:pt x="3154" y="4044"/>
                </a:lnTo>
                <a:lnTo>
                  <a:pt x="3154" y="3966"/>
                </a:lnTo>
                <a:lnTo>
                  <a:pt x="3122" y="3966"/>
                </a:lnTo>
                <a:lnTo>
                  <a:pt x="3122" y="3888"/>
                </a:lnTo>
                <a:lnTo>
                  <a:pt x="3090" y="3888"/>
                </a:lnTo>
                <a:lnTo>
                  <a:pt x="3090" y="3810"/>
                </a:lnTo>
                <a:lnTo>
                  <a:pt x="3057" y="3810"/>
                </a:lnTo>
                <a:lnTo>
                  <a:pt x="3057" y="3732"/>
                </a:lnTo>
                <a:lnTo>
                  <a:pt x="3024" y="3732"/>
                </a:lnTo>
                <a:lnTo>
                  <a:pt x="3024" y="3655"/>
                </a:lnTo>
                <a:lnTo>
                  <a:pt x="2993" y="3655"/>
                </a:lnTo>
                <a:lnTo>
                  <a:pt x="2993" y="3577"/>
                </a:lnTo>
                <a:lnTo>
                  <a:pt x="2961" y="3577"/>
                </a:lnTo>
                <a:lnTo>
                  <a:pt x="2961" y="3499"/>
                </a:lnTo>
                <a:lnTo>
                  <a:pt x="2928" y="3499"/>
                </a:lnTo>
                <a:lnTo>
                  <a:pt x="2928" y="3421"/>
                </a:lnTo>
                <a:lnTo>
                  <a:pt x="2895" y="3421"/>
                </a:lnTo>
                <a:lnTo>
                  <a:pt x="2895" y="3344"/>
                </a:lnTo>
                <a:lnTo>
                  <a:pt x="2863" y="3344"/>
                </a:lnTo>
                <a:lnTo>
                  <a:pt x="2863" y="3266"/>
                </a:lnTo>
                <a:lnTo>
                  <a:pt x="2830" y="3266"/>
                </a:lnTo>
                <a:lnTo>
                  <a:pt x="2830" y="3188"/>
                </a:lnTo>
                <a:lnTo>
                  <a:pt x="2798" y="3188"/>
                </a:lnTo>
                <a:lnTo>
                  <a:pt x="2798" y="3110"/>
                </a:lnTo>
                <a:lnTo>
                  <a:pt x="2765" y="3110"/>
                </a:lnTo>
                <a:lnTo>
                  <a:pt x="2765" y="3033"/>
                </a:lnTo>
                <a:lnTo>
                  <a:pt x="2732" y="3033"/>
                </a:lnTo>
                <a:lnTo>
                  <a:pt x="2732" y="2955"/>
                </a:lnTo>
                <a:lnTo>
                  <a:pt x="2699" y="2955"/>
                </a:lnTo>
                <a:lnTo>
                  <a:pt x="2699" y="2877"/>
                </a:lnTo>
                <a:lnTo>
                  <a:pt x="2665" y="2877"/>
                </a:lnTo>
                <a:lnTo>
                  <a:pt x="2665" y="2799"/>
                </a:lnTo>
                <a:lnTo>
                  <a:pt x="2633" y="2799"/>
                </a:lnTo>
                <a:lnTo>
                  <a:pt x="2633" y="2721"/>
                </a:lnTo>
                <a:lnTo>
                  <a:pt x="2599" y="2721"/>
                </a:lnTo>
                <a:lnTo>
                  <a:pt x="2599" y="2644"/>
                </a:lnTo>
                <a:lnTo>
                  <a:pt x="2566" y="2644"/>
                </a:lnTo>
                <a:lnTo>
                  <a:pt x="2566" y="2566"/>
                </a:lnTo>
                <a:lnTo>
                  <a:pt x="2531" y="2566"/>
                </a:lnTo>
                <a:lnTo>
                  <a:pt x="2531" y="2488"/>
                </a:lnTo>
                <a:lnTo>
                  <a:pt x="2498" y="2488"/>
                </a:lnTo>
                <a:lnTo>
                  <a:pt x="2498" y="2410"/>
                </a:lnTo>
                <a:lnTo>
                  <a:pt x="2462" y="2410"/>
                </a:lnTo>
                <a:lnTo>
                  <a:pt x="2462" y="2333"/>
                </a:lnTo>
                <a:lnTo>
                  <a:pt x="2429" y="2333"/>
                </a:lnTo>
                <a:lnTo>
                  <a:pt x="2429" y="2255"/>
                </a:lnTo>
                <a:lnTo>
                  <a:pt x="2392" y="2255"/>
                </a:lnTo>
                <a:lnTo>
                  <a:pt x="2392" y="2177"/>
                </a:lnTo>
                <a:lnTo>
                  <a:pt x="2358" y="2177"/>
                </a:lnTo>
                <a:lnTo>
                  <a:pt x="2358" y="2099"/>
                </a:lnTo>
                <a:lnTo>
                  <a:pt x="2320" y="2099"/>
                </a:lnTo>
                <a:lnTo>
                  <a:pt x="2320" y="2022"/>
                </a:lnTo>
                <a:lnTo>
                  <a:pt x="2286" y="2022"/>
                </a:lnTo>
                <a:lnTo>
                  <a:pt x="2286" y="1944"/>
                </a:lnTo>
                <a:lnTo>
                  <a:pt x="2248" y="1944"/>
                </a:lnTo>
                <a:lnTo>
                  <a:pt x="2248" y="1866"/>
                </a:lnTo>
                <a:lnTo>
                  <a:pt x="2212" y="1866"/>
                </a:lnTo>
                <a:lnTo>
                  <a:pt x="2212" y="1788"/>
                </a:lnTo>
                <a:lnTo>
                  <a:pt x="2174" y="1788"/>
                </a:lnTo>
                <a:lnTo>
                  <a:pt x="2174" y="1710"/>
                </a:lnTo>
                <a:lnTo>
                  <a:pt x="2133" y="1710"/>
                </a:lnTo>
                <a:lnTo>
                  <a:pt x="2133" y="1633"/>
                </a:lnTo>
                <a:lnTo>
                  <a:pt x="2096" y="1633"/>
                </a:lnTo>
                <a:lnTo>
                  <a:pt x="2096" y="1555"/>
                </a:lnTo>
                <a:lnTo>
                  <a:pt x="2057" y="1555"/>
                </a:lnTo>
                <a:lnTo>
                  <a:pt x="2057" y="1477"/>
                </a:lnTo>
                <a:lnTo>
                  <a:pt x="2015" y="1477"/>
                </a:lnTo>
                <a:lnTo>
                  <a:pt x="2015" y="1399"/>
                </a:lnTo>
                <a:lnTo>
                  <a:pt x="1972" y="1399"/>
                </a:lnTo>
                <a:lnTo>
                  <a:pt x="1972" y="1322"/>
                </a:lnTo>
                <a:lnTo>
                  <a:pt x="1929" y="1322"/>
                </a:lnTo>
                <a:lnTo>
                  <a:pt x="1929" y="1244"/>
                </a:lnTo>
                <a:lnTo>
                  <a:pt x="1886" y="1244"/>
                </a:lnTo>
                <a:lnTo>
                  <a:pt x="1886" y="1166"/>
                </a:lnTo>
                <a:lnTo>
                  <a:pt x="1841" y="1166"/>
                </a:lnTo>
                <a:lnTo>
                  <a:pt x="1841" y="1088"/>
                </a:lnTo>
                <a:lnTo>
                  <a:pt x="1794" y="1088"/>
                </a:lnTo>
                <a:lnTo>
                  <a:pt x="1794" y="1011"/>
                </a:lnTo>
                <a:lnTo>
                  <a:pt x="1743" y="1011"/>
                </a:lnTo>
                <a:lnTo>
                  <a:pt x="1743" y="933"/>
                </a:lnTo>
                <a:lnTo>
                  <a:pt x="1694" y="933"/>
                </a:lnTo>
                <a:lnTo>
                  <a:pt x="1694" y="855"/>
                </a:lnTo>
                <a:lnTo>
                  <a:pt x="1642" y="855"/>
                </a:lnTo>
                <a:lnTo>
                  <a:pt x="1642" y="777"/>
                </a:lnTo>
                <a:lnTo>
                  <a:pt x="1582" y="777"/>
                </a:lnTo>
                <a:lnTo>
                  <a:pt x="1582" y="699"/>
                </a:lnTo>
                <a:lnTo>
                  <a:pt x="1526" y="699"/>
                </a:lnTo>
                <a:lnTo>
                  <a:pt x="1526" y="622"/>
                </a:lnTo>
                <a:lnTo>
                  <a:pt x="1460" y="622"/>
                </a:lnTo>
                <a:lnTo>
                  <a:pt x="1460" y="544"/>
                </a:lnTo>
                <a:lnTo>
                  <a:pt x="1389" y="544"/>
                </a:lnTo>
                <a:lnTo>
                  <a:pt x="1389" y="466"/>
                </a:lnTo>
                <a:lnTo>
                  <a:pt x="1313" y="466"/>
                </a:lnTo>
                <a:lnTo>
                  <a:pt x="1313" y="388"/>
                </a:lnTo>
                <a:lnTo>
                  <a:pt x="1228" y="388"/>
                </a:lnTo>
                <a:lnTo>
                  <a:pt x="1228" y="311"/>
                </a:lnTo>
                <a:lnTo>
                  <a:pt x="1121" y="311"/>
                </a:lnTo>
                <a:lnTo>
                  <a:pt x="1121" y="233"/>
                </a:lnTo>
                <a:lnTo>
                  <a:pt x="1000" y="233"/>
                </a:lnTo>
                <a:lnTo>
                  <a:pt x="1000" y="155"/>
                </a:lnTo>
                <a:lnTo>
                  <a:pt x="840" y="155"/>
                </a:lnTo>
                <a:lnTo>
                  <a:pt x="840" y="77"/>
                </a:lnTo>
                <a:lnTo>
                  <a:pt x="595" y="77"/>
                </a:lnTo>
                <a:lnTo>
                  <a:pt x="595" y="0"/>
                </a:lnTo>
                <a:lnTo>
                  <a:pt x="0" y="0"/>
                </a:lnTo>
              </a:path>
            </a:pathLst>
          </a:cu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rot="10800000"/>
          <a:lstStyle/>
          <a:p>
            <a:endParaRPr lang="en-US"/>
          </a:p>
        </p:txBody>
      </p:sp>
      <p:sp>
        <p:nvSpPr>
          <p:cNvPr id="26812" name="Line 188"/>
          <p:cNvSpPr>
            <a:spLocks noChangeShapeType="1"/>
          </p:cNvSpPr>
          <p:nvPr/>
        </p:nvSpPr>
        <p:spPr bwMode="auto">
          <a:xfrm flipV="1">
            <a:off x="2017713" y="3641725"/>
            <a:ext cx="2312987" cy="100012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813" name="Line 189"/>
          <p:cNvSpPr>
            <a:spLocks noChangeShapeType="1"/>
          </p:cNvSpPr>
          <p:nvPr/>
        </p:nvSpPr>
        <p:spPr bwMode="auto">
          <a:xfrm flipV="1">
            <a:off x="6738938" y="5243513"/>
            <a:ext cx="9525" cy="1011237"/>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78"/>
                                        </p:tgtEl>
                                        <p:attrNameLst>
                                          <p:attrName>style.visibility</p:attrName>
                                        </p:attrNameLst>
                                      </p:cBhvr>
                                      <p:to>
                                        <p:strVal val="visible"/>
                                      </p:to>
                                    </p:set>
                                    <p:animEffect transition="in" filter="fade">
                                      <p:cBhvr>
                                        <p:cTn id="7" dur="500"/>
                                        <p:tgtEl>
                                          <p:spTgt spid="78"/>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79"/>
                                        </p:tgtEl>
                                        <p:attrNameLst>
                                          <p:attrName>style.visibility</p:attrName>
                                        </p:attrNameLst>
                                      </p:cBhvr>
                                      <p:to>
                                        <p:strVal val="visible"/>
                                      </p:to>
                                    </p:set>
                                    <p:animEffect transition="in" filter="fade">
                                      <p:cBhvr>
                                        <p:cTn id="10" dur="500"/>
                                        <p:tgtEl>
                                          <p:spTgt spid="79"/>
                                        </p:tgtEl>
                                      </p:cBhvr>
                                    </p:animEffec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26800"/>
                                        </p:tgtEl>
                                        <p:attrNameLst>
                                          <p:attrName>style.visibility</p:attrName>
                                        </p:attrNameLst>
                                      </p:cBhvr>
                                      <p:to>
                                        <p:strVal val="visible"/>
                                      </p:to>
                                    </p:set>
                                  </p:childTnLst>
                                </p:cTn>
                              </p:par>
                              <p:par>
                                <p:cTn id="15" presetID="64" presetClass="path" presetSubtype="0" accel="50000" decel="50000" fill="hold" grpId="1" nodeType="withEffect">
                                  <p:stCondLst>
                                    <p:cond delay="0"/>
                                  </p:stCondLst>
                                  <p:childTnLst>
                                    <p:animMotion origin="layout" path="M -3.61111E-6 3.7037E-7 L -0.00086 -0.23634 " pathEditMode="relative" rAng="0" ptsTypes="AA">
                                      <p:cBhvr>
                                        <p:cTn id="16" dur="2000" fill="hold"/>
                                        <p:tgtEl>
                                          <p:spTgt spid="26800"/>
                                        </p:tgtEl>
                                        <p:attrNameLst>
                                          <p:attrName>ppt_x</p:attrName>
                                          <p:attrName>ppt_y</p:attrName>
                                        </p:attrNameLst>
                                      </p:cBhvr>
                                      <p:rCtr x="-52" y="-11829"/>
                                    </p:animMotion>
                                  </p:childTnLst>
                                </p:cTn>
                              </p:par>
                            </p:childTnLst>
                          </p:cTn>
                        </p:par>
                      </p:childTnLst>
                    </p:cTn>
                  </p:par>
                  <p:par>
                    <p:cTn id="17" fill="hold" nodeType="clickPar">
                      <p:stCondLst>
                        <p:cond delay="indefinite"/>
                      </p:stCondLst>
                      <p:childTnLst>
                        <p:par>
                          <p:cTn id="18" fill="hold" nodeType="withGroup">
                            <p:stCondLst>
                              <p:cond delay="0"/>
                            </p:stCondLst>
                            <p:childTnLst>
                              <p:par>
                                <p:cTn id="19" presetID="1" presetClass="entr" presetSubtype="0" fill="hold" grpId="0" nodeType="clickEffect">
                                  <p:stCondLst>
                                    <p:cond delay="0"/>
                                  </p:stCondLst>
                                  <p:childTnLst>
                                    <p:set>
                                      <p:cBhvr>
                                        <p:cTn id="20" dur="1" fill="hold">
                                          <p:stCondLst>
                                            <p:cond delay="0"/>
                                          </p:stCondLst>
                                        </p:cTn>
                                        <p:tgtEl>
                                          <p:spTgt spid="26811"/>
                                        </p:tgtEl>
                                        <p:attrNameLst>
                                          <p:attrName>style.visibility</p:attrName>
                                        </p:attrNameLst>
                                      </p:cBhvr>
                                      <p:to>
                                        <p:strVal val="visible"/>
                                      </p:to>
                                    </p:set>
                                  </p:childTnLst>
                                </p:cTn>
                              </p:par>
                              <p:par>
                                <p:cTn id="21" presetID="64" presetClass="path" presetSubtype="0" accel="50000" decel="50000" fill="hold" grpId="1" nodeType="withEffect">
                                  <p:stCondLst>
                                    <p:cond delay="0"/>
                                  </p:stCondLst>
                                  <p:childTnLst>
                                    <p:animMotion origin="layout" path="M -1.11111E-6 -2.22222E-6 L -0.40069 -0.23495 " pathEditMode="relative" rAng="0" ptsTypes="AA">
                                      <p:cBhvr>
                                        <p:cTn id="22" dur="2000" fill="hold"/>
                                        <p:tgtEl>
                                          <p:spTgt spid="26811"/>
                                        </p:tgtEl>
                                        <p:attrNameLst>
                                          <p:attrName>ppt_x</p:attrName>
                                          <p:attrName>ppt_y</p:attrName>
                                        </p:attrNameLst>
                                      </p:cBhvr>
                                      <p:rCtr x="-20035" y="-11759"/>
                                    </p:animMotion>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26812"/>
                                        </p:tgtEl>
                                        <p:attrNameLst>
                                          <p:attrName>style.visibility</p:attrName>
                                        </p:attrNameLst>
                                      </p:cBhvr>
                                      <p:to>
                                        <p:strVal val="visible"/>
                                      </p:to>
                                    </p:set>
                                  </p:childTnLst>
                                </p:cTn>
                              </p:par>
                              <p:par>
                                <p:cTn id="27" presetID="64" presetClass="path" presetSubtype="0" accel="50000" decel="50000" fill="hold" grpId="1" nodeType="withEffect">
                                  <p:stCondLst>
                                    <p:cond delay="0"/>
                                  </p:stCondLst>
                                  <p:childTnLst>
                                    <p:animMotion origin="layout" path="M 1.38889E-6 4.81481E-6 L -0.00417 -0.23658 " pathEditMode="relative" rAng="0" ptsTypes="AA">
                                      <p:cBhvr>
                                        <p:cTn id="28" dur="2000" fill="hold"/>
                                        <p:tgtEl>
                                          <p:spTgt spid="26812"/>
                                        </p:tgtEl>
                                        <p:attrNameLst>
                                          <p:attrName>ppt_x</p:attrName>
                                          <p:attrName>ppt_y</p:attrName>
                                        </p:attrNameLst>
                                      </p:cBhvr>
                                      <p:rCtr x="-208" y="-11829"/>
                                    </p:animMotion>
                                  </p:childTnLst>
                                </p:cTn>
                              </p:par>
                            </p:childTnLst>
                          </p:cTn>
                        </p:par>
                      </p:childTnLst>
                    </p:cTn>
                  </p:par>
                  <p:par>
                    <p:cTn id="29" fill="hold" nodeType="clickPar">
                      <p:stCondLst>
                        <p:cond delay="indefinite"/>
                      </p:stCondLst>
                      <p:childTnLst>
                        <p:par>
                          <p:cTn id="30" fill="hold" nodeType="withGroup">
                            <p:stCondLst>
                              <p:cond delay="0"/>
                            </p:stCondLst>
                            <p:childTnLst>
                              <p:par>
                                <p:cTn id="31" presetID="1" presetClass="entr" presetSubtype="0" fill="hold" grpId="0" nodeType="clickEffect">
                                  <p:stCondLst>
                                    <p:cond delay="0"/>
                                  </p:stCondLst>
                                  <p:childTnLst>
                                    <p:set>
                                      <p:cBhvr>
                                        <p:cTn id="32" dur="1" fill="hold">
                                          <p:stCondLst>
                                            <p:cond delay="0"/>
                                          </p:stCondLst>
                                        </p:cTn>
                                        <p:tgtEl>
                                          <p:spTgt spid="26813"/>
                                        </p:tgtEl>
                                        <p:attrNameLst>
                                          <p:attrName>style.visibility</p:attrName>
                                        </p:attrNameLst>
                                      </p:cBhvr>
                                      <p:to>
                                        <p:strVal val="visible"/>
                                      </p:to>
                                    </p:set>
                                  </p:childTnLst>
                                </p:cTn>
                              </p:par>
                              <p:par>
                                <p:cTn id="33" presetID="64" presetClass="path" presetSubtype="0" accel="50000" decel="50000" fill="hold" grpId="1" nodeType="withEffect">
                                  <p:stCondLst>
                                    <p:cond delay="0"/>
                                  </p:stCondLst>
                                  <p:childTnLst>
                                    <p:animMotion origin="layout" path="M 0 -4.44444E-6 L -0.39444 -0.46851 " pathEditMode="relative" rAng="0" ptsTypes="AA">
                                      <p:cBhvr>
                                        <p:cTn id="34" dur="2000" fill="hold"/>
                                        <p:tgtEl>
                                          <p:spTgt spid="26813"/>
                                        </p:tgtEl>
                                        <p:attrNameLst>
                                          <p:attrName>ppt_x</p:attrName>
                                          <p:attrName>ppt_y</p:attrName>
                                        </p:attrNameLst>
                                      </p:cBhvr>
                                      <p:rCtr x="-19722" y="-23426"/>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8" grpId="0"/>
      <p:bldP spid="79" grpId="0"/>
      <p:bldP spid="26800" grpId="0" animBg="1"/>
      <p:bldP spid="26800" grpId="1" animBg="1"/>
      <p:bldP spid="26811" grpId="0" animBg="1"/>
      <p:bldP spid="26811" grpId="1" animBg="1"/>
      <p:bldP spid="26812" grpId="0" animBg="1"/>
      <p:bldP spid="26812" grpId="1" animBg="1"/>
      <p:bldP spid="26813" grpId="0" animBg="1"/>
      <p:bldP spid="26813" grpId="1" animBg="1"/>
    </p:bldLst>
  </p:timing>
</p:sld>
</file>

<file path=ppt/slides/slide2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3170" name="Rectangle 2"/>
          <p:cNvSpPr>
            <a:spLocks noGrp="1" noChangeArrowheads="1"/>
          </p:cNvSpPr>
          <p:nvPr>
            <p:ph type="title"/>
          </p:nvPr>
        </p:nvSpPr>
        <p:spPr>
          <a:xfrm>
            <a:off x="0" y="609600"/>
            <a:ext cx="9144000" cy="1143000"/>
          </a:xfrm>
        </p:spPr>
        <p:txBody>
          <a:bodyPr/>
          <a:lstStyle/>
          <a:p>
            <a:pPr eaLnBrk="1" hangingPunct="1"/>
            <a:r>
              <a:rPr lang="en-US" altLang="en-US"/>
              <a:t>Example: dioxin inhalation</a:t>
            </a:r>
          </a:p>
        </p:txBody>
      </p:sp>
      <p:sp>
        <p:nvSpPr>
          <p:cNvPr id="263171" name="Rectangle 3"/>
          <p:cNvSpPr>
            <a:spLocks noGrp="1" noChangeArrowheads="1"/>
          </p:cNvSpPr>
          <p:nvPr>
            <p:ph type="body" idx="1"/>
          </p:nvPr>
        </p:nvSpPr>
        <p:spPr>
          <a:xfrm>
            <a:off x="838200" y="2438400"/>
            <a:ext cx="8305800" cy="4114800"/>
          </a:xfrm>
        </p:spPr>
        <p:txBody>
          <a:bodyPr/>
          <a:lstStyle/>
          <a:p>
            <a:pPr eaLnBrk="1" hangingPunct="1">
              <a:buFontTx/>
              <a:buNone/>
            </a:pPr>
            <a:r>
              <a:rPr lang="en-US" altLang="en-US" i="1">
                <a:solidFill>
                  <a:srgbClr val="FF0000"/>
                </a:solidFill>
              </a:rPr>
              <a:t>Location:</a:t>
            </a:r>
            <a:r>
              <a:rPr lang="en-US" altLang="en-US"/>
              <a:t>  Superfund site in California</a:t>
            </a:r>
            <a:r>
              <a:rPr lang="en-US" altLang="en-US" sz="2000"/>
              <a:t> </a:t>
            </a:r>
          </a:p>
          <a:p>
            <a:pPr eaLnBrk="1" hangingPunct="1">
              <a:buFontTx/>
              <a:buNone/>
            </a:pPr>
            <a:r>
              <a:rPr lang="en-US" altLang="en-US" i="1">
                <a:solidFill>
                  <a:srgbClr val="FF0000"/>
                </a:solidFill>
              </a:rPr>
              <a:t>Receptor:</a:t>
            </a:r>
            <a:r>
              <a:rPr lang="en-US" altLang="en-US"/>
              <a:t>  adults in neighboring community </a:t>
            </a:r>
            <a:endParaRPr lang="en-US" altLang="en-US" sz="2000"/>
          </a:p>
          <a:p>
            <a:pPr eaLnBrk="1" hangingPunct="1">
              <a:buFontTx/>
              <a:buNone/>
            </a:pPr>
            <a:r>
              <a:rPr lang="en-US" altLang="en-US" i="1">
                <a:solidFill>
                  <a:srgbClr val="FF0000"/>
                </a:solidFill>
              </a:rPr>
              <a:t>Contaminant:</a:t>
            </a:r>
            <a:r>
              <a:rPr lang="en-US" altLang="en-US"/>
              <a:t>  dioxin</a:t>
            </a:r>
          </a:p>
          <a:p>
            <a:pPr eaLnBrk="1" hangingPunct="1">
              <a:buFontTx/>
              <a:buNone/>
            </a:pPr>
            <a:r>
              <a:rPr lang="en-US" altLang="en-US" i="1">
                <a:solidFill>
                  <a:srgbClr val="FF0000"/>
                </a:solidFill>
              </a:rPr>
              <a:t>Exposure route:</a:t>
            </a:r>
            <a:r>
              <a:rPr lang="en-US" altLang="en-US"/>
              <a:t>  inhalation of windborne soil</a:t>
            </a:r>
            <a:endParaRPr lang="en-US" altLang="en-US" sz="2000"/>
          </a:p>
        </p:txBody>
      </p:sp>
      <p:sp>
        <p:nvSpPr>
          <p:cNvPr id="263172" name="Text Box 4"/>
          <p:cNvSpPr txBox="1">
            <a:spLocks noChangeArrowheads="1"/>
          </p:cNvSpPr>
          <p:nvPr/>
        </p:nvSpPr>
        <p:spPr bwMode="auto">
          <a:xfrm>
            <a:off x="685800" y="5410200"/>
            <a:ext cx="8153400" cy="1558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r>
              <a:rPr lang="en-US" altLang="en-US" sz="1600">
                <a:solidFill>
                  <a:srgbClr val="009900"/>
                </a:solidFill>
                <a:latin typeface="Times New Roman" panose="02020603050405020304" pitchFamily="18" charset="0"/>
              </a:rPr>
              <a:t>Modified from  Table II and IV in Copeland, T.L., A.M. Holbrow, J.M Otani, K.T. Conner and D.J. Paustenbach 1994. Use of probabilistic methods to understand the conservativism in California’s approach to assessing health risks posed by air contaminant. </a:t>
            </a:r>
            <a:r>
              <a:rPr lang="en-US" altLang="en-US" sz="1600" i="1">
                <a:solidFill>
                  <a:srgbClr val="009900"/>
                </a:solidFill>
                <a:latin typeface="Times New Roman" panose="02020603050405020304" pitchFamily="18" charset="0"/>
              </a:rPr>
              <a:t>Journal of the Air and Waste Management Association</a:t>
            </a:r>
            <a:r>
              <a:rPr lang="en-US" altLang="en-US" sz="1600">
                <a:solidFill>
                  <a:srgbClr val="009900"/>
                </a:solidFill>
                <a:latin typeface="Times New Roman" panose="02020603050405020304" pitchFamily="18" charset="0"/>
              </a:rPr>
              <a:t> 44: 1399-1413. </a:t>
            </a:r>
          </a:p>
          <a:p>
            <a:endParaRPr lang="en-US" altLang="en-US" sz="1600">
              <a:solidFill>
                <a:srgbClr val="009900"/>
              </a:solidFill>
              <a:latin typeface="Times New Roman" panose="02020603050405020304" pitchFamily="18" charset="0"/>
            </a:endParaRPr>
          </a:p>
          <a:p>
            <a:endParaRPr lang="en-US" altLang="en-US" sz="1600">
              <a:solidFill>
                <a:srgbClr val="009900"/>
              </a:solidFill>
              <a:latin typeface="Times New Roman" panose="02020603050405020304" pitchFamily="18" charset="0"/>
            </a:endParaRPr>
          </a:p>
        </p:txBody>
      </p:sp>
    </p:spTree>
  </p:cSld>
  <p:clrMapOvr>
    <a:masterClrMapping/>
  </p:clrMapOvr>
</p:sld>
</file>

<file path=ppt/slides/slide2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15" name="Rectangle 2"/>
          <p:cNvSpPr>
            <a:spLocks noGrp="1" noChangeArrowheads="1"/>
          </p:cNvSpPr>
          <p:nvPr>
            <p:ph type="title"/>
          </p:nvPr>
        </p:nvSpPr>
        <p:spPr/>
        <p:txBody>
          <a:bodyPr/>
          <a:lstStyle/>
          <a:p>
            <a:pPr eaLnBrk="1" hangingPunct="1"/>
            <a:r>
              <a:rPr lang="en-US" altLang="en-US"/>
              <a:t>Total daily intake from inhalation</a:t>
            </a:r>
          </a:p>
        </p:txBody>
      </p:sp>
      <p:graphicFrame>
        <p:nvGraphicFramePr>
          <p:cNvPr id="13314" name="Object 3"/>
          <p:cNvGraphicFramePr>
            <a:graphicFrameLocks noChangeAspect="1"/>
          </p:cNvGraphicFramePr>
          <p:nvPr/>
        </p:nvGraphicFramePr>
        <p:xfrm>
          <a:off x="1524000" y="1997075"/>
          <a:ext cx="6629400" cy="1363663"/>
        </p:xfrm>
        <a:graphic>
          <a:graphicData uri="http://schemas.openxmlformats.org/presentationml/2006/ole">
            <mc:AlternateContent xmlns:mc="http://schemas.openxmlformats.org/markup-compatibility/2006">
              <mc:Choice xmlns:v="urn:schemas-microsoft-com:vml" Requires="v">
                <p:oleObj spid="_x0000_s13420" name="Equation" r:id="rId4" imgW="2070000" imgH="431640" progId="Equation.3">
                  <p:embed/>
                </p:oleObj>
              </mc:Choice>
              <mc:Fallback>
                <p:oleObj name="Equation" r:id="rId4" imgW="2070000" imgH="431640" progId="Equation.3">
                  <p:embed/>
                  <p:pic>
                    <p:nvPicPr>
                      <p:cNvPr id="0" name="Object 3"/>
                      <p:cNvPicPr>
                        <a:picLocks noChangeAspect="1" noChangeArrowheads="1"/>
                      </p:cNvPicPr>
                      <p:nvPr/>
                    </p:nvPicPr>
                    <p:blipFill>
                      <a:blip r:embed="rId5">
                        <a:lum bright="70000" contrast="100000"/>
                        <a:extLst>
                          <a:ext uri="{28A0092B-C50C-407E-A947-70E740481C1C}">
                            <a14:useLocalDpi xmlns:a14="http://schemas.microsoft.com/office/drawing/2010/main" val="0"/>
                          </a:ext>
                        </a:extLst>
                      </a:blip>
                      <a:srcRect/>
                      <a:stretch>
                        <a:fillRect/>
                      </a:stretch>
                    </p:blipFill>
                    <p:spPr bwMode="auto">
                      <a:xfrm>
                        <a:off x="1524000" y="1997075"/>
                        <a:ext cx="6629400" cy="1363663"/>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13316" name="Rectangle 4"/>
          <p:cNvSpPr>
            <a:spLocks noGrp="1" noChangeArrowheads="1"/>
          </p:cNvSpPr>
          <p:nvPr>
            <p:ph type="body" idx="1"/>
          </p:nvPr>
        </p:nvSpPr>
        <p:spPr>
          <a:xfrm>
            <a:off x="457200" y="3810000"/>
            <a:ext cx="8534400" cy="2743200"/>
          </a:xfrm>
        </p:spPr>
        <p:txBody>
          <a:bodyPr/>
          <a:lstStyle/>
          <a:p>
            <a:pPr eaLnBrk="1" hangingPunct="1">
              <a:buFontTx/>
              <a:buNone/>
              <a:tabLst>
                <a:tab pos="8293100" algn="r"/>
              </a:tabLst>
            </a:pPr>
            <a:r>
              <a:rPr lang="en-US" altLang="en-US" sz="2000" i="1"/>
              <a:t>R</a:t>
            </a:r>
            <a:r>
              <a:rPr lang="en-US" altLang="en-US" sz="2000"/>
              <a:t> = normal(20, 2) 	</a:t>
            </a:r>
            <a:r>
              <a:rPr lang="en-US" altLang="en-US" sz="2000">
                <a:solidFill>
                  <a:schemeClr val="bg1"/>
                </a:solidFill>
              </a:rPr>
              <a:t>//</a:t>
            </a:r>
            <a:r>
              <a:rPr lang="en-US" altLang="en-US" sz="2000">
                <a:solidFill>
                  <a:srgbClr val="009900"/>
                </a:solidFill>
              </a:rPr>
              <a:t>respiration rate, m</a:t>
            </a:r>
            <a:r>
              <a:rPr lang="en-US" altLang="en-US" sz="2000" baseline="30000">
                <a:solidFill>
                  <a:srgbClr val="009900"/>
                </a:solidFill>
              </a:rPr>
              <a:t>3</a:t>
            </a:r>
            <a:r>
              <a:rPr lang="en-US" altLang="en-US" sz="2000">
                <a:solidFill>
                  <a:srgbClr val="009900"/>
                </a:solidFill>
              </a:rPr>
              <a:t>/day</a:t>
            </a:r>
          </a:p>
          <a:p>
            <a:pPr eaLnBrk="1" hangingPunct="1">
              <a:buFontTx/>
              <a:buNone/>
              <a:tabLst>
                <a:tab pos="8293100" algn="r"/>
              </a:tabLst>
            </a:pPr>
            <a:r>
              <a:rPr lang="en-US" altLang="en-US" sz="2000" i="1"/>
              <a:t>C</a:t>
            </a:r>
            <a:r>
              <a:rPr lang="en-US" altLang="en-US" sz="2000" baseline="-25000"/>
              <a:t>GL</a:t>
            </a:r>
            <a:r>
              <a:rPr lang="en-US" altLang="en-US" sz="2000"/>
              <a:t> = 2  	 </a:t>
            </a:r>
            <a:r>
              <a:rPr lang="en-US" altLang="en-US" sz="2000">
                <a:solidFill>
                  <a:schemeClr val="bg1"/>
                </a:solidFill>
              </a:rPr>
              <a:t>//</a:t>
            </a:r>
            <a:r>
              <a:rPr lang="en-US" altLang="en-US" sz="2000">
                <a:solidFill>
                  <a:srgbClr val="009900"/>
                </a:solidFill>
              </a:rPr>
              <a:t>concentration at ground level, mg/m</a:t>
            </a:r>
            <a:r>
              <a:rPr lang="en-US" altLang="en-US" sz="2000" baseline="30000">
                <a:solidFill>
                  <a:srgbClr val="009900"/>
                </a:solidFill>
              </a:rPr>
              <a:t>3</a:t>
            </a:r>
            <a:endParaRPr lang="en-US" altLang="en-US" sz="2000">
              <a:solidFill>
                <a:srgbClr val="009900"/>
              </a:solidFill>
            </a:endParaRPr>
          </a:p>
          <a:p>
            <a:pPr eaLnBrk="1" hangingPunct="1">
              <a:buFontTx/>
              <a:buNone/>
              <a:tabLst>
                <a:tab pos="8293100" algn="r"/>
              </a:tabLst>
            </a:pPr>
            <a:r>
              <a:rPr lang="en-US" altLang="en-US" sz="2000" i="1"/>
              <a:t>F</a:t>
            </a:r>
            <a:r>
              <a:rPr lang="en-US" altLang="en-US" sz="2000" baseline="-25000"/>
              <a:t>inh</a:t>
            </a:r>
            <a:r>
              <a:rPr lang="en-US" altLang="en-US" sz="2000"/>
              <a:t> = uniform(0.46,1)	</a:t>
            </a:r>
            <a:r>
              <a:rPr lang="en-US" altLang="en-US" sz="2000">
                <a:solidFill>
                  <a:schemeClr val="bg1"/>
                </a:solidFill>
              </a:rPr>
              <a:t> //</a:t>
            </a:r>
            <a:r>
              <a:rPr lang="en-US" altLang="en-US" sz="2000">
                <a:solidFill>
                  <a:srgbClr val="009900"/>
                </a:solidFill>
              </a:rPr>
              <a:t>fraction of particulates retained in lung, [unitless]</a:t>
            </a:r>
            <a:r>
              <a:rPr lang="en-US" altLang="en-US" sz="2000">
                <a:solidFill>
                  <a:srgbClr val="66FF33"/>
                </a:solidFill>
              </a:rPr>
              <a:t> </a:t>
            </a:r>
          </a:p>
          <a:p>
            <a:pPr eaLnBrk="1" hangingPunct="1">
              <a:buFontTx/>
              <a:buNone/>
              <a:tabLst>
                <a:tab pos="8293100" algn="r"/>
              </a:tabLst>
            </a:pPr>
            <a:r>
              <a:rPr lang="en-US" altLang="en-US" sz="2000" i="1"/>
              <a:t>ED</a:t>
            </a:r>
            <a:r>
              <a:rPr lang="en-US" altLang="en-US" sz="2000"/>
              <a:t> = exponential(11)	</a:t>
            </a:r>
            <a:r>
              <a:rPr lang="en-US" altLang="en-US" sz="2000">
                <a:solidFill>
                  <a:schemeClr val="bg1"/>
                </a:solidFill>
              </a:rPr>
              <a:t>//</a:t>
            </a:r>
            <a:r>
              <a:rPr lang="en-US" altLang="en-US" sz="2000">
                <a:solidFill>
                  <a:srgbClr val="009900"/>
                </a:solidFill>
              </a:rPr>
              <a:t>exposure duration, years</a:t>
            </a:r>
          </a:p>
          <a:p>
            <a:pPr eaLnBrk="1" hangingPunct="1">
              <a:buFontTx/>
              <a:buNone/>
              <a:tabLst>
                <a:tab pos="8293100" algn="r"/>
              </a:tabLst>
            </a:pPr>
            <a:r>
              <a:rPr lang="en-US" altLang="en-US" sz="2000" i="1"/>
              <a:t>EF</a:t>
            </a:r>
            <a:r>
              <a:rPr lang="en-US" altLang="en-US" sz="2000"/>
              <a:t> = uniform(0.58, 1)	   </a:t>
            </a:r>
            <a:r>
              <a:rPr lang="en-US" altLang="en-US" sz="2000">
                <a:solidFill>
                  <a:schemeClr val="bg1"/>
                </a:solidFill>
              </a:rPr>
              <a:t>//</a:t>
            </a:r>
            <a:r>
              <a:rPr lang="en-US" altLang="en-US" sz="2000">
                <a:solidFill>
                  <a:srgbClr val="009900"/>
                </a:solidFill>
              </a:rPr>
              <a:t>exposure frequency, fraction of a year</a:t>
            </a:r>
          </a:p>
          <a:p>
            <a:pPr eaLnBrk="1" hangingPunct="1">
              <a:buFontTx/>
              <a:buNone/>
              <a:tabLst>
                <a:tab pos="8293100" algn="r"/>
              </a:tabLst>
            </a:pPr>
            <a:r>
              <a:rPr lang="en-US" altLang="en-US" sz="2000" i="1"/>
              <a:t>BW </a:t>
            </a:r>
            <a:r>
              <a:rPr lang="en-US" altLang="en-US" sz="2000"/>
              <a:t>= normal(64.2, 13.19) 	 </a:t>
            </a:r>
            <a:r>
              <a:rPr lang="en-US" altLang="en-US" sz="2000">
                <a:solidFill>
                  <a:srgbClr val="5F5F5F"/>
                </a:solidFill>
              </a:rPr>
              <a:t> </a:t>
            </a:r>
            <a:r>
              <a:rPr lang="en-US" altLang="en-US" sz="2000">
                <a:solidFill>
                  <a:schemeClr val="bg1"/>
                </a:solidFill>
              </a:rPr>
              <a:t>//</a:t>
            </a:r>
            <a:r>
              <a:rPr lang="en-US" altLang="en-US" sz="2000">
                <a:solidFill>
                  <a:srgbClr val="009900"/>
                </a:solidFill>
              </a:rPr>
              <a:t>receptor body weight, kg</a:t>
            </a:r>
          </a:p>
          <a:p>
            <a:pPr eaLnBrk="1" hangingPunct="1">
              <a:buFontTx/>
              <a:buNone/>
              <a:tabLst>
                <a:tab pos="8293100" algn="r"/>
              </a:tabLst>
            </a:pPr>
            <a:r>
              <a:rPr lang="en-US" altLang="en-US" sz="2000" i="1"/>
              <a:t>AT</a:t>
            </a:r>
            <a:r>
              <a:rPr lang="en-US" altLang="en-US" sz="2000"/>
              <a:t> =  gumbel(70, 8)	</a:t>
            </a:r>
            <a:r>
              <a:rPr lang="en-US" altLang="en-US" sz="2000">
                <a:solidFill>
                  <a:srgbClr val="5F5F5F"/>
                </a:solidFill>
              </a:rPr>
              <a:t> </a:t>
            </a:r>
            <a:r>
              <a:rPr lang="en-US" altLang="en-US" sz="2000">
                <a:solidFill>
                  <a:schemeClr val="bg1"/>
                </a:solidFill>
              </a:rPr>
              <a:t>//</a:t>
            </a:r>
            <a:r>
              <a:rPr lang="en-US" altLang="en-US" sz="2000">
                <a:solidFill>
                  <a:srgbClr val="009900"/>
                </a:solidFill>
              </a:rPr>
              <a:t>averaging time, years</a:t>
            </a:r>
          </a:p>
        </p:txBody>
      </p:sp>
    </p:spTree>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7378" name="Rectangle 2"/>
          <p:cNvSpPr>
            <a:spLocks noGrp="1" noChangeArrowheads="1"/>
          </p:cNvSpPr>
          <p:nvPr>
            <p:ph type="title"/>
          </p:nvPr>
        </p:nvSpPr>
        <p:spPr>
          <a:xfrm>
            <a:off x="685800" y="2590800"/>
            <a:ext cx="7772400" cy="1143000"/>
          </a:xfrm>
        </p:spPr>
        <p:txBody>
          <a:bodyPr/>
          <a:lstStyle/>
          <a:p>
            <a:pPr algn="ctr" eaLnBrk="1" hangingPunct="1">
              <a:defRPr/>
            </a:pPr>
            <a:r>
              <a:rPr lang="en-US"/>
              <a:t>Pseudorandom numbers</a:t>
            </a:r>
          </a:p>
        </p:txBody>
      </p:sp>
    </p:spTree>
    <p:extLst>
      <p:ext uri="{BB962C8B-B14F-4D97-AF65-F5344CB8AC3E}">
        <p14:creationId xmlns:p14="http://schemas.microsoft.com/office/powerpoint/2010/main" val="4218356124"/>
      </p:ext>
    </p:extLst>
  </p:cSld>
  <p:clrMapOvr>
    <a:masterClrMapping/>
  </p:clrMapOvr>
</p:sld>
</file>

<file path=ppt/slides/slide2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4194" name="Rectangle 2"/>
          <p:cNvSpPr>
            <a:spLocks noGrp="1" noChangeArrowheads="1"/>
          </p:cNvSpPr>
          <p:nvPr>
            <p:ph type="title"/>
          </p:nvPr>
        </p:nvSpPr>
        <p:spPr/>
        <p:txBody>
          <a:bodyPr/>
          <a:lstStyle/>
          <a:p>
            <a:pPr eaLnBrk="1" hangingPunct="1"/>
            <a:r>
              <a:rPr lang="en-US" altLang="en-US"/>
              <a:t>Input distributions</a:t>
            </a:r>
          </a:p>
        </p:txBody>
      </p:sp>
      <p:grpSp>
        <p:nvGrpSpPr>
          <p:cNvPr id="264195" name="Group 3"/>
          <p:cNvGrpSpPr>
            <a:grpSpLocks/>
          </p:cNvGrpSpPr>
          <p:nvPr/>
        </p:nvGrpSpPr>
        <p:grpSpPr bwMode="auto">
          <a:xfrm>
            <a:off x="9448800" y="4343400"/>
            <a:ext cx="2436813" cy="2198688"/>
            <a:chOff x="3911" y="4512"/>
            <a:chExt cx="1535" cy="1385"/>
          </a:xfrm>
        </p:grpSpPr>
        <p:sp>
          <p:nvSpPr>
            <p:cNvPr id="264737" name="Line 4"/>
            <p:cNvSpPr>
              <a:spLocks noChangeShapeType="1"/>
            </p:cNvSpPr>
            <p:nvPr/>
          </p:nvSpPr>
          <p:spPr bwMode="auto">
            <a:xfrm>
              <a:off x="4075" y="5689"/>
              <a:ext cx="1283"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738" name="Line 5"/>
            <p:cNvSpPr>
              <a:spLocks noChangeShapeType="1"/>
            </p:cNvSpPr>
            <p:nvPr/>
          </p:nvSpPr>
          <p:spPr bwMode="auto">
            <a:xfrm>
              <a:off x="4075" y="5689"/>
              <a:ext cx="1" cy="3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739" name="Line 6"/>
            <p:cNvSpPr>
              <a:spLocks noChangeShapeType="1"/>
            </p:cNvSpPr>
            <p:nvPr/>
          </p:nvSpPr>
          <p:spPr bwMode="auto">
            <a:xfrm>
              <a:off x="4075" y="5689"/>
              <a:ext cx="1" cy="54"/>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740" name="Rectangle 7"/>
            <p:cNvSpPr>
              <a:spLocks noChangeArrowheads="1"/>
            </p:cNvSpPr>
            <p:nvPr/>
          </p:nvSpPr>
          <p:spPr bwMode="auto">
            <a:xfrm>
              <a:off x="3985" y="5743"/>
              <a:ext cx="178"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ctr" eaLnBrk="1" hangingPunct="1"/>
              <a:r>
                <a:rPr lang="en-US" altLang="en-US" sz="1600">
                  <a:latin typeface="MS Sans Serif" charset="0"/>
                </a:rPr>
                <a:t>1.8</a:t>
              </a:r>
              <a:endParaRPr lang="en-US" altLang="en-US" sz="1600">
                <a:latin typeface="Times New Roman" panose="02020603050405020304" pitchFamily="18" charset="0"/>
              </a:endParaRPr>
            </a:p>
          </p:txBody>
        </p:sp>
        <p:sp>
          <p:nvSpPr>
            <p:cNvPr id="264741" name="Line 8"/>
            <p:cNvSpPr>
              <a:spLocks noChangeShapeType="1"/>
            </p:cNvSpPr>
            <p:nvPr/>
          </p:nvSpPr>
          <p:spPr bwMode="auto">
            <a:xfrm>
              <a:off x="4101" y="5689"/>
              <a:ext cx="1" cy="3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742" name="Line 9"/>
            <p:cNvSpPr>
              <a:spLocks noChangeShapeType="1"/>
            </p:cNvSpPr>
            <p:nvPr/>
          </p:nvSpPr>
          <p:spPr bwMode="auto">
            <a:xfrm>
              <a:off x="4127" y="5689"/>
              <a:ext cx="1" cy="3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743" name="Line 10"/>
            <p:cNvSpPr>
              <a:spLocks noChangeShapeType="1"/>
            </p:cNvSpPr>
            <p:nvPr/>
          </p:nvSpPr>
          <p:spPr bwMode="auto">
            <a:xfrm>
              <a:off x="4152" y="5689"/>
              <a:ext cx="1" cy="3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744" name="Line 11"/>
            <p:cNvSpPr>
              <a:spLocks noChangeShapeType="1"/>
            </p:cNvSpPr>
            <p:nvPr/>
          </p:nvSpPr>
          <p:spPr bwMode="auto">
            <a:xfrm>
              <a:off x="4178" y="5689"/>
              <a:ext cx="1" cy="3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745" name="Line 12"/>
            <p:cNvSpPr>
              <a:spLocks noChangeShapeType="1"/>
            </p:cNvSpPr>
            <p:nvPr/>
          </p:nvSpPr>
          <p:spPr bwMode="auto">
            <a:xfrm>
              <a:off x="4204" y="5689"/>
              <a:ext cx="1" cy="3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746" name="Line 13"/>
            <p:cNvSpPr>
              <a:spLocks noChangeShapeType="1"/>
            </p:cNvSpPr>
            <p:nvPr/>
          </p:nvSpPr>
          <p:spPr bwMode="auto">
            <a:xfrm>
              <a:off x="4229" y="5689"/>
              <a:ext cx="1" cy="3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747" name="Line 14"/>
            <p:cNvSpPr>
              <a:spLocks noChangeShapeType="1"/>
            </p:cNvSpPr>
            <p:nvPr/>
          </p:nvSpPr>
          <p:spPr bwMode="auto">
            <a:xfrm>
              <a:off x="4255" y="5689"/>
              <a:ext cx="1" cy="3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748" name="Line 15"/>
            <p:cNvSpPr>
              <a:spLocks noChangeShapeType="1"/>
            </p:cNvSpPr>
            <p:nvPr/>
          </p:nvSpPr>
          <p:spPr bwMode="auto">
            <a:xfrm>
              <a:off x="4281" y="5689"/>
              <a:ext cx="1" cy="3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749" name="Line 16"/>
            <p:cNvSpPr>
              <a:spLocks noChangeShapeType="1"/>
            </p:cNvSpPr>
            <p:nvPr/>
          </p:nvSpPr>
          <p:spPr bwMode="auto">
            <a:xfrm>
              <a:off x="4306" y="5689"/>
              <a:ext cx="1" cy="3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750" name="Line 17"/>
            <p:cNvSpPr>
              <a:spLocks noChangeShapeType="1"/>
            </p:cNvSpPr>
            <p:nvPr/>
          </p:nvSpPr>
          <p:spPr bwMode="auto">
            <a:xfrm>
              <a:off x="4332" y="5689"/>
              <a:ext cx="1" cy="3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751" name="Line 18"/>
            <p:cNvSpPr>
              <a:spLocks noChangeShapeType="1"/>
            </p:cNvSpPr>
            <p:nvPr/>
          </p:nvSpPr>
          <p:spPr bwMode="auto">
            <a:xfrm>
              <a:off x="4332" y="5689"/>
              <a:ext cx="1" cy="54"/>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752" name="Rectangle 19"/>
            <p:cNvSpPr>
              <a:spLocks noChangeArrowheads="1"/>
            </p:cNvSpPr>
            <p:nvPr/>
          </p:nvSpPr>
          <p:spPr bwMode="auto">
            <a:xfrm>
              <a:off x="4242" y="5743"/>
              <a:ext cx="178"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ctr" eaLnBrk="1" hangingPunct="1"/>
              <a:r>
                <a:rPr lang="en-US" altLang="en-US" sz="1600">
                  <a:latin typeface="MS Sans Serif" charset="0"/>
                </a:rPr>
                <a:t>1.9</a:t>
              </a:r>
              <a:endParaRPr lang="en-US" altLang="en-US" sz="1600">
                <a:latin typeface="Times New Roman" panose="02020603050405020304" pitchFamily="18" charset="0"/>
              </a:endParaRPr>
            </a:p>
          </p:txBody>
        </p:sp>
        <p:sp>
          <p:nvSpPr>
            <p:cNvPr id="264753" name="Line 20"/>
            <p:cNvSpPr>
              <a:spLocks noChangeShapeType="1"/>
            </p:cNvSpPr>
            <p:nvPr/>
          </p:nvSpPr>
          <p:spPr bwMode="auto">
            <a:xfrm>
              <a:off x="4358" y="5689"/>
              <a:ext cx="1" cy="3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754" name="Line 21"/>
            <p:cNvSpPr>
              <a:spLocks noChangeShapeType="1"/>
            </p:cNvSpPr>
            <p:nvPr/>
          </p:nvSpPr>
          <p:spPr bwMode="auto">
            <a:xfrm>
              <a:off x="4383" y="5689"/>
              <a:ext cx="1" cy="3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755" name="Line 22"/>
            <p:cNvSpPr>
              <a:spLocks noChangeShapeType="1"/>
            </p:cNvSpPr>
            <p:nvPr/>
          </p:nvSpPr>
          <p:spPr bwMode="auto">
            <a:xfrm>
              <a:off x="4409" y="5689"/>
              <a:ext cx="1" cy="3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756" name="Line 23"/>
            <p:cNvSpPr>
              <a:spLocks noChangeShapeType="1"/>
            </p:cNvSpPr>
            <p:nvPr/>
          </p:nvSpPr>
          <p:spPr bwMode="auto">
            <a:xfrm>
              <a:off x="4435" y="5689"/>
              <a:ext cx="1" cy="3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757" name="Line 24"/>
            <p:cNvSpPr>
              <a:spLocks noChangeShapeType="1"/>
            </p:cNvSpPr>
            <p:nvPr/>
          </p:nvSpPr>
          <p:spPr bwMode="auto">
            <a:xfrm>
              <a:off x="4460" y="5689"/>
              <a:ext cx="1" cy="3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758" name="Line 25"/>
            <p:cNvSpPr>
              <a:spLocks noChangeShapeType="1"/>
            </p:cNvSpPr>
            <p:nvPr/>
          </p:nvSpPr>
          <p:spPr bwMode="auto">
            <a:xfrm>
              <a:off x="4486" y="5689"/>
              <a:ext cx="1" cy="3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759" name="Line 26"/>
            <p:cNvSpPr>
              <a:spLocks noChangeShapeType="1"/>
            </p:cNvSpPr>
            <p:nvPr/>
          </p:nvSpPr>
          <p:spPr bwMode="auto">
            <a:xfrm>
              <a:off x="4512" y="5689"/>
              <a:ext cx="1" cy="3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760" name="Line 27"/>
            <p:cNvSpPr>
              <a:spLocks noChangeShapeType="1"/>
            </p:cNvSpPr>
            <p:nvPr/>
          </p:nvSpPr>
          <p:spPr bwMode="auto">
            <a:xfrm>
              <a:off x="4537" y="5689"/>
              <a:ext cx="1" cy="3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761" name="Line 28"/>
            <p:cNvSpPr>
              <a:spLocks noChangeShapeType="1"/>
            </p:cNvSpPr>
            <p:nvPr/>
          </p:nvSpPr>
          <p:spPr bwMode="auto">
            <a:xfrm>
              <a:off x="4563" y="5689"/>
              <a:ext cx="1" cy="3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762" name="Line 29"/>
            <p:cNvSpPr>
              <a:spLocks noChangeShapeType="1"/>
            </p:cNvSpPr>
            <p:nvPr/>
          </p:nvSpPr>
          <p:spPr bwMode="auto">
            <a:xfrm>
              <a:off x="4589" y="5689"/>
              <a:ext cx="1" cy="3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763" name="Line 30"/>
            <p:cNvSpPr>
              <a:spLocks noChangeShapeType="1"/>
            </p:cNvSpPr>
            <p:nvPr/>
          </p:nvSpPr>
          <p:spPr bwMode="auto">
            <a:xfrm>
              <a:off x="4589" y="5689"/>
              <a:ext cx="1" cy="54"/>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764" name="Rectangle 31"/>
            <p:cNvSpPr>
              <a:spLocks noChangeArrowheads="1"/>
            </p:cNvSpPr>
            <p:nvPr/>
          </p:nvSpPr>
          <p:spPr bwMode="auto">
            <a:xfrm>
              <a:off x="4553" y="5743"/>
              <a:ext cx="71"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ctr" eaLnBrk="1" hangingPunct="1"/>
              <a:r>
                <a:rPr lang="en-US" altLang="en-US" sz="1600">
                  <a:latin typeface="MS Sans Serif" charset="0"/>
                </a:rPr>
                <a:t>2</a:t>
              </a:r>
              <a:endParaRPr lang="en-US" altLang="en-US" sz="1600">
                <a:latin typeface="Times New Roman" panose="02020603050405020304" pitchFamily="18" charset="0"/>
              </a:endParaRPr>
            </a:p>
          </p:txBody>
        </p:sp>
        <p:sp>
          <p:nvSpPr>
            <p:cNvPr id="264765" name="Line 32"/>
            <p:cNvSpPr>
              <a:spLocks noChangeShapeType="1"/>
            </p:cNvSpPr>
            <p:nvPr/>
          </p:nvSpPr>
          <p:spPr bwMode="auto">
            <a:xfrm>
              <a:off x="4614" y="5689"/>
              <a:ext cx="1" cy="3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766" name="Line 33"/>
            <p:cNvSpPr>
              <a:spLocks noChangeShapeType="1"/>
            </p:cNvSpPr>
            <p:nvPr/>
          </p:nvSpPr>
          <p:spPr bwMode="auto">
            <a:xfrm>
              <a:off x="4640" y="5689"/>
              <a:ext cx="1" cy="3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767" name="Line 34"/>
            <p:cNvSpPr>
              <a:spLocks noChangeShapeType="1"/>
            </p:cNvSpPr>
            <p:nvPr/>
          </p:nvSpPr>
          <p:spPr bwMode="auto">
            <a:xfrm>
              <a:off x="4666" y="5689"/>
              <a:ext cx="1" cy="3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768" name="Line 35"/>
            <p:cNvSpPr>
              <a:spLocks noChangeShapeType="1"/>
            </p:cNvSpPr>
            <p:nvPr/>
          </p:nvSpPr>
          <p:spPr bwMode="auto">
            <a:xfrm>
              <a:off x="4691" y="5689"/>
              <a:ext cx="1" cy="3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769" name="Line 36"/>
            <p:cNvSpPr>
              <a:spLocks noChangeShapeType="1"/>
            </p:cNvSpPr>
            <p:nvPr/>
          </p:nvSpPr>
          <p:spPr bwMode="auto">
            <a:xfrm>
              <a:off x="4717" y="5689"/>
              <a:ext cx="1" cy="3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770" name="Line 37"/>
            <p:cNvSpPr>
              <a:spLocks noChangeShapeType="1"/>
            </p:cNvSpPr>
            <p:nvPr/>
          </p:nvSpPr>
          <p:spPr bwMode="auto">
            <a:xfrm>
              <a:off x="4742" y="5689"/>
              <a:ext cx="1" cy="3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771" name="Line 38"/>
            <p:cNvSpPr>
              <a:spLocks noChangeShapeType="1"/>
            </p:cNvSpPr>
            <p:nvPr/>
          </p:nvSpPr>
          <p:spPr bwMode="auto">
            <a:xfrm>
              <a:off x="4768" y="5689"/>
              <a:ext cx="1" cy="3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772" name="Line 39"/>
            <p:cNvSpPr>
              <a:spLocks noChangeShapeType="1"/>
            </p:cNvSpPr>
            <p:nvPr/>
          </p:nvSpPr>
          <p:spPr bwMode="auto">
            <a:xfrm>
              <a:off x="4794" y="5689"/>
              <a:ext cx="1" cy="3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773" name="Line 40"/>
            <p:cNvSpPr>
              <a:spLocks noChangeShapeType="1"/>
            </p:cNvSpPr>
            <p:nvPr/>
          </p:nvSpPr>
          <p:spPr bwMode="auto">
            <a:xfrm>
              <a:off x="4820" y="5689"/>
              <a:ext cx="1" cy="3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774" name="Line 41"/>
            <p:cNvSpPr>
              <a:spLocks noChangeShapeType="1"/>
            </p:cNvSpPr>
            <p:nvPr/>
          </p:nvSpPr>
          <p:spPr bwMode="auto">
            <a:xfrm>
              <a:off x="4845" y="5689"/>
              <a:ext cx="1" cy="3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775" name="Line 42"/>
            <p:cNvSpPr>
              <a:spLocks noChangeShapeType="1"/>
            </p:cNvSpPr>
            <p:nvPr/>
          </p:nvSpPr>
          <p:spPr bwMode="auto">
            <a:xfrm>
              <a:off x="4845" y="5689"/>
              <a:ext cx="1" cy="54"/>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776" name="Rectangle 43"/>
            <p:cNvSpPr>
              <a:spLocks noChangeArrowheads="1"/>
            </p:cNvSpPr>
            <p:nvPr/>
          </p:nvSpPr>
          <p:spPr bwMode="auto">
            <a:xfrm>
              <a:off x="4755" y="5743"/>
              <a:ext cx="178"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ctr" eaLnBrk="1" hangingPunct="1"/>
              <a:r>
                <a:rPr lang="en-US" altLang="en-US" sz="1600">
                  <a:latin typeface="MS Sans Serif" charset="0"/>
                </a:rPr>
                <a:t>2.1</a:t>
              </a:r>
              <a:endParaRPr lang="en-US" altLang="en-US" sz="1600">
                <a:latin typeface="Times New Roman" panose="02020603050405020304" pitchFamily="18" charset="0"/>
              </a:endParaRPr>
            </a:p>
          </p:txBody>
        </p:sp>
        <p:sp>
          <p:nvSpPr>
            <p:cNvPr id="264777" name="Line 44"/>
            <p:cNvSpPr>
              <a:spLocks noChangeShapeType="1"/>
            </p:cNvSpPr>
            <p:nvPr/>
          </p:nvSpPr>
          <p:spPr bwMode="auto">
            <a:xfrm>
              <a:off x="4871" y="5689"/>
              <a:ext cx="1" cy="3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778" name="Line 45"/>
            <p:cNvSpPr>
              <a:spLocks noChangeShapeType="1"/>
            </p:cNvSpPr>
            <p:nvPr/>
          </p:nvSpPr>
          <p:spPr bwMode="auto">
            <a:xfrm>
              <a:off x="4897" y="5689"/>
              <a:ext cx="1" cy="3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779" name="Line 46"/>
            <p:cNvSpPr>
              <a:spLocks noChangeShapeType="1"/>
            </p:cNvSpPr>
            <p:nvPr/>
          </p:nvSpPr>
          <p:spPr bwMode="auto">
            <a:xfrm>
              <a:off x="4922" y="5689"/>
              <a:ext cx="1" cy="3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780" name="Line 47"/>
            <p:cNvSpPr>
              <a:spLocks noChangeShapeType="1"/>
            </p:cNvSpPr>
            <p:nvPr/>
          </p:nvSpPr>
          <p:spPr bwMode="auto">
            <a:xfrm>
              <a:off x="4948" y="5689"/>
              <a:ext cx="1" cy="3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781" name="Line 48"/>
            <p:cNvSpPr>
              <a:spLocks noChangeShapeType="1"/>
            </p:cNvSpPr>
            <p:nvPr/>
          </p:nvSpPr>
          <p:spPr bwMode="auto">
            <a:xfrm>
              <a:off x="4974" y="5689"/>
              <a:ext cx="1" cy="3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782" name="Line 49"/>
            <p:cNvSpPr>
              <a:spLocks noChangeShapeType="1"/>
            </p:cNvSpPr>
            <p:nvPr/>
          </p:nvSpPr>
          <p:spPr bwMode="auto">
            <a:xfrm>
              <a:off x="4999" y="5689"/>
              <a:ext cx="1" cy="3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783" name="Line 50"/>
            <p:cNvSpPr>
              <a:spLocks noChangeShapeType="1"/>
            </p:cNvSpPr>
            <p:nvPr/>
          </p:nvSpPr>
          <p:spPr bwMode="auto">
            <a:xfrm>
              <a:off x="5025" y="5689"/>
              <a:ext cx="1" cy="3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784" name="Line 51"/>
            <p:cNvSpPr>
              <a:spLocks noChangeShapeType="1"/>
            </p:cNvSpPr>
            <p:nvPr/>
          </p:nvSpPr>
          <p:spPr bwMode="auto">
            <a:xfrm>
              <a:off x="5051" y="5689"/>
              <a:ext cx="1" cy="3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785" name="Line 52"/>
            <p:cNvSpPr>
              <a:spLocks noChangeShapeType="1"/>
            </p:cNvSpPr>
            <p:nvPr/>
          </p:nvSpPr>
          <p:spPr bwMode="auto">
            <a:xfrm>
              <a:off x="5076" y="5689"/>
              <a:ext cx="1" cy="3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786" name="Line 53"/>
            <p:cNvSpPr>
              <a:spLocks noChangeShapeType="1"/>
            </p:cNvSpPr>
            <p:nvPr/>
          </p:nvSpPr>
          <p:spPr bwMode="auto">
            <a:xfrm>
              <a:off x="5102" y="5689"/>
              <a:ext cx="1" cy="3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787" name="Line 54"/>
            <p:cNvSpPr>
              <a:spLocks noChangeShapeType="1"/>
            </p:cNvSpPr>
            <p:nvPr/>
          </p:nvSpPr>
          <p:spPr bwMode="auto">
            <a:xfrm>
              <a:off x="5102" y="5689"/>
              <a:ext cx="1" cy="54"/>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788" name="Rectangle 55"/>
            <p:cNvSpPr>
              <a:spLocks noChangeArrowheads="1"/>
            </p:cNvSpPr>
            <p:nvPr/>
          </p:nvSpPr>
          <p:spPr bwMode="auto">
            <a:xfrm>
              <a:off x="5012" y="5743"/>
              <a:ext cx="178"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ctr" eaLnBrk="1" hangingPunct="1"/>
              <a:r>
                <a:rPr lang="en-US" altLang="en-US" sz="1600">
                  <a:latin typeface="MS Sans Serif" charset="0"/>
                </a:rPr>
                <a:t>2.2</a:t>
              </a:r>
              <a:endParaRPr lang="en-US" altLang="en-US" sz="1600">
                <a:latin typeface="Times New Roman" panose="02020603050405020304" pitchFamily="18" charset="0"/>
              </a:endParaRPr>
            </a:p>
          </p:txBody>
        </p:sp>
        <p:sp>
          <p:nvSpPr>
            <p:cNvPr id="264789" name="Line 56"/>
            <p:cNvSpPr>
              <a:spLocks noChangeShapeType="1"/>
            </p:cNvSpPr>
            <p:nvPr/>
          </p:nvSpPr>
          <p:spPr bwMode="auto">
            <a:xfrm>
              <a:off x="5127" y="5689"/>
              <a:ext cx="1" cy="3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790" name="Line 57"/>
            <p:cNvSpPr>
              <a:spLocks noChangeShapeType="1"/>
            </p:cNvSpPr>
            <p:nvPr/>
          </p:nvSpPr>
          <p:spPr bwMode="auto">
            <a:xfrm>
              <a:off x="5153" y="5689"/>
              <a:ext cx="1" cy="3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791" name="Line 58"/>
            <p:cNvSpPr>
              <a:spLocks noChangeShapeType="1"/>
            </p:cNvSpPr>
            <p:nvPr/>
          </p:nvSpPr>
          <p:spPr bwMode="auto">
            <a:xfrm>
              <a:off x="5179" y="5689"/>
              <a:ext cx="1" cy="3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792" name="Line 59"/>
            <p:cNvSpPr>
              <a:spLocks noChangeShapeType="1"/>
            </p:cNvSpPr>
            <p:nvPr/>
          </p:nvSpPr>
          <p:spPr bwMode="auto">
            <a:xfrm>
              <a:off x="5205" y="5689"/>
              <a:ext cx="1" cy="3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793" name="Line 60"/>
            <p:cNvSpPr>
              <a:spLocks noChangeShapeType="1"/>
            </p:cNvSpPr>
            <p:nvPr/>
          </p:nvSpPr>
          <p:spPr bwMode="auto">
            <a:xfrm>
              <a:off x="5230" y="5689"/>
              <a:ext cx="1" cy="3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794" name="Line 61"/>
            <p:cNvSpPr>
              <a:spLocks noChangeShapeType="1"/>
            </p:cNvSpPr>
            <p:nvPr/>
          </p:nvSpPr>
          <p:spPr bwMode="auto">
            <a:xfrm>
              <a:off x="5256" y="5689"/>
              <a:ext cx="1" cy="3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795" name="Line 62"/>
            <p:cNvSpPr>
              <a:spLocks noChangeShapeType="1"/>
            </p:cNvSpPr>
            <p:nvPr/>
          </p:nvSpPr>
          <p:spPr bwMode="auto">
            <a:xfrm>
              <a:off x="5282" y="5689"/>
              <a:ext cx="1" cy="3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796" name="Line 63"/>
            <p:cNvSpPr>
              <a:spLocks noChangeShapeType="1"/>
            </p:cNvSpPr>
            <p:nvPr/>
          </p:nvSpPr>
          <p:spPr bwMode="auto">
            <a:xfrm>
              <a:off x="5307" y="5689"/>
              <a:ext cx="1" cy="3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797" name="Line 64"/>
            <p:cNvSpPr>
              <a:spLocks noChangeShapeType="1"/>
            </p:cNvSpPr>
            <p:nvPr/>
          </p:nvSpPr>
          <p:spPr bwMode="auto">
            <a:xfrm>
              <a:off x="5333" y="5689"/>
              <a:ext cx="1" cy="3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798" name="Line 65"/>
            <p:cNvSpPr>
              <a:spLocks noChangeShapeType="1"/>
            </p:cNvSpPr>
            <p:nvPr/>
          </p:nvSpPr>
          <p:spPr bwMode="auto">
            <a:xfrm>
              <a:off x="5358" y="5689"/>
              <a:ext cx="1" cy="3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799" name="Line 66"/>
            <p:cNvSpPr>
              <a:spLocks noChangeShapeType="1"/>
            </p:cNvSpPr>
            <p:nvPr/>
          </p:nvSpPr>
          <p:spPr bwMode="auto">
            <a:xfrm>
              <a:off x="5358" y="5689"/>
              <a:ext cx="1" cy="54"/>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800" name="Rectangle 67"/>
            <p:cNvSpPr>
              <a:spLocks noChangeArrowheads="1"/>
            </p:cNvSpPr>
            <p:nvPr/>
          </p:nvSpPr>
          <p:spPr bwMode="auto">
            <a:xfrm>
              <a:off x="5268" y="5743"/>
              <a:ext cx="178"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ctr" eaLnBrk="1" hangingPunct="1"/>
              <a:r>
                <a:rPr lang="en-US" altLang="en-US" sz="1600">
                  <a:latin typeface="MS Sans Serif" charset="0"/>
                </a:rPr>
                <a:t>2.3</a:t>
              </a:r>
              <a:endParaRPr lang="en-US" altLang="en-US" sz="1600">
                <a:latin typeface="Times New Roman" panose="02020603050405020304" pitchFamily="18" charset="0"/>
              </a:endParaRPr>
            </a:p>
          </p:txBody>
        </p:sp>
        <p:sp>
          <p:nvSpPr>
            <p:cNvPr id="264801" name="Line 68"/>
            <p:cNvSpPr>
              <a:spLocks noChangeShapeType="1"/>
            </p:cNvSpPr>
            <p:nvPr/>
          </p:nvSpPr>
          <p:spPr bwMode="auto">
            <a:xfrm flipV="1">
              <a:off x="4075" y="4562"/>
              <a:ext cx="1" cy="11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802" name="Line 69"/>
            <p:cNvSpPr>
              <a:spLocks noChangeShapeType="1"/>
            </p:cNvSpPr>
            <p:nvPr/>
          </p:nvSpPr>
          <p:spPr bwMode="auto">
            <a:xfrm flipH="1">
              <a:off x="4027" y="5689"/>
              <a:ext cx="48"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803" name="Line 70"/>
            <p:cNvSpPr>
              <a:spLocks noChangeShapeType="1"/>
            </p:cNvSpPr>
            <p:nvPr/>
          </p:nvSpPr>
          <p:spPr bwMode="auto">
            <a:xfrm flipH="1">
              <a:off x="4015" y="5689"/>
              <a:ext cx="60"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804" name="Rectangle 71"/>
            <p:cNvSpPr>
              <a:spLocks noChangeArrowheads="1"/>
            </p:cNvSpPr>
            <p:nvPr/>
          </p:nvSpPr>
          <p:spPr bwMode="auto">
            <a:xfrm>
              <a:off x="3911" y="5639"/>
              <a:ext cx="71"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ctr" eaLnBrk="1" hangingPunct="1"/>
              <a:r>
                <a:rPr lang="en-US" altLang="en-US" sz="1600">
                  <a:latin typeface="MS Sans Serif" charset="0"/>
                </a:rPr>
                <a:t>0</a:t>
              </a:r>
              <a:endParaRPr lang="en-US" altLang="en-US" sz="1600">
                <a:latin typeface="Times New Roman" panose="02020603050405020304" pitchFamily="18" charset="0"/>
              </a:endParaRPr>
            </a:p>
          </p:txBody>
        </p:sp>
        <p:sp>
          <p:nvSpPr>
            <p:cNvPr id="264805" name="Line 72"/>
            <p:cNvSpPr>
              <a:spLocks noChangeShapeType="1"/>
            </p:cNvSpPr>
            <p:nvPr/>
          </p:nvSpPr>
          <p:spPr bwMode="auto">
            <a:xfrm flipH="1">
              <a:off x="4027" y="5577"/>
              <a:ext cx="48"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806" name="Line 73"/>
            <p:cNvSpPr>
              <a:spLocks noChangeShapeType="1"/>
            </p:cNvSpPr>
            <p:nvPr/>
          </p:nvSpPr>
          <p:spPr bwMode="auto">
            <a:xfrm flipH="1">
              <a:off x="4027" y="5464"/>
              <a:ext cx="48"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807" name="Line 74"/>
            <p:cNvSpPr>
              <a:spLocks noChangeShapeType="1"/>
            </p:cNvSpPr>
            <p:nvPr/>
          </p:nvSpPr>
          <p:spPr bwMode="auto">
            <a:xfrm flipH="1">
              <a:off x="4027" y="5351"/>
              <a:ext cx="48"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808" name="Line 75"/>
            <p:cNvSpPr>
              <a:spLocks noChangeShapeType="1"/>
            </p:cNvSpPr>
            <p:nvPr/>
          </p:nvSpPr>
          <p:spPr bwMode="auto">
            <a:xfrm flipH="1">
              <a:off x="4027" y="5239"/>
              <a:ext cx="48"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809" name="Line 76"/>
            <p:cNvSpPr>
              <a:spLocks noChangeShapeType="1"/>
            </p:cNvSpPr>
            <p:nvPr/>
          </p:nvSpPr>
          <p:spPr bwMode="auto">
            <a:xfrm flipH="1">
              <a:off x="4027" y="5126"/>
              <a:ext cx="48"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810" name="Line 77"/>
            <p:cNvSpPr>
              <a:spLocks noChangeShapeType="1"/>
            </p:cNvSpPr>
            <p:nvPr/>
          </p:nvSpPr>
          <p:spPr bwMode="auto">
            <a:xfrm flipH="1">
              <a:off x="4015" y="5126"/>
              <a:ext cx="60"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811" name="Line 78"/>
            <p:cNvSpPr>
              <a:spLocks noChangeShapeType="1"/>
            </p:cNvSpPr>
            <p:nvPr/>
          </p:nvSpPr>
          <p:spPr bwMode="auto">
            <a:xfrm flipH="1">
              <a:off x="4027" y="5013"/>
              <a:ext cx="48"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812" name="Line 79"/>
            <p:cNvSpPr>
              <a:spLocks noChangeShapeType="1"/>
            </p:cNvSpPr>
            <p:nvPr/>
          </p:nvSpPr>
          <p:spPr bwMode="auto">
            <a:xfrm flipH="1">
              <a:off x="4027" y="4901"/>
              <a:ext cx="48"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813" name="Line 80"/>
            <p:cNvSpPr>
              <a:spLocks noChangeShapeType="1"/>
            </p:cNvSpPr>
            <p:nvPr/>
          </p:nvSpPr>
          <p:spPr bwMode="auto">
            <a:xfrm flipH="1">
              <a:off x="4027" y="4788"/>
              <a:ext cx="48"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814" name="Line 81"/>
            <p:cNvSpPr>
              <a:spLocks noChangeShapeType="1"/>
            </p:cNvSpPr>
            <p:nvPr/>
          </p:nvSpPr>
          <p:spPr bwMode="auto">
            <a:xfrm flipH="1">
              <a:off x="4027" y="4675"/>
              <a:ext cx="48"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815" name="Line 82"/>
            <p:cNvSpPr>
              <a:spLocks noChangeShapeType="1"/>
            </p:cNvSpPr>
            <p:nvPr/>
          </p:nvSpPr>
          <p:spPr bwMode="auto">
            <a:xfrm flipH="1">
              <a:off x="4027" y="4563"/>
              <a:ext cx="48"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816" name="Line 83"/>
            <p:cNvSpPr>
              <a:spLocks noChangeShapeType="1"/>
            </p:cNvSpPr>
            <p:nvPr/>
          </p:nvSpPr>
          <p:spPr bwMode="auto">
            <a:xfrm flipH="1">
              <a:off x="4015" y="4563"/>
              <a:ext cx="60"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817" name="Rectangle 84"/>
            <p:cNvSpPr>
              <a:spLocks noChangeArrowheads="1"/>
            </p:cNvSpPr>
            <p:nvPr/>
          </p:nvSpPr>
          <p:spPr bwMode="auto">
            <a:xfrm>
              <a:off x="3911" y="4512"/>
              <a:ext cx="71"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ctr" eaLnBrk="1" hangingPunct="1"/>
              <a:r>
                <a:rPr lang="en-US" altLang="en-US" sz="1600">
                  <a:latin typeface="MS Sans Serif" charset="0"/>
                </a:rPr>
                <a:t>1</a:t>
              </a:r>
              <a:endParaRPr lang="en-US" altLang="en-US" sz="1600">
                <a:latin typeface="Times New Roman" panose="02020603050405020304" pitchFamily="18" charset="0"/>
              </a:endParaRPr>
            </a:p>
          </p:txBody>
        </p:sp>
        <p:sp>
          <p:nvSpPr>
            <p:cNvPr id="264818" name="Freeform 85"/>
            <p:cNvSpPr>
              <a:spLocks/>
            </p:cNvSpPr>
            <p:nvPr/>
          </p:nvSpPr>
          <p:spPr bwMode="auto">
            <a:xfrm flipV="1">
              <a:off x="4589" y="4562"/>
              <a:ext cx="1" cy="1127"/>
            </a:xfrm>
            <a:custGeom>
              <a:avLst/>
              <a:gdLst>
                <a:gd name="T0" fmla="*/ 0 w 1"/>
                <a:gd name="T1" fmla="*/ 0 h 7777"/>
                <a:gd name="T2" fmla="*/ 0 w 1"/>
                <a:gd name="T3" fmla="*/ 0 h 7777"/>
                <a:gd name="T4" fmla="*/ 0 w 1"/>
                <a:gd name="T5" fmla="*/ 0 h 7777"/>
                <a:gd name="T6" fmla="*/ 0 w 1"/>
                <a:gd name="T7" fmla="*/ 0 h 7777"/>
                <a:gd name="T8" fmla="*/ 0 60000 65536"/>
                <a:gd name="T9" fmla="*/ 0 60000 65536"/>
                <a:gd name="T10" fmla="*/ 0 60000 65536"/>
                <a:gd name="T11" fmla="*/ 0 60000 65536"/>
                <a:gd name="T12" fmla="*/ 0 w 1"/>
                <a:gd name="T13" fmla="*/ 0 h 7777"/>
                <a:gd name="T14" fmla="*/ 1 w 1"/>
                <a:gd name="T15" fmla="*/ 7777 h 7777"/>
              </a:gdLst>
              <a:ahLst/>
              <a:cxnLst>
                <a:cxn ang="T8">
                  <a:pos x="T0" y="T1"/>
                </a:cxn>
                <a:cxn ang="T9">
                  <a:pos x="T2" y="T3"/>
                </a:cxn>
                <a:cxn ang="T10">
                  <a:pos x="T4" y="T5"/>
                </a:cxn>
                <a:cxn ang="T11">
                  <a:pos x="T6" y="T7"/>
                </a:cxn>
              </a:cxnLst>
              <a:rect l="T12" t="T13" r="T14" b="T15"/>
              <a:pathLst>
                <a:path w="1" h="7777">
                  <a:moveTo>
                    <a:pt x="0" y="0"/>
                  </a:moveTo>
                  <a:lnTo>
                    <a:pt x="0" y="0"/>
                  </a:lnTo>
                  <a:lnTo>
                    <a:pt x="0" y="7777"/>
                  </a:lnTo>
                  <a:lnTo>
                    <a:pt x="0" y="0"/>
                  </a:lnTo>
                </a:path>
              </a:pathLst>
            </a:custGeom>
            <a:noFill/>
            <a:ln w="11113">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sp>
        <p:nvSpPr>
          <p:cNvPr id="264196" name="Rectangle 86"/>
          <p:cNvSpPr>
            <a:spLocks noChangeArrowheads="1"/>
          </p:cNvSpPr>
          <p:nvPr/>
        </p:nvSpPr>
        <p:spPr bwMode="auto">
          <a:xfrm>
            <a:off x="9677400" y="4495800"/>
            <a:ext cx="825500" cy="549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ctr" eaLnBrk="1" hangingPunct="1"/>
            <a:r>
              <a:rPr lang="en-US" altLang="en-US" sz="3600" i="1">
                <a:latin typeface="Times New Roman" panose="02020603050405020304" pitchFamily="18" charset="0"/>
              </a:rPr>
              <a:t> C</a:t>
            </a:r>
            <a:r>
              <a:rPr lang="en-US" altLang="en-US" sz="3600" baseline="-25000">
                <a:latin typeface="Times New Roman" panose="02020603050405020304" pitchFamily="18" charset="0"/>
              </a:rPr>
              <a:t>GL</a:t>
            </a:r>
          </a:p>
        </p:txBody>
      </p:sp>
      <p:grpSp>
        <p:nvGrpSpPr>
          <p:cNvPr id="264197" name="Group 87"/>
          <p:cNvGrpSpPr>
            <a:grpSpLocks/>
          </p:cNvGrpSpPr>
          <p:nvPr/>
        </p:nvGrpSpPr>
        <p:grpSpPr bwMode="auto">
          <a:xfrm>
            <a:off x="492125" y="1828800"/>
            <a:ext cx="8147050" cy="4713288"/>
            <a:chOff x="310" y="1152"/>
            <a:chExt cx="5132" cy="2969"/>
          </a:xfrm>
        </p:grpSpPr>
        <p:grpSp>
          <p:nvGrpSpPr>
            <p:cNvPr id="264198" name="Group 88"/>
            <p:cNvGrpSpPr>
              <a:grpSpLocks/>
            </p:cNvGrpSpPr>
            <p:nvPr/>
          </p:nvGrpSpPr>
          <p:grpSpPr bwMode="auto">
            <a:xfrm>
              <a:off x="310" y="1200"/>
              <a:ext cx="5132" cy="2921"/>
              <a:chOff x="310" y="1200"/>
              <a:chExt cx="5132" cy="2921"/>
            </a:xfrm>
          </p:grpSpPr>
          <p:sp>
            <p:nvSpPr>
              <p:cNvPr id="264205" name="Line 89"/>
              <p:cNvSpPr>
                <a:spLocks noChangeShapeType="1"/>
              </p:cNvSpPr>
              <p:nvPr/>
            </p:nvSpPr>
            <p:spPr bwMode="auto">
              <a:xfrm>
                <a:off x="474" y="3913"/>
                <a:ext cx="1284"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206" name="Line 90"/>
              <p:cNvSpPr>
                <a:spLocks noChangeShapeType="1"/>
              </p:cNvSpPr>
              <p:nvPr/>
            </p:nvSpPr>
            <p:spPr bwMode="auto">
              <a:xfrm>
                <a:off x="474" y="3913"/>
                <a:ext cx="1" cy="3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207" name="Line 91"/>
              <p:cNvSpPr>
                <a:spLocks noChangeShapeType="1"/>
              </p:cNvSpPr>
              <p:nvPr/>
            </p:nvSpPr>
            <p:spPr bwMode="auto">
              <a:xfrm>
                <a:off x="474" y="3913"/>
                <a:ext cx="1" cy="54"/>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208" name="Line 92"/>
              <p:cNvSpPr>
                <a:spLocks noChangeShapeType="1"/>
              </p:cNvSpPr>
              <p:nvPr/>
            </p:nvSpPr>
            <p:spPr bwMode="auto">
              <a:xfrm>
                <a:off x="496" y="3913"/>
                <a:ext cx="1" cy="3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209" name="Line 93"/>
              <p:cNvSpPr>
                <a:spLocks noChangeShapeType="1"/>
              </p:cNvSpPr>
              <p:nvPr/>
            </p:nvSpPr>
            <p:spPr bwMode="auto">
              <a:xfrm>
                <a:off x="517" y="3913"/>
                <a:ext cx="1" cy="3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210" name="Line 94"/>
              <p:cNvSpPr>
                <a:spLocks noChangeShapeType="1"/>
              </p:cNvSpPr>
              <p:nvPr/>
            </p:nvSpPr>
            <p:spPr bwMode="auto">
              <a:xfrm>
                <a:off x="538" y="3913"/>
                <a:ext cx="1" cy="3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211" name="Line 95"/>
              <p:cNvSpPr>
                <a:spLocks noChangeShapeType="1"/>
              </p:cNvSpPr>
              <p:nvPr/>
            </p:nvSpPr>
            <p:spPr bwMode="auto">
              <a:xfrm>
                <a:off x="560" y="3913"/>
                <a:ext cx="1" cy="3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212" name="Line 96"/>
              <p:cNvSpPr>
                <a:spLocks noChangeShapeType="1"/>
              </p:cNvSpPr>
              <p:nvPr/>
            </p:nvSpPr>
            <p:spPr bwMode="auto">
              <a:xfrm>
                <a:off x="581" y="3913"/>
                <a:ext cx="1" cy="3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213" name="Line 97"/>
              <p:cNvSpPr>
                <a:spLocks noChangeShapeType="1"/>
              </p:cNvSpPr>
              <p:nvPr/>
            </p:nvSpPr>
            <p:spPr bwMode="auto">
              <a:xfrm>
                <a:off x="602" y="3913"/>
                <a:ext cx="1" cy="3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214" name="Line 98"/>
              <p:cNvSpPr>
                <a:spLocks noChangeShapeType="1"/>
              </p:cNvSpPr>
              <p:nvPr/>
            </p:nvSpPr>
            <p:spPr bwMode="auto">
              <a:xfrm>
                <a:off x="624" y="3913"/>
                <a:ext cx="1" cy="3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215" name="Line 99"/>
              <p:cNvSpPr>
                <a:spLocks noChangeShapeType="1"/>
              </p:cNvSpPr>
              <p:nvPr/>
            </p:nvSpPr>
            <p:spPr bwMode="auto">
              <a:xfrm>
                <a:off x="645" y="3913"/>
                <a:ext cx="1" cy="3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216" name="Line 100"/>
              <p:cNvSpPr>
                <a:spLocks noChangeShapeType="1"/>
              </p:cNvSpPr>
              <p:nvPr/>
            </p:nvSpPr>
            <p:spPr bwMode="auto">
              <a:xfrm>
                <a:off x="667" y="3913"/>
                <a:ext cx="1" cy="3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217" name="Line 101"/>
              <p:cNvSpPr>
                <a:spLocks noChangeShapeType="1"/>
              </p:cNvSpPr>
              <p:nvPr/>
            </p:nvSpPr>
            <p:spPr bwMode="auto">
              <a:xfrm>
                <a:off x="688" y="3913"/>
                <a:ext cx="1" cy="3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218" name="Line 102"/>
              <p:cNvSpPr>
                <a:spLocks noChangeShapeType="1"/>
              </p:cNvSpPr>
              <p:nvPr/>
            </p:nvSpPr>
            <p:spPr bwMode="auto">
              <a:xfrm>
                <a:off x="688" y="3913"/>
                <a:ext cx="1" cy="54"/>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219" name="Rectangle 103"/>
              <p:cNvSpPr>
                <a:spLocks noChangeArrowheads="1"/>
              </p:cNvSpPr>
              <p:nvPr/>
            </p:nvSpPr>
            <p:spPr bwMode="auto">
              <a:xfrm>
                <a:off x="598" y="3967"/>
                <a:ext cx="178"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ctr" eaLnBrk="1" hangingPunct="1"/>
                <a:r>
                  <a:rPr lang="en-US" altLang="en-US" sz="1600">
                    <a:latin typeface="MS Sans Serif" charset="0"/>
                  </a:rPr>
                  <a:t>0.6</a:t>
                </a:r>
                <a:endParaRPr lang="en-US" altLang="en-US" sz="1600">
                  <a:latin typeface="Times New Roman" panose="02020603050405020304" pitchFamily="18" charset="0"/>
                </a:endParaRPr>
              </a:p>
            </p:txBody>
          </p:sp>
          <p:sp>
            <p:nvSpPr>
              <p:cNvPr id="264220" name="Line 104"/>
              <p:cNvSpPr>
                <a:spLocks noChangeShapeType="1"/>
              </p:cNvSpPr>
              <p:nvPr/>
            </p:nvSpPr>
            <p:spPr bwMode="auto">
              <a:xfrm>
                <a:off x="709" y="3913"/>
                <a:ext cx="1" cy="3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221" name="Line 105"/>
              <p:cNvSpPr>
                <a:spLocks noChangeShapeType="1"/>
              </p:cNvSpPr>
              <p:nvPr/>
            </p:nvSpPr>
            <p:spPr bwMode="auto">
              <a:xfrm>
                <a:off x="731" y="3913"/>
                <a:ext cx="1" cy="3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222" name="Line 106"/>
              <p:cNvSpPr>
                <a:spLocks noChangeShapeType="1"/>
              </p:cNvSpPr>
              <p:nvPr/>
            </p:nvSpPr>
            <p:spPr bwMode="auto">
              <a:xfrm>
                <a:off x="752" y="3913"/>
                <a:ext cx="1" cy="3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223" name="Line 107"/>
              <p:cNvSpPr>
                <a:spLocks noChangeShapeType="1"/>
              </p:cNvSpPr>
              <p:nvPr/>
            </p:nvSpPr>
            <p:spPr bwMode="auto">
              <a:xfrm>
                <a:off x="774" y="3913"/>
                <a:ext cx="1" cy="3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224" name="Line 108"/>
              <p:cNvSpPr>
                <a:spLocks noChangeShapeType="1"/>
              </p:cNvSpPr>
              <p:nvPr/>
            </p:nvSpPr>
            <p:spPr bwMode="auto">
              <a:xfrm>
                <a:off x="795" y="3913"/>
                <a:ext cx="1" cy="3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225" name="Line 109"/>
              <p:cNvSpPr>
                <a:spLocks noChangeShapeType="1"/>
              </p:cNvSpPr>
              <p:nvPr/>
            </p:nvSpPr>
            <p:spPr bwMode="auto">
              <a:xfrm>
                <a:off x="816" y="3913"/>
                <a:ext cx="1" cy="3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226" name="Line 110"/>
              <p:cNvSpPr>
                <a:spLocks noChangeShapeType="1"/>
              </p:cNvSpPr>
              <p:nvPr/>
            </p:nvSpPr>
            <p:spPr bwMode="auto">
              <a:xfrm>
                <a:off x="838" y="3913"/>
                <a:ext cx="1" cy="3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227" name="Line 111"/>
              <p:cNvSpPr>
                <a:spLocks noChangeShapeType="1"/>
              </p:cNvSpPr>
              <p:nvPr/>
            </p:nvSpPr>
            <p:spPr bwMode="auto">
              <a:xfrm>
                <a:off x="859" y="3913"/>
                <a:ext cx="1" cy="3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228" name="Line 112"/>
              <p:cNvSpPr>
                <a:spLocks noChangeShapeType="1"/>
              </p:cNvSpPr>
              <p:nvPr/>
            </p:nvSpPr>
            <p:spPr bwMode="auto">
              <a:xfrm>
                <a:off x="881" y="3913"/>
                <a:ext cx="1" cy="3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229" name="Line 113"/>
              <p:cNvSpPr>
                <a:spLocks noChangeShapeType="1"/>
              </p:cNvSpPr>
              <p:nvPr/>
            </p:nvSpPr>
            <p:spPr bwMode="auto">
              <a:xfrm>
                <a:off x="902" y="3913"/>
                <a:ext cx="1" cy="3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230" name="Line 114"/>
              <p:cNvSpPr>
                <a:spLocks noChangeShapeType="1"/>
              </p:cNvSpPr>
              <p:nvPr/>
            </p:nvSpPr>
            <p:spPr bwMode="auto">
              <a:xfrm>
                <a:off x="902" y="3913"/>
                <a:ext cx="1" cy="54"/>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231" name="Line 115"/>
              <p:cNvSpPr>
                <a:spLocks noChangeShapeType="1"/>
              </p:cNvSpPr>
              <p:nvPr/>
            </p:nvSpPr>
            <p:spPr bwMode="auto">
              <a:xfrm>
                <a:off x="923" y="3913"/>
                <a:ext cx="1" cy="3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232" name="Line 116"/>
              <p:cNvSpPr>
                <a:spLocks noChangeShapeType="1"/>
              </p:cNvSpPr>
              <p:nvPr/>
            </p:nvSpPr>
            <p:spPr bwMode="auto">
              <a:xfrm>
                <a:off x="945" y="3913"/>
                <a:ext cx="1" cy="3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233" name="Line 117"/>
              <p:cNvSpPr>
                <a:spLocks noChangeShapeType="1"/>
              </p:cNvSpPr>
              <p:nvPr/>
            </p:nvSpPr>
            <p:spPr bwMode="auto">
              <a:xfrm>
                <a:off x="966" y="3913"/>
                <a:ext cx="1" cy="3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234" name="Line 118"/>
              <p:cNvSpPr>
                <a:spLocks noChangeShapeType="1"/>
              </p:cNvSpPr>
              <p:nvPr/>
            </p:nvSpPr>
            <p:spPr bwMode="auto">
              <a:xfrm>
                <a:off x="987" y="3913"/>
                <a:ext cx="1" cy="3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235" name="Line 119"/>
              <p:cNvSpPr>
                <a:spLocks noChangeShapeType="1"/>
              </p:cNvSpPr>
              <p:nvPr/>
            </p:nvSpPr>
            <p:spPr bwMode="auto">
              <a:xfrm>
                <a:off x="1009" y="3913"/>
                <a:ext cx="1" cy="3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236" name="Line 120"/>
              <p:cNvSpPr>
                <a:spLocks noChangeShapeType="1"/>
              </p:cNvSpPr>
              <p:nvPr/>
            </p:nvSpPr>
            <p:spPr bwMode="auto">
              <a:xfrm>
                <a:off x="1030" y="3913"/>
                <a:ext cx="1" cy="3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237" name="Line 121"/>
              <p:cNvSpPr>
                <a:spLocks noChangeShapeType="1"/>
              </p:cNvSpPr>
              <p:nvPr/>
            </p:nvSpPr>
            <p:spPr bwMode="auto">
              <a:xfrm>
                <a:off x="1052" y="3913"/>
                <a:ext cx="1" cy="3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238" name="Line 122"/>
              <p:cNvSpPr>
                <a:spLocks noChangeShapeType="1"/>
              </p:cNvSpPr>
              <p:nvPr/>
            </p:nvSpPr>
            <p:spPr bwMode="auto">
              <a:xfrm>
                <a:off x="1073" y="3913"/>
                <a:ext cx="1" cy="3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239" name="Line 123"/>
              <p:cNvSpPr>
                <a:spLocks noChangeShapeType="1"/>
              </p:cNvSpPr>
              <p:nvPr/>
            </p:nvSpPr>
            <p:spPr bwMode="auto">
              <a:xfrm>
                <a:off x="1094" y="3913"/>
                <a:ext cx="1" cy="3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240" name="Line 124"/>
              <p:cNvSpPr>
                <a:spLocks noChangeShapeType="1"/>
              </p:cNvSpPr>
              <p:nvPr/>
            </p:nvSpPr>
            <p:spPr bwMode="auto">
              <a:xfrm>
                <a:off x="1116" y="3913"/>
                <a:ext cx="1" cy="3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241" name="Line 125"/>
              <p:cNvSpPr>
                <a:spLocks noChangeShapeType="1"/>
              </p:cNvSpPr>
              <p:nvPr/>
            </p:nvSpPr>
            <p:spPr bwMode="auto">
              <a:xfrm>
                <a:off x="1116" y="3913"/>
                <a:ext cx="1" cy="54"/>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242" name="Rectangle 126"/>
              <p:cNvSpPr>
                <a:spLocks noChangeArrowheads="1"/>
              </p:cNvSpPr>
              <p:nvPr/>
            </p:nvSpPr>
            <p:spPr bwMode="auto">
              <a:xfrm>
                <a:off x="1026" y="3967"/>
                <a:ext cx="178"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ctr" eaLnBrk="1" hangingPunct="1"/>
                <a:r>
                  <a:rPr lang="en-US" altLang="en-US" sz="1600">
                    <a:latin typeface="MS Sans Serif" charset="0"/>
                  </a:rPr>
                  <a:t>0.8</a:t>
                </a:r>
                <a:endParaRPr lang="en-US" altLang="en-US" sz="1600">
                  <a:latin typeface="Times New Roman" panose="02020603050405020304" pitchFamily="18" charset="0"/>
                </a:endParaRPr>
              </a:p>
            </p:txBody>
          </p:sp>
          <p:sp>
            <p:nvSpPr>
              <p:cNvPr id="264243" name="Line 127"/>
              <p:cNvSpPr>
                <a:spLocks noChangeShapeType="1"/>
              </p:cNvSpPr>
              <p:nvPr/>
            </p:nvSpPr>
            <p:spPr bwMode="auto">
              <a:xfrm>
                <a:off x="1137" y="3913"/>
                <a:ext cx="1" cy="3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244" name="Line 128"/>
              <p:cNvSpPr>
                <a:spLocks noChangeShapeType="1"/>
              </p:cNvSpPr>
              <p:nvPr/>
            </p:nvSpPr>
            <p:spPr bwMode="auto">
              <a:xfrm>
                <a:off x="1159" y="3913"/>
                <a:ext cx="1" cy="3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245" name="Line 129"/>
              <p:cNvSpPr>
                <a:spLocks noChangeShapeType="1"/>
              </p:cNvSpPr>
              <p:nvPr/>
            </p:nvSpPr>
            <p:spPr bwMode="auto">
              <a:xfrm>
                <a:off x="1180" y="3913"/>
                <a:ext cx="1" cy="3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246" name="Line 130"/>
              <p:cNvSpPr>
                <a:spLocks noChangeShapeType="1"/>
              </p:cNvSpPr>
              <p:nvPr/>
            </p:nvSpPr>
            <p:spPr bwMode="auto">
              <a:xfrm>
                <a:off x="1201" y="3913"/>
                <a:ext cx="1" cy="3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247" name="Line 131"/>
              <p:cNvSpPr>
                <a:spLocks noChangeShapeType="1"/>
              </p:cNvSpPr>
              <p:nvPr/>
            </p:nvSpPr>
            <p:spPr bwMode="auto">
              <a:xfrm>
                <a:off x="1223" y="3913"/>
                <a:ext cx="1" cy="3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248" name="Line 132"/>
              <p:cNvSpPr>
                <a:spLocks noChangeShapeType="1"/>
              </p:cNvSpPr>
              <p:nvPr/>
            </p:nvSpPr>
            <p:spPr bwMode="auto">
              <a:xfrm>
                <a:off x="1244" y="3913"/>
                <a:ext cx="1" cy="3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249" name="Line 133"/>
              <p:cNvSpPr>
                <a:spLocks noChangeShapeType="1"/>
              </p:cNvSpPr>
              <p:nvPr/>
            </p:nvSpPr>
            <p:spPr bwMode="auto">
              <a:xfrm>
                <a:off x="1266" y="3913"/>
                <a:ext cx="1" cy="3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250" name="Line 134"/>
              <p:cNvSpPr>
                <a:spLocks noChangeShapeType="1"/>
              </p:cNvSpPr>
              <p:nvPr/>
            </p:nvSpPr>
            <p:spPr bwMode="auto">
              <a:xfrm>
                <a:off x="1287" y="3913"/>
                <a:ext cx="1" cy="3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251" name="Line 135"/>
              <p:cNvSpPr>
                <a:spLocks noChangeShapeType="1"/>
              </p:cNvSpPr>
              <p:nvPr/>
            </p:nvSpPr>
            <p:spPr bwMode="auto">
              <a:xfrm>
                <a:off x="1308" y="3913"/>
                <a:ext cx="1" cy="3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252" name="Line 136"/>
              <p:cNvSpPr>
                <a:spLocks noChangeShapeType="1"/>
              </p:cNvSpPr>
              <p:nvPr/>
            </p:nvSpPr>
            <p:spPr bwMode="auto">
              <a:xfrm>
                <a:off x="1330" y="3913"/>
                <a:ext cx="1" cy="3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253" name="Line 137"/>
              <p:cNvSpPr>
                <a:spLocks noChangeShapeType="1"/>
              </p:cNvSpPr>
              <p:nvPr/>
            </p:nvSpPr>
            <p:spPr bwMode="auto">
              <a:xfrm>
                <a:off x="1330" y="3913"/>
                <a:ext cx="1" cy="54"/>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254" name="Line 138"/>
              <p:cNvSpPr>
                <a:spLocks noChangeShapeType="1"/>
              </p:cNvSpPr>
              <p:nvPr/>
            </p:nvSpPr>
            <p:spPr bwMode="auto">
              <a:xfrm>
                <a:off x="1351" y="3913"/>
                <a:ext cx="1" cy="3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255" name="Line 139"/>
              <p:cNvSpPr>
                <a:spLocks noChangeShapeType="1"/>
              </p:cNvSpPr>
              <p:nvPr/>
            </p:nvSpPr>
            <p:spPr bwMode="auto">
              <a:xfrm>
                <a:off x="1372" y="3913"/>
                <a:ext cx="1" cy="3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256" name="Line 140"/>
              <p:cNvSpPr>
                <a:spLocks noChangeShapeType="1"/>
              </p:cNvSpPr>
              <p:nvPr/>
            </p:nvSpPr>
            <p:spPr bwMode="auto">
              <a:xfrm>
                <a:off x="1394" y="3913"/>
                <a:ext cx="1" cy="3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257" name="Line 141"/>
              <p:cNvSpPr>
                <a:spLocks noChangeShapeType="1"/>
              </p:cNvSpPr>
              <p:nvPr/>
            </p:nvSpPr>
            <p:spPr bwMode="auto">
              <a:xfrm>
                <a:off x="1415" y="3913"/>
                <a:ext cx="1" cy="3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258" name="Line 142"/>
              <p:cNvSpPr>
                <a:spLocks noChangeShapeType="1"/>
              </p:cNvSpPr>
              <p:nvPr/>
            </p:nvSpPr>
            <p:spPr bwMode="auto">
              <a:xfrm>
                <a:off x="1437" y="3913"/>
                <a:ext cx="1" cy="3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259" name="Line 143"/>
              <p:cNvSpPr>
                <a:spLocks noChangeShapeType="1"/>
              </p:cNvSpPr>
              <p:nvPr/>
            </p:nvSpPr>
            <p:spPr bwMode="auto">
              <a:xfrm>
                <a:off x="1458" y="3913"/>
                <a:ext cx="1" cy="3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260" name="Line 144"/>
              <p:cNvSpPr>
                <a:spLocks noChangeShapeType="1"/>
              </p:cNvSpPr>
              <p:nvPr/>
            </p:nvSpPr>
            <p:spPr bwMode="auto">
              <a:xfrm>
                <a:off x="1479" y="3913"/>
                <a:ext cx="1" cy="3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261" name="Line 145"/>
              <p:cNvSpPr>
                <a:spLocks noChangeShapeType="1"/>
              </p:cNvSpPr>
              <p:nvPr/>
            </p:nvSpPr>
            <p:spPr bwMode="auto">
              <a:xfrm>
                <a:off x="1501" y="3913"/>
                <a:ext cx="1" cy="3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262" name="Line 146"/>
              <p:cNvSpPr>
                <a:spLocks noChangeShapeType="1"/>
              </p:cNvSpPr>
              <p:nvPr/>
            </p:nvSpPr>
            <p:spPr bwMode="auto">
              <a:xfrm>
                <a:off x="1522" y="3913"/>
                <a:ext cx="1" cy="3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263" name="Line 147"/>
              <p:cNvSpPr>
                <a:spLocks noChangeShapeType="1"/>
              </p:cNvSpPr>
              <p:nvPr/>
            </p:nvSpPr>
            <p:spPr bwMode="auto">
              <a:xfrm>
                <a:off x="1544" y="3913"/>
                <a:ext cx="1" cy="3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264" name="Line 148"/>
              <p:cNvSpPr>
                <a:spLocks noChangeShapeType="1"/>
              </p:cNvSpPr>
              <p:nvPr/>
            </p:nvSpPr>
            <p:spPr bwMode="auto">
              <a:xfrm>
                <a:off x="1544" y="3913"/>
                <a:ext cx="1" cy="54"/>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265" name="Rectangle 149"/>
              <p:cNvSpPr>
                <a:spLocks noChangeArrowheads="1"/>
              </p:cNvSpPr>
              <p:nvPr/>
            </p:nvSpPr>
            <p:spPr bwMode="auto">
              <a:xfrm>
                <a:off x="1508" y="3967"/>
                <a:ext cx="71"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ctr" eaLnBrk="1" hangingPunct="1"/>
                <a:r>
                  <a:rPr lang="en-US" altLang="en-US" sz="1600">
                    <a:latin typeface="MS Sans Serif" charset="0"/>
                  </a:rPr>
                  <a:t>1</a:t>
                </a:r>
                <a:endParaRPr lang="en-US" altLang="en-US" sz="1600">
                  <a:latin typeface="Times New Roman" panose="02020603050405020304" pitchFamily="18" charset="0"/>
                </a:endParaRPr>
              </a:p>
            </p:txBody>
          </p:sp>
          <p:sp>
            <p:nvSpPr>
              <p:cNvPr id="264266" name="Line 150"/>
              <p:cNvSpPr>
                <a:spLocks noChangeShapeType="1"/>
              </p:cNvSpPr>
              <p:nvPr/>
            </p:nvSpPr>
            <p:spPr bwMode="auto">
              <a:xfrm>
                <a:off x="1565" y="3913"/>
                <a:ext cx="1" cy="3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267" name="Line 151"/>
              <p:cNvSpPr>
                <a:spLocks noChangeShapeType="1"/>
              </p:cNvSpPr>
              <p:nvPr/>
            </p:nvSpPr>
            <p:spPr bwMode="auto">
              <a:xfrm>
                <a:off x="1586" y="3913"/>
                <a:ext cx="1" cy="3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268" name="Line 152"/>
              <p:cNvSpPr>
                <a:spLocks noChangeShapeType="1"/>
              </p:cNvSpPr>
              <p:nvPr/>
            </p:nvSpPr>
            <p:spPr bwMode="auto">
              <a:xfrm>
                <a:off x="1608" y="3913"/>
                <a:ext cx="1" cy="3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269" name="Line 153"/>
              <p:cNvSpPr>
                <a:spLocks noChangeShapeType="1"/>
              </p:cNvSpPr>
              <p:nvPr/>
            </p:nvSpPr>
            <p:spPr bwMode="auto">
              <a:xfrm>
                <a:off x="1629" y="3913"/>
                <a:ext cx="1" cy="3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270" name="Line 154"/>
              <p:cNvSpPr>
                <a:spLocks noChangeShapeType="1"/>
              </p:cNvSpPr>
              <p:nvPr/>
            </p:nvSpPr>
            <p:spPr bwMode="auto">
              <a:xfrm>
                <a:off x="1651" y="3913"/>
                <a:ext cx="1" cy="3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271" name="Line 155"/>
              <p:cNvSpPr>
                <a:spLocks noChangeShapeType="1"/>
              </p:cNvSpPr>
              <p:nvPr/>
            </p:nvSpPr>
            <p:spPr bwMode="auto">
              <a:xfrm>
                <a:off x="1672" y="3913"/>
                <a:ext cx="1" cy="3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272" name="Line 156"/>
              <p:cNvSpPr>
                <a:spLocks noChangeShapeType="1"/>
              </p:cNvSpPr>
              <p:nvPr/>
            </p:nvSpPr>
            <p:spPr bwMode="auto">
              <a:xfrm>
                <a:off x="1693" y="3913"/>
                <a:ext cx="1" cy="3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273" name="Line 157"/>
              <p:cNvSpPr>
                <a:spLocks noChangeShapeType="1"/>
              </p:cNvSpPr>
              <p:nvPr/>
            </p:nvSpPr>
            <p:spPr bwMode="auto">
              <a:xfrm>
                <a:off x="1715" y="3913"/>
                <a:ext cx="1" cy="3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274" name="Line 158"/>
              <p:cNvSpPr>
                <a:spLocks noChangeShapeType="1"/>
              </p:cNvSpPr>
              <p:nvPr/>
            </p:nvSpPr>
            <p:spPr bwMode="auto">
              <a:xfrm>
                <a:off x="1736" y="3913"/>
                <a:ext cx="1" cy="3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275" name="Line 159"/>
              <p:cNvSpPr>
                <a:spLocks noChangeShapeType="1"/>
              </p:cNvSpPr>
              <p:nvPr/>
            </p:nvSpPr>
            <p:spPr bwMode="auto">
              <a:xfrm>
                <a:off x="1758" y="3913"/>
                <a:ext cx="1" cy="3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276" name="Line 160"/>
              <p:cNvSpPr>
                <a:spLocks noChangeShapeType="1"/>
              </p:cNvSpPr>
              <p:nvPr/>
            </p:nvSpPr>
            <p:spPr bwMode="auto">
              <a:xfrm>
                <a:off x="1758" y="3913"/>
                <a:ext cx="1" cy="54"/>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277" name="Line 161"/>
              <p:cNvSpPr>
                <a:spLocks noChangeShapeType="1"/>
              </p:cNvSpPr>
              <p:nvPr/>
            </p:nvSpPr>
            <p:spPr bwMode="auto">
              <a:xfrm flipV="1">
                <a:off x="474" y="2786"/>
                <a:ext cx="1" cy="11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278" name="Line 162"/>
              <p:cNvSpPr>
                <a:spLocks noChangeShapeType="1"/>
              </p:cNvSpPr>
              <p:nvPr/>
            </p:nvSpPr>
            <p:spPr bwMode="auto">
              <a:xfrm flipH="1">
                <a:off x="426" y="3913"/>
                <a:ext cx="48"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279" name="Line 163"/>
              <p:cNvSpPr>
                <a:spLocks noChangeShapeType="1"/>
              </p:cNvSpPr>
              <p:nvPr/>
            </p:nvSpPr>
            <p:spPr bwMode="auto">
              <a:xfrm flipH="1">
                <a:off x="414" y="3913"/>
                <a:ext cx="60"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280" name="Rectangle 164"/>
              <p:cNvSpPr>
                <a:spLocks noChangeArrowheads="1"/>
              </p:cNvSpPr>
              <p:nvPr/>
            </p:nvSpPr>
            <p:spPr bwMode="auto">
              <a:xfrm>
                <a:off x="310" y="3863"/>
                <a:ext cx="71"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ctr" eaLnBrk="1" hangingPunct="1"/>
                <a:r>
                  <a:rPr lang="en-US" altLang="en-US" sz="1600">
                    <a:latin typeface="MS Sans Serif" charset="0"/>
                  </a:rPr>
                  <a:t>0</a:t>
                </a:r>
                <a:endParaRPr lang="en-US" altLang="en-US" sz="1600">
                  <a:latin typeface="Times New Roman" panose="02020603050405020304" pitchFamily="18" charset="0"/>
                </a:endParaRPr>
              </a:p>
            </p:txBody>
          </p:sp>
          <p:sp>
            <p:nvSpPr>
              <p:cNvPr id="264281" name="Line 165"/>
              <p:cNvSpPr>
                <a:spLocks noChangeShapeType="1"/>
              </p:cNvSpPr>
              <p:nvPr/>
            </p:nvSpPr>
            <p:spPr bwMode="auto">
              <a:xfrm flipH="1">
                <a:off x="426" y="3801"/>
                <a:ext cx="48"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282" name="Line 166"/>
              <p:cNvSpPr>
                <a:spLocks noChangeShapeType="1"/>
              </p:cNvSpPr>
              <p:nvPr/>
            </p:nvSpPr>
            <p:spPr bwMode="auto">
              <a:xfrm flipH="1">
                <a:off x="426" y="3688"/>
                <a:ext cx="48"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283" name="Line 167"/>
              <p:cNvSpPr>
                <a:spLocks noChangeShapeType="1"/>
              </p:cNvSpPr>
              <p:nvPr/>
            </p:nvSpPr>
            <p:spPr bwMode="auto">
              <a:xfrm flipH="1">
                <a:off x="426" y="3575"/>
                <a:ext cx="48"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284" name="Line 168"/>
              <p:cNvSpPr>
                <a:spLocks noChangeShapeType="1"/>
              </p:cNvSpPr>
              <p:nvPr/>
            </p:nvSpPr>
            <p:spPr bwMode="auto">
              <a:xfrm flipH="1">
                <a:off x="426" y="3463"/>
                <a:ext cx="48"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285" name="Line 169"/>
              <p:cNvSpPr>
                <a:spLocks noChangeShapeType="1"/>
              </p:cNvSpPr>
              <p:nvPr/>
            </p:nvSpPr>
            <p:spPr bwMode="auto">
              <a:xfrm flipH="1">
                <a:off x="426" y="3350"/>
                <a:ext cx="48"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286" name="Line 170"/>
              <p:cNvSpPr>
                <a:spLocks noChangeShapeType="1"/>
              </p:cNvSpPr>
              <p:nvPr/>
            </p:nvSpPr>
            <p:spPr bwMode="auto">
              <a:xfrm flipH="1">
                <a:off x="414" y="3350"/>
                <a:ext cx="60"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287" name="Line 171"/>
              <p:cNvSpPr>
                <a:spLocks noChangeShapeType="1"/>
              </p:cNvSpPr>
              <p:nvPr/>
            </p:nvSpPr>
            <p:spPr bwMode="auto">
              <a:xfrm flipH="1">
                <a:off x="426" y="3237"/>
                <a:ext cx="48"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288" name="Line 172"/>
              <p:cNvSpPr>
                <a:spLocks noChangeShapeType="1"/>
              </p:cNvSpPr>
              <p:nvPr/>
            </p:nvSpPr>
            <p:spPr bwMode="auto">
              <a:xfrm flipH="1">
                <a:off x="426" y="3125"/>
                <a:ext cx="48"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289" name="Line 173"/>
              <p:cNvSpPr>
                <a:spLocks noChangeShapeType="1"/>
              </p:cNvSpPr>
              <p:nvPr/>
            </p:nvSpPr>
            <p:spPr bwMode="auto">
              <a:xfrm flipH="1">
                <a:off x="426" y="3012"/>
                <a:ext cx="48"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290" name="Line 174"/>
              <p:cNvSpPr>
                <a:spLocks noChangeShapeType="1"/>
              </p:cNvSpPr>
              <p:nvPr/>
            </p:nvSpPr>
            <p:spPr bwMode="auto">
              <a:xfrm flipH="1">
                <a:off x="426" y="2899"/>
                <a:ext cx="48"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291" name="Line 175"/>
              <p:cNvSpPr>
                <a:spLocks noChangeShapeType="1"/>
              </p:cNvSpPr>
              <p:nvPr/>
            </p:nvSpPr>
            <p:spPr bwMode="auto">
              <a:xfrm flipH="1">
                <a:off x="426" y="2787"/>
                <a:ext cx="48"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292" name="Line 176"/>
              <p:cNvSpPr>
                <a:spLocks noChangeShapeType="1"/>
              </p:cNvSpPr>
              <p:nvPr/>
            </p:nvSpPr>
            <p:spPr bwMode="auto">
              <a:xfrm flipH="1">
                <a:off x="414" y="2787"/>
                <a:ext cx="60"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293" name="Rectangle 177"/>
              <p:cNvSpPr>
                <a:spLocks noChangeArrowheads="1"/>
              </p:cNvSpPr>
              <p:nvPr/>
            </p:nvSpPr>
            <p:spPr bwMode="auto">
              <a:xfrm>
                <a:off x="310" y="2736"/>
                <a:ext cx="71"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ctr" eaLnBrk="1" hangingPunct="1"/>
                <a:r>
                  <a:rPr lang="en-US" altLang="en-US" sz="1600">
                    <a:latin typeface="MS Sans Serif" charset="0"/>
                  </a:rPr>
                  <a:t>1</a:t>
                </a:r>
                <a:endParaRPr lang="en-US" altLang="en-US" sz="1600">
                  <a:latin typeface="Times New Roman" panose="02020603050405020304" pitchFamily="18" charset="0"/>
                </a:endParaRPr>
              </a:p>
            </p:txBody>
          </p:sp>
          <p:sp>
            <p:nvSpPr>
              <p:cNvPr id="264294" name="Freeform 178"/>
              <p:cNvSpPr>
                <a:spLocks/>
              </p:cNvSpPr>
              <p:nvPr/>
            </p:nvSpPr>
            <p:spPr bwMode="auto">
              <a:xfrm flipV="1">
                <a:off x="645" y="2786"/>
                <a:ext cx="899" cy="1127"/>
              </a:xfrm>
              <a:custGeom>
                <a:avLst/>
                <a:gdLst>
                  <a:gd name="T0" fmla="*/ 0 w 4753"/>
                  <a:gd name="T1" fmla="*/ 0 h 7777"/>
                  <a:gd name="T2" fmla="*/ 0 w 4753"/>
                  <a:gd name="T3" fmla="*/ 0 h 7777"/>
                  <a:gd name="T4" fmla="*/ 0 w 4753"/>
                  <a:gd name="T5" fmla="*/ 0 h 7777"/>
                  <a:gd name="T6" fmla="*/ 0 w 4753"/>
                  <a:gd name="T7" fmla="*/ 0 h 7777"/>
                  <a:gd name="T8" fmla="*/ 0 w 4753"/>
                  <a:gd name="T9" fmla="*/ 0 h 7777"/>
                  <a:gd name="T10" fmla="*/ 0 w 4753"/>
                  <a:gd name="T11" fmla="*/ 0 h 7777"/>
                  <a:gd name="T12" fmla="*/ 0 w 4753"/>
                  <a:gd name="T13" fmla="*/ 0 h 7777"/>
                  <a:gd name="T14" fmla="*/ 0 w 4753"/>
                  <a:gd name="T15" fmla="*/ 0 h 7777"/>
                  <a:gd name="T16" fmla="*/ 0 w 4753"/>
                  <a:gd name="T17" fmla="*/ 0 h 7777"/>
                  <a:gd name="T18" fmla="*/ 0 w 4753"/>
                  <a:gd name="T19" fmla="*/ 0 h 7777"/>
                  <a:gd name="T20" fmla="*/ 0 w 4753"/>
                  <a:gd name="T21" fmla="*/ 0 h 7777"/>
                  <a:gd name="T22" fmla="*/ 0 w 4753"/>
                  <a:gd name="T23" fmla="*/ 0 h 7777"/>
                  <a:gd name="T24" fmla="*/ 0 w 4753"/>
                  <a:gd name="T25" fmla="*/ 0 h 7777"/>
                  <a:gd name="T26" fmla="*/ 0 w 4753"/>
                  <a:gd name="T27" fmla="*/ 0 h 7777"/>
                  <a:gd name="T28" fmla="*/ 0 w 4753"/>
                  <a:gd name="T29" fmla="*/ 0 h 7777"/>
                  <a:gd name="T30" fmla="*/ 0 w 4753"/>
                  <a:gd name="T31" fmla="*/ 0 h 7777"/>
                  <a:gd name="T32" fmla="*/ 0 w 4753"/>
                  <a:gd name="T33" fmla="*/ 0 h 7777"/>
                  <a:gd name="T34" fmla="*/ 0 w 4753"/>
                  <a:gd name="T35" fmla="*/ 0 h 7777"/>
                  <a:gd name="T36" fmla="*/ 0 w 4753"/>
                  <a:gd name="T37" fmla="*/ 0 h 7777"/>
                  <a:gd name="T38" fmla="*/ 0 w 4753"/>
                  <a:gd name="T39" fmla="*/ 0 h 7777"/>
                  <a:gd name="T40" fmla="*/ 0 w 4753"/>
                  <a:gd name="T41" fmla="*/ 0 h 7777"/>
                  <a:gd name="T42" fmla="*/ 0 w 4753"/>
                  <a:gd name="T43" fmla="*/ 0 h 7777"/>
                  <a:gd name="T44" fmla="*/ 0 w 4753"/>
                  <a:gd name="T45" fmla="*/ 0 h 7777"/>
                  <a:gd name="T46" fmla="*/ 0 w 4753"/>
                  <a:gd name="T47" fmla="*/ 0 h 7777"/>
                  <a:gd name="T48" fmla="*/ 0 w 4753"/>
                  <a:gd name="T49" fmla="*/ 0 h 7777"/>
                  <a:gd name="T50" fmla="*/ 0 w 4753"/>
                  <a:gd name="T51" fmla="*/ 0 h 7777"/>
                  <a:gd name="T52" fmla="*/ 0 w 4753"/>
                  <a:gd name="T53" fmla="*/ 0 h 7777"/>
                  <a:gd name="T54" fmla="*/ 0 w 4753"/>
                  <a:gd name="T55" fmla="*/ 0 h 7777"/>
                  <a:gd name="T56" fmla="*/ 0 w 4753"/>
                  <a:gd name="T57" fmla="*/ 0 h 7777"/>
                  <a:gd name="T58" fmla="*/ 0 w 4753"/>
                  <a:gd name="T59" fmla="*/ 0 h 7777"/>
                  <a:gd name="T60" fmla="*/ 0 w 4753"/>
                  <a:gd name="T61" fmla="*/ 0 h 7777"/>
                  <a:gd name="T62" fmla="*/ 0 w 4753"/>
                  <a:gd name="T63" fmla="*/ 0 h 7777"/>
                  <a:gd name="T64" fmla="*/ 0 w 4753"/>
                  <a:gd name="T65" fmla="*/ 0 h 7777"/>
                  <a:gd name="T66" fmla="*/ 0 w 4753"/>
                  <a:gd name="T67" fmla="*/ 0 h 7777"/>
                  <a:gd name="T68" fmla="*/ 0 w 4753"/>
                  <a:gd name="T69" fmla="*/ 0 h 7777"/>
                  <a:gd name="T70" fmla="*/ 0 w 4753"/>
                  <a:gd name="T71" fmla="*/ 0 h 7777"/>
                  <a:gd name="T72" fmla="*/ 0 w 4753"/>
                  <a:gd name="T73" fmla="*/ 0 h 7777"/>
                  <a:gd name="T74" fmla="*/ 0 w 4753"/>
                  <a:gd name="T75" fmla="*/ 0 h 7777"/>
                  <a:gd name="T76" fmla="*/ 0 w 4753"/>
                  <a:gd name="T77" fmla="*/ 0 h 7777"/>
                  <a:gd name="T78" fmla="*/ 0 w 4753"/>
                  <a:gd name="T79" fmla="*/ 0 h 7777"/>
                  <a:gd name="T80" fmla="*/ 0 w 4753"/>
                  <a:gd name="T81" fmla="*/ 0 h 7777"/>
                  <a:gd name="T82" fmla="*/ 0 w 4753"/>
                  <a:gd name="T83" fmla="*/ 0 h 7777"/>
                  <a:gd name="T84" fmla="*/ 0 w 4753"/>
                  <a:gd name="T85" fmla="*/ 0 h 7777"/>
                  <a:gd name="T86" fmla="*/ 0 w 4753"/>
                  <a:gd name="T87" fmla="*/ 0 h 7777"/>
                  <a:gd name="T88" fmla="*/ 0 w 4753"/>
                  <a:gd name="T89" fmla="*/ 0 h 7777"/>
                  <a:gd name="T90" fmla="*/ 0 w 4753"/>
                  <a:gd name="T91" fmla="*/ 0 h 7777"/>
                  <a:gd name="T92" fmla="*/ 0 w 4753"/>
                  <a:gd name="T93" fmla="*/ 0 h 7777"/>
                  <a:gd name="T94" fmla="*/ 0 w 4753"/>
                  <a:gd name="T95" fmla="*/ 0 h 7777"/>
                  <a:gd name="T96" fmla="*/ 0 w 4753"/>
                  <a:gd name="T97" fmla="*/ 0 h 7777"/>
                  <a:gd name="T98" fmla="*/ 0 w 4753"/>
                  <a:gd name="T99" fmla="*/ 0 h 7777"/>
                  <a:gd name="T100" fmla="*/ 0 w 4753"/>
                  <a:gd name="T101" fmla="*/ 0 h 7777"/>
                  <a:gd name="T102" fmla="*/ 0 w 4753"/>
                  <a:gd name="T103" fmla="*/ 0 h 7777"/>
                  <a:gd name="T104" fmla="*/ 0 w 4753"/>
                  <a:gd name="T105" fmla="*/ 0 h 7777"/>
                  <a:gd name="T106" fmla="*/ 0 w 4753"/>
                  <a:gd name="T107" fmla="*/ 0 h 7777"/>
                  <a:gd name="T108" fmla="*/ 0 w 4753"/>
                  <a:gd name="T109" fmla="*/ 0 h 7777"/>
                  <a:gd name="T110" fmla="*/ 0 w 4753"/>
                  <a:gd name="T111" fmla="*/ 0 h 7777"/>
                  <a:gd name="T112" fmla="*/ 0 w 4753"/>
                  <a:gd name="T113" fmla="*/ 0 h 7777"/>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4753"/>
                  <a:gd name="T172" fmla="*/ 0 h 7777"/>
                  <a:gd name="T173" fmla="*/ 4753 w 4753"/>
                  <a:gd name="T174" fmla="*/ 7777 h 7777"/>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4753" h="7777">
                    <a:moveTo>
                      <a:pt x="0" y="0"/>
                    </a:moveTo>
                    <a:lnTo>
                      <a:pt x="0" y="0"/>
                    </a:lnTo>
                    <a:lnTo>
                      <a:pt x="0" y="77"/>
                    </a:lnTo>
                    <a:lnTo>
                      <a:pt x="47" y="77"/>
                    </a:lnTo>
                    <a:lnTo>
                      <a:pt x="47" y="155"/>
                    </a:lnTo>
                    <a:lnTo>
                      <a:pt x="95" y="155"/>
                    </a:lnTo>
                    <a:lnTo>
                      <a:pt x="95" y="233"/>
                    </a:lnTo>
                    <a:lnTo>
                      <a:pt x="142" y="233"/>
                    </a:lnTo>
                    <a:lnTo>
                      <a:pt x="142" y="311"/>
                    </a:lnTo>
                    <a:lnTo>
                      <a:pt x="190" y="311"/>
                    </a:lnTo>
                    <a:lnTo>
                      <a:pt x="190" y="388"/>
                    </a:lnTo>
                    <a:lnTo>
                      <a:pt x="237" y="388"/>
                    </a:lnTo>
                    <a:lnTo>
                      <a:pt x="237" y="466"/>
                    </a:lnTo>
                    <a:lnTo>
                      <a:pt x="285" y="466"/>
                    </a:lnTo>
                    <a:lnTo>
                      <a:pt x="285" y="544"/>
                    </a:lnTo>
                    <a:lnTo>
                      <a:pt x="333" y="544"/>
                    </a:lnTo>
                    <a:lnTo>
                      <a:pt x="333" y="622"/>
                    </a:lnTo>
                    <a:lnTo>
                      <a:pt x="380" y="622"/>
                    </a:lnTo>
                    <a:lnTo>
                      <a:pt x="380" y="699"/>
                    </a:lnTo>
                    <a:lnTo>
                      <a:pt x="428" y="699"/>
                    </a:lnTo>
                    <a:lnTo>
                      <a:pt x="428" y="777"/>
                    </a:lnTo>
                    <a:lnTo>
                      <a:pt x="475" y="777"/>
                    </a:lnTo>
                    <a:lnTo>
                      <a:pt x="475" y="855"/>
                    </a:lnTo>
                    <a:lnTo>
                      <a:pt x="523" y="855"/>
                    </a:lnTo>
                    <a:lnTo>
                      <a:pt x="523" y="933"/>
                    </a:lnTo>
                    <a:lnTo>
                      <a:pt x="570" y="933"/>
                    </a:lnTo>
                    <a:lnTo>
                      <a:pt x="570" y="1011"/>
                    </a:lnTo>
                    <a:lnTo>
                      <a:pt x="618" y="1011"/>
                    </a:lnTo>
                    <a:lnTo>
                      <a:pt x="618" y="1088"/>
                    </a:lnTo>
                    <a:lnTo>
                      <a:pt x="665" y="1088"/>
                    </a:lnTo>
                    <a:lnTo>
                      <a:pt x="665" y="1166"/>
                    </a:lnTo>
                    <a:lnTo>
                      <a:pt x="713" y="1166"/>
                    </a:lnTo>
                    <a:lnTo>
                      <a:pt x="713" y="1244"/>
                    </a:lnTo>
                    <a:lnTo>
                      <a:pt x="760" y="1244"/>
                    </a:lnTo>
                    <a:lnTo>
                      <a:pt x="760" y="1322"/>
                    </a:lnTo>
                    <a:lnTo>
                      <a:pt x="808" y="1322"/>
                    </a:lnTo>
                    <a:lnTo>
                      <a:pt x="808" y="1399"/>
                    </a:lnTo>
                    <a:lnTo>
                      <a:pt x="855" y="1399"/>
                    </a:lnTo>
                    <a:lnTo>
                      <a:pt x="855" y="1477"/>
                    </a:lnTo>
                    <a:lnTo>
                      <a:pt x="903" y="1477"/>
                    </a:lnTo>
                    <a:lnTo>
                      <a:pt x="903" y="1555"/>
                    </a:lnTo>
                    <a:lnTo>
                      <a:pt x="950" y="1555"/>
                    </a:lnTo>
                    <a:lnTo>
                      <a:pt x="950" y="1633"/>
                    </a:lnTo>
                    <a:lnTo>
                      <a:pt x="998" y="1633"/>
                    </a:lnTo>
                    <a:lnTo>
                      <a:pt x="998" y="1710"/>
                    </a:lnTo>
                    <a:lnTo>
                      <a:pt x="1045" y="1710"/>
                    </a:lnTo>
                    <a:lnTo>
                      <a:pt x="1045" y="1788"/>
                    </a:lnTo>
                    <a:lnTo>
                      <a:pt x="1093" y="1788"/>
                    </a:lnTo>
                    <a:lnTo>
                      <a:pt x="1093" y="1866"/>
                    </a:lnTo>
                    <a:lnTo>
                      <a:pt x="1141" y="1866"/>
                    </a:lnTo>
                    <a:lnTo>
                      <a:pt x="1141" y="1944"/>
                    </a:lnTo>
                    <a:lnTo>
                      <a:pt x="1188" y="1944"/>
                    </a:lnTo>
                    <a:lnTo>
                      <a:pt x="1188" y="2022"/>
                    </a:lnTo>
                    <a:lnTo>
                      <a:pt x="1236" y="2022"/>
                    </a:lnTo>
                    <a:lnTo>
                      <a:pt x="1236" y="2099"/>
                    </a:lnTo>
                    <a:lnTo>
                      <a:pt x="1283" y="2099"/>
                    </a:lnTo>
                    <a:lnTo>
                      <a:pt x="1283" y="2177"/>
                    </a:lnTo>
                    <a:lnTo>
                      <a:pt x="1331" y="2177"/>
                    </a:lnTo>
                    <a:lnTo>
                      <a:pt x="1331" y="2255"/>
                    </a:lnTo>
                    <a:lnTo>
                      <a:pt x="1378" y="2255"/>
                    </a:lnTo>
                    <a:lnTo>
                      <a:pt x="1378" y="2333"/>
                    </a:lnTo>
                    <a:lnTo>
                      <a:pt x="1426" y="2333"/>
                    </a:lnTo>
                    <a:lnTo>
                      <a:pt x="1426" y="2410"/>
                    </a:lnTo>
                    <a:lnTo>
                      <a:pt x="1473" y="2410"/>
                    </a:lnTo>
                    <a:lnTo>
                      <a:pt x="1473" y="2488"/>
                    </a:lnTo>
                    <a:lnTo>
                      <a:pt x="1521" y="2488"/>
                    </a:lnTo>
                    <a:lnTo>
                      <a:pt x="1521" y="2566"/>
                    </a:lnTo>
                    <a:lnTo>
                      <a:pt x="1568" y="2566"/>
                    </a:lnTo>
                    <a:lnTo>
                      <a:pt x="1568" y="2644"/>
                    </a:lnTo>
                    <a:lnTo>
                      <a:pt x="1616" y="2644"/>
                    </a:lnTo>
                    <a:lnTo>
                      <a:pt x="1616" y="2721"/>
                    </a:lnTo>
                    <a:lnTo>
                      <a:pt x="1663" y="2721"/>
                    </a:lnTo>
                    <a:lnTo>
                      <a:pt x="1663" y="2799"/>
                    </a:lnTo>
                    <a:lnTo>
                      <a:pt x="1711" y="2799"/>
                    </a:lnTo>
                    <a:lnTo>
                      <a:pt x="1711" y="2877"/>
                    </a:lnTo>
                    <a:lnTo>
                      <a:pt x="1758" y="2877"/>
                    </a:lnTo>
                    <a:lnTo>
                      <a:pt x="1758" y="2955"/>
                    </a:lnTo>
                    <a:lnTo>
                      <a:pt x="1806" y="2955"/>
                    </a:lnTo>
                    <a:lnTo>
                      <a:pt x="1806" y="3033"/>
                    </a:lnTo>
                    <a:lnTo>
                      <a:pt x="1854" y="3033"/>
                    </a:lnTo>
                    <a:lnTo>
                      <a:pt x="1854" y="3110"/>
                    </a:lnTo>
                    <a:lnTo>
                      <a:pt x="1901" y="3110"/>
                    </a:lnTo>
                    <a:lnTo>
                      <a:pt x="1901" y="3188"/>
                    </a:lnTo>
                    <a:lnTo>
                      <a:pt x="1949" y="3188"/>
                    </a:lnTo>
                    <a:lnTo>
                      <a:pt x="1949" y="3266"/>
                    </a:lnTo>
                    <a:lnTo>
                      <a:pt x="1996" y="3266"/>
                    </a:lnTo>
                    <a:lnTo>
                      <a:pt x="1996" y="3344"/>
                    </a:lnTo>
                    <a:lnTo>
                      <a:pt x="2044" y="3344"/>
                    </a:lnTo>
                    <a:lnTo>
                      <a:pt x="2044" y="3421"/>
                    </a:lnTo>
                    <a:lnTo>
                      <a:pt x="2091" y="3421"/>
                    </a:lnTo>
                    <a:lnTo>
                      <a:pt x="2091" y="3499"/>
                    </a:lnTo>
                    <a:lnTo>
                      <a:pt x="2139" y="3499"/>
                    </a:lnTo>
                    <a:lnTo>
                      <a:pt x="2139" y="3577"/>
                    </a:lnTo>
                    <a:lnTo>
                      <a:pt x="2186" y="3577"/>
                    </a:lnTo>
                    <a:lnTo>
                      <a:pt x="2186" y="3655"/>
                    </a:lnTo>
                    <a:lnTo>
                      <a:pt x="2234" y="3655"/>
                    </a:lnTo>
                    <a:lnTo>
                      <a:pt x="2234" y="3732"/>
                    </a:lnTo>
                    <a:lnTo>
                      <a:pt x="2281" y="3732"/>
                    </a:lnTo>
                    <a:lnTo>
                      <a:pt x="2281" y="3810"/>
                    </a:lnTo>
                    <a:lnTo>
                      <a:pt x="2329" y="3810"/>
                    </a:lnTo>
                    <a:lnTo>
                      <a:pt x="2329" y="3888"/>
                    </a:lnTo>
                    <a:lnTo>
                      <a:pt x="2376" y="3888"/>
                    </a:lnTo>
                    <a:lnTo>
                      <a:pt x="2376" y="3966"/>
                    </a:lnTo>
                    <a:lnTo>
                      <a:pt x="2424" y="3966"/>
                    </a:lnTo>
                    <a:lnTo>
                      <a:pt x="2424" y="4044"/>
                    </a:lnTo>
                    <a:lnTo>
                      <a:pt x="2471" y="4044"/>
                    </a:lnTo>
                    <a:lnTo>
                      <a:pt x="2471" y="4121"/>
                    </a:lnTo>
                    <a:lnTo>
                      <a:pt x="2519" y="4121"/>
                    </a:lnTo>
                    <a:lnTo>
                      <a:pt x="2519" y="4199"/>
                    </a:lnTo>
                    <a:lnTo>
                      <a:pt x="2566" y="4199"/>
                    </a:lnTo>
                    <a:lnTo>
                      <a:pt x="2566" y="4277"/>
                    </a:lnTo>
                    <a:lnTo>
                      <a:pt x="2614" y="4277"/>
                    </a:lnTo>
                    <a:lnTo>
                      <a:pt x="2614" y="4355"/>
                    </a:lnTo>
                    <a:lnTo>
                      <a:pt x="2662" y="4355"/>
                    </a:lnTo>
                    <a:lnTo>
                      <a:pt x="2662" y="4432"/>
                    </a:lnTo>
                    <a:lnTo>
                      <a:pt x="2709" y="4432"/>
                    </a:lnTo>
                    <a:lnTo>
                      <a:pt x="2709" y="4510"/>
                    </a:lnTo>
                    <a:lnTo>
                      <a:pt x="2757" y="4510"/>
                    </a:lnTo>
                    <a:lnTo>
                      <a:pt x="2757" y="4588"/>
                    </a:lnTo>
                    <a:lnTo>
                      <a:pt x="2804" y="4588"/>
                    </a:lnTo>
                    <a:lnTo>
                      <a:pt x="2804" y="4666"/>
                    </a:lnTo>
                    <a:lnTo>
                      <a:pt x="2852" y="4666"/>
                    </a:lnTo>
                    <a:lnTo>
                      <a:pt x="2852" y="4743"/>
                    </a:lnTo>
                    <a:lnTo>
                      <a:pt x="2899" y="4743"/>
                    </a:lnTo>
                    <a:lnTo>
                      <a:pt x="2899" y="4821"/>
                    </a:lnTo>
                    <a:lnTo>
                      <a:pt x="2947" y="4821"/>
                    </a:lnTo>
                    <a:lnTo>
                      <a:pt x="2947" y="4899"/>
                    </a:lnTo>
                    <a:lnTo>
                      <a:pt x="2994" y="4899"/>
                    </a:lnTo>
                    <a:lnTo>
                      <a:pt x="2994" y="4977"/>
                    </a:lnTo>
                    <a:lnTo>
                      <a:pt x="3042" y="4977"/>
                    </a:lnTo>
                    <a:lnTo>
                      <a:pt x="3042" y="5055"/>
                    </a:lnTo>
                    <a:lnTo>
                      <a:pt x="3089" y="5055"/>
                    </a:lnTo>
                    <a:lnTo>
                      <a:pt x="3089" y="5132"/>
                    </a:lnTo>
                    <a:lnTo>
                      <a:pt x="3137" y="5132"/>
                    </a:lnTo>
                    <a:lnTo>
                      <a:pt x="3137" y="5210"/>
                    </a:lnTo>
                    <a:lnTo>
                      <a:pt x="3184" y="5210"/>
                    </a:lnTo>
                    <a:lnTo>
                      <a:pt x="3184" y="5288"/>
                    </a:lnTo>
                    <a:lnTo>
                      <a:pt x="3232" y="5288"/>
                    </a:lnTo>
                    <a:lnTo>
                      <a:pt x="3232" y="5366"/>
                    </a:lnTo>
                    <a:lnTo>
                      <a:pt x="3279" y="5366"/>
                    </a:lnTo>
                    <a:lnTo>
                      <a:pt x="3279" y="5443"/>
                    </a:lnTo>
                    <a:lnTo>
                      <a:pt x="3327" y="5443"/>
                    </a:lnTo>
                    <a:lnTo>
                      <a:pt x="3327" y="5521"/>
                    </a:lnTo>
                    <a:lnTo>
                      <a:pt x="3374" y="5521"/>
                    </a:lnTo>
                    <a:lnTo>
                      <a:pt x="3374" y="5599"/>
                    </a:lnTo>
                    <a:lnTo>
                      <a:pt x="3422" y="5599"/>
                    </a:lnTo>
                    <a:lnTo>
                      <a:pt x="3422" y="5677"/>
                    </a:lnTo>
                    <a:lnTo>
                      <a:pt x="3470" y="5677"/>
                    </a:lnTo>
                    <a:lnTo>
                      <a:pt x="3470" y="5754"/>
                    </a:lnTo>
                    <a:lnTo>
                      <a:pt x="3517" y="5754"/>
                    </a:lnTo>
                    <a:lnTo>
                      <a:pt x="3517" y="5832"/>
                    </a:lnTo>
                    <a:lnTo>
                      <a:pt x="3565" y="5832"/>
                    </a:lnTo>
                    <a:lnTo>
                      <a:pt x="3565" y="5910"/>
                    </a:lnTo>
                    <a:lnTo>
                      <a:pt x="3612" y="5910"/>
                    </a:lnTo>
                    <a:lnTo>
                      <a:pt x="3612" y="5988"/>
                    </a:lnTo>
                    <a:lnTo>
                      <a:pt x="3660" y="5988"/>
                    </a:lnTo>
                    <a:lnTo>
                      <a:pt x="3660" y="6066"/>
                    </a:lnTo>
                    <a:lnTo>
                      <a:pt x="3707" y="6066"/>
                    </a:lnTo>
                    <a:lnTo>
                      <a:pt x="3707" y="6143"/>
                    </a:lnTo>
                    <a:lnTo>
                      <a:pt x="3755" y="6143"/>
                    </a:lnTo>
                    <a:lnTo>
                      <a:pt x="3755" y="6221"/>
                    </a:lnTo>
                    <a:lnTo>
                      <a:pt x="3802" y="6221"/>
                    </a:lnTo>
                    <a:lnTo>
                      <a:pt x="3802" y="6299"/>
                    </a:lnTo>
                    <a:lnTo>
                      <a:pt x="3850" y="6299"/>
                    </a:lnTo>
                    <a:lnTo>
                      <a:pt x="3850" y="6377"/>
                    </a:lnTo>
                    <a:lnTo>
                      <a:pt x="3897" y="6377"/>
                    </a:lnTo>
                    <a:lnTo>
                      <a:pt x="3897" y="6454"/>
                    </a:lnTo>
                    <a:lnTo>
                      <a:pt x="3945" y="6454"/>
                    </a:lnTo>
                    <a:lnTo>
                      <a:pt x="3945" y="6532"/>
                    </a:lnTo>
                    <a:lnTo>
                      <a:pt x="3992" y="6532"/>
                    </a:lnTo>
                    <a:lnTo>
                      <a:pt x="3992" y="6610"/>
                    </a:lnTo>
                    <a:lnTo>
                      <a:pt x="4040" y="6610"/>
                    </a:lnTo>
                    <a:lnTo>
                      <a:pt x="4040" y="6688"/>
                    </a:lnTo>
                    <a:lnTo>
                      <a:pt x="4087" y="6688"/>
                    </a:lnTo>
                    <a:lnTo>
                      <a:pt x="4087" y="6765"/>
                    </a:lnTo>
                    <a:lnTo>
                      <a:pt x="4135" y="6765"/>
                    </a:lnTo>
                    <a:lnTo>
                      <a:pt x="4135" y="6843"/>
                    </a:lnTo>
                    <a:lnTo>
                      <a:pt x="4182" y="6843"/>
                    </a:lnTo>
                    <a:lnTo>
                      <a:pt x="4182" y="6921"/>
                    </a:lnTo>
                    <a:lnTo>
                      <a:pt x="4230" y="6921"/>
                    </a:lnTo>
                    <a:lnTo>
                      <a:pt x="4230" y="6999"/>
                    </a:lnTo>
                    <a:lnTo>
                      <a:pt x="4278" y="6999"/>
                    </a:lnTo>
                    <a:lnTo>
                      <a:pt x="4278" y="7077"/>
                    </a:lnTo>
                    <a:lnTo>
                      <a:pt x="4325" y="7077"/>
                    </a:lnTo>
                    <a:lnTo>
                      <a:pt x="4325" y="7154"/>
                    </a:lnTo>
                    <a:lnTo>
                      <a:pt x="4373" y="7154"/>
                    </a:lnTo>
                    <a:lnTo>
                      <a:pt x="4373" y="7232"/>
                    </a:lnTo>
                    <a:lnTo>
                      <a:pt x="4420" y="7232"/>
                    </a:lnTo>
                    <a:lnTo>
                      <a:pt x="4420" y="7310"/>
                    </a:lnTo>
                    <a:lnTo>
                      <a:pt x="4468" y="7310"/>
                    </a:lnTo>
                    <a:lnTo>
                      <a:pt x="4468" y="7388"/>
                    </a:lnTo>
                    <a:lnTo>
                      <a:pt x="4515" y="7388"/>
                    </a:lnTo>
                    <a:lnTo>
                      <a:pt x="4515" y="7465"/>
                    </a:lnTo>
                    <a:lnTo>
                      <a:pt x="4563" y="7465"/>
                    </a:lnTo>
                    <a:lnTo>
                      <a:pt x="4563" y="7543"/>
                    </a:lnTo>
                    <a:lnTo>
                      <a:pt x="4610" y="7543"/>
                    </a:lnTo>
                    <a:lnTo>
                      <a:pt x="4610" y="7621"/>
                    </a:lnTo>
                    <a:lnTo>
                      <a:pt x="4658" y="7621"/>
                    </a:lnTo>
                    <a:lnTo>
                      <a:pt x="4658" y="7699"/>
                    </a:lnTo>
                    <a:lnTo>
                      <a:pt x="4705" y="7699"/>
                    </a:lnTo>
                    <a:lnTo>
                      <a:pt x="4705" y="7777"/>
                    </a:lnTo>
                    <a:lnTo>
                      <a:pt x="4753" y="7777"/>
                    </a:lnTo>
                    <a:lnTo>
                      <a:pt x="4753" y="7699"/>
                    </a:lnTo>
                    <a:lnTo>
                      <a:pt x="4705" y="7699"/>
                    </a:lnTo>
                    <a:lnTo>
                      <a:pt x="4705" y="7621"/>
                    </a:lnTo>
                    <a:lnTo>
                      <a:pt x="4658" y="7621"/>
                    </a:lnTo>
                    <a:lnTo>
                      <a:pt x="4658" y="7543"/>
                    </a:lnTo>
                    <a:lnTo>
                      <a:pt x="4610" y="7543"/>
                    </a:lnTo>
                    <a:lnTo>
                      <a:pt x="4610" y="7465"/>
                    </a:lnTo>
                    <a:lnTo>
                      <a:pt x="4563" y="7465"/>
                    </a:lnTo>
                    <a:lnTo>
                      <a:pt x="4563" y="7388"/>
                    </a:lnTo>
                    <a:lnTo>
                      <a:pt x="4515" y="7388"/>
                    </a:lnTo>
                    <a:lnTo>
                      <a:pt x="4515" y="7310"/>
                    </a:lnTo>
                    <a:lnTo>
                      <a:pt x="4468" y="7310"/>
                    </a:lnTo>
                    <a:lnTo>
                      <a:pt x="4468" y="7232"/>
                    </a:lnTo>
                    <a:lnTo>
                      <a:pt x="4420" y="7232"/>
                    </a:lnTo>
                    <a:lnTo>
                      <a:pt x="4420" y="7154"/>
                    </a:lnTo>
                    <a:lnTo>
                      <a:pt x="4373" y="7154"/>
                    </a:lnTo>
                    <a:lnTo>
                      <a:pt x="4373" y="7077"/>
                    </a:lnTo>
                    <a:lnTo>
                      <a:pt x="4325" y="7077"/>
                    </a:lnTo>
                    <a:lnTo>
                      <a:pt x="4325" y="6999"/>
                    </a:lnTo>
                    <a:lnTo>
                      <a:pt x="4278" y="6999"/>
                    </a:lnTo>
                    <a:lnTo>
                      <a:pt x="4278" y="6921"/>
                    </a:lnTo>
                    <a:lnTo>
                      <a:pt x="4230" y="6921"/>
                    </a:lnTo>
                    <a:lnTo>
                      <a:pt x="4230" y="6843"/>
                    </a:lnTo>
                    <a:lnTo>
                      <a:pt x="4182" y="6843"/>
                    </a:lnTo>
                    <a:lnTo>
                      <a:pt x="4182" y="6765"/>
                    </a:lnTo>
                    <a:lnTo>
                      <a:pt x="4135" y="6765"/>
                    </a:lnTo>
                    <a:lnTo>
                      <a:pt x="4135" y="6688"/>
                    </a:lnTo>
                    <a:lnTo>
                      <a:pt x="4087" y="6688"/>
                    </a:lnTo>
                    <a:lnTo>
                      <a:pt x="4087" y="6610"/>
                    </a:lnTo>
                    <a:lnTo>
                      <a:pt x="4040" y="6610"/>
                    </a:lnTo>
                    <a:lnTo>
                      <a:pt x="4040" y="6532"/>
                    </a:lnTo>
                    <a:lnTo>
                      <a:pt x="3992" y="6532"/>
                    </a:lnTo>
                    <a:lnTo>
                      <a:pt x="3992" y="6454"/>
                    </a:lnTo>
                    <a:lnTo>
                      <a:pt x="3945" y="6454"/>
                    </a:lnTo>
                    <a:lnTo>
                      <a:pt x="3945" y="6377"/>
                    </a:lnTo>
                    <a:lnTo>
                      <a:pt x="3897" y="6377"/>
                    </a:lnTo>
                    <a:lnTo>
                      <a:pt x="3897" y="6299"/>
                    </a:lnTo>
                    <a:lnTo>
                      <a:pt x="3850" y="6299"/>
                    </a:lnTo>
                    <a:lnTo>
                      <a:pt x="3850" y="6221"/>
                    </a:lnTo>
                    <a:lnTo>
                      <a:pt x="3802" y="6221"/>
                    </a:lnTo>
                    <a:lnTo>
                      <a:pt x="3802" y="6143"/>
                    </a:lnTo>
                    <a:lnTo>
                      <a:pt x="3755" y="6143"/>
                    </a:lnTo>
                    <a:lnTo>
                      <a:pt x="3755" y="6066"/>
                    </a:lnTo>
                    <a:lnTo>
                      <a:pt x="3707" y="6066"/>
                    </a:lnTo>
                    <a:lnTo>
                      <a:pt x="3707" y="5988"/>
                    </a:lnTo>
                    <a:lnTo>
                      <a:pt x="3660" y="5988"/>
                    </a:lnTo>
                    <a:lnTo>
                      <a:pt x="3660" y="5910"/>
                    </a:lnTo>
                    <a:lnTo>
                      <a:pt x="3612" y="5910"/>
                    </a:lnTo>
                    <a:lnTo>
                      <a:pt x="3612" y="5832"/>
                    </a:lnTo>
                    <a:lnTo>
                      <a:pt x="3565" y="5832"/>
                    </a:lnTo>
                    <a:lnTo>
                      <a:pt x="3565" y="5754"/>
                    </a:lnTo>
                    <a:lnTo>
                      <a:pt x="3517" y="5754"/>
                    </a:lnTo>
                    <a:lnTo>
                      <a:pt x="3517" y="5677"/>
                    </a:lnTo>
                    <a:lnTo>
                      <a:pt x="3470" y="5677"/>
                    </a:lnTo>
                    <a:lnTo>
                      <a:pt x="3470" y="5599"/>
                    </a:lnTo>
                    <a:lnTo>
                      <a:pt x="3422" y="5599"/>
                    </a:lnTo>
                    <a:lnTo>
                      <a:pt x="3422" y="5521"/>
                    </a:lnTo>
                    <a:lnTo>
                      <a:pt x="3374" y="5521"/>
                    </a:lnTo>
                    <a:lnTo>
                      <a:pt x="3374" y="5443"/>
                    </a:lnTo>
                    <a:lnTo>
                      <a:pt x="3327" y="5443"/>
                    </a:lnTo>
                    <a:lnTo>
                      <a:pt x="3327" y="5366"/>
                    </a:lnTo>
                    <a:lnTo>
                      <a:pt x="3279" y="5366"/>
                    </a:lnTo>
                    <a:lnTo>
                      <a:pt x="3279" y="5288"/>
                    </a:lnTo>
                    <a:lnTo>
                      <a:pt x="3232" y="5288"/>
                    </a:lnTo>
                    <a:lnTo>
                      <a:pt x="3232" y="5210"/>
                    </a:lnTo>
                    <a:lnTo>
                      <a:pt x="3184" y="5210"/>
                    </a:lnTo>
                    <a:lnTo>
                      <a:pt x="3184" y="5132"/>
                    </a:lnTo>
                    <a:lnTo>
                      <a:pt x="3137" y="5132"/>
                    </a:lnTo>
                    <a:lnTo>
                      <a:pt x="3137" y="5055"/>
                    </a:lnTo>
                    <a:lnTo>
                      <a:pt x="3089" y="5055"/>
                    </a:lnTo>
                    <a:lnTo>
                      <a:pt x="3089" y="4977"/>
                    </a:lnTo>
                    <a:lnTo>
                      <a:pt x="3042" y="4977"/>
                    </a:lnTo>
                    <a:lnTo>
                      <a:pt x="3042" y="4899"/>
                    </a:lnTo>
                    <a:lnTo>
                      <a:pt x="2994" y="4899"/>
                    </a:lnTo>
                    <a:lnTo>
                      <a:pt x="2994" y="4821"/>
                    </a:lnTo>
                    <a:lnTo>
                      <a:pt x="2947" y="4821"/>
                    </a:lnTo>
                    <a:lnTo>
                      <a:pt x="2947" y="4743"/>
                    </a:lnTo>
                    <a:lnTo>
                      <a:pt x="2899" y="4743"/>
                    </a:lnTo>
                    <a:lnTo>
                      <a:pt x="2899" y="4666"/>
                    </a:lnTo>
                    <a:lnTo>
                      <a:pt x="2852" y="4666"/>
                    </a:lnTo>
                    <a:lnTo>
                      <a:pt x="2852" y="4588"/>
                    </a:lnTo>
                    <a:lnTo>
                      <a:pt x="2804" y="4588"/>
                    </a:lnTo>
                    <a:lnTo>
                      <a:pt x="2804" y="4510"/>
                    </a:lnTo>
                    <a:lnTo>
                      <a:pt x="2757" y="4510"/>
                    </a:lnTo>
                    <a:lnTo>
                      <a:pt x="2757" y="4432"/>
                    </a:lnTo>
                    <a:lnTo>
                      <a:pt x="2709" y="4432"/>
                    </a:lnTo>
                    <a:lnTo>
                      <a:pt x="2709" y="4355"/>
                    </a:lnTo>
                    <a:lnTo>
                      <a:pt x="2662" y="4355"/>
                    </a:lnTo>
                    <a:lnTo>
                      <a:pt x="2662" y="4277"/>
                    </a:lnTo>
                    <a:lnTo>
                      <a:pt x="2614" y="4277"/>
                    </a:lnTo>
                    <a:lnTo>
                      <a:pt x="2614" y="4199"/>
                    </a:lnTo>
                    <a:lnTo>
                      <a:pt x="2566" y="4199"/>
                    </a:lnTo>
                    <a:lnTo>
                      <a:pt x="2566" y="4121"/>
                    </a:lnTo>
                    <a:lnTo>
                      <a:pt x="2519" y="4121"/>
                    </a:lnTo>
                    <a:lnTo>
                      <a:pt x="2519" y="4044"/>
                    </a:lnTo>
                    <a:lnTo>
                      <a:pt x="2471" y="4044"/>
                    </a:lnTo>
                    <a:lnTo>
                      <a:pt x="2471" y="3966"/>
                    </a:lnTo>
                    <a:lnTo>
                      <a:pt x="2424" y="3966"/>
                    </a:lnTo>
                    <a:lnTo>
                      <a:pt x="2424" y="3888"/>
                    </a:lnTo>
                    <a:lnTo>
                      <a:pt x="2376" y="3888"/>
                    </a:lnTo>
                    <a:lnTo>
                      <a:pt x="2376" y="3810"/>
                    </a:lnTo>
                    <a:lnTo>
                      <a:pt x="2329" y="3810"/>
                    </a:lnTo>
                    <a:lnTo>
                      <a:pt x="2329" y="3732"/>
                    </a:lnTo>
                    <a:lnTo>
                      <a:pt x="2281" y="3732"/>
                    </a:lnTo>
                    <a:lnTo>
                      <a:pt x="2281" y="3655"/>
                    </a:lnTo>
                    <a:lnTo>
                      <a:pt x="2234" y="3655"/>
                    </a:lnTo>
                    <a:lnTo>
                      <a:pt x="2234" y="3577"/>
                    </a:lnTo>
                    <a:lnTo>
                      <a:pt x="2186" y="3577"/>
                    </a:lnTo>
                    <a:lnTo>
                      <a:pt x="2186" y="3499"/>
                    </a:lnTo>
                    <a:lnTo>
                      <a:pt x="2139" y="3499"/>
                    </a:lnTo>
                    <a:lnTo>
                      <a:pt x="2139" y="3421"/>
                    </a:lnTo>
                    <a:lnTo>
                      <a:pt x="2091" y="3421"/>
                    </a:lnTo>
                    <a:lnTo>
                      <a:pt x="2091" y="3344"/>
                    </a:lnTo>
                    <a:lnTo>
                      <a:pt x="2044" y="3344"/>
                    </a:lnTo>
                    <a:lnTo>
                      <a:pt x="2044" y="3266"/>
                    </a:lnTo>
                    <a:lnTo>
                      <a:pt x="1996" y="3266"/>
                    </a:lnTo>
                    <a:lnTo>
                      <a:pt x="1996" y="3188"/>
                    </a:lnTo>
                    <a:lnTo>
                      <a:pt x="1949" y="3188"/>
                    </a:lnTo>
                    <a:lnTo>
                      <a:pt x="1949" y="3110"/>
                    </a:lnTo>
                    <a:lnTo>
                      <a:pt x="1901" y="3110"/>
                    </a:lnTo>
                    <a:lnTo>
                      <a:pt x="1901" y="3033"/>
                    </a:lnTo>
                    <a:lnTo>
                      <a:pt x="1854" y="3033"/>
                    </a:lnTo>
                    <a:lnTo>
                      <a:pt x="1854" y="2955"/>
                    </a:lnTo>
                    <a:lnTo>
                      <a:pt x="1806" y="2955"/>
                    </a:lnTo>
                    <a:lnTo>
                      <a:pt x="1806" y="2877"/>
                    </a:lnTo>
                    <a:lnTo>
                      <a:pt x="1758" y="2877"/>
                    </a:lnTo>
                    <a:lnTo>
                      <a:pt x="1758" y="2799"/>
                    </a:lnTo>
                    <a:lnTo>
                      <a:pt x="1711" y="2799"/>
                    </a:lnTo>
                    <a:lnTo>
                      <a:pt x="1711" y="2721"/>
                    </a:lnTo>
                    <a:lnTo>
                      <a:pt x="1663" y="2721"/>
                    </a:lnTo>
                    <a:lnTo>
                      <a:pt x="1663" y="2644"/>
                    </a:lnTo>
                    <a:lnTo>
                      <a:pt x="1616" y="2644"/>
                    </a:lnTo>
                    <a:lnTo>
                      <a:pt x="1616" y="2566"/>
                    </a:lnTo>
                    <a:lnTo>
                      <a:pt x="1568" y="2566"/>
                    </a:lnTo>
                    <a:lnTo>
                      <a:pt x="1568" y="2488"/>
                    </a:lnTo>
                    <a:lnTo>
                      <a:pt x="1521" y="2488"/>
                    </a:lnTo>
                    <a:lnTo>
                      <a:pt x="1521" y="2410"/>
                    </a:lnTo>
                    <a:lnTo>
                      <a:pt x="1473" y="2410"/>
                    </a:lnTo>
                    <a:lnTo>
                      <a:pt x="1473" y="2333"/>
                    </a:lnTo>
                    <a:lnTo>
                      <a:pt x="1426" y="2333"/>
                    </a:lnTo>
                    <a:lnTo>
                      <a:pt x="1426" y="2255"/>
                    </a:lnTo>
                    <a:lnTo>
                      <a:pt x="1378" y="2255"/>
                    </a:lnTo>
                    <a:lnTo>
                      <a:pt x="1378" y="2177"/>
                    </a:lnTo>
                    <a:lnTo>
                      <a:pt x="1331" y="2177"/>
                    </a:lnTo>
                    <a:lnTo>
                      <a:pt x="1331" y="2099"/>
                    </a:lnTo>
                    <a:lnTo>
                      <a:pt x="1283" y="2099"/>
                    </a:lnTo>
                    <a:lnTo>
                      <a:pt x="1283" y="2022"/>
                    </a:lnTo>
                    <a:lnTo>
                      <a:pt x="1236" y="2022"/>
                    </a:lnTo>
                    <a:lnTo>
                      <a:pt x="1236" y="1944"/>
                    </a:lnTo>
                    <a:lnTo>
                      <a:pt x="1188" y="1944"/>
                    </a:lnTo>
                    <a:lnTo>
                      <a:pt x="1188" y="1866"/>
                    </a:lnTo>
                    <a:lnTo>
                      <a:pt x="1141" y="1866"/>
                    </a:lnTo>
                    <a:lnTo>
                      <a:pt x="1141" y="1788"/>
                    </a:lnTo>
                    <a:lnTo>
                      <a:pt x="1093" y="1788"/>
                    </a:lnTo>
                    <a:lnTo>
                      <a:pt x="1093" y="1710"/>
                    </a:lnTo>
                    <a:lnTo>
                      <a:pt x="1045" y="1710"/>
                    </a:lnTo>
                    <a:lnTo>
                      <a:pt x="1045" y="1633"/>
                    </a:lnTo>
                    <a:lnTo>
                      <a:pt x="998" y="1633"/>
                    </a:lnTo>
                    <a:lnTo>
                      <a:pt x="998" y="1555"/>
                    </a:lnTo>
                    <a:lnTo>
                      <a:pt x="950" y="1555"/>
                    </a:lnTo>
                    <a:lnTo>
                      <a:pt x="950" y="1477"/>
                    </a:lnTo>
                    <a:lnTo>
                      <a:pt x="903" y="1477"/>
                    </a:lnTo>
                    <a:lnTo>
                      <a:pt x="903" y="1399"/>
                    </a:lnTo>
                    <a:lnTo>
                      <a:pt x="855" y="1399"/>
                    </a:lnTo>
                    <a:lnTo>
                      <a:pt x="855" y="1322"/>
                    </a:lnTo>
                    <a:lnTo>
                      <a:pt x="808" y="1322"/>
                    </a:lnTo>
                    <a:lnTo>
                      <a:pt x="808" y="1244"/>
                    </a:lnTo>
                    <a:lnTo>
                      <a:pt x="760" y="1244"/>
                    </a:lnTo>
                    <a:lnTo>
                      <a:pt x="760" y="1166"/>
                    </a:lnTo>
                    <a:lnTo>
                      <a:pt x="713" y="1166"/>
                    </a:lnTo>
                    <a:lnTo>
                      <a:pt x="713" y="1088"/>
                    </a:lnTo>
                    <a:lnTo>
                      <a:pt x="665" y="1088"/>
                    </a:lnTo>
                    <a:lnTo>
                      <a:pt x="665" y="1011"/>
                    </a:lnTo>
                    <a:lnTo>
                      <a:pt x="618" y="1011"/>
                    </a:lnTo>
                    <a:lnTo>
                      <a:pt x="618" y="933"/>
                    </a:lnTo>
                    <a:lnTo>
                      <a:pt x="570" y="933"/>
                    </a:lnTo>
                    <a:lnTo>
                      <a:pt x="570" y="855"/>
                    </a:lnTo>
                    <a:lnTo>
                      <a:pt x="523" y="855"/>
                    </a:lnTo>
                    <a:lnTo>
                      <a:pt x="523" y="777"/>
                    </a:lnTo>
                    <a:lnTo>
                      <a:pt x="475" y="777"/>
                    </a:lnTo>
                    <a:lnTo>
                      <a:pt x="475" y="699"/>
                    </a:lnTo>
                    <a:lnTo>
                      <a:pt x="428" y="699"/>
                    </a:lnTo>
                    <a:lnTo>
                      <a:pt x="428" y="622"/>
                    </a:lnTo>
                    <a:lnTo>
                      <a:pt x="380" y="622"/>
                    </a:lnTo>
                    <a:lnTo>
                      <a:pt x="380" y="544"/>
                    </a:lnTo>
                    <a:lnTo>
                      <a:pt x="333" y="544"/>
                    </a:lnTo>
                    <a:lnTo>
                      <a:pt x="333" y="466"/>
                    </a:lnTo>
                    <a:lnTo>
                      <a:pt x="285" y="466"/>
                    </a:lnTo>
                    <a:lnTo>
                      <a:pt x="285" y="388"/>
                    </a:lnTo>
                    <a:lnTo>
                      <a:pt x="237" y="388"/>
                    </a:lnTo>
                    <a:lnTo>
                      <a:pt x="237" y="311"/>
                    </a:lnTo>
                    <a:lnTo>
                      <a:pt x="190" y="311"/>
                    </a:lnTo>
                    <a:lnTo>
                      <a:pt x="190" y="233"/>
                    </a:lnTo>
                    <a:lnTo>
                      <a:pt x="142" y="233"/>
                    </a:lnTo>
                    <a:lnTo>
                      <a:pt x="142" y="155"/>
                    </a:lnTo>
                    <a:lnTo>
                      <a:pt x="95" y="155"/>
                    </a:lnTo>
                    <a:lnTo>
                      <a:pt x="95" y="77"/>
                    </a:lnTo>
                    <a:lnTo>
                      <a:pt x="47" y="77"/>
                    </a:lnTo>
                    <a:lnTo>
                      <a:pt x="47" y="0"/>
                    </a:lnTo>
                    <a:lnTo>
                      <a:pt x="0" y="0"/>
                    </a:lnTo>
                  </a:path>
                </a:pathLst>
              </a:custGeom>
              <a:noFill/>
              <a:ln w="11113">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64295" name="Line 179"/>
              <p:cNvSpPr>
                <a:spLocks noChangeShapeType="1"/>
              </p:cNvSpPr>
              <p:nvPr/>
            </p:nvSpPr>
            <p:spPr bwMode="auto">
              <a:xfrm>
                <a:off x="2313" y="2377"/>
                <a:ext cx="1283"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296" name="Line 180"/>
              <p:cNvSpPr>
                <a:spLocks noChangeShapeType="1"/>
              </p:cNvSpPr>
              <p:nvPr/>
            </p:nvSpPr>
            <p:spPr bwMode="auto">
              <a:xfrm>
                <a:off x="2313" y="2377"/>
                <a:ext cx="1" cy="3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297" name="Line 181"/>
              <p:cNvSpPr>
                <a:spLocks noChangeShapeType="1"/>
              </p:cNvSpPr>
              <p:nvPr/>
            </p:nvSpPr>
            <p:spPr bwMode="auto">
              <a:xfrm>
                <a:off x="2313" y="2377"/>
                <a:ext cx="1" cy="54"/>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298" name="Rectangle 182"/>
              <p:cNvSpPr>
                <a:spLocks noChangeArrowheads="1"/>
              </p:cNvSpPr>
              <p:nvPr/>
            </p:nvSpPr>
            <p:spPr bwMode="auto">
              <a:xfrm>
                <a:off x="2223" y="2431"/>
                <a:ext cx="178"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ctr" eaLnBrk="1" hangingPunct="1"/>
                <a:r>
                  <a:rPr lang="en-US" altLang="en-US" sz="1600">
                    <a:latin typeface="MS Sans Serif" charset="0"/>
                  </a:rPr>
                  <a:t>0.4</a:t>
                </a:r>
                <a:endParaRPr lang="en-US" altLang="en-US" sz="1600">
                  <a:latin typeface="Times New Roman" panose="02020603050405020304" pitchFamily="18" charset="0"/>
                </a:endParaRPr>
              </a:p>
            </p:txBody>
          </p:sp>
          <p:sp>
            <p:nvSpPr>
              <p:cNvPr id="264299" name="Line 183"/>
              <p:cNvSpPr>
                <a:spLocks noChangeShapeType="1"/>
              </p:cNvSpPr>
              <p:nvPr/>
            </p:nvSpPr>
            <p:spPr bwMode="auto">
              <a:xfrm>
                <a:off x="2332" y="2377"/>
                <a:ext cx="1" cy="3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300" name="Line 184"/>
              <p:cNvSpPr>
                <a:spLocks noChangeShapeType="1"/>
              </p:cNvSpPr>
              <p:nvPr/>
            </p:nvSpPr>
            <p:spPr bwMode="auto">
              <a:xfrm>
                <a:off x="2350" y="2377"/>
                <a:ext cx="1" cy="3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301" name="Line 185"/>
              <p:cNvSpPr>
                <a:spLocks noChangeShapeType="1"/>
              </p:cNvSpPr>
              <p:nvPr/>
            </p:nvSpPr>
            <p:spPr bwMode="auto">
              <a:xfrm>
                <a:off x="2368" y="2377"/>
                <a:ext cx="1" cy="3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302" name="Line 186"/>
              <p:cNvSpPr>
                <a:spLocks noChangeShapeType="1"/>
              </p:cNvSpPr>
              <p:nvPr/>
            </p:nvSpPr>
            <p:spPr bwMode="auto">
              <a:xfrm>
                <a:off x="2386" y="2377"/>
                <a:ext cx="1" cy="3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303" name="Line 187"/>
              <p:cNvSpPr>
                <a:spLocks noChangeShapeType="1"/>
              </p:cNvSpPr>
              <p:nvPr/>
            </p:nvSpPr>
            <p:spPr bwMode="auto">
              <a:xfrm>
                <a:off x="2405" y="2377"/>
                <a:ext cx="1" cy="3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304" name="Line 188"/>
              <p:cNvSpPr>
                <a:spLocks noChangeShapeType="1"/>
              </p:cNvSpPr>
              <p:nvPr/>
            </p:nvSpPr>
            <p:spPr bwMode="auto">
              <a:xfrm>
                <a:off x="2423" y="2377"/>
                <a:ext cx="1" cy="3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305" name="Line 189"/>
              <p:cNvSpPr>
                <a:spLocks noChangeShapeType="1"/>
              </p:cNvSpPr>
              <p:nvPr/>
            </p:nvSpPr>
            <p:spPr bwMode="auto">
              <a:xfrm>
                <a:off x="2441" y="2377"/>
                <a:ext cx="1" cy="3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306" name="Line 190"/>
              <p:cNvSpPr>
                <a:spLocks noChangeShapeType="1"/>
              </p:cNvSpPr>
              <p:nvPr/>
            </p:nvSpPr>
            <p:spPr bwMode="auto">
              <a:xfrm>
                <a:off x="2460" y="2377"/>
                <a:ext cx="1" cy="3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307" name="Line 191"/>
              <p:cNvSpPr>
                <a:spLocks noChangeShapeType="1"/>
              </p:cNvSpPr>
              <p:nvPr/>
            </p:nvSpPr>
            <p:spPr bwMode="auto">
              <a:xfrm>
                <a:off x="2478" y="2377"/>
                <a:ext cx="1" cy="3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308" name="Line 192"/>
              <p:cNvSpPr>
                <a:spLocks noChangeShapeType="1"/>
              </p:cNvSpPr>
              <p:nvPr/>
            </p:nvSpPr>
            <p:spPr bwMode="auto">
              <a:xfrm>
                <a:off x="2497" y="2377"/>
                <a:ext cx="1" cy="3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309" name="Line 193"/>
              <p:cNvSpPr>
                <a:spLocks noChangeShapeType="1"/>
              </p:cNvSpPr>
              <p:nvPr/>
            </p:nvSpPr>
            <p:spPr bwMode="auto">
              <a:xfrm>
                <a:off x="2515" y="2377"/>
                <a:ext cx="1" cy="3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310" name="Line 194"/>
              <p:cNvSpPr>
                <a:spLocks noChangeShapeType="1"/>
              </p:cNvSpPr>
              <p:nvPr/>
            </p:nvSpPr>
            <p:spPr bwMode="auto">
              <a:xfrm>
                <a:off x="2533" y="2377"/>
                <a:ext cx="1" cy="3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311" name="Line 195"/>
              <p:cNvSpPr>
                <a:spLocks noChangeShapeType="1"/>
              </p:cNvSpPr>
              <p:nvPr/>
            </p:nvSpPr>
            <p:spPr bwMode="auto">
              <a:xfrm>
                <a:off x="2551" y="2377"/>
                <a:ext cx="1" cy="3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312" name="Line 196"/>
              <p:cNvSpPr>
                <a:spLocks noChangeShapeType="1"/>
              </p:cNvSpPr>
              <p:nvPr/>
            </p:nvSpPr>
            <p:spPr bwMode="auto">
              <a:xfrm>
                <a:off x="2570" y="2377"/>
                <a:ext cx="1" cy="3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313" name="Line 197"/>
              <p:cNvSpPr>
                <a:spLocks noChangeShapeType="1"/>
              </p:cNvSpPr>
              <p:nvPr/>
            </p:nvSpPr>
            <p:spPr bwMode="auto">
              <a:xfrm>
                <a:off x="2588" y="2377"/>
                <a:ext cx="1" cy="3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314" name="Line 198"/>
              <p:cNvSpPr>
                <a:spLocks noChangeShapeType="1"/>
              </p:cNvSpPr>
              <p:nvPr/>
            </p:nvSpPr>
            <p:spPr bwMode="auto">
              <a:xfrm>
                <a:off x="2606" y="2377"/>
                <a:ext cx="1" cy="3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315" name="Line 199"/>
              <p:cNvSpPr>
                <a:spLocks noChangeShapeType="1"/>
              </p:cNvSpPr>
              <p:nvPr/>
            </p:nvSpPr>
            <p:spPr bwMode="auto">
              <a:xfrm>
                <a:off x="2625" y="2377"/>
                <a:ext cx="1" cy="3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316" name="Line 200"/>
              <p:cNvSpPr>
                <a:spLocks noChangeShapeType="1"/>
              </p:cNvSpPr>
              <p:nvPr/>
            </p:nvSpPr>
            <p:spPr bwMode="auto">
              <a:xfrm>
                <a:off x="2643" y="2377"/>
                <a:ext cx="1" cy="3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317" name="Line 201"/>
              <p:cNvSpPr>
                <a:spLocks noChangeShapeType="1"/>
              </p:cNvSpPr>
              <p:nvPr/>
            </p:nvSpPr>
            <p:spPr bwMode="auto">
              <a:xfrm>
                <a:off x="2662" y="2377"/>
                <a:ext cx="1" cy="3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318" name="Line 202"/>
              <p:cNvSpPr>
                <a:spLocks noChangeShapeType="1"/>
              </p:cNvSpPr>
              <p:nvPr/>
            </p:nvSpPr>
            <p:spPr bwMode="auto">
              <a:xfrm>
                <a:off x="2680" y="2377"/>
                <a:ext cx="1" cy="3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319" name="Line 203"/>
              <p:cNvSpPr>
                <a:spLocks noChangeShapeType="1"/>
              </p:cNvSpPr>
              <p:nvPr/>
            </p:nvSpPr>
            <p:spPr bwMode="auto">
              <a:xfrm>
                <a:off x="2680" y="2377"/>
                <a:ext cx="1" cy="54"/>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320" name="Rectangle 204"/>
              <p:cNvSpPr>
                <a:spLocks noChangeArrowheads="1"/>
              </p:cNvSpPr>
              <p:nvPr/>
            </p:nvSpPr>
            <p:spPr bwMode="auto">
              <a:xfrm>
                <a:off x="2590" y="2431"/>
                <a:ext cx="178"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ctr" eaLnBrk="1" hangingPunct="1"/>
                <a:r>
                  <a:rPr lang="en-US" altLang="en-US" sz="1600">
                    <a:latin typeface="MS Sans Serif" charset="0"/>
                  </a:rPr>
                  <a:t>0.6</a:t>
                </a:r>
                <a:endParaRPr lang="en-US" altLang="en-US" sz="1600">
                  <a:latin typeface="Times New Roman" panose="02020603050405020304" pitchFamily="18" charset="0"/>
                </a:endParaRPr>
              </a:p>
            </p:txBody>
          </p:sp>
          <p:sp>
            <p:nvSpPr>
              <p:cNvPr id="264321" name="Line 205"/>
              <p:cNvSpPr>
                <a:spLocks noChangeShapeType="1"/>
              </p:cNvSpPr>
              <p:nvPr/>
            </p:nvSpPr>
            <p:spPr bwMode="auto">
              <a:xfrm>
                <a:off x="2698" y="2377"/>
                <a:ext cx="1" cy="3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322" name="Line 206"/>
              <p:cNvSpPr>
                <a:spLocks noChangeShapeType="1"/>
              </p:cNvSpPr>
              <p:nvPr/>
            </p:nvSpPr>
            <p:spPr bwMode="auto">
              <a:xfrm>
                <a:off x="2716" y="2377"/>
                <a:ext cx="1" cy="3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323" name="Line 207"/>
              <p:cNvSpPr>
                <a:spLocks noChangeShapeType="1"/>
              </p:cNvSpPr>
              <p:nvPr/>
            </p:nvSpPr>
            <p:spPr bwMode="auto">
              <a:xfrm>
                <a:off x="2735" y="2377"/>
                <a:ext cx="1" cy="3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324" name="Line 208"/>
              <p:cNvSpPr>
                <a:spLocks noChangeShapeType="1"/>
              </p:cNvSpPr>
              <p:nvPr/>
            </p:nvSpPr>
            <p:spPr bwMode="auto">
              <a:xfrm>
                <a:off x="2753" y="2377"/>
                <a:ext cx="1" cy="3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325" name="Line 209"/>
              <p:cNvSpPr>
                <a:spLocks noChangeShapeType="1"/>
              </p:cNvSpPr>
              <p:nvPr/>
            </p:nvSpPr>
            <p:spPr bwMode="auto">
              <a:xfrm>
                <a:off x="2771" y="2377"/>
                <a:ext cx="1" cy="3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326" name="Line 210"/>
              <p:cNvSpPr>
                <a:spLocks noChangeShapeType="1"/>
              </p:cNvSpPr>
              <p:nvPr/>
            </p:nvSpPr>
            <p:spPr bwMode="auto">
              <a:xfrm>
                <a:off x="2790" y="2377"/>
                <a:ext cx="1" cy="3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327" name="Line 211"/>
              <p:cNvSpPr>
                <a:spLocks noChangeShapeType="1"/>
              </p:cNvSpPr>
              <p:nvPr/>
            </p:nvSpPr>
            <p:spPr bwMode="auto">
              <a:xfrm>
                <a:off x="2808" y="2377"/>
                <a:ext cx="1" cy="3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328" name="Line 212"/>
              <p:cNvSpPr>
                <a:spLocks noChangeShapeType="1"/>
              </p:cNvSpPr>
              <p:nvPr/>
            </p:nvSpPr>
            <p:spPr bwMode="auto">
              <a:xfrm>
                <a:off x="2826" y="2377"/>
                <a:ext cx="1" cy="3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329" name="Line 213"/>
              <p:cNvSpPr>
                <a:spLocks noChangeShapeType="1"/>
              </p:cNvSpPr>
              <p:nvPr/>
            </p:nvSpPr>
            <p:spPr bwMode="auto">
              <a:xfrm>
                <a:off x="2845" y="2377"/>
                <a:ext cx="1" cy="3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330" name="Line 214"/>
              <p:cNvSpPr>
                <a:spLocks noChangeShapeType="1"/>
              </p:cNvSpPr>
              <p:nvPr/>
            </p:nvSpPr>
            <p:spPr bwMode="auto">
              <a:xfrm>
                <a:off x="2863" y="2377"/>
                <a:ext cx="1" cy="3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331" name="Line 215"/>
              <p:cNvSpPr>
                <a:spLocks noChangeShapeType="1"/>
              </p:cNvSpPr>
              <p:nvPr/>
            </p:nvSpPr>
            <p:spPr bwMode="auto">
              <a:xfrm>
                <a:off x="2881" y="2377"/>
                <a:ext cx="1" cy="3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332" name="Line 216"/>
              <p:cNvSpPr>
                <a:spLocks noChangeShapeType="1"/>
              </p:cNvSpPr>
              <p:nvPr/>
            </p:nvSpPr>
            <p:spPr bwMode="auto">
              <a:xfrm>
                <a:off x="2900" y="2377"/>
                <a:ext cx="1" cy="3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333" name="Line 217"/>
              <p:cNvSpPr>
                <a:spLocks noChangeShapeType="1"/>
              </p:cNvSpPr>
              <p:nvPr/>
            </p:nvSpPr>
            <p:spPr bwMode="auto">
              <a:xfrm>
                <a:off x="2918" y="2377"/>
                <a:ext cx="1" cy="3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334" name="Line 218"/>
              <p:cNvSpPr>
                <a:spLocks noChangeShapeType="1"/>
              </p:cNvSpPr>
              <p:nvPr/>
            </p:nvSpPr>
            <p:spPr bwMode="auto">
              <a:xfrm>
                <a:off x="2936" y="2377"/>
                <a:ext cx="1" cy="3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335" name="Line 219"/>
              <p:cNvSpPr>
                <a:spLocks noChangeShapeType="1"/>
              </p:cNvSpPr>
              <p:nvPr/>
            </p:nvSpPr>
            <p:spPr bwMode="auto">
              <a:xfrm>
                <a:off x="2955" y="2377"/>
                <a:ext cx="1" cy="3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336" name="Line 220"/>
              <p:cNvSpPr>
                <a:spLocks noChangeShapeType="1"/>
              </p:cNvSpPr>
              <p:nvPr/>
            </p:nvSpPr>
            <p:spPr bwMode="auto">
              <a:xfrm>
                <a:off x="2973" y="2377"/>
                <a:ext cx="1" cy="3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337" name="Line 221"/>
              <p:cNvSpPr>
                <a:spLocks noChangeShapeType="1"/>
              </p:cNvSpPr>
              <p:nvPr/>
            </p:nvSpPr>
            <p:spPr bwMode="auto">
              <a:xfrm>
                <a:off x="2991" y="2377"/>
                <a:ext cx="1" cy="3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338" name="Line 222"/>
              <p:cNvSpPr>
                <a:spLocks noChangeShapeType="1"/>
              </p:cNvSpPr>
              <p:nvPr/>
            </p:nvSpPr>
            <p:spPr bwMode="auto">
              <a:xfrm>
                <a:off x="3010" y="2377"/>
                <a:ext cx="1" cy="3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339" name="Line 223"/>
              <p:cNvSpPr>
                <a:spLocks noChangeShapeType="1"/>
              </p:cNvSpPr>
              <p:nvPr/>
            </p:nvSpPr>
            <p:spPr bwMode="auto">
              <a:xfrm>
                <a:off x="3028" y="2377"/>
                <a:ext cx="1" cy="3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340" name="Line 224"/>
              <p:cNvSpPr>
                <a:spLocks noChangeShapeType="1"/>
              </p:cNvSpPr>
              <p:nvPr/>
            </p:nvSpPr>
            <p:spPr bwMode="auto">
              <a:xfrm>
                <a:off x="3046" y="2377"/>
                <a:ext cx="1" cy="3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341" name="Line 225"/>
              <p:cNvSpPr>
                <a:spLocks noChangeShapeType="1"/>
              </p:cNvSpPr>
              <p:nvPr/>
            </p:nvSpPr>
            <p:spPr bwMode="auto">
              <a:xfrm>
                <a:off x="3046" y="2377"/>
                <a:ext cx="1" cy="54"/>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342" name="Rectangle 226"/>
              <p:cNvSpPr>
                <a:spLocks noChangeArrowheads="1"/>
              </p:cNvSpPr>
              <p:nvPr/>
            </p:nvSpPr>
            <p:spPr bwMode="auto">
              <a:xfrm>
                <a:off x="2956" y="2431"/>
                <a:ext cx="178"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ctr" eaLnBrk="1" hangingPunct="1"/>
                <a:r>
                  <a:rPr lang="en-US" altLang="en-US" sz="1600">
                    <a:latin typeface="MS Sans Serif" charset="0"/>
                  </a:rPr>
                  <a:t>0.8</a:t>
                </a:r>
                <a:endParaRPr lang="en-US" altLang="en-US" sz="1600">
                  <a:latin typeface="Times New Roman" panose="02020603050405020304" pitchFamily="18" charset="0"/>
                </a:endParaRPr>
              </a:p>
            </p:txBody>
          </p:sp>
          <p:sp>
            <p:nvSpPr>
              <p:cNvPr id="264343" name="Line 227"/>
              <p:cNvSpPr>
                <a:spLocks noChangeShapeType="1"/>
              </p:cNvSpPr>
              <p:nvPr/>
            </p:nvSpPr>
            <p:spPr bwMode="auto">
              <a:xfrm>
                <a:off x="3065" y="2377"/>
                <a:ext cx="1" cy="3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344" name="Line 228"/>
              <p:cNvSpPr>
                <a:spLocks noChangeShapeType="1"/>
              </p:cNvSpPr>
              <p:nvPr/>
            </p:nvSpPr>
            <p:spPr bwMode="auto">
              <a:xfrm>
                <a:off x="3083" y="2377"/>
                <a:ext cx="1" cy="3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345" name="Line 229"/>
              <p:cNvSpPr>
                <a:spLocks noChangeShapeType="1"/>
              </p:cNvSpPr>
              <p:nvPr/>
            </p:nvSpPr>
            <p:spPr bwMode="auto">
              <a:xfrm>
                <a:off x="3101" y="2377"/>
                <a:ext cx="1" cy="3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346" name="Line 230"/>
              <p:cNvSpPr>
                <a:spLocks noChangeShapeType="1"/>
              </p:cNvSpPr>
              <p:nvPr/>
            </p:nvSpPr>
            <p:spPr bwMode="auto">
              <a:xfrm>
                <a:off x="3120" y="2377"/>
                <a:ext cx="1" cy="3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347" name="Line 231"/>
              <p:cNvSpPr>
                <a:spLocks noChangeShapeType="1"/>
              </p:cNvSpPr>
              <p:nvPr/>
            </p:nvSpPr>
            <p:spPr bwMode="auto">
              <a:xfrm>
                <a:off x="3138" y="2377"/>
                <a:ext cx="1" cy="3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348" name="Line 232"/>
              <p:cNvSpPr>
                <a:spLocks noChangeShapeType="1"/>
              </p:cNvSpPr>
              <p:nvPr/>
            </p:nvSpPr>
            <p:spPr bwMode="auto">
              <a:xfrm>
                <a:off x="3156" y="2377"/>
                <a:ext cx="1" cy="3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349" name="Line 233"/>
              <p:cNvSpPr>
                <a:spLocks noChangeShapeType="1"/>
              </p:cNvSpPr>
              <p:nvPr/>
            </p:nvSpPr>
            <p:spPr bwMode="auto">
              <a:xfrm>
                <a:off x="3175" y="2377"/>
                <a:ext cx="1" cy="3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350" name="Line 234"/>
              <p:cNvSpPr>
                <a:spLocks noChangeShapeType="1"/>
              </p:cNvSpPr>
              <p:nvPr/>
            </p:nvSpPr>
            <p:spPr bwMode="auto">
              <a:xfrm>
                <a:off x="3193" y="2377"/>
                <a:ext cx="1" cy="3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351" name="Line 235"/>
              <p:cNvSpPr>
                <a:spLocks noChangeShapeType="1"/>
              </p:cNvSpPr>
              <p:nvPr/>
            </p:nvSpPr>
            <p:spPr bwMode="auto">
              <a:xfrm>
                <a:off x="3211" y="2377"/>
                <a:ext cx="1" cy="3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352" name="Line 236"/>
              <p:cNvSpPr>
                <a:spLocks noChangeShapeType="1"/>
              </p:cNvSpPr>
              <p:nvPr/>
            </p:nvSpPr>
            <p:spPr bwMode="auto">
              <a:xfrm>
                <a:off x="3230" y="2377"/>
                <a:ext cx="1" cy="3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353" name="Line 237"/>
              <p:cNvSpPr>
                <a:spLocks noChangeShapeType="1"/>
              </p:cNvSpPr>
              <p:nvPr/>
            </p:nvSpPr>
            <p:spPr bwMode="auto">
              <a:xfrm>
                <a:off x="3248" y="2377"/>
                <a:ext cx="1" cy="3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354" name="Line 238"/>
              <p:cNvSpPr>
                <a:spLocks noChangeShapeType="1"/>
              </p:cNvSpPr>
              <p:nvPr/>
            </p:nvSpPr>
            <p:spPr bwMode="auto">
              <a:xfrm>
                <a:off x="3266" y="2377"/>
                <a:ext cx="1" cy="3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355" name="Line 239"/>
              <p:cNvSpPr>
                <a:spLocks noChangeShapeType="1"/>
              </p:cNvSpPr>
              <p:nvPr/>
            </p:nvSpPr>
            <p:spPr bwMode="auto">
              <a:xfrm>
                <a:off x="3285" y="2377"/>
                <a:ext cx="1" cy="3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356" name="Line 240"/>
              <p:cNvSpPr>
                <a:spLocks noChangeShapeType="1"/>
              </p:cNvSpPr>
              <p:nvPr/>
            </p:nvSpPr>
            <p:spPr bwMode="auto">
              <a:xfrm>
                <a:off x="3303" y="2377"/>
                <a:ext cx="1" cy="3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357" name="Line 241"/>
              <p:cNvSpPr>
                <a:spLocks noChangeShapeType="1"/>
              </p:cNvSpPr>
              <p:nvPr/>
            </p:nvSpPr>
            <p:spPr bwMode="auto">
              <a:xfrm>
                <a:off x="3321" y="2377"/>
                <a:ext cx="1" cy="3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358" name="Line 242"/>
              <p:cNvSpPr>
                <a:spLocks noChangeShapeType="1"/>
              </p:cNvSpPr>
              <p:nvPr/>
            </p:nvSpPr>
            <p:spPr bwMode="auto">
              <a:xfrm>
                <a:off x="3340" y="2377"/>
                <a:ext cx="1" cy="3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359" name="Line 243"/>
              <p:cNvSpPr>
                <a:spLocks noChangeShapeType="1"/>
              </p:cNvSpPr>
              <p:nvPr/>
            </p:nvSpPr>
            <p:spPr bwMode="auto">
              <a:xfrm>
                <a:off x="3358" y="2377"/>
                <a:ext cx="1" cy="3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360" name="Line 244"/>
              <p:cNvSpPr>
                <a:spLocks noChangeShapeType="1"/>
              </p:cNvSpPr>
              <p:nvPr/>
            </p:nvSpPr>
            <p:spPr bwMode="auto">
              <a:xfrm>
                <a:off x="3376" y="2377"/>
                <a:ext cx="1" cy="3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361" name="Line 245"/>
              <p:cNvSpPr>
                <a:spLocks noChangeShapeType="1"/>
              </p:cNvSpPr>
              <p:nvPr/>
            </p:nvSpPr>
            <p:spPr bwMode="auto">
              <a:xfrm>
                <a:off x="3395" y="2377"/>
                <a:ext cx="1" cy="3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362" name="Line 246"/>
              <p:cNvSpPr>
                <a:spLocks noChangeShapeType="1"/>
              </p:cNvSpPr>
              <p:nvPr/>
            </p:nvSpPr>
            <p:spPr bwMode="auto">
              <a:xfrm>
                <a:off x="3413" y="2377"/>
                <a:ext cx="1" cy="3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363" name="Line 247"/>
              <p:cNvSpPr>
                <a:spLocks noChangeShapeType="1"/>
              </p:cNvSpPr>
              <p:nvPr/>
            </p:nvSpPr>
            <p:spPr bwMode="auto">
              <a:xfrm>
                <a:off x="3413" y="2377"/>
                <a:ext cx="1" cy="54"/>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364" name="Rectangle 248"/>
              <p:cNvSpPr>
                <a:spLocks noChangeArrowheads="1"/>
              </p:cNvSpPr>
              <p:nvPr/>
            </p:nvSpPr>
            <p:spPr bwMode="auto">
              <a:xfrm>
                <a:off x="3377" y="2431"/>
                <a:ext cx="71"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ctr" eaLnBrk="1" hangingPunct="1"/>
                <a:r>
                  <a:rPr lang="en-US" altLang="en-US" sz="1600">
                    <a:latin typeface="MS Sans Serif" charset="0"/>
                  </a:rPr>
                  <a:t>1</a:t>
                </a:r>
                <a:endParaRPr lang="en-US" altLang="en-US" sz="1600">
                  <a:latin typeface="Times New Roman" panose="02020603050405020304" pitchFamily="18" charset="0"/>
                </a:endParaRPr>
              </a:p>
            </p:txBody>
          </p:sp>
          <p:sp>
            <p:nvSpPr>
              <p:cNvPr id="264365" name="Line 249"/>
              <p:cNvSpPr>
                <a:spLocks noChangeShapeType="1"/>
              </p:cNvSpPr>
              <p:nvPr/>
            </p:nvSpPr>
            <p:spPr bwMode="auto">
              <a:xfrm>
                <a:off x="3431" y="2377"/>
                <a:ext cx="1" cy="3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366" name="Line 250"/>
              <p:cNvSpPr>
                <a:spLocks noChangeShapeType="1"/>
              </p:cNvSpPr>
              <p:nvPr/>
            </p:nvSpPr>
            <p:spPr bwMode="auto">
              <a:xfrm>
                <a:off x="3450" y="2377"/>
                <a:ext cx="1" cy="3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367" name="Line 251"/>
              <p:cNvSpPr>
                <a:spLocks noChangeShapeType="1"/>
              </p:cNvSpPr>
              <p:nvPr/>
            </p:nvSpPr>
            <p:spPr bwMode="auto">
              <a:xfrm>
                <a:off x="3468" y="2377"/>
                <a:ext cx="1" cy="3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368" name="Line 252"/>
              <p:cNvSpPr>
                <a:spLocks noChangeShapeType="1"/>
              </p:cNvSpPr>
              <p:nvPr/>
            </p:nvSpPr>
            <p:spPr bwMode="auto">
              <a:xfrm>
                <a:off x="3486" y="2377"/>
                <a:ext cx="1" cy="3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369" name="Line 253"/>
              <p:cNvSpPr>
                <a:spLocks noChangeShapeType="1"/>
              </p:cNvSpPr>
              <p:nvPr/>
            </p:nvSpPr>
            <p:spPr bwMode="auto">
              <a:xfrm>
                <a:off x="3505" y="2377"/>
                <a:ext cx="1" cy="3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370" name="Line 254"/>
              <p:cNvSpPr>
                <a:spLocks noChangeShapeType="1"/>
              </p:cNvSpPr>
              <p:nvPr/>
            </p:nvSpPr>
            <p:spPr bwMode="auto">
              <a:xfrm>
                <a:off x="3523" y="2377"/>
                <a:ext cx="1" cy="3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371" name="Line 255"/>
              <p:cNvSpPr>
                <a:spLocks noChangeShapeType="1"/>
              </p:cNvSpPr>
              <p:nvPr/>
            </p:nvSpPr>
            <p:spPr bwMode="auto">
              <a:xfrm>
                <a:off x="3541" y="2377"/>
                <a:ext cx="1" cy="3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372" name="Line 256"/>
              <p:cNvSpPr>
                <a:spLocks noChangeShapeType="1"/>
              </p:cNvSpPr>
              <p:nvPr/>
            </p:nvSpPr>
            <p:spPr bwMode="auto">
              <a:xfrm>
                <a:off x="3560" y="2377"/>
                <a:ext cx="1" cy="3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373" name="Line 257"/>
              <p:cNvSpPr>
                <a:spLocks noChangeShapeType="1"/>
              </p:cNvSpPr>
              <p:nvPr/>
            </p:nvSpPr>
            <p:spPr bwMode="auto">
              <a:xfrm>
                <a:off x="3578" y="2377"/>
                <a:ext cx="1" cy="3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374" name="Line 258"/>
              <p:cNvSpPr>
                <a:spLocks noChangeShapeType="1"/>
              </p:cNvSpPr>
              <p:nvPr/>
            </p:nvSpPr>
            <p:spPr bwMode="auto">
              <a:xfrm>
                <a:off x="3596" y="2377"/>
                <a:ext cx="1" cy="3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375" name="Line 259"/>
              <p:cNvSpPr>
                <a:spLocks noChangeShapeType="1"/>
              </p:cNvSpPr>
              <p:nvPr/>
            </p:nvSpPr>
            <p:spPr bwMode="auto">
              <a:xfrm flipV="1">
                <a:off x="2313" y="1250"/>
                <a:ext cx="1" cy="11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376" name="Line 260"/>
              <p:cNvSpPr>
                <a:spLocks noChangeShapeType="1"/>
              </p:cNvSpPr>
              <p:nvPr/>
            </p:nvSpPr>
            <p:spPr bwMode="auto">
              <a:xfrm flipH="1">
                <a:off x="2265" y="2377"/>
                <a:ext cx="48"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377" name="Line 261"/>
              <p:cNvSpPr>
                <a:spLocks noChangeShapeType="1"/>
              </p:cNvSpPr>
              <p:nvPr/>
            </p:nvSpPr>
            <p:spPr bwMode="auto">
              <a:xfrm flipH="1">
                <a:off x="2253" y="2377"/>
                <a:ext cx="60"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378" name="Rectangle 262"/>
              <p:cNvSpPr>
                <a:spLocks noChangeArrowheads="1"/>
              </p:cNvSpPr>
              <p:nvPr/>
            </p:nvSpPr>
            <p:spPr bwMode="auto">
              <a:xfrm>
                <a:off x="2149" y="2327"/>
                <a:ext cx="71"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ctr" eaLnBrk="1" hangingPunct="1"/>
                <a:r>
                  <a:rPr lang="en-US" altLang="en-US" sz="1600">
                    <a:latin typeface="MS Sans Serif" charset="0"/>
                  </a:rPr>
                  <a:t>0</a:t>
                </a:r>
                <a:endParaRPr lang="en-US" altLang="en-US" sz="1600">
                  <a:latin typeface="Times New Roman" panose="02020603050405020304" pitchFamily="18" charset="0"/>
                </a:endParaRPr>
              </a:p>
            </p:txBody>
          </p:sp>
          <p:sp>
            <p:nvSpPr>
              <p:cNvPr id="264379" name="Line 263"/>
              <p:cNvSpPr>
                <a:spLocks noChangeShapeType="1"/>
              </p:cNvSpPr>
              <p:nvPr/>
            </p:nvSpPr>
            <p:spPr bwMode="auto">
              <a:xfrm flipH="1">
                <a:off x="2265" y="2265"/>
                <a:ext cx="48"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380" name="Line 264"/>
              <p:cNvSpPr>
                <a:spLocks noChangeShapeType="1"/>
              </p:cNvSpPr>
              <p:nvPr/>
            </p:nvSpPr>
            <p:spPr bwMode="auto">
              <a:xfrm flipH="1">
                <a:off x="2265" y="2152"/>
                <a:ext cx="48"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381" name="Line 265"/>
              <p:cNvSpPr>
                <a:spLocks noChangeShapeType="1"/>
              </p:cNvSpPr>
              <p:nvPr/>
            </p:nvSpPr>
            <p:spPr bwMode="auto">
              <a:xfrm flipH="1">
                <a:off x="2265" y="2039"/>
                <a:ext cx="48"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382" name="Line 266"/>
              <p:cNvSpPr>
                <a:spLocks noChangeShapeType="1"/>
              </p:cNvSpPr>
              <p:nvPr/>
            </p:nvSpPr>
            <p:spPr bwMode="auto">
              <a:xfrm flipH="1">
                <a:off x="2265" y="1927"/>
                <a:ext cx="48"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383" name="Line 267"/>
              <p:cNvSpPr>
                <a:spLocks noChangeShapeType="1"/>
              </p:cNvSpPr>
              <p:nvPr/>
            </p:nvSpPr>
            <p:spPr bwMode="auto">
              <a:xfrm flipH="1">
                <a:off x="2265" y="1814"/>
                <a:ext cx="48"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384" name="Line 268"/>
              <p:cNvSpPr>
                <a:spLocks noChangeShapeType="1"/>
              </p:cNvSpPr>
              <p:nvPr/>
            </p:nvSpPr>
            <p:spPr bwMode="auto">
              <a:xfrm flipH="1">
                <a:off x="2253" y="1814"/>
                <a:ext cx="60"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385" name="Line 269"/>
              <p:cNvSpPr>
                <a:spLocks noChangeShapeType="1"/>
              </p:cNvSpPr>
              <p:nvPr/>
            </p:nvSpPr>
            <p:spPr bwMode="auto">
              <a:xfrm flipH="1">
                <a:off x="2265" y="1701"/>
                <a:ext cx="48"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386" name="Line 270"/>
              <p:cNvSpPr>
                <a:spLocks noChangeShapeType="1"/>
              </p:cNvSpPr>
              <p:nvPr/>
            </p:nvSpPr>
            <p:spPr bwMode="auto">
              <a:xfrm flipH="1">
                <a:off x="2265" y="1589"/>
                <a:ext cx="48"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387" name="Line 271"/>
              <p:cNvSpPr>
                <a:spLocks noChangeShapeType="1"/>
              </p:cNvSpPr>
              <p:nvPr/>
            </p:nvSpPr>
            <p:spPr bwMode="auto">
              <a:xfrm flipH="1">
                <a:off x="2265" y="1476"/>
                <a:ext cx="48"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388" name="Line 272"/>
              <p:cNvSpPr>
                <a:spLocks noChangeShapeType="1"/>
              </p:cNvSpPr>
              <p:nvPr/>
            </p:nvSpPr>
            <p:spPr bwMode="auto">
              <a:xfrm flipH="1">
                <a:off x="2265" y="1363"/>
                <a:ext cx="48"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389" name="Line 273"/>
              <p:cNvSpPr>
                <a:spLocks noChangeShapeType="1"/>
              </p:cNvSpPr>
              <p:nvPr/>
            </p:nvSpPr>
            <p:spPr bwMode="auto">
              <a:xfrm flipH="1">
                <a:off x="2265" y="1251"/>
                <a:ext cx="48"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390" name="Line 274"/>
              <p:cNvSpPr>
                <a:spLocks noChangeShapeType="1"/>
              </p:cNvSpPr>
              <p:nvPr/>
            </p:nvSpPr>
            <p:spPr bwMode="auto">
              <a:xfrm flipH="1">
                <a:off x="2253" y="1251"/>
                <a:ext cx="60"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391" name="Rectangle 275"/>
              <p:cNvSpPr>
                <a:spLocks noChangeArrowheads="1"/>
              </p:cNvSpPr>
              <p:nvPr/>
            </p:nvSpPr>
            <p:spPr bwMode="auto">
              <a:xfrm>
                <a:off x="2149" y="1200"/>
                <a:ext cx="71"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ctr" eaLnBrk="1" hangingPunct="1"/>
                <a:r>
                  <a:rPr lang="en-US" altLang="en-US" sz="1600">
                    <a:latin typeface="MS Sans Serif" charset="0"/>
                  </a:rPr>
                  <a:t>1</a:t>
                </a:r>
                <a:endParaRPr lang="en-US" altLang="en-US" sz="1600">
                  <a:latin typeface="Times New Roman" panose="02020603050405020304" pitchFamily="18" charset="0"/>
                </a:endParaRPr>
              </a:p>
            </p:txBody>
          </p:sp>
          <p:sp>
            <p:nvSpPr>
              <p:cNvPr id="264392" name="Freeform 276"/>
              <p:cNvSpPr>
                <a:spLocks/>
              </p:cNvSpPr>
              <p:nvPr/>
            </p:nvSpPr>
            <p:spPr bwMode="auto">
              <a:xfrm flipV="1">
                <a:off x="2423" y="1250"/>
                <a:ext cx="990" cy="1127"/>
              </a:xfrm>
              <a:custGeom>
                <a:avLst/>
                <a:gdLst>
                  <a:gd name="T0" fmla="*/ 0 w 5238"/>
                  <a:gd name="T1" fmla="*/ 0 h 7777"/>
                  <a:gd name="T2" fmla="*/ 0 w 5238"/>
                  <a:gd name="T3" fmla="*/ 0 h 7777"/>
                  <a:gd name="T4" fmla="*/ 0 w 5238"/>
                  <a:gd name="T5" fmla="*/ 0 h 7777"/>
                  <a:gd name="T6" fmla="*/ 0 w 5238"/>
                  <a:gd name="T7" fmla="*/ 0 h 7777"/>
                  <a:gd name="T8" fmla="*/ 0 w 5238"/>
                  <a:gd name="T9" fmla="*/ 0 h 7777"/>
                  <a:gd name="T10" fmla="*/ 0 w 5238"/>
                  <a:gd name="T11" fmla="*/ 0 h 7777"/>
                  <a:gd name="T12" fmla="*/ 0 w 5238"/>
                  <a:gd name="T13" fmla="*/ 0 h 7777"/>
                  <a:gd name="T14" fmla="*/ 0 w 5238"/>
                  <a:gd name="T15" fmla="*/ 0 h 7777"/>
                  <a:gd name="T16" fmla="*/ 0 w 5238"/>
                  <a:gd name="T17" fmla="*/ 0 h 7777"/>
                  <a:gd name="T18" fmla="*/ 0 w 5238"/>
                  <a:gd name="T19" fmla="*/ 0 h 7777"/>
                  <a:gd name="T20" fmla="*/ 0 w 5238"/>
                  <a:gd name="T21" fmla="*/ 0 h 7777"/>
                  <a:gd name="T22" fmla="*/ 0 w 5238"/>
                  <a:gd name="T23" fmla="*/ 0 h 7777"/>
                  <a:gd name="T24" fmla="*/ 0 w 5238"/>
                  <a:gd name="T25" fmla="*/ 0 h 7777"/>
                  <a:gd name="T26" fmla="*/ 0 w 5238"/>
                  <a:gd name="T27" fmla="*/ 0 h 7777"/>
                  <a:gd name="T28" fmla="*/ 0 w 5238"/>
                  <a:gd name="T29" fmla="*/ 0 h 7777"/>
                  <a:gd name="T30" fmla="*/ 0 w 5238"/>
                  <a:gd name="T31" fmla="*/ 0 h 7777"/>
                  <a:gd name="T32" fmla="*/ 0 w 5238"/>
                  <a:gd name="T33" fmla="*/ 0 h 7777"/>
                  <a:gd name="T34" fmla="*/ 0 w 5238"/>
                  <a:gd name="T35" fmla="*/ 0 h 7777"/>
                  <a:gd name="T36" fmla="*/ 0 w 5238"/>
                  <a:gd name="T37" fmla="*/ 0 h 7777"/>
                  <a:gd name="T38" fmla="*/ 0 w 5238"/>
                  <a:gd name="T39" fmla="*/ 0 h 7777"/>
                  <a:gd name="T40" fmla="*/ 0 w 5238"/>
                  <a:gd name="T41" fmla="*/ 0 h 7777"/>
                  <a:gd name="T42" fmla="*/ 0 w 5238"/>
                  <a:gd name="T43" fmla="*/ 0 h 7777"/>
                  <a:gd name="T44" fmla="*/ 0 w 5238"/>
                  <a:gd name="T45" fmla="*/ 0 h 7777"/>
                  <a:gd name="T46" fmla="*/ 0 w 5238"/>
                  <a:gd name="T47" fmla="*/ 0 h 7777"/>
                  <a:gd name="T48" fmla="*/ 0 w 5238"/>
                  <a:gd name="T49" fmla="*/ 0 h 7777"/>
                  <a:gd name="T50" fmla="*/ 0 w 5238"/>
                  <a:gd name="T51" fmla="*/ 0 h 7777"/>
                  <a:gd name="T52" fmla="*/ 0 w 5238"/>
                  <a:gd name="T53" fmla="*/ 0 h 7777"/>
                  <a:gd name="T54" fmla="*/ 0 w 5238"/>
                  <a:gd name="T55" fmla="*/ 0 h 7777"/>
                  <a:gd name="T56" fmla="*/ 0 w 5238"/>
                  <a:gd name="T57" fmla="*/ 0 h 7777"/>
                  <a:gd name="T58" fmla="*/ 0 w 5238"/>
                  <a:gd name="T59" fmla="*/ 0 h 7777"/>
                  <a:gd name="T60" fmla="*/ 0 w 5238"/>
                  <a:gd name="T61" fmla="*/ 0 h 7777"/>
                  <a:gd name="T62" fmla="*/ 0 w 5238"/>
                  <a:gd name="T63" fmla="*/ 0 h 7777"/>
                  <a:gd name="T64" fmla="*/ 0 w 5238"/>
                  <a:gd name="T65" fmla="*/ 0 h 7777"/>
                  <a:gd name="T66" fmla="*/ 0 w 5238"/>
                  <a:gd name="T67" fmla="*/ 0 h 7777"/>
                  <a:gd name="T68" fmla="*/ 0 w 5238"/>
                  <a:gd name="T69" fmla="*/ 0 h 7777"/>
                  <a:gd name="T70" fmla="*/ 0 w 5238"/>
                  <a:gd name="T71" fmla="*/ 0 h 7777"/>
                  <a:gd name="T72" fmla="*/ 0 w 5238"/>
                  <a:gd name="T73" fmla="*/ 0 h 7777"/>
                  <a:gd name="T74" fmla="*/ 0 w 5238"/>
                  <a:gd name="T75" fmla="*/ 0 h 7777"/>
                  <a:gd name="T76" fmla="*/ 0 w 5238"/>
                  <a:gd name="T77" fmla="*/ 0 h 7777"/>
                  <a:gd name="T78" fmla="*/ 0 w 5238"/>
                  <a:gd name="T79" fmla="*/ 0 h 7777"/>
                  <a:gd name="T80" fmla="*/ 0 w 5238"/>
                  <a:gd name="T81" fmla="*/ 0 h 7777"/>
                  <a:gd name="T82" fmla="*/ 0 w 5238"/>
                  <a:gd name="T83" fmla="*/ 0 h 7777"/>
                  <a:gd name="T84" fmla="*/ 0 w 5238"/>
                  <a:gd name="T85" fmla="*/ 0 h 7777"/>
                  <a:gd name="T86" fmla="*/ 0 w 5238"/>
                  <a:gd name="T87" fmla="*/ 0 h 7777"/>
                  <a:gd name="T88" fmla="*/ 0 w 5238"/>
                  <a:gd name="T89" fmla="*/ 0 h 7777"/>
                  <a:gd name="T90" fmla="*/ 0 w 5238"/>
                  <a:gd name="T91" fmla="*/ 0 h 7777"/>
                  <a:gd name="T92" fmla="*/ 0 w 5238"/>
                  <a:gd name="T93" fmla="*/ 0 h 7777"/>
                  <a:gd name="T94" fmla="*/ 0 w 5238"/>
                  <a:gd name="T95" fmla="*/ 0 h 7777"/>
                  <a:gd name="T96" fmla="*/ 0 w 5238"/>
                  <a:gd name="T97" fmla="*/ 0 h 7777"/>
                  <a:gd name="T98" fmla="*/ 0 w 5238"/>
                  <a:gd name="T99" fmla="*/ 0 h 7777"/>
                  <a:gd name="T100" fmla="*/ 0 w 5238"/>
                  <a:gd name="T101" fmla="*/ 0 h 7777"/>
                  <a:gd name="T102" fmla="*/ 0 w 5238"/>
                  <a:gd name="T103" fmla="*/ 0 h 7777"/>
                  <a:gd name="T104" fmla="*/ 0 w 5238"/>
                  <a:gd name="T105" fmla="*/ 0 h 7777"/>
                  <a:gd name="T106" fmla="*/ 0 w 5238"/>
                  <a:gd name="T107" fmla="*/ 0 h 7777"/>
                  <a:gd name="T108" fmla="*/ 0 w 5238"/>
                  <a:gd name="T109" fmla="*/ 0 h 7777"/>
                  <a:gd name="T110" fmla="*/ 0 w 5238"/>
                  <a:gd name="T111" fmla="*/ 0 h 7777"/>
                  <a:gd name="T112" fmla="*/ 0 w 5238"/>
                  <a:gd name="T113" fmla="*/ 0 h 7777"/>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5238"/>
                  <a:gd name="T172" fmla="*/ 0 h 7777"/>
                  <a:gd name="T173" fmla="*/ 5238 w 5238"/>
                  <a:gd name="T174" fmla="*/ 7777 h 7777"/>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5238" h="7777">
                    <a:moveTo>
                      <a:pt x="0" y="0"/>
                    </a:moveTo>
                    <a:lnTo>
                      <a:pt x="0" y="0"/>
                    </a:lnTo>
                    <a:lnTo>
                      <a:pt x="0" y="77"/>
                    </a:lnTo>
                    <a:lnTo>
                      <a:pt x="52" y="77"/>
                    </a:lnTo>
                    <a:lnTo>
                      <a:pt x="52" y="155"/>
                    </a:lnTo>
                    <a:lnTo>
                      <a:pt x="104" y="155"/>
                    </a:lnTo>
                    <a:lnTo>
                      <a:pt x="104" y="233"/>
                    </a:lnTo>
                    <a:lnTo>
                      <a:pt x="157" y="233"/>
                    </a:lnTo>
                    <a:lnTo>
                      <a:pt x="157" y="311"/>
                    </a:lnTo>
                    <a:lnTo>
                      <a:pt x="209" y="311"/>
                    </a:lnTo>
                    <a:lnTo>
                      <a:pt x="209" y="388"/>
                    </a:lnTo>
                    <a:lnTo>
                      <a:pt x="261" y="388"/>
                    </a:lnTo>
                    <a:lnTo>
                      <a:pt x="261" y="466"/>
                    </a:lnTo>
                    <a:lnTo>
                      <a:pt x="314" y="466"/>
                    </a:lnTo>
                    <a:lnTo>
                      <a:pt x="314" y="544"/>
                    </a:lnTo>
                    <a:lnTo>
                      <a:pt x="366" y="544"/>
                    </a:lnTo>
                    <a:lnTo>
                      <a:pt x="366" y="622"/>
                    </a:lnTo>
                    <a:lnTo>
                      <a:pt x="419" y="622"/>
                    </a:lnTo>
                    <a:lnTo>
                      <a:pt x="419" y="699"/>
                    </a:lnTo>
                    <a:lnTo>
                      <a:pt x="471" y="699"/>
                    </a:lnTo>
                    <a:lnTo>
                      <a:pt x="471" y="777"/>
                    </a:lnTo>
                    <a:lnTo>
                      <a:pt x="523" y="777"/>
                    </a:lnTo>
                    <a:lnTo>
                      <a:pt x="523" y="855"/>
                    </a:lnTo>
                    <a:lnTo>
                      <a:pt x="576" y="855"/>
                    </a:lnTo>
                    <a:lnTo>
                      <a:pt x="576" y="933"/>
                    </a:lnTo>
                    <a:lnTo>
                      <a:pt x="628" y="933"/>
                    </a:lnTo>
                    <a:lnTo>
                      <a:pt x="628" y="1011"/>
                    </a:lnTo>
                    <a:lnTo>
                      <a:pt x="680" y="1011"/>
                    </a:lnTo>
                    <a:lnTo>
                      <a:pt x="680" y="1088"/>
                    </a:lnTo>
                    <a:lnTo>
                      <a:pt x="733" y="1088"/>
                    </a:lnTo>
                    <a:lnTo>
                      <a:pt x="733" y="1166"/>
                    </a:lnTo>
                    <a:lnTo>
                      <a:pt x="785" y="1166"/>
                    </a:lnTo>
                    <a:lnTo>
                      <a:pt x="785" y="1244"/>
                    </a:lnTo>
                    <a:lnTo>
                      <a:pt x="838" y="1244"/>
                    </a:lnTo>
                    <a:lnTo>
                      <a:pt x="838" y="1322"/>
                    </a:lnTo>
                    <a:lnTo>
                      <a:pt x="890" y="1322"/>
                    </a:lnTo>
                    <a:lnTo>
                      <a:pt x="890" y="1399"/>
                    </a:lnTo>
                    <a:lnTo>
                      <a:pt x="942" y="1399"/>
                    </a:lnTo>
                    <a:lnTo>
                      <a:pt x="942" y="1477"/>
                    </a:lnTo>
                    <a:lnTo>
                      <a:pt x="995" y="1477"/>
                    </a:lnTo>
                    <a:lnTo>
                      <a:pt x="995" y="1555"/>
                    </a:lnTo>
                    <a:lnTo>
                      <a:pt x="1047" y="1555"/>
                    </a:lnTo>
                    <a:lnTo>
                      <a:pt x="1047" y="1633"/>
                    </a:lnTo>
                    <a:lnTo>
                      <a:pt x="1099" y="1633"/>
                    </a:lnTo>
                    <a:lnTo>
                      <a:pt x="1099" y="1710"/>
                    </a:lnTo>
                    <a:lnTo>
                      <a:pt x="1152" y="1710"/>
                    </a:lnTo>
                    <a:lnTo>
                      <a:pt x="1152" y="1788"/>
                    </a:lnTo>
                    <a:lnTo>
                      <a:pt x="1204" y="1788"/>
                    </a:lnTo>
                    <a:lnTo>
                      <a:pt x="1204" y="1866"/>
                    </a:lnTo>
                    <a:lnTo>
                      <a:pt x="1257" y="1866"/>
                    </a:lnTo>
                    <a:lnTo>
                      <a:pt x="1257" y="1944"/>
                    </a:lnTo>
                    <a:lnTo>
                      <a:pt x="1309" y="1944"/>
                    </a:lnTo>
                    <a:lnTo>
                      <a:pt x="1309" y="2022"/>
                    </a:lnTo>
                    <a:lnTo>
                      <a:pt x="1361" y="2022"/>
                    </a:lnTo>
                    <a:lnTo>
                      <a:pt x="1361" y="2099"/>
                    </a:lnTo>
                    <a:lnTo>
                      <a:pt x="1414" y="2099"/>
                    </a:lnTo>
                    <a:lnTo>
                      <a:pt x="1414" y="2177"/>
                    </a:lnTo>
                    <a:lnTo>
                      <a:pt x="1466" y="2177"/>
                    </a:lnTo>
                    <a:lnTo>
                      <a:pt x="1466" y="2255"/>
                    </a:lnTo>
                    <a:lnTo>
                      <a:pt x="1519" y="2255"/>
                    </a:lnTo>
                    <a:lnTo>
                      <a:pt x="1519" y="2333"/>
                    </a:lnTo>
                    <a:lnTo>
                      <a:pt x="1571" y="2333"/>
                    </a:lnTo>
                    <a:lnTo>
                      <a:pt x="1571" y="2410"/>
                    </a:lnTo>
                    <a:lnTo>
                      <a:pt x="1623" y="2410"/>
                    </a:lnTo>
                    <a:lnTo>
                      <a:pt x="1623" y="2488"/>
                    </a:lnTo>
                    <a:lnTo>
                      <a:pt x="1676" y="2488"/>
                    </a:lnTo>
                    <a:lnTo>
                      <a:pt x="1676" y="2566"/>
                    </a:lnTo>
                    <a:lnTo>
                      <a:pt x="1728" y="2566"/>
                    </a:lnTo>
                    <a:lnTo>
                      <a:pt x="1728" y="2644"/>
                    </a:lnTo>
                    <a:lnTo>
                      <a:pt x="1780" y="2644"/>
                    </a:lnTo>
                    <a:lnTo>
                      <a:pt x="1780" y="2721"/>
                    </a:lnTo>
                    <a:lnTo>
                      <a:pt x="1833" y="2721"/>
                    </a:lnTo>
                    <a:lnTo>
                      <a:pt x="1833" y="2799"/>
                    </a:lnTo>
                    <a:lnTo>
                      <a:pt x="1885" y="2799"/>
                    </a:lnTo>
                    <a:lnTo>
                      <a:pt x="1885" y="2877"/>
                    </a:lnTo>
                    <a:lnTo>
                      <a:pt x="1938" y="2877"/>
                    </a:lnTo>
                    <a:lnTo>
                      <a:pt x="1938" y="2955"/>
                    </a:lnTo>
                    <a:lnTo>
                      <a:pt x="1990" y="2955"/>
                    </a:lnTo>
                    <a:lnTo>
                      <a:pt x="1990" y="3033"/>
                    </a:lnTo>
                    <a:lnTo>
                      <a:pt x="2042" y="3033"/>
                    </a:lnTo>
                    <a:lnTo>
                      <a:pt x="2042" y="3110"/>
                    </a:lnTo>
                    <a:lnTo>
                      <a:pt x="2095" y="3110"/>
                    </a:lnTo>
                    <a:lnTo>
                      <a:pt x="2095" y="3188"/>
                    </a:lnTo>
                    <a:lnTo>
                      <a:pt x="2147" y="3188"/>
                    </a:lnTo>
                    <a:lnTo>
                      <a:pt x="2147" y="3266"/>
                    </a:lnTo>
                    <a:lnTo>
                      <a:pt x="2199" y="3266"/>
                    </a:lnTo>
                    <a:lnTo>
                      <a:pt x="2199" y="3344"/>
                    </a:lnTo>
                    <a:lnTo>
                      <a:pt x="2252" y="3344"/>
                    </a:lnTo>
                    <a:lnTo>
                      <a:pt x="2252" y="3421"/>
                    </a:lnTo>
                    <a:lnTo>
                      <a:pt x="2304" y="3421"/>
                    </a:lnTo>
                    <a:lnTo>
                      <a:pt x="2304" y="3499"/>
                    </a:lnTo>
                    <a:lnTo>
                      <a:pt x="2357" y="3499"/>
                    </a:lnTo>
                    <a:lnTo>
                      <a:pt x="2357" y="3577"/>
                    </a:lnTo>
                    <a:lnTo>
                      <a:pt x="2409" y="3577"/>
                    </a:lnTo>
                    <a:lnTo>
                      <a:pt x="2409" y="3655"/>
                    </a:lnTo>
                    <a:lnTo>
                      <a:pt x="2461" y="3655"/>
                    </a:lnTo>
                    <a:lnTo>
                      <a:pt x="2461" y="3732"/>
                    </a:lnTo>
                    <a:lnTo>
                      <a:pt x="2514" y="3732"/>
                    </a:lnTo>
                    <a:lnTo>
                      <a:pt x="2514" y="3810"/>
                    </a:lnTo>
                    <a:lnTo>
                      <a:pt x="2566" y="3810"/>
                    </a:lnTo>
                    <a:lnTo>
                      <a:pt x="2566" y="3888"/>
                    </a:lnTo>
                    <a:lnTo>
                      <a:pt x="2619" y="3888"/>
                    </a:lnTo>
                    <a:lnTo>
                      <a:pt x="2619" y="3966"/>
                    </a:lnTo>
                    <a:lnTo>
                      <a:pt x="2671" y="3966"/>
                    </a:lnTo>
                    <a:lnTo>
                      <a:pt x="2671" y="4044"/>
                    </a:lnTo>
                    <a:lnTo>
                      <a:pt x="2723" y="4044"/>
                    </a:lnTo>
                    <a:lnTo>
                      <a:pt x="2723" y="4121"/>
                    </a:lnTo>
                    <a:lnTo>
                      <a:pt x="2776" y="4121"/>
                    </a:lnTo>
                    <a:lnTo>
                      <a:pt x="2776" y="4199"/>
                    </a:lnTo>
                    <a:lnTo>
                      <a:pt x="2828" y="4199"/>
                    </a:lnTo>
                    <a:lnTo>
                      <a:pt x="2828" y="4277"/>
                    </a:lnTo>
                    <a:lnTo>
                      <a:pt x="2880" y="4277"/>
                    </a:lnTo>
                    <a:lnTo>
                      <a:pt x="2880" y="4355"/>
                    </a:lnTo>
                    <a:lnTo>
                      <a:pt x="2933" y="4355"/>
                    </a:lnTo>
                    <a:lnTo>
                      <a:pt x="2933" y="4432"/>
                    </a:lnTo>
                    <a:lnTo>
                      <a:pt x="2985" y="4432"/>
                    </a:lnTo>
                    <a:lnTo>
                      <a:pt x="2985" y="4510"/>
                    </a:lnTo>
                    <a:lnTo>
                      <a:pt x="3038" y="4510"/>
                    </a:lnTo>
                    <a:lnTo>
                      <a:pt x="3038" y="4588"/>
                    </a:lnTo>
                    <a:lnTo>
                      <a:pt x="3090" y="4588"/>
                    </a:lnTo>
                    <a:lnTo>
                      <a:pt x="3090" y="4666"/>
                    </a:lnTo>
                    <a:lnTo>
                      <a:pt x="3142" y="4666"/>
                    </a:lnTo>
                    <a:lnTo>
                      <a:pt x="3142" y="4743"/>
                    </a:lnTo>
                    <a:lnTo>
                      <a:pt x="3195" y="4743"/>
                    </a:lnTo>
                    <a:lnTo>
                      <a:pt x="3195" y="4821"/>
                    </a:lnTo>
                    <a:lnTo>
                      <a:pt x="3247" y="4821"/>
                    </a:lnTo>
                    <a:lnTo>
                      <a:pt x="3247" y="4899"/>
                    </a:lnTo>
                    <a:lnTo>
                      <a:pt x="3299" y="4899"/>
                    </a:lnTo>
                    <a:lnTo>
                      <a:pt x="3299" y="4977"/>
                    </a:lnTo>
                    <a:lnTo>
                      <a:pt x="3352" y="4977"/>
                    </a:lnTo>
                    <a:lnTo>
                      <a:pt x="3352" y="5055"/>
                    </a:lnTo>
                    <a:lnTo>
                      <a:pt x="3404" y="5055"/>
                    </a:lnTo>
                    <a:lnTo>
                      <a:pt x="3404" y="5132"/>
                    </a:lnTo>
                    <a:lnTo>
                      <a:pt x="3457" y="5132"/>
                    </a:lnTo>
                    <a:lnTo>
                      <a:pt x="3457" y="5210"/>
                    </a:lnTo>
                    <a:lnTo>
                      <a:pt x="3509" y="5210"/>
                    </a:lnTo>
                    <a:lnTo>
                      <a:pt x="3509" y="5288"/>
                    </a:lnTo>
                    <a:lnTo>
                      <a:pt x="3561" y="5288"/>
                    </a:lnTo>
                    <a:lnTo>
                      <a:pt x="3561" y="5366"/>
                    </a:lnTo>
                    <a:lnTo>
                      <a:pt x="3614" y="5366"/>
                    </a:lnTo>
                    <a:lnTo>
                      <a:pt x="3614" y="5443"/>
                    </a:lnTo>
                    <a:lnTo>
                      <a:pt x="3666" y="5443"/>
                    </a:lnTo>
                    <a:lnTo>
                      <a:pt x="3666" y="5521"/>
                    </a:lnTo>
                    <a:lnTo>
                      <a:pt x="3718" y="5521"/>
                    </a:lnTo>
                    <a:lnTo>
                      <a:pt x="3718" y="5599"/>
                    </a:lnTo>
                    <a:lnTo>
                      <a:pt x="3771" y="5599"/>
                    </a:lnTo>
                    <a:lnTo>
                      <a:pt x="3771" y="5677"/>
                    </a:lnTo>
                    <a:lnTo>
                      <a:pt x="3823" y="5677"/>
                    </a:lnTo>
                    <a:lnTo>
                      <a:pt x="3823" y="5754"/>
                    </a:lnTo>
                    <a:lnTo>
                      <a:pt x="3876" y="5754"/>
                    </a:lnTo>
                    <a:lnTo>
                      <a:pt x="3876" y="5832"/>
                    </a:lnTo>
                    <a:lnTo>
                      <a:pt x="3928" y="5832"/>
                    </a:lnTo>
                    <a:lnTo>
                      <a:pt x="3928" y="5910"/>
                    </a:lnTo>
                    <a:lnTo>
                      <a:pt x="3980" y="5910"/>
                    </a:lnTo>
                    <a:lnTo>
                      <a:pt x="3980" y="5988"/>
                    </a:lnTo>
                    <a:lnTo>
                      <a:pt x="4033" y="5988"/>
                    </a:lnTo>
                    <a:lnTo>
                      <a:pt x="4033" y="6066"/>
                    </a:lnTo>
                    <a:lnTo>
                      <a:pt x="4085" y="6066"/>
                    </a:lnTo>
                    <a:lnTo>
                      <a:pt x="4085" y="6143"/>
                    </a:lnTo>
                    <a:lnTo>
                      <a:pt x="4138" y="6143"/>
                    </a:lnTo>
                    <a:lnTo>
                      <a:pt x="4138" y="6221"/>
                    </a:lnTo>
                    <a:lnTo>
                      <a:pt x="4190" y="6221"/>
                    </a:lnTo>
                    <a:lnTo>
                      <a:pt x="4190" y="6299"/>
                    </a:lnTo>
                    <a:lnTo>
                      <a:pt x="4242" y="6299"/>
                    </a:lnTo>
                    <a:lnTo>
                      <a:pt x="4242" y="6377"/>
                    </a:lnTo>
                    <a:lnTo>
                      <a:pt x="4295" y="6377"/>
                    </a:lnTo>
                    <a:lnTo>
                      <a:pt x="4295" y="6454"/>
                    </a:lnTo>
                    <a:lnTo>
                      <a:pt x="4347" y="6454"/>
                    </a:lnTo>
                    <a:lnTo>
                      <a:pt x="4347" y="6532"/>
                    </a:lnTo>
                    <a:lnTo>
                      <a:pt x="4399" y="6532"/>
                    </a:lnTo>
                    <a:lnTo>
                      <a:pt x="4399" y="6610"/>
                    </a:lnTo>
                    <a:lnTo>
                      <a:pt x="4452" y="6610"/>
                    </a:lnTo>
                    <a:lnTo>
                      <a:pt x="4452" y="6688"/>
                    </a:lnTo>
                    <a:lnTo>
                      <a:pt x="4504" y="6688"/>
                    </a:lnTo>
                    <a:lnTo>
                      <a:pt x="4504" y="6765"/>
                    </a:lnTo>
                    <a:lnTo>
                      <a:pt x="4557" y="6765"/>
                    </a:lnTo>
                    <a:lnTo>
                      <a:pt x="4557" y="6843"/>
                    </a:lnTo>
                    <a:lnTo>
                      <a:pt x="4609" y="6843"/>
                    </a:lnTo>
                    <a:lnTo>
                      <a:pt x="4609" y="6921"/>
                    </a:lnTo>
                    <a:lnTo>
                      <a:pt x="4661" y="6921"/>
                    </a:lnTo>
                    <a:lnTo>
                      <a:pt x="4661" y="6999"/>
                    </a:lnTo>
                    <a:lnTo>
                      <a:pt x="4714" y="6999"/>
                    </a:lnTo>
                    <a:lnTo>
                      <a:pt x="4714" y="7077"/>
                    </a:lnTo>
                    <a:lnTo>
                      <a:pt x="4766" y="7077"/>
                    </a:lnTo>
                    <a:lnTo>
                      <a:pt x="4766" y="7154"/>
                    </a:lnTo>
                    <a:lnTo>
                      <a:pt x="4818" y="7154"/>
                    </a:lnTo>
                    <a:lnTo>
                      <a:pt x="4818" y="7232"/>
                    </a:lnTo>
                    <a:lnTo>
                      <a:pt x="4871" y="7232"/>
                    </a:lnTo>
                    <a:lnTo>
                      <a:pt x="4871" y="7310"/>
                    </a:lnTo>
                    <a:lnTo>
                      <a:pt x="4923" y="7310"/>
                    </a:lnTo>
                    <a:lnTo>
                      <a:pt x="4923" y="7388"/>
                    </a:lnTo>
                    <a:lnTo>
                      <a:pt x="4976" y="7388"/>
                    </a:lnTo>
                    <a:lnTo>
                      <a:pt x="4976" y="7465"/>
                    </a:lnTo>
                    <a:lnTo>
                      <a:pt x="5028" y="7465"/>
                    </a:lnTo>
                    <a:lnTo>
                      <a:pt x="5028" y="7543"/>
                    </a:lnTo>
                    <a:lnTo>
                      <a:pt x="5080" y="7543"/>
                    </a:lnTo>
                    <a:lnTo>
                      <a:pt x="5080" y="7621"/>
                    </a:lnTo>
                    <a:lnTo>
                      <a:pt x="5133" y="7621"/>
                    </a:lnTo>
                    <a:lnTo>
                      <a:pt x="5133" y="7699"/>
                    </a:lnTo>
                    <a:lnTo>
                      <a:pt x="5185" y="7699"/>
                    </a:lnTo>
                    <a:lnTo>
                      <a:pt x="5185" y="7777"/>
                    </a:lnTo>
                    <a:lnTo>
                      <a:pt x="5238" y="7777"/>
                    </a:lnTo>
                    <a:lnTo>
                      <a:pt x="5238" y="7699"/>
                    </a:lnTo>
                    <a:lnTo>
                      <a:pt x="5185" y="7699"/>
                    </a:lnTo>
                    <a:lnTo>
                      <a:pt x="5185" y="7621"/>
                    </a:lnTo>
                    <a:lnTo>
                      <a:pt x="5133" y="7621"/>
                    </a:lnTo>
                    <a:lnTo>
                      <a:pt x="5133" y="7543"/>
                    </a:lnTo>
                    <a:lnTo>
                      <a:pt x="5080" y="7543"/>
                    </a:lnTo>
                    <a:lnTo>
                      <a:pt x="5080" y="7465"/>
                    </a:lnTo>
                    <a:lnTo>
                      <a:pt x="5028" y="7465"/>
                    </a:lnTo>
                    <a:lnTo>
                      <a:pt x="5028" y="7388"/>
                    </a:lnTo>
                    <a:lnTo>
                      <a:pt x="4976" y="7388"/>
                    </a:lnTo>
                    <a:lnTo>
                      <a:pt x="4976" y="7310"/>
                    </a:lnTo>
                    <a:lnTo>
                      <a:pt x="4923" y="7310"/>
                    </a:lnTo>
                    <a:lnTo>
                      <a:pt x="4923" y="7232"/>
                    </a:lnTo>
                    <a:lnTo>
                      <a:pt x="4871" y="7232"/>
                    </a:lnTo>
                    <a:lnTo>
                      <a:pt x="4871" y="7154"/>
                    </a:lnTo>
                    <a:lnTo>
                      <a:pt x="4818" y="7154"/>
                    </a:lnTo>
                    <a:lnTo>
                      <a:pt x="4818" y="7077"/>
                    </a:lnTo>
                    <a:lnTo>
                      <a:pt x="4766" y="7077"/>
                    </a:lnTo>
                    <a:lnTo>
                      <a:pt x="4766" y="6999"/>
                    </a:lnTo>
                    <a:lnTo>
                      <a:pt x="4714" y="6999"/>
                    </a:lnTo>
                    <a:lnTo>
                      <a:pt x="4714" y="6921"/>
                    </a:lnTo>
                    <a:lnTo>
                      <a:pt x="4661" y="6921"/>
                    </a:lnTo>
                    <a:lnTo>
                      <a:pt x="4661" y="6843"/>
                    </a:lnTo>
                    <a:lnTo>
                      <a:pt x="4609" y="6843"/>
                    </a:lnTo>
                    <a:lnTo>
                      <a:pt x="4609" y="6765"/>
                    </a:lnTo>
                    <a:lnTo>
                      <a:pt x="4557" y="6765"/>
                    </a:lnTo>
                    <a:lnTo>
                      <a:pt x="4557" y="6688"/>
                    </a:lnTo>
                    <a:lnTo>
                      <a:pt x="4504" y="6688"/>
                    </a:lnTo>
                    <a:lnTo>
                      <a:pt x="4504" y="6610"/>
                    </a:lnTo>
                    <a:lnTo>
                      <a:pt x="4452" y="6610"/>
                    </a:lnTo>
                    <a:lnTo>
                      <a:pt x="4452" y="6532"/>
                    </a:lnTo>
                    <a:lnTo>
                      <a:pt x="4399" y="6532"/>
                    </a:lnTo>
                    <a:lnTo>
                      <a:pt x="4399" y="6454"/>
                    </a:lnTo>
                    <a:lnTo>
                      <a:pt x="4347" y="6454"/>
                    </a:lnTo>
                    <a:lnTo>
                      <a:pt x="4347" y="6377"/>
                    </a:lnTo>
                    <a:lnTo>
                      <a:pt x="4295" y="6377"/>
                    </a:lnTo>
                    <a:lnTo>
                      <a:pt x="4295" y="6299"/>
                    </a:lnTo>
                    <a:lnTo>
                      <a:pt x="4242" y="6299"/>
                    </a:lnTo>
                    <a:lnTo>
                      <a:pt x="4242" y="6221"/>
                    </a:lnTo>
                    <a:lnTo>
                      <a:pt x="4190" y="6221"/>
                    </a:lnTo>
                    <a:lnTo>
                      <a:pt x="4190" y="6143"/>
                    </a:lnTo>
                    <a:lnTo>
                      <a:pt x="4138" y="6143"/>
                    </a:lnTo>
                    <a:lnTo>
                      <a:pt x="4138" y="6066"/>
                    </a:lnTo>
                    <a:lnTo>
                      <a:pt x="4085" y="6066"/>
                    </a:lnTo>
                    <a:lnTo>
                      <a:pt x="4085" y="5988"/>
                    </a:lnTo>
                    <a:lnTo>
                      <a:pt x="4033" y="5988"/>
                    </a:lnTo>
                    <a:lnTo>
                      <a:pt x="4033" y="5910"/>
                    </a:lnTo>
                    <a:lnTo>
                      <a:pt x="3980" y="5910"/>
                    </a:lnTo>
                    <a:lnTo>
                      <a:pt x="3980" y="5832"/>
                    </a:lnTo>
                    <a:lnTo>
                      <a:pt x="3928" y="5832"/>
                    </a:lnTo>
                    <a:lnTo>
                      <a:pt x="3928" y="5754"/>
                    </a:lnTo>
                    <a:lnTo>
                      <a:pt x="3876" y="5754"/>
                    </a:lnTo>
                    <a:lnTo>
                      <a:pt x="3876" y="5677"/>
                    </a:lnTo>
                    <a:lnTo>
                      <a:pt x="3823" y="5677"/>
                    </a:lnTo>
                    <a:lnTo>
                      <a:pt x="3823" y="5599"/>
                    </a:lnTo>
                    <a:lnTo>
                      <a:pt x="3771" y="5599"/>
                    </a:lnTo>
                    <a:lnTo>
                      <a:pt x="3771" y="5521"/>
                    </a:lnTo>
                    <a:lnTo>
                      <a:pt x="3718" y="5521"/>
                    </a:lnTo>
                    <a:lnTo>
                      <a:pt x="3718" y="5443"/>
                    </a:lnTo>
                    <a:lnTo>
                      <a:pt x="3666" y="5443"/>
                    </a:lnTo>
                    <a:lnTo>
                      <a:pt x="3666" y="5366"/>
                    </a:lnTo>
                    <a:lnTo>
                      <a:pt x="3614" y="5366"/>
                    </a:lnTo>
                    <a:lnTo>
                      <a:pt x="3614" y="5288"/>
                    </a:lnTo>
                    <a:lnTo>
                      <a:pt x="3561" y="5288"/>
                    </a:lnTo>
                    <a:lnTo>
                      <a:pt x="3561" y="5210"/>
                    </a:lnTo>
                    <a:lnTo>
                      <a:pt x="3509" y="5210"/>
                    </a:lnTo>
                    <a:lnTo>
                      <a:pt x="3509" y="5132"/>
                    </a:lnTo>
                    <a:lnTo>
                      <a:pt x="3457" y="5132"/>
                    </a:lnTo>
                    <a:lnTo>
                      <a:pt x="3457" y="5055"/>
                    </a:lnTo>
                    <a:lnTo>
                      <a:pt x="3404" y="5055"/>
                    </a:lnTo>
                    <a:lnTo>
                      <a:pt x="3404" y="4977"/>
                    </a:lnTo>
                    <a:lnTo>
                      <a:pt x="3352" y="4977"/>
                    </a:lnTo>
                    <a:lnTo>
                      <a:pt x="3352" y="4899"/>
                    </a:lnTo>
                    <a:lnTo>
                      <a:pt x="3299" y="4899"/>
                    </a:lnTo>
                    <a:lnTo>
                      <a:pt x="3299" y="4821"/>
                    </a:lnTo>
                    <a:lnTo>
                      <a:pt x="3247" y="4821"/>
                    </a:lnTo>
                    <a:lnTo>
                      <a:pt x="3247" y="4743"/>
                    </a:lnTo>
                    <a:lnTo>
                      <a:pt x="3195" y="4743"/>
                    </a:lnTo>
                    <a:lnTo>
                      <a:pt x="3195" y="4666"/>
                    </a:lnTo>
                    <a:lnTo>
                      <a:pt x="3142" y="4666"/>
                    </a:lnTo>
                    <a:lnTo>
                      <a:pt x="3142" y="4588"/>
                    </a:lnTo>
                    <a:lnTo>
                      <a:pt x="3090" y="4588"/>
                    </a:lnTo>
                    <a:lnTo>
                      <a:pt x="3090" y="4510"/>
                    </a:lnTo>
                    <a:lnTo>
                      <a:pt x="3038" y="4510"/>
                    </a:lnTo>
                    <a:lnTo>
                      <a:pt x="3038" y="4432"/>
                    </a:lnTo>
                    <a:lnTo>
                      <a:pt x="2985" y="4432"/>
                    </a:lnTo>
                    <a:lnTo>
                      <a:pt x="2985" y="4355"/>
                    </a:lnTo>
                    <a:lnTo>
                      <a:pt x="2933" y="4355"/>
                    </a:lnTo>
                    <a:lnTo>
                      <a:pt x="2933" y="4277"/>
                    </a:lnTo>
                    <a:lnTo>
                      <a:pt x="2880" y="4277"/>
                    </a:lnTo>
                    <a:lnTo>
                      <a:pt x="2880" y="4199"/>
                    </a:lnTo>
                    <a:lnTo>
                      <a:pt x="2828" y="4199"/>
                    </a:lnTo>
                    <a:lnTo>
                      <a:pt x="2828" y="4121"/>
                    </a:lnTo>
                    <a:lnTo>
                      <a:pt x="2776" y="4121"/>
                    </a:lnTo>
                    <a:lnTo>
                      <a:pt x="2776" y="4044"/>
                    </a:lnTo>
                    <a:lnTo>
                      <a:pt x="2723" y="4044"/>
                    </a:lnTo>
                    <a:lnTo>
                      <a:pt x="2723" y="3966"/>
                    </a:lnTo>
                    <a:lnTo>
                      <a:pt x="2671" y="3966"/>
                    </a:lnTo>
                    <a:lnTo>
                      <a:pt x="2671" y="3888"/>
                    </a:lnTo>
                    <a:lnTo>
                      <a:pt x="2619" y="3888"/>
                    </a:lnTo>
                    <a:lnTo>
                      <a:pt x="2619" y="3810"/>
                    </a:lnTo>
                    <a:lnTo>
                      <a:pt x="2566" y="3810"/>
                    </a:lnTo>
                    <a:lnTo>
                      <a:pt x="2566" y="3732"/>
                    </a:lnTo>
                    <a:lnTo>
                      <a:pt x="2514" y="3732"/>
                    </a:lnTo>
                    <a:lnTo>
                      <a:pt x="2514" y="3655"/>
                    </a:lnTo>
                    <a:lnTo>
                      <a:pt x="2461" y="3655"/>
                    </a:lnTo>
                    <a:lnTo>
                      <a:pt x="2461" y="3577"/>
                    </a:lnTo>
                    <a:lnTo>
                      <a:pt x="2409" y="3577"/>
                    </a:lnTo>
                    <a:lnTo>
                      <a:pt x="2409" y="3499"/>
                    </a:lnTo>
                    <a:lnTo>
                      <a:pt x="2357" y="3499"/>
                    </a:lnTo>
                    <a:lnTo>
                      <a:pt x="2357" y="3421"/>
                    </a:lnTo>
                    <a:lnTo>
                      <a:pt x="2304" y="3421"/>
                    </a:lnTo>
                    <a:lnTo>
                      <a:pt x="2304" y="3344"/>
                    </a:lnTo>
                    <a:lnTo>
                      <a:pt x="2252" y="3344"/>
                    </a:lnTo>
                    <a:lnTo>
                      <a:pt x="2252" y="3266"/>
                    </a:lnTo>
                    <a:lnTo>
                      <a:pt x="2199" y="3266"/>
                    </a:lnTo>
                    <a:lnTo>
                      <a:pt x="2199" y="3188"/>
                    </a:lnTo>
                    <a:lnTo>
                      <a:pt x="2147" y="3188"/>
                    </a:lnTo>
                    <a:lnTo>
                      <a:pt x="2147" y="3110"/>
                    </a:lnTo>
                    <a:lnTo>
                      <a:pt x="2095" y="3110"/>
                    </a:lnTo>
                    <a:lnTo>
                      <a:pt x="2095" y="3033"/>
                    </a:lnTo>
                    <a:lnTo>
                      <a:pt x="2042" y="3033"/>
                    </a:lnTo>
                    <a:lnTo>
                      <a:pt x="2042" y="2955"/>
                    </a:lnTo>
                    <a:lnTo>
                      <a:pt x="1990" y="2955"/>
                    </a:lnTo>
                    <a:lnTo>
                      <a:pt x="1990" y="2877"/>
                    </a:lnTo>
                    <a:lnTo>
                      <a:pt x="1938" y="2877"/>
                    </a:lnTo>
                    <a:lnTo>
                      <a:pt x="1938" y="2799"/>
                    </a:lnTo>
                    <a:lnTo>
                      <a:pt x="1885" y="2799"/>
                    </a:lnTo>
                    <a:lnTo>
                      <a:pt x="1885" y="2721"/>
                    </a:lnTo>
                    <a:lnTo>
                      <a:pt x="1833" y="2721"/>
                    </a:lnTo>
                    <a:lnTo>
                      <a:pt x="1833" y="2644"/>
                    </a:lnTo>
                    <a:lnTo>
                      <a:pt x="1780" y="2644"/>
                    </a:lnTo>
                    <a:lnTo>
                      <a:pt x="1780" y="2566"/>
                    </a:lnTo>
                    <a:lnTo>
                      <a:pt x="1728" y="2566"/>
                    </a:lnTo>
                    <a:lnTo>
                      <a:pt x="1728" y="2488"/>
                    </a:lnTo>
                    <a:lnTo>
                      <a:pt x="1676" y="2488"/>
                    </a:lnTo>
                    <a:lnTo>
                      <a:pt x="1676" y="2410"/>
                    </a:lnTo>
                    <a:lnTo>
                      <a:pt x="1623" y="2410"/>
                    </a:lnTo>
                    <a:lnTo>
                      <a:pt x="1623" y="2333"/>
                    </a:lnTo>
                    <a:lnTo>
                      <a:pt x="1571" y="2333"/>
                    </a:lnTo>
                    <a:lnTo>
                      <a:pt x="1571" y="2255"/>
                    </a:lnTo>
                    <a:lnTo>
                      <a:pt x="1519" y="2255"/>
                    </a:lnTo>
                    <a:lnTo>
                      <a:pt x="1519" y="2177"/>
                    </a:lnTo>
                    <a:lnTo>
                      <a:pt x="1466" y="2177"/>
                    </a:lnTo>
                    <a:lnTo>
                      <a:pt x="1466" y="2099"/>
                    </a:lnTo>
                    <a:lnTo>
                      <a:pt x="1414" y="2099"/>
                    </a:lnTo>
                    <a:lnTo>
                      <a:pt x="1414" y="2022"/>
                    </a:lnTo>
                    <a:lnTo>
                      <a:pt x="1361" y="2022"/>
                    </a:lnTo>
                    <a:lnTo>
                      <a:pt x="1361" y="1944"/>
                    </a:lnTo>
                    <a:lnTo>
                      <a:pt x="1309" y="1944"/>
                    </a:lnTo>
                    <a:lnTo>
                      <a:pt x="1309" y="1866"/>
                    </a:lnTo>
                    <a:lnTo>
                      <a:pt x="1257" y="1866"/>
                    </a:lnTo>
                    <a:lnTo>
                      <a:pt x="1257" y="1788"/>
                    </a:lnTo>
                    <a:lnTo>
                      <a:pt x="1204" y="1788"/>
                    </a:lnTo>
                    <a:lnTo>
                      <a:pt x="1204" y="1710"/>
                    </a:lnTo>
                    <a:lnTo>
                      <a:pt x="1152" y="1710"/>
                    </a:lnTo>
                    <a:lnTo>
                      <a:pt x="1152" y="1633"/>
                    </a:lnTo>
                    <a:lnTo>
                      <a:pt x="1099" y="1633"/>
                    </a:lnTo>
                    <a:lnTo>
                      <a:pt x="1099" y="1555"/>
                    </a:lnTo>
                    <a:lnTo>
                      <a:pt x="1047" y="1555"/>
                    </a:lnTo>
                    <a:lnTo>
                      <a:pt x="1047" y="1477"/>
                    </a:lnTo>
                    <a:lnTo>
                      <a:pt x="995" y="1477"/>
                    </a:lnTo>
                    <a:lnTo>
                      <a:pt x="995" y="1399"/>
                    </a:lnTo>
                    <a:lnTo>
                      <a:pt x="942" y="1399"/>
                    </a:lnTo>
                    <a:lnTo>
                      <a:pt x="942" y="1322"/>
                    </a:lnTo>
                    <a:lnTo>
                      <a:pt x="890" y="1322"/>
                    </a:lnTo>
                    <a:lnTo>
                      <a:pt x="890" y="1244"/>
                    </a:lnTo>
                    <a:lnTo>
                      <a:pt x="838" y="1244"/>
                    </a:lnTo>
                    <a:lnTo>
                      <a:pt x="838" y="1166"/>
                    </a:lnTo>
                    <a:lnTo>
                      <a:pt x="785" y="1166"/>
                    </a:lnTo>
                    <a:lnTo>
                      <a:pt x="785" y="1088"/>
                    </a:lnTo>
                    <a:lnTo>
                      <a:pt x="733" y="1088"/>
                    </a:lnTo>
                    <a:lnTo>
                      <a:pt x="733" y="1011"/>
                    </a:lnTo>
                    <a:lnTo>
                      <a:pt x="680" y="1011"/>
                    </a:lnTo>
                    <a:lnTo>
                      <a:pt x="680" y="933"/>
                    </a:lnTo>
                    <a:lnTo>
                      <a:pt x="628" y="933"/>
                    </a:lnTo>
                    <a:lnTo>
                      <a:pt x="628" y="855"/>
                    </a:lnTo>
                    <a:lnTo>
                      <a:pt x="576" y="855"/>
                    </a:lnTo>
                    <a:lnTo>
                      <a:pt x="576" y="777"/>
                    </a:lnTo>
                    <a:lnTo>
                      <a:pt x="523" y="777"/>
                    </a:lnTo>
                    <a:lnTo>
                      <a:pt x="523" y="699"/>
                    </a:lnTo>
                    <a:lnTo>
                      <a:pt x="471" y="699"/>
                    </a:lnTo>
                    <a:lnTo>
                      <a:pt x="471" y="622"/>
                    </a:lnTo>
                    <a:lnTo>
                      <a:pt x="419" y="622"/>
                    </a:lnTo>
                    <a:lnTo>
                      <a:pt x="419" y="544"/>
                    </a:lnTo>
                    <a:lnTo>
                      <a:pt x="366" y="544"/>
                    </a:lnTo>
                    <a:lnTo>
                      <a:pt x="366" y="466"/>
                    </a:lnTo>
                    <a:lnTo>
                      <a:pt x="314" y="466"/>
                    </a:lnTo>
                    <a:lnTo>
                      <a:pt x="314" y="388"/>
                    </a:lnTo>
                    <a:lnTo>
                      <a:pt x="261" y="388"/>
                    </a:lnTo>
                    <a:lnTo>
                      <a:pt x="261" y="311"/>
                    </a:lnTo>
                    <a:lnTo>
                      <a:pt x="209" y="311"/>
                    </a:lnTo>
                    <a:lnTo>
                      <a:pt x="209" y="233"/>
                    </a:lnTo>
                    <a:lnTo>
                      <a:pt x="157" y="233"/>
                    </a:lnTo>
                    <a:lnTo>
                      <a:pt x="157" y="155"/>
                    </a:lnTo>
                    <a:lnTo>
                      <a:pt x="104" y="155"/>
                    </a:lnTo>
                    <a:lnTo>
                      <a:pt x="104" y="77"/>
                    </a:lnTo>
                    <a:lnTo>
                      <a:pt x="52" y="77"/>
                    </a:lnTo>
                    <a:lnTo>
                      <a:pt x="52" y="0"/>
                    </a:lnTo>
                    <a:lnTo>
                      <a:pt x="0" y="0"/>
                    </a:lnTo>
                  </a:path>
                </a:pathLst>
              </a:custGeom>
              <a:noFill/>
              <a:ln w="11113">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64393" name="Line 277"/>
              <p:cNvSpPr>
                <a:spLocks noChangeShapeType="1"/>
              </p:cNvSpPr>
              <p:nvPr/>
            </p:nvSpPr>
            <p:spPr bwMode="auto">
              <a:xfrm>
                <a:off x="487" y="2377"/>
                <a:ext cx="1284"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394" name="Line 278"/>
              <p:cNvSpPr>
                <a:spLocks noChangeShapeType="1"/>
              </p:cNvSpPr>
              <p:nvPr/>
            </p:nvSpPr>
            <p:spPr bwMode="auto">
              <a:xfrm>
                <a:off x="487" y="2377"/>
                <a:ext cx="1" cy="3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395" name="Line 279"/>
              <p:cNvSpPr>
                <a:spLocks noChangeShapeType="1"/>
              </p:cNvSpPr>
              <p:nvPr/>
            </p:nvSpPr>
            <p:spPr bwMode="auto">
              <a:xfrm>
                <a:off x="487" y="2377"/>
                <a:ext cx="1" cy="54"/>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396" name="Rectangle 280"/>
              <p:cNvSpPr>
                <a:spLocks noChangeArrowheads="1"/>
              </p:cNvSpPr>
              <p:nvPr/>
            </p:nvSpPr>
            <p:spPr bwMode="auto">
              <a:xfrm>
                <a:off x="416" y="2431"/>
                <a:ext cx="142"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ctr" eaLnBrk="1" hangingPunct="1"/>
                <a:r>
                  <a:rPr lang="en-US" altLang="en-US" sz="1600">
                    <a:latin typeface="MS Sans Serif" charset="0"/>
                  </a:rPr>
                  <a:t>10</a:t>
                </a:r>
                <a:endParaRPr lang="en-US" altLang="en-US" sz="1600">
                  <a:latin typeface="Times New Roman" panose="02020603050405020304" pitchFamily="18" charset="0"/>
                </a:endParaRPr>
              </a:p>
            </p:txBody>
          </p:sp>
          <p:sp>
            <p:nvSpPr>
              <p:cNvPr id="264397" name="Line 281"/>
              <p:cNvSpPr>
                <a:spLocks noChangeShapeType="1"/>
              </p:cNvSpPr>
              <p:nvPr/>
            </p:nvSpPr>
            <p:spPr bwMode="auto">
              <a:xfrm>
                <a:off x="551" y="2377"/>
                <a:ext cx="1" cy="3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398" name="Line 282"/>
              <p:cNvSpPr>
                <a:spLocks noChangeShapeType="1"/>
              </p:cNvSpPr>
              <p:nvPr/>
            </p:nvSpPr>
            <p:spPr bwMode="auto">
              <a:xfrm>
                <a:off x="616" y="2377"/>
                <a:ext cx="1" cy="3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399" name="Line 283"/>
              <p:cNvSpPr>
                <a:spLocks noChangeShapeType="1"/>
              </p:cNvSpPr>
              <p:nvPr/>
            </p:nvSpPr>
            <p:spPr bwMode="auto">
              <a:xfrm>
                <a:off x="680" y="2377"/>
                <a:ext cx="1" cy="3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400" name="Line 284"/>
              <p:cNvSpPr>
                <a:spLocks noChangeShapeType="1"/>
              </p:cNvSpPr>
              <p:nvPr/>
            </p:nvSpPr>
            <p:spPr bwMode="auto">
              <a:xfrm>
                <a:off x="744" y="2377"/>
                <a:ext cx="1" cy="3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401" name="Line 285"/>
              <p:cNvSpPr>
                <a:spLocks noChangeShapeType="1"/>
              </p:cNvSpPr>
              <p:nvPr/>
            </p:nvSpPr>
            <p:spPr bwMode="auto">
              <a:xfrm>
                <a:off x="808" y="2377"/>
                <a:ext cx="1" cy="3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402" name="Line 286"/>
              <p:cNvSpPr>
                <a:spLocks noChangeShapeType="1"/>
              </p:cNvSpPr>
              <p:nvPr/>
            </p:nvSpPr>
            <p:spPr bwMode="auto">
              <a:xfrm>
                <a:off x="872" y="2377"/>
                <a:ext cx="1" cy="3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403" name="Line 287"/>
              <p:cNvSpPr>
                <a:spLocks noChangeShapeType="1"/>
              </p:cNvSpPr>
              <p:nvPr/>
            </p:nvSpPr>
            <p:spPr bwMode="auto">
              <a:xfrm>
                <a:off x="936" y="2377"/>
                <a:ext cx="1" cy="3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404" name="Line 288"/>
              <p:cNvSpPr>
                <a:spLocks noChangeShapeType="1"/>
              </p:cNvSpPr>
              <p:nvPr/>
            </p:nvSpPr>
            <p:spPr bwMode="auto">
              <a:xfrm>
                <a:off x="1001" y="2377"/>
                <a:ext cx="1" cy="3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405" name="Line 289"/>
              <p:cNvSpPr>
                <a:spLocks noChangeShapeType="1"/>
              </p:cNvSpPr>
              <p:nvPr/>
            </p:nvSpPr>
            <p:spPr bwMode="auto">
              <a:xfrm>
                <a:off x="1065" y="2377"/>
                <a:ext cx="1" cy="3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406" name="Line 290"/>
              <p:cNvSpPr>
                <a:spLocks noChangeShapeType="1"/>
              </p:cNvSpPr>
              <p:nvPr/>
            </p:nvSpPr>
            <p:spPr bwMode="auto">
              <a:xfrm>
                <a:off x="1129" y="2377"/>
                <a:ext cx="1" cy="3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407" name="Line 291"/>
              <p:cNvSpPr>
                <a:spLocks noChangeShapeType="1"/>
              </p:cNvSpPr>
              <p:nvPr/>
            </p:nvSpPr>
            <p:spPr bwMode="auto">
              <a:xfrm>
                <a:off x="1129" y="2377"/>
                <a:ext cx="1" cy="54"/>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408" name="Rectangle 292"/>
              <p:cNvSpPr>
                <a:spLocks noChangeArrowheads="1"/>
              </p:cNvSpPr>
              <p:nvPr/>
            </p:nvSpPr>
            <p:spPr bwMode="auto">
              <a:xfrm>
                <a:off x="1058" y="2431"/>
                <a:ext cx="142"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ctr" eaLnBrk="1" hangingPunct="1"/>
                <a:r>
                  <a:rPr lang="en-US" altLang="en-US" sz="1600">
                    <a:latin typeface="MS Sans Serif" charset="0"/>
                  </a:rPr>
                  <a:t>20</a:t>
                </a:r>
                <a:endParaRPr lang="en-US" altLang="en-US" sz="1600">
                  <a:latin typeface="Times New Roman" panose="02020603050405020304" pitchFamily="18" charset="0"/>
                </a:endParaRPr>
              </a:p>
            </p:txBody>
          </p:sp>
          <p:sp>
            <p:nvSpPr>
              <p:cNvPr id="264409" name="Line 293"/>
              <p:cNvSpPr>
                <a:spLocks noChangeShapeType="1"/>
              </p:cNvSpPr>
              <p:nvPr/>
            </p:nvSpPr>
            <p:spPr bwMode="auto">
              <a:xfrm>
                <a:off x="1193" y="2377"/>
                <a:ext cx="1" cy="3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410" name="Line 294"/>
              <p:cNvSpPr>
                <a:spLocks noChangeShapeType="1"/>
              </p:cNvSpPr>
              <p:nvPr/>
            </p:nvSpPr>
            <p:spPr bwMode="auto">
              <a:xfrm>
                <a:off x="1257" y="2377"/>
                <a:ext cx="1" cy="3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411" name="Line 295"/>
              <p:cNvSpPr>
                <a:spLocks noChangeShapeType="1"/>
              </p:cNvSpPr>
              <p:nvPr/>
            </p:nvSpPr>
            <p:spPr bwMode="auto">
              <a:xfrm>
                <a:off x="1321" y="2377"/>
                <a:ext cx="1" cy="3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412" name="Line 296"/>
              <p:cNvSpPr>
                <a:spLocks noChangeShapeType="1"/>
              </p:cNvSpPr>
              <p:nvPr/>
            </p:nvSpPr>
            <p:spPr bwMode="auto">
              <a:xfrm>
                <a:off x="1386" y="2377"/>
                <a:ext cx="1" cy="3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413" name="Line 297"/>
              <p:cNvSpPr>
                <a:spLocks noChangeShapeType="1"/>
              </p:cNvSpPr>
              <p:nvPr/>
            </p:nvSpPr>
            <p:spPr bwMode="auto">
              <a:xfrm>
                <a:off x="1450" y="2377"/>
                <a:ext cx="1" cy="3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414" name="Line 298"/>
              <p:cNvSpPr>
                <a:spLocks noChangeShapeType="1"/>
              </p:cNvSpPr>
              <p:nvPr/>
            </p:nvSpPr>
            <p:spPr bwMode="auto">
              <a:xfrm>
                <a:off x="1514" y="2377"/>
                <a:ext cx="1" cy="3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415" name="Line 299"/>
              <p:cNvSpPr>
                <a:spLocks noChangeShapeType="1"/>
              </p:cNvSpPr>
              <p:nvPr/>
            </p:nvSpPr>
            <p:spPr bwMode="auto">
              <a:xfrm>
                <a:off x="1578" y="2377"/>
                <a:ext cx="1" cy="3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416" name="Line 300"/>
              <p:cNvSpPr>
                <a:spLocks noChangeShapeType="1"/>
              </p:cNvSpPr>
              <p:nvPr/>
            </p:nvSpPr>
            <p:spPr bwMode="auto">
              <a:xfrm>
                <a:off x="1642" y="2377"/>
                <a:ext cx="1" cy="3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417" name="Line 301"/>
              <p:cNvSpPr>
                <a:spLocks noChangeShapeType="1"/>
              </p:cNvSpPr>
              <p:nvPr/>
            </p:nvSpPr>
            <p:spPr bwMode="auto">
              <a:xfrm>
                <a:off x="1706" y="2377"/>
                <a:ext cx="1" cy="3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418" name="Line 302"/>
              <p:cNvSpPr>
                <a:spLocks noChangeShapeType="1"/>
              </p:cNvSpPr>
              <p:nvPr/>
            </p:nvSpPr>
            <p:spPr bwMode="auto">
              <a:xfrm>
                <a:off x="1771" y="2377"/>
                <a:ext cx="1" cy="3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419" name="Line 303"/>
              <p:cNvSpPr>
                <a:spLocks noChangeShapeType="1"/>
              </p:cNvSpPr>
              <p:nvPr/>
            </p:nvSpPr>
            <p:spPr bwMode="auto">
              <a:xfrm>
                <a:off x="1771" y="2377"/>
                <a:ext cx="1" cy="54"/>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420" name="Rectangle 304"/>
              <p:cNvSpPr>
                <a:spLocks noChangeArrowheads="1"/>
              </p:cNvSpPr>
              <p:nvPr/>
            </p:nvSpPr>
            <p:spPr bwMode="auto">
              <a:xfrm>
                <a:off x="1700" y="2431"/>
                <a:ext cx="142"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ctr" eaLnBrk="1" hangingPunct="1"/>
                <a:r>
                  <a:rPr lang="en-US" altLang="en-US" sz="1600">
                    <a:latin typeface="MS Sans Serif" charset="0"/>
                  </a:rPr>
                  <a:t>30</a:t>
                </a:r>
                <a:endParaRPr lang="en-US" altLang="en-US" sz="1600">
                  <a:latin typeface="Times New Roman" panose="02020603050405020304" pitchFamily="18" charset="0"/>
                </a:endParaRPr>
              </a:p>
            </p:txBody>
          </p:sp>
          <p:sp>
            <p:nvSpPr>
              <p:cNvPr id="264421" name="Line 305"/>
              <p:cNvSpPr>
                <a:spLocks noChangeShapeType="1"/>
              </p:cNvSpPr>
              <p:nvPr/>
            </p:nvSpPr>
            <p:spPr bwMode="auto">
              <a:xfrm flipV="1">
                <a:off x="487" y="1250"/>
                <a:ext cx="1" cy="11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422" name="Line 306"/>
              <p:cNvSpPr>
                <a:spLocks noChangeShapeType="1"/>
              </p:cNvSpPr>
              <p:nvPr/>
            </p:nvSpPr>
            <p:spPr bwMode="auto">
              <a:xfrm flipH="1">
                <a:off x="439" y="2377"/>
                <a:ext cx="48"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423" name="Line 307"/>
              <p:cNvSpPr>
                <a:spLocks noChangeShapeType="1"/>
              </p:cNvSpPr>
              <p:nvPr/>
            </p:nvSpPr>
            <p:spPr bwMode="auto">
              <a:xfrm flipH="1">
                <a:off x="427" y="2377"/>
                <a:ext cx="60"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424" name="Rectangle 308"/>
              <p:cNvSpPr>
                <a:spLocks noChangeArrowheads="1"/>
              </p:cNvSpPr>
              <p:nvPr/>
            </p:nvSpPr>
            <p:spPr bwMode="auto">
              <a:xfrm>
                <a:off x="323" y="2327"/>
                <a:ext cx="71"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ctr" eaLnBrk="1" hangingPunct="1"/>
                <a:r>
                  <a:rPr lang="en-US" altLang="en-US" sz="1600">
                    <a:latin typeface="MS Sans Serif" charset="0"/>
                  </a:rPr>
                  <a:t>0</a:t>
                </a:r>
                <a:endParaRPr lang="en-US" altLang="en-US" sz="1600">
                  <a:latin typeface="Times New Roman" panose="02020603050405020304" pitchFamily="18" charset="0"/>
                </a:endParaRPr>
              </a:p>
            </p:txBody>
          </p:sp>
          <p:sp>
            <p:nvSpPr>
              <p:cNvPr id="264425" name="Line 309"/>
              <p:cNvSpPr>
                <a:spLocks noChangeShapeType="1"/>
              </p:cNvSpPr>
              <p:nvPr/>
            </p:nvSpPr>
            <p:spPr bwMode="auto">
              <a:xfrm flipH="1">
                <a:off x="439" y="2265"/>
                <a:ext cx="48"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426" name="Line 310"/>
              <p:cNvSpPr>
                <a:spLocks noChangeShapeType="1"/>
              </p:cNvSpPr>
              <p:nvPr/>
            </p:nvSpPr>
            <p:spPr bwMode="auto">
              <a:xfrm flipH="1">
                <a:off x="439" y="2152"/>
                <a:ext cx="48"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427" name="Line 311"/>
              <p:cNvSpPr>
                <a:spLocks noChangeShapeType="1"/>
              </p:cNvSpPr>
              <p:nvPr/>
            </p:nvSpPr>
            <p:spPr bwMode="auto">
              <a:xfrm flipH="1">
                <a:off x="439" y="2039"/>
                <a:ext cx="48"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428" name="Line 312"/>
              <p:cNvSpPr>
                <a:spLocks noChangeShapeType="1"/>
              </p:cNvSpPr>
              <p:nvPr/>
            </p:nvSpPr>
            <p:spPr bwMode="auto">
              <a:xfrm flipH="1">
                <a:off x="439" y="1927"/>
                <a:ext cx="48"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429" name="Line 313"/>
              <p:cNvSpPr>
                <a:spLocks noChangeShapeType="1"/>
              </p:cNvSpPr>
              <p:nvPr/>
            </p:nvSpPr>
            <p:spPr bwMode="auto">
              <a:xfrm flipH="1">
                <a:off x="439" y="1814"/>
                <a:ext cx="48"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430" name="Line 314"/>
              <p:cNvSpPr>
                <a:spLocks noChangeShapeType="1"/>
              </p:cNvSpPr>
              <p:nvPr/>
            </p:nvSpPr>
            <p:spPr bwMode="auto">
              <a:xfrm flipH="1">
                <a:off x="427" y="1814"/>
                <a:ext cx="60"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431" name="Line 315"/>
              <p:cNvSpPr>
                <a:spLocks noChangeShapeType="1"/>
              </p:cNvSpPr>
              <p:nvPr/>
            </p:nvSpPr>
            <p:spPr bwMode="auto">
              <a:xfrm flipH="1">
                <a:off x="439" y="1701"/>
                <a:ext cx="48"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432" name="Line 316"/>
              <p:cNvSpPr>
                <a:spLocks noChangeShapeType="1"/>
              </p:cNvSpPr>
              <p:nvPr/>
            </p:nvSpPr>
            <p:spPr bwMode="auto">
              <a:xfrm flipH="1">
                <a:off x="439" y="1589"/>
                <a:ext cx="48"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433" name="Line 317"/>
              <p:cNvSpPr>
                <a:spLocks noChangeShapeType="1"/>
              </p:cNvSpPr>
              <p:nvPr/>
            </p:nvSpPr>
            <p:spPr bwMode="auto">
              <a:xfrm flipH="1">
                <a:off x="439" y="1476"/>
                <a:ext cx="48"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434" name="Line 318"/>
              <p:cNvSpPr>
                <a:spLocks noChangeShapeType="1"/>
              </p:cNvSpPr>
              <p:nvPr/>
            </p:nvSpPr>
            <p:spPr bwMode="auto">
              <a:xfrm flipH="1">
                <a:off x="439" y="1363"/>
                <a:ext cx="48"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435" name="Line 319"/>
              <p:cNvSpPr>
                <a:spLocks noChangeShapeType="1"/>
              </p:cNvSpPr>
              <p:nvPr/>
            </p:nvSpPr>
            <p:spPr bwMode="auto">
              <a:xfrm flipH="1">
                <a:off x="439" y="1251"/>
                <a:ext cx="48"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436" name="Line 320"/>
              <p:cNvSpPr>
                <a:spLocks noChangeShapeType="1"/>
              </p:cNvSpPr>
              <p:nvPr/>
            </p:nvSpPr>
            <p:spPr bwMode="auto">
              <a:xfrm flipH="1">
                <a:off x="427" y="1251"/>
                <a:ext cx="60"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437" name="Rectangle 321"/>
              <p:cNvSpPr>
                <a:spLocks noChangeArrowheads="1"/>
              </p:cNvSpPr>
              <p:nvPr/>
            </p:nvSpPr>
            <p:spPr bwMode="auto">
              <a:xfrm>
                <a:off x="323" y="1200"/>
                <a:ext cx="71"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ctr" eaLnBrk="1" hangingPunct="1"/>
                <a:r>
                  <a:rPr lang="en-US" altLang="en-US" sz="1600">
                    <a:latin typeface="MS Sans Serif" charset="0"/>
                  </a:rPr>
                  <a:t>1</a:t>
                </a:r>
                <a:endParaRPr lang="en-US" altLang="en-US" sz="1600">
                  <a:latin typeface="Times New Roman" panose="02020603050405020304" pitchFamily="18" charset="0"/>
                </a:endParaRPr>
              </a:p>
            </p:txBody>
          </p:sp>
          <p:sp>
            <p:nvSpPr>
              <p:cNvPr id="264438" name="Freeform 322"/>
              <p:cNvSpPr>
                <a:spLocks/>
              </p:cNvSpPr>
              <p:nvPr/>
            </p:nvSpPr>
            <p:spPr bwMode="auto">
              <a:xfrm flipV="1">
                <a:off x="798" y="1250"/>
                <a:ext cx="661" cy="1127"/>
              </a:xfrm>
              <a:custGeom>
                <a:avLst/>
                <a:gdLst>
                  <a:gd name="T0" fmla="*/ 0 w 3497"/>
                  <a:gd name="T1" fmla="*/ 0 h 7777"/>
                  <a:gd name="T2" fmla="*/ 0 w 3497"/>
                  <a:gd name="T3" fmla="*/ 0 h 7777"/>
                  <a:gd name="T4" fmla="*/ 0 w 3497"/>
                  <a:gd name="T5" fmla="*/ 0 h 7777"/>
                  <a:gd name="T6" fmla="*/ 0 w 3497"/>
                  <a:gd name="T7" fmla="*/ 0 h 7777"/>
                  <a:gd name="T8" fmla="*/ 0 w 3497"/>
                  <a:gd name="T9" fmla="*/ 0 h 7777"/>
                  <a:gd name="T10" fmla="*/ 0 w 3497"/>
                  <a:gd name="T11" fmla="*/ 0 h 7777"/>
                  <a:gd name="T12" fmla="*/ 0 w 3497"/>
                  <a:gd name="T13" fmla="*/ 0 h 7777"/>
                  <a:gd name="T14" fmla="*/ 0 w 3497"/>
                  <a:gd name="T15" fmla="*/ 0 h 7777"/>
                  <a:gd name="T16" fmla="*/ 0 w 3497"/>
                  <a:gd name="T17" fmla="*/ 0 h 7777"/>
                  <a:gd name="T18" fmla="*/ 0 w 3497"/>
                  <a:gd name="T19" fmla="*/ 0 h 7777"/>
                  <a:gd name="T20" fmla="*/ 0 w 3497"/>
                  <a:gd name="T21" fmla="*/ 0 h 7777"/>
                  <a:gd name="T22" fmla="*/ 0 w 3497"/>
                  <a:gd name="T23" fmla="*/ 0 h 7777"/>
                  <a:gd name="T24" fmla="*/ 0 w 3497"/>
                  <a:gd name="T25" fmla="*/ 0 h 7777"/>
                  <a:gd name="T26" fmla="*/ 0 w 3497"/>
                  <a:gd name="T27" fmla="*/ 0 h 7777"/>
                  <a:gd name="T28" fmla="*/ 0 w 3497"/>
                  <a:gd name="T29" fmla="*/ 0 h 7777"/>
                  <a:gd name="T30" fmla="*/ 0 w 3497"/>
                  <a:gd name="T31" fmla="*/ 0 h 7777"/>
                  <a:gd name="T32" fmla="*/ 0 w 3497"/>
                  <a:gd name="T33" fmla="*/ 0 h 7777"/>
                  <a:gd name="T34" fmla="*/ 0 w 3497"/>
                  <a:gd name="T35" fmla="*/ 0 h 7777"/>
                  <a:gd name="T36" fmla="*/ 0 w 3497"/>
                  <a:gd name="T37" fmla="*/ 0 h 7777"/>
                  <a:gd name="T38" fmla="*/ 0 w 3497"/>
                  <a:gd name="T39" fmla="*/ 0 h 7777"/>
                  <a:gd name="T40" fmla="*/ 0 w 3497"/>
                  <a:gd name="T41" fmla="*/ 0 h 7777"/>
                  <a:gd name="T42" fmla="*/ 0 w 3497"/>
                  <a:gd name="T43" fmla="*/ 0 h 7777"/>
                  <a:gd name="T44" fmla="*/ 0 w 3497"/>
                  <a:gd name="T45" fmla="*/ 0 h 7777"/>
                  <a:gd name="T46" fmla="*/ 0 w 3497"/>
                  <a:gd name="T47" fmla="*/ 0 h 7777"/>
                  <a:gd name="T48" fmla="*/ 0 w 3497"/>
                  <a:gd name="T49" fmla="*/ 0 h 7777"/>
                  <a:gd name="T50" fmla="*/ 0 w 3497"/>
                  <a:gd name="T51" fmla="*/ 0 h 7777"/>
                  <a:gd name="T52" fmla="*/ 0 w 3497"/>
                  <a:gd name="T53" fmla="*/ 0 h 7777"/>
                  <a:gd name="T54" fmla="*/ 0 w 3497"/>
                  <a:gd name="T55" fmla="*/ 0 h 7777"/>
                  <a:gd name="T56" fmla="*/ 0 w 3497"/>
                  <a:gd name="T57" fmla="*/ 0 h 7777"/>
                  <a:gd name="T58" fmla="*/ 0 w 3497"/>
                  <a:gd name="T59" fmla="*/ 0 h 7777"/>
                  <a:gd name="T60" fmla="*/ 0 w 3497"/>
                  <a:gd name="T61" fmla="*/ 0 h 7777"/>
                  <a:gd name="T62" fmla="*/ 0 w 3497"/>
                  <a:gd name="T63" fmla="*/ 0 h 7777"/>
                  <a:gd name="T64" fmla="*/ 0 w 3497"/>
                  <a:gd name="T65" fmla="*/ 0 h 7777"/>
                  <a:gd name="T66" fmla="*/ 0 w 3497"/>
                  <a:gd name="T67" fmla="*/ 0 h 7777"/>
                  <a:gd name="T68" fmla="*/ 0 w 3497"/>
                  <a:gd name="T69" fmla="*/ 0 h 7777"/>
                  <a:gd name="T70" fmla="*/ 0 w 3497"/>
                  <a:gd name="T71" fmla="*/ 0 h 7777"/>
                  <a:gd name="T72" fmla="*/ 0 w 3497"/>
                  <a:gd name="T73" fmla="*/ 0 h 7777"/>
                  <a:gd name="T74" fmla="*/ 0 w 3497"/>
                  <a:gd name="T75" fmla="*/ 0 h 7777"/>
                  <a:gd name="T76" fmla="*/ 0 w 3497"/>
                  <a:gd name="T77" fmla="*/ 0 h 7777"/>
                  <a:gd name="T78" fmla="*/ 0 w 3497"/>
                  <a:gd name="T79" fmla="*/ 0 h 7777"/>
                  <a:gd name="T80" fmla="*/ 0 w 3497"/>
                  <a:gd name="T81" fmla="*/ 0 h 7777"/>
                  <a:gd name="T82" fmla="*/ 0 w 3497"/>
                  <a:gd name="T83" fmla="*/ 0 h 7777"/>
                  <a:gd name="T84" fmla="*/ 0 w 3497"/>
                  <a:gd name="T85" fmla="*/ 0 h 7777"/>
                  <a:gd name="T86" fmla="*/ 0 w 3497"/>
                  <a:gd name="T87" fmla="*/ 0 h 7777"/>
                  <a:gd name="T88" fmla="*/ 0 w 3497"/>
                  <a:gd name="T89" fmla="*/ 0 h 7777"/>
                  <a:gd name="T90" fmla="*/ 0 w 3497"/>
                  <a:gd name="T91" fmla="*/ 0 h 7777"/>
                  <a:gd name="T92" fmla="*/ 0 w 3497"/>
                  <a:gd name="T93" fmla="*/ 0 h 7777"/>
                  <a:gd name="T94" fmla="*/ 0 w 3497"/>
                  <a:gd name="T95" fmla="*/ 0 h 7777"/>
                  <a:gd name="T96" fmla="*/ 0 w 3497"/>
                  <a:gd name="T97" fmla="*/ 0 h 7777"/>
                  <a:gd name="T98" fmla="*/ 0 w 3497"/>
                  <a:gd name="T99" fmla="*/ 0 h 7777"/>
                  <a:gd name="T100" fmla="*/ 0 w 3497"/>
                  <a:gd name="T101" fmla="*/ 0 h 7777"/>
                  <a:gd name="T102" fmla="*/ 0 w 3497"/>
                  <a:gd name="T103" fmla="*/ 0 h 7777"/>
                  <a:gd name="T104" fmla="*/ 0 w 3497"/>
                  <a:gd name="T105" fmla="*/ 0 h 7777"/>
                  <a:gd name="T106" fmla="*/ 0 w 3497"/>
                  <a:gd name="T107" fmla="*/ 0 h 7777"/>
                  <a:gd name="T108" fmla="*/ 0 w 3497"/>
                  <a:gd name="T109" fmla="*/ 0 h 7777"/>
                  <a:gd name="T110" fmla="*/ 0 w 3497"/>
                  <a:gd name="T111" fmla="*/ 0 h 7777"/>
                  <a:gd name="T112" fmla="*/ 0 w 3497"/>
                  <a:gd name="T113" fmla="*/ 0 h 7777"/>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3497"/>
                  <a:gd name="T172" fmla="*/ 0 h 7777"/>
                  <a:gd name="T173" fmla="*/ 3497 w 3497"/>
                  <a:gd name="T174" fmla="*/ 7777 h 7777"/>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3497" h="7777">
                    <a:moveTo>
                      <a:pt x="0" y="0"/>
                    </a:moveTo>
                    <a:lnTo>
                      <a:pt x="0" y="0"/>
                    </a:lnTo>
                    <a:lnTo>
                      <a:pt x="0" y="77"/>
                    </a:lnTo>
                    <a:lnTo>
                      <a:pt x="169" y="77"/>
                    </a:lnTo>
                    <a:lnTo>
                      <a:pt x="169" y="155"/>
                    </a:lnTo>
                    <a:lnTo>
                      <a:pt x="354" y="155"/>
                    </a:lnTo>
                    <a:lnTo>
                      <a:pt x="354" y="233"/>
                    </a:lnTo>
                    <a:lnTo>
                      <a:pt x="471" y="233"/>
                    </a:lnTo>
                    <a:lnTo>
                      <a:pt x="471" y="311"/>
                    </a:lnTo>
                    <a:lnTo>
                      <a:pt x="560" y="311"/>
                    </a:lnTo>
                    <a:lnTo>
                      <a:pt x="560" y="388"/>
                    </a:lnTo>
                    <a:lnTo>
                      <a:pt x="632" y="388"/>
                    </a:lnTo>
                    <a:lnTo>
                      <a:pt x="632" y="466"/>
                    </a:lnTo>
                    <a:lnTo>
                      <a:pt x="693" y="466"/>
                    </a:lnTo>
                    <a:lnTo>
                      <a:pt x="693" y="544"/>
                    </a:lnTo>
                    <a:lnTo>
                      <a:pt x="746" y="544"/>
                    </a:lnTo>
                    <a:lnTo>
                      <a:pt x="746" y="622"/>
                    </a:lnTo>
                    <a:lnTo>
                      <a:pt x="794" y="622"/>
                    </a:lnTo>
                    <a:lnTo>
                      <a:pt x="794" y="699"/>
                    </a:lnTo>
                    <a:lnTo>
                      <a:pt x="838" y="699"/>
                    </a:lnTo>
                    <a:lnTo>
                      <a:pt x="838" y="777"/>
                    </a:lnTo>
                    <a:lnTo>
                      <a:pt x="878" y="777"/>
                    </a:lnTo>
                    <a:lnTo>
                      <a:pt x="878" y="855"/>
                    </a:lnTo>
                    <a:lnTo>
                      <a:pt x="916" y="855"/>
                    </a:lnTo>
                    <a:lnTo>
                      <a:pt x="916" y="933"/>
                    </a:lnTo>
                    <a:lnTo>
                      <a:pt x="951" y="933"/>
                    </a:lnTo>
                    <a:lnTo>
                      <a:pt x="951" y="1011"/>
                    </a:lnTo>
                    <a:lnTo>
                      <a:pt x="984" y="1011"/>
                    </a:lnTo>
                    <a:lnTo>
                      <a:pt x="984" y="1088"/>
                    </a:lnTo>
                    <a:lnTo>
                      <a:pt x="1015" y="1088"/>
                    </a:lnTo>
                    <a:lnTo>
                      <a:pt x="1015" y="1166"/>
                    </a:lnTo>
                    <a:lnTo>
                      <a:pt x="1045" y="1166"/>
                    </a:lnTo>
                    <a:lnTo>
                      <a:pt x="1045" y="1244"/>
                    </a:lnTo>
                    <a:lnTo>
                      <a:pt x="1073" y="1244"/>
                    </a:lnTo>
                    <a:lnTo>
                      <a:pt x="1073" y="1322"/>
                    </a:lnTo>
                    <a:lnTo>
                      <a:pt x="1101" y="1322"/>
                    </a:lnTo>
                    <a:lnTo>
                      <a:pt x="1101" y="1399"/>
                    </a:lnTo>
                    <a:lnTo>
                      <a:pt x="1127" y="1399"/>
                    </a:lnTo>
                    <a:lnTo>
                      <a:pt x="1127" y="1477"/>
                    </a:lnTo>
                    <a:lnTo>
                      <a:pt x="1152" y="1477"/>
                    </a:lnTo>
                    <a:lnTo>
                      <a:pt x="1152" y="1555"/>
                    </a:lnTo>
                    <a:lnTo>
                      <a:pt x="1177" y="1555"/>
                    </a:lnTo>
                    <a:lnTo>
                      <a:pt x="1177" y="1633"/>
                    </a:lnTo>
                    <a:lnTo>
                      <a:pt x="1201" y="1633"/>
                    </a:lnTo>
                    <a:lnTo>
                      <a:pt x="1201" y="1710"/>
                    </a:lnTo>
                    <a:lnTo>
                      <a:pt x="1224" y="1710"/>
                    </a:lnTo>
                    <a:lnTo>
                      <a:pt x="1224" y="1788"/>
                    </a:lnTo>
                    <a:lnTo>
                      <a:pt x="1247" y="1788"/>
                    </a:lnTo>
                    <a:lnTo>
                      <a:pt x="1247" y="1866"/>
                    </a:lnTo>
                    <a:lnTo>
                      <a:pt x="1269" y="1866"/>
                    </a:lnTo>
                    <a:lnTo>
                      <a:pt x="1269" y="1944"/>
                    </a:lnTo>
                    <a:lnTo>
                      <a:pt x="1291" y="1944"/>
                    </a:lnTo>
                    <a:lnTo>
                      <a:pt x="1291" y="2022"/>
                    </a:lnTo>
                    <a:lnTo>
                      <a:pt x="1312" y="2022"/>
                    </a:lnTo>
                    <a:lnTo>
                      <a:pt x="1312" y="2099"/>
                    </a:lnTo>
                    <a:lnTo>
                      <a:pt x="1332" y="2099"/>
                    </a:lnTo>
                    <a:lnTo>
                      <a:pt x="1332" y="2177"/>
                    </a:lnTo>
                    <a:lnTo>
                      <a:pt x="1353" y="2177"/>
                    </a:lnTo>
                    <a:lnTo>
                      <a:pt x="1353" y="2255"/>
                    </a:lnTo>
                    <a:lnTo>
                      <a:pt x="1373" y="2255"/>
                    </a:lnTo>
                    <a:lnTo>
                      <a:pt x="1373" y="2333"/>
                    </a:lnTo>
                    <a:lnTo>
                      <a:pt x="1392" y="2333"/>
                    </a:lnTo>
                    <a:lnTo>
                      <a:pt x="1392" y="2410"/>
                    </a:lnTo>
                    <a:lnTo>
                      <a:pt x="1412" y="2410"/>
                    </a:lnTo>
                    <a:lnTo>
                      <a:pt x="1412" y="2488"/>
                    </a:lnTo>
                    <a:lnTo>
                      <a:pt x="1431" y="2488"/>
                    </a:lnTo>
                    <a:lnTo>
                      <a:pt x="1431" y="2566"/>
                    </a:lnTo>
                    <a:lnTo>
                      <a:pt x="1450" y="2566"/>
                    </a:lnTo>
                    <a:lnTo>
                      <a:pt x="1450" y="2644"/>
                    </a:lnTo>
                    <a:lnTo>
                      <a:pt x="1468" y="2644"/>
                    </a:lnTo>
                    <a:lnTo>
                      <a:pt x="1468" y="2721"/>
                    </a:lnTo>
                    <a:lnTo>
                      <a:pt x="1487" y="2721"/>
                    </a:lnTo>
                    <a:lnTo>
                      <a:pt x="1487" y="2799"/>
                    </a:lnTo>
                    <a:lnTo>
                      <a:pt x="1505" y="2799"/>
                    </a:lnTo>
                    <a:lnTo>
                      <a:pt x="1505" y="2877"/>
                    </a:lnTo>
                    <a:lnTo>
                      <a:pt x="1523" y="2877"/>
                    </a:lnTo>
                    <a:lnTo>
                      <a:pt x="1523" y="2955"/>
                    </a:lnTo>
                    <a:lnTo>
                      <a:pt x="1541" y="2955"/>
                    </a:lnTo>
                    <a:lnTo>
                      <a:pt x="1541" y="3033"/>
                    </a:lnTo>
                    <a:lnTo>
                      <a:pt x="1559" y="3033"/>
                    </a:lnTo>
                    <a:lnTo>
                      <a:pt x="1559" y="3110"/>
                    </a:lnTo>
                    <a:lnTo>
                      <a:pt x="1576" y="3110"/>
                    </a:lnTo>
                    <a:lnTo>
                      <a:pt x="1576" y="3188"/>
                    </a:lnTo>
                    <a:lnTo>
                      <a:pt x="1594" y="3188"/>
                    </a:lnTo>
                    <a:lnTo>
                      <a:pt x="1594" y="3266"/>
                    </a:lnTo>
                    <a:lnTo>
                      <a:pt x="1611" y="3266"/>
                    </a:lnTo>
                    <a:lnTo>
                      <a:pt x="1611" y="3344"/>
                    </a:lnTo>
                    <a:lnTo>
                      <a:pt x="1629" y="3344"/>
                    </a:lnTo>
                    <a:lnTo>
                      <a:pt x="1629" y="3421"/>
                    </a:lnTo>
                    <a:lnTo>
                      <a:pt x="1646" y="3421"/>
                    </a:lnTo>
                    <a:lnTo>
                      <a:pt x="1646" y="3499"/>
                    </a:lnTo>
                    <a:lnTo>
                      <a:pt x="1663" y="3499"/>
                    </a:lnTo>
                    <a:lnTo>
                      <a:pt x="1663" y="3577"/>
                    </a:lnTo>
                    <a:lnTo>
                      <a:pt x="1680" y="3577"/>
                    </a:lnTo>
                    <a:lnTo>
                      <a:pt x="1680" y="3655"/>
                    </a:lnTo>
                    <a:lnTo>
                      <a:pt x="1697" y="3655"/>
                    </a:lnTo>
                    <a:lnTo>
                      <a:pt x="1697" y="3732"/>
                    </a:lnTo>
                    <a:lnTo>
                      <a:pt x="1714" y="3732"/>
                    </a:lnTo>
                    <a:lnTo>
                      <a:pt x="1714" y="3810"/>
                    </a:lnTo>
                    <a:lnTo>
                      <a:pt x="1731" y="3810"/>
                    </a:lnTo>
                    <a:lnTo>
                      <a:pt x="1731" y="3888"/>
                    </a:lnTo>
                    <a:lnTo>
                      <a:pt x="1749" y="3888"/>
                    </a:lnTo>
                    <a:lnTo>
                      <a:pt x="1749" y="3966"/>
                    </a:lnTo>
                    <a:lnTo>
                      <a:pt x="1766" y="3966"/>
                    </a:lnTo>
                    <a:lnTo>
                      <a:pt x="1766" y="4044"/>
                    </a:lnTo>
                    <a:lnTo>
                      <a:pt x="1783" y="4044"/>
                    </a:lnTo>
                    <a:lnTo>
                      <a:pt x="1783" y="4121"/>
                    </a:lnTo>
                    <a:lnTo>
                      <a:pt x="1800" y="4121"/>
                    </a:lnTo>
                    <a:lnTo>
                      <a:pt x="1800" y="4199"/>
                    </a:lnTo>
                    <a:lnTo>
                      <a:pt x="1817" y="4199"/>
                    </a:lnTo>
                    <a:lnTo>
                      <a:pt x="1817" y="4277"/>
                    </a:lnTo>
                    <a:lnTo>
                      <a:pt x="1834" y="4277"/>
                    </a:lnTo>
                    <a:lnTo>
                      <a:pt x="1834" y="4355"/>
                    </a:lnTo>
                    <a:lnTo>
                      <a:pt x="1851" y="4355"/>
                    </a:lnTo>
                    <a:lnTo>
                      <a:pt x="1851" y="4432"/>
                    </a:lnTo>
                    <a:lnTo>
                      <a:pt x="1868" y="4432"/>
                    </a:lnTo>
                    <a:lnTo>
                      <a:pt x="1868" y="4510"/>
                    </a:lnTo>
                    <a:lnTo>
                      <a:pt x="1886" y="4510"/>
                    </a:lnTo>
                    <a:lnTo>
                      <a:pt x="1886" y="4588"/>
                    </a:lnTo>
                    <a:lnTo>
                      <a:pt x="1903" y="4588"/>
                    </a:lnTo>
                    <a:lnTo>
                      <a:pt x="1903" y="4666"/>
                    </a:lnTo>
                    <a:lnTo>
                      <a:pt x="1921" y="4666"/>
                    </a:lnTo>
                    <a:lnTo>
                      <a:pt x="1921" y="4743"/>
                    </a:lnTo>
                    <a:lnTo>
                      <a:pt x="1938" y="4743"/>
                    </a:lnTo>
                    <a:lnTo>
                      <a:pt x="1938" y="4821"/>
                    </a:lnTo>
                    <a:lnTo>
                      <a:pt x="1956" y="4821"/>
                    </a:lnTo>
                    <a:lnTo>
                      <a:pt x="1956" y="4899"/>
                    </a:lnTo>
                    <a:lnTo>
                      <a:pt x="1974" y="4899"/>
                    </a:lnTo>
                    <a:lnTo>
                      <a:pt x="1974" y="4977"/>
                    </a:lnTo>
                    <a:lnTo>
                      <a:pt x="1992" y="4977"/>
                    </a:lnTo>
                    <a:lnTo>
                      <a:pt x="1992" y="5055"/>
                    </a:lnTo>
                    <a:lnTo>
                      <a:pt x="2010" y="5055"/>
                    </a:lnTo>
                    <a:lnTo>
                      <a:pt x="2010" y="5132"/>
                    </a:lnTo>
                    <a:lnTo>
                      <a:pt x="2029" y="5132"/>
                    </a:lnTo>
                    <a:lnTo>
                      <a:pt x="2029" y="5210"/>
                    </a:lnTo>
                    <a:lnTo>
                      <a:pt x="2047" y="5210"/>
                    </a:lnTo>
                    <a:lnTo>
                      <a:pt x="2047" y="5288"/>
                    </a:lnTo>
                    <a:lnTo>
                      <a:pt x="2066" y="5288"/>
                    </a:lnTo>
                    <a:lnTo>
                      <a:pt x="2066" y="5366"/>
                    </a:lnTo>
                    <a:lnTo>
                      <a:pt x="2085" y="5366"/>
                    </a:lnTo>
                    <a:lnTo>
                      <a:pt x="2085" y="5443"/>
                    </a:lnTo>
                    <a:lnTo>
                      <a:pt x="2105" y="5443"/>
                    </a:lnTo>
                    <a:lnTo>
                      <a:pt x="2105" y="5521"/>
                    </a:lnTo>
                    <a:lnTo>
                      <a:pt x="2124" y="5521"/>
                    </a:lnTo>
                    <a:lnTo>
                      <a:pt x="2124" y="5599"/>
                    </a:lnTo>
                    <a:lnTo>
                      <a:pt x="2144" y="5599"/>
                    </a:lnTo>
                    <a:lnTo>
                      <a:pt x="2144" y="5677"/>
                    </a:lnTo>
                    <a:lnTo>
                      <a:pt x="2165" y="5677"/>
                    </a:lnTo>
                    <a:lnTo>
                      <a:pt x="2165" y="5754"/>
                    </a:lnTo>
                    <a:lnTo>
                      <a:pt x="2185" y="5754"/>
                    </a:lnTo>
                    <a:lnTo>
                      <a:pt x="2185" y="5832"/>
                    </a:lnTo>
                    <a:lnTo>
                      <a:pt x="2206" y="5832"/>
                    </a:lnTo>
                    <a:lnTo>
                      <a:pt x="2206" y="5910"/>
                    </a:lnTo>
                    <a:lnTo>
                      <a:pt x="2228" y="5910"/>
                    </a:lnTo>
                    <a:lnTo>
                      <a:pt x="2228" y="5988"/>
                    </a:lnTo>
                    <a:lnTo>
                      <a:pt x="2250" y="5988"/>
                    </a:lnTo>
                    <a:lnTo>
                      <a:pt x="2250" y="6066"/>
                    </a:lnTo>
                    <a:lnTo>
                      <a:pt x="2273" y="6066"/>
                    </a:lnTo>
                    <a:lnTo>
                      <a:pt x="2273" y="6143"/>
                    </a:lnTo>
                    <a:lnTo>
                      <a:pt x="2296" y="6143"/>
                    </a:lnTo>
                    <a:lnTo>
                      <a:pt x="2296" y="6221"/>
                    </a:lnTo>
                    <a:lnTo>
                      <a:pt x="2320" y="6221"/>
                    </a:lnTo>
                    <a:lnTo>
                      <a:pt x="2320" y="6299"/>
                    </a:lnTo>
                    <a:lnTo>
                      <a:pt x="2345" y="6299"/>
                    </a:lnTo>
                    <a:lnTo>
                      <a:pt x="2345" y="6377"/>
                    </a:lnTo>
                    <a:lnTo>
                      <a:pt x="2370" y="6377"/>
                    </a:lnTo>
                    <a:lnTo>
                      <a:pt x="2370" y="6454"/>
                    </a:lnTo>
                    <a:lnTo>
                      <a:pt x="2396" y="6454"/>
                    </a:lnTo>
                    <a:lnTo>
                      <a:pt x="2396" y="6532"/>
                    </a:lnTo>
                    <a:lnTo>
                      <a:pt x="2424" y="6532"/>
                    </a:lnTo>
                    <a:lnTo>
                      <a:pt x="2424" y="6610"/>
                    </a:lnTo>
                    <a:lnTo>
                      <a:pt x="2452" y="6610"/>
                    </a:lnTo>
                    <a:lnTo>
                      <a:pt x="2452" y="6688"/>
                    </a:lnTo>
                    <a:lnTo>
                      <a:pt x="2482" y="6688"/>
                    </a:lnTo>
                    <a:lnTo>
                      <a:pt x="2482" y="6765"/>
                    </a:lnTo>
                    <a:lnTo>
                      <a:pt x="2513" y="6765"/>
                    </a:lnTo>
                    <a:lnTo>
                      <a:pt x="2513" y="6843"/>
                    </a:lnTo>
                    <a:lnTo>
                      <a:pt x="2546" y="6843"/>
                    </a:lnTo>
                    <a:lnTo>
                      <a:pt x="2546" y="6921"/>
                    </a:lnTo>
                    <a:lnTo>
                      <a:pt x="2581" y="6921"/>
                    </a:lnTo>
                    <a:lnTo>
                      <a:pt x="2581" y="6999"/>
                    </a:lnTo>
                    <a:lnTo>
                      <a:pt x="2619" y="6999"/>
                    </a:lnTo>
                    <a:lnTo>
                      <a:pt x="2619" y="7077"/>
                    </a:lnTo>
                    <a:lnTo>
                      <a:pt x="2659" y="7077"/>
                    </a:lnTo>
                    <a:lnTo>
                      <a:pt x="2659" y="7154"/>
                    </a:lnTo>
                    <a:lnTo>
                      <a:pt x="2703" y="7154"/>
                    </a:lnTo>
                    <a:lnTo>
                      <a:pt x="2703" y="7232"/>
                    </a:lnTo>
                    <a:lnTo>
                      <a:pt x="2751" y="7232"/>
                    </a:lnTo>
                    <a:lnTo>
                      <a:pt x="2751" y="7310"/>
                    </a:lnTo>
                    <a:lnTo>
                      <a:pt x="2804" y="7310"/>
                    </a:lnTo>
                    <a:lnTo>
                      <a:pt x="2804" y="7388"/>
                    </a:lnTo>
                    <a:lnTo>
                      <a:pt x="2865" y="7388"/>
                    </a:lnTo>
                    <a:lnTo>
                      <a:pt x="2865" y="7465"/>
                    </a:lnTo>
                    <a:lnTo>
                      <a:pt x="2937" y="7465"/>
                    </a:lnTo>
                    <a:lnTo>
                      <a:pt x="2937" y="7543"/>
                    </a:lnTo>
                    <a:lnTo>
                      <a:pt x="3026" y="7543"/>
                    </a:lnTo>
                    <a:lnTo>
                      <a:pt x="3026" y="7621"/>
                    </a:lnTo>
                    <a:lnTo>
                      <a:pt x="3143" y="7621"/>
                    </a:lnTo>
                    <a:lnTo>
                      <a:pt x="3143" y="7699"/>
                    </a:lnTo>
                    <a:lnTo>
                      <a:pt x="3328" y="7699"/>
                    </a:lnTo>
                    <a:lnTo>
                      <a:pt x="3328" y="7777"/>
                    </a:lnTo>
                    <a:lnTo>
                      <a:pt x="3497" y="7777"/>
                    </a:lnTo>
                    <a:lnTo>
                      <a:pt x="3497" y="7699"/>
                    </a:lnTo>
                    <a:lnTo>
                      <a:pt x="3328" y="7699"/>
                    </a:lnTo>
                    <a:lnTo>
                      <a:pt x="3328" y="7621"/>
                    </a:lnTo>
                    <a:lnTo>
                      <a:pt x="3143" y="7621"/>
                    </a:lnTo>
                    <a:lnTo>
                      <a:pt x="3143" y="7543"/>
                    </a:lnTo>
                    <a:lnTo>
                      <a:pt x="3026" y="7543"/>
                    </a:lnTo>
                    <a:lnTo>
                      <a:pt x="3026" y="7465"/>
                    </a:lnTo>
                    <a:lnTo>
                      <a:pt x="2937" y="7465"/>
                    </a:lnTo>
                    <a:lnTo>
                      <a:pt x="2937" y="7388"/>
                    </a:lnTo>
                    <a:lnTo>
                      <a:pt x="2865" y="7388"/>
                    </a:lnTo>
                    <a:lnTo>
                      <a:pt x="2865" y="7310"/>
                    </a:lnTo>
                    <a:lnTo>
                      <a:pt x="2804" y="7310"/>
                    </a:lnTo>
                    <a:lnTo>
                      <a:pt x="2804" y="7232"/>
                    </a:lnTo>
                    <a:lnTo>
                      <a:pt x="2751" y="7232"/>
                    </a:lnTo>
                    <a:lnTo>
                      <a:pt x="2751" y="7154"/>
                    </a:lnTo>
                    <a:lnTo>
                      <a:pt x="2703" y="7154"/>
                    </a:lnTo>
                    <a:lnTo>
                      <a:pt x="2703" y="7077"/>
                    </a:lnTo>
                    <a:lnTo>
                      <a:pt x="2659" y="7077"/>
                    </a:lnTo>
                    <a:lnTo>
                      <a:pt x="2659" y="6999"/>
                    </a:lnTo>
                    <a:lnTo>
                      <a:pt x="2619" y="6999"/>
                    </a:lnTo>
                    <a:lnTo>
                      <a:pt x="2619" y="6921"/>
                    </a:lnTo>
                    <a:lnTo>
                      <a:pt x="2581" y="6921"/>
                    </a:lnTo>
                    <a:lnTo>
                      <a:pt x="2581" y="6843"/>
                    </a:lnTo>
                    <a:lnTo>
                      <a:pt x="2546" y="6843"/>
                    </a:lnTo>
                    <a:lnTo>
                      <a:pt x="2546" y="6765"/>
                    </a:lnTo>
                    <a:lnTo>
                      <a:pt x="2513" y="6765"/>
                    </a:lnTo>
                    <a:lnTo>
                      <a:pt x="2513" y="6688"/>
                    </a:lnTo>
                    <a:lnTo>
                      <a:pt x="2482" y="6688"/>
                    </a:lnTo>
                    <a:lnTo>
                      <a:pt x="2482" y="6610"/>
                    </a:lnTo>
                    <a:lnTo>
                      <a:pt x="2452" y="6610"/>
                    </a:lnTo>
                    <a:lnTo>
                      <a:pt x="2452" y="6532"/>
                    </a:lnTo>
                    <a:lnTo>
                      <a:pt x="2424" y="6532"/>
                    </a:lnTo>
                    <a:lnTo>
                      <a:pt x="2424" y="6454"/>
                    </a:lnTo>
                    <a:lnTo>
                      <a:pt x="2396" y="6454"/>
                    </a:lnTo>
                    <a:lnTo>
                      <a:pt x="2396" y="6377"/>
                    </a:lnTo>
                    <a:lnTo>
                      <a:pt x="2370" y="6377"/>
                    </a:lnTo>
                    <a:lnTo>
                      <a:pt x="2370" y="6299"/>
                    </a:lnTo>
                    <a:lnTo>
                      <a:pt x="2345" y="6299"/>
                    </a:lnTo>
                    <a:lnTo>
                      <a:pt x="2345" y="6221"/>
                    </a:lnTo>
                    <a:lnTo>
                      <a:pt x="2320" y="6221"/>
                    </a:lnTo>
                    <a:lnTo>
                      <a:pt x="2320" y="6143"/>
                    </a:lnTo>
                    <a:lnTo>
                      <a:pt x="2296" y="6143"/>
                    </a:lnTo>
                    <a:lnTo>
                      <a:pt x="2296" y="6066"/>
                    </a:lnTo>
                    <a:lnTo>
                      <a:pt x="2273" y="6066"/>
                    </a:lnTo>
                    <a:lnTo>
                      <a:pt x="2273" y="5988"/>
                    </a:lnTo>
                    <a:lnTo>
                      <a:pt x="2250" y="5988"/>
                    </a:lnTo>
                    <a:lnTo>
                      <a:pt x="2250" y="5910"/>
                    </a:lnTo>
                    <a:lnTo>
                      <a:pt x="2228" y="5910"/>
                    </a:lnTo>
                    <a:lnTo>
                      <a:pt x="2228" y="5832"/>
                    </a:lnTo>
                    <a:lnTo>
                      <a:pt x="2206" y="5832"/>
                    </a:lnTo>
                    <a:lnTo>
                      <a:pt x="2206" y="5754"/>
                    </a:lnTo>
                    <a:lnTo>
                      <a:pt x="2185" y="5754"/>
                    </a:lnTo>
                    <a:lnTo>
                      <a:pt x="2185" y="5677"/>
                    </a:lnTo>
                    <a:lnTo>
                      <a:pt x="2165" y="5677"/>
                    </a:lnTo>
                    <a:lnTo>
                      <a:pt x="2165" y="5599"/>
                    </a:lnTo>
                    <a:lnTo>
                      <a:pt x="2144" y="5599"/>
                    </a:lnTo>
                    <a:lnTo>
                      <a:pt x="2144" y="5521"/>
                    </a:lnTo>
                    <a:lnTo>
                      <a:pt x="2124" y="5521"/>
                    </a:lnTo>
                    <a:lnTo>
                      <a:pt x="2124" y="5443"/>
                    </a:lnTo>
                    <a:lnTo>
                      <a:pt x="2105" y="5443"/>
                    </a:lnTo>
                    <a:lnTo>
                      <a:pt x="2105" y="5366"/>
                    </a:lnTo>
                    <a:lnTo>
                      <a:pt x="2085" y="5366"/>
                    </a:lnTo>
                    <a:lnTo>
                      <a:pt x="2085" y="5288"/>
                    </a:lnTo>
                    <a:lnTo>
                      <a:pt x="2066" y="5288"/>
                    </a:lnTo>
                    <a:lnTo>
                      <a:pt x="2066" y="5210"/>
                    </a:lnTo>
                    <a:lnTo>
                      <a:pt x="2047" y="5210"/>
                    </a:lnTo>
                    <a:lnTo>
                      <a:pt x="2047" y="5132"/>
                    </a:lnTo>
                    <a:lnTo>
                      <a:pt x="2029" y="5132"/>
                    </a:lnTo>
                    <a:lnTo>
                      <a:pt x="2029" y="5055"/>
                    </a:lnTo>
                    <a:lnTo>
                      <a:pt x="2010" y="5055"/>
                    </a:lnTo>
                    <a:lnTo>
                      <a:pt x="2010" y="4977"/>
                    </a:lnTo>
                    <a:lnTo>
                      <a:pt x="1992" y="4977"/>
                    </a:lnTo>
                    <a:lnTo>
                      <a:pt x="1992" y="4899"/>
                    </a:lnTo>
                    <a:lnTo>
                      <a:pt x="1974" y="4899"/>
                    </a:lnTo>
                    <a:lnTo>
                      <a:pt x="1974" y="4821"/>
                    </a:lnTo>
                    <a:lnTo>
                      <a:pt x="1956" y="4821"/>
                    </a:lnTo>
                    <a:lnTo>
                      <a:pt x="1956" y="4743"/>
                    </a:lnTo>
                    <a:lnTo>
                      <a:pt x="1938" y="4743"/>
                    </a:lnTo>
                    <a:lnTo>
                      <a:pt x="1938" y="4666"/>
                    </a:lnTo>
                    <a:lnTo>
                      <a:pt x="1921" y="4666"/>
                    </a:lnTo>
                    <a:lnTo>
                      <a:pt x="1921" y="4588"/>
                    </a:lnTo>
                    <a:lnTo>
                      <a:pt x="1903" y="4588"/>
                    </a:lnTo>
                    <a:lnTo>
                      <a:pt x="1903" y="4510"/>
                    </a:lnTo>
                    <a:lnTo>
                      <a:pt x="1886" y="4510"/>
                    </a:lnTo>
                    <a:lnTo>
                      <a:pt x="1886" y="4432"/>
                    </a:lnTo>
                    <a:lnTo>
                      <a:pt x="1868" y="4432"/>
                    </a:lnTo>
                    <a:lnTo>
                      <a:pt x="1868" y="4355"/>
                    </a:lnTo>
                    <a:lnTo>
                      <a:pt x="1851" y="4355"/>
                    </a:lnTo>
                    <a:lnTo>
                      <a:pt x="1851" y="4277"/>
                    </a:lnTo>
                    <a:lnTo>
                      <a:pt x="1834" y="4277"/>
                    </a:lnTo>
                    <a:lnTo>
                      <a:pt x="1834" y="4199"/>
                    </a:lnTo>
                    <a:lnTo>
                      <a:pt x="1817" y="4199"/>
                    </a:lnTo>
                    <a:lnTo>
                      <a:pt x="1817" y="4121"/>
                    </a:lnTo>
                    <a:lnTo>
                      <a:pt x="1800" y="4121"/>
                    </a:lnTo>
                    <a:lnTo>
                      <a:pt x="1800" y="4044"/>
                    </a:lnTo>
                    <a:lnTo>
                      <a:pt x="1783" y="4044"/>
                    </a:lnTo>
                    <a:lnTo>
                      <a:pt x="1783" y="3966"/>
                    </a:lnTo>
                    <a:lnTo>
                      <a:pt x="1766" y="3966"/>
                    </a:lnTo>
                    <a:lnTo>
                      <a:pt x="1766" y="3888"/>
                    </a:lnTo>
                    <a:lnTo>
                      <a:pt x="1749" y="3888"/>
                    </a:lnTo>
                    <a:lnTo>
                      <a:pt x="1749" y="3810"/>
                    </a:lnTo>
                    <a:lnTo>
                      <a:pt x="1731" y="3810"/>
                    </a:lnTo>
                    <a:lnTo>
                      <a:pt x="1731" y="3732"/>
                    </a:lnTo>
                    <a:lnTo>
                      <a:pt x="1714" y="3732"/>
                    </a:lnTo>
                    <a:lnTo>
                      <a:pt x="1714" y="3655"/>
                    </a:lnTo>
                    <a:lnTo>
                      <a:pt x="1697" y="3655"/>
                    </a:lnTo>
                    <a:lnTo>
                      <a:pt x="1697" y="3577"/>
                    </a:lnTo>
                    <a:lnTo>
                      <a:pt x="1680" y="3577"/>
                    </a:lnTo>
                    <a:lnTo>
                      <a:pt x="1680" y="3499"/>
                    </a:lnTo>
                    <a:lnTo>
                      <a:pt x="1663" y="3499"/>
                    </a:lnTo>
                    <a:lnTo>
                      <a:pt x="1663" y="3421"/>
                    </a:lnTo>
                    <a:lnTo>
                      <a:pt x="1646" y="3421"/>
                    </a:lnTo>
                    <a:lnTo>
                      <a:pt x="1646" y="3344"/>
                    </a:lnTo>
                    <a:lnTo>
                      <a:pt x="1629" y="3344"/>
                    </a:lnTo>
                    <a:lnTo>
                      <a:pt x="1629" y="3266"/>
                    </a:lnTo>
                    <a:lnTo>
                      <a:pt x="1611" y="3266"/>
                    </a:lnTo>
                    <a:lnTo>
                      <a:pt x="1611" y="3188"/>
                    </a:lnTo>
                    <a:lnTo>
                      <a:pt x="1594" y="3188"/>
                    </a:lnTo>
                    <a:lnTo>
                      <a:pt x="1594" y="3110"/>
                    </a:lnTo>
                    <a:lnTo>
                      <a:pt x="1576" y="3110"/>
                    </a:lnTo>
                    <a:lnTo>
                      <a:pt x="1576" y="3033"/>
                    </a:lnTo>
                    <a:lnTo>
                      <a:pt x="1559" y="3033"/>
                    </a:lnTo>
                    <a:lnTo>
                      <a:pt x="1559" y="2955"/>
                    </a:lnTo>
                    <a:lnTo>
                      <a:pt x="1541" y="2955"/>
                    </a:lnTo>
                    <a:lnTo>
                      <a:pt x="1541" y="2877"/>
                    </a:lnTo>
                    <a:lnTo>
                      <a:pt x="1523" y="2877"/>
                    </a:lnTo>
                    <a:lnTo>
                      <a:pt x="1523" y="2799"/>
                    </a:lnTo>
                    <a:lnTo>
                      <a:pt x="1505" y="2799"/>
                    </a:lnTo>
                    <a:lnTo>
                      <a:pt x="1505" y="2721"/>
                    </a:lnTo>
                    <a:lnTo>
                      <a:pt x="1487" y="2721"/>
                    </a:lnTo>
                    <a:lnTo>
                      <a:pt x="1487" y="2644"/>
                    </a:lnTo>
                    <a:lnTo>
                      <a:pt x="1468" y="2644"/>
                    </a:lnTo>
                    <a:lnTo>
                      <a:pt x="1468" y="2566"/>
                    </a:lnTo>
                    <a:lnTo>
                      <a:pt x="1450" y="2566"/>
                    </a:lnTo>
                    <a:lnTo>
                      <a:pt x="1450" y="2488"/>
                    </a:lnTo>
                    <a:lnTo>
                      <a:pt x="1431" y="2488"/>
                    </a:lnTo>
                    <a:lnTo>
                      <a:pt x="1431" y="2410"/>
                    </a:lnTo>
                    <a:lnTo>
                      <a:pt x="1412" y="2410"/>
                    </a:lnTo>
                    <a:lnTo>
                      <a:pt x="1412" y="2333"/>
                    </a:lnTo>
                    <a:lnTo>
                      <a:pt x="1392" y="2333"/>
                    </a:lnTo>
                    <a:lnTo>
                      <a:pt x="1392" y="2255"/>
                    </a:lnTo>
                    <a:lnTo>
                      <a:pt x="1373" y="2255"/>
                    </a:lnTo>
                    <a:lnTo>
                      <a:pt x="1373" y="2177"/>
                    </a:lnTo>
                    <a:lnTo>
                      <a:pt x="1353" y="2177"/>
                    </a:lnTo>
                    <a:lnTo>
                      <a:pt x="1353" y="2099"/>
                    </a:lnTo>
                    <a:lnTo>
                      <a:pt x="1332" y="2099"/>
                    </a:lnTo>
                    <a:lnTo>
                      <a:pt x="1332" y="2022"/>
                    </a:lnTo>
                    <a:lnTo>
                      <a:pt x="1312" y="2022"/>
                    </a:lnTo>
                    <a:lnTo>
                      <a:pt x="1312" y="1944"/>
                    </a:lnTo>
                    <a:lnTo>
                      <a:pt x="1291" y="1944"/>
                    </a:lnTo>
                    <a:lnTo>
                      <a:pt x="1291" y="1866"/>
                    </a:lnTo>
                    <a:lnTo>
                      <a:pt x="1269" y="1866"/>
                    </a:lnTo>
                    <a:lnTo>
                      <a:pt x="1269" y="1788"/>
                    </a:lnTo>
                    <a:lnTo>
                      <a:pt x="1247" y="1788"/>
                    </a:lnTo>
                    <a:lnTo>
                      <a:pt x="1247" y="1710"/>
                    </a:lnTo>
                    <a:lnTo>
                      <a:pt x="1224" y="1710"/>
                    </a:lnTo>
                    <a:lnTo>
                      <a:pt x="1224" y="1633"/>
                    </a:lnTo>
                    <a:lnTo>
                      <a:pt x="1201" y="1633"/>
                    </a:lnTo>
                    <a:lnTo>
                      <a:pt x="1201" y="1555"/>
                    </a:lnTo>
                    <a:lnTo>
                      <a:pt x="1177" y="1555"/>
                    </a:lnTo>
                    <a:lnTo>
                      <a:pt x="1177" y="1477"/>
                    </a:lnTo>
                    <a:lnTo>
                      <a:pt x="1152" y="1477"/>
                    </a:lnTo>
                    <a:lnTo>
                      <a:pt x="1152" y="1399"/>
                    </a:lnTo>
                    <a:lnTo>
                      <a:pt x="1127" y="1399"/>
                    </a:lnTo>
                    <a:lnTo>
                      <a:pt x="1127" y="1322"/>
                    </a:lnTo>
                    <a:lnTo>
                      <a:pt x="1101" y="1322"/>
                    </a:lnTo>
                    <a:lnTo>
                      <a:pt x="1101" y="1244"/>
                    </a:lnTo>
                    <a:lnTo>
                      <a:pt x="1073" y="1244"/>
                    </a:lnTo>
                    <a:lnTo>
                      <a:pt x="1073" y="1166"/>
                    </a:lnTo>
                    <a:lnTo>
                      <a:pt x="1045" y="1166"/>
                    </a:lnTo>
                    <a:lnTo>
                      <a:pt x="1045" y="1088"/>
                    </a:lnTo>
                    <a:lnTo>
                      <a:pt x="1015" y="1088"/>
                    </a:lnTo>
                    <a:lnTo>
                      <a:pt x="1015" y="1011"/>
                    </a:lnTo>
                    <a:lnTo>
                      <a:pt x="984" y="1011"/>
                    </a:lnTo>
                    <a:lnTo>
                      <a:pt x="984" y="933"/>
                    </a:lnTo>
                    <a:lnTo>
                      <a:pt x="951" y="933"/>
                    </a:lnTo>
                    <a:lnTo>
                      <a:pt x="951" y="855"/>
                    </a:lnTo>
                    <a:lnTo>
                      <a:pt x="916" y="855"/>
                    </a:lnTo>
                    <a:lnTo>
                      <a:pt x="916" y="777"/>
                    </a:lnTo>
                    <a:lnTo>
                      <a:pt x="878" y="777"/>
                    </a:lnTo>
                    <a:lnTo>
                      <a:pt x="878" y="699"/>
                    </a:lnTo>
                    <a:lnTo>
                      <a:pt x="838" y="699"/>
                    </a:lnTo>
                    <a:lnTo>
                      <a:pt x="838" y="622"/>
                    </a:lnTo>
                    <a:lnTo>
                      <a:pt x="794" y="622"/>
                    </a:lnTo>
                    <a:lnTo>
                      <a:pt x="794" y="544"/>
                    </a:lnTo>
                    <a:lnTo>
                      <a:pt x="746" y="544"/>
                    </a:lnTo>
                    <a:lnTo>
                      <a:pt x="746" y="466"/>
                    </a:lnTo>
                    <a:lnTo>
                      <a:pt x="693" y="466"/>
                    </a:lnTo>
                    <a:lnTo>
                      <a:pt x="693" y="388"/>
                    </a:lnTo>
                    <a:lnTo>
                      <a:pt x="632" y="388"/>
                    </a:lnTo>
                    <a:lnTo>
                      <a:pt x="632" y="311"/>
                    </a:lnTo>
                    <a:lnTo>
                      <a:pt x="560" y="311"/>
                    </a:lnTo>
                    <a:lnTo>
                      <a:pt x="560" y="233"/>
                    </a:lnTo>
                    <a:lnTo>
                      <a:pt x="471" y="233"/>
                    </a:lnTo>
                    <a:lnTo>
                      <a:pt x="471" y="155"/>
                    </a:lnTo>
                    <a:lnTo>
                      <a:pt x="354" y="155"/>
                    </a:lnTo>
                    <a:lnTo>
                      <a:pt x="354" y="77"/>
                    </a:lnTo>
                    <a:lnTo>
                      <a:pt x="169" y="77"/>
                    </a:lnTo>
                    <a:lnTo>
                      <a:pt x="169" y="0"/>
                    </a:lnTo>
                    <a:lnTo>
                      <a:pt x="0" y="0"/>
                    </a:lnTo>
                  </a:path>
                </a:pathLst>
              </a:custGeom>
              <a:noFill/>
              <a:ln w="11113">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64439" name="Line 323"/>
              <p:cNvSpPr>
                <a:spLocks noChangeShapeType="1"/>
              </p:cNvSpPr>
              <p:nvPr/>
            </p:nvSpPr>
            <p:spPr bwMode="auto">
              <a:xfrm>
                <a:off x="4139" y="3913"/>
                <a:ext cx="1284"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440" name="Line 324"/>
              <p:cNvSpPr>
                <a:spLocks noChangeShapeType="1"/>
              </p:cNvSpPr>
              <p:nvPr/>
            </p:nvSpPr>
            <p:spPr bwMode="auto">
              <a:xfrm>
                <a:off x="4139" y="3913"/>
                <a:ext cx="1" cy="3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441" name="Line 325"/>
              <p:cNvSpPr>
                <a:spLocks noChangeShapeType="1"/>
              </p:cNvSpPr>
              <p:nvPr/>
            </p:nvSpPr>
            <p:spPr bwMode="auto">
              <a:xfrm>
                <a:off x="4139" y="3913"/>
                <a:ext cx="1" cy="54"/>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442" name="Rectangle 326"/>
              <p:cNvSpPr>
                <a:spLocks noChangeArrowheads="1"/>
              </p:cNvSpPr>
              <p:nvPr/>
            </p:nvSpPr>
            <p:spPr bwMode="auto">
              <a:xfrm>
                <a:off x="4068" y="3967"/>
                <a:ext cx="142"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ctr" eaLnBrk="1" hangingPunct="1"/>
                <a:r>
                  <a:rPr lang="en-US" altLang="en-US" sz="1600">
                    <a:latin typeface="MS Sans Serif" charset="0"/>
                  </a:rPr>
                  <a:t>50</a:t>
                </a:r>
                <a:endParaRPr lang="en-US" altLang="en-US" sz="1600">
                  <a:latin typeface="Times New Roman" panose="02020603050405020304" pitchFamily="18" charset="0"/>
                </a:endParaRPr>
              </a:p>
            </p:txBody>
          </p:sp>
          <p:sp>
            <p:nvSpPr>
              <p:cNvPr id="264443" name="Line 327"/>
              <p:cNvSpPr>
                <a:spLocks noChangeShapeType="1"/>
              </p:cNvSpPr>
              <p:nvPr/>
            </p:nvSpPr>
            <p:spPr bwMode="auto">
              <a:xfrm>
                <a:off x="4158" y="3913"/>
                <a:ext cx="1" cy="3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444" name="Line 328"/>
              <p:cNvSpPr>
                <a:spLocks noChangeShapeType="1"/>
              </p:cNvSpPr>
              <p:nvPr/>
            </p:nvSpPr>
            <p:spPr bwMode="auto">
              <a:xfrm>
                <a:off x="4176" y="3913"/>
                <a:ext cx="1" cy="3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445" name="Line 329"/>
              <p:cNvSpPr>
                <a:spLocks noChangeShapeType="1"/>
              </p:cNvSpPr>
              <p:nvPr/>
            </p:nvSpPr>
            <p:spPr bwMode="auto">
              <a:xfrm>
                <a:off x="4194" y="3913"/>
                <a:ext cx="1" cy="3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446" name="Line 330"/>
              <p:cNvSpPr>
                <a:spLocks noChangeShapeType="1"/>
              </p:cNvSpPr>
              <p:nvPr/>
            </p:nvSpPr>
            <p:spPr bwMode="auto">
              <a:xfrm>
                <a:off x="4213" y="3913"/>
                <a:ext cx="1" cy="3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447" name="Line 331"/>
              <p:cNvSpPr>
                <a:spLocks noChangeShapeType="1"/>
              </p:cNvSpPr>
              <p:nvPr/>
            </p:nvSpPr>
            <p:spPr bwMode="auto">
              <a:xfrm>
                <a:off x="4231" y="3913"/>
                <a:ext cx="1" cy="3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448" name="Line 332"/>
              <p:cNvSpPr>
                <a:spLocks noChangeShapeType="1"/>
              </p:cNvSpPr>
              <p:nvPr/>
            </p:nvSpPr>
            <p:spPr bwMode="auto">
              <a:xfrm>
                <a:off x="4249" y="3913"/>
                <a:ext cx="1" cy="3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449" name="Line 333"/>
              <p:cNvSpPr>
                <a:spLocks noChangeShapeType="1"/>
              </p:cNvSpPr>
              <p:nvPr/>
            </p:nvSpPr>
            <p:spPr bwMode="auto">
              <a:xfrm>
                <a:off x="4268" y="3913"/>
                <a:ext cx="1" cy="3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450" name="Line 334"/>
              <p:cNvSpPr>
                <a:spLocks noChangeShapeType="1"/>
              </p:cNvSpPr>
              <p:nvPr/>
            </p:nvSpPr>
            <p:spPr bwMode="auto">
              <a:xfrm>
                <a:off x="4286" y="3913"/>
                <a:ext cx="1" cy="3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451" name="Line 335"/>
              <p:cNvSpPr>
                <a:spLocks noChangeShapeType="1"/>
              </p:cNvSpPr>
              <p:nvPr/>
            </p:nvSpPr>
            <p:spPr bwMode="auto">
              <a:xfrm>
                <a:off x="4304" y="3913"/>
                <a:ext cx="1" cy="3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452" name="Line 336"/>
              <p:cNvSpPr>
                <a:spLocks noChangeShapeType="1"/>
              </p:cNvSpPr>
              <p:nvPr/>
            </p:nvSpPr>
            <p:spPr bwMode="auto">
              <a:xfrm>
                <a:off x="4323" y="3913"/>
                <a:ext cx="1" cy="3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453" name="Line 337"/>
              <p:cNvSpPr>
                <a:spLocks noChangeShapeType="1"/>
              </p:cNvSpPr>
              <p:nvPr/>
            </p:nvSpPr>
            <p:spPr bwMode="auto">
              <a:xfrm>
                <a:off x="4341" y="3913"/>
                <a:ext cx="1" cy="3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454" name="Line 338"/>
              <p:cNvSpPr>
                <a:spLocks noChangeShapeType="1"/>
              </p:cNvSpPr>
              <p:nvPr/>
            </p:nvSpPr>
            <p:spPr bwMode="auto">
              <a:xfrm>
                <a:off x="4359" y="3913"/>
                <a:ext cx="1" cy="3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455" name="Line 339"/>
              <p:cNvSpPr>
                <a:spLocks noChangeShapeType="1"/>
              </p:cNvSpPr>
              <p:nvPr/>
            </p:nvSpPr>
            <p:spPr bwMode="auto">
              <a:xfrm>
                <a:off x="4378" y="3913"/>
                <a:ext cx="1" cy="3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456" name="Line 340"/>
              <p:cNvSpPr>
                <a:spLocks noChangeShapeType="1"/>
              </p:cNvSpPr>
              <p:nvPr/>
            </p:nvSpPr>
            <p:spPr bwMode="auto">
              <a:xfrm>
                <a:off x="4396" y="3913"/>
                <a:ext cx="1" cy="3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457" name="Line 341"/>
              <p:cNvSpPr>
                <a:spLocks noChangeShapeType="1"/>
              </p:cNvSpPr>
              <p:nvPr/>
            </p:nvSpPr>
            <p:spPr bwMode="auto">
              <a:xfrm>
                <a:off x="4414" y="3913"/>
                <a:ext cx="1" cy="3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458" name="Line 342"/>
              <p:cNvSpPr>
                <a:spLocks noChangeShapeType="1"/>
              </p:cNvSpPr>
              <p:nvPr/>
            </p:nvSpPr>
            <p:spPr bwMode="auto">
              <a:xfrm>
                <a:off x="4433" y="3913"/>
                <a:ext cx="1" cy="3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459" name="Line 343"/>
              <p:cNvSpPr>
                <a:spLocks noChangeShapeType="1"/>
              </p:cNvSpPr>
              <p:nvPr/>
            </p:nvSpPr>
            <p:spPr bwMode="auto">
              <a:xfrm>
                <a:off x="4451" y="3913"/>
                <a:ext cx="1" cy="3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460" name="Line 344"/>
              <p:cNvSpPr>
                <a:spLocks noChangeShapeType="1"/>
              </p:cNvSpPr>
              <p:nvPr/>
            </p:nvSpPr>
            <p:spPr bwMode="auto">
              <a:xfrm>
                <a:off x="4469" y="3913"/>
                <a:ext cx="1" cy="3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461" name="Line 345"/>
              <p:cNvSpPr>
                <a:spLocks noChangeShapeType="1"/>
              </p:cNvSpPr>
              <p:nvPr/>
            </p:nvSpPr>
            <p:spPr bwMode="auto">
              <a:xfrm>
                <a:off x="4488" y="3913"/>
                <a:ext cx="1" cy="3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462" name="Line 346"/>
              <p:cNvSpPr>
                <a:spLocks noChangeShapeType="1"/>
              </p:cNvSpPr>
              <p:nvPr/>
            </p:nvSpPr>
            <p:spPr bwMode="auto">
              <a:xfrm>
                <a:off x="4506" y="3913"/>
                <a:ext cx="1" cy="3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463" name="Line 347"/>
              <p:cNvSpPr>
                <a:spLocks noChangeShapeType="1"/>
              </p:cNvSpPr>
              <p:nvPr/>
            </p:nvSpPr>
            <p:spPr bwMode="auto">
              <a:xfrm>
                <a:off x="4506" y="3913"/>
                <a:ext cx="1" cy="54"/>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464" name="Rectangle 348"/>
              <p:cNvSpPr>
                <a:spLocks noChangeArrowheads="1"/>
              </p:cNvSpPr>
              <p:nvPr/>
            </p:nvSpPr>
            <p:spPr bwMode="auto">
              <a:xfrm>
                <a:off x="4435" y="3967"/>
                <a:ext cx="142"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ctr" eaLnBrk="1" hangingPunct="1"/>
                <a:r>
                  <a:rPr lang="en-US" altLang="en-US" sz="1600">
                    <a:latin typeface="MS Sans Serif" charset="0"/>
                  </a:rPr>
                  <a:t>70</a:t>
                </a:r>
                <a:endParaRPr lang="en-US" altLang="en-US" sz="1600">
                  <a:latin typeface="Times New Roman" panose="02020603050405020304" pitchFamily="18" charset="0"/>
                </a:endParaRPr>
              </a:p>
            </p:txBody>
          </p:sp>
          <p:sp>
            <p:nvSpPr>
              <p:cNvPr id="264465" name="Line 349"/>
              <p:cNvSpPr>
                <a:spLocks noChangeShapeType="1"/>
              </p:cNvSpPr>
              <p:nvPr/>
            </p:nvSpPr>
            <p:spPr bwMode="auto">
              <a:xfrm>
                <a:off x="4524" y="3913"/>
                <a:ext cx="1" cy="3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466" name="Line 350"/>
              <p:cNvSpPr>
                <a:spLocks noChangeShapeType="1"/>
              </p:cNvSpPr>
              <p:nvPr/>
            </p:nvSpPr>
            <p:spPr bwMode="auto">
              <a:xfrm>
                <a:off x="4543" y="3913"/>
                <a:ext cx="1" cy="3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467" name="Line 351"/>
              <p:cNvSpPr>
                <a:spLocks noChangeShapeType="1"/>
              </p:cNvSpPr>
              <p:nvPr/>
            </p:nvSpPr>
            <p:spPr bwMode="auto">
              <a:xfrm>
                <a:off x="4561" y="3913"/>
                <a:ext cx="1" cy="3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468" name="Line 352"/>
              <p:cNvSpPr>
                <a:spLocks noChangeShapeType="1"/>
              </p:cNvSpPr>
              <p:nvPr/>
            </p:nvSpPr>
            <p:spPr bwMode="auto">
              <a:xfrm>
                <a:off x="4579" y="3913"/>
                <a:ext cx="1" cy="3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469" name="Line 353"/>
              <p:cNvSpPr>
                <a:spLocks noChangeShapeType="1"/>
              </p:cNvSpPr>
              <p:nvPr/>
            </p:nvSpPr>
            <p:spPr bwMode="auto">
              <a:xfrm>
                <a:off x="4598" y="3913"/>
                <a:ext cx="1" cy="3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470" name="Line 354"/>
              <p:cNvSpPr>
                <a:spLocks noChangeShapeType="1"/>
              </p:cNvSpPr>
              <p:nvPr/>
            </p:nvSpPr>
            <p:spPr bwMode="auto">
              <a:xfrm>
                <a:off x="4616" y="3913"/>
                <a:ext cx="1" cy="3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471" name="Line 355"/>
              <p:cNvSpPr>
                <a:spLocks noChangeShapeType="1"/>
              </p:cNvSpPr>
              <p:nvPr/>
            </p:nvSpPr>
            <p:spPr bwMode="auto">
              <a:xfrm>
                <a:off x="4634" y="3913"/>
                <a:ext cx="1" cy="3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472" name="Line 356"/>
              <p:cNvSpPr>
                <a:spLocks noChangeShapeType="1"/>
              </p:cNvSpPr>
              <p:nvPr/>
            </p:nvSpPr>
            <p:spPr bwMode="auto">
              <a:xfrm>
                <a:off x="4653" y="3913"/>
                <a:ext cx="1" cy="3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473" name="Line 357"/>
              <p:cNvSpPr>
                <a:spLocks noChangeShapeType="1"/>
              </p:cNvSpPr>
              <p:nvPr/>
            </p:nvSpPr>
            <p:spPr bwMode="auto">
              <a:xfrm>
                <a:off x="4671" y="3913"/>
                <a:ext cx="1" cy="3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474" name="Line 358"/>
              <p:cNvSpPr>
                <a:spLocks noChangeShapeType="1"/>
              </p:cNvSpPr>
              <p:nvPr/>
            </p:nvSpPr>
            <p:spPr bwMode="auto">
              <a:xfrm>
                <a:off x="4689" y="3913"/>
                <a:ext cx="1" cy="3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475" name="Line 359"/>
              <p:cNvSpPr>
                <a:spLocks noChangeShapeType="1"/>
              </p:cNvSpPr>
              <p:nvPr/>
            </p:nvSpPr>
            <p:spPr bwMode="auto">
              <a:xfrm>
                <a:off x="4708" y="3913"/>
                <a:ext cx="1" cy="3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476" name="Line 360"/>
              <p:cNvSpPr>
                <a:spLocks noChangeShapeType="1"/>
              </p:cNvSpPr>
              <p:nvPr/>
            </p:nvSpPr>
            <p:spPr bwMode="auto">
              <a:xfrm>
                <a:off x="4726" y="3913"/>
                <a:ext cx="1" cy="3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477" name="Line 361"/>
              <p:cNvSpPr>
                <a:spLocks noChangeShapeType="1"/>
              </p:cNvSpPr>
              <p:nvPr/>
            </p:nvSpPr>
            <p:spPr bwMode="auto">
              <a:xfrm>
                <a:off x="4744" y="3913"/>
                <a:ext cx="1" cy="3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478" name="Line 362"/>
              <p:cNvSpPr>
                <a:spLocks noChangeShapeType="1"/>
              </p:cNvSpPr>
              <p:nvPr/>
            </p:nvSpPr>
            <p:spPr bwMode="auto">
              <a:xfrm>
                <a:off x="4763" y="3913"/>
                <a:ext cx="1" cy="3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479" name="Line 363"/>
              <p:cNvSpPr>
                <a:spLocks noChangeShapeType="1"/>
              </p:cNvSpPr>
              <p:nvPr/>
            </p:nvSpPr>
            <p:spPr bwMode="auto">
              <a:xfrm>
                <a:off x="4781" y="3913"/>
                <a:ext cx="1" cy="3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480" name="Line 364"/>
              <p:cNvSpPr>
                <a:spLocks noChangeShapeType="1"/>
              </p:cNvSpPr>
              <p:nvPr/>
            </p:nvSpPr>
            <p:spPr bwMode="auto">
              <a:xfrm>
                <a:off x="4799" y="3913"/>
                <a:ext cx="1" cy="3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481" name="Line 365"/>
              <p:cNvSpPr>
                <a:spLocks noChangeShapeType="1"/>
              </p:cNvSpPr>
              <p:nvPr/>
            </p:nvSpPr>
            <p:spPr bwMode="auto">
              <a:xfrm>
                <a:off x="4818" y="3913"/>
                <a:ext cx="1" cy="3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482" name="Line 366"/>
              <p:cNvSpPr>
                <a:spLocks noChangeShapeType="1"/>
              </p:cNvSpPr>
              <p:nvPr/>
            </p:nvSpPr>
            <p:spPr bwMode="auto">
              <a:xfrm>
                <a:off x="4836" y="3913"/>
                <a:ext cx="1" cy="3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483" name="Line 367"/>
              <p:cNvSpPr>
                <a:spLocks noChangeShapeType="1"/>
              </p:cNvSpPr>
              <p:nvPr/>
            </p:nvSpPr>
            <p:spPr bwMode="auto">
              <a:xfrm>
                <a:off x="4854" y="3913"/>
                <a:ext cx="1" cy="3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484" name="Line 368"/>
              <p:cNvSpPr>
                <a:spLocks noChangeShapeType="1"/>
              </p:cNvSpPr>
              <p:nvPr/>
            </p:nvSpPr>
            <p:spPr bwMode="auto">
              <a:xfrm>
                <a:off x="4873" y="3913"/>
                <a:ext cx="1" cy="3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485" name="Line 369"/>
              <p:cNvSpPr>
                <a:spLocks noChangeShapeType="1"/>
              </p:cNvSpPr>
              <p:nvPr/>
            </p:nvSpPr>
            <p:spPr bwMode="auto">
              <a:xfrm>
                <a:off x="4873" y="3913"/>
                <a:ext cx="1" cy="54"/>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486" name="Rectangle 370"/>
              <p:cNvSpPr>
                <a:spLocks noChangeArrowheads="1"/>
              </p:cNvSpPr>
              <p:nvPr/>
            </p:nvSpPr>
            <p:spPr bwMode="auto">
              <a:xfrm>
                <a:off x="4802" y="3967"/>
                <a:ext cx="142"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ctr" eaLnBrk="1" hangingPunct="1"/>
                <a:r>
                  <a:rPr lang="en-US" altLang="en-US" sz="1600">
                    <a:latin typeface="MS Sans Serif" charset="0"/>
                  </a:rPr>
                  <a:t>90</a:t>
                </a:r>
                <a:endParaRPr lang="en-US" altLang="en-US" sz="1600">
                  <a:latin typeface="Times New Roman" panose="02020603050405020304" pitchFamily="18" charset="0"/>
                </a:endParaRPr>
              </a:p>
            </p:txBody>
          </p:sp>
          <p:sp>
            <p:nvSpPr>
              <p:cNvPr id="264487" name="Line 371"/>
              <p:cNvSpPr>
                <a:spLocks noChangeShapeType="1"/>
              </p:cNvSpPr>
              <p:nvPr/>
            </p:nvSpPr>
            <p:spPr bwMode="auto">
              <a:xfrm>
                <a:off x="4891" y="3913"/>
                <a:ext cx="1" cy="3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488" name="Line 372"/>
              <p:cNvSpPr>
                <a:spLocks noChangeShapeType="1"/>
              </p:cNvSpPr>
              <p:nvPr/>
            </p:nvSpPr>
            <p:spPr bwMode="auto">
              <a:xfrm>
                <a:off x="4909" y="3913"/>
                <a:ext cx="1" cy="3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489" name="Line 373"/>
              <p:cNvSpPr>
                <a:spLocks noChangeShapeType="1"/>
              </p:cNvSpPr>
              <p:nvPr/>
            </p:nvSpPr>
            <p:spPr bwMode="auto">
              <a:xfrm>
                <a:off x="4928" y="3913"/>
                <a:ext cx="1" cy="3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490" name="Line 374"/>
              <p:cNvSpPr>
                <a:spLocks noChangeShapeType="1"/>
              </p:cNvSpPr>
              <p:nvPr/>
            </p:nvSpPr>
            <p:spPr bwMode="auto">
              <a:xfrm>
                <a:off x="4946" y="3913"/>
                <a:ext cx="1" cy="3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491" name="Line 375"/>
              <p:cNvSpPr>
                <a:spLocks noChangeShapeType="1"/>
              </p:cNvSpPr>
              <p:nvPr/>
            </p:nvSpPr>
            <p:spPr bwMode="auto">
              <a:xfrm>
                <a:off x="4964" y="3913"/>
                <a:ext cx="1" cy="3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492" name="Line 376"/>
              <p:cNvSpPr>
                <a:spLocks noChangeShapeType="1"/>
              </p:cNvSpPr>
              <p:nvPr/>
            </p:nvSpPr>
            <p:spPr bwMode="auto">
              <a:xfrm>
                <a:off x="4983" y="3913"/>
                <a:ext cx="1" cy="3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493" name="Line 377"/>
              <p:cNvSpPr>
                <a:spLocks noChangeShapeType="1"/>
              </p:cNvSpPr>
              <p:nvPr/>
            </p:nvSpPr>
            <p:spPr bwMode="auto">
              <a:xfrm>
                <a:off x="5001" y="3913"/>
                <a:ext cx="1" cy="3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494" name="Line 378"/>
              <p:cNvSpPr>
                <a:spLocks noChangeShapeType="1"/>
              </p:cNvSpPr>
              <p:nvPr/>
            </p:nvSpPr>
            <p:spPr bwMode="auto">
              <a:xfrm>
                <a:off x="5019" y="3913"/>
                <a:ext cx="1" cy="3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495" name="Line 379"/>
              <p:cNvSpPr>
                <a:spLocks noChangeShapeType="1"/>
              </p:cNvSpPr>
              <p:nvPr/>
            </p:nvSpPr>
            <p:spPr bwMode="auto">
              <a:xfrm>
                <a:off x="5038" y="3913"/>
                <a:ext cx="1" cy="3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496" name="Line 380"/>
              <p:cNvSpPr>
                <a:spLocks noChangeShapeType="1"/>
              </p:cNvSpPr>
              <p:nvPr/>
            </p:nvSpPr>
            <p:spPr bwMode="auto">
              <a:xfrm>
                <a:off x="5056" y="3913"/>
                <a:ext cx="1" cy="3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497" name="Line 381"/>
              <p:cNvSpPr>
                <a:spLocks noChangeShapeType="1"/>
              </p:cNvSpPr>
              <p:nvPr/>
            </p:nvSpPr>
            <p:spPr bwMode="auto">
              <a:xfrm>
                <a:off x="5074" y="3913"/>
                <a:ext cx="1" cy="3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498" name="Line 382"/>
              <p:cNvSpPr>
                <a:spLocks noChangeShapeType="1"/>
              </p:cNvSpPr>
              <p:nvPr/>
            </p:nvSpPr>
            <p:spPr bwMode="auto">
              <a:xfrm>
                <a:off x="5093" y="3913"/>
                <a:ext cx="1" cy="3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499" name="Line 383"/>
              <p:cNvSpPr>
                <a:spLocks noChangeShapeType="1"/>
              </p:cNvSpPr>
              <p:nvPr/>
            </p:nvSpPr>
            <p:spPr bwMode="auto">
              <a:xfrm>
                <a:off x="5111" y="3913"/>
                <a:ext cx="1" cy="3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500" name="Line 384"/>
              <p:cNvSpPr>
                <a:spLocks noChangeShapeType="1"/>
              </p:cNvSpPr>
              <p:nvPr/>
            </p:nvSpPr>
            <p:spPr bwMode="auto">
              <a:xfrm>
                <a:off x="5129" y="3913"/>
                <a:ext cx="1" cy="3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501" name="Line 385"/>
              <p:cNvSpPr>
                <a:spLocks noChangeShapeType="1"/>
              </p:cNvSpPr>
              <p:nvPr/>
            </p:nvSpPr>
            <p:spPr bwMode="auto">
              <a:xfrm>
                <a:off x="5148" y="3913"/>
                <a:ext cx="1" cy="3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502" name="Line 386"/>
              <p:cNvSpPr>
                <a:spLocks noChangeShapeType="1"/>
              </p:cNvSpPr>
              <p:nvPr/>
            </p:nvSpPr>
            <p:spPr bwMode="auto">
              <a:xfrm>
                <a:off x="5166" y="3913"/>
                <a:ext cx="1" cy="3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503" name="Line 387"/>
              <p:cNvSpPr>
                <a:spLocks noChangeShapeType="1"/>
              </p:cNvSpPr>
              <p:nvPr/>
            </p:nvSpPr>
            <p:spPr bwMode="auto">
              <a:xfrm>
                <a:off x="5184" y="3913"/>
                <a:ext cx="1" cy="3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504" name="Line 388"/>
              <p:cNvSpPr>
                <a:spLocks noChangeShapeType="1"/>
              </p:cNvSpPr>
              <p:nvPr/>
            </p:nvSpPr>
            <p:spPr bwMode="auto">
              <a:xfrm>
                <a:off x="5203" y="3913"/>
                <a:ext cx="1" cy="3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505" name="Line 389"/>
              <p:cNvSpPr>
                <a:spLocks noChangeShapeType="1"/>
              </p:cNvSpPr>
              <p:nvPr/>
            </p:nvSpPr>
            <p:spPr bwMode="auto">
              <a:xfrm>
                <a:off x="5221" y="3913"/>
                <a:ext cx="1" cy="3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506" name="Line 390"/>
              <p:cNvSpPr>
                <a:spLocks noChangeShapeType="1"/>
              </p:cNvSpPr>
              <p:nvPr/>
            </p:nvSpPr>
            <p:spPr bwMode="auto">
              <a:xfrm>
                <a:off x="5239" y="3913"/>
                <a:ext cx="1" cy="3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507" name="Line 391"/>
              <p:cNvSpPr>
                <a:spLocks noChangeShapeType="1"/>
              </p:cNvSpPr>
              <p:nvPr/>
            </p:nvSpPr>
            <p:spPr bwMode="auto">
              <a:xfrm>
                <a:off x="5239" y="3913"/>
                <a:ext cx="1" cy="54"/>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508" name="Rectangle 392"/>
              <p:cNvSpPr>
                <a:spLocks noChangeArrowheads="1"/>
              </p:cNvSpPr>
              <p:nvPr/>
            </p:nvSpPr>
            <p:spPr bwMode="auto">
              <a:xfrm>
                <a:off x="5132" y="3967"/>
                <a:ext cx="213"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ctr" eaLnBrk="1" hangingPunct="1"/>
                <a:r>
                  <a:rPr lang="en-US" altLang="en-US" sz="1600">
                    <a:latin typeface="MS Sans Serif" charset="0"/>
                  </a:rPr>
                  <a:t>110</a:t>
                </a:r>
                <a:endParaRPr lang="en-US" altLang="en-US" sz="1600">
                  <a:latin typeface="Times New Roman" panose="02020603050405020304" pitchFamily="18" charset="0"/>
                </a:endParaRPr>
              </a:p>
            </p:txBody>
          </p:sp>
          <p:sp>
            <p:nvSpPr>
              <p:cNvPr id="264509" name="Line 393"/>
              <p:cNvSpPr>
                <a:spLocks noChangeShapeType="1"/>
              </p:cNvSpPr>
              <p:nvPr/>
            </p:nvSpPr>
            <p:spPr bwMode="auto">
              <a:xfrm>
                <a:off x="5258" y="3913"/>
                <a:ext cx="1" cy="3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510" name="Line 394"/>
              <p:cNvSpPr>
                <a:spLocks noChangeShapeType="1"/>
              </p:cNvSpPr>
              <p:nvPr/>
            </p:nvSpPr>
            <p:spPr bwMode="auto">
              <a:xfrm>
                <a:off x="5276" y="3913"/>
                <a:ext cx="1" cy="3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511" name="Line 395"/>
              <p:cNvSpPr>
                <a:spLocks noChangeShapeType="1"/>
              </p:cNvSpPr>
              <p:nvPr/>
            </p:nvSpPr>
            <p:spPr bwMode="auto">
              <a:xfrm>
                <a:off x="5294" y="3913"/>
                <a:ext cx="1" cy="3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512" name="Line 396"/>
              <p:cNvSpPr>
                <a:spLocks noChangeShapeType="1"/>
              </p:cNvSpPr>
              <p:nvPr/>
            </p:nvSpPr>
            <p:spPr bwMode="auto">
              <a:xfrm>
                <a:off x="5313" y="3913"/>
                <a:ext cx="1" cy="3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513" name="Line 397"/>
              <p:cNvSpPr>
                <a:spLocks noChangeShapeType="1"/>
              </p:cNvSpPr>
              <p:nvPr/>
            </p:nvSpPr>
            <p:spPr bwMode="auto">
              <a:xfrm>
                <a:off x="5331" y="3913"/>
                <a:ext cx="1" cy="3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514" name="Line 398"/>
              <p:cNvSpPr>
                <a:spLocks noChangeShapeType="1"/>
              </p:cNvSpPr>
              <p:nvPr/>
            </p:nvSpPr>
            <p:spPr bwMode="auto">
              <a:xfrm>
                <a:off x="5349" y="3913"/>
                <a:ext cx="1" cy="3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515" name="Line 399"/>
              <p:cNvSpPr>
                <a:spLocks noChangeShapeType="1"/>
              </p:cNvSpPr>
              <p:nvPr/>
            </p:nvSpPr>
            <p:spPr bwMode="auto">
              <a:xfrm>
                <a:off x="5368" y="3913"/>
                <a:ext cx="1" cy="3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516" name="Line 400"/>
              <p:cNvSpPr>
                <a:spLocks noChangeShapeType="1"/>
              </p:cNvSpPr>
              <p:nvPr/>
            </p:nvSpPr>
            <p:spPr bwMode="auto">
              <a:xfrm>
                <a:off x="5386" y="3913"/>
                <a:ext cx="1" cy="3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517" name="Line 401"/>
              <p:cNvSpPr>
                <a:spLocks noChangeShapeType="1"/>
              </p:cNvSpPr>
              <p:nvPr/>
            </p:nvSpPr>
            <p:spPr bwMode="auto">
              <a:xfrm>
                <a:off x="5404" y="3913"/>
                <a:ext cx="1" cy="3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518" name="Line 402"/>
              <p:cNvSpPr>
                <a:spLocks noChangeShapeType="1"/>
              </p:cNvSpPr>
              <p:nvPr/>
            </p:nvSpPr>
            <p:spPr bwMode="auto">
              <a:xfrm>
                <a:off x="5423" y="3913"/>
                <a:ext cx="1" cy="3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519" name="Line 403"/>
              <p:cNvSpPr>
                <a:spLocks noChangeShapeType="1"/>
              </p:cNvSpPr>
              <p:nvPr/>
            </p:nvSpPr>
            <p:spPr bwMode="auto">
              <a:xfrm flipV="1">
                <a:off x="4139" y="2786"/>
                <a:ext cx="1" cy="11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520" name="Line 404"/>
              <p:cNvSpPr>
                <a:spLocks noChangeShapeType="1"/>
              </p:cNvSpPr>
              <p:nvPr/>
            </p:nvSpPr>
            <p:spPr bwMode="auto">
              <a:xfrm flipH="1">
                <a:off x="4091" y="3913"/>
                <a:ext cx="48"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521" name="Line 405"/>
              <p:cNvSpPr>
                <a:spLocks noChangeShapeType="1"/>
              </p:cNvSpPr>
              <p:nvPr/>
            </p:nvSpPr>
            <p:spPr bwMode="auto">
              <a:xfrm flipH="1">
                <a:off x="4079" y="3913"/>
                <a:ext cx="60"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522" name="Rectangle 406"/>
              <p:cNvSpPr>
                <a:spLocks noChangeArrowheads="1"/>
              </p:cNvSpPr>
              <p:nvPr/>
            </p:nvSpPr>
            <p:spPr bwMode="auto">
              <a:xfrm>
                <a:off x="3975" y="3863"/>
                <a:ext cx="71"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ctr" eaLnBrk="1" hangingPunct="1"/>
                <a:r>
                  <a:rPr lang="en-US" altLang="en-US" sz="1600">
                    <a:latin typeface="MS Sans Serif" charset="0"/>
                  </a:rPr>
                  <a:t>0</a:t>
                </a:r>
                <a:endParaRPr lang="en-US" altLang="en-US" sz="1600">
                  <a:latin typeface="Times New Roman" panose="02020603050405020304" pitchFamily="18" charset="0"/>
                </a:endParaRPr>
              </a:p>
            </p:txBody>
          </p:sp>
          <p:sp>
            <p:nvSpPr>
              <p:cNvPr id="264523" name="Line 407"/>
              <p:cNvSpPr>
                <a:spLocks noChangeShapeType="1"/>
              </p:cNvSpPr>
              <p:nvPr/>
            </p:nvSpPr>
            <p:spPr bwMode="auto">
              <a:xfrm flipH="1">
                <a:off x="4091" y="3801"/>
                <a:ext cx="48"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524" name="Line 408"/>
              <p:cNvSpPr>
                <a:spLocks noChangeShapeType="1"/>
              </p:cNvSpPr>
              <p:nvPr/>
            </p:nvSpPr>
            <p:spPr bwMode="auto">
              <a:xfrm flipH="1">
                <a:off x="4091" y="3688"/>
                <a:ext cx="48"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525" name="Line 409"/>
              <p:cNvSpPr>
                <a:spLocks noChangeShapeType="1"/>
              </p:cNvSpPr>
              <p:nvPr/>
            </p:nvSpPr>
            <p:spPr bwMode="auto">
              <a:xfrm flipH="1">
                <a:off x="4091" y="3575"/>
                <a:ext cx="48"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526" name="Line 410"/>
              <p:cNvSpPr>
                <a:spLocks noChangeShapeType="1"/>
              </p:cNvSpPr>
              <p:nvPr/>
            </p:nvSpPr>
            <p:spPr bwMode="auto">
              <a:xfrm flipH="1">
                <a:off x="4091" y="3463"/>
                <a:ext cx="48"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527" name="Line 411"/>
              <p:cNvSpPr>
                <a:spLocks noChangeShapeType="1"/>
              </p:cNvSpPr>
              <p:nvPr/>
            </p:nvSpPr>
            <p:spPr bwMode="auto">
              <a:xfrm flipH="1">
                <a:off x="4091" y="3350"/>
                <a:ext cx="48"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528" name="Line 412"/>
              <p:cNvSpPr>
                <a:spLocks noChangeShapeType="1"/>
              </p:cNvSpPr>
              <p:nvPr/>
            </p:nvSpPr>
            <p:spPr bwMode="auto">
              <a:xfrm flipH="1">
                <a:off x="4079" y="3350"/>
                <a:ext cx="60"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529" name="Line 413"/>
              <p:cNvSpPr>
                <a:spLocks noChangeShapeType="1"/>
              </p:cNvSpPr>
              <p:nvPr/>
            </p:nvSpPr>
            <p:spPr bwMode="auto">
              <a:xfrm flipH="1">
                <a:off x="4091" y="3237"/>
                <a:ext cx="48"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530" name="Line 414"/>
              <p:cNvSpPr>
                <a:spLocks noChangeShapeType="1"/>
              </p:cNvSpPr>
              <p:nvPr/>
            </p:nvSpPr>
            <p:spPr bwMode="auto">
              <a:xfrm flipH="1">
                <a:off x="4091" y="3125"/>
                <a:ext cx="48"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531" name="Line 415"/>
              <p:cNvSpPr>
                <a:spLocks noChangeShapeType="1"/>
              </p:cNvSpPr>
              <p:nvPr/>
            </p:nvSpPr>
            <p:spPr bwMode="auto">
              <a:xfrm flipH="1">
                <a:off x="4091" y="3012"/>
                <a:ext cx="48"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532" name="Line 416"/>
              <p:cNvSpPr>
                <a:spLocks noChangeShapeType="1"/>
              </p:cNvSpPr>
              <p:nvPr/>
            </p:nvSpPr>
            <p:spPr bwMode="auto">
              <a:xfrm flipH="1">
                <a:off x="4091" y="2899"/>
                <a:ext cx="48"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533" name="Line 417"/>
              <p:cNvSpPr>
                <a:spLocks noChangeShapeType="1"/>
              </p:cNvSpPr>
              <p:nvPr/>
            </p:nvSpPr>
            <p:spPr bwMode="auto">
              <a:xfrm flipH="1">
                <a:off x="4091" y="2787"/>
                <a:ext cx="48"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534" name="Line 418"/>
              <p:cNvSpPr>
                <a:spLocks noChangeShapeType="1"/>
              </p:cNvSpPr>
              <p:nvPr/>
            </p:nvSpPr>
            <p:spPr bwMode="auto">
              <a:xfrm flipH="1">
                <a:off x="4079" y="2787"/>
                <a:ext cx="60"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535" name="Rectangle 419"/>
              <p:cNvSpPr>
                <a:spLocks noChangeArrowheads="1"/>
              </p:cNvSpPr>
              <p:nvPr/>
            </p:nvSpPr>
            <p:spPr bwMode="auto">
              <a:xfrm>
                <a:off x="3975" y="2736"/>
                <a:ext cx="71"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ctr" eaLnBrk="1" hangingPunct="1"/>
                <a:r>
                  <a:rPr lang="en-US" altLang="en-US" sz="1600">
                    <a:latin typeface="MS Sans Serif" charset="0"/>
                  </a:rPr>
                  <a:t>1</a:t>
                </a:r>
                <a:endParaRPr lang="en-US" altLang="en-US" sz="1600">
                  <a:latin typeface="Times New Roman" panose="02020603050405020304" pitchFamily="18" charset="0"/>
                </a:endParaRPr>
              </a:p>
            </p:txBody>
          </p:sp>
          <p:sp>
            <p:nvSpPr>
              <p:cNvPr id="264536" name="Freeform 420"/>
              <p:cNvSpPr>
                <a:spLocks/>
              </p:cNvSpPr>
              <p:nvPr/>
            </p:nvSpPr>
            <p:spPr bwMode="auto">
              <a:xfrm flipV="1">
                <a:off x="4261" y="2786"/>
                <a:ext cx="1022" cy="1127"/>
              </a:xfrm>
              <a:custGeom>
                <a:avLst/>
                <a:gdLst>
                  <a:gd name="T0" fmla="*/ 0 w 5403"/>
                  <a:gd name="T1" fmla="*/ 0 h 7777"/>
                  <a:gd name="T2" fmla="*/ 0 w 5403"/>
                  <a:gd name="T3" fmla="*/ 0 h 7777"/>
                  <a:gd name="T4" fmla="*/ 0 w 5403"/>
                  <a:gd name="T5" fmla="*/ 0 h 7777"/>
                  <a:gd name="T6" fmla="*/ 0 w 5403"/>
                  <a:gd name="T7" fmla="*/ 0 h 7777"/>
                  <a:gd name="T8" fmla="*/ 0 w 5403"/>
                  <a:gd name="T9" fmla="*/ 0 h 7777"/>
                  <a:gd name="T10" fmla="*/ 0 w 5403"/>
                  <a:gd name="T11" fmla="*/ 0 h 7777"/>
                  <a:gd name="T12" fmla="*/ 0 w 5403"/>
                  <a:gd name="T13" fmla="*/ 0 h 7777"/>
                  <a:gd name="T14" fmla="*/ 0 w 5403"/>
                  <a:gd name="T15" fmla="*/ 0 h 7777"/>
                  <a:gd name="T16" fmla="*/ 0 w 5403"/>
                  <a:gd name="T17" fmla="*/ 0 h 7777"/>
                  <a:gd name="T18" fmla="*/ 0 w 5403"/>
                  <a:gd name="T19" fmla="*/ 0 h 7777"/>
                  <a:gd name="T20" fmla="*/ 0 w 5403"/>
                  <a:gd name="T21" fmla="*/ 0 h 7777"/>
                  <a:gd name="T22" fmla="*/ 0 w 5403"/>
                  <a:gd name="T23" fmla="*/ 0 h 7777"/>
                  <a:gd name="T24" fmla="*/ 0 w 5403"/>
                  <a:gd name="T25" fmla="*/ 0 h 7777"/>
                  <a:gd name="T26" fmla="*/ 0 w 5403"/>
                  <a:gd name="T27" fmla="*/ 0 h 7777"/>
                  <a:gd name="T28" fmla="*/ 0 w 5403"/>
                  <a:gd name="T29" fmla="*/ 0 h 7777"/>
                  <a:gd name="T30" fmla="*/ 0 w 5403"/>
                  <a:gd name="T31" fmla="*/ 0 h 7777"/>
                  <a:gd name="T32" fmla="*/ 0 w 5403"/>
                  <a:gd name="T33" fmla="*/ 0 h 7777"/>
                  <a:gd name="T34" fmla="*/ 0 w 5403"/>
                  <a:gd name="T35" fmla="*/ 0 h 7777"/>
                  <a:gd name="T36" fmla="*/ 0 w 5403"/>
                  <a:gd name="T37" fmla="*/ 0 h 7777"/>
                  <a:gd name="T38" fmla="*/ 0 w 5403"/>
                  <a:gd name="T39" fmla="*/ 0 h 7777"/>
                  <a:gd name="T40" fmla="*/ 0 w 5403"/>
                  <a:gd name="T41" fmla="*/ 0 h 7777"/>
                  <a:gd name="T42" fmla="*/ 0 w 5403"/>
                  <a:gd name="T43" fmla="*/ 0 h 7777"/>
                  <a:gd name="T44" fmla="*/ 0 w 5403"/>
                  <a:gd name="T45" fmla="*/ 0 h 7777"/>
                  <a:gd name="T46" fmla="*/ 0 w 5403"/>
                  <a:gd name="T47" fmla="*/ 0 h 7777"/>
                  <a:gd name="T48" fmla="*/ 0 w 5403"/>
                  <a:gd name="T49" fmla="*/ 0 h 7777"/>
                  <a:gd name="T50" fmla="*/ 0 w 5403"/>
                  <a:gd name="T51" fmla="*/ 0 h 7777"/>
                  <a:gd name="T52" fmla="*/ 0 w 5403"/>
                  <a:gd name="T53" fmla="*/ 0 h 7777"/>
                  <a:gd name="T54" fmla="*/ 0 w 5403"/>
                  <a:gd name="T55" fmla="*/ 0 h 7777"/>
                  <a:gd name="T56" fmla="*/ 0 w 5403"/>
                  <a:gd name="T57" fmla="*/ 0 h 7777"/>
                  <a:gd name="T58" fmla="*/ 0 w 5403"/>
                  <a:gd name="T59" fmla="*/ 0 h 7777"/>
                  <a:gd name="T60" fmla="*/ 0 w 5403"/>
                  <a:gd name="T61" fmla="*/ 0 h 7777"/>
                  <a:gd name="T62" fmla="*/ 0 w 5403"/>
                  <a:gd name="T63" fmla="*/ 0 h 7777"/>
                  <a:gd name="T64" fmla="*/ 0 w 5403"/>
                  <a:gd name="T65" fmla="*/ 0 h 7777"/>
                  <a:gd name="T66" fmla="*/ 0 w 5403"/>
                  <a:gd name="T67" fmla="*/ 0 h 7777"/>
                  <a:gd name="T68" fmla="*/ 0 w 5403"/>
                  <a:gd name="T69" fmla="*/ 0 h 7777"/>
                  <a:gd name="T70" fmla="*/ 0 w 5403"/>
                  <a:gd name="T71" fmla="*/ 0 h 7777"/>
                  <a:gd name="T72" fmla="*/ 0 w 5403"/>
                  <a:gd name="T73" fmla="*/ 0 h 7777"/>
                  <a:gd name="T74" fmla="*/ 0 w 5403"/>
                  <a:gd name="T75" fmla="*/ 0 h 7777"/>
                  <a:gd name="T76" fmla="*/ 0 w 5403"/>
                  <a:gd name="T77" fmla="*/ 0 h 7777"/>
                  <a:gd name="T78" fmla="*/ 0 w 5403"/>
                  <a:gd name="T79" fmla="*/ 0 h 7777"/>
                  <a:gd name="T80" fmla="*/ 0 w 5403"/>
                  <a:gd name="T81" fmla="*/ 0 h 7777"/>
                  <a:gd name="T82" fmla="*/ 0 w 5403"/>
                  <a:gd name="T83" fmla="*/ 0 h 7777"/>
                  <a:gd name="T84" fmla="*/ 0 w 5403"/>
                  <a:gd name="T85" fmla="*/ 0 h 7777"/>
                  <a:gd name="T86" fmla="*/ 0 w 5403"/>
                  <a:gd name="T87" fmla="*/ 0 h 7777"/>
                  <a:gd name="T88" fmla="*/ 0 w 5403"/>
                  <a:gd name="T89" fmla="*/ 0 h 7777"/>
                  <a:gd name="T90" fmla="*/ 0 w 5403"/>
                  <a:gd name="T91" fmla="*/ 0 h 7777"/>
                  <a:gd name="T92" fmla="*/ 0 w 5403"/>
                  <a:gd name="T93" fmla="*/ 0 h 7777"/>
                  <a:gd name="T94" fmla="*/ 0 w 5403"/>
                  <a:gd name="T95" fmla="*/ 0 h 7777"/>
                  <a:gd name="T96" fmla="*/ 0 w 5403"/>
                  <a:gd name="T97" fmla="*/ 0 h 7777"/>
                  <a:gd name="T98" fmla="*/ 0 w 5403"/>
                  <a:gd name="T99" fmla="*/ 0 h 7777"/>
                  <a:gd name="T100" fmla="*/ 0 w 5403"/>
                  <a:gd name="T101" fmla="*/ 0 h 7777"/>
                  <a:gd name="T102" fmla="*/ 0 w 5403"/>
                  <a:gd name="T103" fmla="*/ 0 h 7777"/>
                  <a:gd name="T104" fmla="*/ 0 w 5403"/>
                  <a:gd name="T105" fmla="*/ 0 h 7777"/>
                  <a:gd name="T106" fmla="*/ 0 w 5403"/>
                  <a:gd name="T107" fmla="*/ 0 h 7777"/>
                  <a:gd name="T108" fmla="*/ 0 w 5403"/>
                  <a:gd name="T109" fmla="*/ 0 h 7777"/>
                  <a:gd name="T110" fmla="*/ 0 w 5403"/>
                  <a:gd name="T111" fmla="*/ 0 h 7777"/>
                  <a:gd name="T112" fmla="*/ 0 w 5403"/>
                  <a:gd name="T113" fmla="*/ 0 h 7777"/>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5403"/>
                  <a:gd name="T172" fmla="*/ 0 h 7777"/>
                  <a:gd name="T173" fmla="*/ 5403 w 5403"/>
                  <a:gd name="T174" fmla="*/ 7777 h 7777"/>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5403" h="7777">
                    <a:moveTo>
                      <a:pt x="0" y="0"/>
                    </a:moveTo>
                    <a:lnTo>
                      <a:pt x="0" y="0"/>
                    </a:lnTo>
                    <a:lnTo>
                      <a:pt x="0" y="77"/>
                    </a:lnTo>
                    <a:lnTo>
                      <a:pt x="108" y="77"/>
                    </a:lnTo>
                    <a:lnTo>
                      <a:pt x="108" y="155"/>
                    </a:lnTo>
                    <a:lnTo>
                      <a:pt x="235" y="155"/>
                    </a:lnTo>
                    <a:lnTo>
                      <a:pt x="235" y="233"/>
                    </a:lnTo>
                    <a:lnTo>
                      <a:pt x="320" y="233"/>
                    </a:lnTo>
                    <a:lnTo>
                      <a:pt x="320" y="311"/>
                    </a:lnTo>
                    <a:lnTo>
                      <a:pt x="386" y="311"/>
                    </a:lnTo>
                    <a:lnTo>
                      <a:pt x="386" y="388"/>
                    </a:lnTo>
                    <a:lnTo>
                      <a:pt x="442" y="388"/>
                    </a:lnTo>
                    <a:lnTo>
                      <a:pt x="442" y="466"/>
                    </a:lnTo>
                    <a:lnTo>
                      <a:pt x="491" y="466"/>
                    </a:lnTo>
                    <a:lnTo>
                      <a:pt x="491" y="544"/>
                    </a:lnTo>
                    <a:lnTo>
                      <a:pt x="535" y="544"/>
                    </a:lnTo>
                    <a:lnTo>
                      <a:pt x="535" y="622"/>
                    </a:lnTo>
                    <a:lnTo>
                      <a:pt x="575" y="622"/>
                    </a:lnTo>
                    <a:lnTo>
                      <a:pt x="575" y="699"/>
                    </a:lnTo>
                    <a:lnTo>
                      <a:pt x="612" y="699"/>
                    </a:lnTo>
                    <a:lnTo>
                      <a:pt x="612" y="777"/>
                    </a:lnTo>
                    <a:lnTo>
                      <a:pt x="646" y="777"/>
                    </a:lnTo>
                    <a:lnTo>
                      <a:pt x="646" y="855"/>
                    </a:lnTo>
                    <a:lnTo>
                      <a:pt x="679" y="855"/>
                    </a:lnTo>
                    <a:lnTo>
                      <a:pt x="679" y="933"/>
                    </a:lnTo>
                    <a:lnTo>
                      <a:pt x="710" y="933"/>
                    </a:lnTo>
                    <a:lnTo>
                      <a:pt x="710" y="1011"/>
                    </a:lnTo>
                    <a:lnTo>
                      <a:pt x="740" y="1011"/>
                    </a:lnTo>
                    <a:lnTo>
                      <a:pt x="740" y="1088"/>
                    </a:lnTo>
                    <a:lnTo>
                      <a:pt x="769" y="1088"/>
                    </a:lnTo>
                    <a:lnTo>
                      <a:pt x="769" y="1166"/>
                    </a:lnTo>
                    <a:lnTo>
                      <a:pt x="797" y="1166"/>
                    </a:lnTo>
                    <a:lnTo>
                      <a:pt x="797" y="1244"/>
                    </a:lnTo>
                    <a:lnTo>
                      <a:pt x="823" y="1244"/>
                    </a:lnTo>
                    <a:lnTo>
                      <a:pt x="823" y="1322"/>
                    </a:lnTo>
                    <a:lnTo>
                      <a:pt x="850" y="1322"/>
                    </a:lnTo>
                    <a:lnTo>
                      <a:pt x="850" y="1399"/>
                    </a:lnTo>
                    <a:lnTo>
                      <a:pt x="875" y="1399"/>
                    </a:lnTo>
                    <a:lnTo>
                      <a:pt x="875" y="1477"/>
                    </a:lnTo>
                    <a:lnTo>
                      <a:pt x="900" y="1477"/>
                    </a:lnTo>
                    <a:lnTo>
                      <a:pt x="900" y="1555"/>
                    </a:lnTo>
                    <a:lnTo>
                      <a:pt x="924" y="1555"/>
                    </a:lnTo>
                    <a:lnTo>
                      <a:pt x="924" y="1633"/>
                    </a:lnTo>
                    <a:lnTo>
                      <a:pt x="948" y="1633"/>
                    </a:lnTo>
                    <a:lnTo>
                      <a:pt x="948" y="1710"/>
                    </a:lnTo>
                    <a:lnTo>
                      <a:pt x="972" y="1710"/>
                    </a:lnTo>
                    <a:lnTo>
                      <a:pt x="972" y="1788"/>
                    </a:lnTo>
                    <a:lnTo>
                      <a:pt x="995" y="1788"/>
                    </a:lnTo>
                    <a:lnTo>
                      <a:pt x="995" y="1866"/>
                    </a:lnTo>
                    <a:lnTo>
                      <a:pt x="1018" y="1866"/>
                    </a:lnTo>
                    <a:lnTo>
                      <a:pt x="1018" y="1944"/>
                    </a:lnTo>
                    <a:lnTo>
                      <a:pt x="1040" y="1944"/>
                    </a:lnTo>
                    <a:lnTo>
                      <a:pt x="1040" y="2022"/>
                    </a:lnTo>
                    <a:lnTo>
                      <a:pt x="1062" y="2022"/>
                    </a:lnTo>
                    <a:lnTo>
                      <a:pt x="1062" y="2099"/>
                    </a:lnTo>
                    <a:lnTo>
                      <a:pt x="1084" y="2099"/>
                    </a:lnTo>
                    <a:lnTo>
                      <a:pt x="1084" y="2177"/>
                    </a:lnTo>
                    <a:lnTo>
                      <a:pt x="1106" y="2177"/>
                    </a:lnTo>
                    <a:lnTo>
                      <a:pt x="1106" y="2255"/>
                    </a:lnTo>
                    <a:lnTo>
                      <a:pt x="1128" y="2255"/>
                    </a:lnTo>
                    <a:lnTo>
                      <a:pt x="1128" y="2333"/>
                    </a:lnTo>
                    <a:lnTo>
                      <a:pt x="1149" y="2333"/>
                    </a:lnTo>
                    <a:lnTo>
                      <a:pt x="1149" y="2410"/>
                    </a:lnTo>
                    <a:lnTo>
                      <a:pt x="1171" y="2410"/>
                    </a:lnTo>
                    <a:lnTo>
                      <a:pt x="1171" y="2488"/>
                    </a:lnTo>
                    <a:lnTo>
                      <a:pt x="1192" y="2488"/>
                    </a:lnTo>
                    <a:lnTo>
                      <a:pt x="1192" y="2566"/>
                    </a:lnTo>
                    <a:lnTo>
                      <a:pt x="1213" y="2566"/>
                    </a:lnTo>
                    <a:lnTo>
                      <a:pt x="1213" y="2644"/>
                    </a:lnTo>
                    <a:lnTo>
                      <a:pt x="1235" y="2644"/>
                    </a:lnTo>
                    <a:lnTo>
                      <a:pt x="1235" y="2721"/>
                    </a:lnTo>
                    <a:lnTo>
                      <a:pt x="1256" y="2721"/>
                    </a:lnTo>
                    <a:lnTo>
                      <a:pt x="1256" y="2799"/>
                    </a:lnTo>
                    <a:lnTo>
                      <a:pt x="1277" y="2799"/>
                    </a:lnTo>
                    <a:lnTo>
                      <a:pt x="1277" y="2877"/>
                    </a:lnTo>
                    <a:lnTo>
                      <a:pt x="1298" y="2877"/>
                    </a:lnTo>
                    <a:lnTo>
                      <a:pt x="1298" y="2955"/>
                    </a:lnTo>
                    <a:lnTo>
                      <a:pt x="1319" y="2955"/>
                    </a:lnTo>
                    <a:lnTo>
                      <a:pt x="1319" y="3033"/>
                    </a:lnTo>
                    <a:lnTo>
                      <a:pt x="1340" y="3033"/>
                    </a:lnTo>
                    <a:lnTo>
                      <a:pt x="1340" y="3110"/>
                    </a:lnTo>
                    <a:lnTo>
                      <a:pt x="1361" y="3110"/>
                    </a:lnTo>
                    <a:lnTo>
                      <a:pt x="1361" y="3188"/>
                    </a:lnTo>
                    <a:lnTo>
                      <a:pt x="1383" y="3188"/>
                    </a:lnTo>
                    <a:lnTo>
                      <a:pt x="1383" y="3266"/>
                    </a:lnTo>
                    <a:lnTo>
                      <a:pt x="1404" y="3266"/>
                    </a:lnTo>
                    <a:lnTo>
                      <a:pt x="1404" y="3344"/>
                    </a:lnTo>
                    <a:lnTo>
                      <a:pt x="1425" y="3344"/>
                    </a:lnTo>
                    <a:lnTo>
                      <a:pt x="1425" y="3421"/>
                    </a:lnTo>
                    <a:lnTo>
                      <a:pt x="1447" y="3421"/>
                    </a:lnTo>
                    <a:lnTo>
                      <a:pt x="1447" y="3499"/>
                    </a:lnTo>
                    <a:lnTo>
                      <a:pt x="1468" y="3499"/>
                    </a:lnTo>
                    <a:lnTo>
                      <a:pt x="1468" y="3577"/>
                    </a:lnTo>
                    <a:lnTo>
                      <a:pt x="1490" y="3577"/>
                    </a:lnTo>
                    <a:lnTo>
                      <a:pt x="1490" y="3655"/>
                    </a:lnTo>
                    <a:lnTo>
                      <a:pt x="1512" y="3655"/>
                    </a:lnTo>
                    <a:lnTo>
                      <a:pt x="1512" y="3732"/>
                    </a:lnTo>
                    <a:lnTo>
                      <a:pt x="1534" y="3732"/>
                    </a:lnTo>
                    <a:lnTo>
                      <a:pt x="1534" y="3810"/>
                    </a:lnTo>
                    <a:lnTo>
                      <a:pt x="1556" y="3810"/>
                    </a:lnTo>
                    <a:lnTo>
                      <a:pt x="1556" y="3888"/>
                    </a:lnTo>
                    <a:lnTo>
                      <a:pt x="1578" y="3888"/>
                    </a:lnTo>
                    <a:lnTo>
                      <a:pt x="1578" y="3966"/>
                    </a:lnTo>
                    <a:lnTo>
                      <a:pt x="1600" y="3966"/>
                    </a:lnTo>
                    <a:lnTo>
                      <a:pt x="1600" y="4044"/>
                    </a:lnTo>
                    <a:lnTo>
                      <a:pt x="1623" y="4044"/>
                    </a:lnTo>
                    <a:lnTo>
                      <a:pt x="1623" y="4121"/>
                    </a:lnTo>
                    <a:lnTo>
                      <a:pt x="1646" y="4121"/>
                    </a:lnTo>
                    <a:lnTo>
                      <a:pt x="1646" y="4199"/>
                    </a:lnTo>
                    <a:lnTo>
                      <a:pt x="1669" y="4199"/>
                    </a:lnTo>
                    <a:lnTo>
                      <a:pt x="1669" y="4277"/>
                    </a:lnTo>
                    <a:lnTo>
                      <a:pt x="1693" y="4277"/>
                    </a:lnTo>
                    <a:lnTo>
                      <a:pt x="1693" y="4355"/>
                    </a:lnTo>
                    <a:lnTo>
                      <a:pt x="1716" y="4355"/>
                    </a:lnTo>
                    <a:lnTo>
                      <a:pt x="1716" y="4432"/>
                    </a:lnTo>
                    <a:lnTo>
                      <a:pt x="1741" y="4432"/>
                    </a:lnTo>
                    <a:lnTo>
                      <a:pt x="1741" y="4510"/>
                    </a:lnTo>
                    <a:lnTo>
                      <a:pt x="1765" y="4510"/>
                    </a:lnTo>
                    <a:lnTo>
                      <a:pt x="1765" y="4588"/>
                    </a:lnTo>
                    <a:lnTo>
                      <a:pt x="1790" y="4588"/>
                    </a:lnTo>
                    <a:lnTo>
                      <a:pt x="1790" y="4666"/>
                    </a:lnTo>
                    <a:lnTo>
                      <a:pt x="1815" y="4666"/>
                    </a:lnTo>
                    <a:lnTo>
                      <a:pt x="1815" y="4743"/>
                    </a:lnTo>
                    <a:lnTo>
                      <a:pt x="1840" y="4743"/>
                    </a:lnTo>
                    <a:lnTo>
                      <a:pt x="1840" y="4821"/>
                    </a:lnTo>
                    <a:lnTo>
                      <a:pt x="1866" y="4821"/>
                    </a:lnTo>
                    <a:lnTo>
                      <a:pt x="1866" y="4899"/>
                    </a:lnTo>
                    <a:lnTo>
                      <a:pt x="1893" y="4899"/>
                    </a:lnTo>
                    <a:lnTo>
                      <a:pt x="1893" y="4977"/>
                    </a:lnTo>
                    <a:lnTo>
                      <a:pt x="1920" y="4977"/>
                    </a:lnTo>
                    <a:lnTo>
                      <a:pt x="1920" y="5055"/>
                    </a:lnTo>
                    <a:lnTo>
                      <a:pt x="1947" y="5055"/>
                    </a:lnTo>
                    <a:lnTo>
                      <a:pt x="1947" y="5132"/>
                    </a:lnTo>
                    <a:lnTo>
                      <a:pt x="1975" y="5132"/>
                    </a:lnTo>
                    <a:lnTo>
                      <a:pt x="1975" y="5210"/>
                    </a:lnTo>
                    <a:lnTo>
                      <a:pt x="2004" y="5210"/>
                    </a:lnTo>
                    <a:lnTo>
                      <a:pt x="2004" y="5288"/>
                    </a:lnTo>
                    <a:lnTo>
                      <a:pt x="2033" y="5288"/>
                    </a:lnTo>
                    <a:lnTo>
                      <a:pt x="2033" y="5366"/>
                    </a:lnTo>
                    <a:lnTo>
                      <a:pt x="2063" y="5366"/>
                    </a:lnTo>
                    <a:lnTo>
                      <a:pt x="2063" y="5443"/>
                    </a:lnTo>
                    <a:lnTo>
                      <a:pt x="2094" y="5443"/>
                    </a:lnTo>
                    <a:lnTo>
                      <a:pt x="2094" y="5521"/>
                    </a:lnTo>
                    <a:lnTo>
                      <a:pt x="2125" y="5521"/>
                    </a:lnTo>
                    <a:lnTo>
                      <a:pt x="2125" y="5599"/>
                    </a:lnTo>
                    <a:lnTo>
                      <a:pt x="2157" y="5599"/>
                    </a:lnTo>
                    <a:lnTo>
                      <a:pt x="2157" y="5677"/>
                    </a:lnTo>
                    <a:lnTo>
                      <a:pt x="2191" y="5677"/>
                    </a:lnTo>
                    <a:lnTo>
                      <a:pt x="2191" y="5754"/>
                    </a:lnTo>
                    <a:lnTo>
                      <a:pt x="2225" y="5754"/>
                    </a:lnTo>
                    <a:lnTo>
                      <a:pt x="2225" y="5832"/>
                    </a:lnTo>
                    <a:lnTo>
                      <a:pt x="2260" y="5832"/>
                    </a:lnTo>
                    <a:lnTo>
                      <a:pt x="2260" y="5910"/>
                    </a:lnTo>
                    <a:lnTo>
                      <a:pt x="2297" y="5910"/>
                    </a:lnTo>
                    <a:lnTo>
                      <a:pt x="2297" y="5988"/>
                    </a:lnTo>
                    <a:lnTo>
                      <a:pt x="2335" y="5988"/>
                    </a:lnTo>
                    <a:lnTo>
                      <a:pt x="2335" y="6066"/>
                    </a:lnTo>
                    <a:lnTo>
                      <a:pt x="2374" y="6066"/>
                    </a:lnTo>
                    <a:lnTo>
                      <a:pt x="2374" y="6143"/>
                    </a:lnTo>
                    <a:lnTo>
                      <a:pt x="2415" y="6143"/>
                    </a:lnTo>
                    <a:lnTo>
                      <a:pt x="2415" y="6221"/>
                    </a:lnTo>
                    <a:lnTo>
                      <a:pt x="2457" y="6221"/>
                    </a:lnTo>
                    <a:lnTo>
                      <a:pt x="2457" y="6299"/>
                    </a:lnTo>
                    <a:lnTo>
                      <a:pt x="2502" y="6299"/>
                    </a:lnTo>
                    <a:lnTo>
                      <a:pt x="2502" y="6377"/>
                    </a:lnTo>
                    <a:lnTo>
                      <a:pt x="2548" y="6377"/>
                    </a:lnTo>
                    <a:lnTo>
                      <a:pt x="2548" y="6454"/>
                    </a:lnTo>
                    <a:lnTo>
                      <a:pt x="2597" y="6454"/>
                    </a:lnTo>
                    <a:lnTo>
                      <a:pt x="2597" y="6532"/>
                    </a:lnTo>
                    <a:lnTo>
                      <a:pt x="2649" y="6532"/>
                    </a:lnTo>
                    <a:lnTo>
                      <a:pt x="2649" y="6610"/>
                    </a:lnTo>
                    <a:lnTo>
                      <a:pt x="2703" y="6610"/>
                    </a:lnTo>
                    <a:lnTo>
                      <a:pt x="2703" y="6688"/>
                    </a:lnTo>
                    <a:lnTo>
                      <a:pt x="2761" y="6688"/>
                    </a:lnTo>
                    <a:lnTo>
                      <a:pt x="2761" y="6765"/>
                    </a:lnTo>
                    <a:lnTo>
                      <a:pt x="2823" y="6765"/>
                    </a:lnTo>
                    <a:lnTo>
                      <a:pt x="2823" y="6843"/>
                    </a:lnTo>
                    <a:lnTo>
                      <a:pt x="2890" y="6843"/>
                    </a:lnTo>
                    <a:lnTo>
                      <a:pt x="2890" y="6921"/>
                    </a:lnTo>
                    <a:lnTo>
                      <a:pt x="2962" y="6921"/>
                    </a:lnTo>
                    <a:lnTo>
                      <a:pt x="2962" y="6999"/>
                    </a:lnTo>
                    <a:lnTo>
                      <a:pt x="3040" y="6999"/>
                    </a:lnTo>
                    <a:lnTo>
                      <a:pt x="3040" y="7077"/>
                    </a:lnTo>
                    <a:lnTo>
                      <a:pt x="3126" y="7077"/>
                    </a:lnTo>
                    <a:lnTo>
                      <a:pt x="3126" y="7154"/>
                    </a:lnTo>
                    <a:lnTo>
                      <a:pt x="3221" y="7154"/>
                    </a:lnTo>
                    <a:lnTo>
                      <a:pt x="3221" y="7232"/>
                    </a:lnTo>
                    <a:lnTo>
                      <a:pt x="3329" y="7232"/>
                    </a:lnTo>
                    <a:lnTo>
                      <a:pt x="3329" y="7310"/>
                    </a:lnTo>
                    <a:lnTo>
                      <a:pt x="3453" y="7310"/>
                    </a:lnTo>
                    <a:lnTo>
                      <a:pt x="3453" y="7388"/>
                    </a:lnTo>
                    <a:lnTo>
                      <a:pt x="3598" y="7388"/>
                    </a:lnTo>
                    <a:lnTo>
                      <a:pt x="3598" y="7465"/>
                    </a:lnTo>
                    <a:lnTo>
                      <a:pt x="3776" y="7465"/>
                    </a:lnTo>
                    <a:lnTo>
                      <a:pt x="3776" y="7543"/>
                    </a:lnTo>
                    <a:lnTo>
                      <a:pt x="4003" y="7543"/>
                    </a:lnTo>
                    <a:lnTo>
                      <a:pt x="4003" y="7621"/>
                    </a:lnTo>
                    <a:lnTo>
                      <a:pt x="4321" y="7621"/>
                    </a:lnTo>
                    <a:lnTo>
                      <a:pt x="4321" y="7699"/>
                    </a:lnTo>
                    <a:lnTo>
                      <a:pt x="4863" y="7699"/>
                    </a:lnTo>
                    <a:lnTo>
                      <a:pt x="4863" y="7777"/>
                    </a:lnTo>
                    <a:lnTo>
                      <a:pt x="5403" y="7777"/>
                    </a:lnTo>
                    <a:lnTo>
                      <a:pt x="5403" y="7699"/>
                    </a:lnTo>
                    <a:lnTo>
                      <a:pt x="4863" y="7699"/>
                    </a:lnTo>
                    <a:lnTo>
                      <a:pt x="4863" y="7621"/>
                    </a:lnTo>
                    <a:lnTo>
                      <a:pt x="4321" y="7621"/>
                    </a:lnTo>
                    <a:lnTo>
                      <a:pt x="4321" y="7543"/>
                    </a:lnTo>
                    <a:lnTo>
                      <a:pt x="4003" y="7543"/>
                    </a:lnTo>
                    <a:lnTo>
                      <a:pt x="4003" y="7465"/>
                    </a:lnTo>
                    <a:lnTo>
                      <a:pt x="3776" y="7465"/>
                    </a:lnTo>
                    <a:lnTo>
                      <a:pt x="3776" y="7388"/>
                    </a:lnTo>
                    <a:lnTo>
                      <a:pt x="3598" y="7388"/>
                    </a:lnTo>
                    <a:lnTo>
                      <a:pt x="3598" y="7310"/>
                    </a:lnTo>
                    <a:lnTo>
                      <a:pt x="3453" y="7310"/>
                    </a:lnTo>
                    <a:lnTo>
                      <a:pt x="3453" y="7232"/>
                    </a:lnTo>
                    <a:lnTo>
                      <a:pt x="3329" y="7232"/>
                    </a:lnTo>
                    <a:lnTo>
                      <a:pt x="3329" y="7154"/>
                    </a:lnTo>
                    <a:lnTo>
                      <a:pt x="3221" y="7154"/>
                    </a:lnTo>
                    <a:lnTo>
                      <a:pt x="3221" y="7077"/>
                    </a:lnTo>
                    <a:lnTo>
                      <a:pt x="3126" y="7077"/>
                    </a:lnTo>
                    <a:lnTo>
                      <a:pt x="3126" y="6999"/>
                    </a:lnTo>
                    <a:lnTo>
                      <a:pt x="3040" y="6999"/>
                    </a:lnTo>
                    <a:lnTo>
                      <a:pt x="3040" y="6921"/>
                    </a:lnTo>
                    <a:lnTo>
                      <a:pt x="2962" y="6921"/>
                    </a:lnTo>
                    <a:lnTo>
                      <a:pt x="2962" y="6843"/>
                    </a:lnTo>
                    <a:lnTo>
                      <a:pt x="2890" y="6843"/>
                    </a:lnTo>
                    <a:lnTo>
                      <a:pt x="2890" y="6765"/>
                    </a:lnTo>
                    <a:lnTo>
                      <a:pt x="2823" y="6765"/>
                    </a:lnTo>
                    <a:lnTo>
                      <a:pt x="2823" y="6688"/>
                    </a:lnTo>
                    <a:lnTo>
                      <a:pt x="2761" y="6688"/>
                    </a:lnTo>
                    <a:lnTo>
                      <a:pt x="2761" y="6610"/>
                    </a:lnTo>
                    <a:lnTo>
                      <a:pt x="2703" y="6610"/>
                    </a:lnTo>
                    <a:lnTo>
                      <a:pt x="2703" y="6532"/>
                    </a:lnTo>
                    <a:lnTo>
                      <a:pt x="2649" y="6532"/>
                    </a:lnTo>
                    <a:lnTo>
                      <a:pt x="2649" y="6454"/>
                    </a:lnTo>
                    <a:lnTo>
                      <a:pt x="2597" y="6454"/>
                    </a:lnTo>
                    <a:lnTo>
                      <a:pt x="2597" y="6377"/>
                    </a:lnTo>
                    <a:lnTo>
                      <a:pt x="2548" y="6377"/>
                    </a:lnTo>
                    <a:lnTo>
                      <a:pt x="2548" y="6299"/>
                    </a:lnTo>
                    <a:lnTo>
                      <a:pt x="2502" y="6299"/>
                    </a:lnTo>
                    <a:lnTo>
                      <a:pt x="2502" y="6221"/>
                    </a:lnTo>
                    <a:lnTo>
                      <a:pt x="2457" y="6221"/>
                    </a:lnTo>
                    <a:lnTo>
                      <a:pt x="2457" y="6143"/>
                    </a:lnTo>
                    <a:lnTo>
                      <a:pt x="2415" y="6143"/>
                    </a:lnTo>
                    <a:lnTo>
                      <a:pt x="2415" y="6066"/>
                    </a:lnTo>
                    <a:lnTo>
                      <a:pt x="2374" y="6066"/>
                    </a:lnTo>
                    <a:lnTo>
                      <a:pt x="2374" y="5988"/>
                    </a:lnTo>
                    <a:lnTo>
                      <a:pt x="2335" y="5988"/>
                    </a:lnTo>
                    <a:lnTo>
                      <a:pt x="2335" y="5910"/>
                    </a:lnTo>
                    <a:lnTo>
                      <a:pt x="2297" y="5910"/>
                    </a:lnTo>
                    <a:lnTo>
                      <a:pt x="2297" y="5832"/>
                    </a:lnTo>
                    <a:lnTo>
                      <a:pt x="2260" y="5832"/>
                    </a:lnTo>
                    <a:lnTo>
                      <a:pt x="2260" y="5754"/>
                    </a:lnTo>
                    <a:lnTo>
                      <a:pt x="2225" y="5754"/>
                    </a:lnTo>
                    <a:lnTo>
                      <a:pt x="2225" y="5677"/>
                    </a:lnTo>
                    <a:lnTo>
                      <a:pt x="2191" y="5677"/>
                    </a:lnTo>
                    <a:lnTo>
                      <a:pt x="2191" y="5599"/>
                    </a:lnTo>
                    <a:lnTo>
                      <a:pt x="2157" y="5599"/>
                    </a:lnTo>
                    <a:lnTo>
                      <a:pt x="2157" y="5521"/>
                    </a:lnTo>
                    <a:lnTo>
                      <a:pt x="2125" y="5521"/>
                    </a:lnTo>
                    <a:lnTo>
                      <a:pt x="2125" y="5443"/>
                    </a:lnTo>
                    <a:lnTo>
                      <a:pt x="2094" y="5443"/>
                    </a:lnTo>
                    <a:lnTo>
                      <a:pt x="2094" y="5366"/>
                    </a:lnTo>
                    <a:lnTo>
                      <a:pt x="2063" y="5366"/>
                    </a:lnTo>
                    <a:lnTo>
                      <a:pt x="2063" y="5288"/>
                    </a:lnTo>
                    <a:lnTo>
                      <a:pt x="2033" y="5288"/>
                    </a:lnTo>
                    <a:lnTo>
                      <a:pt x="2033" y="5210"/>
                    </a:lnTo>
                    <a:lnTo>
                      <a:pt x="2004" y="5210"/>
                    </a:lnTo>
                    <a:lnTo>
                      <a:pt x="2004" y="5132"/>
                    </a:lnTo>
                    <a:lnTo>
                      <a:pt x="1975" y="5132"/>
                    </a:lnTo>
                    <a:lnTo>
                      <a:pt x="1975" y="5055"/>
                    </a:lnTo>
                    <a:lnTo>
                      <a:pt x="1947" y="5055"/>
                    </a:lnTo>
                    <a:lnTo>
                      <a:pt x="1947" y="4977"/>
                    </a:lnTo>
                    <a:lnTo>
                      <a:pt x="1920" y="4977"/>
                    </a:lnTo>
                    <a:lnTo>
                      <a:pt x="1920" y="4899"/>
                    </a:lnTo>
                    <a:lnTo>
                      <a:pt x="1893" y="4899"/>
                    </a:lnTo>
                    <a:lnTo>
                      <a:pt x="1893" y="4821"/>
                    </a:lnTo>
                    <a:lnTo>
                      <a:pt x="1866" y="4821"/>
                    </a:lnTo>
                    <a:lnTo>
                      <a:pt x="1866" y="4743"/>
                    </a:lnTo>
                    <a:lnTo>
                      <a:pt x="1840" y="4743"/>
                    </a:lnTo>
                    <a:lnTo>
                      <a:pt x="1840" y="4666"/>
                    </a:lnTo>
                    <a:lnTo>
                      <a:pt x="1815" y="4666"/>
                    </a:lnTo>
                    <a:lnTo>
                      <a:pt x="1815" y="4588"/>
                    </a:lnTo>
                    <a:lnTo>
                      <a:pt x="1790" y="4588"/>
                    </a:lnTo>
                    <a:lnTo>
                      <a:pt x="1790" y="4510"/>
                    </a:lnTo>
                    <a:lnTo>
                      <a:pt x="1765" y="4510"/>
                    </a:lnTo>
                    <a:lnTo>
                      <a:pt x="1765" y="4432"/>
                    </a:lnTo>
                    <a:lnTo>
                      <a:pt x="1741" y="4432"/>
                    </a:lnTo>
                    <a:lnTo>
                      <a:pt x="1741" y="4355"/>
                    </a:lnTo>
                    <a:lnTo>
                      <a:pt x="1716" y="4355"/>
                    </a:lnTo>
                    <a:lnTo>
                      <a:pt x="1716" y="4277"/>
                    </a:lnTo>
                    <a:lnTo>
                      <a:pt x="1693" y="4277"/>
                    </a:lnTo>
                    <a:lnTo>
                      <a:pt x="1693" y="4199"/>
                    </a:lnTo>
                    <a:lnTo>
                      <a:pt x="1669" y="4199"/>
                    </a:lnTo>
                    <a:lnTo>
                      <a:pt x="1669" y="4121"/>
                    </a:lnTo>
                    <a:lnTo>
                      <a:pt x="1646" y="4121"/>
                    </a:lnTo>
                    <a:lnTo>
                      <a:pt x="1646" y="4044"/>
                    </a:lnTo>
                    <a:lnTo>
                      <a:pt x="1623" y="4044"/>
                    </a:lnTo>
                    <a:lnTo>
                      <a:pt x="1623" y="3966"/>
                    </a:lnTo>
                    <a:lnTo>
                      <a:pt x="1600" y="3966"/>
                    </a:lnTo>
                    <a:lnTo>
                      <a:pt x="1600" y="3888"/>
                    </a:lnTo>
                    <a:lnTo>
                      <a:pt x="1578" y="3888"/>
                    </a:lnTo>
                    <a:lnTo>
                      <a:pt x="1578" y="3810"/>
                    </a:lnTo>
                    <a:lnTo>
                      <a:pt x="1556" y="3810"/>
                    </a:lnTo>
                    <a:lnTo>
                      <a:pt x="1556" y="3732"/>
                    </a:lnTo>
                    <a:lnTo>
                      <a:pt x="1534" y="3732"/>
                    </a:lnTo>
                    <a:lnTo>
                      <a:pt x="1534" y="3655"/>
                    </a:lnTo>
                    <a:lnTo>
                      <a:pt x="1512" y="3655"/>
                    </a:lnTo>
                    <a:lnTo>
                      <a:pt x="1512" y="3577"/>
                    </a:lnTo>
                    <a:lnTo>
                      <a:pt x="1490" y="3577"/>
                    </a:lnTo>
                    <a:lnTo>
                      <a:pt x="1490" y="3499"/>
                    </a:lnTo>
                    <a:lnTo>
                      <a:pt x="1468" y="3499"/>
                    </a:lnTo>
                    <a:lnTo>
                      <a:pt x="1468" y="3421"/>
                    </a:lnTo>
                    <a:lnTo>
                      <a:pt x="1447" y="3421"/>
                    </a:lnTo>
                    <a:lnTo>
                      <a:pt x="1447" y="3344"/>
                    </a:lnTo>
                    <a:lnTo>
                      <a:pt x="1425" y="3344"/>
                    </a:lnTo>
                    <a:lnTo>
                      <a:pt x="1425" y="3266"/>
                    </a:lnTo>
                    <a:lnTo>
                      <a:pt x="1404" y="3266"/>
                    </a:lnTo>
                    <a:lnTo>
                      <a:pt x="1404" y="3188"/>
                    </a:lnTo>
                    <a:lnTo>
                      <a:pt x="1383" y="3188"/>
                    </a:lnTo>
                    <a:lnTo>
                      <a:pt x="1383" y="3110"/>
                    </a:lnTo>
                    <a:lnTo>
                      <a:pt x="1361" y="3110"/>
                    </a:lnTo>
                    <a:lnTo>
                      <a:pt x="1361" y="3033"/>
                    </a:lnTo>
                    <a:lnTo>
                      <a:pt x="1340" y="3033"/>
                    </a:lnTo>
                    <a:lnTo>
                      <a:pt x="1340" y="2955"/>
                    </a:lnTo>
                    <a:lnTo>
                      <a:pt x="1319" y="2955"/>
                    </a:lnTo>
                    <a:lnTo>
                      <a:pt x="1319" y="2877"/>
                    </a:lnTo>
                    <a:lnTo>
                      <a:pt x="1298" y="2877"/>
                    </a:lnTo>
                    <a:lnTo>
                      <a:pt x="1298" y="2799"/>
                    </a:lnTo>
                    <a:lnTo>
                      <a:pt x="1277" y="2799"/>
                    </a:lnTo>
                    <a:lnTo>
                      <a:pt x="1277" y="2721"/>
                    </a:lnTo>
                    <a:lnTo>
                      <a:pt x="1256" y="2721"/>
                    </a:lnTo>
                    <a:lnTo>
                      <a:pt x="1256" y="2644"/>
                    </a:lnTo>
                    <a:lnTo>
                      <a:pt x="1235" y="2644"/>
                    </a:lnTo>
                    <a:lnTo>
                      <a:pt x="1235" y="2566"/>
                    </a:lnTo>
                    <a:lnTo>
                      <a:pt x="1213" y="2566"/>
                    </a:lnTo>
                    <a:lnTo>
                      <a:pt x="1213" y="2488"/>
                    </a:lnTo>
                    <a:lnTo>
                      <a:pt x="1192" y="2488"/>
                    </a:lnTo>
                    <a:lnTo>
                      <a:pt x="1192" y="2410"/>
                    </a:lnTo>
                    <a:lnTo>
                      <a:pt x="1171" y="2410"/>
                    </a:lnTo>
                    <a:lnTo>
                      <a:pt x="1171" y="2333"/>
                    </a:lnTo>
                    <a:lnTo>
                      <a:pt x="1149" y="2333"/>
                    </a:lnTo>
                    <a:lnTo>
                      <a:pt x="1149" y="2255"/>
                    </a:lnTo>
                    <a:lnTo>
                      <a:pt x="1128" y="2255"/>
                    </a:lnTo>
                    <a:lnTo>
                      <a:pt x="1128" y="2177"/>
                    </a:lnTo>
                    <a:lnTo>
                      <a:pt x="1106" y="2177"/>
                    </a:lnTo>
                    <a:lnTo>
                      <a:pt x="1106" y="2099"/>
                    </a:lnTo>
                    <a:lnTo>
                      <a:pt x="1084" y="2099"/>
                    </a:lnTo>
                    <a:lnTo>
                      <a:pt x="1084" y="2022"/>
                    </a:lnTo>
                    <a:lnTo>
                      <a:pt x="1062" y="2022"/>
                    </a:lnTo>
                    <a:lnTo>
                      <a:pt x="1062" y="1944"/>
                    </a:lnTo>
                    <a:lnTo>
                      <a:pt x="1040" y="1944"/>
                    </a:lnTo>
                    <a:lnTo>
                      <a:pt x="1040" y="1866"/>
                    </a:lnTo>
                    <a:lnTo>
                      <a:pt x="1018" y="1866"/>
                    </a:lnTo>
                    <a:lnTo>
                      <a:pt x="1018" y="1788"/>
                    </a:lnTo>
                    <a:lnTo>
                      <a:pt x="995" y="1788"/>
                    </a:lnTo>
                    <a:lnTo>
                      <a:pt x="995" y="1710"/>
                    </a:lnTo>
                    <a:lnTo>
                      <a:pt x="972" y="1710"/>
                    </a:lnTo>
                    <a:lnTo>
                      <a:pt x="972" y="1633"/>
                    </a:lnTo>
                    <a:lnTo>
                      <a:pt x="948" y="1633"/>
                    </a:lnTo>
                    <a:lnTo>
                      <a:pt x="948" y="1555"/>
                    </a:lnTo>
                    <a:lnTo>
                      <a:pt x="924" y="1555"/>
                    </a:lnTo>
                    <a:lnTo>
                      <a:pt x="924" y="1477"/>
                    </a:lnTo>
                    <a:lnTo>
                      <a:pt x="900" y="1477"/>
                    </a:lnTo>
                    <a:lnTo>
                      <a:pt x="900" y="1399"/>
                    </a:lnTo>
                    <a:lnTo>
                      <a:pt x="875" y="1399"/>
                    </a:lnTo>
                    <a:lnTo>
                      <a:pt x="875" y="1322"/>
                    </a:lnTo>
                    <a:lnTo>
                      <a:pt x="850" y="1322"/>
                    </a:lnTo>
                    <a:lnTo>
                      <a:pt x="850" y="1244"/>
                    </a:lnTo>
                    <a:lnTo>
                      <a:pt x="823" y="1244"/>
                    </a:lnTo>
                    <a:lnTo>
                      <a:pt x="823" y="1166"/>
                    </a:lnTo>
                    <a:lnTo>
                      <a:pt x="797" y="1166"/>
                    </a:lnTo>
                    <a:lnTo>
                      <a:pt x="797" y="1088"/>
                    </a:lnTo>
                    <a:lnTo>
                      <a:pt x="769" y="1088"/>
                    </a:lnTo>
                    <a:lnTo>
                      <a:pt x="769" y="1011"/>
                    </a:lnTo>
                    <a:lnTo>
                      <a:pt x="740" y="1011"/>
                    </a:lnTo>
                    <a:lnTo>
                      <a:pt x="740" y="933"/>
                    </a:lnTo>
                    <a:lnTo>
                      <a:pt x="710" y="933"/>
                    </a:lnTo>
                    <a:lnTo>
                      <a:pt x="710" y="855"/>
                    </a:lnTo>
                    <a:lnTo>
                      <a:pt x="679" y="855"/>
                    </a:lnTo>
                    <a:lnTo>
                      <a:pt x="679" y="777"/>
                    </a:lnTo>
                    <a:lnTo>
                      <a:pt x="646" y="777"/>
                    </a:lnTo>
                    <a:lnTo>
                      <a:pt x="646" y="699"/>
                    </a:lnTo>
                    <a:lnTo>
                      <a:pt x="612" y="699"/>
                    </a:lnTo>
                    <a:lnTo>
                      <a:pt x="612" y="622"/>
                    </a:lnTo>
                    <a:lnTo>
                      <a:pt x="575" y="622"/>
                    </a:lnTo>
                    <a:lnTo>
                      <a:pt x="575" y="544"/>
                    </a:lnTo>
                    <a:lnTo>
                      <a:pt x="535" y="544"/>
                    </a:lnTo>
                    <a:lnTo>
                      <a:pt x="535" y="466"/>
                    </a:lnTo>
                    <a:lnTo>
                      <a:pt x="491" y="466"/>
                    </a:lnTo>
                    <a:lnTo>
                      <a:pt x="491" y="388"/>
                    </a:lnTo>
                    <a:lnTo>
                      <a:pt x="442" y="388"/>
                    </a:lnTo>
                    <a:lnTo>
                      <a:pt x="442" y="311"/>
                    </a:lnTo>
                    <a:lnTo>
                      <a:pt x="386" y="311"/>
                    </a:lnTo>
                    <a:lnTo>
                      <a:pt x="386" y="233"/>
                    </a:lnTo>
                    <a:lnTo>
                      <a:pt x="320" y="233"/>
                    </a:lnTo>
                    <a:lnTo>
                      <a:pt x="320" y="155"/>
                    </a:lnTo>
                    <a:lnTo>
                      <a:pt x="235" y="155"/>
                    </a:lnTo>
                    <a:lnTo>
                      <a:pt x="235" y="77"/>
                    </a:lnTo>
                    <a:lnTo>
                      <a:pt x="108" y="77"/>
                    </a:lnTo>
                    <a:lnTo>
                      <a:pt x="108" y="0"/>
                    </a:lnTo>
                    <a:lnTo>
                      <a:pt x="0" y="0"/>
                    </a:lnTo>
                  </a:path>
                </a:pathLst>
              </a:custGeom>
              <a:noFill/>
              <a:ln w="11113">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64537" name="Line 421"/>
              <p:cNvSpPr>
                <a:spLocks noChangeShapeType="1"/>
              </p:cNvSpPr>
              <p:nvPr/>
            </p:nvSpPr>
            <p:spPr bwMode="auto">
              <a:xfrm>
                <a:off x="4087" y="2377"/>
                <a:ext cx="1284"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538" name="Line 422"/>
              <p:cNvSpPr>
                <a:spLocks noChangeShapeType="1"/>
              </p:cNvSpPr>
              <p:nvPr/>
            </p:nvSpPr>
            <p:spPr bwMode="auto">
              <a:xfrm>
                <a:off x="4087" y="2377"/>
                <a:ext cx="1" cy="3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539" name="Line 423"/>
              <p:cNvSpPr>
                <a:spLocks noChangeShapeType="1"/>
              </p:cNvSpPr>
              <p:nvPr/>
            </p:nvSpPr>
            <p:spPr bwMode="auto">
              <a:xfrm>
                <a:off x="4087" y="2377"/>
                <a:ext cx="1" cy="54"/>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540" name="Line 424"/>
              <p:cNvSpPr>
                <a:spLocks noChangeShapeType="1"/>
              </p:cNvSpPr>
              <p:nvPr/>
            </p:nvSpPr>
            <p:spPr bwMode="auto">
              <a:xfrm>
                <a:off x="4106" y="2377"/>
                <a:ext cx="1" cy="3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541" name="Line 425"/>
              <p:cNvSpPr>
                <a:spLocks noChangeShapeType="1"/>
              </p:cNvSpPr>
              <p:nvPr/>
            </p:nvSpPr>
            <p:spPr bwMode="auto">
              <a:xfrm>
                <a:off x="4124" y="2377"/>
                <a:ext cx="1" cy="3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542" name="Line 426"/>
              <p:cNvSpPr>
                <a:spLocks noChangeShapeType="1"/>
              </p:cNvSpPr>
              <p:nvPr/>
            </p:nvSpPr>
            <p:spPr bwMode="auto">
              <a:xfrm>
                <a:off x="4142" y="2377"/>
                <a:ext cx="1" cy="3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543" name="Line 427"/>
              <p:cNvSpPr>
                <a:spLocks noChangeShapeType="1"/>
              </p:cNvSpPr>
              <p:nvPr/>
            </p:nvSpPr>
            <p:spPr bwMode="auto">
              <a:xfrm>
                <a:off x="4161" y="2377"/>
                <a:ext cx="1" cy="3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544" name="Line 428"/>
              <p:cNvSpPr>
                <a:spLocks noChangeShapeType="1"/>
              </p:cNvSpPr>
              <p:nvPr/>
            </p:nvSpPr>
            <p:spPr bwMode="auto">
              <a:xfrm>
                <a:off x="4179" y="2377"/>
                <a:ext cx="1" cy="3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545" name="Line 429"/>
              <p:cNvSpPr>
                <a:spLocks noChangeShapeType="1"/>
              </p:cNvSpPr>
              <p:nvPr/>
            </p:nvSpPr>
            <p:spPr bwMode="auto">
              <a:xfrm>
                <a:off x="4197" y="2377"/>
                <a:ext cx="1" cy="3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546" name="Line 430"/>
              <p:cNvSpPr>
                <a:spLocks noChangeShapeType="1"/>
              </p:cNvSpPr>
              <p:nvPr/>
            </p:nvSpPr>
            <p:spPr bwMode="auto">
              <a:xfrm>
                <a:off x="4216" y="2377"/>
                <a:ext cx="1" cy="3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547" name="Line 431"/>
              <p:cNvSpPr>
                <a:spLocks noChangeShapeType="1"/>
              </p:cNvSpPr>
              <p:nvPr/>
            </p:nvSpPr>
            <p:spPr bwMode="auto">
              <a:xfrm>
                <a:off x="4234" y="2377"/>
                <a:ext cx="1" cy="3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548" name="Line 432"/>
              <p:cNvSpPr>
                <a:spLocks noChangeShapeType="1"/>
              </p:cNvSpPr>
              <p:nvPr/>
            </p:nvSpPr>
            <p:spPr bwMode="auto">
              <a:xfrm>
                <a:off x="4252" y="2377"/>
                <a:ext cx="1" cy="3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549" name="Line 433"/>
              <p:cNvSpPr>
                <a:spLocks noChangeShapeType="1"/>
              </p:cNvSpPr>
              <p:nvPr/>
            </p:nvSpPr>
            <p:spPr bwMode="auto">
              <a:xfrm>
                <a:off x="4271" y="2377"/>
                <a:ext cx="1" cy="3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550" name="Line 434"/>
              <p:cNvSpPr>
                <a:spLocks noChangeShapeType="1"/>
              </p:cNvSpPr>
              <p:nvPr/>
            </p:nvSpPr>
            <p:spPr bwMode="auto">
              <a:xfrm>
                <a:off x="4271" y="2377"/>
                <a:ext cx="1" cy="54"/>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551" name="Rectangle 435"/>
              <p:cNvSpPr>
                <a:spLocks noChangeArrowheads="1"/>
              </p:cNvSpPr>
              <p:nvPr/>
            </p:nvSpPr>
            <p:spPr bwMode="auto">
              <a:xfrm>
                <a:off x="4235" y="2431"/>
                <a:ext cx="71"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ctr" eaLnBrk="1" hangingPunct="1"/>
                <a:r>
                  <a:rPr lang="en-US" altLang="en-US" sz="1600">
                    <a:latin typeface="MS Sans Serif" charset="0"/>
                  </a:rPr>
                  <a:t>0</a:t>
                </a:r>
                <a:endParaRPr lang="en-US" altLang="en-US" sz="1600">
                  <a:latin typeface="Times New Roman" panose="02020603050405020304" pitchFamily="18" charset="0"/>
                </a:endParaRPr>
              </a:p>
            </p:txBody>
          </p:sp>
          <p:sp>
            <p:nvSpPr>
              <p:cNvPr id="264552" name="Line 436"/>
              <p:cNvSpPr>
                <a:spLocks noChangeShapeType="1"/>
              </p:cNvSpPr>
              <p:nvPr/>
            </p:nvSpPr>
            <p:spPr bwMode="auto">
              <a:xfrm>
                <a:off x="4289" y="2377"/>
                <a:ext cx="1" cy="3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553" name="Line 437"/>
              <p:cNvSpPr>
                <a:spLocks noChangeShapeType="1"/>
              </p:cNvSpPr>
              <p:nvPr/>
            </p:nvSpPr>
            <p:spPr bwMode="auto">
              <a:xfrm>
                <a:off x="4307" y="2377"/>
                <a:ext cx="1" cy="3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554" name="Line 438"/>
              <p:cNvSpPr>
                <a:spLocks noChangeShapeType="1"/>
              </p:cNvSpPr>
              <p:nvPr/>
            </p:nvSpPr>
            <p:spPr bwMode="auto">
              <a:xfrm>
                <a:off x="4326" y="2377"/>
                <a:ext cx="1" cy="3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555" name="Line 439"/>
              <p:cNvSpPr>
                <a:spLocks noChangeShapeType="1"/>
              </p:cNvSpPr>
              <p:nvPr/>
            </p:nvSpPr>
            <p:spPr bwMode="auto">
              <a:xfrm>
                <a:off x="4344" y="2377"/>
                <a:ext cx="1" cy="3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556" name="Line 440"/>
              <p:cNvSpPr>
                <a:spLocks noChangeShapeType="1"/>
              </p:cNvSpPr>
              <p:nvPr/>
            </p:nvSpPr>
            <p:spPr bwMode="auto">
              <a:xfrm>
                <a:off x="4362" y="2377"/>
                <a:ext cx="1" cy="3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557" name="Line 441"/>
              <p:cNvSpPr>
                <a:spLocks noChangeShapeType="1"/>
              </p:cNvSpPr>
              <p:nvPr/>
            </p:nvSpPr>
            <p:spPr bwMode="auto">
              <a:xfrm>
                <a:off x="4381" y="2377"/>
                <a:ext cx="1" cy="3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558" name="Line 442"/>
              <p:cNvSpPr>
                <a:spLocks noChangeShapeType="1"/>
              </p:cNvSpPr>
              <p:nvPr/>
            </p:nvSpPr>
            <p:spPr bwMode="auto">
              <a:xfrm>
                <a:off x="4399" y="2377"/>
                <a:ext cx="1" cy="3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559" name="Line 443"/>
              <p:cNvSpPr>
                <a:spLocks noChangeShapeType="1"/>
              </p:cNvSpPr>
              <p:nvPr/>
            </p:nvSpPr>
            <p:spPr bwMode="auto">
              <a:xfrm>
                <a:off x="4417" y="2377"/>
                <a:ext cx="1" cy="3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560" name="Line 444"/>
              <p:cNvSpPr>
                <a:spLocks noChangeShapeType="1"/>
              </p:cNvSpPr>
              <p:nvPr/>
            </p:nvSpPr>
            <p:spPr bwMode="auto">
              <a:xfrm>
                <a:off x="4436" y="2377"/>
                <a:ext cx="1" cy="3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561" name="Line 445"/>
              <p:cNvSpPr>
                <a:spLocks noChangeShapeType="1"/>
              </p:cNvSpPr>
              <p:nvPr/>
            </p:nvSpPr>
            <p:spPr bwMode="auto">
              <a:xfrm>
                <a:off x="4454" y="2377"/>
                <a:ext cx="1" cy="3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562" name="Line 446"/>
              <p:cNvSpPr>
                <a:spLocks noChangeShapeType="1"/>
              </p:cNvSpPr>
              <p:nvPr/>
            </p:nvSpPr>
            <p:spPr bwMode="auto">
              <a:xfrm>
                <a:off x="4454" y="2377"/>
                <a:ext cx="1" cy="54"/>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563" name="Line 447"/>
              <p:cNvSpPr>
                <a:spLocks noChangeShapeType="1"/>
              </p:cNvSpPr>
              <p:nvPr/>
            </p:nvSpPr>
            <p:spPr bwMode="auto">
              <a:xfrm>
                <a:off x="4472" y="2377"/>
                <a:ext cx="1" cy="3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564" name="Line 448"/>
              <p:cNvSpPr>
                <a:spLocks noChangeShapeType="1"/>
              </p:cNvSpPr>
              <p:nvPr/>
            </p:nvSpPr>
            <p:spPr bwMode="auto">
              <a:xfrm>
                <a:off x="4491" y="2377"/>
                <a:ext cx="1" cy="3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565" name="Line 449"/>
              <p:cNvSpPr>
                <a:spLocks noChangeShapeType="1"/>
              </p:cNvSpPr>
              <p:nvPr/>
            </p:nvSpPr>
            <p:spPr bwMode="auto">
              <a:xfrm>
                <a:off x="4509" y="2377"/>
                <a:ext cx="1" cy="3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566" name="Line 450"/>
              <p:cNvSpPr>
                <a:spLocks noChangeShapeType="1"/>
              </p:cNvSpPr>
              <p:nvPr/>
            </p:nvSpPr>
            <p:spPr bwMode="auto">
              <a:xfrm>
                <a:off x="4527" y="2377"/>
                <a:ext cx="1" cy="3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567" name="Line 451"/>
              <p:cNvSpPr>
                <a:spLocks noChangeShapeType="1"/>
              </p:cNvSpPr>
              <p:nvPr/>
            </p:nvSpPr>
            <p:spPr bwMode="auto">
              <a:xfrm>
                <a:off x="4546" y="2377"/>
                <a:ext cx="1" cy="3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568" name="Line 452"/>
              <p:cNvSpPr>
                <a:spLocks noChangeShapeType="1"/>
              </p:cNvSpPr>
              <p:nvPr/>
            </p:nvSpPr>
            <p:spPr bwMode="auto">
              <a:xfrm>
                <a:off x="4564" y="2377"/>
                <a:ext cx="1" cy="3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569" name="Line 453"/>
              <p:cNvSpPr>
                <a:spLocks noChangeShapeType="1"/>
              </p:cNvSpPr>
              <p:nvPr/>
            </p:nvSpPr>
            <p:spPr bwMode="auto">
              <a:xfrm>
                <a:off x="4582" y="2377"/>
                <a:ext cx="1" cy="3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570" name="Line 454"/>
              <p:cNvSpPr>
                <a:spLocks noChangeShapeType="1"/>
              </p:cNvSpPr>
              <p:nvPr/>
            </p:nvSpPr>
            <p:spPr bwMode="auto">
              <a:xfrm>
                <a:off x="4601" y="2377"/>
                <a:ext cx="1" cy="3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571" name="Line 455"/>
              <p:cNvSpPr>
                <a:spLocks noChangeShapeType="1"/>
              </p:cNvSpPr>
              <p:nvPr/>
            </p:nvSpPr>
            <p:spPr bwMode="auto">
              <a:xfrm>
                <a:off x="4619" y="2377"/>
                <a:ext cx="1" cy="3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572" name="Line 456"/>
              <p:cNvSpPr>
                <a:spLocks noChangeShapeType="1"/>
              </p:cNvSpPr>
              <p:nvPr/>
            </p:nvSpPr>
            <p:spPr bwMode="auto">
              <a:xfrm>
                <a:off x="4637" y="2377"/>
                <a:ext cx="1" cy="3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573" name="Line 457"/>
              <p:cNvSpPr>
                <a:spLocks noChangeShapeType="1"/>
              </p:cNvSpPr>
              <p:nvPr/>
            </p:nvSpPr>
            <p:spPr bwMode="auto">
              <a:xfrm>
                <a:off x="4637" y="2377"/>
                <a:ext cx="1" cy="54"/>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574" name="Rectangle 458"/>
              <p:cNvSpPr>
                <a:spLocks noChangeArrowheads="1"/>
              </p:cNvSpPr>
              <p:nvPr/>
            </p:nvSpPr>
            <p:spPr bwMode="auto">
              <a:xfrm>
                <a:off x="4566" y="2431"/>
                <a:ext cx="142"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ctr" eaLnBrk="1" hangingPunct="1"/>
                <a:r>
                  <a:rPr lang="en-US" altLang="en-US" sz="1600">
                    <a:latin typeface="MS Sans Serif" charset="0"/>
                  </a:rPr>
                  <a:t>20</a:t>
                </a:r>
                <a:endParaRPr lang="en-US" altLang="en-US" sz="1600">
                  <a:latin typeface="Times New Roman" panose="02020603050405020304" pitchFamily="18" charset="0"/>
                </a:endParaRPr>
              </a:p>
            </p:txBody>
          </p:sp>
          <p:sp>
            <p:nvSpPr>
              <p:cNvPr id="264575" name="Line 459"/>
              <p:cNvSpPr>
                <a:spLocks noChangeShapeType="1"/>
              </p:cNvSpPr>
              <p:nvPr/>
            </p:nvSpPr>
            <p:spPr bwMode="auto">
              <a:xfrm>
                <a:off x="4656" y="2377"/>
                <a:ext cx="1" cy="3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576" name="Line 460"/>
              <p:cNvSpPr>
                <a:spLocks noChangeShapeType="1"/>
              </p:cNvSpPr>
              <p:nvPr/>
            </p:nvSpPr>
            <p:spPr bwMode="auto">
              <a:xfrm>
                <a:off x="4674" y="2377"/>
                <a:ext cx="1" cy="3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577" name="Line 461"/>
              <p:cNvSpPr>
                <a:spLocks noChangeShapeType="1"/>
              </p:cNvSpPr>
              <p:nvPr/>
            </p:nvSpPr>
            <p:spPr bwMode="auto">
              <a:xfrm>
                <a:off x="4692" y="2377"/>
                <a:ext cx="1" cy="3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578" name="Line 462"/>
              <p:cNvSpPr>
                <a:spLocks noChangeShapeType="1"/>
              </p:cNvSpPr>
              <p:nvPr/>
            </p:nvSpPr>
            <p:spPr bwMode="auto">
              <a:xfrm>
                <a:off x="4711" y="2377"/>
                <a:ext cx="1" cy="3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579" name="Line 463"/>
              <p:cNvSpPr>
                <a:spLocks noChangeShapeType="1"/>
              </p:cNvSpPr>
              <p:nvPr/>
            </p:nvSpPr>
            <p:spPr bwMode="auto">
              <a:xfrm>
                <a:off x="4729" y="2377"/>
                <a:ext cx="1" cy="3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580" name="Line 464"/>
              <p:cNvSpPr>
                <a:spLocks noChangeShapeType="1"/>
              </p:cNvSpPr>
              <p:nvPr/>
            </p:nvSpPr>
            <p:spPr bwMode="auto">
              <a:xfrm>
                <a:off x="4747" y="2377"/>
                <a:ext cx="1" cy="3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581" name="Line 465"/>
              <p:cNvSpPr>
                <a:spLocks noChangeShapeType="1"/>
              </p:cNvSpPr>
              <p:nvPr/>
            </p:nvSpPr>
            <p:spPr bwMode="auto">
              <a:xfrm>
                <a:off x="4766" y="2377"/>
                <a:ext cx="1" cy="3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582" name="Line 466"/>
              <p:cNvSpPr>
                <a:spLocks noChangeShapeType="1"/>
              </p:cNvSpPr>
              <p:nvPr/>
            </p:nvSpPr>
            <p:spPr bwMode="auto">
              <a:xfrm>
                <a:off x="4784" y="2377"/>
                <a:ext cx="1" cy="3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583" name="Line 467"/>
              <p:cNvSpPr>
                <a:spLocks noChangeShapeType="1"/>
              </p:cNvSpPr>
              <p:nvPr/>
            </p:nvSpPr>
            <p:spPr bwMode="auto">
              <a:xfrm>
                <a:off x="4802" y="2377"/>
                <a:ext cx="1" cy="3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584" name="Line 468"/>
              <p:cNvSpPr>
                <a:spLocks noChangeShapeType="1"/>
              </p:cNvSpPr>
              <p:nvPr/>
            </p:nvSpPr>
            <p:spPr bwMode="auto">
              <a:xfrm>
                <a:off x="4821" y="2377"/>
                <a:ext cx="1" cy="3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585" name="Line 469"/>
              <p:cNvSpPr>
                <a:spLocks noChangeShapeType="1"/>
              </p:cNvSpPr>
              <p:nvPr/>
            </p:nvSpPr>
            <p:spPr bwMode="auto">
              <a:xfrm>
                <a:off x="4821" y="2377"/>
                <a:ext cx="1" cy="54"/>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586" name="Line 470"/>
              <p:cNvSpPr>
                <a:spLocks noChangeShapeType="1"/>
              </p:cNvSpPr>
              <p:nvPr/>
            </p:nvSpPr>
            <p:spPr bwMode="auto">
              <a:xfrm>
                <a:off x="4839" y="2377"/>
                <a:ext cx="1" cy="3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587" name="Line 471"/>
              <p:cNvSpPr>
                <a:spLocks noChangeShapeType="1"/>
              </p:cNvSpPr>
              <p:nvPr/>
            </p:nvSpPr>
            <p:spPr bwMode="auto">
              <a:xfrm>
                <a:off x="4857" y="2377"/>
                <a:ext cx="1" cy="3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588" name="Line 472"/>
              <p:cNvSpPr>
                <a:spLocks noChangeShapeType="1"/>
              </p:cNvSpPr>
              <p:nvPr/>
            </p:nvSpPr>
            <p:spPr bwMode="auto">
              <a:xfrm>
                <a:off x="4876" y="2377"/>
                <a:ext cx="1" cy="3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589" name="Line 473"/>
              <p:cNvSpPr>
                <a:spLocks noChangeShapeType="1"/>
              </p:cNvSpPr>
              <p:nvPr/>
            </p:nvSpPr>
            <p:spPr bwMode="auto">
              <a:xfrm>
                <a:off x="4894" y="2377"/>
                <a:ext cx="1" cy="3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590" name="Line 474"/>
              <p:cNvSpPr>
                <a:spLocks noChangeShapeType="1"/>
              </p:cNvSpPr>
              <p:nvPr/>
            </p:nvSpPr>
            <p:spPr bwMode="auto">
              <a:xfrm>
                <a:off x="4912" y="2377"/>
                <a:ext cx="1" cy="3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591" name="Line 475"/>
              <p:cNvSpPr>
                <a:spLocks noChangeShapeType="1"/>
              </p:cNvSpPr>
              <p:nvPr/>
            </p:nvSpPr>
            <p:spPr bwMode="auto">
              <a:xfrm>
                <a:off x="4931" y="2377"/>
                <a:ext cx="1" cy="3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592" name="Line 476"/>
              <p:cNvSpPr>
                <a:spLocks noChangeShapeType="1"/>
              </p:cNvSpPr>
              <p:nvPr/>
            </p:nvSpPr>
            <p:spPr bwMode="auto">
              <a:xfrm>
                <a:off x="4949" y="2377"/>
                <a:ext cx="1" cy="3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593" name="Line 477"/>
              <p:cNvSpPr>
                <a:spLocks noChangeShapeType="1"/>
              </p:cNvSpPr>
              <p:nvPr/>
            </p:nvSpPr>
            <p:spPr bwMode="auto">
              <a:xfrm>
                <a:off x="4967" y="2377"/>
                <a:ext cx="1" cy="3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594" name="Line 478"/>
              <p:cNvSpPr>
                <a:spLocks noChangeShapeType="1"/>
              </p:cNvSpPr>
              <p:nvPr/>
            </p:nvSpPr>
            <p:spPr bwMode="auto">
              <a:xfrm>
                <a:off x="4986" y="2377"/>
                <a:ext cx="1" cy="3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595" name="Line 479"/>
              <p:cNvSpPr>
                <a:spLocks noChangeShapeType="1"/>
              </p:cNvSpPr>
              <p:nvPr/>
            </p:nvSpPr>
            <p:spPr bwMode="auto">
              <a:xfrm>
                <a:off x="5004" y="2377"/>
                <a:ext cx="1" cy="3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596" name="Line 480"/>
              <p:cNvSpPr>
                <a:spLocks noChangeShapeType="1"/>
              </p:cNvSpPr>
              <p:nvPr/>
            </p:nvSpPr>
            <p:spPr bwMode="auto">
              <a:xfrm>
                <a:off x="5004" y="2377"/>
                <a:ext cx="1" cy="54"/>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597" name="Rectangle 481"/>
              <p:cNvSpPr>
                <a:spLocks noChangeArrowheads="1"/>
              </p:cNvSpPr>
              <p:nvPr/>
            </p:nvSpPr>
            <p:spPr bwMode="auto">
              <a:xfrm>
                <a:off x="4933" y="2431"/>
                <a:ext cx="142"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ctr" eaLnBrk="1" hangingPunct="1"/>
                <a:r>
                  <a:rPr lang="en-US" altLang="en-US" sz="1600">
                    <a:latin typeface="MS Sans Serif" charset="0"/>
                  </a:rPr>
                  <a:t>40</a:t>
                </a:r>
                <a:endParaRPr lang="en-US" altLang="en-US" sz="1600">
                  <a:latin typeface="Times New Roman" panose="02020603050405020304" pitchFamily="18" charset="0"/>
                </a:endParaRPr>
              </a:p>
            </p:txBody>
          </p:sp>
          <p:sp>
            <p:nvSpPr>
              <p:cNvPr id="264598" name="Line 482"/>
              <p:cNvSpPr>
                <a:spLocks noChangeShapeType="1"/>
              </p:cNvSpPr>
              <p:nvPr/>
            </p:nvSpPr>
            <p:spPr bwMode="auto">
              <a:xfrm>
                <a:off x="5022" y="2377"/>
                <a:ext cx="1" cy="3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599" name="Line 483"/>
              <p:cNvSpPr>
                <a:spLocks noChangeShapeType="1"/>
              </p:cNvSpPr>
              <p:nvPr/>
            </p:nvSpPr>
            <p:spPr bwMode="auto">
              <a:xfrm>
                <a:off x="5041" y="2377"/>
                <a:ext cx="1" cy="3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600" name="Line 484"/>
              <p:cNvSpPr>
                <a:spLocks noChangeShapeType="1"/>
              </p:cNvSpPr>
              <p:nvPr/>
            </p:nvSpPr>
            <p:spPr bwMode="auto">
              <a:xfrm>
                <a:off x="5059" y="2377"/>
                <a:ext cx="1" cy="3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601" name="Line 485"/>
              <p:cNvSpPr>
                <a:spLocks noChangeShapeType="1"/>
              </p:cNvSpPr>
              <p:nvPr/>
            </p:nvSpPr>
            <p:spPr bwMode="auto">
              <a:xfrm>
                <a:off x="5077" y="2377"/>
                <a:ext cx="1" cy="3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602" name="Line 486"/>
              <p:cNvSpPr>
                <a:spLocks noChangeShapeType="1"/>
              </p:cNvSpPr>
              <p:nvPr/>
            </p:nvSpPr>
            <p:spPr bwMode="auto">
              <a:xfrm>
                <a:off x="5096" y="2377"/>
                <a:ext cx="1" cy="3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603" name="Line 487"/>
              <p:cNvSpPr>
                <a:spLocks noChangeShapeType="1"/>
              </p:cNvSpPr>
              <p:nvPr/>
            </p:nvSpPr>
            <p:spPr bwMode="auto">
              <a:xfrm>
                <a:off x="5114" y="2377"/>
                <a:ext cx="1" cy="3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604" name="Line 488"/>
              <p:cNvSpPr>
                <a:spLocks noChangeShapeType="1"/>
              </p:cNvSpPr>
              <p:nvPr/>
            </p:nvSpPr>
            <p:spPr bwMode="auto">
              <a:xfrm>
                <a:off x="5132" y="2377"/>
                <a:ext cx="1" cy="3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605" name="Line 489"/>
              <p:cNvSpPr>
                <a:spLocks noChangeShapeType="1"/>
              </p:cNvSpPr>
              <p:nvPr/>
            </p:nvSpPr>
            <p:spPr bwMode="auto">
              <a:xfrm>
                <a:off x="5151" y="2377"/>
                <a:ext cx="1" cy="3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606" name="Line 490"/>
              <p:cNvSpPr>
                <a:spLocks noChangeShapeType="1"/>
              </p:cNvSpPr>
              <p:nvPr/>
            </p:nvSpPr>
            <p:spPr bwMode="auto">
              <a:xfrm>
                <a:off x="5169" y="2377"/>
                <a:ext cx="1" cy="3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607" name="Line 491"/>
              <p:cNvSpPr>
                <a:spLocks noChangeShapeType="1"/>
              </p:cNvSpPr>
              <p:nvPr/>
            </p:nvSpPr>
            <p:spPr bwMode="auto">
              <a:xfrm>
                <a:off x="5187" y="2377"/>
                <a:ext cx="1" cy="3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608" name="Line 492"/>
              <p:cNvSpPr>
                <a:spLocks noChangeShapeType="1"/>
              </p:cNvSpPr>
              <p:nvPr/>
            </p:nvSpPr>
            <p:spPr bwMode="auto">
              <a:xfrm>
                <a:off x="5187" y="2377"/>
                <a:ext cx="1" cy="54"/>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609" name="Line 493"/>
              <p:cNvSpPr>
                <a:spLocks noChangeShapeType="1"/>
              </p:cNvSpPr>
              <p:nvPr/>
            </p:nvSpPr>
            <p:spPr bwMode="auto">
              <a:xfrm>
                <a:off x="5206" y="2377"/>
                <a:ext cx="1" cy="3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610" name="Line 494"/>
              <p:cNvSpPr>
                <a:spLocks noChangeShapeType="1"/>
              </p:cNvSpPr>
              <p:nvPr/>
            </p:nvSpPr>
            <p:spPr bwMode="auto">
              <a:xfrm>
                <a:off x="5224" y="2377"/>
                <a:ext cx="1" cy="3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611" name="Line 495"/>
              <p:cNvSpPr>
                <a:spLocks noChangeShapeType="1"/>
              </p:cNvSpPr>
              <p:nvPr/>
            </p:nvSpPr>
            <p:spPr bwMode="auto">
              <a:xfrm>
                <a:off x="5242" y="2377"/>
                <a:ext cx="1" cy="3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612" name="Line 496"/>
              <p:cNvSpPr>
                <a:spLocks noChangeShapeType="1"/>
              </p:cNvSpPr>
              <p:nvPr/>
            </p:nvSpPr>
            <p:spPr bwMode="auto">
              <a:xfrm>
                <a:off x="5261" y="2377"/>
                <a:ext cx="1" cy="3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613" name="Line 497"/>
              <p:cNvSpPr>
                <a:spLocks noChangeShapeType="1"/>
              </p:cNvSpPr>
              <p:nvPr/>
            </p:nvSpPr>
            <p:spPr bwMode="auto">
              <a:xfrm>
                <a:off x="5279" y="2377"/>
                <a:ext cx="1" cy="3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614" name="Line 498"/>
              <p:cNvSpPr>
                <a:spLocks noChangeShapeType="1"/>
              </p:cNvSpPr>
              <p:nvPr/>
            </p:nvSpPr>
            <p:spPr bwMode="auto">
              <a:xfrm>
                <a:off x="5297" y="2377"/>
                <a:ext cx="1" cy="3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615" name="Line 499"/>
              <p:cNvSpPr>
                <a:spLocks noChangeShapeType="1"/>
              </p:cNvSpPr>
              <p:nvPr/>
            </p:nvSpPr>
            <p:spPr bwMode="auto">
              <a:xfrm>
                <a:off x="5316" y="2377"/>
                <a:ext cx="1" cy="3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616" name="Line 500"/>
              <p:cNvSpPr>
                <a:spLocks noChangeShapeType="1"/>
              </p:cNvSpPr>
              <p:nvPr/>
            </p:nvSpPr>
            <p:spPr bwMode="auto">
              <a:xfrm>
                <a:off x="5334" y="2377"/>
                <a:ext cx="1" cy="3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617" name="Line 501"/>
              <p:cNvSpPr>
                <a:spLocks noChangeShapeType="1"/>
              </p:cNvSpPr>
              <p:nvPr/>
            </p:nvSpPr>
            <p:spPr bwMode="auto">
              <a:xfrm>
                <a:off x="5352" y="2377"/>
                <a:ext cx="1" cy="3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618" name="Line 502"/>
              <p:cNvSpPr>
                <a:spLocks noChangeShapeType="1"/>
              </p:cNvSpPr>
              <p:nvPr/>
            </p:nvSpPr>
            <p:spPr bwMode="auto">
              <a:xfrm>
                <a:off x="5371" y="2377"/>
                <a:ext cx="1" cy="3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619" name="Line 503"/>
              <p:cNvSpPr>
                <a:spLocks noChangeShapeType="1"/>
              </p:cNvSpPr>
              <p:nvPr/>
            </p:nvSpPr>
            <p:spPr bwMode="auto">
              <a:xfrm>
                <a:off x="5371" y="2377"/>
                <a:ext cx="1" cy="54"/>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620" name="Rectangle 504"/>
              <p:cNvSpPr>
                <a:spLocks noChangeArrowheads="1"/>
              </p:cNvSpPr>
              <p:nvPr/>
            </p:nvSpPr>
            <p:spPr bwMode="auto">
              <a:xfrm>
                <a:off x="5300" y="2431"/>
                <a:ext cx="142"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ctr" eaLnBrk="1" hangingPunct="1"/>
                <a:r>
                  <a:rPr lang="en-US" altLang="en-US" sz="1600">
                    <a:latin typeface="MS Sans Serif" charset="0"/>
                  </a:rPr>
                  <a:t>60</a:t>
                </a:r>
                <a:endParaRPr lang="en-US" altLang="en-US" sz="1600">
                  <a:latin typeface="Times New Roman" panose="02020603050405020304" pitchFamily="18" charset="0"/>
                </a:endParaRPr>
              </a:p>
            </p:txBody>
          </p:sp>
          <p:sp>
            <p:nvSpPr>
              <p:cNvPr id="264621" name="Line 505"/>
              <p:cNvSpPr>
                <a:spLocks noChangeShapeType="1"/>
              </p:cNvSpPr>
              <p:nvPr/>
            </p:nvSpPr>
            <p:spPr bwMode="auto">
              <a:xfrm flipV="1">
                <a:off x="4087" y="1250"/>
                <a:ext cx="1" cy="11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622" name="Line 506"/>
              <p:cNvSpPr>
                <a:spLocks noChangeShapeType="1"/>
              </p:cNvSpPr>
              <p:nvPr/>
            </p:nvSpPr>
            <p:spPr bwMode="auto">
              <a:xfrm flipH="1">
                <a:off x="4039" y="2377"/>
                <a:ext cx="48"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623" name="Line 507"/>
              <p:cNvSpPr>
                <a:spLocks noChangeShapeType="1"/>
              </p:cNvSpPr>
              <p:nvPr/>
            </p:nvSpPr>
            <p:spPr bwMode="auto">
              <a:xfrm flipH="1">
                <a:off x="4027" y="2377"/>
                <a:ext cx="60"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624" name="Rectangle 508"/>
              <p:cNvSpPr>
                <a:spLocks noChangeArrowheads="1"/>
              </p:cNvSpPr>
              <p:nvPr/>
            </p:nvSpPr>
            <p:spPr bwMode="auto">
              <a:xfrm>
                <a:off x="3923" y="2327"/>
                <a:ext cx="71"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ctr" eaLnBrk="1" hangingPunct="1"/>
                <a:r>
                  <a:rPr lang="en-US" altLang="en-US" sz="1600">
                    <a:latin typeface="MS Sans Serif" charset="0"/>
                  </a:rPr>
                  <a:t>0</a:t>
                </a:r>
                <a:endParaRPr lang="en-US" altLang="en-US" sz="1600">
                  <a:latin typeface="Times New Roman" panose="02020603050405020304" pitchFamily="18" charset="0"/>
                </a:endParaRPr>
              </a:p>
            </p:txBody>
          </p:sp>
          <p:sp>
            <p:nvSpPr>
              <p:cNvPr id="264625" name="Line 509"/>
              <p:cNvSpPr>
                <a:spLocks noChangeShapeType="1"/>
              </p:cNvSpPr>
              <p:nvPr/>
            </p:nvSpPr>
            <p:spPr bwMode="auto">
              <a:xfrm flipH="1">
                <a:off x="4039" y="2265"/>
                <a:ext cx="48"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626" name="Line 510"/>
              <p:cNvSpPr>
                <a:spLocks noChangeShapeType="1"/>
              </p:cNvSpPr>
              <p:nvPr/>
            </p:nvSpPr>
            <p:spPr bwMode="auto">
              <a:xfrm flipH="1">
                <a:off x="4039" y="2152"/>
                <a:ext cx="48"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627" name="Line 511"/>
              <p:cNvSpPr>
                <a:spLocks noChangeShapeType="1"/>
              </p:cNvSpPr>
              <p:nvPr/>
            </p:nvSpPr>
            <p:spPr bwMode="auto">
              <a:xfrm flipH="1">
                <a:off x="4039" y="2039"/>
                <a:ext cx="48"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628" name="Line 512"/>
              <p:cNvSpPr>
                <a:spLocks noChangeShapeType="1"/>
              </p:cNvSpPr>
              <p:nvPr/>
            </p:nvSpPr>
            <p:spPr bwMode="auto">
              <a:xfrm flipH="1">
                <a:off x="4039" y="1927"/>
                <a:ext cx="48"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629" name="Line 513"/>
              <p:cNvSpPr>
                <a:spLocks noChangeShapeType="1"/>
              </p:cNvSpPr>
              <p:nvPr/>
            </p:nvSpPr>
            <p:spPr bwMode="auto">
              <a:xfrm flipH="1">
                <a:off x="4039" y="1814"/>
                <a:ext cx="48"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630" name="Line 514"/>
              <p:cNvSpPr>
                <a:spLocks noChangeShapeType="1"/>
              </p:cNvSpPr>
              <p:nvPr/>
            </p:nvSpPr>
            <p:spPr bwMode="auto">
              <a:xfrm flipH="1">
                <a:off x="4027" y="1814"/>
                <a:ext cx="60"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631" name="Line 515"/>
              <p:cNvSpPr>
                <a:spLocks noChangeShapeType="1"/>
              </p:cNvSpPr>
              <p:nvPr/>
            </p:nvSpPr>
            <p:spPr bwMode="auto">
              <a:xfrm flipH="1">
                <a:off x="4039" y="1701"/>
                <a:ext cx="48"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632" name="Line 516"/>
              <p:cNvSpPr>
                <a:spLocks noChangeShapeType="1"/>
              </p:cNvSpPr>
              <p:nvPr/>
            </p:nvSpPr>
            <p:spPr bwMode="auto">
              <a:xfrm flipH="1">
                <a:off x="4039" y="1589"/>
                <a:ext cx="48"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633" name="Line 517"/>
              <p:cNvSpPr>
                <a:spLocks noChangeShapeType="1"/>
              </p:cNvSpPr>
              <p:nvPr/>
            </p:nvSpPr>
            <p:spPr bwMode="auto">
              <a:xfrm flipH="1">
                <a:off x="4039" y="1476"/>
                <a:ext cx="48"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634" name="Line 518"/>
              <p:cNvSpPr>
                <a:spLocks noChangeShapeType="1"/>
              </p:cNvSpPr>
              <p:nvPr/>
            </p:nvSpPr>
            <p:spPr bwMode="auto">
              <a:xfrm flipH="1">
                <a:off x="4039" y="1363"/>
                <a:ext cx="48"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635" name="Line 519"/>
              <p:cNvSpPr>
                <a:spLocks noChangeShapeType="1"/>
              </p:cNvSpPr>
              <p:nvPr/>
            </p:nvSpPr>
            <p:spPr bwMode="auto">
              <a:xfrm flipH="1">
                <a:off x="4039" y="1251"/>
                <a:ext cx="48"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636" name="Line 520"/>
              <p:cNvSpPr>
                <a:spLocks noChangeShapeType="1"/>
              </p:cNvSpPr>
              <p:nvPr/>
            </p:nvSpPr>
            <p:spPr bwMode="auto">
              <a:xfrm flipH="1">
                <a:off x="4027" y="1251"/>
                <a:ext cx="60"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637" name="Rectangle 521"/>
              <p:cNvSpPr>
                <a:spLocks noChangeArrowheads="1"/>
              </p:cNvSpPr>
              <p:nvPr/>
            </p:nvSpPr>
            <p:spPr bwMode="auto">
              <a:xfrm>
                <a:off x="3923" y="1200"/>
                <a:ext cx="71"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ctr" eaLnBrk="1" hangingPunct="1"/>
                <a:r>
                  <a:rPr lang="en-US" altLang="en-US" sz="1600">
                    <a:latin typeface="MS Sans Serif" charset="0"/>
                  </a:rPr>
                  <a:t>1</a:t>
                </a:r>
                <a:endParaRPr lang="en-US" altLang="en-US" sz="1600">
                  <a:latin typeface="Times New Roman" panose="02020603050405020304" pitchFamily="18" charset="0"/>
                </a:endParaRPr>
              </a:p>
            </p:txBody>
          </p:sp>
          <p:sp>
            <p:nvSpPr>
              <p:cNvPr id="264638" name="Freeform 522"/>
              <p:cNvSpPr>
                <a:spLocks/>
              </p:cNvSpPr>
              <p:nvPr/>
            </p:nvSpPr>
            <p:spPr bwMode="auto">
              <a:xfrm flipV="1">
                <a:off x="4271" y="1250"/>
                <a:ext cx="1068" cy="1127"/>
              </a:xfrm>
              <a:custGeom>
                <a:avLst/>
                <a:gdLst>
                  <a:gd name="T0" fmla="*/ 0 w 5653"/>
                  <a:gd name="T1" fmla="*/ 0 h 7777"/>
                  <a:gd name="T2" fmla="*/ 0 w 5653"/>
                  <a:gd name="T3" fmla="*/ 0 h 7777"/>
                  <a:gd name="T4" fmla="*/ 0 w 5653"/>
                  <a:gd name="T5" fmla="*/ 0 h 7777"/>
                  <a:gd name="T6" fmla="*/ 0 w 5653"/>
                  <a:gd name="T7" fmla="*/ 0 h 7777"/>
                  <a:gd name="T8" fmla="*/ 0 w 5653"/>
                  <a:gd name="T9" fmla="*/ 0 h 7777"/>
                  <a:gd name="T10" fmla="*/ 0 w 5653"/>
                  <a:gd name="T11" fmla="*/ 0 h 7777"/>
                  <a:gd name="T12" fmla="*/ 0 w 5653"/>
                  <a:gd name="T13" fmla="*/ 0 h 7777"/>
                  <a:gd name="T14" fmla="*/ 0 w 5653"/>
                  <a:gd name="T15" fmla="*/ 0 h 7777"/>
                  <a:gd name="T16" fmla="*/ 0 w 5653"/>
                  <a:gd name="T17" fmla="*/ 0 h 7777"/>
                  <a:gd name="T18" fmla="*/ 0 w 5653"/>
                  <a:gd name="T19" fmla="*/ 0 h 7777"/>
                  <a:gd name="T20" fmla="*/ 0 w 5653"/>
                  <a:gd name="T21" fmla="*/ 0 h 7777"/>
                  <a:gd name="T22" fmla="*/ 0 w 5653"/>
                  <a:gd name="T23" fmla="*/ 0 h 7777"/>
                  <a:gd name="T24" fmla="*/ 0 w 5653"/>
                  <a:gd name="T25" fmla="*/ 0 h 7777"/>
                  <a:gd name="T26" fmla="*/ 0 w 5653"/>
                  <a:gd name="T27" fmla="*/ 0 h 7777"/>
                  <a:gd name="T28" fmla="*/ 0 w 5653"/>
                  <a:gd name="T29" fmla="*/ 0 h 7777"/>
                  <a:gd name="T30" fmla="*/ 0 w 5653"/>
                  <a:gd name="T31" fmla="*/ 0 h 7777"/>
                  <a:gd name="T32" fmla="*/ 0 w 5653"/>
                  <a:gd name="T33" fmla="*/ 0 h 7777"/>
                  <a:gd name="T34" fmla="*/ 0 w 5653"/>
                  <a:gd name="T35" fmla="*/ 0 h 7777"/>
                  <a:gd name="T36" fmla="*/ 0 w 5653"/>
                  <a:gd name="T37" fmla="*/ 0 h 7777"/>
                  <a:gd name="T38" fmla="*/ 0 w 5653"/>
                  <a:gd name="T39" fmla="*/ 0 h 7777"/>
                  <a:gd name="T40" fmla="*/ 0 w 5653"/>
                  <a:gd name="T41" fmla="*/ 0 h 7777"/>
                  <a:gd name="T42" fmla="*/ 0 w 5653"/>
                  <a:gd name="T43" fmla="*/ 0 h 7777"/>
                  <a:gd name="T44" fmla="*/ 0 w 5653"/>
                  <a:gd name="T45" fmla="*/ 0 h 7777"/>
                  <a:gd name="T46" fmla="*/ 0 w 5653"/>
                  <a:gd name="T47" fmla="*/ 0 h 7777"/>
                  <a:gd name="T48" fmla="*/ 0 w 5653"/>
                  <a:gd name="T49" fmla="*/ 0 h 7777"/>
                  <a:gd name="T50" fmla="*/ 0 w 5653"/>
                  <a:gd name="T51" fmla="*/ 0 h 7777"/>
                  <a:gd name="T52" fmla="*/ 0 w 5653"/>
                  <a:gd name="T53" fmla="*/ 0 h 7777"/>
                  <a:gd name="T54" fmla="*/ 0 w 5653"/>
                  <a:gd name="T55" fmla="*/ 0 h 7777"/>
                  <a:gd name="T56" fmla="*/ 0 w 5653"/>
                  <a:gd name="T57" fmla="*/ 0 h 7777"/>
                  <a:gd name="T58" fmla="*/ 0 w 5653"/>
                  <a:gd name="T59" fmla="*/ 0 h 7777"/>
                  <a:gd name="T60" fmla="*/ 0 w 5653"/>
                  <a:gd name="T61" fmla="*/ 0 h 7777"/>
                  <a:gd name="T62" fmla="*/ 0 w 5653"/>
                  <a:gd name="T63" fmla="*/ 0 h 7777"/>
                  <a:gd name="T64" fmla="*/ 0 w 5653"/>
                  <a:gd name="T65" fmla="*/ 0 h 7777"/>
                  <a:gd name="T66" fmla="*/ 0 w 5653"/>
                  <a:gd name="T67" fmla="*/ 0 h 7777"/>
                  <a:gd name="T68" fmla="*/ 0 w 5653"/>
                  <a:gd name="T69" fmla="*/ 0 h 7777"/>
                  <a:gd name="T70" fmla="*/ 0 w 5653"/>
                  <a:gd name="T71" fmla="*/ 0 h 7777"/>
                  <a:gd name="T72" fmla="*/ 0 w 5653"/>
                  <a:gd name="T73" fmla="*/ 0 h 7777"/>
                  <a:gd name="T74" fmla="*/ 0 w 5653"/>
                  <a:gd name="T75" fmla="*/ 0 h 7777"/>
                  <a:gd name="T76" fmla="*/ 0 w 5653"/>
                  <a:gd name="T77" fmla="*/ 0 h 7777"/>
                  <a:gd name="T78" fmla="*/ 0 w 5653"/>
                  <a:gd name="T79" fmla="*/ 0 h 7777"/>
                  <a:gd name="T80" fmla="*/ 0 w 5653"/>
                  <a:gd name="T81" fmla="*/ 0 h 7777"/>
                  <a:gd name="T82" fmla="*/ 0 w 5653"/>
                  <a:gd name="T83" fmla="*/ 0 h 7777"/>
                  <a:gd name="T84" fmla="*/ 0 w 5653"/>
                  <a:gd name="T85" fmla="*/ 0 h 7777"/>
                  <a:gd name="T86" fmla="*/ 0 w 5653"/>
                  <a:gd name="T87" fmla="*/ 0 h 7777"/>
                  <a:gd name="T88" fmla="*/ 0 w 5653"/>
                  <a:gd name="T89" fmla="*/ 0 h 7777"/>
                  <a:gd name="T90" fmla="*/ 0 w 5653"/>
                  <a:gd name="T91" fmla="*/ 0 h 7777"/>
                  <a:gd name="T92" fmla="*/ 0 w 5653"/>
                  <a:gd name="T93" fmla="*/ 0 h 7777"/>
                  <a:gd name="T94" fmla="*/ 0 w 5653"/>
                  <a:gd name="T95" fmla="*/ 0 h 7777"/>
                  <a:gd name="T96" fmla="*/ 0 w 5653"/>
                  <a:gd name="T97" fmla="*/ 0 h 7777"/>
                  <a:gd name="T98" fmla="*/ 0 w 5653"/>
                  <a:gd name="T99" fmla="*/ 0 h 7777"/>
                  <a:gd name="T100" fmla="*/ 0 w 5653"/>
                  <a:gd name="T101" fmla="*/ 0 h 7777"/>
                  <a:gd name="T102" fmla="*/ 0 w 5653"/>
                  <a:gd name="T103" fmla="*/ 0 h 7777"/>
                  <a:gd name="T104" fmla="*/ 0 w 5653"/>
                  <a:gd name="T105" fmla="*/ 0 h 7777"/>
                  <a:gd name="T106" fmla="*/ 0 w 5653"/>
                  <a:gd name="T107" fmla="*/ 0 h 7777"/>
                  <a:gd name="T108" fmla="*/ 0 w 5653"/>
                  <a:gd name="T109" fmla="*/ 0 h 7777"/>
                  <a:gd name="T110" fmla="*/ 0 w 5653"/>
                  <a:gd name="T111" fmla="*/ 0 h 7777"/>
                  <a:gd name="T112" fmla="*/ 0 w 5653"/>
                  <a:gd name="T113" fmla="*/ 0 h 7777"/>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5653"/>
                  <a:gd name="T172" fmla="*/ 0 h 7777"/>
                  <a:gd name="T173" fmla="*/ 5653 w 5653"/>
                  <a:gd name="T174" fmla="*/ 7777 h 7777"/>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5653" h="7777">
                    <a:moveTo>
                      <a:pt x="0" y="0"/>
                    </a:moveTo>
                    <a:lnTo>
                      <a:pt x="0" y="0"/>
                    </a:lnTo>
                    <a:lnTo>
                      <a:pt x="0" y="77"/>
                    </a:lnTo>
                    <a:lnTo>
                      <a:pt x="10" y="77"/>
                    </a:lnTo>
                    <a:lnTo>
                      <a:pt x="10" y="155"/>
                    </a:lnTo>
                    <a:lnTo>
                      <a:pt x="21" y="155"/>
                    </a:lnTo>
                    <a:lnTo>
                      <a:pt x="21" y="233"/>
                    </a:lnTo>
                    <a:lnTo>
                      <a:pt x="32" y="233"/>
                    </a:lnTo>
                    <a:lnTo>
                      <a:pt x="32" y="311"/>
                    </a:lnTo>
                    <a:lnTo>
                      <a:pt x="43" y="311"/>
                    </a:lnTo>
                    <a:lnTo>
                      <a:pt x="43" y="388"/>
                    </a:lnTo>
                    <a:lnTo>
                      <a:pt x="54" y="388"/>
                    </a:lnTo>
                    <a:lnTo>
                      <a:pt x="54" y="466"/>
                    </a:lnTo>
                    <a:lnTo>
                      <a:pt x="66" y="466"/>
                    </a:lnTo>
                    <a:lnTo>
                      <a:pt x="66" y="544"/>
                    </a:lnTo>
                    <a:lnTo>
                      <a:pt x="77" y="544"/>
                    </a:lnTo>
                    <a:lnTo>
                      <a:pt x="77" y="622"/>
                    </a:lnTo>
                    <a:lnTo>
                      <a:pt x="88" y="622"/>
                    </a:lnTo>
                    <a:lnTo>
                      <a:pt x="88" y="699"/>
                    </a:lnTo>
                    <a:lnTo>
                      <a:pt x="100" y="699"/>
                    </a:lnTo>
                    <a:lnTo>
                      <a:pt x="100" y="777"/>
                    </a:lnTo>
                    <a:lnTo>
                      <a:pt x="112" y="777"/>
                    </a:lnTo>
                    <a:lnTo>
                      <a:pt x="112" y="855"/>
                    </a:lnTo>
                    <a:lnTo>
                      <a:pt x="124" y="855"/>
                    </a:lnTo>
                    <a:lnTo>
                      <a:pt x="124" y="933"/>
                    </a:lnTo>
                    <a:lnTo>
                      <a:pt x="136" y="933"/>
                    </a:lnTo>
                    <a:lnTo>
                      <a:pt x="136" y="1011"/>
                    </a:lnTo>
                    <a:lnTo>
                      <a:pt x="148" y="1011"/>
                    </a:lnTo>
                    <a:lnTo>
                      <a:pt x="148" y="1088"/>
                    </a:lnTo>
                    <a:lnTo>
                      <a:pt x="160" y="1088"/>
                    </a:lnTo>
                    <a:lnTo>
                      <a:pt x="160" y="1166"/>
                    </a:lnTo>
                    <a:lnTo>
                      <a:pt x="173" y="1166"/>
                    </a:lnTo>
                    <a:lnTo>
                      <a:pt x="173" y="1244"/>
                    </a:lnTo>
                    <a:lnTo>
                      <a:pt x="186" y="1244"/>
                    </a:lnTo>
                    <a:lnTo>
                      <a:pt x="186" y="1322"/>
                    </a:lnTo>
                    <a:lnTo>
                      <a:pt x="198" y="1322"/>
                    </a:lnTo>
                    <a:lnTo>
                      <a:pt x="198" y="1399"/>
                    </a:lnTo>
                    <a:lnTo>
                      <a:pt x="211" y="1399"/>
                    </a:lnTo>
                    <a:lnTo>
                      <a:pt x="211" y="1477"/>
                    </a:lnTo>
                    <a:lnTo>
                      <a:pt x="224" y="1477"/>
                    </a:lnTo>
                    <a:lnTo>
                      <a:pt x="224" y="1555"/>
                    </a:lnTo>
                    <a:lnTo>
                      <a:pt x="238" y="1555"/>
                    </a:lnTo>
                    <a:lnTo>
                      <a:pt x="238" y="1633"/>
                    </a:lnTo>
                    <a:lnTo>
                      <a:pt x="251" y="1633"/>
                    </a:lnTo>
                    <a:lnTo>
                      <a:pt x="251" y="1710"/>
                    </a:lnTo>
                    <a:lnTo>
                      <a:pt x="265" y="1710"/>
                    </a:lnTo>
                    <a:lnTo>
                      <a:pt x="265" y="1788"/>
                    </a:lnTo>
                    <a:lnTo>
                      <a:pt x="278" y="1788"/>
                    </a:lnTo>
                    <a:lnTo>
                      <a:pt x="278" y="1866"/>
                    </a:lnTo>
                    <a:lnTo>
                      <a:pt x="292" y="1866"/>
                    </a:lnTo>
                    <a:lnTo>
                      <a:pt x="292" y="1944"/>
                    </a:lnTo>
                    <a:lnTo>
                      <a:pt x="306" y="1944"/>
                    </a:lnTo>
                    <a:lnTo>
                      <a:pt x="306" y="2022"/>
                    </a:lnTo>
                    <a:lnTo>
                      <a:pt x="321" y="2022"/>
                    </a:lnTo>
                    <a:lnTo>
                      <a:pt x="321" y="2099"/>
                    </a:lnTo>
                    <a:lnTo>
                      <a:pt x="335" y="2099"/>
                    </a:lnTo>
                    <a:lnTo>
                      <a:pt x="335" y="2177"/>
                    </a:lnTo>
                    <a:lnTo>
                      <a:pt x="350" y="2177"/>
                    </a:lnTo>
                    <a:lnTo>
                      <a:pt x="350" y="2255"/>
                    </a:lnTo>
                    <a:lnTo>
                      <a:pt x="365" y="2255"/>
                    </a:lnTo>
                    <a:lnTo>
                      <a:pt x="365" y="2333"/>
                    </a:lnTo>
                    <a:lnTo>
                      <a:pt x="380" y="2333"/>
                    </a:lnTo>
                    <a:lnTo>
                      <a:pt x="380" y="2410"/>
                    </a:lnTo>
                    <a:lnTo>
                      <a:pt x="395" y="2410"/>
                    </a:lnTo>
                    <a:lnTo>
                      <a:pt x="395" y="2488"/>
                    </a:lnTo>
                    <a:lnTo>
                      <a:pt x="411" y="2488"/>
                    </a:lnTo>
                    <a:lnTo>
                      <a:pt x="411" y="2566"/>
                    </a:lnTo>
                    <a:lnTo>
                      <a:pt x="427" y="2566"/>
                    </a:lnTo>
                    <a:lnTo>
                      <a:pt x="427" y="2644"/>
                    </a:lnTo>
                    <a:lnTo>
                      <a:pt x="443" y="2644"/>
                    </a:lnTo>
                    <a:lnTo>
                      <a:pt x="443" y="2721"/>
                    </a:lnTo>
                    <a:lnTo>
                      <a:pt x="459" y="2721"/>
                    </a:lnTo>
                    <a:lnTo>
                      <a:pt x="459" y="2799"/>
                    </a:lnTo>
                    <a:lnTo>
                      <a:pt x="476" y="2799"/>
                    </a:lnTo>
                    <a:lnTo>
                      <a:pt x="476" y="2877"/>
                    </a:lnTo>
                    <a:lnTo>
                      <a:pt x="492" y="2877"/>
                    </a:lnTo>
                    <a:lnTo>
                      <a:pt x="492" y="2955"/>
                    </a:lnTo>
                    <a:lnTo>
                      <a:pt x="510" y="2955"/>
                    </a:lnTo>
                    <a:lnTo>
                      <a:pt x="510" y="3033"/>
                    </a:lnTo>
                    <a:lnTo>
                      <a:pt x="527" y="3033"/>
                    </a:lnTo>
                    <a:lnTo>
                      <a:pt x="527" y="3110"/>
                    </a:lnTo>
                    <a:lnTo>
                      <a:pt x="545" y="3110"/>
                    </a:lnTo>
                    <a:lnTo>
                      <a:pt x="545" y="3188"/>
                    </a:lnTo>
                    <a:lnTo>
                      <a:pt x="562" y="3188"/>
                    </a:lnTo>
                    <a:lnTo>
                      <a:pt x="562" y="3266"/>
                    </a:lnTo>
                    <a:lnTo>
                      <a:pt x="581" y="3266"/>
                    </a:lnTo>
                    <a:lnTo>
                      <a:pt x="581" y="3344"/>
                    </a:lnTo>
                    <a:lnTo>
                      <a:pt x="599" y="3344"/>
                    </a:lnTo>
                    <a:lnTo>
                      <a:pt x="599" y="3421"/>
                    </a:lnTo>
                    <a:lnTo>
                      <a:pt x="618" y="3421"/>
                    </a:lnTo>
                    <a:lnTo>
                      <a:pt x="618" y="3499"/>
                    </a:lnTo>
                    <a:lnTo>
                      <a:pt x="637" y="3499"/>
                    </a:lnTo>
                    <a:lnTo>
                      <a:pt x="637" y="3577"/>
                    </a:lnTo>
                    <a:lnTo>
                      <a:pt x="657" y="3577"/>
                    </a:lnTo>
                    <a:lnTo>
                      <a:pt x="657" y="3655"/>
                    </a:lnTo>
                    <a:lnTo>
                      <a:pt x="677" y="3655"/>
                    </a:lnTo>
                    <a:lnTo>
                      <a:pt x="677" y="3732"/>
                    </a:lnTo>
                    <a:lnTo>
                      <a:pt x="697" y="3732"/>
                    </a:lnTo>
                    <a:lnTo>
                      <a:pt x="697" y="3810"/>
                    </a:lnTo>
                    <a:lnTo>
                      <a:pt x="718" y="3810"/>
                    </a:lnTo>
                    <a:lnTo>
                      <a:pt x="718" y="3888"/>
                    </a:lnTo>
                    <a:lnTo>
                      <a:pt x="739" y="3888"/>
                    </a:lnTo>
                    <a:lnTo>
                      <a:pt x="739" y="3966"/>
                    </a:lnTo>
                    <a:lnTo>
                      <a:pt x="761" y="3966"/>
                    </a:lnTo>
                    <a:lnTo>
                      <a:pt x="761" y="4044"/>
                    </a:lnTo>
                    <a:lnTo>
                      <a:pt x="783" y="4044"/>
                    </a:lnTo>
                    <a:lnTo>
                      <a:pt x="783" y="4121"/>
                    </a:lnTo>
                    <a:lnTo>
                      <a:pt x="805" y="4121"/>
                    </a:lnTo>
                    <a:lnTo>
                      <a:pt x="805" y="4199"/>
                    </a:lnTo>
                    <a:lnTo>
                      <a:pt x="828" y="4199"/>
                    </a:lnTo>
                    <a:lnTo>
                      <a:pt x="828" y="4277"/>
                    </a:lnTo>
                    <a:lnTo>
                      <a:pt x="852" y="4277"/>
                    </a:lnTo>
                    <a:lnTo>
                      <a:pt x="852" y="4355"/>
                    </a:lnTo>
                    <a:lnTo>
                      <a:pt x="875" y="4355"/>
                    </a:lnTo>
                    <a:lnTo>
                      <a:pt x="875" y="4432"/>
                    </a:lnTo>
                    <a:lnTo>
                      <a:pt x="900" y="4432"/>
                    </a:lnTo>
                    <a:lnTo>
                      <a:pt x="900" y="4510"/>
                    </a:lnTo>
                    <a:lnTo>
                      <a:pt x="925" y="4510"/>
                    </a:lnTo>
                    <a:lnTo>
                      <a:pt x="925" y="4588"/>
                    </a:lnTo>
                    <a:lnTo>
                      <a:pt x="951" y="4588"/>
                    </a:lnTo>
                    <a:lnTo>
                      <a:pt x="951" y="4666"/>
                    </a:lnTo>
                    <a:lnTo>
                      <a:pt x="977" y="4666"/>
                    </a:lnTo>
                    <a:lnTo>
                      <a:pt x="977" y="4743"/>
                    </a:lnTo>
                    <a:lnTo>
                      <a:pt x="1004" y="4743"/>
                    </a:lnTo>
                    <a:lnTo>
                      <a:pt x="1004" y="4821"/>
                    </a:lnTo>
                    <a:lnTo>
                      <a:pt x="1032" y="4821"/>
                    </a:lnTo>
                    <a:lnTo>
                      <a:pt x="1032" y="4899"/>
                    </a:lnTo>
                    <a:lnTo>
                      <a:pt x="1060" y="4899"/>
                    </a:lnTo>
                    <a:lnTo>
                      <a:pt x="1060" y="4977"/>
                    </a:lnTo>
                    <a:lnTo>
                      <a:pt x="1090" y="4977"/>
                    </a:lnTo>
                    <a:lnTo>
                      <a:pt x="1090" y="5055"/>
                    </a:lnTo>
                    <a:lnTo>
                      <a:pt x="1120" y="5055"/>
                    </a:lnTo>
                    <a:lnTo>
                      <a:pt x="1120" y="5132"/>
                    </a:lnTo>
                    <a:lnTo>
                      <a:pt x="1151" y="5132"/>
                    </a:lnTo>
                    <a:lnTo>
                      <a:pt x="1151" y="5210"/>
                    </a:lnTo>
                    <a:lnTo>
                      <a:pt x="1182" y="5210"/>
                    </a:lnTo>
                    <a:lnTo>
                      <a:pt x="1182" y="5288"/>
                    </a:lnTo>
                    <a:lnTo>
                      <a:pt x="1215" y="5288"/>
                    </a:lnTo>
                    <a:lnTo>
                      <a:pt x="1215" y="5366"/>
                    </a:lnTo>
                    <a:lnTo>
                      <a:pt x="1249" y="5366"/>
                    </a:lnTo>
                    <a:lnTo>
                      <a:pt x="1249" y="5443"/>
                    </a:lnTo>
                    <a:lnTo>
                      <a:pt x="1284" y="5443"/>
                    </a:lnTo>
                    <a:lnTo>
                      <a:pt x="1284" y="5521"/>
                    </a:lnTo>
                    <a:lnTo>
                      <a:pt x="1320" y="5521"/>
                    </a:lnTo>
                    <a:lnTo>
                      <a:pt x="1320" y="5599"/>
                    </a:lnTo>
                    <a:lnTo>
                      <a:pt x="1358" y="5599"/>
                    </a:lnTo>
                    <a:lnTo>
                      <a:pt x="1358" y="5677"/>
                    </a:lnTo>
                    <a:lnTo>
                      <a:pt x="1397" y="5677"/>
                    </a:lnTo>
                    <a:lnTo>
                      <a:pt x="1397" y="5754"/>
                    </a:lnTo>
                    <a:lnTo>
                      <a:pt x="1437" y="5754"/>
                    </a:lnTo>
                    <a:lnTo>
                      <a:pt x="1437" y="5832"/>
                    </a:lnTo>
                    <a:lnTo>
                      <a:pt x="1479" y="5832"/>
                    </a:lnTo>
                    <a:lnTo>
                      <a:pt x="1479" y="5910"/>
                    </a:lnTo>
                    <a:lnTo>
                      <a:pt x="1522" y="5910"/>
                    </a:lnTo>
                    <a:lnTo>
                      <a:pt x="1522" y="5988"/>
                    </a:lnTo>
                    <a:lnTo>
                      <a:pt x="1568" y="5988"/>
                    </a:lnTo>
                    <a:lnTo>
                      <a:pt x="1568" y="6066"/>
                    </a:lnTo>
                    <a:lnTo>
                      <a:pt x="1615" y="6066"/>
                    </a:lnTo>
                    <a:lnTo>
                      <a:pt x="1615" y="6143"/>
                    </a:lnTo>
                    <a:lnTo>
                      <a:pt x="1665" y="6143"/>
                    </a:lnTo>
                    <a:lnTo>
                      <a:pt x="1665" y="6221"/>
                    </a:lnTo>
                    <a:lnTo>
                      <a:pt x="1717" y="6221"/>
                    </a:lnTo>
                    <a:lnTo>
                      <a:pt x="1717" y="6299"/>
                    </a:lnTo>
                    <a:lnTo>
                      <a:pt x="1772" y="6299"/>
                    </a:lnTo>
                    <a:lnTo>
                      <a:pt x="1772" y="6377"/>
                    </a:lnTo>
                    <a:lnTo>
                      <a:pt x="1829" y="6377"/>
                    </a:lnTo>
                    <a:lnTo>
                      <a:pt x="1829" y="6454"/>
                    </a:lnTo>
                    <a:lnTo>
                      <a:pt x="1890" y="6454"/>
                    </a:lnTo>
                    <a:lnTo>
                      <a:pt x="1890" y="6532"/>
                    </a:lnTo>
                    <a:lnTo>
                      <a:pt x="1955" y="6532"/>
                    </a:lnTo>
                    <a:lnTo>
                      <a:pt x="1955" y="6610"/>
                    </a:lnTo>
                    <a:lnTo>
                      <a:pt x="2024" y="6610"/>
                    </a:lnTo>
                    <a:lnTo>
                      <a:pt x="2024" y="6688"/>
                    </a:lnTo>
                    <a:lnTo>
                      <a:pt x="2097" y="6688"/>
                    </a:lnTo>
                    <a:lnTo>
                      <a:pt x="2097" y="6765"/>
                    </a:lnTo>
                    <a:lnTo>
                      <a:pt x="2176" y="6765"/>
                    </a:lnTo>
                    <a:lnTo>
                      <a:pt x="2176" y="6843"/>
                    </a:lnTo>
                    <a:lnTo>
                      <a:pt x="2262" y="6843"/>
                    </a:lnTo>
                    <a:lnTo>
                      <a:pt x="2262" y="6921"/>
                    </a:lnTo>
                    <a:lnTo>
                      <a:pt x="2355" y="6921"/>
                    </a:lnTo>
                    <a:lnTo>
                      <a:pt x="2355" y="6999"/>
                    </a:lnTo>
                    <a:lnTo>
                      <a:pt x="2456" y="6999"/>
                    </a:lnTo>
                    <a:lnTo>
                      <a:pt x="2456" y="7077"/>
                    </a:lnTo>
                    <a:lnTo>
                      <a:pt x="2569" y="7077"/>
                    </a:lnTo>
                    <a:lnTo>
                      <a:pt x="2569" y="7154"/>
                    </a:lnTo>
                    <a:lnTo>
                      <a:pt x="2694" y="7154"/>
                    </a:lnTo>
                    <a:lnTo>
                      <a:pt x="2694" y="7232"/>
                    </a:lnTo>
                    <a:lnTo>
                      <a:pt x="2837" y="7232"/>
                    </a:lnTo>
                    <a:lnTo>
                      <a:pt x="2837" y="7310"/>
                    </a:lnTo>
                    <a:lnTo>
                      <a:pt x="3001" y="7310"/>
                    </a:lnTo>
                    <a:lnTo>
                      <a:pt x="3001" y="7388"/>
                    </a:lnTo>
                    <a:lnTo>
                      <a:pt x="3196" y="7388"/>
                    </a:lnTo>
                    <a:lnTo>
                      <a:pt x="3196" y="7465"/>
                    </a:lnTo>
                    <a:lnTo>
                      <a:pt x="3434" y="7465"/>
                    </a:lnTo>
                    <a:lnTo>
                      <a:pt x="3434" y="7543"/>
                    </a:lnTo>
                    <a:lnTo>
                      <a:pt x="3741" y="7543"/>
                    </a:lnTo>
                    <a:lnTo>
                      <a:pt x="3741" y="7621"/>
                    </a:lnTo>
                    <a:lnTo>
                      <a:pt x="4174" y="7621"/>
                    </a:lnTo>
                    <a:lnTo>
                      <a:pt x="4174" y="7699"/>
                    </a:lnTo>
                    <a:lnTo>
                      <a:pt x="4913" y="7699"/>
                    </a:lnTo>
                    <a:lnTo>
                      <a:pt x="4913" y="7777"/>
                    </a:lnTo>
                    <a:lnTo>
                      <a:pt x="5653" y="7777"/>
                    </a:lnTo>
                    <a:lnTo>
                      <a:pt x="5653" y="7699"/>
                    </a:lnTo>
                    <a:lnTo>
                      <a:pt x="4913" y="7699"/>
                    </a:lnTo>
                    <a:lnTo>
                      <a:pt x="4913" y="7621"/>
                    </a:lnTo>
                    <a:lnTo>
                      <a:pt x="4174" y="7621"/>
                    </a:lnTo>
                    <a:lnTo>
                      <a:pt x="4174" y="7543"/>
                    </a:lnTo>
                    <a:lnTo>
                      <a:pt x="3741" y="7543"/>
                    </a:lnTo>
                    <a:lnTo>
                      <a:pt x="3741" y="7465"/>
                    </a:lnTo>
                    <a:lnTo>
                      <a:pt x="3434" y="7465"/>
                    </a:lnTo>
                    <a:lnTo>
                      <a:pt x="3434" y="7388"/>
                    </a:lnTo>
                    <a:lnTo>
                      <a:pt x="3196" y="7388"/>
                    </a:lnTo>
                    <a:lnTo>
                      <a:pt x="3196" y="7310"/>
                    </a:lnTo>
                    <a:lnTo>
                      <a:pt x="3001" y="7310"/>
                    </a:lnTo>
                    <a:lnTo>
                      <a:pt x="3001" y="7232"/>
                    </a:lnTo>
                    <a:lnTo>
                      <a:pt x="2837" y="7232"/>
                    </a:lnTo>
                    <a:lnTo>
                      <a:pt x="2837" y="7154"/>
                    </a:lnTo>
                    <a:lnTo>
                      <a:pt x="2694" y="7154"/>
                    </a:lnTo>
                    <a:lnTo>
                      <a:pt x="2694" y="7077"/>
                    </a:lnTo>
                    <a:lnTo>
                      <a:pt x="2569" y="7077"/>
                    </a:lnTo>
                    <a:lnTo>
                      <a:pt x="2569" y="6999"/>
                    </a:lnTo>
                    <a:lnTo>
                      <a:pt x="2456" y="6999"/>
                    </a:lnTo>
                    <a:lnTo>
                      <a:pt x="2456" y="6921"/>
                    </a:lnTo>
                    <a:lnTo>
                      <a:pt x="2355" y="6921"/>
                    </a:lnTo>
                    <a:lnTo>
                      <a:pt x="2355" y="6843"/>
                    </a:lnTo>
                    <a:lnTo>
                      <a:pt x="2262" y="6843"/>
                    </a:lnTo>
                    <a:lnTo>
                      <a:pt x="2262" y="6765"/>
                    </a:lnTo>
                    <a:lnTo>
                      <a:pt x="2176" y="6765"/>
                    </a:lnTo>
                    <a:lnTo>
                      <a:pt x="2176" y="6688"/>
                    </a:lnTo>
                    <a:lnTo>
                      <a:pt x="2097" y="6688"/>
                    </a:lnTo>
                    <a:lnTo>
                      <a:pt x="2097" y="6610"/>
                    </a:lnTo>
                    <a:lnTo>
                      <a:pt x="2024" y="6610"/>
                    </a:lnTo>
                    <a:lnTo>
                      <a:pt x="2024" y="6532"/>
                    </a:lnTo>
                    <a:lnTo>
                      <a:pt x="1955" y="6532"/>
                    </a:lnTo>
                    <a:lnTo>
                      <a:pt x="1955" y="6454"/>
                    </a:lnTo>
                    <a:lnTo>
                      <a:pt x="1890" y="6454"/>
                    </a:lnTo>
                    <a:lnTo>
                      <a:pt x="1890" y="6377"/>
                    </a:lnTo>
                    <a:lnTo>
                      <a:pt x="1829" y="6377"/>
                    </a:lnTo>
                    <a:lnTo>
                      <a:pt x="1829" y="6299"/>
                    </a:lnTo>
                    <a:lnTo>
                      <a:pt x="1772" y="6299"/>
                    </a:lnTo>
                    <a:lnTo>
                      <a:pt x="1772" y="6221"/>
                    </a:lnTo>
                    <a:lnTo>
                      <a:pt x="1717" y="6221"/>
                    </a:lnTo>
                    <a:lnTo>
                      <a:pt x="1717" y="6143"/>
                    </a:lnTo>
                    <a:lnTo>
                      <a:pt x="1665" y="6143"/>
                    </a:lnTo>
                    <a:lnTo>
                      <a:pt x="1665" y="6066"/>
                    </a:lnTo>
                    <a:lnTo>
                      <a:pt x="1615" y="6066"/>
                    </a:lnTo>
                    <a:lnTo>
                      <a:pt x="1615" y="5988"/>
                    </a:lnTo>
                    <a:lnTo>
                      <a:pt x="1568" y="5988"/>
                    </a:lnTo>
                    <a:lnTo>
                      <a:pt x="1568" y="5910"/>
                    </a:lnTo>
                    <a:lnTo>
                      <a:pt x="1522" y="5910"/>
                    </a:lnTo>
                    <a:lnTo>
                      <a:pt x="1522" y="5832"/>
                    </a:lnTo>
                    <a:lnTo>
                      <a:pt x="1479" y="5832"/>
                    </a:lnTo>
                    <a:lnTo>
                      <a:pt x="1479" y="5754"/>
                    </a:lnTo>
                    <a:lnTo>
                      <a:pt x="1437" y="5754"/>
                    </a:lnTo>
                    <a:lnTo>
                      <a:pt x="1437" y="5677"/>
                    </a:lnTo>
                    <a:lnTo>
                      <a:pt x="1397" y="5677"/>
                    </a:lnTo>
                    <a:lnTo>
                      <a:pt x="1397" y="5599"/>
                    </a:lnTo>
                    <a:lnTo>
                      <a:pt x="1358" y="5599"/>
                    </a:lnTo>
                    <a:lnTo>
                      <a:pt x="1358" y="5521"/>
                    </a:lnTo>
                    <a:lnTo>
                      <a:pt x="1320" y="5521"/>
                    </a:lnTo>
                    <a:lnTo>
                      <a:pt x="1320" y="5443"/>
                    </a:lnTo>
                    <a:lnTo>
                      <a:pt x="1284" y="5443"/>
                    </a:lnTo>
                    <a:lnTo>
                      <a:pt x="1284" y="5366"/>
                    </a:lnTo>
                    <a:lnTo>
                      <a:pt x="1249" y="5366"/>
                    </a:lnTo>
                    <a:lnTo>
                      <a:pt x="1249" y="5288"/>
                    </a:lnTo>
                    <a:lnTo>
                      <a:pt x="1215" y="5288"/>
                    </a:lnTo>
                    <a:lnTo>
                      <a:pt x="1215" y="5210"/>
                    </a:lnTo>
                    <a:lnTo>
                      <a:pt x="1182" y="5210"/>
                    </a:lnTo>
                    <a:lnTo>
                      <a:pt x="1182" y="5132"/>
                    </a:lnTo>
                    <a:lnTo>
                      <a:pt x="1151" y="5132"/>
                    </a:lnTo>
                    <a:lnTo>
                      <a:pt x="1151" y="5055"/>
                    </a:lnTo>
                    <a:lnTo>
                      <a:pt x="1120" y="5055"/>
                    </a:lnTo>
                    <a:lnTo>
                      <a:pt x="1120" y="4977"/>
                    </a:lnTo>
                    <a:lnTo>
                      <a:pt x="1090" y="4977"/>
                    </a:lnTo>
                    <a:lnTo>
                      <a:pt x="1090" y="4899"/>
                    </a:lnTo>
                    <a:lnTo>
                      <a:pt x="1060" y="4899"/>
                    </a:lnTo>
                    <a:lnTo>
                      <a:pt x="1060" y="4821"/>
                    </a:lnTo>
                    <a:lnTo>
                      <a:pt x="1032" y="4821"/>
                    </a:lnTo>
                    <a:lnTo>
                      <a:pt x="1032" y="4743"/>
                    </a:lnTo>
                    <a:lnTo>
                      <a:pt x="1004" y="4743"/>
                    </a:lnTo>
                    <a:lnTo>
                      <a:pt x="1004" y="4666"/>
                    </a:lnTo>
                    <a:lnTo>
                      <a:pt x="977" y="4666"/>
                    </a:lnTo>
                    <a:lnTo>
                      <a:pt x="977" y="4588"/>
                    </a:lnTo>
                    <a:lnTo>
                      <a:pt x="951" y="4588"/>
                    </a:lnTo>
                    <a:lnTo>
                      <a:pt x="951" y="4510"/>
                    </a:lnTo>
                    <a:lnTo>
                      <a:pt x="925" y="4510"/>
                    </a:lnTo>
                    <a:lnTo>
                      <a:pt x="925" y="4432"/>
                    </a:lnTo>
                    <a:lnTo>
                      <a:pt x="900" y="4432"/>
                    </a:lnTo>
                    <a:lnTo>
                      <a:pt x="900" y="4355"/>
                    </a:lnTo>
                    <a:lnTo>
                      <a:pt x="875" y="4355"/>
                    </a:lnTo>
                    <a:lnTo>
                      <a:pt x="875" y="4277"/>
                    </a:lnTo>
                    <a:lnTo>
                      <a:pt x="852" y="4277"/>
                    </a:lnTo>
                    <a:lnTo>
                      <a:pt x="852" y="4199"/>
                    </a:lnTo>
                    <a:lnTo>
                      <a:pt x="828" y="4199"/>
                    </a:lnTo>
                    <a:lnTo>
                      <a:pt x="828" y="4121"/>
                    </a:lnTo>
                    <a:lnTo>
                      <a:pt x="805" y="4121"/>
                    </a:lnTo>
                    <a:lnTo>
                      <a:pt x="805" y="4044"/>
                    </a:lnTo>
                    <a:lnTo>
                      <a:pt x="783" y="4044"/>
                    </a:lnTo>
                    <a:lnTo>
                      <a:pt x="783" y="3966"/>
                    </a:lnTo>
                    <a:lnTo>
                      <a:pt x="761" y="3966"/>
                    </a:lnTo>
                    <a:lnTo>
                      <a:pt x="761" y="3888"/>
                    </a:lnTo>
                    <a:lnTo>
                      <a:pt x="739" y="3888"/>
                    </a:lnTo>
                    <a:lnTo>
                      <a:pt x="739" y="3810"/>
                    </a:lnTo>
                    <a:lnTo>
                      <a:pt x="718" y="3810"/>
                    </a:lnTo>
                    <a:lnTo>
                      <a:pt x="718" y="3732"/>
                    </a:lnTo>
                    <a:lnTo>
                      <a:pt x="697" y="3732"/>
                    </a:lnTo>
                    <a:lnTo>
                      <a:pt x="697" y="3655"/>
                    </a:lnTo>
                    <a:lnTo>
                      <a:pt x="677" y="3655"/>
                    </a:lnTo>
                    <a:lnTo>
                      <a:pt x="677" y="3577"/>
                    </a:lnTo>
                    <a:lnTo>
                      <a:pt x="657" y="3577"/>
                    </a:lnTo>
                    <a:lnTo>
                      <a:pt x="657" y="3499"/>
                    </a:lnTo>
                    <a:lnTo>
                      <a:pt x="637" y="3499"/>
                    </a:lnTo>
                    <a:lnTo>
                      <a:pt x="637" y="3421"/>
                    </a:lnTo>
                    <a:lnTo>
                      <a:pt x="618" y="3421"/>
                    </a:lnTo>
                    <a:lnTo>
                      <a:pt x="618" y="3344"/>
                    </a:lnTo>
                    <a:lnTo>
                      <a:pt x="599" y="3344"/>
                    </a:lnTo>
                    <a:lnTo>
                      <a:pt x="599" y="3266"/>
                    </a:lnTo>
                    <a:lnTo>
                      <a:pt x="581" y="3266"/>
                    </a:lnTo>
                    <a:lnTo>
                      <a:pt x="581" y="3188"/>
                    </a:lnTo>
                    <a:lnTo>
                      <a:pt x="562" y="3188"/>
                    </a:lnTo>
                    <a:lnTo>
                      <a:pt x="562" y="3110"/>
                    </a:lnTo>
                    <a:lnTo>
                      <a:pt x="545" y="3110"/>
                    </a:lnTo>
                    <a:lnTo>
                      <a:pt x="545" y="3033"/>
                    </a:lnTo>
                    <a:lnTo>
                      <a:pt x="527" y="3033"/>
                    </a:lnTo>
                    <a:lnTo>
                      <a:pt x="527" y="2955"/>
                    </a:lnTo>
                    <a:lnTo>
                      <a:pt x="510" y="2955"/>
                    </a:lnTo>
                    <a:lnTo>
                      <a:pt x="510" y="2877"/>
                    </a:lnTo>
                    <a:lnTo>
                      <a:pt x="492" y="2877"/>
                    </a:lnTo>
                    <a:lnTo>
                      <a:pt x="492" y="2799"/>
                    </a:lnTo>
                    <a:lnTo>
                      <a:pt x="476" y="2799"/>
                    </a:lnTo>
                    <a:lnTo>
                      <a:pt x="476" y="2721"/>
                    </a:lnTo>
                    <a:lnTo>
                      <a:pt x="459" y="2721"/>
                    </a:lnTo>
                    <a:lnTo>
                      <a:pt x="459" y="2644"/>
                    </a:lnTo>
                    <a:lnTo>
                      <a:pt x="443" y="2644"/>
                    </a:lnTo>
                    <a:lnTo>
                      <a:pt x="443" y="2566"/>
                    </a:lnTo>
                    <a:lnTo>
                      <a:pt x="427" y="2566"/>
                    </a:lnTo>
                    <a:lnTo>
                      <a:pt x="427" y="2488"/>
                    </a:lnTo>
                    <a:lnTo>
                      <a:pt x="411" y="2488"/>
                    </a:lnTo>
                    <a:lnTo>
                      <a:pt x="411" y="2410"/>
                    </a:lnTo>
                    <a:lnTo>
                      <a:pt x="395" y="2410"/>
                    </a:lnTo>
                    <a:lnTo>
                      <a:pt x="395" y="2333"/>
                    </a:lnTo>
                    <a:lnTo>
                      <a:pt x="380" y="2333"/>
                    </a:lnTo>
                    <a:lnTo>
                      <a:pt x="380" y="2255"/>
                    </a:lnTo>
                    <a:lnTo>
                      <a:pt x="365" y="2255"/>
                    </a:lnTo>
                    <a:lnTo>
                      <a:pt x="365" y="2177"/>
                    </a:lnTo>
                    <a:lnTo>
                      <a:pt x="350" y="2177"/>
                    </a:lnTo>
                    <a:lnTo>
                      <a:pt x="350" y="2099"/>
                    </a:lnTo>
                    <a:lnTo>
                      <a:pt x="335" y="2099"/>
                    </a:lnTo>
                    <a:lnTo>
                      <a:pt x="335" y="2022"/>
                    </a:lnTo>
                    <a:lnTo>
                      <a:pt x="321" y="2022"/>
                    </a:lnTo>
                    <a:lnTo>
                      <a:pt x="321" y="1944"/>
                    </a:lnTo>
                    <a:lnTo>
                      <a:pt x="306" y="1944"/>
                    </a:lnTo>
                    <a:lnTo>
                      <a:pt x="306" y="1866"/>
                    </a:lnTo>
                    <a:lnTo>
                      <a:pt x="292" y="1866"/>
                    </a:lnTo>
                    <a:lnTo>
                      <a:pt x="292" y="1788"/>
                    </a:lnTo>
                    <a:lnTo>
                      <a:pt x="278" y="1788"/>
                    </a:lnTo>
                    <a:lnTo>
                      <a:pt x="278" y="1710"/>
                    </a:lnTo>
                    <a:lnTo>
                      <a:pt x="265" y="1710"/>
                    </a:lnTo>
                    <a:lnTo>
                      <a:pt x="265" y="1633"/>
                    </a:lnTo>
                    <a:lnTo>
                      <a:pt x="251" y="1633"/>
                    </a:lnTo>
                    <a:lnTo>
                      <a:pt x="251" y="1555"/>
                    </a:lnTo>
                    <a:lnTo>
                      <a:pt x="238" y="1555"/>
                    </a:lnTo>
                    <a:lnTo>
                      <a:pt x="238" y="1477"/>
                    </a:lnTo>
                    <a:lnTo>
                      <a:pt x="224" y="1477"/>
                    </a:lnTo>
                    <a:lnTo>
                      <a:pt x="224" y="1399"/>
                    </a:lnTo>
                    <a:lnTo>
                      <a:pt x="211" y="1399"/>
                    </a:lnTo>
                    <a:lnTo>
                      <a:pt x="211" y="1322"/>
                    </a:lnTo>
                    <a:lnTo>
                      <a:pt x="198" y="1322"/>
                    </a:lnTo>
                    <a:lnTo>
                      <a:pt x="198" y="1244"/>
                    </a:lnTo>
                    <a:lnTo>
                      <a:pt x="186" y="1244"/>
                    </a:lnTo>
                    <a:lnTo>
                      <a:pt x="186" y="1166"/>
                    </a:lnTo>
                    <a:lnTo>
                      <a:pt x="173" y="1166"/>
                    </a:lnTo>
                    <a:lnTo>
                      <a:pt x="173" y="1088"/>
                    </a:lnTo>
                    <a:lnTo>
                      <a:pt x="160" y="1088"/>
                    </a:lnTo>
                    <a:lnTo>
                      <a:pt x="160" y="1011"/>
                    </a:lnTo>
                    <a:lnTo>
                      <a:pt x="148" y="1011"/>
                    </a:lnTo>
                    <a:lnTo>
                      <a:pt x="148" y="933"/>
                    </a:lnTo>
                    <a:lnTo>
                      <a:pt x="136" y="933"/>
                    </a:lnTo>
                    <a:lnTo>
                      <a:pt x="136" y="855"/>
                    </a:lnTo>
                    <a:lnTo>
                      <a:pt x="124" y="855"/>
                    </a:lnTo>
                    <a:lnTo>
                      <a:pt x="124" y="777"/>
                    </a:lnTo>
                    <a:lnTo>
                      <a:pt x="112" y="777"/>
                    </a:lnTo>
                    <a:lnTo>
                      <a:pt x="112" y="699"/>
                    </a:lnTo>
                    <a:lnTo>
                      <a:pt x="100" y="699"/>
                    </a:lnTo>
                    <a:lnTo>
                      <a:pt x="100" y="622"/>
                    </a:lnTo>
                    <a:lnTo>
                      <a:pt x="88" y="622"/>
                    </a:lnTo>
                    <a:lnTo>
                      <a:pt x="88" y="544"/>
                    </a:lnTo>
                    <a:lnTo>
                      <a:pt x="77" y="544"/>
                    </a:lnTo>
                    <a:lnTo>
                      <a:pt x="77" y="466"/>
                    </a:lnTo>
                    <a:lnTo>
                      <a:pt x="66" y="466"/>
                    </a:lnTo>
                    <a:lnTo>
                      <a:pt x="66" y="388"/>
                    </a:lnTo>
                    <a:lnTo>
                      <a:pt x="54" y="388"/>
                    </a:lnTo>
                    <a:lnTo>
                      <a:pt x="54" y="311"/>
                    </a:lnTo>
                    <a:lnTo>
                      <a:pt x="43" y="311"/>
                    </a:lnTo>
                    <a:lnTo>
                      <a:pt x="43" y="233"/>
                    </a:lnTo>
                    <a:lnTo>
                      <a:pt x="32" y="233"/>
                    </a:lnTo>
                    <a:lnTo>
                      <a:pt x="32" y="155"/>
                    </a:lnTo>
                    <a:lnTo>
                      <a:pt x="21" y="155"/>
                    </a:lnTo>
                    <a:lnTo>
                      <a:pt x="21" y="77"/>
                    </a:lnTo>
                    <a:lnTo>
                      <a:pt x="10" y="77"/>
                    </a:lnTo>
                    <a:lnTo>
                      <a:pt x="10" y="0"/>
                    </a:lnTo>
                    <a:lnTo>
                      <a:pt x="0" y="0"/>
                    </a:lnTo>
                  </a:path>
                </a:pathLst>
              </a:custGeom>
              <a:noFill/>
              <a:ln w="11113">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64639" name="Line 523"/>
              <p:cNvSpPr>
                <a:spLocks noChangeShapeType="1"/>
              </p:cNvSpPr>
              <p:nvPr/>
            </p:nvSpPr>
            <p:spPr bwMode="auto">
              <a:xfrm>
                <a:off x="2312" y="3913"/>
                <a:ext cx="1284"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640" name="Line 524"/>
              <p:cNvSpPr>
                <a:spLocks noChangeShapeType="1"/>
              </p:cNvSpPr>
              <p:nvPr/>
            </p:nvSpPr>
            <p:spPr bwMode="auto">
              <a:xfrm>
                <a:off x="2312" y="3913"/>
                <a:ext cx="1" cy="3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641" name="Line 525"/>
              <p:cNvSpPr>
                <a:spLocks noChangeShapeType="1"/>
              </p:cNvSpPr>
              <p:nvPr/>
            </p:nvSpPr>
            <p:spPr bwMode="auto">
              <a:xfrm>
                <a:off x="2312" y="3913"/>
                <a:ext cx="1" cy="54"/>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642" name="Rectangle 526"/>
              <p:cNvSpPr>
                <a:spLocks noChangeArrowheads="1"/>
              </p:cNvSpPr>
              <p:nvPr/>
            </p:nvSpPr>
            <p:spPr bwMode="auto">
              <a:xfrm>
                <a:off x="2241" y="3967"/>
                <a:ext cx="142"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ctr" eaLnBrk="1" hangingPunct="1"/>
                <a:r>
                  <a:rPr lang="en-US" altLang="en-US" sz="1600">
                    <a:latin typeface="MS Sans Serif" charset="0"/>
                  </a:rPr>
                  <a:t>30</a:t>
                </a:r>
                <a:endParaRPr lang="en-US" altLang="en-US" sz="1600">
                  <a:latin typeface="Times New Roman" panose="02020603050405020304" pitchFamily="18" charset="0"/>
                </a:endParaRPr>
              </a:p>
            </p:txBody>
          </p:sp>
          <p:sp>
            <p:nvSpPr>
              <p:cNvPr id="264643" name="Line 527"/>
              <p:cNvSpPr>
                <a:spLocks noChangeShapeType="1"/>
              </p:cNvSpPr>
              <p:nvPr/>
            </p:nvSpPr>
            <p:spPr bwMode="auto">
              <a:xfrm>
                <a:off x="2331" y="3913"/>
                <a:ext cx="1" cy="3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644" name="Line 528"/>
              <p:cNvSpPr>
                <a:spLocks noChangeShapeType="1"/>
              </p:cNvSpPr>
              <p:nvPr/>
            </p:nvSpPr>
            <p:spPr bwMode="auto">
              <a:xfrm>
                <a:off x="2349" y="3913"/>
                <a:ext cx="1" cy="3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645" name="Line 529"/>
              <p:cNvSpPr>
                <a:spLocks noChangeShapeType="1"/>
              </p:cNvSpPr>
              <p:nvPr/>
            </p:nvSpPr>
            <p:spPr bwMode="auto">
              <a:xfrm>
                <a:off x="2367" y="3913"/>
                <a:ext cx="1" cy="3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646" name="Line 530"/>
              <p:cNvSpPr>
                <a:spLocks noChangeShapeType="1"/>
              </p:cNvSpPr>
              <p:nvPr/>
            </p:nvSpPr>
            <p:spPr bwMode="auto">
              <a:xfrm>
                <a:off x="2386" y="3913"/>
                <a:ext cx="1" cy="3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647" name="Line 531"/>
              <p:cNvSpPr>
                <a:spLocks noChangeShapeType="1"/>
              </p:cNvSpPr>
              <p:nvPr/>
            </p:nvSpPr>
            <p:spPr bwMode="auto">
              <a:xfrm>
                <a:off x="2404" y="3913"/>
                <a:ext cx="1" cy="3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648" name="Line 532"/>
              <p:cNvSpPr>
                <a:spLocks noChangeShapeType="1"/>
              </p:cNvSpPr>
              <p:nvPr/>
            </p:nvSpPr>
            <p:spPr bwMode="auto">
              <a:xfrm>
                <a:off x="2422" y="3913"/>
                <a:ext cx="1" cy="3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649" name="Line 533"/>
              <p:cNvSpPr>
                <a:spLocks noChangeShapeType="1"/>
              </p:cNvSpPr>
              <p:nvPr/>
            </p:nvSpPr>
            <p:spPr bwMode="auto">
              <a:xfrm>
                <a:off x="2441" y="3913"/>
                <a:ext cx="1" cy="3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650" name="Line 534"/>
              <p:cNvSpPr>
                <a:spLocks noChangeShapeType="1"/>
              </p:cNvSpPr>
              <p:nvPr/>
            </p:nvSpPr>
            <p:spPr bwMode="auto">
              <a:xfrm>
                <a:off x="2459" y="3913"/>
                <a:ext cx="1" cy="3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651" name="Line 535"/>
              <p:cNvSpPr>
                <a:spLocks noChangeShapeType="1"/>
              </p:cNvSpPr>
              <p:nvPr/>
            </p:nvSpPr>
            <p:spPr bwMode="auto">
              <a:xfrm>
                <a:off x="2477" y="3913"/>
                <a:ext cx="1" cy="3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652" name="Line 536"/>
              <p:cNvSpPr>
                <a:spLocks noChangeShapeType="1"/>
              </p:cNvSpPr>
              <p:nvPr/>
            </p:nvSpPr>
            <p:spPr bwMode="auto">
              <a:xfrm>
                <a:off x="2496" y="3913"/>
                <a:ext cx="1" cy="3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653" name="Line 537"/>
              <p:cNvSpPr>
                <a:spLocks noChangeShapeType="1"/>
              </p:cNvSpPr>
              <p:nvPr/>
            </p:nvSpPr>
            <p:spPr bwMode="auto">
              <a:xfrm>
                <a:off x="2514" y="3913"/>
                <a:ext cx="1" cy="3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654" name="Line 538"/>
              <p:cNvSpPr>
                <a:spLocks noChangeShapeType="1"/>
              </p:cNvSpPr>
              <p:nvPr/>
            </p:nvSpPr>
            <p:spPr bwMode="auto">
              <a:xfrm>
                <a:off x="2532" y="3913"/>
                <a:ext cx="1" cy="3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655" name="Line 539"/>
              <p:cNvSpPr>
                <a:spLocks noChangeShapeType="1"/>
              </p:cNvSpPr>
              <p:nvPr/>
            </p:nvSpPr>
            <p:spPr bwMode="auto">
              <a:xfrm>
                <a:off x="2551" y="3913"/>
                <a:ext cx="1" cy="3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656" name="Line 540"/>
              <p:cNvSpPr>
                <a:spLocks noChangeShapeType="1"/>
              </p:cNvSpPr>
              <p:nvPr/>
            </p:nvSpPr>
            <p:spPr bwMode="auto">
              <a:xfrm>
                <a:off x="2569" y="3913"/>
                <a:ext cx="1" cy="3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657" name="Line 541"/>
              <p:cNvSpPr>
                <a:spLocks noChangeShapeType="1"/>
              </p:cNvSpPr>
              <p:nvPr/>
            </p:nvSpPr>
            <p:spPr bwMode="auto">
              <a:xfrm>
                <a:off x="2587" y="3913"/>
                <a:ext cx="1" cy="3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658" name="Line 542"/>
              <p:cNvSpPr>
                <a:spLocks noChangeShapeType="1"/>
              </p:cNvSpPr>
              <p:nvPr/>
            </p:nvSpPr>
            <p:spPr bwMode="auto">
              <a:xfrm>
                <a:off x="2606" y="3913"/>
                <a:ext cx="1" cy="3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659" name="Line 543"/>
              <p:cNvSpPr>
                <a:spLocks noChangeShapeType="1"/>
              </p:cNvSpPr>
              <p:nvPr/>
            </p:nvSpPr>
            <p:spPr bwMode="auto">
              <a:xfrm>
                <a:off x="2624" y="3913"/>
                <a:ext cx="1" cy="3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660" name="Line 544"/>
              <p:cNvSpPr>
                <a:spLocks noChangeShapeType="1"/>
              </p:cNvSpPr>
              <p:nvPr/>
            </p:nvSpPr>
            <p:spPr bwMode="auto">
              <a:xfrm>
                <a:off x="2642" y="3913"/>
                <a:ext cx="1" cy="3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661" name="Line 545"/>
              <p:cNvSpPr>
                <a:spLocks noChangeShapeType="1"/>
              </p:cNvSpPr>
              <p:nvPr/>
            </p:nvSpPr>
            <p:spPr bwMode="auto">
              <a:xfrm>
                <a:off x="2661" y="3913"/>
                <a:ext cx="1" cy="3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662" name="Line 546"/>
              <p:cNvSpPr>
                <a:spLocks noChangeShapeType="1"/>
              </p:cNvSpPr>
              <p:nvPr/>
            </p:nvSpPr>
            <p:spPr bwMode="auto">
              <a:xfrm>
                <a:off x="2679" y="3913"/>
                <a:ext cx="1" cy="3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663" name="Line 547"/>
              <p:cNvSpPr>
                <a:spLocks noChangeShapeType="1"/>
              </p:cNvSpPr>
              <p:nvPr/>
            </p:nvSpPr>
            <p:spPr bwMode="auto">
              <a:xfrm>
                <a:off x="2679" y="3913"/>
                <a:ext cx="1" cy="54"/>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664" name="Rectangle 548"/>
              <p:cNvSpPr>
                <a:spLocks noChangeArrowheads="1"/>
              </p:cNvSpPr>
              <p:nvPr/>
            </p:nvSpPr>
            <p:spPr bwMode="auto">
              <a:xfrm>
                <a:off x="2608" y="3967"/>
                <a:ext cx="142"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ctr" eaLnBrk="1" hangingPunct="1"/>
                <a:r>
                  <a:rPr lang="en-US" altLang="en-US" sz="1600">
                    <a:latin typeface="MS Sans Serif" charset="0"/>
                  </a:rPr>
                  <a:t>50</a:t>
                </a:r>
                <a:endParaRPr lang="en-US" altLang="en-US" sz="1600">
                  <a:latin typeface="Times New Roman" panose="02020603050405020304" pitchFamily="18" charset="0"/>
                </a:endParaRPr>
              </a:p>
            </p:txBody>
          </p:sp>
          <p:sp>
            <p:nvSpPr>
              <p:cNvPr id="264665" name="Line 549"/>
              <p:cNvSpPr>
                <a:spLocks noChangeShapeType="1"/>
              </p:cNvSpPr>
              <p:nvPr/>
            </p:nvSpPr>
            <p:spPr bwMode="auto">
              <a:xfrm>
                <a:off x="2697" y="3913"/>
                <a:ext cx="1" cy="3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666" name="Line 550"/>
              <p:cNvSpPr>
                <a:spLocks noChangeShapeType="1"/>
              </p:cNvSpPr>
              <p:nvPr/>
            </p:nvSpPr>
            <p:spPr bwMode="auto">
              <a:xfrm>
                <a:off x="2716" y="3913"/>
                <a:ext cx="1" cy="3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667" name="Line 551"/>
              <p:cNvSpPr>
                <a:spLocks noChangeShapeType="1"/>
              </p:cNvSpPr>
              <p:nvPr/>
            </p:nvSpPr>
            <p:spPr bwMode="auto">
              <a:xfrm>
                <a:off x="2734" y="3913"/>
                <a:ext cx="1" cy="3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668" name="Line 552"/>
              <p:cNvSpPr>
                <a:spLocks noChangeShapeType="1"/>
              </p:cNvSpPr>
              <p:nvPr/>
            </p:nvSpPr>
            <p:spPr bwMode="auto">
              <a:xfrm>
                <a:off x="2752" y="3913"/>
                <a:ext cx="1" cy="3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669" name="Line 553"/>
              <p:cNvSpPr>
                <a:spLocks noChangeShapeType="1"/>
              </p:cNvSpPr>
              <p:nvPr/>
            </p:nvSpPr>
            <p:spPr bwMode="auto">
              <a:xfrm>
                <a:off x="2771" y="3913"/>
                <a:ext cx="1" cy="3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670" name="Line 554"/>
              <p:cNvSpPr>
                <a:spLocks noChangeShapeType="1"/>
              </p:cNvSpPr>
              <p:nvPr/>
            </p:nvSpPr>
            <p:spPr bwMode="auto">
              <a:xfrm>
                <a:off x="2789" y="3913"/>
                <a:ext cx="1" cy="3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671" name="Line 555"/>
              <p:cNvSpPr>
                <a:spLocks noChangeShapeType="1"/>
              </p:cNvSpPr>
              <p:nvPr/>
            </p:nvSpPr>
            <p:spPr bwMode="auto">
              <a:xfrm>
                <a:off x="2807" y="3913"/>
                <a:ext cx="1" cy="3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672" name="Line 556"/>
              <p:cNvSpPr>
                <a:spLocks noChangeShapeType="1"/>
              </p:cNvSpPr>
              <p:nvPr/>
            </p:nvSpPr>
            <p:spPr bwMode="auto">
              <a:xfrm>
                <a:off x="2826" y="3913"/>
                <a:ext cx="1" cy="3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673" name="Line 557"/>
              <p:cNvSpPr>
                <a:spLocks noChangeShapeType="1"/>
              </p:cNvSpPr>
              <p:nvPr/>
            </p:nvSpPr>
            <p:spPr bwMode="auto">
              <a:xfrm>
                <a:off x="2844" y="3913"/>
                <a:ext cx="1" cy="3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674" name="Line 558"/>
              <p:cNvSpPr>
                <a:spLocks noChangeShapeType="1"/>
              </p:cNvSpPr>
              <p:nvPr/>
            </p:nvSpPr>
            <p:spPr bwMode="auto">
              <a:xfrm>
                <a:off x="2862" y="3913"/>
                <a:ext cx="1" cy="3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675" name="Line 559"/>
              <p:cNvSpPr>
                <a:spLocks noChangeShapeType="1"/>
              </p:cNvSpPr>
              <p:nvPr/>
            </p:nvSpPr>
            <p:spPr bwMode="auto">
              <a:xfrm>
                <a:off x="2881" y="3913"/>
                <a:ext cx="1" cy="3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676" name="Line 560"/>
              <p:cNvSpPr>
                <a:spLocks noChangeShapeType="1"/>
              </p:cNvSpPr>
              <p:nvPr/>
            </p:nvSpPr>
            <p:spPr bwMode="auto">
              <a:xfrm>
                <a:off x="2899" y="3913"/>
                <a:ext cx="1" cy="3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677" name="Line 561"/>
              <p:cNvSpPr>
                <a:spLocks noChangeShapeType="1"/>
              </p:cNvSpPr>
              <p:nvPr/>
            </p:nvSpPr>
            <p:spPr bwMode="auto">
              <a:xfrm>
                <a:off x="2917" y="3913"/>
                <a:ext cx="1" cy="3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678" name="Line 562"/>
              <p:cNvSpPr>
                <a:spLocks noChangeShapeType="1"/>
              </p:cNvSpPr>
              <p:nvPr/>
            </p:nvSpPr>
            <p:spPr bwMode="auto">
              <a:xfrm>
                <a:off x="2936" y="3913"/>
                <a:ext cx="1" cy="3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679" name="Line 563"/>
              <p:cNvSpPr>
                <a:spLocks noChangeShapeType="1"/>
              </p:cNvSpPr>
              <p:nvPr/>
            </p:nvSpPr>
            <p:spPr bwMode="auto">
              <a:xfrm>
                <a:off x="2954" y="3913"/>
                <a:ext cx="1" cy="3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680" name="Line 564"/>
              <p:cNvSpPr>
                <a:spLocks noChangeShapeType="1"/>
              </p:cNvSpPr>
              <p:nvPr/>
            </p:nvSpPr>
            <p:spPr bwMode="auto">
              <a:xfrm>
                <a:off x="2972" y="3913"/>
                <a:ext cx="1" cy="3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681" name="Line 565"/>
              <p:cNvSpPr>
                <a:spLocks noChangeShapeType="1"/>
              </p:cNvSpPr>
              <p:nvPr/>
            </p:nvSpPr>
            <p:spPr bwMode="auto">
              <a:xfrm>
                <a:off x="2991" y="3913"/>
                <a:ext cx="1" cy="3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682" name="Line 566"/>
              <p:cNvSpPr>
                <a:spLocks noChangeShapeType="1"/>
              </p:cNvSpPr>
              <p:nvPr/>
            </p:nvSpPr>
            <p:spPr bwMode="auto">
              <a:xfrm>
                <a:off x="3009" y="3913"/>
                <a:ext cx="1" cy="3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683" name="Line 567"/>
              <p:cNvSpPr>
                <a:spLocks noChangeShapeType="1"/>
              </p:cNvSpPr>
              <p:nvPr/>
            </p:nvSpPr>
            <p:spPr bwMode="auto">
              <a:xfrm>
                <a:off x="3027" y="3913"/>
                <a:ext cx="1" cy="3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684" name="Line 568"/>
              <p:cNvSpPr>
                <a:spLocks noChangeShapeType="1"/>
              </p:cNvSpPr>
              <p:nvPr/>
            </p:nvSpPr>
            <p:spPr bwMode="auto">
              <a:xfrm>
                <a:off x="3046" y="3913"/>
                <a:ext cx="1" cy="3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685" name="Line 569"/>
              <p:cNvSpPr>
                <a:spLocks noChangeShapeType="1"/>
              </p:cNvSpPr>
              <p:nvPr/>
            </p:nvSpPr>
            <p:spPr bwMode="auto">
              <a:xfrm>
                <a:off x="3046" y="3913"/>
                <a:ext cx="1" cy="54"/>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686" name="Rectangle 570"/>
              <p:cNvSpPr>
                <a:spLocks noChangeArrowheads="1"/>
              </p:cNvSpPr>
              <p:nvPr/>
            </p:nvSpPr>
            <p:spPr bwMode="auto">
              <a:xfrm>
                <a:off x="2975" y="3967"/>
                <a:ext cx="142"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ctr" eaLnBrk="1" hangingPunct="1"/>
                <a:r>
                  <a:rPr lang="en-US" altLang="en-US" sz="1600">
                    <a:latin typeface="MS Sans Serif" charset="0"/>
                  </a:rPr>
                  <a:t>70</a:t>
                </a:r>
                <a:endParaRPr lang="en-US" altLang="en-US" sz="1600">
                  <a:latin typeface="Times New Roman" panose="02020603050405020304" pitchFamily="18" charset="0"/>
                </a:endParaRPr>
              </a:p>
            </p:txBody>
          </p:sp>
          <p:sp>
            <p:nvSpPr>
              <p:cNvPr id="264687" name="Line 571"/>
              <p:cNvSpPr>
                <a:spLocks noChangeShapeType="1"/>
              </p:cNvSpPr>
              <p:nvPr/>
            </p:nvSpPr>
            <p:spPr bwMode="auto">
              <a:xfrm>
                <a:off x="3064" y="3913"/>
                <a:ext cx="1" cy="3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688" name="Line 572"/>
              <p:cNvSpPr>
                <a:spLocks noChangeShapeType="1"/>
              </p:cNvSpPr>
              <p:nvPr/>
            </p:nvSpPr>
            <p:spPr bwMode="auto">
              <a:xfrm>
                <a:off x="3082" y="3913"/>
                <a:ext cx="1" cy="3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689" name="Line 573"/>
              <p:cNvSpPr>
                <a:spLocks noChangeShapeType="1"/>
              </p:cNvSpPr>
              <p:nvPr/>
            </p:nvSpPr>
            <p:spPr bwMode="auto">
              <a:xfrm>
                <a:off x="3101" y="3913"/>
                <a:ext cx="1" cy="3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690" name="Line 574"/>
              <p:cNvSpPr>
                <a:spLocks noChangeShapeType="1"/>
              </p:cNvSpPr>
              <p:nvPr/>
            </p:nvSpPr>
            <p:spPr bwMode="auto">
              <a:xfrm>
                <a:off x="3119" y="3913"/>
                <a:ext cx="1" cy="3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691" name="Line 575"/>
              <p:cNvSpPr>
                <a:spLocks noChangeShapeType="1"/>
              </p:cNvSpPr>
              <p:nvPr/>
            </p:nvSpPr>
            <p:spPr bwMode="auto">
              <a:xfrm>
                <a:off x="3137" y="3913"/>
                <a:ext cx="1" cy="3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692" name="Line 576"/>
              <p:cNvSpPr>
                <a:spLocks noChangeShapeType="1"/>
              </p:cNvSpPr>
              <p:nvPr/>
            </p:nvSpPr>
            <p:spPr bwMode="auto">
              <a:xfrm>
                <a:off x="3156" y="3913"/>
                <a:ext cx="1" cy="3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693" name="Line 577"/>
              <p:cNvSpPr>
                <a:spLocks noChangeShapeType="1"/>
              </p:cNvSpPr>
              <p:nvPr/>
            </p:nvSpPr>
            <p:spPr bwMode="auto">
              <a:xfrm>
                <a:off x="3174" y="3913"/>
                <a:ext cx="1" cy="3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694" name="Line 578"/>
              <p:cNvSpPr>
                <a:spLocks noChangeShapeType="1"/>
              </p:cNvSpPr>
              <p:nvPr/>
            </p:nvSpPr>
            <p:spPr bwMode="auto">
              <a:xfrm>
                <a:off x="3192" y="3913"/>
                <a:ext cx="1" cy="3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695" name="Line 579"/>
              <p:cNvSpPr>
                <a:spLocks noChangeShapeType="1"/>
              </p:cNvSpPr>
              <p:nvPr/>
            </p:nvSpPr>
            <p:spPr bwMode="auto">
              <a:xfrm>
                <a:off x="3211" y="3913"/>
                <a:ext cx="1" cy="3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696" name="Line 580"/>
              <p:cNvSpPr>
                <a:spLocks noChangeShapeType="1"/>
              </p:cNvSpPr>
              <p:nvPr/>
            </p:nvSpPr>
            <p:spPr bwMode="auto">
              <a:xfrm>
                <a:off x="3229" y="3913"/>
                <a:ext cx="1" cy="3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697" name="Line 581"/>
              <p:cNvSpPr>
                <a:spLocks noChangeShapeType="1"/>
              </p:cNvSpPr>
              <p:nvPr/>
            </p:nvSpPr>
            <p:spPr bwMode="auto">
              <a:xfrm>
                <a:off x="3247" y="3913"/>
                <a:ext cx="1" cy="3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698" name="Line 582"/>
              <p:cNvSpPr>
                <a:spLocks noChangeShapeType="1"/>
              </p:cNvSpPr>
              <p:nvPr/>
            </p:nvSpPr>
            <p:spPr bwMode="auto">
              <a:xfrm>
                <a:off x="3266" y="3913"/>
                <a:ext cx="1" cy="3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699" name="Line 583"/>
              <p:cNvSpPr>
                <a:spLocks noChangeShapeType="1"/>
              </p:cNvSpPr>
              <p:nvPr/>
            </p:nvSpPr>
            <p:spPr bwMode="auto">
              <a:xfrm>
                <a:off x="3284" y="3913"/>
                <a:ext cx="1" cy="3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700" name="Line 584"/>
              <p:cNvSpPr>
                <a:spLocks noChangeShapeType="1"/>
              </p:cNvSpPr>
              <p:nvPr/>
            </p:nvSpPr>
            <p:spPr bwMode="auto">
              <a:xfrm>
                <a:off x="3302" y="3913"/>
                <a:ext cx="1" cy="3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701" name="Line 585"/>
              <p:cNvSpPr>
                <a:spLocks noChangeShapeType="1"/>
              </p:cNvSpPr>
              <p:nvPr/>
            </p:nvSpPr>
            <p:spPr bwMode="auto">
              <a:xfrm>
                <a:off x="3321" y="3913"/>
                <a:ext cx="1" cy="3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702" name="Line 586"/>
              <p:cNvSpPr>
                <a:spLocks noChangeShapeType="1"/>
              </p:cNvSpPr>
              <p:nvPr/>
            </p:nvSpPr>
            <p:spPr bwMode="auto">
              <a:xfrm>
                <a:off x="3339" y="3913"/>
                <a:ext cx="1" cy="3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703" name="Line 587"/>
              <p:cNvSpPr>
                <a:spLocks noChangeShapeType="1"/>
              </p:cNvSpPr>
              <p:nvPr/>
            </p:nvSpPr>
            <p:spPr bwMode="auto">
              <a:xfrm>
                <a:off x="3357" y="3913"/>
                <a:ext cx="1" cy="3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704" name="Line 588"/>
              <p:cNvSpPr>
                <a:spLocks noChangeShapeType="1"/>
              </p:cNvSpPr>
              <p:nvPr/>
            </p:nvSpPr>
            <p:spPr bwMode="auto">
              <a:xfrm>
                <a:off x="3376" y="3913"/>
                <a:ext cx="1" cy="3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705" name="Line 589"/>
              <p:cNvSpPr>
                <a:spLocks noChangeShapeType="1"/>
              </p:cNvSpPr>
              <p:nvPr/>
            </p:nvSpPr>
            <p:spPr bwMode="auto">
              <a:xfrm>
                <a:off x="3394" y="3913"/>
                <a:ext cx="1" cy="3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706" name="Line 590"/>
              <p:cNvSpPr>
                <a:spLocks noChangeShapeType="1"/>
              </p:cNvSpPr>
              <p:nvPr/>
            </p:nvSpPr>
            <p:spPr bwMode="auto">
              <a:xfrm>
                <a:off x="3412" y="3913"/>
                <a:ext cx="1" cy="3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707" name="Line 591"/>
              <p:cNvSpPr>
                <a:spLocks noChangeShapeType="1"/>
              </p:cNvSpPr>
              <p:nvPr/>
            </p:nvSpPr>
            <p:spPr bwMode="auto">
              <a:xfrm>
                <a:off x="3412" y="3913"/>
                <a:ext cx="1" cy="54"/>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708" name="Rectangle 592"/>
              <p:cNvSpPr>
                <a:spLocks noChangeArrowheads="1"/>
              </p:cNvSpPr>
              <p:nvPr/>
            </p:nvSpPr>
            <p:spPr bwMode="auto">
              <a:xfrm>
                <a:off x="3341" y="3967"/>
                <a:ext cx="142"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ctr" eaLnBrk="1" hangingPunct="1"/>
                <a:r>
                  <a:rPr lang="en-US" altLang="en-US" sz="1600">
                    <a:latin typeface="MS Sans Serif" charset="0"/>
                  </a:rPr>
                  <a:t>90</a:t>
                </a:r>
                <a:endParaRPr lang="en-US" altLang="en-US" sz="1600">
                  <a:latin typeface="Times New Roman" panose="02020603050405020304" pitchFamily="18" charset="0"/>
                </a:endParaRPr>
              </a:p>
            </p:txBody>
          </p:sp>
          <p:sp>
            <p:nvSpPr>
              <p:cNvPr id="264709" name="Line 593"/>
              <p:cNvSpPr>
                <a:spLocks noChangeShapeType="1"/>
              </p:cNvSpPr>
              <p:nvPr/>
            </p:nvSpPr>
            <p:spPr bwMode="auto">
              <a:xfrm>
                <a:off x="3431" y="3913"/>
                <a:ext cx="1" cy="3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710" name="Line 594"/>
              <p:cNvSpPr>
                <a:spLocks noChangeShapeType="1"/>
              </p:cNvSpPr>
              <p:nvPr/>
            </p:nvSpPr>
            <p:spPr bwMode="auto">
              <a:xfrm>
                <a:off x="3449" y="3913"/>
                <a:ext cx="1" cy="3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711" name="Line 595"/>
              <p:cNvSpPr>
                <a:spLocks noChangeShapeType="1"/>
              </p:cNvSpPr>
              <p:nvPr/>
            </p:nvSpPr>
            <p:spPr bwMode="auto">
              <a:xfrm>
                <a:off x="3467" y="3913"/>
                <a:ext cx="1" cy="3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712" name="Line 596"/>
              <p:cNvSpPr>
                <a:spLocks noChangeShapeType="1"/>
              </p:cNvSpPr>
              <p:nvPr/>
            </p:nvSpPr>
            <p:spPr bwMode="auto">
              <a:xfrm>
                <a:off x="3486" y="3913"/>
                <a:ext cx="1" cy="3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713" name="Line 597"/>
              <p:cNvSpPr>
                <a:spLocks noChangeShapeType="1"/>
              </p:cNvSpPr>
              <p:nvPr/>
            </p:nvSpPr>
            <p:spPr bwMode="auto">
              <a:xfrm>
                <a:off x="3504" y="3913"/>
                <a:ext cx="1" cy="3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714" name="Line 598"/>
              <p:cNvSpPr>
                <a:spLocks noChangeShapeType="1"/>
              </p:cNvSpPr>
              <p:nvPr/>
            </p:nvSpPr>
            <p:spPr bwMode="auto">
              <a:xfrm>
                <a:off x="3522" y="3913"/>
                <a:ext cx="1" cy="3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715" name="Line 599"/>
              <p:cNvSpPr>
                <a:spLocks noChangeShapeType="1"/>
              </p:cNvSpPr>
              <p:nvPr/>
            </p:nvSpPr>
            <p:spPr bwMode="auto">
              <a:xfrm>
                <a:off x="3541" y="3913"/>
                <a:ext cx="1" cy="3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716" name="Line 600"/>
              <p:cNvSpPr>
                <a:spLocks noChangeShapeType="1"/>
              </p:cNvSpPr>
              <p:nvPr/>
            </p:nvSpPr>
            <p:spPr bwMode="auto">
              <a:xfrm>
                <a:off x="3559" y="3913"/>
                <a:ext cx="1" cy="3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717" name="Line 601"/>
              <p:cNvSpPr>
                <a:spLocks noChangeShapeType="1"/>
              </p:cNvSpPr>
              <p:nvPr/>
            </p:nvSpPr>
            <p:spPr bwMode="auto">
              <a:xfrm>
                <a:off x="3577" y="3913"/>
                <a:ext cx="1" cy="3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718" name="Line 602"/>
              <p:cNvSpPr>
                <a:spLocks noChangeShapeType="1"/>
              </p:cNvSpPr>
              <p:nvPr/>
            </p:nvSpPr>
            <p:spPr bwMode="auto">
              <a:xfrm>
                <a:off x="3596" y="3913"/>
                <a:ext cx="1" cy="3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719" name="Line 603"/>
              <p:cNvSpPr>
                <a:spLocks noChangeShapeType="1"/>
              </p:cNvSpPr>
              <p:nvPr/>
            </p:nvSpPr>
            <p:spPr bwMode="auto">
              <a:xfrm flipV="1">
                <a:off x="2312" y="2786"/>
                <a:ext cx="1" cy="11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720" name="Line 604"/>
              <p:cNvSpPr>
                <a:spLocks noChangeShapeType="1"/>
              </p:cNvSpPr>
              <p:nvPr/>
            </p:nvSpPr>
            <p:spPr bwMode="auto">
              <a:xfrm flipH="1">
                <a:off x="2264" y="3913"/>
                <a:ext cx="48"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721" name="Line 605"/>
              <p:cNvSpPr>
                <a:spLocks noChangeShapeType="1"/>
              </p:cNvSpPr>
              <p:nvPr/>
            </p:nvSpPr>
            <p:spPr bwMode="auto">
              <a:xfrm flipH="1">
                <a:off x="2252" y="3913"/>
                <a:ext cx="60"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722" name="Rectangle 606"/>
              <p:cNvSpPr>
                <a:spLocks noChangeArrowheads="1"/>
              </p:cNvSpPr>
              <p:nvPr/>
            </p:nvSpPr>
            <p:spPr bwMode="auto">
              <a:xfrm>
                <a:off x="2148" y="3863"/>
                <a:ext cx="71"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ctr" eaLnBrk="1" hangingPunct="1"/>
                <a:r>
                  <a:rPr lang="en-US" altLang="en-US" sz="1600">
                    <a:latin typeface="MS Sans Serif" charset="0"/>
                  </a:rPr>
                  <a:t>0</a:t>
                </a:r>
                <a:endParaRPr lang="en-US" altLang="en-US" sz="1600">
                  <a:latin typeface="Times New Roman" panose="02020603050405020304" pitchFamily="18" charset="0"/>
                </a:endParaRPr>
              </a:p>
            </p:txBody>
          </p:sp>
          <p:sp>
            <p:nvSpPr>
              <p:cNvPr id="264723" name="Line 607"/>
              <p:cNvSpPr>
                <a:spLocks noChangeShapeType="1"/>
              </p:cNvSpPr>
              <p:nvPr/>
            </p:nvSpPr>
            <p:spPr bwMode="auto">
              <a:xfrm flipH="1">
                <a:off x="2264" y="3801"/>
                <a:ext cx="48"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724" name="Line 608"/>
              <p:cNvSpPr>
                <a:spLocks noChangeShapeType="1"/>
              </p:cNvSpPr>
              <p:nvPr/>
            </p:nvSpPr>
            <p:spPr bwMode="auto">
              <a:xfrm flipH="1">
                <a:off x="2264" y="3688"/>
                <a:ext cx="48"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725" name="Line 609"/>
              <p:cNvSpPr>
                <a:spLocks noChangeShapeType="1"/>
              </p:cNvSpPr>
              <p:nvPr/>
            </p:nvSpPr>
            <p:spPr bwMode="auto">
              <a:xfrm flipH="1">
                <a:off x="2264" y="3575"/>
                <a:ext cx="48"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726" name="Line 610"/>
              <p:cNvSpPr>
                <a:spLocks noChangeShapeType="1"/>
              </p:cNvSpPr>
              <p:nvPr/>
            </p:nvSpPr>
            <p:spPr bwMode="auto">
              <a:xfrm flipH="1">
                <a:off x="2264" y="3463"/>
                <a:ext cx="48"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727" name="Line 611"/>
              <p:cNvSpPr>
                <a:spLocks noChangeShapeType="1"/>
              </p:cNvSpPr>
              <p:nvPr/>
            </p:nvSpPr>
            <p:spPr bwMode="auto">
              <a:xfrm flipH="1">
                <a:off x="2264" y="3350"/>
                <a:ext cx="48"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728" name="Line 612"/>
              <p:cNvSpPr>
                <a:spLocks noChangeShapeType="1"/>
              </p:cNvSpPr>
              <p:nvPr/>
            </p:nvSpPr>
            <p:spPr bwMode="auto">
              <a:xfrm flipH="1">
                <a:off x="2252" y="3350"/>
                <a:ext cx="60"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729" name="Line 613"/>
              <p:cNvSpPr>
                <a:spLocks noChangeShapeType="1"/>
              </p:cNvSpPr>
              <p:nvPr/>
            </p:nvSpPr>
            <p:spPr bwMode="auto">
              <a:xfrm flipH="1">
                <a:off x="2264" y="3237"/>
                <a:ext cx="48"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730" name="Line 614"/>
              <p:cNvSpPr>
                <a:spLocks noChangeShapeType="1"/>
              </p:cNvSpPr>
              <p:nvPr/>
            </p:nvSpPr>
            <p:spPr bwMode="auto">
              <a:xfrm flipH="1">
                <a:off x="2264" y="3125"/>
                <a:ext cx="48"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731" name="Line 615"/>
              <p:cNvSpPr>
                <a:spLocks noChangeShapeType="1"/>
              </p:cNvSpPr>
              <p:nvPr/>
            </p:nvSpPr>
            <p:spPr bwMode="auto">
              <a:xfrm flipH="1">
                <a:off x="2264" y="3012"/>
                <a:ext cx="48"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732" name="Line 616"/>
              <p:cNvSpPr>
                <a:spLocks noChangeShapeType="1"/>
              </p:cNvSpPr>
              <p:nvPr/>
            </p:nvSpPr>
            <p:spPr bwMode="auto">
              <a:xfrm flipH="1">
                <a:off x="2264" y="2899"/>
                <a:ext cx="48"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733" name="Line 617"/>
              <p:cNvSpPr>
                <a:spLocks noChangeShapeType="1"/>
              </p:cNvSpPr>
              <p:nvPr/>
            </p:nvSpPr>
            <p:spPr bwMode="auto">
              <a:xfrm flipH="1">
                <a:off x="2264" y="2787"/>
                <a:ext cx="48"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734" name="Line 618"/>
              <p:cNvSpPr>
                <a:spLocks noChangeShapeType="1"/>
              </p:cNvSpPr>
              <p:nvPr/>
            </p:nvSpPr>
            <p:spPr bwMode="auto">
              <a:xfrm flipH="1">
                <a:off x="2252" y="2787"/>
                <a:ext cx="60"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735" name="Rectangle 619"/>
              <p:cNvSpPr>
                <a:spLocks noChangeArrowheads="1"/>
              </p:cNvSpPr>
              <p:nvPr/>
            </p:nvSpPr>
            <p:spPr bwMode="auto">
              <a:xfrm>
                <a:off x="2148" y="2736"/>
                <a:ext cx="71"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ctr" eaLnBrk="1" hangingPunct="1"/>
                <a:r>
                  <a:rPr lang="en-US" altLang="en-US" sz="1600">
                    <a:latin typeface="MS Sans Serif" charset="0"/>
                  </a:rPr>
                  <a:t>1</a:t>
                </a:r>
                <a:endParaRPr lang="en-US" altLang="en-US" sz="1600">
                  <a:latin typeface="Times New Roman" panose="02020603050405020304" pitchFamily="18" charset="0"/>
                </a:endParaRPr>
              </a:p>
            </p:txBody>
          </p:sp>
          <p:sp>
            <p:nvSpPr>
              <p:cNvPr id="264736" name="Freeform 620"/>
              <p:cNvSpPr>
                <a:spLocks/>
              </p:cNvSpPr>
              <p:nvPr/>
            </p:nvSpPr>
            <p:spPr bwMode="auto">
              <a:xfrm flipV="1">
                <a:off x="2316" y="2786"/>
                <a:ext cx="1246" cy="1127"/>
              </a:xfrm>
              <a:custGeom>
                <a:avLst/>
                <a:gdLst>
                  <a:gd name="T0" fmla="*/ 0 w 6591"/>
                  <a:gd name="T1" fmla="*/ 0 h 7777"/>
                  <a:gd name="T2" fmla="*/ 0 w 6591"/>
                  <a:gd name="T3" fmla="*/ 0 h 7777"/>
                  <a:gd name="T4" fmla="*/ 0 w 6591"/>
                  <a:gd name="T5" fmla="*/ 0 h 7777"/>
                  <a:gd name="T6" fmla="*/ 0 w 6591"/>
                  <a:gd name="T7" fmla="*/ 0 h 7777"/>
                  <a:gd name="T8" fmla="*/ 0 w 6591"/>
                  <a:gd name="T9" fmla="*/ 0 h 7777"/>
                  <a:gd name="T10" fmla="*/ 0 w 6591"/>
                  <a:gd name="T11" fmla="*/ 0 h 7777"/>
                  <a:gd name="T12" fmla="*/ 0 w 6591"/>
                  <a:gd name="T13" fmla="*/ 0 h 7777"/>
                  <a:gd name="T14" fmla="*/ 0 w 6591"/>
                  <a:gd name="T15" fmla="*/ 0 h 7777"/>
                  <a:gd name="T16" fmla="*/ 0 w 6591"/>
                  <a:gd name="T17" fmla="*/ 0 h 7777"/>
                  <a:gd name="T18" fmla="*/ 0 w 6591"/>
                  <a:gd name="T19" fmla="*/ 0 h 7777"/>
                  <a:gd name="T20" fmla="*/ 0 w 6591"/>
                  <a:gd name="T21" fmla="*/ 0 h 7777"/>
                  <a:gd name="T22" fmla="*/ 0 w 6591"/>
                  <a:gd name="T23" fmla="*/ 0 h 7777"/>
                  <a:gd name="T24" fmla="*/ 0 w 6591"/>
                  <a:gd name="T25" fmla="*/ 0 h 7777"/>
                  <a:gd name="T26" fmla="*/ 0 w 6591"/>
                  <a:gd name="T27" fmla="*/ 0 h 7777"/>
                  <a:gd name="T28" fmla="*/ 0 w 6591"/>
                  <a:gd name="T29" fmla="*/ 0 h 7777"/>
                  <a:gd name="T30" fmla="*/ 0 w 6591"/>
                  <a:gd name="T31" fmla="*/ 0 h 7777"/>
                  <a:gd name="T32" fmla="*/ 0 w 6591"/>
                  <a:gd name="T33" fmla="*/ 0 h 7777"/>
                  <a:gd name="T34" fmla="*/ 0 w 6591"/>
                  <a:gd name="T35" fmla="*/ 0 h 7777"/>
                  <a:gd name="T36" fmla="*/ 0 w 6591"/>
                  <a:gd name="T37" fmla="*/ 0 h 7777"/>
                  <a:gd name="T38" fmla="*/ 0 w 6591"/>
                  <a:gd name="T39" fmla="*/ 0 h 7777"/>
                  <a:gd name="T40" fmla="*/ 0 w 6591"/>
                  <a:gd name="T41" fmla="*/ 0 h 7777"/>
                  <a:gd name="T42" fmla="*/ 0 w 6591"/>
                  <a:gd name="T43" fmla="*/ 0 h 7777"/>
                  <a:gd name="T44" fmla="*/ 0 w 6591"/>
                  <a:gd name="T45" fmla="*/ 0 h 7777"/>
                  <a:gd name="T46" fmla="*/ 0 w 6591"/>
                  <a:gd name="T47" fmla="*/ 0 h 7777"/>
                  <a:gd name="T48" fmla="*/ 0 w 6591"/>
                  <a:gd name="T49" fmla="*/ 0 h 7777"/>
                  <a:gd name="T50" fmla="*/ 0 w 6591"/>
                  <a:gd name="T51" fmla="*/ 0 h 7777"/>
                  <a:gd name="T52" fmla="*/ 0 w 6591"/>
                  <a:gd name="T53" fmla="*/ 0 h 7777"/>
                  <a:gd name="T54" fmla="*/ 0 w 6591"/>
                  <a:gd name="T55" fmla="*/ 0 h 7777"/>
                  <a:gd name="T56" fmla="*/ 0 w 6591"/>
                  <a:gd name="T57" fmla="*/ 0 h 7777"/>
                  <a:gd name="T58" fmla="*/ 0 w 6591"/>
                  <a:gd name="T59" fmla="*/ 0 h 7777"/>
                  <a:gd name="T60" fmla="*/ 0 w 6591"/>
                  <a:gd name="T61" fmla="*/ 0 h 7777"/>
                  <a:gd name="T62" fmla="*/ 0 w 6591"/>
                  <a:gd name="T63" fmla="*/ 0 h 7777"/>
                  <a:gd name="T64" fmla="*/ 0 w 6591"/>
                  <a:gd name="T65" fmla="*/ 0 h 7777"/>
                  <a:gd name="T66" fmla="*/ 0 w 6591"/>
                  <a:gd name="T67" fmla="*/ 0 h 7777"/>
                  <a:gd name="T68" fmla="*/ 0 w 6591"/>
                  <a:gd name="T69" fmla="*/ 0 h 7777"/>
                  <a:gd name="T70" fmla="*/ 0 w 6591"/>
                  <a:gd name="T71" fmla="*/ 0 h 7777"/>
                  <a:gd name="T72" fmla="*/ 0 w 6591"/>
                  <a:gd name="T73" fmla="*/ 0 h 7777"/>
                  <a:gd name="T74" fmla="*/ 0 w 6591"/>
                  <a:gd name="T75" fmla="*/ 0 h 7777"/>
                  <a:gd name="T76" fmla="*/ 0 w 6591"/>
                  <a:gd name="T77" fmla="*/ 0 h 7777"/>
                  <a:gd name="T78" fmla="*/ 0 w 6591"/>
                  <a:gd name="T79" fmla="*/ 0 h 7777"/>
                  <a:gd name="T80" fmla="*/ 0 w 6591"/>
                  <a:gd name="T81" fmla="*/ 0 h 7777"/>
                  <a:gd name="T82" fmla="*/ 0 w 6591"/>
                  <a:gd name="T83" fmla="*/ 0 h 7777"/>
                  <a:gd name="T84" fmla="*/ 0 w 6591"/>
                  <a:gd name="T85" fmla="*/ 0 h 7777"/>
                  <a:gd name="T86" fmla="*/ 0 w 6591"/>
                  <a:gd name="T87" fmla="*/ 0 h 7777"/>
                  <a:gd name="T88" fmla="*/ 0 w 6591"/>
                  <a:gd name="T89" fmla="*/ 0 h 7777"/>
                  <a:gd name="T90" fmla="*/ 0 w 6591"/>
                  <a:gd name="T91" fmla="*/ 0 h 7777"/>
                  <a:gd name="T92" fmla="*/ 0 w 6591"/>
                  <a:gd name="T93" fmla="*/ 0 h 7777"/>
                  <a:gd name="T94" fmla="*/ 0 w 6591"/>
                  <a:gd name="T95" fmla="*/ 0 h 7777"/>
                  <a:gd name="T96" fmla="*/ 0 w 6591"/>
                  <a:gd name="T97" fmla="*/ 0 h 7777"/>
                  <a:gd name="T98" fmla="*/ 0 w 6591"/>
                  <a:gd name="T99" fmla="*/ 0 h 7777"/>
                  <a:gd name="T100" fmla="*/ 0 w 6591"/>
                  <a:gd name="T101" fmla="*/ 0 h 7777"/>
                  <a:gd name="T102" fmla="*/ 0 w 6591"/>
                  <a:gd name="T103" fmla="*/ 0 h 7777"/>
                  <a:gd name="T104" fmla="*/ 0 w 6591"/>
                  <a:gd name="T105" fmla="*/ 0 h 7777"/>
                  <a:gd name="T106" fmla="*/ 0 w 6591"/>
                  <a:gd name="T107" fmla="*/ 0 h 7777"/>
                  <a:gd name="T108" fmla="*/ 0 w 6591"/>
                  <a:gd name="T109" fmla="*/ 0 h 7777"/>
                  <a:gd name="T110" fmla="*/ 0 w 6591"/>
                  <a:gd name="T111" fmla="*/ 0 h 7777"/>
                  <a:gd name="T112" fmla="*/ 0 w 6591"/>
                  <a:gd name="T113" fmla="*/ 0 h 7777"/>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6591"/>
                  <a:gd name="T172" fmla="*/ 0 h 7777"/>
                  <a:gd name="T173" fmla="*/ 6591 w 6591"/>
                  <a:gd name="T174" fmla="*/ 7777 h 7777"/>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6591" h="7777">
                    <a:moveTo>
                      <a:pt x="0" y="0"/>
                    </a:moveTo>
                    <a:lnTo>
                      <a:pt x="0" y="0"/>
                    </a:lnTo>
                    <a:lnTo>
                      <a:pt x="0" y="77"/>
                    </a:lnTo>
                    <a:lnTo>
                      <a:pt x="320" y="77"/>
                    </a:lnTo>
                    <a:lnTo>
                      <a:pt x="320" y="155"/>
                    </a:lnTo>
                    <a:lnTo>
                      <a:pt x="668" y="155"/>
                    </a:lnTo>
                    <a:lnTo>
                      <a:pt x="668" y="233"/>
                    </a:lnTo>
                    <a:lnTo>
                      <a:pt x="890" y="233"/>
                    </a:lnTo>
                    <a:lnTo>
                      <a:pt x="890" y="311"/>
                    </a:lnTo>
                    <a:lnTo>
                      <a:pt x="1056" y="311"/>
                    </a:lnTo>
                    <a:lnTo>
                      <a:pt x="1056" y="388"/>
                    </a:lnTo>
                    <a:lnTo>
                      <a:pt x="1191" y="388"/>
                    </a:lnTo>
                    <a:lnTo>
                      <a:pt x="1191" y="466"/>
                    </a:lnTo>
                    <a:lnTo>
                      <a:pt x="1307" y="466"/>
                    </a:lnTo>
                    <a:lnTo>
                      <a:pt x="1307" y="544"/>
                    </a:lnTo>
                    <a:lnTo>
                      <a:pt x="1408" y="544"/>
                    </a:lnTo>
                    <a:lnTo>
                      <a:pt x="1408" y="622"/>
                    </a:lnTo>
                    <a:lnTo>
                      <a:pt x="1498" y="622"/>
                    </a:lnTo>
                    <a:lnTo>
                      <a:pt x="1498" y="699"/>
                    </a:lnTo>
                    <a:lnTo>
                      <a:pt x="1580" y="699"/>
                    </a:lnTo>
                    <a:lnTo>
                      <a:pt x="1580" y="777"/>
                    </a:lnTo>
                    <a:lnTo>
                      <a:pt x="1656" y="777"/>
                    </a:lnTo>
                    <a:lnTo>
                      <a:pt x="1656" y="855"/>
                    </a:lnTo>
                    <a:lnTo>
                      <a:pt x="1727" y="855"/>
                    </a:lnTo>
                    <a:lnTo>
                      <a:pt x="1727" y="933"/>
                    </a:lnTo>
                    <a:lnTo>
                      <a:pt x="1793" y="933"/>
                    </a:lnTo>
                    <a:lnTo>
                      <a:pt x="1793" y="1011"/>
                    </a:lnTo>
                    <a:lnTo>
                      <a:pt x="1855" y="1011"/>
                    </a:lnTo>
                    <a:lnTo>
                      <a:pt x="1855" y="1088"/>
                    </a:lnTo>
                    <a:lnTo>
                      <a:pt x="1914" y="1088"/>
                    </a:lnTo>
                    <a:lnTo>
                      <a:pt x="1914" y="1166"/>
                    </a:lnTo>
                    <a:lnTo>
                      <a:pt x="1970" y="1166"/>
                    </a:lnTo>
                    <a:lnTo>
                      <a:pt x="1970" y="1244"/>
                    </a:lnTo>
                    <a:lnTo>
                      <a:pt x="2024" y="1244"/>
                    </a:lnTo>
                    <a:lnTo>
                      <a:pt x="2024" y="1322"/>
                    </a:lnTo>
                    <a:lnTo>
                      <a:pt x="2075" y="1322"/>
                    </a:lnTo>
                    <a:lnTo>
                      <a:pt x="2075" y="1399"/>
                    </a:lnTo>
                    <a:lnTo>
                      <a:pt x="2125" y="1399"/>
                    </a:lnTo>
                    <a:lnTo>
                      <a:pt x="2125" y="1477"/>
                    </a:lnTo>
                    <a:lnTo>
                      <a:pt x="2173" y="1477"/>
                    </a:lnTo>
                    <a:lnTo>
                      <a:pt x="2173" y="1555"/>
                    </a:lnTo>
                    <a:lnTo>
                      <a:pt x="2219" y="1555"/>
                    </a:lnTo>
                    <a:lnTo>
                      <a:pt x="2219" y="1633"/>
                    </a:lnTo>
                    <a:lnTo>
                      <a:pt x="2264" y="1633"/>
                    </a:lnTo>
                    <a:lnTo>
                      <a:pt x="2264" y="1710"/>
                    </a:lnTo>
                    <a:lnTo>
                      <a:pt x="2308" y="1710"/>
                    </a:lnTo>
                    <a:lnTo>
                      <a:pt x="2308" y="1788"/>
                    </a:lnTo>
                    <a:lnTo>
                      <a:pt x="2351" y="1788"/>
                    </a:lnTo>
                    <a:lnTo>
                      <a:pt x="2351" y="1866"/>
                    </a:lnTo>
                    <a:lnTo>
                      <a:pt x="2392" y="1866"/>
                    </a:lnTo>
                    <a:lnTo>
                      <a:pt x="2392" y="1944"/>
                    </a:lnTo>
                    <a:lnTo>
                      <a:pt x="2433" y="1944"/>
                    </a:lnTo>
                    <a:lnTo>
                      <a:pt x="2433" y="2022"/>
                    </a:lnTo>
                    <a:lnTo>
                      <a:pt x="2473" y="2022"/>
                    </a:lnTo>
                    <a:lnTo>
                      <a:pt x="2473" y="2099"/>
                    </a:lnTo>
                    <a:lnTo>
                      <a:pt x="2512" y="2099"/>
                    </a:lnTo>
                    <a:lnTo>
                      <a:pt x="2512" y="2177"/>
                    </a:lnTo>
                    <a:lnTo>
                      <a:pt x="2550" y="2177"/>
                    </a:lnTo>
                    <a:lnTo>
                      <a:pt x="2550" y="2255"/>
                    </a:lnTo>
                    <a:lnTo>
                      <a:pt x="2588" y="2255"/>
                    </a:lnTo>
                    <a:lnTo>
                      <a:pt x="2588" y="2333"/>
                    </a:lnTo>
                    <a:lnTo>
                      <a:pt x="2625" y="2333"/>
                    </a:lnTo>
                    <a:lnTo>
                      <a:pt x="2625" y="2410"/>
                    </a:lnTo>
                    <a:lnTo>
                      <a:pt x="2661" y="2410"/>
                    </a:lnTo>
                    <a:lnTo>
                      <a:pt x="2661" y="2488"/>
                    </a:lnTo>
                    <a:lnTo>
                      <a:pt x="2698" y="2488"/>
                    </a:lnTo>
                    <a:lnTo>
                      <a:pt x="2698" y="2566"/>
                    </a:lnTo>
                    <a:lnTo>
                      <a:pt x="2733" y="2566"/>
                    </a:lnTo>
                    <a:lnTo>
                      <a:pt x="2733" y="2644"/>
                    </a:lnTo>
                    <a:lnTo>
                      <a:pt x="2768" y="2644"/>
                    </a:lnTo>
                    <a:lnTo>
                      <a:pt x="2768" y="2721"/>
                    </a:lnTo>
                    <a:lnTo>
                      <a:pt x="2803" y="2721"/>
                    </a:lnTo>
                    <a:lnTo>
                      <a:pt x="2803" y="2799"/>
                    </a:lnTo>
                    <a:lnTo>
                      <a:pt x="2837" y="2799"/>
                    </a:lnTo>
                    <a:lnTo>
                      <a:pt x="2837" y="2877"/>
                    </a:lnTo>
                    <a:lnTo>
                      <a:pt x="2871" y="2877"/>
                    </a:lnTo>
                    <a:lnTo>
                      <a:pt x="2871" y="2955"/>
                    </a:lnTo>
                    <a:lnTo>
                      <a:pt x="2905" y="2955"/>
                    </a:lnTo>
                    <a:lnTo>
                      <a:pt x="2905" y="3033"/>
                    </a:lnTo>
                    <a:lnTo>
                      <a:pt x="2939" y="3033"/>
                    </a:lnTo>
                    <a:lnTo>
                      <a:pt x="2939" y="3110"/>
                    </a:lnTo>
                    <a:lnTo>
                      <a:pt x="2972" y="3110"/>
                    </a:lnTo>
                    <a:lnTo>
                      <a:pt x="2972" y="3188"/>
                    </a:lnTo>
                    <a:lnTo>
                      <a:pt x="3005" y="3188"/>
                    </a:lnTo>
                    <a:lnTo>
                      <a:pt x="3005" y="3266"/>
                    </a:lnTo>
                    <a:lnTo>
                      <a:pt x="3038" y="3266"/>
                    </a:lnTo>
                    <a:lnTo>
                      <a:pt x="3038" y="3344"/>
                    </a:lnTo>
                    <a:lnTo>
                      <a:pt x="3070" y="3344"/>
                    </a:lnTo>
                    <a:lnTo>
                      <a:pt x="3070" y="3421"/>
                    </a:lnTo>
                    <a:lnTo>
                      <a:pt x="3103" y="3421"/>
                    </a:lnTo>
                    <a:lnTo>
                      <a:pt x="3103" y="3499"/>
                    </a:lnTo>
                    <a:lnTo>
                      <a:pt x="3135" y="3499"/>
                    </a:lnTo>
                    <a:lnTo>
                      <a:pt x="3135" y="3577"/>
                    </a:lnTo>
                    <a:lnTo>
                      <a:pt x="3167" y="3577"/>
                    </a:lnTo>
                    <a:lnTo>
                      <a:pt x="3167" y="3655"/>
                    </a:lnTo>
                    <a:lnTo>
                      <a:pt x="3200" y="3655"/>
                    </a:lnTo>
                    <a:lnTo>
                      <a:pt x="3200" y="3732"/>
                    </a:lnTo>
                    <a:lnTo>
                      <a:pt x="3232" y="3732"/>
                    </a:lnTo>
                    <a:lnTo>
                      <a:pt x="3232" y="3810"/>
                    </a:lnTo>
                    <a:lnTo>
                      <a:pt x="3264" y="3810"/>
                    </a:lnTo>
                    <a:lnTo>
                      <a:pt x="3264" y="3888"/>
                    </a:lnTo>
                    <a:lnTo>
                      <a:pt x="3296" y="3888"/>
                    </a:lnTo>
                    <a:lnTo>
                      <a:pt x="3296" y="3966"/>
                    </a:lnTo>
                    <a:lnTo>
                      <a:pt x="3328" y="3966"/>
                    </a:lnTo>
                    <a:lnTo>
                      <a:pt x="3328" y="4044"/>
                    </a:lnTo>
                    <a:lnTo>
                      <a:pt x="3360" y="4044"/>
                    </a:lnTo>
                    <a:lnTo>
                      <a:pt x="3360" y="4121"/>
                    </a:lnTo>
                    <a:lnTo>
                      <a:pt x="3392" y="4121"/>
                    </a:lnTo>
                    <a:lnTo>
                      <a:pt x="3392" y="4199"/>
                    </a:lnTo>
                    <a:lnTo>
                      <a:pt x="3424" y="4199"/>
                    </a:lnTo>
                    <a:lnTo>
                      <a:pt x="3424" y="4277"/>
                    </a:lnTo>
                    <a:lnTo>
                      <a:pt x="3457" y="4277"/>
                    </a:lnTo>
                    <a:lnTo>
                      <a:pt x="3457" y="4355"/>
                    </a:lnTo>
                    <a:lnTo>
                      <a:pt x="3489" y="4355"/>
                    </a:lnTo>
                    <a:lnTo>
                      <a:pt x="3489" y="4432"/>
                    </a:lnTo>
                    <a:lnTo>
                      <a:pt x="3522" y="4432"/>
                    </a:lnTo>
                    <a:lnTo>
                      <a:pt x="3522" y="4510"/>
                    </a:lnTo>
                    <a:lnTo>
                      <a:pt x="3554" y="4510"/>
                    </a:lnTo>
                    <a:lnTo>
                      <a:pt x="3554" y="4588"/>
                    </a:lnTo>
                    <a:lnTo>
                      <a:pt x="3587" y="4588"/>
                    </a:lnTo>
                    <a:lnTo>
                      <a:pt x="3587" y="4666"/>
                    </a:lnTo>
                    <a:lnTo>
                      <a:pt x="3620" y="4666"/>
                    </a:lnTo>
                    <a:lnTo>
                      <a:pt x="3620" y="4743"/>
                    </a:lnTo>
                    <a:lnTo>
                      <a:pt x="3653" y="4743"/>
                    </a:lnTo>
                    <a:lnTo>
                      <a:pt x="3653" y="4821"/>
                    </a:lnTo>
                    <a:lnTo>
                      <a:pt x="3687" y="4821"/>
                    </a:lnTo>
                    <a:lnTo>
                      <a:pt x="3687" y="4899"/>
                    </a:lnTo>
                    <a:lnTo>
                      <a:pt x="3720" y="4899"/>
                    </a:lnTo>
                    <a:lnTo>
                      <a:pt x="3720" y="4977"/>
                    </a:lnTo>
                    <a:lnTo>
                      <a:pt x="3755" y="4977"/>
                    </a:lnTo>
                    <a:lnTo>
                      <a:pt x="3755" y="5055"/>
                    </a:lnTo>
                    <a:lnTo>
                      <a:pt x="3789" y="5055"/>
                    </a:lnTo>
                    <a:lnTo>
                      <a:pt x="3789" y="5132"/>
                    </a:lnTo>
                    <a:lnTo>
                      <a:pt x="3824" y="5132"/>
                    </a:lnTo>
                    <a:lnTo>
                      <a:pt x="3824" y="5210"/>
                    </a:lnTo>
                    <a:lnTo>
                      <a:pt x="3859" y="5210"/>
                    </a:lnTo>
                    <a:lnTo>
                      <a:pt x="3859" y="5288"/>
                    </a:lnTo>
                    <a:lnTo>
                      <a:pt x="3894" y="5288"/>
                    </a:lnTo>
                    <a:lnTo>
                      <a:pt x="3894" y="5366"/>
                    </a:lnTo>
                    <a:lnTo>
                      <a:pt x="3930" y="5366"/>
                    </a:lnTo>
                    <a:lnTo>
                      <a:pt x="3930" y="5443"/>
                    </a:lnTo>
                    <a:lnTo>
                      <a:pt x="3967" y="5443"/>
                    </a:lnTo>
                    <a:lnTo>
                      <a:pt x="3967" y="5521"/>
                    </a:lnTo>
                    <a:lnTo>
                      <a:pt x="4004" y="5521"/>
                    </a:lnTo>
                    <a:lnTo>
                      <a:pt x="4004" y="5599"/>
                    </a:lnTo>
                    <a:lnTo>
                      <a:pt x="4042" y="5599"/>
                    </a:lnTo>
                    <a:lnTo>
                      <a:pt x="4042" y="5677"/>
                    </a:lnTo>
                    <a:lnTo>
                      <a:pt x="4080" y="5677"/>
                    </a:lnTo>
                    <a:lnTo>
                      <a:pt x="4080" y="5754"/>
                    </a:lnTo>
                    <a:lnTo>
                      <a:pt x="4119" y="5754"/>
                    </a:lnTo>
                    <a:lnTo>
                      <a:pt x="4119" y="5832"/>
                    </a:lnTo>
                    <a:lnTo>
                      <a:pt x="4159" y="5832"/>
                    </a:lnTo>
                    <a:lnTo>
                      <a:pt x="4159" y="5910"/>
                    </a:lnTo>
                    <a:lnTo>
                      <a:pt x="4200" y="5910"/>
                    </a:lnTo>
                    <a:lnTo>
                      <a:pt x="4200" y="5988"/>
                    </a:lnTo>
                    <a:lnTo>
                      <a:pt x="4241" y="5988"/>
                    </a:lnTo>
                    <a:lnTo>
                      <a:pt x="4241" y="6066"/>
                    </a:lnTo>
                    <a:lnTo>
                      <a:pt x="4284" y="6066"/>
                    </a:lnTo>
                    <a:lnTo>
                      <a:pt x="4284" y="6143"/>
                    </a:lnTo>
                    <a:lnTo>
                      <a:pt x="4328" y="6143"/>
                    </a:lnTo>
                    <a:lnTo>
                      <a:pt x="4328" y="6221"/>
                    </a:lnTo>
                    <a:lnTo>
                      <a:pt x="4373" y="6221"/>
                    </a:lnTo>
                    <a:lnTo>
                      <a:pt x="4373" y="6299"/>
                    </a:lnTo>
                    <a:lnTo>
                      <a:pt x="4419" y="6299"/>
                    </a:lnTo>
                    <a:lnTo>
                      <a:pt x="4419" y="6377"/>
                    </a:lnTo>
                    <a:lnTo>
                      <a:pt x="4467" y="6377"/>
                    </a:lnTo>
                    <a:lnTo>
                      <a:pt x="4467" y="6454"/>
                    </a:lnTo>
                    <a:lnTo>
                      <a:pt x="4517" y="6454"/>
                    </a:lnTo>
                    <a:lnTo>
                      <a:pt x="4517" y="6532"/>
                    </a:lnTo>
                    <a:lnTo>
                      <a:pt x="4568" y="6532"/>
                    </a:lnTo>
                    <a:lnTo>
                      <a:pt x="4568" y="6610"/>
                    </a:lnTo>
                    <a:lnTo>
                      <a:pt x="4622" y="6610"/>
                    </a:lnTo>
                    <a:lnTo>
                      <a:pt x="4622" y="6688"/>
                    </a:lnTo>
                    <a:lnTo>
                      <a:pt x="4678" y="6688"/>
                    </a:lnTo>
                    <a:lnTo>
                      <a:pt x="4678" y="6765"/>
                    </a:lnTo>
                    <a:lnTo>
                      <a:pt x="4737" y="6765"/>
                    </a:lnTo>
                    <a:lnTo>
                      <a:pt x="4737" y="6843"/>
                    </a:lnTo>
                    <a:lnTo>
                      <a:pt x="4799" y="6843"/>
                    </a:lnTo>
                    <a:lnTo>
                      <a:pt x="4799" y="6921"/>
                    </a:lnTo>
                    <a:lnTo>
                      <a:pt x="4865" y="6921"/>
                    </a:lnTo>
                    <a:lnTo>
                      <a:pt x="4865" y="6999"/>
                    </a:lnTo>
                    <a:lnTo>
                      <a:pt x="4936" y="6999"/>
                    </a:lnTo>
                    <a:lnTo>
                      <a:pt x="4936" y="7077"/>
                    </a:lnTo>
                    <a:lnTo>
                      <a:pt x="5011" y="7077"/>
                    </a:lnTo>
                    <a:lnTo>
                      <a:pt x="5011" y="7154"/>
                    </a:lnTo>
                    <a:lnTo>
                      <a:pt x="5094" y="7154"/>
                    </a:lnTo>
                    <a:lnTo>
                      <a:pt x="5094" y="7232"/>
                    </a:lnTo>
                    <a:lnTo>
                      <a:pt x="5184" y="7232"/>
                    </a:lnTo>
                    <a:lnTo>
                      <a:pt x="5184" y="7310"/>
                    </a:lnTo>
                    <a:lnTo>
                      <a:pt x="5285" y="7310"/>
                    </a:lnTo>
                    <a:lnTo>
                      <a:pt x="5285" y="7388"/>
                    </a:lnTo>
                    <a:lnTo>
                      <a:pt x="5400" y="7388"/>
                    </a:lnTo>
                    <a:lnTo>
                      <a:pt x="5400" y="7465"/>
                    </a:lnTo>
                    <a:lnTo>
                      <a:pt x="5536" y="7465"/>
                    </a:lnTo>
                    <a:lnTo>
                      <a:pt x="5536" y="7543"/>
                    </a:lnTo>
                    <a:lnTo>
                      <a:pt x="5702" y="7543"/>
                    </a:lnTo>
                    <a:lnTo>
                      <a:pt x="5702" y="7621"/>
                    </a:lnTo>
                    <a:lnTo>
                      <a:pt x="5924" y="7621"/>
                    </a:lnTo>
                    <a:lnTo>
                      <a:pt x="5924" y="7699"/>
                    </a:lnTo>
                    <a:lnTo>
                      <a:pt x="6272" y="7699"/>
                    </a:lnTo>
                    <a:lnTo>
                      <a:pt x="6272" y="7777"/>
                    </a:lnTo>
                    <a:lnTo>
                      <a:pt x="6591" y="7777"/>
                    </a:lnTo>
                    <a:lnTo>
                      <a:pt x="6591" y="7699"/>
                    </a:lnTo>
                    <a:lnTo>
                      <a:pt x="6272" y="7699"/>
                    </a:lnTo>
                    <a:lnTo>
                      <a:pt x="6272" y="7621"/>
                    </a:lnTo>
                    <a:lnTo>
                      <a:pt x="5924" y="7621"/>
                    </a:lnTo>
                    <a:lnTo>
                      <a:pt x="5924" y="7543"/>
                    </a:lnTo>
                    <a:lnTo>
                      <a:pt x="5702" y="7543"/>
                    </a:lnTo>
                    <a:lnTo>
                      <a:pt x="5702" y="7465"/>
                    </a:lnTo>
                    <a:lnTo>
                      <a:pt x="5536" y="7465"/>
                    </a:lnTo>
                    <a:lnTo>
                      <a:pt x="5536" y="7388"/>
                    </a:lnTo>
                    <a:lnTo>
                      <a:pt x="5400" y="7388"/>
                    </a:lnTo>
                    <a:lnTo>
                      <a:pt x="5400" y="7310"/>
                    </a:lnTo>
                    <a:lnTo>
                      <a:pt x="5285" y="7310"/>
                    </a:lnTo>
                    <a:lnTo>
                      <a:pt x="5285" y="7232"/>
                    </a:lnTo>
                    <a:lnTo>
                      <a:pt x="5184" y="7232"/>
                    </a:lnTo>
                    <a:lnTo>
                      <a:pt x="5184" y="7154"/>
                    </a:lnTo>
                    <a:lnTo>
                      <a:pt x="5094" y="7154"/>
                    </a:lnTo>
                    <a:lnTo>
                      <a:pt x="5094" y="7077"/>
                    </a:lnTo>
                    <a:lnTo>
                      <a:pt x="5011" y="7077"/>
                    </a:lnTo>
                    <a:lnTo>
                      <a:pt x="5011" y="6999"/>
                    </a:lnTo>
                    <a:lnTo>
                      <a:pt x="4936" y="6999"/>
                    </a:lnTo>
                    <a:lnTo>
                      <a:pt x="4936" y="6921"/>
                    </a:lnTo>
                    <a:lnTo>
                      <a:pt x="4865" y="6921"/>
                    </a:lnTo>
                    <a:lnTo>
                      <a:pt x="4865" y="6843"/>
                    </a:lnTo>
                    <a:lnTo>
                      <a:pt x="4799" y="6843"/>
                    </a:lnTo>
                    <a:lnTo>
                      <a:pt x="4799" y="6765"/>
                    </a:lnTo>
                    <a:lnTo>
                      <a:pt x="4737" y="6765"/>
                    </a:lnTo>
                    <a:lnTo>
                      <a:pt x="4737" y="6688"/>
                    </a:lnTo>
                    <a:lnTo>
                      <a:pt x="4678" y="6688"/>
                    </a:lnTo>
                    <a:lnTo>
                      <a:pt x="4678" y="6610"/>
                    </a:lnTo>
                    <a:lnTo>
                      <a:pt x="4622" y="6610"/>
                    </a:lnTo>
                    <a:lnTo>
                      <a:pt x="4622" y="6532"/>
                    </a:lnTo>
                    <a:lnTo>
                      <a:pt x="4568" y="6532"/>
                    </a:lnTo>
                    <a:lnTo>
                      <a:pt x="4568" y="6454"/>
                    </a:lnTo>
                    <a:lnTo>
                      <a:pt x="4517" y="6454"/>
                    </a:lnTo>
                    <a:lnTo>
                      <a:pt x="4517" y="6377"/>
                    </a:lnTo>
                    <a:lnTo>
                      <a:pt x="4467" y="6377"/>
                    </a:lnTo>
                    <a:lnTo>
                      <a:pt x="4467" y="6299"/>
                    </a:lnTo>
                    <a:lnTo>
                      <a:pt x="4419" y="6299"/>
                    </a:lnTo>
                    <a:lnTo>
                      <a:pt x="4419" y="6221"/>
                    </a:lnTo>
                    <a:lnTo>
                      <a:pt x="4373" y="6221"/>
                    </a:lnTo>
                    <a:lnTo>
                      <a:pt x="4373" y="6143"/>
                    </a:lnTo>
                    <a:lnTo>
                      <a:pt x="4328" y="6143"/>
                    </a:lnTo>
                    <a:lnTo>
                      <a:pt x="4328" y="6066"/>
                    </a:lnTo>
                    <a:lnTo>
                      <a:pt x="4284" y="6066"/>
                    </a:lnTo>
                    <a:lnTo>
                      <a:pt x="4284" y="5988"/>
                    </a:lnTo>
                    <a:lnTo>
                      <a:pt x="4241" y="5988"/>
                    </a:lnTo>
                    <a:lnTo>
                      <a:pt x="4241" y="5910"/>
                    </a:lnTo>
                    <a:lnTo>
                      <a:pt x="4200" y="5910"/>
                    </a:lnTo>
                    <a:lnTo>
                      <a:pt x="4200" y="5832"/>
                    </a:lnTo>
                    <a:lnTo>
                      <a:pt x="4159" y="5832"/>
                    </a:lnTo>
                    <a:lnTo>
                      <a:pt x="4159" y="5754"/>
                    </a:lnTo>
                    <a:lnTo>
                      <a:pt x="4119" y="5754"/>
                    </a:lnTo>
                    <a:lnTo>
                      <a:pt x="4119" y="5677"/>
                    </a:lnTo>
                    <a:lnTo>
                      <a:pt x="4080" y="5677"/>
                    </a:lnTo>
                    <a:lnTo>
                      <a:pt x="4080" y="5599"/>
                    </a:lnTo>
                    <a:lnTo>
                      <a:pt x="4042" y="5599"/>
                    </a:lnTo>
                    <a:lnTo>
                      <a:pt x="4042" y="5521"/>
                    </a:lnTo>
                    <a:lnTo>
                      <a:pt x="4004" y="5521"/>
                    </a:lnTo>
                    <a:lnTo>
                      <a:pt x="4004" y="5443"/>
                    </a:lnTo>
                    <a:lnTo>
                      <a:pt x="3967" y="5443"/>
                    </a:lnTo>
                    <a:lnTo>
                      <a:pt x="3967" y="5366"/>
                    </a:lnTo>
                    <a:lnTo>
                      <a:pt x="3930" y="5366"/>
                    </a:lnTo>
                    <a:lnTo>
                      <a:pt x="3930" y="5288"/>
                    </a:lnTo>
                    <a:lnTo>
                      <a:pt x="3894" y="5288"/>
                    </a:lnTo>
                    <a:lnTo>
                      <a:pt x="3894" y="5210"/>
                    </a:lnTo>
                    <a:lnTo>
                      <a:pt x="3859" y="5210"/>
                    </a:lnTo>
                    <a:lnTo>
                      <a:pt x="3859" y="5132"/>
                    </a:lnTo>
                    <a:lnTo>
                      <a:pt x="3824" y="5132"/>
                    </a:lnTo>
                    <a:lnTo>
                      <a:pt x="3824" y="5055"/>
                    </a:lnTo>
                    <a:lnTo>
                      <a:pt x="3789" y="5055"/>
                    </a:lnTo>
                    <a:lnTo>
                      <a:pt x="3789" y="4977"/>
                    </a:lnTo>
                    <a:lnTo>
                      <a:pt x="3755" y="4977"/>
                    </a:lnTo>
                    <a:lnTo>
                      <a:pt x="3755" y="4899"/>
                    </a:lnTo>
                    <a:lnTo>
                      <a:pt x="3720" y="4899"/>
                    </a:lnTo>
                    <a:lnTo>
                      <a:pt x="3720" y="4821"/>
                    </a:lnTo>
                    <a:lnTo>
                      <a:pt x="3687" y="4821"/>
                    </a:lnTo>
                    <a:lnTo>
                      <a:pt x="3687" y="4743"/>
                    </a:lnTo>
                    <a:lnTo>
                      <a:pt x="3653" y="4743"/>
                    </a:lnTo>
                    <a:lnTo>
                      <a:pt x="3653" y="4666"/>
                    </a:lnTo>
                    <a:lnTo>
                      <a:pt x="3620" y="4666"/>
                    </a:lnTo>
                    <a:lnTo>
                      <a:pt x="3620" y="4588"/>
                    </a:lnTo>
                    <a:lnTo>
                      <a:pt x="3587" y="4588"/>
                    </a:lnTo>
                    <a:lnTo>
                      <a:pt x="3587" y="4510"/>
                    </a:lnTo>
                    <a:lnTo>
                      <a:pt x="3554" y="4510"/>
                    </a:lnTo>
                    <a:lnTo>
                      <a:pt x="3554" y="4432"/>
                    </a:lnTo>
                    <a:lnTo>
                      <a:pt x="3522" y="4432"/>
                    </a:lnTo>
                    <a:lnTo>
                      <a:pt x="3522" y="4355"/>
                    </a:lnTo>
                    <a:lnTo>
                      <a:pt x="3489" y="4355"/>
                    </a:lnTo>
                    <a:lnTo>
                      <a:pt x="3489" y="4277"/>
                    </a:lnTo>
                    <a:lnTo>
                      <a:pt x="3457" y="4277"/>
                    </a:lnTo>
                    <a:lnTo>
                      <a:pt x="3457" y="4199"/>
                    </a:lnTo>
                    <a:lnTo>
                      <a:pt x="3424" y="4199"/>
                    </a:lnTo>
                    <a:lnTo>
                      <a:pt x="3424" y="4121"/>
                    </a:lnTo>
                    <a:lnTo>
                      <a:pt x="3392" y="4121"/>
                    </a:lnTo>
                    <a:lnTo>
                      <a:pt x="3392" y="4044"/>
                    </a:lnTo>
                    <a:lnTo>
                      <a:pt x="3360" y="4044"/>
                    </a:lnTo>
                    <a:lnTo>
                      <a:pt x="3360" y="3966"/>
                    </a:lnTo>
                    <a:lnTo>
                      <a:pt x="3328" y="3966"/>
                    </a:lnTo>
                    <a:lnTo>
                      <a:pt x="3328" y="3888"/>
                    </a:lnTo>
                    <a:lnTo>
                      <a:pt x="3296" y="3888"/>
                    </a:lnTo>
                    <a:lnTo>
                      <a:pt x="3296" y="3810"/>
                    </a:lnTo>
                    <a:lnTo>
                      <a:pt x="3264" y="3810"/>
                    </a:lnTo>
                    <a:lnTo>
                      <a:pt x="3264" y="3732"/>
                    </a:lnTo>
                    <a:lnTo>
                      <a:pt x="3232" y="3732"/>
                    </a:lnTo>
                    <a:lnTo>
                      <a:pt x="3232" y="3655"/>
                    </a:lnTo>
                    <a:lnTo>
                      <a:pt x="3200" y="3655"/>
                    </a:lnTo>
                    <a:lnTo>
                      <a:pt x="3200" y="3577"/>
                    </a:lnTo>
                    <a:lnTo>
                      <a:pt x="3167" y="3577"/>
                    </a:lnTo>
                    <a:lnTo>
                      <a:pt x="3167" y="3499"/>
                    </a:lnTo>
                    <a:lnTo>
                      <a:pt x="3135" y="3499"/>
                    </a:lnTo>
                    <a:lnTo>
                      <a:pt x="3135" y="3421"/>
                    </a:lnTo>
                    <a:lnTo>
                      <a:pt x="3103" y="3421"/>
                    </a:lnTo>
                    <a:lnTo>
                      <a:pt x="3103" y="3344"/>
                    </a:lnTo>
                    <a:lnTo>
                      <a:pt x="3070" y="3344"/>
                    </a:lnTo>
                    <a:lnTo>
                      <a:pt x="3070" y="3266"/>
                    </a:lnTo>
                    <a:lnTo>
                      <a:pt x="3038" y="3266"/>
                    </a:lnTo>
                    <a:lnTo>
                      <a:pt x="3038" y="3188"/>
                    </a:lnTo>
                    <a:lnTo>
                      <a:pt x="3005" y="3188"/>
                    </a:lnTo>
                    <a:lnTo>
                      <a:pt x="3005" y="3110"/>
                    </a:lnTo>
                    <a:lnTo>
                      <a:pt x="2972" y="3110"/>
                    </a:lnTo>
                    <a:lnTo>
                      <a:pt x="2972" y="3033"/>
                    </a:lnTo>
                    <a:lnTo>
                      <a:pt x="2939" y="3033"/>
                    </a:lnTo>
                    <a:lnTo>
                      <a:pt x="2939" y="2955"/>
                    </a:lnTo>
                    <a:lnTo>
                      <a:pt x="2905" y="2955"/>
                    </a:lnTo>
                    <a:lnTo>
                      <a:pt x="2905" y="2877"/>
                    </a:lnTo>
                    <a:lnTo>
                      <a:pt x="2871" y="2877"/>
                    </a:lnTo>
                    <a:lnTo>
                      <a:pt x="2871" y="2799"/>
                    </a:lnTo>
                    <a:lnTo>
                      <a:pt x="2837" y="2799"/>
                    </a:lnTo>
                    <a:lnTo>
                      <a:pt x="2837" y="2721"/>
                    </a:lnTo>
                    <a:lnTo>
                      <a:pt x="2803" y="2721"/>
                    </a:lnTo>
                    <a:lnTo>
                      <a:pt x="2803" y="2644"/>
                    </a:lnTo>
                    <a:lnTo>
                      <a:pt x="2768" y="2644"/>
                    </a:lnTo>
                    <a:lnTo>
                      <a:pt x="2768" y="2566"/>
                    </a:lnTo>
                    <a:lnTo>
                      <a:pt x="2733" y="2566"/>
                    </a:lnTo>
                    <a:lnTo>
                      <a:pt x="2733" y="2488"/>
                    </a:lnTo>
                    <a:lnTo>
                      <a:pt x="2698" y="2488"/>
                    </a:lnTo>
                    <a:lnTo>
                      <a:pt x="2698" y="2410"/>
                    </a:lnTo>
                    <a:lnTo>
                      <a:pt x="2661" y="2410"/>
                    </a:lnTo>
                    <a:lnTo>
                      <a:pt x="2661" y="2333"/>
                    </a:lnTo>
                    <a:lnTo>
                      <a:pt x="2625" y="2333"/>
                    </a:lnTo>
                    <a:lnTo>
                      <a:pt x="2625" y="2255"/>
                    </a:lnTo>
                    <a:lnTo>
                      <a:pt x="2588" y="2255"/>
                    </a:lnTo>
                    <a:lnTo>
                      <a:pt x="2588" y="2177"/>
                    </a:lnTo>
                    <a:lnTo>
                      <a:pt x="2550" y="2177"/>
                    </a:lnTo>
                    <a:lnTo>
                      <a:pt x="2550" y="2099"/>
                    </a:lnTo>
                    <a:lnTo>
                      <a:pt x="2512" y="2099"/>
                    </a:lnTo>
                    <a:lnTo>
                      <a:pt x="2512" y="2022"/>
                    </a:lnTo>
                    <a:lnTo>
                      <a:pt x="2473" y="2022"/>
                    </a:lnTo>
                    <a:lnTo>
                      <a:pt x="2473" y="1944"/>
                    </a:lnTo>
                    <a:lnTo>
                      <a:pt x="2433" y="1944"/>
                    </a:lnTo>
                    <a:lnTo>
                      <a:pt x="2433" y="1866"/>
                    </a:lnTo>
                    <a:lnTo>
                      <a:pt x="2392" y="1866"/>
                    </a:lnTo>
                    <a:lnTo>
                      <a:pt x="2392" y="1788"/>
                    </a:lnTo>
                    <a:lnTo>
                      <a:pt x="2351" y="1788"/>
                    </a:lnTo>
                    <a:lnTo>
                      <a:pt x="2351" y="1710"/>
                    </a:lnTo>
                    <a:lnTo>
                      <a:pt x="2308" y="1710"/>
                    </a:lnTo>
                    <a:lnTo>
                      <a:pt x="2308" y="1633"/>
                    </a:lnTo>
                    <a:lnTo>
                      <a:pt x="2264" y="1633"/>
                    </a:lnTo>
                    <a:lnTo>
                      <a:pt x="2264" y="1555"/>
                    </a:lnTo>
                    <a:lnTo>
                      <a:pt x="2219" y="1555"/>
                    </a:lnTo>
                    <a:lnTo>
                      <a:pt x="2219" y="1477"/>
                    </a:lnTo>
                    <a:lnTo>
                      <a:pt x="2173" y="1477"/>
                    </a:lnTo>
                    <a:lnTo>
                      <a:pt x="2173" y="1399"/>
                    </a:lnTo>
                    <a:lnTo>
                      <a:pt x="2125" y="1399"/>
                    </a:lnTo>
                    <a:lnTo>
                      <a:pt x="2125" y="1322"/>
                    </a:lnTo>
                    <a:lnTo>
                      <a:pt x="2075" y="1322"/>
                    </a:lnTo>
                    <a:lnTo>
                      <a:pt x="2075" y="1244"/>
                    </a:lnTo>
                    <a:lnTo>
                      <a:pt x="2024" y="1244"/>
                    </a:lnTo>
                    <a:lnTo>
                      <a:pt x="2024" y="1166"/>
                    </a:lnTo>
                    <a:lnTo>
                      <a:pt x="1970" y="1166"/>
                    </a:lnTo>
                    <a:lnTo>
                      <a:pt x="1970" y="1088"/>
                    </a:lnTo>
                    <a:lnTo>
                      <a:pt x="1914" y="1088"/>
                    </a:lnTo>
                    <a:lnTo>
                      <a:pt x="1914" y="1011"/>
                    </a:lnTo>
                    <a:lnTo>
                      <a:pt x="1855" y="1011"/>
                    </a:lnTo>
                    <a:lnTo>
                      <a:pt x="1855" y="933"/>
                    </a:lnTo>
                    <a:lnTo>
                      <a:pt x="1793" y="933"/>
                    </a:lnTo>
                    <a:lnTo>
                      <a:pt x="1793" y="855"/>
                    </a:lnTo>
                    <a:lnTo>
                      <a:pt x="1727" y="855"/>
                    </a:lnTo>
                    <a:lnTo>
                      <a:pt x="1727" y="777"/>
                    </a:lnTo>
                    <a:lnTo>
                      <a:pt x="1656" y="777"/>
                    </a:lnTo>
                    <a:lnTo>
                      <a:pt x="1656" y="699"/>
                    </a:lnTo>
                    <a:lnTo>
                      <a:pt x="1580" y="699"/>
                    </a:lnTo>
                    <a:lnTo>
                      <a:pt x="1580" y="622"/>
                    </a:lnTo>
                    <a:lnTo>
                      <a:pt x="1498" y="622"/>
                    </a:lnTo>
                    <a:lnTo>
                      <a:pt x="1498" y="544"/>
                    </a:lnTo>
                    <a:lnTo>
                      <a:pt x="1408" y="544"/>
                    </a:lnTo>
                    <a:lnTo>
                      <a:pt x="1408" y="466"/>
                    </a:lnTo>
                    <a:lnTo>
                      <a:pt x="1307" y="466"/>
                    </a:lnTo>
                    <a:lnTo>
                      <a:pt x="1307" y="388"/>
                    </a:lnTo>
                    <a:lnTo>
                      <a:pt x="1191" y="388"/>
                    </a:lnTo>
                    <a:lnTo>
                      <a:pt x="1191" y="311"/>
                    </a:lnTo>
                    <a:lnTo>
                      <a:pt x="1056" y="311"/>
                    </a:lnTo>
                    <a:lnTo>
                      <a:pt x="1056" y="233"/>
                    </a:lnTo>
                    <a:lnTo>
                      <a:pt x="890" y="233"/>
                    </a:lnTo>
                    <a:lnTo>
                      <a:pt x="890" y="155"/>
                    </a:lnTo>
                    <a:lnTo>
                      <a:pt x="668" y="155"/>
                    </a:lnTo>
                    <a:lnTo>
                      <a:pt x="668" y="77"/>
                    </a:lnTo>
                    <a:lnTo>
                      <a:pt x="320" y="77"/>
                    </a:lnTo>
                    <a:lnTo>
                      <a:pt x="320" y="0"/>
                    </a:lnTo>
                    <a:lnTo>
                      <a:pt x="0" y="0"/>
                    </a:lnTo>
                  </a:path>
                </a:pathLst>
              </a:custGeom>
              <a:noFill/>
              <a:ln w="11113">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sp>
          <p:nvSpPr>
            <p:cNvPr id="264199" name="Rectangle 621"/>
            <p:cNvSpPr>
              <a:spLocks noChangeArrowheads="1"/>
            </p:cNvSpPr>
            <p:nvPr/>
          </p:nvSpPr>
          <p:spPr bwMode="auto">
            <a:xfrm>
              <a:off x="576" y="2784"/>
              <a:ext cx="424" cy="3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ctr" eaLnBrk="1" hangingPunct="1"/>
              <a:r>
                <a:rPr lang="en-US" altLang="en-US" sz="3600" i="1">
                  <a:latin typeface="Times New Roman" panose="02020603050405020304" pitchFamily="18" charset="0"/>
                </a:rPr>
                <a:t> EF</a:t>
              </a:r>
            </a:p>
          </p:txBody>
        </p:sp>
        <p:sp>
          <p:nvSpPr>
            <p:cNvPr id="264200" name="Rectangle 622"/>
            <p:cNvSpPr>
              <a:spLocks noChangeArrowheads="1"/>
            </p:cNvSpPr>
            <p:nvPr/>
          </p:nvSpPr>
          <p:spPr bwMode="auto">
            <a:xfrm>
              <a:off x="2387" y="1152"/>
              <a:ext cx="493" cy="3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ctr" eaLnBrk="1" hangingPunct="1"/>
              <a:r>
                <a:rPr lang="en-US" altLang="en-US" sz="3600" i="1">
                  <a:latin typeface="Times New Roman" panose="02020603050405020304" pitchFamily="18" charset="0"/>
                </a:rPr>
                <a:t> F</a:t>
              </a:r>
              <a:r>
                <a:rPr lang="en-US" altLang="en-US" sz="3600" baseline="-25000">
                  <a:latin typeface="Times New Roman" panose="02020603050405020304" pitchFamily="18" charset="0"/>
                </a:rPr>
                <a:t>inh</a:t>
              </a:r>
            </a:p>
          </p:txBody>
        </p:sp>
        <p:sp>
          <p:nvSpPr>
            <p:cNvPr id="264201" name="Rectangle 623"/>
            <p:cNvSpPr>
              <a:spLocks noChangeArrowheads="1"/>
            </p:cNvSpPr>
            <p:nvPr/>
          </p:nvSpPr>
          <p:spPr bwMode="auto">
            <a:xfrm>
              <a:off x="576" y="1152"/>
              <a:ext cx="248" cy="3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ctr" eaLnBrk="1" hangingPunct="1"/>
              <a:r>
                <a:rPr lang="en-US" altLang="en-US" sz="3600" i="1">
                  <a:latin typeface="Times New Roman" panose="02020603050405020304" pitchFamily="18" charset="0"/>
                </a:rPr>
                <a:t> R</a:t>
              </a:r>
            </a:p>
          </p:txBody>
        </p:sp>
        <p:sp>
          <p:nvSpPr>
            <p:cNvPr id="264202" name="Rectangle 624"/>
            <p:cNvSpPr>
              <a:spLocks noChangeArrowheads="1"/>
            </p:cNvSpPr>
            <p:nvPr/>
          </p:nvSpPr>
          <p:spPr bwMode="auto">
            <a:xfrm>
              <a:off x="4152" y="2784"/>
              <a:ext cx="408" cy="3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ctr" eaLnBrk="1" hangingPunct="1"/>
              <a:r>
                <a:rPr lang="en-US" altLang="en-US" sz="3600" i="1">
                  <a:latin typeface="Times New Roman" panose="02020603050405020304" pitchFamily="18" charset="0"/>
                </a:rPr>
                <a:t> AT</a:t>
              </a:r>
            </a:p>
          </p:txBody>
        </p:sp>
        <p:sp>
          <p:nvSpPr>
            <p:cNvPr id="264203" name="Rectangle 625"/>
            <p:cNvSpPr>
              <a:spLocks noChangeArrowheads="1"/>
            </p:cNvSpPr>
            <p:nvPr/>
          </p:nvSpPr>
          <p:spPr bwMode="auto">
            <a:xfrm>
              <a:off x="4097" y="1152"/>
              <a:ext cx="456" cy="3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ctr" eaLnBrk="1" hangingPunct="1"/>
              <a:r>
                <a:rPr lang="en-US" altLang="en-US" sz="3600" i="1">
                  <a:latin typeface="Times New Roman" panose="02020603050405020304" pitchFamily="18" charset="0"/>
                </a:rPr>
                <a:t> ED</a:t>
              </a:r>
            </a:p>
          </p:txBody>
        </p:sp>
        <p:sp>
          <p:nvSpPr>
            <p:cNvPr id="264204" name="Rectangle 626"/>
            <p:cNvSpPr>
              <a:spLocks noChangeArrowheads="1"/>
            </p:cNvSpPr>
            <p:nvPr/>
          </p:nvSpPr>
          <p:spPr bwMode="auto">
            <a:xfrm>
              <a:off x="2387" y="2784"/>
              <a:ext cx="488" cy="3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ctr" eaLnBrk="1" hangingPunct="1"/>
              <a:r>
                <a:rPr lang="en-US" altLang="en-US" sz="3600" i="1">
                  <a:latin typeface="Times New Roman" panose="02020603050405020304" pitchFamily="18" charset="0"/>
                </a:rPr>
                <a:t> BW</a:t>
              </a:r>
            </a:p>
          </p:txBody>
        </p:sp>
      </p:grpSp>
    </p:spTree>
  </p:cSld>
  <p:clrMapOvr>
    <a:masterClrMapping/>
  </p:clrMapOvr>
</p:sld>
</file>

<file path=ppt/slides/slide2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Freeform 2"/>
          <p:cNvSpPr>
            <a:spLocks/>
          </p:cNvSpPr>
          <p:nvPr/>
        </p:nvSpPr>
        <p:spPr bwMode="auto">
          <a:xfrm flipV="1">
            <a:off x="1714500" y="2124075"/>
            <a:ext cx="5694363" cy="3429000"/>
          </a:xfrm>
          <a:custGeom>
            <a:avLst/>
            <a:gdLst>
              <a:gd name="T0" fmla="*/ 0 w 5811"/>
              <a:gd name="T1" fmla="*/ 2147483647 h 7777"/>
              <a:gd name="T2" fmla="*/ 2147483647 w 5811"/>
              <a:gd name="T3" fmla="*/ 2147483647 h 7777"/>
              <a:gd name="T4" fmla="*/ 2147483647 w 5811"/>
              <a:gd name="T5" fmla="*/ 2147483647 h 7777"/>
              <a:gd name="T6" fmla="*/ 2147483647 w 5811"/>
              <a:gd name="T7" fmla="*/ 2147483647 h 7777"/>
              <a:gd name="T8" fmla="*/ 2147483647 w 5811"/>
              <a:gd name="T9" fmla="*/ 2147483647 h 7777"/>
              <a:gd name="T10" fmla="*/ 2147483647 w 5811"/>
              <a:gd name="T11" fmla="*/ 2147483647 h 7777"/>
              <a:gd name="T12" fmla="*/ 2147483647 w 5811"/>
              <a:gd name="T13" fmla="*/ 2147483647 h 7777"/>
              <a:gd name="T14" fmla="*/ 2147483647 w 5811"/>
              <a:gd name="T15" fmla="*/ 2147483647 h 7777"/>
              <a:gd name="T16" fmla="*/ 2147483647 w 5811"/>
              <a:gd name="T17" fmla="*/ 2147483647 h 7777"/>
              <a:gd name="T18" fmla="*/ 2147483647 w 5811"/>
              <a:gd name="T19" fmla="*/ 2147483647 h 7777"/>
              <a:gd name="T20" fmla="*/ 2147483647 w 5811"/>
              <a:gd name="T21" fmla="*/ 2147483647 h 7777"/>
              <a:gd name="T22" fmla="*/ 2147483647 w 5811"/>
              <a:gd name="T23" fmla="*/ 2147483647 h 7777"/>
              <a:gd name="T24" fmla="*/ 2147483647 w 5811"/>
              <a:gd name="T25" fmla="*/ 2147483647 h 7777"/>
              <a:gd name="T26" fmla="*/ 2147483647 w 5811"/>
              <a:gd name="T27" fmla="*/ 2147483647 h 7777"/>
              <a:gd name="T28" fmla="*/ 2147483647 w 5811"/>
              <a:gd name="T29" fmla="*/ 2147483647 h 7777"/>
              <a:gd name="T30" fmla="*/ 2147483647 w 5811"/>
              <a:gd name="T31" fmla="*/ 2147483647 h 7777"/>
              <a:gd name="T32" fmla="*/ 2147483647 w 5811"/>
              <a:gd name="T33" fmla="*/ 2147483647 h 7777"/>
              <a:gd name="T34" fmla="*/ 2147483647 w 5811"/>
              <a:gd name="T35" fmla="*/ 2147483647 h 7777"/>
              <a:gd name="T36" fmla="*/ 2147483647 w 5811"/>
              <a:gd name="T37" fmla="*/ 2147483647 h 7777"/>
              <a:gd name="T38" fmla="*/ 2147483647 w 5811"/>
              <a:gd name="T39" fmla="*/ 2147483647 h 7777"/>
              <a:gd name="T40" fmla="*/ 2147483647 w 5811"/>
              <a:gd name="T41" fmla="*/ 2147483647 h 7777"/>
              <a:gd name="T42" fmla="*/ 2147483647 w 5811"/>
              <a:gd name="T43" fmla="*/ 2147483647 h 7777"/>
              <a:gd name="T44" fmla="*/ 2147483647 w 5811"/>
              <a:gd name="T45" fmla="*/ 2147483647 h 7777"/>
              <a:gd name="T46" fmla="*/ 2147483647 w 5811"/>
              <a:gd name="T47" fmla="*/ 2147483647 h 7777"/>
              <a:gd name="T48" fmla="*/ 2147483647 w 5811"/>
              <a:gd name="T49" fmla="*/ 2147483647 h 7777"/>
              <a:gd name="T50" fmla="*/ 2147483647 w 5811"/>
              <a:gd name="T51" fmla="*/ 2147483647 h 7777"/>
              <a:gd name="T52" fmla="*/ 2147483647 w 5811"/>
              <a:gd name="T53" fmla="*/ 2147483647 h 7777"/>
              <a:gd name="T54" fmla="*/ 2147483647 w 5811"/>
              <a:gd name="T55" fmla="*/ 2147483647 h 7777"/>
              <a:gd name="T56" fmla="*/ 2147483647 w 5811"/>
              <a:gd name="T57" fmla="*/ 2147483647 h 7777"/>
              <a:gd name="T58" fmla="*/ 2147483647 w 5811"/>
              <a:gd name="T59" fmla="*/ 2147483647 h 7777"/>
              <a:gd name="T60" fmla="*/ 2147483647 w 5811"/>
              <a:gd name="T61" fmla="*/ 2147483647 h 7777"/>
              <a:gd name="T62" fmla="*/ 2147483647 w 5811"/>
              <a:gd name="T63" fmla="*/ 2147483647 h 7777"/>
              <a:gd name="T64" fmla="*/ 2147483647 w 5811"/>
              <a:gd name="T65" fmla="*/ 2147483647 h 7777"/>
              <a:gd name="T66" fmla="*/ 2147483647 w 5811"/>
              <a:gd name="T67" fmla="*/ 2147483647 h 7777"/>
              <a:gd name="T68" fmla="*/ 2147483647 w 5811"/>
              <a:gd name="T69" fmla="*/ 2147483647 h 7777"/>
              <a:gd name="T70" fmla="*/ 2147483647 w 5811"/>
              <a:gd name="T71" fmla="*/ 2147483647 h 7777"/>
              <a:gd name="T72" fmla="*/ 2147483647 w 5811"/>
              <a:gd name="T73" fmla="*/ 2147483647 h 7777"/>
              <a:gd name="T74" fmla="*/ 2147483647 w 5811"/>
              <a:gd name="T75" fmla="*/ 2147483647 h 7777"/>
              <a:gd name="T76" fmla="*/ 2147483647 w 5811"/>
              <a:gd name="T77" fmla="*/ 2147483647 h 7777"/>
              <a:gd name="T78" fmla="*/ 2147483647 w 5811"/>
              <a:gd name="T79" fmla="*/ 2147483647 h 7777"/>
              <a:gd name="T80" fmla="*/ 2147483647 w 5811"/>
              <a:gd name="T81" fmla="*/ 2147483647 h 7777"/>
              <a:gd name="T82" fmla="*/ 2147483647 w 5811"/>
              <a:gd name="T83" fmla="*/ 2147483647 h 7777"/>
              <a:gd name="T84" fmla="*/ 2147483647 w 5811"/>
              <a:gd name="T85" fmla="*/ 2147483647 h 7777"/>
              <a:gd name="T86" fmla="*/ 2147483647 w 5811"/>
              <a:gd name="T87" fmla="*/ 2147483647 h 7777"/>
              <a:gd name="T88" fmla="*/ 2147483647 w 5811"/>
              <a:gd name="T89" fmla="*/ 2147483647 h 7777"/>
              <a:gd name="T90" fmla="*/ 2147483647 w 5811"/>
              <a:gd name="T91" fmla="*/ 2147483647 h 7777"/>
              <a:gd name="T92" fmla="*/ 2147483647 w 5811"/>
              <a:gd name="T93" fmla="*/ 2147483647 h 7777"/>
              <a:gd name="T94" fmla="*/ 2147483647 w 5811"/>
              <a:gd name="T95" fmla="*/ 2147483647 h 7777"/>
              <a:gd name="T96" fmla="*/ 2147483647 w 5811"/>
              <a:gd name="T97" fmla="*/ 2147483647 h 7777"/>
              <a:gd name="T98" fmla="*/ 2147483647 w 5811"/>
              <a:gd name="T99" fmla="*/ 2147483647 h 7777"/>
              <a:gd name="T100" fmla="*/ 2147483647 w 5811"/>
              <a:gd name="T101" fmla="*/ 2147483647 h 7777"/>
              <a:gd name="T102" fmla="*/ 2147483647 w 5811"/>
              <a:gd name="T103" fmla="*/ 2147483647 h 7777"/>
              <a:gd name="T104" fmla="*/ 2147483647 w 5811"/>
              <a:gd name="T105" fmla="*/ 2147483647 h 7777"/>
              <a:gd name="T106" fmla="*/ 2147483647 w 5811"/>
              <a:gd name="T107" fmla="*/ 2147483647 h 7777"/>
              <a:gd name="T108" fmla="*/ 2147483647 w 5811"/>
              <a:gd name="T109" fmla="*/ 2147483647 h 7777"/>
              <a:gd name="T110" fmla="*/ 2147483647 w 5811"/>
              <a:gd name="T111" fmla="*/ 2147483647 h 7777"/>
              <a:gd name="T112" fmla="*/ 2147483647 w 5811"/>
              <a:gd name="T113" fmla="*/ 2147483647 h 7777"/>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5811"/>
              <a:gd name="T172" fmla="*/ 0 h 7777"/>
              <a:gd name="T173" fmla="*/ 5811 w 5811"/>
              <a:gd name="T174" fmla="*/ 7777 h 7777"/>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5811" h="7777">
                <a:moveTo>
                  <a:pt x="0" y="7777"/>
                </a:moveTo>
                <a:lnTo>
                  <a:pt x="0" y="7777"/>
                </a:lnTo>
                <a:lnTo>
                  <a:pt x="0" y="7699"/>
                </a:lnTo>
                <a:lnTo>
                  <a:pt x="0" y="7621"/>
                </a:lnTo>
                <a:lnTo>
                  <a:pt x="0" y="7543"/>
                </a:lnTo>
                <a:lnTo>
                  <a:pt x="0" y="7465"/>
                </a:lnTo>
                <a:lnTo>
                  <a:pt x="1" y="7465"/>
                </a:lnTo>
                <a:lnTo>
                  <a:pt x="1" y="7388"/>
                </a:lnTo>
                <a:lnTo>
                  <a:pt x="1" y="7310"/>
                </a:lnTo>
                <a:lnTo>
                  <a:pt x="1" y="7232"/>
                </a:lnTo>
                <a:lnTo>
                  <a:pt x="1" y="7154"/>
                </a:lnTo>
                <a:lnTo>
                  <a:pt x="2" y="7154"/>
                </a:lnTo>
                <a:lnTo>
                  <a:pt x="2" y="7077"/>
                </a:lnTo>
                <a:lnTo>
                  <a:pt x="2" y="6999"/>
                </a:lnTo>
                <a:lnTo>
                  <a:pt x="2" y="6921"/>
                </a:lnTo>
                <a:lnTo>
                  <a:pt x="3" y="6921"/>
                </a:lnTo>
                <a:lnTo>
                  <a:pt x="3" y="6843"/>
                </a:lnTo>
                <a:lnTo>
                  <a:pt x="3" y="6765"/>
                </a:lnTo>
                <a:lnTo>
                  <a:pt x="3" y="6688"/>
                </a:lnTo>
                <a:lnTo>
                  <a:pt x="4" y="6688"/>
                </a:lnTo>
                <a:lnTo>
                  <a:pt x="4" y="6610"/>
                </a:lnTo>
                <a:lnTo>
                  <a:pt x="4" y="6532"/>
                </a:lnTo>
                <a:lnTo>
                  <a:pt x="4" y="6454"/>
                </a:lnTo>
                <a:lnTo>
                  <a:pt x="4" y="6377"/>
                </a:lnTo>
                <a:lnTo>
                  <a:pt x="5" y="6377"/>
                </a:lnTo>
                <a:lnTo>
                  <a:pt x="5" y="6299"/>
                </a:lnTo>
                <a:lnTo>
                  <a:pt x="5" y="6221"/>
                </a:lnTo>
                <a:lnTo>
                  <a:pt x="5" y="6143"/>
                </a:lnTo>
                <a:lnTo>
                  <a:pt x="6" y="6143"/>
                </a:lnTo>
                <a:lnTo>
                  <a:pt x="6" y="6066"/>
                </a:lnTo>
                <a:lnTo>
                  <a:pt x="6" y="5988"/>
                </a:lnTo>
                <a:lnTo>
                  <a:pt x="7" y="5988"/>
                </a:lnTo>
                <a:lnTo>
                  <a:pt x="7" y="5910"/>
                </a:lnTo>
                <a:lnTo>
                  <a:pt x="7" y="5832"/>
                </a:lnTo>
                <a:lnTo>
                  <a:pt x="7" y="5754"/>
                </a:lnTo>
                <a:lnTo>
                  <a:pt x="8" y="5754"/>
                </a:lnTo>
                <a:lnTo>
                  <a:pt x="8" y="5677"/>
                </a:lnTo>
                <a:lnTo>
                  <a:pt x="8" y="5599"/>
                </a:lnTo>
                <a:lnTo>
                  <a:pt x="8" y="5521"/>
                </a:lnTo>
                <a:lnTo>
                  <a:pt x="9" y="5521"/>
                </a:lnTo>
                <a:lnTo>
                  <a:pt x="9" y="5443"/>
                </a:lnTo>
                <a:lnTo>
                  <a:pt x="9" y="5366"/>
                </a:lnTo>
                <a:lnTo>
                  <a:pt x="10" y="5366"/>
                </a:lnTo>
                <a:lnTo>
                  <a:pt x="10" y="5288"/>
                </a:lnTo>
                <a:lnTo>
                  <a:pt x="10" y="5210"/>
                </a:lnTo>
                <a:lnTo>
                  <a:pt x="11" y="5210"/>
                </a:lnTo>
                <a:lnTo>
                  <a:pt x="11" y="5132"/>
                </a:lnTo>
                <a:lnTo>
                  <a:pt x="11" y="5055"/>
                </a:lnTo>
                <a:lnTo>
                  <a:pt x="11" y="4977"/>
                </a:lnTo>
                <a:lnTo>
                  <a:pt x="12" y="4977"/>
                </a:lnTo>
                <a:lnTo>
                  <a:pt x="12" y="4899"/>
                </a:lnTo>
                <a:lnTo>
                  <a:pt x="12" y="4821"/>
                </a:lnTo>
                <a:lnTo>
                  <a:pt x="13" y="4821"/>
                </a:lnTo>
                <a:lnTo>
                  <a:pt x="13" y="4743"/>
                </a:lnTo>
                <a:lnTo>
                  <a:pt x="13" y="4666"/>
                </a:lnTo>
                <a:lnTo>
                  <a:pt x="14" y="4666"/>
                </a:lnTo>
                <a:lnTo>
                  <a:pt x="14" y="4588"/>
                </a:lnTo>
                <a:lnTo>
                  <a:pt x="14" y="4510"/>
                </a:lnTo>
                <a:lnTo>
                  <a:pt x="15" y="4510"/>
                </a:lnTo>
                <a:lnTo>
                  <a:pt x="15" y="4432"/>
                </a:lnTo>
                <a:lnTo>
                  <a:pt x="15" y="4355"/>
                </a:lnTo>
                <a:lnTo>
                  <a:pt x="16" y="4355"/>
                </a:lnTo>
                <a:lnTo>
                  <a:pt x="16" y="4277"/>
                </a:lnTo>
                <a:lnTo>
                  <a:pt x="16" y="4199"/>
                </a:lnTo>
                <a:lnTo>
                  <a:pt x="17" y="4199"/>
                </a:lnTo>
                <a:lnTo>
                  <a:pt x="17" y="4121"/>
                </a:lnTo>
                <a:lnTo>
                  <a:pt x="18" y="4121"/>
                </a:lnTo>
                <a:lnTo>
                  <a:pt x="18" y="4044"/>
                </a:lnTo>
                <a:lnTo>
                  <a:pt x="18" y="3966"/>
                </a:lnTo>
                <a:lnTo>
                  <a:pt x="19" y="3966"/>
                </a:lnTo>
                <a:lnTo>
                  <a:pt x="19" y="3888"/>
                </a:lnTo>
                <a:lnTo>
                  <a:pt x="19" y="3810"/>
                </a:lnTo>
                <a:lnTo>
                  <a:pt x="20" y="3810"/>
                </a:lnTo>
                <a:lnTo>
                  <a:pt x="20" y="3732"/>
                </a:lnTo>
                <a:lnTo>
                  <a:pt x="21" y="3732"/>
                </a:lnTo>
                <a:lnTo>
                  <a:pt x="21" y="3655"/>
                </a:lnTo>
                <a:lnTo>
                  <a:pt x="21" y="3577"/>
                </a:lnTo>
                <a:lnTo>
                  <a:pt x="22" y="3577"/>
                </a:lnTo>
                <a:lnTo>
                  <a:pt x="22" y="3499"/>
                </a:lnTo>
                <a:lnTo>
                  <a:pt x="23" y="3499"/>
                </a:lnTo>
                <a:lnTo>
                  <a:pt x="23" y="3421"/>
                </a:lnTo>
                <a:lnTo>
                  <a:pt x="23" y="3344"/>
                </a:lnTo>
                <a:lnTo>
                  <a:pt x="24" y="3344"/>
                </a:lnTo>
                <a:lnTo>
                  <a:pt x="24" y="3266"/>
                </a:lnTo>
                <a:lnTo>
                  <a:pt x="25" y="3266"/>
                </a:lnTo>
                <a:lnTo>
                  <a:pt x="25" y="3188"/>
                </a:lnTo>
                <a:lnTo>
                  <a:pt x="26" y="3188"/>
                </a:lnTo>
                <a:lnTo>
                  <a:pt x="26" y="3110"/>
                </a:lnTo>
                <a:lnTo>
                  <a:pt x="26" y="3033"/>
                </a:lnTo>
                <a:lnTo>
                  <a:pt x="27" y="3033"/>
                </a:lnTo>
                <a:lnTo>
                  <a:pt x="27" y="2955"/>
                </a:lnTo>
                <a:lnTo>
                  <a:pt x="28" y="2955"/>
                </a:lnTo>
                <a:lnTo>
                  <a:pt x="28" y="2877"/>
                </a:lnTo>
                <a:lnTo>
                  <a:pt x="29" y="2877"/>
                </a:lnTo>
                <a:lnTo>
                  <a:pt x="29" y="2799"/>
                </a:lnTo>
                <a:lnTo>
                  <a:pt x="29" y="2721"/>
                </a:lnTo>
                <a:lnTo>
                  <a:pt x="30" y="2721"/>
                </a:lnTo>
                <a:lnTo>
                  <a:pt x="30" y="2644"/>
                </a:lnTo>
                <a:lnTo>
                  <a:pt x="31" y="2644"/>
                </a:lnTo>
                <a:lnTo>
                  <a:pt x="31" y="2566"/>
                </a:lnTo>
                <a:lnTo>
                  <a:pt x="32" y="2566"/>
                </a:lnTo>
                <a:lnTo>
                  <a:pt x="32" y="2488"/>
                </a:lnTo>
                <a:lnTo>
                  <a:pt x="33" y="2488"/>
                </a:lnTo>
                <a:lnTo>
                  <a:pt x="33" y="2410"/>
                </a:lnTo>
                <a:lnTo>
                  <a:pt x="34" y="2410"/>
                </a:lnTo>
                <a:lnTo>
                  <a:pt x="34" y="2333"/>
                </a:lnTo>
                <a:lnTo>
                  <a:pt x="35" y="2333"/>
                </a:lnTo>
                <a:lnTo>
                  <a:pt x="35" y="2255"/>
                </a:lnTo>
                <a:lnTo>
                  <a:pt x="36" y="2255"/>
                </a:lnTo>
                <a:lnTo>
                  <a:pt x="36" y="2177"/>
                </a:lnTo>
                <a:lnTo>
                  <a:pt x="37" y="2177"/>
                </a:lnTo>
                <a:lnTo>
                  <a:pt x="37" y="2099"/>
                </a:lnTo>
                <a:lnTo>
                  <a:pt x="38" y="2099"/>
                </a:lnTo>
                <a:lnTo>
                  <a:pt x="38" y="2022"/>
                </a:lnTo>
                <a:lnTo>
                  <a:pt x="39" y="2022"/>
                </a:lnTo>
                <a:lnTo>
                  <a:pt x="39" y="1944"/>
                </a:lnTo>
                <a:lnTo>
                  <a:pt x="40" y="1944"/>
                </a:lnTo>
                <a:lnTo>
                  <a:pt x="40" y="1866"/>
                </a:lnTo>
                <a:lnTo>
                  <a:pt x="41" y="1866"/>
                </a:lnTo>
                <a:lnTo>
                  <a:pt x="41" y="1788"/>
                </a:lnTo>
                <a:lnTo>
                  <a:pt x="42" y="1788"/>
                </a:lnTo>
                <a:lnTo>
                  <a:pt x="42" y="1710"/>
                </a:lnTo>
                <a:lnTo>
                  <a:pt x="43" y="1710"/>
                </a:lnTo>
                <a:lnTo>
                  <a:pt x="43" y="1633"/>
                </a:lnTo>
                <a:lnTo>
                  <a:pt x="45" y="1633"/>
                </a:lnTo>
                <a:lnTo>
                  <a:pt x="45" y="1555"/>
                </a:lnTo>
                <a:lnTo>
                  <a:pt x="46" y="1555"/>
                </a:lnTo>
                <a:lnTo>
                  <a:pt x="46" y="1477"/>
                </a:lnTo>
                <a:lnTo>
                  <a:pt x="47" y="1477"/>
                </a:lnTo>
                <a:lnTo>
                  <a:pt x="47" y="1399"/>
                </a:lnTo>
                <a:lnTo>
                  <a:pt x="49" y="1399"/>
                </a:lnTo>
                <a:lnTo>
                  <a:pt x="49" y="1322"/>
                </a:lnTo>
                <a:lnTo>
                  <a:pt x="50" y="1322"/>
                </a:lnTo>
                <a:lnTo>
                  <a:pt x="50" y="1244"/>
                </a:lnTo>
                <a:lnTo>
                  <a:pt x="52" y="1244"/>
                </a:lnTo>
                <a:lnTo>
                  <a:pt x="52" y="1166"/>
                </a:lnTo>
                <a:lnTo>
                  <a:pt x="53" y="1166"/>
                </a:lnTo>
                <a:lnTo>
                  <a:pt x="53" y="1088"/>
                </a:lnTo>
                <a:lnTo>
                  <a:pt x="55" y="1088"/>
                </a:lnTo>
                <a:lnTo>
                  <a:pt x="55" y="1011"/>
                </a:lnTo>
                <a:lnTo>
                  <a:pt x="57" y="1011"/>
                </a:lnTo>
                <a:lnTo>
                  <a:pt x="57" y="933"/>
                </a:lnTo>
                <a:lnTo>
                  <a:pt x="58" y="933"/>
                </a:lnTo>
                <a:lnTo>
                  <a:pt x="58" y="855"/>
                </a:lnTo>
                <a:lnTo>
                  <a:pt x="60" y="855"/>
                </a:lnTo>
                <a:lnTo>
                  <a:pt x="60" y="777"/>
                </a:lnTo>
                <a:lnTo>
                  <a:pt x="63" y="777"/>
                </a:lnTo>
                <a:lnTo>
                  <a:pt x="63" y="699"/>
                </a:lnTo>
                <a:lnTo>
                  <a:pt x="65" y="699"/>
                </a:lnTo>
                <a:lnTo>
                  <a:pt x="65" y="622"/>
                </a:lnTo>
                <a:lnTo>
                  <a:pt x="68" y="622"/>
                </a:lnTo>
                <a:lnTo>
                  <a:pt x="68" y="544"/>
                </a:lnTo>
                <a:lnTo>
                  <a:pt x="71" y="544"/>
                </a:lnTo>
                <a:lnTo>
                  <a:pt x="71" y="466"/>
                </a:lnTo>
                <a:lnTo>
                  <a:pt x="75" y="466"/>
                </a:lnTo>
                <a:lnTo>
                  <a:pt x="75" y="388"/>
                </a:lnTo>
                <a:lnTo>
                  <a:pt x="80" y="388"/>
                </a:lnTo>
                <a:lnTo>
                  <a:pt x="80" y="311"/>
                </a:lnTo>
                <a:lnTo>
                  <a:pt x="86" y="311"/>
                </a:lnTo>
                <a:lnTo>
                  <a:pt x="86" y="233"/>
                </a:lnTo>
                <a:lnTo>
                  <a:pt x="94" y="233"/>
                </a:lnTo>
                <a:lnTo>
                  <a:pt x="94" y="155"/>
                </a:lnTo>
                <a:lnTo>
                  <a:pt x="104" y="155"/>
                </a:lnTo>
                <a:lnTo>
                  <a:pt x="104" y="77"/>
                </a:lnTo>
                <a:lnTo>
                  <a:pt x="123" y="77"/>
                </a:lnTo>
                <a:lnTo>
                  <a:pt x="123" y="0"/>
                </a:lnTo>
                <a:lnTo>
                  <a:pt x="5811" y="0"/>
                </a:lnTo>
                <a:lnTo>
                  <a:pt x="5811" y="77"/>
                </a:lnTo>
                <a:lnTo>
                  <a:pt x="5051" y="77"/>
                </a:lnTo>
                <a:lnTo>
                  <a:pt x="5051" y="155"/>
                </a:lnTo>
                <a:lnTo>
                  <a:pt x="4291" y="155"/>
                </a:lnTo>
                <a:lnTo>
                  <a:pt x="4291" y="233"/>
                </a:lnTo>
                <a:lnTo>
                  <a:pt x="3846" y="233"/>
                </a:lnTo>
                <a:lnTo>
                  <a:pt x="3846" y="311"/>
                </a:lnTo>
                <a:lnTo>
                  <a:pt x="3468" y="311"/>
                </a:lnTo>
                <a:lnTo>
                  <a:pt x="3468" y="388"/>
                </a:lnTo>
                <a:lnTo>
                  <a:pt x="3132" y="388"/>
                </a:lnTo>
                <a:lnTo>
                  <a:pt x="3132" y="466"/>
                </a:lnTo>
                <a:lnTo>
                  <a:pt x="2875" y="466"/>
                </a:lnTo>
                <a:lnTo>
                  <a:pt x="2875" y="544"/>
                </a:lnTo>
                <a:lnTo>
                  <a:pt x="2676" y="544"/>
                </a:lnTo>
                <a:lnTo>
                  <a:pt x="2676" y="622"/>
                </a:lnTo>
                <a:lnTo>
                  <a:pt x="2513" y="622"/>
                </a:lnTo>
                <a:lnTo>
                  <a:pt x="2513" y="699"/>
                </a:lnTo>
                <a:lnTo>
                  <a:pt x="2367" y="699"/>
                </a:lnTo>
                <a:lnTo>
                  <a:pt x="2367" y="777"/>
                </a:lnTo>
                <a:lnTo>
                  <a:pt x="2238" y="777"/>
                </a:lnTo>
                <a:lnTo>
                  <a:pt x="2238" y="855"/>
                </a:lnTo>
                <a:lnTo>
                  <a:pt x="2125" y="855"/>
                </a:lnTo>
                <a:lnTo>
                  <a:pt x="2125" y="933"/>
                </a:lnTo>
                <a:lnTo>
                  <a:pt x="2026" y="933"/>
                </a:lnTo>
                <a:lnTo>
                  <a:pt x="2026" y="1011"/>
                </a:lnTo>
                <a:lnTo>
                  <a:pt x="1937" y="1011"/>
                </a:lnTo>
                <a:lnTo>
                  <a:pt x="1937" y="1088"/>
                </a:lnTo>
                <a:lnTo>
                  <a:pt x="1857" y="1088"/>
                </a:lnTo>
                <a:lnTo>
                  <a:pt x="1857" y="1166"/>
                </a:lnTo>
                <a:lnTo>
                  <a:pt x="1780" y="1166"/>
                </a:lnTo>
                <a:lnTo>
                  <a:pt x="1780" y="1244"/>
                </a:lnTo>
                <a:lnTo>
                  <a:pt x="1710" y="1244"/>
                </a:lnTo>
                <a:lnTo>
                  <a:pt x="1710" y="1322"/>
                </a:lnTo>
                <a:lnTo>
                  <a:pt x="1645" y="1322"/>
                </a:lnTo>
                <a:lnTo>
                  <a:pt x="1645" y="1399"/>
                </a:lnTo>
                <a:lnTo>
                  <a:pt x="1585" y="1399"/>
                </a:lnTo>
                <a:lnTo>
                  <a:pt x="1585" y="1477"/>
                </a:lnTo>
                <a:lnTo>
                  <a:pt x="1530" y="1477"/>
                </a:lnTo>
                <a:lnTo>
                  <a:pt x="1530" y="1555"/>
                </a:lnTo>
                <a:lnTo>
                  <a:pt x="1478" y="1555"/>
                </a:lnTo>
                <a:lnTo>
                  <a:pt x="1478" y="1633"/>
                </a:lnTo>
                <a:lnTo>
                  <a:pt x="1429" y="1633"/>
                </a:lnTo>
                <a:lnTo>
                  <a:pt x="1429" y="1710"/>
                </a:lnTo>
                <a:lnTo>
                  <a:pt x="1382" y="1710"/>
                </a:lnTo>
                <a:lnTo>
                  <a:pt x="1382" y="1788"/>
                </a:lnTo>
                <a:lnTo>
                  <a:pt x="1337" y="1788"/>
                </a:lnTo>
                <a:lnTo>
                  <a:pt x="1337" y="1866"/>
                </a:lnTo>
                <a:lnTo>
                  <a:pt x="1295" y="1866"/>
                </a:lnTo>
                <a:lnTo>
                  <a:pt x="1295" y="1944"/>
                </a:lnTo>
                <a:lnTo>
                  <a:pt x="1255" y="1944"/>
                </a:lnTo>
                <a:lnTo>
                  <a:pt x="1255" y="2022"/>
                </a:lnTo>
                <a:lnTo>
                  <a:pt x="1217" y="2022"/>
                </a:lnTo>
                <a:lnTo>
                  <a:pt x="1217" y="2099"/>
                </a:lnTo>
                <a:lnTo>
                  <a:pt x="1181" y="2099"/>
                </a:lnTo>
                <a:lnTo>
                  <a:pt x="1181" y="2177"/>
                </a:lnTo>
                <a:lnTo>
                  <a:pt x="1146" y="2177"/>
                </a:lnTo>
                <a:lnTo>
                  <a:pt x="1146" y="2255"/>
                </a:lnTo>
                <a:lnTo>
                  <a:pt x="1113" y="2255"/>
                </a:lnTo>
                <a:lnTo>
                  <a:pt x="1113" y="2333"/>
                </a:lnTo>
                <a:lnTo>
                  <a:pt x="1081" y="2333"/>
                </a:lnTo>
                <a:lnTo>
                  <a:pt x="1081" y="2410"/>
                </a:lnTo>
                <a:lnTo>
                  <a:pt x="1050" y="2410"/>
                </a:lnTo>
                <a:lnTo>
                  <a:pt x="1050" y="2488"/>
                </a:lnTo>
                <a:lnTo>
                  <a:pt x="1021" y="2488"/>
                </a:lnTo>
                <a:lnTo>
                  <a:pt x="1021" y="2566"/>
                </a:lnTo>
                <a:lnTo>
                  <a:pt x="992" y="2566"/>
                </a:lnTo>
                <a:lnTo>
                  <a:pt x="992" y="2644"/>
                </a:lnTo>
                <a:lnTo>
                  <a:pt x="965" y="2644"/>
                </a:lnTo>
                <a:lnTo>
                  <a:pt x="965" y="2721"/>
                </a:lnTo>
                <a:lnTo>
                  <a:pt x="939" y="2721"/>
                </a:lnTo>
                <a:lnTo>
                  <a:pt x="939" y="2799"/>
                </a:lnTo>
                <a:lnTo>
                  <a:pt x="913" y="2799"/>
                </a:lnTo>
                <a:lnTo>
                  <a:pt x="913" y="2877"/>
                </a:lnTo>
                <a:lnTo>
                  <a:pt x="888" y="2877"/>
                </a:lnTo>
                <a:lnTo>
                  <a:pt x="888" y="2955"/>
                </a:lnTo>
                <a:lnTo>
                  <a:pt x="864" y="2955"/>
                </a:lnTo>
                <a:lnTo>
                  <a:pt x="864" y="3033"/>
                </a:lnTo>
                <a:lnTo>
                  <a:pt x="841" y="3033"/>
                </a:lnTo>
                <a:lnTo>
                  <a:pt x="841" y="3110"/>
                </a:lnTo>
                <a:lnTo>
                  <a:pt x="818" y="3110"/>
                </a:lnTo>
                <a:lnTo>
                  <a:pt x="818" y="3188"/>
                </a:lnTo>
                <a:lnTo>
                  <a:pt x="796" y="3188"/>
                </a:lnTo>
                <a:lnTo>
                  <a:pt x="796" y="3266"/>
                </a:lnTo>
                <a:lnTo>
                  <a:pt x="775" y="3266"/>
                </a:lnTo>
                <a:lnTo>
                  <a:pt x="775" y="3344"/>
                </a:lnTo>
                <a:lnTo>
                  <a:pt x="754" y="3344"/>
                </a:lnTo>
                <a:lnTo>
                  <a:pt x="754" y="3421"/>
                </a:lnTo>
                <a:lnTo>
                  <a:pt x="734" y="3421"/>
                </a:lnTo>
                <a:lnTo>
                  <a:pt x="734" y="3499"/>
                </a:lnTo>
                <a:lnTo>
                  <a:pt x="714" y="3499"/>
                </a:lnTo>
                <a:lnTo>
                  <a:pt x="714" y="3577"/>
                </a:lnTo>
                <a:lnTo>
                  <a:pt x="695" y="3577"/>
                </a:lnTo>
                <a:lnTo>
                  <a:pt x="695" y="3655"/>
                </a:lnTo>
                <a:lnTo>
                  <a:pt x="676" y="3655"/>
                </a:lnTo>
                <a:lnTo>
                  <a:pt x="676" y="3732"/>
                </a:lnTo>
                <a:lnTo>
                  <a:pt x="658" y="3732"/>
                </a:lnTo>
                <a:lnTo>
                  <a:pt x="658" y="3810"/>
                </a:lnTo>
                <a:lnTo>
                  <a:pt x="640" y="3810"/>
                </a:lnTo>
                <a:lnTo>
                  <a:pt x="640" y="3888"/>
                </a:lnTo>
                <a:lnTo>
                  <a:pt x="622" y="3888"/>
                </a:lnTo>
                <a:lnTo>
                  <a:pt x="622" y="3966"/>
                </a:lnTo>
                <a:lnTo>
                  <a:pt x="605" y="3966"/>
                </a:lnTo>
                <a:lnTo>
                  <a:pt x="605" y="4044"/>
                </a:lnTo>
                <a:lnTo>
                  <a:pt x="588" y="4044"/>
                </a:lnTo>
                <a:lnTo>
                  <a:pt x="588" y="4121"/>
                </a:lnTo>
                <a:lnTo>
                  <a:pt x="572" y="4121"/>
                </a:lnTo>
                <a:lnTo>
                  <a:pt x="572" y="4199"/>
                </a:lnTo>
                <a:lnTo>
                  <a:pt x="556" y="4199"/>
                </a:lnTo>
                <a:lnTo>
                  <a:pt x="556" y="4277"/>
                </a:lnTo>
                <a:lnTo>
                  <a:pt x="540" y="4277"/>
                </a:lnTo>
                <a:lnTo>
                  <a:pt x="540" y="4355"/>
                </a:lnTo>
                <a:lnTo>
                  <a:pt x="525" y="4355"/>
                </a:lnTo>
                <a:lnTo>
                  <a:pt x="525" y="4432"/>
                </a:lnTo>
                <a:lnTo>
                  <a:pt x="510" y="4432"/>
                </a:lnTo>
                <a:lnTo>
                  <a:pt x="510" y="4510"/>
                </a:lnTo>
                <a:lnTo>
                  <a:pt x="495" y="4510"/>
                </a:lnTo>
                <a:lnTo>
                  <a:pt x="495" y="4588"/>
                </a:lnTo>
                <a:lnTo>
                  <a:pt x="480" y="4588"/>
                </a:lnTo>
                <a:lnTo>
                  <a:pt x="480" y="4666"/>
                </a:lnTo>
                <a:lnTo>
                  <a:pt x="466" y="4666"/>
                </a:lnTo>
                <a:lnTo>
                  <a:pt x="466" y="4743"/>
                </a:lnTo>
                <a:lnTo>
                  <a:pt x="452" y="4743"/>
                </a:lnTo>
                <a:lnTo>
                  <a:pt x="452" y="4821"/>
                </a:lnTo>
                <a:lnTo>
                  <a:pt x="438" y="4821"/>
                </a:lnTo>
                <a:lnTo>
                  <a:pt x="438" y="4899"/>
                </a:lnTo>
                <a:lnTo>
                  <a:pt x="424" y="4899"/>
                </a:lnTo>
                <a:lnTo>
                  <a:pt x="424" y="4977"/>
                </a:lnTo>
                <a:lnTo>
                  <a:pt x="411" y="4977"/>
                </a:lnTo>
                <a:lnTo>
                  <a:pt x="411" y="5055"/>
                </a:lnTo>
                <a:lnTo>
                  <a:pt x="398" y="5055"/>
                </a:lnTo>
                <a:lnTo>
                  <a:pt x="398" y="5132"/>
                </a:lnTo>
                <a:lnTo>
                  <a:pt x="385" y="5132"/>
                </a:lnTo>
                <a:lnTo>
                  <a:pt x="385" y="5210"/>
                </a:lnTo>
                <a:lnTo>
                  <a:pt x="372" y="5210"/>
                </a:lnTo>
                <a:lnTo>
                  <a:pt x="372" y="5288"/>
                </a:lnTo>
                <a:lnTo>
                  <a:pt x="359" y="5288"/>
                </a:lnTo>
                <a:lnTo>
                  <a:pt x="359" y="5366"/>
                </a:lnTo>
                <a:lnTo>
                  <a:pt x="347" y="5366"/>
                </a:lnTo>
                <a:lnTo>
                  <a:pt x="347" y="5443"/>
                </a:lnTo>
                <a:lnTo>
                  <a:pt x="335" y="5443"/>
                </a:lnTo>
                <a:lnTo>
                  <a:pt x="335" y="5521"/>
                </a:lnTo>
                <a:lnTo>
                  <a:pt x="322" y="5521"/>
                </a:lnTo>
                <a:lnTo>
                  <a:pt x="322" y="5599"/>
                </a:lnTo>
                <a:lnTo>
                  <a:pt x="311" y="5599"/>
                </a:lnTo>
                <a:lnTo>
                  <a:pt x="311" y="5677"/>
                </a:lnTo>
                <a:lnTo>
                  <a:pt x="299" y="5677"/>
                </a:lnTo>
                <a:lnTo>
                  <a:pt x="299" y="5754"/>
                </a:lnTo>
                <a:lnTo>
                  <a:pt x="287" y="5754"/>
                </a:lnTo>
                <a:lnTo>
                  <a:pt x="287" y="5832"/>
                </a:lnTo>
                <a:lnTo>
                  <a:pt x="276" y="5832"/>
                </a:lnTo>
                <a:lnTo>
                  <a:pt x="276" y="5910"/>
                </a:lnTo>
                <a:lnTo>
                  <a:pt x="264" y="5910"/>
                </a:lnTo>
                <a:lnTo>
                  <a:pt x="264" y="5988"/>
                </a:lnTo>
                <a:lnTo>
                  <a:pt x="253" y="5988"/>
                </a:lnTo>
                <a:lnTo>
                  <a:pt x="253" y="6066"/>
                </a:lnTo>
                <a:lnTo>
                  <a:pt x="242" y="6066"/>
                </a:lnTo>
                <a:lnTo>
                  <a:pt x="242" y="6143"/>
                </a:lnTo>
                <a:lnTo>
                  <a:pt x="230" y="6143"/>
                </a:lnTo>
                <a:lnTo>
                  <a:pt x="230" y="6221"/>
                </a:lnTo>
                <a:lnTo>
                  <a:pt x="219" y="6221"/>
                </a:lnTo>
                <a:lnTo>
                  <a:pt x="219" y="6299"/>
                </a:lnTo>
                <a:lnTo>
                  <a:pt x="209" y="6299"/>
                </a:lnTo>
                <a:lnTo>
                  <a:pt x="209" y="6377"/>
                </a:lnTo>
                <a:lnTo>
                  <a:pt x="198" y="6377"/>
                </a:lnTo>
                <a:lnTo>
                  <a:pt x="198" y="6454"/>
                </a:lnTo>
                <a:lnTo>
                  <a:pt x="187" y="6454"/>
                </a:lnTo>
                <a:lnTo>
                  <a:pt x="187" y="6532"/>
                </a:lnTo>
                <a:lnTo>
                  <a:pt x="177" y="6532"/>
                </a:lnTo>
                <a:lnTo>
                  <a:pt x="177" y="6610"/>
                </a:lnTo>
                <a:lnTo>
                  <a:pt x="166" y="6610"/>
                </a:lnTo>
                <a:lnTo>
                  <a:pt x="166" y="6688"/>
                </a:lnTo>
                <a:lnTo>
                  <a:pt x="155" y="6688"/>
                </a:lnTo>
                <a:lnTo>
                  <a:pt x="155" y="6765"/>
                </a:lnTo>
                <a:lnTo>
                  <a:pt x="145" y="6765"/>
                </a:lnTo>
                <a:lnTo>
                  <a:pt x="145" y="6843"/>
                </a:lnTo>
                <a:lnTo>
                  <a:pt x="134" y="6843"/>
                </a:lnTo>
                <a:lnTo>
                  <a:pt x="134" y="6921"/>
                </a:lnTo>
                <a:lnTo>
                  <a:pt x="124" y="6921"/>
                </a:lnTo>
                <a:lnTo>
                  <a:pt x="124" y="6999"/>
                </a:lnTo>
                <a:lnTo>
                  <a:pt x="114" y="6999"/>
                </a:lnTo>
                <a:lnTo>
                  <a:pt x="114" y="7077"/>
                </a:lnTo>
                <a:lnTo>
                  <a:pt x="103" y="7077"/>
                </a:lnTo>
                <a:lnTo>
                  <a:pt x="103" y="7154"/>
                </a:lnTo>
                <a:lnTo>
                  <a:pt x="91" y="7154"/>
                </a:lnTo>
                <a:lnTo>
                  <a:pt x="91" y="7232"/>
                </a:lnTo>
                <a:lnTo>
                  <a:pt x="79" y="7232"/>
                </a:lnTo>
                <a:lnTo>
                  <a:pt x="79" y="7310"/>
                </a:lnTo>
                <a:lnTo>
                  <a:pt x="67" y="7310"/>
                </a:lnTo>
                <a:lnTo>
                  <a:pt x="67" y="7388"/>
                </a:lnTo>
                <a:lnTo>
                  <a:pt x="56" y="7388"/>
                </a:lnTo>
                <a:lnTo>
                  <a:pt x="56" y="7465"/>
                </a:lnTo>
                <a:lnTo>
                  <a:pt x="44" y="7465"/>
                </a:lnTo>
                <a:lnTo>
                  <a:pt x="44" y="7543"/>
                </a:lnTo>
                <a:lnTo>
                  <a:pt x="33" y="7543"/>
                </a:lnTo>
                <a:lnTo>
                  <a:pt x="33" y="7621"/>
                </a:lnTo>
                <a:lnTo>
                  <a:pt x="22" y="7621"/>
                </a:lnTo>
                <a:lnTo>
                  <a:pt x="22" y="7699"/>
                </a:lnTo>
                <a:lnTo>
                  <a:pt x="11" y="7699"/>
                </a:lnTo>
                <a:lnTo>
                  <a:pt x="11" y="7777"/>
                </a:lnTo>
                <a:lnTo>
                  <a:pt x="0" y="7777"/>
                </a:lnTo>
              </a:path>
            </a:pathLst>
          </a:custGeom>
          <a:solidFill>
            <a:schemeClr val="tx2"/>
          </a:solidFill>
          <a:ln w="30226">
            <a:solidFill>
              <a:schemeClr val="tx1"/>
            </a:solidFill>
            <a:round/>
            <a:headEnd/>
            <a:tailEnd/>
          </a:ln>
        </p:spPr>
        <p:txBody>
          <a:bodyPr/>
          <a:lstStyle/>
          <a:p>
            <a:endParaRPr lang="en-US"/>
          </a:p>
        </p:txBody>
      </p:sp>
      <p:sp>
        <p:nvSpPr>
          <p:cNvPr id="265219" name="Rectangle 3"/>
          <p:cNvSpPr>
            <a:spLocks noGrp="1" noChangeArrowheads="1"/>
          </p:cNvSpPr>
          <p:nvPr>
            <p:ph type="title"/>
          </p:nvPr>
        </p:nvSpPr>
        <p:spPr/>
        <p:txBody>
          <a:bodyPr/>
          <a:lstStyle/>
          <a:p>
            <a:pPr eaLnBrk="1" hangingPunct="1"/>
            <a:r>
              <a:rPr lang="en-US" altLang="en-US"/>
              <a:t>Results</a:t>
            </a:r>
          </a:p>
        </p:txBody>
      </p:sp>
      <p:sp>
        <p:nvSpPr>
          <p:cNvPr id="265220" name="Line 4"/>
          <p:cNvSpPr>
            <a:spLocks noChangeShapeType="1"/>
          </p:cNvSpPr>
          <p:nvPr/>
        </p:nvSpPr>
        <p:spPr bwMode="auto">
          <a:xfrm>
            <a:off x="1717675" y="5554663"/>
            <a:ext cx="6654800" cy="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5221" name="Rectangle 5"/>
          <p:cNvSpPr>
            <a:spLocks noChangeArrowheads="1"/>
          </p:cNvSpPr>
          <p:nvPr/>
        </p:nvSpPr>
        <p:spPr bwMode="auto">
          <a:xfrm>
            <a:off x="1635125" y="5692775"/>
            <a:ext cx="1524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2400">
                <a:latin typeface="Times New Roman" panose="02020603050405020304" pitchFamily="18" charset="0"/>
              </a:rPr>
              <a:t>0</a:t>
            </a:r>
          </a:p>
        </p:txBody>
      </p:sp>
      <p:sp>
        <p:nvSpPr>
          <p:cNvPr id="265222" name="Line 6"/>
          <p:cNvSpPr>
            <a:spLocks noChangeShapeType="1"/>
          </p:cNvSpPr>
          <p:nvPr/>
        </p:nvSpPr>
        <p:spPr bwMode="auto">
          <a:xfrm>
            <a:off x="2049463" y="5554663"/>
            <a:ext cx="4762" cy="7302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5223" name="Line 7"/>
          <p:cNvSpPr>
            <a:spLocks noChangeShapeType="1"/>
          </p:cNvSpPr>
          <p:nvPr/>
        </p:nvSpPr>
        <p:spPr bwMode="auto">
          <a:xfrm>
            <a:off x="2382838" y="5554663"/>
            <a:ext cx="3175" cy="7302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5224" name="Line 8"/>
          <p:cNvSpPr>
            <a:spLocks noChangeShapeType="1"/>
          </p:cNvSpPr>
          <p:nvPr/>
        </p:nvSpPr>
        <p:spPr bwMode="auto">
          <a:xfrm>
            <a:off x="2716213" y="5554663"/>
            <a:ext cx="1587" cy="7302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5225" name="Line 9"/>
          <p:cNvSpPr>
            <a:spLocks noChangeShapeType="1"/>
          </p:cNvSpPr>
          <p:nvPr/>
        </p:nvSpPr>
        <p:spPr bwMode="auto">
          <a:xfrm>
            <a:off x="3048000" y="5554663"/>
            <a:ext cx="3175" cy="7302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5226" name="Line 10"/>
          <p:cNvSpPr>
            <a:spLocks noChangeShapeType="1"/>
          </p:cNvSpPr>
          <p:nvPr/>
        </p:nvSpPr>
        <p:spPr bwMode="auto">
          <a:xfrm>
            <a:off x="3379788" y="5554663"/>
            <a:ext cx="4762" cy="7302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5227" name="Line 11"/>
          <p:cNvSpPr>
            <a:spLocks noChangeShapeType="1"/>
          </p:cNvSpPr>
          <p:nvPr/>
        </p:nvSpPr>
        <p:spPr bwMode="auto">
          <a:xfrm>
            <a:off x="3713163" y="5554663"/>
            <a:ext cx="3175" cy="7302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5228" name="Line 12"/>
          <p:cNvSpPr>
            <a:spLocks noChangeShapeType="1"/>
          </p:cNvSpPr>
          <p:nvPr/>
        </p:nvSpPr>
        <p:spPr bwMode="auto">
          <a:xfrm>
            <a:off x="4046538" y="5554663"/>
            <a:ext cx="1587" cy="7302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5229" name="Line 13"/>
          <p:cNvSpPr>
            <a:spLocks noChangeShapeType="1"/>
          </p:cNvSpPr>
          <p:nvPr/>
        </p:nvSpPr>
        <p:spPr bwMode="auto">
          <a:xfrm>
            <a:off x="4378325" y="5554663"/>
            <a:ext cx="4763" cy="7302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5230" name="Line 14"/>
          <p:cNvSpPr>
            <a:spLocks noChangeShapeType="1"/>
          </p:cNvSpPr>
          <p:nvPr/>
        </p:nvSpPr>
        <p:spPr bwMode="auto">
          <a:xfrm>
            <a:off x="4711700" y="5554663"/>
            <a:ext cx="3175" cy="7302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5231" name="Line 15"/>
          <p:cNvSpPr>
            <a:spLocks noChangeShapeType="1"/>
          </p:cNvSpPr>
          <p:nvPr/>
        </p:nvSpPr>
        <p:spPr bwMode="auto">
          <a:xfrm>
            <a:off x="5045075" y="5554663"/>
            <a:ext cx="1588" cy="7302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5232" name="Line 16"/>
          <p:cNvSpPr>
            <a:spLocks noChangeShapeType="1"/>
          </p:cNvSpPr>
          <p:nvPr/>
        </p:nvSpPr>
        <p:spPr bwMode="auto">
          <a:xfrm>
            <a:off x="5045075" y="5554663"/>
            <a:ext cx="1588" cy="12065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5233" name="Rectangle 17"/>
          <p:cNvSpPr>
            <a:spLocks noChangeArrowheads="1"/>
          </p:cNvSpPr>
          <p:nvPr/>
        </p:nvSpPr>
        <p:spPr bwMode="auto">
          <a:xfrm>
            <a:off x="4975225" y="5692775"/>
            <a:ext cx="1524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2400">
                <a:latin typeface="Times New Roman" panose="02020603050405020304" pitchFamily="18" charset="0"/>
              </a:rPr>
              <a:t>1</a:t>
            </a:r>
          </a:p>
        </p:txBody>
      </p:sp>
      <p:sp>
        <p:nvSpPr>
          <p:cNvPr id="265234" name="Line 18"/>
          <p:cNvSpPr>
            <a:spLocks noChangeShapeType="1"/>
          </p:cNvSpPr>
          <p:nvPr/>
        </p:nvSpPr>
        <p:spPr bwMode="auto">
          <a:xfrm>
            <a:off x="5376863" y="5554663"/>
            <a:ext cx="3175" cy="7302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5235" name="Line 19"/>
          <p:cNvSpPr>
            <a:spLocks noChangeShapeType="1"/>
          </p:cNvSpPr>
          <p:nvPr/>
        </p:nvSpPr>
        <p:spPr bwMode="auto">
          <a:xfrm>
            <a:off x="5708650" y="5554663"/>
            <a:ext cx="4763" cy="7302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5236" name="Line 20"/>
          <p:cNvSpPr>
            <a:spLocks noChangeShapeType="1"/>
          </p:cNvSpPr>
          <p:nvPr/>
        </p:nvSpPr>
        <p:spPr bwMode="auto">
          <a:xfrm>
            <a:off x="6043613" y="5554663"/>
            <a:ext cx="1587" cy="7302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5237" name="Line 21"/>
          <p:cNvSpPr>
            <a:spLocks noChangeShapeType="1"/>
          </p:cNvSpPr>
          <p:nvPr/>
        </p:nvSpPr>
        <p:spPr bwMode="auto">
          <a:xfrm>
            <a:off x="6375400" y="5554663"/>
            <a:ext cx="3175" cy="7302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5238" name="Line 22"/>
          <p:cNvSpPr>
            <a:spLocks noChangeShapeType="1"/>
          </p:cNvSpPr>
          <p:nvPr/>
        </p:nvSpPr>
        <p:spPr bwMode="auto">
          <a:xfrm>
            <a:off x="6707188" y="5554663"/>
            <a:ext cx="4762" cy="7302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5239" name="Line 23"/>
          <p:cNvSpPr>
            <a:spLocks noChangeShapeType="1"/>
          </p:cNvSpPr>
          <p:nvPr/>
        </p:nvSpPr>
        <p:spPr bwMode="auto">
          <a:xfrm>
            <a:off x="7042150" y="5554663"/>
            <a:ext cx="1588" cy="7302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5240" name="Line 24"/>
          <p:cNvSpPr>
            <a:spLocks noChangeShapeType="1"/>
          </p:cNvSpPr>
          <p:nvPr/>
        </p:nvSpPr>
        <p:spPr bwMode="auto">
          <a:xfrm>
            <a:off x="7373938" y="5554663"/>
            <a:ext cx="3175" cy="7302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5241" name="Line 25"/>
          <p:cNvSpPr>
            <a:spLocks noChangeShapeType="1"/>
          </p:cNvSpPr>
          <p:nvPr/>
        </p:nvSpPr>
        <p:spPr bwMode="auto">
          <a:xfrm>
            <a:off x="7705725" y="5554663"/>
            <a:ext cx="3175" cy="7302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5242" name="Line 26"/>
          <p:cNvSpPr>
            <a:spLocks noChangeShapeType="1"/>
          </p:cNvSpPr>
          <p:nvPr/>
        </p:nvSpPr>
        <p:spPr bwMode="auto">
          <a:xfrm>
            <a:off x="8039100" y="5554663"/>
            <a:ext cx="3175" cy="7302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5243" name="Line 27"/>
          <p:cNvSpPr>
            <a:spLocks noChangeShapeType="1"/>
          </p:cNvSpPr>
          <p:nvPr/>
        </p:nvSpPr>
        <p:spPr bwMode="auto">
          <a:xfrm>
            <a:off x="8372475" y="5554663"/>
            <a:ext cx="3175" cy="7302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5244" name="Line 28"/>
          <p:cNvSpPr>
            <a:spLocks noChangeShapeType="1"/>
          </p:cNvSpPr>
          <p:nvPr/>
        </p:nvSpPr>
        <p:spPr bwMode="auto">
          <a:xfrm>
            <a:off x="8372475" y="5554663"/>
            <a:ext cx="3175" cy="12065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5245" name="Rectangle 29"/>
          <p:cNvSpPr>
            <a:spLocks noChangeArrowheads="1"/>
          </p:cNvSpPr>
          <p:nvPr/>
        </p:nvSpPr>
        <p:spPr bwMode="auto">
          <a:xfrm>
            <a:off x="8302625" y="5692775"/>
            <a:ext cx="4603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2400">
                <a:latin typeface="Times New Roman" panose="02020603050405020304" pitchFamily="18" charset="0"/>
              </a:rPr>
              <a:t>2</a:t>
            </a:r>
          </a:p>
        </p:txBody>
      </p:sp>
      <p:sp>
        <p:nvSpPr>
          <p:cNvPr id="265246" name="Rectangle 30"/>
          <p:cNvSpPr>
            <a:spLocks noChangeArrowheads="1"/>
          </p:cNvSpPr>
          <p:nvPr/>
        </p:nvSpPr>
        <p:spPr bwMode="auto">
          <a:xfrm>
            <a:off x="1355725" y="5268913"/>
            <a:ext cx="1524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2400">
                <a:latin typeface="Times New Roman" panose="02020603050405020304" pitchFamily="18" charset="0"/>
              </a:rPr>
              <a:t>0</a:t>
            </a:r>
          </a:p>
        </p:txBody>
      </p:sp>
      <p:grpSp>
        <p:nvGrpSpPr>
          <p:cNvPr id="265247" name="Group 31"/>
          <p:cNvGrpSpPr>
            <a:grpSpLocks/>
          </p:cNvGrpSpPr>
          <p:nvPr/>
        </p:nvGrpSpPr>
        <p:grpSpPr bwMode="auto">
          <a:xfrm>
            <a:off x="1609725" y="2112963"/>
            <a:ext cx="109538" cy="3562350"/>
            <a:chOff x="1094" y="2257"/>
            <a:chExt cx="120" cy="1419"/>
          </a:xfrm>
        </p:grpSpPr>
        <p:sp>
          <p:nvSpPr>
            <p:cNvPr id="265255" name="Line 32"/>
            <p:cNvSpPr>
              <a:spLocks noChangeShapeType="1"/>
            </p:cNvSpPr>
            <p:nvPr/>
          </p:nvSpPr>
          <p:spPr bwMode="auto">
            <a:xfrm>
              <a:off x="1213" y="3628"/>
              <a:ext cx="1" cy="29"/>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5256" name="Line 33"/>
            <p:cNvSpPr>
              <a:spLocks noChangeShapeType="1"/>
            </p:cNvSpPr>
            <p:nvPr/>
          </p:nvSpPr>
          <p:spPr bwMode="auto">
            <a:xfrm>
              <a:off x="1213" y="3628"/>
              <a:ext cx="1" cy="48"/>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5257" name="Line 34"/>
            <p:cNvSpPr>
              <a:spLocks noChangeShapeType="1"/>
            </p:cNvSpPr>
            <p:nvPr/>
          </p:nvSpPr>
          <p:spPr bwMode="auto">
            <a:xfrm flipV="1">
              <a:off x="1213" y="2257"/>
              <a:ext cx="1" cy="137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5258" name="Line 35"/>
            <p:cNvSpPr>
              <a:spLocks noChangeShapeType="1"/>
            </p:cNvSpPr>
            <p:nvPr/>
          </p:nvSpPr>
          <p:spPr bwMode="auto">
            <a:xfrm flipH="1">
              <a:off x="1117" y="3628"/>
              <a:ext cx="96" cy="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5259" name="Line 36"/>
            <p:cNvSpPr>
              <a:spLocks noChangeShapeType="1"/>
            </p:cNvSpPr>
            <p:nvPr/>
          </p:nvSpPr>
          <p:spPr bwMode="auto">
            <a:xfrm flipH="1">
              <a:off x="1094" y="3628"/>
              <a:ext cx="119" cy="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5260" name="Line 37"/>
            <p:cNvSpPr>
              <a:spLocks noChangeShapeType="1"/>
            </p:cNvSpPr>
            <p:nvPr/>
          </p:nvSpPr>
          <p:spPr bwMode="auto">
            <a:xfrm flipH="1">
              <a:off x="1117" y="3491"/>
              <a:ext cx="96" cy="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5261" name="Line 38"/>
            <p:cNvSpPr>
              <a:spLocks noChangeShapeType="1"/>
            </p:cNvSpPr>
            <p:nvPr/>
          </p:nvSpPr>
          <p:spPr bwMode="auto">
            <a:xfrm flipH="1">
              <a:off x="1117" y="3354"/>
              <a:ext cx="96" cy="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5262" name="Line 39"/>
            <p:cNvSpPr>
              <a:spLocks noChangeShapeType="1"/>
            </p:cNvSpPr>
            <p:nvPr/>
          </p:nvSpPr>
          <p:spPr bwMode="auto">
            <a:xfrm flipH="1">
              <a:off x="1117" y="3216"/>
              <a:ext cx="96"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5263" name="Line 40"/>
            <p:cNvSpPr>
              <a:spLocks noChangeShapeType="1"/>
            </p:cNvSpPr>
            <p:nvPr/>
          </p:nvSpPr>
          <p:spPr bwMode="auto">
            <a:xfrm flipH="1">
              <a:off x="1117" y="3079"/>
              <a:ext cx="96"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5264" name="Line 41"/>
            <p:cNvSpPr>
              <a:spLocks noChangeShapeType="1"/>
            </p:cNvSpPr>
            <p:nvPr/>
          </p:nvSpPr>
          <p:spPr bwMode="auto">
            <a:xfrm flipH="1">
              <a:off x="1117" y="2942"/>
              <a:ext cx="96"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5265" name="Line 42"/>
            <p:cNvSpPr>
              <a:spLocks noChangeShapeType="1"/>
            </p:cNvSpPr>
            <p:nvPr/>
          </p:nvSpPr>
          <p:spPr bwMode="auto">
            <a:xfrm flipH="1">
              <a:off x="1094" y="2942"/>
              <a:ext cx="119"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5266" name="Line 43"/>
            <p:cNvSpPr>
              <a:spLocks noChangeShapeType="1"/>
            </p:cNvSpPr>
            <p:nvPr/>
          </p:nvSpPr>
          <p:spPr bwMode="auto">
            <a:xfrm flipH="1">
              <a:off x="1117" y="2805"/>
              <a:ext cx="96"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5267" name="Line 44"/>
            <p:cNvSpPr>
              <a:spLocks noChangeShapeType="1"/>
            </p:cNvSpPr>
            <p:nvPr/>
          </p:nvSpPr>
          <p:spPr bwMode="auto">
            <a:xfrm flipH="1">
              <a:off x="1117" y="2668"/>
              <a:ext cx="96"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5268" name="Line 45"/>
            <p:cNvSpPr>
              <a:spLocks noChangeShapeType="1"/>
            </p:cNvSpPr>
            <p:nvPr/>
          </p:nvSpPr>
          <p:spPr bwMode="auto">
            <a:xfrm flipH="1">
              <a:off x="1117" y="2531"/>
              <a:ext cx="96"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5269" name="Line 46"/>
            <p:cNvSpPr>
              <a:spLocks noChangeShapeType="1"/>
            </p:cNvSpPr>
            <p:nvPr/>
          </p:nvSpPr>
          <p:spPr bwMode="auto">
            <a:xfrm flipH="1">
              <a:off x="1117" y="2394"/>
              <a:ext cx="96" cy="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5270" name="Line 47"/>
            <p:cNvSpPr>
              <a:spLocks noChangeShapeType="1"/>
            </p:cNvSpPr>
            <p:nvPr/>
          </p:nvSpPr>
          <p:spPr bwMode="auto">
            <a:xfrm flipH="1">
              <a:off x="1117" y="2257"/>
              <a:ext cx="96" cy="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5271" name="Line 48"/>
            <p:cNvSpPr>
              <a:spLocks noChangeShapeType="1"/>
            </p:cNvSpPr>
            <p:nvPr/>
          </p:nvSpPr>
          <p:spPr bwMode="auto">
            <a:xfrm flipH="1">
              <a:off x="1094" y="2257"/>
              <a:ext cx="119" cy="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sp>
        <p:nvSpPr>
          <p:cNvPr id="265248" name="Rectangle 49"/>
          <p:cNvSpPr>
            <a:spLocks noChangeArrowheads="1"/>
          </p:cNvSpPr>
          <p:nvPr/>
        </p:nvSpPr>
        <p:spPr bwMode="auto">
          <a:xfrm>
            <a:off x="1355725" y="1828800"/>
            <a:ext cx="1524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2400">
                <a:latin typeface="Times New Roman" panose="02020603050405020304" pitchFamily="18" charset="0"/>
              </a:rPr>
              <a:t>1</a:t>
            </a:r>
          </a:p>
        </p:txBody>
      </p:sp>
      <p:sp>
        <p:nvSpPr>
          <p:cNvPr id="265249" name="Text Box 50"/>
          <p:cNvSpPr txBox="1">
            <a:spLocks noChangeArrowheads="1"/>
          </p:cNvSpPr>
          <p:nvPr/>
        </p:nvSpPr>
        <p:spPr bwMode="auto">
          <a:xfrm>
            <a:off x="3476625" y="5988050"/>
            <a:ext cx="3316288"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3200" i="1">
                <a:latin typeface="Times New Roman" panose="02020603050405020304" pitchFamily="18" charset="0"/>
              </a:rPr>
              <a:t>TDI</a:t>
            </a:r>
            <a:r>
              <a:rPr lang="en-US" altLang="en-US" sz="3200">
                <a:latin typeface="Times New Roman" panose="02020603050405020304" pitchFamily="18" charset="0"/>
              </a:rPr>
              <a:t>, mg kg</a:t>
            </a:r>
            <a:r>
              <a:rPr lang="en-US" altLang="en-US" sz="3200" baseline="30000">
                <a:latin typeface="Times New Roman" panose="02020603050405020304" pitchFamily="18" charset="0"/>
                <a:sym typeface="Symbol" panose="05050102010706020507" pitchFamily="18" charset="2"/>
              </a:rPr>
              <a:t>1</a:t>
            </a:r>
            <a:r>
              <a:rPr lang="en-US" altLang="en-US" sz="3200">
                <a:latin typeface="Times New Roman" panose="02020603050405020304" pitchFamily="18" charset="0"/>
              </a:rPr>
              <a:t> day</a:t>
            </a:r>
            <a:r>
              <a:rPr lang="en-US" altLang="en-US" sz="3200" baseline="30000">
                <a:latin typeface="Times New Roman" panose="02020603050405020304" pitchFamily="18" charset="0"/>
                <a:sym typeface="Symbol" panose="05050102010706020507" pitchFamily="18" charset="2"/>
              </a:rPr>
              <a:t>1</a:t>
            </a:r>
            <a:endParaRPr lang="en-US" altLang="en-US" sz="3200">
              <a:latin typeface="Times New Roman" panose="02020603050405020304" pitchFamily="18" charset="0"/>
              <a:sym typeface="Symbol" panose="05050102010706020507" pitchFamily="18" charset="2"/>
            </a:endParaRPr>
          </a:p>
        </p:txBody>
      </p:sp>
      <p:sp>
        <p:nvSpPr>
          <p:cNvPr id="265250" name="Text Box 51"/>
          <p:cNvSpPr txBox="1">
            <a:spLocks noChangeArrowheads="1"/>
          </p:cNvSpPr>
          <p:nvPr/>
        </p:nvSpPr>
        <p:spPr bwMode="auto">
          <a:xfrm rot="-5400000">
            <a:off x="-465931" y="3567906"/>
            <a:ext cx="2838450"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3200">
                <a:latin typeface="Times New Roman" panose="02020603050405020304" pitchFamily="18" charset="0"/>
              </a:rPr>
              <a:t>Exceedance risk</a:t>
            </a:r>
          </a:p>
        </p:txBody>
      </p:sp>
      <p:sp>
        <p:nvSpPr>
          <p:cNvPr id="265251" name="Freeform 52"/>
          <p:cNvSpPr>
            <a:spLocks/>
          </p:cNvSpPr>
          <p:nvPr/>
        </p:nvSpPr>
        <p:spPr bwMode="auto">
          <a:xfrm flipV="1">
            <a:off x="1714500" y="2124075"/>
            <a:ext cx="5694363" cy="3429000"/>
          </a:xfrm>
          <a:custGeom>
            <a:avLst/>
            <a:gdLst>
              <a:gd name="T0" fmla="*/ 2147483647 w 5811"/>
              <a:gd name="T1" fmla="*/ 2147483647 h 7777"/>
              <a:gd name="T2" fmla="*/ 2147483647 w 5811"/>
              <a:gd name="T3" fmla="*/ 2147483647 h 7777"/>
              <a:gd name="T4" fmla="*/ 2147483647 w 5811"/>
              <a:gd name="T5" fmla="*/ 2147483647 h 7777"/>
              <a:gd name="T6" fmla="*/ 2147483647 w 5811"/>
              <a:gd name="T7" fmla="*/ 2147483647 h 7777"/>
              <a:gd name="T8" fmla="*/ 2147483647 w 5811"/>
              <a:gd name="T9" fmla="*/ 2147483647 h 7777"/>
              <a:gd name="T10" fmla="*/ 2147483647 w 5811"/>
              <a:gd name="T11" fmla="*/ 2147483647 h 7777"/>
              <a:gd name="T12" fmla="*/ 2147483647 w 5811"/>
              <a:gd name="T13" fmla="*/ 2147483647 h 7777"/>
              <a:gd name="T14" fmla="*/ 2147483647 w 5811"/>
              <a:gd name="T15" fmla="*/ 2147483647 h 7777"/>
              <a:gd name="T16" fmla="*/ 2147483647 w 5811"/>
              <a:gd name="T17" fmla="*/ 2147483647 h 7777"/>
              <a:gd name="T18" fmla="*/ 2147483647 w 5811"/>
              <a:gd name="T19" fmla="*/ 2147483647 h 7777"/>
              <a:gd name="T20" fmla="*/ 2147483647 w 5811"/>
              <a:gd name="T21" fmla="*/ 2147483647 h 7777"/>
              <a:gd name="T22" fmla="*/ 2147483647 w 5811"/>
              <a:gd name="T23" fmla="*/ 2147483647 h 7777"/>
              <a:gd name="T24" fmla="*/ 2147483647 w 5811"/>
              <a:gd name="T25" fmla="*/ 2147483647 h 7777"/>
              <a:gd name="T26" fmla="*/ 2147483647 w 5811"/>
              <a:gd name="T27" fmla="*/ 2147483647 h 7777"/>
              <a:gd name="T28" fmla="*/ 2147483647 w 5811"/>
              <a:gd name="T29" fmla="*/ 2147483647 h 7777"/>
              <a:gd name="T30" fmla="*/ 2147483647 w 5811"/>
              <a:gd name="T31" fmla="*/ 2147483647 h 7777"/>
              <a:gd name="T32" fmla="*/ 2147483647 w 5811"/>
              <a:gd name="T33" fmla="*/ 2147483647 h 7777"/>
              <a:gd name="T34" fmla="*/ 2147483647 w 5811"/>
              <a:gd name="T35" fmla="*/ 2147483647 h 7777"/>
              <a:gd name="T36" fmla="*/ 2147483647 w 5811"/>
              <a:gd name="T37" fmla="*/ 2147483647 h 7777"/>
              <a:gd name="T38" fmla="*/ 2147483647 w 5811"/>
              <a:gd name="T39" fmla="*/ 2147483647 h 7777"/>
              <a:gd name="T40" fmla="*/ 2147483647 w 5811"/>
              <a:gd name="T41" fmla="*/ 2147483647 h 7777"/>
              <a:gd name="T42" fmla="*/ 2147483647 w 5811"/>
              <a:gd name="T43" fmla="*/ 2147483647 h 7777"/>
              <a:gd name="T44" fmla="*/ 2147483647 w 5811"/>
              <a:gd name="T45" fmla="*/ 2147483647 h 7777"/>
              <a:gd name="T46" fmla="*/ 2147483647 w 5811"/>
              <a:gd name="T47" fmla="*/ 2147483647 h 7777"/>
              <a:gd name="T48" fmla="*/ 2147483647 w 5811"/>
              <a:gd name="T49" fmla="*/ 2147483647 h 7777"/>
              <a:gd name="T50" fmla="*/ 2147483647 w 5811"/>
              <a:gd name="T51" fmla="*/ 2147483647 h 7777"/>
              <a:gd name="T52" fmla="*/ 2147483647 w 5811"/>
              <a:gd name="T53" fmla="*/ 2147483647 h 7777"/>
              <a:gd name="T54" fmla="*/ 2147483647 w 5811"/>
              <a:gd name="T55" fmla="*/ 2147483647 h 7777"/>
              <a:gd name="T56" fmla="*/ 2147483647 w 5811"/>
              <a:gd name="T57" fmla="*/ 2147483647 h 7777"/>
              <a:gd name="T58" fmla="*/ 2147483647 w 5811"/>
              <a:gd name="T59" fmla="*/ 2147483647 h 7777"/>
              <a:gd name="T60" fmla="*/ 2147483647 w 5811"/>
              <a:gd name="T61" fmla="*/ 2147483647 h 7777"/>
              <a:gd name="T62" fmla="*/ 2147483647 w 5811"/>
              <a:gd name="T63" fmla="*/ 2147483647 h 7777"/>
              <a:gd name="T64" fmla="*/ 2147483647 w 5811"/>
              <a:gd name="T65" fmla="*/ 2147483647 h 7777"/>
              <a:gd name="T66" fmla="*/ 2147483647 w 5811"/>
              <a:gd name="T67" fmla="*/ 2147483647 h 7777"/>
              <a:gd name="T68" fmla="*/ 2147483647 w 5811"/>
              <a:gd name="T69" fmla="*/ 2147483647 h 7777"/>
              <a:gd name="T70" fmla="*/ 2147483647 w 5811"/>
              <a:gd name="T71" fmla="*/ 2147483647 h 7777"/>
              <a:gd name="T72" fmla="*/ 2147483647 w 5811"/>
              <a:gd name="T73" fmla="*/ 2147483647 h 7777"/>
              <a:gd name="T74" fmla="*/ 2147483647 w 5811"/>
              <a:gd name="T75" fmla="*/ 2147483647 h 7777"/>
              <a:gd name="T76" fmla="*/ 2147483647 w 5811"/>
              <a:gd name="T77" fmla="*/ 2147483647 h 7777"/>
              <a:gd name="T78" fmla="*/ 2147483647 w 5811"/>
              <a:gd name="T79" fmla="*/ 2147483647 h 7777"/>
              <a:gd name="T80" fmla="*/ 2147483647 w 5811"/>
              <a:gd name="T81" fmla="*/ 2147483647 h 7777"/>
              <a:gd name="T82" fmla="*/ 2147483647 w 5811"/>
              <a:gd name="T83" fmla="*/ 2147483647 h 7777"/>
              <a:gd name="T84" fmla="*/ 2147483647 w 5811"/>
              <a:gd name="T85" fmla="*/ 2147483647 h 7777"/>
              <a:gd name="T86" fmla="*/ 2147483647 w 5811"/>
              <a:gd name="T87" fmla="*/ 2147483647 h 7777"/>
              <a:gd name="T88" fmla="*/ 2147483647 w 5811"/>
              <a:gd name="T89" fmla="*/ 2147483647 h 7777"/>
              <a:gd name="T90" fmla="*/ 2147483647 w 5811"/>
              <a:gd name="T91" fmla="*/ 2147483647 h 7777"/>
              <a:gd name="T92" fmla="*/ 2147483647 w 5811"/>
              <a:gd name="T93" fmla="*/ 2147483647 h 7777"/>
              <a:gd name="T94" fmla="*/ 2147483647 w 5811"/>
              <a:gd name="T95" fmla="*/ 2147483647 h 7777"/>
              <a:gd name="T96" fmla="*/ 2147483647 w 5811"/>
              <a:gd name="T97" fmla="*/ 2147483647 h 7777"/>
              <a:gd name="T98" fmla="*/ 2147483647 w 5811"/>
              <a:gd name="T99" fmla="*/ 2147483647 h 7777"/>
              <a:gd name="T100" fmla="*/ 2147483647 w 5811"/>
              <a:gd name="T101" fmla="*/ 2147483647 h 7777"/>
              <a:gd name="T102" fmla="*/ 2147483647 w 5811"/>
              <a:gd name="T103" fmla="*/ 2147483647 h 7777"/>
              <a:gd name="T104" fmla="*/ 2147483647 w 5811"/>
              <a:gd name="T105" fmla="*/ 2147483647 h 7777"/>
              <a:gd name="T106" fmla="*/ 2147483647 w 5811"/>
              <a:gd name="T107" fmla="*/ 2147483647 h 7777"/>
              <a:gd name="T108" fmla="*/ 2147483647 w 5811"/>
              <a:gd name="T109" fmla="*/ 2147483647 h 7777"/>
              <a:gd name="T110" fmla="*/ 2147483647 w 5811"/>
              <a:gd name="T111" fmla="*/ 2147483647 h 7777"/>
              <a:gd name="T112" fmla="*/ 2147483647 w 5811"/>
              <a:gd name="T113" fmla="*/ 2147483647 h 7777"/>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5811"/>
              <a:gd name="T172" fmla="*/ 0 h 7777"/>
              <a:gd name="T173" fmla="*/ 5811 w 5811"/>
              <a:gd name="T174" fmla="*/ 7777 h 7777"/>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5811" h="7777">
                <a:moveTo>
                  <a:pt x="0" y="7777"/>
                </a:moveTo>
                <a:lnTo>
                  <a:pt x="0" y="7777"/>
                </a:lnTo>
                <a:lnTo>
                  <a:pt x="0" y="7699"/>
                </a:lnTo>
                <a:lnTo>
                  <a:pt x="0" y="7621"/>
                </a:lnTo>
                <a:lnTo>
                  <a:pt x="1" y="7621"/>
                </a:lnTo>
                <a:lnTo>
                  <a:pt x="1" y="7543"/>
                </a:lnTo>
                <a:lnTo>
                  <a:pt x="2" y="7543"/>
                </a:lnTo>
                <a:lnTo>
                  <a:pt x="2" y="7465"/>
                </a:lnTo>
                <a:lnTo>
                  <a:pt x="3" y="7465"/>
                </a:lnTo>
                <a:lnTo>
                  <a:pt x="3" y="7388"/>
                </a:lnTo>
                <a:lnTo>
                  <a:pt x="5" y="7388"/>
                </a:lnTo>
                <a:lnTo>
                  <a:pt x="5" y="7310"/>
                </a:lnTo>
                <a:lnTo>
                  <a:pt x="7" y="7310"/>
                </a:lnTo>
                <a:lnTo>
                  <a:pt x="7" y="7232"/>
                </a:lnTo>
                <a:lnTo>
                  <a:pt x="9" y="7232"/>
                </a:lnTo>
                <a:lnTo>
                  <a:pt x="9" y="7154"/>
                </a:lnTo>
                <a:lnTo>
                  <a:pt x="10" y="7154"/>
                </a:lnTo>
                <a:lnTo>
                  <a:pt x="10" y="7077"/>
                </a:lnTo>
                <a:lnTo>
                  <a:pt x="12" y="7077"/>
                </a:lnTo>
                <a:lnTo>
                  <a:pt x="12" y="6999"/>
                </a:lnTo>
                <a:lnTo>
                  <a:pt x="14" y="6999"/>
                </a:lnTo>
                <a:lnTo>
                  <a:pt x="14" y="6921"/>
                </a:lnTo>
                <a:lnTo>
                  <a:pt x="16" y="6921"/>
                </a:lnTo>
                <a:lnTo>
                  <a:pt x="16" y="6843"/>
                </a:lnTo>
                <a:lnTo>
                  <a:pt x="17" y="6843"/>
                </a:lnTo>
                <a:lnTo>
                  <a:pt x="17" y="6765"/>
                </a:lnTo>
                <a:lnTo>
                  <a:pt x="19" y="6765"/>
                </a:lnTo>
                <a:lnTo>
                  <a:pt x="19" y="6688"/>
                </a:lnTo>
                <a:lnTo>
                  <a:pt x="21" y="6688"/>
                </a:lnTo>
                <a:lnTo>
                  <a:pt x="21" y="6610"/>
                </a:lnTo>
                <a:lnTo>
                  <a:pt x="23" y="6610"/>
                </a:lnTo>
                <a:lnTo>
                  <a:pt x="23" y="6532"/>
                </a:lnTo>
                <a:lnTo>
                  <a:pt x="25" y="6532"/>
                </a:lnTo>
                <a:lnTo>
                  <a:pt x="25" y="6454"/>
                </a:lnTo>
                <a:lnTo>
                  <a:pt x="27" y="6454"/>
                </a:lnTo>
                <a:lnTo>
                  <a:pt x="27" y="6377"/>
                </a:lnTo>
                <a:lnTo>
                  <a:pt x="29" y="6377"/>
                </a:lnTo>
                <a:lnTo>
                  <a:pt x="29" y="6299"/>
                </a:lnTo>
                <a:lnTo>
                  <a:pt x="31" y="6299"/>
                </a:lnTo>
                <a:lnTo>
                  <a:pt x="31" y="6221"/>
                </a:lnTo>
                <a:lnTo>
                  <a:pt x="33" y="6221"/>
                </a:lnTo>
                <a:lnTo>
                  <a:pt x="33" y="6143"/>
                </a:lnTo>
                <a:lnTo>
                  <a:pt x="35" y="6143"/>
                </a:lnTo>
                <a:lnTo>
                  <a:pt x="35" y="6066"/>
                </a:lnTo>
                <a:lnTo>
                  <a:pt x="37" y="6066"/>
                </a:lnTo>
                <a:lnTo>
                  <a:pt x="37" y="5988"/>
                </a:lnTo>
                <a:lnTo>
                  <a:pt x="39" y="5988"/>
                </a:lnTo>
                <a:lnTo>
                  <a:pt x="39" y="5910"/>
                </a:lnTo>
                <a:lnTo>
                  <a:pt x="41" y="5910"/>
                </a:lnTo>
                <a:lnTo>
                  <a:pt x="41" y="5832"/>
                </a:lnTo>
                <a:lnTo>
                  <a:pt x="43" y="5832"/>
                </a:lnTo>
                <a:lnTo>
                  <a:pt x="43" y="5754"/>
                </a:lnTo>
                <a:lnTo>
                  <a:pt x="45" y="5754"/>
                </a:lnTo>
                <a:lnTo>
                  <a:pt x="45" y="5677"/>
                </a:lnTo>
                <a:lnTo>
                  <a:pt x="48" y="5677"/>
                </a:lnTo>
                <a:lnTo>
                  <a:pt x="48" y="5599"/>
                </a:lnTo>
                <a:lnTo>
                  <a:pt x="50" y="5599"/>
                </a:lnTo>
                <a:lnTo>
                  <a:pt x="50" y="5521"/>
                </a:lnTo>
                <a:lnTo>
                  <a:pt x="52" y="5521"/>
                </a:lnTo>
                <a:lnTo>
                  <a:pt x="52" y="5443"/>
                </a:lnTo>
                <a:lnTo>
                  <a:pt x="55" y="5443"/>
                </a:lnTo>
                <a:lnTo>
                  <a:pt x="55" y="5366"/>
                </a:lnTo>
                <a:lnTo>
                  <a:pt x="57" y="5366"/>
                </a:lnTo>
                <a:lnTo>
                  <a:pt x="57" y="5288"/>
                </a:lnTo>
                <a:lnTo>
                  <a:pt x="59" y="5288"/>
                </a:lnTo>
                <a:lnTo>
                  <a:pt x="59" y="5210"/>
                </a:lnTo>
                <a:lnTo>
                  <a:pt x="62" y="5210"/>
                </a:lnTo>
                <a:lnTo>
                  <a:pt x="62" y="5132"/>
                </a:lnTo>
                <a:lnTo>
                  <a:pt x="64" y="5132"/>
                </a:lnTo>
                <a:lnTo>
                  <a:pt x="64" y="5055"/>
                </a:lnTo>
                <a:lnTo>
                  <a:pt x="67" y="5055"/>
                </a:lnTo>
                <a:lnTo>
                  <a:pt x="67" y="4977"/>
                </a:lnTo>
                <a:lnTo>
                  <a:pt x="69" y="4977"/>
                </a:lnTo>
                <a:lnTo>
                  <a:pt x="69" y="4899"/>
                </a:lnTo>
                <a:lnTo>
                  <a:pt x="72" y="4899"/>
                </a:lnTo>
                <a:lnTo>
                  <a:pt x="72" y="4821"/>
                </a:lnTo>
                <a:lnTo>
                  <a:pt x="75" y="4821"/>
                </a:lnTo>
                <a:lnTo>
                  <a:pt x="75" y="4743"/>
                </a:lnTo>
                <a:lnTo>
                  <a:pt x="77" y="4743"/>
                </a:lnTo>
                <a:lnTo>
                  <a:pt x="77" y="4666"/>
                </a:lnTo>
                <a:lnTo>
                  <a:pt x="80" y="4666"/>
                </a:lnTo>
                <a:lnTo>
                  <a:pt x="80" y="4588"/>
                </a:lnTo>
                <a:lnTo>
                  <a:pt x="83" y="4588"/>
                </a:lnTo>
                <a:lnTo>
                  <a:pt x="83" y="4510"/>
                </a:lnTo>
                <a:lnTo>
                  <a:pt x="86" y="4510"/>
                </a:lnTo>
                <a:lnTo>
                  <a:pt x="86" y="4432"/>
                </a:lnTo>
                <a:lnTo>
                  <a:pt x="89" y="4432"/>
                </a:lnTo>
                <a:lnTo>
                  <a:pt x="89" y="4355"/>
                </a:lnTo>
                <a:lnTo>
                  <a:pt x="92" y="4355"/>
                </a:lnTo>
                <a:lnTo>
                  <a:pt x="92" y="4277"/>
                </a:lnTo>
                <a:lnTo>
                  <a:pt x="95" y="4277"/>
                </a:lnTo>
                <a:lnTo>
                  <a:pt x="95" y="4199"/>
                </a:lnTo>
                <a:lnTo>
                  <a:pt x="98" y="4199"/>
                </a:lnTo>
                <a:lnTo>
                  <a:pt x="98" y="4121"/>
                </a:lnTo>
                <a:lnTo>
                  <a:pt x="101" y="4121"/>
                </a:lnTo>
                <a:lnTo>
                  <a:pt x="101" y="4044"/>
                </a:lnTo>
                <a:lnTo>
                  <a:pt x="105" y="4044"/>
                </a:lnTo>
                <a:lnTo>
                  <a:pt x="105" y="3966"/>
                </a:lnTo>
                <a:lnTo>
                  <a:pt x="108" y="3966"/>
                </a:lnTo>
                <a:lnTo>
                  <a:pt x="108" y="3888"/>
                </a:lnTo>
                <a:lnTo>
                  <a:pt x="111" y="3888"/>
                </a:lnTo>
                <a:lnTo>
                  <a:pt x="111" y="3810"/>
                </a:lnTo>
                <a:lnTo>
                  <a:pt x="115" y="3810"/>
                </a:lnTo>
                <a:lnTo>
                  <a:pt x="115" y="3732"/>
                </a:lnTo>
                <a:lnTo>
                  <a:pt x="118" y="3732"/>
                </a:lnTo>
                <a:lnTo>
                  <a:pt x="118" y="3655"/>
                </a:lnTo>
                <a:lnTo>
                  <a:pt x="122" y="3655"/>
                </a:lnTo>
                <a:lnTo>
                  <a:pt x="122" y="3577"/>
                </a:lnTo>
                <a:lnTo>
                  <a:pt x="126" y="3577"/>
                </a:lnTo>
                <a:lnTo>
                  <a:pt x="126" y="3499"/>
                </a:lnTo>
                <a:lnTo>
                  <a:pt x="130" y="3499"/>
                </a:lnTo>
                <a:lnTo>
                  <a:pt x="130" y="3421"/>
                </a:lnTo>
                <a:lnTo>
                  <a:pt x="134" y="3421"/>
                </a:lnTo>
                <a:lnTo>
                  <a:pt x="134" y="3344"/>
                </a:lnTo>
                <a:lnTo>
                  <a:pt x="137" y="3344"/>
                </a:lnTo>
                <a:lnTo>
                  <a:pt x="137" y="3266"/>
                </a:lnTo>
                <a:lnTo>
                  <a:pt x="142" y="3266"/>
                </a:lnTo>
                <a:lnTo>
                  <a:pt x="142" y="3188"/>
                </a:lnTo>
                <a:lnTo>
                  <a:pt x="146" y="3188"/>
                </a:lnTo>
                <a:lnTo>
                  <a:pt x="146" y="3110"/>
                </a:lnTo>
                <a:lnTo>
                  <a:pt x="150" y="3110"/>
                </a:lnTo>
                <a:lnTo>
                  <a:pt x="150" y="3033"/>
                </a:lnTo>
                <a:lnTo>
                  <a:pt x="155" y="3033"/>
                </a:lnTo>
                <a:lnTo>
                  <a:pt x="155" y="2955"/>
                </a:lnTo>
                <a:lnTo>
                  <a:pt x="159" y="2955"/>
                </a:lnTo>
                <a:lnTo>
                  <a:pt x="159" y="2877"/>
                </a:lnTo>
                <a:lnTo>
                  <a:pt x="164" y="2877"/>
                </a:lnTo>
                <a:lnTo>
                  <a:pt x="164" y="2799"/>
                </a:lnTo>
                <a:lnTo>
                  <a:pt x="169" y="2799"/>
                </a:lnTo>
                <a:lnTo>
                  <a:pt x="169" y="2721"/>
                </a:lnTo>
                <a:lnTo>
                  <a:pt x="174" y="2721"/>
                </a:lnTo>
                <a:lnTo>
                  <a:pt x="174" y="2644"/>
                </a:lnTo>
                <a:lnTo>
                  <a:pt x="179" y="2644"/>
                </a:lnTo>
                <a:lnTo>
                  <a:pt x="179" y="2566"/>
                </a:lnTo>
                <a:lnTo>
                  <a:pt x="184" y="2566"/>
                </a:lnTo>
                <a:lnTo>
                  <a:pt x="184" y="2488"/>
                </a:lnTo>
                <a:lnTo>
                  <a:pt x="190" y="2488"/>
                </a:lnTo>
                <a:lnTo>
                  <a:pt x="190" y="2410"/>
                </a:lnTo>
                <a:lnTo>
                  <a:pt x="196" y="2410"/>
                </a:lnTo>
                <a:lnTo>
                  <a:pt x="196" y="2333"/>
                </a:lnTo>
                <a:lnTo>
                  <a:pt x="202" y="2333"/>
                </a:lnTo>
                <a:lnTo>
                  <a:pt x="202" y="2255"/>
                </a:lnTo>
                <a:lnTo>
                  <a:pt x="208" y="2255"/>
                </a:lnTo>
                <a:lnTo>
                  <a:pt x="208" y="2177"/>
                </a:lnTo>
                <a:lnTo>
                  <a:pt x="214" y="2177"/>
                </a:lnTo>
                <a:lnTo>
                  <a:pt x="214" y="2099"/>
                </a:lnTo>
                <a:lnTo>
                  <a:pt x="220" y="2099"/>
                </a:lnTo>
                <a:lnTo>
                  <a:pt x="220" y="2022"/>
                </a:lnTo>
                <a:lnTo>
                  <a:pt x="227" y="2022"/>
                </a:lnTo>
                <a:lnTo>
                  <a:pt x="227" y="1944"/>
                </a:lnTo>
                <a:lnTo>
                  <a:pt x="235" y="1944"/>
                </a:lnTo>
                <a:lnTo>
                  <a:pt x="235" y="1866"/>
                </a:lnTo>
                <a:lnTo>
                  <a:pt x="242" y="1866"/>
                </a:lnTo>
                <a:lnTo>
                  <a:pt x="242" y="1788"/>
                </a:lnTo>
                <a:lnTo>
                  <a:pt x="250" y="1788"/>
                </a:lnTo>
                <a:lnTo>
                  <a:pt x="250" y="1710"/>
                </a:lnTo>
                <a:lnTo>
                  <a:pt x="258" y="1710"/>
                </a:lnTo>
                <a:lnTo>
                  <a:pt x="258" y="1633"/>
                </a:lnTo>
                <a:lnTo>
                  <a:pt x="267" y="1633"/>
                </a:lnTo>
                <a:lnTo>
                  <a:pt x="267" y="1555"/>
                </a:lnTo>
                <a:lnTo>
                  <a:pt x="276" y="1555"/>
                </a:lnTo>
                <a:lnTo>
                  <a:pt x="276" y="1477"/>
                </a:lnTo>
                <a:lnTo>
                  <a:pt x="285" y="1477"/>
                </a:lnTo>
                <a:lnTo>
                  <a:pt x="285" y="1399"/>
                </a:lnTo>
                <a:lnTo>
                  <a:pt x="296" y="1399"/>
                </a:lnTo>
                <a:lnTo>
                  <a:pt x="296" y="1322"/>
                </a:lnTo>
                <a:lnTo>
                  <a:pt x="306" y="1322"/>
                </a:lnTo>
                <a:lnTo>
                  <a:pt x="306" y="1244"/>
                </a:lnTo>
                <a:lnTo>
                  <a:pt x="317" y="1244"/>
                </a:lnTo>
                <a:lnTo>
                  <a:pt x="317" y="1166"/>
                </a:lnTo>
                <a:lnTo>
                  <a:pt x="329" y="1166"/>
                </a:lnTo>
                <a:lnTo>
                  <a:pt x="329" y="1088"/>
                </a:lnTo>
                <a:lnTo>
                  <a:pt x="343" y="1088"/>
                </a:lnTo>
                <a:lnTo>
                  <a:pt x="343" y="1011"/>
                </a:lnTo>
                <a:lnTo>
                  <a:pt x="356" y="1011"/>
                </a:lnTo>
                <a:lnTo>
                  <a:pt x="356" y="933"/>
                </a:lnTo>
                <a:lnTo>
                  <a:pt x="372" y="933"/>
                </a:lnTo>
                <a:lnTo>
                  <a:pt x="372" y="855"/>
                </a:lnTo>
                <a:lnTo>
                  <a:pt x="388" y="855"/>
                </a:lnTo>
                <a:lnTo>
                  <a:pt x="388" y="777"/>
                </a:lnTo>
                <a:lnTo>
                  <a:pt x="406" y="777"/>
                </a:lnTo>
                <a:lnTo>
                  <a:pt x="406" y="699"/>
                </a:lnTo>
                <a:lnTo>
                  <a:pt x="426" y="699"/>
                </a:lnTo>
                <a:lnTo>
                  <a:pt x="426" y="622"/>
                </a:lnTo>
                <a:lnTo>
                  <a:pt x="447" y="622"/>
                </a:lnTo>
                <a:lnTo>
                  <a:pt x="447" y="544"/>
                </a:lnTo>
                <a:lnTo>
                  <a:pt x="472" y="544"/>
                </a:lnTo>
                <a:lnTo>
                  <a:pt x="472" y="466"/>
                </a:lnTo>
                <a:lnTo>
                  <a:pt x="500" y="466"/>
                </a:lnTo>
                <a:lnTo>
                  <a:pt x="500" y="388"/>
                </a:lnTo>
                <a:lnTo>
                  <a:pt x="533" y="388"/>
                </a:lnTo>
                <a:lnTo>
                  <a:pt x="533" y="311"/>
                </a:lnTo>
                <a:lnTo>
                  <a:pt x="573" y="311"/>
                </a:lnTo>
                <a:lnTo>
                  <a:pt x="573" y="233"/>
                </a:lnTo>
                <a:lnTo>
                  <a:pt x="622" y="233"/>
                </a:lnTo>
                <a:lnTo>
                  <a:pt x="622" y="155"/>
                </a:lnTo>
                <a:lnTo>
                  <a:pt x="689" y="155"/>
                </a:lnTo>
                <a:lnTo>
                  <a:pt x="689" y="77"/>
                </a:lnTo>
                <a:lnTo>
                  <a:pt x="797" y="77"/>
                </a:lnTo>
                <a:lnTo>
                  <a:pt x="797" y="0"/>
                </a:lnTo>
                <a:lnTo>
                  <a:pt x="5811" y="0"/>
                </a:lnTo>
                <a:lnTo>
                  <a:pt x="5811" y="77"/>
                </a:lnTo>
                <a:lnTo>
                  <a:pt x="1694" y="77"/>
                </a:lnTo>
                <a:lnTo>
                  <a:pt x="1694" y="155"/>
                </a:lnTo>
                <a:lnTo>
                  <a:pt x="1137" y="155"/>
                </a:lnTo>
                <a:lnTo>
                  <a:pt x="1137" y="233"/>
                </a:lnTo>
                <a:lnTo>
                  <a:pt x="922" y="233"/>
                </a:lnTo>
                <a:lnTo>
                  <a:pt x="922" y="311"/>
                </a:lnTo>
                <a:lnTo>
                  <a:pt x="800" y="311"/>
                </a:lnTo>
                <a:lnTo>
                  <a:pt x="800" y="388"/>
                </a:lnTo>
                <a:lnTo>
                  <a:pt x="718" y="388"/>
                </a:lnTo>
                <a:lnTo>
                  <a:pt x="718" y="466"/>
                </a:lnTo>
                <a:lnTo>
                  <a:pt x="656" y="466"/>
                </a:lnTo>
                <a:lnTo>
                  <a:pt x="656" y="544"/>
                </a:lnTo>
                <a:lnTo>
                  <a:pt x="607" y="544"/>
                </a:lnTo>
                <a:lnTo>
                  <a:pt x="607" y="622"/>
                </a:lnTo>
                <a:lnTo>
                  <a:pt x="567" y="622"/>
                </a:lnTo>
                <a:lnTo>
                  <a:pt x="567" y="699"/>
                </a:lnTo>
                <a:lnTo>
                  <a:pt x="532" y="699"/>
                </a:lnTo>
                <a:lnTo>
                  <a:pt x="532" y="777"/>
                </a:lnTo>
                <a:lnTo>
                  <a:pt x="503" y="777"/>
                </a:lnTo>
                <a:lnTo>
                  <a:pt x="503" y="855"/>
                </a:lnTo>
                <a:lnTo>
                  <a:pt x="476" y="855"/>
                </a:lnTo>
                <a:lnTo>
                  <a:pt x="476" y="933"/>
                </a:lnTo>
                <a:lnTo>
                  <a:pt x="454" y="933"/>
                </a:lnTo>
                <a:lnTo>
                  <a:pt x="454" y="1011"/>
                </a:lnTo>
                <a:lnTo>
                  <a:pt x="432" y="1011"/>
                </a:lnTo>
                <a:lnTo>
                  <a:pt x="432" y="1088"/>
                </a:lnTo>
                <a:lnTo>
                  <a:pt x="413" y="1088"/>
                </a:lnTo>
                <a:lnTo>
                  <a:pt x="413" y="1166"/>
                </a:lnTo>
                <a:lnTo>
                  <a:pt x="397" y="1166"/>
                </a:lnTo>
                <a:lnTo>
                  <a:pt x="397" y="1244"/>
                </a:lnTo>
                <a:lnTo>
                  <a:pt x="380" y="1244"/>
                </a:lnTo>
                <a:lnTo>
                  <a:pt x="380" y="1322"/>
                </a:lnTo>
                <a:lnTo>
                  <a:pt x="366" y="1322"/>
                </a:lnTo>
                <a:lnTo>
                  <a:pt x="366" y="1399"/>
                </a:lnTo>
                <a:lnTo>
                  <a:pt x="351" y="1399"/>
                </a:lnTo>
                <a:lnTo>
                  <a:pt x="351" y="1477"/>
                </a:lnTo>
                <a:lnTo>
                  <a:pt x="338" y="1477"/>
                </a:lnTo>
                <a:lnTo>
                  <a:pt x="338" y="1555"/>
                </a:lnTo>
                <a:lnTo>
                  <a:pt x="326" y="1555"/>
                </a:lnTo>
                <a:lnTo>
                  <a:pt x="326" y="1633"/>
                </a:lnTo>
                <a:lnTo>
                  <a:pt x="315" y="1633"/>
                </a:lnTo>
                <a:lnTo>
                  <a:pt x="315" y="1710"/>
                </a:lnTo>
                <a:lnTo>
                  <a:pt x="304" y="1710"/>
                </a:lnTo>
                <a:lnTo>
                  <a:pt x="304" y="1788"/>
                </a:lnTo>
                <a:lnTo>
                  <a:pt x="294" y="1788"/>
                </a:lnTo>
                <a:lnTo>
                  <a:pt x="294" y="1866"/>
                </a:lnTo>
                <a:lnTo>
                  <a:pt x="284" y="1866"/>
                </a:lnTo>
                <a:lnTo>
                  <a:pt x="284" y="1944"/>
                </a:lnTo>
                <a:lnTo>
                  <a:pt x="275" y="1944"/>
                </a:lnTo>
                <a:lnTo>
                  <a:pt x="275" y="2022"/>
                </a:lnTo>
                <a:lnTo>
                  <a:pt x="267" y="2022"/>
                </a:lnTo>
                <a:lnTo>
                  <a:pt x="267" y="2099"/>
                </a:lnTo>
                <a:lnTo>
                  <a:pt x="258" y="2099"/>
                </a:lnTo>
                <a:lnTo>
                  <a:pt x="258" y="2177"/>
                </a:lnTo>
                <a:lnTo>
                  <a:pt x="250" y="2177"/>
                </a:lnTo>
                <a:lnTo>
                  <a:pt x="250" y="2255"/>
                </a:lnTo>
                <a:lnTo>
                  <a:pt x="242" y="2255"/>
                </a:lnTo>
                <a:lnTo>
                  <a:pt x="242" y="2333"/>
                </a:lnTo>
                <a:lnTo>
                  <a:pt x="235" y="2333"/>
                </a:lnTo>
                <a:lnTo>
                  <a:pt x="235" y="2410"/>
                </a:lnTo>
                <a:lnTo>
                  <a:pt x="228" y="2410"/>
                </a:lnTo>
                <a:lnTo>
                  <a:pt x="228" y="2488"/>
                </a:lnTo>
                <a:lnTo>
                  <a:pt x="221" y="2488"/>
                </a:lnTo>
                <a:lnTo>
                  <a:pt x="221" y="2566"/>
                </a:lnTo>
                <a:lnTo>
                  <a:pt x="215" y="2566"/>
                </a:lnTo>
                <a:lnTo>
                  <a:pt x="215" y="2644"/>
                </a:lnTo>
                <a:lnTo>
                  <a:pt x="209" y="2644"/>
                </a:lnTo>
                <a:lnTo>
                  <a:pt x="209" y="2721"/>
                </a:lnTo>
                <a:lnTo>
                  <a:pt x="202" y="2721"/>
                </a:lnTo>
                <a:lnTo>
                  <a:pt x="202" y="2799"/>
                </a:lnTo>
                <a:lnTo>
                  <a:pt x="196" y="2799"/>
                </a:lnTo>
                <a:lnTo>
                  <a:pt x="196" y="2877"/>
                </a:lnTo>
                <a:lnTo>
                  <a:pt x="191" y="2877"/>
                </a:lnTo>
                <a:lnTo>
                  <a:pt x="191" y="2955"/>
                </a:lnTo>
                <a:lnTo>
                  <a:pt x="185" y="2955"/>
                </a:lnTo>
                <a:lnTo>
                  <a:pt x="185" y="3033"/>
                </a:lnTo>
                <a:lnTo>
                  <a:pt x="180" y="3033"/>
                </a:lnTo>
                <a:lnTo>
                  <a:pt x="180" y="3110"/>
                </a:lnTo>
                <a:lnTo>
                  <a:pt x="175" y="3110"/>
                </a:lnTo>
                <a:lnTo>
                  <a:pt x="175" y="3188"/>
                </a:lnTo>
                <a:lnTo>
                  <a:pt x="170" y="3188"/>
                </a:lnTo>
                <a:lnTo>
                  <a:pt x="170" y="3266"/>
                </a:lnTo>
                <a:lnTo>
                  <a:pt x="165" y="3266"/>
                </a:lnTo>
                <a:lnTo>
                  <a:pt x="165" y="3344"/>
                </a:lnTo>
                <a:lnTo>
                  <a:pt x="160" y="3344"/>
                </a:lnTo>
                <a:lnTo>
                  <a:pt x="160" y="3421"/>
                </a:lnTo>
                <a:lnTo>
                  <a:pt x="156" y="3421"/>
                </a:lnTo>
                <a:lnTo>
                  <a:pt x="156" y="3499"/>
                </a:lnTo>
                <a:lnTo>
                  <a:pt x="151" y="3499"/>
                </a:lnTo>
                <a:lnTo>
                  <a:pt x="151" y="3577"/>
                </a:lnTo>
                <a:lnTo>
                  <a:pt x="147" y="3577"/>
                </a:lnTo>
                <a:lnTo>
                  <a:pt x="147" y="3655"/>
                </a:lnTo>
                <a:lnTo>
                  <a:pt x="142" y="3655"/>
                </a:lnTo>
                <a:lnTo>
                  <a:pt x="142" y="3732"/>
                </a:lnTo>
                <a:lnTo>
                  <a:pt x="138" y="3732"/>
                </a:lnTo>
                <a:lnTo>
                  <a:pt x="138" y="3810"/>
                </a:lnTo>
                <a:lnTo>
                  <a:pt x="134" y="3810"/>
                </a:lnTo>
                <a:lnTo>
                  <a:pt x="134" y="3888"/>
                </a:lnTo>
                <a:lnTo>
                  <a:pt x="130" y="3888"/>
                </a:lnTo>
                <a:lnTo>
                  <a:pt x="130" y="3966"/>
                </a:lnTo>
                <a:lnTo>
                  <a:pt x="126" y="3966"/>
                </a:lnTo>
                <a:lnTo>
                  <a:pt x="126" y="4044"/>
                </a:lnTo>
                <a:lnTo>
                  <a:pt x="123" y="4044"/>
                </a:lnTo>
                <a:lnTo>
                  <a:pt x="123" y="4121"/>
                </a:lnTo>
                <a:lnTo>
                  <a:pt x="119" y="4121"/>
                </a:lnTo>
                <a:lnTo>
                  <a:pt x="119" y="4199"/>
                </a:lnTo>
                <a:lnTo>
                  <a:pt x="115" y="4199"/>
                </a:lnTo>
                <a:lnTo>
                  <a:pt x="115" y="4277"/>
                </a:lnTo>
                <a:lnTo>
                  <a:pt x="112" y="4277"/>
                </a:lnTo>
                <a:lnTo>
                  <a:pt x="112" y="4355"/>
                </a:lnTo>
                <a:lnTo>
                  <a:pt x="108" y="4355"/>
                </a:lnTo>
                <a:lnTo>
                  <a:pt x="108" y="4432"/>
                </a:lnTo>
                <a:lnTo>
                  <a:pt x="105" y="4432"/>
                </a:lnTo>
                <a:lnTo>
                  <a:pt x="105" y="4510"/>
                </a:lnTo>
                <a:lnTo>
                  <a:pt x="101" y="4510"/>
                </a:lnTo>
                <a:lnTo>
                  <a:pt x="101" y="4588"/>
                </a:lnTo>
                <a:lnTo>
                  <a:pt x="98" y="4588"/>
                </a:lnTo>
                <a:lnTo>
                  <a:pt x="98" y="4666"/>
                </a:lnTo>
                <a:lnTo>
                  <a:pt x="95" y="4666"/>
                </a:lnTo>
                <a:lnTo>
                  <a:pt x="95" y="4743"/>
                </a:lnTo>
                <a:lnTo>
                  <a:pt x="92" y="4743"/>
                </a:lnTo>
                <a:lnTo>
                  <a:pt x="92" y="4821"/>
                </a:lnTo>
                <a:lnTo>
                  <a:pt x="89" y="4821"/>
                </a:lnTo>
                <a:lnTo>
                  <a:pt x="89" y="4899"/>
                </a:lnTo>
                <a:lnTo>
                  <a:pt x="86" y="4899"/>
                </a:lnTo>
                <a:lnTo>
                  <a:pt x="86" y="4977"/>
                </a:lnTo>
                <a:lnTo>
                  <a:pt x="83" y="4977"/>
                </a:lnTo>
                <a:lnTo>
                  <a:pt x="83" y="5055"/>
                </a:lnTo>
                <a:lnTo>
                  <a:pt x="80" y="5055"/>
                </a:lnTo>
                <a:lnTo>
                  <a:pt x="80" y="5132"/>
                </a:lnTo>
                <a:lnTo>
                  <a:pt x="77" y="5132"/>
                </a:lnTo>
                <a:lnTo>
                  <a:pt x="77" y="5210"/>
                </a:lnTo>
                <a:lnTo>
                  <a:pt x="74" y="5210"/>
                </a:lnTo>
                <a:lnTo>
                  <a:pt x="74" y="5288"/>
                </a:lnTo>
                <a:lnTo>
                  <a:pt x="71" y="5288"/>
                </a:lnTo>
                <a:lnTo>
                  <a:pt x="71" y="5366"/>
                </a:lnTo>
                <a:lnTo>
                  <a:pt x="69" y="5366"/>
                </a:lnTo>
                <a:lnTo>
                  <a:pt x="69" y="5443"/>
                </a:lnTo>
                <a:lnTo>
                  <a:pt x="66" y="5443"/>
                </a:lnTo>
                <a:lnTo>
                  <a:pt x="66" y="5521"/>
                </a:lnTo>
                <a:lnTo>
                  <a:pt x="63" y="5521"/>
                </a:lnTo>
                <a:lnTo>
                  <a:pt x="63" y="5599"/>
                </a:lnTo>
                <a:lnTo>
                  <a:pt x="61" y="5599"/>
                </a:lnTo>
                <a:lnTo>
                  <a:pt x="61" y="5677"/>
                </a:lnTo>
                <a:lnTo>
                  <a:pt x="58" y="5677"/>
                </a:lnTo>
                <a:lnTo>
                  <a:pt x="58" y="5754"/>
                </a:lnTo>
                <a:lnTo>
                  <a:pt x="56" y="5754"/>
                </a:lnTo>
                <a:lnTo>
                  <a:pt x="56" y="5832"/>
                </a:lnTo>
                <a:lnTo>
                  <a:pt x="53" y="5832"/>
                </a:lnTo>
                <a:lnTo>
                  <a:pt x="53" y="5910"/>
                </a:lnTo>
                <a:lnTo>
                  <a:pt x="51" y="5910"/>
                </a:lnTo>
                <a:lnTo>
                  <a:pt x="51" y="5988"/>
                </a:lnTo>
                <a:lnTo>
                  <a:pt x="49" y="5988"/>
                </a:lnTo>
                <a:lnTo>
                  <a:pt x="49" y="6066"/>
                </a:lnTo>
                <a:lnTo>
                  <a:pt x="46" y="6066"/>
                </a:lnTo>
                <a:lnTo>
                  <a:pt x="46" y="6143"/>
                </a:lnTo>
                <a:lnTo>
                  <a:pt x="44" y="6143"/>
                </a:lnTo>
                <a:lnTo>
                  <a:pt x="44" y="6221"/>
                </a:lnTo>
                <a:lnTo>
                  <a:pt x="42" y="6221"/>
                </a:lnTo>
                <a:lnTo>
                  <a:pt x="42" y="6299"/>
                </a:lnTo>
                <a:lnTo>
                  <a:pt x="39" y="6299"/>
                </a:lnTo>
                <a:lnTo>
                  <a:pt x="39" y="6377"/>
                </a:lnTo>
                <a:lnTo>
                  <a:pt x="37" y="6377"/>
                </a:lnTo>
                <a:lnTo>
                  <a:pt x="37" y="6454"/>
                </a:lnTo>
                <a:lnTo>
                  <a:pt x="35" y="6454"/>
                </a:lnTo>
                <a:lnTo>
                  <a:pt x="35" y="6532"/>
                </a:lnTo>
                <a:lnTo>
                  <a:pt x="33" y="6532"/>
                </a:lnTo>
                <a:lnTo>
                  <a:pt x="33" y="6610"/>
                </a:lnTo>
                <a:lnTo>
                  <a:pt x="31" y="6610"/>
                </a:lnTo>
                <a:lnTo>
                  <a:pt x="31" y="6688"/>
                </a:lnTo>
                <a:lnTo>
                  <a:pt x="29" y="6688"/>
                </a:lnTo>
                <a:lnTo>
                  <a:pt x="29" y="6765"/>
                </a:lnTo>
                <a:lnTo>
                  <a:pt x="27" y="6765"/>
                </a:lnTo>
                <a:lnTo>
                  <a:pt x="27" y="6843"/>
                </a:lnTo>
                <a:lnTo>
                  <a:pt x="25" y="6843"/>
                </a:lnTo>
                <a:lnTo>
                  <a:pt x="25" y="6921"/>
                </a:lnTo>
                <a:lnTo>
                  <a:pt x="23" y="6921"/>
                </a:lnTo>
                <a:lnTo>
                  <a:pt x="23" y="6999"/>
                </a:lnTo>
                <a:lnTo>
                  <a:pt x="21" y="6999"/>
                </a:lnTo>
                <a:lnTo>
                  <a:pt x="21" y="7077"/>
                </a:lnTo>
                <a:lnTo>
                  <a:pt x="19" y="7077"/>
                </a:lnTo>
                <a:lnTo>
                  <a:pt x="19" y="7154"/>
                </a:lnTo>
                <a:lnTo>
                  <a:pt x="17" y="7154"/>
                </a:lnTo>
                <a:lnTo>
                  <a:pt x="17" y="7232"/>
                </a:lnTo>
                <a:lnTo>
                  <a:pt x="15" y="7232"/>
                </a:lnTo>
                <a:lnTo>
                  <a:pt x="15" y="7310"/>
                </a:lnTo>
                <a:lnTo>
                  <a:pt x="13" y="7310"/>
                </a:lnTo>
                <a:lnTo>
                  <a:pt x="13" y="7388"/>
                </a:lnTo>
                <a:lnTo>
                  <a:pt x="11" y="7388"/>
                </a:lnTo>
                <a:lnTo>
                  <a:pt x="11" y="7465"/>
                </a:lnTo>
                <a:lnTo>
                  <a:pt x="9" y="7465"/>
                </a:lnTo>
                <a:lnTo>
                  <a:pt x="9" y="7543"/>
                </a:lnTo>
                <a:lnTo>
                  <a:pt x="7" y="7543"/>
                </a:lnTo>
                <a:lnTo>
                  <a:pt x="7" y="7621"/>
                </a:lnTo>
                <a:lnTo>
                  <a:pt x="6" y="7621"/>
                </a:lnTo>
                <a:lnTo>
                  <a:pt x="6" y="7699"/>
                </a:lnTo>
                <a:lnTo>
                  <a:pt x="4" y="7699"/>
                </a:lnTo>
                <a:lnTo>
                  <a:pt x="4" y="7777"/>
                </a:lnTo>
                <a:lnTo>
                  <a:pt x="0" y="7777"/>
                </a:lnTo>
              </a:path>
            </a:pathLst>
          </a:custGeom>
          <a:solidFill>
            <a:srgbClr val="3366FF"/>
          </a:solidFill>
          <a:ln w="3175">
            <a:solidFill>
              <a:srgbClr val="0000FF"/>
            </a:solidFill>
            <a:round/>
            <a:headEnd/>
            <a:tailEnd/>
          </a:ln>
        </p:spPr>
        <p:txBody>
          <a:bodyPr/>
          <a:lstStyle/>
          <a:p>
            <a:endParaRPr lang="en-US"/>
          </a:p>
        </p:txBody>
      </p:sp>
      <p:sp>
        <p:nvSpPr>
          <p:cNvPr id="265252" name="Text Box 53"/>
          <p:cNvSpPr txBox="1">
            <a:spLocks noChangeArrowheads="1"/>
          </p:cNvSpPr>
          <p:nvPr/>
        </p:nvSpPr>
        <p:spPr bwMode="auto">
          <a:xfrm>
            <a:off x="3192463" y="4357688"/>
            <a:ext cx="5341937"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ctr" eaLnBrk="1" hangingPunct="1"/>
            <a:r>
              <a:rPr lang="en-US" altLang="en-US" sz="2800">
                <a:latin typeface="Times New Roman" panose="02020603050405020304" pitchFamily="18" charset="0"/>
              </a:rPr>
              <a:t>No assumptions about dependencies</a:t>
            </a:r>
          </a:p>
        </p:txBody>
      </p:sp>
      <p:sp>
        <p:nvSpPr>
          <p:cNvPr id="265253" name="Text Box 54"/>
          <p:cNvSpPr txBox="1">
            <a:spLocks noChangeArrowheads="1"/>
          </p:cNvSpPr>
          <p:nvPr/>
        </p:nvSpPr>
        <p:spPr bwMode="auto">
          <a:xfrm>
            <a:off x="3154363" y="3886200"/>
            <a:ext cx="5183187"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ctr" eaLnBrk="1" hangingPunct="1"/>
            <a:r>
              <a:rPr lang="en-US" altLang="en-US" sz="2800">
                <a:solidFill>
                  <a:srgbClr val="3366FF"/>
                </a:solidFill>
                <a:latin typeface="Times New Roman" panose="02020603050405020304" pitchFamily="18" charset="0"/>
              </a:rPr>
              <a:t>All variables mutually independent</a:t>
            </a:r>
          </a:p>
        </p:txBody>
      </p:sp>
      <p:sp>
        <p:nvSpPr>
          <p:cNvPr id="55" name="TextBox 54"/>
          <p:cNvSpPr txBox="1"/>
          <p:nvPr/>
        </p:nvSpPr>
        <p:spPr>
          <a:xfrm>
            <a:off x="2335213" y="2017713"/>
            <a:ext cx="6580187" cy="954087"/>
          </a:xfrm>
          <a:prstGeom prst="rect">
            <a:avLst/>
          </a:prstGeom>
          <a:noFill/>
        </p:spPr>
        <p:txBody>
          <a:bodyPr wrap="none">
            <a:spAutoFit/>
          </a:bodyPr>
          <a:lstStyle/>
          <a:p>
            <a:pPr>
              <a:defRPr/>
            </a:pPr>
            <a:r>
              <a:rPr lang="en-US" sz="2800" dirty="0">
                <a:solidFill>
                  <a:srgbClr val="009900"/>
                </a:solidFill>
                <a:latin typeface="+mn-lt"/>
              </a:rPr>
              <a:t>If threshold is 2, assumption doesn’t matter</a:t>
            </a:r>
          </a:p>
          <a:p>
            <a:pPr>
              <a:defRPr/>
            </a:pPr>
            <a:r>
              <a:rPr lang="en-US" sz="2800" dirty="0">
                <a:solidFill>
                  <a:srgbClr val="009900"/>
                </a:solidFill>
                <a:latin typeface="+mn-lt"/>
              </a:rPr>
              <a:t>If threshold is 0.2,  assumption matters a lot</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5" grpId="0"/>
    </p:bldLst>
  </p:timing>
</p:sld>
</file>

<file path=ppt/slides/slide2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42" name="Rectangle 2"/>
          <p:cNvSpPr>
            <a:spLocks noGrp="1" noChangeArrowheads="1"/>
          </p:cNvSpPr>
          <p:nvPr>
            <p:ph type="title"/>
          </p:nvPr>
        </p:nvSpPr>
        <p:spPr>
          <a:xfrm>
            <a:off x="304800" y="609600"/>
            <a:ext cx="8534400" cy="1143000"/>
          </a:xfrm>
        </p:spPr>
        <p:txBody>
          <a:bodyPr/>
          <a:lstStyle/>
          <a:p>
            <a:pPr eaLnBrk="1" hangingPunct="1"/>
            <a:r>
              <a:rPr lang="en-US" altLang="en-US"/>
              <a:t>Uncertainty about dependence</a:t>
            </a:r>
          </a:p>
        </p:txBody>
      </p:sp>
      <p:sp>
        <p:nvSpPr>
          <p:cNvPr id="266243" name="Rectangle 3"/>
          <p:cNvSpPr>
            <a:spLocks noGrp="1" noChangeArrowheads="1"/>
          </p:cNvSpPr>
          <p:nvPr>
            <p:ph type="body" idx="1"/>
          </p:nvPr>
        </p:nvSpPr>
        <p:spPr>
          <a:xfrm>
            <a:off x="533400" y="2438400"/>
            <a:ext cx="8305800" cy="4572000"/>
          </a:xfrm>
        </p:spPr>
        <p:txBody>
          <a:bodyPr/>
          <a:lstStyle/>
          <a:p>
            <a:pPr eaLnBrk="1" hangingPunct="1"/>
            <a:r>
              <a:rPr lang="en-US" altLang="en-US"/>
              <a:t>Impossible with sensitivity analysis since it’s an infinite-dimensional problem</a:t>
            </a:r>
          </a:p>
          <a:p>
            <a:pPr lvl="4" eaLnBrk="1" hangingPunct="1"/>
            <a:endParaRPr lang="en-US" altLang="en-US"/>
          </a:p>
          <a:p>
            <a:pPr eaLnBrk="1" hangingPunct="1"/>
            <a:r>
              <a:rPr lang="en-US" altLang="en-US"/>
              <a:t>Kolmogorov-Fr</a:t>
            </a:r>
            <a:r>
              <a:rPr lang="en-US" altLang="en-US">
                <a:cs typeface="Times New Roman" panose="02020603050405020304" pitchFamily="18" charset="0"/>
              </a:rPr>
              <a:t>é</a:t>
            </a:r>
            <a:r>
              <a:rPr lang="en-US" altLang="en-US"/>
              <a:t>chet bounding lets you be sure</a:t>
            </a:r>
          </a:p>
          <a:p>
            <a:pPr lvl="4" eaLnBrk="1" hangingPunct="1"/>
            <a:endParaRPr lang="en-US" altLang="en-US"/>
          </a:p>
          <a:p>
            <a:pPr eaLnBrk="1" hangingPunct="1"/>
            <a:r>
              <a:rPr lang="en-US" altLang="en-US"/>
              <a:t>Sometimes there’s a big difference, sometimes it’s negligible</a:t>
            </a:r>
          </a:p>
        </p:txBody>
      </p:sp>
      <p:sp>
        <p:nvSpPr>
          <p:cNvPr id="4" name="WordArt 5"/>
          <p:cNvSpPr>
            <a:spLocks noChangeArrowheads="1" noChangeShapeType="1" noTextEdit="1"/>
          </p:cNvSpPr>
          <p:nvPr/>
        </p:nvSpPr>
        <p:spPr bwMode="auto">
          <a:xfrm rot="21130532">
            <a:off x="1769304" y="1388376"/>
            <a:ext cx="5899148" cy="811068"/>
          </a:xfrm>
          <a:prstGeom prst="rect">
            <a:avLst/>
          </a:prstGeom>
          <a:ln>
            <a:noFill/>
          </a:ln>
          <a:scene3d>
            <a:camera prst="orthographicFront"/>
            <a:lightRig rig="threePt" dir="t"/>
          </a:scene3d>
          <a:sp3d extrusionH="76200">
            <a:extrusionClr>
              <a:srgbClr val="FF0000"/>
            </a:extrusionClr>
          </a:sp3d>
        </p:spPr>
        <p:txBody>
          <a:bodyPr wrap="none" fromWordArt="1">
            <a:prstTxWarp prst="textSlantUp">
              <a:avLst>
                <a:gd name="adj" fmla="val 32056"/>
              </a:avLst>
            </a:prstTxWarp>
          </a:bodyPr>
          <a:lstStyle/>
          <a:p>
            <a:pPr algn="ctr">
              <a:defRPr/>
            </a:pPr>
            <a:r>
              <a:rPr lang="en-US" sz="3600" kern="10" dirty="0">
                <a:ln w="9525">
                  <a:solidFill>
                    <a:srgbClr val="CC99FF"/>
                  </a:solidFill>
                  <a:round/>
                  <a:headEnd/>
                  <a:tailEnd/>
                </a:ln>
                <a:solidFill>
                  <a:srgbClr val="009900"/>
                </a:solidFill>
                <a:latin typeface="Impact"/>
              </a:rPr>
              <a:t>Solved</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Try it in </a:t>
            </a:r>
            <a:r>
              <a:rPr lang="en-US" dirty="0" err="1">
                <a:latin typeface="Arial"/>
                <a:cs typeface="Arial"/>
              </a:rPr>
              <a:t>pba.r</a:t>
            </a:r>
            <a:endParaRPr lang="en-US" dirty="0">
              <a:latin typeface="Arial"/>
              <a:cs typeface="Arial"/>
            </a:endParaRPr>
          </a:p>
        </p:txBody>
      </p:sp>
      <p:sp>
        <p:nvSpPr>
          <p:cNvPr id="3" name="Content Placeholder 2"/>
          <p:cNvSpPr>
            <a:spLocks noGrp="1"/>
          </p:cNvSpPr>
          <p:nvPr>
            <p:ph idx="1"/>
          </p:nvPr>
        </p:nvSpPr>
        <p:spPr>
          <a:xfrm>
            <a:off x="228600" y="1981200"/>
            <a:ext cx="8915400" cy="4114800"/>
          </a:xfrm>
        </p:spPr>
        <p:txBody>
          <a:bodyPr/>
          <a:lstStyle/>
          <a:p>
            <a:pPr marL="0" indent="0">
              <a:buNone/>
            </a:pPr>
            <a:r>
              <a:rPr lang="en-US" dirty="0"/>
              <a:t> 	   </a:t>
            </a:r>
            <a:r>
              <a:rPr lang="en-US" sz="2800" dirty="0">
                <a:solidFill>
                  <a:schemeClr val="bg1">
                    <a:lumMod val="50000"/>
                  </a:schemeClr>
                </a:solidFill>
              </a:rPr>
              <a:t>Auto    </a:t>
            </a:r>
            <a:r>
              <a:rPr lang="en-US" sz="2800" dirty="0" err="1">
                <a:solidFill>
                  <a:schemeClr val="bg1">
                    <a:lumMod val="50000"/>
                  </a:schemeClr>
                </a:solidFill>
              </a:rPr>
              <a:t>Frechet</a:t>
            </a:r>
            <a:r>
              <a:rPr lang="en-US" sz="2800" dirty="0">
                <a:solidFill>
                  <a:schemeClr val="bg1">
                    <a:lumMod val="50000"/>
                  </a:schemeClr>
                </a:solidFill>
              </a:rPr>
              <a:t>    Perfect     Opposite    Independent</a:t>
            </a:r>
          </a:p>
          <a:p>
            <a:pPr marL="0" indent="0">
              <a:buNone/>
            </a:pPr>
            <a:r>
              <a:rPr lang="en-US" dirty="0"/>
              <a:t>   Plus  +	     %+%     %/+/%   %</a:t>
            </a:r>
            <a:r>
              <a:rPr lang="en-US" dirty="0" err="1"/>
              <a:t>o+o</a:t>
            </a:r>
            <a:r>
              <a:rPr lang="en-US" dirty="0"/>
              <a:t>%   %|+|%</a:t>
            </a:r>
            <a:r>
              <a:rPr lang="en-US" sz="1400" dirty="0"/>
              <a:t>		 	</a:t>
            </a:r>
          </a:p>
          <a:p>
            <a:pPr marL="0" indent="0">
              <a:buNone/>
            </a:pPr>
            <a:r>
              <a:rPr lang="en-US" dirty="0"/>
              <a:t>Minus  -         </a:t>
            </a:r>
            <a:r>
              <a:rPr lang="en-US" sz="1400" dirty="0"/>
              <a:t> </a:t>
            </a:r>
            <a:r>
              <a:rPr lang="en-US" dirty="0"/>
              <a:t>%-%      %/-/%    %o-o%    %|-|%	</a:t>
            </a:r>
            <a:r>
              <a:rPr lang="en-US" sz="1400" dirty="0"/>
              <a:t>	 	 </a:t>
            </a:r>
          </a:p>
          <a:p>
            <a:pPr marL="0" indent="0">
              <a:buNone/>
            </a:pPr>
            <a:r>
              <a:rPr lang="en-US" dirty="0"/>
              <a:t>     etc.</a:t>
            </a:r>
          </a:p>
        </p:txBody>
      </p:sp>
    </p:spTree>
    <p:extLst>
      <p:ext uri="{BB962C8B-B14F-4D97-AF65-F5344CB8AC3E}">
        <p14:creationId xmlns:p14="http://schemas.microsoft.com/office/powerpoint/2010/main" val="2159420924"/>
      </p:ext>
    </p:extLst>
  </p:cSld>
  <p:clrMapOvr>
    <a:masterClrMapping/>
  </p:clrMapOvr>
</p:sld>
</file>

<file path=ppt/slides/slide2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8610" name="Rectangle 2"/>
          <p:cNvSpPr>
            <a:spLocks noGrp="1" noChangeArrowheads="1"/>
          </p:cNvSpPr>
          <p:nvPr>
            <p:ph type="ctrTitle"/>
          </p:nvPr>
        </p:nvSpPr>
        <p:spPr>
          <a:xfrm>
            <a:off x="0" y="2895600"/>
            <a:ext cx="9144000" cy="1143000"/>
          </a:xfrm>
        </p:spPr>
        <p:txBody>
          <a:bodyPr/>
          <a:lstStyle/>
          <a:p>
            <a:pPr algn="ctr" eaLnBrk="1" hangingPunct="1">
              <a:defRPr/>
            </a:pPr>
            <a:r>
              <a:rPr lang="en-US" sz="6000" dirty="0"/>
              <a:t>Model uncertainty</a:t>
            </a:r>
          </a:p>
        </p:txBody>
      </p:sp>
      <p:sp>
        <p:nvSpPr>
          <p:cNvPr id="25603" name="AutoShape 5"/>
          <p:cNvSpPr>
            <a:spLocks noChangeArrowheads="1"/>
          </p:cNvSpPr>
          <p:nvPr/>
        </p:nvSpPr>
        <p:spPr bwMode="auto">
          <a:xfrm flipV="1">
            <a:off x="0" y="0"/>
            <a:ext cx="3581400" cy="2438400"/>
          </a:xfrm>
          <a:prstGeom prst="triangle">
            <a:avLst>
              <a:gd name="adj" fmla="val 50000"/>
            </a:avLst>
          </a:prstGeom>
          <a:solidFill>
            <a:srgbClr val="008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endParaRPr lang="en-US" altLang="en-US"/>
          </a:p>
        </p:txBody>
      </p:sp>
      <p:sp>
        <p:nvSpPr>
          <p:cNvPr id="25605" name="Rectangle 8"/>
          <p:cNvSpPr>
            <a:spLocks noGrp="1" noChangeArrowheads="1"/>
          </p:cNvSpPr>
          <p:nvPr>
            <p:ph type="subTitle" idx="1"/>
          </p:nvPr>
        </p:nvSpPr>
        <p:spPr/>
        <p:txBody>
          <a:bodyPr/>
          <a:lstStyle/>
          <a:p>
            <a:pPr eaLnBrk="1" hangingPunct="1"/>
            <a:r>
              <a:rPr lang="en-US" altLang="en-US"/>
              <a:t> </a:t>
            </a:r>
          </a:p>
        </p:txBody>
      </p:sp>
    </p:spTree>
    <p:extLst>
      <p:ext uri="{BB962C8B-B14F-4D97-AF65-F5344CB8AC3E}">
        <p14:creationId xmlns:p14="http://schemas.microsoft.com/office/powerpoint/2010/main" val="3787232985"/>
      </p:ext>
    </p:extLst>
  </p:cSld>
  <p:clrMapOvr>
    <a:masterClrMapping/>
  </p:clrMapOvr>
</p:sld>
</file>

<file path=ppt/slides/slide2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3762" name="Rectangle 2"/>
          <p:cNvSpPr>
            <a:spLocks noGrp="1" noChangeArrowheads="1"/>
          </p:cNvSpPr>
          <p:nvPr>
            <p:ph type="title"/>
          </p:nvPr>
        </p:nvSpPr>
        <p:spPr/>
        <p:txBody>
          <a:bodyPr/>
          <a:lstStyle/>
          <a:p>
            <a:pPr eaLnBrk="1" hangingPunct="1">
              <a:defRPr/>
            </a:pPr>
            <a:r>
              <a:rPr lang="en-US"/>
              <a:t>Model uncertainty</a:t>
            </a:r>
          </a:p>
        </p:txBody>
      </p:sp>
      <p:sp>
        <p:nvSpPr>
          <p:cNvPr id="108547" name="Rectangle 3"/>
          <p:cNvSpPr>
            <a:spLocks noGrp="1" noChangeArrowheads="1"/>
          </p:cNvSpPr>
          <p:nvPr>
            <p:ph type="body" idx="1"/>
          </p:nvPr>
        </p:nvSpPr>
        <p:spPr>
          <a:xfrm>
            <a:off x="495300" y="1981200"/>
            <a:ext cx="8496300" cy="4572000"/>
          </a:xfrm>
        </p:spPr>
        <p:txBody>
          <a:bodyPr/>
          <a:lstStyle/>
          <a:p>
            <a:pPr eaLnBrk="1" hangingPunct="1">
              <a:lnSpc>
                <a:spcPct val="90000"/>
              </a:lnSpc>
            </a:pPr>
            <a:r>
              <a:rPr lang="en-US" altLang="en-US"/>
              <a:t>Doubt about the structural form of the model</a:t>
            </a:r>
          </a:p>
          <a:p>
            <a:pPr eaLnBrk="1" hangingPunct="1">
              <a:lnSpc>
                <a:spcPct val="90000"/>
              </a:lnSpc>
            </a:pPr>
            <a:endParaRPr lang="en-US" altLang="en-US"/>
          </a:p>
          <a:p>
            <a:pPr eaLnBrk="1" hangingPunct="1">
              <a:lnSpc>
                <a:spcPct val="90000"/>
              </a:lnSpc>
            </a:pPr>
            <a:endParaRPr lang="en-US" altLang="en-US"/>
          </a:p>
          <a:p>
            <a:pPr eaLnBrk="1" hangingPunct="1">
              <a:lnSpc>
                <a:spcPct val="90000"/>
              </a:lnSpc>
            </a:pPr>
            <a:endParaRPr lang="en-US" altLang="en-US"/>
          </a:p>
          <a:p>
            <a:pPr eaLnBrk="1" hangingPunct="1">
              <a:lnSpc>
                <a:spcPct val="90000"/>
              </a:lnSpc>
            </a:pPr>
            <a:endParaRPr lang="en-US" altLang="en-US"/>
          </a:p>
          <a:p>
            <a:pPr eaLnBrk="1" hangingPunct="1">
              <a:lnSpc>
                <a:spcPct val="90000"/>
              </a:lnSpc>
            </a:pPr>
            <a:r>
              <a:rPr lang="en-US" altLang="en-US"/>
              <a:t>Usually incertitude rather than variability</a:t>
            </a:r>
          </a:p>
          <a:p>
            <a:pPr eaLnBrk="1" hangingPunct="1">
              <a:lnSpc>
                <a:spcPct val="90000"/>
              </a:lnSpc>
            </a:pPr>
            <a:r>
              <a:rPr lang="en-US" altLang="en-US"/>
              <a:t>Usually considerable in ecosystems models</a:t>
            </a:r>
          </a:p>
          <a:p>
            <a:pPr eaLnBrk="1" hangingPunct="1">
              <a:lnSpc>
                <a:spcPct val="90000"/>
              </a:lnSpc>
            </a:pPr>
            <a:r>
              <a:rPr lang="en-US" altLang="en-US"/>
              <a:t>Often the elephant in the middle of the room</a:t>
            </a:r>
          </a:p>
        </p:txBody>
      </p:sp>
      <p:sp>
        <p:nvSpPr>
          <p:cNvPr id="108548" name="Rectangle 4"/>
          <p:cNvSpPr>
            <a:spLocks noChangeArrowheads="1"/>
          </p:cNvSpPr>
          <p:nvPr/>
        </p:nvSpPr>
        <p:spPr bwMode="auto">
          <a:xfrm>
            <a:off x="3429000" y="2590800"/>
            <a:ext cx="4800600" cy="2133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r>
              <a:rPr lang="en-US" altLang="en-US" sz="2400">
                <a:solidFill>
                  <a:srgbClr val="009900"/>
                </a:solidFill>
              </a:rPr>
              <a:t>Parameters</a:t>
            </a:r>
          </a:p>
          <a:p>
            <a:pPr eaLnBrk="1" hangingPunct="1"/>
            <a:r>
              <a:rPr lang="en-US" altLang="en-US" sz="2400">
                <a:solidFill>
                  <a:srgbClr val="009900"/>
                </a:solidFill>
              </a:rPr>
              <a:t>Distribution shape</a:t>
            </a:r>
          </a:p>
          <a:p>
            <a:pPr eaLnBrk="1" hangingPunct="1"/>
            <a:r>
              <a:rPr lang="en-US" altLang="en-US" sz="2400">
                <a:solidFill>
                  <a:srgbClr val="009900"/>
                </a:solidFill>
              </a:rPr>
              <a:t>Intervariable dependence</a:t>
            </a:r>
          </a:p>
          <a:p>
            <a:pPr eaLnBrk="1" hangingPunct="1"/>
            <a:r>
              <a:rPr lang="en-US" altLang="en-US" sz="2400">
                <a:solidFill>
                  <a:srgbClr val="009900"/>
                </a:solidFill>
              </a:rPr>
              <a:t>Arithmetic equation</a:t>
            </a:r>
          </a:p>
          <a:p>
            <a:pPr eaLnBrk="1" hangingPunct="1"/>
            <a:r>
              <a:rPr lang="en-US" altLang="en-US" sz="2400">
                <a:solidFill>
                  <a:srgbClr val="009900"/>
                </a:solidFill>
              </a:rPr>
              <a:t>Level of abstraction</a:t>
            </a:r>
          </a:p>
        </p:txBody>
      </p:sp>
      <p:sp>
        <p:nvSpPr>
          <p:cNvPr id="108549" name="Text Box 5"/>
          <p:cNvSpPr txBox="1">
            <a:spLocks noChangeArrowheads="1"/>
          </p:cNvSpPr>
          <p:nvPr/>
        </p:nvSpPr>
        <p:spPr bwMode="auto">
          <a:xfrm>
            <a:off x="1447800" y="3348038"/>
            <a:ext cx="1552575" cy="822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algn="r" eaLnBrk="1" hangingPunct="1"/>
            <a:r>
              <a:rPr lang="en-US" altLang="en-US" sz="2400">
                <a:solidFill>
                  <a:srgbClr val="009900"/>
                </a:solidFill>
                <a:latin typeface="Times New Roman" panose="02020603050405020304" pitchFamily="18" charset="0"/>
              </a:rPr>
              <a:t>model </a:t>
            </a:r>
          </a:p>
          <a:p>
            <a:pPr algn="r" eaLnBrk="1" hangingPunct="1"/>
            <a:r>
              <a:rPr lang="en-US" altLang="en-US" sz="2400">
                <a:solidFill>
                  <a:srgbClr val="009900"/>
                </a:solidFill>
                <a:latin typeface="Times New Roman" panose="02020603050405020304" pitchFamily="18" charset="0"/>
              </a:rPr>
              <a:t>uncertainty</a:t>
            </a:r>
          </a:p>
        </p:txBody>
      </p:sp>
      <p:sp>
        <p:nvSpPr>
          <p:cNvPr id="108550" name="AutoShape 6"/>
          <p:cNvSpPr>
            <a:spLocks/>
          </p:cNvSpPr>
          <p:nvPr/>
        </p:nvSpPr>
        <p:spPr bwMode="auto">
          <a:xfrm flipH="1">
            <a:off x="3048000" y="3048000"/>
            <a:ext cx="458788" cy="1438275"/>
          </a:xfrm>
          <a:prstGeom prst="rightBrace">
            <a:avLst>
              <a:gd name="adj1" fmla="val 26125"/>
              <a:gd name="adj2" fmla="val 50000"/>
            </a:avLst>
          </a:prstGeom>
          <a:noFill/>
          <a:ln w="3810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endParaRPr lang="en-US" altLang="en-US"/>
          </a:p>
        </p:txBody>
      </p:sp>
    </p:spTree>
    <p:extLst>
      <p:ext uri="{BB962C8B-B14F-4D97-AF65-F5344CB8AC3E}">
        <p14:creationId xmlns:p14="http://schemas.microsoft.com/office/powerpoint/2010/main" val="994880563"/>
      </p:ext>
    </p:extLst>
  </p:cSld>
  <p:clrMapOvr>
    <a:masterClrMapping/>
  </p:clrMapOvr>
</p:sld>
</file>

<file path=ppt/slides/slide2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9314" name="Rectangle 2"/>
          <p:cNvSpPr>
            <a:spLocks noGrp="1" noChangeArrowheads="1"/>
          </p:cNvSpPr>
          <p:nvPr>
            <p:ph type="title" idx="4294967295"/>
          </p:nvPr>
        </p:nvSpPr>
        <p:spPr>
          <a:xfrm>
            <a:off x="381000" y="609600"/>
            <a:ext cx="8458200" cy="1143000"/>
          </a:xfrm>
        </p:spPr>
        <p:txBody>
          <a:bodyPr/>
          <a:lstStyle/>
          <a:p>
            <a:pPr eaLnBrk="1" hangingPunct="1"/>
            <a:r>
              <a:rPr lang="en-US" altLang="en-US"/>
              <a:t>Uncertainty in probabilistic analyses</a:t>
            </a:r>
          </a:p>
        </p:txBody>
      </p:sp>
      <p:sp>
        <p:nvSpPr>
          <p:cNvPr id="269315" name="Rectangle 3"/>
          <p:cNvSpPr>
            <a:spLocks noGrp="1" noChangeArrowheads="1"/>
          </p:cNvSpPr>
          <p:nvPr>
            <p:ph type="body" idx="4294967295"/>
          </p:nvPr>
        </p:nvSpPr>
        <p:spPr>
          <a:xfrm>
            <a:off x="1143000" y="2133600"/>
            <a:ext cx="7772400" cy="4114800"/>
          </a:xfrm>
        </p:spPr>
        <p:txBody>
          <a:bodyPr/>
          <a:lstStyle/>
          <a:p>
            <a:pPr eaLnBrk="1" hangingPunct="1"/>
            <a:r>
              <a:rPr lang="en-US" altLang="en-US"/>
              <a:t>Parameters</a:t>
            </a:r>
          </a:p>
          <a:p>
            <a:pPr eaLnBrk="1" hangingPunct="1"/>
            <a:r>
              <a:rPr lang="en-US" altLang="en-US"/>
              <a:t>Data surrogacy</a:t>
            </a:r>
          </a:p>
          <a:p>
            <a:pPr eaLnBrk="1" hangingPunct="1"/>
            <a:r>
              <a:rPr lang="en-US" altLang="en-US"/>
              <a:t>Distribution shape</a:t>
            </a:r>
          </a:p>
          <a:p>
            <a:pPr eaLnBrk="1" hangingPunct="1"/>
            <a:r>
              <a:rPr lang="en-US" altLang="en-US"/>
              <a:t>Intervariable dependence</a:t>
            </a:r>
          </a:p>
          <a:p>
            <a:pPr eaLnBrk="1" hangingPunct="1"/>
            <a:r>
              <a:rPr lang="en-US" altLang="en-US"/>
              <a:t>Arithmetic expression</a:t>
            </a:r>
          </a:p>
          <a:p>
            <a:pPr eaLnBrk="1" hangingPunct="1"/>
            <a:r>
              <a:rPr lang="en-US" altLang="en-US"/>
              <a:t>Level of abstraction</a:t>
            </a:r>
          </a:p>
        </p:txBody>
      </p:sp>
      <p:grpSp>
        <p:nvGrpSpPr>
          <p:cNvPr id="2" name="Group 4"/>
          <p:cNvGrpSpPr>
            <a:grpSpLocks/>
          </p:cNvGrpSpPr>
          <p:nvPr/>
        </p:nvGrpSpPr>
        <p:grpSpPr bwMode="auto">
          <a:xfrm>
            <a:off x="5715000" y="3352800"/>
            <a:ext cx="2663825" cy="2286000"/>
            <a:chOff x="3312" y="1632"/>
            <a:chExt cx="1678" cy="1440"/>
          </a:xfrm>
        </p:grpSpPr>
        <p:sp>
          <p:nvSpPr>
            <p:cNvPr id="269320" name="Text Box 5"/>
            <p:cNvSpPr txBox="1">
              <a:spLocks noChangeArrowheads="1"/>
            </p:cNvSpPr>
            <p:nvPr/>
          </p:nvSpPr>
          <p:spPr bwMode="auto">
            <a:xfrm>
              <a:off x="3722" y="2071"/>
              <a:ext cx="1268" cy="5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lnSpc>
                  <a:spcPts val="3000"/>
                </a:lnSpc>
              </a:pPr>
              <a:r>
                <a:rPr lang="en-US" altLang="en-US" sz="3200">
                  <a:latin typeface="Arial" panose="020B0604020202020204" pitchFamily="34" charset="0"/>
                </a:rPr>
                <a:t>model </a:t>
              </a:r>
            </a:p>
            <a:p>
              <a:pPr eaLnBrk="1" hangingPunct="1">
                <a:lnSpc>
                  <a:spcPts val="3000"/>
                </a:lnSpc>
              </a:pPr>
              <a:r>
                <a:rPr lang="en-US" altLang="en-US" sz="3200">
                  <a:latin typeface="Arial" panose="020B0604020202020204" pitchFamily="34" charset="0"/>
                </a:rPr>
                <a:t>uncertainty</a:t>
              </a:r>
            </a:p>
          </p:txBody>
        </p:sp>
        <p:sp>
          <p:nvSpPr>
            <p:cNvPr id="269321" name="AutoShape 6"/>
            <p:cNvSpPr>
              <a:spLocks/>
            </p:cNvSpPr>
            <p:nvPr/>
          </p:nvSpPr>
          <p:spPr bwMode="auto">
            <a:xfrm>
              <a:off x="3312" y="1632"/>
              <a:ext cx="316" cy="1440"/>
            </a:xfrm>
            <a:prstGeom prst="rightBrace">
              <a:avLst>
                <a:gd name="adj1" fmla="val 37975"/>
                <a:gd name="adj2" fmla="val 50000"/>
              </a:avLst>
            </a:prstGeom>
            <a:noFill/>
            <a:ln w="3810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latin typeface="Arial" panose="020B0604020202020204" pitchFamily="34" charset="0"/>
              </a:endParaRPr>
            </a:p>
          </p:txBody>
        </p:sp>
      </p:grpSp>
      <p:grpSp>
        <p:nvGrpSpPr>
          <p:cNvPr id="3" name="Group 11"/>
          <p:cNvGrpSpPr>
            <a:grpSpLocks/>
          </p:cNvGrpSpPr>
          <p:nvPr/>
        </p:nvGrpSpPr>
        <p:grpSpPr bwMode="auto">
          <a:xfrm>
            <a:off x="-30163" y="3429000"/>
            <a:ext cx="1173163" cy="990600"/>
            <a:chOff x="-19" y="2160"/>
            <a:chExt cx="739" cy="624"/>
          </a:xfrm>
        </p:grpSpPr>
        <p:sp>
          <p:nvSpPr>
            <p:cNvPr id="269318" name="Text Box 5"/>
            <p:cNvSpPr txBox="1">
              <a:spLocks noChangeArrowheads="1"/>
            </p:cNvSpPr>
            <p:nvPr/>
          </p:nvSpPr>
          <p:spPr bwMode="auto">
            <a:xfrm>
              <a:off x="-19" y="2294"/>
              <a:ext cx="691" cy="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lnSpc>
                  <a:spcPts val="3000"/>
                </a:lnSpc>
              </a:pPr>
              <a:r>
                <a:rPr lang="en-US" altLang="en-US" sz="2000">
                  <a:latin typeface="Arial" panose="020B0604020202020204" pitchFamily="34" charset="0"/>
                </a:rPr>
                <a:t>already </a:t>
              </a:r>
            </a:p>
          </p:txBody>
        </p:sp>
        <p:sp>
          <p:nvSpPr>
            <p:cNvPr id="269319" name="AutoShape 6"/>
            <p:cNvSpPr>
              <a:spLocks/>
            </p:cNvSpPr>
            <p:nvPr/>
          </p:nvSpPr>
          <p:spPr bwMode="auto">
            <a:xfrm flipH="1">
              <a:off x="596" y="2160"/>
              <a:ext cx="124" cy="624"/>
            </a:xfrm>
            <a:prstGeom prst="rightBrace">
              <a:avLst>
                <a:gd name="adj1" fmla="val 41935"/>
                <a:gd name="adj2" fmla="val 50000"/>
              </a:avLst>
            </a:prstGeom>
            <a:noFill/>
            <a:ln w="3810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latin typeface="Arial" panose="020B0604020202020204" pitchFamily="34" charset="0"/>
              </a:endParaRPr>
            </a:p>
          </p:txBody>
        </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2"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1+#ppt_w/2"/>
                                          </p:val>
                                        </p:tav>
                                        <p:tav tm="100000">
                                          <p:val>
                                            <p:strVal val="#ppt_x"/>
                                          </p:val>
                                        </p:tav>
                                      </p:tavLst>
                                    </p:anim>
                                    <p:anim calcmode="lin" valueType="num">
                                      <p:cBhvr additive="base">
                                        <p:cTn id="8" dur="500" fill="hold"/>
                                        <p:tgtEl>
                                          <p:spTgt spid="2"/>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nodeType="clickEffect">
                                  <p:stCondLst>
                                    <p:cond delay="0"/>
                                  </p:stCondLst>
                                  <p:childTnLst>
                                    <p:set>
                                      <p:cBhvr>
                                        <p:cTn id="12" dur="1" fill="hold">
                                          <p:stCondLst>
                                            <p:cond delay="0"/>
                                          </p:stCondLst>
                                        </p:cTn>
                                        <p:tgtEl>
                                          <p:spTgt spid="3"/>
                                        </p:tgtEl>
                                        <p:attrNameLst>
                                          <p:attrName>style.visibility</p:attrName>
                                        </p:attrNameLst>
                                      </p:cBhvr>
                                      <p:to>
                                        <p:strVal val="visible"/>
                                      </p:to>
                                    </p:set>
                                    <p:anim calcmode="lin" valueType="num">
                                      <p:cBhvr additive="base">
                                        <p:cTn id="13" dur="500" fill="hold"/>
                                        <p:tgtEl>
                                          <p:spTgt spid="3"/>
                                        </p:tgtEl>
                                        <p:attrNameLst>
                                          <p:attrName>ppt_x</p:attrName>
                                        </p:attrNameLst>
                                      </p:cBhvr>
                                      <p:tavLst>
                                        <p:tav tm="0">
                                          <p:val>
                                            <p:strVal val="0-#ppt_w/2"/>
                                          </p:val>
                                        </p:tav>
                                        <p:tav tm="100000">
                                          <p:val>
                                            <p:strVal val="#ppt_x"/>
                                          </p:val>
                                        </p:tav>
                                      </p:tavLst>
                                    </p:anim>
                                    <p:anim calcmode="lin" valueType="num">
                                      <p:cBhvr additive="base">
                                        <p:cTn id="14" dur="500" fill="hold"/>
                                        <p:tgtEl>
                                          <p:spTgt spid="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0754" name="Rectangle 2"/>
          <p:cNvSpPr>
            <a:spLocks noGrp="1" noChangeArrowheads="1"/>
          </p:cNvSpPr>
          <p:nvPr>
            <p:ph type="title"/>
          </p:nvPr>
        </p:nvSpPr>
        <p:spPr/>
        <p:txBody>
          <a:bodyPr/>
          <a:lstStyle/>
          <a:p>
            <a:pPr eaLnBrk="1" hangingPunct="1">
              <a:defRPr/>
            </a:pPr>
            <a:r>
              <a:rPr lang="en-US"/>
              <a:t>Monte Carlo strategy</a:t>
            </a:r>
          </a:p>
        </p:txBody>
      </p:sp>
      <p:sp>
        <p:nvSpPr>
          <p:cNvPr id="109571" name="Rectangle 3"/>
          <p:cNvSpPr>
            <a:spLocks noGrp="1" noChangeArrowheads="1"/>
          </p:cNvSpPr>
          <p:nvPr>
            <p:ph type="body" idx="1"/>
          </p:nvPr>
        </p:nvSpPr>
        <p:spPr>
          <a:xfrm>
            <a:off x="685800" y="1905000"/>
            <a:ext cx="8229600" cy="4953000"/>
          </a:xfrm>
        </p:spPr>
        <p:txBody>
          <a:bodyPr/>
          <a:lstStyle/>
          <a:p>
            <a:pPr eaLnBrk="1" hangingPunct="1">
              <a:lnSpc>
                <a:spcPct val="90000"/>
              </a:lnSpc>
            </a:pPr>
            <a:r>
              <a:rPr lang="en-US" altLang="en-US"/>
              <a:t>Introduce a new discrete variable</a:t>
            </a:r>
          </a:p>
          <a:p>
            <a:pPr lvl="4" eaLnBrk="1" hangingPunct="1">
              <a:lnSpc>
                <a:spcPct val="90000"/>
              </a:lnSpc>
            </a:pPr>
            <a:endParaRPr lang="en-US" altLang="en-US" sz="1400"/>
          </a:p>
          <a:p>
            <a:pPr eaLnBrk="1" hangingPunct="1">
              <a:lnSpc>
                <a:spcPct val="90000"/>
              </a:lnSpc>
            </a:pPr>
            <a:r>
              <a:rPr lang="en-US" altLang="en-US"/>
              <a:t>Let the value of the variable dictate which model will be used in each rep</a:t>
            </a:r>
          </a:p>
          <a:p>
            <a:pPr lvl="4" eaLnBrk="1" hangingPunct="1">
              <a:lnSpc>
                <a:spcPct val="90000"/>
              </a:lnSpc>
            </a:pPr>
            <a:endParaRPr lang="en-US" altLang="en-US" sz="1400"/>
          </a:p>
          <a:p>
            <a:pPr eaLnBrk="1" hangingPunct="1">
              <a:lnSpc>
                <a:spcPct val="90000"/>
              </a:lnSpc>
            </a:pPr>
            <a:r>
              <a:rPr lang="en-US" altLang="en-US"/>
              <a:t>Wiggle the value from rep to rep</a:t>
            </a:r>
          </a:p>
          <a:p>
            <a:pPr eaLnBrk="1" hangingPunct="1">
              <a:lnSpc>
                <a:spcPct val="90000"/>
              </a:lnSpc>
            </a:pPr>
            <a:endParaRPr lang="en-US" altLang="en-US" sz="1400"/>
          </a:p>
          <a:p>
            <a:pPr eaLnBrk="1" hangingPunct="1">
              <a:lnSpc>
                <a:spcPct val="90000"/>
              </a:lnSpc>
            </a:pPr>
            <a:r>
              <a:rPr lang="en-US" altLang="en-US">
                <a:solidFill>
                  <a:srgbClr val="FF0000"/>
                </a:solidFill>
              </a:rPr>
              <a:t>Only works for short, explicit list of models (you have to list the models)</a:t>
            </a:r>
          </a:p>
          <a:p>
            <a:pPr lvl="4" eaLnBrk="1" hangingPunct="1">
              <a:lnSpc>
                <a:spcPct val="90000"/>
              </a:lnSpc>
            </a:pPr>
            <a:endParaRPr lang="en-US" altLang="en-US" sz="1400">
              <a:solidFill>
                <a:srgbClr val="FF0000"/>
              </a:solidFill>
            </a:endParaRPr>
          </a:p>
          <a:p>
            <a:pPr eaLnBrk="1" hangingPunct="1">
              <a:lnSpc>
                <a:spcPct val="90000"/>
              </a:lnSpc>
            </a:pPr>
            <a:r>
              <a:rPr lang="en-US" altLang="en-US">
                <a:solidFill>
                  <a:srgbClr val="FF0000"/>
                </a:solidFill>
              </a:rPr>
              <a:t>Many theorists object to this strategy</a:t>
            </a:r>
          </a:p>
        </p:txBody>
      </p:sp>
    </p:spTree>
    <p:extLst>
      <p:ext uri="{BB962C8B-B14F-4D97-AF65-F5344CB8AC3E}">
        <p14:creationId xmlns:p14="http://schemas.microsoft.com/office/powerpoint/2010/main" val="874426304"/>
      </p:ext>
    </p:extLst>
  </p:cSld>
  <p:clrMapOvr>
    <a:masterClrMapping/>
  </p:clrMapOvr>
</p:sld>
</file>

<file path=ppt/slides/slide2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15" name="Freeform 19"/>
          <p:cNvSpPr>
            <a:spLocks/>
          </p:cNvSpPr>
          <p:nvPr/>
        </p:nvSpPr>
        <p:spPr bwMode="auto">
          <a:xfrm>
            <a:off x="1914525" y="5038725"/>
            <a:ext cx="5618163" cy="1501775"/>
          </a:xfrm>
          <a:custGeom>
            <a:avLst/>
            <a:gdLst>
              <a:gd name="T0" fmla="*/ 5476876 w 3539"/>
              <a:gd name="T1" fmla="*/ 0 h 946"/>
              <a:gd name="T2" fmla="*/ 5292726 w 3539"/>
              <a:gd name="T3" fmla="*/ 0 h 946"/>
              <a:gd name="T4" fmla="*/ 5103813 w 3539"/>
              <a:gd name="T5" fmla="*/ 0 h 946"/>
              <a:gd name="T6" fmla="*/ 4916488 w 3539"/>
              <a:gd name="T7" fmla="*/ 0 h 946"/>
              <a:gd name="T8" fmla="*/ 4729163 w 3539"/>
              <a:gd name="T9" fmla="*/ 0 h 946"/>
              <a:gd name="T10" fmla="*/ 4541838 w 3539"/>
              <a:gd name="T11" fmla="*/ 0 h 946"/>
              <a:gd name="T12" fmla="*/ 4354513 w 3539"/>
              <a:gd name="T13" fmla="*/ 0 h 946"/>
              <a:gd name="T14" fmla="*/ 4167188 w 3539"/>
              <a:gd name="T15" fmla="*/ 0 h 946"/>
              <a:gd name="T16" fmla="*/ 3979863 w 3539"/>
              <a:gd name="T17" fmla="*/ 7938 h 946"/>
              <a:gd name="T18" fmla="*/ 3792538 w 3539"/>
              <a:gd name="T19" fmla="*/ 36513 h 946"/>
              <a:gd name="T20" fmla="*/ 3605213 w 3539"/>
              <a:gd name="T21" fmla="*/ 134938 h 946"/>
              <a:gd name="T22" fmla="*/ 3417888 w 3539"/>
              <a:gd name="T23" fmla="*/ 357188 h 946"/>
              <a:gd name="T24" fmla="*/ 3230563 w 3539"/>
              <a:gd name="T25" fmla="*/ 703263 h 946"/>
              <a:gd name="T26" fmla="*/ 3043238 w 3539"/>
              <a:gd name="T27" fmla="*/ 1066800 h 946"/>
              <a:gd name="T28" fmla="*/ 2855913 w 3539"/>
              <a:gd name="T29" fmla="*/ 1323975 h 946"/>
              <a:gd name="T30" fmla="*/ 2668588 w 3539"/>
              <a:gd name="T31" fmla="*/ 1449388 h 946"/>
              <a:gd name="T32" fmla="*/ 2481263 w 3539"/>
              <a:gd name="T33" fmla="*/ 1492250 h 946"/>
              <a:gd name="T34" fmla="*/ 2293938 w 3539"/>
              <a:gd name="T35" fmla="*/ 1500188 h 946"/>
              <a:gd name="T36" fmla="*/ 2108200 w 3539"/>
              <a:gd name="T37" fmla="*/ 1501775 h 946"/>
              <a:gd name="T38" fmla="*/ 1919288 w 3539"/>
              <a:gd name="T39" fmla="*/ 1501775 h 946"/>
              <a:gd name="T40" fmla="*/ 1731963 w 3539"/>
              <a:gd name="T41" fmla="*/ 1501775 h 946"/>
              <a:gd name="T42" fmla="*/ 1546225 w 3539"/>
              <a:gd name="T43" fmla="*/ 1501775 h 946"/>
              <a:gd name="T44" fmla="*/ 1357313 w 3539"/>
              <a:gd name="T45" fmla="*/ 1501775 h 946"/>
              <a:gd name="T46" fmla="*/ 1169988 w 3539"/>
              <a:gd name="T47" fmla="*/ 1501775 h 946"/>
              <a:gd name="T48" fmla="*/ 982663 w 3539"/>
              <a:gd name="T49" fmla="*/ 1501775 h 946"/>
              <a:gd name="T50" fmla="*/ 796925 w 3539"/>
              <a:gd name="T51" fmla="*/ 1501775 h 946"/>
              <a:gd name="T52" fmla="*/ 608013 w 3539"/>
              <a:gd name="T53" fmla="*/ 1501775 h 946"/>
              <a:gd name="T54" fmla="*/ 420688 w 3539"/>
              <a:gd name="T55" fmla="*/ 1501775 h 946"/>
              <a:gd name="T56" fmla="*/ 233363 w 3539"/>
              <a:gd name="T57" fmla="*/ 1501775 h 946"/>
              <a:gd name="T58" fmla="*/ 46038 w 3539"/>
              <a:gd name="T59" fmla="*/ 1501775 h 946"/>
              <a:gd name="T60" fmla="*/ 139700 w 3539"/>
              <a:gd name="T61" fmla="*/ 1495425 h 946"/>
              <a:gd name="T62" fmla="*/ 327025 w 3539"/>
              <a:gd name="T63" fmla="*/ 1468438 h 946"/>
              <a:gd name="T64" fmla="*/ 514350 w 3539"/>
              <a:gd name="T65" fmla="*/ 1423988 h 946"/>
              <a:gd name="T66" fmla="*/ 701675 w 3539"/>
              <a:gd name="T67" fmla="*/ 1360488 h 946"/>
              <a:gd name="T68" fmla="*/ 889000 w 3539"/>
              <a:gd name="T69" fmla="*/ 1277938 h 946"/>
              <a:gd name="T70" fmla="*/ 1076325 w 3539"/>
              <a:gd name="T71" fmla="*/ 1185863 h 946"/>
              <a:gd name="T72" fmla="*/ 1265238 w 3539"/>
              <a:gd name="T73" fmla="*/ 1095375 h 946"/>
              <a:gd name="T74" fmla="*/ 1450975 w 3539"/>
              <a:gd name="T75" fmla="*/ 1009650 h 946"/>
              <a:gd name="T76" fmla="*/ 1638300 w 3539"/>
              <a:gd name="T77" fmla="*/ 927100 h 946"/>
              <a:gd name="T78" fmla="*/ 1825625 w 3539"/>
              <a:gd name="T79" fmla="*/ 849313 h 946"/>
              <a:gd name="T80" fmla="*/ 2012950 w 3539"/>
              <a:gd name="T81" fmla="*/ 774700 h 946"/>
              <a:gd name="T82" fmla="*/ 2200275 w 3539"/>
              <a:gd name="T83" fmla="*/ 703263 h 946"/>
              <a:gd name="T84" fmla="*/ 2389188 w 3539"/>
              <a:gd name="T85" fmla="*/ 633413 h 946"/>
              <a:gd name="T86" fmla="*/ 2574925 w 3539"/>
              <a:gd name="T87" fmla="*/ 569913 h 946"/>
              <a:gd name="T88" fmla="*/ 2762250 w 3539"/>
              <a:gd name="T89" fmla="*/ 506413 h 946"/>
              <a:gd name="T90" fmla="*/ 2949575 w 3539"/>
              <a:gd name="T91" fmla="*/ 449263 h 946"/>
              <a:gd name="T92" fmla="*/ 3138488 w 3539"/>
              <a:gd name="T93" fmla="*/ 395287 h 946"/>
              <a:gd name="T94" fmla="*/ 3324226 w 3539"/>
              <a:gd name="T95" fmla="*/ 344488 h 946"/>
              <a:gd name="T96" fmla="*/ 3511551 w 3539"/>
              <a:gd name="T97" fmla="*/ 296863 h 946"/>
              <a:gd name="T98" fmla="*/ 3700463 w 3539"/>
              <a:gd name="T99" fmla="*/ 252413 h 946"/>
              <a:gd name="T100" fmla="*/ 3886201 w 3539"/>
              <a:gd name="T101" fmla="*/ 212725 h 946"/>
              <a:gd name="T102" fmla="*/ 4073526 w 3539"/>
              <a:gd name="T103" fmla="*/ 176213 h 946"/>
              <a:gd name="T104" fmla="*/ 4260851 w 3539"/>
              <a:gd name="T105" fmla="*/ 142875 h 946"/>
              <a:gd name="T106" fmla="*/ 4448176 w 3539"/>
              <a:gd name="T107" fmla="*/ 112713 h 946"/>
              <a:gd name="T108" fmla="*/ 4635501 w 3539"/>
              <a:gd name="T109" fmla="*/ 85725 h 946"/>
              <a:gd name="T110" fmla="*/ 4822826 w 3539"/>
              <a:gd name="T111" fmla="*/ 63500 h 946"/>
              <a:gd name="T112" fmla="*/ 5011738 w 3539"/>
              <a:gd name="T113" fmla="*/ 42863 h 946"/>
              <a:gd name="T114" fmla="*/ 5197476 w 3539"/>
              <a:gd name="T115" fmla="*/ 26988 h 946"/>
              <a:gd name="T116" fmla="*/ 5384801 w 3539"/>
              <a:gd name="T117" fmla="*/ 15875 h 946"/>
              <a:gd name="T118" fmla="*/ 5572126 w 3539"/>
              <a:gd name="T119" fmla="*/ 6350 h 94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3539"/>
              <a:gd name="T181" fmla="*/ 0 h 946"/>
              <a:gd name="T182" fmla="*/ 3539 w 3539"/>
              <a:gd name="T183" fmla="*/ 946 h 94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3539" h="946">
                <a:moveTo>
                  <a:pt x="3539" y="0"/>
                </a:moveTo>
                <a:lnTo>
                  <a:pt x="3510" y="0"/>
                </a:lnTo>
                <a:lnTo>
                  <a:pt x="3481" y="0"/>
                </a:lnTo>
                <a:lnTo>
                  <a:pt x="3450" y="0"/>
                </a:lnTo>
                <a:lnTo>
                  <a:pt x="3421" y="0"/>
                </a:lnTo>
                <a:lnTo>
                  <a:pt x="3392" y="0"/>
                </a:lnTo>
                <a:lnTo>
                  <a:pt x="3363" y="0"/>
                </a:lnTo>
                <a:lnTo>
                  <a:pt x="3334" y="0"/>
                </a:lnTo>
                <a:lnTo>
                  <a:pt x="3303" y="0"/>
                </a:lnTo>
                <a:lnTo>
                  <a:pt x="3274" y="0"/>
                </a:lnTo>
                <a:lnTo>
                  <a:pt x="3245" y="0"/>
                </a:lnTo>
                <a:lnTo>
                  <a:pt x="3215" y="0"/>
                </a:lnTo>
                <a:lnTo>
                  <a:pt x="3186" y="0"/>
                </a:lnTo>
                <a:lnTo>
                  <a:pt x="3157" y="0"/>
                </a:lnTo>
                <a:lnTo>
                  <a:pt x="3126" y="0"/>
                </a:lnTo>
                <a:lnTo>
                  <a:pt x="3097" y="0"/>
                </a:lnTo>
                <a:lnTo>
                  <a:pt x="3067" y="0"/>
                </a:lnTo>
                <a:lnTo>
                  <a:pt x="3038" y="0"/>
                </a:lnTo>
                <a:lnTo>
                  <a:pt x="3009" y="0"/>
                </a:lnTo>
                <a:lnTo>
                  <a:pt x="2979" y="0"/>
                </a:lnTo>
                <a:lnTo>
                  <a:pt x="2949" y="0"/>
                </a:lnTo>
                <a:lnTo>
                  <a:pt x="2920" y="0"/>
                </a:lnTo>
                <a:lnTo>
                  <a:pt x="2891" y="0"/>
                </a:lnTo>
                <a:lnTo>
                  <a:pt x="2861" y="0"/>
                </a:lnTo>
                <a:lnTo>
                  <a:pt x="2832" y="0"/>
                </a:lnTo>
                <a:lnTo>
                  <a:pt x="2802" y="0"/>
                </a:lnTo>
                <a:lnTo>
                  <a:pt x="2772" y="0"/>
                </a:lnTo>
                <a:lnTo>
                  <a:pt x="2743" y="0"/>
                </a:lnTo>
                <a:lnTo>
                  <a:pt x="2714" y="0"/>
                </a:lnTo>
                <a:lnTo>
                  <a:pt x="2684" y="0"/>
                </a:lnTo>
                <a:lnTo>
                  <a:pt x="2655" y="0"/>
                </a:lnTo>
                <a:lnTo>
                  <a:pt x="2625" y="0"/>
                </a:lnTo>
                <a:lnTo>
                  <a:pt x="2595" y="2"/>
                </a:lnTo>
                <a:lnTo>
                  <a:pt x="2566" y="2"/>
                </a:lnTo>
                <a:lnTo>
                  <a:pt x="2536" y="3"/>
                </a:lnTo>
                <a:lnTo>
                  <a:pt x="2507" y="5"/>
                </a:lnTo>
                <a:lnTo>
                  <a:pt x="2478" y="7"/>
                </a:lnTo>
                <a:lnTo>
                  <a:pt x="2448" y="10"/>
                </a:lnTo>
                <a:lnTo>
                  <a:pt x="2419" y="16"/>
                </a:lnTo>
                <a:lnTo>
                  <a:pt x="2389" y="23"/>
                </a:lnTo>
                <a:lnTo>
                  <a:pt x="2360" y="33"/>
                </a:lnTo>
                <a:lnTo>
                  <a:pt x="2331" y="46"/>
                </a:lnTo>
                <a:lnTo>
                  <a:pt x="2300" y="63"/>
                </a:lnTo>
                <a:lnTo>
                  <a:pt x="2271" y="85"/>
                </a:lnTo>
                <a:lnTo>
                  <a:pt x="2241" y="111"/>
                </a:lnTo>
                <a:lnTo>
                  <a:pt x="2212" y="144"/>
                </a:lnTo>
                <a:lnTo>
                  <a:pt x="2183" y="182"/>
                </a:lnTo>
                <a:lnTo>
                  <a:pt x="2153" y="225"/>
                </a:lnTo>
                <a:lnTo>
                  <a:pt x="2123" y="275"/>
                </a:lnTo>
                <a:lnTo>
                  <a:pt x="2094" y="327"/>
                </a:lnTo>
                <a:lnTo>
                  <a:pt x="2064" y="384"/>
                </a:lnTo>
                <a:lnTo>
                  <a:pt x="2035" y="443"/>
                </a:lnTo>
                <a:lnTo>
                  <a:pt x="2006" y="503"/>
                </a:lnTo>
                <a:lnTo>
                  <a:pt x="1977" y="562"/>
                </a:lnTo>
                <a:lnTo>
                  <a:pt x="1947" y="618"/>
                </a:lnTo>
                <a:lnTo>
                  <a:pt x="1917" y="672"/>
                </a:lnTo>
                <a:lnTo>
                  <a:pt x="1888" y="721"/>
                </a:lnTo>
                <a:lnTo>
                  <a:pt x="1858" y="764"/>
                </a:lnTo>
                <a:lnTo>
                  <a:pt x="1829" y="803"/>
                </a:lnTo>
                <a:lnTo>
                  <a:pt x="1799" y="834"/>
                </a:lnTo>
                <a:lnTo>
                  <a:pt x="1769" y="861"/>
                </a:lnTo>
                <a:lnTo>
                  <a:pt x="1740" y="883"/>
                </a:lnTo>
                <a:lnTo>
                  <a:pt x="1710" y="901"/>
                </a:lnTo>
                <a:lnTo>
                  <a:pt x="1681" y="913"/>
                </a:lnTo>
                <a:lnTo>
                  <a:pt x="1652" y="923"/>
                </a:lnTo>
                <a:lnTo>
                  <a:pt x="1622" y="931"/>
                </a:lnTo>
                <a:lnTo>
                  <a:pt x="1592" y="935"/>
                </a:lnTo>
                <a:lnTo>
                  <a:pt x="1563" y="940"/>
                </a:lnTo>
                <a:lnTo>
                  <a:pt x="1534" y="942"/>
                </a:lnTo>
                <a:lnTo>
                  <a:pt x="1505" y="943"/>
                </a:lnTo>
                <a:lnTo>
                  <a:pt x="1475" y="944"/>
                </a:lnTo>
                <a:lnTo>
                  <a:pt x="1445" y="945"/>
                </a:lnTo>
                <a:lnTo>
                  <a:pt x="1416" y="945"/>
                </a:lnTo>
                <a:lnTo>
                  <a:pt x="1386" y="945"/>
                </a:lnTo>
                <a:lnTo>
                  <a:pt x="1357" y="946"/>
                </a:lnTo>
                <a:lnTo>
                  <a:pt x="1328" y="946"/>
                </a:lnTo>
                <a:lnTo>
                  <a:pt x="1298" y="946"/>
                </a:lnTo>
                <a:lnTo>
                  <a:pt x="1268" y="946"/>
                </a:lnTo>
                <a:lnTo>
                  <a:pt x="1238" y="946"/>
                </a:lnTo>
                <a:lnTo>
                  <a:pt x="1209" y="946"/>
                </a:lnTo>
                <a:lnTo>
                  <a:pt x="1180" y="946"/>
                </a:lnTo>
                <a:lnTo>
                  <a:pt x="1150" y="946"/>
                </a:lnTo>
                <a:lnTo>
                  <a:pt x="1120" y="946"/>
                </a:lnTo>
                <a:lnTo>
                  <a:pt x="1091" y="946"/>
                </a:lnTo>
                <a:lnTo>
                  <a:pt x="1062" y="946"/>
                </a:lnTo>
                <a:lnTo>
                  <a:pt x="1032" y="946"/>
                </a:lnTo>
                <a:lnTo>
                  <a:pt x="1003" y="946"/>
                </a:lnTo>
                <a:lnTo>
                  <a:pt x="974" y="946"/>
                </a:lnTo>
                <a:lnTo>
                  <a:pt x="944" y="946"/>
                </a:lnTo>
                <a:lnTo>
                  <a:pt x="914" y="946"/>
                </a:lnTo>
                <a:lnTo>
                  <a:pt x="885" y="946"/>
                </a:lnTo>
                <a:lnTo>
                  <a:pt x="855" y="946"/>
                </a:lnTo>
                <a:lnTo>
                  <a:pt x="826" y="946"/>
                </a:lnTo>
                <a:lnTo>
                  <a:pt x="797" y="946"/>
                </a:lnTo>
                <a:lnTo>
                  <a:pt x="766" y="946"/>
                </a:lnTo>
                <a:lnTo>
                  <a:pt x="737" y="946"/>
                </a:lnTo>
                <a:lnTo>
                  <a:pt x="707" y="946"/>
                </a:lnTo>
                <a:lnTo>
                  <a:pt x="678" y="946"/>
                </a:lnTo>
                <a:lnTo>
                  <a:pt x="649" y="946"/>
                </a:lnTo>
                <a:lnTo>
                  <a:pt x="619" y="946"/>
                </a:lnTo>
                <a:lnTo>
                  <a:pt x="590" y="946"/>
                </a:lnTo>
                <a:lnTo>
                  <a:pt x="560" y="946"/>
                </a:lnTo>
                <a:lnTo>
                  <a:pt x="531" y="946"/>
                </a:lnTo>
                <a:lnTo>
                  <a:pt x="502" y="946"/>
                </a:lnTo>
                <a:lnTo>
                  <a:pt x="472" y="946"/>
                </a:lnTo>
                <a:lnTo>
                  <a:pt x="442" y="946"/>
                </a:lnTo>
                <a:lnTo>
                  <a:pt x="413" y="946"/>
                </a:lnTo>
                <a:lnTo>
                  <a:pt x="383" y="946"/>
                </a:lnTo>
                <a:lnTo>
                  <a:pt x="354" y="946"/>
                </a:lnTo>
                <a:lnTo>
                  <a:pt x="324" y="946"/>
                </a:lnTo>
                <a:lnTo>
                  <a:pt x="295" y="946"/>
                </a:lnTo>
                <a:lnTo>
                  <a:pt x="265" y="946"/>
                </a:lnTo>
                <a:lnTo>
                  <a:pt x="235" y="946"/>
                </a:lnTo>
                <a:lnTo>
                  <a:pt x="206" y="946"/>
                </a:lnTo>
                <a:lnTo>
                  <a:pt x="177" y="946"/>
                </a:lnTo>
                <a:lnTo>
                  <a:pt x="147" y="946"/>
                </a:lnTo>
                <a:lnTo>
                  <a:pt x="118" y="946"/>
                </a:lnTo>
                <a:lnTo>
                  <a:pt x="88" y="946"/>
                </a:lnTo>
                <a:lnTo>
                  <a:pt x="59" y="946"/>
                </a:lnTo>
                <a:lnTo>
                  <a:pt x="29" y="946"/>
                </a:lnTo>
                <a:lnTo>
                  <a:pt x="0" y="946"/>
                </a:lnTo>
                <a:lnTo>
                  <a:pt x="29" y="945"/>
                </a:lnTo>
                <a:lnTo>
                  <a:pt x="59" y="943"/>
                </a:lnTo>
                <a:lnTo>
                  <a:pt x="88" y="942"/>
                </a:lnTo>
                <a:lnTo>
                  <a:pt x="118" y="938"/>
                </a:lnTo>
                <a:lnTo>
                  <a:pt x="147" y="935"/>
                </a:lnTo>
                <a:lnTo>
                  <a:pt x="177" y="930"/>
                </a:lnTo>
                <a:lnTo>
                  <a:pt x="206" y="925"/>
                </a:lnTo>
                <a:lnTo>
                  <a:pt x="235" y="919"/>
                </a:lnTo>
                <a:lnTo>
                  <a:pt x="265" y="913"/>
                </a:lnTo>
                <a:lnTo>
                  <a:pt x="295" y="905"/>
                </a:lnTo>
                <a:lnTo>
                  <a:pt x="324" y="897"/>
                </a:lnTo>
                <a:lnTo>
                  <a:pt x="354" y="888"/>
                </a:lnTo>
                <a:lnTo>
                  <a:pt x="383" y="878"/>
                </a:lnTo>
                <a:lnTo>
                  <a:pt x="413" y="868"/>
                </a:lnTo>
                <a:lnTo>
                  <a:pt x="442" y="857"/>
                </a:lnTo>
                <a:lnTo>
                  <a:pt x="472" y="845"/>
                </a:lnTo>
                <a:lnTo>
                  <a:pt x="502" y="833"/>
                </a:lnTo>
                <a:lnTo>
                  <a:pt x="531" y="819"/>
                </a:lnTo>
                <a:lnTo>
                  <a:pt x="560" y="805"/>
                </a:lnTo>
                <a:lnTo>
                  <a:pt x="590" y="791"/>
                </a:lnTo>
                <a:lnTo>
                  <a:pt x="619" y="776"/>
                </a:lnTo>
                <a:lnTo>
                  <a:pt x="649" y="761"/>
                </a:lnTo>
                <a:lnTo>
                  <a:pt x="678" y="747"/>
                </a:lnTo>
                <a:lnTo>
                  <a:pt x="707" y="732"/>
                </a:lnTo>
                <a:lnTo>
                  <a:pt x="737" y="718"/>
                </a:lnTo>
                <a:lnTo>
                  <a:pt x="766" y="704"/>
                </a:lnTo>
                <a:lnTo>
                  <a:pt x="797" y="690"/>
                </a:lnTo>
                <a:lnTo>
                  <a:pt x="826" y="677"/>
                </a:lnTo>
                <a:lnTo>
                  <a:pt x="855" y="663"/>
                </a:lnTo>
                <a:lnTo>
                  <a:pt x="885" y="649"/>
                </a:lnTo>
                <a:lnTo>
                  <a:pt x="914" y="636"/>
                </a:lnTo>
                <a:lnTo>
                  <a:pt x="944" y="623"/>
                </a:lnTo>
                <a:lnTo>
                  <a:pt x="974" y="610"/>
                </a:lnTo>
                <a:lnTo>
                  <a:pt x="1003" y="597"/>
                </a:lnTo>
                <a:lnTo>
                  <a:pt x="1032" y="584"/>
                </a:lnTo>
                <a:lnTo>
                  <a:pt x="1062" y="572"/>
                </a:lnTo>
                <a:lnTo>
                  <a:pt x="1091" y="559"/>
                </a:lnTo>
                <a:lnTo>
                  <a:pt x="1120" y="547"/>
                </a:lnTo>
                <a:lnTo>
                  <a:pt x="1150" y="535"/>
                </a:lnTo>
                <a:lnTo>
                  <a:pt x="1180" y="522"/>
                </a:lnTo>
                <a:lnTo>
                  <a:pt x="1209" y="511"/>
                </a:lnTo>
                <a:lnTo>
                  <a:pt x="1238" y="499"/>
                </a:lnTo>
                <a:lnTo>
                  <a:pt x="1268" y="488"/>
                </a:lnTo>
                <a:lnTo>
                  <a:pt x="1298" y="476"/>
                </a:lnTo>
                <a:lnTo>
                  <a:pt x="1328" y="464"/>
                </a:lnTo>
                <a:lnTo>
                  <a:pt x="1357" y="453"/>
                </a:lnTo>
                <a:lnTo>
                  <a:pt x="1386" y="443"/>
                </a:lnTo>
                <a:lnTo>
                  <a:pt x="1416" y="431"/>
                </a:lnTo>
                <a:lnTo>
                  <a:pt x="1445" y="421"/>
                </a:lnTo>
                <a:lnTo>
                  <a:pt x="1475" y="410"/>
                </a:lnTo>
                <a:lnTo>
                  <a:pt x="1505" y="399"/>
                </a:lnTo>
                <a:lnTo>
                  <a:pt x="1534" y="389"/>
                </a:lnTo>
                <a:lnTo>
                  <a:pt x="1563" y="378"/>
                </a:lnTo>
                <a:lnTo>
                  <a:pt x="1592" y="369"/>
                </a:lnTo>
                <a:lnTo>
                  <a:pt x="1622" y="359"/>
                </a:lnTo>
                <a:lnTo>
                  <a:pt x="1652" y="349"/>
                </a:lnTo>
                <a:lnTo>
                  <a:pt x="1681" y="339"/>
                </a:lnTo>
                <a:lnTo>
                  <a:pt x="1710" y="329"/>
                </a:lnTo>
                <a:lnTo>
                  <a:pt x="1740" y="319"/>
                </a:lnTo>
                <a:lnTo>
                  <a:pt x="1769" y="310"/>
                </a:lnTo>
                <a:lnTo>
                  <a:pt x="1799" y="301"/>
                </a:lnTo>
                <a:lnTo>
                  <a:pt x="1829" y="292"/>
                </a:lnTo>
                <a:lnTo>
                  <a:pt x="1858" y="283"/>
                </a:lnTo>
                <a:lnTo>
                  <a:pt x="1888" y="275"/>
                </a:lnTo>
                <a:lnTo>
                  <a:pt x="1917" y="266"/>
                </a:lnTo>
                <a:lnTo>
                  <a:pt x="1947" y="257"/>
                </a:lnTo>
                <a:lnTo>
                  <a:pt x="1977" y="249"/>
                </a:lnTo>
                <a:lnTo>
                  <a:pt x="2006" y="241"/>
                </a:lnTo>
                <a:lnTo>
                  <a:pt x="2035" y="233"/>
                </a:lnTo>
                <a:lnTo>
                  <a:pt x="2064" y="225"/>
                </a:lnTo>
                <a:lnTo>
                  <a:pt x="2094" y="217"/>
                </a:lnTo>
                <a:lnTo>
                  <a:pt x="2123" y="210"/>
                </a:lnTo>
                <a:lnTo>
                  <a:pt x="2153" y="202"/>
                </a:lnTo>
                <a:lnTo>
                  <a:pt x="2183" y="195"/>
                </a:lnTo>
                <a:lnTo>
                  <a:pt x="2212" y="187"/>
                </a:lnTo>
                <a:lnTo>
                  <a:pt x="2241" y="180"/>
                </a:lnTo>
                <a:lnTo>
                  <a:pt x="2271" y="173"/>
                </a:lnTo>
                <a:lnTo>
                  <a:pt x="2300" y="166"/>
                </a:lnTo>
                <a:lnTo>
                  <a:pt x="2331" y="159"/>
                </a:lnTo>
                <a:lnTo>
                  <a:pt x="2360" y="153"/>
                </a:lnTo>
                <a:lnTo>
                  <a:pt x="2389" y="146"/>
                </a:lnTo>
                <a:lnTo>
                  <a:pt x="2419" y="140"/>
                </a:lnTo>
                <a:lnTo>
                  <a:pt x="2448" y="134"/>
                </a:lnTo>
                <a:lnTo>
                  <a:pt x="2478" y="128"/>
                </a:lnTo>
                <a:lnTo>
                  <a:pt x="2507" y="122"/>
                </a:lnTo>
                <a:lnTo>
                  <a:pt x="2536" y="116"/>
                </a:lnTo>
                <a:lnTo>
                  <a:pt x="2566" y="111"/>
                </a:lnTo>
                <a:lnTo>
                  <a:pt x="2595" y="105"/>
                </a:lnTo>
                <a:lnTo>
                  <a:pt x="2625" y="100"/>
                </a:lnTo>
                <a:lnTo>
                  <a:pt x="2655" y="94"/>
                </a:lnTo>
                <a:lnTo>
                  <a:pt x="2684" y="90"/>
                </a:lnTo>
                <a:lnTo>
                  <a:pt x="2714" y="85"/>
                </a:lnTo>
                <a:lnTo>
                  <a:pt x="2743" y="80"/>
                </a:lnTo>
                <a:lnTo>
                  <a:pt x="2772" y="76"/>
                </a:lnTo>
                <a:lnTo>
                  <a:pt x="2802" y="71"/>
                </a:lnTo>
                <a:lnTo>
                  <a:pt x="2832" y="67"/>
                </a:lnTo>
                <a:lnTo>
                  <a:pt x="2861" y="62"/>
                </a:lnTo>
                <a:lnTo>
                  <a:pt x="2891" y="59"/>
                </a:lnTo>
                <a:lnTo>
                  <a:pt x="2920" y="54"/>
                </a:lnTo>
                <a:lnTo>
                  <a:pt x="2949" y="51"/>
                </a:lnTo>
                <a:lnTo>
                  <a:pt x="2979" y="47"/>
                </a:lnTo>
                <a:lnTo>
                  <a:pt x="3009" y="43"/>
                </a:lnTo>
                <a:lnTo>
                  <a:pt x="3038" y="40"/>
                </a:lnTo>
                <a:lnTo>
                  <a:pt x="3067" y="37"/>
                </a:lnTo>
                <a:lnTo>
                  <a:pt x="3097" y="34"/>
                </a:lnTo>
                <a:lnTo>
                  <a:pt x="3126" y="31"/>
                </a:lnTo>
                <a:lnTo>
                  <a:pt x="3157" y="27"/>
                </a:lnTo>
                <a:lnTo>
                  <a:pt x="3186" y="25"/>
                </a:lnTo>
                <a:lnTo>
                  <a:pt x="3215" y="23"/>
                </a:lnTo>
                <a:lnTo>
                  <a:pt x="3245" y="20"/>
                </a:lnTo>
                <a:lnTo>
                  <a:pt x="3274" y="17"/>
                </a:lnTo>
                <a:lnTo>
                  <a:pt x="3303" y="15"/>
                </a:lnTo>
                <a:lnTo>
                  <a:pt x="3334" y="14"/>
                </a:lnTo>
                <a:lnTo>
                  <a:pt x="3363" y="11"/>
                </a:lnTo>
                <a:lnTo>
                  <a:pt x="3392" y="10"/>
                </a:lnTo>
                <a:lnTo>
                  <a:pt x="3421" y="9"/>
                </a:lnTo>
                <a:lnTo>
                  <a:pt x="3450" y="7"/>
                </a:lnTo>
                <a:lnTo>
                  <a:pt x="3481" y="5"/>
                </a:lnTo>
                <a:lnTo>
                  <a:pt x="3510" y="4"/>
                </a:lnTo>
                <a:lnTo>
                  <a:pt x="3539" y="3"/>
                </a:lnTo>
                <a:lnTo>
                  <a:pt x="3539" y="0"/>
                </a:lnTo>
                <a:close/>
              </a:path>
            </a:pathLst>
          </a:custGeom>
          <a:solidFill>
            <a:schemeClr val="bg1"/>
          </a:solidFill>
          <a:ln w="1588">
            <a:solidFill>
              <a:srgbClr val="C0C0C0"/>
            </a:solidFill>
            <a:prstDash val="solid"/>
            <a:round/>
            <a:headEnd/>
            <a:tailEnd/>
          </a:ln>
        </p:spPr>
        <p:txBody>
          <a:bodyPr/>
          <a:lstStyle/>
          <a:p>
            <a:endParaRPr lang="en-US"/>
          </a:p>
        </p:txBody>
      </p:sp>
      <p:sp>
        <p:nvSpPr>
          <p:cNvPr id="13316" name="Freeform 22"/>
          <p:cNvSpPr>
            <a:spLocks/>
          </p:cNvSpPr>
          <p:nvPr/>
        </p:nvSpPr>
        <p:spPr bwMode="auto">
          <a:xfrm>
            <a:off x="1960563" y="5041900"/>
            <a:ext cx="5545137" cy="1495425"/>
          </a:xfrm>
          <a:custGeom>
            <a:avLst/>
            <a:gdLst>
              <a:gd name="T0" fmla="*/ 0 w 3493"/>
              <a:gd name="T1" fmla="*/ 1495425 h 942"/>
              <a:gd name="T2" fmla="*/ 177800 w 3493"/>
              <a:gd name="T3" fmla="*/ 1485900 h 942"/>
              <a:gd name="T4" fmla="*/ 344487 w 3493"/>
              <a:gd name="T5" fmla="*/ 1454150 h 942"/>
              <a:gd name="T6" fmla="*/ 563562 w 3493"/>
              <a:gd name="T7" fmla="*/ 1397000 h 942"/>
              <a:gd name="T8" fmla="*/ 835025 w 3493"/>
              <a:gd name="T9" fmla="*/ 1277938 h 942"/>
              <a:gd name="T10" fmla="*/ 1150937 w 3493"/>
              <a:gd name="T11" fmla="*/ 1117600 h 942"/>
              <a:gd name="T12" fmla="*/ 1379537 w 3493"/>
              <a:gd name="T13" fmla="*/ 1016000 h 942"/>
              <a:gd name="T14" fmla="*/ 1684338 w 3493"/>
              <a:gd name="T15" fmla="*/ 876300 h 942"/>
              <a:gd name="T16" fmla="*/ 2027238 w 3493"/>
              <a:gd name="T17" fmla="*/ 749300 h 942"/>
              <a:gd name="T18" fmla="*/ 2395537 w 3493"/>
              <a:gd name="T19" fmla="*/ 609600 h 942"/>
              <a:gd name="T20" fmla="*/ 2801937 w 3493"/>
              <a:gd name="T21" fmla="*/ 469900 h 942"/>
              <a:gd name="T22" fmla="*/ 3221037 w 3493"/>
              <a:gd name="T23" fmla="*/ 355600 h 942"/>
              <a:gd name="T24" fmla="*/ 3513138 w 3493"/>
              <a:gd name="T25" fmla="*/ 279400 h 942"/>
              <a:gd name="T26" fmla="*/ 3944938 w 3493"/>
              <a:gd name="T27" fmla="*/ 177800 h 942"/>
              <a:gd name="T28" fmla="*/ 4389437 w 3493"/>
              <a:gd name="T29" fmla="*/ 114300 h 942"/>
              <a:gd name="T30" fmla="*/ 4846637 w 3493"/>
              <a:gd name="T31" fmla="*/ 50800 h 942"/>
              <a:gd name="T32" fmla="*/ 5227637 w 3493"/>
              <a:gd name="T33" fmla="*/ 0 h 942"/>
              <a:gd name="T34" fmla="*/ 5545137 w 3493"/>
              <a:gd name="T35" fmla="*/ 0 h 94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493"/>
              <a:gd name="T55" fmla="*/ 0 h 942"/>
              <a:gd name="T56" fmla="*/ 3493 w 3493"/>
              <a:gd name="T57" fmla="*/ 942 h 94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493" h="942">
                <a:moveTo>
                  <a:pt x="0" y="942"/>
                </a:moveTo>
                <a:lnTo>
                  <a:pt x="112" y="936"/>
                </a:lnTo>
                <a:lnTo>
                  <a:pt x="217" y="916"/>
                </a:lnTo>
                <a:lnTo>
                  <a:pt x="355" y="880"/>
                </a:lnTo>
                <a:lnTo>
                  <a:pt x="526" y="805"/>
                </a:lnTo>
                <a:lnTo>
                  <a:pt x="725" y="704"/>
                </a:lnTo>
                <a:lnTo>
                  <a:pt x="869" y="640"/>
                </a:lnTo>
                <a:lnTo>
                  <a:pt x="1061" y="552"/>
                </a:lnTo>
                <a:lnTo>
                  <a:pt x="1277" y="472"/>
                </a:lnTo>
                <a:lnTo>
                  <a:pt x="1509" y="384"/>
                </a:lnTo>
                <a:lnTo>
                  <a:pt x="1765" y="296"/>
                </a:lnTo>
                <a:lnTo>
                  <a:pt x="2029" y="224"/>
                </a:lnTo>
                <a:lnTo>
                  <a:pt x="2213" y="176"/>
                </a:lnTo>
                <a:lnTo>
                  <a:pt x="2485" y="112"/>
                </a:lnTo>
                <a:lnTo>
                  <a:pt x="2765" y="72"/>
                </a:lnTo>
                <a:lnTo>
                  <a:pt x="3053" y="32"/>
                </a:lnTo>
                <a:lnTo>
                  <a:pt x="3293" y="0"/>
                </a:lnTo>
                <a:lnTo>
                  <a:pt x="3493" y="0"/>
                </a:lnTo>
              </a:path>
            </a:pathLst>
          </a:custGeom>
          <a:noFill/>
          <a:ln w="76200" cmpd="sng">
            <a:solidFill>
              <a:schemeClr val="accent2"/>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317" name="Freeform 24"/>
          <p:cNvSpPr>
            <a:spLocks/>
          </p:cNvSpPr>
          <p:nvPr/>
        </p:nvSpPr>
        <p:spPr bwMode="auto">
          <a:xfrm>
            <a:off x="1981200" y="5038725"/>
            <a:ext cx="5519738" cy="1514475"/>
          </a:xfrm>
          <a:custGeom>
            <a:avLst/>
            <a:gdLst>
              <a:gd name="T0" fmla="*/ 0 w 3477"/>
              <a:gd name="T1" fmla="*/ 1514475 h 954"/>
              <a:gd name="T2" fmla="*/ 395288 w 3477"/>
              <a:gd name="T3" fmla="*/ 1504950 h 954"/>
              <a:gd name="T4" fmla="*/ 776288 w 3477"/>
              <a:gd name="T5" fmla="*/ 1504950 h 954"/>
              <a:gd name="T6" fmla="*/ 1819275 w 3477"/>
              <a:gd name="T7" fmla="*/ 1509713 h 954"/>
              <a:gd name="T8" fmla="*/ 2419350 w 3477"/>
              <a:gd name="T9" fmla="*/ 1500188 h 954"/>
              <a:gd name="T10" fmla="*/ 2514600 w 3477"/>
              <a:gd name="T11" fmla="*/ 1481138 h 954"/>
              <a:gd name="T12" fmla="*/ 2619375 w 3477"/>
              <a:gd name="T13" fmla="*/ 1443038 h 954"/>
              <a:gd name="T14" fmla="*/ 2686050 w 3477"/>
              <a:gd name="T15" fmla="*/ 1400175 h 954"/>
              <a:gd name="T16" fmla="*/ 2786063 w 3477"/>
              <a:gd name="T17" fmla="*/ 1323975 h 954"/>
              <a:gd name="T18" fmla="*/ 2900363 w 3477"/>
              <a:gd name="T19" fmla="*/ 1195388 h 954"/>
              <a:gd name="T20" fmla="*/ 2981325 w 3477"/>
              <a:gd name="T21" fmla="*/ 1057275 h 954"/>
              <a:gd name="T22" fmla="*/ 3076575 w 3477"/>
              <a:gd name="T23" fmla="*/ 885825 h 954"/>
              <a:gd name="T24" fmla="*/ 3151188 w 3477"/>
              <a:gd name="T25" fmla="*/ 733425 h 954"/>
              <a:gd name="T26" fmla="*/ 3238500 w 3477"/>
              <a:gd name="T27" fmla="*/ 561975 h 954"/>
              <a:gd name="T28" fmla="*/ 3286126 w 3477"/>
              <a:gd name="T29" fmla="*/ 476250 h 954"/>
              <a:gd name="T30" fmla="*/ 3327401 w 3477"/>
              <a:gd name="T31" fmla="*/ 400050 h 954"/>
              <a:gd name="T32" fmla="*/ 3362326 w 3477"/>
              <a:gd name="T33" fmla="*/ 347663 h 954"/>
              <a:gd name="T34" fmla="*/ 3476626 w 3477"/>
              <a:gd name="T35" fmla="*/ 185738 h 954"/>
              <a:gd name="T36" fmla="*/ 3529013 w 3477"/>
              <a:gd name="T37" fmla="*/ 133350 h 954"/>
              <a:gd name="T38" fmla="*/ 3594101 w 3477"/>
              <a:gd name="T39" fmla="*/ 87313 h 954"/>
              <a:gd name="T40" fmla="*/ 3656013 w 3477"/>
              <a:gd name="T41" fmla="*/ 57150 h 954"/>
              <a:gd name="T42" fmla="*/ 3729038 w 3477"/>
              <a:gd name="T43" fmla="*/ 33338 h 954"/>
              <a:gd name="T44" fmla="*/ 3800476 w 3477"/>
              <a:gd name="T45" fmla="*/ 19050 h 954"/>
              <a:gd name="T46" fmla="*/ 3886201 w 3477"/>
              <a:gd name="T47" fmla="*/ 4763 h 954"/>
              <a:gd name="T48" fmla="*/ 4005263 w 3477"/>
              <a:gd name="T49" fmla="*/ 0 h 954"/>
              <a:gd name="T50" fmla="*/ 4171951 w 3477"/>
              <a:gd name="T51" fmla="*/ 0 h 954"/>
              <a:gd name="T52" fmla="*/ 4505326 w 3477"/>
              <a:gd name="T53" fmla="*/ 0 h 954"/>
              <a:gd name="T54" fmla="*/ 4800601 w 3477"/>
              <a:gd name="T55" fmla="*/ 0 h 954"/>
              <a:gd name="T56" fmla="*/ 5519738 w 3477"/>
              <a:gd name="T57" fmla="*/ 0 h 954"/>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477"/>
              <a:gd name="T88" fmla="*/ 0 h 954"/>
              <a:gd name="T89" fmla="*/ 3477 w 3477"/>
              <a:gd name="T90" fmla="*/ 954 h 954"/>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477" h="954">
                <a:moveTo>
                  <a:pt x="0" y="954"/>
                </a:moveTo>
                <a:lnTo>
                  <a:pt x="249" y="948"/>
                </a:lnTo>
                <a:lnTo>
                  <a:pt x="489" y="948"/>
                </a:lnTo>
                <a:lnTo>
                  <a:pt x="1146" y="951"/>
                </a:lnTo>
                <a:lnTo>
                  <a:pt x="1524" y="945"/>
                </a:lnTo>
                <a:lnTo>
                  <a:pt x="1584" y="933"/>
                </a:lnTo>
                <a:lnTo>
                  <a:pt x="1650" y="909"/>
                </a:lnTo>
                <a:lnTo>
                  <a:pt x="1692" y="882"/>
                </a:lnTo>
                <a:lnTo>
                  <a:pt x="1755" y="834"/>
                </a:lnTo>
                <a:lnTo>
                  <a:pt x="1827" y="753"/>
                </a:lnTo>
                <a:lnTo>
                  <a:pt x="1878" y="666"/>
                </a:lnTo>
                <a:lnTo>
                  <a:pt x="1938" y="558"/>
                </a:lnTo>
                <a:lnTo>
                  <a:pt x="1985" y="462"/>
                </a:lnTo>
                <a:lnTo>
                  <a:pt x="2040" y="354"/>
                </a:lnTo>
                <a:lnTo>
                  <a:pt x="2070" y="300"/>
                </a:lnTo>
                <a:lnTo>
                  <a:pt x="2096" y="252"/>
                </a:lnTo>
                <a:lnTo>
                  <a:pt x="2118" y="219"/>
                </a:lnTo>
                <a:cubicBezTo>
                  <a:pt x="2133" y="198"/>
                  <a:pt x="2173" y="139"/>
                  <a:pt x="2190" y="117"/>
                </a:cubicBezTo>
                <a:lnTo>
                  <a:pt x="2223" y="84"/>
                </a:lnTo>
                <a:lnTo>
                  <a:pt x="2264" y="55"/>
                </a:lnTo>
                <a:lnTo>
                  <a:pt x="2303" y="36"/>
                </a:lnTo>
                <a:lnTo>
                  <a:pt x="2349" y="21"/>
                </a:lnTo>
                <a:lnTo>
                  <a:pt x="2394" y="12"/>
                </a:lnTo>
                <a:lnTo>
                  <a:pt x="2448" y="3"/>
                </a:lnTo>
                <a:lnTo>
                  <a:pt x="2523" y="0"/>
                </a:lnTo>
                <a:lnTo>
                  <a:pt x="2628" y="0"/>
                </a:lnTo>
                <a:lnTo>
                  <a:pt x="2838" y="0"/>
                </a:lnTo>
                <a:lnTo>
                  <a:pt x="3024" y="0"/>
                </a:lnTo>
                <a:lnTo>
                  <a:pt x="3477" y="0"/>
                </a:lnTo>
              </a:path>
            </a:pathLst>
          </a:custGeom>
          <a:noFill/>
          <a:ln w="76200" cmpd="sng">
            <a:solidFill>
              <a:srgbClr val="00CE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95609" name="Rectangle 25"/>
          <p:cNvSpPr>
            <a:spLocks noChangeArrowheads="1"/>
          </p:cNvSpPr>
          <p:nvPr/>
        </p:nvSpPr>
        <p:spPr bwMode="auto">
          <a:xfrm>
            <a:off x="1905000" y="4876800"/>
            <a:ext cx="6172200" cy="1676400"/>
          </a:xfrm>
          <a:prstGeom prst="rect">
            <a:avLst/>
          </a:prstGeom>
          <a:solidFill>
            <a:schemeClr val="bg1">
              <a:alpha val="49019"/>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endParaRPr lang="en-US" altLang="en-US"/>
          </a:p>
        </p:txBody>
      </p:sp>
      <p:sp>
        <p:nvSpPr>
          <p:cNvPr id="195586" name="Rectangle 2"/>
          <p:cNvSpPr>
            <a:spLocks noGrp="1" noChangeArrowheads="1"/>
          </p:cNvSpPr>
          <p:nvPr>
            <p:ph type="title"/>
          </p:nvPr>
        </p:nvSpPr>
        <p:spPr>
          <a:xfrm>
            <a:off x="685800" y="609600"/>
            <a:ext cx="8458200" cy="1143000"/>
          </a:xfrm>
        </p:spPr>
        <p:txBody>
          <a:bodyPr/>
          <a:lstStyle/>
          <a:p>
            <a:pPr eaLnBrk="1" hangingPunct="1">
              <a:defRPr/>
            </a:pPr>
            <a:r>
              <a:rPr lang="en-US"/>
              <a:t>Model uncertainty as a mixture</a:t>
            </a:r>
          </a:p>
        </p:txBody>
      </p:sp>
      <p:graphicFrame>
        <p:nvGraphicFramePr>
          <p:cNvPr id="13314" name="Object 3"/>
          <p:cNvGraphicFramePr>
            <a:graphicFrameLocks noChangeAspect="1"/>
          </p:cNvGraphicFramePr>
          <p:nvPr/>
        </p:nvGraphicFramePr>
        <p:xfrm>
          <a:off x="1066800" y="1676400"/>
          <a:ext cx="7797800" cy="790575"/>
        </p:xfrm>
        <a:graphic>
          <a:graphicData uri="http://schemas.openxmlformats.org/presentationml/2006/ole">
            <mc:AlternateContent xmlns:mc="http://schemas.openxmlformats.org/markup-compatibility/2006">
              <mc:Choice xmlns:v="urn:schemas-microsoft-com:vml" Requires="v">
                <p:oleObj spid="_x0000_s67672" name="Drawing" r:id="rId4" imgW="1879200" imgH="190800" progId="FLW3Drawing">
                  <p:embed/>
                </p:oleObj>
              </mc:Choice>
              <mc:Fallback>
                <p:oleObj name="Drawing" r:id="rId4" imgW="1879200" imgH="190800" progId="FLW3Drawing">
                  <p:embed/>
                  <p:pic>
                    <p:nvPicPr>
                      <p:cNvPr id="0" name=""/>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066800" y="1676400"/>
                        <a:ext cx="7797800" cy="790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13320" name="Line 7"/>
          <p:cNvSpPr>
            <a:spLocks noChangeShapeType="1"/>
          </p:cNvSpPr>
          <p:nvPr/>
        </p:nvSpPr>
        <p:spPr bwMode="auto">
          <a:xfrm>
            <a:off x="1844675" y="2611438"/>
            <a:ext cx="1588" cy="1584325"/>
          </a:xfrm>
          <a:prstGeom prst="line">
            <a:avLst/>
          </a:prstGeom>
          <a:noFill/>
          <a:ln w="9048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321" name="Line 8"/>
          <p:cNvSpPr>
            <a:spLocks noChangeShapeType="1"/>
          </p:cNvSpPr>
          <p:nvPr/>
        </p:nvSpPr>
        <p:spPr bwMode="auto">
          <a:xfrm>
            <a:off x="1844675" y="4195763"/>
            <a:ext cx="6086475" cy="1587"/>
          </a:xfrm>
          <a:prstGeom prst="line">
            <a:avLst/>
          </a:prstGeom>
          <a:noFill/>
          <a:ln w="9048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322" name="Freeform 9"/>
          <p:cNvSpPr>
            <a:spLocks/>
          </p:cNvSpPr>
          <p:nvPr/>
        </p:nvSpPr>
        <p:spPr bwMode="auto">
          <a:xfrm>
            <a:off x="1889125" y="3833813"/>
            <a:ext cx="5705475" cy="363537"/>
          </a:xfrm>
          <a:custGeom>
            <a:avLst/>
            <a:gdLst>
              <a:gd name="T0" fmla="*/ 47625 w 3594"/>
              <a:gd name="T1" fmla="*/ 346075 h 229"/>
              <a:gd name="T2" fmla="*/ 141288 w 3594"/>
              <a:gd name="T3" fmla="*/ 309562 h 229"/>
              <a:gd name="T4" fmla="*/ 234950 w 3594"/>
              <a:gd name="T5" fmla="*/ 271462 h 229"/>
              <a:gd name="T6" fmla="*/ 327025 w 3594"/>
              <a:gd name="T7" fmla="*/ 238125 h 229"/>
              <a:gd name="T8" fmla="*/ 420688 w 3594"/>
              <a:gd name="T9" fmla="*/ 200025 h 229"/>
              <a:gd name="T10" fmla="*/ 515938 w 3594"/>
              <a:gd name="T11" fmla="*/ 163512 h 229"/>
              <a:gd name="T12" fmla="*/ 608013 w 3594"/>
              <a:gd name="T13" fmla="*/ 127000 h 229"/>
              <a:gd name="T14" fmla="*/ 701675 w 3594"/>
              <a:gd name="T15" fmla="*/ 90487 h 229"/>
              <a:gd name="T16" fmla="*/ 796925 w 3594"/>
              <a:gd name="T17" fmla="*/ 55562 h 229"/>
              <a:gd name="T18" fmla="*/ 890588 w 3594"/>
              <a:gd name="T19" fmla="*/ 19050 h 229"/>
              <a:gd name="T20" fmla="*/ 982663 w 3594"/>
              <a:gd name="T21" fmla="*/ 3175 h 229"/>
              <a:gd name="T22" fmla="*/ 1076325 w 3594"/>
              <a:gd name="T23" fmla="*/ 9525 h 229"/>
              <a:gd name="T24" fmla="*/ 1169988 w 3594"/>
              <a:gd name="T25" fmla="*/ 17462 h 229"/>
              <a:gd name="T26" fmla="*/ 1265238 w 3594"/>
              <a:gd name="T27" fmla="*/ 23812 h 229"/>
              <a:gd name="T28" fmla="*/ 1358900 w 3594"/>
              <a:gd name="T29" fmla="*/ 30162 h 229"/>
              <a:gd name="T30" fmla="*/ 1450975 w 3594"/>
              <a:gd name="T31" fmla="*/ 38100 h 229"/>
              <a:gd name="T32" fmla="*/ 1546225 w 3594"/>
              <a:gd name="T33" fmla="*/ 44450 h 229"/>
              <a:gd name="T34" fmla="*/ 1639888 w 3594"/>
              <a:gd name="T35" fmla="*/ 50800 h 229"/>
              <a:gd name="T36" fmla="*/ 1731963 w 3594"/>
              <a:gd name="T37" fmla="*/ 57150 h 229"/>
              <a:gd name="T38" fmla="*/ 1827213 w 3594"/>
              <a:gd name="T39" fmla="*/ 65087 h 229"/>
              <a:gd name="T40" fmla="*/ 1919288 w 3594"/>
              <a:gd name="T41" fmla="*/ 71437 h 229"/>
              <a:gd name="T42" fmla="*/ 2012950 w 3594"/>
              <a:gd name="T43" fmla="*/ 77787 h 229"/>
              <a:gd name="T44" fmla="*/ 2108200 w 3594"/>
              <a:gd name="T45" fmla="*/ 84137 h 229"/>
              <a:gd name="T46" fmla="*/ 2200275 w 3594"/>
              <a:gd name="T47" fmla="*/ 90487 h 229"/>
              <a:gd name="T48" fmla="*/ 2293938 w 3594"/>
              <a:gd name="T49" fmla="*/ 98425 h 229"/>
              <a:gd name="T50" fmla="*/ 2389188 w 3594"/>
              <a:gd name="T51" fmla="*/ 104775 h 229"/>
              <a:gd name="T52" fmla="*/ 2481263 w 3594"/>
              <a:gd name="T53" fmla="*/ 112712 h 229"/>
              <a:gd name="T54" fmla="*/ 2574925 w 3594"/>
              <a:gd name="T55" fmla="*/ 119062 h 229"/>
              <a:gd name="T56" fmla="*/ 2668588 w 3594"/>
              <a:gd name="T57" fmla="*/ 125412 h 229"/>
              <a:gd name="T58" fmla="*/ 2762250 w 3594"/>
              <a:gd name="T59" fmla="*/ 131762 h 229"/>
              <a:gd name="T60" fmla="*/ 2855912 w 3594"/>
              <a:gd name="T61" fmla="*/ 139700 h 229"/>
              <a:gd name="T62" fmla="*/ 2951162 w 3594"/>
              <a:gd name="T63" fmla="*/ 146050 h 229"/>
              <a:gd name="T64" fmla="*/ 3043237 w 3594"/>
              <a:gd name="T65" fmla="*/ 152400 h 229"/>
              <a:gd name="T66" fmla="*/ 3138487 w 3594"/>
              <a:gd name="T67" fmla="*/ 158750 h 229"/>
              <a:gd name="T68" fmla="*/ 3230562 w 3594"/>
              <a:gd name="T69" fmla="*/ 165100 h 229"/>
              <a:gd name="T70" fmla="*/ 3325813 w 3594"/>
              <a:gd name="T71" fmla="*/ 171450 h 229"/>
              <a:gd name="T72" fmla="*/ 3419476 w 3594"/>
              <a:gd name="T73" fmla="*/ 179387 h 229"/>
              <a:gd name="T74" fmla="*/ 3513138 w 3594"/>
              <a:gd name="T75" fmla="*/ 185737 h 229"/>
              <a:gd name="T76" fmla="*/ 3606801 w 3594"/>
              <a:gd name="T77" fmla="*/ 192087 h 229"/>
              <a:gd name="T78" fmla="*/ 3702051 w 3594"/>
              <a:gd name="T79" fmla="*/ 200025 h 229"/>
              <a:gd name="T80" fmla="*/ 3794126 w 3594"/>
              <a:gd name="T81" fmla="*/ 206375 h 229"/>
              <a:gd name="T82" fmla="*/ 3887788 w 3594"/>
              <a:gd name="T83" fmla="*/ 212725 h 229"/>
              <a:gd name="T84" fmla="*/ 3981450 w 3594"/>
              <a:gd name="T85" fmla="*/ 219075 h 229"/>
              <a:gd name="T86" fmla="*/ 4075113 w 3594"/>
              <a:gd name="T87" fmla="*/ 227012 h 229"/>
              <a:gd name="T88" fmla="*/ 4168775 w 3594"/>
              <a:gd name="T89" fmla="*/ 233362 h 229"/>
              <a:gd name="T90" fmla="*/ 4262438 w 3594"/>
              <a:gd name="T91" fmla="*/ 239712 h 229"/>
              <a:gd name="T92" fmla="*/ 4356100 w 3594"/>
              <a:gd name="T93" fmla="*/ 246062 h 229"/>
              <a:gd name="T94" fmla="*/ 4449763 w 3594"/>
              <a:gd name="T95" fmla="*/ 254000 h 229"/>
              <a:gd name="T96" fmla="*/ 4543425 w 3594"/>
              <a:gd name="T97" fmla="*/ 260350 h 229"/>
              <a:gd name="T98" fmla="*/ 4637088 w 3594"/>
              <a:gd name="T99" fmla="*/ 266700 h 229"/>
              <a:gd name="T100" fmla="*/ 4729163 w 3594"/>
              <a:gd name="T101" fmla="*/ 274637 h 229"/>
              <a:gd name="T102" fmla="*/ 4824413 w 3594"/>
              <a:gd name="T103" fmla="*/ 279400 h 229"/>
              <a:gd name="T104" fmla="*/ 4918075 w 3594"/>
              <a:gd name="T105" fmla="*/ 287337 h 229"/>
              <a:gd name="T106" fmla="*/ 5011738 w 3594"/>
              <a:gd name="T107" fmla="*/ 293687 h 229"/>
              <a:gd name="T108" fmla="*/ 5105400 w 3594"/>
              <a:gd name="T109" fmla="*/ 301625 h 229"/>
              <a:gd name="T110" fmla="*/ 5199063 w 3594"/>
              <a:gd name="T111" fmla="*/ 307975 h 229"/>
              <a:gd name="T112" fmla="*/ 5294313 w 3594"/>
              <a:gd name="T113" fmla="*/ 314325 h 229"/>
              <a:gd name="T114" fmla="*/ 5386388 w 3594"/>
              <a:gd name="T115" fmla="*/ 320675 h 229"/>
              <a:gd name="T116" fmla="*/ 5478463 w 3594"/>
              <a:gd name="T117" fmla="*/ 327025 h 229"/>
              <a:gd name="T118" fmla="*/ 5573713 w 3594"/>
              <a:gd name="T119" fmla="*/ 334962 h 229"/>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3594"/>
              <a:gd name="T181" fmla="*/ 0 h 229"/>
              <a:gd name="T182" fmla="*/ 3594 w 3594"/>
              <a:gd name="T183" fmla="*/ 229 h 229"/>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3594" h="229">
                <a:moveTo>
                  <a:pt x="0" y="229"/>
                </a:moveTo>
                <a:lnTo>
                  <a:pt x="30" y="218"/>
                </a:lnTo>
                <a:lnTo>
                  <a:pt x="59" y="206"/>
                </a:lnTo>
                <a:lnTo>
                  <a:pt x="89" y="195"/>
                </a:lnTo>
                <a:lnTo>
                  <a:pt x="118" y="183"/>
                </a:lnTo>
                <a:lnTo>
                  <a:pt x="148" y="171"/>
                </a:lnTo>
                <a:lnTo>
                  <a:pt x="177" y="161"/>
                </a:lnTo>
                <a:lnTo>
                  <a:pt x="206" y="150"/>
                </a:lnTo>
                <a:lnTo>
                  <a:pt x="236" y="138"/>
                </a:lnTo>
                <a:lnTo>
                  <a:pt x="265" y="126"/>
                </a:lnTo>
                <a:lnTo>
                  <a:pt x="295" y="114"/>
                </a:lnTo>
                <a:lnTo>
                  <a:pt x="325" y="103"/>
                </a:lnTo>
                <a:lnTo>
                  <a:pt x="354" y="92"/>
                </a:lnTo>
                <a:lnTo>
                  <a:pt x="383" y="80"/>
                </a:lnTo>
                <a:lnTo>
                  <a:pt x="413" y="69"/>
                </a:lnTo>
                <a:lnTo>
                  <a:pt x="442" y="57"/>
                </a:lnTo>
                <a:lnTo>
                  <a:pt x="473" y="46"/>
                </a:lnTo>
                <a:lnTo>
                  <a:pt x="502" y="35"/>
                </a:lnTo>
                <a:lnTo>
                  <a:pt x="531" y="23"/>
                </a:lnTo>
                <a:lnTo>
                  <a:pt x="561" y="12"/>
                </a:lnTo>
                <a:lnTo>
                  <a:pt x="590" y="0"/>
                </a:lnTo>
                <a:lnTo>
                  <a:pt x="619" y="2"/>
                </a:lnTo>
                <a:lnTo>
                  <a:pt x="649" y="4"/>
                </a:lnTo>
                <a:lnTo>
                  <a:pt x="678" y="6"/>
                </a:lnTo>
                <a:lnTo>
                  <a:pt x="708" y="9"/>
                </a:lnTo>
                <a:lnTo>
                  <a:pt x="737" y="11"/>
                </a:lnTo>
                <a:lnTo>
                  <a:pt x="767" y="13"/>
                </a:lnTo>
                <a:lnTo>
                  <a:pt x="797" y="15"/>
                </a:lnTo>
                <a:lnTo>
                  <a:pt x="826" y="17"/>
                </a:lnTo>
                <a:lnTo>
                  <a:pt x="856" y="19"/>
                </a:lnTo>
                <a:lnTo>
                  <a:pt x="885" y="21"/>
                </a:lnTo>
                <a:lnTo>
                  <a:pt x="914" y="24"/>
                </a:lnTo>
                <a:lnTo>
                  <a:pt x="944" y="26"/>
                </a:lnTo>
                <a:lnTo>
                  <a:pt x="974" y="28"/>
                </a:lnTo>
                <a:lnTo>
                  <a:pt x="1003" y="30"/>
                </a:lnTo>
                <a:lnTo>
                  <a:pt x="1033" y="32"/>
                </a:lnTo>
                <a:lnTo>
                  <a:pt x="1062" y="34"/>
                </a:lnTo>
                <a:lnTo>
                  <a:pt x="1091" y="36"/>
                </a:lnTo>
                <a:lnTo>
                  <a:pt x="1120" y="39"/>
                </a:lnTo>
                <a:lnTo>
                  <a:pt x="1151" y="41"/>
                </a:lnTo>
                <a:lnTo>
                  <a:pt x="1180" y="42"/>
                </a:lnTo>
                <a:lnTo>
                  <a:pt x="1209" y="45"/>
                </a:lnTo>
                <a:lnTo>
                  <a:pt x="1239" y="47"/>
                </a:lnTo>
                <a:lnTo>
                  <a:pt x="1268" y="49"/>
                </a:lnTo>
                <a:lnTo>
                  <a:pt x="1298" y="51"/>
                </a:lnTo>
                <a:lnTo>
                  <a:pt x="1328" y="53"/>
                </a:lnTo>
                <a:lnTo>
                  <a:pt x="1357" y="56"/>
                </a:lnTo>
                <a:lnTo>
                  <a:pt x="1386" y="57"/>
                </a:lnTo>
                <a:lnTo>
                  <a:pt x="1416" y="59"/>
                </a:lnTo>
                <a:lnTo>
                  <a:pt x="1445" y="62"/>
                </a:lnTo>
                <a:lnTo>
                  <a:pt x="1476" y="64"/>
                </a:lnTo>
                <a:lnTo>
                  <a:pt x="1505" y="66"/>
                </a:lnTo>
                <a:lnTo>
                  <a:pt x="1534" y="68"/>
                </a:lnTo>
                <a:lnTo>
                  <a:pt x="1563" y="71"/>
                </a:lnTo>
                <a:lnTo>
                  <a:pt x="1592" y="72"/>
                </a:lnTo>
                <a:lnTo>
                  <a:pt x="1622" y="75"/>
                </a:lnTo>
                <a:lnTo>
                  <a:pt x="1652" y="77"/>
                </a:lnTo>
                <a:lnTo>
                  <a:pt x="1681" y="79"/>
                </a:lnTo>
                <a:lnTo>
                  <a:pt x="1711" y="81"/>
                </a:lnTo>
                <a:lnTo>
                  <a:pt x="1740" y="83"/>
                </a:lnTo>
                <a:lnTo>
                  <a:pt x="1770" y="86"/>
                </a:lnTo>
                <a:lnTo>
                  <a:pt x="1799" y="88"/>
                </a:lnTo>
                <a:lnTo>
                  <a:pt x="1829" y="89"/>
                </a:lnTo>
                <a:lnTo>
                  <a:pt x="1859" y="92"/>
                </a:lnTo>
                <a:lnTo>
                  <a:pt x="1888" y="94"/>
                </a:lnTo>
                <a:lnTo>
                  <a:pt x="1917" y="96"/>
                </a:lnTo>
                <a:lnTo>
                  <a:pt x="1947" y="98"/>
                </a:lnTo>
                <a:lnTo>
                  <a:pt x="1977" y="100"/>
                </a:lnTo>
                <a:lnTo>
                  <a:pt x="2007" y="103"/>
                </a:lnTo>
                <a:lnTo>
                  <a:pt x="2035" y="104"/>
                </a:lnTo>
                <a:lnTo>
                  <a:pt x="2064" y="106"/>
                </a:lnTo>
                <a:lnTo>
                  <a:pt x="2095" y="108"/>
                </a:lnTo>
                <a:lnTo>
                  <a:pt x="2124" y="111"/>
                </a:lnTo>
                <a:lnTo>
                  <a:pt x="2154" y="113"/>
                </a:lnTo>
                <a:lnTo>
                  <a:pt x="2184" y="115"/>
                </a:lnTo>
                <a:lnTo>
                  <a:pt x="2213" y="117"/>
                </a:lnTo>
                <a:lnTo>
                  <a:pt x="2242" y="119"/>
                </a:lnTo>
                <a:lnTo>
                  <a:pt x="2272" y="121"/>
                </a:lnTo>
                <a:lnTo>
                  <a:pt x="2301" y="123"/>
                </a:lnTo>
                <a:lnTo>
                  <a:pt x="2332" y="126"/>
                </a:lnTo>
                <a:lnTo>
                  <a:pt x="2361" y="128"/>
                </a:lnTo>
                <a:lnTo>
                  <a:pt x="2390" y="130"/>
                </a:lnTo>
                <a:lnTo>
                  <a:pt x="2420" y="132"/>
                </a:lnTo>
                <a:lnTo>
                  <a:pt x="2449" y="134"/>
                </a:lnTo>
                <a:lnTo>
                  <a:pt x="2478" y="137"/>
                </a:lnTo>
                <a:lnTo>
                  <a:pt x="2508" y="138"/>
                </a:lnTo>
                <a:lnTo>
                  <a:pt x="2537" y="141"/>
                </a:lnTo>
                <a:lnTo>
                  <a:pt x="2567" y="143"/>
                </a:lnTo>
                <a:lnTo>
                  <a:pt x="2596" y="145"/>
                </a:lnTo>
                <a:lnTo>
                  <a:pt x="2626" y="147"/>
                </a:lnTo>
                <a:lnTo>
                  <a:pt x="2656" y="150"/>
                </a:lnTo>
                <a:lnTo>
                  <a:pt x="2685" y="151"/>
                </a:lnTo>
                <a:lnTo>
                  <a:pt x="2715" y="153"/>
                </a:lnTo>
                <a:lnTo>
                  <a:pt x="2744" y="155"/>
                </a:lnTo>
                <a:lnTo>
                  <a:pt x="2773" y="158"/>
                </a:lnTo>
                <a:lnTo>
                  <a:pt x="2803" y="160"/>
                </a:lnTo>
                <a:lnTo>
                  <a:pt x="2833" y="161"/>
                </a:lnTo>
                <a:lnTo>
                  <a:pt x="2862" y="164"/>
                </a:lnTo>
                <a:lnTo>
                  <a:pt x="2892" y="166"/>
                </a:lnTo>
                <a:lnTo>
                  <a:pt x="2921" y="168"/>
                </a:lnTo>
                <a:lnTo>
                  <a:pt x="2950" y="170"/>
                </a:lnTo>
                <a:lnTo>
                  <a:pt x="2979" y="173"/>
                </a:lnTo>
                <a:lnTo>
                  <a:pt x="3010" y="175"/>
                </a:lnTo>
                <a:lnTo>
                  <a:pt x="3039" y="176"/>
                </a:lnTo>
                <a:lnTo>
                  <a:pt x="3068" y="179"/>
                </a:lnTo>
                <a:lnTo>
                  <a:pt x="3098" y="181"/>
                </a:lnTo>
                <a:lnTo>
                  <a:pt x="3127" y="183"/>
                </a:lnTo>
                <a:lnTo>
                  <a:pt x="3157" y="185"/>
                </a:lnTo>
                <a:lnTo>
                  <a:pt x="3187" y="188"/>
                </a:lnTo>
                <a:lnTo>
                  <a:pt x="3216" y="190"/>
                </a:lnTo>
                <a:lnTo>
                  <a:pt x="3246" y="191"/>
                </a:lnTo>
                <a:lnTo>
                  <a:pt x="3275" y="194"/>
                </a:lnTo>
                <a:lnTo>
                  <a:pt x="3304" y="196"/>
                </a:lnTo>
                <a:lnTo>
                  <a:pt x="3335" y="198"/>
                </a:lnTo>
                <a:lnTo>
                  <a:pt x="3364" y="200"/>
                </a:lnTo>
                <a:lnTo>
                  <a:pt x="3393" y="202"/>
                </a:lnTo>
                <a:lnTo>
                  <a:pt x="3422" y="204"/>
                </a:lnTo>
                <a:lnTo>
                  <a:pt x="3451" y="206"/>
                </a:lnTo>
                <a:lnTo>
                  <a:pt x="3481" y="208"/>
                </a:lnTo>
                <a:lnTo>
                  <a:pt x="3511" y="211"/>
                </a:lnTo>
                <a:lnTo>
                  <a:pt x="3594" y="229"/>
                </a:lnTo>
              </a:path>
            </a:pathLst>
          </a:custGeom>
          <a:noFill/>
          <a:ln w="76200" cmpd="sng">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323" name="Freeform 10"/>
          <p:cNvSpPr>
            <a:spLocks/>
          </p:cNvSpPr>
          <p:nvPr/>
        </p:nvSpPr>
        <p:spPr bwMode="auto">
          <a:xfrm>
            <a:off x="3949700" y="2735263"/>
            <a:ext cx="2249488" cy="1462087"/>
          </a:xfrm>
          <a:custGeom>
            <a:avLst/>
            <a:gdLst>
              <a:gd name="T0" fmla="*/ 0 w 1417"/>
              <a:gd name="T1" fmla="*/ 1462087 h 921"/>
              <a:gd name="T2" fmla="*/ 47625 w 1417"/>
              <a:gd name="T3" fmla="*/ 1462087 h 921"/>
              <a:gd name="T4" fmla="*/ 93663 w 1417"/>
              <a:gd name="T5" fmla="*/ 1460500 h 921"/>
              <a:gd name="T6" fmla="*/ 139700 w 1417"/>
              <a:gd name="T7" fmla="*/ 1458912 h 921"/>
              <a:gd name="T8" fmla="*/ 187325 w 1417"/>
              <a:gd name="T9" fmla="*/ 1457325 h 921"/>
              <a:gd name="T10" fmla="*/ 233363 w 1417"/>
              <a:gd name="T11" fmla="*/ 1452562 h 921"/>
              <a:gd name="T12" fmla="*/ 282575 w 1417"/>
              <a:gd name="T13" fmla="*/ 1444625 h 921"/>
              <a:gd name="T14" fmla="*/ 328613 w 1417"/>
              <a:gd name="T15" fmla="*/ 1436687 h 921"/>
              <a:gd name="T16" fmla="*/ 374650 w 1417"/>
              <a:gd name="T17" fmla="*/ 1422400 h 921"/>
              <a:gd name="T18" fmla="*/ 420688 w 1417"/>
              <a:gd name="T19" fmla="*/ 1401762 h 921"/>
              <a:gd name="T20" fmla="*/ 466725 w 1417"/>
              <a:gd name="T21" fmla="*/ 1374775 h 921"/>
              <a:gd name="T22" fmla="*/ 514350 w 1417"/>
              <a:gd name="T23" fmla="*/ 1336675 h 921"/>
              <a:gd name="T24" fmla="*/ 561975 w 1417"/>
              <a:gd name="T25" fmla="*/ 1285875 h 921"/>
              <a:gd name="T26" fmla="*/ 608013 w 1417"/>
              <a:gd name="T27" fmla="*/ 1220787 h 921"/>
              <a:gd name="T28" fmla="*/ 655638 w 1417"/>
              <a:gd name="T29" fmla="*/ 1139825 h 921"/>
              <a:gd name="T30" fmla="*/ 701675 w 1417"/>
              <a:gd name="T31" fmla="*/ 1042987 h 921"/>
              <a:gd name="T32" fmla="*/ 749300 w 1417"/>
              <a:gd name="T33" fmla="*/ 930275 h 921"/>
              <a:gd name="T34" fmla="*/ 795338 w 1417"/>
              <a:gd name="T35" fmla="*/ 804862 h 921"/>
              <a:gd name="T36" fmla="*/ 842963 w 1417"/>
              <a:gd name="T37" fmla="*/ 669925 h 921"/>
              <a:gd name="T38" fmla="*/ 890588 w 1417"/>
              <a:gd name="T39" fmla="*/ 530225 h 921"/>
              <a:gd name="T40" fmla="*/ 936625 w 1417"/>
              <a:gd name="T41" fmla="*/ 392112 h 921"/>
              <a:gd name="T42" fmla="*/ 982663 w 1417"/>
              <a:gd name="T43" fmla="*/ 265112 h 921"/>
              <a:gd name="T44" fmla="*/ 1030288 w 1417"/>
              <a:gd name="T45" fmla="*/ 155575 h 921"/>
              <a:gd name="T46" fmla="*/ 1077913 w 1417"/>
              <a:gd name="T47" fmla="*/ 69850 h 921"/>
              <a:gd name="T48" fmla="*/ 1125538 w 1417"/>
              <a:gd name="T49" fmla="*/ 17462 h 921"/>
              <a:gd name="T50" fmla="*/ 1169988 w 1417"/>
              <a:gd name="T51" fmla="*/ 0 h 921"/>
              <a:gd name="T52" fmla="*/ 1216025 w 1417"/>
              <a:gd name="T53" fmla="*/ 17462 h 921"/>
              <a:gd name="T54" fmla="*/ 1265238 w 1417"/>
              <a:gd name="T55" fmla="*/ 69850 h 921"/>
              <a:gd name="T56" fmla="*/ 1311275 w 1417"/>
              <a:gd name="T57" fmla="*/ 155575 h 921"/>
              <a:gd name="T58" fmla="*/ 1358900 w 1417"/>
              <a:gd name="T59" fmla="*/ 265112 h 921"/>
              <a:gd name="T60" fmla="*/ 1406525 w 1417"/>
              <a:gd name="T61" fmla="*/ 392112 h 921"/>
              <a:gd name="T62" fmla="*/ 1452563 w 1417"/>
              <a:gd name="T63" fmla="*/ 530225 h 921"/>
              <a:gd name="T64" fmla="*/ 1498600 w 1417"/>
              <a:gd name="T65" fmla="*/ 669925 h 921"/>
              <a:gd name="T66" fmla="*/ 1546225 w 1417"/>
              <a:gd name="T67" fmla="*/ 804862 h 921"/>
              <a:gd name="T68" fmla="*/ 1592263 w 1417"/>
              <a:gd name="T69" fmla="*/ 930275 h 921"/>
              <a:gd name="T70" fmla="*/ 1641476 w 1417"/>
              <a:gd name="T71" fmla="*/ 1042987 h 921"/>
              <a:gd name="T72" fmla="*/ 1687513 w 1417"/>
              <a:gd name="T73" fmla="*/ 1139825 h 921"/>
              <a:gd name="T74" fmla="*/ 1733551 w 1417"/>
              <a:gd name="T75" fmla="*/ 1220787 h 921"/>
              <a:gd name="T76" fmla="*/ 1781176 w 1417"/>
              <a:gd name="T77" fmla="*/ 1285875 h 921"/>
              <a:gd name="T78" fmla="*/ 1827213 w 1417"/>
              <a:gd name="T79" fmla="*/ 1336675 h 921"/>
              <a:gd name="T80" fmla="*/ 1873251 w 1417"/>
              <a:gd name="T81" fmla="*/ 1374775 h 921"/>
              <a:gd name="T82" fmla="*/ 1920876 w 1417"/>
              <a:gd name="T83" fmla="*/ 1401762 h 921"/>
              <a:gd name="T84" fmla="*/ 1966913 w 1417"/>
              <a:gd name="T85" fmla="*/ 1422400 h 921"/>
              <a:gd name="T86" fmla="*/ 2014538 w 1417"/>
              <a:gd name="T87" fmla="*/ 1436687 h 921"/>
              <a:gd name="T88" fmla="*/ 2060576 w 1417"/>
              <a:gd name="T89" fmla="*/ 1444625 h 921"/>
              <a:gd name="T90" fmla="*/ 2108201 w 1417"/>
              <a:gd name="T91" fmla="*/ 1452562 h 921"/>
              <a:gd name="T92" fmla="*/ 2155826 w 1417"/>
              <a:gd name="T93" fmla="*/ 1457325 h 921"/>
              <a:gd name="T94" fmla="*/ 2201863 w 1417"/>
              <a:gd name="T95" fmla="*/ 1458912 h 921"/>
              <a:gd name="T96" fmla="*/ 2249488 w 1417"/>
              <a:gd name="T97" fmla="*/ 1460500 h 92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417"/>
              <a:gd name="T148" fmla="*/ 0 h 921"/>
              <a:gd name="T149" fmla="*/ 1417 w 1417"/>
              <a:gd name="T150" fmla="*/ 921 h 921"/>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417" h="921">
                <a:moveTo>
                  <a:pt x="0" y="921"/>
                </a:moveTo>
                <a:lnTo>
                  <a:pt x="30" y="921"/>
                </a:lnTo>
                <a:lnTo>
                  <a:pt x="59" y="920"/>
                </a:lnTo>
                <a:lnTo>
                  <a:pt x="88" y="919"/>
                </a:lnTo>
                <a:lnTo>
                  <a:pt x="118" y="918"/>
                </a:lnTo>
                <a:lnTo>
                  <a:pt x="147" y="915"/>
                </a:lnTo>
                <a:lnTo>
                  <a:pt x="178" y="910"/>
                </a:lnTo>
                <a:lnTo>
                  <a:pt x="207" y="905"/>
                </a:lnTo>
                <a:lnTo>
                  <a:pt x="236" y="896"/>
                </a:lnTo>
                <a:lnTo>
                  <a:pt x="265" y="883"/>
                </a:lnTo>
                <a:lnTo>
                  <a:pt x="294" y="866"/>
                </a:lnTo>
                <a:lnTo>
                  <a:pt x="324" y="842"/>
                </a:lnTo>
                <a:lnTo>
                  <a:pt x="354" y="810"/>
                </a:lnTo>
                <a:lnTo>
                  <a:pt x="383" y="769"/>
                </a:lnTo>
                <a:lnTo>
                  <a:pt x="413" y="718"/>
                </a:lnTo>
                <a:lnTo>
                  <a:pt x="442" y="657"/>
                </a:lnTo>
                <a:lnTo>
                  <a:pt x="472" y="586"/>
                </a:lnTo>
                <a:lnTo>
                  <a:pt x="501" y="507"/>
                </a:lnTo>
                <a:lnTo>
                  <a:pt x="531" y="422"/>
                </a:lnTo>
                <a:lnTo>
                  <a:pt x="561" y="334"/>
                </a:lnTo>
                <a:lnTo>
                  <a:pt x="590" y="247"/>
                </a:lnTo>
                <a:lnTo>
                  <a:pt x="619" y="167"/>
                </a:lnTo>
                <a:lnTo>
                  <a:pt x="649" y="98"/>
                </a:lnTo>
                <a:lnTo>
                  <a:pt x="679" y="44"/>
                </a:lnTo>
                <a:lnTo>
                  <a:pt x="709" y="11"/>
                </a:lnTo>
                <a:lnTo>
                  <a:pt x="737" y="0"/>
                </a:lnTo>
                <a:lnTo>
                  <a:pt x="766" y="11"/>
                </a:lnTo>
                <a:lnTo>
                  <a:pt x="797" y="44"/>
                </a:lnTo>
                <a:lnTo>
                  <a:pt x="826" y="98"/>
                </a:lnTo>
                <a:lnTo>
                  <a:pt x="856" y="167"/>
                </a:lnTo>
                <a:lnTo>
                  <a:pt x="886" y="247"/>
                </a:lnTo>
                <a:lnTo>
                  <a:pt x="915" y="334"/>
                </a:lnTo>
                <a:lnTo>
                  <a:pt x="944" y="422"/>
                </a:lnTo>
                <a:lnTo>
                  <a:pt x="974" y="507"/>
                </a:lnTo>
                <a:lnTo>
                  <a:pt x="1003" y="586"/>
                </a:lnTo>
                <a:lnTo>
                  <a:pt x="1034" y="657"/>
                </a:lnTo>
                <a:lnTo>
                  <a:pt x="1063" y="718"/>
                </a:lnTo>
                <a:lnTo>
                  <a:pt x="1092" y="769"/>
                </a:lnTo>
                <a:lnTo>
                  <a:pt x="1122" y="810"/>
                </a:lnTo>
                <a:lnTo>
                  <a:pt x="1151" y="842"/>
                </a:lnTo>
                <a:lnTo>
                  <a:pt x="1180" y="866"/>
                </a:lnTo>
                <a:lnTo>
                  <a:pt x="1210" y="883"/>
                </a:lnTo>
                <a:lnTo>
                  <a:pt x="1239" y="896"/>
                </a:lnTo>
                <a:lnTo>
                  <a:pt x="1269" y="905"/>
                </a:lnTo>
                <a:lnTo>
                  <a:pt x="1298" y="910"/>
                </a:lnTo>
                <a:lnTo>
                  <a:pt x="1328" y="915"/>
                </a:lnTo>
                <a:lnTo>
                  <a:pt x="1358" y="918"/>
                </a:lnTo>
                <a:lnTo>
                  <a:pt x="1387" y="919"/>
                </a:lnTo>
                <a:lnTo>
                  <a:pt x="1417" y="920"/>
                </a:lnTo>
              </a:path>
            </a:pathLst>
          </a:custGeom>
          <a:noFill/>
          <a:ln w="76200" cmpd="sng">
            <a:solidFill>
              <a:srgbClr val="00CE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324" name="Rectangle 11"/>
          <p:cNvSpPr>
            <a:spLocks noChangeArrowheads="1"/>
          </p:cNvSpPr>
          <p:nvPr/>
        </p:nvSpPr>
        <p:spPr bwMode="auto">
          <a:xfrm>
            <a:off x="3255963" y="3421063"/>
            <a:ext cx="889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r>
              <a:rPr lang="en-US" altLang="en-US" sz="2100">
                <a:solidFill>
                  <a:srgbClr val="0000FF"/>
                </a:solidFill>
                <a:latin typeface="Times New Roman" panose="02020603050405020304" pitchFamily="18" charset="0"/>
              </a:rPr>
              <a:t>I</a:t>
            </a:r>
            <a:endParaRPr lang="en-US" altLang="en-US" sz="2400">
              <a:latin typeface="Times New Roman" panose="02020603050405020304" pitchFamily="18" charset="0"/>
            </a:endParaRPr>
          </a:p>
        </p:txBody>
      </p:sp>
      <p:sp>
        <p:nvSpPr>
          <p:cNvPr id="13325" name="Rectangle 12"/>
          <p:cNvSpPr>
            <a:spLocks noChangeArrowheads="1"/>
          </p:cNvSpPr>
          <p:nvPr/>
        </p:nvSpPr>
        <p:spPr bwMode="auto">
          <a:xfrm>
            <a:off x="5702300" y="3063875"/>
            <a:ext cx="1778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r>
              <a:rPr lang="en-US" altLang="en-US" sz="2100">
                <a:solidFill>
                  <a:srgbClr val="00CE00"/>
                </a:solidFill>
                <a:latin typeface="Times New Roman" panose="02020603050405020304" pitchFamily="18" charset="0"/>
              </a:rPr>
              <a:t>II</a:t>
            </a:r>
            <a:endParaRPr lang="en-US" altLang="en-US" sz="2400">
              <a:latin typeface="Times New Roman" panose="02020603050405020304" pitchFamily="18" charset="0"/>
            </a:endParaRPr>
          </a:p>
        </p:txBody>
      </p:sp>
      <p:sp>
        <p:nvSpPr>
          <p:cNvPr id="13326" name="Rectangle 13"/>
          <p:cNvSpPr>
            <a:spLocks noChangeArrowheads="1"/>
          </p:cNvSpPr>
          <p:nvPr/>
        </p:nvSpPr>
        <p:spPr bwMode="auto">
          <a:xfrm>
            <a:off x="1487488" y="2592388"/>
            <a:ext cx="52387"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r>
              <a:rPr lang="en-US" altLang="en-US" sz="1500">
                <a:solidFill>
                  <a:srgbClr val="000000"/>
                </a:solidFill>
              </a:rPr>
              <a:t> </a:t>
            </a:r>
            <a:endParaRPr lang="en-US" altLang="en-US" sz="2400">
              <a:latin typeface="Times New Roman" panose="02020603050405020304" pitchFamily="18" charset="0"/>
            </a:endParaRPr>
          </a:p>
        </p:txBody>
      </p:sp>
      <p:sp>
        <p:nvSpPr>
          <p:cNvPr id="13327" name="Rectangle 14"/>
          <p:cNvSpPr>
            <a:spLocks noChangeArrowheads="1"/>
          </p:cNvSpPr>
          <p:nvPr/>
        </p:nvSpPr>
        <p:spPr bwMode="auto">
          <a:xfrm>
            <a:off x="1487488" y="4056063"/>
            <a:ext cx="52387"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r>
              <a:rPr lang="en-US" altLang="en-US" sz="1500">
                <a:solidFill>
                  <a:srgbClr val="000000"/>
                </a:solidFill>
              </a:rPr>
              <a:t> </a:t>
            </a:r>
            <a:endParaRPr lang="en-US" altLang="en-US" sz="2400">
              <a:latin typeface="Times New Roman" panose="02020603050405020304" pitchFamily="18" charset="0"/>
            </a:endParaRPr>
          </a:p>
        </p:txBody>
      </p:sp>
      <p:sp>
        <p:nvSpPr>
          <p:cNvPr id="13328" name="Line 15"/>
          <p:cNvSpPr>
            <a:spLocks noChangeShapeType="1"/>
          </p:cNvSpPr>
          <p:nvPr/>
        </p:nvSpPr>
        <p:spPr bwMode="auto">
          <a:xfrm>
            <a:off x="1868488" y="4946650"/>
            <a:ext cx="1587" cy="1584325"/>
          </a:xfrm>
          <a:prstGeom prst="line">
            <a:avLst/>
          </a:prstGeom>
          <a:noFill/>
          <a:ln w="9048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329" name="Rectangle 17"/>
          <p:cNvSpPr>
            <a:spLocks noChangeArrowheads="1"/>
          </p:cNvSpPr>
          <p:nvPr/>
        </p:nvSpPr>
        <p:spPr bwMode="auto">
          <a:xfrm>
            <a:off x="1625600" y="4905375"/>
            <a:ext cx="1270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r>
              <a:rPr lang="en-US" altLang="en-US" sz="1800">
                <a:solidFill>
                  <a:srgbClr val="000000"/>
                </a:solidFill>
              </a:rPr>
              <a:t>1</a:t>
            </a:r>
            <a:endParaRPr lang="en-US" altLang="en-US" sz="2400">
              <a:latin typeface="Times New Roman" panose="02020603050405020304" pitchFamily="18" charset="0"/>
            </a:endParaRPr>
          </a:p>
        </p:txBody>
      </p:sp>
      <p:sp>
        <p:nvSpPr>
          <p:cNvPr id="13330" name="Rectangle 18"/>
          <p:cNvSpPr>
            <a:spLocks noChangeArrowheads="1"/>
          </p:cNvSpPr>
          <p:nvPr/>
        </p:nvSpPr>
        <p:spPr bwMode="auto">
          <a:xfrm>
            <a:off x="1625600" y="6367463"/>
            <a:ext cx="1270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r>
              <a:rPr lang="en-US" altLang="en-US" sz="1800">
                <a:solidFill>
                  <a:srgbClr val="000000"/>
                </a:solidFill>
              </a:rPr>
              <a:t>0</a:t>
            </a:r>
            <a:endParaRPr lang="en-US" altLang="en-US" sz="2400">
              <a:latin typeface="Times New Roman" panose="02020603050405020304" pitchFamily="18" charset="0"/>
            </a:endParaRPr>
          </a:p>
        </p:txBody>
      </p:sp>
      <p:sp>
        <p:nvSpPr>
          <p:cNvPr id="195604" name="Rectangle 20"/>
          <p:cNvSpPr>
            <a:spLocks noChangeArrowheads="1"/>
          </p:cNvSpPr>
          <p:nvPr/>
        </p:nvSpPr>
        <p:spPr bwMode="auto">
          <a:xfrm>
            <a:off x="4043363" y="5110163"/>
            <a:ext cx="6223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r>
              <a:rPr lang="en-US" altLang="en-US" sz="2100">
                <a:solidFill>
                  <a:srgbClr val="464646"/>
                </a:solidFill>
                <a:latin typeface="Times New Roman" panose="02020603050405020304" pitchFamily="18" charset="0"/>
              </a:rPr>
              <a:t>I or II</a:t>
            </a:r>
            <a:endParaRPr lang="en-US" altLang="en-US" sz="2400">
              <a:latin typeface="Times New Roman" panose="02020603050405020304" pitchFamily="18" charset="0"/>
            </a:endParaRPr>
          </a:p>
        </p:txBody>
      </p:sp>
      <p:sp>
        <p:nvSpPr>
          <p:cNvPr id="195605" name="Freeform 21"/>
          <p:cNvSpPr>
            <a:spLocks/>
          </p:cNvSpPr>
          <p:nvPr/>
        </p:nvSpPr>
        <p:spPr bwMode="auto">
          <a:xfrm>
            <a:off x="1906588" y="5041900"/>
            <a:ext cx="5613400" cy="1485900"/>
          </a:xfrm>
          <a:custGeom>
            <a:avLst/>
            <a:gdLst>
              <a:gd name="T0" fmla="*/ 5613400 w 3536"/>
              <a:gd name="T1" fmla="*/ 0 h 936"/>
              <a:gd name="T2" fmla="*/ 4575175 w 3536"/>
              <a:gd name="T3" fmla="*/ 44450 h 936"/>
              <a:gd name="T4" fmla="*/ 4129088 w 3536"/>
              <a:gd name="T5" fmla="*/ 77788 h 936"/>
              <a:gd name="T6" fmla="*/ 4000500 w 3536"/>
              <a:gd name="T7" fmla="*/ 93662 h 936"/>
              <a:gd name="T8" fmla="*/ 3833813 w 3536"/>
              <a:gd name="T9" fmla="*/ 131763 h 936"/>
              <a:gd name="T10" fmla="*/ 3697288 w 3536"/>
              <a:gd name="T11" fmla="*/ 173038 h 936"/>
              <a:gd name="T12" fmla="*/ 3598863 w 3536"/>
              <a:gd name="T13" fmla="*/ 209550 h 936"/>
              <a:gd name="T14" fmla="*/ 3524251 w 3536"/>
              <a:gd name="T15" fmla="*/ 255588 h 936"/>
              <a:gd name="T16" fmla="*/ 3475038 w 3536"/>
              <a:gd name="T17" fmla="*/ 295275 h 936"/>
              <a:gd name="T18" fmla="*/ 3363913 w 3536"/>
              <a:gd name="T19" fmla="*/ 390525 h 936"/>
              <a:gd name="T20" fmla="*/ 3300413 w 3536"/>
              <a:gd name="T21" fmla="*/ 439738 h 936"/>
              <a:gd name="T22" fmla="*/ 3222625 w 3536"/>
              <a:gd name="T23" fmla="*/ 519113 h 936"/>
              <a:gd name="T24" fmla="*/ 3086100 w 3536"/>
              <a:gd name="T25" fmla="*/ 630238 h 936"/>
              <a:gd name="T26" fmla="*/ 2900362 w 3536"/>
              <a:gd name="T27" fmla="*/ 765175 h 936"/>
              <a:gd name="T28" fmla="*/ 2776538 w 3536"/>
              <a:gd name="T29" fmla="*/ 855663 h 936"/>
              <a:gd name="T30" fmla="*/ 2628900 w 3536"/>
              <a:gd name="T31" fmla="*/ 949325 h 936"/>
              <a:gd name="T32" fmla="*/ 2498725 w 3536"/>
              <a:gd name="T33" fmla="*/ 1008063 h 936"/>
              <a:gd name="T34" fmla="*/ 2274888 w 3536"/>
              <a:gd name="T35" fmla="*/ 1082675 h 936"/>
              <a:gd name="T36" fmla="*/ 2027238 w 3536"/>
              <a:gd name="T37" fmla="*/ 1160463 h 936"/>
              <a:gd name="T38" fmla="*/ 1651000 w 3536"/>
              <a:gd name="T39" fmla="*/ 1271588 h 936"/>
              <a:gd name="T40" fmla="*/ 1360488 w 3536"/>
              <a:gd name="T41" fmla="*/ 1323975 h 936"/>
              <a:gd name="T42" fmla="*/ 1008063 w 3536"/>
              <a:gd name="T43" fmla="*/ 1395413 h 936"/>
              <a:gd name="T44" fmla="*/ 625475 w 3536"/>
              <a:gd name="T45" fmla="*/ 1460500 h 936"/>
              <a:gd name="T46" fmla="*/ 384175 w 3536"/>
              <a:gd name="T47" fmla="*/ 1485900 h 936"/>
              <a:gd name="T48" fmla="*/ 0 w 3536"/>
              <a:gd name="T49" fmla="*/ 1485900 h 9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3536"/>
              <a:gd name="T76" fmla="*/ 0 h 936"/>
              <a:gd name="T77" fmla="*/ 3536 w 3536"/>
              <a:gd name="T78" fmla="*/ 936 h 9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3536" h="936">
                <a:moveTo>
                  <a:pt x="3536" y="0"/>
                </a:moveTo>
                <a:lnTo>
                  <a:pt x="2882" y="28"/>
                </a:lnTo>
                <a:lnTo>
                  <a:pt x="2601" y="49"/>
                </a:lnTo>
                <a:lnTo>
                  <a:pt x="2520" y="59"/>
                </a:lnTo>
                <a:lnTo>
                  <a:pt x="2415" y="83"/>
                </a:lnTo>
                <a:lnTo>
                  <a:pt x="2329" y="109"/>
                </a:lnTo>
                <a:lnTo>
                  <a:pt x="2267" y="132"/>
                </a:lnTo>
                <a:lnTo>
                  <a:pt x="2220" y="161"/>
                </a:lnTo>
                <a:lnTo>
                  <a:pt x="2189" y="186"/>
                </a:lnTo>
                <a:lnTo>
                  <a:pt x="2119" y="246"/>
                </a:lnTo>
                <a:lnTo>
                  <a:pt x="2079" y="277"/>
                </a:lnTo>
                <a:lnTo>
                  <a:pt x="2030" y="327"/>
                </a:lnTo>
                <a:lnTo>
                  <a:pt x="1944" y="397"/>
                </a:lnTo>
                <a:lnTo>
                  <a:pt x="1827" y="482"/>
                </a:lnTo>
                <a:lnTo>
                  <a:pt x="1749" y="539"/>
                </a:lnTo>
                <a:lnTo>
                  <a:pt x="1656" y="598"/>
                </a:lnTo>
                <a:lnTo>
                  <a:pt x="1574" y="635"/>
                </a:lnTo>
                <a:lnTo>
                  <a:pt x="1433" y="682"/>
                </a:lnTo>
                <a:lnTo>
                  <a:pt x="1277" y="731"/>
                </a:lnTo>
                <a:lnTo>
                  <a:pt x="1040" y="801"/>
                </a:lnTo>
                <a:lnTo>
                  <a:pt x="857" y="834"/>
                </a:lnTo>
                <a:lnTo>
                  <a:pt x="635" y="879"/>
                </a:lnTo>
                <a:lnTo>
                  <a:pt x="394" y="920"/>
                </a:lnTo>
                <a:lnTo>
                  <a:pt x="242" y="936"/>
                </a:lnTo>
                <a:lnTo>
                  <a:pt x="0" y="936"/>
                </a:lnTo>
              </a:path>
            </a:pathLst>
          </a:custGeom>
          <a:noFill/>
          <a:ln w="76200"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333" name="Line 16"/>
          <p:cNvSpPr>
            <a:spLocks noChangeShapeType="1"/>
          </p:cNvSpPr>
          <p:nvPr/>
        </p:nvSpPr>
        <p:spPr bwMode="auto">
          <a:xfrm>
            <a:off x="1868488" y="6530975"/>
            <a:ext cx="6086475" cy="1588"/>
          </a:xfrm>
          <a:prstGeom prst="line">
            <a:avLst/>
          </a:prstGeom>
          <a:noFill/>
          <a:ln w="9048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334" name="Text Box 26"/>
          <p:cNvSpPr txBox="1">
            <a:spLocks noChangeArrowheads="1"/>
          </p:cNvSpPr>
          <p:nvPr/>
        </p:nvSpPr>
        <p:spPr bwMode="auto">
          <a:xfrm rot="-5400000">
            <a:off x="1135062" y="5527676"/>
            <a:ext cx="7778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r>
              <a:rPr lang="en-US" altLang="en-US" sz="2400">
                <a:latin typeface="Times New Roman" panose="02020603050405020304" pitchFamily="18" charset="0"/>
              </a:rPr>
              <a:t>CDF</a:t>
            </a:r>
          </a:p>
        </p:txBody>
      </p:sp>
      <p:sp>
        <p:nvSpPr>
          <p:cNvPr id="13335" name="Text Box 27"/>
          <p:cNvSpPr txBox="1">
            <a:spLocks noChangeArrowheads="1"/>
          </p:cNvSpPr>
          <p:nvPr/>
        </p:nvSpPr>
        <p:spPr bwMode="auto">
          <a:xfrm rot="-5400000">
            <a:off x="1135856" y="3088482"/>
            <a:ext cx="74453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r>
              <a:rPr lang="en-US" altLang="en-US" sz="2400">
                <a:latin typeface="Times New Roman" panose="02020603050405020304" pitchFamily="18" charset="0"/>
              </a:rPr>
              <a:t>PDF</a:t>
            </a:r>
          </a:p>
        </p:txBody>
      </p:sp>
    </p:spTree>
    <p:extLst>
      <p:ext uri="{BB962C8B-B14F-4D97-AF65-F5344CB8AC3E}">
        <p14:creationId xmlns:p14="http://schemas.microsoft.com/office/powerpoint/2010/main" val="74887627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95609"/>
                                        </p:tgtEl>
                                        <p:attrNameLst>
                                          <p:attrName>style.visibility</p:attrName>
                                        </p:attrNameLst>
                                      </p:cBhvr>
                                      <p:to>
                                        <p:strVal val="visible"/>
                                      </p:to>
                                    </p:set>
                                    <p:animEffect transition="in" filter="fade">
                                      <p:cBhvr>
                                        <p:cTn id="7" dur="500"/>
                                        <p:tgtEl>
                                          <p:spTgt spid="195609"/>
                                        </p:tgtEl>
                                      </p:cBhvr>
                                    </p:animEffect>
                                  </p:childTnLst>
                                </p:cTn>
                              </p:par>
                            </p:childTnLst>
                          </p:cTn>
                        </p:par>
                        <p:par>
                          <p:cTn id="8" fill="hold" nodeType="afterGroup">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95605"/>
                                        </p:tgtEl>
                                        <p:attrNameLst>
                                          <p:attrName>style.visibility</p:attrName>
                                        </p:attrNameLst>
                                      </p:cBhvr>
                                      <p:to>
                                        <p:strVal val="visible"/>
                                      </p:to>
                                    </p:set>
                                    <p:animEffect transition="in" filter="wipe(left)">
                                      <p:cBhvr>
                                        <p:cTn id="11" dur="2000"/>
                                        <p:tgtEl>
                                          <p:spTgt spid="195605"/>
                                        </p:tgtEl>
                                      </p:cBhvr>
                                    </p:animEffect>
                                  </p:childTnLst>
                                </p:cTn>
                              </p:par>
                            </p:childTnLst>
                          </p:cTn>
                        </p:par>
                        <p:par>
                          <p:cTn id="12" fill="hold" nodeType="afterGroup">
                            <p:stCondLst>
                              <p:cond delay="2500"/>
                            </p:stCondLst>
                            <p:childTnLst>
                              <p:par>
                                <p:cTn id="13" presetID="1" presetClass="entr" presetSubtype="0" fill="hold" grpId="0" nodeType="afterEffect">
                                  <p:stCondLst>
                                    <p:cond delay="0"/>
                                  </p:stCondLst>
                                  <p:childTnLst>
                                    <p:set>
                                      <p:cBhvr>
                                        <p:cTn id="14" dur="1" fill="hold">
                                          <p:stCondLst>
                                            <p:cond delay="0"/>
                                          </p:stCondLst>
                                        </p:cTn>
                                        <p:tgtEl>
                                          <p:spTgt spid="19560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5609" grpId="0" animBg="1"/>
      <p:bldP spid="195604" grpId="0"/>
      <p:bldP spid="195605" grpId="0" animBg="1"/>
    </p:bldLst>
  </p:timing>
</p:sld>
</file>

<file path=ppt/slides/slide2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0338" name="Rectangle 2"/>
          <p:cNvSpPr>
            <a:spLocks noGrp="1" noChangeArrowheads="1"/>
          </p:cNvSpPr>
          <p:nvPr>
            <p:ph type="title" idx="4294967295"/>
          </p:nvPr>
        </p:nvSpPr>
        <p:spPr/>
        <p:txBody>
          <a:bodyPr/>
          <a:lstStyle/>
          <a:p>
            <a:pPr eaLnBrk="1" hangingPunct="1"/>
            <a:r>
              <a:rPr lang="en-US" altLang="en-US"/>
              <a:t>General strategies</a:t>
            </a:r>
          </a:p>
        </p:txBody>
      </p:sp>
      <p:sp>
        <p:nvSpPr>
          <p:cNvPr id="270339" name="Rectangle 3"/>
          <p:cNvSpPr>
            <a:spLocks noGrp="1" noChangeArrowheads="1"/>
          </p:cNvSpPr>
          <p:nvPr>
            <p:ph type="body" idx="4294967295"/>
          </p:nvPr>
        </p:nvSpPr>
        <p:spPr/>
        <p:txBody>
          <a:bodyPr/>
          <a:lstStyle/>
          <a:p>
            <a:pPr eaLnBrk="1" hangingPunct="1"/>
            <a:r>
              <a:rPr lang="en-US" altLang="en-US"/>
              <a:t>Sensitivity (what-if) studies</a:t>
            </a:r>
          </a:p>
          <a:p>
            <a:pPr eaLnBrk="1" hangingPunct="1"/>
            <a:endParaRPr lang="en-US" altLang="en-US" sz="2000"/>
          </a:p>
          <a:p>
            <a:pPr eaLnBrk="1" hangingPunct="1"/>
            <a:r>
              <a:rPr lang="en-US" altLang="en-US"/>
              <a:t>Probabilistic mixture</a:t>
            </a:r>
          </a:p>
          <a:p>
            <a:pPr eaLnBrk="1" hangingPunct="1"/>
            <a:endParaRPr lang="en-US" altLang="en-US" sz="2000"/>
          </a:p>
          <a:p>
            <a:pPr eaLnBrk="1" hangingPunct="1"/>
            <a:r>
              <a:rPr lang="en-US" altLang="en-US"/>
              <a:t>Bayesian model averaging</a:t>
            </a:r>
          </a:p>
          <a:p>
            <a:pPr eaLnBrk="1" hangingPunct="1"/>
            <a:endParaRPr lang="en-US" altLang="en-US" sz="2000"/>
          </a:p>
          <a:p>
            <a:pPr eaLnBrk="1" hangingPunct="1"/>
            <a:r>
              <a:rPr lang="en-US" altLang="en-US"/>
              <a:t>Enveloping and bounding analyses</a:t>
            </a:r>
          </a:p>
          <a:p>
            <a:pPr eaLnBrk="1" hangingPunct="1">
              <a:buFontTx/>
              <a:buNone/>
            </a:pPr>
            <a:endParaRPr lang="en-US" altLang="en-US"/>
          </a:p>
        </p:txBody>
      </p:sp>
    </p:spTree>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5330" name="Rectangle 2"/>
          <p:cNvSpPr>
            <a:spLocks noGrp="1" noChangeArrowheads="1"/>
          </p:cNvSpPr>
          <p:nvPr>
            <p:ph type="title"/>
          </p:nvPr>
        </p:nvSpPr>
        <p:spPr/>
        <p:txBody>
          <a:bodyPr/>
          <a:lstStyle/>
          <a:p>
            <a:pPr eaLnBrk="1" hangingPunct="1">
              <a:defRPr/>
            </a:pPr>
            <a:r>
              <a:rPr lang="en-US"/>
              <a:t>Sampling from a uniform</a:t>
            </a:r>
          </a:p>
        </p:txBody>
      </p:sp>
      <p:sp>
        <p:nvSpPr>
          <p:cNvPr id="44035" name="Rectangle 3"/>
          <p:cNvSpPr>
            <a:spLocks noGrp="1" noChangeArrowheads="1"/>
          </p:cNvSpPr>
          <p:nvPr>
            <p:ph type="body" idx="1"/>
          </p:nvPr>
        </p:nvSpPr>
        <p:spPr>
          <a:xfrm>
            <a:off x="571500" y="1981200"/>
            <a:ext cx="8267700" cy="4876800"/>
          </a:xfrm>
        </p:spPr>
        <p:txBody>
          <a:bodyPr/>
          <a:lstStyle/>
          <a:p>
            <a:pPr eaLnBrk="1" hangingPunct="1">
              <a:lnSpc>
                <a:spcPct val="90000"/>
              </a:lnSpc>
            </a:pPr>
            <a:r>
              <a:rPr lang="en-US" altLang="en-US" dirty="0"/>
              <a:t>Computerized </a:t>
            </a:r>
            <a:r>
              <a:rPr lang="en-US" altLang="en-US" dirty="0" err="1"/>
              <a:t>eenie</a:t>
            </a:r>
            <a:r>
              <a:rPr lang="en-US" altLang="en-US" dirty="0"/>
              <a:t>-meanie-</a:t>
            </a:r>
            <a:r>
              <a:rPr lang="en-US" altLang="en-US" dirty="0" err="1"/>
              <a:t>miney</a:t>
            </a:r>
            <a:r>
              <a:rPr lang="en-US" altLang="en-US" dirty="0"/>
              <a:t>-</a:t>
            </a:r>
            <a:r>
              <a:rPr lang="en-US" altLang="en-US" dirty="0" err="1"/>
              <a:t>moe</a:t>
            </a:r>
            <a:endParaRPr lang="en-US" altLang="en-US" dirty="0"/>
          </a:p>
          <a:p>
            <a:pPr lvl="2" eaLnBrk="1" hangingPunct="1">
              <a:lnSpc>
                <a:spcPct val="90000"/>
              </a:lnSpc>
            </a:pPr>
            <a:r>
              <a:rPr lang="en-US" altLang="en-US" dirty="0">
                <a:solidFill>
                  <a:srgbClr val="009900"/>
                </a:solidFill>
              </a:rPr>
              <a:t>Neumann’s middle-square method </a:t>
            </a:r>
          </a:p>
          <a:p>
            <a:pPr lvl="2" eaLnBrk="1" hangingPunct="1">
              <a:lnSpc>
                <a:spcPct val="90000"/>
              </a:lnSpc>
            </a:pPr>
            <a:r>
              <a:rPr lang="en-US" altLang="en-US" dirty="0">
                <a:solidFill>
                  <a:srgbClr val="009900"/>
                </a:solidFill>
              </a:rPr>
              <a:t>Linear congruential generators </a:t>
            </a:r>
          </a:p>
          <a:p>
            <a:pPr lvl="2" eaLnBrk="1" hangingPunct="1">
              <a:lnSpc>
                <a:spcPct val="90000"/>
              </a:lnSpc>
            </a:pPr>
            <a:r>
              <a:rPr lang="en-US" altLang="en-US" dirty="0" err="1">
                <a:solidFill>
                  <a:srgbClr val="009900"/>
                </a:solidFill>
              </a:rPr>
              <a:t>Mersenne</a:t>
            </a:r>
            <a:r>
              <a:rPr lang="en-US" altLang="en-US" dirty="0">
                <a:solidFill>
                  <a:srgbClr val="009900"/>
                </a:solidFill>
              </a:rPr>
              <a:t> twister (bulkier but faster and better)</a:t>
            </a:r>
          </a:p>
          <a:p>
            <a:pPr lvl="2" eaLnBrk="1" hangingPunct="1">
              <a:lnSpc>
                <a:spcPct val="90000"/>
              </a:lnSpc>
            </a:pPr>
            <a:r>
              <a:rPr lang="en-US" altLang="en-US" dirty="0">
                <a:solidFill>
                  <a:srgbClr val="009900"/>
                </a:solidFill>
              </a:rPr>
              <a:t>Blum-Blum-</a:t>
            </a:r>
            <a:r>
              <a:rPr lang="en-US" altLang="en-US" dirty="0" err="1">
                <a:solidFill>
                  <a:srgbClr val="009900"/>
                </a:solidFill>
              </a:rPr>
              <a:t>Shub</a:t>
            </a:r>
            <a:r>
              <a:rPr lang="en-US" altLang="en-US" dirty="0">
                <a:solidFill>
                  <a:srgbClr val="009900"/>
                </a:solidFill>
              </a:rPr>
              <a:t> </a:t>
            </a:r>
          </a:p>
          <a:p>
            <a:pPr lvl="4" eaLnBrk="1" hangingPunct="1">
              <a:lnSpc>
                <a:spcPct val="90000"/>
              </a:lnSpc>
            </a:pPr>
            <a:endParaRPr lang="en-US" altLang="en-US" sz="1200" dirty="0"/>
          </a:p>
          <a:p>
            <a:pPr eaLnBrk="1" hangingPunct="1">
              <a:lnSpc>
                <a:spcPct val="90000"/>
              </a:lnSpc>
            </a:pPr>
            <a:r>
              <a:rPr lang="en-US" altLang="en-US" dirty="0"/>
              <a:t>Smart to repeat simulations with different generators</a:t>
            </a:r>
          </a:p>
          <a:p>
            <a:pPr lvl="4" eaLnBrk="1" hangingPunct="1">
              <a:lnSpc>
                <a:spcPct val="90000"/>
              </a:lnSpc>
            </a:pPr>
            <a:endParaRPr lang="en-US" altLang="en-US" sz="1200" dirty="0"/>
          </a:p>
          <a:p>
            <a:pPr eaLnBrk="1" hangingPunct="1">
              <a:lnSpc>
                <a:spcPct val="90000"/>
              </a:lnSpc>
            </a:pPr>
            <a:r>
              <a:rPr lang="en-US" altLang="en-US" dirty="0"/>
              <a:t>The quantity </a:t>
            </a:r>
            <a:r>
              <a:rPr lang="en-US" altLang="en-US" i="1" dirty="0">
                <a:solidFill>
                  <a:srgbClr val="009900"/>
                </a:solidFill>
              </a:rPr>
              <a:t>a</a:t>
            </a:r>
            <a:r>
              <a:rPr lang="en-US" altLang="en-US" dirty="0">
                <a:solidFill>
                  <a:srgbClr val="009900"/>
                </a:solidFill>
              </a:rPr>
              <a:t> + (</a:t>
            </a:r>
            <a:r>
              <a:rPr lang="en-US" altLang="en-US" i="1" dirty="0">
                <a:solidFill>
                  <a:srgbClr val="009900"/>
                </a:solidFill>
              </a:rPr>
              <a:t>b</a:t>
            </a:r>
            <a:r>
              <a:rPr lang="en-US" altLang="en-US" dirty="0">
                <a:solidFill>
                  <a:srgbClr val="009900"/>
                </a:solidFill>
              </a:rPr>
              <a:t> − </a:t>
            </a:r>
            <a:r>
              <a:rPr lang="en-US" altLang="en-US" i="1" dirty="0">
                <a:solidFill>
                  <a:srgbClr val="009900"/>
                </a:solidFill>
              </a:rPr>
              <a:t>a</a:t>
            </a:r>
            <a:r>
              <a:rPr lang="en-US" altLang="en-US" dirty="0">
                <a:solidFill>
                  <a:srgbClr val="009900"/>
                </a:solidFill>
              </a:rPr>
              <a:t>)</a:t>
            </a:r>
            <a:r>
              <a:rPr lang="en-US" altLang="en-US" i="1" dirty="0">
                <a:solidFill>
                  <a:srgbClr val="009900"/>
                </a:solidFill>
              </a:rPr>
              <a:t>u</a:t>
            </a:r>
            <a:r>
              <a:rPr lang="en-US" altLang="en-US" dirty="0">
                <a:solidFill>
                  <a:srgbClr val="009900"/>
                </a:solidFill>
              </a:rPr>
              <a:t> </a:t>
            </a:r>
            <a:r>
              <a:rPr lang="en-US" altLang="en-US" dirty="0"/>
              <a:t>varies uniformly over [</a:t>
            </a:r>
            <a:r>
              <a:rPr lang="en-US" altLang="en-US" i="1" dirty="0"/>
              <a:t>a</a:t>
            </a:r>
            <a:r>
              <a:rPr lang="en-US" altLang="en-US" dirty="0"/>
              <a:t>, </a:t>
            </a:r>
            <a:r>
              <a:rPr lang="en-US" altLang="en-US" i="1" dirty="0"/>
              <a:t>b</a:t>
            </a:r>
            <a:r>
              <a:rPr lang="en-US" altLang="en-US" dirty="0"/>
              <a:t>] if </a:t>
            </a:r>
            <a:r>
              <a:rPr lang="en-US" altLang="en-US" i="1" dirty="0"/>
              <a:t>u</a:t>
            </a:r>
            <a:r>
              <a:rPr lang="en-US" altLang="en-US" dirty="0"/>
              <a:t> varies uniformly over [0,1]</a:t>
            </a:r>
          </a:p>
        </p:txBody>
      </p:sp>
      <p:sp>
        <p:nvSpPr>
          <p:cNvPr id="44036" name="Text Box 4"/>
          <p:cNvSpPr txBox="1">
            <a:spLocks noChangeArrowheads="1"/>
          </p:cNvSpPr>
          <p:nvPr/>
        </p:nvSpPr>
        <p:spPr bwMode="auto">
          <a:xfrm>
            <a:off x="9210675" y="3581400"/>
            <a:ext cx="4810125"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lvl="2" eaLnBrk="1" hangingPunct="1"/>
            <a:r>
              <a:rPr lang="en-US" altLang="en-US" sz="1800">
                <a:latin typeface="Arial Narrow" panose="020B0606020202030204" pitchFamily="34" charset="0"/>
              </a:rPr>
              <a:t>V' = V^2 mod M where M=pq, two large primes</a:t>
            </a:r>
          </a:p>
          <a:p>
            <a:pPr lvl="2" eaLnBrk="1" hangingPunct="1"/>
            <a:r>
              <a:rPr lang="da-DK" altLang="en-US" sz="1800">
                <a:latin typeface="Arial Narrow" panose="020B0606020202030204" pitchFamily="34" charset="0"/>
              </a:rPr>
              <a:t>V(i) = (V(0)^(2^i mod (p-1)(q-1))) mod M (non-recursive)</a:t>
            </a:r>
            <a:endParaRPr lang="en-US" altLang="en-US" sz="1800">
              <a:latin typeface="Arial Narrow" panose="020B0606020202030204" pitchFamily="34" charset="0"/>
            </a:endParaRPr>
          </a:p>
        </p:txBody>
      </p:sp>
      <p:sp>
        <p:nvSpPr>
          <p:cNvPr id="44037" name="Text Box 5"/>
          <p:cNvSpPr txBox="1">
            <a:spLocks noChangeArrowheads="1"/>
          </p:cNvSpPr>
          <p:nvPr/>
        </p:nvSpPr>
        <p:spPr bwMode="auto">
          <a:xfrm>
            <a:off x="9210675" y="2755900"/>
            <a:ext cx="3625850"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r>
              <a:rPr lang="en-US" altLang="en-US" sz="1800">
                <a:latin typeface="Arial Narrow" panose="020B0606020202030204" pitchFamily="34" charset="0"/>
              </a:rPr>
              <a:t>V' = (AV + B) mod M; e.g., </a:t>
            </a:r>
          </a:p>
          <a:p>
            <a:pPr eaLnBrk="1" hangingPunct="1"/>
            <a:r>
              <a:rPr lang="en-US" altLang="en-US" sz="1800">
                <a:latin typeface="Arial Narrow" panose="020B0606020202030204" pitchFamily="34" charset="0"/>
              </a:rPr>
              <a:t>A = 1664525, B = 1013904223, M = 2^32</a:t>
            </a:r>
          </a:p>
        </p:txBody>
      </p:sp>
    </p:spTree>
    <p:extLst>
      <p:ext uri="{BB962C8B-B14F-4D97-AF65-F5344CB8AC3E}">
        <p14:creationId xmlns:p14="http://schemas.microsoft.com/office/powerpoint/2010/main" val="307668741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44035">
                                            <p:txEl>
                                              <p:pRg st="0" end="0"/>
                                            </p:txEl>
                                          </p:spTgt>
                                        </p:tgtEl>
                                        <p:attrNameLst>
                                          <p:attrName>style.visibility</p:attrName>
                                        </p:attrNameLst>
                                      </p:cBhvr>
                                      <p:to>
                                        <p:strVal val="visible"/>
                                      </p:to>
                                    </p:set>
                                    <p:animEffect transition="in" filter="fade">
                                      <p:cBhvr>
                                        <p:cTn id="7" dur="500"/>
                                        <p:tgtEl>
                                          <p:spTgt spid="44035">
                                            <p:txEl>
                                              <p:pRg st="0" end="0"/>
                                            </p:txEl>
                                          </p:spTgt>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44035">
                                            <p:txEl>
                                              <p:pRg st="1" end="1"/>
                                            </p:txEl>
                                          </p:spTgt>
                                        </p:tgtEl>
                                        <p:attrNameLst>
                                          <p:attrName>style.visibility</p:attrName>
                                        </p:attrNameLst>
                                      </p:cBhvr>
                                      <p:to>
                                        <p:strVal val="visible"/>
                                      </p:to>
                                    </p:set>
                                    <p:animEffect transition="in" filter="fade">
                                      <p:cBhvr>
                                        <p:cTn id="10" dur="500"/>
                                        <p:tgtEl>
                                          <p:spTgt spid="44035">
                                            <p:txEl>
                                              <p:pRg st="1" end="1"/>
                                            </p:txEl>
                                          </p:spTgt>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44035">
                                            <p:txEl>
                                              <p:pRg st="2" end="2"/>
                                            </p:txEl>
                                          </p:spTgt>
                                        </p:tgtEl>
                                        <p:attrNameLst>
                                          <p:attrName>style.visibility</p:attrName>
                                        </p:attrNameLst>
                                      </p:cBhvr>
                                      <p:to>
                                        <p:strVal val="visible"/>
                                      </p:to>
                                    </p:set>
                                    <p:animEffect transition="in" filter="fade">
                                      <p:cBhvr>
                                        <p:cTn id="13" dur="500"/>
                                        <p:tgtEl>
                                          <p:spTgt spid="44035">
                                            <p:txEl>
                                              <p:pRg st="2" end="2"/>
                                            </p:txEl>
                                          </p:spTgt>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44035">
                                            <p:txEl>
                                              <p:pRg st="3" end="3"/>
                                            </p:txEl>
                                          </p:spTgt>
                                        </p:tgtEl>
                                        <p:attrNameLst>
                                          <p:attrName>style.visibility</p:attrName>
                                        </p:attrNameLst>
                                      </p:cBhvr>
                                      <p:to>
                                        <p:strVal val="visible"/>
                                      </p:to>
                                    </p:set>
                                    <p:animEffect transition="in" filter="fade">
                                      <p:cBhvr>
                                        <p:cTn id="16" dur="500"/>
                                        <p:tgtEl>
                                          <p:spTgt spid="44035">
                                            <p:txEl>
                                              <p:pRg st="3" end="3"/>
                                            </p:txEl>
                                          </p:spTgt>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44035">
                                            <p:txEl>
                                              <p:pRg st="4" end="4"/>
                                            </p:txEl>
                                          </p:spTgt>
                                        </p:tgtEl>
                                        <p:attrNameLst>
                                          <p:attrName>style.visibility</p:attrName>
                                        </p:attrNameLst>
                                      </p:cBhvr>
                                      <p:to>
                                        <p:strVal val="visible"/>
                                      </p:to>
                                    </p:set>
                                    <p:animEffect transition="in" filter="fade">
                                      <p:cBhvr>
                                        <p:cTn id="19" dur="500"/>
                                        <p:tgtEl>
                                          <p:spTgt spid="44035">
                                            <p:txEl>
                                              <p:pRg st="4" end="4"/>
                                            </p:txEl>
                                          </p:spTgt>
                                        </p:tgtEl>
                                      </p:cBhvr>
                                    </p:animEffect>
                                  </p:childTnLst>
                                </p:cTn>
                              </p:par>
                            </p:childTnLst>
                          </p:cTn>
                        </p:par>
                      </p:childTnLst>
                    </p:cTn>
                  </p:par>
                  <p:par>
                    <p:cTn id="20" fill="hold">
                      <p:stCondLst>
                        <p:cond delay="indefinite"/>
                      </p:stCondLst>
                      <p:childTnLst>
                        <p:par>
                          <p:cTn id="21" fill="hold">
                            <p:stCondLst>
                              <p:cond delay="0"/>
                            </p:stCondLst>
                            <p:childTnLst>
                              <p:par>
                                <p:cTn id="22" presetID="10" presetClass="entr" presetSubtype="0" fill="hold" grpId="0" nodeType="clickEffect">
                                  <p:stCondLst>
                                    <p:cond delay="0"/>
                                  </p:stCondLst>
                                  <p:childTnLst>
                                    <p:set>
                                      <p:cBhvr>
                                        <p:cTn id="23" dur="1" fill="hold">
                                          <p:stCondLst>
                                            <p:cond delay="0"/>
                                          </p:stCondLst>
                                        </p:cTn>
                                        <p:tgtEl>
                                          <p:spTgt spid="44035">
                                            <p:txEl>
                                              <p:pRg st="6" end="6"/>
                                            </p:txEl>
                                          </p:spTgt>
                                        </p:tgtEl>
                                        <p:attrNameLst>
                                          <p:attrName>style.visibility</p:attrName>
                                        </p:attrNameLst>
                                      </p:cBhvr>
                                      <p:to>
                                        <p:strVal val="visible"/>
                                      </p:to>
                                    </p:set>
                                    <p:animEffect transition="in" filter="fade">
                                      <p:cBhvr>
                                        <p:cTn id="24" dur="500"/>
                                        <p:tgtEl>
                                          <p:spTgt spid="44035">
                                            <p:txEl>
                                              <p:pRg st="6" end="6"/>
                                            </p:txEl>
                                          </p:spTgt>
                                        </p:tgtEl>
                                      </p:cBhvr>
                                    </p:animEffect>
                                  </p:childTnLst>
                                </p:cTn>
                              </p:par>
                            </p:childTnLst>
                          </p:cTn>
                        </p:par>
                      </p:childTnLst>
                    </p:cTn>
                  </p:par>
                  <p:par>
                    <p:cTn id="25" fill="hold">
                      <p:stCondLst>
                        <p:cond delay="indefinite"/>
                      </p:stCondLst>
                      <p:childTnLst>
                        <p:par>
                          <p:cTn id="26" fill="hold">
                            <p:stCondLst>
                              <p:cond delay="0"/>
                            </p:stCondLst>
                            <p:childTnLst>
                              <p:par>
                                <p:cTn id="27" presetID="10" presetClass="entr" presetSubtype="0" fill="hold" grpId="0" nodeType="clickEffect">
                                  <p:stCondLst>
                                    <p:cond delay="0"/>
                                  </p:stCondLst>
                                  <p:childTnLst>
                                    <p:set>
                                      <p:cBhvr>
                                        <p:cTn id="28" dur="1" fill="hold">
                                          <p:stCondLst>
                                            <p:cond delay="0"/>
                                          </p:stCondLst>
                                        </p:cTn>
                                        <p:tgtEl>
                                          <p:spTgt spid="44035">
                                            <p:txEl>
                                              <p:pRg st="8" end="8"/>
                                            </p:txEl>
                                          </p:spTgt>
                                        </p:tgtEl>
                                        <p:attrNameLst>
                                          <p:attrName>style.visibility</p:attrName>
                                        </p:attrNameLst>
                                      </p:cBhvr>
                                      <p:to>
                                        <p:strVal val="visible"/>
                                      </p:to>
                                    </p:set>
                                    <p:animEffect transition="in" filter="fade">
                                      <p:cBhvr>
                                        <p:cTn id="29" dur="500"/>
                                        <p:tgtEl>
                                          <p:spTgt spid="44035">
                                            <p:txEl>
                                              <p:pRg st="8" end="8"/>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035" grpId="0" build="p"/>
    </p:bldLst>
  </p:timing>
</p:sld>
</file>

<file path=ppt/slides/slide2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1362" name="Rectangle 2"/>
          <p:cNvSpPr>
            <a:spLocks noGrp="1" noChangeArrowheads="1"/>
          </p:cNvSpPr>
          <p:nvPr>
            <p:ph type="title" idx="4294967295"/>
          </p:nvPr>
        </p:nvSpPr>
        <p:spPr/>
        <p:txBody>
          <a:bodyPr/>
          <a:lstStyle/>
          <a:p>
            <a:pPr eaLnBrk="1" hangingPunct="1"/>
            <a:r>
              <a:rPr lang="en-US" altLang="en-US"/>
              <a:t>Sensitivity (what-if) studies</a:t>
            </a:r>
          </a:p>
        </p:txBody>
      </p:sp>
      <p:sp>
        <p:nvSpPr>
          <p:cNvPr id="271363" name="Rectangle 3"/>
          <p:cNvSpPr>
            <a:spLocks noGrp="1" noChangeArrowheads="1"/>
          </p:cNvSpPr>
          <p:nvPr>
            <p:ph type="body" idx="4294967295"/>
          </p:nvPr>
        </p:nvSpPr>
        <p:spPr>
          <a:xfrm>
            <a:off x="685800" y="1981200"/>
            <a:ext cx="7772400" cy="4648200"/>
          </a:xfrm>
        </p:spPr>
        <p:txBody>
          <a:bodyPr/>
          <a:lstStyle/>
          <a:p>
            <a:pPr eaLnBrk="1" hangingPunct="1"/>
            <a:r>
              <a:rPr lang="en-US" altLang="en-US"/>
              <a:t>Simply re-compute the analysis with alternative assumptions</a:t>
            </a:r>
          </a:p>
          <a:p>
            <a:pPr lvl="1" eaLnBrk="1" hangingPunct="1"/>
            <a:r>
              <a:rPr lang="en-US" altLang="en-US">
                <a:solidFill>
                  <a:srgbClr val="009900"/>
                </a:solidFill>
              </a:rPr>
              <a:t>Intergovernmental Panel on Climate Change</a:t>
            </a:r>
          </a:p>
          <a:p>
            <a:pPr eaLnBrk="1" hangingPunct="1"/>
            <a:endParaRPr lang="en-US" altLang="en-US" sz="1400">
              <a:solidFill>
                <a:srgbClr val="33CC33"/>
              </a:solidFill>
            </a:endParaRPr>
          </a:p>
          <a:p>
            <a:pPr eaLnBrk="1" hangingPunct="1"/>
            <a:r>
              <a:rPr lang="en-US" altLang="en-US"/>
              <a:t>No theory required to use or understand</a:t>
            </a:r>
          </a:p>
          <a:p>
            <a:pPr eaLnBrk="1" hangingPunct="1"/>
            <a:endParaRPr lang="en-US" altLang="en-US" sz="1400"/>
          </a:p>
        </p:txBody>
      </p:sp>
    </p:spTree>
  </p:cSld>
  <p:clrMapOvr>
    <a:masterClrMapping/>
  </p:clrMapOvr>
</p:sld>
</file>

<file path=ppt/slides/slide2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2386" name="Rectangle 2"/>
          <p:cNvSpPr>
            <a:spLocks noGrp="1" noChangeArrowheads="1"/>
          </p:cNvSpPr>
          <p:nvPr>
            <p:ph type="title" idx="4294967295"/>
          </p:nvPr>
        </p:nvSpPr>
        <p:spPr/>
        <p:txBody>
          <a:bodyPr/>
          <a:lstStyle/>
          <a:p>
            <a:pPr eaLnBrk="1" hangingPunct="1"/>
            <a:r>
              <a:rPr lang="en-US" altLang="en-US"/>
              <a:t>Drawbacks of what-if</a:t>
            </a:r>
          </a:p>
        </p:txBody>
      </p:sp>
      <p:sp>
        <p:nvSpPr>
          <p:cNvPr id="272387" name="Rectangle 3"/>
          <p:cNvSpPr>
            <a:spLocks noGrp="1" noChangeArrowheads="1"/>
          </p:cNvSpPr>
          <p:nvPr>
            <p:ph type="body" idx="4294967295"/>
          </p:nvPr>
        </p:nvSpPr>
        <p:spPr>
          <a:xfrm>
            <a:off x="685800" y="1981200"/>
            <a:ext cx="7772400" cy="4648200"/>
          </a:xfrm>
        </p:spPr>
        <p:txBody>
          <a:bodyPr/>
          <a:lstStyle/>
          <a:p>
            <a:pPr eaLnBrk="1" hangingPunct="1">
              <a:lnSpc>
                <a:spcPct val="90000"/>
              </a:lnSpc>
            </a:pPr>
            <a:r>
              <a:rPr lang="en-US" altLang="en-US"/>
              <a:t>Consider a long-term model of the economy under global warming stress</a:t>
            </a:r>
          </a:p>
          <a:p>
            <a:pPr lvl="4" eaLnBrk="1" hangingPunct="1">
              <a:lnSpc>
                <a:spcPct val="90000"/>
              </a:lnSpc>
            </a:pPr>
            <a:endParaRPr lang="en-US" altLang="en-US" sz="800"/>
          </a:p>
          <a:p>
            <a:pPr lvl="2" eaLnBrk="1" hangingPunct="1">
              <a:lnSpc>
                <a:spcPts val="2000"/>
              </a:lnSpc>
              <a:buFontTx/>
              <a:buNone/>
            </a:pPr>
            <a:r>
              <a:rPr lang="en-US" altLang="en-US"/>
              <a:t>3 baseline weather trends</a:t>
            </a:r>
          </a:p>
          <a:p>
            <a:pPr lvl="2" eaLnBrk="1" hangingPunct="1">
              <a:lnSpc>
                <a:spcPts val="2000"/>
              </a:lnSpc>
              <a:buFontTx/>
              <a:buNone/>
            </a:pPr>
            <a:r>
              <a:rPr lang="en-US" altLang="en-US"/>
              <a:t>3 emission scenarios </a:t>
            </a:r>
          </a:p>
          <a:p>
            <a:pPr lvl="2" eaLnBrk="1" hangingPunct="1">
              <a:lnSpc>
                <a:spcPts val="2000"/>
              </a:lnSpc>
              <a:buFontTx/>
              <a:buNone/>
            </a:pPr>
            <a:r>
              <a:rPr lang="en-US" altLang="en-US"/>
              <a:t>3 population models</a:t>
            </a:r>
          </a:p>
          <a:p>
            <a:pPr lvl="2" eaLnBrk="1" hangingPunct="1">
              <a:lnSpc>
                <a:spcPts val="2000"/>
              </a:lnSpc>
              <a:buFontTx/>
              <a:buNone/>
            </a:pPr>
            <a:r>
              <a:rPr lang="en-US" altLang="en-US"/>
              <a:t>3 mitigation plans</a:t>
            </a:r>
          </a:p>
          <a:p>
            <a:pPr lvl="2" eaLnBrk="1" hangingPunct="1">
              <a:lnSpc>
                <a:spcPct val="90000"/>
              </a:lnSpc>
            </a:pPr>
            <a:endParaRPr lang="en-US" altLang="en-US" i="1">
              <a:solidFill>
                <a:schemeClr val="hlink"/>
              </a:solidFill>
            </a:endParaRPr>
          </a:p>
          <a:p>
            <a:pPr eaLnBrk="1" hangingPunct="1">
              <a:lnSpc>
                <a:spcPct val="90000"/>
              </a:lnSpc>
            </a:pPr>
            <a:r>
              <a:rPr lang="en-US" altLang="en-US"/>
              <a:t>Combinatorially complex as more model components are considered</a:t>
            </a:r>
          </a:p>
          <a:p>
            <a:pPr eaLnBrk="1" hangingPunct="1">
              <a:lnSpc>
                <a:spcPct val="90000"/>
              </a:lnSpc>
            </a:pPr>
            <a:endParaRPr lang="en-US" altLang="en-US" sz="1400"/>
          </a:p>
          <a:p>
            <a:pPr eaLnBrk="1" hangingPunct="1">
              <a:lnSpc>
                <a:spcPct val="90000"/>
              </a:lnSpc>
            </a:pPr>
            <a:r>
              <a:rPr lang="en-US" altLang="en-US"/>
              <a:t>Cumbersome to summarize results</a:t>
            </a:r>
          </a:p>
          <a:p>
            <a:pPr eaLnBrk="1" hangingPunct="1">
              <a:lnSpc>
                <a:spcPct val="90000"/>
              </a:lnSpc>
              <a:buFontTx/>
              <a:buNone/>
            </a:pPr>
            <a:endParaRPr lang="en-US" altLang="en-US" i="1">
              <a:solidFill>
                <a:schemeClr val="hlink"/>
              </a:solidFill>
            </a:endParaRPr>
          </a:p>
        </p:txBody>
      </p:sp>
      <p:grpSp>
        <p:nvGrpSpPr>
          <p:cNvPr id="2" name="Group 4"/>
          <p:cNvGrpSpPr>
            <a:grpSpLocks/>
          </p:cNvGrpSpPr>
          <p:nvPr/>
        </p:nvGrpSpPr>
        <p:grpSpPr bwMode="auto">
          <a:xfrm>
            <a:off x="4876800" y="3124200"/>
            <a:ext cx="3276600" cy="1219200"/>
            <a:chOff x="3456" y="1872"/>
            <a:chExt cx="2171" cy="1008"/>
          </a:xfrm>
        </p:grpSpPr>
        <p:sp>
          <p:nvSpPr>
            <p:cNvPr id="272389" name="Text Box 5"/>
            <p:cNvSpPr txBox="1">
              <a:spLocks noChangeArrowheads="1"/>
            </p:cNvSpPr>
            <p:nvPr/>
          </p:nvSpPr>
          <p:spPr bwMode="auto">
            <a:xfrm>
              <a:off x="3648" y="2112"/>
              <a:ext cx="1979" cy="5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b="1">
                  <a:solidFill>
                    <a:srgbClr val="FF0000"/>
                  </a:solidFill>
                  <a:latin typeface="Arial" panose="020B0604020202020204" pitchFamily="34" charset="0"/>
                </a:rPr>
                <a:t>81 </a:t>
              </a:r>
              <a:r>
                <a:rPr lang="en-US" altLang="en-US">
                  <a:solidFill>
                    <a:srgbClr val="FF0000"/>
                  </a:solidFill>
                  <a:latin typeface="Arial" panose="020B0604020202020204" pitchFamily="34" charset="0"/>
                </a:rPr>
                <a:t>analyses to compute, </a:t>
              </a:r>
              <a:r>
                <a:rPr lang="en-US" altLang="en-US" i="1">
                  <a:solidFill>
                    <a:srgbClr val="FF0000"/>
                  </a:solidFill>
                  <a:latin typeface="Arial" panose="020B0604020202020204" pitchFamily="34" charset="0"/>
                </a:rPr>
                <a:t>and to document</a:t>
              </a:r>
            </a:p>
          </p:txBody>
        </p:sp>
        <p:sp>
          <p:nvSpPr>
            <p:cNvPr id="272390" name="AutoShape 6"/>
            <p:cNvSpPr>
              <a:spLocks/>
            </p:cNvSpPr>
            <p:nvPr/>
          </p:nvSpPr>
          <p:spPr bwMode="auto">
            <a:xfrm>
              <a:off x="3456" y="1872"/>
              <a:ext cx="192" cy="1008"/>
            </a:xfrm>
            <a:prstGeom prst="rightBrace">
              <a:avLst>
                <a:gd name="adj1" fmla="val 43750"/>
                <a:gd name="adj2" fmla="val 50000"/>
              </a:avLst>
            </a:prstGeom>
            <a:noFill/>
            <a:ln w="38100">
              <a:solidFill>
                <a:srgbClr val="FF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latin typeface="Arial" panose="020B0604020202020204" pitchFamily="34" charset="0"/>
              </a:endParaRPr>
            </a:p>
          </p:txBody>
        </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3410" name="Title 1"/>
          <p:cNvSpPr>
            <a:spLocks noGrp="1"/>
          </p:cNvSpPr>
          <p:nvPr>
            <p:ph type="title" idx="4294967295"/>
          </p:nvPr>
        </p:nvSpPr>
        <p:spPr/>
        <p:txBody>
          <a:bodyPr/>
          <a:lstStyle/>
          <a:p>
            <a:r>
              <a:rPr lang="en-US" altLang="en-US"/>
              <a:t>Probabilistic mixture</a:t>
            </a:r>
          </a:p>
        </p:txBody>
      </p:sp>
      <p:sp>
        <p:nvSpPr>
          <p:cNvPr id="273411" name="Content Placeholder 2"/>
          <p:cNvSpPr>
            <a:spLocks noGrp="1"/>
          </p:cNvSpPr>
          <p:nvPr>
            <p:ph idx="4294967295"/>
          </p:nvPr>
        </p:nvSpPr>
        <p:spPr>
          <a:xfrm>
            <a:off x="533400" y="1981200"/>
            <a:ext cx="8610600" cy="4114800"/>
          </a:xfrm>
        </p:spPr>
        <p:txBody>
          <a:bodyPr/>
          <a:lstStyle/>
          <a:p>
            <a:r>
              <a:rPr lang="en-US" altLang="en-US"/>
              <a:t>Identify all possible models</a:t>
            </a:r>
          </a:p>
          <a:p>
            <a:endParaRPr lang="en-US" altLang="en-US" sz="1400"/>
          </a:p>
          <a:p>
            <a:r>
              <a:rPr lang="en-US" altLang="en-US"/>
              <a:t>Introduce a new discrete random variable whose value says which model to use; let it vary in MC</a:t>
            </a:r>
          </a:p>
          <a:p>
            <a:pPr>
              <a:buFontTx/>
              <a:buNone/>
            </a:pPr>
            <a:endParaRPr lang="en-US" altLang="en-US" sz="1400"/>
          </a:p>
          <a:p>
            <a:r>
              <a:rPr lang="en-US" altLang="en-US"/>
              <a:t>This </a:t>
            </a:r>
            <a:r>
              <a:rPr lang="en-US" altLang="en-US" i="1"/>
              <a:t>averages</a:t>
            </a:r>
            <a:r>
              <a:rPr lang="en-US" altLang="en-US"/>
              <a:t> probability distributions</a:t>
            </a:r>
          </a:p>
          <a:p>
            <a:endParaRPr lang="en-US" altLang="en-US" sz="1400"/>
          </a:p>
          <a:p>
            <a:r>
              <a:rPr lang="en-US" altLang="en-US"/>
              <a:t>Use weights to account for different credibility       </a:t>
            </a:r>
            <a:r>
              <a:rPr lang="en-US" altLang="en-US">
                <a:solidFill>
                  <a:srgbClr val="000000"/>
                </a:solidFill>
              </a:rPr>
              <a:t>(or assume equiprobability)</a:t>
            </a:r>
          </a:p>
          <a:p>
            <a:endParaRPr lang="en-US" altLang="en-US"/>
          </a:p>
        </p:txBody>
      </p:sp>
      <p:sp>
        <p:nvSpPr>
          <p:cNvPr id="273412" name="WordArt 165"/>
          <p:cNvSpPr>
            <a:spLocks noChangeArrowheads="1" noChangeShapeType="1" noTextEdit="1"/>
          </p:cNvSpPr>
          <p:nvPr/>
        </p:nvSpPr>
        <p:spPr bwMode="auto">
          <a:xfrm rot="-666439">
            <a:off x="6297613" y="1143000"/>
            <a:ext cx="2438400" cy="752475"/>
          </a:xfrm>
          <a:prstGeom prst="rect">
            <a:avLst/>
          </a:prstGeom>
        </p:spPr>
        <p:txBody>
          <a:bodyPr wrap="none" fromWordArt="1">
            <a:prstTxWarp prst="textSlantUp">
              <a:avLst>
                <a:gd name="adj" fmla="val 32056"/>
              </a:avLst>
            </a:prstTxWarp>
          </a:bodyPr>
          <a:lstStyle/>
          <a:p>
            <a:pPr algn="ctr"/>
            <a:r>
              <a:rPr lang="en-US" sz="3600" kern="10">
                <a:ln w="9525">
                  <a:solidFill>
                    <a:srgbClr val="CC99FF"/>
                  </a:solidFill>
                  <a:round/>
                  <a:headEnd/>
                  <a:tailEnd/>
                </a:ln>
                <a:solidFill>
                  <a:srgbClr val="009900"/>
                </a:solidFill>
                <a:effectLst>
                  <a:outerShdw dist="53882" dir="2700000" algn="ctr" rotWithShape="0">
                    <a:srgbClr val="9999FF">
                      <a:alpha val="79999"/>
                    </a:srgbClr>
                  </a:outerShdw>
                </a:effectLst>
                <a:latin typeface="Impact" panose="020B0806030902050204" pitchFamily="34" charset="0"/>
              </a:rPr>
              <a:t>NRC uses</a:t>
            </a:r>
          </a:p>
        </p:txBody>
      </p:sp>
    </p:spTree>
  </p:cSld>
  <p:clrMapOvr>
    <a:masterClrMapping/>
  </p:clrMapOvr>
</p:sld>
</file>

<file path=ppt/slides/slide2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4434" name="Rectangle 2"/>
          <p:cNvSpPr>
            <a:spLocks noGrp="1" noChangeArrowheads="1"/>
          </p:cNvSpPr>
          <p:nvPr>
            <p:ph type="title" idx="4294967295"/>
          </p:nvPr>
        </p:nvSpPr>
        <p:spPr/>
        <p:txBody>
          <a:bodyPr/>
          <a:lstStyle/>
          <a:p>
            <a:pPr eaLnBrk="1" hangingPunct="1"/>
            <a:r>
              <a:rPr lang="en-US" altLang="en-US"/>
              <a:t>Drawbacks of mixture</a:t>
            </a:r>
          </a:p>
        </p:txBody>
      </p:sp>
      <p:sp>
        <p:nvSpPr>
          <p:cNvPr id="274435" name="Rectangle 3"/>
          <p:cNvSpPr>
            <a:spLocks noGrp="1" noChangeArrowheads="1"/>
          </p:cNvSpPr>
          <p:nvPr>
            <p:ph type="body" idx="4294967295"/>
          </p:nvPr>
        </p:nvSpPr>
        <p:spPr>
          <a:xfrm>
            <a:off x="685800" y="1981200"/>
            <a:ext cx="8229600" cy="4114800"/>
          </a:xfrm>
        </p:spPr>
        <p:txBody>
          <a:bodyPr/>
          <a:lstStyle/>
          <a:p>
            <a:pPr eaLnBrk="1" hangingPunct="1"/>
            <a:r>
              <a:rPr lang="en-US" altLang="en-US"/>
              <a:t>If you cannot enumerate the possible models, you can’t use this approach</a:t>
            </a:r>
          </a:p>
          <a:p>
            <a:pPr eaLnBrk="1" hangingPunct="1"/>
            <a:endParaRPr lang="en-US" altLang="en-US" sz="1600"/>
          </a:p>
          <a:p>
            <a:pPr eaLnBrk="1" hangingPunct="1"/>
            <a:r>
              <a:rPr lang="en-US" altLang="en-US"/>
              <a:t>Averages together incompatible theories and yields an answer that neither theory supports</a:t>
            </a:r>
          </a:p>
          <a:p>
            <a:pPr eaLnBrk="1" hangingPunct="1"/>
            <a:endParaRPr lang="en-US" altLang="en-US" sz="1600"/>
          </a:p>
          <a:p>
            <a:pPr eaLnBrk="1" hangingPunct="1"/>
            <a:r>
              <a:rPr lang="en-US" altLang="en-US"/>
              <a:t>Can underestimate tail risks </a:t>
            </a:r>
          </a:p>
          <a:p>
            <a:pPr eaLnBrk="1" hangingPunct="1"/>
            <a:endParaRPr lang="en-US" altLang="en-US"/>
          </a:p>
          <a:p>
            <a:pPr eaLnBrk="1" hangingPunct="1"/>
            <a:endParaRPr lang="en-US" altLang="en-US"/>
          </a:p>
          <a:p>
            <a:pPr lvl="2" eaLnBrk="1" hangingPunct="1"/>
            <a:endParaRPr lang="en-US" altLang="en-US"/>
          </a:p>
          <a:p>
            <a:pPr eaLnBrk="1" hangingPunct="1"/>
            <a:endParaRPr lang="en-US" altLang="en-US"/>
          </a:p>
        </p:txBody>
      </p:sp>
    </p:spTree>
  </p:cSld>
  <p:clrMapOvr>
    <a:masterClrMapping/>
  </p:clrMapOvr>
</p:sld>
</file>

<file path=ppt/slides/slide2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5458" name="Rectangle 2"/>
          <p:cNvSpPr>
            <a:spLocks noGrp="1" noChangeArrowheads="1"/>
          </p:cNvSpPr>
          <p:nvPr>
            <p:ph type="title" idx="4294967295"/>
          </p:nvPr>
        </p:nvSpPr>
        <p:spPr/>
        <p:txBody>
          <a:bodyPr/>
          <a:lstStyle/>
          <a:p>
            <a:pPr eaLnBrk="1" hangingPunct="1"/>
            <a:r>
              <a:rPr lang="en-US" altLang="en-US"/>
              <a:t>Bayesian model averaging</a:t>
            </a:r>
          </a:p>
        </p:txBody>
      </p:sp>
      <p:sp>
        <p:nvSpPr>
          <p:cNvPr id="275459" name="Rectangle 3"/>
          <p:cNvSpPr>
            <a:spLocks noGrp="1" noChangeArrowheads="1"/>
          </p:cNvSpPr>
          <p:nvPr>
            <p:ph type="body" idx="4294967295"/>
          </p:nvPr>
        </p:nvSpPr>
        <p:spPr/>
        <p:txBody>
          <a:bodyPr/>
          <a:lstStyle/>
          <a:p>
            <a:pPr eaLnBrk="1" hangingPunct="1"/>
            <a:r>
              <a:rPr lang="en-US" altLang="en-US"/>
              <a:t>Similar to the probabilistic mixture</a:t>
            </a:r>
          </a:p>
          <a:p>
            <a:pPr lvl="2" eaLnBrk="1" hangingPunct="1"/>
            <a:endParaRPr lang="en-US" altLang="en-US"/>
          </a:p>
          <a:p>
            <a:pPr eaLnBrk="1" hangingPunct="1"/>
            <a:r>
              <a:rPr lang="en-US" altLang="en-US"/>
              <a:t>Updates prior probabilities to get weights</a:t>
            </a:r>
          </a:p>
          <a:p>
            <a:pPr lvl="2" eaLnBrk="1" hangingPunct="1"/>
            <a:endParaRPr lang="en-US" altLang="en-US"/>
          </a:p>
          <a:p>
            <a:pPr eaLnBrk="1" hangingPunct="1"/>
            <a:r>
              <a:rPr lang="en-US" altLang="en-US"/>
              <a:t>Takes account of available data </a:t>
            </a:r>
          </a:p>
        </p:txBody>
      </p:sp>
    </p:spTree>
  </p:cSld>
  <p:clrMapOvr>
    <a:masterClrMapping/>
  </p:clrMapOvr>
</p:sld>
</file>

<file path=ppt/slides/slide2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6482" name="Rectangle 2"/>
          <p:cNvSpPr>
            <a:spLocks noGrp="1" noChangeArrowheads="1"/>
          </p:cNvSpPr>
          <p:nvPr>
            <p:ph type="title" idx="4294967295"/>
          </p:nvPr>
        </p:nvSpPr>
        <p:spPr>
          <a:xfrm>
            <a:off x="0" y="609600"/>
            <a:ext cx="9144000" cy="1143000"/>
          </a:xfrm>
        </p:spPr>
        <p:txBody>
          <a:bodyPr/>
          <a:lstStyle/>
          <a:p>
            <a:pPr eaLnBrk="1" hangingPunct="1"/>
            <a:r>
              <a:rPr lang="en-US" altLang="en-US"/>
              <a:t>Drawbacks of Bayesian averaging</a:t>
            </a:r>
          </a:p>
        </p:txBody>
      </p:sp>
      <p:sp>
        <p:nvSpPr>
          <p:cNvPr id="276483" name="Rectangle 3"/>
          <p:cNvSpPr>
            <a:spLocks noGrp="1" noChangeArrowheads="1"/>
          </p:cNvSpPr>
          <p:nvPr>
            <p:ph type="body" idx="4294967295"/>
          </p:nvPr>
        </p:nvSpPr>
        <p:spPr>
          <a:xfrm>
            <a:off x="685800" y="1981200"/>
            <a:ext cx="8229600" cy="4114800"/>
          </a:xfrm>
        </p:spPr>
        <p:txBody>
          <a:bodyPr/>
          <a:lstStyle/>
          <a:p>
            <a:pPr eaLnBrk="1" hangingPunct="1">
              <a:lnSpc>
                <a:spcPct val="90000"/>
              </a:lnSpc>
            </a:pPr>
            <a:r>
              <a:rPr lang="en-US" altLang="en-US"/>
              <a:t>Requires priors and can be computationally challenging</a:t>
            </a:r>
          </a:p>
          <a:p>
            <a:pPr eaLnBrk="1" hangingPunct="1">
              <a:lnSpc>
                <a:spcPct val="90000"/>
              </a:lnSpc>
            </a:pPr>
            <a:endParaRPr lang="en-US" altLang="en-US" sz="1600"/>
          </a:p>
          <a:p>
            <a:pPr eaLnBrk="1" hangingPunct="1">
              <a:lnSpc>
                <a:spcPct val="90000"/>
              </a:lnSpc>
            </a:pPr>
            <a:r>
              <a:rPr lang="en-US" altLang="en-US"/>
              <a:t>Must be able to enumerate the possible models</a:t>
            </a:r>
          </a:p>
          <a:p>
            <a:pPr eaLnBrk="1" hangingPunct="1">
              <a:lnSpc>
                <a:spcPct val="90000"/>
              </a:lnSpc>
            </a:pPr>
            <a:endParaRPr lang="en-US" altLang="en-US" sz="1600"/>
          </a:p>
          <a:p>
            <a:pPr eaLnBrk="1" hangingPunct="1">
              <a:lnSpc>
                <a:spcPct val="90000"/>
              </a:lnSpc>
            </a:pPr>
            <a:r>
              <a:rPr lang="en-US" altLang="en-US"/>
              <a:t>Averages together incompatible theories and yields an answer that neither theory supports</a:t>
            </a:r>
          </a:p>
          <a:p>
            <a:pPr eaLnBrk="1" hangingPunct="1">
              <a:lnSpc>
                <a:spcPct val="90000"/>
              </a:lnSpc>
            </a:pPr>
            <a:endParaRPr lang="en-US" altLang="en-US" sz="1600"/>
          </a:p>
          <a:p>
            <a:pPr eaLnBrk="1" hangingPunct="1">
              <a:lnSpc>
                <a:spcPct val="90000"/>
              </a:lnSpc>
            </a:pPr>
            <a:r>
              <a:rPr lang="en-US" altLang="en-US"/>
              <a:t>Can underestimate tail risks </a:t>
            </a:r>
          </a:p>
        </p:txBody>
      </p:sp>
    </p:spTree>
  </p:cSld>
  <p:clrMapOvr>
    <a:masterClrMapping/>
  </p:clrMapOvr>
</p:sld>
</file>

<file path=ppt/slides/slide2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7506" name="Rectangle 2"/>
          <p:cNvSpPr>
            <a:spLocks noGrp="1" noChangeArrowheads="1"/>
          </p:cNvSpPr>
          <p:nvPr>
            <p:ph type="title" idx="4294967295"/>
          </p:nvPr>
        </p:nvSpPr>
        <p:spPr/>
        <p:txBody>
          <a:bodyPr/>
          <a:lstStyle/>
          <a:p>
            <a:r>
              <a:rPr lang="en-US" altLang="en-US"/>
              <a:t>Bounding probabilities</a:t>
            </a:r>
          </a:p>
        </p:txBody>
      </p:sp>
      <p:sp>
        <p:nvSpPr>
          <p:cNvPr id="277507" name="Rectangle 3"/>
          <p:cNvSpPr>
            <a:spLocks noGrp="1" noChangeArrowheads="1"/>
          </p:cNvSpPr>
          <p:nvPr>
            <p:ph type="body" idx="4294967295"/>
          </p:nvPr>
        </p:nvSpPr>
        <p:spPr>
          <a:xfrm>
            <a:off x="685800" y="1981200"/>
            <a:ext cx="8077200" cy="4114800"/>
          </a:xfrm>
        </p:spPr>
        <p:txBody>
          <a:bodyPr/>
          <a:lstStyle/>
          <a:p>
            <a:r>
              <a:rPr lang="en-US" altLang="en-US"/>
              <a:t>Translate model uncertainties to a choice among distributions</a:t>
            </a:r>
          </a:p>
          <a:p>
            <a:pPr lvl="3"/>
            <a:endParaRPr lang="en-US" altLang="en-US"/>
          </a:p>
          <a:p>
            <a:r>
              <a:rPr lang="en-US" altLang="en-US"/>
              <a:t>Envelope the cumulative distributions</a:t>
            </a:r>
          </a:p>
          <a:p>
            <a:pPr lvl="3"/>
            <a:endParaRPr lang="en-US" altLang="en-US"/>
          </a:p>
          <a:p>
            <a:r>
              <a:rPr lang="en-US" altLang="en-US"/>
              <a:t>Treat resulting p-box as single object</a:t>
            </a:r>
          </a:p>
          <a:p>
            <a:endParaRPr lang="en-US" altLang="en-US"/>
          </a:p>
          <a:p>
            <a:endParaRPr lang="en-US" altLang="en-US"/>
          </a:p>
        </p:txBody>
      </p:sp>
    </p:spTree>
  </p:cSld>
  <p:clrMapOvr>
    <a:masterClrMapping/>
  </p:clrMapOvr>
</p:sld>
</file>

<file path=ppt/slides/slide2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8530" name="Rectangle 2"/>
          <p:cNvSpPr>
            <a:spLocks noGrp="1" noChangeArrowheads="1"/>
          </p:cNvSpPr>
          <p:nvPr>
            <p:ph type="title" idx="4294967295"/>
          </p:nvPr>
        </p:nvSpPr>
        <p:spPr/>
        <p:txBody>
          <a:bodyPr/>
          <a:lstStyle/>
          <a:p>
            <a:r>
              <a:rPr lang="en-US" altLang="en-US"/>
              <a:t>Drawbacks of bounding</a:t>
            </a:r>
          </a:p>
        </p:txBody>
      </p:sp>
      <p:sp>
        <p:nvSpPr>
          <p:cNvPr id="278531" name="Rectangle 3"/>
          <p:cNvSpPr>
            <a:spLocks noGrp="1" noChangeArrowheads="1"/>
          </p:cNvSpPr>
          <p:nvPr>
            <p:ph type="body" idx="4294967295"/>
          </p:nvPr>
        </p:nvSpPr>
        <p:spPr>
          <a:xfrm>
            <a:off x="685800" y="1981200"/>
            <a:ext cx="8382000" cy="4114800"/>
          </a:xfrm>
        </p:spPr>
        <p:txBody>
          <a:bodyPr/>
          <a:lstStyle/>
          <a:p>
            <a:r>
              <a:rPr lang="en-US" altLang="en-US"/>
              <a:t>Cannot account for different model credibilities</a:t>
            </a:r>
          </a:p>
          <a:p>
            <a:endParaRPr lang="en-US" altLang="en-US" sz="1400"/>
          </a:p>
          <a:p>
            <a:r>
              <a:rPr lang="en-US" altLang="en-US"/>
              <a:t>Can’t make use of data</a:t>
            </a:r>
          </a:p>
          <a:p>
            <a:endParaRPr lang="en-US" altLang="en-US" sz="1400"/>
          </a:p>
          <a:p>
            <a:r>
              <a:rPr lang="en-US" altLang="en-US"/>
              <a:t>Doesn’t account for ‘holes’</a:t>
            </a:r>
          </a:p>
        </p:txBody>
      </p:sp>
    </p:spTree>
  </p:cSld>
  <p:clrMapOvr>
    <a:masterClrMapping/>
  </p:clrMapOvr>
</p:sld>
</file>

<file path=ppt/slides/slide2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9554" name="Rectangle 2"/>
          <p:cNvSpPr>
            <a:spLocks noGrp="1" noChangeArrowheads="1"/>
          </p:cNvSpPr>
          <p:nvPr>
            <p:ph type="title" idx="4294967295"/>
          </p:nvPr>
        </p:nvSpPr>
        <p:spPr/>
        <p:txBody>
          <a:bodyPr/>
          <a:lstStyle/>
          <a:p>
            <a:pPr eaLnBrk="1" hangingPunct="1"/>
            <a:r>
              <a:rPr lang="en-US" altLang="en-US"/>
              <a:t>Numerical example</a:t>
            </a:r>
          </a:p>
        </p:txBody>
      </p:sp>
      <p:sp>
        <p:nvSpPr>
          <p:cNvPr id="279555" name="Rectangle 3"/>
          <p:cNvSpPr>
            <a:spLocks noGrp="1" noChangeArrowheads="1"/>
          </p:cNvSpPr>
          <p:nvPr>
            <p:ph type="body" idx="4294967295"/>
          </p:nvPr>
        </p:nvSpPr>
        <p:spPr>
          <a:xfrm>
            <a:off x="533400" y="1981200"/>
            <a:ext cx="8153400" cy="4724400"/>
          </a:xfrm>
        </p:spPr>
        <p:txBody>
          <a:bodyPr/>
          <a:lstStyle/>
          <a:p>
            <a:pPr eaLnBrk="1" hangingPunct="1">
              <a:lnSpc>
                <a:spcPct val="90000"/>
              </a:lnSpc>
              <a:buFontTx/>
              <a:buNone/>
            </a:pPr>
            <a:r>
              <a:rPr lang="en-US" altLang="en-US" sz="2800">
                <a:cs typeface="Times New Roman" panose="02020603050405020304" pitchFamily="18" charset="0"/>
              </a:rPr>
              <a:t>	The function  </a:t>
            </a:r>
            <a:r>
              <a:rPr lang="en-US" altLang="en-US" sz="2800" i="1">
                <a:cs typeface="Times New Roman" panose="02020603050405020304" pitchFamily="18" charset="0"/>
              </a:rPr>
              <a:t>f</a:t>
            </a:r>
            <a:r>
              <a:rPr lang="en-US" altLang="en-US" sz="2800">
                <a:cs typeface="Times New Roman" panose="02020603050405020304" pitchFamily="18" charset="0"/>
              </a:rPr>
              <a:t>  is one of two possibilities.  Either</a:t>
            </a:r>
          </a:p>
          <a:p>
            <a:pPr eaLnBrk="1" hangingPunct="1">
              <a:lnSpc>
                <a:spcPct val="90000"/>
              </a:lnSpc>
              <a:buFontTx/>
              <a:buNone/>
            </a:pPr>
            <a:endParaRPr lang="en-US" altLang="en-US" sz="900">
              <a:cs typeface="Times New Roman" panose="02020603050405020304" pitchFamily="18" charset="0"/>
            </a:endParaRPr>
          </a:p>
          <a:p>
            <a:pPr eaLnBrk="1" hangingPunct="1">
              <a:lnSpc>
                <a:spcPct val="90000"/>
              </a:lnSpc>
              <a:buFontTx/>
              <a:buNone/>
            </a:pPr>
            <a:r>
              <a:rPr lang="en-US" altLang="en-US" sz="2800">
                <a:cs typeface="Times New Roman" panose="02020603050405020304" pitchFamily="18" charset="0"/>
              </a:rPr>
              <a:t> 		 </a:t>
            </a:r>
            <a:r>
              <a:rPr lang="en-US" altLang="en-US" sz="2800" i="1">
                <a:cs typeface="Times New Roman" panose="02020603050405020304" pitchFamily="18" charset="0"/>
              </a:rPr>
              <a:t>f</a:t>
            </a:r>
            <a:r>
              <a:rPr lang="en-US" altLang="en-US" sz="2800">
                <a:cs typeface="Times New Roman" panose="02020603050405020304" pitchFamily="18" charset="0"/>
              </a:rPr>
              <a:t>(</a:t>
            </a:r>
            <a:r>
              <a:rPr lang="en-US" altLang="en-US" sz="2800" i="1">
                <a:cs typeface="Times New Roman" panose="02020603050405020304" pitchFamily="18" charset="0"/>
              </a:rPr>
              <a:t>A</a:t>
            </a:r>
            <a:r>
              <a:rPr lang="en-US" altLang="en-US" sz="2800">
                <a:cs typeface="Times New Roman" panose="02020603050405020304" pitchFamily="18" charset="0"/>
              </a:rPr>
              <a:t>,</a:t>
            </a:r>
            <a:r>
              <a:rPr lang="en-US" altLang="en-US" sz="2800" i="1">
                <a:cs typeface="Times New Roman" panose="02020603050405020304" pitchFamily="18" charset="0"/>
              </a:rPr>
              <a:t>B</a:t>
            </a:r>
            <a:r>
              <a:rPr lang="en-US" altLang="en-US" sz="2800">
                <a:cs typeface="Times New Roman" panose="02020603050405020304" pitchFamily="18" charset="0"/>
              </a:rPr>
              <a:t>) = </a:t>
            </a:r>
            <a:r>
              <a:rPr lang="en-US" altLang="en-US" sz="2800" i="1">
                <a:cs typeface="Times New Roman" panose="02020603050405020304" pitchFamily="18" charset="0"/>
              </a:rPr>
              <a:t>f</a:t>
            </a:r>
            <a:r>
              <a:rPr lang="en-US" altLang="en-US" sz="2800" baseline="-30000">
                <a:cs typeface="Times New Roman" panose="02020603050405020304" pitchFamily="18" charset="0"/>
              </a:rPr>
              <a:t>Plus</a:t>
            </a:r>
            <a:r>
              <a:rPr lang="en-US" altLang="en-US" sz="2800">
                <a:cs typeface="Times New Roman" panose="02020603050405020304" pitchFamily="18" charset="0"/>
              </a:rPr>
              <a:t>(</a:t>
            </a:r>
            <a:r>
              <a:rPr lang="en-US" altLang="en-US" sz="2800" i="1">
                <a:cs typeface="Times New Roman" panose="02020603050405020304" pitchFamily="18" charset="0"/>
              </a:rPr>
              <a:t>A</a:t>
            </a:r>
            <a:r>
              <a:rPr lang="en-US" altLang="en-US" sz="2800">
                <a:cs typeface="Times New Roman" panose="02020603050405020304" pitchFamily="18" charset="0"/>
              </a:rPr>
              <a:t>,</a:t>
            </a:r>
            <a:r>
              <a:rPr lang="en-US" altLang="en-US" sz="2800" i="1">
                <a:cs typeface="Times New Roman" panose="02020603050405020304" pitchFamily="18" charset="0"/>
              </a:rPr>
              <a:t>B</a:t>
            </a:r>
            <a:r>
              <a:rPr lang="en-US" altLang="en-US" sz="2800">
                <a:cs typeface="Times New Roman" panose="02020603050405020304" pitchFamily="18" charset="0"/>
              </a:rPr>
              <a:t>) = A + B</a:t>
            </a:r>
          </a:p>
          <a:p>
            <a:pPr eaLnBrk="1" hangingPunct="1">
              <a:lnSpc>
                <a:spcPct val="90000"/>
              </a:lnSpc>
              <a:buFontTx/>
              <a:buNone/>
            </a:pPr>
            <a:r>
              <a:rPr lang="en-US" altLang="en-US" sz="2800">
                <a:cs typeface="Times New Roman" panose="02020603050405020304" pitchFamily="18" charset="0"/>
              </a:rPr>
              <a:t>	or</a:t>
            </a:r>
          </a:p>
          <a:p>
            <a:pPr eaLnBrk="1" hangingPunct="1">
              <a:lnSpc>
                <a:spcPct val="90000"/>
              </a:lnSpc>
              <a:buFontTx/>
              <a:buNone/>
            </a:pPr>
            <a:r>
              <a:rPr lang="en-US" altLang="en-US" sz="2800">
                <a:cs typeface="Times New Roman" panose="02020603050405020304" pitchFamily="18" charset="0"/>
              </a:rPr>
              <a:t>	 	</a:t>
            </a:r>
            <a:r>
              <a:rPr lang="en-US" altLang="en-US" sz="2800" i="1">
                <a:cs typeface="Times New Roman" panose="02020603050405020304" pitchFamily="18" charset="0"/>
              </a:rPr>
              <a:t>f</a:t>
            </a:r>
            <a:r>
              <a:rPr lang="en-US" altLang="en-US" sz="2800">
                <a:cs typeface="Times New Roman" panose="02020603050405020304" pitchFamily="18" charset="0"/>
              </a:rPr>
              <a:t>(</a:t>
            </a:r>
            <a:r>
              <a:rPr lang="en-US" altLang="en-US" sz="2800" i="1">
                <a:cs typeface="Times New Roman" panose="02020603050405020304" pitchFamily="18" charset="0"/>
              </a:rPr>
              <a:t>A</a:t>
            </a:r>
            <a:r>
              <a:rPr lang="en-US" altLang="en-US" sz="2800">
                <a:cs typeface="Times New Roman" panose="02020603050405020304" pitchFamily="18" charset="0"/>
              </a:rPr>
              <a:t>,</a:t>
            </a:r>
            <a:r>
              <a:rPr lang="en-US" altLang="en-US" sz="2800" i="1">
                <a:cs typeface="Times New Roman" panose="02020603050405020304" pitchFamily="18" charset="0"/>
              </a:rPr>
              <a:t>B</a:t>
            </a:r>
            <a:r>
              <a:rPr lang="en-US" altLang="en-US" sz="2800">
                <a:cs typeface="Times New Roman" panose="02020603050405020304" pitchFamily="18" charset="0"/>
              </a:rPr>
              <a:t>) = </a:t>
            </a:r>
            <a:r>
              <a:rPr lang="en-US" altLang="en-US" sz="2800" i="1">
                <a:cs typeface="Times New Roman" panose="02020603050405020304" pitchFamily="18" charset="0"/>
              </a:rPr>
              <a:t>f</a:t>
            </a:r>
            <a:r>
              <a:rPr lang="en-US" altLang="en-US" sz="2800" baseline="-30000">
                <a:cs typeface="Times New Roman" panose="02020603050405020304" pitchFamily="18" charset="0"/>
              </a:rPr>
              <a:t>Times</a:t>
            </a:r>
            <a:r>
              <a:rPr lang="en-US" altLang="en-US" sz="2800">
                <a:cs typeface="Times New Roman" panose="02020603050405020304" pitchFamily="18" charset="0"/>
              </a:rPr>
              <a:t>(</a:t>
            </a:r>
            <a:r>
              <a:rPr lang="en-US" altLang="en-US" sz="2800" i="1">
                <a:cs typeface="Times New Roman" panose="02020603050405020304" pitchFamily="18" charset="0"/>
              </a:rPr>
              <a:t>A</a:t>
            </a:r>
            <a:r>
              <a:rPr lang="en-US" altLang="en-US" sz="2800">
                <a:cs typeface="Times New Roman" panose="02020603050405020304" pitchFamily="18" charset="0"/>
              </a:rPr>
              <a:t>,</a:t>
            </a:r>
            <a:r>
              <a:rPr lang="en-US" altLang="en-US" sz="2800" i="1">
                <a:cs typeface="Times New Roman" panose="02020603050405020304" pitchFamily="18" charset="0"/>
              </a:rPr>
              <a:t>B</a:t>
            </a:r>
            <a:r>
              <a:rPr lang="en-US" altLang="en-US" sz="2800">
                <a:cs typeface="Times New Roman" panose="02020603050405020304" pitchFamily="18" charset="0"/>
              </a:rPr>
              <a:t>)  = A </a:t>
            </a:r>
            <a:r>
              <a:rPr lang="en-US" altLang="en-US" sz="2800">
                <a:cs typeface="Times New Roman" panose="02020603050405020304" pitchFamily="18" charset="0"/>
                <a:sym typeface="Symbol" panose="05050102010706020507" pitchFamily="18" charset="2"/>
              </a:rPr>
              <a:t></a:t>
            </a:r>
            <a:r>
              <a:rPr lang="en-US" altLang="en-US" sz="2800">
                <a:cs typeface="Times New Roman" panose="02020603050405020304" pitchFamily="18" charset="0"/>
              </a:rPr>
              <a:t> B</a:t>
            </a:r>
          </a:p>
          <a:p>
            <a:pPr eaLnBrk="1" hangingPunct="1">
              <a:lnSpc>
                <a:spcPct val="90000"/>
              </a:lnSpc>
              <a:buFontTx/>
              <a:buNone/>
            </a:pPr>
            <a:endParaRPr lang="en-US" altLang="en-US" sz="900">
              <a:cs typeface="Times New Roman" panose="02020603050405020304" pitchFamily="18" charset="0"/>
            </a:endParaRPr>
          </a:p>
          <a:p>
            <a:pPr eaLnBrk="1" hangingPunct="1">
              <a:lnSpc>
                <a:spcPct val="90000"/>
              </a:lnSpc>
              <a:buFontTx/>
              <a:buNone/>
            </a:pPr>
            <a:r>
              <a:rPr lang="en-US" altLang="en-US" sz="2800">
                <a:cs typeface="Times New Roman" panose="02020603050405020304" pitchFamily="18" charset="0"/>
              </a:rPr>
              <a:t> 	is the correct model, but the analyst does not know which.  </a:t>
            </a:r>
            <a:r>
              <a:rPr lang="en-US" altLang="en-US" sz="2800"/>
              <a:t>Suppose that </a:t>
            </a:r>
          </a:p>
          <a:p>
            <a:pPr eaLnBrk="1" hangingPunct="1">
              <a:lnSpc>
                <a:spcPct val="90000"/>
              </a:lnSpc>
              <a:buFontTx/>
              <a:buNone/>
            </a:pPr>
            <a:endParaRPr lang="en-US" altLang="en-US" sz="900">
              <a:cs typeface="Times New Roman" panose="02020603050405020304" pitchFamily="18" charset="0"/>
            </a:endParaRPr>
          </a:p>
          <a:p>
            <a:pPr eaLnBrk="1" hangingPunct="1">
              <a:lnSpc>
                <a:spcPct val="90000"/>
              </a:lnSpc>
              <a:buFontTx/>
              <a:buNone/>
            </a:pPr>
            <a:r>
              <a:rPr lang="en-US" altLang="en-US" sz="2800" i="1"/>
              <a:t>		A</a:t>
            </a:r>
            <a:r>
              <a:rPr lang="en-US" altLang="en-US" sz="2800"/>
              <a:t> ~ triangular(</a:t>
            </a:r>
            <a:r>
              <a:rPr lang="en-US" altLang="en-US" sz="2800">
                <a:sym typeface="Symbol" panose="05050102010706020507" pitchFamily="18" charset="2"/>
              </a:rPr>
              <a:t>2.6, 0, 2.6) </a:t>
            </a:r>
          </a:p>
          <a:p>
            <a:pPr eaLnBrk="1" hangingPunct="1">
              <a:lnSpc>
                <a:spcPct val="90000"/>
              </a:lnSpc>
              <a:buFontTx/>
              <a:buNone/>
            </a:pPr>
            <a:r>
              <a:rPr lang="en-US" altLang="en-US" sz="2800">
                <a:sym typeface="Symbol" panose="05050102010706020507" pitchFamily="18" charset="2"/>
              </a:rPr>
              <a:t>	</a:t>
            </a:r>
            <a:r>
              <a:rPr lang="en-US" altLang="en-US" sz="2800" i="1">
                <a:sym typeface="Symbol" panose="05050102010706020507" pitchFamily="18" charset="2"/>
              </a:rPr>
              <a:t>	B</a:t>
            </a:r>
            <a:r>
              <a:rPr lang="en-US" altLang="en-US" sz="2800">
                <a:sym typeface="Symbol" panose="05050102010706020507" pitchFamily="18" charset="2"/>
              </a:rPr>
              <a:t> ~ triangular(2.4, 5, 7.6)</a:t>
            </a:r>
            <a:r>
              <a:rPr lang="en-US" altLang="en-US" sz="2800"/>
              <a:t>.</a:t>
            </a:r>
          </a:p>
          <a:p>
            <a:pPr eaLnBrk="1" hangingPunct="1">
              <a:lnSpc>
                <a:spcPct val="90000"/>
              </a:lnSpc>
            </a:pPr>
            <a:endParaRPr lang="en-US" altLang="en-US" sz="2800"/>
          </a:p>
        </p:txBody>
      </p:sp>
      <p:sp>
        <p:nvSpPr>
          <p:cNvPr id="656" name="Text Box 585"/>
          <p:cNvSpPr txBox="1">
            <a:spLocks noChangeArrowheads="1"/>
          </p:cNvSpPr>
          <p:nvPr/>
        </p:nvSpPr>
        <p:spPr bwMode="auto">
          <a:xfrm>
            <a:off x="914400" y="6172200"/>
            <a:ext cx="4433888"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2800" i="1">
                <a:latin typeface="Times New Roman" panose="02020603050405020304" pitchFamily="18" charset="0"/>
              </a:rPr>
              <a:t>f</a:t>
            </a:r>
            <a:r>
              <a:rPr lang="en-US" altLang="en-US" sz="2800" baseline="-25000">
                <a:latin typeface="Times New Roman" panose="02020603050405020304" pitchFamily="18" charset="0"/>
              </a:rPr>
              <a:t>Plus</a:t>
            </a:r>
            <a:r>
              <a:rPr lang="en-US" altLang="en-US" sz="2800">
                <a:latin typeface="Times New Roman" panose="02020603050405020304" pitchFamily="18" charset="0"/>
              </a:rPr>
              <a:t> is twice as likely as </a:t>
            </a:r>
            <a:r>
              <a:rPr lang="en-US" altLang="en-US" sz="2800" i="1">
                <a:latin typeface="Times New Roman" panose="02020603050405020304" pitchFamily="18" charset="0"/>
              </a:rPr>
              <a:t>f</a:t>
            </a:r>
            <a:r>
              <a:rPr lang="en-US" altLang="en-US" sz="2800" baseline="-25000">
                <a:latin typeface="Times New Roman" panose="02020603050405020304" pitchFamily="18" charset="0"/>
              </a:rPr>
              <a:t>Times</a:t>
            </a:r>
            <a:r>
              <a:rPr lang="en-US" altLang="en-US" sz="2800">
                <a:latin typeface="Times New Roman" panose="02020603050405020304" pitchFamily="18" charset="0"/>
              </a:rPr>
              <a:t>;</a:t>
            </a:r>
          </a:p>
        </p:txBody>
      </p:sp>
      <p:sp>
        <p:nvSpPr>
          <p:cNvPr id="657" name="Text Box 652"/>
          <p:cNvSpPr txBox="1">
            <a:spLocks noChangeArrowheads="1"/>
          </p:cNvSpPr>
          <p:nvPr/>
        </p:nvSpPr>
        <p:spPr bwMode="auto">
          <a:xfrm>
            <a:off x="5178425" y="6172200"/>
            <a:ext cx="3386138"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2800">
                <a:latin typeface="Times New Roman" panose="02020603050405020304" pitchFamily="18" charset="0"/>
              </a:rPr>
              <a:t>   datum: </a:t>
            </a:r>
            <a:r>
              <a:rPr lang="en-US" altLang="en-US" sz="2800" i="1">
                <a:latin typeface="Times New Roman" panose="02020603050405020304" pitchFamily="18" charset="0"/>
              </a:rPr>
              <a:t>f</a:t>
            </a:r>
            <a:r>
              <a:rPr lang="en-US" altLang="en-US" sz="2800">
                <a:latin typeface="Times New Roman" panose="02020603050405020304" pitchFamily="18" charset="0"/>
              </a:rPr>
              <a:t>(</a:t>
            </a:r>
            <a:r>
              <a:rPr lang="en-US" altLang="en-US" sz="2800" i="1">
                <a:latin typeface="Times New Roman" panose="02020603050405020304" pitchFamily="18" charset="0"/>
              </a:rPr>
              <a:t>A</a:t>
            </a:r>
            <a:r>
              <a:rPr lang="en-US" altLang="en-US" sz="2800">
                <a:latin typeface="Times New Roman" panose="02020603050405020304" pitchFamily="18" charset="0"/>
              </a:rPr>
              <a:t>,</a:t>
            </a:r>
            <a:r>
              <a:rPr lang="en-US" altLang="en-US" sz="2800" i="1">
                <a:latin typeface="Times New Roman" panose="02020603050405020304" pitchFamily="18" charset="0"/>
              </a:rPr>
              <a:t>B</a:t>
            </a:r>
            <a:r>
              <a:rPr lang="en-US" altLang="en-US" sz="2800">
                <a:latin typeface="Times New Roman" panose="02020603050405020304" pitchFamily="18" charset="0"/>
              </a:rPr>
              <a:t>) = 7.59</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56"/>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65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56" grpId="0"/>
      <p:bldP spid="657" grpId="0"/>
    </p:bldLst>
  </p:timing>
</p:sld>
</file>

<file path=ppt/slides/slide2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0323" name="Rectangle 3"/>
          <p:cNvSpPr>
            <a:spLocks noChangeArrowheads="1"/>
          </p:cNvSpPr>
          <p:nvPr/>
        </p:nvSpPr>
        <p:spPr bwMode="auto">
          <a:xfrm>
            <a:off x="1465263" y="1087438"/>
            <a:ext cx="6642100" cy="4086225"/>
          </a:xfrm>
          <a:prstGeom prst="rect">
            <a:avLst/>
          </a:prstGeom>
          <a:noFill/>
          <a:ln w="9525">
            <a:solidFill>
              <a:schemeClr val="tx1"/>
            </a:solidFill>
            <a:miter lim="800000"/>
            <a:headEnd/>
            <a:tailEnd/>
          </a:ln>
        </p:spPr>
        <p:txBody>
          <a:bodyPr/>
          <a:lstStyle/>
          <a:p>
            <a:pPr>
              <a:defRPr/>
            </a:pPr>
            <a:endParaRPr lang="en-US">
              <a:latin typeface="+mn-lt"/>
            </a:endParaRPr>
          </a:p>
        </p:txBody>
      </p:sp>
      <p:sp>
        <p:nvSpPr>
          <p:cNvPr id="440324" name="Line 4"/>
          <p:cNvSpPr>
            <a:spLocks noChangeShapeType="1"/>
          </p:cNvSpPr>
          <p:nvPr/>
        </p:nvSpPr>
        <p:spPr bwMode="auto">
          <a:xfrm>
            <a:off x="1465263" y="1087438"/>
            <a:ext cx="1587" cy="4086225"/>
          </a:xfrm>
          <a:prstGeom prst="line">
            <a:avLst/>
          </a:prstGeom>
          <a:noFill/>
          <a:ln w="28575">
            <a:solidFill>
              <a:schemeClr val="tx1"/>
            </a:solidFill>
            <a:round/>
            <a:headEnd/>
            <a:tailEnd/>
          </a:ln>
        </p:spPr>
        <p:txBody>
          <a:bodyPr/>
          <a:lstStyle/>
          <a:p>
            <a:pPr>
              <a:defRPr/>
            </a:pPr>
            <a:endParaRPr lang="en-US">
              <a:latin typeface="+mn-lt"/>
            </a:endParaRPr>
          </a:p>
        </p:txBody>
      </p:sp>
      <p:sp>
        <p:nvSpPr>
          <p:cNvPr id="440325" name="Line 5"/>
          <p:cNvSpPr>
            <a:spLocks noChangeShapeType="1"/>
          </p:cNvSpPr>
          <p:nvPr/>
        </p:nvSpPr>
        <p:spPr bwMode="auto">
          <a:xfrm>
            <a:off x="1403350" y="5173663"/>
            <a:ext cx="61913" cy="1587"/>
          </a:xfrm>
          <a:prstGeom prst="line">
            <a:avLst/>
          </a:prstGeom>
          <a:noFill/>
          <a:ln w="28575">
            <a:solidFill>
              <a:schemeClr val="tx1"/>
            </a:solidFill>
            <a:round/>
            <a:headEnd/>
            <a:tailEnd/>
          </a:ln>
        </p:spPr>
        <p:txBody>
          <a:bodyPr/>
          <a:lstStyle/>
          <a:p>
            <a:pPr>
              <a:defRPr/>
            </a:pPr>
            <a:endParaRPr lang="en-US">
              <a:latin typeface="+mn-lt"/>
            </a:endParaRPr>
          </a:p>
        </p:txBody>
      </p:sp>
      <p:sp>
        <p:nvSpPr>
          <p:cNvPr id="440326" name="Line 6"/>
          <p:cNvSpPr>
            <a:spLocks noChangeShapeType="1"/>
          </p:cNvSpPr>
          <p:nvPr/>
        </p:nvSpPr>
        <p:spPr bwMode="auto">
          <a:xfrm>
            <a:off x="1403350" y="4767263"/>
            <a:ext cx="61913" cy="0"/>
          </a:xfrm>
          <a:prstGeom prst="line">
            <a:avLst/>
          </a:prstGeom>
          <a:noFill/>
          <a:ln w="28575">
            <a:solidFill>
              <a:schemeClr val="tx1"/>
            </a:solidFill>
            <a:round/>
            <a:headEnd/>
            <a:tailEnd/>
          </a:ln>
        </p:spPr>
        <p:txBody>
          <a:bodyPr/>
          <a:lstStyle/>
          <a:p>
            <a:pPr>
              <a:defRPr/>
            </a:pPr>
            <a:endParaRPr lang="en-US">
              <a:latin typeface="+mn-lt"/>
            </a:endParaRPr>
          </a:p>
        </p:txBody>
      </p:sp>
      <p:sp>
        <p:nvSpPr>
          <p:cNvPr id="440327" name="Line 7"/>
          <p:cNvSpPr>
            <a:spLocks noChangeShapeType="1"/>
          </p:cNvSpPr>
          <p:nvPr/>
        </p:nvSpPr>
        <p:spPr bwMode="auto">
          <a:xfrm>
            <a:off x="1403350" y="4357688"/>
            <a:ext cx="61913" cy="1587"/>
          </a:xfrm>
          <a:prstGeom prst="line">
            <a:avLst/>
          </a:prstGeom>
          <a:noFill/>
          <a:ln w="28575">
            <a:solidFill>
              <a:schemeClr val="tx1"/>
            </a:solidFill>
            <a:round/>
            <a:headEnd/>
            <a:tailEnd/>
          </a:ln>
        </p:spPr>
        <p:txBody>
          <a:bodyPr/>
          <a:lstStyle/>
          <a:p>
            <a:pPr>
              <a:defRPr/>
            </a:pPr>
            <a:endParaRPr lang="en-US">
              <a:latin typeface="+mn-lt"/>
            </a:endParaRPr>
          </a:p>
        </p:txBody>
      </p:sp>
      <p:sp>
        <p:nvSpPr>
          <p:cNvPr id="440328" name="Line 8"/>
          <p:cNvSpPr>
            <a:spLocks noChangeShapeType="1"/>
          </p:cNvSpPr>
          <p:nvPr/>
        </p:nvSpPr>
        <p:spPr bwMode="auto">
          <a:xfrm>
            <a:off x="1403350" y="3951288"/>
            <a:ext cx="61913" cy="0"/>
          </a:xfrm>
          <a:prstGeom prst="line">
            <a:avLst/>
          </a:prstGeom>
          <a:noFill/>
          <a:ln w="28575">
            <a:solidFill>
              <a:schemeClr val="tx1"/>
            </a:solidFill>
            <a:round/>
            <a:headEnd/>
            <a:tailEnd/>
          </a:ln>
        </p:spPr>
        <p:txBody>
          <a:bodyPr/>
          <a:lstStyle/>
          <a:p>
            <a:pPr>
              <a:defRPr/>
            </a:pPr>
            <a:endParaRPr lang="en-US">
              <a:latin typeface="+mn-lt"/>
            </a:endParaRPr>
          </a:p>
        </p:txBody>
      </p:sp>
      <p:sp>
        <p:nvSpPr>
          <p:cNvPr id="440329" name="Line 9"/>
          <p:cNvSpPr>
            <a:spLocks noChangeShapeType="1"/>
          </p:cNvSpPr>
          <p:nvPr/>
        </p:nvSpPr>
        <p:spPr bwMode="auto">
          <a:xfrm>
            <a:off x="1403350" y="3541713"/>
            <a:ext cx="61913" cy="1587"/>
          </a:xfrm>
          <a:prstGeom prst="line">
            <a:avLst/>
          </a:prstGeom>
          <a:noFill/>
          <a:ln w="28575">
            <a:solidFill>
              <a:schemeClr val="tx1"/>
            </a:solidFill>
            <a:round/>
            <a:headEnd/>
            <a:tailEnd/>
          </a:ln>
        </p:spPr>
        <p:txBody>
          <a:bodyPr/>
          <a:lstStyle/>
          <a:p>
            <a:pPr>
              <a:defRPr/>
            </a:pPr>
            <a:endParaRPr lang="en-US">
              <a:latin typeface="+mn-lt"/>
            </a:endParaRPr>
          </a:p>
        </p:txBody>
      </p:sp>
      <p:sp>
        <p:nvSpPr>
          <p:cNvPr id="440330" name="Line 10"/>
          <p:cNvSpPr>
            <a:spLocks noChangeShapeType="1"/>
          </p:cNvSpPr>
          <p:nvPr/>
        </p:nvSpPr>
        <p:spPr bwMode="auto">
          <a:xfrm>
            <a:off x="1403350" y="3135313"/>
            <a:ext cx="61913" cy="1587"/>
          </a:xfrm>
          <a:prstGeom prst="line">
            <a:avLst/>
          </a:prstGeom>
          <a:noFill/>
          <a:ln w="28575">
            <a:solidFill>
              <a:schemeClr val="tx1"/>
            </a:solidFill>
            <a:round/>
            <a:headEnd/>
            <a:tailEnd/>
          </a:ln>
        </p:spPr>
        <p:txBody>
          <a:bodyPr/>
          <a:lstStyle/>
          <a:p>
            <a:pPr>
              <a:defRPr/>
            </a:pPr>
            <a:endParaRPr lang="en-US">
              <a:latin typeface="+mn-lt"/>
            </a:endParaRPr>
          </a:p>
        </p:txBody>
      </p:sp>
      <p:sp>
        <p:nvSpPr>
          <p:cNvPr id="440331" name="Line 11"/>
          <p:cNvSpPr>
            <a:spLocks noChangeShapeType="1"/>
          </p:cNvSpPr>
          <p:nvPr/>
        </p:nvSpPr>
        <p:spPr bwMode="auto">
          <a:xfrm>
            <a:off x="1403350" y="2719388"/>
            <a:ext cx="61913" cy="1587"/>
          </a:xfrm>
          <a:prstGeom prst="line">
            <a:avLst/>
          </a:prstGeom>
          <a:noFill/>
          <a:ln w="28575">
            <a:solidFill>
              <a:schemeClr val="tx1"/>
            </a:solidFill>
            <a:round/>
            <a:headEnd/>
            <a:tailEnd/>
          </a:ln>
        </p:spPr>
        <p:txBody>
          <a:bodyPr/>
          <a:lstStyle/>
          <a:p>
            <a:pPr>
              <a:defRPr/>
            </a:pPr>
            <a:endParaRPr lang="en-US">
              <a:latin typeface="+mn-lt"/>
            </a:endParaRPr>
          </a:p>
        </p:txBody>
      </p:sp>
      <p:sp>
        <p:nvSpPr>
          <p:cNvPr id="440332" name="Line 12"/>
          <p:cNvSpPr>
            <a:spLocks noChangeShapeType="1"/>
          </p:cNvSpPr>
          <p:nvPr/>
        </p:nvSpPr>
        <p:spPr bwMode="auto">
          <a:xfrm>
            <a:off x="1403350" y="2311400"/>
            <a:ext cx="61913" cy="1588"/>
          </a:xfrm>
          <a:prstGeom prst="line">
            <a:avLst/>
          </a:prstGeom>
          <a:noFill/>
          <a:ln w="28575">
            <a:solidFill>
              <a:schemeClr val="tx1"/>
            </a:solidFill>
            <a:round/>
            <a:headEnd/>
            <a:tailEnd/>
          </a:ln>
        </p:spPr>
        <p:txBody>
          <a:bodyPr/>
          <a:lstStyle/>
          <a:p>
            <a:pPr>
              <a:defRPr/>
            </a:pPr>
            <a:endParaRPr lang="en-US">
              <a:latin typeface="+mn-lt"/>
            </a:endParaRPr>
          </a:p>
        </p:txBody>
      </p:sp>
      <p:sp>
        <p:nvSpPr>
          <p:cNvPr id="440333" name="Line 13"/>
          <p:cNvSpPr>
            <a:spLocks noChangeShapeType="1"/>
          </p:cNvSpPr>
          <p:nvPr/>
        </p:nvSpPr>
        <p:spPr bwMode="auto">
          <a:xfrm>
            <a:off x="1403350" y="1903413"/>
            <a:ext cx="61913" cy="1587"/>
          </a:xfrm>
          <a:prstGeom prst="line">
            <a:avLst/>
          </a:prstGeom>
          <a:noFill/>
          <a:ln w="28575">
            <a:solidFill>
              <a:schemeClr val="tx1"/>
            </a:solidFill>
            <a:round/>
            <a:headEnd/>
            <a:tailEnd/>
          </a:ln>
        </p:spPr>
        <p:txBody>
          <a:bodyPr/>
          <a:lstStyle/>
          <a:p>
            <a:pPr>
              <a:defRPr/>
            </a:pPr>
            <a:endParaRPr lang="en-US">
              <a:latin typeface="+mn-lt"/>
            </a:endParaRPr>
          </a:p>
        </p:txBody>
      </p:sp>
      <p:sp>
        <p:nvSpPr>
          <p:cNvPr id="440334" name="Line 14"/>
          <p:cNvSpPr>
            <a:spLocks noChangeShapeType="1"/>
          </p:cNvSpPr>
          <p:nvPr/>
        </p:nvSpPr>
        <p:spPr bwMode="auto">
          <a:xfrm>
            <a:off x="1403350" y="1497013"/>
            <a:ext cx="61913" cy="0"/>
          </a:xfrm>
          <a:prstGeom prst="line">
            <a:avLst/>
          </a:prstGeom>
          <a:noFill/>
          <a:ln w="28575">
            <a:solidFill>
              <a:schemeClr val="tx1"/>
            </a:solidFill>
            <a:round/>
            <a:headEnd/>
            <a:tailEnd/>
          </a:ln>
        </p:spPr>
        <p:txBody>
          <a:bodyPr/>
          <a:lstStyle/>
          <a:p>
            <a:pPr>
              <a:defRPr/>
            </a:pPr>
            <a:endParaRPr lang="en-US">
              <a:latin typeface="+mn-lt"/>
            </a:endParaRPr>
          </a:p>
        </p:txBody>
      </p:sp>
      <p:sp>
        <p:nvSpPr>
          <p:cNvPr id="440335" name="Line 15"/>
          <p:cNvSpPr>
            <a:spLocks noChangeShapeType="1"/>
          </p:cNvSpPr>
          <p:nvPr/>
        </p:nvSpPr>
        <p:spPr bwMode="auto">
          <a:xfrm>
            <a:off x="1403350" y="1087438"/>
            <a:ext cx="61913" cy="1587"/>
          </a:xfrm>
          <a:prstGeom prst="line">
            <a:avLst/>
          </a:prstGeom>
          <a:noFill/>
          <a:ln w="28575">
            <a:solidFill>
              <a:schemeClr val="tx1"/>
            </a:solidFill>
            <a:round/>
            <a:headEnd/>
            <a:tailEnd/>
          </a:ln>
        </p:spPr>
        <p:txBody>
          <a:bodyPr/>
          <a:lstStyle/>
          <a:p>
            <a:pPr>
              <a:defRPr/>
            </a:pPr>
            <a:endParaRPr lang="en-US">
              <a:latin typeface="+mn-lt"/>
            </a:endParaRPr>
          </a:p>
        </p:txBody>
      </p:sp>
      <p:sp>
        <p:nvSpPr>
          <p:cNvPr id="440336" name="Line 16"/>
          <p:cNvSpPr>
            <a:spLocks noChangeShapeType="1"/>
          </p:cNvSpPr>
          <p:nvPr/>
        </p:nvSpPr>
        <p:spPr bwMode="auto">
          <a:xfrm>
            <a:off x="1465263" y="5173663"/>
            <a:ext cx="6642100" cy="1587"/>
          </a:xfrm>
          <a:prstGeom prst="line">
            <a:avLst/>
          </a:prstGeom>
          <a:noFill/>
          <a:ln w="28575">
            <a:solidFill>
              <a:schemeClr val="tx1"/>
            </a:solidFill>
            <a:round/>
            <a:headEnd/>
            <a:tailEnd/>
          </a:ln>
        </p:spPr>
        <p:txBody>
          <a:bodyPr/>
          <a:lstStyle/>
          <a:p>
            <a:pPr>
              <a:defRPr/>
            </a:pPr>
            <a:endParaRPr lang="en-US">
              <a:latin typeface="+mn-lt"/>
            </a:endParaRPr>
          </a:p>
        </p:txBody>
      </p:sp>
      <p:sp>
        <p:nvSpPr>
          <p:cNvPr id="440337" name="Line 17"/>
          <p:cNvSpPr>
            <a:spLocks noChangeShapeType="1"/>
          </p:cNvSpPr>
          <p:nvPr/>
        </p:nvSpPr>
        <p:spPr bwMode="auto">
          <a:xfrm flipV="1">
            <a:off x="1465263" y="5173663"/>
            <a:ext cx="1587" cy="55562"/>
          </a:xfrm>
          <a:prstGeom prst="line">
            <a:avLst/>
          </a:prstGeom>
          <a:noFill/>
          <a:ln w="28575">
            <a:solidFill>
              <a:schemeClr val="tx1"/>
            </a:solidFill>
            <a:round/>
            <a:headEnd/>
            <a:tailEnd/>
          </a:ln>
        </p:spPr>
        <p:txBody>
          <a:bodyPr/>
          <a:lstStyle/>
          <a:p>
            <a:pPr>
              <a:defRPr/>
            </a:pPr>
            <a:endParaRPr lang="en-US">
              <a:latin typeface="+mn-lt"/>
            </a:endParaRPr>
          </a:p>
        </p:txBody>
      </p:sp>
      <p:sp>
        <p:nvSpPr>
          <p:cNvPr id="280593" name="Line 18"/>
          <p:cNvSpPr>
            <a:spLocks noChangeShapeType="1"/>
          </p:cNvSpPr>
          <p:nvPr/>
        </p:nvSpPr>
        <p:spPr bwMode="auto">
          <a:xfrm flipV="1">
            <a:off x="2571750" y="5173663"/>
            <a:ext cx="1588" cy="55562"/>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594" name="Line 19"/>
          <p:cNvSpPr>
            <a:spLocks noChangeShapeType="1"/>
          </p:cNvSpPr>
          <p:nvPr/>
        </p:nvSpPr>
        <p:spPr bwMode="auto">
          <a:xfrm flipV="1">
            <a:off x="3679825" y="5173663"/>
            <a:ext cx="1588" cy="55562"/>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0340" name="Line 20"/>
          <p:cNvSpPr>
            <a:spLocks noChangeShapeType="1"/>
          </p:cNvSpPr>
          <p:nvPr/>
        </p:nvSpPr>
        <p:spPr bwMode="auto">
          <a:xfrm flipV="1">
            <a:off x="4786313" y="5173663"/>
            <a:ext cx="1587" cy="55562"/>
          </a:xfrm>
          <a:prstGeom prst="line">
            <a:avLst/>
          </a:prstGeom>
          <a:noFill/>
          <a:ln w="28575">
            <a:solidFill>
              <a:schemeClr val="tx1"/>
            </a:solidFill>
            <a:round/>
            <a:headEnd/>
            <a:tailEnd/>
          </a:ln>
        </p:spPr>
        <p:txBody>
          <a:bodyPr/>
          <a:lstStyle/>
          <a:p>
            <a:pPr>
              <a:defRPr/>
            </a:pPr>
            <a:endParaRPr lang="en-US">
              <a:latin typeface="+mn-lt"/>
            </a:endParaRPr>
          </a:p>
        </p:txBody>
      </p:sp>
      <p:sp>
        <p:nvSpPr>
          <p:cNvPr id="440341" name="Line 21"/>
          <p:cNvSpPr>
            <a:spLocks noChangeShapeType="1"/>
          </p:cNvSpPr>
          <p:nvPr/>
        </p:nvSpPr>
        <p:spPr bwMode="auto">
          <a:xfrm flipV="1">
            <a:off x="5892800" y="5173663"/>
            <a:ext cx="1588" cy="55562"/>
          </a:xfrm>
          <a:prstGeom prst="line">
            <a:avLst/>
          </a:prstGeom>
          <a:noFill/>
          <a:ln w="28575">
            <a:solidFill>
              <a:schemeClr val="tx1"/>
            </a:solidFill>
            <a:round/>
            <a:headEnd/>
            <a:tailEnd/>
          </a:ln>
        </p:spPr>
        <p:txBody>
          <a:bodyPr/>
          <a:lstStyle/>
          <a:p>
            <a:pPr>
              <a:defRPr/>
            </a:pPr>
            <a:endParaRPr lang="en-US">
              <a:latin typeface="+mn-lt"/>
            </a:endParaRPr>
          </a:p>
        </p:txBody>
      </p:sp>
      <p:sp>
        <p:nvSpPr>
          <p:cNvPr id="440342" name="Line 22"/>
          <p:cNvSpPr>
            <a:spLocks noChangeShapeType="1"/>
          </p:cNvSpPr>
          <p:nvPr/>
        </p:nvSpPr>
        <p:spPr bwMode="auto">
          <a:xfrm flipV="1">
            <a:off x="7000875" y="5173663"/>
            <a:ext cx="0" cy="55562"/>
          </a:xfrm>
          <a:prstGeom prst="line">
            <a:avLst/>
          </a:prstGeom>
          <a:noFill/>
          <a:ln w="28575">
            <a:solidFill>
              <a:schemeClr val="tx1"/>
            </a:solidFill>
            <a:round/>
            <a:headEnd/>
            <a:tailEnd/>
          </a:ln>
        </p:spPr>
        <p:txBody>
          <a:bodyPr/>
          <a:lstStyle/>
          <a:p>
            <a:pPr>
              <a:defRPr/>
            </a:pPr>
            <a:endParaRPr lang="en-US">
              <a:latin typeface="+mn-lt"/>
            </a:endParaRPr>
          </a:p>
        </p:txBody>
      </p:sp>
      <p:sp>
        <p:nvSpPr>
          <p:cNvPr id="440343" name="Line 23"/>
          <p:cNvSpPr>
            <a:spLocks noChangeShapeType="1"/>
          </p:cNvSpPr>
          <p:nvPr/>
        </p:nvSpPr>
        <p:spPr bwMode="auto">
          <a:xfrm flipV="1">
            <a:off x="8107363" y="5173663"/>
            <a:ext cx="1587" cy="55562"/>
          </a:xfrm>
          <a:prstGeom prst="line">
            <a:avLst/>
          </a:prstGeom>
          <a:noFill/>
          <a:ln w="28575">
            <a:solidFill>
              <a:schemeClr val="tx1"/>
            </a:solidFill>
            <a:round/>
            <a:headEnd/>
            <a:tailEnd/>
          </a:ln>
        </p:spPr>
        <p:txBody>
          <a:bodyPr/>
          <a:lstStyle/>
          <a:p>
            <a:pPr>
              <a:defRPr/>
            </a:pPr>
            <a:endParaRPr lang="en-US">
              <a:latin typeface="+mn-lt"/>
            </a:endParaRPr>
          </a:p>
        </p:txBody>
      </p:sp>
      <p:sp>
        <p:nvSpPr>
          <p:cNvPr id="440344" name="Line 24"/>
          <p:cNvSpPr>
            <a:spLocks noChangeShapeType="1"/>
          </p:cNvSpPr>
          <p:nvPr/>
        </p:nvSpPr>
        <p:spPr bwMode="auto">
          <a:xfrm>
            <a:off x="1465263" y="5173663"/>
            <a:ext cx="1587" cy="1587"/>
          </a:xfrm>
          <a:prstGeom prst="line">
            <a:avLst/>
          </a:prstGeom>
          <a:noFill/>
          <a:ln w="28575">
            <a:solidFill>
              <a:schemeClr val="tx1"/>
            </a:solidFill>
            <a:round/>
            <a:headEnd/>
            <a:tailEnd/>
          </a:ln>
        </p:spPr>
        <p:txBody>
          <a:bodyPr/>
          <a:lstStyle/>
          <a:p>
            <a:pPr>
              <a:defRPr/>
            </a:pPr>
            <a:endParaRPr lang="en-US">
              <a:latin typeface="+mn-lt"/>
            </a:endParaRPr>
          </a:p>
        </p:txBody>
      </p:sp>
      <p:sp>
        <p:nvSpPr>
          <p:cNvPr id="440345" name="Line 25"/>
          <p:cNvSpPr>
            <a:spLocks noChangeShapeType="1"/>
          </p:cNvSpPr>
          <p:nvPr/>
        </p:nvSpPr>
        <p:spPr bwMode="auto">
          <a:xfrm>
            <a:off x="1465263" y="5173663"/>
            <a:ext cx="46037" cy="1587"/>
          </a:xfrm>
          <a:prstGeom prst="line">
            <a:avLst/>
          </a:prstGeom>
          <a:noFill/>
          <a:ln w="28575">
            <a:solidFill>
              <a:schemeClr val="tx1"/>
            </a:solidFill>
            <a:round/>
            <a:headEnd/>
            <a:tailEnd/>
          </a:ln>
        </p:spPr>
        <p:txBody>
          <a:bodyPr/>
          <a:lstStyle/>
          <a:p>
            <a:pPr>
              <a:defRPr/>
            </a:pPr>
            <a:endParaRPr lang="en-US">
              <a:latin typeface="+mn-lt"/>
            </a:endParaRPr>
          </a:p>
        </p:txBody>
      </p:sp>
      <p:sp>
        <p:nvSpPr>
          <p:cNvPr id="440346" name="Line 26"/>
          <p:cNvSpPr>
            <a:spLocks noChangeShapeType="1"/>
          </p:cNvSpPr>
          <p:nvPr/>
        </p:nvSpPr>
        <p:spPr bwMode="auto">
          <a:xfrm>
            <a:off x="1511300" y="5173663"/>
            <a:ext cx="39688" cy="1587"/>
          </a:xfrm>
          <a:prstGeom prst="line">
            <a:avLst/>
          </a:prstGeom>
          <a:noFill/>
          <a:ln w="28575">
            <a:solidFill>
              <a:schemeClr val="tx1"/>
            </a:solidFill>
            <a:round/>
            <a:headEnd/>
            <a:tailEnd/>
          </a:ln>
        </p:spPr>
        <p:txBody>
          <a:bodyPr/>
          <a:lstStyle/>
          <a:p>
            <a:pPr>
              <a:defRPr/>
            </a:pPr>
            <a:endParaRPr lang="en-US">
              <a:latin typeface="+mn-lt"/>
            </a:endParaRPr>
          </a:p>
        </p:txBody>
      </p:sp>
      <p:sp>
        <p:nvSpPr>
          <p:cNvPr id="280602" name="Line 27"/>
          <p:cNvSpPr>
            <a:spLocks noChangeShapeType="1"/>
          </p:cNvSpPr>
          <p:nvPr/>
        </p:nvSpPr>
        <p:spPr bwMode="auto">
          <a:xfrm>
            <a:off x="1550988" y="5173663"/>
            <a:ext cx="46037" cy="1587"/>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603" name="Line 28"/>
          <p:cNvSpPr>
            <a:spLocks noChangeShapeType="1"/>
          </p:cNvSpPr>
          <p:nvPr/>
        </p:nvSpPr>
        <p:spPr bwMode="auto">
          <a:xfrm>
            <a:off x="1597025" y="5173663"/>
            <a:ext cx="47625" cy="1587"/>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604" name="Line 29"/>
          <p:cNvSpPr>
            <a:spLocks noChangeShapeType="1"/>
          </p:cNvSpPr>
          <p:nvPr/>
        </p:nvSpPr>
        <p:spPr bwMode="auto">
          <a:xfrm>
            <a:off x="1644650" y="5173663"/>
            <a:ext cx="46038" cy="1587"/>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605" name="Line 30"/>
          <p:cNvSpPr>
            <a:spLocks noChangeShapeType="1"/>
          </p:cNvSpPr>
          <p:nvPr/>
        </p:nvSpPr>
        <p:spPr bwMode="auto">
          <a:xfrm>
            <a:off x="1690688" y="5173663"/>
            <a:ext cx="38100" cy="1587"/>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606" name="Line 31"/>
          <p:cNvSpPr>
            <a:spLocks noChangeShapeType="1"/>
          </p:cNvSpPr>
          <p:nvPr/>
        </p:nvSpPr>
        <p:spPr bwMode="auto">
          <a:xfrm>
            <a:off x="1728788" y="5173663"/>
            <a:ext cx="47625" cy="1587"/>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607" name="Line 32"/>
          <p:cNvSpPr>
            <a:spLocks noChangeShapeType="1"/>
          </p:cNvSpPr>
          <p:nvPr/>
        </p:nvSpPr>
        <p:spPr bwMode="auto">
          <a:xfrm>
            <a:off x="1776413" y="5173663"/>
            <a:ext cx="46037" cy="1587"/>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608" name="Line 33"/>
          <p:cNvSpPr>
            <a:spLocks noChangeShapeType="1"/>
          </p:cNvSpPr>
          <p:nvPr/>
        </p:nvSpPr>
        <p:spPr bwMode="auto">
          <a:xfrm>
            <a:off x="1822450" y="5173663"/>
            <a:ext cx="38100" cy="1587"/>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609" name="Line 34"/>
          <p:cNvSpPr>
            <a:spLocks noChangeShapeType="1"/>
          </p:cNvSpPr>
          <p:nvPr/>
        </p:nvSpPr>
        <p:spPr bwMode="auto">
          <a:xfrm flipV="1">
            <a:off x="1860550" y="5167313"/>
            <a:ext cx="46038" cy="635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610" name="Line 35"/>
          <p:cNvSpPr>
            <a:spLocks noChangeShapeType="1"/>
          </p:cNvSpPr>
          <p:nvPr/>
        </p:nvSpPr>
        <p:spPr bwMode="auto">
          <a:xfrm>
            <a:off x="1906588" y="5167313"/>
            <a:ext cx="47625" cy="1587"/>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611" name="Line 36"/>
          <p:cNvSpPr>
            <a:spLocks noChangeShapeType="1"/>
          </p:cNvSpPr>
          <p:nvPr/>
        </p:nvSpPr>
        <p:spPr bwMode="auto">
          <a:xfrm>
            <a:off x="1954213" y="5167313"/>
            <a:ext cx="46037" cy="1587"/>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612" name="Line 37"/>
          <p:cNvSpPr>
            <a:spLocks noChangeShapeType="1"/>
          </p:cNvSpPr>
          <p:nvPr/>
        </p:nvSpPr>
        <p:spPr bwMode="auto">
          <a:xfrm>
            <a:off x="2000250" y="5167313"/>
            <a:ext cx="38100" cy="1587"/>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613" name="Line 38"/>
          <p:cNvSpPr>
            <a:spLocks noChangeShapeType="1"/>
          </p:cNvSpPr>
          <p:nvPr/>
        </p:nvSpPr>
        <p:spPr bwMode="auto">
          <a:xfrm>
            <a:off x="2038350" y="5167313"/>
            <a:ext cx="46038" cy="1587"/>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614" name="Line 39"/>
          <p:cNvSpPr>
            <a:spLocks noChangeShapeType="1"/>
          </p:cNvSpPr>
          <p:nvPr/>
        </p:nvSpPr>
        <p:spPr bwMode="auto">
          <a:xfrm>
            <a:off x="2084388" y="5167313"/>
            <a:ext cx="47625" cy="1587"/>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615" name="Line 40"/>
          <p:cNvSpPr>
            <a:spLocks noChangeShapeType="1"/>
          </p:cNvSpPr>
          <p:nvPr/>
        </p:nvSpPr>
        <p:spPr bwMode="auto">
          <a:xfrm>
            <a:off x="2132013" y="5167313"/>
            <a:ext cx="46037" cy="1587"/>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616" name="Line 41"/>
          <p:cNvSpPr>
            <a:spLocks noChangeShapeType="1"/>
          </p:cNvSpPr>
          <p:nvPr/>
        </p:nvSpPr>
        <p:spPr bwMode="auto">
          <a:xfrm>
            <a:off x="2178050" y="5167313"/>
            <a:ext cx="38100" cy="1587"/>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617" name="Line 42"/>
          <p:cNvSpPr>
            <a:spLocks noChangeShapeType="1"/>
          </p:cNvSpPr>
          <p:nvPr/>
        </p:nvSpPr>
        <p:spPr bwMode="auto">
          <a:xfrm>
            <a:off x="2216150" y="5167313"/>
            <a:ext cx="47625" cy="1587"/>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618" name="Line 43"/>
          <p:cNvSpPr>
            <a:spLocks noChangeShapeType="1"/>
          </p:cNvSpPr>
          <p:nvPr/>
        </p:nvSpPr>
        <p:spPr bwMode="auto">
          <a:xfrm flipV="1">
            <a:off x="2263775" y="5160963"/>
            <a:ext cx="46038" cy="635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619" name="Line 44"/>
          <p:cNvSpPr>
            <a:spLocks noChangeShapeType="1"/>
          </p:cNvSpPr>
          <p:nvPr/>
        </p:nvSpPr>
        <p:spPr bwMode="auto">
          <a:xfrm>
            <a:off x="2309813" y="5160963"/>
            <a:ext cx="38100" cy="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620" name="Line 45"/>
          <p:cNvSpPr>
            <a:spLocks noChangeShapeType="1"/>
          </p:cNvSpPr>
          <p:nvPr/>
        </p:nvSpPr>
        <p:spPr bwMode="auto">
          <a:xfrm>
            <a:off x="2347913" y="5160963"/>
            <a:ext cx="46037" cy="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621" name="Line 46"/>
          <p:cNvSpPr>
            <a:spLocks noChangeShapeType="1"/>
          </p:cNvSpPr>
          <p:nvPr/>
        </p:nvSpPr>
        <p:spPr bwMode="auto">
          <a:xfrm>
            <a:off x="2393950" y="5160963"/>
            <a:ext cx="47625" cy="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622" name="Line 47"/>
          <p:cNvSpPr>
            <a:spLocks noChangeShapeType="1"/>
          </p:cNvSpPr>
          <p:nvPr/>
        </p:nvSpPr>
        <p:spPr bwMode="auto">
          <a:xfrm>
            <a:off x="2441575" y="5160963"/>
            <a:ext cx="46038" cy="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623" name="Line 48"/>
          <p:cNvSpPr>
            <a:spLocks noChangeShapeType="1"/>
          </p:cNvSpPr>
          <p:nvPr/>
        </p:nvSpPr>
        <p:spPr bwMode="auto">
          <a:xfrm>
            <a:off x="2487613" y="5160963"/>
            <a:ext cx="38100" cy="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624" name="Line 137"/>
          <p:cNvSpPr>
            <a:spLocks noChangeShapeType="1"/>
          </p:cNvSpPr>
          <p:nvPr/>
        </p:nvSpPr>
        <p:spPr bwMode="auto">
          <a:xfrm flipV="1">
            <a:off x="6427788" y="1225550"/>
            <a:ext cx="39687" cy="42863"/>
          </a:xfrm>
          <a:prstGeom prst="line">
            <a:avLst/>
          </a:prstGeom>
          <a:noFill/>
          <a:ln w="571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625" name="Line 154"/>
          <p:cNvSpPr>
            <a:spLocks noChangeShapeType="1"/>
          </p:cNvSpPr>
          <p:nvPr/>
        </p:nvSpPr>
        <p:spPr bwMode="auto">
          <a:xfrm>
            <a:off x="7178675" y="1101725"/>
            <a:ext cx="46038" cy="1588"/>
          </a:xfrm>
          <a:prstGeom prst="line">
            <a:avLst/>
          </a:prstGeom>
          <a:noFill/>
          <a:ln w="571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626" name="Line 155"/>
          <p:cNvSpPr>
            <a:spLocks noChangeShapeType="1"/>
          </p:cNvSpPr>
          <p:nvPr/>
        </p:nvSpPr>
        <p:spPr bwMode="auto">
          <a:xfrm flipV="1">
            <a:off x="7224713" y="1095375"/>
            <a:ext cx="38100" cy="6350"/>
          </a:xfrm>
          <a:prstGeom prst="line">
            <a:avLst/>
          </a:prstGeom>
          <a:noFill/>
          <a:ln w="571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627" name="Line 156"/>
          <p:cNvSpPr>
            <a:spLocks noChangeShapeType="1"/>
          </p:cNvSpPr>
          <p:nvPr/>
        </p:nvSpPr>
        <p:spPr bwMode="auto">
          <a:xfrm>
            <a:off x="7262813" y="1095375"/>
            <a:ext cx="47625" cy="0"/>
          </a:xfrm>
          <a:prstGeom prst="line">
            <a:avLst/>
          </a:prstGeom>
          <a:noFill/>
          <a:ln w="571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628" name="Line 157"/>
          <p:cNvSpPr>
            <a:spLocks noChangeShapeType="1"/>
          </p:cNvSpPr>
          <p:nvPr/>
        </p:nvSpPr>
        <p:spPr bwMode="auto">
          <a:xfrm>
            <a:off x="7310438" y="1095375"/>
            <a:ext cx="46037" cy="0"/>
          </a:xfrm>
          <a:prstGeom prst="line">
            <a:avLst/>
          </a:prstGeom>
          <a:noFill/>
          <a:ln w="571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629" name="Line 158"/>
          <p:cNvSpPr>
            <a:spLocks noChangeShapeType="1"/>
          </p:cNvSpPr>
          <p:nvPr/>
        </p:nvSpPr>
        <p:spPr bwMode="auto">
          <a:xfrm>
            <a:off x="7356475" y="1095375"/>
            <a:ext cx="38100" cy="0"/>
          </a:xfrm>
          <a:prstGeom prst="line">
            <a:avLst/>
          </a:prstGeom>
          <a:noFill/>
          <a:ln w="571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630" name="Line 159"/>
          <p:cNvSpPr>
            <a:spLocks noChangeShapeType="1"/>
          </p:cNvSpPr>
          <p:nvPr/>
        </p:nvSpPr>
        <p:spPr bwMode="auto">
          <a:xfrm>
            <a:off x="7394575" y="1095375"/>
            <a:ext cx="47625" cy="0"/>
          </a:xfrm>
          <a:prstGeom prst="line">
            <a:avLst/>
          </a:prstGeom>
          <a:noFill/>
          <a:ln w="571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631" name="Line 160"/>
          <p:cNvSpPr>
            <a:spLocks noChangeShapeType="1"/>
          </p:cNvSpPr>
          <p:nvPr/>
        </p:nvSpPr>
        <p:spPr bwMode="auto">
          <a:xfrm>
            <a:off x="7442200" y="1095375"/>
            <a:ext cx="46038" cy="0"/>
          </a:xfrm>
          <a:prstGeom prst="line">
            <a:avLst/>
          </a:prstGeom>
          <a:noFill/>
          <a:ln w="571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632" name="Line 161"/>
          <p:cNvSpPr>
            <a:spLocks noChangeShapeType="1"/>
          </p:cNvSpPr>
          <p:nvPr/>
        </p:nvSpPr>
        <p:spPr bwMode="auto">
          <a:xfrm>
            <a:off x="7488238" y="1095375"/>
            <a:ext cx="47625" cy="0"/>
          </a:xfrm>
          <a:prstGeom prst="line">
            <a:avLst/>
          </a:prstGeom>
          <a:noFill/>
          <a:ln w="571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633" name="Line 162"/>
          <p:cNvSpPr>
            <a:spLocks noChangeShapeType="1"/>
          </p:cNvSpPr>
          <p:nvPr/>
        </p:nvSpPr>
        <p:spPr bwMode="auto">
          <a:xfrm>
            <a:off x="7535863" y="1095375"/>
            <a:ext cx="38100" cy="0"/>
          </a:xfrm>
          <a:prstGeom prst="line">
            <a:avLst/>
          </a:prstGeom>
          <a:noFill/>
          <a:ln w="571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634" name="Line 163"/>
          <p:cNvSpPr>
            <a:spLocks noChangeShapeType="1"/>
          </p:cNvSpPr>
          <p:nvPr/>
        </p:nvSpPr>
        <p:spPr bwMode="auto">
          <a:xfrm>
            <a:off x="7573963" y="1095375"/>
            <a:ext cx="46037" cy="0"/>
          </a:xfrm>
          <a:prstGeom prst="line">
            <a:avLst/>
          </a:prstGeom>
          <a:noFill/>
          <a:ln w="571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635" name="Line 164"/>
          <p:cNvSpPr>
            <a:spLocks noChangeShapeType="1"/>
          </p:cNvSpPr>
          <p:nvPr/>
        </p:nvSpPr>
        <p:spPr bwMode="auto">
          <a:xfrm>
            <a:off x="7620000" y="1095375"/>
            <a:ext cx="46038" cy="0"/>
          </a:xfrm>
          <a:prstGeom prst="line">
            <a:avLst/>
          </a:prstGeom>
          <a:noFill/>
          <a:ln w="571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636" name="Line 165"/>
          <p:cNvSpPr>
            <a:spLocks noChangeShapeType="1"/>
          </p:cNvSpPr>
          <p:nvPr/>
        </p:nvSpPr>
        <p:spPr bwMode="auto">
          <a:xfrm flipV="1">
            <a:off x="7666038" y="1087438"/>
            <a:ext cx="47625" cy="7937"/>
          </a:xfrm>
          <a:prstGeom prst="line">
            <a:avLst/>
          </a:prstGeom>
          <a:noFill/>
          <a:ln w="571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637" name="Line 166"/>
          <p:cNvSpPr>
            <a:spLocks noChangeShapeType="1"/>
          </p:cNvSpPr>
          <p:nvPr/>
        </p:nvSpPr>
        <p:spPr bwMode="auto">
          <a:xfrm>
            <a:off x="7713663" y="1087438"/>
            <a:ext cx="38100" cy="1587"/>
          </a:xfrm>
          <a:prstGeom prst="line">
            <a:avLst/>
          </a:prstGeom>
          <a:noFill/>
          <a:ln w="571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638" name="Line 167"/>
          <p:cNvSpPr>
            <a:spLocks noChangeShapeType="1"/>
          </p:cNvSpPr>
          <p:nvPr/>
        </p:nvSpPr>
        <p:spPr bwMode="auto">
          <a:xfrm>
            <a:off x="7751763" y="1087438"/>
            <a:ext cx="46037" cy="1587"/>
          </a:xfrm>
          <a:prstGeom prst="line">
            <a:avLst/>
          </a:prstGeom>
          <a:noFill/>
          <a:ln w="571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639" name="Line 168"/>
          <p:cNvSpPr>
            <a:spLocks noChangeShapeType="1"/>
          </p:cNvSpPr>
          <p:nvPr/>
        </p:nvSpPr>
        <p:spPr bwMode="auto">
          <a:xfrm>
            <a:off x="7797800" y="1087438"/>
            <a:ext cx="47625" cy="1587"/>
          </a:xfrm>
          <a:prstGeom prst="line">
            <a:avLst/>
          </a:prstGeom>
          <a:noFill/>
          <a:ln w="571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640" name="Line 169"/>
          <p:cNvSpPr>
            <a:spLocks noChangeShapeType="1"/>
          </p:cNvSpPr>
          <p:nvPr/>
        </p:nvSpPr>
        <p:spPr bwMode="auto">
          <a:xfrm>
            <a:off x="7845425" y="1087438"/>
            <a:ext cx="38100" cy="1587"/>
          </a:xfrm>
          <a:prstGeom prst="line">
            <a:avLst/>
          </a:prstGeom>
          <a:noFill/>
          <a:ln w="571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641" name="Line 170"/>
          <p:cNvSpPr>
            <a:spLocks noChangeShapeType="1"/>
          </p:cNvSpPr>
          <p:nvPr/>
        </p:nvSpPr>
        <p:spPr bwMode="auto">
          <a:xfrm>
            <a:off x="7883525" y="1087438"/>
            <a:ext cx="46038" cy="1587"/>
          </a:xfrm>
          <a:prstGeom prst="line">
            <a:avLst/>
          </a:prstGeom>
          <a:noFill/>
          <a:ln w="571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642" name="Line 171"/>
          <p:cNvSpPr>
            <a:spLocks noChangeShapeType="1"/>
          </p:cNvSpPr>
          <p:nvPr/>
        </p:nvSpPr>
        <p:spPr bwMode="auto">
          <a:xfrm>
            <a:off x="7929563" y="1087438"/>
            <a:ext cx="46037" cy="1587"/>
          </a:xfrm>
          <a:prstGeom prst="line">
            <a:avLst/>
          </a:prstGeom>
          <a:noFill/>
          <a:ln w="571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643" name="Line 172"/>
          <p:cNvSpPr>
            <a:spLocks noChangeShapeType="1"/>
          </p:cNvSpPr>
          <p:nvPr/>
        </p:nvSpPr>
        <p:spPr bwMode="auto">
          <a:xfrm>
            <a:off x="7975600" y="1087438"/>
            <a:ext cx="47625" cy="1587"/>
          </a:xfrm>
          <a:prstGeom prst="line">
            <a:avLst/>
          </a:prstGeom>
          <a:noFill/>
          <a:ln w="571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644" name="Line 173"/>
          <p:cNvSpPr>
            <a:spLocks noChangeShapeType="1"/>
          </p:cNvSpPr>
          <p:nvPr/>
        </p:nvSpPr>
        <p:spPr bwMode="auto">
          <a:xfrm>
            <a:off x="8023225" y="1087438"/>
            <a:ext cx="38100" cy="1587"/>
          </a:xfrm>
          <a:prstGeom prst="line">
            <a:avLst/>
          </a:prstGeom>
          <a:noFill/>
          <a:ln w="571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645" name="Line 174"/>
          <p:cNvSpPr>
            <a:spLocks noChangeShapeType="1"/>
          </p:cNvSpPr>
          <p:nvPr/>
        </p:nvSpPr>
        <p:spPr bwMode="auto">
          <a:xfrm>
            <a:off x="8061325" y="1087438"/>
            <a:ext cx="46038" cy="1587"/>
          </a:xfrm>
          <a:prstGeom prst="line">
            <a:avLst/>
          </a:prstGeom>
          <a:noFill/>
          <a:ln w="571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646" name="Line 175"/>
          <p:cNvSpPr>
            <a:spLocks noChangeShapeType="1"/>
          </p:cNvSpPr>
          <p:nvPr/>
        </p:nvSpPr>
        <p:spPr bwMode="auto">
          <a:xfrm>
            <a:off x="8107363" y="1087438"/>
            <a:ext cx="7937" cy="1587"/>
          </a:xfrm>
          <a:prstGeom prst="line">
            <a:avLst/>
          </a:prstGeom>
          <a:noFill/>
          <a:ln w="571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647" name="Line 176"/>
          <p:cNvSpPr>
            <a:spLocks noChangeShapeType="1"/>
          </p:cNvSpPr>
          <p:nvPr/>
        </p:nvSpPr>
        <p:spPr bwMode="auto">
          <a:xfrm>
            <a:off x="1465263" y="5173663"/>
            <a:ext cx="1587" cy="1587"/>
          </a:xfrm>
          <a:prstGeom prst="line">
            <a:avLst/>
          </a:prstGeom>
          <a:noFill/>
          <a:ln w="571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648" name="Line 177"/>
          <p:cNvSpPr>
            <a:spLocks noChangeShapeType="1"/>
          </p:cNvSpPr>
          <p:nvPr/>
        </p:nvSpPr>
        <p:spPr bwMode="auto">
          <a:xfrm>
            <a:off x="1465263" y="5173663"/>
            <a:ext cx="46037" cy="1587"/>
          </a:xfrm>
          <a:prstGeom prst="line">
            <a:avLst/>
          </a:prstGeom>
          <a:noFill/>
          <a:ln w="571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649" name="Line 178"/>
          <p:cNvSpPr>
            <a:spLocks noChangeShapeType="1"/>
          </p:cNvSpPr>
          <p:nvPr/>
        </p:nvSpPr>
        <p:spPr bwMode="auto">
          <a:xfrm>
            <a:off x="1511300" y="5173663"/>
            <a:ext cx="39688" cy="1587"/>
          </a:xfrm>
          <a:prstGeom prst="line">
            <a:avLst/>
          </a:prstGeom>
          <a:noFill/>
          <a:ln w="571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650" name="Line 179"/>
          <p:cNvSpPr>
            <a:spLocks noChangeShapeType="1"/>
          </p:cNvSpPr>
          <p:nvPr/>
        </p:nvSpPr>
        <p:spPr bwMode="auto">
          <a:xfrm>
            <a:off x="1550988" y="5173663"/>
            <a:ext cx="46037" cy="1587"/>
          </a:xfrm>
          <a:prstGeom prst="line">
            <a:avLst/>
          </a:prstGeom>
          <a:noFill/>
          <a:ln w="571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651" name="Line 180"/>
          <p:cNvSpPr>
            <a:spLocks noChangeShapeType="1"/>
          </p:cNvSpPr>
          <p:nvPr/>
        </p:nvSpPr>
        <p:spPr bwMode="auto">
          <a:xfrm>
            <a:off x="1597025" y="5173663"/>
            <a:ext cx="47625" cy="1587"/>
          </a:xfrm>
          <a:prstGeom prst="line">
            <a:avLst/>
          </a:prstGeom>
          <a:noFill/>
          <a:ln w="571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652" name="Line 181"/>
          <p:cNvSpPr>
            <a:spLocks noChangeShapeType="1"/>
          </p:cNvSpPr>
          <p:nvPr/>
        </p:nvSpPr>
        <p:spPr bwMode="auto">
          <a:xfrm>
            <a:off x="1644650" y="5173663"/>
            <a:ext cx="46038" cy="1587"/>
          </a:xfrm>
          <a:prstGeom prst="line">
            <a:avLst/>
          </a:prstGeom>
          <a:noFill/>
          <a:ln w="571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653" name="Line 182"/>
          <p:cNvSpPr>
            <a:spLocks noChangeShapeType="1"/>
          </p:cNvSpPr>
          <p:nvPr/>
        </p:nvSpPr>
        <p:spPr bwMode="auto">
          <a:xfrm>
            <a:off x="1690688" y="5173663"/>
            <a:ext cx="38100" cy="1587"/>
          </a:xfrm>
          <a:prstGeom prst="line">
            <a:avLst/>
          </a:prstGeom>
          <a:noFill/>
          <a:ln w="571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654" name="Line 183"/>
          <p:cNvSpPr>
            <a:spLocks noChangeShapeType="1"/>
          </p:cNvSpPr>
          <p:nvPr/>
        </p:nvSpPr>
        <p:spPr bwMode="auto">
          <a:xfrm>
            <a:off x="1728788" y="5173663"/>
            <a:ext cx="47625" cy="1587"/>
          </a:xfrm>
          <a:prstGeom prst="line">
            <a:avLst/>
          </a:prstGeom>
          <a:noFill/>
          <a:ln w="571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655" name="Line 184"/>
          <p:cNvSpPr>
            <a:spLocks noChangeShapeType="1"/>
          </p:cNvSpPr>
          <p:nvPr/>
        </p:nvSpPr>
        <p:spPr bwMode="auto">
          <a:xfrm>
            <a:off x="1776413" y="5173663"/>
            <a:ext cx="46037" cy="1587"/>
          </a:xfrm>
          <a:prstGeom prst="line">
            <a:avLst/>
          </a:prstGeom>
          <a:noFill/>
          <a:ln w="571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656" name="Line 185"/>
          <p:cNvSpPr>
            <a:spLocks noChangeShapeType="1"/>
          </p:cNvSpPr>
          <p:nvPr/>
        </p:nvSpPr>
        <p:spPr bwMode="auto">
          <a:xfrm>
            <a:off x="1822450" y="5173663"/>
            <a:ext cx="38100" cy="1587"/>
          </a:xfrm>
          <a:prstGeom prst="line">
            <a:avLst/>
          </a:prstGeom>
          <a:noFill/>
          <a:ln w="571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657" name="Line 186"/>
          <p:cNvSpPr>
            <a:spLocks noChangeShapeType="1"/>
          </p:cNvSpPr>
          <p:nvPr/>
        </p:nvSpPr>
        <p:spPr bwMode="auto">
          <a:xfrm>
            <a:off x="1860550" y="5173663"/>
            <a:ext cx="46038" cy="1587"/>
          </a:xfrm>
          <a:prstGeom prst="line">
            <a:avLst/>
          </a:prstGeom>
          <a:noFill/>
          <a:ln w="571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658" name="Line 187"/>
          <p:cNvSpPr>
            <a:spLocks noChangeShapeType="1"/>
          </p:cNvSpPr>
          <p:nvPr/>
        </p:nvSpPr>
        <p:spPr bwMode="auto">
          <a:xfrm>
            <a:off x="1906588" y="5173663"/>
            <a:ext cx="47625" cy="1587"/>
          </a:xfrm>
          <a:prstGeom prst="line">
            <a:avLst/>
          </a:prstGeom>
          <a:noFill/>
          <a:ln w="571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659" name="Line 188"/>
          <p:cNvSpPr>
            <a:spLocks noChangeShapeType="1"/>
          </p:cNvSpPr>
          <p:nvPr/>
        </p:nvSpPr>
        <p:spPr bwMode="auto">
          <a:xfrm>
            <a:off x="1954213" y="5173663"/>
            <a:ext cx="46037" cy="1587"/>
          </a:xfrm>
          <a:prstGeom prst="line">
            <a:avLst/>
          </a:prstGeom>
          <a:noFill/>
          <a:ln w="571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660" name="Line 189"/>
          <p:cNvSpPr>
            <a:spLocks noChangeShapeType="1"/>
          </p:cNvSpPr>
          <p:nvPr/>
        </p:nvSpPr>
        <p:spPr bwMode="auto">
          <a:xfrm>
            <a:off x="2000250" y="5173663"/>
            <a:ext cx="38100" cy="1587"/>
          </a:xfrm>
          <a:prstGeom prst="line">
            <a:avLst/>
          </a:prstGeom>
          <a:noFill/>
          <a:ln w="571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661" name="Line 190"/>
          <p:cNvSpPr>
            <a:spLocks noChangeShapeType="1"/>
          </p:cNvSpPr>
          <p:nvPr/>
        </p:nvSpPr>
        <p:spPr bwMode="auto">
          <a:xfrm>
            <a:off x="2038350" y="5173663"/>
            <a:ext cx="46038" cy="1587"/>
          </a:xfrm>
          <a:prstGeom prst="line">
            <a:avLst/>
          </a:prstGeom>
          <a:noFill/>
          <a:ln w="571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662" name="Line 191"/>
          <p:cNvSpPr>
            <a:spLocks noChangeShapeType="1"/>
          </p:cNvSpPr>
          <p:nvPr/>
        </p:nvSpPr>
        <p:spPr bwMode="auto">
          <a:xfrm>
            <a:off x="2084388" y="5173663"/>
            <a:ext cx="47625" cy="1587"/>
          </a:xfrm>
          <a:prstGeom prst="line">
            <a:avLst/>
          </a:prstGeom>
          <a:noFill/>
          <a:ln w="571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663" name="Line 192"/>
          <p:cNvSpPr>
            <a:spLocks noChangeShapeType="1"/>
          </p:cNvSpPr>
          <p:nvPr/>
        </p:nvSpPr>
        <p:spPr bwMode="auto">
          <a:xfrm>
            <a:off x="2132013" y="5173663"/>
            <a:ext cx="46037" cy="1587"/>
          </a:xfrm>
          <a:prstGeom prst="line">
            <a:avLst/>
          </a:prstGeom>
          <a:noFill/>
          <a:ln w="571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664" name="Line 193"/>
          <p:cNvSpPr>
            <a:spLocks noChangeShapeType="1"/>
          </p:cNvSpPr>
          <p:nvPr/>
        </p:nvSpPr>
        <p:spPr bwMode="auto">
          <a:xfrm>
            <a:off x="2178050" y="5173663"/>
            <a:ext cx="38100" cy="1587"/>
          </a:xfrm>
          <a:prstGeom prst="line">
            <a:avLst/>
          </a:prstGeom>
          <a:noFill/>
          <a:ln w="571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665" name="Line 194"/>
          <p:cNvSpPr>
            <a:spLocks noChangeShapeType="1"/>
          </p:cNvSpPr>
          <p:nvPr/>
        </p:nvSpPr>
        <p:spPr bwMode="auto">
          <a:xfrm>
            <a:off x="2216150" y="5173663"/>
            <a:ext cx="47625" cy="1587"/>
          </a:xfrm>
          <a:prstGeom prst="line">
            <a:avLst/>
          </a:prstGeom>
          <a:noFill/>
          <a:ln w="571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666" name="Line 195"/>
          <p:cNvSpPr>
            <a:spLocks noChangeShapeType="1"/>
          </p:cNvSpPr>
          <p:nvPr/>
        </p:nvSpPr>
        <p:spPr bwMode="auto">
          <a:xfrm>
            <a:off x="2263775" y="5173663"/>
            <a:ext cx="46038" cy="1587"/>
          </a:xfrm>
          <a:prstGeom prst="line">
            <a:avLst/>
          </a:prstGeom>
          <a:noFill/>
          <a:ln w="571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667" name="Line 196"/>
          <p:cNvSpPr>
            <a:spLocks noChangeShapeType="1"/>
          </p:cNvSpPr>
          <p:nvPr/>
        </p:nvSpPr>
        <p:spPr bwMode="auto">
          <a:xfrm>
            <a:off x="2309813" y="5173663"/>
            <a:ext cx="38100" cy="1587"/>
          </a:xfrm>
          <a:prstGeom prst="line">
            <a:avLst/>
          </a:prstGeom>
          <a:noFill/>
          <a:ln w="571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668" name="Line 197"/>
          <p:cNvSpPr>
            <a:spLocks noChangeShapeType="1"/>
          </p:cNvSpPr>
          <p:nvPr/>
        </p:nvSpPr>
        <p:spPr bwMode="auto">
          <a:xfrm>
            <a:off x="2347913" y="5173663"/>
            <a:ext cx="46037" cy="1587"/>
          </a:xfrm>
          <a:prstGeom prst="line">
            <a:avLst/>
          </a:prstGeom>
          <a:noFill/>
          <a:ln w="571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669" name="Line 198"/>
          <p:cNvSpPr>
            <a:spLocks noChangeShapeType="1"/>
          </p:cNvSpPr>
          <p:nvPr/>
        </p:nvSpPr>
        <p:spPr bwMode="auto">
          <a:xfrm>
            <a:off x="2393950" y="5173663"/>
            <a:ext cx="47625" cy="1587"/>
          </a:xfrm>
          <a:prstGeom prst="line">
            <a:avLst/>
          </a:prstGeom>
          <a:noFill/>
          <a:ln w="571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670" name="Line 199"/>
          <p:cNvSpPr>
            <a:spLocks noChangeShapeType="1"/>
          </p:cNvSpPr>
          <p:nvPr/>
        </p:nvSpPr>
        <p:spPr bwMode="auto">
          <a:xfrm>
            <a:off x="2441575" y="5173663"/>
            <a:ext cx="46038" cy="1587"/>
          </a:xfrm>
          <a:prstGeom prst="line">
            <a:avLst/>
          </a:prstGeom>
          <a:noFill/>
          <a:ln w="571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671" name="Line 200"/>
          <p:cNvSpPr>
            <a:spLocks noChangeShapeType="1"/>
          </p:cNvSpPr>
          <p:nvPr/>
        </p:nvSpPr>
        <p:spPr bwMode="auto">
          <a:xfrm>
            <a:off x="2487613" y="5173663"/>
            <a:ext cx="38100" cy="1587"/>
          </a:xfrm>
          <a:prstGeom prst="line">
            <a:avLst/>
          </a:prstGeom>
          <a:noFill/>
          <a:ln w="571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672" name="Line 201"/>
          <p:cNvSpPr>
            <a:spLocks noChangeShapeType="1"/>
          </p:cNvSpPr>
          <p:nvPr/>
        </p:nvSpPr>
        <p:spPr bwMode="auto">
          <a:xfrm>
            <a:off x="2525713" y="5173663"/>
            <a:ext cx="46037" cy="1587"/>
          </a:xfrm>
          <a:prstGeom prst="line">
            <a:avLst/>
          </a:prstGeom>
          <a:noFill/>
          <a:ln w="571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673" name="Line 202"/>
          <p:cNvSpPr>
            <a:spLocks noChangeShapeType="1"/>
          </p:cNvSpPr>
          <p:nvPr/>
        </p:nvSpPr>
        <p:spPr bwMode="auto">
          <a:xfrm>
            <a:off x="2571750" y="5173663"/>
            <a:ext cx="47625" cy="1587"/>
          </a:xfrm>
          <a:prstGeom prst="line">
            <a:avLst/>
          </a:prstGeom>
          <a:noFill/>
          <a:ln w="571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674" name="Line 203"/>
          <p:cNvSpPr>
            <a:spLocks noChangeShapeType="1"/>
          </p:cNvSpPr>
          <p:nvPr/>
        </p:nvSpPr>
        <p:spPr bwMode="auto">
          <a:xfrm>
            <a:off x="2619375" y="5173663"/>
            <a:ext cx="38100" cy="1587"/>
          </a:xfrm>
          <a:prstGeom prst="line">
            <a:avLst/>
          </a:prstGeom>
          <a:noFill/>
          <a:ln w="571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675" name="Line 204"/>
          <p:cNvSpPr>
            <a:spLocks noChangeShapeType="1"/>
          </p:cNvSpPr>
          <p:nvPr/>
        </p:nvSpPr>
        <p:spPr bwMode="auto">
          <a:xfrm>
            <a:off x="2657475" y="5173663"/>
            <a:ext cx="46038" cy="1587"/>
          </a:xfrm>
          <a:prstGeom prst="line">
            <a:avLst/>
          </a:prstGeom>
          <a:noFill/>
          <a:ln w="571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676" name="Line 205"/>
          <p:cNvSpPr>
            <a:spLocks noChangeShapeType="1"/>
          </p:cNvSpPr>
          <p:nvPr/>
        </p:nvSpPr>
        <p:spPr bwMode="auto">
          <a:xfrm>
            <a:off x="2703513" y="5173663"/>
            <a:ext cx="46037" cy="1587"/>
          </a:xfrm>
          <a:prstGeom prst="line">
            <a:avLst/>
          </a:prstGeom>
          <a:noFill/>
          <a:ln w="571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677" name="Line 206"/>
          <p:cNvSpPr>
            <a:spLocks noChangeShapeType="1"/>
          </p:cNvSpPr>
          <p:nvPr/>
        </p:nvSpPr>
        <p:spPr bwMode="auto">
          <a:xfrm>
            <a:off x="2749550" y="5173663"/>
            <a:ext cx="47625" cy="1587"/>
          </a:xfrm>
          <a:prstGeom prst="line">
            <a:avLst/>
          </a:prstGeom>
          <a:noFill/>
          <a:ln w="571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678" name="Line 207"/>
          <p:cNvSpPr>
            <a:spLocks noChangeShapeType="1"/>
          </p:cNvSpPr>
          <p:nvPr/>
        </p:nvSpPr>
        <p:spPr bwMode="auto">
          <a:xfrm>
            <a:off x="2797175" y="5173663"/>
            <a:ext cx="38100" cy="1587"/>
          </a:xfrm>
          <a:prstGeom prst="line">
            <a:avLst/>
          </a:prstGeom>
          <a:noFill/>
          <a:ln w="571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679" name="Line 208"/>
          <p:cNvSpPr>
            <a:spLocks noChangeShapeType="1"/>
          </p:cNvSpPr>
          <p:nvPr/>
        </p:nvSpPr>
        <p:spPr bwMode="auto">
          <a:xfrm>
            <a:off x="2835275" y="5173663"/>
            <a:ext cx="46038" cy="1587"/>
          </a:xfrm>
          <a:prstGeom prst="line">
            <a:avLst/>
          </a:prstGeom>
          <a:noFill/>
          <a:ln w="571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680" name="Line 209"/>
          <p:cNvSpPr>
            <a:spLocks noChangeShapeType="1"/>
          </p:cNvSpPr>
          <p:nvPr/>
        </p:nvSpPr>
        <p:spPr bwMode="auto">
          <a:xfrm>
            <a:off x="2881313" y="5173663"/>
            <a:ext cx="47625" cy="1587"/>
          </a:xfrm>
          <a:prstGeom prst="line">
            <a:avLst/>
          </a:prstGeom>
          <a:noFill/>
          <a:ln w="571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681" name="Line 210"/>
          <p:cNvSpPr>
            <a:spLocks noChangeShapeType="1"/>
          </p:cNvSpPr>
          <p:nvPr/>
        </p:nvSpPr>
        <p:spPr bwMode="auto">
          <a:xfrm>
            <a:off x="2928938" y="5173663"/>
            <a:ext cx="38100" cy="1587"/>
          </a:xfrm>
          <a:prstGeom prst="line">
            <a:avLst/>
          </a:prstGeom>
          <a:noFill/>
          <a:ln w="571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682" name="Line 211"/>
          <p:cNvSpPr>
            <a:spLocks noChangeShapeType="1"/>
          </p:cNvSpPr>
          <p:nvPr/>
        </p:nvSpPr>
        <p:spPr bwMode="auto">
          <a:xfrm>
            <a:off x="2967038" y="5173663"/>
            <a:ext cx="46037" cy="1587"/>
          </a:xfrm>
          <a:prstGeom prst="line">
            <a:avLst/>
          </a:prstGeom>
          <a:noFill/>
          <a:ln w="571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683" name="Line 212"/>
          <p:cNvSpPr>
            <a:spLocks noChangeShapeType="1"/>
          </p:cNvSpPr>
          <p:nvPr/>
        </p:nvSpPr>
        <p:spPr bwMode="auto">
          <a:xfrm>
            <a:off x="3013075" y="5173663"/>
            <a:ext cx="46038" cy="1587"/>
          </a:xfrm>
          <a:prstGeom prst="line">
            <a:avLst/>
          </a:prstGeom>
          <a:noFill/>
          <a:ln w="571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684" name="Line 213"/>
          <p:cNvSpPr>
            <a:spLocks noChangeShapeType="1"/>
          </p:cNvSpPr>
          <p:nvPr/>
        </p:nvSpPr>
        <p:spPr bwMode="auto">
          <a:xfrm>
            <a:off x="3059113" y="5173663"/>
            <a:ext cx="47625" cy="1587"/>
          </a:xfrm>
          <a:prstGeom prst="line">
            <a:avLst/>
          </a:prstGeom>
          <a:noFill/>
          <a:ln w="571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685" name="Line 214"/>
          <p:cNvSpPr>
            <a:spLocks noChangeShapeType="1"/>
          </p:cNvSpPr>
          <p:nvPr/>
        </p:nvSpPr>
        <p:spPr bwMode="auto">
          <a:xfrm>
            <a:off x="3106738" y="5173663"/>
            <a:ext cx="39687" cy="1587"/>
          </a:xfrm>
          <a:prstGeom prst="line">
            <a:avLst/>
          </a:prstGeom>
          <a:noFill/>
          <a:ln w="571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686" name="Line 215"/>
          <p:cNvSpPr>
            <a:spLocks noChangeShapeType="1"/>
          </p:cNvSpPr>
          <p:nvPr/>
        </p:nvSpPr>
        <p:spPr bwMode="auto">
          <a:xfrm>
            <a:off x="3146425" y="5173663"/>
            <a:ext cx="46038" cy="1587"/>
          </a:xfrm>
          <a:prstGeom prst="line">
            <a:avLst/>
          </a:prstGeom>
          <a:noFill/>
          <a:ln w="571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687" name="Line 216"/>
          <p:cNvSpPr>
            <a:spLocks noChangeShapeType="1"/>
          </p:cNvSpPr>
          <p:nvPr/>
        </p:nvSpPr>
        <p:spPr bwMode="auto">
          <a:xfrm>
            <a:off x="3192463" y="5173663"/>
            <a:ext cx="46037" cy="1587"/>
          </a:xfrm>
          <a:prstGeom prst="line">
            <a:avLst/>
          </a:prstGeom>
          <a:noFill/>
          <a:ln w="571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688" name="Line 217"/>
          <p:cNvSpPr>
            <a:spLocks noChangeShapeType="1"/>
          </p:cNvSpPr>
          <p:nvPr/>
        </p:nvSpPr>
        <p:spPr bwMode="auto">
          <a:xfrm>
            <a:off x="3238500" y="5173663"/>
            <a:ext cx="46038" cy="1587"/>
          </a:xfrm>
          <a:prstGeom prst="line">
            <a:avLst/>
          </a:prstGeom>
          <a:noFill/>
          <a:ln w="571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689" name="Line 218"/>
          <p:cNvSpPr>
            <a:spLocks noChangeShapeType="1"/>
          </p:cNvSpPr>
          <p:nvPr/>
        </p:nvSpPr>
        <p:spPr bwMode="auto">
          <a:xfrm>
            <a:off x="3284538" y="5173663"/>
            <a:ext cx="39687" cy="1587"/>
          </a:xfrm>
          <a:prstGeom prst="line">
            <a:avLst/>
          </a:prstGeom>
          <a:noFill/>
          <a:ln w="571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690" name="Line 219"/>
          <p:cNvSpPr>
            <a:spLocks noChangeShapeType="1"/>
          </p:cNvSpPr>
          <p:nvPr/>
        </p:nvSpPr>
        <p:spPr bwMode="auto">
          <a:xfrm>
            <a:off x="3324225" y="5173663"/>
            <a:ext cx="46038" cy="1587"/>
          </a:xfrm>
          <a:prstGeom prst="line">
            <a:avLst/>
          </a:prstGeom>
          <a:noFill/>
          <a:ln w="571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691" name="Line 220"/>
          <p:cNvSpPr>
            <a:spLocks noChangeShapeType="1"/>
          </p:cNvSpPr>
          <p:nvPr/>
        </p:nvSpPr>
        <p:spPr bwMode="auto">
          <a:xfrm>
            <a:off x="3370263" y="5173663"/>
            <a:ext cx="46037" cy="1587"/>
          </a:xfrm>
          <a:prstGeom prst="line">
            <a:avLst/>
          </a:prstGeom>
          <a:noFill/>
          <a:ln w="571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692" name="Line 221"/>
          <p:cNvSpPr>
            <a:spLocks noChangeShapeType="1"/>
          </p:cNvSpPr>
          <p:nvPr/>
        </p:nvSpPr>
        <p:spPr bwMode="auto">
          <a:xfrm>
            <a:off x="3416300" y="5173663"/>
            <a:ext cx="39688" cy="1587"/>
          </a:xfrm>
          <a:prstGeom prst="line">
            <a:avLst/>
          </a:prstGeom>
          <a:noFill/>
          <a:ln w="571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693" name="Line 222"/>
          <p:cNvSpPr>
            <a:spLocks noChangeShapeType="1"/>
          </p:cNvSpPr>
          <p:nvPr/>
        </p:nvSpPr>
        <p:spPr bwMode="auto">
          <a:xfrm>
            <a:off x="3455988" y="5173663"/>
            <a:ext cx="46037" cy="1587"/>
          </a:xfrm>
          <a:prstGeom prst="line">
            <a:avLst/>
          </a:prstGeom>
          <a:noFill/>
          <a:ln w="571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694" name="Line 223"/>
          <p:cNvSpPr>
            <a:spLocks noChangeShapeType="1"/>
          </p:cNvSpPr>
          <p:nvPr/>
        </p:nvSpPr>
        <p:spPr bwMode="auto">
          <a:xfrm>
            <a:off x="3502025" y="5173663"/>
            <a:ext cx="46038" cy="1587"/>
          </a:xfrm>
          <a:prstGeom prst="line">
            <a:avLst/>
          </a:prstGeom>
          <a:noFill/>
          <a:ln w="571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695" name="Line 224"/>
          <p:cNvSpPr>
            <a:spLocks noChangeShapeType="1"/>
          </p:cNvSpPr>
          <p:nvPr/>
        </p:nvSpPr>
        <p:spPr bwMode="auto">
          <a:xfrm>
            <a:off x="3548063" y="5173663"/>
            <a:ext cx="46037" cy="1587"/>
          </a:xfrm>
          <a:prstGeom prst="line">
            <a:avLst/>
          </a:prstGeom>
          <a:noFill/>
          <a:ln w="571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696" name="Line 225"/>
          <p:cNvSpPr>
            <a:spLocks noChangeShapeType="1"/>
          </p:cNvSpPr>
          <p:nvPr/>
        </p:nvSpPr>
        <p:spPr bwMode="auto">
          <a:xfrm>
            <a:off x="3594100" y="5173663"/>
            <a:ext cx="39688" cy="1587"/>
          </a:xfrm>
          <a:prstGeom prst="line">
            <a:avLst/>
          </a:prstGeom>
          <a:noFill/>
          <a:ln w="571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697" name="Line 226"/>
          <p:cNvSpPr>
            <a:spLocks noChangeShapeType="1"/>
          </p:cNvSpPr>
          <p:nvPr/>
        </p:nvSpPr>
        <p:spPr bwMode="auto">
          <a:xfrm>
            <a:off x="3633788" y="5173663"/>
            <a:ext cx="46037" cy="1587"/>
          </a:xfrm>
          <a:prstGeom prst="line">
            <a:avLst/>
          </a:prstGeom>
          <a:noFill/>
          <a:ln w="571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698" name="Line 227"/>
          <p:cNvSpPr>
            <a:spLocks noChangeShapeType="1"/>
          </p:cNvSpPr>
          <p:nvPr/>
        </p:nvSpPr>
        <p:spPr bwMode="auto">
          <a:xfrm>
            <a:off x="3679825" y="5173663"/>
            <a:ext cx="46038" cy="1587"/>
          </a:xfrm>
          <a:prstGeom prst="line">
            <a:avLst/>
          </a:prstGeom>
          <a:noFill/>
          <a:ln w="571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699" name="Line 228"/>
          <p:cNvSpPr>
            <a:spLocks noChangeShapeType="1"/>
          </p:cNvSpPr>
          <p:nvPr/>
        </p:nvSpPr>
        <p:spPr bwMode="auto">
          <a:xfrm>
            <a:off x="3725863" y="5173663"/>
            <a:ext cx="39687" cy="1587"/>
          </a:xfrm>
          <a:prstGeom prst="line">
            <a:avLst/>
          </a:prstGeom>
          <a:noFill/>
          <a:ln w="571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700" name="Line 229"/>
          <p:cNvSpPr>
            <a:spLocks noChangeShapeType="1"/>
          </p:cNvSpPr>
          <p:nvPr/>
        </p:nvSpPr>
        <p:spPr bwMode="auto">
          <a:xfrm>
            <a:off x="3765550" y="5173663"/>
            <a:ext cx="46038" cy="1587"/>
          </a:xfrm>
          <a:prstGeom prst="line">
            <a:avLst/>
          </a:prstGeom>
          <a:noFill/>
          <a:ln w="571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701" name="Line 230"/>
          <p:cNvSpPr>
            <a:spLocks noChangeShapeType="1"/>
          </p:cNvSpPr>
          <p:nvPr/>
        </p:nvSpPr>
        <p:spPr bwMode="auto">
          <a:xfrm>
            <a:off x="3811588" y="5173663"/>
            <a:ext cx="46037" cy="1587"/>
          </a:xfrm>
          <a:prstGeom prst="line">
            <a:avLst/>
          </a:prstGeom>
          <a:noFill/>
          <a:ln w="571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702" name="Line 231"/>
          <p:cNvSpPr>
            <a:spLocks noChangeShapeType="1"/>
          </p:cNvSpPr>
          <p:nvPr/>
        </p:nvSpPr>
        <p:spPr bwMode="auto">
          <a:xfrm>
            <a:off x="3857625" y="5173663"/>
            <a:ext cx="46038" cy="1587"/>
          </a:xfrm>
          <a:prstGeom prst="line">
            <a:avLst/>
          </a:prstGeom>
          <a:noFill/>
          <a:ln w="571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703" name="Line 232"/>
          <p:cNvSpPr>
            <a:spLocks noChangeShapeType="1"/>
          </p:cNvSpPr>
          <p:nvPr/>
        </p:nvSpPr>
        <p:spPr bwMode="auto">
          <a:xfrm>
            <a:off x="3903663" y="5173663"/>
            <a:ext cx="39687" cy="1587"/>
          </a:xfrm>
          <a:prstGeom prst="line">
            <a:avLst/>
          </a:prstGeom>
          <a:noFill/>
          <a:ln w="571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704" name="Line 233"/>
          <p:cNvSpPr>
            <a:spLocks noChangeShapeType="1"/>
          </p:cNvSpPr>
          <p:nvPr/>
        </p:nvSpPr>
        <p:spPr bwMode="auto">
          <a:xfrm>
            <a:off x="3943350" y="5173663"/>
            <a:ext cx="46038" cy="1587"/>
          </a:xfrm>
          <a:prstGeom prst="line">
            <a:avLst/>
          </a:prstGeom>
          <a:noFill/>
          <a:ln w="571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705" name="Line 234"/>
          <p:cNvSpPr>
            <a:spLocks noChangeShapeType="1"/>
          </p:cNvSpPr>
          <p:nvPr/>
        </p:nvSpPr>
        <p:spPr bwMode="auto">
          <a:xfrm>
            <a:off x="3989388" y="5173663"/>
            <a:ext cx="46037" cy="1587"/>
          </a:xfrm>
          <a:prstGeom prst="line">
            <a:avLst/>
          </a:prstGeom>
          <a:noFill/>
          <a:ln w="571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706" name="Line 235"/>
          <p:cNvSpPr>
            <a:spLocks noChangeShapeType="1"/>
          </p:cNvSpPr>
          <p:nvPr/>
        </p:nvSpPr>
        <p:spPr bwMode="auto">
          <a:xfrm>
            <a:off x="4035425" y="5173663"/>
            <a:ext cx="38100" cy="1587"/>
          </a:xfrm>
          <a:prstGeom prst="line">
            <a:avLst/>
          </a:prstGeom>
          <a:noFill/>
          <a:ln w="571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707" name="Line 236"/>
          <p:cNvSpPr>
            <a:spLocks noChangeShapeType="1"/>
          </p:cNvSpPr>
          <p:nvPr/>
        </p:nvSpPr>
        <p:spPr bwMode="auto">
          <a:xfrm>
            <a:off x="4073525" y="5173663"/>
            <a:ext cx="47625" cy="1587"/>
          </a:xfrm>
          <a:prstGeom prst="line">
            <a:avLst/>
          </a:prstGeom>
          <a:noFill/>
          <a:ln w="571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708" name="Line 237"/>
          <p:cNvSpPr>
            <a:spLocks noChangeShapeType="1"/>
          </p:cNvSpPr>
          <p:nvPr/>
        </p:nvSpPr>
        <p:spPr bwMode="auto">
          <a:xfrm>
            <a:off x="4121150" y="5173663"/>
            <a:ext cx="46038" cy="1587"/>
          </a:xfrm>
          <a:prstGeom prst="line">
            <a:avLst/>
          </a:prstGeom>
          <a:noFill/>
          <a:ln w="571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709" name="Line 238"/>
          <p:cNvSpPr>
            <a:spLocks noChangeShapeType="1"/>
          </p:cNvSpPr>
          <p:nvPr/>
        </p:nvSpPr>
        <p:spPr bwMode="auto">
          <a:xfrm>
            <a:off x="4167188" y="5173663"/>
            <a:ext cx="46037" cy="1587"/>
          </a:xfrm>
          <a:prstGeom prst="line">
            <a:avLst/>
          </a:prstGeom>
          <a:noFill/>
          <a:ln w="571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710" name="Line 239"/>
          <p:cNvSpPr>
            <a:spLocks noChangeShapeType="1"/>
          </p:cNvSpPr>
          <p:nvPr/>
        </p:nvSpPr>
        <p:spPr bwMode="auto">
          <a:xfrm>
            <a:off x="4213225" y="5173663"/>
            <a:ext cx="38100" cy="1587"/>
          </a:xfrm>
          <a:prstGeom prst="line">
            <a:avLst/>
          </a:prstGeom>
          <a:noFill/>
          <a:ln w="571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711" name="Line 240"/>
          <p:cNvSpPr>
            <a:spLocks noChangeShapeType="1"/>
          </p:cNvSpPr>
          <p:nvPr/>
        </p:nvSpPr>
        <p:spPr bwMode="auto">
          <a:xfrm>
            <a:off x="4251325" y="5173663"/>
            <a:ext cx="47625" cy="1587"/>
          </a:xfrm>
          <a:prstGeom prst="line">
            <a:avLst/>
          </a:prstGeom>
          <a:noFill/>
          <a:ln w="571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712" name="Line 241"/>
          <p:cNvSpPr>
            <a:spLocks noChangeShapeType="1"/>
          </p:cNvSpPr>
          <p:nvPr/>
        </p:nvSpPr>
        <p:spPr bwMode="auto">
          <a:xfrm>
            <a:off x="4298950" y="5173663"/>
            <a:ext cx="46038" cy="1587"/>
          </a:xfrm>
          <a:prstGeom prst="line">
            <a:avLst/>
          </a:prstGeom>
          <a:noFill/>
          <a:ln w="571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713" name="Line 242"/>
          <p:cNvSpPr>
            <a:spLocks noChangeShapeType="1"/>
          </p:cNvSpPr>
          <p:nvPr/>
        </p:nvSpPr>
        <p:spPr bwMode="auto">
          <a:xfrm>
            <a:off x="4344988" y="5173663"/>
            <a:ext cx="46037" cy="1587"/>
          </a:xfrm>
          <a:prstGeom prst="line">
            <a:avLst/>
          </a:prstGeom>
          <a:noFill/>
          <a:ln w="571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714" name="Line 243"/>
          <p:cNvSpPr>
            <a:spLocks noChangeShapeType="1"/>
          </p:cNvSpPr>
          <p:nvPr/>
        </p:nvSpPr>
        <p:spPr bwMode="auto">
          <a:xfrm>
            <a:off x="4391025" y="5173663"/>
            <a:ext cx="39688" cy="1587"/>
          </a:xfrm>
          <a:prstGeom prst="line">
            <a:avLst/>
          </a:prstGeom>
          <a:noFill/>
          <a:ln w="571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715" name="Line 244"/>
          <p:cNvSpPr>
            <a:spLocks noChangeShapeType="1"/>
          </p:cNvSpPr>
          <p:nvPr/>
        </p:nvSpPr>
        <p:spPr bwMode="auto">
          <a:xfrm>
            <a:off x="4430713" y="5173663"/>
            <a:ext cx="46037" cy="1587"/>
          </a:xfrm>
          <a:prstGeom prst="line">
            <a:avLst/>
          </a:prstGeom>
          <a:noFill/>
          <a:ln w="571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716" name="Line 245"/>
          <p:cNvSpPr>
            <a:spLocks noChangeShapeType="1"/>
          </p:cNvSpPr>
          <p:nvPr/>
        </p:nvSpPr>
        <p:spPr bwMode="auto">
          <a:xfrm>
            <a:off x="4476750" y="5173663"/>
            <a:ext cx="46038" cy="1587"/>
          </a:xfrm>
          <a:prstGeom prst="line">
            <a:avLst/>
          </a:prstGeom>
          <a:noFill/>
          <a:ln w="571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717" name="Line 246"/>
          <p:cNvSpPr>
            <a:spLocks noChangeShapeType="1"/>
          </p:cNvSpPr>
          <p:nvPr/>
        </p:nvSpPr>
        <p:spPr bwMode="auto">
          <a:xfrm>
            <a:off x="4522788" y="5173663"/>
            <a:ext cx="39687" cy="1587"/>
          </a:xfrm>
          <a:prstGeom prst="line">
            <a:avLst/>
          </a:prstGeom>
          <a:noFill/>
          <a:ln w="571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718" name="Line 247"/>
          <p:cNvSpPr>
            <a:spLocks noChangeShapeType="1"/>
          </p:cNvSpPr>
          <p:nvPr/>
        </p:nvSpPr>
        <p:spPr bwMode="auto">
          <a:xfrm>
            <a:off x="4562475" y="5173663"/>
            <a:ext cx="46038" cy="1587"/>
          </a:xfrm>
          <a:prstGeom prst="line">
            <a:avLst/>
          </a:prstGeom>
          <a:noFill/>
          <a:ln w="571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719" name="Line 248"/>
          <p:cNvSpPr>
            <a:spLocks noChangeShapeType="1"/>
          </p:cNvSpPr>
          <p:nvPr/>
        </p:nvSpPr>
        <p:spPr bwMode="auto">
          <a:xfrm>
            <a:off x="4608513" y="5173663"/>
            <a:ext cx="47625" cy="1587"/>
          </a:xfrm>
          <a:prstGeom prst="line">
            <a:avLst/>
          </a:prstGeom>
          <a:noFill/>
          <a:ln w="571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720" name="Line 249"/>
          <p:cNvSpPr>
            <a:spLocks noChangeShapeType="1"/>
          </p:cNvSpPr>
          <p:nvPr/>
        </p:nvSpPr>
        <p:spPr bwMode="auto">
          <a:xfrm>
            <a:off x="4656138" y="5173663"/>
            <a:ext cx="46037" cy="1587"/>
          </a:xfrm>
          <a:prstGeom prst="line">
            <a:avLst/>
          </a:prstGeom>
          <a:noFill/>
          <a:ln w="571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721" name="Line 250"/>
          <p:cNvSpPr>
            <a:spLocks noChangeShapeType="1"/>
          </p:cNvSpPr>
          <p:nvPr/>
        </p:nvSpPr>
        <p:spPr bwMode="auto">
          <a:xfrm>
            <a:off x="4702175" y="5173663"/>
            <a:ext cx="38100" cy="1587"/>
          </a:xfrm>
          <a:prstGeom prst="line">
            <a:avLst/>
          </a:prstGeom>
          <a:noFill/>
          <a:ln w="571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722" name="Line 251"/>
          <p:cNvSpPr>
            <a:spLocks noChangeShapeType="1"/>
          </p:cNvSpPr>
          <p:nvPr/>
        </p:nvSpPr>
        <p:spPr bwMode="auto">
          <a:xfrm>
            <a:off x="4740275" y="5173663"/>
            <a:ext cx="46038" cy="1587"/>
          </a:xfrm>
          <a:prstGeom prst="line">
            <a:avLst/>
          </a:prstGeom>
          <a:noFill/>
          <a:ln w="571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723" name="Line 252"/>
          <p:cNvSpPr>
            <a:spLocks noChangeShapeType="1"/>
          </p:cNvSpPr>
          <p:nvPr/>
        </p:nvSpPr>
        <p:spPr bwMode="auto">
          <a:xfrm>
            <a:off x="4786313" y="5173663"/>
            <a:ext cx="47625" cy="1587"/>
          </a:xfrm>
          <a:prstGeom prst="line">
            <a:avLst/>
          </a:prstGeom>
          <a:noFill/>
          <a:ln w="571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724" name="Line 253"/>
          <p:cNvSpPr>
            <a:spLocks noChangeShapeType="1"/>
          </p:cNvSpPr>
          <p:nvPr/>
        </p:nvSpPr>
        <p:spPr bwMode="auto">
          <a:xfrm>
            <a:off x="4833938" y="5173663"/>
            <a:ext cx="38100" cy="1587"/>
          </a:xfrm>
          <a:prstGeom prst="line">
            <a:avLst/>
          </a:prstGeom>
          <a:noFill/>
          <a:ln w="571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725" name="Line 254"/>
          <p:cNvSpPr>
            <a:spLocks noChangeShapeType="1"/>
          </p:cNvSpPr>
          <p:nvPr/>
        </p:nvSpPr>
        <p:spPr bwMode="auto">
          <a:xfrm flipV="1">
            <a:off x="4872038" y="5167313"/>
            <a:ext cx="46037" cy="6350"/>
          </a:xfrm>
          <a:prstGeom prst="line">
            <a:avLst/>
          </a:prstGeom>
          <a:noFill/>
          <a:ln w="571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726" name="Line 255"/>
          <p:cNvSpPr>
            <a:spLocks noChangeShapeType="1"/>
          </p:cNvSpPr>
          <p:nvPr/>
        </p:nvSpPr>
        <p:spPr bwMode="auto">
          <a:xfrm>
            <a:off x="4918075" y="5167313"/>
            <a:ext cx="47625" cy="1587"/>
          </a:xfrm>
          <a:prstGeom prst="line">
            <a:avLst/>
          </a:prstGeom>
          <a:noFill/>
          <a:ln w="571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727" name="Line 256"/>
          <p:cNvSpPr>
            <a:spLocks noChangeShapeType="1"/>
          </p:cNvSpPr>
          <p:nvPr/>
        </p:nvSpPr>
        <p:spPr bwMode="auto">
          <a:xfrm>
            <a:off x="4965700" y="5167313"/>
            <a:ext cx="46038" cy="1587"/>
          </a:xfrm>
          <a:prstGeom prst="line">
            <a:avLst/>
          </a:prstGeom>
          <a:noFill/>
          <a:ln w="571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728" name="Line 257"/>
          <p:cNvSpPr>
            <a:spLocks noChangeShapeType="1"/>
          </p:cNvSpPr>
          <p:nvPr/>
        </p:nvSpPr>
        <p:spPr bwMode="auto">
          <a:xfrm flipV="1">
            <a:off x="5011738" y="5160963"/>
            <a:ext cx="38100" cy="6350"/>
          </a:xfrm>
          <a:prstGeom prst="line">
            <a:avLst/>
          </a:prstGeom>
          <a:noFill/>
          <a:ln w="571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729" name="Line 258"/>
          <p:cNvSpPr>
            <a:spLocks noChangeShapeType="1"/>
          </p:cNvSpPr>
          <p:nvPr/>
        </p:nvSpPr>
        <p:spPr bwMode="auto">
          <a:xfrm flipV="1">
            <a:off x="5049838" y="5153025"/>
            <a:ext cx="46037" cy="7938"/>
          </a:xfrm>
          <a:prstGeom prst="line">
            <a:avLst/>
          </a:prstGeom>
          <a:noFill/>
          <a:ln w="571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730" name="Line 259"/>
          <p:cNvSpPr>
            <a:spLocks noChangeShapeType="1"/>
          </p:cNvSpPr>
          <p:nvPr/>
        </p:nvSpPr>
        <p:spPr bwMode="auto">
          <a:xfrm flipV="1">
            <a:off x="5095875" y="5140325"/>
            <a:ext cx="47625" cy="12700"/>
          </a:xfrm>
          <a:prstGeom prst="line">
            <a:avLst/>
          </a:prstGeom>
          <a:noFill/>
          <a:ln w="571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731" name="Line 260"/>
          <p:cNvSpPr>
            <a:spLocks noChangeShapeType="1"/>
          </p:cNvSpPr>
          <p:nvPr/>
        </p:nvSpPr>
        <p:spPr bwMode="auto">
          <a:xfrm flipV="1">
            <a:off x="5143500" y="5126038"/>
            <a:ext cx="38100" cy="14287"/>
          </a:xfrm>
          <a:prstGeom prst="line">
            <a:avLst/>
          </a:prstGeom>
          <a:noFill/>
          <a:ln w="571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732" name="Line 261"/>
          <p:cNvSpPr>
            <a:spLocks noChangeShapeType="1"/>
          </p:cNvSpPr>
          <p:nvPr/>
        </p:nvSpPr>
        <p:spPr bwMode="auto">
          <a:xfrm flipV="1">
            <a:off x="5181600" y="5105400"/>
            <a:ext cx="46038" cy="20638"/>
          </a:xfrm>
          <a:prstGeom prst="line">
            <a:avLst/>
          </a:prstGeom>
          <a:noFill/>
          <a:ln w="571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733" name="Line 262"/>
          <p:cNvSpPr>
            <a:spLocks noChangeShapeType="1"/>
          </p:cNvSpPr>
          <p:nvPr/>
        </p:nvSpPr>
        <p:spPr bwMode="auto">
          <a:xfrm flipV="1">
            <a:off x="5227638" y="5076825"/>
            <a:ext cx="46037" cy="28575"/>
          </a:xfrm>
          <a:prstGeom prst="line">
            <a:avLst/>
          </a:prstGeom>
          <a:noFill/>
          <a:ln w="571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734" name="Line 263"/>
          <p:cNvSpPr>
            <a:spLocks noChangeShapeType="1"/>
          </p:cNvSpPr>
          <p:nvPr/>
        </p:nvSpPr>
        <p:spPr bwMode="auto">
          <a:xfrm flipV="1">
            <a:off x="5273675" y="5035550"/>
            <a:ext cx="47625" cy="41275"/>
          </a:xfrm>
          <a:prstGeom prst="line">
            <a:avLst/>
          </a:prstGeom>
          <a:noFill/>
          <a:ln w="571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735" name="Line 264"/>
          <p:cNvSpPr>
            <a:spLocks noChangeShapeType="1"/>
          </p:cNvSpPr>
          <p:nvPr/>
        </p:nvSpPr>
        <p:spPr bwMode="auto">
          <a:xfrm flipV="1">
            <a:off x="5321300" y="4987925"/>
            <a:ext cx="38100" cy="47625"/>
          </a:xfrm>
          <a:prstGeom prst="line">
            <a:avLst/>
          </a:prstGeom>
          <a:noFill/>
          <a:ln w="571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736" name="Line 265"/>
          <p:cNvSpPr>
            <a:spLocks noChangeShapeType="1"/>
          </p:cNvSpPr>
          <p:nvPr/>
        </p:nvSpPr>
        <p:spPr bwMode="auto">
          <a:xfrm flipV="1">
            <a:off x="5359400" y="4932363"/>
            <a:ext cx="46038" cy="55562"/>
          </a:xfrm>
          <a:prstGeom prst="line">
            <a:avLst/>
          </a:prstGeom>
          <a:noFill/>
          <a:ln w="571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737" name="Line 266"/>
          <p:cNvSpPr>
            <a:spLocks noChangeShapeType="1"/>
          </p:cNvSpPr>
          <p:nvPr/>
        </p:nvSpPr>
        <p:spPr bwMode="auto">
          <a:xfrm flipV="1">
            <a:off x="5405438" y="4856163"/>
            <a:ext cx="46037" cy="76200"/>
          </a:xfrm>
          <a:prstGeom prst="line">
            <a:avLst/>
          </a:prstGeom>
          <a:noFill/>
          <a:ln w="571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738" name="Line 267"/>
          <p:cNvSpPr>
            <a:spLocks noChangeShapeType="1"/>
          </p:cNvSpPr>
          <p:nvPr/>
        </p:nvSpPr>
        <p:spPr bwMode="auto">
          <a:xfrm flipV="1">
            <a:off x="5451475" y="4759325"/>
            <a:ext cx="47625" cy="96838"/>
          </a:xfrm>
          <a:prstGeom prst="line">
            <a:avLst/>
          </a:prstGeom>
          <a:noFill/>
          <a:ln w="571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739" name="Line 268"/>
          <p:cNvSpPr>
            <a:spLocks noChangeShapeType="1"/>
          </p:cNvSpPr>
          <p:nvPr/>
        </p:nvSpPr>
        <p:spPr bwMode="auto">
          <a:xfrm flipV="1">
            <a:off x="5499100" y="4649788"/>
            <a:ext cx="38100" cy="109537"/>
          </a:xfrm>
          <a:prstGeom prst="line">
            <a:avLst/>
          </a:prstGeom>
          <a:noFill/>
          <a:ln w="571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740" name="Line 269"/>
          <p:cNvSpPr>
            <a:spLocks noChangeShapeType="1"/>
          </p:cNvSpPr>
          <p:nvPr/>
        </p:nvSpPr>
        <p:spPr bwMode="auto">
          <a:xfrm flipV="1">
            <a:off x="5537200" y="4518025"/>
            <a:ext cx="46038" cy="131763"/>
          </a:xfrm>
          <a:prstGeom prst="line">
            <a:avLst/>
          </a:prstGeom>
          <a:noFill/>
          <a:ln w="571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741" name="Line 270"/>
          <p:cNvSpPr>
            <a:spLocks noChangeShapeType="1"/>
          </p:cNvSpPr>
          <p:nvPr/>
        </p:nvSpPr>
        <p:spPr bwMode="auto">
          <a:xfrm flipV="1">
            <a:off x="5583238" y="4365625"/>
            <a:ext cx="47625" cy="152400"/>
          </a:xfrm>
          <a:prstGeom prst="line">
            <a:avLst/>
          </a:prstGeom>
          <a:noFill/>
          <a:ln w="571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742" name="Line 271"/>
          <p:cNvSpPr>
            <a:spLocks noChangeShapeType="1"/>
          </p:cNvSpPr>
          <p:nvPr/>
        </p:nvSpPr>
        <p:spPr bwMode="auto">
          <a:xfrm flipV="1">
            <a:off x="5630863" y="4192588"/>
            <a:ext cx="38100" cy="173037"/>
          </a:xfrm>
          <a:prstGeom prst="line">
            <a:avLst/>
          </a:prstGeom>
          <a:noFill/>
          <a:ln w="571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743" name="Line 272"/>
          <p:cNvSpPr>
            <a:spLocks noChangeShapeType="1"/>
          </p:cNvSpPr>
          <p:nvPr/>
        </p:nvSpPr>
        <p:spPr bwMode="auto">
          <a:xfrm flipV="1">
            <a:off x="5668963" y="4006850"/>
            <a:ext cx="46037" cy="185738"/>
          </a:xfrm>
          <a:prstGeom prst="line">
            <a:avLst/>
          </a:prstGeom>
          <a:noFill/>
          <a:ln w="571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744" name="Line 273"/>
          <p:cNvSpPr>
            <a:spLocks noChangeShapeType="1"/>
          </p:cNvSpPr>
          <p:nvPr/>
        </p:nvSpPr>
        <p:spPr bwMode="auto">
          <a:xfrm flipV="1">
            <a:off x="5715000" y="3805238"/>
            <a:ext cx="46038" cy="201612"/>
          </a:xfrm>
          <a:prstGeom prst="line">
            <a:avLst/>
          </a:prstGeom>
          <a:noFill/>
          <a:ln w="571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745" name="Line 274"/>
          <p:cNvSpPr>
            <a:spLocks noChangeShapeType="1"/>
          </p:cNvSpPr>
          <p:nvPr/>
        </p:nvSpPr>
        <p:spPr bwMode="auto">
          <a:xfrm flipV="1">
            <a:off x="5761038" y="3582988"/>
            <a:ext cx="47625" cy="222250"/>
          </a:xfrm>
          <a:prstGeom prst="line">
            <a:avLst/>
          </a:prstGeom>
          <a:noFill/>
          <a:ln w="571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746" name="Line 275"/>
          <p:cNvSpPr>
            <a:spLocks noChangeShapeType="1"/>
          </p:cNvSpPr>
          <p:nvPr/>
        </p:nvSpPr>
        <p:spPr bwMode="auto">
          <a:xfrm flipV="1">
            <a:off x="5808663" y="3362325"/>
            <a:ext cx="38100" cy="220663"/>
          </a:xfrm>
          <a:prstGeom prst="line">
            <a:avLst/>
          </a:prstGeom>
          <a:noFill/>
          <a:ln w="571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747" name="Line 276"/>
          <p:cNvSpPr>
            <a:spLocks noChangeShapeType="1"/>
          </p:cNvSpPr>
          <p:nvPr/>
        </p:nvSpPr>
        <p:spPr bwMode="auto">
          <a:xfrm flipV="1">
            <a:off x="5846763" y="3127375"/>
            <a:ext cx="46037" cy="234950"/>
          </a:xfrm>
          <a:prstGeom prst="line">
            <a:avLst/>
          </a:prstGeom>
          <a:noFill/>
          <a:ln w="571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748" name="Line 277"/>
          <p:cNvSpPr>
            <a:spLocks noChangeShapeType="1"/>
          </p:cNvSpPr>
          <p:nvPr/>
        </p:nvSpPr>
        <p:spPr bwMode="auto">
          <a:xfrm flipV="1">
            <a:off x="5892800" y="2900363"/>
            <a:ext cx="46038" cy="227012"/>
          </a:xfrm>
          <a:prstGeom prst="line">
            <a:avLst/>
          </a:prstGeom>
          <a:noFill/>
          <a:ln w="571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749" name="Line 278"/>
          <p:cNvSpPr>
            <a:spLocks noChangeShapeType="1"/>
          </p:cNvSpPr>
          <p:nvPr/>
        </p:nvSpPr>
        <p:spPr bwMode="auto">
          <a:xfrm flipV="1">
            <a:off x="5938838" y="2678113"/>
            <a:ext cx="41275" cy="222250"/>
          </a:xfrm>
          <a:prstGeom prst="line">
            <a:avLst/>
          </a:prstGeom>
          <a:noFill/>
          <a:ln w="571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750" name="Line 279"/>
          <p:cNvSpPr>
            <a:spLocks noChangeShapeType="1"/>
          </p:cNvSpPr>
          <p:nvPr/>
        </p:nvSpPr>
        <p:spPr bwMode="auto">
          <a:xfrm flipV="1">
            <a:off x="5980113" y="2457450"/>
            <a:ext cx="46037" cy="220663"/>
          </a:xfrm>
          <a:prstGeom prst="line">
            <a:avLst/>
          </a:prstGeom>
          <a:noFill/>
          <a:ln w="571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751" name="Line 280"/>
          <p:cNvSpPr>
            <a:spLocks noChangeShapeType="1"/>
          </p:cNvSpPr>
          <p:nvPr/>
        </p:nvSpPr>
        <p:spPr bwMode="auto">
          <a:xfrm flipV="1">
            <a:off x="6026150" y="2257425"/>
            <a:ext cx="46038" cy="200025"/>
          </a:xfrm>
          <a:prstGeom prst="line">
            <a:avLst/>
          </a:prstGeom>
          <a:noFill/>
          <a:ln w="571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752" name="Line 281"/>
          <p:cNvSpPr>
            <a:spLocks noChangeShapeType="1"/>
          </p:cNvSpPr>
          <p:nvPr/>
        </p:nvSpPr>
        <p:spPr bwMode="auto">
          <a:xfrm flipV="1">
            <a:off x="6072188" y="2070100"/>
            <a:ext cx="46037" cy="187325"/>
          </a:xfrm>
          <a:prstGeom prst="line">
            <a:avLst/>
          </a:prstGeom>
          <a:noFill/>
          <a:ln w="571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753" name="Line 282"/>
          <p:cNvSpPr>
            <a:spLocks noChangeShapeType="1"/>
          </p:cNvSpPr>
          <p:nvPr/>
        </p:nvSpPr>
        <p:spPr bwMode="auto">
          <a:xfrm flipV="1">
            <a:off x="6118225" y="1897063"/>
            <a:ext cx="39688" cy="173037"/>
          </a:xfrm>
          <a:prstGeom prst="line">
            <a:avLst/>
          </a:prstGeom>
          <a:noFill/>
          <a:ln w="571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754" name="Line 283"/>
          <p:cNvSpPr>
            <a:spLocks noChangeShapeType="1"/>
          </p:cNvSpPr>
          <p:nvPr/>
        </p:nvSpPr>
        <p:spPr bwMode="auto">
          <a:xfrm flipV="1">
            <a:off x="6157913" y="1744663"/>
            <a:ext cx="46037" cy="152400"/>
          </a:xfrm>
          <a:prstGeom prst="line">
            <a:avLst/>
          </a:prstGeom>
          <a:noFill/>
          <a:ln w="571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755" name="Line 284"/>
          <p:cNvSpPr>
            <a:spLocks noChangeShapeType="1"/>
          </p:cNvSpPr>
          <p:nvPr/>
        </p:nvSpPr>
        <p:spPr bwMode="auto">
          <a:xfrm flipV="1">
            <a:off x="6203950" y="1612900"/>
            <a:ext cx="46038" cy="131763"/>
          </a:xfrm>
          <a:prstGeom prst="line">
            <a:avLst/>
          </a:prstGeom>
          <a:noFill/>
          <a:ln w="571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756" name="Line 285"/>
          <p:cNvSpPr>
            <a:spLocks noChangeShapeType="1"/>
          </p:cNvSpPr>
          <p:nvPr/>
        </p:nvSpPr>
        <p:spPr bwMode="auto">
          <a:xfrm flipV="1">
            <a:off x="6249988" y="1503363"/>
            <a:ext cx="38100" cy="109537"/>
          </a:xfrm>
          <a:prstGeom prst="line">
            <a:avLst/>
          </a:prstGeom>
          <a:noFill/>
          <a:ln w="571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757" name="Line 286"/>
          <p:cNvSpPr>
            <a:spLocks noChangeShapeType="1"/>
          </p:cNvSpPr>
          <p:nvPr/>
        </p:nvSpPr>
        <p:spPr bwMode="auto">
          <a:xfrm flipV="1">
            <a:off x="6288088" y="1406525"/>
            <a:ext cx="47625" cy="96838"/>
          </a:xfrm>
          <a:prstGeom prst="line">
            <a:avLst/>
          </a:prstGeom>
          <a:noFill/>
          <a:ln w="571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758" name="Line 287"/>
          <p:cNvSpPr>
            <a:spLocks noChangeShapeType="1"/>
          </p:cNvSpPr>
          <p:nvPr/>
        </p:nvSpPr>
        <p:spPr bwMode="auto">
          <a:xfrm flipV="1">
            <a:off x="6335713" y="1330325"/>
            <a:ext cx="46037" cy="76200"/>
          </a:xfrm>
          <a:prstGeom prst="line">
            <a:avLst/>
          </a:prstGeom>
          <a:noFill/>
          <a:ln w="571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759" name="Line 288"/>
          <p:cNvSpPr>
            <a:spLocks noChangeShapeType="1"/>
          </p:cNvSpPr>
          <p:nvPr/>
        </p:nvSpPr>
        <p:spPr bwMode="auto">
          <a:xfrm flipV="1">
            <a:off x="6381750" y="1274763"/>
            <a:ext cx="46038" cy="55562"/>
          </a:xfrm>
          <a:prstGeom prst="line">
            <a:avLst/>
          </a:prstGeom>
          <a:noFill/>
          <a:ln w="571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760" name="Line 289"/>
          <p:cNvSpPr>
            <a:spLocks noChangeShapeType="1"/>
          </p:cNvSpPr>
          <p:nvPr/>
        </p:nvSpPr>
        <p:spPr bwMode="auto">
          <a:xfrm flipV="1">
            <a:off x="6427788" y="1225550"/>
            <a:ext cx="39687" cy="49213"/>
          </a:xfrm>
          <a:prstGeom prst="line">
            <a:avLst/>
          </a:prstGeom>
          <a:noFill/>
          <a:ln w="571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761" name="Line 290"/>
          <p:cNvSpPr>
            <a:spLocks noChangeShapeType="1"/>
          </p:cNvSpPr>
          <p:nvPr/>
        </p:nvSpPr>
        <p:spPr bwMode="auto">
          <a:xfrm flipV="1">
            <a:off x="6467475" y="1184275"/>
            <a:ext cx="46038" cy="41275"/>
          </a:xfrm>
          <a:prstGeom prst="line">
            <a:avLst/>
          </a:prstGeom>
          <a:noFill/>
          <a:ln w="571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762" name="Line 291"/>
          <p:cNvSpPr>
            <a:spLocks noChangeShapeType="1"/>
          </p:cNvSpPr>
          <p:nvPr/>
        </p:nvSpPr>
        <p:spPr bwMode="auto">
          <a:xfrm flipV="1">
            <a:off x="6513513" y="1157288"/>
            <a:ext cx="46037" cy="26987"/>
          </a:xfrm>
          <a:prstGeom prst="line">
            <a:avLst/>
          </a:prstGeom>
          <a:noFill/>
          <a:ln w="571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763" name="Line 292"/>
          <p:cNvSpPr>
            <a:spLocks noChangeShapeType="1"/>
          </p:cNvSpPr>
          <p:nvPr/>
        </p:nvSpPr>
        <p:spPr bwMode="auto">
          <a:xfrm flipV="1">
            <a:off x="6559550" y="1136650"/>
            <a:ext cx="46038" cy="20638"/>
          </a:xfrm>
          <a:prstGeom prst="line">
            <a:avLst/>
          </a:prstGeom>
          <a:noFill/>
          <a:ln w="571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764" name="Line 293"/>
          <p:cNvSpPr>
            <a:spLocks noChangeShapeType="1"/>
          </p:cNvSpPr>
          <p:nvPr/>
        </p:nvSpPr>
        <p:spPr bwMode="auto">
          <a:xfrm flipV="1">
            <a:off x="6605588" y="1122363"/>
            <a:ext cx="39687" cy="14287"/>
          </a:xfrm>
          <a:prstGeom prst="line">
            <a:avLst/>
          </a:prstGeom>
          <a:noFill/>
          <a:ln w="571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765" name="Line 294"/>
          <p:cNvSpPr>
            <a:spLocks noChangeShapeType="1"/>
          </p:cNvSpPr>
          <p:nvPr/>
        </p:nvSpPr>
        <p:spPr bwMode="auto">
          <a:xfrm flipV="1">
            <a:off x="6645275" y="1108075"/>
            <a:ext cx="46038" cy="14288"/>
          </a:xfrm>
          <a:prstGeom prst="line">
            <a:avLst/>
          </a:prstGeom>
          <a:noFill/>
          <a:ln w="571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766" name="Line 295"/>
          <p:cNvSpPr>
            <a:spLocks noChangeShapeType="1"/>
          </p:cNvSpPr>
          <p:nvPr/>
        </p:nvSpPr>
        <p:spPr bwMode="auto">
          <a:xfrm flipV="1">
            <a:off x="6691313" y="1101725"/>
            <a:ext cx="46037" cy="6350"/>
          </a:xfrm>
          <a:prstGeom prst="line">
            <a:avLst/>
          </a:prstGeom>
          <a:noFill/>
          <a:ln w="571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767" name="Line 296"/>
          <p:cNvSpPr>
            <a:spLocks noChangeShapeType="1"/>
          </p:cNvSpPr>
          <p:nvPr/>
        </p:nvSpPr>
        <p:spPr bwMode="auto">
          <a:xfrm flipV="1">
            <a:off x="6737350" y="1095375"/>
            <a:ext cx="38100" cy="6350"/>
          </a:xfrm>
          <a:prstGeom prst="line">
            <a:avLst/>
          </a:prstGeom>
          <a:noFill/>
          <a:ln w="571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768" name="Line 297"/>
          <p:cNvSpPr>
            <a:spLocks noChangeShapeType="1"/>
          </p:cNvSpPr>
          <p:nvPr/>
        </p:nvSpPr>
        <p:spPr bwMode="auto">
          <a:xfrm>
            <a:off x="6775450" y="1095375"/>
            <a:ext cx="47625" cy="0"/>
          </a:xfrm>
          <a:prstGeom prst="line">
            <a:avLst/>
          </a:prstGeom>
          <a:noFill/>
          <a:ln w="571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769" name="Line 298"/>
          <p:cNvSpPr>
            <a:spLocks noChangeShapeType="1"/>
          </p:cNvSpPr>
          <p:nvPr/>
        </p:nvSpPr>
        <p:spPr bwMode="auto">
          <a:xfrm>
            <a:off x="6823075" y="1095375"/>
            <a:ext cx="46038" cy="0"/>
          </a:xfrm>
          <a:prstGeom prst="line">
            <a:avLst/>
          </a:prstGeom>
          <a:noFill/>
          <a:ln w="571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770" name="Line 299"/>
          <p:cNvSpPr>
            <a:spLocks noChangeShapeType="1"/>
          </p:cNvSpPr>
          <p:nvPr/>
        </p:nvSpPr>
        <p:spPr bwMode="auto">
          <a:xfrm flipV="1">
            <a:off x="6869113" y="1087438"/>
            <a:ext cx="46037" cy="7937"/>
          </a:xfrm>
          <a:prstGeom prst="line">
            <a:avLst/>
          </a:prstGeom>
          <a:noFill/>
          <a:ln w="571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771" name="Line 300"/>
          <p:cNvSpPr>
            <a:spLocks noChangeShapeType="1"/>
          </p:cNvSpPr>
          <p:nvPr/>
        </p:nvSpPr>
        <p:spPr bwMode="auto">
          <a:xfrm>
            <a:off x="6915150" y="1087438"/>
            <a:ext cx="38100" cy="1587"/>
          </a:xfrm>
          <a:prstGeom prst="line">
            <a:avLst/>
          </a:prstGeom>
          <a:noFill/>
          <a:ln w="571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772" name="Line 301"/>
          <p:cNvSpPr>
            <a:spLocks noChangeShapeType="1"/>
          </p:cNvSpPr>
          <p:nvPr/>
        </p:nvSpPr>
        <p:spPr bwMode="auto">
          <a:xfrm>
            <a:off x="6953250" y="1087438"/>
            <a:ext cx="47625" cy="1587"/>
          </a:xfrm>
          <a:prstGeom prst="line">
            <a:avLst/>
          </a:prstGeom>
          <a:noFill/>
          <a:ln w="571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773" name="Line 302"/>
          <p:cNvSpPr>
            <a:spLocks noChangeShapeType="1"/>
          </p:cNvSpPr>
          <p:nvPr/>
        </p:nvSpPr>
        <p:spPr bwMode="auto">
          <a:xfrm>
            <a:off x="7000875" y="1087438"/>
            <a:ext cx="46038" cy="1587"/>
          </a:xfrm>
          <a:prstGeom prst="line">
            <a:avLst/>
          </a:prstGeom>
          <a:noFill/>
          <a:ln w="571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774" name="Line 303"/>
          <p:cNvSpPr>
            <a:spLocks noChangeShapeType="1"/>
          </p:cNvSpPr>
          <p:nvPr/>
        </p:nvSpPr>
        <p:spPr bwMode="auto">
          <a:xfrm>
            <a:off x="7046913" y="1087438"/>
            <a:ext cx="38100" cy="1587"/>
          </a:xfrm>
          <a:prstGeom prst="line">
            <a:avLst/>
          </a:prstGeom>
          <a:noFill/>
          <a:ln w="571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775" name="Line 304"/>
          <p:cNvSpPr>
            <a:spLocks noChangeShapeType="1"/>
          </p:cNvSpPr>
          <p:nvPr/>
        </p:nvSpPr>
        <p:spPr bwMode="auto">
          <a:xfrm>
            <a:off x="7085013" y="1087438"/>
            <a:ext cx="47625" cy="1587"/>
          </a:xfrm>
          <a:prstGeom prst="line">
            <a:avLst/>
          </a:prstGeom>
          <a:noFill/>
          <a:ln w="571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776" name="Line 305"/>
          <p:cNvSpPr>
            <a:spLocks noChangeShapeType="1"/>
          </p:cNvSpPr>
          <p:nvPr/>
        </p:nvSpPr>
        <p:spPr bwMode="auto">
          <a:xfrm>
            <a:off x="7132638" y="1087438"/>
            <a:ext cx="46037" cy="1587"/>
          </a:xfrm>
          <a:prstGeom prst="line">
            <a:avLst/>
          </a:prstGeom>
          <a:noFill/>
          <a:ln w="571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777" name="Line 306"/>
          <p:cNvSpPr>
            <a:spLocks noChangeShapeType="1"/>
          </p:cNvSpPr>
          <p:nvPr/>
        </p:nvSpPr>
        <p:spPr bwMode="auto">
          <a:xfrm>
            <a:off x="7178675" y="1087438"/>
            <a:ext cx="46038" cy="1587"/>
          </a:xfrm>
          <a:prstGeom prst="line">
            <a:avLst/>
          </a:prstGeom>
          <a:noFill/>
          <a:ln w="571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778" name="Line 307"/>
          <p:cNvSpPr>
            <a:spLocks noChangeShapeType="1"/>
          </p:cNvSpPr>
          <p:nvPr/>
        </p:nvSpPr>
        <p:spPr bwMode="auto">
          <a:xfrm>
            <a:off x="7224713" y="1087438"/>
            <a:ext cx="38100" cy="1587"/>
          </a:xfrm>
          <a:prstGeom prst="line">
            <a:avLst/>
          </a:prstGeom>
          <a:noFill/>
          <a:ln w="571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779" name="Line 308"/>
          <p:cNvSpPr>
            <a:spLocks noChangeShapeType="1"/>
          </p:cNvSpPr>
          <p:nvPr/>
        </p:nvSpPr>
        <p:spPr bwMode="auto">
          <a:xfrm>
            <a:off x="7262813" y="1087438"/>
            <a:ext cx="47625" cy="1587"/>
          </a:xfrm>
          <a:prstGeom prst="line">
            <a:avLst/>
          </a:prstGeom>
          <a:noFill/>
          <a:ln w="571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780" name="Line 309"/>
          <p:cNvSpPr>
            <a:spLocks noChangeShapeType="1"/>
          </p:cNvSpPr>
          <p:nvPr/>
        </p:nvSpPr>
        <p:spPr bwMode="auto">
          <a:xfrm>
            <a:off x="7310438" y="1087438"/>
            <a:ext cx="46037" cy="1587"/>
          </a:xfrm>
          <a:prstGeom prst="line">
            <a:avLst/>
          </a:prstGeom>
          <a:noFill/>
          <a:ln w="571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781" name="Line 310"/>
          <p:cNvSpPr>
            <a:spLocks noChangeShapeType="1"/>
          </p:cNvSpPr>
          <p:nvPr/>
        </p:nvSpPr>
        <p:spPr bwMode="auto">
          <a:xfrm>
            <a:off x="7356475" y="1087438"/>
            <a:ext cx="38100" cy="1587"/>
          </a:xfrm>
          <a:prstGeom prst="line">
            <a:avLst/>
          </a:prstGeom>
          <a:noFill/>
          <a:ln w="571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782" name="Line 311"/>
          <p:cNvSpPr>
            <a:spLocks noChangeShapeType="1"/>
          </p:cNvSpPr>
          <p:nvPr/>
        </p:nvSpPr>
        <p:spPr bwMode="auto">
          <a:xfrm>
            <a:off x="7394575" y="1087438"/>
            <a:ext cx="47625" cy="1587"/>
          </a:xfrm>
          <a:prstGeom prst="line">
            <a:avLst/>
          </a:prstGeom>
          <a:noFill/>
          <a:ln w="571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783" name="Line 312"/>
          <p:cNvSpPr>
            <a:spLocks noChangeShapeType="1"/>
          </p:cNvSpPr>
          <p:nvPr/>
        </p:nvSpPr>
        <p:spPr bwMode="auto">
          <a:xfrm>
            <a:off x="7442200" y="1087438"/>
            <a:ext cx="46038" cy="1587"/>
          </a:xfrm>
          <a:prstGeom prst="line">
            <a:avLst/>
          </a:prstGeom>
          <a:noFill/>
          <a:ln w="571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784" name="Line 313"/>
          <p:cNvSpPr>
            <a:spLocks noChangeShapeType="1"/>
          </p:cNvSpPr>
          <p:nvPr/>
        </p:nvSpPr>
        <p:spPr bwMode="auto">
          <a:xfrm>
            <a:off x="7488238" y="1087438"/>
            <a:ext cx="47625" cy="1587"/>
          </a:xfrm>
          <a:prstGeom prst="line">
            <a:avLst/>
          </a:prstGeom>
          <a:noFill/>
          <a:ln w="571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785" name="Line 314"/>
          <p:cNvSpPr>
            <a:spLocks noChangeShapeType="1"/>
          </p:cNvSpPr>
          <p:nvPr/>
        </p:nvSpPr>
        <p:spPr bwMode="auto">
          <a:xfrm>
            <a:off x="7535863" y="1087438"/>
            <a:ext cx="38100" cy="1587"/>
          </a:xfrm>
          <a:prstGeom prst="line">
            <a:avLst/>
          </a:prstGeom>
          <a:noFill/>
          <a:ln w="571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786" name="Line 315"/>
          <p:cNvSpPr>
            <a:spLocks noChangeShapeType="1"/>
          </p:cNvSpPr>
          <p:nvPr/>
        </p:nvSpPr>
        <p:spPr bwMode="auto">
          <a:xfrm>
            <a:off x="7573963" y="1087438"/>
            <a:ext cx="46037" cy="1587"/>
          </a:xfrm>
          <a:prstGeom prst="line">
            <a:avLst/>
          </a:prstGeom>
          <a:noFill/>
          <a:ln w="571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787" name="Line 316"/>
          <p:cNvSpPr>
            <a:spLocks noChangeShapeType="1"/>
          </p:cNvSpPr>
          <p:nvPr/>
        </p:nvSpPr>
        <p:spPr bwMode="auto">
          <a:xfrm>
            <a:off x="7620000" y="1087438"/>
            <a:ext cx="46038" cy="1587"/>
          </a:xfrm>
          <a:prstGeom prst="line">
            <a:avLst/>
          </a:prstGeom>
          <a:noFill/>
          <a:ln w="571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788" name="Line 317"/>
          <p:cNvSpPr>
            <a:spLocks noChangeShapeType="1"/>
          </p:cNvSpPr>
          <p:nvPr/>
        </p:nvSpPr>
        <p:spPr bwMode="auto">
          <a:xfrm>
            <a:off x="7666038" y="1087438"/>
            <a:ext cx="47625" cy="1587"/>
          </a:xfrm>
          <a:prstGeom prst="line">
            <a:avLst/>
          </a:prstGeom>
          <a:noFill/>
          <a:ln w="571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789" name="Line 318"/>
          <p:cNvSpPr>
            <a:spLocks noChangeShapeType="1"/>
          </p:cNvSpPr>
          <p:nvPr/>
        </p:nvSpPr>
        <p:spPr bwMode="auto">
          <a:xfrm>
            <a:off x="7713663" y="1087438"/>
            <a:ext cx="38100" cy="1587"/>
          </a:xfrm>
          <a:prstGeom prst="line">
            <a:avLst/>
          </a:prstGeom>
          <a:noFill/>
          <a:ln w="571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790" name="Line 319"/>
          <p:cNvSpPr>
            <a:spLocks noChangeShapeType="1"/>
          </p:cNvSpPr>
          <p:nvPr/>
        </p:nvSpPr>
        <p:spPr bwMode="auto">
          <a:xfrm>
            <a:off x="7751763" y="1087438"/>
            <a:ext cx="46037" cy="1587"/>
          </a:xfrm>
          <a:prstGeom prst="line">
            <a:avLst/>
          </a:prstGeom>
          <a:noFill/>
          <a:ln w="571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791" name="Line 320"/>
          <p:cNvSpPr>
            <a:spLocks noChangeShapeType="1"/>
          </p:cNvSpPr>
          <p:nvPr/>
        </p:nvSpPr>
        <p:spPr bwMode="auto">
          <a:xfrm>
            <a:off x="7797800" y="1087438"/>
            <a:ext cx="47625" cy="1587"/>
          </a:xfrm>
          <a:prstGeom prst="line">
            <a:avLst/>
          </a:prstGeom>
          <a:noFill/>
          <a:ln w="571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792" name="Line 321"/>
          <p:cNvSpPr>
            <a:spLocks noChangeShapeType="1"/>
          </p:cNvSpPr>
          <p:nvPr/>
        </p:nvSpPr>
        <p:spPr bwMode="auto">
          <a:xfrm>
            <a:off x="7845425" y="1087438"/>
            <a:ext cx="38100" cy="1587"/>
          </a:xfrm>
          <a:prstGeom prst="line">
            <a:avLst/>
          </a:prstGeom>
          <a:noFill/>
          <a:ln w="571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793" name="Line 322"/>
          <p:cNvSpPr>
            <a:spLocks noChangeShapeType="1"/>
          </p:cNvSpPr>
          <p:nvPr/>
        </p:nvSpPr>
        <p:spPr bwMode="auto">
          <a:xfrm>
            <a:off x="7883525" y="1087438"/>
            <a:ext cx="46038" cy="1587"/>
          </a:xfrm>
          <a:prstGeom prst="line">
            <a:avLst/>
          </a:prstGeom>
          <a:noFill/>
          <a:ln w="571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794" name="Line 323"/>
          <p:cNvSpPr>
            <a:spLocks noChangeShapeType="1"/>
          </p:cNvSpPr>
          <p:nvPr/>
        </p:nvSpPr>
        <p:spPr bwMode="auto">
          <a:xfrm>
            <a:off x="7929563" y="1087438"/>
            <a:ext cx="46037" cy="1587"/>
          </a:xfrm>
          <a:prstGeom prst="line">
            <a:avLst/>
          </a:prstGeom>
          <a:noFill/>
          <a:ln w="571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795" name="Line 324"/>
          <p:cNvSpPr>
            <a:spLocks noChangeShapeType="1"/>
          </p:cNvSpPr>
          <p:nvPr/>
        </p:nvSpPr>
        <p:spPr bwMode="auto">
          <a:xfrm>
            <a:off x="7975600" y="1087438"/>
            <a:ext cx="47625" cy="1587"/>
          </a:xfrm>
          <a:prstGeom prst="line">
            <a:avLst/>
          </a:prstGeom>
          <a:noFill/>
          <a:ln w="571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796" name="Line 325"/>
          <p:cNvSpPr>
            <a:spLocks noChangeShapeType="1"/>
          </p:cNvSpPr>
          <p:nvPr/>
        </p:nvSpPr>
        <p:spPr bwMode="auto">
          <a:xfrm>
            <a:off x="8023225" y="1087438"/>
            <a:ext cx="38100" cy="1587"/>
          </a:xfrm>
          <a:prstGeom prst="line">
            <a:avLst/>
          </a:prstGeom>
          <a:noFill/>
          <a:ln w="571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797" name="Line 326"/>
          <p:cNvSpPr>
            <a:spLocks noChangeShapeType="1"/>
          </p:cNvSpPr>
          <p:nvPr/>
        </p:nvSpPr>
        <p:spPr bwMode="auto">
          <a:xfrm>
            <a:off x="8061325" y="1087438"/>
            <a:ext cx="46038" cy="1587"/>
          </a:xfrm>
          <a:prstGeom prst="line">
            <a:avLst/>
          </a:prstGeom>
          <a:noFill/>
          <a:ln w="571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798" name="Line 327"/>
          <p:cNvSpPr>
            <a:spLocks noChangeShapeType="1"/>
          </p:cNvSpPr>
          <p:nvPr/>
        </p:nvSpPr>
        <p:spPr bwMode="auto">
          <a:xfrm>
            <a:off x="8107363" y="1087438"/>
            <a:ext cx="7937" cy="1587"/>
          </a:xfrm>
          <a:prstGeom prst="line">
            <a:avLst/>
          </a:prstGeom>
          <a:noFill/>
          <a:ln w="571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799" name="Line 328"/>
          <p:cNvSpPr>
            <a:spLocks noChangeShapeType="1"/>
          </p:cNvSpPr>
          <p:nvPr/>
        </p:nvSpPr>
        <p:spPr bwMode="auto">
          <a:xfrm>
            <a:off x="1465263" y="5167313"/>
            <a:ext cx="1587" cy="1587"/>
          </a:xfrm>
          <a:prstGeom prst="line">
            <a:avLst/>
          </a:prstGeom>
          <a:noFill/>
          <a:ln w="571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800" name="Line 329"/>
          <p:cNvSpPr>
            <a:spLocks noChangeShapeType="1"/>
          </p:cNvSpPr>
          <p:nvPr/>
        </p:nvSpPr>
        <p:spPr bwMode="auto">
          <a:xfrm>
            <a:off x="1465263" y="5167313"/>
            <a:ext cx="46037" cy="1587"/>
          </a:xfrm>
          <a:prstGeom prst="line">
            <a:avLst/>
          </a:prstGeom>
          <a:noFill/>
          <a:ln w="571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801" name="Line 330"/>
          <p:cNvSpPr>
            <a:spLocks noChangeShapeType="1"/>
          </p:cNvSpPr>
          <p:nvPr/>
        </p:nvSpPr>
        <p:spPr bwMode="auto">
          <a:xfrm>
            <a:off x="1511300" y="5167313"/>
            <a:ext cx="39688" cy="1587"/>
          </a:xfrm>
          <a:prstGeom prst="line">
            <a:avLst/>
          </a:prstGeom>
          <a:noFill/>
          <a:ln w="571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802" name="Line 331"/>
          <p:cNvSpPr>
            <a:spLocks noChangeShapeType="1"/>
          </p:cNvSpPr>
          <p:nvPr/>
        </p:nvSpPr>
        <p:spPr bwMode="auto">
          <a:xfrm>
            <a:off x="1550988" y="5167313"/>
            <a:ext cx="46037" cy="1587"/>
          </a:xfrm>
          <a:prstGeom prst="line">
            <a:avLst/>
          </a:prstGeom>
          <a:noFill/>
          <a:ln w="571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803" name="Line 332"/>
          <p:cNvSpPr>
            <a:spLocks noChangeShapeType="1"/>
          </p:cNvSpPr>
          <p:nvPr/>
        </p:nvSpPr>
        <p:spPr bwMode="auto">
          <a:xfrm>
            <a:off x="1597025" y="5167313"/>
            <a:ext cx="47625" cy="1587"/>
          </a:xfrm>
          <a:prstGeom prst="line">
            <a:avLst/>
          </a:prstGeom>
          <a:noFill/>
          <a:ln w="571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804" name="Line 333"/>
          <p:cNvSpPr>
            <a:spLocks noChangeShapeType="1"/>
          </p:cNvSpPr>
          <p:nvPr/>
        </p:nvSpPr>
        <p:spPr bwMode="auto">
          <a:xfrm flipV="1">
            <a:off x="1644650" y="5160963"/>
            <a:ext cx="46038" cy="6350"/>
          </a:xfrm>
          <a:prstGeom prst="line">
            <a:avLst/>
          </a:prstGeom>
          <a:noFill/>
          <a:ln w="571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805" name="Line 334"/>
          <p:cNvSpPr>
            <a:spLocks noChangeShapeType="1"/>
          </p:cNvSpPr>
          <p:nvPr/>
        </p:nvSpPr>
        <p:spPr bwMode="auto">
          <a:xfrm>
            <a:off x="1690688" y="5160963"/>
            <a:ext cx="38100" cy="0"/>
          </a:xfrm>
          <a:prstGeom prst="line">
            <a:avLst/>
          </a:prstGeom>
          <a:noFill/>
          <a:ln w="571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806" name="Line 335"/>
          <p:cNvSpPr>
            <a:spLocks noChangeShapeType="1"/>
          </p:cNvSpPr>
          <p:nvPr/>
        </p:nvSpPr>
        <p:spPr bwMode="auto">
          <a:xfrm>
            <a:off x="1728788" y="5160963"/>
            <a:ext cx="47625" cy="0"/>
          </a:xfrm>
          <a:prstGeom prst="line">
            <a:avLst/>
          </a:prstGeom>
          <a:noFill/>
          <a:ln w="571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807" name="Line 336"/>
          <p:cNvSpPr>
            <a:spLocks noChangeShapeType="1"/>
          </p:cNvSpPr>
          <p:nvPr/>
        </p:nvSpPr>
        <p:spPr bwMode="auto">
          <a:xfrm>
            <a:off x="1776413" y="5160963"/>
            <a:ext cx="46037" cy="0"/>
          </a:xfrm>
          <a:prstGeom prst="line">
            <a:avLst/>
          </a:prstGeom>
          <a:noFill/>
          <a:ln w="571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808" name="Line 337"/>
          <p:cNvSpPr>
            <a:spLocks noChangeShapeType="1"/>
          </p:cNvSpPr>
          <p:nvPr/>
        </p:nvSpPr>
        <p:spPr bwMode="auto">
          <a:xfrm>
            <a:off x="1822450" y="5160963"/>
            <a:ext cx="38100" cy="0"/>
          </a:xfrm>
          <a:prstGeom prst="line">
            <a:avLst/>
          </a:prstGeom>
          <a:noFill/>
          <a:ln w="571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809" name="Line 338"/>
          <p:cNvSpPr>
            <a:spLocks noChangeShapeType="1"/>
          </p:cNvSpPr>
          <p:nvPr/>
        </p:nvSpPr>
        <p:spPr bwMode="auto">
          <a:xfrm flipV="1">
            <a:off x="1860550" y="5153025"/>
            <a:ext cx="46038" cy="7938"/>
          </a:xfrm>
          <a:prstGeom prst="line">
            <a:avLst/>
          </a:prstGeom>
          <a:noFill/>
          <a:ln w="571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810" name="Line 339"/>
          <p:cNvSpPr>
            <a:spLocks noChangeShapeType="1"/>
          </p:cNvSpPr>
          <p:nvPr/>
        </p:nvSpPr>
        <p:spPr bwMode="auto">
          <a:xfrm>
            <a:off x="1906588" y="5153025"/>
            <a:ext cx="47625" cy="1588"/>
          </a:xfrm>
          <a:prstGeom prst="line">
            <a:avLst/>
          </a:prstGeom>
          <a:noFill/>
          <a:ln w="571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811" name="Line 340"/>
          <p:cNvSpPr>
            <a:spLocks noChangeShapeType="1"/>
          </p:cNvSpPr>
          <p:nvPr/>
        </p:nvSpPr>
        <p:spPr bwMode="auto">
          <a:xfrm>
            <a:off x="1954213" y="5153025"/>
            <a:ext cx="46037" cy="1588"/>
          </a:xfrm>
          <a:prstGeom prst="line">
            <a:avLst/>
          </a:prstGeom>
          <a:noFill/>
          <a:ln w="571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812" name="Line 341"/>
          <p:cNvSpPr>
            <a:spLocks noChangeShapeType="1"/>
          </p:cNvSpPr>
          <p:nvPr/>
        </p:nvSpPr>
        <p:spPr bwMode="auto">
          <a:xfrm flipV="1">
            <a:off x="2000250" y="5146675"/>
            <a:ext cx="38100" cy="6350"/>
          </a:xfrm>
          <a:prstGeom prst="line">
            <a:avLst/>
          </a:prstGeom>
          <a:noFill/>
          <a:ln w="571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813" name="Line 342"/>
          <p:cNvSpPr>
            <a:spLocks noChangeShapeType="1"/>
          </p:cNvSpPr>
          <p:nvPr/>
        </p:nvSpPr>
        <p:spPr bwMode="auto">
          <a:xfrm>
            <a:off x="2038350" y="5146675"/>
            <a:ext cx="46038" cy="1588"/>
          </a:xfrm>
          <a:prstGeom prst="line">
            <a:avLst/>
          </a:prstGeom>
          <a:noFill/>
          <a:ln w="571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814" name="Line 343"/>
          <p:cNvSpPr>
            <a:spLocks noChangeShapeType="1"/>
          </p:cNvSpPr>
          <p:nvPr/>
        </p:nvSpPr>
        <p:spPr bwMode="auto">
          <a:xfrm flipV="1">
            <a:off x="2084388" y="5140325"/>
            <a:ext cx="47625" cy="6350"/>
          </a:xfrm>
          <a:prstGeom prst="line">
            <a:avLst/>
          </a:prstGeom>
          <a:noFill/>
          <a:ln w="571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815" name="Line 344"/>
          <p:cNvSpPr>
            <a:spLocks noChangeShapeType="1"/>
          </p:cNvSpPr>
          <p:nvPr/>
        </p:nvSpPr>
        <p:spPr bwMode="auto">
          <a:xfrm>
            <a:off x="2132013" y="5140325"/>
            <a:ext cx="46037" cy="0"/>
          </a:xfrm>
          <a:prstGeom prst="line">
            <a:avLst/>
          </a:prstGeom>
          <a:noFill/>
          <a:ln w="571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816" name="Line 345"/>
          <p:cNvSpPr>
            <a:spLocks noChangeShapeType="1"/>
          </p:cNvSpPr>
          <p:nvPr/>
        </p:nvSpPr>
        <p:spPr bwMode="auto">
          <a:xfrm flipV="1">
            <a:off x="2178050" y="5132388"/>
            <a:ext cx="38100" cy="7937"/>
          </a:xfrm>
          <a:prstGeom prst="line">
            <a:avLst/>
          </a:prstGeom>
          <a:noFill/>
          <a:ln w="571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817" name="Line 346"/>
          <p:cNvSpPr>
            <a:spLocks noChangeShapeType="1"/>
          </p:cNvSpPr>
          <p:nvPr/>
        </p:nvSpPr>
        <p:spPr bwMode="auto">
          <a:xfrm flipV="1">
            <a:off x="2216150" y="5126038"/>
            <a:ext cx="47625" cy="6350"/>
          </a:xfrm>
          <a:prstGeom prst="line">
            <a:avLst/>
          </a:prstGeom>
          <a:noFill/>
          <a:ln w="571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818" name="Line 347"/>
          <p:cNvSpPr>
            <a:spLocks noChangeShapeType="1"/>
          </p:cNvSpPr>
          <p:nvPr/>
        </p:nvSpPr>
        <p:spPr bwMode="auto">
          <a:xfrm>
            <a:off x="2263775" y="5126038"/>
            <a:ext cx="46038" cy="1587"/>
          </a:xfrm>
          <a:prstGeom prst="line">
            <a:avLst/>
          </a:prstGeom>
          <a:noFill/>
          <a:ln w="571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819" name="Line 348"/>
          <p:cNvSpPr>
            <a:spLocks noChangeShapeType="1"/>
          </p:cNvSpPr>
          <p:nvPr/>
        </p:nvSpPr>
        <p:spPr bwMode="auto">
          <a:xfrm flipV="1">
            <a:off x="2309813" y="5118100"/>
            <a:ext cx="38100" cy="7938"/>
          </a:xfrm>
          <a:prstGeom prst="line">
            <a:avLst/>
          </a:prstGeom>
          <a:noFill/>
          <a:ln w="571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820" name="Line 349"/>
          <p:cNvSpPr>
            <a:spLocks noChangeShapeType="1"/>
          </p:cNvSpPr>
          <p:nvPr/>
        </p:nvSpPr>
        <p:spPr bwMode="auto">
          <a:xfrm flipV="1">
            <a:off x="2347913" y="5111750"/>
            <a:ext cx="46037" cy="6350"/>
          </a:xfrm>
          <a:prstGeom prst="line">
            <a:avLst/>
          </a:prstGeom>
          <a:noFill/>
          <a:ln w="571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821" name="Line 350"/>
          <p:cNvSpPr>
            <a:spLocks noChangeShapeType="1"/>
          </p:cNvSpPr>
          <p:nvPr/>
        </p:nvSpPr>
        <p:spPr bwMode="auto">
          <a:xfrm flipV="1">
            <a:off x="2393950" y="5105400"/>
            <a:ext cx="47625" cy="6350"/>
          </a:xfrm>
          <a:prstGeom prst="line">
            <a:avLst/>
          </a:prstGeom>
          <a:noFill/>
          <a:ln w="571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822" name="Line 351"/>
          <p:cNvSpPr>
            <a:spLocks noChangeShapeType="1"/>
          </p:cNvSpPr>
          <p:nvPr/>
        </p:nvSpPr>
        <p:spPr bwMode="auto">
          <a:xfrm flipV="1">
            <a:off x="2441575" y="5097463"/>
            <a:ext cx="46038" cy="7937"/>
          </a:xfrm>
          <a:prstGeom prst="line">
            <a:avLst/>
          </a:prstGeom>
          <a:noFill/>
          <a:ln w="571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823" name="Line 352"/>
          <p:cNvSpPr>
            <a:spLocks noChangeShapeType="1"/>
          </p:cNvSpPr>
          <p:nvPr/>
        </p:nvSpPr>
        <p:spPr bwMode="auto">
          <a:xfrm flipV="1">
            <a:off x="2487613" y="5091113"/>
            <a:ext cx="38100" cy="6350"/>
          </a:xfrm>
          <a:prstGeom prst="line">
            <a:avLst/>
          </a:prstGeom>
          <a:noFill/>
          <a:ln w="571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824" name="Line 353"/>
          <p:cNvSpPr>
            <a:spLocks noChangeShapeType="1"/>
          </p:cNvSpPr>
          <p:nvPr/>
        </p:nvSpPr>
        <p:spPr bwMode="auto">
          <a:xfrm flipV="1">
            <a:off x="2525713" y="5084763"/>
            <a:ext cx="46037" cy="6350"/>
          </a:xfrm>
          <a:prstGeom prst="line">
            <a:avLst/>
          </a:prstGeom>
          <a:noFill/>
          <a:ln w="571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825" name="Line 354"/>
          <p:cNvSpPr>
            <a:spLocks noChangeShapeType="1"/>
          </p:cNvSpPr>
          <p:nvPr/>
        </p:nvSpPr>
        <p:spPr bwMode="auto">
          <a:xfrm flipV="1">
            <a:off x="2571750" y="5070475"/>
            <a:ext cx="47625" cy="14288"/>
          </a:xfrm>
          <a:prstGeom prst="line">
            <a:avLst/>
          </a:prstGeom>
          <a:noFill/>
          <a:ln w="571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826" name="Line 355"/>
          <p:cNvSpPr>
            <a:spLocks noChangeShapeType="1"/>
          </p:cNvSpPr>
          <p:nvPr/>
        </p:nvSpPr>
        <p:spPr bwMode="auto">
          <a:xfrm flipV="1">
            <a:off x="2619375" y="5064125"/>
            <a:ext cx="38100" cy="6350"/>
          </a:xfrm>
          <a:prstGeom prst="line">
            <a:avLst/>
          </a:prstGeom>
          <a:noFill/>
          <a:ln w="571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827" name="Line 356"/>
          <p:cNvSpPr>
            <a:spLocks noChangeShapeType="1"/>
          </p:cNvSpPr>
          <p:nvPr/>
        </p:nvSpPr>
        <p:spPr bwMode="auto">
          <a:xfrm flipV="1">
            <a:off x="2657475" y="5049838"/>
            <a:ext cx="46038" cy="14287"/>
          </a:xfrm>
          <a:prstGeom prst="line">
            <a:avLst/>
          </a:prstGeom>
          <a:noFill/>
          <a:ln w="571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828" name="Line 357"/>
          <p:cNvSpPr>
            <a:spLocks noChangeShapeType="1"/>
          </p:cNvSpPr>
          <p:nvPr/>
        </p:nvSpPr>
        <p:spPr bwMode="auto">
          <a:xfrm flipV="1">
            <a:off x="2703513" y="5043488"/>
            <a:ext cx="46037" cy="6350"/>
          </a:xfrm>
          <a:prstGeom prst="line">
            <a:avLst/>
          </a:prstGeom>
          <a:noFill/>
          <a:ln w="571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829" name="Line 358"/>
          <p:cNvSpPr>
            <a:spLocks noChangeShapeType="1"/>
          </p:cNvSpPr>
          <p:nvPr/>
        </p:nvSpPr>
        <p:spPr bwMode="auto">
          <a:xfrm flipV="1">
            <a:off x="2749550" y="5029200"/>
            <a:ext cx="47625" cy="14288"/>
          </a:xfrm>
          <a:prstGeom prst="line">
            <a:avLst/>
          </a:prstGeom>
          <a:noFill/>
          <a:ln w="571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830" name="Line 359"/>
          <p:cNvSpPr>
            <a:spLocks noChangeShapeType="1"/>
          </p:cNvSpPr>
          <p:nvPr/>
        </p:nvSpPr>
        <p:spPr bwMode="auto">
          <a:xfrm flipV="1">
            <a:off x="2797175" y="5014913"/>
            <a:ext cx="38100" cy="14287"/>
          </a:xfrm>
          <a:prstGeom prst="line">
            <a:avLst/>
          </a:prstGeom>
          <a:noFill/>
          <a:ln w="571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831" name="Line 360"/>
          <p:cNvSpPr>
            <a:spLocks noChangeShapeType="1"/>
          </p:cNvSpPr>
          <p:nvPr/>
        </p:nvSpPr>
        <p:spPr bwMode="auto">
          <a:xfrm flipV="1">
            <a:off x="2835275" y="5002213"/>
            <a:ext cx="46038" cy="12700"/>
          </a:xfrm>
          <a:prstGeom prst="line">
            <a:avLst/>
          </a:prstGeom>
          <a:noFill/>
          <a:ln w="571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832" name="Line 361"/>
          <p:cNvSpPr>
            <a:spLocks noChangeShapeType="1"/>
          </p:cNvSpPr>
          <p:nvPr/>
        </p:nvSpPr>
        <p:spPr bwMode="auto">
          <a:xfrm flipV="1">
            <a:off x="2881313" y="4987925"/>
            <a:ext cx="47625" cy="14288"/>
          </a:xfrm>
          <a:prstGeom prst="line">
            <a:avLst/>
          </a:prstGeom>
          <a:noFill/>
          <a:ln w="571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833" name="Line 362"/>
          <p:cNvSpPr>
            <a:spLocks noChangeShapeType="1"/>
          </p:cNvSpPr>
          <p:nvPr/>
        </p:nvSpPr>
        <p:spPr bwMode="auto">
          <a:xfrm flipV="1">
            <a:off x="2928938" y="4967288"/>
            <a:ext cx="38100" cy="20637"/>
          </a:xfrm>
          <a:prstGeom prst="line">
            <a:avLst/>
          </a:prstGeom>
          <a:noFill/>
          <a:ln w="571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834" name="Line 363"/>
          <p:cNvSpPr>
            <a:spLocks noChangeShapeType="1"/>
          </p:cNvSpPr>
          <p:nvPr/>
        </p:nvSpPr>
        <p:spPr bwMode="auto">
          <a:xfrm flipV="1">
            <a:off x="2967038" y="4953000"/>
            <a:ext cx="46037" cy="14288"/>
          </a:xfrm>
          <a:prstGeom prst="line">
            <a:avLst/>
          </a:prstGeom>
          <a:noFill/>
          <a:ln w="571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835" name="Line 364"/>
          <p:cNvSpPr>
            <a:spLocks noChangeShapeType="1"/>
          </p:cNvSpPr>
          <p:nvPr/>
        </p:nvSpPr>
        <p:spPr bwMode="auto">
          <a:xfrm flipV="1">
            <a:off x="3013075" y="4932363"/>
            <a:ext cx="46038" cy="20637"/>
          </a:xfrm>
          <a:prstGeom prst="line">
            <a:avLst/>
          </a:prstGeom>
          <a:noFill/>
          <a:ln w="571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836" name="Line 365"/>
          <p:cNvSpPr>
            <a:spLocks noChangeShapeType="1"/>
          </p:cNvSpPr>
          <p:nvPr/>
        </p:nvSpPr>
        <p:spPr bwMode="auto">
          <a:xfrm flipV="1">
            <a:off x="3059113" y="4911725"/>
            <a:ext cx="47625" cy="20638"/>
          </a:xfrm>
          <a:prstGeom prst="line">
            <a:avLst/>
          </a:prstGeom>
          <a:noFill/>
          <a:ln w="571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837" name="Line 366"/>
          <p:cNvSpPr>
            <a:spLocks noChangeShapeType="1"/>
          </p:cNvSpPr>
          <p:nvPr/>
        </p:nvSpPr>
        <p:spPr bwMode="auto">
          <a:xfrm flipV="1">
            <a:off x="3106738" y="4891088"/>
            <a:ext cx="39687" cy="20637"/>
          </a:xfrm>
          <a:prstGeom prst="line">
            <a:avLst/>
          </a:prstGeom>
          <a:noFill/>
          <a:ln w="571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838" name="Line 367"/>
          <p:cNvSpPr>
            <a:spLocks noChangeShapeType="1"/>
          </p:cNvSpPr>
          <p:nvPr/>
        </p:nvSpPr>
        <p:spPr bwMode="auto">
          <a:xfrm flipV="1">
            <a:off x="3146425" y="4870450"/>
            <a:ext cx="46038" cy="20638"/>
          </a:xfrm>
          <a:prstGeom prst="line">
            <a:avLst/>
          </a:prstGeom>
          <a:noFill/>
          <a:ln w="571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839" name="Line 368"/>
          <p:cNvSpPr>
            <a:spLocks noChangeShapeType="1"/>
          </p:cNvSpPr>
          <p:nvPr/>
        </p:nvSpPr>
        <p:spPr bwMode="auto">
          <a:xfrm flipV="1">
            <a:off x="3192463" y="4843463"/>
            <a:ext cx="46037" cy="26987"/>
          </a:xfrm>
          <a:prstGeom prst="line">
            <a:avLst/>
          </a:prstGeom>
          <a:noFill/>
          <a:ln w="571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840" name="Line 369"/>
          <p:cNvSpPr>
            <a:spLocks noChangeShapeType="1"/>
          </p:cNvSpPr>
          <p:nvPr/>
        </p:nvSpPr>
        <p:spPr bwMode="auto">
          <a:xfrm flipV="1">
            <a:off x="3238500" y="4821238"/>
            <a:ext cx="46038" cy="22225"/>
          </a:xfrm>
          <a:prstGeom prst="line">
            <a:avLst/>
          </a:prstGeom>
          <a:noFill/>
          <a:ln w="571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841" name="Line 370"/>
          <p:cNvSpPr>
            <a:spLocks noChangeShapeType="1"/>
          </p:cNvSpPr>
          <p:nvPr/>
        </p:nvSpPr>
        <p:spPr bwMode="auto">
          <a:xfrm flipV="1">
            <a:off x="3284538" y="4794250"/>
            <a:ext cx="39687" cy="26988"/>
          </a:xfrm>
          <a:prstGeom prst="line">
            <a:avLst/>
          </a:prstGeom>
          <a:noFill/>
          <a:ln w="571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842" name="Line 371"/>
          <p:cNvSpPr>
            <a:spLocks noChangeShapeType="1"/>
          </p:cNvSpPr>
          <p:nvPr/>
        </p:nvSpPr>
        <p:spPr bwMode="auto">
          <a:xfrm flipV="1">
            <a:off x="3324225" y="4767263"/>
            <a:ext cx="46038" cy="26987"/>
          </a:xfrm>
          <a:prstGeom prst="line">
            <a:avLst/>
          </a:prstGeom>
          <a:noFill/>
          <a:ln w="571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843" name="Line 372"/>
          <p:cNvSpPr>
            <a:spLocks noChangeShapeType="1"/>
          </p:cNvSpPr>
          <p:nvPr/>
        </p:nvSpPr>
        <p:spPr bwMode="auto">
          <a:xfrm flipV="1">
            <a:off x="3370263" y="4732338"/>
            <a:ext cx="46037" cy="34925"/>
          </a:xfrm>
          <a:prstGeom prst="line">
            <a:avLst/>
          </a:prstGeom>
          <a:noFill/>
          <a:ln w="571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844" name="Line 373"/>
          <p:cNvSpPr>
            <a:spLocks noChangeShapeType="1"/>
          </p:cNvSpPr>
          <p:nvPr/>
        </p:nvSpPr>
        <p:spPr bwMode="auto">
          <a:xfrm flipV="1">
            <a:off x="3416300" y="4705350"/>
            <a:ext cx="39688" cy="26988"/>
          </a:xfrm>
          <a:prstGeom prst="line">
            <a:avLst/>
          </a:prstGeom>
          <a:noFill/>
          <a:ln w="571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845" name="Line 374"/>
          <p:cNvSpPr>
            <a:spLocks noChangeShapeType="1"/>
          </p:cNvSpPr>
          <p:nvPr/>
        </p:nvSpPr>
        <p:spPr bwMode="auto">
          <a:xfrm flipV="1">
            <a:off x="3455988" y="4670425"/>
            <a:ext cx="46037" cy="34925"/>
          </a:xfrm>
          <a:prstGeom prst="line">
            <a:avLst/>
          </a:prstGeom>
          <a:noFill/>
          <a:ln w="571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846" name="Line 375"/>
          <p:cNvSpPr>
            <a:spLocks noChangeShapeType="1"/>
          </p:cNvSpPr>
          <p:nvPr/>
        </p:nvSpPr>
        <p:spPr bwMode="auto">
          <a:xfrm flipV="1">
            <a:off x="3502025" y="4635500"/>
            <a:ext cx="46038" cy="34925"/>
          </a:xfrm>
          <a:prstGeom prst="line">
            <a:avLst/>
          </a:prstGeom>
          <a:noFill/>
          <a:ln w="571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847" name="Line 376"/>
          <p:cNvSpPr>
            <a:spLocks noChangeShapeType="1"/>
          </p:cNvSpPr>
          <p:nvPr/>
        </p:nvSpPr>
        <p:spPr bwMode="auto">
          <a:xfrm flipV="1">
            <a:off x="3548063" y="4600575"/>
            <a:ext cx="46037" cy="34925"/>
          </a:xfrm>
          <a:prstGeom prst="line">
            <a:avLst/>
          </a:prstGeom>
          <a:noFill/>
          <a:ln w="571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848" name="Line 377"/>
          <p:cNvSpPr>
            <a:spLocks noChangeShapeType="1"/>
          </p:cNvSpPr>
          <p:nvPr/>
        </p:nvSpPr>
        <p:spPr bwMode="auto">
          <a:xfrm flipV="1">
            <a:off x="3594100" y="4567238"/>
            <a:ext cx="39688" cy="33337"/>
          </a:xfrm>
          <a:prstGeom prst="line">
            <a:avLst/>
          </a:prstGeom>
          <a:noFill/>
          <a:ln w="571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849" name="Line 378"/>
          <p:cNvSpPr>
            <a:spLocks noChangeShapeType="1"/>
          </p:cNvSpPr>
          <p:nvPr/>
        </p:nvSpPr>
        <p:spPr bwMode="auto">
          <a:xfrm flipV="1">
            <a:off x="3633788" y="4524375"/>
            <a:ext cx="46037" cy="42863"/>
          </a:xfrm>
          <a:prstGeom prst="line">
            <a:avLst/>
          </a:prstGeom>
          <a:noFill/>
          <a:ln w="571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850" name="Line 379"/>
          <p:cNvSpPr>
            <a:spLocks noChangeShapeType="1"/>
          </p:cNvSpPr>
          <p:nvPr/>
        </p:nvSpPr>
        <p:spPr bwMode="auto">
          <a:xfrm flipV="1">
            <a:off x="3679825" y="4483100"/>
            <a:ext cx="46038" cy="41275"/>
          </a:xfrm>
          <a:prstGeom prst="line">
            <a:avLst/>
          </a:prstGeom>
          <a:noFill/>
          <a:ln w="571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851" name="Line 380"/>
          <p:cNvSpPr>
            <a:spLocks noChangeShapeType="1"/>
          </p:cNvSpPr>
          <p:nvPr/>
        </p:nvSpPr>
        <p:spPr bwMode="auto">
          <a:xfrm flipV="1">
            <a:off x="3725863" y="4441825"/>
            <a:ext cx="39687" cy="41275"/>
          </a:xfrm>
          <a:prstGeom prst="line">
            <a:avLst/>
          </a:prstGeom>
          <a:noFill/>
          <a:ln w="571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852" name="Line 381"/>
          <p:cNvSpPr>
            <a:spLocks noChangeShapeType="1"/>
          </p:cNvSpPr>
          <p:nvPr/>
        </p:nvSpPr>
        <p:spPr bwMode="auto">
          <a:xfrm flipV="1">
            <a:off x="3765550" y="4398963"/>
            <a:ext cx="46038" cy="42862"/>
          </a:xfrm>
          <a:prstGeom prst="line">
            <a:avLst/>
          </a:prstGeom>
          <a:noFill/>
          <a:ln w="571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853" name="Line 382"/>
          <p:cNvSpPr>
            <a:spLocks noChangeShapeType="1"/>
          </p:cNvSpPr>
          <p:nvPr/>
        </p:nvSpPr>
        <p:spPr bwMode="auto">
          <a:xfrm flipV="1">
            <a:off x="3811588" y="4357688"/>
            <a:ext cx="46037" cy="41275"/>
          </a:xfrm>
          <a:prstGeom prst="line">
            <a:avLst/>
          </a:prstGeom>
          <a:noFill/>
          <a:ln w="571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854" name="Line 383"/>
          <p:cNvSpPr>
            <a:spLocks noChangeShapeType="1"/>
          </p:cNvSpPr>
          <p:nvPr/>
        </p:nvSpPr>
        <p:spPr bwMode="auto">
          <a:xfrm flipV="1">
            <a:off x="3857625" y="4310063"/>
            <a:ext cx="46038" cy="47625"/>
          </a:xfrm>
          <a:prstGeom prst="line">
            <a:avLst/>
          </a:prstGeom>
          <a:noFill/>
          <a:ln w="571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855" name="Line 384"/>
          <p:cNvSpPr>
            <a:spLocks noChangeShapeType="1"/>
          </p:cNvSpPr>
          <p:nvPr/>
        </p:nvSpPr>
        <p:spPr bwMode="auto">
          <a:xfrm flipV="1">
            <a:off x="3903663" y="4260850"/>
            <a:ext cx="39687" cy="49213"/>
          </a:xfrm>
          <a:prstGeom prst="line">
            <a:avLst/>
          </a:prstGeom>
          <a:noFill/>
          <a:ln w="571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856" name="Line 385"/>
          <p:cNvSpPr>
            <a:spLocks noChangeShapeType="1"/>
          </p:cNvSpPr>
          <p:nvPr/>
        </p:nvSpPr>
        <p:spPr bwMode="auto">
          <a:xfrm flipV="1">
            <a:off x="3943350" y="4213225"/>
            <a:ext cx="46038" cy="47625"/>
          </a:xfrm>
          <a:prstGeom prst="line">
            <a:avLst/>
          </a:prstGeom>
          <a:noFill/>
          <a:ln w="571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857" name="Line 386"/>
          <p:cNvSpPr>
            <a:spLocks noChangeShapeType="1"/>
          </p:cNvSpPr>
          <p:nvPr/>
        </p:nvSpPr>
        <p:spPr bwMode="auto">
          <a:xfrm flipV="1">
            <a:off x="3989388" y="4157663"/>
            <a:ext cx="46037" cy="55562"/>
          </a:xfrm>
          <a:prstGeom prst="line">
            <a:avLst/>
          </a:prstGeom>
          <a:noFill/>
          <a:ln w="571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858" name="Line 387"/>
          <p:cNvSpPr>
            <a:spLocks noChangeShapeType="1"/>
          </p:cNvSpPr>
          <p:nvPr/>
        </p:nvSpPr>
        <p:spPr bwMode="auto">
          <a:xfrm flipV="1">
            <a:off x="4035425" y="4110038"/>
            <a:ext cx="38100" cy="47625"/>
          </a:xfrm>
          <a:prstGeom prst="line">
            <a:avLst/>
          </a:prstGeom>
          <a:noFill/>
          <a:ln w="571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859" name="Line 388"/>
          <p:cNvSpPr>
            <a:spLocks noChangeShapeType="1"/>
          </p:cNvSpPr>
          <p:nvPr/>
        </p:nvSpPr>
        <p:spPr bwMode="auto">
          <a:xfrm flipV="1">
            <a:off x="4073525" y="4054475"/>
            <a:ext cx="47625" cy="55563"/>
          </a:xfrm>
          <a:prstGeom prst="line">
            <a:avLst/>
          </a:prstGeom>
          <a:noFill/>
          <a:ln w="571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860" name="Line 389"/>
          <p:cNvSpPr>
            <a:spLocks noChangeShapeType="1"/>
          </p:cNvSpPr>
          <p:nvPr/>
        </p:nvSpPr>
        <p:spPr bwMode="auto">
          <a:xfrm flipV="1">
            <a:off x="4121150" y="3998913"/>
            <a:ext cx="46038" cy="55562"/>
          </a:xfrm>
          <a:prstGeom prst="line">
            <a:avLst/>
          </a:prstGeom>
          <a:noFill/>
          <a:ln w="571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861" name="Line 390"/>
          <p:cNvSpPr>
            <a:spLocks noChangeShapeType="1"/>
          </p:cNvSpPr>
          <p:nvPr/>
        </p:nvSpPr>
        <p:spPr bwMode="auto">
          <a:xfrm flipV="1">
            <a:off x="4167188" y="3943350"/>
            <a:ext cx="46037" cy="55563"/>
          </a:xfrm>
          <a:prstGeom prst="line">
            <a:avLst/>
          </a:prstGeom>
          <a:noFill/>
          <a:ln w="571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862" name="Line 391"/>
          <p:cNvSpPr>
            <a:spLocks noChangeShapeType="1"/>
          </p:cNvSpPr>
          <p:nvPr/>
        </p:nvSpPr>
        <p:spPr bwMode="auto">
          <a:xfrm flipV="1">
            <a:off x="4213225" y="3881438"/>
            <a:ext cx="38100" cy="61912"/>
          </a:xfrm>
          <a:prstGeom prst="line">
            <a:avLst/>
          </a:prstGeom>
          <a:noFill/>
          <a:ln w="571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863" name="Line 392"/>
          <p:cNvSpPr>
            <a:spLocks noChangeShapeType="1"/>
          </p:cNvSpPr>
          <p:nvPr/>
        </p:nvSpPr>
        <p:spPr bwMode="auto">
          <a:xfrm flipV="1">
            <a:off x="4251325" y="3825875"/>
            <a:ext cx="47625" cy="55563"/>
          </a:xfrm>
          <a:prstGeom prst="line">
            <a:avLst/>
          </a:prstGeom>
          <a:noFill/>
          <a:ln w="571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864" name="Line 393"/>
          <p:cNvSpPr>
            <a:spLocks noChangeShapeType="1"/>
          </p:cNvSpPr>
          <p:nvPr/>
        </p:nvSpPr>
        <p:spPr bwMode="auto">
          <a:xfrm flipV="1">
            <a:off x="4298950" y="3763963"/>
            <a:ext cx="46038" cy="61912"/>
          </a:xfrm>
          <a:prstGeom prst="line">
            <a:avLst/>
          </a:prstGeom>
          <a:noFill/>
          <a:ln w="571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865" name="Line 394"/>
          <p:cNvSpPr>
            <a:spLocks noChangeShapeType="1"/>
          </p:cNvSpPr>
          <p:nvPr/>
        </p:nvSpPr>
        <p:spPr bwMode="auto">
          <a:xfrm flipV="1">
            <a:off x="4344988" y="3709988"/>
            <a:ext cx="46037" cy="53975"/>
          </a:xfrm>
          <a:prstGeom prst="line">
            <a:avLst/>
          </a:prstGeom>
          <a:noFill/>
          <a:ln w="571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866" name="Line 395"/>
          <p:cNvSpPr>
            <a:spLocks noChangeShapeType="1"/>
          </p:cNvSpPr>
          <p:nvPr/>
        </p:nvSpPr>
        <p:spPr bwMode="auto">
          <a:xfrm flipV="1">
            <a:off x="4391025" y="3646488"/>
            <a:ext cx="39688" cy="63500"/>
          </a:xfrm>
          <a:prstGeom prst="line">
            <a:avLst/>
          </a:prstGeom>
          <a:noFill/>
          <a:ln w="571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867" name="Line 396"/>
          <p:cNvSpPr>
            <a:spLocks noChangeShapeType="1"/>
          </p:cNvSpPr>
          <p:nvPr/>
        </p:nvSpPr>
        <p:spPr bwMode="auto">
          <a:xfrm flipV="1">
            <a:off x="4430713" y="3582988"/>
            <a:ext cx="46037" cy="63500"/>
          </a:xfrm>
          <a:prstGeom prst="line">
            <a:avLst/>
          </a:prstGeom>
          <a:noFill/>
          <a:ln w="571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868" name="Line 397"/>
          <p:cNvSpPr>
            <a:spLocks noChangeShapeType="1"/>
          </p:cNvSpPr>
          <p:nvPr/>
        </p:nvSpPr>
        <p:spPr bwMode="auto">
          <a:xfrm flipV="1">
            <a:off x="4476750" y="3521075"/>
            <a:ext cx="46038" cy="61913"/>
          </a:xfrm>
          <a:prstGeom prst="line">
            <a:avLst/>
          </a:prstGeom>
          <a:noFill/>
          <a:ln w="571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869" name="Line 398"/>
          <p:cNvSpPr>
            <a:spLocks noChangeShapeType="1"/>
          </p:cNvSpPr>
          <p:nvPr/>
        </p:nvSpPr>
        <p:spPr bwMode="auto">
          <a:xfrm flipV="1">
            <a:off x="4522788" y="3452813"/>
            <a:ext cx="39687" cy="68262"/>
          </a:xfrm>
          <a:prstGeom prst="line">
            <a:avLst/>
          </a:prstGeom>
          <a:noFill/>
          <a:ln w="571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870" name="Line 399"/>
          <p:cNvSpPr>
            <a:spLocks noChangeShapeType="1"/>
          </p:cNvSpPr>
          <p:nvPr/>
        </p:nvSpPr>
        <p:spPr bwMode="auto">
          <a:xfrm flipV="1">
            <a:off x="4562475" y="3390900"/>
            <a:ext cx="46038" cy="61913"/>
          </a:xfrm>
          <a:prstGeom prst="line">
            <a:avLst/>
          </a:prstGeom>
          <a:noFill/>
          <a:ln w="571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871" name="Line 400"/>
          <p:cNvSpPr>
            <a:spLocks noChangeShapeType="1"/>
          </p:cNvSpPr>
          <p:nvPr/>
        </p:nvSpPr>
        <p:spPr bwMode="auto">
          <a:xfrm flipV="1">
            <a:off x="4608513" y="3328988"/>
            <a:ext cx="47625" cy="61912"/>
          </a:xfrm>
          <a:prstGeom prst="line">
            <a:avLst/>
          </a:prstGeom>
          <a:noFill/>
          <a:ln w="571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872" name="Line 401"/>
          <p:cNvSpPr>
            <a:spLocks noChangeShapeType="1"/>
          </p:cNvSpPr>
          <p:nvPr/>
        </p:nvSpPr>
        <p:spPr bwMode="auto">
          <a:xfrm flipV="1">
            <a:off x="4656138" y="3259138"/>
            <a:ext cx="46037" cy="69850"/>
          </a:xfrm>
          <a:prstGeom prst="line">
            <a:avLst/>
          </a:prstGeom>
          <a:noFill/>
          <a:ln w="571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873" name="Line 402"/>
          <p:cNvSpPr>
            <a:spLocks noChangeShapeType="1"/>
          </p:cNvSpPr>
          <p:nvPr/>
        </p:nvSpPr>
        <p:spPr bwMode="auto">
          <a:xfrm flipV="1">
            <a:off x="4702175" y="3197225"/>
            <a:ext cx="38100" cy="61913"/>
          </a:xfrm>
          <a:prstGeom prst="line">
            <a:avLst/>
          </a:prstGeom>
          <a:noFill/>
          <a:ln w="571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874" name="Line 403"/>
          <p:cNvSpPr>
            <a:spLocks noChangeShapeType="1"/>
          </p:cNvSpPr>
          <p:nvPr/>
        </p:nvSpPr>
        <p:spPr bwMode="auto">
          <a:xfrm flipV="1">
            <a:off x="4740275" y="3127375"/>
            <a:ext cx="46038" cy="69850"/>
          </a:xfrm>
          <a:prstGeom prst="line">
            <a:avLst/>
          </a:prstGeom>
          <a:noFill/>
          <a:ln w="571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875" name="Line 404"/>
          <p:cNvSpPr>
            <a:spLocks noChangeShapeType="1"/>
          </p:cNvSpPr>
          <p:nvPr/>
        </p:nvSpPr>
        <p:spPr bwMode="auto">
          <a:xfrm flipV="1">
            <a:off x="4786313" y="3065463"/>
            <a:ext cx="47625" cy="61912"/>
          </a:xfrm>
          <a:prstGeom prst="line">
            <a:avLst/>
          </a:prstGeom>
          <a:noFill/>
          <a:ln w="571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876" name="Line 405"/>
          <p:cNvSpPr>
            <a:spLocks noChangeShapeType="1"/>
          </p:cNvSpPr>
          <p:nvPr/>
        </p:nvSpPr>
        <p:spPr bwMode="auto">
          <a:xfrm flipV="1">
            <a:off x="4833938" y="3003550"/>
            <a:ext cx="38100" cy="61913"/>
          </a:xfrm>
          <a:prstGeom prst="line">
            <a:avLst/>
          </a:prstGeom>
          <a:noFill/>
          <a:ln w="571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877" name="Line 406"/>
          <p:cNvSpPr>
            <a:spLocks noChangeShapeType="1"/>
          </p:cNvSpPr>
          <p:nvPr/>
        </p:nvSpPr>
        <p:spPr bwMode="auto">
          <a:xfrm flipV="1">
            <a:off x="4872038" y="2935288"/>
            <a:ext cx="46037" cy="68262"/>
          </a:xfrm>
          <a:prstGeom prst="line">
            <a:avLst/>
          </a:prstGeom>
          <a:noFill/>
          <a:ln w="571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878" name="Line 407"/>
          <p:cNvSpPr>
            <a:spLocks noChangeShapeType="1"/>
          </p:cNvSpPr>
          <p:nvPr/>
        </p:nvSpPr>
        <p:spPr bwMode="auto">
          <a:xfrm flipV="1">
            <a:off x="4918075" y="2873375"/>
            <a:ext cx="47625" cy="61913"/>
          </a:xfrm>
          <a:prstGeom prst="line">
            <a:avLst/>
          </a:prstGeom>
          <a:noFill/>
          <a:ln w="571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879" name="Line 408"/>
          <p:cNvSpPr>
            <a:spLocks noChangeShapeType="1"/>
          </p:cNvSpPr>
          <p:nvPr/>
        </p:nvSpPr>
        <p:spPr bwMode="auto">
          <a:xfrm flipV="1">
            <a:off x="4965700" y="2809875"/>
            <a:ext cx="46038" cy="63500"/>
          </a:xfrm>
          <a:prstGeom prst="line">
            <a:avLst/>
          </a:prstGeom>
          <a:noFill/>
          <a:ln w="571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880" name="Line 409"/>
          <p:cNvSpPr>
            <a:spLocks noChangeShapeType="1"/>
          </p:cNvSpPr>
          <p:nvPr/>
        </p:nvSpPr>
        <p:spPr bwMode="auto">
          <a:xfrm flipV="1">
            <a:off x="5011738" y="2740025"/>
            <a:ext cx="38100" cy="69850"/>
          </a:xfrm>
          <a:prstGeom prst="line">
            <a:avLst/>
          </a:prstGeom>
          <a:noFill/>
          <a:ln w="571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881" name="Line 410"/>
          <p:cNvSpPr>
            <a:spLocks noChangeShapeType="1"/>
          </p:cNvSpPr>
          <p:nvPr/>
        </p:nvSpPr>
        <p:spPr bwMode="auto">
          <a:xfrm flipV="1">
            <a:off x="5049838" y="2678113"/>
            <a:ext cx="46037" cy="61912"/>
          </a:xfrm>
          <a:prstGeom prst="line">
            <a:avLst/>
          </a:prstGeom>
          <a:noFill/>
          <a:ln w="571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882" name="Line 411"/>
          <p:cNvSpPr>
            <a:spLocks noChangeShapeType="1"/>
          </p:cNvSpPr>
          <p:nvPr/>
        </p:nvSpPr>
        <p:spPr bwMode="auto">
          <a:xfrm flipV="1">
            <a:off x="5095875" y="2616200"/>
            <a:ext cx="47625" cy="61913"/>
          </a:xfrm>
          <a:prstGeom prst="line">
            <a:avLst/>
          </a:prstGeom>
          <a:noFill/>
          <a:ln w="571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883" name="Line 412"/>
          <p:cNvSpPr>
            <a:spLocks noChangeShapeType="1"/>
          </p:cNvSpPr>
          <p:nvPr/>
        </p:nvSpPr>
        <p:spPr bwMode="auto">
          <a:xfrm flipV="1">
            <a:off x="5143500" y="2554288"/>
            <a:ext cx="38100" cy="61912"/>
          </a:xfrm>
          <a:prstGeom prst="line">
            <a:avLst/>
          </a:prstGeom>
          <a:noFill/>
          <a:ln w="571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884" name="Line 413"/>
          <p:cNvSpPr>
            <a:spLocks noChangeShapeType="1"/>
          </p:cNvSpPr>
          <p:nvPr/>
        </p:nvSpPr>
        <p:spPr bwMode="auto">
          <a:xfrm flipV="1">
            <a:off x="5181600" y="2498725"/>
            <a:ext cx="46038" cy="55563"/>
          </a:xfrm>
          <a:prstGeom prst="line">
            <a:avLst/>
          </a:prstGeom>
          <a:noFill/>
          <a:ln w="571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885" name="Line 414"/>
          <p:cNvSpPr>
            <a:spLocks noChangeShapeType="1"/>
          </p:cNvSpPr>
          <p:nvPr/>
        </p:nvSpPr>
        <p:spPr bwMode="auto">
          <a:xfrm flipV="1">
            <a:off x="5227638" y="2436813"/>
            <a:ext cx="46037" cy="61912"/>
          </a:xfrm>
          <a:prstGeom prst="line">
            <a:avLst/>
          </a:prstGeom>
          <a:noFill/>
          <a:ln w="571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886" name="Line 415"/>
          <p:cNvSpPr>
            <a:spLocks noChangeShapeType="1"/>
          </p:cNvSpPr>
          <p:nvPr/>
        </p:nvSpPr>
        <p:spPr bwMode="auto">
          <a:xfrm flipV="1">
            <a:off x="5273675" y="2381250"/>
            <a:ext cx="47625" cy="55563"/>
          </a:xfrm>
          <a:prstGeom prst="line">
            <a:avLst/>
          </a:prstGeom>
          <a:noFill/>
          <a:ln w="571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887" name="Line 416"/>
          <p:cNvSpPr>
            <a:spLocks noChangeShapeType="1"/>
          </p:cNvSpPr>
          <p:nvPr/>
        </p:nvSpPr>
        <p:spPr bwMode="auto">
          <a:xfrm flipV="1">
            <a:off x="5321300" y="2319338"/>
            <a:ext cx="38100" cy="61912"/>
          </a:xfrm>
          <a:prstGeom prst="line">
            <a:avLst/>
          </a:prstGeom>
          <a:noFill/>
          <a:ln w="571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888" name="Line 417"/>
          <p:cNvSpPr>
            <a:spLocks noChangeShapeType="1"/>
          </p:cNvSpPr>
          <p:nvPr/>
        </p:nvSpPr>
        <p:spPr bwMode="auto">
          <a:xfrm flipV="1">
            <a:off x="5359400" y="2263775"/>
            <a:ext cx="46038" cy="55563"/>
          </a:xfrm>
          <a:prstGeom prst="line">
            <a:avLst/>
          </a:prstGeom>
          <a:noFill/>
          <a:ln w="571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889" name="Line 418"/>
          <p:cNvSpPr>
            <a:spLocks noChangeShapeType="1"/>
          </p:cNvSpPr>
          <p:nvPr/>
        </p:nvSpPr>
        <p:spPr bwMode="auto">
          <a:xfrm flipV="1">
            <a:off x="5405438" y="2208213"/>
            <a:ext cx="46037" cy="55562"/>
          </a:xfrm>
          <a:prstGeom prst="line">
            <a:avLst/>
          </a:prstGeom>
          <a:noFill/>
          <a:ln w="571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890" name="Line 419"/>
          <p:cNvSpPr>
            <a:spLocks noChangeShapeType="1"/>
          </p:cNvSpPr>
          <p:nvPr/>
        </p:nvSpPr>
        <p:spPr bwMode="auto">
          <a:xfrm flipV="1">
            <a:off x="5451475" y="2152650"/>
            <a:ext cx="47625" cy="55563"/>
          </a:xfrm>
          <a:prstGeom prst="line">
            <a:avLst/>
          </a:prstGeom>
          <a:noFill/>
          <a:ln w="571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891" name="Line 420"/>
          <p:cNvSpPr>
            <a:spLocks noChangeShapeType="1"/>
          </p:cNvSpPr>
          <p:nvPr/>
        </p:nvSpPr>
        <p:spPr bwMode="auto">
          <a:xfrm flipV="1">
            <a:off x="5499100" y="2105025"/>
            <a:ext cx="38100" cy="47625"/>
          </a:xfrm>
          <a:prstGeom prst="line">
            <a:avLst/>
          </a:prstGeom>
          <a:noFill/>
          <a:ln w="571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892" name="Line 421"/>
          <p:cNvSpPr>
            <a:spLocks noChangeShapeType="1"/>
          </p:cNvSpPr>
          <p:nvPr/>
        </p:nvSpPr>
        <p:spPr bwMode="auto">
          <a:xfrm flipV="1">
            <a:off x="5537200" y="2049463"/>
            <a:ext cx="46038" cy="55562"/>
          </a:xfrm>
          <a:prstGeom prst="line">
            <a:avLst/>
          </a:prstGeom>
          <a:noFill/>
          <a:ln w="571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893" name="Line 422"/>
          <p:cNvSpPr>
            <a:spLocks noChangeShapeType="1"/>
          </p:cNvSpPr>
          <p:nvPr/>
        </p:nvSpPr>
        <p:spPr bwMode="auto">
          <a:xfrm flipV="1">
            <a:off x="5583238" y="2000250"/>
            <a:ext cx="47625" cy="49213"/>
          </a:xfrm>
          <a:prstGeom prst="line">
            <a:avLst/>
          </a:prstGeom>
          <a:noFill/>
          <a:ln w="571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894" name="Line 423"/>
          <p:cNvSpPr>
            <a:spLocks noChangeShapeType="1"/>
          </p:cNvSpPr>
          <p:nvPr/>
        </p:nvSpPr>
        <p:spPr bwMode="auto">
          <a:xfrm flipV="1">
            <a:off x="5630863" y="1952625"/>
            <a:ext cx="38100" cy="47625"/>
          </a:xfrm>
          <a:prstGeom prst="line">
            <a:avLst/>
          </a:prstGeom>
          <a:noFill/>
          <a:ln w="571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895" name="Line 424"/>
          <p:cNvSpPr>
            <a:spLocks noChangeShapeType="1"/>
          </p:cNvSpPr>
          <p:nvPr/>
        </p:nvSpPr>
        <p:spPr bwMode="auto">
          <a:xfrm flipV="1">
            <a:off x="5668963" y="1903413"/>
            <a:ext cx="46037" cy="49212"/>
          </a:xfrm>
          <a:prstGeom prst="line">
            <a:avLst/>
          </a:prstGeom>
          <a:noFill/>
          <a:ln w="571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896" name="Line 425"/>
          <p:cNvSpPr>
            <a:spLocks noChangeShapeType="1"/>
          </p:cNvSpPr>
          <p:nvPr/>
        </p:nvSpPr>
        <p:spPr bwMode="auto">
          <a:xfrm flipV="1">
            <a:off x="5715000" y="1862138"/>
            <a:ext cx="46038" cy="41275"/>
          </a:xfrm>
          <a:prstGeom prst="line">
            <a:avLst/>
          </a:prstGeom>
          <a:noFill/>
          <a:ln w="571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897" name="Line 426"/>
          <p:cNvSpPr>
            <a:spLocks noChangeShapeType="1"/>
          </p:cNvSpPr>
          <p:nvPr/>
        </p:nvSpPr>
        <p:spPr bwMode="auto">
          <a:xfrm flipV="1">
            <a:off x="5761038" y="1820863"/>
            <a:ext cx="47625" cy="41275"/>
          </a:xfrm>
          <a:prstGeom prst="line">
            <a:avLst/>
          </a:prstGeom>
          <a:noFill/>
          <a:ln w="571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898" name="Line 427"/>
          <p:cNvSpPr>
            <a:spLocks noChangeShapeType="1"/>
          </p:cNvSpPr>
          <p:nvPr/>
        </p:nvSpPr>
        <p:spPr bwMode="auto">
          <a:xfrm flipV="1">
            <a:off x="5808663" y="1779588"/>
            <a:ext cx="38100" cy="41275"/>
          </a:xfrm>
          <a:prstGeom prst="line">
            <a:avLst/>
          </a:prstGeom>
          <a:noFill/>
          <a:ln w="571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899" name="Line 428"/>
          <p:cNvSpPr>
            <a:spLocks noChangeShapeType="1"/>
          </p:cNvSpPr>
          <p:nvPr/>
        </p:nvSpPr>
        <p:spPr bwMode="auto">
          <a:xfrm flipV="1">
            <a:off x="5846763" y="1738313"/>
            <a:ext cx="46037" cy="41275"/>
          </a:xfrm>
          <a:prstGeom prst="line">
            <a:avLst/>
          </a:prstGeom>
          <a:noFill/>
          <a:ln w="571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900" name="Line 429"/>
          <p:cNvSpPr>
            <a:spLocks noChangeShapeType="1"/>
          </p:cNvSpPr>
          <p:nvPr/>
        </p:nvSpPr>
        <p:spPr bwMode="auto">
          <a:xfrm flipV="1">
            <a:off x="5892800" y="1697038"/>
            <a:ext cx="46038" cy="41275"/>
          </a:xfrm>
          <a:prstGeom prst="line">
            <a:avLst/>
          </a:prstGeom>
          <a:noFill/>
          <a:ln w="571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901" name="Line 430"/>
          <p:cNvSpPr>
            <a:spLocks noChangeShapeType="1"/>
          </p:cNvSpPr>
          <p:nvPr/>
        </p:nvSpPr>
        <p:spPr bwMode="auto">
          <a:xfrm flipV="1">
            <a:off x="5938838" y="1662113"/>
            <a:ext cx="41275" cy="34925"/>
          </a:xfrm>
          <a:prstGeom prst="line">
            <a:avLst/>
          </a:prstGeom>
          <a:noFill/>
          <a:ln w="571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902" name="Line 431"/>
          <p:cNvSpPr>
            <a:spLocks noChangeShapeType="1"/>
          </p:cNvSpPr>
          <p:nvPr/>
        </p:nvSpPr>
        <p:spPr bwMode="auto">
          <a:xfrm flipV="1">
            <a:off x="5980113" y="1627188"/>
            <a:ext cx="46037" cy="34925"/>
          </a:xfrm>
          <a:prstGeom prst="line">
            <a:avLst/>
          </a:prstGeom>
          <a:noFill/>
          <a:ln w="571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903" name="Line 432"/>
          <p:cNvSpPr>
            <a:spLocks noChangeShapeType="1"/>
          </p:cNvSpPr>
          <p:nvPr/>
        </p:nvSpPr>
        <p:spPr bwMode="auto">
          <a:xfrm flipV="1">
            <a:off x="6026150" y="1592263"/>
            <a:ext cx="46038" cy="34925"/>
          </a:xfrm>
          <a:prstGeom prst="line">
            <a:avLst/>
          </a:prstGeom>
          <a:noFill/>
          <a:ln w="571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904" name="Line 433"/>
          <p:cNvSpPr>
            <a:spLocks noChangeShapeType="1"/>
          </p:cNvSpPr>
          <p:nvPr/>
        </p:nvSpPr>
        <p:spPr bwMode="auto">
          <a:xfrm flipV="1">
            <a:off x="6072188" y="1558925"/>
            <a:ext cx="46037" cy="33338"/>
          </a:xfrm>
          <a:prstGeom prst="line">
            <a:avLst/>
          </a:prstGeom>
          <a:noFill/>
          <a:ln w="571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905" name="Line 434"/>
          <p:cNvSpPr>
            <a:spLocks noChangeShapeType="1"/>
          </p:cNvSpPr>
          <p:nvPr/>
        </p:nvSpPr>
        <p:spPr bwMode="auto">
          <a:xfrm flipV="1">
            <a:off x="6118225" y="1530350"/>
            <a:ext cx="39688" cy="28575"/>
          </a:xfrm>
          <a:prstGeom prst="line">
            <a:avLst/>
          </a:prstGeom>
          <a:noFill/>
          <a:ln w="571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906" name="Line 435"/>
          <p:cNvSpPr>
            <a:spLocks noChangeShapeType="1"/>
          </p:cNvSpPr>
          <p:nvPr/>
        </p:nvSpPr>
        <p:spPr bwMode="auto">
          <a:xfrm flipV="1">
            <a:off x="6157913" y="1497013"/>
            <a:ext cx="46037" cy="33337"/>
          </a:xfrm>
          <a:prstGeom prst="line">
            <a:avLst/>
          </a:prstGeom>
          <a:noFill/>
          <a:ln w="571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907" name="Line 436"/>
          <p:cNvSpPr>
            <a:spLocks noChangeShapeType="1"/>
          </p:cNvSpPr>
          <p:nvPr/>
        </p:nvSpPr>
        <p:spPr bwMode="auto">
          <a:xfrm flipV="1">
            <a:off x="6203950" y="1468438"/>
            <a:ext cx="46038" cy="28575"/>
          </a:xfrm>
          <a:prstGeom prst="line">
            <a:avLst/>
          </a:prstGeom>
          <a:noFill/>
          <a:ln w="571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908" name="Line 437"/>
          <p:cNvSpPr>
            <a:spLocks noChangeShapeType="1"/>
          </p:cNvSpPr>
          <p:nvPr/>
        </p:nvSpPr>
        <p:spPr bwMode="auto">
          <a:xfrm flipV="1">
            <a:off x="6249988" y="1441450"/>
            <a:ext cx="38100" cy="26988"/>
          </a:xfrm>
          <a:prstGeom prst="line">
            <a:avLst/>
          </a:prstGeom>
          <a:noFill/>
          <a:ln w="571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909" name="Line 438"/>
          <p:cNvSpPr>
            <a:spLocks noChangeShapeType="1"/>
          </p:cNvSpPr>
          <p:nvPr/>
        </p:nvSpPr>
        <p:spPr bwMode="auto">
          <a:xfrm flipV="1">
            <a:off x="6288088" y="1420813"/>
            <a:ext cx="47625" cy="20637"/>
          </a:xfrm>
          <a:prstGeom prst="line">
            <a:avLst/>
          </a:prstGeom>
          <a:noFill/>
          <a:ln w="571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910" name="Line 439"/>
          <p:cNvSpPr>
            <a:spLocks noChangeShapeType="1"/>
          </p:cNvSpPr>
          <p:nvPr/>
        </p:nvSpPr>
        <p:spPr bwMode="auto">
          <a:xfrm flipV="1">
            <a:off x="6335713" y="1392238"/>
            <a:ext cx="46037" cy="28575"/>
          </a:xfrm>
          <a:prstGeom prst="line">
            <a:avLst/>
          </a:prstGeom>
          <a:noFill/>
          <a:ln w="571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911" name="Line 440"/>
          <p:cNvSpPr>
            <a:spLocks noChangeShapeType="1"/>
          </p:cNvSpPr>
          <p:nvPr/>
        </p:nvSpPr>
        <p:spPr bwMode="auto">
          <a:xfrm flipV="1">
            <a:off x="6381750" y="1371600"/>
            <a:ext cx="46038" cy="20638"/>
          </a:xfrm>
          <a:prstGeom prst="line">
            <a:avLst/>
          </a:prstGeom>
          <a:noFill/>
          <a:ln w="571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912" name="Line 441"/>
          <p:cNvSpPr>
            <a:spLocks noChangeShapeType="1"/>
          </p:cNvSpPr>
          <p:nvPr/>
        </p:nvSpPr>
        <p:spPr bwMode="auto">
          <a:xfrm flipV="1">
            <a:off x="6427788" y="1350963"/>
            <a:ext cx="39687" cy="20637"/>
          </a:xfrm>
          <a:prstGeom prst="line">
            <a:avLst/>
          </a:prstGeom>
          <a:noFill/>
          <a:ln w="571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913" name="Line 442"/>
          <p:cNvSpPr>
            <a:spLocks noChangeShapeType="1"/>
          </p:cNvSpPr>
          <p:nvPr/>
        </p:nvSpPr>
        <p:spPr bwMode="auto">
          <a:xfrm flipV="1">
            <a:off x="6467475" y="1330325"/>
            <a:ext cx="46038" cy="20638"/>
          </a:xfrm>
          <a:prstGeom prst="line">
            <a:avLst/>
          </a:prstGeom>
          <a:noFill/>
          <a:ln w="571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914" name="Line 443"/>
          <p:cNvSpPr>
            <a:spLocks noChangeShapeType="1"/>
          </p:cNvSpPr>
          <p:nvPr/>
        </p:nvSpPr>
        <p:spPr bwMode="auto">
          <a:xfrm flipV="1">
            <a:off x="6513513" y="1309688"/>
            <a:ext cx="46037" cy="20637"/>
          </a:xfrm>
          <a:prstGeom prst="line">
            <a:avLst/>
          </a:prstGeom>
          <a:noFill/>
          <a:ln w="571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915" name="Line 444"/>
          <p:cNvSpPr>
            <a:spLocks noChangeShapeType="1"/>
          </p:cNvSpPr>
          <p:nvPr/>
        </p:nvSpPr>
        <p:spPr bwMode="auto">
          <a:xfrm flipV="1">
            <a:off x="6559550" y="1295400"/>
            <a:ext cx="46038" cy="14288"/>
          </a:xfrm>
          <a:prstGeom prst="line">
            <a:avLst/>
          </a:prstGeom>
          <a:noFill/>
          <a:ln w="571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916" name="Line 445"/>
          <p:cNvSpPr>
            <a:spLocks noChangeShapeType="1"/>
          </p:cNvSpPr>
          <p:nvPr/>
        </p:nvSpPr>
        <p:spPr bwMode="auto">
          <a:xfrm flipV="1">
            <a:off x="6605588" y="1274763"/>
            <a:ext cx="39687" cy="20637"/>
          </a:xfrm>
          <a:prstGeom prst="line">
            <a:avLst/>
          </a:prstGeom>
          <a:noFill/>
          <a:ln w="571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917" name="Line 446"/>
          <p:cNvSpPr>
            <a:spLocks noChangeShapeType="1"/>
          </p:cNvSpPr>
          <p:nvPr/>
        </p:nvSpPr>
        <p:spPr bwMode="auto">
          <a:xfrm flipV="1">
            <a:off x="6645275" y="1262063"/>
            <a:ext cx="46038" cy="12700"/>
          </a:xfrm>
          <a:prstGeom prst="line">
            <a:avLst/>
          </a:prstGeom>
          <a:noFill/>
          <a:ln w="571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918" name="Line 447"/>
          <p:cNvSpPr>
            <a:spLocks noChangeShapeType="1"/>
          </p:cNvSpPr>
          <p:nvPr/>
        </p:nvSpPr>
        <p:spPr bwMode="auto">
          <a:xfrm flipV="1">
            <a:off x="6691313" y="1247775"/>
            <a:ext cx="46037" cy="14288"/>
          </a:xfrm>
          <a:prstGeom prst="line">
            <a:avLst/>
          </a:prstGeom>
          <a:noFill/>
          <a:ln w="571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919" name="Line 448"/>
          <p:cNvSpPr>
            <a:spLocks noChangeShapeType="1"/>
          </p:cNvSpPr>
          <p:nvPr/>
        </p:nvSpPr>
        <p:spPr bwMode="auto">
          <a:xfrm flipV="1">
            <a:off x="6737350" y="1233488"/>
            <a:ext cx="38100" cy="14287"/>
          </a:xfrm>
          <a:prstGeom prst="line">
            <a:avLst/>
          </a:prstGeom>
          <a:noFill/>
          <a:ln w="571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920" name="Line 449"/>
          <p:cNvSpPr>
            <a:spLocks noChangeShapeType="1"/>
          </p:cNvSpPr>
          <p:nvPr/>
        </p:nvSpPr>
        <p:spPr bwMode="auto">
          <a:xfrm flipV="1">
            <a:off x="6775450" y="1219200"/>
            <a:ext cx="47625" cy="14288"/>
          </a:xfrm>
          <a:prstGeom prst="line">
            <a:avLst/>
          </a:prstGeom>
          <a:noFill/>
          <a:ln w="571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921" name="Line 450"/>
          <p:cNvSpPr>
            <a:spLocks noChangeShapeType="1"/>
          </p:cNvSpPr>
          <p:nvPr/>
        </p:nvSpPr>
        <p:spPr bwMode="auto">
          <a:xfrm flipV="1">
            <a:off x="6823075" y="1211263"/>
            <a:ext cx="46038" cy="7937"/>
          </a:xfrm>
          <a:prstGeom prst="line">
            <a:avLst/>
          </a:prstGeom>
          <a:noFill/>
          <a:ln w="571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922" name="Line 451"/>
          <p:cNvSpPr>
            <a:spLocks noChangeShapeType="1"/>
          </p:cNvSpPr>
          <p:nvPr/>
        </p:nvSpPr>
        <p:spPr bwMode="auto">
          <a:xfrm flipV="1">
            <a:off x="6869113" y="1198563"/>
            <a:ext cx="46037" cy="12700"/>
          </a:xfrm>
          <a:prstGeom prst="line">
            <a:avLst/>
          </a:prstGeom>
          <a:noFill/>
          <a:ln w="571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923" name="Line 452"/>
          <p:cNvSpPr>
            <a:spLocks noChangeShapeType="1"/>
          </p:cNvSpPr>
          <p:nvPr/>
        </p:nvSpPr>
        <p:spPr bwMode="auto">
          <a:xfrm flipV="1">
            <a:off x="6915150" y="1190625"/>
            <a:ext cx="38100" cy="7938"/>
          </a:xfrm>
          <a:prstGeom prst="line">
            <a:avLst/>
          </a:prstGeom>
          <a:noFill/>
          <a:ln w="571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924" name="Line 453"/>
          <p:cNvSpPr>
            <a:spLocks noChangeShapeType="1"/>
          </p:cNvSpPr>
          <p:nvPr/>
        </p:nvSpPr>
        <p:spPr bwMode="auto">
          <a:xfrm flipV="1">
            <a:off x="6953250" y="1177925"/>
            <a:ext cx="47625" cy="12700"/>
          </a:xfrm>
          <a:prstGeom prst="line">
            <a:avLst/>
          </a:prstGeom>
          <a:noFill/>
          <a:ln w="571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925" name="Line 454"/>
          <p:cNvSpPr>
            <a:spLocks noChangeShapeType="1"/>
          </p:cNvSpPr>
          <p:nvPr/>
        </p:nvSpPr>
        <p:spPr bwMode="auto">
          <a:xfrm flipV="1">
            <a:off x="7000875" y="1169988"/>
            <a:ext cx="46038" cy="7937"/>
          </a:xfrm>
          <a:prstGeom prst="line">
            <a:avLst/>
          </a:prstGeom>
          <a:noFill/>
          <a:ln w="571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926" name="Line 455"/>
          <p:cNvSpPr>
            <a:spLocks noChangeShapeType="1"/>
          </p:cNvSpPr>
          <p:nvPr/>
        </p:nvSpPr>
        <p:spPr bwMode="auto">
          <a:xfrm flipV="1">
            <a:off x="7046913" y="1163638"/>
            <a:ext cx="38100" cy="6350"/>
          </a:xfrm>
          <a:prstGeom prst="line">
            <a:avLst/>
          </a:prstGeom>
          <a:noFill/>
          <a:ln w="571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927" name="Line 456"/>
          <p:cNvSpPr>
            <a:spLocks noChangeShapeType="1"/>
          </p:cNvSpPr>
          <p:nvPr/>
        </p:nvSpPr>
        <p:spPr bwMode="auto">
          <a:xfrm flipV="1">
            <a:off x="7085013" y="1157288"/>
            <a:ext cx="47625" cy="6350"/>
          </a:xfrm>
          <a:prstGeom prst="line">
            <a:avLst/>
          </a:prstGeom>
          <a:noFill/>
          <a:ln w="571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928" name="Line 457"/>
          <p:cNvSpPr>
            <a:spLocks noChangeShapeType="1"/>
          </p:cNvSpPr>
          <p:nvPr/>
        </p:nvSpPr>
        <p:spPr bwMode="auto">
          <a:xfrm flipV="1">
            <a:off x="7132638" y="1149350"/>
            <a:ext cx="46037" cy="7938"/>
          </a:xfrm>
          <a:prstGeom prst="line">
            <a:avLst/>
          </a:prstGeom>
          <a:noFill/>
          <a:ln w="571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929" name="Line 458"/>
          <p:cNvSpPr>
            <a:spLocks noChangeShapeType="1"/>
          </p:cNvSpPr>
          <p:nvPr/>
        </p:nvSpPr>
        <p:spPr bwMode="auto">
          <a:xfrm flipV="1">
            <a:off x="7178675" y="1143000"/>
            <a:ext cx="46038" cy="6350"/>
          </a:xfrm>
          <a:prstGeom prst="line">
            <a:avLst/>
          </a:prstGeom>
          <a:noFill/>
          <a:ln w="571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930" name="Line 459"/>
          <p:cNvSpPr>
            <a:spLocks noChangeShapeType="1"/>
          </p:cNvSpPr>
          <p:nvPr/>
        </p:nvSpPr>
        <p:spPr bwMode="auto">
          <a:xfrm flipV="1">
            <a:off x="7224713" y="1136650"/>
            <a:ext cx="38100" cy="6350"/>
          </a:xfrm>
          <a:prstGeom prst="line">
            <a:avLst/>
          </a:prstGeom>
          <a:noFill/>
          <a:ln w="571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931" name="Line 460"/>
          <p:cNvSpPr>
            <a:spLocks noChangeShapeType="1"/>
          </p:cNvSpPr>
          <p:nvPr/>
        </p:nvSpPr>
        <p:spPr bwMode="auto">
          <a:xfrm>
            <a:off x="7262813" y="1136650"/>
            <a:ext cx="47625" cy="0"/>
          </a:xfrm>
          <a:prstGeom prst="line">
            <a:avLst/>
          </a:prstGeom>
          <a:noFill/>
          <a:ln w="571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932" name="Line 461"/>
          <p:cNvSpPr>
            <a:spLocks noChangeShapeType="1"/>
          </p:cNvSpPr>
          <p:nvPr/>
        </p:nvSpPr>
        <p:spPr bwMode="auto">
          <a:xfrm flipV="1">
            <a:off x="7310438" y="1128713"/>
            <a:ext cx="46037" cy="7937"/>
          </a:xfrm>
          <a:prstGeom prst="line">
            <a:avLst/>
          </a:prstGeom>
          <a:noFill/>
          <a:ln w="571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933" name="Line 462"/>
          <p:cNvSpPr>
            <a:spLocks noChangeShapeType="1"/>
          </p:cNvSpPr>
          <p:nvPr/>
        </p:nvSpPr>
        <p:spPr bwMode="auto">
          <a:xfrm flipV="1">
            <a:off x="7356475" y="1122363"/>
            <a:ext cx="38100" cy="6350"/>
          </a:xfrm>
          <a:prstGeom prst="line">
            <a:avLst/>
          </a:prstGeom>
          <a:noFill/>
          <a:ln w="571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934" name="Line 463"/>
          <p:cNvSpPr>
            <a:spLocks noChangeShapeType="1"/>
          </p:cNvSpPr>
          <p:nvPr/>
        </p:nvSpPr>
        <p:spPr bwMode="auto">
          <a:xfrm>
            <a:off x="7394575" y="1122363"/>
            <a:ext cx="47625" cy="1587"/>
          </a:xfrm>
          <a:prstGeom prst="line">
            <a:avLst/>
          </a:prstGeom>
          <a:noFill/>
          <a:ln w="571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935" name="Line 464"/>
          <p:cNvSpPr>
            <a:spLocks noChangeShapeType="1"/>
          </p:cNvSpPr>
          <p:nvPr/>
        </p:nvSpPr>
        <p:spPr bwMode="auto">
          <a:xfrm flipV="1">
            <a:off x="7442200" y="1116013"/>
            <a:ext cx="46038" cy="6350"/>
          </a:xfrm>
          <a:prstGeom prst="line">
            <a:avLst/>
          </a:prstGeom>
          <a:noFill/>
          <a:ln w="571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936" name="Line 465"/>
          <p:cNvSpPr>
            <a:spLocks noChangeShapeType="1"/>
          </p:cNvSpPr>
          <p:nvPr/>
        </p:nvSpPr>
        <p:spPr bwMode="auto">
          <a:xfrm>
            <a:off x="7488238" y="1116013"/>
            <a:ext cx="47625" cy="0"/>
          </a:xfrm>
          <a:prstGeom prst="line">
            <a:avLst/>
          </a:prstGeom>
          <a:noFill/>
          <a:ln w="571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937" name="Line 466"/>
          <p:cNvSpPr>
            <a:spLocks noChangeShapeType="1"/>
          </p:cNvSpPr>
          <p:nvPr/>
        </p:nvSpPr>
        <p:spPr bwMode="auto">
          <a:xfrm flipV="1">
            <a:off x="7535863" y="1108075"/>
            <a:ext cx="38100" cy="7938"/>
          </a:xfrm>
          <a:prstGeom prst="line">
            <a:avLst/>
          </a:prstGeom>
          <a:noFill/>
          <a:ln w="571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938" name="Line 467"/>
          <p:cNvSpPr>
            <a:spLocks noChangeShapeType="1"/>
          </p:cNvSpPr>
          <p:nvPr/>
        </p:nvSpPr>
        <p:spPr bwMode="auto">
          <a:xfrm>
            <a:off x="7573963" y="1108075"/>
            <a:ext cx="46037" cy="1588"/>
          </a:xfrm>
          <a:prstGeom prst="line">
            <a:avLst/>
          </a:prstGeom>
          <a:noFill/>
          <a:ln w="571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939" name="Line 468"/>
          <p:cNvSpPr>
            <a:spLocks noChangeShapeType="1"/>
          </p:cNvSpPr>
          <p:nvPr/>
        </p:nvSpPr>
        <p:spPr bwMode="auto">
          <a:xfrm>
            <a:off x="7620000" y="1108075"/>
            <a:ext cx="46038" cy="1588"/>
          </a:xfrm>
          <a:prstGeom prst="line">
            <a:avLst/>
          </a:prstGeom>
          <a:noFill/>
          <a:ln w="571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940" name="Line 469"/>
          <p:cNvSpPr>
            <a:spLocks noChangeShapeType="1"/>
          </p:cNvSpPr>
          <p:nvPr/>
        </p:nvSpPr>
        <p:spPr bwMode="auto">
          <a:xfrm flipV="1">
            <a:off x="7666038" y="1101725"/>
            <a:ext cx="47625" cy="6350"/>
          </a:xfrm>
          <a:prstGeom prst="line">
            <a:avLst/>
          </a:prstGeom>
          <a:noFill/>
          <a:ln w="571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941" name="Line 470"/>
          <p:cNvSpPr>
            <a:spLocks noChangeShapeType="1"/>
          </p:cNvSpPr>
          <p:nvPr/>
        </p:nvSpPr>
        <p:spPr bwMode="auto">
          <a:xfrm>
            <a:off x="7713663" y="1101725"/>
            <a:ext cx="38100" cy="1588"/>
          </a:xfrm>
          <a:prstGeom prst="line">
            <a:avLst/>
          </a:prstGeom>
          <a:noFill/>
          <a:ln w="571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942" name="Line 471"/>
          <p:cNvSpPr>
            <a:spLocks noChangeShapeType="1"/>
          </p:cNvSpPr>
          <p:nvPr/>
        </p:nvSpPr>
        <p:spPr bwMode="auto">
          <a:xfrm>
            <a:off x="7751763" y="1101725"/>
            <a:ext cx="46037" cy="1588"/>
          </a:xfrm>
          <a:prstGeom prst="line">
            <a:avLst/>
          </a:prstGeom>
          <a:noFill/>
          <a:ln w="571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943" name="Line 472"/>
          <p:cNvSpPr>
            <a:spLocks noChangeShapeType="1"/>
          </p:cNvSpPr>
          <p:nvPr/>
        </p:nvSpPr>
        <p:spPr bwMode="auto">
          <a:xfrm>
            <a:off x="7797800" y="1101725"/>
            <a:ext cx="47625" cy="1588"/>
          </a:xfrm>
          <a:prstGeom prst="line">
            <a:avLst/>
          </a:prstGeom>
          <a:noFill/>
          <a:ln w="571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944" name="Line 473"/>
          <p:cNvSpPr>
            <a:spLocks noChangeShapeType="1"/>
          </p:cNvSpPr>
          <p:nvPr/>
        </p:nvSpPr>
        <p:spPr bwMode="auto">
          <a:xfrm>
            <a:off x="7845425" y="1101725"/>
            <a:ext cx="38100" cy="1588"/>
          </a:xfrm>
          <a:prstGeom prst="line">
            <a:avLst/>
          </a:prstGeom>
          <a:noFill/>
          <a:ln w="571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945" name="Line 474"/>
          <p:cNvSpPr>
            <a:spLocks noChangeShapeType="1"/>
          </p:cNvSpPr>
          <p:nvPr/>
        </p:nvSpPr>
        <p:spPr bwMode="auto">
          <a:xfrm flipV="1">
            <a:off x="7883525" y="1095375"/>
            <a:ext cx="46038" cy="6350"/>
          </a:xfrm>
          <a:prstGeom prst="line">
            <a:avLst/>
          </a:prstGeom>
          <a:noFill/>
          <a:ln w="571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946" name="Line 475"/>
          <p:cNvSpPr>
            <a:spLocks noChangeShapeType="1"/>
          </p:cNvSpPr>
          <p:nvPr/>
        </p:nvSpPr>
        <p:spPr bwMode="auto">
          <a:xfrm>
            <a:off x="7929563" y="1095375"/>
            <a:ext cx="46037" cy="0"/>
          </a:xfrm>
          <a:prstGeom prst="line">
            <a:avLst/>
          </a:prstGeom>
          <a:noFill/>
          <a:ln w="571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947" name="Line 476"/>
          <p:cNvSpPr>
            <a:spLocks noChangeShapeType="1"/>
          </p:cNvSpPr>
          <p:nvPr/>
        </p:nvSpPr>
        <p:spPr bwMode="auto">
          <a:xfrm>
            <a:off x="7975600" y="1095375"/>
            <a:ext cx="47625" cy="0"/>
          </a:xfrm>
          <a:prstGeom prst="line">
            <a:avLst/>
          </a:prstGeom>
          <a:noFill/>
          <a:ln w="571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948" name="Line 477"/>
          <p:cNvSpPr>
            <a:spLocks noChangeShapeType="1"/>
          </p:cNvSpPr>
          <p:nvPr/>
        </p:nvSpPr>
        <p:spPr bwMode="auto">
          <a:xfrm>
            <a:off x="8023225" y="1095375"/>
            <a:ext cx="38100" cy="0"/>
          </a:xfrm>
          <a:prstGeom prst="line">
            <a:avLst/>
          </a:prstGeom>
          <a:noFill/>
          <a:ln w="571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949" name="Line 478"/>
          <p:cNvSpPr>
            <a:spLocks noChangeShapeType="1"/>
          </p:cNvSpPr>
          <p:nvPr/>
        </p:nvSpPr>
        <p:spPr bwMode="auto">
          <a:xfrm>
            <a:off x="8061325" y="1095375"/>
            <a:ext cx="46038" cy="0"/>
          </a:xfrm>
          <a:prstGeom prst="line">
            <a:avLst/>
          </a:prstGeom>
          <a:noFill/>
          <a:ln w="571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950" name="Line 479"/>
          <p:cNvSpPr>
            <a:spLocks noChangeShapeType="1"/>
          </p:cNvSpPr>
          <p:nvPr/>
        </p:nvSpPr>
        <p:spPr bwMode="auto">
          <a:xfrm>
            <a:off x="8107363" y="1095375"/>
            <a:ext cx="7937" cy="0"/>
          </a:xfrm>
          <a:prstGeom prst="line">
            <a:avLst/>
          </a:prstGeom>
          <a:noFill/>
          <a:ln w="571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0952" name="Rectangle 632"/>
          <p:cNvSpPr>
            <a:spLocks noChangeArrowheads="1"/>
          </p:cNvSpPr>
          <p:nvPr/>
        </p:nvSpPr>
        <p:spPr bwMode="auto">
          <a:xfrm>
            <a:off x="1239838" y="5014913"/>
            <a:ext cx="115887" cy="276225"/>
          </a:xfrm>
          <a:prstGeom prst="rect">
            <a:avLst/>
          </a:prstGeom>
          <a:noFill/>
          <a:ln w="9525">
            <a:noFill/>
            <a:miter lim="800000"/>
            <a:headEnd/>
            <a:tailEnd/>
          </a:ln>
        </p:spPr>
        <p:txBody>
          <a:bodyPr wrap="none" lIns="0" tIns="0" rIns="0" bIns="0">
            <a:spAutoFit/>
          </a:bodyPr>
          <a:lstStyle/>
          <a:p>
            <a:pPr>
              <a:defRPr/>
            </a:pPr>
            <a:r>
              <a:rPr lang="en-US">
                <a:latin typeface="+mn-lt"/>
              </a:rPr>
              <a:t>0</a:t>
            </a:r>
          </a:p>
        </p:txBody>
      </p:sp>
      <p:sp>
        <p:nvSpPr>
          <p:cNvPr id="440953" name="Rectangle 633"/>
          <p:cNvSpPr>
            <a:spLocks noChangeArrowheads="1"/>
          </p:cNvSpPr>
          <p:nvPr/>
        </p:nvSpPr>
        <p:spPr bwMode="auto">
          <a:xfrm>
            <a:off x="1066800" y="4198938"/>
            <a:ext cx="285750" cy="274637"/>
          </a:xfrm>
          <a:prstGeom prst="rect">
            <a:avLst/>
          </a:prstGeom>
          <a:noFill/>
          <a:ln w="9525">
            <a:noFill/>
            <a:miter lim="800000"/>
            <a:headEnd/>
            <a:tailEnd/>
          </a:ln>
        </p:spPr>
        <p:txBody>
          <a:bodyPr wrap="none" lIns="0" tIns="0" rIns="0" bIns="0">
            <a:spAutoFit/>
          </a:bodyPr>
          <a:lstStyle/>
          <a:p>
            <a:pPr>
              <a:defRPr/>
            </a:pPr>
            <a:r>
              <a:rPr lang="en-US">
                <a:latin typeface="+mn-lt"/>
              </a:rPr>
              <a:t>0.2</a:t>
            </a:r>
          </a:p>
        </p:txBody>
      </p:sp>
      <p:sp>
        <p:nvSpPr>
          <p:cNvPr id="440954" name="Rectangle 634"/>
          <p:cNvSpPr>
            <a:spLocks noChangeArrowheads="1"/>
          </p:cNvSpPr>
          <p:nvPr/>
        </p:nvSpPr>
        <p:spPr bwMode="auto">
          <a:xfrm>
            <a:off x="1066800" y="3382963"/>
            <a:ext cx="285750" cy="274637"/>
          </a:xfrm>
          <a:prstGeom prst="rect">
            <a:avLst/>
          </a:prstGeom>
          <a:noFill/>
          <a:ln w="9525">
            <a:noFill/>
            <a:miter lim="800000"/>
            <a:headEnd/>
            <a:tailEnd/>
          </a:ln>
        </p:spPr>
        <p:txBody>
          <a:bodyPr wrap="none" lIns="0" tIns="0" rIns="0" bIns="0">
            <a:spAutoFit/>
          </a:bodyPr>
          <a:lstStyle/>
          <a:p>
            <a:pPr>
              <a:defRPr/>
            </a:pPr>
            <a:r>
              <a:rPr lang="en-US">
                <a:latin typeface="+mn-lt"/>
              </a:rPr>
              <a:t>0.4</a:t>
            </a:r>
          </a:p>
        </p:txBody>
      </p:sp>
      <p:sp>
        <p:nvSpPr>
          <p:cNvPr id="440955" name="Rectangle 635"/>
          <p:cNvSpPr>
            <a:spLocks noChangeArrowheads="1"/>
          </p:cNvSpPr>
          <p:nvPr/>
        </p:nvSpPr>
        <p:spPr bwMode="auto">
          <a:xfrm>
            <a:off x="1066800" y="2560638"/>
            <a:ext cx="285750" cy="274637"/>
          </a:xfrm>
          <a:prstGeom prst="rect">
            <a:avLst/>
          </a:prstGeom>
          <a:noFill/>
          <a:ln w="9525">
            <a:noFill/>
            <a:miter lim="800000"/>
            <a:headEnd/>
            <a:tailEnd/>
          </a:ln>
        </p:spPr>
        <p:txBody>
          <a:bodyPr wrap="none" lIns="0" tIns="0" rIns="0" bIns="0">
            <a:spAutoFit/>
          </a:bodyPr>
          <a:lstStyle/>
          <a:p>
            <a:pPr>
              <a:defRPr/>
            </a:pPr>
            <a:r>
              <a:rPr lang="en-US">
                <a:latin typeface="+mn-lt"/>
              </a:rPr>
              <a:t>0.6</a:t>
            </a:r>
          </a:p>
        </p:txBody>
      </p:sp>
      <p:sp>
        <p:nvSpPr>
          <p:cNvPr id="440956" name="Rectangle 636"/>
          <p:cNvSpPr>
            <a:spLocks noChangeArrowheads="1"/>
          </p:cNvSpPr>
          <p:nvPr/>
        </p:nvSpPr>
        <p:spPr bwMode="auto">
          <a:xfrm>
            <a:off x="1066800" y="1744663"/>
            <a:ext cx="285750" cy="274637"/>
          </a:xfrm>
          <a:prstGeom prst="rect">
            <a:avLst/>
          </a:prstGeom>
          <a:noFill/>
          <a:ln w="9525">
            <a:noFill/>
            <a:miter lim="800000"/>
            <a:headEnd/>
            <a:tailEnd/>
          </a:ln>
        </p:spPr>
        <p:txBody>
          <a:bodyPr wrap="none" lIns="0" tIns="0" rIns="0" bIns="0">
            <a:spAutoFit/>
          </a:bodyPr>
          <a:lstStyle/>
          <a:p>
            <a:pPr>
              <a:defRPr/>
            </a:pPr>
            <a:r>
              <a:rPr lang="en-US">
                <a:latin typeface="+mn-lt"/>
              </a:rPr>
              <a:t>0.8</a:t>
            </a:r>
          </a:p>
        </p:txBody>
      </p:sp>
      <p:sp>
        <p:nvSpPr>
          <p:cNvPr id="440957" name="Rectangle 637"/>
          <p:cNvSpPr>
            <a:spLocks noChangeArrowheads="1"/>
          </p:cNvSpPr>
          <p:nvPr/>
        </p:nvSpPr>
        <p:spPr bwMode="auto">
          <a:xfrm>
            <a:off x="1239838" y="928688"/>
            <a:ext cx="115887" cy="276225"/>
          </a:xfrm>
          <a:prstGeom prst="rect">
            <a:avLst/>
          </a:prstGeom>
          <a:noFill/>
          <a:ln w="9525">
            <a:noFill/>
            <a:miter lim="800000"/>
            <a:headEnd/>
            <a:tailEnd/>
          </a:ln>
        </p:spPr>
        <p:txBody>
          <a:bodyPr wrap="none" lIns="0" tIns="0" rIns="0" bIns="0">
            <a:spAutoFit/>
          </a:bodyPr>
          <a:lstStyle/>
          <a:p>
            <a:pPr>
              <a:defRPr/>
            </a:pPr>
            <a:r>
              <a:rPr lang="en-US">
                <a:latin typeface="+mn-lt"/>
              </a:rPr>
              <a:t>1</a:t>
            </a:r>
          </a:p>
        </p:txBody>
      </p:sp>
      <p:sp>
        <p:nvSpPr>
          <p:cNvPr id="440958" name="Rectangle 638"/>
          <p:cNvSpPr>
            <a:spLocks noChangeArrowheads="1"/>
          </p:cNvSpPr>
          <p:nvPr/>
        </p:nvSpPr>
        <p:spPr bwMode="auto">
          <a:xfrm>
            <a:off x="1347788" y="5348288"/>
            <a:ext cx="304800" cy="274637"/>
          </a:xfrm>
          <a:prstGeom prst="rect">
            <a:avLst/>
          </a:prstGeom>
          <a:noFill/>
          <a:ln w="9525">
            <a:noFill/>
            <a:miter lim="800000"/>
            <a:headEnd/>
            <a:tailEnd/>
          </a:ln>
        </p:spPr>
        <p:txBody>
          <a:bodyPr wrap="none" lIns="0" tIns="0" rIns="0" bIns="0">
            <a:spAutoFit/>
          </a:bodyPr>
          <a:lstStyle/>
          <a:p>
            <a:pPr>
              <a:defRPr/>
            </a:pPr>
            <a:r>
              <a:rPr lang="en-US">
                <a:latin typeface="+mn-lt"/>
              </a:rPr>
              <a:t>-15</a:t>
            </a:r>
          </a:p>
        </p:txBody>
      </p:sp>
      <p:sp>
        <p:nvSpPr>
          <p:cNvPr id="440959" name="Rectangle 639"/>
          <p:cNvSpPr>
            <a:spLocks noChangeArrowheads="1"/>
          </p:cNvSpPr>
          <p:nvPr/>
        </p:nvSpPr>
        <p:spPr bwMode="auto">
          <a:xfrm>
            <a:off x="2454275" y="5348288"/>
            <a:ext cx="304800" cy="274637"/>
          </a:xfrm>
          <a:prstGeom prst="rect">
            <a:avLst/>
          </a:prstGeom>
          <a:noFill/>
          <a:ln w="9525">
            <a:noFill/>
            <a:miter lim="800000"/>
            <a:headEnd/>
            <a:tailEnd/>
          </a:ln>
        </p:spPr>
        <p:txBody>
          <a:bodyPr wrap="none" lIns="0" tIns="0" rIns="0" bIns="0">
            <a:spAutoFit/>
          </a:bodyPr>
          <a:lstStyle/>
          <a:p>
            <a:pPr>
              <a:defRPr/>
            </a:pPr>
            <a:r>
              <a:rPr lang="en-US">
                <a:latin typeface="+mn-lt"/>
              </a:rPr>
              <a:t>-10</a:t>
            </a:r>
          </a:p>
        </p:txBody>
      </p:sp>
      <p:sp>
        <p:nvSpPr>
          <p:cNvPr id="440960" name="Rectangle 640"/>
          <p:cNvSpPr>
            <a:spLocks noChangeArrowheads="1"/>
          </p:cNvSpPr>
          <p:nvPr/>
        </p:nvSpPr>
        <p:spPr bwMode="auto">
          <a:xfrm>
            <a:off x="3624263" y="5348288"/>
            <a:ext cx="192087" cy="276225"/>
          </a:xfrm>
          <a:prstGeom prst="rect">
            <a:avLst/>
          </a:prstGeom>
          <a:noFill/>
          <a:ln w="9525">
            <a:noFill/>
            <a:miter lim="800000"/>
            <a:headEnd/>
            <a:tailEnd/>
          </a:ln>
        </p:spPr>
        <p:txBody>
          <a:bodyPr wrap="none" lIns="0" tIns="0" rIns="0" bIns="0">
            <a:spAutoFit/>
          </a:bodyPr>
          <a:lstStyle/>
          <a:p>
            <a:pPr>
              <a:defRPr/>
            </a:pPr>
            <a:r>
              <a:rPr lang="en-US">
                <a:latin typeface="+mn-lt"/>
              </a:rPr>
              <a:t>-5</a:t>
            </a:r>
          </a:p>
        </p:txBody>
      </p:sp>
      <p:sp>
        <p:nvSpPr>
          <p:cNvPr id="440961" name="Rectangle 641"/>
          <p:cNvSpPr>
            <a:spLocks noChangeArrowheads="1"/>
          </p:cNvSpPr>
          <p:nvPr/>
        </p:nvSpPr>
        <p:spPr bwMode="auto">
          <a:xfrm>
            <a:off x="4770438" y="5348288"/>
            <a:ext cx="115887" cy="276225"/>
          </a:xfrm>
          <a:prstGeom prst="rect">
            <a:avLst/>
          </a:prstGeom>
          <a:noFill/>
          <a:ln w="9525">
            <a:noFill/>
            <a:miter lim="800000"/>
            <a:headEnd/>
            <a:tailEnd/>
          </a:ln>
        </p:spPr>
        <p:txBody>
          <a:bodyPr wrap="none" lIns="0" tIns="0" rIns="0" bIns="0">
            <a:spAutoFit/>
          </a:bodyPr>
          <a:lstStyle/>
          <a:p>
            <a:pPr>
              <a:defRPr/>
            </a:pPr>
            <a:r>
              <a:rPr lang="en-US">
                <a:latin typeface="+mn-lt"/>
              </a:rPr>
              <a:t>0</a:t>
            </a:r>
          </a:p>
        </p:txBody>
      </p:sp>
      <p:sp>
        <p:nvSpPr>
          <p:cNvPr id="440962" name="Rectangle 642"/>
          <p:cNvSpPr>
            <a:spLocks noChangeArrowheads="1"/>
          </p:cNvSpPr>
          <p:nvPr/>
        </p:nvSpPr>
        <p:spPr bwMode="auto">
          <a:xfrm>
            <a:off x="5876925" y="5348288"/>
            <a:ext cx="115888" cy="276225"/>
          </a:xfrm>
          <a:prstGeom prst="rect">
            <a:avLst/>
          </a:prstGeom>
          <a:noFill/>
          <a:ln w="9525">
            <a:noFill/>
            <a:miter lim="800000"/>
            <a:headEnd/>
            <a:tailEnd/>
          </a:ln>
        </p:spPr>
        <p:txBody>
          <a:bodyPr wrap="none" lIns="0" tIns="0" rIns="0" bIns="0">
            <a:spAutoFit/>
          </a:bodyPr>
          <a:lstStyle/>
          <a:p>
            <a:pPr>
              <a:defRPr/>
            </a:pPr>
            <a:r>
              <a:rPr lang="en-US">
                <a:latin typeface="+mn-lt"/>
              </a:rPr>
              <a:t>5</a:t>
            </a:r>
          </a:p>
        </p:txBody>
      </p:sp>
      <p:sp>
        <p:nvSpPr>
          <p:cNvPr id="440963" name="Rectangle 643"/>
          <p:cNvSpPr>
            <a:spLocks noChangeArrowheads="1"/>
          </p:cNvSpPr>
          <p:nvPr/>
        </p:nvSpPr>
        <p:spPr bwMode="auto">
          <a:xfrm>
            <a:off x="6919913" y="5348288"/>
            <a:ext cx="230187" cy="276225"/>
          </a:xfrm>
          <a:prstGeom prst="rect">
            <a:avLst/>
          </a:prstGeom>
          <a:noFill/>
          <a:ln w="9525">
            <a:noFill/>
            <a:miter lim="800000"/>
            <a:headEnd/>
            <a:tailEnd/>
          </a:ln>
        </p:spPr>
        <p:txBody>
          <a:bodyPr wrap="none" lIns="0" tIns="0" rIns="0" bIns="0">
            <a:spAutoFit/>
          </a:bodyPr>
          <a:lstStyle/>
          <a:p>
            <a:pPr>
              <a:defRPr/>
            </a:pPr>
            <a:r>
              <a:rPr lang="en-US">
                <a:latin typeface="+mn-lt"/>
              </a:rPr>
              <a:t>10</a:t>
            </a:r>
          </a:p>
        </p:txBody>
      </p:sp>
      <p:sp>
        <p:nvSpPr>
          <p:cNvPr id="440964" name="Rectangle 644"/>
          <p:cNvSpPr>
            <a:spLocks noChangeArrowheads="1"/>
          </p:cNvSpPr>
          <p:nvPr/>
        </p:nvSpPr>
        <p:spPr bwMode="auto">
          <a:xfrm>
            <a:off x="8026400" y="5348288"/>
            <a:ext cx="230188" cy="276225"/>
          </a:xfrm>
          <a:prstGeom prst="rect">
            <a:avLst/>
          </a:prstGeom>
          <a:noFill/>
          <a:ln w="9525">
            <a:noFill/>
            <a:miter lim="800000"/>
            <a:headEnd/>
            <a:tailEnd/>
          </a:ln>
        </p:spPr>
        <p:txBody>
          <a:bodyPr wrap="none" lIns="0" tIns="0" rIns="0" bIns="0">
            <a:spAutoFit/>
          </a:bodyPr>
          <a:lstStyle/>
          <a:p>
            <a:pPr>
              <a:defRPr/>
            </a:pPr>
            <a:r>
              <a:rPr lang="en-US">
                <a:latin typeface="+mn-lt"/>
              </a:rPr>
              <a:t>15</a:t>
            </a:r>
          </a:p>
        </p:txBody>
      </p:sp>
      <p:sp>
        <p:nvSpPr>
          <p:cNvPr id="440971" name="Text Box 651"/>
          <p:cNvSpPr txBox="1">
            <a:spLocks noChangeArrowheads="1"/>
          </p:cNvSpPr>
          <p:nvPr/>
        </p:nvSpPr>
        <p:spPr bwMode="auto">
          <a:xfrm rot="-5400000">
            <a:off x="-1136650" y="2878138"/>
            <a:ext cx="3487738" cy="519112"/>
          </a:xfrm>
          <a:prstGeom prst="rect">
            <a:avLst/>
          </a:prstGeom>
          <a:noFill/>
          <a:ln w="38100">
            <a:noFill/>
            <a:miter lim="800000"/>
            <a:headEnd/>
            <a:tailEnd/>
          </a:ln>
        </p:spPr>
        <p:txBody>
          <a:bodyPr wrap="none">
            <a:spAutoFit/>
          </a:bodyPr>
          <a:lstStyle/>
          <a:p>
            <a:pPr>
              <a:defRPr/>
            </a:pPr>
            <a:r>
              <a:rPr lang="en-US" sz="2800" dirty="0">
                <a:latin typeface="+mn-lt"/>
              </a:rPr>
              <a:t>Cumulative probability</a:t>
            </a:r>
          </a:p>
        </p:txBody>
      </p:sp>
      <p:sp>
        <p:nvSpPr>
          <p:cNvPr id="440972" name="Text Box 652"/>
          <p:cNvSpPr txBox="1">
            <a:spLocks noChangeArrowheads="1"/>
          </p:cNvSpPr>
          <p:nvPr/>
        </p:nvSpPr>
        <p:spPr bwMode="auto">
          <a:xfrm>
            <a:off x="4648200" y="5576888"/>
            <a:ext cx="323850" cy="366712"/>
          </a:xfrm>
          <a:prstGeom prst="rect">
            <a:avLst/>
          </a:prstGeom>
          <a:noFill/>
          <a:ln w="38100">
            <a:noFill/>
            <a:miter lim="800000"/>
            <a:headEnd/>
            <a:tailEnd/>
          </a:ln>
        </p:spPr>
        <p:txBody>
          <a:bodyPr wrap="none">
            <a:spAutoFit/>
          </a:bodyPr>
          <a:lstStyle/>
          <a:p>
            <a:pPr>
              <a:defRPr/>
            </a:pPr>
            <a:r>
              <a:rPr lang="en-US" i="1">
                <a:latin typeface="+mn-lt"/>
              </a:rPr>
              <a:t>X</a:t>
            </a:r>
          </a:p>
        </p:txBody>
      </p:sp>
      <p:sp>
        <p:nvSpPr>
          <p:cNvPr id="655" name="Text Box 584"/>
          <p:cNvSpPr txBox="1">
            <a:spLocks noChangeArrowheads="1"/>
          </p:cNvSpPr>
          <p:nvPr/>
        </p:nvSpPr>
        <p:spPr bwMode="auto">
          <a:xfrm>
            <a:off x="9144000" y="914400"/>
            <a:ext cx="1882775" cy="369888"/>
          </a:xfrm>
          <a:prstGeom prst="rect">
            <a:avLst/>
          </a:prstGeom>
          <a:noFill/>
          <a:ln w="38100">
            <a:noFill/>
            <a:miter lim="800000"/>
            <a:headEnd/>
            <a:tailEnd/>
          </a:ln>
        </p:spPr>
        <p:txBody>
          <a:bodyPr wrap="none">
            <a:spAutoFit/>
          </a:bodyPr>
          <a:lstStyle/>
          <a:p>
            <a:pPr>
              <a:defRPr/>
            </a:pPr>
            <a:r>
              <a:rPr lang="en-US" dirty="0">
                <a:latin typeface="+mn-lt"/>
              </a:rPr>
              <a:t>P</a:t>
            </a:r>
            <a:r>
              <a:rPr lang="en-US" i="1" dirty="0">
                <a:latin typeface="+mn-lt"/>
              </a:rPr>
              <a:t>(</a:t>
            </a:r>
            <a:r>
              <a:rPr lang="en-US" i="1" dirty="0" err="1">
                <a:latin typeface="+mn-lt"/>
              </a:rPr>
              <a:t>f</a:t>
            </a:r>
            <a:r>
              <a:rPr lang="en-US" baseline="-25000" dirty="0" err="1">
                <a:latin typeface="+mn-lt"/>
              </a:rPr>
              <a:t>Plus</a:t>
            </a:r>
            <a:r>
              <a:rPr lang="en-US" dirty="0">
                <a:latin typeface="+mn-lt"/>
              </a:rPr>
              <a:t>) = 2P(</a:t>
            </a:r>
            <a:r>
              <a:rPr lang="en-US" i="1" dirty="0" err="1">
                <a:latin typeface="+mn-lt"/>
              </a:rPr>
              <a:t>f</a:t>
            </a:r>
            <a:r>
              <a:rPr lang="en-US" baseline="-25000" dirty="0" err="1">
                <a:latin typeface="+mn-lt"/>
                <a:sym typeface="Symbol" pitchFamily="18" charset="2"/>
              </a:rPr>
              <a:t>Times</a:t>
            </a:r>
            <a:r>
              <a:rPr lang="en-US" dirty="0">
                <a:latin typeface="+mn-lt"/>
                <a:sym typeface="Symbol" pitchFamily="18" charset="2"/>
              </a:rPr>
              <a:t>)</a:t>
            </a:r>
            <a:endParaRPr lang="en-US" dirty="0">
              <a:latin typeface="+mn-lt"/>
            </a:endParaRPr>
          </a:p>
        </p:txBody>
      </p:sp>
      <p:sp>
        <p:nvSpPr>
          <p:cNvPr id="280967" name="WordArt 658"/>
          <p:cNvSpPr>
            <a:spLocks noChangeArrowheads="1" noChangeShapeType="1" noTextEdit="1"/>
          </p:cNvSpPr>
          <p:nvPr/>
        </p:nvSpPr>
        <p:spPr bwMode="auto">
          <a:xfrm rot="-1231814">
            <a:off x="3962400" y="2605088"/>
            <a:ext cx="1066800" cy="1077912"/>
          </a:xfrm>
          <a:prstGeom prst="rect">
            <a:avLst/>
          </a:prstGeom>
        </p:spPr>
        <p:txBody>
          <a:bodyPr wrap="none" fromWordArt="1">
            <a:prstTxWarp prst="textSlantUp">
              <a:avLst>
                <a:gd name="adj" fmla="val 68630"/>
              </a:avLst>
            </a:prstTxWarp>
          </a:bodyPr>
          <a:lstStyle/>
          <a:p>
            <a:pPr algn="ctr"/>
            <a:r>
              <a:rPr lang="en-US" sz="3600" kern="10">
                <a:ln w="9525">
                  <a:solidFill>
                    <a:srgbClr val="000000"/>
                  </a:solidFill>
                  <a:round/>
                  <a:headEnd/>
                  <a:tailEnd/>
                </a:ln>
                <a:solidFill>
                  <a:srgbClr val="000000"/>
                </a:solidFill>
                <a:latin typeface="Times New Roman" panose="02020603050405020304" pitchFamily="18" charset="0"/>
                <a:cs typeface="Times New Roman" panose="02020603050405020304" pitchFamily="18" charset="0"/>
              </a:rPr>
              <a:t>Times</a:t>
            </a:r>
          </a:p>
        </p:txBody>
      </p:sp>
      <p:sp>
        <p:nvSpPr>
          <p:cNvPr id="280968" name="WordArt 659"/>
          <p:cNvSpPr>
            <a:spLocks noChangeArrowheads="1" noChangeShapeType="1" noTextEdit="1"/>
          </p:cNvSpPr>
          <p:nvPr/>
        </p:nvSpPr>
        <p:spPr bwMode="auto">
          <a:xfrm rot="-2551511">
            <a:off x="5029200" y="3519488"/>
            <a:ext cx="990600" cy="923925"/>
          </a:xfrm>
          <a:prstGeom prst="rect">
            <a:avLst/>
          </a:prstGeom>
        </p:spPr>
        <p:txBody>
          <a:bodyPr wrap="none" fromWordArt="1">
            <a:prstTxWarp prst="textSlantUp">
              <a:avLst>
                <a:gd name="adj" fmla="val 71431"/>
              </a:avLst>
            </a:prstTxWarp>
          </a:bodyPr>
          <a:lstStyle/>
          <a:p>
            <a:pPr algn="ctr"/>
            <a:r>
              <a:rPr lang="en-US" sz="3600" kern="10">
                <a:ln w="9525">
                  <a:solidFill>
                    <a:srgbClr val="000000"/>
                  </a:solidFill>
                  <a:round/>
                  <a:headEnd/>
                  <a:tailEnd/>
                </a:ln>
                <a:solidFill>
                  <a:srgbClr val="000000"/>
                </a:solidFill>
                <a:latin typeface="Times New Roman" panose="02020603050405020304" pitchFamily="18" charset="0"/>
                <a:cs typeface="Times New Roman" panose="02020603050405020304" pitchFamily="18" charset="0"/>
              </a:rPr>
              <a:t>Plus</a:t>
            </a:r>
          </a:p>
        </p:txBody>
      </p:sp>
    </p:spTree>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298" name="Rectangle 2"/>
          <p:cNvSpPr>
            <a:spLocks noGrp="1" noChangeArrowheads="1"/>
          </p:cNvSpPr>
          <p:nvPr>
            <p:ph type="title"/>
          </p:nvPr>
        </p:nvSpPr>
        <p:spPr/>
        <p:txBody>
          <a:bodyPr/>
          <a:lstStyle/>
          <a:p>
            <a:pPr eaLnBrk="1" hangingPunct="1"/>
            <a:r>
              <a:rPr lang="en-US" altLang="en-US"/>
              <a:t>Outline</a:t>
            </a:r>
          </a:p>
        </p:txBody>
      </p:sp>
      <p:sp>
        <p:nvSpPr>
          <p:cNvPr id="55299" name="Rectangle 3"/>
          <p:cNvSpPr>
            <a:spLocks noGrp="1" noChangeArrowheads="1"/>
          </p:cNvSpPr>
          <p:nvPr>
            <p:ph type="body" idx="1"/>
          </p:nvPr>
        </p:nvSpPr>
        <p:spPr>
          <a:xfrm>
            <a:off x="762000" y="1600200"/>
            <a:ext cx="5029200" cy="5410200"/>
          </a:xfrm>
        </p:spPr>
        <p:txBody>
          <a:bodyPr/>
          <a:lstStyle/>
          <a:p>
            <a:pPr eaLnBrk="1" hangingPunct="1">
              <a:lnSpc>
                <a:spcPts val="2300"/>
              </a:lnSpc>
            </a:pPr>
            <a:r>
              <a:rPr lang="en-US" altLang="en-US" sz="2600" dirty="0"/>
              <a:t>Getting started in R</a:t>
            </a:r>
          </a:p>
          <a:p>
            <a:pPr eaLnBrk="1" hangingPunct="1">
              <a:lnSpc>
                <a:spcPts val="2300"/>
              </a:lnSpc>
            </a:pPr>
            <a:r>
              <a:rPr lang="en-US" altLang="en-US" sz="2600" dirty="0"/>
              <a:t>Monte Carlo simulation</a:t>
            </a:r>
          </a:p>
          <a:p>
            <a:pPr eaLnBrk="1" hangingPunct="1">
              <a:lnSpc>
                <a:spcPts val="2300"/>
              </a:lnSpc>
            </a:pPr>
            <a:r>
              <a:rPr lang="en-US" altLang="en-US" sz="2600" dirty="0"/>
              <a:t>Probability bounds analysis</a:t>
            </a:r>
          </a:p>
          <a:p>
            <a:pPr eaLnBrk="1" hangingPunct="1">
              <a:lnSpc>
                <a:spcPts val="2300"/>
              </a:lnSpc>
            </a:pPr>
            <a:r>
              <a:rPr lang="en-US" altLang="en-US" sz="2600" dirty="0"/>
              <a:t>Psychometry of uncertainty</a:t>
            </a:r>
          </a:p>
          <a:p>
            <a:pPr eaLnBrk="1" hangingPunct="1">
              <a:lnSpc>
                <a:spcPts val="2300"/>
              </a:lnSpc>
            </a:pPr>
            <a:r>
              <a:rPr lang="en-US" altLang="en-US" sz="2600" dirty="0"/>
              <a:t>Correlations and dependencies</a:t>
            </a:r>
          </a:p>
          <a:p>
            <a:pPr eaLnBrk="1" hangingPunct="1">
              <a:lnSpc>
                <a:spcPts val="2300"/>
              </a:lnSpc>
            </a:pPr>
            <a:r>
              <a:rPr lang="en-US" altLang="en-US" sz="2600" dirty="0"/>
              <a:t>Model uncertainty</a:t>
            </a:r>
          </a:p>
          <a:p>
            <a:pPr eaLnBrk="1" hangingPunct="1">
              <a:lnSpc>
                <a:spcPts val="2300"/>
              </a:lnSpc>
            </a:pPr>
            <a:r>
              <a:rPr lang="en-US" altLang="en-US" sz="2600" dirty="0"/>
              <a:t>Sensitivity analysis</a:t>
            </a:r>
          </a:p>
          <a:p>
            <a:pPr eaLnBrk="1" hangingPunct="1">
              <a:lnSpc>
                <a:spcPts val="2300"/>
              </a:lnSpc>
            </a:pPr>
            <a:r>
              <a:rPr lang="en-US" altLang="en-US" sz="2600" dirty="0" err="1"/>
              <a:t>Backcalculation</a:t>
            </a:r>
            <a:endParaRPr lang="en-US" altLang="en-US" sz="2600" dirty="0"/>
          </a:p>
          <a:p>
            <a:pPr eaLnBrk="1" hangingPunct="1">
              <a:lnSpc>
                <a:spcPts val="2300"/>
              </a:lnSpc>
            </a:pPr>
            <a:r>
              <a:rPr lang="en-US" altLang="en-US" sz="2600" dirty="0"/>
              <a:t>Interval statistics</a:t>
            </a:r>
          </a:p>
          <a:p>
            <a:pPr eaLnBrk="1" hangingPunct="1">
              <a:lnSpc>
                <a:spcPts val="2300"/>
              </a:lnSpc>
            </a:pPr>
            <a:r>
              <a:rPr lang="en-US" altLang="en-US" sz="2600" dirty="0"/>
              <a:t>Computing with confidence</a:t>
            </a:r>
          </a:p>
          <a:p>
            <a:pPr eaLnBrk="1" hangingPunct="1">
              <a:lnSpc>
                <a:spcPts val="2300"/>
              </a:lnSpc>
            </a:pPr>
            <a:r>
              <a:rPr lang="en-US" altLang="en-US" sz="2600" dirty="0"/>
              <a:t>Fermi estimates</a:t>
            </a:r>
          </a:p>
          <a:p>
            <a:pPr eaLnBrk="1" hangingPunct="1">
              <a:lnSpc>
                <a:spcPts val="2300"/>
              </a:lnSpc>
            </a:pPr>
            <a:r>
              <a:rPr lang="en-US" altLang="en-US" sz="2600" dirty="0"/>
              <a:t>Imprecise probabilities</a:t>
            </a:r>
          </a:p>
          <a:p>
            <a:pPr eaLnBrk="1" hangingPunct="1">
              <a:lnSpc>
                <a:spcPts val="2300"/>
              </a:lnSpc>
            </a:pPr>
            <a:r>
              <a:rPr lang="en-US" altLang="en-US" sz="2600" dirty="0"/>
              <a:t>Case studies</a:t>
            </a:r>
          </a:p>
          <a:p>
            <a:pPr eaLnBrk="1" hangingPunct="1">
              <a:lnSpc>
                <a:spcPts val="2300"/>
              </a:lnSpc>
            </a:pPr>
            <a:r>
              <a:rPr lang="en-US" altLang="en-US" sz="2600" dirty="0"/>
              <a:t>Conclusions</a:t>
            </a:r>
          </a:p>
          <a:p>
            <a:pPr eaLnBrk="1" hangingPunct="1">
              <a:lnSpc>
                <a:spcPts val="2300"/>
              </a:lnSpc>
            </a:pPr>
            <a:endParaRPr lang="en-US" altLang="en-US" sz="2600" dirty="0"/>
          </a:p>
          <a:p>
            <a:pPr eaLnBrk="1" hangingPunct="1">
              <a:lnSpc>
                <a:spcPts val="2300"/>
              </a:lnSpc>
            </a:pPr>
            <a:endParaRPr lang="en-US" altLang="en-US" sz="2600" dirty="0"/>
          </a:p>
        </p:txBody>
      </p:sp>
    </p:spTree>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6738" name="Rectangle 2"/>
          <p:cNvSpPr>
            <a:spLocks noGrp="1" noChangeArrowheads="1"/>
          </p:cNvSpPr>
          <p:nvPr>
            <p:ph type="title"/>
          </p:nvPr>
        </p:nvSpPr>
        <p:spPr>
          <a:xfrm>
            <a:off x="457200" y="609600"/>
            <a:ext cx="8686800" cy="1143000"/>
          </a:xfrm>
        </p:spPr>
        <p:txBody>
          <a:bodyPr/>
          <a:lstStyle/>
          <a:p>
            <a:pPr eaLnBrk="1" hangingPunct="1">
              <a:defRPr/>
            </a:pPr>
            <a:r>
              <a:rPr lang="en-US"/>
              <a:t>Sampling continuous distributions</a:t>
            </a:r>
          </a:p>
        </p:txBody>
      </p:sp>
      <p:graphicFrame>
        <p:nvGraphicFramePr>
          <p:cNvPr id="1026" name="Object 3"/>
          <p:cNvGraphicFramePr>
            <a:graphicFrameLocks noChangeAspect="1"/>
          </p:cNvGraphicFramePr>
          <p:nvPr/>
        </p:nvGraphicFramePr>
        <p:xfrm>
          <a:off x="685800" y="2057400"/>
          <a:ext cx="8001000" cy="4179888"/>
        </p:xfrm>
        <a:graphic>
          <a:graphicData uri="http://schemas.openxmlformats.org/presentationml/2006/ole">
            <mc:AlternateContent xmlns:mc="http://schemas.openxmlformats.org/markup-compatibility/2006">
              <mc:Choice xmlns:v="urn:schemas-microsoft-com:vml" Requires="v">
                <p:oleObj spid="_x0000_s52312" name="Drawing" r:id="rId4" imgW="2260800" imgH="1180800" progId="FLW3Drawing">
                  <p:embed/>
                </p:oleObj>
              </mc:Choice>
              <mc:Fallback>
                <p:oleObj name="Drawing" r:id="rId4" imgW="2260800" imgH="1180800" progId="FLW3Drawing">
                  <p:embed/>
                  <p:pic>
                    <p:nvPicPr>
                      <p:cNvPr id="0" name=""/>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685800" y="2057400"/>
                        <a:ext cx="8001000" cy="41798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Tree>
    <p:extLst>
      <p:ext uri="{BB962C8B-B14F-4D97-AF65-F5344CB8AC3E}">
        <p14:creationId xmlns:p14="http://schemas.microsoft.com/office/powerpoint/2010/main" val="514843741"/>
      </p:ext>
    </p:extLst>
  </p:cSld>
  <p:clrMapOvr>
    <a:masterClrMapping/>
  </p:clrMapOvr>
</p:sld>
</file>

<file path=ppt/slides/slide3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0322" name="Freeform 2"/>
          <p:cNvSpPr>
            <a:spLocks/>
          </p:cNvSpPr>
          <p:nvPr/>
        </p:nvSpPr>
        <p:spPr bwMode="auto">
          <a:xfrm>
            <a:off x="2193925" y="1081088"/>
            <a:ext cx="5303838" cy="4076700"/>
          </a:xfrm>
          <a:custGeom>
            <a:avLst/>
            <a:gdLst>
              <a:gd name="T0" fmla="*/ 40 w 3341"/>
              <a:gd name="T1" fmla="*/ 2555 h 2568"/>
              <a:gd name="T2" fmla="*/ 133 w 3341"/>
              <a:gd name="T3" fmla="*/ 2544 h 2568"/>
              <a:gd name="T4" fmla="*/ 413 w 3341"/>
              <a:gd name="T5" fmla="*/ 2496 h 2568"/>
              <a:gd name="T6" fmla="*/ 623 w 3341"/>
              <a:gd name="T7" fmla="*/ 2406 h 2568"/>
              <a:gd name="T8" fmla="*/ 835 w 3341"/>
              <a:gd name="T9" fmla="*/ 2286 h 2568"/>
              <a:gd name="T10" fmla="*/ 1133 w 3341"/>
              <a:gd name="T11" fmla="*/ 2016 h 2568"/>
              <a:gd name="T12" fmla="*/ 1396 w 3341"/>
              <a:gd name="T13" fmla="*/ 1674 h 2568"/>
              <a:gd name="T14" fmla="*/ 1579 w 3341"/>
              <a:gd name="T15" fmla="*/ 1410 h 2568"/>
              <a:gd name="T16" fmla="*/ 1822 w 3341"/>
              <a:gd name="T17" fmla="*/ 1014 h 2568"/>
              <a:gd name="T18" fmla="*/ 2030 w 3341"/>
              <a:gd name="T19" fmla="*/ 748 h 2568"/>
              <a:gd name="T20" fmla="*/ 2224 w 3341"/>
              <a:gd name="T21" fmla="*/ 546 h 2568"/>
              <a:gd name="T22" fmla="*/ 2431 w 3341"/>
              <a:gd name="T23" fmla="*/ 353 h 2568"/>
              <a:gd name="T24" fmla="*/ 2584 w 3341"/>
              <a:gd name="T25" fmla="*/ 249 h 2568"/>
              <a:gd name="T26" fmla="*/ 2633 w 3341"/>
              <a:gd name="T27" fmla="*/ 185 h 2568"/>
              <a:gd name="T28" fmla="*/ 2714 w 3341"/>
              <a:gd name="T29" fmla="*/ 92 h 2568"/>
              <a:gd name="T30" fmla="*/ 2800 w 3341"/>
              <a:gd name="T31" fmla="*/ 39 h 2568"/>
              <a:gd name="T32" fmla="*/ 2954 w 3341"/>
              <a:gd name="T33" fmla="*/ 15 h 2568"/>
              <a:gd name="T34" fmla="*/ 3341 w 3341"/>
              <a:gd name="T35" fmla="*/ 0 h 2568"/>
              <a:gd name="T36" fmla="*/ 2971 w 3341"/>
              <a:gd name="T37" fmla="*/ 75 h 2568"/>
              <a:gd name="T38" fmla="*/ 2770 w 3341"/>
              <a:gd name="T39" fmla="*/ 135 h 2568"/>
              <a:gd name="T40" fmla="*/ 2636 w 3341"/>
              <a:gd name="T41" fmla="*/ 197 h 2568"/>
              <a:gd name="T42" fmla="*/ 2600 w 3341"/>
              <a:gd name="T43" fmla="*/ 252 h 2568"/>
              <a:gd name="T44" fmla="*/ 2570 w 3341"/>
              <a:gd name="T45" fmla="*/ 333 h 2568"/>
              <a:gd name="T46" fmla="*/ 2528 w 3341"/>
              <a:gd name="T47" fmla="*/ 458 h 2568"/>
              <a:gd name="T48" fmla="*/ 2477 w 3341"/>
              <a:gd name="T49" fmla="*/ 672 h 2568"/>
              <a:gd name="T50" fmla="*/ 2333 w 3341"/>
              <a:gd name="T51" fmla="*/ 1248 h 2568"/>
              <a:gd name="T52" fmla="*/ 2237 w 3341"/>
              <a:gd name="T53" fmla="*/ 1776 h 2568"/>
              <a:gd name="T54" fmla="*/ 2093 w 3341"/>
              <a:gd name="T55" fmla="*/ 2304 h 2568"/>
              <a:gd name="T56" fmla="*/ 1997 w 3341"/>
              <a:gd name="T57" fmla="*/ 2448 h 2568"/>
              <a:gd name="T58" fmla="*/ 1940 w 3341"/>
              <a:gd name="T59" fmla="*/ 2511 h 2568"/>
              <a:gd name="T60" fmla="*/ 1853 w 3341"/>
              <a:gd name="T61" fmla="*/ 2544 h 2568"/>
              <a:gd name="T62" fmla="*/ 1709 w 3341"/>
              <a:gd name="T63" fmla="*/ 2567 h 2568"/>
              <a:gd name="T64" fmla="*/ 892 w 3341"/>
              <a:gd name="T65" fmla="*/ 2568 h 2568"/>
              <a:gd name="T66" fmla="*/ 0 w 3341"/>
              <a:gd name="T67" fmla="*/ 2565 h 256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341"/>
              <a:gd name="T103" fmla="*/ 0 h 2568"/>
              <a:gd name="T104" fmla="*/ 3341 w 3341"/>
              <a:gd name="T105" fmla="*/ 2568 h 256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341" h="2568">
                <a:moveTo>
                  <a:pt x="40" y="2555"/>
                </a:moveTo>
                <a:cubicBezTo>
                  <a:pt x="89" y="2564"/>
                  <a:pt x="71" y="2551"/>
                  <a:pt x="133" y="2544"/>
                </a:cubicBezTo>
                <a:lnTo>
                  <a:pt x="413" y="2496"/>
                </a:lnTo>
                <a:lnTo>
                  <a:pt x="623" y="2406"/>
                </a:lnTo>
                <a:lnTo>
                  <a:pt x="835" y="2286"/>
                </a:lnTo>
                <a:lnTo>
                  <a:pt x="1133" y="2016"/>
                </a:lnTo>
                <a:lnTo>
                  <a:pt x="1396" y="1674"/>
                </a:lnTo>
                <a:lnTo>
                  <a:pt x="1579" y="1410"/>
                </a:lnTo>
                <a:lnTo>
                  <a:pt x="1822" y="1014"/>
                </a:lnTo>
                <a:lnTo>
                  <a:pt x="2030" y="748"/>
                </a:lnTo>
                <a:lnTo>
                  <a:pt x="2224" y="546"/>
                </a:lnTo>
                <a:lnTo>
                  <a:pt x="2431" y="353"/>
                </a:lnTo>
                <a:lnTo>
                  <a:pt x="2584" y="249"/>
                </a:lnTo>
                <a:lnTo>
                  <a:pt x="2633" y="185"/>
                </a:lnTo>
                <a:lnTo>
                  <a:pt x="2714" y="92"/>
                </a:lnTo>
                <a:lnTo>
                  <a:pt x="2800" y="39"/>
                </a:lnTo>
                <a:lnTo>
                  <a:pt x="2954" y="15"/>
                </a:lnTo>
                <a:lnTo>
                  <a:pt x="3341" y="0"/>
                </a:lnTo>
                <a:lnTo>
                  <a:pt x="2971" y="75"/>
                </a:lnTo>
                <a:lnTo>
                  <a:pt x="2770" y="135"/>
                </a:lnTo>
                <a:lnTo>
                  <a:pt x="2636" y="197"/>
                </a:lnTo>
                <a:lnTo>
                  <a:pt x="2600" y="252"/>
                </a:lnTo>
                <a:lnTo>
                  <a:pt x="2570" y="333"/>
                </a:lnTo>
                <a:lnTo>
                  <a:pt x="2528" y="458"/>
                </a:lnTo>
                <a:lnTo>
                  <a:pt x="2477" y="672"/>
                </a:lnTo>
                <a:lnTo>
                  <a:pt x="2333" y="1248"/>
                </a:lnTo>
                <a:lnTo>
                  <a:pt x="2237" y="1776"/>
                </a:lnTo>
                <a:lnTo>
                  <a:pt x="2093" y="2304"/>
                </a:lnTo>
                <a:lnTo>
                  <a:pt x="1997" y="2448"/>
                </a:lnTo>
                <a:lnTo>
                  <a:pt x="1940" y="2511"/>
                </a:lnTo>
                <a:lnTo>
                  <a:pt x="1853" y="2544"/>
                </a:lnTo>
                <a:lnTo>
                  <a:pt x="1709" y="2567"/>
                </a:lnTo>
                <a:lnTo>
                  <a:pt x="892" y="2568"/>
                </a:lnTo>
                <a:lnTo>
                  <a:pt x="0" y="2565"/>
                </a:lnTo>
              </a:path>
            </a:pathLst>
          </a:custGeom>
          <a:solidFill>
            <a:schemeClr val="accent2">
              <a:lumMod val="40000"/>
              <a:lumOff val="60000"/>
            </a:schemeClr>
          </a:solidFill>
          <a:ln w="38100">
            <a:solidFill>
              <a:schemeClr val="accent2">
                <a:lumMod val="40000"/>
                <a:lumOff val="60000"/>
              </a:schemeClr>
            </a:solidFill>
            <a:round/>
            <a:headEnd/>
            <a:tailEnd/>
          </a:ln>
        </p:spPr>
        <p:txBody>
          <a:bodyPr/>
          <a:lstStyle/>
          <a:p>
            <a:pPr>
              <a:defRPr/>
            </a:pPr>
            <a:endParaRPr lang="en-US">
              <a:latin typeface="+mn-lt"/>
            </a:endParaRPr>
          </a:p>
        </p:txBody>
      </p:sp>
      <p:sp>
        <p:nvSpPr>
          <p:cNvPr id="440323" name="Rectangle 3"/>
          <p:cNvSpPr>
            <a:spLocks noChangeArrowheads="1"/>
          </p:cNvSpPr>
          <p:nvPr/>
        </p:nvSpPr>
        <p:spPr bwMode="auto">
          <a:xfrm>
            <a:off x="1465263" y="1087438"/>
            <a:ext cx="6642100" cy="4086225"/>
          </a:xfrm>
          <a:prstGeom prst="rect">
            <a:avLst/>
          </a:prstGeom>
          <a:noFill/>
          <a:ln w="9525">
            <a:solidFill>
              <a:srgbClr val="808080"/>
            </a:solidFill>
            <a:miter lim="800000"/>
            <a:headEnd/>
            <a:tailEnd/>
          </a:ln>
        </p:spPr>
        <p:txBody>
          <a:bodyPr/>
          <a:lstStyle/>
          <a:p>
            <a:pPr>
              <a:defRPr/>
            </a:pPr>
            <a:endParaRPr lang="en-US">
              <a:latin typeface="+mn-lt"/>
            </a:endParaRPr>
          </a:p>
        </p:txBody>
      </p:sp>
      <p:sp>
        <p:nvSpPr>
          <p:cNvPr id="440324" name="Line 4"/>
          <p:cNvSpPr>
            <a:spLocks noChangeShapeType="1"/>
          </p:cNvSpPr>
          <p:nvPr/>
        </p:nvSpPr>
        <p:spPr bwMode="auto">
          <a:xfrm>
            <a:off x="1465263" y="1087438"/>
            <a:ext cx="1587" cy="4086225"/>
          </a:xfrm>
          <a:prstGeom prst="line">
            <a:avLst/>
          </a:prstGeom>
          <a:noFill/>
          <a:ln w="28575">
            <a:solidFill>
              <a:schemeClr val="tx1"/>
            </a:solidFill>
            <a:round/>
            <a:headEnd/>
            <a:tailEnd/>
          </a:ln>
        </p:spPr>
        <p:txBody>
          <a:bodyPr/>
          <a:lstStyle/>
          <a:p>
            <a:pPr>
              <a:defRPr/>
            </a:pPr>
            <a:endParaRPr lang="en-US">
              <a:latin typeface="+mn-lt"/>
            </a:endParaRPr>
          </a:p>
        </p:txBody>
      </p:sp>
      <p:sp>
        <p:nvSpPr>
          <p:cNvPr id="440325" name="Line 5"/>
          <p:cNvSpPr>
            <a:spLocks noChangeShapeType="1"/>
          </p:cNvSpPr>
          <p:nvPr/>
        </p:nvSpPr>
        <p:spPr bwMode="auto">
          <a:xfrm>
            <a:off x="1403350" y="5173663"/>
            <a:ext cx="61913" cy="1587"/>
          </a:xfrm>
          <a:prstGeom prst="line">
            <a:avLst/>
          </a:prstGeom>
          <a:noFill/>
          <a:ln w="28575">
            <a:solidFill>
              <a:schemeClr val="tx1"/>
            </a:solidFill>
            <a:round/>
            <a:headEnd/>
            <a:tailEnd/>
          </a:ln>
        </p:spPr>
        <p:txBody>
          <a:bodyPr/>
          <a:lstStyle/>
          <a:p>
            <a:pPr>
              <a:defRPr/>
            </a:pPr>
            <a:endParaRPr lang="en-US">
              <a:latin typeface="+mn-lt"/>
            </a:endParaRPr>
          </a:p>
        </p:txBody>
      </p:sp>
      <p:sp>
        <p:nvSpPr>
          <p:cNvPr id="440326" name="Line 6"/>
          <p:cNvSpPr>
            <a:spLocks noChangeShapeType="1"/>
          </p:cNvSpPr>
          <p:nvPr/>
        </p:nvSpPr>
        <p:spPr bwMode="auto">
          <a:xfrm>
            <a:off x="1403350" y="4767263"/>
            <a:ext cx="61913" cy="0"/>
          </a:xfrm>
          <a:prstGeom prst="line">
            <a:avLst/>
          </a:prstGeom>
          <a:noFill/>
          <a:ln w="28575">
            <a:solidFill>
              <a:schemeClr val="tx1"/>
            </a:solidFill>
            <a:round/>
            <a:headEnd/>
            <a:tailEnd/>
          </a:ln>
        </p:spPr>
        <p:txBody>
          <a:bodyPr/>
          <a:lstStyle/>
          <a:p>
            <a:pPr>
              <a:defRPr/>
            </a:pPr>
            <a:endParaRPr lang="en-US">
              <a:latin typeface="+mn-lt"/>
            </a:endParaRPr>
          </a:p>
        </p:txBody>
      </p:sp>
      <p:sp>
        <p:nvSpPr>
          <p:cNvPr id="440327" name="Line 7"/>
          <p:cNvSpPr>
            <a:spLocks noChangeShapeType="1"/>
          </p:cNvSpPr>
          <p:nvPr/>
        </p:nvSpPr>
        <p:spPr bwMode="auto">
          <a:xfrm>
            <a:off x="1403350" y="4357688"/>
            <a:ext cx="61913" cy="1587"/>
          </a:xfrm>
          <a:prstGeom prst="line">
            <a:avLst/>
          </a:prstGeom>
          <a:noFill/>
          <a:ln w="28575">
            <a:solidFill>
              <a:schemeClr val="tx1"/>
            </a:solidFill>
            <a:round/>
            <a:headEnd/>
            <a:tailEnd/>
          </a:ln>
        </p:spPr>
        <p:txBody>
          <a:bodyPr/>
          <a:lstStyle/>
          <a:p>
            <a:pPr>
              <a:defRPr/>
            </a:pPr>
            <a:endParaRPr lang="en-US">
              <a:latin typeface="+mn-lt"/>
            </a:endParaRPr>
          </a:p>
        </p:txBody>
      </p:sp>
      <p:sp>
        <p:nvSpPr>
          <p:cNvPr id="440328" name="Line 8"/>
          <p:cNvSpPr>
            <a:spLocks noChangeShapeType="1"/>
          </p:cNvSpPr>
          <p:nvPr/>
        </p:nvSpPr>
        <p:spPr bwMode="auto">
          <a:xfrm>
            <a:off x="1403350" y="3951288"/>
            <a:ext cx="61913" cy="0"/>
          </a:xfrm>
          <a:prstGeom prst="line">
            <a:avLst/>
          </a:prstGeom>
          <a:noFill/>
          <a:ln w="28575">
            <a:solidFill>
              <a:schemeClr val="tx1"/>
            </a:solidFill>
            <a:round/>
            <a:headEnd/>
            <a:tailEnd/>
          </a:ln>
        </p:spPr>
        <p:txBody>
          <a:bodyPr/>
          <a:lstStyle/>
          <a:p>
            <a:pPr>
              <a:defRPr/>
            </a:pPr>
            <a:endParaRPr lang="en-US">
              <a:latin typeface="+mn-lt"/>
            </a:endParaRPr>
          </a:p>
        </p:txBody>
      </p:sp>
      <p:sp>
        <p:nvSpPr>
          <p:cNvPr id="440329" name="Line 9"/>
          <p:cNvSpPr>
            <a:spLocks noChangeShapeType="1"/>
          </p:cNvSpPr>
          <p:nvPr/>
        </p:nvSpPr>
        <p:spPr bwMode="auto">
          <a:xfrm>
            <a:off x="1403350" y="3541713"/>
            <a:ext cx="61913" cy="1587"/>
          </a:xfrm>
          <a:prstGeom prst="line">
            <a:avLst/>
          </a:prstGeom>
          <a:noFill/>
          <a:ln w="28575">
            <a:solidFill>
              <a:schemeClr val="tx1"/>
            </a:solidFill>
            <a:round/>
            <a:headEnd/>
            <a:tailEnd/>
          </a:ln>
        </p:spPr>
        <p:txBody>
          <a:bodyPr/>
          <a:lstStyle/>
          <a:p>
            <a:pPr>
              <a:defRPr/>
            </a:pPr>
            <a:endParaRPr lang="en-US">
              <a:latin typeface="+mn-lt"/>
            </a:endParaRPr>
          </a:p>
        </p:txBody>
      </p:sp>
      <p:sp>
        <p:nvSpPr>
          <p:cNvPr id="440330" name="Line 10"/>
          <p:cNvSpPr>
            <a:spLocks noChangeShapeType="1"/>
          </p:cNvSpPr>
          <p:nvPr/>
        </p:nvSpPr>
        <p:spPr bwMode="auto">
          <a:xfrm>
            <a:off x="1403350" y="3135313"/>
            <a:ext cx="61913" cy="1587"/>
          </a:xfrm>
          <a:prstGeom prst="line">
            <a:avLst/>
          </a:prstGeom>
          <a:noFill/>
          <a:ln w="28575">
            <a:solidFill>
              <a:schemeClr val="tx1"/>
            </a:solidFill>
            <a:round/>
            <a:headEnd/>
            <a:tailEnd/>
          </a:ln>
        </p:spPr>
        <p:txBody>
          <a:bodyPr/>
          <a:lstStyle/>
          <a:p>
            <a:pPr>
              <a:defRPr/>
            </a:pPr>
            <a:endParaRPr lang="en-US">
              <a:latin typeface="+mn-lt"/>
            </a:endParaRPr>
          </a:p>
        </p:txBody>
      </p:sp>
      <p:sp>
        <p:nvSpPr>
          <p:cNvPr id="440331" name="Line 11"/>
          <p:cNvSpPr>
            <a:spLocks noChangeShapeType="1"/>
          </p:cNvSpPr>
          <p:nvPr/>
        </p:nvSpPr>
        <p:spPr bwMode="auto">
          <a:xfrm>
            <a:off x="1403350" y="2719388"/>
            <a:ext cx="61913" cy="1587"/>
          </a:xfrm>
          <a:prstGeom prst="line">
            <a:avLst/>
          </a:prstGeom>
          <a:noFill/>
          <a:ln w="28575">
            <a:solidFill>
              <a:schemeClr val="tx1"/>
            </a:solidFill>
            <a:round/>
            <a:headEnd/>
            <a:tailEnd/>
          </a:ln>
        </p:spPr>
        <p:txBody>
          <a:bodyPr/>
          <a:lstStyle/>
          <a:p>
            <a:pPr>
              <a:defRPr/>
            </a:pPr>
            <a:endParaRPr lang="en-US">
              <a:latin typeface="+mn-lt"/>
            </a:endParaRPr>
          </a:p>
        </p:txBody>
      </p:sp>
      <p:sp>
        <p:nvSpPr>
          <p:cNvPr id="440332" name="Line 12"/>
          <p:cNvSpPr>
            <a:spLocks noChangeShapeType="1"/>
          </p:cNvSpPr>
          <p:nvPr/>
        </p:nvSpPr>
        <p:spPr bwMode="auto">
          <a:xfrm>
            <a:off x="1403350" y="2311400"/>
            <a:ext cx="61913" cy="1588"/>
          </a:xfrm>
          <a:prstGeom prst="line">
            <a:avLst/>
          </a:prstGeom>
          <a:noFill/>
          <a:ln w="28575">
            <a:solidFill>
              <a:schemeClr val="tx1"/>
            </a:solidFill>
            <a:round/>
            <a:headEnd/>
            <a:tailEnd/>
          </a:ln>
        </p:spPr>
        <p:txBody>
          <a:bodyPr/>
          <a:lstStyle/>
          <a:p>
            <a:pPr>
              <a:defRPr/>
            </a:pPr>
            <a:endParaRPr lang="en-US">
              <a:latin typeface="+mn-lt"/>
            </a:endParaRPr>
          </a:p>
        </p:txBody>
      </p:sp>
      <p:sp>
        <p:nvSpPr>
          <p:cNvPr id="440333" name="Line 13"/>
          <p:cNvSpPr>
            <a:spLocks noChangeShapeType="1"/>
          </p:cNvSpPr>
          <p:nvPr/>
        </p:nvSpPr>
        <p:spPr bwMode="auto">
          <a:xfrm>
            <a:off x="1403350" y="1903413"/>
            <a:ext cx="61913" cy="1587"/>
          </a:xfrm>
          <a:prstGeom prst="line">
            <a:avLst/>
          </a:prstGeom>
          <a:noFill/>
          <a:ln w="28575">
            <a:solidFill>
              <a:schemeClr val="tx1"/>
            </a:solidFill>
            <a:round/>
            <a:headEnd/>
            <a:tailEnd/>
          </a:ln>
        </p:spPr>
        <p:txBody>
          <a:bodyPr/>
          <a:lstStyle/>
          <a:p>
            <a:pPr>
              <a:defRPr/>
            </a:pPr>
            <a:endParaRPr lang="en-US">
              <a:latin typeface="+mn-lt"/>
            </a:endParaRPr>
          </a:p>
        </p:txBody>
      </p:sp>
      <p:sp>
        <p:nvSpPr>
          <p:cNvPr id="440334" name="Line 14"/>
          <p:cNvSpPr>
            <a:spLocks noChangeShapeType="1"/>
          </p:cNvSpPr>
          <p:nvPr/>
        </p:nvSpPr>
        <p:spPr bwMode="auto">
          <a:xfrm>
            <a:off x="1403350" y="1497013"/>
            <a:ext cx="61913" cy="0"/>
          </a:xfrm>
          <a:prstGeom prst="line">
            <a:avLst/>
          </a:prstGeom>
          <a:noFill/>
          <a:ln w="28575">
            <a:solidFill>
              <a:schemeClr val="tx1"/>
            </a:solidFill>
            <a:round/>
            <a:headEnd/>
            <a:tailEnd/>
          </a:ln>
        </p:spPr>
        <p:txBody>
          <a:bodyPr/>
          <a:lstStyle/>
          <a:p>
            <a:pPr>
              <a:defRPr/>
            </a:pPr>
            <a:endParaRPr lang="en-US">
              <a:latin typeface="+mn-lt"/>
            </a:endParaRPr>
          </a:p>
        </p:txBody>
      </p:sp>
      <p:sp>
        <p:nvSpPr>
          <p:cNvPr id="440335" name="Line 15"/>
          <p:cNvSpPr>
            <a:spLocks noChangeShapeType="1"/>
          </p:cNvSpPr>
          <p:nvPr/>
        </p:nvSpPr>
        <p:spPr bwMode="auto">
          <a:xfrm>
            <a:off x="1403350" y="1087438"/>
            <a:ext cx="61913" cy="1587"/>
          </a:xfrm>
          <a:prstGeom prst="line">
            <a:avLst/>
          </a:prstGeom>
          <a:noFill/>
          <a:ln w="28575">
            <a:solidFill>
              <a:schemeClr val="tx1"/>
            </a:solidFill>
            <a:round/>
            <a:headEnd/>
            <a:tailEnd/>
          </a:ln>
        </p:spPr>
        <p:txBody>
          <a:bodyPr/>
          <a:lstStyle/>
          <a:p>
            <a:pPr>
              <a:defRPr/>
            </a:pPr>
            <a:endParaRPr lang="en-US">
              <a:latin typeface="+mn-lt"/>
            </a:endParaRPr>
          </a:p>
        </p:txBody>
      </p:sp>
      <p:sp>
        <p:nvSpPr>
          <p:cNvPr id="440336" name="Line 16"/>
          <p:cNvSpPr>
            <a:spLocks noChangeShapeType="1"/>
          </p:cNvSpPr>
          <p:nvPr/>
        </p:nvSpPr>
        <p:spPr bwMode="auto">
          <a:xfrm>
            <a:off x="1465263" y="5173663"/>
            <a:ext cx="6642100" cy="1587"/>
          </a:xfrm>
          <a:prstGeom prst="line">
            <a:avLst/>
          </a:prstGeom>
          <a:noFill/>
          <a:ln w="28575">
            <a:solidFill>
              <a:schemeClr val="tx1"/>
            </a:solidFill>
            <a:round/>
            <a:headEnd/>
            <a:tailEnd/>
          </a:ln>
        </p:spPr>
        <p:txBody>
          <a:bodyPr/>
          <a:lstStyle/>
          <a:p>
            <a:pPr>
              <a:defRPr/>
            </a:pPr>
            <a:endParaRPr lang="en-US">
              <a:latin typeface="+mn-lt"/>
            </a:endParaRPr>
          </a:p>
        </p:txBody>
      </p:sp>
      <p:sp>
        <p:nvSpPr>
          <p:cNvPr id="440337" name="Line 17"/>
          <p:cNvSpPr>
            <a:spLocks noChangeShapeType="1"/>
          </p:cNvSpPr>
          <p:nvPr/>
        </p:nvSpPr>
        <p:spPr bwMode="auto">
          <a:xfrm flipV="1">
            <a:off x="1465263" y="5173663"/>
            <a:ext cx="1587" cy="55562"/>
          </a:xfrm>
          <a:prstGeom prst="line">
            <a:avLst/>
          </a:prstGeom>
          <a:noFill/>
          <a:ln w="28575">
            <a:solidFill>
              <a:schemeClr val="tx1"/>
            </a:solidFill>
            <a:round/>
            <a:headEnd/>
            <a:tailEnd/>
          </a:ln>
        </p:spPr>
        <p:txBody>
          <a:bodyPr/>
          <a:lstStyle/>
          <a:p>
            <a:pPr>
              <a:defRPr/>
            </a:pPr>
            <a:endParaRPr lang="en-US">
              <a:latin typeface="+mn-lt"/>
            </a:endParaRPr>
          </a:p>
        </p:txBody>
      </p:sp>
      <p:sp>
        <p:nvSpPr>
          <p:cNvPr id="440338" name="Line 18"/>
          <p:cNvSpPr>
            <a:spLocks noChangeShapeType="1"/>
          </p:cNvSpPr>
          <p:nvPr/>
        </p:nvSpPr>
        <p:spPr bwMode="auto">
          <a:xfrm flipV="1">
            <a:off x="2571750" y="5173663"/>
            <a:ext cx="1588" cy="55562"/>
          </a:xfrm>
          <a:prstGeom prst="line">
            <a:avLst/>
          </a:prstGeom>
          <a:noFill/>
          <a:ln w="28575">
            <a:solidFill>
              <a:srgbClr val="000000"/>
            </a:solidFill>
            <a:round/>
            <a:headEnd/>
            <a:tailEnd/>
          </a:ln>
        </p:spPr>
        <p:txBody>
          <a:bodyPr/>
          <a:lstStyle/>
          <a:p>
            <a:pPr>
              <a:defRPr/>
            </a:pPr>
            <a:endParaRPr lang="en-US">
              <a:latin typeface="+mn-lt"/>
            </a:endParaRPr>
          </a:p>
        </p:txBody>
      </p:sp>
      <p:sp>
        <p:nvSpPr>
          <p:cNvPr id="440339" name="Line 19"/>
          <p:cNvSpPr>
            <a:spLocks noChangeShapeType="1"/>
          </p:cNvSpPr>
          <p:nvPr/>
        </p:nvSpPr>
        <p:spPr bwMode="auto">
          <a:xfrm flipV="1">
            <a:off x="3679825" y="5173663"/>
            <a:ext cx="1588" cy="55562"/>
          </a:xfrm>
          <a:prstGeom prst="line">
            <a:avLst/>
          </a:prstGeom>
          <a:noFill/>
          <a:ln w="28575">
            <a:solidFill>
              <a:srgbClr val="000000"/>
            </a:solidFill>
            <a:round/>
            <a:headEnd/>
            <a:tailEnd/>
          </a:ln>
        </p:spPr>
        <p:txBody>
          <a:bodyPr/>
          <a:lstStyle/>
          <a:p>
            <a:pPr>
              <a:defRPr/>
            </a:pPr>
            <a:endParaRPr lang="en-US">
              <a:latin typeface="+mn-lt"/>
            </a:endParaRPr>
          </a:p>
        </p:txBody>
      </p:sp>
      <p:sp>
        <p:nvSpPr>
          <p:cNvPr id="440340" name="Line 20"/>
          <p:cNvSpPr>
            <a:spLocks noChangeShapeType="1"/>
          </p:cNvSpPr>
          <p:nvPr/>
        </p:nvSpPr>
        <p:spPr bwMode="auto">
          <a:xfrm flipV="1">
            <a:off x="4786313" y="5173663"/>
            <a:ext cx="1587" cy="55562"/>
          </a:xfrm>
          <a:prstGeom prst="line">
            <a:avLst/>
          </a:prstGeom>
          <a:noFill/>
          <a:ln w="28575">
            <a:solidFill>
              <a:schemeClr val="tx1"/>
            </a:solidFill>
            <a:round/>
            <a:headEnd/>
            <a:tailEnd/>
          </a:ln>
        </p:spPr>
        <p:txBody>
          <a:bodyPr/>
          <a:lstStyle/>
          <a:p>
            <a:pPr>
              <a:defRPr/>
            </a:pPr>
            <a:endParaRPr lang="en-US">
              <a:latin typeface="+mn-lt"/>
            </a:endParaRPr>
          </a:p>
        </p:txBody>
      </p:sp>
      <p:sp>
        <p:nvSpPr>
          <p:cNvPr id="440341" name="Line 21"/>
          <p:cNvSpPr>
            <a:spLocks noChangeShapeType="1"/>
          </p:cNvSpPr>
          <p:nvPr/>
        </p:nvSpPr>
        <p:spPr bwMode="auto">
          <a:xfrm flipV="1">
            <a:off x="5892800" y="5173663"/>
            <a:ext cx="1588" cy="55562"/>
          </a:xfrm>
          <a:prstGeom prst="line">
            <a:avLst/>
          </a:prstGeom>
          <a:noFill/>
          <a:ln w="28575">
            <a:solidFill>
              <a:schemeClr val="tx1"/>
            </a:solidFill>
            <a:round/>
            <a:headEnd/>
            <a:tailEnd/>
          </a:ln>
        </p:spPr>
        <p:txBody>
          <a:bodyPr/>
          <a:lstStyle/>
          <a:p>
            <a:pPr>
              <a:defRPr/>
            </a:pPr>
            <a:endParaRPr lang="en-US">
              <a:latin typeface="+mn-lt"/>
            </a:endParaRPr>
          </a:p>
        </p:txBody>
      </p:sp>
      <p:sp>
        <p:nvSpPr>
          <p:cNvPr id="440342" name="Line 22"/>
          <p:cNvSpPr>
            <a:spLocks noChangeShapeType="1"/>
          </p:cNvSpPr>
          <p:nvPr/>
        </p:nvSpPr>
        <p:spPr bwMode="auto">
          <a:xfrm flipV="1">
            <a:off x="7000875" y="5173663"/>
            <a:ext cx="0" cy="55562"/>
          </a:xfrm>
          <a:prstGeom prst="line">
            <a:avLst/>
          </a:prstGeom>
          <a:noFill/>
          <a:ln w="28575">
            <a:solidFill>
              <a:schemeClr val="tx1"/>
            </a:solidFill>
            <a:round/>
            <a:headEnd/>
            <a:tailEnd/>
          </a:ln>
        </p:spPr>
        <p:txBody>
          <a:bodyPr/>
          <a:lstStyle/>
          <a:p>
            <a:pPr>
              <a:defRPr/>
            </a:pPr>
            <a:endParaRPr lang="en-US">
              <a:latin typeface="+mn-lt"/>
            </a:endParaRPr>
          </a:p>
        </p:txBody>
      </p:sp>
      <p:sp>
        <p:nvSpPr>
          <p:cNvPr id="440343" name="Line 23"/>
          <p:cNvSpPr>
            <a:spLocks noChangeShapeType="1"/>
          </p:cNvSpPr>
          <p:nvPr/>
        </p:nvSpPr>
        <p:spPr bwMode="auto">
          <a:xfrm flipV="1">
            <a:off x="8107363" y="5173663"/>
            <a:ext cx="1587" cy="55562"/>
          </a:xfrm>
          <a:prstGeom prst="line">
            <a:avLst/>
          </a:prstGeom>
          <a:noFill/>
          <a:ln w="28575">
            <a:solidFill>
              <a:schemeClr val="tx1"/>
            </a:solidFill>
            <a:round/>
            <a:headEnd/>
            <a:tailEnd/>
          </a:ln>
        </p:spPr>
        <p:txBody>
          <a:bodyPr/>
          <a:lstStyle/>
          <a:p>
            <a:pPr>
              <a:defRPr/>
            </a:pPr>
            <a:endParaRPr lang="en-US">
              <a:latin typeface="+mn-lt"/>
            </a:endParaRPr>
          </a:p>
        </p:txBody>
      </p:sp>
      <p:sp>
        <p:nvSpPr>
          <p:cNvPr id="440344" name="Line 24"/>
          <p:cNvSpPr>
            <a:spLocks noChangeShapeType="1"/>
          </p:cNvSpPr>
          <p:nvPr/>
        </p:nvSpPr>
        <p:spPr bwMode="auto">
          <a:xfrm>
            <a:off x="1465263" y="5173663"/>
            <a:ext cx="1587" cy="1587"/>
          </a:xfrm>
          <a:prstGeom prst="line">
            <a:avLst/>
          </a:prstGeom>
          <a:noFill/>
          <a:ln w="28575">
            <a:solidFill>
              <a:schemeClr val="tx1"/>
            </a:solidFill>
            <a:round/>
            <a:headEnd/>
            <a:tailEnd/>
          </a:ln>
        </p:spPr>
        <p:txBody>
          <a:bodyPr/>
          <a:lstStyle/>
          <a:p>
            <a:pPr>
              <a:defRPr/>
            </a:pPr>
            <a:endParaRPr lang="en-US">
              <a:latin typeface="+mn-lt"/>
            </a:endParaRPr>
          </a:p>
        </p:txBody>
      </p:sp>
      <p:sp>
        <p:nvSpPr>
          <p:cNvPr id="440345" name="Line 25"/>
          <p:cNvSpPr>
            <a:spLocks noChangeShapeType="1"/>
          </p:cNvSpPr>
          <p:nvPr/>
        </p:nvSpPr>
        <p:spPr bwMode="auto">
          <a:xfrm>
            <a:off x="1465263" y="5173663"/>
            <a:ext cx="46037" cy="1587"/>
          </a:xfrm>
          <a:prstGeom prst="line">
            <a:avLst/>
          </a:prstGeom>
          <a:noFill/>
          <a:ln w="28575">
            <a:solidFill>
              <a:schemeClr val="tx1"/>
            </a:solidFill>
            <a:round/>
            <a:headEnd/>
            <a:tailEnd/>
          </a:ln>
        </p:spPr>
        <p:txBody>
          <a:bodyPr/>
          <a:lstStyle/>
          <a:p>
            <a:pPr>
              <a:defRPr/>
            </a:pPr>
            <a:endParaRPr lang="en-US">
              <a:latin typeface="+mn-lt"/>
            </a:endParaRPr>
          </a:p>
        </p:txBody>
      </p:sp>
      <p:sp>
        <p:nvSpPr>
          <p:cNvPr id="440346" name="Line 26"/>
          <p:cNvSpPr>
            <a:spLocks noChangeShapeType="1"/>
          </p:cNvSpPr>
          <p:nvPr/>
        </p:nvSpPr>
        <p:spPr bwMode="auto">
          <a:xfrm>
            <a:off x="1511300" y="5173663"/>
            <a:ext cx="39688" cy="1587"/>
          </a:xfrm>
          <a:prstGeom prst="line">
            <a:avLst/>
          </a:prstGeom>
          <a:noFill/>
          <a:ln w="28575">
            <a:solidFill>
              <a:schemeClr val="tx1"/>
            </a:solidFill>
            <a:round/>
            <a:headEnd/>
            <a:tailEnd/>
          </a:ln>
        </p:spPr>
        <p:txBody>
          <a:bodyPr/>
          <a:lstStyle/>
          <a:p>
            <a:pPr>
              <a:defRPr/>
            </a:pPr>
            <a:endParaRPr lang="en-US">
              <a:latin typeface="+mn-lt"/>
            </a:endParaRPr>
          </a:p>
        </p:txBody>
      </p:sp>
      <p:sp>
        <p:nvSpPr>
          <p:cNvPr id="440347" name="Line 27"/>
          <p:cNvSpPr>
            <a:spLocks noChangeShapeType="1"/>
          </p:cNvSpPr>
          <p:nvPr/>
        </p:nvSpPr>
        <p:spPr bwMode="auto">
          <a:xfrm>
            <a:off x="1550988" y="5173663"/>
            <a:ext cx="46037" cy="1587"/>
          </a:xfrm>
          <a:prstGeom prst="line">
            <a:avLst/>
          </a:prstGeom>
          <a:noFill/>
          <a:ln w="28575">
            <a:solidFill>
              <a:srgbClr val="008000"/>
            </a:solidFill>
            <a:round/>
            <a:headEnd/>
            <a:tailEnd/>
          </a:ln>
        </p:spPr>
        <p:txBody>
          <a:bodyPr/>
          <a:lstStyle/>
          <a:p>
            <a:pPr>
              <a:defRPr/>
            </a:pPr>
            <a:endParaRPr lang="en-US">
              <a:latin typeface="+mn-lt"/>
            </a:endParaRPr>
          </a:p>
        </p:txBody>
      </p:sp>
      <p:sp>
        <p:nvSpPr>
          <p:cNvPr id="440348" name="Line 28"/>
          <p:cNvSpPr>
            <a:spLocks noChangeShapeType="1"/>
          </p:cNvSpPr>
          <p:nvPr/>
        </p:nvSpPr>
        <p:spPr bwMode="auto">
          <a:xfrm>
            <a:off x="1597025" y="5173663"/>
            <a:ext cx="47625" cy="1587"/>
          </a:xfrm>
          <a:prstGeom prst="line">
            <a:avLst/>
          </a:prstGeom>
          <a:noFill/>
          <a:ln w="28575">
            <a:solidFill>
              <a:srgbClr val="008000"/>
            </a:solidFill>
            <a:round/>
            <a:headEnd/>
            <a:tailEnd/>
          </a:ln>
        </p:spPr>
        <p:txBody>
          <a:bodyPr/>
          <a:lstStyle/>
          <a:p>
            <a:pPr>
              <a:defRPr/>
            </a:pPr>
            <a:endParaRPr lang="en-US">
              <a:latin typeface="+mn-lt"/>
            </a:endParaRPr>
          </a:p>
        </p:txBody>
      </p:sp>
      <p:sp>
        <p:nvSpPr>
          <p:cNvPr id="440349" name="Line 29"/>
          <p:cNvSpPr>
            <a:spLocks noChangeShapeType="1"/>
          </p:cNvSpPr>
          <p:nvPr/>
        </p:nvSpPr>
        <p:spPr bwMode="auto">
          <a:xfrm>
            <a:off x="1644650" y="5173663"/>
            <a:ext cx="46038" cy="1587"/>
          </a:xfrm>
          <a:prstGeom prst="line">
            <a:avLst/>
          </a:prstGeom>
          <a:noFill/>
          <a:ln w="28575">
            <a:solidFill>
              <a:srgbClr val="008000"/>
            </a:solidFill>
            <a:round/>
            <a:headEnd/>
            <a:tailEnd/>
          </a:ln>
        </p:spPr>
        <p:txBody>
          <a:bodyPr/>
          <a:lstStyle/>
          <a:p>
            <a:pPr>
              <a:defRPr/>
            </a:pPr>
            <a:endParaRPr lang="en-US">
              <a:latin typeface="+mn-lt"/>
            </a:endParaRPr>
          </a:p>
        </p:txBody>
      </p:sp>
      <p:sp>
        <p:nvSpPr>
          <p:cNvPr id="440350" name="Line 30"/>
          <p:cNvSpPr>
            <a:spLocks noChangeShapeType="1"/>
          </p:cNvSpPr>
          <p:nvPr/>
        </p:nvSpPr>
        <p:spPr bwMode="auto">
          <a:xfrm>
            <a:off x="1690688" y="5173663"/>
            <a:ext cx="38100" cy="1587"/>
          </a:xfrm>
          <a:prstGeom prst="line">
            <a:avLst/>
          </a:prstGeom>
          <a:noFill/>
          <a:ln w="28575">
            <a:solidFill>
              <a:srgbClr val="008000"/>
            </a:solidFill>
            <a:round/>
            <a:headEnd/>
            <a:tailEnd/>
          </a:ln>
        </p:spPr>
        <p:txBody>
          <a:bodyPr/>
          <a:lstStyle/>
          <a:p>
            <a:pPr>
              <a:defRPr/>
            </a:pPr>
            <a:endParaRPr lang="en-US">
              <a:latin typeface="+mn-lt"/>
            </a:endParaRPr>
          </a:p>
        </p:txBody>
      </p:sp>
      <p:sp>
        <p:nvSpPr>
          <p:cNvPr id="440351" name="Line 31"/>
          <p:cNvSpPr>
            <a:spLocks noChangeShapeType="1"/>
          </p:cNvSpPr>
          <p:nvPr/>
        </p:nvSpPr>
        <p:spPr bwMode="auto">
          <a:xfrm>
            <a:off x="1728788" y="5173663"/>
            <a:ext cx="47625" cy="1587"/>
          </a:xfrm>
          <a:prstGeom prst="line">
            <a:avLst/>
          </a:prstGeom>
          <a:noFill/>
          <a:ln w="28575">
            <a:solidFill>
              <a:srgbClr val="008000"/>
            </a:solidFill>
            <a:round/>
            <a:headEnd/>
            <a:tailEnd/>
          </a:ln>
        </p:spPr>
        <p:txBody>
          <a:bodyPr/>
          <a:lstStyle/>
          <a:p>
            <a:pPr>
              <a:defRPr/>
            </a:pPr>
            <a:endParaRPr lang="en-US">
              <a:latin typeface="+mn-lt"/>
            </a:endParaRPr>
          </a:p>
        </p:txBody>
      </p:sp>
      <p:sp>
        <p:nvSpPr>
          <p:cNvPr id="440352" name="Line 32"/>
          <p:cNvSpPr>
            <a:spLocks noChangeShapeType="1"/>
          </p:cNvSpPr>
          <p:nvPr/>
        </p:nvSpPr>
        <p:spPr bwMode="auto">
          <a:xfrm>
            <a:off x="1776413" y="5173663"/>
            <a:ext cx="46037" cy="1587"/>
          </a:xfrm>
          <a:prstGeom prst="line">
            <a:avLst/>
          </a:prstGeom>
          <a:noFill/>
          <a:ln w="28575">
            <a:solidFill>
              <a:srgbClr val="008000"/>
            </a:solidFill>
            <a:round/>
            <a:headEnd/>
            <a:tailEnd/>
          </a:ln>
        </p:spPr>
        <p:txBody>
          <a:bodyPr/>
          <a:lstStyle/>
          <a:p>
            <a:pPr>
              <a:defRPr/>
            </a:pPr>
            <a:endParaRPr lang="en-US">
              <a:latin typeface="+mn-lt"/>
            </a:endParaRPr>
          </a:p>
        </p:txBody>
      </p:sp>
      <p:sp>
        <p:nvSpPr>
          <p:cNvPr id="440353" name="Line 33"/>
          <p:cNvSpPr>
            <a:spLocks noChangeShapeType="1"/>
          </p:cNvSpPr>
          <p:nvPr/>
        </p:nvSpPr>
        <p:spPr bwMode="auto">
          <a:xfrm>
            <a:off x="1822450" y="5173663"/>
            <a:ext cx="38100" cy="1587"/>
          </a:xfrm>
          <a:prstGeom prst="line">
            <a:avLst/>
          </a:prstGeom>
          <a:noFill/>
          <a:ln w="28575">
            <a:solidFill>
              <a:srgbClr val="008000"/>
            </a:solidFill>
            <a:round/>
            <a:headEnd/>
            <a:tailEnd/>
          </a:ln>
        </p:spPr>
        <p:txBody>
          <a:bodyPr/>
          <a:lstStyle/>
          <a:p>
            <a:pPr>
              <a:defRPr/>
            </a:pPr>
            <a:endParaRPr lang="en-US">
              <a:latin typeface="+mn-lt"/>
            </a:endParaRPr>
          </a:p>
        </p:txBody>
      </p:sp>
      <p:sp>
        <p:nvSpPr>
          <p:cNvPr id="440354" name="Line 34"/>
          <p:cNvSpPr>
            <a:spLocks noChangeShapeType="1"/>
          </p:cNvSpPr>
          <p:nvPr/>
        </p:nvSpPr>
        <p:spPr bwMode="auto">
          <a:xfrm flipV="1">
            <a:off x="1860550" y="5167313"/>
            <a:ext cx="46038" cy="6350"/>
          </a:xfrm>
          <a:prstGeom prst="line">
            <a:avLst/>
          </a:prstGeom>
          <a:noFill/>
          <a:ln w="28575">
            <a:solidFill>
              <a:srgbClr val="008000"/>
            </a:solidFill>
            <a:round/>
            <a:headEnd/>
            <a:tailEnd/>
          </a:ln>
        </p:spPr>
        <p:txBody>
          <a:bodyPr/>
          <a:lstStyle/>
          <a:p>
            <a:pPr>
              <a:defRPr/>
            </a:pPr>
            <a:endParaRPr lang="en-US">
              <a:latin typeface="+mn-lt"/>
            </a:endParaRPr>
          </a:p>
        </p:txBody>
      </p:sp>
      <p:sp>
        <p:nvSpPr>
          <p:cNvPr id="440355" name="Line 35"/>
          <p:cNvSpPr>
            <a:spLocks noChangeShapeType="1"/>
          </p:cNvSpPr>
          <p:nvPr/>
        </p:nvSpPr>
        <p:spPr bwMode="auto">
          <a:xfrm>
            <a:off x="1906588" y="5167313"/>
            <a:ext cx="47625" cy="1587"/>
          </a:xfrm>
          <a:prstGeom prst="line">
            <a:avLst/>
          </a:prstGeom>
          <a:noFill/>
          <a:ln w="28575">
            <a:solidFill>
              <a:srgbClr val="008000"/>
            </a:solidFill>
            <a:round/>
            <a:headEnd/>
            <a:tailEnd/>
          </a:ln>
        </p:spPr>
        <p:txBody>
          <a:bodyPr/>
          <a:lstStyle/>
          <a:p>
            <a:pPr>
              <a:defRPr/>
            </a:pPr>
            <a:endParaRPr lang="en-US">
              <a:latin typeface="+mn-lt"/>
            </a:endParaRPr>
          </a:p>
        </p:txBody>
      </p:sp>
      <p:sp>
        <p:nvSpPr>
          <p:cNvPr id="440356" name="Line 36"/>
          <p:cNvSpPr>
            <a:spLocks noChangeShapeType="1"/>
          </p:cNvSpPr>
          <p:nvPr/>
        </p:nvSpPr>
        <p:spPr bwMode="auto">
          <a:xfrm>
            <a:off x="1954213" y="5167313"/>
            <a:ext cx="46037" cy="1587"/>
          </a:xfrm>
          <a:prstGeom prst="line">
            <a:avLst/>
          </a:prstGeom>
          <a:noFill/>
          <a:ln w="28575">
            <a:solidFill>
              <a:srgbClr val="008000"/>
            </a:solidFill>
            <a:round/>
            <a:headEnd/>
            <a:tailEnd/>
          </a:ln>
        </p:spPr>
        <p:txBody>
          <a:bodyPr/>
          <a:lstStyle/>
          <a:p>
            <a:pPr>
              <a:defRPr/>
            </a:pPr>
            <a:endParaRPr lang="en-US">
              <a:latin typeface="+mn-lt"/>
            </a:endParaRPr>
          </a:p>
        </p:txBody>
      </p:sp>
      <p:sp>
        <p:nvSpPr>
          <p:cNvPr id="440357" name="Line 37"/>
          <p:cNvSpPr>
            <a:spLocks noChangeShapeType="1"/>
          </p:cNvSpPr>
          <p:nvPr/>
        </p:nvSpPr>
        <p:spPr bwMode="auto">
          <a:xfrm>
            <a:off x="2000250" y="5167313"/>
            <a:ext cx="38100" cy="1587"/>
          </a:xfrm>
          <a:prstGeom prst="line">
            <a:avLst/>
          </a:prstGeom>
          <a:noFill/>
          <a:ln w="28575">
            <a:solidFill>
              <a:srgbClr val="008000"/>
            </a:solidFill>
            <a:round/>
            <a:headEnd/>
            <a:tailEnd/>
          </a:ln>
        </p:spPr>
        <p:txBody>
          <a:bodyPr/>
          <a:lstStyle/>
          <a:p>
            <a:pPr>
              <a:defRPr/>
            </a:pPr>
            <a:endParaRPr lang="en-US">
              <a:latin typeface="+mn-lt"/>
            </a:endParaRPr>
          </a:p>
        </p:txBody>
      </p:sp>
      <p:sp>
        <p:nvSpPr>
          <p:cNvPr id="440358" name="Line 38"/>
          <p:cNvSpPr>
            <a:spLocks noChangeShapeType="1"/>
          </p:cNvSpPr>
          <p:nvPr/>
        </p:nvSpPr>
        <p:spPr bwMode="auto">
          <a:xfrm>
            <a:off x="2038350" y="5167313"/>
            <a:ext cx="46038" cy="1587"/>
          </a:xfrm>
          <a:prstGeom prst="line">
            <a:avLst/>
          </a:prstGeom>
          <a:noFill/>
          <a:ln w="28575">
            <a:solidFill>
              <a:srgbClr val="008000"/>
            </a:solidFill>
            <a:round/>
            <a:headEnd/>
            <a:tailEnd/>
          </a:ln>
        </p:spPr>
        <p:txBody>
          <a:bodyPr/>
          <a:lstStyle/>
          <a:p>
            <a:pPr>
              <a:defRPr/>
            </a:pPr>
            <a:endParaRPr lang="en-US">
              <a:latin typeface="+mn-lt"/>
            </a:endParaRPr>
          </a:p>
        </p:txBody>
      </p:sp>
      <p:sp>
        <p:nvSpPr>
          <p:cNvPr id="440359" name="Line 39"/>
          <p:cNvSpPr>
            <a:spLocks noChangeShapeType="1"/>
          </p:cNvSpPr>
          <p:nvPr/>
        </p:nvSpPr>
        <p:spPr bwMode="auto">
          <a:xfrm>
            <a:off x="2084388" y="5167313"/>
            <a:ext cx="47625" cy="1587"/>
          </a:xfrm>
          <a:prstGeom prst="line">
            <a:avLst/>
          </a:prstGeom>
          <a:noFill/>
          <a:ln w="28575">
            <a:solidFill>
              <a:srgbClr val="008000"/>
            </a:solidFill>
            <a:round/>
            <a:headEnd/>
            <a:tailEnd/>
          </a:ln>
        </p:spPr>
        <p:txBody>
          <a:bodyPr/>
          <a:lstStyle/>
          <a:p>
            <a:pPr>
              <a:defRPr/>
            </a:pPr>
            <a:endParaRPr lang="en-US">
              <a:latin typeface="+mn-lt"/>
            </a:endParaRPr>
          </a:p>
        </p:txBody>
      </p:sp>
      <p:sp>
        <p:nvSpPr>
          <p:cNvPr id="440360" name="Line 40"/>
          <p:cNvSpPr>
            <a:spLocks noChangeShapeType="1"/>
          </p:cNvSpPr>
          <p:nvPr/>
        </p:nvSpPr>
        <p:spPr bwMode="auto">
          <a:xfrm>
            <a:off x="2132013" y="5167313"/>
            <a:ext cx="46037" cy="1587"/>
          </a:xfrm>
          <a:prstGeom prst="line">
            <a:avLst/>
          </a:prstGeom>
          <a:noFill/>
          <a:ln w="28575">
            <a:solidFill>
              <a:srgbClr val="008000"/>
            </a:solidFill>
            <a:round/>
            <a:headEnd/>
            <a:tailEnd/>
          </a:ln>
        </p:spPr>
        <p:txBody>
          <a:bodyPr/>
          <a:lstStyle/>
          <a:p>
            <a:pPr>
              <a:defRPr/>
            </a:pPr>
            <a:endParaRPr lang="en-US">
              <a:latin typeface="+mn-lt"/>
            </a:endParaRPr>
          </a:p>
        </p:txBody>
      </p:sp>
      <p:sp>
        <p:nvSpPr>
          <p:cNvPr id="440361" name="Line 41"/>
          <p:cNvSpPr>
            <a:spLocks noChangeShapeType="1"/>
          </p:cNvSpPr>
          <p:nvPr/>
        </p:nvSpPr>
        <p:spPr bwMode="auto">
          <a:xfrm>
            <a:off x="2178050" y="5167313"/>
            <a:ext cx="38100" cy="1587"/>
          </a:xfrm>
          <a:prstGeom prst="line">
            <a:avLst/>
          </a:prstGeom>
          <a:noFill/>
          <a:ln w="28575">
            <a:solidFill>
              <a:srgbClr val="008000"/>
            </a:solidFill>
            <a:round/>
            <a:headEnd/>
            <a:tailEnd/>
          </a:ln>
        </p:spPr>
        <p:txBody>
          <a:bodyPr/>
          <a:lstStyle/>
          <a:p>
            <a:pPr>
              <a:defRPr/>
            </a:pPr>
            <a:endParaRPr lang="en-US">
              <a:latin typeface="+mn-lt"/>
            </a:endParaRPr>
          </a:p>
        </p:txBody>
      </p:sp>
      <p:sp>
        <p:nvSpPr>
          <p:cNvPr id="440362" name="Line 42"/>
          <p:cNvSpPr>
            <a:spLocks noChangeShapeType="1"/>
          </p:cNvSpPr>
          <p:nvPr/>
        </p:nvSpPr>
        <p:spPr bwMode="auto">
          <a:xfrm>
            <a:off x="2216150" y="5167313"/>
            <a:ext cx="47625" cy="1587"/>
          </a:xfrm>
          <a:prstGeom prst="line">
            <a:avLst/>
          </a:prstGeom>
          <a:noFill/>
          <a:ln w="28575">
            <a:solidFill>
              <a:srgbClr val="008000"/>
            </a:solidFill>
            <a:round/>
            <a:headEnd/>
            <a:tailEnd/>
          </a:ln>
        </p:spPr>
        <p:txBody>
          <a:bodyPr/>
          <a:lstStyle/>
          <a:p>
            <a:pPr>
              <a:defRPr/>
            </a:pPr>
            <a:endParaRPr lang="en-US">
              <a:latin typeface="+mn-lt"/>
            </a:endParaRPr>
          </a:p>
        </p:txBody>
      </p:sp>
      <p:sp>
        <p:nvSpPr>
          <p:cNvPr id="440363" name="Line 43"/>
          <p:cNvSpPr>
            <a:spLocks noChangeShapeType="1"/>
          </p:cNvSpPr>
          <p:nvPr/>
        </p:nvSpPr>
        <p:spPr bwMode="auto">
          <a:xfrm flipV="1">
            <a:off x="2263775" y="5160963"/>
            <a:ext cx="46038" cy="6350"/>
          </a:xfrm>
          <a:prstGeom prst="line">
            <a:avLst/>
          </a:prstGeom>
          <a:noFill/>
          <a:ln w="28575">
            <a:solidFill>
              <a:srgbClr val="008000"/>
            </a:solidFill>
            <a:round/>
            <a:headEnd/>
            <a:tailEnd/>
          </a:ln>
        </p:spPr>
        <p:txBody>
          <a:bodyPr/>
          <a:lstStyle/>
          <a:p>
            <a:pPr>
              <a:defRPr/>
            </a:pPr>
            <a:endParaRPr lang="en-US">
              <a:latin typeface="+mn-lt"/>
            </a:endParaRPr>
          </a:p>
        </p:txBody>
      </p:sp>
      <p:sp>
        <p:nvSpPr>
          <p:cNvPr id="440364" name="Line 44"/>
          <p:cNvSpPr>
            <a:spLocks noChangeShapeType="1"/>
          </p:cNvSpPr>
          <p:nvPr/>
        </p:nvSpPr>
        <p:spPr bwMode="auto">
          <a:xfrm>
            <a:off x="2309813" y="5160963"/>
            <a:ext cx="38100" cy="0"/>
          </a:xfrm>
          <a:prstGeom prst="line">
            <a:avLst/>
          </a:prstGeom>
          <a:noFill/>
          <a:ln w="28575">
            <a:solidFill>
              <a:srgbClr val="008000"/>
            </a:solidFill>
            <a:round/>
            <a:headEnd/>
            <a:tailEnd/>
          </a:ln>
        </p:spPr>
        <p:txBody>
          <a:bodyPr/>
          <a:lstStyle/>
          <a:p>
            <a:pPr>
              <a:defRPr/>
            </a:pPr>
            <a:endParaRPr lang="en-US">
              <a:latin typeface="+mn-lt"/>
            </a:endParaRPr>
          </a:p>
        </p:txBody>
      </p:sp>
      <p:sp>
        <p:nvSpPr>
          <p:cNvPr id="440365" name="Line 45"/>
          <p:cNvSpPr>
            <a:spLocks noChangeShapeType="1"/>
          </p:cNvSpPr>
          <p:nvPr/>
        </p:nvSpPr>
        <p:spPr bwMode="auto">
          <a:xfrm>
            <a:off x="2347913" y="5160963"/>
            <a:ext cx="46037" cy="0"/>
          </a:xfrm>
          <a:prstGeom prst="line">
            <a:avLst/>
          </a:prstGeom>
          <a:noFill/>
          <a:ln w="28575">
            <a:solidFill>
              <a:srgbClr val="008000"/>
            </a:solidFill>
            <a:round/>
            <a:headEnd/>
            <a:tailEnd/>
          </a:ln>
        </p:spPr>
        <p:txBody>
          <a:bodyPr/>
          <a:lstStyle/>
          <a:p>
            <a:pPr>
              <a:defRPr/>
            </a:pPr>
            <a:endParaRPr lang="en-US">
              <a:latin typeface="+mn-lt"/>
            </a:endParaRPr>
          </a:p>
        </p:txBody>
      </p:sp>
      <p:sp>
        <p:nvSpPr>
          <p:cNvPr id="440366" name="Line 46"/>
          <p:cNvSpPr>
            <a:spLocks noChangeShapeType="1"/>
          </p:cNvSpPr>
          <p:nvPr/>
        </p:nvSpPr>
        <p:spPr bwMode="auto">
          <a:xfrm>
            <a:off x="2393950" y="5160963"/>
            <a:ext cx="47625" cy="0"/>
          </a:xfrm>
          <a:prstGeom prst="line">
            <a:avLst/>
          </a:prstGeom>
          <a:noFill/>
          <a:ln w="28575">
            <a:solidFill>
              <a:srgbClr val="008000"/>
            </a:solidFill>
            <a:round/>
            <a:headEnd/>
            <a:tailEnd/>
          </a:ln>
        </p:spPr>
        <p:txBody>
          <a:bodyPr/>
          <a:lstStyle/>
          <a:p>
            <a:pPr>
              <a:defRPr/>
            </a:pPr>
            <a:endParaRPr lang="en-US">
              <a:latin typeface="+mn-lt"/>
            </a:endParaRPr>
          </a:p>
        </p:txBody>
      </p:sp>
      <p:sp>
        <p:nvSpPr>
          <p:cNvPr id="440367" name="Line 47"/>
          <p:cNvSpPr>
            <a:spLocks noChangeShapeType="1"/>
          </p:cNvSpPr>
          <p:nvPr/>
        </p:nvSpPr>
        <p:spPr bwMode="auto">
          <a:xfrm>
            <a:off x="2441575" y="5160963"/>
            <a:ext cx="46038" cy="0"/>
          </a:xfrm>
          <a:prstGeom prst="line">
            <a:avLst/>
          </a:prstGeom>
          <a:noFill/>
          <a:ln w="28575">
            <a:solidFill>
              <a:srgbClr val="008000"/>
            </a:solidFill>
            <a:round/>
            <a:headEnd/>
            <a:tailEnd/>
          </a:ln>
        </p:spPr>
        <p:txBody>
          <a:bodyPr/>
          <a:lstStyle/>
          <a:p>
            <a:pPr>
              <a:defRPr/>
            </a:pPr>
            <a:endParaRPr lang="en-US">
              <a:latin typeface="+mn-lt"/>
            </a:endParaRPr>
          </a:p>
        </p:txBody>
      </p:sp>
      <p:sp>
        <p:nvSpPr>
          <p:cNvPr id="440368" name="Line 48"/>
          <p:cNvSpPr>
            <a:spLocks noChangeShapeType="1"/>
          </p:cNvSpPr>
          <p:nvPr/>
        </p:nvSpPr>
        <p:spPr bwMode="auto">
          <a:xfrm>
            <a:off x="2487613" y="5160963"/>
            <a:ext cx="38100" cy="0"/>
          </a:xfrm>
          <a:prstGeom prst="line">
            <a:avLst/>
          </a:prstGeom>
          <a:noFill/>
          <a:ln w="28575">
            <a:solidFill>
              <a:srgbClr val="008000"/>
            </a:solidFill>
            <a:round/>
            <a:headEnd/>
            <a:tailEnd/>
          </a:ln>
        </p:spPr>
        <p:txBody>
          <a:bodyPr/>
          <a:lstStyle/>
          <a:p>
            <a:pPr>
              <a:defRPr/>
            </a:pPr>
            <a:endParaRPr lang="en-US">
              <a:latin typeface="+mn-lt"/>
            </a:endParaRPr>
          </a:p>
        </p:txBody>
      </p:sp>
      <p:sp>
        <p:nvSpPr>
          <p:cNvPr id="440474" name="Line 154"/>
          <p:cNvSpPr>
            <a:spLocks noChangeShapeType="1"/>
          </p:cNvSpPr>
          <p:nvPr/>
        </p:nvSpPr>
        <p:spPr bwMode="auto">
          <a:xfrm>
            <a:off x="7178675" y="1101725"/>
            <a:ext cx="46038" cy="1588"/>
          </a:xfrm>
          <a:prstGeom prst="line">
            <a:avLst/>
          </a:prstGeom>
          <a:noFill/>
          <a:ln w="57150">
            <a:solidFill>
              <a:srgbClr val="008000"/>
            </a:solidFill>
            <a:round/>
            <a:headEnd/>
            <a:tailEnd/>
          </a:ln>
        </p:spPr>
        <p:txBody>
          <a:bodyPr/>
          <a:lstStyle/>
          <a:p>
            <a:pPr>
              <a:defRPr/>
            </a:pPr>
            <a:endParaRPr lang="en-US">
              <a:latin typeface="+mn-lt"/>
            </a:endParaRPr>
          </a:p>
        </p:txBody>
      </p:sp>
      <p:sp>
        <p:nvSpPr>
          <p:cNvPr id="440475" name="Line 155"/>
          <p:cNvSpPr>
            <a:spLocks noChangeShapeType="1"/>
          </p:cNvSpPr>
          <p:nvPr/>
        </p:nvSpPr>
        <p:spPr bwMode="auto">
          <a:xfrm flipV="1">
            <a:off x="7224713" y="1095375"/>
            <a:ext cx="38100" cy="6350"/>
          </a:xfrm>
          <a:prstGeom prst="line">
            <a:avLst/>
          </a:prstGeom>
          <a:noFill/>
          <a:ln w="57150">
            <a:solidFill>
              <a:srgbClr val="008000"/>
            </a:solidFill>
            <a:round/>
            <a:headEnd/>
            <a:tailEnd/>
          </a:ln>
        </p:spPr>
        <p:txBody>
          <a:bodyPr/>
          <a:lstStyle/>
          <a:p>
            <a:pPr>
              <a:defRPr/>
            </a:pPr>
            <a:endParaRPr lang="en-US">
              <a:latin typeface="+mn-lt"/>
            </a:endParaRPr>
          </a:p>
        </p:txBody>
      </p:sp>
      <p:sp>
        <p:nvSpPr>
          <p:cNvPr id="440476" name="Line 156"/>
          <p:cNvSpPr>
            <a:spLocks noChangeShapeType="1"/>
          </p:cNvSpPr>
          <p:nvPr/>
        </p:nvSpPr>
        <p:spPr bwMode="auto">
          <a:xfrm>
            <a:off x="7262813" y="1095375"/>
            <a:ext cx="47625" cy="0"/>
          </a:xfrm>
          <a:prstGeom prst="line">
            <a:avLst/>
          </a:prstGeom>
          <a:noFill/>
          <a:ln w="57150">
            <a:solidFill>
              <a:srgbClr val="008000"/>
            </a:solidFill>
            <a:round/>
            <a:headEnd/>
            <a:tailEnd/>
          </a:ln>
        </p:spPr>
        <p:txBody>
          <a:bodyPr/>
          <a:lstStyle/>
          <a:p>
            <a:pPr>
              <a:defRPr/>
            </a:pPr>
            <a:endParaRPr lang="en-US">
              <a:latin typeface="+mn-lt"/>
            </a:endParaRPr>
          </a:p>
        </p:txBody>
      </p:sp>
      <p:sp>
        <p:nvSpPr>
          <p:cNvPr id="440477" name="Line 157"/>
          <p:cNvSpPr>
            <a:spLocks noChangeShapeType="1"/>
          </p:cNvSpPr>
          <p:nvPr/>
        </p:nvSpPr>
        <p:spPr bwMode="auto">
          <a:xfrm>
            <a:off x="7310438" y="1095375"/>
            <a:ext cx="46037" cy="0"/>
          </a:xfrm>
          <a:prstGeom prst="line">
            <a:avLst/>
          </a:prstGeom>
          <a:noFill/>
          <a:ln w="57150">
            <a:solidFill>
              <a:srgbClr val="008000"/>
            </a:solidFill>
            <a:round/>
            <a:headEnd/>
            <a:tailEnd/>
          </a:ln>
        </p:spPr>
        <p:txBody>
          <a:bodyPr/>
          <a:lstStyle/>
          <a:p>
            <a:pPr>
              <a:defRPr/>
            </a:pPr>
            <a:endParaRPr lang="en-US">
              <a:latin typeface="+mn-lt"/>
            </a:endParaRPr>
          </a:p>
        </p:txBody>
      </p:sp>
      <p:sp>
        <p:nvSpPr>
          <p:cNvPr id="440478" name="Line 158"/>
          <p:cNvSpPr>
            <a:spLocks noChangeShapeType="1"/>
          </p:cNvSpPr>
          <p:nvPr/>
        </p:nvSpPr>
        <p:spPr bwMode="auto">
          <a:xfrm>
            <a:off x="7356475" y="1095375"/>
            <a:ext cx="38100" cy="0"/>
          </a:xfrm>
          <a:prstGeom prst="line">
            <a:avLst/>
          </a:prstGeom>
          <a:noFill/>
          <a:ln w="57150">
            <a:solidFill>
              <a:srgbClr val="008000"/>
            </a:solidFill>
            <a:round/>
            <a:headEnd/>
            <a:tailEnd/>
          </a:ln>
        </p:spPr>
        <p:txBody>
          <a:bodyPr/>
          <a:lstStyle/>
          <a:p>
            <a:pPr>
              <a:defRPr/>
            </a:pPr>
            <a:endParaRPr lang="en-US">
              <a:latin typeface="+mn-lt"/>
            </a:endParaRPr>
          </a:p>
        </p:txBody>
      </p:sp>
      <p:sp>
        <p:nvSpPr>
          <p:cNvPr id="440479" name="Line 159"/>
          <p:cNvSpPr>
            <a:spLocks noChangeShapeType="1"/>
          </p:cNvSpPr>
          <p:nvPr/>
        </p:nvSpPr>
        <p:spPr bwMode="auto">
          <a:xfrm>
            <a:off x="7394575" y="1095375"/>
            <a:ext cx="47625" cy="0"/>
          </a:xfrm>
          <a:prstGeom prst="line">
            <a:avLst/>
          </a:prstGeom>
          <a:noFill/>
          <a:ln w="57150">
            <a:solidFill>
              <a:srgbClr val="008000"/>
            </a:solidFill>
            <a:round/>
            <a:headEnd/>
            <a:tailEnd/>
          </a:ln>
        </p:spPr>
        <p:txBody>
          <a:bodyPr/>
          <a:lstStyle/>
          <a:p>
            <a:pPr>
              <a:defRPr/>
            </a:pPr>
            <a:endParaRPr lang="en-US">
              <a:latin typeface="+mn-lt"/>
            </a:endParaRPr>
          </a:p>
        </p:txBody>
      </p:sp>
      <p:sp>
        <p:nvSpPr>
          <p:cNvPr id="440480" name="Line 160"/>
          <p:cNvSpPr>
            <a:spLocks noChangeShapeType="1"/>
          </p:cNvSpPr>
          <p:nvPr/>
        </p:nvSpPr>
        <p:spPr bwMode="auto">
          <a:xfrm>
            <a:off x="7442200" y="1095375"/>
            <a:ext cx="46038" cy="0"/>
          </a:xfrm>
          <a:prstGeom prst="line">
            <a:avLst/>
          </a:prstGeom>
          <a:noFill/>
          <a:ln w="57150">
            <a:solidFill>
              <a:srgbClr val="008000"/>
            </a:solidFill>
            <a:round/>
            <a:headEnd/>
            <a:tailEnd/>
          </a:ln>
        </p:spPr>
        <p:txBody>
          <a:bodyPr/>
          <a:lstStyle/>
          <a:p>
            <a:pPr>
              <a:defRPr/>
            </a:pPr>
            <a:endParaRPr lang="en-US">
              <a:latin typeface="+mn-lt"/>
            </a:endParaRPr>
          </a:p>
        </p:txBody>
      </p:sp>
      <p:sp>
        <p:nvSpPr>
          <p:cNvPr id="440481" name="Line 161"/>
          <p:cNvSpPr>
            <a:spLocks noChangeShapeType="1"/>
          </p:cNvSpPr>
          <p:nvPr/>
        </p:nvSpPr>
        <p:spPr bwMode="auto">
          <a:xfrm>
            <a:off x="7488238" y="1095375"/>
            <a:ext cx="47625" cy="0"/>
          </a:xfrm>
          <a:prstGeom prst="line">
            <a:avLst/>
          </a:prstGeom>
          <a:noFill/>
          <a:ln w="57150">
            <a:solidFill>
              <a:srgbClr val="008000"/>
            </a:solidFill>
            <a:round/>
            <a:headEnd/>
            <a:tailEnd/>
          </a:ln>
        </p:spPr>
        <p:txBody>
          <a:bodyPr/>
          <a:lstStyle/>
          <a:p>
            <a:pPr>
              <a:defRPr/>
            </a:pPr>
            <a:endParaRPr lang="en-US">
              <a:latin typeface="+mn-lt"/>
            </a:endParaRPr>
          </a:p>
        </p:txBody>
      </p:sp>
      <p:sp>
        <p:nvSpPr>
          <p:cNvPr id="440482" name="Line 162"/>
          <p:cNvSpPr>
            <a:spLocks noChangeShapeType="1"/>
          </p:cNvSpPr>
          <p:nvPr/>
        </p:nvSpPr>
        <p:spPr bwMode="auto">
          <a:xfrm>
            <a:off x="7535863" y="1095375"/>
            <a:ext cx="38100" cy="0"/>
          </a:xfrm>
          <a:prstGeom prst="line">
            <a:avLst/>
          </a:prstGeom>
          <a:noFill/>
          <a:ln w="57150">
            <a:solidFill>
              <a:srgbClr val="008000"/>
            </a:solidFill>
            <a:round/>
            <a:headEnd/>
            <a:tailEnd/>
          </a:ln>
        </p:spPr>
        <p:txBody>
          <a:bodyPr/>
          <a:lstStyle/>
          <a:p>
            <a:pPr>
              <a:defRPr/>
            </a:pPr>
            <a:endParaRPr lang="en-US">
              <a:latin typeface="+mn-lt"/>
            </a:endParaRPr>
          </a:p>
        </p:txBody>
      </p:sp>
      <p:sp>
        <p:nvSpPr>
          <p:cNvPr id="440483" name="Line 163"/>
          <p:cNvSpPr>
            <a:spLocks noChangeShapeType="1"/>
          </p:cNvSpPr>
          <p:nvPr/>
        </p:nvSpPr>
        <p:spPr bwMode="auto">
          <a:xfrm>
            <a:off x="7573963" y="1095375"/>
            <a:ext cx="46037" cy="0"/>
          </a:xfrm>
          <a:prstGeom prst="line">
            <a:avLst/>
          </a:prstGeom>
          <a:noFill/>
          <a:ln w="57150">
            <a:solidFill>
              <a:srgbClr val="008000"/>
            </a:solidFill>
            <a:round/>
            <a:headEnd/>
            <a:tailEnd/>
          </a:ln>
        </p:spPr>
        <p:txBody>
          <a:bodyPr/>
          <a:lstStyle/>
          <a:p>
            <a:pPr>
              <a:defRPr/>
            </a:pPr>
            <a:endParaRPr lang="en-US">
              <a:latin typeface="+mn-lt"/>
            </a:endParaRPr>
          </a:p>
        </p:txBody>
      </p:sp>
      <p:sp>
        <p:nvSpPr>
          <p:cNvPr id="440484" name="Line 164"/>
          <p:cNvSpPr>
            <a:spLocks noChangeShapeType="1"/>
          </p:cNvSpPr>
          <p:nvPr/>
        </p:nvSpPr>
        <p:spPr bwMode="auto">
          <a:xfrm>
            <a:off x="7620000" y="1095375"/>
            <a:ext cx="46038" cy="0"/>
          </a:xfrm>
          <a:prstGeom prst="line">
            <a:avLst/>
          </a:prstGeom>
          <a:noFill/>
          <a:ln w="57150">
            <a:solidFill>
              <a:srgbClr val="008000"/>
            </a:solidFill>
            <a:round/>
            <a:headEnd/>
            <a:tailEnd/>
          </a:ln>
        </p:spPr>
        <p:txBody>
          <a:bodyPr/>
          <a:lstStyle/>
          <a:p>
            <a:pPr>
              <a:defRPr/>
            </a:pPr>
            <a:endParaRPr lang="en-US">
              <a:latin typeface="+mn-lt"/>
            </a:endParaRPr>
          </a:p>
        </p:txBody>
      </p:sp>
      <p:sp>
        <p:nvSpPr>
          <p:cNvPr id="440485" name="Line 165"/>
          <p:cNvSpPr>
            <a:spLocks noChangeShapeType="1"/>
          </p:cNvSpPr>
          <p:nvPr/>
        </p:nvSpPr>
        <p:spPr bwMode="auto">
          <a:xfrm flipV="1">
            <a:off x="7666038" y="1087438"/>
            <a:ext cx="47625" cy="7937"/>
          </a:xfrm>
          <a:prstGeom prst="line">
            <a:avLst/>
          </a:prstGeom>
          <a:noFill/>
          <a:ln w="57150">
            <a:solidFill>
              <a:srgbClr val="008000"/>
            </a:solidFill>
            <a:round/>
            <a:headEnd/>
            <a:tailEnd/>
          </a:ln>
        </p:spPr>
        <p:txBody>
          <a:bodyPr/>
          <a:lstStyle/>
          <a:p>
            <a:pPr>
              <a:defRPr/>
            </a:pPr>
            <a:endParaRPr lang="en-US">
              <a:latin typeface="+mn-lt"/>
            </a:endParaRPr>
          </a:p>
        </p:txBody>
      </p:sp>
      <p:sp>
        <p:nvSpPr>
          <p:cNvPr id="440486" name="Line 166"/>
          <p:cNvSpPr>
            <a:spLocks noChangeShapeType="1"/>
          </p:cNvSpPr>
          <p:nvPr/>
        </p:nvSpPr>
        <p:spPr bwMode="auto">
          <a:xfrm>
            <a:off x="7713663" y="1087438"/>
            <a:ext cx="38100" cy="1587"/>
          </a:xfrm>
          <a:prstGeom prst="line">
            <a:avLst/>
          </a:prstGeom>
          <a:noFill/>
          <a:ln w="57150">
            <a:solidFill>
              <a:srgbClr val="008000"/>
            </a:solidFill>
            <a:round/>
            <a:headEnd/>
            <a:tailEnd/>
          </a:ln>
        </p:spPr>
        <p:txBody>
          <a:bodyPr/>
          <a:lstStyle/>
          <a:p>
            <a:pPr>
              <a:defRPr/>
            </a:pPr>
            <a:endParaRPr lang="en-US">
              <a:latin typeface="+mn-lt"/>
            </a:endParaRPr>
          </a:p>
        </p:txBody>
      </p:sp>
      <p:sp>
        <p:nvSpPr>
          <p:cNvPr id="440487" name="Line 167"/>
          <p:cNvSpPr>
            <a:spLocks noChangeShapeType="1"/>
          </p:cNvSpPr>
          <p:nvPr/>
        </p:nvSpPr>
        <p:spPr bwMode="auto">
          <a:xfrm>
            <a:off x="7751763" y="1087438"/>
            <a:ext cx="46037" cy="1587"/>
          </a:xfrm>
          <a:prstGeom prst="line">
            <a:avLst/>
          </a:prstGeom>
          <a:noFill/>
          <a:ln w="57150">
            <a:solidFill>
              <a:srgbClr val="008000"/>
            </a:solidFill>
            <a:round/>
            <a:headEnd/>
            <a:tailEnd/>
          </a:ln>
        </p:spPr>
        <p:txBody>
          <a:bodyPr/>
          <a:lstStyle/>
          <a:p>
            <a:pPr>
              <a:defRPr/>
            </a:pPr>
            <a:endParaRPr lang="en-US">
              <a:latin typeface="+mn-lt"/>
            </a:endParaRPr>
          </a:p>
        </p:txBody>
      </p:sp>
      <p:sp>
        <p:nvSpPr>
          <p:cNvPr id="440488" name="Line 168"/>
          <p:cNvSpPr>
            <a:spLocks noChangeShapeType="1"/>
          </p:cNvSpPr>
          <p:nvPr/>
        </p:nvSpPr>
        <p:spPr bwMode="auto">
          <a:xfrm>
            <a:off x="7797800" y="1087438"/>
            <a:ext cx="47625" cy="1587"/>
          </a:xfrm>
          <a:prstGeom prst="line">
            <a:avLst/>
          </a:prstGeom>
          <a:noFill/>
          <a:ln w="57150">
            <a:solidFill>
              <a:srgbClr val="008000"/>
            </a:solidFill>
            <a:round/>
            <a:headEnd/>
            <a:tailEnd/>
          </a:ln>
        </p:spPr>
        <p:txBody>
          <a:bodyPr/>
          <a:lstStyle/>
          <a:p>
            <a:pPr>
              <a:defRPr/>
            </a:pPr>
            <a:endParaRPr lang="en-US">
              <a:latin typeface="+mn-lt"/>
            </a:endParaRPr>
          </a:p>
        </p:txBody>
      </p:sp>
      <p:sp>
        <p:nvSpPr>
          <p:cNvPr id="440489" name="Line 169"/>
          <p:cNvSpPr>
            <a:spLocks noChangeShapeType="1"/>
          </p:cNvSpPr>
          <p:nvPr/>
        </p:nvSpPr>
        <p:spPr bwMode="auto">
          <a:xfrm>
            <a:off x="7845425" y="1087438"/>
            <a:ext cx="38100" cy="1587"/>
          </a:xfrm>
          <a:prstGeom prst="line">
            <a:avLst/>
          </a:prstGeom>
          <a:noFill/>
          <a:ln w="57150">
            <a:solidFill>
              <a:srgbClr val="008000"/>
            </a:solidFill>
            <a:round/>
            <a:headEnd/>
            <a:tailEnd/>
          </a:ln>
        </p:spPr>
        <p:txBody>
          <a:bodyPr/>
          <a:lstStyle/>
          <a:p>
            <a:pPr>
              <a:defRPr/>
            </a:pPr>
            <a:endParaRPr lang="en-US">
              <a:latin typeface="+mn-lt"/>
            </a:endParaRPr>
          </a:p>
        </p:txBody>
      </p:sp>
      <p:sp>
        <p:nvSpPr>
          <p:cNvPr id="440490" name="Line 170"/>
          <p:cNvSpPr>
            <a:spLocks noChangeShapeType="1"/>
          </p:cNvSpPr>
          <p:nvPr/>
        </p:nvSpPr>
        <p:spPr bwMode="auto">
          <a:xfrm>
            <a:off x="7883525" y="1087438"/>
            <a:ext cx="46038" cy="1587"/>
          </a:xfrm>
          <a:prstGeom prst="line">
            <a:avLst/>
          </a:prstGeom>
          <a:noFill/>
          <a:ln w="57150">
            <a:solidFill>
              <a:srgbClr val="008000"/>
            </a:solidFill>
            <a:round/>
            <a:headEnd/>
            <a:tailEnd/>
          </a:ln>
        </p:spPr>
        <p:txBody>
          <a:bodyPr/>
          <a:lstStyle/>
          <a:p>
            <a:pPr>
              <a:defRPr/>
            </a:pPr>
            <a:endParaRPr lang="en-US">
              <a:latin typeface="+mn-lt"/>
            </a:endParaRPr>
          </a:p>
        </p:txBody>
      </p:sp>
      <p:sp>
        <p:nvSpPr>
          <p:cNvPr id="440491" name="Line 171"/>
          <p:cNvSpPr>
            <a:spLocks noChangeShapeType="1"/>
          </p:cNvSpPr>
          <p:nvPr/>
        </p:nvSpPr>
        <p:spPr bwMode="auto">
          <a:xfrm>
            <a:off x="7929563" y="1087438"/>
            <a:ext cx="46037" cy="1587"/>
          </a:xfrm>
          <a:prstGeom prst="line">
            <a:avLst/>
          </a:prstGeom>
          <a:noFill/>
          <a:ln w="57150">
            <a:solidFill>
              <a:srgbClr val="008000"/>
            </a:solidFill>
            <a:round/>
            <a:headEnd/>
            <a:tailEnd/>
          </a:ln>
        </p:spPr>
        <p:txBody>
          <a:bodyPr/>
          <a:lstStyle/>
          <a:p>
            <a:pPr>
              <a:defRPr/>
            </a:pPr>
            <a:endParaRPr lang="en-US">
              <a:latin typeface="+mn-lt"/>
            </a:endParaRPr>
          </a:p>
        </p:txBody>
      </p:sp>
      <p:sp>
        <p:nvSpPr>
          <p:cNvPr id="440492" name="Line 172"/>
          <p:cNvSpPr>
            <a:spLocks noChangeShapeType="1"/>
          </p:cNvSpPr>
          <p:nvPr/>
        </p:nvSpPr>
        <p:spPr bwMode="auto">
          <a:xfrm>
            <a:off x="7975600" y="1087438"/>
            <a:ext cx="47625" cy="1587"/>
          </a:xfrm>
          <a:prstGeom prst="line">
            <a:avLst/>
          </a:prstGeom>
          <a:noFill/>
          <a:ln w="57150">
            <a:solidFill>
              <a:srgbClr val="008000"/>
            </a:solidFill>
            <a:round/>
            <a:headEnd/>
            <a:tailEnd/>
          </a:ln>
        </p:spPr>
        <p:txBody>
          <a:bodyPr/>
          <a:lstStyle/>
          <a:p>
            <a:pPr>
              <a:defRPr/>
            </a:pPr>
            <a:endParaRPr lang="en-US">
              <a:latin typeface="+mn-lt"/>
            </a:endParaRPr>
          </a:p>
        </p:txBody>
      </p:sp>
      <p:sp>
        <p:nvSpPr>
          <p:cNvPr id="440493" name="Line 173"/>
          <p:cNvSpPr>
            <a:spLocks noChangeShapeType="1"/>
          </p:cNvSpPr>
          <p:nvPr/>
        </p:nvSpPr>
        <p:spPr bwMode="auto">
          <a:xfrm>
            <a:off x="8023225" y="1087438"/>
            <a:ext cx="38100" cy="1587"/>
          </a:xfrm>
          <a:prstGeom prst="line">
            <a:avLst/>
          </a:prstGeom>
          <a:noFill/>
          <a:ln w="57150">
            <a:solidFill>
              <a:srgbClr val="008000"/>
            </a:solidFill>
            <a:round/>
            <a:headEnd/>
            <a:tailEnd/>
          </a:ln>
        </p:spPr>
        <p:txBody>
          <a:bodyPr/>
          <a:lstStyle/>
          <a:p>
            <a:pPr>
              <a:defRPr/>
            </a:pPr>
            <a:endParaRPr lang="en-US">
              <a:latin typeface="+mn-lt"/>
            </a:endParaRPr>
          </a:p>
        </p:txBody>
      </p:sp>
      <p:sp>
        <p:nvSpPr>
          <p:cNvPr id="440494" name="Line 174"/>
          <p:cNvSpPr>
            <a:spLocks noChangeShapeType="1"/>
          </p:cNvSpPr>
          <p:nvPr/>
        </p:nvSpPr>
        <p:spPr bwMode="auto">
          <a:xfrm>
            <a:off x="8061325" y="1087438"/>
            <a:ext cx="46038" cy="1587"/>
          </a:xfrm>
          <a:prstGeom prst="line">
            <a:avLst/>
          </a:prstGeom>
          <a:noFill/>
          <a:ln w="57150">
            <a:solidFill>
              <a:srgbClr val="008000"/>
            </a:solidFill>
            <a:round/>
            <a:headEnd/>
            <a:tailEnd/>
          </a:ln>
        </p:spPr>
        <p:txBody>
          <a:bodyPr/>
          <a:lstStyle/>
          <a:p>
            <a:pPr>
              <a:defRPr/>
            </a:pPr>
            <a:endParaRPr lang="en-US">
              <a:latin typeface="+mn-lt"/>
            </a:endParaRPr>
          </a:p>
        </p:txBody>
      </p:sp>
      <p:sp>
        <p:nvSpPr>
          <p:cNvPr id="440495" name="Line 175"/>
          <p:cNvSpPr>
            <a:spLocks noChangeShapeType="1"/>
          </p:cNvSpPr>
          <p:nvPr/>
        </p:nvSpPr>
        <p:spPr bwMode="auto">
          <a:xfrm>
            <a:off x="8107363" y="1087438"/>
            <a:ext cx="7937" cy="1587"/>
          </a:xfrm>
          <a:prstGeom prst="line">
            <a:avLst/>
          </a:prstGeom>
          <a:noFill/>
          <a:ln w="57150">
            <a:solidFill>
              <a:srgbClr val="008000"/>
            </a:solidFill>
            <a:round/>
            <a:headEnd/>
            <a:tailEnd/>
          </a:ln>
        </p:spPr>
        <p:txBody>
          <a:bodyPr/>
          <a:lstStyle/>
          <a:p>
            <a:pPr>
              <a:defRPr/>
            </a:pPr>
            <a:endParaRPr lang="en-US">
              <a:latin typeface="+mn-lt"/>
            </a:endParaRPr>
          </a:p>
        </p:txBody>
      </p:sp>
      <p:sp>
        <p:nvSpPr>
          <p:cNvPr id="440496" name="Line 176"/>
          <p:cNvSpPr>
            <a:spLocks noChangeShapeType="1"/>
          </p:cNvSpPr>
          <p:nvPr/>
        </p:nvSpPr>
        <p:spPr bwMode="auto">
          <a:xfrm>
            <a:off x="1465263" y="5173663"/>
            <a:ext cx="1587" cy="1587"/>
          </a:xfrm>
          <a:prstGeom prst="line">
            <a:avLst/>
          </a:prstGeom>
          <a:noFill/>
          <a:ln w="57150">
            <a:solidFill>
              <a:srgbClr val="0000FF"/>
            </a:solidFill>
            <a:round/>
            <a:headEnd/>
            <a:tailEnd/>
          </a:ln>
        </p:spPr>
        <p:txBody>
          <a:bodyPr/>
          <a:lstStyle/>
          <a:p>
            <a:pPr>
              <a:defRPr/>
            </a:pPr>
            <a:endParaRPr lang="en-US">
              <a:latin typeface="+mn-lt"/>
            </a:endParaRPr>
          </a:p>
        </p:txBody>
      </p:sp>
      <p:sp>
        <p:nvSpPr>
          <p:cNvPr id="440497" name="Line 177"/>
          <p:cNvSpPr>
            <a:spLocks noChangeShapeType="1"/>
          </p:cNvSpPr>
          <p:nvPr/>
        </p:nvSpPr>
        <p:spPr bwMode="auto">
          <a:xfrm>
            <a:off x="1465263" y="5173663"/>
            <a:ext cx="46037" cy="1587"/>
          </a:xfrm>
          <a:prstGeom prst="line">
            <a:avLst/>
          </a:prstGeom>
          <a:noFill/>
          <a:ln w="57150">
            <a:solidFill>
              <a:srgbClr val="0000FF"/>
            </a:solidFill>
            <a:round/>
            <a:headEnd/>
            <a:tailEnd/>
          </a:ln>
        </p:spPr>
        <p:txBody>
          <a:bodyPr/>
          <a:lstStyle/>
          <a:p>
            <a:pPr>
              <a:defRPr/>
            </a:pPr>
            <a:endParaRPr lang="en-US">
              <a:latin typeface="+mn-lt"/>
            </a:endParaRPr>
          </a:p>
        </p:txBody>
      </p:sp>
      <p:sp>
        <p:nvSpPr>
          <p:cNvPr id="440498" name="Line 178"/>
          <p:cNvSpPr>
            <a:spLocks noChangeShapeType="1"/>
          </p:cNvSpPr>
          <p:nvPr/>
        </p:nvSpPr>
        <p:spPr bwMode="auto">
          <a:xfrm>
            <a:off x="1511300" y="5173663"/>
            <a:ext cx="39688" cy="1587"/>
          </a:xfrm>
          <a:prstGeom prst="line">
            <a:avLst/>
          </a:prstGeom>
          <a:noFill/>
          <a:ln w="57150">
            <a:solidFill>
              <a:srgbClr val="0000FF"/>
            </a:solidFill>
            <a:round/>
            <a:headEnd/>
            <a:tailEnd/>
          </a:ln>
        </p:spPr>
        <p:txBody>
          <a:bodyPr/>
          <a:lstStyle/>
          <a:p>
            <a:pPr>
              <a:defRPr/>
            </a:pPr>
            <a:endParaRPr lang="en-US">
              <a:latin typeface="+mn-lt"/>
            </a:endParaRPr>
          </a:p>
        </p:txBody>
      </p:sp>
      <p:sp>
        <p:nvSpPr>
          <p:cNvPr id="440499" name="Line 179"/>
          <p:cNvSpPr>
            <a:spLocks noChangeShapeType="1"/>
          </p:cNvSpPr>
          <p:nvPr/>
        </p:nvSpPr>
        <p:spPr bwMode="auto">
          <a:xfrm>
            <a:off x="1550988" y="5173663"/>
            <a:ext cx="46037" cy="1587"/>
          </a:xfrm>
          <a:prstGeom prst="line">
            <a:avLst/>
          </a:prstGeom>
          <a:noFill/>
          <a:ln w="57150">
            <a:solidFill>
              <a:srgbClr val="0000FF"/>
            </a:solidFill>
            <a:round/>
            <a:headEnd/>
            <a:tailEnd/>
          </a:ln>
        </p:spPr>
        <p:txBody>
          <a:bodyPr/>
          <a:lstStyle/>
          <a:p>
            <a:pPr>
              <a:defRPr/>
            </a:pPr>
            <a:endParaRPr lang="en-US">
              <a:latin typeface="+mn-lt"/>
            </a:endParaRPr>
          </a:p>
        </p:txBody>
      </p:sp>
      <p:sp>
        <p:nvSpPr>
          <p:cNvPr id="440500" name="Line 180"/>
          <p:cNvSpPr>
            <a:spLocks noChangeShapeType="1"/>
          </p:cNvSpPr>
          <p:nvPr/>
        </p:nvSpPr>
        <p:spPr bwMode="auto">
          <a:xfrm>
            <a:off x="1597025" y="5173663"/>
            <a:ext cx="47625" cy="1587"/>
          </a:xfrm>
          <a:prstGeom prst="line">
            <a:avLst/>
          </a:prstGeom>
          <a:noFill/>
          <a:ln w="57150">
            <a:solidFill>
              <a:srgbClr val="0000FF"/>
            </a:solidFill>
            <a:round/>
            <a:headEnd/>
            <a:tailEnd/>
          </a:ln>
        </p:spPr>
        <p:txBody>
          <a:bodyPr/>
          <a:lstStyle/>
          <a:p>
            <a:pPr>
              <a:defRPr/>
            </a:pPr>
            <a:endParaRPr lang="en-US">
              <a:latin typeface="+mn-lt"/>
            </a:endParaRPr>
          </a:p>
        </p:txBody>
      </p:sp>
      <p:sp>
        <p:nvSpPr>
          <p:cNvPr id="440501" name="Line 181"/>
          <p:cNvSpPr>
            <a:spLocks noChangeShapeType="1"/>
          </p:cNvSpPr>
          <p:nvPr/>
        </p:nvSpPr>
        <p:spPr bwMode="auto">
          <a:xfrm>
            <a:off x="1644650" y="5173663"/>
            <a:ext cx="46038" cy="1587"/>
          </a:xfrm>
          <a:prstGeom prst="line">
            <a:avLst/>
          </a:prstGeom>
          <a:noFill/>
          <a:ln w="57150">
            <a:solidFill>
              <a:srgbClr val="0000FF"/>
            </a:solidFill>
            <a:round/>
            <a:headEnd/>
            <a:tailEnd/>
          </a:ln>
        </p:spPr>
        <p:txBody>
          <a:bodyPr/>
          <a:lstStyle/>
          <a:p>
            <a:pPr>
              <a:defRPr/>
            </a:pPr>
            <a:endParaRPr lang="en-US">
              <a:latin typeface="+mn-lt"/>
            </a:endParaRPr>
          </a:p>
        </p:txBody>
      </p:sp>
      <p:sp>
        <p:nvSpPr>
          <p:cNvPr id="440502" name="Line 182"/>
          <p:cNvSpPr>
            <a:spLocks noChangeShapeType="1"/>
          </p:cNvSpPr>
          <p:nvPr/>
        </p:nvSpPr>
        <p:spPr bwMode="auto">
          <a:xfrm>
            <a:off x="1690688" y="5173663"/>
            <a:ext cx="38100" cy="1587"/>
          </a:xfrm>
          <a:prstGeom prst="line">
            <a:avLst/>
          </a:prstGeom>
          <a:noFill/>
          <a:ln w="57150">
            <a:solidFill>
              <a:srgbClr val="0000FF"/>
            </a:solidFill>
            <a:round/>
            <a:headEnd/>
            <a:tailEnd/>
          </a:ln>
        </p:spPr>
        <p:txBody>
          <a:bodyPr/>
          <a:lstStyle/>
          <a:p>
            <a:pPr>
              <a:defRPr/>
            </a:pPr>
            <a:endParaRPr lang="en-US">
              <a:latin typeface="+mn-lt"/>
            </a:endParaRPr>
          </a:p>
        </p:txBody>
      </p:sp>
      <p:sp>
        <p:nvSpPr>
          <p:cNvPr id="440503" name="Line 183"/>
          <p:cNvSpPr>
            <a:spLocks noChangeShapeType="1"/>
          </p:cNvSpPr>
          <p:nvPr/>
        </p:nvSpPr>
        <p:spPr bwMode="auto">
          <a:xfrm>
            <a:off x="1728788" y="5173663"/>
            <a:ext cx="47625" cy="1587"/>
          </a:xfrm>
          <a:prstGeom prst="line">
            <a:avLst/>
          </a:prstGeom>
          <a:noFill/>
          <a:ln w="57150">
            <a:solidFill>
              <a:srgbClr val="0000FF"/>
            </a:solidFill>
            <a:round/>
            <a:headEnd/>
            <a:tailEnd/>
          </a:ln>
        </p:spPr>
        <p:txBody>
          <a:bodyPr/>
          <a:lstStyle/>
          <a:p>
            <a:pPr>
              <a:defRPr/>
            </a:pPr>
            <a:endParaRPr lang="en-US">
              <a:latin typeface="+mn-lt"/>
            </a:endParaRPr>
          </a:p>
        </p:txBody>
      </p:sp>
      <p:sp>
        <p:nvSpPr>
          <p:cNvPr id="440504" name="Line 184"/>
          <p:cNvSpPr>
            <a:spLocks noChangeShapeType="1"/>
          </p:cNvSpPr>
          <p:nvPr/>
        </p:nvSpPr>
        <p:spPr bwMode="auto">
          <a:xfrm>
            <a:off x="1776413" y="5173663"/>
            <a:ext cx="46037" cy="1587"/>
          </a:xfrm>
          <a:prstGeom prst="line">
            <a:avLst/>
          </a:prstGeom>
          <a:noFill/>
          <a:ln w="57150">
            <a:solidFill>
              <a:srgbClr val="0000FF"/>
            </a:solidFill>
            <a:round/>
            <a:headEnd/>
            <a:tailEnd/>
          </a:ln>
        </p:spPr>
        <p:txBody>
          <a:bodyPr/>
          <a:lstStyle/>
          <a:p>
            <a:pPr>
              <a:defRPr/>
            </a:pPr>
            <a:endParaRPr lang="en-US">
              <a:latin typeface="+mn-lt"/>
            </a:endParaRPr>
          </a:p>
        </p:txBody>
      </p:sp>
      <p:sp>
        <p:nvSpPr>
          <p:cNvPr id="440505" name="Line 185"/>
          <p:cNvSpPr>
            <a:spLocks noChangeShapeType="1"/>
          </p:cNvSpPr>
          <p:nvPr/>
        </p:nvSpPr>
        <p:spPr bwMode="auto">
          <a:xfrm>
            <a:off x="1822450" y="5173663"/>
            <a:ext cx="38100" cy="1587"/>
          </a:xfrm>
          <a:prstGeom prst="line">
            <a:avLst/>
          </a:prstGeom>
          <a:noFill/>
          <a:ln w="57150">
            <a:solidFill>
              <a:srgbClr val="0000FF"/>
            </a:solidFill>
            <a:round/>
            <a:headEnd/>
            <a:tailEnd/>
          </a:ln>
        </p:spPr>
        <p:txBody>
          <a:bodyPr/>
          <a:lstStyle/>
          <a:p>
            <a:pPr>
              <a:defRPr/>
            </a:pPr>
            <a:endParaRPr lang="en-US">
              <a:latin typeface="+mn-lt"/>
            </a:endParaRPr>
          </a:p>
        </p:txBody>
      </p:sp>
      <p:sp>
        <p:nvSpPr>
          <p:cNvPr id="440506" name="Line 186"/>
          <p:cNvSpPr>
            <a:spLocks noChangeShapeType="1"/>
          </p:cNvSpPr>
          <p:nvPr/>
        </p:nvSpPr>
        <p:spPr bwMode="auto">
          <a:xfrm>
            <a:off x="1860550" y="5173663"/>
            <a:ext cx="46038" cy="1587"/>
          </a:xfrm>
          <a:prstGeom prst="line">
            <a:avLst/>
          </a:prstGeom>
          <a:noFill/>
          <a:ln w="57150">
            <a:solidFill>
              <a:srgbClr val="0000FF"/>
            </a:solidFill>
            <a:round/>
            <a:headEnd/>
            <a:tailEnd/>
          </a:ln>
        </p:spPr>
        <p:txBody>
          <a:bodyPr/>
          <a:lstStyle/>
          <a:p>
            <a:pPr>
              <a:defRPr/>
            </a:pPr>
            <a:endParaRPr lang="en-US">
              <a:latin typeface="+mn-lt"/>
            </a:endParaRPr>
          </a:p>
        </p:txBody>
      </p:sp>
      <p:sp>
        <p:nvSpPr>
          <p:cNvPr id="440507" name="Line 187"/>
          <p:cNvSpPr>
            <a:spLocks noChangeShapeType="1"/>
          </p:cNvSpPr>
          <p:nvPr/>
        </p:nvSpPr>
        <p:spPr bwMode="auto">
          <a:xfrm>
            <a:off x="1906588" y="5173663"/>
            <a:ext cx="47625" cy="1587"/>
          </a:xfrm>
          <a:prstGeom prst="line">
            <a:avLst/>
          </a:prstGeom>
          <a:noFill/>
          <a:ln w="57150">
            <a:solidFill>
              <a:srgbClr val="0000FF"/>
            </a:solidFill>
            <a:round/>
            <a:headEnd/>
            <a:tailEnd/>
          </a:ln>
        </p:spPr>
        <p:txBody>
          <a:bodyPr/>
          <a:lstStyle/>
          <a:p>
            <a:pPr>
              <a:defRPr/>
            </a:pPr>
            <a:endParaRPr lang="en-US">
              <a:latin typeface="+mn-lt"/>
            </a:endParaRPr>
          </a:p>
        </p:txBody>
      </p:sp>
      <p:sp>
        <p:nvSpPr>
          <p:cNvPr id="440508" name="Line 188"/>
          <p:cNvSpPr>
            <a:spLocks noChangeShapeType="1"/>
          </p:cNvSpPr>
          <p:nvPr/>
        </p:nvSpPr>
        <p:spPr bwMode="auto">
          <a:xfrm>
            <a:off x="1954213" y="5173663"/>
            <a:ext cx="46037" cy="1587"/>
          </a:xfrm>
          <a:prstGeom prst="line">
            <a:avLst/>
          </a:prstGeom>
          <a:noFill/>
          <a:ln w="57150">
            <a:solidFill>
              <a:srgbClr val="0000FF"/>
            </a:solidFill>
            <a:round/>
            <a:headEnd/>
            <a:tailEnd/>
          </a:ln>
        </p:spPr>
        <p:txBody>
          <a:bodyPr/>
          <a:lstStyle/>
          <a:p>
            <a:pPr>
              <a:defRPr/>
            </a:pPr>
            <a:endParaRPr lang="en-US">
              <a:latin typeface="+mn-lt"/>
            </a:endParaRPr>
          </a:p>
        </p:txBody>
      </p:sp>
      <p:sp>
        <p:nvSpPr>
          <p:cNvPr id="440509" name="Line 189"/>
          <p:cNvSpPr>
            <a:spLocks noChangeShapeType="1"/>
          </p:cNvSpPr>
          <p:nvPr/>
        </p:nvSpPr>
        <p:spPr bwMode="auto">
          <a:xfrm>
            <a:off x="2000250" y="5173663"/>
            <a:ext cx="38100" cy="1587"/>
          </a:xfrm>
          <a:prstGeom prst="line">
            <a:avLst/>
          </a:prstGeom>
          <a:noFill/>
          <a:ln w="57150">
            <a:solidFill>
              <a:srgbClr val="0000FF"/>
            </a:solidFill>
            <a:round/>
            <a:headEnd/>
            <a:tailEnd/>
          </a:ln>
        </p:spPr>
        <p:txBody>
          <a:bodyPr/>
          <a:lstStyle/>
          <a:p>
            <a:pPr>
              <a:defRPr/>
            </a:pPr>
            <a:endParaRPr lang="en-US">
              <a:latin typeface="+mn-lt"/>
            </a:endParaRPr>
          </a:p>
        </p:txBody>
      </p:sp>
      <p:sp>
        <p:nvSpPr>
          <p:cNvPr id="440510" name="Line 190"/>
          <p:cNvSpPr>
            <a:spLocks noChangeShapeType="1"/>
          </p:cNvSpPr>
          <p:nvPr/>
        </p:nvSpPr>
        <p:spPr bwMode="auto">
          <a:xfrm>
            <a:off x="2038350" y="5173663"/>
            <a:ext cx="46038" cy="1587"/>
          </a:xfrm>
          <a:prstGeom prst="line">
            <a:avLst/>
          </a:prstGeom>
          <a:noFill/>
          <a:ln w="57150">
            <a:solidFill>
              <a:srgbClr val="0000FF"/>
            </a:solidFill>
            <a:round/>
            <a:headEnd/>
            <a:tailEnd/>
          </a:ln>
        </p:spPr>
        <p:txBody>
          <a:bodyPr/>
          <a:lstStyle/>
          <a:p>
            <a:pPr>
              <a:defRPr/>
            </a:pPr>
            <a:endParaRPr lang="en-US">
              <a:latin typeface="+mn-lt"/>
            </a:endParaRPr>
          </a:p>
        </p:txBody>
      </p:sp>
      <p:sp>
        <p:nvSpPr>
          <p:cNvPr id="440511" name="Line 191"/>
          <p:cNvSpPr>
            <a:spLocks noChangeShapeType="1"/>
          </p:cNvSpPr>
          <p:nvPr/>
        </p:nvSpPr>
        <p:spPr bwMode="auto">
          <a:xfrm>
            <a:off x="2084388" y="5173663"/>
            <a:ext cx="47625" cy="1587"/>
          </a:xfrm>
          <a:prstGeom prst="line">
            <a:avLst/>
          </a:prstGeom>
          <a:noFill/>
          <a:ln w="57150">
            <a:solidFill>
              <a:srgbClr val="0000FF"/>
            </a:solidFill>
            <a:round/>
            <a:headEnd/>
            <a:tailEnd/>
          </a:ln>
        </p:spPr>
        <p:txBody>
          <a:bodyPr/>
          <a:lstStyle/>
          <a:p>
            <a:pPr>
              <a:defRPr/>
            </a:pPr>
            <a:endParaRPr lang="en-US">
              <a:latin typeface="+mn-lt"/>
            </a:endParaRPr>
          </a:p>
        </p:txBody>
      </p:sp>
      <p:sp>
        <p:nvSpPr>
          <p:cNvPr id="440512" name="Line 192"/>
          <p:cNvSpPr>
            <a:spLocks noChangeShapeType="1"/>
          </p:cNvSpPr>
          <p:nvPr/>
        </p:nvSpPr>
        <p:spPr bwMode="auto">
          <a:xfrm>
            <a:off x="2132013" y="5173663"/>
            <a:ext cx="46037" cy="1587"/>
          </a:xfrm>
          <a:prstGeom prst="line">
            <a:avLst/>
          </a:prstGeom>
          <a:noFill/>
          <a:ln w="57150">
            <a:solidFill>
              <a:srgbClr val="0000FF"/>
            </a:solidFill>
            <a:round/>
            <a:headEnd/>
            <a:tailEnd/>
          </a:ln>
        </p:spPr>
        <p:txBody>
          <a:bodyPr/>
          <a:lstStyle/>
          <a:p>
            <a:pPr>
              <a:defRPr/>
            </a:pPr>
            <a:endParaRPr lang="en-US">
              <a:latin typeface="+mn-lt"/>
            </a:endParaRPr>
          </a:p>
        </p:txBody>
      </p:sp>
      <p:sp>
        <p:nvSpPr>
          <p:cNvPr id="440513" name="Line 193"/>
          <p:cNvSpPr>
            <a:spLocks noChangeShapeType="1"/>
          </p:cNvSpPr>
          <p:nvPr/>
        </p:nvSpPr>
        <p:spPr bwMode="auto">
          <a:xfrm>
            <a:off x="2178050" y="5173663"/>
            <a:ext cx="38100" cy="1587"/>
          </a:xfrm>
          <a:prstGeom prst="line">
            <a:avLst/>
          </a:prstGeom>
          <a:noFill/>
          <a:ln w="57150">
            <a:solidFill>
              <a:srgbClr val="0000FF"/>
            </a:solidFill>
            <a:round/>
            <a:headEnd/>
            <a:tailEnd/>
          </a:ln>
        </p:spPr>
        <p:txBody>
          <a:bodyPr/>
          <a:lstStyle/>
          <a:p>
            <a:pPr>
              <a:defRPr/>
            </a:pPr>
            <a:endParaRPr lang="en-US">
              <a:latin typeface="+mn-lt"/>
            </a:endParaRPr>
          </a:p>
        </p:txBody>
      </p:sp>
      <p:sp>
        <p:nvSpPr>
          <p:cNvPr id="440514" name="Line 194"/>
          <p:cNvSpPr>
            <a:spLocks noChangeShapeType="1"/>
          </p:cNvSpPr>
          <p:nvPr/>
        </p:nvSpPr>
        <p:spPr bwMode="auto">
          <a:xfrm>
            <a:off x="2216150" y="5173663"/>
            <a:ext cx="47625" cy="1587"/>
          </a:xfrm>
          <a:prstGeom prst="line">
            <a:avLst/>
          </a:prstGeom>
          <a:noFill/>
          <a:ln w="57150">
            <a:solidFill>
              <a:srgbClr val="0000FF"/>
            </a:solidFill>
            <a:round/>
            <a:headEnd/>
            <a:tailEnd/>
          </a:ln>
        </p:spPr>
        <p:txBody>
          <a:bodyPr/>
          <a:lstStyle/>
          <a:p>
            <a:pPr>
              <a:defRPr/>
            </a:pPr>
            <a:endParaRPr lang="en-US">
              <a:latin typeface="+mn-lt"/>
            </a:endParaRPr>
          </a:p>
        </p:txBody>
      </p:sp>
      <p:sp>
        <p:nvSpPr>
          <p:cNvPr id="440515" name="Line 195"/>
          <p:cNvSpPr>
            <a:spLocks noChangeShapeType="1"/>
          </p:cNvSpPr>
          <p:nvPr/>
        </p:nvSpPr>
        <p:spPr bwMode="auto">
          <a:xfrm>
            <a:off x="2263775" y="5173663"/>
            <a:ext cx="46038" cy="1587"/>
          </a:xfrm>
          <a:prstGeom prst="line">
            <a:avLst/>
          </a:prstGeom>
          <a:noFill/>
          <a:ln w="57150">
            <a:solidFill>
              <a:srgbClr val="0000FF"/>
            </a:solidFill>
            <a:round/>
            <a:headEnd/>
            <a:tailEnd/>
          </a:ln>
        </p:spPr>
        <p:txBody>
          <a:bodyPr/>
          <a:lstStyle/>
          <a:p>
            <a:pPr>
              <a:defRPr/>
            </a:pPr>
            <a:endParaRPr lang="en-US">
              <a:latin typeface="+mn-lt"/>
            </a:endParaRPr>
          </a:p>
        </p:txBody>
      </p:sp>
      <p:sp>
        <p:nvSpPr>
          <p:cNvPr id="440516" name="Line 196"/>
          <p:cNvSpPr>
            <a:spLocks noChangeShapeType="1"/>
          </p:cNvSpPr>
          <p:nvPr/>
        </p:nvSpPr>
        <p:spPr bwMode="auto">
          <a:xfrm>
            <a:off x="2309813" y="5173663"/>
            <a:ext cx="38100" cy="1587"/>
          </a:xfrm>
          <a:prstGeom prst="line">
            <a:avLst/>
          </a:prstGeom>
          <a:noFill/>
          <a:ln w="57150">
            <a:solidFill>
              <a:srgbClr val="0000FF"/>
            </a:solidFill>
            <a:round/>
            <a:headEnd/>
            <a:tailEnd/>
          </a:ln>
        </p:spPr>
        <p:txBody>
          <a:bodyPr/>
          <a:lstStyle/>
          <a:p>
            <a:pPr>
              <a:defRPr/>
            </a:pPr>
            <a:endParaRPr lang="en-US">
              <a:latin typeface="+mn-lt"/>
            </a:endParaRPr>
          </a:p>
        </p:txBody>
      </p:sp>
      <p:sp>
        <p:nvSpPr>
          <p:cNvPr id="440517" name="Line 197"/>
          <p:cNvSpPr>
            <a:spLocks noChangeShapeType="1"/>
          </p:cNvSpPr>
          <p:nvPr/>
        </p:nvSpPr>
        <p:spPr bwMode="auto">
          <a:xfrm>
            <a:off x="2347913" y="5173663"/>
            <a:ext cx="46037" cy="1587"/>
          </a:xfrm>
          <a:prstGeom prst="line">
            <a:avLst/>
          </a:prstGeom>
          <a:noFill/>
          <a:ln w="57150">
            <a:solidFill>
              <a:srgbClr val="0000FF"/>
            </a:solidFill>
            <a:round/>
            <a:headEnd/>
            <a:tailEnd/>
          </a:ln>
        </p:spPr>
        <p:txBody>
          <a:bodyPr/>
          <a:lstStyle/>
          <a:p>
            <a:pPr>
              <a:defRPr/>
            </a:pPr>
            <a:endParaRPr lang="en-US">
              <a:latin typeface="+mn-lt"/>
            </a:endParaRPr>
          </a:p>
        </p:txBody>
      </p:sp>
      <p:sp>
        <p:nvSpPr>
          <p:cNvPr id="440518" name="Line 198"/>
          <p:cNvSpPr>
            <a:spLocks noChangeShapeType="1"/>
          </p:cNvSpPr>
          <p:nvPr/>
        </p:nvSpPr>
        <p:spPr bwMode="auto">
          <a:xfrm>
            <a:off x="2393950" y="5173663"/>
            <a:ext cx="47625" cy="1587"/>
          </a:xfrm>
          <a:prstGeom prst="line">
            <a:avLst/>
          </a:prstGeom>
          <a:noFill/>
          <a:ln w="57150">
            <a:solidFill>
              <a:srgbClr val="0000FF"/>
            </a:solidFill>
            <a:round/>
            <a:headEnd/>
            <a:tailEnd/>
          </a:ln>
        </p:spPr>
        <p:txBody>
          <a:bodyPr/>
          <a:lstStyle/>
          <a:p>
            <a:pPr>
              <a:defRPr/>
            </a:pPr>
            <a:endParaRPr lang="en-US">
              <a:latin typeface="+mn-lt"/>
            </a:endParaRPr>
          </a:p>
        </p:txBody>
      </p:sp>
      <p:sp>
        <p:nvSpPr>
          <p:cNvPr id="440519" name="Line 199"/>
          <p:cNvSpPr>
            <a:spLocks noChangeShapeType="1"/>
          </p:cNvSpPr>
          <p:nvPr/>
        </p:nvSpPr>
        <p:spPr bwMode="auto">
          <a:xfrm>
            <a:off x="2441575" y="5173663"/>
            <a:ext cx="46038" cy="1587"/>
          </a:xfrm>
          <a:prstGeom prst="line">
            <a:avLst/>
          </a:prstGeom>
          <a:noFill/>
          <a:ln w="57150">
            <a:solidFill>
              <a:srgbClr val="0000FF"/>
            </a:solidFill>
            <a:round/>
            <a:headEnd/>
            <a:tailEnd/>
          </a:ln>
        </p:spPr>
        <p:txBody>
          <a:bodyPr/>
          <a:lstStyle/>
          <a:p>
            <a:pPr>
              <a:defRPr/>
            </a:pPr>
            <a:endParaRPr lang="en-US">
              <a:latin typeface="+mn-lt"/>
            </a:endParaRPr>
          </a:p>
        </p:txBody>
      </p:sp>
      <p:sp>
        <p:nvSpPr>
          <p:cNvPr id="440520" name="Line 200"/>
          <p:cNvSpPr>
            <a:spLocks noChangeShapeType="1"/>
          </p:cNvSpPr>
          <p:nvPr/>
        </p:nvSpPr>
        <p:spPr bwMode="auto">
          <a:xfrm>
            <a:off x="2487613" y="5173663"/>
            <a:ext cx="38100" cy="1587"/>
          </a:xfrm>
          <a:prstGeom prst="line">
            <a:avLst/>
          </a:prstGeom>
          <a:noFill/>
          <a:ln w="57150">
            <a:solidFill>
              <a:srgbClr val="0000FF"/>
            </a:solidFill>
            <a:round/>
            <a:headEnd/>
            <a:tailEnd/>
          </a:ln>
        </p:spPr>
        <p:txBody>
          <a:bodyPr/>
          <a:lstStyle/>
          <a:p>
            <a:pPr>
              <a:defRPr/>
            </a:pPr>
            <a:endParaRPr lang="en-US">
              <a:latin typeface="+mn-lt"/>
            </a:endParaRPr>
          </a:p>
        </p:txBody>
      </p:sp>
      <p:sp>
        <p:nvSpPr>
          <p:cNvPr id="440521" name="Line 201"/>
          <p:cNvSpPr>
            <a:spLocks noChangeShapeType="1"/>
          </p:cNvSpPr>
          <p:nvPr/>
        </p:nvSpPr>
        <p:spPr bwMode="auto">
          <a:xfrm>
            <a:off x="2525713" y="5173663"/>
            <a:ext cx="46037" cy="1587"/>
          </a:xfrm>
          <a:prstGeom prst="line">
            <a:avLst/>
          </a:prstGeom>
          <a:noFill/>
          <a:ln w="57150">
            <a:solidFill>
              <a:srgbClr val="0000FF"/>
            </a:solidFill>
            <a:round/>
            <a:headEnd/>
            <a:tailEnd/>
          </a:ln>
        </p:spPr>
        <p:txBody>
          <a:bodyPr/>
          <a:lstStyle/>
          <a:p>
            <a:pPr>
              <a:defRPr/>
            </a:pPr>
            <a:endParaRPr lang="en-US">
              <a:latin typeface="+mn-lt"/>
            </a:endParaRPr>
          </a:p>
        </p:txBody>
      </p:sp>
      <p:sp>
        <p:nvSpPr>
          <p:cNvPr id="440522" name="Line 202"/>
          <p:cNvSpPr>
            <a:spLocks noChangeShapeType="1"/>
          </p:cNvSpPr>
          <p:nvPr/>
        </p:nvSpPr>
        <p:spPr bwMode="auto">
          <a:xfrm>
            <a:off x="2571750" y="5173663"/>
            <a:ext cx="47625" cy="1587"/>
          </a:xfrm>
          <a:prstGeom prst="line">
            <a:avLst/>
          </a:prstGeom>
          <a:noFill/>
          <a:ln w="57150">
            <a:solidFill>
              <a:srgbClr val="0000FF"/>
            </a:solidFill>
            <a:round/>
            <a:headEnd/>
            <a:tailEnd/>
          </a:ln>
        </p:spPr>
        <p:txBody>
          <a:bodyPr/>
          <a:lstStyle/>
          <a:p>
            <a:pPr>
              <a:defRPr/>
            </a:pPr>
            <a:endParaRPr lang="en-US">
              <a:latin typeface="+mn-lt"/>
            </a:endParaRPr>
          </a:p>
        </p:txBody>
      </p:sp>
      <p:sp>
        <p:nvSpPr>
          <p:cNvPr id="440523" name="Line 203"/>
          <p:cNvSpPr>
            <a:spLocks noChangeShapeType="1"/>
          </p:cNvSpPr>
          <p:nvPr/>
        </p:nvSpPr>
        <p:spPr bwMode="auto">
          <a:xfrm>
            <a:off x="2619375" y="5173663"/>
            <a:ext cx="38100" cy="1587"/>
          </a:xfrm>
          <a:prstGeom prst="line">
            <a:avLst/>
          </a:prstGeom>
          <a:noFill/>
          <a:ln w="57150">
            <a:solidFill>
              <a:srgbClr val="0000FF"/>
            </a:solidFill>
            <a:round/>
            <a:headEnd/>
            <a:tailEnd/>
          </a:ln>
        </p:spPr>
        <p:txBody>
          <a:bodyPr/>
          <a:lstStyle/>
          <a:p>
            <a:pPr>
              <a:defRPr/>
            </a:pPr>
            <a:endParaRPr lang="en-US">
              <a:latin typeface="+mn-lt"/>
            </a:endParaRPr>
          </a:p>
        </p:txBody>
      </p:sp>
      <p:sp>
        <p:nvSpPr>
          <p:cNvPr id="440524" name="Line 204"/>
          <p:cNvSpPr>
            <a:spLocks noChangeShapeType="1"/>
          </p:cNvSpPr>
          <p:nvPr/>
        </p:nvSpPr>
        <p:spPr bwMode="auto">
          <a:xfrm>
            <a:off x="2657475" y="5173663"/>
            <a:ext cx="46038" cy="1587"/>
          </a:xfrm>
          <a:prstGeom prst="line">
            <a:avLst/>
          </a:prstGeom>
          <a:noFill/>
          <a:ln w="57150">
            <a:solidFill>
              <a:srgbClr val="0000FF"/>
            </a:solidFill>
            <a:round/>
            <a:headEnd/>
            <a:tailEnd/>
          </a:ln>
        </p:spPr>
        <p:txBody>
          <a:bodyPr/>
          <a:lstStyle/>
          <a:p>
            <a:pPr>
              <a:defRPr/>
            </a:pPr>
            <a:endParaRPr lang="en-US">
              <a:latin typeface="+mn-lt"/>
            </a:endParaRPr>
          </a:p>
        </p:txBody>
      </p:sp>
      <p:sp>
        <p:nvSpPr>
          <p:cNvPr id="440525" name="Line 205"/>
          <p:cNvSpPr>
            <a:spLocks noChangeShapeType="1"/>
          </p:cNvSpPr>
          <p:nvPr/>
        </p:nvSpPr>
        <p:spPr bwMode="auto">
          <a:xfrm>
            <a:off x="2703513" y="5173663"/>
            <a:ext cx="46037" cy="1587"/>
          </a:xfrm>
          <a:prstGeom prst="line">
            <a:avLst/>
          </a:prstGeom>
          <a:noFill/>
          <a:ln w="57150">
            <a:solidFill>
              <a:srgbClr val="0000FF"/>
            </a:solidFill>
            <a:round/>
            <a:headEnd/>
            <a:tailEnd/>
          </a:ln>
        </p:spPr>
        <p:txBody>
          <a:bodyPr/>
          <a:lstStyle/>
          <a:p>
            <a:pPr>
              <a:defRPr/>
            </a:pPr>
            <a:endParaRPr lang="en-US">
              <a:latin typeface="+mn-lt"/>
            </a:endParaRPr>
          </a:p>
        </p:txBody>
      </p:sp>
      <p:sp>
        <p:nvSpPr>
          <p:cNvPr id="440526" name="Line 206"/>
          <p:cNvSpPr>
            <a:spLocks noChangeShapeType="1"/>
          </p:cNvSpPr>
          <p:nvPr/>
        </p:nvSpPr>
        <p:spPr bwMode="auto">
          <a:xfrm>
            <a:off x="2749550" y="5173663"/>
            <a:ext cx="47625" cy="1587"/>
          </a:xfrm>
          <a:prstGeom prst="line">
            <a:avLst/>
          </a:prstGeom>
          <a:noFill/>
          <a:ln w="57150">
            <a:solidFill>
              <a:srgbClr val="0000FF"/>
            </a:solidFill>
            <a:round/>
            <a:headEnd/>
            <a:tailEnd/>
          </a:ln>
        </p:spPr>
        <p:txBody>
          <a:bodyPr/>
          <a:lstStyle/>
          <a:p>
            <a:pPr>
              <a:defRPr/>
            </a:pPr>
            <a:endParaRPr lang="en-US">
              <a:latin typeface="+mn-lt"/>
            </a:endParaRPr>
          </a:p>
        </p:txBody>
      </p:sp>
      <p:sp>
        <p:nvSpPr>
          <p:cNvPr id="440527" name="Line 207"/>
          <p:cNvSpPr>
            <a:spLocks noChangeShapeType="1"/>
          </p:cNvSpPr>
          <p:nvPr/>
        </p:nvSpPr>
        <p:spPr bwMode="auto">
          <a:xfrm>
            <a:off x="2797175" y="5173663"/>
            <a:ext cx="38100" cy="1587"/>
          </a:xfrm>
          <a:prstGeom prst="line">
            <a:avLst/>
          </a:prstGeom>
          <a:noFill/>
          <a:ln w="57150">
            <a:solidFill>
              <a:srgbClr val="0000FF"/>
            </a:solidFill>
            <a:round/>
            <a:headEnd/>
            <a:tailEnd/>
          </a:ln>
        </p:spPr>
        <p:txBody>
          <a:bodyPr/>
          <a:lstStyle/>
          <a:p>
            <a:pPr>
              <a:defRPr/>
            </a:pPr>
            <a:endParaRPr lang="en-US">
              <a:latin typeface="+mn-lt"/>
            </a:endParaRPr>
          </a:p>
        </p:txBody>
      </p:sp>
      <p:sp>
        <p:nvSpPr>
          <p:cNvPr id="440528" name="Line 208"/>
          <p:cNvSpPr>
            <a:spLocks noChangeShapeType="1"/>
          </p:cNvSpPr>
          <p:nvPr/>
        </p:nvSpPr>
        <p:spPr bwMode="auto">
          <a:xfrm>
            <a:off x="2835275" y="5173663"/>
            <a:ext cx="46038" cy="1587"/>
          </a:xfrm>
          <a:prstGeom prst="line">
            <a:avLst/>
          </a:prstGeom>
          <a:noFill/>
          <a:ln w="57150">
            <a:solidFill>
              <a:srgbClr val="0000FF"/>
            </a:solidFill>
            <a:round/>
            <a:headEnd/>
            <a:tailEnd/>
          </a:ln>
        </p:spPr>
        <p:txBody>
          <a:bodyPr/>
          <a:lstStyle/>
          <a:p>
            <a:pPr>
              <a:defRPr/>
            </a:pPr>
            <a:endParaRPr lang="en-US">
              <a:latin typeface="+mn-lt"/>
            </a:endParaRPr>
          </a:p>
        </p:txBody>
      </p:sp>
      <p:sp>
        <p:nvSpPr>
          <p:cNvPr id="440529" name="Line 209"/>
          <p:cNvSpPr>
            <a:spLocks noChangeShapeType="1"/>
          </p:cNvSpPr>
          <p:nvPr/>
        </p:nvSpPr>
        <p:spPr bwMode="auto">
          <a:xfrm>
            <a:off x="2881313" y="5173663"/>
            <a:ext cx="47625" cy="1587"/>
          </a:xfrm>
          <a:prstGeom prst="line">
            <a:avLst/>
          </a:prstGeom>
          <a:noFill/>
          <a:ln w="57150">
            <a:solidFill>
              <a:srgbClr val="0000FF"/>
            </a:solidFill>
            <a:round/>
            <a:headEnd/>
            <a:tailEnd/>
          </a:ln>
        </p:spPr>
        <p:txBody>
          <a:bodyPr/>
          <a:lstStyle/>
          <a:p>
            <a:pPr>
              <a:defRPr/>
            </a:pPr>
            <a:endParaRPr lang="en-US">
              <a:latin typeface="+mn-lt"/>
            </a:endParaRPr>
          </a:p>
        </p:txBody>
      </p:sp>
      <p:sp>
        <p:nvSpPr>
          <p:cNvPr id="440530" name="Line 210"/>
          <p:cNvSpPr>
            <a:spLocks noChangeShapeType="1"/>
          </p:cNvSpPr>
          <p:nvPr/>
        </p:nvSpPr>
        <p:spPr bwMode="auto">
          <a:xfrm>
            <a:off x="2928938" y="5173663"/>
            <a:ext cx="38100" cy="1587"/>
          </a:xfrm>
          <a:prstGeom prst="line">
            <a:avLst/>
          </a:prstGeom>
          <a:noFill/>
          <a:ln w="57150">
            <a:solidFill>
              <a:srgbClr val="0000FF"/>
            </a:solidFill>
            <a:round/>
            <a:headEnd/>
            <a:tailEnd/>
          </a:ln>
        </p:spPr>
        <p:txBody>
          <a:bodyPr/>
          <a:lstStyle/>
          <a:p>
            <a:pPr>
              <a:defRPr/>
            </a:pPr>
            <a:endParaRPr lang="en-US">
              <a:latin typeface="+mn-lt"/>
            </a:endParaRPr>
          </a:p>
        </p:txBody>
      </p:sp>
      <p:sp>
        <p:nvSpPr>
          <p:cNvPr id="440531" name="Line 211"/>
          <p:cNvSpPr>
            <a:spLocks noChangeShapeType="1"/>
          </p:cNvSpPr>
          <p:nvPr/>
        </p:nvSpPr>
        <p:spPr bwMode="auto">
          <a:xfrm>
            <a:off x="2967038" y="5173663"/>
            <a:ext cx="46037" cy="1587"/>
          </a:xfrm>
          <a:prstGeom prst="line">
            <a:avLst/>
          </a:prstGeom>
          <a:noFill/>
          <a:ln w="57150">
            <a:solidFill>
              <a:srgbClr val="0000FF"/>
            </a:solidFill>
            <a:round/>
            <a:headEnd/>
            <a:tailEnd/>
          </a:ln>
        </p:spPr>
        <p:txBody>
          <a:bodyPr/>
          <a:lstStyle/>
          <a:p>
            <a:pPr>
              <a:defRPr/>
            </a:pPr>
            <a:endParaRPr lang="en-US">
              <a:latin typeface="+mn-lt"/>
            </a:endParaRPr>
          </a:p>
        </p:txBody>
      </p:sp>
      <p:sp>
        <p:nvSpPr>
          <p:cNvPr id="440532" name="Line 212"/>
          <p:cNvSpPr>
            <a:spLocks noChangeShapeType="1"/>
          </p:cNvSpPr>
          <p:nvPr/>
        </p:nvSpPr>
        <p:spPr bwMode="auto">
          <a:xfrm>
            <a:off x="3013075" y="5173663"/>
            <a:ext cx="46038" cy="1587"/>
          </a:xfrm>
          <a:prstGeom prst="line">
            <a:avLst/>
          </a:prstGeom>
          <a:noFill/>
          <a:ln w="57150">
            <a:solidFill>
              <a:srgbClr val="0000FF"/>
            </a:solidFill>
            <a:round/>
            <a:headEnd/>
            <a:tailEnd/>
          </a:ln>
        </p:spPr>
        <p:txBody>
          <a:bodyPr/>
          <a:lstStyle/>
          <a:p>
            <a:pPr>
              <a:defRPr/>
            </a:pPr>
            <a:endParaRPr lang="en-US">
              <a:latin typeface="+mn-lt"/>
            </a:endParaRPr>
          </a:p>
        </p:txBody>
      </p:sp>
      <p:sp>
        <p:nvSpPr>
          <p:cNvPr id="440533" name="Line 213"/>
          <p:cNvSpPr>
            <a:spLocks noChangeShapeType="1"/>
          </p:cNvSpPr>
          <p:nvPr/>
        </p:nvSpPr>
        <p:spPr bwMode="auto">
          <a:xfrm>
            <a:off x="3059113" y="5173663"/>
            <a:ext cx="47625" cy="1587"/>
          </a:xfrm>
          <a:prstGeom prst="line">
            <a:avLst/>
          </a:prstGeom>
          <a:noFill/>
          <a:ln w="57150">
            <a:solidFill>
              <a:srgbClr val="0000FF"/>
            </a:solidFill>
            <a:round/>
            <a:headEnd/>
            <a:tailEnd/>
          </a:ln>
        </p:spPr>
        <p:txBody>
          <a:bodyPr/>
          <a:lstStyle/>
          <a:p>
            <a:pPr>
              <a:defRPr/>
            </a:pPr>
            <a:endParaRPr lang="en-US">
              <a:latin typeface="+mn-lt"/>
            </a:endParaRPr>
          </a:p>
        </p:txBody>
      </p:sp>
      <p:sp>
        <p:nvSpPr>
          <p:cNvPr id="440534" name="Line 214"/>
          <p:cNvSpPr>
            <a:spLocks noChangeShapeType="1"/>
          </p:cNvSpPr>
          <p:nvPr/>
        </p:nvSpPr>
        <p:spPr bwMode="auto">
          <a:xfrm>
            <a:off x="3106738" y="5173663"/>
            <a:ext cx="39687" cy="1587"/>
          </a:xfrm>
          <a:prstGeom prst="line">
            <a:avLst/>
          </a:prstGeom>
          <a:noFill/>
          <a:ln w="57150">
            <a:solidFill>
              <a:srgbClr val="0000FF"/>
            </a:solidFill>
            <a:round/>
            <a:headEnd/>
            <a:tailEnd/>
          </a:ln>
        </p:spPr>
        <p:txBody>
          <a:bodyPr/>
          <a:lstStyle/>
          <a:p>
            <a:pPr>
              <a:defRPr/>
            </a:pPr>
            <a:endParaRPr lang="en-US">
              <a:latin typeface="+mn-lt"/>
            </a:endParaRPr>
          </a:p>
        </p:txBody>
      </p:sp>
      <p:sp>
        <p:nvSpPr>
          <p:cNvPr id="440535" name="Line 215"/>
          <p:cNvSpPr>
            <a:spLocks noChangeShapeType="1"/>
          </p:cNvSpPr>
          <p:nvPr/>
        </p:nvSpPr>
        <p:spPr bwMode="auto">
          <a:xfrm>
            <a:off x="3146425" y="5173663"/>
            <a:ext cx="46038" cy="1587"/>
          </a:xfrm>
          <a:prstGeom prst="line">
            <a:avLst/>
          </a:prstGeom>
          <a:noFill/>
          <a:ln w="57150">
            <a:solidFill>
              <a:srgbClr val="0000FF"/>
            </a:solidFill>
            <a:round/>
            <a:headEnd/>
            <a:tailEnd/>
          </a:ln>
        </p:spPr>
        <p:txBody>
          <a:bodyPr/>
          <a:lstStyle/>
          <a:p>
            <a:pPr>
              <a:defRPr/>
            </a:pPr>
            <a:endParaRPr lang="en-US">
              <a:latin typeface="+mn-lt"/>
            </a:endParaRPr>
          </a:p>
        </p:txBody>
      </p:sp>
      <p:sp>
        <p:nvSpPr>
          <p:cNvPr id="440536" name="Line 216"/>
          <p:cNvSpPr>
            <a:spLocks noChangeShapeType="1"/>
          </p:cNvSpPr>
          <p:nvPr/>
        </p:nvSpPr>
        <p:spPr bwMode="auto">
          <a:xfrm>
            <a:off x="3192463" y="5173663"/>
            <a:ext cx="46037" cy="1587"/>
          </a:xfrm>
          <a:prstGeom prst="line">
            <a:avLst/>
          </a:prstGeom>
          <a:noFill/>
          <a:ln w="57150">
            <a:solidFill>
              <a:srgbClr val="0000FF"/>
            </a:solidFill>
            <a:round/>
            <a:headEnd/>
            <a:tailEnd/>
          </a:ln>
        </p:spPr>
        <p:txBody>
          <a:bodyPr/>
          <a:lstStyle/>
          <a:p>
            <a:pPr>
              <a:defRPr/>
            </a:pPr>
            <a:endParaRPr lang="en-US">
              <a:latin typeface="+mn-lt"/>
            </a:endParaRPr>
          </a:p>
        </p:txBody>
      </p:sp>
      <p:sp>
        <p:nvSpPr>
          <p:cNvPr id="440537" name="Line 217"/>
          <p:cNvSpPr>
            <a:spLocks noChangeShapeType="1"/>
          </p:cNvSpPr>
          <p:nvPr/>
        </p:nvSpPr>
        <p:spPr bwMode="auto">
          <a:xfrm>
            <a:off x="3238500" y="5173663"/>
            <a:ext cx="46038" cy="1587"/>
          </a:xfrm>
          <a:prstGeom prst="line">
            <a:avLst/>
          </a:prstGeom>
          <a:noFill/>
          <a:ln w="57150">
            <a:solidFill>
              <a:srgbClr val="0000FF"/>
            </a:solidFill>
            <a:round/>
            <a:headEnd/>
            <a:tailEnd/>
          </a:ln>
        </p:spPr>
        <p:txBody>
          <a:bodyPr/>
          <a:lstStyle/>
          <a:p>
            <a:pPr>
              <a:defRPr/>
            </a:pPr>
            <a:endParaRPr lang="en-US">
              <a:latin typeface="+mn-lt"/>
            </a:endParaRPr>
          </a:p>
        </p:txBody>
      </p:sp>
      <p:sp>
        <p:nvSpPr>
          <p:cNvPr id="440538" name="Line 218"/>
          <p:cNvSpPr>
            <a:spLocks noChangeShapeType="1"/>
          </p:cNvSpPr>
          <p:nvPr/>
        </p:nvSpPr>
        <p:spPr bwMode="auto">
          <a:xfrm>
            <a:off x="3284538" y="5173663"/>
            <a:ext cx="39687" cy="1587"/>
          </a:xfrm>
          <a:prstGeom prst="line">
            <a:avLst/>
          </a:prstGeom>
          <a:noFill/>
          <a:ln w="57150">
            <a:solidFill>
              <a:srgbClr val="0000FF"/>
            </a:solidFill>
            <a:round/>
            <a:headEnd/>
            <a:tailEnd/>
          </a:ln>
        </p:spPr>
        <p:txBody>
          <a:bodyPr/>
          <a:lstStyle/>
          <a:p>
            <a:pPr>
              <a:defRPr/>
            </a:pPr>
            <a:endParaRPr lang="en-US">
              <a:latin typeface="+mn-lt"/>
            </a:endParaRPr>
          </a:p>
        </p:txBody>
      </p:sp>
      <p:sp>
        <p:nvSpPr>
          <p:cNvPr id="440539" name="Line 219"/>
          <p:cNvSpPr>
            <a:spLocks noChangeShapeType="1"/>
          </p:cNvSpPr>
          <p:nvPr/>
        </p:nvSpPr>
        <p:spPr bwMode="auto">
          <a:xfrm>
            <a:off x="3324225" y="5173663"/>
            <a:ext cx="46038" cy="1587"/>
          </a:xfrm>
          <a:prstGeom prst="line">
            <a:avLst/>
          </a:prstGeom>
          <a:noFill/>
          <a:ln w="57150">
            <a:solidFill>
              <a:srgbClr val="0000FF"/>
            </a:solidFill>
            <a:round/>
            <a:headEnd/>
            <a:tailEnd/>
          </a:ln>
        </p:spPr>
        <p:txBody>
          <a:bodyPr/>
          <a:lstStyle/>
          <a:p>
            <a:pPr>
              <a:defRPr/>
            </a:pPr>
            <a:endParaRPr lang="en-US">
              <a:latin typeface="+mn-lt"/>
            </a:endParaRPr>
          </a:p>
        </p:txBody>
      </p:sp>
      <p:sp>
        <p:nvSpPr>
          <p:cNvPr id="440540" name="Line 220"/>
          <p:cNvSpPr>
            <a:spLocks noChangeShapeType="1"/>
          </p:cNvSpPr>
          <p:nvPr/>
        </p:nvSpPr>
        <p:spPr bwMode="auto">
          <a:xfrm>
            <a:off x="3370263" y="5173663"/>
            <a:ext cx="46037" cy="1587"/>
          </a:xfrm>
          <a:prstGeom prst="line">
            <a:avLst/>
          </a:prstGeom>
          <a:noFill/>
          <a:ln w="57150">
            <a:solidFill>
              <a:srgbClr val="0000FF"/>
            </a:solidFill>
            <a:round/>
            <a:headEnd/>
            <a:tailEnd/>
          </a:ln>
        </p:spPr>
        <p:txBody>
          <a:bodyPr/>
          <a:lstStyle/>
          <a:p>
            <a:pPr>
              <a:defRPr/>
            </a:pPr>
            <a:endParaRPr lang="en-US">
              <a:latin typeface="+mn-lt"/>
            </a:endParaRPr>
          </a:p>
        </p:txBody>
      </p:sp>
      <p:sp>
        <p:nvSpPr>
          <p:cNvPr id="440541" name="Line 221"/>
          <p:cNvSpPr>
            <a:spLocks noChangeShapeType="1"/>
          </p:cNvSpPr>
          <p:nvPr/>
        </p:nvSpPr>
        <p:spPr bwMode="auto">
          <a:xfrm>
            <a:off x="3416300" y="5173663"/>
            <a:ext cx="39688" cy="1587"/>
          </a:xfrm>
          <a:prstGeom prst="line">
            <a:avLst/>
          </a:prstGeom>
          <a:noFill/>
          <a:ln w="57150">
            <a:solidFill>
              <a:srgbClr val="0000FF"/>
            </a:solidFill>
            <a:round/>
            <a:headEnd/>
            <a:tailEnd/>
          </a:ln>
        </p:spPr>
        <p:txBody>
          <a:bodyPr/>
          <a:lstStyle/>
          <a:p>
            <a:pPr>
              <a:defRPr/>
            </a:pPr>
            <a:endParaRPr lang="en-US">
              <a:latin typeface="+mn-lt"/>
            </a:endParaRPr>
          </a:p>
        </p:txBody>
      </p:sp>
      <p:sp>
        <p:nvSpPr>
          <p:cNvPr id="440542" name="Line 222"/>
          <p:cNvSpPr>
            <a:spLocks noChangeShapeType="1"/>
          </p:cNvSpPr>
          <p:nvPr/>
        </p:nvSpPr>
        <p:spPr bwMode="auto">
          <a:xfrm>
            <a:off x="3455988" y="5173663"/>
            <a:ext cx="46037" cy="1587"/>
          </a:xfrm>
          <a:prstGeom prst="line">
            <a:avLst/>
          </a:prstGeom>
          <a:noFill/>
          <a:ln w="57150">
            <a:solidFill>
              <a:srgbClr val="0000FF"/>
            </a:solidFill>
            <a:round/>
            <a:headEnd/>
            <a:tailEnd/>
          </a:ln>
        </p:spPr>
        <p:txBody>
          <a:bodyPr/>
          <a:lstStyle/>
          <a:p>
            <a:pPr>
              <a:defRPr/>
            </a:pPr>
            <a:endParaRPr lang="en-US">
              <a:latin typeface="+mn-lt"/>
            </a:endParaRPr>
          </a:p>
        </p:txBody>
      </p:sp>
      <p:sp>
        <p:nvSpPr>
          <p:cNvPr id="440543" name="Line 223"/>
          <p:cNvSpPr>
            <a:spLocks noChangeShapeType="1"/>
          </p:cNvSpPr>
          <p:nvPr/>
        </p:nvSpPr>
        <p:spPr bwMode="auto">
          <a:xfrm>
            <a:off x="3502025" y="5173663"/>
            <a:ext cx="46038" cy="1587"/>
          </a:xfrm>
          <a:prstGeom prst="line">
            <a:avLst/>
          </a:prstGeom>
          <a:noFill/>
          <a:ln w="57150">
            <a:solidFill>
              <a:srgbClr val="0000FF"/>
            </a:solidFill>
            <a:round/>
            <a:headEnd/>
            <a:tailEnd/>
          </a:ln>
        </p:spPr>
        <p:txBody>
          <a:bodyPr/>
          <a:lstStyle/>
          <a:p>
            <a:pPr>
              <a:defRPr/>
            </a:pPr>
            <a:endParaRPr lang="en-US">
              <a:latin typeface="+mn-lt"/>
            </a:endParaRPr>
          </a:p>
        </p:txBody>
      </p:sp>
      <p:sp>
        <p:nvSpPr>
          <p:cNvPr id="440544" name="Line 224"/>
          <p:cNvSpPr>
            <a:spLocks noChangeShapeType="1"/>
          </p:cNvSpPr>
          <p:nvPr/>
        </p:nvSpPr>
        <p:spPr bwMode="auto">
          <a:xfrm>
            <a:off x="3548063" y="5173663"/>
            <a:ext cx="46037" cy="1587"/>
          </a:xfrm>
          <a:prstGeom prst="line">
            <a:avLst/>
          </a:prstGeom>
          <a:noFill/>
          <a:ln w="57150">
            <a:solidFill>
              <a:srgbClr val="0000FF"/>
            </a:solidFill>
            <a:round/>
            <a:headEnd/>
            <a:tailEnd/>
          </a:ln>
        </p:spPr>
        <p:txBody>
          <a:bodyPr/>
          <a:lstStyle/>
          <a:p>
            <a:pPr>
              <a:defRPr/>
            </a:pPr>
            <a:endParaRPr lang="en-US">
              <a:latin typeface="+mn-lt"/>
            </a:endParaRPr>
          </a:p>
        </p:txBody>
      </p:sp>
      <p:sp>
        <p:nvSpPr>
          <p:cNvPr id="440545" name="Line 225"/>
          <p:cNvSpPr>
            <a:spLocks noChangeShapeType="1"/>
          </p:cNvSpPr>
          <p:nvPr/>
        </p:nvSpPr>
        <p:spPr bwMode="auto">
          <a:xfrm>
            <a:off x="3594100" y="5173663"/>
            <a:ext cx="39688" cy="1587"/>
          </a:xfrm>
          <a:prstGeom prst="line">
            <a:avLst/>
          </a:prstGeom>
          <a:noFill/>
          <a:ln w="57150">
            <a:solidFill>
              <a:srgbClr val="0000FF"/>
            </a:solidFill>
            <a:round/>
            <a:headEnd/>
            <a:tailEnd/>
          </a:ln>
        </p:spPr>
        <p:txBody>
          <a:bodyPr/>
          <a:lstStyle/>
          <a:p>
            <a:pPr>
              <a:defRPr/>
            </a:pPr>
            <a:endParaRPr lang="en-US">
              <a:latin typeface="+mn-lt"/>
            </a:endParaRPr>
          </a:p>
        </p:txBody>
      </p:sp>
      <p:sp>
        <p:nvSpPr>
          <p:cNvPr id="440546" name="Line 226"/>
          <p:cNvSpPr>
            <a:spLocks noChangeShapeType="1"/>
          </p:cNvSpPr>
          <p:nvPr/>
        </p:nvSpPr>
        <p:spPr bwMode="auto">
          <a:xfrm>
            <a:off x="3633788" y="5173663"/>
            <a:ext cx="46037" cy="1587"/>
          </a:xfrm>
          <a:prstGeom prst="line">
            <a:avLst/>
          </a:prstGeom>
          <a:noFill/>
          <a:ln w="57150">
            <a:solidFill>
              <a:srgbClr val="0000FF"/>
            </a:solidFill>
            <a:round/>
            <a:headEnd/>
            <a:tailEnd/>
          </a:ln>
        </p:spPr>
        <p:txBody>
          <a:bodyPr/>
          <a:lstStyle/>
          <a:p>
            <a:pPr>
              <a:defRPr/>
            </a:pPr>
            <a:endParaRPr lang="en-US">
              <a:latin typeface="+mn-lt"/>
            </a:endParaRPr>
          </a:p>
        </p:txBody>
      </p:sp>
      <p:sp>
        <p:nvSpPr>
          <p:cNvPr id="440547" name="Line 227"/>
          <p:cNvSpPr>
            <a:spLocks noChangeShapeType="1"/>
          </p:cNvSpPr>
          <p:nvPr/>
        </p:nvSpPr>
        <p:spPr bwMode="auto">
          <a:xfrm>
            <a:off x="3679825" y="5173663"/>
            <a:ext cx="46038" cy="1587"/>
          </a:xfrm>
          <a:prstGeom prst="line">
            <a:avLst/>
          </a:prstGeom>
          <a:noFill/>
          <a:ln w="57150">
            <a:solidFill>
              <a:srgbClr val="0000FF"/>
            </a:solidFill>
            <a:round/>
            <a:headEnd/>
            <a:tailEnd/>
          </a:ln>
        </p:spPr>
        <p:txBody>
          <a:bodyPr/>
          <a:lstStyle/>
          <a:p>
            <a:pPr>
              <a:defRPr/>
            </a:pPr>
            <a:endParaRPr lang="en-US">
              <a:latin typeface="+mn-lt"/>
            </a:endParaRPr>
          </a:p>
        </p:txBody>
      </p:sp>
      <p:sp>
        <p:nvSpPr>
          <p:cNvPr id="440548" name="Line 228"/>
          <p:cNvSpPr>
            <a:spLocks noChangeShapeType="1"/>
          </p:cNvSpPr>
          <p:nvPr/>
        </p:nvSpPr>
        <p:spPr bwMode="auto">
          <a:xfrm>
            <a:off x="3725863" y="5173663"/>
            <a:ext cx="39687" cy="1587"/>
          </a:xfrm>
          <a:prstGeom prst="line">
            <a:avLst/>
          </a:prstGeom>
          <a:noFill/>
          <a:ln w="57150">
            <a:solidFill>
              <a:srgbClr val="0000FF"/>
            </a:solidFill>
            <a:round/>
            <a:headEnd/>
            <a:tailEnd/>
          </a:ln>
        </p:spPr>
        <p:txBody>
          <a:bodyPr/>
          <a:lstStyle/>
          <a:p>
            <a:pPr>
              <a:defRPr/>
            </a:pPr>
            <a:endParaRPr lang="en-US">
              <a:latin typeface="+mn-lt"/>
            </a:endParaRPr>
          </a:p>
        </p:txBody>
      </p:sp>
      <p:sp>
        <p:nvSpPr>
          <p:cNvPr id="440549" name="Line 229"/>
          <p:cNvSpPr>
            <a:spLocks noChangeShapeType="1"/>
          </p:cNvSpPr>
          <p:nvPr/>
        </p:nvSpPr>
        <p:spPr bwMode="auto">
          <a:xfrm>
            <a:off x="3765550" y="5173663"/>
            <a:ext cx="46038" cy="1587"/>
          </a:xfrm>
          <a:prstGeom prst="line">
            <a:avLst/>
          </a:prstGeom>
          <a:noFill/>
          <a:ln w="57150">
            <a:solidFill>
              <a:srgbClr val="0000FF"/>
            </a:solidFill>
            <a:round/>
            <a:headEnd/>
            <a:tailEnd/>
          </a:ln>
        </p:spPr>
        <p:txBody>
          <a:bodyPr/>
          <a:lstStyle/>
          <a:p>
            <a:pPr>
              <a:defRPr/>
            </a:pPr>
            <a:endParaRPr lang="en-US">
              <a:latin typeface="+mn-lt"/>
            </a:endParaRPr>
          </a:p>
        </p:txBody>
      </p:sp>
      <p:sp>
        <p:nvSpPr>
          <p:cNvPr id="440550" name="Line 230"/>
          <p:cNvSpPr>
            <a:spLocks noChangeShapeType="1"/>
          </p:cNvSpPr>
          <p:nvPr/>
        </p:nvSpPr>
        <p:spPr bwMode="auto">
          <a:xfrm>
            <a:off x="3811588" y="5173663"/>
            <a:ext cx="46037" cy="1587"/>
          </a:xfrm>
          <a:prstGeom prst="line">
            <a:avLst/>
          </a:prstGeom>
          <a:noFill/>
          <a:ln w="57150">
            <a:solidFill>
              <a:srgbClr val="0000FF"/>
            </a:solidFill>
            <a:round/>
            <a:headEnd/>
            <a:tailEnd/>
          </a:ln>
        </p:spPr>
        <p:txBody>
          <a:bodyPr/>
          <a:lstStyle/>
          <a:p>
            <a:pPr>
              <a:defRPr/>
            </a:pPr>
            <a:endParaRPr lang="en-US">
              <a:latin typeface="+mn-lt"/>
            </a:endParaRPr>
          </a:p>
        </p:txBody>
      </p:sp>
      <p:sp>
        <p:nvSpPr>
          <p:cNvPr id="440551" name="Line 231"/>
          <p:cNvSpPr>
            <a:spLocks noChangeShapeType="1"/>
          </p:cNvSpPr>
          <p:nvPr/>
        </p:nvSpPr>
        <p:spPr bwMode="auto">
          <a:xfrm>
            <a:off x="3857625" y="5173663"/>
            <a:ext cx="46038" cy="1587"/>
          </a:xfrm>
          <a:prstGeom prst="line">
            <a:avLst/>
          </a:prstGeom>
          <a:noFill/>
          <a:ln w="57150">
            <a:solidFill>
              <a:srgbClr val="0000FF"/>
            </a:solidFill>
            <a:round/>
            <a:headEnd/>
            <a:tailEnd/>
          </a:ln>
        </p:spPr>
        <p:txBody>
          <a:bodyPr/>
          <a:lstStyle/>
          <a:p>
            <a:pPr>
              <a:defRPr/>
            </a:pPr>
            <a:endParaRPr lang="en-US">
              <a:latin typeface="+mn-lt"/>
            </a:endParaRPr>
          </a:p>
        </p:txBody>
      </p:sp>
      <p:sp>
        <p:nvSpPr>
          <p:cNvPr id="440552" name="Line 232"/>
          <p:cNvSpPr>
            <a:spLocks noChangeShapeType="1"/>
          </p:cNvSpPr>
          <p:nvPr/>
        </p:nvSpPr>
        <p:spPr bwMode="auto">
          <a:xfrm>
            <a:off x="3903663" y="5173663"/>
            <a:ext cx="39687" cy="1587"/>
          </a:xfrm>
          <a:prstGeom prst="line">
            <a:avLst/>
          </a:prstGeom>
          <a:noFill/>
          <a:ln w="57150">
            <a:solidFill>
              <a:srgbClr val="0000FF"/>
            </a:solidFill>
            <a:round/>
            <a:headEnd/>
            <a:tailEnd/>
          </a:ln>
        </p:spPr>
        <p:txBody>
          <a:bodyPr/>
          <a:lstStyle/>
          <a:p>
            <a:pPr>
              <a:defRPr/>
            </a:pPr>
            <a:endParaRPr lang="en-US">
              <a:latin typeface="+mn-lt"/>
            </a:endParaRPr>
          </a:p>
        </p:txBody>
      </p:sp>
      <p:sp>
        <p:nvSpPr>
          <p:cNvPr id="440553" name="Line 233"/>
          <p:cNvSpPr>
            <a:spLocks noChangeShapeType="1"/>
          </p:cNvSpPr>
          <p:nvPr/>
        </p:nvSpPr>
        <p:spPr bwMode="auto">
          <a:xfrm>
            <a:off x="3943350" y="5173663"/>
            <a:ext cx="46038" cy="1587"/>
          </a:xfrm>
          <a:prstGeom prst="line">
            <a:avLst/>
          </a:prstGeom>
          <a:noFill/>
          <a:ln w="57150">
            <a:solidFill>
              <a:srgbClr val="0000FF"/>
            </a:solidFill>
            <a:round/>
            <a:headEnd/>
            <a:tailEnd/>
          </a:ln>
        </p:spPr>
        <p:txBody>
          <a:bodyPr/>
          <a:lstStyle/>
          <a:p>
            <a:pPr>
              <a:defRPr/>
            </a:pPr>
            <a:endParaRPr lang="en-US">
              <a:latin typeface="+mn-lt"/>
            </a:endParaRPr>
          </a:p>
        </p:txBody>
      </p:sp>
      <p:sp>
        <p:nvSpPr>
          <p:cNvPr id="440554" name="Line 234"/>
          <p:cNvSpPr>
            <a:spLocks noChangeShapeType="1"/>
          </p:cNvSpPr>
          <p:nvPr/>
        </p:nvSpPr>
        <p:spPr bwMode="auto">
          <a:xfrm>
            <a:off x="3989388" y="5173663"/>
            <a:ext cx="46037" cy="1587"/>
          </a:xfrm>
          <a:prstGeom prst="line">
            <a:avLst/>
          </a:prstGeom>
          <a:noFill/>
          <a:ln w="57150">
            <a:solidFill>
              <a:srgbClr val="0000FF"/>
            </a:solidFill>
            <a:round/>
            <a:headEnd/>
            <a:tailEnd/>
          </a:ln>
        </p:spPr>
        <p:txBody>
          <a:bodyPr/>
          <a:lstStyle/>
          <a:p>
            <a:pPr>
              <a:defRPr/>
            </a:pPr>
            <a:endParaRPr lang="en-US">
              <a:latin typeface="+mn-lt"/>
            </a:endParaRPr>
          </a:p>
        </p:txBody>
      </p:sp>
      <p:sp>
        <p:nvSpPr>
          <p:cNvPr id="440555" name="Line 235"/>
          <p:cNvSpPr>
            <a:spLocks noChangeShapeType="1"/>
          </p:cNvSpPr>
          <p:nvPr/>
        </p:nvSpPr>
        <p:spPr bwMode="auto">
          <a:xfrm>
            <a:off x="4035425" y="5173663"/>
            <a:ext cx="38100" cy="1587"/>
          </a:xfrm>
          <a:prstGeom prst="line">
            <a:avLst/>
          </a:prstGeom>
          <a:noFill/>
          <a:ln w="57150">
            <a:solidFill>
              <a:srgbClr val="0000FF"/>
            </a:solidFill>
            <a:round/>
            <a:headEnd/>
            <a:tailEnd/>
          </a:ln>
        </p:spPr>
        <p:txBody>
          <a:bodyPr/>
          <a:lstStyle/>
          <a:p>
            <a:pPr>
              <a:defRPr/>
            </a:pPr>
            <a:endParaRPr lang="en-US">
              <a:latin typeface="+mn-lt"/>
            </a:endParaRPr>
          </a:p>
        </p:txBody>
      </p:sp>
      <p:sp>
        <p:nvSpPr>
          <p:cNvPr id="440556" name="Line 236"/>
          <p:cNvSpPr>
            <a:spLocks noChangeShapeType="1"/>
          </p:cNvSpPr>
          <p:nvPr/>
        </p:nvSpPr>
        <p:spPr bwMode="auto">
          <a:xfrm>
            <a:off x="4073525" y="5173663"/>
            <a:ext cx="47625" cy="1587"/>
          </a:xfrm>
          <a:prstGeom prst="line">
            <a:avLst/>
          </a:prstGeom>
          <a:noFill/>
          <a:ln w="57150">
            <a:solidFill>
              <a:srgbClr val="0000FF"/>
            </a:solidFill>
            <a:round/>
            <a:headEnd/>
            <a:tailEnd/>
          </a:ln>
        </p:spPr>
        <p:txBody>
          <a:bodyPr/>
          <a:lstStyle/>
          <a:p>
            <a:pPr>
              <a:defRPr/>
            </a:pPr>
            <a:endParaRPr lang="en-US">
              <a:latin typeface="+mn-lt"/>
            </a:endParaRPr>
          </a:p>
        </p:txBody>
      </p:sp>
      <p:sp>
        <p:nvSpPr>
          <p:cNvPr id="440557" name="Line 237"/>
          <p:cNvSpPr>
            <a:spLocks noChangeShapeType="1"/>
          </p:cNvSpPr>
          <p:nvPr/>
        </p:nvSpPr>
        <p:spPr bwMode="auto">
          <a:xfrm>
            <a:off x="4121150" y="5173663"/>
            <a:ext cx="46038" cy="1587"/>
          </a:xfrm>
          <a:prstGeom prst="line">
            <a:avLst/>
          </a:prstGeom>
          <a:noFill/>
          <a:ln w="57150">
            <a:solidFill>
              <a:srgbClr val="0000FF"/>
            </a:solidFill>
            <a:round/>
            <a:headEnd/>
            <a:tailEnd/>
          </a:ln>
        </p:spPr>
        <p:txBody>
          <a:bodyPr/>
          <a:lstStyle/>
          <a:p>
            <a:pPr>
              <a:defRPr/>
            </a:pPr>
            <a:endParaRPr lang="en-US">
              <a:latin typeface="+mn-lt"/>
            </a:endParaRPr>
          </a:p>
        </p:txBody>
      </p:sp>
      <p:sp>
        <p:nvSpPr>
          <p:cNvPr id="440558" name="Line 238"/>
          <p:cNvSpPr>
            <a:spLocks noChangeShapeType="1"/>
          </p:cNvSpPr>
          <p:nvPr/>
        </p:nvSpPr>
        <p:spPr bwMode="auto">
          <a:xfrm>
            <a:off x="4167188" y="5173663"/>
            <a:ext cx="46037" cy="1587"/>
          </a:xfrm>
          <a:prstGeom prst="line">
            <a:avLst/>
          </a:prstGeom>
          <a:noFill/>
          <a:ln w="57150">
            <a:solidFill>
              <a:srgbClr val="0000FF"/>
            </a:solidFill>
            <a:round/>
            <a:headEnd/>
            <a:tailEnd/>
          </a:ln>
        </p:spPr>
        <p:txBody>
          <a:bodyPr/>
          <a:lstStyle/>
          <a:p>
            <a:pPr>
              <a:defRPr/>
            </a:pPr>
            <a:endParaRPr lang="en-US">
              <a:latin typeface="+mn-lt"/>
            </a:endParaRPr>
          </a:p>
        </p:txBody>
      </p:sp>
      <p:sp>
        <p:nvSpPr>
          <p:cNvPr id="440559" name="Line 239"/>
          <p:cNvSpPr>
            <a:spLocks noChangeShapeType="1"/>
          </p:cNvSpPr>
          <p:nvPr/>
        </p:nvSpPr>
        <p:spPr bwMode="auto">
          <a:xfrm>
            <a:off x="4213225" y="5173663"/>
            <a:ext cx="38100" cy="1587"/>
          </a:xfrm>
          <a:prstGeom prst="line">
            <a:avLst/>
          </a:prstGeom>
          <a:noFill/>
          <a:ln w="57150">
            <a:solidFill>
              <a:srgbClr val="0000FF"/>
            </a:solidFill>
            <a:round/>
            <a:headEnd/>
            <a:tailEnd/>
          </a:ln>
        </p:spPr>
        <p:txBody>
          <a:bodyPr/>
          <a:lstStyle/>
          <a:p>
            <a:pPr>
              <a:defRPr/>
            </a:pPr>
            <a:endParaRPr lang="en-US">
              <a:latin typeface="+mn-lt"/>
            </a:endParaRPr>
          </a:p>
        </p:txBody>
      </p:sp>
      <p:sp>
        <p:nvSpPr>
          <p:cNvPr id="440560" name="Line 240"/>
          <p:cNvSpPr>
            <a:spLocks noChangeShapeType="1"/>
          </p:cNvSpPr>
          <p:nvPr/>
        </p:nvSpPr>
        <p:spPr bwMode="auto">
          <a:xfrm>
            <a:off x="4251325" y="5173663"/>
            <a:ext cx="47625" cy="1587"/>
          </a:xfrm>
          <a:prstGeom prst="line">
            <a:avLst/>
          </a:prstGeom>
          <a:noFill/>
          <a:ln w="57150">
            <a:solidFill>
              <a:srgbClr val="0000FF"/>
            </a:solidFill>
            <a:round/>
            <a:headEnd/>
            <a:tailEnd/>
          </a:ln>
        </p:spPr>
        <p:txBody>
          <a:bodyPr/>
          <a:lstStyle/>
          <a:p>
            <a:pPr>
              <a:defRPr/>
            </a:pPr>
            <a:endParaRPr lang="en-US">
              <a:latin typeface="+mn-lt"/>
            </a:endParaRPr>
          </a:p>
        </p:txBody>
      </p:sp>
      <p:sp>
        <p:nvSpPr>
          <p:cNvPr id="440561" name="Line 241"/>
          <p:cNvSpPr>
            <a:spLocks noChangeShapeType="1"/>
          </p:cNvSpPr>
          <p:nvPr/>
        </p:nvSpPr>
        <p:spPr bwMode="auto">
          <a:xfrm>
            <a:off x="4298950" y="5173663"/>
            <a:ext cx="46038" cy="1587"/>
          </a:xfrm>
          <a:prstGeom prst="line">
            <a:avLst/>
          </a:prstGeom>
          <a:noFill/>
          <a:ln w="57150">
            <a:solidFill>
              <a:srgbClr val="0000FF"/>
            </a:solidFill>
            <a:round/>
            <a:headEnd/>
            <a:tailEnd/>
          </a:ln>
        </p:spPr>
        <p:txBody>
          <a:bodyPr/>
          <a:lstStyle/>
          <a:p>
            <a:pPr>
              <a:defRPr/>
            </a:pPr>
            <a:endParaRPr lang="en-US">
              <a:latin typeface="+mn-lt"/>
            </a:endParaRPr>
          </a:p>
        </p:txBody>
      </p:sp>
      <p:sp>
        <p:nvSpPr>
          <p:cNvPr id="440562" name="Line 242"/>
          <p:cNvSpPr>
            <a:spLocks noChangeShapeType="1"/>
          </p:cNvSpPr>
          <p:nvPr/>
        </p:nvSpPr>
        <p:spPr bwMode="auto">
          <a:xfrm>
            <a:off x="4344988" y="5173663"/>
            <a:ext cx="46037" cy="1587"/>
          </a:xfrm>
          <a:prstGeom prst="line">
            <a:avLst/>
          </a:prstGeom>
          <a:noFill/>
          <a:ln w="57150">
            <a:solidFill>
              <a:srgbClr val="0000FF"/>
            </a:solidFill>
            <a:round/>
            <a:headEnd/>
            <a:tailEnd/>
          </a:ln>
        </p:spPr>
        <p:txBody>
          <a:bodyPr/>
          <a:lstStyle/>
          <a:p>
            <a:pPr>
              <a:defRPr/>
            </a:pPr>
            <a:endParaRPr lang="en-US">
              <a:latin typeface="+mn-lt"/>
            </a:endParaRPr>
          </a:p>
        </p:txBody>
      </p:sp>
      <p:sp>
        <p:nvSpPr>
          <p:cNvPr id="440563" name="Line 243"/>
          <p:cNvSpPr>
            <a:spLocks noChangeShapeType="1"/>
          </p:cNvSpPr>
          <p:nvPr/>
        </p:nvSpPr>
        <p:spPr bwMode="auto">
          <a:xfrm>
            <a:off x="4391025" y="5173663"/>
            <a:ext cx="39688" cy="1587"/>
          </a:xfrm>
          <a:prstGeom prst="line">
            <a:avLst/>
          </a:prstGeom>
          <a:noFill/>
          <a:ln w="57150">
            <a:solidFill>
              <a:srgbClr val="0000FF"/>
            </a:solidFill>
            <a:round/>
            <a:headEnd/>
            <a:tailEnd/>
          </a:ln>
        </p:spPr>
        <p:txBody>
          <a:bodyPr/>
          <a:lstStyle/>
          <a:p>
            <a:pPr>
              <a:defRPr/>
            </a:pPr>
            <a:endParaRPr lang="en-US">
              <a:latin typeface="+mn-lt"/>
            </a:endParaRPr>
          </a:p>
        </p:txBody>
      </p:sp>
      <p:sp>
        <p:nvSpPr>
          <p:cNvPr id="440564" name="Line 244"/>
          <p:cNvSpPr>
            <a:spLocks noChangeShapeType="1"/>
          </p:cNvSpPr>
          <p:nvPr/>
        </p:nvSpPr>
        <p:spPr bwMode="auto">
          <a:xfrm>
            <a:off x="4430713" y="5173663"/>
            <a:ext cx="46037" cy="1587"/>
          </a:xfrm>
          <a:prstGeom prst="line">
            <a:avLst/>
          </a:prstGeom>
          <a:noFill/>
          <a:ln w="57150">
            <a:solidFill>
              <a:srgbClr val="0000FF"/>
            </a:solidFill>
            <a:round/>
            <a:headEnd/>
            <a:tailEnd/>
          </a:ln>
        </p:spPr>
        <p:txBody>
          <a:bodyPr/>
          <a:lstStyle/>
          <a:p>
            <a:pPr>
              <a:defRPr/>
            </a:pPr>
            <a:endParaRPr lang="en-US">
              <a:latin typeface="+mn-lt"/>
            </a:endParaRPr>
          </a:p>
        </p:txBody>
      </p:sp>
      <p:sp>
        <p:nvSpPr>
          <p:cNvPr id="440565" name="Line 245"/>
          <p:cNvSpPr>
            <a:spLocks noChangeShapeType="1"/>
          </p:cNvSpPr>
          <p:nvPr/>
        </p:nvSpPr>
        <p:spPr bwMode="auto">
          <a:xfrm>
            <a:off x="4476750" y="5173663"/>
            <a:ext cx="46038" cy="1587"/>
          </a:xfrm>
          <a:prstGeom prst="line">
            <a:avLst/>
          </a:prstGeom>
          <a:noFill/>
          <a:ln w="57150">
            <a:solidFill>
              <a:srgbClr val="0000FF"/>
            </a:solidFill>
            <a:round/>
            <a:headEnd/>
            <a:tailEnd/>
          </a:ln>
        </p:spPr>
        <p:txBody>
          <a:bodyPr/>
          <a:lstStyle/>
          <a:p>
            <a:pPr>
              <a:defRPr/>
            </a:pPr>
            <a:endParaRPr lang="en-US">
              <a:latin typeface="+mn-lt"/>
            </a:endParaRPr>
          </a:p>
        </p:txBody>
      </p:sp>
      <p:sp>
        <p:nvSpPr>
          <p:cNvPr id="440566" name="Line 246"/>
          <p:cNvSpPr>
            <a:spLocks noChangeShapeType="1"/>
          </p:cNvSpPr>
          <p:nvPr/>
        </p:nvSpPr>
        <p:spPr bwMode="auto">
          <a:xfrm>
            <a:off x="4522788" y="5173663"/>
            <a:ext cx="39687" cy="1587"/>
          </a:xfrm>
          <a:prstGeom prst="line">
            <a:avLst/>
          </a:prstGeom>
          <a:noFill/>
          <a:ln w="57150">
            <a:solidFill>
              <a:srgbClr val="0000FF"/>
            </a:solidFill>
            <a:round/>
            <a:headEnd/>
            <a:tailEnd/>
          </a:ln>
        </p:spPr>
        <p:txBody>
          <a:bodyPr/>
          <a:lstStyle/>
          <a:p>
            <a:pPr>
              <a:defRPr/>
            </a:pPr>
            <a:endParaRPr lang="en-US">
              <a:latin typeface="+mn-lt"/>
            </a:endParaRPr>
          </a:p>
        </p:txBody>
      </p:sp>
      <p:sp>
        <p:nvSpPr>
          <p:cNvPr id="440567" name="Line 247"/>
          <p:cNvSpPr>
            <a:spLocks noChangeShapeType="1"/>
          </p:cNvSpPr>
          <p:nvPr/>
        </p:nvSpPr>
        <p:spPr bwMode="auto">
          <a:xfrm>
            <a:off x="4562475" y="5173663"/>
            <a:ext cx="46038" cy="1587"/>
          </a:xfrm>
          <a:prstGeom prst="line">
            <a:avLst/>
          </a:prstGeom>
          <a:noFill/>
          <a:ln w="57150">
            <a:solidFill>
              <a:srgbClr val="0000FF"/>
            </a:solidFill>
            <a:round/>
            <a:headEnd/>
            <a:tailEnd/>
          </a:ln>
        </p:spPr>
        <p:txBody>
          <a:bodyPr/>
          <a:lstStyle/>
          <a:p>
            <a:pPr>
              <a:defRPr/>
            </a:pPr>
            <a:endParaRPr lang="en-US">
              <a:latin typeface="+mn-lt"/>
            </a:endParaRPr>
          </a:p>
        </p:txBody>
      </p:sp>
      <p:sp>
        <p:nvSpPr>
          <p:cNvPr id="440568" name="Line 248"/>
          <p:cNvSpPr>
            <a:spLocks noChangeShapeType="1"/>
          </p:cNvSpPr>
          <p:nvPr/>
        </p:nvSpPr>
        <p:spPr bwMode="auto">
          <a:xfrm>
            <a:off x="4608513" y="5173663"/>
            <a:ext cx="47625" cy="1587"/>
          </a:xfrm>
          <a:prstGeom prst="line">
            <a:avLst/>
          </a:prstGeom>
          <a:noFill/>
          <a:ln w="57150">
            <a:solidFill>
              <a:srgbClr val="0000FF"/>
            </a:solidFill>
            <a:round/>
            <a:headEnd/>
            <a:tailEnd/>
          </a:ln>
        </p:spPr>
        <p:txBody>
          <a:bodyPr/>
          <a:lstStyle/>
          <a:p>
            <a:pPr>
              <a:defRPr/>
            </a:pPr>
            <a:endParaRPr lang="en-US">
              <a:latin typeface="+mn-lt"/>
            </a:endParaRPr>
          </a:p>
        </p:txBody>
      </p:sp>
      <p:sp>
        <p:nvSpPr>
          <p:cNvPr id="440569" name="Line 249"/>
          <p:cNvSpPr>
            <a:spLocks noChangeShapeType="1"/>
          </p:cNvSpPr>
          <p:nvPr/>
        </p:nvSpPr>
        <p:spPr bwMode="auto">
          <a:xfrm>
            <a:off x="4656138" y="5173663"/>
            <a:ext cx="46037" cy="1587"/>
          </a:xfrm>
          <a:prstGeom prst="line">
            <a:avLst/>
          </a:prstGeom>
          <a:noFill/>
          <a:ln w="57150">
            <a:solidFill>
              <a:srgbClr val="0000FF"/>
            </a:solidFill>
            <a:round/>
            <a:headEnd/>
            <a:tailEnd/>
          </a:ln>
        </p:spPr>
        <p:txBody>
          <a:bodyPr/>
          <a:lstStyle/>
          <a:p>
            <a:pPr>
              <a:defRPr/>
            </a:pPr>
            <a:endParaRPr lang="en-US">
              <a:latin typeface="+mn-lt"/>
            </a:endParaRPr>
          </a:p>
        </p:txBody>
      </p:sp>
      <p:sp>
        <p:nvSpPr>
          <p:cNvPr id="440570" name="Line 250"/>
          <p:cNvSpPr>
            <a:spLocks noChangeShapeType="1"/>
          </p:cNvSpPr>
          <p:nvPr/>
        </p:nvSpPr>
        <p:spPr bwMode="auto">
          <a:xfrm>
            <a:off x="4702175" y="5173663"/>
            <a:ext cx="38100" cy="1587"/>
          </a:xfrm>
          <a:prstGeom prst="line">
            <a:avLst/>
          </a:prstGeom>
          <a:noFill/>
          <a:ln w="57150">
            <a:solidFill>
              <a:srgbClr val="0000FF"/>
            </a:solidFill>
            <a:round/>
            <a:headEnd/>
            <a:tailEnd/>
          </a:ln>
        </p:spPr>
        <p:txBody>
          <a:bodyPr/>
          <a:lstStyle/>
          <a:p>
            <a:pPr>
              <a:defRPr/>
            </a:pPr>
            <a:endParaRPr lang="en-US">
              <a:latin typeface="+mn-lt"/>
            </a:endParaRPr>
          </a:p>
        </p:txBody>
      </p:sp>
      <p:sp>
        <p:nvSpPr>
          <p:cNvPr id="440571" name="Line 251"/>
          <p:cNvSpPr>
            <a:spLocks noChangeShapeType="1"/>
          </p:cNvSpPr>
          <p:nvPr/>
        </p:nvSpPr>
        <p:spPr bwMode="auto">
          <a:xfrm>
            <a:off x="4740275" y="5173663"/>
            <a:ext cx="46038" cy="1587"/>
          </a:xfrm>
          <a:prstGeom prst="line">
            <a:avLst/>
          </a:prstGeom>
          <a:noFill/>
          <a:ln w="57150">
            <a:solidFill>
              <a:srgbClr val="0000FF"/>
            </a:solidFill>
            <a:round/>
            <a:headEnd/>
            <a:tailEnd/>
          </a:ln>
        </p:spPr>
        <p:txBody>
          <a:bodyPr/>
          <a:lstStyle/>
          <a:p>
            <a:pPr>
              <a:defRPr/>
            </a:pPr>
            <a:endParaRPr lang="en-US">
              <a:latin typeface="+mn-lt"/>
            </a:endParaRPr>
          </a:p>
        </p:txBody>
      </p:sp>
      <p:sp>
        <p:nvSpPr>
          <p:cNvPr id="440572" name="Line 252"/>
          <p:cNvSpPr>
            <a:spLocks noChangeShapeType="1"/>
          </p:cNvSpPr>
          <p:nvPr/>
        </p:nvSpPr>
        <p:spPr bwMode="auto">
          <a:xfrm>
            <a:off x="4786313" y="5173663"/>
            <a:ext cx="47625" cy="1587"/>
          </a:xfrm>
          <a:prstGeom prst="line">
            <a:avLst/>
          </a:prstGeom>
          <a:noFill/>
          <a:ln w="57150">
            <a:solidFill>
              <a:srgbClr val="0000FF"/>
            </a:solidFill>
            <a:round/>
            <a:headEnd/>
            <a:tailEnd/>
          </a:ln>
        </p:spPr>
        <p:txBody>
          <a:bodyPr/>
          <a:lstStyle/>
          <a:p>
            <a:pPr>
              <a:defRPr/>
            </a:pPr>
            <a:endParaRPr lang="en-US">
              <a:latin typeface="+mn-lt"/>
            </a:endParaRPr>
          </a:p>
        </p:txBody>
      </p:sp>
      <p:sp>
        <p:nvSpPr>
          <p:cNvPr id="440573" name="Line 253"/>
          <p:cNvSpPr>
            <a:spLocks noChangeShapeType="1"/>
          </p:cNvSpPr>
          <p:nvPr/>
        </p:nvSpPr>
        <p:spPr bwMode="auto">
          <a:xfrm>
            <a:off x="4833938" y="5173663"/>
            <a:ext cx="38100" cy="1587"/>
          </a:xfrm>
          <a:prstGeom prst="line">
            <a:avLst/>
          </a:prstGeom>
          <a:noFill/>
          <a:ln w="57150">
            <a:solidFill>
              <a:srgbClr val="0000FF"/>
            </a:solidFill>
            <a:round/>
            <a:headEnd/>
            <a:tailEnd/>
          </a:ln>
        </p:spPr>
        <p:txBody>
          <a:bodyPr/>
          <a:lstStyle/>
          <a:p>
            <a:pPr>
              <a:defRPr/>
            </a:pPr>
            <a:endParaRPr lang="en-US">
              <a:latin typeface="+mn-lt"/>
            </a:endParaRPr>
          </a:p>
        </p:txBody>
      </p:sp>
      <p:sp>
        <p:nvSpPr>
          <p:cNvPr id="440574" name="Line 254"/>
          <p:cNvSpPr>
            <a:spLocks noChangeShapeType="1"/>
          </p:cNvSpPr>
          <p:nvPr/>
        </p:nvSpPr>
        <p:spPr bwMode="auto">
          <a:xfrm flipV="1">
            <a:off x="4872038" y="5167313"/>
            <a:ext cx="46037" cy="6350"/>
          </a:xfrm>
          <a:prstGeom prst="line">
            <a:avLst/>
          </a:prstGeom>
          <a:noFill/>
          <a:ln w="57150">
            <a:solidFill>
              <a:srgbClr val="0000FF"/>
            </a:solidFill>
            <a:round/>
            <a:headEnd/>
            <a:tailEnd/>
          </a:ln>
        </p:spPr>
        <p:txBody>
          <a:bodyPr/>
          <a:lstStyle/>
          <a:p>
            <a:pPr>
              <a:defRPr/>
            </a:pPr>
            <a:endParaRPr lang="en-US">
              <a:latin typeface="+mn-lt"/>
            </a:endParaRPr>
          </a:p>
        </p:txBody>
      </p:sp>
      <p:sp>
        <p:nvSpPr>
          <p:cNvPr id="440575" name="Line 255"/>
          <p:cNvSpPr>
            <a:spLocks noChangeShapeType="1"/>
          </p:cNvSpPr>
          <p:nvPr/>
        </p:nvSpPr>
        <p:spPr bwMode="auto">
          <a:xfrm>
            <a:off x="4918075" y="5167313"/>
            <a:ext cx="47625" cy="1587"/>
          </a:xfrm>
          <a:prstGeom prst="line">
            <a:avLst/>
          </a:prstGeom>
          <a:noFill/>
          <a:ln w="57150">
            <a:solidFill>
              <a:srgbClr val="0000FF"/>
            </a:solidFill>
            <a:round/>
            <a:headEnd/>
            <a:tailEnd/>
          </a:ln>
        </p:spPr>
        <p:txBody>
          <a:bodyPr/>
          <a:lstStyle/>
          <a:p>
            <a:pPr>
              <a:defRPr/>
            </a:pPr>
            <a:endParaRPr lang="en-US">
              <a:latin typeface="+mn-lt"/>
            </a:endParaRPr>
          </a:p>
        </p:txBody>
      </p:sp>
      <p:sp>
        <p:nvSpPr>
          <p:cNvPr id="440576" name="Line 256"/>
          <p:cNvSpPr>
            <a:spLocks noChangeShapeType="1"/>
          </p:cNvSpPr>
          <p:nvPr/>
        </p:nvSpPr>
        <p:spPr bwMode="auto">
          <a:xfrm>
            <a:off x="4965700" y="5167313"/>
            <a:ext cx="46038" cy="1587"/>
          </a:xfrm>
          <a:prstGeom prst="line">
            <a:avLst/>
          </a:prstGeom>
          <a:noFill/>
          <a:ln w="57150">
            <a:solidFill>
              <a:srgbClr val="0000FF"/>
            </a:solidFill>
            <a:round/>
            <a:headEnd/>
            <a:tailEnd/>
          </a:ln>
        </p:spPr>
        <p:txBody>
          <a:bodyPr/>
          <a:lstStyle/>
          <a:p>
            <a:pPr>
              <a:defRPr/>
            </a:pPr>
            <a:endParaRPr lang="en-US">
              <a:latin typeface="+mn-lt"/>
            </a:endParaRPr>
          </a:p>
        </p:txBody>
      </p:sp>
      <p:sp>
        <p:nvSpPr>
          <p:cNvPr id="440577" name="Line 257"/>
          <p:cNvSpPr>
            <a:spLocks noChangeShapeType="1"/>
          </p:cNvSpPr>
          <p:nvPr/>
        </p:nvSpPr>
        <p:spPr bwMode="auto">
          <a:xfrm flipV="1">
            <a:off x="5011738" y="5160963"/>
            <a:ext cx="38100" cy="6350"/>
          </a:xfrm>
          <a:prstGeom prst="line">
            <a:avLst/>
          </a:prstGeom>
          <a:noFill/>
          <a:ln w="57150">
            <a:solidFill>
              <a:srgbClr val="0000FF"/>
            </a:solidFill>
            <a:round/>
            <a:headEnd/>
            <a:tailEnd/>
          </a:ln>
        </p:spPr>
        <p:txBody>
          <a:bodyPr/>
          <a:lstStyle/>
          <a:p>
            <a:pPr>
              <a:defRPr/>
            </a:pPr>
            <a:endParaRPr lang="en-US">
              <a:latin typeface="+mn-lt"/>
            </a:endParaRPr>
          </a:p>
        </p:txBody>
      </p:sp>
      <p:sp>
        <p:nvSpPr>
          <p:cNvPr id="440578" name="Line 258"/>
          <p:cNvSpPr>
            <a:spLocks noChangeShapeType="1"/>
          </p:cNvSpPr>
          <p:nvPr/>
        </p:nvSpPr>
        <p:spPr bwMode="auto">
          <a:xfrm flipV="1">
            <a:off x="5049838" y="5153025"/>
            <a:ext cx="46037" cy="7938"/>
          </a:xfrm>
          <a:prstGeom prst="line">
            <a:avLst/>
          </a:prstGeom>
          <a:noFill/>
          <a:ln w="57150">
            <a:solidFill>
              <a:srgbClr val="0000FF"/>
            </a:solidFill>
            <a:round/>
            <a:headEnd/>
            <a:tailEnd/>
          </a:ln>
        </p:spPr>
        <p:txBody>
          <a:bodyPr/>
          <a:lstStyle/>
          <a:p>
            <a:pPr>
              <a:defRPr/>
            </a:pPr>
            <a:endParaRPr lang="en-US">
              <a:latin typeface="+mn-lt"/>
            </a:endParaRPr>
          </a:p>
        </p:txBody>
      </p:sp>
      <p:sp>
        <p:nvSpPr>
          <p:cNvPr id="440579" name="Line 259"/>
          <p:cNvSpPr>
            <a:spLocks noChangeShapeType="1"/>
          </p:cNvSpPr>
          <p:nvPr/>
        </p:nvSpPr>
        <p:spPr bwMode="auto">
          <a:xfrm flipV="1">
            <a:off x="5095875" y="5140325"/>
            <a:ext cx="47625" cy="12700"/>
          </a:xfrm>
          <a:prstGeom prst="line">
            <a:avLst/>
          </a:prstGeom>
          <a:noFill/>
          <a:ln w="57150">
            <a:solidFill>
              <a:srgbClr val="0000FF"/>
            </a:solidFill>
            <a:round/>
            <a:headEnd/>
            <a:tailEnd/>
          </a:ln>
        </p:spPr>
        <p:txBody>
          <a:bodyPr/>
          <a:lstStyle/>
          <a:p>
            <a:pPr>
              <a:defRPr/>
            </a:pPr>
            <a:endParaRPr lang="en-US">
              <a:latin typeface="+mn-lt"/>
            </a:endParaRPr>
          </a:p>
        </p:txBody>
      </p:sp>
      <p:sp>
        <p:nvSpPr>
          <p:cNvPr id="440580" name="Line 260"/>
          <p:cNvSpPr>
            <a:spLocks noChangeShapeType="1"/>
          </p:cNvSpPr>
          <p:nvPr/>
        </p:nvSpPr>
        <p:spPr bwMode="auto">
          <a:xfrm flipV="1">
            <a:off x="5143500" y="5126038"/>
            <a:ext cx="38100" cy="14287"/>
          </a:xfrm>
          <a:prstGeom prst="line">
            <a:avLst/>
          </a:prstGeom>
          <a:noFill/>
          <a:ln w="57150">
            <a:solidFill>
              <a:srgbClr val="0000FF"/>
            </a:solidFill>
            <a:round/>
            <a:headEnd/>
            <a:tailEnd/>
          </a:ln>
        </p:spPr>
        <p:txBody>
          <a:bodyPr/>
          <a:lstStyle/>
          <a:p>
            <a:pPr>
              <a:defRPr/>
            </a:pPr>
            <a:endParaRPr lang="en-US">
              <a:latin typeface="+mn-lt"/>
            </a:endParaRPr>
          </a:p>
        </p:txBody>
      </p:sp>
      <p:sp>
        <p:nvSpPr>
          <p:cNvPr id="440581" name="Line 261"/>
          <p:cNvSpPr>
            <a:spLocks noChangeShapeType="1"/>
          </p:cNvSpPr>
          <p:nvPr/>
        </p:nvSpPr>
        <p:spPr bwMode="auto">
          <a:xfrm flipV="1">
            <a:off x="5181600" y="5105400"/>
            <a:ext cx="46038" cy="20638"/>
          </a:xfrm>
          <a:prstGeom prst="line">
            <a:avLst/>
          </a:prstGeom>
          <a:noFill/>
          <a:ln w="57150">
            <a:solidFill>
              <a:srgbClr val="0000FF"/>
            </a:solidFill>
            <a:round/>
            <a:headEnd/>
            <a:tailEnd/>
          </a:ln>
        </p:spPr>
        <p:txBody>
          <a:bodyPr/>
          <a:lstStyle/>
          <a:p>
            <a:pPr>
              <a:defRPr/>
            </a:pPr>
            <a:endParaRPr lang="en-US">
              <a:latin typeface="+mn-lt"/>
            </a:endParaRPr>
          </a:p>
        </p:txBody>
      </p:sp>
      <p:sp>
        <p:nvSpPr>
          <p:cNvPr id="440582" name="Line 262"/>
          <p:cNvSpPr>
            <a:spLocks noChangeShapeType="1"/>
          </p:cNvSpPr>
          <p:nvPr/>
        </p:nvSpPr>
        <p:spPr bwMode="auto">
          <a:xfrm flipV="1">
            <a:off x="5227638" y="5076825"/>
            <a:ext cx="46037" cy="28575"/>
          </a:xfrm>
          <a:prstGeom prst="line">
            <a:avLst/>
          </a:prstGeom>
          <a:noFill/>
          <a:ln w="57150">
            <a:solidFill>
              <a:srgbClr val="0000FF"/>
            </a:solidFill>
            <a:round/>
            <a:headEnd/>
            <a:tailEnd/>
          </a:ln>
        </p:spPr>
        <p:txBody>
          <a:bodyPr/>
          <a:lstStyle/>
          <a:p>
            <a:pPr>
              <a:defRPr/>
            </a:pPr>
            <a:endParaRPr lang="en-US">
              <a:latin typeface="+mn-lt"/>
            </a:endParaRPr>
          </a:p>
        </p:txBody>
      </p:sp>
      <p:sp>
        <p:nvSpPr>
          <p:cNvPr id="440583" name="Line 263"/>
          <p:cNvSpPr>
            <a:spLocks noChangeShapeType="1"/>
          </p:cNvSpPr>
          <p:nvPr/>
        </p:nvSpPr>
        <p:spPr bwMode="auto">
          <a:xfrm flipV="1">
            <a:off x="5273675" y="5035550"/>
            <a:ext cx="47625" cy="41275"/>
          </a:xfrm>
          <a:prstGeom prst="line">
            <a:avLst/>
          </a:prstGeom>
          <a:noFill/>
          <a:ln w="57150">
            <a:solidFill>
              <a:srgbClr val="0000FF"/>
            </a:solidFill>
            <a:round/>
            <a:headEnd/>
            <a:tailEnd/>
          </a:ln>
        </p:spPr>
        <p:txBody>
          <a:bodyPr/>
          <a:lstStyle/>
          <a:p>
            <a:pPr>
              <a:defRPr/>
            </a:pPr>
            <a:endParaRPr lang="en-US">
              <a:latin typeface="+mn-lt"/>
            </a:endParaRPr>
          </a:p>
        </p:txBody>
      </p:sp>
      <p:sp>
        <p:nvSpPr>
          <p:cNvPr id="440584" name="Line 264"/>
          <p:cNvSpPr>
            <a:spLocks noChangeShapeType="1"/>
          </p:cNvSpPr>
          <p:nvPr/>
        </p:nvSpPr>
        <p:spPr bwMode="auto">
          <a:xfrm flipV="1">
            <a:off x="5321300" y="4987925"/>
            <a:ext cx="38100" cy="47625"/>
          </a:xfrm>
          <a:prstGeom prst="line">
            <a:avLst/>
          </a:prstGeom>
          <a:noFill/>
          <a:ln w="57150">
            <a:solidFill>
              <a:srgbClr val="0000FF"/>
            </a:solidFill>
            <a:round/>
            <a:headEnd/>
            <a:tailEnd/>
          </a:ln>
        </p:spPr>
        <p:txBody>
          <a:bodyPr/>
          <a:lstStyle/>
          <a:p>
            <a:pPr>
              <a:defRPr/>
            </a:pPr>
            <a:endParaRPr lang="en-US">
              <a:latin typeface="+mn-lt"/>
            </a:endParaRPr>
          </a:p>
        </p:txBody>
      </p:sp>
      <p:sp>
        <p:nvSpPr>
          <p:cNvPr id="440585" name="Line 265"/>
          <p:cNvSpPr>
            <a:spLocks noChangeShapeType="1"/>
          </p:cNvSpPr>
          <p:nvPr/>
        </p:nvSpPr>
        <p:spPr bwMode="auto">
          <a:xfrm flipV="1">
            <a:off x="5359400" y="4932363"/>
            <a:ext cx="46038" cy="55562"/>
          </a:xfrm>
          <a:prstGeom prst="line">
            <a:avLst/>
          </a:prstGeom>
          <a:noFill/>
          <a:ln w="57150">
            <a:solidFill>
              <a:srgbClr val="0000FF"/>
            </a:solidFill>
            <a:round/>
            <a:headEnd/>
            <a:tailEnd/>
          </a:ln>
        </p:spPr>
        <p:txBody>
          <a:bodyPr/>
          <a:lstStyle/>
          <a:p>
            <a:pPr>
              <a:defRPr/>
            </a:pPr>
            <a:endParaRPr lang="en-US">
              <a:latin typeface="+mn-lt"/>
            </a:endParaRPr>
          </a:p>
        </p:txBody>
      </p:sp>
      <p:sp>
        <p:nvSpPr>
          <p:cNvPr id="440586" name="Line 266"/>
          <p:cNvSpPr>
            <a:spLocks noChangeShapeType="1"/>
          </p:cNvSpPr>
          <p:nvPr/>
        </p:nvSpPr>
        <p:spPr bwMode="auto">
          <a:xfrm flipV="1">
            <a:off x="5405438" y="4856163"/>
            <a:ext cx="46037" cy="76200"/>
          </a:xfrm>
          <a:prstGeom prst="line">
            <a:avLst/>
          </a:prstGeom>
          <a:noFill/>
          <a:ln w="57150">
            <a:solidFill>
              <a:srgbClr val="0000FF"/>
            </a:solidFill>
            <a:round/>
            <a:headEnd/>
            <a:tailEnd/>
          </a:ln>
        </p:spPr>
        <p:txBody>
          <a:bodyPr/>
          <a:lstStyle/>
          <a:p>
            <a:pPr>
              <a:defRPr/>
            </a:pPr>
            <a:endParaRPr lang="en-US">
              <a:latin typeface="+mn-lt"/>
            </a:endParaRPr>
          </a:p>
        </p:txBody>
      </p:sp>
      <p:sp>
        <p:nvSpPr>
          <p:cNvPr id="440587" name="Line 267"/>
          <p:cNvSpPr>
            <a:spLocks noChangeShapeType="1"/>
          </p:cNvSpPr>
          <p:nvPr/>
        </p:nvSpPr>
        <p:spPr bwMode="auto">
          <a:xfrm flipV="1">
            <a:off x="5451475" y="4759325"/>
            <a:ext cx="47625" cy="96838"/>
          </a:xfrm>
          <a:prstGeom prst="line">
            <a:avLst/>
          </a:prstGeom>
          <a:noFill/>
          <a:ln w="57150">
            <a:solidFill>
              <a:srgbClr val="0000FF"/>
            </a:solidFill>
            <a:round/>
            <a:headEnd/>
            <a:tailEnd/>
          </a:ln>
        </p:spPr>
        <p:txBody>
          <a:bodyPr/>
          <a:lstStyle/>
          <a:p>
            <a:pPr>
              <a:defRPr/>
            </a:pPr>
            <a:endParaRPr lang="en-US">
              <a:latin typeface="+mn-lt"/>
            </a:endParaRPr>
          </a:p>
        </p:txBody>
      </p:sp>
      <p:sp>
        <p:nvSpPr>
          <p:cNvPr id="440588" name="Line 268"/>
          <p:cNvSpPr>
            <a:spLocks noChangeShapeType="1"/>
          </p:cNvSpPr>
          <p:nvPr/>
        </p:nvSpPr>
        <p:spPr bwMode="auto">
          <a:xfrm flipV="1">
            <a:off x="5499100" y="4649788"/>
            <a:ext cx="38100" cy="109537"/>
          </a:xfrm>
          <a:prstGeom prst="line">
            <a:avLst/>
          </a:prstGeom>
          <a:noFill/>
          <a:ln w="57150">
            <a:solidFill>
              <a:srgbClr val="0000FF"/>
            </a:solidFill>
            <a:round/>
            <a:headEnd/>
            <a:tailEnd/>
          </a:ln>
        </p:spPr>
        <p:txBody>
          <a:bodyPr/>
          <a:lstStyle/>
          <a:p>
            <a:pPr>
              <a:defRPr/>
            </a:pPr>
            <a:endParaRPr lang="en-US">
              <a:latin typeface="+mn-lt"/>
            </a:endParaRPr>
          </a:p>
        </p:txBody>
      </p:sp>
      <p:sp>
        <p:nvSpPr>
          <p:cNvPr id="440589" name="Line 269"/>
          <p:cNvSpPr>
            <a:spLocks noChangeShapeType="1"/>
          </p:cNvSpPr>
          <p:nvPr/>
        </p:nvSpPr>
        <p:spPr bwMode="auto">
          <a:xfrm flipV="1">
            <a:off x="5537200" y="4518025"/>
            <a:ext cx="46038" cy="131763"/>
          </a:xfrm>
          <a:prstGeom prst="line">
            <a:avLst/>
          </a:prstGeom>
          <a:noFill/>
          <a:ln w="57150">
            <a:solidFill>
              <a:srgbClr val="0000FF"/>
            </a:solidFill>
            <a:round/>
            <a:headEnd/>
            <a:tailEnd/>
          </a:ln>
        </p:spPr>
        <p:txBody>
          <a:bodyPr/>
          <a:lstStyle/>
          <a:p>
            <a:pPr>
              <a:defRPr/>
            </a:pPr>
            <a:endParaRPr lang="en-US">
              <a:latin typeface="+mn-lt"/>
            </a:endParaRPr>
          </a:p>
        </p:txBody>
      </p:sp>
      <p:sp>
        <p:nvSpPr>
          <p:cNvPr id="440590" name="Line 270"/>
          <p:cNvSpPr>
            <a:spLocks noChangeShapeType="1"/>
          </p:cNvSpPr>
          <p:nvPr/>
        </p:nvSpPr>
        <p:spPr bwMode="auto">
          <a:xfrm flipV="1">
            <a:off x="5583238" y="4365625"/>
            <a:ext cx="47625" cy="152400"/>
          </a:xfrm>
          <a:prstGeom prst="line">
            <a:avLst/>
          </a:prstGeom>
          <a:noFill/>
          <a:ln w="57150">
            <a:solidFill>
              <a:srgbClr val="0000FF"/>
            </a:solidFill>
            <a:round/>
            <a:headEnd/>
            <a:tailEnd/>
          </a:ln>
        </p:spPr>
        <p:txBody>
          <a:bodyPr/>
          <a:lstStyle/>
          <a:p>
            <a:pPr>
              <a:defRPr/>
            </a:pPr>
            <a:endParaRPr lang="en-US">
              <a:latin typeface="+mn-lt"/>
            </a:endParaRPr>
          </a:p>
        </p:txBody>
      </p:sp>
      <p:sp>
        <p:nvSpPr>
          <p:cNvPr id="440591" name="Line 271"/>
          <p:cNvSpPr>
            <a:spLocks noChangeShapeType="1"/>
          </p:cNvSpPr>
          <p:nvPr/>
        </p:nvSpPr>
        <p:spPr bwMode="auto">
          <a:xfrm flipV="1">
            <a:off x="5630863" y="4192588"/>
            <a:ext cx="38100" cy="173037"/>
          </a:xfrm>
          <a:prstGeom prst="line">
            <a:avLst/>
          </a:prstGeom>
          <a:noFill/>
          <a:ln w="57150">
            <a:solidFill>
              <a:srgbClr val="0000FF"/>
            </a:solidFill>
            <a:round/>
            <a:headEnd/>
            <a:tailEnd/>
          </a:ln>
        </p:spPr>
        <p:txBody>
          <a:bodyPr/>
          <a:lstStyle/>
          <a:p>
            <a:pPr>
              <a:defRPr/>
            </a:pPr>
            <a:endParaRPr lang="en-US">
              <a:latin typeface="+mn-lt"/>
            </a:endParaRPr>
          </a:p>
        </p:txBody>
      </p:sp>
      <p:sp>
        <p:nvSpPr>
          <p:cNvPr id="440592" name="Line 272"/>
          <p:cNvSpPr>
            <a:spLocks noChangeShapeType="1"/>
          </p:cNvSpPr>
          <p:nvPr/>
        </p:nvSpPr>
        <p:spPr bwMode="auto">
          <a:xfrm flipV="1">
            <a:off x="5668963" y="4006850"/>
            <a:ext cx="46037" cy="185738"/>
          </a:xfrm>
          <a:prstGeom prst="line">
            <a:avLst/>
          </a:prstGeom>
          <a:noFill/>
          <a:ln w="57150">
            <a:solidFill>
              <a:srgbClr val="0000FF"/>
            </a:solidFill>
            <a:round/>
            <a:headEnd/>
            <a:tailEnd/>
          </a:ln>
        </p:spPr>
        <p:txBody>
          <a:bodyPr/>
          <a:lstStyle/>
          <a:p>
            <a:pPr>
              <a:defRPr/>
            </a:pPr>
            <a:endParaRPr lang="en-US">
              <a:latin typeface="+mn-lt"/>
            </a:endParaRPr>
          </a:p>
        </p:txBody>
      </p:sp>
      <p:sp>
        <p:nvSpPr>
          <p:cNvPr id="440593" name="Line 273"/>
          <p:cNvSpPr>
            <a:spLocks noChangeShapeType="1"/>
          </p:cNvSpPr>
          <p:nvPr/>
        </p:nvSpPr>
        <p:spPr bwMode="auto">
          <a:xfrm flipV="1">
            <a:off x="5715000" y="3805238"/>
            <a:ext cx="46038" cy="201612"/>
          </a:xfrm>
          <a:prstGeom prst="line">
            <a:avLst/>
          </a:prstGeom>
          <a:noFill/>
          <a:ln w="57150">
            <a:solidFill>
              <a:srgbClr val="0000FF"/>
            </a:solidFill>
            <a:round/>
            <a:headEnd/>
            <a:tailEnd/>
          </a:ln>
        </p:spPr>
        <p:txBody>
          <a:bodyPr/>
          <a:lstStyle/>
          <a:p>
            <a:pPr>
              <a:defRPr/>
            </a:pPr>
            <a:endParaRPr lang="en-US">
              <a:latin typeface="+mn-lt"/>
            </a:endParaRPr>
          </a:p>
        </p:txBody>
      </p:sp>
      <p:sp>
        <p:nvSpPr>
          <p:cNvPr id="440594" name="Line 274"/>
          <p:cNvSpPr>
            <a:spLocks noChangeShapeType="1"/>
          </p:cNvSpPr>
          <p:nvPr/>
        </p:nvSpPr>
        <p:spPr bwMode="auto">
          <a:xfrm flipV="1">
            <a:off x="5761038" y="3582988"/>
            <a:ext cx="47625" cy="222250"/>
          </a:xfrm>
          <a:prstGeom prst="line">
            <a:avLst/>
          </a:prstGeom>
          <a:noFill/>
          <a:ln w="57150">
            <a:solidFill>
              <a:srgbClr val="0000FF"/>
            </a:solidFill>
            <a:round/>
            <a:headEnd/>
            <a:tailEnd/>
          </a:ln>
        </p:spPr>
        <p:txBody>
          <a:bodyPr/>
          <a:lstStyle/>
          <a:p>
            <a:pPr>
              <a:defRPr/>
            </a:pPr>
            <a:endParaRPr lang="en-US">
              <a:latin typeface="+mn-lt"/>
            </a:endParaRPr>
          </a:p>
        </p:txBody>
      </p:sp>
      <p:sp>
        <p:nvSpPr>
          <p:cNvPr id="440595" name="Line 275"/>
          <p:cNvSpPr>
            <a:spLocks noChangeShapeType="1"/>
          </p:cNvSpPr>
          <p:nvPr/>
        </p:nvSpPr>
        <p:spPr bwMode="auto">
          <a:xfrm flipV="1">
            <a:off x="5808663" y="3362325"/>
            <a:ext cx="38100" cy="220663"/>
          </a:xfrm>
          <a:prstGeom prst="line">
            <a:avLst/>
          </a:prstGeom>
          <a:noFill/>
          <a:ln w="57150">
            <a:solidFill>
              <a:srgbClr val="0000FF"/>
            </a:solidFill>
            <a:round/>
            <a:headEnd/>
            <a:tailEnd/>
          </a:ln>
        </p:spPr>
        <p:txBody>
          <a:bodyPr/>
          <a:lstStyle/>
          <a:p>
            <a:pPr>
              <a:defRPr/>
            </a:pPr>
            <a:endParaRPr lang="en-US">
              <a:latin typeface="+mn-lt"/>
            </a:endParaRPr>
          </a:p>
        </p:txBody>
      </p:sp>
      <p:sp>
        <p:nvSpPr>
          <p:cNvPr id="440596" name="Line 276"/>
          <p:cNvSpPr>
            <a:spLocks noChangeShapeType="1"/>
          </p:cNvSpPr>
          <p:nvPr/>
        </p:nvSpPr>
        <p:spPr bwMode="auto">
          <a:xfrm flipV="1">
            <a:off x="5846763" y="3127375"/>
            <a:ext cx="46037" cy="234950"/>
          </a:xfrm>
          <a:prstGeom prst="line">
            <a:avLst/>
          </a:prstGeom>
          <a:noFill/>
          <a:ln w="57150">
            <a:solidFill>
              <a:srgbClr val="0000FF"/>
            </a:solidFill>
            <a:round/>
            <a:headEnd/>
            <a:tailEnd/>
          </a:ln>
        </p:spPr>
        <p:txBody>
          <a:bodyPr/>
          <a:lstStyle/>
          <a:p>
            <a:pPr>
              <a:defRPr/>
            </a:pPr>
            <a:endParaRPr lang="en-US">
              <a:latin typeface="+mn-lt"/>
            </a:endParaRPr>
          </a:p>
        </p:txBody>
      </p:sp>
      <p:sp>
        <p:nvSpPr>
          <p:cNvPr id="440597" name="Line 277"/>
          <p:cNvSpPr>
            <a:spLocks noChangeShapeType="1"/>
          </p:cNvSpPr>
          <p:nvPr/>
        </p:nvSpPr>
        <p:spPr bwMode="auto">
          <a:xfrm flipV="1">
            <a:off x="5892800" y="2900363"/>
            <a:ext cx="46038" cy="227012"/>
          </a:xfrm>
          <a:prstGeom prst="line">
            <a:avLst/>
          </a:prstGeom>
          <a:noFill/>
          <a:ln w="57150">
            <a:solidFill>
              <a:srgbClr val="0000FF"/>
            </a:solidFill>
            <a:round/>
            <a:headEnd/>
            <a:tailEnd/>
          </a:ln>
        </p:spPr>
        <p:txBody>
          <a:bodyPr/>
          <a:lstStyle/>
          <a:p>
            <a:pPr>
              <a:defRPr/>
            </a:pPr>
            <a:endParaRPr lang="en-US">
              <a:latin typeface="+mn-lt"/>
            </a:endParaRPr>
          </a:p>
        </p:txBody>
      </p:sp>
      <p:sp>
        <p:nvSpPr>
          <p:cNvPr id="440598" name="Line 278"/>
          <p:cNvSpPr>
            <a:spLocks noChangeShapeType="1"/>
          </p:cNvSpPr>
          <p:nvPr/>
        </p:nvSpPr>
        <p:spPr bwMode="auto">
          <a:xfrm flipV="1">
            <a:off x="5938838" y="2678113"/>
            <a:ext cx="41275" cy="222250"/>
          </a:xfrm>
          <a:prstGeom prst="line">
            <a:avLst/>
          </a:prstGeom>
          <a:noFill/>
          <a:ln w="57150">
            <a:solidFill>
              <a:srgbClr val="0000FF"/>
            </a:solidFill>
            <a:round/>
            <a:headEnd/>
            <a:tailEnd/>
          </a:ln>
        </p:spPr>
        <p:txBody>
          <a:bodyPr/>
          <a:lstStyle/>
          <a:p>
            <a:pPr>
              <a:defRPr/>
            </a:pPr>
            <a:endParaRPr lang="en-US">
              <a:latin typeface="+mn-lt"/>
            </a:endParaRPr>
          </a:p>
        </p:txBody>
      </p:sp>
      <p:sp>
        <p:nvSpPr>
          <p:cNvPr id="440599" name="Line 279"/>
          <p:cNvSpPr>
            <a:spLocks noChangeShapeType="1"/>
          </p:cNvSpPr>
          <p:nvPr/>
        </p:nvSpPr>
        <p:spPr bwMode="auto">
          <a:xfrm flipV="1">
            <a:off x="5980113" y="2457450"/>
            <a:ext cx="46037" cy="220663"/>
          </a:xfrm>
          <a:prstGeom prst="line">
            <a:avLst/>
          </a:prstGeom>
          <a:noFill/>
          <a:ln w="57150">
            <a:solidFill>
              <a:srgbClr val="0000FF"/>
            </a:solidFill>
            <a:round/>
            <a:headEnd/>
            <a:tailEnd/>
          </a:ln>
        </p:spPr>
        <p:txBody>
          <a:bodyPr/>
          <a:lstStyle/>
          <a:p>
            <a:pPr>
              <a:defRPr/>
            </a:pPr>
            <a:endParaRPr lang="en-US">
              <a:latin typeface="+mn-lt"/>
            </a:endParaRPr>
          </a:p>
        </p:txBody>
      </p:sp>
      <p:sp>
        <p:nvSpPr>
          <p:cNvPr id="440600" name="Line 280"/>
          <p:cNvSpPr>
            <a:spLocks noChangeShapeType="1"/>
          </p:cNvSpPr>
          <p:nvPr/>
        </p:nvSpPr>
        <p:spPr bwMode="auto">
          <a:xfrm flipV="1">
            <a:off x="6026150" y="2257425"/>
            <a:ext cx="46038" cy="200025"/>
          </a:xfrm>
          <a:prstGeom prst="line">
            <a:avLst/>
          </a:prstGeom>
          <a:noFill/>
          <a:ln w="57150">
            <a:solidFill>
              <a:srgbClr val="0000FF"/>
            </a:solidFill>
            <a:round/>
            <a:headEnd/>
            <a:tailEnd/>
          </a:ln>
        </p:spPr>
        <p:txBody>
          <a:bodyPr/>
          <a:lstStyle/>
          <a:p>
            <a:pPr>
              <a:defRPr/>
            </a:pPr>
            <a:endParaRPr lang="en-US">
              <a:latin typeface="+mn-lt"/>
            </a:endParaRPr>
          </a:p>
        </p:txBody>
      </p:sp>
      <p:sp>
        <p:nvSpPr>
          <p:cNvPr id="440601" name="Line 281"/>
          <p:cNvSpPr>
            <a:spLocks noChangeShapeType="1"/>
          </p:cNvSpPr>
          <p:nvPr/>
        </p:nvSpPr>
        <p:spPr bwMode="auto">
          <a:xfrm flipV="1">
            <a:off x="6072188" y="2070100"/>
            <a:ext cx="46037" cy="187325"/>
          </a:xfrm>
          <a:prstGeom prst="line">
            <a:avLst/>
          </a:prstGeom>
          <a:noFill/>
          <a:ln w="57150">
            <a:solidFill>
              <a:srgbClr val="0000FF"/>
            </a:solidFill>
            <a:round/>
            <a:headEnd/>
            <a:tailEnd/>
          </a:ln>
        </p:spPr>
        <p:txBody>
          <a:bodyPr/>
          <a:lstStyle/>
          <a:p>
            <a:pPr>
              <a:defRPr/>
            </a:pPr>
            <a:endParaRPr lang="en-US">
              <a:latin typeface="+mn-lt"/>
            </a:endParaRPr>
          </a:p>
        </p:txBody>
      </p:sp>
      <p:sp>
        <p:nvSpPr>
          <p:cNvPr id="440602" name="Line 282"/>
          <p:cNvSpPr>
            <a:spLocks noChangeShapeType="1"/>
          </p:cNvSpPr>
          <p:nvPr/>
        </p:nvSpPr>
        <p:spPr bwMode="auto">
          <a:xfrm flipV="1">
            <a:off x="6118225" y="1897063"/>
            <a:ext cx="39688" cy="173037"/>
          </a:xfrm>
          <a:prstGeom prst="line">
            <a:avLst/>
          </a:prstGeom>
          <a:noFill/>
          <a:ln w="57150">
            <a:solidFill>
              <a:srgbClr val="0000FF"/>
            </a:solidFill>
            <a:round/>
            <a:headEnd/>
            <a:tailEnd/>
          </a:ln>
        </p:spPr>
        <p:txBody>
          <a:bodyPr/>
          <a:lstStyle/>
          <a:p>
            <a:pPr>
              <a:defRPr/>
            </a:pPr>
            <a:endParaRPr lang="en-US">
              <a:latin typeface="+mn-lt"/>
            </a:endParaRPr>
          </a:p>
        </p:txBody>
      </p:sp>
      <p:sp>
        <p:nvSpPr>
          <p:cNvPr id="440603" name="Line 283"/>
          <p:cNvSpPr>
            <a:spLocks noChangeShapeType="1"/>
          </p:cNvSpPr>
          <p:nvPr/>
        </p:nvSpPr>
        <p:spPr bwMode="auto">
          <a:xfrm flipV="1">
            <a:off x="6157913" y="1744663"/>
            <a:ext cx="46037" cy="152400"/>
          </a:xfrm>
          <a:prstGeom prst="line">
            <a:avLst/>
          </a:prstGeom>
          <a:noFill/>
          <a:ln w="57150">
            <a:solidFill>
              <a:srgbClr val="0000FF"/>
            </a:solidFill>
            <a:round/>
            <a:headEnd/>
            <a:tailEnd/>
          </a:ln>
        </p:spPr>
        <p:txBody>
          <a:bodyPr/>
          <a:lstStyle/>
          <a:p>
            <a:pPr>
              <a:defRPr/>
            </a:pPr>
            <a:endParaRPr lang="en-US">
              <a:latin typeface="+mn-lt"/>
            </a:endParaRPr>
          </a:p>
        </p:txBody>
      </p:sp>
      <p:sp>
        <p:nvSpPr>
          <p:cNvPr id="440604" name="Line 284"/>
          <p:cNvSpPr>
            <a:spLocks noChangeShapeType="1"/>
          </p:cNvSpPr>
          <p:nvPr/>
        </p:nvSpPr>
        <p:spPr bwMode="auto">
          <a:xfrm flipV="1">
            <a:off x="6203950" y="1612900"/>
            <a:ext cx="46038" cy="131763"/>
          </a:xfrm>
          <a:prstGeom prst="line">
            <a:avLst/>
          </a:prstGeom>
          <a:noFill/>
          <a:ln w="57150">
            <a:solidFill>
              <a:srgbClr val="0000FF"/>
            </a:solidFill>
            <a:round/>
            <a:headEnd/>
            <a:tailEnd/>
          </a:ln>
        </p:spPr>
        <p:txBody>
          <a:bodyPr/>
          <a:lstStyle/>
          <a:p>
            <a:pPr>
              <a:defRPr/>
            </a:pPr>
            <a:endParaRPr lang="en-US">
              <a:latin typeface="+mn-lt"/>
            </a:endParaRPr>
          </a:p>
        </p:txBody>
      </p:sp>
      <p:sp>
        <p:nvSpPr>
          <p:cNvPr id="440605" name="Line 285"/>
          <p:cNvSpPr>
            <a:spLocks noChangeShapeType="1"/>
          </p:cNvSpPr>
          <p:nvPr/>
        </p:nvSpPr>
        <p:spPr bwMode="auto">
          <a:xfrm flipV="1">
            <a:off x="6249988" y="1503363"/>
            <a:ext cx="38100" cy="109537"/>
          </a:xfrm>
          <a:prstGeom prst="line">
            <a:avLst/>
          </a:prstGeom>
          <a:noFill/>
          <a:ln w="57150">
            <a:solidFill>
              <a:srgbClr val="0000FF"/>
            </a:solidFill>
            <a:round/>
            <a:headEnd/>
            <a:tailEnd/>
          </a:ln>
        </p:spPr>
        <p:txBody>
          <a:bodyPr/>
          <a:lstStyle/>
          <a:p>
            <a:pPr>
              <a:defRPr/>
            </a:pPr>
            <a:endParaRPr lang="en-US">
              <a:latin typeface="+mn-lt"/>
            </a:endParaRPr>
          </a:p>
        </p:txBody>
      </p:sp>
      <p:sp>
        <p:nvSpPr>
          <p:cNvPr id="440606" name="Line 286"/>
          <p:cNvSpPr>
            <a:spLocks noChangeShapeType="1"/>
          </p:cNvSpPr>
          <p:nvPr/>
        </p:nvSpPr>
        <p:spPr bwMode="auto">
          <a:xfrm flipV="1">
            <a:off x="6288088" y="1406525"/>
            <a:ext cx="47625" cy="96838"/>
          </a:xfrm>
          <a:prstGeom prst="line">
            <a:avLst/>
          </a:prstGeom>
          <a:noFill/>
          <a:ln w="57150">
            <a:solidFill>
              <a:srgbClr val="0000FF"/>
            </a:solidFill>
            <a:round/>
            <a:headEnd/>
            <a:tailEnd/>
          </a:ln>
        </p:spPr>
        <p:txBody>
          <a:bodyPr/>
          <a:lstStyle/>
          <a:p>
            <a:pPr>
              <a:defRPr/>
            </a:pPr>
            <a:endParaRPr lang="en-US">
              <a:latin typeface="+mn-lt"/>
            </a:endParaRPr>
          </a:p>
        </p:txBody>
      </p:sp>
      <p:sp>
        <p:nvSpPr>
          <p:cNvPr id="440607" name="Line 287"/>
          <p:cNvSpPr>
            <a:spLocks noChangeShapeType="1"/>
          </p:cNvSpPr>
          <p:nvPr/>
        </p:nvSpPr>
        <p:spPr bwMode="auto">
          <a:xfrm flipV="1">
            <a:off x="6335713" y="1330325"/>
            <a:ext cx="46037" cy="76200"/>
          </a:xfrm>
          <a:prstGeom prst="line">
            <a:avLst/>
          </a:prstGeom>
          <a:noFill/>
          <a:ln w="57150">
            <a:solidFill>
              <a:srgbClr val="0000FF"/>
            </a:solidFill>
            <a:round/>
            <a:headEnd/>
            <a:tailEnd/>
          </a:ln>
        </p:spPr>
        <p:txBody>
          <a:bodyPr/>
          <a:lstStyle/>
          <a:p>
            <a:pPr>
              <a:defRPr/>
            </a:pPr>
            <a:endParaRPr lang="en-US">
              <a:latin typeface="+mn-lt"/>
            </a:endParaRPr>
          </a:p>
        </p:txBody>
      </p:sp>
      <p:sp>
        <p:nvSpPr>
          <p:cNvPr id="440608" name="Line 288"/>
          <p:cNvSpPr>
            <a:spLocks noChangeShapeType="1"/>
          </p:cNvSpPr>
          <p:nvPr/>
        </p:nvSpPr>
        <p:spPr bwMode="auto">
          <a:xfrm flipV="1">
            <a:off x="6381750" y="1274763"/>
            <a:ext cx="46038" cy="55562"/>
          </a:xfrm>
          <a:prstGeom prst="line">
            <a:avLst/>
          </a:prstGeom>
          <a:noFill/>
          <a:ln w="57150">
            <a:solidFill>
              <a:srgbClr val="0000FF"/>
            </a:solidFill>
            <a:round/>
            <a:headEnd/>
            <a:tailEnd/>
          </a:ln>
        </p:spPr>
        <p:txBody>
          <a:bodyPr/>
          <a:lstStyle/>
          <a:p>
            <a:pPr>
              <a:defRPr/>
            </a:pPr>
            <a:endParaRPr lang="en-US">
              <a:latin typeface="+mn-lt"/>
            </a:endParaRPr>
          </a:p>
        </p:txBody>
      </p:sp>
      <p:sp>
        <p:nvSpPr>
          <p:cNvPr id="440610" name="Line 290"/>
          <p:cNvSpPr>
            <a:spLocks noChangeShapeType="1"/>
          </p:cNvSpPr>
          <p:nvPr/>
        </p:nvSpPr>
        <p:spPr bwMode="auto">
          <a:xfrm flipV="1">
            <a:off x="6467475" y="1184275"/>
            <a:ext cx="46038" cy="41275"/>
          </a:xfrm>
          <a:prstGeom prst="line">
            <a:avLst/>
          </a:prstGeom>
          <a:noFill/>
          <a:ln w="57150">
            <a:solidFill>
              <a:srgbClr val="0000FF"/>
            </a:solidFill>
            <a:round/>
            <a:headEnd/>
            <a:tailEnd/>
          </a:ln>
        </p:spPr>
        <p:txBody>
          <a:bodyPr/>
          <a:lstStyle/>
          <a:p>
            <a:pPr>
              <a:defRPr/>
            </a:pPr>
            <a:endParaRPr lang="en-US">
              <a:latin typeface="+mn-lt"/>
            </a:endParaRPr>
          </a:p>
        </p:txBody>
      </p:sp>
      <p:sp>
        <p:nvSpPr>
          <p:cNvPr id="440611" name="Line 291"/>
          <p:cNvSpPr>
            <a:spLocks noChangeShapeType="1"/>
          </p:cNvSpPr>
          <p:nvPr/>
        </p:nvSpPr>
        <p:spPr bwMode="auto">
          <a:xfrm flipV="1">
            <a:off x="6513513" y="1157288"/>
            <a:ext cx="46037" cy="26987"/>
          </a:xfrm>
          <a:prstGeom prst="line">
            <a:avLst/>
          </a:prstGeom>
          <a:noFill/>
          <a:ln w="57150">
            <a:solidFill>
              <a:srgbClr val="0000FF"/>
            </a:solidFill>
            <a:round/>
            <a:headEnd/>
            <a:tailEnd/>
          </a:ln>
        </p:spPr>
        <p:txBody>
          <a:bodyPr/>
          <a:lstStyle/>
          <a:p>
            <a:pPr>
              <a:defRPr/>
            </a:pPr>
            <a:endParaRPr lang="en-US">
              <a:latin typeface="+mn-lt"/>
            </a:endParaRPr>
          </a:p>
        </p:txBody>
      </p:sp>
      <p:sp>
        <p:nvSpPr>
          <p:cNvPr id="440612" name="Line 292"/>
          <p:cNvSpPr>
            <a:spLocks noChangeShapeType="1"/>
          </p:cNvSpPr>
          <p:nvPr/>
        </p:nvSpPr>
        <p:spPr bwMode="auto">
          <a:xfrm flipV="1">
            <a:off x="6559550" y="1136650"/>
            <a:ext cx="46038" cy="20638"/>
          </a:xfrm>
          <a:prstGeom prst="line">
            <a:avLst/>
          </a:prstGeom>
          <a:noFill/>
          <a:ln w="57150">
            <a:solidFill>
              <a:srgbClr val="0000FF"/>
            </a:solidFill>
            <a:round/>
            <a:headEnd/>
            <a:tailEnd/>
          </a:ln>
        </p:spPr>
        <p:txBody>
          <a:bodyPr/>
          <a:lstStyle/>
          <a:p>
            <a:pPr>
              <a:defRPr/>
            </a:pPr>
            <a:endParaRPr lang="en-US">
              <a:latin typeface="+mn-lt"/>
            </a:endParaRPr>
          </a:p>
        </p:txBody>
      </p:sp>
      <p:sp>
        <p:nvSpPr>
          <p:cNvPr id="440613" name="Line 293"/>
          <p:cNvSpPr>
            <a:spLocks noChangeShapeType="1"/>
          </p:cNvSpPr>
          <p:nvPr/>
        </p:nvSpPr>
        <p:spPr bwMode="auto">
          <a:xfrm flipV="1">
            <a:off x="6605588" y="1122363"/>
            <a:ext cx="39687" cy="14287"/>
          </a:xfrm>
          <a:prstGeom prst="line">
            <a:avLst/>
          </a:prstGeom>
          <a:noFill/>
          <a:ln w="57150">
            <a:solidFill>
              <a:srgbClr val="0000FF"/>
            </a:solidFill>
            <a:round/>
            <a:headEnd/>
            <a:tailEnd/>
          </a:ln>
        </p:spPr>
        <p:txBody>
          <a:bodyPr/>
          <a:lstStyle/>
          <a:p>
            <a:pPr>
              <a:defRPr/>
            </a:pPr>
            <a:endParaRPr lang="en-US">
              <a:latin typeface="+mn-lt"/>
            </a:endParaRPr>
          </a:p>
        </p:txBody>
      </p:sp>
      <p:sp>
        <p:nvSpPr>
          <p:cNvPr id="440614" name="Line 294"/>
          <p:cNvSpPr>
            <a:spLocks noChangeShapeType="1"/>
          </p:cNvSpPr>
          <p:nvPr/>
        </p:nvSpPr>
        <p:spPr bwMode="auto">
          <a:xfrm flipV="1">
            <a:off x="6645275" y="1108075"/>
            <a:ext cx="46038" cy="14288"/>
          </a:xfrm>
          <a:prstGeom prst="line">
            <a:avLst/>
          </a:prstGeom>
          <a:noFill/>
          <a:ln w="57150">
            <a:solidFill>
              <a:srgbClr val="0000FF"/>
            </a:solidFill>
            <a:round/>
            <a:headEnd/>
            <a:tailEnd/>
          </a:ln>
        </p:spPr>
        <p:txBody>
          <a:bodyPr/>
          <a:lstStyle/>
          <a:p>
            <a:pPr>
              <a:defRPr/>
            </a:pPr>
            <a:endParaRPr lang="en-US">
              <a:latin typeface="+mn-lt"/>
            </a:endParaRPr>
          </a:p>
        </p:txBody>
      </p:sp>
      <p:sp>
        <p:nvSpPr>
          <p:cNvPr id="440615" name="Line 295"/>
          <p:cNvSpPr>
            <a:spLocks noChangeShapeType="1"/>
          </p:cNvSpPr>
          <p:nvPr/>
        </p:nvSpPr>
        <p:spPr bwMode="auto">
          <a:xfrm flipV="1">
            <a:off x="6691313" y="1101725"/>
            <a:ext cx="46037" cy="6350"/>
          </a:xfrm>
          <a:prstGeom prst="line">
            <a:avLst/>
          </a:prstGeom>
          <a:noFill/>
          <a:ln w="57150">
            <a:solidFill>
              <a:srgbClr val="0000FF"/>
            </a:solidFill>
            <a:round/>
            <a:headEnd/>
            <a:tailEnd/>
          </a:ln>
        </p:spPr>
        <p:txBody>
          <a:bodyPr/>
          <a:lstStyle/>
          <a:p>
            <a:pPr>
              <a:defRPr/>
            </a:pPr>
            <a:endParaRPr lang="en-US">
              <a:latin typeface="+mn-lt"/>
            </a:endParaRPr>
          </a:p>
        </p:txBody>
      </p:sp>
      <p:sp>
        <p:nvSpPr>
          <p:cNvPr id="440616" name="Line 296"/>
          <p:cNvSpPr>
            <a:spLocks noChangeShapeType="1"/>
          </p:cNvSpPr>
          <p:nvPr/>
        </p:nvSpPr>
        <p:spPr bwMode="auto">
          <a:xfrm flipV="1">
            <a:off x="6737350" y="1095375"/>
            <a:ext cx="38100" cy="6350"/>
          </a:xfrm>
          <a:prstGeom prst="line">
            <a:avLst/>
          </a:prstGeom>
          <a:noFill/>
          <a:ln w="57150">
            <a:solidFill>
              <a:srgbClr val="0000FF"/>
            </a:solidFill>
            <a:round/>
            <a:headEnd/>
            <a:tailEnd/>
          </a:ln>
        </p:spPr>
        <p:txBody>
          <a:bodyPr/>
          <a:lstStyle/>
          <a:p>
            <a:pPr>
              <a:defRPr/>
            </a:pPr>
            <a:endParaRPr lang="en-US">
              <a:latin typeface="+mn-lt"/>
            </a:endParaRPr>
          </a:p>
        </p:txBody>
      </p:sp>
      <p:sp>
        <p:nvSpPr>
          <p:cNvPr id="440617" name="Line 297"/>
          <p:cNvSpPr>
            <a:spLocks noChangeShapeType="1"/>
          </p:cNvSpPr>
          <p:nvPr/>
        </p:nvSpPr>
        <p:spPr bwMode="auto">
          <a:xfrm>
            <a:off x="6775450" y="1095375"/>
            <a:ext cx="47625" cy="0"/>
          </a:xfrm>
          <a:prstGeom prst="line">
            <a:avLst/>
          </a:prstGeom>
          <a:noFill/>
          <a:ln w="57150">
            <a:solidFill>
              <a:srgbClr val="0000FF"/>
            </a:solidFill>
            <a:round/>
            <a:headEnd/>
            <a:tailEnd/>
          </a:ln>
        </p:spPr>
        <p:txBody>
          <a:bodyPr/>
          <a:lstStyle/>
          <a:p>
            <a:pPr>
              <a:defRPr/>
            </a:pPr>
            <a:endParaRPr lang="en-US">
              <a:latin typeface="+mn-lt"/>
            </a:endParaRPr>
          </a:p>
        </p:txBody>
      </p:sp>
      <p:sp>
        <p:nvSpPr>
          <p:cNvPr id="440618" name="Line 298"/>
          <p:cNvSpPr>
            <a:spLocks noChangeShapeType="1"/>
          </p:cNvSpPr>
          <p:nvPr/>
        </p:nvSpPr>
        <p:spPr bwMode="auto">
          <a:xfrm>
            <a:off x="6823075" y="1095375"/>
            <a:ext cx="46038" cy="0"/>
          </a:xfrm>
          <a:prstGeom prst="line">
            <a:avLst/>
          </a:prstGeom>
          <a:noFill/>
          <a:ln w="57150">
            <a:solidFill>
              <a:srgbClr val="0000FF"/>
            </a:solidFill>
            <a:round/>
            <a:headEnd/>
            <a:tailEnd/>
          </a:ln>
        </p:spPr>
        <p:txBody>
          <a:bodyPr/>
          <a:lstStyle/>
          <a:p>
            <a:pPr>
              <a:defRPr/>
            </a:pPr>
            <a:endParaRPr lang="en-US">
              <a:latin typeface="+mn-lt"/>
            </a:endParaRPr>
          </a:p>
        </p:txBody>
      </p:sp>
      <p:sp>
        <p:nvSpPr>
          <p:cNvPr id="440619" name="Line 299"/>
          <p:cNvSpPr>
            <a:spLocks noChangeShapeType="1"/>
          </p:cNvSpPr>
          <p:nvPr/>
        </p:nvSpPr>
        <p:spPr bwMode="auto">
          <a:xfrm flipV="1">
            <a:off x="6869113" y="1087438"/>
            <a:ext cx="46037" cy="7937"/>
          </a:xfrm>
          <a:prstGeom prst="line">
            <a:avLst/>
          </a:prstGeom>
          <a:noFill/>
          <a:ln w="57150">
            <a:solidFill>
              <a:srgbClr val="0000FF"/>
            </a:solidFill>
            <a:round/>
            <a:headEnd/>
            <a:tailEnd/>
          </a:ln>
        </p:spPr>
        <p:txBody>
          <a:bodyPr/>
          <a:lstStyle/>
          <a:p>
            <a:pPr>
              <a:defRPr/>
            </a:pPr>
            <a:endParaRPr lang="en-US">
              <a:latin typeface="+mn-lt"/>
            </a:endParaRPr>
          </a:p>
        </p:txBody>
      </p:sp>
      <p:sp>
        <p:nvSpPr>
          <p:cNvPr id="440620" name="Line 300"/>
          <p:cNvSpPr>
            <a:spLocks noChangeShapeType="1"/>
          </p:cNvSpPr>
          <p:nvPr/>
        </p:nvSpPr>
        <p:spPr bwMode="auto">
          <a:xfrm>
            <a:off x="6915150" y="1087438"/>
            <a:ext cx="38100" cy="1587"/>
          </a:xfrm>
          <a:prstGeom prst="line">
            <a:avLst/>
          </a:prstGeom>
          <a:noFill/>
          <a:ln w="57150">
            <a:solidFill>
              <a:srgbClr val="0000FF"/>
            </a:solidFill>
            <a:round/>
            <a:headEnd/>
            <a:tailEnd/>
          </a:ln>
        </p:spPr>
        <p:txBody>
          <a:bodyPr/>
          <a:lstStyle/>
          <a:p>
            <a:pPr>
              <a:defRPr/>
            </a:pPr>
            <a:endParaRPr lang="en-US">
              <a:latin typeface="+mn-lt"/>
            </a:endParaRPr>
          </a:p>
        </p:txBody>
      </p:sp>
      <p:sp>
        <p:nvSpPr>
          <p:cNvPr id="440621" name="Line 301"/>
          <p:cNvSpPr>
            <a:spLocks noChangeShapeType="1"/>
          </p:cNvSpPr>
          <p:nvPr/>
        </p:nvSpPr>
        <p:spPr bwMode="auto">
          <a:xfrm>
            <a:off x="6953250" y="1087438"/>
            <a:ext cx="47625" cy="1587"/>
          </a:xfrm>
          <a:prstGeom prst="line">
            <a:avLst/>
          </a:prstGeom>
          <a:noFill/>
          <a:ln w="57150">
            <a:solidFill>
              <a:srgbClr val="0000FF"/>
            </a:solidFill>
            <a:round/>
            <a:headEnd/>
            <a:tailEnd/>
          </a:ln>
        </p:spPr>
        <p:txBody>
          <a:bodyPr/>
          <a:lstStyle/>
          <a:p>
            <a:pPr>
              <a:defRPr/>
            </a:pPr>
            <a:endParaRPr lang="en-US">
              <a:latin typeface="+mn-lt"/>
            </a:endParaRPr>
          </a:p>
        </p:txBody>
      </p:sp>
      <p:sp>
        <p:nvSpPr>
          <p:cNvPr id="440622" name="Line 302"/>
          <p:cNvSpPr>
            <a:spLocks noChangeShapeType="1"/>
          </p:cNvSpPr>
          <p:nvPr/>
        </p:nvSpPr>
        <p:spPr bwMode="auto">
          <a:xfrm>
            <a:off x="7000875" y="1087438"/>
            <a:ext cx="46038" cy="1587"/>
          </a:xfrm>
          <a:prstGeom prst="line">
            <a:avLst/>
          </a:prstGeom>
          <a:noFill/>
          <a:ln w="57150">
            <a:solidFill>
              <a:srgbClr val="0000FF"/>
            </a:solidFill>
            <a:round/>
            <a:headEnd/>
            <a:tailEnd/>
          </a:ln>
        </p:spPr>
        <p:txBody>
          <a:bodyPr/>
          <a:lstStyle/>
          <a:p>
            <a:pPr>
              <a:defRPr/>
            </a:pPr>
            <a:endParaRPr lang="en-US">
              <a:latin typeface="+mn-lt"/>
            </a:endParaRPr>
          </a:p>
        </p:txBody>
      </p:sp>
      <p:sp>
        <p:nvSpPr>
          <p:cNvPr id="440623" name="Line 303"/>
          <p:cNvSpPr>
            <a:spLocks noChangeShapeType="1"/>
          </p:cNvSpPr>
          <p:nvPr/>
        </p:nvSpPr>
        <p:spPr bwMode="auto">
          <a:xfrm>
            <a:off x="7046913" y="1087438"/>
            <a:ext cx="38100" cy="1587"/>
          </a:xfrm>
          <a:prstGeom prst="line">
            <a:avLst/>
          </a:prstGeom>
          <a:noFill/>
          <a:ln w="57150">
            <a:solidFill>
              <a:srgbClr val="0000FF"/>
            </a:solidFill>
            <a:round/>
            <a:headEnd/>
            <a:tailEnd/>
          </a:ln>
        </p:spPr>
        <p:txBody>
          <a:bodyPr/>
          <a:lstStyle/>
          <a:p>
            <a:pPr>
              <a:defRPr/>
            </a:pPr>
            <a:endParaRPr lang="en-US">
              <a:latin typeface="+mn-lt"/>
            </a:endParaRPr>
          </a:p>
        </p:txBody>
      </p:sp>
      <p:sp>
        <p:nvSpPr>
          <p:cNvPr id="440624" name="Line 304"/>
          <p:cNvSpPr>
            <a:spLocks noChangeShapeType="1"/>
          </p:cNvSpPr>
          <p:nvPr/>
        </p:nvSpPr>
        <p:spPr bwMode="auto">
          <a:xfrm>
            <a:off x="7085013" y="1087438"/>
            <a:ext cx="47625" cy="1587"/>
          </a:xfrm>
          <a:prstGeom prst="line">
            <a:avLst/>
          </a:prstGeom>
          <a:noFill/>
          <a:ln w="57150">
            <a:solidFill>
              <a:srgbClr val="0000FF"/>
            </a:solidFill>
            <a:round/>
            <a:headEnd/>
            <a:tailEnd/>
          </a:ln>
        </p:spPr>
        <p:txBody>
          <a:bodyPr/>
          <a:lstStyle/>
          <a:p>
            <a:pPr>
              <a:defRPr/>
            </a:pPr>
            <a:endParaRPr lang="en-US">
              <a:latin typeface="+mn-lt"/>
            </a:endParaRPr>
          </a:p>
        </p:txBody>
      </p:sp>
      <p:sp>
        <p:nvSpPr>
          <p:cNvPr id="440625" name="Line 305"/>
          <p:cNvSpPr>
            <a:spLocks noChangeShapeType="1"/>
          </p:cNvSpPr>
          <p:nvPr/>
        </p:nvSpPr>
        <p:spPr bwMode="auto">
          <a:xfrm>
            <a:off x="7132638" y="1087438"/>
            <a:ext cx="46037" cy="1587"/>
          </a:xfrm>
          <a:prstGeom prst="line">
            <a:avLst/>
          </a:prstGeom>
          <a:noFill/>
          <a:ln w="57150">
            <a:solidFill>
              <a:srgbClr val="0000FF"/>
            </a:solidFill>
            <a:round/>
            <a:headEnd/>
            <a:tailEnd/>
          </a:ln>
        </p:spPr>
        <p:txBody>
          <a:bodyPr/>
          <a:lstStyle/>
          <a:p>
            <a:pPr>
              <a:defRPr/>
            </a:pPr>
            <a:endParaRPr lang="en-US">
              <a:latin typeface="+mn-lt"/>
            </a:endParaRPr>
          </a:p>
        </p:txBody>
      </p:sp>
      <p:sp>
        <p:nvSpPr>
          <p:cNvPr id="440626" name="Line 306"/>
          <p:cNvSpPr>
            <a:spLocks noChangeShapeType="1"/>
          </p:cNvSpPr>
          <p:nvPr/>
        </p:nvSpPr>
        <p:spPr bwMode="auto">
          <a:xfrm>
            <a:off x="7178675" y="1087438"/>
            <a:ext cx="46038" cy="1587"/>
          </a:xfrm>
          <a:prstGeom prst="line">
            <a:avLst/>
          </a:prstGeom>
          <a:noFill/>
          <a:ln w="57150">
            <a:solidFill>
              <a:srgbClr val="0000FF"/>
            </a:solidFill>
            <a:round/>
            <a:headEnd/>
            <a:tailEnd/>
          </a:ln>
        </p:spPr>
        <p:txBody>
          <a:bodyPr/>
          <a:lstStyle/>
          <a:p>
            <a:pPr>
              <a:defRPr/>
            </a:pPr>
            <a:endParaRPr lang="en-US">
              <a:latin typeface="+mn-lt"/>
            </a:endParaRPr>
          </a:p>
        </p:txBody>
      </p:sp>
      <p:sp>
        <p:nvSpPr>
          <p:cNvPr id="440627" name="Line 307"/>
          <p:cNvSpPr>
            <a:spLocks noChangeShapeType="1"/>
          </p:cNvSpPr>
          <p:nvPr/>
        </p:nvSpPr>
        <p:spPr bwMode="auto">
          <a:xfrm>
            <a:off x="7224713" y="1087438"/>
            <a:ext cx="38100" cy="1587"/>
          </a:xfrm>
          <a:prstGeom prst="line">
            <a:avLst/>
          </a:prstGeom>
          <a:noFill/>
          <a:ln w="57150">
            <a:solidFill>
              <a:srgbClr val="0000FF"/>
            </a:solidFill>
            <a:round/>
            <a:headEnd/>
            <a:tailEnd/>
          </a:ln>
        </p:spPr>
        <p:txBody>
          <a:bodyPr/>
          <a:lstStyle/>
          <a:p>
            <a:pPr>
              <a:defRPr/>
            </a:pPr>
            <a:endParaRPr lang="en-US">
              <a:latin typeface="+mn-lt"/>
            </a:endParaRPr>
          </a:p>
        </p:txBody>
      </p:sp>
      <p:sp>
        <p:nvSpPr>
          <p:cNvPr id="440628" name="Line 308"/>
          <p:cNvSpPr>
            <a:spLocks noChangeShapeType="1"/>
          </p:cNvSpPr>
          <p:nvPr/>
        </p:nvSpPr>
        <p:spPr bwMode="auto">
          <a:xfrm>
            <a:off x="7262813" y="1087438"/>
            <a:ext cx="47625" cy="1587"/>
          </a:xfrm>
          <a:prstGeom prst="line">
            <a:avLst/>
          </a:prstGeom>
          <a:noFill/>
          <a:ln w="57150">
            <a:solidFill>
              <a:srgbClr val="0000FF"/>
            </a:solidFill>
            <a:round/>
            <a:headEnd/>
            <a:tailEnd/>
          </a:ln>
        </p:spPr>
        <p:txBody>
          <a:bodyPr/>
          <a:lstStyle/>
          <a:p>
            <a:pPr>
              <a:defRPr/>
            </a:pPr>
            <a:endParaRPr lang="en-US">
              <a:latin typeface="+mn-lt"/>
            </a:endParaRPr>
          </a:p>
        </p:txBody>
      </p:sp>
      <p:sp>
        <p:nvSpPr>
          <p:cNvPr id="440629" name="Line 309"/>
          <p:cNvSpPr>
            <a:spLocks noChangeShapeType="1"/>
          </p:cNvSpPr>
          <p:nvPr/>
        </p:nvSpPr>
        <p:spPr bwMode="auto">
          <a:xfrm>
            <a:off x="7310438" y="1087438"/>
            <a:ext cx="46037" cy="1587"/>
          </a:xfrm>
          <a:prstGeom prst="line">
            <a:avLst/>
          </a:prstGeom>
          <a:noFill/>
          <a:ln w="57150">
            <a:solidFill>
              <a:srgbClr val="0000FF"/>
            </a:solidFill>
            <a:round/>
            <a:headEnd/>
            <a:tailEnd/>
          </a:ln>
        </p:spPr>
        <p:txBody>
          <a:bodyPr/>
          <a:lstStyle/>
          <a:p>
            <a:pPr>
              <a:defRPr/>
            </a:pPr>
            <a:endParaRPr lang="en-US">
              <a:latin typeface="+mn-lt"/>
            </a:endParaRPr>
          </a:p>
        </p:txBody>
      </p:sp>
      <p:sp>
        <p:nvSpPr>
          <p:cNvPr id="440630" name="Line 310"/>
          <p:cNvSpPr>
            <a:spLocks noChangeShapeType="1"/>
          </p:cNvSpPr>
          <p:nvPr/>
        </p:nvSpPr>
        <p:spPr bwMode="auto">
          <a:xfrm>
            <a:off x="7356475" y="1087438"/>
            <a:ext cx="38100" cy="1587"/>
          </a:xfrm>
          <a:prstGeom prst="line">
            <a:avLst/>
          </a:prstGeom>
          <a:noFill/>
          <a:ln w="57150">
            <a:solidFill>
              <a:srgbClr val="0000FF"/>
            </a:solidFill>
            <a:round/>
            <a:headEnd/>
            <a:tailEnd/>
          </a:ln>
        </p:spPr>
        <p:txBody>
          <a:bodyPr/>
          <a:lstStyle/>
          <a:p>
            <a:pPr>
              <a:defRPr/>
            </a:pPr>
            <a:endParaRPr lang="en-US">
              <a:latin typeface="+mn-lt"/>
            </a:endParaRPr>
          </a:p>
        </p:txBody>
      </p:sp>
      <p:sp>
        <p:nvSpPr>
          <p:cNvPr id="440631" name="Line 311"/>
          <p:cNvSpPr>
            <a:spLocks noChangeShapeType="1"/>
          </p:cNvSpPr>
          <p:nvPr/>
        </p:nvSpPr>
        <p:spPr bwMode="auto">
          <a:xfrm>
            <a:off x="7394575" y="1087438"/>
            <a:ext cx="47625" cy="1587"/>
          </a:xfrm>
          <a:prstGeom prst="line">
            <a:avLst/>
          </a:prstGeom>
          <a:noFill/>
          <a:ln w="57150">
            <a:solidFill>
              <a:srgbClr val="0000FF"/>
            </a:solidFill>
            <a:round/>
            <a:headEnd/>
            <a:tailEnd/>
          </a:ln>
        </p:spPr>
        <p:txBody>
          <a:bodyPr/>
          <a:lstStyle/>
          <a:p>
            <a:pPr>
              <a:defRPr/>
            </a:pPr>
            <a:endParaRPr lang="en-US">
              <a:latin typeface="+mn-lt"/>
            </a:endParaRPr>
          </a:p>
        </p:txBody>
      </p:sp>
      <p:sp>
        <p:nvSpPr>
          <p:cNvPr id="440632" name="Line 312"/>
          <p:cNvSpPr>
            <a:spLocks noChangeShapeType="1"/>
          </p:cNvSpPr>
          <p:nvPr/>
        </p:nvSpPr>
        <p:spPr bwMode="auto">
          <a:xfrm>
            <a:off x="7442200" y="1087438"/>
            <a:ext cx="46038" cy="1587"/>
          </a:xfrm>
          <a:prstGeom prst="line">
            <a:avLst/>
          </a:prstGeom>
          <a:noFill/>
          <a:ln w="57150">
            <a:solidFill>
              <a:srgbClr val="0000FF"/>
            </a:solidFill>
            <a:round/>
            <a:headEnd/>
            <a:tailEnd/>
          </a:ln>
        </p:spPr>
        <p:txBody>
          <a:bodyPr/>
          <a:lstStyle/>
          <a:p>
            <a:pPr>
              <a:defRPr/>
            </a:pPr>
            <a:endParaRPr lang="en-US">
              <a:latin typeface="+mn-lt"/>
            </a:endParaRPr>
          </a:p>
        </p:txBody>
      </p:sp>
      <p:sp>
        <p:nvSpPr>
          <p:cNvPr id="440633" name="Line 313"/>
          <p:cNvSpPr>
            <a:spLocks noChangeShapeType="1"/>
          </p:cNvSpPr>
          <p:nvPr/>
        </p:nvSpPr>
        <p:spPr bwMode="auto">
          <a:xfrm>
            <a:off x="7488238" y="1087438"/>
            <a:ext cx="47625" cy="1587"/>
          </a:xfrm>
          <a:prstGeom prst="line">
            <a:avLst/>
          </a:prstGeom>
          <a:noFill/>
          <a:ln w="57150">
            <a:solidFill>
              <a:srgbClr val="0000FF"/>
            </a:solidFill>
            <a:round/>
            <a:headEnd/>
            <a:tailEnd/>
          </a:ln>
        </p:spPr>
        <p:txBody>
          <a:bodyPr/>
          <a:lstStyle/>
          <a:p>
            <a:pPr>
              <a:defRPr/>
            </a:pPr>
            <a:endParaRPr lang="en-US">
              <a:latin typeface="+mn-lt"/>
            </a:endParaRPr>
          </a:p>
        </p:txBody>
      </p:sp>
      <p:sp>
        <p:nvSpPr>
          <p:cNvPr id="440634" name="Line 314"/>
          <p:cNvSpPr>
            <a:spLocks noChangeShapeType="1"/>
          </p:cNvSpPr>
          <p:nvPr/>
        </p:nvSpPr>
        <p:spPr bwMode="auto">
          <a:xfrm>
            <a:off x="7535863" y="1087438"/>
            <a:ext cx="38100" cy="1587"/>
          </a:xfrm>
          <a:prstGeom prst="line">
            <a:avLst/>
          </a:prstGeom>
          <a:noFill/>
          <a:ln w="57150">
            <a:solidFill>
              <a:srgbClr val="0000FF"/>
            </a:solidFill>
            <a:round/>
            <a:headEnd/>
            <a:tailEnd/>
          </a:ln>
        </p:spPr>
        <p:txBody>
          <a:bodyPr/>
          <a:lstStyle/>
          <a:p>
            <a:pPr>
              <a:defRPr/>
            </a:pPr>
            <a:endParaRPr lang="en-US">
              <a:latin typeface="+mn-lt"/>
            </a:endParaRPr>
          </a:p>
        </p:txBody>
      </p:sp>
      <p:sp>
        <p:nvSpPr>
          <p:cNvPr id="440635" name="Line 315"/>
          <p:cNvSpPr>
            <a:spLocks noChangeShapeType="1"/>
          </p:cNvSpPr>
          <p:nvPr/>
        </p:nvSpPr>
        <p:spPr bwMode="auto">
          <a:xfrm>
            <a:off x="7573963" y="1087438"/>
            <a:ext cx="46037" cy="1587"/>
          </a:xfrm>
          <a:prstGeom prst="line">
            <a:avLst/>
          </a:prstGeom>
          <a:noFill/>
          <a:ln w="57150">
            <a:solidFill>
              <a:srgbClr val="0000FF"/>
            </a:solidFill>
            <a:round/>
            <a:headEnd/>
            <a:tailEnd/>
          </a:ln>
        </p:spPr>
        <p:txBody>
          <a:bodyPr/>
          <a:lstStyle/>
          <a:p>
            <a:pPr>
              <a:defRPr/>
            </a:pPr>
            <a:endParaRPr lang="en-US">
              <a:latin typeface="+mn-lt"/>
            </a:endParaRPr>
          </a:p>
        </p:txBody>
      </p:sp>
      <p:sp>
        <p:nvSpPr>
          <p:cNvPr id="440636" name="Line 316"/>
          <p:cNvSpPr>
            <a:spLocks noChangeShapeType="1"/>
          </p:cNvSpPr>
          <p:nvPr/>
        </p:nvSpPr>
        <p:spPr bwMode="auto">
          <a:xfrm>
            <a:off x="7620000" y="1087438"/>
            <a:ext cx="46038" cy="1587"/>
          </a:xfrm>
          <a:prstGeom prst="line">
            <a:avLst/>
          </a:prstGeom>
          <a:noFill/>
          <a:ln w="57150">
            <a:solidFill>
              <a:srgbClr val="0000FF"/>
            </a:solidFill>
            <a:round/>
            <a:headEnd/>
            <a:tailEnd/>
          </a:ln>
        </p:spPr>
        <p:txBody>
          <a:bodyPr/>
          <a:lstStyle/>
          <a:p>
            <a:pPr>
              <a:defRPr/>
            </a:pPr>
            <a:endParaRPr lang="en-US">
              <a:latin typeface="+mn-lt"/>
            </a:endParaRPr>
          </a:p>
        </p:txBody>
      </p:sp>
      <p:sp>
        <p:nvSpPr>
          <p:cNvPr id="440637" name="Line 317"/>
          <p:cNvSpPr>
            <a:spLocks noChangeShapeType="1"/>
          </p:cNvSpPr>
          <p:nvPr/>
        </p:nvSpPr>
        <p:spPr bwMode="auto">
          <a:xfrm>
            <a:off x="7666038" y="1087438"/>
            <a:ext cx="47625" cy="1587"/>
          </a:xfrm>
          <a:prstGeom prst="line">
            <a:avLst/>
          </a:prstGeom>
          <a:noFill/>
          <a:ln w="57150">
            <a:solidFill>
              <a:srgbClr val="0000FF"/>
            </a:solidFill>
            <a:round/>
            <a:headEnd/>
            <a:tailEnd/>
          </a:ln>
        </p:spPr>
        <p:txBody>
          <a:bodyPr/>
          <a:lstStyle/>
          <a:p>
            <a:pPr>
              <a:defRPr/>
            </a:pPr>
            <a:endParaRPr lang="en-US">
              <a:latin typeface="+mn-lt"/>
            </a:endParaRPr>
          </a:p>
        </p:txBody>
      </p:sp>
      <p:sp>
        <p:nvSpPr>
          <p:cNvPr id="440638" name="Line 318"/>
          <p:cNvSpPr>
            <a:spLocks noChangeShapeType="1"/>
          </p:cNvSpPr>
          <p:nvPr/>
        </p:nvSpPr>
        <p:spPr bwMode="auto">
          <a:xfrm>
            <a:off x="7713663" y="1087438"/>
            <a:ext cx="38100" cy="1587"/>
          </a:xfrm>
          <a:prstGeom prst="line">
            <a:avLst/>
          </a:prstGeom>
          <a:noFill/>
          <a:ln w="57150">
            <a:solidFill>
              <a:srgbClr val="0000FF"/>
            </a:solidFill>
            <a:round/>
            <a:headEnd/>
            <a:tailEnd/>
          </a:ln>
        </p:spPr>
        <p:txBody>
          <a:bodyPr/>
          <a:lstStyle/>
          <a:p>
            <a:pPr>
              <a:defRPr/>
            </a:pPr>
            <a:endParaRPr lang="en-US">
              <a:latin typeface="+mn-lt"/>
            </a:endParaRPr>
          </a:p>
        </p:txBody>
      </p:sp>
      <p:sp>
        <p:nvSpPr>
          <p:cNvPr id="440639" name="Line 319"/>
          <p:cNvSpPr>
            <a:spLocks noChangeShapeType="1"/>
          </p:cNvSpPr>
          <p:nvPr/>
        </p:nvSpPr>
        <p:spPr bwMode="auto">
          <a:xfrm>
            <a:off x="7751763" y="1087438"/>
            <a:ext cx="46037" cy="1587"/>
          </a:xfrm>
          <a:prstGeom prst="line">
            <a:avLst/>
          </a:prstGeom>
          <a:noFill/>
          <a:ln w="57150">
            <a:solidFill>
              <a:srgbClr val="0000FF"/>
            </a:solidFill>
            <a:round/>
            <a:headEnd/>
            <a:tailEnd/>
          </a:ln>
        </p:spPr>
        <p:txBody>
          <a:bodyPr/>
          <a:lstStyle/>
          <a:p>
            <a:pPr>
              <a:defRPr/>
            </a:pPr>
            <a:endParaRPr lang="en-US">
              <a:latin typeface="+mn-lt"/>
            </a:endParaRPr>
          </a:p>
        </p:txBody>
      </p:sp>
      <p:sp>
        <p:nvSpPr>
          <p:cNvPr id="440640" name="Line 320"/>
          <p:cNvSpPr>
            <a:spLocks noChangeShapeType="1"/>
          </p:cNvSpPr>
          <p:nvPr/>
        </p:nvSpPr>
        <p:spPr bwMode="auto">
          <a:xfrm>
            <a:off x="7797800" y="1087438"/>
            <a:ext cx="47625" cy="1587"/>
          </a:xfrm>
          <a:prstGeom prst="line">
            <a:avLst/>
          </a:prstGeom>
          <a:noFill/>
          <a:ln w="57150">
            <a:solidFill>
              <a:srgbClr val="0000FF"/>
            </a:solidFill>
            <a:round/>
            <a:headEnd/>
            <a:tailEnd/>
          </a:ln>
        </p:spPr>
        <p:txBody>
          <a:bodyPr/>
          <a:lstStyle/>
          <a:p>
            <a:pPr>
              <a:defRPr/>
            </a:pPr>
            <a:endParaRPr lang="en-US">
              <a:latin typeface="+mn-lt"/>
            </a:endParaRPr>
          </a:p>
        </p:txBody>
      </p:sp>
      <p:sp>
        <p:nvSpPr>
          <p:cNvPr id="440641" name="Line 321"/>
          <p:cNvSpPr>
            <a:spLocks noChangeShapeType="1"/>
          </p:cNvSpPr>
          <p:nvPr/>
        </p:nvSpPr>
        <p:spPr bwMode="auto">
          <a:xfrm>
            <a:off x="7845425" y="1087438"/>
            <a:ext cx="38100" cy="1587"/>
          </a:xfrm>
          <a:prstGeom prst="line">
            <a:avLst/>
          </a:prstGeom>
          <a:noFill/>
          <a:ln w="57150">
            <a:solidFill>
              <a:srgbClr val="0000FF"/>
            </a:solidFill>
            <a:round/>
            <a:headEnd/>
            <a:tailEnd/>
          </a:ln>
        </p:spPr>
        <p:txBody>
          <a:bodyPr/>
          <a:lstStyle/>
          <a:p>
            <a:pPr>
              <a:defRPr/>
            </a:pPr>
            <a:endParaRPr lang="en-US">
              <a:latin typeface="+mn-lt"/>
            </a:endParaRPr>
          </a:p>
        </p:txBody>
      </p:sp>
      <p:sp>
        <p:nvSpPr>
          <p:cNvPr id="440642" name="Line 322"/>
          <p:cNvSpPr>
            <a:spLocks noChangeShapeType="1"/>
          </p:cNvSpPr>
          <p:nvPr/>
        </p:nvSpPr>
        <p:spPr bwMode="auto">
          <a:xfrm>
            <a:off x="7883525" y="1087438"/>
            <a:ext cx="46038" cy="1587"/>
          </a:xfrm>
          <a:prstGeom prst="line">
            <a:avLst/>
          </a:prstGeom>
          <a:noFill/>
          <a:ln w="57150">
            <a:solidFill>
              <a:srgbClr val="0000FF"/>
            </a:solidFill>
            <a:round/>
            <a:headEnd/>
            <a:tailEnd/>
          </a:ln>
        </p:spPr>
        <p:txBody>
          <a:bodyPr/>
          <a:lstStyle/>
          <a:p>
            <a:pPr>
              <a:defRPr/>
            </a:pPr>
            <a:endParaRPr lang="en-US">
              <a:latin typeface="+mn-lt"/>
            </a:endParaRPr>
          </a:p>
        </p:txBody>
      </p:sp>
      <p:sp>
        <p:nvSpPr>
          <p:cNvPr id="440643" name="Line 323"/>
          <p:cNvSpPr>
            <a:spLocks noChangeShapeType="1"/>
          </p:cNvSpPr>
          <p:nvPr/>
        </p:nvSpPr>
        <p:spPr bwMode="auto">
          <a:xfrm>
            <a:off x="7929563" y="1087438"/>
            <a:ext cx="46037" cy="1587"/>
          </a:xfrm>
          <a:prstGeom prst="line">
            <a:avLst/>
          </a:prstGeom>
          <a:noFill/>
          <a:ln w="57150">
            <a:solidFill>
              <a:srgbClr val="0000FF"/>
            </a:solidFill>
            <a:round/>
            <a:headEnd/>
            <a:tailEnd/>
          </a:ln>
        </p:spPr>
        <p:txBody>
          <a:bodyPr/>
          <a:lstStyle/>
          <a:p>
            <a:pPr>
              <a:defRPr/>
            </a:pPr>
            <a:endParaRPr lang="en-US">
              <a:latin typeface="+mn-lt"/>
            </a:endParaRPr>
          </a:p>
        </p:txBody>
      </p:sp>
      <p:sp>
        <p:nvSpPr>
          <p:cNvPr id="440644" name="Line 324"/>
          <p:cNvSpPr>
            <a:spLocks noChangeShapeType="1"/>
          </p:cNvSpPr>
          <p:nvPr/>
        </p:nvSpPr>
        <p:spPr bwMode="auto">
          <a:xfrm>
            <a:off x="7975600" y="1087438"/>
            <a:ext cx="47625" cy="1587"/>
          </a:xfrm>
          <a:prstGeom prst="line">
            <a:avLst/>
          </a:prstGeom>
          <a:noFill/>
          <a:ln w="57150">
            <a:solidFill>
              <a:srgbClr val="0000FF"/>
            </a:solidFill>
            <a:round/>
            <a:headEnd/>
            <a:tailEnd/>
          </a:ln>
        </p:spPr>
        <p:txBody>
          <a:bodyPr/>
          <a:lstStyle/>
          <a:p>
            <a:pPr>
              <a:defRPr/>
            </a:pPr>
            <a:endParaRPr lang="en-US">
              <a:latin typeface="+mn-lt"/>
            </a:endParaRPr>
          </a:p>
        </p:txBody>
      </p:sp>
      <p:sp>
        <p:nvSpPr>
          <p:cNvPr id="440645" name="Line 325"/>
          <p:cNvSpPr>
            <a:spLocks noChangeShapeType="1"/>
          </p:cNvSpPr>
          <p:nvPr/>
        </p:nvSpPr>
        <p:spPr bwMode="auto">
          <a:xfrm>
            <a:off x="8023225" y="1087438"/>
            <a:ext cx="38100" cy="1587"/>
          </a:xfrm>
          <a:prstGeom prst="line">
            <a:avLst/>
          </a:prstGeom>
          <a:noFill/>
          <a:ln w="57150">
            <a:solidFill>
              <a:srgbClr val="0000FF"/>
            </a:solidFill>
            <a:round/>
            <a:headEnd/>
            <a:tailEnd/>
          </a:ln>
        </p:spPr>
        <p:txBody>
          <a:bodyPr/>
          <a:lstStyle/>
          <a:p>
            <a:pPr>
              <a:defRPr/>
            </a:pPr>
            <a:endParaRPr lang="en-US">
              <a:latin typeface="+mn-lt"/>
            </a:endParaRPr>
          </a:p>
        </p:txBody>
      </p:sp>
      <p:sp>
        <p:nvSpPr>
          <p:cNvPr id="440646" name="Line 326"/>
          <p:cNvSpPr>
            <a:spLocks noChangeShapeType="1"/>
          </p:cNvSpPr>
          <p:nvPr/>
        </p:nvSpPr>
        <p:spPr bwMode="auto">
          <a:xfrm>
            <a:off x="8061325" y="1087438"/>
            <a:ext cx="46038" cy="1587"/>
          </a:xfrm>
          <a:prstGeom prst="line">
            <a:avLst/>
          </a:prstGeom>
          <a:noFill/>
          <a:ln w="57150">
            <a:solidFill>
              <a:srgbClr val="0000FF"/>
            </a:solidFill>
            <a:round/>
            <a:headEnd/>
            <a:tailEnd/>
          </a:ln>
        </p:spPr>
        <p:txBody>
          <a:bodyPr/>
          <a:lstStyle/>
          <a:p>
            <a:pPr>
              <a:defRPr/>
            </a:pPr>
            <a:endParaRPr lang="en-US">
              <a:latin typeface="+mn-lt"/>
            </a:endParaRPr>
          </a:p>
        </p:txBody>
      </p:sp>
      <p:sp>
        <p:nvSpPr>
          <p:cNvPr id="440647" name="Line 327"/>
          <p:cNvSpPr>
            <a:spLocks noChangeShapeType="1"/>
          </p:cNvSpPr>
          <p:nvPr/>
        </p:nvSpPr>
        <p:spPr bwMode="auto">
          <a:xfrm>
            <a:off x="8107363" y="1087438"/>
            <a:ext cx="7937" cy="1587"/>
          </a:xfrm>
          <a:prstGeom prst="line">
            <a:avLst/>
          </a:prstGeom>
          <a:noFill/>
          <a:ln w="57150">
            <a:solidFill>
              <a:srgbClr val="0000FF"/>
            </a:solidFill>
            <a:round/>
            <a:headEnd/>
            <a:tailEnd/>
          </a:ln>
        </p:spPr>
        <p:txBody>
          <a:bodyPr/>
          <a:lstStyle/>
          <a:p>
            <a:pPr>
              <a:defRPr/>
            </a:pPr>
            <a:endParaRPr lang="en-US">
              <a:latin typeface="+mn-lt"/>
            </a:endParaRPr>
          </a:p>
        </p:txBody>
      </p:sp>
      <p:sp>
        <p:nvSpPr>
          <p:cNvPr id="440648" name="Line 328"/>
          <p:cNvSpPr>
            <a:spLocks noChangeShapeType="1"/>
          </p:cNvSpPr>
          <p:nvPr/>
        </p:nvSpPr>
        <p:spPr bwMode="auto">
          <a:xfrm>
            <a:off x="1465263" y="5167313"/>
            <a:ext cx="1587" cy="1587"/>
          </a:xfrm>
          <a:prstGeom prst="line">
            <a:avLst/>
          </a:prstGeom>
          <a:noFill/>
          <a:ln w="57150">
            <a:solidFill>
              <a:srgbClr val="0000FF"/>
            </a:solidFill>
            <a:round/>
            <a:headEnd/>
            <a:tailEnd/>
          </a:ln>
        </p:spPr>
        <p:txBody>
          <a:bodyPr/>
          <a:lstStyle/>
          <a:p>
            <a:pPr>
              <a:defRPr/>
            </a:pPr>
            <a:endParaRPr lang="en-US">
              <a:latin typeface="+mn-lt"/>
            </a:endParaRPr>
          </a:p>
        </p:txBody>
      </p:sp>
      <p:sp>
        <p:nvSpPr>
          <p:cNvPr id="440649" name="Line 329"/>
          <p:cNvSpPr>
            <a:spLocks noChangeShapeType="1"/>
          </p:cNvSpPr>
          <p:nvPr/>
        </p:nvSpPr>
        <p:spPr bwMode="auto">
          <a:xfrm>
            <a:off x="1465263" y="5167313"/>
            <a:ext cx="46037" cy="1587"/>
          </a:xfrm>
          <a:prstGeom prst="line">
            <a:avLst/>
          </a:prstGeom>
          <a:noFill/>
          <a:ln w="57150">
            <a:solidFill>
              <a:srgbClr val="0000FF"/>
            </a:solidFill>
            <a:round/>
            <a:headEnd/>
            <a:tailEnd/>
          </a:ln>
        </p:spPr>
        <p:txBody>
          <a:bodyPr/>
          <a:lstStyle/>
          <a:p>
            <a:pPr>
              <a:defRPr/>
            </a:pPr>
            <a:endParaRPr lang="en-US">
              <a:latin typeface="+mn-lt"/>
            </a:endParaRPr>
          </a:p>
        </p:txBody>
      </p:sp>
      <p:sp>
        <p:nvSpPr>
          <p:cNvPr id="440650" name="Line 330"/>
          <p:cNvSpPr>
            <a:spLocks noChangeShapeType="1"/>
          </p:cNvSpPr>
          <p:nvPr/>
        </p:nvSpPr>
        <p:spPr bwMode="auto">
          <a:xfrm>
            <a:off x="1511300" y="5167313"/>
            <a:ext cx="39688" cy="1587"/>
          </a:xfrm>
          <a:prstGeom prst="line">
            <a:avLst/>
          </a:prstGeom>
          <a:noFill/>
          <a:ln w="57150">
            <a:solidFill>
              <a:srgbClr val="0000FF"/>
            </a:solidFill>
            <a:round/>
            <a:headEnd/>
            <a:tailEnd/>
          </a:ln>
        </p:spPr>
        <p:txBody>
          <a:bodyPr/>
          <a:lstStyle/>
          <a:p>
            <a:pPr>
              <a:defRPr/>
            </a:pPr>
            <a:endParaRPr lang="en-US">
              <a:latin typeface="+mn-lt"/>
            </a:endParaRPr>
          </a:p>
        </p:txBody>
      </p:sp>
      <p:sp>
        <p:nvSpPr>
          <p:cNvPr id="440651" name="Line 331"/>
          <p:cNvSpPr>
            <a:spLocks noChangeShapeType="1"/>
          </p:cNvSpPr>
          <p:nvPr/>
        </p:nvSpPr>
        <p:spPr bwMode="auto">
          <a:xfrm>
            <a:off x="1550988" y="5167313"/>
            <a:ext cx="46037" cy="1587"/>
          </a:xfrm>
          <a:prstGeom prst="line">
            <a:avLst/>
          </a:prstGeom>
          <a:noFill/>
          <a:ln w="57150">
            <a:solidFill>
              <a:srgbClr val="0000FF"/>
            </a:solidFill>
            <a:round/>
            <a:headEnd/>
            <a:tailEnd/>
          </a:ln>
        </p:spPr>
        <p:txBody>
          <a:bodyPr/>
          <a:lstStyle/>
          <a:p>
            <a:pPr>
              <a:defRPr/>
            </a:pPr>
            <a:endParaRPr lang="en-US">
              <a:latin typeface="+mn-lt"/>
            </a:endParaRPr>
          </a:p>
        </p:txBody>
      </p:sp>
      <p:sp>
        <p:nvSpPr>
          <p:cNvPr id="440652" name="Line 332"/>
          <p:cNvSpPr>
            <a:spLocks noChangeShapeType="1"/>
          </p:cNvSpPr>
          <p:nvPr/>
        </p:nvSpPr>
        <p:spPr bwMode="auto">
          <a:xfrm>
            <a:off x="1597025" y="5167313"/>
            <a:ext cx="47625" cy="1587"/>
          </a:xfrm>
          <a:prstGeom prst="line">
            <a:avLst/>
          </a:prstGeom>
          <a:noFill/>
          <a:ln w="57150">
            <a:solidFill>
              <a:srgbClr val="0000FF"/>
            </a:solidFill>
            <a:round/>
            <a:headEnd/>
            <a:tailEnd/>
          </a:ln>
        </p:spPr>
        <p:txBody>
          <a:bodyPr/>
          <a:lstStyle/>
          <a:p>
            <a:pPr>
              <a:defRPr/>
            </a:pPr>
            <a:endParaRPr lang="en-US">
              <a:latin typeface="+mn-lt"/>
            </a:endParaRPr>
          </a:p>
        </p:txBody>
      </p:sp>
      <p:sp>
        <p:nvSpPr>
          <p:cNvPr id="440653" name="Line 333"/>
          <p:cNvSpPr>
            <a:spLocks noChangeShapeType="1"/>
          </p:cNvSpPr>
          <p:nvPr/>
        </p:nvSpPr>
        <p:spPr bwMode="auto">
          <a:xfrm flipV="1">
            <a:off x="1644650" y="5160963"/>
            <a:ext cx="46038" cy="6350"/>
          </a:xfrm>
          <a:prstGeom prst="line">
            <a:avLst/>
          </a:prstGeom>
          <a:noFill/>
          <a:ln w="57150">
            <a:solidFill>
              <a:srgbClr val="0000FF"/>
            </a:solidFill>
            <a:round/>
            <a:headEnd/>
            <a:tailEnd/>
          </a:ln>
        </p:spPr>
        <p:txBody>
          <a:bodyPr/>
          <a:lstStyle/>
          <a:p>
            <a:pPr>
              <a:defRPr/>
            </a:pPr>
            <a:endParaRPr lang="en-US">
              <a:latin typeface="+mn-lt"/>
            </a:endParaRPr>
          </a:p>
        </p:txBody>
      </p:sp>
      <p:sp>
        <p:nvSpPr>
          <p:cNvPr id="440654" name="Line 334"/>
          <p:cNvSpPr>
            <a:spLocks noChangeShapeType="1"/>
          </p:cNvSpPr>
          <p:nvPr/>
        </p:nvSpPr>
        <p:spPr bwMode="auto">
          <a:xfrm>
            <a:off x="1690688" y="5160963"/>
            <a:ext cx="38100" cy="0"/>
          </a:xfrm>
          <a:prstGeom prst="line">
            <a:avLst/>
          </a:prstGeom>
          <a:noFill/>
          <a:ln w="57150">
            <a:solidFill>
              <a:srgbClr val="0000FF"/>
            </a:solidFill>
            <a:round/>
            <a:headEnd/>
            <a:tailEnd/>
          </a:ln>
        </p:spPr>
        <p:txBody>
          <a:bodyPr/>
          <a:lstStyle/>
          <a:p>
            <a:pPr>
              <a:defRPr/>
            </a:pPr>
            <a:endParaRPr lang="en-US">
              <a:latin typeface="+mn-lt"/>
            </a:endParaRPr>
          </a:p>
        </p:txBody>
      </p:sp>
      <p:sp>
        <p:nvSpPr>
          <p:cNvPr id="440655" name="Line 335"/>
          <p:cNvSpPr>
            <a:spLocks noChangeShapeType="1"/>
          </p:cNvSpPr>
          <p:nvPr/>
        </p:nvSpPr>
        <p:spPr bwMode="auto">
          <a:xfrm>
            <a:off x="1728788" y="5160963"/>
            <a:ext cx="47625" cy="0"/>
          </a:xfrm>
          <a:prstGeom prst="line">
            <a:avLst/>
          </a:prstGeom>
          <a:noFill/>
          <a:ln w="57150">
            <a:solidFill>
              <a:srgbClr val="0000FF"/>
            </a:solidFill>
            <a:round/>
            <a:headEnd/>
            <a:tailEnd/>
          </a:ln>
        </p:spPr>
        <p:txBody>
          <a:bodyPr/>
          <a:lstStyle/>
          <a:p>
            <a:pPr>
              <a:defRPr/>
            </a:pPr>
            <a:endParaRPr lang="en-US">
              <a:latin typeface="+mn-lt"/>
            </a:endParaRPr>
          </a:p>
        </p:txBody>
      </p:sp>
      <p:sp>
        <p:nvSpPr>
          <p:cNvPr id="440656" name="Line 336"/>
          <p:cNvSpPr>
            <a:spLocks noChangeShapeType="1"/>
          </p:cNvSpPr>
          <p:nvPr/>
        </p:nvSpPr>
        <p:spPr bwMode="auto">
          <a:xfrm>
            <a:off x="1776413" y="5160963"/>
            <a:ext cx="46037" cy="0"/>
          </a:xfrm>
          <a:prstGeom prst="line">
            <a:avLst/>
          </a:prstGeom>
          <a:noFill/>
          <a:ln w="57150">
            <a:solidFill>
              <a:srgbClr val="0000FF"/>
            </a:solidFill>
            <a:round/>
            <a:headEnd/>
            <a:tailEnd/>
          </a:ln>
        </p:spPr>
        <p:txBody>
          <a:bodyPr/>
          <a:lstStyle/>
          <a:p>
            <a:pPr>
              <a:defRPr/>
            </a:pPr>
            <a:endParaRPr lang="en-US">
              <a:latin typeface="+mn-lt"/>
            </a:endParaRPr>
          </a:p>
        </p:txBody>
      </p:sp>
      <p:sp>
        <p:nvSpPr>
          <p:cNvPr id="440657" name="Line 337"/>
          <p:cNvSpPr>
            <a:spLocks noChangeShapeType="1"/>
          </p:cNvSpPr>
          <p:nvPr/>
        </p:nvSpPr>
        <p:spPr bwMode="auto">
          <a:xfrm>
            <a:off x="1822450" y="5160963"/>
            <a:ext cx="38100" cy="0"/>
          </a:xfrm>
          <a:prstGeom prst="line">
            <a:avLst/>
          </a:prstGeom>
          <a:noFill/>
          <a:ln w="57150">
            <a:solidFill>
              <a:srgbClr val="0000FF"/>
            </a:solidFill>
            <a:round/>
            <a:headEnd/>
            <a:tailEnd/>
          </a:ln>
        </p:spPr>
        <p:txBody>
          <a:bodyPr/>
          <a:lstStyle/>
          <a:p>
            <a:pPr>
              <a:defRPr/>
            </a:pPr>
            <a:endParaRPr lang="en-US">
              <a:latin typeface="+mn-lt"/>
            </a:endParaRPr>
          </a:p>
        </p:txBody>
      </p:sp>
      <p:sp>
        <p:nvSpPr>
          <p:cNvPr id="440658" name="Line 338"/>
          <p:cNvSpPr>
            <a:spLocks noChangeShapeType="1"/>
          </p:cNvSpPr>
          <p:nvPr/>
        </p:nvSpPr>
        <p:spPr bwMode="auto">
          <a:xfrm flipV="1">
            <a:off x="1860550" y="5153025"/>
            <a:ext cx="46038" cy="7938"/>
          </a:xfrm>
          <a:prstGeom prst="line">
            <a:avLst/>
          </a:prstGeom>
          <a:noFill/>
          <a:ln w="57150">
            <a:solidFill>
              <a:srgbClr val="0000FF"/>
            </a:solidFill>
            <a:round/>
            <a:headEnd/>
            <a:tailEnd/>
          </a:ln>
        </p:spPr>
        <p:txBody>
          <a:bodyPr/>
          <a:lstStyle/>
          <a:p>
            <a:pPr>
              <a:defRPr/>
            </a:pPr>
            <a:endParaRPr lang="en-US">
              <a:latin typeface="+mn-lt"/>
            </a:endParaRPr>
          </a:p>
        </p:txBody>
      </p:sp>
      <p:sp>
        <p:nvSpPr>
          <p:cNvPr id="440659" name="Line 339"/>
          <p:cNvSpPr>
            <a:spLocks noChangeShapeType="1"/>
          </p:cNvSpPr>
          <p:nvPr/>
        </p:nvSpPr>
        <p:spPr bwMode="auto">
          <a:xfrm>
            <a:off x="1906588" y="5153025"/>
            <a:ext cx="47625" cy="1588"/>
          </a:xfrm>
          <a:prstGeom prst="line">
            <a:avLst/>
          </a:prstGeom>
          <a:noFill/>
          <a:ln w="57150">
            <a:solidFill>
              <a:srgbClr val="0000FF"/>
            </a:solidFill>
            <a:round/>
            <a:headEnd/>
            <a:tailEnd/>
          </a:ln>
        </p:spPr>
        <p:txBody>
          <a:bodyPr/>
          <a:lstStyle/>
          <a:p>
            <a:pPr>
              <a:defRPr/>
            </a:pPr>
            <a:endParaRPr lang="en-US">
              <a:latin typeface="+mn-lt"/>
            </a:endParaRPr>
          </a:p>
        </p:txBody>
      </p:sp>
      <p:sp>
        <p:nvSpPr>
          <p:cNvPr id="440660" name="Line 340"/>
          <p:cNvSpPr>
            <a:spLocks noChangeShapeType="1"/>
          </p:cNvSpPr>
          <p:nvPr/>
        </p:nvSpPr>
        <p:spPr bwMode="auto">
          <a:xfrm>
            <a:off x="1954213" y="5153025"/>
            <a:ext cx="46037" cy="1588"/>
          </a:xfrm>
          <a:prstGeom prst="line">
            <a:avLst/>
          </a:prstGeom>
          <a:noFill/>
          <a:ln w="57150">
            <a:solidFill>
              <a:srgbClr val="0000FF"/>
            </a:solidFill>
            <a:round/>
            <a:headEnd/>
            <a:tailEnd/>
          </a:ln>
        </p:spPr>
        <p:txBody>
          <a:bodyPr/>
          <a:lstStyle/>
          <a:p>
            <a:pPr>
              <a:defRPr/>
            </a:pPr>
            <a:endParaRPr lang="en-US">
              <a:latin typeface="+mn-lt"/>
            </a:endParaRPr>
          </a:p>
        </p:txBody>
      </p:sp>
      <p:sp>
        <p:nvSpPr>
          <p:cNvPr id="440661" name="Line 341"/>
          <p:cNvSpPr>
            <a:spLocks noChangeShapeType="1"/>
          </p:cNvSpPr>
          <p:nvPr/>
        </p:nvSpPr>
        <p:spPr bwMode="auto">
          <a:xfrm flipV="1">
            <a:off x="2000250" y="5146675"/>
            <a:ext cx="38100" cy="6350"/>
          </a:xfrm>
          <a:prstGeom prst="line">
            <a:avLst/>
          </a:prstGeom>
          <a:noFill/>
          <a:ln w="57150">
            <a:solidFill>
              <a:srgbClr val="0000FF"/>
            </a:solidFill>
            <a:round/>
            <a:headEnd/>
            <a:tailEnd/>
          </a:ln>
        </p:spPr>
        <p:txBody>
          <a:bodyPr/>
          <a:lstStyle/>
          <a:p>
            <a:pPr>
              <a:defRPr/>
            </a:pPr>
            <a:endParaRPr lang="en-US">
              <a:latin typeface="+mn-lt"/>
            </a:endParaRPr>
          </a:p>
        </p:txBody>
      </p:sp>
      <p:sp>
        <p:nvSpPr>
          <p:cNvPr id="440662" name="Line 342"/>
          <p:cNvSpPr>
            <a:spLocks noChangeShapeType="1"/>
          </p:cNvSpPr>
          <p:nvPr/>
        </p:nvSpPr>
        <p:spPr bwMode="auto">
          <a:xfrm>
            <a:off x="2038350" y="5146675"/>
            <a:ext cx="46038" cy="1588"/>
          </a:xfrm>
          <a:prstGeom prst="line">
            <a:avLst/>
          </a:prstGeom>
          <a:noFill/>
          <a:ln w="57150">
            <a:solidFill>
              <a:srgbClr val="0000FF"/>
            </a:solidFill>
            <a:round/>
            <a:headEnd/>
            <a:tailEnd/>
          </a:ln>
        </p:spPr>
        <p:txBody>
          <a:bodyPr/>
          <a:lstStyle/>
          <a:p>
            <a:pPr>
              <a:defRPr/>
            </a:pPr>
            <a:endParaRPr lang="en-US">
              <a:latin typeface="+mn-lt"/>
            </a:endParaRPr>
          </a:p>
        </p:txBody>
      </p:sp>
      <p:sp>
        <p:nvSpPr>
          <p:cNvPr id="440663" name="Line 343"/>
          <p:cNvSpPr>
            <a:spLocks noChangeShapeType="1"/>
          </p:cNvSpPr>
          <p:nvPr/>
        </p:nvSpPr>
        <p:spPr bwMode="auto">
          <a:xfrm flipV="1">
            <a:off x="2084388" y="5140325"/>
            <a:ext cx="47625" cy="6350"/>
          </a:xfrm>
          <a:prstGeom prst="line">
            <a:avLst/>
          </a:prstGeom>
          <a:noFill/>
          <a:ln w="57150">
            <a:solidFill>
              <a:srgbClr val="0000FF"/>
            </a:solidFill>
            <a:round/>
            <a:headEnd/>
            <a:tailEnd/>
          </a:ln>
        </p:spPr>
        <p:txBody>
          <a:bodyPr/>
          <a:lstStyle/>
          <a:p>
            <a:pPr>
              <a:defRPr/>
            </a:pPr>
            <a:endParaRPr lang="en-US">
              <a:latin typeface="+mn-lt"/>
            </a:endParaRPr>
          </a:p>
        </p:txBody>
      </p:sp>
      <p:sp>
        <p:nvSpPr>
          <p:cNvPr id="440664" name="Line 344"/>
          <p:cNvSpPr>
            <a:spLocks noChangeShapeType="1"/>
          </p:cNvSpPr>
          <p:nvPr/>
        </p:nvSpPr>
        <p:spPr bwMode="auto">
          <a:xfrm>
            <a:off x="2132013" y="5140325"/>
            <a:ext cx="46037" cy="0"/>
          </a:xfrm>
          <a:prstGeom prst="line">
            <a:avLst/>
          </a:prstGeom>
          <a:noFill/>
          <a:ln w="57150">
            <a:solidFill>
              <a:srgbClr val="0000FF"/>
            </a:solidFill>
            <a:round/>
            <a:headEnd/>
            <a:tailEnd/>
          </a:ln>
        </p:spPr>
        <p:txBody>
          <a:bodyPr/>
          <a:lstStyle/>
          <a:p>
            <a:pPr>
              <a:defRPr/>
            </a:pPr>
            <a:endParaRPr lang="en-US">
              <a:latin typeface="+mn-lt"/>
            </a:endParaRPr>
          </a:p>
        </p:txBody>
      </p:sp>
      <p:sp>
        <p:nvSpPr>
          <p:cNvPr id="440665" name="Line 345"/>
          <p:cNvSpPr>
            <a:spLocks noChangeShapeType="1"/>
          </p:cNvSpPr>
          <p:nvPr/>
        </p:nvSpPr>
        <p:spPr bwMode="auto">
          <a:xfrm flipV="1">
            <a:off x="2178050" y="5132388"/>
            <a:ext cx="38100" cy="7937"/>
          </a:xfrm>
          <a:prstGeom prst="line">
            <a:avLst/>
          </a:prstGeom>
          <a:noFill/>
          <a:ln w="57150">
            <a:solidFill>
              <a:srgbClr val="0000FF"/>
            </a:solidFill>
            <a:round/>
            <a:headEnd/>
            <a:tailEnd/>
          </a:ln>
        </p:spPr>
        <p:txBody>
          <a:bodyPr/>
          <a:lstStyle/>
          <a:p>
            <a:pPr>
              <a:defRPr/>
            </a:pPr>
            <a:endParaRPr lang="en-US">
              <a:latin typeface="+mn-lt"/>
            </a:endParaRPr>
          </a:p>
        </p:txBody>
      </p:sp>
      <p:sp>
        <p:nvSpPr>
          <p:cNvPr id="440666" name="Line 346"/>
          <p:cNvSpPr>
            <a:spLocks noChangeShapeType="1"/>
          </p:cNvSpPr>
          <p:nvPr/>
        </p:nvSpPr>
        <p:spPr bwMode="auto">
          <a:xfrm flipV="1">
            <a:off x="2216150" y="5126038"/>
            <a:ext cx="47625" cy="6350"/>
          </a:xfrm>
          <a:prstGeom prst="line">
            <a:avLst/>
          </a:prstGeom>
          <a:noFill/>
          <a:ln w="57150">
            <a:solidFill>
              <a:srgbClr val="0000FF"/>
            </a:solidFill>
            <a:round/>
            <a:headEnd/>
            <a:tailEnd/>
          </a:ln>
        </p:spPr>
        <p:txBody>
          <a:bodyPr/>
          <a:lstStyle/>
          <a:p>
            <a:pPr>
              <a:defRPr/>
            </a:pPr>
            <a:endParaRPr lang="en-US">
              <a:latin typeface="+mn-lt"/>
            </a:endParaRPr>
          </a:p>
        </p:txBody>
      </p:sp>
      <p:sp>
        <p:nvSpPr>
          <p:cNvPr id="440667" name="Line 347"/>
          <p:cNvSpPr>
            <a:spLocks noChangeShapeType="1"/>
          </p:cNvSpPr>
          <p:nvPr/>
        </p:nvSpPr>
        <p:spPr bwMode="auto">
          <a:xfrm>
            <a:off x="2263775" y="5126038"/>
            <a:ext cx="46038" cy="1587"/>
          </a:xfrm>
          <a:prstGeom prst="line">
            <a:avLst/>
          </a:prstGeom>
          <a:noFill/>
          <a:ln w="57150">
            <a:solidFill>
              <a:srgbClr val="0000FF"/>
            </a:solidFill>
            <a:round/>
            <a:headEnd/>
            <a:tailEnd/>
          </a:ln>
        </p:spPr>
        <p:txBody>
          <a:bodyPr/>
          <a:lstStyle/>
          <a:p>
            <a:pPr>
              <a:defRPr/>
            </a:pPr>
            <a:endParaRPr lang="en-US">
              <a:latin typeface="+mn-lt"/>
            </a:endParaRPr>
          </a:p>
        </p:txBody>
      </p:sp>
      <p:sp>
        <p:nvSpPr>
          <p:cNvPr id="440668" name="Line 348"/>
          <p:cNvSpPr>
            <a:spLocks noChangeShapeType="1"/>
          </p:cNvSpPr>
          <p:nvPr/>
        </p:nvSpPr>
        <p:spPr bwMode="auto">
          <a:xfrm flipV="1">
            <a:off x="2309813" y="5118100"/>
            <a:ext cx="38100" cy="7938"/>
          </a:xfrm>
          <a:prstGeom prst="line">
            <a:avLst/>
          </a:prstGeom>
          <a:noFill/>
          <a:ln w="57150">
            <a:solidFill>
              <a:srgbClr val="0000FF"/>
            </a:solidFill>
            <a:round/>
            <a:headEnd/>
            <a:tailEnd/>
          </a:ln>
        </p:spPr>
        <p:txBody>
          <a:bodyPr/>
          <a:lstStyle/>
          <a:p>
            <a:pPr>
              <a:defRPr/>
            </a:pPr>
            <a:endParaRPr lang="en-US">
              <a:latin typeface="+mn-lt"/>
            </a:endParaRPr>
          </a:p>
        </p:txBody>
      </p:sp>
      <p:sp>
        <p:nvSpPr>
          <p:cNvPr id="440669" name="Line 349"/>
          <p:cNvSpPr>
            <a:spLocks noChangeShapeType="1"/>
          </p:cNvSpPr>
          <p:nvPr/>
        </p:nvSpPr>
        <p:spPr bwMode="auto">
          <a:xfrm flipV="1">
            <a:off x="2347913" y="5111750"/>
            <a:ext cx="46037" cy="6350"/>
          </a:xfrm>
          <a:prstGeom prst="line">
            <a:avLst/>
          </a:prstGeom>
          <a:noFill/>
          <a:ln w="57150">
            <a:solidFill>
              <a:srgbClr val="0000FF"/>
            </a:solidFill>
            <a:round/>
            <a:headEnd/>
            <a:tailEnd/>
          </a:ln>
        </p:spPr>
        <p:txBody>
          <a:bodyPr/>
          <a:lstStyle/>
          <a:p>
            <a:pPr>
              <a:defRPr/>
            </a:pPr>
            <a:endParaRPr lang="en-US">
              <a:latin typeface="+mn-lt"/>
            </a:endParaRPr>
          </a:p>
        </p:txBody>
      </p:sp>
      <p:sp>
        <p:nvSpPr>
          <p:cNvPr id="440670" name="Line 350"/>
          <p:cNvSpPr>
            <a:spLocks noChangeShapeType="1"/>
          </p:cNvSpPr>
          <p:nvPr/>
        </p:nvSpPr>
        <p:spPr bwMode="auto">
          <a:xfrm flipV="1">
            <a:off x="2393950" y="5105400"/>
            <a:ext cx="47625" cy="6350"/>
          </a:xfrm>
          <a:prstGeom prst="line">
            <a:avLst/>
          </a:prstGeom>
          <a:noFill/>
          <a:ln w="57150">
            <a:solidFill>
              <a:srgbClr val="0000FF"/>
            </a:solidFill>
            <a:round/>
            <a:headEnd/>
            <a:tailEnd/>
          </a:ln>
        </p:spPr>
        <p:txBody>
          <a:bodyPr/>
          <a:lstStyle/>
          <a:p>
            <a:pPr>
              <a:defRPr/>
            </a:pPr>
            <a:endParaRPr lang="en-US">
              <a:latin typeface="+mn-lt"/>
            </a:endParaRPr>
          </a:p>
        </p:txBody>
      </p:sp>
      <p:sp>
        <p:nvSpPr>
          <p:cNvPr id="440671" name="Line 351"/>
          <p:cNvSpPr>
            <a:spLocks noChangeShapeType="1"/>
          </p:cNvSpPr>
          <p:nvPr/>
        </p:nvSpPr>
        <p:spPr bwMode="auto">
          <a:xfrm flipV="1">
            <a:off x="2441575" y="5097463"/>
            <a:ext cx="46038" cy="7937"/>
          </a:xfrm>
          <a:prstGeom prst="line">
            <a:avLst/>
          </a:prstGeom>
          <a:noFill/>
          <a:ln w="57150">
            <a:solidFill>
              <a:srgbClr val="0000FF"/>
            </a:solidFill>
            <a:round/>
            <a:headEnd/>
            <a:tailEnd/>
          </a:ln>
        </p:spPr>
        <p:txBody>
          <a:bodyPr/>
          <a:lstStyle/>
          <a:p>
            <a:pPr>
              <a:defRPr/>
            </a:pPr>
            <a:endParaRPr lang="en-US">
              <a:latin typeface="+mn-lt"/>
            </a:endParaRPr>
          </a:p>
        </p:txBody>
      </p:sp>
      <p:sp>
        <p:nvSpPr>
          <p:cNvPr id="440672" name="Line 352"/>
          <p:cNvSpPr>
            <a:spLocks noChangeShapeType="1"/>
          </p:cNvSpPr>
          <p:nvPr/>
        </p:nvSpPr>
        <p:spPr bwMode="auto">
          <a:xfrm flipV="1">
            <a:off x="2487613" y="5091113"/>
            <a:ext cx="38100" cy="6350"/>
          </a:xfrm>
          <a:prstGeom prst="line">
            <a:avLst/>
          </a:prstGeom>
          <a:noFill/>
          <a:ln w="57150">
            <a:solidFill>
              <a:srgbClr val="0000FF"/>
            </a:solidFill>
            <a:round/>
            <a:headEnd/>
            <a:tailEnd/>
          </a:ln>
        </p:spPr>
        <p:txBody>
          <a:bodyPr/>
          <a:lstStyle/>
          <a:p>
            <a:pPr>
              <a:defRPr/>
            </a:pPr>
            <a:endParaRPr lang="en-US">
              <a:latin typeface="+mn-lt"/>
            </a:endParaRPr>
          </a:p>
        </p:txBody>
      </p:sp>
      <p:sp>
        <p:nvSpPr>
          <p:cNvPr id="440673" name="Line 353"/>
          <p:cNvSpPr>
            <a:spLocks noChangeShapeType="1"/>
          </p:cNvSpPr>
          <p:nvPr/>
        </p:nvSpPr>
        <p:spPr bwMode="auto">
          <a:xfrm flipV="1">
            <a:off x="2525713" y="5084763"/>
            <a:ext cx="46037" cy="6350"/>
          </a:xfrm>
          <a:prstGeom prst="line">
            <a:avLst/>
          </a:prstGeom>
          <a:noFill/>
          <a:ln w="57150">
            <a:solidFill>
              <a:srgbClr val="0000FF"/>
            </a:solidFill>
            <a:round/>
            <a:headEnd/>
            <a:tailEnd/>
          </a:ln>
        </p:spPr>
        <p:txBody>
          <a:bodyPr/>
          <a:lstStyle/>
          <a:p>
            <a:pPr>
              <a:defRPr/>
            </a:pPr>
            <a:endParaRPr lang="en-US">
              <a:latin typeface="+mn-lt"/>
            </a:endParaRPr>
          </a:p>
        </p:txBody>
      </p:sp>
      <p:sp>
        <p:nvSpPr>
          <p:cNvPr id="440674" name="Line 354"/>
          <p:cNvSpPr>
            <a:spLocks noChangeShapeType="1"/>
          </p:cNvSpPr>
          <p:nvPr/>
        </p:nvSpPr>
        <p:spPr bwMode="auto">
          <a:xfrm flipV="1">
            <a:off x="2571750" y="5070475"/>
            <a:ext cx="47625" cy="14288"/>
          </a:xfrm>
          <a:prstGeom prst="line">
            <a:avLst/>
          </a:prstGeom>
          <a:noFill/>
          <a:ln w="57150">
            <a:solidFill>
              <a:srgbClr val="0000FF"/>
            </a:solidFill>
            <a:round/>
            <a:headEnd/>
            <a:tailEnd/>
          </a:ln>
        </p:spPr>
        <p:txBody>
          <a:bodyPr/>
          <a:lstStyle/>
          <a:p>
            <a:pPr>
              <a:defRPr/>
            </a:pPr>
            <a:endParaRPr lang="en-US">
              <a:latin typeface="+mn-lt"/>
            </a:endParaRPr>
          </a:p>
        </p:txBody>
      </p:sp>
      <p:sp>
        <p:nvSpPr>
          <p:cNvPr id="440675" name="Line 355"/>
          <p:cNvSpPr>
            <a:spLocks noChangeShapeType="1"/>
          </p:cNvSpPr>
          <p:nvPr/>
        </p:nvSpPr>
        <p:spPr bwMode="auto">
          <a:xfrm flipV="1">
            <a:off x="2619375" y="5064125"/>
            <a:ext cx="38100" cy="6350"/>
          </a:xfrm>
          <a:prstGeom prst="line">
            <a:avLst/>
          </a:prstGeom>
          <a:noFill/>
          <a:ln w="57150">
            <a:solidFill>
              <a:srgbClr val="0000FF"/>
            </a:solidFill>
            <a:round/>
            <a:headEnd/>
            <a:tailEnd/>
          </a:ln>
        </p:spPr>
        <p:txBody>
          <a:bodyPr/>
          <a:lstStyle/>
          <a:p>
            <a:pPr>
              <a:defRPr/>
            </a:pPr>
            <a:endParaRPr lang="en-US">
              <a:latin typeface="+mn-lt"/>
            </a:endParaRPr>
          </a:p>
        </p:txBody>
      </p:sp>
      <p:sp>
        <p:nvSpPr>
          <p:cNvPr id="440676" name="Line 356"/>
          <p:cNvSpPr>
            <a:spLocks noChangeShapeType="1"/>
          </p:cNvSpPr>
          <p:nvPr/>
        </p:nvSpPr>
        <p:spPr bwMode="auto">
          <a:xfrm flipV="1">
            <a:off x="2657475" y="5049838"/>
            <a:ext cx="46038" cy="14287"/>
          </a:xfrm>
          <a:prstGeom prst="line">
            <a:avLst/>
          </a:prstGeom>
          <a:noFill/>
          <a:ln w="57150">
            <a:solidFill>
              <a:srgbClr val="0000FF"/>
            </a:solidFill>
            <a:round/>
            <a:headEnd/>
            <a:tailEnd/>
          </a:ln>
        </p:spPr>
        <p:txBody>
          <a:bodyPr/>
          <a:lstStyle/>
          <a:p>
            <a:pPr>
              <a:defRPr/>
            </a:pPr>
            <a:endParaRPr lang="en-US">
              <a:latin typeface="+mn-lt"/>
            </a:endParaRPr>
          </a:p>
        </p:txBody>
      </p:sp>
      <p:sp>
        <p:nvSpPr>
          <p:cNvPr id="440677" name="Line 357"/>
          <p:cNvSpPr>
            <a:spLocks noChangeShapeType="1"/>
          </p:cNvSpPr>
          <p:nvPr/>
        </p:nvSpPr>
        <p:spPr bwMode="auto">
          <a:xfrm flipV="1">
            <a:off x="2703513" y="5043488"/>
            <a:ext cx="46037" cy="6350"/>
          </a:xfrm>
          <a:prstGeom prst="line">
            <a:avLst/>
          </a:prstGeom>
          <a:noFill/>
          <a:ln w="57150">
            <a:solidFill>
              <a:srgbClr val="0000FF"/>
            </a:solidFill>
            <a:round/>
            <a:headEnd/>
            <a:tailEnd/>
          </a:ln>
        </p:spPr>
        <p:txBody>
          <a:bodyPr/>
          <a:lstStyle/>
          <a:p>
            <a:pPr>
              <a:defRPr/>
            </a:pPr>
            <a:endParaRPr lang="en-US">
              <a:latin typeface="+mn-lt"/>
            </a:endParaRPr>
          </a:p>
        </p:txBody>
      </p:sp>
      <p:sp>
        <p:nvSpPr>
          <p:cNvPr id="440678" name="Line 358"/>
          <p:cNvSpPr>
            <a:spLocks noChangeShapeType="1"/>
          </p:cNvSpPr>
          <p:nvPr/>
        </p:nvSpPr>
        <p:spPr bwMode="auto">
          <a:xfrm flipV="1">
            <a:off x="2749550" y="5029200"/>
            <a:ext cx="47625" cy="14288"/>
          </a:xfrm>
          <a:prstGeom prst="line">
            <a:avLst/>
          </a:prstGeom>
          <a:noFill/>
          <a:ln w="57150">
            <a:solidFill>
              <a:srgbClr val="0000FF"/>
            </a:solidFill>
            <a:round/>
            <a:headEnd/>
            <a:tailEnd/>
          </a:ln>
        </p:spPr>
        <p:txBody>
          <a:bodyPr/>
          <a:lstStyle/>
          <a:p>
            <a:pPr>
              <a:defRPr/>
            </a:pPr>
            <a:endParaRPr lang="en-US">
              <a:latin typeface="+mn-lt"/>
            </a:endParaRPr>
          </a:p>
        </p:txBody>
      </p:sp>
      <p:sp>
        <p:nvSpPr>
          <p:cNvPr id="440679" name="Line 359"/>
          <p:cNvSpPr>
            <a:spLocks noChangeShapeType="1"/>
          </p:cNvSpPr>
          <p:nvPr/>
        </p:nvSpPr>
        <p:spPr bwMode="auto">
          <a:xfrm flipV="1">
            <a:off x="2797175" y="5014913"/>
            <a:ext cx="38100" cy="14287"/>
          </a:xfrm>
          <a:prstGeom prst="line">
            <a:avLst/>
          </a:prstGeom>
          <a:noFill/>
          <a:ln w="57150">
            <a:solidFill>
              <a:srgbClr val="0000FF"/>
            </a:solidFill>
            <a:round/>
            <a:headEnd/>
            <a:tailEnd/>
          </a:ln>
        </p:spPr>
        <p:txBody>
          <a:bodyPr/>
          <a:lstStyle/>
          <a:p>
            <a:pPr>
              <a:defRPr/>
            </a:pPr>
            <a:endParaRPr lang="en-US">
              <a:latin typeface="+mn-lt"/>
            </a:endParaRPr>
          </a:p>
        </p:txBody>
      </p:sp>
      <p:sp>
        <p:nvSpPr>
          <p:cNvPr id="440680" name="Line 360"/>
          <p:cNvSpPr>
            <a:spLocks noChangeShapeType="1"/>
          </p:cNvSpPr>
          <p:nvPr/>
        </p:nvSpPr>
        <p:spPr bwMode="auto">
          <a:xfrm flipV="1">
            <a:off x="2835275" y="5002213"/>
            <a:ext cx="46038" cy="12700"/>
          </a:xfrm>
          <a:prstGeom prst="line">
            <a:avLst/>
          </a:prstGeom>
          <a:noFill/>
          <a:ln w="57150">
            <a:solidFill>
              <a:srgbClr val="0000FF"/>
            </a:solidFill>
            <a:round/>
            <a:headEnd/>
            <a:tailEnd/>
          </a:ln>
        </p:spPr>
        <p:txBody>
          <a:bodyPr/>
          <a:lstStyle/>
          <a:p>
            <a:pPr>
              <a:defRPr/>
            </a:pPr>
            <a:endParaRPr lang="en-US">
              <a:latin typeface="+mn-lt"/>
            </a:endParaRPr>
          </a:p>
        </p:txBody>
      </p:sp>
      <p:sp>
        <p:nvSpPr>
          <p:cNvPr id="440681" name="Line 361"/>
          <p:cNvSpPr>
            <a:spLocks noChangeShapeType="1"/>
          </p:cNvSpPr>
          <p:nvPr/>
        </p:nvSpPr>
        <p:spPr bwMode="auto">
          <a:xfrm flipV="1">
            <a:off x="2881313" y="4987925"/>
            <a:ext cx="47625" cy="14288"/>
          </a:xfrm>
          <a:prstGeom prst="line">
            <a:avLst/>
          </a:prstGeom>
          <a:noFill/>
          <a:ln w="57150">
            <a:solidFill>
              <a:srgbClr val="0000FF"/>
            </a:solidFill>
            <a:round/>
            <a:headEnd/>
            <a:tailEnd/>
          </a:ln>
        </p:spPr>
        <p:txBody>
          <a:bodyPr/>
          <a:lstStyle/>
          <a:p>
            <a:pPr>
              <a:defRPr/>
            </a:pPr>
            <a:endParaRPr lang="en-US">
              <a:latin typeface="+mn-lt"/>
            </a:endParaRPr>
          </a:p>
        </p:txBody>
      </p:sp>
      <p:sp>
        <p:nvSpPr>
          <p:cNvPr id="440682" name="Line 362"/>
          <p:cNvSpPr>
            <a:spLocks noChangeShapeType="1"/>
          </p:cNvSpPr>
          <p:nvPr/>
        </p:nvSpPr>
        <p:spPr bwMode="auto">
          <a:xfrm flipV="1">
            <a:off x="2928938" y="4967288"/>
            <a:ext cx="38100" cy="20637"/>
          </a:xfrm>
          <a:prstGeom prst="line">
            <a:avLst/>
          </a:prstGeom>
          <a:noFill/>
          <a:ln w="57150">
            <a:solidFill>
              <a:srgbClr val="0000FF"/>
            </a:solidFill>
            <a:round/>
            <a:headEnd/>
            <a:tailEnd/>
          </a:ln>
        </p:spPr>
        <p:txBody>
          <a:bodyPr/>
          <a:lstStyle/>
          <a:p>
            <a:pPr>
              <a:defRPr/>
            </a:pPr>
            <a:endParaRPr lang="en-US">
              <a:latin typeface="+mn-lt"/>
            </a:endParaRPr>
          </a:p>
        </p:txBody>
      </p:sp>
      <p:sp>
        <p:nvSpPr>
          <p:cNvPr id="440683" name="Line 363"/>
          <p:cNvSpPr>
            <a:spLocks noChangeShapeType="1"/>
          </p:cNvSpPr>
          <p:nvPr/>
        </p:nvSpPr>
        <p:spPr bwMode="auto">
          <a:xfrm flipV="1">
            <a:off x="2967038" y="4953000"/>
            <a:ext cx="46037" cy="14288"/>
          </a:xfrm>
          <a:prstGeom prst="line">
            <a:avLst/>
          </a:prstGeom>
          <a:noFill/>
          <a:ln w="57150">
            <a:solidFill>
              <a:srgbClr val="0000FF"/>
            </a:solidFill>
            <a:round/>
            <a:headEnd/>
            <a:tailEnd/>
          </a:ln>
        </p:spPr>
        <p:txBody>
          <a:bodyPr/>
          <a:lstStyle/>
          <a:p>
            <a:pPr>
              <a:defRPr/>
            </a:pPr>
            <a:endParaRPr lang="en-US">
              <a:latin typeface="+mn-lt"/>
            </a:endParaRPr>
          </a:p>
        </p:txBody>
      </p:sp>
      <p:sp>
        <p:nvSpPr>
          <p:cNvPr id="440684" name="Line 364"/>
          <p:cNvSpPr>
            <a:spLocks noChangeShapeType="1"/>
          </p:cNvSpPr>
          <p:nvPr/>
        </p:nvSpPr>
        <p:spPr bwMode="auto">
          <a:xfrm flipV="1">
            <a:off x="3013075" y="4932363"/>
            <a:ext cx="46038" cy="20637"/>
          </a:xfrm>
          <a:prstGeom prst="line">
            <a:avLst/>
          </a:prstGeom>
          <a:noFill/>
          <a:ln w="57150">
            <a:solidFill>
              <a:srgbClr val="0000FF"/>
            </a:solidFill>
            <a:round/>
            <a:headEnd/>
            <a:tailEnd/>
          </a:ln>
        </p:spPr>
        <p:txBody>
          <a:bodyPr/>
          <a:lstStyle/>
          <a:p>
            <a:pPr>
              <a:defRPr/>
            </a:pPr>
            <a:endParaRPr lang="en-US">
              <a:latin typeface="+mn-lt"/>
            </a:endParaRPr>
          </a:p>
        </p:txBody>
      </p:sp>
      <p:sp>
        <p:nvSpPr>
          <p:cNvPr id="440685" name="Line 365"/>
          <p:cNvSpPr>
            <a:spLocks noChangeShapeType="1"/>
          </p:cNvSpPr>
          <p:nvPr/>
        </p:nvSpPr>
        <p:spPr bwMode="auto">
          <a:xfrm flipV="1">
            <a:off x="3059113" y="4911725"/>
            <a:ext cx="47625" cy="20638"/>
          </a:xfrm>
          <a:prstGeom prst="line">
            <a:avLst/>
          </a:prstGeom>
          <a:noFill/>
          <a:ln w="57150">
            <a:solidFill>
              <a:srgbClr val="0000FF"/>
            </a:solidFill>
            <a:round/>
            <a:headEnd/>
            <a:tailEnd/>
          </a:ln>
        </p:spPr>
        <p:txBody>
          <a:bodyPr/>
          <a:lstStyle/>
          <a:p>
            <a:pPr>
              <a:defRPr/>
            </a:pPr>
            <a:endParaRPr lang="en-US">
              <a:latin typeface="+mn-lt"/>
            </a:endParaRPr>
          </a:p>
        </p:txBody>
      </p:sp>
      <p:sp>
        <p:nvSpPr>
          <p:cNvPr id="440686" name="Line 366"/>
          <p:cNvSpPr>
            <a:spLocks noChangeShapeType="1"/>
          </p:cNvSpPr>
          <p:nvPr/>
        </p:nvSpPr>
        <p:spPr bwMode="auto">
          <a:xfrm flipV="1">
            <a:off x="3106738" y="4891088"/>
            <a:ext cx="39687" cy="20637"/>
          </a:xfrm>
          <a:prstGeom prst="line">
            <a:avLst/>
          </a:prstGeom>
          <a:noFill/>
          <a:ln w="57150">
            <a:solidFill>
              <a:srgbClr val="0000FF"/>
            </a:solidFill>
            <a:round/>
            <a:headEnd/>
            <a:tailEnd/>
          </a:ln>
        </p:spPr>
        <p:txBody>
          <a:bodyPr/>
          <a:lstStyle/>
          <a:p>
            <a:pPr>
              <a:defRPr/>
            </a:pPr>
            <a:endParaRPr lang="en-US">
              <a:latin typeface="+mn-lt"/>
            </a:endParaRPr>
          </a:p>
        </p:txBody>
      </p:sp>
      <p:sp>
        <p:nvSpPr>
          <p:cNvPr id="440687" name="Line 367"/>
          <p:cNvSpPr>
            <a:spLocks noChangeShapeType="1"/>
          </p:cNvSpPr>
          <p:nvPr/>
        </p:nvSpPr>
        <p:spPr bwMode="auto">
          <a:xfrm flipV="1">
            <a:off x="3146425" y="4870450"/>
            <a:ext cx="46038" cy="20638"/>
          </a:xfrm>
          <a:prstGeom prst="line">
            <a:avLst/>
          </a:prstGeom>
          <a:noFill/>
          <a:ln w="57150">
            <a:solidFill>
              <a:srgbClr val="0000FF"/>
            </a:solidFill>
            <a:round/>
            <a:headEnd/>
            <a:tailEnd/>
          </a:ln>
        </p:spPr>
        <p:txBody>
          <a:bodyPr/>
          <a:lstStyle/>
          <a:p>
            <a:pPr>
              <a:defRPr/>
            </a:pPr>
            <a:endParaRPr lang="en-US">
              <a:latin typeface="+mn-lt"/>
            </a:endParaRPr>
          </a:p>
        </p:txBody>
      </p:sp>
      <p:sp>
        <p:nvSpPr>
          <p:cNvPr id="440688" name="Line 368"/>
          <p:cNvSpPr>
            <a:spLocks noChangeShapeType="1"/>
          </p:cNvSpPr>
          <p:nvPr/>
        </p:nvSpPr>
        <p:spPr bwMode="auto">
          <a:xfrm flipV="1">
            <a:off x="3192463" y="4843463"/>
            <a:ext cx="46037" cy="26987"/>
          </a:xfrm>
          <a:prstGeom prst="line">
            <a:avLst/>
          </a:prstGeom>
          <a:noFill/>
          <a:ln w="57150">
            <a:solidFill>
              <a:srgbClr val="0000FF"/>
            </a:solidFill>
            <a:round/>
            <a:headEnd/>
            <a:tailEnd/>
          </a:ln>
        </p:spPr>
        <p:txBody>
          <a:bodyPr/>
          <a:lstStyle/>
          <a:p>
            <a:pPr>
              <a:defRPr/>
            </a:pPr>
            <a:endParaRPr lang="en-US">
              <a:latin typeface="+mn-lt"/>
            </a:endParaRPr>
          </a:p>
        </p:txBody>
      </p:sp>
      <p:sp>
        <p:nvSpPr>
          <p:cNvPr id="440689" name="Line 369"/>
          <p:cNvSpPr>
            <a:spLocks noChangeShapeType="1"/>
          </p:cNvSpPr>
          <p:nvPr/>
        </p:nvSpPr>
        <p:spPr bwMode="auto">
          <a:xfrm flipV="1">
            <a:off x="3238500" y="4821238"/>
            <a:ext cx="46038" cy="22225"/>
          </a:xfrm>
          <a:prstGeom prst="line">
            <a:avLst/>
          </a:prstGeom>
          <a:noFill/>
          <a:ln w="57150">
            <a:solidFill>
              <a:srgbClr val="0000FF"/>
            </a:solidFill>
            <a:round/>
            <a:headEnd/>
            <a:tailEnd/>
          </a:ln>
        </p:spPr>
        <p:txBody>
          <a:bodyPr/>
          <a:lstStyle/>
          <a:p>
            <a:pPr>
              <a:defRPr/>
            </a:pPr>
            <a:endParaRPr lang="en-US">
              <a:latin typeface="+mn-lt"/>
            </a:endParaRPr>
          </a:p>
        </p:txBody>
      </p:sp>
      <p:sp>
        <p:nvSpPr>
          <p:cNvPr id="440690" name="Line 370"/>
          <p:cNvSpPr>
            <a:spLocks noChangeShapeType="1"/>
          </p:cNvSpPr>
          <p:nvPr/>
        </p:nvSpPr>
        <p:spPr bwMode="auto">
          <a:xfrm flipV="1">
            <a:off x="3284538" y="4794250"/>
            <a:ext cx="39687" cy="26988"/>
          </a:xfrm>
          <a:prstGeom prst="line">
            <a:avLst/>
          </a:prstGeom>
          <a:noFill/>
          <a:ln w="57150">
            <a:solidFill>
              <a:srgbClr val="0000FF"/>
            </a:solidFill>
            <a:round/>
            <a:headEnd/>
            <a:tailEnd/>
          </a:ln>
        </p:spPr>
        <p:txBody>
          <a:bodyPr/>
          <a:lstStyle/>
          <a:p>
            <a:pPr>
              <a:defRPr/>
            </a:pPr>
            <a:endParaRPr lang="en-US">
              <a:latin typeface="+mn-lt"/>
            </a:endParaRPr>
          </a:p>
        </p:txBody>
      </p:sp>
      <p:sp>
        <p:nvSpPr>
          <p:cNvPr id="440691" name="Line 371"/>
          <p:cNvSpPr>
            <a:spLocks noChangeShapeType="1"/>
          </p:cNvSpPr>
          <p:nvPr/>
        </p:nvSpPr>
        <p:spPr bwMode="auto">
          <a:xfrm flipV="1">
            <a:off x="3324225" y="4767263"/>
            <a:ext cx="46038" cy="26987"/>
          </a:xfrm>
          <a:prstGeom prst="line">
            <a:avLst/>
          </a:prstGeom>
          <a:noFill/>
          <a:ln w="57150">
            <a:solidFill>
              <a:srgbClr val="0000FF"/>
            </a:solidFill>
            <a:round/>
            <a:headEnd/>
            <a:tailEnd/>
          </a:ln>
        </p:spPr>
        <p:txBody>
          <a:bodyPr/>
          <a:lstStyle/>
          <a:p>
            <a:pPr>
              <a:defRPr/>
            </a:pPr>
            <a:endParaRPr lang="en-US">
              <a:latin typeface="+mn-lt"/>
            </a:endParaRPr>
          </a:p>
        </p:txBody>
      </p:sp>
      <p:sp>
        <p:nvSpPr>
          <p:cNvPr id="440692" name="Line 372"/>
          <p:cNvSpPr>
            <a:spLocks noChangeShapeType="1"/>
          </p:cNvSpPr>
          <p:nvPr/>
        </p:nvSpPr>
        <p:spPr bwMode="auto">
          <a:xfrm flipV="1">
            <a:off x="3370263" y="4732338"/>
            <a:ext cx="46037" cy="34925"/>
          </a:xfrm>
          <a:prstGeom prst="line">
            <a:avLst/>
          </a:prstGeom>
          <a:noFill/>
          <a:ln w="57150">
            <a:solidFill>
              <a:srgbClr val="0000FF"/>
            </a:solidFill>
            <a:round/>
            <a:headEnd/>
            <a:tailEnd/>
          </a:ln>
        </p:spPr>
        <p:txBody>
          <a:bodyPr/>
          <a:lstStyle/>
          <a:p>
            <a:pPr>
              <a:defRPr/>
            </a:pPr>
            <a:endParaRPr lang="en-US">
              <a:latin typeface="+mn-lt"/>
            </a:endParaRPr>
          </a:p>
        </p:txBody>
      </p:sp>
      <p:sp>
        <p:nvSpPr>
          <p:cNvPr id="440693" name="Line 373"/>
          <p:cNvSpPr>
            <a:spLocks noChangeShapeType="1"/>
          </p:cNvSpPr>
          <p:nvPr/>
        </p:nvSpPr>
        <p:spPr bwMode="auto">
          <a:xfrm flipV="1">
            <a:off x="3416300" y="4705350"/>
            <a:ext cx="39688" cy="26988"/>
          </a:xfrm>
          <a:prstGeom prst="line">
            <a:avLst/>
          </a:prstGeom>
          <a:noFill/>
          <a:ln w="57150">
            <a:solidFill>
              <a:srgbClr val="0000FF"/>
            </a:solidFill>
            <a:round/>
            <a:headEnd/>
            <a:tailEnd/>
          </a:ln>
        </p:spPr>
        <p:txBody>
          <a:bodyPr/>
          <a:lstStyle/>
          <a:p>
            <a:pPr>
              <a:defRPr/>
            </a:pPr>
            <a:endParaRPr lang="en-US">
              <a:latin typeface="+mn-lt"/>
            </a:endParaRPr>
          </a:p>
        </p:txBody>
      </p:sp>
      <p:sp>
        <p:nvSpPr>
          <p:cNvPr id="440694" name="Line 374"/>
          <p:cNvSpPr>
            <a:spLocks noChangeShapeType="1"/>
          </p:cNvSpPr>
          <p:nvPr/>
        </p:nvSpPr>
        <p:spPr bwMode="auto">
          <a:xfrm flipV="1">
            <a:off x="3455988" y="4670425"/>
            <a:ext cx="46037" cy="34925"/>
          </a:xfrm>
          <a:prstGeom prst="line">
            <a:avLst/>
          </a:prstGeom>
          <a:noFill/>
          <a:ln w="57150">
            <a:solidFill>
              <a:srgbClr val="0000FF"/>
            </a:solidFill>
            <a:round/>
            <a:headEnd/>
            <a:tailEnd/>
          </a:ln>
        </p:spPr>
        <p:txBody>
          <a:bodyPr/>
          <a:lstStyle/>
          <a:p>
            <a:pPr>
              <a:defRPr/>
            </a:pPr>
            <a:endParaRPr lang="en-US">
              <a:latin typeface="+mn-lt"/>
            </a:endParaRPr>
          </a:p>
        </p:txBody>
      </p:sp>
      <p:sp>
        <p:nvSpPr>
          <p:cNvPr id="440695" name="Line 375"/>
          <p:cNvSpPr>
            <a:spLocks noChangeShapeType="1"/>
          </p:cNvSpPr>
          <p:nvPr/>
        </p:nvSpPr>
        <p:spPr bwMode="auto">
          <a:xfrm flipV="1">
            <a:off x="3502025" y="4635500"/>
            <a:ext cx="46038" cy="34925"/>
          </a:xfrm>
          <a:prstGeom prst="line">
            <a:avLst/>
          </a:prstGeom>
          <a:noFill/>
          <a:ln w="57150">
            <a:solidFill>
              <a:srgbClr val="0000FF"/>
            </a:solidFill>
            <a:round/>
            <a:headEnd/>
            <a:tailEnd/>
          </a:ln>
        </p:spPr>
        <p:txBody>
          <a:bodyPr/>
          <a:lstStyle/>
          <a:p>
            <a:pPr>
              <a:defRPr/>
            </a:pPr>
            <a:endParaRPr lang="en-US">
              <a:latin typeface="+mn-lt"/>
            </a:endParaRPr>
          </a:p>
        </p:txBody>
      </p:sp>
      <p:sp>
        <p:nvSpPr>
          <p:cNvPr id="440696" name="Line 376"/>
          <p:cNvSpPr>
            <a:spLocks noChangeShapeType="1"/>
          </p:cNvSpPr>
          <p:nvPr/>
        </p:nvSpPr>
        <p:spPr bwMode="auto">
          <a:xfrm flipV="1">
            <a:off x="3548063" y="4600575"/>
            <a:ext cx="46037" cy="34925"/>
          </a:xfrm>
          <a:prstGeom prst="line">
            <a:avLst/>
          </a:prstGeom>
          <a:noFill/>
          <a:ln w="57150">
            <a:solidFill>
              <a:srgbClr val="0000FF"/>
            </a:solidFill>
            <a:round/>
            <a:headEnd/>
            <a:tailEnd/>
          </a:ln>
        </p:spPr>
        <p:txBody>
          <a:bodyPr/>
          <a:lstStyle/>
          <a:p>
            <a:pPr>
              <a:defRPr/>
            </a:pPr>
            <a:endParaRPr lang="en-US">
              <a:latin typeface="+mn-lt"/>
            </a:endParaRPr>
          </a:p>
        </p:txBody>
      </p:sp>
      <p:sp>
        <p:nvSpPr>
          <p:cNvPr id="440697" name="Line 377"/>
          <p:cNvSpPr>
            <a:spLocks noChangeShapeType="1"/>
          </p:cNvSpPr>
          <p:nvPr/>
        </p:nvSpPr>
        <p:spPr bwMode="auto">
          <a:xfrm flipV="1">
            <a:off x="3594100" y="4567238"/>
            <a:ext cx="39688" cy="33337"/>
          </a:xfrm>
          <a:prstGeom prst="line">
            <a:avLst/>
          </a:prstGeom>
          <a:noFill/>
          <a:ln w="57150">
            <a:solidFill>
              <a:srgbClr val="0000FF"/>
            </a:solidFill>
            <a:round/>
            <a:headEnd/>
            <a:tailEnd/>
          </a:ln>
        </p:spPr>
        <p:txBody>
          <a:bodyPr/>
          <a:lstStyle/>
          <a:p>
            <a:pPr>
              <a:defRPr/>
            </a:pPr>
            <a:endParaRPr lang="en-US">
              <a:latin typeface="+mn-lt"/>
            </a:endParaRPr>
          </a:p>
        </p:txBody>
      </p:sp>
      <p:sp>
        <p:nvSpPr>
          <p:cNvPr id="440698" name="Line 378"/>
          <p:cNvSpPr>
            <a:spLocks noChangeShapeType="1"/>
          </p:cNvSpPr>
          <p:nvPr/>
        </p:nvSpPr>
        <p:spPr bwMode="auto">
          <a:xfrm flipV="1">
            <a:off x="3633788" y="4524375"/>
            <a:ext cx="46037" cy="42863"/>
          </a:xfrm>
          <a:prstGeom prst="line">
            <a:avLst/>
          </a:prstGeom>
          <a:noFill/>
          <a:ln w="57150">
            <a:solidFill>
              <a:srgbClr val="0000FF"/>
            </a:solidFill>
            <a:round/>
            <a:headEnd/>
            <a:tailEnd/>
          </a:ln>
        </p:spPr>
        <p:txBody>
          <a:bodyPr/>
          <a:lstStyle/>
          <a:p>
            <a:pPr>
              <a:defRPr/>
            </a:pPr>
            <a:endParaRPr lang="en-US">
              <a:latin typeface="+mn-lt"/>
            </a:endParaRPr>
          </a:p>
        </p:txBody>
      </p:sp>
      <p:sp>
        <p:nvSpPr>
          <p:cNvPr id="440699" name="Line 379"/>
          <p:cNvSpPr>
            <a:spLocks noChangeShapeType="1"/>
          </p:cNvSpPr>
          <p:nvPr/>
        </p:nvSpPr>
        <p:spPr bwMode="auto">
          <a:xfrm flipV="1">
            <a:off x="3679825" y="4483100"/>
            <a:ext cx="46038" cy="41275"/>
          </a:xfrm>
          <a:prstGeom prst="line">
            <a:avLst/>
          </a:prstGeom>
          <a:noFill/>
          <a:ln w="57150">
            <a:solidFill>
              <a:srgbClr val="0000FF"/>
            </a:solidFill>
            <a:round/>
            <a:headEnd/>
            <a:tailEnd/>
          </a:ln>
        </p:spPr>
        <p:txBody>
          <a:bodyPr/>
          <a:lstStyle/>
          <a:p>
            <a:pPr>
              <a:defRPr/>
            </a:pPr>
            <a:endParaRPr lang="en-US">
              <a:latin typeface="+mn-lt"/>
            </a:endParaRPr>
          </a:p>
        </p:txBody>
      </p:sp>
      <p:sp>
        <p:nvSpPr>
          <p:cNvPr id="440700" name="Line 380"/>
          <p:cNvSpPr>
            <a:spLocks noChangeShapeType="1"/>
          </p:cNvSpPr>
          <p:nvPr/>
        </p:nvSpPr>
        <p:spPr bwMode="auto">
          <a:xfrm flipV="1">
            <a:off x="3725863" y="4441825"/>
            <a:ext cx="39687" cy="41275"/>
          </a:xfrm>
          <a:prstGeom prst="line">
            <a:avLst/>
          </a:prstGeom>
          <a:noFill/>
          <a:ln w="57150">
            <a:solidFill>
              <a:srgbClr val="0000FF"/>
            </a:solidFill>
            <a:round/>
            <a:headEnd/>
            <a:tailEnd/>
          </a:ln>
        </p:spPr>
        <p:txBody>
          <a:bodyPr/>
          <a:lstStyle/>
          <a:p>
            <a:pPr>
              <a:defRPr/>
            </a:pPr>
            <a:endParaRPr lang="en-US">
              <a:latin typeface="+mn-lt"/>
            </a:endParaRPr>
          </a:p>
        </p:txBody>
      </p:sp>
      <p:sp>
        <p:nvSpPr>
          <p:cNvPr id="440701" name="Line 381"/>
          <p:cNvSpPr>
            <a:spLocks noChangeShapeType="1"/>
          </p:cNvSpPr>
          <p:nvPr/>
        </p:nvSpPr>
        <p:spPr bwMode="auto">
          <a:xfrm flipV="1">
            <a:off x="3765550" y="4398963"/>
            <a:ext cx="46038" cy="42862"/>
          </a:xfrm>
          <a:prstGeom prst="line">
            <a:avLst/>
          </a:prstGeom>
          <a:noFill/>
          <a:ln w="57150">
            <a:solidFill>
              <a:srgbClr val="0000FF"/>
            </a:solidFill>
            <a:round/>
            <a:headEnd/>
            <a:tailEnd/>
          </a:ln>
        </p:spPr>
        <p:txBody>
          <a:bodyPr/>
          <a:lstStyle/>
          <a:p>
            <a:pPr>
              <a:defRPr/>
            </a:pPr>
            <a:endParaRPr lang="en-US">
              <a:latin typeface="+mn-lt"/>
            </a:endParaRPr>
          </a:p>
        </p:txBody>
      </p:sp>
      <p:sp>
        <p:nvSpPr>
          <p:cNvPr id="440702" name="Line 382"/>
          <p:cNvSpPr>
            <a:spLocks noChangeShapeType="1"/>
          </p:cNvSpPr>
          <p:nvPr/>
        </p:nvSpPr>
        <p:spPr bwMode="auto">
          <a:xfrm flipV="1">
            <a:off x="3811588" y="4357688"/>
            <a:ext cx="46037" cy="41275"/>
          </a:xfrm>
          <a:prstGeom prst="line">
            <a:avLst/>
          </a:prstGeom>
          <a:noFill/>
          <a:ln w="57150">
            <a:solidFill>
              <a:srgbClr val="0000FF"/>
            </a:solidFill>
            <a:round/>
            <a:headEnd/>
            <a:tailEnd/>
          </a:ln>
        </p:spPr>
        <p:txBody>
          <a:bodyPr/>
          <a:lstStyle/>
          <a:p>
            <a:pPr>
              <a:defRPr/>
            </a:pPr>
            <a:endParaRPr lang="en-US">
              <a:latin typeface="+mn-lt"/>
            </a:endParaRPr>
          </a:p>
        </p:txBody>
      </p:sp>
      <p:sp>
        <p:nvSpPr>
          <p:cNvPr id="440703" name="Line 383"/>
          <p:cNvSpPr>
            <a:spLocks noChangeShapeType="1"/>
          </p:cNvSpPr>
          <p:nvPr/>
        </p:nvSpPr>
        <p:spPr bwMode="auto">
          <a:xfrm flipV="1">
            <a:off x="3857625" y="4310063"/>
            <a:ext cx="46038" cy="47625"/>
          </a:xfrm>
          <a:prstGeom prst="line">
            <a:avLst/>
          </a:prstGeom>
          <a:noFill/>
          <a:ln w="57150">
            <a:solidFill>
              <a:srgbClr val="0000FF"/>
            </a:solidFill>
            <a:round/>
            <a:headEnd/>
            <a:tailEnd/>
          </a:ln>
        </p:spPr>
        <p:txBody>
          <a:bodyPr/>
          <a:lstStyle/>
          <a:p>
            <a:pPr>
              <a:defRPr/>
            </a:pPr>
            <a:endParaRPr lang="en-US">
              <a:latin typeface="+mn-lt"/>
            </a:endParaRPr>
          </a:p>
        </p:txBody>
      </p:sp>
      <p:sp>
        <p:nvSpPr>
          <p:cNvPr id="440704" name="Line 384"/>
          <p:cNvSpPr>
            <a:spLocks noChangeShapeType="1"/>
          </p:cNvSpPr>
          <p:nvPr/>
        </p:nvSpPr>
        <p:spPr bwMode="auto">
          <a:xfrm flipV="1">
            <a:off x="3903663" y="4260850"/>
            <a:ext cx="39687" cy="49213"/>
          </a:xfrm>
          <a:prstGeom prst="line">
            <a:avLst/>
          </a:prstGeom>
          <a:noFill/>
          <a:ln w="57150">
            <a:solidFill>
              <a:srgbClr val="0000FF"/>
            </a:solidFill>
            <a:round/>
            <a:headEnd/>
            <a:tailEnd/>
          </a:ln>
        </p:spPr>
        <p:txBody>
          <a:bodyPr/>
          <a:lstStyle/>
          <a:p>
            <a:pPr>
              <a:defRPr/>
            </a:pPr>
            <a:endParaRPr lang="en-US">
              <a:latin typeface="+mn-lt"/>
            </a:endParaRPr>
          </a:p>
        </p:txBody>
      </p:sp>
      <p:sp>
        <p:nvSpPr>
          <p:cNvPr id="440705" name="Line 385"/>
          <p:cNvSpPr>
            <a:spLocks noChangeShapeType="1"/>
          </p:cNvSpPr>
          <p:nvPr/>
        </p:nvSpPr>
        <p:spPr bwMode="auto">
          <a:xfrm flipV="1">
            <a:off x="3943350" y="4213225"/>
            <a:ext cx="46038" cy="47625"/>
          </a:xfrm>
          <a:prstGeom prst="line">
            <a:avLst/>
          </a:prstGeom>
          <a:noFill/>
          <a:ln w="57150">
            <a:solidFill>
              <a:srgbClr val="0000FF"/>
            </a:solidFill>
            <a:round/>
            <a:headEnd/>
            <a:tailEnd/>
          </a:ln>
        </p:spPr>
        <p:txBody>
          <a:bodyPr/>
          <a:lstStyle/>
          <a:p>
            <a:pPr>
              <a:defRPr/>
            </a:pPr>
            <a:endParaRPr lang="en-US">
              <a:latin typeface="+mn-lt"/>
            </a:endParaRPr>
          </a:p>
        </p:txBody>
      </p:sp>
      <p:sp>
        <p:nvSpPr>
          <p:cNvPr id="440706" name="Line 386"/>
          <p:cNvSpPr>
            <a:spLocks noChangeShapeType="1"/>
          </p:cNvSpPr>
          <p:nvPr/>
        </p:nvSpPr>
        <p:spPr bwMode="auto">
          <a:xfrm flipV="1">
            <a:off x="3989388" y="4157663"/>
            <a:ext cx="46037" cy="55562"/>
          </a:xfrm>
          <a:prstGeom prst="line">
            <a:avLst/>
          </a:prstGeom>
          <a:noFill/>
          <a:ln w="57150">
            <a:solidFill>
              <a:srgbClr val="0000FF"/>
            </a:solidFill>
            <a:round/>
            <a:headEnd/>
            <a:tailEnd/>
          </a:ln>
        </p:spPr>
        <p:txBody>
          <a:bodyPr/>
          <a:lstStyle/>
          <a:p>
            <a:pPr>
              <a:defRPr/>
            </a:pPr>
            <a:endParaRPr lang="en-US">
              <a:latin typeface="+mn-lt"/>
            </a:endParaRPr>
          </a:p>
        </p:txBody>
      </p:sp>
      <p:sp>
        <p:nvSpPr>
          <p:cNvPr id="440707" name="Line 387"/>
          <p:cNvSpPr>
            <a:spLocks noChangeShapeType="1"/>
          </p:cNvSpPr>
          <p:nvPr/>
        </p:nvSpPr>
        <p:spPr bwMode="auto">
          <a:xfrm flipV="1">
            <a:off x="4035425" y="4110038"/>
            <a:ext cx="38100" cy="47625"/>
          </a:xfrm>
          <a:prstGeom prst="line">
            <a:avLst/>
          </a:prstGeom>
          <a:noFill/>
          <a:ln w="57150">
            <a:solidFill>
              <a:srgbClr val="0000FF"/>
            </a:solidFill>
            <a:round/>
            <a:headEnd/>
            <a:tailEnd/>
          </a:ln>
        </p:spPr>
        <p:txBody>
          <a:bodyPr/>
          <a:lstStyle/>
          <a:p>
            <a:pPr>
              <a:defRPr/>
            </a:pPr>
            <a:endParaRPr lang="en-US">
              <a:latin typeface="+mn-lt"/>
            </a:endParaRPr>
          </a:p>
        </p:txBody>
      </p:sp>
      <p:sp>
        <p:nvSpPr>
          <p:cNvPr id="440708" name="Line 388"/>
          <p:cNvSpPr>
            <a:spLocks noChangeShapeType="1"/>
          </p:cNvSpPr>
          <p:nvPr/>
        </p:nvSpPr>
        <p:spPr bwMode="auto">
          <a:xfrm flipV="1">
            <a:off x="4073525" y="4054475"/>
            <a:ext cx="47625" cy="55563"/>
          </a:xfrm>
          <a:prstGeom prst="line">
            <a:avLst/>
          </a:prstGeom>
          <a:noFill/>
          <a:ln w="57150">
            <a:solidFill>
              <a:srgbClr val="0000FF"/>
            </a:solidFill>
            <a:round/>
            <a:headEnd/>
            <a:tailEnd/>
          </a:ln>
        </p:spPr>
        <p:txBody>
          <a:bodyPr/>
          <a:lstStyle/>
          <a:p>
            <a:pPr>
              <a:defRPr/>
            </a:pPr>
            <a:endParaRPr lang="en-US">
              <a:latin typeface="+mn-lt"/>
            </a:endParaRPr>
          </a:p>
        </p:txBody>
      </p:sp>
      <p:sp>
        <p:nvSpPr>
          <p:cNvPr id="440709" name="Line 389"/>
          <p:cNvSpPr>
            <a:spLocks noChangeShapeType="1"/>
          </p:cNvSpPr>
          <p:nvPr/>
        </p:nvSpPr>
        <p:spPr bwMode="auto">
          <a:xfrm flipV="1">
            <a:off x="4121150" y="3998913"/>
            <a:ext cx="46038" cy="55562"/>
          </a:xfrm>
          <a:prstGeom prst="line">
            <a:avLst/>
          </a:prstGeom>
          <a:noFill/>
          <a:ln w="57150">
            <a:solidFill>
              <a:srgbClr val="0000FF"/>
            </a:solidFill>
            <a:round/>
            <a:headEnd/>
            <a:tailEnd/>
          </a:ln>
        </p:spPr>
        <p:txBody>
          <a:bodyPr/>
          <a:lstStyle/>
          <a:p>
            <a:pPr>
              <a:defRPr/>
            </a:pPr>
            <a:endParaRPr lang="en-US">
              <a:latin typeface="+mn-lt"/>
            </a:endParaRPr>
          </a:p>
        </p:txBody>
      </p:sp>
      <p:sp>
        <p:nvSpPr>
          <p:cNvPr id="440710" name="Line 390"/>
          <p:cNvSpPr>
            <a:spLocks noChangeShapeType="1"/>
          </p:cNvSpPr>
          <p:nvPr/>
        </p:nvSpPr>
        <p:spPr bwMode="auto">
          <a:xfrm flipV="1">
            <a:off x="4167188" y="3943350"/>
            <a:ext cx="46037" cy="55563"/>
          </a:xfrm>
          <a:prstGeom prst="line">
            <a:avLst/>
          </a:prstGeom>
          <a:noFill/>
          <a:ln w="57150">
            <a:solidFill>
              <a:srgbClr val="0000FF"/>
            </a:solidFill>
            <a:round/>
            <a:headEnd/>
            <a:tailEnd/>
          </a:ln>
        </p:spPr>
        <p:txBody>
          <a:bodyPr/>
          <a:lstStyle/>
          <a:p>
            <a:pPr>
              <a:defRPr/>
            </a:pPr>
            <a:endParaRPr lang="en-US">
              <a:latin typeface="+mn-lt"/>
            </a:endParaRPr>
          </a:p>
        </p:txBody>
      </p:sp>
      <p:sp>
        <p:nvSpPr>
          <p:cNvPr id="440711" name="Line 391"/>
          <p:cNvSpPr>
            <a:spLocks noChangeShapeType="1"/>
          </p:cNvSpPr>
          <p:nvPr/>
        </p:nvSpPr>
        <p:spPr bwMode="auto">
          <a:xfrm flipV="1">
            <a:off x="4213225" y="3881438"/>
            <a:ext cx="38100" cy="61912"/>
          </a:xfrm>
          <a:prstGeom prst="line">
            <a:avLst/>
          </a:prstGeom>
          <a:noFill/>
          <a:ln w="57150">
            <a:solidFill>
              <a:srgbClr val="0000FF"/>
            </a:solidFill>
            <a:round/>
            <a:headEnd/>
            <a:tailEnd/>
          </a:ln>
        </p:spPr>
        <p:txBody>
          <a:bodyPr/>
          <a:lstStyle/>
          <a:p>
            <a:pPr>
              <a:defRPr/>
            </a:pPr>
            <a:endParaRPr lang="en-US">
              <a:latin typeface="+mn-lt"/>
            </a:endParaRPr>
          </a:p>
        </p:txBody>
      </p:sp>
      <p:sp>
        <p:nvSpPr>
          <p:cNvPr id="440712" name="Line 392"/>
          <p:cNvSpPr>
            <a:spLocks noChangeShapeType="1"/>
          </p:cNvSpPr>
          <p:nvPr/>
        </p:nvSpPr>
        <p:spPr bwMode="auto">
          <a:xfrm flipV="1">
            <a:off x="4251325" y="3825875"/>
            <a:ext cx="47625" cy="55563"/>
          </a:xfrm>
          <a:prstGeom prst="line">
            <a:avLst/>
          </a:prstGeom>
          <a:noFill/>
          <a:ln w="57150">
            <a:solidFill>
              <a:srgbClr val="0000FF"/>
            </a:solidFill>
            <a:round/>
            <a:headEnd/>
            <a:tailEnd/>
          </a:ln>
        </p:spPr>
        <p:txBody>
          <a:bodyPr/>
          <a:lstStyle/>
          <a:p>
            <a:pPr>
              <a:defRPr/>
            </a:pPr>
            <a:endParaRPr lang="en-US">
              <a:latin typeface="+mn-lt"/>
            </a:endParaRPr>
          </a:p>
        </p:txBody>
      </p:sp>
      <p:sp>
        <p:nvSpPr>
          <p:cNvPr id="440713" name="Line 393"/>
          <p:cNvSpPr>
            <a:spLocks noChangeShapeType="1"/>
          </p:cNvSpPr>
          <p:nvPr/>
        </p:nvSpPr>
        <p:spPr bwMode="auto">
          <a:xfrm flipV="1">
            <a:off x="4298950" y="3763963"/>
            <a:ext cx="46038" cy="61912"/>
          </a:xfrm>
          <a:prstGeom prst="line">
            <a:avLst/>
          </a:prstGeom>
          <a:noFill/>
          <a:ln w="57150">
            <a:solidFill>
              <a:srgbClr val="0000FF"/>
            </a:solidFill>
            <a:round/>
            <a:headEnd/>
            <a:tailEnd/>
          </a:ln>
        </p:spPr>
        <p:txBody>
          <a:bodyPr/>
          <a:lstStyle/>
          <a:p>
            <a:pPr>
              <a:defRPr/>
            </a:pPr>
            <a:endParaRPr lang="en-US">
              <a:latin typeface="+mn-lt"/>
            </a:endParaRPr>
          </a:p>
        </p:txBody>
      </p:sp>
      <p:sp>
        <p:nvSpPr>
          <p:cNvPr id="440714" name="Line 394"/>
          <p:cNvSpPr>
            <a:spLocks noChangeShapeType="1"/>
          </p:cNvSpPr>
          <p:nvPr/>
        </p:nvSpPr>
        <p:spPr bwMode="auto">
          <a:xfrm flipV="1">
            <a:off x="4344988" y="3709988"/>
            <a:ext cx="46037" cy="53975"/>
          </a:xfrm>
          <a:prstGeom prst="line">
            <a:avLst/>
          </a:prstGeom>
          <a:noFill/>
          <a:ln w="57150">
            <a:solidFill>
              <a:srgbClr val="0000FF"/>
            </a:solidFill>
            <a:round/>
            <a:headEnd/>
            <a:tailEnd/>
          </a:ln>
        </p:spPr>
        <p:txBody>
          <a:bodyPr/>
          <a:lstStyle/>
          <a:p>
            <a:pPr>
              <a:defRPr/>
            </a:pPr>
            <a:endParaRPr lang="en-US">
              <a:latin typeface="+mn-lt"/>
            </a:endParaRPr>
          </a:p>
        </p:txBody>
      </p:sp>
      <p:sp>
        <p:nvSpPr>
          <p:cNvPr id="440715" name="Line 395"/>
          <p:cNvSpPr>
            <a:spLocks noChangeShapeType="1"/>
          </p:cNvSpPr>
          <p:nvPr/>
        </p:nvSpPr>
        <p:spPr bwMode="auto">
          <a:xfrm flipV="1">
            <a:off x="4391025" y="3646488"/>
            <a:ext cx="39688" cy="63500"/>
          </a:xfrm>
          <a:prstGeom prst="line">
            <a:avLst/>
          </a:prstGeom>
          <a:noFill/>
          <a:ln w="57150">
            <a:solidFill>
              <a:srgbClr val="0000FF"/>
            </a:solidFill>
            <a:round/>
            <a:headEnd/>
            <a:tailEnd/>
          </a:ln>
        </p:spPr>
        <p:txBody>
          <a:bodyPr/>
          <a:lstStyle/>
          <a:p>
            <a:pPr>
              <a:defRPr/>
            </a:pPr>
            <a:endParaRPr lang="en-US">
              <a:latin typeface="+mn-lt"/>
            </a:endParaRPr>
          </a:p>
        </p:txBody>
      </p:sp>
      <p:sp>
        <p:nvSpPr>
          <p:cNvPr id="440716" name="Line 396"/>
          <p:cNvSpPr>
            <a:spLocks noChangeShapeType="1"/>
          </p:cNvSpPr>
          <p:nvPr/>
        </p:nvSpPr>
        <p:spPr bwMode="auto">
          <a:xfrm flipV="1">
            <a:off x="4430713" y="3582988"/>
            <a:ext cx="46037" cy="63500"/>
          </a:xfrm>
          <a:prstGeom prst="line">
            <a:avLst/>
          </a:prstGeom>
          <a:noFill/>
          <a:ln w="57150">
            <a:solidFill>
              <a:srgbClr val="0000FF"/>
            </a:solidFill>
            <a:round/>
            <a:headEnd/>
            <a:tailEnd/>
          </a:ln>
        </p:spPr>
        <p:txBody>
          <a:bodyPr/>
          <a:lstStyle/>
          <a:p>
            <a:pPr>
              <a:defRPr/>
            </a:pPr>
            <a:endParaRPr lang="en-US">
              <a:latin typeface="+mn-lt"/>
            </a:endParaRPr>
          </a:p>
        </p:txBody>
      </p:sp>
      <p:sp>
        <p:nvSpPr>
          <p:cNvPr id="440717" name="Line 397"/>
          <p:cNvSpPr>
            <a:spLocks noChangeShapeType="1"/>
          </p:cNvSpPr>
          <p:nvPr/>
        </p:nvSpPr>
        <p:spPr bwMode="auto">
          <a:xfrm flipV="1">
            <a:off x="4476750" y="3521075"/>
            <a:ext cx="46038" cy="61913"/>
          </a:xfrm>
          <a:prstGeom prst="line">
            <a:avLst/>
          </a:prstGeom>
          <a:noFill/>
          <a:ln w="57150">
            <a:solidFill>
              <a:srgbClr val="0000FF"/>
            </a:solidFill>
            <a:round/>
            <a:headEnd/>
            <a:tailEnd/>
          </a:ln>
        </p:spPr>
        <p:txBody>
          <a:bodyPr/>
          <a:lstStyle/>
          <a:p>
            <a:pPr>
              <a:defRPr/>
            </a:pPr>
            <a:endParaRPr lang="en-US">
              <a:latin typeface="+mn-lt"/>
            </a:endParaRPr>
          </a:p>
        </p:txBody>
      </p:sp>
      <p:sp>
        <p:nvSpPr>
          <p:cNvPr id="440718" name="Line 398"/>
          <p:cNvSpPr>
            <a:spLocks noChangeShapeType="1"/>
          </p:cNvSpPr>
          <p:nvPr/>
        </p:nvSpPr>
        <p:spPr bwMode="auto">
          <a:xfrm flipV="1">
            <a:off x="4522788" y="3452813"/>
            <a:ext cx="39687" cy="68262"/>
          </a:xfrm>
          <a:prstGeom prst="line">
            <a:avLst/>
          </a:prstGeom>
          <a:noFill/>
          <a:ln w="57150">
            <a:solidFill>
              <a:srgbClr val="0000FF"/>
            </a:solidFill>
            <a:round/>
            <a:headEnd/>
            <a:tailEnd/>
          </a:ln>
        </p:spPr>
        <p:txBody>
          <a:bodyPr/>
          <a:lstStyle/>
          <a:p>
            <a:pPr>
              <a:defRPr/>
            </a:pPr>
            <a:endParaRPr lang="en-US">
              <a:latin typeface="+mn-lt"/>
            </a:endParaRPr>
          </a:p>
        </p:txBody>
      </p:sp>
      <p:sp>
        <p:nvSpPr>
          <p:cNvPr id="440719" name="Line 399"/>
          <p:cNvSpPr>
            <a:spLocks noChangeShapeType="1"/>
          </p:cNvSpPr>
          <p:nvPr/>
        </p:nvSpPr>
        <p:spPr bwMode="auto">
          <a:xfrm flipV="1">
            <a:off x="4562475" y="3390900"/>
            <a:ext cx="46038" cy="61913"/>
          </a:xfrm>
          <a:prstGeom prst="line">
            <a:avLst/>
          </a:prstGeom>
          <a:noFill/>
          <a:ln w="57150">
            <a:solidFill>
              <a:srgbClr val="0000FF"/>
            </a:solidFill>
            <a:round/>
            <a:headEnd/>
            <a:tailEnd/>
          </a:ln>
        </p:spPr>
        <p:txBody>
          <a:bodyPr/>
          <a:lstStyle/>
          <a:p>
            <a:pPr>
              <a:defRPr/>
            </a:pPr>
            <a:endParaRPr lang="en-US">
              <a:latin typeface="+mn-lt"/>
            </a:endParaRPr>
          </a:p>
        </p:txBody>
      </p:sp>
      <p:sp>
        <p:nvSpPr>
          <p:cNvPr id="440720" name="Line 400"/>
          <p:cNvSpPr>
            <a:spLocks noChangeShapeType="1"/>
          </p:cNvSpPr>
          <p:nvPr/>
        </p:nvSpPr>
        <p:spPr bwMode="auto">
          <a:xfrm flipV="1">
            <a:off x="4608513" y="3328988"/>
            <a:ext cx="47625" cy="61912"/>
          </a:xfrm>
          <a:prstGeom prst="line">
            <a:avLst/>
          </a:prstGeom>
          <a:noFill/>
          <a:ln w="57150">
            <a:solidFill>
              <a:srgbClr val="0000FF"/>
            </a:solidFill>
            <a:round/>
            <a:headEnd/>
            <a:tailEnd/>
          </a:ln>
        </p:spPr>
        <p:txBody>
          <a:bodyPr/>
          <a:lstStyle/>
          <a:p>
            <a:pPr>
              <a:defRPr/>
            </a:pPr>
            <a:endParaRPr lang="en-US">
              <a:latin typeface="+mn-lt"/>
            </a:endParaRPr>
          </a:p>
        </p:txBody>
      </p:sp>
      <p:sp>
        <p:nvSpPr>
          <p:cNvPr id="440721" name="Line 401"/>
          <p:cNvSpPr>
            <a:spLocks noChangeShapeType="1"/>
          </p:cNvSpPr>
          <p:nvPr/>
        </p:nvSpPr>
        <p:spPr bwMode="auto">
          <a:xfrm flipV="1">
            <a:off x="4656138" y="3259138"/>
            <a:ext cx="46037" cy="69850"/>
          </a:xfrm>
          <a:prstGeom prst="line">
            <a:avLst/>
          </a:prstGeom>
          <a:noFill/>
          <a:ln w="57150">
            <a:solidFill>
              <a:srgbClr val="0000FF"/>
            </a:solidFill>
            <a:round/>
            <a:headEnd/>
            <a:tailEnd/>
          </a:ln>
        </p:spPr>
        <p:txBody>
          <a:bodyPr/>
          <a:lstStyle/>
          <a:p>
            <a:pPr>
              <a:defRPr/>
            </a:pPr>
            <a:endParaRPr lang="en-US">
              <a:latin typeface="+mn-lt"/>
            </a:endParaRPr>
          </a:p>
        </p:txBody>
      </p:sp>
      <p:sp>
        <p:nvSpPr>
          <p:cNvPr id="440722" name="Line 402"/>
          <p:cNvSpPr>
            <a:spLocks noChangeShapeType="1"/>
          </p:cNvSpPr>
          <p:nvPr/>
        </p:nvSpPr>
        <p:spPr bwMode="auto">
          <a:xfrm flipV="1">
            <a:off x="4702175" y="3197225"/>
            <a:ext cx="38100" cy="61913"/>
          </a:xfrm>
          <a:prstGeom prst="line">
            <a:avLst/>
          </a:prstGeom>
          <a:noFill/>
          <a:ln w="57150">
            <a:solidFill>
              <a:srgbClr val="0000FF"/>
            </a:solidFill>
            <a:round/>
            <a:headEnd/>
            <a:tailEnd/>
          </a:ln>
        </p:spPr>
        <p:txBody>
          <a:bodyPr/>
          <a:lstStyle/>
          <a:p>
            <a:pPr>
              <a:defRPr/>
            </a:pPr>
            <a:endParaRPr lang="en-US">
              <a:latin typeface="+mn-lt"/>
            </a:endParaRPr>
          </a:p>
        </p:txBody>
      </p:sp>
      <p:sp>
        <p:nvSpPr>
          <p:cNvPr id="440723" name="Line 403"/>
          <p:cNvSpPr>
            <a:spLocks noChangeShapeType="1"/>
          </p:cNvSpPr>
          <p:nvPr/>
        </p:nvSpPr>
        <p:spPr bwMode="auto">
          <a:xfrm flipV="1">
            <a:off x="4740275" y="3127375"/>
            <a:ext cx="46038" cy="69850"/>
          </a:xfrm>
          <a:prstGeom prst="line">
            <a:avLst/>
          </a:prstGeom>
          <a:noFill/>
          <a:ln w="57150">
            <a:solidFill>
              <a:srgbClr val="0000FF"/>
            </a:solidFill>
            <a:round/>
            <a:headEnd/>
            <a:tailEnd/>
          </a:ln>
        </p:spPr>
        <p:txBody>
          <a:bodyPr/>
          <a:lstStyle/>
          <a:p>
            <a:pPr>
              <a:defRPr/>
            </a:pPr>
            <a:endParaRPr lang="en-US">
              <a:latin typeface="+mn-lt"/>
            </a:endParaRPr>
          </a:p>
        </p:txBody>
      </p:sp>
      <p:sp>
        <p:nvSpPr>
          <p:cNvPr id="440724" name="Line 404"/>
          <p:cNvSpPr>
            <a:spLocks noChangeShapeType="1"/>
          </p:cNvSpPr>
          <p:nvPr/>
        </p:nvSpPr>
        <p:spPr bwMode="auto">
          <a:xfrm flipV="1">
            <a:off x="4786313" y="3065463"/>
            <a:ext cx="47625" cy="61912"/>
          </a:xfrm>
          <a:prstGeom prst="line">
            <a:avLst/>
          </a:prstGeom>
          <a:noFill/>
          <a:ln w="57150">
            <a:solidFill>
              <a:srgbClr val="0000FF"/>
            </a:solidFill>
            <a:round/>
            <a:headEnd/>
            <a:tailEnd/>
          </a:ln>
        </p:spPr>
        <p:txBody>
          <a:bodyPr/>
          <a:lstStyle/>
          <a:p>
            <a:pPr>
              <a:defRPr/>
            </a:pPr>
            <a:endParaRPr lang="en-US">
              <a:latin typeface="+mn-lt"/>
            </a:endParaRPr>
          </a:p>
        </p:txBody>
      </p:sp>
      <p:sp>
        <p:nvSpPr>
          <p:cNvPr id="440725" name="Line 405"/>
          <p:cNvSpPr>
            <a:spLocks noChangeShapeType="1"/>
          </p:cNvSpPr>
          <p:nvPr/>
        </p:nvSpPr>
        <p:spPr bwMode="auto">
          <a:xfrm flipV="1">
            <a:off x="4833938" y="3003550"/>
            <a:ext cx="38100" cy="61913"/>
          </a:xfrm>
          <a:prstGeom prst="line">
            <a:avLst/>
          </a:prstGeom>
          <a:noFill/>
          <a:ln w="57150">
            <a:solidFill>
              <a:srgbClr val="0000FF"/>
            </a:solidFill>
            <a:round/>
            <a:headEnd/>
            <a:tailEnd/>
          </a:ln>
        </p:spPr>
        <p:txBody>
          <a:bodyPr/>
          <a:lstStyle/>
          <a:p>
            <a:pPr>
              <a:defRPr/>
            </a:pPr>
            <a:endParaRPr lang="en-US">
              <a:latin typeface="+mn-lt"/>
            </a:endParaRPr>
          </a:p>
        </p:txBody>
      </p:sp>
      <p:sp>
        <p:nvSpPr>
          <p:cNvPr id="440726" name="Line 406"/>
          <p:cNvSpPr>
            <a:spLocks noChangeShapeType="1"/>
          </p:cNvSpPr>
          <p:nvPr/>
        </p:nvSpPr>
        <p:spPr bwMode="auto">
          <a:xfrm flipV="1">
            <a:off x="4872038" y="2935288"/>
            <a:ext cx="46037" cy="68262"/>
          </a:xfrm>
          <a:prstGeom prst="line">
            <a:avLst/>
          </a:prstGeom>
          <a:noFill/>
          <a:ln w="57150">
            <a:solidFill>
              <a:srgbClr val="0000FF"/>
            </a:solidFill>
            <a:round/>
            <a:headEnd/>
            <a:tailEnd/>
          </a:ln>
        </p:spPr>
        <p:txBody>
          <a:bodyPr/>
          <a:lstStyle/>
          <a:p>
            <a:pPr>
              <a:defRPr/>
            </a:pPr>
            <a:endParaRPr lang="en-US">
              <a:latin typeface="+mn-lt"/>
            </a:endParaRPr>
          </a:p>
        </p:txBody>
      </p:sp>
      <p:sp>
        <p:nvSpPr>
          <p:cNvPr id="440727" name="Line 407"/>
          <p:cNvSpPr>
            <a:spLocks noChangeShapeType="1"/>
          </p:cNvSpPr>
          <p:nvPr/>
        </p:nvSpPr>
        <p:spPr bwMode="auto">
          <a:xfrm flipV="1">
            <a:off x="4918075" y="2873375"/>
            <a:ext cx="47625" cy="61913"/>
          </a:xfrm>
          <a:prstGeom prst="line">
            <a:avLst/>
          </a:prstGeom>
          <a:noFill/>
          <a:ln w="57150">
            <a:solidFill>
              <a:srgbClr val="0000FF"/>
            </a:solidFill>
            <a:round/>
            <a:headEnd/>
            <a:tailEnd/>
          </a:ln>
        </p:spPr>
        <p:txBody>
          <a:bodyPr/>
          <a:lstStyle/>
          <a:p>
            <a:pPr>
              <a:defRPr/>
            </a:pPr>
            <a:endParaRPr lang="en-US">
              <a:latin typeface="+mn-lt"/>
            </a:endParaRPr>
          </a:p>
        </p:txBody>
      </p:sp>
      <p:sp>
        <p:nvSpPr>
          <p:cNvPr id="440728" name="Line 408"/>
          <p:cNvSpPr>
            <a:spLocks noChangeShapeType="1"/>
          </p:cNvSpPr>
          <p:nvPr/>
        </p:nvSpPr>
        <p:spPr bwMode="auto">
          <a:xfrm flipV="1">
            <a:off x="4965700" y="2809875"/>
            <a:ext cx="46038" cy="63500"/>
          </a:xfrm>
          <a:prstGeom prst="line">
            <a:avLst/>
          </a:prstGeom>
          <a:noFill/>
          <a:ln w="57150">
            <a:solidFill>
              <a:srgbClr val="0000FF"/>
            </a:solidFill>
            <a:round/>
            <a:headEnd/>
            <a:tailEnd/>
          </a:ln>
        </p:spPr>
        <p:txBody>
          <a:bodyPr/>
          <a:lstStyle/>
          <a:p>
            <a:pPr>
              <a:defRPr/>
            </a:pPr>
            <a:endParaRPr lang="en-US">
              <a:latin typeface="+mn-lt"/>
            </a:endParaRPr>
          </a:p>
        </p:txBody>
      </p:sp>
      <p:sp>
        <p:nvSpPr>
          <p:cNvPr id="440729" name="Line 409"/>
          <p:cNvSpPr>
            <a:spLocks noChangeShapeType="1"/>
          </p:cNvSpPr>
          <p:nvPr/>
        </p:nvSpPr>
        <p:spPr bwMode="auto">
          <a:xfrm flipV="1">
            <a:off x="5011738" y="2740025"/>
            <a:ext cx="38100" cy="69850"/>
          </a:xfrm>
          <a:prstGeom prst="line">
            <a:avLst/>
          </a:prstGeom>
          <a:noFill/>
          <a:ln w="57150">
            <a:solidFill>
              <a:srgbClr val="0000FF"/>
            </a:solidFill>
            <a:round/>
            <a:headEnd/>
            <a:tailEnd/>
          </a:ln>
        </p:spPr>
        <p:txBody>
          <a:bodyPr/>
          <a:lstStyle/>
          <a:p>
            <a:pPr>
              <a:defRPr/>
            </a:pPr>
            <a:endParaRPr lang="en-US">
              <a:latin typeface="+mn-lt"/>
            </a:endParaRPr>
          </a:p>
        </p:txBody>
      </p:sp>
      <p:sp>
        <p:nvSpPr>
          <p:cNvPr id="440730" name="Line 410"/>
          <p:cNvSpPr>
            <a:spLocks noChangeShapeType="1"/>
          </p:cNvSpPr>
          <p:nvPr/>
        </p:nvSpPr>
        <p:spPr bwMode="auto">
          <a:xfrm flipV="1">
            <a:off x="5049838" y="2678113"/>
            <a:ext cx="46037" cy="61912"/>
          </a:xfrm>
          <a:prstGeom prst="line">
            <a:avLst/>
          </a:prstGeom>
          <a:noFill/>
          <a:ln w="57150">
            <a:solidFill>
              <a:srgbClr val="0000FF"/>
            </a:solidFill>
            <a:round/>
            <a:headEnd/>
            <a:tailEnd/>
          </a:ln>
        </p:spPr>
        <p:txBody>
          <a:bodyPr/>
          <a:lstStyle/>
          <a:p>
            <a:pPr>
              <a:defRPr/>
            </a:pPr>
            <a:endParaRPr lang="en-US">
              <a:latin typeface="+mn-lt"/>
            </a:endParaRPr>
          </a:p>
        </p:txBody>
      </p:sp>
      <p:sp>
        <p:nvSpPr>
          <p:cNvPr id="440731" name="Line 411"/>
          <p:cNvSpPr>
            <a:spLocks noChangeShapeType="1"/>
          </p:cNvSpPr>
          <p:nvPr/>
        </p:nvSpPr>
        <p:spPr bwMode="auto">
          <a:xfrm flipV="1">
            <a:off x="5095875" y="2616200"/>
            <a:ext cx="47625" cy="61913"/>
          </a:xfrm>
          <a:prstGeom prst="line">
            <a:avLst/>
          </a:prstGeom>
          <a:noFill/>
          <a:ln w="57150">
            <a:solidFill>
              <a:srgbClr val="0000FF"/>
            </a:solidFill>
            <a:round/>
            <a:headEnd/>
            <a:tailEnd/>
          </a:ln>
        </p:spPr>
        <p:txBody>
          <a:bodyPr/>
          <a:lstStyle/>
          <a:p>
            <a:pPr>
              <a:defRPr/>
            </a:pPr>
            <a:endParaRPr lang="en-US">
              <a:latin typeface="+mn-lt"/>
            </a:endParaRPr>
          </a:p>
        </p:txBody>
      </p:sp>
      <p:sp>
        <p:nvSpPr>
          <p:cNvPr id="440732" name="Line 412"/>
          <p:cNvSpPr>
            <a:spLocks noChangeShapeType="1"/>
          </p:cNvSpPr>
          <p:nvPr/>
        </p:nvSpPr>
        <p:spPr bwMode="auto">
          <a:xfrm flipV="1">
            <a:off x="5143500" y="2554288"/>
            <a:ext cx="38100" cy="61912"/>
          </a:xfrm>
          <a:prstGeom prst="line">
            <a:avLst/>
          </a:prstGeom>
          <a:noFill/>
          <a:ln w="57150">
            <a:solidFill>
              <a:srgbClr val="0000FF"/>
            </a:solidFill>
            <a:round/>
            <a:headEnd/>
            <a:tailEnd/>
          </a:ln>
        </p:spPr>
        <p:txBody>
          <a:bodyPr/>
          <a:lstStyle/>
          <a:p>
            <a:pPr>
              <a:defRPr/>
            </a:pPr>
            <a:endParaRPr lang="en-US">
              <a:latin typeface="+mn-lt"/>
            </a:endParaRPr>
          </a:p>
        </p:txBody>
      </p:sp>
      <p:sp>
        <p:nvSpPr>
          <p:cNvPr id="440733" name="Line 413"/>
          <p:cNvSpPr>
            <a:spLocks noChangeShapeType="1"/>
          </p:cNvSpPr>
          <p:nvPr/>
        </p:nvSpPr>
        <p:spPr bwMode="auto">
          <a:xfrm flipV="1">
            <a:off x="5181600" y="2498725"/>
            <a:ext cx="46038" cy="55563"/>
          </a:xfrm>
          <a:prstGeom prst="line">
            <a:avLst/>
          </a:prstGeom>
          <a:noFill/>
          <a:ln w="57150">
            <a:solidFill>
              <a:srgbClr val="0000FF"/>
            </a:solidFill>
            <a:round/>
            <a:headEnd/>
            <a:tailEnd/>
          </a:ln>
        </p:spPr>
        <p:txBody>
          <a:bodyPr/>
          <a:lstStyle/>
          <a:p>
            <a:pPr>
              <a:defRPr/>
            </a:pPr>
            <a:endParaRPr lang="en-US">
              <a:latin typeface="+mn-lt"/>
            </a:endParaRPr>
          </a:p>
        </p:txBody>
      </p:sp>
      <p:sp>
        <p:nvSpPr>
          <p:cNvPr id="440734" name="Line 414"/>
          <p:cNvSpPr>
            <a:spLocks noChangeShapeType="1"/>
          </p:cNvSpPr>
          <p:nvPr/>
        </p:nvSpPr>
        <p:spPr bwMode="auto">
          <a:xfrm flipV="1">
            <a:off x="5227638" y="2436813"/>
            <a:ext cx="46037" cy="61912"/>
          </a:xfrm>
          <a:prstGeom prst="line">
            <a:avLst/>
          </a:prstGeom>
          <a:noFill/>
          <a:ln w="57150">
            <a:solidFill>
              <a:srgbClr val="0000FF"/>
            </a:solidFill>
            <a:round/>
            <a:headEnd/>
            <a:tailEnd/>
          </a:ln>
        </p:spPr>
        <p:txBody>
          <a:bodyPr/>
          <a:lstStyle/>
          <a:p>
            <a:pPr>
              <a:defRPr/>
            </a:pPr>
            <a:endParaRPr lang="en-US">
              <a:latin typeface="+mn-lt"/>
            </a:endParaRPr>
          </a:p>
        </p:txBody>
      </p:sp>
      <p:sp>
        <p:nvSpPr>
          <p:cNvPr id="440735" name="Line 415"/>
          <p:cNvSpPr>
            <a:spLocks noChangeShapeType="1"/>
          </p:cNvSpPr>
          <p:nvPr/>
        </p:nvSpPr>
        <p:spPr bwMode="auto">
          <a:xfrm flipV="1">
            <a:off x="5273675" y="2381250"/>
            <a:ext cx="47625" cy="55563"/>
          </a:xfrm>
          <a:prstGeom prst="line">
            <a:avLst/>
          </a:prstGeom>
          <a:noFill/>
          <a:ln w="57150">
            <a:solidFill>
              <a:srgbClr val="0000FF"/>
            </a:solidFill>
            <a:round/>
            <a:headEnd/>
            <a:tailEnd/>
          </a:ln>
        </p:spPr>
        <p:txBody>
          <a:bodyPr/>
          <a:lstStyle/>
          <a:p>
            <a:pPr>
              <a:defRPr/>
            </a:pPr>
            <a:endParaRPr lang="en-US">
              <a:latin typeface="+mn-lt"/>
            </a:endParaRPr>
          </a:p>
        </p:txBody>
      </p:sp>
      <p:sp>
        <p:nvSpPr>
          <p:cNvPr id="440736" name="Line 416"/>
          <p:cNvSpPr>
            <a:spLocks noChangeShapeType="1"/>
          </p:cNvSpPr>
          <p:nvPr/>
        </p:nvSpPr>
        <p:spPr bwMode="auto">
          <a:xfrm flipV="1">
            <a:off x="5321300" y="2319338"/>
            <a:ext cx="38100" cy="61912"/>
          </a:xfrm>
          <a:prstGeom prst="line">
            <a:avLst/>
          </a:prstGeom>
          <a:noFill/>
          <a:ln w="57150">
            <a:solidFill>
              <a:srgbClr val="0000FF"/>
            </a:solidFill>
            <a:round/>
            <a:headEnd/>
            <a:tailEnd/>
          </a:ln>
        </p:spPr>
        <p:txBody>
          <a:bodyPr/>
          <a:lstStyle/>
          <a:p>
            <a:pPr>
              <a:defRPr/>
            </a:pPr>
            <a:endParaRPr lang="en-US">
              <a:latin typeface="+mn-lt"/>
            </a:endParaRPr>
          </a:p>
        </p:txBody>
      </p:sp>
      <p:sp>
        <p:nvSpPr>
          <p:cNvPr id="440737" name="Line 417"/>
          <p:cNvSpPr>
            <a:spLocks noChangeShapeType="1"/>
          </p:cNvSpPr>
          <p:nvPr/>
        </p:nvSpPr>
        <p:spPr bwMode="auto">
          <a:xfrm flipV="1">
            <a:off x="5359400" y="2263775"/>
            <a:ext cx="46038" cy="55563"/>
          </a:xfrm>
          <a:prstGeom prst="line">
            <a:avLst/>
          </a:prstGeom>
          <a:noFill/>
          <a:ln w="57150">
            <a:solidFill>
              <a:srgbClr val="0000FF"/>
            </a:solidFill>
            <a:round/>
            <a:headEnd/>
            <a:tailEnd/>
          </a:ln>
        </p:spPr>
        <p:txBody>
          <a:bodyPr/>
          <a:lstStyle/>
          <a:p>
            <a:pPr>
              <a:defRPr/>
            </a:pPr>
            <a:endParaRPr lang="en-US">
              <a:latin typeface="+mn-lt"/>
            </a:endParaRPr>
          </a:p>
        </p:txBody>
      </p:sp>
      <p:sp>
        <p:nvSpPr>
          <p:cNvPr id="440738" name="Line 418"/>
          <p:cNvSpPr>
            <a:spLocks noChangeShapeType="1"/>
          </p:cNvSpPr>
          <p:nvPr/>
        </p:nvSpPr>
        <p:spPr bwMode="auto">
          <a:xfrm flipV="1">
            <a:off x="5405438" y="2208213"/>
            <a:ext cx="46037" cy="55562"/>
          </a:xfrm>
          <a:prstGeom prst="line">
            <a:avLst/>
          </a:prstGeom>
          <a:noFill/>
          <a:ln w="57150">
            <a:solidFill>
              <a:srgbClr val="0000FF"/>
            </a:solidFill>
            <a:round/>
            <a:headEnd/>
            <a:tailEnd/>
          </a:ln>
        </p:spPr>
        <p:txBody>
          <a:bodyPr/>
          <a:lstStyle/>
          <a:p>
            <a:pPr>
              <a:defRPr/>
            </a:pPr>
            <a:endParaRPr lang="en-US">
              <a:latin typeface="+mn-lt"/>
            </a:endParaRPr>
          </a:p>
        </p:txBody>
      </p:sp>
      <p:sp>
        <p:nvSpPr>
          <p:cNvPr id="440739" name="Line 419"/>
          <p:cNvSpPr>
            <a:spLocks noChangeShapeType="1"/>
          </p:cNvSpPr>
          <p:nvPr/>
        </p:nvSpPr>
        <p:spPr bwMode="auto">
          <a:xfrm flipV="1">
            <a:off x="5451475" y="2152650"/>
            <a:ext cx="47625" cy="55563"/>
          </a:xfrm>
          <a:prstGeom prst="line">
            <a:avLst/>
          </a:prstGeom>
          <a:noFill/>
          <a:ln w="57150">
            <a:solidFill>
              <a:srgbClr val="0000FF"/>
            </a:solidFill>
            <a:round/>
            <a:headEnd/>
            <a:tailEnd/>
          </a:ln>
        </p:spPr>
        <p:txBody>
          <a:bodyPr/>
          <a:lstStyle/>
          <a:p>
            <a:pPr>
              <a:defRPr/>
            </a:pPr>
            <a:endParaRPr lang="en-US">
              <a:latin typeface="+mn-lt"/>
            </a:endParaRPr>
          </a:p>
        </p:txBody>
      </p:sp>
      <p:sp>
        <p:nvSpPr>
          <p:cNvPr id="440740" name="Line 420"/>
          <p:cNvSpPr>
            <a:spLocks noChangeShapeType="1"/>
          </p:cNvSpPr>
          <p:nvPr/>
        </p:nvSpPr>
        <p:spPr bwMode="auto">
          <a:xfrm flipV="1">
            <a:off x="5499100" y="2105025"/>
            <a:ext cx="38100" cy="47625"/>
          </a:xfrm>
          <a:prstGeom prst="line">
            <a:avLst/>
          </a:prstGeom>
          <a:noFill/>
          <a:ln w="57150">
            <a:solidFill>
              <a:srgbClr val="0000FF"/>
            </a:solidFill>
            <a:round/>
            <a:headEnd/>
            <a:tailEnd/>
          </a:ln>
        </p:spPr>
        <p:txBody>
          <a:bodyPr/>
          <a:lstStyle/>
          <a:p>
            <a:pPr>
              <a:defRPr/>
            </a:pPr>
            <a:endParaRPr lang="en-US">
              <a:latin typeface="+mn-lt"/>
            </a:endParaRPr>
          </a:p>
        </p:txBody>
      </p:sp>
      <p:sp>
        <p:nvSpPr>
          <p:cNvPr id="440741" name="Line 421"/>
          <p:cNvSpPr>
            <a:spLocks noChangeShapeType="1"/>
          </p:cNvSpPr>
          <p:nvPr/>
        </p:nvSpPr>
        <p:spPr bwMode="auto">
          <a:xfrm flipV="1">
            <a:off x="5537200" y="2049463"/>
            <a:ext cx="46038" cy="55562"/>
          </a:xfrm>
          <a:prstGeom prst="line">
            <a:avLst/>
          </a:prstGeom>
          <a:noFill/>
          <a:ln w="57150">
            <a:solidFill>
              <a:srgbClr val="0000FF"/>
            </a:solidFill>
            <a:round/>
            <a:headEnd/>
            <a:tailEnd/>
          </a:ln>
        </p:spPr>
        <p:txBody>
          <a:bodyPr/>
          <a:lstStyle/>
          <a:p>
            <a:pPr>
              <a:defRPr/>
            </a:pPr>
            <a:endParaRPr lang="en-US">
              <a:latin typeface="+mn-lt"/>
            </a:endParaRPr>
          </a:p>
        </p:txBody>
      </p:sp>
      <p:sp>
        <p:nvSpPr>
          <p:cNvPr id="440742" name="Line 422"/>
          <p:cNvSpPr>
            <a:spLocks noChangeShapeType="1"/>
          </p:cNvSpPr>
          <p:nvPr/>
        </p:nvSpPr>
        <p:spPr bwMode="auto">
          <a:xfrm flipV="1">
            <a:off x="5583238" y="2000250"/>
            <a:ext cx="47625" cy="49213"/>
          </a:xfrm>
          <a:prstGeom prst="line">
            <a:avLst/>
          </a:prstGeom>
          <a:noFill/>
          <a:ln w="57150">
            <a:solidFill>
              <a:srgbClr val="0000FF"/>
            </a:solidFill>
            <a:round/>
            <a:headEnd/>
            <a:tailEnd/>
          </a:ln>
        </p:spPr>
        <p:txBody>
          <a:bodyPr/>
          <a:lstStyle/>
          <a:p>
            <a:pPr>
              <a:defRPr/>
            </a:pPr>
            <a:endParaRPr lang="en-US">
              <a:latin typeface="+mn-lt"/>
            </a:endParaRPr>
          </a:p>
        </p:txBody>
      </p:sp>
      <p:sp>
        <p:nvSpPr>
          <p:cNvPr id="440743" name="Line 423"/>
          <p:cNvSpPr>
            <a:spLocks noChangeShapeType="1"/>
          </p:cNvSpPr>
          <p:nvPr/>
        </p:nvSpPr>
        <p:spPr bwMode="auto">
          <a:xfrm flipV="1">
            <a:off x="5630863" y="1952625"/>
            <a:ext cx="38100" cy="47625"/>
          </a:xfrm>
          <a:prstGeom prst="line">
            <a:avLst/>
          </a:prstGeom>
          <a:noFill/>
          <a:ln w="57150">
            <a:solidFill>
              <a:srgbClr val="0000FF"/>
            </a:solidFill>
            <a:round/>
            <a:headEnd/>
            <a:tailEnd/>
          </a:ln>
        </p:spPr>
        <p:txBody>
          <a:bodyPr/>
          <a:lstStyle/>
          <a:p>
            <a:pPr>
              <a:defRPr/>
            </a:pPr>
            <a:endParaRPr lang="en-US">
              <a:latin typeface="+mn-lt"/>
            </a:endParaRPr>
          </a:p>
        </p:txBody>
      </p:sp>
      <p:sp>
        <p:nvSpPr>
          <p:cNvPr id="440744" name="Line 424"/>
          <p:cNvSpPr>
            <a:spLocks noChangeShapeType="1"/>
          </p:cNvSpPr>
          <p:nvPr/>
        </p:nvSpPr>
        <p:spPr bwMode="auto">
          <a:xfrm flipV="1">
            <a:off x="5668963" y="1903413"/>
            <a:ext cx="46037" cy="49212"/>
          </a:xfrm>
          <a:prstGeom prst="line">
            <a:avLst/>
          </a:prstGeom>
          <a:noFill/>
          <a:ln w="57150">
            <a:solidFill>
              <a:srgbClr val="0000FF"/>
            </a:solidFill>
            <a:round/>
            <a:headEnd/>
            <a:tailEnd/>
          </a:ln>
        </p:spPr>
        <p:txBody>
          <a:bodyPr/>
          <a:lstStyle/>
          <a:p>
            <a:pPr>
              <a:defRPr/>
            </a:pPr>
            <a:endParaRPr lang="en-US">
              <a:latin typeface="+mn-lt"/>
            </a:endParaRPr>
          </a:p>
        </p:txBody>
      </p:sp>
      <p:sp>
        <p:nvSpPr>
          <p:cNvPr id="440745" name="Line 425"/>
          <p:cNvSpPr>
            <a:spLocks noChangeShapeType="1"/>
          </p:cNvSpPr>
          <p:nvPr/>
        </p:nvSpPr>
        <p:spPr bwMode="auto">
          <a:xfrm flipV="1">
            <a:off x="5715000" y="1862138"/>
            <a:ext cx="46038" cy="41275"/>
          </a:xfrm>
          <a:prstGeom prst="line">
            <a:avLst/>
          </a:prstGeom>
          <a:noFill/>
          <a:ln w="57150">
            <a:solidFill>
              <a:srgbClr val="0000FF"/>
            </a:solidFill>
            <a:round/>
            <a:headEnd/>
            <a:tailEnd/>
          </a:ln>
        </p:spPr>
        <p:txBody>
          <a:bodyPr/>
          <a:lstStyle/>
          <a:p>
            <a:pPr>
              <a:defRPr/>
            </a:pPr>
            <a:endParaRPr lang="en-US">
              <a:latin typeface="+mn-lt"/>
            </a:endParaRPr>
          </a:p>
        </p:txBody>
      </p:sp>
      <p:sp>
        <p:nvSpPr>
          <p:cNvPr id="440746" name="Line 426"/>
          <p:cNvSpPr>
            <a:spLocks noChangeShapeType="1"/>
          </p:cNvSpPr>
          <p:nvPr/>
        </p:nvSpPr>
        <p:spPr bwMode="auto">
          <a:xfrm flipV="1">
            <a:off x="5761038" y="1820863"/>
            <a:ext cx="47625" cy="41275"/>
          </a:xfrm>
          <a:prstGeom prst="line">
            <a:avLst/>
          </a:prstGeom>
          <a:noFill/>
          <a:ln w="57150">
            <a:solidFill>
              <a:srgbClr val="0000FF"/>
            </a:solidFill>
            <a:round/>
            <a:headEnd/>
            <a:tailEnd/>
          </a:ln>
        </p:spPr>
        <p:txBody>
          <a:bodyPr/>
          <a:lstStyle/>
          <a:p>
            <a:pPr>
              <a:defRPr/>
            </a:pPr>
            <a:endParaRPr lang="en-US">
              <a:latin typeface="+mn-lt"/>
            </a:endParaRPr>
          </a:p>
        </p:txBody>
      </p:sp>
      <p:sp>
        <p:nvSpPr>
          <p:cNvPr id="440747" name="Line 427"/>
          <p:cNvSpPr>
            <a:spLocks noChangeShapeType="1"/>
          </p:cNvSpPr>
          <p:nvPr/>
        </p:nvSpPr>
        <p:spPr bwMode="auto">
          <a:xfrm flipV="1">
            <a:off x="5808663" y="1779588"/>
            <a:ext cx="38100" cy="41275"/>
          </a:xfrm>
          <a:prstGeom prst="line">
            <a:avLst/>
          </a:prstGeom>
          <a:noFill/>
          <a:ln w="57150">
            <a:solidFill>
              <a:srgbClr val="0000FF"/>
            </a:solidFill>
            <a:round/>
            <a:headEnd/>
            <a:tailEnd/>
          </a:ln>
        </p:spPr>
        <p:txBody>
          <a:bodyPr/>
          <a:lstStyle/>
          <a:p>
            <a:pPr>
              <a:defRPr/>
            </a:pPr>
            <a:endParaRPr lang="en-US">
              <a:latin typeface="+mn-lt"/>
            </a:endParaRPr>
          </a:p>
        </p:txBody>
      </p:sp>
      <p:sp>
        <p:nvSpPr>
          <p:cNvPr id="440748" name="Line 428"/>
          <p:cNvSpPr>
            <a:spLocks noChangeShapeType="1"/>
          </p:cNvSpPr>
          <p:nvPr/>
        </p:nvSpPr>
        <p:spPr bwMode="auto">
          <a:xfrm flipV="1">
            <a:off x="5846763" y="1738313"/>
            <a:ext cx="46037" cy="41275"/>
          </a:xfrm>
          <a:prstGeom prst="line">
            <a:avLst/>
          </a:prstGeom>
          <a:noFill/>
          <a:ln w="57150">
            <a:solidFill>
              <a:srgbClr val="0000FF"/>
            </a:solidFill>
            <a:round/>
            <a:headEnd/>
            <a:tailEnd/>
          </a:ln>
        </p:spPr>
        <p:txBody>
          <a:bodyPr/>
          <a:lstStyle/>
          <a:p>
            <a:pPr>
              <a:defRPr/>
            </a:pPr>
            <a:endParaRPr lang="en-US">
              <a:latin typeface="+mn-lt"/>
            </a:endParaRPr>
          </a:p>
        </p:txBody>
      </p:sp>
      <p:sp>
        <p:nvSpPr>
          <p:cNvPr id="440749" name="Line 429"/>
          <p:cNvSpPr>
            <a:spLocks noChangeShapeType="1"/>
          </p:cNvSpPr>
          <p:nvPr/>
        </p:nvSpPr>
        <p:spPr bwMode="auto">
          <a:xfrm flipV="1">
            <a:off x="5892800" y="1697038"/>
            <a:ext cx="46038" cy="41275"/>
          </a:xfrm>
          <a:prstGeom prst="line">
            <a:avLst/>
          </a:prstGeom>
          <a:noFill/>
          <a:ln w="57150">
            <a:solidFill>
              <a:srgbClr val="0000FF"/>
            </a:solidFill>
            <a:round/>
            <a:headEnd/>
            <a:tailEnd/>
          </a:ln>
        </p:spPr>
        <p:txBody>
          <a:bodyPr/>
          <a:lstStyle/>
          <a:p>
            <a:pPr>
              <a:defRPr/>
            </a:pPr>
            <a:endParaRPr lang="en-US">
              <a:latin typeface="+mn-lt"/>
            </a:endParaRPr>
          </a:p>
        </p:txBody>
      </p:sp>
      <p:sp>
        <p:nvSpPr>
          <p:cNvPr id="440750" name="Line 430"/>
          <p:cNvSpPr>
            <a:spLocks noChangeShapeType="1"/>
          </p:cNvSpPr>
          <p:nvPr/>
        </p:nvSpPr>
        <p:spPr bwMode="auto">
          <a:xfrm flipV="1">
            <a:off x="5938838" y="1662113"/>
            <a:ext cx="41275" cy="34925"/>
          </a:xfrm>
          <a:prstGeom prst="line">
            <a:avLst/>
          </a:prstGeom>
          <a:noFill/>
          <a:ln w="57150">
            <a:solidFill>
              <a:srgbClr val="0000FF"/>
            </a:solidFill>
            <a:round/>
            <a:headEnd/>
            <a:tailEnd/>
          </a:ln>
        </p:spPr>
        <p:txBody>
          <a:bodyPr/>
          <a:lstStyle/>
          <a:p>
            <a:pPr>
              <a:defRPr/>
            </a:pPr>
            <a:endParaRPr lang="en-US">
              <a:latin typeface="+mn-lt"/>
            </a:endParaRPr>
          </a:p>
        </p:txBody>
      </p:sp>
      <p:sp>
        <p:nvSpPr>
          <p:cNvPr id="440751" name="Line 431"/>
          <p:cNvSpPr>
            <a:spLocks noChangeShapeType="1"/>
          </p:cNvSpPr>
          <p:nvPr/>
        </p:nvSpPr>
        <p:spPr bwMode="auto">
          <a:xfrm flipV="1">
            <a:off x="5980113" y="1627188"/>
            <a:ext cx="46037" cy="34925"/>
          </a:xfrm>
          <a:prstGeom prst="line">
            <a:avLst/>
          </a:prstGeom>
          <a:noFill/>
          <a:ln w="57150">
            <a:solidFill>
              <a:srgbClr val="0000FF"/>
            </a:solidFill>
            <a:round/>
            <a:headEnd/>
            <a:tailEnd/>
          </a:ln>
        </p:spPr>
        <p:txBody>
          <a:bodyPr/>
          <a:lstStyle/>
          <a:p>
            <a:pPr>
              <a:defRPr/>
            </a:pPr>
            <a:endParaRPr lang="en-US">
              <a:latin typeface="+mn-lt"/>
            </a:endParaRPr>
          </a:p>
        </p:txBody>
      </p:sp>
      <p:sp>
        <p:nvSpPr>
          <p:cNvPr id="440752" name="Line 432"/>
          <p:cNvSpPr>
            <a:spLocks noChangeShapeType="1"/>
          </p:cNvSpPr>
          <p:nvPr/>
        </p:nvSpPr>
        <p:spPr bwMode="auto">
          <a:xfrm flipV="1">
            <a:off x="6026150" y="1592263"/>
            <a:ext cx="46038" cy="34925"/>
          </a:xfrm>
          <a:prstGeom prst="line">
            <a:avLst/>
          </a:prstGeom>
          <a:noFill/>
          <a:ln w="57150">
            <a:solidFill>
              <a:srgbClr val="0000FF"/>
            </a:solidFill>
            <a:round/>
            <a:headEnd/>
            <a:tailEnd/>
          </a:ln>
        </p:spPr>
        <p:txBody>
          <a:bodyPr/>
          <a:lstStyle/>
          <a:p>
            <a:pPr>
              <a:defRPr/>
            </a:pPr>
            <a:endParaRPr lang="en-US">
              <a:latin typeface="+mn-lt"/>
            </a:endParaRPr>
          </a:p>
        </p:txBody>
      </p:sp>
      <p:sp>
        <p:nvSpPr>
          <p:cNvPr id="440753" name="Line 433"/>
          <p:cNvSpPr>
            <a:spLocks noChangeShapeType="1"/>
          </p:cNvSpPr>
          <p:nvPr/>
        </p:nvSpPr>
        <p:spPr bwMode="auto">
          <a:xfrm flipV="1">
            <a:off x="6072188" y="1558925"/>
            <a:ext cx="46037" cy="33338"/>
          </a:xfrm>
          <a:prstGeom prst="line">
            <a:avLst/>
          </a:prstGeom>
          <a:noFill/>
          <a:ln w="57150">
            <a:solidFill>
              <a:srgbClr val="0000FF"/>
            </a:solidFill>
            <a:round/>
            <a:headEnd/>
            <a:tailEnd/>
          </a:ln>
        </p:spPr>
        <p:txBody>
          <a:bodyPr/>
          <a:lstStyle/>
          <a:p>
            <a:pPr>
              <a:defRPr/>
            </a:pPr>
            <a:endParaRPr lang="en-US">
              <a:latin typeface="+mn-lt"/>
            </a:endParaRPr>
          </a:p>
        </p:txBody>
      </p:sp>
      <p:sp>
        <p:nvSpPr>
          <p:cNvPr id="440754" name="Line 434"/>
          <p:cNvSpPr>
            <a:spLocks noChangeShapeType="1"/>
          </p:cNvSpPr>
          <p:nvPr/>
        </p:nvSpPr>
        <p:spPr bwMode="auto">
          <a:xfrm flipV="1">
            <a:off x="6118225" y="1530350"/>
            <a:ext cx="39688" cy="28575"/>
          </a:xfrm>
          <a:prstGeom prst="line">
            <a:avLst/>
          </a:prstGeom>
          <a:noFill/>
          <a:ln w="57150">
            <a:solidFill>
              <a:srgbClr val="0000FF"/>
            </a:solidFill>
            <a:round/>
            <a:headEnd/>
            <a:tailEnd/>
          </a:ln>
        </p:spPr>
        <p:txBody>
          <a:bodyPr/>
          <a:lstStyle/>
          <a:p>
            <a:pPr>
              <a:defRPr/>
            </a:pPr>
            <a:endParaRPr lang="en-US">
              <a:latin typeface="+mn-lt"/>
            </a:endParaRPr>
          </a:p>
        </p:txBody>
      </p:sp>
      <p:sp>
        <p:nvSpPr>
          <p:cNvPr id="440755" name="Line 435"/>
          <p:cNvSpPr>
            <a:spLocks noChangeShapeType="1"/>
          </p:cNvSpPr>
          <p:nvPr/>
        </p:nvSpPr>
        <p:spPr bwMode="auto">
          <a:xfrm flipV="1">
            <a:off x="6157913" y="1497013"/>
            <a:ext cx="46037" cy="33337"/>
          </a:xfrm>
          <a:prstGeom prst="line">
            <a:avLst/>
          </a:prstGeom>
          <a:noFill/>
          <a:ln w="57150">
            <a:solidFill>
              <a:srgbClr val="0000FF"/>
            </a:solidFill>
            <a:round/>
            <a:headEnd/>
            <a:tailEnd/>
          </a:ln>
        </p:spPr>
        <p:txBody>
          <a:bodyPr/>
          <a:lstStyle/>
          <a:p>
            <a:pPr>
              <a:defRPr/>
            </a:pPr>
            <a:endParaRPr lang="en-US">
              <a:latin typeface="+mn-lt"/>
            </a:endParaRPr>
          </a:p>
        </p:txBody>
      </p:sp>
      <p:sp>
        <p:nvSpPr>
          <p:cNvPr id="440756" name="Line 436"/>
          <p:cNvSpPr>
            <a:spLocks noChangeShapeType="1"/>
          </p:cNvSpPr>
          <p:nvPr/>
        </p:nvSpPr>
        <p:spPr bwMode="auto">
          <a:xfrm flipV="1">
            <a:off x="6203950" y="1468438"/>
            <a:ext cx="46038" cy="28575"/>
          </a:xfrm>
          <a:prstGeom prst="line">
            <a:avLst/>
          </a:prstGeom>
          <a:noFill/>
          <a:ln w="57150">
            <a:solidFill>
              <a:srgbClr val="0000FF"/>
            </a:solidFill>
            <a:round/>
            <a:headEnd/>
            <a:tailEnd/>
          </a:ln>
        </p:spPr>
        <p:txBody>
          <a:bodyPr/>
          <a:lstStyle/>
          <a:p>
            <a:pPr>
              <a:defRPr/>
            </a:pPr>
            <a:endParaRPr lang="en-US">
              <a:latin typeface="+mn-lt"/>
            </a:endParaRPr>
          </a:p>
        </p:txBody>
      </p:sp>
      <p:sp>
        <p:nvSpPr>
          <p:cNvPr id="440757" name="Line 437"/>
          <p:cNvSpPr>
            <a:spLocks noChangeShapeType="1"/>
          </p:cNvSpPr>
          <p:nvPr/>
        </p:nvSpPr>
        <p:spPr bwMode="auto">
          <a:xfrm flipV="1">
            <a:off x="6249988" y="1441450"/>
            <a:ext cx="38100" cy="26988"/>
          </a:xfrm>
          <a:prstGeom prst="line">
            <a:avLst/>
          </a:prstGeom>
          <a:noFill/>
          <a:ln w="57150">
            <a:solidFill>
              <a:srgbClr val="0000FF"/>
            </a:solidFill>
            <a:round/>
            <a:headEnd/>
            <a:tailEnd/>
          </a:ln>
        </p:spPr>
        <p:txBody>
          <a:bodyPr/>
          <a:lstStyle/>
          <a:p>
            <a:pPr>
              <a:defRPr/>
            </a:pPr>
            <a:endParaRPr lang="en-US">
              <a:latin typeface="+mn-lt"/>
            </a:endParaRPr>
          </a:p>
        </p:txBody>
      </p:sp>
      <p:sp>
        <p:nvSpPr>
          <p:cNvPr id="440758" name="Line 438"/>
          <p:cNvSpPr>
            <a:spLocks noChangeShapeType="1"/>
          </p:cNvSpPr>
          <p:nvPr/>
        </p:nvSpPr>
        <p:spPr bwMode="auto">
          <a:xfrm flipV="1">
            <a:off x="6288088" y="1420813"/>
            <a:ext cx="47625" cy="20637"/>
          </a:xfrm>
          <a:prstGeom prst="line">
            <a:avLst/>
          </a:prstGeom>
          <a:noFill/>
          <a:ln w="57150">
            <a:solidFill>
              <a:srgbClr val="0000FF"/>
            </a:solidFill>
            <a:round/>
            <a:headEnd/>
            <a:tailEnd/>
          </a:ln>
        </p:spPr>
        <p:txBody>
          <a:bodyPr/>
          <a:lstStyle/>
          <a:p>
            <a:pPr>
              <a:defRPr/>
            </a:pPr>
            <a:endParaRPr lang="en-US">
              <a:latin typeface="+mn-lt"/>
            </a:endParaRPr>
          </a:p>
        </p:txBody>
      </p:sp>
      <p:sp>
        <p:nvSpPr>
          <p:cNvPr id="440759" name="Line 439"/>
          <p:cNvSpPr>
            <a:spLocks noChangeShapeType="1"/>
          </p:cNvSpPr>
          <p:nvPr/>
        </p:nvSpPr>
        <p:spPr bwMode="auto">
          <a:xfrm flipV="1">
            <a:off x="6335713" y="1392238"/>
            <a:ext cx="46037" cy="28575"/>
          </a:xfrm>
          <a:prstGeom prst="line">
            <a:avLst/>
          </a:prstGeom>
          <a:noFill/>
          <a:ln w="57150">
            <a:solidFill>
              <a:srgbClr val="0000FF"/>
            </a:solidFill>
            <a:round/>
            <a:headEnd/>
            <a:tailEnd/>
          </a:ln>
        </p:spPr>
        <p:txBody>
          <a:bodyPr/>
          <a:lstStyle/>
          <a:p>
            <a:pPr>
              <a:defRPr/>
            </a:pPr>
            <a:endParaRPr lang="en-US">
              <a:latin typeface="+mn-lt"/>
            </a:endParaRPr>
          </a:p>
        </p:txBody>
      </p:sp>
      <p:sp>
        <p:nvSpPr>
          <p:cNvPr id="440760" name="Line 440"/>
          <p:cNvSpPr>
            <a:spLocks noChangeShapeType="1"/>
          </p:cNvSpPr>
          <p:nvPr/>
        </p:nvSpPr>
        <p:spPr bwMode="auto">
          <a:xfrm flipV="1">
            <a:off x="6381750" y="1371600"/>
            <a:ext cx="46038" cy="20638"/>
          </a:xfrm>
          <a:prstGeom prst="line">
            <a:avLst/>
          </a:prstGeom>
          <a:noFill/>
          <a:ln w="57150">
            <a:solidFill>
              <a:srgbClr val="0000FF"/>
            </a:solidFill>
            <a:round/>
            <a:headEnd/>
            <a:tailEnd/>
          </a:ln>
        </p:spPr>
        <p:txBody>
          <a:bodyPr/>
          <a:lstStyle/>
          <a:p>
            <a:pPr>
              <a:defRPr/>
            </a:pPr>
            <a:endParaRPr lang="en-US">
              <a:latin typeface="+mn-lt"/>
            </a:endParaRPr>
          </a:p>
        </p:txBody>
      </p:sp>
      <p:sp>
        <p:nvSpPr>
          <p:cNvPr id="440761" name="Line 441"/>
          <p:cNvSpPr>
            <a:spLocks noChangeShapeType="1"/>
          </p:cNvSpPr>
          <p:nvPr/>
        </p:nvSpPr>
        <p:spPr bwMode="auto">
          <a:xfrm flipV="1">
            <a:off x="6427788" y="1350963"/>
            <a:ext cx="39687" cy="20637"/>
          </a:xfrm>
          <a:prstGeom prst="line">
            <a:avLst/>
          </a:prstGeom>
          <a:noFill/>
          <a:ln w="57150">
            <a:solidFill>
              <a:srgbClr val="0000FF"/>
            </a:solidFill>
            <a:round/>
            <a:headEnd/>
            <a:tailEnd/>
          </a:ln>
        </p:spPr>
        <p:txBody>
          <a:bodyPr/>
          <a:lstStyle/>
          <a:p>
            <a:pPr>
              <a:defRPr/>
            </a:pPr>
            <a:endParaRPr lang="en-US">
              <a:latin typeface="+mn-lt"/>
            </a:endParaRPr>
          </a:p>
        </p:txBody>
      </p:sp>
      <p:sp>
        <p:nvSpPr>
          <p:cNvPr id="440762" name="Line 442"/>
          <p:cNvSpPr>
            <a:spLocks noChangeShapeType="1"/>
          </p:cNvSpPr>
          <p:nvPr/>
        </p:nvSpPr>
        <p:spPr bwMode="auto">
          <a:xfrm flipV="1">
            <a:off x="6467475" y="1330325"/>
            <a:ext cx="46038" cy="20638"/>
          </a:xfrm>
          <a:prstGeom prst="line">
            <a:avLst/>
          </a:prstGeom>
          <a:noFill/>
          <a:ln w="57150">
            <a:solidFill>
              <a:srgbClr val="0000FF"/>
            </a:solidFill>
            <a:round/>
            <a:headEnd/>
            <a:tailEnd/>
          </a:ln>
        </p:spPr>
        <p:txBody>
          <a:bodyPr/>
          <a:lstStyle/>
          <a:p>
            <a:pPr>
              <a:defRPr/>
            </a:pPr>
            <a:endParaRPr lang="en-US">
              <a:latin typeface="+mn-lt"/>
            </a:endParaRPr>
          </a:p>
        </p:txBody>
      </p:sp>
      <p:sp>
        <p:nvSpPr>
          <p:cNvPr id="440763" name="Line 443"/>
          <p:cNvSpPr>
            <a:spLocks noChangeShapeType="1"/>
          </p:cNvSpPr>
          <p:nvPr/>
        </p:nvSpPr>
        <p:spPr bwMode="auto">
          <a:xfrm flipV="1">
            <a:off x="6513513" y="1309688"/>
            <a:ext cx="46037" cy="20637"/>
          </a:xfrm>
          <a:prstGeom prst="line">
            <a:avLst/>
          </a:prstGeom>
          <a:noFill/>
          <a:ln w="57150">
            <a:solidFill>
              <a:srgbClr val="0000FF"/>
            </a:solidFill>
            <a:round/>
            <a:headEnd/>
            <a:tailEnd/>
          </a:ln>
        </p:spPr>
        <p:txBody>
          <a:bodyPr/>
          <a:lstStyle/>
          <a:p>
            <a:pPr>
              <a:defRPr/>
            </a:pPr>
            <a:endParaRPr lang="en-US">
              <a:latin typeface="+mn-lt"/>
            </a:endParaRPr>
          </a:p>
        </p:txBody>
      </p:sp>
      <p:sp>
        <p:nvSpPr>
          <p:cNvPr id="440764" name="Line 444"/>
          <p:cNvSpPr>
            <a:spLocks noChangeShapeType="1"/>
          </p:cNvSpPr>
          <p:nvPr/>
        </p:nvSpPr>
        <p:spPr bwMode="auto">
          <a:xfrm flipV="1">
            <a:off x="6559550" y="1295400"/>
            <a:ext cx="46038" cy="14288"/>
          </a:xfrm>
          <a:prstGeom prst="line">
            <a:avLst/>
          </a:prstGeom>
          <a:noFill/>
          <a:ln w="57150">
            <a:solidFill>
              <a:srgbClr val="0000FF"/>
            </a:solidFill>
            <a:round/>
            <a:headEnd/>
            <a:tailEnd/>
          </a:ln>
        </p:spPr>
        <p:txBody>
          <a:bodyPr/>
          <a:lstStyle/>
          <a:p>
            <a:pPr>
              <a:defRPr/>
            </a:pPr>
            <a:endParaRPr lang="en-US">
              <a:latin typeface="+mn-lt"/>
            </a:endParaRPr>
          </a:p>
        </p:txBody>
      </p:sp>
      <p:sp>
        <p:nvSpPr>
          <p:cNvPr id="440765" name="Line 445"/>
          <p:cNvSpPr>
            <a:spLocks noChangeShapeType="1"/>
          </p:cNvSpPr>
          <p:nvPr/>
        </p:nvSpPr>
        <p:spPr bwMode="auto">
          <a:xfrm flipV="1">
            <a:off x="6605588" y="1274763"/>
            <a:ext cx="39687" cy="20637"/>
          </a:xfrm>
          <a:prstGeom prst="line">
            <a:avLst/>
          </a:prstGeom>
          <a:noFill/>
          <a:ln w="57150">
            <a:solidFill>
              <a:srgbClr val="0000FF"/>
            </a:solidFill>
            <a:round/>
            <a:headEnd/>
            <a:tailEnd/>
          </a:ln>
        </p:spPr>
        <p:txBody>
          <a:bodyPr/>
          <a:lstStyle/>
          <a:p>
            <a:pPr>
              <a:defRPr/>
            </a:pPr>
            <a:endParaRPr lang="en-US">
              <a:latin typeface="+mn-lt"/>
            </a:endParaRPr>
          </a:p>
        </p:txBody>
      </p:sp>
      <p:grpSp>
        <p:nvGrpSpPr>
          <p:cNvPr id="281940" name="Group 679"/>
          <p:cNvGrpSpPr>
            <a:grpSpLocks/>
          </p:cNvGrpSpPr>
          <p:nvPr/>
        </p:nvGrpSpPr>
        <p:grpSpPr bwMode="auto">
          <a:xfrm>
            <a:off x="6427788" y="1225550"/>
            <a:ext cx="263525" cy="49213"/>
            <a:chOff x="4049" y="772"/>
            <a:chExt cx="166" cy="31"/>
          </a:xfrm>
        </p:grpSpPr>
        <p:sp>
          <p:nvSpPr>
            <p:cNvPr id="440609" name="Line 289"/>
            <p:cNvSpPr>
              <a:spLocks noChangeShapeType="1"/>
            </p:cNvSpPr>
            <p:nvPr/>
          </p:nvSpPr>
          <p:spPr bwMode="auto">
            <a:xfrm flipV="1">
              <a:off x="4049" y="772"/>
              <a:ext cx="25" cy="31"/>
            </a:xfrm>
            <a:prstGeom prst="line">
              <a:avLst/>
            </a:prstGeom>
            <a:noFill/>
            <a:ln w="57150">
              <a:solidFill>
                <a:srgbClr val="0000FF"/>
              </a:solidFill>
              <a:round/>
              <a:headEnd/>
              <a:tailEnd/>
            </a:ln>
          </p:spPr>
          <p:txBody>
            <a:bodyPr/>
            <a:lstStyle/>
            <a:p>
              <a:pPr>
                <a:defRPr/>
              </a:pPr>
              <a:endParaRPr lang="en-US">
                <a:latin typeface="+mn-lt"/>
              </a:endParaRPr>
            </a:p>
          </p:txBody>
        </p:sp>
        <p:sp>
          <p:nvSpPr>
            <p:cNvPr id="440766" name="Line 446"/>
            <p:cNvSpPr>
              <a:spLocks noChangeShapeType="1"/>
            </p:cNvSpPr>
            <p:nvPr/>
          </p:nvSpPr>
          <p:spPr bwMode="auto">
            <a:xfrm flipV="1">
              <a:off x="4186" y="795"/>
              <a:ext cx="29" cy="8"/>
            </a:xfrm>
            <a:prstGeom prst="line">
              <a:avLst/>
            </a:prstGeom>
            <a:noFill/>
            <a:ln w="57150">
              <a:solidFill>
                <a:srgbClr val="0000FF"/>
              </a:solidFill>
              <a:round/>
              <a:headEnd/>
              <a:tailEnd/>
            </a:ln>
          </p:spPr>
          <p:txBody>
            <a:bodyPr/>
            <a:lstStyle/>
            <a:p>
              <a:pPr>
                <a:defRPr/>
              </a:pPr>
              <a:endParaRPr lang="en-US">
                <a:latin typeface="+mn-lt"/>
              </a:endParaRPr>
            </a:p>
          </p:txBody>
        </p:sp>
      </p:grpSp>
      <p:sp>
        <p:nvSpPr>
          <p:cNvPr id="440767" name="Line 447"/>
          <p:cNvSpPr>
            <a:spLocks noChangeShapeType="1"/>
          </p:cNvSpPr>
          <p:nvPr/>
        </p:nvSpPr>
        <p:spPr bwMode="auto">
          <a:xfrm flipV="1">
            <a:off x="6691313" y="1247775"/>
            <a:ext cx="46037" cy="14288"/>
          </a:xfrm>
          <a:prstGeom prst="line">
            <a:avLst/>
          </a:prstGeom>
          <a:noFill/>
          <a:ln w="57150">
            <a:solidFill>
              <a:srgbClr val="0000FF"/>
            </a:solidFill>
            <a:round/>
            <a:headEnd/>
            <a:tailEnd/>
          </a:ln>
        </p:spPr>
        <p:txBody>
          <a:bodyPr/>
          <a:lstStyle/>
          <a:p>
            <a:pPr>
              <a:defRPr/>
            </a:pPr>
            <a:endParaRPr lang="en-US">
              <a:latin typeface="+mn-lt"/>
            </a:endParaRPr>
          </a:p>
        </p:txBody>
      </p:sp>
      <p:sp>
        <p:nvSpPr>
          <p:cNvPr id="440768" name="Line 448"/>
          <p:cNvSpPr>
            <a:spLocks noChangeShapeType="1"/>
          </p:cNvSpPr>
          <p:nvPr/>
        </p:nvSpPr>
        <p:spPr bwMode="auto">
          <a:xfrm flipV="1">
            <a:off x="6737350" y="1233488"/>
            <a:ext cx="38100" cy="14287"/>
          </a:xfrm>
          <a:prstGeom prst="line">
            <a:avLst/>
          </a:prstGeom>
          <a:noFill/>
          <a:ln w="57150">
            <a:solidFill>
              <a:srgbClr val="0000FF"/>
            </a:solidFill>
            <a:round/>
            <a:headEnd/>
            <a:tailEnd/>
          </a:ln>
        </p:spPr>
        <p:txBody>
          <a:bodyPr/>
          <a:lstStyle/>
          <a:p>
            <a:pPr>
              <a:defRPr/>
            </a:pPr>
            <a:endParaRPr lang="en-US">
              <a:latin typeface="+mn-lt"/>
            </a:endParaRPr>
          </a:p>
        </p:txBody>
      </p:sp>
      <p:sp>
        <p:nvSpPr>
          <p:cNvPr id="440769" name="Line 449"/>
          <p:cNvSpPr>
            <a:spLocks noChangeShapeType="1"/>
          </p:cNvSpPr>
          <p:nvPr/>
        </p:nvSpPr>
        <p:spPr bwMode="auto">
          <a:xfrm flipV="1">
            <a:off x="6775450" y="1219200"/>
            <a:ext cx="47625" cy="14288"/>
          </a:xfrm>
          <a:prstGeom prst="line">
            <a:avLst/>
          </a:prstGeom>
          <a:noFill/>
          <a:ln w="57150">
            <a:solidFill>
              <a:srgbClr val="0000FF"/>
            </a:solidFill>
            <a:round/>
            <a:headEnd/>
            <a:tailEnd/>
          </a:ln>
        </p:spPr>
        <p:txBody>
          <a:bodyPr/>
          <a:lstStyle/>
          <a:p>
            <a:pPr>
              <a:defRPr/>
            </a:pPr>
            <a:endParaRPr lang="en-US">
              <a:latin typeface="+mn-lt"/>
            </a:endParaRPr>
          </a:p>
        </p:txBody>
      </p:sp>
      <p:sp>
        <p:nvSpPr>
          <p:cNvPr id="440770" name="Line 450"/>
          <p:cNvSpPr>
            <a:spLocks noChangeShapeType="1"/>
          </p:cNvSpPr>
          <p:nvPr/>
        </p:nvSpPr>
        <p:spPr bwMode="auto">
          <a:xfrm flipV="1">
            <a:off x="6823075" y="1211263"/>
            <a:ext cx="46038" cy="7937"/>
          </a:xfrm>
          <a:prstGeom prst="line">
            <a:avLst/>
          </a:prstGeom>
          <a:noFill/>
          <a:ln w="57150">
            <a:solidFill>
              <a:srgbClr val="0000FF"/>
            </a:solidFill>
            <a:round/>
            <a:headEnd/>
            <a:tailEnd/>
          </a:ln>
        </p:spPr>
        <p:txBody>
          <a:bodyPr/>
          <a:lstStyle/>
          <a:p>
            <a:pPr>
              <a:defRPr/>
            </a:pPr>
            <a:endParaRPr lang="en-US">
              <a:latin typeface="+mn-lt"/>
            </a:endParaRPr>
          </a:p>
        </p:txBody>
      </p:sp>
      <p:sp>
        <p:nvSpPr>
          <p:cNvPr id="440771" name="Line 451"/>
          <p:cNvSpPr>
            <a:spLocks noChangeShapeType="1"/>
          </p:cNvSpPr>
          <p:nvPr/>
        </p:nvSpPr>
        <p:spPr bwMode="auto">
          <a:xfrm flipV="1">
            <a:off x="6869113" y="1198563"/>
            <a:ext cx="46037" cy="12700"/>
          </a:xfrm>
          <a:prstGeom prst="line">
            <a:avLst/>
          </a:prstGeom>
          <a:noFill/>
          <a:ln w="57150">
            <a:solidFill>
              <a:srgbClr val="0000FF"/>
            </a:solidFill>
            <a:round/>
            <a:headEnd/>
            <a:tailEnd/>
          </a:ln>
        </p:spPr>
        <p:txBody>
          <a:bodyPr/>
          <a:lstStyle/>
          <a:p>
            <a:pPr>
              <a:defRPr/>
            </a:pPr>
            <a:endParaRPr lang="en-US">
              <a:latin typeface="+mn-lt"/>
            </a:endParaRPr>
          </a:p>
        </p:txBody>
      </p:sp>
      <p:sp>
        <p:nvSpPr>
          <p:cNvPr id="440772" name="Line 452"/>
          <p:cNvSpPr>
            <a:spLocks noChangeShapeType="1"/>
          </p:cNvSpPr>
          <p:nvPr/>
        </p:nvSpPr>
        <p:spPr bwMode="auto">
          <a:xfrm flipV="1">
            <a:off x="6915150" y="1190625"/>
            <a:ext cx="38100" cy="7938"/>
          </a:xfrm>
          <a:prstGeom prst="line">
            <a:avLst/>
          </a:prstGeom>
          <a:noFill/>
          <a:ln w="57150">
            <a:solidFill>
              <a:srgbClr val="0000FF"/>
            </a:solidFill>
            <a:round/>
            <a:headEnd/>
            <a:tailEnd/>
          </a:ln>
        </p:spPr>
        <p:txBody>
          <a:bodyPr/>
          <a:lstStyle/>
          <a:p>
            <a:pPr>
              <a:defRPr/>
            </a:pPr>
            <a:endParaRPr lang="en-US">
              <a:latin typeface="+mn-lt"/>
            </a:endParaRPr>
          </a:p>
        </p:txBody>
      </p:sp>
      <p:sp>
        <p:nvSpPr>
          <p:cNvPr id="440773" name="Line 453"/>
          <p:cNvSpPr>
            <a:spLocks noChangeShapeType="1"/>
          </p:cNvSpPr>
          <p:nvPr/>
        </p:nvSpPr>
        <p:spPr bwMode="auto">
          <a:xfrm flipV="1">
            <a:off x="6953250" y="1177925"/>
            <a:ext cx="47625" cy="12700"/>
          </a:xfrm>
          <a:prstGeom prst="line">
            <a:avLst/>
          </a:prstGeom>
          <a:noFill/>
          <a:ln w="57150">
            <a:solidFill>
              <a:srgbClr val="0000FF"/>
            </a:solidFill>
            <a:round/>
            <a:headEnd/>
            <a:tailEnd/>
          </a:ln>
        </p:spPr>
        <p:txBody>
          <a:bodyPr/>
          <a:lstStyle/>
          <a:p>
            <a:pPr>
              <a:defRPr/>
            </a:pPr>
            <a:endParaRPr lang="en-US">
              <a:latin typeface="+mn-lt"/>
            </a:endParaRPr>
          </a:p>
        </p:txBody>
      </p:sp>
      <p:sp>
        <p:nvSpPr>
          <p:cNvPr id="440774" name="Line 454"/>
          <p:cNvSpPr>
            <a:spLocks noChangeShapeType="1"/>
          </p:cNvSpPr>
          <p:nvPr/>
        </p:nvSpPr>
        <p:spPr bwMode="auto">
          <a:xfrm flipV="1">
            <a:off x="7000875" y="1169988"/>
            <a:ext cx="46038" cy="7937"/>
          </a:xfrm>
          <a:prstGeom prst="line">
            <a:avLst/>
          </a:prstGeom>
          <a:noFill/>
          <a:ln w="57150">
            <a:solidFill>
              <a:srgbClr val="0000FF"/>
            </a:solidFill>
            <a:round/>
            <a:headEnd/>
            <a:tailEnd/>
          </a:ln>
        </p:spPr>
        <p:txBody>
          <a:bodyPr/>
          <a:lstStyle/>
          <a:p>
            <a:pPr>
              <a:defRPr/>
            </a:pPr>
            <a:endParaRPr lang="en-US">
              <a:latin typeface="+mn-lt"/>
            </a:endParaRPr>
          </a:p>
        </p:txBody>
      </p:sp>
      <p:sp>
        <p:nvSpPr>
          <p:cNvPr id="440775" name="Line 455"/>
          <p:cNvSpPr>
            <a:spLocks noChangeShapeType="1"/>
          </p:cNvSpPr>
          <p:nvPr/>
        </p:nvSpPr>
        <p:spPr bwMode="auto">
          <a:xfrm flipV="1">
            <a:off x="7046913" y="1163638"/>
            <a:ext cx="38100" cy="6350"/>
          </a:xfrm>
          <a:prstGeom prst="line">
            <a:avLst/>
          </a:prstGeom>
          <a:noFill/>
          <a:ln w="57150">
            <a:solidFill>
              <a:srgbClr val="0000FF"/>
            </a:solidFill>
            <a:round/>
            <a:headEnd/>
            <a:tailEnd/>
          </a:ln>
        </p:spPr>
        <p:txBody>
          <a:bodyPr/>
          <a:lstStyle/>
          <a:p>
            <a:pPr>
              <a:defRPr/>
            </a:pPr>
            <a:endParaRPr lang="en-US">
              <a:latin typeface="+mn-lt"/>
            </a:endParaRPr>
          </a:p>
        </p:txBody>
      </p:sp>
      <p:sp>
        <p:nvSpPr>
          <p:cNvPr id="440776" name="Line 456"/>
          <p:cNvSpPr>
            <a:spLocks noChangeShapeType="1"/>
          </p:cNvSpPr>
          <p:nvPr/>
        </p:nvSpPr>
        <p:spPr bwMode="auto">
          <a:xfrm flipV="1">
            <a:off x="7085013" y="1157288"/>
            <a:ext cx="47625" cy="6350"/>
          </a:xfrm>
          <a:prstGeom prst="line">
            <a:avLst/>
          </a:prstGeom>
          <a:noFill/>
          <a:ln w="57150">
            <a:solidFill>
              <a:srgbClr val="0000FF"/>
            </a:solidFill>
            <a:round/>
            <a:headEnd/>
            <a:tailEnd/>
          </a:ln>
        </p:spPr>
        <p:txBody>
          <a:bodyPr/>
          <a:lstStyle/>
          <a:p>
            <a:pPr>
              <a:defRPr/>
            </a:pPr>
            <a:endParaRPr lang="en-US">
              <a:latin typeface="+mn-lt"/>
            </a:endParaRPr>
          </a:p>
        </p:txBody>
      </p:sp>
      <p:sp>
        <p:nvSpPr>
          <p:cNvPr id="440777" name="Line 457"/>
          <p:cNvSpPr>
            <a:spLocks noChangeShapeType="1"/>
          </p:cNvSpPr>
          <p:nvPr/>
        </p:nvSpPr>
        <p:spPr bwMode="auto">
          <a:xfrm flipV="1">
            <a:off x="7132638" y="1149350"/>
            <a:ext cx="46037" cy="7938"/>
          </a:xfrm>
          <a:prstGeom prst="line">
            <a:avLst/>
          </a:prstGeom>
          <a:noFill/>
          <a:ln w="57150">
            <a:solidFill>
              <a:srgbClr val="0000FF"/>
            </a:solidFill>
            <a:round/>
            <a:headEnd/>
            <a:tailEnd/>
          </a:ln>
        </p:spPr>
        <p:txBody>
          <a:bodyPr/>
          <a:lstStyle/>
          <a:p>
            <a:pPr>
              <a:defRPr/>
            </a:pPr>
            <a:endParaRPr lang="en-US">
              <a:latin typeface="+mn-lt"/>
            </a:endParaRPr>
          </a:p>
        </p:txBody>
      </p:sp>
      <p:sp>
        <p:nvSpPr>
          <p:cNvPr id="440778" name="Line 458"/>
          <p:cNvSpPr>
            <a:spLocks noChangeShapeType="1"/>
          </p:cNvSpPr>
          <p:nvPr/>
        </p:nvSpPr>
        <p:spPr bwMode="auto">
          <a:xfrm flipV="1">
            <a:off x="7178675" y="1143000"/>
            <a:ext cx="46038" cy="6350"/>
          </a:xfrm>
          <a:prstGeom prst="line">
            <a:avLst/>
          </a:prstGeom>
          <a:noFill/>
          <a:ln w="57150">
            <a:solidFill>
              <a:srgbClr val="0000FF"/>
            </a:solidFill>
            <a:round/>
            <a:headEnd/>
            <a:tailEnd/>
          </a:ln>
        </p:spPr>
        <p:txBody>
          <a:bodyPr/>
          <a:lstStyle/>
          <a:p>
            <a:pPr>
              <a:defRPr/>
            </a:pPr>
            <a:endParaRPr lang="en-US">
              <a:latin typeface="+mn-lt"/>
            </a:endParaRPr>
          </a:p>
        </p:txBody>
      </p:sp>
      <p:sp>
        <p:nvSpPr>
          <p:cNvPr id="440779" name="Line 459"/>
          <p:cNvSpPr>
            <a:spLocks noChangeShapeType="1"/>
          </p:cNvSpPr>
          <p:nvPr/>
        </p:nvSpPr>
        <p:spPr bwMode="auto">
          <a:xfrm flipV="1">
            <a:off x="7224713" y="1136650"/>
            <a:ext cx="38100" cy="6350"/>
          </a:xfrm>
          <a:prstGeom prst="line">
            <a:avLst/>
          </a:prstGeom>
          <a:noFill/>
          <a:ln w="57150">
            <a:solidFill>
              <a:srgbClr val="0000FF"/>
            </a:solidFill>
            <a:round/>
            <a:headEnd/>
            <a:tailEnd/>
          </a:ln>
        </p:spPr>
        <p:txBody>
          <a:bodyPr/>
          <a:lstStyle/>
          <a:p>
            <a:pPr>
              <a:defRPr/>
            </a:pPr>
            <a:endParaRPr lang="en-US">
              <a:latin typeface="+mn-lt"/>
            </a:endParaRPr>
          </a:p>
        </p:txBody>
      </p:sp>
      <p:sp>
        <p:nvSpPr>
          <p:cNvPr id="440780" name="Line 460"/>
          <p:cNvSpPr>
            <a:spLocks noChangeShapeType="1"/>
          </p:cNvSpPr>
          <p:nvPr/>
        </p:nvSpPr>
        <p:spPr bwMode="auto">
          <a:xfrm>
            <a:off x="7262813" y="1136650"/>
            <a:ext cx="47625" cy="0"/>
          </a:xfrm>
          <a:prstGeom prst="line">
            <a:avLst/>
          </a:prstGeom>
          <a:noFill/>
          <a:ln w="57150">
            <a:solidFill>
              <a:srgbClr val="0000FF"/>
            </a:solidFill>
            <a:round/>
            <a:headEnd/>
            <a:tailEnd/>
          </a:ln>
        </p:spPr>
        <p:txBody>
          <a:bodyPr/>
          <a:lstStyle/>
          <a:p>
            <a:pPr>
              <a:defRPr/>
            </a:pPr>
            <a:endParaRPr lang="en-US">
              <a:latin typeface="+mn-lt"/>
            </a:endParaRPr>
          </a:p>
        </p:txBody>
      </p:sp>
      <p:sp>
        <p:nvSpPr>
          <p:cNvPr id="440781" name="Line 461"/>
          <p:cNvSpPr>
            <a:spLocks noChangeShapeType="1"/>
          </p:cNvSpPr>
          <p:nvPr/>
        </p:nvSpPr>
        <p:spPr bwMode="auto">
          <a:xfrm flipV="1">
            <a:off x="7310438" y="1128713"/>
            <a:ext cx="46037" cy="7937"/>
          </a:xfrm>
          <a:prstGeom prst="line">
            <a:avLst/>
          </a:prstGeom>
          <a:noFill/>
          <a:ln w="57150">
            <a:solidFill>
              <a:srgbClr val="0000FF"/>
            </a:solidFill>
            <a:round/>
            <a:headEnd/>
            <a:tailEnd/>
          </a:ln>
        </p:spPr>
        <p:txBody>
          <a:bodyPr/>
          <a:lstStyle/>
          <a:p>
            <a:pPr>
              <a:defRPr/>
            </a:pPr>
            <a:endParaRPr lang="en-US">
              <a:latin typeface="+mn-lt"/>
            </a:endParaRPr>
          </a:p>
        </p:txBody>
      </p:sp>
      <p:sp>
        <p:nvSpPr>
          <p:cNvPr id="440782" name="Line 462"/>
          <p:cNvSpPr>
            <a:spLocks noChangeShapeType="1"/>
          </p:cNvSpPr>
          <p:nvPr/>
        </p:nvSpPr>
        <p:spPr bwMode="auto">
          <a:xfrm flipV="1">
            <a:off x="7356475" y="1122363"/>
            <a:ext cx="38100" cy="6350"/>
          </a:xfrm>
          <a:prstGeom prst="line">
            <a:avLst/>
          </a:prstGeom>
          <a:noFill/>
          <a:ln w="57150">
            <a:solidFill>
              <a:srgbClr val="0000FF"/>
            </a:solidFill>
            <a:round/>
            <a:headEnd/>
            <a:tailEnd/>
          </a:ln>
        </p:spPr>
        <p:txBody>
          <a:bodyPr/>
          <a:lstStyle/>
          <a:p>
            <a:pPr>
              <a:defRPr/>
            </a:pPr>
            <a:endParaRPr lang="en-US">
              <a:latin typeface="+mn-lt"/>
            </a:endParaRPr>
          </a:p>
        </p:txBody>
      </p:sp>
      <p:sp>
        <p:nvSpPr>
          <p:cNvPr id="440783" name="Line 463"/>
          <p:cNvSpPr>
            <a:spLocks noChangeShapeType="1"/>
          </p:cNvSpPr>
          <p:nvPr/>
        </p:nvSpPr>
        <p:spPr bwMode="auto">
          <a:xfrm>
            <a:off x="7394575" y="1122363"/>
            <a:ext cx="47625" cy="1587"/>
          </a:xfrm>
          <a:prstGeom prst="line">
            <a:avLst/>
          </a:prstGeom>
          <a:noFill/>
          <a:ln w="57150">
            <a:solidFill>
              <a:srgbClr val="0000FF"/>
            </a:solidFill>
            <a:round/>
            <a:headEnd/>
            <a:tailEnd/>
          </a:ln>
        </p:spPr>
        <p:txBody>
          <a:bodyPr/>
          <a:lstStyle/>
          <a:p>
            <a:pPr>
              <a:defRPr/>
            </a:pPr>
            <a:endParaRPr lang="en-US">
              <a:latin typeface="+mn-lt"/>
            </a:endParaRPr>
          </a:p>
        </p:txBody>
      </p:sp>
      <p:sp>
        <p:nvSpPr>
          <p:cNvPr id="440784" name="Line 464"/>
          <p:cNvSpPr>
            <a:spLocks noChangeShapeType="1"/>
          </p:cNvSpPr>
          <p:nvPr/>
        </p:nvSpPr>
        <p:spPr bwMode="auto">
          <a:xfrm flipV="1">
            <a:off x="7442200" y="1116013"/>
            <a:ext cx="46038" cy="6350"/>
          </a:xfrm>
          <a:prstGeom prst="line">
            <a:avLst/>
          </a:prstGeom>
          <a:noFill/>
          <a:ln w="57150">
            <a:solidFill>
              <a:srgbClr val="0000FF"/>
            </a:solidFill>
            <a:round/>
            <a:headEnd/>
            <a:tailEnd/>
          </a:ln>
        </p:spPr>
        <p:txBody>
          <a:bodyPr/>
          <a:lstStyle/>
          <a:p>
            <a:pPr>
              <a:defRPr/>
            </a:pPr>
            <a:endParaRPr lang="en-US">
              <a:latin typeface="+mn-lt"/>
            </a:endParaRPr>
          </a:p>
        </p:txBody>
      </p:sp>
      <p:sp>
        <p:nvSpPr>
          <p:cNvPr id="440785" name="Line 465"/>
          <p:cNvSpPr>
            <a:spLocks noChangeShapeType="1"/>
          </p:cNvSpPr>
          <p:nvPr/>
        </p:nvSpPr>
        <p:spPr bwMode="auto">
          <a:xfrm>
            <a:off x="7488238" y="1116013"/>
            <a:ext cx="47625" cy="0"/>
          </a:xfrm>
          <a:prstGeom prst="line">
            <a:avLst/>
          </a:prstGeom>
          <a:noFill/>
          <a:ln w="57150">
            <a:solidFill>
              <a:srgbClr val="0000FF"/>
            </a:solidFill>
            <a:round/>
            <a:headEnd/>
            <a:tailEnd/>
          </a:ln>
        </p:spPr>
        <p:txBody>
          <a:bodyPr/>
          <a:lstStyle/>
          <a:p>
            <a:pPr>
              <a:defRPr/>
            </a:pPr>
            <a:endParaRPr lang="en-US">
              <a:latin typeface="+mn-lt"/>
            </a:endParaRPr>
          </a:p>
        </p:txBody>
      </p:sp>
      <p:sp>
        <p:nvSpPr>
          <p:cNvPr id="440786" name="Line 466"/>
          <p:cNvSpPr>
            <a:spLocks noChangeShapeType="1"/>
          </p:cNvSpPr>
          <p:nvPr/>
        </p:nvSpPr>
        <p:spPr bwMode="auto">
          <a:xfrm flipV="1">
            <a:off x="7535863" y="1108075"/>
            <a:ext cx="38100" cy="7938"/>
          </a:xfrm>
          <a:prstGeom prst="line">
            <a:avLst/>
          </a:prstGeom>
          <a:noFill/>
          <a:ln w="57150">
            <a:solidFill>
              <a:srgbClr val="0000FF"/>
            </a:solidFill>
            <a:round/>
            <a:headEnd/>
            <a:tailEnd/>
          </a:ln>
        </p:spPr>
        <p:txBody>
          <a:bodyPr/>
          <a:lstStyle/>
          <a:p>
            <a:pPr>
              <a:defRPr/>
            </a:pPr>
            <a:endParaRPr lang="en-US">
              <a:latin typeface="+mn-lt"/>
            </a:endParaRPr>
          </a:p>
        </p:txBody>
      </p:sp>
      <p:sp>
        <p:nvSpPr>
          <p:cNvPr id="440787" name="Line 467"/>
          <p:cNvSpPr>
            <a:spLocks noChangeShapeType="1"/>
          </p:cNvSpPr>
          <p:nvPr/>
        </p:nvSpPr>
        <p:spPr bwMode="auto">
          <a:xfrm>
            <a:off x="7573963" y="1108075"/>
            <a:ext cx="46037" cy="1588"/>
          </a:xfrm>
          <a:prstGeom prst="line">
            <a:avLst/>
          </a:prstGeom>
          <a:noFill/>
          <a:ln w="57150">
            <a:solidFill>
              <a:srgbClr val="0000FF"/>
            </a:solidFill>
            <a:round/>
            <a:headEnd/>
            <a:tailEnd/>
          </a:ln>
        </p:spPr>
        <p:txBody>
          <a:bodyPr/>
          <a:lstStyle/>
          <a:p>
            <a:pPr>
              <a:defRPr/>
            </a:pPr>
            <a:endParaRPr lang="en-US">
              <a:latin typeface="+mn-lt"/>
            </a:endParaRPr>
          </a:p>
        </p:txBody>
      </p:sp>
      <p:sp>
        <p:nvSpPr>
          <p:cNvPr id="440788" name="Line 468"/>
          <p:cNvSpPr>
            <a:spLocks noChangeShapeType="1"/>
          </p:cNvSpPr>
          <p:nvPr/>
        </p:nvSpPr>
        <p:spPr bwMode="auto">
          <a:xfrm>
            <a:off x="7620000" y="1108075"/>
            <a:ext cx="46038" cy="1588"/>
          </a:xfrm>
          <a:prstGeom prst="line">
            <a:avLst/>
          </a:prstGeom>
          <a:noFill/>
          <a:ln w="57150">
            <a:solidFill>
              <a:srgbClr val="0000FF"/>
            </a:solidFill>
            <a:round/>
            <a:headEnd/>
            <a:tailEnd/>
          </a:ln>
        </p:spPr>
        <p:txBody>
          <a:bodyPr/>
          <a:lstStyle/>
          <a:p>
            <a:pPr>
              <a:defRPr/>
            </a:pPr>
            <a:endParaRPr lang="en-US">
              <a:latin typeface="+mn-lt"/>
            </a:endParaRPr>
          </a:p>
        </p:txBody>
      </p:sp>
      <p:sp>
        <p:nvSpPr>
          <p:cNvPr id="440789" name="Line 469"/>
          <p:cNvSpPr>
            <a:spLocks noChangeShapeType="1"/>
          </p:cNvSpPr>
          <p:nvPr/>
        </p:nvSpPr>
        <p:spPr bwMode="auto">
          <a:xfrm flipV="1">
            <a:off x="7666038" y="1101725"/>
            <a:ext cx="47625" cy="6350"/>
          </a:xfrm>
          <a:prstGeom prst="line">
            <a:avLst/>
          </a:prstGeom>
          <a:noFill/>
          <a:ln w="57150">
            <a:solidFill>
              <a:srgbClr val="0000FF"/>
            </a:solidFill>
            <a:round/>
            <a:headEnd/>
            <a:tailEnd/>
          </a:ln>
        </p:spPr>
        <p:txBody>
          <a:bodyPr/>
          <a:lstStyle/>
          <a:p>
            <a:pPr>
              <a:defRPr/>
            </a:pPr>
            <a:endParaRPr lang="en-US">
              <a:latin typeface="+mn-lt"/>
            </a:endParaRPr>
          </a:p>
        </p:txBody>
      </p:sp>
      <p:sp>
        <p:nvSpPr>
          <p:cNvPr id="440790" name="Line 470"/>
          <p:cNvSpPr>
            <a:spLocks noChangeShapeType="1"/>
          </p:cNvSpPr>
          <p:nvPr/>
        </p:nvSpPr>
        <p:spPr bwMode="auto">
          <a:xfrm>
            <a:off x="7713663" y="1101725"/>
            <a:ext cx="38100" cy="1588"/>
          </a:xfrm>
          <a:prstGeom prst="line">
            <a:avLst/>
          </a:prstGeom>
          <a:noFill/>
          <a:ln w="57150">
            <a:solidFill>
              <a:srgbClr val="0000FF"/>
            </a:solidFill>
            <a:round/>
            <a:headEnd/>
            <a:tailEnd/>
          </a:ln>
        </p:spPr>
        <p:txBody>
          <a:bodyPr/>
          <a:lstStyle/>
          <a:p>
            <a:pPr>
              <a:defRPr/>
            </a:pPr>
            <a:endParaRPr lang="en-US">
              <a:latin typeface="+mn-lt"/>
            </a:endParaRPr>
          </a:p>
        </p:txBody>
      </p:sp>
      <p:sp>
        <p:nvSpPr>
          <p:cNvPr id="440791" name="Line 471"/>
          <p:cNvSpPr>
            <a:spLocks noChangeShapeType="1"/>
          </p:cNvSpPr>
          <p:nvPr/>
        </p:nvSpPr>
        <p:spPr bwMode="auto">
          <a:xfrm>
            <a:off x="7751763" y="1101725"/>
            <a:ext cx="46037" cy="1588"/>
          </a:xfrm>
          <a:prstGeom prst="line">
            <a:avLst/>
          </a:prstGeom>
          <a:noFill/>
          <a:ln w="57150">
            <a:solidFill>
              <a:srgbClr val="0000FF"/>
            </a:solidFill>
            <a:round/>
            <a:headEnd/>
            <a:tailEnd/>
          </a:ln>
        </p:spPr>
        <p:txBody>
          <a:bodyPr/>
          <a:lstStyle/>
          <a:p>
            <a:pPr>
              <a:defRPr/>
            </a:pPr>
            <a:endParaRPr lang="en-US">
              <a:latin typeface="+mn-lt"/>
            </a:endParaRPr>
          </a:p>
        </p:txBody>
      </p:sp>
      <p:sp>
        <p:nvSpPr>
          <p:cNvPr id="440792" name="Line 472"/>
          <p:cNvSpPr>
            <a:spLocks noChangeShapeType="1"/>
          </p:cNvSpPr>
          <p:nvPr/>
        </p:nvSpPr>
        <p:spPr bwMode="auto">
          <a:xfrm>
            <a:off x="7797800" y="1101725"/>
            <a:ext cx="47625" cy="1588"/>
          </a:xfrm>
          <a:prstGeom prst="line">
            <a:avLst/>
          </a:prstGeom>
          <a:noFill/>
          <a:ln w="57150">
            <a:solidFill>
              <a:srgbClr val="0000FF"/>
            </a:solidFill>
            <a:round/>
            <a:headEnd/>
            <a:tailEnd/>
          </a:ln>
        </p:spPr>
        <p:txBody>
          <a:bodyPr/>
          <a:lstStyle/>
          <a:p>
            <a:pPr>
              <a:defRPr/>
            </a:pPr>
            <a:endParaRPr lang="en-US">
              <a:latin typeface="+mn-lt"/>
            </a:endParaRPr>
          </a:p>
        </p:txBody>
      </p:sp>
      <p:sp>
        <p:nvSpPr>
          <p:cNvPr id="440793" name="Line 473"/>
          <p:cNvSpPr>
            <a:spLocks noChangeShapeType="1"/>
          </p:cNvSpPr>
          <p:nvPr/>
        </p:nvSpPr>
        <p:spPr bwMode="auto">
          <a:xfrm>
            <a:off x="7845425" y="1101725"/>
            <a:ext cx="38100" cy="1588"/>
          </a:xfrm>
          <a:prstGeom prst="line">
            <a:avLst/>
          </a:prstGeom>
          <a:noFill/>
          <a:ln w="57150">
            <a:solidFill>
              <a:srgbClr val="0000FF"/>
            </a:solidFill>
            <a:round/>
            <a:headEnd/>
            <a:tailEnd/>
          </a:ln>
        </p:spPr>
        <p:txBody>
          <a:bodyPr/>
          <a:lstStyle/>
          <a:p>
            <a:pPr>
              <a:defRPr/>
            </a:pPr>
            <a:endParaRPr lang="en-US">
              <a:latin typeface="+mn-lt"/>
            </a:endParaRPr>
          </a:p>
        </p:txBody>
      </p:sp>
      <p:sp>
        <p:nvSpPr>
          <p:cNvPr id="440794" name="Line 474"/>
          <p:cNvSpPr>
            <a:spLocks noChangeShapeType="1"/>
          </p:cNvSpPr>
          <p:nvPr/>
        </p:nvSpPr>
        <p:spPr bwMode="auto">
          <a:xfrm flipV="1">
            <a:off x="7883525" y="1095375"/>
            <a:ext cx="46038" cy="6350"/>
          </a:xfrm>
          <a:prstGeom prst="line">
            <a:avLst/>
          </a:prstGeom>
          <a:noFill/>
          <a:ln w="57150">
            <a:solidFill>
              <a:srgbClr val="0000FF"/>
            </a:solidFill>
            <a:round/>
            <a:headEnd/>
            <a:tailEnd/>
          </a:ln>
        </p:spPr>
        <p:txBody>
          <a:bodyPr/>
          <a:lstStyle/>
          <a:p>
            <a:pPr>
              <a:defRPr/>
            </a:pPr>
            <a:endParaRPr lang="en-US">
              <a:latin typeface="+mn-lt"/>
            </a:endParaRPr>
          </a:p>
        </p:txBody>
      </p:sp>
      <p:sp>
        <p:nvSpPr>
          <p:cNvPr id="440795" name="Line 475"/>
          <p:cNvSpPr>
            <a:spLocks noChangeShapeType="1"/>
          </p:cNvSpPr>
          <p:nvPr/>
        </p:nvSpPr>
        <p:spPr bwMode="auto">
          <a:xfrm>
            <a:off x="7929563" y="1095375"/>
            <a:ext cx="46037" cy="0"/>
          </a:xfrm>
          <a:prstGeom prst="line">
            <a:avLst/>
          </a:prstGeom>
          <a:noFill/>
          <a:ln w="57150">
            <a:solidFill>
              <a:srgbClr val="0000FF"/>
            </a:solidFill>
            <a:round/>
            <a:headEnd/>
            <a:tailEnd/>
          </a:ln>
        </p:spPr>
        <p:txBody>
          <a:bodyPr/>
          <a:lstStyle/>
          <a:p>
            <a:pPr>
              <a:defRPr/>
            </a:pPr>
            <a:endParaRPr lang="en-US">
              <a:latin typeface="+mn-lt"/>
            </a:endParaRPr>
          </a:p>
        </p:txBody>
      </p:sp>
      <p:sp>
        <p:nvSpPr>
          <p:cNvPr id="440796" name="Line 476"/>
          <p:cNvSpPr>
            <a:spLocks noChangeShapeType="1"/>
          </p:cNvSpPr>
          <p:nvPr/>
        </p:nvSpPr>
        <p:spPr bwMode="auto">
          <a:xfrm>
            <a:off x="7975600" y="1095375"/>
            <a:ext cx="47625" cy="0"/>
          </a:xfrm>
          <a:prstGeom prst="line">
            <a:avLst/>
          </a:prstGeom>
          <a:noFill/>
          <a:ln w="57150">
            <a:solidFill>
              <a:srgbClr val="0000FF"/>
            </a:solidFill>
            <a:round/>
            <a:headEnd/>
            <a:tailEnd/>
          </a:ln>
        </p:spPr>
        <p:txBody>
          <a:bodyPr/>
          <a:lstStyle/>
          <a:p>
            <a:pPr>
              <a:defRPr/>
            </a:pPr>
            <a:endParaRPr lang="en-US">
              <a:latin typeface="+mn-lt"/>
            </a:endParaRPr>
          </a:p>
        </p:txBody>
      </p:sp>
      <p:sp>
        <p:nvSpPr>
          <p:cNvPr id="440797" name="Line 477"/>
          <p:cNvSpPr>
            <a:spLocks noChangeShapeType="1"/>
          </p:cNvSpPr>
          <p:nvPr/>
        </p:nvSpPr>
        <p:spPr bwMode="auto">
          <a:xfrm>
            <a:off x="8023225" y="1095375"/>
            <a:ext cx="38100" cy="0"/>
          </a:xfrm>
          <a:prstGeom prst="line">
            <a:avLst/>
          </a:prstGeom>
          <a:noFill/>
          <a:ln w="57150">
            <a:solidFill>
              <a:srgbClr val="0000FF"/>
            </a:solidFill>
            <a:round/>
            <a:headEnd/>
            <a:tailEnd/>
          </a:ln>
        </p:spPr>
        <p:txBody>
          <a:bodyPr/>
          <a:lstStyle/>
          <a:p>
            <a:pPr>
              <a:defRPr/>
            </a:pPr>
            <a:endParaRPr lang="en-US">
              <a:latin typeface="+mn-lt"/>
            </a:endParaRPr>
          </a:p>
        </p:txBody>
      </p:sp>
      <p:sp>
        <p:nvSpPr>
          <p:cNvPr id="440798" name="Line 478"/>
          <p:cNvSpPr>
            <a:spLocks noChangeShapeType="1"/>
          </p:cNvSpPr>
          <p:nvPr/>
        </p:nvSpPr>
        <p:spPr bwMode="auto">
          <a:xfrm>
            <a:off x="8061325" y="1095375"/>
            <a:ext cx="46038" cy="0"/>
          </a:xfrm>
          <a:prstGeom prst="line">
            <a:avLst/>
          </a:prstGeom>
          <a:noFill/>
          <a:ln w="57150">
            <a:solidFill>
              <a:srgbClr val="0000FF"/>
            </a:solidFill>
            <a:round/>
            <a:headEnd/>
            <a:tailEnd/>
          </a:ln>
        </p:spPr>
        <p:txBody>
          <a:bodyPr/>
          <a:lstStyle/>
          <a:p>
            <a:pPr>
              <a:defRPr/>
            </a:pPr>
            <a:endParaRPr lang="en-US">
              <a:latin typeface="+mn-lt"/>
            </a:endParaRPr>
          </a:p>
        </p:txBody>
      </p:sp>
      <p:sp>
        <p:nvSpPr>
          <p:cNvPr id="440799" name="Line 479"/>
          <p:cNvSpPr>
            <a:spLocks noChangeShapeType="1"/>
          </p:cNvSpPr>
          <p:nvPr/>
        </p:nvSpPr>
        <p:spPr bwMode="auto">
          <a:xfrm>
            <a:off x="8107363" y="1095375"/>
            <a:ext cx="7937" cy="0"/>
          </a:xfrm>
          <a:prstGeom prst="line">
            <a:avLst/>
          </a:prstGeom>
          <a:noFill/>
          <a:ln w="57150">
            <a:solidFill>
              <a:srgbClr val="0000FF"/>
            </a:solidFill>
            <a:round/>
            <a:headEnd/>
            <a:tailEnd/>
          </a:ln>
        </p:spPr>
        <p:txBody>
          <a:bodyPr/>
          <a:lstStyle/>
          <a:p>
            <a:pPr>
              <a:defRPr/>
            </a:pPr>
            <a:endParaRPr lang="en-US">
              <a:latin typeface="+mn-lt"/>
            </a:endParaRPr>
          </a:p>
        </p:txBody>
      </p:sp>
      <p:sp>
        <p:nvSpPr>
          <p:cNvPr id="440800" name="Line 480"/>
          <p:cNvSpPr>
            <a:spLocks noChangeShapeType="1"/>
          </p:cNvSpPr>
          <p:nvPr/>
        </p:nvSpPr>
        <p:spPr bwMode="auto">
          <a:xfrm>
            <a:off x="1465263" y="5173663"/>
            <a:ext cx="1587" cy="1587"/>
          </a:xfrm>
          <a:prstGeom prst="line">
            <a:avLst/>
          </a:prstGeom>
          <a:noFill/>
          <a:ln w="57150">
            <a:solidFill>
              <a:srgbClr val="FF0000"/>
            </a:solidFill>
            <a:round/>
            <a:headEnd/>
            <a:tailEnd/>
          </a:ln>
        </p:spPr>
        <p:txBody>
          <a:bodyPr/>
          <a:lstStyle/>
          <a:p>
            <a:pPr>
              <a:defRPr/>
            </a:pPr>
            <a:endParaRPr lang="en-US">
              <a:latin typeface="+mn-lt"/>
            </a:endParaRPr>
          </a:p>
        </p:txBody>
      </p:sp>
      <p:sp>
        <p:nvSpPr>
          <p:cNvPr id="440951" name="Line 631"/>
          <p:cNvSpPr>
            <a:spLocks noChangeShapeType="1"/>
          </p:cNvSpPr>
          <p:nvPr/>
        </p:nvSpPr>
        <p:spPr bwMode="auto">
          <a:xfrm>
            <a:off x="8107363" y="1095375"/>
            <a:ext cx="7937" cy="0"/>
          </a:xfrm>
          <a:prstGeom prst="line">
            <a:avLst/>
          </a:prstGeom>
          <a:noFill/>
          <a:ln w="57150">
            <a:solidFill>
              <a:srgbClr val="FF0000"/>
            </a:solidFill>
            <a:round/>
            <a:headEnd/>
            <a:tailEnd/>
          </a:ln>
        </p:spPr>
        <p:txBody>
          <a:bodyPr/>
          <a:lstStyle/>
          <a:p>
            <a:pPr>
              <a:defRPr/>
            </a:pPr>
            <a:endParaRPr lang="en-US">
              <a:latin typeface="+mn-lt"/>
            </a:endParaRPr>
          </a:p>
        </p:txBody>
      </p:sp>
      <p:sp>
        <p:nvSpPr>
          <p:cNvPr id="440952" name="Rectangle 632"/>
          <p:cNvSpPr>
            <a:spLocks noChangeArrowheads="1"/>
          </p:cNvSpPr>
          <p:nvPr/>
        </p:nvSpPr>
        <p:spPr bwMode="auto">
          <a:xfrm>
            <a:off x="1239838" y="5014913"/>
            <a:ext cx="115887" cy="276225"/>
          </a:xfrm>
          <a:prstGeom prst="rect">
            <a:avLst/>
          </a:prstGeom>
          <a:noFill/>
          <a:ln w="9525">
            <a:noFill/>
            <a:miter lim="800000"/>
            <a:headEnd/>
            <a:tailEnd/>
          </a:ln>
        </p:spPr>
        <p:txBody>
          <a:bodyPr wrap="none" lIns="0" tIns="0" rIns="0" bIns="0">
            <a:spAutoFit/>
          </a:bodyPr>
          <a:lstStyle/>
          <a:p>
            <a:pPr>
              <a:defRPr/>
            </a:pPr>
            <a:r>
              <a:rPr lang="en-US">
                <a:latin typeface="+mn-lt"/>
              </a:rPr>
              <a:t>0</a:t>
            </a:r>
          </a:p>
        </p:txBody>
      </p:sp>
      <p:sp>
        <p:nvSpPr>
          <p:cNvPr id="440953" name="Rectangle 633"/>
          <p:cNvSpPr>
            <a:spLocks noChangeArrowheads="1"/>
          </p:cNvSpPr>
          <p:nvPr/>
        </p:nvSpPr>
        <p:spPr bwMode="auto">
          <a:xfrm>
            <a:off x="1066800" y="4198938"/>
            <a:ext cx="285750" cy="274637"/>
          </a:xfrm>
          <a:prstGeom prst="rect">
            <a:avLst/>
          </a:prstGeom>
          <a:noFill/>
          <a:ln w="9525">
            <a:noFill/>
            <a:miter lim="800000"/>
            <a:headEnd/>
            <a:tailEnd/>
          </a:ln>
        </p:spPr>
        <p:txBody>
          <a:bodyPr wrap="none" lIns="0" tIns="0" rIns="0" bIns="0">
            <a:spAutoFit/>
          </a:bodyPr>
          <a:lstStyle/>
          <a:p>
            <a:pPr>
              <a:defRPr/>
            </a:pPr>
            <a:r>
              <a:rPr lang="en-US">
                <a:latin typeface="+mn-lt"/>
              </a:rPr>
              <a:t>0.2</a:t>
            </a:r>
          </a:p>
        </p:txBody>
      </p:sp>
      <p:sp>
        <p:nvSpPr>
          <p:cNvPr id="440954" name="Rectangle 634"/>
          <p:cNvSpPr>
            <a:spLocks noChangeArrowheads="1"/>
          </p:cNvSpPr>
          <p:nvPr/>
        </p:nvSpPr>
        <p:spPr bwMode="auto">
          <a:xfrm>
            <a:off x="1066800" y="3382963"/>
            <a:ext cx="285750" cy="274637"/>
          </a:xfrm>
          <a:prstGeom prst="rect">
            <a:avLst/>
          </a:prstGeom>
          <a:noFill/>
          <a:ln w="9525">
            <a:noFill/>
            <a:miter lim="800000"/>
            <a:headEnd/>
            <a:tailEnd/>
          </a:ln>
        </p:spPr>
        <p:txBody>
          <a:bodyPr wrap="none" lIns="0" tIns="0" rIns="0" bIns="0">
            <a:spAutoFit/>
          </a:bodyPr>
          <a:lstStyle/>
          <a:p>
            <a:pPr>
              <a:defRPr/>
            </a:pPr>
            <a:r>
              <a:rPr lang="en-US">
                <a:latin typeface="+mn-lt"/>
              </a:rPr>
              <a:t>0.4</a:t>
            </a:r>
          </a:p>
        </p:txBody>
      </p:sp>
      <p:sp>
        <p:nvSpPr>
          <p:cNvPr id="440955" name="Rectangle 635"/>
          <p:cNvSpPr>
            <a:spLocks noChangeArrowheads="1"/>
          </p:cNvSpPr>
          <p:nvPr/>
        </p:nvSpPr>
        <p:spPr bwMode="auto">
          <a:xfrm>
            <a:off x="1066800" y="2560638"/>
            <a:ext cx="285750" cy="274637"/>
          </a:xfrm>
          <a:prstGeom prst="rect">
            <a:avLst/>
          </a:prstGeom>
          <a:noFill/>
          <a:ln w="9525">
            <a:noFill/>
            <a:miter lim="800000"/>
            <a:headEnd/>
            <a:tailEnd/>
          </a:ln>
        </p:spPr>
        <p:txBody>
          <a:bodyPr wrap="none" lIns="0" tIns="0" rIns="0" bIns="0">
            <a:spAutoFit/>
          </a:bodyPr>
          <a:lstStyle/>
          <a:p>
            <a:pPr>
              <a:defRPr/>
            </a:pPr>
            <a:r>
              <a:rPr lang="en-US">
                <a:latin typeface="+mn-lt"/>
              </a:rPr>
              <a:t>0.6</a:t>
            </a:r>
          </a:p>
        </p:txBody>
      </p:sp>
      <p:sp>
        <p:nvSpPr>
          <p:cNvPr id="440956" name="Rectangle 636"/>
          <p:cNvSpPr>
            <a:spLocks noChangeArrowheads="1"/>
          </p:cNvSpPr>
          <p:nvPr/>
        </p:nvSpPr>
        <p:spPr bwMode="auto">
          <a:xfrm>
            <a:off x="1066800" y="1744663"/>
            <a:ext cx="285750" cy="274637"/>
          </a:xfrm>
          <a:prstGeom prst="rect">
            <a:avLst/>
          </a:prstGeom>
          <a:noFill/>
          <a:ln w="9525">
            <a:noFill/>
            <a:miter lim="800000"/>
            <a:headEnd/>
            <a:tailEnd/>
          </a:ln>
        </p:spPr>
        <p:txBody>
          <a:bodyPr wrap="none" lIns="0" tIns="0" rIns="0" bIns="0">
            <a:spAutoFit/>
          </a:bodyPr>
          <a:lstStyle/>
          <a:p>
            <a:pPr>
              <a:defRPr/>
            </a:pPr>
            <a:r>
              <a:rPr lang="en-US">
                <a:latin typeface="+mn-lt"/>
              </a:rPr>
              <a:t>0.8</a:t>
            </a:r>
          </a:p>
        </p:txBody>
      </p:sp>
      <p:sp>
        <p:nvSpPr>
          <p:cNvPr id="440957" name="Rectangle 637"/>
          <p:cNvSpPr>
            <a:spLocks noChangeArrowheads="1"/>
          </p:cNvSpPr>
          <p:nvPr/>
        </p:nvSpPr>
        <p:spPr bwMode="auto">
          <a:xfrm>
            <a:off x="1239838" y="928688"/>
            <a:ext cx="115887" cy="276225"/>
          </a:xfrm>
          <a:prstGeom prst="rect">
            <a:avLst/>
          </a:prstGeom>
          <a:noFill/>
          <a:ln w="9525">
            <a:noFill/>
            <a:miter lim="800000"/>
            <a:headEnd/>
            <a:tailEnd/>
          </a:ln>
        </p:spPr>
        <p:txBody>
          <a:bodyPr wrap="none" lIns="0" tIns="0" rIns="0" bIns="0">
            <a:spAutoFit/>
          </a:bodyPr>
          <a:lstStyle/>
          <a:p>
            <a:pPr>
              <a:defRPr/>
            </a:pPr>
            <a:r>
              <a:rPr lang="en-US">
                <a:latin typeface="+mn-lt"/>
              </a:rPr>
              <a:t>1</a:t>
            </a:r>
          </a:p>
        </p:txBody>
      </p:sp>
      <p:sp>
        <p:nvSpPr>
          <p:cNvPr id="440958" name="Rectangle 638"/>
          <p:cNvSpPr>
            <a:spLocks noChangeArrowheads="1"/>
          </p:cNvSpPr>
          <p:nvPr/>
        </p:nvSpPr>
        <p:spPr bwMode="auto">
          <a:xfrm>
            <a:off x="1347788" y="5348288"/>
            <a:ext cx="304800" cy="274637"/>
          </a:xfrm>
          <a:prstGeom prst="rect">
            <a:avLst/>
          </a:prstGeom>
          <a:noFill/>
          <a:ln w="9525">
            <a:noFill/>
            <a:miter lim="800000"/>
            <a:headEnd/>
            <a:tailEnd/>
          </a:ln>
        </p:spPr>
        <p:txBody>
          <a:bodyPr wrap="none" lIns="0" tIns="0" rIns="0" bIns="0">
            <a:spAutoFit/>
          </a:bodyPr>
          <a:lstStyle/>
          <a:p>
            <a:pPr>
              <a:defRPr/>
            </a:pPr>
            <a:r>
              <a:rPr lang="en-US">
                <a:latin typeface="+mn-lt"/>
              </a:rPr>
              <a:t>-15</a:t>
            </a:r>
          </a:p>
        </p:txBody>
      </p:sp>
      <p:sp>
        <p:nvSpPr>
          <p:cNvPr id="440959" name="Rectangle 639"/>
          <p:cNvSpPr>
            <a:spLocks noChangeArrowheads="1"/>
          </p:cNvSpPr>
          <p:nvPr/>
        </p:nvSpPr>
        <p:spPr bwMode="auto">
          <a:xfrm>
            <a:off x="2454275" y="5348288"/>
            <a:ext cx="304800" cy="274637"/>
          </a:xfrm>
          <a:prstGeom prst="rect">
            <a:avLst/>
          </a:prstGeom>
          <a:noFill/>
          <a:ln w="9525">
            <a:noFill/>
            <a:miter lim="800000"/>
            <a:headEnd/>
            <a:tailEnd/>
          </a:ln>
        </p:spPr>
        <p:txBody>
          <a:bodyPr wrap="none" lIns="0" tIns="0" rIns="0" bIns="0">
            <a:spAutoFit/>
          </a:bodyPr>
          <a:lstStyle/>
          <a:p>
            <a:pPr>
              <a:defRPr/>
            </a:pPr>
            <a:r>
              <a:rPr lang="en-US">
                <a:latin typeface="+mn-lt"/>
              </a:rPr>
              <a:t>-10</a:t>
            </a:r>
          </a:p>
        </p:txBody>
      </p:sp>
      <p:sp>
        <p:nvSpPr>
          <p:cNvPr id="440960" name="Rectangle 640"/>
          <p:cNvSpPr>
            <a:spLocks noChangeArrowheads="1"/>
          </p:cNvSpPr>
          <p:nvPr/>
        </p:nvSpPr>
        <p:spPr bwMode="auto">
          <a:xfrm>
            <a:off x="3624263" y="5348288"/>
            <a:ext cx="192087" cy="276225"/>
          </a:xfrm>
          <a:prstGeom prst="rect">
            <a:avLst/>
          </a:prstGeom>
          <a:noFill/>
          <a:ln w="9525">
            <a:noFill/>
            <a:miter lim="800000"/>
            <a:headEnd/>
            <a:tailEnd/>
          </a:ln>
        </p:spPr>
        <p:txBody>
          <a:bodyPr wrap="none" lIns="0" tIns="0" rIns="0" bIns="0">
            <a:spAutoFit/>
          </a:bodyPr>
          <a:lstStyle/>
          <a:p>
            <a:pPr>
              <a:defRPr/>
            </a:pPr>
            <a:r>
              <a:rPr lang="en-US">
                <a:latin typeface="+mn-lt"/>
              </a:rPr>
              <a:t>-5</a:t>
            </a:r>
          </a:p>
        </p:txBody>
      </p:sp>
      <p:sp>
        <p:nvSpPr>
          <p:cNvPr id="440961" name="Rectangle 641"/>
          <p:cNvSpPr>
            <a:spLocks noChangeArrowheads="1"/>
          </p:cNvSpPr>
          <p:nvPr/>
        </p:nvSpPr>
        <p:spPr bwMode="auto">
          <a:xfrm>
            <a:off x="4770438" y="5348288"/>
            <a:ext cx="115887" cy="276225"/>
          </a:xfrm>
          <a:prstGeom prst="rect">
            <a:avLst/>
          </a:prstGeom>
          <a:noFill/>
          <a:ln w="9525">
            <a:noFill/>
            <a:miter lim="800000"/>
            <a:headEnd/>
            <a:tailEnd/>
          </a:ln>
        </p:spPr>
        <p:txBody>
          <a:bodyPr wrap="none" lIns="0" tIns="0" rIns="0" bIns="0">
            <a:spAutoFit/>
          </a:bodyPr>
          <a:lstStyle/>
          <a:p>
            <a:pPr>
              <a:defRPr/>
            </a:pPr>
            <a:r>
              <a:rPr lang="en-US">
                <a:latin typeface="+mn-lt"/>
              </a:rPr>
              <a:t>0</a:t>
            </a:r>
          </a:p>
        </p:txBody>
      </p:sp>
      <p:sp>
        <p:nvSpPr>
          <p:cNvPr id="440962" name="Rectangle 642"/>
          <p:cNvSpPr>
            <a:spLocks noChangeArrowheads="1"/>
          </p:cNvSpPr>
          <p:nvPr/>
        </p:nvSpPr>
        <p:spPr bwMode="auto">
          <a:xfrm>
            <a:off x="5876925" y="5348288"/>
            <a:ext cx="115888" cy="276225"/>
          </a:xfrm>
          <a:prstGeom prst="rect">
            <a:avLst/>
          </a:prstGeom>
          <a:noFill/>
          <a:ln w="9525">
            <a:noFill/>
            <a:miter lim="800000"/>
            <a:headEnd/>
            <a:tailEnd/>
          </a:ln>
        </p:spPr>
        <p:txBody>
          <a:bodyPr wrap="none" lIns="0" tIns="0" rIns="0" bIns="0">
            <a:spAutoFit/>
          </a:bodyPr>
          <a:lstStyle/>
          <a:p>
            <a:pPr>
              <a:defRPr/>
            </a:pPr>
            <a:r>
              <a:rPr lang="en-US">
                <a:latin typeface="+mn-lt"/>
              </a:rPr>
              <a:t>5</a:t>
            </a:r>
          </a:p>
        </p:txBody>
      </p:sp>
      <p:sp>
        <p:nvSpPr>
          <p:cNvPr id="440963" name="Rectangle 643"/>
          <p:cNvSpPr>
            <a:spLocks noChangeArrowheads="1"/>
          </p:cNvSpPr>
          <p:nvPr/>
        </p:nvSpPr>
        <p:spPr bwMode="auto">
          <a:xfrm>
            <a:off x="6919913" y="5348288"/>
            <a:ext cx="230187" cy="276225"/>
          </a:xfrm>
          <a:prstGeom prst="rect">
            <a:avLst/>
          </a:prstGeom>
          <a:noFill/>
          <a:ln w="9525">
            <a:noFill/>
            <a:miter lim="800000"/>
            <a:headEnd/>
            <a:tailEnd/>
          </a:ln>
        </p:spPr>
        <p:txBody>
          <a:bodyPr wrap="none" lIns="0" tIns="0" rIns="0" bIns="0">
            <a:spAutoFit/>
          </a:bodyPr>
          <a:lstStyle/>
          <a:p>
            <a:pPr>
              <a:defRPr/>
            </a:pPr>
            <a:r>
              <a:rPr lang="en-US">
                <a:latin typeface="+mn-lt"/>
              </a:rPr>
              <a:t>10</a:t>
            </a:r>
          </a:p>
        </p:txBody>
      </p:sp>
      <p:sp>
        <p:nvSpPr>
          <p:cNvPr id="440964" name="Rectangle 644"/>
          <p:cNvSpPr>
            <a:spLocks noChangeArrowheads="1"/>
          </p:cNvSpPr>
          <p:nvPr/>
        </p:nvSpPr>
        <p:spPr bwMode="auto">
          <a:xfrm>
            <a:off x="8026400" y="5348288"/>
            <a:ext cx="230188" cy="276225"/>
          </a:xfrm>
          <a:prstGeom prst="rect">
            <a:avLst/>
          </a:prstGeom>
          <a:noFill/>
          <a:ln w="9525">
            <a:noFill/>
            <a:miter lim="800000"/>
            <a:headEnd/>
            <a:tailEnd/>
          </a:ln>
        </p:spPr>
        <p:txBody>
          <a:bodyPr wrap="none" lIns="0" tIns="0" rIns="0" bIns="0">
            <a:spAutoFit/>
          </a:bodyPr>
          <a:lstStyle/>
          <a:p>
            <a:pPr>
              <a:defRPr/>
            </a:pPr>
            <a:r>
              <a:rPr lang="en-US">
                <a:latin typeface="+mn-lt"/>
              </a:rPr>
              <a:t>15</a:t>
            </a:r>
          </a:p>
        </p:txBody>
      </p:sp>
      <p:grpSp>
        <p:nvGrpSpPr>
          <p:cNvPr id="3" name="Group 681"/>
          <p:cNvGrpSpPr>
            <a:grpSpLocks/>
          </p:cNvGrpSpPr>
          <p:nvPr/>
        </p:nvGrpSpPr>
        <p:grpSpPr bwMode="auto">
          <a:xfrm>
            <a:off x="2525713" y="1101725"/>
            <a:ext cx="5014912" cy="4059238"/>
            <a:chOff x="1591" y="694"/>
            <a:chExt cx="3159" cy="2557"/>
          </a:xfrm>
        </p:grpSpPr>
        <p:grpSp>
          <p:nvGrpSpPr>
            <p:cNvPr id="282161" name="Group 680"/>
            <p:cNvGrpSpPr>
              <a:grpSpLocks/>
            </p:cNvGrpSpPr>
            <p:nvPr/>
          </p:nvGrpSpPr>
          <p:grpSpPr bwMode="auto">
            <a:xfrm>
              <a:off x="1591" y="694"/>
              <a:ext cx="2931" cy="2557"/>
              <a:chOff x="1591" y="694"/>
              <a:chExt cx="2931" cy="2557"/>
            </a:xfrm>
          </p:grpSpPr>
          <p:sp>
            <p:nvSpPr>
              <p:cNvPr id="282163" name="Line 137"/>
              <p:cNvSpPr>
                <a:spLocks noChangeShapeType="1"/>
              </p:cNvSpPr>
              <p:nvPr/>
            </p:nvSpPr>
            <p:spPr bwMode="auto">
              <a:xfrm flipV="1">
                <a:off x="4049" y="772"/>
                <a:ext cx="25" cy="27"/>
              </a:xfrm>
              <a:prstGeom prst="line">
                <a:avLst/>
              </a:prstGeom>
              <a:noFill/>
              <a:ln w="57150">
                <a:solidFill>
                  <a:srgbClr val="009900"/>
                </a:solidFill>
                <a:round/>
                <a:headEnd/>
                <a:tailEnd/>
              </a:ln>
              <a:extLst>
                <a:ext uri="{909E8E84-426E-40DD-AFC4-6F175D3DCCD1}">
                  <a14:hiddenFill xmlns:a14="http://schemas.microsoft.com/office/drawing/2010/main">
                    <a:noFill/>
                  </a14:hiddenFill>
                </a:ext>
              </a:extLst>
            </p:spPr>
            <p:txBody>
              <a:bodyPr/>
              <a:lstStyle/>
              <a:p>
                <a:endParaRPr lang="en-US"/>
              </a:p>
            </p:txBody>
          </p:sp>
          <p:grpSp>
            <p:nvGrpSpPr>
              <p:cNvPr id="282164" name="Group 678"/>
              <p:cNvGrpSpPr>
                <a:grpSpLocks/>
              </p:cNvGrpSpPr>
              <p:nvPr/>
            </p:nvGrpSpPr>
            <p:grpSpPr bwMode="auto">
              <a:xfrm>
                <a:off x="1591" y="694"/>
                <a:ext cx="2931" cy="2557"/>
                <a:chOff x="1591" y="694"/>
                <a:chExt cx="2931" cy="2557"/>
              </a:xfrm>
            </p:grpSpPr>
            <p:grpSp>
              <p:nvGrpSpPr>
                <p:cNvPr id="282165" name="Group 677"/>
                <p:cNvGrpSpPr>
                  <a:grpSpLocks/>
                </p:cNvGrpSpPr>
                <p:nvPr/>
              </p:nvGrpSpPr>
              <p:grpSpPr bwMode="auto">
                <a:xfrm>
                  <a:off x="3937" y="694"/>
                  <a:ext cx="585" cy="275"/>
                  <a:chOff x="3937" y="694"/>
                  <a:chExt cx="585" cy="275"/>
                </a:xfrm>
              </p:grpSpPr>
              <p:sp>
                <p:nvSpPr>
                  <p:cNvPr id="282271" name="Line 133"/>
                  <p:cNvSpPr>
                    <a:spLocks noChangeShapeType="1"/>
                  </p:cNvSpPr>
                  <p:nvPr/>
                </p:nvSpPr>
                <p:spPr bwMode="auto">
                  <a:xfrm flipV="1">
                    <a:off x="3937" y="912"/>
                    <a:ext cx="24" cy="57"/>
                  </a:xfrm>
                  <a:prstGeom prst="line">
                    <a:avLst/>
                  </a:prstGeom>
                  <a:noFill/>
                  <a:ln w="57150">
                    <a:solidFill>
                      <a:srgbClr val="00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2272" name="Line 135"/>
                  <p:cNvSpPr>
                    <a:spLocks noChangeShapeType="1"/>
                  </p:cNvSpPr>
                  <p:nvPr/>
                </p:nvSpPr>
                <p:spPr bwMode="auto">
                  <a:xfrm flipV="1">
                    <a:off x="3991" y="829"/>
                    <a:ext cx="29" cy="40"/>
                  </a:xfrm>
                  <a:prstGeom prst="line">
                    <a:avLst/>
                  </a:prstGeom>
                  <a:noFill/>
                  <a:ln w="57150">
                    <a:solidFill>
                      <a:srgbClr val="00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2273" name="Line 136"/>
                  <p:cNvSpPr>
                    <a:spLocks noChangeShapeType="1"/>
                  </p:cNvSpPr>
                  <p:nvPr/>
                </p:nvSpPr>
                <p:spPr bwMode="auto">
                  <a:xfrm flipV="1">
                    <a:off x="4020" y="799"/>
                    <a:ext cx="29" cy="30"/>
                  </a:xfrm>
                  <a:prstGeom prst="line">
                    <a:avLst/>
                  </a:prstGeom>
                  <a:noFill/>
                  <a:ln w="57150">
                    <a:solidFill>
                      <a:srgbClr val="00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2274" name="Line 138"/>
                  <p:cNvSpPr>
                    <a:spLocks noChangeShapeType="1"/>
                  </p:cNvSpPr>
                  <p:nvPr/>
                </p:nvSpPr>
                <p:spPr bwMode="auto">
                  <a:xfrm flipV="1">
                    <a:off x="4074" y="755"/>
                    <a:ext cx="29" cy="17"/>
                  </a:xfrm>
                  <a:prstGeom prst="line">
                    <a:avLst/>
                  </a:prstGeom>
                  <a:noFill/>
                  <a:ln w="57150">
                    <a:solidFill>
                      <a:srgbClr val="00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2275" name="Line 141"/>
                  <p:cNvSpPr>
                    <a:spLocks noChangeShapeType="1"/>
                  </p:cNvSpPr>
                  <p:nvPr/>
                </p:nvSpPr>
                <p:spPr bwMode="auto">
                  <a:xfrm flipV="1">
                    <a:off x="4161" y="720"/>
                    <a:ext cx="25" cy="9"/>
                  </a:xfrm>
                  <a:prstGeom prst="line">
                    <a:avLst/>
                  </a:prstGeom>
                  <a:noFill/>
                  <a:ln w="57150">
                    <a:solidFill>
                      <a:srgbClr val="00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2276" name="Line 149"/>
                  <p:cNvSpPr>
                    <a:spLocks noChangeShapeType="1"/>
                  </p:cNvSpPr>
                  <p:nvPr/>
                </p:nvSpPr>
                <p:spPr bwMode="auto">
                  <a:xfrm>
                    <a:off x="4380" y="698"/>
                    <a:ext cx="30" cy="1"/>
                  </a:xfrm>
                  <a:prstGeom prst="line">
                    <a:avLst/>
                  </a:prstGeom>
                  <a:noFill/>
                  <a:ln w="57150">
                    <a:solidFill>
                      <a:srgbClr val="00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2277" name="Line 152"/>
                  <p:cNvSpPr>
                    <a:spLocks noChangeShapeType="1"/>
                  </p:cNvSpPr>
                  <p:nvPr/>
                </p:nvSpPr>
                <p:spPr bwMode="auto">
                  <a:xfrm>
                    <a:off x="4463" y="694"/>
                    <a:ext cx="30" cy="1"/>
                  </a:xfrm>
                  <a:prstGeom prst="line">
                    <a:avLst/>
                  </a:prstGeom>
                  <a:noFill/>
                  <a:ln w="57150">
                    <a:solidFill>
                      <a:srgbClr val="00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2278" name="Line 153"/>
                  <p:cNvSpPr>
                    <a:spLocks noChangeShapeType="1"/>
                  </p:cNvSpPr>
                  <p:nvPr/>
                </p:nvSpPr>
                <p:spPr bwMode="auto">
                  <a:xfrm>
                    <a:off x="4493" y="694"/>
                    <a:ext cx="29" cy="1"/>
                  </a:xfrm>
                  <a:prstGeom prst="line">
                    <a:avLst/>
                  </a:prstGeom>
                  <a:noFill/>
                  <a:ln w="57150">
                    <a:solidFill>
                      <a:srgbClr val="0099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82166" name="Group 676"/>
                <p:cNvGrpSpPr>
                  <a:grpSpLocks/>
                </p:cNvGrpSpPr>
                <p:nvPr/>
              </p:nvGrpSpPr>
              <p:grpSpPr bwMode="auto">
                <a:xfrm>
                  <a:off x="1591" y="694"/>
                  <a:ext cx="2872" cy="2557"/>
                  <a:chOff x="1591" y="694"/>
                  <a:chExt cx="2872" cy="2557"/>
                </a:xfrm>
              </p:grpSpPr>
              <p:sp>
                <p:nvSpPr>
                  <p:cNvPr id="282167" name="Line 131"/>
                  <p:cNvSpPr>
                    <a:spLocks noChangeShapeType="1"/>
                  </p:cNvSpPr>
                  <p:nvPr/>
                </p:nvSpPr>
                <p:spPr bwMode="auto">
                  <a:xfrm flipV="1">
                    <a:off x="3879" y="1034"/>
                    <a:ext cx="29" cy="74"/>
                  </a:xfrm>
                  <a:prstGeom prst="line">
                    <a:avLst/>
                  </a:prstGeom>
                  <a:noFill/>
                  <a:ln w="57150">
                    <a:solidFill>
                      <a:srgbClr val="00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2168" name="Line 132"/>
                  <p:cNvSpPr>
                    <a:spLocks noChangeShapeType="1"/>
                  </p:cNvSpPr>
                  <p:nvPr/>
                </p:nvSpPr>
                <p:spPr bwMode="auto">
                  <a:xfrm flipV="1">
                    <a:off x="3908" y="969"/>
                    <a:ext cx="29" cy="65"/>
                  </a:xfrm>
                  <a:prstGeom prst="line">
                    <a:avLst/>
                  </a:prstGeom>
                  <a:noFill/>
                  <a:ln w="57150">
                    <a:solidFill>
                      <a:srgbClr val="00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2169" name="Line 134"/>
                  <p:cNvSpPr>
                    <a:spLocks noChangeShapeType="1"/>
                  </p:cNvSpPr>
                  <p:nvPr/>
                </p:nvSpPr>
                <p:spPr bwMode="auto">
                  <a:xfrm flipV="1">
                    <a:off x="3961" y="869"/>
                    <a:ext cx="30" cy="43"/>
                  </a:xfrm>
                  <a:prstGeom prst="line">
                    <a:avLst/>
                  </a:prstGeom>
                  <a:noFill/>
                  <a:ln w="57150">
                    <a:solidFill>
                      <a:srgbClr val="00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2170" name="Line 139"/>
                  <p:cNvSpPr>
                    <a:spLocks noChangeShapeType="1"/>
                  </p:cNvSpPr>
                  <p:nvPr/>
                </p:nvSpPr>
                <p:spPr bwMode="auto">
                  <a:xfrm flipV="1">
                    <a:off x="4103" y="742"/>
                    <a:ext cx="29" cy="13"/>
                  </a:xfrm>
                  <a:prstGeom prst="line">
                    <a:avLst/>
                  </a:prstGeom>
                  <a:noFill/>
                  <a:ln w="57150">
                    <a:solidFill>
                      <a:srgbClr val="00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2171" name="Line 140"/>
                  <p:cNvSpPr>
                    <a:spLocks noChangeShapeType="1"/>
                  </p:cNvSpPr>
                  <p:nvPr/>
                </p:nvSpPr>
                <p:spPr bwMode="auto">
                  <a:xfrm flipV="1">
                    <a:off x="4132" y="729"/>
                    <a:ext cx="29" cy="13"/>
                  </a:xfrm>
                  <a:prstGeom prst="line">
                    <a:avLst/>
                  </a:prstGeom>
                  <a:noFill/>
                  <a:ln w="57150">
                    <a:solidFill>
                      <a:srgbClr val="00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2172" name="Line 142"/>
                  <p:cNvSpPr>
                    <a:spLocks noChangeShapeType="1"/>
                  </p:cNvSpPr>
                  <p:nvPr/>
                </p:nvSpPr>
                <p:spPr bwMode="auto">
                  <a:xfrm flipV="1">
                    <a:off x="4186" y="716"/>
                    <a:ext cx="29" cy="4"/>
                  </a:xfrm>
                  <a:prstGeom prst="line">
                    <a:avLst/>
                  </a:prstGeom>
                  <a:noFill/>
                  <a:ln w="57150">
                    <a:solidFill>
                      <a:srgbClr val="00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2173" name="Line 143"/>
                  <p:cNvSpPr>
                    <a:spLocks noChangeShapeType="1"/>
                  </p:cNvSpPr>
                  <p:nvPr/>
                </p:nvSpPr>
                <p:spPr bwMode="auto">
                  <a:xfrm flipV="1">
                    <a:off x="4215" y="711"/>
                    <a:ext cx="29" cy="5"/>
                  </a:xfrm>
                  <a:prstGeom prst="line">
                    <a:avLst/>
                  </a:prstGeom>
                  <a:noFill/>
                  <a:ln w="57150">
                    <a:solidFill>
                      <a:srgbClr val="00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2174" name="Line 144"/>
                  <p:cNvSpPr>
                    <a:spLocks noChangeShapeType="1"/>
                  </p:cNvSpPr>
                  <p:nvPr/>
                </p:nvSpPr>
                <p:spPr bwMode="auto">
                  <a:xfrm flipV="1">
                    <a:off x="4244" y="707"/>
                    <a:ext cx="24" cy="4"/>
                  </a:xfrm>
                  <a:prstGeom prst="line">
                    <a:avLst/>
                  </a:prstGeom>
                  <a:noFill/>
                  <a:ln w="57150">
                    <a:solidFill>
                      <a:srgbClr val="00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2175" name="Line 145"/>
                  <p:cNvSpPr>
                    <a:spLocks noChangeShapeType="1"/>
                  </p:cNvSpPr>
                  <p:nvPr/>
                </p:nvSpPr>
                <p:spPr bwMode="auto">
                  <a:xfrm flipV="1">
                    <a:off x="4268" y="703"/>
                    <a:ext cx="30" cy="4"/>
                  </a:xfrm>
                  <a:prstGeom prst="line">
                    <a:avLst/>
                  </a:prstGeom>
                  <a:noFill/>
                  <a:ln w="57150">
                    <a:solidFill>
                      <a:srgbClr val="00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2176" name="Line 146"/>
                  <p:cNvSpPr>
                    <a:spLocks noChangeShapeType="1"/>
                  </p:cNvSpPr>
                  <p:nvPr/>
                </p:nvSpPr>
                <p:spPr bwMode="auto">
                  <a:xfrm>
                    <a:off x="4298" y="703"/>
                    <a:ext cx="29" cy="0"/>
                  </a:xfrm>
                  <a:prstGeom prst="line">
                    <a:avLst/>
                  </a:prstGeom>
                  <a:noFill/>
                  <a:ln w="57150">
                    <a:solidFill>
                      <a:srgbClr val="00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2177" name="Line 147"/>
                  <p:cNvSpPr>
                    <a:spLocks noChangeShapeType="1"/>
                  </p:cNvSpPr>
                  <p:nvPr/>
                </p:nvSpPr>
                <p:spPr bwMode="auto">
                  <a:xfrm flipV="1">
                    <a:off x="4327" y="698"/>
                    <a:ext cx="29" cy="5"/>
                  </a:xfrm>
                  <a:prstGeom prst="line">
                    <a:avLst/>
                  </a:prstGeom>
                  <a:noFill/>
                  <a:ln w="57150">
                    <a:solidFill>
                      <a:srgbClr val="00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2178" name="Line 148"/>
                  <p:cNvSpPr>
                    <a:spLocks noChangeShapeType="1"/>
                  </p:cNvSpPr>
                  <p:nvPr/>
                </p:nvSpPr>
                <p:spPr bwMode="auto">
                  <a:xfrm>
                    <a:off x="4356" y="698"/>
                    <a:ext cx="24" cy="1"/>
                  </a:xfrm>
                  <a:prstGeom prst="line">
                    <a:avLst/>
                  </a:prstGeom>
                  <a:noFill/>
                  <a:ln w="57150">
                    <a:solidFill>
                      <a:srgbClr val="00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2179" name="Line 150"/>
                  <p:cNvSpPr>
                    <a:spLocks noChangeShapeType="1"/>
                  </p:cNvSpPr>
                  <p:nvPr/>
                </p:nvSpPr>
                <p:spPr bwMode="auto">
                  <a:xfrm flipV="1">
                    <a:off x="4410" y="694"/>
                    <a:ext cx="29" cy="4"/>
                  </a:xfrm>
                  <a:prstGeom prst="line">
                    <a:avLst/>
                  </a:prstGeom>
                  <a:noFill/>
                  <a:ln w="57150">
                    <a:solidFill>
                      <a:srgbClr val="00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2180" name="Line 151"/>
                  <p:cNvSpPr>
                    <a:spLocks noChangeShapeType="1"/>
                  </p:cNvSpPr>
                  <p:nvPr/>
                </p:nvSpPr>
                <p:spPr bwMode="auto">
                  <a:xfrm>
                    <a:off x="4439" y="694"/>
                    <a:ext cx="24" cy="1"/>
                  </a:xfrm>
                  <a:prstGeom prst="line">
                    <a:avLst/>
                  </a:prstGeom>
                  <a:noFill/>
                  <a:ln w="57150">
                    <a:solidFill>
                      <a:srgbClr val="009900"/>
                    </a:solidFill>
                    <a:round/>
                    <a:headEnd/>
                    <a:tailEnd/>
                  </a:ln>
                  <a:extLst>
                    <a:ext uri="{909E8E84-426E-40DD-AFC4-6F175D3DCCD1}">
                      <a14:hiddenFill xmlns:a14="http://schemas.microsoft.com/office/drawing/2010/main">
                        <a:noFill/>
                      </a14:hiddenFill>
                    </a:ext>
                  </a:extLst>
                </p:spPr>
                <p:txBody>
                  <a:bodyPr/>
                  <a:lstStyle/>
                  <a:p>
                    <a:endParaRPr lang="en-US"/>
                  </a:p>
                </p:txBody>
              </p:sp>
              <p:grpSp>
                <p:nvGrpSpPr>
                  <p:cNvPr id="282181" name="Group 675"/>
                  <p:cNvGrpSpPr>
                    <a:grpSpLocks/>
                  </p:cNvGrpSpPr>
                  <p:nvPr/>
                </p:nvGrpSpPr>
                <p:grpSpPr bwMode="auto">
                  <a:xfrm>
                    <a:off x="1591" y="1108"/>
                    <a:ext cx="2741" cy="2143"/>
                    <a:chOff x="1591" y="1108"/>
                    <a:chExt cx="2741" cy="2143"/>
                  </a:xfrm>
                </p:grpSpPr>
                <p:sp>
                  <p:nvSpPr>
                    <p:cNvPr id="282182" name="Line 51"/>
                    <p:cNvSpPr>
                      <a:spLocks noChangeShapeType="1"/>
                    </p:cNvSpPr>
                    <p:nvPr/>
                  </p:nvSpPr>
                  <p:spPr bwMode="auto">
                    <a:xfrm>
                      <a:off x="1650" y="3246"/>
                      <a:ext cx="24" cy="1"/>
                    </a:xfrm>
                    <a:prstGeom prst="line">
                      <a:avLst/>
                    </a:prstGeom>
                    <a:noFill/>
                    <a:ln w="28575">
                      <a:solidFill>
                        <a:srgbClr val="009900"/>
                      </a:solidFill>
                      <a:round/>
                      <a:headEnd/>
                      <a:tailEnd/>
                    </a:ln>
                    <a:extLst>
                      <a:ext uri="{909E8E84-426E-40DD-AFC4-6F175D3DCCD1}">
                        <a14:hiddenFill xmlns:a14="http://schemas.microsoft.com/office/drawing/2010/main">
                          <a:noFill/>
                        </a14:hiddenFill>
                      </a:ext>
                    </a:extLst>
                  </p:spPr>
                  <p:txBody>
                    <a:bodyPr/>
                    <a:lstStyle/>
                    <a:p>
                      <a:endParaRPr lang="en-US"/>
                    </a:p>
                  </p:txBody>
                </p:sp>
                <p:grpSp>
                  <p:nvGrpSpPr>
                    <p:cNvPr id="282183" name="Group 674"/>
                    <p:cNvGrpSpPr>
                      <a:grpSpLocks/>
                    </p:cNvGrpSpPr>
                    <p:nvPr/>
                  </p:nvGrpSpPr>
                  <p:grpSpPr bwMode="auto">
                    <a:xfrm>
                      <a:off x="1591" y="1108"/>
                      <a:ext cx="2741" cy="2143"/>
                      <a:chOff x="1591" y="1108"/>
                      <a:chExt cx="2741" cy="2143"/>
                    </a:xfrm>
                  </p:grpSpPr>
                  <p:sp>
                    <p:nvSpPr>
                      <p:cNvPr id="282184" name="Line 56"/>
                      <p:cNvSpPr>
                        <a:spLocks noChangeShapeType="1"/>
                      </p:cNvSpPr>
                      <p:nvPr/>
                    </p:nvSpPr>
                    <p:spPr bwMode="auto">
                      <a:xfrm>
                        <a:off x="1786" y="3238"/>
                        <a:ext cx="29" cy="0"/>
                      </a:xfrm>
                      <a:prstGeom prst="line">
                        <a:avLst/>
                      </a:prstGeom>
                      <a:noFill/>
                      <a:ln w="57150">
                        <a:solidFill>
                          <a:srgbClr val="00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2185" name="Line 64"/>
                      <p:cNvSpPr>
                        <a:spLocks noChangeShapeType="1"/>
                      </p:cNvSpPr>
                      <p:nvPr/>
                    </p:nvSpPr>
                    <p:spPr bwMode="auto">
                      <a:xfrm flipV="1">
                        <a:off x="2011" y="3216"/>
                        <a:ext cx="29" cy="4"/>
                      </a:xfrm>
                      <a:prstGeom prst="line">
                        <a:avLst/>
                      </a:prstGeom>
                      <a:noFill/>
                      <a:ln w="57150">
                        <a:solidFill>
                          <a:srgbClr val="009900"/>
                        </a:solidFill>
                        <a:round/>
                        <a:headEnd/>
                        <a:tailEnd/>
                      </a:ln>
                      <a:extLst>
                        <a:ext uri="{909E8E84-426E-40DD-AFC4-6F175D3DCCD1}">
                          <a14:hiddenFill xmlns:a14="http://schemas.microsoft.com/office/drawing/2010/main">
                            <a:noFill/>
                          </a14:hiddenFill>
                        </a:ext>
                      </a:extLst>
                    </p:spPr>
                    <p:txBody>
                      <a:bodyPr/>
                      <a:lstStyle/>
                      <a:p>
                        <a:endParaRPr lang="en-US"/>
                      </a:p>
                    </p:txBody>
                  </p:sp>
                  <p:grpSp>
                    <p:nvGrpSpPr>
                      <p:cNvPr id="282186" name="Group 673"/>
                      <p:cNvGrpSpPr>
                        <a:grpSpLocks/>
                      </p:cNvGrpSpPr>
                      <p:nvPr/>
                    </p:nvGrpSpPr>
                    <p:grpSpPr bwMode="auto">
                      <a:xfrm>
                        <a:off x="1591" y="1108"/>
                        <a:ext cx="2741" cy="2143"/>
                        <a:chOff x="1591" y="1108"/>
                        <a:chExt cx="2741" cy="2143"/>
                      </a:xfrm>
                    </p:grpSpPr>
                    <p:sp>
                      <p:nvSpPr>
                        <p:cNvPr id="282187" name="Line 49"/>
                        <p:cNvSpPr>
                          <a:spLocks noChangeShapeType="1"/>
                        </p:cNvSpPr>
                        <p:nvPr/>
                      </p:nvSpPr>
                      <p:spPr bwMode="auto">
                        <a:xfrm flipV="1">
                          <a:off x="1591" y="3246"/>
                          <a:ext cx="29" cy="5"/>
                        </a:xfrm>
                        <a:prstGeom prst="line">
                          <a:avLst/>
                        </a:prstGeom>
                        <a:noFill/>
                        <a:ln w="28575">
                          <a:solidFill>
                            <a:srgbClr val="00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2188" name="Line 50"/>
                        <p:cNvSpPr>
                          <a:spLocks noChangeShapeType="1"/>
                        </p:cNvSpPr>
                        <p:nvPr/>
                      </p:nvSpPr>
                      <p:spPr bwMode="auto">
                        <a:xfrm>
                          <a:off x="1620" y="3246"/>
                          <a:ext cx="30" cy="1"/>
                        </a:xfrm>
                        <a:prstGeom prst="line">
                          <a:avLst/>
                        </a:prstGeom>
                        <a:noFill/>
                        <a:ln w="28575">
                          <a:solidFill>
                            <a:srgbClr val="00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2189" name="Line 52"/>
                        <p:cNvSpPr>
                          <a:spLocks noChangeShapeType="1"/>
                        </p:cNvSpPr>
                        <p:nvPr/>
                      </p:nvSpPr>
                      <p:spPr bwMode="auto">
                        <a:xfrm flipV="1">
                          <a:off x="1674" y="3242"/>
                          <a:ext cx="29" cy="4"/>
                        </a:xfrm>
                        <a:prstGeom prst="line">
                          <a:avLst/>
                        </a:prstGeom>
                        <a:noFill/>
                        <a:ln w="28575">
                          <a:solidFill>
                            <a:srgbClr val="00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2190" name="Line 53"/>
                        <p:cNvSpPr>
                          <a:spLocks noChangeShapeType="1"/>
                        </p:cNvSpPr>
                        <p:nvPr/>
                      </p:nvSpPr>
                      <p:spPr bwMode="auto">
                        <a:xfrm>
                          <a:off x="1703" y="3242"/>
                          <a:ext cx="29" cy="1"/>
                        </a:xfrm>
                        <a:prstGeom prst="line">
                          <a:avLst/>
                        </a:prstGeom>
                        <a:noFill/>
                        <a:ln w="28575">
                          <a:solidFill>
                            <a:srgbClr val="00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2191" name="Line 54"/>
                        <p:cNvSpPr>
                          <a:spLocks noChangeShapeType="1"/>
                        </p:cNvSpPr>
                        <p:nvPr/>
                      </p:nvSpPr>
                      <p:spPr bwMode="auto">
                        <a:xfrm>
                          <a:off x="1732" y="3242"/>
                          <a:ext cx="30" cy="1"/>
                        </a:xfrm>
                        <a:prstGeom prst="line">
                          <a:avLst/>
                        </a:prstGeom>
                        <a:noFill/>
                        <a:ln w="57150">
                          <a:solidFill>
                            <a:srgbClr val="00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2192" name="Line 55"/>
                        <p:cNvSpPr>
                          <a:spLocks noChangeShapeType="1"/>
                        </p:cNvSpPr>
                        <p:nvPr/>
                      </p:nvSpPr>
                      <p:spPr bwMode="auto">
                        <a:xfrm flipV="1">
                          <a:off x="1762" y="3238"/>
                          <a:ext cx="24" cy="4"/>
                        </a:xfrm>
                        <a:prstGeom prst="line">
                          <a:avLst/>
                        </a:prstGeom>
                        <a:noFill/>
                        <a:ln w="57150">
                          <a:solidFill>
                            <a:srgbClr val="00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2193" name="Line 57"/>
                        <p:cNvSpPr>
                          <a:spLocks noChangeShapeType="1"/>
                        </p:cNvSpPr>
                        <p:nvPr/>
                      </p:nvSpPr>
                      <p:spPr bwMode="auto">
                        <a:xfrm flipV="1">
                          <a:off x="1815" y="3233"/>
                          <a:ext cx="30" cy="5"/>
                        </a:xfrm>
                        <a:prstGeom prst="line">
                          <a:avLst/>
                        </a:prstGeom>
                        <a:noFill/>
                        <a:ln w="57150">
                          <a:solidFill>
                            <a:srgbClr val="00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2194" name="Line 58"/>
                        <p:cNvSpPr>
                          <a:spLocks noChangeShapeType="1"/>
                        </p:cNvSpPr>
                        <p:nvPr/>
                      </p:nvSpPr>
                      <p:spPr bwMode="auto">
                        <a:xfrm>
                          <a:off x="1845" y="3233"/>
                          <a:ext cx="24" cy="1"/>
                        </a:xfrm>
                        <a:prstGeom prst="line">
                          <a:avLst/>
                        </a:prstGeom>
                        <a:noFill/>
                        <a:ln w="57150">
                          <a:solidFill>
                            <a:srgbClr val="00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2195" name="Line 59"/>
                        <p:cNvSpPr>
                          <a:spLocks noChangeShapeType="1"/>
                        </p:cNvSpPr>
                        <p:nvPr/>
                      </p:nvSpPr>
                      <p:spPr bwMode="auto">
                        <a:xfrm flipV="1">
                          <a:off x="1869" y="3229"/>
                          <a:ext cx="29" cy="4"/>
                        </a:xfrm>
                        <a:prstGeom prst="line">
                          <a:avLst/>
                        </a:prstGeom>
                        <a:noFill/>
                        <a:ln w="57150">
                          <a:solidFill>
                            <a:srgbClr val="00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2196" name="Line 60"/>
                        <p:cNvSpPr>
                          <a:spLocks noChangeShapeType="1"/>
                        </p:cNvSpPr>
                        <p:nvPr/>
                      </p:nvSpPr>
                      <p:spPr bwMode="auto">
                        <a:xfrm>
                          <a:off x="1898" y="3229"/>
                          <a:ext cx="29" cy="1"/>
                        </a:xfrm>
                        <a:prstGeom prst="line">
                          <a:avLst/>
                        </a:prstGeom>
                        <a:noFill/>
                        <a:ln w="57150">
                          <a:solidFill>
                            <a:srgbClr val="00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2197" name="Line 61"/>
                        <p:cNvSpPr>
                          <a:spLocks noChangeShapeType="1"/>
                        </p:cNvSpPr>
                        <p:nvPr/>
                      </p:nvSpPr>
                      <p:spPr bwMode="auto">
                        <a:xfrm flipV="1">
                          <a:off x="1927" y="3224"/>
                          <a:ext cx="30" cy="5"/>
                        </a:xfrm>
                        <a:prstGeom prst="line">
                          <a:avLst/>
                        </a:prstGeom>
                        <a:noFill/>
                        <a:ln w="57150">
                          <a:solidFill>
                            <a:srgbClr val="00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2198" name="Line 62"/>
                        <p:cNvSpPr>
                          <a:spLocks noChangeShapeType="1"/>
                        </p:cNvSpPr>
                        <p:nvPr/>
                      </p:nvSpPr>
                      <p:spPr bwMode="auto">
                        <a:xfrm>
                          <a:off x="1957" y="3224"/>
                          <a:ext cx="25" cy="1"/>
                        </a:xfrm>
                        <a:prstGeom prst="line">
                          <a:avLst/>
                        </a:prstGeom>
                        <a:noFill/>
                        <a:ln w="57150">
                          <a:solidFill>
                            <a:srgbClr val="00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2199" name="Line 63"/>
                        <p:cNvSpPr>
                          <a:spLocks noChangeShapeType="1"/>
                        </p:cNvSpPr>
                        <p:nvPr/>
                      </p:nvSpPr>
                      <p:spPr bwMode="auto">
                        <a:xfrm flipV="1">
                          <a:off x="1982" y="3220"/>
                          <a:ext cx="29" cy="4"/>
                        </a:xfrm>
                        <a:prstGeom prst="line">
                          <a:avLst/>
                        </a:prstGeom>
                        <a:noFill/>
                        <a:ln w="57150">
                          <a:solidFill>
                            <a:srgbClr val="00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2200" name="Line 65"/>
                        <p:cNvSpPr>
                          <a:spLocks noChangeShapeType="1"/>
                        </p:cNvSpPr>
                        <p:nvPr/>
                      </p:nvSpPr>
                      <p:spPr bwMode="auto">
                        <a:xfrm>
                          <a:off x="2040" y="3216"/>
                          <a:ext cx="29" cy="1"/>
                        </a:xfrm>
                        <a:prstGeom prst="line">
                          <a:avLst/>
                        </a:prstGeom>
                        <a:noFill/>
                        <a:ln w="57150">
                          <a:solidFill>
                            <a:srgbClr val="00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2201" name="Line 66"/>
                        <p:cNvSpPr>
                          <a:spLocks noChangeShapeType="1"/>
                        </p:cNvSpPr>
                        <p:nvPr/>
                      </p:nvSpPr>
                      <p:spPr bwMode="auto">
                        <a:xfrm flipV="1">
                          <a:off x="2069" y="3211"/>
                          <a:ext cx="25" cy="5"/>
                        </a:xfrm>
                        <a:prstGeom prst="line">
                          <a:avLst/>
                        </a:prstGeom>
                        <a:noFill/>
                        <a:ln w="57150">
                          <a:solidFill>
                            <a:srgbClr val="00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2202" name="Line 67"/>
                        <p:cNvSpPr>
                          <a:spLocks noChangeShapeType="1"/>
                        </p:cNvSpPr>
                        <p:nvPr/>
                      </p:nvSpPr>
                      <p:spPr bwMode="auto">
                        <a:xfrm flipV="1">
                          <a:off x="2094" y="3207"/>
                          <a:ext cx="29" cy="4"/>
                        </a:xfrm>
                        <a:prstGeom prst="line">
                          <a:avLst/>
                        </a:prstGeom>
                        <a:noFill/>
                        <a:ln w="57150">
                          <a:solidFill>
                            <a:srgbClr val="00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2203" name="Line 68"/>
                        <p:cNvSpPr>
                          <a:spLocks noChangeShapeType="1"/>
                        </p:cNvSpPr>
                        <p:nvPr/>
                      </p:nvSpPr>
                      <p:spPr bwMode="auto">
                        <a:xfrm flipV="1">
                          <a:off x="2123" y="3203"/>
                          <a:ext cx="29" cy="4"/>
                        </a:xfrm>
                        <a:prstGeom prst="line">
                          <a:avLst/>
                        </a:prstGeom>
                        <a:noFill/>
                        <a:ln w="57150">
                          <a:solidFill>
                            <a:srgbClr val="00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2204" name="Line 69"/>
                        <p:cNvSpPr>
                          <a:spLocks noChangeShapeType="1"/>
                        </p:cNvSpPr>
                        <p:nvPr/>
                      </p:nvSpPr>
                      <p:spPr bwMode="auto">
                        <a:xfrm flipV="1">
                          <a:off x="2152" y="3198"/>
                          <a:ext cx="25" cy="5"/>
                        </a:xfrm>
                        <a:prstGeom prst="line">
                          <a:avLst/>
                        </a:prstGeom>
                        <a:noFill/>
                        <a:ln w="57150">
                          <a:solidFill>
                            <a:srgbClr val="00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2205" name="Line 70"/>
                        <p:cNvSpPr>
                          <a:spLocks noChangeShapeType="1"/>
                        </p:cNvSpPr>
                        <p:nvPr/>
                      </p:nvSpPr>
                      <p:spPr bwMode="auto">
                        <a:xfrm flipV="1">
                          <a:off x="2177" y="3194"/>
                          <a:ext cx="29" cy="4"/>
                        </a:xfrm>
                        <a:prstGeom prst="line">
                          <a:avLst/>
                        </a:prstGeom>
                        <a:noFill/>
                        <a:ln w="57150">
                          <a:solidFill>
                            <a:srgbClr val="009900"/>
                          </a:solidFill>
                          <a:round/>
                          <a:headEnd/>
                          <a:tailEnd/>
                        </a:ln>
                        <a:extLst>
                          <a:ext uri="{909E8E84-426E-40DD-AFC4-6F175D3DCCD1}">
                            <a14:hiddenFill xmlns:a14="http://schemas.microsoft.com/office/drawing/2010/main">
                              <a:noFill/>
                            </a14:hiddenFill>
                          </a:ext>
                        </a:extLst>
                      </p:spPr>
                      <p:txBody>
                        <a:bodyPr/>
                        <a:lstStyle/>
                        <a:p>
                          <a:endParaRPr lang="en-US"/>
                        </a:p>
                      </p:txBody>
                    </p:sp>
                    <p:grpSp>
                      <p:nvGrpSpPr>
                        <p:cNvPr id="282206" name="Group 672"/>
                        <p:cNvGrpSpPr>
                          <a:grpSpLocks/>
                        </p:cNvGrpSpPr>
                        <p:nvPr/>
                      </p:nvGrpSpPr>
                      <p:grpSpPr bwMode="auto">
                        <a:xfrm>
                          <a:off x="2206" y="1108"/>
                          <a:ext cx="2126" cy="2087"/>
                          <a:chOff x="2206" y="1108"/>
                          <a:chExt cx="2126" cy="2087"/>
                        </a:xfrm>
                      </p:grpSpPr>
                      <p:sp>
                        <p:nvSpPr>
                          <p:cNvPr id="282207" name="Line 71"/>
                          <p:cNvSpPr>
                            <a:spLocks noChangeShapeType="1"/>
                          </p:cNvSpPr>
                          <p:nvPr/>
                        </p:nvSpPr>
                        <p:spPr bwMode="auto">
                          <a:xfrm>
                            <a:off x="2206" y="3194"/>
                            <a:ext cx="29" cy="1"/>
                          </a:xfrm>
                          <a:prstGeom prst="line">
                            <a:avLst/>
                          </a:prstGeom>
                          <a:noFill/>
                          <a:ln w="57150">
                            <a:solidFill>
                              <a:srgbClr val="00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2208" name="Line 72"/>
                          <p:cNvSpPr>
                            <a:spLocks noChangeShapeType="1"/>
                          </p:cNvSpPr>
                          <p:nvPr/>
                        </p:nvSpPr>
                        <p:spPr bwMode="auto">
                          <a:xfrm flipV="1">
                            <a:off x="2235" y="3190"/>
                            <a:ext cx="29" cy="4"/>
                          </a:xfrm>
                          <a:prstGeom prst="line">
                            <a:avLst/>
                          </a:prstGeom>
                          <a:noFill/>
                          <a:ln w="57150">
                            <a:solidFill>
                              <a:srgbClr val="00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2209" name="Line 73"/>
                          <p:cNvSpPr>
                            <a:spLocks noChangeShapeType="1"/>
                          </p:cNvSpPr>
                          <p:nvPr/>
                        </p:nvSpPr>
                        <p:spPr bwMode="auto">
                          <a:xfrm flipV="1">
                            <a:off x="2264" y="3181"/>
                            <a:ext cx="25" cy="9"/>
                          </a:xfrm>
                          <a:prstGeom prst="line">
                            <a:avLst/>
                          </a:prstGeom>
                          <a:noFill/>
                          <a:ln w="57150">
                            <a:solidFill>
                              <a:srgbClr val="00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2210" name="Line 74"/>
                          <p:cNvSpPr>
                            <a:spLocks noChangeShapeType="1"/>
                          </p:cNvSpPr>
                          <p:nvPr/>
                        </p:nvSpPr>
                        <p:spPr bwMode="auto">
                          <a:xfrm flipV="1">
                            <a:off x="2289" y="3177"/>
                            <a:ext cx="29" cy="4"/>
                          </a:xfrm>
                          <a:prstGeom prst="line">
                            <a:avLst/>
                          </a:prstGeom>
                          <a:noFill/>
                          <a:ln w="57150">
                            <a:solidFill>
                              <a:srgbClr val="00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2211" name="Line 75"/>
                          <p:cNvSpPr>
                            <a:spLocks noChangeShapeType="1"/>
                          </p:cNvSpPr>
                          <p:nvPr/>
                        </p:nvSpPr>
                        <p:spPr bwMode="auto">
                          <a:xfrm flipV="1">
                            <a:off x="2318" y="3172"/>
                            <a:ext cx="29" cy="5"/>
                          </a:xfrm>
                          <a:prstGeom prst="line">
                            <a:avLst/>
                          </a:prstGeom>
                          <a:noFill/>
                          <a:ln w="57150">
                            <a:solidFill>
                              <a:srgbClr val="00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2212" name="Line 76"/>
                          <p:cNvSpPr>
                            <a:spLocks noChangeShapeType="1"/>
                          </p:cNvSpPr>
                          <p:nvPr/>
                        </p:nvSpPr>
                        <p:spPr bwMode="auto">
                          <a:xfrm flipV="1">
                            <a:off x="2347" y="3168"/>
                            <a:ext cx="25" cy="4"/>
                          </a:xfrm>
                          <a:prstGeom prst="line">
                            <a:avLst/>
                          </a:prstGeom>
                          <a:noFill/>
                          <a:ln w="57150">
                            <a:solidFill>
                              <a:srgbClr val="00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2213" name="Line 77"/>
                          <p:cNvSpPr>
                            <a:spLocks noChangeShapeType="1"/>
                          </p:cNvSpPr>
                          <p:nvPr/>
                        </p:nvSpPr>
                        <p:spPr bwMode="auto">
                          <a:xfrm flipV="1">
                            <a:off x="2372" y="3164"/>
                            <a:ext cx="29" cy="4"/>
                          </a:xfrm>
                          <a:prstGeom prst="line">
                            <a:avLst/>
                          </a:prstGeom>
                          <a:noFill/>
                          <a:ln w="57150">
                            <a:solidFill>
                              <a:srgbClr val="00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2214" name="Line 78"/>
                          <p:cNvSpPr>
                            <a:spLocks noChangeShapeType="1"/>
                          </p:cNvSpPr>
                          <p:nvPr/>
                        </p:nvSpPr>
                        <p:spPr bwMode="auto">
                          <a:xfrm flipV="1">
                            <a:off x="2401" y="3155"/>
                            <a:ext cx="29" cy="9"/>
                          </a:xfrm>
                          <a:prstGeom prst="line">
                            <a:avLst/>
                          </a:prstGeom>
                          <a:noFill/>
                          <a:ln w="57150">
                            <a:solidFill>
                              <a:srgbClr val="00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2215" name="Line 79"/>
                          <p:cNvSpPr>
                            <a:spLocks noChangeShapeType="1"/>
                          </p:cNvSpPr>
                          <p:nvPr/>
                        </p:nvSpPr>
                        <p:spPr bwMode="auto">
                          <a:xfrm flipV="1">
                            <a:off x="2430" y="3151"/>
                            <a:ext cx="29" cy="4"/>
                          </a:xfrm>
                          <a:prstGeom prst="line">
                            <a:avLst/>
                          </a:prstGeom>
                          <a:noFill/>
                          <a:ln w="57150">
                            <a:solidFill>
                              <a:srgbClr val="00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2216" name="Line 80"/>
                          <p:cNvSpPr>
                            <a:spLocks noChangeShapeType="1"/>
                          </p:cNvSpPr>
                          <p:nvPr/>
                        </p:nvSpPr>
                        <p:spPr bwMode="auto">
                          <a:xfrm flipV="1">
                            <a:off x="2459" y="3146"/>
                            <a:ext cx="25" cy="5"/>
                          </a:xfrm>
                          <a:prstGeom prst="line">
                            <a:avLst/>
                          </a:prstGeom>
                          <a:noFill/>
                          <a:ln w="57150">
                            <a:solidFill>
                              <a:srgbClr val="00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2217" name="Line 81"/>
                          <p:cNvSpPr>
                            <a:spLocks noChangeShapeType="1"/>
                          </p:cNvSpPr>
                          <p:nvPr/>
                        </p:nvSpPr>
                        <p:spPr bwMode="auto">
                          <a:xfrm flipV="1">
                            <a:off x="2484" y="3138"/>
                            <a:ext cx="29" cy="8"/>
                          </a:xfrm>
                          <a:prstGeom prst="line">
                            <a:avLst/>
                          </a:prstGeom>
                          <a:noFill/>
                          <a:ln w="57150">
                            <a:solidFill>
                              <a:srgbClr val="00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2218" name="Line 82"/>
                          <p:cNvSpPr>
                            <a:spLocks noChangeShapeType="1"/>
                          </p:cNvSpPr>
                          <p:nvPr/>
                        </p:nvSpPr>
                        <p:spPr bwMode="auto">
                          <a:xfrm flipV="1">
                            <a:off x="2513" y="3133"/>
                            <a:ext cx="29" cy="5"/>
                          </a:xfrm>
                          <a:prstGeom prst="line">
                            <a:avLst/>
                          </a:prstGeom>
                          <a:noFill/>
                          <a:ln w="57150">
                            <a:solidFill>
                              <a:srgbClr val="00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2219" name="Line 83"/>
                          <p:cNvSpPr>
                            <a:spLocks noChangeShapeType="1"/>
                          </p:cNvSpPr>
                          <p:nvPr/>
                        </p:nvSpPr>
                        <p:spPr bwMode="auto">
                          <a:xfrm flipV="1">
                            <a:off x="2542" y="3124"/>
                            <a:ext cx="24" cy="9"/>
                          </a:xfrm>
                          <a:prstGeom prst="line">
                            <a:avLst/>
                          </a:prstGeom>
                          <a:noFill/>
                          <a:ln w="57150">
                            <a:solidFill>
                              <a:srgbClr val="00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2220" name="Line 84"/>
                          <p:cNvSpPr>
                            <a:spLocks noChangeShapeType="1"/>
                          </p:cNvSpPr>
                          <p:nvPr/>
                        </p:nvSpPr>
                        <p:spPr bwMode="auto">
                          <a:xfrm flipV="1">
                            <a:off x="2566" y="3120"/>
                            <a:ext cx="30" cy="4"/>
                          </a:xfrm>
                          <a:prstGeom prst="line">
                            <a:avLst/>
                          </a:prstGeom>
                          <a:noFill/>
                          <a:ln w="57150">
                            <a:solidFill>
                              <a:srgbClr val="00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2221" name="Line 85"/>
                          <p:cNvSpPr>
                            <a:spLocks noChangeShapeType="1"/>
                          </p:cNvSpPr>
                          <p:nvPr/>
                        </p:nvSpPr>
                        <p:spPr bwMode="auto">
                          <a:xfrm flipV="1">
                            <a:off x="2596" y="3111"/>
                            <a:ext cx="29" cy="9"/>
                          </a:xfrm>
                          <a:prstGeom prst="line">
                            <a:avLst/>
                          </a:prstGeom>
                          <a:noFill/>
                          <a:ln w="57150">
                            <a:solidFill>
                              <a:srgbClr val="00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2222" name="Line 86"/>
                          <p:cNvSpPr>
                            <a:spLocks noChangeShapeType="1"/>
                          </p:cNvSpPr>
                          <p:nvPr/>
                        </p:nvSpPr>
                        <p:spPr bwMode="auto">
                          <a:xfrm flipV="1">
                            <a:off x="2625" y="3107"/>
                            <a:ext cx="29" cy="4"/>
                          </a:xfrm>
                          <a:prstGeom prst="line">
                            <a:avLst/>
                          </a:prstGeom>
                          <a:noFill/>
                          <a:ln w="57150">
                            <a:solidFill>
                              <a:srgbClr val="00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2223" name="Line 87"/>
                          <p:cNvSpPr>
                            <a:spLocks noChangeShapeType="1"/>
                          </p:cNvSpPr>
                          <p:nvPr/>
                        </p:nvSpPr>
                        <p:spPr bwMode="auto">
                          <a:xfrm flipV="1">
                            <a:off x="2654" y="3098"/>
                            <a:ext cx="24" cy="9"/>
                          </a:xfrm>
                          <a:prstGeom prst="line">
                            <a:avLst/>
                          </a:prstGeom>
                          <a:noFill/>
                          <a:ln w="57150">
                            <a:solidFill>
                              <a:srgbClr val="009900"/>
                            </a:solidFill>
                            <a:round/>
                            <a:headEnd/>
                            <a:tailEnd/>
                          </a:ln>
                          <a:extLst>
                            <a:ext uri="{909E8E84-426E-40DD-AFC4-6F175D3DCCD1}">
                              <a14:hiddenFill xmlns:a14="http://schemas.microsoft.com/office/drawing/2010/main">
                                <a:noFill/>
                              </a14:hiddenFill>
                            </a:ext>
                          </a:extLst>
                        </p:spPr>
                        <p:txBody>
                          <a:bodyPr/>
                          <a:lstStyle/>
                          <a:p>
                            <a:endParaRPr lang="en-US"/>
                          </a:p>
                        </p:txBody>
                      </p:sp>
                      <p:grpSp>
                        <p:nvGrpSpPr>
                          <p:cNvPr id="282224" name="Group 671"/>
                          <p:cNvGrpSpPr>
                            <a:grpSpLocks/>
                          </p:cNvGrpSpPr>
                          <p:nvPr/>
                        </p:nvGrpSpPr>
                        <p:grpSpPr bwMode="auto">
                          <a:xfrm>
                            <a:off x="2678" y="1108"/>
                            <a:ext cx="1654" cy="1990"/>
                            <a:chOff x="2678" y="1108"/>
                            <a:chExt cx="1654" cy="1990"/>
                          </a:xfrm>
                        </p:grpSpPr>
                        <p:sp>
                          <p:nvSpPr>
                            <p:cNvPr id="282225" name="Line 88"/>
                            <p:cNvSpPr>
                              <a:spLocks noChangeShapeType="1"/>
                            </p:cNvSpPr>
                            <p:nvPr/>
                          </p:nvSpPr>
                          <p:spPr bwMode="auto">
                            <a:xfrm flipV="1">
                              <a:off x="2678" y="3094"/>
                              <a:ext cx="30" cy="4"/>
                            </a:xfrm>
                            <a:prstGeom prst="line">
                              <a:avLst/>
                            </a:prstGeom>
                            <a:noFill/>
                            <a:ln w="57150">
                              <a:solidFill>
                                <a:srgbClr val="00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2226" name="Line 89"/>
                            <p:cNvSpPr>
                              <a:spLocks noChangeShapeType="1"/>
                            </p:cNvSpPr>
                            <p:nvPr/>
                          </p:nvSpPr>
                          <p:spPr bwMode="auto">
                            <a:xfrm flipV="1">
                              <a:off x="2708" y="3085"/>
                              <a:ext cx="29" cy="9"/>
                            </a:xfrm>
                            <a:prstGeom prst="line">
                              <a:avLst/>
                            </a:prstGeom>
                            <a:noFill/>
                            <a:ln w="57150">
                              <a:solidFill>
                                <a:srgbClr val="00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2227" name="Line 90"/>
                            <p:cNvSpPr>
                              <a:spLocks noChangeShapeType="1"/>
                            </p:cNvSpPr>
                            <p:nvPr/>
                          </p:nvSpPr>
                          <p:spPr bwMode="auto">
                            <a:xfrm flipV="1">
                              <a:off x="2737" y="3077"/>
                              <a:ext cx="29" cy="8"/>
                            </a:xfrm>
                            <a:prstGeom prst="line">
                              <a:avLst/>
                            </a:prstGeom>
                            <a:noFill/>
                            <a:ln w="57150">
                              <a:solidFill>
                                <a:srgbClr val="00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2228" name="Line 91"/>
                            <p:cNvSpPr>
                              <a:spLocks noChangeShapeType="1"/>
                            </p:cNvSpPr>
                            <p:nvPr/>
                          </p:nvSpPr>
                          <p:spPr bwMode="auto">
                            <a:xfrm flipV="1">
                              <a:off x="2766" y="3068"/>
                              <a:ext cx="25" cy="9"/>
                            </a:xfrm>
                            <a:prstGeom prst="line">
                              <a:avLst/>
                            </a:prstGeom>
                            <a:noFill/>
                            <a:ln w="57150">
                              <a:solidFill>
                                <a:srgbClr val="00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2229" name="Line 92"/>
                            <p:cNvSpPr>
                              <a:spLocks noChangeShapeType="1"/>
                            </p:cNvSpPr>
                            <p:nvPr/>
                          </p:nvSpPr>
                          <p:spPr bwMode="auto">
                            <a:xfrm flipV="1">
                              <a:off x="2791" y="3064"/>
                              <a:ext cx="29" cy="4"/>
                            </a:xfrm>
                            <a:prstGeom prst="line">
                              <a:avLst/>
                            </a:prstGeom>
                            <a:noFill/>
                            <a:ln w="57150">
                              <a:solidFill>
                                <a:srgbClr val="00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2230" name="Line 93"/>
                            <p:cNvSpPr>
                              <a:spLocks noChangeShapeType="1"/>
                            </p:cNvSpPr>
                            <p:nvPr/>
                          </p:nvSpPr>
                          <p:spPr bwMode="auto">
                            <a:xfrm flipV="1">
                              <a:off x="2820" y="3055"/>
                              <a:ext cx="29" cy="9"/>
                            </a:xfrm>
                            <a:prstGeom prst="line">
                              <a:avLst/>
                            </a:prstGeom>
                            <a:noFill/>
                            <a:ln w="57150">
                              <a:solidFill>
                                <a:srgbClr val="00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2231" name="Line 94"/>
                            <p:cNvSpPr>
                              <a:spLocks noChangeShapeType="1"/>
                            </p:cNvSpPr>
                            <p:nvPr/>
                          </p:nvSpPr>
                          <p:spPr bwMode="auto">
                            <a:xfrm flipV="1">
                              <a:off x="2849" y="3044"/>
                              <a:ext cx="31" cy="11"/>
                            </a:xfrm>
                            <a:prstGeom prst="line">
                              <a:avLst/>
                            </a:prstGeom>
                            <a:noFill/>
                            <a:ln w="57150">
                              <a:solidFill>
                                <a:srgbClr val="00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2232" name="Line 95"/>
                            <p:cNvSpPr>
                              <a:spLocks noChangeShapeType="1"/>
                            </p:cNvSpPr>
                            <p:nvPr/>
                          </p:nvSpPr>
                          <p:spPr bwMode="auto">
                            <a:xfrm flipV="1">
                              <a:off x="2874" y="3037"/>
                              <a:ext cx="29" cy="9"/>
                            </a:xfrm>
                            <a:prstGeom prst="line">
                              <a:avLst/>
                            </a:prstGeom>
                            <a:noFill/>
                            <a:ln w="57150">
                              <a:solidFill>
                                <a:srgbClr val="00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2233" name="Line 96"/>
                            <p:cNvSpPr>
                              <a:spLocks noChangeShapeType="1"/>
                            </p:cNvSpPr>
                            <p:nvPr/>
                          </p:nvSpPr>
                          <p:spPr bwMode="auto">
                            <a:xfrm flipV="1">
                              <a:off x="2903" y="3029"/>
                              <a:ext cx="30" cy="8"/>
                            </a:xfrm>
                            <a:prstGeom prst="line">
                              <a:avLst/>
                            </a:prstGeom>
                            <a:noFill/>
                            <a:ln w="57150">
                              <a:solidFill>
                                <a:srgbClr val="00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2234" name="Line 97"/>
                            <p:cNvSpPr>
                              <a:spLocks noChangeShapeType="1"/>
                            </p:cNvSpPr>
                            <p:nvPr/>
                          </p:nvSpPr>
                          <p:spPr bwMode="auto">
                            <a:xfrm flipV="1">
                              <a:off x="2933" y="3024"/>
                              <a:ext cx="29" cy="5"/>
                            </a:xfrm>
                            <a:prstGeom prst="line">
                              <a:avLst/>
                            </a:prstGeom>
                            <a:noFill/>
                            <a:ln w="57150">
                              <a:solidFill>
                                <a:srgbClr val="00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2235" name="Line 98"/>
                            <p:cNvSpPr>
                              <a:spLocks noChangeShapeType="1"/>
                            </p:cNvSpPr>
                            <p:nvPr/>
                          </p:nvSpPr>
                          <p:spPr bwMode="auto">
                            <a:xfrm flipV="1">
                              <a:off x="2962" y="3016"/>
                              <a:ext cx="24" cy="8"/>
                            </a:xfrm>
                            <a:prstGeom prst="line">
                              <a:avLst/>
                            </a:prstGeom>
                            <a:noFill/>
                            <a:ln w="57150">
                              <a:solidFill>
                                <a:srgbClr val="00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2236" name="Line 99"/>
                            <p:cNvSpPr>
                              <a:spLocks noChangeShapeType="1"/>
                            </p:cNvSpPr>
                            <p:nvPr/>
                          </p:nvSpPr>
                          <p:spPr bwMode="auto">
                            <a:xfrm flipV="1">
                              <a:off x="2986" y="3007"/>
                              <a:ext cx="29" cy="9"/>
                            </a:xfrm>
                            <a:prstGeom prst="line">
                              <a:avLst/>
                            </a:prstGeom>
                            <a:noFill/>
                            <a:ln w="57150">
                              <a:solidFill>
                                <a:srgbClr val="00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2237" name="Line 100"/>
                            <p:cNvSpPr>
                              <a:spLocks noChangeShapeType="1"/>
                            </p:cNvSpPr>
                            <p:nvPr/>
                          </p:nvSpPr>
                          <p:spPr bwMode="auto">
                            <a:xfrm flipV="1">
                              <a:off x="3015" y="2998"/>
                              <a:ext cx="30" cy="9"/>
                            </a:xfrm>
                            <a:prstGeom prst="line">
                              <a:avLst/>
                            </a:prstGeom>
                            <a:noFill/>
                            <a:ln w="57150">
                              <a:solidFill>
                                <a:srgbClr val="00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2238" name="Line 101"/>
                            <p:cNvSpPr>
                              <a:spLocks noChangeShapeType="1"/>
                            </p:cNvSpPr>
                            <p:nvPr/>
                          </p:nvSpPr>
                          <p:spPr bwMode="auto">
                            <a:xfrm flipV="1">
                              <a:off x="3045" y="2990"/>
                              <a:ext cx="24" cy="8"/>
                            </a:xfrm>
                            <a:prstGeom prst="line">
                              <a:avLst/>
                            </a:prstGeom>
                            <a:noFill/>
                            <a:ln w="57150">
                              <a:solidFill>
                                <a:srgbClr val="00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2239" name="Line 102"/>
                            <p:cNvSpPr>
                              <a:spLocks noChangeShapeType="1"/>
                            </p:cNvSpPr>
                            <p:nvPr/>
                          </p:nvSpPr>
                          <p:spPr bwMode="auto">
                            <a:xfrm flipV="1">
                              <a:off x="3069" y="2981"/>
                              <a:ext cx="29" cy="9"/>
                            </a:xfrm>
                            <a:prstGeom prst="line">
                              <a:avLst/>
                            </a:prstGeom>
                            <a:noFill/>
                            <a:ln w="57150">
                              <a:solidFill>
                                <a:srgbClr val="00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2240" name="Line 103"/>
                            <p:cNvSpPr>
                              <a:spLocks noChangeShapeType="1"/>
                            </p:cNvSpPr>
                            <p:nvPr/>
                          </p:nvSpPr>
                          <p:spPr bwMode="auto">
                            <a:xfrm flipV="1">
                              <a:off x="3098" y="2972"/>
                              <a:ext cx="30" cy="9"/>
                            </a:xfrm>
                            <a:prstGeom prst="line">
                              <a:avLst/>
                            </a:prstGeom>
                            <a:noFill/>
                            <a:ln w="57150">
                              <a:solidFill>
                                <a:srgbClr val="00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2241" name="Line 104"/>
                            <p:cNvSpPr>
                              <a:spLocks noChangeShapeType="1"/>
                            </p:cNvSpPr>
                            <p:nvPr/>
                          </p:nvSpPr>
                          <p:spPr bwMode="auto">
                            <a:xfrm flipV="1">
                              <a:off x="3128" y="2964"/>
                              <a:ext cx="29" cy="8"/>
                            </a:xfrm>
                            <a:prstGeom prst="line">
                              <a:avLst/>
                            </a:prstGeom>
                            <a:noFill/>
                            <a:ln w="57150">
                              <a:solidFill>
                                <a:srgbClr val="00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2242" name="Line 105"/>
                            <p:cNvSpPr>
                              <a:spLocks noChangeShapeType="1"/>
                            </p:cNvSpPr>
                            <p:nvPr/>
                          </p:nvSpPr>
                          <p:spPr bwMode="auto">
                            <a:xfrm flipV="1">
                              <a:off x="3157" y="2950"/>
                              <a:ext cx="24" cy="14"/>
                            </a:xfrm>
                            <a:prstGeom prst="line">
                              <a:avLst/>
                            </a:prstGeom>
                            <a:noFill/>
                            <a:ln w="57150">
                              <a:solidFill>
                                <a:srgbClr val="00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2243" name="Line 106"/>
                            <p:cNvSpPr>
                              <a:spLocks noChangeShapeType="1"/>
                            </p:cNvSpPr>
                            <p:nvPr/>
                          </p:nvSpPr>
                          <p:spPr bwMode="auto">
                            <a:xfrm flipV="1">
                              <a:off x="3181" y="2937"/>
                              <a:ext cx="29" cy="13"/>
                            </a:xfrm>
                            <a:prstGeom prst="line">
                              <a:avLst/>
                            </a:prstGeom>
                            <a:noFill/>
                            <a:ln w="57150">
                              <a:solidFill>
                                <a:srgbClr val="00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2244" name="Line 107"/>
                            <p:cNvSpPr>
                              <a:spLocks noChangeShapeType="1"/>
                            </p:cNvSpPr>
                            <p:nvPr/>
                          </p:nvSpPr>
                          <p:spPr bwMode="auto">
                            <a:xfrm flipV="1">
                              <a:off x="3210" y="2924"/>
                              <a:ext cx="30" cy="13"/>
                            </a:xfrm>
                            <a:prstGeom prst="line">
                              <a:avLst/>
                            </a:prstGeom>
                            <a:noFill/>
                            <a:ln w="57150">
                              <a:solidFill>
                                <a:srgbClr val="00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2245" name="Line 108"/>
                            <p:cNvSpPr>
                              <a:spLocks noChangeShapeType="1"/>
                            </p:cNvSpPr>
                            <p:nvPr/>
                          </p:nvSpPr>
                          <p:spPr bwMode="auto">
                            <a:xfrm flipV="1">
                              <a:off x="3240" y="2907"/>
                              <a:ext cx="24" cy="17"/>
                            </a:xfrm>
                            <a:prstGeom prst="line">
                              <a:avLst/>
                            </a:prstGeom>
                            <a:noFill/>
                            <a:ln w="57150">
                              <a:solidFill>
                                <a:srgbClr val="00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2246" name="Line 109"/>
                            <p:cNvSpPr>
                              <a:spLocks noChangeShapeType="1"/>
                            </p:cNvSpPr>
                            <p:nvPr/>
                          </p:nvSpPr>
                          <p:spPr bwMode="auto">
                            <a:xfrm flipV="1">
                              <a:off x="3264" y="2890"/>
                              <a:ext cx="29" cy="17"/>
                            </a:xfrm>
                            <a:prstGeom prst="line">
                              <a:avLst/>
                            </a:prstGeom>
                            <a:noFill/>
                            <a:ln w="57150">
                              <a:solidFill>
                                <a:srgbClr val="00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2247" name="Line 110"/>
                            <p:cNvSpPr>
                              <a:spLocks noChangeShapeType="1"/>
                            </p:cNvSpPr>
                            <p:nvPr/>
                          </p:nvSpPr>
                          <p:spPr bwMode="auto">
                            <a:xfrm flipV="1">
                              <a:off x="3293" y="2863"/>
                              <a:ext cx="29" cy="27"/>
                            </a:xfrm>
                            <a:prstGeom prst="line">
                              <a:avLst/>
                            </a:prstGeom>
                            <a:noFill/>
                            <a:ln w="57150">
                              <a:solidFill>
                                <a:srgbClr val="00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2248" name="Line 111"/>
                            <p:cNvSpPr>
                              <a:spLocks noChangeShapeType="1"/>
                            </p:cNvSpPr>
                            <p:nvPr/>
                          </p:nvSpPr>
                          <p:spPr bwMode="auto">
                            <a:xfrm flipV="1">
                              <a:off x="3322" y="2837"/>
                              <a:ext cx="30" cy="26"/>
                            </a:xfrm>
                            <a:prstGeom prst="line">
                              <a:avLst/>
                            </a:prstGeom>
                            <a:noFill/>
                            <a:ln w="57150">
                              <a:solidFill>
                                <a:srgbClr val="00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2249" name="Line 112"/>
                            <p:cNvSpPr>
                              <a:spLocks noChangeShapeType="1"/>
                            </p:cNvSpPr>
                            <p:nvPr/>
                          </p:nvSpPr>
                          <p:spPr bwMode="auto">
                            <a:xfrm flipV="1">
                              <a:off x="3352" y="2802"/>
                              <a:ext cx="24" cy="35"/>
                            </a:xfrm>
                            <a:prstGeom prst="line">
                              <a:avLst/>
                            </a:prstGeom>
                            <a:noFill/>
                            <a:ln w="57150">
                              <a:solidFill>
                                <a:srgbClr val="00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2250" name="Line 113"/>
                            <p:cNvSpPr>
                              <a:spLocks noChangeShapeType="1"/>
                            </p:cNvSpPr>
                            <p:nvPr/>
                          </p:nvSpPr>
                          <p:spPr bwMode="auto">
                            <a:xfrm flipV="1">
                              <a:off x="3376" y="2758"/>
                              <a:ext cx="29" cy="44"/>
                            </a:xfrm>
                            <a:prstGeom prst="line">
                              <a:avLst/>
                            </a:prstGeom>
                            <a:noFill/>
                            <a:ln w="57150">
                              <a:solidFill>
                                <a:srgbClr val="00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2251" name="Line 114"/>
                            <p:cNvSpPr>
                              <a:spLocks noChangeShapeType="1"/>
                            </p:cNvSpPr>
                            <p:nvPr/>
                          </p:nvSpPr>
                          <p:spPr bwMode="auto">
                            <a:xfrm flipV="1">
                              <a:off x="3405" y="2711"/>
                              <a:ext cx="29" cy="47"/>
                            </a:xfrm>
                            <a:prstGeom prst="line">
                              <a:avLst/>
                            </a:prstGeom>
                            <a:noFill/>
                            <a:ln w="57150">
                              <a:solidFill>
                                <a:srgbClr val="00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2252" name="Line 115"/>
                            <p:cNvSpPr>
                              <a:spLocks noChangeShapeType="1"/>
                            </p:cNvSpPr>
                            <p:nvPr/>
                          </p:nvSpPr>
                          <p:spPr bwMode="auto">
                            <a:xfrm flipV="1">
                              <a:off x="3434" y="2650"/>
                              <a:ext cx="30" cy="61"/>
                            </a:xfrm>
                            <a:prstGeom prst="line">
                              <a:avLst/>
                            </a:prstGeom>
                            <a:noFill/>
                            <a:ln w="57150">
                              <a:solidFill>
                                <a:srgbClr val="00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2253" name="Line 116"/>
                            <p:cNvSpPr>
                              <a:spLocks noChangeShapeType="1"/>
                            </p:cNvSpPr>
                            <p:nvPr/>
                          </p:nvSpPr>
                          <p:spPr bwMode="auto">
                            <a:xfrm flipV="1">
                              <a:off x="3464" y="2584"/>
                              <a:ext cx="24" cy="66"/>
                            </a:xfrm>
                            <a:prstGeom prst="line">
                              <a:avLst/>
                            </a:prstGeom>
                            <a:noFill/>
                            <a:ln w="57150">
                              <a:solidFill>
                                <a:srgbClr val="00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2254" name="Line 117"/>
                            <p:cNvSpPr>
                              <a:spLocks noChangeShapeType="1"/>
                            </p:cNvSpPr>
                            <p:nvPr/>
                          </p:nvSpPr>
                          <p:spPr bwMode="auto">
                            <a:xfrm flipV="1">
                              <a:off x="3488" y="2506"/>
                              <a:ext cx="29" cy="78"/>
                            </a:xfrm>
                            <a:prstGeom prst="line">
                              <a:avLst/>
                            </a:prstGeom>
                            <a:noFill/>
                            <a:ln w="57150">
                              <a:solidFill>
                                <a:srgbClr val="009900"/>
                              </a:solidFill>
                              <a:round/>
                              <a:headEnd/>
                              <a:tailEnd/>
                            </a:ln>
                            <a:extLst>
                              <a:ext uri="{909E8E84-426E-40DD-AFC4-6F175D3DCCD1}">
                                <a14:hiddenFill xmlns:a14="http://schemas.microsoft.com/office/drawing/2010/main">
                                  <a:noFill/>
                                </a14:hiddenFill>
                              </a:ext>
                            </a:extLst>
                          </p:spPr>
                          <p:txBody>
                            <a:bodyPr/>
                            <a:lstStyle/>
                            <a:p>
                              <a:endParaRPr lang="en-US"/>
                            </a:p>
                          </p:txBody>
                        </p:sp>
                        <p:grpSp>
                          <p:nvGrpSpPr>
                            <p:cNvPr id="282255" name="Group 670"/>
                            <p:cNvGrpSpPr>
                              <a:grpSpLocks/>
                            </p:cNvGrpSpPr>
                            <p:nvPr/>
                          </p:nvGrpSpPr>
                          <p:grpSpPr bwMode="auto">
                            <a:xfrm>
                              <a:off x="3517" y="1108"/>
                              <a:ext cx="815" cy="1398"/>
                              <a:chOff x="3517" y="1108"/>
                              <a:chExt cx="815" cy="1398"/>
                            </a:xfrm>
                          </p:grpSpPr>
                          <p:sp>
                            <p:nvSpPr>
                              <p:cNvPr id="282256" name="Line 118"/>
                              <p:cNvSpPr>
                                <a:spLocks noChangeShapeType="1"/>
                              </p:cNvSpPr>
                              <p:nvPr/>
                            </p:nvSpPr>
                            <p:spPr bwMode="auto">
                              <a:xfrm flipV="1">
                                <a:off x="3517" y="2409"/>
                                <a:ext cx="33" cy="97"/>
                              </a:xfrm>
                              <a:prstGeom prst="line">
                                <a:avLst/>
                              </a:prstGeom>
                              <a:noFill/>
                              <a:ln w="57150">
                                <a:solidFill>
                                  <a:srgbClr val="00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2257" name="Line 119"/>
                              <p:cNvSpPr>
                                <a:spLocks noChangeShapeType="1"/>
                              </p:cNvSpPr>
                              <p:nvPr/>
                            </p:nvSpPr>
                            <p:spPr bwMode="auto">
                              <a:xfrm flipV="1">
                                <a:off x="3547" y="2319"/>
                                <a:ext cx="24" cy="100"/>
                              </a:xfrm>
                              <a:prstGeom prst="line">
                                <a:avLst/>
                              </a:prstGeom>
                              <a:noFill/>
                              <a:ln w="57150">
                                <a:solidFill>
                                  <a:srgbClr val="00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2258" name="Line 120"/>
                              <p:cNvSpPr>
                                <a:spLocks noChangeShapeType="1"/>
                              </p:cNvSpPr>
                              <p:nvPr/>
                            </p:nvSpPr>
                            <p:spPr bwMode="auto">
                              <a:xfrm flipV="1">
                                <a:off x="3571" y="2214"/>
                                <a:ext cx="29" cy="105"/>
                              </a:xfrm>
                              <a:prstGeom prst="line">
                                <a:avLst/>
                              </a:prstGeom>
                              <a:noFill/>
                              <a:ln w="57150">
                                <a:solidFill>
                                  <a:srgbClr val="00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2259" name="Line 121"/>
                              <p:cNvSpPr>
                                <a:spLocks noChangeShapeType="1"/>
                              </p:cNvSpPr>
                              <p:nvPr/>
                            </p:nvSpPr>
                            <p:spPr bwMode="auto">
                              <a:xfrm flipV="1">
                                <a:off x="3600" y="2101"/>
                                <a:ext cx="29" cy="113"/>
                              </a:xfrm>
                              <a:prstGeom prst="line">
                                <a:avLst/>
                              </a:prstGeom>
                              <a:noFill/>
                              <a:ln w="57150">
                                <a:solidFill>
                                  <a:srgbClr val="00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2260" name="Line 122"/>
                              <p:cNvSpPr>
                                <a:spLocks noChangeShapeType="1"/>
                              </p:cNvSpPr>
                              <p:nvPr/>
                            </p:nvSpPr>
                            <p:spPr bwMode="auto">
                              <a:xfrm flipV="1">
                                <a:off x="3629" y="1983"/>
                                <a:ext cx="30" cy="118"/>
                              </a:xfrm>
                              <a:prstGeom prst="line">
                                <a:avLst/>
                              </a:prstGeom>
                              <a:noFill/>
                              <a:ln w="57150">
                                <a:solidFill>
                                  <a:srgbClr val="00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2261" name="Line 123"/>
                              <p:cNvSpPr>
                                <a:spLocks noChangeShapeType="1"/>
                              </p:cNvSpPr>
                              <p:nvPr/>
                            </p:nvSpPr>
                            <p:spPr bwMode="auto">
                              <a:xfrm flipV="1">
                                <a:off x="3659" y="1866"/>
                                <a:ext cx="24" cy="117"/>
                              </a:xfrm>
                              <a:prstGeom prst="line">
                                <a:avLst/>
                              </a:prstGeom>
                              <a:noFill/>
                              <a:ln w="57150">
                                <a:solidFill>
                                  <a:srgbClr val="009900"/>
                                </a:solidFill>
                                <a:round/>
                                <a:headEnd/>
                                <a:tailEnd/>
                              </a:ln>
                              <a:extLst>
                                <a:ext uri="{909E8E84-426E-40DD-AFC4-6F175D3DCCD1}">
                                  <a14:hiddenFill xmlns:a14="http://schemas.microsoft.com/office/drawing/2010/main">
                                    <a:noFill/>
                                  </a14:hiddenFill>
                                </a:ext>
                              </a:extLst>
                            </p:spPr>
                            <p:txBody>
                              <a:bodyPr/>
                              <a:lstStyle/>
                              <a:p>
                                <a:endParaRPr lang="en-US"/>
                              </a:p>
                            </p:txBody>
                          </p:sp>
                          <p:grpSp>
                            <p:nvGrpSpPr>
                              <p:cNvPr id="282262" name="Group 669"/>
                              <p:cNvGrpSpPr>
                                <a:grpSpLocks/>
                              </p:cNvGrpSpPr>
                              <p:nvPr/>
                            </p:nvGrpSpPr>
                            <p:grpSpPr bwMode="auto">
                              <a:xfrm>
                                <a:off x="3683" y="1108"/>
                                <a:ext cx="649" cy="758"/>
                                <a:chOff x="3683" y="1108"/>
                                <a:chExt cx="649" cy="758"/>
                              </a:xfrm>
                            </p:grpSpPr>
                            <p:sp>
                              <p:nvSpPr>
                                <p:cNvPr id="282263" name="Line 124"/>
                                <p:cNvSpPr>
                                  <a:spLocks noChangeShapeType="1"/>
                                </p:cNvSpPr>
                                <p:nvPr/>
                              </p:nvSpPr>
                              <p:spPr bwMode="auto">
                                <a:xfrm flipV="1">
                                  <a:off x="3683" y="1744"/>
                                  <a:ext cx="29" cy="122"/>
                                </a:xfrm>
                                <a:prstGeom prst="line">
                                  <a:avLst/>
                                </a:prstGeom>
                                <a:noFill/>
                                <a:ln w="57150">
                                  <a:solidFill>
                                    <a:srgbClr val="00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2264" name="Line 125"/>
                                <p:cNvSpPr>
                                  <a:spLocks noChangeShapeType="1"/>
                                </p:cNvSpPr>
                                <p:nvPr/>
                              </p:nvSpPr>
                              <p:spPr bwMode="auto">
                                <a:xfrm flipV="1">
                                  <a:off x="3712" y="1622"/>
                                  <a:ext cx="29" cy="122"/>
                                </a:xfrm>
                                <a:prstGeom prst="line">
                                  <a:avLst/>
                                </a:prstGeom>
                                <a:noFill/>
                                <a:ln w="57150">
                                  <a:solidFill>
                                    <a:srgbClr val="00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2265" name="Line 126"/>
                                <p:cNvSpPr>
                                  <a:spLocks noChangeShapeType="1"/>
                                </p:cNvSpPr>
                                <p:nvPr/>
                              </p:nvSpPr>
                              <p:spPr bwMode="auto">
                                <a:xfrm flipV="1">
                                  <a:off x="3741" y="1504"/>
                                  <a:ext cx="26" cy="118"/>
                                </a:xfrm>
                                <a:prstGeom prst="line">
                                  <a:avLst/>
                                </a:prstGeom>
                                <a:noFill/>
                                <a:ln w="57150">
                                  <a:solidFill>
                                    <a:srgbClr val="00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2266" name="Line 127"/>
                                <p:cNvSpPr>
                                  <a:spLocks noChangeShapeType="1"/>
                                </p:cNvSpPr>
                                <p:nvPr/>
                              </p:nvSpPr>
                              <p:spPr bwMode="auto">
                                <a:xfrm flipV="1">
                                  <a:off x="3767" y="1391"/>
                                  <a:ext cx="29" cy="113"/>
                                </a:xfrm>
                                <a:prstGeom prst="line">
                                  <a:avLst/>
                                </a:prstGeom>
                                <a:noFill/>
                                <a:ln w="57150">
                                  <a:solidFill>
                                    <a:srgbClr val="00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2267" name="Line 128"/>
                                <p:cNvSpPr>
                                  <a:spLocks noChangeShapeType="1"/>
                                </p:cNvSpPr>
                                <p:nvPr/>
                              </p:nvSpPr>
                              <p:spPr bwMode="auto">
                                <a:xfrm flipV="1">
                                  <a:off x="3796" y="1291"/>
                                  <a:ext cx="29" cy="100"/>
                                </a:xfrm>
                                <a:prstGeom prst="line">
                                  <a:avLst/>
                                </a:prstGeom>
                                <a:noFill/>
                                <a:ln w="57150">
                                  <a:solidFill>
                                    <a:srgbClr val="00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2268" name="Line 129"/>
                                <p:cNvSpPr>
                                  <a:spLocks noChangeShapeType="1"/>
                                </p:cNvSpPr>
                                <p:nvPr/>
                              </p:nvSpPr>
                              <p:spPr bwMode="auto">
                                <a:xfrm flipV="1">
                                  <a:off x="3825" y="1195"/>
                                  <a:ext cx="29" cy="96"/>
                                </a:xfrm>
                                <a:prstGeom prst="line">
                                  <a:avLst/>
                                </a:prstGeom>
                                <a:noFill/>
                                <a:ln w="57150">
                                  <a:solidFill>
                                    <a:srgbClr val="00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2269" name="Line 130"/>
                                <p:cNvSpPr>
                                  <a:spLocks noChangeShapeType="1"/>
                                </p:cNvSpPr>
                                <p:nvPr/>
                              </p:nvSpPr>
                              <p:spPr bwMode="auto">
                                <a:xfrm flipV="1">
                                  <a:off x="3854" y="1108"/>
                                  <a:ext cx="25" cy="87"/>
                                </a:xfrm>
                                <a:prstGeom prst="line">
                                  <a:avLst/>
                                </a:prstGeom>
                                <a:noFill/>
                                <a:ln w="57150">
                                  <a:solidFill>
                                    <a:srgbClr val="00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2270" name="Line 645"/>
                                <p:cNvSpPr>
                                  <a:spLocks noChangeShapeType="1"/>
                                </p:cNvSpPr>
                                <p:nvPr/>
                              </p:nvSpPr>
                              <p:spPr bwMode="auto">
                                <a:xfrm>
                                  <a:off x="4176" y="1785"/>
                                  <a:ext cx="156" cy="0"/>
                                </a:xfrm>
                                <a:prstGeom prst="line">
                                  <a:avLst/>
                                </a:prstGeom>
                                <a:noFill/>
                                <a:ln w="57150">
                                  <a:solidFill>
                                    <a:srgbClr val="0099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grpSp>
                  </p:grpSp>
                </p:grpSp>
              </p:grpSp>
            </p:grpSp>
          </p:grpSp>
        </p:grpSp>
        <p:sp>
          <p:nvSpPr>
            <p:cNvPr id="440966" name="Rectangle 646"/>
            <p:cNvSpPr>
              <a:spLocks noChangeArrowheads="1"/>
            </p:cNvSpPr>
            <p:nvPr/>
          </p:nvSpPr>
          <p:spPr bwMode="auto">
            <a:xfrm>
              <a:off x="4398" y="1696"/>
              <a:ext cx="352" cy="173"/>
            </a:xfrm>
            <a:prstGeom prst="rect">
              <a:avLst/>
            </a:prstGeom>
            <a:noFill/>
            <a:ln w="9525">
              <a:noFill/>
              <a:miter lim="800000"/>
              <a:headEnd/>
              <a:tailEnd/>
            </a:ln>
          </p:spPr>
          <p:txBody>
            <a:bodyPr wrap="none" lIns="0" tIns="0" rIns="0" bIns="0">
              <a:spAutoFit/>
            </a:bodyPr>
            <a:lstStyle/>
            <a:p>
              <a:pPr>
                <a:defRPr/>
              </a:pPr>
              <a:r>
                <a:rPr lang="en-US">
                  <a:latin typeface="+mn-lt"/>
                </a:rPr>
                <a:t>Bayes</a:t>
              </a:r>
            </a:p>
          </p:txBody>
        </p:sp>
      </p:grpSp>
      <p:sp>
        <p:nvSpPr>
          <p:cNvPr id="440967" name="Line 647"/>
          <p:cNvSpPr>
            <a:spLocks noChangeShapeType="1"/>
          </p:cNvSpPr>
          <p:nvPr/>
        </p:nvSpPr>
        <p:spPr bwMode="auto">
          <a:xfrm>
            <a:off x="6629400" y="3195638"/>
            <a:ext cx="247650" cy="1587"/>
          </a:xfrm>
          <a:prstGeom prst="line">
            <a:avLst/>
          </a:prstGeom>
          <a:noFill/>
          <a:ln w="57150">
            <a:solidFill>
              <a:srgbClr val="0000FF"/>
            </a:solidFill>
            <a:round/>
            <a:headEnd/>
            <a:tailEnd/>
          </a:ln>
        </p:spPr>
        <p:txBody>
          <a:bodyPr/>
          <a:lstStyle/>
          <a:p>
            <a:pPr>
              <a:defRPr/>
            </a:pPr>
            <a:endParaRPr lang="en-US">
              <a:latin typeface="+mn-lt"/>
            </a:endParaRPr>
          </a:p>
        </p:txBody>
      </p:sp>
      <p:sp>
        <p:nvSpPr>
          <p:cNvPr id="440968" name="Rectangle 648"/>
          <p:cNvSpPr>
            <a:spLocks noChangeArrowheads="1"/>
          </p:cNvSpPr>
          <p:nvPr/>
        </p:nvSpPr>
        <p:spPr bwMode="auto">
          <a:xfrm>
            <a:off x="6973888" y="3054350"/>
            <a:ext cx="882650" cy="274638"/>
          </a:xfrm>
          <a:prstGeom prst="rect">
            <a:avLst/>
          </a:prstGeom>
          <a:noFill/>
          <a:ln w="9525">
            <a:noFill/>
            <a:miter lim="800000"/>
            <a:headEnd/>
            <a:tailEnd/>
          </a:ln>
        </p:spPr>
        <p:txBody>
          <a:bodyPr wrap="none" lIns="0" tIns="0" rIns="0" bIns="0">
            <a:spAutoFit/>
          </a:bodyPr>
          <a:lstStyle/>
          <a:p>
            <a:pPr>
              <a:defRPr/>
            </a:pPr>
            <a:r>
              <a:rPr lang="en-US">
                <a:latin typeface="+mn-lt"/>
              </a:rPr>
              <a:t>What-if   </a:t>
            </a:r>
          </a:p>
        </p:txBody>
      </p:sp>
      <p:grpSp>
        <p:nvGrpSpPr>
          <p:cNvPr id="15" name="Group 668"/>
          <p:cNvGrpSpPr>
            <a:grpSpLocks/>
          </p:cNvGrpSpPr>
          <p:nvPr/>
        </p:nvGrpSpPr>
        <p:grpSpPr bwMode="auto">
          <a:xfrm>
            <a:off x="1458913" y="1095375"/>
            <a:ext cx="6642100" cy="4079875"/>
            <a:chOff x="923" y="690"/>
            <a:chExt cx="4184" cy="2570"/>
          </a:xfrm>
        </p:grpSpPr>
        <p:grpSp>
          <p:nvGrpSpPr>
            <p:cNvPr id="282000" name="Group 662"/>
            <p:cNvGrpSpPr>
              <a:grpSpLocks/>
            </p:cNvGrpSpPr>
            <p:nvPr/>
          </p:nvGrpSpPr>
          <p:grpSpPr bwMode="auto">
            <a:xfrm>
              <a:off x="923" y="2393"/>
              <a:ext cx="2565" cy="867"/>
              <a:chOff x="923" y="2393"/>
              <a:chExt cx="2565" cy="867"/>
            </a:xfrm>
          </p:grpSpPr>
          <p:sp>
            <p:nvSpPr>
              <p:cNvPr id="440801" name="Line 481"/>
              <p:cNvSpPr>
                <a:spLocks noChangeShapeType="1"/>
              </p:cNvSpPr>
              <p:nvPr/>
            </p:nvSpPr>
            <p:spPr bwMode="auto">
              <a:xfrm>
                <a:off x="923" y="3259"/>
                <a:ext cx="29" cy="1"/>
              </a:xfrm>
              <a:prstGeom prst="line">
                <a:avLst/>
              </a:prstGeom>
              <a:noFill/>
              <a:ln w="57150">
                <a:solidFill>
                  <a:srgbClr val="FF0000"/>
                </a:solidFill>
                <a:round/>
                <a:headEnd/>
                <a:tailEnd/>
              </a:ln>
            </p:spPr>
            <p:txBody>
              <a:bodyPr/>
              <a:lstStyle/>
              <a:p>
                <a:pPr>
                  <a:defRPr/>
                </a:pPr>
                <a:endParaRPr lang="en-US">
                  <a:latin typeface="+mn-lt"/>
                </a:endParaRPr>
              </a:p>
            </p:txBody>
          </p:sp>
          <p:sp>
            <p:nvSpPr>
              <p:cNvPr id="440802" name="Line 482"/>
              <p:cNvSpPr>
                <a:spLocks noChangeShapeType="1"/>
              </p:cNvSpPr>
              <p:nvPr/>
            </p:nvSpPr>
            <p:spPr bwMode="auto">
              <a:xfrm>
                <a:off x="952" y="3259"/>
                <a:ext cx="25" cy="1"/>
              </a:xfrm>
              <a:prstGeom prst="line">
                <a:avLst/>
              </a:prstGeom>
              <a:noFill/>
              <a:ln w="57150">
                <a:solidFill>
                  <a:srgbClr val="FF0000"/>
                </a:solidFill>
                <a:round/>
                <a:headEnd/>
                <a:tailEnd/>
              </a:ln>
            </p:spPr>
            <p:txBody>
              <a:bodyPr/>
              <a:lstStyle/>
              <a:p>
                <a:pPr>
                  <a:defRPr/>
                </a:pPr>
                <a:endParaRPr lang="en-US">
                  <a:latin typeface="+mn-lt"/>
                </a:endParaRPr>
              </a:p>
            </p:txBody>
          </p:sp>
          <p:sp>
            <p:nvSpPr>
              <p:cNvPr id="440803" name="Line 483"/>
              <p:cNvSpPr>
                <a:spLocks noChangeShapeType="1"/>
              </p:cNvSpPr>
              <p:nvPr/>
            </p:nvSpPr>
            <p:spPr bwMode="auto">
              <a:xfrm>
                <a:off x="977" y="3259"/>
                <a:ext cx="29" cy="1"/>
              </a:xfrm>
              <a:prstGeom prst="line">
                <a:avLst/>
              </a:prstGeom>
              <a:noFill/>
              <a:ln w="57150">
                <a:solidFill>
                  <a:srgbClr val="FF0000"/>
                </a:solidFill>
                <a:round/>
                <a:headEnd/>
                <a:tailEnd/>
              </a:ln>
            </p:spPr>
            <p:txBody>
              <a:bodyPr/>
              <a:lstStyle/>
              <a:p>
                <a:pPr>
                  <a:defRPr/>
                </a:pPr>
                <a:endParaRPr lang="en-US">
                  <a:latin typeface="+mn-lt"/>
                </a:endParaRPr>
              </a:p>
            </p:txBody>
          </p:sp>
          <p:sp>
            <p:nvSpPr>
              <p:cNvPr id="440804" name="Line 484"/>
              <p:cNvSpPr>
                <a:spLocks noChangeShapeType="1"/>
              </p:cNvSpPr>
              <p:nvPr/>
            </p:nvSpPr>
            <p:spPr bwMode="auto">
              <a:xfrm>
                <a:off x="1006" y="3259"/>
                <a:ext cx="30" cy="1"/>
              </a:xfrm>
              <a:prstGeom prst="line">
                <a:avLst/>
              </a:prstGeom>
              <a:noFill/>
              <a:ln w="57150">
                <a:solidFill>
                  <a:srgbClr val="FF0000"/>
                </a:solidFill>
                <a:round/>
                <a:headEnd/>
                <a:tailEnd/>
              </a:ln>
            </p:spPr>
            <p:txBody>
              <a:bodyPr/>
              <a:lstStyle/>
              <a:p>
                <a:pPr>
                  <a:defRPr/>
                </a:pPr>
                <a:endParaRPr lang="en-US">
                  <a:latin typeface="+mn-lt"/>
                </a:endParaRPr>
              </a:p>
            </p:txBody>
          </p:sp>
          <p:sp>
            <p:nvSpPr>
              <p:cNvPr id="440805" name="Line 485"/>
              <p:cNvSpPr>
                <a:spLocks noChangeShapeType="1"/>
              </p:cNvSpPr>
              <p:nvPr/>
            </p:nvSpPr>
            <p:spPr bwMode="auto">
              <a:xfrm flipV="1">
                <a:off x="1036" y="3255"/>
                <a:ext cx="29" cy="4"/>
              </a:xfrm>
              <a:prstGeom prst="line">
                <a:avLst/>
              </a:prstGeom>
              <a:noFill/>
              <a:ln w="57150">
                <a:solidFill>
                  <a:srgbClr val="FF0000"/>
                </a:solidFill>
                <a:round/>
                <a:headEnd/>
                <a:tailEnd/>
              </a:ln>
            </p:spPr>
            <p:txBody>
              <a:bodyPr/>
              <a:lstStyle/>
              <a:p>
                <a:pPr>
                  <a:defRPr/>
                </a:pPr>
                <a:endParaRPr lang="en-US">
                  <a:latin typeface="+mn-lt"/>
                </a:endParaRPr>
              </a:p>
            </p:txBody>
          </p:sp>
          <p:sp>
            <p:nvSpPr>
              <p:cNvPr id="440806" name="Line 486"/>
              <p:cNvSpPr>
                <a:spLocks noChangeShapeType="1"/>
              </p:cNvSpPr>
              <p:nvPr/>
            </p:nvSpPr>
            <p:spPr bwMode="auto">
              <a:xfrm>
                <a:off x="1065" y="3255"/>
                <a:ext cx="24" cy="1"/>
              </a:xfrm>
              <a:prstGeom prst="line">
                <a:avLst/>
              </a:prstGeom>
              <a:noFill/>
              <a:ln w="57150">
                <a:solidFill>
                  <a:srgbClr val="FF0000"/>
                </a:solidFill>
                <a:round/>
                <a:headEnd/>
                <a:tailEnd/>
              </a:ln>
            </p:spPr>
            <p:txBody>
              <a:bodyPr/>
              <a:lstStyle/>
              <a:p>
                <a:pPr>
                  <a:defRPr/>
                </a:pPr>
                <a:endParaRPr lang="en-US">
                  <a:latin typeface="+mn-lt"/>
                </a:endParaRPr>
              </a:p>
            </p:txBody>
          </p:sp>
          <p:sp>
            <p:nvSpPr>
              <p:cNvPr id="440807" name="Line 487"/>
              <p:cNvSpPr>
                <a:spLocks noChangeShapeType="1"/>
              </p:cNvSpPr>
              <p:nvPr/>
            </p:nvSpPr>
            <p:spPr bwMode="auto">
              <a:xfrm>
                <a:off x="1089" y="3255"/>
                <a:ext cx="30" cy="1"/>
              </a:xfrm>
              <a:prstGeom prst="line">
                <a:avLst/>
              </a:prstGeom>
              <a:noFill/>
              <a:ln w="57150">
                <a:solidFill>
                  <a:srgbClr val="FF0000"/>
                </a:solidFill>
                <a:round/>
                <a:headEnd/>
                <a:tailEnd/>
              </a:ln>
            </p:spPr>
            <p:txBody>
              <a:bodyPr/>
              <a:lstStyle/>
              <a:p>
                <a:pPr>
                  <a:defRPr/>
                </a:pPr>
                <a:endParaRPr lang="en-US">
                  <a:latin typeface="+mn-lt"/>
                </a:endParaRPr>
              </a:p>
            </p:txBody>
          </p:sp>
          <p:sp>
            <p:nvSpPr>
              <p:cNvPr id="440808" name="Line 488"/>
              <p:cNvSpPr>
                <a:spLocks noChangeShapeType="1"/>
              </p:cNvSpPr>
              <p:nvPr/>
            </p:nvSpPr>
            <p:spPr bwMode="auto">
              <a:xfrm>
                <a:off x="1119" y="3255"/>
                <a:ext cx="29" cy="1"/>
              </a:xfrm>
              <a:prstGeom prst="line">
                <a:avLst/>
              </a:prstGeom>
              <a:noFill/>
              <a:ln w="57150">
                <a:solidFill>
                  <a:srgbClr val="FF0000"/>
                </a:solidFill>
                <a:round/>
                <a:headEnd/>
                <a:tailEnd/>
              </a:ln>
            </p:spPr>
            <p:txBody>
              <a:bodyPr/>
              <a:lstStyle/>
              <a:p>
                <a:pPr>
                  <a:defRPr/>
                </a:pPr>
                <a:endParaRPr lang="en-US">
                  <a:latin typeface="+mn-lt"/>
                </a:endParaRPr>
              </a:p>
            </p:txBody>
          </p:sp>
          <p:sp>
            <p:nvSpPr>
              <p:cNvPr id="440809" name="Line 489"/>
              <p:cNvSpPr>
                <a:spLocks noChangeShapeType="1"/>
              </p:cNvSpPr>
              <p:nvPr/>
            </p:nvSpPr>
            <p:spPr bwMode="auto">
              <a:xfrm>
                <a:off x="1148" y="3255"/>
                <a:ext cx="24" cy="1"/>
              </a:xfrm>
              <a:prstGeom prst="line">
                <a:avLst/>
              </a:prstGeom>
              <a:noFill/>
              <a:ln w="57150">
                <a:solidFill>
                  <a:srgbClr val="FF0000"/>
                </a:solidFill>
                <a:round/>
                <a:headEnd/>
                <a:tailEnd/>
              </a:ln>
            </p:spPr>
            <p:txBody>
              <a:bodyPr/>
              <a:lstStyle/>
              <a:p>
                <a:pPr>
                  <a:defRPr/>
                </a:pPr>
                <a:endParaRPr lang="en-US">
                  <a:latin typeface="+mn-lt"/>
                </a:endParaRPr>
              </a:p>
            </p:txBody>
          </p:sp>
          <p:sp>
            <p:nvSpPr>
              <p:cNvPr id="440810" name="Line 490"/>
              <p:cNvSpPr>
                <a:spLocks noChangeShapeType="1"/>
              </p:cNvSpPr>
              <p:nvPr/>
            </p:nvSpPr>
            <p:spPr bwMode="auto">
              <a:xfrm>
                <a:off x="1172" y="3255"/>
                <a:ext cx="29" cy="1"/>
              </a:xfrm>
              <a:prstGeom prst="line">
                <a:avLst/>
              </a:prstGeom>
              <a:noFill/>
              <a:ln w="57150">
                <a:solidFill>
                  <a:srgbClr val="FF0000"/>
                </a:solidFill>
                <a:round/>
                <a:headEnd/>
                <a:tailEnd/>
              </a:ln>
            </p:spPr>
            <p:txBody>
              <a:bodyPr/>
              <a:lstStyle/>
              <a:p>
                <a:pPr>
                  <a:defRPr/>
                </a:pPr>
                <a:endParaRPr lang="en-US">
                  <a:latin typeface="+mn-lt"/>
                </a:endParaRPr>
              </a:p>
            </p:txBody>
          </p:sp>
          <p:sp>
            <p:nvSpPr>
              <p:cNvPr id="440811" name="Line 491"/>
              <p:cNvSpPr>
                <a:spLocks noChangeShapeType="1"/>
              </p:cNvSpPr>
              <p:nvPr/>
            </p:nvSpPr>
            <p:spPr bwMode="auto">
              <a:xfrm>
                <a:off x="1201" y="3255"/>
                <a:ext cx="30" cy="1"/>
              </a:xfrm>
              <a:prstGeom prst="line">
                <a:avLst/>
              </a:prstGeom>
              <a:noFill/>
              <a:ln w="57150">
                <a:solidFill>
                  <a:srgbClr val="FF0000"/>
                </a:solidFill>
                <a:round/>
                <a:headEnd/>
                <a:tailEnd/>
              </a:ln>
            </p:spPr>
            <p:txBody>
              <a:bodyPr/>
              <a:lstStyle/>
              <a:p>
                <a:pPr>
                  <a:defRPr/>
                </a:pPr>
                <a:endParaRPr lang="en-US">
                  <a:latin typeface="+mn-lt"/>
                </a:endParaRPr>
              </a:p>
            </p:txBody>
          </p:sp>
          <p:sp>
            <p:nvSpPr>
              <p:cNvPr id="440812" name="Line 492"/>
              <p:cNvSpPr>
                <a:spLocks noChangeShapeType="1"/>
              </p:cNvSpPr>
              <p:nvPr/>
            </p:nvSpPr>
            <p:spPr bwMode="auto">
              <a:xfrm>
                <a:off x="1231" y="3255"/>
                <a:ext cx="29" cy="1"/>
              </a:xfrm>
              <a:prstGeom prst="line">
                <a:avLst/>
              </a:prstGeom>
              <a:noFill/>
              <a:ln w="57150">
                <a:solidFill>
                  <a:srgbClr val="FF0000"/>
                </a:solidFill>
                <a:round/>
                <a:headEnd/>
                <a:tailEnd/>
              </a:ln>
            </p:spPr>
            <p:txBody>
              <a:bodyPr/>
              <a:lstStyle/>
              <a:p>
                <a:pPr>
                  <a:defRPr/>
                </a:pPr>
                <a:endParaRPr lang="en-US">
                  <a:latin typeface="+mn-lt"/>
                </a:endParaRPr>
              </a:p>
            </p:txBody>
          </p:sp>
          <p:sp>
            <p:nvSpPr>
              <p:cNvPr id="440813" name="Line 493"/>
              <p:cNvSpPr>
                <a:spLocks noChangeShapeType="1"/>
              </p:cNvSpPr>
              <p:nvPr/>
            </p:nvSpPr>
            <p:spPr bwMode="auto">
              <a:xfrm>
                <a:off x="1260" y="3255"/>
                <a:ext cx="24" cy="1"/>
              </a:xfrm>
              <a:prstGeom prst="line">
                <a:avLst/>
              </a:prstGeom>
              <a:noFill/>
              <a:ln w="57150">
                <a:solidFill>
                  <a:srgbClr val="FF0000"/>
                </a:solidFill>
                <a:round/>
                <a:headEnd/>
                <a:tailEnd/>
              </a:ln>
            </p:spPr>
            <p:txBody>
              <a:bodyPr/>
              <a:lstStyle/>
              <a:p>
                <a:pPr>
                  <a:defRPr/>
                </a:pPr>
                <a:endParaRPr lang="en-US">
                  <a:latin typeface="+mn-lt"/>
                </a:endParaRPr>
              </a:p>
            </p:txBody>
          </p:sp>
          <p:sp>
            <p:nvSpPr>
              <p:cNvPr id="440814" name="Line 494"/>
              <p:cNvSpPr>
                <a:spLocks noChangeShapeType="1"/>
              </p:cNvSpPr>
              <p:nvPr/>
            </p:nvSpPr>
            <p:spPr bwMode="auto">
              <a:xfrm>
                <a:off x="1284" y="3255"/>
                <a:ext cx="29" cy="1"/>
              </a:xfrm>
              <a:prstGeom prst="line">
                <a:avLst/>
              </a:prstGeom>
              <a:noFill/>
              <a:ln w="57150">
                <a:solidFill>
                  <a:srgbClr val="FF0000"/>
                </a:solidFill>
                <a:round/>
                <a:headEnd/>
                <a:tailEnd/>
              </a:ln>
            </p:spPr>
            <p:txBody>
              <a:bodyPr/>
              <a:lstStyle/>
              <a:p>
                <a:pPr>
                  <a:defRPr/>
                </a:pPr>
                <a:endParaRPr lang="en-US">
                  <a:latin typeface="+mn-lt"/>
                </a:endParaRPr>
              </a:p>
            </p:txBody>
          </p:sp>
          <p:sp>
            <p:nvSpPr>
              <p:cNvPr id="440815" name="Line 495"/>
              <p:cNvSpPr>
                <a:spLocks noChangeShapeType="1"/>
              </p:cNvSpPr>
              <p:nvPr/>
            </p:nvSpPr>
            <p:spPr bwMode="auto">
              <a:xfrm flipV="1">
                <a:off x="1313" y="3251"/>
                <a:ext cx="30" cy="4"/>
              </a:xfrm>
              <a:prstGeom prst="line">
                <a:avLst/>
              </a:prstGeom>
              <a:noFill/>
              <a:ln w="57150">
                <a:solidFill>
                  <a:srgbClr val="FF0000"/>
                </a:solidFill>
                <a:round/>
                <a:headEnd/>
                <a:tailEnd/>
              </a:ln>
            </p:spPr>
            <p:txBody>
              <a:bodyPr/>
              <a:lstStyle/>
              <a:p>
                <a:pPr>
                  <a:defRPr/>
                </a:pPr>
                <a:endParaRPr lang="en-US">
                  <a:latin typeface="+mn-lt"/>
                </a:endParaRPr>
              </a:p>
            </p:txBody>
          </p:sp>
          <p:sp>
            <p:nvSpPr>
              <p:cNvPr id="440816" name="Line 496"/>
              <p:cNvSpPr>
                <a:spLocks noChangeShapeType="1"/>
              </p:cNvSpPr>
              <p:nvPr/>
            </p:nvSpPr>
            <p:spPr bwMode="auto">
              <a:xfrm>
                <a:off x="1343" y="3251"/>
                <a:ext cx="29" cy="0"/>
              </a:xfrm>
              <a:prstGeom prst="line">
                <a:avLst/>
              </a:prstGeom>
              <a:noFill/>
              <a:ln w="57150">
                <a:solidFill>
                  <a:srgbClr val="FF0000"/>
                </a:solidFill>
                <a:round/>
                <a:headEnd/>
                <a:tailEnd/>
              </a:ln>
            </p:spPr>
            <p:txBody>
              <a:bodyPr/>
              <a:lstStyle/>
              <a:p>
                <a:pPr>
                  <a:defRPr/>
                </a:pPr>
                <a:endParaRPr lang="en-US">
                  <a:latin typeface="+mn-lt"/>
                </a:endParaRPr>
              </a:p>
            </p:txBody>
          </p:sp>
          <p:sp>
            <p:nvSpPr>
              <p:cNvPr id="440817" name="Line 497"/>
              <p:cNvSpPr>
                <a:spLocks noChangeShapeType="1"/>
              </p:cNvSpPr>
              <p:nvPr/>
            </p:nvSpPr>
            <p:spPr bwMode="auto">
              <a:xfrm>
                <a:off x="1372" y="3251"/>
                <a:ext cx="24" cy="0"/>
              </a:xfrm>
              <a:prstGeom prst="line">
                <a:avLst/>
              </a:prstGeom>
              <a:noFill/>
              <a:ln w="57150">
                <a:solidFill>
                  <a:srgbClr val="FF0000"/>
                </a:solidFill>
                <a:round/>
                <a:headEnd/>
                <a:tailEnd/>
              </a:ln>
            </p:spPr>
            <p:txBody>
              <a:bodyPr/>
              <a:lstStyle/>
              <a:p>
                <a:pPr>
                  <a:defRPr/>
                </a:pPr>
                <a:endParaRPr lang="en-US">
                  <a:latin typeface="+mn-lt"/>
                </a:endParaRPr>
              </a:p>
            </p:txBody>
          </p:sp>
          <p:sp>
            <p:nvSpPr>
              <p:cNvPr id="440818" name="Line 498"/>
              <p:cNvSpPr>
                <a:spLocks noChangeShapeType="1"/>
              </p:cNvSpPr>
              <p:nvPr/>
            </p:nvSpPr>
            <p:spPr bwMode="auto">
              <a:xfrm>
                <a:off x="1396" y="3251"/>
                <a:ext cx="30" cy="0"/>
              </a:xfrm>
              <a:prstGeom prst="line">
                <a:avLst/>
              </a:prstGeom>
              <a:noFill/>
              <a:ln w="57150">
                <a:solidFill>
                  <a:srgbClr val="FF0000"/>
                </a:solidFill>
                <a:round/>
                <a:headEnd/>
                <a:tailEnd/>
              </a:ln>
            </p:spPr>
            <p:txBody>
              <a:bodyPr/>
              <a:lstStyle/>
              <a:p>
                <a:pPr>
                  <a:defRPr/>
                </a:pPr>
                <a:endParaRPr lang="en-US">
                  <a:latin typeface="+mn-lt"/>
                </a:endParaRPr>
              </a:p>
            </p:txBody>
          </p:sp>
          <p:sp>
            <p:nvSpPr>
              <p:cNvPr id="440819" name="Line 499"/>
              <p:cNvSpPr>
                <a:spLocks noChangeShapeType="1"/>
              </p:cNvSpPr>
              <p:nvPr/>
            </p:nvSpPr>
            <p:spPr bwMode="auto">
              <a:xfrm>
                <a:off x="1426" y="3251"/>
                <a:ext cx="29" cy="0"/>
              </a:xfrm>
              <a:prstGeom prst="line">
                <a:avLst/>
              </a:prstGeom>
              <a:noFill/>
              <a:ln w="57150">
                <a:solidFill>
                  <a:srgbClr val="FF0000"/>
                </a:solidFill>
                <a:round/>
                <a:headEnd/>
                <a:tailEnd/>
              </a:ln>
            </p:spPr>
            <p:txBody>
              <a:bodyPr/>
              <a:lstStyle/>
              <a:p>
                <a:pPr>
                  <a:defRPr/>
                </a:pPr>
                <a:endParaRPr lang="en-US">
                  <a:latin typeface="+mn-lt"/>
                </a:endParaRPr>
              </a:p>
            </p:txBody>
          </p:sp>
          <p:sp>
            <p:nvSpPr>
              <p:cNvPr id="440820" name="Line 500"/>
              <p:cNvSpPr>
                <a:spLocks noChangeShapeType="1"/>
              </p:cNvSpPr>
              <p:nvPr/>
            </p:nvSpPr>
            <p:spPr bwMode="auto">
              <a:xfrm flipV="1">
                <a:off x="1455" y="3246"/>
                <a:ext cx="24" cy="5"/>
              </a:xfrm>
              <a:prstGeom prst="line">
                <a:avLst/>
              </a:prstGeom>
              <a:noFill/>
              <a:ln w="57150">
                <a:solidFill>
                  <a:srgbClr val="FF0000"/>
                </a:solidFill>
                <a:round/>
                <a:headEnd/>
                <a:tailEnd/>
              </a:ln>
            </p:spPr>
            <p:txBody>
              <a:bodyPr/>
              <a:lstStyle/>
              <a:p>
                <a:pPr>
                  <a:defRPr/>
                </a:pPr>
                <a:endParaRPr lang="en-US">
                  <a:latin typeface="+mn-lt"/>
                </a:endParaRPr>
              </a:p>
            </p:txBody>
          </p:sp>
          <p:sp>
            <p:nvSpPr>
              <p:cNvPr id="440821" name="Line 501"/>
              <p:cNvSpPr>
                <a:spLocks noChangeShapeType="1"/>
              </p:cNvSpPr>
              <p:nvPr/>
            </p:nvSpPr>
            <p:spPr bwMode="auto">
              <a:xfrm>
                <a:off x="1479" y="3246"/>
                <a:ext cx="29" cy="1"/>
              </a:xfrm>
              <a:prstGeom prst="line">
                <a:avLst/>
              </a:prstGeom>
              <a:noFill/>
              <a:ln w="57150">
                <a:solidFill>
                  <a:srgbClr val="FF0000"/>
                </a:solidFill>
                <a:round/>
                <a:headEnd/>
                <a:tailEnd/>
              </a:ln>
            </p:spPr>
            <p:txBody>
              <a:bodyPr/>
              <a:lstStyle/>
              <a:p>
                <a:pPr>
                  <a:defRPr/>
                </a:pPr>
                <a:endParaRPr lang="en-US">
                  <a:latin typeface="+mn-lt"/>
                </a:endParaRPr>
              </a:p>
            </p:txBody>
          </p:sp>
          <p:sp>
            <p:nvSpPr>
              <p:cNvPr id="440822" name="Line 502"/>
              <p:cNvSpPr>
                <a:spLocks noChangeShapeType="1"/>
              </p:cNvSpPr>
              <p:nvPr/>
            </p:nvSpPr>
            <p:spPr bwMode="auto">
              <a:xfrm>
                <a:off x="1508" y="3246"/>
                <a:ext cx="30" cy="1"/>
              </a:xfrm>
              <a:prstGeom prst="line">
                <a:avLst/>
              </a:prstGeom>
              <a:noFill/>
              <a:ln w="57150">
                <a:solidFill>
                  <a:srgbClr val="FF0000"/>
                </a:solidFill>
                <a:round/>
                <a:headEnd/>
                <a:tailEnd/>
              </a:ln>
            </p:spPr>
            <p:txBody>
              <a:bodyPr/>
              <a:lstStyle/>
              <a:p>
                <a:pPr>
                  <a:defRPr/>
                </a:pPr>
                <a:endParaRPr lang="en-US">
                  <a:latin typeface="+mn-lt"/>
                </a:endParaRPr>
              </a:p>
            </p:txBody>
          </p:sp>
          <p:grpSp>
            <p:nvGrpSpPr>
              <p:cNvPr id="282087" name="Group 661"/>
              <p:cNvGrpSpPr>
                <a:grpSpLocks/>
              </p:cNvGrpSpPr>
              <p:nvPr/>
            </p:nvGrpSpPr>
            <p:grpSpPr bwMode="auto">
              <a:xfrm>
                <a:off x="1538" y="2393"/>
                <a:ext cx="1950" cy="853"/>
                <a:chOff x="1538" y="2393"/>
                <a:chExt cx="1950" cy="853"/>
              </a:xfrm>
            </p:grpSpPr>
            <p:sp>
              <p:nvSpPr>
                <p:cNvPr id="440827" name="Line 507"/>
                <p:cNvSpPr>
                  <a:spLocks noChangeShapeType="1"/>
                </p:cNvSpPr>
                <p:nvPr/>
              </p:nvSpPr>
              <p:spPr bwMode="auto">
                <a:xfrm>
                  <a:off x="1650" y="3238"/>
                  <a:ext cx="24" cy="0"/>
                </a:xfrm>
                <a:prstGeom prst="line">
                  <a:avLst/>
                </a:prstGeom>
                <a:noFill/>
                <a:ln w="57150">
                  <a:solidFill>
                    <a:srgbClr val="FF0000"/>
                  </a:solidFill>
                  <a:round/>
                  <a:headEnd/>
                  <a:tailEnd/>
                </a:ln>
              </p:spPr>
              <p:txBody>
                <a:bodyPr/>
                <a:lstStyle/>
                <a:p>
                  <a:pPr>
                    <a:defRPr/>
                  </a:pPr>
                  <a:endParaRPr lang="en-US">
                    <a:latin typeface="+mn-lt"/>
                  </a:endParaRPr>
                </a:p>
              </p:txBody>
            </p:sp>
            <p:sp>
              <p:nvSpPr>
                <p:cNvPr id="440834" name="Line 514"/>
                <p:cNvSpPr>
                  <a:spLocks noChangeShapeType="1"/>
                </p:cNvSpPr>
                <p:nvPr/>
              </p:nvSpPr>
              <p:spPr bwMode="auto">
                <a:xfrm flipV="1">
                  <a:off x="1845" y="3216"/>
                  <a:ext cx="24" cy="4"/>
                </a:xfrm>
                <a:prstGeom prst="line">
                  <a:avLst/>
                </a:prstGeom>
                <a:noFill/>
                <a:ln w="57150">
                  <a:solidFill>
                    <a:srgbClr val="FF0000"/>
                  </a:solidFill>
                  <a:round/>
                  <a:headEnd/>
                  <a:tailEnd/>
                </a:ln>
              </p:spPr>
              <p:txBody>
                <a:bodyPr/>
                <a:lstStyle/>
                <a:p>
                  <a:pPr>
                    <a:defRPr/>
                  </a:pPr>
                  <a:endParaRPr lang="en-US">
                    <a:latin typeface="+mn-lt"/>
                  </a:endParaRPr>
                </a:p>
              </p:txBody>
            </p:sp>
            <p:sp>
              <p:nvSpPr>
                <p:cNvPr id="440837" name="Line 517"/>
                <p:cNvSpPr>
                  <a:spLocks noChangeShapeType="1"/>
                </p:cNvSpPr>
                <p:nvPr/>
              </p:nvSpPr>
              <p:spPr bwMode="auto">
                <a:xfrm flipV="1">
                  <a:off x="1927" y="3203"/>
                  <a:ext cx="30" cy="4"/>
                </a:xfrm>
                <a:prstGeom prst="line">
                  <a:avLst/>
                </a:prstGeom>
                <a:noFill/>
                <a:ln w="57150">
                  <a:solidFill>
                    <a:srgbClr val="FF0000"/>
                  </a:solidFill>
                  <a:round/>
                  <a:headEnd/>
                  <a:tailEnd/>
                </a:ln>
              </p:spPr>
              <p:txBody>
                <a:bodyPr/>
                <a:lstStyle/>
                <a:p>
                  <a:pPr>
                    <a:defRPr/>
                  </a:pPr>
                  <a:endParaRPr lang="en-US">
                    <a:latin typeface="+mn-lt"/>
                  </a:endParaRPr>
                </a:p>
              </p:txBody>
            </p:sp>
            <p:sp>
              <p:nvSpPr>
                <p:cNvPr id="440841" name="Line 521"/>
                <p:cNvSpPr>
                  <a:spLocks noChangeShapeType="1"/>
                </p:cNvSpPr>
                <p:nvPr/>
              </p:nvSpPr>
              <p:spPr bwMode="auto">
                <a:xfrm flipV="1">
                  <a:off x="2040" y="3185"/>
                  <a:ext cx="29" cy="5"/>
                </a:xfrm>
                <a:prstGeom prst="line">
                  <a:avLst/>
                </a:prstGeom>
                <a:noFill/>
                <a:ln w="57150">
                  <a:solidFill>
                    <a:srgbClr val="FF0000"/>
                  </a:solidFill>
                  <a:round/>
                  <a:headEnd/>
                  <a:tailEnd/>
                </a:ln>
              </p:spPr>
              <p:txBody>
                <a:bodyPr/>
                <a:lstStyle/>
                <a:p>
                  <a:pPr>
                    <a:defRPr/>
                  </a:pPr>
                  <a:endParaRPr lang="en-US">
                    <a:latin typeface="+mn-lt"/>
                  </a:endParaRPr>
                </a:p>
              </p:txBody>
            </p:sp>
            <p:sp>
              <p:nvSpPr>
                <p:cNvPr id="440846" name="Line 526"/>
                <p:cNvSpPr>
                  <a:spLocks noChangeShapeType="1"/>
                </p:cNvSpPr>
                <p:nvPr/>
              </p:nvSpPr>
              <p:spPr bwMode="auto">
                <a:xfrm flipV="1">
                  <a:off x="2177" y="3155"/>
                  <a:ext cx="29" cy="4"/>
                </a:xfrm>
                <a:prstGeom prst="line">
                  <a:avLst/>
                </a:prstGeom>
                <a:noFill/>
                <a:ln w="57150">
                  <a:solidFill>
                    <a:srgbClr val="FF0000"/>
                  </a:solidFill>
                  <a:round/>
                  <a:headEnd/>
                  <a:tailEnd/>
                </a:ln>
              </p:spPr>
              <p:txBody>
                <a:bodyPr/>
                <a:lstStyle/>
                <a:p>
                  <a:pPr>
                    <a:defRPr/>
                  </a:pPr>
                  <a:endParaRPr lang="en-US">
                    <a:latin typeface="+mn-lt"/>
                  </a:endParaRPr>
                </a:p>
              </p:txBody>
            </p:sp>
            <p:sp>
              <p:nvSpPr>
                <p:cNvPr id="440849" name="Line 529"/>
                <p:cNvSpPr>
                  <a:spLocks noChangeShapeType="1"/>
                </p:cNvSpPr>
                <p:nvPr/>
              </p:nvSpPr>
              <p:spPr bwMode="auto">
                <a:xfrm flipV="1">
                  <a:off x="2264" y="3133"/>
                  <a:ext cx="25" cy="5"/>
                </a:xfrm>
                <a:prstGeom prst="line">
                  <a:avLst/>
                </a:prstGeom>
                <a:noFill/>
                <a:ln w="57150">
                  <a:solidFill>
                    <a:srgbClr val="FF0000"/>
                  </a:solidFill>
                  <a:round/>
                  <a:headEnd/>
                  <a:tailEnd/>
                </a:ln>
              </p:spPr>
              <p:txBody>
                <a:bodyPr/>
                <a:lstStyle/>
                <a:p>
                  <a:pPr>
                    <a:defRPr/>
                  </a:pPr>
                  <a:endParaRPr lang="en-US">
                    <a:latin typeface="+mn-lt"/>
                  </a:endParaRPr>
                </a:p>
              </p:txBody>
            </p:sp>
            <p:grpSp>
              <p:nvGrpSpPr>
                <p:cNvPr id="282094" name="Group 660"/>
                <p:cNvGrpSpPr>
                  <a:grpSpLocks/>
                </p:cNvGrpSpPr>
                <p:nvPr/>
              </p:nvGrpSpPr>
              <p:grpSpPr bwMode="auto">
                <a:xfrm>
                  <a:off x="1538" y="2393"/>
                  <a:ext cx="1950" cy="853"/>
                  <a:chOff x="1538" y="2393"/>
                  <a:chExt cx="1950" cy="853"/>
                </a:xfrm>
              </p:grpSpPr>
              <p:sp>
                <p:nvSpPr>
                  <p:cNvPr id="440823" name="Line 503"/>
                  <p:cNvSpPr>
                    <a:spLocks noChangeShapeType="1"/>
                  </p:cNvSpPr>
                  <p:nvPr/>
                </p:nvSpPr>
                <p:spPr bwMode="auto">
                  <a:xfrm flipV="1">
                    <a:off x="1538" y="3242"/>
                    <a:ext cx="29" cy="4"/>
                  </a:xfrm>
                  <a:prstGeom prst="line">
                    <a:avLst/>
                  </a:prstGeom>
                  <a:noFill/>
                  <a:ln w="57150">
                    <a:solidFill>
                      <a:srgbClr val="FF0000"/>
                    </a:solidFill>
                    <a:round/>
                    <a:headEnd/>
                    <a:tailEnd/>
                  </a:ln>
                </p:spPr>
                <p:txBody>
                  <a:bodyPr/>
                  <a:lstStyle/>
                  <a:p>
                    <a:pPr>
                      <a:defRPr/>
                    </a:pPr>
                    <a:endParaRPr lang="en-US">
                      <a:latin typeface="+mn-lt"/>
                    </a:endParaRPr>
                  </a:p>
                </p:txBody>
              </p:sp>
              <p:sp>
                <p:nvSpPr>
                  <p:cNvPr id="440824" name="Line 504"/>
                  <p:cNvSpPr>
                    <a:spLocks noChangeShapeType="1"/>
                  </p:cNvSpPr>
                  <p:nvPr/>
                </p:nvSpPr>
                <p:spPr bwMode="auto">
                  <a:xfrm>
                    <a:off x="1567" y="3242"/>
                    <a:ext cx="24" cy="1"/>
                  </a:xfrm>
                  <a:prstGeom prst="line">
                    <a:avLst/>
                  </a:prstGeom>
                  <a:noFill/>
                  <a:ln w="57150">
                    <a:solidFill>
                      <a:srgbClr val="FF0000"/>
                    </a:solidFill>
                    <a:round/>
                    <a:headEnd/>
                    <a:tailEnd/>
                  </a:ln>
                </p:spPr>
                <p:txBody>
                  <a:bodyPr/>
                  <a:lstStyle/>
                  <a:p>
                    <a:pPr>
                      <a:defRPr/>
                    </a:pPr>
                    <a:endParaRPr lang="en-US">
                      <a:latin typeface="+mn-lt"/>
                    </a:endParaRPr>
                  </a:p>
                </p:txBody>
              </p:sp>
              <p:sp>
                <p:nvSpPr>
                  <p:cNvPr id="440825" name="Line 505"/>
                  <p:cNvSpPr>
                    <a:spLocks noChangeShapeType="1"/>
                  </p:cNvSpPr>
                  <p:nvPr/>
                </p:nvSpPr>
                <p:spPr bwMode="auto">
                  <a:xfrm>
                    <a:off x="1591" y="3242"/>
                    <a:ext cx="29" cy="1"/>
                  </a:xfrm>
                  <a:prstGeom prst="line">
                    <a:avLst/>
                  </a:prstGeom>
                  <a:noFill/>
                  <a:ln w="57150">
                    <a:solidFill>
                      <a:srgbClr val="FF0000"/>
                    </a:solidFill>
                    <a:round/>
                    <a:headEnd/>
                    <a:tailEnd/>
                  </a:ln>
                </p:spPr>
                <p:txBody>
                  <a:bodyPr/>
                  <a:lstStyle/>
                  <a:p>
                    <a:pPr>
                      <a:defRPr/>
                    </a:pPr>
                    <a:endParaRPr lang="en-US">
                      <a:latin typeface="+mn-lt"/>
                    </a:endParaRPr>
                  </a:p>
                </p:txBody>
              </p:sp>
              <p:sp>
                <p:nvSpPr>
                  <p:cNvPr id="440826" name="Line 506"/>
                  <p:cNvSpPr>
                    <a:spLocks noChangeShapeType="1"/>
                  </p:cNvSpPr>
                  <p:nvPr/>
                </p:nvSpPr>
                <p:spPr bwMode="auto">
                  <a:xfrm flipV="1">
                    <a:off x="1620" y="3238"/>
                    <a:ext cx="30" cy="4"/>
                  </a:xfrm>
                  <a:prstGeom prst="line">
                    <a:avLst/>
                  </a:prstGeom>
                  <a:noFill/>
                  <a:ln w="57150">
                    <a:solidFill>
                      <a:srgbClr val="FF0000"/>
                    </a:solidFill>
                    <a:round/>
                    <a:headEnd/>
                    <a:tailEnd/>
                  </a:ln>
                </p:spPr>
                <p:txBody>
                  <a:bodyPr/>
                  <a:lstStyle/>
                  <a:p>
                    <a:pPr>
                      <a:defRPr/>
                    </a:pPr>
                    <a:endParaRPr lang="en-US">
                      <a:latin typeface="+mn-lt"/>
                    </a:endParaRPr>
                  </a:p>
                </p:txBody>
              </p:sp>
              <p:sp>
                <p:nvSpPr>
                  <p:cNvPr id="440828" name="Line 508"/>
                  <p:cNvSpPr>
                    <a:spLocks noChangeShapeType="1"/>
                  </p:cNvSpPr>
                  <p:nvPr/>
                </p:nvSpPr>
                <p:spPr bwMode="auto">
                  <a:xfrm flipV="1">
                    <a:off x="1674" y="3233"/>
                    <a:ext cx="29" cy="5"/>
                  </a:xfrm>
                  <a:prstGeom prst="line">
                    <a:avLst/>
                  </a:prstGeom>
                  <a:noFill/>
                  <a:ln w="57150">
                    <a:solidFill>
                      <a:srgbClr val="FF0000"/>
                    </a:solidFill>
                    <a:round/>
                    <a:headEnd/>
                    <a:tailEnd/>
                  </a:ln>
                </p:spPr>
                <p:txBody>
                  <a:bodyPr/>
                  <a:lstStyle/>
                  <a:p>
                    <a:pPr>
                      <a:defRPr/>
                    </a:pPr>
                    <a:endParaRPr lang="en-US">
                      <a:latin typeface="+mn-lt"/>
                    </a:endParaRPr>
                  </a:p>
                </p:txBody>
              </p:sp>
              <p:sp>
                <p:nvSpPr>
                  <p:cNvPr id="440829" name="Line 509"/>
                  <p:cNvSpPr>
                    <a:spLocks noChangeShapeType="1"/>
                  </p:cNvSpPr>
                  <p:nvPr/>
                </p:nvSpPr>
                <p:spPr bwMode="auto">
                  <a:xfrm>
                    <a:off x="1703" y="3233"/>
                    <a:ext cx="29" cy="1"/>
                  </a:xfrm>
                  <a:prstGeom prst="line">
                    <a:avLst/>
                  </a:prstGeom>
                  <a:noFill/>
                  <a:ln w="57150">
                    <a:solidFill>
                      <a:srgbClr val="FF0000"/>
                    </a:solidFill>
                    <a:round/>
                    <a:headEnd/>
                    <a:tailEnd/>
                  </a:ln>
                </p:spPr>
                <p:txBody>
                  <a:bodyPr/>
                  <a:lstStyle/>
                  <a:p>
                    <a:pPr>
                      <a:defRPr/>
                    </a:pPr>
                    <a:endParaRPr lang="en-US">
                      <a:latin typeface="+mn-lt"/>
                    </a:endParaRPr>
                  </a:p>
                </p:txBody>
              </p:sp>
              <p:sp>
                <p:nvSpPr>
                  <p:cNvPr id="440830" name="Line 510"/>
                  <p:cNvSpPr>
                    <a:spLocks noChangeShapeType="1"/>
                  </p:cNvSpPr>
                  <p:nvPr/>
                </p:nvSpPr>
                <p:spPr bwMode="auto">
                  <a:xfrm flipV="1">
                    <a:off x="1732" y="3229"/>
                    <a:ext cx="30" cy="4"/>
                  </a:xfrm>
                  <a:prstGeom prst="line">
                    <a:avLst/>
                  </a:prstGeom>
                  <a:noFill/>
                  <a:ln w="57150">
                    <a:solidFill>
                      <a:srgbClr val="FF0000"/>
                    </a:solidFill>
                    <a:round/>
                    <a:headEnd/>
                    <a:tailEnd/>
                  </a:ln>
                </p:spPr>
                <p:txBody>
                  <a:bodyPr/>
                  <a:lstStyle/>
                  <a:p>
                    <a:pPr>
                      <a:defRPr/>
                    </a:pPr>
                    <a:endParaRPr lang="en-US">
                      <a:latin typeface="+mn-lt"/>
                    </a:endParaRPr>
                  </a:p>
                </p:txBody>
              </p:sp>
              <p:sp>
                <p:nvSpPr>
                  <p:cNvPr id="440831" name="Line 511"/>
                  <p:cNvSpPr>
                    <a:spLocks noChangeShapeType="1"/>
                  </p:cNvSpPr>
                  <p:nvPr/>
                </p:nvSpPr>
                <p:spPr bwMode="auto">
                  <a:xfrm flipV="1">
                    <a:off x="1762" y="3224"/>
                    <a:ext cx="24" cy="5"/>
                  </a:xfrm>
                  <a:prstGeom prst="line">
                    <a:avLst/>
                  </a:prstGeom>
                  <a:noFill/>
                  <a:ln w="57150">
                    <a:solidFill>
                      <a:srgbClr val="FF0000"/>
                    </a:solidFill>
                    <a:round/>
                    <a:headEnd/>
                    <a:tailEnd/>
                  </a:ln>
                </p:spPr>
                <p:txBody>
                  <a:bodyPr/>
                  <a:lstStyle/>
                  <a:p>
                    <a:pPr>
                      <a:defRPr/>
                    </a:pPr>
                    <a:endParaRPr lang="en-US">
                      <a:latin typeface="+mn-lt"/>
                    </a:endParaRPr>
                  </a:p>
                </p:txBody>
              </p:sp>
              <p:sp>
                <p:nvSpPr>
                  <p:cNvPr id="440832" name="Line 512"/>
                  <p:cNvSpPr>
                    <a:spLocks noChangeShapeType="1"/>
                  </p:cNvSpPr>
                  <p:nvPr/>
                </p:nvSpPr>
                <p:spPr bwMode="auto">
                  <a:xfrm>
                    <a:off x="1786" y="3224"/>
                    <a:ext cx="29" cy="1"/>
                  </a:xfrm>
                  <a:prstGeom prst="line">
                    <a:avLst/>
                  </a:prstGeom>
                  <a:noFill/>
                  <a:ln w="57150">
                    <a:solidFill>
                      <a:srgbClr val="FF0000"/>
                    </a:solidFill>
                    <a:round/>
                    <a:headEnd/>
                    <a:tailEnd/>
                  </a:ln>
                </p:spPr>
                <p:txBody>
                  <a:bodyPr/>
                  <a:lstStyle/>
                  <a:p>
                    <a:pPr>
                      <a:defRPr/>
                    </a:pPr>
                    <a:endParaRPr lang="en-US">
                      <a:latin typeface="+mn-lt"/>
                    </a:endParaRPr>
                  </a:p>
                </p:txBody>
              </p:sp>
              <p:sp>
                <p:nvSpPr>
                  <p:cNvPr id="440833" name="Line 513"/>
                  <p:cNvSpPr>
                    <a:spLocks noChangeShapeType="1"/>
                  </p:cNvSpPr>
                  <p:nvPr/>
                </p:nvSpPr>
                <p:spPr bwMode="auto">
                  <a:xfrm flipV="1">
                    <a:off x="1815" y="3220"/>
                    <a:ext cx="30" cy="4"/>
                  </a:xfrm>
                  <a:prstGeom prst="line">
                    <a:avLst/>
                  </a:prstGeom>
                  <a:noFill/>
                  <a:ln w="57150">
                    <a:solidFill>
                      <a:srgbClr val="FF0000"/>
                    </a:solidFill>
                    <a:round/>
                    <a:headEnd/>
                    <a:tailEnd/>
                  </a:ln>
                </p:spPr>
                <p:txBody>
                  <a:bodyPr/>
                  <a:lstStyle/>
                  <a:p>
                    <a:pPr>
                      <a:defRPr/>
                    </a:pPr>
                    <a:endParaRPr lang="en-US">
                      <a:latin typeface="+mn-lt"/>
                    </a:endParaRPr>
                  </a:p>
                </p:txBody>
              </p:sp>
              <p:sp>
                <p:nvSpPr>
                  <p:cNvPr id="440835" name="Line 515"/>
                  <p:cNvSpPr>
                    <a:spLocks noChangeShapeType="1"/>
                  </p:cNvSpPr>
                  <p:nvPr/>
                </p:nvSpPr>
                <p:spPr bwMode="auto">
                  <a:xfrm flipV="1">
                    <a:off x="1869" y="3211"/>
                    <a:ext cx="29" cy="5"/>
                  </a:xfrm>
                  <a:prstGeom prst="line">
                    <a:avLst/>
                  </a:prstGeom>
                  <a:noFill/>
                  <a:ln w="57150">
                    <a:solidFill>
                      <a:srgbClr val="FF0000"/>
                    </a:solidFill>
                    <a:round/>
                    <a:headEnd/>
                    <a:tailEnd/>
                  </a:ln>
                </p:spPr>
                <p:txBody>
                  <a:bodyPr/>
                  <a:lstStyle/>
                  <a:p>
                    <a:pPr>
                      <a:defRPr/>
                    </a:pPr>
                    <a:endParaRPr lang="en-US">
                      <a:latin typeface="+mn-lt"/>
                    </a:endParaRPr>
                  </a:p>
                </p:txBody>
              </p:sp>
              <p:sp>
                <p:nvSpPr>
                  <p:cNvPr id="440836" name="Line 516"/>
                  <p:cNvSpPr>
                    <a:spLocks noChangeShapeType="1"/>
                  </p:cNvSpPr>
                  <p:nvPr/>
                </p:nvSpPr>
                <p:spPr bwMode="auto">
                  <a:xfrm flipV="1">
                    <a:off x="1898" y="3207"/>
                    <a:ext cx="29" cy="4"/>
                  </a:xfrm>
                  <a:prstGeom prst="line">
                    <a:avLst/>
                  </a:prstGeom>
                  <a:noFill/>
                  <a:ln w="57150">
                    <a:solidFill>
                      <a:srgbClr val="FF0000"/>
                    </a:solidFill>
                    <a:round/>
                    <a:headEnd/>
                    <a:tailEnd/>
                  </a:ln>
                </p:spPr>
                <p:txBody>
                  <a:bodyPr/>
                  <a:lstStyle/>
                  <a:p>
                    <a:pPr>
                      <a:defRPr/>
                    </a:pPr>
                    <a:endParaRPr lang="en-US">
                      <a:latin typeface="+mn-lt"/>
                    </a:endParaRPr>
                  </a:p>
                </p:txBody>
              </p:sp>
              <p:sp>
                <p:nvSpPr>
                  <p:cNvPr id="440838" name="Line 518"/>
                  <p:cNvSpPr>
                    <a:spLocks noChangeShapeType="1"/>
                  </p:cNvSpPr>
                  <p:nvPr/>
                </p:nvSpPr>
                <p:spPr bwMode="auto">
                  <a:xfrm flipV="1">
                    <a:off x="1957" y="3198"/>
                    <a:ext cx="25" cy="5"/>
                  </a:xfrm>
                  <a:prstGeom prst="line">
                    <a:avLst/>
                  </a:prstGeom>
                  <a:noFill/>
                  <a:ln w="57150">
                    <a:solidFill>
                      <a:srgbClr val="FF0000"/>
                    </a:solidFill>
                    <a:round/>
                    <a:headEnd/>
                    <a:tailEnd/>
                  </a:ln>
                </p:spPr>
                <p:txBody>
                  <a:bodyPr/>
                  <a:lstStyle/>
                  <a:p>
                    <a:pPr>
                      <a:defRPr/>
                    </a:pPr>
                    <a:endParaRPr lang="en-US">
                      <a:latin typeface="+mn-lt"/>
                    </a:endParaRPr>
                  </a:p>
                </p:txBody>
              </p:sp>
              <p:sp>
                <p:nvSpPr>
                  <p:cNvPr id="440839" name="Line 519"/>
                  <p:cNvSpPr>
                    <a:spLocks noChangeShapeType="1"/>
                  </p:cNvSpPr>
                  <p:nvPr/>
                </p:nvSpPr>
                <p:spPr bwMode="auto">
                  <a:xfrm flipV="1">
                    <a:off x="1982" y="3194"/>
                    <a:ext cx="29" cy="4"/>
                  </a:xfrm>
                  <a:prstGeom prst="line">
                    <a:avLst/>
                  </a:prstGeom>
                  <a:noFill/>
                  <a:ln w="57150">
                    <a:solidFill>
                      <a:srgbClr val="FF0000"/>
                    </a:solidFill>
                    <a:round/>
                    <a:headEnd/>
                    <a:tailEnd/>
                  </a:ln>
                </p:spPr>
                <p:txBody>
                  <a:bodyPr/>
                  <a:lstStyle/>
                  <a:p>
                    <a:pPr>
                      <a:defRPr/>
                    </a:pPr>
                    <a:endParaRPr lang="en-US">
                      <a:latin typeface="+mn-lt"/>
                    </a:endParaRPr>
                  </a:p>
                </p:txBody>
              </p:sp>
              <p:sp>
                <p:nvSpPr>
                  <p:cNvPr id="440840" name="Line 520"/>
                  <p:cNvSpPr>
                    <a:spLocks noChangeShapeType="1"/>
                  </p:cNvSpPr>
                  <p:nvPr/>
                </p:nvSpPr>
                <p:spPr bwMode="auto">
                  <a:xfrm flipV="1">
                    <a:off x="2011" y="3190"/>
                    <a:ext cx="29" cy="4"/>
                  </a:xfrm>
                  <a:prstGeom prst="line">
                    <a:avLst/>
                  </a:prstGeom>
                  <a:noFill/>
                  <a:ln w="57150">
                    <a:solidFill>
                      <a:srgbClr val="FF0000"/>
                    </a:solidFill>
                    <a:round/>
                    <a:headEnd/>
                    <a:tailEnd/>
                  </a:ln>
                </p:spPr>
                <p:txBody>
                  <a:bodyPr/>
                  <a:lstStyle/>
                  <a:p>
                    <a:pPr>
                      <a:defRPr/>
                    </a:pPr>
                    <a:endParaRPr lang="en-US">
                      <a:latin typeface="+mn-lt"/>
                    </a:endParaRPr>
                  </a:p>
                </p:txBody>
              </p:sp>
              <p:sp>
                <p:nvSpPr>
                  <p:cNvPr id="440842" name="Line 522"/>
                  <p:cNvSpPr>
                    <a:spLocks noChangeShapeType="1"/>
                  </p:cNvSpPr>
                  <p:nvPr/>
                </p:nvSpPr>
                <p:spPr bwMode="auto">
                  <a:xfrm flipV="1">
                    <a:off x="2069" y="3181"/>
                    <a:ext cx="25" cy="4"/>
                  </a:xfrm>
                  <a:prstGeom prst="line">
                    <a:avLst/>
                  </a:prstGeom>
                  <a:noFill/>
                  <a:ln w="57150">
                    <a:solidFill>
                      <a:srgbClr val="FF0000"/>
                    </a:solidFill>
                    <a:round/>
                    <a:headEnd/>
                    <a:tailEnd/>
                  </a:ln>
                </p:spPr>
                <p:txBody>
                  <a:bodyPr/>
                  <a:lstStyle/>
                  <a:p>
                    <a:pPr>
                      <a:defRPr/>
                    </a:pPr>
                    <a:endParaRPr lang="en-US">
                      <a:latin typeface="+mn-lt"/>
                    </a:endParaRPr>
                  </a:p>
                </p:txBody>
              </p:sp>
              <p:sp>
                <p:nvSpPr>
                  <p:cNvPr id="440843" name="Line 523"/>
                  <p:cNvSpPr>
                    <a:spLocks noChangeShapeType="1"/>
                  </p:cNvSpPr>
                  <p:nvPr/>
                </p:nvSpPr>
                <p:spPr bwMode="auto">
                  <a:xfrm flipV="1">
                    <a:off x="2094" y="3172"/>
                    <a:ext cx="29" cy="9"/>
                  </a:xfrm>
                  <a:prstGeom prst="line">
                    <a:avLst/>
                  </a:prstGeom>
                  <a:noFill/>
                  <a:ln w="57150">
                    <a:solidFill>
                      <a:srgbClr val="FF0000"/>
                    </a:solidFill>
                    <a:round/>
                    <a:headEnd/>
                    <a:tailEnd/>
                  </a:ln>
                </p:spPr>
                <p:txBody>
                  <a:bodyPr/>
                  <a:lstStyle/>
                  <a:p>
                    <a:pPr>
                      <a:defRPr/>
                    </a:pPr>
                    <a:endParaRPr lang="en-US">
                      <a:latin typeface="+mn-lt"/>
                    </a:endParaRPr>
                  </a:p>
                </p:txBody>
              </p:sp>
              <p:sp>
                <p:nvSpPr>
                  <p:cNvPr id="440844" name="Line 524"/>
                  <p:cNvSpPr>
                    <a:spLocks noChangeShapeType="1"/>
                  </p:cNvSpPr>
                  <p:nvPr/>
                </p:nvSpPr>
                <p:spPr bwMode="auto">
                  <a:xfrm flipV="1">
                    <a:off x="2123" y="3168"/>
                    <a:ext cx="29" cy="4"/>
                  </a:xfrm>
                  <a:prstGeom prst="line">
                    <a:avLst/>
                  </a:prstGeom>
                  <a:noFill/>
                  <a:ln w="57150">
                    <a:solidFill>
                      <a:srgbClr val="FF0000"/>
                    </a:solidFill>
                    <a:round/>
                    <a:headEnd/>
                    <a:tailEnd/>
                  </a:ln>
                </p:spPr>
                <p:txBody>
                  <a:bodyPr/>
                  <a:lstStyle/>
                  <a:p>
                    <a:pPr>
                      <a:defRPr/>
                    </a:pPr>
                    <a:endParaRPr lang="en-US">
                      <a:latin typeface="+mn-lt"/>
                    </a:endParaRPr>
                  </a:p>
                </p:txBody>
              </p:sp>
              <p:sp>
                <p:nvSpPr>
                  <p:cNvPr id="440845" name="Line 525"/>
                  <p:cNvSpPr>
                    <a:spLocks noChangeShapeType="1"/>
                  </p:cNvSpPr>
                  <p:nvPr/>
                </p:nvSpPr>
                <p:spPr bwMode="auto">
                  <a:xfrm flipV="1">
                    <a:off x="2152" y="3159"/>
                    <a:ext cx="25" cy="9"/>
                  </a:xfrm>
                  <a:prstGeom prst="line">
                    <a:avLst/>
                  </a:prstGeom>
                  <a:noFill/>
                  <a:ln w="57150">
                    <a:solidFill>
                      <a:srgbClr val="FF0000"/>
                    </a:solidFill>
                    <a:round/>
                    <a:headEnd/>
                    <a:tailEnd/>
                  </a:ln>
                </p:spPr>
                <p:txBody>
                  <a:bodyPr/>
                  <a:lstStyle/>
                  <a:p>
                    <a:pPr>
                      <a:defRPr/>
                    </a:pPr>
                    <a:endParaRPr lang="en-US">
                      <a:latin typeface="+mn-lt"/>
                    </a:endParaRPr>
                  </a:p>
                </p:txBody>
              </p:sp>
              <p:sp>
                <p:nvSpPr>
                  <p:cNvPr id="440847" name="Line 527"/>
                  <p:cNvSpPr>
                    <a:spLocks noChangeShapeType="1"/>
                  </p:cNvSpPr>
                  <p:nvPr/>
                </p:nvSpPr>
                <p:spPr bwMode="auto">
                  <a:xfrm flipV="1">
                    <a:off x="2206" y="3146"/>
                    <a:ext cx="29" cy="9"/>
                  </a:xfrm>
                  <a:prstGeom prst="line">
                    <a:avLst/>
                  </a:prstGeom>
                  <a:noFill/>
                  <a:ln w="57150">
                    <a:solidFill>
                      <a:srgbClr val="FF0000"/>
                    </a:solidFill>
                    <a:round/>
                    <a:headEnd/>
                    <a:tailEnd/>
                  </a:ln>
                </p:spPr>
                <p:txBody>
                  <a:bodyPr/>
                  <a:lstStyle/>
                  <a:p>
                    <a:pPr>
                      <a:defRPr/>
                    </a:pPr>
                    <a:endParaRPr lang="en-US">
                      <a:latin typeface="+mn-lt"/>
                    </a:endParaRPr>
                  </a:p>
                </p:txBody>
              </p:sp>
              <p:sp>
                <p:nvSpPr>
                  <p:cNvPr id="440848" name="Line 528"/>
                  <p:cNvSpPr>
                    <a:spLocks noChangeShapeType="1"/>
                  </p:cNvSpPr>
                  <p:nvPr/>
                </p:nvSpPr>
                <p:spPr bwMode="auto">
                  <a:xfrm flipV="1">
                    <a:off x="2235" y="3138"/>
                    <a:ext cx="29" cy="8"/>
                  </a:xfrm>
                  <a:prstGeom prst="line">
                    <a:avLst/>
                  </a:prstGeom>
                  <a:noFill/>
                  <a:ln w="57150">
                    <a:solidFill>
                      <a:srgbClr val="FF0000"/>
                    </a:solidFill>
                    <a:round/>
                    <a:headEnd/>
                    <a:tailEnd/>
                  </a:ln>
                </p:spPr>
                <p:txBody>
                  <a:bodyPr/>
                  <a:lstStyle/>
                  <a:p>
                    <a:pPr>
                      <a:defRPr/>
                    </a:pPr>
                    <a:endParaRPr lang="en-US">
                      <a:latin typeface="+mn-lt"/>
                    </a:endParaRPr>
                  </a:p>
                </p:txBody>
              </p:sp>
              <p:grpSp>
                <p:nvGrpSpPr>
                  <p:cNvPr id="282116" name="Group 659"/>
                  <p:cNvGrpSpPr>
                    <a:grpSpLocks/>
                  </p:cNvGrpSpPr>
                  <p:nvPr/>
                </p:nvGrpSpPr>
                <p:grpSpPr bwMode="auto">
                  <a:xfrm>
                    <a:off x="2289" y="2393"/>
                    <a:ext cx="1199" cy="740"/>
                    <a:chOff x="2289" y="2393"/>
                    <a:chExt cx="1199" cy="740"/>
                  </a:xfrm>
                </p:grpSpPr>
                <p:sp>
                  <p:nvSpPr>
                    <p:cNvPr id="440861" name="Line 541"/>
                    <p:cNvSpPr>
                      <a:spLocks noChangeShapeType="1"/>
                    </p:cNvSpPr>
                    <p:nvPr/>
                  </p:nvSpPr>
                  <p:spPr bwMode="auto">
                    <a:xfrm flipV="1">
                      <a:off x="2596" y="3011"/>
                      <a:ext cx="29" cy="13"/>
                    </a:xfrm>
                    <a:prstGeom prst="line">
                      <a:avLst/>
                    </a:prstGeom>
                    <a:noFill/>
                    <a:ln w="57150">
                      <a:solidFill>
                        <a:srgbClr val="FF0000"/>
                      </a:solidFill>
                      <a:round/>
                      <a:headEnd/>
                      <a:tailEnd/>
                    </a:ln>
                  </p:spPr>
                  <p:txBody>
                    <a:bodyPr/>
                    <a:lstStyle/>
                    <a:p>
                      <a:pPr>
                        <a:defRPr/>
                      </a:pPr>
                      <a:endParaRPr lang="en-US">
                        <a:latin typeface="+mn-lt"/>
                      </a:endParaRPr>
                    </a:p>
                  </p:txBody>
                </p:sp>
                <p:grpSp>
                  <p:nvGrpSpPr>
                    <p:cNvPr id="282118" name="Group 658"/>
                    <p:cNvGrpSpPr>
                      <a:grpSpLocks/>
                    </p:cNvGrpSpPr>
                    <p:nvPr/>
                  </p:nvGrpSpPr>
                  <p:grpSpPr bwMode="auto">
                    <a:xfrm>
                      <a:off x="2289" y="2393"/>
                      <a:ext cx="1199" cy="740"/>
                      <a:chOff x="2289" y="2393"/>
                      <a:chExt cx="1199" cy="740"/>
                    </a:xfrm>
                  </p:grpSpPr>
                  <p:sp>
                    <p:nvSpPr>
                      <p:cNvPr id="440850" name="Line 530"/>
                      <p:cNvSpPr>
                        <a:spLocks noChangeShapeType="1"/>
                      </p:cNvSpPr>
                      <p:nvPr/>
                    </p:nvSpPr>
                    <p:spPr bwMode="auto">
                      <a:xfrm flipV="1">
                        <a:off x="2289" y="3124"/>
                        <a:ext cx="29" cy="9"/>
                      </a:xfrm>
                      <a:prstGeom prst="line">
                        <a:avLst/>
                      </a:prstGeom>
                      <a:noFill/>
                      <a:ln w="57150">
                        <a:solidFill>
                          <a:srgbClr val="FF0000"/>
                        </a:solidFill>
                        <a:round/>
                        <a:headEnd/>
                        <a:tailEnd/>
                      </a:ln>
                    </p:spPr>
                    <p:txBody>
                      <a:bodyPr/>
                      <a:lstStyle/>
                      <a:p>
                        <a:pPr>
                          <a:defRPr/>
                        </a:pPr>
                        <a:endParaRPr lang="en-US">
                          <a:latin typeface="+mn-lt"/>
                        </a:endParaRPr>
                      </a:p>
                    </p:txBody>
                  </p:sp>
                  <p:sp>
                    <p:nvSpPr>
                      <p:cNvPr id="440851" name="Line 531"/>
                      <p:cNvSpPr>
                        <a:spLocks noChangeShapeType="1"/>
                      </p:cNvSpPr>
                      <p:nvPr/>
                    </p:nvSpPr>
                    <p:spPr bwMode="auto">
                      <a:xfrm flipV="1">
                        <a:off x="2318" y="3116"/>
                        <a:ext cx="29" cy="8"/>
                      </a:xfrm>
                      <a:prstGeom prst="line">
                        <a:avLst/>
                      </a:prstGeom>
                      <a:noFill/>
                      <a:ln w="57150">
                        <a:solidFill>
                          <a:srgbClr val="FF0000"/>
                        </a:solidFill>
                        <a:round/>
                        <a:headEnd/>
                        <a:tailEnd/>
                      </a:ln>
                    </p:spPr>
                    <p:txBody>
                      <a:bodyPr/>
                      <a:lstStyle/>
                      <a:p>
                        <a:pPr>
                          <a:defRPr/>
                        </a:pPr>
                        <a:endParaRPr lang="en-US">
                          <a:latin typeface="+mn-lt"/>
                        </a:endParaRPr>
                      </a:p>
                    </p:txBody>
                  </p:sp>
                  <p:sp>
                    <p:nvSpPr>
                      <p:cNvPr id="440852" name="Line 532"/>
                      <p:cNvSpPr>
                        <a:spLocks noChangeShapeType="1"/>
                      </p:cNvSpPr>
                      <p:nvPr/>
                    </p:nvSpPr>
                    <p:spPr bwMode="auto">
                      <a:xfrm flipV="1">
                        <a:off x="2347" y="3107"/>
                        <a:ext cx="25" cy="9"/>
                      </a:xfrm>
                      <a:prstGeom prst="line">
                        <a:avLst/>
                      </a:prstGeom>
                      <a:noFill/>
                      <a:ln w="57150">
                        <a:solidFill>
                          <a:srgbClr val="FF0000"/>
                        </a:solidFill>
                        <a:round/>
                        <a:headEnd/>
                        <a:tailEnd/>
                      </a:ln>
                    </p:spPr>
                    <p:txBody>
                      <a:bodyPr/>
                      <a:lstStyle/>
                      <a:p>
                        <a:pPr>
                          <a:defRPr/>
                        </a:pPr>
                        <a:endParaRPr lang="en-US">
                          <a:latin typeface="+mn-lt"/>
                        </a:endParaRPr>
                      </a:p>
                    </p:txBody>
                  </p:sp>
                  <p:sp>
                    <p:nvSpPr>
                      <p:cNvPr id="440853" name="Line 533"/>
                      <p:cNvSpPr>
                        <a:spLocks noChangeShapeType="1"/>
                      </p:cNvSpPr>
                      <p:nvPr/>
                    </p:nvSpPr>
                    <p:spPr bwMode="auto">
                      <a:xfrm flipV="1">
                        <a:off x="2372" y="3098"/>
                        <a:ext cx="29" cy="9"/>
                      </a:xfrm>
                      <a:prstGeom prst="line">
                        <a:avLst/>
                      </a:prstGeom>
                      <a:noFill/>
                      <a:ln w="57150">
                        <a:solidFill>
                          <a:srgbClr val="FF0000"/>
                        </a:solidFill>
                        <a:round/>
                        <a:headEnd/>
                        <a:tailEnd/>
                      </a:ln>
                    </p:spPr>
                    <p:txBody>
                      <a:bodyPr/>
                      <a:lstStyle/>
                      <a:p>
                        <a:pPr>
                          <a:defRPr/>
                        </a:pPr>
                        <a:endParaRPr lang="en-US">
                          <a:latin typeface="+mn-lt"/>
                        </a:endParaRPr>
                      </a:p>
                    </p:txBody>
                  </p:sp>
                  <p:sp>
                    <p:nvSpPr>
                      <p:cNvPr id="440854" name="Line 534"/>
                      <p:cNvSpPr>
                        <a:spLocks noChangeShapeType="1"/>
                      </p:cNvSpPr>
                      <p:nvPr/>
                    </p:nvSpPr>
                    <p:spPr bwMode="auto">
                      <a:xfrm flipV="1">
                        <a:off x="2401" y="3090"/>
                        <a:ext cx="29" cy="8"/>
                      </a:xfrm>
                      <a:prstGeom prst="line">
                        <a:avLst/>
                      </a:prstGeom>
                      <a:noFill/>
                      <a:ln w="57150">
                        <a:solidFill>
                          <a:srgbClr val="FF0000"/>
                        </a:solidFill>
                        <a:round/>
                        <a:headEnd/>
                        <a:tailEnd/>
                      </a:ln>
                    </p:spPr>
                    <p:txBody>
                      <a:bodyPr/>
                      <a:lstStyle/>
                      <a:p>
                        <a:pPr>
                          <a:defRPr/>
                        </a:pPr>
                        <a:endParaRPr lang="en-US">
                          <a:latin typeface="+mn-lt"/>
                        </a:endParaRPr>
                      </a:p>
                    </p:txBody>
                  </p:sp>
                  <p:sp>
                    <p:nvSpPr>
                      <p:cNvPr id="440855" name="Line 535"/>
                      <p:cNvSpPr>
                        <a:spLocks noChangeShapeType="1"/>
                      </p:cNvSpPr>
                      <p:nvPr/>
                    </p:nvSpPr>
                    <p:spPr bwMode="auto">
                      <a:xfrm flipV="1">
                        <a:off x="2430" y="3077"/>
                        <a:ext cx="29" cy="13"/>
                      </a:xfrm>
                      <a:prstGeom prst="line">
                        <a:avLst/>
                      </a:prstGeom>
                      <a:noFill/>
                      <a:ln w="57150">
                        <a:solidFill>
                          <a:srgbClr val="FF0000"/>
                        </a:solidFill>
                        <a:round/>
                        <a:headEnd/>
                        <a:tailEnd/>
                      </a:ln>
                    </p:spPr>
                    <p:txBody>
                      <a:bodyPr/>
                      <a:lstStyle/>
                      <a:p>
                        <a:pPr>
                          <a:defRPr/>
                        </a:pPr>
                        <a:endParaRPr lang="en-US">
                          <a:latin typeface="+mn-lt"/>
                        </a:endParaRPr>
                      </a:p>
                    </p:txBody>
                  </p:sp>
                  <p:sp>
                    <p:nvSpPr>
                      <p:cNvPr id="440856" name="Line 536"/>
                      <p:cNvSpPr>
                        <a:spLocks noChangeShapeType="1"/>
                      </p:cNvSpPr>
                      <p:nvPr/>
                    </p:nvSpPr>
                    <p:spPr bwMode="auto">
                      <a:xfrm flipV="1">
                        <a:off x="2459" y="3068"/>
                        <a:ext cx="25" cy="9"/>
                      </a:xfrm>
                      <a:prstGeom prst="line">
                        <a:avLst/>
                      </a:prstGeom>
                      <a:noFill/>
                      <a:ln w="57150">
                        <a:solidFill>
                          <a:srgbClr val="FF0000"/>
                        </a:solidFill>
                        <a:round/>
                        <a:headEnd/>
                        <a:tailEnd/>
                      </a:ln>
                    </p:spPr>
                    <p:txBody>
                      <a:bodyPr/>
                      <a:lstStyle/>
                      <a:p>
                        <a:pPr>
                          <a:defRPr/>
                        </a:pPr>
                        <a:endParaRPr lang="en-US">
                          <a:latin typeface="+mn-lt"/>
                        </a:endParaRPr>
                      </a:p>
                    </p:txBody>
                  </p:sp>
                  <p:sp>
                    <p:nvSpPr>
                      <p:cNvPr id="440857" name="Line 537"/>
                      <p:cNvSpPr>
                        <a:spLocks noChangeShapeType="1"/>
                      </p:cNvSpPr>
                      <p:nvPr/>
                    </p:nvSpPr>
                    <p:spPr bwMode="auto">
                      <a:xfrm flipV="1">
                        <a:off x="2484" y="3059"/>
                        <a:ext cx="29" cy="9"/>
                      </a:xfrm>
                      <a:prstGeom prst="line">
                        <a:avLst/>
                      </a:prstGeom>
                      <a:noFill/>
                      <a:ln w="57150">
                        <a:solidFill>
                          <a:srgbClr val="FF0000"/>
                        </a:solidFill>
                        <a:round/>
                        <a:headEnd/>
                        <a:tailEnd/>
                      </a:ln>
                    </p:spPr>
                    <p:txBody>
                      <a:bodyPr/>
                      <a:lstStyle/>
                      <a:p>
                        <a:pPr>
                          <a:defRPr/>
                        </a:pPr>
                        <a:endParaRPr lang="en-US">
                          <a:latin typeface="+mn-lt"/>
                        </a:endParaRPr>
                      </a:p>
                    </p:txBody>
                  </p:sp>
                  <p:sp>
                    <p:nvSpPr>
                      <p:cNvPr id="440858" name="Line 538"/>
                      <p:cNvSpPr>
                        <a:spLocks noChangeShapeType="1"/>
                      </p:cNvSpPr>
                      <p:nvPr/>
                    </p:nvSpPr>
                    <p:spPr bwMode="auto">
                      <a:xfrm flipV="1">
                        <a:off x="2513" y="3046"/>
                        <a:ext cx="29" cy="13"/>
                      </a:xfrm>
                      <a:prstGeom prst="line">
                        <a:avLst/>
                      </a:prstGeom>
                      <a:noFill/>
                      <a:ln w="57150">
                        <a:solidFill>
                          <a:srgbClr val="FF0000"/>
                        </a:solidFill>
                        <a:round/>
                        <a:headEnd/>
                        <a:tailEnd/>
                      </a:ln>
                    </p:spPr>
                    <p:txBody>
                      <a:bodyPr/>
                      <a:lstStyle/>
                      <a:p>
                        <a:pPr>
                          <a:defRPr/>
                        </a:pPr>
                        <a:endParaRPr lang="en-US">
                          <a:latin typeface="+mn-lt"/>
                        </a:endParaRPr>
                      </a:p>
                    </p:txBody>
                  </p:sp>
                  <p:sp>
                    <p:nvSpPr>
                      <p:cNvPr id="440859" name="Line 539"/>
                      <p:cNvSpPr>
                        <a:spLocks noChangeShapeType="1"/>
                      </p:cNvSpPr>
                      <p:nvPr/>
                    </p:nvSpPr>
                    <p:spPr bwMode="auto">
                      <a:xfrm flipV="1">
                        <a:off x="2542" y="3037"/>
                        <a:ext cx="24" cy="9"/>
                      </a:xfrm>
                      <a:prstGeom prst="line">
                        <a:avLst/>
                      </a:prstGeom>
                      <a:noFill/>
                      <a:ln w="57150">
                        <a:solidFill>
                          <a:srgbClr val="FF0000"/>
                        </a:solidFill>
                        <a:round/>
                        <a:headEnd/>
                        <a:tailEnd/>
                      </a:ln>
                    </p:spPr>
                    <p:txBody>
                      <a:bodyPr/>
                      <a:lstStyle/>
                      <a:p>
                        <a:pPr>
                          <a:defRPr/>
                        </a:pPr>
                        <a:endParaRPr lang="en-US">
                          <a:latin typeface="+mn-lt"/>
                        </a:endParaRPr>
                      </a:p>
                    </p:txBody>
                  </p:sp>
                  <p:sp>
                    <p:nvSpPr>
                      <p:cNvPr id="440860" name="Line 540"/>
                      <p:cNvSpPr>
                        <a:spLocks noChangeShapeType="1"/>
                      </p:cNvSpPr>
                      <p:nvPr/>
                    </p:nvSpPr>
                    <p:spPr bwMode="auto">
                      <a:xfrm flipV="1">
                        <a:off x="2566" y="3024"/>
                        <a:ext cx="30" cy="13"/>
                      </a:xfrm>
                      <a:prstGeom prst="line">
                        <a:avLst/>
                      </a:prstGeom>
                      <a:noFill/>
                      <a:ln w="57150">
                        <a:solidFill>
                          <a:srgbClr val="FF0000"/>
                        </a:solidFill>
                        <a:round/>
                        <a:headEnd/>
                        <a:tailEnd/>
                      </a:ln>
                    </p:spPr>
                    <p:txBody>
                      <a:bodyPr/>
                      <a:lstStyle/>
                      <a:p>
                        <a:pPr>
                          <a:defRPr/>
                        </a:pPr>
                        <a:endParaRPr lang="en-US">
                          <a:latin typeface="+mn-lt"/>
                        </a:endParaRPr>
                      </a:p>
                    </p:txBody>
                  </p:sp>
                  <p:sp>
                    <p:nvSpPr>
                      <p:cNvPr id="440862" name="Line 542"/>
                      <p:cNvSpPr>
                        <a:spLocks noChangeShapeType="1"/>
                      </p:cNvSpPr>
                      <p:nvPr/>
                    </p:nvSpPr>
                    <p:spPr bwMode="auto">
                      <a:xfrm flipV="1">
                        <a:off x="2625" y="3003"/>
                        <a:ext cx="29" cy="8"/>
                      </a:xfrm>
                      <a:prstGeom prst="line">
                        <a:avLst/>
                      </a:prstGeom>
                      <a:noFill/>
                      <a:ln w="57150">
                        <a:solidFill>
                          <a:srgbClr val="FF0000"/>
                        </a:solidFill>
                        <a:round/>
                        <a:headEnd/>
                        <a:tailEnd/>
                      </a:ln>
                    </p:spPr>
                    <p:txBody>
                      <a:bodyPr/>
                      <a:lstStyle/>
                      <a:p>
                        <a:pPr>
                          <a:defRPr/>
                        </a:pPr>
                        <a:endParaRPr lang="en-US">
                          <a:latin typeface="+mn-lt"/>
                        </a:endParaRPr>
                      </a:p>
                    </p:txBody>
                  </p:sp>
                  <p:sp>
                    <p:nvSpPr>
                      <p:cNvPr id="440863" name="Line 543"/>
                      <p:cNvSpPr>
                        <a:spLocks noChangeShapeType="1"/>
                      </p:cNvSpPr>
                      <p:nvPr/>
                    </p:nvSpPr>
                    <p:spPr bwMode="auto">
                      <a:xfrm flipV="1">
                        <a:off x="2654" y="2990"/>
                        <a:ext cx="24" cy="13"/>
                      </a:xfrm>
                      <a:prstGeom prst="line">
                        <a:avLst/>
                      </a:prstGeom>
                      <a:noFill/>
                      <a:ln w="57150">
                        <a:solidFill>
                          <a:srgbClr val="FF0000"/>
                        </a:solidFill>
                        <a:round/>
                        <a:headEnd/>
                        <a:tailEnd/>
                      </a:ln>
                    </p:spPr>
                    <p:txBody>
                      <a:bodyPr/>
                      <a:lstStyle/>
                      <a:p>
                        <a:pPr>
                          <a:defRPr/>
                        </a:pPr>
                        <a:endParaRPr lang="en-US">
                          <a:latin typeface="+mn-lt"/>
                        </a:endParaRPr>
                      </a:p>
                    </p:txBody>
                  </p:sp>
                  <p:sp>
                    <p:nvSpPr>
                      <p:cNvPr id="440864" name="Line 544"/>
                      <p:cNvSpPr>
                        <a:spLocks noChangeShapeType="1"/>
                      </p:cNvSpPr>
                      <p:nvPr/>
                    </p:nvSpPr>
                    <p:spPr bwMode="auto">
                      <a:xfrm flipV="1">
                        <a:off x="2678" y="2977"/>
                        <a:ext cx="30" cy="13"/>
                      </a:xfrm>
                      <a:prstGeom prst="line">
                        <a:avLst/>
                      </a:prstGeom>
                      <a:noFill/>
                      <a:ln w="57150">
                        <a:solidFill>
                          <a:srgbClr val="FF0000"/>
                        </a:solidFill>
                        <a:round/>
                        <a:headEnd/>
                        <a:tailEnd/>
                      </a:ln>
                    </p:spPr>
                    <p:txBody>
                      <a:bodyPr/>
                      <a:lstStyle/>
                      <a:p>
                        <a:pPr>
                          <a:defRPr/>
                        </a:pPr>
                        <a:endParaRPr lang="en-US">
                          <a:latin typeface="+mn-lt"/>
                        </a:endParaRPr>
                      </a:p>
                    </p:txBody>
                  </p:sp>
                  <p:sp>
                    <p:nvSpPr>
                      <p:cNvPr id="440865" name="Line 545"/>
                      <p:cNvSpPr>
                        <a:spLocks noChangeShapeType="1"/>
                      </p:cNvSpPr>
                      <p:nvPr/>
                    </p:nvSpPr>
                    <p:spPr bwMode="auto">
                      <a:xfrm flipV="1">
                        <a:off x="2708" y="2964"/>
                        <a:ext cx="29" cy="13"/>
                      </a:xfrm>
                      <a:prstGeom prst="line">
                        <a:avLst/>
                      </a:prstGeom>
                      <a:noFill/>
                      <a:ln w="57150">
                        <a:solidFill>
                          <a:srgbClr val="FF0000"/>
                        </a:solidFill>
                        <a:round/>
                        <a:headEnd/>
                        <a:tailEnd/>
                      </a:ln>
                    </p:spPr>
                    <p:txBody>
                      <a:bodyPr/>
                      <a:lstStyle/>
                      <a:p>
                        <a:pPr>
                          <a:defRPr/>
                        </a:pPr>
                        <a:endParaRPr lang="en-US">
                          <a:latin typeface="+mn-lt"/>
                        </a:endParaRPr>
                      </a:p>
                    </p:txBody>
                  </p:sp>
                  <p:sp>
                    <p:nvSpPr>
                      <p:cNvPr id="440866" name="Line 546"/>
                      <p:cNvSpPr>
                        <a:spLocks noChangeShapeType="1"/>
                      </p:cNvSpPr>
                      <p:nvPr/>
                    </p:nvSpPr>
                    <p:spPr bwMode="auto">
                      <a:xfrm flipV="1">
                        <a:off x="2737" y="2950"/>
                        <a:ext cx="29" cy="14"/>
                      </a:xfrm>
                      <a:prstGeom prst="line">
                        <a:avLst/>
                      </a:prstGeom>
                      <a:noFill/>
                      <a:ln w="57150">
                        <a:solidFill>
                          <a:srgbClr val="FF0000"/>
                        </a:solidFill>
                        <a:round/>
                        <a:headEnd/>
                        <a:tailEnd/>
                      </a:ln>
                    </p:spPr>
                    <p:txBody>
                      <a:bodyPr/>
                      <a:lstStyle/>
                      <a:p>
                        <a:pPr>
                          <a:defRPr/>
                        </a:pPr>
                        <a:endParaRPr lang="en-US">
                          <a:latin typeface="+mn-lt"/>
                        </a:endParaRPr>
                      </a:p>
                    </p:txBody>
                  </p:sp>
                  <p:sp>
                    <p:nvSpPr>
                      <p:cNvPr id="440867" name="Line 547"/>
                      <p:cNvSpPr>
                        <a:spLocks noChangeShapeType="1"/>
                      </p:cNvSpPr>
                      <p:nvPr/>
                    </p:nvSpPr>
                    <p:spPr bwMode="auto">
                      <a:xfrm flipV="1">
                        <a:off x="2766" y="2937"/>
                        <a:ext cx="25" cy="13"/>
                      </a:xfrm>
                      <a:prstGeom prst="line">
                        <a:avLst/>
                      </a:prstGeom>
                      <a:noFill/>
                      <a:ln w="57150">
                        <a:solidFill>
                          <a:srgbClr val="FF0000"/>
                        </a:solidFill>
                        <a:round/>
                        <a:headEnd/>
                        <a:tailEnd/>
                      </a:ln>
                    </p:spPr>
                    <p:txBody>
                      <a:bodyPr/>
                      <a:lstStyle/>
                      <a:p>
                        <a:pPr>
                          <a:defRPr/>
                        </a:pPr>
                        <a:endParaRPr lang="en-US">
                          <a:latin typeface="+mn-lt"/>
                        </a:endParaRPr>
                      </a:p>
                    </p:txBody>
                  </p:sp>
                  <p:sp>
                    <p:nvSpPr>
                      <p:cNvPr id="440868" name="Line 548"/>
                      <p:cNvSpPr>
                        <a:spLocks noChangeShapeType="1"/>
                      </p:cNvSpPr>
                      <p:nvPr/>
                    </p:nvSpPr>
                    <p:spPr bwMode="auto">
                      <a:xfrm flipV="1">
                        <a:off x="2791" y="2924"/>
                        <a:ext cx="29" cy="13"/>
                      </a:xfrm>
                      <a:prstGeom prst="line">
                        <a:avLst/>
                      </a:prstGeom>
                      <a:noFill/>
                      <a:ln w="57150">
                        <a:solidFill>
                          <a:srgbClr val="FF0000"/>
                        </a:solidFill>
                        <a:round/>
                        <a:headEnd/>
                        <a:tailEnd/>
                      </a:ln>
                    </p:spPr>
                    <p:txBody>
                      <a:bodyPr/>
                      <a:lstStyle/>
                      <a:p>
                        <a:pPr>
                          <a:defRPr/>
                        </a:pPr>
                        <a:endParaRPr lang="en-US">
                          <a:latin typeface="+mn-lt"/>
                        </a:endParaRPr>
                      </a:p>
                    </p:txBody>
                  </p:sp>
                  <p:sp>
                    <p:nvSpPr>
                      <p:cNvPr id="440869" name="Line 549"/>
                      <p:cNvSpPr>
                        <a:spLocks noChangeShapeType="1"/>
                      </p:cNvSpPr>
                      <p:nvPr/>
                    </p:nvSpPr>
                    <p:spPr bwMode="auto">
                      <a:xfrm flipV="1">
                        <a:off x="2820" y="2911"/>
                        <a:ext cx="29" cy="13"/>
                      </a:xfrm>
                      <a:prstGeom prst="line">
                        <a:avLst/>
                      </a:prstGeom>
                      <a:noFill/>
                      <a:ln w="57150">
                        <a:solidFill>
                          <a:srgbClr val="FF0000"/>
                        </a:solidFill>
                        <a:round/>
                        <a:headEnd/>
                        <a:tailEnd/>
                      </a:ln>
                    </p:spPr>
                    <p:txBody>
                      <a:bodyPr/>
                      <a:lstStyle/>
                      <a:p>
                        <a:pPr>
                          <a:defRPr/>
                        </a:pPr>
                        <a:endParaRPr lang="en-US">
                          <a:latin typeface="+mn-lt"/>
                        </a:endParaRPr>
                      </a:p>
                    </p:txBody>
                  </p:sp>
                  <p:sp>
                    <p:nvSpPr>
                      <p:cNvPr id="440870" name="Line 550"/>
                      <p:cNvSpPr>
                        <a:spLocks noChangeShapeType="1"/>
                      </p:cNvSpPr>
                      <p:nvPr/>
                    </p:nvSpPr>
                    <p:spPr bwMode="auto">
                      <a:xfrm flipV="1">
                        <a:off x="2849" y="2898"/>
                        <a:ext cx="25" cy="13"/>
                      </a:xfrm>
                      <a:prstGeom prst="line">
                        <a:avLst/>
                      </a:prstGeom>
                      <a:noFill/>
                      <a:ln w="57150">
                        <a:solidFill>
                          <a:srgbClr val="FF0000"/>
                        </a:solidFill>
                        <a:round/>
                        <a:headEnd/>
                        <a:tailEnd/>
                      </a:ln>
                    </p:spPr>
                    <p:txBody>
                      <a:bodyPr/>
                      <a:lstStyle/>
                      <a:p>
                        <a:pPr>
                          <a:defRPr/>
                        </a:pPr>
                        <a:endParaRPr lang="en-US">
                          <a:latin typeface="+mn-lt"/>
                        </a:endParaRPr>
                      </a:p>
                    </p:txBody>
                  </p:sp>
                  <p:sp>
                    <p:nvSpPr>
                      <p:cNvPr id="440871" name="Line 551"/>
                      <p:cNvSpPr>
                        <a:spLocks noChangeShapeType="1"/>
                      </p:cNvSpPr>
                      <p:nvPr/>
                    </p:nvSpPr>
                    <p:spPr bwMode="auto">
                      <a:xfrm flipV="1">
                        <a:off x="2874" y="2885"/>
                        <a:ext cx="29" cy="13"/>
                      </a:xfrm>
                      <a:prstGeom prst="line">
                        <a:avLst/>
                      </a:prstGeom>
                      <a:noFill/>
                      <a:ln w="57150">
                        <a:solidFill>
                          <a:srgbClr val="FF0000"/>
                        </a:solidFill>
                        <a:round/>
                        <a:headEnd/>
                        <a:tailEnd/>
                      </a:ln>
                    </p:spPr>
                    <p:txBody>
                      <a:bodyPr/>
                      <a:lstStyle/>
                      <a:p>
                        <a:pPr>
                          <a:defRPr/>
                        </a:pPr>
                        <a:endParaRPr lang="en-US">
                          <a:latin typeface="+mn-lt"/>
                        </a:endParaRPr>
                      </a:p>
                    </p:txBody>
                  </p:sp>
                  <p:sp>
                    <p:nvSpPr>
                      <p:cNvPr id="440872" name="Line 552"/>
                      <p:cNvSpPr>
                        <a:spLocks noChangeShapeType="1"/>
                      </p:cNvSpPr>
                      <p:nvPr/>
                    </p:nvSpPr>
                    <p:spPr bwMode="auto">
                      <a:xfrm flipV="1">
                        <a:off x="2903" y="2872"/>
                        <a:ext cx="30" cy="13"/>
                      </a:xfrm>
                      <a:prstGeom prst="line">
                        <a:avLst/>
                      </a:prstGeom>
                      <a:noFill/>
                      <a:ln w="57150">
                        <a:solidFill>
                          <a:srgbClr val="FF0000"/>
                        </a:solidFill>
                        <a:round/>
                        <a:headEnd/>
                        <a:tailEnd/>
                      </a:ln>
                    </p:spPr>
                    <p:txBody>
                      <a:bodyPr/>
                      <a:lstStyle/>
                      <a:p>
                        <a:pPr>
                          <a:defRPr/>
                        </a:pPr>
                        <a:endParaRPr lang="en-US">
                          <a:latin typeface="+mn-lt"/>
                        </a:endParaRPr>
                      </a:p>
                    </p:txBody>
                  </p:sp>
                  <p:sp>
                    <p:nvSpPr>
                      <p:cNvPr id="440873" name="Line 553"/>
                      <p:cNvSpPr>
                        <a:spLocks noChangeShapeType="1"/>
                      </p:cNvSpPr>
                      <p:nvPr/>
                    </p:nvSpPr>
                    <p:spPr bwMode="auto">
                      <a:xfrm flipV="1">
                        <a:off x="2933" y="2859"/>
                        <a:ext cx="29" cy="13"/>
                      </a:xfrm>
                      <a:prstGeom prst="line">
                        <a:avLst/>
                      </a:prstGeom>
                      <a:noFill/>
                      <a:ln w="57150">
                        <a:solidFill>
                          <a:srgbClr val="FF0000"/>
                        </a:solidFill>
                        <a:round/>
                        <a:headEnd/>
                        <a:tailEnd/>
                      </a:ln>
                    </p:spPr>
                    <p:txBody>
                      <a:bodyPr/>
                      <a:lstStyle/>
                      <a:p>
                        <a:pPr>
                          <a:defRPr/>
                        </a:pPr>
                        <a:endParaRPr lang="en-US">
                          <a:latin typeface="+mn-lt"/>
                        </a:endParaRPr>
                      </a:p>
                    </p:txBody>
                  </p:sp>
                  <p:sp>
                    <p:nvSpPr>
                      <p:cNvPr id="440874" name="Line 554"/>
                      <p:cNvSpPr>
                        <a:spLocks noChangeShapeType="1"/>
                      </p:cNvSpPr>
                      <p:nvPr/>
                    </p:nvSpPr>
                    <p:spPr bwMode="auto">
                      <a:xfrm flipV="1">
                        <a:off x="2962" y="2846"/>
                        <a:ext cx="24" cy="13"/>
                      </a:xfrm>
                      <a:prstGeom prst="line">
                        <a:avLst/>
                      </a:prstGeom>
                      <a:noFill/>
                      <a:ln w="57150">
                        <a:solidFill>
                          <a:srgbClr val="FF0000"/>
                        </a:solidFill>
                        <a:round/>
                        <a:headEnd/>
                        <a:tailEnd/>
                      </a:ln>
                    </p:spPr>
                    <p:txBody>
                      <a:bodyPr/>
                      <a:lstStyle/>
                      <a:p>
                        <a:pPr>
                          <a:defRPr/>
                        </a:pPr>
                        <a:endParaRPr lang="en-US">
                          <a:latin typeface="+mn-lt"/>
                        </a:endParaRPr>
                      </a:p>
                    </p:txBody>
                  </p:sp>
                  <p:sp>
                    <p:nvSpPr>
                      <p:cNvPr id="440875" name="Line 555"/>
                      <p:cNvSpPr>
                        <a:spLocks noChangeShapeType="1"/>
                      </p:cNvSpPr>
                      <p:nvPr/>
                    </p:nvSpPr>
                    <p:spPr bwMode="auto">
                      <a:xfrm flipV="1">
                        <a:off x="2986" y="2829"/>
                        <a:ext cx="29" cy="17"/>
                      </a:xfrm>
                      <a:prstGeom prst="line">
                        <a:avLst/>
                      </a:prstGeom>
                      <a:noFill/>
                      <a:ln w="57150">
                        <a:solidFill>
                          <a:srgbClr val="FF0000"/>
                        </a:solidFill>
                        <a:round/>
                        <a:headEnd/>
                        <a:tailEnd/>
                      </a:ln>
                    </p:spPr>
                    <p:txBody>
                      <a:bodyPr/>
                      <a:lstStyle/>
                      <a:p>
                        <a:pPr>
                          <a:defRPr/>
                        </a:pPr>
                        <a:endParaRPr lang="en-US">
                          <a:latin typeface="+mn-lt"/>
                        </a:endParaRPr>
                      </a:p>
                    </p:txBody>
                  </p:sp>
                  <p:sp>
                    <p:nvSpPr>
                      <p:cNvPr id="440876" name="Line 556"/>
                      <p:cNvSpPr>
                        <a:spLocks noChangeShapeType="1"/>
                      </p:cNvSpPr>
                      <p:nvPr/>
                    </p:nvSpPr>
                    <p:spPr bwMode="auto">
                      <a:xfrm flipV="1">
                        <a:off x="3015" y="2816"/>
                        <a:ext cx="30" cy="13"/>
                      </a:xfrm>
                      <a:prstGeom prst="line">
                        <a:avLst/>
                      </a:prstGeom>
                      <a:noFill/>
                      <a:ln w="57150">
                        <a:solidFill>
                          <a:srgbClr val="FF0000"/>
                        </a:solidFill>
                        <a:round/>
                        <a:headEnd/>
                        <a:tailEnd/>
                      </a:ln>
                    </p:spPr>
                    <p:txBody>
                      <a:bodyPr/>
                      <a:lstStyle/>
                      <a:p>
                        <a:pPr>
                          <a:defRPr/>
                        </a:pPr>
                        <a:endParaRPr lang="en-US">
                          <a:latin typeface="+mn-lt"/>
                        </a:endParaRPr>
                      </a:p>
                    </p:txBody>
                  </p:sp>
                  <p:sp>
                    <p:nvSpPr>
                      <p:cNvPr id="440877" name="Line 557"/>
                      <p:cNvSpPr>
                        <a:spLocks noChangeShapeType="1"/>
                      </p:cNvSpPr>
                      <p:nvPr/>
                    </p:nvSpPr>
                    <p:spPr bwMode="auto">
                      <a:xfrm flipV="1">
                        <a:off x="3045" y="2802"/>
                        <a:ext cx="24" cy="14"/>
                      </a:xfrm>
                      <a:prstGeom prst="line">
                        <a:avLst/>
                      </a:prstGeom>
                      <a:noFill/>
                      <a:ln w="57150">
                        <a:solidFill>
                          <a:srgbClr val="FF0000"/>
                        </a:solidFill>
                        <a:round/>
                        <a:headEnd/>
                        <a:tailEnd/>
                      </a:ln>
                    </p:spPr>
                    <p:txBody>
                      <a:bodyPr/>
                      <a:lstStyle/>
                      <a:p>
                        <a:pPr>
                          <a:defRPr/>
                        </a:pPr>
                        <a:endParaRPr lang="en-US">
                          <a:latin typeface="+mn-lt"/>
                        </a:endParaRPr>
                      </a:p>
                    </p:txBody>
                  </p:sp>
                  <p:sp>
                    <p:nvSpPr>
                      <p:cNvPr id="440878" name="Line 558"/>
                      <p:cNvSpPr>
                        <a:spLocks noChangeShapeType="1"/>
                      </p:cNvSpPr>
                      <p:nvPr/>
                    </p:nvSpPr>
                    <p:spPr bwMode="auto">
                      <a:xfrm flipV="1">
                        <a:off x="3069" y="2789"/>
                        <a:ext cx="29" cy="13"/>
                      </a:xfrm>
                      <a:prstGeom prst="line">
                        <a:avLst/>
                      </a:prstGeom>
                      <a:noFill/>
                      <a:ln w="57150">
                        <a:solidFill>
                          <a:srgbClr val="FF0000"/>
                        </a:solidFill>
                        <a:round/>
                        <a:headEnd/>
                        <a:tailEnd/>
                      </a:ln>
                    </p:spPr>
                    <p:txBody>
                      <a:bodyPr/>
                      <a:lstStyle/>
                      <a:p>
                        <a:pPr>
                          <a:defRPr/>
                        </a:pPr>
                        <a:endParaRPr lang="en-US">
                          <a:latin typeface="+mn-lt"/>
                        </a:endParaRPr>
                      </a:p>
                    </p:txBody>
                  </p:sp>
                  <p:sp>
                    <p:nvSpPr>
                      <p:cNvPr id="440879" name="Line 559"/>
                      <p:cNvSpPr>
                        <a:spLocks noChangeShapeType="1"/>
                      </p:cNvSpPr>
                      <p:nvPr/>
                    </p:nvSpPr>
                    <p:spPr bwMode="auto">
                      <a:xfrm flipV="1">
                        <a:off x="3098" y="2771"/>
                        <a:ext cx="30" cy="18"/>
                      </a:xfrm>
                      <a:prstGeom prst="line">
                        <a:avLst/>
                      </a:prstGeom>
                      <a:noFill/>
                      <a:ln w="57150">
                        <a:solidFill>
                          <a:srgbClr val="FF0000"/>
                        </a:solidFill>
                        <a:round/>
                        <a:headEnd/>
                        <a:tailEnd/>
                      </a:ln>
                    </p:spPr>
                    <p:txBody>
                      <a:bodyPr/>
                      <a:lstStyle/>
                      <a:p>
                        <a:pPr>
                          <a:defRPr/>
                        </a:pPr>
                        <a:endParaRPr lang="en-US">
                          <a:latin typeface="+mn-lt"/>
                        </a:endParaRPr>
                      </a:p>
                    </p:txBody>
                  </p:sp>
                  <p:sp>
                    <p:nvSpPr>
                      <p:cNvPr id="440880" name="Line 560"/>
                      <p:cNvSpPr>
                        <a:spLocks noChangeShapeType="1"/>
                      </p:cNvSpPr>
                      <p:nvPr/>
                    </p:nvSpPr>
                    <p:spPr bwMode="auto">
                      <a:xfrm flipV="1">
                        <a:off x="3128" y="2758"/>
                        <a:ext cx="29" cy="13"/>
                      </a:xfrm>
                      <a:prstGeom prst="line">
                        <a:avLst/>
                      </a:prstGeom>
                      <a:noFill/>
                      <a:ln w="57150">
                        <a:solidFill>
                          <a:srgbClr val="FF0000"/>
                        </a:solidFill>
                        <a:round/>
                        <a:headEnd/>
                        <a:tailEnd/>
                      </a:ln>
                    </p:spPr>
                    <p:txBody>
                      <a:bodyPr/>
                      <a:lstStyle/>
                      <a:p>
                        <a:pPr>
                          <a:defRPr/>
                        </a:pPr>
                        <a:endParaRPr lang="en-US">
                          <a:latin typeface="+mn-lt"/>
                        </a:endParaRPr>
                      </a:p>
                    </p:txBody>
                  </p:sp>
                  <p:sp>
                    <p:nvSpPr>
                      <p:cNvPr id="440881" name="Line 561"/>
                      <p:cNvSpPr>
                        <a:spLocks noChangeShapeType="1"/>
                      </p:cNvSpPr>
                      <p:nvPr/>
                    </p:nvSpPr>
                    <p:spPr bwMode="auto">
                      <a:xfrm flipV="1">
                        <a:off x="3157" y="2741"/>
                        <a:ext cx="24" cy="17"/>
                      </a:xfrm>
                      <a:prstGeom prst="line">
                        <a:avLst/>
                      </a:prstGeom>
                      <a:noFill/>
                      <a:ln w="57150">
                        <a:solidFill>
                          <a:srgbClr val="FF0000"/>
                        </a:solidFill>
                        <a:round/>
                        <a:headEnd/>
                        <a:tailEnd/>
                      </a:ln>
                    </p:spPr>
                    <p:txBody>
                      <a:bodyPr/>
                      <a:lstStyle/>
                      <a:p>
                        <a:pPr>
                          <a:defRPr/>
                        </a:pPr>
                        <a:endParaRPr lang="en-US">
                          <a:latin typeface="+mn-lt"/>
                        </a:endParaRPr>
                      </a:p>
                    </p:txBody>
                  </p:sp>
                  <p:sp>
                    <p:nvSpPr>
                      <p:cNvPr id="440882" name="Line 562"/>
                      <p:cNvSpPr>
                        <a:spLocks noChangeShapeType="1"/>
                      </p:cNvSpPr>
                      <p:nvPr/>
                    </p:nvSpPr>
                    <p:spPr bwMode="auto">
                      <a:xfrm flipV="1">
                        <a:off x="3181" y="2728"/>
                        <a:ext cx="29" cy="13"/>
                      </a:xfrm>
                      <a:prstGeom prst="line">
                        <a:avLst/>
                      </a:prstGeom>
                      <a:noFill/>
                      <a:ln w="57150">
                        <a:solidFill>
                          <a:srgbClr val="FF0000"/>
                        </a:solidFill>
                        <a:round/>
                        <a:headEnd/>
                        <a:tailEnd/>
                      </a:ln>
                    </p:spPr>
                    <p:txBody>
                      <a:bodyPr/>
                      <a:lstStyle/>
                      <a:p>
                        <a:pPr>
                          <a:defRPr/>
                        </a:pPr>
                        <a:endParaRPr lang="en-US">
                          <a:latin typeface="+mn-lt"/>
                        </a:endParaRPr>
                      </a:p>
                    </p:txBody>
                  </p:sp>
                  <p:sp>
                    <p:nvSpPr>
                      <p:cNvPr id="440883" name="Line 563"/>
                      <p:cNvSpPr>
                        <a:spLocks noChangeShapeType="1"/>
                      </p:cNvSpPr>
                      <p:nvPr/>
                    </p:nvSpPr>
                    <p:spPr bwMode="auto">
                      <a:xfrm flipV="1">
                        <a:off x="3210" y="2711"/>
                        <a:ext cx="30" cy="17"/>
                      </a:xfrm>
                      <a:prstGeom prst="line">
                        <a:avLst/>
                      </a:prstGeom>
                      <a:noFill/>
                      <a:ln w="57150">
                        <a:solidFill>
                          <a:srgbClr val="FF0000"/>
                        </a:solidFill>
                        <a:round/>
                        <a:headEnd/>
                        <a:tailEnd/>
                      </a:ln>
                    </p:spPr>
                    <p:txBody>
                      <a:bodyPr/>
                      <a:lstStyle/>
                      <a:p>
                        <a:pPr>
                          <a:defRPr/>
                        </a:pPr>
                        <a:endParaRPr lang="en-US">
                          <a:latin typeface="+mn-lt"/>
                        </a:endParaRPr>
                      </a:p>
                    </p:txBody>
                  </p:sp>
                  <p:sp>
                    <p:nvSpPr>
                      <p:cNvPr id="440884" name="Line 564"/>
                      <p:cNvSpPr>
                        <a:spLocks noChangeShapeType="1"/>
                      </p:cNvSpPr>
                      <p:nvPr/>
                    </p:nvSpPr>
                    <p:spPr bwMode="auto">
                      <a:xfrm flipV="1">
                        <a:off x="3240" y="2689"/>
                        <a:ext cx="24" cy="22"/>
                      </a:xfrm>
                      <a:prstGeom prst="line">
                        <a:avLst/>
                      </a:prstGeom>
                      <a:noFill/>
                      <a:ln w="57150">
                        <a:solidFill>
                          <a:srgbClr val="FF0000"/>
                        </a:solidFill>
                        <a:round/>
                        <a:headEnd/>
                        <a:tailEnd/>
                      </a:ln>
                    </p:spPr>
                    <p:txBody>
                      <a:bodyPr/>
                      <a:lstStyle/>
                      <a:p>
                        <a:pPr>
                          <a:defRPr/>
                        </a:pPr>
                        <a:endParaRPr lang="en-US">
                          <a:latin typeface="+mn-lt"/>
                        </a:endParaRPr>
                      </a:p>
                    </p:txBody>
                  </p:sp>
                  <p:sp>
                    <p:nvSpPr>
                      <p:cNvPr id="440885" name="Line 565"/>
                      <p:cNvSpPr>
                        <a:spLocks noChangeShapeType="1"/>
                      </p:cNvSpPr>
                      <p:nvPr/>
                    </p:nvSpPr>
                    <p:spPr bwMode="auto">
                      <a:xfrm flipV="1">
                        <a:off x="3264" y="2667"/>
                        <a:ext cx="29" cy="22"/>
                      </a:xfrm>
                      <a:prstGeom prst="line">
                        <a:avLst/>
                      </a:prstGeom>
                      <a:noFill/>
                      <a:ln w="57150">
                        <a:solidFill>
                          <a:srgbClr val="FF0000"/>
                        </a:solidFill>
                        <a:round/>
                        <a:headEnd/>
                        <a:tailEnd/>
                      </a:ln>
                    </p:spPr>
                    <p:txBody>
                      <a:bodyPr/>
                      <a:lstStyle/>
                      <a:p>
                        <a:pPr>
                          <a:defRPr/>
                        </a:pPr>
                        <a:endParaRPr lang="en-US">
                          <a:latin typeface="+mn-lt"/>
                        </a:endParaRPr>
                      </a:p>
                    </p:txBody>
                  </p:sp>
                  <p:sp>
                    <p:nvSpPr>
                      <p:cNvPr id="440886" name="Line 566"/>
                      <p:cNvSpPr>
                        <a:spLocks noChangeShapeType="1"/>
                      </p:cNvSpPr>
                      <p:nvPr/>
                    </p:nvSpPr>
                    <p:spPr bwMode="auto">
                      <a:xfrm flipV="1">
                        <a:off x="3293" y="2645"/>
                        <a:ext cx="29" cy="22"/>
                      </a:xfrm>
                      <a:prstGeom prst="line">
                        <a:avLst/>
                      </a:prstGeom>
                      <a:noFill/>
                      <a:ln w="57150">
                        <a:solidFill>
                          <a:srgbClr val="FF0000"/>
                        </a:solidFill>
                        <a:round/>
                        <a:headEnd/>
                        <a:tailEnd/>
                      </a:ln>
                    </p:spPr>
                    <p:txBody>
                      <a:bodyPr/>
                      <a:lstStyle/>
                      <a:p>
                        <a:pPr>
                          <a:defRPr/>
                        </a:pPr>
                        <a:endParaRPr lang="en-US">
                          <a:latin typeface="+mn-lt"/>
                        </a:endParaRPr>
                      </a:p>
                    </p:txBody>
                  </p:sp>
                  <p:sp>
                    <p:nvSpPr>
                      <p:cNvPr id="440887" name="Line 567"/>
                      <p:cNvSpPr>
                        <a:spLocks noChangeShapeType="1"/>
                      </p:cNvSpPr>
                      <p:nvPr/>
                    </p:nvSpPr>
                    <p:spPr bwMode="auto">
                      <a:xfrm flipV="1">
                        <a:off x="3322" y="2615"/>
                        <a:ext cx="30" cy="30"/>
                      </a:xfrm>
                      <a:prstGeom prst="line">
                        <a:avLst/>
                      </a:prstGeom>
                      <a:noFill/>
                      <a:ln w="57150">
                        <a:solidFill>
                          <a:srgbClr val="FF0000"/>
                        </a:solidFill>
                        <a:round/>
                        <a:headEnd/>
                        <a:tailEnd/>
                      </a:ln>
                    </p:spPr>
                    <p:txBody>
                      <a:bodyPr/>
                      <a:lstStyle/>
                      <a:p>
                        <a:pPr>
                          <a:defRPr/>
                        </a:pPr>
                        <a:endParaRPr lang="en-US">
                          <a:latin typeface="+mn-lt"/>
                        </a:endParaRPr>
                      </a:p>
                    </p:txBody>
                  </p:sp>
                  <p:sp>
                    <p:nvSpPr>
                      <p:cNvPr id="440888" name="Line 568"/>
                      <p:cNvSpPr>
                        <a:spLocks noChangeShapeType="1"/>
                      </p:cNvSpPr>
                      <p:nvPr/>
                    </p:nvSpPr>
                    <p:spPr bwMode="auto">
                      <a:xfrm flipV="1">
                        <a:off x="3352" y="2584"/>
                        <a:ext cx="24" cy="31"/>
                      </a:xfrm>
                      <a:prstGeom prst="line">
                        <a:avLst/>
                      </a:prstGeom>
                      <a:noFill/>
                      <a:ln w="57150">
                        <a:solidFill>
                          <a:srgbClr val="FF0000"/>
                        </a:solidFill>
                        <a:round/>
                        <a:headEnd/>
                        <a:tailEnd/>
                      </a:ln>
                    </p:spPr>
                    <p:txBody>
                      <a:bodyPr/>
                      <a:lstStyle/>
                      <a:p>
                        <a:pPr>
                          <a:defRPr/>
                        </a:pPr>
                        <a:endParaRPr lang="en-US">
                          <a:latin typeface="+mn-lt"/>
                        </a:endParaRPr>
                      </a:p>
                    </p:txBody>
                  </p:sp>
                  <p:sp>
                    <p:nvSpPr>
                      <p:cNvPr id="440889" name="Line 569"/>
                      <p:cNvSpPr>
                        <a:spLocks noChangeShapeType="1"/>
                      </p:cNvSpPr>
                      <p:nvPr/>
                    </p:nvSpPr>
                    <p:spPr bwMode="auto">
                      <a:xfrm flipV="1">
                        <a:off x="3376" y="2545"/>
                        <a:ext cx="29" cy="39"/>
                      </a:xfrm>
                      <a:prstGeom prst="line">
                        <a:avLst/>
                      </a:prstGeom>
                      <a:noFill/>
                      <a:ln w="57150">
                        <a:solidFill>
                          <a:srgbClr val="FF0000"/>
                        </a:solidFill>
                        <a:round/>
                        <a:headEnd/>
                        <a:tailEnd/>
                      </a:ln>
                    </p:spPr>
                    <p:txBody>
                      <a:bodyPr/>
                      <a:lstStyle/>
                      <a:p>
                        <a:pPr>
                          <a:defRPr/>
                        </a:pPr>
                        <a:endParaRPr lang="en-US">
                          <a:latin typeface="+mn-lt"/>
                        </a:endParaRPr>
                      </a:p>
                    </p:txBody>
                  </p:sp>
                  <p:sp>
                    <p:nvSpPr>
                      <p:cNvPr id="440890" name="Line 570"/>
                      <p:cNvSpPr>
                        <a:spLocks noChangeShapeType="1"/>
                      </p:cNvSpPr>
                      <p:nvPr/>
                    </p:nvSpPr>
                    <p:spPr bwMode="auto">
                      <a:xfrm flipV="1">
                        <a:off x="3405" y="2502"/>
                        <a:ext cx="29" cy="43"/>
                      </a:xfrm>
                      <a:prstGeom prst="line">
                        <a:avLst/>
                      </a:prstGeom>
                      <a:noFill/>
                      <a:ln w="57150">
                        <a:solidFill>
                          <a:srgbClr val="FF0000"/>
                        </a:solidFill>
                        <a:round/>
                        <a:headEnd/>
                        <a:tailEnd/>
                      </a:ln>
                    </p:spPr>
                    <p:txBody>
                      <a:bodyPr/>
                      <a:lstStyle/>
                      <a:p>
                        <a:pPr>
                          <a:defRPr/>
                        </a:pPr>
                        <a:endParaRPr lang="en-US">
                          <a:latin typeface="+mn-lt"/>
                        </a:endParaRPr>
                      </a:p>
                    </p:txBody>
                  </p:sp>
                  <p:sp>
                    <p:nvSpPr>
                      <p:cNvPr id="440891" name="Line 571"/>
                      <p:cNvSpPr>
                        <a:spLocks noChangeShapeType="1"/>
                      </p:cNvSpPr>
                      <p:nvPr/>
                    </p:nvSpPr>
                    <p:spPr bwMode="auto">
                      <a:xfrm flipV="1">
                        <a:off x="3434" y="2450"/>
                        <a:ext cx="30" cy="52"/>
                      </a:xfrm>
                      <a:prstGeom prst="line">
                        <a:avLst/>
                      </a:prstGeom>
                      <a:noFill/>
                      <a:ln w="57150">
                        <a:solidFill>
                          <a:srgbClr val="FF0000"/>
                        </a:solidFill>
                        <a:round/>
                        <a:headEnd/>
                        <a:tailEnd/>
                      </a:ln>
                    </p:spPr>
                    <p:txBody>
                      <a:bodyPr/>
                      <a:lstStyle/>
                      <a:p>
                        <a:pPr>
                          <a:defRPr/>
                        </a:pPr>
                        <a:endParaRPr lang="en-US">
                          <a:latin typeface="+mn-lt"/>
                        </a:endParaRPr>
                      </a:p>
                    </p:txBody>
                  </p:sp>
                  <p:sp>
                    <p:nvSpPr>
                      <p:cNvPr id="440892" name="Line 572"/>
                      <p:cNvSpPr>
                        <a:spLocks noChangeShapeType="1"/>
                      </p:cNvSpPr>
                      <p:nvPr/>
                    </p:nvSpPr>
                    <p:spPr bwMode="auto">
                      <a:xfrm flipV="1">
                        <a:off x="3464" y="2393"/>
                        <a:ext cx="24" cy="57"/>
                      </a:xfrm>
                      <a:prstGeom prst="line">
                        <a:avLst/>
                      </a:prstGeom>
                      <a:noFill/>
                      <a:ln w="57150">
                        <a:solidFill>
                          <a:srgbClr val="FF0000"/>
                        </a:solidFill>
                        <a:round/>
                        <a:headEnd/>
                        <a:tailEnd/>
                      </a:ln>
                    </p:spPr>
                    <p:txBody>
                      <a:bodyPr/>
                      <a:lstStyle/>
                      <a:p>
                        <a:pPr>
                          <a:defRPr/>
                        </a:pPr>
                        <a:endParaRPr lang="en-US">
                          <a:latin typeface="+mn-lt"/>
                        </a:endParaRPr>
                      </a:p>
                    </p:txBody>
                  </p:sp>
                </p:grpSp>
              </p:grpSp>
            </p:grpSp>
          </p:grpSp>
        </p:grpSp>
        <p:grpSp>
          <p:nvGrpSpPr>
            <p:cNvPr id="282001" name="Group 666"/>
            <p:cNvGrpSpPr>
              <a:grpSpLocks/>
            </p:cNvGrpSpPr>
            <p:nvPr/>
          </p:nvGrpSpPr>
          <p:grpSpPr bwMode="auto">
            <a:xfrm>
              <a:off x="3488" y="690"/>
              <a:ext cx="1619" cy="1703"/>
              <a:chOff x="3488" y="690"/>
              <a:chExt cx="1619" cy="1703"/>
            </a:xfrm>
          </p:grpSpPr>
          <p:sp>
            <p:nvSpPr>
              <p:cNvPr id="440969" name="Line 649"/>
              <p:cNvSpPr>
                <a:spLocks noChangeShapeType="1"/>
              </p:cNvSpPr>
              <p:nvPr/>
            </p:nvSpPr>
            <p:spPr bwMode="auto">
              <a:xfrm>
                <a:off x="4176" y="2242"/>
                <a:ext cx="156" cy="1"/>
              </a:xfrm>
              <a:prstGeom prst="line">
                <a:avLst/>
              </a:prstGeom>
              <a:noFill/>
              <a:ln w="57150">
                <a:solidFill>
                  <a:srgbClr val="FF0000"/>
                </a:solidFill>
                <a:round/>
                <a:headEnd/>
                <a:tailEnd/>
              </a:ln>
            </p:spPr>
            <p:txBody>
              <a:bodyPr/>
              <a:lstStyle/>
              <a:p>
                <a:pPr>
                  <a:defRPr/>
                </a:pPr>
                <a:endParaRPr lang="en-US">
                  <a:latin typeface="+mn-lt"/>
                </a:endParaRPr>
              </a:p>
            </p:txBody>
          </p:sp>
          <p:grpSp>
            <p:nvGrpSpPr>
              <p:cNvPr id="282003" name="Group 665"/>
              <p:cNvGrpSpPr>
                <a:grpSpLocks/>
              </p:cNvGrpSpPr>
              <p:nvPr/>
            </p:nvGrpSpPr>
            <p:grpSpPr bwMode="auto">
              <a:xfrm>
                <a:off x="3488" y="690"/>
                <a:ext cx="1619" cy="1703"/>
                <a:chOff x="3488" y="690"/>
                <a:chExt cx="1619" cy="1703"/>
              </a:xfrm>
            </p:grpSpPr>
            <p:sp>
              <p:nvSpPr>
                <p:cNvPr id="440910" name="Line 590"/>
                <p:cNvSpPr>
                  <a:spLocks noChangeShapeType="1"/>
                </p:cNvSpPr>
                <p:nvPr/>
              </p:nvSpPr>
              <p:spPr bwMode="auto">
                <a:xfrm flipV="1">
                  <a:off x="3961" y="890"/>
                  <a:ext cx="30" cy="48"/>
                </a:xfrm>
                <a:prstGeom prst="line">
                  <a:avLst/>
                </a:prstGeom>
                <a:noFill/>
                <a:ln w="57150">
                  <a:solidFill>
                    <a:srgbClr val="FF0000"/>
                  </a:solidFill>
                  <a:round/>
                  <a:headEnd/>
                  <a:tailEnd/>
                </a:ln>
              </p:spPr>
              <p:txBody>
                <a:bodyPr/>
                <a:lstStyle/>
                <a:p>
                  <a:pPr>
                    <a:defRPr/>
                  </a:pPr>
                  <a:endParaRPr lang="en-US">
                    <a:latin typeface="+mn-lt"/>
                  </a:endParaRPr>
                </a:p>
              </p:txBody>
            </p:sp>
            <p:sp>
              <p:nvSpPr>
                <p:cNvPr id="440911" name="Line 591"/>
                <p:cNvSpPr>
                  <a:spLocks noChangeShapeType="1"/>
                </p:cNvSpPr>
                <p:nvPr/>
              </p:nvSpPr>
              <p:spPr bwMode="auto">
                <a:xfrm flipV="1">
                  <a:off x="3991" y="856"/>
                  <a:ext cx="29" cy="34"/>
                </a:xfrm>
                <a:prstGeom prst="line">
                  <a:avLst/>
                </a:prstGeom>
                <a:noFill/>
                <a:ln w="57150">
                  <a:solidFill>
                    <a:srgbClr val="FF0000"/>
                  </a:solidFill>
                  <a:round/>
                  <a:headEnd/>
                  <a:tailEnd/>
                </a:ln>
              </p:spPr>
              <p:txBody>
                <a:bodyPr/>
                <a:lstStyle/>
                <a:p>
                  <a:pPr>
                    <a:defRPr/>
                  </a:pPr>
                  <a:endParaRPr lang="en-US">
                    <a:latin typeface="+mn-lt"/>
                  </a:endParaRPr>
                </a:p>
              </p:txBody>
            </p:sp>
            <p:sp>
              <p:nvSpPr>
                <p:cNvPr id="440912" name="Line 592"/>
                <p:cNvSpPr>
                  <a:spLocks noChangeShapeType="1"/>
                </p:cNvSpPr>
                <p:nvPr/>
              </p:nvSpPr>
              <p:spPr bwMode="auto">
                <a:xfrm flipV="1">
                  <a:off x="4020" y="825"/>
                  <a:ext cx="29" cy="31"/>
                </a:xfrm>
                <a:prstGeom prst="line">
                  <a:avLst/>
                </a:prstGeom>
                <a:noFill/>
                <a:ln w="57150">
                  <a:solidFill>
                    <a:srgbClr val="FF0000"/>
                  </a:solidFill>
                  <a:round/>
                  <a:headEnd/>
                  <a:tailEnd/>
                </a:ln>
              </p:spPr>
              <p:txBody>
                <a:bodyPr/>
                <a:lstStyle/>
                <a:p>
                  <a:pPr>
                    <a:defRPr/>
                  </a:pPr>
                  <a:endParaRPr lang="en-US">
                    <a:latin typeface="+mn-lt"/>
                  </a:endParaRPr>
                </a:p>
              </p:txBody>
            </p:sp>
            <p:sp>
              <p:nvSpPr>
                <p:cNvPr id="440913" name="Line 593"/>
                <p:cNvSpPr>
                  <a:spLocks noChangeShapeType="1"/>
                </p:cNvSpPr>
                <p:nvPr/>
              </p:nvSpPr>
              <p:spPr bwMode="auto">
                <a:xfrm flipV="1">
                  <a:off x="4049" y="799"/>
                  <a:ext cx="25" cy="26"/>
                </a:xfrm>
                <a:prstGeom prst="line">
                  <a:avLst/>
                </a:prstGeom>
                <a:noFill/>
                <a:ln w="57150">
                  <a:solidFill>
                    <a:srgbClr val="FF0000"/>
                  </a:solidFill>
                  <a:round/>
                  <a:headEnd/>
                  <a:tailEnd/>
                </a:ln>
              </p:spPr>
              <p:txBody>
                <a:bodyPr/>
                <a:lstStyle/>
                <a:p>
                  <a:pPr>
                    <a:defRPr/>
                  </a:pPr>
                  <a:endParaRPr lang="en-US">
                    <a:latin typeface="+mn-lt"/>
                  </a:endParaRPr>
                </a:p>
              </p:txBody>
            </p:sp>
            <p:sp>
              <p:nvSpPr>
                <p:cNvPr id="440914" name="Line 594"/>
                <p:cNvSpPr>
                  <a:spLocks noChangeShapeType="1"/>
                </p:cNvSpPr>
                <p:nvPr/>
              </p:nvSpPr>
              <p:spPr bwMode="auto">
                <a:xfrm flipV="1">
                  <a:off x="4074" y="781"/>
                  <a:ext cx="29" cy="18"/>
                </a:xfrm>
                <a:prstGeom prst="line">
                  <a:avLst/>
                </a:prstGeom>
                <a:noFill/>
                <a:ln w="57150">
                  <a:solidFill>
                    <a:srgbClr val="FF0000"/>
                  </a:solidFill>
                  <a:round/>
                  <a:headEnd/>
                  <a:tailEnd/>
                </a:ln>
              </p:spPr>
              <p:txBody>
                <a:bodyPr/>
                <a:lstStyle/>
                <a:p>
                  <a:pPr>
                    <a:defRPr/>
                  </a:pPr>
                  <a:endParaRPr lang="en-US">
                    <a:latin typeface="+mn-lt"/>
                  </a:endParaRPr>
                </a:p>
              </p:txBody>
            </p:sp>
            <p:sp>
              <p:nvSpPr>
                <p:cNvPr id="440915" name="Line 595"/>
                <p:cNvSpPr>
                  <a:spLocks noChangeShapeType="1"/>
                </p:cNvSpPr>
                <p:nvPr/>
              </p:nvSpPr>
              <p:spPr bwMode="auto">
                <a:xfrm flipV="1">
                  <a:off x="4103" y="763"/>
                  <a:ext cx="29" cy="18"/>
                </a:xfrm>
                <a:prstGeom prst="line">
                  <a:avLst/>
                </a:prstGeom>
                <a:noFill/>
                <a:ln w="57150">
                  <a:solidFill>
                    <a:srgbClr val="FF0000"/>
                  </a:solidFill>
                  <a:round/>
                  <a:headEnd/>
                  <a:tailEnd/>
                </a:ln>
              </p:spPr>
              <p:txBody>
                <a:bodyPr/>
                <a:lstStyle/>
                <a:p>
                  <a:pPr>
                    <a:defRPr/>
                  </a:pPr>
                  <a:endParaRPr lang="en-US">
                    <a:latin typeface="+mn-lt"/>
                  </a:endParaRPr>
                </a:p>
              </p:txBody>
            </p:sp>
            <p:sp>
              <p:nvSpPr>
                <p:cNvPr id="440916" name="Line 596"/>
                <p:cNvSpPr>
                  <a:spLocks noChangeShapeType="1"/>
                </p:cNvSpPr>
                <p:nvPr/>
              </p:nvSpPr>
              <p:spPr bwMode="auto">
                <a:xfrm flipV="1">
                  <a:off x="4132" y="750"/>
                  <a:ext cx="29" cy="13"/>
                </a:xfrm>
                <a:prstGeom prst="line">
                  <a:avLst/>
                </a:prstGeom>
                <a:noFill/>
                <a:ln w="57150">
                  <a:solidFill>
                    <a:srgbClr val="FF0000"/>
                  </a:solidFill>
                  <a:round/>
                  <a:headEnd/>
                  <a:tailEnd/>
                </a:ln>
              </p:spPr>
              <p:txBody>
                <a:bodyPr/>
                <a:lstStyle/>
                <a:p>
                  <a:pPr>
                    <a:defRPr/>
                  </a:pPr>
                  <a:endParaRPr lang="en-US">
                    <a:latin typeface="+mn-lt"/>
                  </a:endParaRPr>
                </a:p>
              </p:txBody>
            </p:sp>
            <p:sp>
              <p:nvSpPr>
                <p:cNvPr id="440917" name="Line 597"/>
                <p:cNvSpPr>
                  <a:spLocks noChangeShapeType="1"/>
                </p:cNvSpPr>
                <p:nvPr/>
              </p:nvSpPr>
              <p:spPr bwMode="auto">
                <a:xfrm flipV="1">
                  <a:off x="4161" y="742"/>
                  <a:ext cx="25" cy="8"/>
                </a:xfrm>
                <a:prstGeom prst="line">
                  <a:avLst/>
                </a:prstGeom>
                <a:noFill/>
                <a:ln w="57150">
                  <a:solidFill>
                    <a:srgbClr val="FF0000"/>
                  </a:solidFill>
                  <a:round/>
                  <a:headEnd/>
                  <a:tailEnd/>
                </a:ln>
              </p:spPr>
              <p:txBody>
                <a:bodyPr/>
                <a:lstStyle/>
                <a:p>
                  <a:pPr>
                    <a:defRPr/>
                  </a:pPr>
                  <a:endParaRPr lang="en-US">
                    <a:latin typeface="+mn-lt"/>
                  </a:endParaRPr>
                </a:p>
              </p:txBody>
            </p:sp>
            <p:sp>
              <p:nvSpPr>
                <p:cNvPr id="440918" name="Line 598"/>
                <p:cNvSpPr>
                  <a:spLocks noChangeShapeType="1"/>
                </p:cNvSpPr>
                <p:nvPr/>
              </p:nvSpPr>
              <p:spPr bwMode="auto">
                <a:xfrm flipV="1">
                  <a:off x="4186" y="733"/>
                  <a:ext cx="29" cy="9"/>
                </a:xfrm>
                <a:prstGeom prst="line">
                  <a:avLst/>
                </a:prstGeom>
                <a:noFill/>
                <a:ln w="57150">
                  <a:solidFill>
                    <a:srgbClr val="FF0000"/>
                  </a:solidFill>
                  <a:round/>
                  <a:headEnd/>
                  <a:tailEnd/>
                </a:ln>
              </p:spPr>
              <p:txBody>
                <a:bodyPr/>
                <a:lstStyle/>
                <a:p>
                  <a:pPr>
                    <a:defRPr/>
                  </a:pPr>
                  <a:endParaRPr lang="en-US">
                    <a:latin typeface="+mn-lt"/>
                  </a:endParaRPr>
                </a:p>
              </p:txBody>
            </p:sp>
            <p:sp>
              <p:nvSpPr>
                <p:cNvPr id="440919" name="Line 599"/>
                <p:cNvSpPr>
                  <a:spLocks noChangeShapeType="1"/>
                </p:cNvSpPr>
                <p:nvPr/>
              </p:nvSpPr>
              <p:spPr bwMode="auto">
                <a:xfrm flipV="1">
                  <a:off x="4215" y="729"/>
                  <a:ext cx="29" cy="4"/>
                </a:xfrm>
                <a:prstGeom prst="line">
                  <a:avLst/>
                </a:prstGeom>
                <a:noFill/>
                <a:ln w="57150">
                  <a:solidFill>
                    <a:srgbClr val="FF0000"/>
                  </a:solidFill>
                  <a:round/>
                  <a:headEnd/>
                  <a:tailEnd/>
                </a:ln>
              </p:spPr>
              <p:txBody>
                <a:bodyPr/>
                <a:lstStyle/>
                <a:p>
                  <a:pPr>
                    <a:defRPr/>
                  </a:pPr>
                  <a:endParaRPr lang="en-US">
                    <a:latin typeface="+mn-lt"/>
                  </a:endParaRPr>
                </a:p>
              </p:txBody>
            </p:sp>
            <p:sp>
              <p:nvSpPr>
                <p:cNvPr id="440920" name="Line 600"/>
                <p:cNvSpPr>
                  <a:spLocks noChangeShapeType="1"/>
                </p:cNvSpPr>
                <p:nvPr/>
              </p:nvSpPr>
              <p:spPr bwMode="auto">
                <a:xfrm flipV="1">
                  <a:off x="4244" y="720"/>
                  <a:ext cx="24" cy="9"/>
                </a:xfrm>
                <a:prstGeom prst="line">
                  <a:avLst/>
                </a:prstGeom>
                <a:noFill/>
                <a:ln w="57150">
                  <a:solidFill>
                    <a:srgbClr val="FF0000"/>
                  </a:solidFill>
                  <a:round/>
                  <a:headEnd/>
                  <a:tailEnd/>
                </a:ln>
              </p:spPr>
              <p:txBody>
                <a:bodyPr/>
                <a:lstStyle/>
                <a:p>
                  <a:pPr>
                    <a:defRPr/>
                  </a:pPr>
                  <a:endParaRPr lang="en-US">
                    <a:latin typeface="+mn-lt"/>
                  </a:endParaRPr>
                </a:p>
              </p:txBody>
            </p:sp>
            <p:sp>
              <p:nvSpPr>
                <p:cNvPr id="440921" name="Line 601"/>
                <p:cNvSpPr>
                  <a:spLocks noChangeShapeType="1"/>
                </p:cNvSpPr>
                <p:nvPr/>
              </p:nvSpPr>
              <p:spPr bwMode="auto">
                <a:xfrm flipV="1">
                  <a:off x="4268" y="716"/>
                  <a:ext cx="30" cy="4"/>
                </a:xfrm>
                <a:prstGeom prst="line">
                  <a:avLst/>
                </a:prstGeom>
                <a:noFill/>
                <a:ln w="57150">
                  <a:solidFill>
                    <a:srgbClr val="FF0000"/>
                  </a:solidFill>
                  <a:round/>
                  <a:headEnd/>
                  <a:tailEnd/>
                </a:ln>
              </p:spPr>
              <p:txBody>
                <a:bodyPr/>
                <a:lstStyle/>
                <a:p>
                  <a:pPr>
                    <a:defRPr/>
                  </a:pPr>
                  <a:endParaRPr lang="en-US">
                    <a:latin typeface="+mn-lt"/>
                  </a:endParaRPr>
                </a:p>
              </p:txBody>
            </p:sp>
            <p:sp>
              <p:nvSpPr>
                <p:cNvPr id="440922" name="Line 602"/>
                <p:cNvSpPr>
                  <a:spLocks noChangeShapeType="1"/>
                </p:cNvSpPr>
                <p:nvPr/>
              </p:nvSpPr>
              <p:spPr bwMode="auto">
                <a:xfrm>
                  <a:off x="4298" y="716"/>
                  <a:ext cx="29" cy="0"/>
                </a:xfrm>
                <a:prstGeom prst="line">
                  <a:avLst/>
                </a:prstGeom>
                <a:noFill/>
                <a:ln w="57150">
                  <a:solidFill>
                    <a:srgbClr val="FF0000"/>
                  </a:solidFill>
                  <a:round/>
                  <a:headEnd/>
                  <a:tailEnd/>
                </a:ln>
              </p:spPr>
              <p:txBody>
                <a:bodyPr/>
                <a:lstStyle/>
                <a:p>
                  <a:pPr>
                    <a:defRPr/>
                  </a:pPr>
                  <a:endParaRPr lang="en-US">
                    <a:latin typeface="+mn-lt"/>
                  </a:endParaRPr>
                </a:p>
              </p:txBody>
            </p:sp>
            <p:sp>
              <p:nvSpPr>
                <p:cNvPr id="440923" name="Line 603"/>
                <p:cNvSpPr>
                  <a:spLocks noChangeShapeType="1"/>
                </p:cNvSpPr>
                <p:nvPr/>
              </p:nvSpPr>
              <p:spPr bwMode="auto">
                <a:xfrm flipV="1">
                  <a:off x="4327" y="711"/>
                  <a:ext cx="29" cy="5"/>
                </a:xfrm>
                <a:prstGeom prst="line">
                  <a:avLst/>
                </a:prstGeom>
                <a:noFill/>
                <a:ln w="57150">
                  <a:solidFill>
                    <a:srgbClr val="FF0000"/>
                  </a:solidFill>
                  <a:round/>
                  <a:headEnd/>
                  <a:tailEnd/>
                </a:ln>
              </p:spPr>
              <p:txBody>
                <a:bodyPr/>
                <a:lstStyle/>
                <a:p>
                  <a:pPr>
                    <a:defRPr/>
                  </a:pPr>
                  <a:endParaRPr lang="en-US">
                    <a:latin typeface="+mn-lt"/>
                  </a:endParaRPr>
                </a:p>
              </p:txBody>
            </p:sp>
            <p:sp>
              <p:nvSpPr>
                <p:cNvPr id="440924" name="Line 604"/>
                <p:cNvSpPr>
                  <a:spLocks noChangeShapeType="1"/>
                </p:cNvSpPr>
                <p:nvPr/>
              </p:nvSpPr>
              <p:spPr bwMode="auto">
                <a:xfrm flipV="1">
                  <a:off x="4356" y="707"/>
                  <a:ext cx="24" cy="4"/>
                </a:xfrm>
                <a:prstGeom prst="line">
                  <a:avLst/>
                </a:prstGeom>
                <a:noFill/>
                <a:ln w="57150">
                  <a:solidFill>
                    <a:srgbClr val="FF0000"/>
                  </a:solidFill>
                  <a:round/>
                  <a:headEnd/>
                  <a:tailEnd/>
                </a:ln>
              </p:spPr>
              <p:txBody>
                <a:bodyPr/>
                <a:lstStyle/>
                <a:p>
                  <a:pPr>
                    <a:defRPr/>
                  </a:pPr>
                  <a:endParaRPr lang="en-US">
                    <a:latin typeface="+mn-lt"/>
                  </a:endParaRPr>
                </a:p>
              </p:txBody>
            </p:sp>
            <p:sp>
              <p:nvSpPr>
                <p:cNvPr id="440925" name="Line 605"/>
                <p:cNvSpPr>
                  <a:spLocks noChangeShapeType="1"/>
                </p:cNvSpPr>
                <p:nvPr/>
              </p:nvSpPr>
              <p:spPr bwMode="auto">
                <a:xfrm>
                  <a:off x="4380" y="707"/>
                  <a:ext cx="30" cy="1"/>
                </a:xfrm>
                <a:prstGeom prst="line">
                  <a:avLst/>
                </a:prstGeom>
                <a:noFill/>
                <a:ln w="57150">
                  <a:solidFill>
                    <a:srgbClr val="FF0000"/>
                  </a:solidFill>
                  <a:round/>
                  <a:headEnd/>
                  <a:tailEnd/>
                </a:ln>
              </p:spPr>
              <p:txBody>
                <a:bodyPr/>
                <a:lstStyle/>
                <a:p>
                  <a:pPr>
                    <a:defRPr/>
                  </a:pPr>
                  <a:endParaRPr lang="en-US">
                    <a:latin typeface="+mn-lt"/>
                  </a:endParaRPr>
                </a:p>
              </p:txBody>
            </p:sp>
            <p:sp>
              <p:nvSpPr>
                <p:cNvPr id="440926" name="Line 606"/>
                <p:cNvSpPr>
                  <a:spLocks noChangeShapeType="1"/>
                </p:cNvSpPr>
                <p:nvPr/>
              </p:nvSpPr>
              <p:spPr bwMode="auto">
                <a:xfrm>
                  <a:off x="4410" y="707"/>
                  <a:ext cx="29" cy="1"/>
                </a:xfrm>
                <a:prstGeom prst="line">
                  <a:avLst/>
                </a:prstGeom>
                <a:noFill/>
                <a:ln w="57150">
                  <a:solidFill>
                    <a:srgbClr val="FF0000"/>
                  </a:solidFill>
                  <a:round/>
                  <a:headEnd/>
                  <a:tailEnd/>
                </a:ln>
              </p:spPr>
              <p:txBody>
                <a:bodyPr/>
                <a:lstStyle/>
                <a:p>
                  <a:pPr>
                    <a:defRPr/>
                  </a:pPr>
                  <a:endParaRPr lang="en-US">
                    <a:latin typeface="+mn-lt"/>
                  </a:endParaRPr>
                </a:p>
              </p:txBody>
            </p:sp>
            <p:sp>
              <p:nvSpPr>
                <p:cNvPr id="440927" name="Line 607"/>
                <p:cNvSpPr>
                  <a:spLocks noChangeShapeType="1"/>
                </p:cNvSpPr>
                <p:nvPr/>
              </p:nvSpPr>
              <p:spPr bwMode="auto">
                <a:xfrm flipV="1">
                  <a:off x="4439" y="703"/>
                  <a:ext cx="24" cy="4"/>
                </a:xfrm>
                <a:prstGeom prst="line">
                  <a:avLst/>
                </a:prstGeom>
                <a:noFill/>
                <a:ln w="57150">
                  <a:solidFill>
                    <a:srgbClr val="FF0000"/>
                  </a:solidFill>
                  <a:round/>
                  <a:headEnd/>
                  <a:tailEnd/>
                </a:ln>
              </p:spPr>
              <p:txBody>
                <a:bodyPr/>
                <a:lstStyle/>
                <a:p>
                  <a:pPr>
                    <a:defRPr/>
                  </a:pPr>
                  <a:endParaRPr lang="en-US">
                    <a:latin typeface="+mn-lt"/>
                  </a:endParaRPr>
                </a:p>
              </p:txBody>
            </p:sp>
            <p:sp>
              <p:nvSpPr>
                <p:cNvPr id="440928" name="Line 608"/>
                <p:cNvSpPr>
                  <a:spLocks noChangeShapeType="1"/>
                </p:cNvSpPr>
                <p:nvPr/>
              </p:nvSpPr>
              <p:spPr bwMode="auto">
                <a:xfrm>
                  <a:off x="4463" y="703"/>
                  <a:ext cx="30" cy="0"/>
                </a:xfrm>
                <a:prstGeom prst="line">
                  <a:avLst/>
                </a:prstGeom>
                <a:noFill/>
                <a:ln w="57150">
                  <a:solidFill>
                    <a:srgbClr val="FF0000"/>
                  </a:solidFill>
                  <a:round/>
                  <a:headEnd/>
                  <a:tailEnd/>
                </a:ln>
              </p:spPr>
              <p:txBody>
                <a:bodyPr/>
                <a:lstStyle/>
                <a:p>
                  <a:pPr>
                    <a:defRPr/>
                  </a:pPr>
                  <a:endParaRPr lang="en-US">
                    <a:latin typeface="+mn-lt"/>
                  </a:endParaRPr>
                </a:p>
              </p:txBody>
            </p:sp>
            <p:sp>
              <p:nvSpPr>
                <p:cNvPr id="440929" name="Line 609"/>
                <p:cNvSpPr>
                  <a:spLocks noChangeShapeType="1"/>
                </p:cNvSpPr>
                <p:nvPr/>
              </p:nvSpPr>
              <p:spPr bwMode="auto">
                <a:xfrm flipV="1">
                  <a:off x="4493" y="698"/>
                  <a:ext cx="29" cy="5"/>
                </a:xfrm>
                <a:prstGeom prst="line">
                  <a:avLst/>
                </a:prstGeom>
                <a:noFill/>
                <a:ln w="57150">
                  <a:solidFill>
                    <a:srgbClr val="FF0000"/>
                  </a:solidFill>
                  <a:round/>
                  <a:headEnd/>
                  <a:tailEnd/>
                </a:ln>
              </p:spPr>
              <p:txBody>
                <a:bodyPr/>
                <a:lstStyle/>
                <a:p>
                  <a:pPr>
                    <a:defRPr/>
                  </a:pPr>
                  <a:endParaRPr lang="en-US">
                    <a:latin typeface="+mn-lt"/>
                  </a:endParaRPr>
                </a:p>
              </p:txBody>
            </p:sp>
            <p:sp>
              <p:nvSpPr>
                <p:cNvPr id="440930" name="Line 610"/>
                <p:cNvSpPr>
                  <a:spLocks noChangeShapeType="1"/>
                </p:cNvSpPr>
                <p:nvPr/>
              </p:nvSpPr>
              <p:spPr bwMode="auto">
                <a:xfrm>
                  <a:off x="4522" y="698"/>
                  <a:ext cx="29" cy="1"/>
                </a:xfrm>
                <a:prstGeom prst="line">
                  <a:avLst/>
                </a:prstGeom>
                <a:noFill/>
                <a:ln w="57150">
                  <a:solidFill>
                    <a:srgbClr val="FF0000"/>
                  </a:solidFill>
                  <a:round/>
                  <a:headEnd/>
                  <a:tailEnd/>
                </a:ln>
              </p:spPr>
              <p:txBody>
                <a:bodyPr/>
                <a:lstStyle/>
                <a:p>
                  <a:pPr>
                    <a:defRPr/>
                  </a:pPr>
                  <a:endParaRPr lang="en-US">
                    <a:latin typeface="+mn-lt"/>
                  </a:endParaRPr>
                </a:p>
              </p:txBody>
            </p:sp>
            <p:sp>
              <p:nvSpPr>
                <p:cNvPr id="440931" name="Line 611"/>
                <p:cNvSpPr>
                  <a:spLocks noChangeShapeType="1"/>
                </p:cNvSpPr>
                <p:nvPr/>
              </p:nvSpPr>
              <p:spPr bwMode="auto">
                <a:xfrm>
                  <a:off x="4551" y="698"/>
                  <a:ext cx="24" cy="1"/>
                </a:xfrm>
                <a:prstGeom prst="line">
                  <a:avLst/>
                </a:prstGeom>
                <a:noFill/>
                <a:ln w="57150">
                  <a:solidFill>
                    <a:srgbClr val="FF0000"/>
                  </a:solidFill>
                  <a:round/>
                  <a:headEnd/>
                  <a:tailEnd/>
                </a:ln>
              </p:spPr>
              <p:txBody>
                <a:bodyPr/>
                <a:lstStyle/>
                <a:p>
                  <a:pPr>
                    <a:defRPr/>
                  </a:pPr>
                  <a:endParaRPr lang="en-US">
                    <a:latin typeface="+mn-lt"/>
                  </a:endParaRPr>
                </a:p>
              </p:txBody>
            </p:sp>
            <p:sp>
              <p:nvSpPr>
                <p:cNvPr id="440932" name="Line 612"/>
                <p:cNvSpPr>
                  <a:spLocks noChangeShapeType="1"/>
                </p:cNvSpPr>
                <p:nvPr/>
              </p:nvSpPr>
              <p:spPr bwMode="auto">
                <a:xfrm>
                  <a:off x="4575" y="698"/>
                  <a:ext cx="30" cy="1"/>
                </a:xfrm>
                <a:prstGeom prst="line">
                  <a:avLst/>
                </a:prstGeom>
                <a:noFill/>
                <a:ln w="57150">
                  <a:solidFill>
                    <a:srgbClr val="FF0000"/>
                  </a:solidFill>
                  <a:round/>
                  <a:headEnd/>
                  <a:tailEnd/>
                </a:ln>
              </p:spPr>
              <p:txBody>
                <a:bodyPr/>
                <a:lstStyle/>
                <a:p>
                  <a:pPr>
                    <a:defRPr/>
                  </a:pPr>
                  <a:endParaRPr lang="en-US">
                    <a:latin typeface="+mn-lt"/>
                  </a:endParaRPr>
                </a:p>
              </p:txBody>
            </p:sp>
            <p:sp>
              <p:nvSpPr>
                <p:cNvPr id="440933" name="Line 613"/>
                <p:cNvSpPr>
                  <a:spLocks noChangeShapeType="1"/>
                </p:cNvSpPr>
                <p:nvPr/>
              </p:nvSpPr>
              <p:spPr bwMode="auto">
                <a:xfrm flipV="1">
                  <a:off x="4605" y="694"/>
                  <a:ext cx="29" cy="4"/>
                </a:xfrm>
                <a:prstGeom prst="line">
                  <a:avLst/>
                </a:prstGeom>
                <a:noFill/>
                <a:ln w="57150">
                  <a:solidFill>
                    <a:srgbClr val="FF0000"/>
                  </a:solidFill>
                  <a:round/>
                  <a:headEnd/>
                  <a:tailEnd/>
                </a:ln>
              </p:spPr>
              <p:txBody>
                <a:bodyPr/>
                <a:lstStyle/>
                <a:p>
                  <a:pPr>
                    <a:defRPr/>
                  </a:pPr>
                  <a:endParaRPr lang="en-US">
                    <a:latin typeface="+mn-lt"/>
                  </a:endParaRPr>
                </a:p>
              </p:txBody>
            </p:sp>
            <p:sp>
              <p:nvSpPr>
                <p:cNvPr id="440934" name="Line 614"/>
                <p:cNvSpPr>
                  <a:spLocks noChangeShapeType="1"/>
                </p:cNvSpPr>
                <p:nvPr/>
              </p:nvSpPr>
              <p:spPr bwMode="auto">
                <a:xfrm>
                  <a:off x="4634" y="694"/>
                  <a:ext cx="24" cy="1"/>
                </a:xfrm>
                <a:prstGeom prst="line">
                  <a:avLst/>
                </a:prstGeom>
                <a:noFill/>
                <a:ln w="57150">
                  <a:solidFill>
                    <a:srgbClr val="FF0000"/>
                  </a:solidFill>
                  <a:round/>
                  <a:headEnd/>
                  <a:tailEnd/>
                </a:ln>
              </p:spPr>
              <p:txBody>
                <a:bodyPr/>
                <a:lstStyle/>
                <a:p>
                  <a:pPr>
                    <a:defRPr/>
                  </a:pPr>
                  <a:endParaRPr lang="en-US">
                    <a:latin typeface="+mn-lt"/>
                  </a:endParaRPr>
                </a:p>
              </p:txBody>
            </p:sp>
            <p:sp>
              <p:nvSpPr>
                <p:cNvPr id="440935" name="Line 615"/>
                <p:cNvSpPr>
                  <a:spLocks noChangeShapeType="1"/>
                </p:cNvSpPr>
                <p:nvPr/>
              </p:nvSpPr>
              <p:spPr bwMode="auto">
                <a:xfrm>
                  <a:off x="4658" y="694"/>
                  <a:ext cx="30" cy="1"/>
                </a:xfrm>
                <a:prstGeom prst="line">
                  <a:avLst/>
                </a:prstGeom>
                <a:noFill/>
                <a:ln w="57150">
                  <a:solidFill>
                    <a:srgbClr val="FF0000"/>
                  </a:solidFill>
                  <a:round/>
                  <a:headEnd/>
                  <a:tailEnd/>
                </a:ln>
              </p:spPr>
              <p:txBody>
                <a:bodyPr/>
                <a:lstStyle/>
                <a:p>
                  <a:pPr>
                    <a:defRPr/>
                  </a:pPr>
                  <a:endParaRPr lang="en-US">
                    <a:latin typeface="+mn-lt"/>
                  </a:endParaRPr>
                </a:p>
              </p:txBody>
            </p:sp>
            <p:sp>
              <p:nvSpPr>
                <p:cNvPr id="440936" name="Line 616"/>
                <p:cNvSpPr>
                  <a:spLocks noChangeShapeType="1"/>
                </p:cNvSpPr>
                <p:nvPr/>
              </p:nvSpPr>
              <p:spPr bwMode="auto">
                <a:xfrm>
                  <a:off x="4688" y="694"/>
                  <a:ext cx="29" cy="1"/>
                </a:xfrm>
                <a:prstGeom prst="line">
                  <a:avLst/>
                </a:prstGeom>
                <a:noFill/>
                <a:ln w="57150">
                  <a:solidFill>
                    <a:srgbClr val="FF0000"/>
                  </a:solidFill>
                  <a:round/>
                  <a:headEnd/>
                  <a:tailEnd/>
                </a:ln>
              </p:spPr>
              <p:txBody>
                <a:bodyPr/>
                <a:lstStyle/>
                <a:p>
                  <a:pPr>
                    <a:defRPr/>
                  </a:pPr>
                  <a:endParaRPr lang="en-US">
                    <a:latin typeface="+mn-lt"/>
                  </a:endParaRPr>
                </a:p>
              </p:txBody>
            </p:sp>
            <p:sp>
              <p:nvSpPr>
                <p:cNvPr id="440937" name="Line 617"/>
                <p:cNvSpPr>
                  <a:spLocks noChangeShapeType="1"/>
                </p:cNvSpPr>
                <p:nvPr/>
              </p:nvSpPr>
              <p:spPr bwMode="auto">
                <a:xfrm>
                  <a:off x="4717" y="694"/>
                  <a:ext cx="30" cy="1"/>
                </a:xfrm>
                <a:prstGeom prst="line">
                  <a:avLst/>
                </a:prstGeom>
                <a:noFill/>
                <a:ln w="57150">
                  <a:solidFill>
                    <a:srgbClr val="FF0000"/>
                  </a:solidFill>
                  <a:round/>
                  <a:headEnd/>
                  <a:tailEnd/>
                </a:ln>
              </p:spPr>
              <p:txBody>
                <a:bodyPr/>
                <a:lstStyle/>
                <a:p>
                  <a:pPr>
                    <a:defRPr/>
                  </a:pPr>
                  <a:endParaRPr lang="en-US">
                    <a:latin typeface="+mn-lt"/>
                  </a:endParaRPr>
                </a:p>
              </p:txBody>
            </p:sp>
            <p:sp>
              <p:nvSpPr>
                <p:cNvPr id="440938" name="Line 618"/>
                <p:cNvSpPr>
                  <a:spLocks noChangeShapeType="1"/>
                </p:cNvSpPr>
                <p:nvPr/>
              </p:nvSpPr>
              <p:spPr bwMode="auto">
                <a:xfrm>
                  <a:off x="4747" y="694"/>
                  <a:ext cx="24" cy="1"/>
                </a:xfrm>
                <a:prstGeom prst="line">
                  <a:avLst/>
                </a:prstGeom>
                <a:noFill/>
                <a:ln w="57150">
                  <a:solidFill>
                    <a:srgbClr val="FF0000"/>
                  </a:solidFill>
                  <a:round/>
                  <a:headEnd/>
                  <a:tailEnd/>
                </a:ln>
              </p:spPr>
              <p:txBody>
                <a:bodyPr/>
                <a:lstStyle/>
                <a:p>
                  <a:pPr>
                    <a:defRPr/>
                  </a:pPr>
                  <a:endParaRPr lang="en-US">
                    <a:latin typeface="+mn-lt"/>
                  </a:endParaRPr>
                </a:p>
              </p:txBody>
            </p:sp>
            <p:sp>
              <p:nvSpPr>
                <p:cNvPr id="440939" name="Line 619"/>
                <p:cNvSpPr>
                  <a:spLocks noChangeShapeType="1"/>
                </p:cNvSpPr>
                <p:nvPr/>
              </p:nvSpPr>
              <p:spPr bwMode="auto">
                <a:xfrm flipV="1">
                  <a:off x="4771" y="690"/>
                  <a:ext cx="29" cy="4"/>
                </a:xfrm>
                <a:prstGeom prst="line">
                  <a:avLst/>
                </a:prstGeom>
                <a:noFill/>
                <a:ln w="57150">
                  <a:solidFill>
                    <a:srgbClr val="FF0000"/>
                  </a:solidFill>
                  <a:round/>
                  <a:headEnd/>
                  <a:tailEnd/>
                </a:ln>
              </p:spPr>
              <p:txBody>
                <a:bodyPr/>
                <a:lstStyle/>
                <a:p>
                  <a:pPr>
                    <a:defRPr/>
                  </a:pPr>
                  <a:endParaRPr lang="en-US">
                    <a:latin typeface="+mn-lt"/>
                  </a:endParaRPr>
                </a:p>
              </p:txBody>
            </p:sp>
            <p:sp>
              <p:nvSpPr>
                <p:cNvPr id="440940" name="Line 620"/>
                <p:cNvSpPr>
                  <a:spLocks noChangeShapeType="1"/>
                </p:cNvSpPr>
                <p:nvPr/>
              </p:nvSpPr>
              <p:spPr bwMode="auto">
                <a:xfrm>
                  <a:off x="4800" y="690"/>
                  <a:ext cx="29" cy="0"/>
                </a:xfrm>
                <a:prstGeom prst="line">
                  <a:avLst/>
                </a:prstGeom>
                <a:noFill/>
                <a:ln w="57150">
                  <a:solidFill>
                    <a:srgbClr val="FF0000"/>
                  </a:solidFill>
                  <a:round/>
                  <a:headEnd/>
                  <a:tailEnd/>
                </a:ln>
              </p:spPr>
              <p:txBody>
                <a:bodyPr/>
                <a:lstStyle/>
                <a:p>
                  <a:pPr>
                    <a:defRPr/>
                  </a:pPr>
                  <a:endParaRPr lang="en-US">
                    <a:latin typeface="+mn-lt"/>
                  </a:endParaRPr>
                </a:p>
              </p:txBody>
            </p:sp>
            <p:sp>
              <p:nvSpPr>
                <p:cNvPr id="440941" name="Line 621"/>
                <p:cNvSpPr>
                  <a:spLocks noChangeShapeType="1"/>
                </p:cNvSpPr>
                <p:nvPr/>
              </p:nvSpPr>
              <p:spPr bwMode="auto">
                <a:xfrm>
                  <a:off x="4829" y="690"/>
                  <a:ext cx="30" cy="0"/>
                </a:xfrm>
                <a:prstGeom prst="line">
                  <a:avLst/>
                </a:prstGeom>
                <a:noFill/>
                <a:ln w="57150">
                  <a:solidFill>
                    <a:srgbClr val="FF0000"/>
                  </a:solidFill>
                  <a:round/>
                  <a:headEnd/>
                  <a:tailEnd/>
                </a:ln>
              </p:spPr>
              <p:txBody>
                <a:bodyPr/>
                <a:lstStyle/>
                <a:p>
                  <a:pPr>
                    <a:defRPr/>
                  </a:pPr>
                  <a:endParaRPr lang="en-US">
                    <a:latin typeface="+mn-lt"/>
                  </a:endParaRPr>
                </a:p>
              </p:txBody>
            </p:sp>
            <p:sp>
              <p:nvSpPr>
                <p:cNvPr id="440942" name="Line 622"/>
                <p:cNvSpPr>
                  <a:spLocks noChangeShapeType="1"/>
                </p:cNvSpPr>
                <p:nvPr/>
              </p:nvSpPr>
              <p:spPr bwMode="auto">
                <a:xfrm>
                  <a:off x="4859" y="690"/>
                  <a:ext cx="24" cy="0"/>
                </a:xfrm>
                <a:prstGeom prst="line">
                  <a:avLst/>
                </a:prstGeom>
                <a:noFill/>
                <a:ln w="57150">
                  <a:solidFill>
                    <a:srgbClr val="FF0000"/>
                  </a:solidFill>
                  <a:round/>
                  <a:headEnd/>
                  <a:tailEnd/>
                </a:ln>
              </p:spPr>
              <p:txBody>
                <a:bodyPr/>
                <a:lstStyle/>
                <a:p>
                  <a:pPr>
                    <a:defRPr/>
                  </a:pPr>
                  <a:endParaRPr lang="en-US">
                    <a:latin typeface="+mn-lt"/>
                  </a:endParaRPr>
                </a:p>
              </p:txBody>
            </p:sp>
            <p:sp>
              <p:nvSpPr>
                <p:cNvPr id="440943" name="Line 623"/>
                <p:cNvSpPr>
                  <a:spLocks noChangeShapeType="1"/>
                </p:cNvSpPr>
                <p:nvPr/>
              </p:nvSpPr>
              <p:spPr bwMode="auto">
                <a:xfrm>
                  <a:off x="4883" y="690"/>
                  <a:ext cx="29" cy="0"/>
                </a:xfrm>
                <a:prstGeom prst="line">
                  <a:avLst/>
                </a:prstGeom>
                <a:noFill/>
                <a:ln w="57150">
                  <a:solidFill>
                    <a:srgbClr val="FF0000"/>
                  </a:solidFill>
                  <a:round/>
                  <a:headEnd/>
                  <a:tailEnd/>
                </a:ln>
              </p:spPr>
              <p:txBody>
                <a:bodyPr/>
                <a:lstStyle/>
                <a:p>
                  <a:pPr>
                    <a:defRPr/>
                  </a:pPr>
                  <a:endParaRPr lang="en-US">
                    <a:latin typeface="+mn-lt"/>
                  </a:endParaRPr>
                </a:p>
              </p:txBody>
            </p:sp>
            <p:sp>
              <p:nvSpPr>
                <p:cNvPr id="440944" name="Line 624"/>
                <p:cNvSpPr>
                  <a:spLocks noChangeShapeType="1"/>
                </p:cNvSpPr>
                <p:nvPr/>
              </p:nvSpPr>
              <p:spPr bwMode="auto">
                <a:xfrm>
                  <a:off x="4912" y="690"/>
                  <a:ext cx="30" cy="0"/>
                </a:xfrm>
                <a:prstGeom prst="line">
                  <a:avLst/>
                </a:prstGeom>
                <a:noFill/>
                <a:ln w="57150">
                  <a:solidFill>
                    <a:srgbClr val="FF0000"/>
                  </a:solidFill>
                  <a:round/>
                  <a:headEnd/>
                  <a:tailEnd/>
                </a:ln>
              </p:spPr>
              <p:txBody>
                <a:bodyPr/>
                <a:lstStyle/>
                <a:p>
                  <a:pPr>
                    <a:defRPr/>
                  </a:pPr>
                  <a:endParaRPr lang="en-US">
                    <a:latin typeface="+mn-lt"/>
                  </a:endParaRPr>
                </a:p>
              </p:txBody>
            </p:sp>
            <p:sp>
              <p:nvSpPr>
                <p:cNvPr id="440945" name="Line 625"/>
                <p:cNvSpPr>
                  <a:spLocks noChangeShapeType="1"/>
                </p:cNvSpPr>
                <p:nvPr/>
              </p:nvSpPr>
              <p:spPr bwMode="auto">
                <a:xfrm>
                  <a:off x="4942" y="690"/>
                  <a:ext cx="24" cy="0"/>
                </a:xfrm>
                <a:prstGeom prst="line">
                  <a:avLst/>
                </a:prstGeom>
                <a:noFill/>
                <a:ln w="57150">
                  <a:solidFill>
                    <a:srgbClr val="FF0000"/>
                  </a:solidFill>
                  <a:round/>
                  <a:headEnd/>
                  <a:tailEnd/>
                </a:ln>
              </p:spPr>
              <p:txBody>
                <a:bodyPr/>
                <a:lstStyle/>
                <a:p>
                  <a:pPr>
                    <a:defRPr/>
                  </a:pPr>
                  <a:endParaRPr lang="en-US">
                    <a:latin typeface="+mn-lt"/>
                  </a:endParaRPr>
                </a:p>
              </p:txBody>
            </p:sp>
            <p:sp>
              <p:nvSpPr>
                <p:cNvPr id="440946" name="Line 626"/>
                <p:cNvSpPr>
                  <a:spLocks noChangeShapeType="1"/>
                </p:cNvSpPr>
                <p:nvPr/>
              </p:nvSpPr>
              <p:spPr bwMode="auto">
                <a:xfrm>
                  <a:off x="4966" y="690"/>
                  <a:ext cx="29" cy="0"/>
                </a:xfrm>
                <a:prstGeom prst="line">
                  <a:avLst/>
                </a:prstGeom>
                <a:noFill/>
                <a:ln w="57150">
                  <a:solidFill>
                    <a:srgbClr val="FF0000"/>
                  </a:solidFill>
                  <a:round/>
                  <a:headEnd/>
                  <a:tailEnd/>
                </a:ln>
              </p:spPr>
              <p:txBody>
                <a:bodyPr/>
                <a:lstStyle/>
                <a:p>
                  <a:pPr>
                    <a:defRPr/>
                  </a:pPr>
                  <a:endParaRPr lang="en-US">
                    <a:latin typeface="+mn-lt"/>
                  </a:endParaRPr>
                </a:p>
              </p:txBody>
            </p:sp>
            <p:sp>
              <p:nvSpPr>
                <p:cNvPr id="440947" name="Line 627"/>
                <p:cNvSpPr>
                  <a:spLocks noChangeShapeType="1"/>
                </p:cNvSpPr>
                <p:nvPr/>
              </p:nvSpPr>
              <p:spPr bwMode="auto">
                <a:xfrm>
                  <a:off x="4995" y="690"/>
                  <a:ext cx="29" cy="0"/>
                </a:xfrm>
                <a:prstGeom prst="line">
                  <a:avLst/>
                </a:prstGeom>
                <a:noFill/>
                <a:ln w="57150">
                  <a:solidFill>
                    <a:srgbClr val="FF0000"/>
                  </a:solidFill>
                  <a:round/>
                  <a:headEnd/>
                  <a:tailEnd/>
                </a:ln>
              </p:spPr>
              <p:txBody>
                <a:bodyPr/>
                <a:lstStyle/>
                <a:p>
                  <a:pPr>
                    <a:defRPr/>
                  </a:pPr>
                  <a:endParaRPr lang="en-US">
                    <a:latin typeface="+mn-lt"/>
                  </a:endParaRPr>
                </a:p>
              </p:txBody>
            </p:sp>
            <p:sp>
              <p:nvSpPr>
                <p:cNvPr id="440948" name="Line 628"/>
                <p:cNvSpPr>
                  <a:spLocks noChangeShapeType="1"/>
                </p:cNvSpPr>
                <p:nvPr/>
              </p:nvSpPr>
              <p:spPr bwMode="auto">
                <a:xfrm>
                  <a:off x="5024" y="690"/>
                  <a:ext cx="30" cy="0"/>
                </a:xfrm>
                <a:prstGeom prst="line">
                  <a:avLst/>
                </a:prstGeom>
                <a:noFill/>
                <a:ln w="57150">
                  <a:solidFill>
                    <a:srgbClr val="FF0000"/>
                  </a:solidFill>
                  <a:round/>
                  <a:headEnd/>
                  <a:tailEnd/>
                </a:ln>
              </p:spPr>
              <p:txBody>
                <a:bodyPr/>
                <a:lstStyle/>
                <a:p>
                  <a:pPr>
                    <a:defRPr/>
                  </a:pPr>
                  <a:endParaRPr lang="en-US">
                    <a:latin typeface="+mn-lt"/>
                  </a:endParaRPr>
                </a:p>
              </p:txBody>
            </p:sp>
            <p:sp>
              <p:nvSpPr>
                <p:cNvPr id="440949" name="Line 629"/>
                <p:cNvSpPr>
                  <a:spLocks noChangeShapeType="1"/>
                </p:cNvSpPr>
                <p:nvPr/>
              </p:nvSpPr>
              <p:spPr bwMode="auto">
                <a:xfrm>
                  <a:off x="5054" y="690"/>
                  <a:ext cx="24" cy="0"/>
                </a:xfrm>
                <a:prstGeom prst="line">
                  <a:avLst/>
                </a:prstGeom>
                <a:noFill/>
                <a:ln w="57150">
                  <a:solidFill>
                    <a:srgbClr val="FF0000"/>
                  </a:solidFill>
                  <a:round/>
                  <a:headEnd/>
                  <a:tailEnd/>
                </a:ln>
              </p:spPr>
              <p:txBody>
                <a:bodyPr/>
                <a:lstStyle/>
                <a:p>
                  <a:pPr>
                    <a:defRPr/>
                  </a:pPr>
                  <a:endParaRPr lang="en-US">
                    <a:latin typeface="+mn-lt"/>
                  </a:endParaRPr>
                </a:p>
              </p:txBody>
            </p:sp>
            <p:sp>
              <p:nvSpPr>
                <p:cNvPr id="440950" name="Line 630"/>
                <p:cNvSpPr>
                  <a:spLocks noChangeShapeType="1"/>
                </p:cNvSpPr>
                <p:nvPr/>
              </p:nvSpPr>
              <p:spPr bwMode="auto">
                <a:xfrm>
                  <a:off x="5078" y="690"/>
                  <a:ext cx="29" cy="0"/>
                </a:xfrm>
                <a:prstGeom prst="line">
                  <a:avLst/>
                </a:prstGeom>
                <a:noFill/>
                <a:ln w="57150">
                  <a:solidFill>
                    <a:srgbClr val="FF0000"/>
                  </a:solidFill>
                  <a:round/>
                  <a:headEnd/>
                  <a:tailEnd/>
                </a:ln>
              </p:spPr>
              <p:txBody>
                <a:bodyPr/>
                <a:lstStyle/>
                <a:p>
                  <a:pPr>
                    <a:defRPr/>
                  </a:pPr>
                  <a:endParaRPr lang="en-US">
                    <a:latin typeface="+mn-lt"/>
                  </a:endParaRPr>
                </a:p>
              </p:txBody>
            </p:sp>
            <p:grpSp>
              <p:nvGrpSpPr>
                <p:cNvPr id="282045" name="Group 664"/>
                <p:cNvGrpSpPr>
                  <a:grpSpLocks/>
                </p:cNvGrpSpPr>
                <p:nvPr/>
              </p:nvGrpSpPr>
              <p:grpSpPr bwMode="auto">
                <a:xfrm>
                  <a:off x="3488" y="938"/>
                  <a:ext cx="1368" cy="1455"/>
                  <a:chOff x="3488" y="938"/>
                  <a:chExt cx="1368" cy="1455"/>
                </a:xfrm>
              </p:grpSpPr>
              <p:sp>
                <p:nvSpPr>
                  <p:cNvPr id="440901" name="Line 581"/>
                  <p:cNvSpPr>
                    <a:spLocks noChangeShapeType="1"/>
                  </p:cNvSpPr>
                  <p:nvPr/>
                </p:nvSpPr>
                <p:spPr bwMode="auto">
                  <a:xfrm flipV="1">
                    <a:off x="3712" y="1574"/>
                    <a:ext cx="29" cy="104"/>
                  </a:xfrm>
                  <a:prstGeom prst="line">
                    <a:avLst/>
                  </a:prstGeom>
                  <a:noFill/>
                  <a:ln w="57150">
                    <a:solidFill>
                      <a:srgbClr val="FF0000"/>
                    </a:solidFill>
                    <a:round/>
                    <a:headEnd/>
                    <a:tailEnd/>
                  </a:ln>
                </p:spPr>
                <p:txBody>
                  <a:bodyPr/>
                  <a:lstStyle/>
                  <a:p>
                    <a:pPr>
                      <a:defRPr/>
                    </a:pPr>
                    <a:endParaRPr lang="en-US">
                      <a:latin typeface="+mn-lt"/>
                    </a:endParaRPr>
                  </a:p>
                </p:txBody>
              </p:sp>
              <p:sp>
                <p:nvSpPr>
                  <p:cNvPr id="440902" name="Line 582"/>
                  <p:cNvSpPr>
                    <a:spLocks noChangeShapeType="1"/>
                  </p:cNvSpPr>
                  <p:nvPr/>
                </p:nvSpPr>
                <p:spPr bwMode="auto">
                  <a:xfrm flipV="1">
                    <a:off x="3741" y="1474"/>
                    <a:ext cx="26" cy="100"/>
                  </a:xfrm>
                  <a:prstGeom prst="line">
                    <a:avLst/>
                  </a:prstGeom>
                  <a:noFill/>
                  <a:ln w="57150">
                    <a:solidFill>
                      <a:srgbClr val="FF0000"/>
                    </a:solidFill>
                    <a:round/>
                    <a:headEnd/>
                    <a:tailEnd/>
                  </a:ln>
                </p:spPr>
                <p:txBody>
                  <a:bodyPr/>
                  <a:lstStyle/>
                  <a:p>
                    <a:pPr>
                      <a:defRPr/>
                    </a:pPr>
                    <a:endParaRPr lang="en-US">
                      <a:latin typeface="+mn-lt"/>
                    </a:endParaRPr>
                  </a:p>
                </p:txBody>
              </p:sp>
              <p:sp>
                <p:nvSpPr>
                  <p:cNvPr id="440903" name="Line 583"/>
                  <p:cNvSpPr>
                    <a:spLocks noChangeShapeType="1"/>
                  </p:cNvSpPr>
                  <p:nvPr/>
                </p:nvSpPr>
                <p:spPr bwMode="auto">
                  <a:xfrm flipV="1">
                    <a:off x="3767" y="1374"/>
                    <a:ext cx="29" cy="100"/>
                  </a:xfrm>
                  <a:prstGeom prst="line">
                    <a:avLst/>
                  </a:prstGeom>
                  <a:noFill/>
                  <a:ln w="57150">
                    <a:solidFill>
                      <a:srgbClr val="FF0000"/>
                    </a:solidFill>
                    <a:round/>
                    <a:headEnd/>
                    <a:tailEnd/>
                  </a:ln>
                </p:spPr>
                <p:txBody>
                  <a:bodyPr/>
                  <a:lstStyle/>
                  <a:p>
                    <a:pPr>
                      <a:defRPr/>
                    </a:pPr>
                    <a:endParaRPr lang="en-US">
                      <a:latin typeface="+mn-lt"/>
                    </a:endParaRPr>
                  </a:p>
                </p:txBody>
              </p:sp>
              <p:sp>
                <p:nvSpPr>
                  <p:cNvPr id="440904" name="Line 584"/>
                  <p:cNvSpPr>
                    <a:spLocks noChangeShapeType="1"/>
                  </p:cNvSpPr>
                  <p:nvPr/>
                </p:nvSpPr>
                <p:spPr bwMode="auto">
                  <a:xfrm flipV="1">
                    <a:off x="3796" y="1282"/>
                    <a:ext cx="29" cy="92"/>
                  </a:xfrm>
                  <a:prstGeom prst="line">
                    <a:avLst/>
                  </a:prstGeom>
                  <a:noFill/>
                  <a:ln w="57150">
                    <a:solidFill>
                      <a:srgbClr val="FF0000"/>
                    </a:solidFill>
                    <a:round/>
                    <a:headEnd/>
                    <a:tailEnd/>
                  </a:ln>
                </p:spPr>
                <p:txBody>
                  <a:bodyPr/>
                  <a:lstStyle/>
                  <a:p>
                    <a:pPr>
                      <a:defRPr/>
                    </a:pPr>
                    <a:endParaRPr lang="en-US">
                      <a:latin typeface="+mn-lt"/>
                    </a:endParaRPr>
                  </a:p>
                </p:txBody>
              </p:sp>
              <p:sp>
                <p:nvSpPr>
                  <p:cNvPr id="440905" name="Line 585"/>
                  <p:cNvSpPr>
                    <a:spLocks noChangeShapeType="1"/>
                  </p:cNvSpPr>
                  <p:nvPr/>
                </p:nvSpPr>
                <p:spPr bwMode="auto">
                  <a:xfrm flipV="1">
                    <a:off x="3825" y="1195"/>
                    <a:ext cx="29" cy="87"/>
                  </a:xfrm>
                  <a:prstGeom prst="line">
                    <a:avLst/>
                  </a:prstGeom>
                  <a:noFill/>
                  <a:ln w="57150">
                    <a:solidFill>
                      <a:srgbClr val="FF0000"/>
                    </a:solidFill>
                    <a:round/>
                    <a:headEnd/>
                    <a:tailEnd/>
                  </a:ln>
                </p:spPr>
                <p:txBody>
                  <a:bodyPr/>
                  <a:lstStyle/>
                  <a:p>
                    <a:pPr>
                      <a:defRPr/>
                    </a:pPr>
                    <a:endParaRPr lang="en-US">
                      <a:latin typeface="+mn-lt"/>
                    </a:endParaRPr>
                  </a:p>
                </p:txBody>
              </p:sp>
              <p:sp>
                <p:nvSpPr>
                  <p:cNvPr id="440906" name="Line 586"/>
                  <p:cNvSpPr>
                    <a:spLocks noChangeShapeType="1"/>
                  </p:cNvSpPr>
                  <p:nvPr/>
                </p:nvSpPr>
                <p:spPr bwMode="auto">
                  <a:xfrm flipV="1">
                    <a:off x="3854" y="1121"/>
                    <a:ext cx="25" cy="74"/>
                  </a:xfrm>
                  <a:prstGeom prst="line">
                    <a:avLst/>
                  </a:prstGeom>
                  <a:noFill/>
                  <a:ln w="57150">
                    <a:solidFill>
                      <a:srgbClr val="FF0000"/>
                    </a:solidFill>
                    <a:round/>
                    <a:headEnd/>
                    <a:tailEnd/>
                  </a:ln>
                </p:spPr>
                <p:txBody>
                  <a:bodyPr/>
                  <a:lstStyle/>
                  <a:p>
                    <a:pPr>
                      <a:defRPr/>
                    </a:pPr>
                    <a:endParaRPr lang="en-US">
                      <a:latin typeface="+mn-lt"/>
                    </a:endParaRPr>
                  </a:p>
                </p:txBody>
              </p:sp>
              <p:sp>
                <p:nvSpPr>
                  <p:cNvPr id="440907" name="Line 587"/>
                  <p:cNvSpPr>
                    <a:spLocks noChangeShapeType="1"/>
                  </p:cNvSpPr>
                  <p:nvPr/>
                </p:nvSpPr>
                <p:spPr bwMode="auto">
                  <a:xfrm flipV="1">
                    <a:off x="3879" y="1051"/>
                    <a:ext cx="29" cy="70"/>
                  </a:xfrm>
                  <a:prstGeom prst="line">
                    <a:avLst/>
                  </a:prstGeom>
                  <a:noFill/>
                  <a:ln w="57150">
                    <a:solidFill>
                      <a:srgbClr val="FF0000"/>
                    </a:solidFill>
                    <a:round/>
                    <a:headEnd/>
                    <a:tailEnd/>
                  </a:ln>
                </p:spPr>
                <p:txBody>
                  <a:bodyPr/>
                  <a:lstStyle/>
                  <a:p>
                    <a:pPr>
                      <a:defRPr/>
                    </a:pPr>
                    <a:endParaRPr lang="en-US">
                      <a:latin typeface="+mn-lt"/>
                    </a:endParaRPr>
                  </a:p>
                </p:txBody>
              </p:sp>
              <p:sp>
                <p:nvSpPr>
                  <p:cNvPr id="440908" name="Line 588"/>
                  <p:cNvSpPr>
                    <a:spLocks noChangeShapeType="1"/>
                  </p:cNvSpPr>
                  <p:nvPr/>
                </p:nvSpPr>
                <p:spPr bwMode="auto">
                  <a:xfrm flipV="1">
                    <a:off x="3908" y="990"/>
                    <a:ext cx="29" cy="61"/>
                  </a:xfrm>
                  <a:prstGeom prst="line">
                    <a:avLst/>
                  </a:prstGeom>
                  <a:noFill/>
                  <a:ln w="57150">
                    <a:solidFill>
                      <a:srgbClr val="FF0000"/>
                    </a:solidFill>
                    <a:round/>
                    <a:headEnd/>
                    <a:tailEnd/>
                  </a:ln>
                </p:spPr>
                <p:txBody>
                  <a:bodyPr/>
                  <a:lstStyle/>
                  <a:p>
                    <a:pPr>
                      <a:defRPr/>
                    </a:pPr>
                    <a:endParaRPr lang="en-US">
                      <a:latin typeface="+mn-lt"/>
                    </a:endParaRPr>
                  </a:p>
                </p:txBody>
              </p:sp>
              <p:sp>
                <p:nvSpPr>
                  <p:cNvPr id="440909" name="Line 589"/>
                  <p:cNvSpPr>
                    <a:spLocks noChangeShapeType="1"/>
                  </p:cNvSpPr>
                  <p:nvPr/>
                </p:nvSpPr>
                <p:spPr bwMode="auto">
                  <a:xfrm flipV="1">
                    <a:off x="3937" y="938"/>
                    <a:ext cx="24" cy="52"/>
                  </a:xfrm>
                  <a:prstGeom prst="line">
                    <a:avLst/>
                  </a:prstGeom>
                  <a:noFill/>
                  <a:ln w="57150">
                    <a:solidFill>
                      <a:srgbClr val="FF0000"/>
                    </a:solidFill>
                    <a:round/>
                    <a:headEnd/>
                    <a:tailEnd/>
                  </a:ln>
                </p:spPr>
                <p:txBody>
                  <a:bodyPr/>
                  <a:lstStyle/>
                  <a:p>
                    <a:pPr>
                      <a:defRPr/>
                    </a:pPr>
                    <a:endParaRPr lang="en-US">
                      <a:latin typeface="+mn-lt"/>
                    </a:endParaRPr>
                  </a:p>
                </p:txBody>
              </p:sp>
              <p:grpSp>
                <p:nvGrpSpPr>
                  <p:cNvPr id="282055" name="Group 663"/>
                  <p:cNvGrpSpPr>
                    <a:grpSpLocks/>
                  </p:cNvGrpSpPr>
                  <p:nvPr/>
                </p:nvGrpSpPr>
                <p:grpSpPr bwMode="auto">
                  <a:xfrm>
                    <a:off x="3488" y="1678"/>
                    <a:ext cx="1368" cy="715"/>
                    <a:chOff x="3488" y="1678"/>
                    <a:chExt cx="1368" cy="715"/>
                  </a:xfrm>
                </p:grpSpPr>
                <p:sp>
                  <p:nvSpPr>
                    <p:cNvPr id="440893" name="Line 573"/>
                    <p:cNvSpPr>
                      <a:spLocks noChangeShapeType="1"/>
                    </p:cNvSpPr>
                    <p:nvPr/>
                  </p:nvSpPr>
                  <p:spPr bwMode="auto">
                    <a:xfrm flipV="1">
                      <a:off x="3488" y="2328"/>
                      <a:ext cx="29" cy="65"/>
                    </a:xfrm>
                    <a:prstGeom prst="line">
                      <a:avLst/>
                    </a:prstGeom>
                    <a:noFill/>
                    <a:ln w="57150">
                      <a:solidFill>
                        <a:srgbClr val="FF0000"/>
                      </a:solidFill>
                      <a:round/>
                      <a:headEnd/>
                      <a:tailEnd/>
                    </a:ln>
                  </p:spPr>
                  <p:txBody>
                    <a:bodyPr/>
                    <a:lstStyle/>
                    <a:p>
                      <a:pPr>
                        <a:defRPr/>
                      </a:pPr>
                      <a:endParaRPr lang="en-US">
                        <a:latin typeface="+mn-lt"/>
                      </a:endParaRPr>
                    </a:p>
                  </p:txBody>
                </p:sp>
                <p:sp>
                  <p:nvSpPr>
                    <p:cNvPr id="440894" name="Line 574"/>
                    <p:cNvSpPr>
                      <a:spLocks noChangeShapeType="1"/>
                    </p:cNvSpPr>
                    <p:nvPr/>
                  </p:nvSpPr>
                  <p:spPr bwMode="auto">
                    <a:xfrm flipV="1">
                      <a:off x="3517" y="2253"/>
                      <a:ext cx="30" cy="75"/>
                    </a:xfrm>
                    <a:prstGeom prst="line">
                      <a:avLst/>
                    </a:prstGeom>
                    <a:noFill/>
                    <a:ln w="57150">
                      <a:solidFill>
                        <a:srgbClr val="FF0000"/>
                      </a:solidFill>
                      <a:round/>
                      <a:headEnd/>
                      <a:tailEnd/>
                    </a:ln>
                  </p:spPr>
                  <p:txBody>
                    <a:bodyPr/>
                    <a:lstStyle/>
                    <a:p>
                      <a:pPr>
                        <a:defRPr/>
                      </a:pPr>
                      <a:endParaRPr lang="en-US">
                        <a:latin typeface="+mn-lt"/>
                      </a:endParaRPr>
                    </a:p>
                  </p:txBody>
                </p:sp>
                <p:sp>
                  <p:nvSpPr>
                    <p:cNvPr id="440895" name="Line 575"/>
                    <p:cNvSpPr>
                      <a:spLocks noChangeShapeType="1"/>
                    </p:cNvSpPr>
                    <p:nvPr/>
                  </p:nvSpPr>
                  <p:spPr bwMode="auto">
                    <a:xfrm flipV="1">
                      <a:off x="3547" y="2171"/>
                      <a:ext cx="24" cy="82"/>
                    </a:xfrm>
                    <a:prstGeom prst="line">
                      <a:avLst/>
                    </a:prstGeom>
                    <a:noFill/>
                    <a:ln w="57150">
                      <a:solidFill>
                        <a:srgbClr val="FF0000"/>
                      </a:solidFill>
                      <a:round/>
                      <a:headEnd/>
                      <a:tailEnd/>
                    </a:ln>
                  </p:spPr>
                  <p:txBody>
                    <a:bodyPr/>
                    <a:lstStyle/>
                    <a:p>
                      <a:pPr>
                        <a:defRPr/>
                      </a:pPr>
                      <a:endParaRPr lang="en-US">
                        <a:latin typeface="+mn-lt"/>
                      </a:endParaRPr>
                    </a:p>
                  </p:txBody>
                </p:sp>
                <p:sp>
                  <p:nvSpPr>
                    <p:cNvPr id="440896" name="Line 576"/>
                    <p:cNvSpPr>
                      <a:spLocks noChangeShapeType="1"/>
                    </p:cNvSpPr>
                    <p:nvPr/>
                  </p:nvSpPr>
                  <p:spPr bwMode="auto">
                    <a:xfrm flipV="1">
                      <a:off x="3571" y="2084"/>
                      <a:ext cx="29" cy="87"/>
                    </a:xfrm>
                    <a:prstGeom prst="line">
                      <a:avLst/>
                    </a:prstGeom>
                    <a:noFill/>
                    <a:ln w="57150">
                      <a:solidFill>
                        <a:srgbClr val="FF0000"/>
                      </a:solidFill>
                      <a:round/>
                      <a:headEnd/>
                      <a:tailEnd/>
                    </a:ln>
                  </p:spPr>
                  <p:txBody>
                    <a:bodyPr/>
                    <a:lstStyle/>
                    <a:p>
                      <a:pPr>
                        <a:defRPr/>
                      </a:pPr>
                      <a:endParaRPr lang="en-US">
                        <a:latin typeface="+mn-lt"/>
                      </a:endParaRPr>
                    </a:p>
                  </p:txBody>
                </p:sp>
                <p:sp>
                  <p:nvSpPr>
                    <p:cNvPr id="440897" name="Line 577"/>
                    <p:cNvSpPr>
                      <a:spLocks noChangeShapeType="1"/>
                    </p:cNvSpPr>
                    <p:nvPr/>
                  </p:nvSpPr>
                  <p:spPr bwMode="auto">
                    <a:xfrm flipV="1">
                      <a:off x="3600" y="1988"/>
                      <a:ext cx="29" cy="96"/>
                    </a:xfrm>
                    <a:prstGeom prst="line">
                      <a:avLst/>
                    </a:prstGeom>
                    <a:noFill/>
                    <a:ln w="57150">
                      <a:solidFill>
                        <a:srgbClr val="FF0000"/>
                      </a:solidFill>
                      <a:round/>
                      <a:headEnd/>
                      <a:tailEnd/>
                    </a:ln>
                  </p:spPr>
                  <p:txBody>
                    <a:bodyPr/>
                    <a:lstStyle/>
                    <a:p>
                      <a:pPr>
                        <a:defRPr/>
                      </a:pPr>
                      <a:endParaRPr lang="en-US">
                        <a:latin typeface="+mn-lt"/>
                      </a:endParaRPr>
                    </a:p>
                  </p:txBody>
                </p:sp>
                <p:sp>
                  <p:nvSpPr>
                    <p:cNvPr id="440898" name="Line 578"/>
                    <p:cNvSpPr>
                      <a:spLocks noChangeShapeType="1"/>
                    </p:cNvSpPr>
                    <p:nvPr/>
                  </p:nvSpPr>
                  <p:spPr bwMode="auto">
                    <a:xfrm flipV="1">
                      <a:off x="3629" y="1888"/>
                      <a:ext cx="30" cy="100"/>
                    </a:xfrm>
                    <a:prstGeom prst="line">
                      <a:avLst/>
                    </a:prstGeom>
                    <a:noFill/>
                    <a:ln w="57150">
                      <a:solidFill>
                        <a:srgbClr val="FF0000"/>
                      </a:solidFill>
                      <a:round/>
                      <a:headEnd/>
                      <a:tailEnd/>
                    </a:ln>
                  </p:spPr>
                  <p:txBody>
                    <a:bodyPr/>
                    <a:lstStyle/>
                    <a:p>
                      <a:pPr>
                        <a:defRPr/>
                      </a:pPr>
                      <a:endParaRPr lang="en-US">
                        <a:latin typeface="+mn-lt"/>
                      </a:endParaRPr>
                    </a:p>
                  </p:txBody>
                </p:sp>
                <p:sp>
                  <p:nvSpPr>
                    <p:cNvPr id="440899" name="Line 579"/>
                    <p:cNvSpPr>
                      <a:spLocks noChangeShapeType="1"/>
                    </p:cNvSpPr>
                    <p:nvPr/>
                  </p:nvSpPr>
                  <p:spPr bwMode="auto">
                    <a:xfrm flipV="1">
                      <a:off x="3659" y="1787"/>
                      <a:ext cx="24" cy="101"/>
                    </a:xfrm>
                    <a:prstGeom prst="line">
                      <a:avLst/>
                    </a:prstGeom>
                    <a:noFill/>
                    <a:ln w="57150">
                      <a:solidFill>
                        <a:srgbClr val="FF0000"/>
                      </a:solidFill>
                      <a:round/>
                      <a:headEnd/>
                      <a:tailEnd/>
                    </a:ln>
                  </p:spPr>
                  <p:txBody>
                    <a:bodyPr/>
                    <a:lstStyle/>
                    <a:p>
                      <a:pPr>
                        <a:defRPr/>
                      </a:pPr>
                      <a:endParaRPr lang="en-US">
                        <a:latin typeface="+mn-lt"/>
                      </a:endParaRPr>
                    </a:p>
                  </p:txBody>
                </p:sp>
                <p:sp>
                  <p:nvSpPr>
                    <p:cNvPr id="440900" name="Line 580"/>
                    <p:cNvSpPr>
                      <a:spLocks noChangeShapeType="1"/>
                    </p:cNvSpPr>
                    <p:nvPr/>
                  </p:nvSpPr>
                  <p:spPr bwMode="auto">
                    <a:xfrm flipV="1">
                      <a:off x="3683" y="1678"/>
                      <a:ext cx="29" cy="109"/>
                    </a:xfrm>
                    <a:prstGeom prst="line">
                      <a:avLst/>
                    </a:prstGeom>
                    <a:noFill/>
                    <a:ln w="57150">
                      <a:solidFill>
                        <a:srgbClr val="FF0000"/>
                      </a:solidFill>
                      <a:round/>
                      <a:headEnd/>
                      <a:tailEnd/>
                    </a:ln>
                  </p:spPr>
                  <p:txBody>
                    <a:bodyPr/>
                    <a:lstStyle/>
                    <a:p>
                      <a:pPr>
                        <a:defRPr/>
                      </a:pPr>
                      <a:endParaRPr lang="en-US">
                        <a:latin typeface="+mn-lt"/>
                      </a:endParaRPr>
                    </a:p>
                  </p:txBody>
                </p:sp>
                <p:sp>
                  <p:nvSpPr>
                    <p:cNvPr id="440970" name="Rectangle 650"/>
                    <p:cNvSpPr>
                      <a:spLocks noChangeArrowheads="1"/>
                    </p:cNvSpPr>
                    <p:nvPr/>
                  </p:nvSpPr>
                  <p:spPr bwMode="auto">
                    <a:xfrm>
                      <a:off x="4392" y="2153"/>
                      <a:ext cx="464" cy="173"/>
                    </a:xfrm>
                    <a:prstGeom prst="rect">
                      <a:avLst/>
                    </a:prstGeom>
                    <a:noFill/>
                    <a:ln w="9525">
                      <a:noFill/>
                      <a:miter lim="800000"/>
                      <a:headEnd/>
                      <a:tailEnd/>
                    </a:ln>
                  </p:spPr>
                  <p:txBody>
                    <a:bodyPr wrap="none" lIns="0" tIns="0" rIns="0" bIns="0">
                      <a:spAutoFit/>
                    </a:bodyPr>
                    <a:lstStyle/>
                    <a:p>
                      <a:pPr>
                        <a:defRPr/>
                      </a:pPr>
                      <a:r>
                        <a:rPr lang="en-US">
                          <a:latin typeface="+mn-lt"/>
                        </a:rPr>
                        <a:t>Mixture</a:t>
                      </a:r>
                    </a:p>
                  </p:txBody>
                </p:sp>
              </p:grpSp>
            </p:grpSp>
          </p:grpSp>
        </p:grpSp>
      </p:grpSp>
      <p:sp>
        <p:nvSpPr>
          <p:cNvPr id="440971" name="Text Box 651"/>
          <p:cNvSpPr txBox="1">
            <a:spLocks noChangeArrowheads="1"/>
          </p:cNvSpPr>
          <p:nvPr/>
        </p:nvSpPr>
        <p:spPr bwMode="auto">
          <a:xfrm rot="-5400000">
            <a:off x="-1136650" y="2878138"/>
            <a:ext cx="3487738" cy="519112"/>
          </a:xfrm>
          <a:prstGeom prst="rect">
            <a:avLst/>
          </a:prstGeom>
          <a:noFill/>
          <a:ln w="38100">
            <a:noFill/>
            <a:miter lim="800000"/>
            <a:headEnd/>
            <a:tailEnd/>
          </a:ln>
        </p:spPr>
        <p:txBody>
          <a:bodyPr wrap="none">
            <a:spAutoFit/>
          </a:bodyPr>
          <a:lstStyle/>
          <a:p>
            <a:pPr>
              <a:defRPr/>
            </a:pPr>
            <a:r>
              <a:rPr lang="en-US" sz="2800" dirty="0">
                <a:latin typeface="+mn-lt"/>
              </a:rPr>
              <a:t>Cumulative probability</a:t>
            </a:r>
          </a:p>
        </p:txBody>
      </p:sp>
      <p:sp>
        <p:nvSpPr>
          <p:cNvPr id="440972" name="Text Box 652"/>
          <p:cNvSpPr txBox="1">
            <a:spLocks noChangeArrowheads="1"/>
          </p:cNvSpPr>
          <p:nvPr/>
        </p:nvSpPr>
        <p:spPr bwMode="auto">
          <a:xfrm>
            <a:off x="4648200" y="5576888"/>
            <a:ext cx="323850" cy="366712"/>
          </a:xfrm>
          <a:prstGeom prst="rect">
            <a:avLst/>
          </a:prstGeom>
          <a:noFill/>
          <a:ln w="38100">
            <a:noFill/>
            <a:miter lim="800000"/>
            <a:headEnd/>
            <a:tailEnd/>
          </a:ln>
        </p:spPr>
        <p:txBody>
          <a:bodyPr wrap="none">
            <a:spAutoFit/>
          </a:bodyPr>
          <a:lstStyle/>
          <a:p>
            <a:pPr>
              <a:defRPr/>
            </a:pPr>
            <a:r>
              <a:rPr lang="en-US" i="1">
                <a:latin typeface="+mn-lt"/>
              </a:rPr>
              <a:t>X</a:t>
            </a:r>
          </a:p>
        </p:txBody>
      </p:sp>
      <p:sp>
        <p:nvSpPr>
          <p:cNvPr id="440973" name="Rectangle 653"/>
          <p:cNvSpPr>
            <a:spLocks noChangeArrowheads="1"/>
          </p:cNvSpPr>
          <p:nvPr/>
        </p:nvSpPr>
        <p:spPr bwMode="auto">
          <a:xfrm>
            <a:off x="6629400" y="3824288"/>
            <a:ext cx="228600" cy="228600"/>
          </a:xfrm>
          <a:prstGeom prst="rect">
            <a:avLst/>
          </a:prstGeom>
          <a:solidFill>
            <a:schemeClr val="accent2">
              <a:lumMod val="40000"/>
              <a:lumOff val="60000"/>
            </a:schemeClr>
          </a:solidFill>
          <a:ln w="38100">
            <a:solidFill>
              <a:schemeClr val="accent2">
                <a:lumMod val="40000"/>
                <a:lumOff val="60000"/>
              </a:schemeClr>
            </a:solidFill>
            <a:miter lim="800000"/>
            <a:headEnd/>
            <a:tailEnd/>
          </a:ln>
        </p:spPr>
        <p:txBody>
          <a:bodyPr wrap="none" anchor="ctr"/>
          <a:lstStyle/>
          <a:p>
            <a:pPr>
              <a:defRPr/>
            </a:pPr>
            <a:endParaRPr lang="en-US">
              <a:latin typeface="+mn-lt"/>
            </a:endParaRPr>
          </a:p>
        </p:txBody>
      </p:sp>
      <p:sp>
        <p:nvSpPr>
          <p:cNvPr id="440974" name="Rectangle 654"/>
          <p:cNvSpPr>
            <a:spLocks noChangeArrowheads="1"/>
          </p:cNvSpPr>
          <p:nvPr/>
        </p:nvSpPr>
        <p:spPr bwMode="auto">
          <a:xfrm>
            <a:off x="6972300" y="3778250"/>
            <a:ext cx="863600" cy="274638"/>
          </a:xfrm>
          <a:prstGeom prst="rect">
            <a:avLst/>
          </a:prstGeom>
          <a:noFill/>
          <a:ln w="9525">
            <a:noFill/>
            <a:miter lim="800000"/>
            <a:headEnd/>
            <a:tailEnd/>
          </a:ln>
        </p:spPr>
        <p:txBody>
          <a:bodyPr wrap="none" lIns="0" tIns="0" rIns="0" bIns="0">
            <a:spAutoFit/>
          </a:bodyPr>
          <a:lstStyle/>
          <a:p>
            <a:pPr>
              <a:defRPr/>
            </a:pPr>
            <a:r>
              <a:rPr lang="en-US">
                <a:latin typeface="+mn-lt"/>
              </a:rPr>
              <a:t>Envelope</a:t>
            </a:r>
          </a:p>
        </p:txBody>
      </p:sp>
      <p:sp>
        <p:nvSpPr>
          <p:cNvPr id="655" name="Text Box 584"/>
          <p:cNvSpPr txBox="1">
            <a:spLocks noChangeArrowheads="1"/>
          </p:cNvSpPr>
          <p:nvPr/>
        </p:nvSpPr>
        <p:spPr bwMode="auto">
          <a:xfrm>
            <a:off x="9144000" y="914400"/>
            <a:ext cx="1882775" cy="369888"/>
          </a:xfrm>
          <a:prstGeom prst="rect">
            <a:avLst/>
          </a:prstGeom>
          <a:noFill/>
          <a:ln w="38100">
            <a:noFill/>
            <a:miter lim="800000"/>
            <a:headEnd/>
            <a:tailEnd/>
          </a:ln>
        </p:spPr>
        <p:txBody>
          <a:bodyPr wrap="none">
            <a:spAutoFit/>
          </a:bodyPr>
          <a:lstStyle/>
          <a:p>
            <a:pPr>
              <a:defRPr/>
            </a:pPr>
            <a:r>
              <a:rPr lang="en-US" dirty="0">
                <a:latin typeface="+mn-lt"/>
              </a:rPr>
              <a:t>P</a:t>
            </a:r>
            <a:r>
              <a:rPr lang="en-US" i="1" dirty="0">
                <a:latin typeface="+mn-lt"/>
              </a:rPr>
              <a:t>(</a:t>
            </a:r>
            <a:r>
              <a:rPr lang="en-US" i="1" dirty="0" err="1">
                <a:latin typeface="+mn-lt"/>
              </a:rPr>
              <a:t>f</a:t>
            </a:r>
            <a:r>
              <a:rPr lang="en-US" baseline="-25000" dirty="0" err="1">
                <a:latin typeface="+mn-lt"/>
              </a:rPr>
              <a:t>Plus</a:t>
            </a:r>
            <a:r>
              <a:rPr lang="en-US" dirty="0">
                <a:latin typeface="+mn-lt"/>
              </a:rPr>
              <a:t>) = 2P(</a:t>
            </a:r>
            <a:r>
              <a:rPr lang="en-US" i="1" dirty="0" err="1">
                <a:latin typeface="+mn-lt"/>
              </a:rPr>
              <a:t>f</a:t>
            </a:r>
            <a:r>
              <a:rPr lang="en-US" baseline="-25000" dirty="0" err="1">
                <a:latin typeface="+mn-lt"/>
                <a:sym typeface="Symbol" pitchFamily="18" charset="2"/>
              </a:rPr>
              <a:t>Times</a:t>
            </a:r>
            <a:r>
              <a:rPr lang="en-US" dirty="0">
                <a:latin typeface="+mn-lt"/>
                <a:sym typeface="Symbol" pitchFamily="18" charset="2"/>
              </a:rPr>
              <a:t>)</a:t>
            </a:r>
            <a:endParaRPr lang="en-US" dirty="0">
              <a:latin typeface="+mn-lt"/>
            </a:endParaRPr>
          </a:p>
        </p:txBody>
      </p:sp>
      <p:sp>
        <p:nvSpPr>
          <p:cNvPr id="656" name="Text Box 585"/>
          <p:cNvSpPr txBox="1">
            <a:spLocks noChangeArrowheads="1"/>
          </p:cNvSpPr>
          <p:nvPr/>
        </p:nvSpPr>
        <p:spPr bwMode="auto">
          <a:xfrm>
            <a:off x="9296400" y="1676400"/>
            <a:ext cx="2847975" cy="366713"/>
          </a:xfrm>
          <a:prstGeom prst="rect">
            <a:avLst/>
          </a:prstGeom>
          <a:noFill/>
          <a:ln w="38100">
            <a:noFill/>
            <a:miter lim="800000"/>
            <a:headEnd/>
            <a:tailEnd/>
          </a:ln>
          <a:effectLst/>
        </p:spPr>
        <p:txBody>
          <a:bodyPr wrap="none">
            <a:spAutoFit/>
          </a:bodyPr>
          <a:lstStyle/>
          <a:p>
            <a:pPr>
              <a:defRPr/>
            </a:pPr>
            <a:r>
              <a:rPr lang="en-US" i="1" dirty="0" err="1">
                <a:latin typeface="+mn-lt"/>
              </a:rPr>
              <a:t>f</a:t>
            </a:r>
            <a:r>
              <a:rPr lang="en-US" baseline="-25000" dirty="0" err="1">
                <a:latin typeface="+mn-lt"/>
              </a:rPr>
              <a:t>Plus</a:t>
            </a:r>
            <a:r>
              <a:rPr lang="en-US" dirty="0">
                <a:latin typeface="+mn-lt"/>
              </a:rPr>
              <a:t> is twice as likely as </a:t>
            </a:r>
            <a:r>
              <a:rPr lang="en-US" i="1" dirty="0" err="1">
                <a:latin typeface="+mn-lt"/>
              </a:rPr>
              <a:t>f</a:t>
            </a:r>
            <a:r>
              <a:rPr lang="en-US" baseline="-25000" dirty="0" err="1">
                <a:latin typeface="+mn-lt"/>
              </a:rPr>
              <a:t>Times</a:t>
            </a:r>
            <a:endParaRPr lang="en-US" baseline="-25000" dirty="0">
              <a:latin typeface="+mn-lt"/>
            </a:endParaRPr>
          </a:p>
        </p:txBody>
      </p:sp>
      <p:sp>
        <p:nvSpPr>
          <p:cNvPr id="657" name="Text Box 652"/>
          <p:cNvSpPr txBox="1">
            <a:spLocks noChangeArrowheads="1"/>
          </p:cNvSpPr>
          <p:nvPr/>
        </p:nvSpPr>
        <p:spPr bwMode="auto">
          <a:xfrm>
            <a:off x="9296400" y="2057400"/>
            <a:ext cx="2617788" cy="366713"/>
          </a:xfrm>
          <a:prstGeom prst="rect">
            <a:avLst/>
          </a:prstGeom>
          <a:noFill/>
          <a:ln w="38100">
            <a:noFill/>
            <a:miter lim="800000"/>
            <a:headEnd/>
            <a:tailEnd/>
          </a:ln>
        </p:spPr>
        <p:txBody>
          <a:bodyPr wrap="none">
            <a:spAutoFit/>
          </a:bodyPr>
          <a:lstStyle/>
          <a:p>
            <a:pPr>
              <a:defRPr/>
            </a:pPr>
            <a:r>
              <a:rPr lang="en-US" dirty="0">
                <a:latin typeface="+mn-lt"/>
              </a:rPr>
              <a:t>Observation: </a:t>
            </a:r>
            <a:r>
              <a:rPr lang="en-US" i="1" dirty="0">
                <a:latin typeface="+mn-lt"/>
              </a:rPr>
              <a:t>f</a:t>
            </a:r>
            <a:r>
              <a:rPr lang="en-US" dirty="0">
                <a:latin typeface="+mn-lt"/>
              </a:rPr>
              <a:t>(</a:t>
            </a:r>
            <a:r>
              <a:rPr lang="en-US" i="1" dirty="0">
                <a:latin typeface="+mn-lt"/>
              </a:rPr>
              <a:t>A</a:t>
            </a:r>
            <a:r>
              <a:rPr lang="en-US" dirty="0">
                <a:latin typeface="+mn-lt"/>
              </a:rPr>
              <a:t>,</a:t>
            </a:r>
            <a:r>
              <a:rPr lang="en-US" i="1" dirty="0">
                <a:latin typeface="+mn-lt"/>
              </a:rPr>
              <a:t>B</a:t>
            </a:r>
            <a:r>
              <a:rPr lang="en-US" dirty="0">
                <a:latin typeface="+mn-lt"/>
              </a:rPr>
              <a:t>) = 7.59</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nodeType="click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fade">
                                      <p:cBhvr>
                                        <p:cTn id="7" dur="500"/>
                                        <p:tgtEl>
                                          <p:spTgt spid="15"/>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0" presetClass="entr" presetSubtype="0" fill="hold" nodeType="click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fade">
                                      <p:cBhvr>
                                        <p:cTn id="12" dur="500"/>
                                        <p:tgtEl>
                                          <p:spTgt spid="3"/>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10" presetClass="entr" presetSubtype="0" fill="hold" nodeType="clickEffect">
                                  <p:stCondLst>
                                    <p:cond delay="0"/>
                                  </p:stCondLst>
                                  <p:childTnLst>
                                    <p:set>
                                      <p:cBhvr>
                                        <p:cTn id="16" dur="1" fill="hold">
                                          <p:stCondLst>
                                            <p:cond delay="0"/>
                                          </p:stCondLst>
                                        </p:cTn>
                                        <p:tgtEl>
                                          <p:spTgt spid="440322"/>
                                        </p:tgtEl>
                                        <p:attrNameLst>
                                          <p:attrName>style.visibility</p:attrName>
                                        </p:attrNameLst>
                                      </p:cBhvr>
                                      <p:to>
                                        <p:strVal val="visible"/>
                                      </p:to>
                                    </p:set>
                                    <p:animEffect transition="in" filter="fade">
                                      <p:cBhvr>
                                        <p:cTn id="17" dur="2000"/>
                                        <p:tgtEl>
                                          <p:spTgt spid="440322"/>
                                        </p:tgtEl>
                                      </p:cBhvr>
                                    </p:animEffect>
                                  </p:childTnLst>
                                </p:cTn>
                              </p:par>
                              <p:par>
                                <p:cTn id="18" presetID="10" presetClass="entr" presetSubtype="0" fill="hold" grpId="0" nodeType="withEffect">
                                  <p:stCondLst>
                                    <p:cond delay="0"/>
                                  </p:stCondLst>
                                  <p:childTnLst>
                                    <p:set>
                                      <p:cBhvr>
                                        <p:cTn id="19" dur="1" fill="hold">
                                          <p:stCondLst>
                                            <p:cond delay="0"/>
                                          </p:stCondLst>
                                        </p:cTn>
                                        <p:tgtEl>
                                          <p:spTgt spid="440973"/>
                                        </p:tgtEl>
                                        <p:attrNameLst>
                                          <p:attrName>style.visibility</p:attrName>
                                        </p:attrNameLst>
                                      </p:cBhvr>
                                      <p:to>
                                        <p:strVal val="visible"/>
                                      </p:to>
                                    </p:set>
                                    <p:animEffect transition="in" filter="fade">
                                      <p:cBhvr>
                                        <p:cTn id="20" dur="500"/>
                                        <p:tgtEl>
                                          <p:spTgt spid="440973"/>
                                        </p:tgtEl>
                                      </p:cBhvr>
                                    </p:animEffect>
                                  </p:childTnLst>
                                </p:cTn>
                              </p:par>
                              <p:par>
                                <p:cTn id="21" presetID="10" presetClass="entr" presetSubtype="0" fill="hold" grpId="0" nodeType="withEffect">
                                  <p:stCondLst>
                                    <p:cond delay="0"/>
                                  </p:stCondLst>
                                  <p:childTnLst>
                                    <p:set>
                                      <p:cBhvr>
                                        <p:cTn id="22" dur="1" fill="hold">
                                          <p:stCondLst>
                                            <p:cond delay="0"/>
                                          </p:stCondLst>
                                        </p:cTn>
                                        <p:tgtEl>
                                          <p:spTgt spid="440974"/>
                                        </p:tgtEl>
                                        <p:attrNameLst>
                                          <p:attrName>style.visibility</p:attrName>
                                        </p:attrNameLst>
                                      </p:cBhvr>
                                      <p:to>
                                        <p:strVal val="visible"/>
                                      </p:to>
                                    </p:set>
                                    <p:animEffect transition="in" filter="fade">
                                      <p:cBhvr>
                                        <p:cTn id="23" dur="500"/>
                                        <p:tgtEl>
                                          <p:spTgt spid="44097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0973" grpId="0" animBg="1"/>
      <p:bldP spid="440974" grpId="0"/>
    </p:bldLst>
  </p:timing>
</p:sld>
</file>

<file path=ppt/slides/slide3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2626" name="Rectangle 2"/>
          <p:cNvSpPr>
            <a:spLocks noGrp="1" noChangeArrowheads="1"/>
          </p:cNvSpPr>
          <p:nvPr>
            <p:ph type="title" idx="4294967295"/>
          </p:nvPr>
        </p:nvSpPr>
        <p:spPr>
          <a:xfrm>
            <a:off x="0" y="609600"/>
            <a:ext cx="9144000" cy="1143000"/>
          </a:xfrm>
        </p:spPr>
        <p:txBody>
          <a:bodyPr/>
          <a:lstStyle/>
          <a:p>
            <a:r>
              <a:rPr lang="en-US" altLang="en-US"/>
              <a:t>When you can enumerate the models</a:t>
            </a:r>
          </a:p>
        </p:txBody>
      </p:sp>
      <p:sp>
        <p:nvSpPr>
          <p:cNvPr id="282627" name="Rectangle 3"/>
          <p:cNvSpPr>
            <a:spLocks noGrp="1" noChangeArrowheads="1"/>
          </p:cNvSpPr>
          <p:nvPr>
            <p:ph type="body" idx="4294967295"/>
          </p:nvPr>
        </p:nvSpPr>
        <p:spPr>
          <a:xfrm>
            <a:off x="685800" y="1981200"/>
            <a:ext cx="8458200" cy="4648200"/>
          </a:xfrm>
        </p:spPr>
        <p:txBody>
          <a:bodyPr/>
          <a:lstStyle/>
          <a:p>
            <a:r>
              <a:rPr lang="en-US" altLang="en-US"/>
              <a:t>What-if analysis isn’t feasible in big problems</a:t>
            </a:r>
          </a:p>
          <a:p>
            <a:endParaRPr lang="en-US" altLang="en-US" sz="1000"/>
          </a:p>
          <a:p>
            <a:r>
              <a:rPr lang="en-US" altLang="en-US"/>
              <a:t>Probabilistic mixture is, at best, </a:t>
            </a:r>
            <a:r>
              <a:rPr lang="en-US" altLang="en-US" i="1"/>
              <a:t>ad hoc</a:t>
            </a:r>
          </a:p>
          <a:p>
            <a:endParaRPr lang="en-US" altLang="en-US" sz="1000"/>
          </a:p>
          <a:p>
            <a:r>
              <a:rPr lang="en-US" altLang="en-US"/>
              <a:t>For abundant data, Bayesian approach is best</a:t>
            </a:r>
          </a:p>
          <a:p>
            <a:endParaRPr lang="en-US" altLang="en-US" sz="1000"/>
          </a:p>
          <a:p>
            <a:r>
              <a:rPr lang="en-US" altLang="en-US"/>
              <a:t>Otherwise, it’s probably just wishful thinking</a:t>
            </a:r>
          </a:p>
          <a:p>
            <a:endParaRPr lang="en-US" altLang="en-US" sz="1000"/>
          </a:p>
          <a:p>
            <a:r>
              <a:rPr lang="en-US" altLang="en-US"/>
              <a:t>Bounding is reliable, but may be too wide</a:t>
            </a:r>
          </a:p>
        </p:txBody>
      </p:sp>
      <p:sp>
        <p:nvSpPr>
          <p:cNvPr id="282628" name="Text Box 4"/>
          <p:cNvSpPr txBox="1">
            <a:spLocks noChangeArrowheads="1"/>
          </p:cNvSpPr>
          <p:nvPr/>
        </p:nvSpPr>
        <p:spPr bwMode="auto">
          <a:xfrm>
            <a:off x="76200" y="7086600"/>
            <a:ext cx="89884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i="1">
                <a:solidFill>
                  <a:srgbClr val="FF0000"/>
                </a:solidFill>
                <a:latin typeface="Arial" panose="020B0604020202020204" pitchFamily="34" charset="0"/>
              </a:rPr>
              <a:t>If models aren’t enumerable, bounding is often the only tenable strategy</a:t>
            </a:r>
          </a:p>
        </p:txBody>
      </p:sp>
    </p:spTree>
  </p:cSld>
  <p:clrMapOvr>
    <a:masterClrMapping/>
  </p:clrMapOvr>
</p:sld>
</file>

<file path=ppt/slides/slide3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3650" name="Rectangle 2"/>
          <p:cNvSpPr>
            <a:spLocks noGrp="1" noChangeArrowheads="1"/>
          </p:cNvSpPr>
          <p:nvPr>
            <p:ph type="title" idx="4294967295"/>
          </p:nvPr>
        </p:nvSpPr>
        <p:spPr/>
        <p:txBody>
          <a:bodyPr/>
          <a:lstStyle/>
          <a:p>
            <a:r>
              <a:rPr lang="en-US" altLang="en-US"/>
              <a:t>When you can’t list the models</a:t>
            </a:r>
          </a:p>
        </p:txBody>
      </p:sp>
      <p:sp>
        <p:nvSpPr>
          <p:cNvPr id="283651" name="Rectangle 3"/>
          <p:cNvSpPr>
            <a:spLocks noGrp="1" noChangeArrowheads="1"/>
          </p:cNvSpPr>
          <p:nvPr>
            <p:ph type="body" idx="4294967295"/>
          </p:nvPr>
        </p:nvSpPr>
        <p:spPr>
          <a:xfrm>
            <a:off x="685800" y="1981200"/>
            <a:ext cx="7924800" cy="4419600"/>
          </a:xfrm>
        </p:spPr>
        <p:txBody>
          <a:bodyPr/>
          <a:lstStyle/>
          <a:p>
            <a:pPr>
              <a:lnSpc>
                <a:spcPct val="90000"/>
              </a:lnSpc>
            </a:pPr>
            <a:r>
              <a:rPr lang="en-US" altLang="en-US"/>
              <a:t>If you cannot enumerate all the models, bounding is often the only tenable strategy</a:t>
            </a:r>
          </a:p>
          <a:p>
            <a:pPr lvl="4">
              <a:lnSpc>
                <a:spcPct val="90000"/>
              </a:lnSpc>
            </a:pPr>
            <a:endParaRPr lang="en-US" altLang="en-US"/>
          </a:p>
          <a:p>
            <a:pPr>
              <a:lnSpc>
                <a:spcPct val="90000"/>
              </a:lnSpc>
            </a:pPr>
            <a:r>
              <a:rPr lang="en-US" altLang="en-US">
                <a:solidFill>
                  <a:srgbClr val="0000FF"/>
                </a:solidFill>
              </a:rPr>
              <a:t>Shape of input distributions</a:t>
            </a:r>
          </a:p>
          <a:p>
            <a:pPr>
              <a:lnSpc>
                <a:spcPct val="90000"/>
              </a:lnSpc>
            </a:pPr>
            <a:r>
              <a:rPr lang="en-US" altLang="en-US">
                <a:solidFill>
                  <a:srgbClr val="0000FF"/>
                </a:solidFill>
              </a:rPr>
              <a:t>Dependence</a:t>
            </a:r>
          </a:p>
          <a:p>
            <a:pPr>
              <a:lnSpc>
                <a:spcPct val="90000"/>
              </a:lnSpc>
            </a:pPr>
            <a:r>
              <a:rPr lang="en-US" altLang="en-US">
                <a:solidFill>
                  <a:srgbClr val="0000FF"/>
                </a:solidFill>
              </a:rPr>
              <a:t>Functional form </a:t>
            </a:r>
          </a:p>
          <a:p>
            <a:pPr lvl="1">
              <a:lnSpc>
                <a:spcPct val="90000"/>
              </a:lnSpc>
            </a:pPr>
            <a:r>
              <a:rPr lang="en-US" altLang="en-US"/>
              <a:t>Laminar versus turbulent flow</a:t>
            </a:r>
          </a:p>
          <a:p>
            <a:pPr lvl="1">
              <a:lnSpc>
                <a:spcPct val="90000"/>
              </a:lnSpc>
            </a:pPr>
            <a:r>
              <a:rPr lang="en-US" altLang="en-US"/>
              <a:t>Linear or nonlinear low-dose extrapolation</a:t>
            </a:r>
          </a:p>
          <a:p>
            <a:pPr lvl="1">
              <a:lnSpc>
                <a:spcPct val="90000"/>
              </a:lnSpc>
            </a:pPr>
            <a:r>
              <a:rPr lang="en-US" altLang="en-US"/>
              <a:t>Ricker versus Beverton-Holt density dependence</a:t>
            </a:r>
          </a:p>
          <a:p>
            <a:pPr>
              <a:lnSpc>
                <a:spcPct val="90000"/>
              </a:lnSpc>
            </a:pPr>
            <a:endParaRPr lang="en-US" altLang="en-US"/>
          </a:p>
        </p:txBody>
      </p:sp>
    </p:spTree>
  </p:cSld>
  <p:clrMapOvr>
    <a:masterClrMapping/>
  </p:clrMapOvr>
</p:sld>
</file>

<file path=ppt/slides/slide3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4674" name="Rectangle 2"/>
          <p:cNvSpPr>
            <a:spLocks noGrp="1" noChangeArrowheads="1"/>
          </p:cNvSpPr>
          <p:nvPr>
            <p:ph type="title" idx="4294967295"/>
          </p:nvPr>
        </p:nvSpPr>
        <p:spPr/>
        <p:txBody>
          <a:bodyPr/>
          <a:lstStyle/>
          <a:p>
            <a:pPr eaLnBrk="1" hangingPunct="1"/>
            <a:r>
              <a:rPr lang="en-US" altLang="en-US"/>
              <a:t>Synopsis of the four approaches</a:t>
            </a:r>
          </a:p>
        </p:txBody>
      </p:sp>
      <p:sp>
        <p:nvSpPr>
          <p:cNvPr id="284675" name="Rectangle 3"/>
          <p:cNvSpPr>
            <a:spLocks noGrp="1" noChangeArrowheads="1"/>
          </p:cNvSpPr>
          <p:nvPr>
            <p:ph type="body" idx="4294967295"/>
          </p:nvPr>
        </p:nvSpPr>
        <p:spPr>
          <a:xfrm>
            <a:off x="609600" y="1828800"/>
            <a:ext cx="8458200" cy="4114800"/>
          </a:xfrm>
        </p:spPr>
        <p:txBody>
          <a:bodyPr/>
          <a:lstStyle/>
          <a:p>
            <a:pPr eaLnBrk="1" hangingPunct="1"/>
            <a:r>
              <a:rPr lang="en-US" altLang="en-US" sz="3000"/>
              <a:t>What-if</a:t>
            </a:r>
          </a:p>
          <a:p>
            <a:pPr lvl="1" eaLnBrk="1" hangingPunct="1"/>
            <a:r>
              <a:rPr lang="en-US" altLang="en-US">
                <a:solidFill>
                  <a:srgbClr val="009900"/>
                </a:solidFill>
              </a:rPr>
              <a:t>Straightforward, doesn’t conflate uncertainties</a:t>
            </a:r>
          </a:p>
          <a:p>
            <a:pPr lvl="1" eaLnBrk="1" hangingPunct="1"/>
            <a:r>
              <a:rPr lang="en-US" altLang="en-US">
                <a:solidFill>
                  <a:srgbClr val="FF0000"/>
                </a:solidFill>
              </a:rPr>
              <a:t>Must enumerate, combinatorial</a:t>
            </a:r>
          </a:p>
          <a:p>
            <a:pPr eaLnBrk="1" hangingPunct="1">
              <a:lnSpc>
                <a:spcPct val="90000"/>
              </a:lnSpc>
            </a:pPr>
            <a:r>
              <a:rPr lang="en-US" altLang="en-US" sz="3000"/>
              <a:t>Probabilistic mixture, Bayesian model averaging</a:t>
            </a:r>
          </a:p>
          <a:p>
            <a:pPr lvl="1" eaLnBrk="1" hangingPunct="1">
              <a:lnSpc>
                <a:spcPct val="90000"/>
              </a:lnSpc>
            </a:pPr>
            <a:r>
              <a:rPr lang="en-US" altLang="en-US">
                <a:solidFill>
                  <a:srgbClr val="009900"/>
                </a:solidFill>
              </a:rPr>
              <a:t>Single distribution, accounts for data (and priors)</a:t>
            </a:r>
          </a:p>
          <a:p>
            <a:pPr lvl="1" eaLnBrk="1" hangingPunct="1">
              <a:lnSpc>
                <a:spcPct val="90000"/>
              </a:lnSpc>
            </a:pPr>
            <a:r>
              <a:rPr lang="en-US" altLang="en-US">
                <a:solidFill>
                  <a:srgbClr val="FF0000"/>
                </a:solidFill>
              </a:rPr>
              <a:t>Must enumerate, averages incompatible theories</a:t>
            </a:r>
          </a:p>
          <a:p>
            <a:pPr lvl="1" eaLnBrk="1" hangingPunct="1">
              <a:lnSpc>
                <a:spcPct val="90000"/>
              </a:lnSpc>
            </a:pPr>
            <a:r>
              <a:rPr lang="en-US" altLang="en-US">
                <a:solidFill>
                  <a:srgbClr val="FF0000"/>
                </a:solidFill>
              </a:rPr>
              <a:t>Can underestimate tail risks</a:t>
            </a:r>
          </a:p>
          <a:p>
            <a:pPr eaLnBrk="1" hangingPunct="1">
              <a:lnSpc>
                <a:spcPct val="90000"/>
              </a:lnSpc>
            </a:pPr>
            <a:r>
              <a:rPr lang="en-US" altLang="en-US" sz="3000"/>
              <a:t>Bounding</a:t>
            </a:r>
          </a:p>
          <a:p>
            <a:pPr lvl="1" eaLnBrk="1" hangingPunct="1">
              <a:lnSpc>
                <a:spcPct val="90000"/>
              </a:lnSpc>
            </a:pPr>
            <a:r>
              <a:rPr lang="en-US" altLang="en-US">
                <a:solidFill>
                  <a:srgbClr val="009900"/>
                </a:solidFill>
              </a:rPr>
              <a:t>Yields one object; doesn’t conflate or understate risk</a:t>
            </a:r>
          </a:p>
          <a:p>
            <a:pPr lvl="1" eaLnBrk="1" hangingPunct="1">
              <a:lnSpc>
                <a:spcPct val="90000"/>
              </a:lnSpc>
            </a:pPr>
            <a:r>
              <a:rPr lang="en-US" altLang="en-US">
                <a:solidFill>
                  <a:srgbClr val="FF0000"/>
                </a:solidFill>
              </a:rPr>
              <a:t>Cannot account for data or differential credibility</a:t>
            </a:r>
          </a:p>
          <a:p>
            <a:pPr eaLnBrk="1" hangingPunct="1"/>
            <a:endParaRPr lang="en-US" altLang="en-US">
              <a:solidFill>
                <a:srgbClr val="FF0000"/>
              </a:solidFill>
            </a:endParaRPr>
          </a:p>
        </p:txBody>
      </p:sp>
    </p:spTree>
  </p:cSld>
  <p:clrMapOvr>
    <a:masterClrMapping/>
  </p:clrMapOvr>
</p:sld>
</file>

<file path=ppt/slides/slide3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8610" name="Rectangle 2"/>
          <p:cNvSpPr>
            <a:spLocks noGrp="1" noChangeArrowheads="1"/>
          </p:cNvSpPr>
          <p:nvPr>
            <p:ph type="ctrTitle"/>
          </p:nvPr>
        </p:nvSpPr>
        <p:spPr>
          <a:xfrm>
            <a:off x="0" y="2895600"/>
            <a:ext cx="9144000" cy="1143000"/>
          </a:xfrm>
        </p:spPr>
        <p:txBody>
          <a:bodyPr/>
          <a:lstStyle/>
          <a:p>
            <a:pPr algn="ctr" eaLnBrk="1" hangingPunct="1">
              <a:defRPr/>
            </a:pPr>
            <a:r>
              <a:rPr lang="en-US" sz="6000" dirty="0"/>
              <a:t>Sensitivity analysis</a:t>
            </a:r>
          </a:p>
        </p:txBody>
      </p:sp>
      <p:sp>
        <p:nvSpPr>
          <p:cNvPr id="25603" name="AutoShape 5"/>
          <p:cNvSpPr>
            <a:spLocks noChangeArrowheads="1"/>
          </p:cNvSpPr>
          <p:nvPr/>
        </p:nvSpPr>
        <p:spPr bwMode="auto">
          <a:xfrm flipV="1">
            <a:off x="0" y="0"/>
            <a:ext cx="3581400" cy="2438400"/>
          </a:xfrm>
          <a:prstGeom prst="triangle">
            <a:avLst>
              <a:gd name="adj" fmla="val 50000"/>
            </a:avLst>
          </a:prstGeom>
          <a:solidFill>
            <a:srgbClr val="008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endParaRPr lang="en-US" altLang="en-US"/>
          </a:p>
        </p:txBody>
      </p:sp>
      <p:sp>
        <p:nvSpPr>
          <p:cNvPr id="25605" name="Rectangle 8"/>
          <p:cNvSpPr>
            <a:spLocks noGrp="1" noChangeArrowheads="1"/>
          </p:cNvSpPr>
          <p:nvPr>
            <p:ph type="subTitle" idx="1"/>
          </p:nvPr>
        </p:nvSpPr>
        <p:spPr/>
        <p:txBody>
          <a:bodyPr/>
          <a:lstStyle/>
          <a:p>
            <a:pPr eaLnBrk="1" hangingPunct="1"/>
            <a:r>
              <a:rPr lang="en-US" altLang="en-US"/>
              <a:t> </a:t>
            </a:r>
          </a:p>
        </p:txBody>
      </p:sp>
    </p:spTree>
    <p:extLst>
      <p:ext uri="{BB962C8B-B14F-4D97-AF65-F5344CB8AC3E}">
        <p14:creationId xmlns:p14="http://schemas.microsoft.com/office/powerpoint/2010/main" val="3853162303"/>
      </p:ext>
    </p:extLst>
  </p:cSld>
  <p:clrMapOvr>
    <a:masterClrMapping/>
  </p:clrMapOvr>
</p:sld>
</file>

<file path=ppt/slides/slide3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2"/>
          <p:cNvSpPr txBox="1">
            <a:spLocks noChangeArrowheads="1"/>
          </p:cNvSpPr>
          <p:nvPr/>
        </p:nvSpPr>
        <p:spPr bwMode="auto">
          <a:xfrm>
            <a:off x="685800" y="609600"/>
            <a:ext cx="7772400" cy="1143000"/>
          </a:xfrm>
          <a:prstGeom prst="rect">
            <a:avLst/>
          </a:prstGeom>
          <a:noFill/>
          <a:ln w="9525">
            <a:noFill/>
            <a:miter lim="800000"/>
            <a:headEnd/>
            <a:tailEnd/>
          </a:ln>
        </p:spPr>
        <p:txBody>
          <a:bodyPr anchor="ctr"/>
          <a:lstStyle/>
          <a:p>
            <a:pPr algn="ctr">
              <a:defRPr/>
            </a:pPr>
            <a:r>
              <a:rPr lang="en-US" sz="4400" kern="0">
                <a:solidFill>
                  <a:schemeClr val="tx2"/>
                </a:solidFill>
                <a:latin typeface="+mj-lt"/>
                <a:ea typeface="+mj-ea"/>
                <a:cs typeface="+mj-cs"/>
              </a:rPr>
              <a:t>Outline</a:t>
            </a:r>
          </a:p>
        </p:txBody>
      </p:sp>
      <p:sp>
        <p:nvSpPr>
          <p:cNvPr id="3" name="Rectangle 3"/>
          <p:cNvSpPr txBox="1">
            <a:spLocks noChangeArrowheads="1"/>
          </p:cNvSpPr>
          <p:nvPr/>
        </p:nvSpPr>
        <p:spPr>
          <a:xfrm>
            <a:off x="685800" y="1981200"/>
            <a:ext cx="7772400" cy="4114800"/>
          </a:xfrm>
          <a:prstGeom prst="rect">
            <a:avLst/>
          </a:prstGeom>
        </p:spPr>
        <p:txBody>
          <a:bodyPr/>
          <a:lstStyle/>
          <a:p>
            <a:pPr marL="342900" indent="-342900">
              <a:spcBef>
                <a:spcPct val="20000"/>
              </a:spcBef>
              <a:buFontTx/>
              <a:buChar char="•"/>
              <a:defRPr/>
            </a:pPr>
            <a:r>
              <a:rPr lang="en-US" sz="3200" kern="0" dirty="0">
                <a:latin typeface="+mn-lt"/>
              </a:rPr>
              <a:t>Introduction</a:t>
            </a:r>
          </a:p>
          <a:p>
            <a:pPr marL="342900" indent="-342900">
              <a:spcBef>
                <a:spcPct val="20000"/>
              </a:spcBef>
              <a:buFontTx/>
              <a:buChar char="•"/>
              <a:defRPr/>
            </a:pPr>
            <a:r>
              <a:rPr lang="en-US" sz="3200" kern="0" dirty="0">
                <a:latin typeface="+mn-lt"/>
              </a:rPr>
              <a:t>Don’t know the input distributions</a:t>
            </a:r>
          </a:p>
          <a:p>
            <a:pPr marL="342900" indent="-342900">
              <a:spcBef>
                <a:spcPct val="20000"/>
              </a:spcBef>
              <a:buFontTx/>
              <a:buChar char="•"/>
              <a:defRPr/>
            </a:pPr>
            <a:r>
              <a:rPr lang="en-US" sz="3200" kern="0" dirty="0" err="1">
                <a:latin typeface="+mn-lt"/>
              </a:rPr>
              <a:t>Psychometry</a:t>
            </a:r>
            <a:r>
              <a:rPr lang="en-US" sz="3200" kern="0" dirty="0">
                <a:latin typeface="+mn-lt"/>
              </a:rPr>
              <a:t> of uncertainty</a:t>
            </a:r>
          </a:p>
          <a:p>
            <a:pPr marL="342900" indent="-342900">
              <a:spcBef>
                <a:spcPct val="20000"/>
              </a:spcBef>
              <a:buFontTx/>
              <a:buChar char="•"/>
              <a:defRPr/>
            </a:pPr>
            <a:r>
              <a:rPr lang="en-US" sz="3200" kern="0" dirty="0">
                <a:latin typeface="+mn-lt"/>
              </a:rPr>
              <a:t>Don’t know the correlations</a:t>
            </a:r>
          </a:p>
          <a:p>
            <a:pPr marL="342900" indent="-342900">
              <a:spcBef>
                <a:spcPct val="20000"/>
              </a:spcBef>
              <a:buFontTx/>
              <a:buChar char="•"/>
              <a:defRPr/>
            </a:pPr>
            <a:r>
              <a:rPr lang="en-US" sz="3200" kern="0" dirty="0">
                <a:latin typeface="+mn-lt"/>
              </a:rPr>
              <a:t>Not sure about the model</a:t>
            </a:r>
          </a:p>
          <a:p>
            <a:pPr marL="342900" indent="-342900">
              <a:spcBef>
                <a:spcPct val="20000"/>
              </a:spcBef>
              <a:buFontTx/>
              <a:buChar char="•"/>
              <a:defRPr/>
            </a:pPr>
            <a:r>
              <a:rPr lang="en-US" sz="3200" kern="0" dirty="0">
                <a:solidFill>
                  <a:srgbClr val="FF0000"/>
                </a:solidFill>
                <a:latin typeface="+mn-lt"/>
              </a:rPr>
              <a:t>When to get more data</a:t>
            </a:r>
          </a:p>
          <a:p>
            <a:pPr marL="342900" indent="-342900">
              <a:spcBef>
                <a:spcPct val="20000"/>
              </a:spcBef>
              <a:buFontTx/>
              <a:buChar char="•"/>
              <a:defRPr/>
            </a:pPr>
            <a:r>
              <a:rPr lang="en-US" sz="3200" kern="0" dirty="0">
                <a:latin typeface="+mn-lt"/>
              </a:rPr>
              <a:t>Conclusions</a:t>
            </a:r>
          </a:p>
        </p:txBody>
      </p:sp>
      <p:sp>
        <p:nvSpPr>
          <p:cNvPr id="5" name="Rectangle 4"/>
          <p:cNvSpPr/>
          <p:nvPr/>
        </p:nvSpPr>
        <p:spPr>
          <a:xfrm>
            <a:off x="0" y="0"/>
            <a:ext cx="9144000" cy="6858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70658" name="Rectangle 2"/>
          <p:cNvSpPr>
            <a:spLocks noGrp="1" noChangeArrowheads="1"/>
          </p:cNvSpPr>
          <p:nvPr>
            <p:ph type="title"/>
          </p:nvPr>
        </p:nvSpPr>
        <p:spPr>
          <a:xfrm>
            <a:off x="0" y="2514600"/>
            <a:ext cx="9144000" cy="1143000"/>
          </a:xfrm>
        </p:spPr>
        <p:txBody>
          <a:bodyPr/>
          <a:lstStyle/>
          <a:p>
            <a:pPr eaLnBrk="1" hangingPunct="1"/>
            <a:r>
              <a:rPr lang="en-US" altLang="en-US"/>
              <a:t>When to break down and get more data</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1000"/>
                                        <p:tgtEl>
                                          <p:spTgt spid="5"/>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70658"/>
                                        </p:tgtEl>
                                        <p:attrNameLst>
                                          <p:attrName>style.visibility</p:attrName>
                                        </p:attrNameLst>
                                      </p:cBhvr>
                                      <p:to>
                                        <p:strVal val="visible"/>
                                      </p:to>
                                    </p:set>
                                    <p:animEffect transition="in" filter="fade">
                                      <p:cBhvr>
                                        <p:cTn id="10" dur="1000"/>
                                        <p:tgtEl>
                                          <p:spTgt spid="7065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70658" grpId="0"/>
    </p:bldLst>
  </p:timing>
</p:sld>
</file>

<file path=ppt/slides/slide3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1842" name="Rectangle 2"/>
          <p:cNvSpPr>
            <a:spLocks noGrp="1" noChangeArrowheads="1"/>
          </p:cNvSpPr>
          <p:nvPr>
            <p:ph type="title"/>
          </p:nvPr>
        </p:nvSpPr>
        <p:spPr/>
        <p:txBody>
          <a:bodyPr/>
          <a:lstStyle/>
          <a:p>
            <a:pPr eaLnBrk="1" hangingPunct="1"/>
            <a:r>
              <a:rPr lang="en-US" altLang="en-US"/>
              <a:t>Justifying further empirical effort</a:t>
            </a:r>
          </a:p>
        </p:txBody>
      </p:sp>
      <p:sp>
        <p:nvSpPr>
          <p:cNvPr id="291843" name="Rectangle 3"/>
          <p:cNvSpPr>
            <a:spLocks noGrp="1" noChangeArrowheads="1"/>
          </p:cNvSpPr>
          <p:nvPr>
            <p:ph type="body" idx="1"/>
          </p:nvPr>
        </p:nvSpPr>
        <p:spPr/>
        <p:txBody>
          <a:bodyPr/>
          <a:lstStyle/>
          <a:p>
            <a:pPr eaLnBrk="1" hangingPunct="1"/>
            <a:r>
              <a:rPr lang="en-US" altLang="en-US"/>
              <a:t>If the incertitude associated with the results of an analysis is too broad to make practical decisions, and the bounds are best possible, more data is needed</a:t>
            </a:r>
          </a:p>
          <a:p>
            <a:pPr lvl="1" eaLnBrk="1" hangingPunct="1"/>
            <a:r>
              <a:rPr lang="en-US" altLang="en-US" i="1">
                <a:solidFill>
                  <a:srgbClr val="009900"/>
                </a:solidFill>
              </a:rPr>
              <a:t>Strong argument for collecting more data</a:t>
            </a:r>
          </a:p>
          <a:p>
            <a:pPr lvl="4" eaLnBrk="1" hangingPunct="1"/>
            <a:endParaRPr lang="en-US" altLang="en-US"/>
          </a:p>
          <a:p>
            <a:pPr eaLnBrk="1" hangingPunct="1"/>
            <a:r>
              <a:rPr lang="en-US" altLang="en-US"/>
              <a:t>Planning empirical efforts can be improved by doing sensitivity analysis of the model </a:t>
            </a:r>
          </a:p>
        </p:txBody>
      </p:sp>
    </p:spTree>
  </p:cSld>
  <p:clrMapOvr>
    <a:masterClrMapping/>
  </p:clrMapOvr>
</p:sld>
</file>

<file path=ppt/slides/slide3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2866" name="Rectangle 2"/>
          <p:cNvSpPr>
            <a:spLocks noGrp="1" noChangeArrowheads="1"/>
          </p:cNvSpPr>
          <p:nvPr>
            <p:ph type="title"/>
          </p:nvPr>
        </p:nvSpPr>
        <p:spPr/>
        <p:txBody>
          <a:bodyPr/>
          <a:lstStyle/>
          <a:p>
            <a:pPr eaLnBrk="1" hangingPunct="1"/>
            <a:r>
              <a:rPr lang="en-US" altLang="en-US"/>
              <a:t>Sensitivity analysis </a:t>
            </a:r>
            <a:r>
              <a:rPr lang="en-US" altLang="en-US" u="sng"/>
              <a:t>of</a:t>
            </a:r>
            <a:r>
              <a:rPr lang="en-US" altLang="en-US" sz="1200" i="1"/>
              <a:t> </a:t>
            </a:r>
            <a:r>
              <a:rPr lang="en-US" altLang="en-US"/>
              <a:t> p-boxes</a:t>
            </a:r>
          </a:p>
        </p:txBody>
      </p:sp>
      <p:sp>
        <p:nvSpPr>
          <p:cNvPr id="292867" name="Rectangle 3"/>
          <p:cNvSpPr>
            <a:spLocks noGrp="1" noChangeArrowheads="1"/>
          </p:cNvSpPr>
          <p:nvPr>
            <p:ph type="body" idx="1"/>
          </p:nvPr>
        </p:nvSpPr>
        <p:spPr>
          <a:xfrm>
            <a:off x="685800" y="2209800"/>
            <a:ext cx="7772400" cy="4114800"/>
          </a:xfrm>
        </p:spPr>
        <p:txBody>
          <a:bodyPr/>
          <a:lstStyle/>
          <a:p>
            <a:pPr eaLnBrk="1" hangingPunct="1"/>
            <a:r>
              <a:rPr lang="en-US" altLang="en-US"/>
              <a:t>Quantifies the reduction in uncertainty of a result when an input is pinched </a:t>
            </a:r>
          </a:p>
          <a:p>
            <a:pPr lvl="4" eaLnBrk="1" hangingPunct="1"/>
            <a:endParaRPr lang="en-US" altLang="en-US"/>
          </a:p>
          <a:p>
            <a:pPr eaLnBrk="1" hangingPunct="1"/>
            <a:r>
              <a:rPr lang="en-US" altLang="en-US" i="1"/>
              <a:t>Pinching</a:t>
            </a:r>
            <a:r>
              <a:rPr lang="en-US" altLang="en-US"/>
              <a:t> is hypothetically replacing it by a less uncertain characterization</a:t>
            </a:r>
          </a:p>
          <a:p>
            <a:pPr lvl="1" eaLnBrk="1" hangingPunct="1"/>
            <a:endParaRPr lang="en-US" altLang="en-US"/>
          </a:p>
          <a:p>
            <a:pPr eaLnBrk="1" hangingPunct="1"/>
            <a:endParaRPr lang="en-US" altLang="en-US"/>
          </a:p>
        </p:txBody>
      </p:sp>
    </p:spTree>
  </p:cSld>
  <p:clrMapOvr>
    <a:masterClrMapping/>
  </p:clrMapOvr>
</p:sld>
</file>

<file path=ppt/slides/slide3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3890" name="Rectangle 2"/>
          <p:cNvSpPr>
            <a:spLocks noGrp="1" noChangeArrowheads="1"/>
          </p:cNvSpPr>
          <p:nvPr>
            <p:ph type="title"/>
          </p:nvPr>
        </p:nvSpPr>
        <p:spPr>
          <a:xfrm>
            <a:off x="0" y="609600"/>
            <a:ext cx="9144000" cy="1143000"/>
          </a:xfrm>
        </p:spPr>
        <p:txBody>
          <a:bodyPr/>
          <a:lstStyle/>
          <a:p>
            <a:pPr eaLnBrk="1" hangingPunct="1"/>
            <a:r>
              <a:rPr lang="en-US" altLang="en-US"/>
              <a:t>Pinching sensitivity analyses</a:t>
            </a:r>
          </a:p>
        </p:txBody>
      </p:sp>
      <p:sp>
        <p:nvSpPr>
          <p:cNvPr id="293891" name="Rectangle 3"/>
          <p:cNvSpPr>
            <a:spLocks noGrp="1" noChangeArrowheads="1"/>
          </p:cNvSpPr>
          <p:nvPr>
            <p:ph type="body" idx="1"/>
          </p:nvPr>
        </p:nvSpPr>
        <p:spPr>
          <a:xfrm>
            <a:off x="457200" y="2057400"/>
            <a:ext cx="8458200" cy="4800600"/>
          </a:xfrm>
        </p:spPr>
        <p:txBody>
          <a:bodyPr/>
          <a:lstStyle/>
          <a:p>
            <a:pPr eaLnBrk="1" hangingPunct="1">
              <a:lnSpc>
                <a:spcPct val="80000"/>
              </a:lnSpc>
            </a:pPr>
            <a:r>
              <a:rPr lang="en-US" altLang="en-US" sz="2800"/>
              <a:t>Model the possible contraction of incertitude in each input p-box from additional data to be collected</a:t>
            </a:r>
          </a:p>
          <a:p>
            <a:pPr lvl="4" eaLnBrk="1" hangingPunct="1">
              <a:lnSpc>
                <a:spcPct val="80000"/>
              </a:lnSpc>
            </a:pPr>
            <a:endParaRPr lang="en-US" altLang="en-US" sz="900"/>
          </a:p>
          <a:p>
            <a:pPr eaLnBrk="1" hangingPunct="1">
              <a:lnSpc>
                <a:spcPct val="80000"/>
              </a:lnSpc>
            </a:pPr>
            <a:r>
              <a:rPr lang="en-US" altLang="en-US" sz="2800"/>
              <a:t>Recompute analysis with this tighter p-box</a:t>
            </a:r>
          </a:p>
          <a:p>
            <a:pPr lvl="1" eaLnBrk="1" hangingPunct="1">
              <a:lnSpc>
                <a:spcPct val="80000"/>
              </a:lnSpc>
            </a:pPr>
            <a:r>
              <a:rPr lang="en-US" altLang="en-US" sz="2400">
                <a:solidFill>
                  <a:srgbClr val="009900"/>
                </a:solidFill>
              </a:rPr>
              <a:t>Others inputs held in their original form</a:t>
            </a:r>
          </a:p>
          <a:p>
            <a:pPr lvl="1" eaLnBrk="1" hangingPunct="1">
              <a:lnSpc>
                <a:spcPct val="80000"/>
              </a:lnSpc>
            </a:pPr>
            <a:r>
              <a:rPr lang="en-US" altLang="en-US" sz="2400">
                <a:solidFill>
                  <a:srgbClr val="009900"/>
                </a:solidFill>
              </a:rPr>
              <a:t>Or possibly tighten several if appropriate for planned data</a:t>
            </a:r>
          </a:p>
          <a:p>
            <a:pPr lvl="4" eaLnBrk="1" hangingPunct="1">
              <a:lnSpc>
                <a:spcPct val="80000"/>
              </a:lnSpc>
            </a:pPr>
            <a:endParaRPr lang="en-US" altLang="en-US" sz="600">
              <a:solidFill>
                <a:srgbClr val="009900"/>
              </a:solidFill>
            </a:endParaRPr>
          </a:p>
          <a:p>
            <a:pPr eaLnBrk="1" hangingPunct="1">
              <a:lnSpc>
                <a:spcPct val="80000"/>
              </a:lnSpc>
            </a:pPr>
            <a:r>
              <a:rPr lang="en-US" altLang="en-US" sz="2800"/>
              <a:t>Estimate improvement in results </a:t>
            </a:r>
          </a:p>
          <a:p>
            <a:pPr lvl="1" eaLnBrk="1" hangingPunct="1">
              <a:lnSpc>
                <a:spcPct val="80000"/>
              </a:lnSpc>
            </a:pPr>
            <a:r>
              <a:rPr lang="en-US" altLang="en-US" sz="2400">
                <a:solidFill>
                  <a:srgbClr val="009900"/>
                </a:solidFill>
              </a:rPr>
              <a:t>breadth(tighter input) </a:t>
            </a:r>
            <a:r>
              <a:rPr lang="en-US" altLang="en-US" sz="2400" b="1">
                <a:solidFill>
                  <a:srgbClr val="009900"/>
                </a:solidFill>
              </a:rPr>
              <a:t>/</a:t>
            </a:r>
            <a:r>
              <a:rPr lang="en-US" altLang="en-US" sz="2400">
                <a:solidFill>
                  <a:srgbClr val="009900"/>
                </a:solidFill>
              </a:rPr>
              <a:t> breadth(base)</a:t>
            </a:r>
            <a:r>
              <a:rPr lang="en-US" altLang="en-US" sz="2400"/>
              <a:t> </a:t>
            </a:r>
          </a:p>
          <a:p>
            <a:pPr lvl="4" eaLnBrk="1" hangingPunct="1">
              <a:lnSpc>
                <a:spcPct val="80000"/>
              </a:lnSpc>
            </a:pPr>
            <a:endParaRPr lang="en-US" altLang="en-US" sz="600"/>
          </a:p>
          <a:p>
            <a:pPr eaLnBrk="1" hangingPunct="1">
              <a:lnSpc>
                <a:spcPct val="80000"/>
              </a:lnSpc>
            </a:pPr>
            <a:r>
              <a:rPr lang="en-US" altLang="en-US" sz="2800"/>
              <a:t>Repeat for all inputs or data collection strategies</a:t>
            </a:r>
          </a:p>
          <a:p>
            <a:pPr lvl="1" eaLnBrk="1" hangingPunct="1">
              <a:lnSpc>
                <a:spcPct val="80000"/>
              </a:lnSpc>
            </a:pPr>
            <a:r>
              <a:rPr lang="en-US" altLang="en-US" sz="2400">
                <a:solidFill>
                  <a:srgbClr val="009900"/>
                </a:solidFill>
              </a:rPr>
              <a:t>Don’t omit variables from sensitivity study or “shortlist”</a:t>
            </a:r>
          </a:p>
          <a:p>
            <a:pPr lvl="4" eaLnBrk="1" hangingPunct="1">
              <a:lnSpc>
                <a:spcPct val="80000"/>
              </a:lnSpc>
            </a:pPr>
            <a:endParaRPr lang="en-US" altLang="en-US" sz="600">
              <a:solidFill>
                <a:srgbClr val="009900"/>
              </a:solidFill>
            </a:endParaRPr>
          </a:p>
          <a:p>
            <a:pPr eaLnBrk="1" hangingPunct="1">
              <a:lnSpc>
                <a:spcPct val="80000"/>
              </a:lnSpc>
            </a:pPr>
            <a:r>
              <a:rPr lang="en-US" altLang="en-US" sz="2800"/>
              <a:t>Allocate empirical effort by the magnitude of the potential improvement in uncertainty</a:t>
            </a:r>
          </a:p>
        </p:txBody>
      </p:sp>
    </p:spTree>
  </p:cSld>
  <p:clrMapOvr>
    <a:masterClrMapping/>
  </p:clrMapOvr>
</p:sld>
</file>

<file path=ppt/slides/slide3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4914" name="Rectangle 2"/>
          <p:cNvSpPr>
            <a:spLocks noGrp="1" noChangeArrowheads="1"/>
          </p:cNvSpPr>
          <p:nvPr>
            <p:ph type="title"/>
          </p:nvPr>
        </p:nvSpPr>
        <p:spPr>
          <a:xfrm>
            <a:off x="0" y="609600"/>
            <a:ext cx="9144000" cy="1143000"/>
          </a:xfrm>
        </p:spPr>
        <p:txBody>
          <a:bodyPr/>
          <a:lstStyle/>
          <a:p>
            <a:pPr eaLnBrk="1" hangingPunct="1"/>
            <a:r>
              <a:rPr lang="en-US" altLang="en-US"/>
              <a:t>Pinching to a precise distribution</a:t>
            </a:r>
          </a:p>
        </p:txBody>
      </p:sp>
      <p:sp>
        <p:nvSpPr>
          <p:cNvPr id="254979" name="Freeform 3"/>
          <p:cNvSpPr>
            <a:spLocks/>
          </p:cNvSpPr>
          <p:nvPr/>
        </p:nvSpPr>
        <p:spPr bwMode="auto">
          <a:xfrm>
            <a:off x="2136775" y="3221038"/>
            <a:ext cx="1404938" cy="1114425"/>
          </a:xfrm>
          <a:custGeom>
            <a:avLst/>
            <a:gdLst>
              <a:gd name="T0" fmla="*/ 0 w 2296"/>
              <a:gd name="T1" fmla="*/ 2147483647 h 1752"/>
              <a:gd name="T2" fmla="*/ 2147483647 w 2296"/>
              <a:gd name="T3" fmla="*/ 2147483647 h 1752"/>
              <a:gd name="T4" fmla="*/ 2147483647 w 2296"/>
              <a:gd name="T5" fmla="*/ 2147483647 h 1752"/>
              <a:gd name="T6" fmla="*/ 2147483647 w 2296"/>
              <a:gd name="T7" fmla="*/ 2147483647 h 1752"/>
              <a:gd name="T8" fmla="*/ 2147483647 w 2296"/>
              <a:gd name="T9" fmla="*/ 2147483647 h 1752"/>
              <a:gd name="T10" fmla="*/ 2147483647 w 2296"/>
              <a:gd name="T11" fmla="*/ 2147483647 h 1752"/>
              <a:gd name="T12" fmla="*/ 2147483647 w 2296"/>
              <a:gd name="T13" fmla="*/ 2147483647 h 1752"/>
              <a:gd name="T14" fmla="*/ 2147483647 w 2296"/>
              <a:gd name="T15" fmla="*/ 2147483647 h 1752"/>
              <a:gd name="T16" fmla="*/ 2147483647 w 2296"/>
              <a:gd name="T17" fmla="*/ 2147483647 h 1752"/>
              <a:gd name="T18" fmla="*/ 2147483647 w 2296"/>
              <a:gd name="T19" fmla="*/ 2147483647 h 1752"/>
              <a:gd name="T20" fmla="*/ 2147483647 w 2296"/>
              <a:gd name="T21" fmla="*/ 2147483647 h 1752"/>
              <a:gd name="T22" fmla="*/ 2147483647 w 2296"/>
              <a:gd name="T23" fmla="*/ 2147483647 h 1752"/>
              <a:gd name="T24" fmla="*/ 2147483647 w 2296"/>
              <a:gd name="T25" fmla="*/ 2147483647 h 1752"/>
              <a:gd name="T26" fmla="*/ 2147483647 w 2296"/>
              <a:gd name="T27" fmla="*/ 2147483647 h 1752"/>
              <a:gd name="T28" fmla="*/ 2147483647 w 2296"/>
              <a:gd name="T29" fmla="*/ 2147483647 h 1752"/>
              <a:gd name="T30" fmla="*/ 2147483647 w 2296"/>
              <a:gd name="T31" fmla="*/ 2147483647 h 1752"/>
              <a:gd name="T32" fmla="*/ 2147483647 w 2296"/>
              <a:gd name="T33" fmla="*/ 2147483647 h 1752"/>
              <a:gd name="T34" fmla="*/ 2147483647 w 2296"/>
              <a:gd name="T35" fmla="*/ 2147483647 h 1752"/>
              <a:gd name="T36" fmla="*/ 2147483647 w 2296"/>
              <a:gd name="T37" fmla="*/ 2147483647 h 1752"/>
              <a:gd name="T38" fmla="*/ 2147483647 w 2296"/>
              <a:gd name="T39" fmla="*/ 2147483647 h 1752"/>
              <a:gd name="T40" fmla="*/ 2147483647 w 2296"/>
              <a:gd name="T41" fmla="*/ 2147483647 h 1752"/>
              <a:gd name="T42" fmla="*/ 2147483647 w 2296"/>
              <a:gd name="T43" fmla="*/ 2147483647 h 1752"/>
              <a:gd name="T44" fmla="*/ 2147483647 w 2296"/>
              <a:gd name="T45" fmla="*/ 2147483647 h 1752"/>
              <a:gd name="T46" fmla="*/ 2147483647 w 2296"/>
              <a:gd name="T47" fmla="*/ 2147483647 h 1752"/>
              <a:gd name="T48" fmla="*/ 2147483647 w 2296"/>
              <a:gd name="T49" fmla="*/ 2147483647 h 1752"/>
              <a:gd name="T50" fmla="*/ 2147483647 w 2296"/>
              <a:gd name="T51" fmla="*/ 2147483647 h 1752"/>
              <a:gd name="T52" fmla="*/ 2147483647 w 2296"/>
              <a:gd name="T53" fmla="*/ 2147483647 h 1752"/>
              <a:gd name="T54" fmla="*/ 2147483647 w 2296"/>
              <a:gd name="T55" fmla="*/ 2147483647 h 1752"/>
              <a:gd name="T56" fmla="*/ 2147483647 w 2296"/>
              <a:gd name="T57" fmla="*/ 2147483647 h 1752"/>
              <a:gd name="T58" fmla="*/ 2147483647 w 2296"/>
              <a:gd name="T59" fmla="*/ 2147483647 h 1752"/>
              <a:gd name="T60" fmla="*/ 2147483647 w 2296"/>
              <a:gd name="T61" fmla="*/ 2147483647 h 1752"/>
              <a:gd name="T62" fmla="*/ 2147483647 w 2296"/>
              <a:gd name="T63" fmla="*/ 2147483647 h 1752"/>
              <a:gd name="T64" fmla="*/ 2147483647 w 2296"/>
              <a:gd name="T65" fmla="*/ 2147483647 h 1752"/>
              <a:gd name="T66" fmla="*/ 2147483647 w 2296"/>
              <a:gd name="T67" fmla="*/ 2147483647 h 1752"/>
              <a:gd name="T68" fmla="*/ 2147483647 w 2296"/>
              <a:gd name="T69" fmla="*/ 2147483647 h 1752"/>
              <a:gd name="T70" fmla="*/ 2147483647 w 2296"/>
              <a:gd name="T71" fmla="*/ 2147483647 h 1752"/>
              <a:gd name="T72" fmla="*/ 2147483647 w 2296"/>
              <a:gd name="T73" fmla="*/ 2147483647 h 1752"/>
              <a:gd name="T74" fmla="*/ 2147483647 w 2296"/>
              <a:gd name="T75" fmla="*/ 2147483647 h 1752"/>
              <a:gd name="T76" fmla="*/ 2147483647 w 2296"/>
              <a:gd name="T77" fmla="*/ 2147483647 h 1752"/>
              <a:gd name="T78" fmla="*/ 2147483647 w 2296"/>
              <a:gd name="T79" fmla="*/ 2147483647 h 1752"/>
              <a:gd name="T80" fmla="*/ 2147483647 w 2296"/>
              <a:gd name="T81" fmla="*/ 2147483647 h 1752"/>
              <a:gd name="T82" fmla="*/ 2147483647 w 2296"/>
              <a:gd name="T83" fmla="*/ 2147483647 h 1752"/>
              <a:gd name="T84" fmla="*/ 2147483647 w 2296"/>
              <a:gd name="T85" fmla="*/ 2147483647 h 1752"/>
              <a:gd name="T86" fmla="*/ 2147483647 w 2296"/>
              <a:gd name="T87" fmla="*/ 2147483647 h 1752"/>
              <a:gd name="T88" fmla="*/ 2147483647 w 2296"/>
              <a:gd name="T89" fmla="*/ 2147483647 h 1752"/>
              <a:gd name="T90" fmla="*/ 2147483647 w 2296"/>
              <a:gd name="T91" fmla="*/ 2147483647 h 1752"/>
              <a:gd name="T92" fmla="*/ 2147483647 w 2296"/>
              <a:gd name="T93" fmla="*/ 2147483647 h 1752"/>
              <a:gd name="T94" fmla="*/ 2147483647 w 2296"/>
              <a:gd name="T95" fmla="*/ 2147483647 h 1752"/>
              <a:gd name="T96" fmla="*/ 2147483647 w 2296"/>
              <a:gd name="T97" fmla="*/ 2147483647 h 1752"/>
              <a:gd name="T98" fmla="*/ 2147483647 w 2296"/>
              <a:gd name="T99" fmla="*/ 0 h 1752"/>
              <a:gd name="T100" fmla="*/ 2147483647 w 2296"/>
              <a:gd name="T101" fmla="*/ 0 h 1752"/>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2296"/>
              <a:gd name="T154" fmla="*/ 0 h 1752"/>
              <a:gd name="T155" fmla="*/ 2296 w 2296"/>
              <a:gd name="T156" fmla="*/ 1752 h 1752"/>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2296" h="1752">
                <a:moveTo>
                  <a:pt x="0" y="1752"/>
                </a:moveTo>
                <a:lnTo>
                  <a:pt x="303" y="1717"/>
                </a:lnTo>
                <a:lnTo>
                  <a:pt x="452" y="1683"/>
                </a:lnTo>
                <a:lnTo>
                  <a:pt x="532" y="1647"/>
                </a:lnTo>
                <a:lnTo>
                  <a:pt x="593" y="1611"/>
                </a:lnTo>
                <a:lnTo>
                  <a:pt x="650" y="1578"/>
                </a:lnTo>
                <a:lnTo>
                  <a:pt x="702" y="1540"/>
                </a:lnTo>
                <a:lnTo>
                  <a:pt x="748" y="1505"/>
                </a:lnTo>
                <a:lnTo>
                  <a:pt x="791" y="1468"/>
                </a:lnTo>
                <a:lnTo>
                  <a:pt x="837" y="1433"/>
                </a:lnTo>
                <a:lnTo>
                  <a:pt x="877" y="1397"/>
                </a:lnTo>
                <a:lnTo>
                  <a:pt x="922" y="1361"/>
                </a:lnTo>
                <a:lnTo>
                  <a:pt x="957" y="1325"/>
                </a:lnTo>
                <a:lnTo>
                  <a:pt x="990" y="1287"/>
                </a:lnTo>
                <a:lnTo>
                  <a:pt x="1023" y="1254"/>
                </a:lnTo>
                <a:lnTo>
                  <a:pt x="1054" y="1218"/>
                </a:lnTo>
                <a:lnTo>
                  <a:pt x="1084" y="1182"/>
                </a:lnTo>
                <a:lnTo>
                  <a:pt x="1113" y="1147"/>
                </a:lnTo>
                <a:lnTo>
                  <a:pt x="1142" y="1111"/>
                </a:lnTo>
                <a:lnTo>
                  <a:pt x="1169" y="1075"/>
                </a:lnTo>
                <a:lnTo>
                  <a:pt x="1190" y="1040"/>
                </a:lnTo>
                <a:lnTo>
                  <a:pt x="1219" y="1004"/>
                </a:lnTo>
                <a:lnTo>
                  <a:pt x="1241" y="966"/>
                </a:lnTo>
                <a:lnTo>
                  <a:pt x="1264" y="932"/>
                </a:lnTo>
                <a:lnTo>
                  <a:pt x="1291" y="894"/>
                </a:lnTo>
                <a:lnTo>
                  <a:pt x="1312" y="860"/>
                </a:lnTo>
                <a:lnTo>
                  <a:pt x="1336" y="825"/>
                </a:lnTo>
                <a:lnTo>
                  <a:pt x="1361" y="790"/>
                </a:lnTo>
                <a:lnTo>
                  <a:pt x="1386" y="753"/>
                </a:lnTo>
                <a:lnTo>
                  <a:pt x="1410" y="718"/>
                </a:lnTo>
                <a:lnTo>
                  <a:pt x="1433" y="680"/>
                </a:lnTo>
                <a:lnTo>
                  <a:pt x="1460" y="646"/>
                </a:lnTo>
                <a:lnTo>
                  <a:pt x="1488" y="611"/>
                </a:lnTo>
                <a:lnTo>
                  <a:pt x="1513" y="575"/>
                </a:lnTo>
                <a:lnTo>
                  <a:pt x="1541" y="539"/>
                </a:lnTo>
                <a:lnTo>
                  <a:pt x="1572" y="504"/>
                </a:lnTo>
                <a:lnTo>
                  <a:pt x="1600" y="467"/>
                </a:lnTo>
                <a:lnTo>
                  <a:pt x="1630" y="431"/>
                </a:lnTo>
                <a:lnTo>
                  <a:pt x="1666" y="394"/>
                </a:lnTo>
                <a:lnTo>
                  <a:pt x="1700" y="358"/>
                </a:lnTo>
                <a:lnTo>
                  <a:pt x="1738" y="324"/>
                </a:lnTo>
                <a:lnTo>
                  <a:pt x="1775" y="288"/>
                </a:lnTo>
                <a:lnTo>
                  <a:pt x="1819" y="253"/>
                </a:lnTo>
                <a:lnTo>
                  <a:pt x="1856" y="217"/>
                </a:lnTo>
                <a:lnTo>
                  <a:pt x="1900" y="182"/>
                </a:lnTo>
                <a:lnTo>
                  <a:pt x="1949" y="145"/>
                </a:lnTo>
                <a:lnTo>
                  <a:pt x="1993" y="107"/>
                </a:lnTo>
                <a:lnTo>
                  <a:pt x="2047" y="74"/>
                </a:lnTo>
                <a:lnTo>
                  <a:pt x="2107" y="39"/>
                </a:lnTo>
                <a:lnTo>
                  <a:pt x="2183" y="0"/>
                </a:lnTo>
                <a:lnTo>
                  <a:pt x="2296" y="0"/>
                </a:lnTo>
              </a:path>
            </a:pathLst>
          </a:custGeom>
          <a:noFill/>
          <a:ln w="76200">
            <a:solidFill>
              <a:srgbClr val="FF0000"/>
            </a:solidFill>
            <a:round/>
            <a:headEnd/>
            <a:tailEnd/>
          </a:ln>
        </p:spPr>
        <p:txBody>
          <a:bodyPr/>
          <a:lstStyle/>
          <a:p>
            <a:pPr>
              <a:defRPr/>
            </a:pPr>
            <a:endParaRPr lang="en-US">
              <a:latin typeface="+mn-lt"/>
            </a:endParaRPr>
          </a:p>
        </p:txBody>
      </p:sp>
      <p:sp>
        <p:nvSpPr>
          <p:cNvPr id="254980" name="Rectangle 4"/>
          <p:cNvSpPr>
            <a:spLocks noChangeArrowheads="1"/>
          </p:cNvSpPr>
          <p:nvPr/>
        </p:nvSpPr>
        <p:spPr bwMode="auto">
          <a:xfrm>
            <a:off x="1073150" y="4164013"/>
            <a:ext cx="128588" cy="307975"/>
          </a:xfrm>
          <a:prstGeom prst="rect">
            <a:avLst/>
          </a:prstGeom>
          <a:noFill/>
          <a:ln w="9525">
            <a:noFill/>
            <a:miter lim="800000"/>
            <a:headEnd/>
            <a:tailEnd/>
          </a:ln>
        </p:spPr>
        <p:txBody>
          <a:bodyPr wrap="none" lIns="0" tIns="0" rIns="0" bIns="0">
            <a:spAutoFit/>
          </a:bodyPr>
          <a:lstStyle/>
          <a:p>
            <a:pPr eaLnBrk="0" hangingPunct="0">
              <a:defRPr/>
            </a:pPr>
            <a:r>
              <a:rPr lang="en-US" sz="2000">
                <a:latin typeface="+mn-lt"/>
              </a:rPr>
              <a:t>0</a:t>
            </a:r>
          </a:p>
        </p:txBody>
      </p:sp>
      <p:sp>
        <p:nvSpPr>
          <p:cNvPr id="254981" name="Rectangle 5"/>
          <p:cNvSpPr>
            <a:spLocks noChangeArrowheads="1"/>
          </p:cNvSpPr>
          <p:nvPr/>
        </p:nvSpPr>
        <p:spPr bwMode="auto">
          <a:xfrm>
            <a:off x="1073150" y="3048000"/>
            <a:ext cx="128588" cy="307975"/>
          </a:xfrm>
          <a:prstGeom prst="rect">
            <a:avLst/>
          </a:prstGeom>
          <a:noFill/>
          <a:ln w="9525">
            <a:noFill/>
            <a:miter lim="800000"/>
            <a:headEnd/>
            <a:tailEnd/>
          </a:ln>
        </p:spPr>
        <p:txBody>
          <a:bodyPr wrap="none" lIns="0" tIns="0" rIns="0" bIns="0">
            <a:spAutoFit/>
          </a:bodyPr>
          <a:lstStyle/>
          <a:p>
            <a:pPr eaLnBrk="0" hangingPunct="0">
              <a:defRPr/>
            </a:pPr>
            <a:r>
              <a:rPr lang="en-US" sz="2000">
                <a:latin typeface="+mn-lt"/>
              </a:rPr>
              <a:t>1</a:t>
            </a:r>
          </a:p>
        </p:txBody>
      </p:sp>
      <p:sp>
        <p:nvSpPr>
          <p:cNvPr id="254982" name="Freeform 6"/>
          <p:cNvSpPr>
            <a:spLocks/>
          </p:cNvSpPr>
          <p:nvPr/>
        </p:nvSpPr>
        <p:spPr bwMode="auto">
          <a:xfrm>
            <a:off x="1282700" y="3190875"/>
            <a:ext cx="3022600" cy="1149350"/>
          </a:xfrm>
          <a:custGeom>
            <a:avLst/>
            <a:gdLst>
              <a:gd name="T0" fmla="*/ 2147483647 w 2916"/>
              <a:gd name="T1" fmla="*/ 2147483647 h 1135"/>
              <a:gd name="T2" fmla="*/ 0 w 2916"/>
              <a:gd name="T3" fmla="*/ 2147483647 h 1135"/>
              <a:gd name="T4" fmla="*/ 0 w 2916"/>
              <a:gd name="T5" fmla="*/ 0 h 1135"/>
              <a:gd name="T6" fmla="*/ 0 w 2916"/>
              <a:gd name="T7" fmla="*/ 2147483647 h 1135"/>
              <a:gd name="T8" fmla="*/ 2147483647 w 2916"/>
              <a:gd name="T9" fmla="*/ 2147483647 h 1135"/>
              <a:gd name="T10" fmla="*/ 0 60000 65536"/>
              <a:gd name="T11" fmla="*/ 0 60000 65536"/>
              <a:gd name="T12" fmla="*/ 0 60000 65536"/>
              <a:gd name="T13" fmla="*/ 0 60000 65536"/>
              <a:gd name="T14" fmla="*/ 0 60000 65536"/>
              <a:gd name="T15" fmla="*/ 0 w 2916"/>
              <a:gd name="T16" fmla="*/ 0 h 1135"/>
              <a:gd name="T17" fmla="*/ 2916 w 2916"/>
              <a:gd name="T18" fmla="*/ 1135 h 1135"/>
            </a:gdLst>
            <a:ahLst/>
            <a:cxnLst>
              <a:cxn ang="T10">
                <a:pos x="T0" y="T1"/>
              </a:cxn>
              <a:cxn ang="T11">
                <a:pos x="T2" y="T3"/>
              </a:cxn>
              <a:cxn ang="T12">
                <a:pos x="T4" y="T5"/>
              </a:cxn>
              <a:cxn ang="T13">
                <a:pos x="T6" y="T7"/>
              </a:cxn>
              <a:cxn ang="T14">
                <a:pos x="T8" y="T9"/>
              </a:cxn>
            </a:cxnLst>
            <a:rect l="T15" t="T16" r="T17" b="T18"/>
            <a:pathLst>
              <a:path w="2916" h="1135">
                <a:moveTo>
                  <a:pt x="2916" y="1135"/>
                </a:moveTo>
                <a:lnTo>
                  <a:pt x="0" y="1135"/>
                </a:lnTo>
                <a:lnTo>
                  <a:pt x="0" y="0"/>
                </a:lnTo>
                <a:lnTo>
                  <a:pt x="0" y="1135"/>
                </a:lnTo>
                <a:lnTo>
                  <a:pt x="2916" y="1135"/>
                </a:lnTo>
                <a:close/>
              </a:path>
            </a:pathLst>
          </a:custGeom>
          <a:noFill/>
          <a:ln w="57150">
            <a:solidFill>
              <a:schemeClr val="tx2"/>
            </a:solidFill>
            <a:round/>
            <a:headEnd/>
            <a:tailEnd/>
          </a:ln>
        </p:spPr>
        <p:txBody>
          <a:bodyPr/>
          <a:lstStyle/>
          <a:p>
            <a:pPr>
              <a:defRPr/>
            </a:pPr>
            <a:endParaRPr lang="en-US">
              <a:latin typeface="+mn-lt"/>
            </a:endParaRPr>
          </a:p>
        </p:txBody>
      </p:sp>
      <p:sp>
        <p:nvSpPr>
          <p:cNvPr id="254983" name="Freeform 7"/>
          <p:cNvSpPr>
            <a:spLocks/>
          </p:cNvSpPr>
          <p:nvPr/>
        </p:nvSpPr>
        <p:spPr bwMode="auto">
          <a:xfrm>
            <a:off x="1301750" y="3211513"/>
            <a:ext cx="2355850" cy="1128712"/>
          </a:xfrm>
          <a:custGeom>
            <a:avLst/>
            <a:gdLst>
              <a:gd name="T0" fmla="*/ 0 w 2668"/>
              <a:gd name="T1" fmla="*/ 2147483647 h 1115"/>
              <a:gd name="T2" fmla="*/ 2147483647 w 2668"/>
              <a:gd name="T3" fmla="*/ 2147483647 h 1115"/>
              <a:gd name="T4" fmla="*/ 2147483647 w 2668"/>
              <a:gd name="T5" fmla="*/ 2147483647 h 1115"/>
              <a:gd name="T6" fmla="*/ 2147483647 w 2668"/>
              <a:gd name="T7" fmla="*/ 2147483647 h 1115"/>
              <a:gd name="T8" fmla="*/ 2147483647 w 2668"/>
              <a:gd name="T9" fmla="*/ 2147483647 h 1115"/>
              <a:gd name="T10" fmla="*/ 2147483647 w 2668"/>
              <a:gd name="T11" fmla="*/ 2147483647 h 1115"/>
              <a:gd name="T12" fmla="*/ 2147483647 w 2668"/>
              <a:gd name="T13" fmla="*/ 2147483647 h 1115"/>
              <a:gd name="T14" fmla="*/ 2147483647 w 2668"/>
              <a:gd name="T15" fmla="*/ 2147483647 h 1115"/>
              <a:gd name="T16" fmla="*/ 2147483647 w 2668"/>
              <a:gd name="T17" fmla="*/ 2147483647 h 1115"/>
              <a:gd name="T18" fmla="*/ 2147483647 w 2668"/>
              <a:gd name="T19" fmla="*/ 2147483647 h 1115"/>
              <a:gd name="T20" fmla="*/ 2147483647 w 2668"/>
              <a:gd name="T21" fmla="*/ 2147483647 h 1115"/>
              <a:gd name="T22" fmla="*/ 2147483647 w 2668"/>
              <a:gd name="T23" fmla="*/ 2147483647 h 1115"/>
              <a:gd name="T24" fmla="*/ 2147483647 w 2668"/>
              <a:gd name="T25" fmla="*/ 2147483647 h 1115"/>
              <a:gd name="T26" fmla="*/ 2147483647 w 2668"/>
              <a:gd name="T27" fmla="*/ 2147483647 h 1115"/>
              <a:gd name="T28" fmla="*/ 2147483647 w 2668"/>
              <a:gd name="T29" fmla="*/ 2147483647 h 1115"/>
              <a:gd name="T30" fmla="*/ 2147483647 w 2668"/>
              <a:gd name="T31" fmla="*/ 2147483647 h 1115"/>
              <a:gd name="T32" fmla="*/ 2147483647 w 2668"/>
              <a:gd name="T33" fmla="*/ 2147483647 h 1115"/>
              <a:gd name="T34" fmla="*/ 2147483647 w 2668"/>
              <a:gd name="T35" fmla="*/ 2147483647 h 1115"/>
              <a:gd name="T36" fmla="*/ 2147483647 w 2668"/>
              <a:gd name="T37" fmla="*/ 2147483647 h 1115"/>
              <a:gd name="T38" fmla="*/ 2147483647 w 2668"/>
              <a:gd name="T39" fmla="*/ 2147483647 h 1115"/>
              <a:gd name="T40" fmla="*/ 2147483647 w 2668"/>
              <a:gd name="T41" fmla="*/ 2147483647 h 1115"/>
              <a:gd name="T42" fmla="*/ 2147483647 w 2668"/>
              <a:gd name="T43" fmla="*/ 2147483647 h 1115"/>
              <a:gd name="T44" fmla="*/ 2147483647 w 2668"/>
              <a:gd name="T45" fmla="*/ 2147483647 h 1115"/>
              <a:gd name="T46" fmla="*/ 2147483647 w 2668"/>
              <a:gd name="T47" fmla="*/ 2147483647 h 1115"/>
              <a:gd name="T48" fmla="*/ 2147483647 w 2668"/>
              <a:gd name="T49" fmla="*/ 2147483647 h 1115"/>
              <a:gd name="T50" fmla="*/ 2147483647 w 2668"/>
              <a:gd name="T51" fmla="*/ 2147483647 h 1115"/>
              <a:gd name="T52" fmla="*/ 2147483647 w 2668"/>
              <a:gd name="T53" fmla="*/ 2147483647 h 1115"/>
              <a:gd name="T54" fmla="*/ 2147483647 w 2668"/>
              <a:gd name="T55" fmla="*/ 2147483647 h 1115"/>
              <a:gd name="T56" fmla="*/ 2147483647 w 2668"/>
              <a:gd name="T57" fmla="*/ 2147483647 h 1115"/>
              <a:gd name="T58" fmla="*/ 2147483647 w 2668"/>
              <a:gd name="T59" fmla="*/ 2147483647 h 1115"/>
              <a:gd name="T60" fmla="*/ 2147483647 w 2668"/>
              <a:gd name="T61" fmla="*/ 2147483647 h 1115"/>
              <a:gd name="T62" fmla="*/ 2147483647 w 2668"/>
              <a:gd name="T63" fmla="*/ 2147483647 h 1115"/>
              <a:gd name="T64" fmla="*/ 2147483647 w 2668"/>
              <a:gd name="T65" fmla="*/ 2147483647 h 1115"/>
              <a:gd name="T66" fmla="*/ 2147483647 w 2668"/>
              <a:gd name="T67" fmla="*/ 2147483647 h 1115"/>
              <a:gd name="T68" fmla="*/ 2147483647 w 2668"/>
              <a:gd name="T69" fmla="*/ 2147483647 h 1115"/>
              <a:gd name="T70" fmla="*/ 2147483647 w 2668"/>
              <a:gd name="T71" fmla="*/ 2147483647 h 1115"/>
              <a:gd name="T72" fmla="*/ 2147483647 w 2668"/>
              <a:gd name="T73" fmla="*/ 2147483647 h 1115"/>
              <a:gd name="T74" fmla="*/ 2147483647 w 2668"/>
              <a:gd name="T75" fmla="*/ 2147483647 h 1115"/>
              <a:gd name="T76" fmla="*/ 2147483647 w 2668"/>
              <a:gd name="T77" fmla="*/ 2147483647 h 1115"/>
              <a:gd name="T78" fmla="*/ 2147483647 w 2668"/>
              <a:gd name="T79" fmla="*/ 2147483647 h 1115"/>
              <a:gd name="T80" fmla="*/ 2147483647 w 2668"/>
              <a:gd name="T81" fmla="*/ 2147483647 h 1115"/>
              <a:gd name="T82" fmla="*/ 2147483647 w 2668"/>
              <a:gd name="T83" fmla="*/ 2147483647 h 1115"/>
              <a:gd name="T84" fmla="*/ 2147483647 w 2668"/>
              <a:gd name="T85" fmla="*/ 2147483647 h 1115"/>
              <a:gd name="T86" fmla="*/ 2147483647 w 2668"/>
              <a:gd name="T87" fmla="*/ 2147483647 h 1115"/>
              <a:gd name="T88" fmla="*/ 2147483647 w 2668"/>
              <a:gd name="T89" fmla="*/ 2147483647 h 1115"/>
              <a:gd name="T90" fmla="*/ 2147483647 w 2668"/>
              <a:gd name="T91" fmla="*/ 2147483647 h 1115"/>
              <a:gd name="T92" fmla="*/ 2147483647 w 2668"/>
              <a:gd name="T93" fmla="*/ 2147483647 h 1115"/>
              <a:gd name="T94" fmla="*/ 2147483647 w 2668"/>
              <a:gd name="T95" fmla="*/ 2147483647 h 1115"/>
              <a:gd name="T96" fmla="*/ 2147483647 w 2668"/>
              <a:gd name="T97" fmla="*/ 2147483647 h 1115"/>
              <a:gd name="T98" fmla="*/ 2147483647 w 2668"/>
              <a:gd name="T99" fmla="*/ 0 h 1115"/>
              <a:gd name="T100" fmla="*/ 2147483647 w 2668"/>
              <a:gd name="T101" fmla="*/ 2147483647 h 1115"/>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2668"/>
              <a:gd name="T154" fmla="*/ 0 h 1115"/>
              <a:gd name="T155" fmla="*/ 2668 w 2668"/>
              <a:gd name="T156" fmla="*/ 1115 h 1115"/>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2668" h="1115">
                <a:moveTo>
                  <a:pt x="0" y="1115"/>
                </a:moveTo>
                <a:lnTo>
                  <a:pt x="231" y="1093"/>
                </a:lnTo>
                <a:lnTo>
                  <a:pt x="345" y="1071"/>
                </a:lnTo>
                <a:lnTo>
                  <a:pt x="406" y="1048"/>
                </a:lnTo>
                <a:lnTo>
                  <a:pt x="453" y="1025"/>
                </a:lnTo>
                <a:lnTo>
                  <a:pt x="496" y="1004"/>
                </a:lnTo>
                <a:lnTo>
                  <a:pt x="536" y="980"/>
                </a:lnTo>
                <a:lnTo>
                  <a:pt x="571" y="958"/>
                </a:lnTo>
                <a:lnTo>
                  <a:pt x="604" y="934"/>
                </a:lnTo>
                <a:lnTo>
                  <a:pt x="639" y="912"/>
                </a:lnTo>
                <a:lnTo>
                  <a:pt x="670" y="889"/>
                </a:lnTo>
                <a:lnTo>
                  <a:pt x="704" y="866"/>
                </a:lnTo>
                <a:lnTo>
                  <a:pt x="731" y="843"/>
                </a:lnTo>
                <a:lnTo>
                  <a:pt x="756" y="819"/>
                </a:lnTo>
                <a:lnTo>
                  <a:pt x="781" y="798"/>
                </a:lnTo>
                <a:lnTo>
                  <a:pt x="805" y="775"/>
                </a:lnTo>
                <a:lnTo>
                  <a:pt x="828" y="752"/>
                </a:lnTo>
                <a:lnTo>
                  <a:pt x="850" y="730"/>
                </a:lnTo>
                <a:lnTo>
                  <a:pt x="872" y="707"/>
                </a:lnTo>
                <a:lnTo>
                  <a:pt x="893" y="684"/>
                </a:lnTo>
                <a:lnTo>
                  <a:pt x="909" y="662"/>
                </a:lnTo>
                <a:lnTo>
                  <a:pt x="931" y="639"/>
                </a:lnTo>
                <a:lnTo>
                  <a:pt x="948" y="615"/>
                </a:lnTo>
                <a:lnTo>
                  <a:pt x="965" y="593"/>
                </a:lnTo>
                <a:lnTo>
                  <a:pt x="986" y="569"/>
                </a:lnTo>
                <a:lnTo>
                  <a:pt x="1002" y="547"/>
                </a:lnTo>
                <a:lnTo>
                  <a:pt x="1020" y="525"/>
                </a:lnTo>
                <a:lnTo>
                  <a:pt x="1039" y="503"/>
                </a:lnTo>
                <a:lnTo>
                  <a:pt x="1058" y="479"/>
                </a:lnTo>
                <a:lnTo>
                  <a:pt x="1077" y="457"/>
                </a:lnTo>
                <a:lnTo>
                  <a:pt x="1094" y="433"/>
                </a:lnTo>
                <a:lnTo>
                  <a:pt x="1115" y="411"/>
                </a:lnTo>
                <a:lnTo>
                  <a:pt x="1136" y="389"/>
                </a:lnTo>
                <a:lnTo>
                  <a:pt x="1155" y="366"/>
                </a:lnTo>
                <a:lnTo>
                  <a:pt x="1177" y="343"/>
                </a:lnTo>
                <a:lnTo>
                  <a:pt x="1200" y="321"/>
                </a:lnTo>
                <a:lnTo>
                  <a:pt x="1222" y="297"/>
                </a:lnTo>
                <a:lnTo>
                  <a:pt x="1245" y="274"/>
                </a:lnTo>
                <a:lnTo>
                  <a:pt x="1272" y="251"/>
                </a:lnTo>
                <a:lnTo>
                  <a:pt x="1298" y="228"/>
                </a:lnTo>
                <a:lnTo>
                  <a:pt x="1327" y="206"/>
                </a:lnTo>
                <a:lnTo>
                  <a:pt x="1355" y="183"/>
                </a:lnTo>
                <a:lnTo>
                  <a:pt x="1389" y="161"/>
                </a:lnTo>
                <a:lnTo>
                  <a:pt x="1417" y="138"/>
                </a:lnTo>
                <a:lnTo>
                  <a:pt x="1451" y="116"/>
                </a:lnTo>
                <a:lnTo>
                  <a:pt x="1488" y="92"/>
                </a:lnTo>
                <a:lnTo>
                  <a:pt x="1522" y="68"/>
                </a:lnTo>
                <a:lnTo>
                  <a:pt x="1563" y="47"/>
                </a:lnTo>
                <a:lnTo>
                  <a:pt x="1609" y="25"/>
                </a:lnTo>
                <a:lnTo>
                  <a:pt x="1667" y="0"/>
                </a:lnTo>
                <a:lnTo>
                  <a:pt x="2668" y="1"/>
                </a:lnTo>
              </a:path>
            </a:pathLst>
          </a:custGeom>
          <a:noFill/>
          <a:ln w="38100">
            <a:solidFill>
              <a:schemeClr val="tx2"/>
            </a:solidFill>
            <a:round/>
            <a:headEnd/>
            <a:tailEnd/>
          </a:ln>
        </p:spPr>
        <p:txBody>
          <a:bodyPr/>
          <a:lstStyle/>
          <a:p>
            <a:pPr>
              <a:defRPr/>
            </a:pPr>
            <a:endParaRPr lang="en-US">
              <a:latin typeface="+mn-lt"/>
            </a:endParaRPr>
          </a:p>
        </p:txBody>
      </p:sp>
      <p:sp>
        <p:nvSpPr>
          <p:cNvPr id="254984" name="Freeform 8"/>
          <p:cNvSpPr>
            <a:spLocks/>
          </p:cNvSpPr>
          <p:nvPr/>
        </p:nvSpPr>
        <p:spPr bwMode="auto">
          <a:xfrm>
            <a:off x="3162300" y="3211513"/>
            <a:ext cx="1257300" cy="1128712"/>
          </a:xfrm>
          <a:custGeom>
            <a:avLst/>
            <a:gdLst>
              <a:gd name="T0" fmla="*/ 0 w 1433"/>
              <a:gd name="T1" fmla="*/ 2147483647 h 1115"/>
              <a:gd name="T2" fmla="*/ 2147483647 w 1433"/>
              <a:gd name="T3" fmla="*/ 2147483647 h 1115"/>
              <a:gd name="T4" fmla="*/ 2147483647 w 1433"/>
              <a:gd name="T5" fmla="*/ 2147483647 h 1115"/>
              <a:gd name="T6" fmla="*/ 2147483647 w 1433"/>
              <a:gd name="T7" fmla="*/ 2147483647 h 1115"/>
              <a:gd name="T8" fmla="*/ 2147483647 w 1433"/>
              <a:gd name="T9" fmla="*/ 2147483647 h 1115"/>
              <a:gd name="T10" fmla="*/ 2147483647 w 1433"/>
              <a:gd name="T11" fmla="*/ 2147483647 h 1115"/>
              <a:gd name="T12" fmla="*/ 2147483647 w 1433"/>
              <a:gd name="T13" fmla="*/ 2147483647 h 1115"/>
              <a:gd name="T14" fmla="*/ 2147483647 w 1433"/>
              <a:gd name="T15" fmla="*/ 2147483647 h 1115"/>
              <a:gd name="T16" fmla="*/ 2147483647 w 1433"/>
              <a:gd name="T17" fmla="*/ 2147483647 h 1115"/>
              <a:gd name="T18" fmla="*/ 2147483647 w 1433"/>
              <a:gd name="T19" fmla="*/ 2147483647 h 1115"/>
              <a:gd name="T20" fmla="*/ 2147483647 w 1433"/>
              <a:gd name="T21" fmla="*/ 2147483647 h 1115"/>
              <a:gd name="T22" fmla="*/ 2147483647 w 1433"/>
              <a:gd name="T23" fmla="*/ 2147483647 h 1115"/>
              <a:gd name="T24" fmla="*/ 2147483647 w 1433"/>
              <a:gd name="T25" fmla="*/ 2147483647 h 1115"/>
              <a:gd name="T26" fmla="*/ 2147483647 w 1433"/>
              <a:gd name="T27" fmla="*/ 2147483647 h 1115"/>
              <a:gd name="T28" fmla="*/ 2147483647 w 1433"/>
              <a:gd name="T29" fmla="*/ 2147483647 h 1115"/>
              <a:gd name="T30" fmla="*/ 2147483647 w 1433"/>
              <a:gd name="T31" fmla="*/ 2147483647 h 1115"/>
              <a:gd name="T32" fmla="*/ 2147483647 w 1433"/>
              <a:gd name="T33" fmla="*/ 2147483647 h 1115"/>
              <a:gd name="T34" fmla="*/ 2147483647 w 1433"/>
              <a:gd name="T35" fmla="*/ 2147483647 h 1115"/>
              <a:gd name="T36" fmla="*/ 2147483647 w 1433"/>
              <a:gd name="T37" fmla="*/ 2147483647 h 1115"/>
              <a:gd name="T38" fmla="*/ 2147483647 w 1433"/>
              <a:gd name="T39" fmla="*/ 2147483647 h 1115"/>
              <a:gd name="T40" fmla="*/ 2147483647 w 1433"/>
              <a:gd name="T41" fmla="*/ 2147483647 h 1115"/>
              <a:gd name="T42" fmla="*/ 2147483647 w 1433"/>
              <a:gd name="T43" fmla="*/ 2147483647 h 1115"/>
              <a:gd name="T44" fmla="*/ 2147483647 w 1433"/>
              <a:gd name="T45" fmla="*/ 2147483647 h 1115"/>
              <a:gd name="T46" fmla="*/ 2147483647 w 1433"/>
              <a:gd name="T47" fmla="*/ 2147483647 h 1115"/>
              <a:gd name="T48" fmla="*/ 2147483647 w 1433"/>
              <a:gd name="T49" fmla="*/ 2147483647 h 1115"/>
              <a:gd name="T50" fmla="*/ 2147483647 w 1433"/>
              <a:gd name="T51" fmla="*/ 2147483647 h 1115"/>
              <a:gd name="T52" fmla="*/ 2147483647 w 1433"/>
              <a:gd name="T53" fmla="*/ 2147483647 h 1115"/>
              <a:gd name="T54" fmla="*/ 2147483647 w 1433"/>
              <a:gd name="T55" fmla="*/ 2147483647 h 1115"/>
              <a:gd name="T56" fmla="*/ 2147483647 w 1433"/>
              <a:gd name="T57" fmla="*/ 2147483647 h 1115"/>
              <a:gd name="T58" fmla="*/ 2147483647 w 1433"/>
              <a:gd name="T59" fmla="*/ 2147483647 h 1115"/>
              <a:gd name="T60" fmla="*/ 2147483647 w 1433"/>
              <a:gd name="T61" fmla="*/ 2147483647 h 1115"/>
              <a:gd name="T62" fmla="*/ 2147483647 w 1433"/>
              <a:gd name="T63" fmla="*/ 2147483647 h 1115"/>
              <a:gd name="T64" fmla="*/ 2147483647 w 1433"/>
              <a:gd name="T65" fmla="*/ 2147483647 h 1115"/>
              <a:gd name="T66" fmla="*/ 2147483647 w 1433"/>
              <a:gd name="T67" fmla="*/ 2147483647 h 1115"/>
              <a:gd name="T68" fmla="*/ 2147483647 w 1433"/>
              <a:gd name="T69" fmla="*/ 2147483647 h 1115"/>
              <a:gd name="T70" fmla="*/ 2147483647 w 1433"/>
              <a:gd name="T71" fmla="*/ 2147483647 h 1115"/>
              <a:gd name="T72" fmla="*/ 2147483647 w 1433"/>
              <a:gd name="T73" fmla="*/ 2147483647 h 1115"/>
              <a:gd name="T74" fmla="*/ 2147483647 w 1433"/>
              <a:gd name="T75" fmla="*/ 2147483647 h 1115"/>
              <a:gd name="T76" fmla="*/ 2147483647 w 1433"/>
              <a:gd name="T77" fmla="*/ 2147483647 h 1115"/>
              <a:gd name="T78" fmla="*/ 2147483647 w 1433"/>
              <a:gd name="T79" fmla="*/ 2147483647 h 1115"/>
              <a:gd name="T80" fmla="*/ 2147483647 w 1433"/>
              <a:gd name="T81" fmla="*/ 2147483647 h 1115"/>
              <a:gd name="T82" fmla="*/ 2147483647 w 1433"/>
              <a:gd name="T83" fmla="*/ 2147483647 h 1115"/>
              <a:gd name="T84" fmla="*/ 2147483647 w 1433"/>
              <a:gd name="T85" fmla="*/ 2147483647 h 1115"/>
              <a:gd name="T86" fmla="*/ 2147483647 w 1433"/>
              <a:gd name="T87" fmla="*/ 2147483647 h 1115"/>
              <a:gd name="T88" fmla="*/ 2147483647 w 1433"/>
              <a:gd name="T89" fmla="*/ 2147483647 h 1115"/>
              <a:gd name="T90" fmla="*/ 2147483647 w 1433"/>
              <a:gd name="T91" fmla="*/ 2147483647 h 1115"/>
              <a:gd name="T92" fmla="*/ 2147483647 w 1433"/>
              <a:gd name="T93" fmla="*/ 2147483647 h 1115"/>
              <a:gd name="T94" fmla="*/ 2147483647 w 1433"/>
              <a:gd name="T95" fmla="*/ 2147483647 h 1115"/>
              <a:gd name="T96" fmla="*/ 2147483647 w 1433"/>
              <a:gd name="T97" fmla="*/ 2147483647 h 1115"/>
              <a:gd name="T98" fmla="*/ 2147483647 w 1433"/>
              <a:gd name="T99" fmla="*/ 0 h 111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433"/>
              <a:gd name="T151" fmla="*/ 0 h 1115"/>
              <a:gd name="T152" fmla="*/ 1433 w 1433"/>
              <a:gd name="T153" fmla="*/ 1115 h 1115"/>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433" h="1115">
                <a:moveTo>
                  <a:pt x="0" y="1115"/>
                </a:moveTo>
                <a:lnTo>
                  <a:pt x="43" y="1093"/>
                </a:lnTo>
                <a:lnTo>
                  <a:pt x="75" y="1071"/>
                </a:lnTo>
                <a:lnTo>
                  <a:pt x="108" y="1048"/>
                </a:lnTo>
                <a:lnTo>
                  <a:pt x="137" y="1025"/>
                </a:lnTo>
                <a:lnTo>
                  <a:pt x="163" y="1004"/>
                </a:lnTo>
                <a:lnTo>
                  <a:pt x="188" y="980"/>
                </a:lnTo>
                <a:lnTo>
                  <a:pt x="212" y="958"/>
                </a:lnTo>
                <a:lnTo>
                  <a:pt x="233" y="934"/>
                </a:lnTo>
                <a:lnTo>
                  <a:pt x="255" y="912"/>
                </a:lnTo>
                <a:lnTo>
                  <a:pt x="273" y="889"/>
                </a:lnTo>
                <a:lnTo>
                  <a:pt x="293" y="866"/>
                </a:lnTo>
                <a:lnTo>
                  <a:pt x="312" y="843"/>
                </a:lnTo>
                <a:lnTo>
                  <a:pt x="331" y="819"/>
                </a:lnTo>
                <a:lnTo>
                  <a:pt x="348" y="798"/>
                </a:lnTo>
                <a:lnTo>
                  <a:pt x="366" y="775"/>
                </a:lnTo>
                <a:lnTo>
                  <a:pt x="386" y="752"/>
                </a:lnTo>
                <a:lnTo>
                  <a:pt x="403" y="730"/>
                </a:lnTo>
                <a:lnTo>
                  <a:pt x="419" y="707"/>
                </a:lnTo>
                <a:lnTo>
                  <a:pt x="436" y="684"/>
                </a:lnTo>
                <a:lnTo>
                  <a:pt x="455" y="662"/>
                </a:lnTo>
                <a:lnTo>
                  <a:pt x="470" y="639"/>
                </a:lnTo>
                <a:lnTo>
                  <a:pt x="487" y="615"/>
                </a:lnTo>
                <a:lnTo>
                  <a:pt x="505" y="593"/>
                </a:lnTo>
                <a:lnTo>
                  <a:pt x="524" y="569"/>
                </a:lnTo>
                <a:lnTo>
                  <a:pt x="539" y="547"/>
                </a:lnTo>
                <a:lnTo>
                  <a:pt x="558" y="525"/>
                </a:lnTo>
                <a:lnTo>
                  <a:pt x="574" y="503"/>
                </a:lnTo>
                <a:lnTo>
                  <a:pt x="591" y="479"/>
                </a:lnTo>
                <a:lnTo>
                  <a:pt x="609" y="457"/>
                </a:lnTo>
                <a:lnTo>
                  <a:pt x="626" y="433"/>
                </a:lnTo>
                <a:lnTo>
                  <a:pt x="645" y="411"/>
                </a:lnTo>
                <a:lnTo>
                  <a:pt x="661" y="389"/>
                </a:lnTo>
                <a:lnTo>
                  <a:pt x="677" y="366"/>
                </a:lnTo>
                <a:lnTo>
                  <a:pt x="698" y="343"/>
                </a:lnTo>
                <a:lnTo>
                  <a:pt x="713" y="321"/>
                </a:lnTo>
                <a:lnTo>
                  <a:pt x="733" y="297"/>
                </a:lnTo>
                <a:lnTo>
                  <a:pt x="753" y="274"/>
                </a:lnTo>
                <a:lnTo>
                  <a:pt x="771" y="251"/>
                </a:lnTo>
                <a:lnTo>
                  <a:pt x="791" y="228"/>
                </a:lnTo>
                <a:lnTo>
                  <a:pt x="811" y="206"/>
                </a:lnTo>
                <a:lnTo>
                  <a:pt x="834" y="183"/>
                </a:lnTo>
                <a:lnTo>
                  <a:pt x="859" y="161"/>
                </a:lnTo>
                <a:lnTo>
                  <a:pt x="888" y="138"/>
                </a:lnTo>
                <a:lnTo>
                  <a:pt x="918" y="116"/>
                </a:lnTo>
                <a:lnTo>
                  <a:pt x="955" y="92"/>
                </a:lnTo>
                <a:lnTo>
                  <a:pt x="996" y="68"/>
                </a:lnTo>
                <a:lnTo>
                  <a:pt x="1050" y="47"/>
                </a:lnTo>
                <a:lnTo>
                  <a:pt x="1122" y="25"/>
                </a:lnTo>
                <a:lnTo>
                  <a:pt x="1433" y="0"/>
                </a:lnTo>
              </a:path>
            </a:pathLst>
          </a:custGeom>
          <a:noFill/>
          <a:ln w="38100">
            <a:solidFill>
              <a:schemeClr val="tx2"/>
            </a:solidFill>
            <a:round/>
            <a:headEnd/>
            <a:tailEnd/>
          </a:ln>
        </p:spPr>
        <p:txBody>
          <a:bodyPr/>
          <a:lstStyle/>
          <a:p>
            <a:pPr>
              <a:defRPr/>
            </a:pPr>
            <a:endParaRPr lang="en-US">
              <a:latin typeface="+mn-lt"/>
            </a:endParaRPr>
          </a:p>
        </p:txBody>
      </p:sp>
      <p:sp>
        <p:nvSpPr>
          <p:cNvPr id="254985" name="Rectangle 9"/>
          <p:cNvSpPr>
            <a:spLocks noChangeArrowheads="1"/>
          </p:cNvSpPr>
          <p:nvPr/>
        </p:nvSpPr>
        <p:spPr bwMode="auto">
          <a:xfrm>
            <a:off x="2073275" y="4392613"/>
            <a:ext cx="128588" cy="307975"/>
          </a:xfrm>
          <a:prstGeom prst="rect">
            <a:avLst/>
          </a:prstGeom>
          <a:noFill/>
          <a:ln w="9525">
            <a:noFill/>
            <a:miter lim="800000"/>
            <a:headEnd/>
            <a:tailEnd/>
          </a:ln>
        </p:spPr>
        <p:txBody>
          <a:bodyPr wrap="none" lIns="0" tIns="0" rIns="0" bIns="0">
            <a:spAutoFit/>
          </a:bodyPr>
          <a:lstStyle/>
          <a:p>
            <a:pPr eaLnBrk="0" hangingPunct="0">
              <a:defRPr/>
            </a:pPr>
            <a:r>
              <a:rPr lang="en-US" sz="2000">
                <a:latin typeface="+mn-lt"/>
              </a:rPr>
              <a:t>1</a:t>
            </a:r>
          </a:p>
        </p:txBody>
      </p:sp>
      <p:sp>
        <p:nvSpPr>
          <p:cNvPr id="254986" name="Rectangle 10"/>
          <p:cNvSpPr>
            <a:spLocks noChangeArrowheads="1"/>
          </p:cNvSpPr>
          <p:nvPr/>
        </p:nvSpPr>
        <p:spPr bwMode="auto">
          <a:xfrm>
            <a:off x="2982913" y="4392613"/>
            <a:ext cx="128587" cy="307975"/>
          </a:xfrm>
          <a:prstGeom prst="rect">
            <a:avLst/>
          </a:prstGeom>
          <a:noFill/>
          <a:ln w="9525">
            <a:noFill/>
            <a:miter lim="800000"/>
            <a:headEnd/>
            <a:tailEnd/>
          </a:ln>
        </p:spPr>
        <p:txBody>
          <a:bodyPr wrap="none" lIns="0" tIns="0" rIns="0" bIns="0">
            <a:spAutoFit/>
          </a:bodyPr>
          <a:lstStyle/>
          <a:p>
            <a:pPr eaLnBrk="0" hangingPunct="0">
              <a:defRPr/>
            </a:pPr>
            <a:r>
              <a:rPr lang="en-US" sz="2000">
                <a:latin typeface="+mn-lt"/>
              </a:rPr>
              <a:t>2</a:t>
            </a:r>
          </a:p>
        </p:txBody>
      </p:sp>
      <p:sp>
        <p:nvSpPr>
          <p:cNvPr id="254987" name="Rectangle 11"/>
          <p:cNvSpPr>
            <a:spLocks noChangeArrowheads="1"/>
          </p:cNvSpPr>
          <p:nvPr/>
        </p:nvSpPr>
        <p:spPr bwMode="auto">
          <a:xfrm>
            <a:off x="3878263" y="4392613"/>
            <a:ext cx="128587" cy="307975"/>
          </a:xfrm>
          <a:prstGeom prst="rect">
            <a:avLst/>
          </a:prstGeom>
          <a:noFill/>
          <a:ln w="9525">
            <a:noFill/>
            <a:miter lim="800000"/>
            <a:headEnd/>
            <a:tailEnd/>
          </a:ln>
        </p:spPr>
        <p:txBody>
          <a:bodyPr wrap="none" lIns="0" tIns="0" rIns="0" bIns="0">
            <a:spAutoFit/>
          </a:bodyPr>
          <a:lstStyle/>
          <a:p>
            <a:pPr eaLnBrk="0" hangingPunct="0">
              <a:defRPr/>
            </a:pPr>
            <a:r>
              <a:rPr lang="en-US" sz="2000">
                <a:latin typeface="+mn-lt"/>
              </a:rPr>
              <a:t>3</a:t>
            </a:r>
          </a:p>
        </p:txBody>
      </p:sp>
      <p:sp>
        <p:nvSpPr>
          <p:cNvPr id="254988" name="Rectangle 12"/>
          <p:cNvSpPr>
            <a:spLocks noChangeArrowheads="1"/>
          </p:cNvSpPr>
          <p:nvPr/>
        </p:nvSpPr>
        <p:spPr bwMode="auto">
          <a:xfrm>
            <a:off x="1187450" y="4392613"/>
            <a:ext cx="128588" cy="307975"/>
          </a:xfrm>
          <a:prstGeom prst="rect">
            <a:avLst/>
          </a:prstGeom>
          <a:noFill/>
          <a:ln w="9525">
            <a:noFill/>
            <a:miter lim="800000"/>
            <a:headEnd/>
            <a:tailEnd/>
          </a:ln>
        </p:spPr>
        <p:txBody>
          <a:bodyPr wrap="none" lIns="0" tIns="0" rIns="0" bIns="0">
            <a:spAutoFit/>
          </a:bodyPr>
          <a:lstStyle/>
          <a:p>
            <a:pPr eaLnBrk="0" hangingPunct="0">
              <a:defRPr/>
            </a:pPr>
            <a:r>
              <a:rPr lang="en-US" sz="2000">
                <a:latin typeface="+mn-lt"/>
              </a:rPr>
              <a:t>0</a:t>
            </a:r>
          </a:p>
        </p:txBody>
      </p:sp>
      <p:sp>
        <p:nvSpPr>
          <p:cNvPr id="254989" name="Text Box 13"/>
          <p:cNvSpPr txBox="1">
            <a:spLocks noChangeArrowheads="1"/>
          </p:cNvSpPr>
          <p:nvPr/>
        </p:nvSpPr>
        <p:spPr bwMode="auto">
          <a:xfrm>
            <a:off x="2592388" y="4429125"/>
            <a:ext cx="369887" cy="457200"/>
          </a:xfrm>
          <a:prstGeom prst="rect">
            <a:avLst/>
          </a:prstGeom>
          <a:noFill/>
          <a:ln w="9525">
            <a:noFill/>
            <a:miter lim="800000"/>
            <a:headEnd/>
            <a:tailEnd/>
          </a:ln>
        </p:spPr>
        <p:txBody>
          <a:bodyPr wrap="none">
            <a:spAutoFit/>
          </a:bodyPr>
          <a:lstStyle/>
          <a:p>
            <a:pPr eaLnBrk="0" hangingPunct="0">
              <a:defRPr/>
            </a:pPr>
            <a:r>
              <a:rPr lang="en-US" sz="2400" i="1">
                <a:latin typeface="+mn-lt"/>
              </a:rPr>
              <a:t>X</a:t>
            </a:r>
          </a:p>
        </p:txBody>
      </p:sp>
      <p:sp>
        <p:nvSpPr>
          <p:cNvPr id="254990" name="Text Box 14"/>
          <p:cNvSpPr txBox="1">
            <a:spLocks noChangeArrowheads="1"/>
          </p:cNvSpPr>
          <p:nvPr/>
        </p:nvSpPr>
        <p:spPr bwMode="auto">
          <a:xfrm rot="-5400000">
            <a:off x="119063" y="3482975"/>
            <a:ext cx="1308100" cy="641350"/>
          </a:xfrm>
          <a:prstGeom prst="rect">
            <a:avLst/>
          </a:prstGeom>
          <a:noFill/>
          <a:ln w="9525">
            <a:noFill/>
            <a:miter lim="800000"/>
            <a:headEnd/>
            <a:tailEnd/>
          </a:ln>
        </p:spPr>
        <p:txBody>
          <a:bodyPr wrap="none">
            <a:spAutoFit/>
          </a:bodyPr>
          <a:lstStyle/>
          <a:p>
            <a:pPr algn="ctr" eaLnBrk="0" hangingPunct="0">
              <a:defRPr/>
            </a:pPr>
            <a:r>
              <a:rPr lang="en-US">
                <a:latin typeface="+mn-lt"/>
              </a:rPr>
              <a:t>Cumulative </a:t>
            </a:r>
          </a:p>
          <a:p>
            <a:pPr algn="ctr" eaLnBrk="0" hangingPunct="0">
              <a:defRPr/>
            </a:pPr>
            <a:r>
              <a:rPr lang="en-US">
                <a:latin typeface="+mn-lt"/>
              </a:rPr>
              <a:t>probability</a:t>
            </a:r>
          </a:p>
        </p:txBody>
      </p:sp>
      <p:sp>
        <p:nvSpPr>
          <p:cNvPr id="254991" name="Line 15"/>
          <p:cNvSpPr>
            <a:spLocks noChangeShapeType="1"/>
          </p:cNvSpPr>
          <p:nvPr/>
        </p:nvSpPr>
        <p:spPr bwMode="auto">
          <a:xfrm>
            <a:off x="3663950" y="3213100"/>
            <a:ext cx="744538" cy="0"/>
          </a:xfrm>
          <a:prstGeom prst="line">
            <a:avLst/>
          </a:prstGeom>
          <a:noFill/>
          <a:ln w="38100">
            <a:solidFill>
              <a:schemeClr val="tx2"/>
            </a:solidFill>
            <a:round/>
            <a:headEnd/>
            <a:tailEnd/>
          </a:ln>
        </p:spPr>
        <p:txBody>
          <a:bodyPr/>
          <a:lstStyle/>
          <a:p>
            <a:pPr>
              <a:defRPr/>
            </a:pPr>
            <a:endParaRPr lang="en-US">
              <a:latin typeface="+mn-lt"/>
            </a:endParaRPr>
          </a:p>
        </p:txBody>
      </p:sp>
      <p:sp>
        <p:nvSpPr>
          <p:cNvPr id="254992" name="Freeform 16"/>
          <p:cNvSpPr>
            <a:spLocks/>
          </p:cNvSpPr>
          <p:nvPr/>
        </p:nvSpPr>
        <p:spPr bwMode="auto">
          <a:xfrm>
            <a:off x="5710238" y="3221038"/>
            <a:ext cx="2743200" cy="1114425"/>
          </a:xfrm>
          <a:custGeom>
            <a:avLst/>
            <a:gdLst>
              <a:gd name="T0" fmla="*/ 0 w 2296"/>
              <a:gd name="T1" fmla="*/ 2147483647 h 1752"/>
              <a:gd name="T2" fmla="*/ 2147483647 w 2296"/>
              <a:gd name="T3" fmla="*/ 2147483647 h 1752"/>
              <a:gd name="T4" fmla="*/ 2147483647 w 2296"/>
              <a:gd name="T5" fmla="*/ 2147483647 h 1752"/>
              <a:gd name="T6" fmla="*/ 2147483647 w 2296"/>
              <a:gd name="T7" fmla="*/ 2147483647 h 1752"/>
              <a:gd name="T8" fmla="*/ 2147483647 w 2296"/>
              <a:gd name="T9" fmla="*/ 2147483647 h 1752"/>
              <a:gd name="T10" fmla="*/ 2147483647 w 2296"/>
              <a:gd name="T11" fmla="*/ 2147483647 h 1752"/>
              <a:gd name="T12" fmla="*/ 2147483647 w 2296"/>
              <a:gd name="T13" fmla="*/ 2147483647 h 1752"/>
              <a:gd name="T14" fmla="*/ 2147483647 w 2296"/>
              <a:gd name="T15" fmla="*/ 2147483647 h 1752"/>
              <a:gd name="T16" fmla="*/ 2147483647 w 2296"/>
              <a:gd name="T17" fmla="*/ 2147483647 h 1752"/>
              <a:gd name="T18" fmla="*/ 2147483647 w 2296"/>
              <a:gd name="T19" fmla="*/ 2147483647 h 1752"/>
              <a:gd name="T20" fmla="*/ 2147483647 w 2296"/>
              <a:gd name="T21" fmla="*/ 2147483647 h 1752"/>
              <a:gd name="T22" fmla="*/ 2147483647 w 2296"/>
              <a:gd name="T23" fmla="*/ 2147483647 h 1752"/>
              <a:gd name="T24" fmla="*/ 2147483647 w 2296"/>
              <a:gd name="T25" fmla="*/ 2147483647 h 1752"/>
              <a:gd name="T26" fmla="*/ 2147483647 w 2296"/>
              <a:gd name="T27" fmla="*/ 2147483647 h 1752"/>
              <a:gd name="T28" fmla="*/ 2147483647 w 2296"/>
              <a:gd name="T29" fmla="*/ 2147483647 h 1752"/>
              <a:gd name="T30" fmla="*/ 2147483647 w 2296"/>
              <a:gd name="T31" fmla="*/ 2147483647 h 1752"/>
              <a:gd name="T32" fmla="*/ 2147483647 w 2296"/>
              <a:gd name="T33" fmla="*/ 2147483647 h 1752"/>
              <a:gd name="T34" fmla="*/ 2147483647 w 2296"/>
              <a:gd name="T35" fmla="*/ 2147483647 h 1752"/>
              <a:gd name="T36" fmla="*/ 2147483647 w 2296"/>
              <a:gd name="T37" fmla="*/ 2147483647 h 1752"/>
              <a:gd name="T38" fmla="*/ 2147483647 w 2296"/>
              <a:gd name="T39" fmla="*/ 2147483647 h 1752"/>
              <a:gd name="T40" fmla="*/ 2147483647 w 2296"/>
              <a:gd name="T41" fmla="*/ 2147483647 h 1752"/>
              <a:gd name="T42" fmla="*/ 2147483647 w 2296"/>
              <a:gd name="T43" fmla="*/ 2147483647 h 1752"/>
              <a:gd name="T44" fmla="*/ 2147483647 w 2296"/>
              <a:gd name="T45" fmla="*/ 2147483647 h 1752"/>
              <a:gd name="T46" fmla="*/ 2147483647 w 2296"/>
              <a:gd name="T47" fmla="*/ 2147483647 h 1752"/>
              <a:gd name="T48" fmla="*/ 2147483647 w 2296"/>
              <a:gd name="T49" fmla="*/ 2147483647 h 1752"/>
              <a:gd name="T50" fmla="*/ 2147483647 w 2296"/>
              <a:gd name="T51" fmla="*/ 2147483647 h 1752"/>
              <a:gd name="T52" fmla="*/ 2147483647 w 2296"/>
              <a:gd name="T53" fmla="*/ 2147483647 h 1752"/>
              <a:gd name="T54" fmla="*/ 2147483647 w 2296"/>
              <a:gd name="T55" fmla="*/ 2147483647 h 1752"/>
              <a:gd name="T56" fmla="*/ 2147483647 w 2296"/>
              <a:gd name="T57" fmla="*/ 2147483647 h 1752"/>
              <a:gd name="T58" fmla="*/ 2147483647 w 2296"/>
              <a:gd name="T59" fmla="*/ 2147483647 h 1752"/>
              <a:gd name="T60" fmla="*/ 2147483647 w 2296"/>
              <a:gd name="T61" fmla="*/ 2147483647 h 1752"/>
              <a:gd name="T62" fmla="*/ 2147483647 w 2296"/>
              <a:gd name="T63" fmla="*/ 2147483647 h 1752"/>
              <a:gd name="T64" fmla="*/ 2147483647 w 2296"/>
              <a:gd name="T65" fmla="*/ 2147483647 h 1752"/>
              <a:gd name="T66" fmla="*/ 2147483647 w 2296"/>
              <a:gd name="T67" fmla="*/ 2147483647 h 1752"/>
              <a:gd name="T68" fmla="*/ 2147483647 w 2296"/>
              <a:gd name="T69" fmla="*/ 2147483647 h 1752"/>
              <a:gd name="T70" fmla="*/ 2147483647 w 2296"/>
              <a:gd name="T71" fmla="*/ 2147483647 h 1752"/>
              <a:gd name="T72" fmla="*/ 2147483647 w 2296"/>
              <a:gd name="T73" fmla="*/ 2147483647 h 1752"/>
              <a:gd name="T74" fmla="*/ 2147483647 w 2296"/>
              <a:gd name="T75" fmla="*/ 2147483647 h 1752"/>
              <a:gd name="T76" fmla="*/ 2147483647 w 2296"/>
              <a:gd name="T77" fmla="*/ 2147483647 h 1752"/>
              <a:gd name="T78" fmla="*/ 2147483647 w 2296"/>
              <a:gd name="T79" fmla="*/ 2147483647 h 1752"/>
              <a:gd name="T80" fmla="*/ 2147483647 w 2296"/>
              <a:gd name="T81" fmla="*/ 2147483647 h 1752"/>
              <a:gd name="T82" fmla="*/ 2147483647 w 2296"/>
              <a:gd name="T83" fmla="*/ 2147483647 h 1752"/>
              <a:gd name="T84" fmla="*/ 2147483647 w 2296"/>
              <a:gd name="T85" fmla="*/ 2147483647 h 1752"/>
              <a:gd name="T86" fmla="*/ 2147483647 w 2296"/>
              <a:gd name="T87" fmla="*/ 2147483647 h 1752"/>
              <a:gd name="T88" fmla="*/ 2147483647 w 2296"/>
              <a:gd name="T89" fmla="*/ 2147483647 h 1752"/>
              <a:gd name="T90" fmla="*/ 2147483647 w 2296"/>
              <a:gd name="T91" fmla="*/ 2147483647 h 1752"/>
              <a:gd name="T92" fmla="*/ 2147483647 w 2296"/>
              <a:gd name="T93" fmla="*/ 2147483647 h 1752"/>
              <a:gd name="T94" fmla="*/ 2147483647 w 2296"/>
              <a:gd name="T95" fmla="*/ 2147483647 h 1752"/>
              <a:gd name="T96" fmla="*/ 2147483647 w 2296"/>
              <a:gd name="T97" fmla="*/ 2147483647 h 1752"/>
              <a:gd name="T98" fmla="*/ 2147483647 w 2296"/>
              <a:gd name="T99" fmla="*/ 0 h 1752"/>
              <a:gd name="T100" fmla="*/ 2147483647 w 2296"/>
              <a:gd name="T101" fmla="*/ 0 h 1752"/>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2296"/>
              <a:gd name="T154" fmla="*/ 0 h 1752"/>
              <a:gd name="T155" fmla="*/ 2296 w 2296"/>
              <a:gd name="T156" fmla="*/ 1752 h 1752"/>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2296" h="1752">
                <a:moveTo>
                  <a:pt x="0" y="1752"/>
                </a:moveTo>
                <a:lnTo>
                  <a:pt x="303" y="1717"/>
                </a:lnTo>
                <a:lnTo>
                  <a:pt x="452" y="1683"/>
                </a:lnTo>
                <a:lnTo>
                  <a:pt x="532" y="1647"/>
                </a:lnTo>
                <a:lnTo>
                  <a:pt x="593" y="1611"/>
                </a:lnTo>
                <a:lnTo>
                  <a:pt x="650" y="1578"/>
                </a:lnTo>
                <a:lnTo>
                  <a:pt x="702" y="1540"/>
                </a:lnTo>
                <a:lnTo>
                  <a:pt x="748" y="1505"/>
                </a:lnTo>
                <a:lnTo>
                  <a:pt x="791" y="1468"/>
                </a:lnTo>
                <a:lnTo>
                  <a:pt x="837" y="1433"/>
                </a:lnTo>
                <a:lnTo>
                  <a:pt x="877" y="1397"/>
                </a:lnTo>
                <a:lnTo>
                  <a:pt x="922" y="1361"/>
                </a:lnTo>
                <a:lnTo>
                  <a:pt x="957" y="1325"/>
                </a:lnTo>
                <a:lnTo>
                  <a:pt x="990" y="1287"/>
                </a:lnTo>
                <a:lnTo>
                  <a:pt x="1023" y="1254"/>
                </a:lnTo>
                <a:lnTo>
                  <a:pt x="1054" y="1218"/>
                </a:lnTo>
                <a:lnTo>
                  <a:pt x="1084" y="1182"/>
                </a:lnTo>
                <a:lnTo>
                  <a:pt x="1113" y="1147"/>
                </a:lnTo>
                <a:lnTo>
                  <a:pt x="1142" y="1111"/>
                </a:lnTo>
                <a:lnTo>
                  <a:pt x="1169" y="1075"/>
                </a:lnTo>
                <a:lnTo>
                  <a:pt x="1190" y="1040"/>
                </a:lnTo>
                <a:lnTo>
                  <a:pt x="1219" y="1004"/>
                </a:lnTo>
                <a:lnTo>
                  <a:pt x="1241" y="966"/>
                </a:lnTo>
                <a:lnTo>
                  <a:pt x="1264" y="932"/>
                </a:lnTo>
                <a:lnTo>
                  <a:pt x="1291" y="894"/>
                </a:lnTo>
                <a:lnTo>
                  <a:pt x="1312" y="860"/>
                </a:lnTo>
                <a:lnTo>
                  <a:pt x="1336" y="825"/>
                </a:lnTo>
                <a:lnTo>
                  <a:pt x="1361" y="790"/>
                </a:lnTo>
                <a:lnTo>
                  <a:pt x="1386" y="753"/>
                </a:lnTo>
                <a:lnTo>
                  <a:pt x="1410" y="718"/>
                </a:lnTo>
                <a:lnTo>
                  <a:pt x="1433" y="680"/>
                </a:lnTo>
                <a:lnTo>
                  <a:pt x="1460" y="646"/>
                </a:lnTo>
                <a:lnTo>
                  <a:pt x="1488" y="611"/>
                </a:lnTo>
                <a:lnTo>
                  <a:pt x="1513" y="575"/>
                </a:lnTo>
                <a:lnTo>
                  <a:pt x="1541" y="539"/>
                </a:lnTo>
                <a:lnTo>
                  <a:pt x="1572" y="504"/>
                </a:lnTo>
                <a:lnTo>
                  <a:pt x="1600" y="467"/>
                </a:lnTo>
                <a:lnTo>
                  <a:pt x="1630" y="431"/>
                </a:lnTo>
                <a:lnTo>
                  <a:pt x="1666" y="394"/>
                </a:lnTo>
                <a:lnTo>
                  <a:pt x="1700" y="358"/>
                </a:lnTo>
                <a:lnTo>
                  <a:pt x="1738" y="324"/>
                </a:lnTo>
                <a:lnTo>
                  <a:pt x="1775" y="288"/>
                </a:lnTo>
                <a:lnTo>
                  <a:pt x="1819" y="253"/>
                </a:lnTo>
                <a:lnTo>
                  <a:pt x="1856" y="217"/>
                </a:lnTo>
                <a:lnTo>
                  <a:pt x="1900" y="182"/>
                </a:lnTo>
                <a:lnTo>
                  <a:pt x="1949" y="145"/>
                </a:lnTo>
                <a:lnTo>
                  <a:pt x="1993" y="107"/>
                </a:lnTo>
                <a:lnTo>
                  <a:pt x="2047" y="74"/>
                </a:lnTo>
                <a:lnTo>
                  <a:pt x="2107" y="39"/>
                </a:lnTo>
                <a:lnTo>
                  <a:pt x="2183" y="0"/>
                </a:lnTo>
                <a:lnTo>
                  <a:pt x="2296" y="0"/>
                </a:lnTo>
              </a:path>
            </a:pathLst>
          </a:custGeom>
          <a:noFill/>
          <a:ln w="76200">
            <a:solidFill>
              <a:srgbClr val="FF0000"/>
            </a:solidFill>
            <a:round/>
            <a:headEnd/>
            <a:tailEnd/>
          </a:ln>
        </p:spPr>
        <p:txBody>
          <a:bodyPr/>
          <a:lstStyle/>
          <a:p>
            <a:pPr>
              <a:defRPr/>
            </a:pPr>
            <a:endParaRPr lang="en-US">
              <a:latin typeface="+mn-lt"/>
            </a:endParaRPr>
          </a:p>
        </p:txBody>
      </p:sp>
      <p:sp>
        <p:nvSpPr>
          <p:cNvPr id="254993" name="Rectangle 17"/>
          <p:cNvSpPr>
            <a:spLocks noChangeArrowheads="1"/>
          </p:cNvSpPr>
          <p:nvPr/>
        </p:nvSpPr>
        <p:spPr bwMode="auto">
          <a:xfrm>
            <a:off x="5411788" y="4164013"/>
            <a:ext cx="128587" cy="307975"/>
          </a:xfrm>
          <a:prstGeom prst="rect">
            <a:avLst/>
          </a:prstGeom>
          <a:noFill/>
          <a:ln w="9525">
            <a:noFill/>
            <a:miter lim="800000"/>
            <a:headEnd/>
            <a:tailEnd/>
          </a:ln>
        </p:spPr>
        <p:txBody>
          <a:bodyPr wrap="none" lIns="0" tIns="0" rIns="0" bIns="0">
            <a:spAutoFit/>
          </a:bodyPr>
          <a:lstStyle/>
          <a:p>
            <a:pPr eaLnBrk="0" hangingPunct="0">
              <a:defRPr/>
            </a:pPr>
            <a:r>
              <a:rPr lang="en-US" sz="2000">
                <a:latin typeface="+mn-lt"/>
              </a:rPr>
              <a:t>0</a:t>
            </a:r>
          </a:p>
        </p:txBody>
      </p:sp>
      <p:sp>
        <p:nvSpPr>
          <p:cNvPr id="254994" name="Rectangle 18"/>
          <p:cNvSpPr>
            <a:spLocks noChangeArrowheads="1"/>
          </p:cNvSpPr>
          <p:nvPr/>
        </p:nvSpPr>
        <p:spPr bwMode="auto">
          <a:xfrm>
            <a:off x="5411788" y="3048000"/>
            <a:ext cx="128587" cy="307975"/>
          </a:xfrm>
          <a:prstGeom prst="rect">
            <a:avLst/>
          </a:prstGeom>
          <a:noFill/>
          <a:ln w="9525">
            <a:noFill/>
            <a:miter lim="800000"/>
            <a:headEnd/>
            <a:tailEnd/>
          </a:ln>
        </p:spPr>
        <p:txBody>
          <a:bodyPr wrap="none" lIns="0" tIns="0" rIns="0" bIns="0">
            <a:spAutoFit/>
          </a:bodyPr>
          <a:lstStyle/>
          <a:p>
            <a:pPr eaLnBrk="0" hangingPunct="0">
              <a:defRPr/>
            </a:pPr>
            <a:r>
              <a:rPr lang="en-US" sz="2000">
                <a:latin typeface="+mn-lt"/>
              </a:rPr>
              <a:t>1</a:t>
            </a:r>
          </a:p>
        </p:txBody>
      </p:sp>
      <p:sp>
        <p:nvSpPr>
          <p:cNvPr id="254995" name="Freeform 19"/>
          <p:cNvSpPr>
            <a:spLocks/>
          </p:cNvSpPr>
          <p:nvPr/>
        </p:nvSpPr>
        <p:spPr bwMode="auto">
          <a:xfrm>
            <a:off x="5621338" y="3190875"/>
            <a:ext cx="3022600" cy="1149350"/>
          </a:xfrm>
          <a:custGeom>
            <a:avLst/>
            <a:gdLst>
              <a:gd name="T0" fmla="*/ 2147483647 w 2916"/>
              <a:gd name="T1" fmla="*/ 2147483647 h 1135"/>
              <a:gd name="T2" fmla="*/ 0 w 2916"/>
              <a:gd name="T3" fmla="*/ 2147483647 h 1135"/>
              <a:gd name="T4" fmla="*/ 0 w 2916"/>
              <a:gd name="T5" fmla="*/ 0 h 1135"/>
              <a:gd name="T6" fmla="*/ 0 w 2916"/>
              <a:gd name="T7" fmla="*/ 2147483647 h 1135"/>
              <a:gd name="T8" fmla="*/ 2147483647 w 2916"/>
              <a:gd name="T9" fmla="*/ 2147483647 h 1135"/>
              <a:gd name="T10" fmla="*/ 0 60000 65536"/>
              <a:gd name="T11" fmla="*/ 0 60000 65536"/>
              <a:gd name="T12" fmla="*/ 0 60000 65536"/>
              <a:gd name="T13" fmla="*/ 0 60000 65536"/>
              <a:gd name="T14" fmla="*/ 0 60000 65536"/>
              <a:gd name="T15" fmla="*/ 0 w 2916"/>
              <a:gd name="T16" fmla="*/ 0 h 1135"/>
              <a:gd name="T17" fmla="*/ 2916 w 2916"/>
              <a:gd name="T18" fmla="*/ 1135 h 1135"/>
            </a:gdLst>
            <a:ahLst/>
            <a:cxnLst>
              <a:cxn ang="T10">
                <a:pos x="T0" y="T1"/>
              </a:cxn>
              <a:cxn ang="T11">
                <a:pos x="T2" y="T3"/>
              </a:cxn>
              <a:cxn ang="T12">
                <a:pos x="T4" y="T5"/>
              </a:cxn>
              <a:cxn ang="T13">
                <a:pos x="T6" y="T7"/>
              </a:cxn>
              <a:cxn ang="T14">
                <a:pos x="T8" y="T9"/>
              </a:cxn>
            </a:cxnLst>
            <a:rect l="T15" t="T16" r="T17" b="T18"/>
            <a:pathLst>
              <a:path w="2916" h="1135">
                <a:moveTo>
                  <a:pt x="2916" y="1135"/>
                </a:moveTo>
                <a:lnTo>
                  <a:pt x="0" y="1135"/>
                </a:lnTo>
                <a:lnTo>
                  <a:pt x="0" y="0"/>
                </a:lnTo>
                <a:lnTo>
                  <a:pt x="0" y="1135"/>
                </a:lnTo>
                <a:lnTo>
                  <a:pt x="2916" y="1135"/>
                </a:lnTo>
                <a:close/>
              </a:path>
            </a:pathLst>
          </a:custGeom>
          <a:noFill/>
          <a:ln w="57150">
            <a:solidFill>
              <a:schemeClr val="tx2"/>
            </a:solidFill>
            <a:round/>
            <a:headEnd/>
            <a:tailEnd/>
          </a:ln>
        </p:spPr>
        <p:txBody>
          <a:bodyPr/>
          <a:lstStyle/>
          <a:p>
            <a:pPr>
              <a:defRPr/>
            </a:pPr>
            <a:endParaRPr lang="en-US">
              <a:latin typeface="+mn-lt"/>
            </a:endParaRPr>
          </a:p>
        </p:txBody>
      </p:sp>
      <p:sp>
        <p:nvSpPr>
          <p:cNvPr id="254996" name="Freeform 20"/>
          <p:cNvSpPr>
            <a:spLocks/>
          </p:cNvSpPr>
          <p:nvPr/>
        </p:nvSpPr>
        <p:spPr bwMode="auto">
          <a:xfrm>
            <a:off x="5640388" y="3211513"/>
            <a:ext cx="2355850" cy="1128712"/>
          </a:xfrm>
          <a:custGeom>
            <a:avLst/>
            <a:gdLst>
              <a:gd name="T0" fmla="*/ 0 w 2668"/>
              <a:gd name="T1" fmla="*/ 2147483647 h 1115"/>
              <a:gd name="T2" fmla="*/ 2147483647 w 2668"/>
              <a:gd name="T3" fmla="*/ 2147483647 h 1115"/>
              <a:gd name="T4" fmla="*/ 2147483647 w 2668"/>
              <a:gd name="T5" fmla="*/ 2147483647 h 1115"/>
              <a:gd name="T6" fmla="*/ 2147483647 w 2668"/>
              <a:gd name="T7" fmla="*/ 2147483647 h 1115"/>
              <a:gd name="T8" fmla="*/ 2147483647 w 2668"/>
              <a:gd name="T9" fmla="*/ 2147483647 h 1115"/>
              <a:gd name="T10" fmla="*/ 2147483647 w 2668"/>
              <a:gd name="T11" fmla="*/ 2147483647 h 1115"/>
              <a:gd name="T12" fmla="*/ 2147483647 w 2668"/>
              <a:gd name="T13" fmla="*/ 2147483647 h 1115"/>
              <a:gd name="T14" fmla="*/ 2147483647 w 2668"/>
              <a:gd name="T15" fmla="*/ 2147483647 h 1115"/>
              <a:gd name="T16" fmla="*/ 2147483647 w 2668"/>
              <a:gd name="T17" fmla="*/ 2147483647 h 1115"/>
              <a:gd name="T18" fmla="*/ 2147483647 w 2668"/>
              <a:gd name="T19" fmla="*/ 2147483647 h 1115"/>
              <a:gd name="T20" fmla="*/ 2147483647 w 2668"/>
              <a:gd name="T21" fmla="*/ 2147483647 h 1115"/>
              <a:gd name="T22" fmla="*/ 2147483647 w 2668"/>
              <a:gd name="T23" fmla="*/ 2147483647 h 1115"/>
              <a:gd name="T24" fmla="*/ 2147483647 w 2668"/>
              <a:gd name="T25" fmla="*/ 2147483647 h 1115"/>
              <a:gd name="T26" fmla="*/ 2147483647 w 2668"/>
              <a:gd name="T27" fmla="*/ 2147483647 h 1115"/>
              <a:gd name="T28" fmla="*/ 2147483647 w 2668"/>
              <a:gd name="T29" fmla="*/ 2147483647 h 1115"/>
              <a:gd name="T30" fmla="*/ 2147483647 w 2668"/>
              <a:gd name="T31" fmla="*/ 2147483647 h 1115"/>
              <a:gd name="T32" fmla="*/ 2147483647 w 2668"/>
              <a:gd name="T33" fmla="*/ 2147483647 h 1115"/>
              <a:gd name="T34" fmla="*/ 2147483647 w 2668"/>
              <a:gd name="T35" fmla="*/ 2147483647 h 1115"/>
              <a:gd name="T36" fmla="*/ 2147483647 w 2668"/>
              <a:gd name="T37" fmla="*/ 2147483647 h 1115"/>
              <a:gd name="T38" fmla="*/ 2147483647 w 2668"/>
              <a:gd name="T39" fmla="*/ 2147483647 h 1115"/>
              <a:gd name="T40" fmla="*/ 2147483647 w 2668"/>
              <a:gd name="T41" fmla="*/ 2147483647 h 1115"/>
              <a:gd name="T42" fmla="*/ 2147483647 w 2668"/>
              <a:gd name="T43" fmla="*/ 2147483647 h 1115"/>
              <a:gd name="T44" fmla="*/ 2147483647 w 2668"/>
              <a:gd name="T45" fmla="*/ 2147483647 h 1115"/>
              <a:gd name="T46" fmla="*/ 2147483647 w 2668"/>
              <a:gd name="T47" fmla="*/ 2147483647 h 1115"/>
              <a:gd name="T48" fmla="*/ 2147483647 w 2668"/>
              <a:gd name="T49" fmla="*/ 2147483647 h 1115"/>
              <a:gd name="T50" fmla="*/ 2147483647 w 2668"/>
              <a:gd name="T51" fmla="*/ 2147483647 h 1115"/>
              <a:gd name="T52" fmla="*/ 2147483647 w 2668"/>
              <a:gd name="T53" fmla="*/ 2147483647 h 1115"/>
              <a:gd name="T54" fmla="*/ 2147483647 w 2668"/>
              <a:gd name="T55" fmla="*/ 2147483647 h 1115"/>
              <a:gd name="T56" fmla="*/ 2147483647 w 2668"/>
              <a:gd name="T57" fmla="*/ 2147483647 h 1115"/>
              <a:gd name="T58" fmla="*/ 2147483647 w 2668"/>
              <a:gd name="T59" fmla="*/ 2147483647 h 1115"/>
              <a:gd name="T60" fmla="*/ 2147483647 w 2668"/>
              <a:gd name="T61" fmla="*/ 2147483647 h 1115"/>
              <a:gd name="T62" fmla="*/ 2147483647 w 2668"/>
              <a:gd name="T63" fmla="*/ 2147483647 h 1115"/>
              <a:gd name="T64" fmla="*/ 2147483647 w 2668"/>
              <a:gd name="T65" fmla="*/ 2147483647 h 1115"/>
              <a:gd name="T66" fmla="*/ 2147483647 w 2668"/>
              <a:gd name="T67" fmla="*/ 2147483647 h 1115"/>
              <a:gd name="T68" fmla="*/ 2147483647 w 2668"/>
              <a:gd name="T69" fmla="*/ 2147483647 h 1115"/>
              <a:gd name="T70" fmla="*/ 2147483647 w 2668"/>
              <a:gd name="T71" fmla="*/ 2147483647 h 1115"/>
              <a:gd name="T72" fmla="*/ 2147483647 w 2668"/>
              <a:gd name="T73" fmla="*/ 2147483647 h 1115"/>
              <a:gd name="T74" fmla="*/ 2147483647 w 2668"/>
              <a:gd name="T75" fmla="*/ 2147483647 h 1115"/>
              <a:gd name="T76" fmla="*/ 2147483647 w 2668"/>
              <a:gd name="T77" fmla="*/ 2147483647 h 1115"/>
              <a:gd name="T78" fmla="*/ 2147483647 w 2668"/>
              <a:gd name="T79" fmla="*/ 2147483647 h 1115"/>
              <a:gd name="T80" fmla="*/ 2147483647 w 2668"/>
              <a:gd name="T81" fmla="*/ 2147483647 h 1115"/>
              <a:gd name="T82" fmla="*/ 2147483647 w 2668"/>
              <a:gd name="T83" fmla="*/ 2147483647 h 1115"/>
              <a:gd name="T84" fmla="*/ 2147483647 w 2668"/>
              <a:gd name="T85" fmla="*/ 2147483647 h 1115"/>
              <a:gd name="T86" fmla="*/ 2147483647 w 2668"/>
              <a:gd name="T87" fmla="*/ 2147483647 h 1115"/>
              <a:gd name="T88" fmla="*/ 2147483647 w 2668"/>
              <a:gd name="T89" fmla="*/ 2147483647 h 1115"/>
              <a:gd name="T90" fmla="*/ 2147483647 w 2668"/>
              <a:gd name="T91" fmla="*/ 2147483647 h 1115"/>
              <a:gd name="T92" fmla="*/ 2147483647 w 2668"/>
              <a:gd name="T93" fmla="*/ 2147483647 h 1115"/>
              <a:gd name="T94" fmla="*/ 2147483647 w 2668"/>
              <a:gd name="T95" fmla="*/ 2147483647 h 1115"/>
              <a:gd name="T96" fmla="*/ 2147483647 w 2668"/>
              <a:gd name="T97" fmla="*/ 2147483647 h 1115"/>
              <a:gd name="T98" fmla="*/ 2147483647 w 2668"/>
              <a:gd name="T99" fmla="*/ 0 h 1115"/>
              <a:gd name="T100" fmla="*/ 2147483647 w 2668"/>
              <a:gd name="T101" fmla="*/ 2147483647 h 1115"/>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2668"/>
              <a:gd name="T154" fmla="*/ 0 h 1115"/>
              <a:gd name="T155" fmla="*/ 2668 w 2668"/>
              <a:gd name="T156" fmla="*/ 1115 h 1115"/>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2668" h="1115">
                <a:moveTo>
                  <a:pt x="0" y="1115"/>
                </a:moveTo>
                <a:lnTo>
                  <a:pt x="231" y="1093"/>
                </a:lnTo>
                <a:lnTo>
                  <a:pt x="345" y="1071"/>
                </a:lnTo>
                <a:lnTo>
                  <a:pt x="406" y="1048"/>
                </a:lnTo>
                <a:lnTo>
                  <a:pt x="453" y="1025"/>
                </a:lnTo>
                <a:lnTo>
                  <a:pt x="496" y="1004"/>
                </a:lnTo>
                <a:lnTo>
                  <a:pt x="536" y="980"/>
                </a:lnTo>
                <a:lnTo>
                  <a:pt x="571" y="958"/>
                </a:lnTo>
                <a:lnTo>
                  <a:pt x="604" y="934"/>
                </a:lnTo>
                <a:lnTo>
                  <a:pt x="639" y="912"/>
                </a:lnTo>
                <a:lnTo>
                  <a:pt x="670" y="889"/>
                </a:lnTo>
                <a:lnTo>
                  <a:pt x="704" y="866"/>
                </a:lnTo>
                <a:lnTo>
                  <a:pt x="731" y="843"/>
                </a:lnTo>
                <a:lnTo>
                  <a:pt x="756" y="819"/>
                </a:lnTo>
                <a:lnTo>
                  <a:pt x="781" y="798"/>
                </a:lnTo>
                <a:lnTo>
                  <a:pt x="805" y="775"/>
                </a:lnTo>
                <a:lnTo>
                  <a:pt x="828" y="752"/>
                </a:lnTo>
                <a:lnTo>
                  <a:pt x="850" y="730"/>
                </a:lnTo>
                <a:lnTo>
                  <a:pt x="872" y="707"/>
                </a:lnTo>
                <a:lnTo>
                  <a:pt x="893" y="684"/>
                </a:lnTo>
                <a:lnTo>
                  <a:pt x="909" y="662"/>
                </a:lnTo>
                <a:lnTo>
                  <a:pt x="931" y="639"/>
                </a:lnTo>
                <a:lnTo>
                  <a:pt x="948" y="615"/>
                </a:lnTo>
                <a:lnTo>
                  <a:pt x="965" y="593"/>
                </a:lnTo>
                <a:lnTo>
                  <a:pt x="986" y="569"/>
                </a:lnTo>
                <a:lnTo>
                  <a:pt x="1002" y="547"/>
                </a:lnTo>
                <a:lnTo>
                  <a:pt x="1020" y="525"/>
                </a:lnTo>
                <a:lnTo>
                  <a:pt x="1039" y="503"/>
                </a:lnTo>
                <a:lnTo>
                  <a:pt x="1058" y="479"/>
                </a:lnTo>
                <a:lnTo>
                  <a:pt x="1077" y="457"/>
                </a:lnTo>
                <a:lnTo>
                  <a:pt x="1094" y="433"/>
                </a:lnTo>
                <a:lnTo>
                  <a:pt x="1115" y="411"/>
                </a:lnTo>
                <a:lnTo>
                  <a:pt x="1136" y="389"/>
                </a:lnTo>
                <a:lnTo>
                  <a:pt x="1155" y="366"/>
                </a:lnTo>
                <a:lnTo>
                  <a:pt x="1177" y="343"/>
                </a:lnTo>
                <a:lnTo>
                  <a:pt x="1200" y="321"/>
                </a:lnTo>
                <a:lnTo>
                  <a:pt x="1222" y="297"/>
                </a:lnTo>
                <a:lnTo>
                  <a:pt x="1245" y="274"/>
                </a:lnTo>
                <a:lnTo>
                  <a:pt x="1272" y="251"/>
                </a:lnTo>
                <a:lnTo>
                  <a:pt x="1298" y="228"/>
                </a:lnTo>
                <a:lnTo>
                  <a:pt x="1327" y="206"/>
                </a:lnTo>
                <a:lnTo>
                  <a:pt x="1355" y="183"/>
                </a:lnTo>
                <a:lnTo>
                  <a:pt x="1389" y="161"/>
                </a:lnTo>
                <a:lnTo>
                  <a:pt x="1417" y="138"/>
                </a:lnTo>
                <a:lnTo>
                  <a:pt x="1451" y="116"/>
                </a:lnTo>
                <a:lnTo>
                  <a:pt x="1488" y="92"/>
                </a:lnTo>
                <a:lnTo>
                  <a:pt x="1522" y="68"/>
                </a:lnTo>
                <a:lnTo>
                  <a:pt x="1563" y="47"/>
                </a:lnTo>
                <a:lnTo>
                  <a:pt x="1609" y="25"/>
                </a:lnTo>
                <a:lnTo>
                  <a:pt x="1667" y="0"/>
                </a:lnTo>
                <a:lnTo>
                  <a:pt x="2668" y="1"/>
                </a:lnTo>
              </a:path>
            </a:pathLst>
          </a:custGeom>
          <a:noFill/>
          <a:ln w="38100">
            <a:solidFill>
              <a:schemeClr val="tx2"/>
            </a:solidFill>
            <a:round/>
            <a:headEnd/>
            <a:tailEnd/>
          </a:ln>
        </p:spPr>
        <p:txBody>
          <a:bodyPr/>
          <a:lstStyle/>
          <a:p>
            <a:pPr>
              <a:defRPr/>
            </a:pPr>
            <a:endParaRPr lang="en-US">
              <a:latin typeface="+mn-lt"/>
            </a:endParaRPr>
          </a:p>
        </p:txBody>
      </p:sp>
      <p:sp>
        <p:nvSpPr>
          <p:cNvPr id="254997" name="Freeform 21"/>
          <p:cNvSpPr>
            <a:spLocks/>
          </p:cNvSpPr>
          <p:nvPr/>
        </p:nvSpPr>
        <p:spPr bwMode="auto">
          <a:xfrm>
            <a:off x="7500938" y="3211513"/>
            <a:ext cx="1257300" cy="1128712"/>
          </a:xfrm>
          <a:custGeom>
            <a:avLst/>
            <a:gdLst>
              <a:gd name="T0" fmla="*/ 0 w 1433"/>
              <a:gd name="T1" fmla="*/ 2147483647 h 1115"/>
              <a:gd name="T2" fmla="*/ 2147483647 w 1433"/>
              <a:gd name="T3" fmla="*/ 2147483647 h 1115"/>
              <a:gd name="T4" fmla="*/ 2147483647 w 1433"/>
              <a:gd name="T5" fmla="*/ 2147483647 h 1115"/>
              <a:gd name="T6" fmla="*/ 2147483647 w 1433"/>
              <a:gd name="T7" fmla="*/ 2147483647 h 1115"/>
              <a:gd name="T8" fmla="*/ 2147483647 w 1433"/>
              <a:gd name="T9" fmla="*/ 2147483647 h 1115"/>
              <a:gd name="T10" fmla="*/ 2147483647 w 1433"/>
              <a:gd name="T11" fmla="*/ 2147483647 h 1115"/>
              <a:gd name="T12" fmla="*/ 2147483647 w 1433"/>
              <a:gd name="T13" fmla="*/ 2147483647 h 1115"/>
              <a:gd name="T14" fmla="*/ 2147483647 w 1433"/>
              <a:gd name="T15" fmla="*/ 2147483647 h 1115"/>
              <a:gd name="T16" fmla="*/ 2147483647 w 1433"/>
              <a:gd name="T17" fmla="*/ 2147483647 h 1115"/>
              <a:gd name="T18" fmla="*/ 2147483647 w 1433"/>
              <a:gd name="T19" fmla="*/ 2147483647 h 1115"/>
              <a:gd name="T20" fmla="*/ 2147483647 w 1433"/>
              <a:gd name="T21" fmla="*/ 2147483647 h 1115"/>
              <a:gd name="T22" fmla="*/ 2147483647 w 1433"/>
              <a:gd name="T23" fmla="*/ 2147483647 h 1115"/>
              <a:gd name="T24" fmla="*/ 2147483647 w 1433"/>
              <a:gd name="T25" fmla="*/ 2147483647 h 1115"/>
              <a:gd name="T26" fmla="*/ 2147483647 w 1433"/>
              <a:gd name="T27" fmla="*/ 2147483647 h 1115"/>
              <a:gd name="T28" fmla="*/ 2147483647 w 1433"/>
              <a:gd name="T29" fmla="*/ 2147483647 h 1115"/>
              <a:gd name="T30" fmla="*/ 2147483647 w 1433"/>
              <a:gd name="T31" fmla="*/ 2147483647 h 1115"/>
              <a:gd name="T32" fmla="*/ 2147483647 w 1433"/>
              <a:gd name="T33" fmla="*/ 2147483647 h 1115"/>
              <a:gd name="T34" fmla="*/ 2147483647 w 1433"/>
              <a:gd name="T35" fmla="*/ 2147483647 h 1115"/>
              <a:gd name="T36" fmla="*/ 2147483647 w 1433"/>
              <a:gd name="T37" fmla="*/ 2147483647 h 1115"/>
              <a:gd name="T38" fmla="*/ 2147483647 w 1433"/>
              <a:gd name="T39" fmla="*/ 2147483647 h 1115"/>
              <a:gd name="T40" fmla="*/ 2147483647 w 1433"/>
              <a:gd name="T41" fmla="*/ 2147483647 h 1115"/>
              <a:gd name="T42" fmla="*/ 2147483647 w 1433"/>
              <a:gd name="T43" fmla="*/ 2147483647 h 1115"/>
              <a:gd name="T44" fmla="*/ 2147483647 w 1433"/>
              <a:gd name="T45" fmla="*/ 2147483647 h 1115"/>
              <a:gd name="T46" fmla="*/ 2147483647 w 1433"/>
              <a:gd name="T47" fmla="*/ 2147483647 h 1115"/>
              <a:gd name="T48" fmla="*/ 2147483647 w 1433"/>
              <a:gd name="T49" fmla="*/ 2147483647 h 1115"/>
              <a:gd name="T50" fmla="*/ 2147483647 w 1433"/>
              <a:gd name="T51" fmla="*/ 2147483647 h 1115"/>
              <a:gd name="T52" fmla="*/ 2147483647 w 1433"/>
              <a:gd name="T53" fmla="*/ 2147483647 h 1115"/>
              <a:gd name="T54" fmla="*/ 2147483647 w 1433"/>
              <a:gd name="T55" fmla="*/ 2147483647 h 1115"/>
              <a:gd name="T56" fmla="*/ 2147483647 w 1433"/>
              <a:gd name="T57" fmla="*/ 2147483647 h 1115"/>
              <a:gd name="T58" fmla="*/ 2147483647 w 1433"/>
              <a:gd name="T59" fmla="*/ 2147483647 h 1115"/>
              <a:gd name="T60" fmla="*/ 2147483647 w 1433"/>
              <a:gd name="T61" fmla="*/ 2147483647 h 1115"/>
              <a:gd name="T62" fmla="*/ 2147483647 w 1433"/>
              <a:gd name="T63" fmla="*/ 2147483647 h 1115"/>
              <a:gd name="T64" fmla="*/ 2147483647 w 1433"/>
              <a:gd name="T65" fmla="*/ 2147483647 h 1115"/>
              <a:gd name="T66" fmla="*/ 2147483647 w 1433"/>
              <a:gd name="T67" fmla="*/ 2147483647 h 1115"/>
              <a:gd name="T68" fmla="*/ 2147483647 w 1433"/>
              <a:gd name="T69" fmla="*/ 2147483647 h 1115"/>
              <a:gd name="T70" fmla="*/ 2147483647 w 1433"/>
              <a:gd name="T71" fmla="*/ 2147483647 h 1115"/>
              <a:gd name="T72" fmla="*/ 2147483647 w 1433"/>
              <a:gd name="T73" fmla="*/ 2147483647 h 1115"/>
              <a:gd name="T74" fmla="*/ 2147483647 w 1433"/>
              <a:gd name="T75" fmla="*/ 2147483647 h 1115"/>
              <a:gd name="T76" fmla="*/ 2147483647 w 1433"/>
              <a:gd name="T77" fmla="*/ 2147483647 h 1115"/>
              <a:gd name="T78" fmla="*/ 2147483647 w 1433"/>
              <a:gd name="T79" fmla="*/ 2147483647 h 1115"/>
              <a:gd name="T80" fmla="*/ 2147483647 w 1433"/>
              <a:gd name="T81" fmla="*/ 2147483647 h 1115"/>
              <a:gd name="T82" fmla="*/ 2147483647 w 1433"/>
              <a:gd name="T83" fmla="*/ 2147483647 h 1115"/>
              <a:gd name="T84" fmla="*/ 2147483647 w 1433"/>
              <a:gd name="T85" fmla="*/ 2147483647 h 1115"/>
              <a:gd name="T86" fmla="*/ 2147483647 w 1433"/>
              <a:gd name="T87" fmla="*/ 2147483647 h 1115"/>
              <a:gd name="T88" fmla="*/ 2147483647 w 1433"/>
              <a:gd name="T89" fmla="*/ 2147483647 h 1115"/>
              <a:gd name="T90" fmla="*/ 2147483647 w 1433"/>
              <a:gd name="T91" fmla="*/ 2147483647 h 1115"/>
              <a:gd name="T92" fmla="*/ 2147483647 w 1433"/>
              <a:gd name="T93" fmla="*/ 2147483647 h 1115"/>
              <a:gd name="T94" fmla="*/ 2147483647 w 1433"/>
              <a:gd name="T95" fmla="*/ 2147483647 h 1115"/>
              <a:gd name="T96" fmla="*/ 2147483647 w 1433"/>
              <a:gd name="T97" fmla="*/ 2147483647 h 1115"/>
              <a:gd name="T98" fmla="*/ 2147483647 w 1433"/>
              <a:gd name="T99" fmla="*/ 0 h 111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433"/>
              <a:gd name="T151" fmla="*/ 0 h 1115"/>
              <a:gd name="T152" fmla="*/ 1433 w 1433"/>
              <a:gd name="T153" fmla="*/ 1115 h 1115"/>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433" h="1115">
                <a:moveTo>
                  <a:pt x="0" y="1115"/>
                </a:moveTo>
                <a:lnTo>
                  <a:pt x="43" y="1093"/>
                </a:lnTo>
                <a:lnTo>
                  <a:pt x="75" y="1071"/>
                </a:lnTo>
                <a:lnTo>
                  <a:pt x="108" y="1048"/>
                </a:lnTo>
                <a:lnTo>
                  <a:pt x="137" y="1025"/>
                </a:lnTo>
                <a:lnTo>
                  <a:pt x="163" y="1004"/>
                </a:lnTo>
                <a:lnTo>
                  <a:pt x="188" y="980"/>
                </a:lnTo>
                <a:lnTo>
                  <a:pt x="212" y="958"/>
                </a:lnTo>
                <a:lnTo>
                  <a:pt x="233" y="934"/>
                </a:lnTo>
                <a:lnTo>
                  <a:pt x="255" y="912"/>
                </a:lnTo>
                <a:lnTo>
                  <a:pt x="273" y="889"/>
                </a:lnTo>
                <a:lnTo>
                  <a:pt x="293" y="866"/>
                </a:lnTo>
                <a:lnTo>
                  <a:pt x="312" y="843"/>
                </a:lnTo>
                <a:lnTo>
                  <a:pt x="331" y="819"/>
                </a:lnTo>
                <a:lnTo>
                  <a:pt x="348" y="798"/>
                </a:lnTo>
                <a:lnTo>
                  <a:pt x="366" y="775"/>
                </a:lnTo>
                <a:lnTo>
                  <a:pt x="386" y="752"/>
                </a:lnTo>
                <a:lnTo>
                  <a:pt x="403" y="730"/>
                </a:lnTo>
                <a:lnTo>
                  <a:pt x="419" y="707"/>
                </a:lnTo>
                <a:lnTo>
                  <a:pt x="436" y="684"/>
                </a:lnTo>
                <a:lnTo>
                  <a:pt x="455" y="662"/>
                </a:lnTo>
                <a:lnTo>
                  <a:pt x="470" y="639"/>
                </a:lnTo>
                <a:lnTo>
                  <a:pt x="487" y="615"/>
                </a:lnTo>
                <a:lnTo>
                  <a:pt x="505" y="593"/>
                </a:lnTo>
                <a:lnTo>
                  <a:pt x="524" y="569"/>
                </a:lnTo>
                <a:lnTo>
                  <a:pt x="539" y="547"/>
                </a:lnTo>
                <a:lnTo>
                  <a:pt x="558" y="525"/>
                </a:lnTo>
                <a:lnTo>
                  <a:pt x="574" y="503"/>
                </a:lnTo>
                <a:lnTo>
                  <a:pt x="591" y="479"/>
                </a:lnTo>
                <a:lnTo>
                  <a:pt x="609" y="457"/>
                </a:lnTo>
                <a:lnTo>
                  <a:pt x="626" y="433"/>
                </a:lnTo>
                <a:lnTo>
                  <a:pt x="645" y="411"/>
                </a:lnTo>
                <a:lnTo>
                  <a:pt x="661" y="389"/>
                </a:lnTo>
                <a:lnTo>
                  <a:pt x="677" y="366"/>
                </a:lnTo>
                <a:lnTo>
                  <a:pt x="698" y="343"/>
                </a:lnTo>
                <a:lnTo>
                  <a:pt x="713" y="321"/>
                </a:lnTo>
                <a:lnTo>
                  <a:pt x="733" y="297"/>
                </a:lnTo>
                <a:lnTo>
                  <a:pt x="753" y="274"/>
                </a:lnTo>
                <a:lnTo>
                  <a:pt x="771" y="251"/>
                </a:lnTo>
                <a:lnTo>
                  <a:pt x="791" y="228"/>
                </a:lnTo>
                <a:lnTo>
                  <a:pt x="811" y="206"/>
                </a:lnTo>
                <a:lnTo>
                  <a:pt x="834" y="183"/>
                </a:lnTo>
                <a:lnTo>
                  <a:pt x="859" y="161"/>
                </a:lnTo>
                <a:lnTo>
                  <a:pt x="888" y="138"/>
                </a:lnTo>
                <a:lnTo>
                  <a:pt x="918" y="116"/>
                </a:lnTo>
                <a:lnTo>
                  <a:pt x="955" y="92"/>
                </a:lnTo>
                <a:lnTo>
                  <a:pt x="996" y="68"/>
                </a:lnTo>
                <a:lnTo>
                  <a:pt x="1050" y="47"/>
                </a:lnTo>
                <a:lnTo>
                  <a:pt x="1122" y="25"/>
                </a:lnTo>
                <a:lnTo>
                  <a:pt x="1433" y="0"/>
                </a:lnTo>
              </a:path>
            </a:pathLst>
          </a:custGeom>
          <a:noFill/>
          <a:ln w="38100">
            <a:solidFill>
              <a:schemeClr val="tx2"/>
            </a:solidFill>
            <a:round/>
            <a:headEnd/>
            <a:tailEnd/>
          </a:ln>
        </p:spPr>
        <p:txBody>
          <a:bodyPr/>
          <a:lstStyle/>
          <a:p>
            <a:pPr>
              <a:defRPr/>
            </a:pPr>
            <a:endParaRPr lang="en-US">
              <a:latin typeface="+mn-lt"/>
            </a:endParaRPr>
          </a:p>
        </p:txBody>
      </p:sp>
      <p:sp>
        <p:nvSpPr>
          <p:cNvPr id="254998" name="Rectangle 22"/>
          <p:cNvSpPr>
            <a:spLocks noChangeArrowheads="1"/>
          </p:cNvSpPr>
          <p:nvPr/>
        </p:nvSpPr>
        <p:spPr bwMode="auto">
          <a:xfrm>
            <a:off x="6411913" y="4392613"/>
            <a:ext cx="128587" cy="307975"/>
          </a:xfrm>
          <a:prstGeom prst="rect">
            <a:avLst/>
          </a:prstGeom>
          <a:noFill/>
          <a:ln w="9525">
            <a:noFill/>
            <a:miter lim="800000"/>
            <a:headEnd/>
            <a:tailEnd/>
          </a:ln>
        </p:spPr>
        <p:txBody>
          <a:bodyPr wrap="none" lIns="0" tIns="0" rIns="0" bIns="0">
            <a:spAutoFit/>
          </a:bodyPr>
          <a:lstStyle/>
          <a:p>
            <a:pPr eaLnBrk="0" hangingPunct="0">
              <a:defRPr/>
            </a:pPr>
            <a:r>
              <a:rPr lang="en-US" sz="2000">
                <a:latin typeface="+mn-lt"/>
              </a:rPr>
              <a:t>1</a:t>
            </a:r>
          </a:p>
        </p:txBody>
      </p:sp>
      <p:sp>
        <p:nvSpPr>
          <p:cNvPr id="254999" name="Rectangle 23"/>
          <p:cNvSpPr>
            <a:spLocks noChangeArrowheads="1"/>
          </p:cNvSpPr>
          <p:nvPr/>
        </p:nvSpPr>
        <p:spPr bwMode="auto">
          <a:xfrm>
            <a:off x="7321550" y="4392613"/>
            <a:ext cx="128588" cy="307975"/>
          </a:xfrm>
          <a:prstGeom prst="rect">
            <a:avLst/>
          </a:prstGeom>
          <a:noFill/>
          <a:ln w="9525">
            <a:noFill/>
            <a:miter lim="800000"/>
            <a:headEnd/>
            <a:tailEnd/>
          </a:ln>
        </p:spPr>
        <p:txBody>
          <a:bodyPr wrap="none" lIns="0" tIns="0" rIns="0" bIns="0">
            <a:spAutoFit/>
          </a:bodyPr>
          <a:lstStyle/>
          <a:p>
            <a:pPr eaLnBrk="0" hangingPunct="0">
              <a:defRPr/>
            </a:pPr>
            <a:r>
              <a:rPr lang="en-US" sz="2000">
                <a:latin typeface="+mn-lt"/>
              </a:rPr>
              <a:t>2</a:t>
            </a:r>
          </a:p>
        </p:txBody>
      </p:sp>
      <p:sp>
        <p:nvSpPr>
          <p:cNvPr id="255000" name="Rectangle 24"/>
          <p:cNvSpPr>
            <a:spLocks noChangeArrowheads="1"/>
          </p:cNvSpPr>
          <p:nvPr/>
        </p:nvSpPr>
        <p:spPr bwMode="auto">
          <a:xfrm>
            <a:off x="8216900" y="4392613"/>
            <a:ext cx="128588" cy="307975"/>
          </a:xfrm>
          <a:prstGeom prst="rect">
            <a:avLst/>
          </a:prstGeom>
          <a:noFill/>
          <a:ln w="9525">
            <a:noFill/>
            <a:miter lim="800000"/>
            <a:headEnd/>
            <a:tailEnd/>
          </a:ln>
        </p:spPr>
        <p:txBody>
          <a:bodyPr wrap="none" lIns="0" tIns="0" rIns="0" bIns="0">
            <a:spAutoFit/>
          </a:bodyPr>
          <a:lstStyle/>
          <a:p>
            <a:pPr eaLnBrk="0" hangingPunct="0">
              <a:defRPr/>
            </a:pPr>
            <a:r>
              <a:rPr lang="en-US" sz="2000">
                <a:latin typeface="+mn-lt"/>
              </a:rPr>
              <a:t>3</a:t>
            </a:r>
          </a:p>
        </p:txBody>
      </p:sp>
      <p:sp>
        <p:nvSpPr>
          <p:cNvPr id="255001" name="Rectangle 25"/>
          <p:cNvSpPr>
            <a:spLocks noChangeArrowheads="1"/>
          </p:cNvSpPr>
          <p:nvPr/>
        </p:nvSpPr>
        <p:spPr bwMode="auto">
          <a:xfrm>
            <a:off x="5526088" y="4392613"/>
            <a:ext cx="128587" cy="307975"/>
          </a:xfrm>
          <a:prstGeom prst="rect">
            <a:avLst/>
          </a:prstGeom>
          <a:noFill/>
          <a:ln w="9525">
            <a:noFill/>
            <a:miter lim="800000"/>
            <a:headEnd/>
            <a:tailEnd/>
          </a:ln>
        </p:spPr>
        <p:txBody>
          <a:bodyPr wrap="none" lIns="0" tIns="0" rIns="0" bIns="0">
            <a:spAutoFit/>
          </a:bodyPr>
          <a:lstStyle/>
          <a:p>
            <a:pPr eaLnBrk="0" hangingPunct="0">
              <a:defRPr/>
            </a:pPr>
            <a:r>
              <a:rPr lang="en-US" sz="2000">
                <a:latin typeface="+mn-lt"/>
              </a:rPr>
              <a:t>0</a:t>
            </a:r>
          </a:p>
        </p:txBody>
      </p:sp>
      <p:sp>
        <p:nvSpPr>
          <p:cNvPr id="255002" name="Text Box 26"/>
          <p:cNvSpPr txBox="1">
            <a:spLocks noChangeArrowheads="1"/>
          </p:cNvSpPr>
          <p:nvPr/>
        </p:nvSpPr>
        <p:spPr bwMode="auto">
          <a:xfrm>
            <a:off x="6931025" y="4429125"/>
            <a:ext cx="369888" cy="457200"/>
          </a:xfrm>
          <a:prstGeom prst="rect">
            <a:avLst/>
          </a:prstGeom>
          <a:noFill/>
          <a:ln w="9525">
            <a:noFill/>
            <a:miter lim="800000"/>
            <a:headEnd/>
            <a:tailEnd/>
          </a:ln>
        </p:spPr>
        <p:txBody>
          <a:bodyPr wrap="none">
            <a:spAutoFit/>
          </a:bodyPr>
          <a:lstStyle/>
          <a:p>
            <a:pPr eaLnBrk="0" hangingPunct="0">
              <a:defRPr/>
            </a:pPr>
            <a:r>
              <a:rPr lang="en-US" sz="2400" i="1">
                <a:latin typeface="+mn-lt"/>
              </a:rPr>
              <a:t>X</a:t>
            </a:r>
          </a:p>
        </p:txBody>
      </p:sp>
      <p:sp>
        <p:nvSpPr>
          <p:cNvPr id="255003" name="Text Box 27"/>
          <p:cNvSpPr txBox="1">
            <a:spLocks noChangeArrowheads="1"/>
          </p:cNvSpPr>
          <p:nvPr/>
        </p:nvSpPr>
        <p:spPr bwMode="auto">
          <a:xfrm rot="-5400000">
            <a:off x="4457700" y="3482975"/>
            <a:ext cx="1308100" cy="641350"/>
          </a:xfrm>
          <a:prstGeom prst="rect">
            <a:avLst/>
          </a:prstGeom>
          <a:noFill/>
          <a:ln w="9525">
            <a:noFill/>
            <a:miter lim="800000"/>
            <a:headEnd/>
            <a:tailEnd/>
          </a:ln>
        </p:spPr>
        <p:txBody>
          <a:bodyPr wrap="none">
            <a:spAutoFit/>
          </a:bodyPr>
          <a:lstStyle/>
          <a:p>
            <a:pPr algn="ctr" eaLnBrk="0" hangingPunct="0">
              <a:defRPr/>
            </a:pPr>
            <a:r>
              <a:rPr lang="en-US">
                <a:latin typeface="+mn-lt"/>
              </a:rPr>
              <a:t>Cumulative </a:t>
            </a:r>
          </a:p>
          <a:p>
            <a:pPr algn="ctr" eaLnBrk="0" hangingPunct="0">
              <a:defRPr/>
            </a:pPr>
            <a:r>
              <a:rPr lang="en-US">
                <a:latin typeface="+mn-lt"/>
              </a:rPr>
              <a:t>probability</a:t>
            </a:r>
          </a:p>
        </p:txBody>
      </p:sp>
      <p:sp>
        <p:nvSpPr>
          <p:cNvPr id="255004" name="Line 28"/>
          <p:cNvSpPr>
            <a:spLocks noChangeShapeType="1"/>
          </p:cNvSpPr>
          <p:nvPr/>
        </p:nvSpPr>
        <p:spPr bwMode="auto">
          <a:xfrm>
            <a:off x="8002588" y="3213100"/>
            <a:ext cx="744537" cy="0"/>
          </a:xfrm>
          <a:prstGeom prst="line">
            <a:avLst/>
          </a:prstGeom>
          <a:noFill/>
          <a:ln w="38100">
            <a:solidFill>
              <a:schemeClr val="tx2"/>
            </a:solidFill>
            <a:round/>
            <a:headEnd/>
            <a:tailEnd/>
          </a:ln>
        </p:spPr>
        <p:txBody>
          <a:bodyPr/>
          <a:lstStyle/>
          <a:p>
            <a:pPr>
              <a:defRPr/>
            </a:pPr>
            <a:endParaRPr lang="en-US">
              <a:latin typeface="+mn-lt"/>
            </a:endParaRPr>
          </a:p>
        </p:txBody>
      </p:sp>
    </p:spTree>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058" name="Rectangle 13"/>
          <p:cNvSpPr>
            <a:spLocks noChangeArrowheads="1"/>
          </p:cNvSpPr>
          <p:nvPr/>
        </p:nvSpPr>
        <p:spPr bwMode="auto">
          <a:xfrm>
            <a:off x="1471613" y="2254250"/>
            <a:ext cx="6345237" cy="3221038"/>
          </a:xfrm>
          <a:prstGeom prst="rect">
            <a:avLst/>
          </a:prstGeom>
          <a:noFill/>
          <a:ln w="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endParaRPr lang="en-US" altLang="en-US"/>
          </a:p>
        </p:txBody>
      </p:sp>
      <p:sp>
        <p:nvSpPr>
          <p:cNvPr id="225282" name="Rectangle 2"/>
          <p:cNvSpPr>
            <a:spLocks noGrp="1" noChangeArrowheads="1"/>
          </p:cNvSpPr>
          <p:nvPr>
            <p:ph type="title"/>
          </p:nvPr>
        </p:nvSpPr>
        <p:spPr>
          <a:xfrm>
            <a:off x="685800" y="609600"/>
            <a:ext cx="8229600" cy="1143000"/>
          </a:xfrm>
        </p:spPr>
        <p:txBody>
          <a:bodyPr/>
          <a:lstStyle/>
          <a:p>
            <a:pPr eaLnBrk="1" hangingPunct="1">
              <a:defRPr/>
            </a:pPr>
            <a:r>
              <a:rPr lang="en-US"/>
              <a:t>Sampling discrete distributions</a:t>
            </a:r>
          </a:p>
        </p:txBody>
      </p:sp>
      <p:sp>
        <p:nvSpPr>
          <p:cNvPr id="45060" name="Line 6"/>
          <p:cNvSpPr>
            <a:spLocks noChangeShapeType="1"/>
          </p:cNvSpPr>
          <p:nvPr/>
        </p:nvSpPr>
        <p:spPr bwMode="auto">
          <a:xfrm>
            <a:off x="1471613" y="5475288"/>
            <a:ext cx="6345237" cy="1587"/>
          </a:xfrm>
          <a:prstGeom prst="line">
            <a:avLst/>
          </a:prstGeom>
          <a:noFill/>
          <a:ln w="0">
            <a:solidFill>
              <a:srgbClr val="46464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5061" name="Line 7"/>
          <p:cNvSpPr>
            <a:spLocks noChangeShapeType="1"/>
          </p:cNvSpPr>
          <p:nvPr/>
        </p:nvSpPr>
        <p:spPr bwMode="auto">
          <a:xfrm>
            <a:off x="1471613" y="4830763"/>
            <a:ext cx="6345237" cy="1587"/>
          </a:xfrm>
          <a:prstGeom prst="line">
            <a:avLst/>
          </a:prstGeom>
          <a:noFill/>
          <a:ln w="0">
            <a:solidFill>
              <a:srgbClr val="46464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5062" name="Line 8"/>
          <p:cNvSpPr>
            <a:spLocks noChangeShapeType="1"/>
          </p:cNvSpPr>
          <p:nvPr/>
        </p:nvSpPr>
        <p:spPr bwMode="auto">
          <a:xfrm>
            <a:off x="1471613" y="4187825"/>
            <a:ext cx="6345237" cy="1588"/>
          </a:xfrm>
          <a:prstGeom prst="line">
            <a:avLst/>
          </a:prstGeom>
          <a:noFill/>
          <a:ln w="0">
            <a:solidFill>
              <a:srgbClr val="46464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5063" name="Line 9"/>
          <p:cNvSpPr>
            <a:spLocks noChangeShapeType="1"/>
          </p:cNvSpPr>
          <p:nvPr/>
        </p:nvSpPr>
        <p:spPr bwMode="auto">
          <a:xfrm>
            <a:off x="1471613" y="3543300"/>
            <a:ext cx="6345237" cy="1588"/>
          </a:xfrm>
          <a:prstGeom prst="line">
            <a:avLst/>
          </a:prstGeom>
          <a:noFill/>
          <a:ln w="0">
            <a:solidFill>
              <a:srgbClr val="46464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5064" name="Line 10"/>
          <p:cNvSpPr>
            <a:spLocks noChangeShapeType="1"/>
          </p:cNvSpPr>
          <p:nvPr/>
        </p:nvSpPr>
        <p:spPr bwMode="auto">
          <a:xfrm>
            <a:off x="1471613" y="2898775"/>
            <a:ext cx="6345237" cy="1588"/>
          </a:xfrm>
          <a:prstGeom prst="line">
            <a:avLst/>
          </a:prstGeom>
          <a:noFill/>
          <a:ln w="0">
            <a:solidFill>
              <a:srgbClr val="46464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5065" name="Line 11"/>
          <p:cNvSpPr>
            <a:spLocks noChangeShapeType="1"/>
          </p:cNvSpPr>
          <p:nvPr/>
        </p:nvSpPr>
        <p:spPr bwMode="auto">
          <a:xfrm>
            <a:off x="1471613" y="2254250"/>
            <a:ext cx="6345237" cy="1588"/>
          </a:xfrm>
          <a:prstGeom prst="line">
            <a:avLst/>
          </a:prstGeom>
          <a:noFill/>
          <a:ln w="0">
            <a:solidFill>
              <a:srgbClr val="46464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5066" name="Line 12"/>
          <p:cNvSpPr>
            <a:spLocks noChangeShapeType="1"/>
          </p:cNvSpPr>
          <p:nvPr/>
        </p:nvSpPr>
        <p:spPr bwMode="auto">
          <a:xfrm>
            <a:off x="1471613" y="5475288"/>
            <a:ext cx="6345237" cy="1587"/>
          </a:xfrm>
          <a:prstGeom prst="line">
            <a:avLst/>
          </a:prstGeom>
          <a:noFill/>
          <a:ln w="28575">
            <a:solidFill>
              <a:srgbClr val="46464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5067" name="Rectangle 153"/>
          <p:cNvSpPr>
            <a:spLocks noChangeArrowheads="1"/>
          </p:cNvSpPr>
          <p:nvPr/>
        </p:nvSpPr>
        <p:spPr bwMode="auto">
          <a:xfrm>
            <a:off x="1425575" y="5599113"/>
            <a:ext cx="106363"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r>
              <a:rPr lang="en-US" altLang="en-US" sz="1500" b="1">
                <a:solidFill>
                  <a:srgbClr val="000000"/>
                </a:solidFill>
              </a:rPr>
              <a:t>0</a:t>
            </a:r>
            <a:endParaRPr lang="en-US" altLang="en-US" sz="2400">
              <a:latin typeface="Times New Roman" panose="02020603050405020304" pitchFamily="18" charset="0"/>
            </a:endParaRPr>
          </a:p>
        </p:txBody>
      </p:sp>
      <p:sp>
        <p:nvSpPr>
          <p:cNvPr id="45068" name="Rectangle 154"/>
          <p:cNvSpPr>
            <a:spLocks noChangeArrowheads="1"/>
          </p:cNvSpPr>
          <p:nvPr/>
        </p:nvSpPr>
        <p:spPr bwMode="auto">
          <a:xfrm>
            <a:off x="3487738" y="5599113"/>
            <a:ext cx="2127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r>
              <a:rPr lang="en-US" altLang="en-US" sz="1500" b="1">
                <a:solidFill>
                  <a:srgbClr val="000000"/>
                </a:solidFill>
              </a:rPr>
              <a:t>50</a:t>
            </a:r>
            <a:endParaRPr lang="en-US" altLang="en-US" sz="2400">
              <a:latin typeface="Times New Roman" panose="02020603050405020304" pitchFamily="18" charset="0"/>
            </a:endParaRPr>
          </a:p>
        </p:txBody>
      </p:sp>
      <p:sp>
        <p:nvSpPr>
          <p:cNvPr id="45069" name="Rectangle 155"/>
          <p:cNvSpPr>
            <a:spLocks noChangeArrowheads="1"/>
          </p:cNvSpPr>
          <p:nvPr/>
        </p:nvSpPr>
        <p:spPr bwMode="auto">
          <a:xfrm>
            <a:off x="5549900" y="5599113"/>
            <a:ext cx="319088"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r>
              <a:rPr lang="en-US" altLang="en-US" sz="1500" b="1">
                <a:solidFill>
                  <a:srgbClr val="000000"/>
                </a:solidFill>
              </a:rPr>
              <a:t>100</a:t>
            </a:r>
            <a:endParaRPr lang="en-US" altLang="en-US" sz="2400">
              <a:latin typeface="Times New Roman" panose="02020603050405020304" pitchFamily="18" charset="0"/>
            </a:endParaRPr>
          </a:p>
        </p:txBody>
      </p:sp>
      <p:sp>
        <p:nvSpPr>
          <p:cNvPr id="45070" name="Rectangle 156"/>
          <p:cNvSpPr>
            <a:spLocks noChangeArrowheads="1"/>
          </p:cNvSpPr>
          <p:nvPr/>
        </p:nvSpPr>
        <p:spPr bwMode="auto">
          <a:xfrm>
            <a:off x="7664450" y="5599113"/>
            <a:ext cx="319088"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r>
              <a:rPr lang="en-US" altLang="en-US" sz="1500" b="1">
                <a:solidFill>
                  <a:srgbClr val="000000"/>
                </a:solidFill>
              </a:rPr>
              <a:t>150</a:t>
            </a:r>
            <a:endParaRPr lang="en-US" altLang="en-US" sz="2400">
              <a:latin typeface="Times New Roman" panose="02020603050405020304" pitchFamily="18" charset="0"/>
            </a:endParaRPr>
          </a:p>
        </p:txBody>
      </p:sp>
      <p:sp>
        <p:nvSpPr>
          <p:cNvPr id="45071" name="Rectangle 157"/>
          <p:cNvSpPr>
            <a:spLocks noChangeArrowheads="1"/>
          </p:cNvSpPr>
          <p:nvPr/>
        </p:nvSpPr>
        <p:spPr bwMode="auto">
          <a:xfrm>
            <a:off x="3338513" y="5897563"/>
            <a:ext cx="2573337"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r>
              <a:rPr lang="en-US" altLang="en-US" sz="1700" b="1">
                <a:solidFill>
                  <a:srgbClr val="000000"/>
                </a:solidFill>
              </a:rPr>
              <a:t>Value of random variable</a:t>
            </a:r>
            <a:endParaRPr lang="en-US" altLang="en-US" sz="2400">
              <a:latin typeface="Times New Roman" panose="02020603050405020304" pitchFamily="18" charset="0"/>
            </a:endParaRPr>
          </a:p>
        </p:txBody>
      </p:sp>
      <p:sp>
        <p:nvSpPr>
          <p:cNvPr id="45072" name="Line 158"/>
          <p:cNvSpPr>
            <a:spLocks noChangeShapeType="1"/>
          </p:cNvSpPr>
          <p:nvPr/>
        </p:nvSpPr>
        <p:spPr bwMode="auto">
          <a:xfrm flipV="1">
            <a:off x="7816850" y="2254250"/>
            <a:ext cx="1588" cy="3221038"/>
          </a:xfrm>
          <a:prstGeom prst="line">
            <a:avLst/>
          </a:prstGeom>
          <a:noFill/>
          <a:ln w="11113">
            <a:solidFill>
              <a:srgbClr val="46464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5073" name="Rectangle 159"/>
          <p:cNvSpPr>
            <a:spLocks noChangeArrowheads="1"/>
          </p:cNvSpPr>
          <p:nvPr/>
        </p:nvSpPr>
        <p:spPr bwMode="auto">
          <a:xfrm>
            <a:off x="7940675" y="5367338"/>
            <a:ext cx="106363"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r>
              <a:rPr lang="en-US" altLang="en-US" sz="1500" b="1">
                <a:solidFill>
                  <a:srgbClr val="000000"/>
                </a:solidFill>
              </a:rPr>
              <a:t>0</a:t>
            </a:r>
            <a:endParaRPr lang="en-US" altLang="en-US" sz="2400">
              <a:latin typeface="Times New Roman" panose="02020603050405020304" pitchFamily="18" charset="0"/>
            </a:endParaRPr>
          </a:p>
        </p:txBody>
      </p:sp>
      <p:sp>
        <p:nvSpPr>
          <p:cNvPr id="45074" name="Rectangle 160"/>
          <p:cNvSpPr>
            <a:spLocks noChangeArrowheads="1"/>
          </p:cNvSpPr>
          <p:nvPr/>
        </p:nvSpPr>
        <p:spPr bwMode="auto">
          <a:xfrm>
            <a:off x="7940675" y="4724400"/>
            <a:ext cx="265113"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r>
              <a:rPr lang="en-US" altLang="en-US" sz="1500" b="1">
                <a:solidFill>
                  <a:srgbClr val="000000"/>
                </a:solidFill>
              </a:rPr>
              <a:t>0.2</a:t>
            </a:r>
            <a:endParaRPr lang="en-US" altLang="en-US" sz="2400">
              <a:latin typeface="Times New Roman" panose="02020603050405020304" pitchFamily="18" charset="0"/>
            </a:endParaRPr>
          </a:p>
        </p:txBody>
      </p:sp>
      <p:sp>
        <p:nvSpPr>
          <p:cNvPr id="45075" name="Rectangle 161"/>
          <p:cNvSpPr>
            <a:spLocks noChangeArrowheads="1"/>
          </p:cNvSpPr>
          <p:nvPr/>
        </p:nvSpPr>
        <p:spPr bwMode="auto">
          <a:xfrm>
            <a:off x="7940675" y="4079875"/>
            <a:ext cx="265113"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r>
              <a:rPr lang="en-US" altLang="en-US" sz="1500" b="1">
                <a:solidFill>
                  <a:srgbClr val="000000"/>
                </a:solidFill>
              </a:rPr>
              <a:t>0.4</a:t>
            </a:r>
            <a:endParaRPr lang="en-US" altLang="en-US" sz="2400">
              <a:latin typeface="Times New Roman" panose="02020603050405020304" pitchFamily="18" charset="0"/>
            </a:endParaRPr>
          </a:p>
        </p:txBody>
      </p:sp>
      <p:sp>
        <p:nvSpPr>
          <p:cNvPr id="45076" name="Rectangle 162"/>
          <p:cNvSpPr>
            <a:spLocks noChangeArrowheads="1"/>
          </p:cNvSpPr>
          <p:nvPr/>
        </p:nvSpPr>
        <p:spPr bwMode="auto">
          <a:xfrm>
            <a:off x="7940675" y="3435350"/>
            <a:ext cx="265113"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r>
              <a:rPr lang="en-US" altLang="en-US" sz="1500" b="1">
                <a:solidFill>
                  <a:srgbClr val="000000"/>
                </a:solidFill>
              </a:rPr>
              <a:t>0.6</a:t>
            </a:r>
            <a:endParaRPr lang="en-US" altLang="en-US" sz="2400">
              <a:latin typeface="Times New Roman" panose="02020603050405020304" pitchFamily="18" charset="0"/>
            </a:endParaRPr>
          </a:p>
        </p:txBody>
      </p:sp>
      <p:sp>
        <p:nvSpPr>
          <p:cNvPr id="45077" name="Rectangle 163"/>
          <p:cNvSpPr>
            <a:spLocks noChangeArrowheads="1"/>
          </p:cNvSpPr>
          <p:nvPr/>
        </p:nvSpPr>
        <p:spPr bwMode="auto">
          <a:xfrm>
            <a:off x="7940675" y="2792413"/>
            <a:ext cx="265113"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r>
              <a:rPr lang="en-US" altLang="en-US" sz="1500" b="1">
                <a:solidFill>
                  <a:srgbClr val="000000"/>
                </a:solidFill>
              </a:rPr>
              <a:t>0.8</a:t>
            </a:r>
            <a:endParaRPr lang="en-US" altLang="en-US" sz="2400">
              <a:latin typeface="Times New Roman" panose="02020603050405020304" pitchFamily="18" charset="0"/>
            </a:endParaRPr>
          </a:p>
        </p:txBody>
      </p:sp>
      <p:sp>
        <p:nvSpPr>
          <p:cNvPr id="45078" name="Rectangle 164"/>
          <p:cNvSpPr>
            <a:spLocks noChangeArrowheads="1"/>
          </p:cNvSpPr>
          <p:nvPr/>
        </p:nvSpPr>
        <p:spPr bwMode="auto">
          <a:xfrm>
            <a:off x="7940675" y="2147888"/>
            <a:ext cx="106363"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r>
              <a:rPr lang="en-US" altLang="en-US" sz="1500" b="1">
                <a:solidFill>
                  <a:srgbClr val="000000"/>
                </a:solidFill>
              </a:rPr>
              <a:t>1</a:t>
            </a:r>
            <a:endParaRPr lang="en-US" altLang="en-US" sz="2400">
              <a:latin typeface="Times New Roman" panose="02020603050405020304" pitchFamily="18" charset="0"/>
            </a:endParaRPr>
          </a:p>
        </p:txBody>
      </p:sp>
      <p:sp>
        <p:nvSpPr>
          <p:cNvPr id="45079" name="Rectangle 165"/>
          <p:cNvSpPr>
            <a:spLocks noChangeArrowheads="1"/>
          </p:cNvSpPr>
          <p:nvPr/>
        </p:nvSpPr>
        <p:spPr bwMode="auto">
          <a:xfrm rot="-5400000">
            <a:off x="7315994" y="3779044"/>
            <a:ext cx="2330450"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r>
              <a:rPr lang="en-US" altLang="en-US" sz="1700" b="1">
                <a:solidFill>
                  <a:srgbClr val="000000"/>
                </a:solidFill>
              </a:rPr>
              <a:t>Cumulative probability</a:t>
            </a:r>
            <a:endParaRPr lang="en-US" altLang="en-US" sz="2400">
              <a:latin typeface="Times New Roman" panose="02020603050405020304" pitchFamily="18" charset="0"/>
            </a:endParaRPr>
          </a:p>
        </p:txBody>
      </p:sp>
      <p:sp>
        <p:nvSpPr>
          <p:cNvPr id="45080" name="Line 166"/>
          <p:cNvSpPr>
            <a:spLocks noChangeShapeType="1"/>
          </p:cNvSpPr>
          <p:nvPr/>
        </p:nvSpPr>
        <p:spPr bwMode="auto">
          <a:xfrm>
            <a:off x="1468438" y="3289300"/>
            <a:ext cx="2459037" cy="1588"/>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5081" name="Line 168"/>
          <p:cNvSpPr>
            <a:spLocks noChangeShapeType="1"/>
          </p:cNvSpPr>
          <p:nvPr/>
        </p:nvSpPr>
        <p:spPr bwMode="auto">
          <a:xfrm>
            <a:off x="3938588" y="3300413"/>
            <a:ext cx="1587" cy="2178050"/>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5082" name="Freeform 169"/>
          <p:cNvSpPr>
            <a:spLocks/>
          </p:cNvSpPr>
          <p:nvPr/>
        </p:nvSpPr>
        <p:spPr bwMode="auto">
          <a:xfrm>
            <a:off x="3887788" y="5299075"/>
            <a:ext cx="101600" cy="201613"/>
          </a:xfrm>
          <a:custGeom>
            <a:avLst/>
            <a:gdLst>
              <a:gd name="T0" fmla="*/ 101600 w 128"/>
              <a:gd name="T1" fmla="*/ 0 h 254"/>
              <a:gd name="T2" fmla="*/ 50800 w 128"/>
              <a:gd name="T3" fmla="*/ 201613 h 254"/>
              <a:gd name="T4" fmla="*/ 0 w 128"/>
              <a:gd name="T5" fmla="*/ 0 h 254"/>
              <a:gd name="T6" fmla="*/ 101600 w 128"/>
              <a:gd name="T7" fmla="*/ 0 h 254"/>
              <a:gd name="T8" fmla="*/ 0 60000 65536"/>
              <a:gd name="T9" fmla="*/ 0 60000 65536"/>
              <a:gd name="T10" fmla="*/ 0 60000 65536"/>
              <a:gd name="T11" fmla="*/ 0 60000 65536"/>
              <a:gd name="T12" fmla="*/ 0 w 128"/>
              <a:gd name="T13" fmla="*/ 0 h 254"/>
              <a:gd name="T14" fmla="*/ 128 w 128"/>
              <a:gd name="T15" fmla="*/ 254 h 254"/>
            </a:gdLst>
            <a:ahLst/>
            <a:cxnLst>
              <a:cxn ang="T8">
                <a:pos x="T0" y="T1"/>
              </a:cxn>
              <a:cxn ang="T9">
                <a:pos x="T2" y="T3"/>
              </a:cxn>
              <a:cxn ang="T10">
                <a:pos x="T4" y="T5"/>
              </a:cxn>
              <a:cxn ang="T11">
                <a:pos x="T6" y="T7"/>
              </a:cxn>
            </a:cxnLst>
            <a:rect l="T12" t="T13" r="T14" b="T15"/>
            <a:pathLst>
              <a:path w="128" h="254">
                <a:moveTo>
                  <a:pt x="128" y="0"/>
                </a:moveTo>
                <a:lnTo>
                  <a:pt x="64" y="254"/>
                </a:lnTo>
                <a:lnTo>
                  <a:pt x="0" y="0"/>
                </a:lnTo>
                <a:lnTo>
                  <a:pt x="128" y="0"/>
                </a:lnTo>
                <a:close/>
              </a:path>
            </a:pathLst>
          </a:custGeom>
          <a:solidFill>
            <a:srgbClr val="000000"/>
          </a:solidFill>
          <a:ln w="11113">
            <a:solidFill>
              <a:srgbClr val="000000"/>
            </a:solidFill>
            <a:prstDash val="solid"/>
            <a:round/>
            <a:headEnd/>
            <a:tailEnd/>
          </a:ln>
        </p:spPr>
        <p:txBody>
          <a:bodyPr/>
          <a:lstStyle/>
          <a:p>
            <a:endParaRPr lang="en-US"/>
          </a:p>
        </p:txBody>
      </p:sp>
      <p:sp>
        <p:nvSpPr>
          <p:cNvPr id="45083" name="Rectangle 170"/>
          <p:cNvSpPr>
            <a:spLocks noChangeArrowheads="1"/>
          </p:cNvSpPr>
          <p:nvPr/>
        </p:nvSpPr>
        <p:spPr bwMode="auto">
          <a:xfrm rot="-5400000">
            <a:off x="-319088" y="3671888"/>
            <a:ext cx="2436813" cy="427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r>
              <a:rPr lang="en-US" altLang="en-US" sz="2800">
                <a:solidFill>
                  <a:srgbClr val="464646"/>
                </a:solidFill>
              </a:rPr>
              <a:t>uniform deviate</a:t>
            </a:r>
            <a:endParaRPr lang="en-US" altLang="en-US" sz="2400">
              <a:latin typeface="Times New Roman" panose="02020603050405020304" pitchFamily="18" charset="0"/>
            </a:endParaRPr>
          </a:p>
        </p:txBody>
      </p:sp>
      <p:sp>
        <p:nvSpPr>
          <p:cNvPr id="45084" name="Freeform 186"/>
          <p:cNvSpPr>
            <a:spLocks/>
          </p:cNvSpPr>
          <p:nvPr/>
        </p:nvSpPr>
        <p:spPr bwMode="auto">
          <a:xfrm>
            <a:off x="1460500" y="2247900"/>
            <a:ext cx="5702300" cy="2324100"/>
          </a:xfrm>
          <a:custGeom>
            <a:avLst/>
            <a:gdLst>
              <a:gd name="T0" fmla="*/ 0 w 2095"/>
              <a:gd name="T1" fmla="*/ 2324100 h 1924"/>
              <a:gd name="T2" fmla="*/ 851943 w 2095"/>
              <a:gd name="T3" fmla="*/ 2319268 h 1924"/>
              <a:gd name="T4" fmla="*/ 851943 w 2095"/>
              <a:gd name="T5" fmla="*/ 1797433 h 1924"/>
              <a:gd name="T6" fmla="*/ 1684832 w 2095"/>
              <a:gd name="T7" fmla="*/ 1797433 h 1924"/>
              <a:gd name="T8" fmla="*/ 1687554 w 2095"/>
              <a:gd name="T9" fmla="*/ 1395185 h 1924"/>
              <a:gd name="T10" fmla="*/ 2474172 w 2095"/>
              <a:gd name="T11" fmla="*/ 1393977 h 1924"/>
              <a:gd name="T12" fmla="*/ 2474172 w 2095"/>
              <a:gd name="T13" fmla="*/ 912004 h 1924"/>
              <a:gd name="T14" fmla="*/ 3282565 w 2095"/>
              <a:gd name="T15" fmla="*/ 912004 h 1924"/>
              <a:gd name="T16" fmla="*/ 3277121 w 2095"/>
              <a:gd name="T17" fmla="*/ 583441 h 1924"/>
              <a:gd name="T18" fmla="*/ 4071904 w 2095"/>
              <a:gd name="T19" fmla="*/ 583441 h 1924"/>
              <a:gd name="T20" fmla="*/ 4071904 w 2095"/>
              <a:gd name="T21" fmla="*/ 303196 h 1924"/>
              <a:gd name="T22" fmla="*/ 4934734 w 2095"/>
              <a:gd name="T23" fmla="*/ 306820 h 1924"/>
              <a:gd name="T24" fmla="*/ 4934734 w 2095"/>
              <a:gd name="T25" fmla="*/ 0 h 1924"/>
              <a:gd name="T26" fmla="*/ 5702300 w 2095"/>
              <a:gd name="T27" fmla="*/ 2416 h 192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095"/>
              <a:gd name="T43" fmla="*/ 0 h 1924"/>
              <a:gd name="T44" fmla="*/ 2095 w 2095"/>
              <a:gd name="T45" fmla="*/ 1924 h 192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095" h="1924">
                <a:moveTo>
                  <a:pt x="0" y="1924"/>
                </a:moveTo>
                <a:lnTo>
                  <a:pt x="313" y="1920"/>
                </a:lnTo>
                <a:lnTo>
                  <a:pt x="313" y="1488"/>
                </a:lnTo>
                <a:lnTo>
                  <a:pt x="619" y="1488"/>
                </a:lnTo>
                <a:lnTo>
                  <a:pt x="620" y="1155"/>
                </a:lnTo>
                <a:lnTo>
                  <a:pt x="909" y="1154"/>
                </a:lnTo>
                <a:lnTo>
                  <a:pt x="909" y="755"/>
                </a:lnTo>
                <a:lnTo>
                  <a:pt x="1206" y="755"/>
                </a:lnTo>
                <a:lnTo>
                  <a:pt x="1204" y="483"/>
                </a:lnTo>
                <a:lnTo>
                  <a:pt x="1496" y="483"/>
                </a:lnTo>
                <a:lnTo>
                  <a:pt x="1496" y="251"/>
                </a:lnTo>
                <a:lnTo>
                  <a:pt x="1813" y="254"/>
                </a:lnTo>
                <a:lnTo>
                  <a:pt x="1813" y="0"/>
                </a:lnTo>
                <a:lnTo>
                  <a:pt x="2095" y="2"/>
                </a:lnTo>
              </a:path>
            </a:pathLst>
          </a:custGeom>
          <a:noFill/>
          <a:ln w="57150" cmpd="sng">
            <a:solidFill>
              <a:srgbClr val="CC0000"/>
            </a:solidFill>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5085" name="Line 188"/>
          <p:cNvSpPr>
            <a:spLocks noChangeShapeType="1"/>
          </p:cNvSpPr>
          <p:nvPr/>
        </p:nvSpPr>
        <p:spPr bwMode="auto">
          <a:xfrm>
            <a:off x="1460500" y="4546600"/>
            <a:ext cx="0" cy="927100"/>
          </a:xfrm>
          <a:prstGeom prst="line">
            <a:avLst/>
          </a:prstGeom>
          <a:noFill/>
          <a:ln w="57150">
            <a:solidFill>
              <a:srgbClr val="CC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5086" name="Line 190"/>
          <p:cNvSpPr>
            <a:spLocks noChangeShapeType="1"/>
          </p:cNvSpPr>
          <p:nvPr/>
        </p:nvSpPr>
        <p:spPr bwMode="auto">
          <a:xfrm>
            <a:off x="7035800" y="2247900"/>
            <a:ext cx="762000" cy="0"/>
          </a:xfrm>
          <a:prstGeom prst="line">
            <a:avLst/>
          </a:prstGeom>
          <a:noFill/>
          <a:ln w="57150">
            <a:solidFill>
              <a:srgbClr val="CC0000"/>
            </a:solidFill>
            <a:round/>
            <a:headEnd/>
            <a:tailEnd/>
          </a:ln>
          <a:extLst>
            <a:ext uri="{909E8E84-426E-40DD-AFC4-6F175D3DCCD1}">
              <a14:hiddenFill xmlns:a14="http://schemas.microsoft.com/office/drawing/2010/main">
                <a:noFill/>
              </a14:hiddenFill>
            </a:ext>
          </a:extLst>
        </p:spPr>
        <p:txBody>
          <a:bodyPr/>
          <a:lstStyle/>
          <a:p>
            <a:endParaRPr lang="en-US"/>
          </a:p>
        </p:txBody>
      </p:sp>
    </p:spTree>
    <p:extLst>
      <p:ext uri="{BB962C8B-B14F-4D97-AF65-F5344CB8AC3E}">
        <p14:creationId xmlns:p14="http://schemas.microsoft.com/office/powerpoint/2010/main" val="1445047085"/>
      </p:ext>
    </p:extLst>
  </p:cSld>
  <p:clrMapOvr>
    <a:masterClrMapping/>
  </p:clrMapOvr>
</p:sld>
</file>

<file path=ppt/slides/slide3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5938" name="Rectangle 4"/>
          <p:cNvSpPr>
            <a:spLocks noGrp="1" noChangeArrowheads="1"/>
          </p:cNvSpPr>
          <p:nvPr>
            <p:ph type="title" idx="4294967295"/>
          </p:nvPr>
        </p:nvSpPr>
        <p:spPr/>
        <p:txBody>
          <a:bodyPr/>
          <a:lstStyle/>
          <a:p>
            <a:pPr eaLnBrk="1" hangingPunct="1"/>
            <a:r>
              <a:rPr lang="en-US" altLang="en-US"/>
              <a:t>Examples</a:t>
            </a:r>
          </a:p>
        </p:txBody>
      </p:sp>
      <p:sp>
        <p:nvSpPr>
          <p:cNvPr id="385034" name="Line 12"/>
          <p:cNvSpPr>
            <a:spLocks noChangeShapeType="1"/>
          </p:cNvSpPr>
          <p:nvPr/>
        </p:nvSpPr>
        <p:spPr bwMode="auto">
          <a:xfrm flipH="1">
            <a:off x="6319838" y="2959100"/>
            <a:ext cx="490537" cy="6350"/>
          </a:xfrm>
          <a:prstGeom prst="line">
            <a:avLst/>
          </a:prstGeom>
          <a:noFill/>
          <a:ln w="76200">
            <a:solidFill>
              <a:srgbClr val="009900"/>
            </a:solidFill>
            <a:round/>
            <a:headEnd/>
            <a:tailEnd type="triangle" w="med" len="med"/>
          </a:ln>
        </p:spPr>
        <p:txBody>
          <a:bodyPr/>
          <a:lstStyle/>
          <a:p>
            <a:pPr>
              <a:defRPr/>
            </a:pPr>
            <a:endParaRPr lang="en-US">
              <a:latin typeface="+mn-lt"/>
            </a:endParaRPr>
          </a:p>
        </p:txBody>
      </p:sp>
      <p:sp>
        <p:nvSpPr>
          <p:cNvPr id="385037" name="Rectangle 13"/>
          <p:cNvSpPr>
            <a:spLocks noChangeArrowheads="1"/>
          </p:cNvSpPr>
          <p:nvPr/>
        </p:nvSpPr>
        <p:spPr bwMode="auto">
          <a:xfrm>
            <a:off x="704850" y="1874838"/>
            <a:ext cx="38100" cy="184150"/>
          </a:xfrm>
          <a:prstGeom prst="rect">
            <a:avLst/>
          </a:prstGeom>
          <a:noFill/>
          <a:ln w="9525">
            <a:noFill/>
            <a:miter lim="800000"/>
            <a:headEnd/>
            <a:tailEnd/>
          </a:ln>
        </p:spPr>
        <p:txBody>
          <a:bodyPr wrap="none" lIns="0" tIns="0" rIns="0" bIns="0">
            <a:spAutoFit/>
          </a:bodyPr>
          <a:lstStyle/>
          <a:p>
            <a:pPr>
              <a:defRPr/>
            </a:pPr>
            <a:r>
              <a:rPr lang="en-US" sz="1200">
                <a:latin typeface="+mn-lt"/>
              </a:rPr>
              <a:t> </a:t>
            </a:r>
            <a:endParaRPr lang="en-US">
              <a:latin typeface="+mn-lt"/>
            </a:endParaRPr>
          </a:p>
        </p:txBody>
      </p:sp>
      <p:sp>
        <p:nvSpPr>
          <p:cNvPr id="385038" name="Line 14"/>
          <p:cNvSpPr>
            <a:spLocks noChangeShapeType="1"/>
          </p:cNvSpPr>
          <p:nvPr/>
        </p:nvSpPr>
        <p:spPr bwMode="auto">
          <a:xfrm>
            <a:off x="1119188" y="3419475"/>
            <a:ext cx="4903787" cy="1588"/>
          </a:xfrm>
          <a:prstGeom prst="line">
            <a:avLst/>
          </a:prstGeom>
          <a:noFill/>
          <a:ln w="6350" cap="rnd">
            <a:solidFill>
              <a:schemeClr val="tx1"/>
            </a:solidFill>
            <a:round/>
            <a:headEnd/>
            <a:tailEnd/>
          </a:ln>
        </p:spPr>
        <p:txBody>
          <a:bodyPr/>
          <a:lstStyle/>
          <a:p>
            <a:pPr>
              <a:defRPr/>
            </a:pPr>
            <a:endParaRPr lang="en-US">
              <a:latin typeface="+mn-lt"/>
            </a:endParaRPr>
          </a:p>
        </p:txBody>
      </p:sp>
      <p:sp>
        <p:nvSpPr>
          <p:cNvPr id="385039" name="Rectangle 15"/>
          <p:cNvSpPr>
            <a:spLocks noChangeArrowheads="1"/>
          </p:cNvSpPr>
          <p:nvPr/>
        </p:nvSpPr>
        <p:spPr bwMode="auto">
          <a:xfrm>
            <a:off x="1119188" y="3521075"/>
            <a:ext cx="90487" cy="215900"/>
          </a:xfrm>
          <a:prstGeom prst="rect">
            <a:avLst/>
          </a:prstGeom>
          <a:noFill/>
          <a:ln w="9525">
            <a:noFill/>
            <a:miter lim="800000"/>
            <a:headEnd/>
            <a:tailEnd/>
          </a:ln>
        </p:spPr>
        <p:txBody>
          <a:bodyPr wrap="none" lIns="0" tIns="0" rIns="0" bIns="0">
            <a:spAutoFit/>
          </a:bodyPr>
          <a:lstStyle/>
          <a:p>
            <a:pPr>
              <a:defRPr/>
            </a:pPr>
            <a:r>
              <a:rPr lang="en-US" sz="1400">
                <a:latin typeface="+mn-lt"/>
              </a:rPr>
              <a:t>0</a:t>
            </a:r>
            <a:endParaRPr lang="en-US">
              <a:latin typeface="+mn-lt"/>
            </a:endParaRPr>
          </a:p>
        </p:txBody>
      </p:sp>
      <p:sp>
        <p:nvSpPr>
          <p:cNvPr id="385040" name="Line 16"/>
          <p:cNvSpPr>
            <a:spLocks noChangeShapeType="1"/>
          </p:cNvSpPr>
          <p:nvPr/>
        </p:nvSpPr>
        <p:spPr bwMode="auto">
          <a:xfrm>
            <a:off x="1366838" y="3419475"/>
            <a:ext cx="1587" cy="31750"/>
          </a:xfrm>
          <a:prstGeom prst="line">
            <a:avLst/>
          </a:prstGeom>
          <a:noFill/>
          <a:ln w="6350" cap="rnd">
            <a:solidFill>
              <a:schemeClr val="tx1"/>
            </a:solidFill>
            <a:round/>
            <a:headEnd/>
            <a:tailEnd/>
          </a:ln>
        </p:spPr>
        <p:txBody>
          <a:bodyPr/>
          <a:lstStyle/>
          <a:p>
            <a:pPr>
              <a:defRPr/>
            </a:pPr>
            <a:endParaRPr lang="en-US">
              <a:latin typeface="+mn-lt"/>
            </a:endParaRPr>
          </a:p>
        </p:txBody>
      </p:sp>
      <p:sp>
        <p:nvSpPr>
          <p:cNvPr id="385041" name="Line 17"/>
          <p:cNvSpPr>
            <a:spLocks noChangeShapeType="1"/>
          </p:cNvSpPr>
          <p:nvPr/>
        </p:nvSpPr>
        <p:spPr bwMode="auto">
          <a:xfrm>
            <a:off x="1612900" y="3419475"/>
            <a:ext cx="1588" cy="31750"/>
          </a:xfrm>
          <a:prstGeom prst="line">
            <a:avLst/>
          </a:prstGeom>
          <a:noFill/>
          <a:ln w="6350" cap="rnd">
            <a:solidFill>
              <a:schemeClr val="tx1"/>
            </a:solidFill>
            <a:round/>
            <a:headEnd/>
            <a:tailEnd/>
          </a:ln>
        </p:spPr>
        <p:txBody>
          <a:bodyPr/>
          <a:lstStyle/>
          <a:p>
            <a:pPr>
              <a:defRPr/>
            </a:pPr>
            <a:endParaRPr lang="en-US">
              <a:latin typeface="+mn-lt"/>
            </a:endParaRPr>
          </a:p>
        </p:txBody>
      </p:sp>
      <p:sp>
        <p:nvSpPr>
          <p:cNvPr id="385042" name="Line 18"/>
          <p:cNvSpPr>
            <a:spLocks noChangeShapeType="1"/>
          </p:cNvSpPr>
          <p:nvPr/>
        </p:nvSpPr>
        <p:spPr bwMode="auto">
          <a:xfrm>
            <a:off x="1860550" y="3419475"/>
            <a:ext cx="1588" cy="31750"/>
          </a:xfrm>
          <a:prstGeom prst="line">
            <a:avLst/>
          </a:prstGeom>
          <a:noFill/>
          <a:ln w="6350" cap="rnd">
            <a:solidFill>
              <a:schemeClr val="tx1"/>
            </a:solidFill>
            <a:round/>
            <a:headEnd/>
            <a:tailEnd/>
          </a:ln>
        </p:spPr>
        <p:txBody>
          <a:bodyPr/>
          <a:lstStyle/>
          <a:p>
            <a:pPr>
              <a:defRPr/>
            </a:pPr>
            <a:endParaRPr lang="en-US">
              <a:latin typeface="+mn-lt"/>
            </a:endParaRPr>
          </a:p>
        </p:txBody>
      </p:sp>
      <p:sp>
        <p:nvSpPr>
          <p:cNvPr id="385043" name="Line 19"/>
          <p:cNvSpPr>
            <a:spLocks noChangeShapeType="1"/>
          </p:cNvSpPr>
          <p:nvPr/>
        </p:nvSpPr>
        <p:spPr bwMode="auto">
          <a:xfrm>
            <a:off x="2100263" y="3419475"/>
            <a:ext cx="6350" cy="31750"/>
          </a:xfrm>
          <a:prstGeom prst="line">
            <a:avLst/>
          </a:prstGeom>
          <a:noFill/>
          <a:ln w="6350" cap="rnd">
            <a:solidFill>
              <a:schemeClr val="tx1"/>
            </a:solidFill>
            <a:round/>
            <a:headEnd/>
            <a:tailEnd/>
          </a:ln>
        </p:spPr>
        <p:txBody>
          <a:bodyPr/>
          <a:lstStyle/>
          <a:p>
            <a:pPr>
              <a:defRPr/>
            </a:pPr>
            <a:endParaRPr lang="en-US">
              <a:latin typeface="+mn-lt"/>
            </a:endParaRPr>
          </a:p>
        </p:txBody>
      </p:sp>
      <p:sp>
        <p:nvSpPr>
          <p:cNvPr id="385044" name="Line 20"/>
          <p:cNvSpPr>
            <a:spLocks noChangeShapeType="1"/>
          </p:cNvSpPr>
          <p:nvPr/>
        </p:nvSpPr>
        <p:spPr bwMode="auto">
          <a:xfrm>
            <a:off x="2346325" y="3419475"/>
            <a:ext cx="7938" cy="31750"/>
          </a:xfrm>
          <a:prstGeom prst="line">
            <a:avLst/>
          </a:prstGeom>
          <a:noFill/>
          <a:ln w="6350" cap="rnd">
            <a:solidFill>
              <a:schemeClr val="tx1"/>
            </a:solidFill>
            <a:round/>
            <a:headEnd/>
            <a:tailEnd/>
          </a:ln>
        </p:spPr>
        <p:txBody>
          <a:bodyPr/>
          <a:lstStyle/>
          <a:p>
            <a:pPr>
              <a:defRPr/>
            </a:pPr>
            <a:endParaRPr lang="en-US">
              <a:latin typeface="+mn-lt"/>
            </a:endParaRPr>
          </a:p>
        </p:txBody>
      </p:sp>
      <p:sp>
        <p:nvSpPr>
          <p:cNvPr id="385045" name="Line 21"/>
          <p:cNvSpPr>
            <a:spLocks noChangeShapeType="1"/>
          </p:cNvSpPr>
          <p:nvPr/>
        </p:nvSpPr>
        <p:spPr bwMode="auto">
          <a:xfrm>
            <a:off x="2592388" y="3419475"/>
            <a:ext cx="7937" cy="31750"/>
          </a:xfrm>
          <a:prstGeom prst="line">
            <a:avLst/>
          </a:prstGeom>
          <a:noFill/>
          <a:ln w="6350" cap="rnd">
            <a:solidFill>
              <a:schemeClr val="tx1"/>
            </a:solidFill>
            <a:round/>
            <a:headEnd/>
            <a:tailEnd/>
          </a:ln>
        </p:spPr>
        <p:txBody>
          <a:bodyPr/>
          <a:lstStyle/>
          <a:p>
            <a:pPr>
              <a:defRPr/>
            </a:pPr>
            <a:endParaRPr lang="en-US">
              <a:latin typeface="+mn-lt"/>
            </a:endParaRPr>
          </a:p>
        </p:txBody>
      </p:sp>
      <p:sp>
        <p:nvSpPr>
          <p:cNvPr id="385046" name="Line 22"/>
          <p:cNvSpPr>
            <a:spLocks noChangeShapeType="1"/>
          </p:cNvSpPr>
          <p:nvPr/>
        </p:nvSpPr>
        <p:spPr bwMode="auto">
          <a:xfrm>
            <a:off x="2838450" y="3419475"/>
            <a:ext cx="1588" cy="31750"/>
          </a:xfrm>
          <a:prstGeom prst="line">
            <a:avLst/>
          </a:prstGeom>
          <a:noFill/>
          <a:ln w="6350" cap="rnd">
            <a:solidFill>
              <a:schemeClr val="tx1"/>
            </a:solidFill>
            <a:round/>
            <a:headEnd/>
            <a:tailEnd/>
          </a:ln>
        </p:spPr>
        <p:txBody>
          <a:bodyPr/>
          <a:lstStyle/>
          <a:p>
            <a:pPr>
              <a:defRPr/>
            </a:pPr>
            <a:endParaRPr lang="en-US">
              <a:latin typeface="+mn-lt"/>
            </a:endParaRPr>
          </a:p>
        </p:txBody>
      </p:sp>
      <p:sp>
        <p:nvSpPr>
          <p:cNvPr id="385047" name="Line 23"/>
          <p:cNvSpPr>
            <a:spLocks noChangeShapeType="1"/>
          </p:cNvSpPr>
          <p:nvPr/>
        </p:nvSpPr>
        <p:spPr bwMode="auto">
          <a:xfrm>
            <a:off x="3086100" y="3419475"/>
            <a:ext cx="1588" cy="31750"/>
          </a:xfrm>
          <a:prstGeom prst="line">
            <a:avLst/>
          </a:prstGeom>
          <a:noFill/>
          <a:ln w="6350" cap="rnd">
            <a:solidFill>
              <a:schemeClr val="tx1"/>
            </a:solidFill>
            <a:round/>
            <a:headEnd/>
            <a:tailEnd/>
          </a:ln>
        </p:spPr>
        <p:txBody>
          <a:bodyPr/>
          <a:lstStyle/>
          <a:p>
            <a:pPr>
              <a:defRPr/>
            </a:pPr>
            <a:endParaRPr lang="en-US">
              <a:latin typeface="+mn-lt"/>
            </a:endParaRPr>
          </a:p>
        </p:txBody>
      </p:sp>
      <p:sp>
        <p:nvSpPr>
          <p:cNvPr id="385048" name="Line 24"/>
          <p:cNvSpPr>
            <a:spLocks noChangeShapeType="1"/>
          </p:cNvSpPr>
          <p:nvPr/>
        </p:nvSpPr>
        <p:spPr bwMode="auto">
          <a:xfrm>
            <a:off x="3325813" y="3419475"/>
            <a:ext cx="1587" cy="31750"/>
          </a:xfrm>
          <a:prstGeom prst="line">
            <a:avLst/>
          </a:prstGeom>
          <a:noFill/>
          <a:ln w="6350" cap="rnd">
            <a:solidFill>
              <a:schemeClr val="tx1"/>
            </a:solidFill>
            <a:round/>
            <a:headEnd/>
            <a:tailEnd/>
          </a:ln>
        </p:spPr>
        <p:txBody>
          <a:bodyPr/>
          <a:lstStyle/>
          <a:p>
            <a:pPr>
              <a:defRPr/>
            </a:pPr>
            <a:endParaRPr lang="en-US">
              <a:latin typeface="+mn-lt"/>
            </a:endParaRPr>
          </a:p>
        </p:txBody>
      </p:sp>
      <p:sp>
        <p:nvSpPr>
          <p:cNvPr id="385049" name="Line 25"/>
          <p:cNvSpPr>
            <a:spLocks noChangeShapeType="1"/>
          </p:cNvSpPr>
          <p:nvPr/>
        </p:nvSpPr>
        <p:spPr bwMode="auto">
          <a:xfrm>
            <a:off x="3565525" y="3419475"/>
            <a:ext cx="6350" cy="31750"/>
          </a:xfrm>
          <a:prstGeom prst="line">
            <a:avLst/>
          </a:prstGeom>
          <a:noFill/>
          <a:ln w="6350" cap="rnd">
            <a:solidFill>
              <a:schemeClr val="tx1"/>
            </a:solidFill>
            <a:round/>
            <a:headEnd/>
            <a:tailEnd/>
          </a:ln>
        </p:spPr>
        <p:txBody>
          <a:bodyPr/>
          <a:lstStyle/>
          <a:p>
            <a:pPr>
              <a:defRPr/>
            </a:pPr>
            <a:endParaRPr lang="en-US">
              <a:latin typeface="+mn-lt"/>
            </a:endParaRPr>
          </a:p>
        </p:txBody>
      </p:sp>
      <p:sp>
        <p:nvSpPr>
          <p:cNvPr id="385050" name="Line 26"/>
          <p:cNvSpPr>
            <a:spLocks noChangeShapeType="1"/>
          </p:cNvSpPr>
          <p:nvPr/>
        </p:nvSpPr>
        <p:spPr bwMode="auto">
          <a:xfrm>
            <a:off x="3565525" y="3419475"/>
            <a:ext cx="6350" cy="41275"/>
          </a:xfrm>
          <a:prstGeom prst="line">
            <a:avLst/>
          </a:prstGeom>
          <a:noFill/>
          <a:ln w="6350" cap="rnd">
            <a:solidFill>
              <a:schemeClr val="tx1"/>
            </a:solidFill>
            <a:round/>
            <a:headEnd/>
            <a:tailEnd/>
          </a:ln>
        </p:spPr>
        <p:txBody>
          <a:bodyPr/>
          <a:lstStyle/>
          <a:p>
            <a:pPr>
              <a:defRPr/>
            </a:pPr>
            <a:endParaRPr lang="en-US">
              <a:latin typeface="+mn-lt"/>
            </a:endParaRPr>
          </a:p>
        </p:txBody>
      </p:sp>
      <p:sp>
        <p:nvSpPr>
          <p:cNvPr id="385051" name="Rectangle 27"/>
          <p:cNvSpPr>
            <a:spLocks noChangeArrowheads="1"/>
          </p:cNvSpPr>
          <p:nvPr/>
        </p:nvSpPr>
        <p:spPr bwMode="auto">
          <a:xfrm>
            <a:off x="3536950" y="3521075"/>
            <a:ext cx="177800" cy="214313"/>
          </a:xfrm>
          <a:prstGeom prst="rect">
            <a:avLst/>
          </a:prstGeom>
          <a:noFill/>
          <a:ln w="9525">
            <a:noFill/>
            <a:miter lim="800000"/>
            <a:headEnd/>
            <a:tailEnd/>
          </a:ln>
        </p:spPr>
        <p:txBody>
          <a:bodyPr wrap="none" lIns="0" tIns="0" rIns="0" bIns="0">
            <a:spAutoFit/>
          </a:bodyPr>
          <a:lstStyle/>
          <a:p>
            <a:pPr>
              <a:defRPr/>
            </a:pPr>
            <a:r>
              <a:rPr lang="en-US" sz="1400">
                <a:latin typeface="+mn-lt"/>
              </a:rPr>
              <a:t>10</a:t>
            </a:r>
            <a:endParaRPr lang="en-US">
              <a:latin typeface="+mn-lt"/>
            </a:endParaRPr>
          </a:p>
        </p:txBody>
      </p:sp>
      <p:sp>
        <p:nvSpPr>
          <p:cNvPr id="385052" name="Line 28"/>
          <p:cNvSpPr>
            <a:spLocks noChangeShapeType="1"/>
          </p:cNvSpPr>
          <p:nvPr/>
        </p:nvSpPr>
        <p:spPr bwMode="auto">
          <a:xfrm>
            <a:off x="3811588" y="3419475"/>
            <a:ext cx="1587" cy="31750"/>
          </a:xfrm>
          <a:prstGeom prst="line">
            <a:avLst/>
          </a:prstGeom>
          <a:noFill/>
          <a:ln w="6350" cap="rnd">
            <a:solidFill>
              <a:schemeClr val="tx1"/>
            </a:solidFill>
            <a:round/>
            <a:headEnd/>
            <a:tailEnd/>
          </a:ln>
        </p:spPr>
        <p:txBody>
          <a:bodyPr/>
          <a:lstStyle/>
          <a:p>
            <a:pPr>
              <a:defRPr/>
            </a:pPr>
            <a:endParaRPr lang="en-US">
              <a:latin typeface="+mn-lt"/>
            </a:endParaRPr>
          </a:p>
        </p:txBody>
      </p:sp>
      <p:sp>
        <p:nvSpPr>
          <p:cNvPr id="385053" name="Line 29"/>
          <p:cNvSpPr>
            <a:spLocks noChangeShapeType="1"/>
          </p:cNvSpPr>
          <p:nvPr/>
        </p:nvSpPr>
        <p:spPr bwMode="auto">
          <a:xfrm>
            <a:off x="4057650" y="3419475"/>
            <a:ext cx="1588" cy="31750"/>
          </a:xfrm>
          <a:prstGeom prst="line">
            <a:avLst/>
          </a:prstGeom>
          <a:noFill/>
          <a:ln w="6350" cap="rnd">
            <a:solidFill>
              <a:schemeClr val="tx1"/>
            </a:solidFill>
            <a:round/>
            <a:headEnd/>
            <a:tailEnd/>
          </a:ln>
        </p:spPr>
        <p:txBody>
          <a:bodyPr/>
          <a:lstStyle/>
          <a:p>
            <a:pPr>
              <a:defRPr/>
            </a:pPr>
            <a:endParaRPr lang="en-US">
              <a:latin typeface="+mn-lt"/>
            </a:endParaRPr>
          </a:p>
        </p:txBody>
      </p:sp>
      <p:sp>
        <p:nvSpPr>
          <p:cNvPr id="385054" name="Line 30"/>
          <p:cNvSpPr>
            <a:spLocks noChangeShapeType="1"/>
          </p:cNvSpPr>
          <p:nvPr/>
        </p:nvSpPr>
        <p:spPr bwMode="auto">
          <a:xfrm>
            <a:off x="4303713" y="3419475"/>
            <a:ext cx="1587" cy="31750"/>
          </a:xfrm>
          <a:prstGeom prst="line">
            <a:avLst/>
          </a:prstGeom>
          <a:noFill/>
          <a:ln w="6350" cap="rnd">
            <a:solidFill>
              <a:schemeClr val="tx1"/>
            </a:solidFill>
            <a:round/>
            <a:headEnd/>
            <a:tailEnd/>
          </a:ln>
        </p:spPr>
        <p:txBody>
          <a:bodyPr/>
          <a:lstStyle/>
          <a:p>
            <a:pPr>
              <a:defRPr/>
            </a:pPr>
            <a:endParaRPr lang="en-US">
              <a:latin typeface="+mn-lt"/>
            </a:endParaRPr>
          </a:p>
        </p:txBody>
      </p:sp>
      <p:sp>
        <p:nvSpPr>
          <p:cNvPr id="385055" name="Line 31"/>
          <p:cNvSpPr>
            <a:spLocks noChangeShapeType="1"/>
          </p:cNvSpPr>
          <p:nvPr/>
        </p:nvSpPr>
        <p:spPr bwMode="auto">
          <a:xfrm>
            <a:off x="4543425" y="3419475"/>
            <a:ext cx="7938" cy="31750"/>
          </a:xfrm>
          <a:prstGeom prst="line">
            <a:avLst/>
          </a:prstGeom>
          <a:noFill/>
          <a:ln w="6350" cap="rnd">
            <a:solidFill>
              <a:schemeClr val="tx1"/>
            </a:solidFill>
            <a:round/>
            <a:headEnd/>
            <a:tailEnd/>
          </a:ln>
        </p:spPr>
        <p:txBody>
          <a:bodyPr/>
          <a:lstStyle/>
          <a:p>
            <a:pPr>
              <a:defRPr/>
            </a:pPr>
            <a:endParaRPr lang="en-US">
              <a:latin typeface="+mn-lt"/>
            </a:endParaRPr>
          </a:p>
        </p:txBody>
      </p:sp>
      <p:sp>
        <p:nvSpPr>
          <p:cNvPr id="385056" name="Line 32"/>
          <p:cNvSpPr>
            <a:spLocks noChangeShapeType="1"/>
          </p:cNvSpPr>
          <p:nvPr/>
        </p:nvSpPr>
        <p:spPr bwMode="auto">
          <a:xfrm>
            <a:off x="4791075" y="3419475"/>
            <a:ext cx="6350" cy="31750"/>
          </a:xfrm>
          <a:prstGeom prst="line">
            <a:avLst/>
          </a:prstGeom>
          <a:noFill/>
          <a:ln w="6350" cap="rnd">
            <a:solidFill>
              <a:schemeClr val="tx1"/>
            </a:solidFill>
            <a:round/>
            <a:headEnd/>
            <a:tailEnd/>
          </a:ln>
        </p:spPr>
        <p:txBody>
          <a:bodyPr/>
          <a:lstStyle/>
          <a:p>
            <a:pPr>
              <a:defRPr/>
            </a:pPr>
            <a:endParaRPr lang="en-US">
              <a:latin typeface="+mn-lt"/>
            </a:endParaRPr>
          </a:p>
        </p:txBody>
      </p:sp>
      <p:sp>
        <p:nvSpPr>
          <p:cNvPr id="385057" name="Line 33"/>
          <p:cNvSpPr>
            <a:spLocks noChangeShapeType="1"/>
          </p:cNvSpPr>
          <p:nvPr/>
        </p:nvSpPr>
        <p:spPr bwMode="auto">
          <a:xfrm>
            <a:off x="5037138" y="3419475"/>
            <a:ext cx="1587" cy="31750"/>
          </a:xfrm>
          <a:prstGeom prst="line">
            <a:avLst/>
          </a:prstGeom>
          <a:noFill/>
          <a:ln w="6350" cap="rnd">
            <a:solidFill>
              <a:schemeClr val="tx1"/>
            </a:solidFill>
            <a:round/>
            <a:headEnd/>
            <a:tailEnd/>
          </a:ln>
        </p:spPr>
        <p:txBody>
          <a:bodyPr/>
          <a:lstStyle/>
          <a:p>
            <a:pPr>
              <a:defRPr/>
            </a:pPr>
            <a:endParaRPr lang="en-US">
              <a:latin typeface="+mn-lt"/>
            </a:endParaRPr>
          </a:p>
        </p:txBody>
      </p:sp>
      <p:sp>
        <p:nvSpPr>
          <p:cNvPr id="385058" name="Line 34"/>
          <p:cNvSpPr>
            <a:spLocks noChangeShapeType="1"/>
          </p:cNvSpPr>
          <p:nvPr/>
        </p:nvSpPr>
        <p:spPr bwMode="auto">
          <a:xfrm>
            <a:off x="5283200" y="3419475"/>
            <a:ext cx="1588" cy="31750"/>
          </a:xfrm>
          <a:prstGeom prst="line">
            <a:avLst/>
          </a:prstGeom>
          <a:noFill/>
          <a:ln w="6350" cap="rnd">
            <a:solidFill>
              <a:schemeClr val="tx1"/>
            </a:solidFill>
            <a:round/>
            <a:headEnd/>
            <a:tailEnd/>
          </a:ln>
        </p:spPr>
        <p:txBody>
          <a:bodyPr/>
          <a:lstStyle/>
          <a:p>
            <a:pPr>
              <a:defRPr/>
            </a:pPr>
            <a:endParaRPr lang="en-US">
              <a:latin typeface="+mn-lt"/>
            </a:endParaRPr>
          </a:p>
        </p:txBody>
      </p:sp>
      <p:sp>
        <p:nvSpPr>
          <p:cNvPr id="385059" name="Line 35"/>
          <p:cNvSpPr>
            <a:spLocks noChangeShapeType="1"/>
          </p:cNvSpPr>
          <p:nvPr/>
        </p:nvSpPr>
        <p:spPr bwMode="auto">
          <a:xfrm>
            <a:off x="5529263" y="3419475"/>
            <a:ext cx="1587" cy="31750"/>
          </a:xfrm>
          <a:prstGeom prst="line">
            <a:avLst/>
          </a:prstGeom>
          <a:noFill/>
          <a:ln w="6350" cap="rnd">
            <a:solidFill>
              <a:schemeClr val="tx1"/>
            </a:solidFill>
            <a:round/>
            <a:headEnd/>
            <a:tailEnd/>
          </a:ln>
        </p:spPr>
        <p:txBody>
          <a:bodyPr/>
          <a:lstStyle/>
          <a:p>
            <a:pPr>
              <a:defRPr/>
            </a:pPr>
            <a:endParaRPr lang="en-US">
              <a:latin typeface="+mn-lt"/>
            </a:endParaRPr>
          </a:p>
        </p:txBody>
      </p:sp>
      <p:sp>
        <p:nvSpPr>
          <p:cNvPr id="385060" name="Line 36"/>
          <p:cNvSpPr>
            <a:spLocks noChangeShapeType="1"/>
          </p:cNvSpPr>
          <p:nvPr/>
        </p:nvSpPr>
        <p:spPr bwMode="auto">
          <a:xfrm>
            <a:off x="5775325" y="3419475"/>
            <a:ext cx="1588" cy="31750"/>
          </a:xfrm>
          <a:prstGeom prst="line">
            <a:avLst/>
          </a:prstGeom>
          <a:noFill/>
          <a:ln w="6350" cap="rnd">
            <a:solidFill>
              <a:schemeClr val="tx1"/>
            </a:solidFill>
            <a:round/>
            <a:headEnd/>
            <a:tailEnd/>
          </a:ln>
        </p:spPr>
        <p:txBody>
          <a:bodyPr/>
          <a:lstStyle/>
          <a:p>
            <a:pPr>
              <a:defRPr/>
            </a:pPr>
            <a:endParaRPr lang="en-US">
              <a:latin typeface="+mn-lt"/>
            </a:endParaRPr>
          </a:p>
        </p:txBody>
      </p:sp>
      <p:sp>
        <p:nvSpPr>
          <p:cNvPr id="385061" name="Line 37"/>
          <p:cNvSpPr>
            <a:spLocks noChangeShapeType="1"/>
          </p:cNvSpPr>
          <p:nvPr/>
        </p:nvSpPr>
        <p:spPr bwMode="auto">
          <a:xfrm>
            <a:off x="6022975" y="3419475"/>
            <a:ext cx="1588" cy="31750"/>
          </a:xfrm>
          <a:prstGeom prst="line">
            <a:avLst/>
          </a:prstGeom>
          <a:noFill/>
          <a:ln w="6350" cap="rnd">
            <a:solidFill>
              <a:schemeClr val="tx1"/>
            </a:solidFill>
            <a:round/>
            <a:headEnd/>
            <a:tailEnd/>
          </a:ln>
        </p:spPr>
        <p:txBody>
          <a:bodyPr/>
          <a:lstStyle/>
          <a:p>
            <a:pPr>
              <a:defRPr/>
            </a:pPr>
            <a:endParaRPr lang="en-US">
              <a:latin typeface="+mn-lt"/>
            </a:endParaRPr>
          </a:p>
        </p:txBody>
      </p:sp>
      <p:sp>
        <p:nvSpPr>
          <p:cNvPr id="385062" name="Line 38"/>
          <p:cNvSpPr>
            <a:spLocks noChangeShapeType="1"/>
          </p:cNvSpPr>
          <p:nvPr/>
        </p:nvSpPr>
        <p:spPr bwMode="auto">
          <a:xfrm>
            <a:off x="6022975" y="3419475"/>
            <a:ext cx="1588" cy="41275"/>
          </a:xfrm>
          <a:prstGeom prst="line">
            <a:avLst/>
          </a:prstGeom>
          <a:noFill/>
          <a:ln w="6350" cap="rnd">
            <a:solidFill>
              <a:schemeClr val="tx1"/>
            </a:solidFill>
            <a:round/>
            <a:headEnd/>
            <a:tailEnd/>
          </a:ln>
        </p:spPr>
        <p:txBody>
          <a:bodyPr/>
          <a:lstStyle/>
          <a:p>
            <a:pPr>
              <a:defRPr/>
            </a:pPr>
            <a:endParaRPr lang="en-US">
              <a:latin typeface="+mn-lt"/>
            </a:endParaRPr>
          </a:p>
        </p:txBody>
      </p:sp>
      <p:sp>
        <p:nvSpPr>
          <p:cNvPr id="385063" name="Rectangle 39"/>
          <p:cNvSpPr>
            <a:spLocks noChangeArrowheads="1"/>
          </p:cNvSpPr>
          <p:nvPr/>
        </p:nvSpPr>
        <p:spPr bwMode="auto">
          <a:xfrm>
            <a:off x="5995988" y="3521075"/>
            <a:ext cx="177800" cy="214313"/>
          </a:xfrm>
          <a:prstGeom prst="rect">
            <a:avLst/>
          </a:prstGeom>
          <a:noFill/>
          <a:ln w="9525">
            <a:noFill/>
            <a:miter lim="800000"/>
            <a:headEnd/>
            <a:tailEnd/>
          </a:ln>
        </p:spPr>
        <p:txBody>
          <a:bodyPr wrap="none" lIns="0" tIns="0" rIns="0" bIns="0">
            <a:spAutoFit/>
          </a:bodyPr>
          <a:lstStyle/>
          <a:p>
            <a:pPr>
              <a:defRPr/>
            </a:pPr>
            <a:r>
              <a:rPr lang="en-US" sz="1400">
                <a:latin typeface="+mn-lt"/>
              </a:rPr>
              <a:t>20</a:t>
            </a:r>
            <a:endParaRPr lang="en-US">
              <a:latin typeface="+mn-lt"/>
            </a:endParaRPr>
          </a:p>
        </p:txBody>
      </p:sp>
      <p:sp>
        <p:nvSpPr>
          <p:cNvPr id="385064" name="Rectangle 40"/>
          <p:cNvSpPr>
            <a:spLocks noChangeArrowheads="1"/>
          </p:cNvSpPr>
          <p:nvPr/>
        </p:nvSpPr>
        <p:spPr bwMode="auto">
          <a:xfrm>
            <a:off x="966788" y="3263900"/>
            <a:ext cx="90487" cy="215900"/>
          </a:xfrm>
          <a:prstGeom prst="rect">
            <a:avLst/>
          </a:prstGeom>
          <a:noFill/>
          <a:ln w="9525">
            <a:noFill/>
            <a:miter lim="800000"/>
            <a:headEnd/>
            <a:tailEnd/>
          </a:ln>
        </p:spPr>
        <p:txBody>
          <a:bodyPr wrap="none" lIns="0" tIns="0" rIns="0" bIns="0">
            <a:spAutoFit/>
          </a:bodyPr>
          <a:lstStyle/>
          <a:p>
            <a:pPr>
              <a:defRPr/>
            </a:pPr>
            <a:r>
              <a:rPr lang="en-US" sz="1400">
                <a:latin typeface="+mn-lt"/>
              </a:rPr>
              <a:t>0</a:t>
            </a:r>
            <a:endParaRPr lang="en-US">
              <a:latin typeface="+mn-lt"/>
            </a:endParaRPr>
          </a:p>
        </p:txBody>
      </p:sp>
      <p:sp>
        <p:nvSpPr>
          <p:cNvPr id="385065" name="Rectangle 41"/>
          <p:cNvSpPr>
            <a:spLocks noChangeArrowheads="1"/>
          </p:cNvSpPr>
          <p:nvPr/>
        </p:nvSpPr>
        <p:spPr bwMode="auto">
          <a:xfrm>
            <a:off x="966788" y="2330450"/>
            <a:ext cx="90487" cy="215900"/>
          </a:xfrm>
          <a:prstGeom prst="rect">
            <a:avLst/>
          </a:prstGeom>
          <a:noFill/>
          <a:ln w="9525">
            <a:noFill/>
            <a:miter lim="800000"/>
            <a:headEnd/>
            <a:tailEnd/>
          </a:ln>
        </p:spPr>
        <p:txBody>
          <a:bodyPr wrap="none" lIns="0" tIns="0" rIns="0" bIns="0">
            <a:spAutoFit/>
          </a:bodyPr>
          <a:lstStyle/>
          <a:p>
            <a:pPr>
              <a:defRPr/>
            </a:pPr>
            <a:r>
              <a:rPr lang="en-US" sz="1400">
                <a:latin typeface="+mn-lt"/>
              </a:rPr>
              <a:t>1</a:t>
            </a:r>
            <a:endParaRPr lang="en-US">
              <a:latin typeface="+mn-lt"/>
            </a:endParaRPr>
          </a:p>
        </p:txBody>
      </p:sp>
      <p:sp>
        <p:nvSpPr>
          <p:cNvPr id="385066" name="Freeform 42"/>
          <p:cNvSpPr>
            <a:spLocks/>
          </p:cNvSpPr>
          <p:nvPr/>
        </p:nvSpPr>
        <p:spPr bwMode="auto">
          <a:xfrm>
            <a:off x="2100263" y="2484438"/>
            <a:ext cx="492125" cy="935037"/>
          </a:xfrm>
          <a:custGeom>
            <a:avLst/>
            <a:gdLst/>
            <a:ahLst/>
            <a:cxnLst>
              <a:cxn ang="0">
                <a:pos x="4" y="398"/>
              </a:cxn>
              <a:cxn ang="0">
                <a:pos x="8" y="384"/>
              </a:cxn>
              <a:cxn ang="0">
                <a:pos x="13" y="372"/>
              </a:cxn>
              <a:cxn ang="0">
                <a:pos x="17" y="358"/>
              </a:cxn>
              <a:cxn ang="0">
                <a:pos x="22" y="345"/>
              </a:cxn>
              <a:cxn ang="0">
                <a:pos x="26" y="332"/>
              </a:cxn>
              <a:cxn ang="0">
                <a:pos x="31" y="318"/>
              </a:cxn>
              <a:cxn ang="0">
                <a:pos x="39" y="310"/>
              </a:cxn>
              <a:cxn ang="0">
                <a:pos x="44" y="296"/>
              </a:cxn>
              <a:cxn ang="0">
                <a:pos x="49" y="283"/>
              </a:cxn>
              <a:cxn ang="0">
                <a:pos x="53" y="270"/>
              </a:cxn>
              <a:cxn ang="0">
                <a:pos x="57" y="257"/>
              </a:cxn>
              <a:cxn ang="0">
                <a:pos x="61" y="243"/>
              </a:cxn>
              <a:cxn ang="0">
                <a:pos x="66" y="230"/>
              </a:cxn>
              <a:cxn ang="0">
                <a:pos x="71" y="217"/>
              </a:cxn>
              <a:cxn ang="0">
                <a:pos x="79" y="208"/>
              </a:cxn>
              <a:cxn ang="0">
                <a:pos x="83" y="195"/>
              </a:cxn>
              <a:cxn ang="0">
                <a:pos x="88" y="181"/>
              </a:cxn>
              <a:cxn ang="0">
                <a:pos x="93" y="168"/>
              </a:cxn>
              <a:cxn ang="0">
                <a:pos x="97" y="155"/>
              </a:cxn>
              <a:cxn ang="0">
                <a:pos x="101" y="142"/>
              </a:cxn>
              <a:cxn ang="0">
                <a:pos x="106" y="128"/>
              </a:cxn>
              <a:cxn ang="0">
                <a:pos x="110" y="115"/>
              </a:cxn>
              <a:cxn ang="0">
                <a:pos x="115" y="102"/>
              </a:cxn>
              <a:cxn ang="0">
                <a:pos x="119" y="88"/>
              </a:cxn>
              <a:cxn ang="0">
                <a:pos x="128" y="80"/>
              </a:cxn>
              <a:cxn ang="0">
                <a:pos x="133" y="66"/>
              </a:cxn>
              <a:cxn ang="0">
                <a:pos x="137" y="54"/>
              </a:cxn>
              <a:cxn ang="0">
                <a:pos x="142" y="40"/>
              </a:cxn>
              <a:cxn ang="0">
                <a:pos x="146" y="27"/>
              </a:cxn>
              <a:cxn ang="0">
                <a:pos x="150" y="14"/>
              </a:cxn>
              <a:cxn ang="0">
                <a:pos x="155" y="0"/>
              </a:cxn>
              <a:cxn ang="0">
                <a:pos x="310" y="14"/>
              </a:cxn>
              <a:cxn ang="0">
                <a:pos x="305" y="27"/>
              </a:cxn>
              <a:cxn ang="0">
                <a:pos x="297" y="36"/>
              </a:cxn>
              <a:cxn ang="0">
                <a:pos x="293" y="49"/>
              </a:cxn>
              <a:cxn ang="0">
                <a:pos x="288" y="62"/>
              </a:cxn>
              <a:cxn ang="0">
                <a:pos x="283" y="76"/>
              </a:cxn>
              <a:cxn ang="0">
                <a:pos x="279" y="88"/>
              </a:cxn>
              <a:cxn ang="0">
                <a:pos x="275" y="102"/>
              </a:cxn>
              <a:cxn ang="0">
                <a:pos x="270" y="115"/>
              </a:cxn>
              <a:cxn ang="0">
                <a:pos x="261" y="124"/>
              </a:cxn>
              <a:cxn ang="0">
                <a:pos x="257" y="137"/>
              </a:cxn>
              <a:cxn ang="0">
                <a:pos x="253" y="150"/>
              </a:cxn>
              <a:cxn ang="0">
                <a:pos x="248" y="164"/>
              </a:cxn>
              <a:cxn ang="0">
                <a:pos x="243" y="177"/>
              </a:cxn>
              <a:cxn ang="0">
                <a:pos x="239" y="191"/>
              </a:cxn>
              <a:cxn ang="0">
                <a:pos x="235" y="203"/>
              </a:cxn>
              <a:cxn ang="0">
                <a:pos x="230" y="217"/>
              </a:cxn>
              <a:cxn ang="0">
                <a:pos x="226" y="230"/>
              </a:cxn>
              <a:cxn ang="0">
                <a:pos x="221" y="243"/>
              </a:cxn>
              <a:cxn ang="0">
                <a:pos x="217" y="257"/>
              </a:cxn>
              <a:cxn ang="0">
                <a:pos x="208" y="265"/>
              </a:cxn>
              <a:cxn ang="0">
                <a:pos x="204" y="279"/>
              </a:cxn>
              <a:cxn ang="0">
                <a:pos x="199" y="292"/>
              </a:cxn>
              <a:cxn ang="0">
                <a:pos x="194" y="305"/>
              </a:cxn>
              <a:cxn ang="0">
                <a:pos x="190" y="318"/>
              </a:cxn>
              <a:cxn ang="0">
                <a:pos x="186" y="332"/>
              </a:cxn>
              <a:cxn ang="0">
                <a:pos x="182" y="345"/>
              </a:cxn>
              <a:cxn ang="0">
                <a:pos x="177" y="358"/>
              </a:cxn>
              <a:cxn ang="0">
                <a:pos x="172" y="372"/>
              </a:cxn>
              <a:cxn ang="0">
                <a:pos x="164" y="380"/>
              </a:cxn>
              <a:cxn ang="0">
                <a:pos x="160" y="394"/>
              </a:cxn>
            </a:cxnLst>
            <a:rect l="0" t="0" r="r" b="b"/>
            <a:pathLst>
              <a:path w="310" h="402">
                <a:moveTo>
                  <a:pt x="0" y="402"/>
                </a:moveTo>
                <a:lnTo>
                  <a:pt x="0" y="402"/>
                </a:lnTo>
                <a:lnTo>
                  <a:pt x="0" y="398"/>
                </a:lnTo>
                <a:lnTo>
                  <a:pt x="4" y="398"/>
                </a:lnTo>
                <a:lnTo>
                  <a:pt x="4" y="394"/>
                </a:lnTo>
                <a:lnTo>
                  <a:pt x="4" y="389"/>
                </a:lnTo>
                <a:lnTo>
                  <a:pt x="8" y="389"/>
                </a:lnTo>
                <a:lnTo>
                  <a:pt x="8" y="384"/>
                </a:lnTo>
                <a:lnTo>
                  <a:pt x="8" y="380"/>
                </a:lnTo>
                <a:lnTo>
                  <a:pt x="13" y="380"/>
                </a:lnTo>
                <a:lnTo>
                  <a:pt x="13" y="376"/>
                </a:lnTo>
                <a:lnTo>
                  <a:pt x="13" y="372"/>
                </a:lnTo>
                <a:lnTo>
                  <a:pt x="13" y="367"/>
                </a:lnTo>
                <a:lnTo>
                  <a:pt x="17" y="367"/>
                </a:lnTo>
                <a:lnTo>
                  <a:pt x="17" y="362"/>
                </a:lnTo>
                <a:lnTo>
                  <a:pt x="17" y="358"/>
                </a:lnTo>
                <a:lnTo>
                  <a:pt x="17" y="354"/>
                </a:lnTo>
                <a:lnTo>
                  <a:pt x="22" y="354"/>
                </a:lnTo>
                <a:lnTo>
                  <a:pt x="22" y="350"/>
                </a:lnTo>
                <a:lnTo>
                  <a:pt x="22" y="345"/>
                </a:lnTo>
                <a:lnTo>
                  <a:pt x="26" y="345"/>
                </a:lnTo>
                <a:lnTo>
                  <a:pt x="26" y="340"/>
                </a:lnTo>
                <a:lnTo>
                  <a:pt x="26" y="336"/>
                </a:lnTo>
                <a:lnTo>
                  <a:pt x="26" y="332"/>
                </a:lnTo>
                <a:lnTo>
                  <a:pt x="31" y="332"/>
                </a:lnTo>
                <a:lnTo>
                  <a:pt x="31" y="327"/>
                </a:lnTo>
                <a:lnTo>
                  <a:pt x="31" y="323"/>
                </a:lnTo>
                <a:lnTo>
                  <a:pt x="31" y="318"/>
                </a:lnTo>
                <a:lnTo>
                  <a:pt x="35" y="318"/>
                </a:lnTo>
                <a:lnTo>
                  <a:pt x="35" y="314"/>
                </a:lnTo>
                <a:lnTo>
                  <a:pt x="35" y="310"/>
                </a:lnTo>
                <a:lnTo>
                  <a:pt x="39" y="310"/>
                </a:lnTo>
                <a:lnTo>
                  <a:pt x="39" y="305"/>
                </a:lnTo>
                <a:lnTo>
                  <a:pt x="39" y="301"/>
                </a:lnTo>
                <a:lnTo>
                  <a:pt x="44" y="301"/>
                </a:lnTo>
                <a:lnTo>
                  <a:pt x="44" y="296"/>
                </a:lnTo>
                <a:lnTo>
                  <a:pt x="44" y="292"/>
                </a:lnTo>
                <a:lnTo>
                  <a:pt x="44" y="287"/>
                </a:lnTo>
                <a:lnTo>
                  <a:pt x="49" y="287"/>
                </a:lnTo>
                <a:lnTo>
                  <a:pt x="49" y="283"/>
                </a:lnTo>
                <a:lnTo>
                  <a:pt x="49" y="279"/>
                </a:lnTo>
                <a:lnTo>
                  <a:pt x="49" y="274"/>
                </a:lnTo>
                <a:lnTo>
                  <a:pt x="53" y="274"/>
                </a:lnTo>
                <a:lnTo>
                  <a:pt x="53" y="270"/>
                </a:lnTo>
                <a:lnTo>
                  <a:pt x="53" y="265"/>
                </a:lnTo>
                <a:lnTo>
                  <a:pt x="53" y="261"/>
                </a:lnTo>
                <a:lnTo>
                  <a:pt x="57" y="261"/>
                </a:lnTo>
                <a:lnTo>
                  <a:pt x="57" y="257"/>
                </a:lnTo>
                <a:lnTo>
                  <a:pt x="57" y="252"/>
                </a:lnTo>
                <a:lnTo>
                  <a:pt x="61" y="252"/>
                </a:lnTo>
                <a:lnTo>
                  <a:pt x="61" y="247"/>
                </a:lnTo>
                <a:lnTo>
                  <a:pt x="61" y="243"/>
                </a:lnTo>
                <a:lnTo>
                  <a:pt x="61" y="239"/>
                </a:lnTo>
                <a:lnTo>
                  <a:pt x="66" y="239"/>
                </a:lnTo>
                <a:lnTo>
                  <a:pt x="66" y="235"/>
                </a:lnTo>
                <a:lnTo>
                  <a:pt x="66" y="230"/>
                </a:lnTo>
                <a:lnTo>
                  <a:pt x="66" y="225"/>
                </a:lnTo>
                <a:lnTo>
                  <a:pt x="71" y="225"/>
                </a:lnTo>
                <a:lnTo>
                  <a:pt x="71" y="221"/>
                </a:lnTo>
                <a:lnTo>
                  <a:pt x="71" y="217"/>
                </a:lnTo>
                <a:lnTo>
                  <a:pt x="75" y="217"/>
                </a:lnTo>
                <a:lnTo>
                  <a:pt x="75" y="213"/>
                </a:lnTo>
                <a:lnTo>
                  <a:pt x="75" y="208"/>
                </a:lnTo>
                <a:lnTo>
                  <a:pt x="79" y="208"/>
                </a:lnTo>
                <a:lnTo>
                  <a:pt x="79" y="203"/>
                </a:lnTo>
                <a:lnTo>
                  <a:pt x="79" y="199"/>
                </a:lnTo>
                <a:lnTo>
                  <a:pt x="79" y="195"/>
                </a:lnTo>
                <a:lnTo>
                  <a:pt x="83" y="195"/>
                </a:lnTo>
                <a:lnTo>
                  <a:pt x="83" y="191"/>
                </a:lnTo>
                <a:lnTo>
                  <a:pt x="83" y="186"/>
                </a:lnTo>
                <a:lnTo>
                  <a:pt x="83" y="181"/>
                </a:lnTo>
                <a:lnTo>
                  <a:pt x="88" y="181"/>
                </a:lnTo>
                <a:lnTo>
                  <a:pt x="88" y="177"/>
                </a:lnTo>
                <a:lnTo>
                  <a:pt x="88" y="173"/>
                </a:lnTo>
                <a:lnTo>
                  <a:pt x="88" y="168"/>
                </a:lnTo>
                <a:lnTo>
                  <a:pt x="93" y="168"/>
                </a:lnTo>
                <a:lnTo>
                  <a:pt x="93" y="164"/>
                </a:lnTo>
                <a:lnTo>
                  <a:pt x="93" y="159"/>
                </a:lnTo>
                <a:lnTo>
                  <a:pt x="97" y="159"/>
                </a:lnTo>
                <a:lnTo>
                  <a:pt x="97" y="155"/>
                </a:lnTo>
                <a:lnTo>
                  <a:pt x="97" y="150"/>
                </a:lnTo>
                <a:lnTo>
                  <a:pt x="97" y="146"/>
                </a:lnTo>
                <a:lnTo>
                  <a:pt x="101" y="146"/>
                </a:lnTo>
                <a:lnTo>
                  <a:pt x="101" y="142"/>
                </a:lnTo>
                <a:lnTo>
                  <a:pt x="101" y="137"/>
                </a:lnTo>
                <a:lnTo>
                  <a:pt x="106" y="137"/>
                </a:lnTo>
                <a:lnTo>
                  <a:pt x="106" y="133"/>
                </a:lnTo>
                <a:lnTo>
                  <a:pt x="106" y="128"/>
                </a:lnTo>
                <a:lnTo>
                  <a:pt x="106" y="124"/>
                </a:lnTo>
                <a:lnTo>
                  <a:pt x="110" y="124"/>
                </a:lnTo>
                <a:lnTo>
                  <a:pt x="110" y="120"/>
                </a:lnTo>
                <a:lnTo>
                  <a:pt x="110" y="115"/>
                </a:lnTo>
                <a:lnTo>
                  <a:pt x="115" y="115"/>
                </a:lnTo>
                <a:lnTo>
                  <a:pt x="115" y="110"/>
                </a:lnTo>
                <a:lnTo>
                  <a:pt x="115" y="106"/>
                </a:lnTo>
                <a:lnTo>
                  <a:pt x="115" y="102"/>
                </a:lnTo>
                <a:lnTo>
                  <a:pt x="119" y="102"/>
                </a:lnTo>
                <a:lnTo>
                  <a:pt x="119" y="98"/>
                </a:lnTo>
                <a:lnTo>
                  <a:pt x="119" y="93"/>
                </a:lnTo>
                <a:lnTo>
                  <a:pt x="119" y="88"/>
                </a:lnTo>
                <a:lnTo>
                  <a:pt x="124" y="88"/>
                </a:lnTo>
                <a:lnTo>
                  <a:pt x="124" y="84"/>
                </a:lnTo>
                <a:lnTo>
                  <a:pt x="124" y="80"/>
                </a:lnTo>
                <a:lnTo>
                  <a:pt x="128" y="80"/>
                </a:lnTo>
                <a:lnTo>
                  <a:pt x="128" y="76"/>
                </a:lnTo>
                <a:lnTo>
                  <a:pt x="128" y="71"/>
                </a:lnTo>
                <a:lnTo>
                  <a:pt x="128" y="66"/>
                </a:lnTo>
                <a:lnTo>
                  <a:pt x="133" y="66"/>
                </a:lnTo>
                <a:lnTo>
                  <a:pt x="133" y="62"/>
                </a:lnTo>
                <a:lnTo>
                  <a:pt x="133" y="58"/>
                </a:lnTo>
                <a:lnTo>
                  <a:pt x="133" y="54"/>
                </a:lnTo>
                <a:lnTo>
                  <a:pt x="137" y="54"/>
                </a:lnTo>
                <a:lnTo>
                  <a:pt x="137" y="49"/>
                </a:lnTo>
                <a:lnTo>
                  <a:pt x="137" y="44"/>
                </a:lnTo>
                <a:lnTo>
                  <a:pt x="142" y="44"/>
                </a:lnTo>
                <a:lnTo>
                  <a:pt x="142" y="40"/>
                </a:lnTo>
                <a:lnTo>
                  <a:pt x="142" y="36"/>
                </a:lnTo>
                <a:lnTo>
                  <a:pt x="146" y="36"/>
                </a:lnTo>
                <a:lnTo>
                  <a:pt x="146" y="31"/>
                </a:lnTo>
                <a:lnTo>
                  <a:pt x="146" y="27"/>
                </a:lnTo>
                <a:lnTo>
                  <a:pt x="146" y="22"/>
                </a:lnTo>
                <a:lnTo>
                  <a:pt x="150" y="22"/>
                </a:lnTo>
                <a:lnTo>
                  <a:pt x="150" y="18"/>
                </a:lnTo>
                <a:lnTo>
                  <a:pt x="150" y="14"/>
                </a:lnTo>
                <a:lnTo>
                  <a:pt x="150" y="9"/>
                </a:lnTo>
                <a:lnTo>
                  <a:pt x="155" y="9"/>
                </a:lnTo>
                <a:lnTo>
                  <a:pt x="155" y="5"/>
                </a:lnTo>
                <a:lnTo>
                  <a:pt x="155" y="0"/>
                </a:lnTo>
                <a:lnTo>
                  <a:pt x="310" y="0"/>
                </a:lnTo>
                <a:lnTo>
                  <a:pt x="310" y="5"/>
                </a:lnTo>
                <a:lnTo>
                  <a:pt x="310" y="9"/>
                </a:lnTo>
                <a:lnTo>
                  <a:pt x="310" y="14"/>
                </a:lnTo>
                <a:lnTo>
                  <a:pt x="305" y="14"/>
                </a:lnTo>
                <a:lnTo>
                  <a:pt x="305" y="18"/>
                </a:lnTo>
                <a:lnTo>
                  <a:pt x="305" y="22"/>
                </a:lnTo>
                <a:lnTo>
                  <a:pt x="305" y="27"/>
                </a:lnTo>
                <a:lnTo>
                  <a:pt x="301" y="27"/>
                </a:lnTo>
                <a:lnTo>
                  <a:pt x="301" y="31"/>
                </a:lnTo>
                <a:lnTo>
                  <a:pt x="301" y="36"/>
                </a:lnTo>
                <a:lnTo>
                  <a:pt x="297" y="36"/>
                </a:lnTo>
                <a:lnTo>
                  <a:pt x="297" y="40"/>
                </a:lnTo>
                <a:lnTo>
                  <a:pt x="297" y="44"/>
                </a:lnTo>
                <a:lnTo>
                  <a:pt x="293" y="44"/>
                </a:lnTo>
                <a:lnTo>
                  <a:pt x="293" y="49"/>
                </a:lnTo>
                <a:lnTo>
                  <a:pt x="293" y="54"/>
                </a:lnTo>
                <a:lnTo>
                  <a:pt x="293" y="58"/>
                </a:lnTo>
                <a:lnTo>
                  <a:pt x="288" y="58"/>
                </a:lnTo>
                <a:lnTo>
                  <a:pt x="288" y="62"/>
                </a:lnTo>
                <a:lnTo>
                  <a:pt x="288" y="66"/>
                </a:lnTo>
                <a:lnTo>
                  <a:pt x="288" y="71"/>
                </a:lnTo>
                <a:lnTo>
                  <a:pt x="283" y="71"/>
                </a:lnTo>
                <a:lnTo>
                  <a:pt x="283" y="76"/>
                </a:lnTo>
                <a:lnTo>
                  <a:pt x="283" y="80"/>
                </a:lnTo>
                <a:lnTo>
                  <a:pt x="283" y="84"/>
                </a:lnTo>
                <a:lnTo>
                  <a:pt x="279" y="84"/>
                </a:lnTo>
                <a:lnTo>
                  <a:pt x="279" y="88"/>
                </a:lnTo>
                <a:lnTo>
                  <a:pt x="279" y="93"/>
                </a:lnTo>
                <a:lnTo>
                  <a:pt x="275" y="93"/>
                </a:lnTo>
                <a:lnTo>
                  <a:pt x="275" y="98"/>
                </a:lnTo>
                <a:lnTo>
                  <a:pt x="275" y="102"/>
                </a:lnTo>
                <a:lnTo>
                  <a:pt x="275" y="106"/>
                </a:lnTo>
                <a:lnTo>
                  <a:pt x="270" y="106"/>
                </a:lnTo>
                <a:lnTo>
                  <a:pt x="270" y="110"/>
                </a:lnTo>
                <a:lnTo>
                  <a:pt x="270" y="115"/>
                </a:lnTo>
                <a:lnTo>
                  <a:pt x="266" y="115"/>
                </a:lnTo>
                <a:lnTo>
                  <a:pt x="266" y="120"/>
                </a:lnTo>
                <a:lnTo>
                  <a:pt x="266" y="124"/>
                </a:lnTo>
                <a:lnTo>
                  <a:pt x="261" y="124"/>
                </a:lnTo>
                <a:lnTo>
                  <a:pt x="261" y="128"/>
                </a:lnTo>
                <a:lnTo>
                  <a:pt x="261" y="133"/>
                </a:lnTo>
                <a:lnTo>
                  <a:pt x="261" y="137"/>
                </a:lnTo>
                <a:lnTo>
                  <a:pt x="257" y="137"/>
                </a:lnTo>
                <a:lnTo>
                  <a:pt x="257" y="142"/>
                </a:lnTo>
                <a:lnTo>
                  <a:pt x="257" y="146"/>
                </a:lnTo>
                <a:lnTo>
                  <a:pt x="257" y="150"/>
                </a:lnTo>
                <a:lnTo>
                  <a:pt x="253" y="150"/>
                </a:lnTo>
                <a:lnTo>
                  <a:pt x="253" y="155"/>
                </a:lnTo>
                <a:lnTo>
                  <a:pt x="253" y="159"/>
                </a:lnTo>
                <a:lnTo>
                  <a:pt x="253" y="164"/>
                </a:lnTo>
                <a:lnTo>
                  <a:pt x="248" y="164"/>
                </a:lnTo>
                <a:lnTo>
                  <a:pt x="248" y="168"/>
                </a:lnTo>
                <a:lnTo>
                  <a:pt x="248" y="173"/>
                </a:lnTo>
                <a:lnTo>
                  <a:pt x="243" y="173"/>
                </a:lnTo>
                <a:lnTo>
                  <a:pt x="243" y="177"/>
                </a:lnTo>
                <a:lnTo>
                  <a:pt x="243" y="181"/>
                </a:lnTo>
                <a:lnTo>
                  <a:pt x="243" y="186"/>
                </a:lnTo>
                <a:lnTo>
                  <a:pt x="239" y="186"/>
                </a:lnTo>
                <a:lnTo>
                  <a:pt x="239" y="191"/>
                </a:lnTo>
                <a:lnTo>
                  <a:pt x="239" y="195"/>
                </a:lnTo>
                <a:lnTo>
                  <a:pt x="239" y="199"/>
                </a:lnTo>
                <a:lnTo>
                  <a:pt x="235" y="199"/>
                </a:lnTo>
                <a:lnTo>
                  <a:pt x="235" y="203"/>
                </a:lnTo>
                <a:lnTo>
                  <a:pt x="235" y="208"/>
                </a:lnTo>
                <a:lnTo>
                  <a:pt x="230" y="208"/>
                </a:lnTo>
                <a:lnTo>
                  <a:pt x="230" y="213"/>
                </a:lnTo>
                <a:lnTo>
                  <a:pt x="230" y="217"/>
                </a:lnTo>
                <a:lnTo>
                  <a:pt x="226" y="217"/>
                </a:lnTo>
                <a:lnTo>
                  <a:pt x="226" y="221"/>
                </a:lnTo>
                <a:lnTo>
                  <a:pt x="226" y="225"/>
                </a:lnTo>
                <a:lnTo>
                  <a:pt x="226" y="230"/>
                </a:lnTo>
                <a:lnTo>
                  <a:pt x="221" y="230"/>
                </a:lnTo>
                <a:lnTo>
                  <a:pt x="221" y="235"/>
                </a:lnTo>
                <a:lnTo>
                  <a:pt x="221" y="239"/>
                </a:lnTo>
                <a:lnTo>
                  <a:pt x="221" y="243"/>
                </a:lnTo>
                <a:lnTo>
                  <a:pt x="217" y="243"/>
                </a:lnTo>
                <a:lnTo>
                  <a:pt x="217" y="247"/>
                </a:lnTo>
                <a:lnTo>
                  <a:pt x="217" y="252"/>
                </a:lnTo>
                <a:lnTo>
                  <a:pt x="217" y="257"/>
                </a:lnTo>
                <a:lnTo>
                  <a:pt x="212" y="257"/>
                </a:lnTo>
                <a:lnTo>
                  <a:pt x="212" y="261"/>
                </a:lnTo>
                <a:lnTo>
                  <a:pt x="212" y="265"/>
                </a:lnTo>
                <a:lnTo>
                  <a:pt x="208" y="265"/>
                </a:lnTo>
                <a:lnTo>
                  <a:pt x="208" y="270"/>
                </a:lnTo>
                <a:lnTo>
                  <a:pt x="208" y="274"/>
                </a:lnTo>
                <a:lnTo>
                  <a:pt x="208" y="279"/>
                </a:lnTo>
                <a:lnTo>
                  <a:pt x="204" y="279"/>
                </a:lnTo>
                <a:lnTo>
                  <a:pt x="204" y="283"/>
                </a:lnTo>
                <a:lnTo>
                  <a:pt x="204" y="287"/>
                </a:lnTo>
                <a:lnTo>
                  <a:pt x="199" y="287"/>
                </a:lnTo>
                <a:lnTo>
                  <a:pt x="199" y="292"/>
                </a:lnTo>
                <a:lnTo>
                  <a:pt x="199" y="296"/>
                </a:lnTo>
                <a:lnTo>
                  <a:pt x="199" y="301"/>
                </a:lnTo>
                <a:lnTo>
                  <a:pt x="194" y="301"/>
                </a:lnTo>
                <a:lnTo>
                  <a:pt x="194" y="305"/>
                </a:lnTo>
                <a:lnTo>
                  <a:pt x="194" y="310"/>
                </a:lnTo>
                <a:lnTo>
                  <a:pt x="190" y="310"/>
                </a:lnTo>
                <a:lnTo>
                  <a:pt x="190" y="314"/>
                </a:lnTo>
                <a:lnTo>
                  <a:pt x="190" y="318"/>
                </a:lnTo>
                <a:lnTo>
                  <a:pt x="190" y="323"/>
                </a:lnTo>
                <a:lnTo>
                  <a:pt x="186" y="323"/>
                </a:lnTo>
                <a:lnTo>
                  <a:pt x="186" y="327"/>
                </a:lnTo>
                <a:lnTo>
                  <a:pt x="186" y="332"/>
                </a:lnTo>
                <a:lnTo>
                  <a:pt x="186" y="336"/>
                </a:lnTo>
                <a:lnTo>
                  <a:pt x="182" y="336"/>
                </a:lnTo>
                <a:lnTo>
                  <a:pt x="182" y="340"/>
                </a:lnTo>
                <a:lnTo>
                  <a:pt x="182" y="345"/>
                </a:lnTo>
                <a:lnTo>
                  <a:pt x="177" y="345"/>
                </a:lnTo>
                <a:lnTo>
                  <a:pt x="177" y="350"/>
                </a:lnTo>
                <a:lnTo>
                  <a:pt x="177" y="354"/>
                </a:lnTo>
                <a:lnTo>
                  <a:pt x="177" y="358"/>
                </a:lnTo>
                <a:lnTo>
                  <a:pt x="172" y="358"/>
                </a:lnTo>
                <a:lnTo>
                  <a:pt x="172" y="362"/>
                </a:lnTo>
                <a:lnTo>
                  <a:pt x="172" y="367"/>
                </a:lnTo>
                <a:lnTo>
                  <a:pt x="172" y="372"/>
                </a:lnTo>
                <a:lnTo>
                  <a:pt x="168" y="372"/>
                </a:lnTo>
                <a:lnTo>
                  <a:pt x="168" y="376"/>
                </a:lnTo>
                <a:lnTo>
                  <a:pt x="168" y="380"/>
                </a:lnTo>
                <a:lnTo>
                  <a:pt x="164" y="380"/>
                </a:lnTo>
                <a:lnTo>
                  <a:pt x="164" y="384"/>
                </a:lnTo>
                <a:lnTo>
                  <a:pt x="164" y="389"/>
                </a:lnTo>
                <a:lnTo>
                  <a:pt x="160" y="389"/>
                </a:lnTo>
                <a:lnTo>
                  <a:pt x="160" y="394"/>
                </a:lnTo>
                <a:lnTo>
                  <a:pt x="160" y="398"/>
                </a:lnTo>
                <a:lnTo>
                  <a:pt x="160" y="402"/>
                </a:lnTo>
                <a:lnTo>
                  <a:pt x="0" y="402"/>
                </a:lnTo>
              </a:path>
            </a:pathLst>
          </a:custGeom>
          <a:noFill/>
          <a:ln w="22225" cap="flat">
            <a:solidFill>
              <a:schemeClr val="tx1"/>
            </a:solidFill>
            <a:prstDash val="solid"/>
            <a:round/>
            <a:headEnd/>
            <a:tailEnd/>
          </a:ln>
        </p:spPr>
        <p:txBody>
          <a:bodyPr/>
          <a:lstStyle/>
          <a:p>
            <a:pPr>
              <a:defRPr/>
            </a:pPr>
            <a:endParaRPr lang="en-US">
              <a:latin typeface="+mn-lt"/>
            </a:endParaRPr>
          </a:p>
        </p:txBody>
      </p:sp>
      <p:sp>
        <p:nvSpPr>
          <p:cNvPr id="385067" name="Freeform 43"/>
          <p:cNvSpPr>
            <a:spLocks/>
          </p:cNvSpPr>
          <p:nvPr/>
        </p:nvSpPr>
        <p:spPr bwMode="auto">
          <a:xfrm>
            <a:off x="2451100" y="2484438"/>
            <a:ext cx="1500188" cy="935037"/>
          </a:xfrm>
          <a:custGeom>
            <a:avLst/>
            <a:gdLst/>
            <a:ahLst/>
            <a:cxnLst>
              <a:cxn ang="0">
                <a:pos x="80" y="394"/>
              </a:cxn>
              <a:cxn ang="0">
                <a:pos x="147" y="380"/>
              </a:cxn>
              <a:cxn ang="0">
                <a:pos x="182" y="367"/>
              </a:cxn>
              <a:cxn ang="0">
                <a:pos x="209" y="354"/>
              </a:cxn>
              <a:cxn ang="0">
                <a:pos x="240" y="345"/>
              </a:cxn>
              <a:cxn ang="0">
                <a:pos x="258" y="332"/>
              </a:cxn>
              <a:cxn ang="0">
                <a:pos x="276" y="318"/>
              </a:cxn>
              <a:cxn ang="0">
                <a:pos x="289" y="305"/>
              </a:cxn>
              <a:cxn ang="0">
                <a:pos x="302" y="292"/>
              </a:cxn>
              <a:cxn ang="0">
                <a:pos x="320" y="279"/>
              </a:cxn>
              <a:cxn ang="0">
                <a:pos x="333" y="265"/>
              </a:cxn>
              <a:cxn ang="0">
                <a:pos x="347" y="252"/>
              </a:cxn>
              <a:cxn ang="0">
                <a:pos x="359" y="239"/>
              </a:cxn>
              <a:cxn ang="0">
                <a:pos x="373" y="225"/>
              </a:cxn>
              <a:cxn ang="0">
                <a:pos x="387" y="213"/>
              </a:cxn>
              <a:cxn ang="0">
                <a:pos x="400" y="199"/>
              </a:cxn>
              <a:cxn ang="0">
                <a:pos x="413" y="186"/>
              </a:cxn>
              <a:cxn ang="0">
                <a:pos x="426" y="173"/>
              </a:cxn>
              <a:cxn ang="0">
                <a:pos x="440" y="159"/>
              </a:cxn>
              <a:cxn ang="0">
                <a:pos x="453" y="146"/>
              </a:cxn>
              <a:cxn ang="0">
                <a:pos x="466" y="133"/>
              </a:cxn>
              <a:cxn ang="0">
                <a:pos x="480" y="120"/>
              </a:cxn>
              <a:cxn ang="0">
                <a:pos x="493" y="106"/>
              </a:cxn>
              <a:cxn ang="0">
                <a:pos x="506" y="93"/>
              </a:cxn>
              <a:cxn ang="0">
                <a:pos x="529" y="84"/>
              </a:cxn>
              <a:cxn ang="0">
                <a:pos x="546" y="71"/>
              </a:cxn>
              <a:cxn ang="0">
                <a:pos x="559" y="58"/>
              </a:cxn>
              <a:cxn ang="0">
                <a:pos x="581" y="44"/>
              </a:cxn>
              <a:cxn ang="0">
                <a:pos x="613" y="31"/>
              </a:cxn>
              <a:cxn ang="0">
                <a:pos x="648" y="18"/>
              </a:cxn>
              <a:cxn ang="0">
                <a:pos x="710" y="5"/>
              </a:cxn>
              <a:cxn ang="0">
                <a:pos x="906" y="9"/>
              </a:cxn>
              <a:cxn ang="0">
                <a:pos x="817" y="22"/>
              </a:cxn>
              <a:cxn ang="0">
                <a:pos x="777" y="36"/>
              </a:cxn>
              <a:cxn ang="0">
                <a:pos x="737" y="44"/>
              </a:cxn>
              <a:cxn ang="0">
                <a:pos x="715" y="58"/>
              </a:cxn>
              <a:cxn ang="0">
                <a:pos x="697" y="71"/>
              </a:cxn>
              <a:cxn ang="0">
                <a:pos x="679" y="84"/>
              </a:cxn>
              <a:cxn ang="0">
                <a:pos x="662" y="98"/>
              </a:cxn>
              <a:cxn ang="0">
                <a:pos x="648" y="110"/>
              </a:cxn>
              <a:cxn ang="0">
                <a:pos x="635" y="124"/>
              </a:cxn>
              <a:cxn ang="0">
                <a:pos x="617" y="133"/>
              </a:cxn>
              <a:cxn ang="0">
                <a:pos x="604" y="146"/>
              </a:cxn>
              <a:cxn ang="0">
                <a:pos x="591" y="159"/>
              </a:cxn>
              <a:cxn ang="0">
                <a:pos x="577" y="173"/>
              </a:cxn>
              <a:cxn ang="0">
                <a:pos x="564" y="186"/>
              </a:cxn>
              <a:cxn ang="0">
                <a:pos x="551" y="199"/>
              </a:cxn>
              <a:cxn ang="0">
                <a:pos x="542" y="217"/>
              </a:cxn>
              <a:cxn ang="0">
                <a:pos x="529" y="230"/>
              </a:cxn>
              <a:cxn ang="0">
                <a:pos x="515" y="243"/>
              </a:cxn>
              <a:cxn ang="0">
                <a:pos x="502" y="257"/>
              </a:cxn>
              <a:cxn ang="0">
                <a:pos x="488" y="270"/>
              </a:cxn>
              <a:cxn ang="0">
                <a:pos x="475" y="283"/>
              </a:cxn>
              <a:cxn ang="0">
                <a:pos x="462" y="296"/>
              </a:cxn>
              <a:cxn ang="0">
                <a:pos x="444" y="305"/>
              </a:cxn>
              <a:cxn ang="0">
                <a:pos x="426" y="318"/>
              </a:cxn>
              <a:cxn ang="0">
                <a:pos x="413" y="332"/>
              </a:cxn>
              <a:cxn ang="0">
                <a:pos x="391" y="345"/>
              </a:cxn>
              <a:cxn ang="0">
                <a:pos x="373" y="358"/>
              </a:cxn>
              <a:cxn ang="0">
                <a:pos x="347" y="372"/>
              </a:cxn>
              <a:cxn ang="0">
                <a:pos x="311" y="384"/>
              </a:cxn>
              <a:cxn ang="0">
                <a:pos x="236" y="394"/>
              </a:cxn>
            </a:cxnLst>
            <a:rect l="0" t="0" r="r" b="b"/>
            <a:pathLst>
              <a:path w="945" h="402">
                <a:moveTo>
                  <a:pt x="0" y="402"/>
                </a:moveTo>
                <a:lnTo>
                  <a:pt x="0" y="402"/>
                </a:lnTo>
                <a:lnTo>
                  <a:pt x="0" y="398"/>
                </a:lnTo>
                <a:lnTo>
                  <a:pt x="40" y="398"/>
                </a:lnTo>
                <a:lnTo>
                  <a:pt x="40" y="394"/>
                </a:lnTo>
                <a:lnTo>
                  <a:pt x="80" y="394"/>
                </a:lnTo>
                <a:lnTo>
                  <a:pt x="80" y="389"/>
                </a:lnTo>
                <a:lnTo>
                  <a:pt x="107" y="389"/>
                </a:lnTo>
                <a:lnTo>
                  <a:pt x="129" y="389"/>
                </a:lnTo>
                <a:lnTo>
                  <a:pt x="129" y="384"/>
                </a:lnTo>
                <a:lnTo>
                  <a:pt x="147" y="384"/>
                </a:lnTo>
                <a:lnTo>
                  <a:pt x="147" y="380"/>
                </a:lnTo>
                <a:lnTo>
                  <a:pt x="160" y="380"/>
                </a:lnTo>
                <a:lnTo>
                  <a:pt x="160" y="376"/>
                </a:lnTo>
                <a:lnTo>
                  <a:pt x="169" y="376"/>
                </a:lnTo>
                <a:lnTo>
                  <a:pt x="169" y="372"/>
                </a:lnTo>
                <a:lnTo>
                  <a:pt x="182" y="372"/>
                </a:lnTo>
                <a:lnTo>
                  <a:pt x="182" y="367"/>
                </a:lnTo>
                <a:lnTo>
                  <a:pt x="191" y="367"/>
                </a:lnTo>
                <a:lnTo>
                  <a:pt x="191" y="362"/>
                </a:lnTo>
                <a:lnTo>
                  <a:pt x="200" y="362"/>
                </a:lnTo>
                <a:lnTo>
                  <a:pt x="200" y="358"/>
                </a:lnTo>
                <a:lnTo>
                  <a:pt x="209" y="358"/>
                </a:lnTo>
                <a:lnTo>
                  <a:pt x="209" y="354"/>
                </a:lnTo>
                <a:lnTo>
                  <a:pt x="218" y="354"/>
                </a:lnTo>
                <a:lnTo>
                  <a:pt x="218" y="350"/>
                </a:lnTo>
                <a:lnTo>
                  <a:pt x="227" y="350"/>
                </a:lnTo>
                <a:lnTo>
                  <a:pt x="227" y="345"/>
                </a:lnTo>
                <a:lnTo>
                  <a:pt x="231" y="345"/>
                </a:lnTo>
                <a:lnTo>
                  <a:pt x="240" y="345"/>
                </a:lnTo>
                <a:lnTo>
                  <a:pt x="240" y="340"/>
                </a:lnTo>
                <a:lnTo>
                  <a:pt x="244" y="340"/>
                </a:lnTo>
                <a:lnTo>
                  <a:pt x="244" y="336"/>
                </a:lnTo>
                <a:lnTo>
                  <a:pt x="254" y="336"/>
                </a:lnTo>
                <a:lnTo>
                  <a:pt x="254" y="332"/>
                </a:lnTo>
                <a:lnTo>
                  <a:pt x="258" y="332"/>
                </a:lnTo>
                <a:lnTo>
                  <a:pt x="258" y="327"/>
                </a:lnTo>
                <a:lnTo>
                  <a:pt x="262" y="327"/>
                </a:lnTo>
                <a:lnTo>
                  <a:pt x="262" y="323"/>
                </a:lnTo>
                <a:lnTo>
                  <a:pt x="266" y="323"/>
                </a:lnTo>
                <a:lnTo>
                  <a:pt x="266" y="318"/>
                </a:lnTo>
                <a:lnTo>
                  <a:pt x="276" y="318"/>
                </a:lnTo>
                <a:lnTo>
                  <a:pt x="276" y="314"/>
                </a:lnTo>
                <a:lnTo>
                  <a:pt x="280" y="314"/>
                </a:lnTo>
                <a:lnTo>
                  <a:pt x="280" y="310"/>
                </a:lnTo>
                <a:lnTo>
                  <a:pt x="284" y="310"/>
                </a:lnTo>
                <a:lnTo>
                  <a:pt x="284" y="305"/>
                </a:lnTo>
                <a:lnTo>
                  <a:pt x="289" y="305"/>
                </a:lnTo>
                <a:lnTo>
                  <a:pt x="289" y="301"/>
                </a:lnTo>
                <a:lnTo>
                  <a:pt x="293" y="301"/>
                </a:lnTo>
                <a:lnTo>
                  <a:pt x="298" y="301"/>
                </a:lnTo>
                <a:lnTo>
                  <a:pt x="298" y="296"/>
                </a:lnTo>
                <a:lnTo>
                  <a:pt x="302" y="296"/>
                </a:lnTo>
                <a:lnTo>
                  <a:pt x="302" y="292"/>
                </a:lnTo>
                <a:lnTo>
                  <a:pt x="306" y="292"/>
                </a:lnTo>
                <a:lnTo>
                  <a:pt x="306" y="287"/>
                </a:lnTo>
                <a:lnTo>
                  <a:pt x="315" y="287"/>
                </a:lnTo>
                <a:lnTo>
                  <a:pt x="315" y="283"/>
                </a:lnTo>
                <a:lnTo>
                  <a:pt x="315" y="279"/>
                </a:lnTo>
                <a:lnTo>
                  <a:pt x="320" y="279"/>
                </a:lnTo>
                <a:lnTo>
                  <a:pt x="320" y="274"/>
                </a:lnTo>
                <a:lnTo>
                  <a:pt x="324" y="274"/>
                </a:lnTo>
                <a:lnTo>
                  <a:pt x="324" y="270"/>
                </a:lnTo>
                <a:lnTo>
                  <a:pt x="329" y="270"/>
                </a:lnTo>
                <a:lnTo>
                  <a:pt x="329" y="265"/>
                </a:lnTo>
                <a:lnTo>
                  <a:pt x="333" y="265"/>
                </a:lnTo>
                <a:lnTo>
                  <a:pt x="333" y="261"/>
                </a:lnTo>
                <a:lnTo>
                  <a:pt x="337" y="261"/>
                </a:lnTo>
                <a:lnTo>
                  <a:pt x="337" y="257"/>
                </a:lnTo>
                <a:lnTo>
                  <a:pt x="342" y="257"/>
                </a:lnTo>
                <a:lnTo>
                  <a:pt x="347" y="257"/>
                </a:lnTo>
                <a:lnTo>
                  <a:pt x="347" y="252"/>
                </a:lnTo>
                <a:lnTo>
                  <a:pt x="351" y="252"/>
                </a:lnTo>
                <a:lnTo>
                  <a:pt x="351" y="247"/>
                </a:lnTo>
                <a:lnTo>
                  <a:pt x="355" y="247"/>
                </a:lnTo>
                <a:lnTo>
                  <a:pt x="355" y="243"/>
                </a:lnTo>
                <a:lnTo>
                  <a:pt x="359" y="243"/>
                </a:lnTo>
                <a:lnTo>
                  <a:pt x="359" y="239"/>
                </a:lnTo>
                <a:lnTo>
                  <a:pt x="364" y="239"/>
                </a:lnTo>
                <a:lnTo>
                  <a:pt x="364" y="235"/>
                </a:lnTo>
                <a:lnTo>
                  <a:pt x="369" y="235"/>
                </a:lnTo>
                <a:lnTo>
                  <a:pt x="369" y="230"/>
                </a:lnTo>
                <a:lnTo>
                  <a:pt x="373" y="230"/>
                </a:lnTo>
                <a:lnTo>
                  <a:pt x="373" y="225"/>
                </a:lnTo>
                <a:lnTo>
                  <a:pt x="373" y="221"/>
                </a:lnTo>
                <a:lnTo>
                  <a:pt x="377" y="221"/>
                </a:lnTo>
                <a:lnTo>
                  <a:pt x="377" y="217"/>
                </a:lnTo>
                <a:lnTo>
                  <a:pt x="382" y="217"/>
                </a:lnTo>
                <a:lnTo>
                  <a:pt x="382" y="213"/>
                </a:lnTo>
                <a:lnTo>
                  <a:pt x="387" y="213"/>
                </a:lnTo>
                <a:lnTo>
                  <a:pt x="391" y="213"/>
                </a:lnTo>
                <a:lnTo>
                  <a:pt x="391" y="208"/>
                </a:lnTo>
                <a:lnTo>
                  <a:pt x="395" y="208"/>
                </a:lnTo>
                <a:lnTo>
                  <a:pt x="395" y="203"/>
                </a:lnTo>
                <a:lnTo>
                  <a:pt x="400" y="203"/>
                </a:lnTo>
                <a:lnTo>
                  <a:pt x="400" y="199"/>
                </a:lnTo>
                <a:lnTo>
                  <a:pt x="404" y="199"/>
                </a:lnTo>
                <a:lnTo>
                  <a:pt x="404" y="195"/>
                </a:lnTo>
                <a:lnTo>
                  <a:pt x="409" y="195"/>
                </a:lnTo>
                <a:lnTo>
                  <a:pt x="409" y="191"/>
                </a:lnTo>
                <a:lnTo>
                  <a:pt x="409" y="186"/>
                </a:lnTo>
                <a:lnTo>
                  <a:pt x="413" y="186"/>
                </a:lnTo>
                <a:lnTo>
                  <a:pt x="413" y="181"/>
                </a:lnTo>
                <a:lnTo>
                  <a:pt x="418" y="181"/>
                </a:lnTo>
                <a:lnTo>
                  <a:pt x="418" y="177"/>
                </a:lnTo>
                <a:lnTo>
                  <a:pt x="422" y="177"/>
                </a:lnTo>
                <a:lnTo>
                  <a:pt x="422" y="173"/>
                </a:lnTo>
                <a:lnTo>
                  <a:pt x="426" y="173"/>
                </a:lnTo>
                <a:lnTo>
                  <a:pt x="426" y="168"/>
                </a:lnTo>
                <a:lnTo>
                  <a:pt x="431" y="168"/>
                </a:lnTo>
                <a:lnTo>
                  <a:pt x="435" y="168"/>
                </a:lnTo>
                <a:lnTo>
                  <a:pt x="435" y="164"/>
                </a:lnTo>
                <a:lnTo>
                  <a:pt x="440" y="164"/>
                </a:lnTo>
                <a:lnTo>
                  <a:pt x="440" y="159"/>
                </a:lnTo>
                <a:lnTo>
                  <a:pt x="440" y="155"/>
                </a:lnTo>
                <a:lnTo>
                  <a:pt x="444" y="155"/>
                </a:lnTo>
                <a:lnTo>
                  <a:pt x="444" y="150"/>
                </a:lnTo>
                <a:lnTo>
                  <a:pt x="448" y="150"/>
                </a:lnTo>
                <a:lnTo>
                  <a:pt x="448" y="146"/>
                </a:lnTo>
                <a:lnTo>
                  <a:pt x="453" y="146"/>
                </a:lnTo>
                <a:lnTo>
                  <a:pt x="453" y="142"/>
                </a:lnTo>
                <a:lnTo>
                  <a:pt x="458" y="142"/>
                </a:lnTo>
                <a:lnTo>
                  <a:pt x="458" y="137"/>
                </a:lnTo>
                <a:lnTo>
                  <a:pt x="462" y="137"/>
                </a:lnTo>
                <a:lnTo>
                  <a:pt x="462" y="133"/>
                </a:lnTo>
                <a:lnTo>
                  <a:pt x="466" y="133"/>
                </a:lnTo>
                <a:lnTo>
                  <a:pt x="466" y="128"/>
                </a:lnTo>
                <a:lnTo>
                  <a:pt x="470" y="128"/>
                </a:lnTo>
                <a:lnTo>
                  <a:pt x="470" y="124"/>
                </a:lnTo>
                <a:lnTo>
                  <a:pt x="475" y="124"/>
                </a:lnTo>
                <a:lnTo>
                  <a:pt x="480" y="124"/>
                </a:lnTo>
                <a:lnTo>
                  <a:pt x="480" y="120"/>
                </a:lnTo>
                <a:lnTo>
                  <a:pt x="484" y="120"/>
                </a:lnTo>
                <a:lnTo>
                  <a:pt x="484" y="115"/>
                </a:lnTo>
                <a:lnTo>
                  <a:pt x="488" y="115"/>
                </a:lnTo>
                <a:lnTo>
                  <a:pt x="488" y="110"/>
                </a:lnTo>
                <a:lnTo>
                  <a:pt x="493" y="110"/>
                </a:lnTo>
                <a:lnTo>
                  <a:pt x="493" y="106"/>
                </a:lnTo>
                <a:lnTo>
                  <a:pt x="497" y="106"/>
                </a:lnTo>
                <a:lnTo>
                  <a:pt x="497" y="102"/>
                </a:lnTo>
                <a:lnTo>
                  <a:pt x="502" y="102"/>
                </a:lnTo>
                <a:lnTo>
                  <a:pt x="502" y="98"/>
                </a:lnTo>
                <a:lnTo>
                  <a:pt x="506" y="98"/>
                </a:lnTo>
                <a:lnTo>
                  <a:pt x="506" y="93"/>
                </a:lnTo>
                <a:lnTo>
                  <a:pt x="511" y="93"/>
                </a:lnTo>
                <a:lnTo>
                  <a:pt x="511" y="88"/>
                </a:lnTo>
                <a:lnTo>
                  <a:pt x="519" y="88"/>
                </a:lnTo>
                <a:lnTo>
                  <a:pt x="519" y="84"/>
                </a:lnTo>
                <a:lnTo>
                  <a:pt x="524" y="84"/>
                </a:lnTo>
                <a:lnTo>
                  <a:pt x="529" y="84"/>
                </a:lnTo>
                <a:lnTo>
                  <a:pt x="529" y="80"/>
                </a:lnTo>
                <a:lnTo>
                  <a:pt x="533" y="80"/>
                </a:lnTo>
                <a:lnTo>
                  <a:pt x="533" y="76"/>
                </a:lnTo>
                <a:lnTo>
                  <a:pt x="542" y="76"/>
                </a:lnTo>
                <a:lnTo>
                  <a:pt x="542" y="71"/>
                </a:lnTo>
                <a:lnTo>
                  <a:pt x="546" y="71"/>
                </a:lnTo>
                <a:lnTo>
                  <a:pt x="546" y="66"/>
                </a:lnTo>
                <a:lnTo>
                  <a:pt x="551" y="66"/>
                </a:lnTo>
                <a:lnTo>
                  <a:pt x="551" y="62"/>
                </a:lnTo>
                <a:lnTo>
                  <a:pt x="555" y="62"/>
                </a:lnTo>
                <a:lnTo>
                  <a:pt x="555" y="58"/>
                </a:lnTo>
                <a:lnTo>
                  <a:pt x="559" y="58"/>
                </a:lnTo>
                <a:lnTo>
                  <a:pt x="559" y="54"/>
                </a:lnTo>
                <a:lnTo>
                  <a:pt x="569" y="54"/>
                </a:lnTo>
                <a:lnTo>
                  <a:pt x="569" y="49"/>
                </a:lnTo>
                <a:lnTo>
                  <a:pt x="577" y="49"/>
                </a:lnTo>
                <a:lnTo>
                  <a:pt x="577" y="44"/>
                </a:lnTo>
                <a:lnTo>
                  <a:pt x="581" y="44"/>
                </a:lnTo>
                <a:lnTo>
                  <a:pt x="581" y="40"/>
                </a:lnTo>
                <a:lnTo>
                  <a:pt x="591" y="40"/>
                </a:lnTo>
                <a:lnTo>
                  <a:pt x="599" y="40"/>
                </a:lnTo>
                <a:lnTo>
                  <a:pt x="599" y="36"/>
                </a:lnTo>
                <a:lnTo>
                  <a:pt x="613" y="36"/>
                </a:lnTo>
                <a:lnTo>
                  <a:pt x="613" y="31"/>
                </a:lnTo>
                <a:lnTo>
                  <a:pt x="622" y="31"/>
                </a:lnTo>
                <a:lnTo>
                  <a:pt x="622" y="27"/>
                </a:lnTo>
                <a:lnTo>
                  <a:pt x="635" y="27"/>
                </a:lnTo>
                <a:lnTo>
                  <a:pt x="635" y="22"/>
                </a:lnTo>
                <a:lnTo>
                  <a:pt x="648" y="22"/>
                </a:lnTo>
                <a:lnTo>
                  <a:pt x="648" y="18"/>
                </a:lnTo>
                <a:lnTo>
                  <a:pt x="666" y="18"/>
                </a:lnTo>
                <a:lnTo>
                  <a:pt x="666" y="14"/>
                </a:lnTo>
                <a:lnTo>
                  <a:pt x="684" y="14"/>
                </a:lnTo>
                <a:lnTo>
                  <a:pt x="684" y="9"/>
                </a:lnTo>
                <a:lnTo>
                  <a:pt x="710" y="9"/>
                </a:lnTo>
                <a:lnTo>
                  <a:pt x="710" y="5"/>
                </a:lnTo>
                <a:lnTo>
                  <a:pt x="755" y="5"/>
                </a:lnTo>
                <a:lnTo>
                  <a:pt x="755" y="0"/>
                </a:lnTo>
                <a:lnTo>
                  <a:pt x="945" y="0"/>
                </a:lnTo>
                <a:lnTo>
                  <a:pt x="945" y="5"/>
                </a:lnTo>
                <a:lnTo>
                  <a:pt x="906" y="5"/>
                </a:lnTo>
                <a:lnTo>
                  <a:pt x="906" y="9"/>
                </a:lnTo>
                <a:lnTo>
                  <a:pt x="866" y="9"/>
                </a:lnTo>
                <a:lnTo>
                  <a:pt x="866" y="14"/>
                </a:lnTo>
                <a:lnTo>
                  <a:pt x="839" y="14"/>
                </a:lnTo>
                <a:lnTo>
                  <a:pt x="839" y="18"/>
                </a:lnTo>
                <a:lnTo>
                  <a:pt x="817" y="18"/>
                </a:lnTo>
                <a:lnTo>
                  <a:pt x="817" y="22"/>
                </a:lnTo>
                <a:lnTo>
                  <a:pt x="803" y="22"/>
                </a:lnTo>
                <a:lnTo>
                  <a:pt x="803" y="27"/>
                </a:lnTo>
                <a:lnTo>
                  <a:pt x="790" y="27"/>
                </a:lnTo>
                <a:lnTo>
                  <a:pt x="790" y="31"/>
                </a:lnTo>
                <a:lnTo>
                  <a:pt x="777" y="31"/>
                </a:lnTo>
                <a:lnTo>
                  <a:pt x="777" y="36"/>
                </a:lnTo>
                <a:lnTo>
                  <a:pt x="763" y="36"/>
                </a:lnTo>
                <a:lnTo>
                  <a:pt x="763" y="40"/>
                </a:lnTo>
                <a:lnTo>
                  <a:pt x="755" y="40"/>
                </a:lnTo>
                <a:lnTo>
                  <a:pt x="746" y="40"/>
                </a:lnTo>
                <a:lnTo>
                  <a:pt x="746" y="44"/>
                </a:lnTo>
                <a:lnTo>
                  <a:pt x="737" y="44"/>
                </a:lnTo>
                <a:lnTo>
                  <a:pt x="737" y="49"/>
                </a:lnTo>
                <a:lnTo>
                  <a:pt x="728" y="49"/>
                </a:lnTo>
                <a:lnTo>
                  <a:pt x="728" y="54"/>
                </a:lnTo>
                <a:lnTo>
                  <a:pt x="724" y="54"/>
                </a:lnTo>
                <a:lnTo>
                  <a:pt x="724" y="58"/>
                </a:lnTo>
                <a:lnTo>
                  <a:pt x="715" y="58"/>
                </a:lnTo>
                <a:lnTo>
                  <a:pt x="715" y="62"/>
                </a:lnTo>
                <a:lnTo>
                  <a:pt x="710" y="62"/>
                </a:lnTo>
                <a:lnTo>
                  <a:pt x="710" y="66"/>
                </a:lnTo>
                <a:lnTo>
                  <a:pt x="702" y="66"/>
                </a:lnTo>
                <a:lnTo>
                  <a:pt x="702" y="71"/>
                </a:lnTo>
                <a:lnTo>
                  <a:pt x="697" y="71"/>
                </a:lnTo>
                <a:lnTo>
                  <a:pt x="697" y="76"/>
                </a:lnTo>
                <a:lnTo>
                  <a:pt x="688" y="76"/>
                </a:lnTo>
                <a:lnTo>
                  <a:pt x="688" y="80"/>
                </a:lnTo>
                <a:lnTo>
                  <a:pt x="684" y="80"/>
                </a:lnTo>
                <a:lnTo>
                  <a:pt x="684" y="84"/>
                </a:lnTo>
                <a:lnTo>
                  <a:pt x="679" y="84"/>
                </a:lnTo>
                <a:lnTo>
                  <a:pt x="674" y="84"/>
                </a:lnTo>
                <a:lnTo>
                  <a:pt x="674" y="88"/>
                </a:lnTo>
                <a:lnTo>
                  <a:pt x="666" y="88"/>
                </a:lnTo>
                <a:lnTo>
                  <a:pt x="666" y="93"/>
                </a:lnTo>
                <a:lnTo>
                  <a:pt x="662" y="93"/>
                </a:lnTo>
                <a:lnTo>
                  <a:pt x="662" y="98"/>
                </a:lnTo>
                <a:lnTo>
                  <a:pt x="657" y="98"/>
                </a:lnTo>
                <a:lnTo>
                  <a:pt x="657" y="102"/>
                </a:lnTo>
                <a:lnTo>
                  <a:pt x="652" y="102"/>
                </a:lnTo>
                <a:lnTo>
                  <a:pt x="652" y="106"/>
                </a:lnTo>
                <a:lnTo>
                  <a:pt x="648" y="106"/>
                </a:lnTo>
                <a:lnTo>
                  <a:pt x="648" y="110"/>
                </a:lnTo>
                <a:lnTo>
                  <a:pt x="644" y="110"/>
                </a:lnTo>
                <a:lnTo>
                  <a:pt x="644" y="115"/>
                </a:lnTo>
                <a:lnTo>
                  <a:pt x="640" y="115"/>
                </a:lnTo>
                <a:lnTo>
                  <a:pt x="640" y="120"/>
                </a:lnTo>
                <a:lnTo>
                  <a:pt x="635" y="120"/>
                </a:lnTo>
                <a:lnTo>
                  <a:pt x="635" y="124"/>
                </a:lnTo>
                <a:lnTo>
                  <a:pt x="630" y="124"/>
                </a:lnTo>
                <a:lnTo>
                  <a:pt x="626" y="124"/>
                </a:lnTo>
                <a:lnTo>
                  <a:pt x="626" y="128"/>
                </a:lnTo>
                <a:lnTo>
                  <a:pt x="622" y="128"/>
                </a:lnTo>
                <a:lnTo>
                  <a:pt x="622" y="133"/>
                </a:lnTo>
                <a:lnTo>
                  <a:pt x="617" y="133"/>
                </a:lnTo>
                <a:lnTo>
                  <a:pt x="617" y="137"/>
                </a:lnTo>
                <a:lnTo>
                  <a:pt x="613" y="137"/>
                </a:lnTo>
                <a:lnTo>
                  <a:pt x="613" y="142"/>
                </a:lnTo>
                <a:lnTo>
                  <a:pt x="608" y="142"/>
                </a:lnTo>
                <a:lnTo>
                  <a:pt x="608" y="146"/>
                </a:lnTo>
                <a:lnTo>
                  <a:pt x="604" y="146"/>
                </a:lnTo>
                <a:lnTo>
                  <a:pt x="604" y="150"/>
                </a:lnTo>
                <a:lnTo>
                  <a:pt x="599" y="150"/>
                </a:lnTo>
                <a:lnTo>
                  <a:pt x="599" y="155"/>
                </a:lnTo>
                <a:lnTo>
                  <a:pt x="595" y="155"/>
                </a:lnTo>
                <a:lnTo>
                  <a:pt x="595" y="159"/>
                </a:lnTo>
                <a:lnTo>
                  <a:pt x="591" y="159"/>
                </a:lnTo>
                <a:lnTo>
                  <a:pt x="591" y="164"/>
                </a:lnTo>
                <a:lnTo>
                  <a:pt x="586" y="164"/>
                </a:lnTo>
                <a:lnTo>
                  <a:pt x="586" y="168"/>
                </a:lnTo>
                <a:lnTo>
                  <a:pt x="581" y="168"/>
                </a:lnTo>
                <a:lnTo>
                  <a:pt x="581" y="173"/>
                </a:lnTo>
                <a:lnTo>
                  <a:pt x="577" y="173"/>
                </a:lnTo>
                <a:lnTo>
                  <a:pt x="577" y="177"/>
                </a:lnTo>
                <a:lnTo>
                  <a:pt x="573" y="177"/>
                </a:lnTo>
                <a:lnTo>
                  <a:pt x="573" y="181"/>
                </a:lnTo>
                <a:lnTo>
                  <a:pt x="569" y="181"/>
                </a:lnTo>
                <a:lnTo>
                  <a:pt x="569" y="186"/>
                </a:lnTo>
                <a:lnTo>
                  <a:pt x="564" y="186"/>
                </a:lnTo>
                <a:lnTo>
                  <a:pt x="564" y="191"/>
                </a:lnTo>
                <a:lnTo>
                  <a:pt x="559" y="191"/>
                </a:lnTo>
                <a:lnTo>
                  <a:pt x="559" y="195"/>
                </a:lnTo>
                <a:lnTo>
                  <a:pt x="555" y="195"/>
                </a:lnTo>
                <a:lnTo>
                  <a:pt x="555" y="199"/>
                </a:lnTo>
                <a:lnTo>
                  <a:pt x="551" y="199"/>
                </a:lnTo>
                <a:lnTo>
                  <a:pt x="551" y="203"/>
                </a:lnTo>
                <a:lnTo>
                  <a:pt x="551" y="208"/>
                </a:lnTo>
                <a:lnTo>
                  <a:pt x="551" y="213"/>
                </a:lnTo>
                <a:lnTo>
                  <a:pt x="546" y="213"/>
                </a:lnTo>
                <a:lnTo>
                  <a:pt x="542" y="213"/>
                </a:lnTo>
                <a:lnTo>
                  <a:pt x="542" y="217"/>
                </a:lnTo>
                <a:lnTo>
                  <a:pt x="537" y="217"/>
                </a:lnTo>
                <a:lnTo>
                  <a:pt x="537" y="221"/>
                </a:lnTo>
                <a:lnTo>
                  <a:pt x="533" y="221"/>
                </a:lnTo>
                <a:lnTo>
                  <a:pt x="533" y="225"/>
                </a:lnTo>
                <a:lnTo>
                  <a:pt x="529" y="225"/>
                </a:lnTo>
                <a:lnTo>
                  <a:pt x="529" y="230"/>
                </a:lnTo>
                <a:lnTo>
                  <a:pt x="524" y="230"/>
                </a:lnTo>
                <a:lnTo>
                  <a:pt x="524" y="235"/>
                </a:lnTo>
                <a:lnTo>
                  <a:pt x="519" y="235"/>
                </a:lnTo>
                <a:lnTo>
                  <a:pt x="519" y="239"/>
                </a:lnTo>
                <a:lnTo>
                  <a:pt x="519" y="243"/>
                </a:lnTo>
                <a:lnTo>
                  <a:pt x="515" y="243"/>
                </a:lnTo>
                <a:lnTo>
                  <a:pt x="515" y="247"/>
                </a:lnTo>
                <a:lnTo>
                  <a:pt x="511" y="247"/>
                </a:lnTo>
                <a:lnTo>
                  <a:pt x="511" y="252"/>
                </a:lnTo>
                <a:lnTo>
                  <a:pt x="506" y="252"/>
                </a:lnTo>
                <a:lnTo>
                  <a:pt x="506" y="257"/>
                </a:lnTo>
                <a:lnTo>
                  <a:pt x="502" y="257"/>
                </a:lnTo>
                <a:lnTo>
                  <a:pt x="497" y="257"/>
                </a:lnTo>
                <a:lnTo>
                  <a:pt x="497" y="261"/>
                </a:lnTo>
                <a:lnTo>
                  <a:pt x="493" y="261"/>
                </a:lnTo>
                <a:lnTo>
                  <a:pt x="493" y="265"/>
                </a:lnTo>
                <a:lnTo>
                  <a:pt x="488" y="265"/>
                </a:lnTo>
                <a:lnTo>
                  <a:pt x="488" y="270"/>
                </a:lnTo>
                <a:lnTo>
                  <a:pt x="484" y="270"/>
                </a:lnTo>
                <a:lnTo>
                  <a:pt x="484" y="274"/>
                </a:lnTo>
                <a:lnTo>
                  <a:pt x="480" y="274"/>
                </a:lnTo>
                <a:lnTo>
                  <a:pt x="480" y="279"/>
                </a:lnTo>
                <a:lnTo>
                  <a:pt x="475" y="279"/>
                </a:lnTo>
                <a:lnTo>
                  <a:pt x="475" y="283"/>
                </a:lnTo>
                <a:lnTo>
                  <a:pt x="470" y="283"/>
                </a:lnTo>
                <a:lnTo>
                  <a:pt x="470" y="287"/>
                </a:lnTo>
                <a:lnTo>
                  <a:pt x="466" y="287"/>
                </a:lnTo>
                <a:lnTo>
                  <a:pt x="466" y="292"/>
                </a:lnTo>
                <a:lnTo>
                  <a:pt x="462" y="292"/>
                </a:lnTo>
                <a:lnTo>
                  <a:pt x="462" y="296"/>
                </a:lnTo>
                <a:lnTo>
                  <a:pt x="458" y="296"/>
                </a:lnTo>
                <a:lnTo>
                  <a:pt x="458" y="301"/>
                </a:lnTo>
                <a:lnTo>
                  <a:pt x="453" y="301"/>
                </a:lnTo>
                <a:lnTo>
                  <a:pt x="448" y="301"/>
                </a:lnTo>
                <a:lnTo>
                  <a:pt x="448" y="305"/>
                </a:lnTo>
                <a:lnTo>
                  <a:pt x="444" y="305"/>
                </a:lnTo>
                <a:lnTo>
                  <a:pt x="444" y="310"/>
                </a:lnTo>
                <a:lnTo>
                  <a:pt x="440" y="310"/>
                </a:lnTo>
                <a:lnTo>
                  <a:pt x="440" y="314"/>
                </a:lnTo>
                <a:lnTo>
                  <a:pt x="435" y="314"/>
                </a:lnTo>
                <a:lnTo>
                  <a:pt x="435" y="318"/>
                </a:lnTo>
                <a:lnTo>
                  <a:pt x="426" y="318"/>
                </a:lnTo>
                <a:lnTo>
                  <a:pt x="426" y="323"/>
                </a:lnTo>
                <a:lnTo>
                  <a:pt x="422" y="323"/>
                </a:lnTo>
                <a:lnTo>
                  <a:pt x="422" y="327"/>
                </a:lnTo>
                <a:lnTo>
                  <a:pt x="418" y="327"/>
                </a:lnTo>
                <a:lnTo>
                  <a:pt x="418" y="332"/>
                </a:lnTo>
                <a:lnTo>
                  <a:pt x="413" y="332"/>
                </a:lnTo>
                <a:lnTo>
                  <a:pt x="413" y="336"/>
                </a:lnTo>
                <a:lnTo>
                  <a:pt x="404" y="336"/>
                </a:lnTo>
                <a:lnTo>
                  <a:pt x="404" y="340"/>
                </a:lnTo>
                <a:lnTo>
                  <a:pt x="400" y="340"/>
                </a:lnTo>
                <a:lnTo>
                  <a:pt x="400" y="345"/>
                </a:lnTo>
                <a:lnTo>
                  <a:pt x="391" y="345"/>
                </a:lnTo>
                <a:lnTo>
                  <a:pt x="387" y="345"/>
                </a:lnTo>
                <a:lnTo>
                  <a:pt x="387" y="350"/>
                </a:lnTo>
                <a:lnTo>
                  <a:pt x="377" y="350"/>
                </a:lnTo>
                <a:lnTo>
                  <a:pt x="377" y="354"/>
                </a:lnTo>
                <a:lnTo>
                  <a:pt x="373" y="354"/>
                </a:lnTo>
                <a:lnTo>
                  <a:pt x="373" y="358"/>
                </a:lnTo>
                <a:lnTo>
                  <a:pt x="364" y="358"/>
                </a:lnTo>
                <a:lnTo>
                  <a:pt x="364" y="362"/>
                </a:lnTo>
                <a:lnTo>
                  <a:pt x="355" y="362"/>
                </a:lnTo>
                <a:lnTo>
                  <a:pt x="355" y="367"/>
                </a:lnTo>
                <a:lnTo>
                  <a:pt x="347" y="367"/>
                </a:lnTo>
                <a:lnTo>
                  <a:pt x="347" y="372"/>
                </a:lnTo>
                <a:lnTo>
                  <a:pt x="337" y="372"/>
                </a:lnTo>
                <a:lnTo>
                  <a:pt x="337" y="376"/>
                </a:lnTo>
                <a:lnTo>
                  <a:pt x="324" y="376"/>
                </a:lnTo>
                <a:lnTo>
                  <a:pt x="324" y="380"/>
                </a:lnTo>
                <a:lnTo>
                  <a:pt x="311" y="380"/>
                </a:lnTo>
                <a:lnTo>
                  <a:pt x="311" y="384"/>
                </a:lnTo>
                <a:lnTo>
                  <a:pt x="298" y="384"/>
                </a:lnTo>
                <a:lnTo>
                  <a:pt x="298" y="389"/>
                </a:lnTo>
                <a:lnTo>
                  <a:pt x="284" y="389"/>
                </a:lnTo>
                <a:lnTo>
                  <a:pt x="262" y="389"/>
                </a:lnTo>
                <a:lnTo>
                  <a:pt x="262" y="394"/>
                </a:lnTo>
                <a:lnTo>
                  <a:pt x="236" y="394"/>
                </a:lnTo>
                <a:lnTo>
                  <a:pt x="236" y="398"/>
                </a:lnTo>
                <a:lnTo>
                  <a:pt x="195" y="398"/>
                </a:lnTo>
                <a:lnTo>
                  <a:pt x="195" y="402"/>
                </a:lnTo>
                <a:lnTo>
                  <a:pt x="0" y="402"/>
                </a:lnTo>
              </a:path>
            </a:pathLst>
          </a:custGeom>
          <a:noFill/>
          <a:ln w="22225" cap="flat">
            <a:solidFill>
              <a:schemeClr val="tx1"/>
            </a:solidFill>
            <a:prstDash val="solid"/>
            <a:round/>
            <a:headEnd/>
            <a:tailEnd/>
          </a:ln>
        </p:spPr>
        <p:txBody>
          <a:bodyPr/>
          <a:lstStyle/>
          <a:p>
            <a:pPr>
              <a:defRPr/>
            </a:pPr>
            <a:endParaRPr lang="en-US">
              <a:latin typeface="+mn-lt"/>
            </a:endParaRPr>
          </a:p>
        </p:txBody>
      </p:sp>
      <p:sp>
        <p:nvSpPr>
          <p:cNvPr id="385068" name="Freeform 44"/>
          <p:cNvSpPr>
            <a:spLocks/>
          </p:cNvSpPr>
          <p:nvPr/>
        </p:nvSpPr>
        <p:spPr bwMode="auto">
          <a:xfrm>
            <a:off x="3424238" y="2484438"/>
            <a:ext cx="2000250" cy="935037"/>
          </a:xfrm>
          <a:custGeom>
            <a:avLst/>
            <a:gdLst/>
            <a:ahLst/>
            <a:cxnLst>
              <a:cxn ang="0">
                <a:pos x="79" y="394"/>
              </a:cxn>
              <a:cxn ang="0">
                <a:pos x="146" y="380"/>
              </a:cxn>
              <a:cxn ang="0">
                <a:pos x="182" y="367"/>
              </a:cxn>
              <a:cxn ang="0">
                <a:pos x="208" y="354"/>
              </a:cxn>
              <a:cxn ang="0">
                <a:pos x="239" y="345"/>
              </a:cxn>
              <a:cxn ang="0">
                <a:pos x="257" y="332"/>
              </a:cxn>
              <a:cxn ang="0">
                <a:pos x="275" y="318"/>
              </a:cxn>
              <a:cxn ang="0">
                <a:pos x="288" y="305"/>
              </a:cxn>
              <a:cxn ang="0">
                <a:pos x="301" y="292"/>
              </a:cxn>
              <a:cxn ang="0">
                <a:pos x="319" y="279"/>
              </a:cxn>
              <a:cxn ang="0">
                <a:pos x="332" y="265"/>
              </a:cxn>
              <a:cxn ang="0">
                <a:pos x="346" y="252"/>
              </a:cxn>
              <a:cxn ang="0">
                <a:pos x="359" y="239"/>
              </a:cxn>
              <a:cxn ang="0">
                <a:pos x="372" y="225"/>
              </a:cxn>
              <a:cxn ang="0">
                <a:pos x="386" y="213"/>
              </a:cxn>
              <a:cxn ang="0">
                <a:pos x="399" y="199"/>
              </a:cxn>
              <a:cxn ang="0">
                <a:pos x="412" y="186"/>
              </a:cxn>
              <a:cxn ang="0">
                <a:pos x="426" y="173"/>
              </a:cxn>
              <a:cxn ang="0">
                <a:pos x="439" y="159"/>
              </a:cxn>
              <a:cxn ang="0">
                <a:pos x="453" y="146"/>
              </a:cxn>
              <a:cxn ang="0">
                <a:pos x="465" y="133"/>
              </a:cxn>
              <a:cxn ang="0">
                <a:pos x="479" y="120"/>
              </a:cxn>
              <a:cxn ang="0">
                <a:pos x="492" y="106"/>
              </a:cxn>
              <a:cxn ang="0">
                <a:pos x="506" y="93"/>
              </a:cxn>
              <a:cxn ang="0">
                <a:pos x="528" y="84"/>
              </a:cxn>
              <a:cxn ang="0">
                <a:pos x="546" y="71"/>
              </a:cxn>
              <a:cxn ang="0">
                <a:pos x="563" y="58"/>
              </a:cxn>
              <a:cxn ang="0">
                <a:pos x="590" y="44"/>
              </a:cxn>
              <a:cxn ang="0">
                <a:pos x="617" y="31"/>
              </a:cxn>
              <a:cxn ang="0">
                <a:pos x="652" y="18"/>
              </a:cxn>
              <a:cxn ang="0">
                <a:pos x="714" y="5"/>
              </a:cxn>
              <a:cxn ang="0">
                <a:pos x="1220" y="9"/>
              </a:cxn>
              <a:cxn ang="0">
                <a:pos x="1131" y="22"/>
              </a:cxn>
              <a:cxn ang="0">
                <a:pos x="1091" y="36"/>
              </a:cxn>
              <a:cxn ang="0">
                <a:pos x="1051" y="44"/>
              </a:cxn>
              <a:cxn ang="0">
                <a:pos x="1029" y="58"/>
              </a:cxn>
              <a:cxn ang="0">
                <a:pos x="1007" y="71"/>
              </a:cxn>
              <a:cxn ang="0">
                <a:pos x="994" y="84"/>
              </a:cxn>
              <a:cxn ang="0">
                <a:pos x="976" y="98"/>
              </a:cxn>
              <a:cxn ang="0">
                <a:pos x="962" y="110"/>
              </a:cxn>
              <a:cxn ang="0">
                <a:pos x="950" y="124"/>
              </a:cxn>
              <a:cxn ang="0">
                <a:pos x="932" y="137"/>
              </a:cxn>
              <a:cxn ang="0">
                <a:pos x="918" y="150"/>
              </a:cxn>
              <a:cxn ang="0">
                <a:pos x="905" y="164"/>
              </a:cxn>
              <a:cxn ang="0">
                <a:pos x="887" y="173"/>
              </a:cxn>
              <a:cxn ang="0">
                <a:pos x="878" y="191"/>
              </a:cxn>
              <a:cxn ang="0">
                <a:pos x="865" y="203"/>
              </a:cxn>
              <a:cxn ang="0">
                <a:pos x="851" y="217"/>
              </a:cxn>
              <a:cxn ang="0">
                <a:pos x="839" y="230"/>
              </a:cxn>
              <a:cxn ang="0">
                <a:pos x="825" y="243"/>
              </a:cxn>
              <a:cxn ang="0">
                <a:pos x="812" y="257"/>
              </a:cxn>
              <a:cxn ang="0">
                <a:pos x="798" y="270"/>
              </a:cxn>
              <a:cxn ang="0">
                <a:pos x="785" y="283"/>
              </a:cxn>
              <a:cxn ang="0">
                <a:pos x="772" y="296"/>
              </a:cxn>
              <a:cxn ang="0">
                <a:pos x="754" y="305"/>
              </a:cxn>
              <a:cxn ang="0">
                <a:pos x="736" y="318"/>
              </a:cxn>
              <a:cxn ang="0">
                <a:pos x="718" y="332"/>
              </a:cxn>
              <a:cxn ang="0">
                <a:pos x="701" y="345"/>
              </a:cxn>
              <a:cxn ang="0">
                <a:pos x="679" y="358"/>
              </a:cxn>
              <a:cxn ang="0">
                <a:pos x="657" y="372"/>
              </a:cxn>
              <a:cxn ang="0">
                <a:pos x="621" y="384"/>
              </a:cxn>
              <a:cxn ang="0">
                <a:pos x="546" y="394"/>
              </a:cxn>
            </a:cxnLst>
            <a:rect l="0" t="0" r="r" b="b"/>
            <a:pathLst>
              <a:path w="1260" h="402">
                <a:moveTo>
                  <a:pt x="0" y="402"/>
                </a:moveTo>
                <a:lnTo>
                  <a:pt x="0" y="402"/>
                </a:lnTo>
                <a:lnTo>
                  <a:pt x="0" y="398"/>
                </a:lnTo>
                <a:lnTo>
                  <a:pt x="39" y="398"/>
                </a:lnTo>
                <a:lnTo>
                  <a:pt x="39" y="394"/>
                </a:lnTo>
                <a:lnTo>
                  <a:pt x="79" y="394"/>
                </a:lnTo>
                <a:lnTo>
                  <a:pt x="79" y="389"/>
                </a:lnTo>
                <a:lnTo>
                  <a:pt x="106" y="389"/>
                </a:lnTo>
                <a:lnTo>
                  <a:pt x="128" y="389"/>
                </a:lnTo>
                <a:lnTo>
                  <a:pt x="128" y="384"/>
                </a:lnTo>
                <a:lnTo>
                  <a:pt x="146" y="384"/>
                </a:lnTo>
                <a:lnTo>
                  <a:pt x="146" y="380"/>
                </a:lnTo>
                <a:lnTo>
                  <a:pt x="160" y="380"/>
                </a:lnTo>
                <a:lnTo>
                  <a:pt x="160" y="376"/>
                </a:lnTo>
                <a:lnTo>
                  <a:pt x="168" y="376"/>
                </a:lnTo>
                <a:lnTo>
                  <a:pt x="168" y="372"/>
                </a:lnTo>
                <a:lnTo>
                  <a:pt x="182" y="372"/>
                </a:lnTo>
                <a:lnTo>
                  <a:pt x="182" y="367"/>
                </a:lnTo>
                <a:lnTo>
                  <a:pt x="190" y="367"/>
                </a:lnTo>
                <a:lnTo>
                  <a:pt x="190" y="362"/>
                </a:lnTo>
                <a:lnTo>
                  <a:pt x="199" y="362"/>
                </a:lnTo>
                <a:lnTo>
                  <a:pt x="199" y="358"/>
                </a:lnTo>
                <a:lnTo>
                  <a:pt x="208" y="358"/>
                </a:lnTo>
                <a:lnTo>
                  <a:pt x="208" y="354"/>
                </a:lnTo>
                <a:lnTo>
                  <a:pt x="217" y="354"/>
                </a:lnTo>
                <a:lnTo>
                  <a:pt x="217" y="350"/>
                </a:lnTo>
                <a:lnTo>
                  <a:pt x="226" y="350"/>
                </a:lnTo>
                <a:lnTo>
                  <a:pt x="226" y="345"/>
                </a:lnTo>
                <a:lnTo>
                  <a:pt x="231" y="345"/>
                </a:lnTo>
                <a:lnTo>
                  <a:pt x="239" y="345"/>
                </a:lnTo>
                <a:lnTo>
                  <a:pt x="239" y="340"/>
                </a:lnTo>
                <a:lnTo>
                  <a:pt x="244" y="340"/>
                </a:lnTo>
                <a:lnTo>
                  <a:pt x="244" y="336"/>
                </a:lnTo>
                <a:lnTo>
                  <a:pt x="253" y="336"/>
                </a:lnTo>
                <a:lnTo>
                  <a:pt x="253" y="332"/>
                </a:lnTo>
                <a:lnTo>
                  <a:pt x="257" y="332"/>
                </a:lnTo>
                <a:lnTo>
                  <a:pt x="257" y="327"/>
                </a:lnTo>
                <a:lnTo>
                  <a:pt x="261" y="327"/>
                </a:lnTo>
                <a:lnTo>
                  <a:pt x="261" y="323"/>
                </a:lnTo>
                <a:lnTo>
                  <a:pt x="271" y="323"/>
                </a:lnTo>
                <a:lnTo>
                  <a:pt x="271" y="318"/>
                </a:lnTo>
                <a:lnTo>
                  <a:pt x="275" y="318"/>
                </a:lnTo>
                <a:lnTo>
                  <a:pt x="275" y="314"/>
                </a:lnTo>
                <a:lnTo>
                  <a:pt x="279" y="314"/>
                </a:lnTo>
                <a:lnTo>
                  <a:pt x="279" y="310"/>
                </a:lnTo>
                <a:lnTo>
                  <a:pt x="283" y="310"/>
                </a:lnTo>
                <a:lnTo>
                  <a:pt x="283" y="305"/>
                </a:lnTo>
                <a:lnTo>
                  <a:pt x="288" y="305"/>
                </a:lnTo>
                <a:lnTo>
                  <a:pt x="288" y="301"/>
                </a:lnTo>
                <a:lnTo>
                  <a:pt x="293" y="301"/>
                </a:lnTo>
                <a:lnTo>
                  <a:pt x="297" y="301"/>
                </a:lnTo>
                <a:lnTo>
                  <a:pt x="297" y="296"/>
                </a:lnTo>
                <a:lnTo>
                  <a:pt x="301" y="296"/>
                </a:lnTo>
                <a:lnTo>
                  <a:pt x="301" y="292"/>
                </a:lnTo>
                <a:lnTo>
                  <a:pt x="310" y="292"/>
                </a:lnTo>
                <a:lnTo>
                  <a:pt x="310" y="287"/>
                </a:lnTo>
                <a:lnTo>
                  <a:pt x="315" y="287"/>
                </a:lnTo>
                <a:lnTo>
                  <a:pt x="315" y="283"/>
                </a:lnTo>
                <a:lnTo>
                  <a:pt x="319" y="283"/>
                </a:lnTo>
                <a:lnTo>
                  <a:pt x="319" y="279"/>
                </a:lnTo>
                <a:lnTo>
                  <a:pt x="324" y="279"/>
                </a:lnTo>
                <a:lnTo>
                  <a:pt x="324" y="274"/>
                </a:lnTo>
                <a:lnTo>
                  <a:pt x="328" y="274"/>
                </a:lnTo>
                <a:lnTo>
                  <a:pt x="328" y="270"/>
                </a:lnTo>
                <a:lnTo>
                  <a:pt x="328" y="265"/>
                </a:lnTo>
                <a:lnTo>
                  <a:pt x="332" y="265"/>
                </a:lnTo>
                <a:lnTo>
                  <a:pt x="332" y="261"/>
                </a:lnTo>
                <a:lnTo>
                  <a:pt x="337" y="261"/>
                </a:lnTo>
                <a:lnTo>
                  <a:pt x="337" y="257"/>
                </a:lnTo>
                <a:lnTo>
                  <a:pt x="342" y="257"/>
                </a:lnTo>
                <a:lnTo>
                  <a:pt x="346" y="257"/>
                </a:lnTo>
                <a:lnTo>
                  <a:pt x="346" y="252"/>
                </a:lnTo>
                <a:lnTo>
                  <a:pt x="350" y="252"/>
                </a:lnTo>
                <a:lnTo>
                  <a:pt x="350" y="247"/>
                </a:lnTo>
                <a:lnTo>
                  <a:pt x="354" y="247"/>
                </a:lnTo>
                <a:lnTo>
                  <a:pt x="354" y="243"/>
                </a:lnTo>
                <a:lnTo>
                  <a:pt x="359" y="243"/>
                </a:lnTo>
                <a:lnTo>
                  <a:pt x="359" y="239"/>
                </a:lnTo>
                <a:lnTo>
                  <a:pt x="364" y="239"/>
                </a:lnTo>
                <a:lnTo>
                  <a:pt x="364" y="235"/>
                </a:lnTo>
                <a:lnTo>
                  <a:pt x="368" y="235"/>
                </a:lnTo>
                <a:lnTo>
                  <a:pt x="368" y="230"/>
                </a:lnTo>
                <a:lnTo>
                  <a:pt x="372" y="230"/>
                </a:lnTo>
                <a:lnTo>
                  <a:pt x="372" y="225"/>
                </a:lnTo>
                <a:lnTo>
                  <a:pt x="377" y="225"/>
                </a:lnTo>
                <a:lnTo>
                  <a:pt x="377" y="221"/>
                </a:lnTo>
                <a:lnTo>
                  <a:pt x="377" y="217"/>
                </a:lnTo>
                <a:lnTo>
                  <a:pt x="381" y="217"/>
                </a:lnTo>
                <a:lnTo>
                  <a:pt x="381" y="213"/>
                </a:lnTo>
                <a:lnTo>
                  <a:pt x="386" y="213"/>
                </a:lnTo>
                <a:lnTo>
                  <a:pt x="390" y="213"/>
                </a:lnTo>
                <a:lnTo>
                  <a:pt x="390" y="208"/>
                </a:lnTo>
                <a:lnTo>
                  <a:pt x="394" y="208"/>
                </a:lnTo>
                <a:lnTo>
                  <a:pt x="394" y="203"/>
                </a:lnTo>
                <a:lnTo>
                  <a:pt x="399" y="203"/>
                </a:lnTo>
                <a:lnTo>
                  <a:pt x="399" y="199"/>
                </a:lnTo>
                <a:lnTo>
                  <a:pt x="404" y="199"/>
                </a:lnTo>
                <a:lnTo>
                  <a:pt x="404" y="195"/>
                </a:lnTo>
                <a:lnTo>
                  <a:pt x="408" y="195"/>
                </a:lnTo>
                <a:lnTo>
                  <a:pt x="408" y="191"/>
                </a:lnTo>
                <a:lnTo>
                  <a:pt x="408" y="186"/>
                </a:lnTo>
                <a:lnTo>
                  <a:pt x="412" y="186"/>
                </a:lnTo>
                <a:lnTo>
                  <a:pt x="412" y="181"/>
                </a:lnTo>
                <a:lnTo>
                  <a:pt x="417" y="181"/>
                </a:lnTo>
                <a:lnTo>
                  <a:pt x="417" y="177"/>
                </a:lnTo>
                <a:lnTo>
                  <a:pt x="421" y="177"/>
                </a:lnTo>
                <a:lnTo>
                  <a:pt x="421" y="173"/>
                </a:lnTo>
                <a:lnTo>
                  <a:pt x="426" y="173"/>
                </a:lnTo>
                <a:lnTo>
                  <a:pt x="426" y="168"/>
                </a:lnTo>
                <a:lnTo>
                  <a:pt x="430" y="168"/>
                </a:lnTo>
                <a:lnTo>
                  <a:pt x="435" y="168"/>
                </a:lnTo>
                <a:lnTo>
                  <a:pt x="435" y="164"/>
                </a:lnTo>
                <a:lnTo>
                  <a:pt x="439" y="164"/>
                </a:lnTo>
                <a:lnTo>
                  <a:pt x="439" y="159"/>
                </a:lnTo>
                <a:lnTo>
                  <a:pt x="443" y="159"/>
                </a:lnTo>
                <a:lnTo>
                  <a:pt x="443" y="155"/>
                </a:lnTo>
                <a:lnTo>
                  <a:pt x="443" y="150"/>
                </a:lnTo>
                <a:lnTo>
                  <a:pt x="448" y="150"/>
                </a:lnTo>
                <a:lnTo>
                  <a:pt x="448" y="146"/>
                </a:lnTo>
                <a:lnTo>
                  <a:pt x="453" y="146"/>
                </a:lnTo>
                <a:lnTo>
                  <a:pt x="453" y="142"/>
                </a:lnTo>
                <a:lnTo>
                  <a:pt x="457" y="142"/>
                </a:lnTo>
                <a:lnTo>
                  <a:pt x="457" y="137"/>
                </a:lnTo>
                <a:lnTo>
                  <a:pt x="461" y="137"/>
                </a:lnTo>
                <a:lnTo>
                  <a:pt x="461" y="133"/>
                </a:lnTo>
                <a:lnTo>
                  <a:pt x="465" y="133"/>
                </a:lnTo>
                <a:lnTo>
                  <a:pt x="465" y="128"/>
                </a:lnTo>
                <a:lnTo>
                  <a:pt x="470" y="128"/>
                </a:lnTo>
                <a:lnTo>
                  <a:pt x="470" y="124"/>
                </a:lnTo>
                <a:lnTo>
                  <a:pt x="475" y="124"/>
                </a:lnTo>
                <a:lnTo>
                  <a:pt x="479" y="124"/>
                </a:lnTo>
                <a:lnTo>
                  <a:pt x="479" y="120"/>
                </a:lnTo>
                <a:lnTo>
                  <a:pt x="483" y="120"/>
                </a:lnTo>
                <a:lnTo>
                  <a:pt x="483" y="115"/>
                </a:lnTo>
                <a:lnTo>
                  <a:pt x="488" y="115"/>
                </a:lnTo>
                <a:lnTo>
                  <a:pt x="488" y="110"/>
                </a:lnTo>
                <a:lnTo>
                  <a:pt x="492" y="110"/>
                </a:lnTo>
                <a:lnTo>
                  <a:pt x="492" y="106"/>
                </a:lnTo>
                <a:lnTo>
                  <a:pt x="497" y="106"/>
                </a:lnTo>
                <a:lnTo>
                  <a:pt x="497" y="102"/>
                </a:lnTo>
                <a:lnTo>
                  <a:pt x="501" y="102"/>
                </a:lnTo>
                <a:lnTo>
                  <a:pt x="501" y="98"/>
                </a:lnTo>
                <a:lnTo>
                  <a:pt x="506" y="98"/>
                </a:lnTo>
                <a:lnTo>
                  <a:pt x="506" y="93"/>
                </a:lnTo>
                <a:lnTo>
                  <a:pt x="510" y="93"/>
                </a:lnTo>
                <a:lnTo>
                  <a:pt x="510" y="88"/>
                </a:lnTo>
                <a:lnTo>
                  <a:pt x="519" y="88"/>
                </a:lnTo>
                <a:lnTo>
                  <a:pt x="519" y="84"/>
                </a:lnTo>
                <a:lnTo>
                  <a:pt x="523" y="84"/>
                </a:lnTo>
                <a:lnTo>
                  <a:pt x="528" y="84"/>
                </a:lnTo>
                <a:lnTo>
                  <a:pt x="528" y="80"/>
                </a:lnTo>
                <a:lnTo>
                  <a:pt x="532" y="80"/>
                </a:lnTo>
                <a:lnTo>
                  <a:pt x="532" y="76"/>
                </a:lnTo>
                <a:lnTo>
                  <a:pt x="541" y="76"/>
                </a:lnTo>
                <a:lnTo>
                  <a:pt x="541" y="71"/>
                </a:lnTo>
                <a:lnTo>
                  <a:pt x="546" y="71"/>
                </a:lnTo>
                <a:lnTo>
                  <a:pt x="546" y="66"/>
                </a:lnTo>
                <a:lnTo>
                  <a:pt x="550" y="66"/>
                </a:lnTo>
                <a:lnTo>
                  <a:pt x="550" y="62"/>
                </a:lnTo>
                <a:lnTo>
                  <a:pt x="559" y="62"/>
                </a:lnTo>
                <a:lnTo>
                  <a:pt x="559" y="58"/>
                </a:lnTo>
                <a:lnTo>
                  <a:pt x="563" y="58"/>
                </a:lnTo>
                <a:lnTo>
                  <a:pt x="563" y="54"/>
                </a:lnTo>
                <a:lnTo>
                  <a:pt x="572" y="54"/>
                </a:lnTo>
                <a:lnTo>
                  <a:pt x="572" y="49"/>
                </a:lnTo>
                <a:lnTo>
                  <a:pt x="581" y="49"/>
                </a:lnTo>
                <a:lnTo>
                  <a:pt x="581" y="44"/>
                </a:lnTo>
                <a:lnTo>
                  <a:pt x="590" y="44"/>
                </a:lnTo>
                <a:lnTo>
                  <a:pt x="590" y="40"/>
                </a:lnTo>
                <a:lnTo>
                  <a:pt x="594" y="40"/>
                </a:lnTo>
                <a:lnTo>
                  <a:pt x="608" y="40"/>
                </a:lnTo>
                <a:lnTo>
                  <a:pt x="608" y="36"/>
                </a:lnTo>
                <a:lnTo>
                  <a:pt x="617" y="36"/>
                </a:lnTo>
                <a:lnTo>
                  <a:pt x="617" y="31"/>
                </a:lnTo>
                <a:lnTo>
                  <a:pt x="625" y="31"/>
                </a:lnTo>
                <a:lnTo>
                  <a:pt x="625" y="27"/>
                </a:lnTo>
                <a:lnTo>
                  <a:pt x="639" y="27"/>
                </a:lnTo>
                <a:lnTo>
                  <a:pt x="639" y="22"/>
                </a:lnTo>
                <a:lnTo>
                  <a:pt x="652" y="22"/>
                </a:lnTo>
                <a:lnTo>
                  <a:pt x="652" y="18"/>
                </a:lnTo>
                <a:lnTo>
                  <a:pt x="669" y="18"/>
                </a:lnTo>
                <a:lnTo>
                  <a:pt x="669" y="14"/>
                </a:lnTo>
                <a:lnTo>
                  <a:pt x="687" y="14"/>
                </a:lnTo>
                <a:lnTo>
                  <a:pt x="687" y="9"/>
                </a:lnTo>
                <a:lnTo>
                  <a:pt x="714" y="9"/>
                </a:lnTo>
                <a:lnTo>
                  <a:pt x="714" y="5"/>
                </a:lnTo>
                <a:lnTo>
                  <a:pt x="758" y="5"/>
                </a:lnTo>
                <a:lnTo>
                  <a:pt x="758" y="0"/>
                </a:lnTo>
                <a:lnTo>
                  <a:pt x="1260" y="0"/>
                </a:lnTo>
                <a:lnTo>
                  <a:pt x="1260" y="5"/>
                </a:lnTo>
                <a:lnTo>
                  <a:pt x="1220" y="5"/>
                </a:lnTo>
                <a:lnTo>
                  <a:pt x="1220" y="9"/>
                </a:lnTo>
                <a:lnTo>
                  <a:pt x="1180" y="9"/>
                </a:lnTo>
                <a:lnTo>
                  <a:pt x="1180" y="14"/>
                </a:lnTo>
                <a:lnTo>
                  <a:pt x="1154" y="14"/>
                </a:lnTo>
                <a:lnTo>
                  <a:pt x="1154" y="18"/>
                </a:lnTo>
                <a:lnTo>
                  <a:pt x="1131" y="18"/>
                </a:lnTo>
                <a:lnTo>
                  <a:pt x="1131" y="22"/>
                </a:lnTo>
                <a:lnTo>
                  <a:pt x="1113" y="22"/>
                </a:lnTo>
                <a:lnTo>
                  <a:pt x="1113" y="27"/>
                </a:lnTo>
                <a:lnTo>
                  <a:pt x="1100" y="27"/>
                </a:lnTo>
                <a:lnTo>
                  <a:pt x="1100" y="31"/>
                </a:lnTo>
                <a:lnTo>
                  <a:pt x="1091" y="31"/>
                </a:lnTo>
                <a:lnTo>
                  <a:pt x="1091" y="36"/>
                </a:lnTo>
                <a:lnTo>
                  <a:pt x="1078" y="36"/>
                </a:lnTo>
                <a:lnTo>
                  <a:pt x="1078" y="40"/>
                </a:lnTo>
                <a:lnTo>
                  <a:pt x="1069" y="40"/>
                </a:lnTo>
                <a:lnTo>
                  <a:pt x="1061" y="40"/>
                </a:lnTo>
                <a:lnTo>
                  <a:pt x="1061" y="44"/>
                </a:lnTo>
                <a:lnTo>
                  <a:pt x="1051" y="44"/>
                </a:lnTo>
                <a:lnTo>
                  <a:pt x="1051" y="49"/>
                </a:lnTo>
                <a:lnTo>
                  <a:pt x="1043" y="49"/>
                </a:lnTo>
                <a:lnTo>
                  <a:pt x="1043" y="54"/>
                </a:lnTo>
                <a:lnTo>
                  <a:pt x="1033" y="54"/>
                </a:lnTo>
                <a:lnTo>
                  <a:pt x="1033" y="58"/>
                </a:lnTo>
                <a:lnTo>
                  <a:pt x="1029" y="58"/>
                </a:lnTo>
                <a:lnTo>
                  <a:pt x="1029" y="62"/>
                </a:lnTo>
                <a:lnTo>
                  <a:pt x="1020" y="62"/>
                </a:lnTo>
                <a:lnTo>
                  <a:pt x="1020" y="66"/>
                </a:lnTo>
                <a:lnTo>
                  <a:pt x="1016" y="66"/>
                </a:lnTo>
                <a:lnTo>
                  <a:pt x="1016" y="71"/>
                </a:lnTo>
                <a:lnTo>
                  <a:pt x="1007" y="71"/>
                </a:lnTo>
                <a:lnTo>
                  <a:pt x="1007" y="76"/>
                </a:lnTo>
                <a:lnTo>
                  <a:pt x="1002" y="76"/>
                </a:lnTo>
                <a:lnTo>
                  <a:pt x="1002" y="80"/>
                </a:lnTo>
                <a:lnTo>
                  <a:pt x="998" y="80"/>
                </a:lnTo>
                <a:lnTo>
                  <a:pt x="998" y="84"/>
                </a:lnTo>
                <a:lnTo>
                  <a:pt x="994" y="84"/>
                </a:lnTo>
                <a:lnTo>
                  <a:pt x="984" y="84"/>
                </a:lnTo>
                <a:lnTo>
                  <a:pt x="984" y="88"/>
                </a:lnTo>
                <a:lnTo>
                  <a:pt x="980" y="88"/>
                </a:lnTo>
                <a:lnTo>
                  <a:pt x="980" y="93"/>
                </a:lnTo>
                <a:lnTo>
                  <a:pt x="976" y="93"/>
                </a:lnTo>
                <a:lnTo>
                  <a:pt x="976" y="98"/>
                </a:lnTo>
                <a:lnTo>
                  <a:pt x="972" y="98"/>
                </a:lnTo>
                <a:lnTo>
                  <a:pt x="972" y="102"/>
                </a:lnTo>
                <a:lnTo>
                  <a:pt x="967" y="102"/>
                </a:lnTo>
                <a:lnTo>
                  <a:pt x="967" y="106"/>
                </a:lnTo>
                <a:lnTo>
                  <a:pt x="962" y="106"/>
                </a:lnTo>
                <a:lnTo>
                  <a:pt x="962" y="110"/>
                </a:lnTo>
                <a:lnTo>
                  <a:pt x="958" y="110"/>
                </a:lnTo>
                <a:lnTo>
                  <a:pt x="958" y="115"/>
                </a:lnTo>
                <a:lnTo>
                  <a:pt x="954" y="115"/>
                </a:lnTo>
                <a:lnTo>
                  <a:pt x="954" y="120"/>
                </a:lnTo>
                <a:lnTo>
                  <a:pt x="950" y="120"/>
                </a:lnTo>
                <a:lnTo>
                  <a:pt x="950" y="124"/>
                </a:lnTo>
                <a:lnTo>
                  <a:pt x="940" y="124"/>
                </a:lnTo>
                <a:lnTo>
                  <a:pt x="936" y="124"/>
                </a:lnTo>
                <a:lnTo>
                  <a:pt x="936" y="128"/>
                </a:lnTo>
                <a:lnTo>
                  <a:pt x="936" y="133"/>
                </a:lnTo>
                <a:lnTo>
                  <a:pt x="932" y="133"/>
                </a:lnTo>
                <a:lnTo>
                  <a:pt x="932" y="137"/>
                </a:lnTo>
                <a:lnTo>
                  <a:pt x="927" y="137"/>
                </a:lnTo>
                <a:lnTo>
                  <a:pt x="927" y="142"/>
                </a:lnTo>
                <a:lnTo>
                  <a:pt x="923" y="142"/>
                </a:lnTo>
                <a:lnTo>
                  <a:pt x="923" y="146"/>
                </a:lnTo>
                <a:lnTo>
                  <a:pt x="918" y="146"/>
                </a:lnTo>
                <a:lnTo>
                  <a:pt x="918" y="150"/>
                </a:lnTo>
                <a:lnTo>
                  <a:pt x="914" y="150"/>
                </a:lnTo>
                <a:lnTo>
                  <a:pt x="914" y="155"/>
                </a:lnTo>
                <a:lnTo>
                  <a:pt x="909" y="155"/>
                </a:lnTo>
                <a:lnTo>
                  <a:pt x="909" y="159"/>
                </a:lnTo>
                <a:lnTo>
                  <a:pt x="905" y="159"/>
                </a:lnTo>
                <a:lnTo>
                  <a:pt x="905" y="164"/>
                </a:lnTo>
                <a:lnTo>
                  <a:pt x="901" y="164"/>
                </a:lnTo>
                <a:lnTo>
                  <a:pt x="901" y="168"/>
                </a:lnTo>
                <a:lnTo>
                  <a:pt x="896" y="168"/>
                </a:lnTo>
                <a:lnTo>
                  <a:pt x="891" y="168"/>
                </a:lnTo>
                <a:lnTo>
                  <a:pt x="891" y="173"/>
                </a:lnTo>
                <a:lnTo>
                  <a:pt x="887" y="173"/>
                </a:lnTo>
                <a:lnTo>
                  <a:pt x="887" y="177"/>
                </a:lnTo>
                <a:lnTo>
                  <a:pt x="883" y="177"/>
                </a:lnTo>
                <a:lnTo>
                  <a:pt x="883" y="181"/>
                </a:lnTo>
                <a:lnTo>
                  <a:pt x="883" y="186"/>
                </a:lnTo>
                <a:lnTo>
                  <a:pt x="878" y="186"/>
                </a:lnTo>
                <a:lnTo>
                  <a:pt x="878" y="191"/>
                </a:lnTo>
                <a:lnTo>
                  <a:pt x="874" y="191"/>
                </a:lnTo>
                <a:lnTo>
                  <a:pt x="874" y="195"/>
                </a:lnTo>
                <a:lnTo>
                  <a:pt x="869" y="195"/>
                </a:lnTo>
                <a:lnTo>
                  <a:pt x="869" y="199"/>
                </a:lnTo>
                <a:lnTo>
                  <a:pt x="865" y="199"/>
                </a:lnTo>
                <a:lnTo>
                  <a:pt x="865" y="203"/>
                </a:lnTo>
                <a:lnTo>
                  <a:pt x="861" y="203"/>
                </a:lnTo>
                <a:lnTo>
                  <a:pt x="861" y="208"/>
                </a:lnTo>
                <a:lnTo>
                  <a:pt x="856" y="208"/>
                </a:lnTo>
                <a:lnTo>
                  <a:pt x="856" y="213"/>
                </a:lnTo>
                <a:lnTo>
                  <a:pt x="851" y="213"/>
                </a:lnTo>
                <a:lnTo>
                  <a:pt x="851" y="217"/>
                </a:lnTo>
                <a:lnTo>
                  <a:pt x="847" y="217"/>
                </a:lnTo>
                <a:lnTo>
                  <a:pt x="847" y="221"/>
                </a:lnTo>
                <a:lnTo>
                  <a:pt x="843" y="221"/>
                </a:lnTo>
                <a:lnTo>
                  <a:pt x="843" y="225"/>
                </a:lnTo>
                <a:lnTo>
                  <a:pt x="839" y="225"/>
                </a:lnTo>
                <a:lnTo>
                  <a:pt x="839" y="230"/>
                </a:lnTo>
                <a:lnTo>
                  <a:pt x="834" y="230"/>
                </a:lnTo>
                <a:lnTo>
                  <a:pt x="834" y="235"/>
                </a:lnTo>
                <a:lnTo>
                  <a:pt x="829" y="235"/>
                </a:lnTo>
                <a:lnTo>
                  <a:pt x="829" y="239"/>
                </a:lnTo>
                <a:lnTo>
                  <a:pt x="825" y="239"/>
                </a:lnTo>
                <a:lnTo>
                  <a:pt x="825" y="243"/>
                </a:lnTo>
                <a:lnTo>
                  <a:pt x="821" y="243"/>
                </a:lnTo>
                <a:lnTo>
                  <a:pt x="821" y="247"/>
                </a:lnTo>
                <a:lnTo>
                  <a:pt x="816" y="247"/>
                </a:lnTo>
                <a:lnTo>
                  <a:pt x="816" y="252"/>
                </a:lnTo>
                <a:lnTo>
                  <a:pt x="816" y="257"/>
                </a:lnTo>
                <a:lnTo>
                  <a:pt x="812" y="257"/>
                </a:lnTo>
                <a:lnTo>
                  <a:pt x="807" y="257"/>
                </a:lnTo>
                <a:lnTo>
                  <a:pt x="807" y="261"/>
                </a:lnTo>
                <a:lnTo>
                  <a:pt x="803" y="261"/>
                </a:lnTo>
                <a:lnTo>
                  <a:pt x="803" y="265"/>
                </a:lnTo>
                <a:lnTo>
                  <a:pt x="798" y="265"/>
                </a:lnTo>
                <a:lnTo>
                  <a:pt x="798" y="270"/>
                </a:lnTo>
                <a:lnTo>
                  <a:pt x="794" y="270"/>
                </a:lnTo>
                <a:lnTo>
                  <a:pt x="794" y="274"/>
                </a:lnTo>
                <a:lnTo>
                  <a:pt x="790" y="274"/>
                </a:lnTo>
                <a:lnTo>
                  <a:pt x="790" y="279"/>
                </a:lnTo>
                <a:lnTo>
                  <a:pt x="785" y="279"/>
                </a:lnTo>
                <a:lnTo>
                  <a:pt x="785" y="283"/>
                </a:lnTo>
                <a:lnTo>
                  <a:pt x="780" y="283"/>
                </a:lnTo>
                <a:lnTo>
                  <a:pt x="780" y="287"/>
                </a:lnTo>
                <a:lnTo>
                  <a:pt x="776" y="287"/>
                </a:lnTo>
                <a:lnTo>
                  <a:pt x="776" y="292"/>
                </a:lnTo>
                <a:lnTo>
                  <a:pt x="772" y="292"/>
                </a:lnTo>
                <a:lnTo>
                  <a:pt x="772" y="296"/>
                </a:lnTo>
                <a:lnTo>
                  <a:pt x="768" y="296"/>
                </a:lnTo>
                <a:lnTo>
                  <a:pt x="768" y="301"/>
                </a:lnTo>
                <a:lnTo>
                  <a:pt x="763" y="301"/>
                </a:lnTo>
                <a:lnTo>
                  <a:pt x="758" y="301"/>
                </a:lnTo>
                <a:lnTo>
                  <a:pt x="758" y="305"/>
                </a:lnTo>
                <a:lnTo>
                  <a:pt x="754" y="305"/>
                </a:lnTo>
                <a:lnTo>
                  <a:pt x="754" y="310"/>
                </a:lnTo>
                <a:lnTo>
                  <a:pt x="750" y="310"/>
                </a:lnTo>
                <a:lnTo>
                  <a:pt x="750" y="314"/>
                </a:lnTo>
                <a:lnTo>
                  <a:pt x="741" y="314"/>
                </a:lnTo>
                <a:lnTo>
                  <a:pt x="741" y="318"/>
                </a:lnTo>
                <a:lnTo>
                  <a:pt x="736" y="318"/>
                </a:lnTo>
                <a:lnTo>
                  <a:pt x="736" y="323"/>
                </a:lnTo>
                <a:lnTo>
                  <a:pt x="732" y="323"/>
                </a:lnTo>
                <a:lnTo>
                  <a:pt x="732" y="327"/>
                </a:lnTo>
                <a:lnTo>
                  <a:pt x="728" y="327"/>
                </a:lnTo>
                <a:lnTo>
                  <a:pt x="728" y="332"/>
                </a:lnTo>
                <a:lnTo>
                  <a:pt x="718" y="332"/>
                </a:lnTo>
                <a:lnTo>
                  <a:pt x="718" y="336"/>
                </a:lnTo>
                <a:lnTo>
                  <a:pt x="714" y="336"/>
                </a:lnTo>
                <a:lnTo>
                  <a:pt x="714" y="340"/>
                </a:lnTo>
                <a:lnTo>
                  <a:pt x="710" y="340"/>
                </a:lnTo>
                <a:lnTo>
                  <a:pt x="710" y="345"/>
                </a:lnTo>
                <a:lnTo>
                  <a:pt x="701" y="345"/>
                </a:lnTo>
                <a:lnTo>
                  <a:pt x="696" y="345"/>
                </a:lnTo>
                <a:lnTo>
                  <a:pt x="696" y="350"/>
                </a:lnTo>
                <a:lnTo>
                  <a:pt x="687" y="350"/>
                </a:lnTo>
                <a:lnTo>
                  <a:pt x="687" y="354"/>
                </a:lnTo>
                <a:lnTo>
                  <a:pt x="679" y="354"/>
                </a:lnTo>
                <a:lnTo>
                  <a:pt x="679" y="358"/>
                </a:lnTo>
                <a:lnTo>
                  <a:pt x="674" y="358"/>
                </a:lnTo>
                <a:lnTo>
                  <a:pt x="674" y="362"/>
                </a:lnTo>
                <a:lnTo>
                  <a:pt x="665" y="362"/>
                </a:lnTo>
                <a:lnTo>
                  <a:pt x="665" y="367"/>
                </a:lnTo>
                <a:lnTo>
                  <a:pt x="657" y="367"/>
                </a:lnTo>
                <a:lnTo>
                  <a:pt x="657" y="372"/>
                </a:lnTo>
                <a:lnTo>
                  <a:pt x="643" y="372"/>
                </a:lnTo>
                <a:lnTo>
                  <a:pt x="643" y="376"/>
                </a:lnTo>
                <a:lnTo>
                  <a:pt x="634" y="376"/>
                </a:lnTo>
                <a:lnTo>
                  <a:pt x="634" y="380"/>
                </a:lnTo>
                <a:lnTo>
                  <a:pt x="621" y="380"/>
                </a:lnTo>
                <a:lnTo>
                  <a:pt x="621" y="384"/>
                </a:lnTo>
                <a:lnTo>
                  <a:pt x="608" y="384"/>
                </a:lnTo>
                <a:lnTo>
                  <a:pt x="608" y="389"/>
                </a:lnTo>
                <a:lnTo>
                  <a:pt x="590" y="389"/>
                </a:lnTo>
                <a:lnTo>
                  <a:pt x="572" y="389"/>
                </a:lnTo>
                <a:lnTo>
                  <a:pt x="572" y="394"/>
                </a:lnTo>
                <a:lnTo>
                  <a:pt x="546" y="394"/>
                </a:lnTo>
                <a:lnTo>
                  <a:pt x="546" y="398"/>
                </a:lnTo>
                <a:lnTo>
                  <a:pt x="501" y="398"/>
                </a:lnTo>
                <a:lnTo>
                  <a:pt x="501" y="402"/>
                </a:lnTo>
                <a:lnTo>
                  <a:pt x="0" y="402"/>
                </a:lnTo>
              </a:path>
            </a:pathLst>
          </a:custGeom>
          <a:noFill/>
          <a:ln w="22225" cap="flat">
            <a:solidFill>
              <a:schemeClr val="tx1"/>
            </a:solidFill>
            <a:prstDash val="solid"/>
            <a:round/>
            <a:headEnd/>
            <a:tailEnd/>
          </a:ln>
        </p:spPr>
        <p:txBody>
          <a:bodyPr/>
          <a:lstStyle/>
          <a:p>
            <a:pPr>
              <a:defRPr/>
            </a:pPr>
            <a:endParaRPr lang="en-US">
              <a:latin typeface="+mn-lt"/>
            </a:endParaRPr>
          </a:p>
        </p:txBody>
      </p:sp>
      <p:sp>
        <p:nvSpPr>
          <p:cNvPr id="385069" name="Line 45"/>
          <p:cNvSpPr>
            <a:spLocks noChangeShapeType="1"/>
          </p:cNvSpPr>
          <p:nvPr/>
        </p:nvSpPr>
        <p:spPr bwMode="auto">
          <a:xfrm>
            <a:off x="1127125" y="3419475"/>
            <a:ext cx="1588" cy="31750"/>
          </a:xfrm>
          <a:prstGeom prst="line">
            <a:avLst/>
          </a:prstGeom>
          <a:noFill/>
          <a:ln w="6350" cap="rnd">
            <a:solidFill>
              <a:schemeClr val="tx1"/>
            </a:solidFill>
            <a:round/>
            <a:headEnd/>
            <a:tailEnd/>
          </a:ln>
        </p:spPr>
        <p:txBody>
          <a:bodyPr/>
          <a:lstStyle/>
          <a:p>
            <a:pPr>
              <a:defRPr/>
            </a:pPr>
            <a:endParaRPr lang="en-US">
              <a:latin typeface="+mn-lt"/>
            </a:endParaRPr>
          </a:p>
        </p:txBody>
      </p:sp>
      <p:sp>
        <p:nvSpPr>
          <p:cNvPr id="385070" name="Line 46"/>
          <p:cNvSpPr>
            <a:spLocks noChangeShapeType="1"/>
          </p:cNvSpPr>
          <p:nvPr/>
        </p:nvSpPr>
        <p:spPr bwMode="auto">
          <a:xfrm>
            <a:off x="1127125" y="3419475"/>
            <a:ext cx="1588" cy="41275"/>
          </a:xfrm>
          <a:prstGeom prst="line">
            <a:avLst/>
          </a:prstGeom>
          <a:noFill/>
          <a:ln w="6350" cap="rnd">
            <a:solidFill>
              <a:schemeClr val="tx1"/>
            </a:solidFill>
            <a:round/>
            <a:headEnd/>
            <a:tailEnd/>
          </a:ln>
        </p:spPr>
        <p:txBody>
          <a:bodyPr/>
          <a:lstStyle/>
          <a:p>
            <a:pPr>
              <a:defRPr/>
            </a:pPr>
            <a:endParaRPr lang="en-US">
              <a:latin typeface="+mn-lt"/>
            </a:endParaRPr>
          </a:p>
        </p:txBody>
      </p:sp>
      <p:sp>
        <p:nvSpPr>
          <p:cNvPr id="385071" name="Line 47"/>
          <p:cNvSpPr>
            <a:spLocks noChangeShapeType="1"/>
          </p:cNvSpPr>
          <p:nvPr/>
        </p:nvSpPr>
        <p:spPr bwMode="auto">
          <a:xfrm flipV="1">
            <a:off x="1127125" y="2484438"/>
            <a:ext cx="1588" cy="935037"/>
          </a:xfrm>
          <a:prstGeom prst="line">
            <a:avLst/>
          </a:prstGeom>
          <a:noFill/>
          <a:ln w="6350" cap="rnd">
            <a:solidFill>
              <a:schemeClr val="tx1"/>
            </a:solidFill>
            <a:round/>
            <a:headEnd/>
            <a:tailEnd/>
          </a:ln>
        </p:spPr>
        <p:txBody>
          <a:bodyPr/>
          <a:lstStyle/>
          <a:p>
            <a:pPr>
              <a:defRPr/>
            </a:pPr>
            <a:endParaRPr lang="en-US">
              <a:latin typeface="+mn-lt"/>
            </a:endParaRPr>
          </a:p>
        </p:txBody>
      </p:sp>
      <p:sp>
        <p:nvSpPr>
          <p:cNvPr id="385072" name="Line 48"/>
          <p:cNvSpPr>
            <a:spLocks noChangeShapeType="1"/>
          </p:cNvSpPr>
          <p:nvPr/>
        </p:nvSpPr>
        <p:spPr bwMode="auto">
          <a:xfrm flipH="1">
            <a:off x="1084263" y="3419475"/>
            <a:ext cx="42862" cy="1588"/>
          </a:xfrm>
          <a:prstGeom prst="line">
            <a:avLst/>
          </a:prstGeom>
          <a:noFill/>
          <a:ln w="6350" cap="rnd">
            <a:solidFill>
              <a:schemeClr val="tx1"/>
            </a:solidFill>
            <a:round/>
            <a:headEnd/>
            <a:tailEnd/>
          </a:ln>
        </p:spPr>
        <p:txBody>
          <a:bodyPr/>
          <a:lstStyle/>
          <a:p>
            <a:pPr>
              <a:defRPr/>
            </a:pPr>
            <a:endParaRPr lang="en-US">
              <a:latin typeface="+mn-lt"/>
            </a:endParaRPr>
          </a:p>
        </p:txBody>
      </p:sp>
      <p:sp>
        <p:nvSpPr>
          <p:cNvPr id="385073" name="Line 49"/>
          <p:cNvSpPr>
            <a:spLocks noChangeShapeType="1"/>
          </p:cNvSpPr>
          <p:nvPr/>
        </p:nvSpPr>
        <p:spPr bwMode="auto">
          <a:xfrm flipH="1">
            <a:off x="1071563" y="3419475"/>
            <a:ext cx="55562" cy="1588"/>
          </a:xfrm>
          <a:prstGeom prst="line">
            <a:avLst/>
          </a:prstGeom>
          <a:noFill/>
          <a:ln w="6350" cap="rnd">
            <a:solidFill>
              <a:schemeClr val="tx1"/>
            </a:solidFill>
            <a:round/>
            <a:headEnd/>
            <a:tailEnd/>
          </a:ln>
        </p:spPr>
        <p:txBody>
          <a:bodyPr/>
          <a:lstStyle/>
          <a:p>
            <a:pPr>
              <a:defRPr/>
            </a:pPr>
            <a:endParaRPr lang="en-US">
              <a:latin typeface="+mn-lt"/>
            </a:endParaRPr>
          </a:p>
        </p:txBody>
      </p:sp>
      <p:sp>
        <p:nvSpPr>
          <p:cNvPr id="385074" name="Line 50"/>
          <p:cNvSpPr>
            <a:spLocks noChangeShapeType="1"/>
          </p:cNvSpPr>
          <p:nvPr/>
        </p:nvSpPr>
        <p:spPr bwMode="auto">
          <a:xfrm flipH="1">
            <a:off x="1084263" y="3325813"/>
            <a:ext cx="42862" cy="3175"/>
          </a:xfrm>
          <a:prstGeom prst="line">
            <a:avLst/>
          </a:prstGeom>
          <a:noFill/>
          <a:ln w="6350" cap="rnd">
            <a:solidFill>
              <a:schemeClr val="tx1"/>
            </a:solidFill>
            <a:round/>
            <a:headEnd/>
            <a:tailEnd/>
          </a:ln>
        </p:spPr>
        <p:txBody>
          <a:bodyPr/>
          <a:lstStyle/>
          <a:p>
            <a:pPr>
              <a:defRPr/>
            </a:pPr>
            <a:endParaRPr lang="en-US">
              <a:latin typeface="+mn-lt"/>
            </a:endParaRPr>
          </a:p>
        </p:txBody>
      </p:sp>
      <p:sp>
        <p:nvSpPr>
          <p:cNvPr id="385075" name="Line 51"/>
          <p:cNvSpPr>
            <a:spLocks noChangeShapeType="1"/>
          </p:cNvSpPr>
          <p:nvPr/>
        </p:nvSpPr>
        <p:spPr bwMode="auto">
          <a:xfrm flipH="1">
            <a:off x="1084263" y="3235325"/>
            <a:ext cx="42862" cy="1588"/>
          </a:xfrm>
          <a:prstGeom prst="line">
            <a:avLst/>
          </a:prstGeom>
          <a:noFill/>
          <a:ln w="6350" cap="rnd">
            <a:solidFill>
              <a:schemeClr val="tx1"/>
            </a:solidFill>
            <a:round/>
            <a:headEnd/>
            <a:tailEnd/>
          </a:ln>
        </p:spPr>
        <p:txBody>
          <a:bodyPr/>
          <a:lstStyle/>
          <a:p>
            <a:pPr>
              <a:defRPr/>
            </a:pPr>
            <a:endParaRPr lang="en-US">
              <a:latin typeface="+mn-lt"/>
            </a:endParaRPr>
          </a:p>
        </p:txBody>
      </p:sp>
      <p:sp>
        <p:nvSpPr>
          <p:cNvPr id="385076" name="Line 52"/>
          <p:cNvSpPr>
            <a:spLocks noChangeShapeType="1"/>
          </p:cNvSpPr>
          <p:nvPr/>
        </p:nvSpPr>
        <p:spPr bwMode="auto">
          <a:xfrm flipH="1">
            <a:off x="1084263" y="3141663"/>
            <a:ext cx="42862" cy="3175"/>
          </a:xfrm>
          <a:prstGeom prst="line">
            <a:avLst/>
          </a:prstGeom>
          <a:noFill/>
          <a:ln w="6350" cap="rnd">
            <a:solidFill>
              <a:schemeClr val="tx1"/>
            </a:solidFill>
            <a:round/>
            <a:headEnd/>
            <a:tailEnd/>
          </a:ln>
        </p:spPr>
        <p:txBody>
          <a:bodyPr/>
          <a:lstStyle/>
          <a:p>
            <a:pPr>
              <a:defRPr/>
            </a:pPr>
            <a:endParaRPr lang="en-US">
              <a:latin typeface="+mn-lt"/>
            </a:endParaRPr>
          </a:p>
        </p:txBody>
      </p:sp>
      <p:sp>
        <p:nvSpPr>
          <p:cNvPr id="385077" name="Line 53"/>
          <p:cNvSpPr>
            <a:spLocks noChangeShapeType="1"/>
          </p:cNvSpPr>
          <p:nvPr/>
        </p:nvSpPr>
        <p:spPr bwMode="auto">
          <a:xfrm flipH="1">
            <a:off x="1084263" y="3049588"/>
            <a:ext cx="42862" cy="1587"/>
          </a:xfrm>
          <a:prstGeom prst="line">
            <a:avLst/>
          </a:prstGeom>
          <a:noFill/>
          <a:ln w="6350" cap="rnd">
            <a:solidFill>
              <a:schemeClr val="tx1"/>
            </a:solidFill>
            <a:round/>
            <a:headEnd/>
            <a:tailEnd/>
          </a:ln>
        </p:spPr>
        <p:txBody>
          <a:bodyPr/>
          <a:lstStyle/>
          <a:p>
            <a:pPr>
              <a:defRPr/>
            </a:pPr>
            <a:endParaRPr lang="en-US">
              <a:latin typeface="+mn-lt"/>
            </a:endParaRPr>
          </a:p>
        </p:txBody>
      </p:sp>
      <p:sp>
        <p:nvSpPr>
          <p:cNvPr id="385078" name="Line 54"/>
          <p:cNvSpPr>
            <a:spLocks noChangeShapeType="1"/>
          </p:cNvSpPr>
          <p:nvPr/>
        </p:nvSpPr>
        <p:spPr bwMode="auto">
          <a:xfrm flipH="1">
            <a:off x="1084263" y="2955925"/>
            <a:ext cx="42862" cy="3175"/>
          </a:xfrm>
          <a:prstGeom prst="line">
            <a:avLst/>
          </a:prstGeom>
          <a:noFill/>
          <a:ln w="6350" cap="rnd">
            <a:solidFill>
              <a:schemeClr val="tx1"/>
            </a:solidFill>
            <a:round/>
            <a:headEnd/>
            <a:tailEnd/>
          </a:ln>
        </p:spPr>
        <p:txBody>
          <a:bodyPr/>
          <a:lstStyle/>
          <a:p>
            <a:pPr>
              <a:defRPr/>
            </a:pPr>
            <a:endParaRPr lang="en-US">
              <a:latin typeface="+mn-lt"/>
            </a:endParaRPr>
          </a:p>
        </p:txBody>
      </p:sp>
      <p:sp>
        <p:nvSpPr>
          <p:cNvPr id="385079" name="Line 55"/>
          <p:cNvSpPr>
            <a:spLocks noChangeShapeType="1"/>
          </p:cNvSpPr>
          <p:nvPr/>
        </p:nvSpPr>
        <p:spPr bwMode="auto">
          <a:xfrm flipH="1">
            <a:off x="1071563" y="2955925"/>
            <a:ext cx="55562" cy="3175"/>
          </a:xfrm>
          <a:prstGeom prst="line">
            <a:avLst/>
          </a:prstGeom>
          <a:noFill/>
          <a:ln w="6350" cap="rnd">
            <a:solidFill>
              <a:schemeClr val="tx1"/>
            </a:solidFill>
            <a:round/>
            <a:headEnd/>
            <a:tailEnd/>
          </a:ln>
        </p:spPr>
        <p:txBody>
          <a:bodyPr/>
          <a:lstStyle/>
          <a:p>
            <a:pPr>
              <a:defRPr/>
            </a:pPr>
            <a:endParaRPr lang="en-US">
              <a:latin typeface="+mn-lt"/>
            </a:endParaRPr>
          </a:p>
        </p:txBody>
      </p:sp>
      <p:sp>
        <p:nvSpPr>
          <p:cNvPr id="385080" name="Line 56"/>
          <p:cNvSpPr>
            <a:spLocks noChangeShapeType="1"/>
          </p:cNvSpPr>
          <p:nvPr/>
        </p:nvSpPr>
        <p:spPr bwMode="auto">
          <a:xfrm flipH="1">
            <a:off x="1084263" y="2865438"/>
            <a:ext cx="42862" cy="3175"/>
          </a:xfrm>
          <a:prstGeom prst="line">
            <a:avLst/>
          </a:prstGeom>
          <a:noFill/>
          <a:ln w="6350" cap="rnd">
            <a:solidFill>
              <a:schemeClr val="tx1"/>
            </a:solidFill>
            <a:round/>
            <a:headEnd/>
            <a:tailEnd/>
          </a:ln>
        </p:spPr>
        <p:txBody>
          <a:bodyPr/>
          <a:lstStyle/>
          <a:p>
            <a:pPr>
              <a:defRPr/>
            </a:pPr>
            <a:endParaRPr lang="en-US">
              <a:latin typeface="+mn-lt"/>
            </a:endParaRPr>
          </a:p>
        </p:txBody>
      </p:sp>
      <p:sp>
        <p:nvSpPr>
          <p:cNvPr id="385081" name="Line 57"/>
          <p:cNvSpPr>
            <a:spLocks noChangeShapeType="1"/>
          </p:cNvSpPr>
          <p:nvPr/>
        </p:nvSpPr>
        <p:spPr bwMode="auto">
          <a:xfrm flipH="1">
            <a:off x="1084263" y="2771775"/>
            <a:ext cx="42862" cy="3175"/>
          </a:xfrm>
          <a:prstGeom prst="line">
            <a:avLst/>
          </a:prstGeom>
          <a:noFill/>
          <a:ln w="6350" cap="rnd">
            <a:solidFill>
              <a:schemeClr val="tx1"/>
            </a:solidFill>
            <a:round/>
            <a:headEnd/>
            <a:tailEnd/>
          </a:ln>
        </p:spPr>
        <p:txBody>
          <a:bodyPr/>
          <a:lstStyle/>
          <a:p>
            <a:pPr>
              <a:defRPr/>
            </a:pPr>
            <a:endParaRPr lang="en-US">
              <a:latin typeface="+mn-lt"/>
            </a:endParaRPr>
          </a:p>
        </p:txBody>
      </p:sp>
      <p:sp>
        <p:nvSpPr>
          <p:cNvPr id="385082" name="Line 58"/>
          <p:cNvSpPr>
            <a:spLocks noChangeShapeType="1"/>
          </p:cNvSpPr>
          <p:nvPr/>
        </p:nvSpPr>
        <p:spPr bwMode="auto">
          <a:xfrm flipH="1">
            <a:off x="1084263" y="2670175"/>
            <a:ext cx="42862" cy="1588"/>
          </a:xfrm>
          <a:prstGeom prst="line">
            <a:avLst/>
          </a:prstGeom>
          <a:noFill/>
          <a:ln w="6350" cap="rnd">
            <a:solidFill>
              <a:schemeClr val="tx1"/>
            </a:solidFill>
            <a:round/>
            <a:headEnd/>
            <a:tailEnd/>
          </a:ln>
        </p:spPr>
        <p:txBody>
          <a:bodyPr/>
          <a:lstStyle/>
          <a:p>
            <a:pPr>
              <a:defRPr/>
            </a:pPr>
            <a:endParaRPr lang="en-US">
              <a:latin typeface="+mn-lt"/>
            </a:endParaRPr>
          </a:p>
        </p:txBody>
      </p:sp>
      <p:sp>
        <p:nvSpPr>
          <p:cNvPr id="385083" name="Line 59"/>
          <p:cNvSpPr>
            <a:spLocks noChangeShapeType="1"/>
          </p:cNvSpPr>
          <p:nvPr/>
        </p:nvSpPr>
        <p:spPr bwMode="auto">
          <a:xfrm flipH="1">
            <a:off x="1084263" y="2576513"/>
            <a:ext cx="42862" cy="3175"/>
          </a:xfrm>
          <a:prstGeom prst="line">
            <a:avLst/>
          </a:prstGeom>
          <a:noFill/>
          <a:ln w="6350" cap="rnd">
            <a:solidFill>
              <a:schemeClr val="tx1"/>
            </a:solidFill>
            <a:round/>
            <a:headEnd/>
            <a:tailEnd/>
          </a:ln>
        </p:spPr>
        <p:txBody>
          <a:bodyPr/>
          <a:lstStyle/>
          <a:p>
            <a:pPr>
              <a:defRPr/>
            </a:pPr>
            <a:endParaRPr lang="en-US">
              <a:latin typeface="+mn-lt"/>
            </a:endParaRPr>
          </a:p>
        </p:txBody>
      </p:sp>
      <p:sp>
        <p:nvSpPr>
          <p:cNvPr id="385084" name="Line 60"/>
          <p:cNvSpPr>
            <a:spLocks noChangeShapeType="1"/>
          </p:cNvSpPr>
          <p:nvPr/>
        </p:nvSpPr>
        <p:spPr bwMode="auto">
          <a:xfrm flipH="1">
            <a:off x="1084263" y="2484438"/>
            <a:ext cx="42862" cy="1587"/>
          </a:xfrm>
          <a:prstGeom prst="line">
            <a:avLst/>
          </a:prstGeom>
          <a:noFill/>
          <a:ln w="6350" cap="rnd">
            <a:solidFill>
              <a:schemeClr val="tx1"/>
            </a:solidFill>
            <a:round/>
            <a:headEnd/>
            <a:tailEnd/>
          </a:ln>
        </p:spPr>
        <p:txBody>
          <a:bodyPr/>
          <a:lstStyle/>
          <a:p>
            <a:pPr>
              <a:defRPr/>
            </a:pPr>
            <a:endParaRPr lang="en-US">
              <a:latin typeface="+mn-lt"/>
            </a:endParaRPr>
          </a:p>
        </p:txBody>
      </p:sp>
      <p:sp>
        <p:nvSpPr>
          <p:cNvPr id="385085" name="Line 61"/>
          <p:cNvSpPr>
            <a:spLocks noChangeShapeType="1"/>
          </p:cNvSpPr>
          <p:nvPr/>
        </p:nvSpPr>
        <p:spPr bwMode="auto">
          <a:xfrm flipH="1">
            <a:off x="1071563" y="2484438"/>
            <a:ext cx="55562" cy="1587"/>
          </a:xfrm>
          <a:prstGeom prst="line">
            <a:avLst/>
          </a:prstGeom>
          <a:noFill/>
          <a:ln w="6350" cap="rnd">
            <a:solidFill>
              <a:schemeClr val="tx1"/>
            </a:solidFill>
            <a:round/>
            <a:headEnd/>
            <a:tailEnd/>
          </a:ln>
        </p:spPr>
        <p:txBody>
          <a:bodyPr/>
          <a:lstStyle/>
          <a:p>
            <a:pPr>
              <a:defRPr/>
            </a:pPr>
            <a:endParaRPr lang="en-US">
              <a:latin typeface="+mn-lt"/>
            </a:endParaRPr>
          </a:p>
        </p:txBody>
      </p:sp>
      <p:sp>
        <p:nvSpPr>
          <p:cNvPr id="385179" name="Rectangle 155"/>
          <p:cNvSpPr>
            <a:spLocks noChangeArrowheads="1"/>
          </p:cNvSpPr>
          <p:nvPr/>
        </p:nvSpPr>
        <p:spPr bwMode="auto">
          <a:xfrm>
            <a:off x="3540125" y="1914525"/>
            <a:ext cx="217488" cy="427038"/>
          </a:xfrm>
          <a:prstGeom prst="rect">
            <a:avLst/>
          </a:prstGeom>
          <a:noFill/>
          <a:ln w="9525">
            <a:noFill/>
            <a:miter lim="800000"/>
            <a:headEnd/>
            <a:tailEnd/>
          </a:ln>
        </p:spPr>
        <p:txBody>
          <a:bodyPr wrap="none" lIns="0" tIns="0" rIns="0" bIns="0">
            <a:spAutoFit/>
          </a:bodyPr>
          <a:lstStyle/>
          <a:p>
            <a:pPr>
              <a:defRPr/>
            </a:pPr>
            <a:r>
              <a:rPr lang="en-US" sz="2800" i="1">
                <a:latin typeface="+mn-lt"/>
              </a:rPr>
              <a:t>B</a:t>
            </a:r>
            <a:endParaRPr lang="en-US">
              <a:latin typeface="+mn-lt"/>
            </a:endParaRPr>
          </a:p>
        </p:txBody>
      </p:sp>
      <p:sp>
        <p:nvSpPr>
          <p:cNvPr id="385228" name="Rectangle 204"/>
          <p:cNvSpPr>
            <a:spLocks noChangeArrowheads="1"/>
          </p:cNvSpPr>
          <p:nvPr/>
        </p:nvSpPr>
        <p:spPr bwMode="auto">
          <a:xfrm>
            <a:off x="4545013" y="1914525"/>
            <a:ext cx="681037" cy="430213"/>
          </a:xfrm>
          <a:prstGeom prst="rect">
            <a:avLst/>
          </a:prstGeom>
          <a:noFill/>
          <a:ln w="9525">
            <a:noFill/>
            <a:miter lim="800000"/>
            <a:headEnd/>
            <a:tailEnd/>
          </a:ln>
        </p:spPr>
        <p:txBody>
          <a:bodyPr wrap="none" lIns="0" tIns="0" rIns="0" bIns="0">
            <a:spAutoFit/>
          </a:bodyPr>
          <a:lstStyle/>
          <a:p>
            <a:pPr>
              <a:defRPr/>
            </a:pPr>
            <a:r>
              <a:rPr lang="en-US" sz="2800" i="1">
                <a:latin typeface="+mn-lt"/>
              </a:rPr>
              <a:t>A+B</a:t>
            </a:r>
            <a:endParaRPr lang="en-US">
              <a:latin typeface="+mn-lt"/>
            </a:endParaRPr>
          </a:p>
        </p:txBody>
      </p:sp>
      <p:sp>
        <p:nvSpPr>
          <p:cNvPr id="385231" name="Line 207"/>
          <p:cNvSpPr>
            <a:spLocks noChangeShapeType="1"/>
          </p:cNvSpPr>
          <p:nvPr/>
        </p:nvSpPr>
        <p:spPr bwMode="auto">
          <a:xfrm>
            <a:off x="1119188" y="3419475"/>
            <a:ext cx="4903787" cy="1588"/>
          </a:xfrm>
          <a:prstGeom prst="line">
            <a:avLst/>
          </a:prstGeom>
          <a:noFill/>
          <a:ln w="6350" cap="rnd">
            <a:solidFill>
              <a:schemeClr val="tx1"/>
            </a:solidFill>
            <a:round/>
            <a:headEnd/>
            <a:tailEnd/>
          </a:ln>
        </p:spPr>
        <p:txBody>
          <a:bodyPr/>
          <a:lstStyle/>
          <a:p>
            <a:pPr>
              <a:defRPr/>
            </a:pPr>
            <a:endParaRPr lang="en-US">
              <a:latin typeface="+mn-lt"/>
            </a:endParaRPr>
          </a:p>
        </p:txBody>
      </p:sp>
      <p:sp>
        <p:nvSpPr>
          <p:cNvPr id="385233" name="Line 209"/>
          <p:cNvSpPr>
            <a:spLocks noChangeShapeType="1"/>
          </p:cNvSpPr>
          <p:nvPr/>
        </p:nvSpPr>
        <p:spPr bwMode="auto">
          <a:xfrm>
            <a:off x="1366838" y="3419475"/>
            <a:ext cx="1587" cy="31750"/>
          </a:xfrm>
          <a:prstGeom prst="line">
            <a:avLst/>
          </a:prstGeom>
          <a:noFill/>
          <a:ln w="6350" cap="rnd">
            <a:solidFill>
              <a:schemeClr val="tx1"/>
            </a:solidFill>
            <a:round/>
            <a:headEnd/>
            <a:tailEnd/>
          </a:ln>
        </p:spPr>
        <p:txBody>
          <a:bodyPr/>
          <a:lstStyle/>
          <a:p>
            <a:pPr>
              <a:defRPr/>
            </a:pPr>
            <a:endParaRPr lang="en-US">
              <a:latin typeface="+mn-lt"/>
            </a:endParaRPr>
          </a:p>
        </p:txBody>
      </p:sp>
      <p:sp>
        <p:nvSpPr>
          <p:cNvPr id="385234" name="Line 210"/>
          <p:cNvSpPr>
            <a:spLocks noChangeShapeType="1"/>
          </p:cNvSpPr>
          <p:nvPr/>
        </p:nvSpPr>
        <p:spPr bwMode="auto">
          <a:xfrm>
            <a:off x="1612900" y="3419475"/>
            <a:ext cx="1588" cy="31750"/>
          </a:xfrm>
          <a:prstGeom prst="line">
            <a:avLst/>
          </a:prstGeom>
          <a:noFill/>
          <a:ln w="6350" cap="rnd">
            <a:solidFill>
              <a:schemeClr val="tx1"/>
            </a:solidFill>
            <a:round/>
            <a:headEnd/>
            <a:tailEnd/>
          </a:ln>
        </p:spPr>
        <p:txBody>
          <a:bodyPr/>
          <a:lstStyle/>
          <a:p>
            <a:pPr>
              <a:defRPr/>
            </a:pPr>
            <a:endParaRPr lang="en-US">
              <a:latin typeface="+mn-lt"/>
            </a:endParaRPr>
          </a:p>
        </p:txBody>
      </p:sp>
      <p:sp>
        <p:nvSpPr>
          <p:cNvPr id="385235" name="Line 211"/>
          <p:cNvSpPr>
            <a:spLocks noChangeShapeType="1"/>
          </p:cNvSpPr>
          <p:nvPr/>
        </p:nvSpPr>
        <p:spPr bwMode="auto">
          <a:xfrm>
            <a:off x="1860550" y="3419475"/>
            <a:ext cx="1588" cy="31750"/>
          </a:xfrm>
          <a:prstGeom prst="line">
            <a:avLst/>
          </a:prstGeom>
          <a:noFill/>
          <a:ln w="6350" cap="rnd">
            <a:solidFill>
              <a:schemeClr val="tx1"/>
            </a:solidFill>
            <a:round/>
            <a:headEnd/>
            <a:tailEnd/>
          </a:ln>
        </p:spPr>
        <p:txBody>
          <a:bodyPr/>
          <a:lstStyle/>
          <a:p>
            <a:pPr>
              <a:defRPr/>
            </a:pPr>
            <a:endParaRPr lang="en-US">
              <a:latin typeface="+mn-lt"/>
            </a:endParaRPr>
          </a:p>
        </p:txBody>
      </p:sp>
      <p:sp>
        <p:nvSpPr>
          <p:cNvPr id="385236" name="Line 212"/>
          <p:cNvSpPr>
            <a:spLocks noChangeShapeType="1"/>
          </p:cNvSpPr>
          <p:nvPr/>
        </p:nvSpPr>
        <p:spPr bwMode="auto">
          <a:xfrm>
            <a:off x="2100263" y="3419475"/>
            <a:ext cx="6350" cy="31750"/>
          </a:xfrm>
          <a:prstGeom prst="line">
            <a:avLst/>
          </a:prstGeom>
          <a:noFill/>
          <a:ln w="6350" cap="rnd">
            <a:solidFill>
              <a:schemeClr val="tx1"/>
            </a:solidFill>
            <a:round/>
            <a:headEnd/>
            <a:tailEnd/>
          </a:ln>
        </p:spPr>
        <p:txBody>
          <a:bodyPr/>
          <a:lstStyle/>
          <a:p>
            <a:pPr>
              <a:defRPr/>
            </a:pPr>
            <a:endParaRPr lang="en-US">
              <a:latin typeface="+mn-lt"/>
            </a:endParaRPr>
          </a:p>
        </p:txBody>
      </p:sp>
      <p:sp>
        <p:nvSpPr>
          <p:cNvPr id="385237" name="Line 213"/>
          <p:cNvSpPr>
            <a:spLocks noChangeShapeType="1"/>
          </p:cNvSpPr>
          <p:nvPr/>
        </p:nvSpPr>
        <p:spPr bwMode="auto">
          <a:xfrm>
            <a:off x="2346325" y="3419475"/>
            <a:ext cx="7938" cy="31750"/>
          </a:xfrm>
          <a:prstGeom prst="line">
            <a:avLst/>
          </a:prstGeom>
          <a:noFill/>
          <a:ln w="6350" cap="rnd">
            <a:solidFill>
              <a:schemeClr val="tx1"/>
            </a:solidFill>
            <a:round/>
            <a:headEnd/>
            <a:tailEnd/>
          </a:ln>
        </p:spPr>
        <p:txBody>
          <a:bodyPr/>
          <a:lstStyle/>
          <a:p>
            <a:pPr>
              <a:defRPr/>
            </a:pPr>
            <a:endParaRPr lang="en-US">
              <a:latin typeface="+mn-lt"/>
            </a:endParaRPr>
          </a:p>
        </p:txBody>
      </p:sp>
      <p:sp>
        <p:nvSpPr>
          <p:cNvPr id="385238" name="Line 214"/>
          <p:cNvSpPr>
            <a:spLocks noChangeShapeType="1"/>
          </p:cNvSpPr>
          <p:nvPr/>
        </p:nvSpPr>
        <p:spPr bwMode="auto">
          <a:xfrm>
            <a:off x="2592388" y="3419475"/>
            <a:ext cx="7937" cy="31750"/>
          </a:xfrm>
          <a:prstGeom prst="line">
            <a:avLst/>
          </a:prstGeom>
          <a:noFill/>
          <a:ln w="6350" cap="rnd">
            <a:solidFill>
              <a:schemeClr val="tx1"/>
            </a:solidFill>
            <a:round/>
            <a:headEnd/>
            <a:tailEnd/>
          </a:ln>
        </p:spPr>
        <p:txBody>
          <a:bodyPr/>
          <a:lstStyle/>
          <a:p>
            <a:pPr>
              <a:defRPr/>
            </a:pPr>
            <a:endParaRPr lang="en-US">
              <a:latin typeface="+mn-lt"/>
            </a:endParaRPr>
          </a:p>
        </p:txBody>
      </p:sp>
      <p:sp>
        <p:nvSpPr>
          <p:cNvPr id="385239" name="Line 215"/>
          <p:cNvSpPr>
            <a:spLocks noChangeShapeType="1"/>
          </p:cNvSpPr>
          <p:nvPr/>
        </p:nvSpPr>
        <p:spPr bwMode="auto">
          <a:xfrm>
            <a:off x="2838450" y="3419475"/>
            <a:ext cx="1588" cy="31750"/>
          </a:xfrm>
          <a:prstGeom prst="line">
            <a:avLst/>
          </a:prstGeom>
          <a:noFill/>
          <a:ln w="6350" cap="rnd">
            <a:solidFill>
              <a:schemeClr val="tx1"/>
            </a:solidFill>
            <a:round/>
            <a:headEnd/>
            <a:tailEnd/>
          </a:ln>
        </p:spPr>
        <p:txBody>
          <a:bodyPr/>
          <a:lstStyle/>
          <a:p>
            <a:pPr>
              <a:defRPr/>
            </a:pPr>
            <a:endParaRPr lang="en-US">
              <a:latin typeface="+mn-lt"/>
            </a:endParaRPr>
          </a:p>
        </p:txBody>
      </p:sp>
      <p:sp>
        <p:nvSpPr>
          <p:cNvPr id="385240" name="Line 216"/>
          <p:cNvSpPr>
            <a:spLocks noChangeShapeType="1"/>
          </p:cNvSpPr>
          <p:nvPr/>
        </p:nvSpPr>
        <p:spPr bwMode="auto">
          <a:xfrm>
            <a:off x="3086100" y="3419475"/>
            <a:ext cx="1588" cy="31750"/>
          </a:xfrm>
          <a:prstGeom prst="line">
            <a:avLst/>
          </a:prstGeom>
          <a:noFill/>
          <a:ln w="6350" cap="rnd">
            <a:solidFill>
              <a:schemeClr val="tx1"/>
            </a:solidFill>
            <a:round/>
            <a:headEnd/>
            <a:tailEnd/>
          </a:ln>
        </p:spPr>
        <p:txBody>
          <a:bodyPr/>
          <a:lstStyle/>
          <a:p>
            <a:pPr>
              <a:defRPr/>
            </a:pPr>
            <a:endParaRPr lang="en-US">
              <a:latin typeface="+mn-lt"/>
            </a:endParaRPr>
          </a:p>
        </p:txBody>
      </p:sp>
      <p:sp>
        <p:nvSpPr>
          <p:cNvPr id="385241" name="Line 217"/>
          <p:cNvSpPr>
            <a:spLocks noChangeShapeType="1"/>
          </p:cNvSpPr>
          <p:nvPr/>
        </p:nvSpPr>
        <p:spPr bwMode="auto">
          <a:xfrm>
            <a:off x="3325813" y="3419475"/>
            <a:ext cx="1587" cy="31750"/>
          </a:xfrm>
          <a:prstGeom prst="line">
            <a:avLst/>
          </a:prstGeom>
          <a:noFill/>
          <a:ln w="6350" cap="rnd">
            <a:solidFill>
              <a:schemeClr val="tx1"/>
            </a:solidFill>
            <a:round/>
            <a:headEnd/>
            <a:tailEnd/>
          </a:ln>
        </p:spPr>
        <p:txBody>
          <a:bodyPr/>
          <a:lstStyle/>
          <a:p>
            <a:pPr>
              <a:defRPr/>
            </a:pPr>
            <a:endParaRPr lang="en-US">
              <a:latin typeface="+mn-lt"/>
            </a:endParaRPr>
          </a:p>
        </p:txBody>
      </p:sp>
      <p:sp>
        <p:nvSpPr>
          <p:cNvPr id="385242" name="Line 218"/>
          <p:cNvSpPr>
            <a:spLocks noChangeShapeType="1"/>
          </p:cNvSpPr>
          <p:nvPr/>
        </p:nvSpPr>
        <p:spPr bwMode="auto">
          <a:xfrm>
            <a:off x="3565525" y="3419475"/>
            <a:ext cx="6350" cy="31750"/>
          </a:xfrm>
          <a:prstGeom prst="line">
            <a:avLst/>
          </a:prstGeom>
          <a:noFill/>
          <a:ln w="6350" cap="rnd">
            <a:solidFill>
              <a:schemeClr val="tx1"/>
            </a:solidFill>
            <a:round/>
            <a:headEnd/>
            <a:tailEnd/>
          </a:ln>
        </p:spPr>
        <p:txBody>
          <a:bodyPr/>
          <a:lstStyle/>
          <a:p>
            <a:pPr>
              <a:defRPr/>
            </a:pPr>
            <a:endParaRPr lang="en-US">
              <a:latin typeface="+mn-lt"/>
            </a:endParaRPr>
          </a:p>
        </p:txBody>
      </p:sp>
      <p:sp>
        <p:nvSpPr>
          <p:cNvPr id="385243" name="Line 219"/>
          <p:cNvSpPr>
            <a:spLocks noChangeShapeType="1"/>
          </p:cNvSpPr>
          <p:nvPr/>
        </p:nvSpPr>
        <p:spPr bwMode="auto">
          <a:xfrm>
            <a:off x="3565525" y="3419475"/>
            <a:ext cx="6350" cy="41275"/>
          </a:xfrm>
          <a:prstGeom prst="line">
            <a:avLst/>
          </a:prstGeom>
          <a:noFill/>
          <a:ln w="6350" cap="rnd">
            <a:solidFill>
              <a:schemeClr val="tx1"/>
            </a:solidFill>
            <a:round/>
            <a:headEnd/>
            <a:tailEnd/>
          </a:ln>
        </p:spPr>
        <p:txBody>
          <a:bodyPr/>
          <a:lstStyle/>
          <a:p>
            <a:pPr>
              <a:defRPr/>
            </a:pPr>
            <a:endParaRPr lang="en-US">
              <a:latin typeface="+mn-lt"/>
            </a:endParaRPr>
          </a:p>
        </p:txBody>
      </p:sp>
      <p:sp>
        <p:nvSpPr>
          <p:cNvPr id="385244" name="Rectangle 220"/>
          <p:cNvSpPr>
            <a:spLocks noChangeArrowheads="1"/>
          </p:cNvSpPr>
          <p:nvPr/>
        </p:nvSpPr>
        <p:spPr bwMode="auto">
          <a:xfrm>
            <a:off x="3536950" y="3521075"/>
            <a:ext cx="177800" cy="214313"/>
          </a:xfrm>
          <a:prstGeom prst="rect">
            <a:avLst/>
          </a:prstGeom>
          <a:noFill/>
          <a:ln w="9525">
            <a:noFill/>
            <a:miter lim="800000"/>
            <a:headEnd/>
            <a:tailEnd/>
          </a:ln>
        </p:spPr>
        <p:txBody>
          <a:bodyPr wrap="none" lIns="0" tIns="0" rIns="0" bIns="0">
            <a:spAutoFit/>
          </a:bodyPr>
          <a:lstStyle/>
          <a:p>
            <a:pPr>
              <a:defRPr/>
            </a:pPr>
            <a:r>
              <a:rPr lang="en-US" sz="1400">
                <a:latin typeface="+mn-lt"/>
              </a:rPr>
              <a:t>10</a:t>
            </a:r>
            <a:endParaRPr lang="en-US">
              <a:latin typeface="+mn-lt"/>
            </a:endParaRPr>
          </a:p>
        </p:txBody>
      </p:sp>
      <p:sp>
        <p:nvSpPr>
          <p:cNvPr id="385245" name="Line 221"/>
          <p:cNvSpPr>
            <a:spLocks noChangeShapeType="1"/>
          </p:cNvSpPr>
          <p:nvPr/>
        </p:nvSpPr>
        <p:spPr bwMode="auto">
          <a:xfrm>
            <a:off x="3811588" y="3419475"/>
            <a:ext cx="1587" cy="31750"/>
          </a:xfrm>
          <a:prstGeom prst="line">
            <a:avLst/>
          </a:prstGeom>
          <a:noFill/>
          <a:ln w="6350" cap="rnd">
            <a:solidFill>
              <a:schemeClr val="tx1"/>
            </a:solidFill>
            <a:round/>
            <a:headEnd/>
            <a:tailEnd/>
          </a:ln>
        </p:spPr>
        <p:txBody>
          <a:bodyPr/>
          <a:lstStyle/>
          <a:p>
            <a:pPr>
              <a:defRPr/>
            </a:pPr>
            <a:endParaRPr lang="en-US">
              <a:latin typeface="+mn-lt"/>
            </a:endParaRPr>
          </a:p>
        </p:txBody>
      </p:sp>
      <p:sp>
        <p:nvSpPr>
          <p:cNvPr id="385246" name="Line 222"/>
          <p:cNvSpPr>
            <a:spLocks noChangeShapeType="1"/>
          </p:cNvSpPr>
          <p:nvPr/>
        </p:nvSpPr>
        <p:spPr bwMode="auto">
          <a:xfrm>
            <a:off x="4057650" y="3419475"/>
            <a:ext cx="1588" cy="31750"/>
          </a:xfrm>
          <a:prstGeom prst="line">
            <a:avLst/>
          </a:prstGeom>
          <a:noFill/>
          <a:ln w="6350" cap="rnd">
            <a:solidFill>
              <a:schemeClr val="tx1"/>
            </a:solidFill>
            <a:round/>
            <a:headEnd/>
            <a:tailEnd/>
          </a:ln>
        </p:spPr>
        <p:txBody>
          <a:bodyPr/>
          <a:lstStyle/>
          <a:p>
            <a:pPr>
              <a:defRPr/>
            </a:pPr>
            <a:endParaRPr lang="en-US">
              <a:latin typeface="+mn-lt"/>
            </a:endParaRPr>
          </a:p>
        </p:txBody>
      </p:sp>
      <p:sp>
        <p:nvSpPr>
          <p:cNvPr id="385247" name="Line 223"/>
          <p:cNvSpPr>
            <a:spLocks noChangeShapeType="1"/>
          </p:cNvSpPr>
          <p:nvPr/>
        </p:nvSpPr>
        <p:spPr bwMode="auto">
          <a:xfrm>
            <a:off x="4303713" y="3419475"/>
            <a:ext cx="1587" cy="31750"/>
          </a:xfrm>
          <a:prstGeom prst="line">
            <a:avLst/>
          </a:prstGeom>
          <a:noFill/>
          <a:ln w="6350" cap="rnd">
            <a:solidFill>
              <a:schemeClr val="tx1"/>
            </a:solidFill>
            <a:round/>
            <a:headEnd/>
            <a:tailEnd/>
          </a:ln>
        </p:spPr>
        <p:txBody>
          <a:bodyPr/>
          <a:lstStyle/>
          <a:p>
            <a:pPr>
              <a:defRPr/>
            </a:pPr>
            <a:endParaRPr lang="en-US">
              <a:latin typeface="+mn-lt"/>
            </a:endParaRPr>
          </a:p>
        </p:txBody>
      </p:sp>
      <p:sp>
        <p:nvSpPr>
          <p:cNvPr id="385248" name="Line 224"/>
          <p:cNvSpPr>
            <a:spLocks noChangeShapeType="1"/>
          </p:cNvSpPr>
          <p:nvPr/>
        </p:nvSpPr>
        <p:spPr bwMode="auto">
          <a:xfrm>
            <a:off x="4543425" y="3419475"/>
            <a:ext cx="7938" cy="31750"/>
          </a:xfrm>
          <a:prstGeom prst="line">
            <a:avLst/>
          </a:prstGeom>
          <a:noFill/>
          <a:ln w="6350" cap="rnd">
            <a:solidFill>
              <a:schemeClr val="tx1"/>
            </a:solidFill>
            <a:round/>
            <a:headEnd/>
            <a:tailEnd/>
          </a:ln>
        </p:spPr>
        <p:txBody>
          <a:bodyPr/>
          <a:lstStyle/>
          <a:p>
            <a:pPr>
              <a:defRPr/>
            </a:pPr>
            <a:endParaRPr lang="en-US">
              <a:latin typeface="+mn-lt"/>
            </a:endParaRPr>
          </a:p>
        </p:txBody>
      </p:sp>
      <p:sp>
        <p:nvSpPr>
          <p:cNvPr id="385249" name="Line 225"/>
          <p:cNvSpPr>
            <a:spLocks noChangeShapeType="1"/>
          </p:cNvSpPr>
          <p:nvPr/>
        </p:nvSpPr>
        <p:spPr bwMode="auto">
          <a:xfrm>
            <a:off x="4791075" y="3419475"/>
            <a:ext cx="6350" cy="31750"/>
          </a:xfrm>
          <a:prstGeom prst="line">
            <a:avLst/>
          </a:prstGeom>
          <a:noFill/>
          <a:ln w="6350" cap="rnd">
            <a:solidFill>
              <a:schemeClr val="tx1"/>
            </a:solidFill>
            <a:round/>
            <a:headEnd/>
            <a:tailEnd/>
          </a:ln>
        </p:spPr>
        <p:txBody>
          <a:bodyPr/>
          <a:lstStyle/>
          <a:p>
            <a:pPr>
              <a:defRPr/>
            </a:pPr>
            <a:endParaRPr lang="en-US">
              <a:latin typeface="+mn-lt"/>
            </a:endParaRPr>
          </a:p>
        </p:txBody>
      </p:sp>
      <p:sp>
        <p:nvSpPr>
          <p:cNvPr id="385250" name="Line 226"/>
          <p:cNvSpPr>
            <a:spLocks noChangeShapeType="1"/>
          </p:cNvSpPr>
          <p:nvPr/>
        </p:nvSpPr>
        <p:spPr bwMode="auto">
          <a:xfrm>
            <a:off x="5037138" y="3419475"/>
            <a:ext cx="1587" cy="31750"/>
          </a:xfrm>
          <a:prstGeom prst="line">
            <a:avLst/>
          </a:prstGeom>
          <a:noFill/>
          <a:ln w="6350" cap="rnd">
            <a:solidFill>
              <a:schemeClr val="tx1"/>
            </a:solidFill>
            <a:round/>
            <a:headEnd/>
            <a:tailEnd/>
          </a:ln>
        </p:spPr>
        <p:txBody>
          <a:bodyPr/>
          <a:lstStyle/>
          <a:p>
            <a:pPr>
              <a:defRPr/>
            </a:pPr>
            <a:endParaRPr lang="en-US">
              <a:latin typeface="+mn-lt"/>
            </a:endParaRPr>
          </a:p>
        </p:txBody>
      </p:sp>
      <p:sp>
        <p:nvSpPr>
          <p:cNvPr id="385251" name="Line 227"/>
          <p:cNvSpPr>
            <a:spLocks noChangeShapeType="1"/>
          </p:cNvSpPr>
          <p:nvPr/>
        </p:nvSpPr>
        <p:spPr bwMode="auto">
          <a:xfrm>
            <a:off x="5283200" y="3419475"/>
            <a:ext cx="1588" cy="31750"/>
          </a:xfrm>
          <a:prstGeom prst="line">
            <a:avLst/>
          </a:prstGeom>
          <a:noFill/>
          <a:ln w="6350" cap="rnd">
            <a:solidFill>
              <a:schemeClr val="tx1"/>
            </a:solidFill>
            <a:round/>
            <a:headEnd/>
            <a:tailEnd/>
          </a:ln>
        </p:spPr>
        <p:txBody>
          <a:bodyPr/>
          <a:lstStyle/>
          <a:p>
            <a:pPr>
              <a:defRPr/>
            </a:pPr>
            <a:endParaRPr lang="en-US">
              <a:latin typeface="+mn-lt"/>
            </a:endParaRPr>
          </a:p>
        </p:txBody>
      </p:sp>
      <p:sp>
        <p:nvSpPr>
          <p:cNvPr id="385252" name="Line 228"/>
          <p:cNvSpPr>
            <a:spLocks noChangeShapeType="1"/>
          </p:cNvSpPr>
          <p:nvPr/>
        </p:nvSpPr>
        <p:spPr bwMode="auto">
          <a:xfrm>
            <a:off x="5529263" y="3419475"/>
            <a:ext cx="1587" cy="31750"/>
          </a:xfrm>
          <a:prstGeom prst="line">
            <a:avLst/>
          </a:prstGeom>
          <a:noFill/>
          <a:ln w="6350" cap="rnd">
            <a:solidFill>
              <a:schemeClr val="tx1"/>
            </a:solidFill>
            <a:round/>
            <a:headEnd/>
            <a:tailEnd/>
          </a:ln>
        </p:spPr>
        <p:txBody>
          <a:bodyPr/>
          <a:lstStyle/>
          <a:p>
            <a:pPr>
              <a:defRPr/>
            </a:pPr>
            <a:endParaRPr lang="en-US">
              <a:latin typeface="+mn-lt"/>
            </a:endParaRPr>
          </a:p>
        </p:txBody>
      </p:sp>
      <p:sp>
        <p:nvSpPr>
          <p:cNvPr id="385253" name="Line 229"/>
          <p:cNvSpPr>
            <a:spLocks noChangeShapeType="1"/>
          </p:cNvSpPr>
          <p:nvPr/>
        </p:nvSpPr>
        <p:spPr bwMode="auto">
          <a:xfrm>
            <a:off x="5775325" y="3419475"/>
            <a:ext cx="1588" cy="31750"/>
          </a:xfrm>
          <a:prstGeom prst="line">
            <a:avLst/>
          </a:prstGeom>
          <a:noFill/>
          <a:ln w="6350" cap="rnd">
            <a:solidFill>
              <a:schemeClr val="tx1"/>
            </a:solidFill>
            <a:round/>
            <a:headEnd/>
            <a:tailEnd/>
          </a:ln>
        </p:spPr>
        <p:txBody>
          <a:bodyPr/>
          <a:lstStyle/>
          <a:p>
            <a:pPr>
              <a:defRPr/>
            </a:pPr>
            <a:endParaRPr lang="en-US">
              <a:latin typeface="+mn-lt"/>
            </a:endParaRPr>
          </a:p>
        </p:txBody>
      </p:sp>
      <p:sp>
        <p:nvSpPr>
          <p:cNvPr id="385254" name="Line 230"/>
          <p:cNvSpPr>
            <a:spLocks noChangeShapeType="1"/>
          </p:cNvSpPr>
          <p:nvPr/>
        </p:nvSpPr>
        <p:spPr bwMode="auto">
          <a:xfrm>
            <a:off x="6022975" y="3419475"/>
            <a:ext cx="1588" cy="31750"/>
          </a:xfrm>
          <a:prstGeom prst="line">
            <a:avLst/>
          </a:prstGeom>
          <a:noFill/>
          <a:ln w="6350" cap="rnd">
            <a:solidFill>
              <a:schemeClr val="tx1"/>
            </a:solidFill>
            <a:round/>
            <a:headEnd/>
            <a:tailEnd/>
          </a:ln>
        </p:spPr>
        <p:txBody>
          <a:bodyPr/>
          <a:lstStyle/>
          <a:p>
            <a:pPr>
              <a:defRPr/>
            </a:pPr>
            <a:endParaRPr lang="en-US">
              <a:latin typeface="+mn-lt"/>
            </a:endParaRPr>
          </a:p>
        </p:txBody>
      </p:sp>
      <p:sp>
        <p:nvSpPr>
          <p:cNvPr id="385255" name="Line 231"/>
          <p:cNvSpPr>
            <a:spLocks noChangeShapeType="1"/>
          </p:cNvSpPr>
          <p:nvPr/>
        </p:nvSpPr>
        <p:spPr bwMode="auto">
          <a:xfrm>
            <a:off x="6022975" y="3419475"/>
            <a:ext cx="1588" cy="41275"/>
          </a:xfrm>
          <a:prstGeom prst="line">
            <a:avLst/>
          </a:prstGeom>
          <a:noFill/>
          <a:ln w="6350" cap="rnd">
            <a:solidFill>
              <a:schemeClr val="tx1"/>
            </a:solidFill>
            <a:round/>
            <a:headEnd/>
            <a:tailEnd/>
          </a:ln>
        </p:spPr>
        <p:txBody>
          <a:bodyPr/>
          <a:lstStyle/>
          <a:p>
            <a:pPr>
              <a:defRPr/>
            </a:pPr>
            <a:endParaRPr lang="en-US">
              <a:latin typeface="+mn-lt"/>
            </a:endParaRPr>
          </a:p>
        </p:txBody>
      </p:sp>
      <p:sp>
        <p:nvSpPr>
          <p:cNvPr id="385256" name="Rectangle 232"/>
          <p:cNvSpPr>
            <a:spLocks noChangeArrowheads="1"/>
          </p:cNvSpPr>
          <p:nvPr/>
        </p:nvSpPr>
        <p:spPr bwMode="auto">
          <a:xfrm>
            <a:off x="5995988" y="3521075"/>
            <a:ext cx="177800" cy="214313"/>
          </a:xfrm>
          <a:prstGeom prst="rect">
            <a:avLst/>
          </a:prstGeom>
          <a:noFill/>
          <a:ln w="9525">
            <a:noFill/>
            <a:miter lim="800000"/>
            <a:headEnd/>
            <a:tailEnd/>
          </a:ln>
        </p:spPr>
        <p:txBody>
          <a:bodyPr wrap="none" lIns="0" tIns="0" rIns="0" bIns="0">
            <a:spAutoFit/>
          </a:bodyPr>
          <a:lstStyle/>
          <a:p>
            <a:pPr>
              <a:defRPr/>
            </a:pPr>
            <a:r>
              <a:rPr lang="en-US" sz="1400">
                <a:latin typeface="+mn-lt"/>
              </a:rPr>
              <a:t>20</a:t>
            </a:r>
            <a:endParaRPr lang="en-US">
              <a:latin typeface="+mn-lt"/>
            </a:endParaRPr>
          </a:p>
        </p:txBody>
      </p:sp>
      <p:sp>
        <p:nvSpPr>
          <p:cNvPr id="385259" name="Freeform 235"/>
          <p:cNvSpPr>
            <a:spLocks/>
          </p:cNvSpPr>
          <p:nvPr/>
        </p:nvSpPr>
        <p:spPr bwMode="auto">
          <a:xfrm>
            <a:off x="2100263" y="2484438"/>
            <a:ext cx="492125" cy="935037"/>
          </a:xfrm>
          <a:custGeom>
            <a:avLst/>
            <a:gdLst/>
            <a:ahLst/>
            <a:cxnLst>
              <a:cxn ang="0">
                <a:pos x="4" y="398"/>
              </a:cxn>
              <a:cxn ang="0">
                <a:pos x="8" y="384"/>
              </a:cxn>
              <a:cxn ang="0">
                <a:pos x="13" y="372"/>
              </a:cxn>
              <a:cxn ang="0">
                <a:pos x="17" y="358"/>
              </a:cxn>
              <a:cxn ang="0">
                <a:pos x="22" y="345"/>
              </a:cxn>
              <a:cxn ang="0">
                <a:pos x="26" y="332"/>
              </a:cxn>
              <a:cxn ang="0">
                <a:pos x="31" y="318"/>
              </a:cxn>
              <a:cxn ang="0">
                <a:pos x="39" y="310"/>
              </a:cxn>
              <a:cxn ang="0">
                <a:pos x="44" y="296"/>
              </a:cxn>
              <a:cxn ang="0">
                <a:pos x="49" y="283"/>
              </a:cxn>
              <a:cxn ang="0">
                <a:pos x="53" y="270"/>
              </a:cxn>
              <a:cxn ang="0">
                <a:pos x="57" y="257"/>
              </a:cxn>
              <a:cxn ang="0">
                <a:pos x="61" y="243"/>
              </a:cxn>
              <a:cxn ang="0">
                <a:pos x="66" y="230"/>
              </a:cxn>
              <a:cxn ang="0">
                <a:pos x="71" y="217"/>
              </a:cxn>
              <a:cxn ang="0">
                <a:pos x="79" y="208"/>
              </a:cxn>
              <a:cxn ang="0">
                <a:pos x="83" y="195"/>
              </a:cxn>
              <a:cxn ang="0">
                <a:pos x="88" y="181"/>
              </a:cxn>
              <a:cxn ang="0">
                <a:pos x="93" y="168"/>
              </a:cxn>
              <a:cxn ang="0">
                <a:pos x="97" y="155"/>
              </a:cxn>
              <a:cxn ang="0">
                <a:pos x="101" y="142"/>
              </a:cxn>
              <a:cxn ang="0">
                <a:pos x="106" y="128"/>
              </a:cxn>
              <a:cxn ang="0">
                <a:pos x="110" y="115"/>
              </a:cxn>
              <a:cxn ang="0">
                <a:pos x="115" y="102"/>
              </a:cxn>
              <a:cxn ang="0">
                <a:pos x="119" y="88"/>
              </a:cxn>
              <a:cxn ang="0">
                <a:pos x="128" y="80"/>
              </a:cxn>
              <a:cxn ang="0">
                <a:pos x="133" y="66"/>
              </a:cxn>
              <a:cxn ang="0">
                <a:pos x="137" y="54"/>
              </a:cxn>
              <a:cxn ang="0">
                <a:pos x="142" y="40"/>
              </a:cxn>
              <a:cxn ang="0">
                <a:pos x="146" y="27"/>
              </a:cxn>
              <a:cxn ang="0">
                <a:pos x="150" y="14"/>
              </a:cxn>
              <a:cxn ang="0">
                <a:pos x="155" y="0"/>
              </a:cxn>
              <a:cxn ang="0">
                <a:pos x="310" y="14"/>
              </a:cxn>
              <a:cxn ang="0">
                <a:pos x="305" y="27"/>
              </a:cxn>
              <a:cxn ang="0">
                <a:pos x="297" y="36"/>
              </a:cxn>
              <a:cxn ang="0">
                <a:pos x="293" y="49"/>
              </a:cxn>
              <a:cxn ang="0">
                <a:pos x="288" y="62"/>
              </a:cxn>
              <a:cxn ang="0">
                <a:pos x="283" y="76"/>
              </a:cxn>
              <a:cxn ang="0">
                <a:pos x="279" y="88"/>
              </a:cxn>
              <a:cxn ang="0">
                <a:pos x="275" y="102"/>
              </a:cxn>
              <a:cxn ang="0">
                <a:pos x="270" y="115"/>
              </a:cxn>
              <a:cxn ang="0">
                <a:pos x="261" y="124"/>
              </a:cxn>
              <a:cxn ang="0">
                <a:pos x="257" y="137"/>
              </a:cxn>
              <a:cxn ang="0">
                <a:pos x="253" y="150"/>
              </a:cxn>
              <a:cxn ang="0">
                <a:pos x="248" y="164"/>
              </a:cxn>
              <a:cxn ang="0">
                <a:pos x="243" y="177"/>
              </a:cxn>
              <a:cxn ang="0">
                <a:pos x="239" y="191"/>
              </a:cxn>
              <a:cxn ang="0">
                <a:pos x="235" y="203"/>
              </a:cxn>
              <a:cxn ang="0">
                <a:pos x="230" y="217"/>
              </a:cxn>
              <a:cxn ang="0">
                <a:pos x="226" y="230"/>
              </a:cxn>
              <a:cxn ang="0">
                <a:pos x="221" y="243"/>
              </a:cxn>
              <a:cxn ang="0">
                <a:pos x="217" y="257"/>
              </a:cxn>
              <a:cxn ang="0">
                <a:pos x="208" y="265"/>
              </a:cxn>
              <a:cxn ang="0">
                <a:pos x="204" y="279"/>
              </a:cxn>
              <a:cxn ang="0">
                <a:pos x="199" y="292"/>
              </a:cxn>
              <a:cxn ang="0">
                <a:pos x="194" y="305"/>
              </a:cxn>
              <a:cxn ang="0">
                <a:pos x="190" y="318"/>
              </a:cxn>
              <a:cxn ang="0">
                <a:pos x="186" y="332"/>
              </a:cxn>
              <a:cxn ang="0">
                <a:pos x="182" y="345"/>
              </a:cxn>
              <a:cxn ang="0">
                <a:pos x="177" y="358"/>
              </a:cxn>
              <a:cxn ang="0">
                <a:pos x="172" y="372"/>
              </a:cxn>
              <a:cxn ang="0">
                <a:pos x="164" y="380"/>
              </a:cxn>
              <a:cxn ang="0">
                <a:pos x="160" y="394"/>
              </a:cxn>
            </a:cxnLst>
            <a:rect l="0" t="0" r="r" b="b"/>
            <a:pathLst>
              <a:path w="310" h="402">
                <a:moveTo>
                  <a:pt x="0" y="402"/>
                </a:moveTo>
                <a:lnTo>
                  <a:pt x="0" y="402"/>
                </a:lnTo>
                <a:lnTo>
                  <a:pt x="0" y="398"/>
                </a:lnTo>
                <a:lnTo>
                  <a:pt x="4" y="398"/>
                </a:lnTo>
                <a:lnTo>
                  <a:pt x="4" y="394"/>
                </a:lnTo>
                <a:lnTo>
                  <a:pt x="4" y="389"/>
                </a:lnTo>
                <a:lnTo>
                  <a:pt x="8" y="389"/>
                </a:lnTo>
                <a:lnTo>
                  <a:pt x="8" y="384"/>
                </a:lnTo>
                <a:lnTo>
                  <a:pt x="8" y="380"/>
                </a:lnTo>
                <a:lnTo>
                  <a:pt x="13" y="380"/>
                </a:lnTo>
                <a:lnTo>
                  <a:pt x="13" y="376"/>
                </a:lnTo>
                <a:lnTo>
                  <a:pt x="13" y="372"/>
                </a:lnTo>
                <a:lnTo>
                  <a:pt x="13" y="367"/>
                </a:lnTo>
                <a:lnTo>
                  <a:pt x="17" y="367"/>
                </a:lnTo>
                <a:lnTo>
                  <a:pt x="17" y="362"/>
                </a:lnTo>
                <a:lnTo>
                  <a:pt x="17" y="358"/>
                </a:lnTo>
                <a:lnTo>
                  <a:pt x="17" y="354"/>
                </a:lnTo>
                <a:lnTo>
                  <a:pt x="22" y="354"/>
                </a:lnTo>
                <a:lnTo>
                  <a:pt x="22" y="350"/>
                </a:lnTo>
                <a:lnTo>
                  <a:pt x="22" y="345"/>
                </a:lnTo>
                <a:lnTo>
                  <a:pt x="26" y="345"/>
                </a:lnTo>
                <a:lnTo>
                  <a:pt x="26" y="340"/>
                </a:lnTo>
                <a:lnTo>
                  <a:pt x="26" y="336"/>
                </a:lnTo>
                <a:lnTo>
                  <a:pt x="26" y="332"/>
                </a:lnTo>
                <a:lnTo>
                  <a:pt x="31" y="332"/>
                </a:lnTo>
                <a:lnTo>
                  <a:pt x="31" y="327"/>
                </a:lnTo>
                <a:lnTo>
                  <a:pt x="31" y="323"/>
                </a:lnTo>
                <a:lnTo>
                  <a:pt x="31" y="318"/>
                </a:lnTo>
                <a:lnTo>
                  <a:pt x="35" y="318"/>
                </a:lnTo>
                <a:lnTo>
                  <a:pt x="35" y="314"/>
                </a:lnTo>
                <a:lnTo>
                  <a:pt x="35" y="310"/>
                </a:lnTo>
                <a:lnTo>
                  <a:pt x="39" y="310"/>
                </a:lnTo>
                <a:lnTo>
                  <a:pt x="39" y="305"/>
                </a:lnTo>
                <a:lnTo>
                  <a:pt x="39" y="301"/>
                </a:lnTo>
                <a:lnTo>
                  <a:pt x="44" y="301"/>
                </a:lnTo>
                <a:lnTo>
                  <a:pt x="44" y="296"/>
                </a:lnTo>
                <a:lnTo>
                  <a:pt x="44" y="292"/>
                </a:lnTo>
                <a:lnTo>
                  <a:pt x="44" y="287"/>
                </a:lnTo>
                <a:lnTo>
                  <a:pt x="49" y="287"/>
                </a:lnTo>
                <a:lnTo>
                  <a:pt x="49" y="283"/>
                </a:lnTo>
                <a:lnTo>
                  <a:pt x="49" y="279"/>
                </a:lnTo>
                <a:lnTo>
                  <a:pt x="49" y="274"/>
                </a:lnTo>
                <a:lnTo>
                  <a:pt x="53" y="274"/>
                </a:lnTo>
                <a:lnTo>
                  <a:pt x="53" y="270"/>
                </a:lnTo>
                <a:lnTo>
                  <a:pt x="53" y="265"/>
                </a:lnTo>
                <a:lnTo>
                  <a:pt x="53" y="261"/>
                </a:lnTo>
                <a:lnTo>
                  <a:pt x="57" y="261"/>
                </a:lnTo>
                <a:lnTo>
                  <a:pt x="57" y="257"/>
                </a:lnTo>
                <a:lnTo>
                  <a:pt x="57" y="252"/>
                </a:lnTo>
                <a:lnTo>
                  <a:pt x="61" y="252"/>
                </a:lnTo>
                <a:lnTo>
                  <a:pt x="61" y="247"/>
                </a:lnTo>
                <a:lnTo>
                  <a:pt x="61" y="243"/>
                </a:lnTo>
                <a:lnTo>
                  <a:pt x="61" y="239"/>
                </a:lnTo>
                <a:lnTo>
                  <a:pt x="66" y="239"/>
                </a:lnTo>
                <a:lnTo>
                  <a:pt x="66" y="235"/>
                </a:lnTo>
                <a:lnTo>
                  <a:pt x="66" y="230"/>
                </a:lnTo>
                <a:lnTo>
                  <a:pt x="66" y="225"/>
                </a:lnTo>
                <a:lnTo>
                  <a:pt x="71" y="225"/>
                </a:lnTo>
                <a:lnTo>
                  <a:pt x="71" y="221"/>
                </a:lnTo>
                <a:lnTo>
                  <a:pt x="71" y="217"/>
                </a:lnTo>
                <a:lnTo>
                  <a:pt x="75" y="217"/>
                </a:lnTo>
                <a:lnTo>
                  <a:pt x="75" y="213"/>
                </a:lnTo>
                <a:lnTo>
                  <a:pt x="75" y="208"/>
                </a:lnTo>
                <a:lnTo>
                  <a:pt x="79" y="208"/>
                </a:lnTo>
                <a:lnTo>
                  <a:pt x="79" y="203"/>
                </a:lnTo>
                <a:lnTo>
                  <a:pt x="79" y="199"/>
                </a:lnTo>
                <a:lnTo>
                  <a:pt x="79" y="195"/>
                </a:lnTo>
                <a:lnTo>
                  <a:pt x="83" y="195"/>
                </a:lnTo>
                <a:lnTo>
                  <a:pt x="83" y="191"/>
                </a:lnTo>
                <a:lnTo>
                  <a:pt x="83" y="186"/>
                </a:lnTo>
                <a:lnTo>
                  <a:pt x="83" y="181"/>
                </a:lnTo>
                <a:lnTo>
                  <a:pt x="88" y="181"/>
                </a:lnTo>
                <a:lnTo>
                  <a:pt x="88" y="177"/>
                </a:lnTo>
                <a:lnTo>
                  <a:pt x="88" y="173"/>
                </a:lnTo>
                <a:lnTo>
                  <a:pt x="88" y="168"/>
                </a:lnTo>
                <a:lnTo>
                  <a:pt x="93" y="168"/>
                </a:lnTo>
                <a:lnTo>
                  <a:pt x="93" y="164"/>
                </a:lnTo>
                <a:lnTo>
                  <a:pt x="93" y="159"/>
                </a:lnTo>
                <a:lnTo>
                  <a:pt x="97" y="159"/>
                </a:lnTo>
                <a:lnTo>
                  <a:pt x="97" y="155"/>
                </a:lnTo>
                <a:lnTo>
                  <a:pt x="97" y="150"/>
                </a:lnTo>
                <a:lnTo>
                  <a:pt x="97" y="146"/>
                </a:lnTo>
                <a:lnTo>
                  <a:pt x="101" y="146"/>
                </a:lnTo>
                <a:lnTo>
                  <a:pt x="101" y="142"/>
                </a:lnTo>
                <a:lnTo>
                  <a:pt x="101" y="137"/>
                </a:lnTo>
                <a:lnTo>
                  <a:pt x="106" y="137"/>
                </a:lnTo>
                <a:lnTo>
                  <a:pt x="106" y="133"/>
                </a:lnTo>
                <a:lnTo>
                  <a:pt x="106" y="128"/>
                </a:lnTo>
                <a:lnTo>
                  <a:pt x="106" y="124"/>
                </a:lnTo>
                <a:lnTo>
                  <a:pt x="110" y="124"/>
                </a:lnTo>
                <a:lnTo>
                  <a:pt x="110" y="120"/>
                </a:lnTo>
                <a:lnTo>
                  <a:pt x="110" y="115"/>
                </a:lnTo>
                <a:lnTo>
                  <a:pt x="115" y="115"/>
                </a:lnTo>
                <a:lnTo>
                  <a:pt x="115" y="110"/>
                </a:lnTo>
                <a:lnTo>
                  <a:pt x="115" y="106"/>
                </a:lnTo>
                <a:lnTo>
                  <a:pt x="115" y="102"/>
                </a:lnTo>
                <a:lnTo>
                  <a:pt x="119" y="102"/>
                </a:lnTo>
                <a:lnTo>
                  <a:pt x="119" y="98"/>
                </a:lnTo>
                <a:lnTo>
                  <a:pt x="119" y="93"/>
                </a:lnTo>
                <a:lnTo>
                  <a:pt x="119" y="88"/>
                </a:lnTo>
                <a:lnTo>
                  <a:pt x="124" y="88"/>
                </a:lnTo>
                <a:lnTo>
                  <a:pt x="124" y="84"/>
                </a:lnTo>
                <a:lnTo>
                  <a:pt x="124" y="80"/>
                </a:lnTo>
                <a:lnTo>
                  <a:pt x="128" y="80"/>
                </a:lnTo>
                <a:lnTo>
                  <a:pt x="128" y="76"/>
                </a:lnTo>
                <a:lnTo>
                  <a:pt x="128" y="71"/>
                </a:lnTo>
                <a:lnTo>
                  <a:pt x="128" y="66"/>
                </a:lnTo>
                <a:lnTo>
                  <a:pt x="133" y="66"/>
                </a:lnTo>
                <a:lnTo>
                  <a:pt x="133" y="62"/>
                </a:lnTo>
                <a:lnTo>
                  <a:pt x="133" y="58"/>
                </a:lnTo>
                <a:lnTo>
                  <a:pt x="133" y="54"/>
                </a:lnTo>
                <a:lnTo>
                  <a:pt x="137" y="54"/>
                </a:lnTo>
                <a:lnTo>
                  <a:pt x="137" y="49"/>
                </a:lnTo>
                <a:lnTo>
                  <a:pt x="137" y="44"/>
                </a:lnTo>
                <a:lnTo>
                  <a:pt x="142" y="44"/>
                </a:lnTo>
                <a:lnTo>
                  <a:pt x="142" y="40"/>
                </a:lnTo>
                <a:lnTo>
                  <a:pt x="142" y="36"/>
                </a:lnTo>
                <a:lnTo>
                  <a:pt x="146" y="36"/>
                </a:lnTo>
                <a:lnTo>
                  <a:pt x="146" y="31"/>
                </a:lnTo>
                <a:lnTo>
                  <a:pt x="146" y="27"/>
                </a:lnTo>
                <a:lnTo>
                  <a:pt x="146" y="22"/>
                </a:lnTo>
                <a:lnTo>
                  <a:pt x="150" y="22"/>
                </a:lnTo>
                <a:lnTo>
                  <a:pt x="150" y="18"/>
                </a:lnTo>
                <a:lnTo>
                  <a:pt x="150" y="14"/>
                </a:lnTo>
                <a:lnTo>
                  <a:pt x="150" y="9"/>
                </a:lnTo>
                <a:lnTo>
                  <a:pt x="155" y="9"/>
                </a:lnTo>
                <a:lnTo>
                  <a:pt x="155" y="5"/>
                </a:lnTo>
                <a:lnTo>
                  <a:pt x="155" y="0"/>
                </a:lnTo>
                <a:lnTo>
                  <a:pt x="310" y="0"/>
                </a:lnTo>
                <a:lnTo>
                  <a:pt x="310" y="5"/>
                </a:lnTo>
                <a:lnTo>
                  <a:pt x="310" y="9"/>
                </a:lnTo>
                <a:lnTo>
                  <a:pt x="310" y="14"/>
                </a:lnTo>
                <a:lnTo>
                  <a:pt x="305" y="14"/>
                </a:lnTo>
                <a:lnTo>
                  <a:pt x="305" y="18"/>
                </a:lnTo>
                <a:lnTo>
                  <a:pt x="305" y="22"/>
                </a:lnTo>
                <a:lnTo>
                  <a:pt x="305" y="27"/>
                </a:lnTo>
                <a:lnTo>
                  <a:pt x="301" y="27"/>
                </a:lnTo>
                <a:lnTo>
                  <a:pt x="301" y="31"/>
                </a:lnTo>
                <a:lnTo>
                  <a:pt x="301" y="36"/>
                </a:lnTo>
                <a:lnTo>
                  <a:pt x="297" y="36"/>
                </a:lnTo>
                <a:lnTo>
                  <a:pt x="297" y="40"/>
                </a:lnTo>
                <a:lnTo>
                  <a:pt x="297" y="44"/>
                </a:lnTo>
                <a:lnTo>
                  <a:pt x="293" y="44"/>
                </a:lnTo>
                <a:lnTo>
                  <a:pt x="293" y="49"/>
                </a:lnTo>
                <a:lnTo>
                  <a:pt x="293" y="54"/>
                </a:lnTo>
                <a:lnTo>
                  <a:pt x="293" y="58"/>
                </a:lnTo>
                <a:lnTo>
                  <a:pt x="288" y="58"/>
                </a:lnTo>
                <a:lnTo>
                  <a:pt x="288" y="62"/>
                </a:lnTo>
                <a:lnTo>
                  <a:pt x="288" y="66"/>
                </a:lnTo>
                <a:lnTo>
                  <a:pt x="288" y="71"/>
                </a:lnTo>
                <a:lnTo>
                  <a:pt x="283" y="71"/>
                </a:lnTo>
                <a:lnTo>
                  <a:pt x="283" y="76"/>
                </a:lnTo>
                <a:lnTo>
                  <a:pt x="283" y="80"/>
                </a:lnTo>
                <a:lnTo>
                  <a:pt x="283" y="84"/>
                </a:lnTo>
                <a:lnTo>
                  <a:pt x="279" y="84"/>
                </a:lnTo>
                <a:lnTo>
                  <a:pt x="279" y="88"/>
                </a:lnTo>
                <a:lnTo>
                  <a:pt x="279" y="93"/>
                </a:lnTo>
                <a:lnTo>
                  <a:pt x="275" y="93"/>
                </a:lnTo>
                <a:lnTo>
                  <a:pt x="275" y="98"/>
                </a:lnTo>
                <a:lnTo>
                  <a:pt x="275" y="102"/>
                </a:lnTo>
                <a:lnTo>
                  <a:pt x="275" y="106"/>
                </a:lnTo>
                <a:lnTo>
                  <a:pt x="270" y="106"/>
                </a:lnTo>
                <a:lnTo>
                  <a:pt x="270" y="110"/>
                </a:lnTo>
                <a:lnTo>
                  <a:pt x="270" y="115"/>
                </a:lnTo>
                <a:lnTo>
                  <a:pt x="266" y="115"/>
                </a:lnTo>
                <a:lnTo>
                  <a:pt x="266" y="120"/>
                </a:lnTo>
                <a:lnTo>
                  <a:pt x="266" y="124"/>
                </a:lnTo>
                <a:lnTo>
                  <a:pt x="261" y="124"/>
                </a:lnTo>
                <a:lnTo>
                  <a:pt x="261" y="128"/>
                </a:lnTo>
                <a:lnTo>
                  <a:pt x="261" y="133"/>
                </a:lnTo>
                <a:lnTo>
                  <a:pt x="261" y="137"/>
                </a:lnTo>
                <a:lnTo>
                  <a:pt x="257" y="137"/>
                </a:lnTo>
                <a:lnTo>
                  <a:pt x="257" y="142"/>
                </a:lnTo>
                <a:lnTo>
                  <a:pt x="257" y="146"/>
                </a:lnTo>
                <a:lnTo>
                  <a:pt x="257" y="150"/>
                </a:lnTo>
                <a:lnTo>
                  <a:pt x="253" y="150"/>
                </a:lnTo>
                <a:lnTo>
                  <a:pt x="253" y="155"/>
                </a:lnTo>
                <a:lnTo>
                  <a:pt x="253" y="159"/>
                </a:lnTo>
                <a:lnTo>
                  <a:pt x="253" y="164"/>
                </a:lnTo>
                <a:lnTo>
                  <a:pt x="248" y="164"/>
                </a:lnTo>
                <a:lnTo>
                  <a:pt x="248" y="168"/>
                </a:lnTo>
                <a:lnTo>
                  <a:pt x="248" y="173"/>
                </a:lnTo>
                <a:lnTo>
                  <a:pt x="243" y="173"/>
                </a:lnTo>
                <a:lnTo>
                  <a:pt x="243" y="177"/>
                </a:lnTo>
                <a:lnTo>
                  <a:pt x="243" y="181"/>
                </a:lnTo>
                <a:lnTo>
                  <a:pt x="243" y="186"/>
                </a:lnTo>
                <a:lnTo>
                  <a:pt x="239" y="186"/>
                </a:lnTo>
                <a:lnTo>
                  <a:pt x="239" y="191"/>
                </a:lnTo>
                <a:lnTo>
                  <a:pt x="239" y="195"/>
                </a:lnTo>
                <a:lnTo>
                  <a:pt x="239" y="199"/>
                </a:lnTo>
                <a:lnTo>
                  <a:pt x="235" y="199"/>
                </a:lnTo>
                <a:lnTo>
                  <a:pt x="235" y="203"/>
                </a:lnTo>
                <a:lnTo>
                  <a:pt x="235" y="208"/>
                </a:lnTo>
                <a:lnTo>
                  <a:pt x="230" y="208"/>
                </a:lnTo>
                <a:lnTo>
                  <a:pt x="230" y="213"/>
                </a:lnTo>
                <a:lnTo>
                  <a:pt x="230" y="217"/>
                </a:lnTo>
                <a:lnTo>
                  <a:pt x="226" y="217"/>
                </a:lnTo>
                <a:lnTo>
                  <a:pt x="226" y="221"/>
                </a:lnTo>
                <a:lnTo>
                  <a:pt x="226" y="225"/>
                </a:lnTo>
                <a:lnTo>
                  <a:pt x="226" y="230"/>
                </a:lnTo>
                <a:lnTo>
                  <a:pt x="221" y="230"/>
                </a:lnTo>
                <a:lnTo>
                  <a:pt x="221" y="235"/>
                </a:lnTo>
                <a:lnTo>
                  <a:pt x="221" y="239"/>
                </a:lnTo>
                <a:lnTo>
                  <a:pt x="221" y="243"/>
                </a:lnTo>
                <a:lnTo>
                  <a:pt x="217" y="243"/>
                </a:lnTo>
                <a:lnTo>
                  <a:pt x="217" y="247"/>
                </a:lnTo>
                <a:lnTo>
                  <a:pt x="217" y="252"/>
                </a:lnTo>
                <a:lnTo>
                  <a:pt x="217" y="257"/>
                </a:lnTo>
                <a:lnTo>
                  <a:pt x="212" y="257"/>
                </a:lnTo>
                <a:lnTo>
                  <a:pt x="212" y="261"/>
                </a:lnTo>
                <a:lnTo>
                  <a:pt x="212" y="265"/>
                </a:lnTo>
                <a:lnTo>
                  <a:pt x="208" y="265"/>
                </a:lnTo>
                <a:lnTo>
                  <a:pt x="208" y="270"/>
                </a:lnTo>
                <a:lnTo>
                  <a:pt x="208" y="274"/>
                </a:lnTo>
                <a:lnTo>
                  <a:pt x="208" y="279"/>
                </a:lnTo>
                <a:lnTo>
                  <a:pt x="204" y="279"/>
                </a:lnTo>
                <a:lnTo>
                  <a:pt x="204" y="283"/>
                </a:lnTo>
                <a:lnTo>
                  <a:pt x="204" y="287"/>
                </a:lnTo>
                <a:lnTo>
                  <a:pt x="199" y="287"/>
                </a:lnTo>
                <a:lnTo>
                  <a:pt x="199" y="292"/>
                </a:lnTo>
                <a:lnTo>
                  <a:pt x="199" y="296"/>
                </a:lnTo>
                <a:lnTo>
                  <a:pt x="199" y="301"/>
                </a:lnTo>
                <a:lnTo>
                  <a:pt x="194" y="301"/>
                </a:lnTo>
                <a:lnTo>
                  <a:pt x="194" y="305"/>
                </a:lnTo>
                <a:lnTo>
                  <a:pt x="194" y="310"/>
                </a:lnTo>
                <a:lnTo>
                  <a:pt x="190" y="310"/>
                </a:lnTo>
                <a:lnTo>
                  <a:pt x="190" y="314"/>
                </a:lnTo>
                <a:lnTo>
                  <a:pt x="190" y="318"/>
                </a:lnTo>
                <a:lnTo>
                  <a:pt x="190" y="323"/>
                </a:lnTo>
                <a:lnTo>
                  <a:pt x="186" y="323"/>
                </a:lnTo>
                <a:lnTo>
                  <a:pt x="186" y="327"/>
                </a:lnTo>
                <a:lnTo>
                  <a:pt x="186" y="332"/>
                </a:lnTo>
                <a:lnTo>
                  <a:pt x="186" y="336"/>
                </a:lnTo>
                <a:lnTo>
                  <a:pt x="182" y="336"/>
                </a:lnTo>
                <a:lnTo>
                  <a:pt x="182" y="340"/>
                </a:lnTo>
                <a:lnTo>
                  <a:pt x="182" y="345"/>
                </a:lnTo>
                <a:lnTo>
                  <a:pt x="177" y="345"/>
                </a:lnTo>
                <a:lnTo>
                  <a:pt x="177" y="350"/>
                </a:lnTo>
                <a:lnTo>
                  <a:pt x="177" y="354"/>
                </a:lnTo>
                <a:lnTo>
                  <a:pt x="177" y="358"/>
                </a:lnTo>
                <a:lnTo>
                  <a:pt x="172" y="358"/>
                </a:lnTo>
                <a:lnTo>
                  <a:pt x="172" y="362"/>
                </a:lnTo>
                <a:lnTo>
                  <a:pt x="172" y="367"/>
                </a:lnTo>
                <a:lnTo>
                  <a:pt x="172" y="372"/>
                </a:lnTo>
                <a:lnTo>
                  <a:pt x="168" y="372"/>
                </a:lnTo>
                <a:lnTo>
                  <a:pt x="168" y="376"/>
                </a:lnTo>
                <a:lnTo>
                  <a:pt x="168" y="380"/>
                </a:lnTo>
                <a:lnTo>
                  <a:pt x="164" y="380"/>
                </a:lnTo>
                <a:lnTo>
                  <a:pt x="164" y="384"/>
                </a:lnTo>
                <a:lnTo>
                  <a:pt x="164" y="389"/>
                </a:lnTo>
                <a:lnTo>
                  <a:pt x="160" y="389"/>
                </a:lnTo>
                <a:lnTo>
                  <a:pt x="160" y="394"/>
                </a:lnTo>
                <a:lnTo>
                  <a:pt x="160" y="398"/>
                </a:lnTo>
                <a:lnTo>
                  <a:pt x="160" y="402"/>
                </a:lnTo>
                <a:lnTo>
                  <a:pt x="0" y="402"/>
                </a:lnTo>
              </a:path>
            </a:pathLst>
          </a:custGeom>
          <a:noFill/>
          <a:ln w="22225" cap="flat">
            <a:solidFill>
              <a:schemeClr val="tx1"/>
            </a:solidFill>
            <a:prstDash val="solid"/>
            <a:round/>
            <a:headEnd/>
            <a:tailEnd/>
          </a:ln>
        </p:spPr>
        <p:txBody>
          <a:bodyPr/>
          <a:lstStyle/>
          <a:p>
            <a:pPr>
              <a:defRPr/>
            </a:pPr>
            <a:endParaRPr lang="en-US">
              <a:latin typeface="+mn-lt"/>
            </a:endParaRPr>
          </a:p>
        </p:txBody>
      </p:sp>
      <p:sp>
        <p:nvSpPr>
          <p:cNvPr id="385260" name="Freeform 236"/>
          <p:cNvSpPr>
            <a:spLocks/>
          </p:cNvSpPr>
          <p:nvPr/>
        </p:nvSpPr>
        <p:spPr bwMode="auto">
          <a:xfrm>
            <a:off x="2451100" y="2484438"/>
            <a:ext cx="1500188" cy="935037"/>
          </a:xfrm>
          <a:custGeom>
            <a:avLst/>
            <a:gdLst/>
            <a:ahLst/>
            <a:cxnLst>
              <a:cxn ang="0">
                <a:pos x="80" y="394"/>
              </a:cxn>
              <a:cxn ang="0">
                <a:pos x="147" y="380"/>
              </a:cxn>
              <a:cxn ang="0">
                <a:pos x="182" y="367"/>
              </a:cxn>
              <a:cxn ang="0">
                <a:pos x="209" y="354"/>
              </a:cxn>
              <a:cxn ang="0">
                <a:pos x="240" y="345"/>
              </a:cxn>
              <a:cxn ang="0">
                <a:pos x="258" y="332"/>
              </a:cxn>
              <a:cxn ang="0">
                <a:pos x="276" y="318"/>
              </a:cxn>
              <a:cxn ang="0">
                <a:pos x="289" y="305"/>
              </a:cxn>
              <a:cxn ang="0">
                <a:pos x="302" y="292"/>
              </a:cxn>
              <a:cxn ang="0">
                <a:pos x="320" y="279"/>
              </a:cxn>
              <a:cxn ang="0">
                <a:pos x="333" y="265"/>
              </a:cxn>
              <a:cxn ang="0">
                <a:pos x="347" y="252"/>
              </a:cxn>
              <a:cxn ang="0">
                <a:pos x="359" y="239"/>
              </a:cxn>
              <a:cxn ang="0">
                <a:pos x="373" y="225"/>
              </a:cxn>
              <a:cxn ang="0">
                <a:pos x="387" y="213"/>
              </a:cxn>
              <a:cxn ang="0">
                <a:pos x="400" y="199"/>
              </a:cxn>
              <a:cxn ang="0">
                <a:pos x="413" y="186"/>
              </a:cxn>
              <a:cxn ang="0">
                <a:pos x="426" y="173"/>
              </a:cxn>
              <a:cxn ang="0">
                <a:pos x="440" y="159"/>
              </a:cxn>
              <a:cxn ang="0">
                <a:pos x="453" y="146"/>
              </a:cxn>
              <a:cxn ang="0">
                <a:pos x="466" y="133"/>
              </a:cxn>
              <a:cxn ang="0">
                <a:pos x="480" y="120"/>
              </a:cxn>
              <a:cxn ang="0">
                <a:pos x="493" y="106"/>
              </a:cxn>
              <a:cxn ang="0">
                <a:pos x="506" y="93"/>
              </a:cxn>
              <a:cxn ang="0">
                <a:pos x="529" y="84"/>
              </a:cxn>
              <a:cxn ang="0">
                <a:pos x="546" y="71"/>
              </a:cxn>
              <a:cxn ang="0">
                <a:pos x="559" y="58"/>
              </a:cxn>
              <a:cxn ang="0">
                <a:pos x="581" y="44"/>
              </a:cxn>
              <a:cxn ang="0">
                <a:pos x="613" y="31"/>
              </a:cxn>
              <a:cxn ang="0">
                <a:pos x="648" y="18"/>
              </a:cxn>
              <a:cxn ang="0">
                <a:pos x="710" y="5"/>
              </a:cxn>
              <a:cxn ang="0">
                <a:pos x="906" y="9"/>
              </a:cxn>
              <a:cxn ang="0">
                <a:pos x="817" y="22"/>
              </a:cxn>
              <a:cxn ang="0">
                <a:pos x="777" y="36"/>
              </a:cxn>
              <a:cxn ang="0">
                <a:pos x="737" y="44"/>
              </a:cxn>
              <a:cxn ang="0">
                <a:pos x="715" y="58"/>
              </a:cxn>
              <a:cxn ang="0">
                <a:pos x="697" y="71"/>
              </a:cxn>
              <a:cxn ang="0">
                <a:pos x="679" y="84"/>
              </a:cxn>
              <a:cxn ang="0">
                <a:pos x="662" y="98"/>
              </a:cxn>
              <a:cxn ang="0">
                <a:pos x="648" y="110"/>
              </a:cxn>
              <a:cxn ang="0">
                <a:pos x="635" y="124"/>
              </a:cxn>
              <a:cxn ang="0">
                <a:pos x="617" y="133"/>
              </a:cxn>
              <a:cxn ang="0">
                <a:pos x="604" y="146"/>
              </a:cxn>
              <a:cxn ang="0">
                <a:pos x="591" y="159"/>
              </a:cxn>
              <a:cxn ang="0">
                <a:pos x="577" y="173"/>
              </a:cxn>
              <a:cxn ang="0">
                <a:pos x="564" y="186"/>
              </a:cxn>
              <a:cxn ang="0">
                <a:pos x="551" y="199"/>
              </a:cxn>
              <a:cxn ang="0">
                <a:pos x="542" y="217"/>
              </a:cxn>
              <a:cxn ang="0">
                <a:pos x="529" y="230"/>
              </a:cxn>
              <a:cxn ang="0">
                <a:pos x="515" y="243"/>
              </a:cxn>
              <a:cxn ang="0">
                <a:pos x="502" y="257"/>
              </a:cxn>
              <a:cxn ang="0">
                <a:pos x="488" y="270"/>
              </a:cxn>
              <a:cxn ang="0">
                <a:pos x="475" y="283"/>
              </a:cxn>
              <a:cxn ang="0">
                <a:pos x="462" y="296"/>
              </a:cxn>
              <a:cxn ang="0">
                <a:pos x="444" y="305"/>
              </a:cxn>
              <a:cxn ang="0">
                <a:pos x="426" y="318"/>
              </a:cxn>
              <a:cxn ang="0">
                <a:pos x="413" y="332"/>
              </a:cxn>
              <a:cxn ang="0">
                <a:pos x="391" y="345"/>
              </a:cxn>
              <a:cxn ang="0">
                <a:pos x="373" y="358"/>
              </a:cxn>
              <a:cxn ang="0">
                <a:pos x="347" y="372"/>
              </a:cxn>
              <a:cxn ang="0">
                <a:pos x="311" y="384"/>
              </a:cxn>
              <a:cxn ang="0">
                <a:pos x="236" y="394"/>
              </a:cxn>
            </a:cxnLst>
            <a:rect l="0" t="0" r="r" b="b"/>
            <a:pathLst>
              <a:path w="945" h="402">
                <a:moveTo>
                  <a:pt x="0" y="402"/>
                </a:moveTo>
                <a:lnTo>
                  <a:pt x="0" y="402"/>
                </a:lnTo>
                <a:lnTo>
                  <a:pt x="0" y="398"/>
                </a:lnTo>
                <a:lnTo>
                  <a:pt x="40" y="398"/>
                </a:lnTo>
                <a:lnTo>
                  <a:pt x="40" y="394"/>
                </a:lnTo>
                <a:lnTo>
                  <a:pt x="80" y="394"/>
                </a:lnTo>
                <a:lnTo>
                  <a:pt x="80" y="389"/>
                </a:lnTo>
                <a:lnTo>
                  <a:pt x="107" y="389"/>
                </a:lnTo>
                <a:lnTo>
                  <a:pt x="129" y="389"/>
                </a:lnTo>
                <a:lnTo>
                  <a:pt x="129" y="384"/>
                </a:lnTo>
                <a:lnTo>
                  <a:pt x="147" y="384"/>
                </a:lnTo>
                <a:lnTo>
                  <a:pt x="147" y="380"/>
                </a:lnTo>
                <a:lnTo>
                  <a:pt x="160" y="380"/>
                </a:lnTo>
                <a:lnTo>
                  <a:pt x="160" y="376"/>
                </a:lnTo>
                <a:lnTo>
                  <a:pt x="169" y="376"/>
                </a:lnTo>
                <a:lnTo>
                  <a:pt x="169" y="372"/>
                </a:lnTo>
                <a:lnTo>
                  <a:pt x="182" y="372"/>
                </a:lnTo>
                <a:lnTo>
                  <a:pt x="182" y="367"/>
                </a:lnTo>
                <a:lnTo>
                  <a:pt x="191" y="367"/>
                </a:lnTo>
                <a:lnTo>
                  <a:pt x="191" y="362"/>
                </a:lnTo>
                <a:lnTo>
                  <a:pt x="200" y="362"/>
                </a:lnTo>
                <a:lnTo>
                  <a:pt x="200" y="358"/>
                </a:lnTo>
                <a:lnTo>
                  <a:pt x="209" y="358"/>
                </a:lnTo>
                <a:lnTo>
                  <a:pt x="209" y="354"/>
                </a:lnTo>
                <a:lnTo>
                  <a:pt x="218" y="354"/>
                </a:lnTo>
                <a:lnTo>
                  <a:pt x="218" y="350"/>
                </a:lnTo>
                <a:lnTo>
                  <a:pt x="227" y="350"/>
                </a:lnTo>
                <a:lnTo>
                  <a:pt x="227" y="345"/>
                </a:lnTo>
                <a:lnTo>
                  <a:pt x="231" y="345"/>
                </a:lnTo>
                <a:lnTo>
                  <a:pt x="240" y="345"/>
                </a:lnTo>
                <a:lnTo>
                  <a:pt x="240" y="340"/>
                </a:lnTo>
                <a:lnTo>
                  <a:pt x="244" y="340"/>
                </a:lnTo>
                <a:lnTo>
                  <a:pt x="244" y="336"/>
                </a:lnTo>
                <a:lnTo>
                  <a:pt x="254" y="336"/>
                </a:lnTo>
                <a:lnTo>
                  <a:pt x="254" y="332"/>
                </a:lnTo>
                <a:lnTo>
                  <a:pt x="258" y="332"/>
                </a:lnTo>
                <a:lnTo>
                  <a:pt x="258" y="327"/>
                </a:lnTo>
                <a:lnTo>
                  <a:pt x="262" y="327"/>
                </a:lnTo>
                <a:lnTo>
                  <a:pt x="262" y="323"/>
                </a:lnTo>
                <a:lnTo>
                  <a:pt x="266" y="323"/>
                </a:lnTo>
                <a:lnTo>
                  <a:pt x="266" y="318"/>
                </a:lnTo>
                <a:lnTo>
                  <a:pt x="276" y="318"/>
                </a:lnTo>
                <a:lnTo>
                  <a:pt x="276" y="314"/>
                </a:lnTo>
                <a:lnTo>
                  <a:pt x="280" y="314"/>
                </a:lnTo>
                <a:lnTo>
                  <a:pt x="280" y="310"/>
                </a:lnTo>
                <a:lnTo>
                  <a:pt x="284" y="310"/>
                </a:lnTo>
                <a:lnTo>
                  <a:pt x="284" y="305"/>
                </a:lnTo>
                <a:lnTo>
                  <a:pt x="289" y="305"/>
                </a:lnTo>
                <a:lnTo>
                  <a:pt x="289" y="301"/>
                </a:lnTo>
                <a:lnTo>
                  <a:pt x="293" y="301"/>
                </a:lnTo>
                <a:lnTo>
                  <a:pt x="298" y="301"/>
                </a:lnTo>
                <a:lnTo>
                  <a:pt x="298" y="296"/>
                </a:lnTo>
                <a:lnTo>
                  <a:pt x="302" y="296"/>
                </a:lnTo>
                <a:lnTo>
                  <a:pt x="302" y="292"/>
                </a:lnTo>
                <a:lnTo>
                  <a:pt x="306" y="292"/>
                </a:lnTo>
                <a:lnTo>
                  <a:pt x="306" y="287"/>
                </a:lnTo>
                <a:lnTo>
                  <a:pt x="315" y="287"/>
                </a:lnTo>
                <a:lnTo>
                  <a:pt x="315" y="283"/>
                </a:lnTo>
                <a:lnTo>
                  <a:pt x="315" y="279"/>
                </a:lnTo>
                <a:lnTo>
                  <a:pt x="320" y="279"/>
                </a:lnTo>
                <a:lnTo>
                  <a:pt x="320" y="274"/>
                </a:lnTo>
                <a:lnTo>
                  <a:pt x="324" y="274"/>
                </a:lnTo>
                <a:lnTo>
                  <a:pt x="324" y="270"/>
                </a:lnTo>
                <a:lnTo>
                  <a:pt x="329" y="270"/>
                </a:lnTo>
                <a:lnTo>
                  <a:pt x="329" y="265"/>
                </a:lnTo>
                <a:lnTo>
                  <a:pt x="333" y="265"/>
                </a:lnTo>
                <a:lnTo>
                  <a:pt x="333" y="261"/>
                </a:lnTo>
                <a:lnTo>
                  <a:pt x="337" y="261"/>
                </a:lnTo>
                <a:lnTo>
                  <a:pt x="337" y="257"/>
                </a:lnTo>
                <a:lnTo>
                  <a:pt x="342" y="257"/>
                </a:lnTo>
                <a:lnTo>
                  <a:pt x="347" y="257"/>
                </a:lnTo>
                <a:lnTo>
                  <a:pt x="347" y="252"/>
                </a:lnTo>
                <a:lnTo>
                  <a:pt x="351" y="252"/>
                </a:lnTo>
                <a:lnTo>
                  <a:pt x="351" y="247"/>
                </a:lnTo>
                <a:lnTo>
                  <a:pt x="355" y="247"/>
                </a:lnTo>
                <a:lnTo>
                  <a:pt x="355" y="243"/>
                </a:lnTo>
                <a:lnTo>
                  <a:pt x="359" y="243"/>
                </a:lnTo>
                <a:lnTo>
                  <a:pt x="359" y="239"/>
                </a:lnTo>
                <a:lnTo>
                  <a:pt x="364" y="239"/>
                </a:lnTo>
                <a:lnTo>
                  <a:pt x="364" y="235"/>
                </a:lnTo>
                <a:lnTo>
                  <a:pt x="369" y="235"/>
                </a:lnTo>
                <a:lnTo>
                  <a:pt x="369" y="230"/>
                </a:lnTo>
                <a:lnTo>
                  <a:pt x="373" y="230"/>
                </a:lnTo>
                <a:lnTo>
                  <a:pt x="373" y="225"/>
                </a:lnTo>
                <a:lnTo>
                  <a:pt x="373" y="221"/>
                </a:lnTo>
                <a:lnTo>
                  <a:pt x="377" y="221"/>
                </a:lnTo>
                <a:lnTo>
                  <a:pt x="377" y="217"/>
                </a:lnTo>
                <a:lnTo>
                  <a:pt x="382" y="217"/>
                </a:lnTo>
                <a:lnTo>
                  <a:pt x="382" y="213"/>
                </a:lnTo>
                <a:lnTo>
                  <a:pt x="387" y="213"/>
                </a:lnTo>
                <a:lnTo>
                  <a:pt x="391" y="213"/>
                </a:lnTo>
                <a:lnTo>
                  <a:pt x="391" y="208"/>
                </a:lnTo>
                <a:lnTo>
                  <a:pt x="395" y="208"/>
                </a:lnTo>
                <a:lnTo>
                  <a:pt x="395" y="203"/>
                </a:lnTo>
                <a:lnTo>
                  <a:pt x="400" y="203"/>
                </a:lnTo>
                <a:lnTo>
                  <a:pt x="400" y="199"/>
                </a:lnTo>
                <a:lnTo>
                  <a:pt x="404" y="199"/>
                </a:lnTo>
                <a:lnTo>
                  <a:pt x="404" y="195"/>
                </a:lnTo>
                <a:lnTo>
                  <a:pt x="409" y="195"/>
                </a:lnTo>
                <a:lnTo>
                  <a:pt x="409" y="191"/>
                </a:lnTo>
                <a:lnTo>
                  <a:pt x="409" y="186"/>
                </a:lnTo>
                <a:lnTo>
                  <a:pt x="413" y="186"/>
                </a:lnTo>
                <a:lnTo>
                  <a:pt x="413" y="181"/>
                </a:lnTo>
                <a:lnTo>
                  <a:pt x="418" y="181"/>
                </a:lnTo>
                <a:lnTo>
                  <a:pt x="418" y="177"/>
                </a:lnTo>
                <a:lnTo>
                  <a:pt x="422" y="177"/>
                </a:lnTo>
                <a:lnTo>
                  <a:pt x="422" y="173"/>
                </a:lnTo>
                <a:lnTo>
                  <a:pt x="426" y="173"/>
                </a:lnTo>
                <a:lnTo>
                  <a:pt x="426" y="168"/>
                </a:lnTo>
                <a:lnTo>
                  <a:pt x="431" y="168"/>
                </a:lnTo>
                <a:lnTo>
                  <a:pt x="435" y="168"/>
                </a:lnTo>
                <a:lnTo>
                  <a:pt x="435" y="164"/>
                </a:lnTo>
                <a:lnTo>
                  <a:pt x="440" y="164"/>
                </a:lnTo>
                <a:lnTo>
                  <a:pt x="440" y="159"/>
                </a:lnTo>
                <a:lnTo>
                  <a:pt x="440" y="155"/>
                </a:lnTo>
                <a:lnTo>
                  <a:pt x="444" y="155"/>
                </a:lnTo>
                <a:lnTo>
                  <a:pt x="444" y="150"/>
                </a:lnTo>
                <a:lnTo>
                  <a:pt x="448" y="150"/>
                </a:lnTo>
                <a:lnTo>
                  <a:pt x="448" y="146"/>
                </a:lnTo>
                <a:lnTo>
                  <a:pt x="453" y="146"/>
                </a:lnTo>
                <a:lnTo>
                  <a:pt x="453" y="142"/>
                </a:lnTo>
                <a:lnTo>
                  <a:pt x="458" y="142"/>
                </a:lnTo>
                <a:lnTo>
                  <a:pt x="458" y="137"/>
                </a:lnTo>
                <a:lnTo>
                  <a:pt x="462" y="137"/>
                </a:lnTo>
                <a:lnTo>
                  <a:pt x="462" y="133"/>
                </a:lnTo>
                <a:lnTo>
                  <a:pt x="466" y="133"/>
                </a:lnTo>
                <a:lnTo>
                  <a:pt x="466" y="128"/>
                </a:lnTo>
                <a:lnTo>
                  <a:pt x="470" y="128"/>
                </a:lnTo>
                <a:lnTo>
                  <a:pt x="470" y="124"/>
                </a:lnTo>
                <a:lnTo>
                  <a:pt x="475" y="124"/>
                </a:lnTo>
                <a:lnTo>
                  <a:pt x="480" y="124"/>
                </a:lnTo>
                <a:lnTo>
                  <a:pt x="480" y="120"/>
                </a:lnTo>
                <a:lnTo>
                  <a:pt x="484" y="120"/>
                </a:lnTo>
                <a:lnTo>
                  <a:pt x="484" y="115"/>
                </a:lnTo>
                <a:lnTo>
                  <a:pt x="488" y="115"/>
                </a:lnTo>
                <a:lnTo>
                  <a:pt x="488" y="110"/>
                </a:lnTo>
                <a:lnTo>
                  <a:pt x="493" y="110"/>
                </a:lnTo>
                <a:lnTo>
                  <a:pt x="493" y="106"/>
                </a:lnTo>
                <a:lnTo>
                  <a:pt x="497" y="106"/>
                </a:lnTo>
                <a:lnTo>
                  <a:pt x="497" y="102"/>
                </a:lnTo>
                <a:lnTo>
                  <a:pt x="502" y="102"/>
                </a:lnTo>
                <a:lnTo>
                  <a:pt x="502" y="98"/>
                </a:lnTo>
                <a:lnTo>
                  <a:pt x="506" y="98"/>
                </a:lnTo>
                <a:lnTo>
                  <a:pt x="506" y="93"/>
                </a:lnTo>
                <a:lnTo>
                  <a:pt x="511" y="93"/>
                </a:lnTo>
                <a:lnTo>
                  <a:pt x="511" y="88"/>
                </a:lnTo>
                <a:lnTo>
                  <a:pt x="519" y="88"/>
                </a:lnTo>
                <a:lnTo>
                  <a:pt x="519" y="84"/>
                </a:lnTo>
                <a:lnTo>
                  <a:pt x="524" y="84"/>
                </a:lnTo>
                <a:lnTo>
                  <a:pt x="529" y="84"/>
                </a:lnTo>
                <a:lnTo>
                  <a:pt x="529" y="80"/>
                </a:lnTo>
                <a:lnTo>
                  <a:pt x="533" y="80"/>
                </a:lnTo>
                <a:lnTo>
                  <a:pt x="533" y="76"/>
                </a:lnTo>
                <a:lnTo>
                  <a:pt x="542" y="76"/>
                </a:lnTo>
                <a:lnTo>
                  <a:pt x="542" y="71"/>
                </a:lnTo>
                <a:lnTo>
                  <a:pt x="546" y="71"/>
                </a:lnTo>
                <a:lnTo>
                  <a:pt x="546" y="66"/>
                </a:lnTo>
                <a:lnTo>
                  <a:pt x="551" y="66"/>
                </a:lnTo>
                <a:lnTo>
                  <a:pt x="551" y="62"/>
                </a:lnTo>
                <a:lnTo>
                  <a:pt x="555" y="62"/>
                </a:lnTo>
                <a:lnTo>
                  <a:pt x="555" y="58"/>
                </a:lnTo>
                <a:lnTo>
                  <a:pt x="559" y="58"/>
                </a:lnTo>
                <a:lnTo>
                  <a:pt x="559" y="54"/>
                </a:lnTo>
                <a:lnTo>
                  <a:pt x="569" y="54"/>
                </a:lnTo>
                <a:lnTo>
                  <a:pt x="569" y="49"/>
                </a:lnTo>
                <a:lnTo>
                  <a:pt x="577" y="49"/>
                </a:lnTo>
                <a:lnTo>
                  <a:pt x="577" y="44"/>
                </a:lnTo>
                <a:lnTo>
                  <a:pt x="581" y="44"/>
                </a:lnTo>
                <a:lnTo>
                  <a:pt x="581" y="40"/>
                </a:lnTo>
                <a:lnTo>
                  <a:pt x="591" y="40"/>
                </a:lnTo>
                <a:lnTo>
                  <a:pt x="599" y="40"/>
                </a:lnTo>
                <a:lnTo>
                  <a:pt x="599" y="36"/>
                </a:lnTo>
                <a:lnTo>
                  <a:pt x="613" y="36"/>
                </a:lnTo>
                <a:lnTo>
                  <a:pt x="613" y="31"/>
                </a:lnTo>
                <a:lnTo>
                  <a:pt x="622" y="31"/>
                </a:lnTo>
                <a:lnTo>
                  <a:pt x="622" y="27"/>
                </a:lnTo>
                <a:lnTo>
                  <a:pt x="635" y="27"/>
                </a:lnTo>
                <a:lnTo>
                  <a:pt x="635" y="22"/>
                </a:lnTo>
                <a:lnTo>
                  <a:pt x="648" y="22"/>
                </a:lnTo>
                <a:lnTo>
                  <a:pt x="648" y="18"/>
                </a:lnTo>
                <a:lnTo>
                  <a:pt x="666" y="18"/>
                </a:lnTo>
                <a:lnTo>
                  <a:pt x="666" y="14"/>
                </a:lnTo>
                <a:lnTo>
                  <a:pt x="684" y="14"/>
                </a:lnTo>
                <a:lnTo>
                  <a:pt x="684" y="9"/>
                </a:lnTo>
                <a:lnTo>
                  <a:pt x="710" y="9"/>
                </a:lnTo>
                <a:lnTo>
                  <a:pt x="710" y="5"/>
                </a:lnTo>
                <a:lnTo>
                  <a:pt x="755" y="5"/>
                </a:lnTo>
                <a:lnTo>
                  <a:pt x="755" y="0"/>
                </a:lnTo>
                <a:lnTo>
                  <a:pt x="945" y="0"/>
                </a:lnTo>
                <a:lnTo>
                  <a:pt x="945" y="5"/>
                </a:lnTo>
                <a:lnTo>
                  <a:pt x="906" y="5"/>
                </a:lnTo>
                <a:lnTo>
                  <a:pt x="906" y="9"/>
                </a:lnTo>
                <a:lnTo>
                  <a:pt x="866" y="9"/>
                </a:lnTo>
                <a:lnTo>
                  <a:pt x="866" y="14"/>
                </a:lnTo>
                <a:lnTo>
                  <a:pt x="839" y="14"/>
                </a:lnTo>
                <a:lnTo>
                  <a:pt x="839" y="18"/>
                </a:lnTo>
                <a:lnTo>
                  <a:pt x="817" y="18"/>
                </a:lnTo>
                <a:lnTo>
                  <a:pt x="817" y="22"/>
                </a:lnTo>
                <a:lnTo>
                  <a:pt x="803" y="22"/>
                </a:lnTo>
                <a:lnTo>
                  <a:pt x="803" y="27"/>
                </a:lnTo>
                <a:lnTo>
                  <a:pt x="790" y="27"/>
                </a:lnTo>
                <a:lnTo>
                  <a:pt x="790" y="31"/>
                </a:lnTo>
                <a:lnTo>
                  <a:pt x="777" y="31"/>
                </a:lnTo>
                <a:lnTo>
                  <a:pt x="777" y="36"/>
                </a:lnTo>
                <a:lnTo>
                  <a:pt x="763" y="36"/>
                </a:lnTo>
                <a:lnTo>
                  <a:pt x="763" y="40"/>
                </a:lnTo>
                <a:lnTo>
                  <a:pt x="755" y="40"/>
                </a:lnTo>
                <a:lnTo>
                  <a:pt x="746" y="40"/>
                </a:lnTo>
                <a:lnTo>
                  <a:pt x="746" y="44"/>
                </a:lnTo>
                <a:lnTo>
                  <a:pt x="737" y="44"/>
                </a:lnTo>
                <a:lnTo>
                  <a:pt x="737" y="49"/>
                </a:lnTo>
                <a:lnTo>
                  <a:pt x="728" y="49"/>
                </a:lnTo>
                <a:lnTo>
                  <a:pt x="728" y="54"/>
                </a:lnTo>
                <a:lnTo>
                  <a:pt x="724" y="54"/>
                </a:lnTo>
                <a:lnTo>
                  <a:pt x="724" y="58"/>
                </a:lnTo>
                <a:lnTo>
                  <a:pt x="715" y="58"/>
                </a:lnTo>
                <a:lnTo>
                  <a:pt x="715" y="62"/>
                </a:lnTo>
                <a:lnTo>
                  <a:pt x="710" y="62"/>
                </a:lnTo>
                <a:lnTo>
                  <a:pt x="710" y="66"/>
                </a:lnTo>
                <a:lnTo>
                  <a:pt x="702" y="66"/>
                </a:lnTo>
                <a:lnTo>
                  <a:pt x="702" y="71"/>
                </a:lnTo>
                <a:lnTo>
                  <a:pt x="697" y="71"/>
                </a:lnTo>
                <a:lnTo>
                  <a:pt x="697" y="76"/>
                </a:lnTo>
                <a:lnTo>
                  <a:pt x="688" y="76"/>
                </a:lnTo>
                <a:lnTo>
                  <a:pt x="688" y="80"/>
                </a:lnTo>
                <a:lnTo>
                  <a:pt x="684" y="80"/>
                </a:lnTo>
                <a:lnTo>
                  <a:pt x="684" y="84"/>
                </a:lnTo>
                <a:lnTo>
                  <a:pt x="679" y="84"/>
                </a:lnTo>
                <a:lnTo>
                  <a:pt x="674" y="84"/>
                </a:lnTo>
                <a:lnTo>
                  <a:pt x="674" y="88"/>
                </a:lnTo>
                <a:lnTo>
                  <a:pt x="666" y="88"/>
                </a:lnTo>
                <a:lnTo>
                  <a:pt x="666" y="93"/>
                </a:lnTo>
                <a:lnTo>
                  <a:pt x="662" y="93"/>
                </a:lnTo>
                <a:lnTo>
                  <a:pt x="662" y="98"/>
                </a:lnTo>
                <a:lnTo>
                  <a:pt x="657" y="98"/>
                </a:lnTo>
                <a:lnTo>
                  <a:pt x="657" y="102"/>
                </a:lnTo>
                <a:lnTo>
                  <a:pt x="652" y="102"/>
                </a:lnTo>
                <a:lnTo>
                  <a:pt x="652" y="106"/>
                </a:lnTo>
                <a:lnTo>
                  <a:pt x="648" y="106"/>
                </a:lnTo>
                <a:lnTo>
                  <a:pt x="648" y="110"/>
                </a:lnTo>
                <a:lnTo>
                  <a:pt x="644" y="110"/>
                </a:lnTo>
                <a:lnTo>
                  <a:pt x="644" y="115"/>
                </a:lnTo>
                <a:lnTo>
                  <a:pt x="640" y="115"/>
                </a:lnTo>
                <a:lnTo>
                  <a:pt x="640" y="120"/>
                </a:lnTo>
                <a:lnTo>
                  <a:pt x="635" y="120"/>
                </a:lnTo>
                <a:lnTo>
                  <a:pt x="635" y="124"/>
                </a:lnTo>
                <a:lnTo>
                  <a:pt x="630" y="124"/>
                </a:lnTo>
                <a:lnTo>
                  <a:pt x="626" y="124"/>
                </a:lnTo>
                <a:lnTo>
                  <a:pt x="626" y="128"/>
                </a:lnTo>
                <a:lnTo>
                  <a:pt x="622" y="128"/>
                </a:lnTo>
                <a:lnTo>
                  <a:pt x="622" y="133"/>
                </a:lnTo>
                <a:lnTo>
                  <a:pt x="617" y="133"/>
                </a:lnTo>
                <a:lnTo>
                  <a:pt x="617" y="137"/>
                </a:lnTo>
                <a:lnTo>
                  <a:pt x="613" y="137"/>
                </a:lnTo>
                <a:lnTo>
                  <a:pt x="613" y="142"/>
                </a:lnTo>
                <a:lnTo>
                  <a:pt x="608" y="142"/>
                </a:lnTo>
                <a:lnTo>
                  <a:pt x="608" y="146"/>
                </a:lnTo>
                <a:lnTo>
                  <a:pt x="604" y="146"/>
                </a:lnTo>
                <a:lnTo>
                  <a:pt x="604" y="150"/>
                </a:lnTo>
                <a:lnTo>
                  <a:pt x="599" y="150"/>
                </a:lnTo>
                <a:lnTo>
                  <a:pt x="599" y="155"/>
                </a:lnTo>
                <a:lnTo>
                  <a:pt x="595" y="155"/>
                </a:lnTo>
                <a:lnTo>
                  <a:pt x="595" y="159"/>
                </a:lnTo>
                <a:lnTo>
                  <a:pt x="591" y="159"/>
                </a:lnTo>
                <a:lnTo>
                  <a:pt x="591" y="164"/>
                </a:lnTo>
                <a:lnTo>
                  <a:pt x="586" y="164"/>
                </a:lnTo>
                <a:lnTo>
                  <a:pt x="586" y="168"/>
                </a:lnTo>
                <a:lnTo>
                  <a:pt x="581" y="168"/>
                </a:lnTo>
                <a:lnTo>
                  <a:pt x="581" y="173"/>
                </a:lnTo>
                <a:lnTo>
                  <a:pt x="577" y="173"/>
                </a:lnTo>
                <a:lnTo>
                  <a:pt x="577" y="177"/>
                </a:lnTo>
                <a:lnTo>
                  <a:pt x="573" y="177"/>
                </a:lnTo>
                <a:lnTo>
                  <a:pt x="573" y="181"/>
                </a:lnTo>
                <a:lnTo>
                  <a:pt x="569" y="181"/>
                </a:lnTo>
                <a:lnTo>
                  <a:pt x="569" y="186"/>
                </a:lnTo>
                <a:lnTo>
                  <a:pt x="564" y="186"/>
                </a:lnTo>
                <a:lnTo>
                  <a:pt x="564" y="191"/>
                </a:lnTo>
                <a:lnTo>
                  <a:pt x="559" y="191"/>
                </a:lnTo>
                <a:lnTo>
                  <a:pt x="559" y="195"/>
                </a:lnTo>
                <a:lnTo>
                  <a:pt x="555" y="195"/>
                </a:lnTo>
                <a:lnTo>
                  <a:pt x="555" y="199"/>
                </a:lnTo>
                <a:lnTo>
                  <a:pt x="551" y="199"/>
                </a:lnTo>
                <a:lnTo>
                  <a:pt x="551" y="203"/>
                </a:lnTo>
                <a:lnTo>
                  <a:pt x="551" y="208"/>
                </a:lnTo>
                <a:lnTo>
                  <a:pt x="551" y="213"/>
                </a:lnTo>
                <a:lnTo>
                  <a:pt x="546" y="213"/>
                </a:lnTo>
                <a:lnTo>
                  <a:pt x="542" y="213"/>
                </a:lnTo>
                <a:lnTo>
                  <a:pt x="542" y="217"/>
                </a:lnTo>
                <a:lnTo>
                  <a:pt x="537" y="217"/>
                </a:lnTo>
                <a:lnTo>
                  <a:pt x="537" y="221"/>
                </a:lnTo>
                <a:lnTo>
                  <a:pt x="533" y="221"/>
                </a:lnTo>
                <a:lnTo>
                  <a:pt x="533" y="225"/>
                </a:lnTo>
                <a:lnTo>
                  <a:pt x="529" y="225"/>
                </a:lnTo>
                <a:lnTo>
                  <a:pt x="529" y="230"/>
                </a:lnTo>
                <a:lnTo>
                  <a:pt x="524" y="230"/>
                </a:lnTo>
                <a:lnTo>
                  <a:pt x="524" y="235"/>
                </a:lnTo>
                <a:lnTo>
                  <a:pt x="519" y="235"/>
                </a:lnTo>
                <a:lnTo>
                  <a:pt x="519" y="239"/>
                </a:lnTo>
                <a:lnTo>
                  <a:pt x="519" y="243"/>
                </a:lnTo>
                <a:lnTo>
                  <a:pt x="515" y="243"/>
                </a:lnTo>
                <a:lnTo>
                  <a:pt x="515" y="247"/>
                </a:lnTo>
                <a:lnTo>
                  <a:pt x="511" y="247"/>
                </a:lnTo>
                <a:lnTo>
                  <a:pt x="511" y="252"/>
                </a:lnTo>
                <a:lnTo>
                  <a:pt x="506" y="252"/>
                </a:lnTo>
                <a:lnTo>
                  <a:pt x="506" y="257"/>
                </a:lnTo>
                <a:lnTo>
                  <a:pt x="502" y="257"/>
                </a:lnTo>
                <a:lnTo>
                  <a:pt x="497" y="257"/>
                </a:lnTo>
                <a:lnTo>
                  <a:pt x="497" y="261"/>
                </a:lnTo>
                <a:lnTo>
                  <a:pt x="493" y="261"/>
                </a:lnTo>
                <a:lnTo>
                  <a:pt x="493" y="265"/>
                </a:lnTo>
                <a:lnTo>
                  <a:pt x="488" y="265"/>
                </a:lnTo>
                <a:lnTo>
                  <a:pt x="488" y="270"/>
                </a:lnTo>
                <a:lnTo>
                  <a:pt x="484" y="270"/>
                </a:lnTo>
                <a:lnTo>
                  <a:pt x="484" y="274"/>
                </a:lnTo>
                <a:lnTo>
                  <a:pt x="480" y="274"/>
                </a:lnTo>
                <a:lnTo>
                  <a:pt x="480" y="279"/>
                </a:lnTo>
                <a:lnTo>
                  <a:pt x="475" y="279"/>
                </a:lnTo>
                <a:lnTo>
                  <a:pt x="475" y="283"/>
                </a:lnTo>
                <a:lnTo>
                  <a:pt x="470" y="283"/>
                </a:lnTo>
                <a:lnTo>
                  <a:pt x="470" y="287"/>
                </a:lnTo>
                <a:lnTo>
                  <a:pt x="466" y="287"/>
                </a:lnTo>
                <a:lnTo>
                  <a:pt x="466" y="292"/>
                </a:lnTo>
                <a:lnTo>
                  <a:pt x="462" y="292"/>
                </a:lnTo>
                <a:lnTo>
                  <a:pt x="462" y="296"/>
                </a:lnTo>
                <a:lnTo>
                  <a:pt x="458" y="296"/>
                </a:lnTo>
                <a:lnTo>
                  <a:pt x="458" y="301"/>
                </a:lnTo>
                <a:lnTo>
                  <a:pt x="453" y="301"/>
                </a:lnTo>
                <a:lnTo>
                  <a:pt x="448" y="301"/>
                </a:lnTo>
                <a:lnTo>
                  <a:pt x="448" y="305"/>
                </a:lnTo>
                <a:lnTo>
                  <a:pt x="444" y="305"/>
                </a:lnTo>
                <a:lnTo>
                  <a:pt x="444" y="310"/>
                </a:lnTo>
                <a:lnTo>
                  <a:pt x="440" y="310"/>
                </a:lnTo>
                <a:lnTo>
                  <a:pt x="440" y="314"/>
                </a:lnTo>
                <a:lnTo>
                  <a:pt x="435" y="314"/>
                </a:lnTo>
                <a:lnTo>
                  <a:pt x="435" y="318"/>
                </a:lnTo>
                <a:lnTo>
                  <a:pt x="426" y="318"/>
                </a:lnTo>
                <a:lnTo>
                  <a:pt x="426" y="323"/>
                </a:lnTo>
                <a:lnTo>
                  <a:pt x="422" y="323"/>
                </a:lnTo>
                <a:lnTo>
                  <a:pt x="422" y="327"/>
                </a:lnTo>
                <a:lnTo>
                  <a:pt x="418" y="327"/>
                </a:lnTo>
                <a:lnTo>
                  <a:pt x="418" y="332"/>
                </a:lnTo>
                <a:lnTo>
                  <a:pt x="413" y="332"/>
                </a:lnTo>
                <a:lnTo>
                  <a:pt x="413" y="336"/>
                </a:lnTo>
                <a:lnTo>
                  <a:pt x="404" y="336"/>
                </a:lnTo>
                <a:lnTo>
                  <a:pt x="404" y="340"/>
                </a:lnTo>
                <a:lnTo>
                  <a:pt x="400" y="340"/>
                </a:lnTo>
                <a:lnTo>
                  <a:pt x="400" y="345"/>
                </a:lnTo>
                <a:lnTo>
                  <a:pt x="391" y="345"/>
                </a:lnTo>
                <a:lnTo>
                  <a:pt x="387" y="345"/>
                </a:lnTo>
                <a:lnTo>
                  <a:pt x="387" y="350"/>
                </a:lnTo>
                <a:lnTo>
                  <a:pt x="377" y="350"/>
                </a:lnTo>
                <a:lnTo>
                  <a:pt x="377" y="354"/>
                </a:lnTo>
                <a:lnTo>
                  <a:pt x="373" y="354"/>
                </a:lnTo>
                <a:lnTo>
                  <a:pt x="373" y="358"/>
                </a:lnTo>
                <a:lnTo>
                  <a:pt x="364" y="358"/>
                </a:lnTo>
                <a:lnTo>
                  <a:pt x="364" y="362"/>
                </a:lnTo>
                <a:lnTo>
                  <a:pt x="355" y="362"/>
                </a:lnTo>
                <a:lnTo>
                  <a:pt x="355" y="367"/>
                </a:lnTo>
                <a:lnTo>
                  <a:pt x="347" y="367"/>
                </a:lnTo>
                <a:lnTo>
                  <a:pt x="347" y="372"/>
                </a:lnTo>
                <a:lnTo>
                  <a:pt x="337" y="372"/>
                </a:lnTo>
                <a:lnTo>
                  <a:pt x="337" y="376"/>
                </a:lnTo>
                <a:lnTo>
                  <a:pt x="324" y="376"/>
                </a:lnTo>
                <a:lnTo>
                  <a:pt x="324" y="380"/>
                </a:lnTo>
                <a:lnTo>
                  <a:pt x="311" y="380"/>
                </a:lnTo>
                <a:lnTo>
                  <a:pt x="311" y="384"/>
                </a:lnTo>
                <a:lnTo>
                  <a:pt x="298" y="384"/>
                </a:lnTo>
                <a:lnTo>
                  <a:pt x="298" y="389"/>
                </a:lnTo>
                <a:lnTo>
                  <a:pt x="284" y="389"/>
                </a:lnTo>
                <a:lnTo>
                  <a:pt x="262" y="389"/>
                </a:lnTo>
                <a:lnTo>
                  <a:pt x="262" y="394"/>
                </a:lnTo>
                <a:lnTo>
                  <a:pt x="236" y="394"/>
                </a:lnTo>
                <a:lnTo>
                  <a:pt x="236" y="398"/>
                </a:lnTo>
                <a:lnTo>
                  <a:pt x="195" y="398"/>
                </a:lnTo>
                <a:lnTo>
                  <a:pt x="195" y="402"/>
                </a:lnTo>
                <a:lnTo>
                  <a:pt x="0" y="402"/>
                </a:lnTo>
              </a:path>
            </a:pathLst>
          </a:custGeom>
          <a:noFill/>
          <a:ln w="22225" cap="flat">
            <a:solidFill>
              <a:schemeClr val="tx1"/>
            </a:solidFill>
            <a:prstDash val="solid"/>
            <a:round/>
            <a:headEnd/>
            <a:tailEnd/>
          </a:ln>
        </p:spPr>
        <p:txBody>
          <a:bodyPr/>
          <a:lstStyle/>
          <a:p>
            <a:pPr>
              <a:defRPr/>
            </a:pPr>
            <a:endParaRPr lang="en-US">
              <a:latin typeface="+mn-lt"/>
            </a:endParaRPr>
          </a:p>
        </p:txBody>
      </p:sp>
      <p:sp>
        <p:nvSpPr>
          <p:cNvPr id="385261" name="Freeform 237"/>
          <p:cNvSpPr>
            <a:spLocks/>
          </p:cNvSpPr>
          <p:nvPr/>
        </p:nvSpPr>
        <p:spPr bwMode="auto">
          <a:xfrm>
            <a:off x="3424238" y="2484438"/>
            <a:ext cx="2000250" cy="935037"/>
          </a:xfrm>
          <a:custGeom>
            <a:avLst/>
            <a:gdLst/>
            <a:ahLst/>
            <a:cxnLst>
              <a:cxn ang="0">
                <a:pos x="79" y="394"/>
              </a:cxn>
              <a:cxn ang="0">
                <a:pos x="146" y="380"/>
              </a:cxn>
              <a:cxn ang="0">
                <a:pos x="182" y="367"/>
              </a:cxn>
              <a:cxn ang="0">
                <a:pos x="208" y="354"/>
              </a:cxn>
              <a:cxn ang="0">
                <a:pos x="239" y="345"/>
              </a:cxn>
              <a:cxn ang="0">
                <a:pos x="257" y="332"/>
              </a:cxn>
              <a:cxn ang="0">
                <a:pos x="275" y="318"/>
              </a:cxn>
              <a:cxn ang="0">
                <a:pos x="288" y="305"/>
              </a:cxn>
              <a:cxn ang="0">
                <a:pos x="301" y="292"/>
              </a:cxn>
              <a:cxn ang="0">
                <a:pos x="319" y="279"/>
              </a:cxn>
              <a:cxn ang="0">
                <a:pos x="332" y="265"/>
              </a:cxn>
              <a:cxn ang="0">
                <a:pos x="346" y="252"/>
              </a:cxn>
              <a:cxn ang="0">
                <a:pos x="359" y="239"/>
              </a:cxn>
              <a:cxn ang="0">
                <a:pos x="372" y="225"/>
              </a:cxn>
              <a:cxn ang="0">
                <a:pos x="386" y="213"/>
              </a:cxn>
              <a:cxn ang="0">
                <a:pos x="399" y="199"/>
              </a:cxn>
              <a:cxn ang="0">
                <a:pos x="412" y="186"/>
              </a:cxn>
              <a:cxn ang="0">
                <a:pos x="426" y="173"/>
              </a:cxn>
              <a:cxn ang="0">
                <a:pos x="439" y="159"/>
              </a:cxn>
              <a:cxn ang="0">
                <a:pos x="453" y="146"/>
              </a:cxn>
              <a:cxn ang="0">
                <a:pos x="465" y="133"/>
              </a:cxn>
              <a:cxn ang="0">
                <a:pos x="479" y="120"/>
              </a:cxn>
              <a:cxn ang="0">
                <a:pos x="492" y="106"/>
              </a:cxn>
              <a:cxn ang="0">
                <a:pos x="506" y="93"/>
              </a:cxn>
              <a:cxn ang="0">
                <a:pos x="528" y="84"/>
              </a:cxn>
              <a:cxn ang="0">
                <a:pos x="546" y="71"/>
              </a:cxn>
              <a:cxn ang="0">
                <a:pos x="563" y="58"/>
              </a:cxn>
              <a:cxn ang="0">
                <a:pos x="590" y="44"/>
              </a:cxn>
              <a:cxn ang="0">
                <a:pos x="617" y="31"/>
              </a:cxn>
              <a:cxn ang="0">
                <a:pos x="652" y="18"/>
              </a:cxn>
              <a:cxn ang="0">
                <a:pos x="714" y="5"/>
              </a:cxn>
              <a:cxn ang="0">
                <a:pos x="1220" y="9"/>
              </a:cxn>
              <a:cxn ang="0">
                <a:pos x="1131" y="22"/>
              </a:cxn>
              <a:cxn ang="0">
                <a:pos x="1091" y="36"/>
              </a:cxn>
              <a:cxn ang="0">
                <a:pos x="1051" y="44"/>
              </a:cxn>
              <a:cxn ang="0">
                <a:pos x="1029" y="58"/>
              </a:cxn>
              <a:cxn ang="0">
                <a:pos x="1007" y="71"/>
              </a:cxn>
              <a:cxn ang="0">
                <a:pos x="994" y="84"/>
              </a:cxn>
              <a:cxn ang="0">
                <a:pos x="976" y="98"/>
              </a:cxn>
              <a:cxn ang="0">
                <a:pos x="962" y="110"/>
              </a:cxn>
              <a:cxn ang="0">
                <a:pos x="950" y="124"/>
              </a:cxn>
              <a:cxn ang="0">
                <a:pos x="932" y="137"/>
              </a:cxn>
              <a:cxn ang="0">
                <a:pos x="918" y="150"/>
              </a:cxn>
              <a:cxn ang="0">
                <a:pos x="905" y="164"/>
              </a:cxn>
              <a:cxn ang="0">
                <a:pos x="887" y="173"/>
              </a:cxn>
              <a:cxn ang="0">
                <a:pos x="878" y="191"/>
              </a:cxn>
              <a:cxn ang="0">
                <a:pos x="865" y="203"/>
              </a:cxn>
              <a:cxn ang="0">
                <a:pos x="851" y="217"/>
              </a:cxn>
              <a:cxn ang="0">
                <a:pos x="839" y="230"/>
              </a:cxn>
              <a:cxn ang="0">
                <a:pos x="825" y="243"/>
              </a:cxn>
              <a:cxn ang="0">
                <a:pos x="812" y="257"/>
              </a:cxn>
              <a:cxn ang="0">
                <a:pos x="798" y="270"/>
              </a:cxn>
              <a:cxn ang="0">
                <a:pos x="785" y="283"/>
              </a:cxn>
              <a:cxn ang="0">
                <a:pos x="772" y="296"/>
              </a:cxn>
              <a:cxn ang="0">
                <a:pos x="754" y="305"/>
              </a:cxn>
              <a:cxn ang="0">
                <a:pos x="736" y="318"/>
              </a:cxn>
              <a:cxn ang="0">
                <a:pos x="718" y="332"/>
              </a:cxn>
              <a:cxn ang="0">
                <a:pos x="701" y="345"/>
              </a:cxn>
              <a:cxn ang="0">
                <a:pos x="679" y="358"/>
              </a:cxn>
              <a:cxn ang="0">
                <a:pos x="657" y="372"/>
              </a:cxn>
              <a:cxn ang="0">
                <a:pos x="621" y="384"/>
              </a:cxn>
              <a:cxn ang="0">
                <a:pos x="546" y="394"/>
              </a:cxn>
            </a:cxnLst>
            <a:rect l="0" t="0" r="r" b="b"/>
            <a:pathLst>
              <a:path w="1260" h="402">
                <a:moveTo>
                  <a:pt x="0" y="402"/>
                </a:moveTo>
                <a:lnTo>
                  <a:pt x="0" y="402"/>
                </a:lnTo>
                <a:lnTo>
                  <a:pt x="0" y="398"/>
                </a:lnTo>
                <a:lnTo>
                  <a:pt x="39" y="398"/>
                </a:lnTo>
                <a:lnTo>
                  <a:pt x="39" y="394"/>
                </a:lnTo>
                <a:lnTo>
                  <a:pt x="79" y="394"/>
                </a:lnTo>
                <a:lnTo>
                  <a:pt x="79" y="389"/>
                </a:lnTo>
                <a:lnTo>
                  <a:pt x="106" y="389"/>
                </a:lnTo>
                <a:lnTo>
                  <a:pt x="128" y="389"/>
                </a:lnTo>
                <a:lnTo>
                  <a:pt x="128" y="384"/>
                </a:lnTo>
                <a:lnTo>
                  <a:pt x="146" y="384"/>
                </a:lnTo>
                <a:lnTo>
                  <a:pt x="146" y="380"/>
                </a:lnTo>
                <a:lnTo>
                  <a:pt x="160" y="380"/>
                </a:lnTo>
                <a:lnTo>
                  <a:pt x="160" y="376"/>
                </a:lnTo>
                <a:lnTo>
                  <a:pt x="168" y="376"/>
                </a:lnTo>
                <a:lnTo>
                  <a:pt x="168" y="372"/>
                </a:lnTo>
                <a:lnTo>
                  <a:pt x="182" y="372"/>
                </a:lnTo>
                <a:lnTo>
                  <a:pt x="182" y="367"/>
                </a:lnTo>
                <a:lnTo>
                  <a:pt x="190" y="367"/>
                </a:lnTo>
                <a:lnTo>
                  <a:pt x="190" y="362"/>
                </a:lnTo>
                <a:lnTo>
                  <a:pt x="199" y="362"/>
                </a:lnTo>
                <a:lnTo>
                  <a:pt x="199" y="358"/>
                </a:lnTo>
                <a:lnTo>
                  <a:pt x="208" y="358"/>
                </a:lnTo>
                <a:lnTo>
                  <a:pt x="208" y="354"/>
                </a:lnTo>
                <a:lnTo>
                  <a:pt x="217" y="354"/>
                </a:lnTo>
                <a:lnTo>
                  <a:pt x="217" y="350"/>
                </a:lnTo>
                <a:lnTo>
                  <a:pt x="226" y="350"/>
                </a:lnTo>
                <a:lnTo>
                  <a:pt x="226" y="345"/>
                </a:lnTo>
                <a:lnTo>
                  <a:pt x="231" y="345"/>
                </a:lnTo>
                <a:lnTo>
                  <a:pt x="239" y="345"/>
                </a:lnTo>
                <a:lnTo>
                  <a:pt x="239" y="340"/>
                </a:lnTo>
                <a:lnTo>
                  <a:pt x="244" y="340"/>
                </a:lnTo>
                <a:lnTo>
                  <a:pt x="244" y="336"/>
                </a:lnTo>
                <a:lnTo>
                  <a:pt x="253" y="336"/>
                </a:lnTo>
                <a:lnTo>
                  <a:pt x="253" y="332"/>
                </a:lnTo>
                <a:lnTo>
                  <a:pt x="257" y="332"/>
                </a:lnTo>
                <a:lnTo>
                  <a:pt x="257" y="327"/>
                </a:lnTo>
                <a:lnTo>
                  <a:pt x="261" y="327"/>
                </a:lnTo>
                <a:lnTo>
                  <a:pt x="261" y="323"/>
                </a:lnTo>
                <a:lnTo>
                  <a:pt x="271" y="323"/>
                </a:lnTo>
                <a:lnTo>
                  <a:pt x="271" y="318"/>
                </a:lnTo>
                <a:lnTo>
                  <a:pt x="275" y="318"/>
                </a:lnTo>
                <a:lnTo>
                  <a:pt x="275" y="314"/>
                </a:lnTo>
                <a:lnTo>
                  <a:pt x="279" y="314"/>
                </a:lnTo>
                <a:lnTo>
                  <a:pt x="279" y="310"/>
                </a:lnTo>
                <a:lnTo>
                  <a:pt x="283" y="310"/>
                </a:lnTo>
                <a:lnTo>
                  <a:pt x="283" y="305"/>
                </a:lnTo>
                <a:lnTo>
                  <a:pt x="288" y="305"/>
                </a:lnTo>
                <a:lnTo>
                  <a:pt x="288" y="301"/>
                </a:lnTo>
                <a:lnTo>
                  <a:pt x="293" y="301"/>
                </a:lnTo>
                <a:lnTo>
                  <a:pt x="297" y="301"/>
                </a:lnTo>
                <a:lnTo>
                  <a:pt x="297" y="296"/>
                </a:lnTo>
                <a:lnTo>
                  <a:pt x="301" y="296"/>
                </a:lnTo>
                <a:lnTo>
                  <a:pt x="301" y="292"/>
                </a:lnTo>
                <a:lnTo>
                  <a:pt x="310" y="292"/>
                </a:lnTo>
                <a:lnTo>
                  <a:pt x="310" y="287"/>
                </a:lnTo>
                <a:lnTo>
                  <a:pt x="315" y="287"/>
                </a:lnTo>
                <a:lnTo>
                  <a:pt x="315" y="283"/>
                </a:lnTo>
                <a:lnTo>
                  <a:pt x="319" y="283"/>
                </a:lnTo>
                <a:lnTo>
                  <a:pt x="319" y="279"/>
                </a:lnTo>
                <a:lnTo>
                  <a:pt x="324" y="279"/>
                </a:lnTo>
                <a:lnTo>
                  <a:pt x="324" y="274"/>
                </a:lnTo>
                <a:lnTo>
                  <a:pt x="328" y="274"/>
                </a:lnTo>
                <a:lnTo>
                  <a:pt x="328" y="270"/>
                </a:lnTo>
                <a:lnTo>
                  <a:pt x="328" y="265"/>
                </a:lnTo>
                <a:lnTo>
                  <a:pt x="332" y="265"/>
                </a:lnTo>
                <a:lnTo>
                  <a:pt x="332" y="261"/>
                </a:lnTo>
                <a:lnTo>
                  <a:pt x="337" y="261"/>
                </a:lnTo>
                <a:lnTo>
                  <a:pt x="337" y="257"/>
                </a:lnTo>
                <a:lnTo>
                  <a:pt x="342" y="257"/>
                </a:lnTo>
                <a:lnTo>
                  <a:pt x="346" y="257"/>
                </a:lnTo>
                <a:lnTo>
                  <a:pt x="346" y="252"/>
                </a:lnTo>
                <a:lnTo>
                  <a:pt x="350" y="252"/>
                </a:lnTo>
                <a:lnTo>
                  <a:pt x="350" y="247"/>
                </a:lnTo>
                <a:lnTo>
                  <a:pt x="354" y="247"/>
                </a:lnTo>
                <a:lnTo>
                  <a:pt x="354" y="243"/>
                </a:lnTo>
                <a:lnTo>
                  <a:pt x="359" y="243"/>
                </a:lnTo>
                <a:lnTo>
                  <a:pt x="359" y="239"/>
                </a:lnTo>
                <a:lnTo>
                  <a:pt x="364" y="239"/>
                </a:lnTo>
                <a:lnTo>
                  <a:pt x="364" y="235"/>
                </a:lnTo>
                <a:lnTo>
                  <a:pt x="368" y="235"/>
                </a:lnTo>
                <a:lnTo>
                  <a:pt x="368" y="230"/>
                </a:lnTo>
                <a:lnTo>
                  <a:pt x="372" y="230"/>
                </a:lnTo>
                <a:lnTo>
                  <a:pt x="372" y="225"/>
                </a:lnTo>
                <a:lnTo>
                  <a:pt x="377" y="225"/>
                </a:lnTo>
                <a:lnTo>
                  <a:pt x="377" y="221"/>
                </a:lnTo>
                <a:lnTo>
                  <a:pt x="377" y="217"/>
                </a:lnTo>
                <a:lnTo>
                  <a:pt x="381" y="217"/>
                </a:lnTo>
                <a:lnTo>
                  <a:pt x="381" y="213"/>
                </a:lnTo>
                <a:lnTo>
                  <a:pt x="386" y="213"/>
                </a:lnTo>
                <a:lnTo>
                  <a:pt x="390" y="213"/>
                </a:lnTo>
                <a:lnTo>
                  <a:pt x="390" y="208"/>
                </a:lnTo>
                <a:lnTo>
                  <a:pt x="394" y="208"/>
                </a:lnTo>
                <a:lnTo>
                  <a:pt x="394" y="203"/>
                </a:lnTo>
                <a:lnTo>
                  <a:pt x="399" y="203"/>
                </a:lnTo>
                <a:lnTo>
                  <a:pt x="399" y="199"/>
                </a:lnTo>
                <a:lnTo>
                  <a:pt x="404" y="199"/>
                </a:lnTo>
                <a:lnTo>
                  <a:pt x="404" y="195"/>
                </a:lnTo>
                <a:lnTo>
                  <a:pt x="408" y="195"/>
                </a:lnTo>
                <a:lnTo>
                  <a:pt x="408" y="191"/>
                </a:lnTo>
                <a:lnTo>
                  <a:pt x="408" y="186"/>
                </a:lnTo>
                <a:lnTo>
                  <a:pt x="412" y="186"/>
                </a:lnTo>
                <a:lnTo>
                  <a:pt x="412" y="181"/>
                </a:lnTo>
                <a:lnTo>
                  <a:pt x="417" y="181"/>
                </a:lnTo>
                <a:lnTo>
                  <a:pt x="417" y="177"/>
                </a:lnTo>
                <a:lnTo>
                  <a:pt x="421" y="177"/>
                </a:lnTo>
                <a:lnTo>
                  <a:pt x="421" y="173"/>
                </a:lnTo>
                <a:lnTo>
                  <a:pt x="426" y="173"/>
                </a:lnTo>
                <a:lnTo>
                  <a:pt x="426" y="168"/>
                </a:lnTo>
                <a:lnTo>
                  <a:pt x="430" y="168"/>
                </a:lnTo>
                <a:lnTo>
                  <a:pt x="435" y="168"/>
                </a:lnTo>
                <a:lnTo>
                  <a:pt x="435" y="164"/>
                </a:lnTo>
                <a:lnTo>
                  <a:pt x="439" y="164"/>
                </a:lnTo>
                <a:lnTo>
                  <a:pt x="439" y="159"/>
                </a:lnTo>
                <a:lnTo>
                  <a:pt x="443" y="159"/>
                </a:lnTo>
                <a:lnTo>
                  <a:pt x="443" y="155"/>
                </a:lnTo>
                <a:lnTo>
                  <a:pt x="443" y="150"/>
                </a:lnTo>
                <a:lnTo>
                  <a:pt x="448" y="150"/>
                </a:lnTo>
                <a:lnTo>
                  <a:pt x="448" y="146"/>
                </a:lnTo>
                <a:lnTo>
                  <a:pt x="453" y="146"/>
                </a:lnTo>
                <a:lnTo>
                  <a:pt x="453" y="142"/>
                </a:lnTo>
                <a:lnTo>
                  <a:pt x="457" y="142"/>
                </a:lnTo>
                <a:lnTo>
                  <a:pt x="457" y="137"/>
                </a:lnTo>
                <a:lnTo>
                  <a:pt x="461" y="137"/>
                </a:lnTo>
                <a:lnTo>
                  <a:pt x="461" y="133"/>
                </a:lnTo>
                <a:lnTo>
                  <a:pt x="465" y="133"/>
                </a:lnTo>
                <a:lnTo>
                  <a:pt x="465" y="128"/>
                </a:lnTo>
                <a:lnTo>
                  <a:pt x="470" y="128"/>
                </a:lnTo>
                <a:lnTo>
                  <a:pt x="470" y="124"/>
                </a:lnTo>
                <a:lnTo>
                  <a:pt x="475" y="124"/>
                </a:lnTo>
                <a:lnTo>
                  <a:pt x="479" y="124"/>
                </a:lnTo>
                <a:lnTo>
                  <a:pt x="479" y="120"/>
                </a:lnTo>
                <a:lnTo>
                  <a:pt x="483" y="120"/>
                </a:lnTo>
                <a:lnTo>
                  <a:pt x="483" y="115"/>
                </a:lnTo>
                <a:lnTo>
                  <a:pt x="488" y="115"/>
                </a:lnTo>
                <a:lnTo>
                  <a:pt x="488" y="110"/>
                </a:lnTo>
                <a:lnTo>
                  <a:pt x="492" y="110"/>
                </a:lnTo>
                <a:lnTo>
                  <a:pt x="492" y="106"/>
                </a:lnTo>
                <a:lnTo>
                  <a:pt x="497" y="106"/>
                </a:lnTo>
                <a:lnTo>
                  <a:pt x="497" y="102"/>
                </a:lnTo>
                <a:lnTo>
                  <a:pt x="501" y="102"/>
                </a:lnTo>
                <a:lnTo>
                  <a:pt x="501" y="98"/>
                </a:lnTo>
                <a:lnTo>
                  <a:pt x="506" y="98"/>
                </a:lnTo>
                <a:lnTo>
                  <a:pt x="506" y="93"/>
                </a:lnTo>
                <a:lnTo>
                  <a:pt x="510" y="93"/>
                </a:lnTo>
                <a:lnTo>
                  <a:pt x="510" y="88"/>
                </a:lnTo>
                <a:lnTo>
                  <a:pt x="519" y="88"/>
                </a:lnTo>
                <a:lnTo>
                  <a:pt x="519" y="84"/>
                </a:lnTo>
                <a:lnTo>
                  <a:pt x="523" y="84"/>
                </a:lnTo>
                <a:lnTo>
                  <a:pt x="528" y="84"/>
                </a:lnTo>
                <a:lnTo>
                  <a:pt x="528" y="80"/>
                </a:lnTo>
                <a:lnTo>
                  <a:pt x="532" y="80"/>
                </a:lnTo>
                <a:lnTo>
                  <a:pt x="532" y="76"/>
                </a:lnTo>
                <a:lnTo>
                  <a:pt x="541" y="76"/>
                </a:lnTo>
                <a:lnTo>
                  <a:pt x="541" y="71"/>
                </a:lnTo>
                <a:lnTo>
                  <a:pt x="546" y="71"/>
                </a:lnTo>
                <a:lnTo>
                  <a:pt x="546" y="66"/>
                </a:lnTo>
                <a:lnTo>
                  <a:pt x="550" y="66"/>
                </a:lnTo>
                <a:lnTo>
                  <a:pt x="550" y="62"/>
                </a:lnTo>
                <a:lnTo>
                  <a:pt x="559" y="62"/>
                </a:lnTo>
                <a:lnTo>
                  <a:pt x="559" y="58"/>
                </a:lnTo>
                <a:lnTo>
                  <a:pt x="563" y="58"/>
                </a:lnTo>
                <a:lnTo>
                  <a:pt x="563" y="54"/>
                </a:lnTo>
                <a:lnTo>
                  <a:pt x="572" y="54"/>
                </a:lnTo>
                <a:lnTo>
                  <a:pt x="572" y="49"/>
                </a:lnTo>
                <a:lnTo>
                  <a:pt x="581" y="49"/>
                </a:lnTo>
                <a:lnTo>
                  <a:pt x="581" y="44"/>
                </a:lnTo>
                <a:lnTo>
                  <a:pt x="590" y="44"/>
                </a:lnTo>
                <a:lnTo>
                  <a:pt x="590" y="40"/>
                </a:lnTo>
                <a:lnTo>
                  <a:pt x="594" y="40"/>
                </a:lnTo>
                <a:lnTo>
                  <a:pt x="608" y="40"/>
                </a:lnTo>
                <a:lnTo>
                  <a:pt x="608" y="36"/>
                </a:lnTo>
                <a:lnTo>
                  <a:pt x="617" y="36"/>
                </a:lnTo>
                <a:lnTo>
                  <a:pt x="617" y="31"/>
                </a:lnTo>
                <a:lnTo>
                  <a:pt x="625" y="31"/>
                </a:lnTo>
                <a:lnTo>
                  <a:pt x="625" y="27"/>
                </a:lnTo>
                <a:lnTo>
                  <a:pt x="639" y="27"/>
                </a:lnTo>
                <a:lnTo>
                  <a:pt x="639" y="22"/>
                </a:lnTo>
                <a:lnTo>
                  <a:pt x="652" y="22"/>
                </a:lnTo>
                <a:lnTo>
                  <a:pt x="652" y="18"/>
                </a:lnTo>
                <a:lnTo>
                  <a:pt x="669" y="18"/>
                </a:lnTo>
                <a:lnTo>
                  <a:pt x="669" y="14"/>
                </a:lnTo>
                <a:lnTo>
                  <a:pt x="687" y="14"/>
                </a:lnTo>
                <a:lnTo>
                  <a:pt x="687" y="9"/>
                </a:lnTo>
                <a:lnTo>
                  <a:pt x="714" y="9"/>
                </a:lnTo>
                <a:lnTo>
                  <a:pt x="714" y="5"/>
                </a:lnTo>
                <a:lnTo>
                  <a:pt x="758" y="5"/>
                </a:lnTo>
                <a:lnTo>
                  <a:pt x="758" y="0"/>
                </a:lnTo>
                <a:lnTo>
                  <a:pt x="1260" y="0"/>
                </a:lnTo>
                <a:lnTo>
                  <a:pt x="1260" y="5"/>
                </a:lnTo>
                <a:lnTo>
                  <a:pt x="1220" y="5"/>
                </a:lnTo>
                <a:lnTo>
                  <a:pt x="1220" y="9"/>
                </a:lnTo>
                <a:lnTo>
                  <a:pt x="1180" y="9"/>
                </a:lnTo>
                <a:lnTo>
                  <a:pt x="1180" y="14"/>
                </a:lnTo>
                <a:lnTo>
                  <a:pt x="1154" y="14"/>
                </a:lnTo>
                <a:lnTo>
                  <a:pt x="1154" y="18"/>
                </a:lnTo>
                <a:lnTo>
                  <a:pt x="1131" y="18"/>
                </a:lnTo>
                <a:lnTo>
                  <a:pt x="1131" y="22"/>
                </a:lnTo>
                <a:lnTo>
                  <a:pt x="1113" y="22"/>
                </a:lnTo>
                <a:lnTo>
                  <a:pt x="1113" y="27"/>
                </a:lnTo>
                <a:lnTo>
                  <a:pt x="1100" y="27"/>
                </a:lnTo>
                <a:lnTo>
                  <a:pt x="1100" y="31"/>
                </a:lnTo>
                <a:lnTo>
                  <a:pt x="1091" y="31"/>
                </a:lnTo>
                <a:lnTo>
                  <a:pt x="1091" y="36"/>
                </a:lnTo>
                <a:lnTo>
                  <a:pt x="1078" y="36"/>
                </a:lnTo>
                <a:lnTo>
                  <a:pt x="1078" y="40"/>
                </a:lnTo>
                <a:lnTo>
                  <a:pt x="1069" y="40"/>
                </a:lnTo>
                <a:lnTo>
                  <a:pt x="1061" y="40"/>
                </a:lnTo>
                <a:lnTo>
                  <a:pt x="1061" y="44"/>
                </a:lnTo>
                <a:lnTo>
                  <a:pt x="1051" y="44"/>
                </a:lnTo>
                <a:lnTo>
                  <a:pt x="1051" y="49"/>
                </a:lnTo>
                <a:lnTo>
                  <a:pt x="1043" y="49"/>
                </a:lnTo>
                <a:lnTo>
                  <a:pt x="1043" y="54"/>
                </a:lnTo>
                <a:lnTo>
                  <a:pt x="1033" y="54"/>
                </a:lnTo>
                <a:lnTo>
                  <a:pt x="1033" y="58"/>
                </a:lnTo>
                <a:lnTo>
                  <a:pt x="1029" y="58"/>
                </a:lnTo>
                <a:lnTo>
                  <a:pt x="1029" y="62"/>
                </a:lnTo>
                <a:lnTo>
                  <a:pt x="1020" y="62"/>
                </a:lnTo>
                <a:lnTo>
                  <a:pt x="1020" y="66"/>
                </a:lnTo>
                <a:lnTo>
                  <a:pt x="1016" y="66"/>
                </a:lnTo>
                <a:lnTo>
                  <a:pt x="1016" y="71"/>
                </a:lnTo>
                <a:lnTo>
                  <a:pt x="1007" y="71"/>
                </a:lnTo>
                <a:lnTo>
                  <a:pt x="1007" y="76"/>
                </a:lnTo>
                <a:lnTo>
                  <a:pt x="1002" y="76"/>
                </a:lnTo>
                <a:lnTo>
                  <a:pt x="1002" y="80"/>
                </a:lnTo>
                <a:lnTo>
                  <a:pt x="998" y="80"/>
                </a:lnTo>
                <a:lnTo>
                  <a:pt x="998" y="84"/>
                </a:lnTo>
                <a:lnTo>
                  <a:pt x="994" y="84"/>
                </a:lnTo>
                <a:lnTo>
                  <a:pt x="984" y="84"/>
                </a:lnTo>
                <a:lnTo>
                  <a:pt x="984" y="88"/>
                </a:lnTo>
                <a:lnTo>
                  <a:pt x="980" y="88"/>
                </a:lnTo>
                <a:lnTo>
                  <a:pt x="980" y="93"/>
                </a:lnTo>
                <a:lnTo>
                  <a:pt x="976" y="93"/>
                </a:lnTo>
                <a:lnTo>
                  <a:pt x="976" y="98"/>
                </a:lnTo>
                <a:lnTo>
                  <a:pt x="972" y="98"/>
                </a:lnTo>
                <a:lnTo>
                  <a:pt x="972" y="102"/>
                </a:lnTo>
                <a:lnTo>
                  <a:pt x="967" y="102"/>
                </a:lnTo>
                <a:lnTo>
                  <a:pt x="967" y="106"/>
                </a:lnTo>
                <a:lnTo>
                  <a:pt x="962" y="106"/>
                </a:lnTo>
                <a:lnTo>
                  <a:pt x="962" y="110"/>
                </a:lnTo>
                <a:lnTo>
                  <a:pt x="958" y="110"/>
                </a:lnTo>
                <a:lnTo>
                  <a:pt x="958" y="115"/>
                </a:lnTo>
                <a:lnTo>
                  <a:pt x="954" y="115"/>
                </a:lnTo>
                <a:lnTo>
                  <a:pt x="954" y="120"/>
                </a:lnTo>
                <a:lnTo>
                  <a:pt x="950" y="120"/>
                </a:lnTo>
                <a:lnTo>
                  <a:pt x="950" y="124"/>
                </a:lnTo>
                <a:lnTo>
                  <a:pt x="940" y="124"/>
                </a:lnTo>
                <a:lnTo>
                  <a:pt x="936" y="124"/>
                </a:lnTo>
                <a:lnTo>
                  <a:pt x="936" y="128"/>
                </a:lnTo>
                <a:lnTo>
                  <a:pt x="936" y="133"/>
                </a:lnTo>
                <a:lnTo>
                  <a:pt x="932" y="133"/>
                </a:lnTo>
                <a:lnTo>
                  <a:pt x="932" y="137"/>
                </a:lnTo>
                <a:lnTo>
                  <a:pt x="927" y="137"/>
                </a:lnTo>
                <a:lnTo>
                  <a:pt x="927" y="142"/>
                </a:lnTo>
                <a:lnTo>
                  <a:pt x="923" y="142"/>
                </a:lnTo>
                <a:lnTo>
                  <a:pt x="923" y="146"/>
                </a:lnTo>
                <a:lnTo>
                  <a:pt x="918" y="146"/>
                </a:lnTo>
                <a:lnTo>
                  <a:pt x="918" y="150"/>
                </a:lnTo>
                <a:lnTo>
                  <a:pt x="914" y="150"/>
                </a:lnTo>
                <a:lnTo>
                  <a:pt x="914" y="155"/>
                </a:lnTo>
                <a:lnTo>
                  <a:pt x="909" y="155"/>
                </a:lnTo>
                <a:lnTo>
                  <a:pt x="909" y="159"/>
                </a:lnTo>
                <a:lnTo>
                  <a:pt x="905" y="159"/>
                </a:lnTo>
                <a:lnTo>
                  <a:pt x="905" y="164"/>
                </a:lnTo>
                <a:lnTo>
                  <a:pt x="901" y="164"/>
                </a:lnTo>
                <a:lnTo>
                  <a:pt x="901" y="168"/>
                </a:lnTo>
                <a:lnTo>
                  <a:pt x="896" y="168"/>
                </a:lnTo>
                <a:lnTo>
                  <a:pt x="891" y="168"/>
                </a:lnTo>
                <a:lnTo>
                  <a:pt x="891" y="173"/>
                </a:lnTo>
                <a:lnTo>
                  <a:pt x="887" y="173"/>
                </a:lnTo>
                <a:lnTo>
                  <a:pt x="887" y="177"/>
                </a:lnTo>
                <a:lnTo>
                  <a:pt x="883" y="177"/>
                </a:lnTo>
                <a:lnTo>
                  <a:pt x="883" y="181"/>
                </a:lnTo>
                <a:lnTo>
                  <a:pt x="883" y="186"/>
                </a:lnTo>
                <a:lnTo>
                  <a:pt x="878" y="186"/>
                </a:lnTo>
                <a:lnTo>
                  <a:pt x="878" y="191"/>
                </a:lnTo>
                <a:lnTo>
                  <a:pt x="874" y="191"/>
                </a:lnTo>
                <a:lnTo>
                  <a:pt x="874" y="195"/>
                </a:lnTo>
                <a:lnTo>
                  <a:pt x="869" y="195"/>
                </a:lnTo>
                <a:lnTo>
                  <a:pt x="869" y="199"/>
                </a:lnTo>
                <a:lnTo>
                  <a:pt x="865" y="199"/>
                </a:lnTo>
                <a:lnTo>
                  <a:pt x="865" y="203"/>
                </a:lnTo>
                <a:lnTo>
                  <a:pt x="861" y="203"/>
                </a:lnTo>
                <a:lnTo>
                  <a:pt x="861" y="208"/>
                </a:lnTo>
                <a:lnTo>
                  <a:pt x="856" y="208"/>
                </a:lnTo>
                <a:lnTo>
                  <a:pt x="856" y="213"/>
                </a:lnTo>
                <a:lnTo>
                  <a:pt x="851" y="213"/>
                </a:lnTo>
                <a:lnTo>
                  <a:pt x="851" y="217"/>
                </a:lnTo>
                <a:lnTo>
                  <a:pt x="847" y="217"/>
                </a:lnTo>
                <a:lnTo>
                  <a:pt x="847" y="221"/>
                </a:lnTo>
                <a:lnTo>
                  <a:pt x="843" y="221"/>
                </a:lnTo>
                <a:lnTo>
                  <a:pt x="843" y="225"/>
                </a:lnTo>
                <a:lnTo>
                  <a:pt x="839" y="225"/>
                </a:lnTo>
                <a:lnTo>
                  <a:pt x="839" y="230"/>
                </a:lnTo>
                <a:lnTo>
                  <a:pt x="834" y="230"/>
                </a:lnTo>
                <a:lnTo>
                  <a:pt x="834" y="235"/>
                </a:lnTo>
                <a:lnTo>
                  <a:pt x="829" y="235"/>
                </a:lnTo>
                <a:lnTo>
                  <a:pt x="829" y="239"/>
                </a:lnTo>
                <a:lnTo>
                  <a:pt x="825" y="239"/>
                </a:lnTo>
                <a:lnTo>
                  <a:pt x="825" y="243"/>
                </a:lnTo>
                <a:lnTo>
                  <a:pt x="821" y="243"/>
                </a:lnTo>
                <a:lnTo>
                  <a:pt x="821" y="247"/>
                </a:lnTo>
                <a:lnTo>
                  <a:pt x="816" y="247"/>
                </a:lnTo>
                <a:lnTo>
                  <a:pt x="816" y="252"/>
                </a:lnTo>
                <a:lnTo>
                  <a:pt x="816" y="257"/>
                </a:lnTo>
                <a:lnTo>
                  <a:pt x="812" y="257"/>
                </a:lnTo>
                <a:lnTo>
                  <a:pt x="807" y="257"/>
                </a:lnTo>
                <a:lnTo>
                  <a:pt x="807" y="261"/>
                </a:lnTo>
                <a:lnTo>
                  <a:pt x="803" y="261"/>
                </a:lnTo>
                <a:lnTo>
                  <a:pt x="803" y="265"/>
                </a:lnTo>
                <a:lnTo>
                  <a:pt x="798" y="265"/>
                </a:lnTo>
                <a:lnTo>
                  <a:pt x="798" y="270"/>
                </a:lnTo>
                <a:lnTo>
                  <a:pt x="794" y="270"/>
                </a:lnTo>
                <a:lnTo>
                  <a:pt x="794" y="274"/>
                </a:lnTo>
                <a:lnTo>
                  <a:pt x="790" y="274"/>
                </a:lnTo>
                <a:lnTo>
                  <a:pt x="790" y="279"/>
                </a:lnTo>
                <a:lnTo>
                  <a:pt x="785" y="279"/>
                </a:lnTo>
                <a:lnTo>
                  <a:pt x="785" y="283"/>
                </a:lnTo>
                <a:lnTo>
                  <a:pt x="780" y="283"/>
                </a:lnTo>
                <a:lnTo>
                  <a:pt x="780" y="287"/>
                </a:lnTo>
                <a:lnTo>
                  <a:pt x="776" y="287"/>
                </a:lnTo>
                <a:lnTo>
                  <a:pt x="776" y="292"/>
                </a:lnTo>
                <a:lnTo>
                  <a:pt x="772" y="292"/>
                </a:lnTo>
                <a:lnTo>
                  <a:pt x="772" y="296"/>
                </a:lnTo>
                <a:lnTo>
                  <a:pt x="768" y="296"/>
                </a:lnTo>
                <a:lnTo>
                  <a:pt x="768" y="301"/>
                </a:lnTo>
                <a:lnTo>
                  <a:pt x="763" y="301"/>
                </a:lnTo>
                <a:lnTo>
                  <a:pt x="758" y="301"/>
                </a:lnTo>
                <a:lnTo>
                  <a:pt x="758" y="305"/>
                </a:lnTo>
                <a:lnTo>
                  <a:pt x="754" y="305"/>
                </a:lnTo>
                <a:lnTo>
                  <a:pt x="754" y="310"/>
                </a:lnTo>
                <a:lnTo>
                  <a:pt x="750" y="310"/>
                </a:lnTo>
                <a:lnTo>
                  <a:pt x="750" y="314"/>
                </a:lnTo>
                <a:lnTo>
                  <a:pt x="741" y="314"/>
                </a:lnTo>
                <a:lnTo>
                  <a:pt x="741" y="318"/>
                </a:lnTo>
                <a:lnTo>
                  <a:pt x="736" y="318"/>
                </a:lnTo>
                <a:lnTo>
                  <a:pt x="736" y="323"/>
                </a:lnTo>
                <a:lnTo>
                  <a:pt x="732" y="323"/>
                </a:lnTo>
                <a:lnTo>
                  <a:pt x="732" y="327"/>
                </a:lnTo>
                <a:lnTo>
                  <a:pt x="728" y="327"/>
                </a:lnTo>
                <a:lnTo>
                  <a:pt x="728" y="332"/>
                </a:lnTo>
                <a:lnTo>
                  <a:pt x="718" y="332"/>
                </a:lnTo>
                <a:lnTo>
                  <a:pt x="718" y="336"/>
                </a:lnTo>
                <a:lnTo>
                  <a:pt x="714" y="336"/>
                </a:lnTo>
                <a:lnTo>
                  <a:pt x="714" y="340"/>
                </a:lnTo>
                <a:lnTo>
                  <a:pt x="710" y="340"/>
                </a:lnTo>
                <a:lnTo>
                  <a:pt x="710" y="345"/>
                </a:lnTo>
                <a:lnTo>
                  <a:pt x="701" y="345"/>
                </a:lnTo>
                <a:lnTo>
                  <a:pt x="696" y="345"/>
                </a:lnTo>
                <a:lnTo>
                  <a:pt x="696" y="350"/>
                </a:lnTo>
                <a:lnTo>
                  <a:pt x="687" y="350"/>
                </a:lnTo>
                <a:lnTo>
                  <a:pt x="687" y="354"/>
                </a:lnTo>
                <a:lnTo>
                  <a:pt x="679" y="354"/>
                </a:lnTo>
                <a:lnTo>
                  <a:pt x="679" y="358"/>
                </a:lnTo>
                <a:lnTo>
                  <a:pt x="674" y="358"/>
                </a:lnTo>
                <a:lnTo>
                  <a:pt x="674" y="362"/>
                </a:lnTo>
                <a:lnTo>
                  <a:pt x="665" y="362"/>
                </a:lnTo>
                <a:lnTo>
                  <a:pt x="665" y="367"/>
                </a:lnTo>
                <a:lnTo>
                  <a:pt x="657" y="367"/>
                </a:lnTo>
                <a:lnTo>
                  <a:pt x="657" y="372"/>
                </a:lnTo>
                <a:lnTo>
                  <a:pt x="643" y="372"/>
                </a:lnTo>
                <a:lnTo>
                  <a:pt x="643" y="376"/>
                </a:lnTo>
                <a:lnTo>
                  <a:pt x="634" y="376"/>
                </a:lnTo>
                <a:lnTo>
                  <a:pt x="634" y="380"/>
                </a:lnTo>
                <a:lnTo>
                  <a:pt x="621" y="380"/>
                </a:lnTo>
                <a:lnTo>
                  <a:pt x="621" y="384"/>
                </a:lnTo>
                <a:lnTo>
                  <a:pt x="608" y="384"/>
                </a:lnTo>
                <a:lnTo>
                  <a:pt x="608" y="389"/>
                </a:lnTo>
                <a:lnTo>
                  <a:pt x="590" y="389"/>
                </a:lnTo>
                <a:lnTo>
                  <a:pt x="572" y="389"/>
                </a:lnTo>
                <a:lnTo>
                  <a:pt x="572" y="394"/>
                </a:lnTo>
                <a:lnTo>
                  <a:pt x="546" y="394"/>
                </a:lnTo>
                <a:lnTo>
                  <a:pt x="546" y="398"/>
                </a:lnTo>
                <a:lnTo>
                  <a:pt x="501" y="398"/>
                </a:lnTo>
                <a:lnTo>
                  <a:pt x="501" y="402"/>
                </a:lnTo>
                <a:lnTo>
                  <a:pt x="0" y="402"/>
                </a:lnTo>
              </a:path>
            </a:pathLst>
          </a:custGeom>
          <a:noFill/>
          <a:ln w="22225" cap="flat">
            <a:solidFill>
              <a:schemeClr val="tx1"/>
            </a:solidFill>
            <a:prstDash val="solid"/>
            <a:round/>
            <a:headEnd/>
            <a:tailEnd/>
          </a:ln>
        </p:spPr>
        <p:txBody>
          <a:bodyPr/>
          <a:lstStyle/>
          <a:p>
            <a:pPr>
              <a:defRPr/>
            </a:pPr>
            <a:endParaRPr lang="en-US">
              <a:latin typeface="+mn-lt"/>
            </a:endParaRPr>
          </a:p>
        </p:txBody>
      </p:sp>
      <p:sp>
        <p:nvSpPr>
          <p:cNvPr id="385263" name="Line 239"/>
          <p:cNvSpPr>
            <a:spLocks noChangeShapeType="1"/>
          </p:cNvSpPr>
          <p:nvPr/>
        </p:nvSpPr>
        <p:spPr bwMode="auto">
          <a:xfrm>
            <a:off x="1127125" y="3419475"/>
            <a:ext cx="1588" cy="31750"/>
          </a:xfrm>
          <a:prstGeom prst="line">
            <a:avLst/>
          </a:prstGeom>
          <a:noFill/>
          <a:ln w="6350" cap="rnd">
            <a:solidFill>
              <a:schemeClr val="tx1"/>
            </a:solidFill>
            <a:round/>
            <a:headEnd/>
            <a:tailEnd/>
          </a:ln>
        </p:spPr>
        <p:txBody>
          <a:bodyPr/>
          <a:lstStyle/>
          <a:p>
            <a:pPr>
              <a:defRPr/>
            </a:pPr>
            <a:endParaRPr lang="en-US">
              <a:latin typeface="+mn-lt"/>
            </a:endParaRPr>
          </a:p>
        </p:txBody>
      </p:sp>
      <p:sp>
        <p:nvSpPr>
          <p:cNvPr id="385264" name="Line 240"/>
          <p:cNvSpPr>
            <a:spLocks noChangeShapeType="1"/>
          </p:cNvSpPr>
          <p:nvPr/>
        </p:nvSpPr>
        <p:spPr bwMode="auto">
          <a:xfrm>
            <a:off x="1127125" y="3419475"/>
            <a:ext cx="1588" cy="41275"/>
          </a:xfrm>
          <a:prstGeom prst="line">
            <a:avLst/>
          </a:prstGeom>
          <a:noFill/>
          <a:ln w="6350" cap="rnd">
            <a:solidFill>
              <a:schemeClr val="tx1"/>
            </a:solidFill>
            <a:round/>
            <a:headEnd/>
            <a:tailEnd/>
          </a:ln>
        </p:spPr>
        <p:txBody>
          <a:bodyPr/>
          <a:lstStyle/>
          <a:p>
            <a:pPr>
              <a:defRPr/>
            </a:pPr>
            <a:endParaRPr lang="en-US">
              <a:latin typeface="+mn-lt"/>
            </a:endParaRPr>
          </a:p>
        </p:txBody>
      </p:sp>
      <p:sp>
        <p:nvSpPr>
          <p:cNvPr id="385265" name="Line 241"/>
          <p:cNvSpPr>
            <a:spLocks noChangeShapeType="1"/>
          </p:cNvSpPr>
          <p:nvPr/>
        </p:nvSpPr>
        <p:spPr bwMode="auto">
          <a:xfrm flipV="1">
            <a:off x="1127125" y="2484438"/>
            <a:ext cx="1588" cy="935037"/>
          </a:xfrm>
          <a:prstGeom prst="line">
            <a:avLst/>
          </a:prstGeom>
          <a:noFill/>
          <a:ln w="6350" cap="rnd">
            <a:solidFill>
              <a:schemeClr val="tx1"/>
            </a:solidFill>
            <a:round/>
            <a:headEnd/>
            <a:tailEnd/>
          </a:ln>
        </p:spPr>
        <p:txBody>
          <a:bodyPr/>
          <a:lstStyle/>
          <a:p>
            <a:pPr>
              <a:defRPr/>
            </a:pPr>
            <a:endParaRPr lang="en-US">
              <a:latin typeface="+mn-lt"/>
            </a:endParaRPr>
          </a:p>
        </p:txBody>
      </p:sp>
      <p:sp>
        <p:nvSpPr>
          <p:cNvPr id="385266" name="Line 242"/>
          <p:cNvSpPr>
            <a:spLocks noChangeShapeType="1"/>
          </p:cNvSpPr>
          <p:nvPr/>
        </p:nvSpPr>
        <p:spPr bwMode="auto">
          <a:xfrm flipH="1">
            <a:off x="1084263" y="3419475"/>
            <a:ext cx="42862" cy="1588"/>
          </a:xfrm>
          <a:prstGeom prst="line">
            <a:avLst/>
          </a:prstGeom>
          <a:noFill/>
          <a:ln w="6350" cap="rnd">
            <a:solidFill>
              <a:schemeClr val="tx1"/>
            </a:solidFill>
            <a:round/>
            <a:headEnd/>
            <a:tailEnd/>
          </a:ln>
        </p:spPr>
        <p:txBody>
          <a:bodyPr/>
          <a:lstStyle/>
          <a:p>
            <a:pPr>
              <a:defRPr/>
            </a:pPr>
            <a:endParaRPr lang="en-US">
              <a:latin typeface="+mn-lt"/>
            </a:endParaRPr>
          </a:p>
        </p:txBody>
      </p:sp>
      <p:sp>
        <p:nvSpPr>
          <p:cNvPr id="385267" name="Line 243"/>
          <p:cNvSpPr>
            <a:spLocks noChangeShapeType="1"/>
          </p:cNvSpPr>
          <p:nvPr/>
        </p:nvSpPr>
        <p:spPr bwMode="auto">
          <a:xfrm flipH="1">
            <a:off x="1071563" y="3419475"/>
            <a:ext cx="55562" cy="1588"/>
          </a:xfrm>
          <a:prstGeom prst="line">
            <a:avLst/>
          </a:prstGeom>
          <a:noFill/>
          <a:ln w="6350" cap="rnd">
            <a:solidFill>
              <a:schemeClr val="tx1"/>
            </a:solidFill>
            <a:round/>
            <a:headEnd/>
            <a:tailEnd/>
          </a:ln>
        </p:spPr>
        <p:txBody>
          <a:bodyPr/>
          <a:lstStyle/>
          <a:p>
            <a:pPr>
              <a:defRPr/>
            </a:pPr>
            <a:endParaRPr lang="en-US">
              <a:latin typeface="+mn-lt"/>
            </a:endParaRPr>
          </a:p>
        </p:txBody>
      </p:sp>
      <p:sp>
        <p:nvSpPr>
          <p:cNvPr id="385268" name="Line 244"/>
          <p:cNvSpPr>
            <a:spLocks noChangeShapeType="1"/>
          </p:cNvSpPr>
          <p:nvPr/>
        </p:nvSpPr>
        <p:spPr bwMode="auto">
          <a:xfrm flipH="1">
            <a:off x="1084263" y="3325813"/>
            <a:ext cx="42862" cy="3175"/>
          </a:xfrm>
          <a:prstGeom prst="line">
            <a:avLst/>
          </a:prstGeom>
          <a:noFill/>
          <a:ln w="6350" cap="rnd">
            <a:solidFill>
              <a:schemeClr val="tx1"/>
            </a:solidFill>
            <a:round/>
            <a:headEnd/>
            <a:tailEnd/>
          </a:ln>
        </p:spPr>
        <p:txBody>
          <a:bodyPr/>
          <a:lstStyle/>
          <a:p>
            <a:pPr>
              <a:defRPr/>
            </a:pPr>
            <a:endParaRPr lang="en-US">
              <a:latin typeface="+mn-lt"/>
            </a:endParaRPr>
          </a:p>
        </p:txBody>
      </p:sp>
      <p:sp>
        <p:nvSpPr>
          <p:cNvPr id="385269" name="Line 245"/>
          <p:cNvSpPr>
            <a:spLocks noChangeShapeType="1"/>
          </p:cNvSpPr>
          <p:nvPr/>
        </p:nvSpPr>
        <p:spPr bwMode="auto">
          <a:xfrm flipH="1">
            <a:off x="1084263" y="3235325"/>
            <a:ext cx="42862" cy="1588"/>
          </a:xfrm>
          <a:prstGeom prst="line">
            <a:avLst/>
          </a:prstGeom>
          <a:noFill/>
          <a:ln w="6350" cap="rnd">
            <a:solidFill>
              <a:schemeClr val="tx1"/>
            </a:solidFill>
            <a:round/>
            <a:headEnd/>
            <a:tailEnd/>
          </a:ln>
        </p:spPr>
        <p:txBody>
          <a:bodyPr/>
          <a:lstStyle/>
          <a:p>
            <a:pPr>
              <a:defRPr/>
            </a:pPr>
            <a:endParaRPr lang="en-US">
              <a:latin typeface="+mn-lt"/>
            </a:endParaRPr>
          </a:p>
        </p:txBody>
      </p:sp>
      <p:sp>
        <p:nvSpPr>
          <p:cNvPr id="385270" name="Line 246"/>
          <p:cNvSpPr>
            <a:spLocks noChangeShapeType="1"/>
          </p:cNvSpPr>
          <p:nvPr/>
        </p:nvSpPr>
        <p:spPr bwMode="auto">
          <a:xfrm flipH="1">
            <a:off x="1084263" y="3141663"/>
            <a:ext cx="42862" cy="3175"/>
          </a:xfrm>
          <a:prstGeom prst="line">
            <a:avLst/>
          </a:prstGeom>
          <a:noFill/>
          <a:ln w="6350" cap="rnd">
            <a:solidFill>
              <a:schemeClr val="tx1"/>
            </a:solidFill>
            <a:round/>
            <a:headEnd/>
            <a:tailEnd/>
          </a:ln>
        </p:spPr>
        <p:txBody>
          <a:bodyPr/>
          <a:lstStyle/>
          <a:p>
            <a:pPr>
              <a:defRPr/>
            </a:pPr>
            <a:endParaRPr lang="en-US">
              <a:latin typeface="+mn-lt"/>
            </a:endParaRPr>
          </a:p>
        </p:txBody>
      </p:sp>
      <p:sp>
        <p:nvSpPr>
          <p:cNvPr id="385271" name="Line 247"/>
          <p:cNvSpPr>
            <a:spLocks noChangeShapeType="1"/>
          </p:cNvSpPr>
          <p:nvPr/>
        </p:nvSpPr>
        <p:spPr bwMode="auto">
          <a:xfrm flipH="1">
            <a:off x="1084263" y="3049588"/>
            <a:ext cx="42862" cy="1587"/>
          </a:xfrm>
          <a:prstGeom prst="line">
            <a:avLst/>
          </a:prstGeom>
          <a:noFill/>
          <a:ln w="6350" cap="rnd">
            <a:solidFill>
              <a:schemeClr val="tx1"/>
            </a:solidFill>
            <a:round/>
            <a:headEnd/>
            <a:tailEnd/>
          </a:ln>
        </p:spPr>
        <p:txBody>
          <a:bodyPr/>
          <a:lstStyle/>
          <a:p>
            <a:pPr>
              <a:defRPr/>
            </a:pPr>
            <a:endParaRPr lang="en-US">
              <a:latin typeface="+mn-lt"/>
            </a:endParaRPr>
          </a:p>
        </p:txBody>
      </p:sp>
      <p:sp>
        <p:nvSpPr>
          <p:cNvPr id="385272" name="Line 248"/>
          <p:cNvSpPr>
            <a:spLocks noChangeShapeType="1"/>
          </p:cNvSpPr>
          <p:nvPr/>
        </p:nvSpPr>
        <p:spPr bwMode="auto">
          <a:xfrm flipH="1">
            <a:off x="1084263" y="2955925"/>
            <a:ext cx="42862" cy="3175"/>
          </a:xfrm>
          <a:prstGeom prst="line">
            <a:avLst/>
          </a:prstGeom>
          <a:noFill/>
          <a:ln w="6350" cap="rnd">
            <a:solidFill>
              <a:schemeClr val="tx1"/>
            </a:solidFill>
            <a:round/>
            <a:headEnd/>
            <a:tailEnd/>
          </a:ln>
        </p:spPr>
        <p:txBody>
          <a:bodyPr/>
          <a:lstStyle/>
          <a:p>
            <a:pPr>
              <a:defRPr/>
            </a:pPr>
            <a:endParaRPr lang="en-US">
              <a:latin typeface="+mn-lt"/>
            </a:endParaRPr>
          </a:p>
        </p:txBody>
      </p:sp>
      <p:sp>
        <p:nvSpPr>
          <p:cNvPr id="385273" name="Line 249"/>
          <p:cNvSpPr>
            <a:spLocks noChangeShapeType="1"/>
          </p:cNvSpPr>
          <p:nvPr/>
        </p:nvSpPr>
        <p:spPr bwMode="auto">
          <a:xfrm flipH="1">
            <a:off x="1071563" y="2955925"/>
            <a:ext cx="55562" cy="3175"/>
          </a:xfrm>
          <a:prstGeom prst="line">
            <a:avLst/>
          </a:prstGeom>
          <a:noFill/>
          <a:ln w="6350" cap="rnd">
            <a:solidFill>
              <a:schemeClr val="tx1"/>
            </a:solidFill>
            <a:round/>
            <a:headEnd/>
            <a:tailEnd/>
          </a:ln>
        </p:spPr>
        <p:txBody>
          <a:bodyPr/>
          <a:lstStyle/>
          <a:p>
            <a:pPr>
              <a:defRPr/>
            </a:pPr>
            <a:endParaRPr lang="en-US">
              <a:latin typeface="+mn-lt"/>
            </a:endParaRPr>
          </a:p>
        </p:txBody>
      </p:sp>
      <p:sp>
        <p:nvSpPr>
          <p:cNvPr id="385274" name="Line 250"/>
          <p:cNvSpPr>
            <a:spLocks noChangeShapeType="1"/>
          </p:cNvSpPr>
          <p:nvPr/>
        </p:nvSpPr>
        <p:spPr bwMode="auto">
          <a:xfrm flipH="1">
            <a:off x="1084263" y="2865438"/>
            <a:ext cx="42862" cy="3175"/>
          </a:xfrm>
          <a:prstGeom prst="line">
            <a:avLst/>
          </a:prstGeom>
          <a:noFill/>
          <a:ln w="6350" cap="rnd">
            <a:solidFill>
              <a:schemeClr val="tx1"/>
            </a:solidFill>
            <a:round/>
            <a:headEnd/>
            <a:tailEnd/>
          </a:ln>
        </p:spPr>
        <p:txBody>
          <a:bodyPr/>
          <a:lstStyle/>
          <a:p>
            <a:pPr>
              <a:defRPr/>
            </a:pPr>
            <a:endParaRPr lang="en-US">
              <a:latin typeface="+mn-lt"/>
            </a:endParaRPr>
          </a:p>
        </p:txBody>
      </p:sp>
      <p:sp>
        <p:nvSpPr>
          <p:cNvPr id="385275" name="Line 251"/>
          <p:cNvSpPr>
            <a:spLocks noChangeShapeType="1"/>
          </p:cNvSpPr>
          <p:nvPr/>
        </p:nvSpPr>
        <p:spPr bwMode="auto">
          <a:xfrm flipH="1">
            <a:off x="1084263" y="2771775"/>
            <a:ext cx="42862" cy="3175"/>
          </a:xfrm>
          <a:prstGeom prst="line">
            <a:avLst/>
          </a:prstGeom>
          <a:noFill/>
          <a:ln w="6350" cap="rnd">
            <a:solidFill>
              <a:schemeClr val="tx1"/>
            </a:solidFill>
            <a:round/>
            <a:headEnd/>
            <a:tailEnd/>
          </a:ln>
        </p:spPr>
        <p:txBody>
          <a:bodyPr/>
          <a:lstStyle/>
          <a:p>
            <a:pPr>
              <a:defRPr/>
            </a:pPr>
            <a:endParaRPr lang="en-US">
              <a:latin typeface="+mn-lt"/>
            </a:endParaRPr>
          </a:p>
        </p:txBody>
      </p:sp>
      <p:sp>
        <p:nvSpPr>
          <p:cNvPr id="385276" name="Line 252"/>
          <p:cNvSpPr>
            <a:spLocks noChangeShapeType="1"/>
          </p:cNvSpPr>
          <p:nvPr/>
        </p:nvSpPr>
        <p:spPr bwMode="auto">
          <a:xfrm flipH="1">
            <a:off x="1084263" y="2670175"/>
            <a:ext cx="42862" cy="1588"/>
          </a:xfrm>
          <a:prstGeom prst="line">
            <a:avLst/>
          </a:prstGeom>
          <a:noFill/>
          <a:ln w="6350" cap="rnd">
            <a:solidFill>
              <a:schemeClr val="tx1"/>
            </a:solidFill>
            <a:round/>
            <a:headEnd/>
            <a:tailEnd/>
          </a:ln>
        </p:spPr>
        <p:txBody>
          <a:bodyPr/>
          <a:lstStyle/>
          <a:p>
            <a:pPr>
              <a:defRPr/>
            </a:pPr>
            <a:endParaRPr lang="en-US">
              <a:latin typeface="+mn-lt"/>
            </a:endParaRPr>
          </a:p>
        </p:txBody>
      </p:sp>
      <p:sp>
        <p:nvSpPr>
          <p:cNvPr id="385277" name="Line 253"/>
          <p:cNvSpPr>
            <a:spLocks noChangeShapeType="1"/>
          </p:cNvSpPr>
          <p:nvPr/>
        </p:nvSpPr>
        <p:spPr bwMode="auto">
          <a:xfrm flipH="1">
            <a:off x="1084263" y="2576513"/>
            <a:ext cx="42862" cy="3175"/>
          </a:xfrm>
          <a:prstGeom prst="line">
            <a:avLst/>
          </a:prstGeom>
          <a:noFill/>
          <a:ln w="6350" cap="rnd">
            <a:solidFill>
              <a:schemeClr val="tx1"/>
            </a:solidFill>
            <a:round/>
            <a:headEnd/>
            <a:tailEnd/>
          </a:ln>
        </p:spPr>
        <p:txBody>
          <a:bodyPr/>
          <a:lstStyle/>
          <a:p>
            <a:pPr>
              <a:defRPr/>
            </a:pPr>
            <a:endParaRPr lang="en-US">
              <a:latin typeface="+mn-lt"/>
            </a:endParaRPr>
          </a:p>
        </p:txBody>
      </p:sp>
      <p:sp>
        <p:nvSpPr>
          <p:cNvPr id="385278" name="Line 254"/>
          <p:cNvSpPr>
            <a:spLocks noChangeShapeType="1"/>
          </p:cNvSpPr>
          <p:nvPr/>
        </p:nvSpPr>
        <p:spPr bwMode="auto">
          <a:xfrm flipH="1">
            <a:off x="1084263" y="2484438"/>
            <a:ext cx="42862" cy="1587"/>
          </a:xfrm>
          <a:prstGeom prst="line">
            <a:avLst/>
          </a:prstGeom>
          <a:noFill/>
          <a:ln w="6350" cap="rnd">
            <a:solidFill>
              <a:schemeClr val="tx1"/>
            </a:solidFill>
            <a:round/>
            <a:headEnd/>
            <a:tailEnd/>
          </a:ln>
        </p:spPr>
        <p:txBody>
          <a:bodyPr/>
          <a:lstStyle/>
          <a:p>
            <a:pPr>
              <a:defRPr/>
            </a:pPr>
            <a:endParaRPr lang="en-US">
              <a:latin typeface="+mn-lt"/>
            </a:endParaRPr>
          </a:p>
        </p:txBody>
      </p:sp>
      <p:sp>
        <p:nvSpPr>
          <p:cNvPr id="385279" name="Line 255"/>
          <p:cNvSpPr>
            <a:spLocks noChangeShapeType="1"/>
          </p:cNvSpPr>
          <p:nvPr/>
        </p:nvSpPr>
        <p:spPr bwMode="auto">
          <a:xfrm flipH="1">
            <a:off x="1071563" y="2484438"/>
            <a:ext cx="55562" cy="1587"/>
          </a:xfrm>
          <a:prstGeom prst="line">
            <a:avLst/>
          </a:prstGeom>
          <a:noFill/>
          <a:ln w="6350" cap="rnd">
            <a:solidFill>
              <a:schemeClr val="tx1"/>
            </a:solidFill>
            <a:round/>
            <a:headEnd/>
            <a:tailEnd/>
          </a:ln>
        </p:spPr>
        <p:txBody>
          <a:bodyPr/>
          <a:lstStyle/>
          <a:p>
            <a:pPr>
              <a:defRPr/>
            </a:pPr>
            <a:endParaRPr lang="en-US">
              <a:latin typeface="+mn-lt"/>
            </a:endParaRPr>
          </a:p>
        </p:txBody>
      </p:sp>
      <p:sp>
        <p:nvSpPr>
          <p:cNvPr id="385425" name="Rectangle 401"/>
          <p:cNvSpPr>
            <a:spLocks noChangeArrowheads="1"/>
          </p:cNvSpPr>
          <p:nvPr/>
        </p:nvSpPr>
        <p:spPr bwMode="auto">
          <a:xfrm rot="16200000">
            <a:off x="419100" y="2779713"/>
            <a:ext cx="735013" cy="198437"/>
          </a:xfrm>
          <a:prstGeom prst="rect">
            <a:avLst/>
          </a:prstGeom>
          <a:noFill/>
          <a:ln w="9525">
            <a:noFill/>
            <a:miter lim="800000"/>
            <a:headEnd/>
            <a:tailEnd/>
          </a:ln>
        </p:spPr>
        <p:txBody>
          <a:bodyPr wrap="none" lIns="0" tIns="0" rIns="0" bIns="0">
            <a:spAutoFit/>
          </a:bodyPr>
          <a:lstStyle/>
          <a:p>
            <a:pPr>
              <a:defRPr/>
            </a:pPr>
            <a:r>
              <a:rPr lang="en-US" sz="1300">
                <a:latin typeface="+mn-lt"/>
              </a:rPr>
              <a:t>Probability</a:t>
            </a:r>
            <a:endParaRPr lang="en-US">
              <a:latin typeface="+mn-lt"/>
            </a:endParaRPr>
          </a:p>
        </p:txBody>
      </p:sp>
      <p:sp>
        <p:nvSpPr>
          <p:cNvPr id="385437" name="Line 413"/>
          <p:cNvSpPr>
            <a:spLocks noChangeShapeType="1"/>
          </p:cNvSpPr>
          <p:nvPr/>
        </p:nvSpPr>
        <p:spPr bwMode="auto">
          <a:xfrm>
            <a:off x="1119188" y="3419475"/>
            <a:ext cx="4903787" cy="1588"/>
          </a:xfrm>
          <a:prstGeom prst="line">
            <a:avLst/>
          </a:prstGeom>
          <a:noFill/>
          <a:ln w="6350" cap="rnd">
            <a:solidFill>
              <a:schemeClr val="tx1"/>
            </a:solidFill>
            <a:round/>
            <a:headEnd/>
            <a:tailEnd/>
          </a:ln>
        </p:spPr>
        <p:txBody>
          <a:bodyPr/>
          <a:lstStyle/>
          <a:p>
            <a:pPr>
              <a:defRPr/>
            </a:pPr>
            <a:endParaRPr lang="en-US">
              <a:latin typeface="+mn-lt"/>
            </a:endParaRPr>
          </a:p>
        </p:txBody>
      </p:sp>
      <p:sp>
        <p:nvSpPr>
          <p:cNvPr id="385439" name="Line 415"/>
          <p:cNvSpPr>
            <a:spLocks noChangeShapeType="1"/>
          </p:cNvSpPr>
          <p:nvPr/>
        </p:nvSpPr>
        <p:spPr bwMode="auto">
          <a:xfrm>
            <a:off x="1366838" y="3419475"/>
            <a:ext cx="1587" cy="31750"/>
          </a:xfrm>
          <a:prstGeom prst="line">
            <a:avLst/>
          </a:prstGeom>
          <a:noFill/>
          <a:ln w="6350" cap="rnd">
            <a:solidFill>
              <a:schemeClr val="tx1"/>
            </a:solidFill>
            <a:round/>
            <a:headEnd/>
            <a:tailEnd/>
          </a:ln>
        </p:spPr>
        <p:txBody>
          <a:bodyPr/>
          <a:lstStyle/>
          <a:p>
            <a:pPr>
              <a:defRPr/>
            </a:pPr>
            <a:endParaRPr lang="en-US">
              <a:latin typeface="+mn-lt"/>
            </a:endParaRPr>
          </a:p>
        </p:txBody>
      </p:sp>
      <p:sp>
        <p:nvSpPr>
          <p:cNvPr id="385440" name="Line 416"/>
          <p:cNvSpPr>
            <a:spLocks noChangeShapeType="1"/>
          </p:cNvSpPr>
          <p:nvPr/>
        </p:nvSpPr>
        <p:spPr bwMode="auto">
          <a:xfrm>
            <a:off x="1612900" y="3419475"/>
            <a:ext cx="1588" cy="31750"/>
          </a:xfrm>
          <a:prstGeom prst="line">
            <a:avLst/>
          </a:prstGeom>
          <a:noFill/>
          <a:ln w="6350" cap="rnd">
            <a:solidFill>
              <a:schemeClr val="tx1"/>
            </a:solidFill>
            <a:round/>
            <a:headEnd/>
            <a:tailEnd/>
          </a:ln>
        </p:spPr>
        <p:txBody>
          <a:bodyPr/>
          <a:lstStyle/>
          <a:p>
            <a:pPr>
              <a:defRPr/>
            </a:pPr>
            <a:endParaRPr lang="en-US">
              <a:latin typeface="+mn-lt"/>
            </a:endParaRPr>
          </a:p>
        </p:txBody>
      </p:sp>
      <p:sp>
        <p:nvSpPr>
          <p:cNvPr id="385441" name="Line 417"/>
          <p:cNvSpPr>
            <a:spLocks noChangeShapeType="1"/>
          </p:cNvSpPr>
          <p:nvPr/>
        </p:nvSpPr>
        <p:spPr bwMode="auto">
          <a:xfrm>
            <a:off x="1860550" y="3419475"/>
            <a:ext cx="1588" cy="31750"/>
          </a:xfrm>
          <a:prstGeom prst="line">
            <a:avLst/>
          </a:prstGeom>
          <a:noFill/>
          <a:ln w="6350" cap="rnd">
            <a:solidFill>
              <a:schemeClr val="tx1"/>
            </a:solidFill>
            <a:round/>
            <a:headEnd/>
            <a:tailEnd/>
          </a:ln>
        </p:spPr>
        <p:txBody>
          <a:bodyPr/>
          <a:lstStyle/>
          <a:p>
            <a:pPr>
              <a:defRPr/>
            </a:pPr>
            <a:endParaRPr lang="en-US">
              <a:latin typeface="+mn-lt"/>
            </a:endParaRPr>
          </a:p>
        </p:txBody>
      </p:sp>
      <p:sp>
        <p:nvSpPr>
          <p:cNvPr id="385442" name="Line 418"/>
          <p:cNvSpPr>
            <a:spLocks noChangeShapeType="1"/>
          </p:cNvSpPr>
          <p:nvPr/>
        </p:nvSpPr>
        <p:spPr bwMode="auto">
          <a:xfrm>
            <a:off x="2100263" y="3419475"/>
            <a:ext cx="6350" cy="31750"/>
          </a:xfrm>
          <a:prstGeom prst="line">
            <a:avLst/>
          </a:prstGeom>
          <a:noFill/>
          <a:ln w="6350" cap="rnd">
            <a:solidFill>
              <a:schemeClr val="tx1"/>
            </a:solidFill>
            <a:round/>
            <a:headEnd/>
            <a:tailEnd/>
          </a:ln>
        </p:spPr>
        <p:txBody>
          <a:bodyPr/>
          <a:lstStyle/>
          <a:p>
            <a:pPr>
              <a:defRPr/>
            </a:pPr>
            <a:endParaRPr lang="en-US">
              <a:latin typeface="+mn-lt"/>
            </a:endParaRPr>
          </a:p>
        </p:txBody>
      </p:sp>
      <p:sp>
        <p:nvSpPr>
          <p:cNvPr id="385443" name="Line 419"/>
          <p:cNvSpPr>
            <a:spLocks noChangeShapeType="1"/>
          </p:cNvSpPr>
          <p:nvPr/>
        </p:nvSpPr>
        <p:spPr bwMode="auto">
          <a:xfrm>
            <a:off x="2346325" y="3419475"/>
            <a:ext cx="7938" cy="31750"/>
          </a:xfrm>
          <a:prstGeom prst="line">
            <a:avLst/>
          </a:prstGeom>
          <a:noFill/>
          <a:ln w="6350" cap="rnd">
            <a:solidFill>
              <a:schemeClr val="tx1"/>
            </a:solidFill>
            <a:round/>
            <a:headEnd/>
            <a:tailEnd/>
          </a:ln>
        </p:spPr>
        <p:txBody>
          <a:bodyPr/>
          <a:lstStyle/>
          <a:p>
            <a:pPr>
              <a:defRPr/>
            </a:pPr>
            <a:endParaRPr lang="en-US">
              <a:latin typeface="+mn-lt"/>
            </a:endParaRPr>
          </a:p>
        </p:txBody>
      </p:sp>
      <p:sp>
        <p:nvSpPr>
          <p:cNvPr id="385444" name="Line 420"/>
          <p:cNvSpPr>
            <a:spLocks noChangeShapeType="1"/>
          </p:cNvSpPr>
          <p:nvPr/>
        </p:nvSpPr>
        <p:spPr bwMode="auto">
          <a:xfrm>
            <a:off x="2592388" y="3419475"/>
            <a:ext cx="7937" cy="31750"/>
          </a:xfrm>
          <a:prstGeom prst="line">
            <a:avLst/>
          </a:prstGeom>
          <a:noFill/>
          <a:ln w="6350" cap="rnd">
            <a:solidFill>
              <a:schemeClr val="tx1"/>
            </a:solidFill>
            <a:round/>
            <a:headEnd/>
            <a:tailEnd/>
          </a:ln>
        </p:spPr>
        <p:txBody>
          <a:bodyPr/>
          <a:lstStyle/>
          <a:p>
            <a:pPr>
              <a:defRPr/>
            </a:pPr>
            <a:endParaRPr lang="en-US">
              <a:latin typeface="+mn-lt"/>
            </a:endParaRPr>
          </a:p>
        </p:txBody>
      </p:sp>
      <p:sp>
        <p:nvSpPr>
          <p:cNvPr id="385445" name="Line 421"/>
          <p:cNvSpPr>
            <a:spLocks noChangeShapeType="1"/>
          </p:cNvSpPr>
          <p:nvPr/>
        </p:nvSpPr>
        <p:spPr bwMode="auto">
          <a:xfrm>
            <a:off x="2838450" y="3419475"/>
            <a:ext cx="1588" cy="31750"/>
          </a:xfrm>
          <a:prstGeom prst="line">
            <a:avLst/>
          </a:prstGeom>
          <a:noFill/>
          <a:ln w="6350" cap="rnd">
            <a:solidFill>
              <a:schemeClr val="tx1"/>
            </a:solidFill>
            <a:round/>
            <a:headEnd/>
            <a:tailEnd/>
          </a:ln>
        </p:spPr>
        <p:txBody>
          <a:bodyPr/>
          <a:lstStyle/>
          <a:p>
            <a:pPr>
              <a:defRPr/>
            </a:pPr>
            <a:endParaRPr lang="en-US">
              <a:latin typeface="+mn-lt"/>
            </a:endParaRPr>
          </a:p>
        </p:txBody>
      </p:sp>
      <p:sp>
        <p:nvSpPr>
          <p:cNvPr id="385446" name="Line 422"/>
          <p:cNvSpPr>
            <a:spLocks noChangeShapeType="1"/>
          </p:cNvSpPr>
          <p:nvPr/>
        </p:nvSpPr>
        <p:spPr bwMode="auto">
          <a:xfrm>
            <a:off x="3086100" y="3419475"/>
            <a:ext cx="1588" cy="31750"/>
          </a:xfrm>
          <a:prstGeom prst="line">
            <a:avLst/>
          </a:prstGeom>
          <a:noFill/>
          <a:ln w="6350" cap="rnd">
            <a:solidFill>
              <a:schemeClr val="tx1"/>
            </a:solidFill>
            <a:round/>
            <a:headEnd/>
            <a:tailEnd/>
          </a:ln>
        </p:spPr>
        <p:txBody>
          <a:bodyPr/>
          <a:lstStyle/>
          <a:p>
            <a:pPr>
              <a:defRPr/>
            </a:pPr>
            <a:endParaRPr lang="en-US">
              <a:latin typeface="+mn-lt"/>
            </a:endParaRPr>
          </a:p>
        </p:txBody>
      </p:sp>
      <p:sp>
        <p:nvSpPr>
          <p:cNvPr id="385447" name="Line 423"/>
          <p:cNvSpPr>
            <a:spLocks noChangeShapeType="1"/>
          </p:cNvSpPr>
          <p:nvPr/>
        </p:nvSpPr>
        <p:spPr bwMode="auto">
          <a:xfrm>
            <a:off x="3325813" y="3419475"/>
            <a:ext cx="1587" cy="31750"/>
          </a:xfrm>
          <a:prstGeom prst="line">
            <a:avLst/>
          </a:prstGeom>
          <a:noFill/>
          <a:ln w="6350" cap="rnd">
            <a:solidFill>
              <a:schemeClr val="tx1"/>
            </a:solidFill>
            <a:round/>
            <a:headEnd/>
            <a:tailEnd/>
          </a:ln>
        </p:spPr>
        <p:txBody>
          <a:bodyPr/>
          <a:lstStyle/>
          <a:p>
            <a:pPr>
              <a:defRPr/>
            </a:pPr>
            <a:endParaRPr lang="en-US">
              <a:latin typeface="+mn-lt"/>
            </a:endParaRPr>
          </a:p>
        </p:txBody>
      </p:sp>
      <p:sp>
        <p:nvSpPr>
          <p:cNvPr id="385448" name="Line 424"/>
          <p:cNvSpPr>
            <a:spLocks noChangeShapeType="1"/>
          </p:cNvSpPr>
          <p:nvPr/>
        </p:nvSpPr>
        <p:spPr bwMode="auto">
          <a:xfrm>
            <a:off x="3565525" y="3419475"/>
            <a:ext cx="6350" cy="31750"/>
          </a:xfrm>
          <a:prstGeom prst="line">
            <a:avLst/>
          </a:prstGeom>
          <a:noFill/>
          <a:ln w="6350" cap="rnd">
            <a:solidFill>
              <a:schemeClr val="tx1"/>
            </a:solidFill>
            <a:round/>
            <a:headEnd/>
            <a:tailEnd/>
          </a:ln>
        </p:spPr>
        <p:txBody>
          <a:bodyPr/>
          <a:lstStyle/>
          <a:p>
            <a:pPr>
              <a:defRPr/>
            </a:pPr>
            <a:endParaRPr lang="en-US">
              <a:latin typeface="+mn-lt"/>
            </a:endParaRPr>
          </a:p>
        </p:txBody>
      </p:sp>
      <p:sp>
        <p:nvSpPr>
          <p:cNvPr id="385449" name="Line 425"/>
          <p:cNvSpPr>
            <a:spLocks noChangeShapeType="1"/>
          </p:cNvSpPr>
          <p:nvPr/>
        </p:nvSpPr>
        <p:spPr bwMode="auto">
          <a:xfrm>
            <a:off x="3565525" y="3419475"/>
            <a:ext cx="6350" cy="41275"/>
          </a:xfrm>
          <a:prstGeom prst="line">
            <a:avLst/>
          </a:prstGeom>
          <a:noFill/>
          <a:ln w="6350" cap="rnd">
            <a:solidFill>
              <a:schemeClr val="tx1"/>
            </a:solidFill>
            <a:round/>
            <a:headEnd/>
            <a:tailEnd/>
          </a:ln>
        </p:spPr>
        <p:txBody>
          <a:bodyPr/>
          <a:lstStyle/>
          <a:p>
            <a:pPr>
              <a:defRPr/>
            </a:pPr>
            <a:endParaRPr lang="en-US">
              <a:latin typeface="+mn-lt"/>
            </a:endParaRPr>
          </a:p>
        </p:txBody>
      </p:sp>
      <p:sp>
        <p:nvSpPr>
          <p:cNvPr id="385450" name="Rectangle 426"/>
          <p:cNvSpPr>
            <a:spLocks noChangeArrowheads="1"/>
          </p:cNvSpPr>
          <p:nvPr/>
        </p:nvSpPr>
        <p:spPr bwMode="auto">
          <a:xfrm>
            <a:off x="3536950" y="3521075"/>
            <a:ext cx="177800" cy="214313"/>
          </a:xfrm>
          <a:prstGeom prst="rect">
            <a:avLst/>
          </a:prstGeom>
          <a:noFill/>
          <a:ln w="9525">
            <a:noFill/>
            <a:miter lim="800000"/>
            <a:headEnd/>
            <a:tailEnd/>
          </a:ln>
        </p:spPr>
        <p:txBody>
          <a:bodyPr wrap="none" lIns="0" tIns="0" rIns="0" bIns="0">
            <a:spAutoFit/>
          </a:bodyPr>
          <a:lstStyle/>
          <a:p>
            <a:pPr>
              <a:defRPr/>
            </a:pPr>
            <a:r>
              <a:rPr lang="en-US" sz="1400">
                <a:latin typeface="+mn-lt"/>
              </a:rPr>
              <a:t>10</a:t>
            </a:r>
            <a:endParaRPr lang="en-US">
              <a:latin typeface="+mn-lt"/>
            </a:endParaRPr>
          </a:p>
        </p:txBody>
      </p:sp>
      <p:sp>
        <p:nvSpPr>
          <p:cNvPr id="385451" name="Line 427"/>
          <p:cNvSpPr>
            <a:spLocks noChangeShapeType="1"/>
          </p:cNvSpPr>
          <p:nvPr/>
        </p:nvSpPr>
        <p:spPr bwMode="auto">
          <a:xfrm>
            <a:off x="3811588" y="3419475"/>
            <a:ext cx="1587" cy="31750"/>
          </a:xfrm>
          <a:prstGeom prst="line">
            <a:avLst/>
          </a:prstGeom>
          <a:noFill/>
          <a:ln w="6350" cap="rnd">
            <a:solidFill>
              <a:schemeClr val="tx1"/>
            </a:solidFill>
            <a:round/>
            <a:headEnd/>
            <a:tailEnd/>
          </a:ln>
        </p:spPr>
        <p:txBody>
          <a:bodyPr/>
          <a:lstStyle/>
          <a:p>
            <a:pPr>
              <a:defRPr/>
            </a:pPr>
            <a:endParaRPr lang="en-US">
              <a:latin typeface="+mn-lt"/>
            </a:endParaRPr>
          </a:p>
        </p:txBody>
      </p:sp>
      <p:sp>
        <p:nvSpPr>
          <p:cNvPr id="385452" name="Line 428"/>
          <p:cNvSpPr>
            <a:spLocks noChangeShapeType="1"/>
          </p:cNvSpPr>
          <p:nvPr/>
        </p:nvSpPr>
        <p:spPr bwMode="auto">
          <a:xfrm>
            <a:off x="4057650" y="3419475"/>
            <a:ext cx="1588" cy="31750"/>
          </a:xfrm>
          <a:prstGeom prst="line">
            <a:avLst/>
          </a:prstGeom>
          <a:noFill/>
          <a:ln w="6350" cap="rnd">
            <a:solidFill>
              <a:schemeClr val="tx1"/>
            </a:solidFill>
            <a:round/>
            <a:headEnd/>
            <a:tailEnd/>
          </a:ln>
        </p:spPr>
        <p:txBody>
          <a:bodyPr/>
          <a:lstStyle/>
          <a:p>
            <a:pPr>
              <a:defRPr/>
            </a:pPr>
            <a:endParaRPr lang="en-US">
              <a:latin typeface="+mn-lt"/>
            </a:endParaRPr>
          </a:p>
        </p:txBody>
      </p:sp>
      <p:sp>
        <p:nvSpPr>
          <p:cNvPr id="385453" name="Line 429"/>
          <p:cNvSpPr>
            <a:spLocks noChangeShapeType="1"/>
          </p:cNvSpPr>
          <p:nvPr/>
        </p:nvSpPr>
        <p:spPr bwMode="auto">
          <a:xfrm>
            <a:off x="4303713" y="3419475"/>
            <a:ext cx="1587" cy="31750"/>
          </a:xfrm>
          <a:prstGeom prst="line">
            <a:avLst/>
          </a:prstGeom>
          <a:noFill/>
          <a:ln w="6350" cap="rnd">
            <a:solidFill>
              <a:schemeClr val="tx1"/>
            </a:solidFill>
            <a:round/>
            <a:headEnd/>
            <a:tailEnd/>
          </a:ln>
        </p:spPr>
        <p:txBody>
          <a:bodyPr/>
          <a:lstStyle/>
          <a:p>
            <a:pPr>
              <a:defRPr/>
            </a:pPr>
            <a:endParaRPr lang="en-US">
              <a:latin typeface="+mn-lt"/>
            </a:endParaRPr>
          </a:p>
        </p:txBody>
      </p:sp>
      <p:sp>
        <p:nvSpPr>
          <p:cNvPr id="385454" name="Line 430"/>
          <p:cNvSpPr>
            <a:spLocks noChangeShapeType="1"/>
          </p:cNvSpPr>
          <p:nvPr/>
        </p:nvSpPr>
        <p:spPr bwMode="auto">
          <a:xfrm>
            <a:off x="4543425" y="3419475"/>
            <a:ext cx="7938" cy="31750"/>
          </a:xfrm>
          <a:prstGeom prst="line">
            <a:avLst/>
          </a:prstGeom>
          <a:noFill/>
          <a:ln w="6350" cap="rnd">
            <a:solidFill>
              <a:schemeClr val="tx1"/>
            </a:solidFill>
            <a:round/>
            <a:headEnd/>
            <a:tailEnd/>
          </a:ln>
        </p:spPr>
        <p:txBody>
          <a:bodyPr/>
          <a:lstStyle/>
          <a:p>
            <a:pPr>
              <a:defRPr/>
            </a:pPr>
            <a:endParaRPr lang="en-US">
              <a:latin typeface="+mn-lt"/>
            </a:endParaRPr>
          </a:p>
        </p:txBody>
      </p:sp>
      <p:sp>
        <p:nvSpPr>
          <p:cNvPr id="385455" name="Line 431"/>
          <p:cNvSpPr>
            <a:spLocks noChangeShapeType="1"/>
          </p:cNvSpPr>
          <p:nvPr/>
        </p:nvSpPr>
        <p:spPr bwMode="auto">
          <a:xfrm>
            <a:off x="4791075" y="3419475"/>
            <a:ext cx="6350" cy="31750"/>
          </a:xfrm>
          <a:prstGeom prst="line">
            <a:avLst/>
          </a:prstGeom>
          <a:noFill/>
          <a:ln w="6350" cap="rnd">
            <a:solidFill>
              <a:schemeClr val="tx1"/>
            </a:solidFill>
            <a:round/>
            <a:headEnd/>
            <a:tailEnd/>
          </a:ln>
        </p:spPr>
        <p:txBody>
          <a:bodyPr/>
          <a:lstStyle/>
          <a:p>
            <a:pPr>
              <a:defRPr/>
            </a:pPr>
            <a:endParaRPr lang="en-US">
              <a:latin typeface="+mn-lt"/>
            </a:endParaRPr>
          </a:p>
        </p:txBody>
      </p:sp>
      <p:sp>
        <p:nvSpPr>
          <p:cNvPr id="385456" name="Line 432"/>
          <p:cNvSpPr>
            <a:spLocks noChangeShapeType="1"/>
          </p:cNvSpPr>
          <p:nvPr/>
        </p:nvSpPr>
        <p:spPr bwMode="auto">
          <a:xfrm>
            <a:off x="5037138" y="3419475"/>
            <a:ext cx="1587" cy="31750"/>
          </a:xfrm>
          <a:prstGeom prst="line">
            <a:avLst/>
          </a:prstGeom>
          <a:noFill/>
          <a:ln w="6350" cap="rnd">
            <a:solidFill>
              <a:schemeClr val="tx1"/>
            </a:solidFill>
            <a:round/>
            <a:headEnd/>
            <a:tailEnd/>
          </a:ln>
        </p:spPr>
        <p:txBody>
          <a:bodyPr/>
          <a:lstStyle/>
          <a:p>
            <a:pPr>
              <a:defRPr/>
            </a:pPr>
            <a:endParaRPr lang="en-US">
              <a:latin typeface="+mn-lt"/>
            </a:endParaRPr>
          </a:p>
        </p:txBody>
      </p:sp>
      <p:sp>
        <p:nvSpPr>
          <p:cNvPr id="385457" name="Line 433"/>
          <p:cNvSpPr>
            <a:spLocks noChangeShapeType="1"/>
          </p:cNvSpPr>
          <p:nvPr/>
        </p:nvSpPr>
        <p:spPr bwMode="auto">
          <a:xfrm>
            <a:off x="5283200" y="3419475"/>
            <a:ext cx="1588" cy="31750"/>
          </a:xfrm>
          <a:prstGeom prst="line">
            <a:avLst/>
          </a:prstGeom>
          <a:noFill/>
          <a:ln w="6350" cap="rnd">
            <a:solidFill>
              <a:schemeClr val="tx1"/>
            </a:solidFill>
            <a:round/>
            <a:headEnd/>
            <a:tailEnd/>
          </a:ln>
        </p:spPr>
        <p:txBody>
          <a:bodyPr/>
          <a:lstStyle/>
          <a:p>
            <a:pPr>
              <a:defRPr/>
            </a:pPr>
            <a:endParaRPr lang="en-US">
              <a:latin typeface="+mn-lt"/>
            </a:endParaRPr>
          </a:p>
        </p:txBody>
      </p:sp>
      <p:sp>
        <p:nvSpPr>
          <p:cNvPr id="385458" name="Line 434"/>
          <p:cNvSpPr>
            <a:spLocks noChangeShapeType="1"/>
          </p:cNvSpPr>
          <p:nvPr/>
        </p:nvSpPr>
        <p:spPr bwMode="auto">
          <a:xfrm>
            <a:off x="5529263" y="3419475"/>
            <a:ext cx="1587" cy="31750"/>
          </a:xfrm>
          <a:prstGeom prst="line">
            <a:avLst/>
          </a:prstGeom>
          <a:noFill/>
          <a:ln w="6350" cap="rnd">
            <a:solidFill>
              <a:schemeClr val="tx1"/>
            </a:solidFill>
            <a:round/>
            <a:headEnd/>
            <a:tailEnd/>
          </a:ln>
        </p:spPr>
        <p:txBody>
          <a:bodyPr/>
          <a:lstStyle/>
          <a:p>
            <a:pPr>
              <a:defRPr/>
            </a:pPr>
            <a:endParaRPr lang="en-US">
              <a:latin typeface="+mn-lt"/>
            </a:endParaRPr>
          </a:p>
        </p:txBody>
      </p:sp>
      <p:sp>
        <p:nvSpPr>
          <p:cNvPr id="385459" name="Line 435"/>
          <p:cNvSpPr>
            <a:spLocks noChangeShapeType="1"/>
          </p:cNvSpPr>
          <p:nvPr/>
        </p:nvSpPr>
        <p:spPr bwMode="auto">
          <a:xfrm>
            <a:off x="5775325" y="3419475"/>
            <a:ext cx="1588" cy="31750"/>
          </a:xfrm>
          <a:prstGeom prst="line">
            <a:avLst/>
          </a:prstGeom>
          <a:noFill/>
          <a:ln w="6350" cap="rnd">
            <a:solidFill>
              <a:schemeClr val="tx1"/>
            </a:solidFill>
            <a:round/>
            <a:headEnd/>
            <a:tailEnd/>
          </a:ln>
        </p:spPr>
        <p:txBody>
          <a:bodyPr/>
          <a:lstStyle/>
          <a:p>
            <a:pPr>
              <a:defRPr/>
            </a:pPr>
            <a:endParaRPr lang="en-US">
              <a:latin typeface="+mn-lt"/>
            </a:endParaRPr>
          </a:p>
        </p:txBody>
      </p:sp>
      <p:sp>
        <p:nvSpPr>
          <p:cNvPr id="385460" name="Line 436"/>
          <p:cNvSpPr>
            <a:spLocks noChangeShapeType="1"/>
          </p:cNvSpPr>
          <p:nvPr/>
        </p:nvSpPr>
        <p:spPr bwMode="auto">
          <a:xfrm>
            <a:off x="6022975" y="3419475"/>
            <a:ext cx="1588" cy="31750"/>
          </a:xfrm>
          <a:prstGeom prst="line">
            <a:avLst/>
          </a:prstGeom>
          <a:noFill/>
          <a:ln w="6350" cap="rnd">
            <a:solidFill>
              <a:schemeClr val="tx1"/>
            </a:solidFill>
            <a:round/>
            <a:headEnd/>
            <a:tailEnd/>
          </a:ln>
        </p:spPr>
        <p:txBody>
          <a:bodyPr/>
          <a:lstStyle/>
          <a:p>
            <a:pPr>
              <a:defRPr/>
            </a:pPr>
            <a:endParaRPr lang="en-US">
              <a:latin typeface="+mn-lt"/>
            </a:endParaRPr>
          </a:p>
        </p:txBody>
      </p:sp>
      <p:sp>
        <p:nvSpPr>
          <p:cNvPr id="385461" name="Line 437"/>
          <p:cNvSpPr>
            <a:spLocks noChangeShapeType="1"/>
          </p:cNvSpPr>
          <p:nvPr/>
        </p:nvSpPr>
        <p:spPr bwMode="auto">
          <a:xfrm>
            <a:off x="6022975" y="3419475"/>
            <a:ext cx="1588" cy="41275"/>
          </a:xfrm>
          <a:prstGeom prst="line">
            <a:avLst/>
          </a:prstGeom>
          <a:noFill/>
          <a:ln w="6350" cap="rnd">
            <a:solidFill>
              <a:schemeClr val="tx1"/>
            </a:solidFill>
            <a:round/>
            <a:headEnd/>
            <a:tailEnd/>
          </a:ln>
        </p:spPr>
        <p:txBody>
          <a:bodyPr/>
          <a:lstStyle/>
          <a:p>
            <a:pPr>
              <a:defRPr/>
            </a:pPr>
            <a:endParaRPr lang="en-US">
              <a:latin typeface="+mn-lt"/>
            </a:endParaRPr>
          </a:p>
        </p:txBody>
      </p:sp>
      <p:sp>
        <p:nvSpPr>
          <p:cNvPr id="385462" name="Rectangle 438"/>
          <p:cNvSpPr>
            <a:spLocks noChangeArrowheads="1"/>
          </p:cNvSpPr>
          <p:nvPr/>
        </p:nvSpPr>
        <p:spPr bwMode="auto">
          <a:xfrm>
            <a:off x="5995988" y="3521075"/>
            <a:ext cx="177800" cy="214313"/>
          </a:xfrm>
          <a:prstGeom prst="rect">
            <a:avLst/>
          </a:prstGeom>
          <a:noFill/>
          <a:ln w="9525">
            <a:noFill/>
            <a:miter lim="800000"/>
            <a:headEnd/>
            <a:tailEnd/>
          </a:ln>
        </p:spPr>
        <p:txBody>
          <a:bodyPr wrap="none" lIns="0" tIns="0" rIns="0" bIns="0">
            <a:spAutoFit/>
          </a:bodyPr>
          <a:lstStyle/>
          <a:p>
            <a:pPr>
              <a:defRPr/>
            </a:pPr>
            <a:r>
              <a:rPr lang="en-US" sz="1400">
                <a:latin typeface="+mn-lt"/>
              </a:rPr>
              <a:t>20</a:t>
            </a:r>
            <a:endParaRPr lang="en-US">
              <a:latin typeface="+mn-lt"/>
            </a:endParaRPr>
          </a:p>
        </p:txBody>
      </p:sp>
      <p:sp>
        <p:nvSpPr>
          <p:cNvPr id="385465" name="Freeform 441"/>
          <p:cNvSpPr>
            <a:spLocks/>
          </p:cNvSpPr>
          <p:nvPr/>
        </p:nvSpPr>
        <p:spPr bwMode="auto">
          <a:xfrm>
            <a:off x="2100263" y="2484438"/>
            <a:ext cx="492125" cy="935037"/>
          </a:xfrm>
          <a:custGeom>
            <a:avLst/>
            <a:gdLst/>
            <a:ahLst/>
            <a:cxnLst>
              <a:cxn ang="0">
                <a:pos x="4" y="398"/>
              </a:cxn>
              <a:cxn ang="0">
                <a:pos x="8" y="384"/>
              </a:cxn>
              <a:cxn ang="0">
                <a:pos x="13" y="372"/>
              </a:cxn>
              <a:cxn ang="0">
                <a:pos x="17" y="358"/>
              </a:cxn>
              <a:cxn ang="0">
                <a:pos x="22" y="345"/>
              </a:cxn>
              <a:cxn ang="0">
                <a:pos x="26" y="332"/>
              </a:cxn>
              <a:cxn ang="0">
                <a:pos x="31" y="318"/>
              </a:cxn>
              <a:cxn ang="0">
                <a:pos x="39" y="310"/>
              </a:cxn>
              <a:cxn ang="0">
                <a:pos x="44" y="296"/>
              </a:cxn>
              <a:cxn ang="0">
                <a:pos x="49" y="283"/>
              </a:cxn>
              <a:cxn ang="0">
                <a:pos x="53" y="270"/>
              </a:cxn>
              <a:cxn ang="0">
                <a:pos x="57" y="257"/>
              </a:cxn>
              <a:cxn ang="0">
                <a:pos x="61" y="243"/>
              </a:cxn>
              <a:cxn ang="0">
                <a:pos x="66" y="230"/>
              </a:cxn>
              <a:cxn ang="0">
                <a:pos x="71" y="217"/>
              </a:cxn>
              <a:cxn ang="0">
                <a:pos x="79" y="208"/>
              </a:cxn>
              <a:cxn ang="0">
                <a:pos x="83" y="195"/>
              </a:cxn>
              <a:cxn ang="0">
                <a:pos x="88" y="181"/>
              </a:cxn>
              <a:cxn ang="0">
                <a:pos x="93" y="168"/>
              </a:cxn>
              <a:cxn ang="0">
                <a:pos x="97" y="155"/>
              </a:cxn>
              <a:cxn ang="0">
                <a:pos x="101" y="142"/>
              </a:cxn>
              <a:cxn ang="0">
                <a:pos x="106" y="128"/>
              </a:cxn>
              <a:cxn ang="0">
                <a:pos x="110" y="115"/>
              </a:cxn>
              <a:cxn ang="0">
                <a:pos x="115" y="102"/>
              </a:cxn>
              <a:cxn ang="0">
                <a:pos x="119" y="88"/>
              </a:cxn>
              <a:cxn ang="0">
                <a:pos x="128" y="80"/>
              </a:cxn>
              <a:cxn ang="0">
                <a:pos x="133" y="66"/>
              </a:cxn>
              <a:cxn ang="0">
                <a:pos x="137" y="54"/>
              </a:cxn>
              <a:cxn ang="0">
                <a:pos x="142" y="40"/>
              </a:cxn>
              <a:cxn ang="0">
                <a:pos x="146" y="27"/>
              </a:cxn>
              <a:cxn ang="0">
                <a:pos x="150" y="14"/>
              </a:cxn>
              <a:cxn ang="0">
                <a:pos x="155" y="0"/>
              </a:cxn>
              <a:cxn ang="0">
                <a:pos x="310" y="14"/>
              </a:cxn>
              <a:cxn ang="0">
                <a:pos x="305" y="27"/>
              </a:cxn>
              <a:cxn ang="0">
                <a:pos x="297" y="36"/>
              </a:cxn>
              <a:cxn ang="0">
                <a:pos x="293" y="49"/>
              </a:cxn>
              <a:cxn ang="0">
                <a:pos x="288" y="62"/>
              </a:cxn>
              <a:cxn ang="0">
                <a:pos x="283" y="76"/>
              </a:cxn>
              <a:cxn ang="0">
                <a:pos x="279" y="88"/>
              </a:cxn>
              <a:cxn ang="0">
                <a:pos x="275" y="102"/>
              </a:cxn>
              <a:cxn ang="0">
                <a:pos x="270" y="115"/>
              </a:cxn>
              <a:cxn ang="0">
                <a:pos x="261" y="124"/>
              </a:cxn>
              <a:cxn ang="0">
                <a:pos x="257" y="137"/>
              </a:cxn>
              <a:cxn ang="0">
                <a:pos x="253" y="150"/>
              </a:cxn>
              <a:cxn ang="0">
                <a:pos x="248" y="164"/>
              </a:cxn>
              <a:cxn ang="0">
                <a:pos x="243" y="177"/>
              </a:cxn>
              <a:cxn ang="0">
                <a:pos x="239" y="191"/>
              </a:cxn>
              <a:cxn ang="0">
                <a:pos x="235" y="203"/>
              </a:cxn>
              <a:cxn ang="0">
                <a:pos x="230" y="217"/>
              </a:cxn>
              <a:cxn ang="0">
                <a:pos x="226" y="230"/>
              </a:cxn>
              <a:cxn ang="0">
                <a:pos x="221" y="243"/>
              </a:cxn>
              <a:cxn ang="0">
                <a:pos x="217" y="257"/>
              </a:cxn>
              <a:cxn ang="0">
                <a:pos x="208" y="265"/>
              </a:cxn>
              <a:cxn ang="0">
                <a:pos x="204" y="279"/>
              </a:cxn>
              <a:cxn ang="0">
                <a:pos x="199" y="292"/>
              </a:cxn>
              <a:cxn ang="0">
                <a:pos x="194" y="305"/>
              </a:cxn>
              <a:cxn ang="0">
                <a:pos x="190" y="318"/>
              </a:cxn>
              <a:cxn ang="0">
                <a:pos x="186" y="332"/>
              </a:cxn>
              <a:cxn ang="0">
                <a:pos x="182" y="345"/>
              </a:cxn>
              <a:cxn ang="0">
                <a:pos x="177" y="358"/>
              </a:cxn>
              <a:cxn ang="0">
                <a:pos x="172" y="372"/>
              </a:cxn>
              <a:cxn ang="0">
                <a:pos x="164" y="380"/>
              </a:cxn>
              <a:cxn ang="0">
                <a:pos x="160" y="394"/>
              </a:cxn>
            </a:cxnLst>
            <a:rect l="0" t="0" r="r" b="b"/>
            <a:pathLst>
              <a:path w="310" h="402">
                <a:moveTo>
                  <a:pt x="0" y="402"/>
                </a:moveTo>
                <a:lnTo>
                  <a:pt x="0" y="402"/>
                </a:lnTo>
                <a:lnTo>
                  <a:pt x="0" y="398"/>
                </a:lnTo>
                <a:lnTo>
                  <a:pt x="4" y="398"/>
                </a:lnTo>
                <a:lnTo>
                  <a:pt x="4" y="394"/>
                </a:lnTo>
                <a:lnTo>
                  <a:pt x="4" y="389"/>
                </a:lnTo>
                <a:lnTo>
                  <a:pt x="8" y="389"/>
                </a:lnTo>
                <a:lnTo>
                  <a:pt x="8" y="384"/>
                </a:lnTo>
                <a:lnTo>
                  <a:pt x="8" y="380"/>
                </a:lnTo>
                <a:lnTo>
                  <a:pt x="13" y="380"/>
                </a:lnTo>
                <a:lnTo>
                  <a:pt x="13" y="376"/>
                </a:lnTo>
                <a:lnTo>
                  <a:pt x="13" y="372"/>
                </a:lnTo>
                <a:lnTo>
                  <a:pt x="13" y="367"/>
                </a:lnTo>
                <a:lnTo>
                  <a:pt x="17" y="367"/>
                </a:lnTo>
                <a:lnTo>
                  <a:pt x="17" y="362"/>
                </a:lnTo>
                <a:lnTo>
                  <a:pt x="17" y="358"/>
                </a:lnTo>
                <a:lnTo>
                  <a:pt x="17" y="354"/>
                </a:lnTo>
                <a:lnTo>
                  <a:pt x="22" y="354"/>
                </a:lnTo>
                <a:lnTo>
                  <a:pt x="22" y="350"/>
                </a:lnTo>
                <a:lnTo>
                  <a:pt x="22" y="345"/>
                </a:lnTo>
                <a:lnTo>
                  <a:pt x="26" y="345"/>
                </a:lnTo>
                <a:lnTo>
                  <a:pt x="26" y="340"/>
                </a:lnTo>
                <a:lnTo>
                  <a:pt x="26" y="336"/>
                </a:lnTo>
                <a:lnTo>
                  <a:pt x="26" y="332"/>
                </a:lnTo>
                <a:lnTo>
                  <a:pt x="31" y="332"/>
                </a:lnTo>
                <a:lnTo>
                  <a:pt x="31" y="327"/>
                </a:lnTo>
                <a:lnTo>
                  <a:pt x="31" y="323"/>
                </a:lnTo>
                <a:lnTo>
                  <a:pt x="31" y="318"/>
                </a:lnTo>
                <a:lnTo>
                  <a:pt x="35" y="318"/>
                </a:lnTo>
                <a:lnTo>
                  <a:pt x="35" y="314"/>
                </a:lnTo>
                <a:lnTo>
                  <a:pt x="35" y="310"/>
                </a:lnTo>
                <a:lnTo>
                  <a:pt x="39" y="310"/>
                </a:lnTo>
                <a:lnTo>
                  <a:pt x="39" y="305"/>
                </a:lnTo>
                <a:lnTo>
                  <a:pt x="39" y="301"/>
                </a:lnTo>
                <a:lnTo>
                  <a:pt x="44" y="301"/>
                </a:lnTo>
                <a:lnTo>
                  <a:pt x="44" y="296"/>
                </a:lnTo>
                <a:lnTo>
                  <a:pt x="44" y="292"/>
                </a:lnTo>
                <a:lnTo>
                  <a:pt x="44" y="287"/>
                </a:lnTo>
                <a:lnTo>
                  <a:pt x="49" y="287"/>
                </a:lnTo>
                <a:lnTo>
                  <a:pt x="49" y="283"/>
                </a:lnTo>
                <a:lnTo>
                  <a:pt x="49" y="279"/>
                </a:lnTo>
                <a:lnTo>
                  <a:pt x="49" y="274"/>
                </a:lnTo>
                <a:lnTo>
                  <a:pt x="53" y="274"/>
                </a:lnTo>
                <a:lnTo>
                  <a:pt x="53" y="270"/>
                </a:lnTo>
                <a:lnTo>
                  <a:pt x="53" y="265"/>
                </a:lnTo>
                <a:lnTo>
                  <a:pt x="53" y="261"/>
                </a:lnTo>
                <a:lnTo>
                  <a:pt x="57" y="261"/>
                </a:lnTo>
                <a:lnTo>
                  <a:pt x="57" y="257"/>
                </a:lnTo>
                <a:lnTo>
                  <a:pt x="57" y="252"/>
                </a:lnTo>
                <a:lnTo>
                  <a:pt x="61" y="252"/>
                </a:lnTo>
                <a:lnTo>
                  <a:pt x="61" y="247"/>
                </a:lnTo>
                <a:lnTo>
                  <a:pt x="61" y="243"/>
                </a:lnTo>
                <a:lnTo>
                  <a:pt x="61" y="239"/>
                </a:lnTo>
                <a:lnTo>
                  <a:pt x="66" y="239"/>
                </a:lnTo>
                <a:lnTo>
                  <a:pt x="66" y="235"/>
                </a:lnTo>
                <a:lnTo>
                  <a:pt x="66" y="230"/>
                </a:lnTo>
                <a:lnTo>
                  <a:pt x="66" y="225"/>
                </a:lnTo>
                <a:lnTo>
                  <a:pt x="71" y="225"/>
                </a:lnTo>
                <a:lnTo>
                  <a:pt x="71" y="221"/>
                </a:lnTo>
                <a:lnTo>
                  <a:pt x="71" y="217"/>
                </a:lnTo>
                <a:lnTo>
                  <a:pt x="75" y="217"/>
                </a:lnTo>
                <a:lnTo>
                  <a:pt x="75" y="213"/>
                </a:lnTo>
                <a:lnTo>
                  <a:pt x="75" y="208"/>
                </a:lnTo>
                <a:lnTo>
                  <a:pt x="79" y="208"/>
                </a:lnTo>
                <a:lnTo>
                  <a:pt x="79" y="203"/>
                </a:lnTo>
                <a:lnTo>
                  <a:pt x="79" y="199"/>
                </a:lnTo>
                <a:lnTo>
                  <a:pt x="79" y="195"/>
                </a:lnTo>
                <a:lnTo>
                  <a:pt x="83" y="195"/>
                </a:lnTo>
                <a:lnTo>
                  <a:pt x="83" y="191"/>
                </a:lnTo>
                <a:lnTo>
                  <a:pt x="83" y="186"/>
                </a:lnTo>
                <a:lnTo>
                  <a:pt x="83" y="181"/>
                </a:lnTo>
                <a:lnTo>
                  <a:pt x="88" y="181"/>
                </a:lnTo>
                <a:lnTo>
                  <a:pt x="88" y="177"/>
                </a:lnTo>
                <a:lnTo>
                  <a:pt x="88" y="173"/>
                </a:lnTo>
                <a:lnTo>
                  <a:pt x="88" y="168"/>
                </a:lnTo>
                <a:lnTo>
                  <a:pt x="93" y="168"/>
                </a:lnTo>
                <a:lnTo>
                  <a:pt x="93" y="164"/>
                </a:lnTo>
                <a:lnTo>
                  <a:pt x="93" y="159"/>
                </a:lnTo>
                <a:lnTo>
                  <a:pt x="97" y="159"/>
                </a:lnTo>
                <a:lnTo>
                  <a:pt x="97" y="155"/>
                </a:lnTo>
                <a:lnTo>
                  <a:pt x="97" y="150"/>
                </a:lnTo>
                <a:lnTo>
                  <a:pt x="97" y="146"/>
                </a:lnTo>
                <a:lnTo>
                  <a:pt x="101" y="146"/>
                </a:lnTo>
                <a:lnTo>
                  <a:pt x="101" y="142"/>
                </a:lnTo>
                <a:lnTo>
                  <a:pt x="101" y="137"/>
                </a:lnTo>
                <a:lnTo>
                  <a:pt x="106" y="137"/>
                </a:lnTo>
                <a:lnTo>
                  <a:pt x="106" y="133"/>
                </a:lnTo>
                <a:lnTo>
                  <a:pt x="106" y="128"/>
                </a:lnTo>
                <a:lnTo>
                  <a:pt x="106" y="124"/>
                </a:lnTo>
                <a:lnTo>
                  <a:pt x="110" y="124"/>
                </a:lnTo>
                <a:lnTo>
                  <a:pt x="110" y="120"/>
                </a:lnTo>
                <a:lnTo>
                  <a:pt x="110" y="115"/>
                </a:lnTo>
                <a:lnTo>
                  <a:pt x="115" y="115"/>
                </a:lnTo>
                <a:lnTo>
                  <a:pt x="115" y="110"/>
                </a:lnTo>
                <a:lnTo>
                  <a:pt x="115" y="106"/>
                </a:lnTo>
                <a:lnTo>
                  <a:pt x="115" y="102"/>
                </a:lnTo>
                <a:lnTo>
                  <a:pt x="119" y="102"/>
                </a:lnTo>
                <a:lnTo>
                  <a:pt x="119" y="98"/>
                </a:lnTo>
                <a:lnTo>
                  <a:pt x="119" y="93"/>
                </a:lnTo>
                <a:lnTo>
                  <a:pt x="119" y="88"/>
                </a:lnTo>
                <a:lnTo>
                  <a:pt x="124" y="88"/>
                </a:lnTo>
                <a:lnTo>
                  <a:pt x="124" y="84"/>
                </a:lnTo>
                <a:lnTo>
                  <a:pt x="124" y="80"/>
                </a:lnTo>
                <a:lnTo>
                  <a:pt x="128" y="80"/>
                </a:lnTo>
                <a:lnTo>
                  <a:pt x="128" y="76"/>
                </a:lnTo>
                <a:lnTo>
                  <a:pt x="128" y="71"/>
                </a:lnTo>
                <a:lnTo>
                  <a:pt x="128" y="66"/>
                </a:lnTo>
                <a:lnTo>
                  <a:pt x="133" y="66"/>
                </a:lnTo>
                <a:lnTo>
                  <a:pt x="133" y="62"/>
                </a:lnTo>
                <a:lnTo>
                  <a:pt x="133" y="58"/>
                </a:lnTo>
                <a:lnTo>
                  <a:pt x="133" y="54"/>
                </a:lnTo>
                <a:lnTo>
                  <a:pt x="137" y="54"/>
                </a:lnTo>
                <a:lnTo>
                  <a:pt x="137" y="49"/>
                </a:lnTo>
                <a:lnTo>
                  <a:pt x="137" y="44"/>
                </a:lnTo>
                <a:lnTo>
                  <a:pt x="142" y="44"/>
                </a:lnTo>
                <a:lnTo>
                  <a:pt x="142" y="40"/>
                </a:lnTo>
                <a:lnTo>
                  <a:pt x="142" y="36"/>
                </a:lnTo>
                <a:lnTo>
                  <a:pt x="146" y="36"/>
                </a:lnTo>
                <a:lnTo>
                  <a:pt x="146" y="31"/>
                </a:lnTo>
                <a:lnTo>
                  <a:pt x="146" y="27"/>
                </a:lnTo>
                <a:lnTo>
                  <a:pt x="146" y="22"/>
                </a:lnTo>
                <a:lnTo>
                  <a:pt x="150" y="22"/>
                </a:lnTo>
                <a:lnTo>
                  <a:pt x="150" y="18"/>
                </a:lnTo>
                <a:lnTo>
                  <a:pt x="150" y="14"/>
                </a:lnTo>
                <a:lnTo>
                  <a:pt x="150" y="9"/>
                </a:lnTo>
                <a:lnTo>
                  <a:pt x="155" y="9"/>
                </a:lnTo>
                <a:lnTo>
                  <a:pt x="155" y="5"/>
                </a:lnTo>
                <a:lnTo>
                  <a:pt x="155" y="0"/>
                </a:lnTo>
                <a:lnTo>
                  <a:pt x="310" y="0"/>
                </a:lnTo>
                <a:lnTo>
                  <a:pt x="310" y="5"/>
                </a:lnTo>
                <a:lnTo>
                  <a:pt x="310" y="9"/>
                </a:lnTo>
                <a:lnTo>
                  <a:pt x="310" y="14"/>
                </a:lnTo>
                <a:lnTo>
                  <a:pt x="305" y="14"/>
                </a:lnTo>
                <a:lnTo>
                  <a:pt x="305" y="18"/>
                </a:lnTo>
                <a:lnTo>
                  <a:pt x="305" y="22"/>
                </a:lnTo>
                <a:lnTo>
                  <a:pt x="305" y="27"/>
                </a:lnTo>
                <a:lnTo>
                  <a:pt x="301" y="27"/>
                </a:lnTo>
                <a:lnTo>
                  <a:pt x="301" y="31"/>
                </a:lnTo>
                <a:lnTo>
                  <a:pt x="301" y="36"/>
                </a:lnTo>
                <a:lnTo>
                  <a:pt x="297" y="36"/>
                </a:lnTo>
                <a:lnTo>
                  <a:pt x="297" y="40"/>
                </a:lnTo>
                <a:lnTo>
                  <a:pt x="297" y="44"/>
                </a:lnTo>
                <a:lnTo>
                  <a:pt x="293" y="44"/>
                </a:lnTo>
                <a:lnTo>
                  <a:pt x="293" y="49"/>
                </a:lnTo>
                <a:lnTo>
                  <a:pt x="293" y="54"/>
                </a:lnTo>
                <a:lnTo>
                  <a:pt x="293" y="58"/>
                </a:lnTo>
                <a:lnTo>
                  <a:pt x="288" y="58"/>
                </a:lnTo>
                <a:lnTo>
                  <a:pt x="288" y="62"/>
                </a:lnTo>
                <a:lnTo>
                  <a:pt x="288" y="66"/>
                </a:lnTo>
                <a:lnTo>
                  <a:pt x="288" y="71"/>
                </a:lnTo>
                <a:lnTo>
                  <a:pt x="283" y="71"/>
                </a:lnTo>
                <a:lnTo>
                  <a:pt x="283" y="76"/>
                </a:lnTo>
                <a:lnTo>
                  <a:pt x="283" y="80"/>
                </a:lnTo>
                <a:lnTo>
                  <a:pt x="283" y="84"/>
                </a:lnTo>
                <a:lnTo>
                  <a:pt x="279" y="84"/>
                </a:lnTo>
                <a:lnTo>
                  <a:pt x="279" y="88"/>
                </a:lnTo>
                <a:lnTo>
                  <a:pt x="279" y="93"/>
                </a:lnTo>
                <a:lnTo>
                  <a:pt x="275" y="93"/>
                </a:lnTo>
                <a:lnTo>
                  <a:pt x="275" y="98"/>
                </a:lnTo>
                <a:lnTo>
                  <a:pt x="275" y="102"/>
                </a:lnTo>
                <a:lnTo>
                  <a:pt x="275" y="106"/>
                </a:lnTo>
                <a:lnTo>
                  <a:pt x="270" y="106"/>
                </a:lnTo>
                <a:lnTo>
                  <a:pt x="270" y="110"/>
                </a:lnTo>
                <a:lnTo>
                  <a:pt x="270" y="115"/>
                </a:lnTo>
                <a:lnTo>
                  <a:pt x="266" y="115"/>
                </a:lnTo>
                <a:lnTo>
                  <a:pt x="266" y="120"/>
                </a:lnTo>
                <a:lnTo>
                  <a:pt x="266" y="124"/>
                </a:lnTo>
                <a:lnTo>
                  <a:pt x="261" y="124"/>
                </a:lnTo>
                <a:lnTo>
                  <a:pt x="261" y="128"/>
                </a:lnTo>
                <a:lnTo>
                  <a:pt x="261" y="133"/>
                </a:lnTo>
                <a:lnTo>
                  <a:pt x="261" y="137"/>
                </a:lnTo>
                <a:lnTo>
                  <a:pt x="257" y="137"/>
                </a:lnTo>
                <a:lnTo>
                  <a:pt x="257" y="142"/>
                </a:lnTo>
                <a:lnTo>
                  <a:pt x="257" y="146"/>
                </a:lnTo>
                <a:lnTo>
                  <a:pt x="257" y="150"/>
                </a:lnTo>
                <a:lnTo>
                  <a:pt x="253" y="150"/>
                </a:lnTo>
                <a:lnTo>
                  <a:pt x="253" y="155"/>
                </a:lnTo>
                <a:lnTo>
                  <a:pt x="253" y="159"/>
                </a:lnTo>
                <a:lnTo>
                  <a:pt x="253" y="164"/>
                </a:lnTo>
                <a:lnTo>
                  <a:pt x="248" y="164"/>
                </a:lnTo>
                <a:lnTo>
                  <a:pt x="248" y="168"/>
                </a:lnTo>
                <a:lnTo>
                  <a:pt x="248" y="173"/>
                </a:lnTo>
                <a:lnTo>
                  <a:pt x="243" y="173"/>
                </a:lnTo>
                <a:lnTo>
                  <a:pt x="243" y="177"/>
                </a:lnTo>
                <a:lnTo>
                  <a:pt x="243" y="181"/>
                </a:lnTo>
                <a:lnTo>
                  <a:pt x="243" y="186"/>
                </a:lnTo>
                <a:lnTo>
                  <a:pt x="239" y="186"/>
                </a:lnTo>
                <a:lnTo>
                  <a:pt x="239" y="191"/>
                </a:lnTo>
                <a:lnTo>
                  <a:pt x="239" y="195"/>
                </a:lnTo>
                <a:lnTo>
                  <a:pt x="239" y="199"/>
                </a:lnTo>
                <a:lnTo>
                  <a:pt x="235" y="199"/>
                </a:lnTo>
                <a:lnTo>
                  <a:pt x="235" y="203"/>
                </a:lnTo>
                <a:lnTo>
                  <a:pt x="235" y="208"/>
                </a:lnTo>
                <a:lnTo>
                  <a:pt x="230" y="208"/>
                </a:lnTo>
                <a:lnTo>
                  <a:pt x="230" y="213"/>
                </a:lnTo>
                <a:lnTo>
                  <a:pt x="230" y="217"/>
                </a:lnTo>
                <a:lnTo>
                  <a:pt x="226" y="217"/>
                </a:lnTo>
                <a:lnTo>
                  <a:pt x="226" y="221"/>
                </a:lnTo>
                <a:lnTo>
                  <a:pt x="226" y="225"/>
                </a:lnTo>
                <a:lnTo>
                  <a:pt x="226" y="230"/>
                </a:lnTo>
                <a:lnTo>
                  <a:pt x="221" y="230"/>
                </a:lnTo>
                <a:lnTo>
                  <a:pt x="221" y="235"/>
                </a:lnTo>
                <a:lnTo>
                  <a:pt x="221" y="239"/>
                </a:lnTo>
                <a:lnTo>
                  <a:pt x="221" y="243"/>
                </a:lnTo>
                <a:lnTo>
                  <a:pt x="217" y="243"/>
                </a:lnTo>
                <a:lnTo>
                  <a:pt x="217" y="247"/>
                </a:lnTo>
                <a:lnTo>
                  <a:pt x="217" y="252"/>
                </a:lnTo>
                <a:lnTo>
                  <a:pt x="217" y="257"/>
                </a:lnTo>
                <a:lnTo>
                  <a:pt x="212" y="257"/>
                </a:lnTo>
                <a:lnTo>
                  <a:pt x="212" y="261"/>
                </a:lnTo>
                <a:lnTo>
                  <a:pt x="212" y="265"/>
                </a:lnTo>
                <a:lnTo>
                  <a:pt x="208" y="265"/>
                </a:lnTo>
                <a:lnTo>
                  <a:pt x="208" y="270"/>
                </a:lnTo>
                <a:lnTo>
                  <a:pt x="208" y="274"/>
                </a:lnTo>
                <a:lnTo>
                  <a:pt x="208" y="279"/>
                </a:lnTo>
                <a:lnTo>
                  <a:pt x="204" y="279"/>
                </a:lnTo>
                <a:lnTo>
                  <a:pt x="204" y="283"/>
                </a:lnTo>
                <a:lnTo>
                  <a:pt x="204" y="287"/>
                </a:lnTo>
                <a:lnTo>
                  <a:pt x="199" y="287"/>
                </a:lnTo>
                <a:lnTo>
                  <a:pt x="199" y="292"/>
                </a:lnTo>
                <a:lnTo>
                  <a:pt x="199" y="296"/>
                </a:lnTo>
                <a:lnTo>
                  <a:pt x="199" y="301"/>
                </a:lnTo>
                <a:lnTo>
                  <a:pt x="194" y="301"/>
                </a:lnTo>
                <a:lnTo>
                  <a:pt x="194" y="305"/>
                </a:lnTo>
                <a:lnTo>
                  <a:pt x="194" y="310"/>
                </a:lnTo>
                <a:lnTo>
                  <a:pt x="190" y="310"/>
                </a:lnTo>
                <a:lnTo>
                  <a:pt x="190" y="314"/>
                </a:lnTo>
                <a:lnTo>
                  <a:pt x="190" y="318"/>
                </a:lnTo>
                <a:lnTo>
                  <a:pt x="190" y="323"/>
                </a:lnTo>
                <a:lnTo>
                  <a:pt x="186" y="323"/>
                </a:lnTo>
                <a:lnTo>
                  <a:pt x="186" y="327"/>
                </a:lnTo>
                <a:lnTo>
                  <a:pt x="186" y="332"/>
                </a:lnTo>
                <a:lnTo>
                  <a:pt x="186" y="336"/>
                </a:lnTo>
                <a:lnTo>
                  <a:pt x="182" y="336"/>
                </a:lnTo>
                <a:lnTo>
                  <a:pt x="182" y="340"/>
                </a:lnTo>
                <a:lnTo>
                  <a:pt x="182" y="345"/>
                </a:lnTo>
                <a:lnTo>
                  <a:pt x="177" y="345"/>
                </a:lnTo>
                <a:lnTo>
                  <a:pt x="177" y="350"/>
                </a:lnTo>
                <a:lnTo>
                  <a:pt x="177" y="354"/>
                </a:lnTo>
                <a:lnTo>
                  <a:pt x="177" y="358"/>
                </a:lnTo>
                <a:lnTo>
                  <a:pt x="172" y="358"/>
                </a:lnTo>
                <a:lnTo>
                  <a:pt x="172" y="362"/>
                </a:lnTo>
                <a:lnTo>
                  <a:pt x="172" y="367"/>
                </a:lnTo>
                <a:lnTo>
                  <a:pt x="172" y="372"/>
                </a:lnTo>
                <a:lnTo>
                  <a:pt x="168" y="372"/>
                </a:lnTo>
                <a:lnTo>
                  <a:pt x="168" y="376"/>
                </a:lnTo>
                <a:lnTo>
                  <a:pt x="168" y="380"/>
                </a:lnTo>
                <a:lnTo>
                  <a:pt x="164" y="380"/>
                </a:lnTo>
                <a:lnTo>
                  <a:pt x="164" y="384"/>
                </a:lnTo>
                <a:lnTo>
                  <a:pt x="164" y="389"/>
                </a:lnTo>
                <a:lnTo>
                  <a:pt x="160" y="389"/>
                </a:lnTo>
                <a:lnTo>
                  <a:pt x="160" y="394"/>
                </a:lnTo>
                <a:lnTo>
                  <a:pt x="160" y="398"/>
                </a:lnTo>
                <a:lnTo>
                  <a:pt x="160" y="402"/>
                </a:lnTo>
                <a:lnTo>
                  <a:pt x="0" y="402"/>
                </a:lnTo>
              </a:path>
            </a:pathLst>
          </a:custGeom>
          <a:noFill/>
          <a:ln w="22225" cap="flat">
            <a:solidFill>
              <a:schemeClr val="tx1"/>
            </a:solidFill>
            <a:prstDash val="solid"/>
            <a:round/>
            <a:headEnd/>
            <a:tailEnd/>
          </a:ln>
        </p:spPr>
        <p:txBody>
          <a:bodyPr/>
          <a:lstStyle/>
          <a:p>
            <a:pPr>
              <a:defRPr/>
            </a:pPr>
            <a:endParaRPr lang="en-US">
              <a:latin typeface="+mn-lt"/>
            </a:endParaRPr>
          </a:p>
        </p:txBody>
      </p:sp>
      <p:sp>
        <p:nvSpPr>
          <p:cNvPr id="385466" name="Freeform 442"/>
          <p:cNvSpPr>
            <a:spLocks/>
          </p:cNvSpPr>
          <p:nvPr/>
        </p:nvSpPr>
        <p:spPr bwMode="auto">
          <a:xfrm>
            <a:off x="2451100" y="2484438"/>
            <a:ext cx="1500188" cy="935037"/>
          </a:xfrm>
          <a:custGeom>
            <a:avLst/>
            <a:gdLst/>
            <a:ahLst/>
            <a:cxnLst>
              <a:cxn ang="0">
                <a:pos x="80" y="394"/>
              </a:cxn>
              <a:cxn ang="0">
                <a:pos x="147" y="380"/>
              </a:cxn>
              <a:cxn ang="0">
                <a:pos x="182" y="367"/>
              </a:cxn>
              <a:cxn ang="0">
                <a:pos x="209" y="354"/>
              </a:cxn>
              <a:cxn ang="0">
                <a:pos x="240" y="345"/>
              </a:cxn>
              <a:cxn ang="0">
                <a:pos x="258" y="332"/>
              </a:cxn>
              <a:cxn ang="0">
                <a:pos x="276" y="318"/>
              </a:cxn>
              <a:cxn ang="0">
                <a:pos x="289" y="305"/>
              </a:cxn>
              <a:cxn ang="0">
                <a:pos x="302" y="292"/>
              </a:cxn>
              <a:cxn ang="0">
                <a:pos x="320" y="279"/>
              </a:cxn>
              <a:cxn ang="0">
                <a:pos x="333" y="265"/>
              </a:cxn>
              <a:cxn ang="0">
                <a:pos x="347" y="252"/>
              </a:cxn>
              <a:cxn ang="0">
                <a:pos x="359" y="239"/>
              </a:cxn>
              <a:cxn ang="0">
                <a:pos x="373" y="225"/>
              </a:cxn>
              <a:cxn ang="0">
                <a:pos x="387" y="213"/>
              </a:cxn>
              <a:cxn ang="0">
                <a:pos x="400" y="199"/>
              </a:cxn>
              <a:cxn ang="0">
                <a:pos x="413" y="186"/>
              </a:cxn>
              <a:cxn ang="0">
                <a:pos x="426" y="173"/>
              </a:cxn>
              <a:cxn ang="0">
                <a:pos x="440" y="159"/>
              </a:cxn>
              <a:cxn ang="0">
                <a:pos x="453" y="146"/>
              </a:cxn>
              <a:cxn ang="0">
                <a:pos x="466" y="133"/>
              </a:cxn>
              <a:cxn ang="0">
                <a:pos x="480" y="120"/>
              </a:cxn>
              <a:cxn ang="0">
                <a:pos x="493" y="106"/>
              </a:cxn>
              <a:cxn ang="0">
                <a:pos x="506" y="93"/>
              </a:cxn>
              <a:cxn ang="0">
                <a:pos x="529" y="84"/>
              </a:cxn>
              <a:cxn ang="0">
                <a:pos x="546" y="71"/>
              </a:cxn>
              <a:cxn ang="0">
                <a:pos x="559" y="58"/>
              </a:cxn>
              <a:cxn ang="0">
                <a:pos x="581" y="44"/>
              </a:cxn>
              <a:cxn ang="0">
                <a:pos x="613" y="31"/>
              </a:cxn>
              <a:cxn ang="0">
                <a:pos x="648" y="18"/>
              </a:cxn>
              <a:cxn ang="0">
                <a:pos x="710" y="5"/>
              </a:cxn>
              <a:cxn ang="0">
                <a:pos x="906" y="9"/>
              </a:cxn>
              <a:cxn ang="0">
                <a:pos x="817" y="22"/>
              </a:cxn>
              <a:cxn ang="0">
                <a:pos x="777" y="36"/>
              </a:cxn>
              <a:cxn ang="0">
                <a:pos x="737" y="44"/>
              </a:cxn>
              <a:cxn ang="0">
                <a:pos x="715" y="58"/>
              </a:cxn>
              <a:cxn ang="0">
                <a:pos x="697" y="71"/>
              </a:cxn>
              <a:cxn ang="0">
                <a:pos x="679" y="84"/>
              </a:cxn>
              <a:cxn ang="0">
                <a:pos x="662" y="98"/>
              </a:cxn>
              <a:cxn ang="0">
                <a:pos x="648" y="110"/>
              </a:cxn>
              <a:cxn ang="0">
                <a:pos x="635" y="124"/>
              </a:cxn>
              <a:cxn ang="0">
                <a:pos x="617" y="133"/>
              </a:cxn>
              <a:cxn ang="0">
                <a:pos x="604" y="146"/>
              </a:cxn>
              <a:cxn ang="0">
                <a:pos x="591" y="159"/>
              </a:cxn>
              <a:cxn ang="0">
                <a:pos x="577" y="173"/>
              </a:cxn>
              <a:cxn ang="0">
                <a:pos x="564" y="186"/>
              </a:cxn>
              <a:cxn ang="0">
                <a:pos x="551" y="199"/>
              </a:cxn>
              <a:cxn ang="0">
                <a:pos x="542" y="217"/>
              </a:cxn>
              <a:cxn ang="0">
                <a:pos x="529" y="230"/>
              </a:cxn>
              <a:cxn ang="0">
                <a:pos x="515" y="243"/>
              </a:cxn>
              <a:cxn ang="0">
                <a:pos x="502" y="257"/>
              </a:cxn>
              <a:cxn ang="0">
                <a:pos x="488" y="270"/>
              </a:cxn>
              <a:cxn ang="0">
                <a:pos x="475" y="283"/>
              </a:cxn>
              <a:cxn ang="0">
                <a:pos x="462" y="296"/>
              </a:cxn>
              <a:cxn ang="0">
                <a:pos x="444" y="305"/>
              </a:cxn>
              <a:cxn ang="0">
                <a:pos x="426" y="318"/>
              </a:cxn>
              <a:cxn ang="0">
                <a:pos x="413" y="332"/>
              </a:cxn>
              <a:cxn ang="0">
                <a:pos x="391" y="345"/>
              </a:cxn>
              <a:cxn ang="0">
                <a:pos x="373" y="358"/>
              </a:cxn>
              <a:cxn ang="0">
                <a:pos x="347" y="372"/>
              </a:cxn>
              <a:cxn ang="0">
                <a:pos x="311" y="384"/>
              </a:cxn>
              <a:cxn ang="0">
                <a:pos x="236" y="394"/>
              </a:cxn>
            </a:cxnLst>
            <a:rect l="0" t="0" r="r" b="b"/>
            <a:pathLst>
              <a:path w="945" h="402">
                <a:moveTo>
                  <a:pt x="0" y="402"/>
                </a:moveTo>
                <a:lnTo>
                  <a:pt x="0" y="402"/>
                </a:lnTo>
                <a:lnTo>
                  <a:pt x="0" y="398"/>
                </a:lnTo>
                <a:lnTo>
                  <a:pt x="40" y="398"/>
                </a:lnTo>
                <a:lnTo>
                  <a:pt x="40" y="394"/>
                </a:lnTo>
                <a:lnTo>
                  <a:pt x="80" y="394"/>
                </a:lnTo>
                <a:lnTo>
                  <a:pt x="80" y="389"/>
                </a:lnTo>
                <a:lnTo>
                  <a:pt x="107" y="389"/>
                </a:lnTo>
                <a:lnTo>
                  <a:pt x="129" y="389"/>
                </a:lnTo>
                <a:lnTo>
                  <a:pt x="129" y="384"/>
                </a:lnTo>
                <a:lnTo>
                  <a:pt x="147" y="384"/>
                </a:lnTo>
                <a:lnTo>
                  <a:pt x="147" y="380"/>
                </a:lnTo>
                <a:lnTo>
                  <a:pt x="160" y="380"/>
                </a:lnTo>
                <a:lnTo>
                  <a:pt x="160" y="376"/>
                </a:lnTo>
                <a:lnTo>
                  <a:pt x="169" y="376"/>
                </a:lnTo>
                <a:lnTo>
                  <a:pt x="169" y="372"/>
                </a:lnTo>
                <a:lnTo>
                  <a:pt x="182" y="372"/>
                </a:lnTo>
                <a:lnTo>
                  <a:pt x="182" y="367"/>
                </a:lnTo>
                <a:lnTo>
                  <a:pt x="191" y="367"/>
                </a:lnTo>
                <a:lnTo>
                  <a:pt x="191" y="362"/>
                </a:lnTo>
                <a:lnTo>
                  <a:pt x="200" y="362"/>
                </a:lnTo>
                <a:lnTo>
                  <a:pt x="200" y="358"/>
                </a:lnTo>
                <a:lnTo>
                  <a:pt x="209" y="358"/>
                </a:lnTo>
                <a:lnTo>
                  <a:pt x="209" y="354"/>
                </a:lnTo>
                <a:lnTo>
                  <a:pt x="218" y="354"/>
                </a:lnTo>
                <a:lnTo>
                  <a:pt x="218" y="350"/>
                </a:lnTo>
                <a:lnTo>
                  <a:pt x="227" y="350"/>
                </a:lnTo>
                <a:lnTo>
                  <a:pt x="227" y="345"/>
                </a:lnTo>
                <a:lnTo>
                  <a:pt x="231" y="345"/>
                </a:lnTo>
                <a:lnTo>
                  <a:pt x="240" y="345"/>
                </a:lnTo>
                <a:lnTo>
                  <a:pt x="240" y="340"/>
                </a:lnTo>
                <a:lnTo>
                  <a:pt x="244" y="340"/>
                </a:lnTo>
                <a:lnTo>
                  <a:pt x="244" y="336"/>
                </a:lnTo>
                <a:lnTo>
                  <a:pt x="254" y="336"/>
                </a:lnTo>
                <a:lnTo>
                  <a:pt x="254" y="332"/>
                </a:lnTo>
                <a:lnTo>
                  <a:pt x="258" y="332"/>
                </a:lnTo>
                <a:lnTo>
                  <a:pt x="258" y="327"/>
                </a:lnTo>
                <a:lnTo>
                  <a:pt x="262" y="327"/>
                </a:lnTo>
                <a:lnTo>
                  <a:pt x="262" y="323"/>
                </a:lnTo>
                <a:lnTo>
                  <a:pt x="266" y="323"/>
                </a:lnTo>
                <a:lnTo>
                  <a:pt x="266" y="318"/>
                </a:lnTo>
                <a:lnTo>
                  <a:pt x="276" y="318"/>
                </a:lnTo>
                <a:lnTo>
                  <a:pt x="276" y="314"/>
                </a:lnTo>
                <a:lnTo>
                  <a:pt x="280" y="314"/>
                </a:lnTo>
                <a:lnTo>
                  <a:pt x="280" y="310"/>
                </a:lnTo>
                <a:lnTo>
                  <a:pt x="284" y="310"/>
                </a:lnTo>
                <a:lnTo>
                  <a:pt x="284" y="305"/>
                </a:lnTo>
                <a:lnTo>
                  <a:pt x="289" y="305"/>
                </a:lnTo>
                <a:lnTo>
                  <a:pt x="289" y="301"/>
                </a:lnTo>
                <a:lnTo>
                  <a:pt x="293" y="301"/>
                </a:lnTo>
                <a:lnTo>
                  <a:pt x="298" y="301"/>
                </a:lnTo>
                <a:lnTo>
                  <a:pt x="298" y="296"/>
                </a:lnTo>
                <a:lnTo>
                  <a:pt x="302" y="296"/>
                </a:lnTo>
                <a:lnTo>
                  <a:pt x="302" y="292"/>
                </a:lnTo>
                <a:lnTo>
                  <a:pt x="306" y="292"/>
                </a:lnTo>
                <a:lnTo>
                  <a:pt x="306" y="287"/>
                </a:lnTo>
                <a:lnTo>
                  <a:pt x="315" y="287"/>
                </a:lnTo>
                <a:lnTo>
                  <a:pt x="315" y="283"/>
                </a:lnTo>
                <a:lnTo>
                  <a:pt x="315" y="279"/>
                </a:lnTo>
                <a:lnTo>
                  <a:pt x="320" y="279"/>
                </a:lnTo>
                <a:lnTo>
                  <a:pt x="320" y="274"/>
                </a:lnTo>
                <a:lnTo>
                  <a:pt x="324" y="274"/>
                </a:lnTo>
                <a:lnTo>
                  <a:pt x="324" y="270"/>
                </a:lnTo>
                <a:lnTo>
                  <a:pt x="329" y="270"/>
                </a:lnTo>
                <a:lnTo>
                  <a:pt x="329" y="265"/>
                </a:lnTo>
                <a:lnTo>
                  <a:pt x="333" y="265"/>
                </a:lnTo>
                <a:lnTo>
                  <a:pt x="333" y="261"/>
                </a:lnTo>
                <a:lnTo>
                  <a:pt x="337" y="261"/>
                </a:lnTo>
                <a:lnTo>
                  <a:pt x="337" y="257"/>
                </a:lnTo>
                <a:lnTo>
                  <a:pt x="342" y="257"/>
                </a:lnTo>
                <a:lnTo>
                  <a:pt x="347" y="257"/>
                </a:lnTo>
                <a:lnTo>
                  <a:pt x="347" y="252"/>
                </a:lnTo>
                <a:lnTo>
                  <a:pt x="351" y="252"/>
                </a:lnTo>
                <a:lnTo>
                  <a:pt x="351" y="247"/>
                </a:lnTo>
                <a:lnTo>
                  <a:pt x="355" y="247"/>
                </a:lnTo>
                <a:lnTo>
                  <a:pt x="355" y="243"/>
                </a:lnTo>
                <a:lnTo>
                  <a:pt x="359" y="243"/>
                </a:lnTo>
                <a:lnTo>
                  <a:pt x="359" y="239"/>
                </a:lnTo>
                <a:lnTo>
                  <a:pt x="364" y="239"/>
                </a:lnTo>
                <a:lnTo>
                  <a:pt x="364" y="235"/>
                </a:lnTo>
                <a:lnTo>
                  <a:pt x="369" y="235"/>
                </a:lnTo>
                <a:lnTo>
                  <a:pt x="369" y="230"/>
                </a:lnTo>
                <a:lnTo>
                  <a:pt x="373" y="230"/>
                </a:lnTo>
                <a:lnTo>
                  <a:pt x="373" y="225"/>
                </a:lnTo>
                <a:lnTo>
                  <a:pt x="373" y="221"/>
                </a:lnTo>
                <a:lnTo>
                  <a:pt x="377" y="221"/>
                </a:lnTo>
                <a:lnTo>
                  <a:pt x="377" y="217"/>
                </a:lnTo>
                <a:lnTo>
                  <a:pt x="382" y="217"/>
                </a:lnTo>
                <a:lnTo>
                  <a:pt x="382" y="213"/>
                </a:lnTo>
                <a:lnTo>
                  <a:pt x="387" y="213"/>
                </a:lnTo>
                <a:lnTo>
                  <a:pt x="391" y="213"/>
                </a:lnTo>
                <a:lnTo>
                  <a:pt x="391" y="208"/>
                </a:lnTo>
                <a:lnTo>
                  <a:pt x="395" y="208"/>
                </a:lnTo>
                <a:lnTo>
                  <a:pt x="395" y="203"/>
                </a:lnTo>
                <a:lnTo>
                  <a:pt x="400" y="203"/>
                </a:lnTo>
                <a:lnTo>
                  <a:pt x="400" y="199"/>
                </a:lnTo>
                <a:lnTo>
                  <a:pt x="404" y="199"/>
                </a:lnTo>
                <a:lnTo>
                  <a:pt x="404" y="195"/>
                </a:lnTo>
                <a:lnTo>
                  <a:pt x="409" y="195"/>
                </a:lnTo>
                <a:lnTo>
                  <a:pt x="409" y="191"/>
                </a:lnTo>
                <a:lnTo>
                  <a:pt x="409" y="186"/>
                </a:lnTo>
                <a:lnTo>
                  <a:pt x="413" y="186"/>
                </a:lnTo>
                <a:lnTo>
                  <a:pt x="413" y="181"/>
                </a:lnTo>
                <a:lnTo>
                  <a:pt x="418" y="181"/>
                </a:lnTo>
                <a:lnTo>
                  <a:pt x="418" y="177"/>
                </a:lnTo>
                <a:lnTo>
                  <a:pt x="422" y="177"/>
                </a:lnTo>
                <a:lnTo>
                  <a:pt x="422" y="173"/>
                </a:lnTo>
                <a:lnTo>
                  <a:pt x="426" y="173"/>
                </a:lnTo>
                <a:lnTo>
                  <a:pt x="426" y="168"/>
                </a:lnTo>
                <a:lnTo>
                  <a:pt x="431" y="168"/>
                </a:lnTo>
                <a:lnTo>
                  <a:pt x="435" y="168"/>
                </a:lnTo>
                <a:lnTo>
                  <a:pt x="435" y="164"/>
                </a:lnTo>
                <a:lnTo>
                  <a:pt x="440" y="164"/>
                </a:lnTo>
                <a:lnTo>
                  <a:pt x="440" y="159"/>
                </a:lnTo>
                <a:lnTo>
                  <a:pt x="440" y="155"/>
                </a:lnTo>
                <a:lnTo>
                  <a:pt x="444" y="155"/>
                </a:lnTo>
                <a:lnTo>
                  <a:pt x="444" y="150"/>
                </a:lnTo>
                <a:lnTo>
                  <a:pt x="448" y="150"/>
                </a:lnTo>
                <a:lnTo>
                  <a:pt x="448" y="146"/>
                </a:lnTo>
                <a:lnTo>
                  <a:pt x="453" y="146"/>
                </a:lnTo>
                <a:lnTo>
                  <a:pt x="453" y="142"/>
                </a:lnTo>
                <a:lnTo>
                  <a:pt x="458" y="142"/>
                </a:lnTo>
                <a:lnTo>
                  <a:pt x="458" y="137"/>
                </a:lnTo>
                <a:lnTo>
                  <a:pt x="462" y="137"/>
                </a:lnTo>
                <a:lnTo>
                  <a:pt x="462" y="133"/>
                </a:lnTo>
                <a:lnTo>
                  <a:pt x="466" y="133"/>
                </a:lnTo>
                <a:lnTo>
                  <a:pt x="466" y="128"/>
                </a:lnTo>
                <a:lnTo>
                  <a:pt x="470" y="128"/>
                </a:lnTo>
                <a:lnTo>
                  <a:pt x="470" y="124"/>
                </a:lnTo>
                <a:lnTo>
                  <a:pt x="475" y="124"/>
                </a:lnTo>
                <a:lnTo>
                  <a:pt x="480" y="124"/>
                </a:lnTo>
                <a:lnTo>
                  <a:pt x="480" y="120"/>
                </a:lnTo>
                <a:lnTo>
                  <a:pt x="484" y="120"/>
                </a:lnTo>
                <a:lnTo>
                  <a:pt x="484" y="115"/>
                </a:lnTo>
                <a:lnTo>
                  <a:pt x="488" y="115"/>
                </a:lnTo>
                <a:lnTo>
                  <a:pt x="488" y="110"/>
                </a:lnTo>
                <a:lnTo>
                  <a:pt x="493" y="110"/>
                </a:lnTo>
                <a:lnTo>
                  <a:pt x="493" y="106"/>
                </a:lnTo>
                <a:lnTo>
                  <a:pt x="497" y="106"/>
                </a:lnTo>
                <a:lnTo>
                  <a:pt x="497" y="102"/>
                </a:lnTo>
                <a:lnTo>
                  <a:pt x="502" y="102"/>
                </a:lnTo>
                <a:lnTo>
                  <a:pt x="502" y="98"/>
                </a:lnTo>
                <a:lnTo>
                  <a:pt x="506" y="98"/>
                </a:lnTo>
                <a:lnTo>
                  <a:pt x="506" y="93"/>
                </a:lnTo>
                <a:lnTo>
                  <a:pt x="511" y="93"/>
                </a:lnTo>
                <a:lnTo>
                  <a:pt x="511" y="88"/>
                </a:lnTo>
                <a:lnTo>
                  <a:pt x="519" y="88"/>
                </a:lnTo>
                <a:lnTo>
                  <a:pt x="519" y="84"/>
                </a:lnTo>
                <a:lnTo>
                  <a:pt x="524" y="84"/>
                </a:lnTo>
                <a:lnTo>
                  <a:pt x="529" y="84"/>
                </a:lnTo>
                <a:lnTo>
                  <a:pt x="529" y="80"/>
                </a:lnTo>
                <a:lnTo>
                  <a:pt x="533" y="80"/>
                </a:lnTo>
                <a:lnTo>
                  <a:pt x="533" y="76"/>
                </a:lnTo>
                <a:lnTo>
                  <a:pt x="542" y="76"/>
                </a:lnTo>
                <a:lnTo>
                  <a:pt x="542" y="71"/>
                </a:lnTo>
                <a:lnTo>
                  <a:pt x="546" y="71"/>
                </a:lnTo>
                <a:lnTo>
                  <a:pt x="546" y="66"/>
                </a:lnTo>
                <a:lnTo>
                  <a:pt x="551" y="66"/>
                </a:lnTo>
                <a:lnTo>
                  <a:pt x="551" y="62"/>
                </a:lnTo>
                <a:lnTo>
                  <a:pt x="555" y="62"/>
                </a:lnTo>
                <a:lnTo>
                  <a:pt x="555" y="58"/>
                </a:lnTo>
                <a:lnTo>
                  <a:pt x="559" y="58"/>
                </a:lnTo>
                <a:lnTo>
                  <a:pt x="559" y="54"/>
                </a:lnTo>
                <a:lnTo>
                  <a:pt x="569" y="54"/>
                </a:lnTo>
                <a:lnTo>
                  <a:pt x="569" y="49"/>
                </a:lnTo>
                <a:lnTo>
                  <a:pt x="577" y="49"/>
                </a:lnTo>
                <a:lnTo>
                  <a:pt x="577" y="44"/>
                </a:lnTo>
                <a:lnTo>
                  <a:pt x="581" y="44"/>
                </a:lnTo>
                <a:lnTo>
                  <a:pt x="581" y="40"/>
                </a:lnTo>
                <a:lnTo>
                  <a:pt x="591" y="40"/>
                </a:lnTo>
                <a:lnTo>
                  <a:pt x="599" y="40"/>
                </a:lnTo>
                <a:lnTo>
                  <a:pt x="599" y="36"/>
                </a:lnTo>
                <a:lnTo>
                  <a:pt x="613" y="36"/>
                </a:lnTo>
                <a:lnTo>
                  <a:pt x="613" y="31"/>
                </a:lnTo>
                <a:lnTo>
                  <a:pt x="622" y="31"/>
                </a:lnTo>
                <a:lnTo>
                  <a:pt x="622" y="27"/>
                </a:lnTo>
                <a:lnTo>
                  <a:pt x="635" y="27"/>
                </a:lnTo>
                <a:lnTo>
                  <a:pt x="635" y="22"/>
                </a:lnTo>
                <a:lnTo>
                  <a:pt x="648" y="22"/>
                </a:lnTo>
                <a:lnTo>
                  <a:pt x="648" y="18"/>
                </a:lnTo>
                <a:lnTo>
                  <a:pt x="666" y="18"/>
                </a:lnTo>
                <a:lnTo>
                  <a:pt x="666" y="14"/>
                </a:lnTo>
                <a:lnTo>
                  <a:pt x="684" y="14"/>
                </a:lnTo>
                <a:lnTo>
                  <a:pt x="684" y="9"/>
                </a:lnTo>
                <a:lnTo>
                  <a:pt x="710" y="9"/>
                </a:lnTo>
                <a:lnTo>
                  <a:pt x="710" y="5"/>
                </a:lnTo>
                <a:lnTo>
                  <a:pt x="755" y="5"/>
                </a:lnTo>
                <a:lnTo>
                  <a:pt x="755" y="0"/>
                </a:lnTo>
                <a:lnTo>
                  <a:pt x="945" y="0"/>
                </a:lnTo>
                <a:lnTo>
                  <a:pt x="945" y="5"/>
                </a:lnTo>
                <a:lnTo>
                  <a:pt x="906" y="5"/>
                </a:lnTo>
                <a:lnTo>
                  <a:pt x="906" y="9"/>
                </a:lnTo>
                <a:lnTo>
                  <a:pt x="866" y="9"/>
                </a:lnTo>
                <a:lnTo>
                  <a:pt x="866" y="14"/>
                </a:lnTo>
                <a:lnTo>
                  <a:pt x="839" y="14"/>
                </a:lnTo>
                <a:lnTo>
                  <a:pt x="839" y="18"/>
                </a:lnTo>
                <a:lnTo>
                  <a:pt x="817" y="18"/>
                </a:lnTo>
                <a:lnTo>
                  <a:pt x="817" y="22"/>
                </a:lnTo>
                <a:lnTo>
                  <a:pt x="803" y="22"/>
                </a:lnTo>
                <a:lnTo>
                  <a:pt x="803" y="27"/>
                </a:lnTo>
                <a:lnTo>
                  <a:pt x="790" y="27"/>
                </a:lnTo>
                <a:lnTo>
                  <a:pt x="790" y="31"/>
                </a:lnTo>
                <a:lnTo>
                  <a:pt x="777" y="31"/>
                </a:lnTo>
                <a:lnTo>
                  <a:pt x="777" y="36"/>
                </a:lnTo>
                <a:lnTo>
                  <a:pt x="763" y="36"/>
                </a:lnTo>
                <a:lnTo>
                  <a:pt x="763" y="40"/>
                </a:lnTo>
                <a:lnTo>
                  <a:pt x="755" y="40"/>
                </a:lnTo>
                <a:lnTo>
                  <a:pt x="746" y="40"/>
                </a:lnTo>
                <a:lnTo>
                  <a:pt x="746" y="44"/>
                </a:lnTo>
                <a:lnTo>
                  <a:pt x="737" y="44"/>
                </a:lnTo>
                <a:lnTo>
                  <a:pt x="737" y="49"/>
                </a:lnTo>
                <a:lnTo>
                  <a:pt x="728" y="49"/>
                </a:lnTo>
                <a:lnTo>
                  <a:pt x="728" y="54"/>
                </a:lnTo>
                <a:lnTo>
                  <a:pt x="724" y="54"/>
                </a:lnTo>
                <a:lnTo>
                  <a:pt x="724" y="58"/>
                </a:lnTo>
                <a:lnTo>
                  <a:pt x="715" y="58"/>
                </a:lnTo>
                <a:lnTo>
                  <a:pt x="715" y="62"/>
                </a:lnTo>
                <a:lnTo>
                  <a:pt x="710" y="62"/>
                </a:lnTo>
                <a:lnTo>
                  <a:pt x="710" y="66"/>
                </a:lnTo>
                <a:lnTo>
                  <a:pt x="702" y="66"/>
                </a:lnTo>
                <a:lnTo>
                  <a:pt x="702" y="71"/>
                </a:lnTo>
                <a:lnTo>
                  <a:pt x="697" y="71"/>
                </a:lnTo>
                <a:lnTo>
                  <a:pt x="697" y="76"/>
                </a:lnTo>
                <a:lnTo>
                  <a:pt x="688" y="76"/>
                </a:lnTo>
                <a:lnTo>
                  <a:pt x="688" y="80"/>
                </a:lnTo>
                <a:lnTo>
                  <a:pt x="684" y="80"/>
                </a:lnTo>
                <a:lnTo>
                  <a:pt x="684" y="84"/>
                </a:lnTo>
                <a:lnTo>
                  <a:pt x="679" y="84"/>
                </a:lnTo>
                <a:lnTo>
                  <a:pt x="674" y="84"/>
                </a:lnTo>
                <a:lnTo>
                  <a:pt x="674" y="88"/>
                </a:lnTo>
                <a:lnTo>
                  <a:pt x="666" y="88"/>
                </a:lnTo>
                <a:lnTo>
                  <a:pt x="666" y="93"/>
                </a:lnTo>
                <a:lnTo>
                  <a:pt x="662" y="93"/>
                </a:lnTo>
                <a:lnTo>
                  <a:pt x="662" y="98"/>
                </a:lnTo>
                <a:lnTo>
                  <a:pt x="657" y="98"/>
                </a:lnTo>
                <a:lnTo>
                  <a:pt x="657" y="102"/>
                </a:lnTo>
                <a:lnTo>
                  <a:pt x="652" y="102"/>
                </a:lnTo>
                <a:lnTo>
                  <a:pt x="652" y="106"/>
                </a:lnTo>
                <a:lnTo>
                  <a:pt x="648" y="106"/>
                </a:lnTo>
                <a:lnTo>
                  <a:pt x="648" y="110"/>
                </a:lnTo>
                <a:lnTo>
                  <a:pt x="644" y="110"/>
                </a:lnTo>
                <a:lnTo>
                  <a:pt x="644" y="115"/>
                </a:lnTo>
                <a:lnTo>
                  <a:pt x="640" y="115"/>
                </a:lnTo>
                <a:lnTo>
                  <a:pt x="640" y="120"/>
                </a:lnTo>
                <a:lnTo>
                  <a:pt x="635" y="120"/>
                </a:lnTo>
                <a:lnTo>
                  <a:pt x="635" y="124"/>
                </a:lnTo>
                <a:lnTo>
                  <a:pt x="630" y="124"/>
                </a:lnTo>
                <a:lnTo>
                  <a:pt x="626" y="124"/>
                </a:lnTo>
                <a:lnTo>
                  <a:pt x="626" y="128"/>
                </a:lnTo>
                <a:lnTo>
                  <a:pt x="622" y="128"/>
                </a:lnTo>
                <a:lnTo>
                  <a:pt x="622" y="133"/>
                </a:lnTo>
                <a:lnTo>
                  <a:pt x="617" y="133"/>
                </a:lnTo>
                <a:lnTo>
                  <a:pt x="617" y="137"/>
                </a:lnTo>
                <a:lnTo>
                  <a:pt x="613" y="137"/>
                </a:lnTo>
                <a:lnTo>
                  <a:pt x="613" y="142"/>
                </a:lnTo>
                <a:lnTo>
                  <a:pt x="608" y="142"/>
                </a:lnTo>
                <a:lnTo>
                  <a:pt x="608" y="146"/>
                </a:lnTo>
                <a:lnTo>
                  <a:pt x="604" y="146"/>
                </a:lnTo>
                <a:lnTo>
                  <a:pt x="604" y="150"/>
                </a:lnTo>
                <a:lnTo>
                  <a:pt x="599" y="150"/>
                </a:lnTo>
                <a:lnTo>
                  <a:pt x="599" y="155"/>
                </a:lnTo>
                <a:lnTo>
                  <a:pt x="595" y="155"/>
                </a:lnTo>
                <a:lnTo>
                  <a:pt x="595" y="159"/>
                </a:lnTo>
                <a:lnTo>
                  <a:pt x="591" y="159"/>
                </a:lnTo>
                <a:lnTo>
                  <a:pt x="591" y="164"/>
                </a:lnTo>
                <a:lnTo>
                  <a:pt x="586" y="164"/>
                </a:lnTo>
                <a:lnTo>
                  <a:pt x="586" y="168"/>
                </a:lnTo>
                <a:lnTo>
                  <a:pt x="581" y="168"/>
                </a:lnTo>
                <a:lnTo>
                  <a:pt x="581" y="173"/>
                </a:lnTo>
                <a:lnTo>
                  <a:pt x="577" y="173"/>
                </a:lnTo>
                <a:lnTo>
                  <a:pt x="577" y="177"/>
                </a:lnTo>
                <a:lnTo>
                  <a:pt x="573" y="177"/>
                </a:lnTo>
                <a:lnTo>
                  <a:pt x="573" y="181"/>
                </a:lnTo>
                <a:lnTo>
                  <a:pt x="569" y="181"/>
                </a:lnTo>
                <a:lnTo>
                  <a:pt x="569" y="186"/>
                </a:lnTo>
                <a:lnTo>
                  <a:pt x="564" y="186"/>
                </a:lnTo>
                <a:lnTo>
                  <a:pt x="564" y="191"/>
                </a:lnTo>
                <a:lnTo>
                  <a:pt x="559" y="191"/>
                </a:lnTo>
                <a:lnTo>
                  <a:pt x="559" y="195"/>
                </a:lnTo>
                <a:lnTo>
                  <a:pt x="555" y="195"/>
                </a:lnTo>
                <a:lnTo>
                  <a:pt x="555" y="199"/>
                </a:lnTo>
                <a:lnTo>
                  <a:pt x="551" y="199"/>
                </a:lnTo>
                <a:lnTo>
                  <a:pt x="551" y="203"/>
                </a:lnTo>
                <a:lnTo>
                  <a:pt x="551" y="208"/>
                </a:lnTo>
                <a:lnTo>
                  <a:pt x="551" y="213"/>
                </a:lnTo>
                <a:lnTo>
                  <a:pt x="546" y="213"/>
                </a:lnTo>
                <a:lnTo>
                  <a:pt x="542" y="213"/>
                </a:lnTo>
                <a:lnTo>
                  <a:pt x="542" y="217"/>
                </a:lnTo>
                <a:lnTo>
                  <a:pt x="537" y="217"/>
                </a:lnTo>
                <a:lnTo>
                  <a:pt x="537" y="221"/>
                </a:lnTo>
                <a:lnTo>
                  <a:pt x="533" y="221"/>
                </a:lnTo>
                <a:lnTo>
                  <a:pt x="533" y="225"/>
                </a:lnTo>
                <a:lnTo>
                  <a:pt x="529" y="225"/>
                </a:lnTo>
                <a:lnTo>
                  <a:pt x="529" y="230"/>
                </a:lnTo>
                <a:lnTo>
                  <a:pt x="524" y="230"/>
                </a:lnTo>
                <a:lnTo>
                  <a:pt x="524" y="235"/>
                </a:lnTo>
                <a:lnTo>
                  <a:pt x="519" y="235"/>
                </a:lnTo>
                <a:lnTo>
                  <a:pt x="519" y="239"/>
                </a:lnTo>
                <a:lnTo>
                  <a:pt x="519" y="243"/>
                </a:lnTo>
                <a:lnTo>
                  <a:pt x="515" y="243"/>
                </a:lnTo>
                <a:lnTo>
                  <a:pt x="515" y="247"/>
                </a:lnTo>
                <a:lnTo>
                  <a:pt x="511" y="247"/>
                </a:lnTo>
                <a:lnTo>
                  <a:pt x="511" y="252"/>
                </a:lnTo>
                <a:lnTo>
                  <a:pt x="506" y="252"/>
                </a:lnTo>
                <a:lnTo>
                  <a:pt x="506" y="257"/>
                </a:lnTo>
                <a:lnTo>
                  <a:pt x="502" y="257"/>
                </a:lnTo>
                <a:lnTo>
                  <a:pt x="497" y="257"/>
                </a:lnTo>
                <a:lnTo>
                  <a:pt x="497" y="261"/>
                </a:lnTo>
                <a:lnTo>
                  <a:pt x="493" y="261"/>
                </a:lnTo>
                <a:lnTo>
                  <a:pt x="493" y="265"/>
                </a:lnTo>
                <a:lnTo>
                  <a:pt x="488" y="265"/>
                </a:lnTo>
                <a:lnTo>
                  <a:pt x="488" y="270"/>
                </a:lnTo>
                <a:lnTo>
                  <a:pt x="484" y="270"/>
                </a:lnTo>
                <a:lnTo>
                  <a:pt x="484" y="274"/>
                </a:lnTo>
                <a:lnTo>
                  <a:pt x="480" y="274"/>
                </a:lnTo>
                <a:lnTo>
                  <a:pt x="480" y="279"/>
                </a:lnTo>
                <a:lnTo>
                  <a:pt x="475" y="279"/>
                </a:lnTo>
                <a:lnTo>
                  <a:pt x="475" y="283"/>
                </a:lnTo>
                <a:lnTo>
                  <a:pt x="470" y="283"/>
                </a:lnTo>
                <a:lnTo>
                  <a:pt x="470" y="287"/>
                </a:lnTo>
                <a:lnTo>
                  <a:pt x="466" y="287"/>
                </a:lnTo>
                <a:lnTo>
                  <a:pt x="466" y="292"/>
                </a:lnTo>
                <a:lnTo>
                  <a:pt x="462" y="292"/>
                </a:lnTo>
                <a:lnTo>
                  <a:pt x="462" y="296"/>
                </a:lnTo>
                <a:lnTo>
                  <a:pt x="458" y="296"/>
                </a:lnTo>
                <a:lnTo>
                  <a:pt x="458" y="301"/>
                </a:lnTo>
                <a:lnTo>
                  <a:pt x="453" y="301"/>
                </a:lnTo>
                <a:lnTo>
                  <a:pt x="448" y="301"/>
                </a:lnTo>
                <a:lnTo>
                  <a:pt x="448" y="305"/>
                </a:lnTo>
                <a:lnTo>
                  <a:pt x="444" y="305"/>
                </a:lnTo>
                <a:lnTo>
                  <a:pt x="444" y="310"/>
                </a:lnTo>
                <a:lnTo>
                  <a:pt x="440" y="310"/>
                </a:lnTo>
                <a:lnTo>
                  <a:pt x="440" y="314"/>
                </a:lnTo>
                <a:lnTo>
                  <a:pt x="435" y="314"/>
                </a:lnTo>
                <a:lnTo>
                  <a:pt x="435" y="318"/>
                </a:lnTo>
                <a:lnTo>
                  <a:pt x="426" y="318"/>
                </a:lnTo>
                <a:lnTo>
                  <a:pt x="426" y="323"/>
                </a:lnTo>
                <a:lnTo>
                  <a:pt x="422" y="323"/>
                </a:lnTo>
                <a:lnTo>
                  <a:pt x="422" y="327"/>
                </a:lnTo>
                <a:lnTo>
                  <a:pt x="418" y="327"/>
                </a:lnTo>
                <a:lnTo>
                  <a:pt x="418" y="332"/>
                </a:lnTo>
                <a:lnTo>
                  <a:pt x="413" y="332"/>
                </a:lnTo>
                <a:lnTo>
                  <a:pt x="413" y="336"/>
                </a:lnTo>
                <a:lnTo>
                  <a:pt x="404" y="336"/>
                </a:lnTo>
                <a:lnTo>
                  <a:pt x="404" y="340"/>
                </a:lnTo>
                <a:lnTo>
                  <a:pt x="400" y="340"/>
                </a:lnTo>
                <a:lnTo>
                  <a:pt x="400" y="345"/>
                </a:lnTo>
                <a:lnTo>
                  <a:pt x="391" y="345"/>
                </a:lnTo>
                <a:lnTo>
                  <a:pt x="387" y="345"/>
                </a:lnTo>
                <a:lnTo>
                  <a:pt x="387" y="350"/>
                </a:lnTo>
                <a:lnTo>
                  <a:pt x="377" y="350"/>
                </a:lnTo>
                <a:lnTo>
                  <a:pt x="377" y="354"/>
                </a:lnTo>
                <a:lnTo>
                  <a:pt x="373" y="354"/>
                </a:lnTo>
                <a:lnTo>
                  <a:pt x="373" y="358"/>
                </a:lnTo>
                <a:lnTo>
                  <a:pt x="364" y="358"/>
                </a:lnTo>
                <a:lnTo>
                  <a:pt x="364" y="362"/>
                </a:lnTo>
                <a:lnTo>
                  <a:pt x="355" y="362"/>
                </a:lnTo>
                <a:lnTo>
                  <a:pt x="355" y="367"/>
                </a:lnTo>
                <a:lnTo>
                  <a:pt x="347" y="367"/>
                </a:lnTo>
                <a:lnTo>
                  <a:pt x="347" y="372"/>
                </a:lnTo>
                <a:lnTo>
                  <a:pt x="337" y="372"/>
                </a:lnTo>
                <a:lnTo>
                  <a:pt x="337" y="376"/>
                </a:lnTo>
                <a:lnTo>
                  <a:pt x="324" y="376"/>
                </a:lnTo>
                <a:lnTo>
                  <a:pt x="324" y="380"/>
                </a:lnTo>
                <a:lnTo>
                  <a:pt x="311" y="380"/>
                </a:lnTo>
                <a:lnTo>
                  <a:pt x="311" y="384"/>
                </a:lnTo>
                <a:lnTo>
                  <a:pt x="298" y="384"/>
                </a:lnTo>
                <a:lnTo>
                  <a:pt x="298" y="389"/>
                </a:lnTo>
                <a:lnTo>
                  <a:pt x="284" y="389"/>
                </a:lnTo>
                <a:lnTo>
                  <a:pt x="262" y="389"/>
                </a:lnTo>
                <a:lnTo>
                  <a:pt x="262" y="394"/>
                </a:lnTo>
                <a:lnTo>
                  <a:pt x="236" y="394"/>
                </a:lnTo>
                <a:lnTo>
                  <a:pt x="236" y="398"/>
                </a:lnTo>
                <a:lnTo>
                  <a:pt x="195" y="398"/>
                </a:lnTo>
                <a:lnTo>
                  <a:pt x="195" y="402"/>
                </a:lnTo>
                <a:lnTo>
                  <a:pt x="0" y="402"/>
                </a:lnTo>
              </a:path>
            </a:pathLst>
          </a:custGeom>
          <a:noFill/>
          <a:ln w="22225" cap="flat">
            <a:solidFill>
              <a:schemeClr val="tx1"/>
            </a:solidFill>
            <a:prstDash val="solid"/>
            <a:round/>
            <a:headEnd/>
            <a:tailEnd/>
          </a:ln>
        </p:spPr>
        <p:txBody>
          <a:bodyPr/>
          <a:lstStyle/>
          <a:p>
            <a:pPr>
              <a:defRPr/>
            </a:pPr>
            <a:endParaRPr lang="en-US">
              <a:latin typeface="+mn-lt"/>
            </a:endParaRPr>
          </a:p>
        </p:txBody>
      </p:sp>
      <p:sp>
        <p:nvSpPr>
          <p:cNvPr id="385467" name="Freeform 443"/>
          <p:cNvSpPr>
            <a:spLocks/>
          </p:cNvSpPr>
          <p:nvPr/>
        </p:nvSpPr>
        <p:spPr bwMode="auto">
          <a:xfrm>
            <a:off x="3424238" y="2484438"/>
            <a:ext cx="2000250" cy="935037"/>
          </a:xfrm>
          <a:custGeom>
            <a:avLst/>
            <a:gdLst/>
            <a:ahLst/>
            <a:cxnLst>
              <a:cxn ang="0">
                <a:pos x="79" y="394"/>
              </a:cxn>
              <a:cxn ang="0">
                <a:pos x="146" y="380"/>
              </a:cxn>
              <a:cxn ang="0">
                <a:pos x="182" y="367"/>
              </a:cxn>
              <a:cxn ang="0">
                <a:pos x="208" y="354"/>
              </a:cxn>
              <a:cxn ang="0">
                <a:pos x="239" y="345"/>
              </a:cxn>
              <a:cxn ang="0">
                <a:pos x="257" y="332"/>
              </a:cxn>
              <a:cxn ang="0">
                <a:pos x="275" y="318"/>
              </a:cxn>
              <a:cxn ang="0">
                <a:pos x="288" y="305"/>
              </a:cxn>
              <a:cxn ang="0">
                <a:pos x="301" y="292"/>
              </a:cxn>
              <a:cxn ang="0">
                <a:pos x="319" y="279"/>
              </a:cxn>
              <a:cxn ang="0">
                <a:pos x="332" y="265"/>
              </a:cxn>
              <a:cxn ang="0">
                <a:pos x="346" y="252"/>
              </a:cxn>
              <a:cxn ang="0">
                <a:pos x="359" y="239"/>
              </a:cxn>
              <a:cxn ang="0">
                <a:pos x="372" y="225"/>
              </a:cxn>
              <a:cxn ang="0">
                <a:pos x="386" y="213"/>
              </a:cxn>
              <a:cxn ang="0">
                <a:pos x="399" y="199"/>
              </a:cxn>
              <a:cxn ang="0">
                <a:pos x="412" y="186"/>
              </a:cxn>
              <a:cxn ang="0">
                <a:pos x="426" y="173"/>
              </a:cxn>
              <a:cxn ang="0">
                <a:pos x="439" y="159"/>
              </a:cxn>
              <a:cxn ang="0">
                <a:pos x="453" y="146"/>
              </a:cxn>
              <a:cxn ang="0">
                <a:pos x="465" y="133"/>
              </a:cxn>
              <a:cxn ang="0">
                <a:pos x="479" y="120"/>
              </a:cxn>
              <a:cxn ang="0">
                <a:pos x="492" y="106"/>
              </a:cxn>
              <a:cxn ang="0">
                <a:pos x="506" y="93"/>
              </a:cxn>
              <a:cxn ang="0">
                <a:pos x="528" y="84"/>
              </a:cxn>
              <a:cxn ang="0">
                <a:pos x="546" y="71"/>
              </a:cxn>
              <a:cxn ang="0">
                <a:pos x="563" y="58"/>
              </a:cxn>
              <a:cxn ang="0">
                <a:pos x="590" y="44"/>
              </a:cxn>
              <a:cxn ang="0">
                <a:pos x="617" y="31"/>
              </a:cxn>
              <a:cxn ang="0">
                <a:pos x="652" y="18"/>
              </a:cxn>
              <a:cxn ang="0">
                <a:pos x="714" y="5"/>
              </a:cxn>
              <a:cxn ang="0">
                <a:pos x="1220" y="9"/>
              </a:cxn>
              <a:cxn ang="0">
                <a:pos x="1131" y="22"/>
              </a:cxn>
              <a:cxn ang="0">
                <a:pos x="1091" y="36"/>
              </a:cxn>
              <a:cxn ang="0">
                <a:pos x="1051" y="44"/>
              </a:cxn>
              <a:cxn ang="0">
                <a:pos x="1029" y="58"/>
              </a:cxn>
              <a:cxn ang="0">
                <a:pos x="1007" y="71"/>
              </a:cxn>
              <a:cxn ang="0">
                <a:pos x="994" y="84"/>
              </a:cxn>
              <a:cxn ang="0">
                <a:pos x="976" y="98"/>
              </a:cxn>
              <a:cxn ang="0">
                <a:pos x="962" y="110"/>
              </a:cxn>
              <a:cxn ang="0">
                <a:pos x="950" y="124"/>
              </a:cxn>
              <a:cxn ang="0">
                <a:pos x="932" y="137"/>
              </a:cxn>
              <a:cxn ang="0">
                <a:pos x="918" y="150"/>
              </a:cxn>
              <a:cxn ang="0">
                <a:pos x="905" y="164"/>
              </a:cxn>
              <a:cxn ang="0">
                <a:pos x="887" y="173"/>
              </a:cxn>
              <a:cxn ang="0">
                <a:pos x="878" y="191"/>
              </a:cxn>
              <a:cxn ang="0">
                <a:pos x="865" y="203"/>
              </a:cxn>
              <a:cxn ang="0">
                <a:pos x="851" y="217"/>
              </a:cxn>
              <a:cxn ang="0">
                <a:pos x="839" y="230"/>
              </a:cxn>
              <a:cxn ang="0">
                <a:pos x="825" y="243"/>
              </a:cxn>
              <a:cxn ang="0">
                <a:pos x="812" y="257"/>
              </a:cxn>
              <a:cxn ang="0">
                <a:pos x="798" y="270"/>
              </a:cxn>
              <a:cxn ang="0">
                <a:pos x="785" y="283"/>
              </a:cxn>
              <a:cxn ang="0">
                <a:pos x="772" y="296"/>
              </a:cxn>
              <a:cxn ang="0">
                <a:pos x="754" y="305"/>
              </a:cxn>
              <a:cxn ang="0">
                <a:pos x="736" y="318"/>
              </a:cxn>
              <a:cxn ang="0">
                <a:pos x="718" y="332"/>
              </a:cxn>
              <a:cxn ang="0">
                <a:pos x="701" y="345"/>
              </a:cxn>
              <a:cxn ang="0">
                <a:pos x="679" y="358"/>
              </a:cxn>
              <a:cxn ang="0">
                <a:pos x="657" y="372"/>
              </a:cxn>
              <a:cxn ang="0">
                <a:pos x="621" y="384"/>
              </a:cxn>
              <a:cxn ang="0">
                <a:pos x="546" y="394"/>
              </a:cxn>
            </a:cxnLst>
            <a:rect l="0" t="0" r="r" b="b"/>
            <a:pathLst>
              <a:path w="1260" h="402">
                <a:moveTo>
                  <a:pt x="0" y="402"/>
                </a:moveTo>
                <a:lnTo>
                  <a:pt x="0" y="402"/>
                </a:lnTo>
                <a:lnTo>
                  <a:pt x="0" y="398"/>
                </a:lnTo>
                <a:lnTo>
                  <a:pt x="39" y="398"/>
                </a:lnTo>
                <a:lnTo>
                  <a:pt x="39" y="394"/>
                </a:lnTo>
                <a:lnTo>
                  <a:pt x="79" y="394"/>
                </a:lnTo>
                <a:lnTo>
                  <a:pt x="79" y="389"/>
                </a:lnTo>
                <a:lnTo>
                  <a:pt x="106" y="389"/>
                </a:lnTo>
                <a:lnTo>
                  <a:pt x="128" y="389"/>
                </a:lnTo>
                <a:lnTo>
                  <a:pt x="128" y="384"/>
                </a:lnTo>
                <a:lnTo>
                  <a:pt x="146" y="384"/>
                </a:lnTo>
                <a:lnTo>
                  <a:pt x="146" y="380"/>
                </a:lnTo>
                <a:lnTo>
                  <a:pt x="160" y="380"/>
                </a:lnTo>
                <a:lnTo>
                  <a:pt x="160" y="376"/>
                </a:lnTo>
                <a:lnTo>
                  <a:pt x="168" y="376"/>
                </a:lnTo>
                <a:lnTo>
                  <a:pt x="168" y="372"/>
                </a:lnTo>
                <a:lnTo>
                  <a:pt x="182" y="372"/>
                </a:lnTo>
                <a:lnTo>
                  <a:pt x="182" y="367"/>
                </a:lnTo>
                <a:lnTo>
                  <a:pt x="190" y="367"/>
                </a:lnTo>
                <a:lnTo>
                  <a:pt x="190" y="362"/>
                </a:lnTo>
                <a:lnTo>
                  <a:pt x="199" y="362"/>
                </a:lnTo>
                <a:lnTo>
                  <a:pt x="199" y="358"/>
                </a:lnTo>
                <a:lnTo>
                  <a:pt x="208" y="358"/>
                </a:lnTo>
                <a:lnTo>
                  <a:pt x="208" y="354"/>
                </a:lnTo>
                <a:lnTo>
                  <a:pt x="217" y="354"/>
                </a:lnTo>
                <a:lnTo>
                  <a:pt x="217" y="350"/>
                </a:lnTo>
                <a:lnTo>
                  <a:pt x="226" y="350"/>
                </a:lnTo>
                <a:lnTo>
                  <a:pt x="226" y="345"/>
                </a:lnTo>
                <a:lnTo>
                  <a:pt x="231" y="345"/>
                </a:lnTo>
                <a:lnTo>
                  <a:pt x="239" y="345"/>
                </a:lnTo>
                <a:lnTo>
                  <a:pt x="239" y="340"/>
                </a:lnTo>
                <a:lnTo>
                  <a:pt x="244" y="340"/>
                </a:lnTo>
                <a:lnTo>
                  <a:pt x="244" y="336"/>
                </a:lnTo>
                <a:lnTo>
                  <a:pt x="253" y="336"/>
                </a:lnTo>
                <a:lnTo>
                  <a:pt x="253" y="332"/>
                </a:lnTo>
                <a:lnTo>
                  <a:pt x="257" y="332"/>
                </a:lnTo>
                <a:lnTo>
                  <a:pt x="257" y="327"/>
                </a:lnTo>
                <a:lnTo>
                  <a:pt x="261" y="327"/>
                </a:lnTo>
                <a:lnTo>
                  <a:pt x="261" y="323"/>
                </a:lnTo>
                <a:lnTo>
                  <a:pt x="271" y="323"/>
                </a:lnTo>
                <a:lnTo>
                  <a:pt x="271" y="318"/>
                </a:lnTo>
                <a:lnTo>
                  <a:pt x="275" y="318"/>
                </a:lnTo>
                <a:lnTo>
                  <a:pt x="275" y="314"/>
                </a:lnTo>
                <a:lnTo>
                  <a:pt x="279" y="314"/>
                </a:lnTo>
                <a:lnTo>
                  <a:pt x="279" y="310"/>
                </a:lnTo>
                <a:lnTo>
                  <a:pt x="283" y="310"/>
                </a:lnTo>
                <a:lnTo>
                  <a:pt x="283" y="305"/>
                </a:lnTo>
                <a:lnTo>
                  <a:pt x="288" y="305"/>
                </a:lnTo>
                <a:lnTo>
                  <a:pt x="288" y="301"/>
                </a:lnTo>
                <a:lnTo>
                  <a:pt x="293" y="301"/>
                </a:lnTo>
                <a:lnTo>
                  <a:pt x="297" y="301"/>
                </a:lnTo>
                <a:lnTo>
                  <a:pt x="297" y="296"/>
                </a:lnTo>
                <a:lnTo>
                  <a:pt x="301" y="296"/>
                </a:lnTo>
                <a:lnTo>
                  <a:pt x="301" y="292"/>
                </a:lnTo>
                <a:lnTo>
                  <a:pt x="310" y="292"/>
                </a:lnTo>
                <a:lnTo>
                  <a:pt x="310" y="287"/>
                </a:lnTo>
                <a:lnTo>
                  <a:pt x="315" y="287"/>
                </a:lnTo>
                <a:lnTo>
                  <a:pt x="315" y="283"/>
                </a:lnTo>
                <a:lnTo>
                  <a:pt x="319" y="283"/>
                </a:lnTo>
                <a:lnTo>
                  <a:pt x="319" y="279"/>
                </a:lnTo>
                <a:lnTo>
                  <a:pt x="324" y="279"/>
                </a:lnTo>
                <a:lnTo>
                  <a:pt x="324" y="274"/>
                </a:lnTo>
                <a:lnTo>
                  <a:pt x="328" y="274"/>
                </a:lnTo>
                <a:lnTo>
                  <a:pt x="328" y="270"/>
                </a:lnTo>
                <a:lnTo>
                  <a:pt x="328" y="265"/>
                </a:lnTo>
                <a:lnTo>
                  <a:pt x="332" y="265"/>
                </a:lnTo>
                <a:lnTo>
                  <a:pt x="332" y="261"/>
                </a:lnTo>
                <a:lnTo>
                  <a:pt x="337" y="261"/>
                </a:lnTo>
                <a:lnTo>
                  <a:pt x="337" y="257"/>
                </a:lnTo>
                <a:lnTo>
                  <a:pt x="342" y="257"/>
                </a:lnTo>
                <a:lnTo>
                  <a:pt x="346" y="257"/>
                </a:lnTo>
                <a:lnTo>
                  <a:pt x="346" y="252"/>
                </a:lnTo>
                <a:lnTo>
                  <a:pt x="350" y="252"/>
                </a:lnTo>
                <a:lnTo>
                  <a:pt x="350" y="247"/>
                </a:lnTo>
                <a:lnTo>
                  <a:pt x="354" y="247"/>
                </a:lnTo>
                <a:lnTo>
                  <a:pt x="354" y="243"/>
                </a:lnTo>
                <a:lnTo>
                  <a:pt x="359" y="243"/>
                </a:lnTo>
                <a:lnTo>
                  <a:pt x="359" y="239"/>
                </a:lnTo>
                <a:lnTo>
                  <a:pt x="364" y="239"/>
                </a:lnTo>
                <a:lnTo>
                  <a:pt x="364" y="235"/>
                </a:lnTo>
                <a:lnTo>
                  <a:pt x="368" y="235"/>
                </a:lnTo>
                <a:lnTo>
                  <a:pt x="368" y="230"/>
                </a:lnTo>
                <a:lnTo>
                  <a:pt x="372" y="230"/>
                </a:lnTo>
                <a:lnTo>
                  <a:pt x="372" y="225"/>
                </a:lnTo>
                <a:lnTo>
                  <a:pt x="377" y="225"/>
                </a:lnTo>
                <a:lnTo>
                  <a:pt x="377" y="221"/>
                </a:lnTo>
                <a:lnTo>
                  <a:pt x="377" y="217"/>
                </a:lnTo>
                <a:lnTo>
                  <a:pt x="381" y="217"/>
                </a:lnTo>
                <a:lnTo>
                  <a:pt x="381" y="213"/>
                </a:lnTo>
                <a:lnTo>
                  <a:pt x="386" y="213"/>
                </a:lnTo>
                <a:lnTo>
                  <a:pt x="390" y="213"/>
                </a:lnTo>
                <a:lnTo>
                  <a:pt x="390" y="208"/>
                </a:lnTo>
                <a:lnTo>
                  <a:pt x="394" y="208"/>
                </a:lnTo>
                <a:lnTo>
                  <a:pt x="394" y="203"/>
                </a:lnTo>
                <a:lnTo>
                  <a:pt x="399" y="203"/>
                </a:lnTo>
                <a:lnTo>
                  <a:pt x="399" y="199"/>
                </a:lnTo>
                <a:lnTo>
                  <a:pt x="404" y="199"/>
                </a:lnTo>
                <a:lnTo>
                  <a:pt x="404" y="195"/>
                </a:lnTo>
                <a:lnTo>
                  <a:pt x="408" y="195"/>
                </a:lnTo>
                <a:lnTo>
                  <a:pt x="408" y="191"/>
                </a:lnTo>
                <a:lnTo>
                  <a:pt x="408" y="186"/>
                </a:lnTo>
                <a:lnTo>
                  <a:pt x="412" y="186"/>
                </a:lnTo>
                <a:lnTo>
                  <a:pt x="412" y="181"/>
                </a:lnTo>
                <a:lnTo>
                  <a:pt x="417" y="181"/>
                </a:lnTo>
                <a:lnTo>
                  <a:pt x="417" y="177"/>
                </a:lnTo>
                <a:lnTo>
                  <a:pt x="421" y="177"/>
                </a:lnTo>
                <a:lnTo>
                  <a:pt x="421" y="173"/>
                </a:lnTo>
                <a:lnTo>
                  <a:pt x="426" y="173"/>
                </a:lnTo>
                <a:lnTo>
                  <a:pt x="426" y="168"/>
                </a:lnTo>
                <a:lnTo>
                  <a:pt x="430" y="168"/>
                </a:lnTo>
                <a:lnTo>
                  <a:pt x="435" y="168"/>
                </a:lnTo>
                <a:lnTo>
                  <a:pt x="435" y="164"/>
                </a:lnTo>
                <a:lnTo>
                  <a:pt x="439" y="164"/>
                </a:lnTo>
                <a:lnTo>
                  <a:pt x="439" y="159"/>
                </a:lnTo>
                <a:lnTo>
                  <a:pt x="443" y="159"/>
                </a:lnTo>
                <a:lnTo>
                  <a:pt x="443" y="155"/>
                </a:lnTo>
                <a:lnTo>
                  <a:pt x="443" y="150"/>
                </a:lnTo>
                <a:lnTo>
                  <a:pt x="448" y="150"/>
                </a:lnTo>
                <a:lnTo>
                  <a:pt x="448" y="146"/>
                </a:lnTo>
                <a:lnTo>
                  <a:pt x="453" y="146"/>
                </a:lnTo>
                <a:lnTo>
                  <a:pt x="453" y="142"/>
                </a:lnTo>
                <a:lnTo>
                  <a:pt x="457" y="142"/>
                </a:lnTo>
                <a:lnTo>
                  <a:pt x="457" y="137"/>
                </a:lnTo>
                <a:lnTo>
                  <a:pt x="461" y="137"/>
                </a:lnTo>
                <a:lnTo>
                  <a:pt x="461" y="133"/>
                </a:lnTo>
                <a:lnTo>
                  <a:pt x="465" y="133"/>
                </a:lnTo>
                <a:lnTo>
                  <a:pt x="465" y="128"/>
                </a:lnTo>
                <a:lnTo>
                  <a:pt x="470" y="128"/>
                </a:lnTo>
                <a:lnTo>
                  <a:pt x="470" y="124"/>
                </a:lnTo>
                <a:lnTo>
                  <a:pt x="475" y="124"/>
                </a:lnTo>
                <a:lnTo>
                  <a:pt x="479" y="124"/>
                </a:lnTo>
                <a:lnTo>
                  <a:pt x="479" y="120"/>
                </a:lnTo>
                <a:lnTo>
                  <a:pt x="483" y="120"/>
                </a:lnTo>
                <a:lnTo>
                  <a:pt x="483" y="115"/>
                </a:lnTo>
                <a:lnTo>
                  <a:pt x="488" y="115"/>
                </a:lnTo>
                <a:lnTo>
                  <a:pt x="488" y="110"/>
                </a:lnTo>
                <a:lnTo>
                  <a:pt x="492" y="110"/>
                </a:lnTo>
                <a:lnTo>
                  <a:pt x="492" y="106"/>
                </a:lnTo>
                <a:lnTo>
                  <a:pt x="497" y="106"/>
                </a:lnTo>
                <a:lnTo>
                  <a:pt x="497" y="102"/>
                </a:lnTo>
                <a:lnTo>
                  <a:pt x="501" y="102"/>
                </a:lnTo>
                <a:lnTo>
                  <a:pt x="501" y="98"/>
                </a:lnTo>
                <a:lnTo>
                  <a:pt x="506" y="98"/>
                </a:lnTo>
                <a:lnTo>
                  <a:pt x="506" y="93"/>
                </a:lnTo>
                <a:lnTo>
                  <a:pt x="510" y="93"/>
                </a:lnTo>
                <a:lnTo>
                  <a:pt x="510" y="88"/>
                </a:lnTo>
                <a:lnTo>
                  <a:pt x="519" y="88"/>
                </a:lnTo>
                <a:lnTo>
                  <a:pt x="519" y="84"/>
                </a:lnTo>
                <a:lnTo>
                  <a:pt x="523" y="84"/>
                </a:lnTo>
                <a:lnTo>
                  <a:pt x="528" y="84"/>
                </a:lnTo>
                <a:lnTo>
                  <a:pt x="528" y="80"/>
                </a:lnTo>
                <a:lnTo>
                  <a:pt x="532" y="80"/>
                </a:lnTo>
                <a:lnTo>
                  <a:pt x="532" y="76"/>
                </a:lnTo>
                <a:lnTo>
                  <a:pt x="541" y="76"/>
                </a:lnTo>
                <a:lnTo>
                  <a:pt x="541" y="71"/>
                </a:lnTo>
                <a:lnTo>
                  <a:pt x="546" y="71"/>
                </a:lnTo>
                <a:lnTo>
                  <a:pt x="546" y="66"/>
                </a:lnTo>
                <a:lnTo>
                  <a:pt x="550" y="66"/>
                </a:lnTo>
                <a:lnTo>
                  <a:pt x="550" y="62"/>
                </a:lnTo>
                <a:lnTo>
                  <a:pt x="559" y="62"/>
                </a:lnTo>
                <a:lnTo>
                  <a:pt x="559" y="58"/>
                </a:lnTo>
                <a:lnTo>
                  <a:pt x="563" y="58"/>
                </a:lnTo>
                <a:lnTo>
                  <a:pt x="563" y="54"/>
                </a:lnTo>
                <a:lnTo>
                  <a:pt x="572" y="54"/>
                </a:lnTo>
                <a:lnTo>
                  <a:pt x="572" y="49"/>
                </a:lnTo>
                <a:lnTo>
                  <a:pt x="581" y="49"/>
                </a:lnTo>
                <a:lnTo>
                  <a:pt x="581" y="44"/>
                </a:lnTo>
                <a:lnTo>
                  <a:pt x="590" y="44"/>
                </a:lnTo>
                <a:lnTo>
                  <a:pt x="590" y="40"/>
                </a:lnTo>
                <a:lnTo>
                  <a:pt x="594" y="40"/>
                </a:lnTo>
                <a:lnTo>
                  <a:pt x="608" y="40"/>
                </a:lnTo>
                <a:lnTo>
                  <a:pt x="608" y="36"/>
                </a:lnTo>
                <a:lnTo>
                  <a:pt x="617" y="36"/>
                </a:lnTo>
                <a:lnTo>
                  <a:pt x="617" y="31"/>
                </a:lnTo>
                <a:lnTo>
                  <a:pt x="625" y="31"/>
                </a:lnTo>
                <a:lnTo>
                  <a:pt x="625" y="27"/>
                </a:lnTo>
                <a:lnTo>
                  <a:pt x="639" y="27"/>
                </a:lnTo>
                <a:lnTo>
                  <a:pt x="639" y="22"/>
                </a:lnTo>
                <a:lnTo>
                  <a:pt x="652" y="22"/>
                </a:lnTo>
                <a:lnTo>
                  <a:pt x="652" y="18"/>
                </a:lnTo>
                <a:lnTo>
                  <a:pt x="669" y="18"/>
                </a:lnTo>
                <a:lnTo>
                  <a:pt x="669" y="14"/>
                </a:lnTo>
                <a:lnTo>
                  <a:pt x="687" y="14"/>
                </a:lnTo>
                <a:lnTo>
                  <a:pt x="687" y="9"/>
                </a:lnTo>
                <a:lnTo>
                  <a:pt x="714" y="9"/>
                </a:lnTo>
                <a:lnTo>
                  <a:pt x="714" y="5"/>
                </a:lnTo>
                <a:lnTo>
                  <a:pt x="758" y="5"/>
                </a:lnTo>
                <a:lnTo>
                  <a:pt x="758" y="0"/>
                </a:lnTo>
                <a:lnTo>
                  <a:pt x="1260" y="0"/>
                </a:lnTo>
                <a:lnTo>
                  <a:pt x="1260" y="5"/>
                </a:lnTo>
                <a:lnTo>
                  <a:pt x="1220" y="5"/>
                </a:lnTo>
                <a:lnTo>
                  <a:pt x="1220" y="9"/>
                </a:lnTo>
                <a:lnTo>
                  <a:pt x="1180" y="9"/>
                </a:lnTo>
                <a:lnTo>
                  <a:pt x="1180" y="14"/>
                </a:lnTo>
                <a:lnTo>
                  <a:pt x="1154" y="14"/>
                </a:lnTo>
                <a:lnTo>
                  <a:pt x="1154" y="18"/>
                </a:lnTo>
                <a:lnTo>
                  <a:pt x="1131" y="18"/>
                </a:lnTo>
                <a:lnTo>
                  <a:pt x="1131" y="22"/>
                </a:lnTo>
                <a:lnTo>
                  <a:pt x="1113" y="22"/>
                </a:lnTo>
                <a:lnTo>
                  <a:pt x="1113" y="27"/>
                </a:lnTo>
                <a:lnTo>
                  <a:pt x="1100" y="27"/>
                </a:lnTo>
                <a:lnTo>
                  <a:pt x="1100" y="31"/>
                </a:lnTo>
                <a:lnTo>
                  <a:pt x="1091" y="31"/>
                </a:lnTo>
                <a:lnTo>
                  <a:pt x="1091" y="36"/>
                </a:lnTo>
                <a:lnTo>
                  <a:pt x="1078" y="36"/>
                </a:lnTo>
                <a:lnTo>
                  <a:pt x="1078" y="40"/>
                </a:lnTo>
                <a:lnTo>
                  <a:pt x="1069" y="40"/>
                </a:lnTo>
                <a:lnTo>
                  <a:pt x="1061" y="40"/>
                </a:lnTo>
                <a:lnTo>
                  <a:pt x="1061" y="44"/>
                </a:lnTo>
                <a:lnTo>
                  <a:pt x="1051" y="44"/>
                </a:lnTo>
                <a:lnTo>
                  <a:pt x="1051" y="49"/>
                </a:lnTo>
                <a:lnTo>
                  <a:pt x="1043" y="49"/>
                </a:lnTo>
                <a:lnTo>
                  <a:pt x="1043" y="54"/>
                </a:lnTo>
                <a:lnTo>
                  <a:pt x="1033" y="54"/>
                </a:lnTo>
                <a:lnTo>
                  <a:pt x="1033" y="58"/>
                </a:lnTo>
                <a:lnTo>
                  <a:pt x="1029" y="58"/>
                </a:lnTo>
                <a:lnTo>
                  <a:pt x="1029" y="62"/>
                </a:lnTo>
                <a:lnTo>
                  <a:pt x="1020" y="62"/>
                </a:lnTo>
                <a:lnTo>
                  <a:pt x="1020" y="66"/>
                </a:lnTo>
                <a:lnTo>
                  <a:pt x="1016" y="66"/>
                </a:lnTo>
                <a:lnTo>
                  <a:pt x="1016" y="71"/>
                </a:lnTo>
                <a:lnTo>
                  <a:pt x="1007" y="71"/>
                </a:lnTo>
                <a:lnTo>
                  <a:pt x="1007" y="76"/>
                </a:lnTo>
                <a:lnTo>
                  <a:pt x="1002" y="76"/>
                </a:lnTo>
                <a:lnTo>
                  <a:pt x="1002" y="80"/>
                </a:lnTo>
                <a:lnTo>
                  <a:pt x="998" y="80"/>
                </a:lnTo>
                <a:lnTo>
                  <a:pt x="998" y="84"/>
                </a:lnTo>
                <a:lnTo>
                  <a:pt x="994" y="84"/>
                </a:lnTo>
                <a:lnTo>
                  <a:pt x="984" y="84"/>
                </a:lnTo>
                <a:lnTo>
                  <a:pt x="984" y="88"/>
                </a:lnTo>
                <a:lnTo>
                  <a:pt x="980" y="88"/>
                </a:lnTo>
                <a:lnTo>
                  <a:pt x="980" y="93"/>
                </a:lnTo>
                <a:lnTo>
                  <a:pt x="976" y="93"/>
                </a:lnTo>
                <a:lnTo>
                  <a:pt x="976" y="98"/>
                </a:lnTo>
                <a:lnTo>
                  <a:pt x="972" y="98"/>
                </a:lnTo>
                <a:lnTo>
                  <a:pt x="972" y="102"/>
                </a:lnTo>
                <a:lnTo>
                  <a:pt x="967" y="102"/>
                </a:lnTo>
                <a:lnTo>
                  <a:pt x="967" y="106"/>
                </a:lnTo>
                <a:lnTo>
                  <a:pt x="962" y="106"/>
                </a:lnTo>
                <a:lnTo>
                  <a:pt x="962" y="110"/>
                </a:lnTo>
                <a:lnTo>
                  <a:pt x="958" y="110"/>
                </a:lnTo>
                <a:lnTo>
                  <a:pt x="958" y="115"/>
                </a:lnTo>
                <a:lnTo>
                  <a:pt x="954" y="115"/>
                </a:lnTo>
                <a:lnTo>
                  <a:pt x="954" y="120"/>
                </a:lnTo>
                <a:lnTo>
                  <a:pt x="950" y="120"/>
                </a:lnTo>
                <a:lnTo>
                  <a:pt x="950" y="124"/>
                </a:lnTo>
                <a:lnTo>
                  <a:pt x="940" y="124"/>
                </a:lnTo>
                <a:lnTo>
                  <a:pt x="936" y="124"/>
                </a:lnTo>
                <a:lnTo>
                  <a:pt x="936" y="128"/>
                </a:lnTo>
                <a:lnTo>
                  <a:pt x="936" y="133"/>
                </a:lnTo>
                <a:lnTo>
                  <a:pt x="932" y="133"/>
                </a:lnTo>
                <a:lnTo>
                  <a:pt x="932" y="137"/>
                </a:lnTo>
                <a:lnTo>
                  <a:pt x="927" y="137"/>
                </a:lnTo>
                <a:lnTo>
                  <a:pt x="927" y="142"/>
                </a:lnTo>
                <a:lnTo>
                  <a:pt x="923" y="142"/>
                </a:lnTo>
                <a:lnTo>
                  <a:pt x="923" y="146"/>
                </a:lnTo>
                <a:lnTo>
                  <a:pt x="918" y="146"/>
                </a:lnTo>
                <a:lnTo>
                  <a:pt x="918" y="150"/>
                </a:lnTo>
                <a:lnTo>
                  <a:pt x="914" y="150"/>
                </a:lnTo>
                <a:lnTo>
                  <a:pt x="914" y="155"/>
                </a:lnTo>
                <a:lnTo>
                  <a:pt x="909" y="155"/>
                </a:lnTo>
                <a:lnTo>
                  <a:pt x="909" y="159"/>
                </a:lnTo>
                <a:lnTo>
                  <a:pt x="905" y="159"/>
                </a:lnTo>
                <a:lnTo>
                  <a:pt x="905" y="164"/>
                </a:lnTo>
                <a:lnTo>
                  <a:pt x="901" y="164"/>
                </a:lnTo>
                <a:lnTo>
                  <a:pt x="901" y="168"/>
                </a:lnTo>
                <a:lnTo>
                  <a:pt x="896" y="168"/>
                </a:lnTo>
                <a:lnTo>
                  <a:pt x="891" y="168"/>
                </a:lnTo>
                <a:lnTo>
                  <a:pt x="891" y="173"/>
                </a:lnTo>
                <a:lnTo>
                  <a:pt x="887" y="173"/>
                </a:lnTo>
                <a:lnTo>
                  <a:pt x="887" y="177"/>
                </a:lnTo>
                <a:lnTo>
                  <a:pt x="883" y="177"/>
                </a:lnTo>
                <a:lnTo>
                  <a:pt x="883" y="181"/>
                </a:lnTo>
                <a:lnTo>
                  <a:pt x="883" y="186"/>
                </a:lnTo>
                <a:lnTo>
                  <a:pt x="878" y="186"/>
                </a:lnTo>
                <a:lnTo>
                  <a:pt x="878" y="191"/>
                </a:lnTo>
                <a:lnTo>
                  <a:pt x="874" y="191"/>
                </a:lnTo>
                <a:lnTo>
                  <a:pt x="874" y="195"/>
                </a:lnTo>
                <a:lnTo>
                  <a:pt x="869" y="195"/>
                </a:lnTo>
                <a:lnTo>
                  <a:pt x="869" y="199"/>
                </a:lnTo>
                <a:lnTo>
                  <a:pt x="865" y="199"/>
                </a:lnTo>
                <a:lnTo>
                  <a:pt x="865" y="203"/>
                </a:lnTo>
                <a:lnTo>
                  <a:pt x="861" y="203"/>
                </a:lnTo>
                <a:lnTo>
                  <a:pt x="861" y="208"/>
                </a:lnTo>
                <a:lnTo>
                  <a:pt x="856" y="208"/>
                </a:lnTo>
                <a:lnTo>
                  <a:pt x="856" y="213"/>
                </a:lnTo>
                <a:lnTo>
                  <a:pt x="851" y="213"/>
                </a:lnTo>
                <a:lnTo>
                  <a:pt x="851" y="217"/>
                </a:lnTo>
                <a:lnTo>
                  <a:pt x="847" y="217"/>
                </a:lnTo>
                <a:lnTo>
                  <a:pt x="847" y="221"/>
                </a:lnTo>
                <a:lnTo>
                  <a:pt x="843" y="221"/>
                </a:lnTo>
                <a:lnTo>
                  <a:pt x="843" y="225"/>
                </a:lnTo>
                <a:lnTo>
                  <a:pt x="839" y="225"/>
                </a:lnTo>
                <a:lnTo>
                  <a:pt x="839" y="230"/>
                </a:lnTo>
                <a:lnTo>
                  <a:pt x="834" y="230"/>
                </a:lnTo>
                <a:lnTo>
                  <a:pt x="834" y="235"/>
                </a:lnTo>
                <a:lnTo>
                  <a:pt x="829" y="235"/>
                </a:lnTo>
                <a:lnTo>
                  <a:pt x="829" y="239"/>
                </a:lnTo>
                <a:lnTo>
                  <a:pt x="825" y="239"/>
                </a:lnTo>
                <a:lnTo>
                  <a:pt x="825" y="243"/>
                </a:lnTo>
                <a:lnTo>
                  <a:pt x="821" y="243"/>
                </a:lnTo>
                <a:lnTo>
                  <a:pt x="821" y="247"/>
                </a:lnTo>
                <a:lnTo>
                  <a:pt x="816" y="247"/>
                </a:lnTo>
                <a:lnTo>
                  <a:pt x="816" y="252"/>
                </a:lnTo>
                <a:lnTo>
                  <a:pt x="816" y="257"/>
                </a:lnTo>
                <a:lnTo>
                  <a:pt x="812" y="257"/>
                </a:lnTo>
                <a:lnTo>
                  <a:pt x="807" y="257"/>
                </a:lnTo>
                <a:lnTo>
                  <a:pt x="807" y="261"/>
                </a:lnTo>
                <a:lnTo>
                  <a:pt x="803" y="261"/>
                </a:lnTo>
                <a:lnTo>
                  <a:pt x="803" y="265"/>
                </a:lnTo>
                <a:lnTo>
                  <a:pt x="798" y="265"/>
                </a:lnTo>
                <a:lnTo>
                  <a:pt x="798" y="270"/>
                </a:lnTo>
                <a:lnTo>
                  <a:pt x="794" y="270"/>
                </a:lnTo>
                <a:lnTo>
                  <a:pt x="794" y="274"/>
                </a:lnTo>
                <a:lnTo>
                  <a:pt x="790" y="274"/>
                </a:lnTo>
                <a:lnTo>
                  <a:pt x="790" y="279"/>
                </a:lnTo>
                <a:lnTo>
                  <a:pt x="785" y="279"/>
                </a:lnTo>
                <a:lnTo>
                  <a:pt x="785" y="283"/>
                </a:lnTo>
                <a:lnTo>
                  <a:pt x="780" y="283"/>
                </a:lnTo>
                <a:lnTo>
                  <a:pt x="780" y="287"/>
                </a:lnTo>
                <a:lnTo>
                  <a:pt x="776" y="287"/>
                </a:lnTo>
                <a:lnTo>
                  <a:pt x="776" y="292"/>
                </a:lnTo>
                <a:lnTo>
                  <a:pt x="772" y="292"/>
                </a:lnTo>
                <a:lnTo>
                  <a:pt x="772" y="296"/>
                </a:lnTo>
                <a:lnTo>
                  <a:pt x="768" y="296"/>
                </a:lnTo>
                <a:lnTo>
                  <a:pt x="768" y="301"/>
                </a:lnTo>
                <a:lnTo>
                  <a:pt x="763" y="301"/>
                </a:lnTo>
                <a:lnTo>
                  <a:pt x="758" y="301"/>
                </a:lnTo>
                <a:lnTo>
                  <a:pt x="758" y="305"/>
                </a:lnTo>
                <a:lnTo>
                  <a:pt x="754" y="305"/>
                </a:lnTo>
                <a:lnTo>
                  <a:pt x="754" y="310"/>
                </a:lnTo>
                <a:lnTo>
                  <a:pt x="750" y="310"/>
                </a:lnTo>
                <a:lnTo>
                  <a:pt x="750" y="314"/>
                </a:lnTo>
                <a:lnTo>
                  <a:pt x="741" y="314"/>
                </a:lnTo>
                <a:lnTo>
                  <a:pt x="741" y="318"/>
                </a:lnTo>
                <a:lnTo>
                  <a:pt x="736" y="318"/>
                </a:lnTo>
                <a:lnTo>
                  <a:pt x="736" y="323"/>
                </a:lnTo>
                <a:lnTo>
                  <a:pt x="732" y="323"/>
                </a:lnTo>
                <a:lnTo>
                  <a:pt x="732" y="327"/>
                </a:lnTo>
                <a:lnTo>
                  <a:pt x="728" y="327"/>
                </a:lnTo>
                <a:lnTo>
                  <a:pt x="728" y="332"/>
                </a:lnTo>
                <a:lnTo>
                  <a:pt x="718" y="332"/>
                </a:lnTo>
                <a:lnTo>
                  <a:pt x="718" y="336"/>
                </a:lnTo>
                <a:lnTo>
                  <a:pt x="714" y="336"/>
                </a:lnTo>
                <a:lnTo>
                  <a:pt x="714" y="340"/>
                </a:lnTo>
                <a:lnTo>
                  <a:pt x="710" y="340"/>
                </a:lnTo>
                <a:lnTo>
                  <a:pt x="710" y="345"/>
                </a:lnTo>
                <a:lnTo>
                  <a:pt x="701" y="345"/>
                </a:lnTo>
                <a:lnTo>
                  <a:pt x="696" y="345"/>
                </a:lnTo>
                <a:lnTo>
                  <a:pt x="696" y="350"/>
                </a:lnTo>
                <a:lnTo>
                  <a:pt x="687" y="350"/>
                </a:lnTo>
                <a:lnTo>
                  <a:pt x="687" y="354"/>
                </a:lnTo>
                <a:lnTo>
                  <a:pt x="679" y="354"/>
                </a:lnTo>
                <a:lnTo>
                  <a:pt x="679" y="358"/>
                </a:lnTo>
                <a:lnTo>
                  <a:pt x="674" y="358"/>
                </a:lnTo>
                <a:lnTo>
                  <a:pt x="674" y="362"/>
                </a:lnTo>
                <a:lnTo>
                  <a:pt x="665" y="362"/>
                </a:lnTo>
                <a:lnTo>
                  <a:pt x="665" y="367"/>
                </a:lnTo>
                <a:lnTo>
                  <a:pt x="657" y="367"/>
                </a:lnTo>
                <a:lnTo>
                  <a:pt x="657" y="372"/>
                </a:lnTo>
                <a:lnTo>
                  <a:pt x="643" y="372"/>
                </a:lnTo>
                <a:lnTo>
                  <a:pt x="643" y="376"/>
                </a:lnTo>
                <a:lnTo>
                  <a:pt x="634" y="376"/>
                </a:lnTo>
                <a:lnTo>
                  <a:pt x="634" y="380"/>
                </a:lnTo>
                <a:lnTo>
                  <a:pt x="621" y="380"/>
                </a:lnTo>
                <a:lnTo>
                  <a:pt x="621" y="384"/>
                </a:lnTo>
                <a:lnTo>
                  <a:pt x="608" y="384"/>
                </a:lnTo>
                <a:lnTo>
                  <a:pt x="608" y="389"/>
                </a:lnTo>
                <a:lnTo>
                  <a:pt x="590" y="389"/>
                </a:lnTo>
                <a:lnTo>
                  <a:pt x="572" y="389"/>
                </a:lnTo>
                <a:lnTo>
                  <a:pt x="572" y="394"/>
                </a:lnTo>
                <a:lnTo>
                  <a:pt x="546" y="394"/>
                </a:lnTo>
                <a:lnTo>
                  <a:pt x="546" y="398"/>
                </a:lnTo>
                <a:lnTo>
                  <a:pt x="501" y="398"/>
                </a:lnTo>
                <a:lnTo>
                  <a:pt x="501" y="402"/>
                </a:lnTo>
                <a:lnTo>
                  <a:pt x="0" y="402"/>
                </a:lnTo>
              </a:path>
            </a:pathLst>
          </a:custGeom>
          <a:noFill/>
          <a:ln w="22225" cap="flat">
            <a:solidFill>
              <a:schemeClr val="tx1"/>
            </a:solidFill>
            <a:prstDash val="solid"/>
            <a:round/>
            <a:headEnd/>
            <a:tailEnd/>
          </a:ln>
        </p:spPr>
        <p:txBody>
          <a:bodyPr/>
          <a:lstStyle/>
          <a:p>
            <a:pPr>
              <a:defRPr/>
            </a:pPr>
            <a:endParaRPr lang="en-US">
              <a:latin typeface="+mn-lt"/>
            </a:endParaRPr>
          </a:p>
        </p:txBody>
      </p:sp>
      <p:sp>
        <p:nvSpPr>
          <p:cNvPr id="385468" name="Line 444"/>
          <p:cNvSpPr>
            <a:spLocks noChangeShapeType="1"/>
          </p:cNvSpPr>
          <p:nvPr/>
        </p:nvSpPr>
        <p:spPr bwMode="auto">
          <a:xfrm>
            <a:off x="1127125" y="3419475"/>
            <a:ext cx="1588" cy="31750"/>
          </a:xfrm>
          <a:prstGeom prst="line">
            <a:avLst/>
          </a:prstGeom>
          <a:noFill/>
          <a:ln w="6350" cap="rnd">
            <a:solidFill>
              <a:schemeClr val="tx1"/>
            </a:solidFill>
            <a:round/>
            <a:headEnd/>
            <a:tailEnd/>
          </a:ln>
        </p:spPr>
        <p:txBody>
          <a:bodyPr/>
          <a:lstStyle/>
          <a:p>
            <a:pPr>
              <a:defRPr/>
            </a:pPr>
            <a:endParaRPr lang="en-US">
              <a:latin typeface="+mn-lt"/>
            </a:endParaRPr>
          </a:p>
        </p:txBody>
      </p:sp>
      <p:sp>
        <p:nvSpPr>
          <p:cNvPr id="385469" name="Line 445"/>
          <p:cNvSpPr>
            <a:spLocks noChangeShapeType="1"/>
          </p:cNvSpPr>
          <p:nvPr/>
        </p:nvSpPr>
        <p:spPr bwMode="auto">
          <a:xfrm>
            <a:off x="1127125" y="3419475"/>
            <a:ext cx="1588" cy="41275"/>
          </a:xfrm>
          <a:prstGeom prst="line">
            <a:avLst/>
          </a:prstGeom>
          <a:noFill/>
          <a:ln w="6350" cap="rnd">
            <a:solidFill>
              <a:schemeClr val="tx1"/>
            </a:solidFill>
            <a:round/>
            <a:headEnd/>
            <a:tailEnd/>
          </a:ln>
        </p:spPr>
        <p:txBody>
          <a:bodyPr/>
          <a:lstStyle/>
          <a:p>
            <a:pPr>
              <a:defRPr/>
            </a:pPr>
            <a:endParaRPr lang="en-US">
              <a:latin typeface="+mn-lt"/>
            </a:endParaRPr>
          </a:p>
        </p:txBody>
      </p:sp>
      <p:sp>
        <p:nvSpPr>
          <p:cNvPr id="385470" name="Line 446"/>
          <p:cNvSpPr>
            <a:spLocks noChangeShapeType="1"/>
          </p:cNvSpPr>
          <p:nvPr/>
        </p:nvSpPr>
        <p:spPr bwMode="auto">
          <a:xfrm flipV="1">
            <a:off x="1127125" y="2484438"/>
            <a:ext cx="1588" cy="935037"/>
          </a:xfrm>
          <a:prstGeom prst="line">
            <a:avLst/>
          </a:prstGeom>
          <a:noFill/>
          <a:ln w="6350" cap="rnd">
            <a:solidFill>
              <a:schemeClr val="tx1"/>
            </a:solidFill>
            <a:round/>
            <a:headEnd/>
            <a:tailEnd/>
          </a:ln>
        </p:spPr>
        <p:txBody>
          <a:bodyPr/>
          <a:lstStyle/>
          <a:p>
            <a:pPr>
              <a:defRPr/>
            </a:pPr>
            <a:endParaRPr lang="en-US">
              <a:latin typeface="+mn-lt"/>
            </a:endParaRPr>
          </a:p>
        </p:txBody>
      </p:sp>
      <p:sp>
        <p:nvSpPr>
          <p:cNvPr id="385471" name="Line 447"/>
          <p:cNvSpPr>
            <a:spLocks noChangeShapeType="1"/>
          </p:cNvSpPr>
          <p:nvPr/>
        </p:nvSpPr>
        <p:spPr bwMode="auto">
          <a:xfrm flipH="1">
            <a:off x="1084263" y="3419475"/>
            <a:ext cx="42862" cy="1588"/>
          </a:xfrm>
          <a:prstGeom prst="line">
            <a:avLst/>
          </a:prstGeom>
          <a:noFill/>
          <a:ln w="6350" cap="rnd">
            <a:solidFill>
              <a:schemeClr val="tx1"/>
            </a:solidFill>
            <a:round/>
            <a:headEnd/>
            <a:tailEnd/>
          </a:ln>
        </p:spPr>
        <p:txBody>
          <a:bodyPr/>
          <a:lstStyle/>
          <a:p>
            <a:pPr>
              <a:defRPr/>
            </a:pPr>
            <a:endParaRPr lang="en-US">
              <a:latin typeface="+mn-lt"/>
            </a:endParaRPr>
          </a:p>
        </p:txBody>
      </p:sp>
      <p:sp>
        <p:nvSpPr>
          <p:cNvPr id="385472" name="Line 448"/>
          <p:cNvSpPr>
            <a:spLocks noChangeShapeType="1"/>
          </p:cNvSpPr>
          <p:nvPr/>
        </p:nvSpPr>
        <p:spPr bwMode="auto">
          <a:xfrm flipH="1">
            <a:off x="1071563" y="3419475"/>
            <a:ext cx="55562" cy="1588"/>
          </a:xfrm>
          <a:prstGeom prst="line">
            <a:avLst/>
          </a:prstGeom>
          <a:noFill/>
          <a:ln w="6350" cap="rnd">
            <a:solidFill>
              <a:schemeClr val="tx1"/>
            </a:solidFill>
            <a:round/>
            <a:headEnd/>
            <a:tailEnd/>
          </a:ln>
        </p:spPr>
        <p:txBody>
          <a:bodyPr/>
          <a:lstStyle/>
          <a:p>
            <a:pPr>
              <a:defRPr/>
            </a:pPr>
            <a:endParaRPr lang="en-US">
              <a:latin typeface="+mn-lt"/>
            </a:endParaRPr>
          </a:p>
        </p:txBody>
      </p:sp>
      <p:sp>
        <p:nvSpPr>
          <p:cNvPr id="385473" name="Line 449"/>
          <p:cNvSpPr>
            <a:spLocks noChangeShapeType="1"/>
          </p:cNvSpPr>
          <p:nvPr/>
        </p:nvSpPr>
        <p:spPr bwMode="auto">
          <a:xfrm flipH="1">
            <a:off x="1084263" y="3325813"/>
            <a:ext cx="42862" cy="3175"/>
          </a:xfrm>
          <a:prstGeom prst="line">
            <a:avLst/>
          </a:prstGeom>
          <a:noFill/>
          <a:ln w="6350" cap="rnd">
            <a:solidFill>
              <a:schemeClr val="tx1"/>
            </a:solidFill>
            <a:round/>
            <a:headEnd/>
            <a:tailEnd/>
          </a:ln>
        </p:spPr>
        <p:txBody>
          <a:bodyPr/>
          <a:lstStyle/>
          <a:p>
            <a:pPr>
              <a:defRPr/>
            </a:pPr>
            <a:endParaRPr lang="en-US">
              <a:latin typeface="+mn-lt"/>
            </a:endParaRPr>
          </a:p>
        </p:txBody>
      </p:sp>
      <p:sp>
        <p:nvSpPr>
          <p:cNvPr id="385474" name="Line 450"/>
          <p:cNvSpPr>
            <a:spLocks noChangeShapeType="1"/>
          </p:cNvSpPr>
          <p:nvPr/>
        </p:nvSpPr>
        <p:spPr bwMode="auto">
          <a:xfrm flipH="1">
            <a:off x="1084263" y="3235325"/>
            <a:ext cx="42862" cy="1588"/>
          </a:xfrm>
          <a:prstGeom prst="line">
            <a:avLst/>
          </a:prstGeom>
          <a:noFill/>
          <a:ln w="6350" cap="rnd">
            <a:solidFill>
              <a:schemeClr val="tx1"/>
            </a:solidFill>
            <a:round/>
            <a:headEnd/>
            <a:tailEnd/>
          </a:ln>
        </p:spPr>
        <p:txBody>
          <a:bodyPr/>
          <a:lstStyle/>
          <a:p>
            <a:pPr>
              <a:defRPr/>
            </a:pPr>
            <a:endParaRPr lang="en-US">
              <a:latin typeface="+mn-lt"/>
            </a:endParaRPr>
          </a:p>
        </p:txBody>
      </p:sp>
      <p:sp>
        <p:nvSpPr>
          <p:cNvPr id="385475" name="Line 451"/>
          <p:cNvSpPr>
            <a:spLocks noChangeShapeType="1"/>
          </p:cNvSpPr>
          <p:nvPr/>
        </p:nvSpPr>
        <p:spPr bwMode="auto">
          <a:xfrm flipH="1">
            <a:off x="1084263" y="3141663"/>
            <a:ext cx="42862" cy="3175"/>
          </a:xfrm>
          <a:prstGeom prst="line">
            <a:avLst/>
          </a:prstGeom>
          <a:noFill/>
          <a:ln w="6350" cap="rnd">
            <a:solidFill>
              <a:schemeClr val="tx1"/>
            </a:solidFill>
            <a:round/>
            <a:headEnd/>
            <a:tailEnd/>
          </a:ln>
        </p:spPr>
        <p:txBody>
          <a:bodyPr/>
          <a:lstStyle/>
          <a:p>
            <a:pPr>
              <a:defRPr/>
            </a:pPr>
            <a:endParaRPr lang="en-US">
              <a:latin typeface="+mn-lt"/>
            </a:endParaRPr>
          </a:p>
        </p:txBody>
      </p:sp>
      <p:sp>
        <p:nvSpPr>
          <p:cNvPr id="385476" name="Line 452"/>
          <p:cNvSpPr>
            <a:spLocks noChangeShapeType="1"/>
          </p:cNvSpPr>
          <p:nvPr/>
        </p:nvSpPr>
        <p:spPr bwMode="auto">
          <a:xfrm flipH="1">
            <a:off x="1084263" y="3049588"/>
            <a:ext cx="42862" cy="1587"/>
          </a:xfrm>
          <a:prstGeom prst="line">
            <a:avLst/>
          </a:prstGeom>
          <a:noFill/>
          <a:ln w="6350" cap="rnd">
            <a:solidFill>
              <a:schemeClr val="tx1"/>
            </a:solidFill>
            <a:round/>
            <a:headEnd/>
            <a:tailEnd/>
          </a:ln>
        </p:spPr>
        <p:txBody>
          <a:bodyPr/>
          <a:lstStyle/>
          <a:p>
            <a:pPr>
              <a:defRPr/>
            </a:pPr>
            <a:endParaRPr lang="en-US">
              <a:latin typeface="+mn-lt"/>
            </a:endParaRPr>
          </a:p>
        </p:txBody>
      </p:sp>
      <p:sp>
        <p:nvSpPr>
          <p:cNvPr id="385477" name="Line 453"/>
          <p:cNvSpPr>
            <a:spLocks noChangeShapeType="1"/>
          </p:cNvSpPr>
          <p:nvPr/>
        </p:nvSpPr>
        <p:spPr bwMode="auto">
          <a:xfrm flipH="1">
            <a:off x="1084263" y="2955925"/>
            <a:ext cx="42862" cy="3175"/>
          </a:xfrm>
          <a:prstGeom prst="line">
            <a:avLst/>
          </a:prstGeom>
          <a:noFill/>
          <a:ln w="6350" cap="rnd">
            <a:solidFill>
              <a:schemeClr val="tx1"/>
            </a:solidFill>
            <a:round/>
            <a:headEnd/>
            <a:tailEnd/>
          </a:ln>
        </p:spPr>
        <p:txBody>
          <a:bodyPr/>
          <a:lstStyle/>
          <a:p>
            <a:pPr>
              <a:defRPr/>
            </a:pPr>
            <a:endParaRPr lang="en-US">
              <a:latin typeface="+mn-lt"/>
            </a:endParaRPr>
          </a:p>
        </p:txBody>
      </p:sp>
      <p:sp>
        <p:nvSpPr>
          <p:cNvPr id="385478" name="Line 454"/>
          <p:cNvSpPr>
            <a:spLocks noChangeShapeType="1"/>
          </p:cNvSpPr>
          <p:nvPr/>
        </p:nvSpPr>
        <p:spPr bwMode="auto">
          <a:xfrm flipH="1">
            <a:off x="1071563" y="2955925"/>
            <a:ext cx="55562" cy="3175"/>
          </a:xfrm>
          <a:prstGeom prst="line">
            <a:avLst/>
          </a:prstGeom>
          <a:noFill/>
          <a:ln w="6350" cap="rnd">
            <a:solidFill>
              <a:schemeClr val="tx1"/>
            </a:solidFill>
            <a:round/>
            <a:headEnd/>
            <a:tailEnd/>
          </a:ln>
        </p:spPr>
        <p:txBody>
          <a:bodyPr/>
          <a:lstStyle/>
          <a:p>
            <a:pPr>
              <a:defRPr/>
            </a:pPr>
            <a:endParaRPr lang="en-US">
              <a:latin typeface="+mn-lt"/>
            </a:endParaRPr>
          </a:p>
        </p:txBody>
      </p:sp>
      <p:sp>
        <p:nvSpPr>
          <p:cNvPr id="385479" name="Line 455"/>
          <p:cNvSpPr>
            <a:spLocks noChangeShapeType="1"/>
          </p:cNvSpPr>
          <p:nvPr/>
        </p:nvSpPr>
        <p:spPr bwMode="auto">
          <a:xfrm flipH="1">
            <a:off x="1084263" y="2865438"/>
            <a:ext cx="42862" cy="3175"/>
          </a:xfrm>
          <a:prstGeom prst="line">
            <a:avLst/>
          </a:prstGeom>
          <a:noFill/>
          <a:ln w="6350" cap="rnd">
            <a:solidFill>
              <a:schemeClr val="tx1"/>
            </a:solidFill>
            <a:round/>
            <a:headEnd/>
            <a:tailEnd/>
          </a:ln>
        </p:spPr>
        <p:txBody>
          <a:bodyPr/>
          <a:lstStyle/>
          <a:p>
            <a:pPr>
              <a:defRPr/>
            </a:pPr>
            <a:endParaRPr lang="en-US">
              <a:latin typeface="+mn-lt"/>
            </a:endParaRPr>
          </a:p>
        </p:txBody>
      </p:sp>
      <p:sp>
        <p:nvSpPr>
          <p:cNvPr id="385480" name="Line 456"/>
          <p:cNvSpPr>
            <a:spLocks noChangeShapeType="1"/>
          </p:cNvSpPr>
          <p:nvPr/>
        </p:nvSpPr>
        <p:spPr bwMode="auto">
          <a:xfrm flipH="1">
            <a:off x="1084263" y="2771775"/>
            <a:ext cx="42862" cy="3175"/>
          </a:xfrm>
          <a:prstGeom prst="line">
            <a:avLst/>
          </a:prstGeom>
          <a:noFill/>
          <a:ln w="6350" cap="rnd">
            <a:solidFill>
              <a:schemeClr val="tx1"/>
            </a:solidFill>
            <a:round/>
            <a:headEnd/>
            <a:tailEnd/>
          </a:ln>
        </p:spPr>
        <p:txBody>
          <a:bodyPr/>
          <a:lstStyle/>
          <a:p>
            <a:pPr>
              <a:defRPr/>
            </a:pPr>
            <a:endParaRPr lang="en-US">
              <a:latin typeface="+mn-lt"/>
            </a:endParaRPr>
          </a:p>
        </p:txBody>
      </p:sp>
      <p:sp>
        <p:nvSpPr>
          <p:cNvPr id="385481" name="Line 457"/>
          <p:cNvSpPr>
            <a:spLocks noChangeShapeType="1"/>
          </p:cNvSpPr>
          <p:nvPr/>
        </p:nvSpPr>
        <p:spPr bwMode="auto">
          <a:xfrm flipH="1">
            <a:off x="1084263" y="2670175"/>
            <a:ext cx="42862" cy="1588"/>
          </a:xfrm>
          <a:prstGeom prst="line">
            <a:avLst/>
          </a:prstGeom>
          <a:noFill/>
          <a:ln w="6350" cap="rnd">
            <a:solidFill>
              <a:schemeClr val="tx1"/>
            </a:solidFill>
            <a:round/>
            <a:headEnd/>
            <a:tailEnd/>
          </a:ln>
        </p:spPr>
        <p:txBody>
          <a:bodyPr/>
          <a:lstStyle/>
          <a:p>
            <a:pPr>
              <a:defRPr/>
            </a:pPr>
            <a:endParaRPr lang="en-US">
              <a:latin typeface="+mn-lt"/>
            </a:endParaRPr>
          </a:p>
        </p:txBody>
      </p:sp>
      <p:sp>
        <p:nvSpPr>
          <p:cNvPr id="385482" name="Line 458"/>
          <p:cNvSpPr>
            <a:spLocks noChangeShapeType="1"/>
          </p:cNvSpPr>
          <p:nvPr/>
        </p:nvSpPr>
        <p:spPr bwMode="auto">
          <a:xfrm flipH="1">
            <a:off x="1084263" y="2576513"/>
            <a:ext cx="42862" cy="3175"/>
          </a:xfrm>
          <a:prstGeom prst="line">
            <a:avLst/>
          </a:prstGeom>
          <a:noFill/>
          <a:ln w="6350" cap="rnd">
            <a:solidFill>
              <a:schemeClr val="tx1"/>
            </a:solidFill>
            <a:round/>
            <a:headEnd/>
            <a:tailEnd/>
          </a:ln>
        </p:spPr>
        <p:txBody>
          <a:bodyPr/>
          <a:lstStyle/>
          <a:p>
            <a:pPr>
              <a:defRPr/>
            </a:pPr>
            <a:endParaRPr lang="en-US">
              <a:latin typeface="+mn-lt"/>
            </a:endParaRPr>
          </a:p>
        </p:txBody>
      </p:sp>
      <p:sp>
        <p:nvSpPr>
          <p:cNvPr id="385483" name="Line 459"/>
          <p:cNvSpPr>
            <a:spLocks noChangeShapeType="1"/>
          </p:cNvSpPr>
          <p:nvPr/>
        </p:nvSpPr>
        <p:spPr bwMode="auto">
          <a:xfrm flipH="1">
            <a:off x="1084263" y="2484438"/>
            <a:ext cx="42862" cy="1587"/>
          </a:xfrm>
          <a:prstGeom prst="line">
            <a:avLst/>
          </a:prstGeom>
          <a:noFill/>
          <a:ln w="6350" cap="rnd">
            <a:solidFill>
              <a:schemeClr val="tx1"/>
            </a:solidFill>
            <a:round/>
            <a:headEnd/>
            <a:tailEnd/>
          </a:ln>
        </p:spPr>
        <p:txBody>
          <a:bodyPr/>
          <a:lstStyle/>
          <a:p>
            <a:pPr>
              <a:defRPr/>
            </a:pPr>
            <a:endParaRPr lang="en-US">
              <a:latin typeface="+mn-lt"/>
            </a:endParaRPr>
          </a:p>
        </p:txBody>
      </p:sp>
      <p:sp>
        <p:nvSpPr>
          <p:cNvPr id="385484" name="Line 460"/>
          <p:cNvSpPr>
            <a:spLocks noChangeShapeType="1"/>
          </p:cNvSpPr>
          <p:nvPr/>
        </p:nvSpPr>
        <p:spPr bwMode="auto">
          <a:xfrm flipH="1">
            <a:off x="1071563" y="2484438"/>
            <a:ext cx="55562" cy="1587"/>
          </a:xfrm>
          <a:prstGeom prst="line">
            <a:avLst/>
          </a:prstGeom>
          <a:noFill/>
          <a:ln w="6350" cap="rnd">
            <a:solidFill>
              <a:schemeClr val="tx1"/>
            </a:solidFill>
            <a:round/>
            <a:headEnd/>
            <a:tailEnd/>
          </a:ln>
        </p:spPr>
        <p:txBody>
          <a:bodyPr/>
          <a:lstStyle/>
          <a:p>
            <a:pPr>
              <a:defRPr/>
            </a:pPr>
            <a:endParaRPr lang="en-US">
              <a:latin typeface="+mn-lt"/>
            </a:endParaRPr>
          </a:p>
        </p:txBody>
      </p:sp>
      <p:sp>
        <p:nvSpPr>
          <p:cNvPr id="385578" name="Rectangle 554"/>
          <p:cNvSpPr>
            <a:spLocks noChangeArrowheads="1"/>
          </p:cNvSpPr>
          <p:nvPr/>
        </p:nvSpPr>
        <p:spPr bwMode="auto">
          <a:xfrm>
            <a:off x="3540125" y="1914525"/>
            <a:ext cx="217488" cy="427038"/>
          </a:xfrm>
          <a:prstGeom prst="rect">
            <a:avLst/>
          </a:prstGeom>
          <a:noFill/>
          <a:ln w="9525">
            <a:noFill/>
            <a:miter lim="800000"/>
            <a:headEnd/>
            <a:tailEnd/>
          </a:ln>
        </p:spPr>
        <p:txBody>
          <a:bodyPr wrap="none" lIns="0" tIns="0" rIns="0" bIns="0">
            <a:spAutoFit/>
          </a:bodyPr>
          <a:lstStyle/>
          <a:p>
            <a:pPr>
              <a:defRPr/>
            </a:pPr>
            <a:r>
              <a:rPr lang="en-US" sz="2800" i="1">
                <a:latin typeface="+mn-lt"/>
              </a:rPr>
              <a:t>B</a:t>
            </a:r>
            <a:endParaRPr lang="en-US">
              <a:latin typeface="+mn-lt"/>
            </a:endParaRPr>
          </a:p>
        </p:txBody>
      </p:sp>
      <p:sp>
        <p:nvSpPr>
          <p:cNvPr id="385627" name="Rectangle 603"/>
          <p:cNvSpPr>
            <a:spLocks noChangeArrowheads="1"/>
          </p:cNvSpPr>
          <p:nvPr/>
        </p:nvSpPr>
        <p:spPr bwMode="auto">
          <a:xfrm>
            <a:off x="4545013" y="1914525"/>
            <a:ext cx="681037" cy="430213"/>
          </a:xfrm>
          <a:prstGeom prst="rect">
            <a:avLst/>
          </a:prstGeom>
          <a:noFill/>
          <a:ln w="9525">
            <a:noFill/>
            <a:miter lim="800000"/>
            <a:headEnd/>
            <a:tailEnd/>
          </a:ln>
        </p:spPr>
        <p:txBody>
          <a:bodyPr wrap="none" lIns="0" tIns="0" rIns="0" bIns="0">
            <a:spAutoFit/>
          </a:bodyPr>
          <a:lstStyle/>
          <a:p>
            <a:pPr>
              <a:defRPr/>
            </a:pPr>
            <a:r>
              <a:rPr lang="en-US" sz="2800" i="1">
                <a:latin typeface="+mn-lt"/>
              </a:rPr>
              <a:t>A+B</a:t>
            </a:r>
            <a:endParaRPr lang="en-US">
              <a:latin typeface="+mn-lt"/>
            </a:endParaRPr>
          </a:p>
        </p:txBody>
      </p:sp>
      <p:sp>
        <p:nvSpPr>
          <p:cNvPr id="385630" name="Line 606"/>
          <p:cNvSpPr>
            <a:spLocks noChangeShapeType="1"/>
          </p:cNvSpPr>
          <p:nvPr/>
        </p:nvSpPr>
        <p:spPr bwMode="auto">
          <a:xfrm>
            <a:off x="1119188" y="3419475"/>
            <a:ext cx="4903787" cy="1588"/>
          </a:xfrm>
          <a:prstGeom prst="line">
            <a:avLst/>
          </a:prstGeom>
          <a:noFill/>
          <a:ln w="6350" cap="rnd">
            <a:solidFill>
              <a:schemeClr val="tx1"/>
            </a:solidFill>
            <a:round/>
            <a:headEnd/>
            <a:tailEnd/>
          </a:ln>
        </p:spPr>
        <p:txBody>
          <a:bodyPr/>
          <a:lstStyle/>
          <a:p>
            <a:pPr>
              <a:defRPr/>
            </a:pPr>
            <a:endParaRPr lang="en-US">
              <a:latin typeface="+mn-lt"/>
            </a:endParaRPr>
          </a:p>
        </p:txBody>
      </p:sp>
      <p:sp>
        <p:nvSpPr>
          <p:cNvPr id="385632" name="Line 608"/>
          <p:cNvSpPr>
            <a:spLocks noChangeShapeType="1"/>
          </p:cNvSpPr>
          <p:nvPr/>
        </p:nvSpPr>
        <p:spPr bwMode="auto">
          <a:xfrm>
            <a:off x="1366838" y="3419475"/>
            <a:ext cx="1587" cy="31750"/>
          </a:xfrm>
          <a:prstGeom prst="line">
            <a:avLst/>
          </a:prstGeom>
          <a:noFill/>
          <a:ln w="6350" cap="rnd">
            <a:solidFill>
              <a:schemeClr val="tx1"/>
            </a:solidFill>
            <a:round/>
            <a:headEnd/>
            <a:tailEnd/>
          </a:ln>
        </p:spPr>
        <p:txBody>
          <a:bodyPr/>
          <a:lstStyle/>
          <a:p>
            <a:pPr>
              <a:defRPr/>
            </a:pPr>
            <a:endParaRPr lang="en-US">
              <a:latin typeface="+mn-lt"/>
            </a:endParaRPr>
          </a:p>
        </p:txBody>
      </p:sp>
      <p:sp>
        <p:nvSpPr>
          <p:cNvPr id="385633" name="Line 609"/>
          <p:cNvSpPr>
            <a:spLocks noChangeShapeType="1"/>
          </p:cNvSpPr>
          <p:nvPr/>
        </p:nvSpPr>
        <p:spPr bwMode="auto">
          <a:xfrm>
            <a:off x="1612900" y="3419475"/>
            <a:ext cx="1588" cy="31750"/>
          </a:xfrm>
          <a:prstGeom prst="line">
            <a:avLst/>
          </a:prstGeom>
          <a:noFill/>
          <a:ln w="6350" cap="rnd">
            <a:solidFill>
              <a:schemeClr val="tx1"/>
            </a:solidFill>
            <a:round/>
            <a:headEnd/>
            <a:tailEnd/>
          </a:ln>
        </p:spPr>
        <p:txBody>
          <a:bodyPr/>
          <a:lstStyle/>
          <a:p>
            <a:pPr>
              <a:defRPr/>
            </a:pPr>
            <a:endParaRPr lang="en-US">
              <a:latin typeface="+mn-lt"/>
            </a:endParaRPr>
          </a:p>
        </p:txBody>
      </p:sp>
      <p:sp>
        <p:nvSpPr>
          <p:cNvPr id="385634" name="Line 610"/>
          <p:cNvSpPr>
            <a:spLocks noChangeShapeType="1"/>
          </p:cNvSpPr>
          <p:nvPr/>
        </p:nvSpPr>
        <p:spPr bwMode="auto">
          <a:xfrm>
            <a:off x="1860550" y="3419475"/>
            <a:ext cx="1588" cy="31750"/>
          </a:xfrm>
          <a:prstGeom prst="line">
            <a:avLst/>
          </a:prstGeom>
          <a:noFill/>
          <a:ln w="6350" cap="rnd">
            <a:solidFill>
              <a:schemeClr val="tx1"/>
            </a:solidFill>
            <a:round/>
            <a:headEnd/>
            <a:tailEnd/>
          </a:ln>
        </p:spPr>
        <p:txBody>
          <a:bodyPr/>
          <a:lstStyle/>
          <a:p>
            <a:pPr>
              <a:defRPr/>
            </a:pPr>
            <a:endParaRPr lang="en-US">
              <a:latin typeface="+mn-lt"/>
            </a:endParaRPr>
          </a:p>
        </p:txBody>
      </p:sp>
      <p:sp>
        <p:nvSpPr>
          <p:cNvPr id="385635" name="Line 611"/>
          <p:cNvSpPr>
            <a:spLocks noChangeShapeType="1"/>
          </p:cNvSpPr>
          <p:nvPr/>
        </p:nvSpPr>
        <p:spPr bwMode="auto">
          <a:xfrm>
            <a:off x="2100263" y="3419475"/>
            <a:ext cx="6350" cy="31750"/>
          </a:xfrm>
          <a:prstGeom prst="line">
            <a:avLst/>
          </a:prstGeom>
          <a:noFill/>
          <a:ln w="6350" cap="rnd">
            <a:solidFill>
              <a:schemeClr val="tx1"/>
            </a:solidFill>
            <a:round/>
            <a:headEnd/>
            <a:tailEnd/>
          </a:ln>
        </p:spPr>
        <p:txBody>
          <a:bodyPr/>
          <a:lstStyle/>
          <a:p>
            <a:pPr>
              <a:defRPr/>
            </a:pPr>
            <a:endParaRPr lang="en-US">
              <a:latin typeface="+mn-lt"/>
            </a:endParaRPr>
          </a:p>
        </p:txBody>
      </p:sp>
      <p:sp>
        <p:nvSpPr>
          <p:cNvPr id="385636" name="Line 612"/>
          <p:cNvSpPr>
            <a:spLocks noChangeShapeType="1"/>
          </p:cNvSpPr>
          <p:nvPr/>
        </p:nvSpPr>
        <p:spPr bwMode="auto">
          <a:xfrm>
            <a:off x="2346325" y="3419475"/>
            <a:ext cx="7938" cy="31750"/>
          </a:xfrm>
          <a:prstGeom prst="line">
            <a:avLst/>
          </a:prstGeom>
          <a:noFill/>
          <a:ln w="6350" cap="rnd">
            <a:solidFill>
              <a:schemeClr val="tx1"/>
            </a:solidFill>
            <a:round/>
            <a:headEnd/>
            <a:tailEnd/>
          </a:ln>
        </p:spPr>
        <p:txBody>
          <a:bodyPr/>
          <a:lstStyle/>
          <a:p>
            <a:pPr>
              <a:defRPr/>
            </a:pPr>
            <a:endParaRPr lang="en-US">
              <a:latin typeface="+mn-lt"/>
            </a:endParaRPr>
          </a:p>
        </p:txBody>
      </p:sp>
      <p:sp>
        <p:nvSpPr>
          <p:cNvPr id="385637" name="Line 613"/>
          <p:cNvSpPr>
            <a:spLocks noChangeShapeType="1"/>
          </p:cNvSpPr>
          <p:nvPr/>
        </p:nvSpPr>
        <p:spPr bwMode="auto">
          <a:xfrm>
            <a:off x="2592388" y="3419475"/>
            <a:ext cx="7937" cy="31750"/>
          </a:xfrm>
          <a:prstGeom prst="line">
            <a:avLst/>
          </a:prstGeom>
          <a:noFill/>
          <a:ln w="6350" cap="rnd">
            <a:solidFill>
              <a:schemeClr val="tx1"/>
            </a:solidFill>
            <a:round/>
            <a:headEnd/>
            <a:tailEnd/>
          </a:ln>
        </p:spPr>
        <p:txBody>
          <a:bodyPr/>
          <a:lstStyle/>
          <a:p>
            <a:pPr>
              <a:defRPr/>
            </a:pPr>
            <a:endParaRPr lang="en-US">
              <a:latin typeface="+mn-lt"/>
            </a:endParaRPr>
          </a:p>
        </p:txBody>
      </p:sp>
      <p:sp>
        <p:nvSpPr>
          <p:cNvPr id="385638" name="Line 614"/>
          <p:cNvSpPr>
            <a:spLocks noChangeShapeType="1"/>
          </p:cNvSpPr>
          <p:nvPr/>
        </p:nvSpPr>
        <p:spPr bwMode="auto">
          <a:xfrm>
            <a:off x="2838450" y="3419475"/>
            <a:ext cx="1588" cy="31750"/>
          </a:xfrm>
          <a:prstGeom prst="line">
            <a:avLst/>
          </a:prstGeom>
          <a:noFill/>
          <a:ln w="6350" cap="rnd">
            <a:solidFill>
              <a:schemeClr val="tx1"/>
            </a:solidFill>
            <a:round/>
            <a:headEnd/>
            <a:tailEnd/>
          </a:ln>
        </p:spPr>
        <p:txBody>
          <a:bodyPr/>
          <a:lstStyle/>
          <a:p>
            <a:pPr>
              <a:defRPr/>
            </a:pPr>
            <a:endParaRPr lang="en-US">
              <a:latin typeface="+mn-lt"/>
            </a:endParaRPr>
          </a:p>
        </p:txBody>
      </p:sp>
      <p:sp>
        <p:nvSpPr>
          <p:cNvPr id="385639" name="Line 615"/>
          <p:cNvSpPr>
            <a:spLocks noChangeShapeType="1"/>
          </p:cNvSpPr>
          <p:nvPr/>
        </p:nvSpPr>
        <p:spPr bwMode="auto">
          <a:xfrm>
            <a:off x="3086100" y="3419475"/>
            <a:ext cx="1588" cy="31750"/>
          </a:xfrm>
          <a:prstGeom prst="line">
            <a:avLst/>
          </a:prstGeom>
          <a:noFill/>
          <a:ln w="6350" cap="rnd">
            <a:solidFill>
              <a:schemeClr val="tx1"/>
            </a:solidFill>
            <a:round/>
            <a:headEnd/>
            <a:tailEnd/>
          </a:ln>
        </p:spPr>
        <p:txBody>
          <a:bodyPr/>
          <a:lstStyle/>
          <a:p>
            <a:pPr>
              <a:defRPr/>
            </a:pPr>
            <a:endParaRPr lang="en-US">
              <a:latin typeface="+mn-lt"/>
            </a:endParaRPr>
          </a:p>
        </p:txBody>
      </p:sp>
      <p:sp>
        <p:nvSpPr>
          <p:cNvPr id="385640" name="Line 616"/>
          <p:cNvSpPr>
            <a:spLocks noChangeShapeType="1"/>
          </p:cNvSpPr>
          <p:nvPr/>
        </p:nvSpPr>
        <p:spPr bwMode="auto">
          <a:xfrm>
            <a:off x="3325813" y="3419475"/>
            <a:ext cx="1587" cy="31750"/>
          </a:xfrm>
          <a:prstGeom prst="line">
            <a:avLst/>
          </a:prstGeom>
          <a:noFill/>
          <a:ln w="6350" cap="rnd">
            <a:solidFill>
              <a:schemeClr val="tx1"/>
            </a:solidFill>
            <a:round/>
            <a:headEnd/>
            <a:tailEnd/>
          </a:ln>
        </p:spPr>
        <p:txBody>
          <a:bodyPr/>
          <a:lstStyle/>
          <a:p>
            <a:pPr>
              <a:defRPr/>
            </a:pPr>
            <a:endParaRPr lang="en-US">
              <a:latin typeface="+mn-lt"/>
            </a:endParaRPr>
          </a:p>
        </p:txBody>
      </p:sp>
      <p:sp>
        <p:nvSpPr>
          <p:cNvPr id="385641" name="Line 617"/>
          <p:cNvSpPr>
            <a:spLocks noChangeShapeType="1"/>
          </p:cNvSpPr>
          <p:nvPr/>
        </p:nvSpPr>
        <p:spPr bwMode="auto">
          <a:xfrm>
            <a:off x="3565525" y="3419475"/>
            <a:ext cx="6350" cy="31750"/>
          </a:xfrm>
          <a:prstGeom prst="line">
            <a:avLst/>
          </a:prstGeom>
          <a:noFill/>
          <a:ln w="6350" cap="rnd">
            <a:solidFill>
              <a:schemeClr val="tx1"/>
            </a:solidFill>
            <a:round/>
            <a:headEnd/>
            <a:tailEnd/>
          </a:ln>
        </p:spPr>
        <p:txBody>
          <a:bodyPr/>
          <a:lstStyle/>
          <a:p>
            <a:pPr>
              <a:defRPr/>
            </a:pPr>
            <a:endParaRPr lang="en-US">
              <a:latin typeface="+mn-lt"/>
            </a:endParaRPr>
          </a:p>
        </p:txBody>
      </p:sp>
      <p:sp>
        <p:nvSpPr>
          <p:cNvPr id="385642" name="Line 618"/>
          <p:cNvSpPr>
            <a:spLocks noChangeShapeType="1"/>
          </p:cNvSpPr>
          <p:nvPr/>
        </p:nvSpPr>
        <p:spPr bwMode="auto">
          <a:xfrm>
            <a:off x="3565525" y="3419475"/>
            <a:ext cx="6350" cy="41275"/>
          </a:xfrm>
          <a:prstGeom prst="line">
            <a:avLst/>
          </a:prstGeom>
          <a:noFill/>
          <a:ln w="6350" cap="rnd">
            <a:solidFill>
              <a:schemeClr val="tx1"/>
            </a:solidFill>
            <a:round/>
            <a:headEnd/>
            <a:tailEnd/>
          </a:ln>
        </p:spPr>
        <p:txBody>
          <a:bodyPr/>
          <a:lstStyle/>
          <a:p>
            <a:pPr>
              <a:defRPr/>
            </a:pPr>
            <a:endParaRPr lang="en-US">
              <a:latin typeface="+mn-lt"/>
            </a:endParaRPr>
          </a:p>
        </p:txBody>
      </p:sp>
      <p:sp>
        <p:nvSpPr>
          <p:cNvPr id="385643" name="Rectangle 619"/>
          <p:cNvSpPr>
            <a:spLocks noChangeArrowheads="1"/>
          </p:cNvSpPr>
          <p:nvPr/>
        </p:nvSpPr>
        <p:spPr bwMode="auto">
          <a:xfrm>
            <a:off x="3536950" y="3521075"/>
            <a:ext cx="177800" cy="214313"/>
          </a:xfrm>
          <a:prstGeom prst="rect">
            <a:avLst/>
          </a:prstGeom>
          <a:noFill/>
          <a:ln w="9525">
            <a:noFill/>
            <a:miter lim="800000"/>
            <a:headEnd/>
            <a:tailEnd/>
          </a:ln>
        </p:spPr>
        <p:txBody>
          <a:bodyPr wrap="none" lIns="0" tIns="0" rIns="0" bIns="0">
            <a:spAutoFit/>
          </a:bodyPr>
          <a:lstStyle/>
          <a:p>
            <a:pPr>
              <a:defRPr/>
            </a:pPr>
            <a:r>
              <a:rPr lang="en-US" sz="1400">
                <a:latin typeface="+mn-lt"/>
              </a:rPr>
              <a:t>10</a:t>
            </a:r>
            <a:endParaRPr lang="en-US">
              <a:latin typeface="+mn-lt"/>
            </a:endParaRPr>
          </a:p>
        </p:txBody>
      </p:sp>
      <p:sp>
        <p:nvSpPr>
          <p:cNvPr id="385644" name="Line 620"/>
          <p:cNvSpPr>
            <a:spLocks noChangeShapeType="1"/>
          </p:cNvSpPr>
          <p:nvPr/>
        </p:nvSpPr>
        <p:spPr bwMode="auto">
          <a:xfrm>
            <a:off x="3811588" y="3419475"/>
            <a:ext cx="1587" cy="31750"/>
          </a:xfrm>
          <a:prstGeom prst="line">
            <a:avLst/>
          </a:prstGeom>
          <a:noFill/>
          <a:ln w="6350" cap="rnd">
            <a:solidFill>
              <a:schemeClr val="tx1"/>
            </a:solidFill>
            <a:round/>
            <a:headEnd/>
            <a:tailEnd/>
          </a:ln>
        </p:spPr>
        <p:txBody>
          <a:bodyPr/>
          <a:lstStyle/>
          <a:p>
            <a:pPr>
              <a:defRPr/>
            </a:pPr>
            <a:endParaRPr lang="en-US">
              <a:latin typeface="+mn-lt"/>
            </a:endParaRPr>
          </a:p>
        </p:txBody>
      </p:sp>
      <p:sp>
        <p:nvSpPr>
          <p:cNvPr id="385645" name="Line 621"/>
          <p:cNvSpPr>
            <a:spLocks noChangeShapeType="1"/>
          </p:cNvSpPr>
          <p:nvPr/>
        </p:nvSpPr>
        <p:spPr bwMode="auto">
          <a:xfrm>
            <a:off x="4057650" y="3419475"/>
            <a:ext cx="1588" cy="31750"/>
          </a:xfrm>
          <a:prstGeom prst="line">
            <a:avLst/>
          </a:prstGeom>
          <a:noFill/>
          <a:ln w="6350" cap="rnd">
            <a:solidFill>
              <a:schemeClr val="tx1"/>
            </a:solidFill>
            <a:round/>
            <a:headEnd/>
            <a:tailEnd/>
          </a:ln>
        </p:spPr>
        <p:txBody>
          <a:bodyPr/>
          <a:lstStyle/>
          <a:p>
            <a:pPr>
              <a:defRPr/>
            </a:pPr>
            <a:endParaRPr lang="en-US">
              <a:latin typeface="+mn-lt"/>
            </a:endParaRPr>
          </a:p>
        </p:txBody>
      </p:sp>
      <p:sp>
        <p:nvSpPr>
          <p:cNvPr id="385646" name="Line 622"/>
          <p:cNvSpPr>
            <a:spLocks noChangeShapeType="1"/>
          </p:cNvSpPr>
          <p:nvPr/>
        </p:nvSpPr>
        <p:spPr bwMode="auto">
          <a:xfrm>
            <a:off x="4303713" y="3419475"/>
            <a:ext cx="1587" cy="31750"/>
          </a:xfrm>
          <a:prstGeom prst="line">
            <a:avLst/>
          </a:prstGeom>
          <a:noFill/>
          <a:ln w="6350" cap="rnd">
            <a:solidFill>
              <a:schemeClr val="tx1"/>
            </a:solidFill>
            <a:round/>
            <a:headEnd/>
            <a:tailEnd/>
          </a:ln>
        </p:spPr>
        <p:txBody>
          <a:bodyPr/>
          <a:lstStyle/>
          <a:p>
            <a:pPr>
              <a:defRPr/>
            </a:pPr>
            <a:endParaRPr lang="en-US">
              <a:latin typeface="+mn-lt"/>
            </a:endParaRPr>
          </a:p>
        </p:txBody>
      </p:sp>
      <p:sp>
        <p:nvSpPr>
          <p:cNvPr id="385647" name="Line 623"/>
          <p:cNvSpPr>
            <a:spLocks noChangeShapeType="1"/>
          </p:cNvSpPr>
          <p:nvPr/>
        </p:nvSpPr>
        <p:spPr bwMode="auto">
          <a:xfrm>
            <a:off x="4543425" y="3419475"/>
            <a:ext cx="7938" cy="31750"/>
          </a:xfrm>
          <a:prstGeom prst="line">
            <a:avLst/>
          </a:prstGeom>
          <a:noFill/>
          <a:ln w="6350" cap="rnd">
            <a:solidFill>
              <a:schemeClr val="tx1"/>
            </a:solidFill>
            <a:round/>
            <a:headEnd/>
            <a:tailEnd/>
          </a:ln>
        </p:spPr>
        <p:txBody>
          <a:bodyPr/>
          <a:lstStyle/>
          <a:p>
            <a:pPr>
              <a:defRPr/>
            </a:pPr>
            <a:endParaRPr lang="en-US">
              <a:latin typeface="+mn-lt"/>
            </a:endParaRPr>
          </a:p>
        </p:txBody>
      </p:sp>
      <p:sp>
        <p:nvSpPr>
          <p:cNvPr id="385648" name="Line 624"/>
          <p:cNvSpPr>
            <a:spLocks noChangeShapeType="1"/>
          </p:cNvSpPr>
          <p:nvPr/>
        </p:nvSpPr>
        <p:spPr bwMode="auto">
          <a:xfrm>
            <a:off x="4791075" y="3419475"/>
            <a:ext cx="6350" cy="31750"/>
          </a:xfrm>
          <a:prstGeom prst="line">
            <a:avLst/>
          </a:prstGeom>
          <a:noFill/>
          <a:ln w="6350" cap="rnd">
            <a:solidFill>
              <a:schemeClr val="tx1"/>
            </a:solidFill>
            <a:round/>
            <a:headEnd/>
            <a:tailEnd/>
          </a:ln>
        </p:spPr>
        <p:txBody>
          <a:bodyPr/>
          <a:lstStyle/>
          <a:p>
            <a:pPr>
              <a:defRPr/>
            </a:pPr>
            <a:endParaRPr lang="en-US">
              <a:latin typeface="+mn-lt"/>
            </a:endParaRPr>
          </a:p>
        </p:txBody>
      </p:sp>
      <p:sp>
        <p:nvSpPr>
          <p:cNvPr id="385649" name="Line 625"/>
          <p:cNvSpPr>
            <a:spLocks noChangeShapeType="1"/>
          </p:cNvSpPr>
          <p:nvPr/>
        </p:nvSpPr>
        <p:spPr bwMode="auto">
          <a:xfrm>
            <a:off x="5037138" y="3419475"/>
            <a:ext cx="1587" cy="31750"/>
          </a:xfrm>
          <a:prstGeom prst="line">
            <a:avLst/>
          </a:prstGeom>
          <a:noFill/>
          <a:ln w="6350" cap="rnd">
            <a:solidFill>
              <a:schemeClr val="tx1"/>
            </a:solidFill>
            <a:round/>
            <a:headEnd/>
            <a:tailEnd/>
          </a:ln>
        </p:spPr>
        <p:txBody>
          <a:bodyPr/>
          <a:lstStyle/>
          <a:p>
            <a:pPr>
              <a:defRPr/>
            </a:pPr>
            <a:endParaRPr lang="en-US">
              <a:latin typeface="+mn-lt"/>
            </a:endParaRPr>
          </a:p>
        </p:txBody>
      </p:sp>
      <p:sp>
        <p:nvSpPr>
          <p:cNvPr id="385650" name="Line 626"/>
          <p:cNvSpPr>
            <a:spLocks noChangeShapeType="1"/>
          </p:cNvSpPr>
          <p:nvPr/>
        </p:nvSpPr>
        <p:spPr bwMode="auto">
          <a:xfrm>
            <a:off x="5283200" y="3419475"/>
            <a:ext cx="1588" cy="31750"/>
          </a:xfrm>
          <a:prstGeom prst="line">
            <a:avLst/>
          </a:prstGeom>
          <a:noFill/>
          <a:ln w="6350" cap="rnd">
            <a:solidFill>
              <a:schemeClr val="tx1"/>
            </a:solidFill>
            <a:round/>
            <a:headEnd/>
            <a:tailEnd/>
          </a:ln>
        </p:spPr>
        <p:txBody>
          <a:bodyPr/>
          <a:lstStyle/>
          <a:p>
            <a:pPr>
              <a:defRPr/>
            </a:pPr>
            <a:endParaRPr lang="en-US">
              <a:latin typeface="+mn-lt"/>
            </a:endParaRPr>
          </a:p>
        </p:txBody>
      </p:sp>
      <p:sp>
        <p:nvSpPr>
          <p:cNvPr id="385651" name="Line 627"/>
          <p:cNvSpPr>
            <a:spLocks noChangeShapeType="1"/>
          </p:cNvSpPr>
          <p:nvPr/>
        </p:nvSpPr>
        <p:spPr bwMode="auto">
          <a:xfrm>
            <a:off x="5529263" y="3419475"/>
            <a:ext cx="1587" cy="31750"/>
          </a:xfrm>
          <a:prstGeom prst="line">
            <a:avLst/>
          </a:prstGeom>
          <a:noFill/>
          <a:ln w="6350" cap="rnd">
            <a:solidFill>
              <a:schemeClr val="tx1"/>
            </a:solidFill>
            <a:round/>
            <a:headEnd/>
            <a:tailEnd/>
          </a:ln>
        </p:spPr>
        <p:txBody>
          <a:bodyPr/>
          <a:lstStyle/>
          <a:p>
            <a:pPr>
              <a:defRPr/>
            </a:pPr>
            <a:endParaRPr lang="en-US">
              <a:latin typeface="+mn-lt"/>
            </a:endParaRPr>
          </a:p>
        </p:txBody>
      </p:sp>
      <p:sp>
        <p:nvSpPr>
          <p:cNvPr id="385652" name="Line 628"/>
          <p:cNvSpPr>
            <a:spLocks noChangeShapeType="1"/>
          </p:cNvSpPr>
          <p:nvPr/>
        </p:nvSpPr>
        <p:spPr bwMode="auto">
          <a:xfrm>
            <a:off x="5775325" y="3419475"/>
            <a:ext cx="1588" cy="31750"/>
          </a:xfrm>
          <a:prstGeom prst="line">
            <a:avLst/>
          </a:prstGeom>
          <a:noFill/>
          <a:ln w="6350" cap="rnd">
            <a:solidFill>
              <a:schemeClr val="tx1"/>
            </a:solidFill>
            <a:round/>
            <a:headEnd/>
            <a:tailEnd/>
          </a:ln>
        </p:spPr>
        <p:txBody>
          <a:bodyPr/>
          <a:lstStyle/>
          <a:p>
            <a:pPr>
              <a:defRPr/>
            </a:pPr>
            <a:endParaRPr lang="en-US">
              <a:latin typeface="+mn-lt"/>
            </a:endParaRPr>
          </a:p>
        </p:txBody>
      </p:sp>
      <p:sp>
        <p:nvSpPr>
          <p:cNvPr id="385653" name="Line 629"/>
          <p:cNvSpPr>
            <a:spLocks noChangeShapeType="1"/>
          </p:cNvSpPr>
          <p:nvPr/>
        </p:nvSpPr>
        <p:spPr bwMode="auto">
          <a:xfrm>
            <a:off x="6022975" y="3419475"/>
            <a:ext cx="1588" cy="31750"/>
          </a:xfrm>
          <a:prstGeom prst="line">
            <a:avLst/>
          </a:prstGeom>
          <a:noFill/>
          <a:ln w="6350" cap="rnd">
            <a:solidFill>
              <a:schemeClr val="tx1"/>
            </a:solidFill>
            <a:round/>
            <a:headEnd/>
            <a:tailEnd/>
          </a:ln>
        </p:spPr>
        <p:txBody>
          <a:bodyPr/>
          <a:lstStyle/>
          <a:p>
            <a:pPr>
              <a:defRPr/>
            </a:pPr>
            <a:endParaRPr lang="en-US">
              <a:latin typeface="+mn-lt"/>
            </a:endParaRPr>
          </a:p>
        </p:txBody>
      </p:sp>
      <p:sp>
        <p:nvSpPr>
          <p:cNvPr id="385654" name="Line 630"/>
          <p:cNvSpPr>
            <a:spLocks noChangeShapeType="1"/>
          </p:cNvSpPr>
          <p:nvPr/>
        </p:nvSpPr>
        <p:spPr bwMode="auto">
          <a:xfrm>
            <a:off x="6022975" y="3419475"/>
            <a:ext cx="1588" cy="41275"/>
          </a:xfrm>
          <a:prstGeom prst="line">
            <a:avLst/>
          </a:prstGeom>
          <a:noFill/>
          <a:ln w="6350" cap="rnd">
            <a:solidFill>
              <a:schemeClr val="tx1"/>
            </a:solidFill>
            <a:round/>
            <a:headEnd/>
            <a:tailEnd/>
          </a:ln>
        </p:spPr>
        <p:txBody>
          <a:bodyPr/>
          <a:lstStyle/>
          <a:p>
            <a:pPr>
              <a:defRPr/>
            </a:pPr>
            <a:endParaRPr lang="en-US">
              <a:latin typeface="+mn-lt"/>
            </a:endParaRPr>
          </a:p>
        </p:txBody>
      </p:sp>
      <p:sp>
        <p:nvSpPr>
          <p:cNvPr id="385655" name="Rectangle 631"/>
          <p:cNvSpPr>
            <a:spLocks noChangeArrowheads="1"/>
          </p:cNvSpPr>
          <p:nvPr/>
        </p:nvSpPr>
        <p:spPr bwMode="auto">
          <a:xfrm>
            <a:off x="5995988" y="3521075"/>
            <a:ext cx="177800" cy="214313"/>
          </a:xfrm>
          <a:prstGeom prst="rect">
            <a:avLst/>
          </a:prstGeom>
          <a:noFill/>
          <a:ln w="9525">
            <a:noFill/>
            <a:miter lim="800000"/>
            <a:headEnd/>
            <a:tailEnd/>
          </a:ln>
        </p:spPr>
        <p:txBody>
          <a:bodyPr wrap="none" lIns="0" tIns="0" rIns="0" bIns="0">
            <a:spAutoFit/>
          </a:bodyPr>
          <a:lstStyle/>
          <a:p>
            <a:pPr>
              <a:defRPr/>
            </a:pPr>
            <a:r>
              <a:rPr lang="en-US" sz="1400">
                <a:latin typeface="+mn-lt"/>
              </a:rPr>
              <a:t>20</a:t>
            </a:r>
            <a:endParaRPr lang="en-US">
              <a:latin typeface="+mn-lt"/>
            </a:endParaRPr>
          </a:p>
        </p:txBody>
      </p:sp>
      <p:sp>
        <p:nvSpPr>
          <p:cNvPr id="385658" name="Freeform 634"/>
          <p:cNvSpPr>
            <a:spLocks/>
          </p:cNvSpPr>
          <p:nvPr/>
        </p:nvSpPr>
        <p:spPr bwMode="auto">
          <a:xfrm>
            <a:off x="2100263" y="2484438"/>
            <a:ext cx="492125" cy="935037"/>
          </a:xfrm>
          <a:custGeom>
            <a:avLst/>
            <a:gdLst/>
            <a:ahLst/>
            <a:cxnLst>
              <a:cxn ang="0">
                <a:pos x="4" y="398"/>
              </a:cxn>
              <a:cxn ang="0">
                <a:pos x="8" y="384"/>
              </a:cxn>
              <a:cxn ang="0">
                <a:pos x="13" y="372"/>
              </a:cxn>
              <a:cxn ang="0">
                <a:pos x="17" y="358"/>
              </a:cxn>
              <a:cxn ang="0">
                <a:pos x="22" y="345"/>
              </a:cxn>
              <a:cxn ang="0">
                <a:pos x="26" y="332"/>
              </a:cxn>
              <a:cxn ang="0">
                <a:pos x="31" y="318"/>
              </a:cxn>
              <a:cxn ang="0">
                <a:pos x="39" y="310"/>
              </a:cxn>
              <a:cxn ang="0">
                <a:pos x="44" y="296"/>
              </a:cxn>
              <a:cxn ang="0">
                <a:pos x="49" y="283"/>
              </a:cxn>
              <a:cxn ang="0">
                <a:pos x="53" y="270"/>
              </a:cxn>
              <a:cxn ang="0">
                <a:pos x="57" y="257"/>
              </a:cxn>
              <a:cxn ang="0">
                <a:pos x="61" y="243"/>
              </a:cxn>
              <a:cxn ang="0">
                <a:pos x="66" y="230"/>
              </a:cxn>
              <a:cxn ang="0">
                <a:pos x="71" y="217"/>
              </a:cxn>
              <a:cxn ang="0">
                <a:pos x="79" y="208"/>
              </a:cxn>
              <a:cxn ang="0">
                <a:pos x="83" y="195"/>
              </a:cxn>
              <a:cxn ang="0">
                <a:pos x="88" y="181"/>
              </a:cxn>
              <a:cxn ang="0">
                <a:pos x="93" y="168"/>
              </a:cxn>
              <a:cxn ang="0">
                <a:pos x="97" y="155"/>
              </a:cxn>
              <a:cxn ang="0">
                <a:pos x="101" y="142"/>
              </a:cxn>
              <a:cxn ang="0">
                <a:pos x="106" y="128"/>
              </a:cxn>
              <a:cxn ang="0">
                <a:pos x="110" y="115"/>
              </a:cxn>
              <a:cxn ang="0">
                <a:pos x="115" y="102"/>
              </a:cxn>
              <a:cxn ang="0">
                <a:pos x="119" y="88"/>
              </a:cxn>
              <a:cxn ang="0">
                <a:pos x="128" y="80"/>
              </a:cxn>
              <a:cxn ang="0">
                <a:pos x="133" y="66"/>
              </a:cxn>
              <a:cxn ang="0">
                <a:pos x="137" y="54"/>
              </a:cxn>
              <a:cxn ang="0">
                <a:pos x="142" y="40"/>
              </a:cxn>
              <a:cxn ang="0">
                <a:pos x="146" y="27"/>
              </a:cxn>
              <a:cxn ang="0">
                <a:pos x="150" y="14"/>
              </a:cxn>
              <a:cxn ang="0">
                <a:pos x="155" y="0"/>
              </a:cxn>
              <a:cxn ang="0">
                <a:pos x="310" y="14"/>
              </a:cxn>
              <a:cxn ang="0">
                <a:pos x="305" y="27"/>
              </a:cxn>
              <a:cxn ang="0">
                <a:pos x="297" y="36"/>
              </a:cxn>
              <a:cxn ang="0">
                <a:pos x="293" y="49"/>
              </a:cxn>
              <a:cxn ang="0">
                <a:pos x="288" y="62"/>
              </a:cxn>
              <a:cxn ang="0">
                <a:pos x="283" y="76"/>
              </a:cxn>
              <a:cxn ang="0">
                <a:pos x="279" y="88"/>
              </a:cxn>
              <a:cxn ang="0">
                <a:pos x="275" y="102"/>
              </a:cxn>
              <a:cxn ang="0">
                <a:pos x="270" y="115"/>
              </a:cxn>
              <a:cxn ang="0">
                <a:pos x="261" y="124"/>
              </a:cxn>
              <a:cxn ang="0">
                <a:pos x="257" y="137"/>
              </a:cxn>
              <a:cxn ang="0">
                <a:pos x="253" y="150"/>
              </a:cxn>
              <a:cxn ang="0">
                <a:pos x="248" y="164"/>
              </a:cxn>
              <a:cxn ang="0">
                <a:pos x="243" y="177"/>
              </a:cxn>
              <a:cxn ang="0">
                <a:pos x="239" y="191"/>
              </a:cxn>
              <a:cxn ang="0">
                <a:pos x="235" y="203"/>
              </a:cxn>
              <a:cxn ang="0">
                <a:pos x="230" y="217"/>
              </a:cxn>
              <a:cxn ang="0">
                <a:pos x="226" y="230"/>
              </a:cxn>
              <a:cxn ang="0">
                <a:pos x="221" y="243"/>
              </a:cxn>
              <a:cxn ang="0">
                <a:pos x="217" y="257"/>
              </a:cxn>
              <a:cxn ang="0">
                <a:pos x="208" y="265"/>
              </a:cxn>
              <a:cxn ang="0">
                <a:pos x="204" y="279"/>
              </a:cxn>
              <a:cxn ang="0">
                <a:pos x="199" y="292"/>
              </a:cxn>
              <a:cxn ang="0">
                <a:pos x="194" y="305"/>
              </a:cxn>
              <a:cxn ang="0">
                <a:pos x="190" y="318"/>
              </a:cxn>
              <a:cxn ang="0">
                <a:pos x="186" y="332"/>
              </a:cxn>
              <a:cxn ang="0">
                <a:pos x="182" y="345"/>
              </a:cxn>
              <a:cxn ang="0">
                <a:pos x="177" y="358"/>
              </a:cxn>
              <a:cxn ang="0">
                <a:pos x="172" y="372"/>
              </a:cxn>
              <a:cxn ang="0">
                <a:pos x="164" y="380"/>
              </a:cxn>
              <a:cxn ang="0">
                <a:pos x="160" y="394"/>
              </a:cxn>
            </a:cxnLst>
            <a:rect l="0" t="0" r="r" b="b"/>
            <a:pathLst>
              <a:path w="310" h="402">
                <a:moveTo>
                  <a:pt x="0" y="402"/>
                </a:moveTo>
                <a:lnTo>
                  <a:pt x="0" y="402"/>
                </a:lnTo>
                <a:lnTo>
                  <a:pt x="0" y="398"/>
                </a:lnTo>
                <a:lnTo>
                  <a:pt x="4" y="398"/>
                </a:lnTo>
                <a:lnTo>
                  <a:pt x="4" y="394"/>
                </a:lnTo>
                <a:lnTo>
                  <a:pt x="4" y="389"/>
                </a:lnTo>
                <a:lnTo>
                  <a:pt x="8" y="389"/>
                </a:lnTo>
                <a:lnTo>
                  <a:pt x="8" y="384"/>
                </a:lnTo>
                <a:lnTo>
                  <a:pt x="8" y="380"/>
                </a:lnTo>
                <a:lnTo>
                  <a:pt x="13" y="380"/>
                </a:lnTo>
                <a:lnTo>
                  <a:pt x="13" y="376"/>
                </a:lnTo>
                <a:lnTo>
                  <a:pt x="13" y="372"/>
                </a:lnTo>
                <a:lnTo>
                  <a:pt x="13" y="367"/>
                </a:lnTo>
                <a:lnTo>
                  <a:pt x="17" y="367"/>
                </a:lnTo>
                <a:lnTo>
                  <a:pt x="17" y="362"/>
                </a:lnTo>
                <a:lnTo>
                  <a:pt x="17" y="358"/>
                </a:lnTo>
                <a:lnTo>
                  <a:pt x="17" y="354"/>
                </a:lnTo>
                <a:lnTo>
                  <a:pt x="22" y="354"/>
                </a:lnTo>
                <a:lnTo>
                  <a:pt x="22" y="350"/>
                </a:lnTo>
                <a:lnTo>
                  <a:pt x="22" y="345"/>
                </a:lnTo>
                <a:lnTo>
                  <a:pt x="26" y="345"/>
                </a:lnTo>
                <a:lnTo>
                  <a:pt x="26" y="340"/>
                </a:lnTo>
                <a:lnTo>
                  <a:pt x="26" y="336"/>
                </a:lnTo>
                <a:lnTo>
                  <a:pt x="26" y="332"/>
                </a:lnTo>
                <a:lnTo>
                  <a:pt x="31" y="332"/>
                </a:lnTo>
                <a:lnTo>
                  <a:pt x="31" y="327"/>
                </a:lnTo>
                <a:lnTo>
                  <a:pt x="31" y="323"/>
                </a:lnTo>
                <a:lnTo>
                  <a:pt x="31" y="318"/>
                </a:lnTo>
                <a:lnTo>
                  <a:pt x="35" y="318"/>
                </a:lnTo>
                <a:lnTo>
                  <a:pt x="35" y="314"/>
                </a:lnTo>
                <a:lnTo>
                  <a:pt x="35" y="310"/>
                </a:lnTo>
                <a:lnTo>
                  <a:pt x="39" y="310"/>
                </a:lnTo>
                <a:lnTo>
                  <a:pt x="39" y="305"/>
                </a:lnTo>
                <a:lnTo>
                  <a:pt x="39" y="301"/>
                </a:lnTo>
                <a:lnTo>
                  <a:pt x="44" y="301"/>
                </a:lnTo>
                <a:lnTo>
                  <a:pt x="44" y="296"/>
                </a:lnTo>
                <a:lnTo>
                  <a:pt x="44" y="292"/>
                </a:lnTo>
                <a:lnTo>
                  <a:pt x="44" y="287"/>
                </a:lnTo>
                <a:lnTo>
                  <a:pt x="49" y="287"/>
                </a:lnTo>
                <a:lnTo>
                  <a:pt x="49" y="283"/>
                </a:lnTo>
                <a:lnTo>
                  <a:pt x="49" y="279"/>
                </a:lnTo>
                <a:lnTo>
                  <a:pt x="49" y="274"/>
                </a:lnTo>
                <a:lnTo>
                  <a:pt x="53" y="274"/>
                </a:lnTo>
                <a:lnTo>
                  <a:pt x="53" y="270"/>
                </a:lnTo>
                <a:lnTo>
                  <a:pt x="53" y="265"/>
                </a:lnTo>
                <a:lnTo>
                  <a:pt x="53" y="261"/>
                </a:lnTo>
                <a:lnTo>
                  <a:pt x="57" y="261"/>
                </a:lnTo>
                <a:lnTo>
                  <a:pt x="57" y="257"/>
                </a:lnTo>
                <a:lnTo>
                  <a:pt x="57" y="252"/>
                </a:lnTo>
                <a:lnTo>
                  <a:pt x="61" y="252"/>
                </a:lnTo>
                <a:lnTo>
                  <a:pt x="61" y="247"/>
                </a:lnTo>
                <a:lnTo>
                  <a:pt x="61" y="243"/>
                </a:lnTo>
                <a:lnTo>
                  <a:pt x="61" y="239"/>
                </a:lnTo>
                <a:lnTo>
                  <a:pt x="66" y="239"/>
                </a:lnTo>
                <a:lnTo>
                  <a:pt x="66" y="235"/>
                </a:lnTo>
                <a:lnTo>
                  <a:pt x="66" y="230"/>
                </a:lnTo>
                <a:lnTo>
                  <a:pt x="66" y="225"/>
                </a:lnTo>
                <a:lnTo>
                  <a:pt x="71" y="225"/>
                </a:lnTo>
                <a:lnTo>
                  <a:pt x="71" y="221"/>
                </a:lnTo>
                <a:lnTo>
                  <a:pt x="71" y="217"/>
                </a:lnTo>
                <a:lnTo>
                  <a:pt x="75" y="217"/>
                </a:lnTo>
                <a:lnTo>
                  <a:pt x="75" y="213"/>
                </a:lnTo>
                <a:lnTo>
                  <a:pt x="75" y="208"/>
                </a:lnTo>
                <a:lnTo>
                  <a:pt x="79" y="208"/>
                </a:lnTo>
                <a:lnTo>
                  <a:pt x="79" y="203"/>
                </a:lnTo>
                <a:lnTo>
                  <a:pt x="79" y="199"/>
                </a:lnTo>
                <a:lnTo>
                  <a:pt x="79" y="195"/>
                </a:lnTo>
                <a:lnTo>
                  <a:pt x="83" y="195"/>
                </a:lnTo>
                <a:lnTo>
                  <a:pt x="83" y="191"/>
                </a:lnTo>
                <a:lnTo>
                  <a:pt x="83" y="186"/>
                </a:lnTo>
                <a:lnTo>
                  <a:pt x="83" y="181"/>
                </a:lnTo>
                <a:lnTo>
                  <a:pt x="88" y="181"/>
                </a:lnTo>
                <a:lnTo>
                  <a:pt x="88" y="177"/>
                </a:lnTo>
                <a:lnTo>
                  <a:pt x="88" y="173"/>
                </a:lnTo>
                <a:lnTo>
                  <a:pt x="88" y="168"/>
                </a:lnTo>
                <a:lnTo>
                  <a:pt x="93" y="168"/>
                </a:lnTo>
                <a:lnTo>
                  <a:pt x="93" y="164"/>
                </a:lnTo>
                <a:lnTo>
                  <a:pt x="93" y="159"/>
                </a:lnTo>
                <a:lnTo>
                  <a:pt x="97" y="159"/>
                </a:lnTo>
                <a:lnTo>
                  <a:pt x="97" y="155"/>
                </a:lnTo>
                <a:lnTo>
                  <a:pt x="97" y="150"/>
                </a:lnTo>
                <a:lnTo>
                  <a:pt x="97" y="146"/>
                </a:lnTo>
                <a:lnTo>
                  <a:pt x="101" y="146"/>
                </a:lnTo>
                <a:lnTo>
                  <a:pt x="101" y="142"/>
                </a:lnTo>
                <a:lnTo>
                  <a:pt x="101" y="137"/>
                </a:lnTo>
                <a:lnTo>
                  <a:pt x="106" y="137"/>
                </a:lnTo>
                <a:lnTo>
                  <a:pt x="106" y="133"/>
                </a:lnTo>
                <a:lnTo>
                  <a:pt x="106" y="128"/>
                </a:lnTo>
                <a:lnTo>
                  <a:pt x="106" y="124"/>
                </a:lnTo>
                <a:lnTo>
                  <a:pt x="110" y="124"/>
                </a:lnTo>
                <a:lnTo>
                  <a:pt x="110" y="120"/>
                </a:lnTo>
                <a:lnTo>
                  <a:pt x="110" y="115"/>
                </a:lnTo>
                <a:lnTo>
                  <a:pt x="115" y="115"/>
                </a:lnTo>
                <a:lnTo>
                  <a:pt x="115" y="110"/>
                </a:lnTo>
                <a:lnTo>
                  <a:pt x="115" y="106"/>
                </a:lnTo>
                <a:lnTo>
                  <a:pt x="115" y="102"/>
                </a:lnTo>
                <a:lnTo>
                  <a:pt x="119" y="102"/>
                </a:lnTo>
                <a:lnTo>
                  <a:pt x="119" y="98"/>
                </a:lnTo>
                <a:lnTo>
                  <a:pt x="119" y="93"/>
                </a:lnTo>
                <a:lnTo>
                  <a:pt x="119" y="88"/>
                </a:lnTo>
                <a:lnTo>
                  <a:pt x="124" y="88"/>
                </a:lnTo>
                <a:lnTo>
                  <a:pt x="124" y="84"/>
                </a:lnTo>
                <a:lnTo>
                  <a:pt x="124" y="80"/>
                </a:lnTo>
                <a:lnTo>
                  <a:pt x="128" y="80"/>
                </a:lnTo>
                <a:lnTo>
                  <a:pt x="128" y="76"/>
                </a:lnTo>
                <a:lnTo>
                  <a:pt x="128" y="71"/>
                </a:lnTo>
                <a:lnTo>
                  <a:pt x="128" y="66"/>
                </a:lnTo>
                <a:lnTo>
                  <a:pt x="133" y="66"/>
                </a:lnTo>
                <a:lnTo>
                  <a:pt x="133" y="62"/>
                </a:lnTo>
                <a:lnTo>
                  <a:pt x="133" y="58"/>
                </a:lnTo>
                <a:lnTo>
                  <a:pt x="133" y="54"/>
                </a:lnTo>
                <a:lnTo>
                  <a:pt x="137" y="54"/>
                </a:lnTo>
                <a:lnTo>
                  <a:pt x="137" y="49"/>
                </a:lnTo>
                <a:lnTo>
                  <a:pt x="137" y="44"/>
                </a:lnTo>
                <a:lnTo>
                  <a:pt x="142" y="44"/>
                </a:lnTo>
                <a:lnTo>
                  <a:pt x="142" y="40"/>
                </a:lnTo>
                <a:lnTo>
                  <a:pt x="142" y="36"/>
                </a:lnTo>
                <a:lnTo>
                  <a:pt x="146" y="36"/>
                </a:lnTo>
                <a:lnTo>
                  <a:pt x="146" y="31"/>
                </a:lnTo>
                <a:lnTo>
                  <a:pt x="146" y="27"/>
                </a:lnTo>
                <a:lnTo>
                  <a:pt x="146" y="22"/>
                </a:lnTo>
                <a:lnTo>
                  <a:pt x="150" y="22"/>
                </a:lnTo>
                <a:lnTo>
                  <a:pt x="150" y="18"/>
                </a:lnTo>
                <a:lnTo>
                  <a:pt x="150" y="14"/>
                </a:lnTo>
                <a:lnTo>
                  <a:pt x="150" y="9"/>
                </a:lnTo>
                <a:lnTo>
                  <a:pt x="155" y="9"/>
                </a:lnTo>
                <a:lnTo>
                  <a:pt x="155" y="5"/>
                </a:lnTo>
                <a:lnTo>
                  <a:pt x="155" y="0"/>
                </a:lnTo>
                <a:lnTo>
                  <a:pt x="310" y="0"/>
                </a:lnTo>
                <a:lnTo>
                  <a:pt x="310" y="5"/>
                </a:lnTo>
                <a:lnTo>
                  <a:pt x="310" y="9"/>
                </a:lnTo>
                <a:lnTo>
                  <a:pt x="310" y="14"/>
                </a:lnTo>
                <a:lnTo>
                  <a:pt x="305" y="14"/>
                </a:lnTo>
                <a:lnTo>
                  <a:pt x="305" y="18"/>
                </a:lnTo>
                <a:lnTo>
                  <a:pt x="305" y="22"/>
                </a:lnTo>
                <a:lnTo>
                  <a:pt x="305" y="27"/>
                </a:lnTo>
                <a:lnTo>
                  <a:pt x="301" y="27"/>
                </a:lnTo>
                <a:lnTo>
                  <a:pt x="301" y="31"/>
                </a:lnTo>
                <a:lnTo>
                  <a:pt x="301" y="36"/>
                </a:lnTo>
                <a:lnTo>
                  <a:pt x="297" y="36"/>
                </a:lnTo>
                <a:lnTo>
                  <a:pt x="297" y="40"/>
                </a:lnTo>
                <a:lnTo>
                  <a:pt x="297" y="44"/>
                </a:lnTo>
                <a:lnTo>
                  <a:pt x="293" y="44"/>
                </a:lnTo>
                <a:lnTo>
                  <a:pt x="293" y="49"/>
                </a:lnTo>
                <a:lnTo>
                  <a:pt x="293" y="54"/>
                </a:lnTo>
                <a:lnTo>
                  <a:pt x="293" y="58"/>
                </a:lnTo>
                <a:lnTo>
                  <a:pt x="288" y="58"/>
                </a:lnTo>
                <a:lnTo>
                  <a:pt x="288" y="62"/>
                </a:lnTo>
                <a:lnTo>
                  <a:pt x="288" y="66"/>
                </a:lnTo>
                <a:lnTo>
                  <a:pt x="288" y="71"/>
                </a:lnTo>
                <a:lnTo>
                  <a:pt x="283" y="71"/>
                </a:lnTo>
                <a:lnTo>
                  <a:pt x="283" y="76"/>
                </a:lnTo>
                <a:lnTo>
                  <a:pt x="283" y="80"/>
                </a:lnTo>
                <a:lnTo>
                  <a:pt x="283" y="84"/>
                </a:lnTo>
                <a:lnTo>
                  <a:pt x="279" y="84"/>
                </a:lnTo>
                <a:lnTo>
                  <a:pt x="279" y="88"/>
                </a:lnTo>
                <a:lnTo>
                  <a:pt x="279" y="93"/>
                </a:lnTo>
                <a:lnTo>
                  <a:pt x="275" y="93"/>
                </a:lnTo>
                <a:lnTo>
                  <a:pt x="275" y="98"/>
                </a:lnTo>
                <a:lnTo>
                  <a:pt x="275" y="102"/>
                </a:lnTo>
                <a:lnTo>
                  <a:pt x="275" y="106"/>
                </a:lnTo>
                <a:lnTo>
                  <a:pt x="270" y="106"/>
                </a:lnTo>
                <a:lnTo>
                  <a:pt x="270" y="110"/>
                </a:lnTo>
                <a:lnTo>
                  <a:pt x="270" y="115"/>
                </a:lnTo>
                <a:lnTo>
                  <a:pt x="266" y="115"/>
                </a:lnTo>
                <a:lnTo>
                  <a:pt x="266" y="120"/>
                </a:lnTo>
                <a:lnTo>
                  <a:pt x="266" y="124"/>
                </a:lnTo>
                <a:lnTo>
                  <a:pt x="261" y="124"/>
                </a:lnTo>
                <a:lnTo>
                  <a:pt x="261" y="128"/>
                </a:lnTo>
                <a:lnTo>
                  <a:pt x="261" y="133"/>
                </a:lnTo>
                <a:lnTo>
                  <a:pt x="261" y="137"/>
                </a:lnTo>
                <a:lnTo>
                  <a:pt x="257" y="137"/>
                </a:lnTo>
                <a:lnTo>
                  <a:pt x="257" y="142"/>
                </a:lnTo>
                <a:lnTo>
                  <a:pt x="257" y="146"/>
                </a:lnTo>
                <a:lnTo>
                  <a:pt x="257" y="150"/>
                </a:lnTo>
                <a:lnTo>
                  <a:pt x="253" y="150"/>
                </a:lnTo>
                <a:lnTo>
                  <a:pt x="253" y="155"/>
                </a:lnTo>
                <a:lnTo>
                  <a:pt x="253" y="159"/>
                </a:lnTo>
                <a:lnTo>
                  <a:pt x="253" y="164"/>
                </a:lnTo>
                <a:lnTo>
                  <a:pt x="248" y="164"/>
                </a:lnTo>
                <a:lnTo>
                  <a:pt x="248" y="168"/>
                </a:lnTo>
                <a:lnTo>
                  <a:pt x="248" y="173"/>
                </a:lnTo>
                <a:lnTo>
                  <a:pt x="243" y="173"/>
                </a:lnTo>
                <a:lnTo>
                  <a:pt x="243" y="177"/>
                </a:lnTo>
                <a:lnTo>
                  <a:pt x="243" y="181"/>
                </a:lnTo>
                <a:lnTo>
                  <a:pt x="243" y="186"/>
                </a:lnTo>
                <a:lnTo>
                  <a:pt x="239" y="186"/>
                </a:lnTo>
                <a:lnTo>
                  <a:pt x="239" y="191"/>
                </a:lnTo>
                <a:lnTo>
                  <a:pt x="239" y="195"/>
                </a:lnTo>
                <a:lnTo>
                  <a:pt x="239" y="199"/>
                </a:lnTo>
                <a:lnTo>
                  <a:pt x="235" y="199"/>
                </a:lnTo>
                <a:lnTo>
                  <a:pt x="235" y="203"/>
                </a:lnTo>
                <a:lnTo>
                  <a:pt x="235" y="208"/>
                </a:lnTo>
                <a:lnTo>
                  <a:pt x="230" y="208"/>
                </a:lnTo>
                <a:lnTo>
                  <a:pt x="230" y="213"/>
                </a:lnTo>
                <a:lnTo>
                  <a:pt x="230" y="217"/>
                </a:lnTo>
                <a:lnTo>
                  <a:pt x="226" y="217"/>
                </a:lnTo>
                <a:lnTo>
                  <a:pt x="226" y="221"/>
                </a:lnTo>
                <a:lnTo>
                  <a:pt x="226" y="225"/>
                </a:lnTo>
                <a:lnTo>
                  <a:pt x="226" y="230"/>
                </a:lnTo>
                <a:lnTo>
                  <a:pt x="221" y="230"/>
                </a:lnTo>
                <a:lnTo>
                  <a:pt x="221" y="235"/>
                </a:lnTo>
                <a:lnTo>
                  <a:pt x="221" y="239"/>
                </a:lnTo>
                <a:lnTo>
                  <a:pt x="221" y="243"/>
                </a:lnTo>
                <a:lnTo>
                  <a:pt x="217" y="243"/>
                </a:lnTo>
                <a:lnTo>
                  <a:pt x="217" y="247"/>
                </a:lnTo>
                <a:lnTo>
                  <a:pt x="217" y="252"/>
                </a:lnTo>
                <a:lnTo>
                  <a:pt x="217" y="257"/>
                </a:lnTo>
                <a:lnTo>
                  <a:pt x="212" y="257"/>
                </a:lnTo>
                <a:lnTo>
                  <a:pt x="212" y="261"/>
                </a:lnTo>
                <a:lnTo>
                  <a:pt x="212" y="265"/>
                </a:lnTo>
                <a:lnTo>
                  <a:pt x="208" y="265"/>
                </a:lnTo>
                <a:lnTo>
                  <a:pt x="208" y="270"/>
                </a:lnTo>
                <a:lnTo>
                  <a:pt x="208" y="274"/>
                </a:lnTo>
                <a:lnTo>
                  <a:pt x="208" y="279"/>
                </a:lnTo>
                <a:lnTo>
                  <a:pt x="204" y="279"/>
                </a:lnTo>
                <a:lnTo>
                  <a:pt x="204" y="283"/>
                </a:lnTo>
                <a:lnTo>
                  <a:pt x="204" y="287"/>
                </a:lnTo>
                <a:lnTo>
                  <a:pt x="199" y="287"/>
                </a:lnTo>
                <a:lnTo>
                  <a:pt x="199" y="292"/>
                </a:lnTo>
                <a:lnTo>
                  <a:pt x="199" y="296"/>
                </a:lnTo>
                <a:lnTo>
                  <a:pt x="199" y="301"/>
                </a:lnTo>
                <a:lnTo>
                  <a:pt x="194" y="301"/>
                </a:lnTo>
                <a:lnTo>
                  <a:pt x="194" y="305"/>
                </a:lnTo>
                <a:lnTo>
                  <a:pt x="194" y="310"/>
                </a:lnTo>
                <a:lnTo>
                  <a:pt x="190" y="310"/>
                </a:lnTo>
                <a:lnTo>
                  <a:pt x="190" y="314"/>
                </a:lnTo>
                <a:lnTo>
                  <a:pt x="190" y="318"/>
                </a:lnTo>
                <a:lnTo>
                  <a:pt x="190" y="323"/>
                </a:lnTo>
                <a:lnTo>
                  <a:pt x="186" y="323"/>
                </a:lnTo>
                <a:lnTo>
                  <a:pt x="186" y="327"/>
                </a:lnTo>
                <a:lnTo>
                  <a:pt x="186" y="332"/>
                </a:lnTo>
                <a:lnTo>
                  <a:pt x="186" y="336"/>
                </a:lnTo>
                <a:lnTo>
                  <a:pt x="182" y="336"/>
                </a:lnTo>
                <a:lnTo>
                  <a:pt x="182" y="340"/>
                </a:lnTo>
                <a:lnTo>
                  <a:pt x="182" y="345"/>
                </a:lnTo>
                <a:lnTo>
                  <a:pt x="177" y="345"/>
                </a:lnTo>
                <a:lnTo>
                  <a:pt x="177" y="350"/>
                </a:lnTo>
                <a:lnTo>
                  <a:pt x="177" y="354"/>
                </a:lnTo>
                <a:lnTo>
                  <a:pt x="177" y="358"/>
                </a:lnTo>
                <a:lnTo>
                  <a:pt x="172" y="358"/>
                </a:lnTo>
                <a:lnTo>
                  <a:pt x="172" y="362"/>
                </a:lnTo>
                <a:lnTo>
                  <a:pt x="172" y="367"/>
                </a:lnTo>
                <a:lnTo>
                  <a:pt x="172" y="372"/>
                </a:lnTo>
                <a:lnTo>
                  <a:pt x="168" y="372"/>
                </a:lnTo>
                <a:lnTo>
                  <a:pt x="168" y="376"/>
                </a:lnTo>
                <a:lnTo>
                  <a:pt x="168" y="380"/>
                </a:lnTo>
                <a:lnTo>
                  <a:pt x="164" y="380"/>
                </a:lnTo>
                <a:lnTo>
                  <a:pt x="164" y="384"/>
                </a:lnTo>
                <a:lnTo>
                  <a:pt x="164" y="389"/>
                </a:lnTo>
                <a:lnTo>
                  <a:pt x="160" y="389"/>
                </a:lnTo>
                <a:lnTo>
                  <a:pt x="160" y="394"/>
                </a:lnTo>
                <a:lnTo>
                  <a:pt x="160" y="398"/>
                </a:lnTo>
                <a:lnTo>
                  <a:pt x="160" y="402"/>
                </a:lnTo>
                <a:lnTo>
                  <a:pt x="0" y="402"/>
                </a:lnTo>
              </a:path>
            </a:pathLst>
          </a:custGeom>
          <a:noFill/>
          <a:ln w="22225" cap="flat">
            <a:solidFill>
              <a:schemeClr val="tx1"/>
            </a:solidFill>
            <a:prstDash val="solid"/>
            <a:round/>
            <a:headEnd/>
            <a:tailEnd/>
          </a:ln>
        </p:spPr>
        <p:txBody>
          <a:bodyPr/>
          <a:lstStyle/>
          <a:p>
            <a:pPr>
              <a:defRPr/>
            </a:pPr>
            <a:endParaRPr lang="en-US">
              <a:latin typeface="+mn-lt"/>
            </a:endParaRPr>
          </a:p>
        </p:txBody>
      </p:sp>
      <p:sp>
        <p:nvSpPr>
          <p:cNvPr id="385659" name="Freeform 635"/>
          <p:cNvSpPr>
            <a:spLocks/>
          </p:cNvSpPr>
          <p:nvPr/>
        </p:nvSpPr>
        <p:spPr bwMode="auto">
          <a:xfrm>
            <a:off x="2451100" y="2484438"/>
            <a:ext cx="1500188" cy="935037"/>
          </a:xfrm>
          <a:custGeom>
            <a:avLst/>
            <a:gdLst/>
            <a:ahLst/>
            <a:cxnLst>
              <a:cxn ang="0">
                <a:pos x="80" y="394"/>
              </a:cxn>
              <a:cxn ang="0">
                <a:pos x="147" y="380"/>
              </a:cxn>
              <a:cxn ang="0">
                <a:pos x="182" y="367"/>
              </a:cxn>
              <a:cxn ang="0">
                <a:pos x="209" y="354"/>
              </a:cxn>
              <a:cxn ang="0">
                <a:pos x="240" y="345"/>
              </a:cxn>
              <a:cxn ang="0">
                <a:pos x="258" y="332"/>
              </a:cxn>
              <a:cxn ang="0">
                <a:pos x="276" y="318"/>
              </a:cxn>
              <a:cxn ang="0">
                <a:pos x="289" y="305"/>
              </a:cxn>
              <a:cxn ang="0">
                <a:pos x="302" y="292"/>
              </a:cxn>
              <a:cxn ang="0">
                <a:pos x="320" y="279"/>
              </a:cxn>
              <a:cxn ang="0">
                <a:pos x="333" y="265"/>
              </a:cxn>
              <a:cxn ang="0">
                <a:pos x="347" y="252"/>
              </a:cxn>
              <a:cxn ang="0">
                <a:pos x="359" y="239"/>
              </a:cxn>
              <a:cxn ang="0">
                <a:pos x="373" y="225"/>
              </a:cxn>
              <a:cxn ang="0">
                <a:pos x="387" y="213"/>
              </a:cxn>
              <a:cxn ang="0">
                <a:pos x="400" y="199"/>
              </a:cxn>
              <a:cxn ang="0">
                <a:pos x="413" y="186"/>
              </a:cxn>
              <a:cxn ang="0">
                <a:pos x="426" y="173"/>
              </a:cxn>
              <a:cxn ang="0">
                <a:pos x="440" y="159"/>
              </a:cxn>
              <a:cxn ang="0">
                <a:pos x="453" y="146"/>
              </a:cxn>
              <a:cxn ang="0">
                <a:pos x="466" y="133"/>
              </a:cxn>
              <a:cxn ang="0">
                <a:pos x="480" y="120"/>
              </a:cxn>
              <a:cxn ang="0">
                <a:pos x="493" y="106"/>
              </a:cxn>
              <a:cxn ang="0">
                <a:pos x="506" y="93"/>
              </a:cxn>
              <a:cxn ang="0">
                <a:pos x="529" y="84"/>
              </a:cxn>
              <a:cxn ang="0">
                <a:pos x="546" y="71"/>
              </a:cxn>
              <a:cxn ang="0">
                <a:pos x="559" y="58"/>
              </a:cxn>
              <a:cxn ang="0">
                <a:pos x="581" y="44"/>
              </a:cxn>
              <a:cxn ang="0">
                <a:pos x="613" y="31"/>
              </a:cxn>
              <a:cxn ang="0">
                <a:pos x="648" y="18"/>
              </a:cxn>
              <a:cxn ang="0">
                <a:pos x="710" y="5"/>
              </a:cxn>
              <a:cxn ang="0">
                <a:pos x="906" y="9"/>
              </a:cxn>
              <a:cxn ang="0">
                <a:pos x="817" y="22"/>
              </a:cxn>
              <a:cxn ang="0">
                <a:pos x="777" y="36"/>
              </a:cxn>
              <a:cxn ang="0">
                <a:pos x="737" y="44"/>
              </a:cxn>
              <a:cxn ang="0">
                <a:pos x="715" y="58"/>
              </a:cxn>
              <a:cxn ang="0">
                <a:pos x="697" y="71"/>
              </a:cxn>
              <a:cxn ang="0">
                <a:pos x="679" y="84"/>
              </a:cxn>
              <a:cxn ang="0">
                <a:pos x="662" y="98"/>
              </a:cxn>
              <a:cxn ang="0">
                <a:pos x="648" y="110"/>
              </a:cxn>
              <a:cxn ang="0">
                <a:pos x="635" y="124"/>
              </a:cxn>
              <a:cxn ang="0">
                <a:pos x="617" y="133"/>
              </a:cxn>
              <a:cxn ang="0">
                <a:pos x="604" y="146"/>
              </a:cxn>
              <a:cxn ang="0">
                <a:pos x="591" y="159"/>
              </a:cxn>
              <a:cxn ang="0">
                <a:pos x="577" y="173"/>
              </a:cxn>
              <a:cxn ang="0">
                <a:pos x="564" y="186"/>
              </a:cxn>
              <a:cxn ang="0">
                <a:pos x="551" y="199"/>
              </a:cxn>
              <a:cxn ang="0">
                <a:pos x="542" y="217"/>
              </a:cxn>
              <a:cxn ang="0">
                <a:pos x="529" y="230"/>
              </a:cxn>
              <a:cxn ang="0">
                <a:pos x="515" y="243"/>
              </a:cxn>
              <a:cxn ang="0">
                <a:pos x="502" y="257"/>
              </a:cxn>
              <a:cxn ang="0">
                <a:pos x="488" y="270"/>
              </a:cxn>
              <a:cxn ang="0">
                <a:pos x="475" y="283"/>
              </a:cxn>
              <a:cxn ang="0">
                <a:pos x="462" y="296"/>
              </a:cxn>
              <a:cxn ang="0">
                <a:pos x="444" y="305"/>
              </a:cxn>
              <a:cxn ang="0">
                <a:pos x="426" y="318"/>
              </a:cxn>
              <a:cxn ang="0">
                <a:pos x="413" y="332"/>
              </a:cxn>
              <a:cxn ang="0">
                <a:pos x="391" y="345"/>
              </a:cxn>
              <a:cxn ang="0">
                <a:pos x="373" y="358"/>
              </a:cxn>
              <a:cxn ang="0">
                <a:pos x="347" y="372"/>
              </a:cxn>
              <a:cxn ang="0">
                <a:pos x="311" y="384"/>
              </a:cxn>
              <a:cxn ang="0">
                <a:pos x="236" y="394"/>
              </a:cxn>
            </a:cxnLst>
            <a:rect l="0" t="0" r="r" b="b"/>
            <a:pathLst>
              <a:path w="945" h="402">
                <a:moveTo>
                  <a:pt x="0" y="402"/>
                </a:moveTo>
                <a:lnTo>
                  <a:pt x="0" y="402"/>
                </a:lnTo>
                <a:lnTo>
                  <a:pt x="0" y="398"/>
                </a:lnTo>
                <a:lnTo>
                  <a:pt x="40" y="398"/>
                </a:lnTo>
                <a:lnTo>
                  <a:pt x="40" y="394"/>
                </a:lnTo>
                <a:lnTo>
                  <a:pt x="80" y="394"/>
                </a:lnTo>
                <a:lnTo>
                  <a:pt x="80" y="389"/>
                </a:lnTo>
                <a:lnTo>
                  <a:pt x="107" y="389"/>
                </a:lnTo>
                <a:lnTo>
                  <a:pt x="129" y="389"/>
                </a:lnTo>
                <a:lnTo>
                  <a:pt x="129" y="384"/>
                </a:lnTo>
                <a:lnTo>
                  <a:pt x="147" y="384"/>
                </a:lnTo>
                <a:lnTo>
                  <a:pt x="147" y="380"/>
                </a:lnTo>
                <a:lnTo>
                  <a:pt x="160" y="380"/>
                </a:lnTo>
                <a:lnTo>
                  <a:pt x="160" y="376"/>
                </a:lnTo>
                <a:lnTo>
                  <a:pt x="169" y="376"/>
                </a:lnTo>
                <a:lnTo>
                  <a:pt x="169" y="372"/>
                </a:lnTo>
                <a:lnTo>
                  <a:pt x="182" y="372"/>
                </a:lnTo>
                <a:lnTo>
                  <a:pt x="182" y="367"/>
                </a:lnTo>
                <a:lnTo>
                  <a:pt x="191" y="367"/>
                </a:lnTo>
                <a:lnTo>
                  <a:pt x="191" y="362"/>
                </a:lnTo>
                <a:lnTo>
                  <a:pt x="200" y="362"/>
                </a:lnTo>
                <a:lnTo>
                  <a:pt x="200" y="358"/>
                </a:lnTo>
                <a:lnTo>
                  <a:pt x="209" y="358"/>
                </a:lnTo>
                <a:lnTo>
                  <a:pt x="209" y="354"/>
                </a:lnTo>
                <a:lnTo>
                  <a:pt x="218" y="354"/>
                </a:lnTo>
                <a:lnTo>
                  <a:pt x="218" y="350"/>
                </a:lnTo>
                <a:lnTo>
                  <a:pt x="227" y="350"/>
                </a:lnTo>
                <a:lnTo>
                  <a:pt x="227" y="345"/>
                </a:lnTo>
                <a:lnTo>
                  <a:pt x="231" y="345"/>
                </a:lnTo>
                <a:lnTo>
                  <a:pt x="240" y="345"/>
                </a:lnTo>
                <a:lnTo>
                  <a:pt x="240" y="340"/>
                </a:lnTo>
                <a:lnTo>
                  <a:pt x="244" y="340"/>
                </a:lnTo>
                <a:lnTo>
                  <a:pt x="244" y="336"/>
                </a:lnTo>
                <a:lnTo>
                  <a:pt x="254" y="336"/>
                </a:lnTo>
                <a:lnTo>
                  <a:pt x="254" y="332"/>
                </a:lnTo>
                <a:lnTo>
                  <a:pt x="258" y="332"/>
                </a:lnTo>
                <a:lnTo>
                  <a:pt x="258" y="327"/>
                </a:lnTo>
                <a:lnTo>
                  <a:pt x="262" y="327"/>
                </a:lnTo>
                <a:lnTo>
                  <a:pt x="262" y="323"/>
                </a:lnTo>
                <a:lnTo>
                  <a:pt x="266" y="323"/>
                </a:lnTo>
                <a:lnTo>
                  <a:pt x="266" y="318"/>
                </a:lnTo>
                <a:lnTo>
                  <a:pt x="276" y="318"/>
                </a:lnTo>
                <a:lnTo>
                  <a:pt x="276" y="314"/>
                </a:lnTo>
                <a:lnTo>
                  <a:pt x="280" y="314"/>
                </a:lnTo>
                <a:lnTo>
                  <a:pt x="280" y="310"/>
                </a:lnTo>
                <a:lnTo>
                  <a:pt x="284" y="310"/>
                </a:lnTo>
                <a:lnTo>
                  <a:pt x="284" y="305"/>
                </a:lnTo>
                <a:lnTo>
                  <a:pt x="289" y="305"/>
                </a:lnTo>
                <a:lnTo>
                  <a:pt x="289" y="301"/>
                </a:lnTo>
                <a:lnTo>
                  <a:pt x="293" y="301"/>
                </a:lnTo>
                <a:lnTo>
                  <a:pt x="298" y="301"/>
                </a:lnTo>
                <a:lnTo>
                  <a:pt x="298" y="296"/>
                </a:lnTo>
                <a:lnTo>
                  <a:pt x="302" y="296"/>
                </a:lnTo>
                <a:lnTo>
                  <a:pt x="302" y="292"/>
                </a:lnTo>
                <a:lnTo>
                  <a:pt x="306" y="292"/>
                </a:lnTo>
                <a:lnTo>
                  <a:pt x="306" y="287"/>
                </a:lnTo>
                <a:lnTo>
                  <a:pt x="315" y="287"/>
                </a:lnTo>
                <a:lnTo>
                  <a:pt x="315" y="283"/>
                </a:lnTo>
                <a:lnTo>
                  <a:pt x="315" y="279"/>
                </a:lnTo>
                <a:lnTo>
                  <a:pt x="320" y="279"/>
                </a:lnTo>
                <a:lnTo>
                  <a:pt x="320" y="274"/>
                </a:lnTo>
                <a:lnTo>
                  <a:pt x="324" y="274"/>
                </a:lnTo>
                <a:lnTo>
                  <a:pt x="324" y="270"/>
                </a:lnTo>
                <a:lnTo>
                  <a:pt x="329" y="270"/>
                </a:lnTo>
                <a:lnTo>
                  <a:pt x="329" y="265"/>
                </a:lnTo>
                <a:lnTo>
                  <a:pt x="333" y="265"/>
                </a:lnTo>
                <a:lnTo>
                  <a:pt x="333" y="261"/>
                </a:lnTo>
                <a:lnTo>
                  <a:pt x="337" y="261"/>
                </a:lnTo>
                <a:lnTo>
                  <a:pt x="337" y="257"/>
                </a:lnTo>
                <a:lnTo>
                  <a:pt x="342" y="257"/>
                </a:lnTo>
                <a:lnTo>
                  <a:pt x="347" y="257"/>
                </a:lnTo>
                <a:lnTo>
                  <a:pt x="347" y="252"/>
                </a:lnTo>
                <a:lnTo>
                  <a:pt x="351" y="252"/>
                </a:lnTo>
                <a:lnTo>
                  <a:pt x="351" y="247"/>
                </a:lnTo>
                <a:lnTo>
                  <a:pt x="355" y="247"/>
                </a:lnTo>
                <a:lnTo>
                  <a:pt x="355" y="243"/>
                </a:lnTo>
                <a:lnTo>
                  <a:pt x="359" y="243"/>
                </a:lnTo>
                <a:lnTo>
                  <a:pt x="359" y="239"/>
                </a:lnTo>
                <a:lnTo>
                  <a:pt x="364" y="239"/>
                </a:lnTo>
                <a:lnTo>
                  <a:pt x="364" y="235"/>
                </a:lnTo>
                <a:lnTo>
                  <a:pt x="369" y="235"/>
                </a:lnTo>
                <a:lnTo>
                  <a:pt x="369" y="230"/>
                </a:lnTo>
                <a:lnTo>
                  <a:pt x="373" y="230"/>
                </a:lnTo>
                <a:lnTo>
                  <a:pt x="373" y="225"/>
                </a:lnTo>
                <a:lnTo>
                  <a:pt x="373" y="221"/>
                </a:lnTo>
                <a:lnTo>
                  <a:pt x="377" y="221"/>
                </a:lnTo>
                <a:lnTo>
                  <a:pt x="377" y="217"/>
                </a:lnTo>
                <a:lnTo>
                  <a:pt x="382" y="217"/>
                </a:lnTo>
                <a:lnTo>
                  <a:pt x="382" y="213"/>
                </a:lnTo>
                <a:lnTo>
                  <a:pt x="387" y="213"/>
                </a:lnTo>
                <a:lnTo>
                  <a:pt x="391" y="213"/>
                </a:lnTo>
                <a:lnTo>
                  <a:pt x="391" y="208"/>
                </a:lnTo>
                <a:lnTo>
                  <a:pt x="395" y="208"/>
                </a:lnTo>
                <a:lnTo>
                  <a:pt x="395" y="203"/>
                </a:lnTo>
                <a:lnTo>
                  <a:pt x="400" y="203"/>
                </a:lnTo>
                <a:lnTo>
                  <a:pt x="400" y="199"/>
                </a:lnTo>
                <a:lnTo>
                  <a:pt x="404" y="199"/>
                </a:lnTo>
                <a:lnTo>
                  <a:pt x="404" y="195"/>
                </a:lnTo>
                <a:lnTo>
                  <a:pt x="409" y="195"/>
                </a:lnTo>
                <a:lnTo>
                  <a:pt x="409" y="191"/>
                </a:lnTo>
                <a:lnTo>
                  <a:pt x="409" y="186"/>
                </a:lnTo>
                <a:lnTo>
                  <a:pt x="413" y="186"/>
                </a:lnTo>
                <a:lnTo>
                  <a:pt x="413" y="181"/>
                </a:lnTo>
                <a:lnTo>
                  <a:pt x="418" y="181"/>
                </a:lnTo>
                <a:lnTo>
                  <a:pt x="418" y="177"/>
                </a:lnTo>
                <a:lnTo>
                  <a:pt x="422" y="177"/>
                </a:lnTo>
                <a:lnTo>
                  <a:pt x="422" y="173"/>
                </a:lnTo>
                <a:lnTo>
                  <a:pt x="426" y="173"/>
                </a:lnTo>
                <a:lnTo>
                  <a:pt x="426" y="168"/>
                </a:lnTo>
                <a:lnTo>
                  <a:pt x="431" y="168"/>
                </a:lnTo>
                <a:lnTo>
                  <a:pt x="435" y="168"/>
                </a:lnTo>
                <a:lnTo>
                  <a:pt x="435" y="164"/>
                </a:lnTo>
                <a:lnTo>
                  <a:pt x="440" y="164"/>
                </a:lnTo>
                <a:lnTo>
                  <a:pt x="440" y="159"/>
                </a:lnTo>
                <a:lnTo>
                  <a:pt x="440" y="155"/>
                </a:lnTo>
                <a:lnTo>
                  <a:pt x="444" y="155"/>
                </a:lnTo>
                <a:lnTo>
                  <a:pt x="444" y="150"/>
                </a:lnTo>
                <a:lnTo>
                  <a:pt x="448" y="150"/>
                </a:lnTo>
                <a:lnTo>
                  <a:pt x="448" y="146"/>
                </a:lnTo>
                <a:lnTo>
                  <a:pt x="453" y="146"/>
                </a:lnTo>
                <a:lnTo>
                  <a:pt x="453" y="142"/>
                </a:lnTo>
                <a:lnTo>
                  <a:pt x="458" y="142"/>
                </a:lnTo>
                <a:lnTo>
                  <a:pt x="458" y="137"/>
                </a:lnTo>
                <a:lnTo>
                  <a:pt x="462" y="137"/>
                </a:lnTo>
                <a:lnTo>
                  <a:pt x="462" y="133"/>
                </a:lnTo>
                <a:lnTo>
                  <a:pt x="466" y="133"/>
                </a:lnTo>
                <a:lnTo>
                  <a:pt x="466" y="128"/>
                </a:lnTo>
                <a:lnTo>
                  <a:pt x="470" y="128"/>
                </a:lnTo>
                <a:lnTo>
                  <a:pt x="470" y="124"/>
                </a:lnTo>
                <a:lnTo>
                  <a:pt x="475" y="124"/>
                </a:lnTo>
                <a:lnTo>
                  <a:pt x="480" y="124"/>
                </a:lnTo>
                <a:lnTo>
                  <a:pt x="480" y="120"/>
                </a:lnTo>
                <a:lnTo>
                  <a:pt x="484" y="120"/>
                </a:lnTo>
                <a:lnTo>
                  <a:pt x="484" y="115"/>
                </a:lnTo>
                <a:lnTo>
                  <a:pt x="488" y="115"/>
                </a:lnTo>
                <a:lnTo>
                  <a:pt x="488" y="110"/>
                </a:lnTo>
                <a:lnTo>
                  <a:pt x="493" y="110"/>
                </a:lnTo>
                <a:lnTo>
                  <a:pt x="493" y="106"/>
                </a:lnTo>
                <a:lnTo>
                  <a:pt x="497" y="106"/>
                </a:lnTo>
                <a:lnTo>
                  <a:pt x="497" y="102"/>
                </a:lnTo>
                <a:lnTo>
                  <a:pt x="502" y="102"/>
                </a:lnTo>
                <a:lnTo>
                  <a:pt x="502" y="98"/>
                </a:lnTo>
                <a:lnTo>
                  <a:pt x="506" y="98"/>
                </a:lnTo>
                <a:lnTo>
                  <a:pt x="506" y="93"/>
                </a:lnTo>
                <a:lnTo>
                  <a:pt x="511" y="93"/>
                </a:lnTo>
                <a:lnTo>
                  <a:pt x="511" y="88"/>
                </a:lnTo>
                <a:lnTo>
                  <a:pt x="519" y="88"/>
                </a:lnTo>
                <a:lnTo>
                  <a:pt x="519" y="84"/>
                </a:lnTo>
                <a:lnTo>
                  <a:pt x="524" y="84"/>
                </a:lnTo>
                <a:lnTo>
                  <a:pt x="529" y="84"/>
                </a:lnTo>
                <a:lnTo>
                  <a:pt x="529" y="80"/>
                </a:lnTo>
                <a:lnTo>
                  <a:pt x="533" y="80"/>
                </a:lnTo>
                <a:lnTo>
                  <a:pt x="533" y="76"/>
                </a:lnTo>
                <a:lnTo>
                  <a:pt x="542" y="76"/>
                </a:lnTo>
                <a:lnTo>
                  <a:pt x="542" y="71"/>
                </a:lnTo>
                <a:lnTo>
                  <a:pt x="546" y="71"/>
                </a:lnTo>
                <a:lnTo>
                  <a:pt x="546" y="66"/>
                </a:lnTo>
                <a:lnTo>
                  <a:pt x="551" y="66"/>
                </a:lnTo>
                <a:lnTo>
                  <a:pt x="551" y="62"/>
                </a:lnTo>
                <a:lnTo>
                  <a:pt x="555" y="62"/>
                </a:lnTo>
                <a:lnTo>
                  <a:pt x="555" y="58"/>
                </a:lnTo>
                <a:lnTo>
                  <a:pt x="559" y="58"/>
                </a:lnTo>
                <a:lnTo>
                  <a:pt x="559" y="54"/>
                </a:lnTo>
                <a:lnTo>
                  <a:pt x="569" y="54"/>
                </a:lnTo>
                <a:lnTo>
                  <a:pt x="569" y="49"/>
                </a:lnTo>
                <a:lnTo>
                  <a:pt x="577" y="49"/>
                </a:lnTo>
                <a:lnTo>
                  <a:pt x="577" y="44"/>
                </a:lnTo>
                <a:lnTo>
                  <a:pt x="581" y="44"/>
                </a:lnTo>
                <a:lnTo>
                  <a:pt x="581" y="40"/>
                </a:lnTo>
                <a:lnTo>
                  <a:pt x="591" y="40"/>
                </a:lnTo>
                <a:lnTo>
                  <a:pt x="599" y="40"/>
                </a:lnTo>
                <a:lnTo>
                  <a:pt x="599" y="36"/>
                </a:lnTo>
                <a:lnTo>
                  <a:pt x="613" y="36"/>
                </a:lnTo>
                <a:lnTo>
                  <a:pt x="613" y="31"/>
                </a:lnTo>
                <a:lnTo>
                  <a:pt x="622" y="31"/>
                </a:lnTo>
                <a:lnTo>
                  <a:pt x="622" y="27"/>
                </a:lnTo>
                <a:lnTo>
                  <a:pt x="635" y="27"/>
                </a:lnTo>
                <a:lnTo>
                  <a:pt x="635" y="22"/>
                </a:lnTo>
                <a:lnTo>
                  <a:pt x="648" y="22"/>
                </a:lnTo>
                <a:lnTo>
                  <a:pt x="648" y="18"/>
                </a:lnTo>
                <a:lnTo>
                  <a:pt x="666" y="18"/>
                </a:lnTo>
                <a:lnTo>
                  <a:pt x="666" y="14"/>
                </a:lnTo>
                <a:lnTo>
                  <a:pt x="684" y="14"/>
                </a:lnTo>
                <a:lnTo>
                  <a:pt x="684" y="9"/>
                </a:lnTo>
                <a:lnTo>
                  <a:pt x="710" y="9"/>
                </a:lnTo>
                <a:lnTo>
                  <a:pt x="710" y="5"/>
                </a:lnTo>
                <a:lnTo>
                  <a:pt x="755" y="5"/>
                </a:lnTo>
                <a:lnTo>
                  <a:pt x="755" y="0"/>
                </a:lnTo>
                <a:lnTo>
                  <a:pt x="945" y="0"/>
                </a:lnTo>
                <a:lnTo>
                  <a:pt x="945" y="5"/>
                </a:lnTo>
                <a:lnTo>
                  <a:pt x="906" y="5"/>
                </a:lnTo>
                <a:lnTo>
                  <a:pt x="906" y="9"/>
                </a:lnTo>
                <a:lnTo>
                  <a:pt x="866" y="9"/>
                </a:lnTo>
                <a:lnTo>
                  <a:pt x="866" y="14"/>
                </a:lnTo>
                <a:lnTo>
                  <a:pt x="839" y="14"/>
                </a:lnTo>
                <a:lnTo>
                  <a:pt x="839" y="18"/>
                </a:lnTo>
                <a:lnTo>
                  <a:pt x="817" y="18"/>
                </a:lnTo>
                <a:lnTo>
                  <a:pt x="817" y="22"/>
                </a:lnTo>
                <a:lnTo>
                  <a:pt x="803" y="22"/>
                </a:lnTo>
                <a:lnTo>
                  <a:pt x="803" y="27"/>
                </a:lnTo>
                <a:lnTo>
                  <a:pt x="790" y="27"/>
                </a:lnTo>
                <a:lnTo>
                  <a:pt x="790" y="31"/>
                </a:lnTo>
                <a:lnTo>
                  <a:pt x="777" y="31"/>
                </a:lnTo>
                <a:lnTo>
                  <a:pt x="777" y="36"/>
                </a:lnTo>
                <a:lnTo>
                  <a:pt x="763" y="36"/>
                </a:lnTo>
                <a:lnTo>
                  <a:pt x="763" y="40"/>
                </a:lnTo>
                <a:lnTo>
                  <a:pt x="755" y="40"/>
                </a:lnTo>
                <a:lnTo>
                  <a:pt x="746" y="40"/>
                </a:lnTo>
                <a:lnTo>
                  <a:pt x="746" y="44"/>
                </a:lnTo>
                <a:lnTo>
                  <a:pt x="737" y="44"/>
                </a:lnTo>
                <a:lnTo>
                  <a:pt x="737" y="49"/>
                </a:lnTo>
                <a:lnTo>
                  <a:pt x="728" y="49"/>
                </a:lnTo>
                <a:lnTo>
                  <a:pt x="728" y="54"/>
                </a:lnTo>
                <a:lnTo>
                  <a:pt x="724" y="54"/>
                </a:lnTo>
                <a:lnTo>
                  <a:pt x="724" y="58"/>
                </a:lnTo>
                <a:lnTo>
                  <a:pt x="715" y="58"/>
                </a:lnTo>
                <a:lnTo>
                  <a:pt x="715" y="62"/>
                </a:lnTo>
                <a:lnTo>
                  <a:pt x="710" y="62"/>
                </a:lnTo>
                <a:lnTo>
                  <a:pt x="710" y="66"/>
                </a:lnTo>
                <a:lnTo>
                  <a:pt x="702" y="66"/>
                </a:lnTo>
                <a:lnTo>
                  <a:pt x="702" y="71"/>
                </a:lnTo>
                <a:lnTo>
                  <a:pt x="697" y="71"/>
                </a:lnTo>
                <a:lnTo>
                  <a:pt x="697" y="76"/>
                </a:lnTo>
                <a:lnTo>
                  <a:pt x="688" y="76"/>
                </a:lnTo>
                <a:lnTo>
                  <a:pt x="688" y="80"/>
                </a:lnTo>
                <a:lnTo>
                  <a:pt x="684" y="80"/>
                </a:lnTo>
                <a:lnTo>
                  <a:pt x="684" y="84"/>
                </a:lnTo>
                <a:lnTo>
                  <a:pt x="679" y="84"/>
                </a:lnTo>
                <a:lnTo>
                  <a:pt x="674" y="84"/>
                </a:lnTo>
                <a:lnTo>
                  <a:pt x="674" y="88"/>
                </a:lnTo>
                <a:lnTo>
                  <a:pt x="666" y="88"/>
                </a:lnTo>
                <a:lnTo>
                  <a:pt x="666" y="93"/>
                </a:lnTo>
                <a:lnTo>
                  <a:pt x="662" y="93"/>
                </a:lnTo>
                <a:lnTo>
                  <a:pt x="662" y="98"/>
                </a:lnTo>
                <a:lnTo>
                  <a:pt x="657" y="98"/>
                </a:lnTo>
                <a:lnTo>
                  <a:pt x="657" y="102"/>
                </a:lnTo>
                <a:lnTo>
                  <a:pt x="652" y="102"/>
                </a:lnTo>
                <a:lnTo>
                  <a:pt x="652" y="106"/>
                </a:lnTo>
                <a:lnTo>
                  <a:pt x="648" y="106"/>
                </a:lnTo>
                <a:lnTo>
                  <a:pt x="648" y="110"/>
                </a:lnTo>
                <a:lnTo>
                  <a:pt x="644" y="110"/>
                </a:lnTo>
                <a:lnTo>
                  <a:pt x="644" y="115"/>
                </a:lnTo>
                <a:lnTo>
                  <a:pt x="640" y="115"/>
                </a:lnTo>
                <a:lnTo>
                  <a:pt x="640" y="120"/>
                </a:lnTo>
                <a:lnTo>
                  <a:pt x="635" y="120"/>
                </a:lnTo>
                <a:lnTo>
                  <a:pt x="635" y="124"/>
                </a:lnTo>
                <a:lnTo>
                  <a:pt x="630" y="124"/>
                </a:lnTo>
                <a:lnTo>
                  <a:pt x="626" y="124"/>
                </a:lnTo>
                <a:lnTo>
                  <a:pt x="626" y="128"/>
                </a:lnTo>
                <a:lnTo>
                  <a:pt x="622" y="128"/>
                </a:lnTo>
                <a:lnTo>
                  <a:pt x="622" y="133"/>
                </a:lnTo>
                <a:lnTo>
                  <a:pt x="617" y="133"/>
                </a:lnTo>
                <a:lnTo>
                  <a:pt x="617" y="137"/>
                </a:lnTo>
                <a:lnTo>
                  <a:pt x="613" y="137"/>
                </a:lnTo>
                <a:lnTo>
                  <a:pt x="613" y="142"/>
                </a:lnTo>
                <a:lnTo>
                  <a:pt x="608" y="142"/>
                </a:lnTo>
                <a:lnTo>
                  <a:pt x="608" y="146"/>
                </a:lnTo>
                <a:lnTo>
                  <a:pt x="604" y="146"/>
                </a:lnTo>
                <a:lnTo>
                  <a:pt x="604" y="150"/>
                </a:lnTo>
                <a:lnTo>
                  <a:pt x="599" y="150"/>
                </a:lnTo>
                <a:lnTo>
                  <a:pt x="599" y="155"/>
                </a:lnTo>
                <a:lnTo>
                  <a:pt x="595" y="155"/>
                </a:lnTo>
                <a:lnTo>
                  <a:pt x="595" y="159"/>
                </a:lnTo>
                <a:lnTo>
                  <a:pt x="591" y="159"/>
                </a:lnTo>
                <a:lnTo>
                  <a:pt x="591" y="164"/>
                </a:lnTo>
                <a:lnTo>
                  <a:pt x="586" y="164"/>
                </a:lnTo>
                <a:lnTo>
                  <a:pt x="586" y="168"/>
                </a:lnTo>
                <a:lnTo>
                  <a:pt x="581" y="168"/>
                </a:lnTo>
                <a:lnTo>
                  <a:pt x="581" y="173"/>
                </a:lnTo>
                <a:lnTo>
                  <a:pt x="577" y="173"/>
                </a:lnTo>
                <a:lnTo>
                  <a:pt x="577" y="177"/>
                </a:lnTo>
                <a:lnTo>
                  <a:pt x="573" y="177"/>
                </a:lnTo>
                <a:lnTo>
                  <a:pt x="573" y="181"/>
                </a:lnTo>
                <a:lnTo>
                  <a:pt x="569" y="181"/>
                </a:lnTo>
                <a:lnTo>
                  <a:pt x="569" y="186"/>
                </a:lnTo>
                <a:lnTo>
                  <a:pt x="564" y="186"/>
                </a:lnTo>
                <a:lnTo>
                  <a:pt x="564" y="191"/>
                </a:lnTo>
                <a:lnTo>
                  <a:pt x="559" y="191"/>
                </a:lnTo>
                <a:lnTo>
                  <a:pt x="559" y="195"/>
                </a:lnTo>
                <a:lnTo>
                  <a:pt x="555" y="195"/>
                </a:lnTo>
                <a:lnTo>
                  <a:pt x="555" y="199"/>
                </a:lnTo>
                <a:lnTo>
                  <a:pt x="551" y="199"/>
                </a:lnTo>
                <a:lnTo>
                  <a:pt x="551" y="203"/>
                </a:lnTo>
                <a:lnTo>
                  <a:pt x="551" y="208"/>
                </a:lnTo>
                <a:lnTo>
                  <a:pt x="551" y="213"/>
                </a:lnTo>
                <a:lnTo>
                  <a:pt x="546" y="213"/>
                </a:lnTo>
                <a:lnTo>
                  <a:pt x="542" y="213"/>
                </a:lnTo>
                <a:lnTo>
                  <a:pt x="542" y="217"/>
                </a:lnTo>
                <a:lnTo>
                  <a:pt x="537" y="217"/>
                </a:lnTo>
                <a:lnTo>
                  <a:pt x="537" y="221"/>
                </a:lnTo>
                <a:lnTo>
                  <a:pt x="533" y="221"/>
                </a:lnTo>
                <a:lnTo>
                  <a:pt x="533" y="225"/>
                </a:lnTo>
                <a:lnTo>
                  <a:pt x="529" y="225"/>
                </a:lnTo>
                <a:lnTo>
                  <a:pt x="529" y="230"/>
                </a:lnTo>
                <a:lnTo>
                  <a:pt x="524" y="230"/>
                </a:lnTo>
                <a:lnTo>
                  <a:pt x="524" y="235"/>
                </a:lnTo>
                <a:lnTo>
                  <a:pt x="519" y="235"/>
                </a:lnTo>
                <a:lnTo>
                  <a:pt x="519" y="239"/>
                </a:lnTo>
                <a:lnTo>
                  <a:pt x="519" y="243"/>
                </a:lnTo>
                <a:lnTo>
                  <a:pt x="515" y="243"/>
                </a:lnTo>
                <a:lnTo>
                  <a:pt x="515" y="247"/>
                </a:lnTo>
                <a:lnTo>
                  <a:pt x="511" y="247"/>
                </a:lnTo>
                <a:lnTo>
                  <a:pt x="511" y="252"/>
                </a:lnTo>
                <a:lnTo>
                  <a:pt x="506" y="252"/>
                </a:lnTo>
                <a:lnTo>
                  <a:pt x="506" y="257"/>
                </a:lnTo>
                <a:lnTo>
                  <a:pt x="502" y="257"/>
                </a:lnTo>
                <a:lnTo>
                  <a:pt x="497" y="257"/>
                </a:lnTo>
                <a:lnTo>
                  <a:pt x="497" y="261"/>
                </a:lnTo>
                <a:lnTo>
                  <a:pt x="493" y="261"/>
                </a:lnTo>
                <a:lnTo>
                  <a:pt x="493" y="265"/>
                </a:lnTo>
                <a:lnTo>
                  <a:pt x="488" y="265"/>
                </a:lnTo>
                <a:lnTo>
                  <a:pt x="488" y="270"/>
                </a:lnTo>
                <a:lnTo>
                  <a:pt x="484" y="270"/>
                </a:lnTo>
                <a:lnTo>
                  <a:pt x="484" y="274"/>
                </a:lnTo>
                <a:lnTo>
                  <a:pt x="480" y="274"/>
                </a:lnTo>
                <a:lnTo>
                  <a:pt x="480" y="279"/>
                </a:lnTo>
                <a:lnTo>
                  <a:pt x="475" y="279"/>
                </a:lnTo>
                <a:lnTo>
                  <a:pt x="475" y="283"/>
                </a:lnTo>
                <a:lnTo>
                  <a:pt x="470" y="283"/>
                </a:lnTo>
                <a:lnTo>
                  <a:pt x="470" y="287"/>
                </a:lnTo>
                <a:lnTo>
                  <a:pt x="466" y="287"/>
                </a:lnTo>
                <a:lnTo>
                  <a:pt x="466" y="292"/>
                </a:lnTo>
                <a:lnTo>
                  <a:pt x="462" y="292"/>
                </a:lnTo>
                <a:lnTo>
                  <a:pt x="462" y="296"/>
                </a:lnTo>
                <a:lnTo>
                  <a:pt x="458" y="296"/>
                </a:lnTo>
                <a:lnTo>
                  <a:pt x="458" y="301"/>
                </a:lnTo>
                <a:lnTo>
                  <a:pt x="453" y="301"/>
                </a:lnTo>
                <a:lnTo>
                  <a:pt x="448" y="301"/>
                </a:lnTo>
                <a:lnTo>
                  <a:pt x="448" y="305"/>
                </a:lnTo>
                <a:lnTo>
                  <a:pt x="444" y="305"/>
                </a:lnTo>
                <a:lnTo>
                  <a:pt x="444" y="310"/>
                </a:lnTo>
                <a:lnTo>
                  <a:pt x="440" y="310"/>
                </a:lnTo>
                <a:lnTo>
                  <a:pt x="440" y="314"/>
                </a:lnTo>
                <a:lnTo>
                  <a:pt x="435" y="314"/>
                </a:lnTo>
                <a:lnTo>
                  <a:pt x="435" y="318"/>
                </a:lnTo>
                <a:lnTo>
                  <a:pt x="426" y="318"/>
                </a:lnTo>
                <a:lnTo>
                  <a:pt x="426" y="323"/>
                </a:lnTo>
                <a:lnTo>
                  <a:pt x="422" y="323"/>
                </a:lnTo>
                <a:lnTo>
                  <a:pt x="422" y="327"/>
                </a:lnTo>
                <a:lnTo>
                  <a:pt x="418" y="327"/>
                </a:lnTo>
                <a:lnTo>
                  <a:pt x="418" y="332"/>
                </a:lnTo>
                <a:lnTo>
                  <a:pt x="413" y="332"/>
                </a:lnTo>
                <a:lnTo>
                  <a:pt x="413" y="336"/>
                </a:lnTo>
                <a:lnTo>
                  <a:pt x="404" y="336"/>
                </a:lnTo>
                <a:lnTo>
                  <a:pt x="404" y="340"/>
                </a:lnTo>
                <a:lnTo>
                  <a:pt x="400" y="340"/>
                </a:lnTo>
                <a:lnTo>
                  <a:pt x="400" y="345"/>
                </a:lnTo>
                <a:lnTo>
                  <a:pt x="391" y="345"/>
                </a:lnTo>
                <a:lnTo>
                  <a:pt x="387" y="345"/>
                </a:lnTo>
                <a:lnTo>
                  <a:pt x="387" y="350"/>
                </a:lnTo>
                <a:lnTo>
                  <a:pt x="377" y="350"/>
                </a:lnTo>
                <a:lnTo>
                  <a:pt x="377" y="354"/>
                </a:lnTo>
                <a:lnTo>
                  <a:pt x="373" y="354"/>
                </a:lnTo>
                <a:lnTo>
                  <a:pt x="373" y="358"/>
                </a:lnTo>
                <a:lnTo>
                  <a:pt x="364" y="358"/>
                </a:lnTo>
                <a:lnTo>
                  <a:pt x="364" y="362"/>
                </a:lnTo>
                <a:lnTo>
                  <a:pt x="355" y="362"/>
                </a:lnTo>
                <a:lnTo>
                  <a:pt x="355" y="367"/>
                </a:lnTo>
                <a:lnTo>
                  <a:pt x="347" y="367"/>
                </a:lnTo>
                <a:lnTo>
                  <a:pt x="347" y="372"/>
                </a:lnTo>
                <a:lnTo>
                  <a:pt x="337" y="372"/>
                </a:lnTo>
                <a:lnTo>
                  <a:pt x="337" y="376"/>
                </a:lnTo>
                <a:lnTo>
                  <a:pt x="324" y="376"/>
                </a:lnTo>
                <a:lnTo>
                  <a:pt x="324" y="380"/>
                </a:lnTo>
                <a:lnTo>
                  <a:pt x="311" y="380"/>
                </a:lnTo>
                <a:lnTo>
                  <a:pt x="311" y="384"/>
                </a:lnTo>
                <a:lnTo>
                  <a:pt x="298" y="384"/>
                </a:lnTo>
                <a:lnTo>
                  <a:pt x="298" y="389"/>
                </a:lnTo>
                <a:lnTo>
                  <a:pt x="284" y="389"/>
                </a:lnTo>
                <a:lnTo>
                  <a:pt x="262" y="389"/>
                </a:lnTo>
                <a:lnTo>
                  <a:pt x="262" y="394"/>
                </a:lnTo>
                <a:lnTo>
                  <a:pt x="236" y="394"/>
                </a:lnTo>
                <a:lnTo>
                  <a:pt x="236" y="398"/>
                </a:lnTo>
                <a:lnTo>
                  <a:pt x="195" y="398"/>
                </a:lnTo>
                <a:lnTo>
                  <a:pt x="195" y="402"/>
                </a:lnTo>
                <a:lnTo>
                  <a:pt x="0" y="402"/>
                </a:lnTo>
              </a:path>
            </a:pathLst>
          </a:custGeom>
          <a:noFill/>
          <a:ln w="22225" cap="flat">
            <a:solidFill>
              <a:schemeClr val="tx1"/>
            </a:solidFill>
            <a:prstDash val="solid"/>
            <a:round/>
            <a:headEnd/>
            <a:tailEnd/>
          </a:ln>
        </p:spPr>
        <p:txBody>
          <a:bodyPr/>
          <a:lstStyle/>
          <a:p>
            <a:pPr>
              <a:defRPr/>
            </a:pPr>
            <a:endParaRPr lang="en-US">
              <a:latin typeface="+mn-lt"/>
            </a:endParaRPr>
          </a:p>
        </p:txBody>
      </p:sp>
      <p:sp>
        <p:nvSpPr>
          <p:cNvPr id="385660" name="Freeform 636"/>
          <p:cNvSpPr>
            <a:spLocks/>
          </p:cNvSpPr>
          <p:nvPr/>
        </p:nvSpPr>
        <p:spPr bwMode="auto">
          <a:xfrm>
            <a:off x="3424238" y="2484438"/>
            <a:ext cx="2000250" cy="935037"/>
          </a:xfrm>
          <a:custGeom>
            <a:avLst/>
            <a:gdLst/>
            <a:ahLst/>
            <a:cxnLst>
              <a:cxn ang="0">
                <a:pos x="79" y="394"/>
              </a:cxn>
              <a:cxn ang="0">
                <a:pos x="146" y="380"/>
              </a:cxn>
              <a:cxn ang="0">
                <a:pos x="182" y="367"/>
              </a:cxn>
              <a:cxn ang="0">
                <a:pos x="208" y="354"/>
              </a:cxn>
              <a:cxn ang="0">
                <a:pos x="239" y="345"/>
              </a:cxn>
              <a:cxn ang="0">
                <a:pos x="257" y="332"/>
              </a:cxn>
              <a:cxn ang="0">
                <a:pos x="275" y="318"/>
              </a:cxn>
              <a:cxn ang="0">
                <a:pos x="288" y="305"/>
              </a:cxn>
              <a:cxn ang="0">
                <a:pos x="301" y="292"/>
              </a:cxn>
              <a:cxn ang="0">
                <a:pos x="319" y="279"/>
              </a:cxn>
              <a:cxn ang="0">
                <a:pos x="332" y="265"/>
              </a:cxn>
              <a:cxn ang="0">
                <a:pos x="346" y="252"/>
              </a:cxn>
              <a:cxn ang="0">
                <a:pos x="359" y="239"/>
              </a:cxn>
              <a:cxn ang="0">
                <a:pos x="372" y="225"/>
              </a:cxn>
              <a:cxn ang="0">
                <a:pos x="386" y="213"/>
              </a:cxn>
              <a:cxn ang="0">
                <a:pos x="399" y="199"/>
              </a:cxn>
              <a:cxn ang="0">
                <a:pos x="412" y="186"/>
              </a:cxn>
              <a:cxn ang="0">
                <a:pos x="426" y="173"/>
              </a:cxn>
              <a:cxn ang="0">
                <a:pos x="439" y="159"/>
              </a:cxn>
              <a:cxn ang="0">
                <a:pos x="453" y="146"/>
              </a:cxn>
              <a:cxn ang="0">
                <a:pos x="465" y="133"/>
              </a:cxn>
              <a:cxn ang="0">
                <a:pos x="479" y="120"/>
              </a:cxn>
              <a:cxn ang="0">
                <a:pos x="492" y="106"/>
              </a:cxn>
              <a:cxn ang="0">
                <a:pos x="506" y="93"/>
              </a:cxn>
              <a:cxn ang="0">
                <a:pos x="528" y="84"/>
              </a:cxn>
              <a:cxn ang="0">
                <a:pos x="546" y="71"/>
              </a:cxn>
              <a:cxn ang="0">
                <a:pos x="563" y="58"/>
              </a:cxn>
              <a:cxn ang="0">
                <a:pos x="590" y="44"/>
              </a:cxn>
              <a:cxn ang="0">
                <a:pos x="617" y="31"/>
              </a:cxn>
              <a:cxn ang="0">
                <a:pos x="652" y="18"/>
              </a:cxn>
              <a:cxn ang="0">
                <a:pos x="714" y="5"/>
              </a:cxn>
              <a:cxn ang="0">
                <a:pos x="1220" y="9"/>
              </a:cxn>
              <a:cxn ang="0">
                <a:pos x="1131" y="22"/>
              </a:cxn>
              <a:cxn ang="0">
                <a:pos x="1091" y="36"/>
              </a:cxn>
              <a:cxn ang="0">
                <a:pos x="1051" y="44"/>
              </a:cxn>
              <a:cxn ang="0">
                <a:pos x="1029" y="58"/>
              </a:cxn>
              <a:cxn ang="0">
                <a:pos x="1007" y="71"/>
              </a:cxn>
              <a:cxn ang="0">
                <a:pos x="994" y="84"/>
              </a:cxn>
              <a:cxn ang="0">
                <a:pos x="976" y="98"/>
              </a:cxn>
              <a:cxn ang="0">
                <a:pos x="962" y="110"/>
              </a:cxn>
              <a:cxn ang="0">
                <a:pos x="950" y="124"/>
              </a:cxn>
              <a:cxn ang="0">
                <a:pos x="932" y="137"/>
              </a:cxn>
              <a:cxn ang="0">
                <a:pos x="918" y="150"/>
              </a:cxn>
              <a:cxn ang="0">
                <a:pos x="905" y="164"/>
              </a:cxn>
              <a:cxn ang="0">
                <a:pos x="887" y="173"/>
              </a:cxn>
              <a:cxn ang="0">
                <a:pos x="878" y="191"/>
              </a:cxn>
              <a:cxn ang="0">
                <a:pos x="865" y="203"/>
              </a:cxn>
              <a:cxn ang="0">
                <a:pos x="851" y="217"/>
              </a:cxn>
              <a:cxn ang="0">
                <a:pos x="839" y="230"/>
              </a:cxn>
              <a:cxn ang="0">
                <a:pos x="825" y="243"/>
              </a:cxn>
              <a:cxn ang="0">
                <a:pos x="812" y="257"/>
              </a:cxn>
              <a:cxn ang="0">
                <a:pos x="798" y="270"/>
              </a:cxn>
              <a:cxn ang="0">
                <a:pos x="785" y="283"/>
              </a:cxn>
              <a:cxn ang="0">
                <a:pos x="772" y="296"/>
              </a:cxn>
              <a:cxn ang="0">
                <a:pos x="754" y="305"/>
              </a:cxn>
              <a:cxn ang="0">
                <a:pos x="736" y="318"/>
              </a:cxn>
              <a:cxn ang="0">
                <a:pos x="718" y="332"/>
              </a:cxn>
              <a:cxn ang="0">
                <a:pos x="701" y="345"/>
              </a:cxn>
              <a:cxn ang="0">
                <a:pos x="679" y="358"/>
              </a:cxn>
              <a:cxn ang="0">
                <a:pos x="657" y="372"/>
              </a:cxn>
              <a:cxn ang="0">
                <a:pos x="621" y="384"/>
              </a:cxn>
              <a:cxn ang="0">
                <a:pos x="546" y="394"/>
              </a:cxn>
            </a:cxnLst>
            <a:rect l="0" t="0" r="r" b="b"/>
            <a:pathLst>
              <a:path w="1260" h="402">
                <a:moveTo>
                  <a:pt x="0" y="402"/>
                </a:moveTo>
                <a:lnTo>
                  <a:pt x="0" y="402"/>
                </a:lnTo>
                <a:lnTo>
                  <a:pt x="0" y="398"/>
                </a:lnTo>
                <a:lnTo>
                  <a:pt x="39" y="398"/>
                </a:lnTo>
                <a:lnTo>
                  <a:pt x="39" y="394"/>
                </a:lnTo>
                <a:lnTo>
                  <a:pt x="79" y="394"/>
                </a:lnTo>
                <a:lnTo>
                  <a:pt x="79" y="389"/>
                </a:lnTo>
                <a:lnTo>
                  <a:pt x="106" y="389"/>
                </a:lnTo>
                <a:lnTo>
                  <a:pt x="128" y="389"/>
                </a:lnTo>
                <a:lnTo>
                  <a:pt x="128" y="384"/>
                </a:lnTo>
                <a:lnTo>
                  <a:pt x="146" y="384"/>
                </a:lnTo>
                <a:lnTo>
                  <a:pt x="146" y="380"/>
                </a:lnTo>
                <a:lnTo>
                  <a:pt x="160" y="380"/>
                </a:lnTo>
                <a:lnTo>
                  <a:pt x="160" y="376"/>
                </a:lnTo>
                <a:lnTo>
                  <a:pt x="168" y="376"/>
                </a:lnTo>
                <a:lnTo>
                  <a:pt x="168" y="372"/>
                </a:lnTo>
                <a:lnTo>
                  <a:pt x="182" y="372"/>
                </a:lnTo>
                <a:lnTo>
                  <a:pt x="182" y="367"/>
                </a:lnTo>
                <a:lnTo>
                  <a:pt x="190" y="367"/>
                </a:lnTo>
                <a:lnTo>
                  <a:pt x="190" y="362"/>
                </a:lnTo>
                <a:lnTo>
                  <a:pt x="199" y="362"/>
                </a:lnTo>
                <a:lnTo>
                  <a:pt x="199" y="358"/>
                </a:lnTo>
                <a:lnTo>
                  <a:pt x="208" y="358"/>
                </a:lnTo>
                <a:lnTo>
                  <a:pt x="208" y="354"/>
                </a:lnTo>
                <a:lnTo>
                  <a:pt x="217" y="354"/>
                </a:lnTo>
                <a:lnTo>
                  <a:pt x="217" y="350"/>
                </a:lnTo>
                <a:lnTo>
                  <a:pt x="226" y="350"/>
                </a:lnTo>
                <a:lnTo>
                  <a:pt x="226" y="345"/>
                </a:lnTo>
                <a:lnTo>
                  <a:pt x="231" y="345"/>
                </a:lnTo>
                <a:lnTo>
                  <a:pt x="239" y="345"/>
                </a:lnTo>
                <a:lnTo>
                  <a:pt x="239" y="340"/>
                </a:lnTo>
                <a:lnTo>
                  <a:pt x="244" y="340"/>
                </a:lnTo>
                <a:lnTo>
                  <a:pt x="244" y="336"/>
                </a:lnTo>
                <a:lnTo>
                  <a:pt x="253" y="336"/>
                </a:lnTo>
                <a:lnTo>
                  <a:pt x="253" y="332"/>
                </a:lnTo>
                <a:lnTo>
                  <a:pt x="257" y="332"/>
                </a:lnTo>
                <a:lnTo>
                  <a:pt x="257" y="327"/>
                </a:lnTo>
                <a:lnTo>
                  <a:pt x="261" y="327"/>
                </a:lnTo>
                <a:lnTo>
                  <a:pt x="261" y="323"/>
                </a:lnTo>
                <a:lnTo>
                  <a:pt x="271" y="323"/>
                </a:lnTo>
                <a:lnTo>
                  <a:pt x="271" y="318"/>
                </a:lnTo>
                <a:lnTo>
                  <a:pt x="275" y="318"/>
                </a:lnTo>
                <a:lnTo>
                  <a:pt x="275" y="314"/>
                </a:lnTo>
                <a:lnTo>
                  <a:pt x="279" y="314"/>
                </a:lnTo>
                <a:lnTo>
                  <a:pt x="279" y="310"/>
                </a:lnTo>
                <a:lnTo>
                  <a:pt x="283" y="310"/>
                </a:lnTo>
                <a:lnTo>
                  <a:pt x="283" y="305"/>
                </a:lnTo>
                <a:lnTo>
                  <a:pt x="288" y="305"/>
                </a:lnTo>
                <a:lnTo>
                  <a:pt x="288" y="301"/>
                </a:lnTo>
                <a:lnTo>
                  <a:pt x="293" y="301"/>
                </a:lnTo>
                <a:lnTo>
                  <a:pt x="297" y="301"/>
                </a:lnTo>
                <a:lnTo>
                  <a:pt x="297" y="296"/>
                </a:lnTo>
                <a:lnTo>
                  <a:pt x="301" y="296"/>
                </a:lnTo>
                <a:lnTo>
                  <a:pt x="301" y="292"/>
                </a:lnTo>
                <a:lnTo>
                  <a:pt x="310" y="292"/>
                </a:lnTo>
                <a:lnTo>
                  <a:pt x="310" y="287"/>
                </a:lnTo>
                <a:lnTo>
                  <a:pt x="315" y="287"/>
                </a:lnTo>
                <a:lnTo>
                  <a:pt x="315" y="283"/>
                </a:lnTo>
                <a:lnTo>
                  <a:pt x="319" y="283"/>
                </a:lnTo>
                <a:lnTo>
                  <a:pt x="319" y="279"/>
                </a:lnTo>
                <a:lnTo>
                  <a:pt x="324" y="279"/>
                </a:lnTo>
                <a:lnTo>
                  <a:pt x="324" y="274"/>
                </a:lnTo>
                <a:lnTo>
                  <a:pt x="328" y="274"/>
                </a:lnTo>
                <a:lnTo>
                  <a:pt x="328" y="270"/>
                </a:lnTo>
                <a:lnTo>
                  <a:pt x="328" y="265"/>
                </a:lnTo>
                <a:lnTo>
                  <a:pt x="332" y="265"/>
                </a:lnTo>
                <a:lnTo>
                  <a:pt x="332" y="261"/>
                </a:lnTo>
                <a:lnTo>
                  <a:pt x="337" y="261"/>
                </a:lnTo>
                <a:lnTo>
                  <a:pt x="337" y="257"/>
                </a:lnTo>
                <a:lnTo>
                  <a:pt x="342" y="257"/>
                </a:lnTo>
                <a:lnTo>
                  <a:pt x="346" y="257"/>
                </a:lnTo>
                <a:lnTo>
                  <a:pt x="346" y="252"/>
                </a:lnTo>
                <a:lnTo>
                  <a:pt x="350" y="252"/>
                </a:lnTo>
                <a:lnTo>
                  <a:pt x="350" y="247"/>
                </a:lnTo>
                <a:lnTo>
                  <a:pt x="354" y="247"/>
                </a:lnTo>
                <a:lnTo>
                  <a:pt x="354" y="243"/>
                </a:lnTo>
                <a:lnTo>
                  <a:pt x="359" y="243"/>
                </a:lnTo>
                <a:lnTo>
                  <a:pt x="359" y="239"/>
                </a:lnTo>
                <a:lnTo>
                  <a:pt x="364" y="239"/>
                </a:lnTo>
                <a:lnTo>
                  <a:pt x="364" y="235"/>
                </a:lnTo>
                <a:lnTo>
                  <a:pt x="368" y="235"/>
                </a:lnTo>
                <a:lnTo>
                  <a:pt x="368" y="230"/>
                </a:lnTo>
                <a:lnTo>
                  <a:pt x="372" y="230"/>
                </a:lnTo>
                <a:lnTo>
                  <a:pt x="372" y="225"/>
                </a:lnTo>
                <a:lnTo>
                  <a:pt x="377" y="225"/>
                </a:lnTo>
                <a:lnTo>
                  <a:pt x="377" y="221"/>
                </a:lnTo>
                <a:lnTo>
                  <a:pt x="377" y="217"/>
                </a:lnTo>
                <a:lnTo>
                  <a:pt x="381" y="217"/>
                </a:lnTo>
                <a:lnTo>
                  <a:pt x="381" y="213"/>
                </a:lnTo>
                <a:lnTo>
                  <a:pt x="386" y="213"/>
                </a:lnTo>
                <a:lnTo>
                  <a:pt x="390" y="213"/>
                </a:lnTo>
                <a:lnTo>
                  <a:pt x="390" y="208"/>
                </a:lnTo>
                <a:lnTo>
                  <a:pt x="394" y="208"/>
                </a:lnTo>
                <a:lnTo>
                  <a:pt x="394" y="203"/>
                </a:lnTo>
                <a:lnTo>
                  <a:pt x="399" y="203"/>
                </a:lnTo>
                <a:lnTo>
                  <a:pt x="399" y="199"/>
                </a:lnTo>
                <a:lnTo>
                  <a:pt x="404" y="199"/>
                </a:lnTo>
                <a:lnTo>
                  <a:pt x="404" y="195"/>
                </a:lnTo>
                <a:lnTo>
                  <a:pt x="408" y="195"/>
                </a:lnTo>
                <a:lnTo>
                  <a:pt x="408" y="191"/>
                </a:lnTo>
                <a:lnTo>
                  <a:pt x="408" y="186"/>
                </a:lnTo>
                <a:lnTo>
                  <a:pt x="412" y="186"/>
                </a:lnTo>
                <a:lnTo>
                  <a:pt x="412" y="181"/>
                </a:lnTo>
                <a:lnTo>
                  <a:pt x="417" y="181"/>
                </a:lnTo>
                <a:lnTo>
                  <a:pt x="417" y="177"/>
                </a:lnTo>
                <a:lnTo>
                  <a:pt x="421" y="177"/>
                </a:lnTo>
                <a:lnTo>
                  <a:pt x="421" y="173"/>
                </a:lnTo>
                <a:lnTo>
                  <a:pt x="426" y="173"/>
                </a:lnTo>
                <a:lnTo>
                  <a:pt x="426" y="168"/>
                </a:lnTo>
                <a:lnTo>
                  <a:pt x="430" y="168"/>
                </a:lnTo>
                <a:lnTo>
                  <a:pt x="435" y="168"/>
                </a:lnTo>
                <a:lnTo>
                  <a:pt x="435" y="164"/>
                </a:lnTo>
                <a:lnTo>
                  <a:pt x="439" y="164"/>
                </a:lnTo>
                <a:lnTo>
                  <a:pt x="439" y="159"/>
                </a:lnTo>
                <a:lnTo>
                  <a:pt x="443" y="159"/>
                </a:lnTo>
                <a:lnTo>
                  <a:pt x="443" y="155"/>
                </a:lnTo>
                <a:lnTo>
                  <a:pt x="443" y="150"/>
                </a:lnTo>
                <a:lnTo>
                  <a:pt x="448" y="150"/>
                </a:lnTo>
                <a:lnTo>
                  <a:pt x="448" y="146"/>
                </a:lnTo>
                <a:lnTo>
                  <a:pt x="453" y="146"/>
                </a:lnTo>
                <a:lnTo>
                  <a:pt x="453" y="142"/>
                </a:lnTo>
                <a:lnTo>
                  <a:pt x="457" y="142"/>
                </a:lnTo>
                <a:lnTo>
                  <a:pt x="457" y="137"/>
                </a:lnTo>
                <a:lnTo>
                  <a:pt x="461" y="137"/>
                </a:lnTo>
                <a:lnTo>
                  <a:pt x="461" y="133"/>
                </a:lnTo>
                <a:lnTo>
                  <a:pt x="465" y="133"/>
                </a:lnTo>
                <a:lnTo>
                  <a:pt x="465" y="128"/>
                </a:lnTo>
                <a:lnTo>
                  <a:pt x="470" y="128"/>
                </a:lnTo>
                <a:lnTo>
                  <a:pt x="470" y="124"/>
                </a:lnTo>
                <a:lnTo>
                  <a:pt x="475" y="124"/>
                </a:lnTo>
                <a:lnTo>
                  <a:pt x="479" y="124"/>
                </a:lnTo>
                <a:lnTo>
                  <a:pt x="479" y="120"/>
                </a:lnTo>
                <a:lnTo>
                  <a:pt x="483" y="120"/>
                </a:lnTo>
                <a:lnTo>
                  <a:pt x="483" y="115"/>
                </a:lnTo>
                <a:lnTo>
                  <a:pt x="488" y="115"/>
                </a:lnTo>
                <a:lnTo>
                  <a:pt x="488" y="110"/>
                </a:lnTo>
                <a:lnTo>
                  <a:pt x="492" y="110"/>
                </a:lnTo>
                <a:lnTo>
                  <a:pt x="492" y="106"/>
                </a:lnTo>
                <a:lnTo>
                  <a:pt x="497" y="106"/>
                </a:lnTo>
                <a:lnTo>
                  <a:pt x="497" y="102"/>
                </a:lnTo>
                <a:lnTo>
                  <a:pt x="501" y="102"/>
                </a:lnTo>
                <a:lnTo>
                  <a:pt x="501" y="98"/>
                </a:lnTo>
                <a:lnTo>
                  <a:pt x="506" y="98"/>
                </a:lnTo>
                <a:lnTo>
                  <a:pt x="506" y="93"/>
                </a:lnTo>
                <a:lnTo>
                  <a:pt x="510" y="93"/>
                </a:lnTo>
                <a:lnTo>
                  <a:pt x="510" y="88"/>
                </a:lnTo>
                <a:lnTo>
                  <a:pt x="519" y="88"/>
                </a:lnTo>
                <a:lnTo>
                  <a:pt x="519" y="84"/>
                </a:lnTo>
                <a:lnTo>
                  <a:pt x="523" y="84"/>
                </a:lnTo>
                <a:lnTo>
                  <a:pt x="528" y="84"/>
                </a:lnTo>
                <a:lnTo>
                  <a:pt x="528" y="80"/>
                </a:lnTo>
                <a:lnTo>
                  <a:pt x="532" y="80"/>
                </a:lnTo>
                <a:lnTo>
                  <a:pt x="532" y="76"/>
                </a:lnTo>
                <a:lnTo>
                  <a:pt x="541" y="76"/>
                </a:lnTo>
                <a:lnTo>
                  <a:pt x="541" y="71"/>
                </a:lnTo>
                <a:lnTo>
                  <a:pt x="546" y="71"/>
                </a:lnTo>
                <a:lnTo>
                  <a:pt x="546" y="66"/>
                </a:lnTo>
                <a:lnTo>
                  <a:pt x="550" y="66"/>
                </a:lnTo>
                <a:lnTo>
                  <a:pt x="550" y="62"/>
                </a:lnTo>
                <a:lnTo>
                  <a:pt x="559" y="62"/>
                </a:lnTo>
                <a:lnTo>
                  <a:pt x="559" y="58"/>
                </a:lnTo>
                <a:lnTo>
                  <a:pt x="563" y="58"/>
                </a:lnTo>
                <a:lnTo>
                  <a:pt x="563" y="54"/>
                </a:lnTo>
                <a:lnTo>
                  <a:pt x="572" y="54"/>
                </a:lnTo>
                <a:lnTo>
                  <a:pt x="572" y="49"/>
                </a:lnTo>
                <a:lnTo>
                  <a:pt x="581" y="49"/>
                </a:lnTo>
                <a:lnTo>
                  <a:pt x="581" y="44"/>
                </a:lnTo>
                <a:lnTo>
                  <a:pt x="590" y="44"/>
                </a:lnTo>
                <a:lnTo>
                  <a:pt x="590" y="40"/>
                </a:lnTo>
                <a:lnTo>
                  <a:pt x="594" y="40"/>
                </a:lnTo>
                <a:lnTo>
                  <a:pt x="608" y="40"/>
                </a:lnTo>
                <a:lnTo>
                  <a:pt x="608" y="36"/>
                </a:lnTo>
                <a:lnTo>
                  <a:pt x="617" y="36"/>
                </a:lnTo>
                <a:lnTo>
                  <a:pt x="617" y="31"/>
                </a:lnTo>
                <a:lnTo>
                  <a:pt x="625" y="31"/>
                </a:lnTo>
                <a:lnTo>
                  <a:pt x="625" y="27"/>
                </a:lnTo>
                <a:lnTo>
                  <a:pt x="639" y="27"/>
                </a:lnTo>
                <a:lnTo>
                  <a:pt x="639" y="22"/>
                </a:lnTo>
                <a:lnTo>
                  <a:pt x="652" y="22"/>
                </a:lnTo>
                <a:lnTo>
                  <a:pt x="652" y="18"/>
                </a:lnTo>
                <a:lnTo>
                  <a:pt x="669" y="18"/>
                </a:lnTo>
                <a:lnTo>
                  <a:pt x="669" y="14"/>
                </a:lnTo>
                <a:lnTo>
                  <a:pt x="687" y="14"/>
                </a:lnTo>
                <a:lnTo>
                  <a:pt x="687" y="9"/>
                </a:lnTo>
                <a:lnTo>
                  <a:pt x="714" y="9"/>
                </a:lnTo>
                <a:lnTo>
                  <a:pt x="714" y="5"/>
                </a:lnTo>
                <a:lnTo>
                  <a:pt x="758" y="5"/>
                </a:lnTo>
                <a:lnTo>
                  <a:pt x="758" y="0"/>
                </a:lnTo>
                <a:lnTo>
                  <a:pt x="1260" y="0"/>
                </a:lnTo>
                <a:lnTo>
                  <a:pt x="1260" y="5"/>
                </a:lnTo>
                <a:lnTo>
                  <a:pt x="1220" y="5"/>
                </a:lnTo>
                <a:lnTo>
                  <a:pt x="1220" y="9"/>
                </a:lnTo>
                <a:lnTo>
                  <a:pt x="1180" y="9"/>
                </a:lnTo>
                <a:lnTo>
                  <a:pt x="1180" y="14"/>
                </a:lnTo>
                <a:lnTo>
                  <a:pt x="1154" y="14"/>
                </a:lnTo>
                <a:lnTo>
                  <a:pt x="1154" y="18"/>
                </a:lnTo>
                <a:lnTo>
                  <a:pt x="1131" y="18"/>
                </a:lnTo>
                <a:lnTo>
                  <a:pt x="1131" y="22"/>
                </a:lnTo>
                <a:lnTo>
                  <a:pt x="1113" y="22"/>
                </a:lnTo>
                <a:lnTo>
                  <a:pt x="1113" y="27"/>
                </a:lnTo>
                <a:lnTo>
                  <a:pt x="1100" y="27"/>
                </a:lnTo>
                <a:lnTo>
                  <a:pt x="1100" y="31"/>
                </a:lnTo>
                <a:lnTo>
                  <a:pt x="1091" y="31"/>
                </a:lnTo>
                <a:lnTo>
                  <a:pt x="1091" y="36"/>
                </a:lnTo>
                <a:lnTo>
                  <a:pt x="1078" y="36"/>
                </a:lnTo>
                <a:lnTo>
                  <a:pt x="1078" y="40"/>
                </a:lnTo>
                <a:lnTo>
                  <a:pt x="1069" y="40"/>
                </a:lnTo>
                <a:lnTo>
                  <a:pt x="1061" y="40"/>
                </a:lnTo>
                <a:lnTo>
                  <a:pt x="1061" y="44"/>
                </a:lnTo>
                <a:lnTo>
                  <a:pt x="1051" y="44"/>
                </a:lnTo>
                <a:lnTo>
                  <a:pt x="1051" y="49"/>
                </a:lnTo>
                <a:lnTo>
                  <a:pt x="1043" y="49"/>
                </a:lnTo>
                <a:lnTo>
                  <a:pt x="1043" y="54"/>
                </a:lnTo>
                <a:lnTo>
                  <a:pt x="1033" y="54"/>
                </a:lnTo>
                <a:lnTo>
                  <a:pt x="1033" y="58"/>
                </a:lnTo>
                <a:lnTo>
                  <a:pt x="1029" y="58"/>
                </a:lnTo>
                <a:lnTo>
                  <a:pt x="1029" y="62"/>
                </a:lnTo>
                <a:lnTo>
                  <a:pt x="1020" y="62"/>
                </a:lnTo>
                <a:lnTo>
                  <a:pt x="1020" y="66"/>
                </a:lnTo>
                <a:lnTo>
                  <a:pt x="1016" y="66"/>
                </a:lnTo>
                <a:lnTo>
                  <a:pt x="1016" y="71"/>
                </a:lnTo>
                <a:lnTo>
                  <a:pt x="1007" y="71"/>
                </a:lnTo>
                <a:lnTo>
                  <a:pt x="1007" y="76"/>
                </a:lnTo>
                <a:lnTo>
                  <a:pt x="1002" y="76"/>
                </a:lnTo>
                <a:lnTo>
                  <a:pt x="1002" y="80"/>
                </a:lnTo>
                <a:lnTo>
                  <a:pt x="998" y="80"/>
                </a:lnTo>
                <a:lnTo>
                  <a:pt x="998" y="84"/>
                </a:lnTo>
                <a:lnTo>
                  <a:pt x="994" y="84"/>
                </a:lnTo>
                <a:lnTo>
                  <a:pt x="984" y="84"/>
                </a:lnTo>
                <a:lnTo>
                  <a:pt x="984" y="88"/>
                </a:lnTo>
                <a:lnTo>
                  <a:pt x="980" y="88"/>
                </a:lnTo>
                <a:lnTo>
                  <a:pt x="980" y="93"/>
                </a:lnTo>
                <a:lnTo>
                  <a:pt x="976" y="93"/>
                </a:lnTo>
                <a:lnTo>
                  <a:pt x="976" y="98"/>
                </a:lnTo>
                <a:lnTo>
                  <a:pt x="972" y="98"/>
                </a:lnTo>
                <a:lnTo>
                  <a:pt x="972" y="102"/>
                </a:lnTo>
                <a:lnTo>
                  <a:pt x="967" y="102"/>
                </a:lnTo>
                <a:lnTo>
                  <a:pt x="967" y="106"/>
                </a:lnTo>
                <a:lnTo>
                  <a:pt x="962" y="106"/>
                </a:lnTo>
                <a:lnTo>
                  <a:pt x="962" y="110"/>
                </a:lnTo>
                <a:lnTo>
                  <a:pt x="958" y="110"/>
                </a:lnTo>
                <a:lnTo>
                  <a:pt x="958" y="115"/>
                </a:lnTo>
                <a:lnTo>
                  <a:pt x="954" y="115"/>
                </a:lnTo>
                <a:lnTo>
                  <a:pt x="954" y="120"/>
                </a:lnTo>
                <a:lnTo>
                  <a:pt x="950" y="120"/>
                </a:lnTo>
                <a:lnTo>
                  <a:pt x="950" y="124"/>
                </a:lnTo>
                <a:lnTo>
                  <a:pt x="940" y="124"/>
                </a:lnTo>
                <a:lnTo>
                  <a:pt x="936" y="124"/>
                </a:lnTo>
                <a:lnTo>
                  <a:pt x="936" y="128"/>
                </a:lnTo>
                <a:lnTo>
                  <a:pt x="936" y="133"/>
                </a:lnTo>
                <a:lnTo>
                  <a:pt x="932" y="133"/>
                </a:lnTo>
                <a:lnTo>
                  <a:pt x="932" y="137"/>
                </a:lnTo>
                <a:lnTo>
                  <a:pt x="927" y="137"/>
                </a:lnTo>
                <a:lnTo>
                  <a:pt x="927" y="142"/>
                </a:lnTo>
                <a:lnTo>
                  <a:pt x="923" y="142"/>
                </a:lnTo>
                <a:lnTo>
                  <a:pt x="923" y="146"/>
                </a:lnTo>
                <a:lnTo>
                  <a:pt x="918" y="146"/>
                </a:lnTo>
                <a:lnTo>
                  <a:pt x="918" y="150"/>
                </a:lnTo>
                <a:lnTo>
                  <a:pt x="914" y="150"/>
                </a:lnTo>
                <a:lnTo>
                  <a:pt x="914" y="155"/>
                </a:lnTo>
                <a:lnTo>
                  <a:pt x="909" y="155"/>
                </a:lnTo>
                <a:lnTo>
                  <a:pt x="909" y="159"/>
                </a:lnTo>
                <a:lnTo>
                  <a:pt x="905" y="159"/>
                </a:lnTo>
                <a:lnTo>
                  <a:pt x="905" y="164"/>
                </a:lnTo>
                <a:lnTo>
                  <a:pt x="901" y="164"/>
                </a:lnTo>
                <a:lnTo>
                  <a:pt x="901" y="168"/>
                </a:lnTo>
                <a:lnTo>
                  <a:pt x="896" y="168"/>
                </a:lnTo>
                <a:lnTo>
                  <a:pt x="891" y="168"/>
                </a:lnTo>
                <a:lnTo>
                  <a:pt x="891" y="173"/>
                </a:lnTo>
                <a:lnTo>
                  <a:pt x="887" y="173"/>
                </a:lnTo>
                <a:lnTo>
                  <a:pt x="887" y="177"/>
                </a:lnTo>
                <a:lnTo>
                  <a:pt x="883" y="177"/>
                </a:lnTo>
                <a:lnTo>
                  <a:pt x="883" y="181"/>
                </a:lnTo>
                <a:lnTo>
                  <a:pt x="883" y="186"/>
                </a:lnTo>
                <a:lnTo>
                  <a:pt x="878" y="186"/>
                </a:lnTo>
                <a:lnTo>
                  <a:pt x="878" y="191"/>
                </a:lnTo>
                <a:lnTo>
                  <a:pt x="874" y="191"/>
                </a:lnTo>
                <a:lnTo>
                  <a:pt x="874" y="195"/>
                </a:lnTo>
                <a:lnTo>
                  <a:pt x="869" y="195"/>
                </a:lnTo>
                <a:lnTo>
                  <a:pt x="869" y="199"/>
                </a:lnTo>
                <a:lnTo>
                  <a:pt x="865" y="199"/>
                </a:lnTo>
                <a:lnTo>
                  <a:pt x="865" y="203"/>
                </a:lnTo>
                <a:lnTo>
                  <a:pt x="861" y="203"/>
                </a:lnTo>
                <a:lnTo>
                  <a:pt x="861" y="208"/>
                </a:lnTo>
                <a:lnTo>
                  <a:pt x="856" y="208"/>
                </a:lnTo>
                <a:lnTo>
                  <a:pt x="856" y="213"/>
                </a:lnTo>
                <a:lnTo>
                  <a:pt x="851" y="213"/>
                </a:lnTo>
                <a:lnTo>
                  <a:pt x="851" y="217"/>
                </a:lnTo>
                <a:lnTo>
                  <a:pt x="847" y="217"/>
                </a:lnTo>
                <a:lnTo>
                  <a:pt x="847" y="221"/>
                </a:lnTo>
                <a:lnTo>
                  <a:pt x="843" y="221"/>
                </a:lnTo>
                <a:lnTo>
                  <a:pt x="843" y="225"/>
                </a:lnTo>
                <a:lnTo>
                  <a:pt x="839" y="225"/>
                </a:lnTo>
                <a:lnTo>
                  <a:pt x="839" y="230"/>
                </a:lnTo>
                <a:lnTo>
                  <a:pt x="834" y="230"/>
                </a:lnTo>
                <a:lnTo>
                  <a:pt x="834" y="235"/>
                </a:lnTo>
                <a:lnTo>
                  <a:pt x="829" y="235"/>
                </a:lnTo>
                <a:lnTo>
                  <a:pt x="829" y="239"/>
                </a:lnTo>
                <a:lnTo>
                  <a:pt x="825" y="239"/>
                </a:lnTo>
                <a:lnTo>
                  <a:pt x="825" y="243"/>
                </a:lnTo>
                <a:lnTo>
                  <a:pt x="821" y="243"/>
                </a:lnTo>
                <a:lnTo>
                  <a:pt x="821" y="247"/>
                </a:lnTo>
                <a:lnTo>
                  <a:pt x="816" y="247"/>
                </a:lnTo>
                <a:lnTo>
                  <a:pt x="816" y="252"/>
                </a:lnTo>
                <a:lnTo>
                  <a:pt x="816" y="257"/>
                </a:lnTo>
                <a:lnTo>
                  <a:pt x="812" y="257"/>
                </a:lnTo>
                <a:lnTo>
                  <a:pt x="807" y="257"/>
                </a:lnTo>
                <a:lnTo>
                  <a:pt x="807" y="261"/>
                </a:lnTo>
                <a:lnTo>
                  <a:pt x="803" y="261"/>
                </a:lnTo>
                <a:lnTo>
                  <a:pt x="803" y="265"/>
                </a:lnTo>
                <a:lnTo>
                  <a:pt x="798" y="265"/>
                </a:lnTo>
                <a:lnTo>
                  <a:pt x="798" y="270"/>
                </a:lnTo>
                <a:lnTo>
                  <a:pt x="794" y="270"/>
                </a:lnTo>
                <a:lnTo>
                  <a:pt x="794" y="274"/>
                </a:lnTo>
                <a:lnTo>
                  <a:pt x="790" y="274"/>
                </a:lnTo>
                <a:lnTo>
                  <a:pt x="790" y="279"/>
                </a:lnTo>
                <a:lnTo>
                  <a:pt x="785" y="279"/>
                </a:lnTo>
                <a:lnTo>
                  <a:pt x="785" y="283"/>
                </a:lnTo>
                <a:lnTo>
                  <a:pt x="780" y="283"/>
                </a:lnTo>
                <a:lnTo>
                  <a:pt x="780" y="287"/>
                </a:lnTo>
                <a:lnTo>
                  <a:pt x="776" y="287"/>
                </a:lnTo>
                <a:lnTo>
                  <a:pt x="776" y="292"/>
                </a:lnTo>
                <a:lnTo>
                  <a:pt x="772" y="292"/>
                </a:lnTo>
                <a:lnTo>
                  <a:pt x="772" y="296"/>
                </a:lnTo>
                <a:lnTo>
                  <a:pt x="768" y="296"/>
                </a:lnTo>
                <a:lnTo>
                  <a:pt x="768" y="301"/>
                </a:lnTo>
                <a:lnTo>
                  <a:pt x="763" y="301"/>
                </a:lnTo>
                <a:lnTo>
                  <a:pt x="758" y="301"/>
                </a:lnTo>
                <a:lnTo>
                  <a:pt x="758" y="305"/>
                </a:lnTo>
                <a:lnTo>
                  <a:pt x="754" y="305"/>
                </a:lnTo>
                <a:lnTo>
                  <a:pt x="754" y="310"/>
                </a:lnTo>
                <a:lnTo>
                  <a:pt x="750" y="310"/>
                </a:lnTo>
                <a:lnTo>
                  <a:pt x="750" y="314"/>
                </a:lnTo>
                <a:lnTo>
                  <a:pt x="741" y="314"/>
                </a:lnTo>
                <a:lnTo>
                  <a:pt x="741" y="318"/>
                </a:lnTo>
                <a:lnTo>
                  <a:pt x="736" y="318"/>
                </a:lnTo>
                <a:lnTo>
                  <a:pt x="736" y="323"/>
                </a:lnTo>
                <a:lnTo>
                  <a:pt x="732" y="323"/>
                </a:lnTo>
                <a:lnTo>
                  <a:pt x="732" y="327"/>
                </a:lnTo>
                <a:lnTo>
                  <a:pt x="728" y="327"/>
                </a:lnTo>
                <a:lnTo>
                  <a:pt x="728" y="332"/>
                </a:lnTo>
                <a:lnTo>
                  <a:pt x="718" y="332"/>
                </a:lnTo>
                <a:lnTo>
                  <a:pt x="718" y="336"/>
                </a:lnTo>
                <a:lnTo>
                  <a:pt x="714" y="336"/>
                </a:lnTo>
                <a:lnTo>
                  <a:pt x="714" y="340"/>
                </a:lnTo>
                <a:lnTo>
                  <a:pt x="710" y="340"/>
                </a:lnTo>
                <a:lnTo>
                  <a:pt x="710" y="345"/>
                </a:lnTo>
                <a:lnTo>
                  <a:pt x="701" y="345"/>
                </a:lnTo>
                <a:lnTo>
                  <a:pt x="696" y="345"/>
                </a:lnTo>
                <a:lnTo>
                  <a:pt x="696" y="350"/>
                </a:lnTo>
                <a:lnTo>
                  <a:pt x="687" y="350"/>
                </a:lnTo>
                <a:lnTo>
                  <a:pt x="687" y="354"/>
                </a:lnTo>
                <a:lnTo>
                  <a:pt x="679" y="354"/>
                </a:lnTo>
                <a:lnTo>
                  <a:pt x="679" y="358"/>
                </a:lnTo>
                <a:lnTo>
                  <a:pt x="674" y="358"/>
                </a:lnTo>
                <a:lnTo>
                  <a:pt x="674" y="362"/>
                </a:lnTo>
                <a:lnTo>
                  <a:pt x="665" y="362"/>
                </a:lnTo>
                <a:lnTo>
                  <a:pt x="665" y="367"/>
                </a:lnTo>
                <a:lnTo>
                  <a:pt x="657" y="367"/>
                </a:lnTo>
                <a:lnTo>
                  <a:pt x="657" y="372"/>
                </a:lnTo>
                <a:lnTo>
                  <a:pt x="643" y="372"/>
                </a:lnTo>
                <a:lnTo>
                  <a:pt x="643" y="376"/>
                </a:lnTo>
                <a:lnTo>
                  <a:pt x="634" y="376"/>
                </a:lnTo>
                <a:lnTo>
                  <a:pt x="634" y="380"/>
                </a:lnTo>
                <a:lnTo>
                  <a:pt x="621" y="380"/>
                </a:lnTo>
                <a:lnTo>
                  <a:pt x="621" y="384"/>
                </a:lnTo>
                <a:lnTo>
                  <a:pt x="608" y="384"/>
                </a:lnTo>
                <a:lnTo>
                  <a:pt x="608" y="389"/>
                </a:lnTo>
                <a:lnTo>
                  <a:pt x="590" y="389"/>
                </a:lnTo>
                <a:lnTo>
                  <a:pt x="572" y="389"/>
                </a:lnTo>
                <a:lnTo>
                  <a:pt x="572" y="394"/>
                </a:lnTo>
                <a:lnTo>
                  <a:pt x="546" y="394"/>
                </a:lnTo>
                <a:lnTo>
                  <a:pt x="546" y="398"/>
                </a:lnTo>
                <a:lnTo>
                  <a:pt x="501" y="398"/>
                </a:lnTo>
                <a:lnTo>
                  <a:pt x="501" y="402"/>
                </a:lnTo>
                <a:lnTo>
                  <a:pt x="0" y="402"/>
                </a:lnTo>
              </a:path>
            </a:pathLst>
          </a:custGeom>
          <a:noFill/>
          <a:ln w="22225" cap="flat">
            <a:solidFill>
              <a:schemeClr val="tx1"/>
            </a:solidFill>
            <a:prstDash val="solid"/>
            <a:round/>
            <a:headEnd/>
            <a:tailEnd/>
          </a:ln>
        </p:spPr>
        <p:txBody>
          <a:bodyPr/>
          <a:lstStyle/>
          <a:p>
            <a:pPr>
              <a:defRPr/>
            </a:pPr>
            <a:endParaRPr lang="en-US">
              <a:latin typeface="+mn-lt"/>
            </a:endParaRPr>
          </a:p>
        </p:txBody>
      </p:sp>
      <p:sp>
        <p:nvSpPr>
          <p:cNvPr id="385662" name="Line 638"/>
          <p:cNvSpPr>
            <a:spLocks noChangeShapeType="1"/>
          </p:cNvSpPr>
          <p:nvPr/>
        </p:nvSpPr>
        <p:spPr bwMode="auto">
          <a:xfrm>
            <a:off x="1127125" y="3419475"/>
            <a:ext cx="1588" cy="31750"/>
          </a:xfrm>
          <a:prstGeom prst="line">
            <a:avLst/>
          </a:prstGeom>
          <a:noFill/>
          <a:ln w="6350" cap="rnd">
            <a:solidFill>
              <a:schemeClr val="tx1"/>
            </a:solidFill>
            <a:round/>
            <a:headEnd/>
            <a:tailEnd/>
          </a:ln>
        </p:spPr>
        <p:txBody>
          <a:bodyPr/>
          <a:lstStyle/>
          <a:p>
            <a:pPr>
              <a:defRPr/>
            </a:pPr>
            <a:endParaRPr lang="en-US">
              <a:latin typeface="+mn-lt"/>
            </a:endParaRPr>
          </a:p>
        </p:txBody>
      </p:sp>
      <p:sp>
        <p:nvSpPr>
          <p:cNvPr id="385663" name="Line 639"/>
          <p:cNvSpPr>
            <a:spLocks noChangeShapeType="1"/>
          </p:cNvSpPr>
          <p:nvPr/>
        </p:nvSpPr>
        <p:spPr bwMode="auto">
          <a:xfrm>
            <a:off x="1127125" y="3419475"/>
            <a:ext cx="1588" cy="41275"/>
          </a:xfrm>
          <a:prstGeom prst="line">
            <a:avLst/>
          </a:prstGeom>
          <a:noFill/>
          <a:ln w="6350" cap="rnd">
            <a:solidFill>
              <a:schemeClr val="tx1"/>
            </a:solidFill>
            <a:round/>
            <a:headEnd/>
            <a:tailEnd/>
          </a:ln>
        </p:spPr>
        <p:txBody>
          <a:bodyPr/>
          <a:lstStyle/>
          <a:p>
            <a:pPr>
              <a:defRPr/>
            </a:pPr>
            <a:endParaRPr lang="en-US">
              <a:latin typeface="+mn-lt"/>
            </a:endParaRPr>
          </a:p>
        </p:txBody>
      </p:sp>
      <p:sp>
        <p:nvSpPr>
          <p:cNvPr id="385664" name="Line 640"/>
          <p:cNvSpPr>
            <a:spLocks noChangeShapeType="1"/>
          </p:cNvSpPr>
          <p:nvPr/>
        </p:nvSpPr>
        <p:spPr bwMode="auto">
          <a:xfrm flipV="1">
            <a:off x="1127125" y="2484438"/>
            <a:ext cx="1588" cy="935037"/>
          </a:xfrm>
          <a:prstGeom prst="line">
            <a:avLst/>
          </a:prstGeom>
          <a:noFill/>
          <a:ln w="6350" cap="rnd">
            <a:solidFill>
              <a:schemeClr val="tx1"/>
            </a:solidFill>
            <a:round/>
            <a:headEnd/>
            <a:tailEnd/>
          </a:ln>
        </p:spPr>
        <p:txBody>
          <a:bodyPr/>
          <a:lstStyle/>
          <a:p>
            <a:pPr>
              <a:defRPr/>
            </a:pPr>
            <a:endParaRPr lang="en-US">
              <a:latin typeface="+mn-lt"/>
            </a:endParaRPr>
          </a:p>
        </p:txBody>
      </p:sp>
      <p:sp>
        <p:nvSpPr>
          <p:cNvPr id="385665" name="Line 641"/>
          <p:cNvSpPr>
            <a:spLocks noChangeShapeType="1"/>
          </p:cNvSpPr>
          <p:nvPr/>
        </p:nvSpPr>
        <p:spPr bwMode="auto">
          <a:xfrm flipH="1">
            <a:off x="1084263" y="3419475"/>
            <a:ext cx="42862" cy="1588"/>
          </a:xfrm>
          <a:prstGeom prst="line">
            <a:avLst/>
          </a:prstGeom>
          <a:noFill/>
          <a:ln w="6350" cap="rnd">
            <a:solidFill>
              <a:schemeClr val="tx1"/>
            </a:solidFill>
            <a:round/>
            <a:headEnd/>
            <a:tailEnd/>
          </a:ln>
        </p:spPr>
        <p:txBody>
          <a:bodyPr/>
          <a:lstStyle/>
          <a:p>
            <a:pPr>
              <a:defRPr/>
            </a:pPr>
            <a:endParaRPr lang="en-US">
              <a:latin typeface="+mn-lt"/>
            </a:endParaRPr>
          </a:p>
        </p:txBody>
      </p:sp>
      <p:sp>
        <p:nvSpPr>
          <p:cNvPr id="385666" name="Line 642"/>
          <p:cNvSpPr>
            <a:spLocks noChangeShapeType="1"/>
          </p:cNvSpPr>
          <p:nvPr/>
        </p:nvSpPr>
        <p:spPr bwMode="auto">
          <a:xfrm flipH="1">
            <a:off x="1071563" y="3419475"/>
            <a:ext cx="55562" cy="1588"/>
          </a:xfrm>
          <a:prstGeom prst="line">
            <a:avLst/>
          </a:prstGeom>
          <a:noFill/>
          <a:ln w="6350" cap="rnd">
            <a:solidFill>
              <a:schemeClr val="tx1"/>
            </a:solidFill>
            <a:round/>
            <a:headEnd/>
            <a:tailEnd/>
          </a:ln>
        </p:spPr>
        <p:txBody>
          <a:bodyPr/>
          <a:lstStyle/>
          <a:p>
            <a:pPr>
              <a:defRPr/>
            </a:pPr>
            <a:endParaRPr lang="en-US">
              <a:latin typeface="+mn-lt"/>
            </a:endParaRPr>
          </a:p>
        </p:txBody>
      </p:sp>
      <p:sp>
        <p:nvSpPr>
          <p:cNvPr id="385667" name="Line 643"/>
          <p:cNvSpPr>
            <a:spLocks noChangeShapeType="1"/>
          </p:cNvSpPr>
          <p:nvPr/>
        </p:nvSpPr>
        <p:spPr bwMode="auto">
          <a:xfrm flipH="1">
            <a:off x="1084263" y="3325813"/>
            <a:ext cx="42862" cy="3175"/>
          </a:xfrm>
          <a:prstGeom prst="line">
            <a:avLst/>
          </a:prstGeom>
          <a:noFill/>
          <a:ln w="6350" cap="rnd">
            <a:solidFill>
              <a:schemeClr val="tx1"/>
            </a:solidFill>
            <a:round/>
            <a:headEnd/>
            <a:tailEnd/>
          </a:ln>
        </p:spPr>
        <p:txBody>
          <a:bodyPr/>
          <a:lstStyle/>
          <a:p>
            <a:pPr>
              <a:defRPr/>
            </a:pPr>
            <a:endParaRPr lang="en-US">
              <a:latin typeface="+mn-lt"/>
            </a:endParaRPr>
          </a:p>
        </p:txBody>
      </p:sp>
      <p:sp>
        <p:nvSpPr>
          <p:cNvPr id="385668" name="Line 644"/>
          <p:cNvSpPr>
            <a:spLocks noChangeShapeType="1"/>
          </p:cNvSpPr>
          <p:nvPr/>
        </p:nvSpPr>
        <p:spPr bwMode="auto">
          <a:xfrm flipH="1">
            <a:off x="1084263" y="3235325"/>
            <a:ext cx="42862" cy="1588"/>
          </a:xfrm>
          <a:prstGeom prst="line">
            <a:avLst/>
          </a:prstGeom>
          <a:noFill/>
          <a:ln w="6350" cap="rnd">
            <a:solidFill>
              <a:schemeClr val="tx1"/>
            </a:solidFill>
            <a:round/>
            <a:headEnd/>
            <a:tailEnd/>
          </a:ln>
        </p:spPr>
        <p:txBody>
          <a:bodyPr/>
          <a:lstStyle/>
          <a:p>
            <a:pPr>
              <a:defRPr/>
            </a:pPr>
            <a:endParaRPr lang="en-US">
              <a:latin typeface="+mn-lt"/>
            </a:endParaRPr>
          </a:p>
        </p:txBody>
      </p:sp>
      <p:sp>
        <p:nvSpPr>
          <p:cNvPr id="385669" name="Line 645"/>
          <p:cNvSpPr>
            <a:spLocks noChangeShapeType="1"/>
          </p:cNvSpPr>
          <p:nvPr/>
        </p:nvSpPr>
        <p:spPr bwMode="auto">
          <a:xfrm flipH="1">
            <a:off x="1084263" y="3141663"/>
            <a:ext cx="42862" cy="3175"/>
          </a:xfrm>
          <a:prstGeom prst="line">
            <a:avLst/>
          </a:prstGeom>
          <a:noFill/>
          <a:ln w="6350" cap="rnd">
            <a:solidFill>
              <a:schemeClr val="tx1"/>
            </a:solidFill>
            <a:round/>
            <a:headEnd/>
            <a:tailEnd/>
          </a:ln>
        </p:spPr>
        <p:txBody>
          <a:bodyPr/>
          <a:lstStyle/>
          <a:p>
            <a:pPr>
              <a:defRPr/>
            </a:pPr>
            <a:endParaRPr lang="en-US">
              <a:latin typeface="+mn-lt"/>
            </a:endParaRPr>
          </a:p>
        </p:txBody>
      </p:sp>
      <p:sp>
        <p:nvSpPr>
          <p:cNvPr id="385670" name="Line 646"/>
          <p:cNvSpPr>
            <a:spLocks noChangeShapeType="1"/>
          </p:cNvSpPr>
          <p:nvPr/>
        </p:nvSpPr>
        <p:spPr bwMode="auto">
          <a:xfrm flipH="1">
            <a:off x="1084263" y="3049588"/>
            <a:ext cx="42862" cy="1587"/>
          </a:xfrm>
          <a:prstGeom prst="line">
            <a:avLst/>
          </a:prstGeom>
          <a:noFill/>
          <a:ln w="6350" cap="rnd">
            <a:solidFill>
              <a:schemeClr val="tx1"/>
            </a:solidFill>
            <a:round/>
            <a:headEnd/>
            <a:tailEnd/>
          </a:ln>
        </p:spPr>
        <p:txBody>
          <a:bodyPr/>
          <a:lstStyle/>
          <a:p>
            <a:pPr>
              <a:defRPr/>
            </a:pPr>
            <a:endParaRPr lang="en-US">
              <a:latin typeface="+mn-lt"/>
            </a:endParaRPr>
          </a:p>
        </p:txBody>
      </p:sp>
      <p:sp>
        <p:nvSpPr>
          <p:cNvPr id="385671" name="Line 647"/>
          <p:cNvSpPr>
            <a:spLocks noChangeShapeType="1"/>
          </p:cNvSpPr>
          <p:nvPr/>
        </p:nvSpPr>
        <p:spPr bwMode="auto">
          <a:xfrm flipH="1">
            <a:off x="1084263" y="2955925"/>
            <a:ext cx="42862" cy="3175"/>
          </a:xfrm>
          <a:prstGeom prst="line">
            <a:avLst/>
          </a:prstGeom>
          <a:noFill/>
          <a:ln w="6350" cap="rnd">
            <a:solidFill>
              <a:schemeClr val="tx1"/>
            </a:solidFill>
            <a:round/>
            <a:headEnd/>
            <a:tailEnd/>
          </a:ln>
        </p:spPr>
        <p:txBody>
          <a:bodyPr/>
          <a:lstStyle/>
          <a:p>
            <a:pPr>
              <a:defRPr/>
            </a:pPr>
            <a:endParaRPr lang="en-US">
              <a:latin typeface="+mn-lt"/>
            </a:endParaRPr>
          </a:p>
        </p:txBody>
      </p:sp>
      <p:sp>
        <p:nvSpPr>
          <p:cNvPr id="385672" name="Line 648"/>
          <p:cNvSpPr>
            <a:spLocks noChangeShapeType="1"/>
          </p:cNvSpPr>
          <p:nvPr/>
        </p:nvSpPr>
        <p:spPr bwMode="auto">
          <a:xfrm flipH="1">
            <a:off x="1071563" y="2955925"/>
            <a:ext cx="55562" cy="3175"/>
          </a:xfrm>
          <a:prstGeom prst="line">
            <a:avLst/>
          </a:prstGeom>
          <a:noFill/>
          <a:ln w="6350" cap="rnd">
            <a:solidFill>
              <a:schemeClr val="tx1"/>
            </a:solidFill>
            <a:round/>
            <a:headEnd/>
            <a:tailEnd/>
          </a:ln>
        </p:spPr>
        <p:txBody>
          <a:bodyPr/>
          <a:lstStyle/>
          <a:p>
            <a:pPr>
              <a:defRPr/>
            </a:pPr>
            <a:endParaRPr lang="en-US">
              <a:latin typeface="+mn-lt"/>
            </a:endParaRPr>
          </a:p>
        </p:txBody>
      </p:sp>
      <p:sp>
        <p:nvSpPr>
          <p:cNvPr id="385673" name="Line 649"/>
          <p:cNvSpPr>
            <a:spLocks noChangeShapeType="1"/>
          </p:cNvSpPr>
          <p:nvPr/>
        </p:nvSpPr>
        <p:spPr bwMode="auto">
          <a:xfrm flipH="1">
            <a:off x="1084263" y="2865438"/>
            <a:ext cx="42862" cy="3175"/>
          </a:xfrm>
          <a:prstGeom prst="line">
            <a:avLst/>
          </a:prstGeom>
          <a:noFill/>
          <a:ln w="6350" cap="rnd">
            <a:solidFill>
              <a:schemeClr val="tx1"/>
            </a:solidFill>
            <a:round/>
            <a:headEnd/>
            <a:tailEnd/>
          </a:ln>
        </p:spPr>
        <p:txBody>
          <a:bodyPr/>
          <a:lstStyle/>
          <a:p>
            <a:pPr>
              <a:defRPr/>
            </a:pPr>
            <a:endParaRPr lang="en-US">
              <a:latin typeface="+mn-lt"/>
            </a:endParaRPr>
          </a:p>
        </p:txBody>
      </p:sp>
      <p:sp>
        <p:nvSpPr>
          <p:cNvPr id="385674" name="Line 650"/>
          <p:cNvSpPr>
            <a:spLocks noChangeShapeType="1"/>
          </p:cNvSpPr>
          <p:nvPr/>
        </p:nvSpPr>
        <p:spPr bwMode="auto">
          <a:xfrm flipH="1">
            <a:off x="1084263" y="2771775"/>
            <a:ext cx="42862" cy="3175"/>
          </a:xfrm>
          <a:prstGeom prst="line">
            <a:avLst/>
          </a:prstGeom>
          <a:noFill/>
          <a:ln w="6350" cap="rnd">
            <a:solidFill>
              <a:schemeClr val="tx1"/>
            </a:solidFill>
            <a:round/>
            <a:headEnd/>
            <a:tailEnd/>
          </a:ln>
        </p:spPr>
        <p:txBody>
          <a:bodyPr/>
          <a:lstStyle/>
          <a:p>
            <a:pPr>
              <a:defRPr/>
            </a:pPr>
            <a:endParaRPr lang="en-US">
              <a:latin typeface="+mn-lt"/>
            </a:endParaRPr>
          </a:p>
        </p:txBody>
      </p:sp>
      <p:sp>
        <p:nvSpPr>
          <p:cNvPr id="385675" name="Line 651"/>
          <p:cNvSpPr>
            <a:spLocks noChangeShapeType="1"/>
          </p:cNvSpPr>
          <p:nvPr/>
        </p:nvSpPr>
        <p:spPr bwMode="auto">
          <a:xfrm flipH="1">
            <a:off x="1084263" y="2670175"/>
            <a:ext cx="42862" cy="1588"/>
          </a:xfrm>
          <a:prstGeom prst="line">
            <a:avLst/>
          </a:prstGeom>
          <a:noFill/>
          <a:ln w="6350" cap="rnd">
            <a:solidFill>
              <a:schemeClr val="tx1"/>
            </a:solidFill>
            <a:round/>
            <a:headEnd/>
            <a:tailEnd/>
          </a:ln>
        </p:spPr>
        <p:txBody>
          <a:bodyPr/>
          <a:lstStyle/>
          <a:p>
            <a:pPr>
              <a:defRPr/>
            </a:pPr>
            <a:endParaRPr lang="en-US">
              <a:latin typeface="+mn-lt"/>
            </a:endParaRPr>
          </a:p>
        </p:txBody>
      </p:sp>
      <p:sp>
        <p:nvSpPr>
          <p:cNvPr id="385676" name="Line 652"/>
          <p:cNvSpPr>
            <a:spLocks noChangeShapeType="1"/>
          </p:cNvSpPr>
          <p:nvPr/>
        </p:nvSpPr>
        <p:spPr bwMode="auto">
          <a:xfrm flipH="1">
            <a:off x="1084263" y="2576513"/>
            <a:ext cx="42862" cy="3175"/>
          </a:xfrm>
          <a:prstGeom prst="line">
            <a:avLst/>
          </a:prstGeom>
          <a:noFill/>
          <a:ln w="6350" cap="rnd">
            <a:solidFill>
              <a:schemeClr val="tx1"/>
            </a:solidFill>
            <a:round/>
            <a:headEnd/>
            <a:tailEnd/>
          </a:ln>
        </p:spPr>
        <p:txBody>
          <a:bodyPr/>
          <a:lstStyle/>
          <a:p>
            <a:pPr>
              <a:defRPr/>
            </a:pPr>
            <a:endParaRPr lang="en-US">
              <a:latin typeface="+mn-lt"/>
            </a:endParaRPr>
          </a:p>
        </p:txBody>
      </p:sp>
      <p:sp>
        <p:nvSpPr>
          <p:cNvPr id="385677" name="Line 653"/>
          <p:cNvSpPr>
            <a:spLocks noChangeShapeType="1"/>
          </p:cNvSpPr>
          <p:nvPr/>
        </p:nvSpPr>
        <p:spPr bwMode="auto">
          <a:xfrm flipH="1">
            <a:off x="1084263" y="2484438"/>
            <a:ext cx="42862" cy="1587"/>
          </a:xfrm>
          <a:prstGeom prst="line">
            <a:avLst/>
          </a:prstGeom>
          <a:noFill/>
          <a:ln w="6350" cap="rnd">
            <a:solidFill>
              <a:schemeClr val="tx1"/>
            </a:solidFill>
            <a:round/>
            <a:headEnd/>
            <a:tailEnd/>
          </a:ln>
        </p:spPr>
        <p:txBody>
          <a:bodyPr/>
          <a:lstStyle/>
          <a:p>
            <a:pPr>
              <a:defRPr/>
            </a:pPr>
            <a:endParaRPr lang="en-US">
              <a:latin typeface="+mn-lt"/>
            </a:endParaRPr>
          </a:p>
        </p:txBody>
      </p:sp>
      <p:sp>
        <p:nvSpPr>
          <p:cNvPr id="385678" name="Line 654"/>
          <p:cNvSpPr>
            <a:spLocks noChangeShapeType="1"/>
          </p:cNvSpPr>
          <p:nvPr/>
        </p:nvSpPr>
        <p:spPr bwMode="auto">
          <a:xfrm flipH="1">
            <a:off x="1071563" y="2484438"/>
            <a:ext cx="55562" cy="1587"/>
          </a:xfrm>
          <a:prstGeom prst="line">
            <a:avLst/>
          </a:prstGeom>
          <a:noFill/>
          <a:ln w="6350" cap="rnd">
            <a:solidFill>
              <a:schemeClr val="tx1"/>
            </a:solidFill>
            <a:round/>
            <a:headEnd/>
            <a:tailEnd/>
          </a:ln>
        </p:spPr>
        <p:txBody>
          <a:bodyPr/>
          <a:lstStyle/>
          <a:p>
            <a:pPr>
              <a:defRPr/>
            </a:pPr>
            <a:endParaRPr lang="en-US">
              <a:latin typeface="+mn-lt"/>
            </a:endParaRPr>
          </a:p>
        </p:txBody>
      </p:sp>
      <p:sp>
        <p:nvSpPr>
          <p:cNvPr id="385773" name="Rectangle 749"/>
          <p:cNvSpPr>
            <a:spLocks noChangeArrowheads="1"/>
          </p:cNvSpPr>
          <p:nvPr/>
        </p:nvSpPr>
        <p:spPr bwMode="auto">
          <a:xfrm>
            <a:off x="2374900" y="1914525"/>
            <a:ext cx="217488" cy="427038"/>
          </a:xfrm>
          <a:prstGeom prst="rect">
            <a:avLst/>
          </a:prstGeom>
          <a:noFill/>
          <a:ln w="9525">
            <a:noFill/>
            <a:miter lim="800000"/>
            <a:headEnd/>
            <a:tailEnd/>
          </a:ln>
        </p:spPr>
        <p:txBody>
          <a:bodyPr wrap="none" lIns="0" tIns="0" rIns="0" bIns="0">
            <a:spAutoFit/>
          </a:bodyPr>
          <a:lstStyle/>
          <a:p>
            <a:pPr>
              <a:defRPr/>
            </a:pPr>
            <a:r>
              <a:rPr lang="en-US" sz="2800" i="1">
                <a:latin typeface="+mn-lt"/>
              </a:rPr>
              <a:t>A</a:t>
            </a:r>
            <a:endParaRPr lang="en-US">
              <a:latin typeface="+mn-lt"/>
            </a:endParaRPr>
          </a:p>
        </p:txBody>
      </p:sp>
      <p:sp>
        <p:nvSpPr>
          <p:cNvPr id="385086" name="Line 62"/>
          <p:cNvSpPr>
            <a:spLocks noChangeShapeType="1"/>
          </p:cNvSpPr>
          <p:nvPr/>
        </p:nvSpPr>
        <p:spPr bwMode="auto">
          <a:xfrm>
            <a:off x="1127125" y="4933950"/>
            <a:ext cx="4895850" cy="3175"/>
          </a:xfrm>
          <a:prstGeom prst="line">
            <a:avLst/>
          </a:prstGeom>
          <a:noFill/>
          <a:ln w="6350" cap="rnd">
            <a:solidFill>
              <a:schemeClr val="tx1"/>
            </a:solidFill>
            <a:round/>
            <a:headEnd/>
            <a:tailEnd/>
          </a:ln>
        </p:spPr>
        <p:txBody>
          <a:bodyPr/>
          <a:lstStyle/>
          <a:p>
            <a:pPr>
              <a:defRPr/>
            </a:pPr>
            <a:endParaRPr lang="en-US">
              <a:latin typeface="+mn-lt"/>
            </a:endParaRPr>
          </a:p>
        </p:txBody>
      </p:sp>
      <p:sp>
        <p:nvSpPr>
          <p:cNvPr id="385087" name="Rectangle 63"/>
          <p:cNvSpPr>
            <a:spLocks noChangeArrowheads="1"/>
          </p:cNvSpPr>
          <p:nvPr/>
        </p:nvSpPr>
        <p:spPr bwMode="auto">
          <a:xfrm>
            <a:off x="1119188" y="5043488"/>
            <a:ext cx="90487" cy="215900"/>
          </a:xfrm>
          <a:prstGeom prst="rect">
            <a:avLst/>
          </a:prstGeom>
          <a:noFill/>
          <a:ln w="9525">
            <a:noFill/>
            <a:miter lim="800000"/>
            <a:headEnd/>
            <a:tailEnd/>
          </a:ln>
        </p:spPr>
        <p:txBody>
          <a:bodyPr wrap="none" lIns="0" tIns="0" rIns="0" bIns="0">
            <a:spAutoFit/>
          </a:bodyPr>
          <a:lstStyle/>
          <a:p>
            <a:pPr>
              <a:defRPr/>
            </a:pPr>
            <a:r>
              <a:rPr lang="en-US" sz="1400">
                <a:latin typeface="+mn-lt"/>
              </a:rPr>
              <a:t>0</a:t>
            </a:r>
            <a:endParaRPr lang="en-US">
              <a:latin typeface="+mn-lt"/>
            </a:endParaRPr>
          </a:p>
        </p:txBody>
      </p:sp>
      <p:sp>
        <p:nvSpPr>
          <p:cNvPr id="385088" name="Line 64"/>
          <p:cNvSpPr>
            <a:spLocks noChangeShapeType="1"/>
          </p:cNvSpPr>
          <p:nvPr/>
        </p:nvSpPr>
        <p:spPr bwMode="auto">
          <a:xfrm>
            <a:off x="1366838" y="4933950"/>
            <a:ext cx="1587" cy="30163"/>
          </a:xfrm>
          <a:prstGeom prst="line">
            <a:avLst/>
          </a:prstGeom>
          <a:noFill/>
          <a:ln w="6350" cap="rnd">
            <a:solidFill>
              <a:schemeClr val="tx1"/>
            </a:solidFill>
            <a:round/>
            <a:headEnd/>
            <a:tailEnd/>
          </a:ln>
        </p:spPr>
        <p:txBody>
          <a:bodyPr/>
          <a:lstStyle/>
          <a:p>
            <a:pPr>
              <a:defRPr/>
            </a:pPr>
            <a:endParaRPr lang="en-US">
              <a:latin typeface="+mn-lt"/>
            </a:endParaRPr>
          </a:p>
        </p:txBody>
      </p:sp>
      <p:sp>
        <p:nvSpPr>
          <p:cNvPr id="385089" name="Line 65"/>
          <p:cNvSpPr>
            <a:spLocks noChangeShapeType="1"/>
          </p:cNvSpPr>
          <p:nvPr/>
        </p:nvSpPr>
        <p:spPr bwMode="auto">
          <a:xfrm>
            <a:off x="1612900" y="4933950"/>
            <a:ext cx="1588" cy="30163"/>
          </a:xfrm>
          <a:prstGeom prst="line">
            <a:avLst/>
          </a:prstGeom>
          <a:noFill/>
          <a:ln w="6350" cap="rnd">
            <a:solidFill>
              <a:schemeClr val="tx1"/>
            </a:solidFill>
            <a:round/>
            <a:headEnd/>
            <a:tailEnd/>
          </a:ln>
        </p:spPr>
        <p:txBody>
          <a:bodyPr/>
          <a:lstStyle/>
          <a:p>
            <a:pPr>
              <a:defRPr/>
            </a:pPr>
            <a:endParaRPr lang="en-US">
              <a:latin typeface="+mn-lt"/>
            </a:endParaRPr>
          </a:p>
        </p:txBody>
      </p:sp>
      <p:sp>
        <p:nvSpPr>
          <p:cNvPr id="385090" name="Line 66"/>
          <p:cNvSpPr>
            <a:spLocks noChangeShapeType="1"/>
          </p:cNvSpPr>
          <p:nvPr/>
        </p:nvSpPr>
        <p:spPr bwMode="auto">
          <a:xfrm>
            <a:off x="1860550" y="4933950"/>
            <a:ext cx="1588" cy="30163"/>
          </a:xfrm>
          <a:prstGeom prst="line">
            <a:avLst/>
          </a:prstGeom>
          <a:noFill/>
          <a:ln w="6350" cap="rnd">
            <a:solidFill>
              <a:schemeClr val="tx1"/>
            </a:solidFill>
            <a:round/>
            <a:headEnd/>
            <a:tailEnd/>
          </a:ln>
        </p:spPr>
        <p:txBody>
          <a:bodyPr/>
          <a:lstStyle/>
          <a:p>
            <a:pPr>
              <a:defRPr/>
            </a:pPr>
            <a:endParaRPr lang="en-US">
              <a:latin typeface="+mn-lt"/>
            </a:endParaRPr>
          </a:p>
        </p:txBody>
      </p:sp>
      <p:sp>
        <p:nvSpPr>
          <p:cNvPr id="385091" name="Line 67"/>
          <p:cNvSpPr>
            <a:spLocks noChangeShapeType="1"/>
          </p:cNvSpPr>
          <p:nvPr/>
        </p:nvSpPr>
        <p:spPr bwMode="auto">
          <a:xfrm>
            <a:off x="2106613" y="4933950"/>
            <a:ext cx="1587" cy="30163"/>
          </a:xfrm>
          <a:prstGeom prst="line">
            <a:avLst/>
          </a:prstGeom>
          <a:noFill/>
          <a:ln w="6350" cap="rnd">
            <a:solidFill>
              <a:schemeClr val="tx1"/>
            </a:solidFill>
            <a:round/>
            <a:headEnd/>
            <a:tailEnd/>
          </a:ln>
        </p:spPr>
        <p:txBody>
          <a:bodyPr/>
          <a:lstStyle/>
          <a:p>
            <a:pPr>
              <a:defRPr/>
            </a:pPr>
            <a:endParaRPr lang="en-US">
              <a:latin typeface="+mn-lt"/>
            </a:endParaRPr>
          </a:p>
        </p:txBody>
      </p:sp>
      <p:sp>
        <p:nvSpPr>
          <p:cNvPr id="385092" name="Line 68"/>
          <p:cNvSpPr>
            <a:spLocks noChangeShapeType="1"/>
          </p:cNvSpPr>
          <p:nvPr/>
        </p:nvSpPr>
        <p:spPr bwMode="auto">
          <a:xfrm>
            <a:off x="2354263" y="4933950"/>
            <a:ext cx="1587" cy="30163"/>
          </a:xfrm>
          <a:prstGeom prst="line">
            <a:avLst/>
          </a:prstGeom>
          <a:noFill/>
          <a:ln w="6350" cap="rnd">
            <a:solidFill>
              <a:schemeClr val="tx1"/>
            </a:solidFill>
            <a:round/>
            <a:headEnd/>
            <a:tailEnd/>
          </a:ln>
        </p:spPr>
        <p:txBody>
          <a:bodyPr/>
          <a:lstStyle/>
          <a:p>
            <a:pPr>
              <a:defRPr/>
            </a:pPr>
            <a:endParaRPr lang="en-US">
              <a:latin typeface="+mn-lt"/>
            </a:endParaRPr>
          </a:p>
        </p:txBody>
      </p:sp>
      <p:sp>
        <p:nvSpPr>
          <p:cNvPr id="385093" name="Line 69"/>
          <p:cNvSpPr>
            <a:spLocks noChangeShapeType="1"/>
          </p:cNvSpPr>
          <p:nvPr/>
        </p:nvSpPr>
        <p:spPr bwMode="auto">
          <a:xfrm>
            <a:off x="2592388" y="4933950"/>
            <a:ext cx="7937" cy="30163"/>
          </a:xfrm>
          <a:prstGeom prst="line">
            <a:avLst/>
          </a:prstGeom>
          <a:noFill/>
          <a:ln w="6350" cap="rnd">
            <a:solidFill>
              <a:schemeClr val="tx1"/>
            </a:solidFill>
            <a:round/>
            <a:headEnd/>
            <a:tailEnd/>
          </a:ln>
        </p:spPr>
        <p:txBody>
          <a:bodyPr/>
          <a:lstStyle/>
          <a:p>
            <a:pPr>
              <a:defRPr/>
            </a:pPr>
            <a:endParaRPr lang="en-US">
              <a:latin typeface="+mn-lt"/>
            </a:endParaRPr>
          </a:p>
        </p:txBody>
      </p:sp>
      <p:sp>
        <p:nvSpPr>
          <p:cNvPr id="385094" name="Line 70"/>
          <p:cNvSpPr>
            <a:spLocks noChangeShapeType="1"/>
          </p:cNvSpPr>
          <p:nvPr/>
        </p:nvSpPr>
        <p:spPr bwMode="auto">
          <a:xfrm>
            <a:off x="2838450" y="4933950"/>
            <a:ext cx="1588" cy="30163"/>
          </a:xfrm>
          <a:prstGeom prst="line">
            <a:avLst/>
          </a:prstGeom>
          <a:noFill/>
          <a:ln w="6350" cap="rnd">
            <a:solidFill>
              <a:schemeClr val="tx1"/>
            </a:solidFill>
            <a:round/>
            <a:headEnd/>
            <a:tailEnd/>
          </a:ln>
        </p:spPr>
        <p:txBody>
          <a:bodyPr/>
          <a:lstStyle/>
          <a:p>
            <a:pPr>
              <a:defRPr/>
            </a:pPr>
            <a:endParaRPr lang="en-US">
              <a:latin typeface="+mn-lt"/>
            </a:endParaRPr>
          </a:p>
        </p:txBody>
      </p:sp>
      <p:sp>
        <p:nvSpPr>
          <p:cNvPr id="385095" name="Line 71"/>
          <p:cNvSpPr>
            <a:spLocks noChangeShapeType="1"/>
          </p:cNvSpPr>
          <p:nvPr/>
        </p:nvSpPr>
        <p:spPr bwMode="auto">
          <a:xfrm>
            <a:off x="3086100" y="4933950"/>
            <a:ext cx="1588" cy="30163"/>
          </a:xfrm>
          <a:prstGeom prst="line">
            <a:avLst/>
          </a:prstGeom>
          <a:noFill/>
          <a:ln w="6350" cap="rnd">
            <a:solidFill>
              <a:schemeClr val="tx1"/>
            </a:solidFill>
            <a:round/>
            <a:headEnd/>
            <a:tailEnd/>
          </a:ln>
        </p:spPr>
        <p:txBody>
          <a:bodyPr/>
          <a:lstStyle/>
          <a:p>
            <a:pPr>
              <a:defRPr/>
            </a:pPr>
            <a:endParaRPr lang="en-US">
              <a:latin typeface="+mn-lt"/>
            </a:endParaRPr>
          </a:p>
        </p:txBody>
      </p:sp>
      <p:sp>
        <p:nvSpPr>
          <p:cNvPr id="385096" name="Line 72"/>
          <p:cNvSpPr>
            <a:spLocks noChangeShapeType="1"/>
          </p:cNvSpPr>
          <p:nvPr/>
        </p:nvSpPr>
        <p:spPr bwMode="auto">
          <a:xfrm>
            <a:off x="3325813" y="4933950"/>
            <a:ext cx="1587" cy="30163"/>
          </a:xfrm>
          <a:prstGeom prst="line">
            <a:avLst/>
          </a:prstGeom>
          <a:noFill/>
          <a:ln w="6350" cap="rnd">
            <a:solidFill>
              <a:schemeClr val="tx1"/>
            </a:solidFill>
            <a:round/>
            <a:headEnd/>
            <a:tailEnd/>
          </a:ln>
        </p:spPr>
        <p:txBody>
          <a:bodyPr/>
          <a:lstStyle/>
          <a:p>
            <a:pPr>
              <a:defRPr/>
            </a:pPr>
            <a:endParaRPr lang="en-US">
              <a:latin typeface="+mn-lt"/>
            </a:endParaRPr>
          </a:p>
        </p:txBody>
      </p:sp>
      <p:sp>
        <p:nvSpPr>
          <p:cNvPr id="385097" name="Line 73"/>
          <p:cNvSpPr>
            <a:spLocks noChangeShapeType="1"/>
          </p:cNvSpPr>
          <p:nvPr/>
        </p:nvSpPr>
        <p:spPr bwMode="auto">
          <a:xfrm>
            <a:off x="3565525" y="4933950"/>
            <a:ext cx="6350" cy="30163"/>
          </a:xfrm>
          <a:prstGeom prst="line">
            <a:avLst/>
          </a:prstGeom>
          <a:noFill/>
          <a:ln w="6350" cap="rnd">
            <a:solidFill>
              <a:schemeClr val="tx1"/>
            </a:solidFill>
            <a:round/>
            <a:headEnd/>
            <a:tailEnd/>
          </a:ln>
        </p:spPr>
        <p:txBody>
          <a:bodyPr/>
          <a:lstStyle/>
          <a:p>
            <a:pPr>
              <a:defRPr/>
            </a:pPr>
            <a:endParaRPr lang="en-US">
              <a:latin typeface="+mn-lt"/>
            </a:endParaRPr>
          </a:p>
        </p:txBody>
      </p:sp>
      <p:sp>
        <p:nvSpPr>
          <p:cNvPr id="385098" name="Line 74"/>
          <p:cNvSpPr>
            <a:spLocks noChangeShapeType="1"/>
          </p:cNvSpPr>
          <p:nvPr/>
        </p:nvSpPr>
        <p:spPr bwMode="auto">
          <a:xfrm>
            <a:off x="3565525" y="4933950"/>
            <a:ext cx="6350" cy="50800"/>
          </a:xfrm>
          <a:prstGeom prst="line">
            <a:avLst/>
          </a:prstGeom>
          <a:noFill/>
          <a:ln w="6350" cap="rnd">
            <a:solidFill>
              <a:schemeClr val="tx1"/>
            </a:solidFill>
            <a:round/>
            <a:headEnd/>
            <a:tailEnd/>
          </a:ln>
        </p:spPr>
        <p:txBody>
          <a:bodyPr/>
          <a:lstStyle/>
          <a:p>
            <a:pPr>
              <a:defRPr/>
            </a:pPr>
            <a:endParaRPr lang="en-US">
              <a:latin typeface="+mn-lt"/>
            </a:endParaRPr>
          </a:p>
        </p:txBody>
      </p:sp>
      <p:sp>
        <p:nvSpPr>
          <p:cNvPr id="385099" name="Rectangle 75"/>
          <p:cNvSpPr>
            <a:spLocks noChangeArrowheads="1"/>
          </p:cNvSpPr>
          <p:nvPr/>
        </p:nvSpPr>
        <p:spPr bwMode="auto">
          <a:xfrm>
            <a:off x="3536950" y="5043488"/>
            <a:ext cx="177800" cy="214312"/>
          </a:xfrm>
          <a:prstGeom prst="rect">
            <a:avLst/>
          </a:prstGeom>
          <a:noFill/>
          <a:ln w="9525">
            <a:noFill/>
            <a:miter lim="800000"/>
            <a:headEnd/>
            <a:tailEnd/>
          </a:ln>
        </p:spPr>
        <p:txBody>
          <a:bodyPr wrap="none" lIns="0" tIns="0" rIns="0" bIns="0">
            <a:spAutoFit/>
          </a:bodyPr>
          <a:lstStyle/>
          <a:p>
            <a:pPr>
              <a:defRPr/>
            </a:pPr>
            <a:r>
              <a:rPr lang="en-US" sz="1400">
                <a:latin typeface="+mn-lt"/>
              </a:rPr>
              <a:t>10</a:t>
            </a:r>
            <a:endParaRPr lang="en-US">
              <a:latin typeface="+mn-lt"/>
            </a:endParaRPr>
          </a:p>
        </p:txBody>
      </p:sp>
      <p:sp>
        <p:nvSpPr>
          <p:cNvPr id="385100" name="Line 76"/>
          <p:cNvSpPr>
            <a:spLocks noChangeShapeType="1"/>
          </p:cNvSpPr>
          <p:nvPr/>
        </p:nvSpPr>
        <p:spPr bwMode="auto">
          <a:xfrm>
            <a:off x="3811588" y="4933950"/>
            <a:ext cx="6350" cy="30163"/>
          </a:xfrm>
          <a:prstGeom prst="line">
            <a:avLst/>
          </a:prstGeom>
          <a:noFill/>
          <a:ln w="6350" cap="rnd">
            <a:solidFill>
              <a:schemeClr val="tx1"/>
            </a:solidFill>
            <a:round/>
            <a:headEnd/>
            <a:tailEnd/>
          </a:ln>
        </p:spPr>
        <p:txBody>
          <a:bodyPr/>
          <a:lstStyle/>
          <a:p>
            <a:pPr>
              <a:defRPr/>
            </a:pPr>
            <a:endParaRPr lang="en-US">
              <a:latin typeface="+mn-lt"/>
            </a:endParaRPr>
          </a:p>
        </p:txBody>
      </p:sp>
      <p:sp>
        <p:nvSpPr>
          <p:cNvPr id="385101" name="Line 77"/>
          <p:cNvSpPr>
            <a:spLocks noChangeShapeType="1"/>
          </p:cNvSpPr>
          <p:nvPr/>
        </p:nvSpPr>
        <p:spPr bwMode="auto">
          <a:xfrm>
            <a:off x="4057650" y="4933950"/>
            <a:ext cx="7938" cy="30163"/>
          </a:xfrm>
          <a:prstGeom prst="line">
            <a:avLst/>
          </a:prstGeom>
          <a:noFill/>
          <a:ln w="6350" cap="rnd">
            <a:solidFill>
              <a:schemeClr val="tx1"/>
            </a:solidFill>
            <a:round/>
            <a:headEnd/>
            <a:tailEnd/>
          </a:ln>
        </p:spPr>
        <p:txBody>
          <a:bodyPr/>
          <a:lstStyle/>
          <a:p>
            <a:pPr>
              <a:defRPr/>
            </a:pPr>
            <a:endParaRPr lang="en-US">
              <a:latin typeface="+mn-lt"/>
            </a:endParaRPr>
          </a:p>
        </p:txBody>
      </p:sp>
      <p:sp>
        <p:nvSpPr>
          <p:cNvPr id="385102" name="Line 78"/>
          <p:cNvSpPr>
            <a:spLocks noChangeShapeType="1"/>
          </p:cNvSpPr>
          <p:nvPr/>
        </p:nvSpPr>
        <p:spPr bwMode="auto">
          <a:xfrm>
            <a:off x="4303713" y="4933950"/>
            <a:ext cx="1587" cy="30163"/>
          </a:xfrm>
          <a:prstGeom prst="line">
            <a:avLst/>
          </a:prstGeom>
          <a:noFill/>
          <a:ln w="6350" cap="rnd">
            <a:solidFill>
              <a:schemeClr val="tx1"/>
            </a:solidFill>
            <a:round/>
            <a:headEnd/>
            <a:tailEnd/>
          </a:ln>
        </p:spPr>
        <p:txBody>
          <a:bodyPr/>
          <a:lstStyle/>
          <a:p>
            <a:pPr>
              <a:defRPr/>
            </a:pPr>
            <a:endParaRPr lang="en-US">
              <a:latin typeface="+mn-lt"/>
            </a:endParaRPr>
          </a:p>
        </p:txBody>
      </p:sp>
      <p:sp>
        <p:nvSpPr>
          <p:cNvPr id="385103" name="Line 79"/>
          <p:cNvSpPr>
            <a:spLocks noChangeShapeType="1"/>
          </p:cNvSpPr>
          <p:nvPr/>
        </p:nvSpPr>
        <p:spPr bwMode="auto">
          <a:xfrm>
            <a:off x="4551363" y="4933950"/>
            <a:ext cx="1587" cy="30163"/>
          </a:xfrm>
          <a:prstGeom prst="line">
            <a:avLst/>
          </a:prstGeom>
          <a:noFill/>
          <a:ln w="6350" cap="rnd">
            <a:solidFill>
              <a:schemeClr val="tx1"/>
            </a:solidFill>
            <a:round/>
            <a:headEnd/>
            <a:tailEnd/>
          </a:ln>
        </p:spPr>
        <p:txBody>
          <a:bodyPr/>
          <a:lstStyle/>
          <a:p>
            <a:pPr>
              <a:defRPr/>
            </a:pPr>
            <a:endParaRPr lang="en-US">
              <a:latin typeface="+mn-lt"/>
            </a:endParaRPr>
          </a:p>
        </p:txBody>
      </p:sp>
      <p:sp>
        <p:nvSpPr>
          <p:cNvPr id="385104" name="Line 80"/>
          <p:cNvSpPr>
            <a:spLocks noChangeShapeType="1"/>
          </p:cNvSpPr>
          <p:nvPr/>
        </p:nvSpPr>
        <p:spPr bwMode="auto">
          <a:xfrm>
            <a:off x="4791075" y="4933950"/>
            <a:ext cx="6350" cy="30163"/>
          </a:xfrm>
          <a:prstGeom prst="line">
            <a:avLst/>
          </a:prstGeom>
          <a:noFill/>
          <a:ln w="6350" cap="rnd">
            <a:solidFill>
              <a:schemeClr val="tx1"/>
            </a:solidFill>
            <a:round/>
            <a:headEnd/>
            <a:tailEnd/>
          </a:ln>
        </p:spPr>
        <p:txBody>
          <a:bodyPr/>
          <a:lstStyle/>
          <a:p>
            <a:pPr>
              <a:defRPr/>
            </a:pPr>
            <a:endParaRPr lang="en-US">
              <a:latin typeface="+mn-lt"/>
            </a:endParaRPr>
          </a:p>
        </p:txBody>
      </p:sp>
      <p:sp>
        <p:nvSpPr>
          <p:cNvPr id="385105" name="Line 81"/>
          <p:cNvSpPr>
            <a:spLocks noChangeShapeType="1"/>
          </p:cNvSpPr>
          <p:nvPr/>
        </p:nvSpPr>
        <p:spPr bwMode="auto">
          <a:xfrm>
            <a:off x="5037138" y="4933950"/>
            <a:ext cx="6350" cy="30163"/>
          </a:xfrm>
          <a:prstGeom prst="line">
            <a:avLst/>
          </a:prstGeom>
          <a:noFill/>
          <a:ln w="6350" cap="rnd">
            <a:solidFill>
              <a:schemeClr val="tx1"/>
            </a:solidFill>
            <a:round/>
            <a:headEnd/>
            <a:tailEnd/>
          </a:ln>
        </p:spPr>
        <p:txBody>
          <a:bodyPr/>
          <a:lstStyle/>
          <a:p>
            <a:pPr>
              <a:defRPr/>
            </a:pPr>
            <a:endParaRPr lang="en-US">
              <a:latin typeface="+mn-lt"/>
            </a:endParaRPr>
          </a:p>
        </p:txBody>
      </p:sp>
      <p:sp>
        <p:nvSpPr>
          <p:cNvPr id="385106" name="Line 82"/>
          <p:cNvSpPr>
            <a:spLocks noChangeShapeType="1"/>
          </p:cNvSpPr>
          <p:nvPr/>
        </p:nvSpPr>
        <p:spPr bwMode="auto">
          <a:xfrm>
            <a:off x="5283200" y="4933950"/>
            <a:ext cx="1588" cy="30163"/>
          </a:xfrm>
          <a:prstGeom prst="line">
            <a:avLst/>
          </a:prstGeom>
          <a:noFill/>
          <a:ln w="6350" cap="rnd">
            <a:solidFill>
              <a:schemeClr val="tx1"/>
            </a:solidFill>
            <a:round/>
            <a:headEnd/>
            <a:tailEnd/>
          </a:ln>
        </p:spPr>
        <p:txBody>
          <a:bodyPr/>
          <a:lstStyle/>
          <a:p>
            <a:pPr>
              <a:defRPr/>
            </a:pPr>
            <a:endParaRPr lang="en-US">
              <a:latin typeface="+mn-lt"/>
            </a:endParaRPr>
          </a:p>
        </p:txBody>
      </p:sp>
      <p:sp>
        <p:nvSpPr>
          <p:cNvPr id="385107" name="Line 83"/>
          <p:cNvSpPr>
            <a:spLocks noChangeShapeType="1"/>
          </p:cNvSpPr>
          <p:nvPr/>
        </p:nvSpPr>
        <p:spPr bwMode="auto">
          <a:xfrm>
            <a:off x="5529263" y="4933950"/>
            <a:ext cx="1587" cy="30163"/>
          </a:xfrm>
          <a:prstGeom prst="line">
            <a:avLst/>
          </a:prstGeom>
          <a:noFill/>
          <a:ln w="6350" cap="rnd">
            <a:solidFill>
              <a:schemeClr val="tx1"/>
            </a:solidFill>
            <a:round/>
            <a:headEnd/>
            <a:tailEnd/>
          </a:ln>
        </p:spPr>
        <p:txBody>
          <a:bodyPr/>
          <a:lstStyle/>
          <a:p>
            <a:pPr>
              <a:defRPr/>
            </a:pPr>
            <a:endParaRPr lang="en-US">
              <a:latin typeface="+mn-lt"/>
            </a:endParaRPr>
          </a:p>
        </p:txBody>
      </p:sp>
      <p:sp>
        <p:nvSpPr>
          <p:cNvPr id="385108" name="Line 84"/>
          <p:cNvSpPr>
            <a:spLocks noChangeShapeType="1"/>
          </p:cNvSpPr>
          <p:nvPr/>
        </p:nvSpPr>
        <p:spPr bwMode="auto">
          <a:xfrm>
            <a:off x="5775325" y="4933950"/>
            <a:ext cx="1588" cy="30163"/>
          </a:xfrm>
          <a:prstGeom prst="line">
            <a:avLst/>
          </a:prstGeom>
          <a:noFill/>
          <a:ln w="6350" cap="rnd">
            <a:solidFill>
              <a:schemeClr val="tx1"/>
            </a:solidFill>
            <a:round/>
            <a:headEnd/>
            <a:tailEnd/>
          </a:ln>
        </p:spPr>
        <p:txBody>
          <a:bodyPr/>
          <a:lstStyle/>
          <a:p>
            <a:pPr>
              <a:defRPr/>
            </a:pPr>
            <a:endParaRPr lang="en-US">
              <a:latin typeface="+mn-lt"/>
            </a:endParaRPr>
          </a:p>
        </p:txBody>
      </p:sp>
      <p:sp>
        <p:nvSpPr>
          <p:cNvPr id="385109" name="Line 85"/>
          <p:cNvSpPr>
            <a:spLocks noChangeShapeType="1"/>
          </p:cNvSpPr>
          <p:nvPr/>
        </p:nvSpPr>
        <p:spPr bwMode="auto">
          <a:xfrm>
            <a:off x="6022975" y="4933950"/>
            <a:ext cx="1588" cy="30163"/>
          </a:xfrm>
          <a:prstGeom prst="line">
            <a:avLst/>
          </a:prstGeom>
          <a:noFill/>
          <a:ln w="6350" cap="rnd">
            <a:solidFill>
              <a:schemeClr val="tx1"/>
            </a:solidFill>
            <a:round/>
            <a:headEnd/>
            <a:tailEnd/>
          </a:ln>
        </p:spPr>
        <p:txBody>
          <a:bodyPr/>
          <a:lstStyle/>
          <a:p>
            <a:pPr>
              <a:defRPr/>
            </a:pPr>
            <a:endParaRPr lang="en-US">
              <a:latin typeface="+mn-lt"/>
            </a:endParaRPr>
          </a:p>
        </p:txBody>
      </p:sp>
      <p:sp>
        <p:nvSpPr>
          <p:cNvPr id="385110" name="Line 86"/>
          <p:cNvSpPr>
            <a:spLocks noChangeShapeType="1"/>
          </p:cNvSpPr>
          <p:nvPr/>
        </p:nvSpPr>
        <p:spPr bwMode="auto">
          <a:xfrm>
            <a:off x="6022975" y="4933950"/>
            <a:ext cx="1588" cy="50800"/>
          </a:xfrm>
          <a:prstGeom prst="line">
            <a:avLst/>
          </a:prstGeom>
          <a:noFill/>
          <a:ln w="6350" cap="rnd">
            <a:solidFill>
              <a:schemeClr val="tx1"/>
            </a:solidFill>
            <a:round/>
            <a:headEnd/>
            <a:tailEnd/>
          </a:ln>
        </p:spPr>
        <p:txBody>
          <a:bodyPr/>
          <a:lstStyle/>
          <a:p>
            <a:pPr>
              <a:defRPr/>
            </a:pPr>
            <a:endParaRPr lang="en-US">
              <a:latin typeface="+mn-lt"/>
            </a:endParaRPr>
          </a:p>
        </p:txBody>
      </p:sp>
      <p:sp>
        <p:nvSpPr>
          <p:cNvPr id="385111" name="Rectangle 87"/>
          <p:cNvSpPr>
            <a:spLocks noChangeArrowheads="1"/>
          </p:cNvSpPr>
          <p:nvPr/>
        </p:nvSpPr>
        <p:spPr bwMode="auto">
          <a:xfrm>
            <a:off x="5995988" y="5043488"/>
            <a:ext cx="177800" cy="214312"/>
          </a:xfrm>
          <a:prstGeom prst="rect">
            <a:avLst/>
          </a:prstGeom>
          <a:noFill/>
          <a:ln w="9525">
            <a:noFill/>
            <a:miter lim="800000"/>
            <a:headEnd/>
            <a:tailEnd/>
          </a:ln>
        </p:spPr>
        <p:txBody>
          <a:bodyPr wrap="none" lIns="0" tIns="0" rIns="0" bIns="0">
            <a:spAutoFit/>
          </a:bodyPr>
          <a:lstStyle/>
          <a:p>
            <a:pPr>
              <a:defRPr/>
            </a:pPr>
            <a:r>
              <a:rPr lang="en-US" sz="1400">
                <a:latin typeface="+mn-lt"/>
              </a:rPr>
              <a:t>20</a:t>
            </a:r>
            <a:endParaRPr lang="en-US">
              <a:latin typeface="+mn-lt"/>
            </a:endParaRPr>
          </a:p>
        </p:txBody>
      </p:sp>
      <p:sp>
        <p:nvSpPr>
          <p:cNvPr id="385112" name="Rectangle 88"/>
          <p:cNvSpPr>
            <a:spLocks noChangeArrowheads="1"/>
          </p:cNvSpPr>
          <p:nvPr/>
        </p:nvSpPr>
        <p:spPr bwMode="auto">
          <a:xfrm>
            <a:off x="966788" y="4779963"/>
            <a:ext cx="90487" cy="215900"/>
          </a:xfrm>
          <a:prstGeom prst="rect">
            <a:avLst/>
          </a:prstGeom>
          <a:noFill/>
          <a:ln w="9525">
            <a:noFill/>
            <a:miter lim="800000"/>
            <a:headEnd/>
            <a:tailEnd/>
          </a:ln>
        </p:spPr>
        <p:txBody>
          <a:bodyPr wrap="none" lIns="0" tIns="0" rIns="0" bIns="0">
            <a:spAutoFit/>
          </a:bodyPr>
          <a:lstStyle/>
          <a:p>
            <a:pPr>
              <a:defRPr/>
            </a:pPr>
            <a:r>
              <a:rPr lang="en-US" sz="1400">
                <a:latin typeface="+mn-lt"/>
              </a:rPr>
              <a:t>0</a:t>
            </a:r>
            <a:endParaRPr lang="en-US">
              <a:latin typeface="+mn-lt"/>
            </a:endParaRPr>
          </a:p>
        </p:txBody>
      </p:sp>
      <p:sp>
        <p:nvSpPr>
          <p:cNvPr id="385113" name="Rectangle 89"/>
          <p:cNvSpPr>
            <a:spLocks noChangeArrowheads="1"/>
          </p:cNvSpPr>
          <p:nvPr/>
        </p:nvSpPr>
        <p:spPr bwMode="auto">
          <a:xfrm>
            <a:off x="966788" y="3844925"/>
            <a:ext cx="90487" cy="215900"/>
          </a:xfrm>
          <a:prstGeom prst="rect">
            <a:avLst/>
          </a:prstGeom>
          <a:noFill/>
          <a:ln w="9525">
            <a:noFill/>
            <a:miter lim="800000"/>
            <a:headEnd/>
            <a:tailEnd/>
          </a:ln>
        </p:spPr>
        <p:txBody>
          <a:bodyPr wrap="none" lIns="0" tIns="0" rIns="0" bIns="0">
            <a:spAutoFit/>
          </a:bodyPr>
          <a:lstStyle/>
          <a:p>
            <a:pPr>
              <a:defRPr/>
            </a:pPr>
            <a:r>
              <a:rPr lang="en-US" sz="1400">
                <a:latin typeface="+mn-lt"/>
              </a:rPr>
              <a:t>1</a:t>
            </a:r>
            <a:endParaRPr lang="en-US">
              <a:latin typeface="+mn-lt"/>
            </a:endParaRPr>
          </a:p>
        </p:txBody>
      </p:sp>
      <p:sp>
        <p:nvSpPr>
          <p:cNvPr id="385114" name="Freeform 90"/>
          <p:cNvSpPr>
            <a:spLocks/>
          </p:cNvSpPr>
          <p:nvPr/>
        </p:nvSpPr>
        <p:spPr bwMode="auto">
          <a:xfrm>
            <a:off x="2451100" y="3998913"/>
            <a:ext cx="1500188" cy="935037"/>
          </a:xfrm>
          <a:custGeom>
            <a:avLst/>
            <a:gdLst/>
            <a:ahLst/>
            <a:cxnLst>
              <a:cxn ang="0">
                <a:pos x="80" y="393"/>
              </a:cxn>
              <a:cxn ang="0">
                <a:pos x="147" y="380"/>
              </a:cxn>
              <a:cxn ang="0">
                <a:pos x="182" y="367"/>
              </a:cxn>
              <a:cxn ang="0">
                <a:pos x="209" y="354"/>
              </a:cxn>
              <a:cxn ang="0">
                <a:pos x="240" y="345"/>
              </a:cxn>
              <a:cxn ang="0">
                <a:pos x="258" y="332"/>
              </a:cxn>
              <a:cxn ang="0">
                <a:pos x="276" y="318"/>
              </a:cxn>
              <a:cxn ang="0">
                <a:pos x="289" y="305"/>
              </a:cxn>
              <a:cxn ang="0">
                <a:pos x="306" y="292"/>
              </a:cxn>
              <a:cxn ang="0">
                <a:pos x="320" y="278"/>
              </a:cxn>
              <a:cxn ang="0">
                <a:pos x="333" y="266"/>
              </a:cxn>
              <a:cxn ang="0">
                <a:pos x="347" y="252"/>
              </a:cxn>
              <a:cxn ang="0">
                <a:pos x="359" y="239"/>
              </a:cxn>
              <a:cxn ang="0">
                <a:pos x="373" y="226"/>
              </a:cxn>
              <a:cxn ang="0">
                <a:pos x="387" y="212"/>
              </a:cxn>
              <a:cxn ang="0">
                <a:pos x="400" y="199"/>
              </a:cxn>
              <a:cxn ang="0">
                <a:pos x="413" y="186"/>
              </a:cxn>
              <a:cxn ang="0">
                <a:pos x="426" y="173"/>
              </a:cxn>
              <a:cxn ang="0">
                <a:pos x="440" y="159"/>
              </a:cxn>
              <a:cxn ang="0">
                <a:pos x="453" y="146"/>
              </a:cxn>
              <a:cxn ang="0">
                <a:pos x="466" y="133"/>
              </a:cxn>
              <a:cxn ang="0">
                <a:pos x="480" y="119"/>
              </a:cxn>
              <a:cxn ang="0">
                <a:pos x="493" y="107"/>
              </a:cxn>
              <a:cxn ang="0">
                <a:pos x="506" y="93"/>
              </a:cxn>
              <a:cxn ang="0">
                <a:pos x="529" y="85"/>
              </a:cxn>
              <a:cxn ang="0">
                <a:pos x="546" y="71"/>
              </a:cxn>
              <a:cxn ang="0">
                <a:pos x="559" y="58"/>
              </a:cxn>
              <a:cxn ang="0">
                <a:pos x="586" y="45"/>
              </a:cxn>
              <a:cxn ang="0">
                <a:pos x="613" y="31"/>
              </a:cxn>
              <a:cxn ang="0">
                <a:pos x="648" y="18"/>
              </a:cxn>
              <a:cxn ang="0">
                <a:pos x="710" y="5"/>
              </a:cxn>
              <a:cxn ang="0">
                <a:pos x="910" y="9"/>
              </a:cxn>
              <a:cxn ang="0">
                <a:pos x="817" y="22"/>
              </a:cxn>
              <a:cxn ang="0">
                <a:pos x="777" y="36"/>
              </a:cxn>
              <a:cxn ang="0">
                <a:pos x="737" y="45"/>
              </a:cxn>
              <a:cxn ang="0">
                <a:pos x="715" y="58"/>
              </a:cxn>
              <a:cxn ang="0">
                <a:pos x="697" y="71"/>
              </a:cxn>
              <a:cxn ang="0">
                <a:pos x="679" y="85"/>
              </a:cxn>
              <a:cxn ang="0">
                <a:pos x="662" y="97"/>
              </a:cxn>
              <a:cxn ang="0">
                <a:pos x="648" y="111"/>
              </a:cxn>
              <a:cxn ang="0">
                <a:pos x="635" y="124"/>
              </a:cxn>
              <a:cxn ang="0">
                <a:pos x="617" y="133"/>
              </a:cxn>
              <a:cxn ang="0">
                <a:pos x="604" y="146"/>
              </a:cxn>
              <a:cxn ang="0">
                <a:pos x="591" y="159"/>
              </a:cxn>
              <a:cxn ang="0">
                <a:pos x="581" y="177"/>
              </a:cxn>
              <a:cxn ang="0">
                <a:pos x="564" y="186"/>
              </a:cxn>
              <a:cxn ang="0">
                <a:pos x="555" y="204"/>
              </a:cxn>
              <a:cxn ang="0">
                <a:pos x="542" y="217"/>
              </a:cxn>
              <a:cxn ang="0">
                <a:pos x="529" y="230"/>
              </a:cxn>
              <a:cxn ang="0">
                <a:pos x="515" y="244"/>
              </a:cxn>
              <a:cxn ang="0">
                <a:pos x="502" y="256"/>
              </a:cxn>
              <a:cxn ang="0">
                <a:pos x="488" y="270"/>
              </a:cxn>
              <a:cxn ang="0">
                <a:pos x="475" y="283"/>
              </a:cxn>
              <a:cxn ang="0">
                <a:pos x="462" y="296"/>
              </a:cxn>
              <a:cxn ang="0">
                <a:pos x="448" y="310"/>
              </a:cxn>
              <a:cxn ang="0">
                <a:pos x="431" y="318"/>
              </a:cxn>
              <a:cxn ang="0">
                <a:pos x="413" y="332"/>
              </a:cxn>
              <a:cxn ang="0">
                <a:pos x="395" y="345"/>
              </a:cxn>
              <a:cxn ang="0">
                <a:pos x="373" y="358"/>
              </a:cxn>
              <a:cxn ang="0">
                <a:pos x="347" y="371"/>
              </a:cxn>
              <a:cxn ang="0">
                <a:pos x="315" y="385"/>
              </a:cxn>
              <a:cxn ang="0">
                <a:pos x="262" y="398"/>
              </a:cxn>
            </a:cxnLst>
            <a:rect l="0" t="0" r="r" b="b"/>
            <a:pathLst>
              <a:path w="945" h="402">
                <a:moveTo>
                  <a:pt x="0" y="402"/>
                </a:moveTo>
                <a:lnTo>
                  <a:pt x="0" y="402"/>
                </a:lnTo>
                <a:lnTo>
                  <a:pt x="0" y="398"/>
                </a:lnTo>
                <a:lnTo>
                  <a:pt x="40" y="398"/>
                </a:lnTo>
                <a:lnTo>
                  <a:pt x="80" y="398"/>
                </a:lnTo>
                <a:lnTo>
                  <a:pt x="80" y="393"/>
                </a:lnTo>
                <a:lnTo>
                  <a:pt x="111" y="393"/>
                </a:lnTo>
                <a:lnTo>
                  <a:pt x="111" y="389"/>
                </a:lnTo>
                <a:lnTo>
                  <a:pt x="129" y="389"/>
                </a:lnTo>
                <a:lnTo>
                  <a:pt x="129" y="385"/>
                </a:lnTo>
                <a:lnTo>
                  <a:pt x="147" y="385"/>
                </a:lnTo>
                <a:lnTo>
                  <a:pt x="147" y="380"/>
                </a:lnTo>
                <a:lnTo>
                  <a:pt x="160" y="380"/>
                </a:lnTo>
                <a:lnTo>
                  <a:pt x="160" y="376"/>
                </a:lnTo>
                <a:lnTo>
                  <a:pt x="173" y="376"/>
                </a:lnTo>
                <a:lnTo>
                  <a:pt x="173" y="371"/>
                </a:lnTo>
                <a:lnTo>
                  <a:pt x="182" y="371"/>
                </a:lnTo>
                <a:lnTo>
                  <a:pt x="182" y="367"/>
                </a:lnTo>
                <a:lnTo>
                  <a:pt x="191" y="367"/>
                </a:lnTo>
                <a:lnTo>
                  <a:pt x="191" y="363"/>
                </a:lnTo>
                <a:lnTo>
                  <a:pt x="200" y="363"/>
                </a:lnTo>
                <a:lnTo>
                  <a:pt x="200" y="358"/>
                </a:lnTo>
                <a:lnTo>
                  <a:pt x="209" y="358"/>
                </a:lnTo>
                <a:lnTo>
                  <a:pt x="209" y="354"/>
                </a:lnTo>
                <a:lnTo>
                  <a:pt x="218" y="354"/>
                </a:lnTo>
                <a:lnTo>
                  <a:pt x="227" y="354"/>
                </a:lnTo>
                <a:lnTo>
                  <a:pt x="227" y="349"/>
                </a:lnTo>
                <a:lnTo>
                  <a:pt x="231" y="349"/>
                </a:lnTo>
                <a:lnTo>
                  <a:pt x="231" y="345"/>
                </a:lnTo>
                <a:lnTo>
                  <a:pt x="240" y="345"/>
                </a:lnTo>
                <a:lnTo>
                  <a:pt x="240" y="341"/>
                </a:lnTo>
                <a:lnTo>
                  <a:pt x="244" y="341"/>
                </a:lnTo>
                <a:lnTo>
                  <a:pt x="244" y="336"/>
                </a:lnTo>
                <a:lnTo>
                  <a:pt x="254" y="336"/>
                </a:lnTo>
                <a:lnTo>
                  <a:pt x="254" y="332"/>
                </a:lnTo>
                <a:lnTo>
                  <a:pt x="258" y="332"/>
                </a:lnTo>
                <a:lnTo>
                  <a:pt x="258" y="327"/>
                </a:lnTo>
                <a:lnTo>
                  <a:pt x="262" y="327"/>
                </a:lnTo>
                <a:lnTo>
                  <a:pt x="262" y="323"/>
                </a:lnTo>
                <a:lnTo>
                  <a:pt x="271" y="323"/>
                </a:lnTo>
                <a:lnTo>
                  <a:pt x="271" y="318"/>
                </a:lnTo>
                <a:lnTo>
                  <a:pt x="276" y="318"/>
                </a:lnTo>
                <a:lnTo>
                  <a:pt x="276" y="314"/>
                </a:lnTo>
                <a:lnTo>
                  <a:pt x="280" y="314"/>
                </a:lnTo>
                <a:lnTo>
                  <a:pt x="280" y="310"/>
                </a:lnTo>
                <a:lnTo>
                  <a:pt x="284" y="310"/>
                </a:lnTo>
                <a:lnTo>
                  <a:pt x="289" y="310"/>
                </a:lnTo>
                <a:lnTo>
                  <a:pt x="289" y="305"/>
                </a:lnTo>
                <a:lnTo>
                  <a:pt x="293" y="305"/>
                </a:lnTo>
                <a:lnTo>
                  <a:pt x="293" y="301"/>
                </a:lnTo>
                <a:lnTo>
                  <a:pt x="302" y="301"/>
                </a:lnTo>
                <a:lnTo>
                  <a:pt x="302" y="296"/>
                </a:lnTo>
                <a:lnTo>
                  <a:pt x="306" y="296"/>
                </a:lnTo>
                <a:lnTo>
                  <a:pt x="306" y="292"/>
                </a:lnTo>
                <a:lnTo>
                  <a:pt x="311" y="292"/>
                </a:lnTo>
                <a:lnTo>
                  <a:pt x="311" y="288"/>
                </a:lnTo>
                <a:lnTo>
                  <a:pt x="315" y="288"/>
                </a:lnTo>
                <a:lnTo>
                  <a:pt x="315" y="283"/>
                </a:lnTo>
                <a:lnTo>
                  <a:pt x="320" y="283"/>
                </a:lnTo>
                <a:lnTo>
                  <a:pt x="320" y="278"/>
                </a:lnTo>
                <a:lnTo>
                  <a:pt x="324" y="278"/>
                </a:lnTo>
                <a:lnTo>
                  <a:pt x="324" y="274"/>
                </a:lnTo>
                <a:lnTo>
                  <a:pt x="329" y="274"/>
                </a:lnTo>
                <a:lnTo>
                  <a:pt x="329" y="270"/>
                </a:lnTo>
                <a:lnTo>
                  <a:pt x="333" y="270"/>
                </a:lnTo>
                <a:lnTo>
                  <a:pt x="333" y="266"/>
                </a:lnTo>
                <a:lnTo>
                  <a:pt x="337" y="266"/>
                </a:lnTo>
                <a:lnTo>
                  <a:pt x="342" y="266"/>
                </a:lnTo>
                <a:lnTo>
                  <a:pt x="342" y="261"/>
                </a:lnTo>
                <a:lnTo>
                  <a:pt x="342" y="256"/>
                </a:lnTo>
                <a:lnTo>
                  <a:pt x="347" y="256"/>
                </a:lnTo>
                <a:lnTo>
                  <a:pt x="347" y="252"/>
                </a:lnTo>
                <a:lnTo>
                  <a:pt x="351" y="252"/>
                </a:lnTo>
                <a:lnTo>
                  <a:pt x="351" y="248"/>
                </a:lnTo>
                <a:lnTo>
                  <a:pt x="355" y="248"/>
                </a:lnTo>
                <a:lnTo>
                  <a:pt x="355" y="244"/>
                </a:lnTo>
                <a:lnTo>
                  <a:pt x="359" y="244"/>
                </a:lnTo>
                <a:lnTo>
                  <a:pt x="359" y="239"/>
                </a:lnTo>
                <a:lnTo>
                  <a:pt x="364" y="239"/>
                </a:lnTo>
                <a:lnTo>
                  <a:pt x="364" y="234"/>
                </a:lnTo>
                <a:lnTo>
                  <a:pt x="369" y="234"/>
                </a:lnTo>
                <a:lnTo>
                  <a:pt x="369" y="230"/>
                </a:lnTo>
                <a:lnTo>
                  <a:pt x="373" y="230"/>
                </a:lnTo>
                <a:lnTo>
                  <a:pt x="373" y="226"/>
                </a:lnTo>
                <a:lnTo>
                  <a:pt x="377" y="226"/>
                </a:lnTo>
                <a:lnTo>
                  <a:pt x="377" y="221"/>
                </a:lnTo>
                <a:lnTo>
                  <a:pt x="382" y="221"/>
                </a:lnTo>
                <a:lnTo>
                  <a:pt x="382" y="217"/>
                </a:lnTo>
                <a:lnTo>
                  <a:pt x="387" y="217"/>
                </a:lnTo>
                <a:lnTo>
                  <a:pt x="387" y="212"/>
                </a:lnTo>
                <a:lnTo>
                  <a:pt x="391" y="212"/>
                </a:lnTo>
                <a:lnTo>
                  <a:pt x="391" y="208"/>
                </a:lnTo>
                <a:lnTo>
                  <a:pt x="395" y="208"/>
                </a:lnTo>
                <a:lnTo>
                  <a:pt x="395" y="204"/>
                </a:lnTo>
                <a:lnTo>
                  <a:pt x="400" y="204"/>
                </a:lnTo>
                <a:lnTo>
                  <a:pt x="400" y="199"/>
                </a:lnTo>
                <a:lnTo>
                  <a:pt x="404" y="199"/>
                </a:lnTo>
                <a:lnTo>
                  <a:pt x="404" y="195"/>
                </a:lnTo>
                <a:lnTo>
                  <a:pt x="409" y="195"/>
                </a:lnTo>
                <a:lnTo>
                  <a:pt x="409" y="190"/>
                </a:lnTo>
                <a:lnTo>
                  <a:pt x="413" y="190"/>
                </a:lnTo>
                <a:lnTo>
                  <a:pt x="413" y="186"/>
                </a:lnTo>
                <a:lnTo>
                  <a:pt x="413" y="181"/>
                </a:lnTo>
                <a:lnTo>
                  <a:pt x="418" y="181"/>
                </a:lnTo>
                <a:lnTo>
                  <a:pt x="418" y="177"/>
                </a:lnTo>
                <a:lnTo>
                  <a:pt x="422" y="177"/>
                </a:lnTo>
                <a:lnTo>
                  <a:pt x="426" y="177"/>
                </a:lnTo>
                <a:lnTo>
                  <a:pt x="426" y="173"/>
                </a:lnTo>
                <a:lnTo>
                  <a:pt x="431" y="173"/>
                </a:lnTo>
                <a:lnTo>
                  <a:pt x="431" y="168"/>
                </a:lnTo>
                <a:lnTo>
                  <a:pt x="435" y="168"/>
                </a:lnTo>
                <a:lnTo>
                  <a:pt x="435" y="164"/>
                </a:lnTo>
                <a:lnTo>
                  <a:pt x="440" y="164"/>
                </a:lnTo>
                <a:lnTo>
                  <a:pt x="440" y="159"/>
                </a:lnTo>
                <a:lnTo>
                  <a:pt x="444" y="159"/>
                </a:lnTo>
                <a:lnTo>
                  <a:pt x="444" y="155"/>
                </a:lnTo>
                <a:lnTo>
                  <a:pt x="444" y="151"/>
                </a:lnTo>
                <a:lnTo>
                  <a:pt x="448" y="151"/>
                </a:lnTo>
                <a:lnTo>
                  <a:pt x="448" y="146"/>
                </a:lnTo>
                <a:lnTo>
                  <a:pt x="453" y="146"/>
                </a:lnTo>
                <a:lnTo>
                  <a:pt x="453" y="141"/>
                </a:lnTo>
                <a:lnTo>
                  <a:pt x="458" y="141"/>
                </a:lnTo>
                <a:lnTo>
                  <a:pt x="458" y="137"/>
                </a:lnTo>
                <a:lnTo>
                  <a:pt x="462" y="137"/>
                </a:lnTo>
                <a:lnTo>
                  <a:pt x="462" y="133"/>
                </a:lnTo>
                <a:lnTo>
                  <a:pt x="466" y="133"/>
                </a:lnTo>
                <a:lnTo>
                  <a:pt x="470" y="133"/>
                </a:lnTo>
                <a:lnTo>
                  <a:pt x="470" y="129"/>
                </a:lnTo>
                <a:lnTo>
                  <a:pt x="475" y="129"/>
                </a:lnTo>
                <a:lnTo>
                  <a:pt x="475" y="124"/>
                </a:lnTo>
                <a:lnTo>
                  <a:pt x="480" y="124"/>
                </a:lnTo>
                <a:lnTo>
                  <a:pt x="480" y="119"/>
                </a:lnTo>
                <a:lnTo>
                  <a:pt x="484" y="119"/>
                </a:lnTo>
                <a:lnTo>
                  <a:pt x="484" y="115"/>
                </a:lnTo>
                <a:lnTo>
                  <a:pt x="488" y="115"/>
                </a:lnTo>
                <a:lnTo>
                  <a:pt x="488" y="111"/>
                </a:lnTo>
                <a:lnTo>
                  <a:pt x="493" y="111"/>
                </a:lnTo>
                <a:lnTo>
                  <a:pt x="493" y="107"/>
                </a:lnTo>
                <a:lnTo>
                  <a:pt x="497" y="107"/>
                </a:lnTo>
                <a:lnTo>
                  <a:pt x="497" y="102"/>
                </a:lnTo>
                <a:lnTo>
                  <a:pt x="502" y="102"/>
                </a:lnTo>
                <a:lnTo>
                  <a:pt x="502" y="97"/>
                </a:lnTo>
                <a:lnTo>
                  <a:pt x="506" y="97"/>
                </a:lnTo>
                <a:lnTo>
                  <a:pt x="506" y="93"/>
                </a:lnTo>
                <a:lnTo>
                  <a:pt x="515" y="93"/>
                </a:lnTo>
                <a:lnTo>
                  <a:pt x="515" y="89"/>
                </a:lnTo>
                <a:lnTo>
                  <a:pt x="519" y="89"/>
                </a:lnTo>
                <a:lnTo>
                  <a:pt x="524" y="89"/>
                </a:lnTo>
                <a:lnTo>
                  <a:pt x="524" y="85"/>
                </a:lnTo>
                <a:lnTo>
                  <a:pt x="529" y="85"/>
                </a:lnTo>
                <a:lnTo>
                  <a:pt x="529" y="80"/>
                </a:lnTo>
                <a:lnTo>
                  <a:pt x="533" y="80"/>
                </a:lnTo>
                <a:lnTo>
                  <a:pt x="533" y="75"/>
                </a:lnTo>
                <a:lnTo>
                  <a:pt x="542" y="75"/>
                </a:lnTo>
                <a:lnTo>
                  <a:pt x="542" y="71"/>
                </a:lnTo>
                <a:lnTo>
                  <a:pt x="546" y="71"/>
                </a:lnTo>
                <a:lnTo>
                  <a:pt x="546" y="67"/>
                </a:lnTo>
                <a:lnTo>
                  <a:pt x="551" y="67"/>
                </a:lnTo>
                <a:lnTo>
                  <a:pt x="551" y="62"/>
                </a:lnTo>
                <a:lnTo>
                  <a:pt x="555" y="62"/>
                </a:lnTo>
                <a:lnTo>
                  <a:pt x="555" y="58"/>
                </a:lnTo>
                <a:lnTo>
                  <a:pt x="559" y="58"/>
                </a:lnTo>
                <a:lnTo>
                  <a:pt x="559" y="53"/>
                </a:lnTo>
                <a:lnTo>
                  <a:pt x="569" y="53"/>
                </a:lnTo>
                <a:lnTo>
                  <a:pt x="569" y="49"/>
                </a:lnTo>
                <a:lnTo>
                  <a:pt x="577" y="49"/>
                </a:lnTo>
                <a:lnTo>
                  <a:pt x="577" y="45"/>
                </a:lnTo>
                <a:lnTo>
                  <a:pt x="586" y="45"/>
                </a:lnTo>
                <a:lnTo>
                  <a:pt x="591" y="45"/>
                </a:lnTo>
                <a:lnTo>
                  <a:pt x="591" y="40"/>
                </a:lnTo>
                <a:lnTo>
                  <a:pt x="604" y="40"/>
                </a:lnTo>
                <a:lnTo>
                  <a:pt x="604" y="36"/>
                </a:lnTo>
                <a:lnTo>
                  <a:pt x="613" y="36"/>
                </a:lnTo>
                <a:lnTo>
                  <a:pt x="613" y="31"/>
                </a:lnTo>
                <a:lnTo>
                  <a:pt x="622" y="31"/>
                </a:lnTo>
                <a:lnTo>
                  <a:pt x="622" y="27"/>
                </a:lnTo>
                <a:lnTo>
                  <a:pt x="635" y="27"/>
                </a:lnTo>
                <a:lnTo>
                  <a:pt x="635" y="22"/>
                </a:lnTo>
                <a:lnTo>
                  <a:pt x="648" y="22"/>
                </a:lnTo>
                <a:lnTo>
                  <a:pt x="648" y="18"/>
                </a:lnTo>
                <a:lnTo>
                  <a:pt x="666" y="18"/>
                </a:lnTo>
                <a:lnTo>
                  <a:pt x="666" y="14"/>
                </a:lnTo>
                <a:lnTo>
                  <a:pt x="684" y="14"/>
                </a:lnTo>
                <a:lnTo>
                  <a:pt x="684" y="9"/>
                </a:lnTo>
                <a:lnTo>
                  <a:pt x="710" y="9"/>
                </a:lnTo>
                <a:lnTo>
                  <a:pt x="710" y="5"/>
                </a:lnTo>
                <a:lnTo>
                  <a:pt x="755" y="5"/>
                </a:lnTo>
                <a:lnTo>
                  <a:pt x="755" y="0"/>
                </a:lnTo>
                <a:lnTo>
                  <a:pt x="945" y="0"/>
                </a:lnTo>
                <a:lnTo>
                  <a:pt x="945" y="5"/>
                </a:lnTo>
                <a:lnTo>
                  <a:pt x="910" y="5"/>
                </a:lnTo>
                <a:lnTo>
                  <a:pt x="910" y="9"/>
                </a:lnTo>
                <a:lnTo>
                  <a:pt x="866" y="9"/>
                </a:lnTo>
                <a:lnTo>
                  <a:pt x="866" y="14"/>
                </a:lnTo>
                <a:lnTo>
                  <a:pt x="839" y="14"/>
                </a:lnTo>
                <a:lnTo>
                  <a:pt x="839" y="18"/>
                </a:lnTo>
                <a:lnTo>
                  <a:pt x="817" y="18"/>
                </a:lnTo>
                <a:lnTo>
                  <a:pt x="817" y="22"/>
                </a:lnTo>
                <a:lnTo>
                  <a:pt x="803" y="22"/>
                </a:lnTo>
                <a:lnTo>
                  <a:pt x="803" y="27"/>
                </a:lnTo>
                <a:lnTo>
                  <a:pt x="790" y="27"/>
                </a:lnTo>
                <a:lnTo>
                  <a:pt x="790" y="31"/>
                </a:lnTo>
                <a:lnTo>
                  <a:pt x="777" y="31"/>
                </a:lnTo>
                <a:lnTo>
                  <a:pt x="777" y="36"/>
                </a:lnTo>
                <a:lnTo>
                  <a:pt x="768" y="36"/>
                </a:lnTo>
                <a:lnTo>
                  <a:pt x="768" y="40"/>
                </a:lnTo>
                <a:lnTo>
                  <a:pt x="755" y="40"/>
                </a:lnTo>
                <a:lnTo>
                  <a:pt x="755" y="45"/>
                </a:lnTo>
                <a:lnTo>
                  <a:pt x="746" y="45"/>
                </a:lnTo>
                <a:lnTo>
                  <a:pt x="737" y="45"/>
                </a:lnTo>
                <a:lnTo>
                  <a:pt x="737" y="49"/>
                </a:lnTo>
                <a:lnTo>
                  <a:pt x="733" y="49"/>
                </a:lnTo>
                <a:lnTo>
                  <a:pt x="733" y="53"/>
                </a:lnTo>
                <a:lnTo>
                  <a:pt x="724" y="53"/>
                </a:lnTo>
                <a:lnTo>
                  <a:pt x="724" y="58"/>
                </a:lnTo>
                <a:lnTo>
                  <a:pt x="715" y="58"/>
                </a:lnTo>
                <a:lnTo>
                  <a:pt x="715" y="62"/>
                </a:lnTo>
                <a:lnTo>
                  <a:pt x="710" y="62"/>
                </a:lnTo>
                <a:lnTo>
                  <a:pt x="710" y="67"/>
                </a:lnTo>
                <a:lnTo>
                  <a:pt x="702" y="67"/>
                </a:lnTo>
                <a:lnTo>
                  <a:pt x="702" y="71"/>
                </a:lnTo>
                <a:lnTo>
                  <a:pt x="697" y="71"/>
                </a:lnTo>
                <a:lnTo>
                  <a:pt x="697" y="75"/>
                </a:lnTo>
                <a:lnTo>
                  <a:pt x="692" y="75"/>
                </a:lnTo>
                <a:lnTo>
                  <a:pt x="692" y="80"/>
                </a:lnTo>
                <a:lnTo>
                  <a:pt x="684" y="80"/>
                </a:lnTo>
                <a:lnTo>
                  <a:pt x="684" y="85"/>
                </a:lnTo>
                <a:lnTo>
                  <a:pt x="679" y="85"/>
                </a:lnTo>
                <a:lnTo>
                  <a:pt x="679" y="89"/>
                </a:lnTo>
                <a:lnTo>
                  <a:pt x="674" y="89"/>
                </a:lnTo>
                <a:lnTo>
                  <a:pt x="666" y="89"/>
                </a:lnTo>
                <a:lnTo>
                  <a:pt x="666" y="93"/>
                </a:lnTo>
                <a:lnTo>
                  <a:pt x="662" y="93"/>
                </a:lnTo>
                <a:lnTo>
                  <a:pt x="662" y="97"/>
                </a:lnTo>
                <a:lnTo>
                  <a:pt x="657" y="97"/>
                </a:lnTo>
                <a:lnTo>
                  <a:pt x="657" y="102"/>
                </a:lnTo>
                <a:lnTo>
                  <a:pt x="652" y="102"/>
                </a:lnTo>
                <a:lnTo>
                  <a:pt x="652" y="107"/>
                </a:lnTo>
                <a:lnTo>
                  <a:pt x="648" y="107"/>
                </a:lnTo>
                <a:lnTo>
                  <a:pt x="648" y="111"/>
                </a:lnTo>
                <a:lnTo>
                  <a:pt x="644" y="111"/>
                </a:lnTo>
                <a:lnTo>
                  <a:pt x="644" y="115"/>
                </a:lnTo>
                <a:lnTo>
                  <a:pt x="640" y="115"/>
                </a:lnTo>
                <a:lnTo>
                  <a:pt x="640" y="119"/>
                </a:lnTo>
                <a:lnTo>
                  <a:pt x="635" y="119"/>
                </a:lnTo>
                <a:lnTo>
                  <a:pt x="635" y="124"/>
                </a:lnTo>
                <a:lnTo>
                  <a:pt x="630" y="124"/>
                </a:lnTo>
                <a:lnTo>
                  <a:pt x="630" y="129"/>
                </a:lnTo>
                <a:lnTo>
                  <a:pt x="626" y="129"/>
                </a:lnTo>
                <a:lnTo>
                  <a:pt x="626" y="133"/>
                </a:lnTo>
                <a:lnTo>
                  <a:pt x="622" y="133"/>
                </a:lnTo>
                <a:lnTo>
                  <a:pt x="617" y="133"/>
                </a:lnTo>
                <a:lnTo>
                  <a:pt x="617" y="137"/>
                </a:lnTo>
                <a:lnTo>
                  <a:pt x="613" y="137"/>
                </a:lnTo>
                <a:lnTo>
                  <a:pt x="613" y="141"/>
                </a:lnTo>
                <a:lnTo>
                  <a:pt x="608" y="141"/>
                </a:lnTo>
                <a:lnTo>
                  <a:pt x="608" y="146"/>
                </a:lnTo>
                <a:lnTo>
                  <a:pt x="604" y="146"/>
                </a:lnTo>
                <a:lnTo>
                  <a:pt x="604" y="151"/>
                </a:lnTo>
                <a:lnTo>
                  <a:pt x="599" y="151"/>
                </a:lnTo>
                <a:lnTo>
                  <a:pt x="599" y="155"/>
                </a:lnTo>
                <a:lnTo>
                  <a:pt x="595" y="155"/>
                </a:lnTo>
                <a:lnTo>
                  <a:pt x="595" y="159"/>
                </a:lnTo>
                <a:lnTo>
                  <a:pt x="591" y="159"/>
                </a:lnTo>
                <a:lnTo>
                  <a:pt x="591" y="164"/>
                </a:lnTo>
                <a:lnTo>
                  <a:pt x="586" y="164"/>
                </a:lnTo>
                <a:lnTo>
                  <a:pt x="586" y="168"/>
                </a:lnTo>
                <a:lnTo>
                  <a:pt x="586" y="173"/>
                </a:lnTo>
                <a:lnTo>
                  <a:pt x="581" y="173"/>
                </a:lnTo>
                <a:lnTo>
                  <a:pt x="581" y="177"/>
                </a:lnTo>
                <a:lnTo>
                  <a:pt x="577" y="177"/>
                </a:lnTo>
                <a:lnTo>
                  <a:pt x="573" y="177"/>
                </a:lnTo>
                <a:lnTo>
                  <a:pt x="573" y="181"/>
                </a:lnTo>
                <a:lnTo>
                  <a:pt x="569" y="181"/>
                </a:lnTo>
                <a:lnTo>
                  <a:pt x="569" y="186"/>
                </a:lnTo>
                <a:lnTo>
                  <a:pt x="564" y="186"/>
                </a:lnTo>
                <a:lnTo>
                  <a:pt x="564" y="190"/>
                </a:lnTo>
                <a:lnTo>
                  <a:pt x="559" y="190"/>
                </a:lnTo>
                <a:lnTo>
                  <a:pt x="559" y="195"/>
                </a:lnTo>
                <a:lnTo>
                  <a:pt x="555" y="195"/>
                </a:lnTo>
                <a:lnTo>
                  <a:pt x="555" y="199"/>
                </a:lnTo>
                <a:lnTo>
                  <a:pt x="555" y="204"/>
                </a:lnTo>
                <a:lnTo>
                  <a:pt x="551" y="204"/>
                </a:lnTo>
                <a:lnTo>
                  <a:pt x="551" y="208"/>
                </a:lnTo>
                <a:lnTo>
                  <a:pt x="551" y="212"/>
                </a:lnTo>
                <a:lnTo>
                  <a:pt x="546" y="212"/>
                </a:lnTo>
                <a:lnTo>
                  <a:pt x="546" y="217"/>
                </a:lnTo>
                <a:lnTo>
                  <a:pt x="542" y="217"/>
                </a:lnTo>
                <a:lnTo>
                  <a:pt x="542" y="221"/>
                </a:lnTo>
                <a:lnTo>
                  <a:pt x="537" y="221"/>
                </a:lnTo>
                <a:lnTo>
                  <a:pt x="533" y="221"/>
                </a:lnTo>
                <a:lnTo>
                  <a:pt x="533" y="226"/>
                </a:lnTo>
                <a:lnTo>
                  <a:pt x="529" y="226"/>
                </a:lnTo>
                <a:lnTo>
                  <a:pt x="529" y="230"/>
                </a:lnTo>
                <a:lnTo>
                  <a:pt x="529" y="234"/>
                </a:lnTo>
                <a:lnTo>
                  <a:pt x="524" y="234"/>
                </a:lnTo>
                <a:lnTo>
                  <a:pt x="524" y="239"/>
                </a:lnTo>
                <a:lnTo>
                  <a:pt x="519" y="239"/>
                </a:lnTo>
                <a:lnTo>
                  <a:pt x="519" y="244"/>
                </a:lnTo>
                <a:lnTo>
                  <a:pt x="515" y="244"/>
                </a:lnTo>
                <a:lnTo>
                  <a:pt x="515" y="248"/>
                </a:lnTo>
                <a:lnTo>
                  <a:pt x="511" y="248"/>
                </a:lnTo>
                <a:lnTo>
                  <a:pt x="511" y="252"/>
                </a:lnTo>
                <a:lnTo>
                  <a:pt x="506" y="252"/>
                </a:lnTo>
                <a:lnTo>
                  <a:pt x="506" y="256"/>
                </a:lnTo>
                <a:lnTo>
                  <a:pt x="502" y="256"/>
                </a:lnTo>
                <a:lnTo>
                  <a:pt x="502" y="261"/>
                </a:lnTo>
                <a:lnTo>
                  <a:pt x="497" y="261"/>
                </a:lnTo>
                <a:lnTo>
                  <a:pt x="497" y="266"/>
                </a:lnTo>
                <a:lnTo>
                  <a:pt x="493" y="266"/>
                </a:lnTo>
                <a:lnTo>
                  <a:pt x="488" y="266"/>
                </a:lnTo>
                <a:lnTo>
                  <a:pt x="488" y="270"/>
                </a:lnTo>
                <a:lnTo>
                  <a:pt x="484" y="270"/>
                </a:lnTo>
                <a:lnTo>
                  <a:pt x="484" y="274"/>
                </a:lnTo>
                <a:lnTo>
                  <a:pt x="480" y="274"/>
                </a:lnTo>
                <a:lnTo>
                  <a:pt x="480" y="278"/>
                </a:lnTo>
                <a:lnTo>
                  <a:pt x="475" y="278"/>
                </a:lnTo>
                <a:lnTo>
                  <a:pt x="475" y="283"/>
                </a:lnTo>
                <a:lnTo>
                  <a:pt x="470" y="283"/>
                </a:lnTo>
                <a:lnTo>
                  <a:pt x="470" y="288"/>
                </a:lnTo>
                <a:lnTo>
                  <a:pt x="466" y="288"/>
                </a:lnTo>
                <a:lnTo>
                  <a:pt x="466" y="292"/>
                </a:lnTo>
                <a:lnTo>
                  <a:pt x="462" y="292"/>
                </a:lnTo>
                <a:lnTo>
                  <a:pt x="462" y="296"/>
                </a:lnTo>
                <a:lnTo>
                  <a:pt x="458" y="296"/>
                </a:lnTo>
                <a:lnTo>
                  <a:pt x="458" y="301"/>
                </a:lnTo>
                <a:lnTo>
                  <a:pt x="453" y="301"/>
                </a:lnTo>
                <a:lnTo>
                  <a:pt x="453" y="305"/>
                </a:lnTo>
                <a:lnTo>
                  <a:pt x="448" y="305"/>
                </a:lnTo>
                <a:lnTo>
                  <a:pt x="448" y="310"/>
                </a:lnTo>
                <a:lnTo>
                  <a:pt x="444" y="310"/>
                </a:lnTo>
                <a:lnTo>
                  <a:pt x="440" y="310"/>
                </a:lnTo>
                <a:lnTo>
                  <a:pt x="440" y="314"/>
                </a:lnTo>
                <a:lnTo>
                  <a:pt x="435" y="314"/>
                </a:lnTo>
                <a:lnTo>
                  <a:pt x="435" y="318"/>
                </a:lnTo>
                <a:lnTo>
                  <a:pt x="431" y="318"/>
                </a:lnTo>
                <a:lnTo>
                  <a:pt x="431" y="323"/>
                </a:lnTo>
                <a:lnTo>
                  <a:pt x="422" y="323"/>
                </a:lnTo>
                <a:lnTo>
                  <a:pt x="422" y="327"/>
                </a:lnTo>
                <a:lnTo>
                  <a:pt x="418" y="327"/>
                </a:lnTo>
                <a:lnTo>
                  <a:pt x="418" y="332"/>
                </a:lnTo>
                <a:lnTo>
                  <a:pt x="413" y="332"/>
                </a:lnTo>
                <a:lnTo>
                  <a:pt x="413" y="336"/>
                </a:lnTo>
                <a:lnTo>
                  <a:pt x="404" y="336"/>
                </a:lnTo>
                <a:lnTo>
                  <a:pt x="404" y="341"/>
                </a:lnTo>
                <a:lnTo>
                  <a:pt x="400" y="341"/>
                </a:lnTo>
                <a:lnTo>
                  <a:pt x="400" y="345"/>
                </a:lnTo>
                <a:lnTo>
                  <a:pt x="395" y="345"/>
                </a:lnTo>
                <a:lnTo>
                  <a:pt x="395" y="349"/>
                </a:lnTo>
                <a:lnTo>
                  <a:pt x="387" y="349"/>
                </a:lnTo>
                <a:lnTo>
                  <a:pt x="387" y="354"/>
                </a:lnTo>
                <a:lnTo>
                  <a:pt x="382" y="354"/>
                </a:lnTo>
                <a:lnTo>
                  <a:pt x="373" y="354"/>
                </a:lnTo>
                <a:lnTo>
                  <a:pt x="373" y="358"/>
                </a:lnTo>
                <a:lnTo>
                  <a:pt x="364" y="358"/>
                </a:lnTo>
                <a:lnTo>
                  <a:pt x="364" y="363"/>
                </a:lnTo>
                <a:lnTo>
                  <a:pt x="355" y="363"/>
                </a:lnTo>
                <a:lnTo>
                  <a:pt x="355" y="367"/>
                </a:lnTo>
                <a:lnTo>
                  <a:pt x="347" y="367"/>
                </a:lnTo>
                <a:lnTo>
                  <a:pt x="347" y="371"/>
                </a:lnTo>
                <a:lnTo>
                  <a:pt x="337" y="371"/>
                </a:lnTo>
                <a:lnTo>
                  <a:pt x="337" y="376"/>
                </a:lnTo>
                <a:lnTo>
                  <a:pt x="324" y="376"/>
                </a:lnTo>
                <a:lnTo>
                  <a:pt x="324" y="380"/>
                </a:lnTo>
                <a:lnTo>
                  <a:pt x="315" y="380"/>
                </a:lnTo>
                <a:lnTo>
                  <a:pt x="315" y="385"/>
                </a:lnTo>
                <a:lnTo>
                  <a:pt x="302" y="385"/>
                </a:lnTo>
                <a:lnTo>
                  <a:pt x="302" y="389"/>
                </a:lnTo>
                <a:lnTo>
                  <a:pt x="284" y="389"/>
                </a:lnTo>
                <a:lnTo>
                  <a:pt x="284" y="393"/>
                </a:lnTo>
                <a:lnTo>
                  <a:pt x="262" y="393"/>
                </a:lnTo>
                <a:lnTo>
                  <a:pt x="262" y="398"/>
                </a:lnTo>
                <a:lnTo>
                  <a:pt x="236" y="398"/>
                </a:lnTo>
                <a:lnTo>
                  <a:pt x="195" y="398"/>
                </a:lnTo>
                <a:lnTo>
                  <a:pt x="195" y="402"/>
                </a:lnTo>
                <a:lnTo>
                  <a:pt x="0" y="402"/>
                </a:lnTo>
              </a:path>
            </a:pathLst>
          </a:custGeom>
          <a:noFill/>
          <a:ln w="22225" cap="flat">
            <a:solidFill>
              <a:schemeClr val="tx1"/>
            </a:solidFill>
            <a:prstDash val="solid"/>
            <a:round/>
            <a:headEnd/>
            <a:tailEnd/>
          </a:ln>
        </p:spPr>
        <p:txBody>
          <a:bodyPr/>
          <a:lstStyle/>
          <a:p>
            <a:pPr>
              <a:defRPr/>
            </a:pPr>
            <a:endParaRPr lang="en-US">
              <a:latin typeface="+mn-lt"/>
            </a:endParaRPr>
          </a:p>
        </p:txBody>
      </p:sp>
      <p:sp>
        <p:nvSpPr>
          <p:cNvPr id="385115" name="Freeform 91"/>
          <p:cNvSpPr>
            <a:spLocks/>
          </p:cNvSpPr>
          <p:nvPr/>
        </p:nvSpPr>
        <p:spPr bwMode="auto">
          <a:xfrm>
            <a:off x="3424238" y="3998913"/>
            <a:ext cx="2000250" cy="935037"/>
          </a:xfrm>
          <a:custGeom>
            <a:avLst/>
            <a:gdLst/>
            <a:ahLst/>
            <a:cxnLst>
              <a:cxn ang="0">
                <a:pos x="79" y="393"/>
              </a:cxn>
              <a:cxn ang="0">
                <a:pos x="150" y="380"/>
              </a:cxn>
              <a:cxn ang="0">
                <a:pos x="190" y="367"/>
              </a:cxn>
              <a:cxn ang="0">
                <a:pos x="221" y="354"/>
              </a:cxn>
              <a:cxn ang="0">
                <a:pos x="257" y="345"/>
              </a:cxn>
              <a:cxn ang="0">
                <a:pos x="275" y="332"/>
              </a:cxn>
              <a:cxn ang="0">
                <a:pos x="297" y="318"/>
              </a:cxn>
              <a:cxn ang="0">
                <a:pos x="315" y="305"/>
              </a:cxn>
              <a:cxn ang="0">
                <a:pos x="328" y="292"/>
              </a:cxn>
              <a:cxn ang="0">
                <a:pos x="346" y="278"/>
              </a:cxn>
              <a:cxn ang="0">
                <a:pos x="359" y="266"/>
              </a:cxn>
              <a:cxn ang="0">
                <a:pos x="377" y="256"/>
              </a:cxn>
              <a:cxn ang="0">
                <a:pos x="390" y="244"/>
              </a:cxn>
              <a:cxn ang="0">
                <a:pos x="404" y="230"/>
              </a:cxn>
              <a:cxn ang="0">
                <a:pos x="417" y="217"/>
              </a:cxn>
              <a:cxn ang="0">
                <a:pos x="430" y="204"/>
              </a:cxn>
              <a:cxn ang="0">
                <a:pos x="443" y="190"/>
              </a:cxn>
              <a:cxn ang="0">
                <a:pos x="457" y="177"/>
              </a:cxn>
              <a:cxn ang="0">
                <a:pos x="470" y="164"/>
              </a:cxn>
              <a:cxn ang="0">
                <a:pos x="479" y="146"/>
              </a:cxn>
              <a:cxn ang="0">
                <a:pos x="492" y="133"/>
              </a:cxn>
              <a:cxn ang="0">
                <a:pos x="510" y="124"/>
              </a:cxn>
              <a:cxn ang="0">
                <a:pos x="519" y="107"/>
              </a:cxn>
              <a:cxn ang="0">
                <a:pos x="532" y="93"/>
              </a:cxn>
              <a:cxn ang="0">
                <a:pos x="550" y="85"/>
              </a:cxn>
              <a:cxn ang="0">
                <a:pos x="568" y="71"/>
              </a:cxn>
              <a:cxn ang="0">
                <a:pos x="586" y="58"/>
              </a:cxn>
              <a:cxn ang="0">
                <a:pos x="603" y="45"/>
              </a:cxn>
              <a:cxn ang="0">
                <a:pos x="630" y="31"/>
              </a:cxn>
              <a:cxn ang="0">
                <a:pos x="661" y="18"/>
              </a:cxn>
              <a:cxn ang="0">
                <a:pos x="714" y="5"/>
              </a:cxn>
              <a:cxn ang="0">
                <a:pos x="1220" y="9"/>
              </a:cxn>
              <a:cxn ang="0">
                <a:pos x="1131" y="22"/>
              </a:cxn>
              <a:cxn ang="0">
                <a:pos x="1083" y="36"/>
              </a:cxn>
              <a:cxn ang="0">
                <a:pos x="1038" y="45"/>
              </a:cxn>
              <a:cxn ang="0">
                <a:pos x="1011" y="58"/>
              </a:cxn>
              <a:cxn ang="0">
                <a:pos x="994" y="71"/>
              </a:cxn>
              <a:cxn ang="0">
                <a:pos x="972" y="85"/>
              </a:cxn>
              <a:cxn ang="0">
                <a:pos x="954" y="97"/>
              </a:cxn>
              <a:cxn ang="0">
                <a:pos x="936" y="111"/>
              </a:cxn>
              <a:cxn ang="0">
                <a:pos x="923" y="124"/>
              </a:cxn>
              <a:cxn ang="0">
                <a:pos x="905" y="133"/>
              </a:cxn>
              <a:cxn ang="0">
                <a:pos x="891" y="146"/>
              </a:cxn>
              <a:cxn ang="0">
                <a:pos x="878" y="159"/>
              </a:cxn>
              <a:cxn ang="0">
                <a:pos x="865" y="173"/>
              </a:cxn>
              <a:cxn ang="0">
                <a:pos x="851" y="186"/>
              </a:cxn>
              <a:cxn ang="0">
                <a:pos x="839" y="199"/>
              </a:cxn>
              <a:cxn ang="0">
                <a:pos x="825" y="212"/>
              </a:cxn>
              <a:cxn ang="0">
                <a:pos x="812" y="226"/>
              </a:cxn>
              <a:cxn ang="0">
                <a:pos x="798" y="239"/>
              </a:cxn>
              <a:cxn ang="0">
                <a:pos x="785" y="252"/>
              </a:cxn>
              <a:cxn ang="0">
                <a:pos x="772" y="266"/>
              </a:cxn>
              <a:cxn ang="0">
                <a:pos x="758" y="278"/>
              </a:cxn>
              <a:cxn ang="0">
                <a:pos x="745" y="292"/>
              </a:cxn>
              <a:cxn ang="0">
                <a:pos x="732" y="305"/>
              </a:cxn>
              <a:cxn ang="0">
                <a:pos x="718" y="318"/>
              </a:cxn>
              <a:cxn ang="0">
                <a:pos x="705" y="332"/>
              </a:cxn>
              <a:cxn ang="0">
                <a:pos x="687" y="345"/>
              </a:cxn>
              <a:cxn ang="0">
                <a:pos x="665" y="354"/>
              </a:cxn>
              <a:cxn ang="0">
                <a:pos x="643" y="367"/>
              </a:cxn>
              <a:cxn ang="0">
                <a:pos x="612" y="380"/>
              </a:cxn>
              <a:cxn ang="0">
                <a:pos x="572" y="393"/>
              </a:cxn>
            </a:cxnLst>
            <a:rect l="0" t="0" r="r" b="b"/>
            <a:pathLst>
              <a:path w="1260" h="402">
                <a:moveTo>
                  <a:pt x="0" y="402"/>
                </a:moveTo>
                <a:lnTo>
                  <a:pt x="0" y="402"/>
                </a:lnTo>
                <a:lnTo>
                  <a:pt x="0" y="398"/>
                </a:lnTo>
                <a:lnTo>
                  <a:pt x="39" y="398"/>
                </a:lnTo>
                <a:lnTo>
                  <a:pt x="79" y="398"/>
                </a:lnTo>
                <a:lnTo>
                  <a:pt x="79" y="393"/>
                </a:lnTo>
                <a:lnTo>
                  <a:pt x="111" y="393"/>
                </a:lnTo>
                <a:lnTo>
                  <a:pt x="111" y="389"/>
                </a:lnTo>
                <a:lnTo>
                  <a:pt x="128" y="389"/>
                </a:lnTo>
                <a:lnTo>
                  <a:pt x="128" y="385"/>
                </a:lnTo>
                <a:lnTo>
                  <a:pt x="150" y="385"/>
                </a:lnTo>
                <a:lnTo>
                  <a:pt x="150" y="380"/>
                </a:lnTo>
                <a:lnTo>
                  <a:pt x="168" y="380"/>
                </a:lnTo>
                <a:lnTo>
                  <a:pt x="168" y="376"/>
                </a:lnTo>
                <a:lnTo>
                  <a:pt x="182" y="376"/>
                </a:lnTo>
                <a:lnTo>
                  <a:pt x="182" y="371"/>
                </a:lnTo>
                <a:lnTo>
                  <a:pt x="190" y="371"/>
                </a:lnTo>
                <a:lnTo>
                  <a:pt x="190" y="367"/>
                </a:lnTo>
                <a:lnTo>
                  <a:pt x="204" y="367"/>
                </a:lnTo>
                <a:lnTo>
                  <a:pt x="204" y="363"/>
                </a:lnTo>
                <a:lnTo>
                  <a:pt x="213" y="363"/>
                </a:lnTo>
                <a:lnTo>
                  <a:pt x="213" y="358"/>
                </a:lnTo>
                <a:lnTo>
                  <a:pt x="221" y="358"/>
                </a:lnTo>
                <a:lnTo>
                  <a:pt x="221" y="354"/>
                </a:lnTo>
                <a:lnTo>
                  <a:pt x="231" y="354"/>
                </a:lnTo>
                <a:lnTo>
                  <a:pt x="239" y="354"/>
                </a:lnTo>
                <a:lnTo>
                  <a:pt x="239" y="349"/>
                </a:lnTo>
                <a:lnTo>
                  <a:pt x="248" y="349"/>
                </a:lnTo>
                <a:lnTo>
                  <a:pt x="248" y="345"/>
                </a:lnTo>
                <a:lnTo>
                  <a:pt x="257" y="345"/>
                </a:lnTo>
                <a:lnTo>
                  <a:pt x="257" y="341"/>
                </a:lnTo>
                <a:lnTo>
                  <a:pt x="261" y="341"/>
                </a:lnTo>
                <a:lnTo>
                  <a:pt x="261" y="336"/>
                </a:lnTo>
                <a:lnTo>
                  <a:pt x="271" y="336"/>
                </a:lnTo>
                <a:lnTo>
                  <a:pt x="271" y="332"/>
                </a:lnTo>
                <a:lnTo>
                  <a:pt x="275" y="332"/>
                </a:lnTo>
                <a:lnTo>
                  <a:pt x="275" y="327"/>
                </a:lnTo>
                <a:lnTo>
                  <a:pt x="283" y="327"/>
                </a:lnTo>
                <a:lnTo>
                  <a:pt x="283" y="323"/>
                </a:lnTo>
                <a:lnTo>
                  <a:pt x="288" y="323"/>
                </a:lnTo>
                <a:lnTo>
                  <a:pt x="288" y="318"/>
                </a:lnTo>
                <a:lnTo>
                  <a:pt x="297" y="318"/>
                </a:lnTo>
                <a:lnTo>
                  <a:pt x="297" y="314"/>
                </a:lnTo>
                <a:lnTo>
                  <a:pt x="301" y="314"/>
                </a:lnTo>
                <a:lnTo>
                  <a:pt x="301" y="310"/>
                </a:lnTo>
                <a:lnTo>
                  <a:pt x="306" y="310"/>
                </a:lnTo>
                <a:lnTo>
                  <a:pt x="315" y="310"/>
                </a:lnTo>
                <a:lnTo>
                  <a:pt x="315" y="305"/>
                </a:lnTo>
                <a:lnTo>
                  <a:pt x="319" y="305"/>
                </a:lnTo>
                <a:lnTo>
                  <a:pt x="319" y="301"/>
                </a:lnTo>
                <a:lnTo>
                  <a:pt x="324" y="301"/>
                </a:lnTo>
                <a:lnTo>
                  <a:pt x="324" y="296"/>
                </a:lnTo>
                <a:lnTo>
                  <a:pt x="328" y="296"/>
                </a:lnTo>
                <a:lnTo>
                  <a:pt x="328" y="292"/>
                </a:lnTo>
                <a:lnTo>
                  <a:pt x="332" y="292"/>
                </a:lnTo>
                <a:lnTo>
                  <a:pt x="332" y="288"/>
                </a:lnTo>
                <a:lnTo>
                  <a:pt x="337" y="288"/>
                </a:lnTo>
                <a:lnTo>
                  <a:pt x="337" y="283"/>
                </a:lnTo>
                <a:lnTo>
                  <a:pt x="346" y="283"/>
                </a:lnTo>
                <a:lnTo>
                  <a:pt x="346" y="278"/>
                </a:lnTo>
                <a:lnTo>
                  <a:pt x="350" y="278"/>
                </a:lnTo>
                <a:lnTo>
                  <a:pt x="350" y="274"/>
                </a:lnTo>
                <a:lnTo>
                  <a:pt x="354" y="274"/>
                </a:lnTo>
                <a:lnTo>
                  <a:pt x="354" y="270"/>
                </a:lnTo>
                <a:lnTo>
                  <a:pt x="359" y="270"/>
                </a:lnTo>
                <a:lnTo>
                  <a:pt x="359" y="266"/>
                </a:lnTo>
                <a:lnTo>
                  <a:pt x="364" y="266"/>
                </a:lnTo>
                <a:lnTo>
                  <a:pt x="368" y="266"/>
                </a:lnTo>
                <a:lnTo>
                  <a:pt x="368" y="261"/>
                </a:lnTo>
                <a:lnTo>
                  <a:pt x="372" y="261"/>
                </a:lnTo>
                <a:lnTo>
                  <a:pt x="372" y="256"/>
                </a:lnTo>
                <a:lnTo>
                  <a:pt x="377" y="256"/>
                </a:lnTo>
                <a:lnTo>
                  <a:pt x="377" y="252"/>
                </a:lnTo>
                <a:lnTo>
                  <a:pt x="381" y="252"/>
                </a:lnTo>
                <a:lnTo>
                  <a:pt x="381" y="248"/>
                </a:lnTo>
                <a:lnTo>
                  <a:pt x="386" y="248"/>
                </a:lnTo>
                <a:lnTo>
                  <a:pt x="386" y="244"/>
                </a:lnTo>
                <a:lnTo>
                  <a:pt x="390" y="244"/>
                </a:lnTo>
                <a:lnTo>
                  <a:pt x="390" y="239"/>
                </a:lnTo>
                <a:lnTo>
                  <a:pt x="394" y="239"/>
                </a:lnTo>
                <a:lnTo>
                  <a:pt x="394" y="234"/>
                </a:lnTo>
                <a:lnTo>
                  <a:pt x="399" y="234"/>
                </a:lnTo>
                <a:lnTo>
                  <a:pt x="399" y="230"/>
                </a:lnTo>
                <a:lnTo>
                  <a:pt x="404" y="230"/>
                </a:lnTo>
                <a:lnTo>
                  <a:pt x="404" y="226"/>
                </a:lnTo>
                <a:lnTo>
                  <a:pt x="404" y="221"/>
                </a:lnTo>
                <a:lnTo>
                  <a:pt x="408" y="221"/>
                </a:lnTo>
                <a:lnTo>
                  <a:pt x="412" y="221"/>
                </a:lnTo>
                <a:lnTo>
                  <a:pt x="412" y="217"/>
                </a:lnTo>
                <a:lnTo>
                  <a:pt x="417" y="217"/>
                </a:lnTo>
                <a:lnTo>
                  <a:pt x="417" y="212"/>
                </a:lnTo>
                <a:lnTo>
                  <a:pt x="421" y="212"/>
                </a:lnTo>
                <a:lnTo>
                  <a:pt x="421" y="208"/>
                </a:lnTo>
                <a:lnTo>
                  <a:pt x="426" y="208"/>
                </a:lnTo>
                <a:lnTo>
                  <a:pt x="426" y="204"/>
                </a:lnTo>
                <a:lnTo>
                  <a:pt x="430" y="204"/>
                </a:lnTo>
                <a:lnTo>
                  <a:pt x="430" y="199"/>
                </a:lnTo>
                <a:lnTo>
                  <a:pt x="435" y="199"/>
                </a:lnTo>
                <a:lnTo>
                  <a:pt x="435" y="195"/>
                </a:lnTo>
                <a:lnTo>
                  <a:pt x="439" y="195"/>
                </a:lnTo>
                <a:lnTo>
                  <a:pt x="439" y="190"/>
                </a:lnTo>
                <a:lnTo>
                  <a:pt x="443" y="190"/>
                </a:lnTo>
                <a:lnTo>
                  <a:pt x="443" y="186"/>
                </a:lnTo>
                <a:lnTo>
                  <a:pt x="443" y="181"/>
                </a:lnTo>
                <a:lnTo>
                  <a:pt x="448" y="181"/>
                </a:lnTo>
                <a:lnTo>
                  <a:pt x="448" y="177"/>
                </a:lnTo>
                <a:lnTo>
                  <a:pt x="453" y="177"/>
                </a:lnTo>
                <a:lnTo>
                  <a:pt x="457" y="177"/>
                </a:lnTo>
                <a:lnTo>
                  <a:pt x="457" y="173"/>
                </a:lnTo>
                <a:lnTo>
                  <a:pt x="461" y="173"/>
                </a:lnTo>
                <a:lnTo>
                  <a:pt x="461" y="168"/>
                </a:lnTo>
                <a:lnTo>
                  <a:pt x="465" y="168"/>
                </a:lnTo>
                <a:lnTo>
                  <a:pt x="465" y="164"/>
                </a:lnTo>
                <a:lnTo>
                  <a:pt x="470" y="164"/>
                </a:lnTo>
                <a:lnTo>
                  <a:pt x="470" y="159"/>
                </a:lnTo>
                <a:lnTo>
                  <a:pt x="475" y="159"/>
                </a:lnTo>
                <a:lnTo>
                  <a:pt x="475" y="155"/>
                </a:lnTo>
                <a:lnTo>
                  <a:pt x="475" y="151"/>
                </a:lnTo>
                <a:lnTo>
                  <a:pt x="479" y="151"/>
                </a:lnTo>
                <a:lnTo>
                  <a:pt x="479" y="146"/>
                </a:lnTo>
                <a:lnTo>
                  <a:pt x="483" y="146"/>
                </a:lnTo>
                <a:lnTo>
                  <a:pt x="483" y="141"/>
                </a:lnTo>
                <a:lnTo>
                  <a:pt x="488" y="141"/>
                </a:lnTo>
                <a:lnTo>
                  <a:pt x="488" y="137"/>
                </a:lnTo>
                <a:lnTo>
                  <a:pt x="492" y="137"/>
                </a:lnTo>
                <a:lnTo>
                  <a:pt x="492" y="133"/>
                </a:lnTo>
                <a:lnTo>
                  <a:pt x="497" y="133"/>
                </a:lnTo>
                <a:lnTo>
                  <a:pt x="501" y="133"/>
                </a:lnTo>
                <a:lnTo>
                  <a:pt x="501" y="129"/>
                </a:lnTo>
                <a:lnTo>
                  <a:pt x="506" y="129"/>
                </a:lnTo>
                <a:lnTo>
                  <a:pt x="506" y="124"/>
                </a:lnTo>
                <a:lnTo>
                  <a:pt x="510" y="124"/>
                </a:lnTo>
                <a:lnTo>
                  <a:pt x="510" y="119"/>
                </a:lnTo>
                <a:lnTo>
                  <a:pt x="510" y="115"/>
                </a:lnTo>
                <a:lnTo>
                  <a:pt x="514" y="115"/>
                </a:lnTo>
                <a:lnTo>
                  <a:pt x="514" y="111"/>
                </a:lnTo>
                <a:lnTo>
                  <a:pt x="519" y="111"/>
                </a:lnTo>
                <a:lnTo>
                  <a:pt x="519" y="107"/>
                </a:lnTo>
                <a:lnTo>
                  <a:pt x="523" y="107"/>
                </a:lnTo>
                <a:lnTo>
                  <a:pt x="523" y="102"/>
                </a:lnTo>
                <a:lnTo>
                  <a:pt x="528" y="102"/>
                </a:lnTo>
                <a:lnTo>
                  <a:pt x="528" y="97"/>
                </a:lnTo>
                <a:lnTo>
                  <a:pt x="532" y="97"/>
                </a:lnTo>
                <a:lnTo>
                  <a:pt x="532" y="93"/>
                </a:lnTo>
                <a:lnTo>
                  <a:pt x="536" y="93"/>
                </a:lnTo>
                <a:lnTo>
                  <a:pt x="536" y="89"/>
                </a:lnTo>
                <a:lnTo>
                  <a:pt x="541" y="89"/>
                </a:lnTo>
                <a:lnTo>
                  <a:pt x="546" y="89"/>
                </a:lnTo>
                <a:lnTo>
                  <a:pt x="546" y="85"/>
                </a:lnTo>
                <a:lnTo>
                  <a:pt x="550" y="85"/>
                </a:lnTo>
                <a:lnTo>
                  <a:pt x="550" y="80"/>
                </a:lnTo>
                <a:lnTo>
                  <a:pt x="559" y="80"/>
                </a:lnTo>
                <a:lnTo>
                  <a:pt x="559" y="75"/>
                </a:lnTo>
                <a:lnTo>
                  <a:pt x="563" y="75"/>
                </a:lnTo>
                <a:lnTo>
                  <a:pt x="563" y="71"/>
                </a:lnTo>
                <a:lnTo>
                  <a:pt x="568" y="71"/>
                </a:lnTo>
                <a:lnTo>
                  <a:pt x="568" y="67"/>
                </a:lnTo>
                <a:lnTo>
                  <a:pt x="572" y="67"/>
                </a:lnTo>
                <a:lnTo>
                  <a:pt x="572" y="62"/>
                </a:lnTo>
                <a:lnTo>
                  <a:pt x="576" y="62"/>
                </a:lnTo>
                <a:lnTo>
                  <a:pt x="576" y="58"/>
                </a:lnTo>
                <a:lnTo>
                  <a:pt x="586" y="58"/>
                </a:lnTo>
                <a:lnTo>
                  <a:pt x="586" y="53"/>
                </a:lnTo>
                <a:lnTo>
                  <a:pt x="590" y="53"/>
                </a:lnTo>
                <a:lnTo>
                  <a:pt x="590" y="49"/>
                </a:lnTo>
                <a:lnTo>
                  <a:pt x="599" y="49"/>
                </a:lnTo>
                <a:lnTo>
                  <a:pt x="599" y="45"/>
                </a:lnTo>
                <a:lnTo>
                  <a:pt x="603" y="45"/>
                </a:lnTo>
                <a:lnTo>
                  <a:pt x="612" y="45"/>
                </a:lnTo>
                <a:lnTo>
                  <a:pt x="612" y="40"/>
                </a:lnTo>
                <a:lnTo>
                  <a:pt x="621" y="40"/>
                </a:lnTo>
                <a:lnTo>
                  <a:pt x="621" y="36"/>
                </a:lnTo>
                <a:lnTo>
                  <a:pt x="630" y="36"/>
                </a:lnTo>
                <a:lnTo>
                  <a:pt x="630" y="31"/>
                </a:lnTo>
                <a:lnTo>
                  <a:pt x="639" y="31"/>
                </a:lnTo>
                <a:lnTo>
                  <a:pt x="639" y="27"/>
                </a:lnTo>
                <a:lnTo>
                  <a:pt x="647" y="27"/>
                </a:lnTo>
                <a:lnTo>
                  <a:pt x="647" y="22"/>
                </a:lnTo>
                <a:lnTo>
                  <a:pt x="661" y="22"/>
                </a:lnTo>
                <a:lnTo>
                  <a:pt x="661" y="18"/>
                </a:lnTo>
                <a:lnTo>
                  <a:pt x="674" y="18"/>
                </a:lnTo>
                <a:lnTo>
                  <a:pt x="674" y="14"/>
                </a:lnTo>
                <a:lnTo>
                  <a:pt x="692" y="14"/>
                </a:lnTo>
                <a:lnTo>
                  <a:pt x="692" y="9"/>
                </a:lnTo>
                <a:lnTo>
                  <a:pt x="714" y="9"/>
                </a:lnTo>
                <a:lnTo>
                  <a:pt x="714" y="5"/>
                </a:lnTo>
                <a:lnTo>
                  <a:pt x="758" y="5"/>
                </a:lnTo>
                <a:lnTo>
                  <a:pt x="758" y="0"/>
                </a:lnTo>
                <a:lnTo>
                  <a:pt x="1260" y="0"/>
                </a:lnTo>
                <a:lnTo>
                  <a:pt x="1260" y="5"/>
                </a:lnTo>
                <a:lnTo>
                  <a:pt x="1220" y="5"/>
                </a:lnTo>
                <a:lnTo>
                  <a:pt x="1220" y="9"/>
                </a:lnTo>
                <a:lnTo>
                  <a:pt x="1180" y="9"/>
                </a:lnTo>
                <a:lnTo>
                  <a:pt x="1180" y="14"/>
                </a:lnTo>
                <a:lnTo>
                  <a:pt x="1154" y="14"/>
                </a:lnTo>
                <a:lnTo>
                  <a:pt x="1154" y="18"/>
                </a:lnTo>
                <a:lnTo>
                  <a:pt x="1131" y="18"/>
                </a:lnTo>
                <a:lnTo>
                  <a:pt x="1131" y="22"/>
                </a:lnTo>
                <a:lnTo>
                  <a:pt x="1109" y="22"/>
                </a:lnTo>
                <a:lnTo>
                  <a:pt x="1109" y="27"/>
                </a:lnTo>
                <a:lnTo>
                  <a:pt x="1095" y="27"/>
                </a:lnTo>
                <a:lnTo>
                  <a:pt x="1095" y="31"/>
                </a:lnTo>
                <a:lnTo>
                  <a:pt x="1083" y="31"/>
                </a:lnTo>
                <a:lnTo>
                  <a:pt x="1083" y="36"/>
                </a:lnTo>
                <a:lnTo>
                  <a:pt x="1069" y="36"/>
                </a:lnTo>
                <a:lnTo>
                  <a:pt x="1069" y="40"/>
                </a:lnTo>
                <a:lnTo>
                  <a:pt x="1056" y="40"/>
                </a:lnTo>
                <a:lnTo>
                  <a:pt x="1056" y="45"/>
                </a:lnTo>
                <a:lnTo>
                  <a:pt x="1047" y="45"/>
                </a:lnTo>
                <a:lnTo>
                  <a:pt x="1038" y="45"/>
                </a:lnTo>
                <a:lnTo>
                  <a:pt x="1038" y="49"/>
                </a:lnTo>
                <a:lnTo>
                  <a:pt x="1029" y="49"/>
                </a:lnTo>
                <a:lnTo>
                  <a:pt x="1029" y="53"/>
                </a:lnTo>
                <a:lnTo>
                  <a:pt x="1020" y="53"/>
                </a:lnTo>
                <a:lnTo>
                  <a:pt x="1020" y="58"/>
                </a:lnTo>
                <a:lnTo>
                  <a:pt x="1011" y="58"/>
                </a:lnTo>
                <a:lnTo>
                  <a:pt x="1011" y="62"/>
                </a:lnTo>
                <a:lnTo>
                  <a:pt x="1007" y="62"/>
                </a:lnTo>
                <a:lnTo>
                  <a:pt x="1007" y="67"/>
                </a:lnTo>
                <a:lnTo>
                  <a:pt x="998" y="67"/>
                </a:lnTo>
                <a:lnTo>
                  <a:pt x="998" y="71"/>
                </a:lnTo>
                <a:lnTo>
                  <a:pt x="994" y="71"/>
                </a:lnTo>
                <a:lnTo>
                  <a:pt x="994" y="75"/>
                </a:lnTo>
                <a:lnTo>
                  <a:pt x="984" y="75"/>
                </a:lnTo>
                <a:lnTo>
                  <a:pt x="984" y="80"/>
                </a:lnTo>
                <a:lnTo>
                  <a:pt x="976" y="80"/>
                </a:lnTo>
                <a:lnTo>
                  <a:pt x="976" y="85"/>
                </a:lnTo>
                <a:lnTo>
                  <a:pt x="972" y="85"/>
                </a:lnTo>
                <a:lnTo>
                  <a:pt x="972" y="89"/>
                </a:lnTo>
                <a:lnTo>
                  <a:pt x="967" y="89"/>
                </a:lnTo>
                <a:lnTo>
                  <a:pt x="958" y="89"/>
                </a:lnTo>
                <a:lnTo>
                  <a:pt x="958" y="93"/>
                </a:lnTo>
                <a:lnTo>
                  <a:pt x="954" y="93"/>
                </a:lnTo>
                <a:lnTo>
                  <a:pt x="954" y="97"/>
                </a:lnTo>
                <a:lnTo>
                  <a:pt x="950" y="97"/>
                </a:lnTo>
                <a:lnTo>
                  <a:pt x="950" y="102"/>
                </a:lnTo>
                <a:lnTo>
                  <a:pt x="945" y="102"/>
                </a:lnTo>
                <a:lnTo>
                  <a:pt x="945" y="107"/>
                </a:lnTo>
                <a:lnTo>
                  <a:pt x="936" y="107"/>
                </a:lnTo>
                <a:lnTo>
                  <a:pt x="936" y="111"/>
                </a:lnTo>
                <a:lnTo>
                  <a:pt x="932" y="111"/>
                </a:lnTo>
                <a:lnTo>
                  <a:pt x="932" y="115"/>
                </a:lnTo>
                <a:lnTo>
                  <a:pt x="927" y="115"/>
                </a:lnTo>
                <a:lnTo>
                  <a:pt x="927" y="119"/>
                </a:lnTo>
                <a:lnTo>
                  <a:pt x="923" y="119"/>
                </a:lnTo>
                <a:lnTo>
                  <a:pt x="923" y="124"/>
                </a:lnTo>
                <a:lnTo>
                  <a:pt x="918" y="124"/>
                </a:lnTo>
                <a:lnTo>
                  <a:pt x="918" y="129"/>
                </a:lnTo>
                <a:lnTo>
                  <a:pt x="914" y="129"/>
                </a:lnTo>
                <a:lnTo>
                  <a:pt x="914" y="133"/>
                </a:lnTo>
                <a:lnTo>
                  <a:pt x="909" y="133"/>
                </a:lnTo>
                <a:lnTo>
                  <a:pt x="905" y="133"/>
                </a:lnTo>
                <a:lnTo>
                  <a:pt x="905" y="137"/>
                </a:lnTo>
                <a:lnTo>
                  <a:pt x="901" y="137"/>
                </a:lnTo>
                <a:lnTo>
                  <a:pt x="901" y="141"/>
                </a:lnTo>
                <a:lnTo>
                  <a:pt x="896" y="141"/>
                </a:lnTo>
                <a:lnTo>
                  <a:pt x="896" y="146"/>
                </a:lnTo>
                <a:lnTo>
                  <a:pt x="891" y="146"/>
                </a:lnTo>
                <a:lnTo>
                  <a:pt x="891" y="151"/>
                </a:lnTo>
                <a:lnTo>
                  <a:pt x="887" y="151"/>
                </a:lnTo>
                <a:lnTo>
                  <a:pt x="887" y="155"/>
                </a:lnTo>
                <a:lnTo>
                  <a:pt x="883" y="155"/>
                </a:lnTo>
                <a:lnTo>
                  <a:pt x="883" y="159"/>
                </a:lnTo>
                <a:lnTo>
                  <a:pt x="878" y="159"/>
                </a:lnTo>
                <a:lnTo>
                  <a:pt x="878" y="164"/>
                </a:lnTo>
                <a:lnTo>
                  <a:pt x="874" y="164"/>
                </a:lnTo>
                <a:lnTo>
                  <a:pt x="874" y="168"/>
                </a:lnTo>
                <a:lnTo>
                  <a:pt x="869" y="168"/>
                </a:lnTo>
                <a:lnTo>
                  <a:pt x="869" y="173"/>
                </a:lnTo>
                <a:lnTo>
                  <a:pt x="865" y="173"/>
                </a:lnTo>
                <a:lnTo>
                  <a:pt x="865" y="177"/>
                </a:lnTo>
                <a:lnTo>
                  <a:pt x="861" y="177"/>
                </a:lnTo>
                <a:lnTo>
                  <a:pt x="856" y="177"/>
                </a:lnTo>
                <a:lnTo>
                  <a:pt x="856" y="181"/>
                </a:lnTo>
                <a:lnTo>
                  <a:pt x="851" y="181"/>
                </a:lnTo>
                <a:lnTo>
                  <a:pt x="851" y="186"/>
                </a:lnTo>
                <a:lnTo>
                  <a:pt x="847" y="186"/>
                </a:lnTo>
                <a:lnTo>
                  <a:pt x="847" y="190"/>
                </a:lnTo>
                <a:lnTo>
                  <a:pt x="843" y="190"/>
                </a:lnTo>
                <a:lnTo>
                  <a:pt x="843" y="195"/>
                </a:lnTo>
                <a:lnTo>
                  <a:pt x="839" y="195"/>
                </a:lnTo>
                <a:lnTo>
                  <a:pt x="839" y="199"/>
                </a:lnTo>
                <a:lnTo>
                  <a:pt x="834" y="199"/>
                </a:lnTo>
                <a:lnTo>
                  <a:pt x="834" y="204"/>
                </a:lnTo>
                <a:lnTo>
                  <a:pt x="834" y="208"/>
                </a:lnTo>
                <a:lnTo>
                  <a:pt x="829" y="208"/>
                </a:lnTo>
                <a:lnTo>
                  <a:pt x="829" y="212"/>
                </a:lnTo>
                <a:lnTo>
                  <a:pt x="825" y="212"/>
                </a:lnTo>
                <a:lnTo>
                  <a:pt x="825" y="217"/>
                </a:lnTo>
                <a:lnTo>
                  <a:pt x="821" y="217"/>
                </a:lnTo>
                <a:lnTo>
                  <a:pt x="821" y="221"/>
                </a:lnTo>
                <a:lnTo>
                  <a:pt x="816" y="221"/>
                </a:lnTo>
                <a:lnTo>
                  <a:pt x="812" y="221"/>
                </a:lnTo>
                <a:lnTo>
                  <a:pt x="812" y="226"/>
                </a:lnTo>
                <a:lnTo>
                  <a:pt x="807" y="226"/>
                </a:lnTo>
                <a:lnTo>
                  <a:pt x="807" y="230"/>
                </a:lnTo>
                <a:lnTo>
                  <a:pt x="803" y="230"/>
                </a:lnTo>
                <a:lnTo>
                  <a:pt x="803" y="234"/>
                </a:lnTo>
                <a:lnTo>
                  <a:pt x="798" y="234"/>
                </a:lnTo>
                <a:lnTo>
                  <a:pt x="798" y="239"/>
                </a:lnTo>
                <a:lnTo>
                  <a:pt x="798" y="244"/>
                </a:lnTo>
                <a:lnTo>
                  <a:pt x="794" y="244"/>
                </a:lnTo>
                <a:lnTo>
                  <a:pt x="794" y="248"/>
                </a:lnTo>
                <a:lnTo>
                  <a:pt x="790" y="248"/>
                </a:lnTo>
                <a:lnTo>
                  <a:pt x="790" y="252"/>
                </a:lnTo>
                <a:lnTo>
                  <a:pt x="785" y="252"/>
                </a:lnTo>
                <a:lnTo>
                  <a:pt x="785" y="256"/>
                </a:lnTo>
                <a:lnTo>
                  <a:pt x="780" y="256"/>
                </a:lnTo>
                <a:lnTo>
                  <a:pt x="780" y="261"/>
                </a:lnTo>
                <a:lnTo>
                  <a:pt x="776" y="261"/>
                </a:lnTo>
                <a:lnTo>
                  <a:pt x="776" y="266"/>
                </a:lnTo>
                <a:lnTo>
                  <a:pt x="772" y="266"/>
                </a:lnTo>
                <a:lnTo>
                  <a:pt x="768" y="266"/>
                </a:lnTo>
                <a:lnTo>
                  <a:pt x="768" y="270"/>
                </a:lnTo>
                <a:lnTo>
                  <a:pt x="768" y="274"/>
                </a:lnTo>
                <a:lnTo>
                  <a:pt x="763" y="274"/>
                </a:lnTo>
                <a:lnTo>
                  <a:pt x="763" y="278"/>
                </a:lnTo>
                <a:lnTo>
                  <a:pt x="758" y="278"/>
                </a:lnTo>
                <a:lnTo>
                  <a:pt x="758" y="283"/>
                </a:lnTo>
                <a:lnTo>
                  <a:pt x="754" y="283"/>
                </a:lnTo>
                <a:lnTo>
                  <a:pt x="754" y="288"/>
                </a:lnTo>
                <a:lnTo>
                  <a:pt x="750" y="288"/>
                </a:lnTo>
                <a:lnTo>
                  <a:pt x="750" y="292"/>
                </a:lnTo>
                <a:lnTo>
                  <a:pt x="745" y="292"/>
                </a:lnTo>
                <a:lnTo>
                  <a:pt x="745" y="296"/>
                </a:lnTo>
                <a:lnTo>
                  <a:pt x="741" y="296"/>
                </a:lnTo>
                <a:lnTo>
                  <a:pt x="741" y="301"/>
                </a:lnTo>
                <a:lnTo>
                  <a:pt x="736" y="301"/>
                </a:lnTo>
                <a:lnTo>
                  <a:pt x="736" y="305"/>
                </a:lnTo>
                <a:lnTo>
                  <a:pt x="732" y="305"/>
                </a:lnTo>
                <a:lnTo>
                  <a:pt x="732" y="310"/>
                </a:lnTo>
                <a:lnTo>
                  <a:pt x="728" y="310"/>
                </a:lnTo>
                <a:lnTo>
                  <a:pt x="723" y="310"/>
                </a:lnTo>
                <a:lnTo>
                  <a:pt x="723" y="314"/>
                </a:lnTo>
                <a:lnTo>
                  <a:pt x="718" y="314"/>
                </a:lnTo>
                <a:lnTo>
                  <a:pt x="718" y="318"/>
                </a:lnTo>
                <a:lnTo>
                  <a:pt x="714" y="318"/>
                </a:lnTo>
                <a:lnTo>
                  <a:pt x="714" y="323"/>
                </a:lnTo>
                <a:lnTo>
                  <a:pt x="710" y="323"/>
                </a:lnTo>
                <a:lnTo>
                  <a:pt x="710" y="327"/>
                </a:lnTo>
                <a:lnTo>
                  <a:pt x="705" y="327"/>
                </a:lnTo>
                <a:lnTo>
                  <a:pt x="705" y="332"/>
                </a:lnTo>
                <a:lnTo>
                  <a:pt x="701" y="332"/>
                </a:lnTo>
                <a:lnTo>
                  <a:pt x="701" y="336"/>
                </a:lnTo>
                <a:lnTo>
                  <a:pt x="692" y="336"/>
                </a:lnTo>
                <a:lnTo>
                  <a:pt x="692" y="341"/>
                </a:lnTo>
                <a:lnTo>
                  <a:pt x="687" y="341"/>
                </a:lnTo>
                <a:lnTo>
                  <a:pt x="687" y="345"/>
                </a:lnTo>
                <a:lnTo>
                  <a:pt x="683" y="345"/>
                </a:lnTo>
                <a:lnTo>
                  <a:pt x="683" y="349"/>
                </a:lnTo>
                <a:lnTo>
                  <a:pt x="679" y="349"/>
                </a:lnTo>
                <a:lnTo>
                  <a:pt x="679" y="354"/>
                </a:lnTo>
                <a:lnTo>
                  <a:pt x="669" y="354"/>
                </a:lnTo>
                <a:lnTo>
                  <a:pt x="665" y="354"/>
                </a:lnTo>
                <a:lnTo>
                  <a:pt x="665" y="358"/>
                </a:lnTo>
                <a:lnTo>
                  <a:pt x="657" y="358"/>
                </a:lnTo>
                <a:lnTo>
                  <a:pt x="657" y="363"/>
                </a:lnTo>
                <a:lnTo>
                  <a:pt x="652" y="363"/>
                </a:lnTo>
                <a:lnTo>
                  <a:pt x="652" y="367"/>
                </a:lnTo>
                <a:lnTo>
                  <a:pt x="643" y="367"/>
                </a:lnTo>
                <a:lnTo>
                  <a:pt x="643" y="371"/>
                </a:lnTo>
                <a:lnTo>
                  <a:pt x="634" y="371"/>
                </a:lnTo>
                <a:lnTo>
                  <a:pt x="634" y="376"/>
                </a:lnTo>
                <a:lnTo>
                  <a:pt x="625" y="376"/>
                </a:lnTo>
                <a:lnTo>
                  <a:pt x="625" y="380"/>
                </a:lnTo>
                <a:lnTo>
                  <a:pt x="612" y="380"/>
                </a:lnTo>
                <a:lnTo>
                  <a:pt x="612" y="385"/>
                </a:lnTo>
                <a:lnTo>
                  <a:pt x="599" y="385"/>
                </a:lnTo>
                <a:lnTo>
                  <a:pt x="599" y="389"/>
                </a:lnTo>
                <a:lnTo>
                  <a:pt x="586" y="389"/>
                </a:lnTo>
                <a:lnTo>
                  <a:pt x="586" y="393"/>
                </a:lnTo>
                <a:lnTo>
                  <a:pt x="572" y="393"/>
                </a:lnTo>
                <a:lnTo>
                  <a:pt x="572" y="398"/>
                </a:lnTo>
                <a:lnTo>
                  <a:pt x="546" y="398"/>
                </a:lnTo>
                <a:lnTo>
                  <a:pt x="501" y="398"/>
                </a:lnTo>
                <a:lnTo>
                  <a:pt x="501" y="402"/>
                </a:lnTo>
                <a:lnTo>
                  <a:pt x="0" y="402"/>
                </a:lnTo>
              </a:path>
            </a:pathLst>
          </a:custGeom>
          <a:noFill/>
          <a:ln w="22225" cap="flat">
            <a:solidFill>
              <a:schemeClr val="tx1"/>
            </a:solidFill>
            <a:prstDash val="solid"/>
            <a:round/>
            <a:headEnd/>
            <a:tailEnd/>
          </a:ln>
        </p:spPr>
        <p:txBody>
          <a:bodyPr/>
          <a:lstStyle/>
          <a:p>
            <a:pPr>
              <a:defRPr/>
            </a:pPr>
            <a:endParaRPr lang="en-US">
              <a:latin typeface="+mn-lt"/>
            </a:endParaRPr>
          </a:p>
        </p:txBody>
      </p:sp>
      <p:sp>
        <p:nvSpPr>
          <p:cNvPr id="385116" name="Line 92"/>
          <p:cNvSpPr>
            <a:spLocks noChangeShapeType="1"/>
          </p:cNvSpPr>
          <p:nvPr/>
        </p:nvSpPr>
        <p:spPr bwMode="auto">
          <a:xfrm>
            <a:off x="1127125" y="4933950"/>
            <a:ext cx="1588" cy="30163"/>
          </a:xfrm>
          <a:prstGeom prst="line">
            <a:avLst/>
          </a:prstGeom>
          <a:noFill/>
          <a:ln w="6350" cap="rnd">
            <a:solidFill>
              <a:schemeClr val="tx1"/>
            </a:solidFill>
            <a:round/>
            <a:headEnd/>
            <a:tailEnd/>
          </a:ln>
        </p:spPr>
        <p:txBody>
          <a:bodyPr/>
          <a:lstStyle/>
          <a:p>
            <a:pPr>
              <a:defRPr/>
            </a:pPr>
            <a:endParaRPr lang="en-US">
              <a:latin typeface="+mn-lt"/>
            </a:endParaRPr>
          </a:p>
        </p:txBody>
      </p:sp>
      <p:sp>
        <p:nvSpPr>
          <p:cNvPr id="385117" name="Line 93"/>
          <p:cNvSpPr>
            <a:spLocks noChangeShapeType="1"/>
          </p:cNvSpPr>
          <p:nvPr/>
        </p:nvSpPr>
        <p:spPr bwMode="auto">
          <a:xfrm>
            <a:off x="1127125" y="4933950"/>
            <a:ext cx="1588" cy="50800"/>
          </a:xfrm>
          <a:prstGeom prst="line">
            <a:avLst/>
          </a:prstGeom>
          <a:noFill/>
          <a:ln w="6350" cap="rnd">
            <a:solidFill>
              <a:schemeClr val="tx1"/>
            </a:solidFill>
            <a:round/>
            <a:headEnd/>
            <a:tailEnd/>
          </a:ln>
        </p:spPr>
        <p:txBody>
          <a:bodyPr/>
          <a:lstStyle/>
          <a:p>
            <a:pPr>
              <a:defRPr/>
            </a:pPr>
            <a:endParaRPr lang="en-US">
              <a:latin typeface="+mn-lt"/>
            </a:endParaRPr>
          </a:p>
        </p:txBody>
      </p:sp>
      <p:sp>
        <p:nvSpPr>
          <p:cNvPr id="385118" name="Line 94"/>
          <p:cNvSpPr>
            <a:spLocks noChangeShapeType="1"/>
          </p:cNvSpPr>
          <p:nvPr/>
        </p:nvSpPr>
        <p:spPr bwMode="auto">
          <a:xfrm flipV="1">
            <a:off x="1127125" y="3998913"/>
            <a:ext cx="1588" cy="935037"/>
          </a:xfrm>
          <a:prstGeom prst="line">
            <a:avLst/>
          </a:prstGeom>
          <a:noFill/>
          <a:ln w="6350" cap="rnd">
            <a:solidFill>
              <a:schemeClr val="tx1"/>
            </a:solidFill>
            <a:round/>
            <a:headEnd/>
            <a:tailEnd/>
          </a:ln>
        </p:spPr>
        <p:txBody>
          <a:bodyPr/>
          <a:lstStyle/>
          <a:p>
            <a:pPr>
              <a:defRPr/>
            </a:pPr>
            <a:endParaRPr lang="en-US">
              <a:latin typeface="+mn-lt"/>
            </a:endParaRPr>
          </a:p>
        </p:txBody>
      </p:sp>
      <p:sp>
        <p:nvSpPr>
          <p:cNvPr id="385119" name="Line 95"/>
          <p:cNvSpPr>
            <a:spLocks noChangeShapeType="1"/>
          </p:cNvSpPr>
          <p:nvPr/>
        </p:nvSpPr>
        <p:spPr bwMode="auto">
          <a:xfrm flipH="1">
            <a:off x="1084263" y="4933950"/>
            <a:ext cx="42862" cy="3175"/>
          </a:xfrm>
          <a:prstGeom prst="line">
            <a:avLst/>
          </a:prstGeom>
          <a:noFill/>
          <a:ln w="6350" cap="rnd">
            <a:solidFill>
              <a:schemeClr val="tx1"/>
            </a:solidFill>
            <a:round/>
            <a:headEnd/>
            <a:tailEnd/>
          </a:ln>
        </p:spPr>
        <p:txBody>
          <a:bodyPr/>
          <a:lstStyle/>
          <a:p>
            <a:pPr>
              <a:defRPr/>
            </a:pPr>
            <a:endParaRPr lang="en-US">
              <a:latin typeface="+mn-lt"/>
            </a:endParaRPr>
          </a:p>
        </p:txBody>
      </p:sp>
      <p:sp>
        <p:nvSpPr>
          <p:cNvPr id="385120" name="Line 96"/>
          <p:cNvSpPr>
            <a:spLocks noChangeShapeType="1"/>
          </p:cNvSpPr>
          <p:nvPr/>
        </p:nvSpPr>
        <p:spPr bwMode="auto">
          <a:xfrm flipH="1">
            <a:off x="1071563" y="4933950"/>
            <a:ext cx="55562" cy="3175"/>
          </a:xfrm>
          <a:prstGeom prst="line">
            <a:avLst/>
          </a:prstGeom>
          <a:noFill/>
          <a:ln w="6350" cap="rnd">
            <a:solidFill>
              <a:schemeClr val="tx1"/>
            </a:solidFill>
            <a:round/>
            <a:headEnd/>
            <a:tailEnd/>
          </a:ln>
        </p:spPr>
        <p:txBody>
          <a:bodyPr/>
          <a:lstStyle/>
          <a:p>
            <a:pPr>
              <a:defRPr/>
            </a:pPr>
            <a:endParaRPr lang="en-US">
              <a:latin typeface="+mn-lt"/>
            </a:endParaRPr>
          </a:p>
        </p:txBody>
      </p:sp>
      <p:sp>
        <p:nvSpPr>
          <p:cNvPr id="385121" name="Line 97"/>
          <p:cNvSpPr>
            <a:spLocks noChangeShapeType="1"/>
          </p:cNvSpPr>
          <p:nvPr/>
        </p:nvSpPr>
        <p:spPr bwMode="auto">
          <a:xfrm flipH="1">
            <a:off x="1084263" y="4843463"/>
            <a:ext cx="42862" cy="1587"/>
          </a:xfrm>
          <a:prstGeom prst="line">
            <a:avLst/>
          </a:prstGeom>
          <a:noFill/>
          <a:ln w="6350" cap="rnd">
            <a:solidFill>
              <a:schemeClr val="tx1"/>
            </a:solidFill>
            <a:round/>
            <a:headEnd/>
            <a:tailEnd/>
          </a:ln>
        </p:spPr>
        <p:txBody>
          <a:bodyPr/>
          <a:lstStyle/>
          <a:p>
            <a:pPr>
              <a:defRPr/>
            </a:pPr>
            <a:endParaRPr lang="en-US">
              <a:latin typeface="+mn-lt"/>
            </a:endParaRPr>
          </a:p>
        </p:txBody>
      </p:sp>
      <p:sp>
        <p:nvSpPr>
          <p:cNvPr id="385122" name="Line 98"/>
          <p:cNvSpPr>
            <a:spLocks noChangeShapeType="1"/>
          </p:cNvSpPr>
          <p:nvPr/>
        </p:nvSpPr>
        <p:spPr bwMode="auto">
          <a:xfrm flipH="1">
            <a:off x="1084263" y="4749800"/>
            <a:ext cx="42862" cy="3175"/>
          </a:xfrm>
          <a:prstGeom prst="line">
            <a:avLst/>
          </a:prstGeom>
          <a:noFill/>
          <a:ln w="6350" cap="rnd">
            <a:solidFill>
              <a:schemeClr val="tx1"/>
            </a:solidFill>
            <a:round/>
            <a:headEnd/>
            <a:tailEnd/>
          </a:ln>
        </p:spPr>
        <p:txBody>
          <a:bodyPr/>
          <a:lstStyle/>
          <a:p>
            <a:pPr>
              <a:defRPr/>
            </a:pPr>
            <a:endParaRPr lang="en-US">
              <a:latin typeface="+mn-lt"/>
            </a:endParaRPr>
          </a:p>
        </p:txBody>
      </p:sp>
      <p:sp>
        <p:nvSpPr>
          <p:cNvPr id="385123" name="Line 99"/>
          <p:cNvSpPr>
            <a:spLocks noChangeShapeType="1"/>
          </p:cNvSpPr>
          <p:nvPr/>
        </p:nvSpPr>
        <p:spPr bwMode="auto">
          <a:xfrm flipH="1">
            <a:off x="1084263" y="4657725"/>
            <a:ext cx="42862" cy="1588"/>
          </a:xfrm>
          <a:prstGeom prst="line">
            <a:avLst/>
          </a:prstGeom>
          <a:noFill/>
          <a:ln w="6350" cap="rnd">
            <a:solidFill>
              <a:schemeClr val="tx1"/>
            </a:solidFill>
            <a:round/>
            <a:headEnd/>
            <a:tailEnd/>
          </a:ln>
        </p:spPr>
        <p:txBody>
          <a:bodyPr/>
          <a:lstStyle/>
          <a:p>
            <a:pPr>
              <a:defRPr/>
            </a:pPr>
            <a:endParaRPr lang="en-US">
              <a:latin typeface="+mn-lt"/>
            </a:endParaRPr>
          </a:p>
        </p:txBody>
      </p:sp>
      <p:sp>
        <p:nvSpPr>
          <p:cNvPr id="385124" name="Line 100"/>
          <p:cNvSpPr>
            <a:spLocks noChangeShapeType="1"/>
          </p:cNvSpPr>
          <p:nvPr/>
        </p:nvSpPr>
        <p:spPr bwMode="auto">
          <a:xfrm flipH="1">
            <a:off x="1084263" y="4567238"/>
            <a:ext cx="42862" cy="1587"/>
          </a:xfrm>
          <a:prstGeom prst="line">
            <a:avLst/>
          </a:prstGeom>
          <a:noFill/>
          <a:ln w="6350" cap="rnd">
            <a:solidFill>
              <a:schemeClr val="tx1"/>
            </a:solidFill>
            <a:round/>
            <a:headEnd/>
            <a:tailEnd/>
          </a:ln>
        </p:spPr>
        <p:txBody>
          <a:bodyPr/>
          <a:lstStyle/>
          <a:p>
            <a:pPr>
              <a:defRPr/>
            </a:pPr>
            <a:endParaRPr lang="en-US">
              <a:latin typeface="+mn-lt"/>
            </a:endParaRPr>
          </a:p>
        </p:txBody>
      </p:sp>
      <p:sp>
        <p:nvSpPr>
          <p:cNvPr id="385125" name="Line 101"/>
          <p:cNvSpPr>
            <a:spLocks noChangeShapeType="1"/>
          </p:cNvSpPr>
          <p:nvPr/>
        </p:nvSpPr>
        <p:spPr bwMode="auto">
          <a:xfrm flipH="1">
            <a:off x="1084263" y="4473575"/>
            <a:ext cx="42862" cy="1588"/>
          </a:xfrm>
          <a:prstGeom prst="line">
            <a:avLst/>
          </a:prstGeom>
          <a:noFill/>
          <a:ln w="6350" cap="rnd">
            <a:solidFill>
              <a:schemeClr val="tx1"/>
            </a:solidFill>
            <a:round/>
            <a:headEnd/>
            <a:tailEnd/>
          </a:ln>
        </p:spPr>
        <p:txBody>
          <a:bodyPr/>
          <a:lstStyle/>
          <a:p>
            <a:pPr>
              <a:defRPr/>
            </a:pPr>
            <a:endParaRPr lang="en-US">
              <a:latin typeface="+mn-lt"/>
            </a:endParaRPr>
          </a:p>
        </p:txBody>
      </p:sp>
      <p:sp>
        <p:nvSpPr>
          <p:cNvPr id="385126" name="Line 102"/>
          <p:cNvSpPr>
            <a:spLocks noChangeShapeType="1"/>
          </p:cNvSpPr>
          <p:nvPr/>
        </p:nvSpPr>
        <p:spPr bwMode="auto">
          <a:xfrm flipH="1">
            <a:off x="1071563" y="4473575"/>
            <a:ext cx="55562" cy="1588"/>
          </a:xfrm>
          <a:prstGeom prst="line">
            <a:avLst/>
          </a:prstGeom>
          <a:noFill/>
          <a:ln w="6350" cap="rnd">
            <a:solidFill>
              <a:schemeClr val="tx1"/>
            </a:solidFill>
            <a:round/>
            <a:headEnd/>
            <a:tailEnd/>
          </a:ln>
        </p:spPr>
        <p:txBody>
          <a:bodyPr/>
          <a:lstStyle/>
          <a:p>
            <a:pPr>
              <a:defRPr/>
            </a:pPr>
            <a:endParaRPr lang="en-US">
              <a:latin typeface="+mn-lt"/>
            </a:endParaRPr>
          </a:p>
        </p:txBody>
      </p:sp>
      <p:sp>
        <p:nvSpPr>
          <p:cNvPr id="385127" name="Line 103"/>
          <p:cNvSpPr>
            <a:spLocks noChangeShapeType="1"/>
          </p:cNvSpPr>
          <p:nvPr/>
        </p:nvSpPr>
        <p:spPr bwMode="auto">
          <a:xfrm flipH="1">
            <a:off x="1084263" y="4379913"/>
            <a:ext cx="42862" cy="3175"/>
          </a:xfrm>
          <a:prstGeom prst="line">
            <a:avLst/>
          </a:prstGeom>
          <a:noFill/>
          <a:ln w="6350" cap="rnd">
            <a:solidFill>
              <a:schemeClr val="tx1"/>
            </a:solidFill>
            <a:round/>
            <a:headEnd/>
            <a:tailEnd/>
          </a:ln>
        </p:spPr>
        <p:txBody>
          <a:bodyPr/>
          <a:lstStyle/>
          <a:p>
            <a:pPr>
              <a:defRPr/>
            </a:pPr>
            <a:endParaRPr lang="en-US">
              <a:latin typeface="+mn-lt"/>
            </a:endParaRPr>
          </a:p>
        </p:txBody>
      </p:sp>
      <p:sp>
        <p:nvSpPr>
          <p:cNvPr id="385128" name="Line 104"/>
          <p:cNvSpPr>
            <a:spLocks noChangeShapeType="1"/>
          </p:cNvSpPr>
          <p:nvPr/>
        </p:nvSpPr>
        <p:spPr bwMode="auto">
          <a:xfrm flipH="1">
            <a:off x="1084263" y="4287838"/>
            <a:ext cx="42862" cy="1587"/>
          </a:xfrm>
          <a:prstGeom prst="line">
            <a:avLst/>
          </a:prstGeom>
          <a:noFill/>
          <a:ln w="6350" cap="rnd">
            <a:solidFill>
              <a:schemeClr val="tx1"/>
            </a:solidFill>
            <a:round/>
            <a:headEnd/>
            <a:tailEnd/>
          </a:ln>
        </p:spPr>
        <p:txBody>
          <a:bodyPr/>
          <a:lstStyle/>
          <a:p>
            <a:pPr>
              <a:defRPr/>
            </a:pPr>
            <a:endParaRPr lang="en-US">
              <a:latin typeface="+mn-lt"/>
            </a:endParaRPr>
          </a:p>
        </p:txBody>
      </p:sp>
      <p:sp>
        <p:nvSpPr>
          <p:cNvPr id="385129" name="Line 105"/>
          <p:cNvSpPr>
            <a:spLocks noChangeShapeType="1"/>
          </p:cNvSpPr>
          <p:nvPr/>
        </p:nvSpPr>
        <p:spPr bwMode="auto">
          <a:xfrm flipH="1">
            <a:off x="1084263" y="4195763"/>
            <a:ext cx="42862" cy="3175"/>
          </a:xfrm>
          <a:prstGeom prst="line">
            <a:avLst/>
          </a:prstGeom>
          <a:noFill/>
          <a:ln w="6350" cap="rnd">
            <a:solidFill>
              <a:schemeClr val="tx1"/>
            </a:solidFill>
            <a:round/>
            <a:headEnd/>
            <a:tailEnd/>
          </a:ln>
        </p:spPr>
        <p:txBody>
          <a:bodyPr/>
          <a:lstStyle/>
          <a:p>
            <a:pPr>
              <a:defRPr/>
            </a:pPr>
            <a:endParaRPr lang="en-US">
              <a:latin typeface="+mn-lt"/>
            </a:endParaRPr>
          </a:p>
        </p:txBody>
      </p:sp>
      <p:sp>
        <p:nvSpPr>
          <p:cNvPr id="385130" name="Line 106"/>
          <p:cNvSpPr>
            <a:spLocks noChangeShapeType="1"/>
          </p:cNvSpPr>
          <p:nvPr/>
        </p:nvSpPr>
        <p:spPr bwMode="auto">
          <a:xfrm flipH="1">
            <a:off x="1084263" y="4090988"/>
            <a:ext cx="42862" cy="12700"/>
          </a:xfrm>
          <a:prstGeom prst="line">
            <a:avLst/>
          </a:prstGeom>
          <a:noFill/>
          <a:ln w="6350" cap="rnd">
            <a:solidFill>
              <a:schemeClr val="tx1"/>
            </a:solidFill>
            <a:round/>
            <a:headEnd/>
            <a:tailEnd/>
          </a:ln>
        </p:spPr>
        <p:txBody>
          <a:bodyPr/>
          <a:lstStyle/>
          <a:p>
            <a:pPr>
              <a:defRPr/>
            </a:pPr>
            <a:endParaRPr lang="en-US">
              <a:latin typeface="+mn-lt"/>
            </a:endParaRPr>
          </a:p>
        </p:txBody>
      </p:sp>
      <p:sp>
        <p:nvSpPr>
          <p:cNvPr id="385131" name="Line 107"/>
          <p:cNvSpPr>
            <a:spLocks noChangeShapeType="1"/>
          </p:cNvSpPr>
          <p:nvPr/>
        </p:nvSpPr>
        <p:spPr bwMode="auto">
          <a:xfrm flipH="1">
            <a:off x="1084263" y="3998913"/>
            <a:ext cx="42862" cy="1587"/>
          </a:xfrm>
          <a:prstGeom prst="line">
            <a:avLst/>
          </a:prstGeom>
          <a:noFill/>
          <a:ln w="6350" cap="rnd">
            <a:solidFill>
              <a:schemeClr val="tx1"/>
            </a:solidFill>
            <a:round/>
            <a:headEnd/>
            <a:tailEnd/>
          </a:ln>
        </p:spPr>
        <p:txBody>
          <a:bodyPr/>
          <a:lstStyle/>
          <a:p>
            <a:pPr>
              <a:defRPr/>
            </a:pPr>
            <a:endParaRPr lang="en-US">
              <a:latin typeface="+mn-lt"/>
            </a:endParaRPr>
          </a:p>
        </p:txBody>
      </p:sp>
      <p:sp>
        <p:nvSpPr>
          <p:cNvPr id="385132" name="Line 108"/>
          <p:cNvSpPr>
            <a:spLocks noChangeShapeType="1"/>
          </p:cNvSpPr>
          <p:nvPr/>
        </p:nvSpPr>
        <p:spPr bwMode="auto">
          <a:xfrm flipH="1">
            <a:off x="1071563" y="3998913"/>
            <a:ext cx="55562" cy="1587"/>
          </a:xfrm>
          <a:prstGeom prst="line">
            <a:avLst/>
          </a:prstGeom>
          <a:noFill/>
          <a:ln w="6350" cap="rnd">
            <a:solidFill>
              <a:schemeClr val="tx1"/>
            </a:solidFill>
            <a:round/>
            <a:headEnd/>
            <a:tailEnd/>
          </a:ln>
        </p:spPr>
        <p:txBody>
          <a:bodyPr/>
          <a:lstStyle/>
          <a:p>
            <a:pPr>
              <a:defRPr/>
            </a:pPr>
            <a:endParaRPr lang="en-US">
              <a:latin typeface="+mn-lt"/>
            </a:endParaRPr>
          </a:p>
        </p:txBody>
      </p:sp>
      <p:sp>
        <p:nvSpPr>
          <p:cNvPr id="385280" name="Line 256"/>
          <p:cNvSpPr>
            <a:spLocks noChangeShapeType="1"/>
          </p:cNvSpPr>
          <p:nvPr/>
        </p:nvSpPr>
        <p:spPr bwMode="auto">
          <a:xfrm>
            <a:off x="1127125" y="4933950"/>
            <a:ext cx="4895850" cy="3175"/>
          </a:xfrm>
          <a:prstGeom prst="line">
            <a:avLst/>
          </a:prstGeom>
          <a:noFill/>
          <a:ln w="6350" cap="rnd">
            <a:solidFill>
              <a:schemeClr val="tx1"/>
            </a:solidFill>
            <a:round/>
            <a:headEnd/>
            <a:tailEnd/>
          </a:ln>
        </p:spPr>
        <p:txBody>
          <a:bodyPr/>
          <a:lstStyle/>
          <a:p>
            <a:pPr>
              <a:defRPr/>
            </a:pPr>
            <a:endParaRPr lang="en-US">
              <a:latin typeface="+mn-lt"/>
            </a:endParaRPr>
          </a:p>
        </p:txBody>
      </p:sp>
      <p:sp>
        <p:nvSpPr>
          <p:cNvPr id="385282" name="Line 258"/>
          <p:cNvSpPr>
            <a:spLocks noChangeShapeType="1"/>
          </p:cNvSpPr>
          <p:nvPr/>
        </p:nvSpPr>
        <p:spPr bwMode="auto">
          <a:xfrm>
            <a:off x="1366838" y="4933950"/>
            <a:ext cx="1587" cy="30163"/>
          </a:xfrm>
          <a:prstGeom prst="line">
            <a:avLst/>
          </a:prstGeom>
          <a:noFill/>
          <a:ln w="6350" cap="rnd">
            <a:solidFill>
              <a:schemeClr val="tx1"/>
            </a:solidFill>
            <a:round/>
            <a:headEnd/>
            <a:tailEnd/>
          </a:ln>
        </p:spPr>
        <p:txBody>
          <a:bodyPr/>
          <a:lstStyle/>
          <a:p>
            <a:pPr>
              <a:defRPr/>
            </a:pPr>
            <a:endParaRPr lang="en-US">
              <a:latin typeface="+mn-lt"/>
            </a:endParaRPr>
          </a:p>
        </p:txBody>
      </p:sp>
      <p:sp>
        <p:nvSpPr>
          <p:cNvPr id="385283" name="Line 259"/>
          <p:cNvSpPr>
            <a:spLocks noChangeShapeType="1"/>
          </p:cNvSpPr>
          <p:nvPr/>
        </p:nvSpPr>
        <p:spPr bwMode="auto">
          <a:xfrm>
            <a:off x="1612900" y="4933950"/>
            <a:ext cx="1588" cy="30163"/>
          </a:xfrm>
          <a:prstGeom prst="line">
            <a:avLst/>
          </a:prstGeom>
          <a:noFill/>
          <a:ln w="6350" cap="rnd">
            <a:solidFill>
              <a:schemeClr val="tx1"/>
            </a:solidFill>
            <a:round/>
            <a:headEnd/>
            <a:tailEnd/>
          </a:ln>
        </p:spPr>
        <p:txBody>
          <a:bodyPr/>
          <a:lstStyle/>
          <a:p>
            <a:pPr>
              <a:defRPr/>
            </a:pPr>
            <a:endParaRPr lang="en-US">
              <a:latin typeface="+mn-lt"/>
            </a:endParaRPr>
          </a:p>
        </p:txBody>
      </p:sp>
      <p:sp>
        <p:nvSpPr>
          <p:cNvPr id="385284" name="Line 260"/>
          <p:cNvSpPr>
            <a:spLocks noChangeShapeType="1"/>
          </p:cNvSpPr>
          <p:nvPr/>
        </p:nvSpPr>
        <p:spPr bwMode="auto">
          <a:xfrm>
            <a:off x="1860550" y="4933950"/>
            <a:ext cx="1588" cy="30163"/>
          </a:xfrm>
          <a:prstGeom prst="line">
            <a:avLst/>
          </a:prstGeom>
          <a:noFill/>
          <a:ln w="6350" cap="rnd">
            <a:solidFill>
              <a:schemeClr val="tx1"/>
            </a:solidFill>
            <a:round/>
            <a:headEnd/>
            <a:tailEnd/>
          </a:ln>
        </p:spPr>
        <p:txBody>
          <a:bodyPr/>
          <a:lstStyle/>
          <a:p>
            <a:pPr>
              <a:defRPr/>
            </a:pPr>
            <a:endParaRPr lang="en-US">
              <a:latin typeface="+mn-lt"/>
            </a:endParaRPr>
          </a:p>
        </p:txBody>
      </p:sp>
      <p:sp>
        <p:nvSpPr>
          <p:cNvPr id="385285" name="Line 261"/>
          <p:cNvSpPr>
            <a:spLocks noChangeShapeType="1"/>
          </p:cNvSpPr>
          <p:nvPr/>
        </p:nvSpPr>
        <p:spPr bwMode="auto">
          <a:xfrm>
            <a:off x="2106613" y="4933950"/>
            <a:ext cx="1587" cy="30163"/>
          </a:xfrm>
          <a:prstGeom prst="line">
            <a:avLst/>
          </a:prstGeom>
          <a:noFill/>
          <a:ln w="6350" cap="rnd">
            <a:solidFill>
              <a:schemeClr val="tx1"/>
            </a:solidFill>
            <a:round/>
            <a:headEnd/>
            <a:tailEnd/>
          </a:ln>
        </p:spPr>
        <p:txBody>
          <a:bodyPr/>
          <a:lstStyle/>
          <a:p>
            <a:pPr>
              <a:defRPr/>
            </a:pPr>
            <a:endParaRPr lang="en-US">
              <a:latin typeface="+mn-lt"/>
            </a:endParaRPr>
          </a:p>
        </p:txBody>
      </p:sp>
      <p:sp>
        <p:nvSpPr>
          <p:cNvPr id="385286" name="Line 262"/>
          <p:cNvSpPr>
            <a:spLocks noChangeShapeType="1"/>
          </p:cNvSpPr>
          <p:nvPr/>
        </p:nvSpPr>
        <p:spPr bwMode="auto">
          <a:xfrm>
            <a:off x="2354263" y="4933950"/>
            <a:ext cx="1587" cy="30163"/>
          </a:xfrm>
          <a:prstGeom prst="line">
            <a:avLst/>
          </a:prstGeom>
          <a:noFill/>
          <a:ln w="6350" cap="rnd">
            <a:solidFill>
              <a:schemeClr val="tx1"/>
            </a:solidFill>
            <a:round/>
            <a:headEnd/>
            <a:tailEnd/>
          </a:ln>
        </p:spPr>
        <p:txBody>
          <a:bodyPr/>
          <a:lstStyle/>
          <a:p>
            <a:pPr>
              <a:defRPr/>
            </a:pPr>
            <a:endParaRPr lang="en-US">
              <a:latin typeface="+mn-lt"/>
            </a:endParaRPr>
          </a:p>
        </p:txBody>
      </p:sp>
      <p:sp>
        <p:nvSpPr>
          <p:cNvPr id="385287" name="Line 263"/>
          <p:cNvSpPr>
            <a:spLocks noChangeShapeType="1"/>
          </p:cNvSpPr>
          <p:nvPr/>
        </p:nvSpPr>
        <p:spPr bwMode="auto">
          <a:xfrm>
            <a:off x="2592388" y="4933950"/>
            <a:ext cx="7937" cy="30163"/>
          </a:xfrm>
          <a:prstGeom prst="line">
            <a:avLst/>
          </a:prstGeom>
          <a:noFill/>
          <a:ln w="6350" cap="rnd">
            <a:solidFill>
              <a:schemeClr val="tx1"/>
            </a:solidFill>
            <a:round/>
            <a:headEnd/>
            <a:tailEnd/>
          </a:ln>
        </p:spPr>
        <p:txBody>
          <a:bodyPr/>
          <a:lstStyle/>
          <a:p>
            <a:pPr>
              <a:defRPr/>
            </a:pPr>
            <a:endParaRPr lang="en-US">
              <a:latin typeface="+mn-lt"/>
            </a:endParaRPr>
          </a:p>
        </p:txBody>
      </p:sp>
      <p:sp>
        <p:nvSpPr>
          <p:cNvPr id="385288" name="Line 264"/>
          <p:cNvSpPr>
            <a:spLocks noChangeShapeType="1"/>
          </p:cNvSpPr>
          <p:nvPr/>
        </p:nvSpPr>
        <p:spPr bwMode="auto">
          <a:xfrm>
            <a:off x="2838450" y="4933950"/>
            <a:ext cx="1588" cy="30163"/>
          </a:xfrm>
          <a:prstGeom prst="line">
            <a:avLst/>
          </a:prstGeom>
          <a:noFill/>
          <a:ln w="6350" cap="rnd">
            <a:solidFill>
              <a:schemeClr val="tx1"/>
            </a:solidFill>
            <a:round/>
            <a:headEnd/>
            <a:tailEnd/>
          </a:ln>
        </p:spPr>
        <p:txBody>
          <a:bodyPr/>
          <a:lstStyle/>
          <a:p>
            <a:pPr>
              <a:defRPr/>
            </a:pPr>
            <a:endParaRPr lang="en-US">
              <a:latin typeface="+mn-lt"/>
            </a:endParaRPr>
          </a:p>
        </p:txBody>
      </p:sp>
      <p:sp>
        <p:nvSpPr>
          <p:cNvPr id="385289" name="Line 265"/>
          <p:cNvSpPr>
            <a:spLocks noChangeShapeType="1"/>
          </p:cNvSpPr>
          <p:nvPr/>
        </p:nvSpPr>
        <p:spPr bwMode="auto">
          <a:xfrm>
            <a:off x="3086100" y="4933950"/>
            <a:ext cx="1588" cy="30163"/>
          </a:xfrm>
          <a:prstGeom prst="line">
            <a:avLst/>
          </a:prstGeom>
          <a:noFill/>
          <a:ln w="6350" cap="rnd">
            <a:solidFill>
              <a:schemeClr val="tx1"/>
            </a:solidFill>
            <a:round/>
            <a:headEnd/>
            <a:tailEnd/>
          </a:ln>
        </p:spPr>
        <p:txBody>
          <a:bodyPr/>
          <a:lstStyle/>
          <a:p>
            <a:pPr>
              <a:defRPr/>
            </a:pPr>
            <a:endParaRPr lang="en-US">
              <a:latin typeface="+mn-lt"/>
            </a:endParaRPr>
          </a:p>
        </p:txBody>
      </p:sp>
      <p:sp>
        <p:nvSpPr>
          <p:cNvPr id="385290" name="Line 266"/>
          <p:cNvSpPr>
            <a:spLocks noChangeShapeType="1"/>
          </p:cNvSpPr>
          <p:nvPr/>
        </p:nvSpPr>
        <p:spPr bwMode="auto">
          <a:xfrm>
            <a:off x="3325813" y="4933950"/>
            <a:ext cx="1587" cy="30163"/>
          </a:xfrm>
          <a:prstGeom prst="line">
            <a:avLst/>
          </a:prstGeom>
          <a:noFill/>
          <a:ln w="6350" cap="rnd">
            <a:solidFill>
              <a:schemeClr val="tx1"/>
            </a:solidFill>
            <a:round/>
            <a:headEnd/>
            <a:tailEnd/>
          </a:ln>
        </p:spPr>
        <p:txBody>
          <a:bodyPr/>
          <a:lstStyle/>
          <a:p>
            <a:pPr>
              <a:defRPr/>
            </a:pPr>
            <a:endParaRPr lang="en-US">
              <a:latin typeface="+mn-lt"/>
            </a:endParaRPr>
          </a:p>
        </p:txBody>
      </p:sp>
      <p:sp>
        <p:nvSpPr>
          <p:cNvPr id="385291" name="Line 267"/>
          <p:cNvSpPr>
            <a:spLocks noChangeShapeType="1"/>
          </p:cNvSpPr>
          <p:nvPr/>
        </p:nvSpPr>
        <p:spPr bwMode="auto">
          <a:xfrm>
            <a:off x="3565525" y="4933950"/>
            <a:ext cx="6350" cy="30163"/>
          </a:xfrm>
          <a:prstGeom prst="line">
            <a:avLst/>
          </a:prstGeom>
          <a:noFill/>
          <a:ln w="6350" cap="rnd">
            <a:solidFill>
              <a:schemeClr val="tx1"/>
            </a:solidFill>
            <a:round/>
            <a:headEnd/>
            <a:tailEnd/>
          </a:ln>
        </p:spPr>
        <p:txBody>
          <a:bodyPr/>
          <a:lstStyle/>
          <a:p>
            <a:pPr>
              <a:defRPr/>
            </a:pPr>
            <a:endParaRPr lang="en-US">
              <a:latin typeface="+mn-lt"/>
            </a:endParaRPr>
          </a:p>
        </p:txBody>
      </p:sp>
      <p:sp>
        <p:nvSpPr>
          <p:cNvPr id="385292" name="Line 268"/>
          <p:cNvSpPr>
            <a:spLocks noChangeShapeType="1"/>
          </p:cNvSpPr>
          <p:nvPr/>
        </p:nvSpPr>
        <p:spPr bwMode="auto">
          <a:xfrm>
            <a:off x="3565525" y="4933950"/>
            <a:ext cx="6350" cy="50800"/>
          </a:xfrm>
          <a:prstGeom prst="line">
            <a:avLst/>
          </a:prstGeom>
          <a:noFill/>
          <a:ln w="6350" cap="rnd">
            <a:solidFill>
              <a:schemeClr val="tx1"/>
            </a:solidFill>
            <a:round/>
            <a:headEnd/>
            <a:tailEnd/>
          </a:ln>
        </p:spPr>
        <p:txBody>
          <a:bodyPr/>
          <a:lstStyle/>
          <a:p>
            <a:pPr>
              <a:defRPr/>
            </a:pPr>
            <a:endParaRPr lang="en-US">
              <a:latin typeface="+mn-lt"/>
            </a:endParaRPr>
          </a:p>
        </p:txBody>
      </p:sp>
      <p:sp>
        <p:nvSpPr>
          <p:cNvPr id="385293" name="Rectangle 269"/>
          <p:cNvSpPr>
            <a:spLocks noChangeArrowheads="1"/>
          </p:cNvSpPr>
          <p:nvPr/>
        </p:nvSpPr>
        <p:spPr bwMode="auto">
          <a:xfrm>
            <a:off x="3536950" y="5043488"/>
            <a:ext cx="177800" cy="214312"/>
          </a:xfrm>
          <a:prstGeom prst="rect">
            <a:avLst/>
          </a:prstGeom>
          <a:noFill/>
          <a:ln w="9525">
            <a:noFill/>
            <a:miter lim="800000"/>
            <a:headEnd/>
            <a:tailEnd/>
          </a:ln>
        </p:spPr>
        <p:txBody>
          <a:bodyPr wrap="none" lIns="0" tIns="0" rIns="0" bIns="0">
            <a:spAutoFit/>
          </a:bodyPr>
          <a:lstStyle/>
          <a:p>
            <a:pPr>
              <a:defRPr/>
            </a:pPr>
            <a:r>
              <a:rPr lang="en-US" sz="1400">
                <a:latin typeface="+mn-lt"/>
              </a:rPr>
              <a:t>10</a:t>
            </a:r>
            <a:endParaRPr lang="en-US">
              <a:latin typeface="+mn-lt"/>
            </a:endParaRPr>
          </a:p>
        </p:txBody>
      </p:sp>
      <p:sp>
        <p:nvSpPr>
          <p:cNvPr id="385294" name="Line 270"/>
          <p:cNvSpPr>
            <a:spLocks noChangeShapeType="1"/>
          </p:cNvSpPr>
          <p:nvPr/>
        </p:nvSpPr>
        <p:spPr bwMode="auto">
          <a:xfrm>
            <a:off x="3811588" y="4933950"/>
            <a:ext cx="6350" cy="30163"/>
          </a:xfrm>
          <a:prstGeom prst="line">
            <a:avLst/>
          </a:prstGeom>
          <a:noFill/>
          <a:ln w="6350" cap="rnd">
            <a:solidFill>
              <a:schemeClr val="tx1"/>
            </a:solidFill>
            <a:round/>
            <a:headEnd/>
            <a:tailEnd/>
          </a:ln>
        </p:spPr>
        <p:txBody>
          <a:bodyPr/>
          <a:lstStyle/>
          <a:p>
            <a:pPr>
              <a:defRPr/>
            </a:pPr>
            <a:endParaRPr lang="en-US">
              <a:latin typeface="+mn-lt"/>
            </a:endParaRPr>
          </a:p>
        </p:txBody>
      </p:sp>
      <p:sp>
        <p:nvSpPr>
          <p:cNvPr id="385295" name="Line 271"/>
          <p:cNvSpPr>
            <a:spLocks noChangeShapeType="1"/>
          </p:cNvSpPr>
          <p:nvPr/>
        </p:nvSpPr>
        <p:spPr bwMode="auto">
          <a:xfrm>
            <a:off x="4057650" y="4933950"/>
            <a:ext cx="7938" cy="30163"/>
          </a:xfrm>
          <a:prstGeom prst="line">
            <a:avLst/>
          </a:prstGeom>
          <a:noFill/>
          <a:ln w="6350" cap="rnd">
            <a:solidFill>
              <a:schemeClr val="tx1"/>
            </a:solidFill>
            <a:round/>
            <a:headEnd/>
            <a:tailEnd/>
          </a:ln>
        </p:spPr>
        <p:txBody>
          <a:bodyPr/>
          <a:lstStyle/>
          <a:p>
            <a:pPr>
              <a:defRPr/>
            </a:pPr>
            <a:endParaRPr lang="en-US">
              <a:latin typeface="+mn-lt"/>
            </a:endParaRPr>
          </a:p>
        </p:txBody>
      </p:sp>
      <p:sp>
        <p:nvSpPr>
          <p:cNvPr id="385296" name="Line 272"/>
          <p:cNvSpPr>
            <a:spLocks noChangeShapeType="1"/>
          </p:cNvSpPr>
          <p:nvPr/>
        </p:nvSpPr>
        <p:spPr bwMode="auto">
          <a:xfrm>
            <a:off x="4303713" y="4933950"/>
            <a:ext cx="1587" cy="30163"/>
          </a:xfrm>
          <a:prstGeom prst="line">
            <a:avLst/>
          </a:prstGeom>
          <a:noFill/>
          <a:ln w="6350" cap="rnd">
            <a:solidFill>
              <a:schemeClr val="tx1"/>
            </a:solidFill>
            <a:round/>
            <a:headEnd/>
            <a:tailEnd/>
          </a:ln>
        </p:spPr>
        <p:txBody>
          <a:bodyPr/>
          <a:lstStyle/>
          <a:p>
            <a:pPr>
              <a:defRPr/>
            </a:pPr>
            <a:endParaRPr lang="en-US">
              <a:latin typeface="+mn-lt"/>
            </a:endParaRPr>
          </a:p>
        </p:txBody>
      </p:sp>
      <p:sp>
        <p:nvSpPr>
          <p:cNvPr id="385297" name="Line 273"/>
          <p:cNvSpPr>
            <a:spLocks noChangeShapeType="1"/>
          </p:cNvSpPr>
          <p:nvPr/>
        </p:nvSpPr>
        <p:spPr bwMode="auto">
          <a:xfrm>
            <a:off x="4551363" y="4933950"/>
            <a:ext cx="1587" cy="30163"/>
          </a:xfrm>
          <a:prstGeom prst="line">
            <a:avLst/>
          </a:prstGeom>
          <a:noFill/>
          <a:ln w="6350" cap="rnd">
            <a:solidFill>
              <a:schemeClr val="tx1"/>
            </a:solidFill>
            <a:round/>
            <a:headEnd/>
            <a:tailEnd/>
          </a:ln>
        </p:spPr>
        <p:txBody>
          <a:bodyPr/>
          <a:lstStyle/>
          <a:p>
            <a:pPr>
              <a:defRPr/>
            </a:pPr>
            <a:endParaRPr lang="en-US">
              <a:latin typeface="+mn-lt"/>
            </a:endParaRPr>
          </a:p>
        </p:txBody>
      </p:sp>
      <p:sp>
        <p:nvSpPr>
          <p:cNvPr id="385298" name="Line 274"/>
          <p:cNvSpPr>
            <a:spLocks noChangeShapeType="1"/>
          </p:cNvSpPr>
          <p:nvPr/>
        </p:nvSpPr>
        <p:spPr bwMode="auto">
          <a:xfrm>
            <a:off x="4791075" y="4933950"/>
            <a:ext cx="6350" cy="30163"/>
          </a:xfrm>
          <a:prstGeom prst="line">
            <a:avLst/>
          </a:prstGeom>
          <a:noFill/>
          <a:ln w="6350" cap="rnd">
            <a:solidFill>
              <a:schemeClr val="tx1"/>
            </a:solidFill>
            <a:round/>
            <a:headEnd/>
            <a:tailEnd/>
          </a:ln>
        </p:spPr>
        <p:txBody>
          <a:bodyPr/>
          <a:lstStyle/>
          <a:p>
            <a:pPr>
              <a:defRPr/>
            </a:pPr>
            <a:endParaRPr lang="en-US">
              <a:latin typeface="+mn-lt"/>
            </a:endParaRPr>
          </a:p>
        </p:txBody>
      </p:sp>
      <p:sp>
        <p:nvSpPr>
          <p:cNvPr id="385299" name="Line 275"/>
          <p:cNvSpPr>
            <a:spLocks noChangeShapeType="1"/>
          </p:cNvSpPr>
          <p:nvPr/>
        </p:nvSpPr>
        <p:spPr bwMode="auto">
          <a:xfrm>
            <a:off x="5037138" y="4933950"/>
            <a:ext cx="6350" cy="30163"/>
          </a:xfrm>
          <a:prstGeom prst="line">
            <a:avLst/>
          </a:prstGeom>
          <a:noFill/>
          <a:ln w="6350" cap="rnd">
            <a:solidFill>
              <a:schemeClr val="tx1"/>
            </a:solidFill>
            <a:round/>
            <a:headEnd/>
            <a:tailEnd/>
          </a:ln>
        </p:spPr>
        <p:txBody>
          <a:bodyPr/>
          <a:lstStyle/>
          <a:p>
            <a:pPr>
              <a:defRPr/>
            </a:pPr>
            <a:endParaRPr lang="en-US">
              <a:latin typeface="+mn-lt"/>
            </a:endParaRPr>
          </a:p>
        </p:txBody>
      </p:sp>
      <p:sp>
        <p:nvSpPr>
          <p:cNvPr id="385300" name="Line 276"/>
          <p:cNvSpPr>
            <a:spLocks noChangeShapeType="1"/>
          </p:cNvSpPr>
          <p:nvPr/>
        </p:nvSpPr>
        <p:spPr bwMode="auto">
          <a:xfrm>
            <a:off x="5283200" y="4933950"/>
            <a:ext cx="1588" cy="30163"/>
          </a:xfrm>
          <a:prstGeom prst="line">
            <a:avLst/>
          </a:prstGeom>
          <a:noFill/>
          <a:ln w="6350" cap="rnd">
            <a:solidFill>
              <a:schemeClr val="tx1"/>
            </a:solidFill>
            <a:round/>
            <a:headEnd/>
            <a:tailEnd/>
          </a:ln>
        </p:spPr>
        <p:txBody>
          <a:bodyPr/>
          <a:lstStyle/>
          <a:p>
            <a:pPr>
              <a:defRPr/>
            </a:pPr>
            <a:endParaRPr lang="en-US">
              <a:latin typeface="+mn-lt"/>
            </a:endParaRPr>
          </a:p>
        </p:txBody>
      </p:sp>
      <p:sp>
        <p:nvSpPr>
          <p:cNvPr id="385301" name="Line 277"/>
          <p:cNvSpPr>
            <a:spLocks noChangeShapeType="1"/>
          </p:cNvSpPr>
          <p:nvPr/>
        </p:nvSpPr>
        <p:spPr bwMode="auto">
          <a:xfrm>
            <a:off x="5529263" y="4933950"/>
            <a:ext cx="1587" cy="30163"/>
          </a:xfrm>
          <a:prstGeom prst="line">
            <a:avLst/>
          </a:prstGeom>
          <a:noFill/>
          <a:ln w="6350" cap="rnd">
            <a:solidFill>
              <a:schemeClr val="tx1"/>
            </a:solidFill>
            <a:round/>
            <a:headEnd/>
            <a:tailEnd/>
          </a:ln>
        </p:spPr>
        <p:txBody>
          <a:bodyPr/>
          <a:lstStyle/>
          <a:p>
            <a:pPr>
              <a:defRPr/>
            </a:pPr>
            <a:endParaRPr lang="en-US">
              <a:latin typeface="+mn-lt"/>
            </a:endParaRPr>
          </a:p>
        </p:txBody>
      </p:sp>
      <p:sp>
        <p:nvSpPr>
          <p:cNvPr id="385302" name="Line 278"/>
          <p:cNvSpPr>
            <a:spLocks noChangeShapeType="1"/>
          </p:cNvSpPr>
          <p:nvPr/>
        </p:nvSpPr>
        <p:spPr bwMode="auto">
          <a:xfrm>
            <a:off x="5775325" y="4933950"/>
            <a:ext cx="1588" cy="30163"/>
          </a:xfrm>
          <a:prstGeom prst="line">
            <a:avLst/>
          </a:prstGeom>
          <a:noFill/>
          <a:ln w="6350" cap="rnd">
            <a:solidFill>
              <a:schemeClr val="tx1"/>
            </a:solidFill>
            <a:round/>
            <a:headEnd/>
            <a:tailEnd/>
          </a:ln>
        </p:spPr>
        <p:txBody>
          <a:bodyPr/>
          <a:lstStyle/>
          <a:p>
            <a:pPr>
              <a:defRPr/>
            </a:pPr>
            <a:endParaRPr lang="en-US">
              <a:latin typeface="+mn-lt"/>
            </a:endParaRPr>
          </a:p>
        </p:txBody>
      </p:sp>
      <p:sp>
        <p:nvSpPr>
          <p:cNvPr id="385303" name="Line 279"/>
          <p:cNvSpPr>
            <a:spLocks noChangeShapeType="1"/>
          </p:cNvSpPr>
          <p:nvPr/>
        </p:nvSpPr>
        <p:spPr bwMode="auto">
          <a:xfrm>
            <a:off x="6022975" y="4933950"/>
            <a:ext cx="1588" cy="30163"/>
          </a:xfrm>
          <a:prstGeom prst="line">
            <a:avLst/>
          </a:prstGeom>
          <a:noFill/>
          <a:ln w="6350" cap="rnd">
            <a:solidFill>
              <a:schemeClr val="tx1"/>
            </a:solidFill>
            <a:round/>
            <a:headEnd/>
            <a:tailEnd/>
          </a:ln>
        </p:spPr>
        <p:txBody>
          <a:bodyPr/>
          <a:lstStyle/>
          <a:p>
            <a:pPr>
              <a:defRPr/>
            </a:pPr>
            <a:endParaRPr lang="en-US">
              <a:latin typeface="+mn-lt"/>
            </a:endParaRPr>
          </a:p>
        </p:txBody>
      </p:sp>
      <p:sp>
        <p:nvSpPr>
          <p:cNvPr id="385304" name="Line 280"/>
          <p:cNvSpPr>
            <a:spLocks noChangeShapeType="1"/>
          </p:cNvSpPr>
          <p:nvPr/>
        </p:nvSpPr>
        <p:spPr bwMode="auto">
          <a:xfrm>
            <a:off x="6022975" y="4933950"/>
            <a:ext cx="1588" cy="50800"/>
          </a:xfrm>
          <a:prstGeom prst="line">
            <a:avLst/>
          </a:prstGeom>
          <a:noFill/>
          <a:ln w="6350" cap="rnd">
            <a:solidFill>
              <a:schemeClr val="tx1"/>
            </a:solidFill>
            <a:round/>
            <a:headEnd/>
            <a:tailEnd/>
          </a:ln>
        </p:spPr>
        <p:txBody>
          <a:bodyPr/>
          <a:lstStyle/>
          <a:p>
            <a:pPr>
              <a:defRPr/>
            </a:pPr>
            <a:endParaRPr lang="en-US">
              <a:latin typeface="+mn-lt"/>
            </a:endParaRPr>
          </a:p>
        </p:txBody>
      </p:sp>
      <p:sp>
        <p:nvSpPr>
          <p:cNvPr id="385305" name="Rectangle 281"/>
          <p:cNvSpPr>
            <a:spLocks noChangeArrowheads="1"/>
          </p:cNvSpPr>
          <p:nvPr/>
        </p:nvSpPr>
        <p:spPr bwMode="auto">
          <a:xfrm>
            <a:off x="5995988" y="5043488"/>
            <a:ext cx="177800" cy="214312"/>
          </a:xfrm>
          <a:prstGeom prst="rect">
            <a:avLst/>
          </a:prstGeom>
          <a:noFill/>
          <a:ln w="9525">
            <a:noFill/>
            <a:miter lim="800000"/>
            <a:headEnd/>
            <a:tailEnd/>
          </a:ln>
        </p:spPr>
        <p:txBody>
          <a:bodyPr wrap="none" lIns="0" tIns="0" rIns="0" bIns="0">
            <a:spAutoFit/>
          </a:bodyPr>
          <a:lstStyle/>
          <a:p>
            <a:pPr>
              <a:defRPr/>
            </a:pPr>
            <a:r>
              <a:rPr lang="en-US" sz="1400">
                <a:latin typeface="+mn-lt"/>
              </a:rPr>
              <a:t>20</a:t>
            </a:r>
            <a:endParaRPr lang="en-US">
              <a:latin typeface="+mn-lt"/>
            </a:endParaRPr>
          </a:p>
        </p:txBody>
      </p:sp>
      <p:sp>
        <p:nvSpPr>
          <p:cNvPr id="385308" name="Freeform 284"/>
          <p:cNvSpPr>
            <a:spLocks/>
          </p:cNvSpPr>
          <p:nvPr/>
        </p:nvSpPr>
        <p:spPr bwMode="auto">
          <a:xfrm>
            <a:off x="2451100" y="3998913"/>
            <a:ext cx="1500188" cy="935037"/>
          </a:xfrm>
          <a:custGeom>
            <a:avLst/>
            <a:gdLst/>
            <a:ahLst/>
            <a:cxnLst>
              <a:cxn ang="0">
                <a:pos x="80" y="393"/>
              </a:cxn>
              <a:cxn ang="0">
                <a:pos x="147" y="380"/>
              </a:cxn>
              <a:cxn ang="0">
                <a:pos x="182" y="367"/>
              </a:cxn>
              <a:cxn ang="0">
                <a:pos x="209" y="354"/>
              </a:cxn>
              <a:cxn ang="0">
                <a:pos x="240" y="345"/>
              </a:cxn>
              <a:cxn ang="0">
                <a:pos x="258" y="332"/>
              </a:cxn>
              <a:cxn ang="0">
                <a:pos x="276" y="318"/>
              </a:cxn>
              <a:cxn ang="0">
                <a:pos x="289" y="305"/>
              </a:cxn>
              <a:cxn ang="0">
                <a:pos x="306" y="292"/>
              </a:cxn>
              <a:cxn ang="0">
                <a:pos x="320" y="278"/>
              </a:cxn>
              <a:cxn ang="0">
                <a:pos x="333" y="266"/>
              </a:cxn>
              <a:cxn ang="0">
                <a:pos x="347" y="252"/>
              </a:cxn>
              <a:cxn ang="0">
                <a:pos x="359" y="239"/>
              </a:cxn>
              <a:cxn ang="0">
                <a:pos x="373" y="226"/>
              </a:cxn>
              <a:cxn ang="0">
                <a:pos x="387" y="212"/>
              </a:cxn>
              <a:cxn ang="0">
                <a:pos x="400" y="199"/>
              </a:cxn>
              <a:cxn ang="0">
                <a:pos x="413" y="186"/>
              </a:cxn>
              <a:cxn ang="0">
                <a:pos x="426" y="173"/>
              </a:cxn>
              <a:cxn ang="0">
                <a:pos x="440" y="159"/>
              </a:cxn>
              <a:cxn ang="0">
                <a:pos x="453" y="146"/>
              </a:cxn>
              <a:cxn ang="0">
                <a:pos x="466" y="133"/>
              </a:cxn>
              <a:cxn ang="0">
                <a:pos x="480" y="119"/>
              </a:cxn>
              <a:cxn ang="0">
                <a:pos x="493" y="107"/>
              </a:cxn>
              <a:cxn ang="0">
                <a:pos x="506" y="93"/>
              </a:cxn>
              <a:cxn ang="0">
                <a:pos x="529" y="85"/>
              </a:cxn>
              <a:cxn ang="0">
                <a:pos x="546" y="71"/>
              </a:cxn>
              <a:cxn ang="0">
                <a:pos x="559" y="58"/>
              </a:cxn>
              <a:cxn ang="0">
                <a:pos x="586" y="45"/>
              </a:cxn>
              <a:cxn ang="0">
                <a:pos x="613" y="31"/>
              </a:cxn>
              <a:cxn ang="0">
                <a:pos x="648" y="18"/>
              </a:cxn>
              <a:cxn ang="0">
                <a:pos x="710" y="5"/>
              </a:cxn>
              <a:cxn ang="0">
                <a:pos x="910" y="9"/>
              </a:cxn>
              <a:cxn ang="0">
                <a:pos x="817" y="22"/>
              </a:cxn>
              <a:cxn ang="0">
                <a:pos x="777" y="36"/>
              </a:cxn>
              <a:cxn ang="0">
                <a:pos x="737" y="45"/>
              </a:cxn>
              <a:cxn ang="0">
                <a:pos x="715" y="58"/>
              </a:cxn>
              <a:cxn ang="0">
                <a:pos x="697" y="71"/>
              </a:cxn>
              <a:cxn ang="0">
                <a:pos x="679" y="85"/>
              </a:cxn>
              <a:cxn ang="0">
                <a:pos x="662" y="97"/>
              </a:cxn>
              <a:cxn ang="0">
                <a:pos x="648" y="111"/>
              </a:cxn>
              <a:cxn ang="0">
                <a:pos x="635" y="124"/>
              </a:cxn>
              <a:cxn ang="0">
                <a:pos x="617" y="133"/>
              </a:cxn>
              <a:cxn ang="0">
                <a:pos x="604" y="146"/>
              </a:cxn>
              <a:cxn ang="0">
                <a:pos x="591" y="159"/>
              </a:cxn>
              <a:cxn ang="0">
                <a:pos x="581" y="177"/>
              </a:cxn>
              <a:cxn ang="0">
                <a:pos x="564" y="186"/>
              </a:cxn>
              <a:cxn ang="0">
                <a:pos x="555" y="204"/>
              </a:cxn>
              <a:cxn ang="0">
                <a:pos x="542" y="217"/>
              </a:cxn>
              <a:cxn ang="0">
                <a:pos x="529" y="230"/>
              </a:cxn>
              <a:cxn ang="0">
                <a:pos x="515" y="244"/>
              </a:cxn>
              <a:cxn ang="0">
                <a:pos x="502" y="256"/>
              </a:cxn>
              <a:cxn ang="0">
                <a:pos x="488" y="270"/>
              </a:cxn>
              <a:cxn ang="0">
                <a:pos x="475" y="283"/>
              </a:cxn>
              <a:cxn ang="0">
                <a:pos x="462" y="296"/>
              </a:cxn>
              <a:cxn ang="0">
                <a:pos x="448" y="310"/>
              </a:cxn>
              <a:cxn ang="0">
                <a:pos x="431" y="318"/>
              </a:cxn>
              <a:cxn ang="0">
                <a:pos x="413" y="332"/>
              </a:cxn>
              <a:cxn ang="0">
                <a:pos x="395" y="345"/>
              </a:cxn>
              <a:cxn ang="0">
                <a:pos x="373" y="358"/>
              </a:cxn>
              <a:cxn ang="0">
                <a:pos x="347" y="371"/>
              </a:cxn>
              <a:cxn ang="0">
                <a:pos x="315" y="385"/>
              </a:cxn>
              <a:cxn ang="0">
                <a:pos x="262" y="398"/>
              </a:cxn>
            </a:cxnLst>
            <a:rect l="0" t="0" r="r" b="b"/>
            <a:pathLst>
              <a:path w="945" h="402">
                <a:moveTo>
                  <a:pt x="0" y="402"/>
                </a:moveTo>
                <a:lnTo>
                  <a:pt x="0" y="402"/>
                </a:lnTo>
                <a:lnTo>
                  <a:pt x="0" y="398"/>
                </a:lnTo>
                <a:lnTo>
                  <a:pt x="40" y="398"/>
                </a:lnTo>
                <a:lnTo>
                  <a:pt x="80" y="398"/>
                </a:lnTo>
                <a:lnTo>
                  <a:pt x="80" y="393"/>
                </a:lnTo>
                <a:lnTo>
                  <a:pt x="111" y="393"/>
                </a:lnTo>
                <a:lnTo>
                  <a:pt x="111" y="389"/>
                </a:lnTo>
                <a:lnTo>
                  <a:pt x="129" y="389"/>
                </a:lnTo>
                <a:lnTo>
                  <a:pt x="129" y="385"/>
                </a:lnTo>
                <a:lnTo>
                  <a:pt x="147" y="385"/>
                </a:lnTo>
                <a:lnTo>
                  <a:pt x="147" y="380"/>
                </a:lnTo>
                <a:lnTo>
                  <a:pt x="160" y="380"/>
                </a:lnTo>
                <a:lnTo>
                  <a:pt x="160" y="376"/>
                </a:lnTo>
                <a:lnTo>
                  <a:pt x="173" y="376"/>
                </a:lnTo>
                <a:lnTo>
                  <a:pt x="173" y="371"/>
                </a:lnTo>
                <a:lnTo>
                  <a:pt x="182" y="371"/>
                </a:lnTo>
                <a:lnTo>
                  <a:pt x="182" y="367"/>
                </a:lnTo>
                <a:lnTo>
                  <a:pt x="191" y="367"/>
                </a:lnTo>
                <a:lnTo>
                  <a:pt x="191" y="363"/>
                </a:lnTo>
                <a:lnTo>
                  <a:pt x="200" y="363"/>
                </a:lnTo>
                <a:lnTo>
                  <a:pt x="200" y="358"/>
                </a:lnTo>
                <a:lnTo>
                  <a:pt x="209" y="358"/>
                </a:lnTo>
                <a:lnTo>
                  <a:pt x="209" y="354"/>
                </a:lnTo>
                <a:lnTo>
                  <a:pt x="218" y="354"/>
                </a:lnTo>
                <a:lnTo>
                  <a:pt x="227" y="354"/>
                </a:lnTo>
                <a:lnTo>
                  <a:pt x="227" y="349"/>
                </a:lnTo>
                <a:lnTo>
                  <a:pt x="231" y="349"/>
                </a:lnTo>
                <a:lnTo>
                  <a:pt x="231" y="345"/>
                </a:lnTo>
                <a:lnTo>
                  <a:pt x="240" y="345"/>
                </a:lnTo>
                <a:lnTo>
                  <a:pt x="240" y="341"/>
                </a:lnTo>
                <a:lnTo>
                  <a:pt x="244" y="341"/>
                </a:lnTo>
                <a:lnTo>
                  <a:pt x="244" y="336"/>
                </a:lnTo>
                <a:lnTo>
                  <a:pt x="254" y="336"/>
                </a:lnTo>
                <a:lnTo>
                  <a:pt x="254" y="332"/>
                </a:lnTo>
                <a:lnTo>
                  <a:pt x="258" y="332"/>
                </a:lnTo>
                <a:lnTo>
                  <a:pt x="258" y="327"/>
                </a:lnTo>
                <a:lnTo>
                  <a:pt x="262" y="327"/>
                </a:lnTo>
                <a:lnTo>
                  <a:pt x="262" y="323"/>
                </a:lnTo>
                <a:lnTo>
                  <a:pt x="271" y="323"/>
                </a:lnTo>
                <a:lnTo>
                  <a:pt x="271" y="318"/>
                </a:lnTo>
                <a:lnTo>
                  <a:pt x="276" y="318"/>
                </a:lnTo>
                <a:lnTo>
                  <a:pt x="276" y="314"/>
                </a:lnTo>
                <a:lnTo>
                  <a:pt x="280" y="314"/>
                </a:lnTo>
                <a:lnTo>
                  <a:pt x="280" y="310"/>
                </a:lnTo>
                <a:lnTo>
                  <a:pt x="284" y="310"/>
                </a:lnTo>
                <a:lnTo>
                  <a:pt x="289" y="310"/>
                </a:lnTo>
                <a:lnTo>
                  <a:pt x="289" y="305"/>
                </a:lnTo>
                <a:lnTo>
                  <a:pt x="293" y="305"/>
                </a:lnTo>
                <a:lnTo>
                  <a:pt x="293" y="301"/>
                </a:lnTo>
                <a:lnTo>
                  <a:pt x="302" y="301"/>
                </a:lnTo>
                <a:lnTo>
                  <a:pt x="302" y="296"/>
                </a:lnTo>
                <a:lnTo>
                  <a:pt x="306" y="296"/>
                </a:lnTo>
                <a:lnTo>
                  <a:pt x="306" y="292"/>
                </a:lnTo>
                <a:lnTo>
                  <a:pt x="311" y="292"/>
                </a:lnTo>
                <a:lnTo>
                  <a:pt x="311" y="288"/>
                </a:lnTo>
                <a:lnTo>
                  <a:pt x="315" y="288"/>
                </a:lnTo>
                <a:lnTo>
                  <a:pt x="315" y="283"/>
                </a:lnTo>
                <a:lnTo>
                  <a:pt x="320" y="283"/>
                </a:lnTo>
                <a:lnTo>
                  <a:pt x="320" y="278"/>
                </a:lnTo>
                <a:lnTo>
                  <a:pt x="324" y="278"/>
                </a:lnTo>
                <a:lnTo>
                  <a:pt x="324" y="274"/>
                </a:lnTo>
                <a:lnTo>
                  <a:pt x="329" y="274"/>
                </a:lnTo>
                <a:lnTo>
                  <a:pt x="329" y="270"/>
                </a:lnTo>
                <a:lnTo>
                  <a:pt x="333" y="270"/>
                </a:lnTo>
                <a:lnTo>
                  <a:pt x="333" y="266"/>
                </a:lnTo>
                <a:lnTo>
                  <a:pt x="337" y="266"/>
                </a:lnTo>
                <a:lnTo>
                  <a:pt x="342" y="266"/>
                </a:lnTo>
                <a:lnTo>
                  <a:pt x="342" y="261"/>
                </a:lnTo>
                <a:lnTo>
                  <a:pt x="342" y="256"/>
                </a:lnTo>
                <a:lnTo>
                  <a:pt x="347" y="256"/>
                </a:lnTo>
                <a:lnTo>
                  <a:pt x="347" y="252"/>
                </a:lnTo>
                <a:lnTo>
                  <a:pt x="351" y="252"/>
                </a:lnTo>
                <a:lnTo>
                  <a:pt x="351" y="248"/>
                </a:lnTo>
                <a:lnTo>
                  <a:pt x="355" y="248"/>
                </a:lnTo>
                <a:lnTo>
                  <a:pt x="355" y="244"/>
                </a:lnTo>
                <a:lnTo>
                  <a:pt x="359" y="244"/>
                </a:lnTo>
                <a:lnTo>
                  <a:pt x="359" y="239"/>
                </a:lnTo>
                <a:lnTo>
                  <a:pt x="364" y="239"/>
                </a:lnTo>
                <a:lnTo>
                  <a:pt x="364" y="234"/>
                </a:lnTo>
                <a:lnTo>
                  <a:pt x="369" y="234"/>
                </a:lnTo>
                <a:lnTo>
                  <a:pt x="369" y="230"/>
                </a:lnTo>
                <a:lnTo>
                  <a:pt x="373" y="230"/>
                </a:lnTo>
                <a:lnTo>
                  <a:pt x="373" y="226"/>
                </a:lnTo>
                <a:lnTo>
                  <a:pt x="377" y="226"/>
                </a:lnTo>
                <a:lnTo>
                  <a:pt x="377" y="221"/>
                </a:lnTo>
                <a:lnTo>
                  <a:pt x="382" y="221"/>
                </a:lnTo>
                <a:lnTo>
                  <a:pt x="382" y="217"/>
                </a:lnTo>
                <a:lnTo>
                  <a:pt x="387" y="217"/>
                </a:lnTo>
                <a:lnTo>
                  <a:pt x="387" y="212"/>
                </a:lnTo>
                <a:lnTo>
                  <a:pt x="391" y="212"/>
                </a:lnTo>
                <a:lnTo>
                  <a:pt x="391" y="208"/>
                </a:lnTo>
                <a:lnTo>
                  <a:pt x="395" y="208"/>
                </a:lnTo>
                <a:lnTo>
                  <a:pt x="395" y="204"/>
                </a:lnTo>
                <a:lnTo>
                  <a:pt x="400" y="204"/>
                </a:lnTo>
                <a:lnTo>
                  <a:pt x="400" y="199"/>
                </a:lnTo>
                <a:lnTo>
                  <a:pt x="404" y="199"/>
                </a:lnTo>
                <a:lnTo>
                  <a:pt x="404" y="195"/>
                </a:lnTo>
                <a:lnTo>
                  <a:pt x="409" y="195"/>
                </a:lnTo>
                <a:lnTo>
                  <a:pt x="409" y="190"/>
                </a:lnTo>
                <a:lnTo>
                  <a:pt x="413" y="190"/>
                </a:lnTo>
                <a:lnTo>
                  <a:pt x="413" y="186"/>
                </a:lnTo>
                <a:lnTo>
                  <a:pt x="413" y="181"/>
                </a:lnTo>
                <a:lnTo>
                  <a:pt x="418" y="181"/>
                </a:lnTo>
                <a:lnTo>
                  <a:pt x="418" y="177"/>
                </a:lnTo>
                <a:lnTo>
                  <a:pt x="422" y="177"/>
                </a:lnTo>
                <a:lnTo>
                  <a:pt x="426" y="177"/>
                </a:lnTo>
                <a:lnTo>
                  <a:pt x="426" y="173"/>
                </a:lnTo>
                <a:lnTo>
                  <a:pt x="431" y="173"/>
                </a:lnTo>
                <a:lnTo>
                  <a:pt x="431" y="168"/>
                </a:lnTo>
                <a:lnTo>
                  <a:pt x="435" y="168"/>
                </a:lnTo>
                <a:lnTo>
                  <a:pt x="435" y="164"/>
                </a:lnTo>
                <a:lnTo>
                  <a:pt x="440" y="164"/>
                </a:lnTo>
                <a:lnTo>
                  <a:pt x="440" y="159"/>
                </a:lnTo>
                <a:lnTo>
                  <a:pt x="444" y="159"/>
                </a:lnTo>
                <a:lnTo>
                  <a:pt x="444" y="155"/>
                </a:lnTo>
                <a:lnTo>
                  <a:pt x="444" y="151"/>
                </a:lnTo>
                <a:lnTo>
                  <a:pt x="448" y="151"/>
                </a:lnTo>
                <a:lnTo>
                  <a:pt x="448" y="146"/>
                </a:lnTo>
                <a:lnTo>
                  <a:pt x="453" y="146"/>
                </a:lnTo>
                <a:lnTo>
                  <a:pt x="453" y="141"/>
                </a:lnTo>
                <a:lnTo>
                  <a:pt x="458" y="141"/>
                </a:lnTo>
                <a:lnTo>
                  <a:pt x="458" y="137"/>
                </a:lnTo>
                <a:lnTo>
                  <a:pt x="462" y="137"/>
                </a:lnTo>
                <a:lnTo>
                  <a:pt x="462" y="133"/>
                </a:lnTo>
                <a:lnTo>
                  <a:pt x="466" y="133"/>
                </a:lnTo>
                <a:lnTo>
                  <a:pt x="470" y="133"/>
                </a:lnTo>
                <a:lnTo>
                  <a:pt x="470" y="129"/>
                </a:lnTo>
                <a:lnTo>
                  <a:pt x="475" y="129"/>
                </a:lnTo>
                <a:lnTo>
                  <a:pt x="475" y="124"/>
                </a:lnTo>
                <a:lnTo>
                  <a:pt x="480" y="124"/>
                </a:lnTo>
                <a:lnTo>
                  <a:pt x="480" y="119"/>
                </a:lnTo>
                <a:lnTo>
                  <a:pt x="484" y="119"/>
                </a:lnTo>
                <a:lnTo>
                  <a:pt x="484" y="115"/>
                </a:lnTo>
                <a:lnTo>
                  <a:pt x="488" y="115"/>
                </a:lnTo>
                <a:lnTo>
                  <a:pt x="488" y="111"/>
                </a:lnTo>
                <a:lnTo>
                  <a:pt x="493" y="111"/>
                </a:lnTo>
                <a:lnTo>
                  <a:pt x="493" y="107"/>
                </a:lnTo>
                <a:lnTo>
                  <a:pt x="497" y="107"/>
                </a:lnTo>
                <a:lnTo>
                  <a:pt x="497" y="102"/>
                </a:lnTo>
                <a:lnTo>
                  <a:pt x="502" y="102"/>
                </a:lnTo>
                <a:lnTo>
                  <a:pt x="502" y="97"/>
                </a:lnTo>
                <a:lnTo>
                  <a:pt x="506" y="97"/>
                </a:lnTo>
                <a:lnTo>
                  <a:pt x="506" y="93"/>
                </a:lnTo>
                <a:lnTo>
                  <a:pt x="515" y="93"/>
                </a:lnTo>
                <a:lnTo>
                  <a:pt x="515" y="89"/>
                </a:lnTo>
                <a:lnTo>
                  <a:pt x="519" y="89"/>
                </a:lnTo>
                <a:lnTo>
                  <a:pt x="524" y="89"/>
                </a:lnTo>
                <a:lnTo>
                  <a:pt x="524" y="85"/>
                </a:lnTo>
                <a:lnTo>
                  <a:pt x="529" y="85"/>
                </a:lnTo>
                <a:lnTo>
                  <a:pt x="529" y="80"/>
                </a:lnTo>
                <a:lnTo>
                  <a:pt x="533" y="80"/>
                </a:lnTo>
                <a:lnTo>
                  <a:pt x="533" y="75"/>
                </a:lnTo>
                <a:lnTo>
                  <a:pt x="542" y="75"/>
                </a:lnTo>
                <a:lnTo>
                  <a:pt x="542" y="71"/>
                </a:lnTo>
                <a:lnTo>
                  <a:pt x="546" y="71"/>
                </a:lnTo>
                <a:lnTo>
                  <a:pt x="546" y="67"/>
                </a:lnTo>
                <a:lnTo>
                  <a:pt x="551" y="67"/>
                </a:lnTo>
                <a:lnTo>
                  <a:pt x="551" y="62"/>
                </a:lnTo>
                <a:lnTo>
                  <a:pt x="555" y="62"/>
                </a:lnTo>
                <a:lnTo>
                  <a:pt x="555" y="58"/>
                </a:lnTo>
                <a:lnTo>
                  <a:pt x="559" y="58"/>
                </a:lnTo>
                <a:lnTo>
                  <a:pt x="559" y="53"/>
                </a:lnTo>
                <a:lnTo>
                  <a:pt x="569" y="53"/>
                </a:lnTo>
                <a:lnTo>
                  <a:pt x="569" y="49"/>
                </a:lnTo>
                <a:lnTo>
                  <a:pt x="577" y="49"/>
                </a:lnTo>
                <a:lnTo>
                  <a:pt x="577" y="45"/>
                </a:lnTo>
                <a:lnTo>
                  <a:pt x="586" y="45"/>
                </a:lnTo>
                <a:lnTo>
                  <a:pt x="591" y="45"/>
                </a:lnTo>
                <a:lnTo>
                  <a:pt x="591" y="40"/>
                </a:lnTo>
                <a:lnTo>
                  <a:pt x="604" y="40"/>
                </a:lnTo>
                <a:lnTo>
                  <a:pt x="604" y="36"/>
                </a:lnTo>
                <a:lnTo>
                  <a:pt x="613" y="36"/>
                </a:lnTo>
                <a:lnTo>
                  <a:pt x="613" y="31"/>
                </a:lnTo>
                <a:lnTo>
                  <a:pt x="622" y="31"/>
                </a:lnTo>
                <a:lnTo>
                  <a:pt x="622" y="27"/>
                </a:lnTo>
                <a:lnTo>
                  <a:pt x="635" y="27"/>
                </a:lnTo>
                <a:lnTo>
                  <a:pt x="635" y="22"/>
                </a:lnTo>
                <a:lnTo>
                  <a:pt x="648" y="22"/>
                </a:lnTo>
                <a:lnTo>
                  <a:pt x="648" y="18"/>
                </a:lnTo>
                <a:lnTo>
                  <a:pt x="666" y="18"/>
                </a:lnTo>
                <a:lnTo>
                  <a:pt x="666" y="14"/>
                </a:lnTo>
                <a:lnTo>
                  <a:pt x="684" y="14"/>
                </a:lnTo>
                <a:lnTo>
                  <a:pt x="684" y="9"/>
                </a:lnTo>
                <a:lnTo>
                  <a:pt x="710" y="9"/>
                </a:lnTo>
                <a:lnTo>
                  <a:pt x="710" y="5"/>
                </a:lnTo>
                <a:lnTo>
                  <a:pt x="755" y="5"/>
                </a:lnTo>
                <a:lnTo>
                  <a:pt x="755" y="0"/>
                </a:lnTo>
                <a:lnTo>
                  <a:pt x="945" y="0"/>
                </a:lnTo>
                <a:lnTo>
                  <a:pt x="945" y="5"/>
                </a:lnTo>
                <a:lnTo>
                  <a:pt x="910" y="5"/>
                </a:lnTo>
                <a:lnTo>
                  <a:pt x="910" y="9"/>
                </a:lnTo>
                <a:lnTo>
                  <a:pt x="866" y="9"/>
                </a:lnTo>
                <a:lnTo>
                  <a:pt x="866" y="14"/>
                </a:lnTo>
                <a:lnTo>
                  <a:pt x="839" y="14"/>
                </a:lnTo>
                <a:lnTo>
                  <a:pt x="839" y="18"/>
                </a:lnTo>
                <a:lnTo>
                  <a:pt x="817" y="18"/>
                </a:lnTo>
                <a:lnTo>
                  <a:pt x="817" y="22"/>
                </a:lnTo>
                <a:lnTo>
                  <a:pt x="803" y="22"/>
                </a:lnTo>
                <a:lnTo>
                  <a:pt x="803" y="27"/>
                </a:lnTo>
                <a:lnTo>
                  <a:pt x="790" y="27"/>
                </a:lnTo>
                <a:lnTo>
                  <a:pt x="790" y="31"/>
                </a:lnTo>
                <a:lnTo>
                  <a:pt x="777" y="31"/>
                </a:lnTo>
                <a:lnTo>
                  <a:pt x="777" y="36"/>
                </a:lnTo>
                <a:lnTo>
                  <a:pt x="768" y="36"/>
                </a:lnTo>
                <a:lnTo>
                  <a:pt x="768" y="40"/>
                </a:lnTo>
                <a:lnTo>
                  <a:pt x="755" y="40"/>
                </a:lnTo>
                <a:lnTo>
                  <a:pt x="755" y="45"/>
                </a:lnTo>
                <a:lnTo>
                  <a:pt x="746" y="45"/>
                </a:lnTo>
                <a:lnTo>
                  <a:pt x="737" y="45"/>
                </a:lnTo>
                <a:lnTo>
                  <a:pt x="737" y="49"/>
                </a:lnTo>
                <a:lnTo>
                  <a:pt x="733" y="49"/>
                </a:lnTo>
                <a:lnTo>
                  <a:pt x="733" y="53"/>
                </a:lnTo>
                <a:lnTo>
                  <a:pt x="724" y="53"/>
                </a:lnTo>
                <a:lnTo>
                  <a:pt x="724" y="58"/>
                </a:lnTo>
                <a:lnTo>
                  <a:pt x="715" y="58"/>
                </a:lnTo>
                <a:lnTo>
                  <a:pt x="715" y="62"/>
                </a:lnTo>
                <a:lnTo>
                  <a:pt x="710" y="62"/>
                </a:lnTo>
                <a:lnTo>
                  <a:pt x="710" y="67"/>
                </a:lnTo>
                <a:lnTo>
                  <a:pt x="702" y="67"/>
                </a:lnTo>
                <a:lnTo>
                  <a:pt x="702" y="71"/>
                </a:lnTo>
                <a:lnTo>
                  <a:pt x="697" y="71"/>
                </a:lnTo>
                <a:lnTo>
                  <a:pt x="697" y="75"/>
                </a:lnTo>
                <a:lnTo>
                  <a:pt x="692" y="75"/>
                </a:lnTo>
                <a:lnTo>
                  <a:pt x="692" y="80"/>
                </a:lnTo>
                <a:lnTo>
                  <a:pt x="684" y="80"/>
                </a:lnTo>
                <a:lnTo>
                  <a:pt x="684" y="85"/>
                </a:lnTo>
                <a:lnTo>
                  <a:pt x="679" y="85"/>
                </a:lnTo>
                <a:lnTo>
                  <a:pt x="679" y="89"/>
                </a:lnTo>
                <a:lnTo>
                  <a:pt x="674" y="89"/>
                </a:lnTo>
                <a:lnTo>
                  <a:pt x="666" y="89"/>
                </a:lnTo>
                <a:lnTo>
                  <a:pt x="666" y="93"/>
                </a:lnTo>
                <a:lnTo>
                  <a:pt x="662" y="93"/>
                </a:lnTo>
                <a:lnTo>
                  <a:pt x="662" y="97"/>
                </a:lnTo>
                <a:lnTo>
                  <a:pt x="657" y="97"/>
                </a:lnTo>
                <a:lnTo>
                  <a:pt x="657" y="102"/>
                </a:lnTo>
                <a:lnTo>
                  <a:pt x="652" y="102"/>
                </a:lnTo>
                <a:lnTo>
                  <a:pt x="652" y="107"/>
                </a:lnTo>
                <a:lnTo>
                  <a:pt x="648" y="107"/>
                </a:lnTo>
                <a:lnTo>
                  <a:pt x="648" y="111"/>
                </a:lnTo>
                <a:lnTo>
                  <a:pt x="644" y="111"/>
                </a:lnTo>
                <a:lnTo>
                  <a:pt x="644" y="115"/>
                </a:lnTo>
                <a:lnTo>
                  <a:pt x="640" y="115"/>
                </a:lnTo>
                <a:lnTo>
                  <a:pt x="640" y="119"/>
                </a:lnTo>
                <a:lnTo>
                  <a:pt x="635" y="119"/>
                </a:lnTo>
                <a:lnTo>
                  <a:pt x="635" y="124"/>
                </a:lnTo>
                <a:lnTo>
                  <a:pt x="630" y="124"/>
                </a:lnTo>
                <a:lnTo>
                  <a:pt x="630" y="129"/>
                </a:lnTo>
                <a:lnTo>
                  <a:pt x="626" y="129"/>
                </a:lnTo>
                <a:lnTo>
                  <a:pt x="626" y="133"/>
                </a:lnTo>
                <a:lnTo>
                  <a:pt x="622" y="133"/>
                </a:lnTo>
                <a:lnTo>
                  <a:pt x="617" y="133"/>
                </a:lnTo>
                <a:lnTo>
                  <a:pt x="617" y="137"/>
                </a:lnTo>
                <a:lnTo>
                  <a:pt x="613" y="137"/>
                </a:lnTo>
                <a:lnTo>
                  <a:pt x="613" y="141"/>
                </a:lnTo>
                <a:lnTo>
                  <a:pt x="608" y="141"/>
                </a:lnTo>
                <a:lnTo>
                  <a:pt x="608" y="146"/>
                </a:lnTo>
                <a:lnTo>
                  <a:pt x="604" y="146"/>
                </a:lnTo>
                <a:lnTo>
                  <a:pt x="604" y="151"/>
                </a:lnTo>
                <a:lnTo>
                  <a:pt x="599" y="151"/>
                </a:lnTo>
                <a:lnTo>
                  <a:pt x="599" y="155"/>
                </a:lnTo>
                <a:lnTo>
                  <a:pt x="595" y="155"/>
                </a:lnTo>
                <a:lnTo>
                  <a:pt x="595" y="159"/>
                </a:lnTo>
                <a:lnTo>
                  <a:pt x="591" y="159"/>
                </a:lnTo>
                <a:lnTo>
                  <a:pt x="591" y="164"/>
                </a:lnTo>
                <a:lnTo>
                  <a:pt x="586" y="164"/>
                </a:lnTo>
                <a:lnTo>
                  <a:pt x="586" y="168"/>
                </a:lnTo>
                <a:lnTo>
                  <a:pt x="586" y="173"/>
                </a:lnTo>
                <a:lnTo>
                  <a:pt x="581" y="173"/>
                </a:lnTo>
                <a:lnTo>
                  <a:pt x="581" y="177"/>
                </a:lnTo>
                <a:lnTo>
                  <a:pt x="577" y="177"/>
                </a:lnTo>
                <a:lnTo>
                  <a:pt x="573" y="177"/>
                </a:lnTo>
                <a:lnTo>
                  <a:pt x="573" y="181"/>
                </a:lnTo>
                <a:lnTo>
                  <a:pt x="569" y="181"/>
                </a:lnTo>
                <a:lnTo>
                  <a:pt x="569" y="186"/>
                </a:lnTo>
                <a:lnTo>
                  <a:pt x="564" y="186"/>
                </a:lnTo>
                <a:lnTo>
                  <a:pt x="564" y="190"/>
                </a:lnTo>
                <a:lnTo>
                  <a:pt x="559" y="190"/>
                </a:lnTo>
                <a:lnTo>
                  <a:pt x="559" y="195"/>
                </a:lnTo>
                <a:lnTo>
                  <a:pt x="555" y="195"/>
                </a:lnTo>
                <a:lnTo>
                  <a:pt x="555" y="199"/>
                </a:lnTo>
                <a:lnTo>
                  <a:pt x="555" y="204"/>
                </a:lnTo>
                <a:lnTo>
                  <a:pt x="551" y="204"/>
                </a:lnTo>
                <a:lnTo>
                  <a:pt x="551" y="208"/>
                </a:lnTo>
                <a:lnTo>
                  <a:pt x="551" y="212"/>
                </a:lnTo>
                <a:lnTo>
                  <a:pt x="546" y="212"/>
                </a:lnTo>
                <a:lnTo>
                  <a:pt x="546" y="217"/>
                </a:lnTo>
                <a:lnTo>
                  <a:pt x="542" y="217"/>
                </a:lnTo>
                <a:lnTo>
                  <a:pt x="542" y="221"/>
                </a:lnTo>
                <a:lnTo>
                  <a:pt x="537" y="221"/>
                </a:lnTo>
                <a:lnTo>
                  <a:pt x="533" y="221"/>
                </a:lnTo>
                <a:lnTo>
                  <a:pt x="533" y="226"/>
                </a:lnTo>
                <a:lnTo>
                  <a:pt x="529" y="226"/>
                </a:lnTo>
                <a:lnTo>
                  <a:pt x="529" y="230"/>
                </a:lnTo>
                <a:lnTo>
                  <a:pt x="529" y="234"/>
                </a:lnTo>
                <a:lnTo>
                  <a:pt x="524" y="234"/>
                </a:lnTo>
                <a:lnTo>
                  <a:pt x="524" y="239"/>
                </a:lnTo>
                <a:lnTo>
                  <a:pt x="519" y="239"/>
                </a:lnTo>
                <a:lnTo>
                  <a:pt x="519" y="244"/>
                </a:lnTo>
                <a:lnTo>
                  <a:pt x="515" y="244"/>
                </a:lnTo>
                <a:lnTo>
                  <a:pt x="515" y="248"/>
                </a:lnTo>
                <a:lnTo>
                  <a:pt x="511" y="248"/>
                </a:lnTo>
                <a:lnTo>
                  <a:pt x="511" y="252"/>
                </a:lnTo>
                <a:lnTo>
                  <a:pt x="506" y="252"/>
                </a:lnTo>
                <a:lnTo>
                  <a:pt x="506" y="256"/>
                </a:lnTo>
                <a:lnTo>
                  <a:pt x="502" y="256"/>
                </a:lnTo>
                <a:lnTo>
                  <a:pt x="502" y="261"/>
                </a:lnTo>
                <a:lnTo>
                  <a:pt x="497" y="261"/>
                </a:lnTo>
                <a:lnTo>
                  <a:pt x="497" y="266"/>
                </a:lnTo>
                <a:lnTo>
                  <a:pt x="493" y="266"/>
                </a:lnTo>
                <a:lnTo>
                  <a:pt x="488" y="266"/>
                </a:lnTo>
                <a:lnTo>
                  <a:pt x="488" y="270"/>
                </a:lnTo>
                <a:lnTo>
                  <a:pt x="484" y="270"/>
                </a:lnTo>
                <a:lnTo>
                  <a:pt x="484" y="274"/>
                </a:lnTo>
                <a:lnTo>
                  <a:pt x="480" y="274"/>
                </a:lnTo>
                <a:lnTo>
                  <a:pt x="480" y="278"/>
                </a:lnTo>
                <a:lnTo>
                  <a:pt x="475" y="278"/>
                </a:lnTo>
                <a:lnTo>
                  <a:pt x="475" y="283"/>
                </a:lnTo>
                <a:lnTo>
                  <a:pt x="470" y="283"/>
                </a:lnTo>
                <a:lnTo>
                  <a:pt x="470" y="288"/>
                </a:lnTo>
                <a:lnTo>
                  <a:pt x="466" y="288"/>
                </a:lnTo>
                <a:lnTo>
                  <a:pt x="466" y="292"/>
                </a:lnTo>
                <a:lnTo>
                  <a:pt x="462" y="292"/>
                </a:lnTo>
                <a:lnTo>
                  <a:pt x="462" y="296"/>
                </a:lnTo>
                <a:lnTo>
                  <a:pt x="458" y="296"/>
                </a:lnTo>
                <a:lnTo>
                  <a:pt x="458" y="301"/>
                </a:lnTo>
                <a:lnTo>
                  <a:pt x="453" y="301"/>
                </a:lnTo>
                <a:lnTo>
                  <a:pt x="453" y="305"/>
                </a:lnTo>
                <a:lnTo>
                  <a:pt x="448" y="305"/>
                </a:lnTo>
                <a:lnTo>
                  <a:pt x="448" y="310"/>
                </a:lnTo>
                <a:lnTo>
                  <a:pt x="444" y="310"/>
                </a:lnTo>
                <a:lnTo>
                  <a:pt x="440" y="310"/>
                </a:lnTo>
                <a:lnTo>
                  <a:pt x="440" y="314"/>
                </a:lnTo>
                <a:lnTo>
                  <a:pt x="435" y="314"/>
                </a:lnTo>
                <a:lnTo>
                  <a:pt x="435" y="318"/>
                </a:lnTo>
                <a:lnTo>
                  <a:pt x="431" y="318"/>
                </a:lnTo>
                <a:lnTo>
                  <a:pt x="431" y="323"/>
                </a:lnTo>
                <a:lnTo>
                  <a:pt x="422" y="323"/>
                </a:lnTo>
                <a:lnTo>
                  <a:pt x="422" y="327"/>
                </a:lnTo>
                <a:lnTo>
                  <a:pt x="418" y="327"/>
                </a:lnTo>
                <a:lnTo>
                  <a:pt x="418" y="332"/>
                </a:lnTo>
                <a:lnTo>
                  <a:pt x="413" y="332"/>
                </a:lnTo>
                <a:lnTo>
                  <a:pt x="413" y="336"/>
                </a:lnTo>
                <a:lnTo>
                  <a:pt x="404" y="336"/>
                </a:lnTo>
                <a:lnTo>
                  <a:pt x="404" y="341"/>
                </a:lnTo>
                <a:lnTo>
                  <a:pt x="400" y="341"/>
                </a:lnTo>
                <a:lnTo>
                  <a:pt x="400" y="345"/>
                </a:lnTo>
                <a:lnTo>
                  <a:pt x="395" y="345"/>
                </a:lnTo>
                <a:lnTo>
                  <a:pt x="395" y="349"/>
                </a:lnTo>
                <a:lnTo>
                  <a:pt x="387" y="349"/>
                </a:lnTo>
                <a:lnTo>
                  <a:pt x="387" y="354"/>
                </a:lnTo>
                <a:lnTo>
                  <a:pt x="382" y="354"/>
                </a:lnTo>
                <a:lnTo>
                  <a:pt x="373" y="354"/>
                </a:lnTo>
                <a:lnTo>
                  <a:pt x="373" y="358"/>
                </a:lnTo>
                <a:lnTo>
                  <a:pt x="364" y="358"/>
                </a:lnTo>
                <a:lnTo>
                  <a:pt x="364" y="363"/>
                </a:lnTo>
                <a:lnTo>
                  <a:pt x="355" y="363"/>
                </a:lnTo>
                <a:lnTo>
                  <a:pt x="355" y="367"/>
                </a:lnTo>
                <a:lnTo>
                  <a:pt x="347" y="367"/>
                </a:lnTo>
                <a:lnTo>
                  <a:pt x="347" y="371"/>
                </a:lnTo>
                <a:lnTo>
                  <a:pt x="337" y="371"/>
                </a:lnTo>
                <a:lnTo>
                  <a:pt x="337" y="376"/>
                </a:lnTo>
                <a:lnTo>
                  <a:pt x="324" y="376"/>
                </a:lnTo>
                <a:lnTo>
                  <a:pt x="324" y="380"/>
                </a:lnTo>
                <a:lnTo>
                  <a:pt x="315" y="380"/>
                </a:lnTo>
                <a:lnTo>
                  <a:pt x="315" y="385"/>
                </a:lnTo>
                <a:lnTo>
                  <a:pt x="302" y="385"/>
                </a:lnTo>
                <a:lnTo>
                  <a:pt x="302" y="389"/>
                </a:lnTo>
                <a:lnTo>
                  <a:pt x="284" y="389"/>
                </a:lnTo>
                <a:lnTo>
                  <a:pt x="284" y="393"/>
                </a:lnTo>
                <a:lnTo>
                  <a:pt x="262" y="393"/>
                </a:lnTo>
                <a:lnTo>
                  <a:pt x="262" y="398"/>
                </a:lnTo>
                <a:lnTo>
                  <a:pt x="236" y="398"/>
                </a:lnTo>
                <a:lnTo>
                  <a:pt x="195" y="398"/>
                </a:lnTo>
                <a:lnTo>
                  <a:pt x="195" y="402"/>
                </a:lnTo>
                <a:lnTo>
                  <a:pt x="0" y="402"/>
                </a:lnTo>
              </a:path>
            </a:pathLst>
          </a:custGeom>
          <a:noFill/>
          <a:ln w="22225" cap="flat">
            <a:solidFill>
              <a:schemeClr val="tx1"/>
            </a:solidFill>
            <a:prstDash val="solid"/>
            <a:round/>
            <a:headEnd/>
            <a:tailEnd/>
          </a:ln>
        </p:spPr>
        <p:txBody>
          <a:bodyPr/>
          <a:lstStyle/>
          <a:p>
            <a:pPr>
              <a:defRPr/>
            </a:pPr>
            <a:endParaRPr lang="en-US">
              <a:latin typeface="+mn-lt"/>
            </a:endParaRPr>
          </a:p>
        </p:txBody>
      </p:sp>
      <p:sp>
        <p:nvSpPr>
          <p:cNvPr id="385309" name="Freeform 285"/>
          <p:cNvSpPr>
            <a:spLocks/>
          </p:cNvSpPr>
          <p:nvPr/>
        </p:nvSpPr>
        <p:spPr bwMode="auto">
          <a:xfrm>
            <a:off x="3424238" y="3998913"/>
            <a:ext cx="2000250" cy="935037"/>
          </a:xfrm>
          <a:custGeom>
            <a:avLst/>
            <a:gdLst/>
            <a:ahLst/>
            <a:cxnLst>
              <a:cxn ang="0">
                <a:pos x="79" y="393"/>
              </a:cxn>
              <a:cxn ang="0">
                <a:pos x="150" y="380"/>
              </a:cxn>
              <a:cxn ang="0">
                <a:pos x="190" y="367"/>
              </a:cxn>
              <a:cxn ang="0">
                <a:pos x="221" y="354"/>
              </a:cxn>
              <a:cxn ang="0">
                <a:pos x="257" y="345"/>
              </a:cxn>
              <a:cxn ang="0">
                <a:pos x="275" y="332"/>
              </a:cxn>
              <a:cxn ang="0">
                <a:pos x="297" y="318"/>
              </a:cxn>
              <a:cxn ang="0">
                <a:pos x="315" y="305"/>
              </a:cxn>
              <a:cxn ang="0">
                <a:pos x="328" y="292"/>
              </a:cxn>
              <a:cxn ang="0">
                <a:pos x="346" y="278"/>
              </a:cxn>
              <a:cxn ang="0">
                <a:pos x="359" y="266"/>
              </a:cxn>
              <a:cxn ang="0">
                <a:pos x="377" y="256"/>
              </a:cxn>
              <a:cxn ang="0">
                <a:pos x="390" y="244"/>
              </a:cxn>
              <a:cxn ang="0">
                <a:pos x="404" y="230"/>
              </a:cxn>
              <a:cxn ang="0">
                <a:pos x="417" y="217"/>
              </a:cxn>
              <a:cxn ang="0">
                <a:pos x="430" y="204"/>
              </a:cxn>
              <a:cxn ang="0">
                <a:pos x="443" y="190"/>
              </a:cxn>
              <a:cxn ang="0">
                <a:pos x="457" y="177"/>
              </a:cxn>
              <a:cxn ang="0">
                <a:pos x="470" y="164"/>
              </a:cxn>
              <a:cxn ang="0">
                <a:pos x="479" y="146"/>
              </a:cxn>
              <a:cxn ang="0">
                <a:pos x="492" y="133"/>
              </a:cxn>
              <a:cxn ang="0">
                <a:pos x="510" y="124"/>
              </a:cxn>
              <a:cxn ang="0">
                <a:pos x="519" y="107"/>
              </a:cxn>
              <a:cxn ang="0">
                <a:pos x="532" y="93"/>
              </a:cxn>
              <a:cxn ang="0">
                <a:pos x="550" y="85"/>
              </a:cxn>
              <a:cxn ang="0">
                <a:pos x="568" y="71"/>
              </a:cxn>
              <a:cxn ang="0">
                <a:pos x="586" y="58"/>
              </a:cxn>
              <a:cxn ang="0">
                <a:pos x="603" y="45"/>
              </a:cxn>
              <a:cxn ang="0">
                <a:pos x="630" y="31"/>
              </a:cxn>
              <a:cxn ang="0">
                <a:pos x="661" y="18"/>
              </a:cxn>
              <a:cxn ang="0">
                <a:pos x="714" y="5"/>
              </a:cxn>
              <a:cxn ang="0">
                <a:pos x="1220" y="9"/>
              </a:cxn>
              <a:cxn ang="0">
                <a:pos x="1131" y="22"/>
              </a:cxn>
              <a:cxn ang="0">
                <a:pos x="1083" y="36"/>
              </a:cxn>
              <a:cxn ang="0">
                <a:pos x="1038" y="45"/>
              </a:cxn>
              <a:cxn ang="0">
                <a:pos x="1011" y="58"/>
              </a:cxn>
              <a:cxn ang="0">
                <a:pos x="994" y="71"/>
              </a:cxn>
              <a:cxn ang="0">
                <a:pos x="972" y="85"/>
              </a:cxn>
              <a:cxn ang="0">
                <a:pos x="954" y="97"/>
              </a:cxn>
              <a:cxn ang="0">
                <a:pos x="936" y="111"/>
              </a:cxn>
              <a:cxn ang="0">
                <a:pos x="923" y="124"/>
              </a:cxn>
              <a:cxn ang="0">
                <a:pos x="905" y="133"/>
              </a:cxn>
              <a:cxn ang="0">
                <a:pos x="891" y="146"/>
              </a:cxn>
              <a:cxn ang="0">
                <a:pos x="878" y="159"/>
              </a:cxn>
              <a:cxn ang="0">
                <a:pos x="865" y="173"/>
              </a:cxn>
              <a:cxn ang="0">
                <a:pos x="851" y="186"/>
              </a:cxn>
              <a:cxn ang="0">
                <a:pos x="839" y="199"/>
              </a:cxn>
              <a:cxn ang="0">
                <a:pos x="825" y="212"/>
              </a:cxn>
              <a:cxn ang="0">
                <a:pos x="812" y="226"/>
              </a:cxn>
              <a:cxn ang="0">
                <a:pos x="798" y="239"/>
              </a:cxn>
              <a:cxn ang="0">
                <a:pos x="785" y="252"/>
              </a:cxn>
              <a:cxn ang="0">
                <a:pos x="772" y="266"/>
              </a:cxn>
              <a:cxn ang="0">
                <a:pos x="758" y="278"/>
              </a:cxn>
              <a:cxn ang="0">
                <a:pos x="745" y="292"/>
              </a:cxn>
              <a:cxn ang="0">
                <a:pos x="732" y="305"/>
              </a:cxn>
              <a:cxn ang="0">
                <a:pos x="718" y="318"/>
              </a:cxn>
              <a:cxn ang="0">
                <a:pos x="705" y="332"/>
              </a:cxn>
              <a:cxn ang="0">
                <a:pos x="687" y="345"/>
              </a:cxn>
              <a:cxn ang="0">
                <a:pos x="665" y="354"/>
              </a:cxn>
              <a:cxn ang="0">
                <a:pos x="643" y="367"/>
              </a:cxn>
              <a:cxn ang="0">
                <a:pos x="612" y="380"/>
              </a:cxn>
              <a:cxn ang="0">
                <a:pos x="572" y="393"/>
              </a:cxn>
            </a:cxnLst>
            <a:rect l="0" t="0" r="r" b="b"/>
            <a:pathLst>
              <a:path w="1260" h="402">
                <a:moveTo>
                  <a:pt x="0" y="402"/>
                </a:moveTo>
                <a:lnTo>
                  <a:pt x="0" y="402"/>
                </a:lnTo>
                <a:lnTo>
                  <a:pt x="0" y="398"/>
                </a:lnTo>
                <a:lnTo>
                  <a:pt x="39" y="398"/>
                </a:lnTo>
                <a:lnTo>
                  <a:pt x="79" y="398"/>
                </a:lnTo>
                <a:lnTo>
                  <a:pt x="79" y="393"/>
                </a:lnTo>
                <a:lnTo>
                  <a:pt x="111" y="393"/>
                </a:lnTo>
                <a:lnTo>
                  <a:pt x="111" y="389"/>
                </a:lnTo>
                <a:lnTo>
                  <a:pt x="128" y="389"/>
                </a:lnTo>
                <a:lnTo>
                  <a:pt x="128" y="385"/>
                </a:lnTo>
                <a:lnTo>
                  <a:pt x="150" y="385"/>
                </a:lnTo>
                <a:lnTo>
                  <a:pt x="150" y="380"/>
                </a:lnTo>
                <a:lnTo>
                  <a:pt x="168" y="380"/>
                </a:lnTo>
                <a:lnTo>
                  <a:pt x="168" y="376"/>
                </a:lnTo>
                <a:lnTo>
                  <a:pt x="182" y="376"/>
                </a:lnTo>
                <a:lnTo>
                  <a:pt x="182" y="371"/>
                </a:lnTo>
                <a:lnTo>
                  <a:pt x="190" y="371"/>
                </a:lnTo>
                <a:lnTo>
                  <a:pt x="190" y="367"/>
                </a:lnTo>
                <a:lnTo>
                  <a:pt x="204" y="367"/>
                </a:lnTo>
                <a:lnTo>
                  <a:pt x="204" y="363"/>
                </a:lnTo>
                <a:lnTo>
                  <a:pt x="213" y="363"/>
                </a:lnTo>
                <a:lnTo>
                  <a:pt x="213" y="358"/>
                </a:lnTo>
                <a:lnTo>
                  <a:pt x="221" y="358"/>
                </a:lnTo>
                <a:lnTo>
                  <a:pt x="221" y="354"/>
                </a:lnTo>
                <a:lnTo>
                  <a:pt x="231" y="354"/>
                </a:lnTo>
                <a:lnTo>
                  <a:pt x="239" y="354"/>
                </a:lnTo>
                <a:lnTo>
                  <a:pt x="239" y="349"/>
                </a:lnTo>
                <a:lnTo>
                  <a:pt x="248" y="349"/>
                </a:lnTo>
                <a:lnTo>
                  <a:pt x="248" y="345"/>
                </a:lnTo>
                <a:lnTo>
                  <a:pt x="257" y="345"/>
                </a:lnTo>
                <a:lnTo>
                  <a:pt x="257" y="341"/>
                </a:lnTo>
                <a:lnTo>
                  <a:pt x="261" y="341"/>
                </a:lnTo>
                <a:lnTo>
                  <a:pt x="261" y="336"/>
                </a:lnTo>
                <a:lnTo>
                  <a:pt x="271" y="336"/>
                </a:lnTo>
                <a:lnTo>
                  <a:pt x="271" y="332"/>
                </a:lnTo>
                <a:lnTo>
                  <a:pt x="275" y="332"/>
                </a:lnTo>
                <a:lnTo>
                  <a:pt x="275" y="327"/>
                </a:lnTo>
                <a:lnTo>
                  <a:pt x="283" y="327"/>
                </a:lnTo>
                <a:lnTo>
                  <a:pt x="283" y="323"/>
                </a:lnTo>
                <a:lnTo>
                  <a:pt x="288" y="323"/>
                </a:lnTo>
                <a:lnTo>
                  <a:pt x="288" y="318"/>
                </a:lnTo>
                <a:lnTo>
                  <a:pt x="297" y="318"/>
                </a:lnTo>
                <a:lnTo>
                  <a:pt x="297" y="314"/>
                </a:lnTo>
                <a:lnTo>
                  <a:pt x="301" y="314"/>
                </a:lnTo>
                <a:lnTo>
                  <a:pt x="301" y="310"/>
                </a:lnTo>
                <a:lnTo>
                  <a:pt x="306" y="310"/>
                </a:lnTo>
                <a:lnTo>
                  <a:pt x="315" y="310"/>
                </a:lnTo>
                <a:lnTo>
                  <a:pt x="315" y="305"/>
                </a:lnTo>
                <a:lnTo>
                  <a:pt x="319" y="305"/>
                </a:lnTo>
                <a:lnTo>
                  <a:pt x="319" y="301"/>
                </a:lnTo>
                <a:lnTo>
                  <a:pt x="324" y="301"/>
                </a:lnTo>
                <a:lnTo>
                  <a:pt x="324" y="296"/>
                </a:lnTo>
                <a:lnTo>
                  <a:pt x="328" y="296"/>
                </a:lnTo>
                <a:lnTo>
                  <a:pt x="328" y="292"/>
                </a:lnTo>
                <a:lnTo>
                  <a:pt x="332" y="292"/>
                </a:lnTo>
                <a:lnTo>
                  <a:pt x="332" y="288"/>
                </a:lnTo>
                <a:lnTo>
                  <a:pt x="337" y="288"/>
                </a:lnTo>
                <a:lnTo>
                  <a:pt x="337" y="283"/>
                </a:lnTo>
                <a:lnTo>
                  <a:pt x="346" y="283"/>
                </a:lnTo>
                <a:lnTo>
                  <a:pt x="346" y="278"/>
                </a:lnTo>
                <a:lnTo>
                  <a:pt x="350" y="278"/>
                </a:lnTo>
                <a:lnTo>
                  <a:pt x="350" y="274"/>
                </a:lnTo>
                <a:lnTo>
                  <a:pt x="354" y="274"/>
                </a:lnTo>
                <a:lnTo>
                  <a:pt x="354" y="270"/>
                </a:lnTo>
                <a:lnTo>
                  <a:pt x="359" y="270"/>
                </a:lnTo>
                <a:lnTo>
                  <a:pt x="359" y="266"/>
                </a:lnTo>
                <a:lnTo>
                  <a:pt x="364" y="266"/>
                </a:lnTo>
                <a:lnTo>
                  <a:pt x="368" y="266"/>
                </a:lnTo>
                <a:lnTo>
                  <a:pt x="368" y="261"/>
                </a:lnTo>
                <a:lnTo>
                  <a:pt x="372" y="261"/>
                </a:lnTo>
                <a:lnTo>
                  <a:pt x="372" y="256"/>
                </a:lnTo>
                <a:lnTo>
                  <a:pt x="377" y="256"/>
                </a:lnTo>
                <a:lnTo>
                  <a:pt x="377" y="252"/>
                </a:lnTo>
                <a:lnTo>
                  <a:pt x="381" y="252"/>
                </a:lnTo>
                <a:lnTo>
                  <a:pt x="381" y="248"/>
                </a:lnTo>
                <a:lnTo>
                  <a:pt x="386" y="248"/>
                </a:lnTo>
                <a:lnTo>
                  <a:pt x="386" y="244"/>
                </a:lnTo>
                <a:lnTo>
                  <a:pt x="390" y="244"/>
                </a:lnTo>
                <a:lnTo>
                  <a:pt x="390" y="239"/>
                </a:lnTo>
                <a:lnTo>
                  <a:pt x="394" y="239"/>
                </a:lnTo>
                <a:lnTo>
                  <a:pt x="394" y="234"/>
                </a:lnTo>
                <a:lnTo>
                  <a:pt x="399" y="234"/>
                </a:lnTo>
                <a:lnTo>
                  <a:pt x="399" y="230"/>
                </a:lnTo>
                <a:lnTo>
                  <a:pt x="404" y="230"/>
                </a:lnTo>
                <a:lnTo>
                  <a:pt x="404" y="226"/>
                </a:lnTo>
                <a:lnTo>
                  <a:pt x="404" y="221"/>
                </a:lnTo>
                <a:lnTo>
                  <a:pt x="408" y="221"/>
                </a:lnTo>
                <a:lnTo>
                  <a:pt x="412" y="221"/>
                </a:lnTo>
                <a:lnTo>
                  <a:pt x="412" y="217"/>
                </a:lnTo>
                <a:lnTo>
                  <a:pt x="417" y="217"/>
                </a:lnTo>
                <a:lnTo>
                  <a:pt x="417" y="212"/>
                </a:lnTo>
                <a:lnTo>
                  <a:pt x="421" y="212"/>
                </a:lnTo>
                <a:lnTo>
                  <a:pt x="421" y="208"/>
                </a:lnTo>
                <a:lnTo>
                  <a:pt x="426" y="208"/>
                </a:lnTo>
                <a:lnTo>
                  <a:pt x="426" y="204"/>
                </a:lnTo>
                <a:lnTo>
                  <a:pt x="430" y="204"/>
                </a:lnTo>
                <a:lnTo>
                  <a:pt x="430" y="199"/>
                </a:lnTo>
                <a:lnTo>
                  <a:pt x="435" y="199"/>
                </a:lnTo>
                <a:lnTo>
                  <a:pt x="435" y="195"/>
                </a:lnTo>
                <a:lnTo>
                  <a:pt x="439" y="195"/>
                </a:lnTo>
                <a:lnTo>
                  <a:pt x="439" y="190"/>
                </a:lnTo>
                <a:lnTo>
                  <a:pt x="443" y="190"/>
                </a:lnTo>
                <a:lnTo>
                  <a:pt x="443" y="186"/>
                </a:lnTo>
                <a:lnTo>
                  <a:pt x="443" y="181"/>
                </a:lnTo>
                <a:lnTo>
                  <a:pt x="448" y="181"/>
                </a:lnTo>
                <a:lnTo>
                  <a:pt x="448" y="177"/>
                </a:lnTo>
                <a:lnTo>
                  <a:pt x="453" y="177"/>
                </a:lnTo>
                <a:lnTo>
                  <a:pt x="457" y="177"/>
                </a:lnTo>
                <a:lnTo>
                  <a:pt x="457" y="173"/>
                </a:lnTo>
                <a:lnTo>
                  <a:pt x="461" y="173"/>
                </a:lnTo>
                <a:lnTo>
                  <a:pt x="461" y="168"/>
                </a:lnTo>
                <a:lnTo>
                  <a:pt x="465" y="168"/>
                </a:lnTo>
                <a:lnTo>
                  <a:pt x="465" y="164"/>
                </a:lnTo>
                <a:lnTo>
                  <a:pt x="470" y="164"/>
                </a:lnTo>
                <a:lnTo>
                  <a:pt x="470" y="159"/>
                </a:lnTo>
                <a:lnTo>
                  <a:pt x="475" y="159"/>
                </a:lnTo>
                <a:lnTo>
                  <a:pt x="475" y="155"/>
                </a:lnTo>
                <a:lnTo>
                  <a:pt x="475" y="151"/>
                </a:lnTo>
                <a:lnTo>
                  <a:pt x="479" y="151"/>
                </a:lnTo>
                <a:lnTo>
                  <a:pt x="479" y="146"/>
                </a:lnTo>
                <a:lnTo>
                  <a:pt x="483" y="146"/>
                </a:lnTo>
                <a:lnTo>
                  <a:pt x="483" y="141"/>
                </a:lnTo>
                <a:lnTo>
                  <a:pt x="488" y="141"/>
                </a:lnTo>
                <a:lnTo>
                  <a:pt x="488" y="137"/>
                </a:lnTo>
                <a:lnTo>
                  <a:pt x="492" y="137"/>
                </a:lnTo>
                <a:lnTo>
                  <a:pt x="492" y="133"/>
                </a:lnTo>
                <a:lnTo>
                  <a:pt x="497" y="133"/>
                </a:lnTo>
                <a:lnTo>
                  <a:pt x="501" y="133"/>
                </a:lnTo>
                <a:lnTo>
                  <a:pt x="501" y="129"/>
                </a:lnTo>
                <a:lnTo>
                  <a:pt x="506" y="129"/>
                </a:lnTo>
                <a:lnTo>
                  <a:pt x="506" y="124"/>
                </a:lnTo>
                <a:lnTo>
                  <a:pt x="510" y="124"/>
                </a:lnTo>
                <a:lnTo>
                  <a:pt x="510" y="119"/>
                </a:lnTo>
                <a:lnTo>
                  <a:pt x="510" y="115"/>
                </a:lnTo>
                <a:lnTo>
                  <a:pt x="514" y="115"/>
                </a:lnTo>
                <a:lnTo>
                  <a:pt x="514" y="111"/>
                </a:lnTo>
                <a:lnTo>
                  <a:pt x="519" y="111"/>
                </a:lnTo>
                <a:lnTo>
                  <a:pt x="519" y="107"/>
                </a:lnTo>
                <a:lnTo>
                  <a:pt x="523" y="107"/>
                </a:lnTo>
                <a:lnTo>
                  <a:pt x="523" y="102"/>
                </a:lnTo>
                <a:lnTo>
                  <a:pt x="528" y="102"/>
                </a:lnTo>
                <a:lnTo>
                  <a:pt x="528" y="97"/>
                </a:lnTo>
                <a:lnTo>
                  <a:pt x="532" y="97"/>
                </a:lnTo>
                <a:lnTo>
                  <a:pt x="532" y="93"/>
                </a:lnTo>
                <a:lnTo>
                  <a:pt x="536" y="93"/>
                </a:lnTo>
                <a:lnTo>
                  <a:pt x="536" y="89"/>
                </a:lnTo>
                <a:lnTo>
                  <a:pt x="541" y="89"/>
                </a:lnTo>
                <a:lnTo>
                  <a:pt x="546" y="89"/>
                </a:lnTo>
                <a:lnTo>
                  <a:pt x="546" y="85"/>
                </a:lnTo>
                <a:lnTo>
                  <a:pt x="550" y="85"/>
                </a:lnTo>
                <a:lnTo>
                  <a:pt x="550" y="80"/>
                </a:lnTo>
                <a:lnTo>
                  <a:pt x="559" y="80"/>
                </a:lnTo>
                <a:lnTo>
                  <a:pt x="559" y="75"/>
                </a:lnTo>
                <a:lnTo>
                  <a:pt x="563" y="75"/>
                </a:lnTo>
                <a:lnTo>
                  <a:pt x="563" y="71"/>
                </a:lnTo>
                <a:lnTo>
                  <a:pt x="568" y="71"/>
                </a:lnTo>
                <a:lnTo>
                  <a:pt x="568" y="67"/>
                </a:lnTo>
                <a:lnTo>
                  <a:pt x="572" y="67"/>
                </a:lnTo>
                <a:lnTo>
                  <a:pt x="572" y="62"/>
                </a:lnTo>
                <a:lnTo>
                  <a:pt x="576" y="62"/>
                </a:lnTo>
                <a:lnTo>
                  <a:pt x="576" y="58"/>
                </a:lnTo>
                <a:lnTo>
                  <a:pt x="586" y="58"/>
                </a:lnTo>
                <a:lnTo>
                  <a:pt x="586" y="53"/>
                </a:lnTo>
                <a:lnTo>
                  <a:pt x="590" y="53"/>
                </a:lnTo>
                <a:lnTo>
                  <a:pt x="590" y="49"/>
                </a:lnTo>
                <a:lnTo>
                  <a:pt x="599" y="49"/>
                </a:lnTo>
                <a:lnTo>
                  <a:pt x="599" y="45"/>
                </a:lnTo>
                <a:lnTo>
                  <a:pt x="603" y="45"/>
                </a:lnTo>
                <a:lnTo>
                  <a:pt x="612" y="45"/>
                </a:lnTo>
                <a:lnTo>
                  <a:pt x="612" y="40"/>
                </a:lnTo>
                <a:lnTo>
                  <a:pt x="621" y="40"/>
                </a:lnTo>
                <a:lnTo>
                  <a:pt x="621" y="36"/>
                </a:lnTo>
                <a:lnTo>
                  <a:pt x="630" y="36"/>
                </a:lnTo>
                <a:lnTo>
                  <a:pt x="630" y="31"/>
                </a:lnTo>
                <a:lnTo>
                  <a:pt x="639" y="31"/>
                </a:lnTo>
                <a:lnTo>
                  <a:pt x="639" y="27"/>
                </a:lnTo>
                <a:lnTo>
                  <a:pt x="647" y="27"/>
                </a:lnTo>
                <a:lnTo>
                  <a:pt x="647" y="22"/>
                </a:lnTo>
                <a:lnTo>
                  <a:pt x="661" y="22"/>
                </a:lnTo>
                <a:lnTo>
                  <a:pt x="661" y="18"/>
                </a:lnTo>
                <a:lnTo>
                  <a:pt x="674" y="18"/>
                </a:lnTo>
                <a:lnTo>
                  <a:pt x="674" y="14"/>
                </a:lnTo>
                <a:lnTo>
                  <a:pt x="692" y="14"/>
                </a:lnTo>
                <a:lnTo>
                  <a:pt x="692" y="9"/>
                </a:lnTo>
                <a:lnTo>
                  <a:pt x="714" y="9"/>
                </a:lnTo>
                <a:lnTo>
                  <a:pt x="714" y="5"/>
                </a:lnTo>
                <a:lnTo>
                  <a:pt x="758" y="5"/>
                </a:lnTo>
                <a:lnTo>
                  <a:pt x="758" y="0"/>
                </a:lnTo>
                <a:lnTo>
                  <a:pt x="1260" y="0"/>
                </a:lnTo>
                <a:lnTo>
                  <a:pt x="1260" y="5"/>
                </a:lnTo>
                <a:lnTo>
                  <a:pt x="1220" y="5"/>
                </a:lnTo>
                <a:lnTo>
                  <a:pt x="1220" y="9"/>
                </a:lnTo>
                <a:lnTo>
                  <a:pt x="1180" y="9"/>
                </a:lnTo>
                <a:lnTo>
                  <a:pt x="1180" y="14"/>
                </a:lnTo>
                <a:lnTo>
                  <a:pt x="1154" y="14"/>
                </a:lnTo>
                <a:lnTo>
                  <a:pt x="1154" y="18"/>
                </a:lnTo>
                <a:lnTo>
                  <a:pt x="1131" y="18"/>
                </a:lnTo>
                <a:lnTo>
                  <a:pt x="1131" y="22"/>
                </a:lnTo>
                <a:lnTo>
                  <a:pt x="1109" y="22"/>
                </a:lnTo>
                <a:lnTo>
                  <a:pt x="1109" y="27"/>
                </a:lnTo>
                <a:lnTo>
                  <a:pt x="1095" y="27"/>
                </a:lnTo>
                <a:lnTo>
                  <a:pt x="1095" y="31"/>
                </a:lnTo>
                <a:lnTo>
                  <a:pt x="1083" y="31"/>
                </a:lnTo>
                <a:lnTo>
                  <a:pt x="1083" y="36"/>
                </a:lnTo>
                <a:lnTo>
                  <a:pt x="1069" y="36"/>
                </a:lnTo>
                <a:lnTo>
                  <a:pt x="1069" y="40"/>
                </a:lnTo>
                <a:lnTo>
                  <a:pt x="1056" y="40"/>
                </a:lnTo>
                <a:lnTo>
                  <a:pt x="1056" y="45"/>
                </a:lnTo>
                <a:lnTo>
                  <a:pt x="1047" y="45"/>
                </a:lnTo>
                <a:lnTo>
                  <a:pt x="1038" y="45"/>
                </a:lnTo>
                <a:lnTo>
                  <a:pt x="1038" y="49"/>
                </a:lnTo>
                <a:lnTo>
                  <a:pt x="1029" y="49"/>
                </a:lnTo>
                <a:lnTo>
                  <a:pt x="1029" y="53"/>
                </a:lnTo>
                <a:lnTo>
                  <a:pt x="1020" y="53"/>
                </a:lnTo>
                <a:lnTo>
                  <a:pt x="1020" y="58"/>
                </a:lnTo>
                <a:lnTo>
                  <a:pt x="1011" y="58"/>
                </a:lnTo>
                <a:lnTo>
                  <a:pt x="1011" y="62"/>
                </a:lnTo>
                <a:lnTo>
                  <a:pt x="1007" y="62"/>
                </a:lnTo>
                <a:lnTo>
                  <a:pt x="1007" y="67"/>
                </a:lnTo>
                <a:lnTo>
                  <a:pt x="998" y="67"/>
                </a:lnTo>
                <a:lnTo>
                  <a:pt x="998" y="71"/>
                </a:lnTo>
                <a:lnTo>
                  <a:pt x="994" y="71"/>
                </a:lnTo>
                <a:lnTo>
                  <a:pt x="994" y="75"/>
                </a:lnTo>
                <a:lnTo>
                  <a:pt x="984" y="75"/>
                </a:lnTo>
                <a:lnTo>
                  <a:pt x="984" y="80"/>
                </a:lnTo>
                <a:lnTo>
                  <a:pt x="976" y="80"/>
                </a:lnTo>
                <a:lnTo>
                  <a:pt x="976" y="85"/>
                </a:lnTo>
                <a:lnTo>
                  <a:pt x="972" y="85"/>
                </a:lnTo>
                <a:lnTo>
                  <a:pt x="972" y="89"/>
                </a:lnTo>
                <a:lnTo>
                  <a:pt x="967" y="89"/>
                </a:lnTo>
                <a:lnTo>
                  <a:pt x="958" y="89"/>
                </a:lnTo>
                <a:lnTo>
                  <a:pt x="958" y="93"/>
                </a:lnTo>
                <a:lnTo>
                  <a:pt x="954" y="93"/>
                </a:lnTo>
                <a:lnTo>
                  <a:pt x="954" y="97"/>
                </a:lnTo>
                <a:lnTo>
                  <a:pt x="950" y="97"/>
                </a:lnTo>
                <a:lnTo>
                  <a:pt x="950" y="102"/>
                </a:lnTo>
                <a:lnTo>
                  <a:pt x="945" y="102"/>
                </a:lnTo>
                <a:lnTo>
                  <a:pt x="945" y="107"/>
                </a:lnTo>
                <a:lnTo>
                  <a:pt x="936" y="107"/>
                </a:lnTo>
                <a:lnTo>
                  <a:pt x="936" y="111"/>
                </a:lnTo>
                <a:lnTo>
                  <a:pt x="932" y="111"/>
                </a:lnTo>
                <a:lnTo>
                  <a:pt x="932" y="115"/>
                </a:lnTo>
                <a:lnTo>
                  <a:pt x="927" y="115"/>
                </a:lnTo>
                <a:lnTo>
                  <a:pt x="927" y="119"/>
                </a:lnTo>
                <a:lnTo>
                  <a:pt x="923" y="119"/>
                </a:lnTo>
                <a:lnTo>
                  <a:pt x="923" y="124"/>
                </a:lnTo>
                <a:lnTo>
                  <a:pt x="918" y="124"/>
                </a:lnTo>
                <a:lnTo>
                  <a:pt x="918" y="129"/>
                </a:lnTo>
                <a:lnTo>
                  <a:pt x="914" y="129"/>
                </a:lnTo>
                <a:lnTo>
                  <a:pt x="914" y="133"/>
                </a:lnTo>
                <a:lnTo>
                  <a:pt x="909" y="133"/>
                </a:lnTo>
                <a:lnTo>
                  <a:pt x="905" y="133"/>
                </a:lnTo>
                <a:lnTo>
                  <a:pt x="905" y="137"/>
                </a:lnTo>
                <a:lnTo>
                  <a:pt x="901" y="137"/>
                </a:lnTo>
                <a:lnTo>
                  <a:pt x="901" y="141"/>
                </a:lnTo>
                <a:lnTo>
                  <a:pt x="896" y="141"/>
                </a:lnTo>
                <a:lnTo>
                  <a:pt x="896" y="146"/>
                </a:lnTo>
                <a:lnTo>
                  <a:pt x="891" y="146"/>
                </a:lnTo>
                <a:lnTo>
                  <a:pt x="891" y="151"/>
                </a:lnTo>
                <a:lnTo>
                  <a:pt x="887" y="151"/>
                </a:lnTo>
                <a:lnTo>
                  <a:pt x="887" y="155"/>
                </a:lnTo>
                <a:lnTo>
                  <a:pt x="883" y="155"/>
                </a:lnTo>
                <a:lnTo>
                  <a:pt x="883" y="159"/>
                </a:lnTo>
                <a:lnTo>
                  <a:pt x="878" y="159"/>
                </a:lnTo>
                <a:lnTo>
                  <a:pt x="878" y="164"/>
                </a:lnTo>
                <a:lnTo>
                  <a:pt x="874" y="164"/>
                </a:lnTo>
                <a:lnTo>
                  <a:pt x="874" y="168"/>
                </a:lnTo>
                <a:lnTo>
                  <a:pt x="869" y="168"/>
                </a:lnTo>
                <a:lnTo>
                  <a:pt x="869" y="173"/>
                </a:lnTo>
                <a:lnTo>
                  <a:pt x="865" y="173"/>
                </a:lnTo>
                <a:lnTo>
                  <a:pt x="865" y="177"/>
                </a:lnTo>
                <a:lnTo>
                  <a:pt x="861" y="177"/>
                </a:lnTo>
                <a:lnTo>
                  <a:pt x="856" y="177"/>
                </a:lnTo>
                <a:lnTo>
                  <a:pt x="856" y="181"/>
                </a:lnTo>
                <a:lnTo>
                  <a:pt x="851" y="181"/>
                </a:lnTo>
                <a:lnTo>
                  <a:pt x="851" y="186"/>
                </a:lnTo>
                <a:lnTo>
                  <a:pt x="847" y="186"/>
                </a:lnTo>
                <a:lnTo>
                  <a:pt x="847" y="190"/>
                </a:lnTo>
                <a:lnTo>
                  <a:pt x="843" y="190"/>
                </a:lnTo>
                <a:lnTo>
                  <a:pt x="843" y="195"/>
                </a:lnTo>
                <a:lnTo>
                  <a:pt x="839" y="195"/>
                </a:lnTo>
                <a:lnTo>
                  <a:pt x="839" y="199"/>
                </a:lnTo>
                <a:lnTo>
                  <a:pt x="834" y="199"/>
                </a:lnTo>
                <a:lnTo>
                  <a:pt x="834" y="204"/>
                </a:lnTo>
                <a:lnTo>
                  <a:pt x="834" y="208"/>
                </a:lnTo>
                <a:lnTo>
                  <a:pt x="829" y="208"/>
                </a:lnTo>
                <a:lnTo>
                  <a:pt x="829" y="212"/>
                </a:lnTo>
                <a:lnTo>
                  <a:pt x="825" y="212"/>
                </a:lnTo>
                <a:lnTo>
                  <a:pt x="825" y="217"/>
                </a:lnTo>
                <a:lnTo>
                  <a:pt x="821" y="217"/>
                </a:lnTo>
                <a:lnTo>
                  <a:pt x="821" y="221"/>
                </a:lnTo>
                <a:lnTo>
                  <a:pt x="816" y="221"/>
                </a:lnTo>
                <a:lnTo>
                  <a:pt x="812" y="221"/>
                </a:lnTo>
                <a:lnTo>
                  <a:pt x="812" y="226"/>
                </a:lnTo>
                <a:lnTo>
                  <a:pt x="807" y="226"/>
                </a:lnTo>
                <a:lnTo>
                  <a:pt x="807" y="230"/>
                </a:lnTo>
                <a:lnTo>
                  <a:pt x="803" y="230"/>
                </a:lnTo>
                <a:lnTo>
                  <a:pt x="803" y="234"/>
                </a:lnTo>
                <a:lnTo>
                  <a:pt x="798" y="234"/>
                </a:lnTo>
                <a:lnTo>
                  <a:pt x="798" y="239"/>
                </a:lnTo>
                <a:lnTo>
                  <a:pt x="798" y="244"/>
                </a:lnTo>
                <a:lnTo>
                  <a:pt x="794" y="244"/>
                </a:lnTo>
                <a:lnTo>
                  <a:pt x="794" y="248"/>
                </a:lnTo>
                <a:lnTo>
                  <a:pt x="790" y="248"/>
                </a:lnTo>
                <a:lnTo>
                  <a:pt x="790" y="252"/>
                </a:lnTo>
                <a:lnTo>
                  <a:pt x="785" y="252"/>
                </a:lnTo>
                <a:lnTo>
                  <a:pt x="785" y="256"/>
                </a:lnTo>
                <a:lnTo>
                  <a:pt x="780" y="256"/>
                </a:lnTo>
                <a:lnTo>
                  <a:pt x="780" y="261"/>
                </a:lnTo>
                <a:lnTo>
                  <a:pt x="776" y="261"/>
                </a:lnTo>
                <a:lnTo>
                  <a:pt x="776" y="266"/>
                </a:lnTo>
                <a:lnTo>
                  <a:pt x="772" y="266"/>
                </a:lnTo>
                <a:lnTo>
                  <a:pt x="768" y="266"/>
                </a:lnTo>
                <a:lnTo>
                  <a:pt x="768" y="270"/>
                </a:lnTo>
                <a:lnTo>
                  <a:pt x="768" y="274"/>
                </a:lnTo>
                <a:lnTo>
                  <a:pt x="763" y="274"/>
                </a:lnTo>
                <a:lnTo>
                  <a:pt x="763" y="278"/>
                </a:lnTo>
                <a:lnTo>
                  <a:pt x="758" y="278"/>
                </a:lnTo>
                <a:lnTo>
                  <a:pt x="758" y="283"/>
                </a:lnTo>
                <a:lnTo>
                  <a:pt x="754" y="283"/>
                </a:lnTo>
                <a:lnTo>
                  <a:pt x="754" y="288"/>
                </a:lnTo>
                <a:lnTo>
                  <a:pt x="750" y="288"/>
                </a:lnTo>
                <a:lnTo>
                  <a:pt x="750" y="292"/>
                </a:lnTo>
                <a:lnTo>
                  <a:pt x="745" y="292"/>
                </a:lnTo>
                <a:lnTo>
                  <a:pt x="745" y="296"/>
                </a:lnTo>
                <a:lnTo>
                  <a:pt x="741" y="296"/>
                </a:lnTo>
                <a:lnTo>
                  <a:pt x="741" y="301"/>
                </a:lnTo>
                <a:lnTo>
                  <a:pt x="736" y="301"/>
                </a:lnTo>
                <a:lnTo>
                  <a:pt x="736" y="305"/>
                </a:lnTo>
                <a:lnTo>
                  <a:pt x="732" y="305"/>
                </a:lnTo>
                <a:lnTo>
                  <a:pt x="732" y="310"/>
                </a:lnTo>
                <a:lnTo>
                  <a:pt x="728" y="310"/>
                </a:lnTo>
                <a:lnTo>
                  <a:pt x="723" y="310"/>
                </a:lnTo>
                <a:lnTo>
                  <a:pt x="723" y="314"/>
                </a:lnTo>
                <a:lnTo>
                  <a:pt x="718" y="314"/>
                </a:lnTo>
                <a:lnTo>
                  <a:pt x="718" y="318"/>
                </a:lnTo>
                <a:lnTo>
                  <a:pt x="714" y="318"/>
                </a:lnTo>
                <a:lnTo>
                  <a:pt x="714" y="323"/>
                </a:lnTo>
                <a:lnTo>
                  <a:pt x="710" y="323"/>
                </a:lnTo>
                <a:lnTo>
                  <a:pt x="710" y="327"/>
                </a:lnTo>
                <a:lnTo>
                  <a:pt x="705" y="327"/>
                </a:lnTo>
                <a:lnTo>
                  <a:pt x="705" y="332"/>
                </a:lnTo>
                <a:lnTo>
                  <a:pt x="701" y="332"/>
                </a:lnTo>
                <a:lnTo>
                  <a:pt x="701" y="336"/>
                </a:lnTo>
                <a:lnTo>
                  <a:pt x="692" y="336"/>
                </a:lnTo>
                <a:lnTo>
                  <a:pt x="692" y="341"/>
                </a:lnTo>
                <a:lnTo>
                  <a:pt x="687" y="341"/>
                </a:lnTo>
                <a:lnTo>
                  <a:pt x="687" y="345"/>
                </a:lnTo>
                <a:lnTo>
                  <a:pt x="683" y="345"/>
                </a:lnTo>
                <a:lnTo>
                  <a:pt x="683" y="349"/>
                </a:lnTo>
                <a:lnTo>
                  <a:pt x="679" y="349"/>
                </a:lnTo>
                <a:lnTo>
                  <a:pt x="679" y="354"/>
                </a:lnTo>
                <a:lnTo>
                  <a:pt x="669" y="354"/>
                </a:lnTo>
                <a:lnTo>
                  <a:pt x="665" y="354"/>
                </a:lnTo>
                <a:lnTo>
                  <a:pt x="665" y="358"/>
                </a:lnTo>
                <a:lnTo>
                  <a:pt x="657" y="358"/>
                </a:lnTo>
                <a:lnTo>
                  <a:pt x="657" y="363"/>
                </a:lnTo>
                <a:lnTo>
                  <a:pt x="652" y="363"/>
                </a:lnTo>
                <a:lnTo>
                  <a:pt x="652" y="367"/>
                </a:lnTo>
                <a:lnTo>
                  <a:pt x="643" y="367"/>
                </a:lnTo>
                <a:lnTo>
                  <a:pt x="643" y="371"/>
                </a:lnTo>
                <a:lnTo>
                  <a:pt x="634" y="371"/>
                </a:lnTo>
                <a:lnTo>
                  <a:pt x="634" y="376"/>
                </a:lnTo>
                <a:lnTo>
                  <a:pt x="625" y="376"/>
                </a:lnTo>
                <a:lnTo>
                  <a:pt x="625" y="380"/>
                </a:lnTo>
                <a:lnTo>
                  <a:pt x="612" y="380"/>
                </a:lnTo>
                <a:lnTo>
                  <a:pt x="612" y="385"/>
                </a:lnTo>
                <a:lnTo>
                  <a:pt x="599" y="385"/>
                </a:lnTo>
                <a:lnTo>
                  <a:pt x="599" y="389"/>
                </a:lnTo>
                <a:lnTo>
                  <a:pt x="586" y="389"/>
                </a:lnTo>
                <a:lnTo>
                  <a:pt x="586" y="393"/>
                </a:lnTo>
                <a:lnTo>
                  <a:pt x="572" y="393"/>
                </a:lnTo>
                <a:lnTo>
                  <a:pt x="572" y="398"/>
                </a:lnTo>
                <a:lnTo>
                  <a:pt x="546" y="398"/>
                </a:lnTo>
                <a:lnTo>
                  <a:pt x="501" y="398"/>
                </a:lnTo>
                <a:lnTo>
                  <a:pt x="501" y="402"/>
                </a:lnTo>
                <a:lnTo>
                  <a:pt x="0" y="402"/>
                </a:lnTo>
              </a:path>
            </a:pathLst>
          </a:custGeom>
          <a:noFill/>
          <a:ln w="22225" cap="flat">
            <a:solidFill>
              <a:schemeClr val="tx1"/>
            </a:solidFill>
            <a:prstDash val="solid"/>
            <a:round/>
            <a:headEnd/>
            <a:tailEnd/>
          </a:ln>
        </p:spPr>
        <p:txBody>
          <a:bodyPr/>
          <a:lstStyle/>
          <a:p>
            <a:pPr>
              <a:defRPr/>
            </a:pPr>
            <a:endParaRPr lang="en-US">
              <a:latin typeface="+mn-lt"/>
            </a:endParaRPr>
          </a:p>
        </p:txBody>
      </p:sp>
      <p:sp>
        <p:nvSpPr>
          <p:cNvPr id="385310" name="Line 286"/>
          <p:cNvSpPr>
            <a:spLocks noChangeShapeType="1"/>
          </p:cNvSpPr>
          <p:nvPr/>
        </p:nvSpPr>
        <p:spPr bwMode="auto">
          <a:xfrm>
            <a:off x="1127125" y="4933950"/>
            <a:ext cx="1588" cy="30163"/>
          </a:xfrm>
          <a:prstGeom prst="line">
            <a:avLst/>
          </a:prstGeom>
          <a:noFill/>
          <a:ln w="6350" cap="rnd">
            <a:solidFill>
              <a:schemeClr val="tx1"/>
            </a:solidFill>
            <a:round/>
            <a:headEnd/>
            <a:tailEnd/>
          </a:ln>
        </p:spPr>
        <p:txBody>
          <a:bodyPr/>
          <a:lstStyle/>
          <a:p>
            <a:pPr>
              <a:defRPr/>
            </a:pPr>
            <a:endParaRPr lang="en-US">
              <a:latin typeface="+mn-lt"/>
            </a:endParaRPr>
          </a:p>
        </p:txBody>
      </p:sp>
      <p:sp>
        <p:nvSpPr>
          <p:cNvPr id="385311" name="Line 287"/>
          <p:cNvSpPr>
            <a:spLocks noChangeShapeType="1"/>
          </p:cNvSpPr>
          <p:nvPr/>
        </p:nvSpPr>
        <p:spPr bwMode="auto">
          <a:xfrm>
            <a:off x="1127125" y="4933950"/>
            <a:ext cx="1588" cy="50800"/>
          </a:xfrm>
          <a:prstGeom prst="line">
            <a:avLst/>
          </a:prstGeom>
          <a:noFill/>
          <a:ln w="6350" cap="rnd">
            <a:solidFill>
              <a:schemeClr val="tx1"/>
            </a:solidFill>
            <a:round/>
            <a:headEnd/>
            <a:tailEnd/>
          </a:ln>
        </p:spPr>
        <p:txBody>
          <a:bodyPr/>
          <a:lstStyle/>
          <a:p>
            <a:pPr>
              <a:defRPr/>
            </a:pPr>
            <a:endParaRPr lang="en-US">
              <a:latin typeface="+mn-lt"/>
            </a:endParaRPr>
          </a:p>
        </p:txBody>
      </p:sp>
      <p:sp>
        <p:nvSpPr>
          <p:cNvPr id="385312" name="Line 288"/>
          <p:cNvSpPr>
            <a:spLocks noChangeShapeType="1"/>
          </p:cNvSpPr>
          <p:nvPr/>
        </p:nvSpPr>
        <p:spPr bwMode="auto">
          <a:xfrm flipV="1">
            <a:off x="1127125" y="3998913"/>
            <a:ext cx="1588" cy="935037"/>
          </a:xfrm>
          <a:prstGeom prst="line">
            <a:avLst/>
          </a:prstGeom>
          <a:noFill/>
          <a:ln w="6350" cap="rnd">
            <a:solidFill>
              <a:schemeClr val="tx1"/>
            </a:solidFill>
            <a:round/>
            <a:headEnd/>
            <a:tailEnd/>
          </a:ln>
        </p:spPr>
        <p:txBody>
          <a:bodyPr/>
          <a:lstStyle/>
          <a:p>
            <a:pPr>
              <a:defRPr/>
            </a:pPr>
            <a:endParaRPr lang="en-US">
              <a:latin typeface="+mn-lt"/>
            </a:endParaRPr>
          </a:p>
        </p:txBody>
      </p:sp>
      <p:sp>
        <p:nvSpPr>
          <p:cNvPr id="385313" name="Line 289"/>
          <p:cNvSpPr>
            <a:spLocks noChangeShapeType="1"/>
          </p:cNvSpPr>
          <p:nvPr/>
        </p:nvSpPr>
        <p:spPr bwMode="auto">
          <a:xfrm flipH="1">
            <a:off x="1084263" y="4933950"/>
            <a:ext cx="42862" cy="3175"/>
          </a:xfrm>
          <a:prstGeom prst="line">
            <a:avLst/>
          </a:prstGeom>
          <a:noFill/>
          <a:ln w="6350" cap="rnd">
            <a:solidFill>
              <a:schemeClr val="tx1"/>
            </a:solidFill>
            <a:round/>
            <a:headEnd/>
            <a:tailEnd/>
          </a:ln>
        </p:spPr>
        <p:txBody>
          <a:bodyPr/>
          <a:lstStyle/>
          <a:p>
            <a:pPr>
              <a:defRPr/>
            </a:pPr>
            <a:endParaRPr lang="en-US">
              <a:latin typeface="+mn-lt"/>
            </a:endParaRPr>
          </a:p>
        </p:txBody>
      </p:sp>
      <p:sp>
        <p:nvSpPr>
          <p:cNvPr id="385314" name="Line 290"/>
          <p:cNvSpPr>
            <a:spLocks noChangeShapeType="1"/>
          </p:cNvSpPr>
          <p:nvPr/>
        </p:nvSpPr>
        <p:spPr bwMode="auto">
          <a:xfrm flipH="1">
            <a:off x="1071563" y="4933950"/>
            <a:ext cx="55562" cy="3175"/>
          </a:xfrm>
          <a:prstGeom prst="line">
            <a:avLst/>
          </a:prstGeom>
          <a:noFill/>
          <a:ln w="6350" cap="rnd">
            <a:solidFill>
              <a:schemeClr val="tx1"/>
            </a:solidFill>
            <a:round/>
            <a:headEnd/>
            <a:tailEnd/>
          </a:ln>
        </p:spPr>
        <p:txBody>
          <a:bodyPr/>
          <a:lstStyle/>
          <a:p>
            <a:pPr>
              <a:defRPr/>
            </a:pPr>
            <a:endParaRPr lang="en-US">
              <a:latin typeface="+mn-lt"/>
            </a:endParaRPr>
          </a:p>
        </p:txBody>
      </p:sp>
      <p:sp>
        <p:nvSpPr>
          <p:cNvPr id="385315" name="Line 291"/>
          <p:cNvSpPr>
            <a:spLocks noChangeShapeType="1"/>
          </p:cNvSpPr>
          <p:nvPr/>
        </p:nvSpPr>
        <p:spPr bwMode="auto">
          <a:xfrm flipH="1">
            <a:off x="1084263" y="4843463"/>
            <a:ext cx="42862" cy="1587"/>
          </a:xfrm>
          <a:prstGeom prst="line">
            <a:avLst/>
          </a:prstGeom>
          <a:noFill/>
          <a:ln w="6350" cap="rnd">
            <a:solidFill>
              <a:schemeClr val="tx1"/>
            </a:solidFill>
            <a:round/>
            <a:headEnd/>
            <a:tailEnd/>
          </a:ln>
        </p:spPr>
        <p:txBody>
          <a:bodyPr/>
          <a:lstStyle/>
          <a:p>
            <a:pPr>
              <a:defRPr/>
            </a:pPr>
            <a:endParaRPr lang="en-US">
              <a:latin typeface="+mn-lt"/>
            </a:endParaRPr>
          </a:p>
        </p:txBody>
      </p:sp>
      <p:sp>
        <p:nvSpPr>
          <p:cNvPr id="385316" name="Line 292"/>
          <p:cNvSpPr>
            <a:spLocks noChangeShapeType="1"/>
          </p:cNvSpPr>
          <p:nvPr/>
        </p:nvSpPr>
        <p:spPr bwMode="auto">
          <a:xfrm flipH="1">
            <a:off x="1084263" y="4749800"/>
            <a:ext cx="42862" cy="3175"/>
          </a:xfrm>
          <a:prstGeom prst="line">
            <a:avLst/>
          </a:prstGeom>
          <a:noFill/>
          <a:ln w="6350" cap="rnd">
            <a:solidFill>
              <a:schemeClr val="tx1"/>
            </a:solidFill>
            <a:round/>
            <a:headEnd/>
            <a:tailEnd/>
          </a:ln>
        </p:spPr>
        <p:txBody>
          <a:bodyPr/>
          <a:lstStyle/>
          <a:p>
            <a:pPr>
              <a:defRPr/>
            </a:pPr>
            <a:endParaRPr lang="en-US">
              <a:latin typeface="+mn-lt"/>
            </a:endParaRPr>
          </a:p>
        </p:txBody>
      </p:sp>
      <p:sp>
        <p:nvSpPr>
          <p:cNvPr id="385317" name="Line 293"/>
          <p:cNvSpPr>
            <a:spLocks noChangeShapeType="1"/>
          </p:cNvSpPr>
          <p:nvPr/>
        </p:nvSpPr>
        <p:spPr bwMode="auto">
          <a:xfrm flipH="1">
            <a:off x="1084263" y="4657725"/>
            <a:ext cx="42862" cy="1588"/>
          </a:xfrm>
          <a:prstGeom prst="line">
            <a:avLst/>
          </a:prstGeom>
          <a:noFill/>
          <a:ln w="6350" cap="rnd">
            <a:solidFill>
              <a:schemeClr val="tx1"/>
            </a:solidFill>
            <a:round/>
            <a:headEnd/>
            <a:tailEnd/>
          </a:ln>
        </p:spPr>
        <p:txBody>
          <a:bodyPr/>
          <a:lstStyle/>
          <a:p>
            <a:pPr>
              <a:defRPr/>
            </a:pPr>
            <a:endParaRPr lang="en-US">
              <a:latin typeface="+mn-lt"/>
            </a:endParaRPr>
          </a:p>
        </p:txBody>
      </p:sp>
      <p:sp>
        <p:nvSpPr>
          <p:cNvPr id="385318" name="Line 294"/>
          <p:cNvSpPr>
            <a:spLocks noChangeShapeType="1"/>
          </p:cNvSpPr>
          <p:nvPr/>
        </p:nvSpPr>
        <p:spPr bwMode="auto">
          <a:xfrm flipH="1">
            <a:off x="1084263" y="4567238"/>
            <a:ext cx="42862" cy="1587"/>
          </a:xfrm>
          <a:prstGeom prst="line">
            <a:avLst/>
          </a:prstGeom>
          <a:noFill/>
          <a:ln w="6350" cap="rnd">
            <a:solidFill>
              <a:schemeClr val="tx1"/>
            </a:solidFill>
            <a:round/>
            <a:headEnd/>
            <a:tailEnd/>
          </a:ln>
        </p:spPr>
        <p:txBody>
          <a:bodyPr/>
          <a:lstStyle/>
          <a:p>
            <a:pPr>
              <a:defRPr/>
            </a:pPr>
            <a:endParaRPr lang="en-US">
              <a:latin typeface="+mn-lt"/>
            </a:endParaRPr>
          </a:p>
        </p:txBody>
      </p:sp>
      <p:sp>
        <p:nvSpPr>
          <p:cNvPr id="385319" name="Line 295"/>
          <p:cNvSpPr>
            <a:spLocks noChangeShapeType="1"/>
          </p:cNvSpPr>
          <p:nvPr/>
        </p:nvSpPr>
        <p:spPr bwMode="auto">
          <a:xfrm flipH="1">
            <a:off x="1084263" y="4473575"/>
            <a:ext cx="42862" cy="1588"/>
          </a:xfrm>
          <a:prstGeom prst="line">
            <a:avLst/>
          </a:prstGeom>
          <a:noFill/>
          <a:ln w="6350" cap="rnd">
            <a:solidFill>
              <a:schemeClr val="tx1"/>
            </a:solidFill>
            <a:round/>
            <a:headEnd/>
            <a:tailEnd/>
          </a:ln>
        </p:spPr>
        <p:txBody>
          <a:bodyPr/>
          <a:lstStyle/>
          <a:p>
            <a:pPr>
              <a:defRPr/>
            </a:pPr>
            <a:endParaRPr lang="en-US">
              <a:latin typeface="+mn-lt"/>
            </a:endParaRPr>
          </a:p>
        </p:txBody>
      </p:sp>
      <p:sp>
        <p:nvSpPr>
          <p:cNvPr id="385320" name="Line 296"/>
          <p:cNvSpPr>
            <a:spLocks noChangeShapeType="1"/>
          </p:cNvSpPr>
          <p:nvPr/>
        </p:nvSpPr>
        <p:spPr bwMode="auto">
          <a:xfrm flipH="1">
            <a:off x="1071563" y="4473575"/>
            <a:ext cx="55562" cy="1588"/>
          </a:xfrm>
          <a:prstGeom prst="line">
            <a:avLst/>
          </a:prstGeom>
          <a:noFill/>
          <a:ln w="6350" cap="rnd">
            <a:solidFill>
              <a:schemeClr val="tx1"/>
            </a:solidFill>
            <a:round/>
            <a:headEnd/>
            <a:tailEnd/>
          </a:ln>
        </p:spPr>
        <p:txBody>
          <a:bodyPr/>
          <a:lstStyle/>
          <a:p>
            <a:pPr>
              <a:defRPr/>
            </a:pPr>
            <a:endParaRPr lang="en-US">
              <a:latin typeface="+mn-lt"/>
            </a:endParaRPr>
          </a:p>
        </p:txBody>
      </p:sp>
      <p:sp>
        <p:nvSpPr>
          <p:cNvPr id="385321" name="Line 297"/>
          <p:cNvSpPr>
            <a:spLocks noChangeShapeType="1"/>
          </p:cNvSpPr>
          <p:nvPr/>
        </p:nvSpPr>
        <p:spPr bwMode="auto">
          <a:xfrm flipH="1">
            <a:off x="1084263" y="4379913"/>
            <a:ext cx="42862" cy="3175"/>
          </a:xfrm>
          <a:prstGeom prst="line">
            <a:avLst/>
          </a:prstGeom>
          <a:noFill/>
          <a:ln w="6350" cap="rnd">
            <a:solidFill>
              <a:schemeClr val="tx1"/>
            </a:solidFill>
            <a:round/>
            <a:headEnd/>
            <a:tailEnd/>
          </a:ln>
        </p:spPr>
        <p:txBody>
          <a:bodyPr/>
          <a:lstStyle/>
          <a:p>
            <a:pPr>
              <a:defRPr/>
            </a:pPr>
            <a:endParaRPr lang="en-US">
              <a:latin typeface="+mn-lt"/>
            </a:endParaRPr>
          </a:p>
        </p:txBody>
      </p:sp>
      <p:sp>
        <p:nvSpPr>
          <p:cNvPr id="385322" name="Line 298"/>
          <p:cNvSpPr>
            <a:spLocks noChangeShapeType="1"/>
          </p:cNvSpPr>
          <p:nvPr/>
        </p:nvSpPr>
        <p:spPr bwMode="auto">
          <a:xfrm flipH="1">
            <a:off x="1084263" y="4287838"/>
            <a:ext cx="42862" cy="1587"/>
          </a:xfrm>
          <a:prstGeom prst="line">
            <a:avLst/>
          </a:prstGeom>
          <a:noFill/>
          <a:ln w="6350" cap="rnd">
            <a:solidFill>
              <a:schemeClr val="tx1"/>
            </a:solidFill>
            <a:round/>
            <a:headEnd/>
            <a:tailEnd/>
          </a:ln>
        </p:spPr>
        <p:txBody>
          <a:bodyPr/>
          <a:lstStyle/>
          <a:p>
            <a:pPr>
              <a:defRPr/>
            </a:pPr>
            <a:endParaRPr lang="en-US">
              <a:latin typeface="+mn-lt"/>
            </a:endParaRPr>
          </a:p>
        </p:txBody>
      </p:sp>
      <p:sp>
        <p:nvSpPr>
          <p:cNvPr id="385323" name="Line 299"/>
          <p:cNvSpPr>
            <a:spLocks noChangeShapeType="1"/>
          </p:cNvSpPr>
          <p:nvPr/>
        </p:nvSpPr>
        <p:spPr bwMode="auto">
          <a:xfrm flipH="1">
            <a:off x="1084263" y="4195763"/>
            <a:ext cx="42862" cy="3175"/>
          </a:xfrm>
          <a:prstGeom prst="line">
            <a:avLst/>
          </a:prstGeom>
          <a:noFill/>
          <a:ln w="6350" cap="rnd">
            <a:solidFill>
              <a:schemeClr val="tx1"/>
            </a:solidFill>
            <a:round/>
            <a:headEnd/>
            <a:tailEnd/>
          </a:ln>
        </p:spPr>
        <p:txBody>
          <a:bodyPr/>
          <a:lstStyle/>
          <a:p>
            <a:pPr>
              <a:defRPr/>
            </a:pPr>
            <a:endParaRPr lang="en-US">
              <a:latin typeface="+mn-lt"/>
            </a:endParaRPr>
          </a:p>
        </p:txBody>
      </p:sp>
      <p:sp>
        <p:nvSpPr>
          <p:cNvPr id="385324" name="Line 300"/>
          <p:cNvSpPr>
            <a:spLocks noChangeShapeType="1"/>
          </p:cNvSpPr>
          <p:nvPr/>
        </p:nvSpPr>
        <p:spPr bwMode="auto">
          <a:xfrm flipH="1">
            <a:off x="1084263" y="4090988"/>
            <a:ext cx="42862" cy="12700"/>
          </a:xfrm>
          <a:prstGeom prst="line">
            <a:avLst/>
          </a:prstGeom>
          <a:noFill/>
          <a:ln w="6350" cap="rnd">
            <a:solidFill>
              <a:schemeClr val="tx1"/>
            </a:solidFill>
            <a:round/>
            <a:headEnd/>
            <a:tailEnd/>
          </a:ln>
        </p:spPr>
        <p:txBody>
          <a:bodyPr/>
          <a:lstStyle/>
          <a:p>
            <a:pPr>
              <a:defRPr/>
            </a:pPr>
            <a:endParaRPr lang="en-US">
              <a:latin typeface="+mn-lt"/>
            </a:endParaRPr>
          </a:p>
        </p:txBody>
      </p:sp>
      <p:sp>
        <p:nvSpPr>
          <p:cNvPr id="385325" name="Line 301"/>
          <p:cNvSpPr>
            <a:spLocks noChangeShapeType="1"/>
          </p:cNvSpPr>
          <p:nvPr/>
        </p:nvSpPr>
        <p:spPr bwMode="auto">
          <a:xfrm flipH="1">
            <a:off x="1084263" y="3998913"/>
            <a:ext cx="42862" cy="1587"/>
          </a:xfrm>
          <a:prstGeom prst="line">
            <a:avLst/>
          </a:prstGeom>
          <a:noFill/>
          <a:ln w="6350" cap="rnd">
            <a:solidFill>
              <a:schemeClr val="tx1"/>
            </a:solidFill>
            <a:round/>
            <a:headEnd/>
            <a:tailEnd/>
          </a:ln>
        </p:spPr>
        <p:txBody>
          <a:bodyPr/>
          <a:lstStyle/>
          <a:p>
            <a:pPr>
              <a:defRPr/>
            </a:pPr>
            <a:endParaRPr lang="en-US">
              <a:latin typeface="+mn-lt"/>
            </a:endParaRPr>
          </a:p>
        </p:txBody>
      </p:sp>
      <p:sp>
        <p:nvSpPr>
          <p:cNvPr id="385326" name="Line 302"/>
          <p:cNvSpPr>
            <a:spLocks noChangeShapeType="1"/>
          </p:cNvSpPr>
          <p:nvPr/>
        </p:nvSpPr>
        <p:spPr bwMode="auto">
          <a:xfrm flipH="1">
            <a:off x="1071563" y="3998913"/>
            <a:ext cx="55562" cy="1587"/>
          </a:xfrm>
          <a:prstGeom prst="line">
            <a:avLst/>
          </a:prstGeom>
          <a:noFill/>
          <a:ln w="6350" cap="rnd">
            <a:solidFill>
              <a:schemeClr val="tx1"/>
            </a:solidFill>
            <a:round/>
            <a:headEnd/>
            <a:tailEnd/>
          </a:ln>
        </p:spPr>
        <p:txBody>
          <a:bodyPr/>
          <a:lstStyle/>
          <a:p>
            <a:pPr>
              <a:defRPr/>
            </a:pPr>
            <a:endParaRPr lang="en-US">
              <a:latin typeface="+mn-lt"/>
            </a:endParaRPr>
          </a:p>
        </p:txBody>
      </p:sp>
      <p:sp>
        <p:nvSpPr>
          <p:cNvPr id="385426" name="Rectangle 402"/>
          <p:cNvSpPr>
            <a:spLocks noChangeArrowheads="1"/>
          </p:cNvSpPr>
          <p:nvPr/>
        </p:nvSpPr>
        <p:spPr bwMode="auto">
          <a:xfrm>
            <a:off x="5500688" y="4335463"/>
            <a:ext cx="561975" cy="261937"/>
          </a:xfrm>
          <a:prstGeom prst="rect">
            <a:avLst/>
          </a:prstGeom>
          <a:noFill/>
          <a:ln w="9525">
            <a:noFill/>
            <a:miter lim="800000"/>
            <a:headEnd/>
            <a:tailEnd/>
          </a:ln>
        </p:spPr>
        <p:txBody>
          <a:bodyPr wrap="none" lIns="0" tIns="0" rIns="0" bIns="0">
            <a:spAutoFit/>
          </a:bodyPr>
          <a:lstStyle/>
          <a:p>
            <a:pPr>
              <a:defRPr/>
            </a:pPr>
            <a:r>
              <a:rPr lang="en-US" sz="1700">
                <a:latin typeface="+mn-lt"/>
              </a:rPr>
              <a:t>32.8%</a:t>
            </a:r>
            <a:endParaRPr lang="en-US">
              <a:latin typeface="+mn-lt"/>
            </a:endParaRPr>
          </a:p>
        </p:txBody>
      </p:sp>
      <p:sp>
        <p:nvSpPr>
          <p:cNvPr id="385427" name="Line 403"/>
          <p:cNvSpPr>
            <a:spLocks noChangeShapeType="1"/>
          </p:cNvSpPr>
          <p:nvPr/>
        </p:nvSpPr>
        <p:spPr bwMode="auto">
          <a:xfrm flipV="1">
            <a:off x="2214563" y="3984625"/>
            <a:ext cx="271462" cy="949325"/>
          </a:xfrm>
          <a:prstGeom prst="line">
            <a:avLst/>
          </a:prstGeom>
          <a:noFill/>
          <a:ln w="26988">
            <a:solidFill>
              <a:schemeClr val="tx1"/>
            </a:solidFill>
            <a:round/>
            <a:headEnd/>
            <a:tailEnd/>
          </a:ln>
        </p:spPr>
        <p:txBody>
          <a:bodyPr/>
          <a:lstStyle/>
          <a:p>
            <a:pPr>
              <a:defRPr/>
            </a:pPr>
            <a:endParaRPr lang="en-US">
              <a:latin typeface="+mn-lt"/>
            </a:endParaRPr>
          </a:p>
        </p:txBody>
      </p:sp>
      <p:sp>
        <p:nvSpPr>
          <p:cNvPr id="385428" name="Rectangle 404"/>
          <p:cNvSpPr>
            <a:spLocks noChangeArrowheads="1"/>
          </p:cNvSpPr>
          <p:nvPr/>
        </p:nvSpPr>
        <p:spPr bwMode="auto">
          <a:xfrm rot="16200000">
            <a:off x="418307" y="4312444"/>
            <a:ext cx="736600" cy="198437"/>
          </a:xfrm>
          <a:prstGeom prst="rect">
            <a:avLst/>
          </a:prstGeom>
          <a:noFill/>
          <a:ln w="9525">
            <a:noFill/>
            <a:miter lim="800000"/>
            <a:headEnd/>
            <a:tailEnd/>
          </a:ln>
        </p:spPr>
        <p:txBody>
          <a:bodyPr wrap="none" lIns="0" tIns="0" rIns="0" bIns="0">
            <a:spAutoFit/>
          </a:bodyPr>
          <a:lstStyle/>
          <a:p>
            <a:pPr>
              <a:defRPr/>
            </a:pPr>
            <a:r>
              <a:rPr lang="en-US" sz="1300">
                <a:latin typeface="+mn-lt"/>
              </a:rPr>
              <a:t>Probability</a:t>
            </a:r>
            <a:endParaRPr lang="en-US">
              <a:latin typeface="+mn-lt"/>
            </a:endParaRPr>
          </a:p>
        </p:txBody>
      </p:sp>
      <p:sp>
        <p:nvSpPr>
          <p:cNvPr id="385434" name="Rectangle 410"/>
          <p:cNvSpPr>
            <a:spLocks noChangeArrowheads="1"/>
          </p:cNvSpPr>
          <p:nvPr/>
        </p:nvSpPr>
        <p:spPr bwMode="auto">
          <a:xfrm>
            <a:off x="5437188" y="4605338"/>
            <a:ext cx="677862" cy="215900"/>
          </a:xfrm>
          <a:prstGeom prst="rect">
            <a:avLst/>
          </a:prstGeom>
          <a:noFill/>
          <a:ln w="9525">
            <a:noFill/>
            <a:miter lim="800000"/>
            <a:headEnd/>
            <a:tailEnd/>
          </a:ln>
        </p:spPr>
        <p:txBody>
          <a:bodyPr wrap="none" lIns="0" tIns="0" rIns="0" bIns="0">
            <a:spAutoFit/>
          </a:bodyPr>
          <a:lstStyle/>
          <a:p>
            <a:pPr>
              <a:defRPr/>
            </a:pPr>
            <a:r>
              <a:rPr lang="en-US" sz="1400">
                <a:latin typeface="+mn-lt"/>
              </a:rPr>
              <a:t>reduction</a:t>
            </a:r>
          </a:p>
        </p:txBody>
      </p:sp>
      <p:sp>
        <p:nvSpPr>
          <p:cNvPr id="385485" name="Line 461"/>
          <p:cNvSpPr>
            <a:spLocks noChangeShapeType="1"/>
          </p:cNvSpPr>
          <p:nvPr/>
        </p:nvSpPr>
        <p:spPr bwMode="auto">
          <a:xfrm>
            <a:off x="1127125" y="4933950"/>
            <a:ext cx="4895850" cy="3175"/>
          </a:xfrm>
          <a:prstGeom prst="line">
            <a:avLst/>
          </a:prstGeom>
          <a:noFill/>
          <a:ln w="6350" cap="rnd">
            <a:solidFill>
              <a:schemeClr val="tx1"/>
            </a:solidFill>
            <a:round/>
            <a:headEnd/>
            <a:tailEnd/>
          </a:ln>
        </p:spPr>
        <p:txBody>
          <a:bodyPr/>
          <a:lstStyle/>
          <a:p>
            <a:pPr>
              <a:defRPr/>
            </a:pPr>
            <a:endParaRPr lang="en-US">
              <a:latin typeface="+mn-lt"/>
            </a:endParaRPr>
          </a:p>
        </p:txBody>
      </p:sp>
      <p:sp>
        <p:nvSpPr>
          <p:cNvPr id="385487" name="Line 463"/>
          <p:cNvSpPr>
            <a:spLocks noChangeShapeType="1"/>
          </p:cNvSpPr>
          <p:nvPr/>
        </p:nvSpPr>
        <p:spPr bwMode="auto">
          <a:xfrm>
            <a:off x="1366838" y="4933950"/>
            <a:ext cx="1587" cy="30163"/>
          </a:xfrm>
          <a:prstGeom prst="line">
            <a:avLst/>
          </a:prstGeom>
          <a:noFill/>
          <a:ln w="6350" cap="rnd">
            <a:solidFill>
              <a:schemeClr val="tx1"/>
            </a:solidFill>
            <a:round/>
            <a:headEnd/>
            <a:tailEnd/>
          </a:ln>
        </p:spPr>
        <p:txBody>
          <a:bodyPr/>
          <a:lstStyle/>
          <a:p>
            <a:pPr>
              <a:defRPr/>
            </a:pPr>
            <a:endParaRPr lang="en-US">
              <a:latin typeface="+mn-lt"/>
            </a:endParaRPr>
          </a:p>
        </p:txBody>
      </p:sp>
      <p:sp>
        <p:nvSpPr>
          <p:cNvPr id="385488" name="Line 464"/>
          <p:cNvSpPr>
            <a:spLocks noChangeShapeType="1"/>
          </p:cNvSpPr>
          <p:nvPr/>
        </p:nvSpPr>
        <p:spPr bwMode="auto">
          <a:xfrm>
            <a:off x="1612900" y="4933950"/>
            <a:ext cx="1588" cy="30163"/>
          </a:xfrm>
          <a:prstGeom prst="line">
            <a:avLst/>
          </a:prstGeom>
          <a:noFill/>
          <a:ln w="6350" cap="rnd">
            <a:solidFill>
              <a:schemeClr val="tx1"/>
            </a:solidFill>
            <a:round/>
            <a:headEnd/>
            <a:tailEnd/>
          </a:ln>
        </p:spPr>
        <p:txBody>
          <a:bodyPr/>
          <a:lstStyle/>
          <a:p>
            <a:pPr>
              <a:defRPr/>
            </a:pPr>
            <a:endParaRPr lang="en-US">
              <a:latin typeface="+mn-lt"/>
            </a:endParaRPr>
          </a:p>
        </p:txBody>
      </p:sp>
      <p:sp>
        <p:nvSpPr>
          <p:cNvPr id="385489" name="Line 465"/>
          <p:cNvSpPr>
            <a:spLocks noChangeShapeType="1"/>
          </p:cNvSpPr>
          <p:nvPr/>
        </p:nvSpPr>
        <p:spPr bwMode="auto">
          <a:xfrm>
            <a:off x="1860550" y="4933950"/>
            <a:ext cx="1588" cy="30163"/>
          </a:xfrm>
          <a:prstGeom prst="line">
            <a:avLst/>
          </a:prstGeom>
          <a:noFill/>
          <a:ln w="6350" cap="rnd">
            <a:solidFill>
              <a:schemeClr val="tx1"/>
            </a:solidFill>
            <a:round/>
            <a:headEnd/>
            <a:tailEnd/>
          </a:ln>
        </p:spPr>
        <p:txBody>
          <a:bodyPr/>
          <a:lstStyle/>
          <a:p>
            <a:pPr>
              <a:defRPr/>
            </a:pPr>
            <a:endParaRPr lang="en-US">
              <a:latin typeface="+mn-lt"/>
            </a:endParaRPr>
          </a:p>
        </p:txBody>
      </p:sp>
      <p:sp>
        <p:nvSpPr>
          <p:cNvPr id="385490" name="Line 466"/>
          <p:cNvSpPr>
            <a:spLocks noChangeShapeType="1"/>
          </p:cNvSpPr>
          <p:nvPr/>
        </p:nvSpPr>
        <p:spPr bwMode="auto">
          <a:xfrm>
            <a:off x="2106613" y="4933950"/>
            <a:ext cx="1587" cy="30163"/>
          </a:xfrm>
          <a:prstGeom prst="line">
            <a:avLst/>
          </a:prstGeom>
          <a:noFill/>
          <a:ln w="6350" cap="rnd">
            <a:solidFill>
              <a:schemeClr val="tx1"/>
            </a:solidFill>
            <a:round/>
            <a:headEnd/>
            <a:tailEnd/>
          </a:ln>
        </p:spPr>
        <p:txBody>
          <a:bodyPr/>
          <a:lstStyle/>
          <a:p>
            <a:pPr>
              <a:defRPr/>
            </a:pPr>
            <a:endParaRPr lang="en-US">
              <a:latin typeface="+mn-lt"/>
            </a:endParaRPr>
          </a:p>
        </p:txBody>
      </p:sp>
      <p:sp>
        <p:nvSpPr>
          <p:cNvPr id="385491" name="Line 467"/>
          <p:cNvSpPr>
            <a:spLocks noChangeShapeType="1"/>
          </p:cNvSpPr>
          <p:nvPr/>
        </p:nvSpPr>
        <p:spPr bwMode="auto">
          <a:xfrm>
            <a:off x="2354263" y="4933950"/>
            <a:ext cx="1587" cy="30163"/>
          </a:xfrm>
          <a:prstGeom prst="line">
            <a:avLst/>
          </a:prstGeom>
          <a:noFill/>
          <a:ln w="6350" cap="rnd">
            <a:solidFill>
              <a:schemeClr val="tx1"/>
            </a:solidFill>
            <a:round/>
            <a:headEnd/>
            <a:tailEnd/>
          </a:ln>
        </p:spPr>
        <p:txBody>
          <a:bodyPr/>
          <a:lstStyle/>
          <a:p>
            <a:pPr>
              <a:defRPr/>
            </a:pPr>
            <a:endParaRPr lang="en-US">
              <a:latin typeface="+mn-lt"/>
            </a:endParaRPr>
          </a:p>
        </p:txBody>
      </p:sp>
      <p:sp>
        <p:nvSpPr>
          <p:cNvPr id="385492" name="Line 468"/>
          <p:cNvSpPr>
            <a:spLocks noChangeShapeType="1"/>
          </p:cNvSpPr>
          <p:nvPr/>
        </p:nvSpPr>
        <p:spPr bwMode="auto">
          <a:xfrm>
            <a:off x="2592388" y="4933950"/>
            <a:ext cx="7937" cy="30163"/>
          </a:xfrm>
          <a:prstGeom prst="line">
            <a:avLst/>
          </a:prstGeom>
          <a:noFill/>
          <a:ln w="6350" cap="rnd">
            <a:solidFill>
              <a:schemeClr val="tx1"/>
            </a:solidFill>
            <a:round/>
            <a:headEnd/>
            <a:tailEnd/>
          </a:ln>
        </p:spPr>
        <p:txBody>
          <a:bodyPr/>
          <a:lstStyle/>
          <a:p>
            <a:pPr>
              <a:defRPr/>
            </a:pPr>
            <a:endParaRPr lang="en-US">
              <a:latin typeface="+mn-lt"/>
            </a:endParaRPr>
          </a:p>
        </p:txBody>
      </p:sp>
      <p:sp>
        <p:nvSpPr>
          <p:cNvPr id="385493" name="Line 469"/>
          <p:cNvSpPr>
            <a:spLocks noChangeShapeType="1"/>
          </p:cNvSpPr>
          <p:nvPr/>
        </p:nvSpPr>
        <p:spPr bwMode="auto">
          <a:xfrm>
            <a:off x="2838450" y="4933950"/>
            <a:ext cx="1588" cy="30163"/>
          </a:xfrm>
          <a:prstGeom prst="line">
            <a:avLst/>
          </a:prstGeom>
          <a:noFill/>
          <a:ln w="6350" cap="rnd">
            <a:solidFill>
              <a:schemeClr val="tx1"/>
            </a:solidFill>
            <a:round/>
            <a:headEnd/>
            <a:tailEnd/>
          </a:ln>
        </p:spPr>
        <p:txBody>
          <a:bodyPr/>
          <a:lstStyle/>
          <a:p>
            <a:pPr>
              <a:defRPr/>
            </a:pPr>
            <a:endParaRPr lang="en-US">
              <a:latin typeface="+mn-lt"/>
            </a:endParaRPr>
          </a:p>
        </p:txBody>
      </p:sp>
      <p:sp>
        <p:nvSpPr>
          <p:cNvPr id="385494" name="Line 470"/>
          <p:cNvSpPr>
            <a:spLocks noChangeShapeType="1"/>
          </p:cNvSpPr>
          <p:nvPr/>
        </p:nvSpPr>
        <p:spPr bwMode="auto">
          <a:xfrm>
            <a:off x="3086100" y="4933950"/>
            <a:ext cx="1588" cy="30163"/>
          </a:xfrm>
          <a:prstGeom prst="line">
            <a:avLst/>
          </a:prstGeom>
          <a:noFill/>
          <a:ln w="6350" cap="rnd">
            <a:solidFill>
              <a:schemeClr val="tx1"/>
            </a:solidFill>
            <a:round/>
            <a:headEnd/>
            <a:tailEnd/>
          </a:ln>
        </p:spPr>
        <p:txBody>
          <a:bodyPr/>
          <a:lstStyle/>
          <a:p>
            <a:pPr>
              <a:defRPr/>
            </a:pPr>
            <a:endParaRPr lang="en-US">
              <a:latin typeface="+mn-lt"/>
            </a:endParaRPr>
          </a:p>
        </p:txBody>
      </p:sp>
      <p:sp>
        <p:nvSpPr>
          <p:cNvPr id="385495" name="Line 471"/>
          <p:cNvSpPr>
            <a:spLocks noChangeShapeType="1"/>
          </p:cNvSpPr>
          <p:nvPr/>
        </p:nvSpPr>
        <p:spPr bwMode="auto">
          <a:xfrm>
            <a:off x="3325813" y="4933950"/>
            <a:ext cx="1587" cy="30163"/>
          </a:xfrm>
          <a:prstGeom prst="line">
            <a:avLst/>
          </a:prstGeom>
          <a:noFill/>
          <a:ln w="6350" cap="rnd">
            <a:solidFill>
              <a:schemeClr val="tx1"/>
            </a:solidFill>
            <a:round/>
            <a:headEnd/>
            <a:tailEnd/>
          </a:ln>
        </p:spPr>
        <p:txBody>
          <a:bodyPr/>
          <a:lstStyle/>
          <a:p>
            <a:pPr>
              <a:defRPr/>
            </a:pPr>
            <a:endParaRPr lang="en-US">
              <a:latin typeface="+mn-lt"/>
            </a:endParaRPr>
          </a:p>
        </p:txBody>
      </p:sp>
      <p:sp>
        <p:nvSpPr>
          <p:cNvPr id="385496" name="Line 472"/>
          <p:cNvSpPr>
            <a:spLocks noChangeShapeType="1"/>
          </p:cNvSpPr>
          <p:nvPr/>
        </p:nvSpPr>
        <p:spPr bwMode="auto">
          <a:xfrm>
            <a:off x="3565525" y="4933950"/>
            <a:ext cx="6350" cy="30163"/>
          </a:xfrm>
          <a:prstGeom prst="line">
            <a:avLst/>
          </a:prstGeom>
          <a:noFill/>
          <a:ln w="6350" cap="rnd">
            <a:solidFill>
              <a:schemeClr val="tx1"/>
            </a:solidFill>
            <a:round/>
            <a:headEnd/>
            <a:tailEnd/>
          </a:ln>
        </p:spPr>
        <p:txBody>
          <a:bodyPr/>
          <a:lstStyle/>
          <a:p>
            <a:pPr>
              <a:defRPr/>
            </a:pPr>
            <a:endParaRPr lang="en-US">
              <a:latin typeface="+mn-lt"/>
            </a:endParaRPr>
          </a:p>
        </p:txBody>
      </p:sp>
      <p:sp>
        <p:nvSpPr>
          <p:cNvPr id="385497" name="Line 473"/>
          <p:cNvSpPr>
            <a:spLocks noChangeShapeType="1"/>
          </p:cNvSpPr>
          <p:nvPr/>
        </p:nvSpPr>
        <p:spPr bwMode="auto">
          <a:xfrm>
            <a:off x="3565525" y="4933950"/>
            <a:ext cx="6350" cy="50800"/>
          </a:xfrm>
          <a:prstGeom prst="line">
            <a:avLst/>
          </a:prstGeom>
          <a:noFill/>
          <a:ln w="6350" cap="rnd">
            <a:solidFill>
              <a:schemeClr val="tx1"/>
            </a:solidFill>
            <a:round/>
            <a:headEnd/>
            <a:tailEnd/>
          </a:ln>
        </p:spPr>
        <p:txBody>
          <a:bodyPr/>
          <a:lstStyle/>
          <a:p>
            <a:pPr>
              <a:defRPr/>
            </a:pPr>
            <a:endParaRPr lang="en-US">
              <a:latin typeface="+mn-lt"/>
            </a:endParaRPr>
          </a:p>
        </p:txBody>
      </p:sp>
      <p:sp>
        <p:nvSpPr>
          <p:cNvPr id="385498" name="Rectangle 474"/>
          <p:cNvSpPr>
            <a:spLocks noChangeArrowheads="1"/>
          </p:cNvSpPr>
          <p:nvPr/>
        </p:nvSpPr>
        <p:spPr bwMode="auto">
          <a:xfrm>
            <a:off x="3536950" y="5043488"/>
            <a:ext cx="177800" cy="214312"/>
          </a:xfrm>
          <a:prstGeom prst="rect">
            <a:avLst/>
          </a:prstGeom>
          <a:noFill/>
          <a:ln w="9525">
            <a:noFill/>
            <a:miter lim="800000"/>
            <a:headEnd/>
            <a:tailEnd/>
          </a:ln>
        </p:spPr>
        <p:txBody>
          <a:bodyPr wrap="none" lIns="0" tIns="0" rIns="0" bIns="0">
            <a:spAutoFit/>
          </a:bodyPr>
          <a:lstStyle/>
          <a:p>
            <a:pPr>
              <a:defRPr/>
            </a:pPr>
            <a:r>
              <a:rPr lang="en-US" sz="1400">
                <a:latin typeface="+mn-lt"/>
              </a:rPr>
              <a:t>10</a:t>
            </a:r>
            <a:endParaRPr lang="en-US">
              <a:latin typeface="+mn-lt"/>
            </a:endParaRPr>
          </a:p>
        </p:txBody>
      </p:sp>
      <p:sp>
        <p:nvSpPr>
          <p:cNvPr id="385499" name="Line 475"/>
          <p:cNvSpPr>
            <a:spLocks noChangeShapeType="1"/>
          </p:cNvSpPr>
          <p:nvPr/>
        </p:nvSpPr>
        <p:spPr bwMode="auto">
          <a:xfrm>
            <a:off x="3811588" y="4933950"/>
            <a:ext cx="6350" cy="30163"/>
          </a:xfrm>
          <a:prstGeom prst="line">
            <a:avLst/>
          </a:prstGeom>
          <a:noFill/>
          <a:ln w="6350" cap="rnd">
            <a:solidFill>
              <a:schemeClr val="tx1"/>
            </a:solidFill>
            <a:round/>
            <a:headEnd/>
            <a:tailEnd/>
          </a:ln>
        </p:spPr>
        <p:txBody>
          <a:bodyPr/>
          <a:lstStyle/>
          <a:p>
            <a:pPr>
              <a:defRPr/>
            </a:pPr>
            <a:endParaRPr lang="en-US">
              <a:latin typeface="+mn-lt"/>
            </a:endParaRPr>
          </a:p>
        </p:txBody>
      </p:sp>
      <p:sp>
        <p:nvSpPr>
          <p:cNvPr id="385500" name="Line 476"/>
          <p:cNvSpPr>
            <a:spLocks noChangeShapeType="1"/>
          </p:cNvSpPr>
          <p:nvPr/>
        </p:nvSpPr>
        <p:spPr bwMode="auto">
          <a:xfrm>
            <a:off x="4057650" y="4933950"/>
            <a:ext cx="7938" cy="30163"/>
          </a:xfrm>
          <a:prstGeom prst="line">
            <a:avLst/>
          </a:prstGeom>
          <a:noFill/>
          <a:ln w="6350" cap="rnd">
            <a:solidFill>
              <a:schemeClr val="tx1"/>
            </a:solidFill>
            <a:round/>
            <a:headEnd/>
            <a:tailEnd/>
          </a:ln>
        </p:spPr>
        <p:txBody>
          <a:bodyPr/>
          <a:lstStyle/>
          <a:p>
            <a:pPr>
              <a:defRPr/>
            </a:pPr>
            <a:endParaRPr lang="en-US">
              <a:latin typeface="+mn-lt"/>
            </a:endParaRPr>
          </a:p>
        </p:txBody>
      </p:sp>
      <p:sp>
        <p:nvSpPr>
          <p:cNvPr id="385501" name="Line 477"/>
          <p:cNvSpPr>
            <a:spLocks noChangeShapeType="1"/>
          </p:cNvSpPr>
          <p:nvPr/>
        </p:nvSpPr>
        <p:spPr bwMode="auto">
          <a:xfrm>
            <a:off x="4303713" y="4933950"/>
            <a:ext cx="1587" cy="30163"/>
          </a:xfrm>
          <a:prstGeom prst="line">
            <a:avLst/>
          </a:prstGeom>
          <a:noFill/>
          <a:ln w="6350" cap="rnd">
            <a:solidFill>
              <a:schemeClr val="tx1"/>
            </a:solidFill>
            <a:round/>
            <a:headEnd/>
            <a:tailEnd/>
          </a:ln>
        </p:spPr>
        <p:txBody>
          <a:bodyPr/>
          <a:lstStyle/>
          <a:p>
            <a:pPr>
              <a:defRPr/>
            </a:pPr>
            <a:endParaRPr lang="en-US">
              <a:latin typeface="+mn-lt"/>
            </a:endParaRPr>
          </a:p>
        </p:txBody>
      </p:sp>
      <p:sp>
        <p:nvSpPr>
          <p:cNvPr id="385502" name="Line 478"/>
          <p:cNvSpPr>
            <a:spLocks noChangeShapeType="1"/>
          </p:cNvSpPr>
          <p:nvPr/>
        </p:nvSpPr>
        <p:spPr bwMode="auto">
          <a:xfrm>
            <a:off x="4551363" y="4933950"/>
            <a:ext cx="1587" cy="30163"/>
          </a:xfrm>
          <a:prstGeom prst="line">
            <a:avLst/>
          </a:prstGeom>
          <a:noFill/>
          <a:ln w="6350" cap="rnd">
            <a:solidFill>
              <a:schemeClr val="tx1"/>
            </a:solidFill>
            <a:round/>
            <a:headEnd/>
            <a:tailEnd/>
          </a:ln>
        </p:spPr>
        <p:txBody>
          <a:bodyPr/>
          <a:lstStyle/>
          <a:p>
            <a:pPr>
              <a:defRPr/>
            </a:pPr>
            <a:endParaRPr lang="en-US">
              <a:latin typeface="+mn-lt"/>
            </a:endParaRPr>
          </a:p>
        </p:txBody>
      </p:sp>
      <p:sp>
        <p:nvSpPr>
          <p:cNvPr id="385503" name="Line 479"/>
          <p:cNvSpPr>
            <a:spLocks noChangeShapeType="1"/>
          </p:cNvSpPr>
          <p:nvPr/>
        </p:nvSpPr>
        <p:spPr bwMode="auto">
          <a:xfrm>
            <a:off x="4791075" y="4933950"/>
            <a:ext cx="6350" cy="30163"/>
          </a:xfrm>
          <a:prstGeom prst="line">
            <a:avLst/>
          </a:prstGeom>
          <a:noFill/>
          <a:ln w="6350" cap="rnd">
            <a:solidFill>
              <a:schemeClr val="tx1"/>
            </a:solidFill>
            <a:round/>
            <a:headEnd/>
            <a:tailEnd/>
          </a:ln>
        </p:spPr>
        <p:txBody>
          <a:bodyPr/>
          <a:lstStyle/>
          <a:p>
            <a:pPr>
              <a:defRPr/>
            </a:pPr>
            <a:endParaRPr lang="en-US">
              <a:latin typeface="+mn-lt"/>
            </a:endParaRPr>
          </a:p>
        </p:txBody>
      </p:sp>
      <p:sp>
        <p:nvSpPr>
          <p:cNvPr id="385504" name="Line 480"/>
          <p:cNvSpPr>
            <a:spLocks noChangeShapeType="1"/>
          </p:cNvSpPr>
          <p:nvPr/>
        </p:nvSpPr>
        <p:spPr bwMode="auto">
          <a:xfrm>
            <a:off x="5037138" y="4933950"/>
            <a:ext cx="6350" cy="30163"/>
          </a:xfrm>
          <a:prstGeom prst="line">
            <a:avLst/>
          </a:prstGeom>
          <a:noFill/>
          <a:ln w="6350" cap="rnd">
            <a:solidFill>
              <a:schemeClr val="tx1"/>
            </a:solidFill>
            <a:round/>
            <a:headEnd/>
            <a:tailEnd/>
          </a:ln>
        </p:spPr>
        <p:txBody>
          <a:bodyPr/>
          <a:lstStyle/>
          <a:p>
            <a:pPr>
              <a:defRPr/>
            </a:pPr>
            <a:endParaRPr lang="en-US">
              <a:latin typeface="+mn-lt"/>
            </a:endParaRPr>
          </a:p>
        </p:txBody>
      </p:sp>
      <p:sp>
        <p:nvSpPr>
          <p:cNvPr id="385505" name="Line 481"/>
          <p:cNvSpPr>
            <a:spLocks noChangeShapeType="1"/>
          </p:cNvSpPr>
          <p:nvPr/>
        </p:nvSpPr>
        <p:spPr bwMode="auto">
          <a:xfrm>
            <a:off x="5283200" y="4933950"/>
            <a:ext cx="1588" cy="30163"/>
          </a:xfrm>
          <a:prstGeom prst="line">
            <a:avLst/>
          </a:prstGeom>
          <a:noFill/>
          <a:ln w="6350" cap="rnd">
            <a:solidFill>
              <a:schemeClr val="tx1"/>
            </a:solidFill>
            <a:round/>
            <a:headEnd/>
            <a:tailEnd/>
          </a:ln>
        </p:spPr>
        <p:txBody>
          <a:bodyPr/>
          <a:lstStyle/>
          <a:p>
            <a:pPr>
              <a:defRPr/>
            </a:pPr>
            <a:endParaRPr lang="en-US">
              <a:latin typeface="+mn-lt"/>
            </a:endParaRPr>
          </a:p>
        </p:txBody>
      </p:sp>
      <p:sp>
        <p:nvSpPr>
          <p:cNvPr id="385506" name="Line 482"/>
          <p:cNvSpPr>
            <a:spLocks noChangeShapeType="1"/>
          </p:cNvSpPr>
          <p:nvPr/>
        </p:nvSpPr>
        <p:spPr bwMode="auto">
          <a:xfrm>
            <a:off x="5529263" y="4933950"/>
            <a:ext cx="1587" cy="30163"/>
          </a:xfrm>
          <a:prstGeom prst="line">
            <a:avLst/>
          </a:prstGeom>
          <a:noFill/>
          <a:ln w="6350" cap="rnd">
            <a:solidFill>
              <a:schemeClr val="tx1"/>
            </a:solidFill>
            <a:round/>
            <a:headEnd/>
            <a:tailEnd/>
          </a:ln>
        </p:spPr>
        <p:txBody>
          <a:bodyPr/>
          <a:lstStyle/>
          <a:p>
            <a:pPr>
              <a:defRPr/>
            </a:pPr>
            <a:endParaRPr lang="en-US">
              <a:latin typeface="+mn-lt"/>
            </a:endParaRPr>
          </a:p>
        </p:txBody>
      </p:sp>
      <p:sp>
        <p:nvSpPr>
          <p:cNvPr id="385507" name="Line 483"/>
          <p:cNvSpPr>
            <a:spLocks noChangeShapeType="1"/>
          </p:cNvSpPr>
          <p:nvPr/>
        </p:nvSpPr>
        <p:spPr bwMode="auto">
          <a:xfrm>
            <a:off x="5775325" y="4933950"/>
            <a:ext cx="1588" cy="30163"/>
          </a:xfrm>
          <a:prstGeom prst="line">
            <a:avLst/>
          </a:prstGeom>
          <a:noFill/>
          <a:ln w="6350" cap="rnd">
            <a:solidFill>
              <a:schemeClr val="tx1"/>
            </a:solidFill>
            <a:round/>
            <a:headEnd/>
            <a:tailEnd/>
          </a:ln>
        </p:spPr>
        <p:txBody>
          <a:bodyPr/>
          <a:lstStyle/>
          <a:p>
            <a:pPr>
              <a:defRPr/>
            </a:pPr>
            <a:endParaRPr lang="en-US">
              <a:latin typeface="+mn-lt"/>
            </a:endParaRPr>
          </a:p>
        </p:txBody>
      </p:sp>
      <p:sp>
        <p:nvSpPr>
          <p:cNvPr id="385508" name="Line 484"/>
          <p:cNvSpPr>
            <a:spLocks noChangeShapeType="1"/>
          </p:cNvSpPr>
          <p:nvPr/>
        </p:nvSpPr>
        <p:spPr bwMode="auto">
          <a:xfrm>
            <a:off x="6022975" y="4933950"/>
            <a:ext cx="1588" cy="30163"/>
          </a:xfrm>
          <a:prstGeom prst="line">
            <a:avLst/>
          </a:prstGeom>
          <a:noFill/>
          <a:ln w="6350" cap="rnd">
            <a:solidFill>
              <a:schemeClr val="tx1"/>
            </a:solidFill>
            <a:round/>
            <a:headEnd/>
            <a:tailEnd/>
          </a:ln>
        </p:spPr>
        <p:txBody>
          <a:bodyPr/>
          <a:lstStyle/>
          <a:p>
            <a:pPr>
              <a:defRPr/>
            </a:pPr>
            <a:endParaRPr lang="en-US">
              <a:latin typeface="+mn-lt"/>
            </a:endParaRPr>
          </a:p>
        </p:txBody>
      </p:sp>
      <p:sp>
        <p:nvSpPr>
          <p:cNvPr id="385509" name="Line 485"/>
          <p:cNvSpPr>
            <a:spLocks noChangeShapeType="1"/>
          </p:cNvSpPr>
          <p:nvPr/>
        </p:nvSpPr>
        <p:spPr bwMode="auto">
          <a:xfrm>
            <a:off x="6022975" y="4933950"/>
            <a:ext cx="1588" cy="50800"/>
          </a:xfrm>
          <a:prstGeom prst="line">
            <a:avLst/>
          </a:prstGeom>
          <a:noFill/>
          <a:ln w="6350" cap="rnd">
            <a:solidFill>
              <a:schemeClr val="tx1"/>
            </a:solidFill>
            <a:round/>
            <a:headEnd/>
            <a:tailEnd/>
          </a:ln>
        </p:spPr>
        <p:txBody>
          <a:bodyPr/>
          <a:lstStyle/>
          <a:p>
            <a:pPr>
              <a:defRPr/>
            </a:pPr>
            <a:endParaRPr lang="en-US">
              <a:latin typeface="+mn-lt"/>
            </a:endParaRPr>
          </a:p>
        </p:txBody>
      </p:sp>
      <p:sp>
        <p:nvSpPr>
          <p:cNvPr id="385510" name="Rectangle 486"/>
          <p:cNvSpPr>
            <a:spLocks noChangeArrowheads="1"/>
          </p:cNvSpPr>
          <p:nvPr/>
        </p:nvSpPr>
        <p:spPr bwMode="auto">
          <a:xfrm>
            <a:off x="5995988" y="5043488"/>
            <a:ext cx="177800" cy="214312"/>
          </a:xfrm>
          <a:prstGeom prst="rect">
            <a:avLst/>
          </a:prstGeom>
          <a:noFill/>
          <a:ln w="9525">
            <a:noFill/>
            <a:miter lim="800000"/>
            <a:headEnd/>
            <a:tailEnd/>
          </a:ln>
        </p:spPr>
        <p:txBody>
          <a:bodyPr wrap="none" lIns="0" tIns="0" rIns="0" bIns="0">
            <a:spAutoFit/>
          </a:bodyPr>
          <a:lstStyle/>
          <a:p>
            <a:pPr>
              <a:defRPr/>
            </a:pPr>
            <a:r>
              <a:rPr lang="en-US" sz="1400">
                <a:latin typeface="+mn-lt"/>
              </a:rPr>
              <a:t>20</a:t>
            </a:r>
            <a:endParaRPr lang="en-US">
              <a:latin typeface="+mn-lt"/>
            </a:endParaRPr>
          </a:p>
        </p:txBody>
      </p:sp>
      <p:sp>
        <p:nvSpPr>
          <p:cNvPr id="385513" name="Freeform 489"/>
          <p:cNvSpPr>
            <a:spLocks/>
          </p:cNvSpPr>
          <p:nvPr/>
        </p:nvSpPr>
        <p:spPr bwMode="auto">
          <a:xfrm>
            <a:off x="2451100" y="3998913"/>
            <a:ext cx="1500188" cy="935037"/>
          </a:xfrm>
          <a:custGeom>
            <a:avLst/>
            <a:gdLst/>
            <a:ahLst/>
            <a:cxnLst>
              <a:cxn ang="0">
                <a:pos x="80" y="393"/>
              </a:cxn>
              <a:cxn ang="0">
                <a:pos x="147" y="380"/>
              </a:cxn>
              <a:cxn ang="0">
                <a:pos x="182" y="367"/>
              </a:cxn>
              <a:cxn ang="0">
                <a:pos x="209" y="354"/>
              </a:cxn>
              <a:cxn ang="0">
                <a:pos x="240" y="345"/>
              </a:cxn>
              <a:cxn ang="0">
                <a:pos x="258" y="332"/>
              </a:cxn>
              <a:cxn ang="0">
                <a:pos x="276" y="318"/>
              </a:cxn>
              <a:cxn ang="0">
                <a:pos x="289" y="305"/>
              </a:cxn>
              <a:cxn ang="0">
                <a:pos x="306" y="292"/>
              </a:cxn>
              <a:cxn ang="0">
                <a:pos x="320" y="278"/>
              </a:cxn>
              <a:cxn ang="0">
                <a:pos x="333" y="266"/>
              </a:cxn>
              <a:cxn ang="0">
                <a:pos x="347" y="252"/>
              </a:cxn>
              <a:cxn ang="0">
                <a:pos x="359" y="239"/>
              </a:cxn>
              <a:cxn ang="0">
                <a:pos x="373" y="226"/>
              </a:cxn>
              <a:cxn ang="0">
                <a:pos x="387" y="212"/>
              </a:cxn>
              <a:cxn ang="0">
                <a:pos x="400" y="199"/>
              </a:cxn>
              <a:cxn ang="0">
                <a:pos x="413" y="186"/>
              </a:cxn>
              <a:cxn ang="0">
                <a:pos x="426" y="173"/>
              </a:cxn>
              <a:cxn ang="0">
                <a:pos x="440" y="159"/>
              </a:cxn>
              <a:cxn ang="0">
                <a:pos x="453" y="146"/>
              </a:cxn>
              <a:cxn ang="0">
                <a:pos x="466" y="133"/>
              </a:cxn>
              <a:cxn ang="0">
                <a:pos x="480" y="119"/>
              </a:cxn>
              <a:cxn ang="0">
                <a:pos x="493" y="107"/>
              </a:cxn>
              <a:cxn ang="0">
                <a:pos x="506" y="93"/>
              </a:cxn>
              <a:cxn ang="0">
                <a:pos x="529" y="85"/>
              </a:cxn>
              <a:cxn ang="0">
                <a:pos x="546" y="71"/>
              </a:cxn>
              <a:cxn ang="0">
                <a:pos x="559" y="58"/>
              </a:cxn>
              <a:cxn ang="0">
                <a:pos x="586" y="45"/>
              </a:cxn>
              <a:cxn ang="0">
                <a:pos x="613" y="31"/>
              </a:cxn>
              <a:cxn ang="0">
                <a:pos x="648" y="18"/>
              </a:cxn>
              <a:cxn ang="0">
                <a:pos x="710" y="5"/>
              </a:cxn>
              <a:cxn ang="0">
                <a:pos x="910" y="9"/>
              </a:cxn>
              <a:cxn ang="0">
                <a:pos x="817" y="22"/>
              </a:cxn>
              <a:cxn ang="0">
                <a:pos x="777" y="36"/>
              </a:cxn>
              <a:cxn ang="0">
                <a:pos x="737" y="45"/>
              </a:cxn>
              <a:cxn ang="0">
                <a:pos x="715" y="58"/>
              </a:cxn>
              <a:cxn ang="0">
                <a:pos x="697" y="71"/>
              </a:cxn>
              <a:cxn ang="0">
                <a:pos x="679" y="85"/>
              </a:cxn>
              <a:cxn ang="0">
                <a:pos x="662" y="97"/>
              </a:cxn>
              <a:cxn ang="0">
                <a:pos x="648" y="111"/>
              </a:cxn>
              <a:cxn ang="0">
                <a:pos x="635" y="124"/>
              </a:cxn>
              <a:cxn ang="0">
                <a:pos x="617" y="133"/>
              </a:cxn>
              <a:cxn ang="0">
                <a:pos x="604" y="146"/>
              </a:cxn>
              <a:cxn ang="0">
                <a:pos x="591" y="159"/>
              </a:cxn>
              <a:cxn ang="0">
                <a:pos x="581" y="177"/>
              </a:cxn>
              <a:cxn ang="0">
                <a:pos x="564" y="186"/>
              </a:cxn>
              <a:cxn ang="0">
                <a:pos x="555" y="204"/>
              </a:cxn>
              <a:cxn ang="0">
                <a:pos x="542" y="217"/>
              </a:cxn>
              <a:cxn ang="0">
                <a:pos x="529" y="230"/>
              </a:cxn>
              <a:cxn ang="0">
                <a:pos x="515" y="244"/>
              </a:cxn>
              <a:cxn ang="0">
                <a:pos x="502" y="256"/>
              </a:cxn>
              <a:cxn ang="0">
                <a:pos x="488" y="270"/>
              </a:cxn>
              <a:cxn ang="0">
                <a:pos x="475" y="283"/>
              </a:cxn>
              <a:cxn ang="0">
                <a:pos x="462" y="296"/>
              </a:cxn>
              <a:cxn ang="0">
                <a:pos x="448" y="310"/>
              </a:cxn>
              <a:cxn ang="0">
                <a:pos x="431" y="318"/>
              </a:cxn>
              <a:cxn ang="0">
                <a:pos x="413" y="332"/>
              </a:cxn>
              <a:cxn ang="0">
                <a:pos x="395" y="345"/>
              </a:cxn>
              <a:cxn ang="0">
                <a:pos x="373" y="358"/>
              </a:cxn>
              <a:cxn ang="0">
                <a:pos x="347" y="371"/>
              </a:cxn>
              <a:cxn ang="0">
                <a:pos x="315" y="385"/>
              </a:cxn>
              <a:cxn ang="0">
                <a:pos x="262" y="398"/>
              </a:cxn>
            </a:cxnLst>
            <a:rect l="0" t="0" r="r" b="b"/>
            <a:pathLst>
              <a:path w="945" h="402">
                <a:moveTo>
                  <a:pt x="0" y="402"/>
                </a:moveTo>
                <a:lnTo>
                  <a:pt x="0" y="402"/>
                </a:lnTo>
                <a:lnTo>
                  <a:pt x="0" y="398"/>
                </a:lnTo>
                <a:lnTo>
                  <a:pt x="40" y="398"/>
                </a:lnTo>
                <a:lnTo>
                  <a:pt x="80" y="398"/>
                </a:lnTo>
                <a:lnTo>
                  <a:pt x="80" y="393"/>
                </a:lnTo>
                <a:lnTo>
                  <a:pt x="111" y="393"/>
                </a:lnTo>
                <a:lnTo>
                  <a:pt x="111" y="389"/>
                </a:lnTo>
                <a:lnTo>
                  <a:pt x="129" y="389"/>
                </a:lnTo>
                <a:lnTo>
                  <a:pt x="129" y="385"/>
                </a:lnTo>
                <a:lnTo>
                  <a:pt x="147" y="385"/>
                </a:lnTo>
                <a:lnTo>
                  <a:pt x="147" y="380"/>
                </a:lnTo>
                <a:lnTo>
                  <a:pt x="160" y="380"/>
                </a:lnTo>
                <a:lnTo>
                  <a:pt x="160" y="376"/>
                </a:lnTo>
                <a:lnTo>
                  <a:pt x="173" y="376"/>
                </a:lnTo>
                <a:lnTo>
                  <a:pt x="173" y="371"/>
                </a:lnTo>
                <a:lnTo>
                  <a:pt x="182" y="371"/>
                </a:lnTo>
                <a:lnTo>
                  <a:pt x="182" y="367"/>
                </a:lnTo>
                <a:lnTo>
                  <a:pt x="191" y="367"/>
                </a:lnTo>
                <a:lnTo>
                  <a:pt x="191" y="363"/>
                </a:lnTo>
                <a:lnTo>
                  <a:pt x="200" y="363"/>
                </a:lnTo>
                <a:lnTo>
                  <a:pt x="200" y="358"/>
                </a:lnTo>
                <a:lnTo>
                  <a:pt x="209" y="358"/>
                </a:lnTo>
                <a:lnTo>
                  <a:pt x="209" y="354"/>
                </a:lnTo>
                <a:lnTo>
                  <a:pt x="218" y="354"/>
                </a:lnTo>
                <a:lnTo>
                  <a:pt x="227" y="354"/>
                </a:lnTo>
                <a:lnTo>
                  <a:pt x="227" y="349"/>
                </a:lnTo>
                <a:lnTo>
                  <a:pt x="231" y="349"/>
                </a:lnTo>
                <a:lnTo>
                  <a:pt x="231" y="345"/>
                </a:lnTo>
                <a:lnTo>
                  <a:pt x="240" y="345"/>
                </a:lnTo>
                <a:lnTo>
                  <a:pt x="240" y="341"/>
                </a:lnTo>
                <a:lnTo>
                  <a:pt x="244" y="341"/>
                </a:lnTo>
                <a:lnTo>
                  <a:pt x="244" y="336"/>
                </a:lnTo>
                <a:lnTo>
                  <a:pt x="254" y="336"/>
                </a:lnTo>
                <a:lnTo>
                  <a:pt x="254" y="332"/>
                </a:lnTo>
                <a:lnTo>
                  <a:pt x="258" y="332"/>
                </a:lnTo>
                <a:lnTo>
                  <a:pt x="258" y="327"/>
                </a:lnTo>
                <a:lnTo>
                  <a:pt x="262" y="327"/>
                </a:lnTo>
                <a:lnTo>
                  <a:pt x="262" y="323"/>
                </a:lnTo>
                <a:lnTo>
                  <a:pt x="271" y="323"/>
                </a:lnTo>
                <a:lnTo>
                  <a:pt x="271" y="318"/>
                </a:lnTo>
                <a:lnTo>
                  <a:pt x="276" y="318"/>
                </a:lnTo>
                <a:lnTo>
                  <a:pt x="276" y="314"/>
                </a:lnTo>
                <a:lnTo>
                  <a:pt x="280" y="314"/>
                </a:lnTo>
                <a:lnTo>
                  <a:pt x="280" y="310"/>
                </a:lnTo>
                <a:lnTo>
                  <a:pt x="284" y="310"/>
                </a:lnTo>
                <a:lnTo>
                  <a:pt x="289" y="310"/>
                </a:lnTo>
                <a:lnTo>
                  <a:pt x="289" y="305"/>
                </a:lnTo>
                <a:lnTo>
                  <a:pt x="293" y="305"/>
                </a:lnTo>
                <a:lnTo>
                  <a:pt x="293" y="301"/>
                </a:lnTo>
                <a:lnTo>
                  <a:pt x="302" y="301"/>
                </a:lnTo>
                <a:lnTo>
                  <a:pt x="302" y="296"/>
                </a:lnTo>
                <a:lnTo>
                  <a:pt x="306" y="296"/>
                </a:lnTo>
                <a:lnTo>
                  <a:pt x="306" y="292"/>
                </a:lnTo>
                <a:lnTo>
                  <a:pt x="311" y="292"/>
                </a:lnTo>
                <a:lnTo>
                  <a:pt x="311" y="288"/>
                </a:lnTo>
                <a:lnTo>
                  <a:pt x="315" y="288"/>
                </a:lnTo>
                <a:lnTo>
                  <a:pt x="315" y="283"/>
                </a:lnTo>
                <a:lnTo>
                  <a:pt x="320" y="283"/>
                </a:lnTo>
                <a:lnTo>
                  <a:pt x="320" y="278"/>
                </a:lnTo>
                <a:lnTo>
                  <a:pt x="324" y="278"/>
                </a:lnTo>
                <a:lnTo>
                  <a:pt x="324" y="274"/>
                </a:lnTo>
                <a:lnTo>
                  <a:pt x="329" y="274"/>
                </a:lnTo>
                <a:lnTo>
                  <a:pt x="329" y="270"/>
                </a:lnTo>
                <a:lnTo>
                  <a:pt x="333" y="270"/>
                </a:lnTo>
                <a:lnTo>
                  <a:pt x="333" y="266"/>
                </a:lnTo>
                <a:lnTo>
                  <a:pt x="337" y="266"/>
                </a:lnTo>
                <a:lnTo>
                  <a:pt x="342" y="266"/>
                </a:lnTo>
                <a:lnTo>
                  <a:pt x="342" y="261"/>
                </a:lnTo>
                <a:lnTo>
                  <a:pt x="342" y="256"/>
                </a:lnTo>
                <a:lnTo>
                  <a:pt x="347" y="256"/>
                </a:lnTo>
                <a:lnTo>
                  <a:pt x="347" y="252"/>
                </a:lnTo>
                <a:lnTo>
                  <a:pt x="351" y="252"/>
                </a:lnTo>
                <a:lnTo>
                  <a:pt x="351" y="248"/>
                </a:lnTo>
                <a:lnTo>
                  <a:pt x="355" y="248"/>
                </a:lnTo>
                <a:lnTo>
                  <a:pt x="355" y="244"/>
                </a:lnTo>
                <a:lnTo>
                  <a:pt x="359" y="244"/>
                </a:lnTo>
                <a:lnTo>
                  <a:pt x="359" y="239"/>
                </a:lnTo>
                <a:lnTo>
                  <a:pt x="364" y="239"/>
                </a:lnTo>
                <a:lnTo>
                  <a:pt x="364" y="234"/>
                </a:lnTo>
                <a:lnTo>
                  <a:pt x="369" y="234"/>
                </a:lnTo>
                <a:lnTo>
                  <a:pt x="369" y="230"/>
                </a:lnTo>
                <a:lnTo>
                  <a:pt x="373" y="230"/>
                </a:lnTo>
                <a:lnTo>
                  <a:pt x="373" y="226"/>
                </a:lnTo>
                <a:lnTo>
                  <a:pt x="377" y="226"/>
                </a:lnTo>
                <a:lnTo>
                  <a:pt x="377" y="221"/>
                </a:lnTo>
                <a:lnTo>
                  <a:pt x="382" y="221"/>
                </a:lnTo>
                <a:lnTo>
                  <a:pt x="382" y="217"/>
                </a:lnTo>
                <a:lnTo>
                  <a:pt x="387" y="217"/>
                </a:lnTo>
                <a:lnTo>
                  <a:pt x="387" y="212"/>
                </a:lnTo>
                <a:lnTo>
                  <a:pt x="391" y="212"/>
                </a:lnTo>
                <a:lnTo>
                  <a:pt x="391" y="208"/>
                </a:lnTo>
                <a:lnTo>
                  <a:pt x="395" y="208"/>
                </a:lnTo>
                <a:lnTo>
                  <a:pt x="395" y="204"/>
                </a:lnTo>
                <a:lnTo>
                  <a:pt x="400" y="204"/>
                </a:lnTo>
                <a:lnTo>
                  <a:pt x="400" y="199"/>
                </a:lnTo>
                <a:lnTo>
                  <a:pt x="404" y="199"/>
                </a:lnTo>
                <a:lnTo>
                  <a:pt x="404" y="195"/>
                </a:lnTo>
                <a:lnTo>
                  <a:pt x="409" y="195"/>
                </a:lnTo>
                <a:lnTo>
                  <a:pt x="409" y="190"/>
                </a:lnTo>
                <a:lnTo>
                  <a:pt x="413" y="190"/>
                </a:lnTo>
                <a:lnTo>
                  <a:pt x="413" y="186"/>
                </a:lnTo>
                <a:lnTo>
                  <a:pt x="413" y="181"/>
                </a:lnTo>
                <a:lnTo>
                  <a:pt x="418" y="181"/>
                </a:lnTo>
                <a:lnTo>
                  <a:pt x="418" y="177"/>
                </a:lnTo>
                <a:lnTo>
                  <a:pt x="422" y="177"/>
                </a:lnTo>
                <a:lnTo>
                  <a:pt x="426" y="177"/>
                </a:lnTo>
                <a:lnTo>
                  <a:pt x="426" y="173"/>
                </a:lnTo>
                <a:lnTo>
                  <a:pt x="431" y="173"/>
                </a:lnTo>
                <a:lnTo>
                  <a:pt x="431" y="168"/>
                </a:lnTo>
                <a:lnTo>
                  <a:pt x="435" y="168"/>
                </a:lnTo>
                <a:lnTo>
                  <a:pt x="435" y="164"/>
                </a:lnTo>
                <a:lnTo>
                  <a:pt x="440" y="164"/>
                </a:lnTo>
                <a:lnTo>
                  <a:pt x="440" y="159"/>
                </a:lnTo>
                <a:lnTo>
                  <a:pt x="444" y="159"/>
                </a:lnTo>
                <a:lnTo>
                  <a:pt x="444" y="155"/>
                </a:lnTo>
                <a:lnTo>
                  <a:pt x="444" y="151"/>
                </a:lnTo>
                <a:lnTo>
                  <a:pt x="448" y="151"/>
                </a:lnTo>
                <a:lnTo>
                  <a:pt x="448" y="146"/>
                </a:lnTo>
                <a:lnTo>
                  <a:pt x="453" y="146"/>
                </a:lnTo>
                <a:lnTo>
                  <a:pt x="453" y="141"/>
                </a:lnTo>
                <a:lnTo>
                  <a:pt x="458" y="141"/>
                </a:lnTo>
                <a:lnTo>
                  <a:pt x="458" y="137"/>
                </a:lnTo>
                <a:lnTo>
                  <a:pt x="462" y="137"/>
                </a:lnTo>
                <a:lnTo>
                  <a:pt x="462" y="133"/>
                </a:lnTo>
                <a:lnTo>
                  <a:pt x="466" y="133"/>
                </a:lnTo>
                <a:lnTo>
                  <a:pt x="470" y="133"/>
                </a:lnTo>
                <a:lnTo>
                  <a:pt x="470" y="129"/>
                </a:lnTo>
                <a:lnTo>
                  <a:pt x="475" y="129"/>
                </a:lnTo>
                <a:lnTo>
                  <a:pt x="475" y="124"/>
                </a:lnTo>
                <a:lnTo>
                  <a:pt x="480" y="124"/>
                </a:lnTo>
                <a:lnTo>
                  <a:pt x="480" y="119"/>
                </a:lnTo>
                <a:lnTo>
                  <a:pt x="484" y="119"/>
                </a:lnTo>
                <a:lnTo>
                  <a:pt x="484" y="115"/>
                </a:lnTo>
                <a:lnTo>
                  <a:pt x="488" y="115"/>
                </a:lnTo>
                <a:lnTo>
                  <a:pt x="488" y="111"/>
                </a:lnTo>
                <a:lnTo>
                  <a:pt x="493" y="111"/>
                </a:lnTo>
                <a:lnTo>
                  <a:pt x="493" y="107"/>
                </a:lnTo>
                <a:lnTo>
                  <a:pt x="497" y="107"/>
                </a:lnTo>
                <a:lnTo>
                  <a:pt x="497" y="102"/>
                </a:lnTo>
                <a:lnTo>
                  <a:pt x="502" y="102"/>
                </a:lnTo>
                <a:lnTo>
                  <a:pt x="502" y="97"/>
                </a:lnTo>
                <a:lnTo>
                  <a:pt x="506" y="97"/>
                </a:lnTo>
                <a:lnTo>
                  <a:pt x="506" y="93"/>
                </a:lnTo>
                <a:lnTo>
                  <a:pt x="515" y="93"/>
                </a:lnTo>
                <a:lnTo>
                  <a:pt x="515" y="89"/>
                </a:lnTo>
                <a:lnTo>
                  <a:pt x="519" y="89"/>
                </a:lnTo>
                <a:lnTo>
                  <a:pt x="524" y="89"/>
                </a:lnTo>
                <a:lnTo>
                  <a:pt x="524" y="85"/>
                </a:lnTo>
                <a:lnTo>
                  <a:pt x="529" y="85"/>
                </a:lnTo>
                <a:lnTo>
                  <a:pt x="529" y="80"/>
                </a:lnTo>
                <a:lnTo>
                  <a:pt x="533" y="80"/>
                </a:lnTo>
                <a:lnTo>
                  <a:pt x="533" y="75"/>
                </a:lnTo>
                <a:lnTo>
                  <a:pt x="542" y="75"/>
                </a:lnTo>
                <a:lnTo>
                  <a:pt x="542" y="71"/>
                </a:lnTo>
                <a:lnTo>
                  <a:pt x="546" y="71"/>
                </a:lnTo>
                <a:lnTo>
                  <a:pt x="546" y="67"/>
                </a:lnTo>
                <a:lnTo>
                  <a:pt x="551" y="67"/>
                </a:lnTo>
                <a:lnTo>
                  <a:pt x="551" y="62"/>
                </a:lnTo>
                <a:lnTo>
                  <a:pt x="555" y="62"/>
                </a:lnTo>
                <a:lnTo>
                  <a:pt x="555" y="58"/>
                </a:lnTo>
                <a:lnTo>
                  <a:pt x="559" y="58"/>
                </a:lnTo>
                <a:lnTo>
                  <a:pt x="559" y="53"/>
                </a:lnTo>
                <a:lnTo>
                  <a:pt x="569" y="53"/>
                </a:lnTo>
                <a:lnTo>
                  <a:pt x="569" y="49"/>
                </a:lnTo>
                <a:lnTo>
                  <a:pt x="577" y="49"/>
                </a:lnTo>
                <a:lnTo>
                  <a:pt x="577" y="45"/>
                </a:lnTo>
                <a:lnTo>
                  <a:pt x="586" y="45"/>
                </a:lnTo>
                <a:lnTo>
                  <a:pt x="591" y="45"/>
                </a:lnTo>
                <a:lnTo>
                  <a:pt x="591" y="40"/>
                </a:lnTo>
                <a:lnTo>
                  <a:pt x="604" y="40"/>
                </a:lnTo>
                <a:lnTo>
                  <a:pt x="604" y="36"/>
                </a:lnTo>
                <a:lnTo>
                  <a:pt x="613" y="36"/>
                </a:lnTo>
                <a:lnTo>
                  <a:pt x="613" y="31"/>
                </a:lnTo>
                <a:lnTo>
                  <a:pt x="622" y="31"/>
                </a:lnTo>
                <a:lnTo>
                  <a:pt x="622" y="27"/>
                </a:lnTo>
                <a:lnTo>
                  <a:pt x="635" y="27"/>
                </a:lnTo>
                <a:lnTo>
                  <a:pt x="635" y="22"/>
                </a:lnTo>
                <a:lnTo>
                  <a:pt x="648" y="22"/>
                </a:lnTo>
                <a:lnTo>
                  <a:pt x="648" y="18"/>
                </a:lnTo>
                <a:lnTo>
                  <a:pt x="666" y="18"/>
                </a:lnTo>
                <a:lnTo>
                  <a:pt x="666" y="14"/>
                </a:lnTo>
                <a:lnTo>
                  <a:pt x="684" y="14"/>
                </a:lnTo>
                <a:lnTo>
                  <a:pt x="684" y="9"/>
                </a:lnTo>
                <a:lnTo>
                  <a:pt x="710" y="9"/>
                </a:lnTo>
                <a:lnTo>
                  <a:pt x="710" y="5"/>
                </a:lnTo>
                <a:lnTo>
                  <a:pt x="755" y="5"/>
                </a:lnTo>
                <a:lnTo>
                  <a:pt x="755" y="0"/>
                </a:lnTo>
                <a:lnTo>
                  <a:pt x="945" y="0"/>
                </a:lnTo>
                <a:lnTo>
                  <a:pt x="945" y="5"/>
                </a:lnTo>
                <a:lnTo>
                  <a:pt x="910" y="5"/>
                </a:lnTo>
                <a:lnTo>
                  <a:pt x="910" y="9"/>
                </a:lnTo>
                <a:lnTo>
                  <a:pt x="866" y="9"/>
                </a:lnTo>
                <a:lnTo>
                  <a:pt x="866" y="14"/>
                </a:lnTo>
                <a:lnTo>
                  <a:pt x="839" y="14"/>
                </a:lnTo>
                <a:lnTo>
                  <a:pt x="839" y="18"/>
                </a:lnTo>
                <a:lnTo>
                  <a:pt x="817" y="18"/>
                </a:lnTo>
                <a:lnTo>
                  <a:pt x="817" y="22"/>
                </a:lnTo>
                <a:lnTo>
                  <a:pt x="803" y="22"/>
                </a:lnTo>
                <a:lnTo>
                  <a:pt x="803" y="27"/>
                </a:lnTo>
                <a:lnTo>
                  <a:pt x="790" y="27"/>
                </a:lnTo>
                <a:lnTo>
                  <a:pt x="790" y="31"/>
                </a:lnTo>
                <a:lnTo>
                  <a:pt x="777" y="31"/>
                </a:lnTo>
                <a:lnTo>
                  <a:pt x="777" y="36"/>
                </a:lnTo>
                <a:lnTo>
                  <a:pt x="768" y="36"/>
                </a:lnTo>
                <a:lnTo>
                  <a:pt x="768" y="40"/>
                </a:lnTo>
                <a:lnTo>
                  <a:pt x="755" y="40"/>
                </a:lnTo>
                <a:lnTo>
                  <a:pt x="755" y="45"/>
                </a:lnTo>
                <a:lnTo>
                  <a:pt x="746" y="45"/>
                </a:lnTo>
                <a:lnTo>
                  <a:pt x="737" y="45"/>
                </a:lnTo>
                <a:lnTo>
                  <a:pt x="737" y="49"/>
                </a:lnTo>
                <a:lnTo>
                  <a:pt x="733" y="49"/>
                </a:lnTo>
                <a:lnTo>
                  <a:pt x="733" y="53"/>
                </a:lnTo>
                <a:lnTo>
                  <a:pt x="724" y="53"/>
                </a:lnTo>
                <a:lnTo>
                  <a:pt x="724" y="58"/>
                </a:lnTo>
                <a:lnTo>
                  <a:pt x="715" y="58"/>
                </a:lnTo>
                <a:lnTo>
                  <a:pt x="715" y="62"/>
                </a:lnTo>
                <a:lnTo>
                  <a:pt x="710" y="62"/>
                </a:lnTo>
                <a:lnTo>
                  <a:pt x="710" y="67"/>
                </a:lnTo>
                <a:lnTo>
                  <a:pt x="702" y="67"/>
                </a:lnTo>
                <a:lnTo>
                  <a:pt x="702" y="71"/>
                </a:lnTo>
                <a:lnTo>
                  <a:pt x="697" y="71"/>
                </a:lnTo>
                <a:lnTo>
                  <a:pt x="697" y="75"/>
                </a:lnTo>
                <a:lnTo>
                  <a:pt x="692" y="75"/>
                </a:lnTo>
                <a:lnTo>
                  <a:pt x="692" y="80"/>
                </a:lnTo>
                <a:lnTo>
                  <a:pt x="684" y="80"/>
                </a:lnTo>
                <a:lnTo>
                  <a:pt x="684" y="85"/>
                </a:lnTo>
                <a:lnTo>
                  <a:pt x="679" y="85"/>
                </a:lnTo>
                <a:lnTo>
                  <a:pt x="679" y="89"/>
                </a:lnTo>
                <a:lnTo>
                  <a:pt x="674" y="89"/>
                </a:lnTo>
                <a:lnTo>
                  <a:pt x="666" y="89"/>
                </a:lnTo>
                <a:lnTo>
                  <a:pt x="666" y="93"/>
                </a:lnTo>
                <a:lnTo>
                  <a:pt x="662" y="93"/>
                </a:lnTo>
                <a:lnTo>
                  <a:pt x="662" y="97"/>
                </a:lnTo>
                <a:lnTo>
                  <a:pt x="657" y="97"/>
                </a:lnTo>
                <a:lnTo>
                  <a:pt x="657" y="102"/>
                </a:lnTo>
                <a:lnTo>
                  <a:pt x="652" y="102"/>
                </a:lnTo>
                <a:lnTo>
                  <a:pt x="652" y="107"/>
                </a:lnTo>
                <a:lnTo>
                  <a:pt x="648" y="107"/>
                </a:lnTo>
                <a:lnTo>
                  <a:pt x="648" y="111"/>
                </a:lnTo>
                <a:lnTo>
                  <a:pt x="644" y="111"/>
                </a:lnTo>
                <a:lnTo>
                  <a:pt x="644" y="115"/>
                </a:lnTo>
                <a:lnTo>
                  <a:pt x="640" y="115"/>
                </a:lnTo>
                <a:lnTo>
                  <a:pt x="640" y="119"/>
                </a:lnTo>
                <a:lnTo>
                  <a:pt x="635" y="119"/>
                </a:lnTo>
                <a:lnTo>
                  <a:pt x="635" y="124"/>
                </a:lnTo>
                <a:lnTo>
                  <a:pt x="630" y="124"/>
                </a:lnTo>
                <a:lnTo>
                  <a:pt x="630" y="129"/>
                </a:lnTo>
                <a:lnTo>
                  <a:pt x="626" y="129"/>
                </a:lnTo>
                <a:lnTo>
                  <a:pt x="626" y="133"/>
                </a:lnTo>
                <a:lnTo>
                  <a:pt x="622" y="133"/>
                </a:lnTo>
                <a:lnTo>
                  <a:pt x="617" y="133"/>
                </a:lnTo>
                <a:lnTo>
                  <a:pt x="617" y="137"/>
                </a:lnTo>
                <a:lnTo>
                  <a:pt x="613" y="137"/>
                </a:lnTo>
                <a:lnTo>
                  <a:pt x="613" y="141"/>
                </a:lnTo>
                <a:lnTo>
                  <a:pt x="608" y="141"/>
                </a:lnTo>
                <a:lnTo>
                  <a:pt x="608" y="146"/>
                </a:lnTo>
                <a:lnTo>
                  <a:pt x="604" y="146"/>
                </a:lnTo>
                <a:lnTo>
                  <a:pt x="604" y="151"/>
                </a:lnTo>
                <a:lnTo>
                  <a:pt x="599" y="151"/>
                </a:lnTo>
                <a:lnTo>
                  <a:pt x="599" y="155"/>
                </a:lnTo>
                <a:lnTo>
                  <a:pt x="595" y="155"/>
                </a:lnTo>
                <a:lnTo>
                  <a:pt x="595" y="159"/>
                </a:lnTo>
                <a:lnTo>
                  <a:pt x="591" y="159"/>
                </a:lnTo>
                <a:lnTo>
                  <a:pt x="591" y="164"/>
                </a:lnTo>
                <a:lnTo>
                  <a:pt x="586" y="164"/>
                </a:lnTo>
                <a:lnTo>
                  <a:pt x="586" y="168"/>
                </a:lnTo>
                <a:lnTo>
                  <a:pt x="586" y="173"/>
                </a:lnTo>
                <a:lnTo>
                  <a:pt x="581" y="173"/>
                </a:lnTo>
                <a:lnTo>
                  <a:pt x="581" y="177"/>
                </a:lnTo>
                <a:lnTo>
                  <a:pt x="577" y="177"/>
                </a:lnTo>
                <a:lnTo>
                  <a:pt x="573" y="177"/>
                </a:lnTo>
                <a:lnTo>
                  <a:pt x="573" y="181"/>
                </a:lnTo>
                <a:lnTo>
                  <a:pt x="569" y="181"/>
                </a:lnTo>
                <a:lnTo>
                  <a:pt x="569" y="186"/>
                </a:lnTo>
                <a:lnTo>
                  <a:pt x="564" y="186"/>
                </a:lnTo>
                <a:lnTo>
                  <a:pt x="564" y="190"/>
                </a:lnTo>
                <a:lnTo>
                  <a:pt x="559" y="190"/>
                </a:lnTo>
                <a:lnTo>
                  <a:pt x="559" y="195"/>
                </a:lnTo>
                <a:lnTo>
                  <a:pt x="555" y="195"/>
                </a:lnTo>
                <a:lnTo>
                  <a:pt x="555" y="199"/>
                </a:lnTo>
                <a:lnTo>
                  <a:pt x="555" y="204"/>
                </a:lnTo>
                <a:lnTo>
                  <a:pt x="551" y="204"/>
                </a:lnTo>
                <a:lnTo>
                  <a:pt x="551" y="208"/>
                </a:lnTo>
                <a:lnTo>
                  <a:pt x="551" y="212"/>
                </a:lnTo>
                <a:lnTo>
                  <a:pt x="546" y="212"/>
                </a:lnTo>
                <a:lnTo>
                  <a:pt x="546" y="217"/>
                </a:lnTo>
                <a:lnTo>
                  <a:pt x="542" y="217"/>
                </a:lnTo>
                <a:lnTo>
                  <a:pt x="542" y="221"/>
                </a:lnTo>
                <a:lnTo>
                  <a:pt x="537" y="221"/>
                </a:lnTo>
                <a:lnTo>
                  <a:pt x="533" y="221"/>
                </a:lnTo>
                <a:lnTo>
                  <a:pt x="533" y="226"/>
                </a:lnTo>
                <a:lnTo>
                  <a:pt x="529" y="226"/>
                </a:lnTo>
                <a:lnTo>
                  <a:pt x="529" y="230"/>
                </a:lnTo>
                <a:lnTo>
                  <a:pt x="529" y="234"/>
                </a:lnTo>
                <a:lnTo>
                  <a:pt x="524" y="234"/>
                </a:lnTo>
                <a:lnTo>
                  <a:pt x="524" y="239"/>
                </a:lnTo>
                <a:lnTo>
                  <a:pt x="519" y="239"/>
                </a:lnTo>
                <a:lnTo>
                  <a:pt x="519" y="244"/>
                </a:lnTo>
                <a:lnTo>
                  <a:pt x="515" y="244"/>
                </a:lnTo>
                <a:lnTo>
                  <a:pt x="515" y="248"/>
                </a:lnTo>
                <a:lnTo>
                  <a:pt x="511" y="248"/>
                </a:lnTo>
                <a:lnTo>
                  <a:pt x="511" y="252"/>
                </a:lnTo>
                <a:lnTo>
                  <a:pt x="506" y="252"/>
                </a:lnTo>
                <a:lnTo>
                  <a:pt x="506" y="256"/>
                </a:lnTo>
                <a:lnTo>
                  <a:pt x="502" y="256"/>
                </a:lnTo>
                <a:lnTo>
                  <a:pt x="502" y="261"/>
                </a:lnTo>
                <a:lnTo>
                  <a:pt x="497" y="261"/>
                </a:lnTo>
                <a:lnTo>
                  <a:pt x="497" y="266"/>
                </a:lnTo>
                <a:lnTo>
                  <a:pt x="493" y="266"/>
                </a:lnTo>
                <a:lnTo>
                  <a:pt x="488" y="266"/>
                </a:lnTo>
                <a:lnTo>
                  <a:pt x="488" y="270"/>
                </a:lnTo>
                <a:lnTo>
                  <a:pt x="484" y="270"/>
                </a:lnTo>
                <a:lnTo>
                  <a:pt x="484" y="274"/>
                </a:lnTo>
                <a:lnTo>
                  <a:pt x="480" y="274"/>
                </a:lnTo>
                <a:lnTo>
                  <a:pt x="480" y="278"/>
                </a:lnTo>
                <a:lnTo>
                  <a:pt x="475" y="278"/>
                </a:lnTo>
                <a:lnTo>
                  <a:pt x="475" y="283"/>
                </a:lnTo>
                <a:lnTo>
                  <a:pt x="470" y="283"/>
                </a:lnTo>
                <a:lnTo>
                  <a:pt x="470" y="288"/>
                </a:lnTo>
                <a:lnTo>
                  <a:pt x="466" y="288"/>
                </a:lnTo>
                <a:lnTo>
                  <a:pt x="466" y="292"/>
                </a:lnTo>
                <a:lnTo>
                  <a:pt x="462" y="292"/>
                </a:lnTo>
                <a:lnTo>
                  <a:pt x="462" y="296"/>
                </a:lnTo>
                <a:lnTo>
                  <a:pt x="458" y="296"/>
                </a:lnTo>
                <a:lnTo>
                  <a:pt x="458" y="301"/>
                </a:lnTo>
                <a:lnTo>
                  <a:pt x="453" y="301"/>
                </a:lnTo>
                <a:lnTo>
                  <a:pt x="453" y="305"/>
                </a:lnTo>
                <a:lnTo>
                  <a:pt x="448" y="305"/>
                </a:lnTo>
                <a:lnTo>
                  <a:pt x="448" y="310"/>
                </a:lnTo>
                <a:lnTo>
                  <a:pt x="444" y="310"/>
                </a:lnTo>
                <a:lnTo>
                  <a:pt x="440" y="310"/>
                </a:lnTo>
                <a:lnTo>
                  <a:pt x="440" y="314"/>
                </a:lnTo>
                <a:lnTo>
                  <a:pt x="435" y="314"/>
                </a:lnTo>
                <a:lnTo>
                  <a:pt x="435" y="318"/>
                </a:lnTo>
                <a:lnTo>
                  <a:pt x="431" y="318"/>
                </a:lnTo>
                <a:lnTo>
                  <a:pt x="431" y="323"/>
                </a:lnTo>
                <a:lnTo>
                  <a:pt x="422" y="323"/>
                </a:lnTo>
                <a:lnTo>
                  <a:pt x="422" y="327"/>
                </a:lnTo>
                <a:lnTo>
                  <a:pt x="418" y="327"/>
                </a:lnTo>
                <a:lnTo>
                  <a:pt x="418" y="332"/>
                </a:lnTo>
                <a:lnTo>
                  <a:pt x="413" y="332"/>
                </a:lnTo>
                <a:lnTo>
                  <a:pt x="413" y="336"/>
                </a:lnTo>
                <a:lnTo>
                  <a:pt x="404" y="336"/>
                </a:lnTo>
                <a:lnTo>
                  <a:pt x="404" y="341"/>
                </a:lnTo>
                <a:lnTo>
                  <a:pt x="400" y="341"/>
                </a:lnTo>
                <a:lnTo>
                  <a:pt x="400" y="345"/>
                </a:lnTo>
                <a:lnTo>
                  <a:pt x="395" y="345"/>
                </a:lnTo>
                <a:lnTo>
                  <a:pt x="395" y="349"/>
                </a:lnTo>
                <a:lnTo>
                  <a:pt x="387" y="349"/>
                </a:lnTo>
                <a:lnTo>
                  <a:pt x="387" y="354"/>
                </a:lnTo>
                <a:lnTo>
                  <a:pt x="382" y="354"/>
                </a:lnTo>
                <a:lnTo>
                  <a:pt x="373" y="354"/>
                </a:lnTo>
                <a:lnTo>
                  <a:pt x="373" y="358"/>
                </a:lnTo>
                <a:lnTo>
                  <a:pt x="364" y="358"/>
                </a:lnTo>
                <a:lnTo>
                  <a:pt x="364" y="363"/>
                </a:lnTo>
                <a:lnTo>
                  <a:pt x="355" y="363"/>
                </a:lnTo>
                <a:lnTo>
                  <a:pt x="355" y="367"/>
                </a:lnTo>
                <a:lnTo>
                  <a:pt x="347" y="367"/>
                </a:lnTo>
                <a:lnTo>
                  <a:pt x="347" y="371"/>
                </a:lnTo>
                <a:lnTo>
                  <a:pt x="337" y="371"/>
                </a:lnTo>
                <a:lnTo>
                  <a:pt x="337" y="376"/>
                </a:lnTo>
                <a:lnTo>
                  <a:pt x="324" y="376"/>
                </a:lnTo>
                <a:lnTo>
                  <a:pt x="324" y="380"/>
                </a:lnTo>
                <a:lnTo>
                  <a:pt x="315" y="380"/>
                </a:lnTo>
                <a:lnTo>
                  <a:pt x="315" y="385"/>
                </a:lnTo>
                <a:lnTo>
                  <a:pt x="302" y="385"/>
                </a:lnTo>
                <a:lnTo>
                  <a:pt x="302" y="389"/>
                </a:lnTo>
                <a:lnTo>
                  <a:pt x="284" y="389"/>
                </a:lnTo>
                <a:lnTo>
                  <a:pt x="284" y="393"/>
                </a:lnTo>
                <a:lnTo>
                  <a:pt x="262" y="393"/>
                </a:lnTo>
                <a:lnTo>
                  <a:pt x="262" y="398"/>
                </a:lnTo>
                <a:lnTo>
                  <a:pt x="236" y="398"/>
                </a:lnTo>
                <a:lnTo>
                  <a:pt x="195" y="398"/>
                </a:lnTo>
                <a:lnTo>
                  <a:pt x="195" y="402"/>
                </a:lnTo>
                <a:lnTo>
                  <a:pt x="0" y="402"/>
                </a:lnTo>
              </a:path>
            </a:pathLst>
          </a:custGeom>
          <a:noFill/>
          <a:ln w="22225" cap="flat">
            <a:solidFill>
              <a:schemeClr val="tx1"/>
            </a:solidFill>
            <a:prstDash val="solid"/>
            <a:round/>
            <a:headEnd/>
            <a:tailEnd/>
          </a:ln>
        </p:spPr>
        <p:txBody>
          <a:bodyPr/>
          <a:lstStyle/>
          <a:p>
            <a:pPr>
              <a:defRPr/>
            </a:pPr>
            <a:endParaRPr lang="en-US">
              <a:latin typeface="+mn-lt"/>
            </a:endParaRPr>
          </a:p>
        </p:txBody>
      </p:sp>
      <p:sp>
        <p:nvSpPr>
          <p:cNvPr id="385514" name="Freeform 490"/>
          <p:cNvSpPr>
            <a:spLocks/>
          </p:cNvSpPr>
          <p:nvPr/>
        </p:nvSpPr>
        <p:spPr bwMode="auto">
          <a:xfrm>
            <a:off x="3424238" y="3998913"/>
            <a:ext cx="2000250" cy="935037"/>
          </a:xfrm>
          <a:custGeom>
            <a:avLst/>
            <a:gdLst/>
            <a:ahLst/>
            <a:cxnLst>
              <a:cxn ang="0">
                <a:pos x="79" y="393"/>
              </a:cxn>
              <a:cxn ang="0">
                <a:pos x="150" y="380"/>
              </a:cxn>
              <a:cxn ang="0">
                <a:pos x="190" y="367"/>
              </a:cxn>
              <a:cxn ang="0">
                <a:pos x="221" y="354"/>
              </a:cxn>
              <a:cxn ang="0">
                <a:pos x="257" y="345"/>
              </a:cxn>
              <a:cxn ang="0">
                <a:pos x="275" y="332"/>
              </a:cxn>
              <a:cxn ang="0">
                <a:pos x="297" y="318"/>
              </a:cxn>
              <a:cxn ang="0">
                <a:pos x="315" y="305"/>
              </a:cxn>
              <a:cxn ang="0">
                <a:pos x="328" y="292"/>
              </a:cxn>
              <a:cxn ang="0">
                <a:pos x="346" y="278"/>
              </a:cxn>
              <a:cxn ang="0">
                <a:pos x="359" y="266"/>
              </a:cxn>
              <a:cxn ang="0">
                <a:pos x="377" y="256"/>
              </a:cxn>
              <a:cxn ang="0">
                <a:pos x="390" y="244"/>
              </a:cxn>
              <a:cxn ang="0">
                <a:pos x="404" y="230"/>
              </a:cxn>
              <a:cxn ang="0">
                <a:pos x="417" y="217"/>
              </a:cxn>
              <a:cxn ang="0">
                <a:pos x="430" y="204"/>
              </a:cxn>
              <a:cxn ang="0">
                <a:pos x="443" y="190"/>
              </a:cxn>
              <a:cxn ang="0">
                <a:pos x="457" y="177"/>
              </a:cxn>
              <a:cxn ang="0">
                <a:pos x="470" y="164"/>
              </a:cxn>
              <a:cxn ang="0">
                <a:pos x="479" y="146"/>
              </a:cxn>
              <a:cxn ang="0">
                <a:pos x="492" y="133"/>
              </a:cxn>
              <a:cxn ang="0">
                <a:pos x="510" y="124"/>
              </a:cxn>
              <a:cxn ang="0">
                <a:pos x="519" y="107"/>
              </a:cxn>
              <a:cxn ang="0">
                <a:pos x="532" y="93"/>
              </a:cxn>
              <a:cxn ang="0">
                <a:pos x="550" y="85"/>
              </a:cxn>
              <a:cxn ang="0">
                <a:pos x="568" y="71"/>
              </a:cxn>
              <a:cxn ang="0">
                <a:pos x="586" y="58"/>
              </a:cxn>
              <a:cxn ang="0">
                <a:pos x="603" y="45"/>
              </a:cxn>
              <a:cxn ang="0">
                <a:pos x="630" y="31"/>
              </a:cxn>
              <a:cxn ang="0">
                <a:pos x="661" y="18"/>
              </a:cxn>
              <a:cxn ang="0">
                <a:pos x="714" y="5"/>
              </a:cxn>
              <a:cxn ang="0">
                <a:pos x="1220" y="9"/>
              </a:cxn>
              <a:cxn ang="0">
                <a:pos x="1131" y="22"/>
              </a:cxn>
              <a:cxn ang="0">
                <a:pos x="1083" y="36"/>
              </a:cxn>
              <a:cxn ang="0">
                <a:pos x="1038" y="45"/>
              </a:cxn>
              <a:cxn ang="0">
                <a:pos x="1011" y="58"/>
              </a:cxn>
              <a:cxn ang="0">
                <a:pos x="994" y="71"/>
              </a:cxn>
              <a:cxn ang="0">
                <a:pos x="972" y="85"/>
              </a:cxn>
              <a:cxn ang="0">
                <a:pos x="954" y="97"/>
              </a:cxn>
              <a:cxn ang="0">
                <a:pos x="936" y="111"/>
              </a:cxn>
              <a:cxn ang="0">
                <a:pos x="923" y="124"/>
              </a:cxn>
              <a:cxn ang="0">
                <a:pos x="905" y="133"/>
              </a:cxn>
              <a:cxn ang="0">
                <a:pos x="891" y="146"/>
              </a:cxn>
              <a:cxn ang="0">
                <a:pos x="878" y="159"/>
              </a:cxn>
              <a:cxn ang="0">
                <a:pos x="865" y="173"/>
              </a:cxn>
              <a:cxn ang="0">
                <a:pos x="851" y="186"/>
              </a:cxn>
              <a:cxn ang="0">
                <a:pos x="839" y="199"/>
              </a:cxn>
              <a:cxn ang="0">
                <a:pos x="825" y="212"/>
              </a:cxn>
              <a:cxn ang="0">
                <a:pos x="812" y="226"/>
              </a:cxn>
              <a:cxn ang="0">
                <a:pos x="798" y="239"/>
              </a:cxn>
              <a:cxn ang="0">
                <a:pos x="785" y="252"/>
              </a:cxn>
              <a:cxn ang="0">
                <a:pos x="772" y="266"/>
              </a:cxn>
              <a:cxn ang="0">
                <a:pos x="758" y="278"/>
              </a:cxn>
              <a:cxn ang="0">
                <a:pos x="745" y="292"/>
              </a:cxn>
              <a:cxn ang="0">
                <a:pos x="732" y="305"/>
              </a:cxn>
              <a:cxn ang="0">
                <a:pos x="718" y="318"/>
              </a:cxn>
              <a:cxn ang="0">
                <a:pos x="705" y="332"/>
              </a:cxn>
              <a:cxn ang="0">
                <a:pos x="687" y="345"/>
              </a:cxn>
              <a:cxn ang="0">
                <a:pos x="665" y="354"/>
              </a:cxn>
              <a:cxn ang="0">
                <a:pos x="643" y="367"/>
              </a:cxn>
              <a:cxn ang="0">
                <a:pos x="612" y="380"/>
              </a:cxn>
              <a:cxn ang="0">
                <a:pos x="572" y="393"/>
              </a:cxn>
            </a:cxnLst>
            <a:rect l="0" t="0" r="r" b="b"/>
            <a:pathLst>
              <a:path w="1260" h="402">
                <a:moveTo>
                  <a:pt x="0" y="402"/>
                </a:moveTo>
                <a:lnTo>
                  <a:pt x="0" y="402"/>
                </a:lnTo>
                <a:lnTo>
                  <a:pt x="0" y="398"/>
                </a:lnTo>
                <a:lnTo>
                  <a:pt x="39" y="398"/>
                </a:lnTo>
                <a:lnTo>
                  <a:pt x="79" y="398"/>
                </a:lnTo>
                <a:lnTo>
                  <a:pt x="79" y="393"/>
                </a:lnTo>
                <a:lnTo>
                  <a:pt x="111" y="393"/>
                </a:lnTo>
                <a:lnTo>
                  <a:pt x="111" y="389"/>
                </a:lnTo>
                <a:lnTo>
                  <a:pt x="128" y="389"/>
                </a:lnTo>
                <a:lnTo>
                  <a:pt x="128" y="385"/>
                </a:lnTo>
                <a:lnTo>
                  <a:pt x="150" y="385"/>
                </a:lnTo>
                <a:lnTo>
                  <a:pt x="150" y="380"/>
                </a:lnTo>
                <a:lnTo>
                  <a:pt x="168" y="380"/>
                </a:lnTo>
                <a:lnTo>
                  <a:pt x="168" y="376"/>
                </a:lnTo>
                <a:lnTo>
                  <a:pt x="182" y="376"/>
                </a:lnTo>
                <a:lnTo>
                  <a:pt x="182" y="371"/>
                </a:lnTo>
                <a:lnTo>
                  <a:pt x="190" y="371"/>
                </a:lnTo>
                <a:lnTo>
                  <a:pt x="190" y="367"/>
                </a:lnTo>
                <a:lnTo>
                  <a:pt x="204" y="367"/>
                </a:lnTo>
                <a:lnTo>
                  <a:pt x="204" y="363"/>
                </a:lnTo>
                <a:lnTo>
                  <a:pt x="213" y="363"/>
                </a:lnTo>
                <a:lnTo>
                  <a:pt x="213" y="358"/>
                </a:lnTo>
                <a:lnTo>
                  <a:pt x="221" y="358"/>
                </a:lnTo>
                <a:lnTo>
                  <a:pt x="221" y="354"/>
                </a:lnTo>
                <a:lnTo>
                  <a:pt x="231" y="354"/>
                </a:lnTo>
                <a:lnTo>
                  <a:pt x="239" y="354"/>
                </a:lnTo>
                <a:lnTo>
                  <a:pt x="239" y="349"/>
                </a:lnTo>
                <a:lnTo>
                  <a:pt x="248" y="349"/>
                </a:lnTo>
                <a:lnTo>
                  <a:pt x="248" y="345"/>
                </a:lnTo>
                <a:lnTo>
                  <a:pt x="257" y="345"/>
                </a:lnTo>
                <a:lnTo>
                  <a:pt x="257" y="341"/>
                </a:lnTo>
                <a:lnTo>
                  <a:pt x="261" y="341"/>
                </a:lnTo>
                <a:lnTo>
                  <a:pt x="261" y="336"/>
                </a:lnTo>
                <a:lnTo>
                  <a:pt x="271" y="336"/>
                </a:lnTo>
                <a:lnTo>
                  <a:pt x="271" y="332"/>
                </a:lnTo>
                <a:lnTo>
                  <a:pt x="275" y="332"/>
                </a:lnTo>
                <a:lnTo>
                  <a:pt x="275" y="327"/>
                </a:lnTo>
                <a:lnTo>
                  <a:pt x="283" y="327"/>
                </a:lnTo>
                <a:lnTo>
                  <a:pt x="283" y="323"/>
                </a:lnTo>
                <a:lnTo>
                  <a:pt x="288" y="323"/>
                </a:lnTo>
                <a:lnTo>
                  <a:pt x="288" y="318"/>
                </a:lnTo>
                <a:lnTo>
                  <a:pt x="297" y="318"/>
                </a:lnTo>
                <a:lnTo>
                  <a:pt x="297" y="314"/>
                </a:lnTo>
                <a:lnTo>
                  <a:pt x="301" y="314"/>
                </a:lnTo>
                <a:lnTo>
                  <a:pt x="301" y="310"/>
                </a:lnTo>
                <a:lnTo>
                  <a:pt x="306" y="310"/>
                </a:lnTo>
                <a:lnTo>
                  <a:pt x="315" y="310"/>
                </a:lnTo>
                <a:lnTo>
                  <a:pt x="315" y="305"/>
                </a:lnTo>
                <a:lnTo>
                  <a:pt x="319" y="305"/>
                </a:lnTo>
                <a:lnTo>
                  <a:pt x="319" y="301"/>
                </a:lnTo>
                <a:lnTo>
                  <a:pt x="324" y="301"/>
                </a:lnTo>
                <a:lnTo>
                  <a:pt x="324" y="296"/>
                </a:lnTo>
                <a:lnTo>
                  <a:pt x="328" y="296"/>
                </a:lnTo>
                <a:lnTo>
                  <a:pt x="328" y="292"/>
                </a:lnTo>
                <a:lnTo>
                  <a:pt x="332" y="292"/>
                </a:lnTo>
                <a:lnTo>
                  <a:pt x="332" y="288"/>
                </a:lnTo>
                <a:lnTo>
                  <a:pt x="337" y="288"/>
                </a:lnTo>
                <a:lnTo>
                  <a:pt x="337" y="283"/>
                </a:lnTo>
                <a:lnTo>
                  <a:pt x="346" y="283"/>
                </a:lnTo>
                <a:lnTo>
                  <a:pt x="346" y="278"/>
                </a:lnTo>
                <a:lnTo>
                  <a:pt x="350" y="278"/>
                </a:lnTo>
                <a:lnTo>
                  <a:pt x="350" y="274"/>
                </a:lnTo>
                <a:lnTo>
                  <a:pt x="354" y="274"/>
                </a:lnTo>
                <a:lnTo>
                  <a:pt x="354" y="270"/>
                </a:lnTo>
                <a:lnTo>
                  <a:pt x="359" y="270"/>
                </a:lnTo>
                <a:lnTo>
                  <a:pt x="359" y="266"/>
                </a:lnTo>
                <a:lnTo>
                  <a:pt x="364" y="266"/>
                </a:lnTo>
                <a:lnTo>
                  <a:pt x="368" y="266"/>
                </a:lnTo>
                <a:lnTo>
                  <a:pt x="368" y="261"/>
                </a:lnTo>
                <a:lnTo>
                  <a:pt x="372" y="261"/>
                </a:lnTo>
                <a:lnTo>
                  <a:pt x="372" y="256"/>
                </a:lnTo>
                <a:lnTo>
                  <a:pt x="377" y="256"/>
                </a:lnTo>
                <a:lnTo>
                  <a:pt x="377" y="252"/>
                </a:lnTo>
                <a:lnTo>
                  <a:pt x="381" y="252"/>
                </a:lnTo>
                <a:lnTo>
                  <a:pt x="381" y="248"/>
                </a:lnTo>
                <a:lnTo>
                  <a:pt x="386" y="248"/>
                </a:lnTo>
                <a:lnTo>
                  <a:pt x="386" y="244"/>
                </a:lnTo>
                <a:lnTo>
                  <a:pt x="390" y="244"/>
                </a:lnTo>
                <a:lnTo>
                  <a:pt x="390" y="239"/>
                </a:lnTo>
                <a:lnTo>
                  <a:pt x="394" y="239"/>
                </a:lnTo>
                <a:lnTo>
                  <a:pt x="394" y="234"/>
                </a:lnTo>
                <a:lnTo>
                  <a:pt x="399" y="234"/>
                </a:lnTo>
                <a:lnTo>
                  <a:pt x="399" y="230"/>
                </a:lnTo>
                <a:lnTo>
                  <a:pt x="404" y="230"/>
                </a:lnTo>
                <a:lnTo>
                  <a:pt x="404" y="226"/>
                </a:lnTo>
                <a:lnTo>
                  <a:pt x="404" y="221"/>
                </a:lnTo>
                <a:lnTo>
                  <a:pt x="408" y="221"/>
                </a:lnTo>
                <a:lnTo>
                  <a:pt x="412" y="221"/>
                </a:lnTo>
                <a:lnTo>
                  <a:pt x="412" y="217"/>
                </a:lnTo>
                <a:lnTo>
                  <a:pt x="417" y="217"/>
                </a:lnTo>
                <a:lnTo>
                  <a:pt x="417" y="212"/>
                </a:lnTo>
                <a:lnTo>
                  <a:pt x="421" y="212"/>
                </a:lnTo>
                <a:lnTo>
                  <a:pt x="421" y="208"/>
                </a:lnTo>
                <a:lnTo>
                  <a:pt x="426" y="208"/>
                </a:lnTo>
                <a:lnTo>
                  <a:pt x="426" y="204"/>
                </a:lnTo>
                <a:lnTo>
                  <a:pt x="430" y="204"/>
                </a:lnTo>
                <a:lnTo>
                  <a:pt x="430" y="199"/>
                </a:lnTo>
                <a:lnTo>
                  <a:pt x="435" y="199"/>
                </a:lnTo>
                <a:lnTo>
                  <a:pt x="435" y="195"/>
                </a:lnTo>
                <a:lnTo>
                  <a:pt x="439" y="195"/>
                </a:lnTo>
                <a:lnTo>
                  <a:pt x="439" y="190"/>
                </a:lnTo>
                <a:lnTo>
                  <a:pt x="443" y="190"/>
                </a:lnTo>
                <a:lnTo>
                  <a:pt x="443" y="186"/>
                </a:lnTo>
                <a:lnTo>
                  <a:pt x="443" y="181"/>
                </a:lnTo>
                <a:lnTo>
                  <a:pt x="448" y="181"/>
                </a:lnTo>
                <a:lnTo>
                  <a:pt x="448" y="177"/>
                </a:lnTo>
                <a:lnTo>
                  <a:pt x="453" y="177"/>
                </a:lnTo>
                <a:lnTo>
                  <a:pt x="457" y="177"/>
                </a:lnTo>
                <a:lnTo>
                  <a:pt x="457" y="173"/>
                </a:lnTo>
                <a:lnTo>
                  <a:pt x="461" y="173"/>
                </a:lnTo>
                <a:lnTo>
                  <a:pt x="461" y="168"/>
                </a:lnTo>
                <a:lnTo>
                  <a:pt x="465" y="168"/>
                </a:lnTo>
                <a:lnTo>
                  <a:pt x="465" y="164"/>
                </a:lnTo>
                <a:lnTo>
                  <a:pt x="470" y="164"/>
                </a:lnTo>
                <a:lnTo>
                  <a:pt x="470" y="159"/>
                </a:lnTo>
                <a:lnTo>
                  <a:pt x="475" y="159"/>
                </a:lnTo>
                <a:lnTo>
                  <a:pt x="475" y="155"/>
                </a:lnTo>
                <a:lnTo>
                  <a:pt x="475" y="151"/>
                </a:lnTo>
                <a:lnTo>
                  <a:pt x="479" y="151"/>
                </a:lnTo>
                <a:lnTo>
                  <a:pt x="479" y="146"/>
                </a:lnTo>
                <a:lnTo>
                  <a:pt x="483" y="146"/>
                </a:lnTo>
                <a:lnTo>
                  <a:pt x="483" y="141"/>
                </a:lnTo>
                <a:lnTo>
                  <a:pt x="488" y="141"/>
                </a:lnTo>
                <a:lnTo>
                  <a:pt x="488" y="137"/>
                </a:lnTo>
                <a:lnTo>
                  <a:pt x="492" y="137"/>
                </a:lnTo>
                <a:lnTo>
                  <a:pt x="492" y="133"/>
                </a:lnTo>
                <a:lnTo>
                  <a:pt x="497" y="133"/>
                </a:lnTo>
                <a:lnTo>
                  <a:pt x="501" y="133"/>
                </a:lnTo>
                <a:lnTo>
                  <a:pt x="501" y="129"/>
                </a:lnTo>
                <a:lnTo>
                  <a:pt x="506" y="129"/>
                </a:lnTo>
                <a:lnTo>
                  <a:pt x="506" y="124"/>
                </a:lnTo>
                <a:lnTo>
                  <a:pt x="510" y="124"/>
                </a:lnTo>
                <a:lnTo>
                  <a:pt x="510" y="119"/>
                </a:lnTo>
                <a:lnTo>
                  <a:pt x="510" y="115"/>
                </a:lnTo>
                <a:lnTo>
                  <a:pt x="514" y="115"/>
                </a:lnTo>
                <a:lnTo>
                  <a:pt x="514" y="111"/>
                </a:lnTo>
                <a:lnTo>
                  <a:pt x="519" y="111"/>
                </a:lnTo>
                <a:lnTo>
                  <a:pt x="519" y="107"/>
                </a:lnTo>
                <a:lnTo>
                  <a:pt x="523" y="107"/>
                </a:lnTo>
                <a:lnTo>
                  <a:pt x="523" y="102"/>
                </a:lnTo>
                <a:lnTo>
                  <a:pt x="528" y="102"/>
                </a:lnTo>
                <a:lnTo>
                  <a:pt x="528" y="97"/>
                </a:lnTo>
                <a:lnTo>
                  <a:pt x="532" y="97"/>
                </a:lnTo>
                <a:lnTo>
                  <a:pt x="532" y="93"/>
                </a:lnTo>
                <a:lnTo>
                  <a:pt x="536" y="93"/>
                </a:lnTo>
                <a:lnTo>
                  <a:pt x="536" y="89"/>
                </a:lnTo>
                <a:lnTo>
                  <a:pt x="541" y="89"/>
                </a:lnTo>
                <a:lnTo>
                  <a:pt x="546" y="89"/>
                </a:lnTo>
                <a:lnTo>
                  <a:pt x="546" y="85"/>
                </a:lnTo>
                <a:lnTo>
                  <a:pt x="550" y="85"/>
                </a:lnTo>
                <a:lnTo>
                  <a:pt x="550" y="80"/>
                </a:lnTo>
                <a:lnTo>
                  <a:pt x="559" y="80"/>
                </a:lnTo>
                <a:lnTo>
                  <a:pt x="559" y="75"/>
                </a:lnTo>
                <a:lnTo>
                  <a:pt x="563" y="75"/>
                </a:lnTo>
                <a:lnTo>
                  <a:pt x="563" y="71"/>
                </a:lnTo>
                <a:lnTo>
                  <a:pt x="568" y="71"/>
                </a:lnTo>
                <a:lnTo>
                  <a:pt x="568" y="67"/>
                </a:lnTo>
                <a:lnTo>
                  <a:pt x="572" y="67"/>
                </a:lnTo>
                <a:lnTo>
                  <a:pt x="572" y="62"/>
                </a:lnTo>
                <a:lnTo>
                  <a:pt x="576" y="62"/>
                </a:lnTo>
                <a:lnTo>
                  <a:pt x="576" y="58"/>
                </a:lnTo>
                <a:lnTo>
                  <a:pt x="586" y="58"/>
                </a:lnTo>
                <a:lnTo>
                  <a:pt x="586" y="53"/>
                </a:lnTo>
                <a:lnTo>
                  <a:pt x="590" y="53"/>
                </a:lnTo>
                <a:lnTo>
                  <a:pt x="590" y="49"/>
                </a:lnTo>
                <a:lnTo>
                  <a:pt x="599" y="49"/>
                </a:lnTo>
                <a:lnTo>
                  <a:pt x="599" y="45"/>
                </a:lnTo>
                <a:lnTo>
                  <a:pt x="603" y="45"/>
                </a:lnTo>
                <a:lnTo>
                  <a:pt x="612" y="45"/>
                </a:lnTo>
                <a:lnTo>
                  <a:pt x="612" y="40"/>
                </a:lnTo>
                <a:lnTo>
                  <a:pt x="621" y="40"/>
                </a:lnTo>
                <a:lnTo>
                  <a:pt x="621" y="36"/>
                </a:lnTo>
                <a:lnTo>
                  <a:pt x="630" y="36"/>
                </a:lnTo>
                <a:lnTo>
                  <a:pt x="630" y="31"/>
                </a:lnTo>
                <a:lnTo>
                  <a:pt x="639" y="31"/>
                </a:lnTo>
                <a:lnTo>
                  <a:pt x="639" y="27"/>
                </a:lnTo>
                <a:lnTo>
                  <a:pt x="647" y="27"/>
                </a:lnTo>
                <a:lnTo>
                  <a:pt x="647" y="22"/>
                </a:lnTo>
                <a:lnTo>
                  <a:pt x="661" y="22"/>
                </a:lnTo>
                <a:lnTo>
                  <a:pt x="661" y="18"/>
                </a:lnTo>
                <a:lnTo>
                  <a:pt x="674" y="18"/>
                </a:lnTo>
                <a:lnTo>
                  <a:pt x="674" y="14"/>
                </a:lnTo>
                <a:lnTo>
                  <a:pt x="692" y="14"/>
                </a:lnTo>
                <a:lnTo>
                  <a:pt x="692" y="9"/>
                </a:lnTo>
                <a:lnTo>
                  <a:pt x="714" y="9"/>
                </a:lnTo>
                <a:lnTo>
                  <a:pt x="714" y="5"/>
                </a:lnTo>
                <a:lnTo>
                  <a:pt x="758" y="5"/>
                </a:lnTo>
                <a:lnTo>
                  <a:pt x="758" y="0"/>
                </a:lnTo>
                <a:lnTo>
                  <a:pt x="1260" y="0"/>
                </a:lnTo>
                <a:lnTo>
                  <a:pt x="1260" y="5"/>
                </a:lnTo>
                <a:lnTo>
                  <a:pt x="1220" y="5"/>
                </a:lnTo>
                <a:lnTo>
                  <a:pt x="1220" y="9"/>
                </a:lnTo>
                <a:lnTo>
                  <a:pt x="1180" y="9"/>
                </a:lnTo>
                <a:lnTo>
                  <a:pt x="1180" y="14"/>
                </a:lnTo>
                <a:lnTo>
                  <a:pt x="1154" y="14"/>
                </a:lnTo>
                <a:lnTo>
                  <a:pt x="1154" y="18"/>
                </a:lnTo>
                <a:lnTo>
                  <a:pt x="1131" y="18"/>
                </a:lnTo>
                <a:lnTo>
                  <a:pt x="1131" y="22"/>
                </a:lnTo>
                <a:lnTo>
                  <a:pt x="1109" y="22"/>
                </a:lnTo>
                <a:lnTo>
                  <a:pt x="1109" y="27"/>
                </a:lnTo>
                <a:lnTo>
                  <a:pt x="1095" y="27"/>
                </a:lnTo>
                <a:lnTo>
                  <a:pt x="1095" y="31"/>
                </a:lnTo>
                <a:lnTo>
                  <a:pt x="1083" y="31"/>
                </a:lnTo>
                <a:lnTo>
                  <a:pt x="1083" y="36"/>
                </a:lnTo>
                <a:lnTo>
                  <a:pt x="1069" y="36"/>
                </a:lnTo>
                <a:lnTo>
                  <a:pt x="1069" y="40"/>
                </a:lnTo>
                <a:lnTo>
                  <a:pt x="1056" y="40"/>
                </a:lnTo>
                <a:lnTo>
                  <a:pt x="1056" y="45"/>
                </a:lnTo>
                <a:lnTo>
                  <a:pt x="1047" y="45"/>
                </a:lnTo>
                <a:lnTo>
                  <a:pt x="1038" y="45"/>
                </a:lnTo>
                <a:lnTo>
                  <a:pt x="1038" y="49"/>
                </a:lnTo>
                <a:lnTo>
                  <a:pt x="1029" y="49"/>
                </a:lnTo>
                <a:lnTo>
                  <a:pt x="1029" y="53"/>
                </a:lnTo>
                <a:lnTo>
                  <a:pt x="1020" y="53"/>
                </a:lnTo>
                <a:lnTo>
                  <a:pt x="1020" y="58"/>
                </a:lnTo>
                <a:lnTo>
                  <a:pt x="1011" y="58"/>
                </a:lnTo>
                <a:lnTo>
                  <a:pt x="1011" y="62"/>
                </a:lnTo>
                <a:lnTo>
                  <a:pt x="1007" y="62"/>
                </a:lnTo>
                <a:lnTo>
                  <a:pt x="1007" y="67"/>
                </a:lnTo>
                <a:lnTo>
                  <a:pt x="998" y="67"/>
                </a:lnTo>
                <a:lnTo>
                  <a:pt x="998" y="71"/>
                </a:lnTo>
                <a:lnTo>
                  <a:pt x="994" y="71"/>
                </a:lnTo>
                <a:lnTo>
                  <a:pt x="994" y="75"/>
                </a:lnTo>
                <a:lnTo>
                  <a:pt x="984" y="75"/>
                </a:lnTo>
                <a:lnTo>
                  <a:pt x="984" y="80"/>
                </a:lnTo>
                <a:lnTo>
                  <a:pt x="976" y="80"/>
                </a:lnTo>
                <a:lnTo>
                  <a:pt x="976" y="85"/>
                </a:lnTo>
                <a:lnTo>
                  <a:pt x="972" y="85"/>
                </a:lnTo>
                <a:lnTo>
                  <a:pt x="972" y="89"/>
                </a:lnTo>
                <a:lnTo>
                  <a:pt x="967" y="89"/>
                </a:lnTo>
                <a:lnTo>
                  <a:pt x="958" y="89"/>
                </a:lnTo>
                <a:lnTo>
                  <a:pt x="958" y="93"/>
                </a:lnTo>
                <a:lnTo>
                  <a:pt x="954" y="93"/>
                </a:lnTo>
                <a:lnTo>
                  <a:pt x="954" y="97"/>
                </a:lnTo>
                <a:lnTo>
                  <a:pt x="950" y="97"/>
                </a:lnTo>
                <a:lnTo>
                  <a:pt x="950" y="102"/>
                </a:lnTo>
                <a:lnTo>
                  <a:pt x="945" y="102"/>
                </a:lnTo>
                <a:lnTo>
                  <a:pt x="945" y="107"/>
                </a:lnTo>
                <a:lnTo>
                  <a:pt x="936" y="107"/>
                </a:lnTo>
                <a:lnTo>
                  <a:pt x="936" y="111"/>
                </a:lnTo>
                <a:lnTo>
                  <a:pt x="932" y="111"/>
                </a:lnTo>
                <a:lnTo>
                  <a:pt x="932" y="115"/>
                </a:lnTo>
                <a:lnTo>
                  <a:pt x="927" y="115"/>
                </a:lnTo>
                <a:lnTo>
                  <a:pt x="927" y="119"/>
                </a:lnTo>
                <a:lnTo>
                  <a:pt x="923" y="119"/>
                </a:lnTo>
                <a:lnTo>
                  <a:pt x="923" y="124"/>
                </a:lnTo>
                <a:lnTo>
                  <a:pt x="918" y="124"/>
                </a:lnTo>
                <a:lnTo>
                  <a:pt x="918" y="129"/>
                </a:lnTo>
                <a:lnTo>
                  <a:pt x="914" y="129"/>
                </a:lnTo>
                <a:lnTo>
                  <a:pt x="914" y="133"/>
                </a:lnTo>
                <a:lnTo>
                  <a:pt x="909" y="133"/>
                </a:lnTo>
                <a:lnTo>
                  <a:pt x="905" y="133"/>
                </a:lnTo>
                <a:lnTo>
                  <a:pt x="905" y="137"/>
                </a:lnTo>
                <a:lnTo>
                  <a:pt x="901" y="137"/>
                </a:lnTo>
                <a:lnTo>
                  <a:pt x="901" y="141"/>
                </a:lnTo>
                <a:lnTo>
                  <a:pt x="896" y="141"/>
                </a:lnTo>
                <a:lnTo>
                  <a:pt x="896" y="146"/>
                </a:lnTo>
                <a:lnTo>
                  <a:pt x="891" y="146"/>
                </a:lnTo>
                <a:lnTo>
                  <a:pt x="891" y="151"/>
                </a:lnTo>
                <a:lnTo>
                  <a:pt x="887" y="151"/>
                </a:lnTo>
                <a:lnTo>
                  <a:pt x="887" y="155"/>
                </a:lnTo>
                <a:lnTo>
                  <a:pt x="883" y="155"/>
                </a:lnTo>
                <a:lnTo>
                  <a:pt x="883" y="159"/>
                </a:lnTo>
                <a:lnTo>
                  <a:pt x="878" y="159"/>
                </a:lnTo>
                <a:lnTo>
                  <a:pt x="878" y="164"/>
                </a:lnTo>
                <a:lnTo>
                  <a:pt x="874" y="164"/>
                </a:lnTo>
                <a:lnTo>
                  <a:pt x="874" y="168"/>
                </a:lnTo>
                <a:lnTo>
                  <a:pt x="869" y="168"/>
                </a:lnTo>
                <a:lnTo>
                  <a:pt x="869" y="173"/>
                </a:lnTo>
                <a:lnTo>
                  <a:pt x="865" y="173"/>
                </a:lnTo>
                <a:lnTo>
                  <a:pt x="865" y="177"/>
                </a:lnTo>
                <a:lnTo>
                  <a:pt x="861" y="177"/>
                </a:lnTo>
                <a:lnTo>
                  <a:pt x="856" y="177"/>
                </a:lnTo>
                <a:lnTo>
                  <a:pt x="856" y="181"/>
                </a:lnTo>
                <a:lnTo>
                  <a:pt x="851" y="181"/>
                </a:lnTo>
                <a:lnTo>
                  <a:pt x="851" y="186"/>
                </a:lnTo>
                <a:lnTo>
                  <a:pt x="847" y="186"/>
                </a:lnTo>
                <a:lnTo>
                  <a:pt x="847" y="190"/>
                </a:lnTo>
                <a:lnTo>
                  <a:pt x="843" y="190"/>
                </a:lnTo>
                <a:lnTo>
                  <a:pt x="843" y="195"/>
                </a:lnTo>
                <a:lnTo>
                  <a:pt x="839" y="195"/>
                </a:lnTo>
                <a:lnTo>
                  <a:pt x="839" y="199"/>
                </a:lnTo>
                <a:lnTo>
                  <a:pt x="834" y="199"/>
                </a:lnTo>
                <a:lnTo>
                  <a:pt x="834" y="204"/>
                </a:lnTo>
                <a:lnTo>
                  <a:pt x="834" y="208"/>
                </a:lnTo>
                <a:lnTo>
                  <a:pt x="829" y="208"/>
                </a:lnTo>
                <a:lnTo>
                  <a:pt x="829" y="212"/>
                </a:lnTo>
                <a:lnTo>
                  <a:pt x="825" y="212"/>
                </a:lnTo>
                <a:lnTo>
                  <a:pt x="825" y="217"/>
                </a:lnTo>
                <a:lnTo>
                  <a:pt x="821" y="217"/>
                </a:lnTo>
                <a:lnTo>
                  <a:pt x="821" y="221"/>
                </a:lnTo>
                <a:lnTo>
                  <a:pt x="816" y="221"/>
                </a:lnTo>
                <a:lnTo>
                  <a:pt x="812" y="221"/>
                </a:lnTo>
                <a:lnTo>
                  <a:pt x="812" y="226"/>
                </a:lnTo>
                <a:lnTo>
                  <a:pt x="807" y="226"/>
                </a:lnTo>
                <a:lnTo>
                  <a:pt x="807" y="230"/>
                </a:lnTo>
                <a:lnTo>
                  <a:pt x="803" y="230"/>
                </a:lnTo>
                <a:lnTo>
                  <a:pt x="803" y="234"/>
                </a:lnTo>
                <a:lnTo>
                  <a:pt x="798" y="234"/>
                </a:lnTo>
                <a:lnTo>
                  <a:pt x="798" y="239"/>
                </a:lnTo>
                <a:lnTo>
                  <a:pt x="798" y="244"/>
                </a:lnTo>
                <a:lnTo>
                  <a:pt x="794" y="244"/>
                </a:lnTo>
                <a:lnTo>
                  <a:pt x="794" y="248"/>
                </a:lnTo>
                <a:lnTo>
                  <a:pt x="790" y="248"/>
                </a:lnTo>
                <a:lnTo>
                  <a:pt x="790" y="252"/>
                </a:lnTo>
                <a:lnTo>
                  <a:pt x="785" y="252"/>
                </a:lnTo>
                <a:lnTo>
                  <a:pt x="785" y="256"/>
                </a:lnTo>
                <a:lnTo>
                  <a:pt x="780" y="256"/>
                </a:lnTo>
                <a:lnTo>
                  <a:pt x="780" y="261"/>
                </a:lnTo>
                <a:lnTo>
                  <a:pt x="776" y="261"/>
                </a:lnTo>
                <a:lnTo>
                  <a:pt x="776" y="266"/>
                </a:lnTo>
                <a:lnTo>
                  <a:pt x="772" y="266"/>
                </a:lnTo>
                <a:lnTo>
                  <a:pt x="768" y="266"/>
                </a:lnTo>
                <a:lnTo>
                  <a:pt x="768" y="270"/>
                </a:lnTo>
                <a:lnTo>
                  <a:pt x="768" y="274"/>
                </a:lnTo>
                <a:lnTo>
                  <a:pt x="763" y="274"/>
                </a:lnTo>
                <a:lnTo>
                  <a:pt x="763" y="278"/>
                </a:lnTo>
                <a:lnTo>
                  <a:pt x="758" y="278"/>
                </a:lnTo>
                <a:lnTo>
                  <a:pt x="758" y="283"/>
                </a:lnTo>
                <a:lnTo>
                  <a:pt x="754" y="283"/>
                </a:lnTo>
                <a:lnTo>
                  <a:pt x="754" y="288"/>
                </a:lnTo>
                <a:lnTo>
                  <a:pt x="750" y="288"/>
                </a:lnTo>
                <a:lnTo>
                  <a:pt x="750" y="292"/>
                </a:lnTo>
                <a:lnTo>
                  <a:pt x="745" y="292"/>
                </a:lnTo>
                <a:lnTo>
                  <a:pt x="745" y="296"/>
                </a:lnTo>
                <a:lnTo>
                  <a:pt x="741" y="296"/>
                </a:lnTo>
                <a:lnTo>
                  <a:pt x="741" y="301"/>
                </a:lnTo>
                <a:lnTo>
                  <a:pt x="736" y="301"/>
                </a:lnTo>
                <a:lnTo>
                  <a:pt x="736" y="305"/>
                </a:lnTo>
                <a:lnTo>
                  <a:pt x="732" y="305"/>
                </a:lnTo>
                <a:lnTo>
                  <a:pt x="732" y="310"/>
                </a:lnTo>
                <a:lnTo>
                  <a:pt x="728" y="310"/>
                </a:lnTo>
                <a:lnTo>
                  <a:pt x="723" y="310"/>
                </a:lnTo>
                <a:lnTo>
                  <a:pt x="723" y="314"/>
                </a:lnTo>
                <a:lnTo>
                  <a:pt x="718" y="314"/>
                </a:lnTo>
                <a:lnTo>
                  <a:pt x="718" y="318"/>
                </a:lnTo>
                <a:lnTo>
                  <a:pt x="714" y="318"/>
                </a:lnTo>
                <a:lnTo>
                  <a:pt x="714" y="323"/>
                </a:lnTo>
                <a:lnTo>
                  <a:pt x="710" y="323"/>
                </a:lnTo>
                <a:lnTo>
                  <a:pt x="710" y="327"/>
                </a:lnTo>
                <a:lnTo>
                  <a:pt x="705" y="327"/>
                </a:lnTo>
                <a:lnTo>
                  <a:pt x="705" y="332"/>
                </a:lnTo>
                <a:lnTo>
                  <a:pt x="701" y="332"/>
                </a:lnTo>
                <a:lnTo>
                  <a:pt x="701" y="336"/>
                </a:lnTo>
                <a:lnTo>
                  <a:pt x="692" y="336"/>
                </a:lnTo>
                <a:lnTo>
                  <a:pt x="692" y="341"/>
                </a:lnTo>
                <a:lnTo>
                  <a:pt x="687" y="341"/>
                </a:lnTo>
                <a:lnTo>
                  <a:pt x="687" y="345"/>
                </a:lnTo>
                <a:lnTo>
                  <a:pt x="683" y="345"/>
                </a:lnTo>
                <a:lnTo>
                  <a:pt x="683" y="349"/>
                </a:lnTo>
                <a:lnTo>
                  <a:pt x="679" y="349"/>
                </a:lnTo>
                <a:lnTo>
                  <a:pt x="679" y="354"/>
                </a:lnTo>
                <a:lnTo>
                  <a:pt x="669" y="354"/>
                </a:lnTo>
                <a:lnTo>
                  <a:pt x="665" y="354"/>
                </a:lnTo>
                <a:lnTo>
                  <a:pt x="665" y="358"/>
                </a:lnTo>
                <a:lnTo>
                  <a:pt x="657" y="358"/>
                </a:lnTo>
                <a:lnTo>
                  <a:pt x="657" y="363"/>
                </a:lnTo>
                <a:lnTo>
                  <a:pt x="652" y="363"/>
                </a:lnTo>
                <a:lnTo>
                  <a:pt x="652" y="367"/>
                </a:lnTo>
                <a:lnTo>
                  <a:pt x="643" y="367"/>
                </a:lnTo>
                <a:lnTo>
                  <a:pt x="643" y="371"/>
                </a:lnTo>
                <a:lnTo>
                  <a:pt x="634" y="371"/>
                </a:lnTo>
                <a:lnTo>
                  <a:pt x="634" y="376"/>
                </a:lnTo>
                <a:lnTo>
                  <a:pt x="625" y="376"/>
                </a:lnTo>
                <a:lnTo>
                  <a:pt x="625" y="380"/>
                </a:lnTo>
                <a:lnTo>
                  <a:pt x="612" y="380"/>
                </a:lnTo>
                <a:lnTo>
                  <a:pt x="612" y="385"/>
                </a:lnTo>
                <a:lnTo>
                  <a:pt x="599" y="385"/>
                </a:lnTo>
                <a:lnTo>
                  <a:pt x="599" y="389"/>
                </a:lnTo>
                <a:lnTo>
                  <a:pt x="586" y="389"/>
                </a:lnTo>
                <a:lnTo>
                  <a:pt x="586" y="393"/>
                </a:lnTo>
                <a:lnTo>
                  <a:pt x="572" y="393"/>
                </a:lnTo>
                <a:lnTo>
                  <a:pt x="572" y="398"/>
                </a:lnTo>
                <a:lnTo>
                  <a:pt x="546" y="398"/>
                </a:lnTo>
                <a:lnTo>
                  <a:pt x="501" y="398"/>
                </a:lnTo>
                <a:lnTo>
                  <a:pt x="501" y="402"/>
                </a:lnTo>
                <a:lnTo>
                  <a:pt x="0" y="402"/>
                </a:lnTo>
              </a:path>
            </a:pathLst>
          </a:custGeom>
          <a:noFill/>
          <a:ln w="22225" cap="flat">
            <a:solidFill>
              <a:schemeClr val="tx1"/>
            </a:solidFill>
            <a:prstDash val="solid"/>
            <a:round/>
            <a:headEnd/>
            <a:tailEnd/>
          </a:ln>
        </p:spPr>
        <p:txBody>
          <a:bodyPr/>
          <a:lstStyle/>
          <a:p>
            <a:pPr>
              <a:defRPr/>
            </a:pPr>
            <a:endParaRPr lang="en-US">
              <a:latin typeface="+mn-lt"/>
            </a:endParaRPr>
          </a:p>
        </p:txBody>
      </p:sp>
      <p:sp>
        <p:nvSpPr>
          <p:cNvPr id="385515" name="Line 491"/>
          <p:cNvSpPr>
            <a:spLocks noChangeShapeType="1"/>
          </p:cNvSpPr>
          <p:nvPr/>
        </p:nvSpPr>
        <p:spPr bwMode="auto">
          <a:xfrm>
            <a:off x="1127125" y="4933950"/>
            <a:ext cx="1588" cy="30163"/>
          </a:xfrm>
          <a:prstGeom prst="line">
            <a:avLst/>
          </a:prstGeom>
          <a:noFill/>
          <a:ln w="6350" cap="rnd">
            <a:solidFill>
              <a:schemeClr val="tx1"/>
            </a:solidFill>
            <a:round/>
            <a:headEnd/>
            <a:tailEnd/>
          </a:ln>
        </p:spPr>
        <p:txBody>
          <a:bodyPr/>
          <a:lstStyle/>
          <a:p>
            <a:pPr>
              <a:defRPr/>
            </a:pPr>
            <a:endParaRPr lang="en-US">
              <a:latin typeface="+mn-lt"/>
            </a:endParaRPr>
          </a:p>
        </p:txBody>
      </p:sp>
      <p:sp>
        <p:nvSpPr>
          <p:cNvPr id="385516" name="Line 492"/>
          <p:cNvSpPr>
            <a:spLocks noChangeShapeType="1"/>
          </p:cNvSpPr>
          <p:nvPr/>
        </p:nvSpPr>
        <p:spPr bwMode="auto">
          <a:xfrm>
            <a:off x="1127125" y="4933950"/>
            <a:ext cx="1588" cy="50800"/>
          </a:xfrm>
          <a:prstGeom prst="line">
            <a:avLst/>
          </a:prstGeom>
          <a:noFill/>
          <a:ln w="6350" cap="rnd">
            <a:solidFill>
              <a:schemeClr val="tx1"/>
            </a:solidFill>
            <a:round/>
            <a:headEnd/>
            <a:tailEnd/>
          </a:ln>
        </p:spPr>
        <p:txBody>
          <a:bodyPr/>
          <a:lstStyle/>
          <a:p>
            <a:pPr>
              <a:defRPr/>
            </a:pPr>
            <a:endParaRPr lang="en-US">
              <a:latin typeface="+mn-lt"/>
            </a:endParaRPr>
          </a:p>
        </p:txBody>
      </p:sp>
      <p:sp>
        <p:nvSpPr>
          <p:cNvPr id="385517" name="Line 493"/>
          <p:cNvSpPr>
            <a:spLocks noChangeShapeType="1"/>
          </p:cNvSpPr>
          <p:nvPr/>
        </p:nvSpPr>
        <p:spPr bwMode="auto">
          <a:xfrm flipV="1">
            <a:off x="1127125" y="3998913"/>
            <a:ext cx="1588" cy="935037"/>
          </a:xfrm>
          <a:prstGeom prst="line">
            <a:avLst/>
          </a:prstGeom>
          <a:noFill/>
          <a:ln w="6350" cap="rnd">
            <a:solidFill>
              <a:schemeClr val="tx1"/>
            </a:solidFill>
            <a:round/>
            <a:headEnd/>
            <a:tailEnd/>
          </a:ln>
        </p:spPr>
        <p:txBody>
          <a:bodyPr/>
          <a:lstStyle/>
          <a:p>
            <a:pPr>
              <a:defRPr/>
            </a:pPr>
            <a:endParaRPr lang="en-US">
              <a:latin typeface="+mn-lt"/>
            </a:endParaRPr>
          </a:p>
        </p:txBody>
      </p:sp>
      <p:sp>
        <p:nvSpPr>
          <p:cNvPr id="385518" name="Line 494"/>
          <p:cNvSpPr>
            <a:spLocks noChangeShapeType="1"/>
          </p:cNvSpPr>
          <p:nvPr/>
        </p:nvSpPr>
        <p:spPr bwMode="auto">
          <a:xfrm flipH="1">
            <a:off x="1084263" y="4933950"/>
            <a:ext cx="42862" cy="3175"/>
          </a:xfrm>
          <a:prstGeom prst="line">
            <a:avLst/>
          </a:prstGeom>
          <a:noFill/>
          <a:ln w="6350" cap="rnd">
            <a:solidFill>
              <a:schemeClr val="tx1"/>
            </a:solidFill>
            <a:round/>
            <a:headEnd/>
            <a:tailEnd/>
          </a:ln>
        </p:spPr>
        <p:txBody>
          <a:bodyPr/>
          <a:lstStyle/>
          <a:p>
            <a:pPr>
              <a:defRPr/>
            </a:pPr>
            <a:endParaRPr lang="en-US">
              <a:latin typeface="+mn-lt"/>
            </a:endParaRPr>
          </a:p>
        </p:txBody>
      </p:sp>
      <p:sp>
        <p:nvSpPr>
          <p:cNvPr id="385519" name="Line 495"/>
          <p:cNvSpPr>
            <a:spLocks noChangeShapeType="1"/>
          </p:cNvSpPr>
          <p:nvPr/>
        </p:nvSpPr>
        <p:spPr bwMode="auto">
          <a:xfrm flipH="1">
            <a:off x="1071563" y="4933950"/>
            <a:ext cx="55562" cy="3175"/>
          </a:xfrm>
          <a:prstGeom prst="line">
            <a:avLst/>
          </a:prstGeom>
          <a:noFill/>
          <a:ln w="6350" cap="rnd">
            <a:solidFill>
              <a:schemeClr val="tx1"/>
            </a:solidFill>
            <a:round/>
            <a:headEnd/>
            <a:tailEnd/>
          </a:ln>
        </p:spPr>
        <p:txBody>
          <a:bodyPr/>
          <a:lstStyle/>
          <a:p>
            <a:pPr>
              <a:defRPr/>
            </a:pPr>
            <a:endParaRPr lang="en-US">
              <a:latin typeface="+mn-lt"/>
            </a:endParaRPr>
          </a:p>
        </p:txBody>
      </p:sp>
      <p:sp>
        <p:nvSpPr>
          <p:cNvPr id="385520" name="Line 496"/>
          <p:cNvSpPr>
            <a:spLocks noChangeShapeType="1"/>
          </p:cNvSpPr>
          <p:nvPr/>
        </p:nvSpPr>
        <p:spPr bwMode="auto">
          <a:xfrm flipH="1">
            <a:off x="1084263" y="4843463"/>
            <a:ext cx="42862" cy="1587"/>
          </a:xfrm>
          <a:prstGeom prst="line">
            <a:avLst/>
          </a:prstGeom>
          <a:noFill/>
          <a:ln w="6350" cap="rnd">
            <a:solidFill>
              <a:schemeClr val="tx1"/>
            </a:solidFill>
            <a:round/>
            <a:headEnd/>
            <a:tailEnd/>
          </a:ln>
        </p:spPr>
        <p:txBody>
          <a:bodyPr/>
          <a:lstStyle/>
          <a:p>
            <a:pPr>
              <a:defRPr/>
            </a:pPr>
            <a:endParaRPr lang="en-US">
              <a:latin typeface="+mn-lt"/>
            </a:endParaRPr>
          </a:p>
        </p:txBody>
      </p:sp>
      <p:sp>
        <p:nvSpPr>
          <p:cNvPr id="385521" name="Line 497"/>
          <p:cNvSpPr>
            <a:spLocks noChangeShapeType="1"/>
          </p:cNvSpPr>
          <p:nvPr/>
        </p:nvSpPr>
        <p:spPr bwMode="auto">
          <a:xfrm flipH="1">
            <a:off x="1084263" y="4749800"/>
            <a:ext cx="42862" cy="3175"/>
          </a:xfrm>
          <a:prstGeom prst="line">
            <a:avLst/>
          </a:prstGeom>
          <a:noFill/>
          <a:ln w="6350" cap="rnd">
            <a:solidFill>
              <a:schemeClr val="tx1"/>
            </a:solidFill>
            <a:round/>
            <a:headEnd/>
            <a:tailEnd/>
          </a:ln>
        </p:spPr>
        <p:txBody>
          <a:bodyPr/>
          <a:lstStyle/>
          <a:p>
            <a:pPr>
              <a:defRPr/>
            </a:pPr>
            <a:endParaRPr lang="en-US">
              <a:latin typeface="+mn-lt"/>
            </a:endParaRPr>
          </a:p>
        </p:txBody>
      </p:sp>
      <p:sp>
        <p:nvSpPr>
          <p:cNvPr id="385522" name="Line 498"/>
          <p:cNvSpPr>
            <a:spLocks noChangeShapeType="1"/>
          </p:cNvSpPr>
          <p:nvPr/>
        </p:nvSpPr>
        <p:spPr bwMode="auto">
          <a:xfrm flipH="1">
            <a:off x="1084263" y="4657725"/>
            <a:ext cx="42862" cy="1588"/>
          </a:xfrm>
          <a:prstGeom prst="line">
            <a:avLst/>
          </a:prstGeom>
          <a:noFill/>
          <a:ln w="6350" cap="rnd">
            <a:solidFill>
              <a:schemeClr val="tx1"/>
            </a:solidFill>
            <a:round/>
            <a:headEnd/>
            <a:tailEnd/>
          </a:ln>
        </p:spPr>
        <p:txBody>
          <a:bodyPr/>
          <a:lstStyle/>
          <a:p>
            <a:pPr>
              <a:defRPr/>
            </a:pPr>
            <a:endParaRPr lang="en-US">
              <a:latin typeface="+mn-lt"/>
            </a:endParaRPr>
          </a:p>
        </p:txBody>
      </p:sp>
      <p:sp>
        <p:nvSpPr>
          <p:cNvPr id="385523" name="Line 499"/>
          <p:cNvSpPr>
            <a:spLocks noChangeShapeType="1"/>
          </p:cNvSpPr>
          <p:nvPr/>
        </p:nvSpPr>
        <p:spPr bwMode="auto">
          <a:xfrm flipH="1">
            <a:off x="1084263" y="4567238"/>
            <a:ext cx="42862" cy="1587"/>
          </a:xfrm>
          <a:prstGeom prst="line">
            <a:avLst/>
          </a:prstGeom>
          <a:noFill/>
          <a:ln w="6350" cap="rnd">
            <a:solidFill>
              <a:schemeClr val="tx1"/>
            </a:solidFill>
            <a:round/>
            <a:headEnd/>
            <a:tailEnd/>
          </a:ln>
        </p:spPr>
        <p:txBody>
          <a:bodyPr/>
          <a:lstStyle/>
          <a:p>
            <a:pPr>
              <a:defRPr/>
            </a:pPr>
            <a:endParaRPr lang="en-US">
              <a:latin typeface="+mn-lt"/>
            </a:endParaRPr>
          </a:p>
        </p:txBody>
      </p:sp>
      <p:sp>
        <p:nvSpPr>
          <p:cNvPr id="385524" name="Line 500"/>
          <p:cNvSpPr>
            <a:spLocks noChangeShapeType="1"/>
          </p:cNvSpPr>
          <p:nvPr/>
        </p:nvSpPr>
        <p:spPr bwMode="auto">
          <a:xfrm flipH="1">
            <a:off x="1084263" y="4473575"/>
            <a:ext cx="42862" cy="1588"/>
          </a:xfrm>
          <a:prstGeom prst="line">
            <a:avLst/>
          </a:prstGeom>
          <a:noFill/>
          <a:ln w="6350" cap="rnd">
            <a:solidFill>
              <a:schemeClr val="tx1"/>
            </a:solidFill>
            <a:round/>
            <a:headEnd/>
            <a:tailEnd/>
          </a:ln>
        </p:spPr>
        <p:txBody>
          <a:bodyPr/>
          <a:lstStyle/>
          <a:p>
            <a:pPr>
              <a:defRPr/>
            </a:pPr>
            <a:endParaRPr lang="en-US">
              <a:latin typeface="+mn-lt"/>
            </a:endParaRPr>
          </a:p>
        </p:txBody>
      </p:sp>
      <p:sp>
        <p:nvSpPr>
          <p:cNvPr id="385525" name="Line 501"/>
          <p:cNvSpPr>
            <a:spLocks noChangeShapeType="1"/>
          </p:cNvSpPr>
          <p:nvPr/>
        </p:nvSpPr>
        <p:spPr bwMode="auto">
          <a:xfrm flipH="1">
            <a:off x="1071563" y="4473575"/>
            <a:ext cx="55562" cy="1588"/>
          </a:xfrm>
          <a:prstGeom prst="line">
            <a:avLst/>
          </a:prstGeom>
          <a:noFill/>
          <a:ln w="6350" cap="rnd">
            <a:solidFill>
              <a:schemeClr val="tx1"/>
            </a:solidFill>
            <a:round/>
            <a:headEnd/>
            <a:tailEnd/>
          </a:ln>
        </p:spPr>
        <p:txBody>
          <a:bodyPr/>
          <a:lstStyle/>
          <a:p>
            <a:pPr>
              <a:defRPr/>
            </a:pPr>
            <a:endParaRPr lang="en-US">
              <a:latin typeface="+mn-lt"/>
            </a:endParaRPr>
          </a:p>
        </p:txBody>
      </p:sp>
      <p:sp>
        <p:nvSpPr>
          <p:cNvPr id="385526" name="Line 502"/>
          <p:cNvSpPr>
            <a:spLocks noChangeShapeType="1"/>
          </p:cNvSpPr>
          <p:nvPr/>
        </p:nvSpPr>
        <p:spPr bwMode="auto">
          <a:xfrm flipH="1">
            <a:off x="1084263" y="4379913"/>
            <a:ext cx="42862" cy="3175"/>
          </a:xfrm>
          <a:prstGeom prst="line">
            <a:avLst/>
          </a:prstGeom>
          <a:noFill/>
          <a:ln w="6350" cap="rnd">
            <a:solidFill>
              <a:schemeClr val="tx1"/>
            </a:solidFill>
            <a:round/>
            <a:headEnd/>
            <a:tailEnd/>
          </a:ln>
        </p:spPr>
        <p:txBody>
          <a:bodyPr/>
          <a:lstStyle/>
          <a:p>
            <a:pPr>
              <a:defRPr/>
            </a:pPr>
            <a:endParaRPr lang="en-US">
              <a:latin typeface="+mn-lt"/>
            </a:endParaRPr>
          </a:p>
        </p:txBody>
      </p:sp>
      <p:sp>
        <p:nvSpPr>
          <p:cNvPr id="385527" name="Line 503"/>
          <p:cNvSpPr>
            <a:spLocks noChangeShapeType="1"/>
          </p:cNvSpPr>
          <p:nvPr/>
        </p:nvSpPr>
        <p:spPr bwMode="auto">
          <a:xfrm flipH="1">
            <a:off x="1084263" y="4287838"/>
            <a:ext cx="42862" cy="1587"/>
          </a:xfrm>
          <a:prstGeom prst="line">
            <a:avLst/>
          </a:prstGeom>
          <a:noFill/>
          <a:ln w="6350" cap="rnd">
            <a:solidFill>
              <a:schemeClr val="tx1"/>
            </a:solidFill>
            <a:round/>
            <a:headEnd/>
            <a:tailEnd/>
          </a:ln>
        </p:spPr>
        <p:txBody>
          <a:bodyPr/>
          <a:lstStyle/>
          <a:p>
            <a:pPr>
              <a:defRPr/>
            </a:pPr>
            <a:endParaRPr lang="en-US">
              <a:latin typeface="+mn-lt"/>
            </a:endParaRPr>
          </a:p>
        </p:txBody>
      </p:sp>
      <p:sp>
        <p:nvSpPr>
          <p:cNvPr id="385528" name="Line 504"/>
          <p:cNvSpPr>
            <a:spLocks noChangeShapeType="1"/>
          </p:cNvSpPr>
          <p:nvPr/>
        </p:nvSpPr>
        <p:spPr bwMode="auto">
          <a:xfrm flipH="1">
            <a:off x="1084263" y="4195763"/>
            <a:ext cx="42862" cy="3175"/>
          </a:xfrm>
          <a:prstGeom prst="line">
            <a:avLst/>
          </a:prstGeom>
          <a:noFill/>
          <a:ln w="6350" cap="rnd">
            <a:solidFill>
              <a:schemeClr val="tx1"/>
            </a:solidFill>
            <a:round/>
            <a:headEnd/>
            <a:tailEnd/>
          </a:ln>
        </p:spPr>
        <p:txBody>
          <a:bodyPr/>
          <a:lstStyle/>
          <a:p>
            <a:pPr>
              <a:defRPr/>
            </a:pPr>
            <a:endParaRPr lang="en-US">
              <a:latin typeface="+mn-lt"/>
            </a:endParaRPr>
          </a:p>
        </p:txBody>
      </p:sp>
      <p:sp>
        <p:nvSpPr>
          <p:cNvPr id="385529" name="Line 505"/>
          <p:cNvSpPr>
            <a:spLocks noChangeShapeType="1"/>
          </p:cNvSpPr>
          <p:nvPr/>
        </p:nvSpPr>
        <p:spPr bwMode="auto">
          <a:xfrm flipH="1">
            <a:off x="1084263" y="4090988"/>
            <a:ext cx="42862" cy="12700"/>
          </a:xfrm>
          <a:prstGeom prst="line">
            <a:avLst/>
          </a:prstGeom>
          <a:noFill/>
          <a:ln w="6350" cap="rnd">
            <a:solidFill>
              <a:schemeClr val="tx1"/>
            </a:solidFill>
            <a:round/>
            <a:headEnd/>
            <a:tailEnd/>
          </a:ln>
        </p:spPr>
        <p:txBody>
          <a:bodyPr/>
          <a:lstStyle/>
          <a:p>
            <a:pPr>
              <a:defRPr/>
            </a:pPr>
            <a:endParaRPr lang="en-US">
              <a:latin typeface="+mn-lt"/>
            </a:endParaRPr>
          </a:p>
        </p:txBody>
      </p:sp>
      <p:sp>
        <p:nvSpPr>
          <p:cNvPr id="385530" name="Line 506"/>
          <p:cNvSpPr>
            <a:spLocks noChangeShapeType="1"/>
          </p:cNvSpPr>
          <p:nvPr/>
        </p:nvSpPr>
        <p:spPr bwMode="auto">
          <a:xfrm flipH="1">
            <a:off x="1084263" y="3998913"/>
            <a:ext cx="42862" cy="1587"/>
          </a:xfrm>
          <a:prstGeom prst="line">
            <a:avLst/>
          </a:prstGeom>
          <a:noFill/>
          <a:ln w="6350" cap="rnd">
            <a:solidFill>
              <a:schemeClr val="tx1"/>
            </a:solidFill>
            <a:round/>
            <a:headEnd/>
            <a:tailEnd/>
          </a:ln>
        </p:spPr>
        <p:txBody>
          <a:bodyPr/>
          <a:lstStyle/>
          <a:p>
            <a:pPr>
              <a:defRPr/>
            </a:pPr>
            <a:endParaRPr lang="en-US">
              <a:latin typeface="+mn-lt"/>
            </a:endParaRPr>
          </a:p>
        </p:txBody>
      </p:sp>
      <p:sp>
        <p:nvSpPr>
          <p:cNvPr id="385531" name="Line 507"/>
          <p:cNvSpPr>
            <a:spLocks noChangeShapeType="1"/>
          </p:cNvSpPr>
          <p:nvPr/>
        </p:nvSpPr>
        <p:spPr bwMode="auto">
          <a:xfrm flipH="1">
            <a:off x="1071563" y="3998913"/>
            <a:ext cx="55562" cy="1587"/>
          </a:xfrm>
          <a:prstGeom prst="line">
            <a:avLst/>
          </a:prstGeom>
          <a:noFill/>
          <a:ln w="6350" cap="rnd">
            <a:solidFill>
              <a:schemeClr val="tx1"/>
            </a:solidFill>
            <a:round/>
            <a:headEnd/>
            <a:tailEnd/>
          </a:ln>
        </p:spPr>
        <p:txBody>
          <a:bodyPr/>
          <a:lstStyle/>
          <a:p>
            <a:pPr>
              <a:defRPr/>
            </a:pPr>
            <a:endParaRPr lang="en-US">
              <a:latin typeface="+mn-lt"/>
            </a:endParaRPr>
          </a:p>
        </p:txBody>
      </p:sp>
      <p:sp>
        <p:nvSpPr>
          <p:cNvPr id="385679" name="Line 655"/>
          <p:cNvSpPr>
            <a:spLocks noChangeShapeType="1"/>
          </p:cNvSpPr>
          <p:nvPr/>
        </p:nvSpPr>
        <p:spPr bwMode="auto">
          <a:xfrm>
            <a:off x="1127125" y="4933950"/>
            <a:ext cx="4895850" cy="3175"/>
          </a:xfrm>
          <a:prstGeom prst="line">
            <a:avLst/>
          </a:prstGeom>
          <a:noFill/>
          <a:ln w="6350" cap="rnd">
            <a:solidFill>
              <a:schemeClr val="tx1"/>
            </a:solidFill>
            <a:round/>
            <a:headEnd/>
            <a:tailEnd/>
          </a:ln>
        </p:spPr>
        <p:txBody>
          <a:bodyPr/>
          <a:lstStyle/>
          <a:p>
            <a:pPr>
              <a:defRPr/>
            </a:pPr>
            <a:endParaRPr lang="en-US">
              <a:latin typeface="+mn-lt"/>
            </a:endParaRPr>
          </a:p>
        </p:txBody>
      </p:sp>
      <p:sp>
        <p:nvSpPr>
          <p:cNvPr id="385681" name="Line 657"/>
          <p:cNvSpPr>
            <a:spLocks noChangeShapeType="1"/>
          </p:cNvSpPr>
          <p:nvPr/>
        </p:nvSpPr>
        <p:spPr bwMode="auto">
          <a:xfrm>
            <a:off x="1366838" y="4933950"/>
            <a:ext cx="1587" cy="30163"/>
          </a:xfrm>
          <a:prstGeom prst="line">
            <a:avLst/>
          </a:prstGeom>
          <a:noFill/>
          <a:ln w="6350" cap="rnd">
            <a:solidFill>
              <a:schemeClr val="tx1"/>
            </a:solidFill>
            <a:round/>
            <a:headEnd/>
            <a:tailEnd/>
          </a:ln>
        </p:spPr>
        <p:txBody>
          <a:bodyPr/>
          <a:lstStyle/>
          <a:p>
            <a:pPr>
              <a:defRPr/>
            </a:pPr>
            <a:endParaRPr lang="en-US">
              <a:latin typeface="+mn-lt"/>
            </a:endParaRPr>
          </a:p>
        </p:txBody>
      </p:sp>
      <p:sp>
        <p:nvSpPr>
          <p:cNvPr id="385682" name="Line 658"/>
          <p:cNvSpPr>
            <a:spLocks noChangeShapeType="1"/>
          </p:cNvSpPr>
          <p:nvPr/>
        </p:nvSpPr>
        <p:spPr bwMode="auto">
          <a:xfrm>
            <a:off x="1612900" y="4933950"/>
            <a:ext cx="1588" cy="30163"/>
          </a:xfrm>
          <a:prstGeom prst="line">
            <a:avLst/>
          </a:prstGeom>
          <a:noFill/>
          <a:ln w="6350" cap="rnd">
            <a:solidFill>
              <a:schemeClr val="tx1"/>
            </a:solidFill>
            <a:round/>
            <a:headEnd/>
            <a:tailEnd/>
          </a:ln>
        </p:spPr>
        <p:txBody>
          <a:bodyPr/>
          <a:lstStyle/>
          <a:p>
            <a:pPr>
              <a:defRPr/>
            </a:pPr>
            <a:endParaRPr lang="en-US">
              <a:latin typeface="+mn-lt"/>
            </a:endParaRPr>
          </a:p>
        </p:txBody>
      </p:sp>
      <p:sp>
        <p:nvSpPr>
          <p:cNvPr id="385683" name="Line 659"/>
          <p:cNvSpPr>
            <a:spLocks noChangeShapeType="1"/>
          </p:cNvSpPr>
          <p:nvPr/>
        </p:nvSpPr>
        <p:spPr bwMode="auto">
          <a:xfrm>
            <a:off x="1860550" y="4933950"/>
            <a:ext cx="1588" cy="30163"/>
          </a:xfrm>
          <a:prstGeom prst="line">
            <a:avLst/>
          </a:prstGeom>
          <a:noFill/>
          <a:ln w="6350" cap="rnd">
            <a:solidFill>
              <a:schemeClr val="tx1"/>
            </a:solidFill>
            <a:round/>
            <a:headEnd/>
            <a:tailEnd/>
          </a:ln>
        </p:spPr>
        <p:txBody>
          <a:bodyPr/>
          <a:lstStyle/>
          <a:p>
            <a:pPr>
              <a:defRPr/>
            </a:pPr>
            <a:endParaRPr lang="en-US">
              <a:latin typeface="+mn-lt"/>
            </a:endParaRPr>
          </a:p>
        </p:txBody>
      </p:sp>
      <p:sp>
        <p:nvSpPr>
          <p:cNvPr id="385684" name="Line 660"/>
          <p:cNvSpPr>
            <a:spLocks noChangeShapeType="1"/>
          </p:cNvSpPr>
          <p:nvPr/>
        </p:nvSpPr>
        <p:spPr bwMode="auto">
          <a:xfrm>
            <a:off x="2106613" y="4933950"/>
            <a:ext cx="1587" cy="30163"/>
          </a:xfrm>
          <a:prstGeom prst="line">
            <a:avLst/>
          </a:prstGeom>
          <a:noFill/>
          <a:ln w="6350" cap="rnd">
            <a:solidFill>
              <a:schemeClr val="tx1"/>
            </a:solidFill>
            <a:round/>
            <a:headEnd/>
            <a:tailEnd/>
          </a:ln>
        </p:spPr>
        <p:txBody>
          <a:bodyPr/>
          <a:lstStyle/>
          <a:p>
            <a:pPr>
              <a:defRPr/>
            </a:pPr>
            <a:endParaRPr lang="en-US">
              <a:latin typeface="+mn-lt"/>
            </a:endParaRPr>
          </a:p>
        </p:txBody>
      </p:sp>
      <p:sp>
        <p:nvSpPr>
          <p:cNvPr id="385685" name="Line 661"/>
          <p:cNvSpPr>
            <a:spLocks noChangeShapeType="1"/>
          </p:cNvSpPr>
          <p:nvPr/>
        </p:nvSpPr>
        <p:spPr bwMode="auto">
          <a:xfrm>
            <a:off x="2354263" y="4933950"/>
            <a:ext cx="1587" cy="30163"/>
          </a:xfrm>
          <a:prstGeom prst="line">
            <a:avLst/>
          </a:prstGeom>
          <a:noFill/>
          <a:ln w="6350" cap="rnd">
            <a:solidFill>
              <a:schemeClr val="tx1"/>
            </a:solidFill>
            <a:round/>
            <a:headEnd/>
            <a:tailEnd/>
          </a:ln>
        </p:spPr>
        <p:txBody>
          <a:bodyPr/>
          <a:lstStyle/>
          <a:p>
            <a:pPr>
              <a:defRPr/>
            </a:pPr>
            <a:endParaRPr lang="en-US">
              <a:latin typeface="+mn-lt"/>
            </a:endParaRPr>
          </a:p>
        </p:txBody>
      </p:sp>
      <p:sp>
        <p:nvSpPr>
          <p:cNvPr id="385686" name="Line 662"/>
          <p:cNvSpPr>
            <a:spLocks noChangeShapeType="1"/>
          </p:cNvSpPr>
          <p:nvPr/>
        </p:nvSpPr>
        <p:spPr bwMode="auto">
          <a:xfrm>
            <a:off x="2592388" y="4933950"/>
            <a:ext cx="7937" cy="30163"/>
          </a:xfrm>
          <a:prstGeom prst="line">
            <a:avLst/>
          </a:prstGeom>
          <a:noFill/>
          <a:ln w="6350" cap="rnd">
            <a:solidFill>
              <a:schemeClr val="tx1"/>
            </a:solidFill>
            <a:round/>
            <a:headEnd/>
            <a:tailEnd/>
          </a:ln>
        </p:spPr>
        <p:txBody>
          <a:bodyPr/>
          <a:lstStyle/>
          <a:p>
            <a:pPr>
              <a:defRPr/>
            </a:pPr>
            <a:endParaRPr lang="en-US">
              <a:latin typeface="+mn-lt"/>
            </a:endParaRPr>
          </a:p>
        </p:txBody>
      </p:sp>
      <p:sp>
        <p:nvSpPr>
          <p:cNvPr id="385687" name="Line 663"/>
          <p:cNvSpPr>
            <a:spLocks noChangeShapeType="1"/>
          </p:cNvSpPr>
          <p:nvPr/>
        </p:nvSpPr>
        <p:spPr bwMode="auto">
          <a:xfrm>
            <a:off x="2838450" y="4933950"/>
            <a:ext cx="1588" cy="30163"/>
          </a:xfrm>
          <a:prstGeom prst="line">
            <a:avLst/>
          </a:prstGeom>
          <a:noFill/>
          <a:ln w="6350" cap="rnd">
            <a:solidFill>
              <a:schemeClr val="tx1"/>
            </a:solidFill>
            <a:round/>
            <a:headEnd/>
            <a:tailEnd/>
          </a:ln>
        </p:spPr>
        <p:txBody>
          <a:bodyPr/>
          <a:lstStyle/>
          <a:p>
            <a:pPr>
              <a:defRPr/>
            </a:pPr>
            <a:endParaRPr lang="en-US">
              <a:latin typeface="+mn-lt"/>
            </a:endParaRPr>
          </a:p>
        </p:txBody>
      </p:sp>
      <p:sp>
        <p:nvSpPr>
          <p:cNvPr id="385688" name="Line 664"/>
          <p:cNvSpPr>
            <a:spLocks noChangeShapeType="1"/>
          </p:cNvSpPr>
          <p:nvPr/>
        </p:nvSpPr>
        <p:spPr bwMode="auto">
          <a:xfrm>
            <a:off x="3086100" y="4933950"/>
            <a:ext cx="1588" cy="30163"/>
          </a:xfrm>
          <a:prstGeom prst="line">
            <a:avLst/>
          </a:prstGeom>
          <a:noFill/>
          <a:ln w="6350" cap="rnd">
            <a:solidFill>
              <a:schemeClr val="tx1"/>
            </a:solidFill>
            <a:round/>
            <a:headEnd/>
            <a:tailEnd/>
          </a:ln>
        </p:spPr>
        <p:txBody>
          <a:bodyPr/>
          <a:lstStyle/>
          <a:p>
            <a:pPr>
              <a:defRPr/>
            </a:pPr>
            <a:endParaRPr lang="en-US">
              <a:latin typeface="+mn-lt"/>
            </a:endParaRPr>
          </a:p>
        </p:txBody>
      </p:sp>
      <p:sp>
        <p:nvSpPr>
          <p:cNvPr id="385689" name="Line 665"/>
          <p:cNvSpPr>
            <a:spLocks noChangeShapeType="1"/>
          </p:cNvSpPr>
          <p:nvPr/>
        </p:nvSpPr>
        <p:spPr bwMode="auto">
          <a:xfrm>
            <a:off x="3325813" y="4933950"/>
            <a:ext cx="1587" cy="30163"/>
          </a:xfrm>
          <a:prstGeom prst="line">
            <a:avLst/>
          </a:prstGeom>
          <a:noFill/>
          <a:ln w="6350" cap="rnd">
            <a:solidFill>
              <a:schemeClr val="tx1"/>
            </a:solidFill>
            <a:round/>
            <a:headEnd/>
            <a:tailEnd/>
          </a:ln>
        </p:spPr>
        <p:txBody>
          <a:bodyPr/>
          <a:lstStyle/>
          <a:p>
            <a:pPr>
              <a:defRPr/>
            </a:pPr>
            <a:endParaRPr lang="en-US">
              <a:latin typeface="+mn-lt"/>
            </a:endParaRPr>
          </a:p>
        </p:txBody>
      </p:sp>
      <p:sp>
        <p:nvSpPr>
          <p:cNvPr id="385690" name="Line 666"/>
          <p:cNvSpPr>
            <a:spLocks noChangeShapeType="1"/>
          </p:cNvSpPr>
          <p:nvPr/>
        </p:nvSpPr>
        <p:spPr bwMode="auto">
          <a:xfrm>
            <a:off x="3565525" y="4933950"/>
            <a:ext cx="6350" cy="30163"/>
          </a:xfrm>
          <a:prstGeom prst="line">
            <a:avLst/>
          </a:prstGeom>
          <a:noFill/>
          <a:ln w="6350" cap="rnd">
            <a:solidFill>
              <a:schemeClr val="tx1"/>
            </a:solidFill>
            <a:round/>
            <a:headEnd/>
            <a:tailEnd/>
          </a:ln>
        </p:spPr>
        <p:txBody>
          <a:bodyPr/>
          <a:lstStyle/>
          <a:p>
            <a:pPr>
              <a:defRPr/>
            </a:pPr>
            <a:endParaRPr lang="en-US">
              <a:latin typeface="+mn-lt"/>
            </a:endParaRPr>
          </a:p>
        </p:txBody>
      </p:sp>
      <p:sp>
        <p:nvSpPr>
          <p:cNvPr id="385691" name="Line 667"/>
          <p:cNvSpPr>
            <a:spLocks noChangeShapeType="1"/>
          </p:cNvSpPr>
          <p:nvPr/>
        </p:nvSpPr>
        <p:spPr bwMode="auto">
          <a:xfrm>
            <a:off x="3565525" y="4933950"/>
            <a:ext cx="6350" cy="50800"/>
          </a:xfrm>
          <a:prstGeom prst="line">
            <a:avLst/>
          </a:prstGeom>
          <a:noFill/>
          <a:ln w="6350" cap="rnd">
            <a:solidFill>
              <a:schemeClr val="tx1"/>
            </a:solidFill>
            <a:round/>
            <a:headEnd/>
            <a:tailEnd/>
          </a:ln>
        </p:spPr>
        <p:txBody>
          <a:bodyPr/>
          <a:lstStyle/>
          <a:p>
            <a:pPr>
              <a:defRPr/>
            </a:pPr>
            <a:endParaRPr lang="en-US">
              <a:latin typeface="+mn-lt"/>
            </a:endParaRPr>
          </a:p>
        </p:txBody>
      </p:sp>
      <p:sp>
        <p:nvSpPr>
          <p:cNvPr id="385692" name="Rectangle 668"/>
          <p:cNvSpPr>
            <a:spLocks noChangeArrowheads="1"/>
          </p:cNvSpPr>
          <p:nvPr/>
        </p:nvSpPr>
        <p:spPr bwMode="auto">
          <a:xfrm>
            <a:off x="3536950" y="5043488"/>
            <a:ext cx="177800" cy="214312"/>
          </a:xfrm>
          <a:prstGeom prst="rect">
            <a:avLst/>
          </a:prstGeom>
          <a:noFill/>
          <a:ln w="9525">
            <a:noFill/>
            <a:miter lim="800000"/>
            <a:headEnd/>
            <a:tailEnd/>
          </a:ln>
        </p:spPr>
        <p:txBody>
          <a:bodyPr wrap="none" lIns="0" tIns="0" rIns="0" bIns="0">
            <a:spAutoFit/>
          </a:bodyPr>
          <a:lstStyle/>
          <a:p>
            <a:pPr>
              <a:defRPr/>
            </a:pPr>
            <a:r>
              <a:rPr lang="en-US" sz="1400">
                <a:latin typeface="+mn-lt"/>
              </a:rPr>
              <a:t>10</a:t>
            </a:r>
            <a:endParaRPr lang="en-US">
              <a:latin typeface="+mn-lt"/>
            </a:endParaRPr>
          </a:p>
        </p:txBody>
      </p:sp>
      <p:sp>
        <p:nvSpPr>
          <p:cNvPr id="385693" name="Line 669"/>
          <p:cNvSpPr>
            <a:spLocks noChangeShapeType="1"/>
          </p:cNvSpPr>
          <p:nvPr/>
        </p:nvSpPr>
        <p:spPr bwMode="auto">
          <a:xfrm>
            <a:off x="3811588" y="4933950"/>
            <a:ext cx="6350" cy="30163"/>
          </a:xfrm>
          <a:prstGeom prst="line">
            <a:avLst/>
          </a:prstGeom>
          <a:noFill/>
          <a:ln w="6350" cap="rnd">
            <a:solidFill>
              <a:schemeClr val="tx1"/>
            </a:solidFill>
            <a:round/>
            <a:headEnd/>
            <a:tailEnd/>
          </a:ln>
        </p:spPr>
        <p:txBody>
          <a:bodyPr/>
          <a:lstStyle/>
          <a:p>
            <a:pPr>
              <a:defRPr/>
            </a:pPr>
            <a:endParaRPr lang="en-US">
              <a:latin typeface="+mn-lt"/>
            </a:endParaRPr>
          </a:p>
        </p:txBody>
      </p:sp>
      <p:sp>
        <p:nvSpPr>
          <p:cNvPr id="385694" name="Line 670"/>
          <p:cNvSpPr>
            <a:spLocks noChangeShapeType="1"/>
          </p:cNvSpPr>
          <p:nvPr/>
        </p:nvSpPr>
        <p:spPr bwMode="auto">
          <a:xfrm>
            <a:off x="4057650" y="4933950"/>
            <a:ext cx="7938" cy="30163"/>
          </a:xfrm>
          <a:prstGeom prst="line">
            <a:avLst/>
          </a:prstGeom>
          <a:noFill/>
          <a:ln w="6350" cap="rnd">
            <a:solidFill>
              <a:schemeClr val="tx1"/>
            </a:solidFill>
            <a:round/>
            <a:headEnd/>
            <a:tailEnd/>
          </a:ln>
        </p:spPr>
        <p:txBody>
          <a:bodyPr/>
          <a:lstStyle/>
          <a:p>
            <a:pPr>
              <a:defRPr/>
            </a:pPr>
            <a:endParaRPr lang="en-US">
              <a:latin typeface="+mn-lt"/>
            </a:endParaRPr>
          </a:p>
        </p:txBody>
      </p:sp>
      <p:sp>
        <p:nvSpPr>
          <p:cNvPr id="385695" name="Line 671"/>
          <p:cNvSpPr>
            <a:spLocks noChangeShapeType="1"/>
          </p:cNvSpPr>
          <p:nvPr/>
        </p:nvSpPr>
        <p:spPr bwMode="auto">
          <a:xfrm>
            <a:off x="4303713" y="4933950"/>
            <a:ext cx="1587" cy="30163"/>
          </a:xfrm>
          <a:prstGeom prst="line">
            <a:avLst/>
          </a:prstGeom>
          <a:noFill/>
          <a:ln w="6350" cap="rnd">
            <a:solidFill>
              <a:schemeClr val="tx1"/>
            </a:solidFill>
            <a:round/>
            <a:headEnd/>
            <a:tailEnd/>
          </a:ln>
        </p:spPr>
        <p:txBody>
          <a:bodyPr/>
          <a:lstStyle/>
          <a:p>
            <a:pPr>
              <a:defRPr/>
            </a:pPr>
            <a:endParaRPr lang="en-US">
              <a:latin typeface="+mn-lt"/>
            </a:endParaRPr>
          </a:p>
        </p:txBody>
      </p:sp>
      <p:sp>
        <p:nvSpPr>
          <p:cNvPr id="385696" name="Line 672"/>
          <p:cNvSpPr>
            <a:spLocks noChangeShapeType="1"/>
          </p:cNvSpPr>
          <p:nvPr/>
        </p:nvSpPr>
        <p:spPr bwMode="auto">
          <a:xfrm>
            <a:off x="4551363" y="4933950"/>
            <a:ext cx="1587" cy="30163"/>
          </a:xfrm>
          <a:prstGeom prst="line">
            <a:avLst/>
          </a:prstGeom>
          <a:noFill/>
          <a:ln w="6350" cap="rnd">
            <a:solidFill>
              <a:schemeClr val="tx1"/>
            </a:solidFill>
            <a:round/>
            <a:headEnd/>
            <a:tailEnd/>
          </a:ln>
        </p:spPr>
        <p:txBody>
          <a:bodyPr/>
          <a:lstStyle/>
          <a:p>
            <a:pPr>
              <a:defRPr/>
            </a:pPr>
            <a:endParaRPr lang="en-US">
              <a:latin typeface="+mn-lt"/>
            </a:endParaRPr>
          </a:p>
        </p:txBody>
      </p:sp>
      <p:sp>
        <p:nvSpPr>
          <p:cNvPr id="385697" name="Line 673"/>
          <p:cNvSpPr>
            <a:spLocks noChangeShapeType="1"/>
          </p:cNvSpPr>
          <p:nvPr/>
        </p:nvSpPr>
        <p:spPr bwMode="auto">
          <a:xfrm>
            <a:off x="4791075" y="4933950"/>
            <a:ext cx="6350" cy="30163"/>
          </a:xfrm>
          <a:prstGeom prst="line">
            <a:avLst/>
          </a:prstGeom>
          <a:noFill/>
          <a:ln w="6350" cap="rnd">
            <a:solidFill>
              <a:schemeClr val="tx1"/>
            </a:solidFill>
            <a:round/>
            <a:headEnd/>
            <a:tailEnd/>
          </a:ln>
        </p:spPr>
        <p:txBody>
          <a:bodyPr/>
          <a:lstStyle/>
          <a:p>
            <a:pPr>
              <a:defRPr/>
            </a:pPr>
            <a:endParaRPr lang="en-US">
              <a:latin typeface="+mn-lt"/>
            </a:endParaRPr>
          </a:p>
        </p:txBody>
      </p:sp>
      <p:sp>
        <p:nvSpPr>
          <p:cNvPr id="385698" name="Line 674"/>
          <p:cNvSpPr>
            <a:spLocks noChangeShapeType="1"/>
          </p:cNvSpPr>
          <p:nvPr/>
        </p:nvSpPr>
        <p:spPr bwMode="auto">
          <a:xfrm>
            <a:off x="5037138" y="4933950"/>
            <a:ext cx="6350" cy="30163"/>
          </a:xfrm>
          <a:prstGeom prst="line">
            <a:avLst/>
          </a:prstGeom>
          <a:noFill/>
          <a:ln w="6350" cap="rnd">
            <a:solidFill>
              <a:schemeClr val="tx1"/>
            </a:solidFill>
            <a:round/>
            <a:headEnd/>
            <a:tailEnd/>
          </a:ln>
        </p:spPr>
        <p:txBody>
          <a:bodyPr/>
          <a:lstStyle/>
          <a:p>
            <a:pPr>
              <a:defRPr/>
            </a:pPr>
            <a:endParaRPr lang="en-US">
              <a:latin typeface="+mn-lt"/>
            </a:endParaRPr>
          </a:p>
        </p:txBody>
      </p:sp>
      <p:sp>
        <p:nvSpPr>
          <p:cNvPr id="385699" name="Line 675"/>
          <p:cNvSpPr>
            <a:spLocks noChangeShapeType="1"/>
          </p:cNvSpPr>
          <p:nvPr/>
        </p:nvSpPr>
        <p:spPr bwMode="auto">
          <a:xfrm>
            <a:off x="5283200" y="4933950"/>
            <a:ext cx="1588" cy="30163"/>
          </a:xfrm>
          <a:prstGeom prst="line">
            <a:avLst/>
          </a:prstGeom>
          <a:noFill/>
          <a:ln w="6350" cap="rnd">
            <a:solidFill>
              <a:schemeClr val="tx1"/>
            </a:solidFill>
            <a:round/>
            <a:headEnd/>
            <a:tailEnd/>
          </a:ln>
        </p:spPr>
        <p:txBody>
          <a:bodyPr/>
          <a:lstStyle/>
          <a:p>
            <a:pPr>
              <a:defRPr/>
            </a:pPr>
            <a:endParaRPr lang="en-US">
              <a:latin typeface="+mn-lt"/>
            </a:endParaRPr>
          </a:p>
        </p:txBody>
      </p:sp>
      <p:sp>
        <p:nvSpPr>
          <p:cNvPr id="385700" name="Line 676"/>
          <p:cNvSpPr>
            <a:spLocks noChangeShapeType="1"/>
          </p:cNvSpPr>
          <p:nvPr/>
        </p:nvSpPr>
        <p:spPr bwMode="auto">
          <a:xfrm>
            <a:off x="5529263" y="4933950"/>
            <a:ext cx="1587" cy="30163"/>
          </a:xfrm>
          <a:prstGeom prst="line">
            <a:avLst/>
          </a:prstGeom>
          <a:noFill/>
          <a:ln w="6350" cap="rnd">
            <a:solidFill>
              <a:schemeClr val="tx1"/>
            </a:solidFill>
            <a:round/>
            <a:headEnd/>
            <a:tailEnd/>
          </a:ln>
        </p:spPr>
        <p:txBody>
          <a:bodyPr/>
          <a:lstStyle/>
          <a:p>
            <a:pPr>
              <a:defRPr/>
            </a:pPr>
            <a:endParaRPr lang="en-US">
              <a:latin typeface="+mn-lt"/>
            </a:endParaRPr>
          </a:p>
        </p:txBody>
      </p:sp>
      <p:sp>
        <p:nvSpPr>
          <p:cNvPr id="385701" name="Line 677"/>
          <p:cNvSpPr>
            <a:spLocks noChangeShapeType="1"/>
          </p:cNvSpPr>
          <p:nvPr/>
        </p:nvSpPr>
        <p:spPr bwMode="auto">
          <a:xfrm>
            <a:off x="5775325" y="4933950"/>
            <a:ext cx="1588" cy="30163"/>
          </a:xfrm>
          <a:prstGeom prst="line">
            <a:avLst/>
          </a:prstGeom>
          <a:noFill/>
          <a:ln w="6350" cap="rnd">
            <a:solidFill>
              <a:schemeClr val="tx1"/>
            </a:solidFill>
            <a:round/>
            <a:headEnd/>
            <a:tailEnd/>
          </a:ln>
        </p:spPr>
        <p:txBody>
          <a:bodyPr/>
          <a:lstStyle/>
          <a:p>
            <a:pPr>
              <a:defRPr/>
            </a:pPr>
            <a:endParaRPr lang="en-US">
              <a:latin typeface="+mn-lt"/>
            </a:endParaRPr>
          </a:p>
        </p:txBody>
      </p:sp>
      <p:sp>
        <p:nvSpPr>
          <p:cNvPr id="385702" name="Line 678"/>
          <p:cNvSpPr>
            <a:spLocks noChangeShapeType="1"/>
          </p:cNvSpPr>
          <p:nvPr/>
        </p:nvSpPr>
        <p:spPr bwMode="auto">
          <a:xfrm>
            <a:off x="6022975" y="4933950"/>
            <a:ext cx="1588" cy="30163"/>
          </a:xfrm>
          <a:prstGeom prst="line">
            <a:avLst/>
          </a:prstGeom>
          <a:noFill/>
          <a:ln w="6350" cap="rnd">
            <a:solidFill>
              <a:schemeClr val="tx1"/>
            </a:solidFill>
            <a:round/>
            <a:headEnd/>
            <a:tailEnd/>
          </a:ln>
        </p:spPr>
        <p:txBody>
          <a:bodyPr/>
          <a:lstStyle/>
          <a:p>
            <a:pPr>
              <a:defRPr/>
            </a:pPr>
            <a:endParaRPr lang="en-US">
              <a:latin typeface="+mn-lt"/>
            </a:endParaRPr>
          </a:p>
        </p:txBody>
      </p:sp>
      <p:sp>
        <p:nvSpPr>
          <p:cNvPr id="385703" name="Line 679"/>
          <p:cNvSpPr>
            <a:spLocks noChangeShapeType="1"/>
          </p:cNvSpPr>
          <p:nvPr/>
        </p:nvSpPr>
        <p:spPr bwMode="auto">
          <a:xfrm>
            <a:off x="6022975" y="4933950"/>
            <a:ext cx="1588" cy="50800"/>
          </a:xfrm>
          <a:prstGeom prst="line">
            <a:avLst/>
          </a:prstGeom>
          <a:noFill/>
          <a:ln w="6350" cap="rnd">
            <a:solidFill>
              <a:schemeClr val="tx1"/>
            </a:solidFill>
            <a:round/>
            <a:headEnd/>
            <a:tailEnd/>
          </a:ln>
        </p:spPr>
        <p:txBody>
          <a:bodyPr/>
          <a:lstStyle/>
          <a:p>
            <a:pPr>
              <a:defRPr/>
            </a:pPr>
            <a:endParaRPr lang="en-US">
              <a:latin typeface="+mn-lt"/>
            </a:endParaRPr>
          </a:p>
        </p:txBody>
      </p:sp>
      <p:sp>
        <p:nvSpPr>
          <p:cNvPr id="385704" name="Rectangle 680"/>
          <p:cNvSpPr>
            <a:spLocks noChangeArrowheads="1"/>
          </p:cNvSpPr>
          <p:nvPr/>
        </p:nvSpPr>
        <p:spPr bwMode="auto">
          <a:xfrm>
            <a:off x="5995988" y="5043488"/>
            <a:ext cx="177800" cy="214312"/>
          </a:xfrm>
          <a:prstGeom prst="rect">
            <a:avLst/>
          </a:prstGeom>
          <a:noFill/>
          <a:ln w="9525">
            <a:noFill/>
            <a:miter lim="800000"/>
            <a:headEnd/>
            <a:tailEnd/>
          </a:ln>
        </p:spPr>
        <p:txBody>
          <a:bodyPr wrap="none" lIns="0" tIns="0" rIns="0" bIns="0">
            <a:spAutoFit/>
          </a:bodyPr>
          <a:lstStyle/>
          <a:p>
            <a:pPr>
              <a:defRPr/>
            </a:pPr>
            <a:r>
              <a:rPr lang="en-US" sz="1400">
                <a:latin typeface="+mn-lt"/>
              </a:rPr>
              <a:t>20</a:t>
            </a:r>
            <a:endParaRPr lang="en-US">
              <a:latin typeface="+mn-lt"/>
            </a:endParaRPr>
          </a:p>
        </p:txBody>
      </p:sp>
      <p:sp>
        <p:nvSpPr>
          <p:cNvPr id="385707" name="Freeform 683"/>
          <p:cNvSpPr>
            <a:spLocks/>
          </p:cNvSpPr>
          <p:nvPr/>
        </p:nvSpPr>
        <p:spPr bwMode="auto">
          <a:xfrm>
            <a:off x="2451100" y="3998913"/>
            <a:ext cx="1500188" cy="935037"/>
          </a:xfrm>
          <a:custGeom>
            <a:avLst/>
            <a:gdLst/>
            <a:ahLst/>
            <a:cxnLst>
              <a:cxn ang="0">
                <a:pos x="80" y="393"/>
              </a:cxn>
              <a:cxn ang="0">
                <a:pos x="147" y="380"/>
              </a:cxn>
              <a:cxn ang="0">
                <a:pos x="182" y="367"/>
              </a:cxn>
              <a:cxn ang="0">
                <a:pos x="209" y="354"/>
              </a:cxn>
              <a:cxn ang="0">
                <a:pos x="240" y="345"/>
              </a:cxn>
              <a:cxn ang="0">
                <a:pos x="258" y="332"/>
              </a:cxn>
              <a:cxn ang="0">
                <a:pos x="276" y="318"/>
              </a:cxn>
              <a:cxn ang="0">
                <a:pos x="289" y="305"/>
              </a:cxn>
              <a:cxn ang="0">
                <a:pos x="306" y="292"/>
              </a:cxn>
              <a:cxn ang="0">
                <a:pos x="320" y="278"/>
              </a:cxn>
              <a:cxn ang="0">
                <a:pos x="333" y="266"/>
              </a:cxn>
              <a:cxn ang="0">
                <a:pos x="347" y="252"/>
              </a:cxn>
              <a:cxn ang="0">
                <a:pos x="359" y="239"/>
              </a:cxn>
              <a:cxn ang="0">
                <a:pos x="373" y="226"/>
              </a:cxn>
              <a:cxn ang="0">
                <a:pos x="387" y="212"/>
              </a:cxn>
              <a:cxn ang="0">
                <a:pos x="400" y="199"/>
              </a:cxn>
              <a:cxn ang="0">
                <a:pos x="413" y="186"/>
              </a:cxn>
              <a:cxn ang="0">
                <a:pos x="426" y="173"/>
              </a:cxn>
              <a:cxn ang="0">
                <a:pos x="440" y="159"/>
              </a:cxn>
              <a:cxn ang="0">
                <a:pos x="453" y="146"/>
              </a:cxn>
              <a:cxn ang="0">
                <a:pos x="466" y="133"/>
              </a:cxn>
              <a:cxn ang="0">
                <a:pos x="480" y="119"/>
              </a:cxn>
              <a:cxn ang="0">
                <a:pos x="493" y="107"/>
              </a:cxn>
              <a:cxn ang="0">
                <a:pos x="506" y="93"/>
              </a:cxn>
              <a:cxn ang="0">
                <a:pos x="529" y="85"/>
              </a:cxn>
              <a:cxn ang="0">
                <a:pos x="546" y="71"/>
              </a:cxn>
              <a:cxn ang="0">
                <a:pos x="559" y="58"/>
              </a:cxn>
              <a:cxn ang="0">
                <a:pos x="586" y="45"/>
              </a:cxn>
              <a:cxn ang="0">
                <a:pos x="613" y="31"/>
              </a:cxn>
              <a:cxn ang="0">
                <a:pos x="648" y="18"/>
              </a:cxn>
              <a:cxn ang="0">
                <a:pos x="710" y="5"/>
              </a:cxn>
              <a:cxn ang="0">
                <a:pos x="910" y="9"/>
              </a:cxn>
              <a:cxn ang="0">
                <a:pos x="817" y="22"/>
              </a:cxn>
              <a:cxn ang="0">
                <a:pos x="777" y="36"/>
              </a:cxn>
              <a:cxn ang="0">
                <a:pos x="737" y="45"/>
              </a:cxn>
              <a:cxn ang="0">
                <a:pos x="715" y="58"/>
              </a:cxn>
              <a:cxn ang="0">
                <a:pos x="697" y="71"/>
              </a:cxn>
              <a:cxn ang="0">
                <a:pos x="679" y="85"/>
              </a:cxn>
              <a:cxn ang="0">
                <a:pos x="662" y="97"/>
              </a:cxn>
              <a:cxn ang="0">
                <a:pos x="648" y="111"/>
              </a:cxn>
              <a:cxn ang="0">
                <a:pos x="635" y="124"/>
              </a:cxn>
              <a:cxn ang="0">
                <a:pos x="617" y="133"/>
              </a:cxn>
              <a:cxn ang="0">
                <a:pos x="604" y="146"/>
              </a:cxn>
              <a:cxn ang="0">
                <a:pos x="591" y="159"/>
              </a:cxn>
              <a:cxn ang="0">
                <a:pos x="581" y="177"/>
              </a:cxn>
              <a:cxn ang="0">
                <a:pos x="564" y="186"/>
              </a:cxn>
              <a:cxn ang="0">
                <a:pos x="555" y="204"/>
              </a:cxn>
              <a:cxn ang="0">
                <a:pos x="542" y="217"/>
              </a:cxn>
              <a:cxn ang="0">
                <a:pos x="529" y="230"/>
              </a:cxn>
              <a:cxn ang="0">
                <a:pos x="515" y="244"/>
              </a:cxn>
              <a:cxn ang="0">
                <a:pos x="502" y="256"/>
              </a:cxn>
              <a:cxn ang="0">
                <a:pos x="488" y="270"/>
              </a:cxn>
              <a:cxn ang="0">
                <a:pos x="475" y="283"/>
              </a:cxn>
              <a:cxn ang="0">
                <a:pos x="462" y="296"/>
              </a:cxn>
              <a:cxn ang="0">
                <a:pos x="448" y="310"/>
              </a:cxn>
              <a:cxn ang="0">
                <a:pos x="431" y="318"/>
              </a:cxn>
              <a:cxn ang="0">
                <a:pos x="413" y="332"/>
              </a:cxn>
              <a:cxn ang="0">
                <a:pos x="395" y="345"/>
              </a:cxn>
              <a:cxn ang="0">
                <a:pos x="373" y="358"/>
              </a:cxn>
              <a:cxn ang="0">
                <a:pos x="347" y="371"/>
              </a:cxn>
              <a:cxn ang="0">
                <a:pos x="315" y="385"/>
              </a:cxn>
              <a:cxn ang="0">
                <a:pos x="262" y="398"/>
              </a:cxn>
            </a:cxnLst>
            <a:rect l="0" t="0" r="r" b="b"/>
            <a:pathLst>
              <a:path w="945" h="402">
                <a:moveTo>
                  <a:pt x="0" y="402"/>
                </a:moveTo>
                <a:lnTo>
                  <a:pt x="0" y="402"/>
                </a:lnTo>
                <a:lnTo>
                  <a:pt x="0" y="398"/>
                </a:lnTo>
                <a:lnTo>
                  <a:pt x="40" y="398"/>
                </a:lnTo>
                <a:lnTo>
                  <a:pt x="80" y="398"/>
                </a:lnTo>
                <a:lnTo>
                  <a:pt x="80" y="393"/>
                </a:lnTo>
                <a:lnTo>
                  <a:pt x="111" y="393"/>
                </a:lnTo>
                <a:lnTo>
                  <a:pt x="111" y="389"/>
                </a:lnTo>
                <a:lnTo>
                  <a:pt x="129" y="389"/>
                </a:lnTo>
                <a:lnTo>
                  <a:pt x="129" y="385"/>
                </a:lnTo>
                <a:lnTo>
                  <a:pt x="147" y="385"/>
                </a:lnTo>
                <a:lnTo>
                  <a:pt x="147" y="380"/>
                </a:lnTo>
                <a:lnTo>
                  <a:pt x="160" y="380"/>
                </a:lnTo>
                <a:lnTo>
                  <a:pt x="160" y="376"/>
                </a:lnTo>
                <a:lnTo>
                  <a:pt x="173" y="376"/>
                </a:lnTo>
                <a:lnTo>
                  <a:pt x="173" y="371"/>
                </a:lnTo>
                <a:lnTo>
                  <a:pt x="182" y="371"/>
                </a:lnTo>
                <a:lnTo>
                  <a:pt x="182" y="367"/>
                </a:lnTo>
                <a:lnTo>
                  <a:pt x="191" y="367"/>
                </a:lnTo>
                <a:lnTo>
                  <a:pt x="191" y="363"/>
                </a:lnTo>
                <a:lnTo>
                  <a:pt x="200" y="363"/>
                </a:lnTo>
                <a:lnTo>
                  <a:pt x="200" y="358"/>
                </a:lnTo>
                <a:lnTo>
                  <a:pt x="209" y="358"/>
                </a:lnTo>
                <a:lnTo>
                  <a:pt x="209" y="354"/>
                </a:lnTo>
                <a:lnTo>
                  <a:pt x="218" y="354"/>
                </a:lnTo>
                <a:lnTo>
                  <a:pt x="227" y="354"/>
                </a:lnTo>
                <a:lnTo>
                  <a:pt x="227" y="349"/>
                </a:lnTo>
                <a:lnTo>
                  <a:pt x="231" y="349"/>
                </a:lnTo>
                <a:lnTo>
                  <a:pt x="231" y="345"/>
                </a:lnTo>
                <a:lnTo>
                  <a:pt x="240" y="345"/>
                </a:lnTo>
                <a:lnTo>
                  <a:pt x="240" y="341"/>
                </a:lnTo>
                <a:lnTo>
                  <a:pt x="244" y="341"/>
                </a:lnTo>
                <a:lnTo>
                  <a:pt x="244" y="336"/>
                </a:lnTo>
                <a:lnTo>
                  <a:pt x="254" y="336"/>
                </a:lnTo>
                <a:lnTo>
                  <a:pt x="254" y="332"/>
                </a:lnTo>
                <a:lnTo>
                  <a:pt x="258" y="332"/>
                </a:lnTo>
                <a:lnTo>
                  <a:pt x="258" y="327"/>
                </a:lnTo>
                <a:lnTo>
                  <a:pt x="262" y="327"/>
                </a:lnTo>
                <a:lnTo>
                  <a:pt x="262" y="323"/>
                </a:lnTo>
                <a:lnTo>
                  <a:pt x="271" y="323"/>
                </a:lnTo>
                <a:lnTo>
                  <a:pt x="271" y="318"/>
                </a:lnTo>
                <a:lnTo>
                  <a:pt x="276" y="318"/>
                </a:lnTo>
                <a:lnTo>
                  <a:pt x="276" y="314"/>
                </a:lnTo>
                <a:lnTo>
                  <a:pt x="280" y="314"/>
                </a:lnTo>
                <a:lnTo>
                  <a:pt x="280" y="310"/>
                </a:lnTo>
                <a:lnTo>
                  <a:pt x="284" y="310"/>
                </a:lnTo>
                <a:lnTo>
                  <a:pt x="289" y="310"/>
                </a:lnTo>
                <a:lnTo>
                  <a:pt x="289" y="305"/>
                </a:lnTo>
                <a:lnTo>
                  <a:pt x="293" y="305"/>
                </a:lnTo>
                <a:lnTo>
                  <a:pt x="293" y="301"/>
                </a:lnTo>
                <a:lnTo>
                  <a:pt x="302" y="301"/>
                </a:lnTo>
                <a:lnTo>
                  <a:pt x="302" y="296"/>
                </a:lnTo>
                <a:lnTo>
                  <a:pt x="306" y="296"/>
                </a:lnTo>
                <a:lnTo>
                  <a:pt x="306" y="292"/>
                </a:lnTo>
                <a:lnTo>
                  <a:pt x="311" y="292"/>
                </a:lnTo>
                <a:lnTo>
                  <a:pt x="311" y="288"/>
                </a:lnTo>
                <a:lnTo>
                  <a:pt x="315" y="288"/>
                </a:lnTo>
                <a:lnTo>
                  <a:pt x="315" y="283"/>
                </a:lnTo>
                <a:lnTo>
                  <a:pt x="320" y="283"/>
                </a:lnTo>
                <a:lnTo>
                  <a:pt x="320" y="278"/>
                </a:lnTo>
                <a:lnTo>
                  <a:pt x="324" y="278"/>
                </a:lnTo>
                <a:lnTo>
                  <a:pt x="324" y="274"/>
                </a:lnTo>
                <a:lnTo>
                  <a:pt x="329" y="274"/>
                </a:lnTo>
                <a:lnTo>
                  <a:pt x="329" y="270"/>
                </a:lnTo>
                <a:lnTo>
                  <a:pt x="333" y="270"/>
                </a:lnTo>
                <a:lnTo>
                  <a:pt x="333" y="266"/>
                </a:lnTo>
                <a:lnTo>
                  <a:pt x="337" y="266"/>
                </a:lnTo>
                <a:lnTo>
                  <a:pt x="342" y="266"/>
                </a:lnTo>
                <a:lnTo>
                  <a:pt x="342" y="261"/>
                </a:lnTo>
                <a:lnTo>
                  <a:pt x="342" y="256"/>
                </a:lnTo>
                <a:lnTo>
                  <a:pt x="347" y="256"/>
                </a:lnTo>
                <a:lnTo>
                  <a:pt x="347" y="252"/>
                </a:lnTo>
                <a:lnTo>
                  <a:pt x="351" y="252"/>
                </a:lnTo>
                <a:lnTo>
                  <a:pt x="351" y="248"/>
                </a:lnTo>
                <a:lnTo>
                  <a:pt x="355" y="248"/>
                </a:lnTo>
                <a:lnTo>
                  <a:pt x="355" y="244"/>
                </a:lnTo>
                <a:lnTo>
                  <a:pt x="359" y="244"/>
                </a:lnTo>
                <a:lnTo>
                  <a:pt x="359" y="239"/>
                </a:lnTo>
                <a:lnTo>
                  <a:pt x="364" y="239"/>
                </a:lnTo>
                <a:lnTo>
                  <a:pt x="364" y="234"/>
                </a:lnTo>
                <a:lnTo>
                  <a:pt x="369" y="234"/>
                </a:lnTo>
                <a:lnTo>
                  <a:pt x="369" y="230"/>
                </a:lnTo>
                <a:lnTo>
                  <a:pt x="373" y="230"/>
                </a:lnTo>
                <a:lnTo>
                  <a:pt x="373" y="226"/>
                </a:lnTo>
                <a:lnTo>
                  <a:pt x="377" y="226"/>
                </a:lnTo>
                <a:lnTo>
                  <a:pt x="377" y="221"/>
                </a:lnTo>
                <a:lnTo>
                  <a:pt x="382" y="221"/>
                </a:lnTo>
                <a:lnTo>
                  <a:pt x="382" y="217"/>
                </a:lnTo>
                <a:lnTo>
                  <a:pt x="387" y="217"/>
                </a:lnTo>
                <a:lnTo>
                  <a:pt x="387" y="212"/>
                </a:lnTo>
                <a:lnTo>
                  <a:pt x="391" y="212"/>
                </a:lnTo>
                <a:lnTo>
                  <a:pt x="391" y="208"/>
                </a:lnTo>
                <a:lnTo>
                  <a:pt x="395" y="208"/>
                </a:lnTo>
                <a:lnTo>
                  <a:pt x="395" y="204"/>
                </a:lnTo>
                <a:lnTo>
                  <a:pt x="400" y="204"/>
                </a:lnTo>
                <a:lnTo>
                  <a:pt x="400" y="199"/>
                </a:lnTo>
                <a:lnTo>
                  <a:pt x="404" y="199"/>
                </a:lnTo>
                <a:lnTo>
                  <a:pt x="404" y="195"/>
                </a:lnTo>
                <a:lnTo>
                  <a:pt x="409" y="195"/>
                </a:lnTo>
                <a:lnTo>
                  <a:pt x="409" y="190"/>
                </a:lnTo>
                <a:lnTo>
                  <a:pt x="413" y="190"/>
                </a:lnTo>
                <a:lnTo>
                  <a:pt x="413" y="186"/>
                </a:lnTo>
                <a:lnTo>
                  <a:pt x="413" y="181"/>
                </a:lnTo>
                <a:lnTo>
                  <a:pt x="418" y="181"/>
                </a:lnTo>
                <a:lnTo>
                  <a:pt x="418" y="177"/>
                </a:lnTo>
                <a:lnTo>
                  <a:pt x="422" y="177"/>
                </a:lnTo>
                <a:lnTo>
                  <a:pt x="426" y="177"/>
                </a:lnTo>
                <a:lnTo>
                  <a:pt x="426" y="173"/>
                </a:lnTo>
                <a:lnTo>
                  <a:pt x="431" y="173"/>
                </a:lnTo>
                <a:lnTo>
                  <a:pt x="431" y="168"/>
                </a:lnTo>
                <a:lnTo>
                  <a:pt x="435" y="168"/>
                </a:lnTo>
                <a:lnTo>
                  <a:pt x="435" y="164"/>
                </a:lnTo>
                <a:lnTo>
                  <a:pt x="440" y="164"/>
                </a:lnTo>
                <a:lnTo>
                  <a:pt x="440" y="159"/>
                </a:lnTo>
                <a:lnTo>
                  <a:pt x="444" y="159"/>
                </a:lnTo>
                <a:lnTo>
                  <a:pt x="444" y="155"/>
                </a:lnTo>
                <a:lnTo>
                  <a:pt x="444" y="151"/>
                </a:lnTo>
                <a:lnTo>
                  <a:pt x="448" y="151"/>
                </a:lnTo>
                <a:lnTo>
                  <a:pt x="448" y="146"/>
                </a:lnTo>
                <a:lnTo>
                  <a:pt x="453" y="146"/>
                </a:lnTo>
                <a:lnTo>
                  <a:pt x="453" y="141"/>
                </a:lnTo>
                <a:lnTo>
                  <a:pt x="458" y="141"/>
                </a:lnTo>
                <a:lnTo>
                  <a:pt x="458" y="137"/>
                </a:lnTo>
                <a:lnTo>
                  <a:pt x="462" y="137"/>
                </a:lnTo>
                <a:lnTo>
                  <a:pt x="462" y="133"/>
                </a:lnTo>
                <a:lnTo>
                  <a:pt x="466" y="133"/>
                </a:lnTo>
                <a:lnTo>
                  <a:pt x="470" y="133"/>
                </a:lnTo>
                <a:lnTo>
                  <a:pt x="470" y="129"/>
                </a:lnTo>
                <a:lnTo>
                  <a:pt x="475" y="129"/>
                </a:lnTo>
                <a:lnTo>
                  <a:pt x="475" y="124"/>
                </a:lnTo>
                <a:lnTo>
                  <a:pt x="480" y="124"/>
                </a:lnTo>
                <a:lnTo>
                  <a:pt x="480" y="119"/>
                </a:lnTo>
                <a:lnTo>
                  <a:pt x="484" y="119"/>
                </a:lnTo>
                <a:lnTo>
                  <a:pt x="484" y="115"/>
                </a:lnTo>
                <a:lnTo>
                  <a:pt x="488" y="115"/>
                </a:lnTo>
                <a:lnTo>
                  <a:pt x="488" y="111"/>
                </a:lnTo>
                <a:lnTo>
                  <a:pt x="493" y="111"/>
                </a:lnTo>
                <a:lnTo>
                  <a:pt x="493" y="107"/>
                </a:lnTo>
                <a:lnTo>
                  <a:pt x="497" y="107"/>
                </a:lnTo>
                <a:lnTo>
                  <a:pt x="497" y="102"/>
                </a:lnTo>
                <a:lnTo>
                  <a:pt x="502" y="102"/>
                </a:lnTo>
                <a:lnTo>
                  <a:pt x="502" y="97"/>
                </a:lnTo>
                <a:lnTo>
                  <a:pt x="506" y="97"/>
                </a:lnTo>
                <a:lnTo>
                  <a:pt x="506" y="93"/>
                </a:lnTo>
                <a:lnTo>
                  <a:pt x="515" y="93"/>
                </a:lnTo>
                <a:lnTo>
                  <a:pt x="515" y="89"/>
                </a:lnTo>
                <a:lnTo>
                  <a:pt x="519" y="89"/>
                </a:lnTo>
                <a:lnTo>
                  <a:pt x="524" y="89"/>
                </a:lnTo>
                <a:lnTo>
                  <a:pt x="524" y="85"/>
                </a:lnTo>
                <a:lnTo>
                  <a:pt x="529" y="85"/>
                </a:lnTo>
                <a:lnTo>
                  <a:pt x="529" y="80"/>
                </a:lnTo>
                <a:lnTo>
                  <a:pt x="533" y="80"/>
                </a:lnTo>
                <a:lnTo>
                  <a:pt x="533" y="75"/>
                </a:lnTo>
                <a:lnTo>
                  <a:pt x="542" y="75"/>
                </a:lnTo>
                <a:lnTo>
                  <a:pt x="542" y="71"/>
                </a:lnTo>
                <a:lnTo>
                  <a:pt x="546" y="71"/>
                </a:lnTo>
                <a:lnTo>
                  <a:pt x="546" y="67"/>
                </a:lnTo>
                <a:lnTo>
                  <a:pt x="551" y="67"/>
                </a:lnTo>
                <a:lnTo>
                  <a:pt x="551" y="62"/>
                </a:lnTo>
                <a:lnTo>
                  <a:pt x="555" y="62"/>
                </a:lnTo>
                <a:lnTo>
                  <a:pt x="555" y="58"/>
                </a:lnTo>
                <a:lnTo>
                  <a:pt x="559" y="58"/>
                </a:lnTo>
                <a:lnTo>
                  <a:pt x="559" y="53"/>
                </a:lnTo>
                <a:lnTo>
                  <a:pt x="569" y="53"/>
                </a:lnTo>
                <a:lnTo>
                  <a:pt x="569" y="49"/>
                </a:lnTo>
                <a:lnTo>
                  <a:pt x="577" y="49"/>
                </a:lnTo>
                <a:lnTo>
                  <a:pt x="577" y="45"/>
                </a:lnTo>
                <a:lnTo>
                  <a:pt x="586" y="45"/>
                </a:lnTo>
                <a:lnTo>
                  <a:pt x="591" y="45"/>
                </a:lnTo>
                <a:lnTo>
                  <a:pt x="591" y="40"/>
                </a:lnTo>
                <a:lnTo>
                  <a:pt x="604" y="40"/>
                </a:lnTo>
                <a:lnTo>
                  <a:pt x="604" y="36"/>
                </a:lnTo>
                <a:lnTo>
                  <a:pt x="613" y="36"/>
                </a:lnTo>
                <a:lnTo>
                  <a:pt x="613" y="31"/>
                </a:lnTo>
                <a:lnTo>
                  <a:pt x="622" y="31"/>
                </a:lnTo>
                <a:lnTo>
                  <a:pt x="622" y="27"/>
                </a:lnTo>
                <a:lnTo>
                  <a:pt x="635" y="27"/>
                </a:lnTo>
                <a:lnTo>
                  <a:pt x="635" y="22"/>
                </a:lnTo>
                <a:lnTo>
                  <a:pt x="648" y="22"/>
                </a:lnTo>
                <a:lnTo>
                  <a:pt x="648" y="18"/>
                </a:lnTo>
                <a:lnTo>
                  <a:pt x="666" y="18"/>
                </a:lnTo>
                <a:lnTo>
                  <a:pt x="666" y="14"/>
                </a:lnTo>
                <a:lnTo>
                  <a:pt x="684" y="14"/>
                </a:lnTo>
                <a:lnTo>
                  <a:pt x="684" y="9"/>
                </a:lnTo>
                <a:lnTo>
                  <a:pt x="710" y="9"/>
                </a:lnTo>
                <a:lnTo>
                  <a:pt x="710" y="5"/>
                </a:lnTo>
                <a:lnTo>
                  <a:pt x="755" y="5"/>
                </a:lnTo>
                <a:lnTo>
                  <a:pt x="755" y="0"/>
                </a:lnTo>
                <a:lnTo>
                  <a:pt x="945" y="0"/>
                </a:lnTo>
                <a:lnTo>
                  <a:pt x="945" y="5"/>
                </a:lnTo>
                <a:lnTo>
                  <a:pt x="910" y="5"/>
                </a:lnTo>
                <a:lnTo>
                  <a:pt x="910" y="9"/>
                </a:lnTo>
                <a:lnTo>
                  <a:pt x="866" y="9"/>
                </a:lnTo>
                <a:lnTo>
                  <a:pt x="866" y="14"/>
                </a:lnTo>
                <a:lnTo>
                  <a:pt x="839" y="14"/>
                </a:lnTo>
                <a:lnTo>
                  <a:pt x="839" y="18"/>
                </a:lnTo>
                <a:lnTo>
                  <a:pt x="817" y="18"/>
                </a:lnTo>
                <a:lnTo>
                  <a:pt x="817" y="22"/>
                </a:lnTo>
                <a:lnTo>
                  <a:pt x="803" y="22"/>
                </a:lnTo>
                <a:lnTo>
                  <a:pt x="803" y="27"/>
                </a:lnTo>
                <a:lnTo>
                  <a:pt x="790" y="27"/>
                </a:lnTo>
                <a:lnTo>
                  <a:pt x="790" y="31"/>
                </a:lnTo>
                <a:lnTo>
                  <a:pt x="777" y="31"/>
                </a:lnTo>
                <a:lnTo>
                  <a:pt x="777" y="36"/>
                </a:lnTo>
                <a:lnTo>
                  <a:pt x="768" y="36"/>
                </a:lnTo>
                <a:lnTo>
                  <a:pt x="768" y="40"/>
                </a:lnTo>
                <a:lnTo>
                  <a:pt x="755" y="40"/>
                </a:lnTo>
                <a:lnTo>
                  <a:pt x="755" y="45"/>
                </a:lnTo>
                <a:lnTo>
                  <a:pt x="746" y="45"/>
                </a:lnTo>
                <a:lnTo>
                  <a:pt x="737" y="45"/>
                </a:lnTo>
                <a:lnTo>
                  <a:pt x="737" y="49"/>
                </a:lnTo>
                <a:lnTo>
                  <a:pt x="733" y="49"/>
                </a:lnTo>
                <a:lnTo>
                  <a:pt x="733" y="53"/>
                </a:lnTo>
                <a:lnTo>
                  <a:pt x="724" y="53"/>
                </a:lnTo>
                <a:lnTo>
                  <a:pt x="724" y="58"/>
                </a:lnTo>
                <a:lnTo>
                  <a:pt x="715" y="58"/>
                </a:lnTo>
                <a:lnTo>
                  <a:pt x="715" y="62"/>
                </a:lnTo>
                <a:lnTo>
                  <a:pt x="710" y="62"/>
                </a:lnTo>
                <a:lnTo>
                  <a:pt x="710" y="67"/>
                </a:lnTo>
                <a:lnTo>
                  <a:pt x="702" y="67"/>
                </a:lnTo>
                <a:lnTo>
                  <a:pt x="702" y="71"/>
                </a:lnTo>
                <a:lnTo>
                  <a:pt x="697" y="71"/>
                </a:lnTo>
                <a:lnTo>
                  <a:pt x="697" y="75"/>
                </a:lnTo>
                <a:lnTo>
                  <a:pt x="692" y="75"/>
                </a:lnTo>
                <a:lnTo>
                  <a:pt x="692" y="80"/>
                </a:lnTo>
                <a:lnTo>
                  <a:pt x="684" y="80"/>
                </a:lnTo>
                <a:lnTo>
                  <a:pt x="684" y="85"/>
                </a:lnTo>
                <a:lnTo>
                  <a:pt x="679" y="85"/>
                </a:lnTo>
                <a:lnTo>
                  <a:pt x="679" y="89"/>
                </a:lnTo>
                <a:lnTo>
                  <a:pt x="674" y="89"/>
                </a:lnTo>
                <a:lnTo>
                  <a:pt x="666" y="89"/>
                </a:lnTo>
                <a:lnTo>
                  <a:pt x="666" y="93"/>
                </a:lnTo>
                <a:lnTo>
                  <a:pt x="662" y="93"/>
                </a:lnTo>
                <a:lnTo>
                  <a:pt x="662" y="97"/>
                </a:lnTo>
                <a:lnTo>
                  <a:pt x="657" y="97"/>
                </a:lnTo>
                <a:lnTo>
                  <a:pt x="657" y="102"/>
                </a:lnTo>
                <a:lnTo>
                  <a:pt x="652" y="102"/>
                </a:lnTo>
                <a:lnTo>
                  <a:pt x="652" y="107"/>
                </a:lnTo>
                <a:lnTo>
                  <a:pt x="648" y="107"/>
                </a:lnTo>
                <a:lnTo>
                  <a:pt x="648" y="111"/>
                </a:lnTo>
                <a:lnTo>
                  <a:pt x="644" y="111"/>
                </a:lnTo>
                <a:lnTo>
                  <a:pt x="644" y="115"/>
                </a:lnTo>
                <a:lnTo>
                  <a:pt x="640" y="115"/>
                </a:lnTo>
                <a:lnTo>
                  <a:pt x="640" y="119"/>
                </a:lnTo>
                <a:lnTo>
                  <a:pt x="635" y="119"/>
                </a:lnTo>
                <a:lnTo>
                  <a:pt x="635" y="124"/>
                </a:lnTo>
                <a:lnTo>
                  <a:pt x="630" y="124"/>
                </a:lnTo>
                <a:lnTo>
                  <a:pt x="630" y="129"/>
                </a:lnTo>
                <a:lnTo>
                  <a:pt x="626" y="129"/>
                </a:lnTo>
                <a:lnTo>
                  <a:pt x="626" y="133"/>
                </a:lnTo>
                <a:lnTo>
                  <a:pt x="622" y="133"/>
                </a:lnTo>
                <a:lnTo>
                  <a:pt x="617" y="133"/>
                </a:lnTo>
                <a:lnTo>
                  <a:pt x="617" y="137"/>
                </a:lnTo>
                <a:lnTo>
                  <a:pt x="613" y="137"/>
                </a:lnTo>
                <a:lnTo>
                  <a:pt x="613" y="141"/>
                </a:lnTo>
                <a:lnTo>
                  <a:pt x="608" y="141"/>
                </a:lnTo>
                <a:lnTo>
                  <a:pt x="608" y="146"/>
                </a:lnTo>
                <a:lnTo>
                  <a:pt x="604" y="146"/>
                </a:lnTo>
                <a:lnTo>
                  <a:pt x="604" y="151"/>
                </a:lnTo>
                <a:lnTo>
                  <a:pt x="599" y="151"/>
                </a:lnTo>
                <a:lnTo>
                  <a:pt x="599" y="155"/>
                </a:lnTo>
                <a:lnTo>
                  <a:pt x="595" y="155"/>
                </a:lnTo>
                <a:lnTo>
                  <a:pt x="595" y="159"/>
                </a:lnTo>
                <a:lnTo>
                  <a:pt x="591" y="159"/>
                </a:lnTo>
                <a:lnTo>
                  <a:pt x="591" y="164"/>
                </a:lnTo>
                <a:lnTo>
                  <a:pt x="586" y="164"/>
                </a:lnTo>
                <a:lnTo>
                  <a:pt x="586" y="168"/>
                </a:lnTo>
                <a:lnTo>
                  <a:pt x="586" y="173"/>
                </a:lnTo>
                <a:lnTo>
                  <a:pt x="581" y="173"/>
                </a:lnTo>
                <a:lnTo>
                  <a:pt x="581" y="177"/>
                </a:lnTo>
                <a:lnTo>
                  <a:pt x="577" y="177"/>
                </a:lnTo>
                <a:lnTo>
                  <a:pt x="573" y="177"/>
                </a:lnTo>
                <a:lnTo>
                  <a:pt x="573" y="181"/>
                </a:lnTo>
                <a:lnTo>
                  <a:pt x="569" y="181"/>
                </a:lnTo>
                <a:lnTo>
                  <a:pt x="569" y="186"/>
                </a:lnTo>
                <a:lnTo>
                  <a:pt x="564" y="186"/>
                </a:lnTo>
                <a:lnTo>
                  <a:pt x="564" y="190"/>
                </a:lnTo>
                <a:lnTo>
                  <a:pt x="559" y="190"/>
                </a:lnTo>
                <a:lnTo>
                  <a:pt x="559" y="195"/>
                </a:lnTo>
                <a:lnTo>
                  <a:pt x="555" y="195"/>
                </a:lnTo>
                <a:lnTo>
                  <a:pt x="555" y="199"/>
                </a:lnTo>
                <a:lnTo>
                  <a:pt x="555" y="204"/>
                </a:lnTo>
                <a:lnTo>
                  <a:pt x="551" y="204"/>
                </a:lnTo>
                <a:lnTo>
                  <a:pt x="551" y="208"/>
                </a:lnTo>
                <a:lnTo>
                  <a:pt x="551" y="212"/>
                </a:lnTo>
                <a:lnTo>
                  <a:pt x="546" y="212"/>
                </a:lnTo>
                <a:lnTo>
                  <a:pt x="546" y="217"/>
                </a:lnTo>
                <a:lnTo>
                  <a:pt x="542" y="217"/>
                </a:lnTo>
                <a:lnTo>
                  <a:pt x="542" y="221"/>
                </a:lnTo>
                <a:lnTo>
                  <a:pt x="537" y="221"/>
                </a:lnTo>
                <a:lnTo>
                  <a:pt x="533" y="221"/>
                </a:lnTo>
                <a:lnTo>
                  <a:pt x="533" y="226"/>
                </a:lnTo>
                <a:lnTo>
                  <a:pt x="529" y="226"/>
                </a:lnTo>
                <a:lnTo>
                  <a:pt x="529" y="230"/>
                </a:lnTo>
                <a:lnTo>
                  <a:pt x="529" y="234"/>
                </a:lnTo>
                <a:lnTo>
                  <a:pt x="524" y="234"/>
                </a:lnTo>
                <a:lnTo>
                  <a:pt x="524" y="239"/>
                </a:lnTo>
                <a:lnTo>
                  <a:pt x="519" y="239"/>
                </a:lnTo>
                <a:lnTo>
                  <a:pt x="519" y="244"/>
                </a:lnTo>
                <a:lnTo>
                  <a:pt x="515" y="244"/>
                </a:lnTo>
                <a:lnTo>
                  <a:pt x="515" y="248"/>
                </a:lnTo>
                <a:lnTo>
                  <a:pt x="511" y="248"/>
                </a:lnTo>
                <a:lnTo>
                  <a:pt x="511" y="252"/>
                </a:lnTo>
                <a:lnTo>
                  <a:pt x="506" y="252"/>
                </a:lnTo>
                <a:lnTo>
                  <a:pt x="506" y="256"/>
                </a:lnTo>
                <a:lnTo>
                  <a:pt x="502" y="256"/>
                </a:lnTo>
                <a:lnTo>
                  <a:pt x="502" y="261"/>
                </a:lnTo>
                <a:lnTo>
                  <a:pt x="497" y="261"/>
                </a:lnTo>
                <a:lnTo>
                  <a:pt x="497" y="266"/>
                </a:lnTo>
                <a:lnTo>
                  <a:pt x="493" y="266"/>
                </a:lnTo>
                <a:lnTo>
                  <a:pt x="488" y="266"/>
                </a:lnTo>
                <a:lnTo>
                  <a:pt x="488" y="270"/>
                </a:lnTo>
                <a:lnTo>
                  <a:pt x="484" y="270"/>
                </a:lnTo>
                <a:lnTo>
                  <a:pt x="484" y="274"/>
                </a:lnTo>
                <a:lnTo>
                  <a:pt x="480" y="274"/>
                </a:lnTo>
                <a:lnTo>
                  <a:pt x="480" y="278"/>
                </a:lnTo>
                <a:lnTo>
                  <a:pt x="475" y="278"/>
                </a:lnTo>
                <a:lnTo>
                  <a:pt x="475" y="283"/>
                </a:lnTo>
                <a:lnTo>
                  <a:pt x="470" y="283"/>
                </a:lnTo>
                <a:lnTo>
                  <a:pt x="470" y="288"/>
                </a:lnTo>
                <a:lnTo>
                  <a:pt x="466" y="288"/>
                </a:lnTo>
                <a:lnTo>
                  <a:pt x="466" y="292"/>
                </a:lnTo>
                <a:lnTo>
                  <a:pt x="462" y="292"/>
                </a:lnTo>
                <a:lnTo>
                  <a:pt x="462" y="296"/>
                </a:lnTo>
                <a:lnTo>
                  <a:pt x="458" y="296"/>
                </a:lnTo>
                <a:lnTo>
                  <a:pt x="458" y="301"/>
                </a:lnTo>
                <a:lnTo>
                  <a:pt x="453" y="301"/>
                </a:lnTo>
                <a:lnTo>
                  <a:pt x="453" y="305"/>
                </a:lnTo>
                <a:lnTo>
                  <a:pt x="448" y="305"/>
                </a:lnTo>
                <a:lnTo>
                  <a:pt x="448" y="310"/>
                </a:lnTo>
                <a:lnTo>
                  <a:pt x="444" y="310"/>
                </a:lnTo>
                <a:lnTo>
                  <a:pt x="440" y="310"/>
                </a:lnTo>
                <a:lnTo>
                  <a:pt x="440" y="314"/>
                </a:lnTo>
                <a:lnTo>
                  <a:pt x="435" y="314"/>
                </a:lnTo>
                <a:lnTo>
                  <a:pt x="435" y="318"/>
                </a:lnTo>
                <a:lnTo>
                  <a:pt x="431" y="318"/>
                </a:lnTo>
                <a:lnTo>
                  <a:pt x="431" y="323"/>
                </a:lnTo>
                <a:lnTo>
                  <a:pt x="422" y="323"/>
                </a:lnTo>
                <a:lnTo>
                  <a:pt x="422" y="327"/>
                </a:lnTo>
                <a:lnTo>
                  <a:pt x="418" y="327"/>
                </a:lnTo>
                <a:lnTo>
                  <a:pt x="418" y="332"/>
                </a:lnTo>
                <a:lnTo>
                  <a:pt x="413" y="332"/>
                </a:lnTo>
                <a:lnTo>
                  <a:pt x="413" y="336"/>
                </a:lnTo>
                <a:lnTo>
                  <a:pt x="404" y="336"/>
                </a:lnTo>
                <a:lnTo>
                  <a:pt x="404" y="341"/>
                </a:lnTo>
                <a:lnTo>
                  <a:pt x="400" y="341"/>
                </a:lnTo>
                <a:lnTo>
                  <a:pt x="400" y="345"/>
                </a:lnTo>
                <a:lnTo>
                  <a:pt x="395" y="345"/>
                </a:lnTo>
                <a:lnTo>
                  <a:pt x="395" y="349"/>
                </a:lnTo>
                <a:lnTo>
                  <a:pt x="387" y="349"/>
                </a:lnTo>
                <a:lnTo>
                  <a:pt x="387" y="354"/>
                </a:lnTo>
                <a:lnTo>
                  <a:pt x="382" y="354"/>
                </a:lnTo>
                <a:lnTo>
                  <a:pt x="373" y="354"/>
                </a:lnTo>
                <a:lnTo>
                  <a:pt x="373" y="358"/>
                </a:lnTo>
                <a:lnTo>
                  <a:pt x="364" y="358"/>
                </a:lnTo>
                <a:lnTo>
                  <a:pt x="364" y="363"/>
                </a:lnTo>
                <a:lnTo>
                  <a:pt x="355" y="363"/>
                </a:lnTo>
                <a:lnTo>
                  <a:pt x="355" y="367"/>
                </a:lnTo>
                <a:lnTo>
                  <a:pt x="347" y="367"/>
                </a:lnTo>
                <a:lnTo>
                  <a:pt x="347" y="371"/>
                </a:lnTo>
                <a:lnTo>
                  <a:pt x="337" y="371"/>
                </a:lnTo>
                <a:lnTo>
                  <a:pt x="337" y="376"/>
                </a:lnTo>
                <a:lnTo>
                  <a:pt x="324" y="376"/>
                </a:lnTo>
                <a:lnTo>
                  <a:pt x="324" y="380"/>
                </a:lnTo>
                <a:lnTo>
                  <a:pt x="315" y="380"/>
                </a:lnTo>
                <a:lnTo>
                  <a:pt x="315" y="385"/>
                </a:lnTo>
                <a:lnTo>
                  <a:pt x="302" y="385"/>
                </a:lnTo>
                <a:lnTo>
                  <a:pt x="302" y="389"/>
                </a:lnTo>
                <a:lnTo>
                  <a:pt x="284" y="389"/>
                </a:lnTo>
                <a:lnTo>
                  <a:pt x="284" y="393"/>
                </a:lnTo>
                <a:lnTo>
                  <a:pt x="262" y="393"/>
                </a:lnTo>
                <a:lnTo>
                  <a:pt x="262" y="398"/>
                </a:lnTo>
                <a:lnTo>
                  <a:pt x="236" y="398"/>
                </a:lnTo>
                <a:lnTo>
                  <a:pt x="195" y="398"/>
                </a:lnTo>
                <a:lnTo>
                  <a:pt x="195" y="402"/>
                </a:lnTo>
                <a:lnTo>
                  <a:pt x="0" y="402"/>
                </a:lnTo>
              </a:path>
            </a:pathLst>
          </a:custGeom>
          <a:noFill/>
          <a:ln w="22225" cap="flat">
            <a:solidFill>
              <a:schemeClr val="tx1"/>
            </a:solidFill>
            <a:prstDash val="solid"/>
            <a:round/>
            <a:headEnd/>
            <a:tailEnd/>
          </a:ln>
        </p:spPr>
        <p:txBody>
          <a:bodyPr/>
          <a:lstStyle/>
          <a:p>
            <a:pPr>
              <a:defRPr/>
            </a:pPr>
            <a:endParaRPr lang="en-US">
              <a:latin typeface="+mn-lt"/>
            </a:endParaRPr>
          </a:p>
        </p:txBody>
      </p:sp>
      <p:sp>
        <p:nvSpPr>
          <p:cNvPr id="385708" name="Freeform 684"/>
          <p:cNvSpPr>
            <a:spLocks/>
          </p:cNvSpPr>
          <p:nvPr/>
        </p:nvSpPr>
        <p:spPr bwMode="auto">
          <a:xfrm>
            <a:off x="3424238" y="3998913"/>
            <a:ext cx="2000250" cy="935037"/>
          </a:xfrm>
          <a:custGeom>
            <a:avLst/>
            <a:gdLst/>
            <a:ahLst/>
            <a:cxnLst>
              <a:cxn ang="0">
                <a:pos x="79" y="393"/>
              </a:cxn>
              <a:cxn ang="0">
                <a:pos x="150" y="380"/>
              </a:cxn>
              <a:cxn ang="0">
                <a:pos x="190" y="367"/>
              </a:cxn>
              <a:cxn ang="0">
                <a:pos x="221" y="354"/>
              </a:cxn>
              <a:cxn ang="0">
                <a:pos x="257" y="345"/>
              </a:cxn>
              <a:cxn ang="0">
                <a:pos x="275" y="332"/>
              </a:cxn>
              <a:cxn ang="0">
                <a:pos x="297" y="318"/>
              </a:cxn>
              <a:cxn ang="0">
                <a:pos x="315" y="305"/>
              </a:cxn>
              <a:cxn ang="0">
                <a:pos x="328" y="292"/>
              </a:cxn>
              <a:cxn ang="0">
                <a:pos x="346" y="278"/>
              </a:cxn>
              <a:cxn ang="0">
                <a:pos x="359" y="266"/>
              </a:cxn>
              <a:cxn ang="0">
                <a:pos x="377" y="256"/>
              </a:cxn>
              <a:cxn ang="0">
                <a:pos x="390" y="244"/>
              </a:cxn>
              <a:cxn ang="0">
                <a:pos x="404" y="230"/>
              </a:cxn>
              <a:cxn ang="0">
                <a:pos x="417" y="217"/>
              </a:cxn>
              <a:cxn ang="0">
                <a:pos x="430" y="204"/>
              </a:cxn>
              <a:cxn ang="0">
                <a:pos x="443" y="190"/>
              </a:cxn>
              <a:cxn ang="0">
                <a:pos x="457" y="177"/>
              </a:cxn>
              <a:cxn ang="0">
                <a:pos x="470" y="164"/>
              </a:cxn>
              <a:cxn ang="0">
                <a:pos x="479" y="146"/>
              </a:cxn>
              <a:cxn ang="0">
                <a:pos x="492" y="133"/>
              </a:cxn>
              <a:cxn ang="0">
                <a:pos x="510" y="124"/>
              </a:cxn>
              <a:cxn ang="0">
                <a:pos x="519" y="107"/>
              </a:cxn>
              <a:cxn ang="0">
                <a:pos x="532" y="93"/>
              </a:cxn>
              <a:cxn ang="0">
                <a:pos x="550" y="85"/>
              </a:cxn>
              <a:cxn ang="0">
                <a:pos x="568" y="71"/>
              </a:cxn>
              <a:cxn ang="0">
                <a:pos x="586" y="58"/>
              </a:cxn>
              <a:cxn ang="0">
                <a:pos x="603" y="45"/>
              </a:cxn>
              <a:cxn ang="0">
                <a:pos x="630" y="31"/>
              </a:cxn>
              <a:cxn ang="0">
                <a:pos x="661" y="18"/>
              </a:cxn>
              <a:cxn ang="0">
                <a:pos x="714" y="5"/>
              </a:cxn>
              <a:cxn ang="0">
                <a:pos x="1220" y="9"/>
              </a:cxn>
              <a:cxn ang="0">
                <a:pos x="1131" y="22"/>
              </a:cxn>
              <a:cxn ang="0">
                <a:pos x="1083" y="36"/>
              </a:cxn>
              <a:cxn ang="0">
                <a:pos x="1038" y="45"/>
              </a:cxn>
              <a:cxn ang="0">
                <a:pos x="1011" y="58"/>
              </a:cxn>
              <a:cxn ang="0">
                <a:pos x="994" y="71"/>
              </a:cxn>
              <a:cxn ang="0">
                <a:pos x="972" y="85"/>
              </a:cxn>
              <a:cxn ang="0">
                <a:pos x="954" y="97"/>
              </a:cxn>
              <a:cxn ang="0">
                <a:pos x="936" y="111"/>
              </a:cxn>
              <a:cxn ang="0">
                <a:pos x="923" y="124"/>
              </a:cxn>
              <a:cxn ang="0">
                <a:pos x="905" y="133"/>
              </a:cxn>
              <a:cxn ang="0">
                <a:pos x="891" y="146"/>
              </a:cxn>
              <a:cxn ang="0">
                <a:pos x="878" y="159"/>
              </a:cxn>
              <a:cxn ang="0">
                <a:pos x="865" y="173"/>
              </a:cxn>
              <a:cxn ang="0">
                <a:pos x="851" y="186"/>
              </a:cxn>
              <a:cxn ang="0">
                <a:pos x="839" y="199"/>
              </a:cxn>
              <a:cxn ang="0">
                <a:pos x="825" y="212"/>
              </a:cxn>
              <a:cxn ang="0">
                <a:pos x="812" y="226"/>
              </a:cxn>
              <a:cxn ang="0">
                <a:pos x="798" y="239"/>
              </a:cxn>
              <a:cxn ang="0">
                <a:pos x="785" y="252"/>
              </a:cxn>
              <a:cxn ang="0">
                <a:pos x="772" y="266"/>
              </a:cxn>
              <a:cxn ang="0">
                <a:pos x="758" y="278"/>
              </a:cxn>
              <a:cxn ang="0">
                <a:pos x="745" y="292"/>
              </a:cxn>
              <a:cxn ang="0">
                <a:pos x="732" y="305"/>
              </a:cxn>
              <a:cxn ang="0">
                <a:pos x="718" y="318"/>
              </a:cxn>
              <a:cxn ang="0">
                <a:pos x="705" y="332"/>
              </a:cxn>
              <a:cxn ang="0">
                <a:pos x="687" y="345"/>
              </a:cxn>
              <a:cxn ang="0">
                <a:pos x="665" y="354"/>
              </a:cxn>
              <a:cxn ang="0">
                <a:pos x="643" y="367"/>
              </a:cxn>
              <a:cxn ang="0">
                <a:pos x="612" y="380"/>
              </a:cxn>
              <a:cxn ang="0">
                <a:pos x="572" y="393"/>
              </a:cxn>
            </a:cxnLst>
            <a:rect l="0" t="0" r="r" b="b"/>
            <a:pathLst>
              <a:path w="1260" h="402">
                <a:moveTo>
                  <a:pt x="0" y="402"/>
                </a:moveTo>
                <a:lnTo>
                  <a:pt x="0" y="402"/>
                </a:lnTo>
                <a:lnTo>
                  <a:pt x="0" y="398"/>
                </a:lnTo>
                <a:lnTo>
                  <a:pt x="39" y="398"/>
                </a:lnTo>
                <a:lnTo>
                  <a:pt x="79" y="398"/>
                </a:lnTo>
                <a:lnTo>
                  <a:pt x="79" y="393"/>
                </a:lnTo>
                <a:lnTo>
                  <a:pt x="111" y="393"/>
                </a:lnTo>
                <a:lnTo>
                  <a:pt x="111" y="389"/>
                </a:lnTo>
                <a:lnTo>
                  <a:pt x="128" y="389"/>
                </a:lnTo>
                <a:lnTo>
                  <a:pt x="128" y="385"/>
                </a:lnTo>
                <a:lnTo>
                  <a:pt x="150" y="385"/>
                </a:lnTo>
                <a:lnTo>
                  <a:pt x="150" y="380"/>
                </a:lnTo>
                <a:lnTo>
                  <a:pt x="168" y="380"/>
                </a:lnTo>
                <a:lnTo>
                  <a:pt x="168" y="376"/>
                </a:lnTo>
                <a:lnTo>
                  <a:pt x="182" y="376"/>
                </a:lnTo>
                <a:lnTo>
                  <a:pt x="182" y="371"/>
                </a:lnTo>
                <a:lnTo>
                  <a:pt x="190" y="371"/>
                </a:lnTo>
                <a:lnTo>
                  <a:pt x="190" y="367"/>
                </a:lnTo>
                <a:lnTo>
                  <a:pt x="204" y="367"/>
                </a:lnTo>
                <a:lnTo>
                  <a:pt x="204" y="363"/>
                </a:lnTo>
                <a:lnTo>
                  <a:pt x="213" y="363"/>
                </a:lnTo>
                <a:lnTo>
                  <a:pt x="213" y="358"/>
                </a:lnTo>
                <a:lnTo>
                  <a:pt x="221" y="358"/>
                </a:lnTo>
                <a:lnTo>
                  <a:pt x="221" y="354"/>
                </a:lnTo>
                <a:lnTo>
                  <a:pt x="231" y="354"/>
                </a:lnTo>
                <a:lnTo>
                  <a:pt x="239" y="354"/>
                </a:lnTo>
                <a:lnTo>
                  <a:pt x="239" y="349"/>
                </a:lnTo>
                <a:lnTo>
                  <a:pt x="248" y="349"/>
                </a:lnTo>
                <a:lnTo>
                  <a:pt x="248" y="345"/>
                </a:lnTo>
                <a:lnTo>
                  <a:pt x="257" y="345"/>
                </a:lnTo>
                <a:lnTo>
                  <a:pt x="257" y="341"/>
                </a:lnTo>
                <a:lnTo>
                  <a:pt x="261" y="341"/>
                </a:lnTo>
                <a:lnTo>
                  <a:pt x="261" y="336"/>
                </a:lnTo>
                <a:lnTo>
                  <a:pt x="271" y="336"/>
                </a:lnTo>
                <a:lnTo>
                  <a:pt x="271" y="332"/>
                </a:lnTo>
                <a:lnTo>
                  <a:pt x="275" y="332"/>
                </a:lnTo>
                <a:lnTo>
                  <a:pt x="275" y="327"/>
                </a:lnTo>
                <a:lnTo>
                  <a:pt x="283" y="327"/>
                </a:lnTo>
                <a:lnTo>
                  <a:pt x="283" y="323"/>
                </a:lnTo>
                <a:lnTo>
                  <a:pt x="288" y="323"/>
                </a:lnTo>
                <a:lnTo>
                  <a:pt x="288" y="318"/>
                </a:lnTo>
                <a:lnTo>
                  <a:pt x="297" y="318"/>
                </a:lnTo>
                <a:lnTo>
                  <a:pt x="297" y="314"/>
                </a:lnTo>
                <a:lnTo>
                  <a:pt x="301" y="314"/>
                </a:lnTo>
                <a:lnTo>
                  <a:pt x="301" y="310"/>
                </a:lnTo>
                <a:lnTo>
                  <a:pt x="306" y="310"/>
                </a:lnTo>
                <a:lnTo>
                  <a:pt x="315" y="310"/>
                </a:lnTo>
                <a:lnTo>
                  <a:pt x="315" y="305"/>
                </a:lnTo>
                <a:lnTo>
                  <a:pt x="319" y="305"/>
                </a:lnTo>
                <a:lnTo>
                  <a:pt x="319" y="301"/>
                </a:lnTo>
                <a:lnTo>
                  <a:pt x="324" y="301"/>
                </a:lnTo>
                <a:lnTo>
                  <a:pt x="324" y="296"/>
                </a:lnTo>
                <a:lnTo>
                  <a:pt x="328" y="296"/>
                </a:lnTo>
                <a:lnTo>
                  <a:pt x="328" y="292"/>
                </a:lnTo>
                <a:lnTo>
                  <a:pt x="332" y="292"/>
                </a:lnTo>
                <a:lnTo>
                  <a:pt x="332" y="288"/>
                </a:lnTo>
                <a:lnTo>
                  <a:pt x="337" y="288"/>
                </a:lnTo>
                <a:lnTo>
                  <a:pt x="337" y="283"/>
                </a:lnTo>
                <a:lnTo>
                  <a:pt x="346" y="283"/>
                </a:lnTo>
                <a:lnTo>
                  <a:pt x="346" y="278"/>
                </a:lnTo>
                <a:lnTo>
                  <a:pt x="350" y="278"/>
                </a:lnTo>
                <a:lnTo>
                  <a:pt x="350" y="274"/>
                </a:lnTo>
                <a:lnTo>
                  <a:pt x="354" y="274"/>
                </a:lnTo>
                <a:lnTo>
                  <a:pt x="354" y="270"/>
                </a:lnTo>
                <a:lnTo>
                  <a:pt x="359" y="270"/>
                </a:lnTo>
                <a:lnTo>
                  <a:pt x="359" y="266"/>
                </a:lnTo>
                <a:lnTo>
                  <a:pt x="364" y="266"/>
                </a:lnTo>
                <a:lnTo>
                  <a:pt x="368" y="266"/>
                </a:lnTo>
                <a:lnTo>
                  <a:pt x="368" y="261"/>
                </a:lnTo>
                <a:lnTo>
                  <a:pt x="372" y="261"/>
                </a:lnTo>
                <a:lnTo>
                  <a:pt x="372" y="256"/>
                </a:lnTo>
                <a:lnTo>
                  <a:pt x="377" y="256"/>
                </a:lnTo>
                <a:lnTo>
                  <a:pt x="377" y="252"/>
                </a:lnTo>
                <a:lnTo>
                  <a:pt x="381" y="252"/>
                </a:lnTo>
                <a:lnTo>
                  <a:pt x="381" y="248"/>
                </a:lnTo>
                <a:lnTo>
                  <a:pt x="386" y="248"/>
                </a:lnTo>
                <a:lnTo>
                  <a:pt x="386" y="244"/>
                </a:lnTo>
                <a:lnTo>
                  <a:pt x="390" y="244"/>
                </a:lnTo>
                <a:lnTo>
                  <a:pt x="390" y="239"/>
                </a:lnTo>
                <a:lnTo>
                  <a:pt x="394" y="239"/>
                </a:lnTo>
                <a:lnTo>
                  <a:pt x="394" y="234"/>
                </a:lnTo>
                <a:lnTo>
                  <a:pt x="399" y="234"/>
                </a:lnTo>
                <a:lnTo>
                  <a:pt x="399" y="230"/>
                </a:lnTo>
                <a:lnTo>
                  <a:pt x="404" y="230"/>
                </a:lnTo>
                <a:lnTo>
                  <a:pt x="404" y="226"/>
                </a:lnTo>
                <a:lnTo>
                  <a:pt x="404" y="221"/>
                </a:lnTo>
                <a:lnTo>
                  <a:pt x="408" y="221"/>
                </a:lnTo>
                <a:lnTo>
                  <a:pt x="412" y="221"/>
                </a:lnTo>
                <a:lnTo>
                  <a:pt x="412" y="217"/>
                </a:lnTo>
                <a:lnTo>
                  <a:pt x="417" y="217"/>
                </a:lnTo>
                <a:lnTo>
                  <a:pt x="417" y="212"/>
                </a:lnTo>
                <a:lnTo>
                  <a:pt x="421" y="212"/>
                </a:lnTo>
                <a:lnTo>
                  <a:pt x="421" y="208"/>
                </a:lnTo>
                <a:lnTo>
                  <a:pt x="426" y="208"/>
                </a:lnTo>
                <a:lnTo>
                  <a:pt x="426" y="204"/>
                </a:lnTo>
                <a:lnTo>
                  <a:pt x="430" y="204"/>
                </a:lnTo>
                <a:lnTo>
                  <a:pt x="430" y="199"/>
                </a:lnTo>
                <a:lnTo>
                  <a:pt x="435" y="199"/>
                </a:lnTo>
                <a:lnTo>
                  <a:pt x="435" y="195"/>
                </a:lnTo>
                <a:lnTo>
                  <a:pt x="439" y="195"/>
                </a:lnTo>
                <a:lnTo>
                  <a:pt x="439" y="190"/>
                </a:lnTo>
                <a:lnTo>
                  <a:pt x="443" y="190"/>
                </a:lnTo>
                <a:lnTo>
                  <a:pt x="443" y="186"/>
                </a:lnTo>
                <a:lnTo>
                  <a:pt x="443" y="181"/>
                </a:lnTo>
                <a:lnTo>
                  <a:pt x="448" y="181"/>
                </a:lnTo>
                <a:lnTo>
                  <a:pt x="448" y="177"/>
                </a:lnTo>
                <a:lnTo>
                  <a:pt x="453" y="177"/>
                </a:lnTo>
                <a:lnTo>
                  <a:pt x="457" y="177"/>
                </a:lnTo>
                <a:lnTo>
                  <a:pt x="457" y="173"/>
                </a:lnTo>
                <a:lnTo>
                  <a:pt x="461" y="173"/>
                </a:lnTo>
                <a:lnTo>
                  <a:pt x="461" y="168"/>
                </a:lnTo>
                <a:lnTo>
                  <a:pt x="465" y="168"/>
                </a:lnTo>
                <a:lnTo>
                  <a:pt x="465" y="164"/>
                </a:lnTo>
                <a:lnTo>
                  <a:pt x="470" y="164"/>
                </a:lnTo>
                <a:lnTo>
                  <a:pt x="470" y="159"/>
                </a:lnTo>
                <a:lnTo>
                  <a:pt x="475" y="159"/>
                </a:lnTo>
                <a:lnTo>
                  <a:pt x="475" y="155"/>
                </a:lnTo>
                <a:lnTo>
                  <a:pt x="475" y="151"/>
                </a:lnTo>
                <a:lnTo>
                  <a:pt x="479" y="151"/>
                </a:lnTo>
                <a:lnTo>
                  <a:pt x="479" y="146"/>
                </a:lnTo>
                <a:lnTo>
                  <a:pt x="483" y="146"/>
                </a:lnTo>
                <a:lnTo>
                  <a:pt x="483" y="141"/>
                </a:lnTo>
                <a:lnTo>
                  <a:pt x="488" y="141"/>
                </a:lnTo>
                <a:lnTo>
                  <a:pt x="488" y="137"/>
                </a:lnTo>
                <a:lnTo>
                  <a:pt x="492" y="137"/>
                </a:lnTo>
                <a:lnTo>
                  <a:pt x="492" y="133"/>
                </a:lnTo>
                <a:lnTo>
                  <a:pt x="497" y="133"/>
                </a:lnTo>
                <a:lnTo>
                  <a:pt x="501" y="133"/>
                </a:lnTo>
                <a:lnTo>
                  <a:pt x="501" y="129"/>
                </a:lnTo>
                <a:lnTo>
                  <a:pt x="506" y="129"/>
                </a:lnTo>
                <a:lnTo>
                  <a:pt x="506" y="124"/>
                </a:lnTo>
                <a:lnTo>
                  <a:pt x="510" y="124"/>
                </a:lnTo>
                <a:lnTo>
                  <a:pt x="510" y="119"/>
                </a:lnTo>
                <a:lnTo>
                  <a:pt x="510" y="115"/>
                </a:lnTo>
                <a:lnTo>
                  <a:pt x="514" y="115"/>
                </a:lnTo>
                <a:lnTo>
                  <a:pt x="514" y="111"/>
                </a:lnTo>
                <a:lnTo>
                  <a:pt x="519" y="111"/>
                </a:lnTo>
                <a:lnTo>
                  <a:pt x="519" y="107"/>
                </a:lnTo>
                <a:lnTo>
                  <a:pt x="523" y="107"/>
                </a:lnTo>
                <a:lnTo>
                  <a:pt x="523" y="102"/>
                </a:lnTo>
                <a:lnTo>
                  <a:pt x="528" y="102"/>
                </a:lnTo>
                <a:lnTo>
                  <a:pt x="528" y="97"/>
                </a:lnTo>
                <a:lnTo>
                  <a:pt x="532" y="97"/>
                </a:lnTo>
                <a:lnTo>
                  <a:pt x="532" y="93"/>
                </a:lnTo>
                <a:lnTo>
                  <a:pt x="536" y="93"/>
                </a:lnTo>
                <a:lnTo>
                  <a:pt x="536" y="89"/>
                </a:lnTo>
                <a:lnTo>
                  <a:pt x="541" y="89"/>
                </a:lnTo>
                <a:lnTo>
                  <a:pt x="546" y="89"/>
                </a:lnTo>
                <a:lnTo>
                  <a:pt x="546" y="85"/>
                </a:lnTo>
                <a:lnTo>
                  <a:pt x="550" y="85"/>
                </a:lnTo>
                <a:lnTo>
                  <a:pt x="550" y="80"/>
                </a:lnTo>
                <a:lnTo>
                  <a:pt x="559" y="80"/>
                </a:lnTo>
                <a:lnTo>
                  <a:pt x="559" y="75"/>
                </a:lnTo>
                <a:lnTo>
                  <a:pt x="563" y="75"/>
                </a:lnTo>
                <a:lnTo>
                  <a:pt x="563" y="71"/>
                </a:lnTo>
                <a:lnTo>
                  <a:pt x="568" y="71"/>
                </a:lnTo>
                <a:lnTo>
                  <a:pt x="568" y="67"/>
                </a:lnTo>
                <a:lnTo>
                  <a:pt x="572" y="67"/>
                </a:lnTo>
                <a:lnTo>
                  <a:pt x="572" y="62"/>
                </a:lnTo>
                <a:lnTo>
                  <a:pt x="576" y="62"/>
                </a:lnTo>
                <a:lnTo>
                  <a:pt x="576" y="58"/>
                </a:lnTo>
                <a:lnTo>
                  <a:pt x="586" y="58"/>
                </a:lnTo>
                <a:lnTo>
                  <a:pt x="586" y="53"/>
                </a:lnTo>
                <a:lnTo>
                  <a:pt x="590" y="53"/>
                </a:lnTo>
                <a:lnTo>
                  <a:pt x="590" y="49"/>
                </a:lnTo>
                <a:lnTo>
                  <a:pt x="599" y="49"/>
                </a:lnTo>
                <a:lnTo>
                  <a:pt x="599" y="45"/>
                </a:lnTo>
                <a:lnTo>
                  <a:pt x="603" y="45"/>
                </a:lnTo>
                <a:lnTo>
                  <a:pt x="612" y="45"/>
                </a:lnTo>
                <a:lnTo>
                  <a:pt x="612" y="40"/>
                </a:lnTo>
                <a:lnTo>
                  <a:pt x="621" y="40"/>
                </a:lnTo>
                <a:lnTo>
                  <a:pt x="621" y="36"/>
                </a:lnTo>
                <a:lnTo>
                  <a:pt x="630" y="36"/>
                </a:lnTo>
                <a:lnTo>
                  <a:pt x="630" y="31"/>
                </a:lnTo>
                <a:lnTo>
                  <a:pt x="639" y="31"/>
                </a:lnTo>
                <a:lnTo>
                  <a:pt x="639" y="27"/>
                </a:lnTo>
                <a:lnTo>
                  <a:pt x="647" y="27"/>
                </a:lnTo>
                <a:lnTo>
                  <a:pt x="647" y="22"/>
                </a:lnTo>
                <a:lnTo>
                  <a:pt x="661" y="22"/>
                </a:lnTo>
                <a:lnTo>
                  <a:pt x="661" y="18"/>
                </a:lnTo>
                <a:lnTo>
                  <a:pt x="674" y="18"/>
                </a:lnTo>
                <a:lnTo>
                  <a:pt x="674" y="14"/>
                </a:lnTo>
                <a:lnTo>
                  <a:pt x="692" y="14"/>
                </a:lnTo>
                <a:lnTo>
                  <a:pt x="692" y="9"/>
                </a:lnTo>
                <a:lnTo>
                  <a:pt x="714" y="9"/>
                </a:lnTo>
                <a:lnTo>
                  <a:pt x="714" y="5"/>
                </a:lnTo>
                <a:lnTo>
                  <a:pt x="758" y="5"/>
                </a:lnTo>
                <a:lnTo>
                  <a:pt x="758" y="0"/>
                </a:lnTo>
                <a:lnTo>
                  <a:pt x="1260" y="0"/>
                </a:lnTo>
                <a:lnTo>
                  <a:pt x="1260" y="5"/>
                </a:lnTo>
                <a:lnTo>
                  <a:pt x="1220" y="5"/>
                </a:lnTo>
                <a:lnTo>
                  <a:pt x="1220" y="9"/>
                </a:lnTo>
                <a:lnTo>
                  <a:pt x="1180" y="9"/>
                </a:lnTo>
                <a:lnTo>
                  <a:pt x="1180" y="14"/>
                </a:lnTo>
                <a:lnTo>
                  <a:pt x="1154" y="14"/>
                </a:lnTo>
                <a:lnTo>
                  <a:pt x="1154" y="18"/>
                </a:lnTo>
                <a:lnTo>
                  <a:pt x="1131" y="18"/>
                </a:lnTo>
                <a:lnTo>
                  <a:pt x="1131" y="22"/>
                </a:lnTo>
                <a:lnTo>
                  <a:pt x="1109" y="22"/>
                </a:lnTo>
                <a:lnTo>
                  <a:pt x="1109" y="27"/>
                </a:lnTo>
                <a:lnTo>
                  <a:pt x="1095" y="27"/>
                </a:lnTo>
                <a:lnTo>
                  <a:pt x="1095" y="31"/>
                </a:lnTo>
                <a:lnTo>
                  <a:pt x="1083" y="31"/>
                </a:lnTo>
                <a:lnTo>
                  <a:pt x="1083" y="36"/>
                </a:lnTo>
                <a:lnTo>
                  <a:pt x="1069" y="36"/>
                </a:lnTo>
                <a:lnTo>
                  <a:pt x="1069" y="40"/>
                </a:lnTo>
                <a:lnTo>
                  <a:pt x="1056" y="40"/>
                </a:lnTo>
                <a:lnTo>
                  <a:pt x="1056" y="45"/>
                </a:lnTo>
                <a:lnTo>
                  <a:pt x="1047" y="45"/>
                </a:lnTo>
                <a:lnTo>
                  <a:pt x="1038" y="45"/>
                </a:lnTo>
                <a:lnTo>
                  <a:pt x="1038" y="49"/>
                </a:lnTo>
                <a:lnTo>
                  <a:pt x="1029" y="49"/>
                </a:lnTo>
                <a:lnTo>
                  <a:pt x="1029" y="53"/>
                </a:lnTo>
                <a:lnTo>
                  <a:pt x="1020" y="53"/>
                </a:lnTo>
                <a:lnTo>
                  <a:pt x="1020" y="58"/>
                </a:lnTo>
                <a:lnTo>
                  <a:pt x="1011" y="58"/>
                </a:lnTo>
                <a:lnTo>
                  <a:pt x="1011" y="62"/>
                </a:lnTo>
                <a:lnTo>
                  <a:pt x="1007" y="62"/>
                </a:lnTo>
                <a:lnTo>
                  <a:pt x="1007" y="67"/>
                </a:lnTo>
                <a:lnTo>
                  <a:pt x="998" y="67"/>
                </a:lnTo>
                <a:lnTo>
                  <a:pt x="998" y="71"/>
                </a:lnTo>
                <a:lnTo>
                  <a:pt x="994" y="71"/>
                </a:lnTo>
                <a:lnTo>
                  <a:pt x="994" y="75"/>
                </a:lnTo>
                <a:lnTo>
                  <a:pt x="984" y="75"/>
                </a:lnTo>
                <a:lnTo>
                  <a:pt x="984" y="80"/>
                </a:lnTo>
                <a:lnTo>
                  <a:pt x="976" y="80"/>
                </a:lnTo>
                <a:lnTo>
                  <a:pt x="976" y="85"/>
                </a:lnTo>
                <a:lnTo>
                  <a:pt x="972" y="85"/>
                </a:lnTo>
                <a:lnTo>
                  <a:pt x="972" y="89"/>
                </a:lnTo>
                <a:lnTo>
                  <a:pt x="967" y="89"/>
                </a:lnTo>
                <a:lnTo>
                  <a:pt x="958" y="89"/>
                </a:lnTo>
                <a:lnTo>
                  <a:pt x="958" y="93"/>
                </a:lnTo>
                <a:lnTo>
                  <a:pt x="954" y="93"/>
                </a:lnTo>
                <a:lnTo>
                  <a:pt x="954" y="97"/>
                </a:lnTo>
                <a:lnTo>
                  <a:pt x="950" y="97"/>
                </a:lnTo>
                <a:lnTo>
                  <a:pt x="950" y="102"/>
                </a:lnTo>
                <a:lnTo>
                  <a:pt x="945" y="102"/>
                </a:lnTo>
                <a:lnTo>
                  <a:pt x="945" y="107"/>
                </a:lnTo>
                <a:lnTo>
                  <a:pt x="936" y="107"/>
                </a:lnTo>
                <a:lnTo>
                  <a:pt x="936" y="111"/>
                </a:lnTo>
                <a:lnTo>
                  <a:pt x="932" y="111"/>
                </a:lnTo>
                <a:lnTo>
                  <a:pt x="932" y="115"/>
                </a:lnTo>
                <a:lnTo>
                  <a:pt x="927" y="115"/>
                </a:lnTo>
                <a:lnTo>
                  <a:pt x="927" y="119"/>
                </a:lnTo>
                <a:lnTo>
                  <a:pt x="923" y="119"/>
                </a:lnTo>
                <a:lnTo>
                  <a:pt x="923" y="124"/>
                </a:lnTo>
                <a:lnTo>
                  <a:pt x="918" y="124"/>
                </a:lnTo>
                <a:lnTo>
                  <a:pt x="918" y="129"/>
                </a:lnTo>
                <a:lnTo>
                  <a:pt x="914" y="129"/>
                </a:lnTo>
                <a:lnTo>
                  <a:pt x="914" y="133"/>
                </a:lnTo>
                <a:lnTo>
                  <a:pt x="909" y="133"/>
                </a:lnTo>
                <a:lnTo>
                  <a:pt x="905" y="133"/>
                </a:lnTo>
                <a:lnTo>
                  <a:pt x="905" y="137"/>
                </a:lnTo>
                <a:lnTo>
                  <a:pt x="901" y="137"/>
                </a:lnTo>
                <a:lnTo>
                  <a:pt x="901" y="141"/>
                </a:lnTo>
                <a:lnTo>
                  <a:pt x="896" y="141"/>
                </a:lnTo>
                <a:lnTo>
                  <a:pt x="896" y="146"/>
                </a:lnTo>
                <a:lnTo>
                  <a:pt x="891" y="146"/>
                </a:lnTo>
                <a:lnTo>
                  <a:pt x="891" y="151"/>
                </a:lnTo>
                <a:lnTo>
                  <a:pt x="887" y="151"/>
                </a:lnTo>
                <a:lnTo>
                  <a:pt x="887" y="155"/>
                </a:lnTo>
                <a:lnTo>
                  <a:pt x="883" y="155"/>
                </a:lnTo>
                <a:lnTo>
                  <a:pt x="883" y="159"/>
                </a:lnTo>
                <a:lnTo>
                  <a:pt x="878" y="159"/>
                </a:lnTo>
                <a:lnTo>
                  <a:pt x="878" y="164"/>
                </a:lnTo>
                <a:lnTo>
                  <a:pt x="874" y="164"/>
                </a:lnTo>
                <a:lnTo>
                  <a:pt x="874" y="168"/>
                </a:lnTo>
                <a:lnTo>
                  <a:pt x="869" y="168"/>
                </a:lnTo>
                <a:lnTo>
                  <a:pt x="869" y="173"/>
                </a:lnTo>
                <a:lnTo>
                  <a:pt x="865" y="173"/>
                </a:lnTo>
                <a:lnTo>
                  <a:pt x="865" y="177"/>
                </a:lnTo>
                <a:lnTo>
                  <a:pt x="861" y="177"/>
                </a:lnTo>
                <a:lnTo>
                  <a:pt x="856" y="177"/>
                </a:lnTo>
                <a:lnTo>
                  <a:pt x="856" y="181"/>
                </a:lnTo>
                <a:lnTo>
                  <a:pt x="851" y="181"/>
                </a:lnTo>
                <a:lnTo>
                  <a:pt x="851" y="186"/>
                </a:lnTo>
                <a:lnTo>
                  <a:pt x="847" y="186"/>
                </a:lnTo>
                <a:lnTo>
                  <a:pt x="847" y="190"/>
                </a:lnTo>
                <a:lnTo>
                  <a:pt x="843" y="190"/>
                </a:lnTo>
                <a:lnTo>
                  <a:pt x="843" y="195"/>
                </a:lnTo>
                <a:lnTo>
                  <a:pt x="839" y="195"/>
                </a:lnTo>
                <a:lnTo>
                  <a:pt x="839" y="199"/>
                </a:lnTo>
                <a:lnTo>
                  <a:pt x="834" y="199"/>
                </a:lnTo>
                <a:lnTo>
                  <a:pt x="834" y="204"/>
                </a:lnTo>
                <a:lnTo>
                  <a:pt x="834" y="208"/>
                </a:lnTo>
                <a:lnTo>
                  <a:pt x="829" y="208"/>
                </a:lnTo>
                <a:lnTo>
                  <a:pt x="829" y="212"/>
                </a:lnTo>
                <a:lnTo>
                  <a:pt x="825" y="212"/>
                </a:lnTo>
                <a:lnTo>
                  <a:pt x="825" y="217"/>
                </a:lnTo>
                <a:lnTo>
                  <a:pt x="821" y="217"/>
                </a:lnTo>
                <a:lnTo>
                  <a:pt x="821" y="221"/>
                </a:lnTo>
                <a:lnTo>
                  <a:pt x="816" y="221"/>
                </a:lnTo>
                <a:lnTo>
                  <a:pt x="812" y="221"/>
                </a:lnTo>
                <a:lnTo>
                  <a:pt x="812" y="226"/>
                </a:lnTo>
                <a:lnTo>
                  <a:pt x="807" y="226"/>
                </a:lnTo>
                <a:lnTo>
                  <a:pt x="807" y="230"/>
                </a:lnTo>
                <a:lnTo>
                  <a:pt x="803" y="230"/>
                </a:lnTo>
                <a:lnTo>
                  <a:pt x="803" y="234"/>
                </a:lnTo>
                <a:lnTo>
                  <a:pt x="798" y="234"/>
                </a:lnTo>
                <a:lnTo>
                  <a:pt x="798" y="239"/>
                </a:lnTo>
                <a:lnTo>
                  <a:pt x="798" y="244"/>
                </a:lnTo>
                <a:lnTo>
                  <a:pt x="794" y="244"/>
                </a:lnTo>
                <a:lnTo>
                  <a:pt x="794" y="248"/>
                </a:lnTo>
                <a:lnTo>
                  <a:pt x="790" y="248"/>
                </a:lnTo>
                <a:lnTo>
                  <a:pt x="790" y="252"/>
                </a:lnTo>
                <a:lnTo>
                  <a:pt x="785" y="252"/>
                </a:lnTo>
                <a:lnTo>
                  <a:pt x="785" y="256"/>
                </a:lnTo>
                <a:lnTo>
                  <a:pt x="780" y="256"/>
                </a:lnTo>
                <a:lnTo>
                  <a:pt x="780" y="261"/>
                </a:lnTo>
                <a:lnTo>
                  <a:pt x="776" y="261"/>
                </a:lnTo>
                <a:lnTo>
                  <a:pt x="776" y="266"/>
                </a:lnTo>
                <a:lnTo>
                  <a:pt x="772" y="266"/>
                </a:lnTo>
                <a:lnTo>
                  <a:pt x="768" y="266"/>
                </a:lnTo>
                <a:lnTo>
                  <a:pt x="768" y="270"/>
                </a:lnTo>
                <a:lnTo>
                  <a:pt x="768" y="274"/>
                </a:lnTo>
                <a:lnTo>
                  <a:pt x="763" y="274"/>
                </a:lnTo>
                <a:lnTo>
                  <a:pt x="763" y="278"/>
                </a:lnTo>
                <a:lnTo>
                  <a:pt x="758" y="278"/>
                </a:lnTo>
                <a:lnTo>
                  <a:pt x="758" y="283"/>
                </a:lnTo>
                <a:lnTo>
                  <a:pt x="754" y="283"/>
                </a:lnTo>
                <a:lnTo>
                  <a:pt x="754" y="288"/>
                </a:lnTo>
                <a:lnTo>
                  <a:pt x="750" y="288"/>
                </a:lnTo>
                <a:lnTo>
                  <a:pt x="750" y="292"/>
                </a:lnTo>
                <a:lnTo>
                  <a:pt x="745" y="292"/>
                </a:lnTo>
                <a:lnTo>
                  <a:pt x="745" y="296"/>
                </a:lnTo>
                <a:lnTo>
                  <a:pt x="741" y="296"/>
                </a:lnTo>
                <a:lnTo>
                  <a:pt x="741" y="301"/>
                </a:lnTo>
                <a:lnTo>
                  <a:pt x="736" y="301"/>
                </a:lnTo>
                <a:lnTo>
                  <a:pt x="736" y="305"/>
                </a:lnTo>
                <a:lnTo>
                  <a:pt x="732" y="305"/>
                </a:lnTo>
                <a:lnTo>
                  <a:pt x="732" y="310"/>
                </a:lnTo>
                <a:lnTo>
                  <a:pt x="728" y="310"/>
                </a:lnTo>
                <a:lnTo>
                  <a:pt x="723" y="310"/>
                </a:lnTo>
                <a:lnTo>
                  <a:pt x="723" y="314"/>
                </a:lnTo>
                <a:lnTo>
                  <a:pt x="718" y="314"/>
                </a:lnTo>
                <a:lnTo>
                  <a:pt x="718" y="318"/>
                </a:lnTo>
                <a:lnTo>
                  <a:pt x="714" y="318"/>
                </a:lnTo>
                <a:lnTo>
                  <a:pt x="714" y="323"/>
                </a:lnTo>
                <a:lnTo>
                  <a:pt x="710" y="323"/>
                </a:lnTo>
                <a:lnTo>
                  <a:pt x="710" y="327"/>
                </a:lnTo>
                <a:lnTo>
                  <a:pt x="705" y="327"/>
                </a:lnTo>
                <a:lnTo>
                  <a:pt x="705" y="332"/>
                </a:lnTo>
                <a:lnTo>
                  <a:pt x="701" y="332"/>
                </a:lnTo>
                <a:lnTo>
                  <a:pt x="701" y="336"/>
                </a:lnTo>
                <a:lnTo>
                  <a:pt x="692" y="336"/>
                </a:lnTo>
                <a:lnTo>
                  <a:pt x="692" y="341"/>
                </a:lnTo>
                <a:lnTo>
                  <a:pt x="687" y="341"/>
                </a:lnTo>
                <a:lnTo>
                  <a:pt x="687" y="345"/>
                </a:lnTo>
                <a:lnTo>
                  <a:pt x="683" y="345"/>
                </a:lnTo>
                <a:lnTo>
                  <a:pt x="683" y="349"/>
                </a:lnTo>
                <a:lnTo>
                  <a:pt x="679" y="349"/>
                </a:lnTo>
                <a:lnTo>
                  <a:pt x="679" y="354"/>
                </a:lnTo>
                <a:lnTo>
                  <a:pt x="669" y="354"/>
                </a:lnTo>
                <a:lnTo>
                  <a:pt x="665" y="354"/>
                </a:lnTo>
                <a:lnTo>
                  <a:pt x="665" y="358"/>
                </a:lnTo>
                <a:lnTo>
                  <a:pt x="657" y="358"/>
                </a:lnTo>
                <a:lnTo>
                  <a:pt x="657" y="363"/>
                </a:lnTo>
                <a:lnTo>
                  <a:pt x="652" y="363"/>
                </a:lnTo>
                <a:lnTo>
                  <a:pt x="652" y="367"/>
                </a:lnTo>
                <a:lnTo>
                  <a:pt x="643" y="367"/>
                </a:lnTo>
                <a:lnTo>
                  <a:pt x="643" y="371"/>
                </a:lnTo>
                <a:lnTo>
                  <a:pt x="634" y="371"/>
                </a:lnTo>
                <a:lnTo>
                  <a:pt x="634" y="376"/>
                </a:lnTo>
                <a:lnTo>
                  <a:pt x="625" y="376"/>
                </a:lnTo>
                <a:lnTo>
                  <a:pt x="625" y="380"/>
                </a:lnTo>
                <a:lnTo>
                  <a:pt x="612" y="380"/>
                </a:lnTo>
                <a:lnTo>
                  <a:pt x="612" y="385"/>
                </a:lnTo>
                <a:lnTo>
                  <a:pt x="599" y="385"/>
                </a:lnTo>
                <a:lnTo>
                  <a:pt x="599" y="389"/>
                </a:lnTo>
                <a:lnTo>
                  <a:pt x="586" y="389"/>
                </a:lnTo>
                <a:lnTo>
                  <a:pt x="586" y="393"/>
                </a:lnTo>
                <a:lnTo>
                  <a:pt x="572" y="393"/>
                </a:lnTo>
                <a:lnTo>
                  <a:pt x="572" y="398"/>
                </a:lnTo>
                <a:lnTo>
                  <a:pt x="546" y="398"/>
                </a:lnTo>
                <a:lnTo>
                  <a:pt x="501" y="398"/>
                </a:lnTo>
                <a:lnTo>
                  <a:pt x="501" y="402"/>
                </a:lnTo>
                <a:lnTo>
                  <a:pt x="0" y="402"/>
                </a:lnTo>
              </a:path>
            </a:pathLst>
          </a:custGeom>
          <a:noFill/>
          <a:ln w="22225" cap="flat">
            <a:solidFill>
              <a:schemeClr val="tx1"/>
            </a:solidFill>
            <a:prstDash val="solid"/>
            <a:round/>
            <a:headEnd/>
            <a:tailEnd/>
          </a:ln>
        </p:spPr>
        <p:txBody>
          <a:bodyPr/>
          <a:lstStyle/>
          <a:p>
            <a:pPr>
              <a:defRPr/>
            </a:pPr>
            <a:endParaRPr lang="en-US">
              <a:latin typeface="+mn-lt"/>
            </a:endParaRPr>
          </a:p>
        </p:txBody>
      </p:sp>
      <p:sp>
        <p:nvSpPr>
          <p:cNvPr id="385709" name="Line 685"/>
          <p:cNvSpPr>
            <a:spLocks noChangeShapeType="1"/>
          </p:cNvSpPr>
          <p:nvPr/>
        </p:nvSpPr>
        <p:spPr bwMode="auto">
          <a:xfrm>
            <a:off x="1127125" y="4933950"/>
            <a:ext cx="1588" cy="30163"/>
          </a:xfrm>
          <a:prstGeom prst="line">
            <a:avLst/>
          </a:prstGeom>
          <a:noFill/>
          <a:ln w="6350" cap="rnd">
            <a:solidFill>
              <a:schemeClr val="tx1"/>
            </a:solidFill>
            <a:round/>
            <a:headEnd/>
            <a:tailEnd/>
          </a:ln>
        </p:spPr>
        <p:txBody>
          <a:bodyPr/>
          <a:lstStyle/>
          <a:p>
            <a:pPr>
              <a:defRPr/>
            </a:pPr>
            <a:endParaRPr lang="en-US">
              <a:latin typeface="+mn-lt"/>
            </a:endParaRPr>
          </a:p>
        </p:txBody>
      </p:sp>
      <p:sp>
        <p:nvSpPr>
          <p:cNvPr id="385710" name="Line 686"/>
          <p:cNvSpPr>
            <a:spLocks noChangeShapeType="1"/>
          </p:cNvSpPr>
          <p:nvPr/>
        </p:nvSpPr>
        <p:spPr bwMode="auto">
          <a:xfrm>
            <a:off x="1127125" y="4933950"/>
            <a:ext cx="1588" cy="50800"/>
          </a:xfrm>
          <a:prstGeom prst="line">
            <a:avLst/>
          </a:prstGeom>
          <a:noFill/>
          <a:ln w="6350" cap="rnd">
            <a:solidFill>
              <a:schemeClr val="tx1"/>
            </a:solidFill>
            <a:round/>
            <a:headEnd/>
            <a:tailEnd/>
          </a:ln>
        </p:spPr>
        <p:txBody>
          <a:bodyPr/>
          <a:lstStyle/>
          <a:p>
            <a:pPr>
              <a:defRPr/>
            </a:pPr>
            <a:endParaRPr lang="en-US">
              <a:latin typeface="+mn-lt"/>
            </a:endParaRPr>
          </a:p>
        </p:txBody>
      </p:sp>
      <p:sp>
        <p:nvSpPr>
          <p:cNvPr id="385711" name="Line 687"/>
          <p:cNvSpPr>
            <a:spLocks noChangeShapeType="1"/>
          </p:cNvSpPr>
          <p:nvPr/>
        </p:nvSpPr>
        <p:spPr bwMode="auto">
          <a:xfrm flipV="1">
            <a:off x="1127125" y="3998913"/>
            <a:ext cx="1588" cy="935037"/>
          </a:xfrm>
          <a:prstGeom prst="line">
            <a:avLst/>
          </a:prstGeom>
          <a:noFill/>
          <a:ln w="6350" cap="rnd">
            <a:solidFill>
              <a:schemeClr val="tx1"/>
            </a:solidFill>
            <a:round/>
            <a:headEnd/>
            <a:tailEnd/>
          </a:ln>
        </p:spPr>
        <p:txBody>
          <a:bodyPr/>
          <a:lstStyle/>
          <a:p>
            <a:pPr>
              <a:defRPr/>
            </a:pPr>
            <a:endParaRPr lang="en-US">
              <a:latin typeface="+mn-lt"/>
            </a:endParaRPr>
          </a:p>
        </p:txBody>
      </p:sp>
      <p:sp>
        <p:nvSpPr>
          <p:cNvPr id="385712" name="Line 688"/>
          <p:cNvSpPr>
            <a:spLocks noChangeShapeType="1"/>
          </p:cNvSpPr>
          <p:nvPr/>
        </p:nvSpPr>
        <p:spPr bwMode="auto">
          <a:xfrm flipH="1">
            <a:off x="1084263" y="4933950"/>
            <a:ext cx="42862" cy="3175"/>
          </a:xfrm>
          <a:prstGeom prst="line">
            <a:avLst/>
          </a:prstGeom>
          <a:noFill/>
          <a:ln w="6350" cap="rnd">
            <a:solidFill>
              <a:schemeClr val="tx1"/>
            </a:solidFill>
            <a:round/>
            <a:headEnd/>
            <a:tailEnd/>
          </a:ln>
        </p:spPr>
        <p:txBody>
          <a:bodyPr/>
          <a:lstStyle/>
          <a:p>
            <a:pPr>
              <a:defRPr/>
            </a:pPr>
            <a:endParaRPr lang="en-US">
              <a:latin typeface="+mn-lt"/>
            </a:endParaRPr>
          </a:p>
        </p:txBody>
      </p:sp>
      <p:sp>
        <p:nvSpPr>
          <p:cNvPr id="385713" name="Line 689"/>
          <p:cNvSpPr>
            <a:spLocks noChangeShapeType="1"/>
          </p:cNvSpPr>
          <p:nvPr/>
        </p:nvSpPr>
        <p:spPr bwMode="auto">
          <a:xfrm flipH="1">
            <a:off x="1071563" y="4933950"/>
            <a:ext cx="55562" cy="3175"/>
          </a:xfrm>
          <a:prstGeom prst="line">
            <a:avLst/>
          </a:prstGeom>
          <a:noFill/>
          <a:ln w="6350" cap="rnd">
            <a:solidFill>
              <a:schemeClr val="tx1"/>
            </a:solidFill>
            <a:round/>
            <a:headEnd/>
            <a:tailEnd/>
          </a:ln>
        </p:spPr>
        <p:txBody>
          <a:bodyPr/>
          <a:lstStyle/>
          <a:p>
            <a:pPr>
              <a:defRPr/>
            </a:pPr>
            <a:endParaRPr lang="en-US">
              <a:latin typeface="+mn-lt"/>
            </a:endParaRPr>
          </a:p>
        </p:txBody>
      </p:sp>
      <p:sp>
        <p:nvSpPr>
          <p:cNvPr id="385714" name="Line 690"/>
          <p:cNvSpPr>
            <a:spLocks noChangeShapeType="1"/>
          </p:cNvSpPr>
          <p:nvPr/>
        </p:nvSpPr>
        <p:spPr bwMode="auto">
          <a:xfrm flipH="1">
            <a:off x="1084263" y="4843463"/>
            <a:ext cx="42862" cy="1587"/>
          </a:xfrm>
          <a:prstGeom prst="line">
            <a:avLst/>
          </a:prstGeom>
          <a:noFill/>
          <a:ln w="6350" cap="rnd">
            <a:solidFill>
              <a:schemeClr val="tx1"/>
            </a:solidFill>
            <a:round/>
            <a:headEnd/>
            <a:tailEnd/>
          </a:ln>
        </p:spPr>
        <p:txBody>
          <a:bodyPr/>
          <a:lstStyle/>
          <a:p>
            <a:pPr>
              <a:defRPr/>
            </a:pPr>
            <a:endParaRPr lang="en-US">
              <a:latin typeface="+mn-lt"/>
            </a:endParaRPr>
          </a:p>
        </p:txBody>
      </p:sp>
      <p:sp>
        <p:nvSpPr>
          <p:cNvPr id="385715" name="Line 691"/>
          <p:cNvSpPr>
            <a:spLocks noChangeShapeType="1"/>
          </p:cNvSpPr>
          <p:nvPr/>
        </p:nvSpPr>
        <p:spPr bwMode="auto">
          <a:xfrm flipH="1">
            <a:off x="1084263" y="4749800"/>
            <a:ext cx="42862" cy="3175"/>
          </a:xfrm>
          <a:prstGeom prst="line">
            <a:avLst/>
          </a:prstGeom>
          <a:noFill/>
          <a:ln w="6350" cap="rnd">
            <a:solidFill>
              <a:schemeClr val="tx1"/>
            </a:solidFill>
            <a:round/>
            <a:headEnd/>
            <a:tailEnd/>
          </a:ln>
        </p:spPr>
        <p:txBody>
          <a:bodyPr/>
          <a:lstStyle/>
          <a:p>
            <a:pPr>
              <a:defRPr/>
            </a:pPr>
            <a:endParaRPr lang="en-US">
              <a:latin typeface="+mn-lt"/>
            </a:endParaRPr>
          </a:p>
        </p:txBody>
      </p:sp>
      <p:sp>
        <p:nvSpPr>
          <p:cNvPr id="385716" name="Line 692"/>
          <p:cNvSpPr>
            <a:spLocks noChangeShapeType="1"/>
          </p:cNvSpPr>
          <p:nvPr/>
        </p:nvSpPr>
        <p:spPr bwMode="auto">
          <a:xfrm flipH="1">
            <a:off x="1084263" y="4657725"/>
            <a:ext cx="42862" cy="1588"/>
          </a:xfrm>
          <a:prstGeom prst="line">
            <a:avLst/>
          </a:prstGeom>
          <a:noFill/>
          <a:ln w="6350" cap="rnd">
            <a:solidFill>
              <a:schemeClr val="tx1"/>
            </a:solidFill>
            <a:round/>
            <a:headEnd/>
            <a:tailEnd/>
          </a:ln>
        </p:spPr>
        <p:txBody>
          <a:bodyPr/>
          <a:lstStyle/>
          <a:p>
            <a:pPr>
              <a:defRPr/>
            </a:pPr>
            <a:endParaRPr lang="en-US">
              <a:latin typeface="+mn-lt"/>
            </a:endParaRPr>
          </a:p>
        </p:txBody>
      </p:sp>
      <p:sp>
        <p:nvSpPr>
          <p:cNvPr id="385717" name="Line 693"/>
          <p:cNvSpPr>
            <a:spLocks noChangeShapeType="1"/>
          </p:cNvSpPr>
          <p:nvPr/>
        </p:nvSpPr>
        <p:spPr bwMode="auto">
          <a:xfrm flipH="1">
            <a:off x="1084263" y="4567238"/>
            <a:ext cx="42862" cy="1587"/>
          </a:xfrm>
          <a:prstGeom prst="line">
            <a:avLst/>
          </a:prstGeom>
          <a:noFill/>
          <a:ln w="6350" cap="rnd">
            <a:solidFill>
              <a:schemeClr val="tx1"/>
            </a:solidFill>
            <a:round/>
            <a:headEnd/>
            <a:tailEnd/>
          </a:ln>
        </p:spPr>
        <p:txBody>
          <a:bodyPr/>
          <a:lstStyle/>
          <a:p>
            <a:pPr>
              <a:defRPr/>
            </a:pPr>
            <a:endParaRPr lang="en-US">
              <a:latin typeface="+mn-lt"/>
            </a:endParaRPr>
          </a:p>
        </p:txBody>
      </p:sp>
      <p:sp>
        <p:nvSpPr>
          <p:cNvPr id="385718" name="Line 694"/>
          <p:cNvSpPr>
            <a:spLocks noChangeShapeType="1"/>
          </p:cNvSpPr>
          <p:nvPr/>
        </p:nvSpPr>
        <p:spPr bwMode="auto">
          <a:xfrm flipH="1">
            <a:off x="1084263" y="4473575"/>
            <a:ext cx="42862" cy="1588"/>
          </a:xfrm>
          <a:prstGeom prst="line">
            <a:avLst/>
          </a:prstGeom>
          <a:noFill/>
          <a:ln w="6350" cap="rnd">
            <a:solidFill>
              <a:schemeClr val="tx1"/>
            </a:solidFill>
            <a:round/>
            <a:headEnd/>
            <a:tailEnd/>
          </a:ln>
        </p:spPr>
        <p:txBody>
          <a:bodyPr/>
          <a:lstStyle/>
          <a:p>
            <a:pPr>
              <a:defRPr/>
            </a:pPr>
            <a:endParaRPr lang="en-US">
              <a:latin typeface="+mn-lt"/>
            </a:endParaRPr>
          </a:p>
        </p:txBody>
      </p:sp>
      <p:sp>
        <p:nvSpPr>
          <p:cNvPr id="385719" name="Line 695"/>
          <p:cNvSpPr>
            <a:spLocks noChangeShapeType="1"/>
          </p:cNvSpPr>
          <p:nvPr/>
        </p:nvSpPr>
        <p:spPr bwMode="auto">
          <a:xfrm flipH="1">
            <a:off x="1071563" y="4473575"/>
            <a:ext cx="55562" cy="1588"/>
          </a:xfrm>
          <a:prstGeom prst="line">
            <a:avLst/>
          </a:prstGeom>
          <a:noFill/>
          <a:ln w="6350" cap="rnd">
            <a:solidFill>
              <a:schemeClr val="tx1"/>
            </a:solidFill>
            <a:round/>
            <a:headEnd/>
            <a:tailEnd/>
          </a:ln>
        </p:spPr>
        <p:txBody>
          <a:bodyPr/>
          <a:lstStyle/>
          <a:p>
            <a:pPr>
              <a:defRPr/>
            </a:pPr>
            <a:endParaRPr lang="en-US">
              <a:latin typeface="+mn-lt"/>
            </a:endParaRPr>
          </a:p>
        </p:txBody>
      </p:sp>
      <p:sp>
        <p:nvSpPr>
          <p:cNvPr id="385720" name="Line 696"/>
          <p:cNvSpPr>
            <a:spLocks noChangeShapeType="1"/>
          </p:cNvSpPr>
          <p:nvPr/>
        </p:nvSpPr>
        <p:spPr bwMode="auto">
          <a:xfrm flipH="1">
            <a:off x="1084263" y="4379913"/>
            <a:ext cx="42862" cy="3175"/>
          </a:xfrm>
          <a:prstGeom prst="line">
            <a:avLst/>
          </a:prstGeom>
          <a:noFill/>
          <a:ln w="6350" cap="rnd">
            <a:solidFill>
              <a:schemeClr val="tx1"/>
            </a:solidFill>
            <a:round/>
            <a:headEnd/>
            <a:tailEnd/>
          </a:ln>
        </p:spPr>
        <p:txBody>
          <a:bodyPr/>
          <a:lstStyle/>
          <a:p>
            <a:pPr>
              <a:defRPr/>
            </a:pPr>
            <a:endParaRPr lang="en-US">
              <a:latin typeface="+mn-lt"/>
            </a:endParaRPr>
          </a:p>
        </p:txBody>
      </p:sp>
      <p:sp>
        <p:nvSpPr>
          <p:cNvPr id="385721" name="Line 697"/>
          <p:cNvSpPr>
            <a:spLocks noChangeShapeType="1"/>
          </p:cNvSpPr>
          <p:nvPr/>
        </p:nvSpPr>
        <p:spPr bwMode="auto">
          <a:xfrm flipH="1">
            <a:off x="1084263" y="4287838"/>
            <a:ext cx="42862" cy="1587"/>
          </a:xfrm>
          <a:prstGeom prst="line">
            <a:avLst/>
          </a:prstGeom>
          <a:noFill/>
          <a:ln w="6350" cap="rnd">
            <a:solidFill>
              <a:schemeClr val="tx1"/>
            </a:solidFill>
            <a:round/>
            <a:headEnd/>
            <a:tailEnd/>
          </a:ln>
        </p:spPr>
        <p:txBody>
          <a:bodyPr/>
          <a:lstStyle/>
          <a:p>
            <a:pPr>
              <a:defRPr/>
            </a:pPr>
            <a:endParaRPr lang="en-US">
              <a:latin typeface="+mn-lt"/>
            </a:endParaRPr>
          </a:p>
        </p:txBody>
      </p:sp>
      <p:sp>
        <p:nvSpPr>
          <p:cNvPr id="385722" name="Line 698"/>
          <p:cNvSpPr>
            <a:spLocks noChangeShapeType="1"/>
          </p:cNvSpPr>
          <p:nvPr/>
        </p:nvSpPr>
        <p:spPr bwMode="auto">
          <a:xfrm flipH="1">
            <a:off x="1084263" y="4195763"/>
            <a:ext cx="42862" cy="3175"/>
          </a:xfrm>
          <a:prstGeom prst="line">
            <a:avLst/>
          </a:prstGeom>
          <a:noFill/>
          <a:ln w="6350" cap="rnd">
            <a:solidFill>
              <a:schemeClr val="tx1"/>
            </a:solidFill>
            <a:round/>
            <a:headEnd/>
            <a:tailEnd/>
          </a:ln>
        </p:spPr>
        <p:txBody>
          <a:bodyPr/>
          <a:lstStyle/>
          <a:p>
            <a:pPr>
              <a:defRPr/>
            </a:pPr>
            <a:endParaRPr lang="en-US">
              <a:latin typeface="+mn-lt"/>
            </a:endParaRPr>
          </a:p>
        </p:txBody>
      </p:sp>
      <p:sp>
        <p:nvSpPr>
          <p:cNvPr id="385723" name="Line 699"/>
          <p:cNvSpPr>
            <a:spLocks noChangeShapeType="1"/>
          </p:cNvSpPr>
          <p:nvPr/>
        </p:nvSpPr>
        <p:spPr bwMode="auto">
          <a:xfrm flipH="1">
            <a:off x="1084263" y="4090988"/>
            <a:ext cx="42862" cy="12700"/>
          </a:xfrm>
          <a:prstGeom prst="line">
            <a:avLst/>
          </a:prstGeom>
          <a:noFill/>
          <a:ln w="6350" cap="rnd">
            <a:solidFill>
              <a:schemeClr val="tx1"/>
            </a:solidFill>
            <a:round/>
            <a:headEnd/>
            <a:tailEnd/>
          </a:ln>
        </p:spPr>
        <p:txBody>
          <a:bodyPr/>
          <a:lstStyle/>
          <a:p>
            <a:pPr>
              <a:defRPr/>
            </a:pPr>
            <a:endParaRPr lang="en-US">
              <a:latin typeface="+mn-lt"/>
            </a:endParaRPr>
          </a:p>
        </p:txBody>
      </p:sp>
      <p:sp>
        <p:nvSpPr>
          <p:cNvPr id="385724" name="Line 700"/>
          <p:cNvSpPr>
            <a:spLocks noChangeShapeType="1"/>
          </p:cNvSpPr>
          <p:nvPr/>
        </p:nvSpPr>
        <p:spPr bwMode="auto">
          <a:xfrm flipH="1">
            <a:off x="1084263" y="3998913"/>
            <a:ext cx="42862" cy="1587"/>
          </a:xfrm>
          <a:prstGeom prst="line">
            <a:avLst/>
          </a:prstGeom>
          <a:noFill/>
          <a:ln w="6350" cap="rnd">
            <a:solidFill>
              <a:schemeClr val="tx1"/>
            </a:solidFill>
            <a:round/>
            <a:headEnd/>
            <a:tailEnd/>
          </a:ln>
        </p:spPr>
        <p:txBody>
          <a:bodyPr/>
          <a:lstStyle/>
          <a:p>
            <a:pPr>
              <a:defRPr/>
            </a:pPr>
            <a:endParaRPr lang="en-US">
              <a:latin typeface="+mn-lt"/>
            </a:endParaRPr>
          </a:p>
        </p:txBody>
      </p:sp>
      <p:sp>
        <p:nvSpPr>
          <p:cNvPr id="385725" name="Line 701"/>
          <p:cNvSpPr>
            <a:spLocks noChangeShapeType="1"/>
          </p:cNvSpPr>
          <p:nvPr/>
        </p:nvSpPr>
        <p:spPr bwMode="auto">
          <a:xfrm flipH="1">
            <a:off x="1071563" y="3998913"/>
            <a:ext cx="55562" cy="1587"/>
          </a:xfrm>
          <a:prstGeom prst="line">
            <a:avLst/>
          </a:prstGeom>
          <a:noFill/>
          <a:ln w="6350" cap="rnd">
            <a:solidFill>
              <a:schemeClr val="tx1"/>
            </a:solidFill>
            <a:round/>
            <a:headEnd/>
            <a:tailEnd/>
          </a:ln>
        </p:spPr>
        <p:txBody>
          <a:bodyPr/>
          <a:lstStyle/>
          <a:p>
            <a:pPr>
              <a:defRPr/>
            </a:pPr>
            <a:endParaRPr lang="en-US">
              <a:latin typeface="+mn-lt"/>
            </a:endParaRPr>
          </a:p>
        </p:txBody>
      </p:sp>
      <p:sp>
        <p:nvSpPr>
          <p:cNvPr id="385826" name="Line 802"/>
          <p:cNvSpPr>
            <a:spLocks noChangeShapeType="1"/>
          </p:cNvSpPr>
          <p:nvPr/>
        </p:nvSpPr>
        <p:spPr bwMode="auto">
          <a:xfrm flipV="1">
            <a:off x="2214563" y="3984625"/>
            <a:ext cx="271462" cy="949325"/>
          </a:xfrm>
          <a:prstGeom prst="line">
            <a:avLst/>
          </a:prstGeom>
          <a:noFill/>
          <a:ln w="26988">
            <a:solidFill>
              <a:schemeClr val="tx1"/>
            </a:solidFill>
            <a:round/>
            <a:headEnd/>
            <a:tailEnd/>
          </a:ln>
        </p:spPr>
        <p:txBody>
          <a:bodyPr/>
          <a:lstStyle/>
          <a:p>
            <a:pPr>
              <a:defRPr/>
            </a:pPr>
            <a:endParaRPr lang="en-US">
              <a:latin typeface="+mn-lt"/>
            </a:endParaRPr>
          </a:p>
        </p:txBody>
      </p:sp>
      <p:sp>
        <p:nvSpPr>
          <p:cNvPr id="385133" name="Line 109"/>
          <p:cNvSpPr>
            <a:spLocks noChangeShapeType="1"/>
          </p:cNvSpPr>
          <p:nvPr/>
        </p:nvSpPr>
        <p:spPr bwMode="auto">
          <a:xfrm>
            <a:off x="1119188" y="6457950"/>
            <a:ext cx="4903787" cy="3175"/>
          </a:xfrm>
          <a:prstGeom prst="line">
            <a:avLst/>
          </a:prstGeom>
          <a:noFill/>
          <a:ln w="6350" cap="rnd">
            <a:solidFill>
              <a:schemeClr val="tx1"/>
            </a:solidFill>
            <a:round/>
            <a:headEnd/>
            <a:tailEnd/>
          </a:ln>
        </p:spPr>
        <p:txBody>
          <a:bodyPr/>
          <a:lstStyle/>
          <a:p>
            <a:pPr>
              <a:defRPr/>
            </a:pPr>
            <a:endParaRPr lang="en-US">
              <a:latin typeface="+mn-lt"/>
            </a:endParaRPr>
          </a:p>
        </p:txBody>
      </p:sp>
      <p:sp>
        <p:nvSpPr>
          <p:cNvPr id="385134" name="Rectangle 110"/>
          <p:cNvSpPr>
            <a:spLocks noChangeArrowheads="1"/>
          </p:cNvSpPr>
          <p:nvPr/>
        </p:nvSpPr>
        <p:spPr bwMode="auto">
          <a:xfrm>
            <a:off x="1119188" y="6567488"/>
            <a:ext cx="88900" cy="214312"/>
          </a:xfrm>
          <a:prstGeom prst="rect">
            <a:avLst/>
          </a:prstGeom>
          <a:noFill/>
          <a:ln w="9525">
            <a:noFill/>
            <a:miter lim="800000"/>
            <a:headEnd/>
            <a:tailEnd/>
          </a:ln>
        </p:spPr>
        <p:txBody>
          <a:bodyPr wrap="none" lIns="0" tIns="0" rIns="0" bIns="0">
            <a:spAutoFit/>
          </a:bodyPr>
          <a:lstStyle/>
          <a:p>
            <a:pPr>
              <a:defRPr/>
            </a:pPr>
            <a:r>
              <a:rPr lang="en-US" sz="1400">
                <a:latin typeface="+mn-lt"/>
              </a:rPr>
              <a:t>0</a:t>
            </a:r>
            <a:endParaRPr lang="en-US">
              <a:latin typeface="+mn-lt"/>
            </a:endParaRPr>
          </a:p>
        </p:txBody>
      </p:sp>
      <p:sp>
        <p:nvSpPr>
          <p:cNvPr id="385135" name="Line 111"/>
          <p:cNvSpPr>
            <a:spLocks noChangeShapeType="1"/>
          </p:cNvSpPr>
          <p:nvPr/>
        </p:nvSpPr>
        <p:spPr bwMode="auto">
          <a:xfrm>
            <a:off x="1366838" y="6457950"/>
            <a:ext cx="1587" cy="30163"/>
          </a:xfrm>
          <a:prstGeom prst="line">
            <a:avLst/>
          </a:prstGeom>
          <a:noFill/>
          <a:ln w="6350" cap="rnd">
            <a:solidFill>
              <a:schemeClr val="tx1"/>
            </a:solidFill>
            <a:round/>
            <a:headEnd/>
            <a:tailEnd/>
          </a:ln>
        </p:spPr>
        <p:txBody>
          <a:bodyPr/>
          <a:lstStyle/>
          <a:p>
            <a:pPr>
              <a:defRPr/>
            </a:pPr>
            <a:endParaRPr lang="en-US">
              <a:latin typeface="+mn-lt"/>
            </a:endParaRPr>
          </a:p>
        </p:txBody>
      </p:sp>
      <p:sp>
        <p:nvSpPr>
          <p:cNvPr id="385136" name="Line 112"/>
          <p:cNvSpPr>
            <a:spLocks noChangeShapeType="1"/>
          </p:cNvSpPr>
          <p:nvPr/>
        </p:nvSpPr>
        <p:spPr bwMode="auto">
          <a:xfrm>
            <a:off x="1612900" y="6457950"/>
            <a:ext cx="1588" cy="30163"/>
          </a:xfrm>
          <a:prstGeom prst="line">
            <a:avLst/>
          </a:prstGeom>
          <a:noFill/>
          <a:ln w="6350" cap="rnd">
            <a:solidFill>
              <a:schemeClr val="tx1"/>
            </a:solidFill>
            <a:round/>
            <a:headEnd/>
            <a:tailEnd/>
          </a:ln>
        </p:spPr>
        <p:txBody>
          <a:bodyPr/>
          <a:lstStyle/>
          <a:p>
            <a:pPr>
              <a:defRPr/>
            </a:pPr>
            <a:endParaRPr lang="en-US">
              <a:latin typeface="+mn-lt"/>
            </a:endParaRPr>
          </a:p>
        </p:txBody>
      </p:sp>
      <p:sp>
        <p:nvSpPr>
          <p:cNvPr id="385137" name="Line 113"/>
          <p:cNvSpPr>
            <a:spLocks noChangeShapeType="1"/>
          </p:cNvSpPr>
          <p:nvPr/>
        </p:nvSpPr>
        <p:spPr bwMode="auto">
          <a:xfrm>
            <a:off x="1860550" y="6457950"/>
            <a:ext cx="1588" cy="30163"/>
          </a:xfrm>
          <a:prstGeom prst="line">
            <a:avLst/>
          </a:prstGeom>
          <a:noFill/>
          <a:ln w="6350" cap="rnd">
            <a:solidFill>
              <a:schemeClr val="tx1"/>
            </a:solidFill>
            <a:round/>
            <a:headEnd/>
            <a:tailEnd/>
          </a:ln>
        </p:spPr>
        <p:txBody>
          <a:bodyPr/>
          <a:lstStyle/>
          <a:p>
            <a:pPr>
              <a:defRPr/>
            </a:pPr>
            <a:endParaRPr lang="en-US">
              <a:latin typeface="+mn-lt"/>
            </a:endParaRPr>
          </a:p>
        </p:txBody>
      </p:sp>
      <p:sp>
        <p:nvSpPr>
          <p:cNvPr id="385138" name="Line 114"/>
          <p:cNvSpPr>
            <a:spLocks noChangeShapeType="1"/>
          </p:cNvSpPr>
          <p:nvPr/>
        </p:nvSpPr>
        <p:spPr bwMode="auto">
          <a:xfrm>
            <a:off x="2100263" y="6457950"/>
            <a:ext cx="6350" cy="30163"/>
          </a:xfrm>
          <a:prstGeom prst="line">
            <a:avLst/>
          </a:prstGeom>
          <a:noFill/>
          <a:ln w="6350" cap="rnd">
            <a:solidFill>
              <a:schemeClr val="tx1"/>
            </a:solidFill>
            <a:round/>
            <a:headEnd/>
            <a:tailEnd/>
          </a:ln>
        </p:spPr>
        <p:txBody>
          <a:bodyPr/>
          <a:lstStyle/>
          <a:p>
            <a:pPr>
              <a:defRPr/>
            </a:pPr>
            <a:endParaRPr lang="en-US">
              <a:latin typeface="+mn-lt"/>
            </a:endParaRPr>
          </a:p>
        </p:txBody>
      </p:sp>
      <p:sp>
        <p:nvSpPr>
          <p:cNvPr id="385139" name="Line 115"/>
          <p:cNvSpPr>
            <a:spLocks noChangeShapeType="1"/>
          </p:cNvSpPr>
          <p:nvPr/>
        </p:nvSpPr>
        <p:spPr bwMode="auto">
          <a:xfrm>
            <a:off x="2346325" y="6457950"/>
            <a:ext cx="7938" cy="30163"/>
          </a:xfrm>
          <a:prstGeom prst="line">
            <a:avLst/>
          </a:prstGeom>
          <a:noFill/>
          <a:ln w="6350" cap="rnd">
            <a:solidFill>
              <a:schemeClr val="tx1"/>
            </a:solidFill>
            <a:round/>
            <a:headEnd/>
            <a:tailEnd/>
          </a:ln>
        </p:spPr>
        <p:txBody>
          <a:bodyPr/>
          <a:lstStyle/>
          <a:p>
            <a:pPr>
              <a:defRPr/>
            </a:pPr>
            <a:endParaRPr lang="en-US">
              <a:latin typeface="+mn-lt"/>
            </a:endParaRPr>
          </a:p>
        </p:txBody>
      </p:sp>
      <p:sp>
        <p:nvSpPr>
          <p:cNvPr id="385140" name="Line 116"/>
          <p:cNvSpPr>
            <a:spLocks noChangeShapeType="1"/>
          </p:cNvSpPr>
          <p:nvPr/>
        </p:nvSpPr>
        <p:spPr bwMode="auto">
          <a:xfrm>
            <a:off x="2592388" y="6457950"/>
            <a:ext cx="7937" cy="30163"/>
          </a:xfrm>
          <a:prstGeom prst="line">
            <a:avLst/>
          </a:prstGeom>
          <a:noFill/>
          <a:ln w="6350" cap="rnd">
            <a:solidFill>
              <a:schemeClr val="tx1"/>
            </a:solidFill>
            <a:round/>
            <a:headEnd/>
            <a:tailEnd/>
          </a:ln>
        </p:spPr>
        <p:txBody>
          <a:bodyPr/>
          <a:lstStyle/>
          <a:p>
            <a:pPr>
              <a:defRPr/>
            </a:pPr>
            <a:endParaRPr lang="en-US">
              <a:latin typeface="+mn-lt"/>
            </a:endParaRPr>
          </a:p>
        </p:txBody>
      </p:sp>
      <p:sp>
        <p:nvSpPr>
          <p:cNvPr id="385141" name="Line 117"/>
          <p:cNvSpPr>
            <a:spLocks noChangeShapeType="1"/>
          </p:cNvSpPr>
          <p:nvPr/>
        </p:nvSpPr>
        <p:spPr bwMode="auto">
          <a:xfrm>
            <a:off x="2838450" y="6457950"/>
            <a:ext cx="1588" cy="30163"/>
          </a:xfrm>
          <a:prstGeom prst="line">
            <a:avLst/>
          </a:prstGeom>
          <a:noFill/>
          <a:ln w="6350" cap="rnd">
            <a:solidFill>
              <a:schemeClr val="tx1"/>
            </a:solidFill>
            <a:round/>
            <a:headEnd/>
            <a:tailEnd/>
          </a:ln>
        </p:spPr>
        <p:txBody>
          <a:bodyPr/>
          <a:lstStyle/>
          <a:p>
            <a:pPr>
              <a:defRPr/>
            </a:pPr>
            <a:endParaRPr lang="en-US">
              <a:latin typeface="+mn-lt"/>
            </a:endParaRPr>
          </a:p>
        </p:txBody>
      </p:sp>
      <p:sp>
        <p:nvSpPr>
          <p:cNvPr id="385142" name="Line 118"/>
          <p:cNvSpPr>
            <a:spLocks noChangeShapeType="1"/>
          </p:cNvSpPr>
          <p:nvPr/>
        </p:nvSpPr>
        <p:spPr bwMode="auto">
          <a:xfrm>
            <a:off x="3086100" y="6457950"/>
            <a:ext cx="1588" cy="30163"/>
          </a:xfrm>
          <a:prstGeom prst="line">
            <a:avLst/>
          </a:prstGeom>
          <a:noFill/>
          <a:ln w="6350" cap="rnd">
            <a:solidFill>
              <a:schemeClr val="tx1"/>
            </a:solidFill>
            <a:round/>
            <a:headEnd/>
            <a:tailEnd/>
          </a:ln>
        </p:spPr>
        <p:txBody>
          <a:bodyPr/>
          <a:lstStyle/>
          <a:p>
            <a:pPr>
              <a:defRPr/>
            </a:pPr>
            <a:endParaRPr lang="en-US">
              <a:latin typeface="+mn-lt"/>
            </a:endParaRPr>
          </a:p>
        </p:txBody>
      </p:sp>
      <p:sp>
        <p:nvSpPr>
          <p:cNvPr id="385143" name="Line 119"/>
          <p:cNvSpPr>
            <a:spLocks noChangeShapeType="1"/>
          </p:cNvSpPr>
          <p:nvPr/>
        </p:nvSpPr>
        <p:spPr bwMode="auto">
          <a:xfrm>
            <a:off x="3325813" y="6457950"/>
            <a:ext cx="1587" cy="30163"/>
          </a:xfrm>
          <a:prstGeom prst="line">
            <a:avLst/>
          </a:prstGeom>
          <a:noFill/>
          <a:ln w="6350" cap="rnd">
            <a:solidFill>
              <a:schemeClr val="tx1"/>
            </a:solidFill>
            <a:round/>
            <a:headEnd/>
            <a:tailEnd/>
          </a:ln>
        </p:spPr>
        <p:txBody>
          <a:bodyPr/>
          <a:lstStyle/>
          <a:p>
            <a:pPr>
              <a:defRPr/>
            </a:pPr>
            <a:endParaRPr lang="en-US">
              <a:latin typeface="+mn-lt"/>
            </a:endParaRPr>
          </a:p>
        </p:txBody>
      </p:sp>
      <p:sp>
        <p:nvSpPr>
          <p:cNvPr id="385144" name="Line 120"/>
          <p:cNvSpPr>
            <a:spLocks noChangeShapeType="1"/>
          </p:cNvSpPr>
          <p:nvPr/>
        </p:nvSpPr>
        <p:spPr bwMode="auto">
          <a:xfrm>
            <a:off x="3565525" y="6457950"/>
            <a:ext cx="6350" cy="30163"/>
          </a:xfrm>
          <a:prstGeom prst="line">
            <a:avLst/>
          </a:prstGeom>
          <a:noFill/>
          <a:ln w="6350" cap="rnd">
            <a:solidFill>
              <a:schemeClr val="tx1"/>
            </a:solidFill>
            <a:round/>
            <a:headEnd/>
            <a:tailEnd/>
          </a:ln>
        </p:spPr>
        <p:txBody>
          <a:bodyPr/>
          <a:lstStyle/>
          <a:p>
            <a:pPr>
              <a:defRPr/>
            </a:pPr>
            <a:endParaRPr lang="en-US">
              <a:latin typeface="+mn-lt"/>
            </a:endParaRPr>
          </a:p>
        </p:txBody>
      </p:sp>
      <p:sp>
        <p:nvSpPr>
          <p:cNvPr id="385145" name="Line 121"/>
          <p:cNvSpPr>
            <a:spLocks noChangeShapeType="1"/>
          </p:cNvSpPr>
          <p:nvPr/>
        </p:nvSpPr>
        <p:spPr bwMode="auto">
          <a:xfrm>
            <a:off x="3565525" y="6457950"/>
            <a:ext cx="6350" cy="50800"/>
          </a:xfrm>
          <a:prstGeom prst="line">
            <a:avLst/>
          </a:prstGeom>
          <a:noFill/>
          <a:ln w="6350" cap="rnd">
            <a:solidFill>
              <a:schemeClr val="tx1"/>
            </a:solidFill>
            <a:round/>
            <a:headEnd/>
            <a:tailEnd/>
          </a:ln>
        </p:spPr>
        <p:txBody>
          <a:bodyPr/>
          <a:lstStyle/>
          <a:p>
            <a:pPr>
              <a:defRPr/>
            </a:pPr>
            <a:endParaRPr lang="en-US">
              <a:latin typeface="+mn-lt"/>
            </a:endParaRPr>
          </a:p>
        </p:txBody>
      </p:sp>
      <p:sp>
        <p:nvSpPr>
          <p:cNvPr id="385146" name="Rectangle 122"/>
          <p:cNvSpPr>
            <a:spLocks noChangeArrowheads="1"/>
          </p:cNvSpPr>
          <p:nvPr/>
        </p:nvSpPr>
        <p:spPr bwMode="auto">
          <a:xfrm>
            <a:off x="3536950" y="6567488"/>
            <a:ext cx="177800" cy="214312"/>
          </a:xfrm>
          <a:prstGeom prst="rect">
            <a:avLst/>
          </a:prstGeom>
          <a:noFill/>
          <a:ln w="9525">
            <a:noFill/>
            <a:miter lim="800000"/>
            <a:headEnd/>
            <a:tailEnd/>
          </a:ln>
        </p:spPr>
        <p:txBody>
          <a:bodyPr wrap="none" lIns="0" tIns="0" rIns="0" bIns="0">
            <a:spAutoFit/>
          </a:bodyPr>
          <a:lstStyle/>
          <a:p>
            <a:pPr>
              <a:defRPr/>
            </a:pPr>
            <a:r>
              <a:rPr lang="en-US" sz="1400">
                <a:latin typeface="+mn-lt"/>
              </a:rPr>
              <a:t>10</a:t>
            </a:r>
            <a:endParaRPr lang="en-US">
              <a:latin typeface="+mn-lt"/>
            </a:endParaRPr>
          </a:p>
        </p:txBody>
      </p:sp>
      <p:sp>
        <p:nvSpPr>
          <p:cNvPr id="385147" name="Line 123"/>
          <p:cNvSpPr>
            <a:spLocks noChangeShapeType="1"/>
          </p:cNvSpPr>
          <p:nvPr/>
        </p:nvSpPr>
        <p:spPr bwMode="auto">
          <a:xfrm>
            <a:off x="3811588" y="6457950"/>
            <a:ext cx="1587" cy="30163"/>
          </a:xfrm>
          <a:prstGeom prst="line">
            <a:avLst/>
          </a:prstGeom>
          <a:noFill/>
          <a:ln w="6350" cap="rnd">
            <a:solidFill>
              <a:schemeClr val="tx1"/>
            </a:solidFill>
            <a:round/>
            <a:headEnd/>
            <a:tailEnd/>
          </a:ln>
        </p:spPr>
        <p:txBody>
          <a:bodyPr/>
          <a:lstStyle/>
          <a:p>
            <a:pPr>
              <a:defRPr/>
            </a:pPr>
            <a:endParaRPr lang="en-US">
              <a:latin typeface="+mn-lt"/>
            </a:endParaRPr>
          </a:p>
        </p:txBody>
      </p:sp>
      <p:sp>
        <p:nvSpPr>
          <p:cNvPr id="385148" name="Line 124"/>
          <p:cNvSpPr>
            <a:spLocks noChangeShapeType="1"/>
          </p:cNvSpPr>
          <p:nvPr/>
        </p:nvSpPr>
        <p:spPr bwMode="auto">
          <a:xfrm>
            <a:off x="4057650" y="6457950"/>
            <a:ext cx="1588" cy="30163"/>
          </a:xfrm>
          <a:prstGeom prst="line">
            <a:avLst/>
          </a:prstGeom>
          <a:noFill/>
          <a:ln w="6350" cap="rnd">
            <a:solidFill>
              <a:schemeClr val="tx1"/>
            </a:solidFill>
            <a:round/>
            <a:headEnd/>
            <a:tailEnd/>
          </a:ln>
        </p:spPr>
        <p:txBody>
          <a:bodyPr/>
          <a:lstStyle/>
          <a:p>
            <a:pPr>
              <a:defRPr/>
            </a:pPr>
            <a:endParaRPr lang="en-US">
              <a:latin typeface="+mn-lt"/>
            </a:endParaRPr>
          </a:p>
        </p:txBody>
      </p:sp>
      <p:sp>
        <p:nvSpPr>
          <p:cNvPr id="385149" name="Line 125"/>
          <p:cNvSpPr>
            <a:spLocks noChangeShapeType="1"/>
          </p:cNvSpPr>
          <p:nvPr/>
        </p:nvSpPr>
        <p:spPr bwMode="auto">
          <a:xfrm>
            <a:off x="4303713" y="6457950"/>
            <a:ext cx="1587" cy="30163"/>
          </a:xfrm>
          <a:prstGeom prst="line">
            <a:avLst/>
          </a:prstGeom>
          <a:noFill/>
          <a:ln w="6350" cap="rnd">
            <a:solidFill>
              <a:schemeClr val="tx1"/>
            </a:solidFill>
            <a:round/>
            <a:headEnd/>
            <a:tailEnd/>
          </a:ln>
        </p:spPr>
        <p:txBody>
          <a:bodyPr/>
          <a:lstStyle/>
          <a:p>
            <a:pPr>
              <a:defRPr/>
            </a:pPr>
            <a:endParaRPr lang="en-US">
              <a:latin typeface="+mn-lt"/>
            </a:endParaRPr>
          </a:p>
        </p:txBody>
      </p:sp>
      <p:sp>
        <p:nvSpPr>
          <p:cNvPr id="385150" name="Line 126"/>
          <p:cNvSpPr>
            <a:spLocks noChangeShapeType="1"/>
          </p:cNvSpPr>
          <p:nvPr/>
        </p:nvSpPr>
        <p:spPr bwMode="auto">
          <a:xfrm>
            <a:off x="4543425" y="6457950"/>
            <a:ext cx="7938" cy="30163"/>
          </a:xfrm>
          <a:prstGeom prst="line">
            <a:avLst/>
          </a:prstGeom>
          <a:noFill/>
          <a:ln w="6350" cap="rnd">
            <a:solidFill>
              <a:schemeClr val="tx1"/>
            </a:solidFill>
            <a:round/>
            <a:headEnd/>
            <a:tailEnd/>
          </a:ln>
        </p:spPr>
        <p:txBody>
          <a:bodyPr/>
          <a:lstStyle/>
          <a:p>
            <a:pPr>
              <a:defRPr/>
            </a:pPr>
            <a:endParaRPr lang="en-US">
              <a:latin typeface="+mn-lt"/>
            </a:endParaRPr>
          </a:p>
        </p:txBody>
      </p:sp>
      <p:sp>
        <p:nvSpPr>
          <p:cNvPr id="385151" name="Line 127"/>
          <p:cNvSpPr>
            <a:spLocks noChangeShapeType="1"/>
          </p:cNvSpPr>
          <p:nvPr/>
        </p:nvSpPr>
        <p:spPr bwMode="auto">
          <a:xfrm>
            <a:off x="4791075" y="6457950"/>
            <a:ext cx="6350" cy="30163"/>
          </a:xfrm>
          <a:prstGeom prst="line">
            <a:avLst/>
          </a:prstGeom>
          <a:noFill/>
          <a:ln w="6350" cap="rnd">
            <a:solidFill>
              <a:schemeClr val="tx1"/>
            </a:solidFill>
            <a:round/>
            <a:headEnd/>
            <a:tailEnd/>
          </a:ln>
        </p:spPr>
        <p:txBody>
          <a:bodyPr/>
          <a:lstStyle/>
          <a:p>
            <a:pPr>
              <a:defRPr/>
            </a:pPr>
            <a:endParaRPr lang="en-US">
              <a:latin typeface="+mn-lt"/>
            </a:endParaRPr>
          </a:p>
        </p:txBody>
      </p:sp>
      <p:sp>
        <p:nvSpPr>
          <p:cNvPr id="385152" name="Line 128"/>
          <p:cNvSpPr>
            <a:spLocks noChangeShapeType="1"/>
          </p:cNvSpPr>
          <p:nvPr/>
        </p:nvSpPr>
        <p:spPr bwMode="auto">
          <a:xfrm>
            <a:off x="5037138" y="6457950"/>
            <a:ext cx="1587" cy="30163"/>
          </a:xfrm>
          <a:prstGeom prst="line">
            <a:avLst/>
          </a:prstGeom>
          <a:noFill/>
          <a:ln w="6350" cap="rnd">
            <a:solidFill>
              <a:schemeClr val="tx1"/>
            </a:solidFill>
            <a:round/>
            <a:headEnd/>
            <a:tailEnd/>
          </a:ln>
        </p:spPr>
        <p:txBody>
          <a:bodyPr/>
          <a:lstStyle/>
          <a:p>
            <a:pPr>
              <a:defRPr/>
            </a:pPr>
            <a:endParaRPr lang="en-US">
              <a:latin typeface="+mn-lt"/>
            </a:endParaRPr>
          </a:p>
        </p:txBody>
      </p:sp>
      <p:sp>
        <p:nvSpPr>
          <p:cNvPr id="385153" name="Line 129"/>
          <p:cNvSpPr>
            <a:spLocks noChangeShapeType="1"/>
          </p:cNvSpPr>
          <p:nvPr/>
        </p:nvSpPr>
        <p:spPr bwMode="auto">
          <a:xfrm>
            <a:off x="5283200" y="6457950"/>
            <a:ext cx="1588" cy="30163"/>
          </a:xfrm>
          <a:prstGeom prst="line">
            <a:avLst/>
          </a:prstGeom>
          <a:noFill/>
          <a:ln w="6350" cap="rnd">
            <a:solidFill>
              <a:schemeClr val="tx1"/>
            </a:solidFill>
            <a:round/>
            <a:headEnd/>
            <a:tailEnd/>
          </a:ln>
        </p:spPr>
        <p:txBody>
          <a:bodyPr/>
          <a:lstStyle/>
          <a:p>
            <a:pPr>
              <a:defRPr/>
            </a:pPr>
            <a:endParaRPr lang="en-US">
              <a:latin typeface="+mn-lt"/>
            </a:endParaRPr>
          </a:p>
        </p:txBody>
      </p:sp>
      <p:sp>
        <p:nvSpPr>
          <p:cNvPr id="385154" name="Line 130"/>
          <p:cNvSpPr>
            <a:spLocks noChangeShapeType="1"/>
          </p:cNvSpPr>
          <p:nvPr/>
        </p:nvSpPr>
        <p:spPr bwMode="auto">
          <a:xfrm>
            <a:off x="5529263" y="6457950"/>
            <a:ext cx="1587" cy="30163"/>
          </a:xfrm>
          <a:prstGeom prst="line">
            <a:avLst/>
          </a:prstGeom>
          <a:noFill/>
          <a:ln w="6350" cap="rnd">
            <a:solidFill>
              <a:schemeClr val="tx1"/>
            </a:solidFill>
            <a:round/>
            <a:headEnd/>
            <a:tailEnd/>
          </a:ln>
        </p:spPr>
        <p:txBody>
          <a:bodyPr/>
          <a:lstStyle/>
          <a:p>
            <a:pPr>
              <a:defRPr/>
            </a:pPr>
            <a:endParaRPr lang="en-US">
              <a:latin typeface="+mn-lt"/>
            </a:endParaRPr>
          </a:p>
        </p:txBody>
      </p:sp>
      <p:sp>
        <p:nvSpPr>
          <p:cNvPr id="385155" name="Line 131"/>
          <p:cNvSpPr>
            <a:spLocks noChangeShapeType="1"/>
          </p:cNvSpPr>
          <p:nvPr/>
        </p:nvSpPr>
        <p:spPr bwMode="auto">
          <a:xfrm>
            <a:off x="5775325" y="6457950"/>
            <a:ext cx="1588" cy="30163"/>
          </a:xfrm>
          <a:prstGeom prst="line">
            <a:avLst/>
          </a:prstGeom>
          <a:noFill/>
          <a:ln w="6350" cap="rnd">
            <a:solidFill>
              <a:schemeClr val="tx1"/>
            </a:solidFill>
            <a:round/>
            <a:headEnd/>
            <a:tailEnd/>
          </a:ln>
        </p:spPr>
        <p:txBody>
          <a:bodyPr/>
          <a:lstStyle/>
          <a:p>
            <a:pPr>
              <a:defRPr/>
            </a:pPr>
            <a:endParaRPr lang="en-US">
              <a:latin typeface="+mn-lt"/>
            </a:endParaRPr>
          </a:p>
        </p:txBody>
      </p:sp>
      <p:sp>
        <p:nvSpPr>
          <p:cNvPr id="385156" name="Line 132"/>
          <p:cNvSpPr>
            <a:spLocks noChangeShapeType="1"/>
          </p:cNvSpPr>
          <p:nvPr/>
        </p:nvSpPr>
        <p:spPr bwMode="auto">
          <a:xfrm>
            <a:off x="6022975" y="6457950"/>
            <a:ext cx="1588" cy="30163"/>
          </a:xfrm>
          <a:prstGeom prst="line">
            <a:avLst/>
          </a:prstGeom>
          <a:noFill/>
          <a:ln w="6350" cap="rnd">
            <a:solidFill>
              <a:schemeClr val="tx1"/>
            </a:solidFill>
            <a:round/>
            <a:headEnd/>
            <a:tailEnd/>
          </a:ln>
        </p:spPr>
        <p:txBody>
          <a:bodyPr/>
          <a:lstStyle/>
          <a:p>
            <a:pPr>
              <a:defRPr/>
            </a:pPr>
            <a:endParaRPr lang="en-US">
              <a:latin typeface="+mn-lt"/>
            </a:endParaRPr>
          </a:p>
        </p:txBody>
      </p:sp>
      <p:sp>
        <p:nvSpPr>
          <p:cNvPr id="385157" name="Line 133"/>
          <p:cNvSpPr>
            <a:spLocks noChangeShapeType="1"/>
          </p:cNvSpPr>
          <p:nvPr/>
        </p:nvSpPr>
        <p:spPr bwMode="auto">
          <a:xfrm>
            <a:off x="6022975" y="6457950"/>
            <a:ext cx="1588" cy="50800"/>
          </a:xfrm>
          <a:prstGeom prst="line">
            <a:avLst/>
          </a:prstGeom>
          <a:noFill/>
          <a:ln w="6350" cap="rnd">
            <a:solidFill>
              <a:schemeClr val="tx1"/>
            </a:solidFill>
            <a:round/>
            <a:headEnd/>
            <a:tailEnd/>
          </a:ln>
        </p:spPr>
        <p:txBody>
          <a:bodyPr/>
          <a:lstStyle/>
          <a:p>
            <a:pPr>
              <a:defRPr/>
            </a:pPr>
            <a:endParaRPr lang="en-US">
              <a:latin typeface="+mn-lt"/>
            </a:endParaRPr>
          </a:p>
        </p:txBody>
      </p:sp>
      <p:sp>
        <p:nvSpPr>
          <p:cNvPr id="385158" name="Rectangle 134"/>
          <p:cNvSpPr>
            <a:spLocks noChangeArrowheads="1"/>
          </p:cNvSpPr>
          <p:nvPr/>
        </p:nvSpPr>
        <p:spPr bwMode="auto">
          <a:xfrm>
            <a:off x="5995988" y="6567488"/>
            <a:ext cx="177800" cy="214312"/>
          </a:xfrm>
          <a:prstGeom prst="rect">
            <a:avLst/>
          </a:prstGeom>
          <a:noFill/>
          <a:ln w="9525">
            <a:noFill/>
            <a:miter lim="800000"/>
            <a:headEnd/>
            <a:tailEnd/>
          </a:ln>
        </p:spPr>
        <p:txBody>
          <a:bodyPr wrap="none" lIns="0" tIns="0" rIns="0" bIns="0">
            <a:spAutoFit/>
          </a:bodyPr>
          <a:lstStyle/>
          <a:p>
            <a:pPr>
              <a:defRPr/>
            </a:pPr>
            <a:r>
              <a:rPr lang="en-US" sz="1400">
                <a:latin typeface="+mn-lt"/>
              </a:rPr>
              <a:t>20</a:t>
            </a:r>
            <a:endParaRPr lang="en-US">
              <a:latin typeface="+mn-lt"/>
            </a:endParaRPr>
          </a:p>
        </p:txBody>
      </p:sp>
      <p:sp>
        <p:nvSpPr>
          <p:cNvPr id="385159" name="Rectangle 135"/>
          <p:cNvSpPr>
            <a:spLocks noChangeArrowheads="1"/>
          </p:cNvSpPr>
          <p:nvPr/>
        </p:nvSpPr>
        <p:spPr bwMode="auto">
          <a:xfrm>
            <a:off x="966788" y="6299200"/>
            <a:ext cx="90487" cy="215900"/>
          </a:xfrm>
          <a:prstGeom prst="rect">
            <a:avLst/>
          </a:prstGeom>
          <a:noFill/>
          <a:ln w="9525">
            <a:noFill/>
            <a:miter lim="800000"/>
            <a:headEnd/>
            <a:tailEnd/>
          </a:ln>
        </p:spPr>
        <p:txBody>
          <a:bodyPr wrap="none" lIns="0" tIns="0" rIns="0" bIns="0">
            <a:spAutoFit/>
          </a:bodyPr>
          <a:lstStyle/>
          <a:p>
            <a:pPr>
              <a:defRPr/>
            </a:pPr>
            <a:r>
              <a:rPr lang="en-US" sz="1400">
                <a:latin typeface="+mn-lt"/>
              </a:rPr>
              <a:t>0</a:t>
            </a:r>
            <a:endParaRPr lang="en-US">
              <a:latin typeface="+mn-lt"/>
            </a:endParaRPr>
          </a:p>
        </p:txBody>
      </p:sp>
      <p:sp>
        <p:nvSpPr>
          <p:cNvPr id="385160" name="Rectangle 136"/>
          <p:cNvSpPr>
            <a:spLocks noChangeArrowheads="1"/>
          </p:cNvSpPr>
          <p:nvPr/>
        </p:nvSpPr>
        <p:spPr bwMode="auto">
          <a:xfrm>
            <a:off x="966788" y="5368925"/>
            <a:ext cx="90487" cy="215900"/>
          </a:xfrm>
          <a:prstGeom prst="rect">
            <a:avLst/>
          </a:prstGeom>
          <a:noFill/>
          <a:ln w="9525">
            <a:noFill/>
            <a:miter lim="800000"/>
            <a:headEnd/>
            <a:tailEnd/>
          </a:ln>
        </p:spPr>
        <p:txBody>
          <a:bodyPr wrap="none" lIns="0" tIns="0" rIns="0" bIns="0">
            <a:spAutoFit/>
          </a:bodyPr>
          <a:lstStyle/>
          <a:p>
            <a:pPr>
              <a:defRPr/>
            </a:pPr>
            <a:r>
              <a:rPr lang="en-US" sz="1400">
                <a:latin typeface="+mn-lt"/>
              </a:rPr>
              <a:t>1</a:t>
            </a:r>
            <a:endParaRPr lang="en-US">
              <a:latin typeface="+mn-lt"/>
            </a:endParaRPr>
          </a:p>
        </p:txBody>
      </p:sp>
      <p:sp>
        <p:nvSpPr>
          <p:cNvPr id="385161" name="Freeform 137"/>
          <p:cNvSpPr>
            <a:spLocks/>
          </p:cNvSpPr>
          <p:nvPr/>
        </p:nvSpPr>
        <p:spPr bwMode="auto">
          <a:xfrm>
            <a:off x="2100263" y="5532438"/>
            <a:ext cx="492125" cy="925512"/>
          </a:xfrm>
          <a:custGeom>
            <a:avLst/>
            <a:gdLst/>
            <a:ahLst/>
            <a:cxnLst>
              <a:cxn ang="0">
                <a:pos x="4" y="394"/>
              </a:cxn>
              <a:cxn ang="0">
                <a:pos x="8" y="380"/>
              </a:cxn>
              <a:cxn ang="0">
                <a:pos x="13" y="367"/>
              </a:cxn>
              <a:cxn ang="0">
                <a:pos x="17" y="354"/>
              </a:cxn>
              <a:cxn ang="0">
                <a:pos x="22" y="340"/>
              </a:cxn>
              <a:cxn ang="0">
                <a:pos x="26" y="327"/>
              </a:cxn>
              <a:cxn ang="0">
                <a:pos x="31" y="314"/>
              </a:cxn>
              <a:cxn ang="0">
                <a:pos x="39" y="305"/>
              </a:cxn>
              <a:cxn ang="0">
                <a:pos x="44" y="292"/>
              </a:cxn>
              <a:cxn ang="0">
                <a:pos x="49" y="279"/>
              </a:cxn>
              <a:cxn ang="0">
                <a:pos x="53" y="265"/>
              </a:cxn>
              <a:cxn ang="0">
                <a:pos x="57" y="252"/>
              </a:cxn>
              <a:cxn ang="0">
                <a:pos x="61" y="239"/>
              </a:cxn>
              <a:cxn ang="0">
                <a:pos x="66" y="225"/>
              </a:cxn>
              <a:cxn ang="0">
                <a:pos x="75" y="217"/>
              </a:cxn>
              <a:cxn ang="0">
                <a:pos x="79" y="203"/>
              </a:cxn>
              <a:cxn ang="0">
                <a:pos x="83" y="190"/>
              </a:cxn>
              <a:cxn ang="0">
                <a:pos x="88" y="177"/>
              </a:cxn>
              <a:cxn ang="0">
                <a:pos x="93" y="164"/>
              </a:cxn>
              <a:cxn ang="0">
                <a:pos x="97" y="150"/>
              </a:cxn>
              <a:cxn ang="0">
                <a:pos x="101" y="137"/>
              </a:cxn>
              <a:cxn ang="0">
                <a:pos x="106" y="124"/>
              </a:cxn>
              <a:cxn ang="0">
                <a:pos x="110" y="110"/>
              </a:cxn>
              <a:cxn ang="0">
                <a:pos x="115" y="98"/>
              </a:cxn>
              <a:cxn ang="0">
                <a:pos x="124" y="88"/>
              </a:cxn>
              <a:cxn ang="0">
                <a:pos x="128" y="76"/>
              </a:cxn>
              <a:cxn ang="0">
                <a:pos x="133" y="62"/>
              </a:cxn>
              <a:cxn ang="0">
                <a:pos x="137" y="49"/>
              </a:cxn>
              <a:cxn ang="0">
                <a:pos x="142" y="36"/>
              </a:cxn>
              <a:cxn ang="0">
                <a:pos x="146" y="22"/>
              </a:cxn>
              <a:cxn ang="0">
                <a:pos x="150" y="9"/>
              </a:cxn>
              <a:cxn ang="0">
                <a:pos x="310" y="0"/>
              </a:cxn>
              <a:cxn ang="0">
                <a:pos x="305" y="13"/>
              </a:cxn>
              <a:cxn ang="0">
                <a:pos x="301" y="27"/>
              </a:cxn>
              <a:cxn ang="0">
                <a:pos x="297" y="40"/>
              </a:cxn>
              <a:cxn ang="0">
                <a:pos x="293" y="53"/>
              </a:cxn>
              <a:cxn ang="0">
                <a:pos x="288" y="66"/>
              </a:cxn>
              <a:cxn ang="0">
                <a:pos x="283" y="80"/>
              </a:cxn>
              <a:cxn ang="0">
                <a:pos x="279" y="93"/>
              </a:cxn>
              <a:cxn ang="0">
                <a:pos x="270" y="102"/>
              </a:cxn>
              <a:cxn ang="0">
                <a:pos x="266" y="115"/>
              </a:cxn>
              <a:cxn ang="0">
                <a:pos x="261" y="128"/>
              </a:cxn>
              <a:cxn ang="0">
                <a:pos x="257" y="142"/>
              </a:cxn>
              <a:cxn ang="0">
                <a:pos x="253" y="155"/>
              </a:cxn>
              <a:cxn ang="0">
                <a:pos x="248" y="168"/>
              </a:cxn>
              <a:cxn ang="0">
                <a:pos x="243" y="181"/>
              </a:cxn>
              <a:cxn ang="0">
                <a:pos x="239" y="195"/>
              </a:cxn>
              <a:cxn ang="0">
                <a:pos x="230" y="203"/>
              </a:cxn>
              <a:cxn ang="0">
                <a:pos x="226" y="217"/>
              </a:cxn>
              <a:cxn ang="0">
                <a:pos x="221" y="230"/>
              </a:cxn>
              <a:cxn ang="0">
                <a:pos x="217" y="243"/>
              </a:cxn>
              <a:cxn ang="0">
                <a:pos x="212" y="257"/>
              </a:cxn>
              <a:cxn ang="0">
                <a:pos x="208" y="269"/>
              </a:cxn>
              <a:cxn ang="0">
                <a:pos x="204" y="283"/>
              </a:cxn>
              <a:cxn ang="0">
                <a:pos x="199" y="296"/>
              </a:cxn>
              <a:cxn ang="0">
                <a:pos x="194" y="309"/>
              </a:cxn>
              <a:cxn ang="0">
                <a:pos x="186" y="318"/>
              </a:cxn>
              <a:cxn ang="0">
                <a:pos x="182" y="332"/>
              </a:cxn>
              <a:cxn ang="0">
                <a:pos x="177" y="345"/>
              </a:cxn>
              <a:cxn ang="0">
                <a:pos x="172" y="358"/>
              </a:cxn>
              <a:cxn ang="0">
                <a:pos x="168" y="372"/>
              </a:cxn>
              <a:cxn ang="0">
                <a:pos x="164" y="384"/>
              </a:cxn>
              <a:cxn ang="0">
                <a:pos x="160" y="398"/>
              </a:cxn>
            </a:cxnLst>
            <a:rect l="0" t="0" r="r" b="b"/>
            <a:pathLst>
              <a:path w="310" h="398">
                <a:moveTo>
                  <a:pt x="0" y="398"/>
                </a:moveTo>
                <a:lnTo>
                  <a:pt x="0" y="398"/>
                </a:lnTo>
                <a:lnTo>
                  <a:pt x="4" y="398"/>
                </a:lnTo>
                <a:lnTo>
                  <a:pt x="4" y="394"/>
                </a:lnTo>
                <a:lnTo>
                  <a:pt x="4" y="389"/>
                </a:lnTo>
                <a:lnTo>
                  <a:pt x="8" y="389"/>
                </a:lnTo>
                <a:lnTo>
                  <a:pt x="8" y="384"/>
                </a:lnTo>
                <a:lnTo>
                  <a:pt x="8" y="380"/>
                </a:lnTo>
                <a:lnTo>
                  <a:pt x="8" y="376"/>
                </a:lnTo>
                <a:lnTo>
                  <a:pt x="13" y="376"/>
                </a:lnTo>
                <a:lnTo>
                  <a:pt x="13" y="372"/>
                </a:lnTo>
                <a:lnTo>
                  <a:pt x="13" y="367"/>
                </a:lnTo>
                <a:lnTo>
                  <a:pt x="13" y="362"/>
                </a:lnTo>
                <a:lnTo>
                  <a:pt x="17" y="362"/>
                </a:lnTo>
                <a:lnTo>
                  <a:pt x="17" y="358"/>
                </a:lnTo>
                <a:lnTo>
                  <a:pt x="17" y="354"/>
                </a:lnTo>
                <a:lnTo>
                  <a:pt x="22" y="354"/>
                </a:lnTo>
                <a:lnTo>
                  <a:pt x="22" y="349"/>
                </a:lnTo>
                <a:lnTo>
                  <a:pt x="22" y="345"/>
                </a:lnTo>
                <a:lnTo>
                  <a:pt x="22" y="340"/>
                </a:lnTo>
                <a:lnTo>
                  <a:pt x="26" y="340"/>
                </a:lnTo>
                <a:lnTo>
                  <a:pt x="26" y="336"/>
                </a:lnTo>
                <a:lnTo>
                  <a:pt x="26" y="332"/>
                </a:lnTo>
                <a:lnTo>
                  <a:pt x="26" y="327"/>
                </a:lnTo>
                <a:lnTo>
                  <a:pt x="31" y="327"/>
                </a:lnTo>
                <a:lnTo>
                  <a:pt x="31" y="323"/>
                </a:lnTo>
                <a:lnTo>
                  <a:pt x="31" y="318"/>
                </a:lnTo>
                <a:lnTo>
                  <a:pt x="31" y="314"/>
                </a:lnTo>
                <a:lnTo>
                  <a:pt x="35" y="314"/>
                </a:lnTo>
                <a:lnTo>
                  <a:pt x="35" y="309"/>
                </a:lnTo>
                <a:lnTo>
                  <a:pt x="39" y="309"/>
                </a:lnTo>
                <a:lnTo>
                  <a:pt x="39" y="305"/>
                </a:lnTo>
                <a:lnTo>
                  <a:pt x="39" y="301"/>
                </a:lnTo>
                <a:lnTo>
                  <a:pt x="39" y="296"/>
                </a:lnTo>
                <a:lnTo>
                  <a:pt x="44" y="296"/>
                </a:lnTo>
                <a:lnTo>
                  <a:pt x="44" y="292"/>
                </a:lnTo>
                <a:lnTo>
                  <a:pt x="44" y="287"/>
                </a:lnTo>
                <a:lnTo>
                  <a:pt x="44" y="283"/>
                </a:lnTo>
                <a:lnTo>
                  <a:pt x="49" y="283"/>
                </a:lnTo>
                <a:lnTo>
                  <a:pt x="49" y="279"/>
                </a:lnTo>
                <a:lnTo>
                  <a:pt x="49" y="274"/>
                </a:lnTo>
                <a:lnTo>
                  <a:pt x="49" y="269"/>
                </a:lnTo>
                <a:lnTo>
                  <a:pt x="53" y="269"/>
                </a:lnTo>
                <a:lnTo>
                  <a:pt x="53" y="265"/>
                </a:lnTo>
                <a:lnTo>
                  <a:pt x="53" y="261"/>
                </a:lnTo>
                <a:lnTo>
                  <a:pt x="57" y="261"/>
                </a:lnTo>
                <a:lnTo>
                  <a:pt x="57" y="257"/>
                </a:lnTo>
                <a:lnTo>
                  <a:pt x="57" y="252"/>
                </a:lnTo>
                <a:lnTo>
                  <a:pt x="57" y="247"/>
                </a:lnTo>
                <a:lnTo>
                  <a:pt x="61" y="247"/>
                </a:lnTo>
                <a:lnTo>
                  <a:pt x="61" y="243"/>
                </a:lnTo>
                <a:lnTo>
                  <a:pt x="61" y="239"/>
                </a:lnTo>
                <a:lnTo>
                  <a:pt x="61" y="235"/>
                </a:lnTo>
                <a:lnTo>
                  <a:pt x="66" y="235"/>
                </a:lnTo>
                <a:lnTo>
                  <a:pt x="66" y="230"/>
                </a:lnTo>
                <a:lnTo>
                  <a:pt x="66" y="225"/>
                </a:lnTo>
                <a:lnTo>
                  <a:pt x="71" y="225"/>
                </a:lnTo>
                <a:lnTo>
                  <a:pt x="71" y="221"/>
                </a:lnTo>
                <a:lnTo>
                  <a:pt x="71" y="217"/>
                </a:lnTo>
                <a:lnTo>
                  <a:pt x="75" y="217"/>
                </a:lnTo>
                <a:lnTo>
                  <a:pt x="75" y="212"/>
                </a:lnTo>
                <a:lnTo>
                  <a:pt x="75" y="208"/>
                </a:lnTo>
                <a:lnTo>
                  <a:pt x="75" y="203"/>
                </a:lnTo>
                <a:lnTo>
                  <a:pt x="79" y="203"/>
                </a:lnTo>
                <a:lnTo>
                  <a:pt x="79" y="199"/>
                </a:lnTo>
                <a:lnTo>
                  <a:pt x="79" y="195"/>
                </a:lnTo>
                <a:lnTo>
                  <a:pt x="79" y="190"/>
                </a:lnTo>
                <a:lnTo>
                  <a:pt x="83" y="190"/>
                </a:lnTo>
                <a:lnTo>
                  <a:pt x="83" y="186"/>
                </a:lnTo>
                <a:lnTo>
                  <a:pt x="83" y="181"/>
                </a:lnTo>
                <a:lnTo>
                  <a:pt x="88" y="181"/>
                </a:lnTo>
                <a:lnTo>
                  <a:pt x="88" y="177"/>
                </a:lnTo>
                <a:lnTo>
                  <a:pt x="88" y="172"/>
                </a:lnTo>
                <a:lnTo>
                  <a:pt x="88" y="168"/>
                </a:lnTo>
                <a:lnTo>
                  <a:pt x="93" y="168"/>
                </a:lnTo>
                <a:lnTo>
                  <a:pt x="93" y="164"/>
                </a:lnTo>
                <a:lnTo>
                  <a:pt x="93" y="159"/>
                </a:lnTo>
                <a:lnTo>
                  <a:pt x="93" y="155"/>
                </a:lnTo>
                <a:lnTo>
                  <a:pt x="97" y="155"/>
                </a:lnTo>
                <a:lnTo>
                  <a:pt x="97" y="150"/>
                </a:lnTo>
                <a:lnTo>
                  <a:pt x="97" y="146"/>
                </a:lnTo>
                <a:lnTo>
                  <a:pt x="97" y="142"/>
                </a:lnTo>
                <a:lnTo>
                  <a:pt x="101" y="142"/>
                </a:lnTo>
                <a:lnTo>
                  <a:pt x="101" y="137"/>
                </a:lnTo>
                <a:lnTo>
                  <a:pt x="106" y="137"/>
                </a:lnTo>
                <a:lnTo>
                  <a:pt x="106" y="132"/>
                </a:lnTo>
                <a:lnTo>
                  <a:pt x="106" y="128"/>
                </a:lnTo>
                <a:lnTo>
                  <a:pt x="106" y="124"/>
                </a:lnTo>
                <a:lnTo>
                  <a:pt x="110" y="124"/>
                </a:lnTo>
                <a:lnTo>
                  <a:pt x="110" y="120"/>
                </a:lnTo>
                <a:lnTo>
                  <a:pt x="110" y="115"/>
                </a:lnTo>
                <a:lnTo>
                  <a:pt x="110" y="110"/>
                </a:lnTo>
                <a:lnTo>
                  <a:pt x="115" y="110"/>
                </a:lnTo>
                <a:lnTo>
                  <a:pt x="115" y="106"/>
                </a:lnTo>
                <a:lnTo>
                  <a:pt x="115" y="102"/>
                </a:lnTo>
                <a:lnTo>
                  <a:pt x="115" y="98"/>
                </a:lnTo>
                <a:lnTo>
                  <a:pt x="119" y="98"/>
                </a:lnTo>
                <a:lnTo>
                  <a:pt x="119" y="93"/>
                </a:lnTo>
                <a:lnTo>
                  <a:pt x="119" y="88"/>
                </a:lnTo>
                <a:lnTo>
                  <a:pt x="124" y="88"/>
                </a:lnTo>
                <a:lnTo>
                  <a:pt x="124" y="84"/>
                </a:lnTo>
                <a:lnTo>
                  <a:pt x="124" y="80"/>
                </a:lnTo>
                <a:lnTo>
                  <a:pt x="124" y="76"/>
                </a:lnTo>
                <a:lnTo>
                  <a:pt x="128" y="76"/>
                </a:lnTo>
                <a:lnTo>
                  <a:pt x="128" y="71"/>
                </a:lnTo>
                <a:lnTo>
                  <a:pt x="128" y="66"/>
                </a:lnTo>
                <a:lnTo>
                  <a:pt x="128" y="62"/>
                </a:lnTo>
                <a:lnTo>
                  <a:pt x="133" y="62"/>
                </a:lnTo>
                <a:lnTo>
                  <a:pt x="133" y="58"/>
                </a:lnTo>
                <a:lnTo>
                  <a:pt x="133" y="53"/>
                </a:lnTo>
                <a:lnTo>
                  <a:pt x="133" y="49"/>
                </a:lnTo>
                <a:lnTo>
                  <a:pt x="137" y="49"/>
                </a:lnTo>
                <a:lnTo>
                  <a:pt x="137" y="44"/>
                </a:lnTo>
                <a:lnTo>
                  <a:pt x="142" y="44"/>
                </a:lnTo>
                <a:lnTo>
                  <a:pt x="142" y="40"/>
                </a:lnTo>
                <a:lnTo>
                  <a:pt x="142" y="36"/>
                </a:lnTo>
                <a:lnTo>
                  <a:pt x="142" y="31"/>
                </a:lnTo>
                <a:lnTo>
                  <a:pt x="146" y="31"/>
                </a:lnTo>
                <a:lnTo>
                  <a:pt x="146" y="27"/>
                </a:lnTo>
                <a:lnTo>
                  <a:pt x="146" y="22"/>
                </a:lnTo>
                <a:lnTo>
                  <a:pt x="146" y="18"/>
                </a:lnTo>
                <a:lnTo>
                  <a:pt x="150" y="18"/>
                </a:lnTo>
                <a:lnTo>
                  <a:pt x="150" y="13"/>
                </a:lnTo>
                <a:lnTo>
                  <a:pt x="150" y="9"/>
                </a:lnTo>
                <a:lnTo>
                  <a:pt x="150" y="5"/>
                </a:lnTo>
                <a:lnTo>
                  <a:pt x="155" y="5"/>
                </a:lnTo>
                <a:lnTo>
                  <a:pt x="155" y="0"/>
                </a:lnTo>
                <a:lnTo>
                  <a:pt x="310" y="0"/>
                </a:lnTo>
                <a:lnTo>
                  <a:pt x="310" y="5"/>
                </a:lnTo>
                <a:lnTo>
                  <a:pt x="310" y="9"/>
                </a:lnTo>
                <a:lnTo>
                  <a:pt x="305" y="9"/>
                </a:lnTo>
                <a:lnTo>
                  <a:pt x="305" y="13"/>
                </a:lnTo>
                <a:lnTo>
                  <a:pt x="305" y="18"/>
                </a:lnTo>
                <a:lnTo>
                  <a:pt x="305" y="22"/>
                </a:lnTo>
                <a:lnTo>
                  <a:pt x="301" y="22"/>
                </a:lnTo>
                <a:lnTo>
                  <a:pt x="301" y="27"/>
                </a:lnTo>
                <a:lnTo>
                  <a:pt x="301" y="31"/>
                </a:lnTo>
                <a:lnTo>
                  <a:pt x="297" y="31"/>
                </a:lnTo>
                <a:lnTo>
                  <a:pt x="297" y="36"/>
                </a:lnTo>
                <a:lnTo>
                  <a:pt x="297" y="40"/>
                </a:lnTo>
                <a:lnTo>
                  <a:pt x="297" y="44"/>
                </a:lnTo>
                <a:lnTo>
                  <a:pt x="293" y="44"/>
                </a:lnTo>
                <a:lnTo>
                  <a:pt x="293" y="49"/>
                </a:lnTo>
                <a:lnTo>
                  <a:pt x="293" y="53"/>
                </a:lnTo>
                <a:lnTo>
                  <a:pt x="288" y="53"/>
                </a:lnTo>
                <a:lnTo>
                  <a:pt x="288" y="58"/>
                </a:lnTo>
                <a:lnTo>
                  <a:pt x="288" y="62"/>
                </a:lnTo>
                <a:lnTo>
                  <a:pt x="288" y="66"/>
                </a:lnTo>
                <a:lnTo>
                  <a:pt x="283" y="66"/>
                </a:lnTo>
                <a:lnTo>
                  <a:pt x="283" y="71"/>
                </a:lnTo>
                <a:lnTo>
                  <a:pt x="283" y="76"/>
                </a:lnTo>
                <a:lnTo>
                  <a:pt x="283" y="80"/>
                </a:lnTo>
                <a:lnTo>
                  <a:pt x="279" y="80"/>
                </a:lnTo>
                <a:lnTo>
                  <a:pt x="279" y="84"/>
                </a:lnTo>
                <a:lnTo>
                  <a:pt x="279" y="88"/>
                </a:lnTo>
                <a:lnTo>
                  <a:pt x="279" y="93"/>
                </a:lnTo>
                <a:lnTo>
                  <a:pt x="275" y="93"/>
                </a:lnTo>
                <a:lnTo>
                  <a:pt x="275" y="98"/>
                </a:lnTo>
                <a:lnTo>
                  <a:pt x="275" y="102"/>
                </a:lnTo>
                <a:lnTo>
                  <a:pt x="270" y="102"/>
                </a:lnTo>
                <a:lnTo>
                  <a:pt x="270" y="106"/>
                </a:lnTo>
                <a:lnTo>
                  <a:pt x="270" y="110"/>
                </a:lnTo>
                <a:lnTo>
                  <a:pt x="266" y="110"/>
                </a:lnTo>
                <a:lnTo>
                  <a:pt x="266" y="115"/>
                </a:lnTo>
                <a:lnTo>
                  <a:pt x="266" y="120"/>
                </a:lnTo>
                <a:lnTo>
                  <a:pt x="266" y="124"/>
                </a:lnTo>
                <a:lnTo>
                  <a:pt x="261" y="124"/>
                </a:lnTo>
                <a:lnTo>
                  <a:pt x="261" y="128"/>
                </a:lnTo>
                <a:lnTo>
                  <a:pt x="261" y="132"/>
                </a:lnTo>
                <a:lnTo>
                  <a:pt x="261" y="137"/>
                </a:lnTo>
                <a:lnTo>
                  <a:pt x="257" y="137"/>
                </a:lnTo>
                <a:lnTo>
                  <a:pt x="257" y="142"/>
                </a:lnTo>
                <a:lnTo>
                  <a:pt x="257" y="146"/>
                </a:lnTo>
                <a:lnTo>
                  <a:pt x="253" y="146"/>
                </a:lnTo>
                <a:lnTo>
                  <a:pt x="253" y="150"/>
                </a:lnTo>
                <a:lnTo>
                  <a:pt x="253" y="155"/>
                </a:lnTo>
                <a:lnTo>
                  <a:pt x="253" y="159"/>
                </a:lnTo>
                <a:lnTo>
                  <a:pt x="248" y="159"/>
                </a:lnTo>
                <a:lnTo>
                  <a:pt x="248" y="164"/>
                </a:lnTo>
                <a:lnTo>
                  <a:pt x="248" y="168"/>
                </a:lnTo>
                <a:lnTo>
                  <a:pt x="248" y="172"/>
                </a:lnTo>
                <a:lnTo>
                  <a:pt x="243" y="172"/>
                </a:lnTo>
                <a:lnTo>
                  <a:pt x="243" y="177"/>
                </a:lnTo>
                <a:lnTo>
                  <a:pt x="243" y="181"/>
                </a:lnTo>
                <a:lnTo>
                  <a:pt x="239" y="181"/>
                </a:lnTo>
                <a:lnTo>
                  <a:pt x="239" y="186"/>
                </a:lnTo>
                <a:lnTo>
                  <a:pt x="239" y="190"/>
                </a:lnTo>
                <a:lnTo>
                  <a:pt x="239" y="195"/>
                </a:lnTo>
                <a:lnTo>
                  <a:pt x="235" y="195"/>
                </a:lnTo>
                <a:lnTo>
                  <a:pt x="235" y="199"/>
                </a:lnTo>
                <a:lnTo>
                  <a:pt x="235" y="203"/>
                </a:lnTo>
                <a:lnTo>
                  <a:pt x="230" y="203"/>
                </a:lnTo>
                <a:lnTo>
                  <a:pt x="230" y="208"/>
                </a:lnTo>
                <a:lnTo>
                  <a:pt x="230" y="212"/>
                </a:lnTo>
                <a:lnTo>
                  <a:pt x="230" y="217"/>
                </a:lnTo>
                <a:lnTo>
                  <a:pt x="226" y="217"/>
                </a:lnTo>
                <a:lnTo>
                  <a:pt x="226" y="221"/>
                </a:lnTo>
                <a:lnTo>
                  <a:pt x="226" y="225"/>
                </a:lnTo>
                <a:lnTo>
                  <a:pt x="221" y="225"/>
                </a:lnTo>
                <a:lnTo>
                  <a:pt x="221" y="230"/>
                </a:lnTo>
                <a:lnTo>
                  <a:pt x="221" y="235"/>
                </a:lnTo>
                <a:lnTo>
                  <a:pt x="221" y="239"/>
                </a:lnTo>
                <a:lnTo>
                  <a:pt x="217" y="239"/>
                </a:lnTo>
                <a:lnTo>
                  <a:pt x="217" y="243"/>
                </a:lnTo>
                <a:lnTo>
                  <a:pt x="217" y="247"/>
                </a:lnTo>
                <a:lnTo>
                  <a:pt x="217" y="252"/>
                </a:lnTo>
                <a:lnTo>
                  <a:pt x="212" y="252"/>
                </a:lnTo>
                <a:lnTo>
                  <a:pt x="212" y="257"/>
                </a:lnTo>
                <a:lnTo>
                  <a:pt x="212" y="261"/>
                </a:lnTo>
                <a:lnTo>
                  <a:pt x="212" y="265"/>
                </a:lnTo>
                <a:lnTo>
                  <a:pt x="208" y="265"/>
                </a:lnTo>
                <a:lnTo>
                  <a:pt x="208" y="269"/>
                </a:lnTo>
                <a:lnTo>
                  <a:pt x="208" y="274"/>
                </a:lnTo>
                <a:lnTo>
                  <a:pt x="204" y="274"/>
                </a:lnTo>
                <a:lnTo>
                  <a:pt x="204" y="279"/>
                </a:lnTo>
                <a:lnTo>
                  <a:pt x="204" y="283"/>
                </a:lnTo>
                <a:lnTo>
                  <a:pt x="199" y="283"/>
                </a:lnTo>
                <a:lnTo>
                  <a:pt x="199" y="287"/>
                </a:lnTo>
                <a:lnTo>
                  <a:pt x="199" y="292"/>
                </a:lnTo>
                <a:lnTo>
                  <a:pt x="199" y="296"/>
                </a:lnTo>
                <a:lnTo>
                  <a:pt x="194" y="296"/>
                </a:lnTo>
                <a:lnTo>
                  <a:pt x="194" y="301"/>
                </a:lnTo>
                <a:lnTo>
                  <a:pt x="194" y="305"/>
                </a:lnTo>
                <a:lnTo>
                  <a:pt x="194" y="309"/>
                </a:lnTo>
                <a:lnTo>
                  <a:pt x="190" y="309"/>
                </a:lnTo>
                <a:lnTo>
                  <a:pt x="190" y="314"/>
                </a:lnTo>
                <a:lnTo>
                  <a:pt x="190" y="318"/>
                </a:lnTo>
                <a:lnTo>
                  <a:pt x="186" y="318"/>
                </a:lnTo>
                <a:lnTo>
                  <a:pt x="186" y="323"/>
                </a:lnTo>
                <a:lnTo>
                  <a:pt x="186" y="327"/>
                </a:lnTo>
                <a:lnTo>
                  <a:pt x="186" y="332"/>
                </a:lnTo>
                <a:lnTo>
                  <a:pt x="182" y="332"/>
                </a:lnTo>
                <a:lnTo>
                  <a:pt x="182" y="336"/>
                </a:lnTo>
                <a:lnTo>
                  <a:pt x="182" y="340"/>
                </a:lnTo>
                <a:lnTo>
                  <a:pt x="182" y="345"/>
                </a:lnTo>
                <a:lnTo>
                  <a:pt x="177" y="345"/>
                </a:lnTo>
                <a:lnTo>
                  <a:pt x="177" y="349"/>
                </a:lnTo>
                <a:lnTo>
                  <a:pt x="177" y="354"/>
                </a:lnTo>
                <a:lnTo>
                  <a:pt x="177" y="358"/>
                </a:lnTo>
                <a:lnTo>
                  <a:pt x="172" y="358"/>
                </a:lnTo>
                <a:lnTo>
                  <a:pt x="172" y="362"/>
                </a:lnTo>
                <a:lnTo>
                  <a:pt x="172" y="367"/>
                </a:lnTo>
                <a:lnTo>
                  <a:pt x="168" y="367"/>
                </a:lnTo>
                <a:lnTo>
                  <a:pt x="168" y="372"/>
                </a:lnTo>
                <a:lnTo>
                  <a:pt x="168" y="376"/>
                </a:lnTo>
                <a:lnTo>
                  <a:pt x="164" y="376"/>
                </a:lnTo>
                <a:lnTo>
                  <a:pt x="164" y="380"/>
                </a:lnTo>
                <a:lnTo>
                  <a:pt x="164" y="384"/>
                </a:lnTo>
                <a:lnTo>
                  <a:pt x="164" y="389"/>
                </a:lnTo>
                <a:lnTo>
                  <a:pt x="160" y="389"/>
                </a:lnTo>
                <a:lnTo>
                  <a:pt x="160" y="394"/>
                </a:lnTo>
                <a:lnTo>
                  <a:pt x="160" y="398"/>
                </a:lnTo>
                <a:lnTo>
                  <a:pt x="0" y="398"/>
                </a:lnTo>
              </a:path>
            </a:pathLst>
          </a:custGeom>
          <a:noFill/>
          <a:ln w="22225" cap="flat">
            <a:solidFill>
              <a:schemeClr val="tx1"/>
            </a:solidFill>
            <a:prstDash val="solid"/>
            <a:round/>
            <a:headEnd/>
            <a:tailEnd/>
          </a:ln>
        </p:spPr>
        <p:txBody>
          <a:bodyPr/>
          <a:lstStyle/>
          <a:p>
            <a:pPr>
              <a:defRPr/>
            </a:pPr>
            <a:endParaRPr lang="en-US">
              <a:latin typeface="+mn-lt"/>
            </a:endParaRPr>
          </a:p>
        </p:txBody>
      </p:sp>
      <p:sp>
        <p:nvSpPr>
          <p:cNvPr id="385162" name="Line 138"/>
          <p:cNvSpPr>
            <a:spLocks noChangeShapeType="1"/>
          </p:cNvSpPr>
          <p:nvPr/>
        </p:nvSpPr>
        <p:spPr bwMode="auto">
          <a:xfrm>
            <a:off x="1127125" y="6457950"/>
            <a:ext cx="1588" cy="30163"/>
          </a:xfrm>
          <a:prstGeom prst="line">
            <a:avLst/>
          </a:prstGeom>
          <a:noFill/>
          <a:ln w="6350" cap="rnd">
            <a:solidFill>
              <a:schemeClr val="tx1"/>
            </a:solidFill>
            <a:round/>
            <a:headEnd/>
            <a:tailEnd/>
          </a:ln>
        </p:spPr>
        <p:txBody>
          <a:bodyPr/>
          <a:lstStyle/>
          <a:p>
            <a:pPr>
              <a:defRPr/>
            </a:pPr>
            <a:endParaRPr lang="en-US">
              <a:latin typeface="+mn-lt"/>
            </a:endParaRPr>
          </a:p>
        </p:txBody>
      </p:sp>
      <p:sp>
        <p:nvSpPr>
          <p:cNvPr id="385163" name="Line 139"/>
          <p:cNvSpPr>
            <a:spLocks noChangeShapeType="1"/>
          </p:cNvSpPr>
          <p:nvPr/>
        </p:nvSpPr>
        <p:spPr bwMode="auto">
          <a:xfrm>
            <a:off x="1127125" y="6457950"/>
            <a:ext cx="1588" cy="50800"/>
          </a:xfrm>
          <a:prstGeom prst="line">
            <a:avLst/>
          </a:prstGeom>
          <a:noFill/>
          <a:ln w="6350" cap="rnd">
            <a:solidFill>
              <a:schemeClr val="tx1"/>
            </a:solidFill>
            <a:round/>
            <a:headEnd/>
            <a:tailEnd/>
          </a:ln>
        </p:spPr>
        <p:txBody>
          <a:bodyPr/>
          <a:lstStyle/>
          <a:p>
            <a:pPr>
              <a:defRPr/>
            </a:pPr>
            <a:endParaRPr lang="en-US">
              <a:latin typeface="+mn-lt"/>
            </a:endParaRPr>
          </a:p>
        </p:txBody>
      </p:sp>
      <p:sp>
        <p:nvSpPr>
          <p:cNvPr id="385164" name="Line 140"/>
          <p:cNvSpPr>
            <a:spLocks noChangeShapeType="1"/>
          </p:cNvSpPr>
          <p:nvPr/>
        </p:nvSpPr>
        <p:spPr bwMode="auto">
          <a:xfrm flipV="1">
            <a:off x="1127125" y="5532438"/>
            <a:ext cx="1588" cy="925512"/>
          </a:xfrm>
          <a:prstGeom prst="line">
            <a:avLst/>
          </a:prstGeom>
          <a:noFill/>
          <a:ln w="6350" cap="rnd">
            <a:solidFill>
              <a:schemeClr val="tx1"/>
            </a:solidFill>
            <a:round/>
            <a:headEnd/>
            <a:tailEnd/>
          </a:ln>
        </p:spPr>
        <p:txBody>
          <a:bodyPr/>
          <a:lstStyle/>
          <a:p>
            <a:pPr>
              <a:defRPr/>
            </a:pPr>
            <a:endParaRPr lang="en-US">
              <a:latin typeface="+mn-lt"/>
            </a:endParaRPr>
          </a:p>
        </p:txBody>
      </p:sp>
      <p:sp>
        <p:nvSpPr>
          <p:cNvPr id="385165" name="Line 141"/>
          <p:cNvSpPr>
            <a:spLocks noChangeShapeType="1"/>
          </p:cNvSpPr>
          <p:nvPr/>
        </p:nvSpPr>
        <p:spPr bwMode="auto">
          <a:xfrm flipH="1">
            <a:off x="1084263" y="6457950"/>
            <a:ext cx="42862" cy="3175"/>
          </a:xfrm>
          <a:prstGeom prst="line">
            <a:avLst/>
          </a:prstGeom>
          <a:noFill/>
          <a:ln w="6350" cap="rnd">
            <a:solidFill>
              <a:srgbClr val="000000"/>
            </a:solidFill>
            <a:round/>
            <a:headEnd/>
            <a:tailEnd/>
          </a:ln>
        </p:spPr>
        <p:txBody>
          <a:bodyPr/>
          <a:lstStyle/>
          <a:p>
            <a:pPr>
              <a:defRPr/>
            </a:pPr>
            <a:endParaRPr lang="en-US">
              <a:latin typeface="+mn-lt"/>
            </a:endParaRPr>
          </a:p>
        </p:txBody>
      </p:sp>
      <p:sp>
        <p:nvSpPr>
          <p:cNvPr id="385166" name="Line 142"/>
          <p:cNvSpPr>
            <a:spLocks noChangeShapeType="1"/>
          </p:cNvSpPr>
          <p:nvPr/>
        </p:nvSpPr>
        <p:spPr bwMode="auto">
          <a:xfrm flipH="1">
            <a:off x="1071563" y="6457950"/>
            <a:ext cx="55562" cy="3175"/>
          </a:xfrm>
          <a:prstGeom prst="line">
            <a:avLst/>
          </a:prstGeom>
          <a:noFill/>
          <a:ln w="6350" cap="rnd">
            <a:solidFill>
              <a:srgbClr val="000000"/>
            </a:solidFill>
            <a:round/>
            <a:headEnd/>
            <a:tailEnd/>
          </a:ln>
        </p:spPr>
        <p:txBody>
          <a:bodyPr/>
          <a:lstStyle/>
          <a:p>
            <a:pPr>
              <a:defRPr/>
            </a:pPr>
            <a:endParaRPr lang="en-US">
              <a:latin typeface="+mn-lt"/>
            </a:endParaRPr>
          </a:p>
        </p:txBody>
      </p:sp>
      <p:sp>
        <p:nvSpPr>
          <p:cNvPr id="385167" name="Line 143"/>
          <p:cNvSpPr>
            <a:spLocks noChangeShapeType="1"/>
          </p:cNvSpPr>
          <p:nvPr/>
        </p:nvSpPr>
        <p:spPr bwMode="auto">
          <a:xfrm flipH="1">
            <a:off x="1084263" y="6365875"/>
            <a:ext cx="42862" cy="1588"/>
          </a:xfrm>
          <a:prstGeom prst="line">
            <a:avLst/>
          </a:prstGeom>
          <a:noFill/>
          <a:ln w="6350" cap="rnd">
            <a:solidFill>
              <a:schemeClr val="tx1"/>
            </a:solidFill>
            <a:round/>
            <a:headEnd/>
            <a:tailEnd/>
          </a:ln>
        </p:spPr>
        <p:txBody>
          <a:bodyPr/>
          <a:lstStyle/>
          <a:p>
            <a:pPr>
              <a:defRPr/>
            </a:pPr>
            <a:endParaRPr lang="en-US">
              <a:latin typeface="+mn-lt"/>
            </a:endParaRPr>
          </a:p>
        </p:txBody>
      </p:sp>
      <p:sp>
        <p:nvSpPr>
          <p:cNvPr id="385168" name="Line 144"/>
          <p:cNvSpPr>
            <a:spLocks noChangeShapeType="1"/>
          </p:cNvSpPr>
          <p:nvPr/>
        </p:nvSpPr>
        <p:spPr bwMode="auto">
          <a:xfrm flipH="1">
            <a:off x="1084263" y="6272213"/>
            <a:ext cx="42862" cy="1587"/>
          </a:xfrm>
          <a:prstGeom prst="line">
            <a:avLst/>
          </a:prstGeom>
          <a:noFill/>
          <a:ln w="6350" cap="rnd">
            <a:solidFill>
              <a:schemeClr val="tx1"/>
            </a:solidFill>
            <a:round/>
            <a:headEnd/>
            <a:tailEnd/>
          </a:ln>
        </p:spPr>
        <p:txBody>
          <a:bodyPr/>
          <a:lstStyle/>
          <a:p>
            <a:pPr>
              <a:defRPr/>
            </a:pPr>
            <a:endParaRPr lang="en-US">
              <a:latin typeface="+mn-lt"/>
            </a:endParaRPr>
          </a:p>
        </p:txBody>
      </p:sp>
      <p:sp>
        <p:nvSpPr>
          <p:cNvPr id="385169" name="Line 145"/>
          <p:cNvSpPr>
            <a:spLocks noChangeShapeType="1"/>
          </p:cNvSpPr>
          <p:nvPr/>
        </p:nvSpPr>
        <p:spPr bwMode="auto">
          <a:xfrm flipH="1">
            <a:off x="1084263" y="6181725"/>
            <a:ext cx="42862" cy="1588"/>
          </a:xfrm>
          <a:prstGeom prst="line">
            <a:avLst/>
          </a:prstGeom>
          <a:noFill/>
          <a:ln w="6350" cap="rnd">
            <a:solidFill>
              <a:schemeClr val="tx1"/>
            </a:solidFill>
            <a:round/>
            <a:headEnd/>
            <a:tailEnd/>
          </a:ln>
        </p:spPr>
        <p:txBody>
          <a:bodyPr/>
          <a:lstStyle/>
          <a:p>
            <a:pPr>
              <a:defRPr/>
            </a:pPr>
            <a:endParaRPr lang="en-US">
              <a:latin typeface="+mn-lt"/>
            </a:endParaRPr>
          </a:p>
        </p:txBody>
      </p:sp>
      <p:sp>
        <p:nvSpPr>
          <p:cNvPr id="385170" name="Line 146"/>
          <p:cNvSpPr>
            <a:spLocks noChangeShapeType="1"/>
          </p:cNvSpPr>
          <p:nvPr/>
        </p:nvSpPr>
        <p:spPr bwMode="auto">
          <a:xfrm flipH="1">
            <a:off x="1084263" y="6088063"/>
            <a:ext cx="42862" cy="3175"/>
          </a:xfrm>
          <a:prstGeom prst="line">
            <a:avLst/>
          </a:prstGeom>
          <a:noFill/>
          <a:ln w="6350" cap="rnd">
            <a:solidFill>
              <a:schemeClr val="tx1"/>
            </a:solidFill>
            <a:round/>
            <a:headEnd/>
            <a:tailEnd/>
          </a:ln>
        </p:spPr>
        <p:txBody>
          <a:bodyPr/>
          <a:lstStyle/>
          <a:p>
            <a:pPr>
              <a:defRPr/>
            </a:pPr>
            <a:endParaRPr lang="en-US">
              <a:latin typeface="+mn-lt"/>
            </a:endParaRPr>
          </a:p>
        </p:txBody>
      </p:sp>
      <p:sp>
        <p:nvSpPr>
          <p:cNvPr id="385171" name="Line 147"/>
          <p:cNvSpPr>
            <a:spLocks noChangeShapeType="1"/>
          </p:cNvSpPr>
          <p:nvPr/>
        </p:nvSpPr>
        <p:spPr bwMode="auto">
          <a:xfrm flipH="1">
            <a:off x="1084263" y="5994400"/>
            <a:ext cx="42862" cy="3175"/>
          </a:xfrm>
          <a:prstGeom prst="line">
            <a:avLst/>
          </a:prstGeom>
          <a:noFill/>
          <a:ln w="6350" cap="rnd">
            <a:solidFill>
              <a:schemeClr val="tx1"/>
            </a:solidFill>
            <a:round/>
            <a:headEnd/>
            <a:tailEnd/>
          </a:ln>
        </p:spPr>
        <p:txBody>
          <a:bodyPr/>
          <a:lstStyle/>
          <a:p>
            <a:pPr>
              <a:defRPr/>
            </a:pPr>
            <a:endParaRPr lang="en-US">
              <a:latin typeface="+mn-lt"/>
            </a:endParaRPr>
          </a:p>
        </p:txBody>
      </p:sp>
      <p:sp>
        <p:nvSpPr>
          <p:cNvPr id="385172" name="Line 148"/>
          <p:cNvSpPr>
            <a:spLocks noChangeShapeType="1"/>
          </p:cNvSpPr>
          <p:nvPr/>
        </p:nvSpPr>
        <p:spPr bwMode="auto">
          <a:xfrm flipH="1">
            <a:off x="1071563" y="5994400"/>
            <a:ext cx="55562" cy="3175"/>
          </a:xfrm>
          <a:prstGeom prst="line">
            <a:avLst/>
          </a:prstGeom>
          <a:noFill/>
          <a:ln w="6350" cap="rnd">
            <a:solidFill>
              <a:schemeClr val="tx1"/>
            </a:solidFill>
            <a:round/>
            <a:headEnd/>
            <a:tailEnd/>
          </a:ln>
        </p:spPr>
        <p:txBody>
          <a:bodyPr/>
          <a:lstStyle/>
          <a:p>
            <a:pPr>
              <a:defRPr/>
            </a:pPr>
            <a:endParaRPr lang="en-US">
              <a:latin typeface="+mn-lt"/>
            </a:endParaRPr>
          </a:p>
        </p:txBody>
      </p:sp>
      <p:sp>
        <p:nvSpPr>
          <p:cNvPr id="385173" name="Line 149"/>
          <p:cNvSpPr>
            <a:spLocks noChangeShapeType="1"/>
          </p:cNvSpPr>
          <p:nvPr/>
        </p:nvSpPr>
        <p:spPr bwMode="auto">
          <a:xfrm flipH="1">
            <a:off x="1084263" y="5902325"/>
            <a:ext cx="42862" cy="1588"/>
          </a:xfrm>
          <a:prstGeom prst="line">
            <a:avLst/>
          </a:prstGeom>
          <a:noFill/>
          <a:ln w="6350" cap="rnd">
            <a:solidFill>
              <a:schemeClr val="tx1"/>
            </a:solidFill>
            <a:round/>
            <a:headEnd/>
            <a:tailEnd/>
          </a:ln>
        </p:spPr>
        <p:txBody>
          <a:bodyPr/>
          <a:lstStyle/>
          <a:p>
            <a:pPr>
              <a:defRPr/>
            </a:pPr>
            <a:endParaRPr lang="en-US">
              <a:latin typeface="+mn-lt"/>
            </a:endParaRPr>
          </a:p>
        </p:txBody>
      </p:sp>
      <p:sp>
        <p:nvSpPr>
          <p:cNvPr id="385174" name="Line 150"/>
          <p:cNvSpPr>
            <a:spLocks noChangeShapeType="1"/>
          </p:cNvSpPr>
          <p:nvPr/>
        </p:nvSpPr>
        <p:spPr bwMode="auto">
          <a:xfrm flipH="1">
            <a:off x="1084263" y="5811838"/>
            <a:ext cx="42862" cy="1587"/>
          </a:xfrm>
          <a:prstGeom prst="line">
            <a:avLst/>
          </a:prstGeom>
          <a:noFill/>
          <a:ln w="6350" cap="rnd">
            <a:solidFill>
              <a:schemeClr val="tx1"/>
            </a:solidFill>
            <a:round/>
            <a:headEnd/>
            <a:tailEnd/>
          </a:ln>
        </p:spPr>
        <p:txBody>
          <a:bodyPr/>
          <a:lstStyle/>
          <a:p>
            <a:pPr>
              <a:defRPr/>
            </a:pPr>
            <a:endParaRPr lang="en-US">
              <a:latin typeface="+mn-lt"/>
            </a:endParaRPr>
          </a:p>
        </p:txBody>
      </p:sp>
      <p:sp>
        <p:nvSpPr>
          <p:cNvPr id="385175" name="Line 151"/>
          <p:cNvSpPr>
            <a:spLocks noChangeShapeType="1"/>
          </p:cNvSpPr>
          <p:nvPr/>
        </p:nvSpPr>
        <p:spPr bwMode="auto">
          <a:xfrm flipH="1">
            <a:off x="1084263" y="5718175"/>
            <a:ext cx="42862" cy="1588"/>
          </a:xfrm>
          <a:prstGeom prst="line">
            <a:avLst/>
          </a:prstGeom>
          <a:noFill/>
          <a:ln w="6350" cap="rnd">
            <a:solidFill>
              <a:schemeClr val="tx1"/>
            </a:solidFill>
            <a:round/>
            <a:headEnd/>
            <a:tailEnd/>
          </a:ln>
        </p:spPr>
        <p:txBody>
          <a:bodyPr/>
          <a:lstStyle/>
          <a:p>
            <a:pPr>
              <a:defRPr/>
            </a:pPr>
            <a:endParaRPr lang="en-US">
              <a:latin typeface="+mn-lt"/>
            </a:endParaRPr>
          </a:p>
        </p:txBody>
      </p:sp>
      <p:sp>
        <p:nvSpPr>
          <p:cNvPr id="385176" name="Line 152"/>
          <p:cNvSpPr>
            <a:spLocks noChangeShapeType="1"/>
          </p:cNvSpPr>
          <p:nvPr/>
        </p:nvSpPr>
        <p:spPr bwMode="auto">
          <a:xfrm flipH="1">
            <a:off x="1084263" y="5624513"/>
            <a:ext cx="42862" cy="3175"/>
          </a:xfrm>
          <a:prstGeom prst="line">
            <a:avLst/>
          </a:prstGeom>
          <a:noFill/>
          <a:ln w="6350" cap="rnd">
            <a:solidFill>
              <a:schemeClr val="tx1"/>
            </a:solidFill>
            <a:round/>
            <a:headEnd/>
            <a:tailEnd/>
          </a:ln>
        </p:spPr>
        <p:txBody>
          <a:bodyPr/>
          <a:lstStyle/>
          <a:p>
            <a:pPr>
              <a:defRPr/>
            </a:pPr>
            <a:endParaRPr lang="en-US">
              <a:latin typeface="+mn-lt"/>
            </a:endParaRPr>
          </a:p>
        </p:txBody>
      </p:sp>
      <p:sp>
        <p:nvSpPr>
          <p:cNvPr id="385177" name="Line 153"/>
          <p:cNvSpPr>
            <a:spLocks noChangeShapeType="1"/>
          </p:cNvSpPr>
          <p:nvPr/>
        </p:nvSpPr>
        <p:spPr bwMode="auto">
          <a:xfrm flipH="1">
            <a:off x="1084263" y="5532438"/>
            <a:ext cx="42862" cy="1587"/>
          </a:xfrm>
          <a:prstGeom prst="line">
            <a:avLst/>
          </a:prstGeom>
          <a:noFill/>
          <a:ln w="6350" cap="rnd">
            <a:solidFill>
              <a:schemeClr val="tx1"/>
            </a:solidFill>
            <a:round/>
            <a:headEnd/>
            <a:tailEnd/>
          </a:ln>
        </p:spPr>
        <p:txBody>
          <a:bodyPr/>
          <a:lstStyle/>
          <a:p>
            <a:pPr>
              <a:defRPr/>
            </a:pPr>
            <a:endParaRPr lang="en-US">
              <a:latin typeface="+mn-lt"/>
            </a:endParaRPr>
          </a:p>
        </p:txBody>
      </p:sp>
      <p:sp>
        <p:nvSpPr>
          <p:cNvPr id="385178" name="Line 154"/>
          <p:cNvSpPr>
            <a:spLocks noChangeShapeType="1"/>
          </p:cNvSpPr>
          <p:nvPr/>
        </p:nvSpPr>
        <p:spPr bwMode="auto">
          <a:xfrm flipH="1">
            <a:off x="1071563" y="5532438"/>
            <a:ext cx="55562" cy="1587"/>
          </a:xfrm>
          <a:prstGeom prst="line">
            <a:avLst/>
          </a:prstGeom>
          <a:noFill/>
          <a:ln w="6350" cap="rnd">
            <a:solidFill>
              <a:schemeClr val="tx1"/>
            </a:solidFill>
            <a:round/>
            <a:headEnd/>
            <a:tailEnd/>
          </a:ln>
        </p:spPr>
        <p:txBody>
          <a:bodyPr/>
          <a:lstStyle/>
          <a:p>
            <a:pPr>
              <a:defRPr/>
            </a:pPr>
            <a:endParaRPr lang="en-US">
              <a:latin typeface="+mn-lt"/>
            </a:endParaRPr>
          </a:p>
        </p:txBody>
      </p:sp>
      <p:sp>
        <p:nvSpPr>
          <p:cNvPr id="385229" name="Freeform 205"/>
          <p:cNvSpPr>
            <a:spLocks/>
          </p:cNvSpPr>
          <p:nvPr/>
        </p:nvSpPr>
        <p:spPr bwMode="auto">
          <a:xfrm>
            <a:off x="2549525" y="5519738"/>
            <a:ext cx="1247775" cy="928687"/>
          </a:xfrm>
          <a:custGeom>
            <a:avLst/>
            <a:gdLst/>
            <a:ahLst/>
            <a:cxnLst>
              <a:cxn ang="0">
                <a:pos x="81" y="389"/>
              </a:cxn>
              <a:cxn ang="0">
                <a:pos x="142" y="377"/>
              </a:cxn>
              <a:cxn ang="0">
                <a:pos x="178" y="363"/>
              </a:cxn>
              <a:cxn ang="0">
                <a:pos x="209" y="350"/>
              </a:cxn>
              <a:cxn ang="0">
                <a:pos x="236" y="341"/>
              </a:cxn>
              <a:cxn ang="0">
                <a:pos x="253" y="328"/>
              </a:cxn>
              <a:cxn ang="0">
                <a:pos x="271" y="314"/>
              </a:cxn>
              <a:cxn ang="0">
                <a:pos x="289" y="301"/>
              </a:cxn>
              <a:cxn ang="0">
                <a:pos x="302" y="288"/>
              </a:cxn>
              <a:cxn ang="0">
                <a:pos x="315" y="274"/>
              </a:cxn>
              <a:cxn ang="0">
                <a:pos x="329" y="262"/>
              </a:cxn>
              <a:cxn ang="0">
                <a:pos x="347" y="252"/>
              </a:cxn>
              <a:cxn ang="0">
                <a:pos x="356" y="235"/>
              </a:cxn>
              <a:cxn ang="0">
                <a:pos x="369" y="222"/>
              </a:cxn>
              <a:cxn ang="0">
                <a:pos x="386" y="213"/>
              </a:cxn>
              <a:cxn ang="0">
                <a:pos x="396" y="195"/>
              </a:cxn>
              <a:cxn ang="0">
                <a:pos x="408" y="182"/>
              </a:cxn>
              <a:cxn ang="0">
                <a:pos x="422" y="169"/>
              </a:cxn>
              <a:cxn ang="0">
                <a:pos x="435" y="155"/>
              </a:cxn>
              <a:cxn ang="0">
                <a:pos x="449" y="142"/>
              </a:cxn>
              <a:cxn ang="0">
                <a:pos x="462" y="129"/>
              </a:cxn>
              <a:cxn ang="0">
                <a:pos x="475" y="115"/>
              </a:cxn>
              <a:cxn ang="0">
                <a:pos x="489" y="103"/>
              </a:cxn>
              <a:cxn ang="0">
                <a:pos x="507" y="89"/>
              </a:cxn>
              <a:cxn ang="0">
                <a:pos x="519" y="76"/>
              </a:cxn>
              <a:cxn ang="0">
                <a:pos x="537" y="63"/>
              </a:cxn>
              <a:cxn ang="0">
                <a:pos x="564" y="54"/>
              </a:cxn>
              <a:cxn ang="0">
                <a:pos x="586" y="41"/>
              </a:cxn>
              <a:cxn ang="0">
                <a:pos x="617" y="27"/>
              </a:cxn>
              <a:cxn ang="0">
                <a:pos x="662" y="14"/>
              </a:cxn>
              <a:cxn ang="0">
                <a:pos x="750" y="0"/>
              </a:cxn>
              <a:cxn ang="0">
                <a:pos x="706" y="14"/>
              </a:cxn>
              <a:cxn ang="0">
                <a:pos x="630" y="23"/>
              </a:cxn>
              <a:cxn ang="0">
                <a:pos x="600" y="36"/>
              </a:cxn>
              <a:cxn ang="0">
                <a:pos x="573" y="49"/>
              </a:cxn>
              <a:cxn ang="0">
                <a:pos x="551" y="63"/>
              </a:cxn>
              <a:cxn ang="0">
                <a:pos x="533" y="76"/>
              </a:cxn>
              <a:cxn ang="0">
                <a:pos x="515" y="89"/>
              </a:cxn>
              <a:cxn ang="0">
                <a:pos x="502" y="103"/>
              </a:cxn>
              <a:cxn ang="0">
                <a:pos x="484" y="115"/>
              </a:cxn>
              <a:cxn ang="0">
                <a:pos x="471" y="129"/>
              </a:cxn>
              <a:cxn ang="0">
                <a:pos x="457" y="142"/>
              </a:cxn>
              <a:cxn ang="0">
                <a:pos x="444" y="155"/>
              </a:cxn>
              <a:cxn ang="0">
                <a:pos x="431" y="169"/>
              </a:cxn>
              <a:cxn ang="0">
                <a:pos x="418" y="182"/>
              </a:cxn>
              <a:cxn ang="0">
                <a:pos x="404" y="195"/>
              </a:cxn>
              <a:cxn ang="0">
                <a:pos x="391" y="208"/>
              </a:cxn>
              <a:cxn ang="0">
                <a:pos x="378" y="222"/>
              </a:cxn>
              <a:cxn ang="0">
                <a:pos x="364" y="235"/>
              </a:cxn>
              <a:cxn ang="0">
                <a:pos x="351" y="248"/>
              </a:cxn>
              <a:cxn ang="0">
                <a:pos x="338" y="262"/>
              </a:cxn>
              <a:cxn ang="0">
                <a:pos x="325" y="274"/>
              </a:cxn>
              <a:cxn ang="0">
                <a:pos x="311" y="288"/>
              </a:cxn>
              <a:cxn ang="0">
                <a:pos x="297" y="301"/>
              </a:cxn>
              <a:cxn ang="0">
                <a:pos x="275" y="310"/>
              </a:cxn>
              <a:cxn ang="0">
                <a:pos x="262" y="323"/>
              </a:cxn>
              <a:cxn ang="0">
                <a:pos x="244" y="337"/>
              </a:cxn>
              <a:cxn ang="0">
                <a:pos x="222" y="350"/>
              </a:cxn>
              <a:cxn ang="0">
                <a:pos x="200" y="363"/>
              </a:cxn>
              <a:cxn ang="0">
                <a:pos x="169" y="377"/>
              </a:cxn>
              <a:cxn ang="0">
                <a:pos x="107" y="385"/>
              </a:cxn>
              <a:cxn ang="0">
                <a:pos x="0" y="399"/>
              </a:cxn>
            </a:cxnLst>
            <a:rect l="0" t="0" r="r" b="b"/>
            <a:pathLst>
              <a:path w="786" h="399">
                <a:moveTo>
                  <a:pt x="0" y="399"/>
                </a:moveTo>
                <a:lnTo>
                  <a:pt x="0" y="399"/>
                </a:lnTo>
                <a:lnTo>
                  <a:pt x="0" y="394"/>
                </a:lnTo>
                <a:lnTo>
                  <a:pt x="40" y="394"/>
                </a:lnTo>
                <a:lnTo>
                  <a:pt x="40" y="389"/>
                </a:lnTo>
                <a:lnTo>
                  <a:pt x="81" y="389"/>
                </a:lnTo>
                <a:lnTo>
                  <a:pt x="81" y="385"/>
                </a:lnTo>
                <a:lnTo>
                  <a:pt x="107" y="385"/>
                </a:lnTo>
                <a:lnTo>
                  <a:pt x="107" y="381"/>
                </a:lnTo>
                <a:lnTo>
                  <a:pt x="129" y="381"/>
                </a:lnTo>
                <a:lnTo>
                  <a:pt x="142" y="381"/>
                </a:lnTo>
                <a:lnTo>
                  <a:pt x="142" y="377"/>
                </a:lnTo>
                <a:lnTo>
                  <a:pt x="156" y="377"/>
                </a:lnTo>
                <a:lnTo>
                  <a:pt x="156" y="372"/>
                </a:lnTo>
                <a:lnTo>
                  <a:pt x="169" y="372"/>
                </a:lnTo>
                <a:lnTo>
                  <a:pt x="169" y="367"/>
                </a:lnTo>
                <a:lnTo>
                  <a:pt x="178" y="367"/>
                </a:lnTo>
                <a:lnTo>
                  <a:pt x="178" y="363"/>
                </a:lnTo>
                <a:lnTo>
                  <a:pt x="192" y="363"/>
                </a:lnTo>
                <a:lnTo>
                  <a:pt x="192" y="359"/>
                </a:lnTo>
                <a:lnTo>
                  <a:pt x="200" y="359"/>
                </a:lnTo>
                <a:lnTo>
                  <a:pt x="200" y="354"/>
                </a:lnTo>
                <a:lnTo>
                  <a:pt x="209" y="354"/>
                </a:lnTo>
                <a:lnTo>
                  <a:pt x="209" y="350"/>
                </a:lnTo>
                <a:lnTo>
                  <a:pt x="214" y="350"/>
                </a:lnTo>
                <a:lnTo>
                  <a:pt x="214" y="345"/>
                </a:lnTo>
                <a:lnTo>
                  <a:pt x="222" y="345"/>
                </a:lnTo>
                <a:lnTo>
                  <a:pt x="222" y="341"/>
                </a:lnTo>
                <a:lnTo>
                  <a:pt x="231" y="341"/>
                </a:lnTo>
                <a:lnTo>
                  <a:pt x="236" y="341"/>
                </a:lnTo>
                <a:lnTo>
                  <a:pt x="236" y="337"/>
                </a:lnTo>
                <a:lnTo>
                  <a:pt x="244" y="337"/>
                </a:lnTo>
                <a:lnTo>
                  <a:pt x="244" y="332"/>
                </a:lnTo>
                <a:lnTo>
                  <a:pt x="249" y="332"/>
                </a:lnTo>
                <a:lnTo>
                  <a:pt x="249" y="328"/>
                </a:lnTo>
                <a:lnTo>
                  <a:pt x="253" y="328"/>
                </a:lnTo>
                <a:lnTo>
                  <a:pt x="253" y="323"/>
                </a:lnTo>
                <a:lnTo>
                  <a:pt x="262" y="323"/>
                </a:lnTo>
                <a:lnTo>
                  <a:pt x="262" y="319"/>
                </a:lnTo>
                <a:lnTo>
                  <a:pt x="267" y="319"/>
                </a:lnTo>
                <a:lnTo>
                  <a:pt x="267" y="314"/>
                </a:lnTo>
                <a:lnTo>
                  <a:pt x="271" y="314"/>
                </a:lnTo>
                <a:lnTo>
                  <a:pt x="271" y="310"/>
                </a:lnTo>
                <a:lnTo>
                  <a:pt x="275" y="310"/>
                </a:lnTo>
                <a:lnTo>
                  <a:pt x="275" y="306"/>
                </a:lnTo>
                <a:lnTo>
                  <a:pt x="285" y="306"/>
                </a:lnTo>
                <a:lnTo>
                  <a:pt x="285" y="301"/>
                </a:lnTo>
                <a:lnTo>
                  <a:pt x="289" y="301"/>
                </a:lnTo>
                <a:lnTo>
                  <a:pt x="293" y="301"/>
                </a:lnTo>
                <a:lnTo>
                  <a:pt x="293" y="297"/>
                </a:lnTo>
                <a:lnTo>
                  <a:pt x="297" y="297"/>
                </a:lnTo>
                <a:lnTo>
                  <a:pt x="297" y="292"/>
                </a:lnTo>
                <a:lnTo>
                  <a:pt x="302" y="292"/>
                </a:lnTo>
                <a:lnTo>
                  <a:pt x="302" y="288"/>
                </a:lnTo>
                <a:lnTo>
                  <a:pt x="307" y="288"/>
                </a:lnTo>
                <a:lnTo>
                  <a:pt x="307" y="284"/>
                </a:lnTo>
                <a:lnTo>
                  <a:pt x="311" y="284"/>
                </a:lnTo>
                <a:lnTo>
                  <a:pt x="311" y="279"/>
                </a:lnTo>
                <a:lnTo>
                  <a:pt x="315" y="279"/>
                </a:lnTo>
                <a:lnTo>
                  <a:pt x="315" y="274"/>
                </a:lnTo>
                <a:lnTo>
                  <a:pt x="320" y="274"/>
                </a:lnTo>
                <a:lnTo>
                  <a:pt x="320" y="270"/>
                </a:lnTo>
                <a:lnTo>
                  <a:pt x="325" y="270"/>
                </a:lnTo>
                <a:lnTo>
                  <a:pt x="325" y="266"/>
                </a:lnTo>
                <a:lnTo>
                  <a:pt x="329" y="266"/>
                </a:lnTo>
                <a:lnTo>
                  <a:pt x="329" y="262"/>
                </a:lnTo>
                <a:lnTo>
                  <a:pt x="333" y="262"/>
                </a:lnTo>
                <a:lnTo>
                  <a:pt x="338" y="262"/>
                </a:lnTo>
                <a:lnTo>
                  <a:pt x="338" y="257"/>
                </a:lnTo>
                <a:lnTo>
                  <a:pt x="342" y="257"/>
                </a:lnTo>
                <a:lnTo>
                  <a:pt x="342" y="252"/>
                </a:lnTo>
                <a:lnTo>
                  <a:pt x="347" y="252"/>
                </a:lnTo>
                <a:lnTo>
                  <a:pt x="347" y="248"/>
                </a:lnTo>
                <a:lnTo>
                  <a:pt x="351" y="248"/>
                </a:lnTo>
                <a:lnTo>
                  <a:pt x="351" y="244"/>
                </a:lnTo>
                <a:lnTo>
                  <a:pt x="351" y="240"/>
                </a:lnTo>
                <a:lnTo>
                  <a:pt x="356" y="240"/>
                </a:lnTo>
                <a:lnTo>
                  <a:pt x="356" y="235"/>
                </a:lnTo>
                <a:lnTo>
                  <a:pt x="360" y="235"/>
                </a:lnTo>
                <a:lnTo>
                  <a:pt x="360" y="230"/>
                </a:lnTo>
                <a:lnTo>
                  <a:pt x="364" y="230"/>
                </a:lnTo>
                <a:lnTo>
                  <a:pt x="364" y="226"/>
                </a:lnTo>
                <a:lnTo>
                  <a:pt x="369" y="226"/>
                </a:lnTo>
                <a:lnTo>
                  <a:pt x="369" y="222"/>
                </a:lnTo>
                <a:lnTo>
                  <a:pt x="373" y="222"/>
                </a:lnTo>
                <a:lnTo>
                  <a:pt x="378" y="222"/>
                </a:lnTo>
                <a:lnTo>
                  <a:pt x="378" y="217"/>
                </a:lnTo>
                <a:lnTo>
                  <a:pt x="382" y="217"/>
                </a:lnTo>
                <a:lnTo>
                  <a:pt x="382" y="213"/>
                </a:lnTo>
                <a:lnTo>
                  <a:pt x="386" y="213"/>
                </a:lnTo>
                <a:lnTo>
                  <a:pt x="386" y="208"/>
                </a:lnTo>
                <a:lnTo>
                  <a:pt x="386" y="204"/>
                </a:lnTo>
                <a:lnTo>
                  <a:pt x="391" y="204"/>
                </a:lnTo>
                <a:lnTo>
                  <a:pt x="391" y="200"/>
                </a:lnTo>
                <a:lnTo>
                  <a:pt x="396" y="200"/>
                </a:lnTo>
                <a:lnTo>
                  <a:pt x="396" y="195"/>
                </a:lnTo>
                <a:lnTo>
                  <a:pt x="400" y="195"/>
                </a:lnTo>
                <a:lnTo>
                  <a:pt x="400" y="191"/>
                </a:lnTo>
                <a:lnTo>
                  <a:pt x="404" y="191"/>
                </a:lnTo>
                <a:lnTo>
                  <a:pt x="404" y="186"/>
                </a:lnTo>
                <a:lnTo>
                  <a:pt x="408" y="186"/>
                </a:lnTo>
                <a:lnTo>
                  <a:pt x="408" y="182"/>
                </a:lnTo>
                <a:lnTo>
                  <a:pt x="413" y="182"/>
                </a:lnTo>
                <a:lnTo>
                  <a:pt x="418" y="182"/>
                </a:lnTo>
                <a:lnTo>
                  <a:pt x="418" y="177"/>
                </a:lnTo>
                <a:lnTo>
                  <a:pt x="418" y="173"/>
                </a:lnTo>
                <a:lnTo>
                  <a:pt x="422" y="173"/>
                </a:lnTo>
                <a:lnTo>
                  <a:pt x="422" y="169"/>
                </a:lnTo>
                <a:lnTo>
                  <a:pt x="426" y="169"/>
                </a:lnTo>
                <a:lnTo>
                  <a:pt x="426" y="164"/>
                </a:lnTo>
                <a:lnTo>
                  <a:pt x="431" y="164"/>
                </a:lnTo>
                <a:lnTo>
                  <a:pt x="431" y="160"/>
                </a:lnTo>
                <a:lnTo>
                  <a:pt x="435" y="160"/>
                </a:lnTo>
                <a:lnTo>
                  <a:pt x="435" y="155"/>
                </a:lnTo>
                <a:lnTo>
                  <a:pt x="440" y="155"/>
                </a:lnTo>
                <a:lnTo>
                  <a:pt x="440" y="151"/>
                </a:lnTo>
                <a:lnTo>
                  <a:pt x="444" y="151"/>
                </a:lnTo>
                <a:lnTo>
                  <a:pt x="444" y="147"/>
                </a:lnTo>
                <a:lnTo>
                  <a:pt x="449" y="147"/>
                </a:lnTo>
                <a:lnTo>
                  <a:pt x="449" y="142"/>
                </a:lnTo>
                <a:lnTo>
                  <a:pt x="453" y="142"/>
                </a:lnTo>
                <a:lnTo>
                  <a:pt x="453" y="137"/>
                </a:lnTo>
                <a:lnTo>
                  <a:pt x="457" y="137"/>
                </a:lnTo>
                <a:lnTo>
                  <a:pt x="457" y="133"/>
                </a:lnTo>
                <a:lnTo>
                  <a:pt x="462" y="133"/>
                </a:lnTo>
                <a:lnTo>
                  <a:pt x="462" y="129"/>
                </a:lnTo>
                <a:lnTo>
                  <a:pt x="467" y="129"/>
                </a:lnTo>
                <a:lnTo>
                  <a:pt x="467" y="125"/>
                </a:lnTo>
                <a:lnTo>
                  <a:pt x="471" y="125"/>
                </a:lnTo>
                <a:lnTo>
                  <a:pt x="471" y="120"/>
                </a:lnTo>
                <a:lnTo>
                  <a:pt x="475" y="120"/>
                </a:lnTo>
                <a:lnTo>
                  <a:pt x="475" y="115"/>
                </a:lnTo>
                <a:lnTo>
                  <a:pt x="480" y="115"/>
                </a:lnTo>
                <a:lnTo>
                  <a:pt x="480" y="111"/>
                </a:lnTo>
                <a:lnTo>
                  <a:pt x="484" y="111"/>
                </a:lnTo>
                <a:lnTo>
                  <a:pt x="484" y="107"/>
                </a:lnTo>
                <a:lnTo>
                  <a:pt x="489" y="107"/>
                </a:lnTo>
                <a:lnTo>
                  <a:pt x="489" y="103"/>
                </a:lnTo>
                <a:lnTo>
                  <a:pt x="493" y="103"/>
                </a:lnTo>
                <a:lnTo>
                  <a:pt x="493" y="98"/>
                </a:lnTo>
                <a:lnTo>
                  <a:pt x="502" y="98"/>
                </a:lnTo>
                <a:lnTo>
                  <a:pt x="502" y="93"/>
                </a:lnTo>
                <a:lnTo>
                  <a:pt x="507" y="93"/>
                </a:lnTo>
                <a:lnTo>
                  <a:pt x="507" y="89"/>
                </a:lnTo>
                <a:lnTo>
                  <a:pt x="511" y="89"/>
                </a:lnTo>
                <a:lnTo>
                  <a:pt x="511" y="85"/>
                </a:lnTo>
                <a:lnTo>
                  <a:pt x="515" y="85"/>
                </a:lnTo>
                <a:lnTo>
                  <a:pt x="515" y="81"/>
                </a:lnTo>
                <a:lnTo>
                  <a:pt x="519" y="81"/>
                </a:lnTo>
                <a:lnTo>
                  <a:pt x="519" y="76"/>
                </a:lnTo>
                <a:lnTo>
                  <a:pt x="529" y="76"/>
                </a:lnTo>
                <a:lnTo>
                  <a:pt x="529" y="71"/>
                </a:lnTo>
                <a:lnTo>
                  <a:pt x="533" y="71"/>
                </a:lnTo>
                <a:lnTo>
                  <a:pt x="533" y="67"/>
                </a:lnTo>
                <a:lnTo>
                  <a:pt x="537" y="67"/>
                </a:lnTo>
                <a:lnTo>
                  <a:pt x="537" y="63"/>
                </a:lnTo>
                <a:lnTo>
                  <a:pt x="546" y="63"/>
                </a:lnTo>
                <a:lnTo>
                  <a:pt x="551" y="63"/>
                </a:lnTo>
                <a:lnTo>
                  <a:pt x="551" y="58"/>
                </a:lnTo>
                <a:lnTo>
                  <a:pt x="560" y="58"/>
                </a:lnTo>
                <a:lnTo>
                  <a:pt x="560" y="54"/>
                </a:lnTo>
                <a:lnTo>
                  <a:pt x="564" y="54"/>
                </a:lnTo>
                <a:lnTo>
                  <a:pt x="564" y="49"/>
                </a:lnTo>
                <a:lnTo>
                  <a:pt x="573" y="49"/>
                </a:lnTo>
                <a:lnTo>
                  <a:pt x="573" y="45"/>
                </a:lnTo>
                <a:lnTo>
                  <a:pt x="582" y="45"/>
                </a:lnTo>
                <a:lnTo>
                  <a:pt x="582" y="41"/>
                </a:lnTo>
                <a:lnTo>
                  <a:pt x="586" y="41"/>
                </a:lnTo>
                <a:lnTo>
                  <a:pt x="586" y="36"/>
                </a:lnTo>
                <a:lnTo>
                  <a:pt x="600" y="36"/>
                </a:lnTo>
                <a:lnTo>
                  <a:pt x="600" y="32"/>
                </a:lnTo>
                <a:lnTo>
                  <a:pt x="608" y="32"/>
                </a:lnTo>
                <a:lnTo>
                  <a:pt x="608" y="27"/>
                </a:lnTo>
                <a:lnTo>
                  <a:pt x="617" y="27"/>
                </a:lnTo>
                <a:lnTo>
                  <a:pt x="617" y="23"/>
                </a:lnTo>
                <a:lnTo>
                  <a:pt x="630" y="23"/>
                </a:lnTo>
                <a:lnTo>
                  <a:pt x="644" y="23"/>
                </a:lnTo>
                <a:lnTo>
                  <a:pt x="644" y="18"/>
                </a:lnTo>
                <a:lnTo>
                  <a:pt x="662" y="18"/>
                </a:lnTo>
                <a:lnTo>
                  <a:pt x="662" y="14"/>
                </a:lnTo>
                <a:lnTo>
                  <a:pt x="679" y="14"/>
                </a:lnTo>
                <a:lnTo>
                  <a:pt x="679" y="10"/>
                </a:lnTo>
                <a:lnTo>
                  <a:pt x="706" y="10"/>
                </a:lnTo>
                <a:lnTo>
                  <a:pt x="706" y="5"/>
                </a:lnTo>
                <a:lnTo>
                  <a:pt x="750" y="5"/>
                </a:lnTo>
                <a:lnTo>
                  <a:pt x="750" y="0"/>
                </a:lnTo>
                <a:lnTo>
                  <a:pt x="786" y="0"/>
                </a:lnTo>
                <a:lnTo>
                  <a:pt x="786" y="5"/>
                </a:lnTo>
                <a:lnTo>
                  <a:pt x="750" y="5"/>
                </a:lnTo>
                <a:lnTo>
                  <a:pt x="750" y="10"/>
                </a:lnTo>
                <a:lnTo>
                  <a:pt x="706" y="10"/>
                </a:lnTo>
                <a:lnTo>
                  <a:pt x="706" y="14"/>
                </a:lnTo>
                <a:lnTo>
                  <a:pt x="679" y="14"/>
                </a:lnTo>
                <a:lnTo>
                  <a:pt x="679" y="18"/>
                </a:lnTo>
                <a:lnTo>
                  <a:pt x="662" y="18"/>
                </a:lnTo>
                <a:lnTo>
                  <a:pt x="662" y="23"/>
                </a:lnTo>
                <a:lnTo>
                  <a:pt x="644" y="23"/>
                </a:lnTo>
                <a:lnTo>
                  <a:pt x="630" y="23"/>
                </a:lnTo>
                <a:lnTo>
                  <a:pt x="630" y="27"/>
                </a:lnTo>
                <a:lnTo>
                  <a:pt x="617" y="27"/>
                </a:lnTo>
                <a:lnTo>
                  <a:pt x="617" y="32"/>
                </a:lnTo>
                <a:lnTo>
                  <a:pt x="608" y="32"/>
                </a:lnTo>
                <a:lnTo>
                  <a:pt x="608" y="36"/>
                </a:lnTo>
                <a:lnTo>
                  <a:pt x="600" y="36"/>
                </a:lnTo>
                <a:lnTo>
                  <a:pt x="600" y="41"/>
                </a:lnTo>
                <a:lnTo>
                  <a:pt x="586" y="41"/>
                </a:lnTo>
                <a:lnTo>
                  <a:pt x="586" y="45"/>
                </a:lnTo>
                <a:lnTo>
                  <a:pt x="582" y="45"/>
                </a:lnTo>
                <a:lnTo>
                  <a:pt x="582" y="49"/>
                </a:lnTo>
                <a:lnTo>
                  <a:pt x="573" y="49"/>
                </a:lnTo>
                <a:lnTo>
                  <a:pt x="573" y="54"/>
                </a:lnTo>
                <a:lnTo>
                  <a:pt x="564" y="54"/>
                </a:lnTo>
                <a:lnTo>
                  <a:pt x="564" y="58"/>
                </a:lnTo>
                <a:lnTo>
                  <a:pt x="560" y="58"/>
                </a:lnTo>
                <a:lnTo>
                  <a:pt x="560" y="63"/>
                </a:lnTo>
                <a:lnTo>
                  <a:pt x="551" y="63"/>
                </a:lnTo>
                <a:lnTo>
                  <a:pt x="546" y="63"/>
                </a:lnTo>
                <a:lnTo>
                  <a:pt x="546" y="67"/>
                </a:lnTo>
                <a:lnTo>
                  <a:pt x="537" y="67"/>
                </a:lnTo>
                <a:lnTo>
                  <a:pt x="537" y="71"/>
                </a:lnTo>
                <a:lnTo>
                  <a:pt x="533" y="71"/>
                </a:lnTo>
                <a:lnTo>
                  <a:pt x="533" y="76"/>
                </a:lnTo>
                <a:lnTo>
                  <a:pt x="529" y="76"/>
                </a:lnTo>
                <a:lnTo>
                  <a:pt x="529" y="81"/>
                </a:lnTo>
                <a:lnTo>
                  <a:pt x="519" y="81"/>
                </a:lnTo>
                <a:lnTo>
                  <a:pt x="519" y="85"/>
                </a:lnTo>
                <a:lnTo>
                  <a:pt x="515" y="85"/>
                </a:lnTo>
                <a:lnTo>
                  <a:pt x="515" y="89"/>
                </a:lnTo>
                <a:lnTo>
                  <a:pt x="511" y="89"/>
                </a:lnTo>
                <a:lnTo>
                  <a:pt x="511" y="93"/>
                </a:lnTo>
                <a:lnTo>
                  <a:pt x="507" y="93"/>
                </a:lnTo>
                <a:lnTo>
                  <a:pt x="507" y="98"/>
                </a:lnTo>
                <a:lnTo>
                  <a:pt x="502" y="98"/>
                </a:lnTo>
                <a:lnTo>
                  <a:pt x="502" y="103"/>
                </a:lnTo>
                <a:lnTo>
                  <a:pt x="493" y="103"/>
                </a:lnTo>
                <a:lnTo>
                  <a:pt x="489" y="103"/>
                </a:lnTo>
                <a:lnTo>
                  <a:pt x="489" y="107"/>
                </a:lnTo>
                <a:lnTo>
                  <a:pt x="489" y="111"/>
                </a:lnTo>
                <a:lnTo>
                  <a:pt x="484" y="111"/>
                </a:lnTo>
                <a:lnTo>
                  <a:pt x="484" y="115"/>
                </a:lnTo>
                <a:lnTo>
                  <a:pt x="480" y="115"/>
                </a:lnTo>
                <a:lnTo>
                  <a:pt x="480" y="120"/>
                </a:lnTo>
                <a:lnTo>
                  <a:pt x="475" y="120"/>
                </a:lnTo>
                <a:lnTo>
                  <a:pt x="475" y="125"/>
                </a:lnTo>
                <a:lnTo>
                  <a:pt x="471" y="125"/>
                </a:lnTo>
                <a:lnTo>
                  <a:pt x="471" y="129"/>
                </a:lnTo>
                <a:lnTo>
                  <a:pt x="467" y="129"/>
                </a:lnTo>
                <a:lnTo>
                  <a:pt x="467" y="133"/>
                </a:lnTo>
                <a:lnTo>
                  <a:pt x="462" y="133"/>
                </a:lnTo>
                <a:lnTo>
                  <a:pt x="462" y="137"/>
                </a:lnTo>
                <a:lnTo>
                  <a:pt x="457" y="137"/>
                </a:lnTo>
                <a:lnTo>
                  <a:pt x="457" y="142"/>
                </a:lnTo>
                <a:lnTo>
                  <a:pt x="453" y="142"/>
                </a:lnTo>
                <a:lnTo>
                  <a:pt x="453" y="147"/>
                </a:lnTo>
                <a:lnTo>
                  <a:pt x="449" y="147"/>
                </a:lnTo>
                <a:lnTo>
                  <a:pt x="449" y="151"/>
                </a:lnTo>
                <a:lnTo>
                  <a:pt x="444" y="151"/>
                </a:lnTo>
                <a:lnTo>
                  <a:pt x="444" y="155"/>
                </a:lnTo>
                <a:lnTo>
                  <a:pt x="440" y="155"/>
                </a:lnTo>
                <a:lnTo>
                  <a:pt x="440" y="160"/>
                </a:lnTo>
                <a:lnTo>
                  <a:pt x="435" y="160"/>
                </a:lnTo>
                <a:lnTo>
                  <a:pt x="435" y="164"/>
                </a:lnTo>
                <a:lnTo>
                  <a:pt x="431" y="164"/>
                </a:lnTo>
                <a:lnTo>
                  <a:pt x="431" y="169"/>
                </a:lnTo>
                <a:lnTo>
                  <a:pt x="426" y="169"/>
                </a:lnTo>
                <a:lnTo>
                  <a:pt x="426" y="173"/>
                </a:lnTo>
                <a:lnTo>
                  <a:pt x="422" y="173"/>
                </a:lnTo>
                <a:lnTo>
                  <a:pt x="422" y="177"/>
                </a:lnTo>
                <a:lnTo>
                  <a:pt x="418" y="177"/>
                </a:lnTo>
                <a:lnTo>
                  <a:pt x="418" y="182"/>
                </a:lnTo>
                <a:lnTo>
                  <a:pt x="413" y="182"/>
                </a:lnTo>
                <a:lnTo>
                  <a:pt x="413" y="186"/>
                </a:lnTo>
                <a:lnTo>
                  <a:pt x="408" y="186"/>
                </a:lnTo>
                <a:lnTo>
                  <a:pt x="408" y="191"/>
                </a:lnTo>
                <a:lnTo>
                  <a:pt x="404" y="191"/>
                </a:lnTo>
                <a:lnTo>
                  <a:pt x="404" y="195"/>
                </a:lnTo>
                <a:lnTo>
                  <a:pt x="400" y="195"/>
                </a:lnTo>
                <a:lnTo>
                  <a:pt x="400" y="200"/>
                </a:lnTo>
                <a:lnTo>
                  <a:pt x="396" y="200"/>
                </a:lnTo>
                <a:lnTo>
                  <a:pt x="396" y="204"/>
                </a:lnTo>
                <a:lnTo>
                  <a:pt x="391" y="204"/>
                </a:lnTo>
                <a:lnTo>
                  <a:pt x="391" y="208"/>
                </a:lnTo>
                <a:lnTo>
                  <a:pt x="386" y="208"/>
                </a:lnTo>
                <a:lnTo>
                  <a:pt x="386" y="213"/>
                </a:lnTo>
                <a:lnTo>
                  <a:pt x="386" y="217"/>
                </a:lnTo>
                <a:lnTo>
                  <a:pt x="382" y="217"/>
                </a:lnTo>
                <a:lnTo>
                  <a:pt x="382" y="222"/>
                </a:lnTo>
                <a:lnTo>
                  <a:pt x="378" y="222"/>
                </a:lnTo>
                <a:lnTo>
                  <a:pt x="373" y="222"/>
                </a:lnTo>
                <a:lnTo>
                  <a:pt x="373" y="226"/>
                </a:lnTo>
                <a:lnTo>
                  <a:pt x="369" y="226"/>
                </a:lnTo>
                <a:lnTo>
                  <a:pt x="369" y="230"/>
                </a:lnTo>
                <a:lnTo>
                  <a:pt x="364" y="230"/>
                </a:lnTo>
                <a:lnTo>
                  <a:pt x="364" y="235"/>
                </a:lnTo>
                <a:lnTo>
                  <a:pt x="360" y="235"/>
                </a:lnTo>
                <a:lnTo>
                  <a:pt x="360" y="240"/>
                </a:lnTo>
                <a:lnTo>
                  <a:pt x="356" y="240"/>
                </a:lnTo>
                <a:lnTo>
                  <a:pt x="356" y="244"/>
                </a:lnTo>
                <a:lnTo>
                  <a:pt x="351" y="244"/>
                </a:lnTo>
                <a:lnTo>
                  <a:pt x="351" y="248"/>
                </a:lnTo>
                <a:lnTo>
                  <a:pt x="351" y="252"/>
                </a:lnTo>
                <a:lnTo>
                  <a:pt x="347" y="252"/>
                </a:lnTo>
                <a:lnTo>
                  <a:pt x="347" y="257"/>
                </a:lnTo>
                <a:lnTo>
                  <a:pt x="342" y="257"/>
                </a:lnTo>
                <a:lnTo>
                  <a:pt x="342" y="262"/>
                </a:lnTo>
                <a:lnTo>
                  <a:pt x="338" y="262"/>
                </a:lnTo>
                <a:lnTo>
                  <a:pt x="333" y="262"/>
                </a:lnTo>
                <a:lnTo>
                  <a:pt x="333" y="266"/>
                </a:lnTo>
                <a:lnTo>
                  <a:pt x="329" y="266"/>
                </a:lnTo>
                <a:lnTo>
                  <a:pt x="329" y="270"/>
                </a:lnTo>
                <a:lnTo>
                  <a:pt x="325" y="270"/>
                </a:lnTo>
                <a:lnTo>
                  <a:pt x="325" y="274"/>
                </a:lnTo>
                <a:lnTo>
                  <a:pt x="320" y="274"/>
                </a:lnTo>
                <a:lnTo>
                  <a:pt x="320" y="279"/>
                </a:lnTo>
                <a:lnTo>
                  <a:pt x="315" y="279"/>
                </a:lnTo>
                <a:lnTo>
                  <a:pt x="315" y="284"/>
                </a:lnTo>
                <a:lnTo>
                  <a:pt x="311" y="284"/>
                </a:lnTo>
                <a:lnTo>
                  <a:pt x="311" y="288"/>
                </a:lnTo>
                <a:lnTo>
                  <a:pt x="307" y="288"/>
                </a:lnTo>
                <a:lnTo>
                  <a:pt x="307" y="292"/>
                </a:lnTo>
                <a:lnTo>
                  <a:pt x="302" y="292"/>
                </a:lnTo>
                <a:lnTo>
                  <a:pt x="302" y="297"/>
                </a:lnTo>
                <a:lnTo>
                  <a:pt x="297" y="297"/>
                </a:lnTo>
                <a:lnTo>
                  <a:pt x="297" y="301"/>
                </a:lnTo>
                <a:lnTo>
                  <a:pt x="293" y="301"/>
                </a:lnTo>
                <a:lnTo>
                  <a:pt x="289" y="301"/>
                </a:lnTo>
                <a:lnTo>
                  <a:pt x="289" y="306"/>
                </a:lnTo>
                <a:lnTo>
                  <a:pt x="285" y="306"/>
                </a:lnTo>
                <a:lnTo>
                  <a:pt x="285" y="310"/>
                </a:lnTo>
                <a:lnTo>
                  <a:pt x="275" y="310"/>
                </a:lnTo>
                <a:lnTo>
                  <a:pt x="275" y="314"/>
                </a:lnTo>
                <a:lnTo>
                  <a:pt x="271" y="314"/>
                </a:lnTo>
                <a:lnTo>
                  <a:pt x="271" y="319"/>
                </a:lnTo>
                <a:lnTo>
                  <a:pt x="267" y="319"/>
                </a:lnTo>
                <a:lnTo>
                  <a:pt x="267" y="323"/>
                </a:lnTo>
                <a:lnTo>
                  <a:pt x="262" y="323"/>
                </a:lnTo>
                <a:lnTo>
                  <a:pt x="262" y="328"/>
                </a:lnTo>
                <a:lnTo>
                  <a:pt x="253" y="328"/>
                </a:lnTo>
                <a:lnTo>
                  <a:pt x="253" y="332"/>
                </a:lnTo>
                <a:lnTo>
                  <a:pt x="249" y="332"/>
                </a:lnTo>
                <a:lnTo>
                  <a:pt x="249" y="337"/>
                </a:lnTo>
                <a:lnTo>
                  <a:pt x="244" y="337"/>
                </a:lnTo>
                <a:lnTo>
                  <a:pt x="244" y="341"/>
                </a:lnTo>
                <a:lnTo>
                  <a:pt x="236" y="341"/>
                </a:lnTo>
                <a:lnTo>
                  <a:pt x="231" y="341"/>
                </a:lnTo>
                <a:lnTo>
                  <a:pt x="231" y="345"/>
                </a:lnTo>
                <a:lnTo>
                  <a:pt x="222" y="345"/>
                </a:lnTo>
                <a:lnTo>
                  <a:pt x="222" y="350"/>
                </a:lnTo>
                <a:lnTo>
                  <a:pt x="214" y="350"/>
                </a:lnTo>
                <a:lnTo>
                  <a:pt x="214" y="354"/>
                </a:lnTo>
                <a:lnTo>
                  <a:pt x="209" y="354"/>
                </a:lnTo>
                <a:lnTo>
                  <a:pt x="209" y="359"/>
                </a:lnTo>
                <a:lnTo>
                  <a:pt x="200" y="359"/>
                </a:lnTo>
                <a:lnTo>
                  <a:pt x="200" y="363"/>
                </a:lnTo>
                <a:lnTo>
                  <a:pt x="192" y="363"/>
                </a:lnTo>
                <a:lnTo>
                  <a:pt x="192" y="367"/>
                </a:lnTo>
                <a:lnTo>
                  <a:pt x="178" y="367"/>
                </a:lnTo>
                <a:lnTo>
                  <a:pt x="178" y="372"/>
                </a:lnTo>
                <a:lnTo>
                  <a:pt x="169" y="372"/>
                </a:lnTo>
                <a:lnTo>
                  <a:pt x="169" y="377"/>
                </a:lnTo>
                <a:lnTo>
                  <a:pt x="156" y="377"/>
                </a:lnTo>
                <a:lnTo>
                  <a:pt x="156" y="381"/>
                </a:lnTo>
                <a:lnTo>
                  <a:pt x="142" y="381"/>
                </a:lnTo>
                <a:lnTo>
                  <a:pt x="129" y="381"/>
                </a:lnTo>
                <a:lnTo>
                  <a:pt x="129" y="385"/>
                </a:lnTo>
                <a:lnTo>
                  <a:pt x="107" y="385"/>
                </a:lnTo>
                <a:lnTo>
                  <a:pt x="107" y="389"/>
                </a:lnTo>
                <a:lnTo>
                  <a:pt x="81" y="389"/>
                </a:lnTo>
                <a:lnTo>
                  <a:pt x="81" y="394"/>
                </a:lnTo>
                <a:lnTo>
                  <a:pt x="40" y="394"/>
                </a:lnTo>
                <a:lnTo>
                  <a:pt x="40" y="399"/>
                </a:lnTo>
                <a:lnTo>
                  <a:pt x="0" y="399"/>
                </a:lnTo>
              </a:path>
            </a:pathLst>
          </a:custGeom>
          <a:noFill/>
          <a:ln w="22225" cap="flat">
            <a:solidFill>
              <a:schemeClr val="tx1"/>
            </a:solidFill>
            <a:prstDash val="solid"/>
            <a:round/>
            <a:headEnd/>
            <a:tailEnd/>
          </a:ln>
        </p:spPr>
        <p:txBody>
          <a:bodyPr/>
          <a:lstStyle/>
          <a:p>
            <a:pPr>
              <a:defRPr/>
            </a:pPr>
            <a:endParaRPr lang="en-US">
              <a:latin typeface="+mn-lt"/>
            </a:endParaRPr>
          </a:p>
        </p:txBody>
      </p:sp>
      <p:sp>
        <p:nvSpPr>
          <p:cNvPr id="385230" name="Freeform 206"/>
          <p:cNvSpPr>
            <a:spLocks/>
          </p:cNvSpPr>
          <p:nvPr/>
        </p:nvSpPr>
        <p:spPr bwMode="auto">
          <a:xfrm>
            <a:off x="3514725" y="5519738"/>
            <a:ext cx="1747838" cy="928687"/>
          </a:xfrm>
          <a:custGeom>
            <a:avLst/>
            <a:gdLst/>
            <a:ahLst/>
            <a:cxnLst>
              <a:cxn ang="0">
                <a:pos x="81" y="389"/>
              </a:cxn>
              <a:cxn ang="0">
                <a:pos x="142" y="377"/>
              </a:cxn>
              <a:cxn ang="0">
                <a:pos x="182" y="363"/>
              </a:cxn>
              <a:cxn ang="0">
                <a:pos x="209" y="350"/>
              </a:cxn>
              <a:cxn ang="0">
                <a:pos x="236" y="341"/>
              </a:cxn>
              <a:cxn ang="0">
                <a:pos x="258" y="328"/>
              </a:cxn>
              <a:cxn ang="0">
                <a:pos x="271" y="314"/>
              </a:cxn>
              <a:cxn ang="0">
                <a:pos x="289" y="301"/>
              </a:cxn>
              <a:cxn ang="0">
                <a:pos x="302" y="288"/>
              </a:cxn>
              <a:cxn ang="0">
                <a:pos x="315" y="274"/>
              </a:cxn>
              <a:cxn ang="0">
                <a:pos x="329" y="262"/>
              </a:cxn>
              <a:cxn ang="0">
                <a:pos x="347" y="252"/>
              </a:cxn>
              <a:cxn ang="0">
                <a:pos x="360" y="240"/>
              </a:cxn>
              <a:cxn ang="0">
                <a:pos x="369" y="222"/>
              </a:cxn>
              <a:cxn ang="0">
                <a:pos x="386" y="213"/>
              </a:cxn>
              <a:cxn ang="0">
                <a:pos x="396" y="195"/>
              </a:cxn>
              <a:cxn ang="0">
                <a:pos x="408" y="182"/>
              </a:cxn>
              <a:cxn ang="0">
                <a:pos x="422" y="169"/>
              </a:cxn>
              <a:cxn ang="0">
                <a:pos x="435" y="155"/>
              </a:cxn>
              <a:cxn ang="0">
                <a:pos x="449" y="142"/>
              </a:cxn>
              <a:cxn ang="0">
                <a:pos x="466" y="133"/>
              </a:cxn>
              <a:cxn ang="0">
                <a:pos x="475" y="115"/>
              </a:cxn>
              <a:cxn ang="0">
                <a:pos x="493" y="103"/>
              </a:cxn>
              <a:cxn ang="0">
                <a:pos x="511" y="93"/>
              </a:cxn>
              <a:cxn ang="0">
                <a:pos x="524" y="81"/>
              </a:cxn>
              <a:cxn ang="0">
                <a:pos x="542" y="67"/>
              </a:cxn>
              <a:cxn ang="0">
                <a:pos x="564" y="54"/>
              </a:cxn>
              <a:cxn ang="0">
                <a:pos x="586" y="41"/>
              </a:cxn>
              <a:cxn ang="0">
                <a:pos x="612" y="27"/>
              </a:cxn>
              <a:cxn ang="0">
                <a:pos x="666" y="18"/>
              </a:cxn>
              <a:cxn ang="0">
                <a:pos x="755" y="5"/>
              </a:cxn>
              <a:cxn ang="0">
                <a:pos x="1021" y="10"/>
              </a:cxn>
              <a:cxn ang="0">
                <a:pos x="959" y="23"/>
              </a:cxn>
              <a:cxn ang="0">
                <a:pos x="919" y="36"/>
              </a:cxn>
              <a:cxn ang="0">
                <a:pos x="893" y="49"/>
              </a:cxn>
              <a:cxn ang="0">
                <a:pos x="870" y="63"/>
              </a:cxn>
              <a:cxn ang="0">
                <a:pos x="844" y="71"/>
              </a:cxn>
              <a:cxn ang="0">
                <a:pos x="830" y="85"/>
              </a:cxn>
              <a:cxn ang="0">
                <a:pos x="812" y="98"/>
              </a:cxn>
              <a:cxn ang="0">
                <a:pos x="799" y="111"/>
              </a:cxn>
              <a:cxn ang="0">
                <a:pos x="786" y="125"/>
              </a:cxn>
              <a:cxn ang="0">
                <a:pos x="772" y="137"/>
              </a:cxn>
              <a:cxn ang="0">
                <a:pos x="755" y="147"/>
              </a:cxn>
              <a:cxn ang="0">
                <a:pos x="741" y="160"/>
              </a:cxn>
              <a:cxn ang="0">
                <a:pos x="733" y="177"/>
              </a:cxn>
              <a:cxn ang="0">
                <a:pos x="715" y="186"/>
              </a:cxn>
              <a:cxn ang="0">
                <a:pos x="706" y="204"/>
              </a:cxn>
              <a:cxn ang="0">
                <a:pos x="693" y="217"/>
              </a:cxn>
              <a:cxn ang="0">
                <a:pos x="675" y="226"/>
              </a:cxn>
              <a:cxn ang="0">
                <a:pos x="666" y="244"/>
              </a:cxn>
              <a:cxn ang="0">
                <a:pos x="653" y="257"/>
              </a:cxn>
              <a:cxn ang="0">
                <a:pos x="635" y="266"/>
              </a:cxn>
              <a:cxn ang="0">
                <a:pos x="622" y="279"/>
              </a:cxn>
              <a:cxn ang="0">
                <a:pos x="608" y="292"/>
              </a:cxn>
              <a:cxn ang="0">
                <a:pos x="595" y="306"/>
              </a:cxn>
              <a:cxn ang="0">
                <a:pos x="582" y="319"/>
              </a:cxn>
              <a:cxn ang="0">
                <a:pos x="564" y="332"/>
              </a:cxn>
              <a:cxn ang="0">
                <a:pos x="537" y="341"/>
              </a:cxn>
              <a:cxn ang="0">
                <a:pos x="515" y="354"/>
              </a:cxn>
              <a:cxn ang="0">
                <a:pos x="489" y="367"/>
              </a:cxn>
              <a:cxn ang="0">
                <a:pos x="453" y="381"/>
              </a:cxn>
              <a:cxn ang="0">
                <a:pos x="386" y="394"/>
              </a:cxn>
            </a:cxnLst>
            <a:rect l="0" t="0" r="r" b="b"/>
            <a:pathLst>
              <a:path w="1101" h="399">
                <a:moveTo>
                  <a:pt x="0" y="399"/>
                </a:moveTo>
                <a:lnTo>
                  <a:pt x="0" y="399"/>
                </a:lnTo>
                <a:lnTo>
                  <a:pt x="0" y="394"/>
                </a:lnTo>
                <a:lnTo>
                  <a:pt x="40" y="394"/>
                </a:lnTo>
                <a:lnTo>
                  <a:pt x="40" y="389"/>
                </a:lnTo>
                <a:lnTo>
                  <a:pt x="81" y="389"/>
                </a:lnTo>
                <a:lnTo>
                  <a:pt x="81" y="385"/>
                </a:lnTo>
                <a:lnTo>
                  <a:pt x="107" y="385"/>
                </a:lnTo>
                <a:lnTo>
                  <a:pt x="107" y="381"/>
                </a:lnTo>
                <a:lnTo>
                  <a:pt x="129" y="381"/>
                </a:lnTo>
                <a:lnTo>
                  <a:pt x="142" y="381"/>
                </a:lnTo>
                <a:lnTo>
                  <a:pt x="142" y="377"/>
                </a:lnTo>
                <a:lnTo>
                  <a:pt x="156" y="377"/>
                </a:lnTo>
                <a:lnTo>
                  <a:pt x="156" y="372"/>
                </a:lnTo>
                <a:lnTo>
                  <a:pt x="169" y="372"/>
                </a:lnTo>
                <a:lnTo>
                  <a:pt x="169" y="367"/>
                </a:lnTo>
                <a:lnTo>
                  <a:pt x="182" y="367"/>
                </a:lnTo>
                <a:lnTo>
                  <a:pt x="182" y="363"/>
                </a:lnTo>
                <a:lnTo>
                  <a:pt x="191" y="363"/>
                </a:lnTo>
                <a:lnTo>
                  <a:pt x="191" y="359"/>
                </a:lnTo>
                <a:lnTo>
                  <a:pt x="200" y="359"/>
                </a:lnTo>
                <a:lnTo>
                  <a:pt x="200" y="354"/>
                </a:lnTo>
                <a:lnTo>
                  <a:pt x="209" y="354"/>
                </a:lnTo>
                <a:lnTo>
                  <a:pt x="209" y="350"/>
                </a:lnTo>
                <a:lnTo>
                  <a:pt x="218" y="350"/>
                </a:lnTo>
                <a:lnTo>
                  <a:pt x="218" y="345"/>
                </a:lnTo>
                <a:lnTo>
                  <a:pt x="222" y="345"/>
                </a:lnTo>
                <a:lnTo>
                  <a:pt x="222" y="341"/>
                </a:lnTo>
                <a:lnTo>
                  <a:pt x="231" y="341"/>
                </a:lnTo>
                <a:lnTo>
                  <a:pt x="236" y="341"/>
                </a:lnTo>
                <a:lnTo>
                  <a:pt x="236" y="337"/>
                </a:lnTo>
                <a:lnTo>
                  <a:pt x="244" y="337"/>
                </a:lnTo>
                <a:lnTo>
                  <a:pt x="244" y="332"/>
                </a:lnTo>
                <a:lnTo>
                  <a:pt x="249" y="332"/>
                </a:lnTo>
                <a:lnTo>
                  <a:pt x="249" y="328"/>
                </a:lnTo>
                <a:lnTo>
                  <a:pt x="258" y="328"/>
                </a:lnTo>
                <a:lnTo>
                  <a:pt x="258" y="323"/>
                </a:lnTo>
                <a:lnTo>
                  <a:pt x="262" y="323"/>
                </a:lnTo>
                <a:lnTo>
                  <a:pt x="262" y="319"/>
                </a:lnTo>
                <a:lnTo>
                  <a:pt x="267" y="319"/>
                </a:lnTo>
                <a:lnTo>
                  <a:pt x="267" y="314"/>
                </a:lnTo>
                <a:lnTo>
                  <a:pt x="271" y="314"/>
                </a:lnTo>
                <a:lnTo>
                  <a:pt x="271" y="310"/>
                </a:lnTo>
                <a:lnTo>
                  <a:pt x="280" y="310"/>
                </a:lnTo>
                <a:lnTo>
                  <a:pt x="280" y="306"/>
                </a:lnTo>
                <a:lnTo>
                  <a:pt x="285" y="306"/>
                </a:lnTo>
                <a:lnTo>
                  <a:pt x="285" y="301"/>
                </a:lnTo>
                <a:lnTo>
                  <a:pt x="289" y="301"/>
                </a:lnTo>
                <a:lnTo>
                  <a:pt x="293" y="301"/>
                </a:lnTo>
                <a:lnTo>
                  <a:pt x="293" y="297"/>
                </a:lnTo>
                <a:lnTo>
                  <a:pt x="297" y="297"/>
                </a:lnTo>
                <a:lnTo>
                  <a:pt x="297" y="292"/>
                </a:lnTo>
                <a:lnTo>
                  <a:pt x="302" y="292"/>
                </a:lnTo>
                <a:lnTo>
                  <a:pt x="302" y="288"/>
                </a:lnTo>
                <a:lnTo>
                  <a:pt x="307" y="288"/>
                </a:lnTo>
                <a:lnTo>
                  <a:pt x="307" y="284"/>
                </a:lnTo>
                <a:lnTo>
                  <a:pt x="311" y="284"/>
                </a:lnTo>
                <a:lnTo>
                  <a:pt x="311" y="279"/>
                </a:lnTo>
                <a:lnTo>
                  <a:pt x="315" y="279"/>
                </a:lnTo>
                <a:lnTo>
                  <a:pt x="315" y="274"/>
                </a:lnTo>
                <a:lnTo>
                  <a:pt x="320" y="274"/>
                </a:lnTo>
                <a:lnTo>
                  <a:pt x="320" y="270"/>
                </a:lnTo>
                <a:lnTo>
                  <a:pt x="324" y="270"/>
                </a:lnTo>
                <a:lnTo>
                  <a:pt x="324" y="266"/>
                </a:lnTo>
                <a:lnTo>
                  <a:pt x="329" y="266"/>
                </a:lnTo>
                <a:lnTo>
                  <a:pt x="329" y="262"/>
                </a:lnTo>
                <a:lnTo>
                  <a:pt x="333" y="262"/>
                </a:lnTo>
                <a:lnTo>
                  <a:pt x="337" y="262"/>
                </a:lnTo>
                <a:lnTo>
                  <a:pt x="337" y="257"/>
                </a:lnTo>
                <a:lnTo>
                  <a:pt x="342" y="257"/>
                </a:lnTo>
                <a:lnTo>
                  <a:pt x="342" y="252"/>
                </a:lnTo>
                <a:lnTo>
                  <a:pt x="347" y="252"/>
                </a:lnTo>
                <a:lnTo>
                  <a:pt x="347" y="248"/>
                </a:lnTo>
                <a:lnTo>
                  <a:pt x="351" y="248"/>
                </a:lnTo>
                <a:lnTo>
                  <a:pt x="351" y="244"/>
                </a:lnTo>
                <a:lnTo>
                  <a:pt x="355" y="244"/>
                </a:lnTo>
                <a:lnTo>
                  <a:pt x="355" y="240"/>
                </a:lnTo>
                <a:lnTo>
                  <a:pt x="360" y="240"/>
                </a:lnTo>
                <a:lnTo>
                  <a:pt x="360" y="235"/>
                </a:lnTo>
                <a:lnTo>
                  <a:pt x="360" y="230"/>
                </a:lnTo>
                <a:lnTo>
                  <a:pt x="364" y="230"/>
                </a:lnTo>
                <a:lnTo>
                  <a:pt x="364" y="226"/>
                </a:lnTo>
                <a:lnTo>
                  <a:pt x="369" y="226"/>
                </a:lnTo>
                <a:lnTo>
                  <a:pt x="369" y="222"/>
                </a:lnTo>
                <a:lnTo>
                  <a:pt x="373" y="222"/>
                </a:lnTo>
                <a:lnTo>
                  <a:pt x="378" y="222"/>
                </a:lnTo>
                <a:lnTo>
                  <a:pt x="378" y="217"/>
                </a:lnTo>
                <a:lnTo>
                  <a:pt x="382" y="217"/>
                </a:lnTo>
                <a:lnTo>
                  <a:pt x="382" y="213"/>
                </a:lnTo>
                <a:lnTo>
                  <a:pt x="386" y="213"/>
                </a:lnTo>
                <a:lnTo>
                  <a:pt x="386" y="208"/>
                </a:lnTo>
                <a:lnTo>
                  <a:pt x="391" y="208"/>
                </a:lnTo>
                <a:lnTo>
                  <a:pt x="391" y="204"/>
                </a:lnTo>
                <a:lnTo>
                  <a:pt x="396" y="204"/>
                </a:lnTo>
                <a:lnTo>
                  <a:pt x="396" y="200"/>
                </a:lnTo>
                <a:lnTo>
                  <a:pt x="396" y="195"/>
                </a:lnTo>
                <a:lnTo>
                  <a:pt x="400" y="195"/>
                </a:lnTo>
                <a:lnTo>
                  <a:pt x="400" y="191"/>
                </a:lnTo>
                <a:lnTo>
                  <a:pt x="404" y="191"/>
                </a:lnTo>
                <a:lnTo>
                  <a:pt x="404" y="186"/>
                </a:lnTo>
                <a:lnTo>
                  <a:pt x="408" y="186"/>
                </a:lnTo>
                <a:lnTo>
                  <a:pt x="408" y="182"/>
                </a:lnTo>
                <a:lnTo>
                  <a:pt x="413" y="182"/>
                </a:lnTo>
                <a:lnTo>
                  <a:pt x="418" y="182"/>
                </a:lnTo>
                <a:lnTo>
                  <a:pt x="418" y="177"/>
                </a:lnTo>
                <a:lnTo>
                  <a:pt x="422" y="177"/>
                </a:lnTo>
                <a:lnTo>
                  <a:pt x="422" y="173"/>
                </a:lnTo>
                <a:lnTo>
                  <a:pt x="422" y="169"/>
                </a:lnTo>
                <a:lnTo>
                  <a:pt x="426" y="169"/>
                </a:lnTo>
                <a:lnTo>
                  <a:pt x="426" y="164"/>
                </a:lnTo>
                <a:lnTo>
                  <a:pt x="431" y="164"/>
                </a:lnTo>
                <a:lnTo>
                  <a:pt x="431" y="160"/>
                </a:lnTo>
                <a:lnTo>
                  <a:pt x="435" y="160"/>
                </a:lnTo>
                <a:lnTo>
                  <a:pt x="435" y="155"/>
                </a:lnTo>
                <a:lnTo>
                  <a:pt x="440" y="155"/>
                </a:lnTo>
                <a:lnTo>
                  <a:pt x="440" y="151"/>
                </a:lnTo>
                <a:lnTo>
                  <a:pt x="444" y="151"/>
                </a:lnTo>
                <a:lnTo>
                  <a:pt x="444" y="147"/>
                </a:lnTo>
                <a:lnTo>
                  <a:pt x="449" y="147"/>
                </a:lnTo>
                <a:lnTo>
                  <a:pt x="449" y="142"/>
                </a:lnTo>
                <a:lnTo>
                  <a:pt x="453" y="142"/>
                </a:lnTo>
                <a:lnTo>
                  <a:pt x="457" y="142"/>
                </a:lnTo>
                <a:lnTo>
                  <a:pt x="457" y="137"/>
                </a:lnTo>
                <a:lnTo>
                  <a:pt x="462" y="137"/>
                </a:lnTo>
                <a:lnTo>
                  <a:pt x="462" y="133"/>
                </a:lnTo>
                <a:lnTo>
                  <a:pt x="466" y="133"/>
                </a:lnTo>
                <a:lnTo>
                  <a:pt x="466" y="129"/>
                </a:lnTo>
                <a:lnTo>
                  <a:pt x="471" y="129"/>
                </a:lnTo>
                <a:lnTo>
                  <a:pt x="471" y="125"/>
                </a:lnTo>
                <a:lnTo>
                  <a:pt x="475" y="125"/>
                </a:lnTo>
                <a:lnTo>
                  <a:pt x="475" y="120"/>
                </a:lnTo>
                <a:lnTo>
                  <a:pt x="475" y="115"/>
                </a:lnTo>
                <a:lnTo>
                  <a:pt x="479" y="115"/>
                </a:lnTo>
                <a:lnTo>
                  <a:pt x="479" y="111"/>
                </a:lnTo>
                <a:lnTo>
                  <a:pt x="489" y="111"/>
                </a:lnTo>
                <a:lnTo>
                  <a:pt x="489" y="107"/>
                </a:lnTo>
                <a:lnTo>
                  <a:pt x="493" y="107"/>
                </a:lnTo>
                <a:lnTo>
                  <a:pt x="493" y="103"/>
                </a:lnTo>
                <a:lnTo>
                  <a:pt x="497" y="103"/>
                </a:lnTo>
                <a:lnTo>
                  <a:pt x="502" y="103"/>
                </a:lnTo>
                <a:lnTo>
                  <a:pt x="502" y="98"/>
                </a:lnTo>
                <a:lnTo>
                  <a:pt x="506" y="98"/>
                </a:lnTo>
                <a:lnTo>
                  <a:pt x="506" y="93"/>
                </a:lnTo>
                <a:lnTo>
                  <a:pt x="511" y="93"/>
                </a:lnTo>
                <a:lnTo>
                  <a:pt x="511" y="89"/>
                </a:lnTo>
                <a:lnTo>
                  <a:pt x="515" y="89"/>
                </a:lnTo>
                <a:lnTo>
                  <a:pt x="515" y="85"/>
                </a:lnTo>
                <a:lnTo>
                  <a:pt x="519" y="85"/>
                </a:lnTo>
                <a:lnTo>
                  <a:pt x="519" y="81"/>
                </a:lnTo>
                <a:lnTo>
                  <a:pt x="524" y="81"/>
                </a:lnTo>
                <a:lnTo>
                  <a:pt x="524" y="76"/>
                </a:lnTo>
                <a:lnTo>
                  <a:pt x="533" y="76"/>
                </a:lnTo>
                <a:lnTo>
                  <a:pt x="533" y="71"/>
                </a:lnTo>
                <a:lnTo>
                  <a:pt x="537" y="71"/>
                </a:lnTo>
                <a:lnTo>
                  <a:pt x="537" y="67"/>
                </a:lnTo>
                <a:lnTo>
                  <a:pt x="542" y="67"/>
                </a:lnTo>
                <a:lnTo>
                  <a:pt x="542" y="63"/>
                </a:lnTo>
                <a:lnTo>
                  <a:pt x="551" y="63"/>
                </a:lnTo>
                <a:lnTo>
                  <a:pt x="555" y="63"/>
                </a:lnTo>
                <a:lnTo>
                  <a:pt x="555" y="58"/>
                </a:lnTo>
                <a:lnTo>
                  <a:pt x="564" y="58"/>
                </a:lnTo>
                <a:lnTo>
                  <a:pt x="564" y="54"/>
                </a:lnTo>
                <a:lnTo>
                  <a:pt x="568" y="54"/>
                </a:lnTo>
                <a:lnTo>
                  <a:pt x="568" y="49"/>
                </a:lnTo>
                <a:lnTo>
                  <a:pt x="577" y="49"/>
                </a:lnTo>
                <a:lnTo>
                  <a:pt x="577" y="45"/>
                </a:lnTo>
                <a:lnTo>
                  <a:pt x="586" y="45"/>
                </a:lnTo>
                <a:lnTo>
                  <a:pt x="586" y="41"/>
                </a:lnTo>
                <a:lnTo>
                  <a:pt x="595" y="41"/>
                </a:lnTo>
                <a:lnTo>
                  <a:pt x="595" y="36"/>
                </a:lnTo>
                <a:lnTo>
                  <a:pt x="604" y="36"/>
                </a:lnTo>
                <a:lnTo>
                  <a:pt x="604" y="32"/>
                </a:lnTo>
                <a:lnTo>
                  <a:pt x="612" y="32"/>
                </a:lnTo>
                <a:lnTo>
                  <a:pt x="612" y="27"/>
                </a:lnTo>
                <a:lnTo>
                  <a:pt x="622" y="27"/>
                </a:lnTo>
                <a:lnTo>
                  <a:pt x="622" y="23"/>
                </a:lnTo>
                <a:lnTo>
                  <a:pt x="635" y="23"/>
                </a:lnTo>
                <a:lnTo>
                  <a:pt x="648" y="23"/>
                </a:lnTo>
                <a:lnTo>
                  <a:pt x="648" y="18"/>
                </a:lnTo>
                <a:lnTo>
                  <a:pt x="666" y="18"/>
                </a:lnTo>
                <a:lnTo>
                  <a:pt x="666" y="14"/>
                </a:lnTo>
                <a:lnTo>
                  <a:pt x="684" y="14"/>
                </a:lnTo>
                <a:lnTo>
                  <a:pt x="684" y="10"/>
                </a:lnTo>
                <a:lnTo>
                  <a:pt x="711" y="10"/>
                </a:lnTo>
                <a:lnTo>
                  <a:pt x="711" y="5"/>
                </a:lnTo>
                <a:lnTo>
                  <a:pt x="755" y="5"/>
                </a:lnTo>
                <a:lnTo>
                  <a:pt x="755" y="0"/>
                </a:lnTo>
                <a:lnTo>
                  <a:pt x="1101" y="0"/>
                </a:lnTo>
                <a:lnTo>
                  <a:pt x="1101" y="5"/>
                </a:lnTo>
                <a:lnTo>
                  <a:pt x="1061" y="5"/>
                </a:lnTo>
                <a:lnTo>
                  <a:pt x="1061" y="10"/>
                </a:lnTo>
                <a:lnTo>
                  <a:pt x="1021" y="10"/>
                </a:lnTo>
                <a:lnTo>
                  <a:pt x="1021" y="14"/>
                </a:lnTo>
                <a:lnTo>
                  <a:pt x="994" y="14"/>
                </a:lnTo>
                <a:lnTo>
                  <a:pt x="994" y="18"/>
                </a:lnTo>
                <a:lnTo>
                  <a:pt x="972" y="18"/>
                </a:lnTo>
                <a:lnTo>
                  <a:pt x="972" y="23"/>
                </a:lnTo>
                <a:lnTo>
                  <a:pt x="959" y="23"/>
                </a:lnTo>
                <a:lnTo>
                  <a:pt x="941" y="23"/>
                </a:lnTo>
                <a:lnTo>
                  <a:pt x="941" y="27"/>
                </a:lnTo>
                <a:lnTo>
                  <a:pt x="932" y="27"/>
                </a:lnTo>
                <a:lnTo>
                  <a:pt x="932" y="32"/>
                </a:lnTo>
                <a:lnTo>
                  <a:pt x="919" y="32"/>
                </a:lnTo>
                <a:lnTo>
                  <a:pt x="919" y="36"/>
                </a:lnTo>
                <a:lnTo>
                  <a:pt x="910" y="36"/>
                </a:lnTo>
                <a:lnTo>
                  <a:pt x="910" y="41"/>
                </a:lnTo>
                <a:lnTo>
                  <a:pt x="901" y="41"/>
                </a:lnTo>
                <a:lnTo>
                  <a:pt x="901" y="45"/>
                </a:lnTo>
                <a:lnTo>
                  <a:pt x="893" y="45"/>
                </a:lnTo>
                <a:lnTo>
                  <a:pt x="893" y="49"/>
                </a:lnTo>
                <a:lnTo>
                  <a:pt x="883" y="49"/>
                </a:lnTo>
                <a:lnTo>
                  <a:pt x="883" y="54"/>
                </a:lnTo>
                <a:lnTo>
                  <a:pt x="879" y="54"/>
                </a:lnTo>
                <a:lnTo>
                  <a:pt x="879" y="58"/>
                </a:lnTo>
                <a:lnTo>
                  <a:pt x="870" y="58"/>
                </a:lnTo>
                <a:lnTo>
                  <a:pt x="870" y="63"/>
                </a:lnTo>
                <a:lnTo>
                  <a:pt x="861" y="63"/>
                </a:lnTo>
                <a:lnTo>
                  <a:pt x="857" y="63"/>
                </a:lnTo>
                <a:lnTo>
                  <a:pt x="857" y="67"/>
                </a:lnTo>
                <a:lnTo>
                  <a:pt x="852" y="67"/>
                </a:lnTo>
                <a:lnTo>
                  <a:pt x="852" y="71"/>
                </a:lnTo>
                <a:lnTo>
                  <a:pt x="844" y="71"/>
                </a:lnTo>
                <a:lnTo>
                  <a:pt x="844" y="76"/>
                </a:lnTo>
                <a:lnTo>
                  <a:pt x="839" y="76"/>
                </a:lnTo>
                <a:lnTo>
                  <a:pt x="839" y="81"/>
                </a:lnTo>
                <a:lnTo>
                  <a:pt x="834" y="81"/>
                </a:lnTo>
                <a:lnTo>
                  <a:pt x="834" y="85"/>
                </a:lnTo>
                <a:lnTo>
                  <a:pt x="830" y="85"/>
                </a:lnTo>
                <a:lnTo>
                  <a:pt x="830" y="89"/>
                </a:lnTo>
                <a:lnTo>
                  <a:pt x="821" y="89"/>
                </a:lnTo>
                <a:lnTo>
                  <a:pt x="821" y="93"/>
                </a:lnTo>
                <a:lnTo>
                  <a:pt x="817" y="93"/>
                </a:lnTo>
                <a:lnTo>
                  <a:pt x="817" y="98"/>
                </a:lnTo>
                <a:lnTo>
                  <a:pt x="812" y="98"/>
                </a:lnTo>
                <a:lnTo>
                  <a:pt x="812" y="103"/>
                </a:lnTo>
                <a:lnTo>
                  <a:pt x="808" y="103"/>
                </a:lnTo>
                <a:lnTo>
                  <a:pt x="804" y="103"/>
                </a:lnTo>
                <a:lnTo>
                  <a:pt x="804" y="107"/>
                </a:lnTo>
                <a:lnTo>
                  <a:pt x="799" y="107"/>
                </a:lnTo>
                <a:lnTo>
                  <a:pt x="799" y="111"/>
                </a:lnTo>
                <a:lnTo>
                  <a:pt x="794" y="111"/>
                </a:lnTo>
                <a:lnTo>
                  <a:pt x="794" y="115"/>
                </a:lnTo>
                <a:lnTo>
                  <a:pt x="790" y="115"/>
                </a:lnTo>
                <a:lnTo>
                  <a:pt x="790" y="120"/>
                </a:lnTo>
                <a:lnTo>
                  <a:pt x="786" y="120"/>
                </a:lnTo>
                <a:lnTo>
                  <a:pt x="786" y="125"/>
                </a:lnTo>
                <a:lnTo>
                  <a:pt x="782" y="125"/>
                </a:lnTo>
                <a:lnTo>
                  <a:pt x="782" y="129"/>
                </a:lnTo>
                <a:lnTo>
                  <a:pt x="777" y="129"/>
                </a:lnTo>
                <a:lnTo>
                  <a:pt x="777" y="133"/>
                </a:lnTo>
                <a:lnTo>
                  <a:pt x="772" y="133"/>
                </a:lnTo>
                <a:lnTo>
                  <a:pt x="772" y="137"/>
                </a:lnTo>
                <a:lnTo>
                  <a:pt x="768" y="137"/>
                </a:lnTo>
                <a:lnTo>
                  <a:pt x="768" y="142"/>
                </a:lnTo>
                <a:lnTo>
                  <a:pt x="764" y="142"/>
                </a:lnTo>
                <a:lnTo>
                  <a:pt x="759" y="142"/>
                </a:lnTo>
                <a:lnTo>
                  <a:pt x="759" y="147"/>
                </a:lnTo>
                <a:lnTo>
                  <a:pt x="755" y="147"/>
                </a:lnTo>
                <a:lnTo>
                  <a:pt x="755" y="151"/>
                </a:lnTo>
                <a:lnTo>
                  <a:pt x="750" y="151"/>
                </a:lnTo>
                <a:lnTo>
                  <a:pt x="750" y="155"/>
                </a:lnTo>
                <a:lnTo>
                  <a:pt x="746" y="155"/>
                </a:lnTo>
                <a:lnTo>
                  <a:pt x="746" y="160"/>
                </a:lnTo>
                <a:lnTo>
                  <a:pt x="741" y="160"/>
                </a:lnTo>
                <a:lnTo>
                  <a:pt x="741" y="164"/>
                </a:lnTo>
                <a:lnTo>
                  <a:pt x="741" y="169"/>
                </a:lnTo>
                <a:lnTo>
                  <a:pt x="737" y="169"/>
                </a:lnTo>
                <a:lnTo>
                  <a:pt x="737" y="173"/>
                </a:lnTo>
                <a:lnTo>
                  <a:pt x="733" y="173"/>
                </a:lnTo>
                <a:lnTo>
                  <a:pt x="733" y="177"/>
                </a:lnTo>
                <a:lnTo>
                  <a:pt x="728" y="177"/>
                </a:lnTo>
                <a:lnTo>
                  <a:pt x="728" y="182"/>
                </a:lnTo>
                <a:lnTo>
                  <a:pt x="723" y="182"/>
                </a:lnTo>
                <a:lnTo>
                  <a:pt x="719" y="182"/>
                </a:lnTo>
                <a:lnTo>
                  <a:pt x="719" y="186"/>
                </a:lnTo>
                <a:lnTo>
                  <a:pt x="715" y="186"/>
                </a:lnTo>
                <a:lnTo>
                  <a:pt x="715" y="191"/>
                </a:lnTo>
                <a:lnTo>
                  <a:pt x="711" y="191"/>
                </a:lnTo>
                <a:lnTo>
                  <a:pt x="711" y="195"/>
                </a:lnTo>
                <a:lnTo>
                  <a:pt x="706" y="195"/>
                </a:lnTo>
                <a:lnTo>
                  <a:pt x="706" y="200"/>
                </a:lnTo>
                <a:lnTo>
                  <a:pt x="706" y="204"/>
                </a:lnTo>
                <a:lnTo>
                  <a:pt x="701" y="204"/>
                </a:lnTo>
                <a:lnTo>
                  <a:pt x="701" y="208"/>
                </a:lnTo>
                <a:lnTo>
                  <a:pt x="697" y="208"/>
                </a:lnTo>
                <a:lnTo>
                  <a:pt x="697" y="213"/>
                </a:lnTo>
                <a:lnTo>
                  <a:pt x="693" y="213"/>
                </a:lnTo>
                <a:lnTo>
                  <a:pt x="693" y="217"/>
                </a:lnTo>
                <a:lnTo>
                  <a:pt x="688" y="217"/>
                </a:lnTo>
                <a:lnTo>
                  <a:pt x="688" y="222"/>
                </a:lnTo>
                <a:lnTo>
                  <a:pt x="684" y="222"/>
                </a:lnTo>
                <a:lnTo>
                  <a:pt x="679" y="222"/>
                </a:lnTo>
                <a:lnTo>
                  <a:pt x="679" y="226"/>
                </a:lnTo>
                <a:lnTo>
                  <a:pt x="675" y="226"/>
                </a:lnTo>
                <a:lnTo>
                  <a:pt x="675" y="230"/>
                </a:lnTo>
                <a:lnTo>
                  <a:pt x="675" y="235"/>
                </a:lnTo>
                <a:lnTo>
                  <a:pt x="671" y="235"/>
                </a:lnTo>
                <a:lnTo>
                  <a:pt x="671" y="240"/>
                </a:lnTo>
                <a:lnTo>
                  <a:pt x="666" y="240"/>
                </a:lnTo>
                <a:lnTo>
                  <a:pt x="666" y="244"/>
                </a:lnTo>
                <a:lnTo>
                  <a:pt x="661" y="244"/>
                </a:lnTo>
                <a:lnTo>
                  <a:pt x="661" y="248"/>
                </a:lnTo>
                <a:lnTo>
                  <a:pt x="657" y="248"/>
                </a:lnTo>
                <a:lnTo>
                  <a:pt x="657" y="252"/>
                </a:lnTo>
                <a:lnTo>
                  <a:pt x="653" y="252"/>
                </a:lnTo>
                <a:lnTo>
                  <a:pt x="653" y="257"/>
                </a:lnTo>
                <a:lnTo>
                  <a:pt x="648" y="257"/>
                </a:lnTo>
                <a:lnTo>
                  <a:pt x="648" y="262"/>
                </a:lnTo>
                <a:lnTo>
                  <a:pt x="644" y="262"/>
                </a:lnTo>
                <a:lnTo>
                  <a:pt x="639" y="262"/>
                </a:lnTo>
                <a:lnTo>
                  <a:pt x="639" y="266"/>
                </a:lnTo>
                <a:lnTo>
                  <a:pt x="635" y="266"/>
                </a:lnTo>
                <a:lnTo>
                  <a:pt x="635" y="270"/>
                </a:lnTo>
                <a:lnTo>
                  <a:pt x="630" y="270"/>
                </a:lnTo>
                <a:lnTo>
                  <a:pt x="630" y="274"/>
                </a:lnTo>
                <a:lnTo>
                  <a:pt x="626" y="274"/>
                </a:lnTo>
                <a:lnTo>
                  <a:pt x="626" y="279"/>
                </a:lnTo>
                <a:lnTo>
                  <a:pt x="622" y="279"/>
                </a:lnTo>
                <a:lnTo>
                  <a:pt x="622" y="284"/>
                </a:lnTo>
                <a:lnTo>
                  <a:pt x="617" y="284"/>
                </a:lnTo>
                <a:lnTo>
                  <a:pt x="617" y="288"/>
                </a:lnTo>
                <a:lnTo>
                  <a:pt x="612" y="288"/>
                </a:lnTo>
                <a:lnTo>
                  <a:pt x="612" y="292"/>
                </a:lnTo>
                <a:lnTo>
                  <a:pt x="608" y="292"/>
                </a:lnTo>
                <a:lnTo>
                  <a:pt x="608" y="297"/>
                </a:lnTo>
                <a:lnTo>
                  <a:pt x="604" y="297"/>
                </a:lnTo>
                <a:lnTo>
                  <a:pt x="604" y="301"/>
                </a:lnTo>
                <a:lnTo>
                  <a:pt x="600" y="301"/>
                </a:lnTo>
                <a:lnTo>
                  <a:pt x="595" y="301"/>
                </a:lnTo>
                <a:lnTo>
                  <a:pt x="595" y="306"/>
                </a:lnTo>
                <a:lnTo>
                  <a:pt x="590" y="306"/>
                </a:lnTo>
                <a:lnTo>
                  <a:pt x="590" y="310"/>
                </a:lnTo>
                <a:lnTo>
                  <a:pt x="586" y="310"/>
                </a:lnTo>
                <a:lnTo>
                  <a:pt x="586" y="314"/>
                </a:lnTo>
                <a:lnTo>
                  <a:pt x="582" y="314"/>
                </a:lnTo>
                <a:lnTo>
                  <a:pt x="582" y="319"/>
                </a:lnTo>
                <a:lnTo>
                  <a:pt x="577" y="319"/>
                </a:lnTo>
                <a:lnTo>
                  <a:pt x="577" y="323"/>
                </a:lnTo>
                <a:lnTo>
                  <a:pt x="568" y="323"/>
                </a:lnTo>
                <a:lnTo>
                  <a:pt x="568" y="328"/>
                </a:lnTo>
                <a:lnTo>
                  <a:pt x="564" y="328"/>
                </a:lnTo>
                <a:lnTo>
                  <a:pt x="564" y="332"/>
                </a:lnTo>
                <a:lnTo>
                  <a:pt x="560" y="332"/>
                </a:lnTo>
                <a:lnTo>
                  <a:pt x="560" y="337"/>
                </a:lnTo>
                <a:lnTo>
                  <a:pt x="551" y="337"/>
                </a:lnTo>
                <a:lnTo>
                  <a:pt x="551" y="341"/>
                </a:lnTo>
                <a:lnTo>
                  <a:pt x="546" y="341"/>
                </a:lnTo>
                <a:lnTo>
                  <a:pt x="537" y="341"/>
                </a:lnTo>
                <a:lnTo>
                  <a:pt x="537" y="345"/>
                </a:lnTo>
                <a:lnTo>
                  <a:pt x="533" y="345"/>
                </a:lnTo>
                <a:lnTo>
                  <a:pt x="533" y="350"/>
                </a:lnTo>
                <a:lnTo>
                  <a:pt x="524" y="350"/>
                </a:lnTo>
                <a:lnTo>
                  <a:pt x="524" y="354"/>
                </a:lnTo>
                <a:lnTo>
                  <a:pt x="515" y="354"/>
                </a:lnTo>
                <a:lnTo>
                  <a:pt x="515" y="359"/>
                </a:lnTo>
                <a:lnTo>
                  <a:pt x="506" y="359"/>
                </a:lnTo>
                <a:lnTo>
                  <a:pt x="506" y="363"/>
                </a:lnTo>
                <a:lnTo>
                  <a:pt x="497" y="363"/>
                </a:lnTo>
                <a:lnTo>
                  <a:pt x="497" y="367"/>
                </a:lnTo>
                <a:lnTo>
                  <a:pt x="489" y="367"/>
                </a:lnTo>
                <a:lnTo>
                  <a:pt x="489" y="372"/>
                </a:lnTo>
                <a:lnTo>
                  <a:pt x="475" y="372"/>
                </a:lnTo>
                <a:lnTo>
                  <a:pt x="475" y="377"/>
                </a:lnTo>
                <a:lnTo>
                  <a:pt x="466" y="377"/>
                </a:lnTo>
                <a:lnTo>
                  <a:pt x="466" y="381"/>
                </a:lnTo>
                <a:lnTo>
                  <a:pt x="453" y="381"/>
                </a:lnTo>
                <a:lnTo>
                  <a:pt x="435" y="381"/>
                </a:lnTo>
                <a:lnTo>
                  <a:pt x="435" y="385"/>
                </a:lnTo>
                <a:lnTo>
                  <a:pt x="418" y="385"/>
                </a:lnTo>
                <a:lnTo>
                  <a:pt x="418" y="389"/>
                </a:lnTo>
                <a:lnTo>
                  <a:pt x="386" y="389"/>
                </a:lnTo>
                <a:lnTo>
                  <a:pt x="386" y="394"/>
                </a:lnTo>
                <a:lnTo>
                  <a:pt x="347" y="394"/>
                </a:lnTo>
                <a:lnTo>
                  <a:pt x="347" y="399"/>
                </a:lnTo>
                <a:lnTo>
                  <a:pt x="0" y="399"/>
                </a:lnTo>
              </a:path>
            </a:pathLst>
          </a:custGeom>
          <a:noFill/>
          <a:ln w="22225" cap="flat">
            <a:solidFill>
              <a:schemeClr val="tx1"/>
            </a:solidFill>
            <a:prstDash val="solid"/>
            <a:round/>
            <a:headEnd/>
            <a:tailEnd/>
          </a:ln>
        </p:spPr>
        <p:txBody>
          <a:bodyPr/>
          <a:lstStyle/>
          <a:p>
            <a:pPr>
              <a:defRPr/>
            </a:pPr>
            <a:endParaRPr lang="en-US">
              <a:latin typeface="+mn-lt"/>
            </a:endParaRPr>
          </a:p>
        </p:txBody>
      </p:sp>
      <p:sp>
        <p:nvSpPr>
          <p:cNvPr id="385327" name="Line 303"/>
          <p:cNvSpPr>
            <a:spLocks noChangeShapeType="1"/>
          </p:cNvSpPr>
          <p:nvPr/>
        </p:nvSpPr>
        <p:spPr bwMode="auto">
          <a:xfrm>
            <a:off x="1119188" y="6457950"/>
            <a:ext cx="4903787" cy="3175"/>
          </a:xfrm>
          <a:prstGeom prst="line">
            <a:avLst/>
          </a:prstGeom>
          <a:noFill/>
          <a:ln w="6350" cap="rnd">
            <a:solidFill>
              <a:schemeClr val="tx1"/>
            </a:solidFill>
            <a:round/>
            <a:headEnd/>
            <a:tailEnd/>
          </a:ln>
        </p:spPr>
        <p:txBody>
          <a:bodyPr/>
          <a:lstStyle/>
          <a:p>
            <a:pPr>
              <a:defRPr/>
            </a:pPr>
            <a:endParaRPr lang="en-US">
              <a:latin typeface="+mn-lt"/>
            </a:endParaRPr>
          </a:p>
        </p:txBody>
      </p:sp>
      <p:sp>
        <p:nvSpPr>
          <p:cNvPr id="385328" name="Rectangle 304"/>
          <p:cNvSpPr>
            <a:spLocks noChangeArrowheads="1"/>
          </p:cNvSpPr>
          <p:nvPr/>
        </p:nvSpPr>
        <p:spPr bwMode="auto">
          <a:xfrm>
            <a:off x="1119188" y="6567488"/>
            <a:ext cx="88900" cy="214312"/>
          </a:xfrm>
          <a:prstGeom prst="rect">
            <a:avLst/>
          </a:prstGeom>
          <a:noFill/>
          <a:ln w="9525">
            <a:noFill/>
            <a:miter lim="800000"/>
            <a:headEnd/>
            <a:tailEnd/>
          </a:ln>
        </p:spPr>
        <p:txBody>
          <a:bodyPr wrap="none" lIns="0" tIns="0" rIns="0" bIns="0">
            <a:spAutoFit/>
          </a:bodyPr>
          <a:lstStyle/>
          <a:p>
            <a:pPr>
              <a:defRPr/>
            </a:pPr>
            <a:r>
              <a:rPr lang="en-US" sz="1400">
                <a:latin typeface="+mn-lt"/>
              </a:rPr>
              <a:t>0</a:t>
            </a:r>
            <a:endParaRPr lang="en-US">
              <a:latin typeface="+mn-lt"/>
            </a:endParaRPr>
          </a:p>
        </p:txBody>
      </p:sp>
      <p:sp>
        <p:nvSpPr>
          <p:cNvPr id="385329" name="Line 305"/>
          <p:cNvSpPr>
            <a:spLocks noChangeShapeType="1"/>
          </p:cNvSpPr>
          <p:nvPr/>
        </p:nvSpPr>
        <p:spPr bwMode="auto">
          <a:xfrm>
            <a:off x="1366838" y="6457950"/>
            <a:ext cx="1587" cy="30163"/>
          </a:xfrm>
          <a:prstGeom prst="line">
            <a:avLst/>
          </a:prstGeom>
          <a:noFill/>
          <a:ln w="6350" cap="rnd">
            <a:solidFill>
              <a:schemeClr val="tx1"/>
            </a:solidFill>
            <a:round/>
            <a:headEnd/>
            <a:tailEnd/>
          </a:ln>
        </p:spPr>
        <p:txBody>
          <a:bodyPr/>
          <a:lstStyle/>
          <a:p>
            <a:pPr>
              <a:defRPr/>
            </a:pPr>
            <a:endParaRPr lang="en-US">
              <a:latin typeface="+mn-lt"/>
            </a:endParaRPr>
          </a:p>
        </p:txBody>
      </p:sp>
      <p:sp>
        <p:nvSpPr>
          <p:cNvPr id="385330" name="Line 306"/>
          <p:cNvSpPr>
            <a:spLocks noChangeShapeType="1"/>
          </p:cNvSpPr>
          <p:nvPr/>
        </p:nvSpPr>
        <p:spPr bwMode="auto">
          <a:xfrm>
            <a:off x="1612900" y="6457950"/>
            <a:ext cx="1588" cy="30163"/>
          </a:xfrm>
          <a:prstGeom prst="line">
            <a:avLst/>
          </a:prstGeom>
          <a:noFill/>
          <a:ln w="6350" cap="rnd">
            <a:solidFill>
              <a:schemeClr val="tx1"/>
            </a:solidFill>
            <a:round/>
            <a:headEnd/>
            <a:tailEnd/>
          </a:ln>
        </p:spPr>
        <p:txBody>
          <a:bodyPr/>
          <a:lstStyle/>
          <a:p>
            <a:pPr>
              <a:defRPr/>
            </a:pPr>
            <a:endParaRPr lang="en-US">
              <a:latin typeface="+mn-lt"/>
            </a:endParaRPr>
          </a:p>
        </p:txBody>
      </p:sp>
      <p:sp>
        <p:nvSpPr>
          <p:cNvPr id="385331" name="Line 307"/>
          <p:cNvSpPr>
            <a:spLocks noChangeShapeType="1"/>
          </p:cNvSpPr>
          <p:nvPr/>
        </p:nvSpPr>
        <p:spPr bwMode="auto">
          <a:xfrm>
            <a:off x="1860550" y="6457950"/>
            <a:ext cx="1588" cy="30163"/>
          </a:xfrm>
          <a:prstGeom prst="line">
            <a:avLst/>
          </a:prstGeom>
          <a:noFill/>
          <a:ln w="6350" cap="rnd">
            <a:solidFill>
              <a:schemeClr val="tx1"/>
            </a:solidFill>
            <a:round/>
            <a:headEnd/>
            <a:tailEnd/>
          </a:ln>
        </p:spPr>
        <p:txBody>
          <a:bodyPr/>
          <a:lstStyle/>
          <a:p>
            <a:pPr>
              <a:defRPr/>
            </a:pPr>
            <a:endParaRPr lang="en-US">
              <a:latin typeface="+mn-lt"/>
            </a:endParaRPr>
          </a:p>
        </p:txBody>
      </p:sp>
      <p:sp>
        <p:nvSpPr>
          <p:cNvPr id="385332" name="Line 308"/>
          <p:cNvSpPr>
            <a:spLocks noChangeShapeType="1"/>
          </p:cNvSpPr>
          <p:nvPr/>
        </p:nvSpPr>
        <p:spPr bwMode="auto">
          <a:xfrm>
            <a:off x="2100263" y="6457950"/>
            <a:ext cx="6350" cy="30163"/>
          </a:xfrm>
          <a:prstGeom prst="line">
            <a:avLst/>
          </a:prstGeom>
          <a:noFill/>
          <a:ln w="6350" cap="rnd">
            <a:solidFill>
              <a:schemeClr val="tx1"/>
            </a:solidFill>
            <a:round/>
            <a:headEnd/>
            <a:tailEnd/>
          </a:ln>
        </p:spPr>
        <p:txBody>
          <a:bodyPr/>
          <a:lstStyle/>
          <a:p>
            <a:pPr>
              <a:defRPr/>
            </a:pPr>
            <a:endParaRPr lang="en-US">
              <a:latin typeface="+mn-lt"/>
            </a:endParaRPr>
          </a:p>
        </p:txBody>
      </p:sp>
      <p:sp>
        <p:nvSpPr>
          <p:cNvPr id="385333" name="Line 309"/>
          <p:cNvSpPr>
            <a:spLocks noChangeShapeType="1"/>
          </p:cNvSpPr>
          <p:nvPr/>
        </p:nvSpPr>
        <p:spPr bwMode="auto">
          <a:xfrm>
            <a:off x="2346325" y="6457950"/>
            <a:ext cx="7938" cy="30163"/>
          </a:xfrm>
          <a:prstGeom prst="line">
            <a:avLst/>
          </a:prstGeom>
          <a:noFill/>
          <a:ln w="6350" cap="rnd">
            <a:solidFill>
              <a:schemeClr val="tx1"/>
            </a:solidFill>
            <a:round/>
            <a:headEnd/>
            <a:tailEnd/>
          </a:ln>
        </p:spPr>
        <p:txBody>
          <a:bodyPr/>
          <a:lstStyle/>
          <a:p>
            <a:pPr>
              <a:defRPr/>
            </a:pPr>
            <a:endParaRPr lang="en-US">
              <a:latin typeface="+mn-lt"/>
            </a:endParaRPr>
          </a:p>
        </p:txBody>
      </p:sp>
      <p:sp>
        <p:nvSpPr>
          <p:cNvPr id="385334" name="Line 310"/>
          <p:cNvSpPr>
            <a:spLocks noChangeShapeType="1"/>
          </p:cNvSpPr>
          <p:nvPr/>
        </p:nvSpPr>
        <p:spPr bwMode="auto">
          <a:xfrm>
            <a:off x="2592388" y="6457950"/>
            <a:ext cx="7937" cy="30163"/>
          </a:xfrm>
          <a:prstGeom prst="line">
            <a:avLst/>
          </a:prstGeom>
          <a:noFill/>
          <a:ln w="6350" cap="rnd">
            <a:solidFill>
              <a:schemeClr val="tx1"/>
            </a:solidFill>
            <a:round/>
            <a:headEnd/>
            <a:tailEnd/>
          </a:ln>
        </p:spPr>
        <p:txBody>
          <a:bodyPr/>
          <a:lstStyle/>
          <a:p>
            <a:pPr>
              <a:defRPr/>
            </a:pPr>
            <a:endParaRPr lang="en-US">
              <a:latin typeface="+mn-lt"/>
            </a:endParaRPr>
          </a:p>
        </p:txBody>
      </p:sp>
      <p:sp>
        <p:nvSpPr>
          <p:cNvPr id="385335" name="Line 311"/>
          <p:cNvSpPr>
            <a:spLocks noChangeShapeType="1"/>
          </p:cNvSpPr>
          <p:nvPr/>
        </p:nvSpPr>
        <p:spPr bwMode="auto">
          <a:xfrm>
            <a:off x="2838450" y="6457950"/>
            <a:ext cx="1588" cy="30163"/>
          </a:xfrm>
          <a:prstGeom prst="line">
            <a:avLst/>
          </a:prstGeom>
          <a:noFill/>
          <a:ln w="6350" cap="rnd">
            <a:solidFill>
              <a:schemeClr val="tx1"/>
            </a:solidFill>
            <a:round/>
            <a:headEnd/>
            <a:tailEnd/>
          </a:ln>
        </p:spPr>
        <p:txBody>
          <a:bodyPr/>
          <a:lstStyle/>
          <a:p>
            <a:pPr>
              <a:defRPr/>
            </a:pPr>
            <a:endParaRPr lang="en-US">
              <a:latin typeface="+mn-lt"/>
            </a:endParaRPr>
          </a:p>
        </p:txBody>
      </p:sp>
      <p:sp>
        <p:nvSpPr>
          <p:cNvPr id="385336" name="Line 312"/>
          <p:cNvSpPr>
            <a:spLocks noChangeShapeType="1"/>
          </p:cNvSpPr>
          <p:nvPr/>
        </p:nvSpPr>
        <p:spPr bwMode="auto">
          <a:xfrm>
            <a:off x="3086100" y="6457950"/>
            <a:ext cx="1588" cy="30163"/>
          </a:xfrm>
          <a:prstGeom prst="line">
            <a:avLst/>
          </a:prstGeom>
          <a:noFill/>
          <a:ln w="6350" cap="rnd">
            <a:solidFill>
              <a:schemeClr val="tx1"/>
            </a:solidFill>
            <a:round/>
            <a:headEnd/>
            <a:tailEnd/>
          </a:ln>
        </p:spPr>
        <p:txBody>
          <a:bodyPr/>
          <a:lstStyle/>
          <a:p>
            <a:pPr>
              <a:defRPr/>
            </a:pPr>
            <a:endParaRPr lang="en-US">
              <a:latin typeface="+mn-lt"/>
            </a:endParaRPr>
          </a:p>
        </p:txBody>
      </p:sp>
      <p:sp>
        <p:nvSpPr>
          <p:cNvPr id="385337" name="Line 313"/>
          <p:cNvSpPr>
            <a:spLocks noChangeShapeType="1"/>
          </p:cNvSpPr>
          <p:nvPr/>
        </p:nvSpPr>
        <p:spPr bwMode="auto">
          <a:xfrm>
            <a:off x="3325813" y="6457950"/>
            <a:ext cx="1587" cy="30163"/>
          </a:xfrm>
          <a:prstGeom prst="line">
            <a:avLst/>
          </a:prstGeom>
          <a:noFill/>
          <a:ln w="6350" cap="rnd">
            <a:solidFill>
              <a:schemeClr val="tx1"/>
            </a:solidFill>
            <a:round/>
            <a:headEnd/>
            <a:tailEnd/>
          </a:ln>
        </p:spPr>
        <p:txBody>
          <a:bodyPr/>
          <a:lstStyle/>
          <a:p>
            <a:pPr>
              <a:defRPr/>
            </a:pPr>
            <a:endParaRPr lang="en-US">
              <a:latin typeface="+mn-lt"/>
            </a:endParaRPr>
          </a:p>
        </p:txBody>
      </p:sp>
      <p:sp>
        <p:nvSpPr>
          <p:cNvPr id="385338" name="Line 314"/>
          <p:cNvSpPr>
            <a:spLocks noChangeShapeType="1"/>
          </p:cNvSpPr>
          <p:nvPr/>
        </p:nvSpPr>
        <p:spPr bwMode="auto">
          <a:xfrm>
            <a:off x="3565525" y="6457950"/>
            <a:ext cx="6350" cy="30163"/>
          </a:xfrm>
          <a:prstGeom prst="line">
            <a:avLst/>
          </a:prstGeom>
          <a:noFill/>
          <a:ln w="6350" cap="rnd">
            <a:solidFill>
              <a:schemeClr val="tx1"/>
            </a:solidFill>
            <a:round/>
            <a:headEnd/>
            <a:tailEnd/>
          </a:ln>
        </p:spPr>
        <p:txBody>
          <a:bodyPr/>
          <a:lstStyle/>
          <a:p>
            <a:pPr>
              <a:defRPr/>
            </a:pPr>
            <a:endParaRPr lang="en-US">
              <a:latin typeface="+mn-lt"/>
            </a:endParaRPr>
          </a:p>
        </p:txBody>
      </p:sp>
      <p:sp>
        <p:nvSpPr>
          <p:cNvPr id="385339" name="Line 315"/>
          <p:cNvSpPr>
            <a:spLocks noChangeShapeType="1"/>
          </p:cNvSpPr>
          <p:nvPr/>
        </p:nvSpPr>
        <p:spPr bwMode="auto">
          <a:xfrm>
            <a:off x="3565525" y="6457950"/>
            <a:ext cx="6350" cy="50800"/>
          </a:xfrm>
          <a:prstGeom prst="line">
            <a:avLst/>
          </a:prstGeom>
          <a:noFill/>
          <a:ln w="6350" cap="rnd">
            <a:solidFill>
              <a:schemeClr val="tx1"/>
            </a:solidFill>
            <a:round/>
            <a:headEnd/>
            <a:tailEnd/>
          </a:ln>
        </p:spPr>
        <p:txBody>
          <a:bodyPr/>
          <a:lstStyle/>
          <a:p>
            <a:pPr>
              <a:defRPr/>
            </a:pPr>
            <a:endParaRPr lang="en-US">
              <a:latin typeface="+mn-lt"/>
            </a:endParaRPr>
          </a:p>
        </p:txBody>
      </p:sp>
      <p:sp>
        <p:nvSpPr>
          <p:cNvPr id="385340" name="Rectangle 316"/>
          <p:cNvSpPr>
            <a:spLocks noChangeArrowheads="1"/>
          </p:cNvSpPr>
          <p:nvPr/>
        </p:nvSpPr>
        <p:spPr bwMode="auto">
          <a:xfrm>
            <a:off x="3536950" y="6567488"/>
            <a:ext cx="177800" cy="214312"/>
          </a:xfrm>
          <a:prstGeom prst="rect">
            <a:avLst/>
          </a:prstGeom>
          <a:noFill/>
          <a:ln w="9525">
            <a:noFill/>
            <a:miter lim="800000"/>
            <a:headEnd/>
            <a:tailEnd/>
          </a:ln>
        </p:spPr>
        <p:txBody>
          <a:bodyPr wrap="none" lIns="0" tIns="0" rIns="0" bIns="0">
            <a:spAutoFit/>
          </a:bodyPr>
          <a:lstStyle/>
          <a:p>
            <a:pPr>
              <a:defRPr/>
            </a:pPr>
            <a:r>
              <a:rPr lang="en-US" sz="1400">
                <a:latin typeface="+mn-lt"/>
              </a:rPr>
              <a:t>10</a:t>
            </a:r>
            <a:endParaRPr lang="en-US">
              <a:latin typeface="+mn-lt"/>
            </a:endParaRPr>
          </a:p>
        </p:txBody>
      </p:sp>
      <p:sp>
        <p:nvSpPr>
          <p:cNvPr id="385341" name="Line 317"/>
          <p:cNvSpPr>
            <a:spLocks noChangeShapeType="1"/>
          </p:cNvSpPr>
          <p:nvPr/>
        </p:nvSpPr>
        <p:spPr bwMode="auto">
          <a:xfrm>
            <a:off x="3811588" y="6457950"/>
            <a:ext cx="1587" cy="30163"/>
          </a:xfrm>
          <a:prstGeom prst="line">
            <a:avLst/>
          </a:prstGeom>
          <a:noFill/>
          <a:ln w="6350" cap="rnd">
            <a:solidFill>
              <a:schemeClr val="tx1"/>
            </a:solidFill>
            <a:round/>
            <a:headEnd/>
            <a:tailEnd/>
          </a:ln>
        </p:spPr>
        <p:txBody>
          <a:bodyPr/>
          <a:lstStyle/>
          <a:p>
            <a:pPr>
              <a:defRPr/>
            </a:pPr>
            <a:endParaRPr lang="en-US">
              <a:latin typeface="+mn-lt"/>
            </a:endParaRPr>
          </a:p>
        </p:txBody>
      </p:sp>
      <p:sp>
        <p:nvSpPr>
          <p:cNvPr id="385342" name="Line 318"/>
          <p:cNvSpPr>
            <a:spLocks noChangeShapeType="1"/>
          </p:cNvSpPr>
          <p:nvPr/>
        </p:nvSpPr>
        <p:spPr bwMode="auto">
          <a:xfrm>
            <a:off x="4057650" y="6457950"/>
            <a:ext cx="1588" cy="30163"/>
          </a:xfrm>
          <a:prstGeom prst="line">
            <a:avLst/>
          </a:prstGeom>
          <a:noFill/>
          <a:ln w="6350" cap="rnd">
            <a:solidFill>
              <a:schemeClr val="tx1"/>
            </a:solidFill>
            <a:round/>
            <a:headEnd/>
            <a:tailEnd/>
          </a:ln>
        </p:spPr>
        <p:txBody>
          <a:bodyPr/>
          <a:lstStyle/>
          <a:p>
            <a:pPr>
              <a:defRPr/>
            </a:pPr>
            <a:endParaRPr lang="en-US">
              <a:latin typeface="+mn-lt"/>
            </a:endParaRPr>
          </a:p>
        </p:txBody>
      </p:sp>
      <p:sp>
        <p:nvSpPr>
          <p:cNvPr id="385343" name="Line 319"/>
          <p:cNvSpPr>
            <a:spLocks noChangeShapeType="1"/>
          </p:cNvSpPr>
          <p:nvPr/>
        </p:nvSpPr>
        <p:spPr bwMode="auto">
          <a:xfrm>
            <a:off x="4303713" y="6457950"/>
            <a:ext cx="1587" cy="30163"/>
          </a:xfrm>
          <a:prstGeom prst="line">
            <a:avLst/>
          </a:prstGeom>
          <a:noFill/>
          <a:ln w="6350" cap="rnd">
            <a:solidFill>
              <a:schemeClr val="tx1"/>
            </a:solidFill>
            <a:round/>
            <a:headEnd/>
            <a:tailEnd/>
          </a:ln>
        </p:spPr>
        <p:txBody>
          <a:bodyPr/>
          <a:lstStyle/>
          <a:p>
            <a:pPr>
              <a:defRPr/>
            </a:pPr>
            <a:endParaRPr lang="en-US">
              <a:latin typeface="+mn-lt"/>
            </a:endParaRPr>
          </a:p>
        </p:txBody>
      </p:sp>
      <p:sp>
        <p:nvSpPr>
          <p:cNvPr id="385344" name="Line 320"/>
          <p:cNvSpPr>
            <a:spLocks noChangeShapeType="1"/>
          </p:cNvSpPr>
          <p:nvPr/>
        </p:nvSpPr>
        <p:spPr bwMode="auto">
          <a:xfrm>
            <a:off x="4543425" y="6457950"/>
            <a:ext cx="7938" cy="30163"/>
          </a:xfrm>
          <a:prstGeom prst="line">
            <a:avLst/>
          </a:prstGeom>
          <a:noFill/>
          <a:ln w="6350" cap="rnd">
            <a:solidFill>
              <a:schemeClr val="tx1"/>
            </a:solidFill>
            <a:round/>
            <a:headEnd/>
            <a:tailEnd/>
          </a:ln>
        </p:spPr>
        <p:txBody>
          <a:bodyPr/>
          <a:lstStyle/>
          <a:p>
            <a:pPr>
              <a:defRPr/>
            </a:pPr>
            <a:endParaRPr lang="en-US">
              <a:latin typeface="+mn-lt"/>
            </a:endParaRPr>
          </a:p>
        </p:txBody>
      </p:sp>
      <p:sp>
        <p:nvSpPr>
          <p:cNvPr id="385345" name="Line 321"/>
          <p:cNvSpPr>
            <a:spLocks noChangeShapeType="1"/>
          </p:cNvSpPr>
          <p:nvPr/>
        </p:nvSpPr>
        <p:spPr bwMode="auto">
          <a:xfrm>
            <a:off x="4791075" y="6457950"/>
            <a:ext cx="6350" cy="30163"/>
          </a:xfrm>
          <a:prstGeom prst="line">
            <a:avLst/>
          </a:prstGeom>
          <a:noFill/>
          <a:ln w="6350" cap="rnd">
            <a:solidFill>
              <a:schemeClr val="tx1"/>
            </a:solidFill>
            <a:round/>
            <a:headEnd/>
            <a:tailEnd/>
          </a:ln>
        </p:spPr>
        <p:txBody>
          <a:bodyPr/>
          <a:lstStyle/>
          <a:p>
            <a:pPr>
              <a:defRPr/>
            </a:pPr>
            <a:endParaRPr lang="en-US">
              <a:latin typeface="+mn-lt"/>
            </a:endParaRPr>
          </a:p>
        </p:txBody>
      </p:sp>
      <p:sp>
        <p:nvSpPr>
          <p:cNvPr id="385346" name="Line 322"/>
          <p:cNvSpPr>
            <a:spLocks noChangeShapeType="1"/>
          </p:cNvSpPr>
          <p:nvPr/>
        </p:nvSpPr>
        <p:spPr bwMode="auto">
          <a:xfrm>
            <a:off x="5037138" y="6457950"/>
            <a:ext cx="1587" cy="30163"/>
          </a:xfrm>
          <a:prstGeom prst="line">
            <a:avLst/>
          </a:prstGeom>
          <a:noFill/>
          <a:ln w="6350" cap="rnd">
            <a:solidFill>
              <a:schemeClr val="tx1"/>
            </a:solidFill>
            <a:round/>
            <a:headEnd/>
            <a:tailEnd/>
          </a:ln>
        </p:spPr>
        <p:txBody>
          <a:bodyPr/>
          <a:lstStyle/>
          <a:p>
            <a:pPr>
              <a:defRPr/>
            </a:pPr>
            <a:endParaRPr lang="en-US">
              <a:latin typeface="+mn-lt"/>
            </a:endParaRPr>
          </a:p>
        </p:txBody>
      </p:sp>
      <p:sp>
        <p:nvSpPr>
          <p:cNvPr id="385347" name="Line 323"/>
          <p:cNvSpPr>
            <a:spLocks noChangeShapeType="1"/>
          </p:cNvSpPr>
          <p:nvPr/>
        </p:nvSpPr>
        <p:spPr bwMode="auto">
          <a:xfrm>
            <a:off x="5283200" y="6457950"/>
            <a:ext cx="1588" cy="30163"/>
          </a:xfrm>
          <a:prstGeom prst="line">
            <a:avLst/>
          </a:prstGeom>
          <a:noFill/>
          <a:ln w="6350" cap="rnd">
            <a:solidFill>
              <a:schemeClr val="tx1"/>
            </a:solidFill>
            <a:round/>
            <a:headEnd/>
            <a:tailEnd/>
          </a:ln>
        </p:spPr>
        <p:txBody>
          <a:bodyPr/>
          <a:lstStyle/>
          <a:p>
            <a:pPr>
              <a:defRPr/>
            </a:pPr>
            <a:endParaRPr lang="en-US">
              <a:latin typeface="+mn-lt"/>
            </a:endParaRPr>
          </a:p>
        </p:txBody>
      </p:sp>
      <p:sp>
        <p:nvSpPr>
          <p:cNvPr id="385348" name="Line 324"/>
          <p:cNvSpPr>
            <a:spLocks noChangeShapeType="1"/>
          </p:cNvSpPr>
          <p:nvPr/>
        </p:nvSpPr>
        <p:spPr bwMode="auto">
          <a:xfrm>
            <a:off x="5529263" y="6457950"/>
            <a:ext cx="1587" cy="30163"/>
          </a:xfrm>
          <a:prstGeom prst="line">
            <a:avLst/>
          </a:prstGeom>
          <a:noFill/>
          <a:ln w="6350" cap="rnd">
            <a:solidFill>
              <a:schemeClr val="tx1"/>
            </a:solidFill>
            <a:round/>
            <a:headEnd/>
            <a:tailEnd/>
          </a:ln>
        </p:spPr>
        <p:txBody>
          <a:bodyPr/>
          <a:lstStyle/>
          <a:p>
            <a:pPr>
              <a:defRPr/>
            </a:pPr>
            <a:endParaRPr lang="en-US">
              <a:latin typeface="+mn-lt"/>
            </a:endParaRPr>
          </a:p>
        </p:txBody>
      </p:sp>
      <p:sp>
        <p:nvSpPr>
          <p:cNvPr id="385349" name="Line 325"/>
          <p:cNvSpPr>
            <a:spLocks noChangeShapeType="1"/>
          </p:cNvSpPr>
          <p:nvPr/>
        </p:nvSpPr>
        <p:spPr bwMode="auto">
          <a:xfrm>
            <a:off x="5775325" y="6457950"/>
            <a:ext cx="1588" cy="30163"/>
          </a:xfrm>
          <a:prstGeom prst="line">
            <a:avLst/>
          </a:prstGeom>
          <a:noFill/>
          <a:ln w="6350" cap="rnd">
            <a:solidFill>
              <a:schemeClr val="tx1"/>
            </a:solidFill>
            <a:round/>
            <a:headEnd/>
            <a:tailEnd/>
          </a:ln>
        </p:spPr>
        <p:txBody>
          <a:bodyPr/>
          <a:lstStyle/>
          <a:p>
            <a:pPr>
              <a:defRPr/>
            </a:pPr>
            <a:endParaRPr lang="en-US">
              <a:latin typeface="+mn-lt"/>
            </a:endParaRPr>
          </a:p>
        </p:txBody>
      </p:sp>
      <p:sp>
        <p:nvSpPr>
          <p:cNvPr id="385350" name="Line 326"/>
          <p:cNvSpPr>
            <a:spLocks noChangeShapeType="1"/>
          </p:cNvSpPr>
          <p:nvPr/>
        </p:nvSpPr>
        <p:spPr bwMode="auto">
          <a:xfrm>
            <a:off x="6022975" y="6457950"/>
            <a:ext cx="1588" cy="30163"/>
          </a:xfrm>
          <a:prstGeom prst="line">
            <a:avLst/>
          </a:prstGeom>
          <a:noFill/>
          <a:ln w="6350" cap="rnd">
            <a:solidFill>
              <a:schemeClr val="tx1"/>
            </a:solidFill>
            <a:round/>
            <a:headEnd/>
            <a:tailEnd/>
          </a:ln>
        </p:spPr>
        <p:txBody>
          <a:bodyPr/>
          <a:lstStyle/>
          <a:p>
            <a:pPr>
              <a:defRPr/>
            </a:pPr>
            <a:endParaRPr lang="en-US">
              <a:latin typeface="+mn-lt"/>
            </a:endParaRPr>
          </a:p>
        </p:txBody>
      </p:sp>
      <p:sp>
        <p:nvSpPr>
          <p:cNvPr id="385351" name="Line 327"/>
          <p:cNvSpPr>
            <a:spLocks noChangeShapeType="1"/>
          </p:cNvSpPr>
          <p:nvPr/>
        </p:nvSpPr>
        <p:spPr bwMode="auto">
          <a:xfrm>
            <a:off x="6022975" y="6457950"/>
            <a:ext cx="1588" cy="50800"/>
          </a:xfrm>
          <a:prstGeom prst="line">
            <a:avLst/>
          </a:prstGeom>
          <a:noFill/>
          <a:ln w="6350" cap="rnd">
            <a:solidFill>
              <a:schemeClr val="tx1"/>
            </a:solidFill>
            <a:round/>
            <a:headEnd/>
            <a:tailEnd/>
          </a:ln>
        </p:spPr>
        <p:txBody>
          <a:bodyPr/>
          <a:lstStyle/>
          <a:p>
            <a:pPr>
              <a:defRPr/>
            </a:pPr>
            <a:endParaRPr lang="en-US">
              <a:latin typeface="+mn-lt"/>
            </a:endParaRPr>
          </a:p>
        </p:txBody>
      </p:sp>
      <p:sp>
        <p:nvSpPr>
          <p:cNvPr id="385352" name="Rectangle 328"/>
          <p:cNvSpPr>
            <a:spLocks noChangeArrowheads="1"/>
          </p:cNvSpPr>
          <p:nvPr/>
        </p:nvSpPr>
        <p:spPr bwMode="auto">
          <a:xfrm>
            <a:off x="5995988" y="6567488"/>
            <a:ext cx="177800" cy="214312"/>
          </a:xfrm>
          <a:prstGeom prst="rect">
            <a:avLst/>
          </a:prstGeom>
          <a:noFill/>
          <a:ln w="9525">
            <a:noFill/>
            <a:miter lim="800000"/>
            <a:headEnd/>
            <a:tailEnd/>
          </a:ln>
        </p:spPr>
        <p:txBody>
          <a:bodyPr wrap="none" lIns="0" tIns="0" rIns="0" bIns="0">
            <a:spAutoFit/>
          </a:bodyPr>
          <a:lstStyle/>
          <a:p>
            <a:pPr>
              <a:defRPr/>
            </a:pPr>
            <a:r>
              <a:rPr lang="en-US" sz="1400">
                <a:latin typeface="+mn-lt"/>
              </a:rPr>
              <a:t>20</a:t>
            </a:r>
            <a:endParaRPr lang="en-US">
              <a:latin typeface="+mn-lt"/>
            </a:endParaRPr>
          </a:p>
        </p:txBody>
      </p:sp>
      <p:sp>
        <p:nvSpPr>
          <p:cNvPr id="385353" name="Rectangle 329"/>
          <p:cNvSpPr>
            <a:spLocks noChangeArrowheads="1"/>
          </p:cNvSpPr>
          <p:nvPr/>
        </p:nvSpPr>
        <p:spPr bwMode="auto">
          <a:xfrm>
            <a:off x="966788" y="6299200"/>
            <a:ext cx="90487" cy="215900"/>
          </a:xfrm>
          <a:prstGeom prst="rect">
            <a:avLst/>
          </a:prstGeom>
          <a:noFill/>
          <a:ln w="9525">
            <a:noFill/>
            <a:miter lim="800000"/>
            <a:headEnd/>
            <a:tailEnd/>
          </a:ln>
        </p:spPr>
        <p:txBody>
          <a:bodyPr wrap="none" lIns="0" tIns="0" rIns="0" bIns="0">
            <a:spAutoFit/>
          </a:bodyPr>
          <a:lstStyle/>
          <a:p>
            <a:pPr>
              <a:defRPr/>
            </a:pPr>
            <a:r>
              <a:rPr lang="en-US" sz="1400">
                <a:latin typeface="+mn-lt"/>
              </a:rPr>
              <a:t>0</a:t>
            </a:r>
            <a:endParaRPr lang="en-US">
              <a:latin typeface="+mn-lt"/>
            </a:endParaRPr>
          </a:p>
        </p:txBody>
      </p:sp>
      <p:sp>
        <p:nvSpPr>
          <p:cNvPr id="385355" name="Freeform 331"/>
          <p:cNvSpPr>
            <a:spLocks/>
          </p:cNvSpPr>
          <p:nvPr/>
        </p:nvSpPr>
        <p:spPr bwMode="auto">
          <a:xfrm>
            <a:off x="2100263" y="5532438"/>
            <a:ext cx="492125" cy="925512"/>
          </a:xfrm>
          <a:custGeom>
            <a:avLst/>
            <a:gdLst/>
            <a:ahLst/>
            <a:cxnLst>
              <a:cxn ang="0">
                <a:pos x="4" y="394"/>
              </a:cxn>
              <a:cxn ang="0">
                <a:pos x="8" y="380"/>
              </a:cxn>
              <a:cxn ang="0">
                <a:pos x="13" y="367"/>
              </a:cxn>
              <a:cxn ang="0">
                <a:pos x="17" y="354"/>
              </a:cxn>
              <a:cxn ang="0">
                <a:pos x="22" y="340"/>
              </a:cxn>
              <a:cxn ang="0">
                <a:pos x="26" y="327"/>
              </a:cxn>
              <a:cxn ang="0">
                <a:pos x="31" y="314"/>
              </a:cxn>
              <a:cxn ang="0">
                <a:pos x="39" y="305"/>
              </a:cxn>
              <a:cxn ang="0">
                <a:pos x="44" y="292"/>
              </a:cxn>
              <a:cxn ang="0">
                <a:pos x="49" y="279"/>
              </a:cxn>
              <a:cxn ang="0">
                <a:pos x="53" y="265"/>
              </a:cxn>
              <a:cxn ang="0">
                <a:pos x="57" y="252"/>
              </a:cxn>
              <a:cxn ang="0">
                <a:pos x="61" y="239"/>
              </a:cxn>
              <a:cxn ang="0">
                <a:pos x="66" y="225"/>
              </a:cxn>
              <a:cxn ang="0">
                <a:pos x="75" y="217"/>
              </a:cxn>
              <a:cxn ang="0">
                <a:pos x="79" y="203"/>
              </a:cxn>
              <a:cxn ang="0">
                <a:pos x="83" y="190"/>
              </a:cxn>
              <a:cxn ang="0">
                <a:pos x="88" y="177"/>
              </a:cxn>
              <a:cxn ang="0">
                <a:pos x="93" y="164"/>
              </a:cxn>
              <a:cxn ang="0">
                <a:pos x="97" y="150"/>
              </a:cxn>
              <a:cxn ang="0">
                <a:pos x="101" y="137"/>
              </a:cxn>
              <a:cxn ang="0">
                <a:pos x="106" y="124"/>
              </a:cxn>
              <a:cxn ang="0">
                <a:pos x="110" y="110"/>
              </a:cxn>
              <a:cxn ang="0">
                <a:pos x="115" y="98"/>
              </a:cxn>
              <a:cxn ang="0">
                <a:pos x="124" y="88"/>
              </a:cxn>
              <a:cxn ang="0">
                <a:pos x="128" y="76"/>
              </a:cxn>
              <a:cxn ang="0">
                <a:pos x="133" y="62"/>
              </a:cxn>
              <a:cxn ang="0">
                <a:pos x="137" y="49"/>
              </a:cxn>
              <a:cxn ang="0">
                <a:pos x="142" y="36"/>
              </a:cxn>
              <a:cxn ang="0">
                <a:pos x="146" y="22"/>
              </a:cxn>
              <a:cxn ang="0">
                <a:pos x="150" y="9"/>
              </a:cxn>
              <a:cxn ang="0">
                <a:pos x="310" y="0"/>
              </a:cxn>
              <a:cxn ang="0">
                <a:pos x="305" y="13"/>
              </a:cxn>
              <a:cxn ang="0">
                <a:pos x="301" y="27"/>
              </a:cxn>
              <a:cxn ang="0">
                <a:pos x="297" y="40"/>
              </a:cxn>
              <a:cxn ang="0">
                <a:pos x="293" y="53"/>
              </a:cxn>
              <a:cxn ang="0">
                <a:pos x="288" y="66"/>
              </a:cxn>
              <a:cxn ang="0">
                <a:pos x="283" y="80"/>
              </a:cxn>
              <a:cxn ang="0">
                <a:pos x="279" y="93"/>
              </a:cxn>
              <a:cxn ang="0">
                <a:pos x="270" y="102"/>
              </a:cxn>
              <a:cxn ang="0">
                <a:pos x="266" y="115"/>
              </a:cxn>
              <a:cxn ang="0">
                <a:pos x="261" y="128"/>
              </a:cxn>
              <a:cxn ang="0">
                <a:pos x="257" y="142"/>
              </a:cxn>
              <a:cxn ang="0">
                <a:pos x="253" y="155"/>
              </a:cxn>
              <a:cxn ang="0">
                <a:pos x="248" y="168"/>
              </a:cxn>
              <a:cxn ang="0">
                <a:pos x="243" y="181"/>
              </a:cxn>
              <a:cxn ang="0">
                <a:pos x="239" y="195"/>
              </a:cxn>
              <a:cxn ang="0">
                <a:pos x="230" y="203"/>
              </a:cxn>
              <a:cxn ang="0">
                <a:pos x="226" y="217"/>
              </a:cxn>
              <a:cxn ang="0">
                <a:pos x="221" y="230"/>
              </a:cxn>
              <a:cxn ang="0">
                <a:pos x="217" y="243"/>
              </a:cxn>
              <a:cxn ang="0">
                <a:pos x="212" y="257"/>
              </a:cxn>
              <a:cxn ang="0">
                <a:pos x="208" y="269"/>
              </a:cxn>
              <a:cxn ang="0">
                <a:pos x="204" y="283"/>
              </a:cxn>
              <a:cxn ang="0">
                <a:pos x="199" y="296"/>
              </a:cxn>
              <a:cxn ang="0">
                <a:pos x="194" y="309"/>
              </a:cxn>
              <a:cxn ang="0">
                <a:pos x="186" y="318"/>
              </a:cxn>
              <a:cxn ang="0">
                <a:pos x="182" y="332"/>
              </a:cxn>
              <a:cxn ang="0">
                <a:pos x="177" y="345"/>
              </a:cxn>
              <a:cxn ang="0">
                <a:pos x="172" y="358"/>
              </a:cxn>
              <a:cxn ang="0">
                <a:pos x="168" y="372"/>
              </a:cxn>
              <a:cxn ang="0">
                <a:pos x="164" y="384"/>
              </a:cxn>
              <a:cxn ang="0">
                <a:pos x="160" y="398"/>
              </a:cxn>
            </a:cxnLst>
            <a:rect l="0" t="0" r="r" b="b"/>
            <a:pathLst>
              <a:path w="310" h="398">
                <a:moveTo>
                  <a:pt x="0" y="398"/>
                </a:moveTo>
                <a:lnTo>
                  <a:pt x="0" y="398"/>
                </a:lnTo>
                <a:lnTo>
                  <a:pt x="4" y="398"/>
                </a:lnTo>
                <a:lnTo>
                  <a:pt x="4" y="394"/>
                </a:lnTo>
                <a:lnTo>
                  <a:pt x="4" y="389"/>
                </a:lnTo>
                <a:lnTo>
                  <a:pt x="8" y="389"/>
                </a:lnTo>
                <a:lnTo>
                  <a:pt x="8" y="384"/>
                </a:lnTo>
                <a:lnTo>
                  <a:pt x="8" y="380"/>
                </a:lnTo>
                <a:lnTo>
                  <a:pt x="8" y="376"/>
                </a:lnTo>
                <a:lnTo>
                  <a:pt x="13" y="376"/>
                </a:lnTo>
                <a:lnTo>
                  <a:pt x="13" y="372"/>
                </a:lnTo>
                <a:lnTo>
                  <a:pt x="13" y="367"/>
                </a:lnTo>
                <a:lnTo>
                  <a:pt x="13" y="362"/>
                </a:lnTo>
                <a:lnTo>
                  <a:pt x="17" y="362"/>
                </a:lnTo>
                <a:lnTo>
                  <a:pt x="17" y="358"/>
                </a:lnTo>
                <a:lnTo>
                  <a:pt x="17" y="354"/>
                </a:lnTo>
                <a:lnTo>
                  <a:pt x="22" y="354"/>
                </a:lnTo>
                <a:lnTo>
                  <a:pt x="22" y="349"/>
                </a:lnTo>
                <a:lnTo>
                  <a:pt x="22" y="345"/>
                </a:lnTo>
                <a:lnTo>
                  <a:pt x="22" y="340"/>
                </a:lnTo>
                <a:lnTo>
                  <a:pt x="26" y="340"/>
                </a:lnTo>
                <a:lnTo>
                  <a:pt x="26" y="336"/>
                </a:lnTo>
                <a:lnTo>
                  <a:pt x="26" y="332"/>
                </a:lnTo>
                <a:lnTo>
                  <a:pt x="26" y="327"/>
                </a:lnTo>
                <a:lnTo>
                  <a:pt x="31" y="327"/>
                </a:lnTo>
                <a:lnTo>
                  <a:pt x="31" y="323"/>
                </a:lnTo>
                <a:lnTo>
                  <a:pt x="31" y="318"/>
                </a:lnTo>
                <a:lnTo>
                  <a:pt x="31" y="314"/>
                </a:lnTo>
                <a:lnTo>
                  <a:pt x="35" y="314"/>
                </a:lnTo>
                <a:lnTo>
                  <a:pt x="35" y="309"/>
                </a:lnTo>
                <a:lnTo>
                  <a:pt x="39" y="309"/>
                </a:lnTo>
                <a:lnTo>
                  <a:pt x="39" y="305"/>
                </a:lnTo>
                <a:lnTo>
                  <a:pt x="39" y="301"/>
                </a:lnTo>
                <a:lnTo>
                  <a:pt x="39" y="296"/>
                </a:lnTo>
                <a:lnTo>
                  <a:pt x="44" y="296"/>
                </a:lnTo>
                <a:lnTo>
                  <a:pt x="44" y="292"/>
                </a:lnTo>
                <a:lnTo>
                  <a:pt x="44" y="287"/>
                </a:lnTo>
                <a:lnTo>
                  <a:pt x="44" y="283"/>
                </a:lnTo>
                <a:lnTo>
                  <a:pt x="49" y="283"/>
                </a:lnTo>
                <a:lnTo>
                  <a:pt x="49" y="279"/>
                </a:lnTo>
                <a:lnTo>
                  <a:pt x="49" y="274"/>
                </a:lnTo>
                <a:lnTo>
                  <a:pt x="49" y="269"/>
                </a:lnTo>
                <a:lnTo>
                  <a:pt x="53" y="269"/>
                </a:lnTo>
                <a:lnTo>
                  <a:pt x="53" y="265"/>
                </a:lnTo>
                <a:lnTo>
                  <a:pt x="53" y="261"/>
                </a:lnTo>
                <a:lnTo>
                  <a:pt x="57" y="261"/>
                </a:lnTo>
                <a:lnTo>
                  <a:pt x="57" y="257"/>
                </a:lnTo>
                <a:lnTo>
                  <a:pt x="57" y="252"/>
                </a:lnTo>
                <a:lnTo>
                  <a:pt x="57" y="247"/>
                </a:lnTo>
                <a:lnTo>
                  <a:pt x="61" y="247"/>
                </a:lnTo>
                <a:lnTo>
                  <a:pt x="61" y="243"/>
                </a:lnTo>
                <a:lnTo>
                  <a:pt x="61" y="239"/>
                </a:lnTo>
                <a:lnTo>
                  <a:pt x="61" y="235"/>
                </a:lnTo>
                <a:lnTo>
                  <a:pt x="66" y="235"/>
                </a:lnTo>
                <a:lnTo>
                  <a:pt x="66" y="230"/>
                </a:lnTo>
                <a:lnTo>
                  <a:pt x="66" y="225"/>
                </a:lnTo>
                <a:lnTo>
                  <a:pt x="71" y="225"/>
                </a:lnTo>
                <a:lnTo>
                  <a:pt x="71" y="221"/>
                </a:lnTo>
                <a:lnTo>
                  <a:pt x="71" y="217"/>
                </a:lnTo>
                <a:lnTo>
                  <a:pt x="75" y="217"/>
                </a:lnTo>
                <a:lnTo>
                  <a:pt x="75" y="212"/>
                </a:lnTo>
                <a:lnTo>
                  <a:pt x="75" y="208"/>
                </a:lnTo>
                <a:lnTo>
                  <a:pt x="75" y="203"/>
                </a:lnTo>
                <a:lnTo>
                  <a:pt x="79" y="203"/>
                </a:lnTo>
                <a:lnTo>
                  <a:pt x="79" y="199"/>
                </a:lnTo>
                <a:lnTo>
                  <a:pt x="79" y="195"/>
                </a:lnTo>
                <a:lnTo>
                  <a:pt x="79" y="190"/>
                </a:lnTo>
                <a:lnTo>
                  <a:pt x="83" y="190"/>
                </a:lnTo>
                <a:lnTo>
                  <a:pt x="83" y="186"/>
                </a:lnTo>
                <a:lnTo>
                  <a:pt x="83" y="181"/>
                </a:lnTo>
                <a:lnTo>
                  <a:pt x="88" y="181"/>
                </a:lnTo>
                <a:lnTo>
                  <a:pt x="88" y="177"/>
                </a:lnTo>
                <a:lnTo>
                  <a:pt x="88" y="172"/>
                </a:lnTo>
                <a:lnTo>
                  <a:pt x="88" y="168"/>
                </a:lnTo>
                <a:lnTo>
                  <a:pt x="93" y="168"/>
                </a:lnTo>
                <a:lnTo>
                  <a:pt x="93" y="164"/>
                </a:lnTo>
                <a:lnTo>
                  <a:pt x="93" y="159"/>
                </a:lnTo>
                <a:lnTo>
                  <a:pt x="93" y="155"/>
                </a:lnTo>
                <a:lnTo>
                  <a:pt x="97" y="155"/>
                </a:lnTo>
                <a:lnTo>
                  <a:pt x="97" y="150"/>
                </a:lnTo>
                <a:lnTo>
                  <a:pt x="97" y="146"/>
                </a:lnTo>
                <a:lnTo>
                  <a:pt x="97" y="142"/>
                </a:lnTo>
                <a:lnTo>
                  <a:pt x="101" y="142"/>
                </a:lnTo>
                <a:lnTo>
                  <a:pt x="101" y="137"/>
                </a:lnTo>
                <a:lnTo>
                  <a:pt x="106" y="137"/>
                </a:lnTo>
                <a:lnTo>
                  <a:pt x="106" y="132"/>
                </a:lnTo>
                <a:lnTo>
                  <a:pt x="106" y="128"/>
                </a:lnTo>
                <a:lnTo>
                  <a:pt x="106" y="124"/>
                </a:lnTo>
                <a:lnTo>
                  <a:pt x="110" y="124"/>
                </a:lnTo>
                <a:lnTo>
                  <a:pt x="110" y="120"/>
                </a:lnTo>
                <a:lnTo>
                  <a:pt x="110" y="115"/>
                </a:lnTo>
                <a:lnTo>
                  <a:pt x="110" y="110"/>
                </a:lnTo>
                <a:lnTo>
                  <a:pt x="115" y="110"/>
                </a:lnTo>
                <a:lnTo>
                  <a:pt x="115" y="106"/>
                </a:lnTo>
                <a:lnTo>
                  <a:pt x="115" y="102"/>
                </a:lnTo>
                <a:lnTo>
                  <a:pt x="115" y="98"/>
                </a:lnTo>
                <a:lnTo>
                  <a:pt x="119" y="98"/>
                </a:lnTo>
                <a:lnTo>
                  <a:pt x="119" y="93"/>
                </a:lnTo>
                <a:lnTo>
                  <a:pt x="119" y="88"/>
                </a:lnTo>
                <a:lnTo>
                  <a:pt x="124" y="88"/>
                </a:lnTo>
                <a:lnTo>
                  <a:pt x="124" y="84"/>
                </a:lnTo>
                <a:lnTo>
                  <a:pt x="124" y="80"/>
                </a:lnTo>
                <a:lnTo>
                  <a:pt x="124" y="76"/>
                </a:lnTo>
                <a:lnTo>
                  <a:pt x="128" y="76"/>
                </a:lnTo>
                <a:lnTo>
                  <a:pt x="128" y="71"/>
                </a:lnTo>
                <a:lnTo>
                  <a:pt x="128" y="66"/>
                </a:lnTo>
                <a:lnTo>
                  <a:pt x="128" y="62"/>
                </a:lnTo>
                <a:lnTo>
                  <a:pt x="133" y="62"/>
                </a:lnTo>
                <a:lnTo>
                  <a:pt x="133" y="58"/>
                </a:lnTo>
                <a:lnTo>
                  <a:pt x="133" y="53"/>
                </a:lnTo>
                <a:lnTo>
                  <a:pt x="133" y="49"/>
                </a:lnTo>
                <a:lnTo>
                  <a:pt x="137" y="49"/>
                </a:lnTo>
                <a:lnTo>
                  <a:pt x="137" y="44"/>
                </a:lnTo>
                <a:lnTo>
                  <a:pt x="142" y="44"/>
                </a:lnTo>
                <a:lnTo>
                  <a:pt x="142" y="40"/>
                </a:lnTo>
                <a:lnTo>
                  <a:pt x="142" y="36"/>
                </a:lnTo>
                <a:lnTo>
                  <a:pt x="142" y="31"/>
                </a:lnTo>
                <a:lnTo>
                  <a:pt x="146" y="31"/>
                </a:lnTo>
                <a:lnTo>
                  <a:pt x="146" y="27"/>
                </a:lnTo>
                <a:lnTo>
                  <a:pt x="146" y="22"/>
                </a:lnTo>
                <a:lnTo>
                  <a:pt x="146" y="18"/>
                </a:lnTo>
                <a:lnTo>
                  <a:pt x="150" y="18"/>
                </a:lnTo>
                <a:lnTo>
                  <a:pt x="150" y="13"/>
                </a:lnTo>
                <a:lnTo>
                  <a:pt x="150" y="9"/>
                </a:lnTo>
                <a:lnTo>
                  <a:pt x="150" y="5"/>
                </a:lnTo>
                <a:lnTo>
                  <a:pt x="155" y="5"/>
                </a:lnTo>
                <a:lnTo>
                  <a:pt x="155" y="0"/>
                </a:lnTo>
                <a:lnTo>
                  <a:pt x="310" y="0"/>
                </a:lnTo>
                <a:lnTo>
                  <a:pt x="310" y="5"/>
                </a:lnTo>
                <a:lnTo>
                  <a:pt x="310" y="9"/>
                </a:lnTo>
                <a:lnTo>
                  <a:pt x="305" y="9"/>
                </a:lnTo>
                <a:lnTo>
                  <a:pt x="305" y="13"/>
                </a:lnTo>
                <a:lnTo>
                  <a:pt x="305" y="18"/>
                </a:lnTo>
                <a:lnTo>
                  <a:pt x="305" y="22"/>
                </a:lnTo>
                <a:lnTo>
                  <a:pt x="301" y="22"/>
                </a:lnTo>
                <a:lnTo>
                  <a:pt x="301" y="27"/>
                </a:lnTo>
                <a:lnTo>
                  <a:pt x="301" y="31"/>
                </a:lnTo>
                <a:lnTo>
                  <a:pt x="297" y="31"/>
                </a:lnTo>
                <a:lnTo>
                  <a:pt x="297" y="36"/>
                </a:lnTo>
                <a:lnTo>
                  <a:pt x="297" y="40"/>
                </a:lnTo>
                <a:lnTo>
                  <a:pt x="297" y="44"/>
                </a:lnTo>
                <a:lnTo>
                  <a:pt x="293" y="44"/>
                </a:lnTo>
                <a:lnTo>
                  <a:pt x="293" y="49"/>
                </a:lnTo>
                <a:lnTo>
                  <a:pt x="293" y="53"/>
                </a:lnTo>
                <a:lnTo>
                  <a:pt x="288" y="53"/>
                </a:lnTo>
                <a:lnTo>
                  <a:pt x="288" y="58"/>
                </a:lnTo>
                <a:lnTo>
                  <a:pt x="288" y="62"/>
                </a:lnTo>
                <a:lnTo>
                  <a:pt x="288" y="66"/>
                </a:lnTo>
                <a:lnTo>
                  <a:pt x="283" y="66"/>
                </a:lnTo>
                <a:lnTo>
                  <a:pt x="283" y="71"/>
                </a:lnTo>
                <a:lnTo>
                  <a:pt x="283" y="76"/>
                </a:lnTo>
                <a:lnTo>
                  <a:pt x="283" y="80"/>
                </a:lnTo>
                <a:lnTo>
                  <a:pt x="279" y="80"/>
                </a:lnTo>
                <a:lnTo>
                  <a:pt x="279" y="84"/>
                </a:lnTo>
                <a:lnTo>
                  <a:pt x="279" y="88"/>
                </a:lnTo>
                <a:lnTo>
                  <a:pt x="279" y="93"/>
                </a:lnTo>
                <a:lnTo>
                  <a:pt x="275" y="93"/>
                </a:lnTo>
                <a:lnTo>
                  <a:pt x="275" y="98"/>
                </a:lnTo>
                <a:lnTo>
                  <a:pt x="275" y="102"/>
                </a:lnTo>
                <a:lnTo>
                  <a:pt x="270" y="102"/>
                </a:lnTo>
                <a:lnTo>
                  <a:pt x="270" y="106"/>
                </a:lnTo>
                <a:lnTo>
                  <a:pt x="270" y="110"/>
                </a:lnTo>
                <a:lnTo>
                  <a:pt x="266" y="110"/>
                </a:lnTo>
                <a:lnTo>
                  <a:pt x="266" y="115"/>
                </a:lnTo>
                <a:lnTo>
                  <a:pt x="266" y="120"/>
                </a:lnTo>
                <a:lnTo>
                  <a:pt x="266" y="124"/>
                </a:lnTo>
                <a:lnTo>
                  <a:pt x="261" y="124"/>
                </a:lnTo>
                <a:lnTo>
                  <a:pt x="261" y="128"/>
                </a:lnTo>
                <a:lnTo>
                  <a:pt x="261" y="132"/>
                </a:lnTo>
                <a:lnTo>
                  <a:pt x="261" y="137"/>
                </a:lnTo>
                <a:lnTo>
                  <a:pt x="257" y="137"/>
                </a:lnTo>
                <a:lnTo>
                  <a:pt x="257" y="142"/>
                </a:lnTo>
                <a:lnTo>
                  <a:pt x="257" y="146"/>
                </a:lnTo>
                <a:lnTo>
                  <a:pt x="253" y="146"/>
                </a:lnTo>
                <a:lnTo>
                  <a:pt x="253" y="150"/>
                </a:lnTo>
                <a:lnTo>
                  <a:pt x="253" y="155"/>
                </a:lnTo>
                <a:lnTo>
                  <a:pt x="253" y="159"/>
                </a:lnTo>
                <a:lnTo>
                  <a:pt x="248" y="159"/>
                </a:lnTo>
                <a:lnTo>
                  <a:pt x="248" y="164"/>
                </a:lnTo>
                <a:lnTo>
                  <a:pt x="248" y="168"/>
                </a:lnTo>
                <a:lnTo>
                  <a:pt x="248" y="172"/>
                </a:lnTo>
                <a:lnTo>
                  <a:pt x="243" y="172"/>
                </a:lnTo>
                <a:lnTo>
                  <a:pt x="243" y="177"/>
                </a:lnTo>
                <a:lnTo>
                  <a:pt x="243" y="181"/>
                </a:lnTo>
                <a:lnTo>
                  <a:pt x="239" y="181"/>
                </a:lnTo>
                <a:lnTo>
                  <a:pt x="239" y="186"/>
                </a:lnTo>
                <a:lnTo>
                  <a:pt x="239" y="190"/>
                </a:lnTo>
                <a:lnTo>
                  <a:pt x="239" y="195"/>
                </a:lnTo>
                <a:lnTo>
                  <a:pt x="235" y="195"/>
                </a:lnTo>
                <a:lnTo>
                  <a:pt x="235" y="199"/>
                </a:lnTo>
                <a:lnTo>
                  <a:pt x="235" y="203"/>
                </a:lnTo>
                <a:lnTo>
                  <a:pt x="230" y="203"/>
                </a:lnTo>
                <a:lnTo>
                  <a:pt x="230" y="208"/>
                </a:lnTo>
                <a:lnTo>
                  <a:pt x="230" y="212"/>
                </a:lnTo>
                <a:lnTo>
                  <a:pt x="230" y="217"/>
                </a:lnTo>
                <a:lnTo>
                  <a:pt x="226" y="217"/>
                </a:lnTo>
                <a:lnTo>
                  <a:pt x="226" y="221"/>
                </a:lnTo>
                <a:lnTo>
                  <a:pt x="226" y="225"/>
                </a:lnTo>
                <a:lnTo>
                  <a:pt x="221" y="225"/>
                </a:lnTo>
                <a:lnTo>
                  <a:pt x="221" y="230"/>
                </a:lnTo>
                <a:lnTo>
                  <a:pt x="221" y="235"/>
                </a:lnTo>
                <a:lnTo>
                  <a:pt x="221" y="239"/>
                </a:lnTo>
                <a:lnTo>
                  <a:pt x="217" y="239"/>
                </a:lnTo>
                <a:lnTo>
                  <a:pt x="217" y="243"/>
                </a:lnTo>
                <a:lnTo>
                  <a:pt x="217" y="247"/>
                </a:lnTo>
                <a:lnTo>
                  <a:pt x="217" y="252"/>
                </a:lnTo>
                <a:lnTo>
                  <a:pt x="212" y="252"/>
                </a:lnTo>
                <a:lnTo>
                  <a:pt x="212" y="257"/>
                </a:lnTo>
                <a:lnTo>
                  <a:pt x="212" y="261"/>
                </a:lnTo>
                <a:lnTo>
                  <a:pt x="212" y="265"/>
                </a:lnTo>
                <a:lnTo>
                  <a:pt x="208" y="265"/>
                </a:lnTo>
                <a:lnTo>
                  <a:pt x="208" y="269"/>
                </a:lnTo>
                <a:lnTo>
                  <a:pt x="208" y="274"/>
                </a:lnTo>
                <a:lnTo>
                  <a:pt x="204" y="274"/>
                </a:lnTo>
                <a:lnTo>
                  <a:pt x="204" y="279"/>
                </a:lnTo>
                <a:lnTo>
                  <a:pt x="204" y="283"/>
                </a:lnTo>
                <a:lnTo>
                  <a:pt x="199" y="283"/>
                </a:lnTo>
                <a:lnTo>
                  <a:pt x="199" y="287"/>
                </a:lnTo>
                <a:lnTo>
                  <a:pt x="199" y="292"/>
                </a:lnTo>
                <a:lnTo>
                  <a:pt x="199" y="296"/>
                </a:lnTo>
                <a:lnTo>
                  <a:pt x="194" y="296"/>
                </a:lnTo>
                <a:lnTo>
                  <a:pt x="194" y="301"/>
                </a:lnTo>
                <a:lnTo>
                  <a:pt x="194" y="305"/>
                </a:lnTo>
                <a:lnTo>
                  <a:pt x="194" y="309"/>
                </a:lnTo>
                <a:lnTo>
                  <a:pt x="190" y="309"/>
                </a:lnTo>
                <a:lnTo>
                  <a:pt x="190" y="314"/>
                </a:lnTo>
                <a:lnTo>
                  <a:pt x="190" y="318"/>
                </a:lnTo>
                <a:lnTo>
                  <a:pt x="186" y="318"/>
                </a:lnTo>
                <a:lnTo>
                  <a:pt x="186" y="323"/>
                </a:lnTo>
                <a:lnTo>
                  <a:pt x="186" y="327"/>
                </a:lnTo>
                <a:lnTo>
                  <a:pt x="186" y="332"/>
                </a:lnTo>
                <a:lnTo>
                  <a:pt x="182" y="332"/>
                </a:lnTo>
                <a:lnTo>
                  <a:pt x="182" y="336"/>
                </a:lnTo>
                <a:lnTo>
                  <a:pt x="182" y="340"/>
                </a:lnTo>
                <a:lnTo>
                  <a:pt x="182" y="345"/>
                </a:lnTo>
                <a:lnTo>
                  <a:pt x="177" y="345"/>
                </a:lnTo>
                <a:lnTo>
                  <a:pt x="177" y="349"/>
                </a:lnTo>
                <a:lnTo>
                  <a:pt x="177" y="354"/>
                </a:lnTo>
                <a:lnTo>
                  <a:pt x="177" y="358"/>
                </a:lnTo>
                <a:lnTo>
                  <a:pt x="172" y="358"/>
                </a:lnTo>
                <a:lnTo>
                  <a:pt x="172" y="362"/>
                </a:lnTo>
                <a:lnTo>
                  <a:pt x="172" y="367"/>
                </a:lnTo>
                <a:lnTo>
                  <a:pt x="168" y="367"/>
                </a:lnTo>
                <a:lnTo>
                  <a:pt x="168" y="372"/>
                </a:lnTo>
                <a:lnTo>
                  <a:pt x="168" y="376"/>
                </a:lnTo>
                <a:lnTo>
                  <a:pt x="164" y="376"/>
                </a:lnTo>
                <a:lnTo>
                  <a:pt x="164" y="380"/>
                </a:lnTo>
                <a:lnTo>
                  <a:pt x="164" y="384"/>
                </a:lnTo>
                <a:lnTo>
                  <a:pt x="164" y="389"/>
                </a:lnTo>
                <a:lnTo>
                  <a:pt x="160" y="389"/>
                </a:lnTo>
                <a:lnTo>
                  <a:pt x="160" y="394"/>
                </a:lnTo>
                <a:lnTo>
                  <a:pt x="160" y="398"/>
                </a:lnTo>
                <a:lnTo>
                  <a:pt x="0" y="398"/>
                </a:lnTo>
              </a:path>
            </a:pathLst>
          </a:custGeom>
          <a:noFill/>
          <a:ln w="22225" cap="flat">
            <a:solidFill>
              <a:schemeClr val="tx1"/>
            </a:solidFill>
            <a:prstDash val="solid"/>
            <a:round/>
            <a:headEnd/>
            <a:tailEnd/>
          </a:ln>
        </p:spPr>
        <p:txBody>
          <a:bodyPr/>
          <a:lstStyle/>
          <a:p>
            <a:pPr>
              <a:defRPr/>
            </a:pPr>
            <a:endParaRPr lang="en-US">
              <a:latin typeface="+mn-lt"/>
            </a:endParaRPr>
          </a:p>
        </p:txBody>
      </p:sp>
      <p:sp>
        <p:nvSpPr>
          <p:cNvPr id="296390" name="Rectangle 332"/>
          <p:cNvSpPr>
            <a:spLocks noChangeArrowheads="1"/>
          </p:cNvSpPr>
          <p:nvPr/>
        </p:nvSpPr>
        <p:spPr bwMode="auto">
          <a:xfrm>
            <a:off x="5500688" y="5854700"/>
            <a:ext cx="557212" cy="258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1700">
                <a:latin typeface="Times New Roman" panose="02020603050405020304" pitchFamily="18" charset="0"/>
              </a:rPr>
              <a:t>37.9%</a:t>
            </a:r>
            <a:endParaRPr lang="en-US" altLang="en-US">
              <a:latin typeface="Times New Roman" panose="02020603050405020304" pitchFamily="18" charset="0"/>
            </a:endParaRPr>
          </a:p>
        </p:txBody>
      </p:sp>
      <p:sp>
        <p:nvSpPr>
          <p:cNvPr id="385357" name="Line 333"/>
          <p:cNvSpPr>
            <a:spLocks noChangeShapeType="1"/>
          </p:cNvSpPr>
          <p:nvPr/>
        </p:nvSpPr>
        <p:spPr bwMode="auto">
          <a:xfrm>
            <a:off x="1127125" y="6457950"/>
            <a:ext cx="1588" cy="30163"/>
          </a:xfrm>
          <a:prstGeom prst="line">
            <a:avLst/>
          </a:prstGeom>
          <a:noFill/>
          <a:ln w="6350" cap="rnd">
            <a:solidFill>
              <a:schemeClr val="tx1"/>
            </a:solidFill>
            <a:round/>
            <a:headEnd/>
            <a:tailEnd/>
          </a:ln>
        </p:spPr>
        <p:txBody>
          <a:bodyPr/>
          <a:lstStyle/>
          <a:p>
            <a:pPr>
              <a:defRPr/>
            </a:pPr>
            <a:endParaRPr lang="en-US">
              <a:latin typeface="+mn-lt"/>
            </a:endParaRPr>
          </a:p>
        </p:txBody>
      </p:sp>
      <p:sp>
        <p:nvSpPr>
          <p:cNvPr id="385358" name="Line 334"/>
          <p:cNvSpPr>
            <a:spLocks noChangeShapeType="1"/>
          </p:cNvSpPr>
          <p:nvPr/>
        </p:nvSpPr>
        <p:spPr bwMode="auto">
          <a:xfrm>
            <a:off x="1127125" y="6457950"/>
            <a:ext cx="1588" cy="50800"/>
          </a:xfrm>
          <a:prstGeom prst="line">
            <a:avLst/>
          </a:prstGeom>
          <a:noFill/>
          <a:ln w="6350" cap="rnd">
            <a:solidFill>
              <a:schemeClr val="tx1"/>
            </a:solidFill>
            <a:round/>
            <a:headEnd/>
            <a:tailEnd/>
          </a:ln>
        </p:spPr>
        <p:txBody>
          <a:bodyPr/>
          <a:lstStyle/>
          <a:p>
            <a:pPr>
              <a:defRPr/>
            </a:pPr>
            <a:endParaRPr lang="en-US">
              <a:latin typeface="+mn-lt"/>
            </a:endParaRPr>
          </a:p>
        </p:txBody>
      </p:sp>
      <p:sp>
        <p:nvSpPr>
          <p:cNvPr id="385359" name="Line 335"/>
          <p:cNvSpPr>
            <a:spLocks noChangeShapeType="1"/>
          </p:cNvSpPr>
          <p:nvPr/>
        </p:nvSpPr>
        <p:spPr bwMode="auto">
          <a:xfrm flipV="1">
            <a:off x="1127125" y="5532438"/>
            <a:ext cx="1588" cy="925512"/>
          </a:xfrm>
          <a:prstGeom prst="line">
            <a:avLst/>
          </a:prstGeom>
          <a:noFill/>
          <a:ln w="6350" cap="rnd">
            <a:solidFill>
              <a:schemeClr val="tx1"/>
            </a:solidFill>
            <a:round/>
            <a:headEnd/>
            <a:tailEnd/>
          </a:ln>
        </p:spPr>
        <p:txBody>
          <a:bodyPr/>
          <a:lstStyle/>
          <a:p>
            <a:pPr>
              <a:defRPr/>
            </a:pPr>
            <a:endParaRPr lang="en-US">
              <a:latin typeface="+mn-lt"/>
            </a:endParaRPr>
          </a:p>
        </p:txBody>
      </p:sp>
      <p:sp>
        <p:nvSpPr>
          <p:cNvPr id="385360" name="Line 336"/>
          <p:cNvSpPr>
            <a:spLocks noChangeShapeType="1"/>
          </p:cNvSpPr>
          <p:nvPr/>
        </p:nvSpPr>
        <p:spPr bwMode="auto">
          <a:xfrm flipH="1">
            <a:off x="1084263" y="6457950"/>
            <a:ext cx="42862" cy="3175"/>
          </a:xfrm>
          <a:prstGeom prst="line">
            <a:avLst/>
          </a:prstGeom>
          <a:noFill/>
          <a:ln w="6350" cap="rnd">
            <a:solidFill>
              <a:srgbClr val="000000"/>
            </a:solidFill>
            <a:round/>
            <a:headEnd/>
            <a:tailEnd/>
          </a:ln>
        </p:spPr>
        <p:txBody>
          <a:bodyPr/>
          <a:lstStyle/>
          <a:p>
            <a:pPr>
              <a:defRPr/>
            </a:pPr>
            <a:endParaRPr lang="en-US">
              <a:latin typeface="+mn-lt"/>
            </a:endParaRPr>
          </a:p>
        </p:txBody>
      </p:sp>
      <p:sp>
        <p:nvSpPr>
          <p:cNvPr id="385361" name="Line 337"/>
          <p:cNvSpPr>
            <a:spLocks noChangeShapeType="1"/>
          </p:cNvSpPr>
          <p:nvPr/>
        </p:nvSpPr>
        <p:spPr bwMode="auto">
          <a:xfrm flipH="1">
            <a:off x="1071563" y="6457950"/>
            <a:ext cx="55562" cy="3175"/>
          </a:xfrm>
          <a:prstGeom prst="line">
            <a:avLst/>
          </a:prstGeom>
          <a:noFill/>
          <a:ln w="6350" cap="rnd">
            <a:solidFill>
              <a:srgbClr val="000000"/>
            </a:solidFill>
            <a:round/>
            <a:headEnd/>
            <a:tailEnd/>
          </a:ln>
        </p:spPr>
        <p:txBody>
          <a:bodyPr/>
          <a:lstStyle/>
          <a:p>
            <a:pPr>
              <a:defRPr/>
            </a:pPr>
            <a:endParaRPr lang="en-US">
              <a:latin typeface="+mn-lt"/>
            </a:endParaRPr>
          </a:p>
        </p:txBody>
      </p:sp>
      <p:sp>
        <p:nvSpPr>
          <p:cNvPr id="385362" name="Line 338"/>
          <p:cNvSpPr>
            <a:spLocks noChangeShapeType="1"/>
          </p:cNvSpPr>
          <p:nvPr/>
        </p:nvSpPr>
        <p:spPr bwMode="auto">
          <a:xfrm flipH="1">
            <a:off x="1084263" y="6365875"/>
            <a:ext cx="42862" cy="1588"/>
          </a:xfrm>
          <a:prstGeom prst="line">
            <a:avLst/>
          </a:prstGeom>
          <a:noFill/>
          <a:ln w="6350" cap="rnd">
            <a:solidFill>
              <a:schemeClr val="tx1"/>
            </a:solidFill>
            <a:round/>
            <a:headEnd/>
            <a:tailEnd/>
          </a:ln>
        </p:spPr>
        <p:txBody>
          <a:bodyPr/>
          <a:lstStyle/>
          <a:p>
            <a:pPr>
              <a:defRPr/>
            </a:pPr>
            <a:endParaRPr lang="en-US">
              <a:latin typeface="+mn-lt"/>
            </a:endParaRPr>
          </a:p>
        </p:txBody>
      </p:sp>
      <p:sp>
        <p:nvSpPr>
          <p:cNvPr id="385363" name="Line 339"/>
          <p:cNvSpPr>
            <a:spLocks noChangeShapeType="1"/>
          </p:cNvSpPr>
          <p:nvPr/>
        </p:nvSpPr>
        <p:spPr bwMode="auto">
          <a:xfrm flipH="1">
            <a:off x="1084263" y="6272213"/>
            <a:ext cx="42862" cy="1587"/>
          </a:xfrm>
          <a:prstGeom prst="line">
            <a:avLst/>
          </a:prstGeom>
          <a:noFill/>
          <a:ln w="6350" cap="rnd">
            <a:solidFill>
              <a:schemeClr val="tx1"/>
            </a:solidFill>
            <a:round/>
            <a:headEnd/>
            <a:tailEnd/>
          </a:ln>
        </p:spPr>
        <p:txBody>
          <a:bodyPr/>
          <a:lstStyle/>
          <a:p>
            <a:pPr>
              <a:defRPr/>
            </a:pPr>
            <a:endParaRPr lang="en-US">
              <a:latin typeface="+mn-lt"/>
            </a:endParaRPr>
          </a:p>
        </p:txBody>
      </p:sp>
      <p:sp>
        <p:nvSpPr>
          <p:cNvPr id="385364" name="Line 340"/>
          <p:cNvSpPr>
            <a:spLocks noChangeShapeType="1"/>
          </p:cNvSpPr>
          <p:nvPr/>
        </p:nvSpPr>
        <p:spPr bwMode="auto">
          <a:xfrm flipH="1">
            <a:off x="1084263" y="6181725"/>
            <a:ext cx="42862" cy="1588"/>
          </a:xfrm>
          <a:prstGeom prst="line">
            <a:avLst/>
          </a:prstGeom>
          <a:noFill/>
          <a:ln w="6350" cap="rnd">
            <a:solidFill>
              <a:schemeClr val="tx1"/>
            </a:solidFill>
            <a:round/>
            <a:headEnd/>
            <a:tailEnd/>
          </a:ln>
        </p:spPr>
        <p:txBody>
          <a:bodyPr/>
          <a:lstStyle/>
          <a:p>
            <a:pPr>
              <a:defRPr/>
            </a:pPr>
            <a:endParaRPr lang="en-US">
              <a:latin typeface="+mn-lt"/>
            </a:endParaRPr>
          </a:p>
        </p:txBody>
      </p:sp>
      <p:sp>
        <p:nvSpPr>
          <p:cNvPr id="385365" name="Line 341"/>
          <p:cNvSpPr>
            <a:spLocks noChangeShapeType="1"/>
          </p:cNvSpPr>
          <p:nvPr/>
        </p:nvSpPr>
        <p:spPr bwMode="auto">
          <a:xfrm flipH="1">
            <a:off x="1084263" y="6088063"/>
            <a:ext cx="42862" cy="3175"/>
          </a:xfrm>
          <a:prstGeom prst="line">
            <a:avLst/>
          </a:prstGeom>
          <a:noFill/>
          <a:ln w="6350" cap="rnd">
            <a:solidFill>
              <a:schemeClr val="tx1"/>
            </a:solidFill>
            <a:round/>
            <a:headEnd/>
            <a:tailEnd/>
          </a:ln>
        </p:spPr>
        <p:txBody>
          <a:bodyPr/>
          <a:lstStyle/>
          <a:p>
            <a:pPr>
              <a:defRPr/>
            </a:pPr>
            <a:endParaRPr lang="en-US">
              <a:latin typeface="+mn-lt"/>
            </a:endParaRPr>
          </a:p>
        </p:txBody>
      </p:sp>
      <p:sp>
        <p:nvSpPr>
          <p:cNvPr id="385366" name="Line 342"/>
          <p:cNvSpPr>
            <a:spLocks noChangeShapeType="1"/>
          </p:cNvSpPr>
          <p:nvPr/>
        </p:nvSpPr>
        <p:spPr bwMode="auto">
          <a:xfrm flipH="1">
            <a:off x="1084263" y="5994400"/>
            <a:ext cx="42862" cy="3175"/>
          </a:xfrm>
          <a:prstGeom prst="line">
            <a:avLst/>
          </a:prstGeom>
          <a:noFill/>
          <a:ln w="6350" cap="rnd">
            <a:solidFill>
              <a:schemeClr val="tx1"/>
            </a:solidFill>
            <a:round/>
            <a:headEnd/>
            <a:tailEnd/>
          </a:ln>
        </p:spPr>
        <p:txBody>
          <a:bodyPr/>
          <a:lstStyle/>
          <a:p>
            <a:pPr>
              <a:defRPr/>
            </a:pPr>
            <a:endParaRPr lang="en-US">
              <a:latin typeface="+mn-lt"/>
            </a:endParaRPr>
          </a:p>
        </p:txBody>
      </p:sp>
      <p:sp>
        <p:nvSpPr>
          <p:cNvPr id="385367" name="Line 343"/>
          <p:cNvSpPr>
            <a:spLocks noChangeShapeType="1"/>
          </p:cNvSpPr>
          <p:nvPr/>
        </p:nvSpPr>
        <p:spPr bwMode="auto">
          <a:xfrm flipH="1">
            <a:off x="1071563" y="5994400"/>
            <a:ext cx="55562" cy="3175"/>
          </a:xfrm>
          <a:prstGeom prst="line">
            <a:avLst/>
          </a:prstGeom>
          <a:noFill/>
          <a:ln w="6350" cap="rnd">
            <a:solidFill>
              <a:schemeClr val="tx1"/>
            </a:solidFill>
            <a:round/>
            <a:headEnd/>
            <a:tailEnd/>
          </a:ln>
        </p:spPr>
        <p:txBody>
          <a:bodyPr/>
          <a:lstStyle/>
          <a:p>
            <a:pPr>
              <a:defRPr/>
            </a:pPr>
            <a:endParaRPr lang="en-US">
              <a:latin typeface="+mn-lt"/>
            </a:endParaRPr>
          </a:p>
        </p:txBody>
      </p:sp>
      <p:sp>
        <p:nvSpPr>
          <p:cNvPr id="385368" name="Line 344"/>
          <p:cNvSpPr>
            <a:spLocks noChangeShapeType="1"/>
          </p:cNvSpPr>
          <p:nvPr/>
        </p:nvSpPr>
        <p:spPr bwMode="auto">
          <a:xfrm flipH="1">
            <a:off x="1084263" y="5902325"/>
            <a:ext cx="42862" cy="1588"/>
          </a:xfrm>
          <a:prstGeom prst="line">
            <a:avLst/>
          </a:prstGeom>
          <a:noFill/>
          <a:ln w="6350" cap="rnd">
            <a:solidFill>
              <a:schemeClr val="tx1"/>
            </a:solidFill>
            <a:round/>
            <a:headEnd/>
            <a:tailEnd/>
          </a:ln>
        </p:spPr>
        <p:txBody>
          <a:bodyPr/>
          <a:lstStyle/>
          <a:p>
            <a:pPr>
              <a:defRPr/>
            </a:pPr>
            <a:endParaRPr lang="en-US">
              <a:latin typeface="+mn-lt"/>
            </a:endParaRPr>
          </a:p>
        </p:txBody>
      </p:sp>
      <p:sp>
        <p:nvSpPr>
          <p:cNvPr id="385369" name="Line 345"/>
          <p:cNvSpPr>
            <a:spLocks noChangeShapeType="1"/>
          </p:cNvSpPr>
          <p:nvPr/>
        </p:nvSpPr>
        <p:spPr bwMode="auto">
          <a:xfrm flipH="1">
            <a:off x="1084263" y="5811838"/>
            <a:ext cx="42862" cy="1587"/>
          </a:xfrm>
          <a:prstGeom prst="line">
            <a:avLst/>
          </a:prstGeom>
          <a:noFill/>
          <a:ln w="6350" cap="rnd">
            <a:solidFill>
              <a:schemeClr val="tx1"/>
            </a:solidFill>
            <a:round/>
            <a:headEnd/>
            <a:tailEnd/>
          </a:ln>
        </p:spPr>
        <p:txBody>
          <a:bodyPr/>
          <a:lstStyle/>
          <a:p>
            <a:pPr>
              <a:defRPr/>
            </a:pPr>
            <a:endParaRPr lang="en-US">
              <a:latin typeface="+mn-lt"/>
            </a:endParaRPr>
          </a:p>
        </p:txBody>
      </p:sp>
      <p:sp>
        <p:nvSpPr>
          <p:cNvPr id="385370" name="Line 346"/>
          <p:cNvSpPr>
            <a:spLocks noChangeShapeType="1"/>
          </p:cNvSpPr>
          <p:nvPr/>
        </p:nvSpPr>
        <p:spPr bwMode="auto">
          <a:xfrm flipH="1">
            <a:off x="1084263" y="5718175"/>
            <a:ext cx="42862" cy="1588"/>
          </a:xfrm>
          <a:prstGeom prst="line">
            <a:avLst/>
          </a:prstGeom>
          <a:noFill/>
          <a:ln w="6350" cap="rnd">
            <a:solidFill>
              <a:schemeClr val="tx1"/>
            </a:solidFill>
            <a:round/>
            <a:headEnd/>
            <a:tailEnd/>
          </a:ln>
        </p:spPr>
        <p:txBody>
          <a:bodyPr/>
          <a:lstStyle/>
          <a:p>
            <a:pPr>
              <a:defRPr/>
            </a:pPr>
            <a:endParaRPr lang="en-US">
              <a:latin typeface="+mn-lt"/>
            </a:endParaRPr>
          </a:p>
        </p:txBody>
      </p:sp>
      <p:sp>
        <p:nvSpPr>
          <p:cNvPr id="385371" name="Line 347"/>
          <p:cNvSpPr>
            <a:spLocks noChangeShapeType="1"/>
          </p:cNvSpPr>
          <p:nvPr/>
        </p:nvSpPr>
        <p:spPr bwMode="auto">
          <a:xfrm flipH="1">
            <a:off x="1084263" y="5624513"/>
            <a:ext cx="42862" cy="3175"/>
          </a:xfrm>
          <a:prstGeom prst="line">
            <a:avLst/>
          </a:prstGeom>
          <a:noFill/>
          <a:ln w="6350" cap="rnd">
            <a:solidFill>
              <a:schemeClr val="tx1"/>
            </a:solidFill>
            <a:round/>
            <a:headEnd/>
            <a:tailEnd/>
          </a:ln>
        </p:spPr>
        <p:txBody>
          <a:bodyPr/>
          <a:lstStyle/>
          <a:p>
            <a:pPr>
              <a:defRPr/>
            </a:pPr>
            <a:endParaRPr lang="en-US">
              <a:latin typeface="+mn-lt"/>
            </a:endParaRPr>
          </a:p>
        </p:txBody>
      </p:sp>
      <p:sp>
        <p:nvSpPr>
          <p:cNvPr id="385372" name="Line 348"/>
          <p:cNvSpPr>
            <a:spLocks noChangeShapeType="1"/>
          </p:cNvSpPr>
          <p:nvPr/>
        </p:nvSpPr>
        <p:spPr bwMode="auto">
          <a:xfrm flipH="1">
            <a:off x="1084263" y="5532438"/>
            <a:ext cx="42862" cy="1587"/>
          </a:xfrm>
          <a:prstGeom prst="line">
            <a:avLst/>
          </a:prstGeom>
          <a:noFill/>
          <a:ln w="6350" cap="rnd">
            <a:solidFill>
              <a:schemeClr val="tx1"/>
            </a:solidFill>
            <a:round/>
            <a:headEnd/>
            <a:tailEnd/>
          </a:ln>
        </p:spPr>
        <p:txBody>
          <a:bodyPr/>
          <a:lstStyle/>
          <a:p>
            <a:pPr>
              <a:defRPr/>
            </a:pPr>
            <a:endParaRPr lang="en-US">
              <a:latin typeface="+mn-lt"/>
            </a:endParaRPr>
          </a:p>
        </p:txBody>
      </p:sp>
      <p:sp>
        <p:nvSpPr>
          <p:cNvPr id="385373" name="Line 349"/>
          <p:cNvSpPr>
            <a:spLocks noChangeShapeType="1"/>
          </p:cNvSpPr>
          <p:nvPr/>
        </p:nvSpPr>
        <p:spPr bwMode="auto">
          <a:xfrm flipH="1">
            <a:off x="1071563" y="5532438"/>
            <a:ext cx="55562" cy="1587"/>
          </a:xfrm>
          <a:prstGeom prst="line">
            <a:avLst/>
          </a:prstGeom>
          <a:noFill/>
          <a:ln w="6350" cap="rnd">
            <a:solidFill>
              <a:schemeClr val="tx1"/>
            </a:solidFill>
            <a:round/>
            <a:headEnd/>
            <a:tailEnd/>
          </a:ln>
        </p:spPr>
        <p:txBody>
          <a:bodyPr/>
          <a:lstStyle/>
          <a:p>
            <a:pPr>
              <a:defRPr/>
            </a:pPr>
            <a:endParaRPr lang="en-US">
              <a:latin typeface="+mn-lt"/>
            </a:endParaRPr>
          </a:p>
        </p:txBody>
      </p:sp>
      <p:sp>
        <p:nvSpPr>
          <p:cNvPr id="385423" name="Freeform 399"/>
          <p:cNvSpPr>
            <a:spLocks/>
          </p:cNvSpPr>
          <p:nvPr/>
        </p:nvSpPr>
        <p:spPr bwMode="auto">
          <a:xfrm>
            <a:off x="2549525" y="5519738"/>
            <a:ext cx="1247775" cy="928687"/>
          </a:xfrm>
          <a:custGeom>
            <a:avLst/>
            <a:gdLst/>
            <a:ahLst/>
            <a:cxnLst>
              <a:cxn ang="0">
                <a:pos x="81" y="389"/>
              </a:cxn>
              <a:cxn ang="0">
                <a:pos x="142" y="377"/>
              </a:cxn>
              <a:cxn ang="0">
                <a:pos x="178" y="363"/>
              </a:cxn>
              <a:cxn ang="0">
                <a:pos x="209" y="350"/>
              </a:cxn>
              <a:cxn ang="0">
                <a:pos x="236" y="341"/>
              </a:cxn>
              <a:cxn ang="0">
                <a:pos x="253" y="328"/>
              </a:cxn>
              <a:cxn ang="0">
                <a:pos x="271" y="314"/>
              </a:cxn>
              <a:cxn ang="0">
                <a:pos x="289" y="301"/>
              </a:cxn>
              <a:cxn ang="0">
                <a:pos x="302" y="288"/>
              </a:cxn>
              <a:cxn ang="0">
                <a:pos x="315" y="274"/>
              </a:cxn>
              <a:cxn ang="0">
                <a:pos x="329" y="262"/>
              </a:cxn>
              <a:cxn ang="0">
                <a:pos x="347" y="252"/>
              </a:cxn>
              <a:cxn ang="0">
                <a:pos x="356" y="235"/>
              </a:cxn>
              <a:cxn ang="0">
                <a:pos x="369" y="222"/>
              </a:cxn>
              <a:cxn ang="0">
                <a:pos x="386" y="213"/>
              </a:cxn>
              <a:cxn ang="0">
                <a:pos x="396" y="195"/>
              </a:cxn>
              <a:cxn ang="0">
                <a:pos x="408" y="182"/>
              </a:cxn>
              <a:cxn ang="0">
                <a:pos x="422" y="169"/>
              </a:cxn>
              <a:cxn ang="0">
                <a:pos x="435" y="155"/>
              </a:cxn>
              <a:cxn ang="0">
                <a:pos x="449" y="142"/>
              </a:cxn>
              <a:cxn ang="0">
                <a:pos x="462" y="129"/>
              </a:cxn>
              <a:cxn ang="0">
                <a:pos x="475" y="115"/>
              </a:cxn>
              <a:cxn ang="0">
                <a:pos x="489" y="103"/>
              </a:cxn>
              <a:cxn ang="0">
                <a:pos x="507" y="89"/>
              </a:cxn>
              <a:cxn ang="0">
                <a:pos x="519" y="76"/>
              </a:cxn>
              <a:cxn ang="0">
                <a:pos x="537" y="63"/>
              </a:cxn>
              <a:cxn ang="0">
                <a:pos x="564" y="54"/>
              </a:cxn>
              <a:cxn ang="0">
                <a:pos x="586" y="41"/>
              </a:cxn>
              <a:cxn ang="0">
                <a:pos x="617" y="27"/>
              </a:cxn>
              <a:cxn ang="0">
                <a:pos x="662" y="14"/>
              </a:cxn>
              <a:cxn ang="0">
                <a:pos x="750" y="0"/>
              </a:cxn>
              <a:cxn ang="0">
                <a:pos x="706" y="14"/>
              </a:cxn>
              <a:cxn ang="0">
                <a:pos x="630" y="23"/>
              </a:cxn>
              <a:cxn ang="0">
                <a:pos x="600" y="36"/>
              </a:cxn>
              <a:cxn ang="0">
                <a:pos x="573" y="49"/>
              </a:cxn>
              <a:cxn ang="0">
                <a:pos x="551" y="63"/>
              </a:cxn>
              <a:cxn ang="0">
                <a:pos x="533" y="76"/>
              </a:cxn>
              <a:cxn ang="0">
                <a:pos x="515" y="89"/>
              </a:cxn>
              <a:cxn ang="0">
                <a:pos x="502" y="103"/>
              </a:cxn>
              <a:cxn ang="0">
                <a:pos x="484" y="115"/>
              </a:cxn>
              <a:cxn ang="0">
                <a:pos x="471" y="129"/>
              </a:cxn>
              <a:cxn ang="0">
                <a:pos x="457" y="142"/>
              </a:cxn>
              <a:cxn ang="0">
                <a:pos x="444" y="155"/>
              </a:cxn>
              <a:cxn ang="0">
                <a:pos x="431" y="169"/>
              </a:cxn>
              <a:cxn ang="0">
                <a:pos x="418" y="182"/>
              </a:cxn>
              <a:cxn ang="0">
                <a:pos x="404" y="195"/>
              </a:cxn>
              <a:cxn ang="0">
                <a:pos x="391" y="208"/>
              </a:cxn>
              <a:cxn ang="0">
                <a:pos x="378" y="222"/>
              </a:cxn>
              <a:cxn ang="0">
                <a:pos x="364" y="235"/>
              </a:cxn>
              <a:cxn ang="0">
                <a:pos x="351" y="248"/>
              </a:cxn>
              <a:cxn ang="0">
                <a:pos x="338" y="262"/>
              </a:cxn>
              <a:cxn ang="0">
                <a:pos x="325" y="274"/>
              </a:cxn>
              <a:cxn ang="0">
                <a:pos x="311" y="288"/>
              </a:cxn>
              <a:cxn ang="0">
                <a:pos x="297" y="301"/>
              </a:cxn>
              <a:cxn ang="0">
                <a:pos x="275" y="310"/>
              </a:cxn>
              <a:cxn ang="0">
                <a:pos x="262" y="323"/>
              </a:cxn>
              <a:cxn ang="0">
                <a:pos x="244" y="337"/>
              </a:cxn>
              <a:cxn ang="0">
                <a:pos x="222" y="350"/>
              </a:cxn>
              <a:cxn ang="0">
                <a:pos x="200" y="363"/>
              </a:cxn>
              <a:cxn ang="0">
                <a:pos x="169" y="377"/>
              </a:cxn>
              <a:cxn ang="0">
                <a:pos x="107" y="385"/>
              </a:cxn>
              <a:cxn ang="0">
                <a:pos x="0" y="399"/>
              </a:cxn>
            </a:cxnLst>
            <a:rect l="0" t="0" r="r" b="b"/>
            <a:pathLst>
              <a:path w="786" h="399">
                <a:moveTo>
                  <a:pt x="0" y="399"/>
                </a:moveTo>
                <a:lnTo>
                  <a:pt x="0" y="399"/>
                </a:lnTo>
                <a:lnTo>
                  <a:pt x="0" y="394"/>
                </a:lnTo>
                <a:lnTo>
                  <a:pt x="40" y="394"/>
                </a:lnTo>
                <a:lnTo>
                  <a:pt x="40" y="389"/>
                </a:lnTo>
                <a:lnTo>
                  <a:pt x="81" y="389"/>
                </a:lnTo>
                <a:lnTo>
                  <a:pt x="81" y="385"/>
                </a:lnTo>
                <a:lnTo>
                  <a:pt x="107" y="385"/>
                </a:lnTo>
                <a:lnTo>
                  <a:pt x="107" y="381"/>
                </a:lnTo>
                <a:lnTo>
                  <a:pt x="129" y="381"/>
                </a:lnTo>
                <a:lnTo>
                  <a:pt x="142" y="381"/>
                </a:lnTo>
                <a:lnTo>
                  <a:pt x="142" y="377"/>
                </a:lnTo>
                <a:lnTo>
                  <a:pt x="156" y="377"/>
                </a:lnTo>
                <a:lnTo>
                  <a:pt x="156" y="372"/>
                </a:lnTo>
                <a:lnTo>
                  <a:pt x="169" y="372"/>
                </a:lnTo>
                <a:lnTo>
                  <a:pt x="169" y="367"/>
                </a:lnTo>
                <a:lnTo>
                  <a:pt x="178" y="367"/>
                </a:lnTo>
                <a:lnTo>
                  <a:pt x="178" y="363"/>
                </a:lnTo>
                <a:lnTo>
                  <a:pt x="192" y="363"/>
                </a:lnTo>
                <a:lnTo>
                  <a:pt x="192" y="359"/>
                </a:lnTo>
                <a:lnTo>
                  <a:pt x="200" y="359"/>
                </a:lnTo>
                <a:lnTo>
                  <a:pt x="200" y="354"/>
                </a:lnTo>
                <a:lnTo>
                  <a:pt x="209" y="354"/>
                </a:lnTo>
                <a:lnTo>
                  <a:pt x="209" y="350"/>
                </a:lnTo>
                <a:lnTo>
                  <a:pt x="214" y="350"/>
                </a:lnTo>
                <a:lnTo>
                  <a:pt x="214" y="345"/>
                </a:lnTo>
                <a:lnTo>
                  <a:pt x="222" y="345"/>
                </a:lnTo>
                <a:lnTo>
                  <a:pt x="222" y="341"/>
                </a:lnTo>
                <a:lnTo>
                  <a:pt x="231" y="341"/>
                </a:lnTo>
                <a:lnTo>
                  <a:pt x="236" y="341"/>
                </a:lnTo>
                <a:lnTo>
                  <a:pt x="236" y="337"/>
                </a:lnTo>
                <a:lnTo>
                  <a:pt x="244" y="337"/>
                </a:lnTo>
                <a:lnTo>
                  <a:pt x="244" y="332"/>
                </a:lnTo>
                <a:lnTo>
                  <a:pt x="249" y="332"/>
                </a:lnTo>
                <a:lnTo>
                  <a:pt x="249" y="328"/>
                </a:lnTo>
                <a:lnTo>
                  <a:pt x="253" y="328"/>
                </a:lnTo>
                <a:lnTo>
                  <a:pt x="253" y="323"/>
                </a:lnTo>
                <a:lnTo>
                  <a:pt x="262" y="323"/>
                </a:lnTo>
                <a:lnTo>
                  <a:pt x="262" y="319"/>
                </a:lnTo>
                <a:lnTo>
                  <a:pt x="267" y="319"/>
                </a:lnTo>
                <a:lnTo>
                  <a:pt x="267" y="314"/>
                </a:lnTo>
                <a:lnTo>
                  <a:pt x="271" y="314"/>
                </a:lnTo>
                <a:lnTo>
                  <a:pt x="271" y="310"/>
                </a:lnTo>
                <a:lnTo>
                  <a:pt x="275" y="310"/>
                </a:lnTo>
                <a:lnTo>
                  <a:pt x="275" y="306"/>
                </a:lnTo>
                <a:lnTo>
                  <a:pt x="285" y="306"/>
                </a:lnTo>
                <a:lnTo>
                  <a:pt x="285" y="301"/>
                </a:lnTo>
                <a:lnTo>
                  <a:pt x="289" y="301"/>
                </a:lnTo>
                <a:lnTo>
                  <a:pt x="293" y="301"/>
                </a:lnTo>
                <a:lnTo>
                  <a:pt x="293" y="297"/>
                </a:lnTo>
                <a:lnTo>
                  <a:pt x="297" y="297"/>
                </a:lnTo>
                <a:lnTo>
                  <a:pt x="297" y="292"/>
                </a:lnTo>
                <a:lnTo>
                  <a:pt x="302" y="292"/>
                </a:lnTo>
                <a:lnTo>
                  <a:pt x="302" y="288"/>
                </a:lnTo>
                <a:lnTo>
                  <a:pt x="307" y="288"/>
                </a:lnTo>
                <a:lnTo>
                  <a:pt x="307" y="284"/>
                </a:lnTo>
                <a:lnTo>
                  <a:pt x="311" y="284"/>
                </a:lnTo>
                <a:lnTo>
                  <a:pt x="311" y="279"/>
                </a:lnTo>
                <a:lnTo>
                  <a:pt x="315" y="279"/>
                </a:lnTo>
                <a:lnTo>
                  <a:pt x="315" y="274"/>
                </a:lnTo>
                <a:lnTo>
                  <a:pt x="320" y="274"/>
                </a:lnTo>
                <a:lnTo>
                  <a:pt x="320" y="270"/>
                </a:lnTo>
                <a:lnTo>
                  <a:pt x="325" y="270"/>
                </a:lnTo>
                <a:lnTo>
                  <a:pt x="325" y="266"/>
                </a:lnTo>
                <a:lnTo>
                  <a:pt x="329" y="266"/>
                </a:lnTo>
                <a:lnTo>
                  <a:pt x="329" y="262"/>
                </a:lnTo>
                <a:lnTo>
                  <a:pt x="333" y="262"/>
                </a:lnTo>
                <a:lnTo>
                  <a:pt x="338" y="262"/>
                </a:lnTo>
                <a:lnTo>
                  <a:pt x="338" y="257"/>
                </a:lnTo>
                <a:lnTo>
                  <a:pt x="342" y="257"/>
                </a:lnTo>
                <a:lnTo>
                  <a:pt x="342" y="252"/>
                </a:lnTo>
                <a:lnTo>
                  <a:pt x="347" y="252"/>
                </a:lnTo>
                <a:lnTo>
                  <a:pt x="347" y="248"/>
                </a:lnTo>
                <a:lnTo>
                  <a:pt x="351" y="248"/>
                </a:lnTo>
                <a:lnTo>
                  <a:pt x="351" y="244"/>
                </a:lnTo>
                <a:lnTo>
                  <a:pt x="351" y="240"/>
                </a:lnTo>
                <a:lnTo>
                  <a:pt x="356" y="240"/>
                </a:lnTo>
                <a:lnTo>
                  <a:pt x="356" y="235"/>
                </a:lnTo>
                <a:lnTo>
                  <a:pt x="360" y="235"/>
                </a:lnTo>
                <a:lnTo>
                  <a:pt x="360" y="230"/>
                </a:lnTo>
                <a:lnTo>
                  <a:pt x="364" y="230"/>
                </a:lnTo>
                <a:lnTo>
                  <a:pt x="364" y="226"/>
                </a:lnTo>
                <a:lnTo>
                  <a:pt x="369" y="226"/>
                </a:lnTo>
                <a:lnTo>
                  <a:pt x="369" y="222"/>
                </a:lnTo>
                <a:lnTo>
                  <a:pt x="373" y="222"/>
                </a:lnTo>
                <a:lnTo>
                  <a:pt x="378" y="222"/>
                </a:lnTo>
                <a:lnTo>
                  <a:pt x="378" y="217"/>
                </a:lnTo>
                <a:lnTo>
                  <a:pt x="382" y="217"/>
                </a:lnTo>
                <a:lnTo>
                  <a:pt x="382" y="213"/>
                </a:lnTo>
                <a:lnTo>
                  <a:pt x="386" y="213"/>
                </a:lnTo>
                <a:lnTo>
                  <a:pt x="386" y="208"/>
                </a:lnTo>
                <a:lnTo>
                  <a:pt x="386" y="204"/>
                </a:lnTo>
                <a:lnTo>
                  <a:pt x="391" y="204"/>
                </a:lnTo>
                <a:lnTo>
                  <a:pt x="391" y="200"/>
                </a:lnTo>
                <a:lnTo>
                  <a:pt x="396" y="200"/>
                </a:lnTo>
                <a:lnTo>
                  <a:pt x="396" y="195"/>
                </a:lnTo>
                <a:lnTo>
                  <a:pt x="400" y="195"/>
                </a:lnTo>
                <a:lnTo>
                  <a:pt x="400" y="191"/>
                </a:lnTo>
                <a:lnTo>
                  <a:pt x="404" y="191"/>
                </a:lnTo>
                <a:lnTo>
                  <a:pt x="404" y="186"/>
                </a:lnTo>
                <a:lnTo>
                  <a:pt x="408" y="186"/>
                </a:lnTo>
                <a:lnTo>
                  <a:pt x="408" y="182"/>
                </a:lnTo>
                <a:lnTo>
                  <a:pt x="413" y="182"/>
                </a:lnTo>
                <a:lnTo>
                  <a:pt x="418" y="182"/>
                </a:lnTo>
                <a:lnTo>
                  <a:pt x="418" y="177"/>
                </a:lnTo>
                <a:lnTo>
                  <a:pt x="418" y="173"/>
                </a:lnTo>
                <a:lnTo>
                  <a:pt x="422" y="173"/>
                </a:lnTo>
                <a:lnTo>
                  <a:pt x="422" y="169"/>
                </a:lnTo>
                <a:lnTo>
                  <a:pt x="426" y="169"/>
                </a:lnTo>
                <a:lnTo>
                  <a:pt x="426" y="164"/>
                </a:lnTo>
                <a:lnTo>
                  <a:pt x="431" y="164"/>
                </a:lnTo>
                <a:lnTo>
                  <a:pt x="431" y="160"/>
                </a:lnTo>
                <a:lnTo>
                  <a:pt x="435" y="160"/>
                </a:lnTo>
                <a:lnTo>
                  <a:pt x="435" y="155"/>
                </a:lnTo>
                <a:lnTo>
                  <a:pt x="440" y="155"/>
                </a:lnTo>
                <a:lnTo>
                  <a:pt x="440" y="151"/>
                </a:lnTo>
                <a:lnTo>
                  <a:pt x="444" y="151"/>
                </a:lnTo>
                <a:lnTo>
                  <a:pt x="444" y="147"/>
                </a:lnTo>
                <a:lnTo>
                  <a:pt x="449" y="147"/>
                </a:lnTo>
                <a:lnTo>
                  <a:pt x="449" y="142"/>
                </a:lnTo>
                <a:lnTo>
                  <a:pt x="453" y="142"/>
                </a:lnTo>
                <a:lnTo>
                  <a:pt x="453" y="137"/>
                </a:lnTo>
                <a:lnTo>
                  <a:pt x="457" y="137"/>
                </a:lnTo>
                <a:lnTo>
                  <a:pt x="457" y="133"/>
                </a:lnTo>
                <a:lnTo>
                  <a:pt x="462" y="133"/>
                </a:lnTo>
                <a:lnTo>
                  <a:pt x="462" y="129"/>
                </a:lnTo>
                <a:lnTo>
                  <a:pt x="467" y="129"/>
                </a:lnTo>
                <a:lnTo>
                  <a:pt x="467" y="125"/>
                </a:lnTo>
                <a:lnTo>
                  <a:pt x="471" y="125"/>
                </a:lnTo>
                <a:lnTo>
                  <a:pt x="471" y="120"/>
                </a:lnTo>
                <a:lnTo>
                  <a:pt x="475" y="120"/>
                </a:lnTo>
                <a:lnTo>
                  <a:pt x="475" y="115"/>
                </a:lnTo>
                <a:lnTo>
                  <a:pt x="480" y="115"/>
                </a:lnTo>
                <a:lnTo>
                  <a:pt x="480" y="111"/>
                </a:lnTo>
                <a:lnTo>
                  <a:pt x="484" y="111"/>
                </a:lnTo>
                <a:lnTo>
                  <a:pt x="484" y="107"/>
                </a:lnTo>
                <a:lnTo>
                  <a:pt x="489" y="107"/>
                </a:lnTo>
                <a:lnTo>
                  <a:pt x="489" y="103"/>
                </a:lnTo>
                <a:lnTo>
                  <a:pt x="493" y="103"/>
                </a:lnTo>
                <a:lnTo>
                  <a:pt x="493" y="98"/>
                </a:lnTo>
                <a:lnTo>
                  <a:pt x="502" y="98"/>
                </a:lnTo>
                <a:lnTo>
                  <a:pt x="502" y="93"/>
                </a:lnTo>
                <a:lnTo>
                  <a:pt x="507" y="93"/>
                </a:lnTo>
                <a:lnTo>
                  <a:pt x="507" y="89"/>
                </a:lnTo>
                <a:lnTo>
                  <a:pt x="511" y="89"/>
                </a:lnTo>
                <a:lnTo>
                  <a:pt x="511" y="85"/>
                </a:lnTo>
                <a:lnTo>
                  <a:pt x="515" y="85"/>
                </a:lnTo>
                <a:lnTo>
                  <a:pt x="515" y="81"/>
                </a:lnTo>
                <a:lnTo>
                  <a:pt x="519" y="81"/>
                </a:lnTo>
                <a:lnTo>
                  <a:pt x="519" y="76"/>
                </a:lnTo>
                <a:lnTo>
                  <a:pt x="529" y="76"/>
                </a:lnTo>
                <a:lnTo>
                  <a:pt x="529" y="71"/>
                </a:lnTo>
                <a:lnTo>
                  <a:pt x="533" y="71"/>
                </a:lnTo>
                <a:lnTo>
                  <a:pt x="533" y="67"/>
                </a:lnTo>
                <a:lnTo>
                  <a:pt x="537" y="67"/>
                </a:lnTo>
                <a:lnTo>
                  <a:pt x="537" y="63"/>
                </a:lnTo>
                <a:lnTo>
                  <a:pt x="546" y="63"/>
                </a:lnTo>
                <a:lnTo>
                  <a:pt x="551" y="63"/>
                </a:lnTo>
                <a:lnTo>
                  <a:pt x="551" y="58"/>
                </a:lnTo>
                <a:lnTo>
                  <a:pt x="560" y="58"/>
                </a:lnTo>
                <a:lnTo>
                  <a:pt x="560" y="54"/>
                </a:lnTo>
                <a:lnTo>
                  <a:pt x="564" y="54"/>
                </a:lnTo>
                <a:lnTo>
                  <a:pt x="564" y="49"/>
                </a:lnTo>
                <a:lnTo>
                  <a:pt x="573" y="49"/>
                </a:lnTo>
                <a:lnTo>
                  <a:pt x="573" y="45"/>
                </a:lnTo>
                <a:lnTo>
                  <a:pt x="582" y="45"/>
                </a:lnTo>
                <a:lnTo>
                  <a:pt x="582" y="41"/>
                </a:lnTo>
                <a:lnTo>
                  <a:pt x="586" y="41"/>
                </a:lnTo>
                <a:lnTo>
                  <a:pt x="586" y="36"/>
                </a:lnTo>
                <a:lnTo>
                  <a:pt x="600" y="36"/>
                </a:lnTo>
                <a:lnTo>
                  <a:pt x="600" y="32"/>
                </a:lnTo>
                <a:lnTo>
                  <a:pt x="608" y="32"/>
                </a:lnTo>
                <a:lnTo>
                  <a:pt x="608" y="27"/>
                </a:lnTo>
                <a:lnTo>
                  <a:pt x="617" y="27"/>
                </a:lnTo>
                <a:lnTo>
                  <a:pt x="617" y="23"/>
                </a:lnTo>
                <a:lnTo>
                  <a:pt x="630" y="23"/>
                </a:lnTo>
                <a:lnTo>
                  <a:pt x="644" y="23"/>
                </a:lnTo>
                <a:lnTo>
                  <a:pt x="644" y="18"/>
                </a:lnTo>
                <a:lnTo>
                  <a:pt x="662" y="18"/>
                </a:lnTo>
                <a:lnTo>
                  <a:pt x="662" y="14"/>
                </a:lnTo>
                <a:lnTo>
                  <a:pt x="679" y="14"/>
                </a:lnTo>
                <a:lnTo>
                  <a:pt x="679" y="10"/>
                </a:lnTo>
                <a:lnTo>
                  <a:pt x="706" y="10"/>
                </a:lnTo>
                <a:lnTo>
                  <a:pt x="706" y="5"/>
                </a:lnTo>
                <a:lnTo>
                  <a:pt x="750" y="5"/>
                </a:lnTo>
                <a:lnTo>
                  <a:pt x="750" y="0"/>
                </a:lnTo>
                <a:lnTo>
                  <a:pt x="786" y="0"/>
                </a:lnTo>
                <a:lnTo>
                  <a:pt x="786" y="5"/>
                </a:lnTo>
                <a:lnTo>
                  <a:pt x="750" y="5"/>
                </a:lnTo>
                <a:lnTo>
                  <a:pt x="750" y="10"/>
                </a:lnTo>
                <a:lnTo>
                  <a:pt x="706" y="10"/>
                </a:lnTo>
                <a:lnTo>
                  <a:pt x="706" y="14"/>
                </a:lnTo>
                <a:lnTo>
                  <a:pt x="679" y="14"/>
                </a:lnTo>
                <a:lnTo>
                  <a:pt x="679" y="18"/>
                </a:lnTo>
                <a:lnTo>
                  <a:pt x="662" y="18"/>
                </a:lnTo>
                <a:lnTo>
                  <a:pt x="662" y="23"/>
                </a:lnTo>
                <a:lnTo>
                  <a:pt x="644" y="23"/>
                </a:lnTo>
                <a:lnTo>
                  <a:pt x="630" y="23"/>
                </a:lnTo>
                <a:lnTo>
                  <a:pt x="630" y="27"/>
                </a:lnTo>
                <a:lnTo>
                  <a:pt x="617" y="27"/>
                </a:lnTo>
                <a:lnTo>
                  <a:pt x="617" y="32"/>
                </a:lnTo>
                <a:lnTo>
                  <a:pt x="608" y="32"/>
                </a:lnTo>
                <a:lnTo>
                  <a:pt x="608" y="36"/>
                </a:lnTo>
                <a:lnTo>
                  <a:pt x="600" y="36"/>
                </a:lnTo>
                <a:lnTo>
                  <a:pt x="600" y="41"/>
                </a:lnTo>
                <a:lnTo>
                  <a:pt x="586" y="41"/>
                </a:lnTo>
                <a:lnTo>
                  <a:pt x="586" y="45"/>
                </a:lnTo>
                <a:lnTo>
                  <a:pt x="582" y="45"/>
                </a:lnTo>
                <a:lnTo>
                  <a:pt x="582" y="49"/>
                </a:lnTo>
                <a:lnTo>
                  <a:pt x="573" y="49"/>
                </a:lnTo>
                <a:lnTo>
                  <a:pt x="573" y="54"/>
                </a:lnTo>
                <a:lnTo>
                  <a:pt x="564" y="54"/>
                </a:lnTo>
                <a:lnTo>
                  <a:pt x="564" y="58"/>
                </a:lnTo>
                <a:lnTo>
                  <a:pt x="560" y="58"/>
                </a:lnTo>
                <a:lnTo>
                  <a:pt x="560" y="63"/>
                </a:lnTo>
                <a:lnTo>
                  <a:pt x="551" y="63"/>
                </a:lnTo>
                <a:lnTo>
                  <a:pt x="546" y="63"/>
                </a:lnTo>
                <a:lnTo>
                  <a:pt x="546" y="67"/>
                </a:lnTo>
                <a:lnTo>
                  <a:pt x="537" y="67"/>
                </a:lnTo>
                <a:lnTo>
                  <a:pt x="537" y="71"/>
                </a:lnTo>
                <a:lnTo>
                  <a:pt x="533" y="71"/>
                </a:lnTo>
                <a:lnTo>
                  <a:pt x="533" y="76"/>
                </a:lnTo>
                <a:lnTo>
                  <a:pt x="529" y="76"/>
                </a:lnTo>
                <a:lnTo>
                  <a:pt x="529" y="81"/>
                </a:lnTo>
                <a:lnTo>
                  <a:pt x="519" y="81"/>
                </a:lnTo>
                <a:lnTo>
                  <a:pt x="519" y="85"/>
                </a:lnTo>
                <a:lnTo>
                  <a:pt x="515" y="85"/>
                </a:lnTo>
                <a:lnTo>
                  <a:pt x="515" y="89"/>
                </a:lnTo>
                <a:lnTo>
                  <a:pt x="511" y="89"/>
                </a:lnTo>
                <a:lnTo>
                  <a:pt x="511" y="93"/>
                </a:lnTo>
                <a:lnTo>
                  <a:pt x="507" y="93"/>
                </a:lnTo>
                <a:lnTo>
                  <a:pt x="507" y="98"/>
                </a:lnTo>
                <a:lnTo>
                  <a:pt x="502" y="98"/>
                </a:lnTo>
                <a:lnTo>
                  <a:pt x="502" y="103"/>
                </a:lnTo>
                <a:lnTo>
                  <a:pt x="493" y="103"/>
                </a:lnTo>
                <a:lnTo>
                  <a:pt x="489" y="103"/>
                </a:lnTo>
                <a:lnTo>
                  <a:pt x="489" y="107"/>
                </a:lnTo>
                <a:lnTo>
                  <a:pt x="489" y="111"/>
                </a:lnTo>
                <a:lnTo>
                  <a:pt x="484" y="111"/>
                </a:lnTo>
                <a:lnTo>
                  <a:pt x="484" y="115"/>
                </a:lnTo>
                <a:lnTo>
                  <a:pt x="480" y="115"/>
                </a:lnTo>
                <a:lnTo>
                  <a:pt x="480" y="120"/>
                </a:lnTo>
                <a:lnTo>
                  <a:pt x="475" y="120"/>
                </a:lnTo>
                <a:lnTo>
                  <a:pt x="475" y="125"/>
                </a:lnTo>
                <a:lnTo>
                  <a:pt x="471" y="125"/>
                </a:lnTo>
                <a:lnTo>
                  <a:pt x="471" y="129"/>
                </a:lnTo>
                <a:lnTo>
                  <a:pt x="467" y="129"/>
                </a:lnTo>
                <a:lnTo>
                  <a:pt x="467" y="133"/>
                </a:lnTo>
                <a:lnTo>
                  <a:pt x="462" y="133"/>
                </a:lnTo>
                <a:lnTo>
                  <a:pt x="462" y="137"/>
                </a:lnTo>
                <a:lnTo>
                  <a:pt x="457" y="137"/>
                </a:lnTo>
                <a:lnTo>
                  <a:pt x="457" y="142"/>
                </a:lnTo>
                <a:lnTo>
                  <a:pt x="453" y="142"/>
                </a:lnTo>
                <a:lnTo>
                  <a:pt x="453" y="147"/>
                </a:lnTo>
                <a:lnTo>
                  <a:pt x="449" y="147"/>
                </a:lnTo>
                <a:lnTo>
                  <a:pt x="449" y="151"/>
                </a:lnTo>
                <a:lnTo>
                  <a:pt x="444" y="151"/>
                </a:lnTo>
                <a:lnTo>
                  <a:pt x="444" y="155"/>
                </a:lnTo>
                <a:lnTo>
                  <a:pt x="440" y="155"/>
                </a:lnTo>
                <a:lnTo>
                  <a:pt x="440" y="160"/>
                </a:lnTo>
                <a:lnTo>
                  <a:pt x="435" y="160"/>
                </a:lnTo>
                <a:lnTo>
                  <a:pt x="435" y="164"/>
                </a:lnTo>
                <a:lnTo>
                  <a:pt x="431" y="164"/>
                </a:lnTo>
                <a:lnTo>
                  <a:pt x="431" y="169"/>
                </a:lnTo>
                <a:lnTo>
                  <a:pt x="426" y="169"/>
                </a:lnTo>
                <a:lnTo>
                  <a:pt x="426" y="173"/>
                </a:lnTo>
                <a:lnTo>
                  <a:pt x="422" y="173"/>
                </a:lnTo>
                <a:lnTo>
                  <a:pt x="422" y="177"/>
                </a:lnTo>
                <a:lnTo>
                  <a:pt x="418" y="177"/>
                </a:lnTo>
                <a:lnTo>
                  <a:pt x="418" y="182"/>
                </a:lnTo>
                <a:lnTo>
                  <a:pt x="413" y="182"/>
                </a:lnTo>
                <a:lnTo>
                  <a:pt x="413" y="186"/>
                </a:lnTo>
                <a:lnTo>
                  <a:pt x="408" y="186"/>
                </a:lnTo>
                <a:lnTo>
                  <a:pt x="408" y="191"/>
                </a:lnTo>
                <a:lnTo>
                  <a:pt x="404" y="191"/>
                </a:lnTo>
                <a:lnTo>
                  <a:pt x="404" y="195"/>
                </a:lnTo>
                <a:lnTo>
                  <a:pt x="400" y="195"/>
                </a:lnTo>
                <a:lnTo>
                  <a:pt x="400" y="200"/>
                </a:lnTo>
                <a:lnTo>
                  <a:pt x="396" y="200"/>
                </a:lnTo>
                <a:lnTo>
                  <a:pt x="396" y="204"/>
                </a:lnTo>
                <a:lnTo>
                  <a:pt x="391" y="204"/>
                </a:lnTo>
                <a:lnTo>
                  <a:pt x="391" y="208"/>
                </a:lnTo>
                <a:lnTo>
                  <a:pt x="386" y="208"/>
                </a:lnTo>
                <a:lnTo>
                  <a:pt x="386" y="213"/>
                </a:lnTo>
                <a:lnTo>
                  <a:pt x="386" y="217"/>
                </a:lnTo>
                <a:lnTo>
                  <a:pt x="382" y="217"/>
                </a:lnTo>
                <a:lnTo>
                  <a:pt x="382" y="222"/>
                </a:lnTo>
                <a:lnTo>
                  <a:pt x="378" y="222"/>
                </a:lnTo>
                <a:lnTo>
                  <a:pt x="373" y="222"/>
                </a:lnTo>
                <a:lnTo>
                  <a:pt x="373" y="226"/>
                </a:lnTo>
                <a:lnTo>
                  <a:pt x="369" y="226"/>
                </a:lnTo>
                <a:lnTo>
                  <a:pt x="369" y="230"/>
                </a:lnTo>
                <a:lnTo>
                  <a:pt x="364" y="230"/>
                </a:lnTo>
                <a:lnTo>
                  <a:pt x="364" y="235"/>
                </a:lnTo>
                <a:lnTo>
                  <a:pt x="360" y="235"/>
                </a:lnTo>
                <a:lnTo>
                  <a:pt x="360" y="240"/>
                </a:lnTo>
                <a:lnTo>
                  <a:pt x="356" y="240"/>
                </a:lnTo>
                <a:lnTo>
                  <a:pt x="356" y="244"/>
                </a:lnTo>
                <a:lnTo>
                  <a:pt x="351" y="244"/>
                </a:lnTo>
                <a:lnTo>
                  <a:pt x="351" y="248"/>
                </a:lnTo>
                <a:lnTo>
                  <a:pt x="351" y="252"/>
                </a:lnTo>
                <a:lnTo>
                  <a:pt x="347" y="252"/>
                </a:lnTo>
                <a:lnTo>
                  <a:pt x="347" y="257"/>
                </a:lnTo>
                <a:lnTo>
                  <a:pt x="342" y="257"/>
                </a:lnTo>
                <a:lnTo>
                  <a:pt x="342" y="262"/>
                </a:lnTo>
                <a:lnTo>
                  <a:pt x="338" y="262"/>
                </a:lnTo>
                <a:lnTo>
                  <a:pt x="333" y="262"/>
                </a:lnTo>
                <a:lnTo>
                  <a:pt x="333" y="266"/>
                </a:lnTo>
                <a:lnTo>
                  <a:pt x="329" y="266"/>
                </a:lnTo>
                <a:lnTo>
                  <a:pt x="329" y="270"/>
                </a:lnTo>
                <a:lnTo>
                  <a:pt x="325" y="270"/>
                </a:lnTo>
                <a:lnTo>
                  <a:pt x="325" y="274"/>
                </a:lnTo>
                <a:lnTo>
                  <a:pt x="320" y="274"/>
                </a:lnTo>
                <a:lnTo>
                  <a:pt x="320" y="279"/>
                </a:lnTo>
                <a:lnTo>
                  <a:pt x="315" y="279"/>
                </a:lnTo>
                <a:lnTo>
                  <a:pt x="315" y="284"/>
                </a:lnTo>
                <a:lnTo>
                  <a:pt x="311" y="284"/>
                </a:lnTo>
                <a:lnTo>
                  <a:pt x="311" y="288"/>
                </a:lnTo>
                <a:lnTo>
                  <a:pt x="307" y="288"/>
                </a:lnTo>
                <a:lnTo>
                  <a:pt x="307" y="292"/>
                </a:lnTo>
                <a:lnTo>
                  <a:pt x="302" y="292"/>
                </a:lnTo>
                <a:lnTo>
                  <a:pt x="302" y="297"/>
                </a:lnTo>
                <a:lnTo>
                  <a:pt x="297" y="297"/>
                </a:lnTo>
                <a:lnTo>
                  <a:pt x="297" y="301"/>
                </a:lnTo>
                <a:lnTo>
                  <a:pt x="293" y="301"/>
                </a:lnTo>
                <a:lnTo>
                  <a:pt x="289" y="301"/>
                </a:lnTo>
                <a:lnTo>
                  <a:pt x="289" y="306"/>
                </a:lnTo>
                <a:lnTo>
                  <a:pt x="285" y="306"/>
                </a:lnTo>
                <a:lnTo>
                  <a:pt x="285" y="310"/>
                </a:lnTo>
                <a:lnTo>
                  <a:pt x="275" y="310"/>
                </a:lnTo>
                <a:lnTo>
                  <a:pt x="275" y="314"/>
                </a:lnTo>
                <a:lnTo>
                  <a:pt x="271" y="314"/>
                </a:lnTo>
                <a:lnTo>
                  <a:pt x="271" y="319"/>
                </a:lnTo>
                <a:lnTo>
                  <a:pt x="267" y="319"/>
                </a:lnTo>
                <a:lnTo>
                  <a:pt x="267" y="323"/>
                </a:lnTo>
                <a:lnTo>
                  <a:pt x="262" y="323"/>
                </a:lnTo>
                <a:lnTo>
                  <a:pt x="262" y="328"/>
                </a:lnTo>
                <a:lnTo>
                  <a:pt x="253" y="328"/>
                </a:lnTo>
                <a:lnTo>
                  <a:pt x="253" y="332"/>
                </a:lnTo>
                <a:lnTo>
                  <a:pt x="249" y="332"/>
                </a:lnTo>
                <a:lnTo>
                  <a:pt x="249" y="337"/>
                </a:lnTo>
                <a:lnTo>
                  <a:pt x="244" y="337"/>
                </a:lnTo>
                <a:lnTo>
                  <a:pt x="244" y="341"/>
                </a:lnTo>
                <a:lnTo>
                  <a:pt x="236" y="341"/>
                </a:lnTo>
                <a:lnTo>
                  <a:pt x="231" y="341"/>
                </a:lnTo>
                <a:lnTo>
                  <a:pt x="231" y="345"/>
                </a:lnTo>
                <a:lnTo>
                  <a:pt x="222" y="345"/>
                </a:lnTo>
                <a:lnTo>
                  <a:pt x="222" y="350"/>
                </a:lnTo>
                <a:lnTo>
                  <a:pt x="214" y="350"/>
                </a:lnTo>
                <a:lnTo>
                  <a:pt x="214" y="354"/>
                </a:lnTo>
                <a:lnTo>
                  <a:pt x="209" y="354"/>
                </a:lnTo>
                <a:lnTo>
                  <a:pt x="209" y="359"/>
                </a:lnTo>
                <a:lnTo>
                  <a:pt x="200" y="359"/>
                </a:lnTo>
                <a:lnTo>
                  <a:pt x="200" y="363"/>
                </a:lnTo>
                <a:lnTo>
                  <a:pt x="192" y="363"/>
                </a:lnTo>
                <a:lnTo>
                  <a:pt x="192" y="367"/>
                </a:lnTo>
                <a:lnTo>
                  <a:pt x="178" y="367"/>
                </a:lnTo>
                <a:lnTo>
                  <a:pt x="178" y="372"/>
                </a:lnTo>
                <a:lnTo>
                  <a:pt x="169" y="372"/>
                </a:lnTo>
                <a:lnTo>
                  <a:pt x="169" y="377"/>
                </a:lnTo>
                <a:lnTo>
                  <a:pt x="156" y="377"/>
                </a:lnTo>
                <a:lnTo>
                  <a:pt x="156" y="381"/>
                </a:lnTo>
                <a:lnTo>
                  <a:pt x="142" y="381"/>
                </a:lnTo>
                <a:lnTo>
                  <a:pt x="129" y="381"/>
                </a:lnTo>
                <a:lnTo>
                  <a:pt x="129" y="385"/>
                </a:lnTo>
                <a:lnTo>
                  <a:pt x="107" y="385"/>
                </a:lnTo>
                <a:lnTo>
                  <a:pt x="107" y="389"/>
                </a:lnTo>
                <a:lnTo>
                  <a:pt x="81" y="389"/>
                </a:lnTo>
                <a:lnTo>
                  <a:pt x="81" y="394"/>
                </a:lnTo>
                <a:lnTo>
                  <a:pt x="40" y="394"/>
                </a:lnTo>
                <a:lnTo>
                  <a:pt x="40" y="399"/>
                </a:lnTo>
                <a:lnTo>
                  <a:pt x="0" y="399"/>
                </a:lnTo>
              </a:path>
            </a:pathLst>
          </a:custGeom>
          <a:noFill/>
          <a:ln w="22225" cap="flat">
            <a:solidFill>
              <a:schemeClr val="tx1"/>
            </a:solidFill>
            <a:prstDash val="solid"/>
            <a:round/>
            <a:headEnd/>
            <a:tailEnd/>
          </a:ln>
        </p:spPr>
        <p:txBody>
          <a:bodyPr/>
          <a:lstStyle/>
          <a:p>
            <a:pPr>
              <a:defRPr/>
            </a:pPr>
            <a:endParaRPr lang="en-US">
              <a:latin typeface="+mn-lt"/>
            </a:endParaRPr>
          </a:p>
        </p:txBody>
      </p:sp>
      <p:sp>
        <p:nvSpPr>
          <p:cNvPr id="385424" name="Freeform 400"/>
          <p:cNvSpPr>
            <a:spLocks/>
          </p:cNvSpPr>
          <p:nvPr/>
        </p:nvSpPr>
        <p:spPr bwMode="auto">
          <a:xfrm>
            <a:off x="3514725" y="5519738"/>
            <a:ext cx="1747838" cy="928687"/>
          </a:xfrm>
          <a:custGeom>
            <a:avLst/>
            <a:gdLst/>
            <a:ahLst/>
            <a:cxnLst>
              <a:cxn ang="0">
                <a:pos x="81" y="389"/>
              </a:cxn>
              <a:cxn ang="0">
                <a:pos x="142" y="377"/>
              </a:cxn>
              <a:cxn ang="0">
                <a:pos x="182" y="363"/>
              </a:cxn>
              <a:cxn ang="0">
                <a:pos x="209" y="350"/>
              </a:cxn>
              <a:cxn ang="0">
                <a:pos x="236" y="341"/>
              </a:cxn>
              <a:cxn ang="0">
                <a:pos x="258" y="328"/>
              </a:cxn>
              <a:cxn ang="0">
                <a:pos x="271" y="314"/>
              </a:cxn>
              <a:cxn ang="0">
                <a:pos x="289" y="301"/>
              </a:cxn>
              <a:cxn ang="0">
                <a:pos x="302" y="288"/>
              </a:cxn>
              <a:cxn ang="0">
                <a:pos x="315" y="274"/>
              </a:cxn>
              <a:cxn ang="0">
                <a:pos x="329" y="262"/>
              </a:cxn>
              <a:cxn ang="0">
                <a:pos x="347" y="252"/>
              </a:cxn>
              <a:cxn ang="0">
                <a:pos x="360" y="240"/>
              </a:cxn>
              <a:cxn ang="0">
                <a:pos x="369" y="222"/>
              </a:cxn>
              <a:cxn ang="0">
                <a:pos x="386" y="213"/>
              </a:cxn>
              <a:cxn ang="0">
                <a:pos x="396" y="195"/>
              </a:cxn>
              <a:cxn ang="0">
                <a:pos x="408" y="182"/>
              </a:cxn>
              <a:cxn ang="0">
                <a:pos x="422" y="169"/>
              </a:cxn>
              <a:cxn ang="0">
                <a:pos x="435" y="155"/>
              </a:cxn>
              <a:cxn ang="0">
                <a:pos x="449" y="142"/>
              </a:cxn>
              <a:cxn ang="0">
                <a:pos x="466" y="133"/>
              </a:cxn>
              <a:cxn ang="0">
                <a:pos x="475" y="115"/>
              </a:cxn>
              <a:cxn ang="0">
                <a:pos x="493" y="103"/>
              </a:cxn>
              <a:cxn ang="0">
                <a:pos x="511" y="93"/>
              </a:cxn>
              <a:cxn ang="0">
                <a:pos x="524" y="81"/>
              </a:cxn>
              <a:cxn ang="0">
                <a:pos x="542" y="67"/>
              </a:cxn>
              <a:cxn ang="0">
                <a:pos x="564" y="54"/>
              </a:cxn>
              <a:cxn ang="0">
                <a:pos x="586" y="41"/>
              </a:cxn>
              <a:cxn ang="0">
                <a:pos x="612" y="27"/>
              </a:cxn>
              <a:cxn ang="0">
                <a:pos x="666" y="18"/>
              </a:cxn>
              <a:cxn ang="0">
                <a:pos x="755" y="5"/>
              </a:cxn>
              <a:cxn ang="0">
                <a:pos x="1021" y="10"/>
              </a:cxn>
              <a:cxn ang="0">
                <a:pos x="959" y="23"/>
              </a:cxn>
              <a:cxn ang="0">
                <a:pos x="919" y="36"/>
              </a:cxn>
              <a:cxn ang="0">
                <a:pos x="893" y="49"/>
              </a:cxn>
              <a:cxn ang="0">
                <a:pos x="870" y="63"/>
              </a:cxn>
              <a:cxn ang="0">
                <a:pos x="844" y="71"/>
              </a:cxn>
              <a:cxn ang="0">
                <a:pos x="830" y="85"/>
              </a:cxn>
              <a:cxn ang="0">
                <a:pos x="812" y="98"/>
              </a:cxn>
              <a:cxn ang="0">
                <a:pos x="799" y="111"/>
              </a:cxn>
              <a:cxn ang="0">
                <a:pos x="786" y="125"/>
              </a:cxn>
              <a:cxn ang="0">
                <a:pos x="772" y="137"/>
              </a:cxn>
              <a:cxn ang="0">
                <a:pos x="755" y="147"/>
              </a:cxn>
              <a:cxn ang="0">
                <a:pos x="741" y="160"/>
              </a:cxn>
              <a:cxn ang="0">
                <a:pos x="733" y="177"/>
              </a:cxn>
              <a:cxn ang="0">
                <a:pos x="715" y="186"/>
              </a:cxn>
              <a:cxn ang="0">
                <a:pos x="706" y="204"/>
              </a:cxn>
              <a:cxn ang="0">
                <a:pos x="693" y="217"/>
              </a:cxn>
              <a:cxn ang="0">
                <a:pos x="675" y="226"/>
              </a:cxn>
              <a:cxn ang="0">
                <a:pos x="666" y="244"/>
              </a:cxn>
              <a:cxn ang="0">
                <a:pos x="653" y="257"/>
              </a:cxn>
              <a:cxn ang="0">
                <a:pos x="635" y="266"/>
              </a:cxn>
              <a:cxn ang="0">
                <a:pos x="622" y="279"/>
              </a:cxn>
              <a:cxn ang="0">
                <a:pos x="608" y="292"/>
              </a:cxn>
              <a:cxn ang="0">
                <a:pos x="595" y="306"/>
              </a:cxn>
              <a:cxn ang="0">
                <a:pos x="582" y="319"/>
              </a:cxn>
              <a:cxn ang="0">
                <a:pos x="564" y="332"/>
              </a:cxn>
              <a:cxn ang="0">
                <a:pos x="537" y="341"/>
              </a:cxn>
              <a:cxn ang="0">
                <a:pos x="515" y="354"/>
              </a:cxn>
              <a:cxn ang="0">
                <a:pos x="489" y="367"/>
              </a:cxn>
              <a:cxn ang="0">
                <a:pos x="453" y="381"/>
              </a:cxn>
              <a:cxn ang="0">
                <a:pos x="386" y="394"/>
              </a:cxn>
            </a:cxnLst>
            <a:rect l="0" t="0" r="r" b="b"/>
            <a:pathLst>
              <a:path w="1101" h="399">
                <a:moveTo>
                  <a:pt x="0" y="399"/>
                </a:moveTo>
                <a:lnTo>
                  <a:pt x="0" y="399"/>
                </a:lnTo>
                <a:lnTo>
                  <a:pt x="0" y="394"/>
                </a:lnTo>
                <a:lnTo>
                  <a:pt x="40" y="394"/>
                </a:lnTo>
                <a:lnTo>
                  <a:pt x="40" y="389"/>
                </a:lnTo>
                <a:lnTo>
                  <a:pt x="81" y="389"/>
                </a:lnTo>
                <a:lnTo>
                  <a:pt x="81" y="385"/>
                </a:lnTo>
                <a:lnTo>
                  <a:pt x="107" y="385"/>
                </a:lnTo>
                <a:lnTo>
                  <a:pt x="107" y="381"/>
                </a:lnTo>
                <a:lnTo>
                  <a:pt x="129" y="381"/>
                </a:lnTo>
                <a:lnTo>
                  <a:pt x="142" y="381"/>
                </a:lnTo>
                <a:lnTo>
                  <a:pt x="142" y="377"/>
                </a:lnTo>
                <a:lnTo>
                  <a:pt x="156" y="377"/>
                </a:lnTo>
                <a:lnTo>
                  <a:pt x="156" y="372"/>
                </a:lnTo>
                <a:lnTo>
                  <a:pt x="169" y="372"/>
                </a:lnTo>
                <a:lnTo>
                  <a:pt x="169" y="367"/>
                </a:lnTo>
                <a:lnTo>
                  <a:pt x="182" y="367"/>
                </a:lnTo>
                <a:lnTo>
                  <a:pt x="182" y="363"/>
                </a:lnTo>
                <a:lnTo>
                  <a:pt x="191" y="363"/>
                </a:lnTo>
                <a:lnTo>
                  <a:pt x="191" y="359"/>
                </a:lnTo>
                <a:lnTo>
                  <a:pt x="200" y="359"/>
                </a:lnTo>
                <a:lnTo>
                  <a:pt x="200" y="354"/>
                </a:lnTo>
                <a:lnTo>
                  <a:pt x="209" y="354"/>
                </a:lnTo>
                <a:lnTo>
                  <a:pt x="209" y="350"/>
                </a:lnTo>
                <a:lnTo>
                  <a:pt x="218" y="350"/>
                </a:lnTo>
                <a:lnTo>
                  <a:pt x="218" y="345"/>
                </a:lnTo>
                <a:lnTo>
                  <a:pt x="222" y="345"/>
                </a:lnTo>
                <a:lnTo>
                  <a:pt x="222" y="341"/>
                </a:lnTo>
                <a:lnTo>
                  <a:pt x="231" y="341"/>
                </a:lnTo>
                <a:lnTo>
                  <a:pt x="236" y="341"/>
                </a:lnTo>
                <a:lnTo>
                  <a:pt x="236" y="337"/>
                </a:lnTo>
                <a:lnTo>
                  <a:pt x="244" y="337"/>
                </a:lnTo>
                <a:lnTo>
                  <a:pt x="244" y="332"/>
                </a:lnTo>
                <a:lnTo>
                  <a:pt x="249" y="332"/>
                </a:lnTo>
                <a:lnTo>
                  <a:pt x="249" y="328"/>
                </a:lnTo>
                <a:lnTo>
                  <a:pt x="258" y="328"/>
                </a:lnTo>
                <a:lnTo>
                  <a:pt x="258" y="323"/>
                </a:lnTo>
                <a:lnTo>
                  <a:pt x="262" y="323"/>
                </a:lnTo>
                <a:lnTo>
                  <a:pt x="262" y="319"/>
                </a:lnTo>
                <a:lnTo>
                  <a:pt x="267" y="319"/>
                </a:lnTo>
                <a:lnTo>
                  <a:pt x="267" y="314"/>
                </a:lnTo>
                <a:lnTo>
                  <a:pt x="271" y="314"/>
                </a:lnTo>
                <a:lnTo>
                  <a:pt x="271" y="310"/>
                </a:lnTo>
                <a:lnTo>
                  <a:pt x="280" y="310"/>
                </a:lnTo>
                <a:lnTo>
                  <a:pt x="280" y="306"/>
                </a:lnTo>
                <a:lnTo>
                  <a:pt x="285" y="306"/>
                </a:lnTo>
                <a:lnTo>
                  <a:pt x="285" y="301"/>
                </a:lnTo>
                <a:lnTo>
                  <a:pt x="289" y="301"/>
                </a:lnTo>
                <a:lnTo>
                  <a:pt x="293" y="301"/>
                </a:lnTo>
                <a:lnTo>
                  <a:pt x="293" y="297"/>
                </a:lnTo>
                <a:lnTo>
                  <a:pt x="297" y="297"/>
                </a:lnTo>
                <a:lnTo>
                  <a:pt x="297" y="292"/>
                </a:lnTo>
                <a:lnTo>
                  <a:pt x="302" y="292"/>
                </a:lnTo>
                <a:lnTo>
                  <a:pt x="302" y="288"/>
                </a:lnTo>
                <a:lnTo>
                  <a:pt x="307" y="288"/>
                </a:lnTo>
                <a:lnTo>
                  <a:pt x="307" y="284"/>
                </a:lnTo>
                <a:lnTo>
                  <a:pt x="311" y="284"/>
                </a:lnTo>
                <a:lnTo>
                  <a:pt x="311" y="279"/>
                </a:lnTo>
                <a:lnTo>
                  <a:pt x="315" y="279"/>
                </a:lnTo>
                <a:lnTo>
                  <a:pt x="315" y="274"/>
                </a:lnTo>
                <a:lnTo>
                  <a:pt x="320" y="274"/>
                </a:lnTo>
                <a:lnTo>
                  <a:pt x="320" y="270"/>
                </a:lnTo>
                <a:lnTo>
                  <a:pt x="324" y="270"/>
                </a:lnTo>
                <a:lnTo>
                  <a:pt x="324" y="266"/>
                </a:lnTo>
                <a:lnTo>
                  <a:pt x="329" y="266"/>
                </a:lnTo>
                <a:lnTo>
                  <a:pt x="329" y="262"/>
                </a:lnTo>
                <a:lnTo>
                  <a:pt x="333" y="262"/>
                </a:lnTo>
                <a:lnTo>
                  <a:pt x="337" y="262"/>
                </a:lnTo>
                <a:lnTo>
                  <a:pt x="337" y="257"/>
                </a:lnTo>
                <a:lnTo>
                  <a:pt x="342" y="257"/>
                </a:lnTo>
                <a:lnTo>
                  <a:pt x="342" y="252"/>
                </a:lnTo>
                <a:lnTo>
                  <a:pt x="347" y="252"/>
                </a:lnTo>
                <a:lnTo>
                  <a:pt x="347" y="248"/>
                </a:lnTo>
                <a:lnTo>
                  <a:pt x="351" y="248"/>
                </a:lnTo>
                <a:lnTo>
                  <a:pt x="351" y="244"/>
                </a:lnTo>
                <a:lnTo>
                  <a:pt x="355" y="244"/>
                </a:lnTo>
                <a:lnTo>
                  <a:pt x="355" y="240"/>
                </a:lnTo>
                <a:lnTo>
                  <a:pt x="360" y="240"/>
                </a:lnTo>
                <a:lnTo>
                  <a:pt x="360" y="235"/>
                </a:lnTo>
                <a:lnTo>
                  <a:pt x="360" y="230"/>
                </a:lnTo>
                <a:lnTo>
                  <a:pt x="364" y="230"/>
                </a:lnTo>
                <a:lnTo>
                  <a:pt x="364" y="226"/>
                </a:lnTo>
                <a:lnTo>
                  <a:pt x="369" y="226"/>
                </a:lnTo>
                <a:lnTo>
                  <a:pt x="369" y="222"/>
                </a:lnTo>
                <a:lnTo>
                  <a:pt x="373" y="222"/>
                </a:lnTo>
                <a:lnTo>
                  <a:pt x="378" y="222"/>
                </a:lnTo>
                <a:lnTo>
                  <a:pt x="378" y="217"/>
                </a:lnTo>
                <a:lnTo>
                  <a:pt x="382" y="217"/>
                </a:lnTo>
                <a:lnTo>
                  <a:pt x="382" y="213"/>
                </a:lnTo>
                <a:lnTo>
                  <a:pt x="386" y="213"/>
                </a:lnTo>
                <a:lnTo>
                  <a:pt x="386" y="208"/>
                </a:lnTo>
                <a:lnTo>
                  <a:pt x="391" y="208"/>
                </a:lnTo>
                <a:lnTo>
                  <a:pt x="391" y="204"/>
                </a:lnTo>
                <a:lnTo>
                  <a:pt x="396" y="204"/>
                </a:lnTo>
                <a:lnTo>
                  <a:pt x="396" y="200"/>
                </a:lnTo>
                <a:lnTo>
                  <a:pt x="396" y="195"/>
                </a:lnTo>
                <a:lnTo>
                  <a:pt x="400" y="195"/>
                </a:lnTo>
                <a:lnTo>
                  <a:pt x="400" y="191"/>
                </a:lnTo>
                <a:lnTo>
                  <a:pt x="404" y="191"/>
                </a:lnTo>
                <a:lnTo>
                  <a:pt x="404" y="186"/>
                </a:lnTo>
                <a:lnTo>
                  <a:pt x="408" y="186"/>
                </a:lnTo>
                <a:lnTo>
                  <a:pt x="408" y="182"/>
                </a:lnTo>
                <a:lnTo>
                  <a:pt x="413" y="182"/>
                </a:lnTo>
                <a:lnTo>
                  <a:pt x="418" y="182"/>
                </a:lnTo>
                <a:lnTo>
                  <a:pt x="418" y="177"/>
                </a:lnTo>
                <a:lnTo>
                  <a:pt x="422" y="177"/>
                </a:lnTo>
                <a:lnTo>
                  <a:pt x="422" y="173"/>
                </a:lnTo>
                <a:lnTo>
                  <a:pt x="422" y="169"/>
                </a:lnTo>
                <a:lnTo>
                  <a:pt x="426" y="169"/>
                </a:lnTo>
                <a:lnTo>
                  <a:pt x="426" y="164"/>
                </a:lnTo>
                <a:lnTo>
                  <a:pt x="431" y="164"/>
                </a:lnTo>
                <a:lnTo>
                  <a:pt x="431" y="160"/>
                </a:lnTo>
                <a:lnTo>
                  <a:pt x="435" y="160"/>
                </a:lnTo>
                <a:lnTo>
                  <a:pt x="435" y="155"/>
                </a:lnTo>
                <a:lnTo>
                  <a:pt x="440" y="155"/>
                </a:lnTo>
                <a:lnTo>
                  <a:pt x="440" y="151"/>
                </a:lnTo>
                <a:lnTo>
                  <a:pt x="444" y="151"/>
                </a:lnTo>
                <a:lnTo>
                  <a:pt x="444" y="147"/>
                </a:lnTo>
                <a:lnTo>
                  <a:pt x="449" y="147"/>
                </a:lnTo>
                <a:lnTo>
                  <a:pt x="449" y="142"/>
                </a:lnTo>
                <a:lnTo>
                  <a:pt x="453" y="142"/>
                </a:lnTo>
                <a:lnTo>
                  <a:pt x="457" y="142"/>
                </a:lnTo>
                <a:lnTo>
                  <a:pt x="457" y="137"/>
                </a:lnTo>
                <a:lnTo>
                  <a:pt x="462" y="137"/>
                </a:lnTo>
                <a:lnTo>
                  <a:pt x="462" y="133"/>
                </a:lnTo>
                <a:lnTo>
                  <a:pt x="466" y="133"/>
                </a:lnTo>
                <a:lnTo>
                  <a:pt x="466" y="129"/>
                </a:lnTo>
                <a:lnTo>
                  <a:pt x="471" y="129"/>
                </a:lnTo>
                <a:lnTo>
                  <a:pt x="471" y="125"/>
                </a:lnTo>
                <a:lnTo>
                  <a:pt x="475" y="125"/>
                </a:lnTo>
                <a:lnTo>
                  <a:pt x="475" y="120"/>
                </a:lnTo>
                <a:lnTo>
                  <a:pt x="475" y="115"/>
                </a:lnTo>
                <a:lnTo>
                  <a:pt x="479" y="115"/>
                </a:lnTo>
                <a:lnTo>
                  <a:pt x="479" y="111"/>
                </a:lnTo>
                <a:lnTo>
                  <a:pt x="489" y="111"/>
                </a:lnTo>
                <a:lnTo>
                  <a:pt x="489" y="107"/>
                </a:lnTo>
                <a:lnTo>
                  <a:pt x="493" y="107"/>
                </a:lnTo>
                <a:lnTo>
                  <a:pt x="493" y="103"/>
                </a:lnTo>
                <a:lnTo>
                  <a:pt x="497" y="103"/>
                </a:lnTo>
                <a:lnTo>
                  <a:pt x="502" y="103"/>
                </a:lnTo>
                <a:lnTo>
                  <a:pt x="502" y="98"/>
                </a:lnTo>
                <a:lnTo>
                  <a:pt x="506" y="98"/>
                </a:lnTo>
                <a:lnTo>
                  <a:pt x="506" y="93"/>
                </a:lnTo>
                <a:lnTo>
                  <a:pt x="511" y="93"/>
                </a:lnTo>
                <a:lnTo>
                  <a:pt x="511" y="89"/>
                </a:lnTo>
                <a:lnTo>
                  <a:pt x="515" y="89"/>
                </a:lnTo>
                <a:lnTo>
                  <a:pt x="515" y="85"/>
                </a:lnTo>
                <a:lnTo>
                  <a:pt x="519" y="85"/>
                </a:lnTo>
                <a:lnTo>
                  <a:pt x="519" y="81"/>
                </a:lnTo>
                <a:lnTo>
                  <a:pt x="524" y="81"/>
                </a:lnTo>
                <a:lnTo>
                  <a:pt x="524" y="76"/>
                </a:lnTo>
                <a:lnTo>
                  <a:pt x="533" y="76"/>
                </a:lnTo>
                <a:lnTo>
                  <a:pt x="533" y="71"/>
                </a:lnTo>
                <a:lnTo>
                  <a:pt x="537" y="71"/>
                </a:lnTo>
                <a:lnTo>
                  <a:pt x="537" y="67"/>
                </a:lnTo>
                <a:lnTo>
                  <a:pt x="542" y="67"/>
                </a:lnTo>
                <a:lnTo>
                  <a:pt x="542" y="63"/>
                </a:lnTo>
                <a:lnTo>
                  <a:pt x="551" y="63"/>
                </a:lnTo>
                <a:lnTo>
                  <a:pt x="555" y="63"/>
                </a:lnTo>
                <a:lnTo>
                  <a:pt x="555" y="58"/>
                </a:lnTo>
                <a:lnTo>
                  <a:pt x="564" y="58"/>
                </a:lnTo>
                <a:lnTo>
                  <a:pt x="564" y="54"/>
                </a:lnTo>
                <a:lnTo>
                  <a:pt x="568" y="54"/>
                </a:lnTo>
                <a:lnTo>
                  <a:pt x="568" y="49"/>
                </a:lnTo>
                <a:lnTo>
                  <a:pt x="577" y="49"/>
                </a:lnTo>
                <a:lnTo>
                  <a:pt x="577" y="45"/>
                </a:lnTo>
                <a:lnTo>
                  <a:pt x="586" y="45"/>
                </a:lnTo>
                <a:lnTo>
                  <a:pt x="586" y="41"/>
                </a:lnTo>
                <a:lnTo>
                  <a:pt x="595" y="41"/>
                </a:lnTo>
                <a:lnTo>
                  <a:pt x="595" y="36"/>
                </a:lnTo>
                <a:lnTo>
                  <a:pt x="604" y="36"/>
                </a:lnTo>
                <a:lnTo>
                  <a:pt x="604" y="32"/>
                </a:lnTo>
                <a:lnTo>
                  <a:pt x="612" y="32"/>
                </a:lnTo>
                <a:lnTo>
                  <a:pt x="612" y="27"/>
                </a:lnTo>
                <a:lnTo>
                  <a:pt x="622" y="27"/>
                </a:lnTo>
                <a:lnTo>
                  <a:pt x="622" y="23"/>
                </a:lnTo>
                <a:lnTo>
                  <a:pt x="635" y="23"/>
                </a:lnTo>
                <a:lnTo>
                  <a:pt x="648" y="23"/>
                </a:lnTo>
                <a:lnTo>
                  <a:pt x="648" y="18"/>
                </a:lnTo>
                <a:lnTo>
                  <a:pt x="666" y="18"/>
                </a:lnTo>
                <a:lnTo>
                  <a:pt x="666" y="14"/>
                </a:lnTo>
                <a:lnTo>
                  <a:pt x="684" y="14"/>
                </a:lnTo>
                <a:lnTo>
                  <a:pt x="684" y="10"/>
                </a:lnTo>
                <a:lnTo>
                  <a:pt x="711" y="10"/>
                </a:lnTo>
                <a:lnTo>
                  <a:pt x="711" y="5"/>
                </a:lnTo>
                <a:lnTo>
                  <a:pt x="755" y="5"/>
                </a:lnTo>
                <a:lnTo>
                  <a:pt x="755" y="0"/>
                </a:lnTo>
                <a:lnTo>
                  <a:pt x="1101" y="0"/>
                </a:lnTo>
                <a:lnTo>
                  <a:pt x="1101" y="5"/>
                </a:lnTo>
                <a:lnTo>
                  <a:pt x="1061" y="5"/>
                </a:lnTo>
                <a:lnTo>
                  <a:pt x="1061" y="10"/>
                </a:lnTo>
                <a:lnTo>
                  <a:pt x="1021" y="10"/>
                </a:lnTo>
                <a:lnTo>
                  <a:pt x="1021" y="14"/>
                </a:lnTo>
                <a:lnTo>
                  <a:pt x="994" y="14"/>
                </a:lnTo>
                <a:lnTo>
                  <a:pt x="994" y="18"/>
                </a:lnTo>
                <a:lnTo>
                  <a:pt x="972" y="18"/>
                </a:lnTo>
                <a:lnTo>
                  <a:pt x="972" y="23"/>
                </a:lnTo>
                <a:lnTo>
                  <a:pt x="959" y="23"/>
                </a:lnTo>
                <a:lnTo>
                  <a:pt x="941" y="23"/>
                </a:lnTo>
                <a:lnTo>
                  <a:pt x="941" y="27"/>
                </a:lnTo>
                <a:lnTo>
                  <a:pt x="932" y="27"/>
                </a:lnTo>
                <a:lnTo>
                  <a:pt x="932" y="32"/>
                </a:lnTo>
                <a:lnTo>
                  <a:pt x="919" y="32"/>
                </a:lnTo>
                <a:lnTo>
                  <a:pt x="919" y="36"/>
                </a:lnTo>
                <a:lnTo>
                  <a:pt x="910" y="36"/>
                </a:lnTo>
                <a:lnTo>
                  <a:pt x="910" y="41"/>
                </a:lnTo>
                <a:lnTo>
                  <a:pt x="901" y="41"/>
                </a:lnTo>
                <a:lnTo>
                  <a:pt x="901" y="45"/>
                </a:lnTo>
                <a:lnTo>
                  <a:pt x="893" y="45"/>
                </a:lnTo>
                <a:lnTo>
                  <a:pt x="893" y="49"/>
                </a:lnTo>
                <a:lnTo>
                  <a:pt x="883" y="49"/>
                </a:lnTo>
                <a:lnTo>
                  <a:pt x="883" y="54"/>
                </a:lnTo>
                <a:lnTo>
                  <a:pt x="879" y="54"/>
                </a:lnTo>
                <a:lnTo>
                  <a:pt x="879" y="58"/>
                </a:lnTo>
                <a:lnTo>
                  <a:pt x="870" y="58"/>
                </a:lnTo>
                <a:lnTo>
                  <a:pt x="870" y="63"/>
                </a:lnTo>
                <a:lnTo>
                  <a:pt x="861" y="63"/>
                </a:lnTo>
                <a:lnTo>
                  <a:pt x="857" y="63"/>
                </a:lnTo>
                <a:lnTo>
                  <a:pt x="857" y="67"/>
                </a:lnTo>
                <a:lnTo>
                  <a:pt x="852" y="67"/>
                </a:lnTo>
                <a:lnTo>
                  <a:pt x="852" y="71"/>
                </a:lnTo>
                <a:lnTo>
                  <a:pt x="844" y="71"/>
                </a:lnTo>
                <a:lnTo>
                  <a:pt x="844" y="76"/>
                </a:lnTo>
                <a:lnTo>
                  <a:pt x="839" y="76"/>
                </a:lnTo>
                <a:lnTo>
                  <a:pt x="839" y="81"/>
                </a:lnTo>
                <a:lnTo>
                  <a:pt x="834" y="81"/>
                </a:lnTo>
                <a:lnTo>
                  <a:pt x="834" y="85"/>
                </a:lnTo>
                <a:lnTo>
                  <a:pt x="830" y="85"/>
                </a:lnTo>
                <a:lnTo>
                  <a:pt x="830" y="89"/>
                </a:lnTo>
                <a:lnTo>
                  <a:pt x="821" y="89"/>
                </a:lnTo>
                <a:lnTo>
                  <a:pt x="821" y="93"/>
                </a:lnTo>
                <a:lnTo>
                  <a:pt x="817" y="93"/>
                </a:lnTo>
                <a:lnTo>
                  <a:pt x="817" y="98"/>
                </a:lnTo>
                <a:lnTo>
                  <a:pt x="812" y="98"/>
                </a:lnTo>
                <a:lnTo>
                  <a:pt x="812" y="103"/>
                </a:lnTo>
                <a:lnTo>
                  <a:pt x="808" y="103"/>
                </a:lnTo>
                <a:lnTo>
                  <a:pt x="804" y="103"/>
                </a:lnTo>
                <a:lnTo>
                  <a:pt x="804" y="107"/>
                </a:lnTo>
                <a:lnTo>
                  <a:pt x="799" y="107"/>
                </a:lnTo>
                <a:lnTo>
                  <a:pt x="799" y="111"/>
                </a:lnTo>
                <a:lnTo>
                  <a:pt x="794" y="111"/>
                </a:lnTo>
                <a:lnTo>
                  <a:pt x="794" y="115"/>
                </a:lnTo>
                <a:lnTo>
                  <a:pt x="790" y="115"/>
                </a:lnTo>
                <a:lnTo>
                  <a:pt x="790" y="120"/>
                </a:lnTo>
                <a:lnTo>
                  <a:pt x="786" y="120"/>
                </a:lnTo>
                <a:lnTo>
                  <a:pt x="786" y="125"/>
                </a:lnTo>
                <a:lnTo>
                  <a:pt x="782" y="125"/>
                </a:lnTo>
                <a:lnTo>
                  <a:pt x="782" y="129"/>
                </a:lnTo>
                <a:lnTo>
                  <a:pt x="777" y="129"/>
                </a:lnTo>
                <a:lnTo>
                  <a:pt x="777" y="133"/>
                </a:lnTo>
                <a:lnTo>
                  <a:pt x="772" y="133"/>
                </a:lnTo>
                <a:lnTo>
                  <a:pt x="772" y="137"/>
                </a:lnTo>
                <a:lnTo>
                  <a:pt x="768" y="137"/>
                </a:lnTo>
                <a:lnTo>
                  <a:pt x="768" y="142"/>
                </a:lnTo>
                <a:lnTo>
                  <a:pt x="764" y="142"/>
                </a:lnTo>
                <a:lnTo>
                  <a:pt x="759" y="142"/>
                </a:lnTo>
                <a:lnTo>
                  <a:pt x="759" y="147"/>
                </a:lnTo>
                <a:lnTo>
                  <a:pt x="755" y="147"/>
                </a:lnTo>
                <a:lnTo>
                  <a:pt x="755" y="151"/>
                </a:lnTo>
                <a:lnTo>
                  <a:pt x="750" y="151"/>
                </a:lnTo>
                <a:lnTo>
                  <a:pt x="750" y="155"/>
                </a:lnTo>
                <a:lnTo>
                  <a:pt x="746" y="155"/>
                </a:lnTo>
                <a:lnTo>
                  <a:pt x="746" y="160"/>
                </a:lnTo>
                <a:lnTo>
                  <a:pt x="741" y="160"/>
                </a:lnTo>
                <a:lnTo>
                  <a:pt x="741" y="164"/>
                </a:lnTo>
                <a:lnTo>
                  <a:pt x="741" y="169"/>
                </a:lnTo>
                <a:lnTo>
                  <a:pt x="737" y="169"/>
                </a:lnTo>
                <a:lnTo>
                  <a:pt x="737" y="173"/>
                </a:lnTo>
                <a:lnTo>
                  <a:pt x="733" y="173"/>
                </a:lnTo>
                <a:lnTo>
                  <a:pt x="733" y="177"/>
                </a:lnTo>
                <a:lnTo>
                  <a:pt x="728" y="177"/>
                </a:lnTo>
                <a:lnTo>
                  <a:pt x="728" y="182"/>
                </a:lnTo>
                <a:lnTo>
                  <a:pt x="723" y="182"/>
                </a:lnTo>
                <a:lnTo>
                  <a:pt x="719" y="182"/>
                </a:lnTo>
                <a:lnTo>
                  <a:pt x="719" y="186"/>
                </a:lnTo>
                <a:lnTo>
                  <a:pt x="715" y="186"/>
                </a:lnTo>
                <a:lnTo>
                  <a:pt x="715" y="191"/>
                </a:lnTo>
                <a:lnTo>
                  <a:pt x="711" y="191"/>
                </a:lnTo>
                <a:lnTo>
                  <a:pt x="711" y="195"/>
                </a:lnTo>
                <a:lnTo>
                  <a:pt x="706" y="195"/>
                </a:lnTo>
                <a:lnTo>
                  <a:pt x="706" y="200"/>
                </a:lnTo>
                <a:lnTo>
                  <a:pt x="706" y="204"/>
                </a:lnTo>
                <a:lnTo>
                  <a:pt x="701" y="204"/>
                </a:lnTo>
                <a:lnTo>
                  <a:pt x="701" y="208"/>
                </a:lnTo>
                <a:lnTo>
                  <a:pt x="697" y="208"/>
                </a:lnTo>
                <a:lnTo>
                  <a:pt x="697" y="213"/>
                </a:lnTo>
                <a:lnTo>
                  <a:pt x="693" y="213"/>
                </a:lnTo>
                <a:lnTo>
                  <a:pt x="693" y="217"/>
                </a:lnTo>
                <a:lnTo>
                  <a:pt x="688" y="217"/>
                </a:lnTo>
                <a:lnTo>
                  <a:pt x="688" y="222"/>
                </a:lnTo>
                <a:lnTo>
                  <a:pt x="684" y="222"/>
                </a:lnTo>
                <a:lnTo>
                  <a:pt x="679" y="222"/>
                </a:lnTo>
                <a:lnTo>
                  <a:pt x="679" y="226"/>
                </a:lnTo>
                <a:lnTo>
                  <a:pt x="675" y="226"/>
                </a:lnTo>
                <a:lnTo>
                  <a:pt x="675" y="230"/>
                </a:lnTo>
                <a:lnTo>
                  <a:pt x="675" y="235"/>
                </a:lnTo>
                <a:lnTo>
                  <a:pt x="671" y="235"/>
                </a:lnTo>
                <a:lnTo>
                  <a:pt x="671" y="240"/>
                </a:lnTo>
                <a:lnTo>
                  <a:pt x="666" y="240"/>
                </a:lnTo>
                <a:lnTo>
                  <a:pt x="666" y="244"/>
                </a:lnTo>
                <a:lnTo>
                  <a:pt x="661" y="244"/>
                </a:lnTo>
                <a:lnTo>
                  <a:pt x="661" y="248"/>
                </a:lnTo>
                <a:lnTo>
                  <a:pt x="657" y="248"/>
                </a:lnTo>
                <a:lnTo>
                  <a:pt x="657" y="252"/>
                </a:lnTo>
                <a:lnTo>
                  <a:pt x="653" y="252"/>
                </a:lnTo>
                <a:lnTo>
                  <a:pt x="653" y="257"/>
                </a:lnTo>
                <a:lnTo>
                  <a:pt x="648" y="257"/>
                </a:lnTo>
                <a:lnTo>
                  <a:pt x="648" y="262"/>
                </a:lnTo>
                <a:lnTo>
                  <a:pt x="644" y="262"/>
                </a:lnTo>
                <a:lnTo>
                  <a:pt x="639" y="262"/>
                </a:lnTo>
                <a:lnTo>
                  <a:pt x="639" y="266"/>
                </a:lnTo>
                <a:lnTo>
                  <a:pt x="635" y="266"/>
                </a:lnTo>
                <a:lnTo>
                  <a:pt x="635" y="270"/>
                </a:lnTo>
                <a:lnTo>
                  <a:pt x="630" y="270"/>
                </a:lnTo>
                <a:lnTo>
                  <a:pt x="630" y="274"/>
                </a:lnTo>
                <a:lnTo>
                  <a:pt x="626" y="274"/>
                </a:lnTo>
                <a:lnTo>
                  <a:pt x="626" y="279"/>
                </a:lnTo>
                <a:lnTo>
                  <a:pt x="622" y="279"/>
                </a:lnTo>
                <a:lnTo>
                  <a:pt x="622" y="284"/>
                </a:lnTo>
                <a:lnTo>
                  <a:pt x="617" y="284"/>
                </a:lnTo>
                <a:lnTo>
                  <a:pt x="617" y="288"/>
                </a:lnTo>
                <a:lnTo>
                  <a:pt x="612" y="288"/>
                </a:lnTo>
                <a:lnTo>
                  <a:pt x="612" y="292"/>
                </a:lnTo>
                <a:lnTo>
                  <a:pt x="608" y="292"/>
                </a:lnTo>
                <a:lnTo>
                  <a:pt x="608" y="297"/>
                </a:lnTo>
                <a:lnTo>
                  <a:pt x="604" y="297"/>
                </a:lnTo>
                <a:lnTo>
                  <a:pt x="604" y="301"/>
                </a:lnTo>
                <a:lnTo>
                  <a:pt x="600" y="301"/>
                </a:lnTo>
                <a:lnTo>
                  <a:pt x="595" y="301"/>
                </a:lnTo>
                <a:lnTo>
                  <a:pt x="595" y="306"/>
                </a:lnTo>
                <a:lnTo>
                  <a:pt x="590" y="306"/>
                </a:lnTo>
                <a:lnTo>
                  <a:pt x="590" y="310"/>
                </a:lnTo>
                <a:lnTo>
                  <a:pt x="586" y="310"/>
                </a:lnTo>
                <a:lnTo>
                  <a:pt x="586" y="314"/>
                </a:lnTo>
                <a:lnTo>
                  <a:pt x="582" y="314"/>
                </a:lnTo>
                <a:lnTo>
                  <a:pt x="582" y="319"/>
                </a:lnTo>
                <a:lnTo>
                  <a:pt x="577" y="319"/>
                </a:lnTo>
                <a:lnTo>
                  <a:pt x="577" y="323"/>
                </a:lnTo>
                <a:lnTo>
                  <a:pt x="568" y="323"/>
                </a:lnTo>
                <a:lnTo>
                  <a:pt x="568" y="328"/>
                </a:lnTo>
                <a:lnTo>
                  <a:pt x="564" y="328"/>
                </a:lnTo>
                <a:lnTo>
                  <a:pt x="564" y="332"/>
                </a:lnTo>
                <a:lnTo>
                  <a:pt x="560" y="332"/>
                </a:lnTo>
                <a:lnTo>
                  <a:pt x="560" y="337"/>
                </a:lnTo>
                <a:lnTo>
                  <a:pt x="551" y="337"/>
                </a:lnTo>
                <a:lnTo>
                  <a:pt x="551" y="341"/>
                </a:lnTo>
                <a:lnTo>
                  <a:pt x="546" y="341"/>
                </a:lnTo>
                <a:lnTo>
                  <a:pt x="537" y="341"/>
                </a:lnTo>
                <a:lnTo>
                  <a:pt x="537" y="345"/>
                </a:lnTo>
                <a:lnTo>
                  <a:pt x="533" y="345"/>
                </a:lnTo>
                <a:lnTo>
                  <a:pt x="533" y="350"/>
                </a:lnTo>
                <a:lnTo>
                  <a:pt x="524" y="350"/>
                </a:lnTo>
                <a:lnTo>
                  <a:pt x="524" y="354"/>
                </a:lnTo>
                <a:lnTo>
                  <a:pt x="515" y="354"/>
                </a:lnTo>
                <a:lnTo>
                  <a:pt x="515" y="359"/>
                </a:lnTo>
                <a:lnTo>
                  <a:pt x="506" y="359"/>
                </a:lnTo>
                <a:lnTo>
                  <a:pt x="506" y="363"/>
                </a:lnTo>
                <a:lnTo>
                  <a:pt x="497" y="363"/>
                </a:lnTo>
                <a:lnTo>
                  <a:pt x="497" y="367"/>
                </a:lnTo>
                <a:lnTo>
                  <a:pt x="489" y="367"/>
                </a:lnTo>
                <a:lnTo>
                  <a:pt x="489" y="372"/>
                </a:lnTo>
                <a:lnTo>
                  <a:pt x="475" y="372"/>
                </a:lnTo>
                <a:lnTo>
                  <a:pt x="475" y="377"/>
                </a:lnTo>
                <a:lnTo>
                  <a:pt x="466" y="377"/>
                </a:lnTo>
                <a:lnTo>
                  <a:pt x="466" y="381"/>
                </a:lnTo>
                <a:lnTo>
                  <a:pt x="453" y="381"/>
                </a:lnTo>
                <a:lnTo>
                  <a:pt x="435" y="381"/>
                </a:lnTo>
                <a:lnTo>
                  <a:pt x="435" y="385"/>
                </a:lnTo>
                <a:lnTo>
                  <a:pt x="418" y="385"/>
                </a:lnTo>
                <a:lnTo>
                  <a:pt x="418" y="389"/>
                </a:lnTo>
                <a:lnTo>
                  <a:pt x="386" y="389"/>
                </a:lnTo>
                <a:lnTo>
                  <a:pt x="386" y="394"/>
                </a:lnTo>
                <a:lnTo>
                  <a:pt x="347" y="394"/>
                </a:lnTo>
                <a:lnTo>
                  <a:pt x="347" y="399"/>
                </a:lnTo>
                <a:lnTo>
                  <a:pt x="0" y="399"/>
                </a:lnTo>
              </a:path>
            </a:pathLst>
          </a:custGeom>
          <a:noFill/>
          <a:ln w="22225" cap="flat">
            <a:solidFill>
              <a:schemeClr val="tx1"/>
            </a:solidFill>
            <a:prstDash val="solid"/>
            <a:round/>
            <a:headEnd/>
            <a:tailEnd/>
          </a:ln>
        </p:spPr>
        <p:txBody>
          <a:bodyPr/>
          <a:lstStyle/>
          <a:p>
            <a:pPr>
              <a:defRPr/>
            </a:pPr>
            <a:endParaRPr lang="en-US">
              <a:latin typeface="+mn-lt"/>
            </a:endParaRPr>
          </a:p>
        </p:txBody>
      </p:sp>
      <p:sp>
        <p:nvSpPr>
          <p:cNvPr id="385429" name="Rectangle 405"/>
          <p:cNvSpPr>
            <a:spLocks noChangeArrowheads="1"/>
          </p:cNvSpPr>
          <p:nvPr/>
        </p:nvSpPr>
        <p:spPr bwMode="auto">
          <a:xfrm rot="16200000">
            <a:off x="414338" y="5856288"/>
            <a:ext cx="741362" cy="201612"/>
          </a:xfrm>
          <a:prstGeom prst="rect">
            <a:avLst/>
          </a:prstGeom>
          <a:noFill/>
          <a:ln w="9525">
            <a:noFill/>
            <a:miter lim="800000"/>
            <a:headEnd/>
            <a:tailEnd/>
          </a:ln>
        </p:spPr>
        <p:txBody>
          <a:bodyPr wrap="none" lIns="0" tIns="0" rIns="0" bIns="0">
            <a:spAutoFit/>
          </a:bodyPr>
          <a:lstStyle/>
          <a:p>
            <a:pPr>
              <a:defRPr/>
            </a:pPr>
            <a:r>
              <a:rPr lang="en-US" sz="1300">
                <a:latin typeface="+mn-lt"/>
              </a:rPr>
              <a:t>Probability</a:t>
            </a:r>
            <a:endParaRPr lang="en-US">
              <a:latin typeface="+mn-lt"/>
            </a:endParaRPr>
          </a:p>
        </p:txBody>
      </p:sp>
      <p:sp>
        <p:nvSpPr>
          <p:cNvPr id="385435" name="Rectangle 411"/>
          <p:cNvSpPr>
            <a:spLocks noChangeArrowheads="1"/>
          </p:cNvSpPr>
          <p:nvPr/>
        </p:nvSpPr>
        <p:spPr bwMode="auto">
          <a:xfrm>
            <a:off x="5437188" y="6132513"/>
            <a:ext cx="677862" cy="215900"/>
          </a:xfrm>
          <a:prstGeom prst="rect">
            <a:avLst/>
          </a:prstGeom>
          <a:noFill/>
          <a:ln w="9525">
            <a:noFill/>
            <a:miter lim="800000"/>
            <a:headEnd/>
            <a:tailEnd/>
          </a:ln>
        </p:spPr>
        <p:txBody>
          <a:bodyPr wrap="none" lIns="0" tIns="0" rIns="0" bIns="0">
            <a:spAutoFit/>
          </a:bodyPr>
          <a:lstStyle/>
          <a:p>
            <a:pPr>
              <a:defRPr/>
            </a:pPr>
            <a:r>
              <a:rPr lang="en-US" sz="1400">
                <a:latin typeface="+mn-lt"/>
              </a:rPr>
              <a:t>reduction</a:t>
            </a:r>
          </a:p>
        </p:txBody>
      </p:sp>
      <p:sp>
        <p:nvSpPr>
          <p:cNvPr id="385532" name="Line 508"/>
          <p:cNvSpPr>
            <a:spLocks noChangeShapeType="1"/>
          </p:cNvSpPr>
          <p:nvPr/>
        </p:nvSpPr>
        <p:spPr bwMode="auto">
          <a:xfrm>
            <a:off x="1119188" y="6457950"/>
            <a:ext cx="4903787" cy="3175"/>
          </a:xfrm>
          <a:prstGeom prst="line">
            <a:avLst/>
          </a:prstGeom>
          <a:noFill/>
          <a:ln w="6350" cap="rnd">
            <a:solidFill>
              <a:schemeClr val="tx1"/>
            </a:solidFill>
            <a:round/>
            <a:headEnd/>
            <a:tailEnd/>
          </a:ln>
        </p:spPr>
        <p:txBody>
          <a:bodyPr/>
          <a:lstStyle/>
          <a:p>
            <a:pPr>
              <a:defRPr/>
            </a:pPr>
            <a:endParaRPr lang="en-US">
              <a:latin typeface="+mn-lt"/>
            </a:endParaRPr>
          </a:p>
        </p:txBody>
      </p:sp>
      <p:sp>
        <p:nvSpPr>
          <p:cNvPr id="385533" name="Rectangle 509"/>
          <p:cNvSpPr>
            <a:spLocks noChangeArrowheads="1"/>
          </p:cNvSpPr>
          <p:nvPr/>
        </p:nvSpPr>
        <p:spPr bwMode="auto">
          <a:xfrm>
            <a:off x="1119188" y="6567488"/>
            <a:ext cx="88900" cy="214312"/>
          </a:xfrm>
          <a:prstGeom prst="rect">
            <a:avLst/>
          </a:prstGeom>
          <a:noFill/>
          <a:ln w="9525">
            <a:noFill/>
            <a:miter lim="800000"/>
            <a:headEnd/>
            <a:tailEnd/>
          </a:ln>
        </p:spPr>
        <p:txBody>
          <a:bodyPr wrap="none" lIns="0" tIns="0" rIns="0" bIns="0">
            <a:spAutoFit/>
          </a:bodyPr>
          <a:lstStyle/>
          <a:p>
            <a:pPr>
              <a:defRPr/>
            </a:pPr>
            <a:r>
              <a:rPr lang="en-US" sz="1400">
                <a:latin typeface="+mn-lt"/>
              </a:rPr>
              <a:t>0</a:t>
            </a:r>
            <a:endParaRPr lang="en-US">
              <a:latin typeface="+mn-lt"/>
            </a:endParaRPr>
          </a:p>
        </p:txBody>
      </p:sp>
      <p:sp>
        <p:nvSpPr>
          <p:cNvPr id="385534" name="Line 510"/>
          <p:cNvSpPr>
            <a:spLocks noChangeShapeType="1"/>
          </p:cNvSpPr>
          <p:nvPr/>
        </p:nvSpPr>
        <p:spPr bwMode="auto">
          <a:xfrm>
            <a:off x="1366838" y="6457950"/>
            <a:ext cx="1587" cy="30163"/>
          </a:xfrm>
          <a:prstGeom prst="line">
            <a:avLst/>
          </a:prstGeom>
          <a:noFill/>
          <a:ln w="6350" cap="rnd">
            <a:solidFill>
              <a:schemeClr val="tx1"/>
            </a:solidFill>
            <a:round/>
            <a:headEnd/>
            <a:tailEnd/>
          </a:ln>
        </p:spPr>
        <p:txBody>
          <a:bodyPr/>
          <a:lstStyle/>
          <a:p>
            <a:pPr>
              <a:defRPr/>
            </a:pPr>
            <a:endParaRPr lang="en-US">
              <a:latin typeface="+mn-lt"/>
            </a:endParaRPr>
          </a:p>
        </p:txBody>
      </p:sp>
      <p:sp>
        <p:nvSpPr>
          <p:cNvPr id="385535" name="Line 511"/>
          <p:cNvSpPr>
            <a:spLocks noChangeShapeType="1"/>
          </p:cNvSpPr>
          <p:nvPr/>
        </p:nvSpPr>
        <p:spPr bwMode="auto">
          <a:xfrm>
            <a:off x="1612900" y="6457950"/>
            <a:ext cx="1588" cy="30163"/>
          </a:xfrm>
          <a:prstGeom prst="line">
            <a:avLst/>
          </a:prstGeom>
          <a:noFill/>
          <a:ln w="6350" cap="rnd">
            <a:solidFill>
              <a:schemeClr val="tx1"/>
            </a:solidFill>
            <a:round/>
            <a:headEnd/>
            <a:tailEnd/>
          </a:ln>
        </p:spPr>
        <p:txBody>
          <a:bodyPr/>
          <a:lstStyle/>
          <a:p>
            <a:pPr>
              <a:defRPr/>
            </a:pPr>
            <a:endParaRPr lang="en-US">
              <a:latin typeface="+mn-lt"/>
            </a:endParaRPr>
          </a:p>
        </p:txBody>
      </p:sp>
      <p:sp>
        <p:nvSpPr>
          <p:cNvPr id="385536" name="Line 512"/>
          <p:cNvSpPr>
            <a:spLocks noChangeShapeType="1"/>
          </p:cNvSpPr>
          <p:nvPr/>
        </p:nvSpPr>
        <p:spPr bwMode="auto">
          <a:xfrm>
            <a:off x="1860550" y="6457950"/>
            <a:ext cx="1588" cy="30163"/>
          </a:xfrm>
          <a:prstGeom prst="line">
            <a:avLst/>
          </a:prstGeom>
          <a:noFill/>
          <a:ln w="6350" cap="rnd">
            <a:solidFill>
              <a:schemeClr val="tx1"/>
            </a:solidFill>
            <a:round/>
            <a:headEnd/>
            <a:tailEnd/>
          </a:ln>
        </p:spPr>
        <p:txBody>
          <a:bodyPr/>
          <a:lstStyle/>
          <a:p>
            <a:pPr>
              <a:defRPr/>
            </a:pPr>
            <a:endParaRPr lang="en-US">
              <a:latin typeface="+mn-lt"/>
            </a:endParaRPr>
          </a:p>
        </p:txBody>
      </p:sp>
      <p:sp>
        <p:nvSpPr>
          <p:cNvPr id="385537" name="Line 513"/>
          <p:cNvSpPr>
            <a:spLocks noChangeShapeType="1"/>
          </p:cNvSpPr>
          <p:nvPr/>
        </p:nvSpPr>
        <p:spPr bwMode="auto">
          <a:xfrm>
            <a:off x="2100263" y="6457950"/>
            <a:ext cx="6350" cy="30163"/>
          </a:xfrm>
          <a:prstGeom prst="line">
            <a:avLst/>
          </a:prstGeom>
          <a:noFill/>
          <a:ln w="6350" cap="rnd">
            <a:solidFill>
              <a:schemeClr val="tx1"/>
            </a:solidFill>
            <a:round/>
            <a:headEnd/>
            <a:tailEnd/>
          </a:ln>
        </p:spPr>
        <p:txBody>
          <a:bodyPr/>
          <a:lstStyle/>
          <a:p>
            <a:pPr>
              <a:defRPr/>
            </a:pPr>
            <a:endParaRPr lang="en-US">
              <a:latin typeface="+mn-lt"/>
            </a:endParaRPr>
          </a:p>
        </p:txBody>
      </p:sp>
      <p:sp>
        <p:nvSpPr>
          <p:cNvPr id="385538" name="Line 514"/>
          <p:cNvSpPr>
            <a:spLocks noChangeShapeType="1"/>
          </p:cNvSpPr>
          <p:nvPr/>
        </p:nvSpPr>
        <p:spPr bwMode="auto">
          <a:xfrm>
            <a:off x="2346325" y="6457950"/>
            <a:ext cx="7938" cy="30163"/>
          </a:xfrm>
          <a:prstGeom prst="line">
            <a:avLst/>
          </a:prstGeom>
          <a:noFill/>
          <a:ln w="6350" cap="rnd">
            <a:solidFill>
              <a:schemeClr val="tx1"/>
            </a:solidFill>
            <a:round/>
            <a:headEnd/>
            <a:tailEnd/>
          </a:ln>
        </p:spPr>
        <p:txBody>
          <a:bodyPr/>
          <a:lstStyle/>
          <a:p>
            <a:pPr>
              <a:defRPr/>
            </a:pPr>
            <a:endParaRPr lang="en-US">
              <a:latin typeface="+mn-lt"/>
            </a:endParaRPr>
          </a:p>
        </p:txBody>
      </p:sp>
      <p:sp>
        <p:nvSpPr>
          <p:cNvPr id="385539" name="Line 515"/>
          <p:cNvSpPr>
            <a:spLocks noChangeShapeType="1"/>
          </p:cNvSpPr>
          <p:nvPr/>
        </p:nvSpPr>
        <p:spPr bwMode="auto">
          <a:xfrm>
            <a:off x="2592388" y="6457950"/>
            <a:ext cx="7937" cy="30163"/>
          </a:xfrm>
          <a:prstGeom prst="line">
            <a:avLst/>
          </a:prstGeom>
          <a:noFill/>
          <a:ln w="6350" cap="rnd">
            <a:solidFill>
              <a:schemeClr val="tx1"/>
            </a:solidFill>
            <a:round/>
            <a:headEnd/>
            <a:tailEnd/>
          </a:ln>
        </p:spPr>
        <p:txBody>
          <a:bodyPr/>
          <a:lstStyle/>
          <a:p>
            <a:pPr>
              <a:defRPr/>
            </a:pPr>
            <a:endParaRPr lang="en-US">
              <a:latin typeface="+mn-lt"/>
            </a:endParaRPr>
          </a:p>
        </p:txBody>
      </p:sp>
      <p:sp>
        <p:nvSpPr>
          <p:cNvPr id="385540" name="Line 516"/>
          <p:cNvSpPr>
            <a:spLocks noChangeShapeType="1"/>
          </p:cNvSpPr>
          <p:nvPr/>
        </p:nvSpPr>
        <p:spPr bwMode="auto">
          <a:xfrm>
            <a:off x="2838450" y="6457950"/>
            <a:ext cx="1588" cy="30163"/>
          </a:xfrm>
          <a:prstGeom prst="line">
            <a:avLst/>
          </a:prstGeom>
          <a:noFill/>
          <a:ln w="6350" cap="rnd">
            <a:solidFill>
              <a:schemeClr val="tx1"/>
            </a:solidFill>
            <a:round/>
            <a:headEnd/>
            <a:tailEnd/>
          </a:ln>
        </p:spPr>
        <p:txBody>
          <a:bodyPr/>
          <a:lstStyle/>
          <a:p>
            <a:pPr>
              <a:defRPr/>
            </a:pPr>
            <a:endParaRPr lang="en-US">
              <a:latin typeface="+mn-lt"/>
            </a:endParaRPr>
          </a:p>
        </p:txBody>
      </p:sp>
      <p:sp>
        <p:nvSpPr>
          <p:cNvPr id="385541" name="Line 517"/>
          <p:cNvSpPr>
            <a:spLocks noChangeShapeType="1"/>
          </p:cNvSpPr>
          <p:nvPr/>
        </p:nvSpPr>
        <p:spPr bwMode="auto">
          <a:xfrm>
            <a:off x="3086100" y="6457950"/>
            <a:ext cx="1588" cy="30163"/>
          </a:xfrm>
          <a:prstGeom prst="line">
            <a:avLst/>
          </a:prstGeom>
          <a:noFill/>
          <a:ln w="6350" cap="rnd">
            <a:solidFill>
              <a:schemeClr val="tx1"/>
            </a:solidFill>
            <a:round/>
            <a:headEnd/>
            <a:tailEnd/>
          </a:ln>
        </p:spPr>
        <p:txBody>
          <a:bodyPr/>
          <a:lstStyle/>
          <a:p>
            <a:pPr>
              <a:defRPr/>
            </a:pPr>
            <a:endParaRPr lang="en-US">
              <a:latin typeface="+mn-lt"/>
            </a:endParaRPr>
          </a:p>
        </p:txBody>
      </p:sp>
      <p:sp>
        <p:nvSpPr>
          <p:cNvPr id="385542" name="Line 518"/>
          <p:cNvSpPr>
            <a:spLocks noChangeShapeType="1"/>
          </p:cNvSpPr>
          <p:nvPr/>
        </p:nvSpPr>
        <p:spPr bwMode="auto">
          <a:xfrm>
            <a:off x="3325813" y="6457950"/>
            <a:ext cx="1587" cy="30163"/>
          </a:xfrm>
          <a:prstGeom prst="line">
            <a:avLst/>
          </a:prstGeom>
          <a:noFill/>
          <a:ln w="6350" cap="rnd">
            <a:solidFill>
              <a:schemeClr val="tx1"/>
            </a:solidFill>
            <a:round/>
            <a:headEnd/>
            <a:tailEnd/>
          </a:ln>
        </p:spPr>
        <p:txBody>
          <a:bodyPr/>
          <a:lstStyle/>
          <a:p>
            <a:pPr>
              <a:defRPr/>
            </a:pPr>
            <a:endParaRPr lang="en-US">
              <a:latin typeface="+mn-lt"/>
            </a:endParaRPr>
          </a:p>
        </p:txBody>
      </p:sp>
      <p:sp>
        <p:nvSpPr>
          <p:cNvPr id="385543" name="Line 519"/>
          <p:cNvSpPr>
            <a:spLocks noChangeShapeType="1"/>
          </p:cNvSpPr>
          <p:nvPr/>
        </p:nvSpPr>
        <p:spPr bwMode="auto">
          <a:xfrm>
            <a:off x="3565525" y="6457950"/>
            <a:ext cx="6350" cy="30163"/>
          </a:xfrm>
          <a:prstGeom prst="line">
            <a:avLst/>
          </a:prstGeom>
          <a:noFill/>
          <a:ln w="6350" cap="rnd">
            <a:solidFill>
              <a:schemeClr val="tx1"/>
            </a:solidFill>
            <a:round/>
            <a:headEnd/>
            <a:tailEnd/>
          </a:ln>
        </p:spPr>
        <p:txBody>
          <a:bodyPr/>
          <a:lstStyle/>
          <a:p>
            <a:pPr>
              <a:defRPr/>
            </a:pPr>
            <a:endParaRPr lang="en-US">
              <a:latin typeface="+mn-lt"/>
            </a:endParaRPr>
          </a:p>
        </p:txBody>
      </p:sp>
      <p:sp>
        <p:nvSpPr>
          <p:cNvPr id="385544" name="Line 520"/>
          <p:cNvSpPr>
            <a:spLocks noChangeShapeType="1"/>
          </p:cNvSpPr>
          <p:nvPr/>
        </p:nvSpPr>
        <p:spPr bwMode="auto">
          <a:xfrm>
            <a:off x="3565525" y="6457950"/>
            <a:ext cx="6350" cy="50800"/>
          </a:xfrm>
          <a:prstGeom prst="line">
            <a:avLst/>
          </a:prstGeom>
          <a:noFill/>
          <a:ln w="6350" cap="rnd">
            <a:solidFill>
              <a:schemeClr val="tx1"/>
            </a:solidFill>
            <a:round/>
            <a:headEnd/>
            <a:tailEnd/>
          </a:ln>
        </p:spPr>
        <p:txBody>
          <a:bodyPr/>
          <a:lstStyle/>
          <a:p>
            <a:pPr>
              <a:defRPr/>
            </a:pPr>
            <a:endParaRPr lang="en-US">
              <a:latin typeface="+mn-lt"/>
            </a:endParaRPr>
          </a:p>
        </p:txBody>
      </p:sp>
      <p:sp>
        <p:nvSpPr>
          <p:cNvPr id="385545" name="Rectangle 521"/>
          <p:cNvSpPr>
            <a:spLocks noChangeArrowheads="1"/>
          </p:cNvSpPr>
          <p:nvPr/>
        </p:nvSpPr>
        <p:spPr bwMode="auto">
          <a:xfrm>
            <a:off x="3536950" y="6567488"/>
            <a:ext cx="177800" cy="214312"/>
          </a:xfrm>
          <a:prstGeom prst="rect">
            <a:avLst/>
          </a:prstGeom>
          <a:noFill/>
          <a:ln w="9525">
            <a:noFill/>
            <a:miter lim="800000"/>
            <a:headEnd/>
            <a:tailEnd/>
          </a:ln>
        </p:spPr>
        <p:txBody>
          <a:bodyPr wrap="none" lIns="0" tIns="0" rIns="0" bIns="0">
            <a:spAutoFit/>
          </a:bodyPr>
          <a:lstStyle/>
          <a:p>
            <a:pPr>
              <a:defRPr/>
            </a:pPr>
            <a:r>
              <a:rPr lang="en-US" sz="1400">
                <a:latin typeface="+mn-lt"/>
              </a:rPr>
              <a:t>10</a:t>
            </a:r>
            <a:endParaRPr lang="en-US">
              <a:latin typeface="+mn-lt"/>
            </a:endParaRPr>
          </a:p>
        </p:txBody>
      </p:sp>
      <p:sp>
        <p:nvSpPr>
          <p:cNvPr id="385546" name="Line 522"/>
          <p:cNvSpPr>
            <a:spLocks noChangeShapeType="1"/>
          </p:cNvSpPr>
          <p:nvPr/>
        </p:nvSpPr>
        <p:spPr bwMode="auto">
          <a:xfrm>
            <a:off x="3811588" y="6457950"/>
            <a:ext cx="1587" cy="30163"/>
          </a:xfrm>
          <a:prstGeom prst="line">
            <a:avLst/>
          </a:prstGeom>
          <a:noFill/>
          <a:ln w="6350" cap="rnd">
            <a:solidFill>
              <a:schemeClr val="tx1"/>
            </a:solidFill>
            <a:round/>
            <a:headEnd/>
            <a:tailEnd/>
          </a:ln>
        </p:spPr>
        <p:txBody>
          <a:bodyPr/>
          <a:lstStyle/>
          <a:p>
            <a:pPr>
              <a:defRPr/>
            </a:pPr>
            <a:endParaRPr lang="en-US">
              <a:latin typeface="+mn-lt"/>
            </a:endParaRPr>
          </a:p>
        </p:txBody>
      </p:sp>
      <p:sp>
        <p:nvSpPr>
          <p:cNvPr id="385547" name="Line 523"/>
          <p:cNvSpPr>
            <a:spLocks noChangeShapeType="1"/>
          </p:cNvSpPr>
          <p:nvPr/>
        </p:nvSpPr>
        <p:spPr bwMode="auto">
          <a:xfrm>
            <a:off x="4057650" y="6457950"/>
            <a:ext cx="1588" cy="30163"/>
          </a:xfrm>
          <a:prstGeom prst="line">
            <a:avLst/>
          </a:prstGeom>
          <a:noFill/>
          <a:ln w="6350" cap="rnd">
            <a:solidFill>
              <a:schemeClr val="tx1"/>
            </a:solidFill>
            <a:round/>
            <a:headEnd/>
            <a:tailEnd/>
          </a:ln>
        </p:spPr>
        <p:txBody>
          <a:bodyPr/>
          <a:lstStyle/>
          <a:p>
            <a:pPr>
              <a:defRPr/>
            </a:pPr>
            <a:endParaRPr lang="en-US">
              <a:latin typeface="+mn-lt"/>
            </a:endParaRPr>
          </a:p>
        </p:txBody>
      </p:sp>
      <p:sp>
        <p:nvSpPr>
          <p:cNvPr id="385548" name="Line 524"/>
          <p:cNvSpPr>
            <a:spLocks noChangeShapeType="1"/>
          </p:cNvSpPr>
          <p:nvPr/>
        </p:nvSpPr>
        <p:spPr bwMode="auto">
          <a:xfrm>
            <a:off x="4303713" y="6457950"/>
            <a:ext cx="1587" cy="30163"/>
          </a:xfrm>
          <a:prstGeom prst="line">
            <a:avLst/>
          </a:prstGeom>
          <a:noFill/>
          <a:ln w="6350" cap="rnd">
            <a:solidFill>
              <a:schemeClr val="tx1"/>
            </a:solidFill>
            <a:round/>
            <a:headEnd/>
            <a:tailEnd/>
          </a:ln>
        </p:spPr>
        <p:txBody>
          <a:bodyPr/>
          <a:lstStyle/>
          <a:p>
            <a:pPr>
              <a:defRPr/>
            </a:pPr>
            <a:endParaRPr lang="en-US">
              <a:latin typeface="+mn-lt"/>
            </a:endParaRPr>
          </a:p>
        </p:txBody>
      </p:sp>
      <p:sp>
        <p:nvSpPr>
          <p:cNvPr id="385549" name="Line 525"/>
          <p:cNvSpPr>
            <a:spLocks noChangeShapeType="1"/>
          </p:cNvSpPr>
          <p:nvPr/>
        </p:nvSpPr>
        <p:spPr bwMode="auto">
          <a:xfrm>
            <a:off x="4543425" y="6457950"/>
            <a:ext cx="7938" cy="30163"/>
          </a:xfrm>
          <a:prstGeom prst="line">
            <a:avLst/>
          </a:prstGeom>
          <a:noFill/>
          <a:ln w="6350" cap="rnd">
            <a:solidFill>
              <a:schemeClr val="tx1"/>
            </a:solidFill>
            <a:round/>
            <a:headEnd/>
            <a:tailEnd/>
          </a:ln>
        </p:spPr>
        <p:txBody>
          <a:bodyPr/>
          <a:lstStyle/>
          <a:p>
            <a:pPr>
              <a:defRPr/>
            </a:pPr>
            <a:endParaRPr lang="en-US">
              <a:latin typeface="+mn-lt"/>
            </a:endParaRPr>
          </a:p>
        </p:txBody>
      </p:sp>
      <p:sp>
        <p:nvSpPr>
          <p:cNvPr id="385550" name="Line 526"/>
          <p:cNvSpPr>
            <a:spLocks noChangeShapeType="1"/>
          </p:cNvSpPr>
          <p:nvPr/>
        </p:nvSpPr>
        <p:spPr bwMode="auto">
          <a:xfrm>
            <a:off x="4791075" y="6457950"/>
            <a:ext cx="6350" cy="30163"/>
          </a:xfrm>
          <a:prstGeom prst="line">
            <a:avLst/>
          </a:prstGeom>
          <a:noFill/>
          <a:ln w="6350" cap="rnd">
            <a:solidFill>
              <a:schemeClr val="tx1"/>
            </a:solidFill>
            <a:round/>
            <a:headEnd/>
            <a:tailEnd/>
          </a:ln>
        </p:spPr>
        <p:txBody>
          <a:bodyPr/>
          <a:lstStyle/>
          <a:p>
            <a:pPr>
              <a:defRPr/>
            </a:pPr>
            <a:endParaRPr lang="en-US">
              <a:latin typeface="+mn-lt"/>
            </a:endParaRPr>
          </a:p>
        </p:txBody>
      </p:sp>
      <p:sp>
        <p:nvSpPr>
          <p:cNvPr id="385551" name="Line 527"/>
          <p:cNvSpPr>
            <a:spLocks noChangeShapeType="1"/>
          </p:cNvSpPr>
          <p:nvPr/>
        </p:nvSpPr>
        <p:spPr bwMode="auto">
          <a:xfrm>
            <a:off x="5037138" y="6457950"/>
            <a:ext cx="1587" cy="30163"/>
          </a:xfrm>
          <a:prstGeom prst="line">
            <a:avLst/>
          </a:prstGeom>
          <a:noFill/>
          <a:ln w="6350" cap="rnd">
            <a:solidFill>
              <a:schemeClr val="tx1"/>
            </a:solidFill>
            <a:round/>
            <a:headEnd/>
            <a:tailEnd/>
          </a:ln>
        </p:spPr>
        <p:txBody>
          <a:bodyPr/>
          <a:lstStyle/>
          <a:p>
            <a:pPr>
              <a:defRPr/>
            </a:pPr>
            <a:endParaRPr lang="en-US">
              <a:latin typeface="+mn-lt"/>
            </a:endParaRPr>
          </a:p>
        </p:txBody>
      </p:sp>
      <p:sp>
        <p:nvSpPr>
          <p:cNvPr id="385552" name="Line 528"/>
          <p:cNvSpPr>
            <a:spLocks noChangeShapeType="1"/>
          </p:cNvSpPr>
          <p:nvPr/>
        </p:nvSpPr>
        <p:spPr bwMode="auto">
          <a:xfrm>
            <a:off x="5283200" y="6457950"/>
            <a:ext cx="1588" cy="30163"/>
          </a:xfrm>
          <a:prstGeom prst="line">
            <a:avLst/>
          </a:prstGeom>
          <a:noFill/>
          <a:ln w="6350" cap="rnd">
            <a:solidFill>
              <a:schemeClr val="tx1"/>
            </a:solidFill>
            <a:round/>
            <a:headEnd/>
            <a:tailEnd/>
          </a:ln>
        </p:spPr>
        <p:txBody>
          <a:bodyPr/>
          <a:lstStyle/>
          <a:p>
            <a:pPr>
              <a:defRPr/>
            </a:pPr>
            <a:endParaRPr lang="en-US">
              <a:latin typeface="+mn-lt"/>
            </a:endParaRPr>
          </a:p>
        </p:txBody>
      </p:sp>
      <p:sp>
        <p:nvSpPr>
          <p:cNvPr id="385553" name="Line 529"/>
          <p:cNvSpPr>
            <a:spLocks noChangeShapeType="1"/>
          </p:cNvSpPr>
          <p:nvPr/>
        </p:nvSpPr>
        <p:spPr bwMode="auto">
          <a:xfrm>
            <a:off x="5529263" y="6457950"/>
            <a:ext cx="1587" cy="30163"/>
          </a:xfrm>
          <a:prstGeom prst="line">
            <a:avLst/>
          </a:prstGeom>
          <a:noFill/>
          <a:ln w="6350" cap="rnd">
            <a:solidFill>
              <a:schemeClr val="tx1"/>
            </a:solidFill>
            <a:round/>
            <a:headEnd/>
            <a:tailEnd/>
          </a:ln>
        </p:spPr>
        <p:txBody>
          <a:bodyPr/>
          <a:lstStyle/>
          <a:p>
            <a:pPr>
              <a:defRPr/>
            </a:pPr>
            <a:endParaRPr lang="en-US">
              <a:latin typeface="+mn-lt"/>
            </a:endParaRPr>
          </a:p>
        </p:txBody>
      </p:sp>
      <p:sp>
        <p:nvSpPr>
          <p:cNvPr id="385554" name="Line 530"/>
          <p:cNvSpPr>
            <a:spLocks noChangeShapeType="1"/>
          </p:cNvSpPr>
          <p:nvPr/>
        </p:nvSpPr>
        <p:spPr bwMode="auto">
          <a:xfrm>
            <a:off x="5775325" y="6457950"/>
            <a:ext cx="1588" cy="30163"/>
          </a:xfrm>
          <a:prstGeom prst="line">
            <a:avLst/>
          </a:prstGeom>
          <a:noFill/>
          <a:ln w="6350" cap="rnd">
            <a:solidFill>
              <a:schemeClr val="tx1"/>
            </a:solidFill>
            <a:round/>
            <a:headEnd/>
            <a:tailEnd/>
          </a:ln>
        </p:spPr>
        <p:txBody>
          <a:bodyPr/>
          <a:lstStyle/>
          <a:p>
            <a:pPr>
              <a:defRPr/>
            </a:pPr>
            <a:endParaRPr lang="en-US">
              <a:latin typeface="+mn-lt"/>
            </a:endParaRPr>
          </a:p>
        </p:txBody>
      </p:sp>
      <p:sp>
        <p:nvSpPr>
          <p:cNvPr id="385555" name="Line 531"/>
          <p:cNvSpPr>
            <a:spLocks noChangeShapeType="1"/>
          </p:cNvSpPr>
          <p:nvPr/>
        </p:nvSpPr>
        <p:spPr bwMode="auto">
          <a:xfrm>
            <a:off x="6022975" y="6457950"/>
            <a:ext cx="1588" cy="30163"/>
          </a:xfrm>
          <a:prstGeom prst="line">
            <a:avLst/>
          </a:prstGeom>
          <a:noFill/>
          <a:ln w="6350" cap="rnd">
            <a:solidFill>
              <a:schemeClr val="tx1"/>
            </a:solidFill>
            <a:round/>
            <a:headEnd/>
            <a:tailEnd/>
          </a:ln>
        </p:spPr>
        <p:txBody>
          <a:bodyPr/>
          <a:lstStyle/>
          <a:p>
            <a:pPr>
              <a:defRPr/>
            </a:pPr>
            <a:endParaRPr lang="en-US">
              <a:latin typeface="+mn-lt"/>
            </a:endParaRPr>
          </a:p>
        </p:txBody>
      </p:sp>
      <p:sp>
        <p:nvSpPr>
          <p:cNvPr id="385556" name="Line 532"/>
          <p:cNvSpPr>
            <a:spLocks noChangeShapeType="1"/>
          </p:cNvSpPr>
          <p:nvPr/>
        </p:nvSpPr>
        <p:spPr bwMode="auto">
          <a:xfrm>
            <a:off x="6022975" y="6457950"/>
            <a:ext cx="1588" cy="50800"/>
          </a:xfrm>
          <a:prstGeom prst="line">
            <a:avLst/>
          </a:prstGeom>
          <a:noFill/>
          <a:ln w="6350" cap="rnd">
            <a:solidFill>
              <a:schemeClr val="tx1"/>
            </a:solidFill>
            <a:round/>
            <a:headEnd/>
            <a:tailEnd/>
          </a:ln>
        </p:spPr>
        <p:txBody>
          <a:bodyPr/>
          <a:lstStyle/>
          <a:p>
            <a:pPr>
              <a:defRPr/>
            </a:pPr>
            <a:endParaRPr lang="en-US">
              <a:latin typeface="+mn-lt"/>
            </a:endParaRPr>
          </a:p>
        </p:txBody>
      </p:sp>
      <p:sp>
        <p:nvSpPr>
          <p:cNvPr id="385557" name="Rectangle 533"/>
          <p:cNvSpPr>
            <a:spLocks noChangeArrowheads="1"/>
          </p:cNvSpPr>
          <p:nvPr/>
        </p:nvSpPr>
        <p:spPr bwMode="auto">
          <a:xfrm>
            <a:off x="5995988" y="6567488"/>
            <a:ext cx="177800" cy="214312"/>
          </a:xfrm>
          <a:prstGeom prst="rect">
            <a:avLst/>
          </a:prstGeom>
          <a:noFill/>
          <a:ln w="9525">
            <a:noFill/>
            <a:miter lim="800000"/>
            <a:headEnd/>
            <a:tailEnd/>
          </a:ln>
        </p:spPr>
        <p:txBody>
          <a:bodyPr wrap="none" lIns="0" tIns="0" rIns="0" bIns="0">
            <a:spAutoFit/>
          </a:bodyPr>
          <a:lstStyle/>
          <a:p>
            <a:pPr>
              <a:defRPr/>
            </a:pPr>
            <a:r>
              <a:rPr lang="en-US" sz="1400">
                <a:latin typeface="+mn-lt"/>
              </a:rPr>
              <a:t>20</a:t>
            </a:r>
            <a:endParaRPr lang="en-US">
              <a:latin typeface="+mn-lt"/>
            </a:endParaRPr>
          </a:p>
        </p:txBody>
      </p:sp>
      <p:sp>
        <p:nvSpPr>
          <p:cNvPr id="385558" name="Rectangle 534"/>
          <p:cNvSpPr>
            <a:spLocks noChangeArrowheads="1"/>
          </p:cNvSpPr>
          <p:nvPr/>
        </p:nvSpPr>
        <p:spPr bwMode="auto">
          <a:xfrm>
            <a:off x="966788" y="6299200"/>
            <a:ext cx="90487" cy="215900"/>
          </a:xfrm>
          <a:prstGeom prst="rect">
            <a:avLst/>
          </a:prstGeom>
          <a:noFill/>
          <a:ln w="9525">
            <a:noFill/>
            <a:miter lim="800000"/>
            <a:headEnd/>
            <a:tailEnd/>
          </a:ln>
        </p:spPr>
        <p:txBody>
          <a:bodyPr wrap="none" lIns="0" tIns="0" rIns="0" bIns="0">
            <a:spAutoFit/>
          </a:bodyPr>
          <a:lstStyle/>
          <a:p>
            <a:pPr>
              <a:defRPr/>
            </a:pPr>
            <a:r>
              <a:rPr lang="en-US" sz="1400">
                <a:latin typeface="+mn-lt"/>
              </a:rPr>
              <a:t>0</a:t>
            </a:r>
            <a:endParaRPr lang="en-US">
              <a:latin typeface="+mn-lt"/>
            </a:endParaRPr>
          </a:p>
        </p:txBody>
      </p:sp>
      <p:sp>
        <p:nvSpPr>
          <p:cNvPr id="385560" name="Freeform 536"/>
          <p:cNvSpPr>
            <a:spLocks/>
          </p:cNvSpPr>
          <p:nvPr/>
        </p:nvSpPr>
        <p:spPr bwMode="auto">
          <a:xfrm>
            <a:off x="2100263" y="5532438"/>
            <a:ext cx="492125" cy="925512"/>
          </a:xfrm>
          <a:custGeom>
            <a:avLst/>
            <a:gdLst/>
            <a:ahLst/>
            <a:cxnLst>
              <a:cxn ang="0">
                <a:pos x="4" y="394"/>
              </a:cxn>
              <a:cxn ang="0">
                <a:pos x="8" y="380"/>
              </a:cxn>
              <a:cxn ang="0">
                <a:pos x="13" y="367"/>
              </a:cxn>
              <a:cxn ang="0">
                <a:pos x="17" y="354"/>
              </a:cxn>
              <a:cxn ang="0">
                <a:pos x="22" y="340"/>
              </a:cxn>
              <a:cxn ang="0">
                <a:pos x="26" y="327"/>
              </a:cxn>
              <a:cxn ang="0">
                <a:pos x="31" y="314"/>
              </a:cxn>
              <a:cxn ang="0">
                <a:pos x="39" y="305"/>
              </a:cxn>
              <a:cxn ang="0">
                <a:pos x="44" y="292"/>
              </a:cxn>
              <a:cxn ang="0">
                <a:pos x="49" y="279"/>
              </a:cxn>
              <a:cxn ang="0">
                <a:pos x="53" y="265"/>
              </a:cxn>
              <a:cxn ang="0">
                <a:pos x="57" y="252"/>
              </a:cxn>
              <a:cxn ang="0">
                <a:pos x="61" y="239"/>
              </a:cxn>
              <a:cxn ang="0">
                <a:pos x="66" y="225"/>
              </a:cxn>
              <a:cxn ang="0">
                <a:pos x="75" y="217"/>
              </a:cxn>
              <a:cxn ang="0">
                <a:pos x="79" y="203"/>
              </a:cxn>
              <a:cxn ang="0">
                <a:pos x="83" y="190"/>
              </a:cxn>
              <a:cxn ang="0">
                <a:pos x="88" y="177"/>
              </a:cxn>
              <a:cxn ang="0">
                <a:pos x="93" y="164"/>
              </a:cxn>
              <a:cxn ang="0">
                <a:pos x="97" y="150"/>
              </a:cxn>
              <a:cxn ang="0">
                <a:pos x="101" y="137"/>
              </a:cxn>
              <a:cxn ang="0">
                <a:pos x="106" y="124"/>
              </a:cxn>
              <a:cxn ang="0">
                <a:pos x="110" y="110"/>
              </a:cxn>
              <a:cxn ang="0">
                <a:pos x="115" y="98"/>
              </a:cxn>
              <a:cxn ang="0">
                <a:pos x="124" y="88"/>
              </a:cxn>
              <a:cxn ang="0">
                <a:pos x="128" y="76"/>
              </a:cxn>
              <a:cxn ang="0">
                <a:pos x="133" y="62"/>
              </a:cxn>
              <a:cxn ang="0">
                <a:pos x="137" y="49"/>
              </a:cxn>
              <a:cxn ang="0">
                <a:pos x="142" y="36"/>
              </a:cxn>
              <a:cxn ang="0">
                <a:pos x="146" y="22"/>
              </a:cxn>
              <a:cxn ang="0">
                <a:pos x="150" y="9"/>
              </a:cxn>
              <a:cxn ang="0">
                <a:pos x="310" y="0"/>
              </a:cxn>
              <a:cxn ang="0">
                <a:pos x="305" y="13"/>
              </a:cxn>
              <a:cxn ang="0">
                <a:pos x="301" y="27"/>
              </a:cxn>
              <a:cxn ang="0">
                <a:pos x="297" y="40"/>
              </a:cxn>
              <a:cxn ang="0">
                <a:pos x="293" y="53"/>
              </a:cxn>
              <a:cxn ang="0">
                <a:pos x="288" y="66"/>
              </a:cxn>
              <a:cxn ang="0">
                <a:pos x="283" y="80"/>
              </a:cxn>
              <a:cxn ang="0">
                <a:pos x="279" y="93"/>
              </a:cxn>
              <a:cxn ang="0">
                <a:pos x="270" y="102"/>
              </a:cxn>
              <a:cxn ang="0">
                <a:pos x="266" y="115"/>
              </a:cxn>
              <a:cxn ang="0">
                <a:pos x="261" y="128"/>
              </a:cxn>
              <a:cxn ang="0">
                <a:pos x="257" y="142"/>
              </a:cxn>
              <a:cxn ang="0">
                <a:pos x="253" y="155"/>
              </a:cxn>
              <a:cxn ang="0">
                <a:pos x="248" y="168"/>
              </a:cxn>
              <a:cxn ang="0">
                <a:pos x="243" y="181"/>
              </a:cxn>
              <a:cxn ang="0">
                <a:pos x="239" y="195"/>
              </a:cxn>
              <a:cxn ang="0">
                <a:pos x="230" y="203"/>
              </a:cxn>
              <a:cxn ang="0">
                <a:pos x="226" y="217"/>
              </a:cxn>
              <a:cxn ang="0">
                <a:pos x="221" y="230"/>
              </a:cxn>
              <a:cxn ang="0">
                <a:pos x="217" y="243"/>
              </a:cxn>
              <a:cxn ang="0">
                <a:pos x="212" y="257"/>
              </a:cxn>
              <a:cxn ang="0">
                <a:pos x="208" y="269"/>
              </a:cxn>
              <a:cxn ang="0">
                <a:pos x="204" y="283"/>
              </a:cxn>
              <a:cxn ang="0">
                <a:pos x="199" y="296"/>
              </a:cxn>
              <a:cxn ang="0">
                <a:pos x="194" y="309"/>
              </a:cxn>
              <a:cxn ang="0">
                <a:pos x="186" y="318"/>
              </a:cxn>
              <a:cxn ang="0">
                <a:pos x="182" y="332"/>
              </a:cxn>
              <a:cxn ang="0">
                <a:pos x="177" y="345"/>
              </a:cxn>
              <a:cxn ang="0">
                <a:pos x="172" y="358"/>
              </a:cxn>
              <a:cxn ang="0">
                <a:pos x="168" y="372"/>
              </a:cxn>
              <a:cxn ang="0">
                <a:pos x="164" y="384"/>
              </a:cxn>
              <a:cxn ang="0">
                <a:pos x="160" y="398"/>
              </a:cxn>
            </a:cxnLst>
            <a:rect l="0" t="0" r="r" b="b"/>
            <a:pathLst>
              <a:path w="310" h="398">
                <a:moveTo>
                  <a:pt x="0" y="398"/>
                </a:moveTo>
                <a:lnTo>
                  <a:pt x="0" y="398"/>
                </a:lnTo>
                <a:lnTo>
                  <a:pt x="4" y="398"/>
                </a:lnTo>
                <a:lnTo>
                  <a:pt x="4" y="394"/>
                </a:lnTo>
                <a:lnTo>
                  <a:pt x="4" y="389"/>
                </a:lnTo>
                <a:lnTo>
                  <a:pt x="8" y="389"/>
                </a:lnTo>
                <a:lnTo>
                  <a:pt x="8" y="384"/>
                </a:lnTo>
                <a:lnTo>
                  <a:pt x="8" y="380"/>
                </a:lnTo>
                <a:lnTo>
                  <a:pt x="8" y="376"/>
                </a:lnTo>
                <a:lnTo>
                  <a:pt x="13" y="376"/>
                </a:lnTo>
                <a:lnTo>
                  <a:pt x="13" y="372"/>
                </a:lnTo>
                <a:lnTo>
                  <a:pt x="13" y="367"/>
                </a:lnTo>
                <a:lnTo>
                  <a:pt x="13" y="362"/>
                </a:lnTo>
                <a:lnTo>
                  <a:pt x="17" y="362"/>
                </a:lnTo>
                <a:lnTo>
                  <a:pt x="17" y="358"/>
                </a:lnTo>
                <a:lnTo>
                  <a:pt x="17" y="354"/>
                </a:lnTo>
                <a:lnTo>
                  <a:pt x="22" y="354"/>
                </a:lnTo>
                <a:lnTo>
                  <a:pt x="22" y="349"/>
                </a:lnTo>
                <a:lnTo>
                  <a:pt x="22" y="345"/>
                </a:lnTo>
                <a:lnTo>
                  <a:pt x="22" y="340"/>
                </a:lnTo>
                <a:lnTo>
                  <a:pt x="26" y="340"/>
                </a:lnTo>
                <a:lnTo>
                  <a:pt x="26" y="336"/>
                </a:lnTo>
                <a:lnTo>
                  <a:pt x="26" y="332"/>
                </a:lnTo>
                <a:lnTo>
                  <a:pt x="26" y="327"/>
                </a:lnTo>
                <a:lnTo>
                  <a:pt x="31" y="327"/>
                </a:lnTo>
                <a:lnTo>
                  <a:pt x="31" y="323"/>
                </a:lnTo>
                <a:lnTo>
                  <a:pt x="31" y="318"/>
                </a:lnTo>
                <a:lnTo>
                  <a:pt x="31" y="314"/>
                </a:lnTo>
                <a:lnTo>
                  <a:pt x="35" y="314"/>
                </a:lnTo>
                <a:lnTo>
                  <a:pt x="35" y="309"/>
                </a:lnTo>
                <a:lnTo>
                  <a:pt x="39" y="309"/>
                </a:lnTo>
                <a:lnTo>
                  <a:pt x="39" y="305"/>
                </a:lnTo>
                <a:lnTo>
                  <a:pt x="39" y="301"/>
                </a:lnTo>
                <a:lnTo>
                  <a:pt x="39" y="296"/>
                </a:lnTo>
                <a:lnTo>
                  <a:pt x="44" y="296"/>
                </a:lnTo>
                <a:lnTo>
                  <a:pt x="44" y="292"/>
                </a:lnTo>
                <a:lnTo>
                  <a:pt x="44" y="287"/>
                </a:lnTo>
                <a:lnTo>
                  <a:pt x="44" y="283"/>
                </a:lnTo>
                <a:lnTo>
                  <a:pt x="49" y="283"/>
                </a:lnTo>
                <a:lnTo>
                  <a:pt x="49" y="279"/>
                </a:lnTo>
                <a:lnTo>
                  <a:pt x="49" y="274"/>
                </a:lnTo>
                <a:lnTo>
                  <a:pt x="49" y="269"/>
                </a:lnTo>
                <a:lnTo>
                  <a:pt x="53" y="269"/>
                </a:lnTo>
                <a:lnTo>
                  <a:pt x="53" y="265"/>
                </a:lnTo>
                <a:lnTo>
                  <a:pt x="53" y="261"/>
                </a:lnTo>
                <a:lnTo>
                  <a:pt x="57" y="261"/>
                </a:lnTo>
                <a:lnTo>
                  <a:pt x="57" y="257"/>
                </a:lnTo>
                <a:lnTo>
                  <a:pt x="57" y="252"/>
                </a:lnTo>
                <a:lnTo>
                  <a:pt x="57" y="247"/>
                </a:lnTo>
                <a:lnTo>
                  <a:pt x="61" y="247"/>
                </a:lnTo>
                <a:lnTo>
                  <a:pt x="61" y="243"/>
                </a:lnTo>
                <a:lnTo>
                  <a:pt x="61" y="239"/>
                </a:lnTo>
                <a:lnTo>
                  <a:pt x="61" y="235"/>
                </a:lnTo>
                <a:lnTo>
                  <a:pt x="66" y="235"/>
                </a:lnTo>
                <a:lnTo>
                  <a:pt x="66" y="230"/>
                </a:lnTo>
                <a:lnTo>
                  <a:pt x="66" y="225"/>
                </a:lnTo>
                <a:lnTo>
                  <a:pt x="71" y="225"/>
                </a:lnTo>
                <a:lnTo>
                  <a:pt x="71" y="221"/>
                </a:lnTo>
                <a:lnTo>
                  <a:pt x="71" y="217"/>
                </a:lnTo>
                <a:lnTo>
                  <a:pt x="75" y="217"/>
                </a:lnTo>
                <a:lnTo>
                  <a:pt x="75" y="212"/>
                </a:lnTo>
                <a:lnTo>
                  <a:pt x="75" y="208"/>
                </a:lnTo>
                <a:lnTo>
                  <a:pt x="75" y="203"/>
                </a:lnTo>
                <a:lnTo>
                  <a:pt x="79" y="203"/>
                </a:lnTo>
                <a:lnTo>
                  <a:pt x="79" y="199"/>
                </a:lnTo>
                <a:lnTo>
                  <a:pt x="79" y="195"/>
                </a:lnTo>
                <a:lnTo>
                  <a:pt x="79" y="190"/>
                </a:lnTo>
                <a:lnTo>
                  <a:pt x="83" y="190"/>
                </a:lnTo>
                <a:lnTo>
                  <a:pt x="83" y="186"/>
                </a:lnTo>
                <a:lnTo>
                  <a:pt x="83" y="181"/>
                </a:lnTo>
                <a:lnTo>
                  <a:pt x="88" y="181"/>
                </a:lnTo>
                <a:lnTo>
                  <a:pt x="88" y="177"/>
                </a:lnTo>
                <a:lnTo>
                  <a:pt x="88" y="172"/>
                </a:lnTo>
                <a:lnTo>
                  <a:pt x="88" y="168"/>
                </a:lnTo>
                <a:lnTo>
                  <a:pt x="93" y="168"/>
                </a:lnTo>
                <a:lnTo>
                  <a:pt x="93" y="164"/>
                </a:lnTo>
                <a:lnTo>
                  <a:pt x="93" y="159"/>
                </a:lnTo>
                <a:lnTo>
                  <a:pt x="93" y="155"/>
                </a:lnTo>
                <a:lnTo>
                  <a:pt x="97" y="155"/>
                </a:lnTo>
                <a:lnTo>
                  <a:pt x="97" y="150"/>
                </a:lnTo>
                <a:lnTo>
                  <a:pt x="97" y="146"/>
                </a:lnTo>
                <a:lnTo>
                  <a:pt x="97" y="142"/>
                </a:lnTo>
                <a:lnTo>
                  <a:pt x="101" y="142"/>
                </a:lnTo>
                <a:lnTo>
                  <a:pt x="101" y="137"/>
                </a:lnTo>
                <a:lnTo>
                  <a:pt x="106" y="137"/>
                </a:lnTo>
                <a:lnTo>
                  <a:pt x="106" y="132"/>
                </a:lnTo>
                <a:lnTo>
                  <a:pt x="106" y="128"/>
                </a:lnTo>
                <a:lnTo>
                  <a:pt x="106" y="124"/>
                </a:lnTo>
                <a:lnTo>
                  <a:pt x="110" y="124"/>
                </a:lnTo>
                <a:lnTo>
                  <a:pt x="110" y="120"/>
                </a:lnTo>
                <a:lnTo>
                  <a:pt x="110" y="115"/>
                </a:lnTo>
                <a:lnTo>
                  <a:pt x="110" y="110"/>
                </a:lnTo>
                <a:lnTo>
                  <a:pt x="115" y="110"/>
                </a:lnTo>
                <a:lnTo>
                  <a:pt x="115" y="106"/>
                </a:lnTo>
                <a:lnTo>
                  <a:pt x="115" y="102"/>
                </a:lnTo>
                <a:lnTo>
                  <a:pt x="115" y="98"/>
                </a:lnTo>
                <a:lnTo>
                  <a:pt x="119" y="98"/>
                </a:lnTo>
                <a:lnTo>
                  <a:pt x="119" y="93"/>
                </a:lnTo>
                <a:lnTo>
                  <a:pt x="119" y="88"/>
                </a:lnTo>
                <a:lnTo>
                  <a:pt x="124" y="88"/>
                </a:lnTo>
                <a:lnTo>
                  <a:pt x="124" y="84"/>
                </a:lnTo>
                <a:lnTo>
                  <a:pt x="124" y="80"/>
                </a:lnTo>
                <a:lnTo>
                  <a:pt x="124" y="76"/>
                </a:lnTo>
                <a:lnTo>
                  <a:pt x="128" y="76"/>
                </a:lnTo>
                <a:lnTo>
                  <a:pt x="128" y="71"/>
                </a:lnTo>
                <a:lnTo>
                  <a:pt x="128" y="66"/>
                </a:lnTo>
                <a:lnTo>
                  <a:pt x="128" y="62"/>
                </a:lnTo>
                <a:lnTo>
                  <a:pt x="133" y="62"/>
                </a:lnTo>
                <a:lnTo>
                  <a:pt x="133" y="58"/>
                </a:lnTo>
                <a:lnTo>
                  <a:pt x="133" y="53"/>
                </a:lnTo>
                <a:lnTo>
                  <a:pt x="133" y="49"/>
                </a:lnTo>
                <a:lnTo>
                  <a:pt x="137" y="49"/>
                </a:lnTo>
                <a:lnTo>
                  <a:pt x="137" y="44"/>
                </a:lnTo>
                <a:lnTo>
                  <a:pt x="142" y="44"/>
                </a:lnTo>
                <a:lnTo>
                  <a:pt x="142" y="40"/>
                </a:lnTo>
                <a:lnTo>
                  <a:pt x="142" y="36"/>
                </a:lnTo>
                <a:lnTo>
                  <a:pt x="142" y="31"/>
                </a:lnTo>
                <a:lnTo>
                  <a:pt x="146" y="31"/>
                </a:lnTo>
                <a:lnTo>
                  <a:pt x="146" y="27"/>
                </a:lnTo>
                <a:lnTo>
                  <a:pt x="146" y="22"/>
                </a:lnTo>
                <a:lnTo>
                  <a:pt x="146" y="18"/>
                </a:lnTo>
                <a:lnTo>
                  <a:pt x="150" y="18"/>
                </a:lnTo>
                <a:lnTo>
                  <a:pt x="150" y="13"/>
                </a:lnTo>
                <a:lnTo>
                  <a:pt x="150" y="9"/>
                </a:lnTo>
                <a:lnTo>
                  <a:pt x="150" y="5"/>
                </a:lnTo>
                <a:lnTo>
                  <a:pt x="155" y="5"/>
                </a:lnTo>
                <a:lnTo>
                  <a:pt x="155" y="0"/>
                </a:lnTo>
                <a:lnTo>
                  <a:pt x="310" y="0"/>
                </a:lnTo>
                <a:lnTo>
                  <a:pt x="310" y="5"/>
                </a:lnTo>
                <a:lnTo>
                  <a:pt x="310" y="9"/>
                </a:lnTo>
                <a:lnTo>
                  <a:pt x="305" y="9"/>
                </a:lnTo>
                <a:lnTo>
                  <a:pt x="305" y="13"/>
                </a:lnTo>
                <a:lnTo>
                  <a:pt x="305" y="18"/>
                </a:lnTo>
                <a:lnTo>
                  <a:pt x="305" y="22"/>
                </a:lnTo>
                <a:lnTo>
                  <a:pt x="301" y="22"/>
                </a:lnTo>
                <a:lnTo>
                  <a:pt x="301" y="27"/>
                </a:lnTo>
                <a:lnTo>
                  <a:pt x="301" y="31"/>
                </a:lnTo>
                <a:lnTo>
                  <a:pt x="297" y="31"/>
                </a:lnTo>
                <a:lnTo>
                  <a:pt x="297" y="36"/>
                </a:lnTo>
                <a:lnTo>
                  <a:pt x="297" y="40"/>
                </a:lnTo>
                <a:lnTo>
                  <a:pt x="297" y="44"/>
                </a:lnTo>
                <a:lnTo>
                  <a:pt x="293" y="44"/>
                </a:lnTo>
                <a:lnTo>
                  <a:pt x="293" y="49"/>
                </a:lnTo>
                <a:lnTo>
                  <a:pt x="293" y="53"/>
                </a:lnTo>
                <a:lnTo>
                  <a:pt x="288" y="53"/>
                </a:lnTo>
                <a:lnTo>
                  <a:pt x="288" y="58"/>
                </a:lnTo>
                <a:lnTo>
                  <a:pt x="288" y="62"/>
                </a:lnTo>
                <a:lnTo>
                  <a:pt x="288" y="66"/>
                </a:lnTo>
                <a:lnTo>
                  <a:pt x="283" y="66"/>
                </a:lnTo>
                <a:lnTo>
                  <a:pt x="283" y="71"/>
                </a:lnTo>
                <a:lnTo>
                  <a:pt x="283" y="76"/>
                </a:lnTo>
                <a:lnTo>
                  <a:pt x="283" y="80"/>
                </a:lnTo>
                <a:lnTo>
                  <a:pt x="279" y="80"/>
                </a:lnTo>
                <a:lnTo>
                  <a:pt x="279" y="84"/>
                </a:lnTo>
                <a:lnTo>
                  <a:pt x="279" y="88"/>
                </a:lnTo>
                <a:lnTo>
                  <a:pt x="279" y="93"/>
                </a:lnTo>
                <a:lnTo>
                  <a:pt x="275" y="93"/>
                </a:lnTo>
                <a:lnTo>
                  <a:pt x="275" y="98"/>
                </a:lnTo>
                <a:lnTo>
                  <a:pt x="275" y="102"/>
                </a:lnTo>
                <a:lnTo>
                  <a:pt x="270" y="102"/>
                </a:lnTo>
                <a:lnTo>
                  <a:pt x="270" y="106"/>
                </a:lnTo>
                <a:lnTo>
                  <a:pt x="270" y="110"/>
                </a:lnTo>
                <a:lnTo>
                  <a:pt x="266" y="110"/>
                </a:lnTo>
                <a:lnTo>
                  <a:pt x="266" y="115"/>
                </a:lnTo>
                <a:lnTo>
                  <a:pt x="266" y="120"/>
                </a:lnTo>
                <a:lnTo>
                  <a:pt x="266" y="124"/>
                </a:lnTo>
                <a:lnTo>
                  <a:pt x="261" y="124"/>
                </a:lnTo>
                <a:lnTo>
                  <a:pt x="261" y="128"/>
                </a:lnTo>
                <a:lnTo>
                  <a:pt x="261" y="132"/>
                </a:lnTo>
                <a:lnTo>
                  <a:pt x="261" y="137"/>
                </a:lnTo>
                <a:lnTo>
                  <a:pt x="257" y="137"/>
                </a:lnTo>
                <a:lnTo>
                  <a:pt x="257" y="142"/>
                </a:lnTo>
                <a:lnTo>
                  <a:pt x="257" y="146"/>
                </a:lnTo>
                <a:lnTo>
                  <a:pt x="253" y="146"/>
                </a:lnTo>
                <a:lnTo>
                  <a:pt x="253" y="150"/>
                </a:lnTo>
                <a:lnTo>
                  <a:pt x="253" y="155"/>
                </a:lnTo>
                <a:lnTo>
                  <a:pt x="253" y="159"/>
                </a:lnTo>
                <a:lnTo>
                  <a:pt x="248" y="159"/>
                </a:lnTo>
                <a:lnTo>
                  <a:pt x="248" y="164"/>
                </a:lnTo>
                <a:lnTo>
                  <a:pt x="248" y="168"/>
                </a:lnTo>
                <a:lnTo>
                  <a:pt x="248" y="172"/>
                </a:lnTo>
                <a:lnTo>
                  <a:pt x="243" y="172"/>
                </a:lnTo>
                <a:lnTo>
                  <a:pt x="243" y="177"/>
                </a:lnTo>
                <a:lnTo>
                  <a:pt x="243" y="181"/>
                </a:lnTo>
                <a:lnTo>
                  <a:pt x="239" y="181"/>
                </a:lnTo>
                <a:lnTo>
                  <a:pt x="239" y="186"/>
                </a:lnTo>
                <a:lnTo>
                  <a:pt x="239" y="190"/>
                </a:lnTo>
                <a:lnTo>
                  <a:pt x="239" y="195"/>
                </a:lnTo>
                <a:lnTo>
                  <a:pt x="235" y="195"/>
                </a:lnTo>
                <a:lnTo>
                  <a:pt x="235" y="199"/>
                </a:lnTo>
                <a:lnTo>
                  <a:pt x="235" y="203"/>
                </a:lnTo>
                <a:lnTo>
                  <a:pt x="230" y="203"/>
                </a:lnTo>
                <a:lnTo>
                  <a:pt x="230" y="208"/>
                </a:lnTo>
                <a:lnTo>
                  <a:pt x="230" y="212"/>
                </a:lnTo>
                <a:lnTo>
                  <a:pt x="230" y="217"/>
                </a:lnTo>
                <a:lnTo>
                  <a:pt x="226" y="217"/>
                </a:lnTo>
                <a:lnTo>
                  <a:pt x="226" y="221"/>
                </a:lnTo>
                <a:lnTo>
                  <a:pt x="226" y="225"/>
                </a:lnTo>
                <a:lnTo>
                  <a:pt x="221" y="225"/>
                </a:lnTo>
                <a:lnTo>
                  <a:pt x="221" y="230"/>
                </a:lnTo>
                <a:lnTo>
                  <a:pt x="221" y="235"/>
                </a:lnTo>
                <a:lnTo>
                  <a:pt x="221" y="239"/>
                </a:lnTo>
                <a:lnTo>
                  <a:pt x="217" y="239"/>
                </a:lnTo>
                <a:lnTo>
                  <a:pt x="217" y="243"/>
                </a:lnTo>
                <a:lnTo>
                  <a:pt x="217" y="247"/>
                </a:lnTo>
                <a:lnTo>
                  <a:pt x="217" y="252"/>
                </a:lnTo>
                <a:lnTo>
                  <a:pt x="212" y="252"/>
                </a:lnTo>
                <a:lnTo>
                  <a:pt x="212" y="257"/>
                </a:lnTo>
                <a:lnTo>
                  <a:pt x="212" y="261"/>
                </a:lnTo>
                <a:lnTo>
                  <a:pt x="212" y="265"/>
                </a:lnTo>
                <a:lnTo>
                  <a:pt x="208" y="265"/>
                </a:lnTo>
                <a:lnTo>
                  <a:pt x="208" y="269"/>
                </a:lnTo>
                <a:lnTo>
                  <a:pt x="208" y="274"/>
                </a:lnTo>
                <a:lnTo>
                  <a:pt x="204" y="274"/>
                </a:lnTo>
                <a:lnTo>
                  <a:pt x="204" y="279"/>
                </a:lnTo>
                <a:lnTo>
                  <a:pt x="204" y="283"/>
                </a:lnTo>
                <a:lnTo>
                  <a:pt x="199" y="283"/>
                </a:lnTo>
                <a:lnTo>
                  <a:pt x="199" y="287"/>
                </a:lnTo>
                <a:lnTo>
                  <a:pt x="199" y="292"/>
                </a:lnTo>
                <a:lnTo>
                  <a:pt x="199" y="296"/>
                </a:lnTo>
                <a:lnTo>
                  <a:pt x="194" y="296"/>
                </a:lnTo>
                <a:lnTo>
                  <a:pt x="194" y="301"/>
                </a:lnTo>
                <a:lnTo>
                  <a:pt x="194" y="305"/>
                </a:lnTo>
                <a:lnTo>
                  <a:pt x="194" y="309"/>
                </a:lnTo>
                <a:lnTo>
                  <a:pt x="190" y="309"/>
                </a:lnTo>
                <a:lnTo>
                  <a:pt x="190" y="314"/>
                </a:lnTo>
                <a:lnTo>
                  <a:pt x="190" y="318"/>
                </a:lnTo>
                <a:lnTo>
                  <a:pt x="186" y="318"/>
                </a:lnTo>
                <a:lnTo>
                  <a:pt x="186" y="323"/>
                </a:lnTo>
                <a:lnTo>
                  <a:pt x="186" y="327"/>
                </a:lnTo>
                <a:lnTo>
                  <a:pt x="186" y="332"/>
                </a:lnTo>
                <a:lnTo>
                  <a:pt x="182" y="332"/>
                </a:lnTo>
                <a:lnTo>
                  <a:pt x="182" y="336"/>
                </a:lnTo>
                <a:lnTo>
                  <a:pt x="182" y="340"/>
                </a:lnTo>
                <a:lnTo>
                  <a:pt x="182" y="345"/>
                </a:lnTo>
                <a:lnTo>
                  <a:pt x="177" y="345"/>
                </a:lnTo>
                <a:lnTo>
                  <a:pt x="177" y="349"/>
                </a:lnTo>
                <a:lnTo>
                  <a:pt x="177" y="354"/>
                </a:lnTo>
                <a:lnTo>
                  <a:pt x="177" y="358"/>
                </a:lnTo>
                <a:lnTo>
                  <a:pt x="172" y="358"/>
                </a:lnTo>
                <a:lnTo>
                  <a:pt x="172" y="362"/>
                </a:lnTo>
                <a:lnTo>
                  <a:pt x="172" y="367"/>
                </a:lnTo>
                <a:lnTo>
                  <a:pt x="168" y="367"/>
                </a:lnTo>
                <a:lnTo>
                  <a:pt x="168" y="372"/>
                </a:lnTo>
                <a:lnTo>
                  <a:pt x="168" y="376"/>
                </a:lnTo>
                <a:lnTo>
                  <a:pt x="164" y="376"/>
                </a:lnTo>
                <a:lnTo>
                  <a:pt x="164" y="380"/>
                </a:lnTo>
                <a:lnTo>
                  <a:pt x="164" y="384"/>
                </a:lnTo>
                <a:lnTo>
                  <a:pt x="164" y="389"/>
                </a:lnTo>
                <a:lnTo>
                  <a:pt x="160" y="389"/>
                </a:lnTo>
                <a:lnTo>
                  <a:pt x="160" y="394"/>
                </a:lnTo>
                <a:lnTo>
                  <a:pt x="160" y="398"/>
                </a:lnTo>
                <a:lnTo>
                  <a:pt x="0" y="398"/>
                </a:lnTo>
              </a:path>
            </a:pathLst>
          </a:custGeom>
          <a:noFill/>
          <a:ln w="22225" cap="flat">
            <a:solidFill>
              <a:schemeClr val="tx1"/>
            </a:solidFill>
            <a:prstDash val="solid"/>
            <a:round/>
            <a:headEnd/>
            <a:tailEnd/>
          </a:ln>
        </p:spPr>
        <p:txBody>
          <a:bodyPr/>
          <a:lstStyle/>
          <a:p>
            <a:pPr>
              <a:defRPr/>
            </a:pPr>
            <a:endParaRPr lang="en-US">
              <a:latin typeface="+mn-lt"/>
            </a:endParaRPr>
          </a:p>
        </p:txBody>
      </p:sp>
      <p:sp>
        <p:nvSpPr>
          <p:cNvPr id="385561" name="Line 537"/>
          <p:cNvSpPr>
            <a:spLocks noChangeShapeType="1"/>
          </p:cNvSpPr>
          <p:nvPr/>
        </p:nvSpPr>
        <p:spPr bwMode="auto">
          <a:xfrm>
            <a:off x="1127125" y="6457950"/>
            <a:ext cx="1588" cy="30163"/>
          </a:xfrm>
          <a:prstGeom prst="line">
            <a:avLst/>
          </a:prstGeom>
          <a:noFill/>
          <a:ln w="6350" cap="rnd">
            <a:solidFill>
              <a:schemeClr val="tx1"/>
            </a:solidFill>
            <a:round/>
            <a:headEnd/>
            <a:tailEnd/>
          </a:ln>
        </p:spPr>
        <p:txBody>
          <a:bodyPr/>
          <a:lstStyle/>
          <a:p>
            <a:pPr>
              <a:defRPr/>
            </a:pPr>
            <a:endParaRPr lang="en-US">
              <a:latin typeface="+mn-lt"/>
            </a:endParaRPr>
          </a:p>
        </p:txBody>
      </p:sp>
      <p:sp>
        <p:nvSpPr>
          <p:cNvPr id="385562" name="Line 538"/>
          <p:cNvSpPr>
            <a:spLocks noChangeShapeType="1"/>
          </p:cNvSpPr>
          <p:nvPr/>
        </p:nvSpPr>
        <p:spPr bwMode="auto">
          <a:xfrm>
            <a:off x="1127125" y="6457950"/>
            <a:ext cx="1588" cy="50800"/>
          </a:xfrm>
          <a:prstGeom prst="line">
            <a:avLst/>
          </a:prstGeom>
          <a:noFill/>
          <a:ln w="6350" cap="rnd">
            <a:solidFill>
              <a:schemeClr val="tx1"/>
            </a:solidFill>
            <a:round/>
            <a:headEnd/>
            <a:tailEnd/>
          </a:ln>
        </p:spPr>
        <p:txBody>
          <a:bodyPr/>
          <a:lstStyle/>
          <a:p>
            <a:pPr>
              <a:defRPr/>
            </a:pPr>
            <a:endParaRPr lang="en-US">
              <a:latin typeface="+mn-lt"/>
            </a:endParaRPr>
          </a:p>
        </p:txBody>
      </p:sp>
      <p:sp>
        <p:nvSpPr>
          <p:cNvPr id="385563" name="Line 539"/>
          <p:cNvSpPr>
            <a:spLocks noChangeShapeType="1"/>
          </p:cNvSpPr>
          <p:nvPr/>
        </p:nvSpPr>
        <p:spPr bwMode="auto">
          <a:xfrm flipV="1">
            <a:off x="1127125" y="5532438"/>
            <a:ext cx="1588" cy="925512"/>
          </a:xfrm>
          <a:prstGeom prst="line">
            <a:avLst/>
          </a:prstGeom>
          <a:noFill/>
          <a:ln w="6350" cap="rnd">
            <a:solidFill>
              <a:schemeClr val="tx1"/>
            </a:solidFill>
            <a:round/>
            <a:headEnd/>
            <a:tailEnd/>
          </a:ln>
        </p:spPr>
        <p:txBody>
          <a:bodyPr/>
          <a:lstStyle/>
          <a:p>
            <a:pPr>
              <a:defRPr/>
            </a:pPr>
            <a:endParaRPr lang="en-US">
              <a:latin typeface="+mn-lt"/>
            </a:endParaRPr>
          </a:p>
        </p:txBody>
      </p:sp>
      <p:sp>
        <p:nvSpPr>
          <p:cNvPr id="385564" name="Line 540"/>
          <p:cNvSpPr>
            <a:spLocks noChangeShapeType="1"/>
          </p:cNvSpPr>
          <p:nvPr/>
        </p:nvSpPr>
        <p:spPr bwMode="auto">
          <a:xfrm flipH="1">
            <a:off x="1084263" y="6457950"/>
            <a:ext cx="42862" cy="3175"/>
          </a:xfrm>
          <a:prstGeom prst="line">
            <a:avLst/>
          </a:prstGeom>
          <a:noFill/>
          <a:ln w="6350" cap="rnd">
            <a:solidFill>
              <a:srgbClr val="000000"/>
            </a:solidFill>
            <a:round/>
            <a:headEnd/>
            <a:tailEnd/>
          </a:ln>
        </p:spPr>
        <p:txBody>
          <a:bodyPr/>
          <a:lstStyle/>
          <a:p>
            <a:pPr>
              <a:defRPr/>
            </a:pPr>
            <a:endParaRPr lang="en-US">
              <a:latin typeface="+mn-lt"/>
            </a:endParaRPr>
          </a:p>
        </p:txBody>
      </p:sp>
      <p:sp>
        <p:nvSpPr>
          <p:cNvPr id="385565" name="Line 541"/>
          <p:cNvSpPr>
            <a:spLocks noChangeShapeType="1"/>
          </p:cNvSpPr>
          <p:nvPr/>
        </p:nvSpPr>
        <p:spPr bwMode="auto">
          <a:xfrm flipH="1">
            <a:off x="1071563" y="6457950"/>
            <a:ext cx="55562" cy="3175"/>
          </a:xfrm>
          <a:prstGeom prst="line">
            <a:avLst/>
          </a:prstGeom>
          <a:noFill/>
          <a:ln w="6350" cap="rnd">
            <a:solidFill>
              <a:srgbClr val="000000"/>
            </a:solidFill>
            <a:round/>
            <a:headEnd/>
            <a:tailEnd/>
          </a:ln>
        </p:spPr>
        <p:txBody>
          <a:bodyPr/>
          <a:lstStyle/>
          <a:p>
            <a:pPr>
              <a:defRPr/>
            </a:pPr>
            <a:endParaRPr lang="en-US">
              <a:latin typeface="+mn-lt"/>
            </a:endParaRPr>
          </a:p>
        </p:txBody>
      </p:sp>
      <p:sp>
        <p:nvSpPr>
          <p:cNvPr id="385566" name="Line 542"/>
          <p:cNvSpPr>
            <a:spLocks noChangeShapeType="1"/>
          </p:cNvSpPr>
          <p:nvPr/>
        </p:nvSpPr>
        <p:spPr bwMode="auto">
          <a:xfrm flipH="1">
            <a:off x="1084263" y="6365875"/>
            <a:ext cx="42862" cy="1588"/>
          </a:xfrm>
          <a:prstGeom prst="line">
            <a:avLst/>
          </a:prstGeom>
          <a:noFill/>
          <a:ln w="6350" cap="rnd">
            <a:solidFill>
              <a:schemeClr val="tx1"/>
            </a:solidFill>
            <a:round/>
            <a:headEnd/>
            <a:tailEnd/>
          </a:ln>
        </p:spPr>
        <p:txBody>
          <a:bodyPr/>
          <a:lstStyle/>
          <a:p>
            <a:pPr>
              <a:defRPr/>
            </a:pPr>
            <a:endParaRPr lang="en-US">
              <a:latin typeface="+mn-lt"/>
            </a:endParaRPr>
          </a:p>
        </p:txBody>
      </p:sp>
      <p:sp>
        <p:nvSpPr>
          <p:cNvPr id="385567" name="Line 543"/>
          <p:cNvSpPr>
            <a:spLocks noChangeShapeType="1"/>
          </p:cNvSpPr>
          <p:nvPr/>
        </p:nvSpPr>
        <p:spPr bwMode="auto">
          <a:xfrm flipH="1">
            <a:off x="1084263" y="6272213"/>
            <a:ext cx="42862" cy="1587"/>
          </a:xfrm>
          <a:prstGeom prst="line">
            <a:avLst/>
          </a:prstGeom>
          <a:noFill/>
          <a:ln w="6350" cap="rnd">
            <a:solidFill>
              <a:schemeClr val="tx1"/>
            </a:solidFill>
            <a:round/>
            <a:headEnd/>
            <a:tailEnd/>
          </a:ln>
        </p:spPr>
        <p:txBody>
          <a:bodyPr/>
          <a:lstStyle/>
          <a:p>
            <a:pPr>
              <a:defRPr/>
            </a:pPr>
            <a:endParaRPr lang="en-US">
              <a:latin typeface="+mn-lt"/>
            </a:endParaRPr>
          </a:p>
        </p:txBody>
      </p:sp>
      <p:sp>
        <p:nvSpPr>
          <p:cNvPr id="385568" name="Line 544"/>
          <p:cNvSpPr>
            <a:spLocks noChangeShapeType="1"/>
          </p:cNvSpPr>
          <p:nvPr/>
        </p:nvSpPr>
        <p:spPr bwMode="auto">
          <a:xfrm flipH="1">
            <a:off x="1084263" y="6181725"/>
            <a:ext cx="42862" cy="1588"/>
          </a:xfrm>
          <a:prstGeom prst="line">
            <a:avLst/>
          </a:prstGeom>
          <a:noFill/>
          <a:ln w="6350" cap="rnd">
            <a:solidFill>
              <a:schemeClr val="tx1"/>
            </a:solidFill>
            <a:round/>
            <a:headEnd/>
            <a:tailEnd/>
          </a:ln>
        </p:spPr>
        <p:txBody>
          <a:bodyPr/>
          <a:lstStyle/>
          <a:p>
            <a:pPr>
              <a:defRPr/>
            </a:pPr>
            <a:endParaRPr lang="en-US">
              <a:latin typeface="+mn-lt"/>
            </a:endParaRPr>
          </a:p>
        </p:txBody>
      </p:sp>
      <p:sp>
        <p:nvSpPr>
          <p:cNvPr id="385569" name="Line 545"/>
          <p:cNvSpPr>
            <a:spLocks noChangeShapeType="1"/>
          </p:cNvSpPr>
          <p:nvPr/>
        </p:nvSpPr>
        <p:spPr bwMode="auto">
          <a:xfrm flipH="1">
            <a:off x="1084263" y="6088063"/>
            <a:ext cx="42862" cy="3175"/>
          </a:xfrm>
          <a:prstGeom prst="line">
            <a:avLst/>
          </a:prstGeom>
          <a:noFill/>
          <a:ln w="6350" cap="rnd">
            <a:solidFill>
              <a:schemeClr val="tx1"/>
            </a:solidFill>
            <a:round/>
            <a:headEnd/>
            <a:tailEnd/>
          </a:ln>
        </p:spPr>
        <p:txBody>
          <a:bodyPr/>
          <a:lstStyle/>
          <a:p>
            <a:pPr>
              <a:defRPr/>
            </a:pPr>
            <a:endParaRPr lang="en-US">
              <a:latin typeface="+mn-lt"/>
            </a:endParaRPr>
          </a:p>
        </p:txBody>
      </p:sp>
      <p:sp>
        <p:nvSpPr>
          <p:cNvPr id="385570" name="Line 546"/>
          <p:cNvSpPr>
            <a:spLocks noChangeShapeType="1"/>
          </p:cNvSpPr>
          <p:nvPr/>
        </p:nvSpPr>
        <p:spPr bwMode="auto">
          <a:xfrm flipH="1">
            <a:off x="1084263" y="5994400"/>
            <a:ext cx="42862" cy="3175"/>
          </a:xfrm>
          <a:prstGeom prst="line">
            <a:avLst/>
          </a:prstGeom>
          <a:noFill/>
          <a:ln w="6350" cap="rnd">
            <a:solidFill>
              <a:schemeClr val="tx1"/>
            </a:solidFill>
            <a:round/>
            <a:headEnd/>
            <a:tailEnd/>
          </a:ln>
        </p:spPr>
        <p:txBody>
          <a:bodyPr/>
          <a:lstStyle/>
          <a:p>
            <a:pPr>
              <a:defRPr/>
            </a:pPr>
            <a:endParaRPr lang="en-US">
              <a:latin typeface="+mn-lt"/>
            </a:endParaRPr>
          </a:p>
        </p:txBody>
      </p:sp>
      <p:sp>
        <p:nvSpPr>
          <p:cNvPr id="385571" name="Line 547"/>
          <p:cNvSpPr>
            <a:spLocks noChangeShapeType="1"/>
          </p:cNvSpPr>
          <p:nvPr/>
        </p:nvSpPr>
        <p:spPr bwMode="auto">
          <a:xfrm flipH="1">
            <a:off x="1071563" y="5994400"/>
            <a:ext cx="55562" cy="3175"/>
          </a:xfrm>
          <a:prstGeom prst="line">
            <a:avLst/>
          </a:prstGeom>
          <a:noFill/>
          <a:ln w="6350" cap="rnd">
            <a:solidFill>
              <a:schemeClr val="tx1"/>
            </a:solidFill>
            <a:round/>
            <a:headEnd/>
            <a:tailEnd/>
          </a:ln>
        </p:spPr>
        <p:txBody>
          <a:bodyPr/>
          <a:lstStyle/>
          <a:p>
            <a:pPr>
              <a:defRPr/>
            </a:pPr>
            <a:endParaRPr lang="en-US">
              <a:latin typeface="+mn-lt"/>
            </a:endParaRPr>
          </a:p>
        </p:txBody>
      </p:sp>
      <p:sp>
        <p:nvSpPr>
          <p:cNvPr id="385572" name="Line 548"/>
          <p:cNvSpPr>
            <a:spLocks noChangeShapeType="1"/>
          </p:cNvSpPr>
          <p:nvPr/>
        </p:nvSpPr>
        <p:spPr bwMode="auto">
          <a:xfrm flipH="1">
            <a:off x="1084263" y="5902325"/>
            <a:ext cx="42862" cy="1588"/>
          </a:xfrm>
          <a:prstGeom prst="line">
            <a:avLst/>
          </a:prstGeom>
          <a:noFill/>
          <a:ln w="6350" cap="rnd">
            <a:solidFill>
              <a:schemeClr val="tx1"/>
            </a:solidFill>
            <a:round/>
            <a:headEnd/>
            <a:tailEnd/>
          </a:ln>
        </p:spPr>
        <p:txBody>
          <a:bodyPr/>
          <a:lstStyle/>
          <a:p>
            <a:pPr>
              <a:defRPr/>
            </a:pPr>
            <a:endParaRPr lang="en-US">
              <a:latin typeface="+mn-lt"/>
            </a:endParaRPr>
          </a:p>
        </p:txBody>
      </p:sp>
      <p:sp>
        <p:nvSpPr>
          <p:cNvPr id="385573" name="Line 549"/>
          <p:cNvSpPr>
            <a:spLocks noChangeShapeType="1"/>
          </p:cNvSpPr>
          <p:nvPr/>
        </p:nvSpPr>
        <p:spPr bwMode="auto">
          <a:xfrm flipH="1">
            <a:off x="1084263" y="5811838"/>
            <a:ext cx="42862" cy="1587"/>
          </a:xfrm>
          <a:prstGeom prst="line">
            <a:avLst/>
          </a:prstGeom>
          <a:noFill/>
          <a:ln w="6350" cap="rnd">
            <a:solidFill>
              <a:schemeClr val="tx1"/>
            </a:solidFill>
            <a:round/>
            <a:headEnd/>
            <a:tailEnd/>
          </a:ln>
        </p:spPr>
        <p:txBody>
          <a:bodyPr/>
          <a:lstStyle/>
          <a:p>
            <a:pPr>
              <a:defRPr/>
            </a:pPr>
            <a:endParaRPr lang="en-US">
              <a:latin typeface="+mn-lt"/>
            </a:endParaRPr>
          </a:p>
        </p:txBody>
      </p:sp>
      <p:sp>
        <p:nvSpPr>
          <p:cNvPr id="385574" name="Line 550"/>
          <p:cNvSpPr>
            <a:spLocks noChangeShapeType="1"/>
          </p:cNvSpPr>
          <p:nvPr/>
        </p:nvSpPr>
        <p:spPr bwMode="auto">
          <a:xfrm flipH="1">
            <a:off x="1084263" y="5718175"/>
            <a:ext cx="42862" cy="1588"/>
          </a:xfrm>
          <a:prstGeom prst="line">
            <a:avLst/>
          </a:prstGeom>
          <a:noFill/>
          <a:ln w="6350" cap="rnd">
            <a:solidFill>
              <a:schemeClr val="tx1"/>
            </a:solidFill>
            <a:round/>
            <a:headEnd/>
            <a:tailEnd/>
          </a:ln>
        </p:spPr>
        <p:txBody>
          <a:bodyPr/>
          <a:lstStyle/>
          <a:p>
            <a:pPr>
              <a:defRPr/>
            </a:pPr>
            <a:endParaRPr lang="en-US">
              <a:latin typeface="+mn-lt"/>
            </a:endParaRPr>
          </a:p>
        </p:txBody>
      </p:sp>
      <p:sp>
        <p:nvSpPr>
          <p:cNvPr id="385575" name="Line 551"/>
          <p:cNvSpPr>
            <a:spLocks noChangeShapeType="1"/>
          </p:cNvSpPr>
          <p:nvPr/>
        </p:nvSpPr>
        <p:spPr bwMode="auto">
          <a:xfrm flipH="1">
            <a:off x="1084263" y="5624513"/>
            <a:ext cx="42862" cy="3175"/>
          </a:xfrm>
          <a:prstGeom prst="line">
            <a:avLst/>
          </a:prstGeom>
          <a:noFill/>
          <a:ln w="6350" cap="rnd">
            <a:solidFill>
              <a:schemeClr val="tx1"/>
            </a:solidFill>
            <a:round/>
            <a:headEnd/>
            <a:tailEnd/>
          </a:ln>
        </p:spPr>
        <p:txBody>
          <a:bodyPr/>
          <a:lstStyle/>
          <a:p>
            <a:pPr>
              <a:defRPr/>
            </a:pPr>
            <a:endParaRPr lang="en-US">
              <a:latin typeface="+mn-lt"/>
            </a:endParaRPr>
          </a:p>
        </p:txBody>
      </p:sp>
      <p:sp>
        <p:nvSpPr>
          <p:cNvPr id="385576" name="Line 552"/>
          <p:cNvSpPr>
            <a:spLocks noChangeShapeType="1"/>
          </p:cNvSpPr>
          <p:nvPr/>
        </p:nvSpPr>
        <p:spPr bwMode="auto">
          <a:xfrm flipH="1">
            <a:off x="1084263" y="5532438"/>
            <a:ext cx="42862" cy="1587"/>
          </a:xfrm>
          <a:prstGeom prst="line">
            <a:avLst/>
          </a:prstGeom>
          <a:noFill/>
          <a:ln w="6350" cap="rnd">
            <a:solidFill>
              <a:schemeClr val="tx1"/>
            </a:solidFill>
            <a:round/>
            <a:headEnd/>
            <a:tailEnd/>
          </a:ln>
        </p:spPr>
        <p:txBody>
          <a:bodyPr/>
          <a:lstStyle/>
          <a:p>
            <a:pPr>
              <a:defRPr/>
            </a:pPr>
            <a:endParaRPr lang="en-US">
              <a:latin typeface="+mn-lt"/>
            </a:endParaRPr>
          </a:p>
        </p:txBody>
      </p:sp>
      <p:sp>
        <p:nvSpPr>
          <p:cNvPr id="385577" name="Line 553"/>
          <p:cNvSpPr>
            <a:spLocks noChangeShapeType="1"/>
          </p:cNvSpPr>
          <p:nvPr/>
        </p:nvSpPr>
        <p:spPr bwMode="auto">
          <a:xfrm flipH="1">
            <a:off x="1071563" y="5532438"/>
            <a:ext cx="55562" cy="1587"/>
          </a:xfrm>
          <a:prstGeom prst="line">
            <a:avLst/>
          </a:prstGeom>
          <a:noFill/>
          <a:ln w="6350" cap="rnd">
            <a:solidFill>
              <a:schemeClr val="tx1"/>
            </a:solidFill>
            <a:round/>
            <a:headEnd/>
            <a:tailEnd/>
          </a:ln>
        </p:spPr>
        <p:txBody>
          <a:bodyPr/>
          <a:lstStyle/>
          <a:p>
            <a:pPr>
              <a:defRPr/>
            </a:pPr>
            <a:endParaRPr lang="en-US">
              <a:latin typeface="+mn-lt"/>
            </a:endParaRPr>
          </a:p>
        </p:txBody>
      </p:sp>
      <p:sp>
        <p:nvSpPr>
          <p:cNvPr id="385628" name="Freeform 604"/>
          <p:cNvSpPr>
            <a:spLocks/>
          </p:cNvSpPr>
          <p:nvPr/>
        </p:nvSpPr>
        <p:spPr bwMode="auto">
          <a:xfrm>
            <a:off x="2549525" y="5519738"/>
            <a:ext cx="1247775" cy="928687"/>
          </a:xfrm>
          <a:custGeom>
            <a:avLst/>
            <a:gdLst/>
            <a:ahLst/>
            <a:cxnLst>
              <a:cxn ang="0">
                <a:pos x="81" y="389"/>
              </a:cxn>
              <a:cxn ang="0">
                <a:pos x="142" y="377"/>
              </a:cxn>
              <a:cxn ang="0">
                <a:pos x="178" y="363"/>
              </a:cxn>
              <a:cxn ang="0">
                <a:pos x="209" y="350"/>
              </a:cxn>
              <a:cxn ang="0">
                <a:pos x="236" y="341"/>
              </a:cxn>
              <a:cxn ang="0">
                <a:pos x="253" y="328"/>
              </a:cxn>
              <a:cxn ang="0">
                <a:pos x="271" y="314"/>
              </a:cxn>
              <a:cxn ang="0">
                <a:pos x="289" y="301"/>
              </a:cxn>
              <a:cxn ang="0">
                <a:pos x="302" y="288"/>
              </a:cxn>
              <a:cxn ang="0">
                <a:pos x="315" y="274"/>
              </a:cxn>
              <a:cxn ang="0">
                <a:pos x="329" y="262"/>
              </a:cxn>
              <a:cxn ang="0">
                <a:pos x="347" y="252"/>
              </a:cxn>
              <a:cxn ang="0">
                <a:pos x="356" y="235"/>
              </a:cxn>
              <a:cxn ang="0">
                <a:pos x="369" y="222"/>
              </a:cxn>
              <a:cxn ang="0">
                <a:pos x="386" y="213"/>
              </a:cxn>
              <a:cxn ang="0">
                <a:pos x="396" y="195"/>
              </a:cxn>
              <a:cxn ang="0">
                <a:pos x="408" y="182"/>
              </a:cxn>
              <a:cxn ang="0">
                <a:pos x="422" y="169"/>
              </a:cxn>
              <a:cxn ang="0">
                <a:pos x="435" y="155"/>
              </a:cxn>
              <a:cxn ang="0">
                <a:pos x="449" y="142"/>
              </a:cxn>
              <a:cxn ang="0">
                <a:pos x="462" y="129"/>
              </a:cxn>
              <a:cxn ang="0">
                <a:pos x="475" y="115"/>
              </a:cxn>
              <a:cxn ang="0">
                <a:pos x="489" y="103"/>
              </a:cxn>
              <a:cxn ang="0">
                <a:pos x="507" y="89"/>
              </a:cxn>
              <a:cxn ang="0">
                <a:pos x="519" y="76"/>
              </a:cxn>
              <a:cxn ang="0">
                <a:pos x="537" y="63"/>
              </a:cxn>
              <a:cxn ang="0">
                <a:pos x="564" y="54"/>
              </a:cxn>
              <a:cxn ang="0">
                <a:pos x="586" y="41"/>
              </a:cxn>
              <a:cxn ang="0">
                <a:pos x="617" y="27"/>
              </a:cxn>
              <a:cxn ang="0">
                <a:pos x="662" y="14"/>
              </a:cxn>
              <a:cxn ang="0">
                <a:pos x="750" y="0"/>
              </a:cxn>
              <a:cxn ang="0">
                <a:pos x="706" y="14"/>
              </a:cxn>
              <a:cxn ang="0">
                <a:pos x="630" y="23"/>
              </a:cxn>
              <a:cxn ang="0">
                <a:pos x="600" y="36"/>
              </a:cxn>
              <a:cxn ang="0">
                <a:pos x="573" y="49"/>
              </a:cxn>
              <a:cxn ang="0">
                <a:pos x="551" y="63"/>
              </a:cxn>
              <a:cxn ang="0">
                <a:pos x="533" y="76"/>
              </a:cxn>
              <a:cxn ang="0">
                <a:pos x="515" y="89"/>
              </a:cxn>
              <a:cxn ang="0">
                <a:pos x="502" y="103"/>
              </a:cxn>
              <a:cxn ang="0">
                <a:pos x="484" y="115"/>
              </a:cxn>
              <a:cxn ang="0">
                <a:pos x="471" y="129"/>
              </a:cxn>
              <a:cxn ang="0">
                <a:pos x="457" y="142"/>
              </a:cxn>
              <a:cxn ang="0">
                <a:pos x="444" y="155"/>
              </a:cxn>
              <a:cxn ang="0">
                <a:pos x="431" y="169"/>
              </a:cxn>
              <a:cxn ang="0">
                <a:pos x="418" y="182"/>
              </a:cxn>
              <a:cxn ang="0">
                <a:pos x="404" y="195"/>
              </a:cxn>
              <a:cxn ang="0">
                <a:pos x="391" y="208"/>
              </a:cxn>
              <a:cxn ang="0">
                <a:pos x="378" y="222"/>
              </a:cxn>
              <a:cxn ang="0">
                <a:pos x="364" y="235"/>
              </a:cxn>
              <a:cxn ang="0">
                <a:pos x="351" y="248"/>
              </a:cxn>
              <a:cxn ang="0">
                <a:pos x="338" y="262"/>
              </a:cxn>
              <a:cxn ang="0">
                <a:pos x="325" y="274"/>
              </a:cxn>
              <a:cxn ang="0">
                <a:pos x="311" y="288"/>
              </a:cxn>
              <a:cxn ang="0">
                <a:pos x="297" y="301"/>
              </a:cxn>
              <a:cxn ang="0">
                <a:pos x="275" y="310"/>
              </a:cxn>
              <a:cxn ang="0">
                <a:pos x="262" y="323"/>
              </a:cxn>
              <a:cxn ang="0">
                <a:pos x="244" y="337"/>
              </a:cxn>
              <a:cxn ang="0">
                <a:pos x="222" y="350"/>
              </a:cxn>
              <a:cxn ang="0">
                <a:pos x="200" y="363"/>
              </a:cxn>
              <a:cxn ang="0">
                <a:pos x="169" y="377"/>
              </a:cxn>
              <a:cxn ang="0">
                <a:pos x="107" y="385"/>
              </a:cxn>
              <a:cxn ang="0">
                <a:pos x="0" y="399"/>
              </a:cxn>
            </a:cxnLst>
            <a:rect l="0" t="0" r="r" b="b"/>
            <a:pathLst>
              <a:path w="786" h="399">
                <a:moveTo>
                  <a:pt x="0" y="399"/>
                </a:moveTo>
                <a:lnTo>
                  <a:pt x="0" y="399"/>
                </a:lnTo>
                <a:lnTo>
                  <a:pt x="0" y="394"/>
                </a:lnTo>
                <a:lnTo>
                  <a:pt x="40" y="394"/>
                </a:lnTo>
                <a:lnTo>
                  <a:pt x="40" y="389"/>
                </a:lnTo>
                <a:lnTo>
                  <a:pt x="81" y="389"/>
                </a:lnTo>
                <a:lnTo>
                  <a:pt x="81" y="385"/>
                </a:lnTo>
                <a:lnTo>
                  <a:pt x="107" y="385"/>
                </a:lnTo>
                <a:lnTo>
                  <a:pt x="107" y="381"/>
                </a:lnTo>
                <a:lnTo>
                  <a:pt x="129" y="381"/>
                </a:lnTo>
                <a:lnTo>
                  <a:pt x="142" y="381"/>
                </a:lnTo>
                <a:lnTo>
                  <a:pt x="142" y="377"/>
                </a:lnTo>
                <a:lnTo>
                  <a:pt x="156" y="377"/>
                </a:lnTo>
                <a:lnTo>
                  <a:pt x="156" y="372"/>
                </a:lnTo>
                <a:lnTo>
                  <a:pt x="169" y="372"/>
                </a:lnTo>
                <a:lnTo>
                  <a:pt x="169" y="367"/>
                </a:lnTo>
                <a:lnTo>
                  <a:pt x="178" y="367"/>
                </a:lnTo>
                <a:lnTo>
                  <a:pt x="178" y="363"/>
                </a:lnTo>
                <a:lnTo>
                  <a:pt x="192" y="363"/>
                </a:lnTo>
                <a:lnTo>
                  <a:pt x="192" y="359"/>
                </a:lnTo>
                <a:lnTo>
                  <a:pt x="200" y="359"/>
                </a:lnTo>
                <a:lnTo>
                  <a:pt x="200" y="354"/>
                </a:lnTo>
                <a:lnTo>
                  <a:pt x="209" y="354"/>
                </a:lnTo>
                <a:lnTo>
                  <a:pt x="209" y="350"/>
                </a:lnTo>
                <a:lnTo>
                  <a:pt x="214" y="350"/>
                </a:lnTo>
                <a:lnTo>
                  <a:pt x="214" y="345"/>
                </a:lnTo>
                <a:lnTo>
                  <a:pt x="222" y="345"/>
                </a:lnTo>
                <a:lnTo>
                  <a:pt x="222" y="341"/>
                </a:lnTo>
                <a:lnTo>
                  <a:pt x="231" y="341"/>
                </a:lnTo>
                <a:lnTo>
                  <a:pt x="236" y="341"/>
                </a:lnTo>
                <a:lnTo>
                  <a:pt x="236" y="337"/>
                </a:lnTo>
                <a:lnTo>
                  <a:pt x="244" y="337"/>
                </a:lnTo>
                <a:lnTo>
                  <a:pt x="244" y="332"/>
                </a:lnTo>
                <a:lnTo>
                  <a:pt x="249" y="332"/>
                </a:lnTo>
                <a:lnTo>
                  <a:pt x="249" y="328"/>
                </a:lnTo>
                <a:lnTo>
                  <a:pt x="253" y="328"/>
                </a:lnTo>
                <a:lnTo>
                  <a:pt x="253" y="323"/>
                </a:lnTo>
                <a:lnTo>
                  <a:pt x="262" y="323"/>
                </a:lnTo>
                <a:lnTo>
                  <a:pt x="262" y="319"/>
                </a:lnTo>
                <a:lnTo>
                  <a:pt x="267" y="319"/>
                </a:lnTo>
                <a:lnTo>
                  <a:pt x="267" y="314"/>
                </a:lnTo>
                <a:lnTo>
                  <a:pt x="271" y="314"/>
                </a:lnTo>
                <a:lnTo>
                  <a:pt x="271" y="310"/>
                </a:lnTo>
                <a:lnTo>
                  <a:pt x="275" y="310"/>
                </a:lnTo>
                <a:lnTo>
                  <a:pt x="275" y="306"/>
                </a:lnTo>
                <a:lnTo>
                  <a:pt x="285" y="306"/>
                </a:lnTo>
                <a:lnTo>
                  <a:pt x="285" y="301"/>
                </a:lnTo>
                <a:lnTo>
                  <a:pt x="289" y="301"/>
                </a:lnTo>
                <a:lnTo>
                  <a:pt x="293" y="301"/>
                </a:lnTo>
                <a:lnTo>
                  <a:pt x="293" y="297"/>
                </a:lnTo>
                <a:lnTo>
                  <a:pt x="297" y="297"/>
                </a:lnTo>
                <a:lnTo>
                  <a:pt x="297" y="292"/>
                </a:lnTo>
                <a:lnTo>
                  <a:pt x="302" y="292"/>
                </a:lnTo>
                <a:lnTo>
                  <a:pt x="302" y="288"/>
                </a:lnTo>
                <a:lnTo>
                  <a:pt x="307" y="288"/>
                </a:lnTo>
                <a:lnTo>
                  <a:pt x="307" y="284"/>
                </a:lnTo>
                <a:lnTo>
                  <a:pt x="311" y="284"/>
                </a:lnTo>
                <a:lnTo>
                  <a:pt x="311" y="279"/>
                </a:lnTo>
                <a:lnTo>
                  <a:pt x="315" y="279"/>
                </a:lnTo>
                <a:lnTo>
                  <a:pt x="315" y="274"/>
                </a:lnTo>
                <a:lnTo>
                  <a:pt x="320" y="274"/>
                </a:lnTo>
                <a:lnTo>
                  <a:pt x="320" y="270"/>
                </a:lnTo>
                <a:lnTo>
                  <a:pt x="325" y="270"/>
                </a:lnTo>
                <a:lnTo>
                  <a:pt x="325" y="266"/>
                </a:lnTo>
                <a:lnTo>
                  <a:pt x="329" y="266"/>
                </a:lnTo>
                <a:lnTo>
                  <a:pt x="329" y="262"/>
                </a:lnTo>
                <a:lnTo>
                  <a:pt x="333" y="262"/>
                </a:lnTo>
                <a:lnTo>
                  <a:pt x="338" y="262"/>
                </a:lnTo>
                <a:lnTo>
                  <a:pt x="338" y="257"/>
                </a:lnTo>
                <a:lnTo>
                  <a:pt x="342" y="257"/>
                </a:lnTo>
                <a:lnTo>
                  <a:pt x="342" y="252"/>
                </a:lnTo>
                <a:lnTo>
                  <a:pt x="347" y="252"/>
                </a:lnTo>
                <a:lnTo>
                  <a:pt x="347" y="248"/>
                </a:lnTo>
                <a:lnTo>
                  <a:pt x="351" y="248"/>
                </a:lnTo>
                <a:lnTo>
                  <a:pt x="351" y="244"/>
                </a:lnTo>
                <a:lnTo>
                  <a:pt x="351" y="240"/>
                </a:lnTo>
                <a:lnTo>
                  <a:pt x="356" y="240"/>
                </a:lnTo>
                <a:lnTo>
                  <a:pt x="356" y="235"/>
                </a:lnTo>
                <a:lnTo>
                  <a:pt x="360" y="235"/>
                </a:lnTo>
                <a:lnTo>
                  <a:pt x="360" y="230"/>
                </a:lnTo>
                <a:lnTo>
                  <a:pt x="364" y="230"/>
                </a:lnTo>
                <a:lnTo>
                  <a:pt x="364" y="226"/>
                </a:lnTo>
                <a:lnTo>
                  <a:pt x="369" y="226"/>
                </a:lnTo>
                <a:lnTo>
                  <a:pt x="369" y="222"/>
                </a:lnTo>
                <a:lnTo>
                  <a:pt x="373" y="222"/>
                </a:lnTo>
                <a:lnTo>
                  <a:pt x="378" y="222"/>
                </a:lnTo>
                <a:lnTo>
                  <a:pt x="378" y="217"/>
                </a:lnTo>
                <a:lnTo>
                  <a:pt x="382" y="217"/>
                </a:lnTo>
                <a:lnTo>
                  <a:pt x="382" y="213"/>
                </a:lnTo>
                <a:lnTo>
                  <a:pt x="386" y="213"/>
                </a:lnTo>
                <a:lnTo>
                  <a:pt x="386" y="208"/>
                </a:lnTo>
                <a:lnTo>
                  <a:pt x="386" y="204"/>
                </a:lnTo>
                <a:lnTo>
                  <a:pt x="391" y="204"/>
                </a:lnTo>
                <a:lnTo>
                  <a:pt x="391" y="200"/>
                </a:lnTo>
                <a:lnTo>
                  <a:pt x="396" y="200"/>
                </a:lnTo>
                <a:lnTo>
                  <a:pt x="396" y="195"/>
                </a:lnTo>
                <a:lnTo>
                  <a:pt x="400" y="195"/>
                </a:lnTo>
                <a:lnTo>
                  <a:pt x="400" y="191"/>
                </a:lnTo>
                <a:lnTo>
                  <a:pt x="404" y="191"/>
                </a:lnTo>
                <a:lnTo>
                  <a:pt x="404" y="186"/>
                </a:lnTo>
                <a:lnTo>
                  <a:pt x="408" y="186"/>
                </a:lnTo>
                <a:lnTo>
                  <a:pt x="408" y="182"/>
                </a:lnTo>
                <a:lnTo>
                  <a:pt x="413" y="182"/>
                </a:lnTo>
                <a:lnTo>
                  <a:pt x="418" y="182"/>
                </a:lnTo>
                <a:lnTo>
                  <a:pt x="418" y="177"/>
                </a:lnTo>
                <a:lnTo>
                  <a:pt x="418" y="173"/>
                </a:lnTo>
                <a:lnTo>
                  <a:pt x="422" y="173"/>
                </a:lnTo>
                <a:lnTo>
                  <a:pt x="422" y="169"/>
                </a:lnTo>
                <a:lnTo>
                  <a:pt x="426" y="169"/>
                </a:lnTo>
                <a:lnTo>
                  <a:pt x="426" y="164"/>
                </a:lnTo>
                <a:lnTo>
                  <a:pt x="431" y="164"/>
                </a:lnTo>
                <a:lnTo>
                  <a:pt x="431" y="160"/>
                </a:lnTo>
                <a:lnTo>
                  <a:pt x="435" y="160"/>
                </a:lnTo>
                <a:lnTo>
                  <a:pt x="435" y="155"/>
                </a:lnTo>
                <a:lnTo>
                  <a:pt x="440" y="155"/>
                </a:lnTo>
                <a:lnTo>
                  <a:pt x="440" y="151"/>
                </a:lnTo>
                <a:lnTo>
                  <a:pt x="444" y="151"/>
                </a:lnTo>
                <a:lnTo>
                  <a:pt x="444" y="147"/>
                </a:lnTo>
                <a:lnTo>
                  <a:pt x="449" y="147"/>
                </a:lnTo>
                <a:lnTo>
                  <a:pt x="449" y="142"/>
                </a:lnTo>
                <a:lnTo>
                  <a:pt x="453" y="142"/>
                </a:lnTo>
                <a:lnTo>
                  <a:pt x="453" y="137"/>
                </a:lnTo>
                <a:lnTo>
                  <a:pt x="457" y="137"/>
                </a:lnTo>
                <a:lnTo>
                  <a:pt x="457" y="133"/>
                </a:lnTo>
                <a:lnTo>
                  <a:pt x="462" y="133"/>
                </a:lnTo>
                <a:lnTo>
                  <a:pt x="462" y="129"/>
                </a:lnTo>
                <a:lnTo>
                  <a:pt x="467" y="129"/>
                </a:lnTo>
                <a:lnTo>
                  <a:pt x="467" y="125"/>
                </a:lnTo>
                <a:lnTo>
                  <a:pt x="471" y="125"/>
                </a:lnTo>
                <a:lnTo>
                  <a:pt x="471" y="120"/>
                </a:lnTo>
                <a:lnTo>
                  <a:pt x="475" y="120"/>
                </a:lnTo>
                <a:lnTo>
                  <a:pt x="475" y="115"/>
                </a:lnTo>
                <a:lnTo>
                  <a:pt x="480" y="115"/>
                </a:lnTo>
                <a:lnTo>
                  <a:pt x="480" y="111"/>
                </a:lnTo>
                <a:lnTo>
                  <a:pt x="484" y="111"/>
                </a:lnTo>
                <a:lnTo>
                  <a:pt x="484" y="107"/>
                </a:lnTo>
                <a:lnTo>
                  <a:pt x="489" y="107"/>
                </a:lnTo>
                <a:lnTo>
                  <a:pt x="489" y="103"/>
                </a:lnTo>
                <a:lnTo>
                  <a:pt x="493" y="103"/>
                </a:lnTo>
                <a:lnTo>
                  <a:pt x="493" y="98"/>
                </a:lnTo>
                <a:lnTo>
                  <a:pt x="502" y="98"/>
                </a:lnTo>
                <a:lnTo>
                  <a:pt x="502" y="93"/>
                </a:lnTo>
                <a:lnTo>
                  <a:pt x="507" y="93"/>
                </a:lnTo>
                <a:lnTo>
                  <a:pt x="507" y="89"/>
                </a:lnTo>
                <a:lnTo>
                  <a:pt x="511" y="89"/>
                </a:lnTo>
                <a:lnTo>
                  <a:pt x="511" y="85"/>
                </a:lnTo>
                <a:lnTo>
                  <a:pt x="515" y="85"/>
                </a:lnTo>
                <a:lnTo>
                  <a:pt x="515" y="81"/>
                </a:lnTo>
                <a:lnTo>
                  <a:pt x="519" y="81"/>
                </a:lnTo>
                <a:lnTo>
                  <a:pt x="519" y="76"/>
                </a:lnTo>
                <a:lnTo>
                  <a:pt x="529" y="76"/>
                </a:lnTo>
                <a:lnTo>
                  <a:pt x="529" y="71"/>
                </a:lnTo>
                <a:lnTo>
                  <a:pt x="533" y="71"/>
                </a:lnTo>
                <a:lnTo>
                  <a:pt x="533" y="67"/>
                </a:lnTo>
                <a:lnTo>
                  <a:pt x="537" y="67"/>
                </a:lnTo>
                <a:lnTo>
                  <a:pt x="537" y="63"/>
                </a:lnTo>
                <a:lnTo>
                  <a:pt x="546" y="63"/>
                </a:lnTo>
                <a:lnTo>
                  <a:pt x="551" y="63"/>
                </a:lnTo>
                <a:lnTo>
                  <a:pt x="551" y="58"/>
                </a:lnTo>
                <a:lnTo>
                  <a:pt x="560" y="58"/>
                </a:lnTo>
                <a:lnTo>
                  <a:pt x="560" y="54"/>
                </a:lnTo>
                <a:lnTo>
                  <a:pt x="564" y="54"/>
                </a:lnTo>
                <a:lnTo>
                  <a:pt x="564" y="49"/>
                </a:lnTo>
                <a:lnTo>
                  <a:pt x="573" y="49"/>
                </a:lnTo>
                <a:lnTo>
                  <a:pt x="573" y="45"/>
                </a:lnTo>
                <a:lnTo>
                  <a:pt x="582" y="45"/>
                </a:lnTo>
                <a:lnTo>
                  <a:pt x="582" y="41"/>
                </a:lnTo>
                <a:lnTo>
                  <a:pt x="586" y="41"/>
                </a:lnTo>
                <a:lnTo>
                  <a:pt x="586" y="36"/>
                </a:lnTo>
                <a:lnTo>
                  <a:pt x="600" y="36"/>
                </a:lnTo>
                <a:lnTo>
                  <a:pt x="600" y="32"/>
                </a:lnTo>
                <a:lnTo>
                  <a:pt x="608" y="32"/>
                </a:lnTo>
                <a:lnTo>
                  <a:pt x="608" y="27"/>
                </a:lnTo>
                <a:lnTo>
                  <a:pt x="617" y="27"/>
                </a:lnTo>
                <a:lnTo>
                  <a:pt x="617" y="23"/>
                </a:lnTo>
                <a:lnTo>
                  <a:pt x="630" y="23"/>
                </a:lnTo>
                <a:lnTo>
                  <a:pt x="644" y="23"/>
                </a:lnTo>
                <a:lnTo>
                  <a:pt x="644" y="18"/>
                </a:lnTo>
                <a:lnTo>
                  <a:pt x="662" y="18"/>
                </a:lnTo>
                <a:lnTo>
                  <a:pt x="662" y="14"/>
                </a:lnTo>
                <a:lnTo>
                  <a:pt x="679" y="14"/>
                </a:lnTo>
                <a:lnTo>
                  <a:pt x="679" y="10"/>
                </a:lnTo>
                <a:lnTo>
                  <a:pt x="706" y="10"/>
                </a:lnTo>
                <a:lnTo>
                  <a:pt x="706" y="5"/>
                </a:lnTo>
                <a:lnTo>
                  <a:pt x="750" y="5"/>
                </a:lnTo>
                <a:lnTo>
                  <a:pt x="750" y="0"/>
                </a:lnTo>
                <a:lnTo>
                  <a:pt x="786" y="0"/>
                </a:lnTo>
                <a:lnTo>
                  <a:pt x="786" y="5"/>
                </a:lnTo>
                <a:lnTo>
                  <a:pt x="750" y="5"/>
                </a:lnTo>
                <a:lnTo>
                  <a:pt x="750" y="10"/>
                </a:lnTo>
                <a:lnTo>
                  <a:pt x="706" y="10"/>
                </a:lnTo>
                <a:lnTo>
                  <a:pt x="706" y="14"/>
                </a:lnTo>
                <a:lnTo>
                  <a:pt x="679" y="14"/>
                </a:lnTo>
                <a:lnTo>
                  <a:pt x="679" y="18"/>
                </a:lnTo>
                <a:lnTo>
                  <a:pt x="662" y="18"/>
                </a:lnTo>
                <a:lnTo>
                  <a:pt x="662" y="23"/>
                </a:lnTo>
                <a:lnTo>
                  <a:pt x="644" y="23"/>
                </a:lnTo>
                <a:lnTo>
                  <a:pt x="630" y="23"/>
                </a:lnTo>
                <a:lnTo>
                  <a:pt x="630" y="27"/>
                </a:lnTo>
                <a:lnTo>
                  <a:pt x="617" y="27"/>
                </a:lnTo>
                <a:lnTo>
                  <a:pt x="617" y="32"/>
                </a:lnTo>
                <a:lnTo>
                  <a:pt x="608" y="32"/>
                </a:lnTo>
                <a:lnTo>
                  <a:pt x="608" y="36"/>
                </a:lnTo>
                <a:lnTo>
                  <a:pt x="600" y="36"/>
                </a:lnTo>
                <a:lnTo>
                  <a:pt x="600" y="41"/>
                </a:lnTo>
                <a:lnTo>
                  <a:pt x="586" y="41"/>
                </a:lnTo>
                <a:lnTo>
                  <a:pt x="586" y="45"/>
                </a:lnTo>
                <a:lnTo>
                  <a:pt x="582" y="45"/>
                </a:lnTo>
                <a:lnTo>
                  <a:pt x="582" y="49"/>
                </a:lnTo>
                <a:lnTo>
                  <a:pt x="573" y="49"/>
                </a:lnTo>
                <a:lnTo>
                  <a:pt x="573" y="54"/>
                </a:lnTo>
                <a:lnTo>
                  <a:pt x="564" y="54"/>
                </a:lnTo>
                <a:lnTo>
                  <a:pt x="564" y="58"/>
                </a:lnTo>
                <a:lnTo>
                  <a:pt x="560" y="58"/>
                </a:lnTo>
                <a:lnTo>
                  <a:pt x="560" y="63"/>
                </a:lnTo>
                <a:lnTo>
                  <a:pt x="551" y="63"/>
                </a:lnTo>
                <a:lnTo>
                  <a:pt x="546" y="63"/>
                </a:lnTo>
                <a:lnTo>
                  <a:pt x="546" y="67"/>
                </a:lnTo>
                <a:lnTo>
                  <a:pt x="537" y="67"/>
                </a:lnTo>
                <a:lnTo>
                  <a:pt x="537" y="71"/>
                </a:lnTo>
                <a:lnTo>
                  <a:pt x="533" y="71"/>
                </a:lnTo>
                <a:lnTo>
                  <a:pt x="533" y="76"/>
                </a:lnTo>
                <a:lnTo>
                  <a:pt x="529" y="76"/>
                </a:lnTo>
                <a:lnTo>
                  <a:pt x="529" y="81"/>
                </a:lnTo>
                <a:lnTo>
                  <a:pt x="519" y="81"/>
                </a:lnTo>
                <a:lnTo>
                  <a:pt x="519" y="85"/>
                </a:lnTo>
                <a:lnTo>
                  <a:pt x="515" y="85"/>
                </a:lnTo>
                <a:lnTo>
                  <a:pt x="515" y="89"/>
                </a:lnTo>
                <a:lnTo>
                  <a:pt x="511" y="89"/>
                </a:lnTo>
                <a:lnTo>
                  <a:pt x="511" y="93"/>
                </a:lnTo>
                <a:lnTo>
                  <a:pt x="507" y="93"/>
                </a:lnTo>
                <a:lnTo>
                  <a:pt x="507" y="98"/>
                </a:lnTo>
                <a:lnTo>
                  <a:pt x="502" y="98"/>
                </a:lnTo>
                <a:lnTo>
                  <a:pt x="502" y="103"/>
                </a:lnTo>
                <a:lnTo>
                  <a:pt x="493" y="103"/>
                </a:lnTo>
                <a:lnTo>
                  <a:pt x="489" y="103"/>
                </a:lnTo>
                <a:lnTo>
                  <a:pt x="489" y="107"/>
                </a:lnTo>
                <a:lnTo>
                  <a:pt x="489" y="111"/>
                </a:lnTo>
                <a:lnTo>
                  <a:pt x="484" y="111"/>
                </a:lnTo>
                <a:lnTo>
                  <a:pt x="484" y="115"/>
                </a:lnTo>
                <a:lnTo>
                  <a:pt x="480" y="115"/>
                </a:lnTo>
                <a:lnTo>
                  <a:pt x="480" y="120"/>
                </a:lnTo>
                <a:lnTo>
                  <a:pt x="475" y="120"/>
                </a:lnTo>
                <a:lnTo>
                  <a:pt x="475" y="125"/>
                </a:lnTo>
                <a:lnTo>
                  <a:pt x="471" y="125"/>
                </a:lnTo>
                <a:lnTo>
                  <a:pt x="471" y="129"/>
                </a:lnTo>
                <a:lnTo>
                  <a:pt x="467" y="129"/>
                </a:lnTo>
                <a:lnTo>
                  <a:pt x="467" y="133"/>
                </a:lnTo>
                <a:lnTo>
                  <a:pt x="462" y="133"/>
                </a:lnTo>
                <a:lnTo>
                  <a:pt x="462" y="137"/>
                </a:lnTo>
                <a:lnTo>
                  <a:pt x="457" y="137"/>
                </a:lnTo>
                <a:lnTo>
                  <a:pt x="457" y="142"/>
                </a:lnTo>
                <a:lnTo>
                  <a:pt x="453" y="142"/>
                </a:lnTo>
                <a:lnTo>
                  <a:pt x="453" y="147"/>
                </a:lnTo>
                <a:lnTo>
                  <a:pt x="449" y="147"/>
                </a:lnTo>
                <a:lnTo>
                  <a:pt x="449" y="151"/>
                </a:lnTo>
                <a:lnTo>
                  <a:pt x="444" y="151"/>
                </a:lnTo>
                <a:lnTo>
                  <a:pt x="444" y="155"/>
                </a:lnTo>
                <a:lnTo>
                  <a:pt x="440" y="155"/>
                </a:lnTo>
                <a:lnTo>
                  <a:pt x="440" y="160"/>
                </a:lnTo>
                <a:lnTo>
                  <a:pt x="435" y="160"/>
                </a:lnTo>
                <a:lnTo>
                  <a:pt x="435" y="164"/>
                </a:lnTo>
                <a:lnTo>
                  <a:pt x="431" y="164"/>
                </a:lnTo>
                <a:lnTo>
                  <a:pt x="431" y="169"/>
                </a:lnTo>
                <a:lnTo>
                  <a:pt x="426" y="169"/>
                </a:lnTo>
                <a:lnTo>
                  <a:pt x="426" y="173"/>
                </a:lnTo>
                <a:lnTo>
                  <a:pt x="422" y="173"/>
                </a:lnTo>
                <a:lnTo>
                  <a:pt x="422" y="177"/>
                </a:lnTo>
                <a:lnTo>
                  <a:pt x="418" y="177"/>
                </a:lnTo>
                <a:lnTo>
                  <a:pt x="418" y="182"/>
                </a:lnTo>
                <a:lnTo>
                  <a:pt x="413" y="182"/>
                </a:lnTo>
                <a:lnTo>
                  <a:pt x="413" y="186"/>
                </a:lnTo>
                <a:lnTo>
                  <a:pt x="408" y="186"/>
                </a:lnTo>
                <a:lnTo>
                  <a:pt x="408" y="191"/>
                </a:lnTo>
                <a:lnTo>
                  <a:pt x="404" y="191"/>
                </a:lnTo>
                <a:lnTo>
                  <a:pt x="404" y="195"/>
                </a:lnTo>
                <a:lnTo>
                  <a:pt x="400" y="195"/>
                </a:lnTo>
                <a:lnTo>
                  <a:pt x="400" y="200"/>
                </a:lnTo>
                <a:lnTo>
                  <a:pt x="396" y="200"/>
                </a:lnTo>
                <a:lnTo>
                  <a:pt x="396" y="204"/>
                </a:lnTo>
                <a:lnTo>
                  <a:pt x="391" y="204"/>
                </a:lnTo>
                <a:lnTo>
                  <a:pt x="391" y="208"/>
                </a:lnTo>
                <a:lnTo>
                  <a:pt x="386" y="208"/>
                </a:lnTo>
                <a:lnTo>
                  <a:pt x="386" y="213"/>
                </a:lnTo>
                <a:lnTo>
                  <a:pt x="386" y="217"/>
                </a:lnTo>
                <a:lnTo>
                  <a:pt x="382" y="217"/>
                </a:lnTo>
                <a:lnTo>
                  <a:pt x="382" y="222"/>
                </a:lnTo>
                <a:lnTo>
                  <a:pt x="378" y="222"/>
                </a:lnTo>
                <a:lnTo>
                  <a:pt x="373" y="222"/>
                </a:lnTo>
                <a:lnTo>
                  <a:pt x="373" y="226"/>
                </a:lnTo>
                <a:lnTo>
                  <a:pt x="369" y="226"/>
                </a:lnTo>
                <a:lnTo>
                  <a:pt x="369" y="230"/>
                </a:lnTo>
                <a:lnTo>
                  <a:pt x="364" y="230"/>
                </a:lnTo>
                <a:lnTo>
                  <a:pt x="364" y="235"/>
                </a:lnTo>
                <a:lnTo>
                  <a:pt x="360" y="235"/>
                </a:lnTo>
                <a:lnTo>
                  <a:pt x="360" y="240"/>
                </a:lnTo>
                <a:lnTo>
                  <a:pt x="356" y="240"/>
                </a:lnTo>
                <a:lnTo>
                  <a:pt x="356" y="244"/>
                </a:lnTo>
                <a:lnTo>
                  <a:pt x="351" y="244"/>
                </a:lnTo>
                <a:lnTo>
                  <a:pt x="351" y="248"/>
                </a:lnTo>
                <a:lnTo>
                  <a:pt x="351" y="252"/>
                </a:lnTo>
                <a:lnTo>
                  <a:pt x="347" y="252"/>
                </a:lnTo>
                <a:lnTo>
                  <a:pt x="347" y="257"/>
                </a:lnTo>
                <a:lnTo>
                  <a:pt x="342" y="257"/>
                </a:lnTo>
                <a:lnTo>
                  <a:pt x="342" y="262"/>
                </a:lnTo>
                <a:lnTo>
                  <a:pt x="338" y="262"/>
                </a:lnTo>
                <a:lnTo>
                  <a:pt x="333" y="262"/>
                </a:lnTo>
                <a:lnTo>
                  <a:pt x="333" y="266"/>
                </a:lnTo>
                <a:lnTo>
                  <a:pt x="329" y="266"/>
                </a:lnTo>
                <a:lnTo>
                  <a:pt x="329" y="270"/>
                </a:lnTo>
                <a:lnTo>
                  <a:pt x="325" y="270"/>
                </a:lnTo>
                <a:lnTo>
                  <a:pt x="325" y="274"/>
                </a:lnTo>
                <a:lnTo>
                  <a:pt x="320" y="274"/>
                </a:lnTo>
                <a:lnTo>
                  <a:pt x="320" y="279"/>
                </a:lnTo>
                <a:lnTo>
                  <a:pt x="315" y="279"/>
                </a:lnTo>
                <a:lnTo>
                  <a:pt x="315" y="284"/>
                </a:lnTo>
                <a:lnTo>
                  <a:pt x="311" y="284"/>
                </a:lnTo>
                <a:lnTo>
                  <a:pt x="311" y="288"/>
                </a:lnTo>
                <a:lnTo>
                  <a:pt x="307" y="288"/>
                </a:lnTo>
                <a:lnTo>
                  <a:pt x="307" y="292"/>
                </a:lnTo>
                <a:lnTo>
                  <a:pt x="302" y="292"/>
                </a:lnTo>
                <a:lnTo>
                  <a:pt x="302" y="297"/>
                </a:lnTo>
                <a:lnTo>
                  <a:pt x="297" y="297"/>
                </a:lnTo>
                <a:lnTo>
                  <a:pt x="297" y="301"/>
                </a:lnTo>
                <a:lnTo>
                  <a:pt x="293" y="301"/>
                </a:lnTo>
                <a:lnTo>
                  <a:pt x="289" y="301"/>
                </a:lnTo>
                <a:lnTo>
                  <a:pt x="289" y="306"/>
                </a:lnTo>
                <a:lnTo>
                  <a:pt x="285" y="306"/>
                </a:lnTo>
                <a:lnTo>
                  <a:pt x="285" y="310"/>
                </a:lnTo>
                <a:lnTo>
                  <a:pt x="275" y="310"/>
                </a:lnTo>
                <a:lnTo>
                  <a:pt x="275" y="314"/>
                </a:lnTo>
                <a:lnTo>
                  <a:pt x="271" y="314"/>
                </a:lnTo>
                <a:lnTo>
                  <a:pt x="271" y="319"/>
                </a:lnTo>
                <a:lnTo>
                  <a:pt x="267" y="319"/>
                </a:lnTo>
                <a:lnTo>
                  <a:pt x="267" y="323"/>
                </a:lnTo>
                <a:lnTo>
                  <a:pt x="262" y="323"/>
                </a:lnTo>
                <a:lnTo>
                  <a:pt x="262" y="328"/>
                </a:lnTo>
                <a:lnTo>
                  <a:pt x="253" y="328"/>
                </a:lnTo>
                <a:lnTo>
                  <a:pt x="253" y="332"/>
                </a:lnTo>
                <a:lnTo>
                  <a:pt x="249" y="332"/>
                </a:lnTo>
                <a:lnTo>
                  <a:pt x="249" y="337"/>
                </a:lnTo>
                <a:lnTo>
                  <a:pt x="244" y="337"/>
                </a:lnTo>
                <a:lnTo>
                  <a:pt x="244" y="341"/>
                </a:lnTo>
                <a:lnTo>
                  <a:pt x="236" y="341"/>
                </a:lnTo>
                <a:lnTo>
                  <a:pt x="231" y="341"/>
                </a:lnTo>
                <a:lnTo>
                  <a:pt x="231" y="345"/>
                </a:lnTo>
                <a:lnTo>
                  <a:pt x="222" y="345"/>
                </a:lnTo>
                <a:lnTo>
                  <a:pt x="222" y="350"/>
                </a:lnTo>
                <a:lnTo>
                  <a:pt x="214" y="350"/>
                </a:lnTo>
                <a:lnTo>
                  <a:pt x="214" y="354"/>
                </a:lnTo>
                <a:lnTo>
                  <a:pt x="209" y="354"/>
                </a:lnTo>
                <a:lnTo>
                  <a:pt x="209" y="359"/>
                </a:lnTo>
                <a:lnTo>
                  <a:pt x="200" y="359"/>
                </a:lnTo>
                <a:lnTo>
                  <a:pt x="200" y="363"/>
                </a:lnTo>
                <a:lnTo>
                  <a:pt x="192" y="363"/>
                </a:lnTo>
                <a:lnTo>
                  <a:pt x="192" y="367"/>
                </a:lnTo>
                <a:lnTo>
                  <a:pt x="178" y="367"/>
                </a:lnTo>
                <a:lnTo>
                  <a:pt x="178" y="372"/>
                </a:lnTo>
                <a:lnTo>
                  <a:pt x="169" y="372"/>
                </a:lnTo>
                <a:lnTo>
                  <a:pt x="169" y="377"/>
                </a:lnTo>
                <a:lnTo>
                  <a:pt x="156" y="377"/>
                </a:lnTo>
                <a:lnTo>
                  <a:pt x="156" y="381"/>
                </a:lnTo>
                <a:lnTo>
                  <a:pt x="142" y="381"/>
                </a:lnTo>
                <a:lnTo>
                  <a:pt x="129" y="381"/>
                </a:lnTo>
                <a:lnTo>
                  <a:pt x="129" y="385"/>
                </a:lnTo>
                <a:lnTo>
                  <a:pt x="107" y="385"/>
                </a:lnTo>
                <a:lnTo>
                  <a:pt x="107" y="389"/>
                </a:lnTo>
                <a:lnTo>
                  <a:pt x="81" y="389"/>
                </a:lnTo>
                <a:lnTo>
                  <a:pt x="81" y="394"/>
                </a:lnTo>
                <a:lnTo>
                  <a:pt x="40" y="394"/>
                </a:lnTo>
                <a:lnTo>
                  <a:pt x="40" y="399"/>
                </a:lnTo>
                <a:lnTo>
                  <a:pt x="0" y="399"/>
                </a:lnTo>
              </a:path>
            </a:pathLst>
          </a:custGeom>
          <a:noFill/>
          <a:ln w="22225" cap="flat">
            <a:solidFill>
              <a:schemeClr val="tx1"/>
            </a:solidFill>
            <a:prstDash val="solid"/>
            <a:round/>
            <a:headEnd/>
            <a:tailEnd/>
          </a:ln>
        </p:spPr>
        <p:txBody>
          <a:bodyPr/>
          <a:lstStyle/>
          <a:p>
            <a:pPr>
              <a:defRPr/>
            </a:pPr>
            <a:endParaRPr lang="en-US">
              <a:latin typeface="+mn-lt"/>
            </a:endParaRPr>
          </a:p>
        </p:txBody>
      </p:sp>
      <p:sp>
        <p:nvSpPr>
          <p:cNvPr id="385629" name="Freeform 605"/>
          <p:cNvSpPr>
            <a:spLocks/>
          </p:cNvSpPr>
          <p:nvPr/>
        </p:nvSpPr>
        <p:spPr bwMode="auto">
          <a:xfrm>
            <a:off x="3514725" y="5519738"/>
            <a:ext cx="1747838" cy="928687"/>
          </a:xfrm>
          <a:custGeom>
            <a:avLst/>
            <a:gdLst/>
            <a:ahLst/>
            <a:cxnLst>
              <a:cxn ang="0">
                <a:pos x="81" y="389"/>
              </a:cxn>
              <a:cxn ang="0">
                <a:pos x="142" y="377"/>
              </a:cxn>
              <a:cxn ang="0">
                <a:pos x="182" y="363"/>
              </a:cxn>
              <a:cxn ang="0">
                <a:pos x="209" y="350"/>
              </a:cxn>
              <a:cxn ang="0">
                <a:pos x="236" y="341"/>
              </a:cxn>
              <a:cxn ang="0">
                <a:pos x="258" y="328"/>
              </a:cxn>
              <a:cxn ang="0">
                <a:pos x="271" y="314"/>
              </a:cxn>
              <a:cxn ang="0">
                <a:pos x="289" y="301"/>
              </a:cxn>
              <a:cxn ang="0">
                <a:pos x="302" y="288"/>
              </a:cxn>
              <a:cxn ang="0">
                <a:pos x="315" y="274"/>
              </a:cxn>
              <a:cxn ang="0">
                <a:pos x="329" y="262"/>
              </a:cxn>
              <a:cxn ang="0">
                <a:pos x="347" y="252"/>
              </a:cxn>
              <a:cxn ang="0">
                <a:pos x="360" y="240"/>
              </a:cxn>
              <a:cxn ang="0">
                <a:pos x="369" y="222"/>
              </a:cxn>
              <a:cxn ang="0">
                <a:pos x="386" y="213"/>
              </a:cxn>
              <a:cxn ang="0">
                <a:pos x="396" y="195"/>
              </a:cxn>
              <a:cxn ang="0">
                <a:pos x="408" y="182"/>
              </a:cxn>
              <a:cxn ang="0">
                <a:pos x="422" y="169"/>
              </a:cxn>
              <a:cxn ang="0">
                <a:pos x="435" y="155"/>
              </a:cxn>
              <a:cxn ang="0">
                <a:pos x="449" y="142"/>
              </a:cxn>
              <a:cxn ang="0">
                <a:pos x="466" y="133"/>
              </a:cxn>
              <a:cxn ang="0">
                <a:pos x="475" y="115"/>
              </a:cxn>
              <a:cxn ang="0">
                <a:pos x="493" y="103"/>
              </a:cxn>
              <a:cxn ang="0">
                <a:pos x="511" y="93"/>
              </a:cxn>
              <a:cxn ang="0">
                <a:pos x="524" y="81"/>
              </a:cxn>
              <a:cxn ang="0">
                <a:pos x="542" y="67"/>
              </a:cxn>
              <a:cxn ang="0">
                <a:pos x="564" y="54"/>
              </a:cxn>
              <a:cxn ang="0">
                <a:pos x="586" y="41"/>
              </a:cxn>
              <a:cxn ang="0">
                <a:pos x="612" y="27"/>
              </a:cxn>
              <a:cxn ang="0">
                <a:pos x="666" y="18"/>
              </a:cxn>
              <a:cxn ang="0">
                <a:pos x="755" y="5"/>
              </a:cxn>
              <a:cxn ang="0">
                <a:pos x="1021" y="10"/>
              </a:cxn>
              <a:cxn ang="0">
                <a:pos x="959" y="23"/>
              </a:cxn>
              <a:cxn ang="0">
                <a:pos x="919" y="36"/>
              </a:cxn>
              <a:cxn ang="0">
                <a:pos x="893" y="49"/>
              </a:cxn>
              <a:cxn ang="0">
                <a:pos x="870" y="63"/>
              </a:cxn>
              <a:cxn ang="0">
                <a:pos x="844" y="71"/>
              </a:cxn>
              <a:cxn ang="0">
                <a:pos x="830" y="85"/>
              </a:cxn>
              <a:cxn ang="0">
                <a:pos x="812" y="98"/>
              </a:cxn>
              <a:cxn ang="0">
                <a:pos x="799" y="111"/>
              </a:cxn>
              <a:cxn ang="0">
                <a:pos x="786" y="125"/>
              </a:cxn>
              <a:cxn ang="0">
                <a:pos x="772" y="137"/>
              </a:cxn>
              <a:cxn ang="0">
                <a:pos x="755" y="147"/>
              </a:cxn>
              <a:cxn ang="0">
                <a:pos x="741" y="160"/>
              </a:cxn>
              <a:cxn ang="0">
                <a:pos x="733" y="177"/>
              </a:cxn>
              <a:cxn ang="0">
                <a:pos x="715" y="186"/>
              </a:cxn>
              <a:cxn ang="0">
                <a:pos x="706" y="204"/>
              </a:cxn>
              <a:cxn ang="0">
                <a:pos x="693" y="217"/>
              </a:cxn>
              <a:cxn ang="0">
                <a:pos x="675" y="226"/>
              </a:cxn>
              <a:cxn ang="0">
                <a:pos x="666" y="244"/>
              </a:cxn>
              <a:cxn ang="0">
                <a:pos x="653" y="257"/>
              </a:cxn>
              <a:cxn ang="0">
                <a:pos x="635" y="266"/>
              </a:cxn>
              <a:cxn ang="0">
                <a:pos x="622" y="279"/>
              </a:cxn>
              <a:cxn ang="0">
                <a:pos x="608" y="292"/>
              </a:cxn>
              <a:cxn ang="0">
                <a:pos x="595" y="306"/>
              </a:cxn>
              <a:cxn ang="0">
                <a:pos x="582" y="319"/>
              </a:cxn>
              <a:cxn ang="0">
                <a:pos x="564" y="332"/>
              </a:cxn>
              <a:cxn ang="0">
                <a:pos x="537" y="341"/>
              </a:cxn>
              <a:cxn ang="0">
                <a:pos x="515" y="354"/>
              </a:cxn>
              <a:cxn ang="0">
                <a:pos x="489" y="367"/>
              </a:cxn>
              <a:cxn ang="0">
                <a:pos x="453" y="381"/>
              </a:cxn>
              <a:cxn ang="0">
                <a:pos x="386" y="394"/>
              </a:cxn>
            </a:cxnLst>
            <a:rect l="0" t="0" r="r" b="b"/>
            <a:pathLst>
              <a:path w="1101" h="399">
                <a:moveTo>
                  <a:pt x="0" y="399"/>
                </a:moveTo>
                <a:lnTo>
                  <a:pt x="0" y="399"/>
                </a:lnTo>
                <a:lnTo>
                  <a:pt x="0" y="394"/>
                </a:lnTo>
                <a:lnTo>
                  <a:pt x="40" y="394"/>
                </a:lnTo>
                <a:lnTo>
                  <a:pt x="40" y="389"/>
                </a:lnTo>
                <a:lnTo>
                  <a:pt x="81" y="389"/>
                </a:lnTo>
                <a:lnTo>
                  <a:pt x="81" y="385"/>
                </a:lnTo>
                <a:lnTo>
                  <a:pt x="107" y="385"/>
                </a:lnTo>
                <a:lnTo>
                  <a:pt x="107" y="381"/>
                </a:lnTo>
                <a:lnTo>
                  <a:pt x="129" y="381"/>
                </a:lnTo>
                <a:lnTo>
                  <a:pt x="142" y="381"/>
                </a:lnTo>
                <a:lnTo>
                  <a:pt x="142" y="377"/>
                </a:lnTo>
                <a:lnTo>
                  <a:pt x="156" y="377"/>
                </a:lnTo>
                <a:lnTo>
                  <a:pt x="156" y="372"/>
                </a:lnTo>
                <a:lnTo>
                  <a:pt x="169" y="372"/>
                </a:lnTo>
                <a:lnTo>
                  <a:pt x="169" y="367"/>
                </a:lnTo>
                <a:lnTo>
                  <a:pt x="182" y="367"/>
                </a:lnTo>
                <a:lnTo>
                  <a:pt x="182" y="363"/>
                </a:lnTo>
                <a:lnTo>
                  <a:pt x="191" y="363"/>
                </a:lnTo>
                <a:lnTo>
                  <a:pt x="191" y="359"/>
                </a:lnTo>
                <a:lnTo>
                  <a:pt x="200" y="359"/>
                </a:lnTo>
                <a:lnTo>
                  <a:pt x="200" y="354"/>
                </a:lnTo>
                <a:lnTo>
                  <a:pt x="209" y="354"/>
                </a:lnTo>
                <a:lnTo>
                  <a:pt x="209" y="350"/>
                </a:lnTo>
                <a:lnTo>
                  <a:pt x="218" y="350"/>
                </a:lnTo>
                <a:lnTo>
                  <a:pt x="218" y="345"/>
                </a:lnTo>
                <a:lnTo>
                  <a:pt x="222" y="345"/>
                </a:lnTo>
                <a:lnTo>
                  <a:pt x="222" y="341"/>
                </a:lnTo>
                <a:lnTo>
                  <a:pt x="231" y="341"/>
                </a:lnTo>
                <a:lnTo>
                  <a:pt x="236" y="341"/>
                </a:lnTo>
                <a:lnTo>
                  <a:pt x="236" y="337"/>
                </a:lnTo>
                <a:lnTo>
                  <a:pt x="244" y="337"/>
                </a:lnTo>
                <a:lnTo>
                  <a:pt x="244" y="332"/>
                </a:lnTo>
                <a:lnTo>
                  <a:pt x="249" y="332"/>
                </a:lnTo>
                <a:lnTo>
                  <a:pt x="249" y="328"/>
                </a:lnTo>
                <a:lnTo>
                  <a:pt x="258" y="328"/>
                </a:lnTo>
                <a:lnTo>
                  <a:pt x="258" y="323"/>
                </a:lnTo>
                <a:lnTo>
                  <a:pt x="262" y="323"/>
                </a:lnTo>
                <a:lnTo>
                  <a:pt x="262" y="319"/>
                </a:lnTo>
                <a:lnTo>
                  <a:pt x="267" y="319"/>
                </a:lnTo>
                <a:lnTo>
                  <a:pt x="267" y="314"/>
                </a:lnTo>
                <a:lnTo>
                  <a:pt x="271" y="314"/>
                </a:lnTo>
                <a:lnTo>
                  <a:pt x="271" y="310"/>
                </a:lnTo>
                <a:lnTo>
                  <a:pt x="280" y="310"/>
                </a:lnTo>
                <a:lnTo>
                  <a:pt x="280" y="306"/>
                </a:lnTo>
                <a:lnTo>
                  <a:pt x="285" y="306"/>
                </a:lnTo>
                <a:lnTo>
                  <a:pt x="285" y="301"/>
                </a:lnTo>
                <a:lnTo>
                  <a:pt x="289" y="301"/>
                </a:lnTo>
                <a:lnTo>
                  <a:pt x="293" y="301"/>
                </a:lnTo>
                <a:lnTo>
                  <a:pt x="293" y="297"/>
                </a:lnTo>
                <a:lnTo>
                  <a:pt x="297" y="297"/>
                </a:lnTo>
                <a:lnTo>
                  <a:pt x="297" y="292"/>
                </a:lnTo>
                <a:lnTo>
                  <a:pt x="302" y="292"/>
                </a:lnTo>
                <a:lnTo>
                  <a:pt x="302" y="288"/>
                </a:lnTo>
                <a:lnTo>
                  <a:pt x="307" y="288"/>
                </a:lnTo>
                <a:lnTo>
                  <a:pt x="307" y="284"/>
                </a:lnTo>
                <a:lnTo>
                  <a:pt x="311" y="284"/>
                </a:lnTo>
                <a:lnTo>
                  <a:pt x="311" y="279"/>
                </a:lnTo>
                <a:lnTo>
                  <a:pt x="315" y="279"/>
                </a:lnTo>
                <a:lnTo>
                  <a:pt x="315" y="274"/>
                </a:lnTo>
                <a:lnTo>
                  <a:pt x="320" y="274"/>
                </a:lnTo>
                <a:lnTo>
                  <a:pt x="320" y="270"/>
                </a:lnTo>
                <a:lnTo>
                  <a:pt x="324" y="270"/>
                </a:lnTo>
                <a:lnTo>
                  <a:pt x="324" y="266"/>
                </a:lnTo>
                <a:lnTo>
                  <a:pt x="329" y="266"/>
                </a:lnTo>
                <a:lnTo>
                  <a:pt x="329" y="262"/>
                </a:lnTo>
                <a:lnTo>
                  <a:pt x="333" y="262"/>
                </a:lnTo>
                <a:lnTo>
                  <a:pt x="337" y="262"/>
                </a:lnTo>
                <a:lnTo>
                  <a:pt x="337" y="257"/>
                </a:lnTo>
                <a:lnTo>
                  <a:pt x="342" y="257"/>
                </a:lnTo>
                <a:lnTo>
                  <a:pt x="342" y="252"/>
                </a:lnTo>
                <a:lnTo>
                  <a:pt x="347" y="252"/>
                </a:lnTo>
                <a:lnTo>
                  <a:pt x="347" y="248"/>
                </a:lnTo>
                <a:lnTo>
                  <a:pt x="351" y="248"/>
                </a:lnTo>
                <a:lnTo>
                  <a:pt x="351" y="244"/>
                </a:lnTo>
                <a:lnTo>
                  <a:pt x="355" y="244"/>
                </a:lnTo>
                <a:lnTo>
                  <a:pt x="355" y="240"/>
                </a:lnTo>
                <a:lnTo>
                  <a:pt x="360" y="240"/>
                </a:lnTo>
                <a:lnTo>
                  <a:pt x="360" y="235"/>
                </a:lnTo>
                <a:lnTo>
                  <a:pt x="360" y="230"/>
                </a:lnTo>
                <a:lnTo>
                  <a:pt x="364" y="230"/>
                </a:lnTo>
                <a:lnTo>
                  <a:pt x="364" y="226"/>
                </a:lnTo>
                <a:lnTo>
                  <a:pt x="369" y="226"/>
                </a:lnTo>
                <a:lnTo>
                  <a:pt x="369" y="222"/>
                </a:lnTo>
                <a:lnTo>
                  <a:pt x="373" y="222"/>
                </a:lnTo>
                <a:lnTo>
                  <a:pt x="378" y="222"/>
                </a:lnTo>
                <a:lnTo>
                  <a:pt x="378" y="217"/>
                </a:lnTo>
                <a:lnTo>
                  <a:pt x="382" y="217"/>
                </a:lnTo>
                <a:lnTo>
                  <a:pt x="382" y="213"/>
                </a:lnTo>
                <a:lnTo>
                  <a:pt x="386" y="213"/>
                </a:lnTo>
                <a:lnTo>
                  <a:pt x="386" y="208"/>
                </a:lnTo>
                <a:lnTo>
                  <a:pt x="391" y="208"/>
                </a:lnTo>
                <a:lnTo>
                  <a:pt x="391" y="204"/>
                </a:lnTo>
                <a:lnTo>
                  <a:pt x="396" y="204"/>
                </a:lnTo>
                <a:lnTo>
                  <a:pt x="396" y="200"/>
                </a:lnTo>
                <a:lnTo>
                  <a:pt x="396" y="195"/>
                </a:lnTo>
                <a:lnTo>
                  <a:pt x="400" y="195"/>
                </a:lnTo>
                <a:lnTo>
                  <a:pt x="400" y="191"/>
                </a:lnTo>
                <a:lnTo>
                  <a:pt x="404" y="191"/>
                </a:lnTo>
                <a:lnTo>
                  <a:pt x="404" y="186"/>
                </a:lnTo>
                <a:lnTo>
                  <a:pt x="408" y="186"/>
                </a:lnTo>
                <a:lnTo>
                  <a:pt x="408" y="182"/>
                </a:lnTo>
                <a:lnTo>
                  <a:pt x="413" y="182"/>
                </a:lnTo>
                <a:lnTo>
                  <a:pt x="418" y="182"/>
                </a:lnTo>
                <a:lnTo>
                  <a:pt x="418" y="177"/>
                </a:lnTo>
                <a:lnTo>
                  <a:pt x="422" y="177"/>
                </a:lnTo>
                <a:lnTo>
                  <a:pt x="422" y="173"/>
                </a:lnTo>
                <a:lnTo>
                  <a:pt x="422" y="169"/>
                </a:lnTo>
                <a:lnTo>
                  <a:pt x="426" y="169"/>
                </a:lnTo>
                <a:lnTo>
                  <a:pt x="426" y="164"/>
                </a:lnTo>
                <a:lnTo>
                  <a:pt x="431" y="164"/>
                </a:lnTo>
                <a:lnTo>
                  <a:pt x="431" y="160"/>
                </a:lnTo>
                <a:lnTo>
                  <a:pt x="435" y="160"/>
                </a:lnTo>
                <a:lnTo>
                  <a:pt x="435" y="155"/>
                </a:lnTo>
                <a:lnTo>
                  <a:pt x="440" y="155"/>
                </a:lnTo>
                <a:lnTo>
                  <a:pt x="440" y="151"/>
                </a:lnTo>
                <a:lnTo>
                  <a:pt x="444" y="151"/>
                </a:lnTo>
                <a:lnTo>
                  <a:pt x="444" y="147"/>
                </a:lnTo>
                <a:lnTo>
                  <a:pt x="449" y="147"/>
                </a:lnTo>
                <a:lnTo>
                  <a:pt x="449" y="142"/>
                </a:lnTo>
                <a:lnTo>
                  <a:pt x="453" y="142"/>
                </a:lnTo>
                <a:lnTo>
                  <a:pt x="457" y="142"/>
                </a:lnTo>
                <a:lnTo>
                  <a:pt x="457" y="137"/>
                </a:lnTo>
                <a:lnTo>
                  <a:pt x="462" y="137"/>
                </a:lnTo>
                <a:lnTo>
                  <a:pt x="462" y="133"/>
                </a:lnTo>
                <a:lnTo>
                  <a:pt x="466" y="133"/>
                </a:lnTo>
                <a:lnTo>
                  <a:pt x="466" y="129"/>
                </a:lnTo>
                <a:lnTo>
                  <a:pt x="471" y="129"/>
                </a:lnTo>
                <a:lnTo>
                  <a:pt x="471" y="125"/>
                </a:lnTo>
                <a:lnTo>
                  <a:pt x="475" y="125"/>
                </a:lnTo>
                <a:lnTo>
                  <a:pt x="475" y="120"/>
                </a:lnTo>
                <a:lnTo>
                  <a:pt x="475" y="115"/>
                </a:lnTo>
                <a:lnTo>
                  <a:pt x="479" y="115"/>
                </a:lnTo>
                <a:lnTo>
                  <a:pt x="479" y="111"/>
                </a:lnTo>
                <a:lnTo>
                  <a:pt x="489" y="111"/>
                </a:lnTo>
                <a:lnTo>
                  <a:pt x="489" y="107"/>
                </a:lnTo>
                <a:lnTo>
                  <a:pt x="493" y="107"/>
                </a:lnTo>
                <a:lnTo>
                  <a:pt x="493" y="103"/>
                </a:lnTo>
                <a:lnTo>
                  <a:pt x="497" y="103"/>
                </a:lnTo>
                <a:lnTo>
                  <a:pt x="502" y="103"/>
                </a:lnTo>
                <a:lnTo>
                  <a:pt x="502" y="98"/>
                </a:lnTo>
                <a:lnTo>
                  <a:pt x="506" y="98"/>
                </a:lnTo>
                <a:lnTo>
                  <a:pt x="506" y="93"/>
                </a:lnTo>
                <a:lnTo>
                  <a:pt x="511" y="93"/>
                </a:lnTo>
                <a:lnTo>
                  <a:pt x="511" y="89"/>
                </a:lnTo>
                <a:lnTo>
                  <a:pt x="515" y="89"/>
                </a:lnTo>
                <a:lnTo>
                  <a:pt x="515" y="85"/>
                </a:lnTo>
                <a:lnTo>
                  <a:pt x="519" y="85"/>
                </a:lnTo>
                <a:lnTo>
                  <a:pt x="519" y="81"/>
                </a:lnTo>
                <a:lnTo>
                  <a:pt x="524" y="81"/>
                </a:lnTo>
                <a:lnTo>
                  <a:pt x="524" y="76"/>
                </a:lnTo>
                <a:lnTo>
                  <a:pt x="533" y="76"/>
                </a:lnTo>
                <a:lnTo>
                  <a:pt x="533" y="71"/>
                </a:lnTo>
                <a:lnTo>
                  <a:pt x="537" y="71"/>
                </a:lnTo>
                <a:lnTo>
                  <a:pt x="537" y="67"/>
                </a:lnTo>
                <a:lnTo>
                  <a:pt x="542" y="67"/>
                </a:lnTo>
                <a:lnTo>
                  <a:pt x="542" y="63"/>
                </a:lnTo>
                <a:lnTo>
                  <a:pt x="551" y="63"/>
                </a:lnTo>
                <a:lnTo>
                  <a:pt x="555" y="63"/>
                </a:lnTo>
                <a:lnTo>
                  <a:pt x="555" y="58"/>
                </a:lnTo>
                <a:lnTo>
                  <a:pt x="564" y="58"/>
                </a:lnTo>
                <a:lnTo>
                  <a:pt x="564" y="54"/>
                </a:lnTo>
                <a:lnTo>
                  <a:pt x="568" y="54"/>
                </a:lnTo>
                <a:lnTo>
                  <a:pt x="568" y="49"/>
                </a:lnTo>
                <a:lnTo>
                  <a:pt x="577" y="49"/>
                </a:lnTo>
                <a:lnTo>
                  <a:pt x="577" y="45"/>
                </a:lnTo>
                <a:lnTo>
                  <a:pt x="586" y="45"/>
                </a:lnTo>
                <a:lnTo>
                  <a:pt x="586" y="41"/>
                </a:lnTo>
                <a:lnTo>
                  <a:pt x="595" y="41"/>
                </a:lnTo>
                <a:lnTo>
                  <a:pt x="595" y="36"/>
                </a:lnTo>
                <a:lnTo>
                  <a:pt x="604" y="36"/>
                </a:lnTo>
                <a:lnTo>
                  <a:pt x="604" y="32"/>
                </a:lnTo>
                <a:lnTo>
                  <a:pt x="612" y="32"/>
                </a:lnTo>
                <a:lnTo>
                  <a:pt x="612" y="27"/>
                </a:lnTo>
                <a:lnTo>
                  <a:pt x="622" y="27"/>
                </a:lnTo>
                <a:lnTo>
                  <a:pt x="622" y="23"/>
                </a:lnTo>
                <a:lnTo>
                  <a:pt x="635" y="23"/>
                </a:lnTo>
                <a:lnTo>
                  <a:pt x="648" y="23"/>
                </a:lnTo>
                <a:lnTo>
                  <a:pt x="648" y="18"/>
                </a:lnTo>
                <a:lnTo>
                  <a:pt x="666" y="18"/>
                </a:lnTo>
                <a:lnTo>
                  <a:pt x="666" y="14"/>
                </a:lnTo>
                <a:lnTo>
                  <a:pt x="684" y="14"/>
                </a:lnTo>
                <a:lnTo>
                  <a:pt x="684" y="10"/>
                </a:lnTo>
                <a:lnTo>
                  <a:pt x="711" y="10"/>
                </a:lnTo>
                <a:lnTo>
                  <a:pt x="711" y="5"/>
                </a:lnTo>
                <a:lnTo>
                  <a:pt x="755" y="5"/>
                </a:lnTo>
                <a:lnTo>
                  <a:pt x="755" y="0"/>
                </a:lnTo>
                <a:lnTo>
                  <a:pt x="1101" y="0"/>
                </a:lnTo>
                <a:lnTo>
                  <a:pt x="1101" y="5"/>
                </a:lnTo>
                <a:lnTo>
                  <a:pt x="1061" y="5"/>
                </a:lnTo>
                <a:lnTo>
                  <a:pt x="1061" y="10"/>
                </a:lnTo>
                <a:lnTo>
                  <a:pt x="1021" y="10"/>
                </a:lnTo>
                <a:lnTo>
                  <a:pt x="1021" y="14"/>
                </a:lnTo>
                <a:lnTo>
                  <a:pt x="994" y="14"/>
                </a:lnTo>
                <a:lnTo>
                  <a:pt x="994" y="18"/>
                </a:lnTo>
                <a:lnTo>
                  <a:pt x="972" y="18"/>
                </a:lnTo>
                <a:lnTo>
                  <a:pt x="972" y="23"/>
                </a:lnTo>
                <a:lnTo>
                  <a:pt x="959" y="23"/>
                </a:lnTo>
                <a:lnTo>
                  <a:pt x="941" y="23"/>
                </a:lnTo>
                <a:lnTo>
                  <a:pt x="941" y="27"/>
                </a:lnTo>
                <a:lnTo>
                  <a:pt x="932" y="27"/>
                </a:lnTo>
                <a:lnTo>
                  <a:pt x="932" y="32"/>
                </a:lnTo>
                <a:lnTo>
                  <a:pt x="919" y="32"/>
                </a:lnTo>
                <a:lnTo>
                  <a:pt x="919" y="36"/>
                </a:lnTo>
                <a:lnTo>
                  <a:pt x="910" y="36"/>
                </a:lnTo>
                <a:lnTo>
                  <a:pt x="910" y="41"/>
                </a:lnTo>
                <a:lnTo>
                  <a:pt x="901" y="41"/>
                </a:lnTo>
                <a:lnTo>
                  <a:pt x="901" y="45"/>
                </a:lnTo>
                <a:lnTo>
                  <a:pt x="893" y="45"/>
                </a:lnTo>
                <a:lnTo>
                  <a:pt x="893" y="49"/>
                </a:lnTo>
                <a:lnTo>
                  <a:pt x="883" y="49"/>
                </a:lnTo>
                <a:lnTo>
                  <a:pt x="883" y="54"/>
                </a:lnTo>
                <a:lnTo>
                  <a:pt x="879" y="54"/>
                </a:lnTo>
                <a:lnTo>
                  <a:pt x="879" y="58"/>
                </a:lnTo>
                <a:lnTo>
                  <a:pt x="870" y="58"/>
                </a:lnTo>
                <a:lnTo>
                  <a:pt x="870" y="63"/>
                </a:lnTo>
                <a:lnTo>
                  <a:pt x="861" y="63"/>
                </a:lnTo>
                <a:lnTo>
                  <a:pt x="857" y="63"/>
                </a:lnTo>
                <a:lnTo>
                  <a:pt x="857" y="67"/>
                </a:lnTo>
                <a:lnTo>
                  <a:pt x="852" y="67"/>
                </a:lnTo>
                <a:lnTo>
                  <a:pt x="852" y="71"/>
                </a:lnTo>
                <a:lnTo>
                  <a:pt x="844" y="71"/>
                </a:lnTo>
                <a:lnTo>
                  <a:pt x="844" y="76"/>
                </a:lnTo>
                <a:lnTo>
                  <a:pt x="839" y="76"/>
                </a:lnTo>
                <a:lnTo>
                  <a:pt x="839" y="81"/>
                </a:lnTo>
                <a:lnTo>
                  <a:pt x="834" y="81"/>
                </a:lnTo>
                <a:lnTo>
                  <a:pt x="834" y="85"/>
                </a:lnTo>
                <a:lnTo>
                  <a:pt x="830" y="85"/>
                </a:lnTo>
                <a:lnTo>
                  <a:pt x="830" y="89"/>
                </a:lnTo>
                <a:lnTo>
                  <a:pt x="821" y="89"/>
                </a:lnTo>
                <a:lnTo>
                  <a:pt x="821" y="93"/>
                </a:lnTo>
                <a:lnTo>
                  <a:pt x="817" y="93"/>
                </a:lnTo>
                <a:lnTo>
                  <a:pt x="817" y="98"/>
                </a:lnTo>
                <a:lnTo>
                  <a:pt x="812" y="98"/>
                </a:lnTo>
                <a:lnTo>
                  <a:pt x="812" y="103"/>
                </a:lnTo>
                <a:lnTo>
                  <a:pt x="808" y="103"/>
                </a:lnTo>
                <a:lnTo>
                  <a:pt x="804" y="103"/>
                </a:lnTo>
                <a:lnTo>
                  <a:pt x="804" y="107"/>
                </a:lnTo>
                <a:lnTo>
                  <a:pt x="799" y="107"/>
                </a:lnTo>
                <a:lnTo>
                  <a:pt x="799" y="111"/>
                </a:lnTo>
                <a:lnTo>
                  <a:pt x="794" y="111"/>
                </a:lnTo>
                <a:lnTo>
                  <a:pt x="794" y="115"/>
                </a:lnTo>
                <a:lnTo>
                  <a:pt x="790" y="115"/>
                </a:lnTo>
                <a:lnTo>
                  <a:pt x="790" y="120"/>
                </a:lnTo>
                <a:lnTo>
                  <a:pt x="786" y="120"/>
                </a:lnTo>
                <a:lnTo>
                  <a:pt x="786" y="125"/>
                </a:lnTo>
                <a:lnTo>
                  <a:pt x="782" y="125"/>
                </a:lnTo>
                <a:lnTo>
                  <a:pt x="782" y="129"/>
                </a:lnTo>
                <a:lnTo>
                  <a:pt x="777" y="129"/>
                </a:lnTo>
                <a:lnTo>
                  <a:pt x="777" y="133"/>
                </a:lnTo>
                <a:lnTo>
                  <a:pt x="772" y="133"/>
                </a:lnTo>
                <a:lnTo>
                  <a:pt x="772" y="137"/>
                </a:lnTo>
                <a:lnTo>
                  <a:pt x="768" y="137"/>
                </a:lnTo>
                <a:lnTo>
                  <a:pt x="768" y="142"/>
                </a:lnTo>
                <a:lnTo>
                  <a:pt x="764" y="142"/>
                </a:lnTo>
                <a:lnTo>
                  <a:pt x="759" y="142"/>
                </a:lnTo>
                <a:lnTo>
                  <a:pt x="759" y="147"/>
                </a:lnTo>
                <a:lnTo>
                  <a:pt x="755" y="147"/>
                </a:lnTo>
                <a:lnTo>
                  <a:pt x="755" y="151"/>
                </a:lnTo>
                <a:lnTo>
                  <a:pt x="750" y="151"/>
                </a:lnTo>
                <a:lnTo>
                  <a:pt x="750" y="155"/>
                </a:lnTo>
                <a:lnTo>
                  <a:pt x="746" y="155"/>
                </a:lnTo>
                <a:lnTo>
                  <a:pt x="746" y="160"/>
                </a:lnTo>
                <a:lnTo>
                  <a:pt x="741" y="160"/>
                </a:lnTo>
                <a:lnTo>
                  <a:pt x="741" y="164"/>
                </a:lnTo>
                <a:lnTo>
                  <a:pt x="741" y="169"/>
                </a:lnTo>
                <a:lnTo>
                  <a:pt x="737" y="169"/>
                </a:lnTo>
                <a:lnTo>
                  <a:pt x="737" y="173"/>
                </a:lnTo>
                <a:lnTo>
                  <a:pt x="733" y="173"/>
                </a:lnTo>
                <a:lnTo>
                  <a:pt x="733" y="177"/>
                </a:lnTo>
                <a:lnTo>
                  <a:pt x="728" y="177"/>
                </a:lnTo>
                <a:lnTo>
                  <a:pt x="728" y="182"/>
                </a:lnTo>
                <a:lnTo>
                  <a:pt x="723" y="182"/>
                </a:lnTo>
                <a:lnTo>
                  <a:pt x="719" y="182"/>
                </a:lnTo>
                <a:lnTo>
                  <a:pt x="719" y="186"/>
                </a:lnTo>
                <a:lnTo>
                  <a:pt x="715" y="186"/>
                </a:lnTo>
                <a:lnTo>
                  <a:pt x="715" y="191"/>
                </a:lnTo>
                <a:lnTo>
                  <a:pt x="711" y="191"/>
                </a:lnTo>
                <a:lnTo>
                  <a:pt x="711" y="195"/>
                </a:lnTo>
                <a:lnTo>
                  <a:pt x="706" y="195"/>
                </a:lnTo>
                <a:lnTo>
                  <a:pt x="706" y="200"/>
                </a:lnTo>
                <a:lnTo>
                  <a:pt x="706" y="204"/>
                </a:lnTo>
                <a:lnTo>
                  <a:pt x="701" y="204"/>
                </a:lnTo>
                <a:lnTo>
                  <a:pt x="701" y="208"/>
                </a:lnTo>
                <a:lnTo>
                  <a:pt x="697" y="208"/>
                </a:lnTo>
                <a:lnTo>
                  <a:pt x="697" y="213"/>
                </a:lnTo>
                <a:lnTo>
                  <a:pt x="693" y="213"/>
                </a:lnTo>
                <a:lnTo>
                  <a:pt x="693" y="217"/>
                </a:lnTo>
                <a:lnTo>
                  <a:pt x="688" y="217"/>
                </a:lnTo>
                <a:lnTo>
                  <a:pt x="688" y="222"/>
                </a:lnTo>
                <a:lnTo>
                  <a:pt x="684" y="222"/>
                </a:lnTo>
                <a:lnTo>
                  <a:pt x="679" y="222"/>
                </a:lnTo>
                <a:lnTo>
                  <a:pt x="679" y="226"/>
                </a:lnTo>
                <a:lnTo>
                  <a:pt x="675" y="226"/>
                </a:lnTo>
                <a:lnTo>
                  <a:pt x="675" y="230"/>
                </a:lnTo>
                <a:lnTo>
                  <a:pt x="675" y="235"/>
                </a:lnTo>
                <a:lnTo>
                  <a:pt x="671" y="235"/>
                </a:lnTo>
                <a:lnTo>
                  <a:pt x="671" y="240"/>
                </a:lnTo>
                <a:lnTo>
                  <a:pt x="666" y="240"/>
                </a:lnTo>
                <a:lnTo>
                  <a:pt x="666" y="244"/>
                </a:lnTo>
                <a:lnTo>
                  <a:pt x="661" y="244"/>
                </a:lnTo>
                <a:lnTo>
                  <a:pt x="661" y="248"/>
                </a:lnTo>
                <a:lnTo>
                  <a:pt x="657" y="248"/>
                </a:lnTo>
                <a:lnTo>
                  <a:pt x="657" y="252"/>
                </a:lnTo>
                <a:lnTo>
                  <a:pt x="653" y="252"/>
                </a:lnTo>
                <a:lnTo>
                  <a:pt x="653" y="257"/>
                </a:lnTo>
                <a:lnTo>
                  <a:pt x="648" y="257"/>
                </a:lnTo>
                <a:lnTo>
                  <a:pt x="648" y="262"/>
                </a:lnTo>
                <a:lnTo>
                  <a:pt x="644" y="262"/>
                </a:lnTo>
                <a:lnTo>
                  <a:pt x="639" y="262"/>
                </a:lnTo>
                <a:lnTo>
                  <a:pt x="639" y="266"/>
                </a:lnTo>
                <a:lnTo>
                  <a:pt x="635" y="266"/>
                </a:lnTo>
                <a:lnTo>
                  <a:pt x="635" y="270"/>
                </a:lnTo>
                <a:lnTo>
                  <a:pt x="630" y="270"/>
                </a:lnTo>
                <a:lnTo>
                  <a:pt x="630" y="274"/>
                </a:lnTo>
                <a:lnTo>
                  <a:pt x="626" y="274"/>
                </a:lnTo>
                <a:lnTo>
                  <a:pt x="626" y="279"/>
                </a:lnTo>
                <a:lnTo>
                  <a:pt x="622" y="279"/>
                </a:lnTo>
                <a:lnTo>
                  <a:pt x="622" y="284"/>
                </a:lnTo>
                <a:lnTo>
                  <a:pt x="617" y="284"/>
                </a:lnTo>
                <a:lnTo>
                  <a:pt x="617" y="288"/>
                </a:lnTo>
                <a:lnTo>
                  <a:pt x="612" y="288"/>
                </a:lnTo>
                <a:lnTo>
                  <a:pt x="612" y="292"/>
                </a:lnTo>
                <a:lnTo>
                  <a:pt x="608" y="292"/>
                </a:lnTo>
                <a:lnTo>
                  <a:pt x="608" y="297"/>
                </a:lnTo>
                <a:lnTo>
                  <a:pt x="604" y="297"/>
                </a:lnTo>
                <a:lnTo>
                  <a:pt x="604" y="301"/>
                </a:lnTo>
                <a:lnTo>
                  <a:pt x="600" y="301"/>
                </a:lnTo>
                <a:lnTo>
                  <a:pt x="595" y="301"/>
                </a:lnTo>
                <a:lnTo>
                  <a:pt x="595" y="306"/>
                </a:lnTo>
                <a:lnTo>
                  <a:pt x="590" y="306"/>
                </a:lnTo>
                <a:lnTo>
                  <a:pt x="590" y="310"/>
                </a:lnTo>
                <a:lnTo>
                  <a:pt x="586" y="310"/>
                </a:lnTo>
                <a:lnTo>
                  <a:pt x="586" y="314"/>
                </a:lnTo>
                <a:lnTo>
                  <a:pt x="582" y="314"/>
                </a:lnTo>
                <a:lnTo>
                  <a:pt x="582" y="319"/>
                </a:lnTo>
                <a:lnTo>
                  <a:pt x="577" y="319"/>
                </a:lnTo>
                <a:lnTo>
                  <a:pt x="577" y="323"/>
                </a:lnTo>
                <a:lnTo>
                  <a:pt x="568" y="323"/>
                </a:lnTo>
                <a:lnTo>
                  <a:pt x="568" y="328"/>
                </a:lnTo>
                <a:lnTo>
                  <a:pt x="564" y="328"/>
                </a:lnTo>
                <a:lnTo>
                  <a:pt x="564" y="332"/>
                </a:lnTo>
                <a:lnTo>
                  <a:pt x="560" y="332"/>
                </a:lnTo>
                <a:lnTo>
                  <a:pt x="560" y="337"/>
                </a:lnTo>
                <a:lnTo>
                  <a:pt x="551" y="337"/>
                </a:lnTo>
                <a:lnTo>
                  <a:pt x="551" y="341"/>
                </a:lnTo>
                <a:lnTo>
                  <a:pt x="546" y="341"/>
                </a:lnTo>
                <a:lnTo>
                  <a:pt x="537" y="341"/>
                </a:lnTo>
                <a:lnTo>
                  <a:pt x="537" y="345"/>
                </a:lnTo>
                <a:lnTo>
                  <a:pt x="533" y="345"/>
                </a:lnTo>
                <a:lnTo>
                  <a:pt x="533" y="350"/>
                </a:lnTo>
                <a:lnTo>
                  <a:pt x="524" y="350"/>
                </a:lnTo>
                <a:lnTo>
                  <a:pt x="524" y="354"/>
                </a:lnTo>
                <a:lnTo>
                  <a:pt x="515" y="354"/>
                </a:lnTo>
                <a:lnTo>
                  <a:pt x="515" y="359"/>
                </a:lnTo>
                <a:lnTo>
                  <a:pt x="506" y="359"/>
                </a:lnTo>
                <a:lnTo>
                  <a:pt x="506" y="363"/>
                </a:lnTo>
                <a:lnTo>
                  <a:pt x="497" y="363"/>
                </a:lnTo>
                <a:lnTo>
                  <a:pt x="497" y="367"/>
                </a:lnTo>
                <a:lnTo>
                  <a:pt x="489" y="367"/>
                </a:lnTo>
                <a:lnTo>
                  <a:pt x="489" y="372"/>
                </a:lnTo>
                <a:lnTo>
                  <a:pt x="475" y="372"/>
                </a:lnTo>
                <a:lnTo>
                  <a:pt x="475" y="377"/>
                </a:lnTo>
                <a:lnTo>
                  <a:pt x="466" y="377"/>
                </a:lnTo>
                <a:lnTo>
                  <a:pt x="466" y="381"/>
                </a:lnTo>
                <a:lnTo>
                  <a:pt x="453" y="381"/>
                </a:lnTo>
                <a:lnTo>
                  <a:pt x="435" y="381"/>
                </a:lnTo>
                <a:lnTo>
                  <a:pt x="435" y="385"/>
                </a:lnTo>
                <a:lnTo>
                  <a:pt x="418" y="385"/>
                </a:lnTo>
                <a:lnTo>
                  <a:pt x="418" y="389"/>
                </a:lnTo>
                <a:lnTo>
                  <a:pt x="386" y="389"/>
                </a:lnTo>
                <a:lnTo>
                  <a:pt x="386" y="394"/>
                </a:lnTo>
                <a:lnTo>
                  <a:pt x="347" y="394"/>
                </a:lnTo>
                <a:lnTo>
                  <a:pt x="347" y="399"/>
                </a:lnTo>
                <a:lnTo>
                  <a:pt x="0" y="399"/>
                </a:lnTo>
              </a:path>
            </a:pathLst>
          </a:custGeom>
          <a:noFill/>
          <a:ln w="22225" cap="flat">
            <a:solidFill>
              <a:schemeClr val="tx1"/>
            </a:solidFill>
            <a:prstDash val="solid"/>
            <a:round/>
            <a:headEnd/>
            <a:tailEnd/>
          </a:ln>
        </p:spPr>
        <p:txBody>
          <a:bodyPr/>
          <a:lstStyle/>
          <a:p>
            <a:pPr>
              <a:defRPr/>
            </a:pPr>
            <a:endParaRPr lang="en-US">
              <a:latin typeface="+mn-lt"/>
            </a:endParaRPr>
          </a:p>
        </p:txBody>
      </p:sp>
      <p:sp>
        <p:nvSpPr>
          <p:cNvPr id="385726" name="Line 702"/>
          <p:cNvSpPr>
            <a:spLocks noChangeShapeType="1"/>
          </p:cNvSpPr>
          <p:nvPr/>
        </p:nvSpPr>
        <p:spPr bwMode="auto">
          <a:xfrm>
            <a:off x="1119188" y="6457950"/>
            <a:ext cx="4903787" cy="3175"/>
          </a:xfrm>
          <a:prstGeom prst="line">
            <a:avLst/>
          </a:prstGeom>
          <a:noFill/>
          <a:ln w="6350" cap="rnd">
            <a:solidFill>
              <a:schemeClr val="tx1"/>
            </a:solidFill>
            <a:round/>
            <a:headEnd/>
            <a:tailEnd/>
          </a:ln>
        </p:spPr>
        <p:txBody>
          <a:bodyPr/>
          <a:lstStyle/>
          <a:p>
            <a:pPr>
              <a:defRPr/>
            </a:pPr>
            <a:endParaRPr lang="en-US">
              <a:latin typeface="+mn-lt"/>
            </a:endParaRPr>
          </a:p>
        </p:txBody>
      </p:sp>
      <p:sp>
        <p:nvSpPr>
          <p:cNvPr id="385727" name="Rectangle 703"/>
          <p:cNvSpPr>
            <a:spLocks noChangeArrowheads="1"/>
          </p:cNvSpPr>
          <p:nvPr/>
        </p:nvSpPr>
        <p:spPr bwMode="auto">
          <a:xfrm>
            <a:off x="1119188" y="6567488"/>
            <a:ext cx="88900" cy="214312"/>
          </a:xfrm>
          <a:prstGeom prst="rect">
            <a:avLst/>
          </a:prstGeom>
          <a:noFill/>
          <a:ln w="9525">
            <a:noFill/>
            <a:miter lim="800000"/>
            <a:headEnd/>
            <a:tailEnd/>
          </a:ln>
        </p:spPr>
        <p:txBody>
          <a:bodyPr wrap="none" lIns="0" tIns="0" rIns="0" bIns="0">
            <a:spAutoFit/>
          </a:bodyPr>
          <a:lstStyle/>
          <a:p>
            <a:pPr>
              <a:defRPr/>
            </a:pPr>
            <a:r>
              <a:rPr lang="en-US" sz="1400">
                <a:latin typeface="+mn-lt"/>
              </a:rPr>
              <a:t>0</a:t>
            </a:r>
            <a:endParaRPr lang="en-US">
              <a:latin typeface="+mn-lt"/>
            </a:endParaRPr>
          </a:p>
        </p:txBody>
      </p:sp>
      <p:sp>
        <p:nvSpPr>
          <p:cNvPr id="385728" name="Line 704"/>
          <p:cNvSpPr>
            <a:spLocks noChangeShapeType="1"/>
          </p:cNvSpPr>
          <p:nvPr/>
        </p:nvSpPr>
        <p:spPr bwMode="auto">
          <a:xfrm>
            <a:off x="1366838" y="6457950"/>
            <a:ext cx="1587" cy="30163"/>
          </a:xfrm>
          <a:prstGeom prst="line">
            <a:avLst/>
          </a:prstGeom>
          <a:noFill/>
          <a:ln w="6350" cap="rnd">
            <a:solidFill>
              <a:schemeClr val="tx1"/>
            </a:solidFill>
            <a:round/>
            <a:headEnd/>
            <a:tailEnd/>
          </a:ln>
        </p:spPr>
        <p:txBody>
          <a:bodyPr/>
          <a:lstStyle/>
          <a:p>
            <a:pPr>
              <a:defRPr/>
            </a:pPr>
            <a:endParaRPr lang="en-US">
              <a:latin typeface="+mn-lt"/>
            </a:endParaRPr>
          </a:p>
        </p:txBody>
      </p:sp>
      <p:sp>
        <p:nvSpPr>
          <p:cNvPr id="385729" name="Line 705"/>
          <p:cNvSpPr>
            <a:spLocks noChangeShapeType="1"/>
          </p:cNvSpPr>
          <p:nvPr/>
        </p:nvSpPr>
        <p:spPr bwMode="auto">
          <a:xfrm>
            <a:off x="1612900" y="6457950"/>
            <a:ext cx="1588" cy="30163"/>
          </a:xfrm>
          <a:prstGeom prst="line">
            <a:avLst/>
          </a:prstGeom>
          <a:noFill/>
          <a:ln w="6350" cap="rnd">
            <a:solidFill>
              <a:schemeClr val="tx1"/>
            </a:solidFill>
            <a:round/>
            <a:headEnd/>
            <a:tailEnd/>
          </a:ln>
        </p:spPr>
        <p:txBody>
          <a:bodyPr/>
          <a:lstStyle/>
          <a:p>
            <a:pPr>
              <a:defRPr/>
            </a:pPr>
            <a:endParaRPr lang="en-US">
              <a:latin typeface="+mn-lt"/>
            </a:endParaRPr>
          </a:p>
        </p:txBody>
      </p:sp>
      <p:sp>
        <p:nvSpPr>
          <p:cNvPr id="385730" name="Line 706"/>
          <p:cNvSpPr>
            <a:spLocks noChangeShapeType="1"/>
          </p:cNvSpPr>
          <p:nvPr/>
        </p:nvSpPr>
        <p:spPr bwMode="auto">
          <a:xfrm>
            <a:off x="1860550" y="6457950"/>
            <a:ext cx="1588" cy="30163"/>
          </a:xfrm>
          <a:prstGeom prst="line">
            <a:avLst/>
          </a:prstGeom>
          <a:noFill/>
          <a:ln w="6350" cap="rnd">
            <a:solidFill>
              <a:schemeClr val="tx1"/>
            </a:solidFill>
            <a:round/>
            <a:headEnd/>
            <a:tailEnd/>
          </a:ln>
        </p:spPr>
        <p:txBody>
          <a:bodyPr/>
          <a:lstStyle/>
          <a:p>
            <a:pPr>
              <a:defRPr/>
            </a:pPr>
            <a:endParaRPr lang="en-US">
              <a:latin typeface="+mn-lt"/>
            </a:endParaRPr>
          </a:p>
        </p:txBody>
      </p:sp>
      <p:sp>
        <p:nvSpPr>
          <p:cNvPr id="385731" name="Line 707"/>
          <p:cNvSpPr>
            <a:spLocks noChangeShapeType="1"/>
          </p:cNvSpPr>
          <p:nvPr/>
        </p:nvSpPr>
        <p:spPr bwMode="auto">
          <a:xfrm>
            <a:off x="2100263" y="6457950"/>
            <a:ext cx="6350" cy="30163"/>
          </a:xfrm>
          <a:prstGeom prst="line">
            <a:avLst/>
          </a:prstGeom>
          <a:noFill/>
          <a:ln w="6350" cap="rnd">
            <a:solidFill>
              <a:schemeClr val="tx1"/>
            </a:solidFill>
            <a:round/>
            <a:headEnd/>
            <a:tailEnd/>
          </a:ln>
        </p:spPr>
        <p:txBody>
          <a:bodyPr/>
          <a:lstStyle/>
          <a:p>
            <a:pPr>
              <a:defRPr/>
            </a:pPr>
            <a:endParaRPr lang="en-US">
              <a:latin typeface="+mn-lt"/>
            </a:endParaRPr>
          </a:p>
        </p:txBody>
      </p:sp>
      <p:sp>
        <p:nvSpPr>
          <p:cNvPr id="385732" name="Line 708"/>
          <p:cNvSpPr>
            <a:spLocks noChangeShapeType="1"/>
          </p:cNvSpPr>
          <p:nvPr/>
        </p:nvSpPr>
        <p:spPr bwMode="auto">
          <a:xfrm>
            <a:off x="2346325" y="6457950"/>
            <a:ext cx="7938" cy="30163"/>
          </a:xfrm>
          <a:prstGeom prst="line">
            <a:avLst/>
          </a:prstGeom>
          <a:noFill/>
          <a:ln w="6350" cap="rnd">
            <a:solidFill>
              <a:schemeClr val="tx1"/>
            </a:solidFill>
            <a:round/>
            <a:headEnd/>
            <a:tailEnd/>
          </a:ln>
        </p:spPr>
        <p:txBody>
          <a:bodyPr/>
          <a:lstStyle/>
          <a:p>
            <a:pPr>
              <a:defRPr/>
            </a:pPr>
            <a:endParaRPr lang="en-US">
              <a:latin typeface="+mn-lt"/>
            </a:endParaRPr>
          </a:p>
        </p:txBody>
      </p:sp>
      <p:sp>
        <p:nvSpPr>
          <p:cNvPr id="385733" name="Line 709"/>
          <p:cNvSpPr>
            <a:spLocks noChangeShapeType="1"/>
          </p:cNvSpPr>
          <p:nvPr/>
        </p:nvSpPr>
        <p:spPr bwMode="auto">
          <a:xfrm>
            <a:off x="2592388" y="6457950"/>
            <a:ext cx="7937" cy="30163"/>
          </a:xfrm>
          <a:prstGeom prst="line">
            <a:avLst/>
          </a:prstGeom>
          <a:noFill/>
          <a:ln w="6350" cap="rnd">
            <a:solidFill>
              <a:schemeClr val="tx1"/>
            </a:solidFill>
            <a:round/>
            <a:headEnd/>
            <a:tailEnd/>
          </a:ln>
        </p:spPr>
        <p:txBody>
          <a:bodyPr/>
          <a:lstStyle/>
          <a:p>
            <a:pPr>
              <a:defRPr/>
            </a:pPr>
            <a:endParaRPr lang="en-US">
              <a:latin typeface="+mn-lt"/>
            </a:endParaRPr>
          </a:p>
        </p:txBody>
      </p:sp>
      <p:sp>
        <p:nvSpPr>
          <p:cNvPr id="385734" name="Line 710"/>
          <p:cNvSpPr>
            <a:spLocks noChangeShapeType="1"/>
          </p:cNvSpPr>
          <p:nvPr/>
        </p:nvSpPr>
        <p:spPr bwMode="auto">
          <a:xfrm>
            <a:off x="2838450" y="6457950"/>
            <a:ext cx="1588" cy="30163"/>
          </a:xfrm>
          <a:prstGeom prst="line">
            <a:avLst/>
          </a:prstGeom>
          <a:noFill/>
          <a:ln w="6350" cap="rnd">
            <a:solidFill>
              <a:schemeClr val="tx1"/>
            </a:solidFill>
            <a:round/>
            <a:headEnd/>
            <a:tailEnd/>
          </a:ln>
        </p:spPr>
        <p:txBody>
          <a:bodyPr/>
          <a:lstStyle/>
          <a:p>
            <a:pPr>
              <a:defRPr/>
            </a:pPr>
            <a:endParaRPr lang="en-US">
              <a:latin typeface="+mn-lt"/>
            </a:endParaRPr>
          </a:p>
        </p:txBody>
      </p:sp>
      <p:sp>
        <p:nvSpPr>
          <p:cNvPr id="385735" name="Line 711"/>
          <p:cNvSpPr>
            <a:spLocks noChangeShapeType="1"/>
          </p:cNvSpPr>
          <p:nvPr/>
        </p:nvSpPr>
        <p:spPr bwMode="auto">
          <a:xfrm>
            <a:off x="3086100" y="6457950"/>
            <a:ext cx="1588" cy="30163"/>
          </a:xfrm>
          <a:prstGeom prst="line">
            <a:avLst/>
          </a:prstGeom>
          <a:noFill/>
          <a:ln w="6350" cap="rnd">
            <a:solidFill>
              <a:schemeClr val="tx1"/>
            </a:solidFill>
            <a:round/>
            <a:headEnd/>
            <a:tailEnd/>
          </a:ln>
        </p:spPr>
        <p:txBody>
          <a:bodyPr/>
          <a:lstStyle/>
          <a:p>
            <a:pPr>
              <a:defRPr/>
            </a:pPr>
            <a:endParaRPr lang="en-US">
              <a:latin typeface="+mn-lt"/>
            </a:endParaRPr>
          </a:p>
        </p:txBody>
      </p:sp>
      <p:sp>
        <p:nvSpPr>
          <p:cNvPr id="385736" name="Line 712"/>
          <p:cNvSpPr>
            <a:spLocks noChangeShapeType="1"/>
          </p:cNvSpPr>
          <p:nvPr/>
        </p:nvSpPr>
        <p:spPr bwMode="auto">
          <a:xfrm>
            <a:off x="3325813" y="6457950"/>
            <a:ext cx="1587" cy="30163"/>
          </a:xfrm>
          <a:prstGeom prst="line">
            <a:avLst/>
          </a:prstGeom>
          <a:noFill/>
          <a:ln w="6350" cap="rnd">
            <a:solidFill>
              <a:schemeClr val="tx1"/>
            </a:solidFill>
            <a:round/>
            <a:headEnd/>
            <a:tailEnd/>
          </a:ln>
        </p:spPr>
        <p:txBody>
          <a:bodyPr/>
          <a:lstStyle/>
          <a:p>
            <a:pPr>
              <a:defRPr/>
            </a:pPr>
            <a:endParaRPr lang="en-US">
              <a:latin typeface="+mn-lt"/>
            </a:endParaRPr>
          </a:p>
        </p:txBody>
      </p:sp>
      <p:sp>
        <p:nvSpPr>
          <p:cNvPr id="385737" name="Line 713"/>
          <p:cNvSpPr>
            <a:spLocks noChangeShapeType="1"/>
          </p:cNvSpPr>
          <p:nvPr/>
        </p:nvSpPr>
        <p:spPr bwMode="auto">
          <a:xfrm>
            <a:off x="3565525" y="6457950"/>
            <a:ext cx="6350" cy="30163"/>
          </a:xfrm>
          <a:prstGeom prst="line">
            <a:avLst/>
          </a:prstGeom>
          <a:noFill/>
          <a:ln w="6350" cap="rnd">
            <a:solidFill>
              <a:schemeClr val="tx1"/>
            </a:solidFill>
            <a:round/>
            <a:headEnd/>
            <a:tailEnd/>
          </a:ln>
        </p:spPr>
        <p:txBody>
          <a:bodyPr/>
          <a:lstStyle/>
          <a:p>
            <a:pPr>
              <a:defRPr/>
            </a:pPr>
            <a:endParaRPr lang="en-US">
              <a:latin typeface="+mn-lt"/>
            </a:endParaRPr>
          </a:p>
        </p:txBody>
      </p:sp>
      <p:sp>
        <p:nvSpPr>
          <p:cNvPr id="385738" name="Line 714"/>
          <p:cNvSpPr>
            <a:spLocks noChangeShapeType="1"/>
          </p:cNvSpPr>
          <p:nvPr/>
        </p:nvSpPr>
        <p:spPr bwMode="auto">
          <a:xfrm>
            <a:off x="3565525" y="6457950"/>
            <a:ext cx="6350" cy="50800"/>
          </a:xfrm>
          <a:prstGeom prst="line">
            <a:avLst/>
          </a:prstGeom>
          <a:noFill/>
          <a:ln w="6350" cap="rnd">
            <a:solidFill>
              <a:schemeClr val="tx1"/>
            </a:solidFill>
            <a:round/>
            <a:headEnd/>
            <a:tailEnd/>
          </a:ln>
        </p:spPr>
        <p:txBody>
          <a:bodyPr/>
          <a:lstStyle/>
          <a:p>
            <a:pPr>
              <a:defRPr/>
            </a:pPr>
            <a:endParaRPr lang="en-US">
              <a:latin typeface="+mn-lt"/>
            </a:endParaRPr>
          </a:p>
        </p:txBody>
      </p:sp>
      <p:sp>
        <p:nvSpPr>
          <p:cNvPr id="385739" name="Rectangle 715"/>
          <p:cNvSpPr>
            <a:spLocks noChangeArrowheads="1"/>
          </p:cNvSpPr>
          <p:nvPr/>
        </p:nvSpPr>
        <p:spPr bwMode="auto">
          <a:xfrm>
            <a:off x="3536950" y="6567488"/>
            <a:ext cx="177800" cy="214312"/>
          </a:xfrm>
          <a:prstGeom prst="rect">
            <a:avLst/>
          </a:prstGeom>
          <a:noFill/>
          <a:ln w="9525">
            <a:noFill/>
            <a:miter lim="800000"/>
            <a:headEnd/>
            <a:tailEnd/>
          </a:ln>
        </p:spPr>
        <p:txBody>
          <a:bodyPr wrap="none" lIns="0" tIns="0" rIns="0" bIns="0">
            <a:spAutoFit/>
          </a:bodyPr>
          <a:lstStyle/>
          <a:p>
            <a:pPr>
              <a:defRPr/>
            </a:pPr>
            <a:r>
              <a:rPr lang="en-US" sz="1400">
                <a:latin typeface="+mn-lt"/>
              </a:rPr>
              <a:t>10</a:t>
            </a:r>
            <a:endParaRPr lang="en-US">
              <a:latin typeface="+mn-lt"/>
            </a:endParaRPr>
          </a:p>
        </p:txBody>
      </p:sp>
      <p:sp>
        <p:nvSpPr>
          <p:cNvPr id="385740" name="Line 716"/>
          <p:cNvSpPr>
            <a:spLocks noChangeShapeType="1"/>
          </p:cNvSpPr>
          <p:nvPr/>
        </p:nvSpPr>
        <p:spPr bwMode="auto">
          <a:xfrm>
            <a:off x="3811588" y="6457950"/>
            <a:ext cx="1587" cy="30163"/>
          </a:xfrm>
          <a:prstGeom prst="line">
            <a:avLst/>
          </a:prstGeom>
          <a:noFill/>
          <a:ln w="6350" cap="rnd">
            <a:solidFill>
              <a:schemeClr val="tx1"/>
            </a:solidFill>
            <a:round/>
            <a:headEnd/>
            <a:tailEnd/>
          </a:ln>
        </p:spPr>
        <p:txBody>
          <a:bodyPr/>
          <a:lstStyle/>
          <a:p>
            <a:pPr>
              <a:defRPr/>
            </a:pPr>
            <a:endParaRPr lang="en-US">
              <a:latin typeface="+mn-lt"/>
            </a:endParaRPr>
          </a:p>
        </p:txBody>
      </p:sp>
      <p:sp>
        <p:nvSpPr>
          <p:cNvPr id="385741" name="Line 717"/>
          <p:cNvSpPr>
            <a:spLocks noChangeShapeType="1"/>
          </p:cNvSpPr>
          <p:nvPr/>
        </p:nvSpPr>
        <p:spPr bwMode="auto">
          <a:xfrm>
            <a:off x="4057650" y="6457950"/>
            <a:ext cx="1588" cy="30163"/>
          </a:xfrm>
          <a:prstGeom prst="line">
            <a:avLst/>
          </a:prstGeom>
          <a:noFill/>
          <a:ln w="6350" cap="rnd">
            <a:solidFill>
              <a:schemeClr val="tx1"/>
            </a:solidFill>
            <a:round/>
            <a:headEnd/>
            <a:tailEnd/>
          </a:ln>
        </p:spPr>
        <p:txBody>
          <a:bodyPr/>
          <a:lstStyle/>
          <a:p>
            <a:pPr>
              <a:defRPr/>
            </a:pPr>
            <a:endParaRPr lang="en-US">
              <a:latin typeface="+mn-lt"/>
            </a:endParaRPr>
          </a:p>
        </p:txBody>
      </p:sp>
      <p:sp>
        <p:nvSpPr>
          <p:cNvPr id="385742" name="Line 718"/>
          <p:cNvSpPr>
            <a:spLocks noChangeShapeType="1"/>
          </p:cNvSpPr>
          <p:nvPr/>
        </p:nvSpPr>
        <p:spPr bwMode="auto">
          <a:xfrm>
            <a:off x="4303713" y="6457950"/>
            <a:ext cx="1587" cy="30163"/>
          </a:xfrm>
          <a:prstGeom prst="line">
            <a:avLst/>
          </a:prstGeom>
          <a:noFill/>
          <a:ln w="6350" cap="rnd">
            <a:solidFill>
              <a:schemeClr val="tx1"/>
            </a:solidFill>
            <a:round/>
            <a:headEnd/>
            <a:tailEnd/>
          </a:ln>
        </p:spPr>
        <p:txBody>
          <a:bodyPr/>
          <a:lstStyle/>
          <a:p>
            <a:pPr>
              <a:defRPr/>
            </a:pPr>
            <a:endParaRPr lang="en-US">
              <a:latin typeface="+mn-lt"/>
            </a:endParaRPr>
          </a:p>
        </p:txBody>
      </p:sp>
      <p:sp>
        <p:nvSpPr>
          <p:cNvPr id="385743" name="Line 719"/>
          <p:cNvSpPr>
            <a:spLocks noChangeShapeType="1"/>
          </p:cNvSpPr>
          <p:nvPr/>
        </p:nvSpPr>
        <p:spPr bwMode="auto">
          <a:xfrm>
            <a:off x="4543425" y="6457950"/>
            <a:ext cx="7938" cy="30163"/>
          </a:xfrm>
          <a:prstGeom prst="line">
            <a:avLst/>
          </a:prstGeom>
          <a:noFill/>
          <a:ln w="6350" cap="rnd">
            <a:solidFill>
              <a:schemeClr val="tx1"/>
            </a:solidFill>
            <a:round/>
            <a:headEnd/>
            <a:tailEnd/>
          </a:ln>
        </p:spPr>
        <p:txBody>
          <a:bodyPr/>
          <a:lstStyle/>
          <a:p>
            <a:pPr>
              <a:defRPr/>
            </a:pPr>
            <a:endParaRPr lang="en-US">
              <a:latin typeface="+mn-lt"/>
            </a:endParaRPr>
          </a:p>
        </p:txBody>
      </p:sp>
      <p:sp>
        <p:nvSpPr>
          <p:cNvPr id="385744" name="Line 720"/>
          <p:cNvSpPr>
            <a:spLocks noChangeShapeType="1"/>
          </p:cNvSpPr>
          <p:nvPr/>
        </p:nvSpPr>
        <p:spPr bwMode="auto">
          <a:xfrm>
            <a:off x="4791075" y="6457950"/>
            <a:ext cx="6350" cy="30163"/>
          </a:xfrm>
          <a:prstGeom prst="line">
            <a:avLst/>
          </a:prstGeom>
          <a:noFill/>
          <a:ln w="6350" cap="rnd">
            <a:solidFill>
              <a:schemeClr val="tx1"/>
            </a:solidFill>
            <a:round/>
            <a:headEnd/>
            <a:tailEnd/>
          </a:ln>
        </p:spPr>
        <p:txBody>
          <a:bodyPr/>
          <a:lstStyle/>
          <a:p>
            <a:pPr>
              <a:defRPr/>
            </a:pPr>
            <a:endParaRPr lang="en-US">
              <a:latin typeface="+mn-lt"/>
            </a:endParaRPr>
          </a:p>
        </p:txBody>
      </p:sp>
      <p:sp>
        <p:nvSpPr>
          <p:cNvPr id="385745" name="Line 721"/>
          <p:cNvSpPr>
            <a:spLocks noChangeShapeType="1"/>
          </p:cNvSpPr>
          <p:nvPr/>
        </p:nvSpPr>
        <p:spPr bwMode="auto">
          <a:xfrm>
            <a:off x="5037138" y="6457950"/>
            <a:ext cx="1587" cy="30163"/>
          </a:xfrm>
          <a:prstGeom prst="line">
            <a:avLst/>
          </a:prstGeom>
          <a:noFill/>
          <a:ln w="6350" cap="rnd">
            <a:solidFill>
              <a:schemeClr val="tx1"/>
            </a:solidFill>
            <a:round/>
            <a:headEnd/>
            <a:tailEnd/>
          </a:ln>
        </p:spPr>
        <p:txBody>
          <a:bodyPr/>
          <a:lstStyle/>
          <a:p>
            <a:pPr>
              <a:defRPr/>
            </a:pPr>
            <a:endParaRPr lang="en-US">
              <a:latin typeface="+mn-lt"/>
            </a:endParaRPr>
          </a:p>
        </p:txBody>
      </p:sp>
      <p:sp>
        <p:nvSpPr>
          <p:cNvPr id="385746" name="Line 722"/>
          <p:cNvSpPr>
            <a:spLocks noChangeShapeType="1"/>
          </p:cNvSpPr>
          <p:nvPr/>
        </p:nvSpPr>
        <p:spPr bwMode="auto">
          <a:xfrm>
            <a:off x="5283200" y="6457950"/>
            <a:ext cx="1588" cy="30163"/>
          </a:xfrm>
          <a:prstGeom prst="line">
            <a:avLst/>
          </a:prstGeom>
          <a:noFill/>
          <a:ln w="6350" cap="rnd">
            <a:solidFill>
              <a:schemeClr val="tx1"/>
            </a:solidFill>
            <a:round/>
            <a:headEnd/>
            <a:tailEnd/>
          </a:ln>
        </p:spPr>
        <p:txBody>
          <a:bodyPr/>
          <a:lstStyle/>
          <a:p>
            <a:pPr>
              <a:defRPr/>
            </a:pPr>
            <a:endParaRPr lang="en-US">
              <a:latin typeface="+mn-lt"/>
            </a:endParaRPr>
          </a:p>
        </p:txBody>
      </p:sp>
      <p:sp>
        <p:nvSpPr>
          <p:cNvPr id="385747" name="Line 723"/>
          <p:cNvSpPr>
            <a:spLocks noChangeShapeType="1"/>
          </p:cNvSpPr>
          <p:nvPr/>
        </p:nvSpPr>
        <p:spPr bwMode="auto">
          <a:xfrm>
            <a:off x="5529263" y="6457950"/>
            <a:ext cx="1587" cy="30163"/>
          </a:xfrm>
          <a:prstGeom prst="line">
            <a:avLst/>
          </a:prstGeom>
          <a:noFill/>
          <a:ln w="6350" cap="rnd">
            <a:solidFill>
              <a:schemeClr val="tx1"/>
            </a:solidFill>
            <a:round/>
            <a:headEnd/>
            <a:tailEnd/>
          </a:ln>
        </p:spPr>
        <p:txBody>
          <a:bodyPr/>
          <a:lstStyle/>
          <a:p>
            <a:pPr>
              <a:defRPr/>
            </a:pPr>
            <a:endParaRPr lang="en-US">
              <a:latin typeface="+mn-lt"/>
            </a:endParaRPr>
          </a:p>
        </p:txBody>
      </p:sp>
      <p:sp>
        <p:nvSpPr>
          <p:cNvPr id="385748" name="Line 724"/>
          <p:cNvSpPr>
            <a:spLocks noChangeShapeType="1"/>
          </p:cNvSpPr>
          <p:nvPr/>
        </p:nvSpPr>
        <p:spPr bwMode="auto">
          <a:xfrm>
            <a:off x="5775325" y="6457950"/>
            <a:ext cx="1588" cy="30163"/>
          </a:xfrm>
          <a:prstGeom prst="line">
            <a:avLst/>
          </a:prstGeom>
          <a:noFill/>
          <a:ln w="6350" cap="rnd">
            <a:solidFill>
              <a:schemeClr val="tx1"/>
            </a:solidFill>
            <a:round/>
            <a:headEnd/>
            <a:tailEnd/>
          </a:ln>
        </p:spPr>
        <p:txBody>
          <a:bodyPr/>
          <a:lstStyle/>
          <a:p>
            <a:pPr>
              <a:defRPr/>
            </a:pPr>
            <a:endParaRPr lang="en-US">
              <a:latin typeface="+mn-lt"/>
            </a:endParaRPr>
          </a:p>
        </p:txBody>
      </p:sp>
      <p:sp>
        <p:nvSpPr>
          <p:cNvPr id="385749" name="Line 725"/>
          <p:cNvSpPr>
            <a:spLocks noChangeShapeType="1"/>
          </p:cNvSpPr>
          <p:nvPr/>
        </p:nvSpPr>
        <p:spPr bwMode="auto">
          <a:xfrm>
            <a:off x="6022975" y="6457950"/>
            <a:ext cx="1588" cy="30163"/>
          </a:xfrm>
          <a:prstGeom prst="line">
            <a:avLst/>
          </a:prstGeom>
          <a:noFill/>
          <a:ln w="6350" cap="rnd">
            <a:solidFill>
              <a:schemeClr val="tx1"/>
            </a:solidFill>
            <a:round/>
            <a:headEnd/>
            <a:tailEnd/>
          </a:ln>
        </p:spPr>
        <p:txBody>
          <a:bodyPr/>
          <a:lstStyle/>
          <a:p>
            <a:pPr>
              <a:defRPr/>
            </a:pPr>
            <a:endParaRPr lang="en-US">
              <a:latin typeface="+mn-lt"/>
            </a:endParaRPr>
          </a:p>
        </p:txBody>
      </p:sp>
      <p:sp>
        <p:nvSpPr>
          <p:cNvPr id="385750" name="Line 726"/>
          <p:cNvSpPr>
            <a:spLocks noChangeShapeType="1"/>
          </p:cNvSpPr>
          <p:nvPr/>
        </p:nvSpPr>
        <p:spPr bwMode="auto">
          <a:xfrm>
            <a:off x="6022975" y="6457950"/>
            <a:ext cx="1588" cy="50800"/>
          </a:xfrm>
          <a:prstGeom prst="line">
            <a:avLst/>
          </a:prstGeom>
          <a:noFill/>
          <a:ln w="6350" cap="rnd">
            <a:solidFill>
              <a:schemeClr val="tx1"/>
            </a:solidFill>
            <a:round/>
            <a:headEnd/>
            <a:tailEnd/>
          </a:ln>
        </p:spPr>
        <p:txBody>
          <a:bodyPr/>
          <a:lstStyle/>
          <a:p>
            <a:pPr>
              <a:defRPr/>
            </a:pPr>
            <a:endParaRPr lang="en-US">
              <a:latin typeface="+mn-lt"/>
            </a:endParaRPr>
          </a:p>
        </p:txBody>
      </p:sp>
      <p:sp>
        <p:nvSpPr>
          <p:cNvPr id="385751" name="Rectangle 727"/>
          <p:cNvSpPr>
            <a:spLocks noChangeArrowheads="1"/>
          </p:cNvSpPr>
          <p:nvPr/>
        </p:nvSpPr>
        <p:spPr bwMode="auto">
          <a:xfrm>
            <a:off x="5995988" y="6567488"/>
            <a:ext cx="177800" cy="214312"/>
          </a:xfrm>
          <a:prstGeom prst="rect">
            <a:avLst/>
          </a:prstGeom>
          <a:noFill/>
          <a:ln w="9525">
            <a:noFill/>
            <a:miter lim="800000"/>
            <a:headEnd/>
            <a:tailEnd/>
          </a:ln>
        </p:spPr>
        <p:txBody>
          <a:bodyPr wrap="none" lIns="0" tIns="0" rIns="0" bIns="0">
            <a:spAutoFit/>
          </a:bodyPr>
          <a:lstStyle/>
          <a:p>
            <a:pPr>
              <a:defRPr/>
            </a:pPr>
            <a:r>
              <a:rPr lang="en-US" sz="1400">
                <a:latin typeface="+mn-lt"/>
              </a:rPr>
              <a:t>20</a:t>
            </a:r>
            <a:endParaRPr lang="en-US">
              <a:latin typeface="+mn-lt"/>
            </a:endParaRPr>
          </a:p>
        </p:txBody>
      </p:sp>
      <p:sp>
        <p:nvSpPr>
          <p:cNvPr id="385752" name="Rectangle 728"/>
          <p:cNvSpPr>
            <a:spLocks noChangeArrowheads="1"/>
          </p:cNvSpPr>
          <p:nvPr/>
        </p:nvSpPr>
        <p:spPr bwMode="auto">
          <a:xfrm>
            <a:off x="966788" y="6299200"/>
            <a:ext cx="90487" cy="215900"/>
          </a:xfrm>
          <a:prstGeom prst="rect">
            <a:avLst/>
          </a:prstGeom>
          <a:noFill/>
          <a:ln w="9525">
            <a:noFill/>
            <a:miter lim="800000"/>
            <a:headEnd/>
            <a:tailEnd/>
          </a:ln>
        </p:spPr>
        <p:txBody>
          <a:bodyPr wrap="none" lIns="0" tIns="0" rIns="0" bIns="0">
            <a:spAutoFit/>
          </a:bodyPr>
          <a:lstStyle/>
          <a:p>
            <a:pPr>
              <a:defRPr/>
            </a:pPr>
            <a:r>
              <a:rPr lang="en-US" sz="1400">
                <a:latin typeface="+mn-lt"/>
              </a:rPr>
              <a:t>0</a:t>
            </a:r>
            <a:endParaRPr lang="en-US">
              <a:latin typeface="+mn-lt"/>
            </a:endParaRPr>
          </a:p>
        </p:txBody>
      </p:sp>
      <p:sp>
        <p:nvSpPr>
          <p:cNvPr id="385754" name="Freeform 730"/>
          <p:cNvSpPr>
            <a:spLocks/>
          </p:cNvSpPr>
          <p:nvPr/>
        </p:nvSpPr>
        <p:spPr bwMode="auto">
          <a:xfrm>
            <a:off x="2100263" y="5532438"/>
            <a:ext cx="492125" cy="925512"/>
          </a:xfrm>
          <a:custGeom>
            <a:avLst/>
            <a:gdLst/>
            <a:ahLst/>
            <a:cxnLst>
              <a:cxn ang="0">
                <a:pos x="4" y="394"/>
              </a:cxn>
              <a:cxn ang="0">
                <a:pos x="8" y="380"/>
              </a:cxn>
              <a:cxn ang="0">
                <a:pos x="13" y="367"/>
              </a:cxn>
              <a:cxn ang="0">
                <a:pos x="17" y="354"/>
              </a:cxn>
              <a:cxn ang="0">
                <a:pos x="22" y="340"/>
              </a:cxn>
              <a:cxn ang="0">
                <a:pos x="26" y="327"/>
              </a:cxn>
              <a:cxn ang="0">
                <a:pos x="31" y="314"/>
              </a:cxn>
              <a:cxn ang="0">
                <a:pos x="39" y="305"/>
              </a:cxn>
              <a:cxn ang="0">
                <a:pos x="44" y="292"/>
              </a:cxn>
              <a:cxn ang="0">
                <a:pos x="49" y="279"/>
              </a:cxn>
              <a:cxn ang="0">
                <a:pos x="53" y="265"/>
              </a:cxn>
              <a:cxn ang="0">
                <a:pos x="57" y="252"/>
              </a:cxn>
              <a:cxn ang="0">
                <a:pos x="61" y="239"/>
              </a:cxn>
              <a:cxn ang="0">
                <a:pos x="66" y="225"/>
              </a:cxn>
              <a:cxn ang="0">
                <a:pos x="75" y="217"/>
              </a:cxn>
              <a:cxn ang="0">
                <a:pos x="79" y="203"/>
              </a:cxn>
              <a:cxn ang="0">
                <a:pos x="83" y="190"/>
              </a:cxn>
              <a:cxn ang="0">
                <a:pos x="88" y="177"/>
              </a:cxn>
              <a:cxn ang="0">
                <a:pos x="93" y="164"/>
              </a:cxn>
              <a:cxn ang="0">
                <a:pos x="97" y="150"/>
              </a:cxn>
              <a:cxn ang="0">
                <a:pos x="101" y="137"/>
              </a:cxn>
              <a:cxn ang="0">
                <a:pos x="106" y="124"/>
              </a:cxn>
              <a:cxn ang="0">
                <a:pos x="110" y="110"/>
              </a:cxn>
              <a:cxn ang="0">
                <a:pos x="115" y="98"/>
              </a:cxn>
              <a:cxn ang="0">
                <a:pos x="124" y="88"/>
              </a:cxn>
              <a:cxn ang="0">
                <a:pos x="128" y="76"/>
              </a:cxn>
              <a:cxn ang="0">
                <a:pos x="133" y="62"/>
              </a:cxn>
              <a:cxn ang="0">
                <a:pos x="137" y="49"/>
              </a:cxn>
              <a:cxn ang="0">
                <a:pos x="142" y="36"/>
              </a:cxn>
              <a:cxn ang="0">
                <a:pos x="146" y="22"/>
              </a:cxn>
              <a:cxn ang="0">
                <a:pos x="150" y="9"/>
              </a:cxn>
              <a:cxn ang="0">
                <a:pos x="310" y="0"/>
              </a:cxn>
              <a:cxn ang="0">
                <a:pos x="305" y="13"/>
              </a:cxn>
              <a:cxn ang="0">
                <a:pos x="301" y="27"/>
              </a:cxn>
              <a:cxn ang="0">
                <a:pos x="297" y="40"/>
              </a:cxn>
              <a:cxn ang="0">
                <a:pos x="293" y="53"/>
              </a:cxn>
              <a:cxn ang="0">
                <a:pos x="288" y="66"/>
              </a:cxn>
              <a:cxn ang="0">
                <a:pos x="283" y="80"/>
              </a:cxn>
              <a:cxn ang="0">
                <a:pos x="279" y="93"/>
              </a:cxn>
              <a:cxn ang="0">
                <a:pos x="270" y="102"/>
              </a:cxn>
              <a:cxn ang="0">
                <a:pos x="266" y="115"/>
              </a:cxn>
              <a:cxn ang="0">
                <a:pos x="261" y="128"/>
              </a:cxn>
              <a:cxn ang="0">
                <a:pos x="257" y="142"/>
              </a:cxn>
              <a:cxn ang="0">
                <a:pos x="253" y="155"/>
              </a:cxn>
              <a:cxn ang="0">
                <a:pos x="248" y="168"/>
              </a:cxn>
              <a:cxn ang="0">
                <a:pos x="243" y="181"/>
              </a:cxn>
              <a:cxn ang="0">
                <a:pos x="239" y="195"/>
              </a:cxn>
              <a:cxn ang="0">
                <a:pos x="230" y="203"/>
              </a:cxn>
              <a:cxn ang="0">
                <a:pos x="226" y="217"/>
              </a:cxn>
              <a:cxn ang="0">
                <a:pos x="221" y="230"/>
              </a:cxn>
              <a:cxn ang="0">
                <a:pos x="217" y="243"/>
              </a:cxn>
              <a:cxn ang="0">
                <a:pos x="212" y="257"/>
              </a:cxn>
              <a:cxn ang="0">
                <a:pos x="208" y="269"/>
              </a:cxn>
              <a:cxn ang="0">
                <a:pos x="204" y="283"/>
              </a:cxn>
              <a:cxn ang="0">
                <a:pos x="199" y="296"/>
              </a:cxn>
              <a:cxn ang="0">
                <a:pos x="194" y="309"/>
              </a:cxn>
              <a:cxn ang="0">
                <a:pos x="186" y="318"/>
              </a:cxn>
              <a:cxn ang="0">
                <a:pos x="182" y="332"/>
              </a:cxn>
              <a:cxn ang="0">
                <a:pos x="177" y="345"/>
              </a:cxn>
              <a:cxn ang="0">
                <a:pos x="172" y="358"/>
              </a:cxn>
              <a:cxn ang="0">
                <a:pos x="168" y="372"/>
              </a:cxn>
              <a:cxn ang="0">
                <a:pos x="164" y="384"/>
              </a:cxn>
              <a:cxn ang="0">
                <a:pos x="160" y="398"/>
              </a:cxn>
            </a:cxnLst>
            <a:rect l="0" t="0" r="r" b="b"/>
            <a:pathLst>
              <a:path w="310" h="398">
                <a:moveTo>
                  <a:pt x="0" y="398"/>
                </a:moveTo>
                <a:lnTo>
                  <a:pt x="0" y="398"/>
                </a:lnTo>
                <a:lnTo>
                  <a:pt x="4" y="398"/>
                </a:lnTo>
                <a:lnTo>
                  <a:pt x="4" y="394"/>
                </a:lnTo>
                <a:lnTo>
                  <a:pt x="4" y="389"/>
                </a:lnTo>
                <a:lnTo>
                  <a:pt x="8" y="389"/>
                </a:lnTo>
                <a:lnTo>
                  <a:pt x="8" y="384"/>
                </a:lnTo>
                <a:lnTo>
                  <a:pt x="8" y="380"/>
                </a:lnTo>
                <a:lnTo>
                  <a:pt x="8" y="376"/>
                </a:lnTo>
                <a:lnTo>
                  <a:pt x="13" y="376"/>
                </a:lnTo>
                <a:lnTo>
                  <a:pt x="13" y="372"/>
                </a:lnTo>
                <a:lnTo>
                  <a:pt x="13" y="367"/>
                </a:lnTo>
                <a:lnTo>
                  <a:pt x="13" y="362"/>
                </a:lnTo>
                <a:lnTo>
                  <a:pt x="17" y="362"/>
                </a:lnTo>
                <a:lnTo>
                  <a:pt x="17" y="358"/>
                </a:lnTo>
                <a:lnTo>
                  <a:pt x="17" y="354"/>
                </a:lnTo>
                <a:lnTo>
                  <a:pt x="22" y="354"/>
                </a:lnTo>
                <a:lnTo>
                  <a:pt x="22" y="349"/>
                </a:lnTo>
                <a:lnTo>
                  <a:pt x="22" y="345"/>
                </a:lnTo>
                <a:lnTo>
                  <a:pt x="22" y="340"/>
                </a:lnTo>
                <a:lnTo>
                  <a:pt x="26" y="340"/>
                </a:lnTo>
                <a:lnTo>
                  <a:pt x="26" y="336"/>
                </a:lnTo>
                <a:lnTo>
                  <a:pt x="26" y="332"/>
                </a:lnTo>
                <a:lnTo>
                  <a:pt x="26" y="327"/>
                </a:lnTo>
                <a:lnTo>
                  <a:pt x="31" y="327"/>
                </a:lnTo>
                <a:lnTo>
                  <a:pt x="31" y="323"/>
                </a:lnTo>
                <a:lnTo>
                  <a:pt x="31" y="318"/>
                </a:lnTo>
                <a:lnTo>
                  <a:pt x="31" y="314"/>
                </a:lnTo>
                <a:lnTo>
                  <a:pt x="35" y="314"/>
                </a:lnTo>
                <a:lnTo>
                  <a:pt x="35" y="309"/>
                </a:lnTo>
                <a:lnTo>
                  <a:pt x="39" y="309"/>
                </a:lnTo>
                <a:lnTo>
                  <a:pt x="39" y="305"/>
                </a:lnTo>
                <a:lnTo>
                  <a:pt x="39" y="301"/>
                </a:lnTo>
                <a:lnTo>
                  <a:pt x="39" y="296"/>
                </a:lnTo>
                <a:lnTo>
                  <a:pt x="44" y="296"/>
                </a:lnTo>
                <a:lnTo>
                  <a:pt x="44" y="292"/>
                </a:lnTo>
                <a:lnTo>
                  <a:pt x="44" y="287"/>
                </a:lnTo>
                <a:lnTo>
                  <a:pt x="44" y="283"/>
                </a:lnTo>
                <a:lnTo>
                  <a:pt x="49" y="283"/>
                </a:lnTo>
                <a:lnTo>
                  <a:pt x="49" y="279"/>
                </a:lnTo>
                <a:lnTo>
                  <a:pt x="49" y="274"/>
                </a:lnTo>
                <a:lnTo>
                  <a:pt x="49" y="269"/>
                </a:lnTo>
                <a:lnTo>
                  <a:pt x="53" y="269"/>
                </a:lnTo>
                <a:lnTo>
                  <a:pt x="53" y="265"/>
                </a:lnTo>
                <a:lnTo>
                  <a:pt x="53" y="261"/>
                </a:lnTo>
                <a:lnTo>
                  <a:pt x="57" y="261"/>
                </a:lnTo>
                <a:lnTo>
                  <a:pt x="57" y="257"/>
                </a:lnTo>
                <a:lnTo>
                  <a:pt x="57" y="252"/>
                </a:lnTo>
                <a:lnTo>
                  <a:pt x="57" y="247"/>
                </a:lnTo>
                <a:lnTo>
                  <a:pt x="61" y="247"/>
                </a:lnTo>
                <a:lnTo>
                  <a:pt x="61" y="243"/>
                </a:lnTo>
                <a:lnTo>
                  <a:pt x="61" y="239"/>
                </a:lnTo>
                <a:lnTo>
                  <a:pt x="61" y="235"/>
                </a:lnTo>
                <a:lnTo>
                  <a:pt x="66" y="235"/>
                </a:lnTo>
                <a:lnTo>
                  <a:pt x="66" y="230"/>
                </a:lnTo>
                <a:lnTo>
                  <a:pt x="66" y="225"/>
                </a:lnTo>
                <a:lnTo>
                  <a:pt x="71" y="225"/>
                </a:lnTo>
                <a:lnTo>
                  <a:pt x="71" y="221"/>
                </a:lnTo>
                <a:lnTo>
                  <a:pt x="71" y="217"/>
                </a:lnTo>
                <a:lnTo>
                  <a:pt x="75" y="217"/>
                </a:lnTo>
                <a:lnTo>
                  <a:pt x="75" y="212"/>
                </a:lnTo>
                <a:lnTo>
                  <a:pt x="75" y="208"/>
                </a:lnTo>
                <a:lnTo>
                  <a:pt x="75" y="203"/>
                </a:lnTo>
                <a:lnTo>
                  <a:pt x="79" y="203"/>
                </a:lnTo>
                <a:lnTo>
                  <a:pt x="79" y="199"/>
                </a:lnTo>
                <a:lnTo>
                  <a:pt x="79" y="195"/>
                </a:lnTo>
                <a:lnTo>
                  <a:pt x="79" y="190"/>
                </a:lnTo>
                <a:lnTo>
                  <a:pt x="83" y="190"/>
                </a:lnTo>
                <a:lnTo>
                  <a:pt x="83" y="186"/>
                </a:lnTo>
                <a:lnTo>
                  <a:pt x="83" y="181"/>
                </a:lnTo>
                <a:lnTo>
                  <a:pt x="88" y="181"/>
                </a:lnTo>
                <a:lnTo>
                  <a:pt x="88" y="177"/>
                </a:lnTo>
                <a:lnTo>
                  <a:pt x="88" y="172"/>
                </a:lnTo>
                <a:lnTo>
                  <a:pt x="88" y="168"/>
                </a:lnTo>
                <a:lnTo>
                  <a:pt x="93" y="168"/>
                </a:lnTo>
                <a:lnTo>
                  <a:pt x="93" y="164"/>
                </a:lnTo>
                <a:lnTo>
                  <a:pt x="93" y="159"/>
                </a:lnTo>
                <a:lnTo>
                  <a:pt x="93" y="155"/>
                </a:lnTo>
                <a:lnTo>
                  <a:pt x="97" y="155"/>
                </a:lnTo>
                <a:lnTo>
                  <a:pt x="97" y="150"/>
                </a:lnTo>
                <a:lnTo>
                  <a:pt x="97" y="146"/>
                </a:lnTo>
                <a:lnTo>
                  <a:pt x="97" y="142"/>
                </a:lnTo>
                <a:lnTo>
                  <a:pt x="101" y="142"/>
                </a:lnTo>
                <a:lnTo>
                  <a:pt x="101" y="137"/>
                </a:lnTo>
                <a:lnTo>
                  <a:pt x="106" y="137"/>
                </a:lnTo>
                <a:lnTo>
                  <a:pt x="106" y="132"/>
                </a:lnTo>
                <a:lnTo>
                  <a:pt x="106" y="128"/>
                </a:lnTo>
                <a:lnTo>
                  <a:pt x="106" y="124"/>
                </a:lnTo>
                <a:lnTo>
                  <a:pt x="110" y="124"/>
                </a:lnTo>
                <a:lnTo>
                  <a:pt x="110" y="120"/>
                </a:lnTo>
                <a:lnTo>
                  <a:pt x="110" y="115"/>
                </a:lnTo>
                <a:lnTo>
                  <a:pt x="110" y="110"/>
                </a:lnTo>
                <a:lnTo>
                  <a:pt x="115" y="110"/>
                </a:lnTo>
                <a:lnTo>
                  <a:pt x="115" y="106"/>
                </a:lnTo>
                <a:lnTo>
                  <a:pt x="115" y="102"/>
                </a:lnTo>
                <a:lnTo>
                  <a:pt x="115" y="98"/>
                </a:lnTo>
                <a:lnTo>
                  <a:pt x="119" y="98"/>
                </a:lnTo>
                <a:lnTo>
                  <a:pt x="119" y="93"/>
                </a:lnTo>
                <a:lnTo>
                  <a:pt x="119" y="88"/>
                </a:lnTo>
                <a:lnTo>
                  <a:pt x="124" y="88"/>
                </a:lnTo>
                <a:lnTo>
                  <a:pt x="124" y="84"/>
                </a:lnTo>
                <a:lnTo>
                  <a:pt x="124" y="80"/>
                </a:lnTo>
                <a:lnTo>
                  <a:pt x="124" y="76"/>
                </a:lnTo>
                <a:lnTo>
                  <a:pt x="128" y="76"/>
                </a:lnTo>
                <a:lnTo>
                  <a:pt x="128" y="71"/>
                </a:lnTo>
                <a:lnTo>
                  <a:pt x="128" y="66"/>
                </a:lnTo>
                <a:lnTo>
                  <a:pt x="128" y="62"/>
                </a:lnTo>
                <a:lnTo>
                  <a:pt x="133" y="62"/>
                </a:lnTo>
                <a:lnTo>
                  <a:pt x="133" y="58"/>
                </a:lnTo>
                <a:lnTo>
                  <a:pt x="133" y="53"/>
                </a:lnTo>
                <a:lnTo>
                  <a:pt x="133" y="49"/>
                </a:lnTo>
                <a:lnTo>
                  <a:pt x="137" y="49"/>
                </a:lnTo>
                <a:lnTo>
                  <a:pt x="137" y="44"/>
                </a:lnTo>
                <a:lnTo>
                  <a:pt x="142" y="44"/>
                </a:lnTo>
                <a:lnTo>
                  <a:pt x="142" y="40"/>
                </a:lnTo>
                <a:lnTo>
                  <a:pt x="142" y="36"/>
                </a:lnTo>
                <a:lnTo>
                  <a:pt x="142" y="31"/>
                </a:lnTo>
                <a:lnTo>
                  <a:pt x="146" y="31"/>
                </a:lnTo>
                <a:lnTo>
                  <a:pt x="146" y="27"/>
                </a:lnTo>
                <a:lnTo>
                  <a:pt x="146" y="22"/>
                </a:lnTo>
                <a:lnTo>
                  <a:pt x="146" y="18"/>
                </a:lnTo>
                <a:lnTo>
                  <a:pt x="150" y="18"/>
                </a:lnTo>
                <a:lnTo>
                  <a:pt x="150" y="13"/>
                </a:lnTo>
                <a:lnTo>
                  <a:pt x="150" y="9"/>
                </a:lnTo>
                <a:lnTo>
                  <a:pt x="150" y="5"/>
                </a:lnTo>
                <a:lnTo>
                  <a:pt x="155" y="5"/>
                </a:lnTo>
                <a:lnTo>
                  <a:pt x="155" y="0"/>
                </a:lnTo>
                <a:lnTo>
                  <a:pt x="310" y="0"/>
                </a:lnTo>
                <a:lnTo>
                  <a:pt x="310" y="5"/>
                </a:lnTo>
                <a:lnTo>
                  <a:pt x="310" y="9"/>
                </a:lnTo>
                <a:lnTo>
                  <a:pt x="305" y="9"/>
                </a:lnTo>
                <a:lnTo>
                  <a:pt x="305" y="13"/>
                </a:lnTo>
                <a:lnTo>
                  <a:pt x="305" y="18"/>
                </a:lnTo>
                <a:lnTo>
                  <a:pt x="305" y="22"/>
                </a:lnTo>
                <a:lnTo>
                  <a:pt x="301" y="22"/>
                </a:lnTo>
                <a:lnTo>
                  <a:pt x="301" y="27"/>
                </a:lnTo>
                <a:lnTo>
                  <a:pt x="301" y="31"/>
                </a:lnTo>
                <a:lnTo>
                  <a:pt x="297" y="31"/>
                </a:lnTo>
                <a:lnTo>
                  <a:pt x="297" y="36"/>
                </a:lnTo>
                <a:lnTo>
                  <a:pt x="297" y="40"/>
                </a:lnTo>
                <a:lnTo>
                  <a:pt x="297" y="44"/>
                </a:lnTo>
                <a:lnTo>
                  <a:pt x="293" y="44"/>
                </a:lnTo>
                <a:lnTo>
                  <a:pt x="293" y="49"/>
                </a:lnTo>
                <a:lnTo>
                  <a:pt x="293" y="53"/>
                </a:lnTo>
                <a:lnTo>
                  <a:pt x="288" y="53"/>
                </a:lnTo>
                <a:lnTo>
                  <a:pt x="288" y="58"/>
                </a:lnTo>
                <a:lnTo>
                  <a:pt x="288" y="62"/>
                </a:lnTo>
                <a:lnTo>
                  <a:pt x="288" y="66"/>
                </a:lnTo>
                <a:lnTo>
                  <a:pt x="283" y="66"/>
                </a:lnTo>
                <a:lnTo>
                  <a:pt x="283" y="71"/>
                </a:lnTo>
                <a:lnTo>
                  <a:pt x="283" y="76"/>
                </a:lnTo>
                <a:lnTo>
                  <a:pt x="283" y="80"/>
                </a:lnTo>
                <a:lnTo>
                  <a:pt x="279" y="80"/>
                </a:lnTo>
                <a:lnTo>
                  <a:pt x="279" y="84"/>
                </a:lnTo>
                <a:lnTo>
                  <a:pt x="279" y="88"/>
                </a:lnTo>
                <a:lnTo>
                  <a:pt x="279" y="93"/>
                </a:lnTo>
                <a:lnTo>
                  <a:pt x="275" y="93"/>
                </a:lnTo>
                <a:lnTo>
                  <a:pt x="275" y="98"/>
                </a:lnTo>
                <a:lnTo>
                  <a:pt x="275" y="102"/>
                </a:lnTo>
                <a:lnTo>
                  <a:pt x="270" y="102"/>
                </a:lnTo>
                <a:lnTo>
                  <a:pt x="270" y="106"/>
                </a:lnTo>
                <a:lnTo>
                  <a:pt x="270" y="110"/>
                </a:lnTo>
                <a:lnTo>
                  <a:pt x="266" y="110"/>
                </a:lnTo>
                <a:lnTo>
                  <a:pt x="266" y="115"/>
                </a:lnTo>
                <a:lnTo>
                  <a:pt x="266" y="120"/>
                </a:lnTo>
                <a:lnTo>
                  <a:pt x="266" y="124"/>
                </a:lnTo>
                <a:lnTo>
                  <a:pt x="261" y="124"/>
                </a:lnTo>
                <a:lnTo>
                  <a:pt x="261" y="128"/>
                </a:lnTo>
                <a:lnTo>
                  <a:pt x="261" y="132"/>
                </a:lnTo>
                <a:lnTo>
                  <a:pt x="261" y="137"/>
                </a:lnTo>
                <a:lnTo>
                  <a:pt x="257" y="137"/>
                </a:lnTo>
                <a:lnTo>
                  <a:pt x="257" y="142"/>
                </a:lnTo>
                <a:lnTo>
                  <a:pt x="257" y="146"/>
                </a:lnTo>
                <a:lnTo>
                  <a:pt x="253" y="146"/>
                </a:lnTo>
                <a:lnTo>
                  <a:pt x="253" y="150"/>
                </a:lnTo>
                <a:lnTo>
                  <a:pt x="253" y="155"/>
                </a:lnTo>
                <a:lnTo>
                  <a:pt x="253" y="159"/>
                </a:lnTo>
                <a:lnTo>
                  <a:pt x="248" y="159"/>
                </a:lnTo>
                <a:lnTo>
                  <a:pt x="248" y="164"/>
                </a:lnTo>
                <a:lnTo>
                  <a:pt x="248" y="168"/>
                </a:lnTo>
                <a:lnTo>
                  <a:pt x="248" y="172"/>
                </a:lnTo>
                <a:lnTo>
                  <a:pt x="243" y="172"/>
                </a:lnTo>
                <a:lnTo>
                  <a:pt x="243" y="177"/>
                </a:lnTo>
                <a:lnTo>
                  <a:pt x="243" y="181"/>
                </a:lnTo>
                <a:lnTo>
                  <a:pt x="239" y="181"/>
                </a:lnTo>
                <a:lnTo>
                  <a:pt x="239" y="186"/>
                </a:lnTo>
                <a:lnTo>
                  <a:pt x="239" y="190"/>
                </a:lnTo>
                <a:lnTo>
                  <a:pt x="239" y="195"/>
                </a:lnTo>
                <a:lnTo>
                  <a:pt x="235" y="195"/>
                </a:lnTo>
                <a:lnTo>
                  <a:pt x="235" y="199"/>
                </a:lnTo>
                <a:lnTo>
                  <a:pt x="235" y="203"/>
                </a:lnTo>
                <a:lnTo>
                  <a:pt x="230" y="203"/>
                </a:lnTo>
                <a:lnTo>
                  <a:pt x="230" y="208"/>
                </a:lnTo>
                <a:lnTo>
                  <a:pt x="230" y="212"/>
                </a:lnTo>
                <a:lnTo>
                  <a:pt x="230" y="217"/>
                </a:lnTo>
                <a:lnTo>
                  <a:pt x="226" y="217"/>
                </a:lnTo>
                <a:lnTo>
                  <a:pt x="226" y="221"/>
                </a:lnTo>
                <a:lnTo>
                  <a:pt x="226" y="225"/>
                </a:lnTo>
                <a:lnTo>
                  <a:pt x="221" y="225"/>
                </a:lnTo>
                <a:lnTo>
                  <a:pt x="221" y="230"/>
                </a:lnTo>
                <a:lnTo>
                  <a:pt x="221" y="235"/>
                </a:lnTo>
                <a:lnTo>
                  <a:pt x="221" y="239"/>
                </a:lnTo>
                <a:lnTo>
                  <a:pt x="217" y="239"/>
                </a:lnTo>
                <a:lnTo>
                  <a:pt x="217" y="243"/>
                </a:lnTo>
                <a:lnTo>
                  <a:pt x="217" y="247"/>
                </a:lnTo>
                <a:lnTo>
                  <a:pt x="217" y="252"/>
                </a:lnTo>
                <a:lnTo>
                  <a:pt x="212" y="252"/>
                </a:lnTo>
                <a:lnTo>
                  <a:pt x="212" y="257"/>
                </a:lnTo>
                <a:lnTo>
                  <a:pt x="212" y="261"/>
                </a:lnTo>
                <a:lnTo>
                  <a:pt x="212" y="265"/>
                </a:lnTo>
                <a:lnTo>
                  <a:pt x="208" y="265"/>
                </a:lnTo>
                <a:lnTo>
                  <a:pt x="208" y="269"/>
                </a:lnTo>
                <a:lnTo>
                  <a:pt x="208" y="274"/>
                </a:lnTo>
                <a:lnTo>
                  <a:pt x="204" y="274"/>
                </a:lnTo>
                <a:lnTo>
                  <a:pt x="204" y="279"/>
                </a:lnTo>
                <a:lnTo>
                  <a:pt x="204" y="283"/>
                </a:lnTo>
                <a:lnTo>
                  <a:pt x="199" y="283"/>
                </a:lnTo>
                <a:lnTo>
                  <a:pt x="199" y="287"/>
                </a:lnTo>
                <a:lnTo>
                  <a:pt x="199" y="292"/>
                </a:lnTo>
                <a:lnTo>
                  <a:pt x="199" y="296"/>
                </a:lnTo>
                <a:lnTo>
                  <a:pt x="194" y="296"/>
                </a:lnTo>
                <a:lnTo>
                  <a:pt x="194" y="301"/>
                </a:lnTo>
                <a:lnTo>
                  <a:pt x="194" y="305"/>
                </a:lnTo>
                <a:lnTo>
                  <a:pt x="194" y="309"/>
                </a:lnTo>
                <a:lnTo>
                  <a:pt x="190" y="309"/>
                </a:lnTo>
                <a:lnTo>
                  <a:pt x="190" y="314"/>
                </a:lnTo>
                <a:lnTo>
                  <a:pt x="190" y="318"/>
                </a:lnTo>
                <a:lnTo>
                  <a:pt x="186" y="318"/>
                </a:lnTo>
                <a:lnTo>
                  <a:pt x="186" y="323"/>
                </a:lnTo>
                <a:lnTo>
                  <a:pt x="186" y="327"/>
                </a:lnTo>
                <a:lnTo>
                  <a:pt x="186" y="332"/>
                </a:lnTo>
                <a:lnTo>
                  <a:pt x="182" y="332"/>
                </a:lnTo>
                <a:lnTo>
                  <a:pt x="182" y="336"/>
                </a:lnTo>
                <a:lnTo>
                  <a:pt x="182" y="340"/>
                </a:lnTo>
                <a:lnTo>
                  <a:pt x="182" y="345"/>
                </a:lnTo>
                <a:lnTo>
                  <a:pt x="177" y="345"/>
                </a:lnTo>
                <a:lnTo>
                  <a:pt x="177" y="349"/>
                </a:lnTo>
                <a:lnTo>
                  <a:pt x="177" y="354"/>
                </a:lnTo>
                <a:lnTo>
                  <a:pt x="177" y="358"/>
                </a:lnTo>
                <a:lnTo>
                  <a:pt x="172" y="358"/>
                </a:lnTo>
                <a:lnTo>
                  <a:pt x="172" y="362"/>
                </a:lnTo>
                <a:lnTo>
                  <a:pt x="172" y="367"/>
                </a:lnTo>
                <a:lnTo>
                  <a:pt x="168" y="367"/>
                </a:lnTo>
                <a:lnTo>
                  <a:pt x="168" y="372"/>
                </a:lnTo>
                <a:lnTo>
                  <a:pt x="168" y="376"/>
                </a:lnTo>
                <a:lnTo>
                  <a:pt x="164" y="376"/>
                </a:lnTo>
                <a:lnTo>
                  <a:pt x="164" y="380"/>
                </a:lnTo>
                <a:lnTo>
                  <a:pt x="164" y="384"/>
                </a:lnTo>
                <a:lnTo>
                  <a:pt x="164" y="389"/>
                </a:lnTo>
                <a:lnTo>
                  <a:pt x="160" y="389"/>
                </a:lnTo>
                <a:lnTo>
                  <a:pt x="160" y="394"/>
                </a:lnTo>
                <a:lnTo>
                  <a:pt x="160" y="398"/>
                </a:lnTo>
                <a:lnTo>
                  <a:pt x="0" y="398"/>
                </a:lnTo>
              </a:path>
            </a:pathLst>
          </a:custGeom>
          <a:noFill/>
          <a:ln w="22225" cap="flat">
            <a:solidFill>
              <a:schemeClr val="tx1"/>
            </a:solidFill>
            <a:prstDash val="solid"/>
            <a:round/>
            <a:headEnd/>
            <a:tailEnd/>
          </a:ln>
        </p:spPr>
        <p:txBody>
          <a:bodyPr/>
          <a:lstStyle/>
          <a:p>
            <a:pPr>
              <a:defRPr/>
            </a:pPr>
            <a:endParaRPr lang="en-US">
              <a:latin typeface="+mn-lt"/>
            </a:endParaRPr>
          </a:p>
        </p:txBody>
      </p:sp>
      <p:sp>
        <p:nvSpPr>
          <p:cNvPr id="385756" name="Line 732"/>
          <p:cNvSpPr>
            <a:spLocks noChangeShapeType="1"/>
          </p:cNvSpPr>
          <p:nvPr/>
        </p:nvSpPr>
        <p:spPr bwMode="auto">
          <a:xfrm>
            <a:off x="1127125" y="6457950"/>
            <a:ext cx="1588" cy="30163"/>
          </a:xfrm>
          <a:prstGeom prst="line">
            <a:avLst/>
          </a:prstGeom>
          <a:noFill/>
          <a:ln w="6350" cap="rnd">
            <a:solidFill>
              <a:schemeClr val="tx1"/>
            </a:solidFill>
            <a:round/>
            <a:headEnd/>
            <a:tailEnd/>
          </a:ln>
        </p:spPr>
        <p:txBody>
          <a:bodyPr/>
          <a:lstStyle/>
          <a:p>
            <a:pPr>
              <a:defRPr/>
            </a:pPr>
            <a:endParaRPr lang="en-US">
              <a:latin typeface="+mn-lt"/>
            </a:endParaRPr>
          </a:p>
        </p:txBody>
      </p:sp>
      <p:sp>
        <p:nvSpPr>
          <p:cNvPr id="385757" name="Line 733"/>
          <p:cNvSpPr>
            <a:spLocks noChangeShapeType="1"/>
          </p:cNvSpPr>
          <p:nvPr/>
        </p:nvSpPr>
        <p:spPr bwMode="auto">
          <a:xfrm>
            <a:off x="1127125" y="6457950"/>
            <a:ext cx="1588" cy="50800"/>
          </a:xfrm>
          <a:prstGeom prst="line">
            <a:avLst/>
          </a:prstGeom>
          <a:noFill/>
          <a:ln w="6350" cap="rnd">
            <a:solidFill>
              <a:schemeClr val="tx1"/>
            </a:solidFill>
            <a:round/>
            <a:headEnd/>
            <a:tailEnd/>
          </a:ln>
        </p:spPr>
        <p:txBody>
          <a:bodyPr/>
          <a:lstStyle/>
          <a:p>
            <a:pPr>
              <a:defRPr/>
            </a:pPr>
            <a:endParaRPr lang="en-US">
              <a:latin typeface="+mn-lt"/>
            </a:endParaRPr>
          </a:p>
        </p:txBody>
      </p:sp>
      <p:sp>
        <p:nvSpPr>
          <p:cNvPr id="385758" name="Line 734"/>
          <p:cNvSpPr>
            <a:spLocks noChangeShapeType="1"/>
          </p:cNvSpPr>
          <p:nvPr/>
        </p:nvSpPr>
        <p:spPr bwMode="auto">
          <a:xfrm flipV="1">
            <a:off x="1127125" y="5532438"/>
            <a:ext cx="1588" cy="925512"/>
          </a:xfrm>
          <a:prstGeom prst="line">
            <a:avLst/>
          </a:prstGeom>
          <a:noFill/>
          <a:ln w="6350" cap="rnd">
            <a:solidFill>
              <a:schemeClr val="tx1"/>
            </a:solidFill>
            <a:round/>
            <a:headEnd/>
            <a:tailEnd/>
          </a:ln>
        </p:spPr>
        <p:txBody>
          <a:bodyPr/>
          <a:lstStyle/>
          <a:p>
            <a:pPr>
              <a:defRPr/>
            </a:pPr>
            <a:endParaRPr lang="en-US">
              <a:latin typeface="+mn-lt"/>
            </a:endParaRPr>
          </a:p>
        </p:txBody>
      </p:sp>
      <p:sp>
        <p:nvSpPr>
          <p:cNvPr id="385759" name="Line 735"/>
          <p:cNvSpPr>
            <a:spLocks noChangeShapeType="1"/>
          </p:cNvSpPr>
          <p:nvPr/>
        </p:nvSpPr>
        <p:spPr bwMode="auto">
          <a:xfrm flipH="1">
            <a:off x="1084263" y="6457950"/>
            <a:ext cx="42862" cy="3175"/>
          </a:xfrm>
          <a:prstGeom prst="line">
            <a:avLst/>
          </a:prstGeom>
          <a:noFill/>
          <a:ln w="6350" cap="rnd">
            <a:solidFill>
              <a:srgbClr val="000000"/>
            </a:solidFill>
            <a:round/>
            <a:headEnd/>
            <a:tailEnd/>
          </a:ln>
        </p:spPr>
        <p:txBody>
          <a:bodyPr/>
          <a:lstStyle/>
          <a:p>
            <a:pPr>
              <a:defRPr/>
            </a:pPr>
            <a:endParaRPr lang="en-US">
              <a:latin typeface="+mn-lt"/>
            </a:endParaRPr>
          </a:p>
        </p:txBody>
      </p:sp>
      <p:sp>
        <p:nvSpPr>
          <p:cNvPr id="385760" name="Line 736"/>
          <p:cNvSpPr>
            <a:spLocks noChangeShapeType="1"/>
          </p:cNvSpPr>
          <p:nvPr/>
        </p:nvSpPr>
        <p:spPr bwMode="auto">
          <a:xfrm flipH="1">
            <a:off x="1071563" y="6457950"/>
            <a:ext cx="55562" cy="3175"/>
          </a:xfrm>
          <a:prstGeom prst="line">
            <a:avLst/>
          </a:prstGeom>
          <a:noFill/>
          <a:ln w="6350" cap="rnd">
            <a:solidFill>
              <a:srgbClr val="000000"/>
            </a:solidFill>
            <a:round/>
            <a:headEnd/>
            <a:tailEnd/>
          </a:ln>
        </p:spPr>
        <p:txBody>
          <a:bodyPr/>
          <a:lstStyle/>
          <a:p>
            <a:pPr>
              <a:defRPr/>
            </a:pPr>
            <a:endParaRPr lang="en-US">
              <a:latin typeface="+mn-lt"/>
            </a:endParaRPr>
          </a:p>
        </p:txBody>
      </p:sp>
      <p:sp>
        <p:nvSpPr>
          <p:cNvPr id="385761" name="Line 737"/>
          <p:cNvSpPr>
            <a:spLocks noChangeShapeType="1"/>
          </p:cNvSpPr>
          <p:nvPr/>
        </p:nvSpPr>
        <p:spPr bwMode="auto">
          <a:xfrm flipH="1">
            <a:off x="1084263" y="6365875"/>
            <a:ext cx="42862" cy="1588"/>
          </a:xfrm>
          <a:prstGeom prst="line">
            <a:avLst/>
          </a:prstGeom>
          <a:noFill/>
          <a:ln w="6350" cap="rnd">
            <a:solidFill>
              <a:schemeClr val="tx1"/>
            </a:solidFill>
            <a:round/>
            <a:headEnd/>
            <a:tailEnd/>
          </a:ln>
        </p:spPr>
        <p:txBody>
          <a:bodyPr/>
          <a:lstStyle/>
          <a:p>
            <a:pPr>
              <a:defRPr/>
            </a:pPr>
            <a:endParaRPr lang="en-US">
              <a:latin typeface="+mn-lt"/>
            </a:endParaRPr>
          </a:p>
        </p:txBody>
      </p:sp>
      <p:sp>
        <p:nvSpPr>
          <p:cNvPr id="385762" name="Line 738"/>
          <p:cNvSpPr>
            <a:spLocks noChangeShapeType="1"/>
          </p:cNvSpPr>
          <p:nvPr/>
        </p:nvSpPr>
        <p:spPr bwMode="auto">
          <a:xfrm flipH="1">
            <a:off x="1084263" y="6272213"/>
            <a:ext cx="42862" cy="1587"/>
          </a:xfrm>
          <a:prstGeom prst="line">
            <a:avLst/>
          </a:prstGeom>
          <a:noFill/>
          <a:ln w="6350" cap="rnd">
            <a:solidFill>
              <a:schemeClr val="tx1"/>
            </a:solidFill>
            <a:round/>
            <a:headEnd/>
            <a:tailEnd/>
          </a:ln>
        </p:spPr>
        <p:txBody>
          <a:bodyPr/>
          <a:lstStyle/>
          <a:p>
            <a:pPr>
              <a:defRPr/>
            </a:pPr>
            <a:endParaRPr lang="en-US">
              <a:latin typeface="+mn-lt"/>
            </a:endParaRPr>
          </a:p>
        </p:txBody>
      </p:sp>
      <p:sp>
        <p:nvSpPr>
          <p:cNvPr id="385763" name="Line 739"/>
          <p:cNvSpPr>
            <a:spLocks noChangeShapeType="1"/>
          </p:cNvSpPr>
          <p:nvPr/>
        </p:nvSpPr>
        <p:spPr bwMode="auto">
          <a:xfrm flipH="1">
            <a:off x="1084263" y="6181725"/>
            <a:ext cx="42862" cy="1588"/>
          </a:xfrm>
          <a:prstGeom prst="line">
            <a:avLst/>
          </a:prstGeom>
          <a:noFill/>
          <a:ln w="6350" cap="rnd">
            <a:solidFill>
              <a:schemeClr val="tx1"/>
            </a:solidFill>
            <a:round/>
            <a:headEnd/>
            <a:tailEnd/>
          </a:ln>
        </p:spPr>
        <p:txBody>
          <a:bodyPr/>
          <a:lstStyle/>
          <a:p>
            <a:pPr>
              <a:defRPr/>
            </a:pPr>
            <a:endParaRPr lang="en-US">
              <a:latin typeface="+mn-lt"/>
            </a:endParaRPr>
          </a:p>
        </p:txBody>
      </p:sp>
      <p:sp>
        <p:nvSpPr>
          <p:cNvPr id="385764" name="Line 740"/>
          <p:cNvSpPr>
            <a:spLocks noChangeShapeType="1"/>
          </p:cNvSpPr>
          <p:nvPr/>
        </p:nvSpPr>
        <p:spPr bwMode="auto">
          <a:xfrm flipH="1">
            <a:off x="1084263" y="6088063"/>
            <a:ext cx="42862" cy="3175"/>
          </a:xfrm>
          <a:prstGeom prst="line">
            <a:avLst/>
          </a:prstGeom>
          <a:noFill/>
          <a:ln w="6350" cap="rnd">
            <a:solidFill>
              <a:schemeClr val="tx1"/>
            </a:solidFill>
            <a:round/>
            <a:headEnd/>
            <a:tailEnd/>
          </a:ln>
        </p:spPr>
        <p:txBody>
          <a:bodyPr/>
          <a:lstStyle/>
          <a:p>
            <a:pPr>
              <a:defRPr/>
            </a:pPr>
            <a:endParaRPr lang="en-US">
              <a:latin typeface="+mn-lt"/>
            </a:endParaRPr>
          </a:p>
        </p:txBody>
      </p:sp>
      <p:sp>
        <p:nvSpPr>
          <p:cNvPr id="385765" name="Line 741"/>
          <p:cNvSpPr>
            <a:spLocks noChangeShapeType="1"/>
          </p:cNvSpPr>
          <p:nvPr/>
        </p:nvSpPr>
        <p:spPr bwMode="auto">
          <a:xfrm flipH="1">
            <a:off x="1084263" y="5994400"/>
            <a:ext cx="42862" cy="3175"/>
          </a:xfrm>
          <a:prstGeom prst="line">
            <a:avLst/>
          </a:prstGeom>
          <a:noFill/>
          <a:ln w="6350" cap="rnd">
            <a:solidFill>
              <a:schemeClr val="tx1"/>
            </a:solidFill>
            <a:round/>
            <a:headEnd/>
            <a:tailEnd/>
          </a:ln>
        </p:spPr>
        <p:txBody>
          <a:bodyPr/>
          <a:lstStyle/>
          <a:p>
            <a:pPr>
              <a:defRPr/>
            </a:pPr>
            <a:endParaRPr lang="en-US">
              <a:latin typeface="+mn-lt"/>
            </a:endParaRPr>
          </a:p>
        </p:txBody>
      </p:sp>
      <p:sp>
        <p:nvSpPr>
          <p:cNvPr id="385766" name="Line 742"/>
          <p:cNvSpPr>
            <a:spLocks noChangeShapeType="1"/>
          </p:cNvSpPr>
          <p:nvPr/>
        </p:nvSpPr>
        <p:spPr bwMode="auto">
          <a:xfrm flipH="1">
            <a:off x="1071563" y="5994400"/>
            <a:ext cx="55562" cy="3175"/>
          </a:xfrm>
          <a:prstGeom prst="line">
            <a:avLst/>
          </a:prstGeom>
          <a:noFill/>
          <a:ln w="6350" cap="rnd">
            <a:solidFill>
              <a:schemeClr val="tx1"/>
            </a:solidFill>
            <a:round/>
            <a:headEnd/>
            <a:tailEnd/>
          </a:ln>
        </p:spPr>
        <p:txBody>
          <a:bodyPr/>
          <a:lstStyle/>
          <a:p>
            <a:pPr>
              <a:defRPr/>
            </a:pPr>
            <a:endParaRPr lang="en-US">
              <a:latin typeface="+mn-lt"/>
            </a:endParaRPr>
          </a:p>
        </p:txBody>
      </p:sp>
      <p:sp>
        <p:nvSpPr>
          <p:cNvPr id="385767" name="Line 743"/>
          <p:cNvSpPr>
            <a:spLocks noChangeShapeType="1"/>
          </p:cNvSpPr>
          <p:nvPr/>
        </p:nvSpPr>
        <p:spPr bwMode="auto">
          <a:xfrm flipH="1">
            <a:off x="1084263" y="5902325"/>
            <a:ext cx="42862" cy="1588"/>
          </a:xfrm>
          <a:prstGeom prst="line">
            <a:avLst/>
          </a:prstGeom>
          <a:noFill/>
          <a:ln w="6350" cap="rnd">
            <a:solidFill>
              <a:schemeClr val="tx1"/>
            </a:solidFill>
            <a:round/>
            <a:headEnd/>
            <a:tailEnd/>
          </a:ln>
        </p:spPr>
        <p:txBody>
          <a:bodyPr/>
          <a:lstStyle/>
          <a:p>
            <a:pPr>
              <a:defRPr/>
            </a:pPr>
            <a:endParaRPr lang="en-US">
              <a:latin typeface="+mn-lt"/>
            </a:endParaRPr>
          </a:p>
        </p:txBody>
      </p:sp>
      <p:sp>
        <p:nvSpPr>
          <p:cNvPr id="385768" name="Line 744"/>
          <p:cNvSpPr>
            <a:spLocks noChangeShapeType="1"/>
          </p:cNvSpPr>
          <p:nvPr/>
        </p:nvSpPr>
        <p:spPr bwMode="auto">
          <a:xfrm flipH="1">
            <a:off x="1084263" y="5811838"/>
            <a:ext cx="42862" cy="1587"/>
          </a:xfrm>
          <a:prstGeom prst="line">
            <a:avLst/>
          </a:prstGeom>
          <a:noFill/>
          <a:ln w="6350" cap="rnd">
            <a:solidFill>
              <a:schemeClr val="tx1"/>
            </a:solidFill>
            <a:round/>
            <a:headEnd/>
            <a:tailEnd/>
          </a:ln>
        </p:spPr>
        <p:txBody>
          <a:bodyPr/>
          <a:lstStyle/>
          <a:p>
            <a:pPr>
              <a:defRPr/>
            </a:pPr>
            <a:endParaRPr lang="en-US">
              <a:latin typeface="+mn-lt"/>
            </a:endParaRPr>
          </a:p>
        </p:txBody>
      </p:sp>
      <p:sp>
        <p:nvSpPr>
          <p:cNvPr id="385769" name="Line 745"/>
          <p:cNvSpPr>
            <a:spLocks noChangeShapeType="1"/>
          </p:cNvSpPr>
          <p:nvPr/>
        </p:nvSpPr>
        <p:spPr bwMode="auto">
          <a:xfrm flipH="1">
            <a:off x="1084263" y="5718175"/>
            <a:ext cx="42862" cy="1588"/>
          </a:xfrm>
          <a:prstGeom prst="line">
            <a:avLst/>
          </a:prstGeom>
          <a:noFill/>
          <a:ln w="6350" cap="rnd">
            <a:solidFill>
              <a:schemeClr val="tx1"/>
            </a:solidFill>
            <a:round/>
            <a:headEnd/>
            <a:tailEnd/>
          </a:ln>
        </p:spPr>
        <p:txBody>
          <a:bodyPr/>
          <a:lstStyle/>
          <a:p>
            <a:pPr>
              <a:defRPr/>
            </a:pPr>
            <a:endParaRPr lang="en-US">
              <a:latin typeface="+mn-lt"/>
            </a:endParaRPr>
          </a:p>
        </p:txBody>
      </p:sp>
      <p:sp>
        <p:nvSpPr>
          <p:cNvPr id="385770" name="Line 746"/>
          <p:cNvSpPr>
            <a:spLocks noChangeShapeType="1"/>
          </p:cNvSpPr>
          <p:nvPr/>
        </p:nvSpPr>
        <p:spPr bwMode="auto">
          <a:xfrm flipH="1">
            <a:off x="1084263" y="5624513"/>
            <a:ext cx="42862" cy="3175"/>
          </a:xfrm>
          <a:prstGeom prst="line">
            <a:avLst/>
          </a:prstGeom>
          <a:noFill/>
          <a:ln w="6350" cap="rnd">
            <a:solidFill>
              <a:schemeClr val="tx1"/>
            </a:solidFill>
            <a:round/>
            <a:headEnd/>
            <a:tailEnd/>
          </a:ln>
        </p:spPr>
        <p:txBody>
          <a:bodyPr/>
          <a:lstStyle/>
          <a:p>
            <a:pPr>
              <a:defRPr/>
            </a:pPr>
            <a:endParaRPr lang="en-US">
              <a:latin typeface="+mn-lt"/>
            </a:endParaRPr>
          </a:p>
        </p:txBody>
      </p:sp>
      <p:sp>
        <p:nvSpPr>
          <p:cNvPr id="385771" name="Line 747"/>
          <p:cNvSpPr>
            <a:spLocks noChangeShapeType="1"/>
          </p:cNvSpPr>
          <p:nvPr/>
        </p:nvSpPr>
        <p:spPr bwMode="auto">
          <a:xfrm flipH="1">
            <a:off x="1084263" y="5532438"/>
            <a:ext cx="42862" cy="1587"/>
          </a:xfrm>
          <a:prstGeom prst="line">
            <a:avLst/>
          </a:prstGeom>
          <a:noFill/>
          <a:ln w="6350" cap="rnd">
            <a:solidFill>
              <a:schemeClr val="tx1"/>
            </a:solidFill>
            <a:round/>
            <a:headEnd/>
            <a:tailEnd/>
          </a:ln>
        </p:spPr>
        <p:txBody>
          <a:bodyPr/>
          <a:lstStyle/>
          <a:p>
            <a:pPr>
              <a:defRPr/>
            </a:pPr>
            <a:endParaRPr lang="en-US">
              <a:latin typeface="+mn-lt"/>
            </a:endParaRPr>
          </a:p>
        </p:txBody>
      </p:sp>
      <p:sp>
        <p:nvSpPr>
          <p:cNvPr id="385772" name="Line 748"/>
          <p:cNvSpPr>
            <a:spLocks noChangeShapeType="1"/>
          </p:cNvSpPr>
          <p:nvPr/>
        </p:nvSpPr>
        <p:spPr bwMode="auto">
          <a:xfrm flipH="1">
            <a:off x="1071563" y="5532438"/>
            <a:ext cx="55562" cy="1587"/>
          </a:xfrm>
          <a:prstGeom prst="line">
            <a:avLst/>
          </a:prstGeom>
          <a:noFill/>
          <a:ln w="6350" cap="rnd">
            <a:solidFill>
              <a:schemeClr val="tx1"/>
            </a:solidFill>
            <a:round/>
            <a:headEnd/>
            <a:tailEnd/>
          </a:ln>
        </p:spPr>
        <p:txBody>
          <a:bodyPr/>
          <a:lstStyle/>
          <a:p>
            <a:pPr>
              <a:defRPr/>
            </a:pPr>
            <a:endParaRPr lang="en-US">
              <a:latin typeface="+mn-lt"/>
            </a:endParaRPr>
          </a:p>
        </p:txBody>
      </p:sp>
      <p:sp>
        <p:nvSpPr>
          <p:cNvPr id="385822" name="Freeform 798"/>
          <p:cNvSpPr>
            <a:spLocks/>
          </p:cNvSpPr>
          <p:nvPr/>
        </p:nvSpPr>
        <p:spPr bwMode="auto">
          <a:xfrm>
            <a:off x="2549525" y="5519738"/>
            <a:ext cx="1247775" cy="928687"/>
          </a:xfrm>
          <a:custGeom>
            <a:avLst/>
            <a:gdLst/>
            <a:ahLst/>
            <a:cxnLst>
              <a:cxn ang="0">
                <a:pos x="81" y="389"/>
              </a:cxn>
              <a:cxn ang="0">
                <a:pos x="142" y="377"/>
              </a:cxn>
              <a:cxn ang="0">
                <a:pos x="178" y="363"/>
              </a:cxn>
              <a:cxn ang="0">
                <a:pos x="209" y="350"/>
              </a:cxn>
              <a:cxn ang="0">
                <a:pos x="236" y="341"/>
              </a:cxn>
              <a:cxn ang="0">
                <a:pos x="253" y="328"/>
              </a:cxn>
              <a:cxn ang="0">
                <a:pos x="271" y="314"/>
              </a:cxn>
              <a:cxn ang="0">
                <a:pos x="289" y="301"/>
              </a:cxn>
              <a:cxn ang="0">
                <a:pos x="302" y="288"/>
              </a:cxn>
              <a:cxn ang="0">
                <a:pos x="315" y="274"/>
              </a:cxn>
              <a:cxn ang="0">
                <a:pos x="329" y="262"/>
              </a:cxn>
              <a:cxn ang="0">
                <a:pos x="347" y="252"/>
              </a:cxn>
              <a:cxn ang="0">
                <a:pos x="356" y="235"/>
              </a:cxn>
              <a:cxn ang="0">
                <a:pos x="369" y="222"/>
              </a:cxn>
              <a:cxn ang="0">
                <a:pos x="386" y="213"/>
              </a:cxn>
              <a:cxn ang="0">
                <a:pos x="396" y="195"/>
              </a:cxn>
              <a:cxn ang="0">
                <a:pos x="408" y="182"/>
              </a:cxn>
              <a:cxn ang="0">
                <a:pos x="422" y="169"/>
              </a:cxn>
              <a:cxn ang="0">
                <a:pos x="435" y="155"/>
              </a:cxn>
              <a:cxn ang="0">
                <a:pos x="449" y="142"/>
              </a:cxn>
              <a:cxn ang="0">
                <a:pos x="462" y="129"/>
              </a:cxn>
              <a:cxn ang="0">
                <a:pos x="475" y="115"/>
              </a:cxn>
              <a:cxn ang="0">
                <a:pos x="489" y="103"/>
              </a:cxn>
              <a:cxn ang="0">
                <a:pos x="507" y="89"/>
              </a:cxn>
              <a:cxn ang="0">
                <a:pos x="519" y="76"/>
              </a:cxn>
              <a:cxn ang="0">
                <a:pos x="537" y="63"/>
              </a:cxn>
              <a:cxn ang="0">
                <a:pos x="564" y="54"/>
              </a:cxn>
              <a:cxn ang="0">
                <a:pos x="586" y="41"/>
              </a:cxn>
              <a:cxn ang="0">
                <a:pos x="617" y="27"/>
              </a:cxn>
              <a:cxn ang="0">
                <a:pos x="662" y="14"/>
              </a:cxn>
              <a:cxn ang="0">
                <a:pos x="750" y="0"/>
              </a:cxn>
              <a:cxn ang="0">
                <a:pos x="706" y="14"/>
              </a:cxn>
              <a:cxn ang="0">
                <a:pos x="630" y="23"/>
              </a:cxn>
              <a:cxn ang="0">
                <a:pos x="600" y="36"/>
              </a:cxn>
              <a:cxn ang="0">
                <a:pos x="573" y="49"/>
              </a:cxn>
              <a:cxn ang="0">
                <a:pos x="551" y="63"/>
              </a:cxn>
              <a:cxn ang="0">
                <a:pos x="533" y="76"/>
              </a:cxn>
              <a:cxn ang="0">
                <a:pos x="515" y="89"/>
              </a:cxn>
              <a:cxn ang="0">
                <a:pos x="502" y="103"/>
              </a:cxn>
              <a:cxn ang="0">
                <a:pos x="484" y="115"/>
              </a:cxn>
              <a:cxn ang="0">
                <a:pos x="471" y="129"/>
              </a:cxn>
              <a:cxn ang="0">
                <a:pos x="457" y="142"/>
              </a:cxn>
              <a:cxn ang="0">
                <a:pos x="444" y="155"/>
              </a:cxn>
              <a:cxn ang="0">
                <a:pos x="431" y="169"/>
              </a:cxn>
              <a:cxn ang="0">
                <a:pos x="418" y="182"/>
              </a:cxn>
              <a:cxn ang="0">
                <a:pos x="404" y="195"/>
              </a:cxn>
              <a:cxn ang="0">
                <a:pos x="391" y="208"/>
              </a:cxn>
              <a:cxn ang="0">
                <a:pos x="378" y="222"/>
              </a:cxn>
              <a:cxn ang="0">
                <a:pos x="364" y="235"/>
              </a:cxn>
              <a:cxn ang="0">
                <a:pos x="351" y="248"/>
              </a:cxn>
              <a:cxn ang="0">
                <a:pos x="338" y="262"/>
              </a:cxn>
              <a:cxn ang="0">
                <a:pos x="325" y="274"/>
              </a:cxn>
              <a:cxn ang="0">
                <a:pos x="311" y="288"/>
              </a:cxn>
              <a:cxn ang="0">
                <a:pos x="297" y="301"/>
              </a:cxn>
              <a:cxn ang="0">
                <a:pos x="275" y="310"/>
              </a:cxn>
              <a:cxn ang="0">
                <a:pos x="262" y="323"/>
              </a:cxn>
              <a:cxn ang="0">
                <a:pos x="244" y="337"/>
              </a:cxn>
              <a:cxn ang="0">
                <a:pos x="222" y="350"/>
              </a:cxn>
              <a:cxn ang="0">
                <a:pos x="200" y="363"/>
              </a:cxn>
              <a:cxn ang="0">
                <a:pos x="169" y="377"/>
              </a:cxn>
              <a:cxn ang="0">
                <a:pos x="107" y="385"/>
              </a:cxn>
              <a:cxn ang="0">
                <a:pos x="0" y="399"/>
              </a:cxn>
            </a:cxnLst>
            <a:rect l="0" t="0" r="r" b="b"/>
            <a:pathLst>
              <a:path w="786" h="399">
                <a:moveTo>
                  <a:pt x="0" y="399"/>
                </a:moveTo>
                <a:lnTo>
                  <a:pt x="0" y="399"/>
                </a:lnTo>
                <a:lnTo>
                  <a:pt x="0" y="394"/>
                </a:lnTo>
                <a:lnTo>
                  <a:pt x="40" y="394"/>
                </a:lnTo>
                <a:lnTo>
                  <a:pt x="40" y="389"/>
                </a:lnTo>
                <a:lnTo>
                  <a:pt x="81" y="389"/>
                </a:lnTo>
                <a:lnTo>
                  <a:pt x="81" y="385"/>
                </a:lnTo>
                <a:lnTo>
                  <a:pt x="107" y="385"/>
                </a:lnTo>
                <a:lnTo>
                  <a:pt x="107" y="381"/>
                </a:lnTo>
                <a:lnTo>
                  <a:pt x="129" y="381"/>
                </a:lnTo>
                <a:lnTo>
                  <a:pt x="142" y="381"/>
                </a:lnTo>
                <a:lnTo>
                  <a:pt x="142" y="377"/>
                </a:lnTo>
                <a:lnTo>
                  <a:pt x="156" y="377"/>
                </a:lnTo>
                <a:lnTo>
                  <a:pt x="156" y="372"/>
                </a:lnTo>
                <a:lnTo>
                  <a:pt x="169" y="372"/>
                </a:lnTo>
                <a:lnTo>
                  <a:pt x="169" y="367"/>
                </a:lnTo>
                <a:lnTo>
                  <a:pt x="178" y="367"/>
                </a:lnTo>
                <a:lnTo>
                  <a:pt x="178" y="363"/>
                </a:lnTo>
                <a:lnTo>
                  <a:pt x="192" y="363"/>
                </a:lnTo>
                <a:lnTo>
                  <a:pt x="192" y="359"/>
                </a:lnTo>
                <a:lnTo>
                  <a:pt x="200" y="359"/>
                </a:lnTo>
                <a:lnTo>
                  <a:pt x="200" y="354"/>
                </a:lnTo>
                <a:lnTo>
                  <a:pt x="209" y="354"/>
                </a:lnTo>
                <a:lnTo>
                  <a:pt x="209" y="350"/>
                </a:lnTo>
                <a:lnTo>
                  <a:pt x="214" y="350"/>
                </a:lnTo>
                <a:lnTo>
                  <a:pt x="214" y="345"/>
                </a:lnTo>
                <a:lnTo>
                  <a:pt x="222" y="345"/>
                </a:lnTo>
                <a:lnTo>
                  <a:pt x="222" y="341"/>
                </a:lnTo>
                <a:lnTo>
                  <a:pt x="231" y="341"/>
                </a:lnTo>
                <a:lnTo>
                  <a:pt x="236" y="341"/>
                </a:lnTo>
                <a:lnTo>
                  <a:pt x="236" y="337"/>
                </a:lnTo>
                <a:lnTo>
                  <a:pt x="244" y="337"/>
                </a:lnTo>
                <a:lnTo>
                  <a:pt x="244" y="332"/>
                </a:lnTo>
                <a:lnTo>
                  <a:pt x="249" y="332"/>
                </a:lnTo>
                <a:lnTo>
                  <a:pt x="249" y="328"/>
                </a:lnTo>
                <a:lnTo>
                  <a:pt x="253" y="328"/>
                </a:lnTo>
                <a:lnTo>
                  <a:pt x="253" y="323"/>
                </a:lnTo>
                <a:lnTo>
                  <a:pt x="262" y="323"/>
                </a:lnTo>
                <a:lnTo>
                  <a:pt x="262" y="319"/>
                </a:lnTo>
                <a:lnTo>
                  <a:pt x="267" y="319"/>
                </a:lnTo>
                <a:lnTo>
                  <a:pt x="267" y="314"/>
                </a:lnTo>
                <a:lnTo>
                  <a:pt x="271" y="314"/>
                </a:lnTo>
                <a:lnTo>
                  <a:pt x="271" y="310"/>
                </a:lnTo>
                <a:lnTo>
                  <a:pt x="275" y="310"/>
                </a:lnTo>
                <a:lnTo>
                  <a:pt x="275" y="306"/>
                </a:lnTo>
                <a:lnTo>
                  <a:pt x="285" y="306"/>
                </a:lnTo>
                <a:lnTo>
                  <a:pt x="285" y="301"/>
                </a:lnTo>
                <a:lnTo>
                  <a:pt x="289" y="301"/>
                </a:lnTo>
                <a:lnTo>
                  <a:pt x="293" y="301"/>
                </a:lnTo>
                <a:lnTo>
                  <a:pt x="293" y="297"/>
                </a:lnTo>
                <a:lnTo>
                  <a:pt x="297" y="297"/>
                </a:lnTo>
                <a:lnTo>
                  <a:pt x="297" y="292"/>
                </a:lnTo>
                <a:lnTo>
                  <a:pt x="302" y="292"/>
                </a:lnTo>
                <a:lnTo>
                  <a:pt x="302" y="288"/>
                </a:lnTo>
                <a:lnTo>
                  <a:pt x="307" y="288"/>
                </a:lnTo>
                <a:lnTo>
                  <a:pt x="307" y="284"/>
                </a:lnTo>
                <a:lnTo>
                  <a:pt x="311" y="284"/>
                </a:lnTo>
                <a:lnTo>
                  <a:pt x="311" y="279"/>
                </a:lnTo>
                <a:lnTo>
                  <a:pt x="315" y="279"/>
                </a:lnTo>
                <a:lnTo>
                  <a:pt x="315" y="274"/>
                </a:lnTo>
                <a:lnTo>
                  <a:pt x="320" y="274"/>
                </a:lnTo>
                <a:lnTo>
                  <a:pt x="320" y="270"/>
                </a:lnTo>
                <a:lnTo>
                  <a:pt x="325" y="270"/>
                </a:lnTo>
                <a:lnTo>
                  <a:pt x="325" y="266"/>
                </a:lnTo>
                <a:lnTo>
                  <a:pt x="329" y="266"/>
                </a:lnTo>
                <a:lnTo>
                  <a:pt x="329" y="262"/>
                </a:lnTo>
                <a:lnTo>
                  <a:pt x="333" y="262"/>
                </a:lnTo>
                <a:lnTo>
                  <a:pt x="338" y="262"/>
                </a:lnTo>
                <a:lnTo>
                  <a:pt x="338" y="257"/>
                </a:lnTo>
                <a:lnTo>
                  <a:pt x="342" y="257"/>
                </a:lnTo>
                <a:lnTo>
                  <a:pt x="342" y="252"/>
                </a:lnTo>
                <a:lnTo>
                  <a:pt x="347" y="252"/>
                </a:lnTo>
                <a:lnTo>
                  <a:pt x="347" y="248"/>
                </a:lnTo>
                <a:lnTo>
                  <a:pt x="351" y="248"/>
                </a:lnTo>
                <a:lnTo>
                  <a:pt x="351" y="244"/>
                </a:lnTo>
                <a:lnTo>
                  <a:pt x="351" y="240"/>
                </a:lnTo>
                <a:lnTo>
                  <a:pt x="356" y="240"/>
                </a:lnTo>
                <a:lnTo>
                  <a:pt x="356" y="235"/>
                </a:lnTo>
                <a:lnTo>
                  <a:pt x="360" y="235"/>
                </a:lnTo>
                <a:lnTo>
                  <a:pt x="360" y="230"/>
                </a:lnTo>
                <a:lnTo>
                  <a:pt x="364" y="230"/>
                </a:lnTo>
                <a:lnTo>
                  <a:pt x="364" y="226"/>
                </a:lnTo>
                <a:lnTo>
                  <a:pt x="369" y="226"/>
                </a:lnTo>
                <a:lnTo>
                  <a:pt x="369" y="222"/>
                </a:lnTo>
                <a:lnTo>
                  <a:pt x="373" y="222"/>
                </a:lnTo>
                <a:lnTo>
                  <a:pt x="378" y="222"/>
                </a:lnTo>
                <a:lnTo>
                  <a:pt x="378" y="217"/>
                </a:lnTo>
                <a:lnTo>
                  <a:pt x="382" y="217"/>
                </a:lnTo>
                <a:lnTo>
                  <a:pt x="382" y="213"/>
                </a:lnTo>
                <a:lnTo>
                  <a:pt x="386" y="213"/>
                </a:lnTo>
                <a:lnTo>
                  <a:pt x="386" y="208"/>
                </a:lnTo>
                <a:lnTo>
                  <a:pt x="386" y="204"/>
                </a:lnTo>
                <a:lnTo>
                  <a:pt x="391" y="204"/>
                </a:lnTo>
                <a:lnTo>
                  <a:pt x="391" y="200"/>
                </a:lnTo>
                <a:lnTo>
                  <a:pt x="396" y="200"/>
                </a:lnTo>
                <a:lnTo>
                  <a:pt x="396" y="195"/>
                </a:lnTo>
                <a:lnTo>
                  <a:pt x="400" y="195"/>
                </a:lnTo>
                <a:lnTo>
                  <a:pt x="400" y="191"/>
                </a:lnTo>
                <a:lnTo>
                  <a:pt x="404" y="191"/>
                </a:lnTo>
                <a:lnTo>
                  <a:pt x="404" y="186"/>
                </a:lnTo>
                <a:lnTo>
                  <a:pt x="408" y="186"/>
                </a:lnTo>
                <a:lnTo>
                  <a:pt x="408" y="182"/>
                </a:lnTo>
                <a:lnTo>
                  <a:pt x="413" y="182"/>
                </a:lnTo>
                <a:lnTo>
                  <a:pt x="418" y="182"/>
                </a:lnTo>
                <a:lnTo>
                  <a:pt x="418" y="177"/>
                </a:lnTo>
                <a:lnTo>
                  <a:pt x="418" y="173"/>
                </a:lnTo>
                <a:lnTo>
                  <a:pt x="422" y="173"/>
                </a:lnTo>
                <a:lnTo>
                  <a:pt x="422" y="169"/>
                </a:lnTo>
                <a:lnTo>
                  <a:pt x="426" y="169"/>
                </a:lnTo>
                <a:lnTo>
                  <a:pt x="426" y="164"/>
                </a:lnTo>
                <a:lnTo>
                  <a:pt x="431" y="164"/>
                </a:lnTo>
                <a:lnTo>
                  <a:pt x="431" y="160"/>
                </a:lnTo>
                <a:lnTo>
                  <a:pt x="435" y="160"/>
                </a:lnTo>
                <a:lnTo>
                  <a:pt x="435" y="155"/>
                </a:lnTo>
                <a:lnTo>
                  <a:pt x="440" y="155"/>
                </a:lnTo>
                <a:lnTo>
                  <a:pt x="440" y="151"/>
                </a:lnTo>
                <a:lnTo>
                  <a:pt x="444" y="151"/>
                </a:lnTo>
                <a:lnTo>
                  <a:pt x="444" y="147"/>
                </a:lnTo>
                <a:lnTo>
                  <a:pt x="449" y="147"/>
                </a:lnTo>
                <a:lnTo>
                  <a:pt x="449" y="142"/>
                </a:lnTo>
                <a:lnTo>
                  <a:pt x="453" y="142"/>
                </a:lnTo>
                <a:lnTo>
                  <a:pt x="453" y="137"/>
                </a:lnTo>
                <a:lnTo>
                  <a:pt x="457" y="137"/>
                </a:lnTo>
                <a:lnTo>
                  <a:pt x="457" y="133"/>
                </a:lnTo>
                <a:lnTo>
                  <a:pt x="462" y="133"/>
                </a:lnTo>
                <a:lnTo>
                  <a:pt x="462" y="129"/>
                </a:lnTo>
                <a:lnTo>
                  <a:pt x="467" y="129"/>
                </a:lnTo>
                <a:lnTo>
                  <a:pt x="467" y="125"/>
                </a:lnTo>
                <a:lnTo>
                  <a:pt x="471" y="125"/>
                </a:lnTo>
                <a:lnTo>
                  <a:pt x="471" y="120"/>
                </a:lnTo>
                <a:lnTo>
                  <a:pt x="475" y="120"/>
                </a:lnTo>
                <a:lnTo>
                  <a:pt x="475" y="115"/>
                </a:lnTo>
                <a:lnTo>
                  <a:pt x="480" y="115"/>
                </a:lnTo>
                <a:lnTo>
                  <a:pt x="480" y="111"/>
                </a:lnTo>
                <a:lnTo>
                  <a:pt x="484" y="111"/>
                </a:lnTo>
                <a:lnTo>
                  <a:pt x="484" y="107"/>
                </a:lnTo>
                <a:lnTo>
                  <a:pt x="489" y="107"/>
                </a:lnTo>
                <a:lnTo>
                  <a:pt x="489" y="103"/>
                </a:lnTo>
                <a:lnTo>
                  <a:pt x="493" y="103"/>
                </a:lnTo>
                <a:lnTo>
                  <a:pt x="493" y="98"/>
                </a:lnTo>
                <a:lnTo>
                  <a:pt x="502" y="98"/>
                </a:lnTo>
                <a:lnTo>
                  <a:pt x="502" y="93"/>
                </a:lnTo>
                <a:lnTo>
                  <a:pt x="507" y="93"/>
                </a:lnTo>
                <a:lnTo>
                  <a:pt x="507" y="89"/>
                </a:lnTo>
                <a:lnTo>
                  <a:pt x="511" y="89"/>
                </a:lnTo>
                <a:lnTo>
                  <a:pt x="511" y="85"/>
                </a:lnTo>
                <a:lnTo>
                  <a:pt x="515" y="85"/>
                </a:lnTo>
                <a:lnTo>
                  <a:pt x="515" y="81"/>
                </a:lnTo>
                <a:lnTo>
                  <a:pt x="519" y="81"/>
                </a:lnTo>
                <a:lnTo>
                  <a:pt x="519" y="76"/>
                </a:lnTo>
                <a:lnTo>
                  <a:pt x="529" y="76"/>
                </a:lnTo>
                <a:lnTo>
                  <a:pt x="529" y="71"/>
                </a:lnTo>
                <a:lnTo>
                  <a:pt x="533" y="71"/>
                </a:lnTo>
                <a:lnTo>
                  <a:pt x="533" y="67"/>
                </a:lnTo>
                <a:lnTo>
                  <a:pt x="537" y="67"/>
                </a:lnTo>
                <a:lnTo>
                  <a:pt x="537" y="63"/>
                </a:lnTo>
                <a:lnTo>
                  <a:pt x="546" y="63"/>
                </a:lnTo>
                <a:lnTo>
                  <a:pt x="551" y="63"/>
                </a:lnTo>
                <a:lnTo>
                  <a:pt x="551" y="58"/>
                </a:lnTo>
                <a:lnTo>
                  <a:pt x="560" y="58"/>
                </a:lnTo>
                <a:lnTo>
                  <a:pt x="560" y="54"/>
                </a:lnTo>
                <a:lnTo>
                  <a:pt x="564" y="54"/>
                </a:lnTo>
                <a:lnTo>
                  <a:pt x="564" y="49"/>
                </a:lnTo>
                <a:lnTo>
                  <a:pt x="573" y="49"/>
                </a:lnTo>
                <a:lnTo>
                  <a:pt x="573" y="45"/>
                </a:lnTo>
                <a:lnTo>
                  <a:pt x="582" y="45"/>
                </a:lnTo>
                <a:lnTo>
                  <a:pt x="582" y="41"/>
                </a:lnTo>
                <a:lnTo>
                  <a:pt x="586" y="41"/>
                </a:lnTo>
                <a:lnTo>
                  <a:pt x="586" y="36"/>
                </a:lnTo>
                <a:lnTo>
                  <a:pt x="600" y="36"/>
                </a:lnTo>
                <a:lnTo>
                  <a:pt x="600" y="32"/>
                </a:lnTo>
                <a:lnTo>
                  <a:pt x="608" y="32"/>
                </a:lnTo>
                <a:lnTo>
                  <a:pt x="608" y="27"/>
                </a:lnTo>
                <a:lnTo>
                  <a:pt x="617" y="27"/>
                </a:lnTo>
                <a:lnTo>
                  <a:pt x="617" y="23"/>
                </a:lnTo>
                <a:lnTo>
                  <a:pt x="630" y="23"/>
                </a:lnTo>
                <a:lnTo>
                  <a:pt x="644" y="23"/>
                </a:lnTo>
                <a:lnTo>
                  <a:pt x="644" y="18"/>
                </a:lnTo>
                <a:lnTo>
                  <a:pt x="662" y="18"/>
                </a:lnTo>
                <a:lnTo>
                  <a:pt x="662" y="14"/>
                </a:lnTo>
                <a:lnTo>
                  <a:pt x="679" y="14"/>
                </a:lnTo>
                <a:lnTo>
                  <a:pt x="679" y="10"/>
                </a:lnTo>
                <a:lnTo>
                  <a:pt x="706" y="10"/>
                </a:lnTo>
                <a:lnTo>
                  <a:pt x="706" y="5"/>
                </a:lnTo>
                <a:lnTo>
                  <a:pt x="750" y="5"/>
                </a:lnTo>
                <a:lnTo>
                  <a:pt x="750" y="0"/>
                </a:lnTo>
                <a:lnTo>
                  <a:pt x="786" y="0"/>
                </a:lnTo>
                <a:lnTo>
                  <a:pt x="786" y="5"/>
                </a:lnTo>
                <a:lnTo>
                  <a:pt x="750" y="5"/>
                </a:lnTo>
                <a:lnTo>
                  <a:pt x="750" y="10"/>
                </a:lnTo>
                <a:lnTo>
                  <a:pt x="706" y="10"/>
                </a:lnTo>
                <a:lnTo>
                  <a:pt x="706" y="14"/>
                </a:lnTo>
                <a:lnTo>
                  <a:pt x="679" y="14"/>
                </a:lnTo>
                <a:lnTo>
                  <a:pt x="679" y="18"/>
                </a:lnTo>
                <a:lnTo>
                  <a:pt x="662" y="18"/>
                </a:lnTo>
                <a:lnTo>
                  <a:pt x="662" y="23"/>
                </a:lnTo>
                <a:lnTo>
                  <a:pt x="644" y="23"/>
                </a:lnTo>
                <a:lnTo>
                  <a:pt x="630" y="23"/>
                </a:lnTo>
                <a:lnTo>
                  <a:pt x="630" y="27"/>
                </a:lnTo>
                <a:lnTo>
                  <a:pt x="617" y="27"/>
                </a:lnTo>
                <a:lnTo>
                  <a:pt x="617" y="32"/>
                </a:lnTo>
                <a:lnTo>
                  <a:pt x="608" y="32"/>
                </a:lnTo>
                <a:lnTo>
                  <a:pt x="608" y="36"/>
                </a:lnTo>
                <a:lnTo>
                  <a:pt x="600" y="36"/>
                </a:lnTo>
                <a:lnTo>
                  <a:pt x="600" y="41"/>
                </a:lnTo>
                <a:lnTo>
                  <a:pt x="586" y="41"/>
                </a:lnTo>
                <a:lnTo>
                  <a:pt x="586" y="45"/>
                </a:lnTo>
                <a:lnTo>
                  <a:pt x="582" y="45"/>
                </a:lnTo>
                <a:lnTo>
                  <a:pt x="582" y="49"/>
                </a:lnTo>
                <a:lnTo>
                  <a:pt x="573" y="49"/>
                </a:lnTo>
                <a:lnTo>
                  <a:pt x="573" y="54"/>
                </a:lnTo>
                <a:lnTo>
                  <a:pt x="564" y="54"/>
                </a:lnTo>
                <a:lnTo>
                  <a:pt x="564" y="58"/>
                </a:lnTo>
                <a:lnTo>
                  <a:pt x="560" y="58"/>
                </a:lnTo>
                <a:lnTo>
                  <a:pt x="560" y="63"/>
                </a:lnTo>
                <a:lnTo>
                  <a:pt x="551" y="63"/>
                </a:lnTo>
                <a:lnTo>
                  <a:pt x="546" y="63"/>
                </a:lnTo>
                <a:lnTo>
                  <a:pt x="546" y="67"/>
                </a:lnTo>
                <a:lnTo>
                  <a:pt x="537" y="67"/>
                </a:lnTo>
                <a:lnTo>
                  <a:pt x="537" y="71"/>
                </a:lnTo>
                <a:lnTo>
                  <a:pt x="533" y="71"/>
                </a:lnTo>
                <a:lnTo>
                  <a:pt x="533" y="76"/>
                </a:lnTo>
                <a:lnTo>
                  <a:pt x="529" y="76"/>
                </a:lnTo>
                <a:lnTo>
                  <a:pt x="529" y="81"/>
                </a:lnTo>
                <a:lnTo>
                  <a:pt x="519" y="81"/>
                </a:lnTo>
                <a:lnTo>
                  <a:pt x="519" y="85"/>
                </a:lnTo>
                <a:lnTo>
                  <a:pt x="515" y="85"/>
                </a:lnTo>
                <a:lnTo>
                  <a:pt x="515" y="89"/>
                </a:lnTo>
                <a:lnTo>
                  <a:pt x="511" y="89"/>
                </a:lnTo>
                <a:lnTo>
                  <a:pt x="511" y="93"/>
                </a:lnTo>
                <a:lnTo>
                  <a:pt x="507" y="93"/>
                </a:lnTo>
                <a:lnTo>
                  <a:pt x="507" y="98"/>
                </a:lnTo>
                <a:lnTo>
                  <a:pt x="502" y="98"/>
                </a:lnTo>
                <a:lnTo>
                  <a:pt x="502" y="103"/>
                </a:lnTo>
                <a:lnTo>
                  <a:pt x="493" y="103"/>
                </a:lnTo>
                <a:lnTo>
                  <a:pt x="489" y="103"/>
                </a:lnTo>
                <a:lnTo>
                  <a:pt x="489" y="107"/>
                </a:lnTo>
                <a:lnTo>
                  <a:pt x="489" y="111"/>
                </a:lnTo>
                <a:lnTo>
                  <a:pt x="484" y="111"/>
                </a:lnTo>
                <a:lnTo>
                  <a:pt x="484" y="115"/>
                </a:lnTo>
                <a:lnTo>
                  <a:pt x="480" y="115"/>
                </a:lnTo>
                <a:lnTo>
                  <a:pt x="480" y="120"/>
                </a:lnTo>
                <a:lnTo>
                  <a:pt x="475" y="120"/>
                </a:lnTo>
                <a:lnTo>
                  <a:pt x="475" y="125"/>
                </a:lnTo>
                <a:lnTo>
                  <a:pt x="471" y="125"/>
                </a:lnTo>
                <a:lnTo>
                  <a:pt x="471" y="129"/>
                </a:lnTo>
                <a:lnTo>
                  <a:pt x="467" y="129"/>
                </a:lnTo>
                <a:lnTo>
                  <a:pt x="467" y="133"/>
                </a:lnTo>
                <a:lnTo>
                  <a:pt x="462" y="133"/>
                </a:lnTo>
                <a:lnTo>
                  <a:pt x="462" y="137"/>
                </a:lnTo>
                <a:lnTo>
                  <a:pt x="457" y="137"/>
                </a:lnTo>
                <a:lnTo>
                  <a:pt x="457" y="142"/>
                </a:lnTo>
                <a:lnTo>
                  <a:pt x="453" y="142"/>
                </a:lnTo>
                <a:lnTo>
                  <a:pt x="453" y="147"/>
                </a:lnTo>
                <a:lnTo>
                  <a:pt x="449" y="147"/>
                </a:lnTo>
                <a:lnTo>
                  <a:pt x="449" y="151"/>
                </a:lnTo>
                <a:lnTo>
                  <a:pt x="444" y="151"/>
                </a:lnTo>
                <a:lnTo>
                  <a:pt x="444" y="155"/>
                </a:lnTo>
                <a:lnTo>
                  <a:pt x="440" y="155"/>
                </a:lnTo>
                <a:lnTo>
                  <a:pt x="440" y="160"/>
                </a:lnTo>
                <a:lnTo>
                  <a:pt x="435" y="160"/>
                </a:lnTo>
                <a:lnTo>
                  <a:pt x="435" y="164"/>
                </a:lnTo>
                <a:lnTo>
                  <a:pt x="431" y="164"/>
                </a:lnTo>
                <a:lnTo>
                  <a:pt x="431" y="169"/>
                </a:lnTo>
                <a:lnTo>
                  <a:pt x="426" y="169"/>
                </a:lnTo>
                <a:lnTo>
                  <a:pt x="426" y="173"/>
                </a:lnTo>
                <a:lnTo>
                  <a:pt x="422" y="173"/>
                </a:lnTo>
                <a:lnTo>
                  <a:pt x="422" y="177"/>
                </a:lnTo>
                <a:lnTo>
                  <a:pt x="418" y="177"/>
                </a:lnTo>
                <a:lnTo>
                  <a:pt x="418" y="182"/>
                </a:lnTo>
                <a:lnTo>
                  <a:pt x="413" y="182"/>
                </a:lnTo>
                <a:lnTo>
                  <a:pt x="413" y="186"/>
                </a:lnTo>
                <a:lnTo>
                  <a:pt x="408" y="186"/>
                </a:lnTo>
                <a:lnTo>
                  <a:pt x="408" y="191"/>
                </a:lnTo>
                <a:lnTo>
                  <a:pt x="404" y="191"/>
                </a:lnTo>
                <a:lnTo>
                  <a:pt x="404" y="195"/>
                </a:lnTo>
                <a:lnTo>
                  <a:pt x="400" y="195"/>
                </a:lnTo>
                <a:lnTo>
                  <a:pt x="400" y="200"/>
                </a:lnTo>
                <a:lnTo>
                  <a:pt x="396" y="200"/>
                </a:lnTo>
                <a:lnTo>
                  <a:pt x="396" y="204"/>
                </a:lnTo>
                <a:lnTo>
                  <a:pt x="391" y="204"/>
                </a:lnTo>
                <a:lnTo>
                  <a:pt x="391" y="208"/>
                </a:lnTo>
                <a:lnTo>
                  <a:pt x="386" y="208"/>
                </a:lnTo>
                <a:lnTo>
                  <a:pt x="386" y="213"/>
                </a:lnTo>
                <a:lnTo>
                  <a:pt x="386" y="217"/>
                </a:lnTo>
                <a:lnTo>
                  <a:pt x="382" y="217"/>
                </a:lnTo>
                <a:lnTo>
                  <a:pt x="382" y="222"/>
                </a:lnTo>
                <a:lnTo>
                  <a:pt x="378" y="222"/>
                </a:lnTo>
                <a:lnTo>
                  <a:pt x="373" y="222"/>
                </a:lnTo>
                <a:lnTo>
                  <a:pt x="373" y="226"/>
                </a:lnTo>
                <a:lnTo>
                  <a:pt x="369" y="226"/>
                </a:lnTo>
                <a:lnTo>
                  <a:pt x="369" y="230"/>
                </a:lnTo>
                <a:lnTo>
                  <a:pt x="364" y="230"/>
                </a:lnTo>
                <a:lnTo>
                  <a:pt x="364" y="235"/>
                </a:lnTo>
                <a:lnTo>
                  <a:pt x="360" y="235"/>
                </a:lnTo>
                <a:lnTo>
                  <a:pt x="360" y="240"/>
                </a:lnTo>
                <a:lnTo>
                  <a:pt x="356" y="240"/>
                </a:lnTo>
                <a:lnTo>
                  <a:pt x="356" y="244"/>
                </a:lnTo>
                <a:lnTo>
                  <a:pt x="351" y="244"/>
                </a:lnTo>
                <a:lnTo>
                  <a:pt x="351" y="248"/>
                </a:lnTo>
                <a:lnTo>
                  <a:pt x="351" y="252"/>
                </a:lnTo>
                <a:lnTo>
                  <a:pt x="347" y="252"/>
                </a:lnTo>
                <a:lnTo>
                  <a:pt x="347" y="257"/>
                </a:lnTo>
                <a:lnTo>
                  <a:pt x="342" y="257"/>
                </a:lnTo>
                <a:lnTo>
                  <a:pt x="342" y="262"/>
                </a:lnTo>
                <a:lnTo>
                  <a:pt x="338" y="262"/>
                </a:lnTo>
                <a:lnTo>
                  <a:pt x="333" y="262"/>
                </a:lnTo>
                <a:lnTo>
                  <a:pt x="333" y="266"/>
                </a:lnTo>
                <a:lnTo>
                  <a:pt x="329" y="266"/>
                </a:lnTo>
                <a:lnTo>
                  <a:pt x="329" y="270"/>
                </a:lnTo>
                <a:lnTo>
                  <a:pt x="325" y="270"/>
                </a:lnTo>
                <a:lnTo>
                  <a:pt x="325" y="274"/>
                </a:lnTo>
                <a:lnTo>
                  <a:pt x="320" y="274"/>
                </a:lnTo>
                <a:lnTo>
                  <a:pt x="320" y="279"/>
                </a:lnTo>
                <a:lnTo>
                  <a:pt x="315" y="279"/>
                </a:lnTo>
                <a:lnTo>
                  <a:pt x="315" y="284"/>
                </a:lnTo>
                <a:lnTo>
                  <a:pt x="311" y="284"/>
                </a:lnTo>
                <a:lnTo>
                  <a:pt x="311" y="288"/>
                </a:lnTo>
                <a:lnTo>
                  <a:pt x="307" y="288"/>
                </a:lnTo>
                <a:lnTo>
                  <a:pt x="307" y="292"/>
                </a:lnTo>
                <a:lnTo>
                  <a:pt x="302" y="292"/>
                </a:lnTo>
                <a:lnTo>
                  <a:pt x="302" y="297"/>
                </a:lnTo>
                <a:lnTo>
                  <a:pt x="297" y="297"/>
                </a:lnTo>
                <a:lnTo>
                  <a:pt x="297" y="301"/>
                </a:lnTo>
                <a:lnTo>
                  <a:pt x="293" y="301"/>
                </a:lnTo>
                <a:lnTo>
                  <a:pt x="289" y="301"/>
                </a:lnTo>
                <a:lnTo>
                  <a:pt x="289" y="306"/>
                </a:lnTo>
                <a:lnTo>
                  <a:pt x="285" y="306"/>
                </a:lnTo>
                <a:lnTo>
                  <a:pt x="285" y="310"/>
                </a:lnTo>
                <a:lnTo>
                  <a:pt x="275" y="310"/>
                </a:lnTo>
                <a:lnTo>
                  <a:pt x="275" y="314"/>
                </a:lnTo>
                <a:lnTo>
                  <a:pt x="271" y="314"/>
                </a:lnTo>
                <a:lnTo>
                  <a:pt x="271" y="319"/>
                </a:lnTo>
                <a:lnTo>
                  <a:pt x="267" y="319"/>
                </a:lnTo>
                <a:lnTo>
                  <a:pt x="267" y="323"/>
                </a:lnTo>
                <a:lnTo>
                  <a:pt x="262" y="323"/>
                </a:lnTo>
                <a:lnTo>
                  <a:pt x="262" y="328"/>
                </a:lnTo>
                <a:lnTo>
                  <a:pt x="253" y="328"/>
                </a:lnTo>
                <a:lnTo>
                  <a:pt x="253" y="332"/>
                </a:lnTo>
                <a:lnTo>
                  <a:pt x="249" y="332"/>
                </a:lnTo>
                <a:lnTo>
                  <a:pt x="249" y="337"/>
                </a:lnTo>
                <a:lnTo>
                  <a:pt x="244" y="337"/>
                </a:lnTo>
                <a:lnTo>
                  <a:pt x="244" y="341"/>
                </a:lnTo>
                <a:lnTo>
                  <a:pt x="236" y="341"/>
                </a:lnTo>
                <a:lnTo>
                  <a:pt x="231" y="341"/>
                </a:lnTo>
                <a:lnTo>
                  <a:pt x="231" y="345"/>
                </a:lnTo>
                <a:lnTo>
                  <a:pt x="222" y="345"/>
                </a:lnTo>
                <a:lnTo>
                  <a:pt x="222" y="350"/>
                </a:lnTo>
                <a:lnTo>
                  <a:pt x="214" y="350"/>
                </a:lnTo>
                <a:lnTo>
                  <a:pt x="214" y="354"/>
                </a:lnTo>
                <a:lnTo>
                  <a:pt x="209" y="354"/>
                </a:lnTo>
                <a:lnTo>
                  <a:pt x="209" y="359"/>
                </a:lnTo>
                <a:lnTo>
                  <a:pt x="200" y="359"/>
                </a:lnTo>
                <a:lnTo>
                  <a:pt x="200" y="363"/>
                </a:lnTo>
                <a:lnTo>
                  <a:pt x="192" y="363"/>
                </a:lnTo>
                <a:lnTo>
                  <a:pt x="192" y="367"/>
                </a:lnTo>
                <a:lnTo>
                  <a:pt x="178" y="367"/>
                </a:lnTo>
                <a:lnTo>
                  <a:pt x="178" y="372"/>
                </a:lnTo>
                <a:lnTo>
                  <a:pt x="169" y="372"/>
                </a:lnTo>
                <a:lnTo>
                  <a:pt x="169" y="377"/>
                </a:lnTo>
                <a:lnTo>
                  <a:pt x="156" y="377"/>
                </a:lnTo>
                <a:lnTo>
                  <a:pt x="156" y="381"/>
                </a:lnTo>
                <a:lnTo>
                  <a:pt x="142" y="381"/>
                </a:lnTo>
                <a:lnTo>
                  <a:pt x="129" y="381"/>
                </a:lnTo>
                <a:lnTo>
                  <a:pt x="129" y="385"/>
                </a:lnTo>
                <a:lnTo>
                  <a:pt x="107" y="385"/>
                </a:lnTo>
                <a:lnTo>
                  <a:pt x="107" y="389"/>
                </a:lnTo>
                <a:lnTo>
                  <a:pt x="81" y="389"/>
                </a:lnTo>
                <a:lnTo>
                  <a:pt x="81" y="394"/>
                </a:lnTo>
                <a:lnTo>
                  <a:pt x="40" y="394"/>
                </a:lnTo>
                <a:lnTo>
                  <a:pt x="40" y="399"/>
                </a:lnTo>
                <a:lnTo>
                  <a:pt x="0" y="399"/>
                </a:lnTo>
              </a:path>
            </a:pathLst>
          </a:custGeom>
          <a:noFill/>
          <a:ln w="22225" cap="flat">
            <a:solidFill>
              <a:schemeClr val="tx1"/>
            </a:solidFill>
            <a:prstDash val="solid"/>
            <a:round/>
            <a:headEnd/>
            <a:tailEnd/>
          </a:ln>
        </p:spPr>
        <p:txBody>
          <a:bodyPr/>
          <a:lstStyle/>
          <a:p>
            <a:pPr>
              <a:defRPr/>
            </a:pPr>
            <a:endParaRPr lang="en-US">
              <a:latin typeface="+mn-lt"/>
            </a:endParaRPr>
          </a:p>
        </p:txBody>
      </p:sp>
      <p:sp>
        <p:nvSpPr>
          <p:cNvPr id="385823" name="Freeform 799"/>
          <p:cNvSpPr>
            <a:spLocks/>
          </p:cNvSpPr>
          <p:nvPr/>
        </p:nvSpPr>
        <p:spPr bwMode="auto">
          <a:xfrm>
            <a:off x="3514725" y="5519738"/>
            <a:ext cx="1747838" cy="928687"/>
          </a:xfrm>
          <a:custGeom>
            <a:avLst/>
            <a:gdLst/>
            <a:ahLst/>
            <a:cxnLst>
              <a:cxn ang="0">
                <a:pos x="81" y="389"/>
              </a:cxn>
              <a:cxn ang="0">
                <a:pos x="142" y="377"/>
              </a:cxn>
              <a:cxn ang="0">
                <a:pos x="182" y="363"/>
              </a:cxn>
              <a:cxn ang="0">
                <a:pos x="209" y="350"/>
              </a:cxn>
              <a:cxn ang="0">
                <a:pos x="236" y="341"/>
              </a:cxn>
              <a:cxn ang="0">
                <a:pos x="258" y="328"/>
              </a:cxn>
              <a:cxn ang="0">
                <a:pos x="271" y="314"/>
              </a:cxn>
              <a:cxn ang="0">
                <a:pos x="289" y="301"/>
              </a:cxn>
              <a:cxn ang="0">
                <a:pos x="302" y="288"/>
              </a:cxn>
              <a:cxn ang="0">
                <a:pos x="315" y="274"/>
              </a:cxn>
              <a:cxn ang="0">
                <a:pos x="329" y="262"/>
              </a:cxn>
              <a:cxn ang="0">
                <a:pos x="347" y="252"/>
              </a:cxn>
              <a:cxn ang="0">
                <a:pos x="360" y="240"/>
              </a:cxn>
              <a:cxn ang="0">
                <a:pos x="369" y="222"/>
              </a:cxn>
              <a:cxn ang="0">
                <a:pos x="386" y="213"/>
              </a:cxn>
              <a:cxn ang="0">
                <a:pos x="396" y="195"/>
              </a:cxn>
              <a:cxn ang="0">
                <a:pos x="408" y="182"/>
              </a:cxn>
              <a:cxn ang="0">
                <a:pos x="422" y="169"/>
              </a:cxn>
              <a:cxn ang="0">
                <a:pos x="435" y="155"/>
              </a:cxn>
              <a:cxn ang="0">
                <a:pos x="449" y="142"/>
              </a:cxn>
              <a:cxn ang="0">
                <a:pos x="466" y="133"/>
              </a:cxn>
              <a:cxn ang="0">
                <a:pos x="475" y="115"/>
              </a:cxn>
              <a:cxn ang="0">
                <a:pos x="493" y="103"/>
              </a:cxn>
              <a:cxn ang="0">
                <a:pos x="511" y="93"/>
              </a:cxn>
              <a:cxn ang="0">
                <a:pos x="524" y="81"/>
              </a:cxn>
              <a:cxn ang="0">
                <a:pos x="542" y="67"/>
              </a:cxn>
              <a:cxn ang="0">
                <a:pos x="564" y="54"/>
              </a:cxn>
              <a:cxn ang="0">
                <a:pos x="586" y="41"/>
              </a:cxn>
              <a:cxn ang="0">
                <a:pos x="612" y="27"/>
              </a:cxn>
              <a:cxn ang="0">
                <a:pos x="666" y="18"/>
              </a:cxn>
              <a:cxn ang="0">
                <a:pos x="755" y="5"/>
              </a:cxn>
              <a:cxn ang="0">
                <a:pos x="1021" y="10"/>
              </a:cxn>
              <a:cxn ang="0">
                <a:pos x="959" y="23"/>
              </a:cxn>
              <a:cxn ang="0">
                <a:pos x="919" y="36"/>
              </a:cxn>
              <a:cxn ang="0">
                <a:pos x="893" y="49"/>
              </a:cxn>
              <a:cxn ang="0">
                <a:pos x="870" y="63"/>
              </a:cxn>
              <a:cxn ang="0">
                <a:pos x="844" y="71"/>
              </a:cxn>
              <a:cxn ang="0">
                <a:pos x="830" y="85"/>
              </a:cxn>
              <a:cxn ang="0">
                <a:pos x="812" y="98"/>
              </a:cxn>
              <a:cxn ang="0">
                <a:pos x="799" y="111"/>
              </a:cxn>
              <a:cxn ang="0">
                <a:pos x="786" y="125"/>
              </a:cxn>
              <a:cxn ang="0">
                <a:pos x="772" y="137"/>
              </a:cxn>
              <a:cxn ang="0">
                <a:pos x="755" y="147"/>
              </a:cxn>
              <a:cxn ang="0">
                <a:pos x="741" y="160"/>
              </a:cxn>
              <a:cxn ang="0">
                <a:pos x="733" y="177"/>
              </a:cxn>
              <a:cxn ang="0">
                <a:pos x="715" y="186"/>
              </a:cxn>
              <a:cxn ang="0">
                <a:pos x="706" y="204"/>
              </a:cxn>
              <a:cxn ang="0">
                <a:pos x="693" y="217"/>
              </a:cxn>
              <a:cxn ang="0">
                <a:pos x="675" y="226"/>
              </a:cxn>
              <a:cxn ang="0">
                <a:pos x="666" y="244"/>
              </a:cxn>
              <a:cxn ang="0">
                <a:pos x="653" y="257"/>
              </a:cxn>
              <a:cxn ang="0">
                <a:pos x="635" y="266"/>
              </a:cxn>
              <a:cxn ang="0">
                <a:pos x="622" y="279"/>
              </a:cxn>
              <a:cxn ang="0">
                <a:pos x="608" y="292"/>
              </a:cxn>
              <a:cxn ang="0">
                <a:pos x="595" y="306"/>
              </a:cxn>
              <a:cxn ang="0">
                <a:pos x="582" y="319"/>
              </a:cxn>
              <a:cxn ang="0">
                <a:pos x="564" y="332"/>
              </a:cxn>
              <a:cxn ang="0">
                <a:pos x="537" y="341"/>
              </a:cxn>
              <a:cxn ang="0">
                <a:pos x="515" y="354"/>
              </a:cxn>
              <a:cxn ang="0">
                <a:pos x="489" y="367"/>
              </a:cxn>
              <a:cxn ang="0">
                <a:pos x="453" y="381"/>
              </a:cxn>
              <a:cxn ang="0">
                <a:pos x="386" y="394"/>
              </a:cxn>
            </a:cxnLst>
            <a:rect l="0" t="0" r="r" b="b"/>
            <a:pathLst>
              <a:path w="1101" h="399">
                <a:moveTo>
                  <a:pt x="0" y="399"/>
                </a:moveTo>
                <a:lnTo>
                  <a:pt x="0" y="399"/>
                </a:lnTo>
                <a:lnTo>
                  <a:pt x="0" y="394"/>
                </a:lnTo>
                <a:lnTo>
                  <a:pt x="40" y="394"/>
                </a:lnTo>
                <a:lnTo>
                  <a:pt x="40" y="389"/>
                </a:lnTo>
                <a:lnTo>
                  <a:pt x="81" y="389"/>
                </a:lnTo>
                <a:lnTo>
                  <a:pt x="81" y="385"/>
                </a:lnTo>
                <a:lnTo>
                  <a:pt x="107" y="385"/>
                </a:lnTo>
                <a:lnTo>
                  <a:pt x="107" y="381"/>
                </a:lnTo>
                <a:lnTo>
                  <a:pt x="129" y="381"/>
                </a:lnTo>
                <a:lnTo>
                  <a:pt x="142" y="381"/>
                </a:lnTo>
                <a:lnTo>
                  <a:pt x="142" y="377"/>
                </a:lnTo>
                <a:lnTo>
                  <a:pt x="156" y="377"/>
                </a:lnTo>
                <a:lnTo>
                  <a:pt x="156" y="372"/>
                </a:lnTo>
                <a:lnTo>
                  <a:pt x="169" y="372"/>
                </a:lnTo>
                <a:lnTo>
                  <a:pt x="169" y="367"/>
                </a:lnTo>
                <a:lnTo>
                  <a:pt x="182" y="367"/>
                </a:lnTo>
                <a:lnTo>
                  <a:pt x="182" y="363"/>
                </a:lnTo>
                <a:lnTo>
                  <a:pt x="191" y="363"/>
                </a:lnTo>
                <a:lnTo>
                  <a:pt x="191" y="359"/>
                </a:lnTo>
                <a:lnTo>
                  <a:pt x="200" y="359"/>
                </a:lnTo>
                <a:lnTo>
                  <a:pt x="200" y="354"/>
                </a:lnTo>
                <a:lnTo>
                  <a:pt x="209" y="354"/>
                </a:lnTo>
                <a:lnTo>
                  <a:pt x="209" y="350"/>
                </a:lnTo>
                <a:lnTo>
                  <a:pt x="218" y="350"/>
                </a:lnTo>
                <a:lnTo>
                  <a:pt x="218" y="345"/>
                </a:lnTo>
                <a:lnTo>
                  <a:pt x="222" y="345"/>
                </a:lnTo>
                <a:lnTo>
                  <a:pt x="222" y="341"/>
                </a:lnTo>
                <a:lnTo>
                  <a:pt x="231" y="341"/>
                </a:lnTo>
                <a:lnTo>
                  <a:pt x="236" y="341"/>
                </a:lnTo>
                <a:lnTo>
                  <a:pt x="236" y="337"/>
                </a:lnTo>
                <a:lnTo>
                  <a:pt x="244" y="337"/>
                </a:lnTo>
                <a:lnTo>
                  <a:pt x="244" y="332"/>
                </a:lnTo>
                <a:lnTo>
                  <a:pt x="249" y="332"/>
                </a:lnTo>
                <a:lnTo>
                  <a:pt x="249" y="328"/>
                </a:lnTo>
                <a:lnTo>
                  <a:pt x="258" y="328"/>
                </a:lnTo>
                <a:lnTo>
                  <a:pt x="258" y="323"/>
                </a:lnTo>
                <a:lnTo>
                  <a:pt x="262" y="323"/>
                </a:lnTo>
                <a:lnTo>
                  <a:pt x="262" y="319"/>
                </a:lnTo>
                <a:lnTo>
                  <a:pt x="267" y="319"/>
                </a:lnTo>
                <a:lnTo>
                  <a:pt x="267" y="314"/>
                </a:lnTo>
                <a:lnTo>
                  <a:pt x="271" y="314"/>
                </a:lnTo>
                <a:lnTo>
                  <a:pt x="271" y="310"/>
                </a:lnTo>
                <a:lnTo>
                  <a:pt x="280" y="310"/>
                </a:lnTo>
                <a:lnTo>
                  <a:pt x="280" y="306"/>
                </a:lnTo>
                <a:lnTo>
                  <a:pt x="285" y="306"/>
                </a:lnTo>
                <a:lnTo>
                  <a:pt x="285" y="301"/>
                </a:lnTo>
                <a:lnTo>
                  <a:pt x="289" y="301"/>
                </a:lnTo>
                <a:lnTo>
                  <a:pt x="293" y="301"/>
                </a:lnTo>
                <a:lnTo>
                  <a:pt x="293" y="297"/>
                </a:lnTo>
                <a:lnTo>
                  <a:pt x="297" y="297"/>
                </a:lnTo>
                <a:lnTo>
                  <a:pt x="297" y="292"/>
                </a:lnTo>
                <a:lnTo>
                  <a:pt x="302" y="292"/>
                </a:lnTo>
                <a:lnTo>
                  <a:pt x="302" y="288"/>
                </a:lnTo>
                <a:lnTo>
                  <a:pt x="307" y="288"/>
                </a:lnTo>
                <a:lnTo>
                  <a:pt x="307" y="284"/>
                </a:lnTo>
                <a:lnTo>
                  <a:pt x="311" y="284"/>
                </a:lnTo>
                <a:lnTo>
                  <a:pt x="311" y="279"/>
                </a:lnTo>
                <a:lnTo>
                  <a:pt x="315" y="279"/>
                </a:lnTo>
                <a:lnTo>
                  <a:pt x="315" y="274"/>
                </a:lnTo>
                <a:lnTo>
                  <a:pt x="320" y="274"/>
                </a:lnTo>
                <a:lnTo>
                  <a:pt x="320" y="270"/>
                </a:lnTo>
                <a:lnTo>
                  <a:pt x="324" y="270"/>
                </a:lnTo>
                <a:lnTo>
                  <a:pt x="324" y="266"/>
                </a:lnTo>
                <a:lnTo>
                  <a:pt x="329" y="266"/>
                </a:lnTo>
                <a:lnTo>
                  <a:pt x="329" y="262"/>
                </a:lnTo>
                <a:lnTo>
                  <a:pt x="333" y="262"/>
                </a:lnTo>
                <a:lnTo>
                  <a:pt x="337" y="262"/>
                </a:lnTo>
                <a:lnTo>
                  <a:pt x="337" y="257"/>
                </a:lnTo>
                <a:lnTo>
                  <a:pt x="342" y="257"/>
                </a:lnTo>
                <a:lnTo>
                  <a:pt x="342" y="252"/>
                </a:lnTo>
                <a:lnTo>
                  <a:pt x="347" y="252"/>
                </a:lnTo>
                <a:lnTo>
                  <a:pt x="347" y="248"/>
                </a:lnTo>
                <a:lnTo>
                  <a:pt x="351" y="248"/>
                </a:lnTo>
                <a:lnTo>
                  <a:pt x="351" y="244"/>
                </a:lnTo>
                <a:lnTo>
                  <a:pt x="355" y="244"/>
                </a:lnTo>
                <a:lnTo>
                  <a:pt x="355" y="240"/>
                </a:lnTo>
                <a:lnTo>
                  <a:pt x="360" y="240"/>
                </a:lnTo>
                <a:lnTo>
                  <a:pt x="360" y="235"/>
                </a:lnTo>
                <a:lnTo>
                  <a:pt x="360" y="230"/>
                </a:lnTo>
                <a:lnTo>
                  <a:pt x="364" y="230"/>
                </a:lnTo>
                <a:lnTo>
                  <a:pt x="364" y="226"/>
                </a:lnTo>
                <a:lnTo>
                  <a:pt x="369" y="226"/>
                </a:lnTo>
                <a:lnTo>
                  <a:pt x="369" y="222"/>
                </a:lnTo>
                <a:lnTo>
                  <a:pt x="373" y="222"/>
                </a:lnTo>
                <a:lnTo>
                  <a:pt x="378" y="222"/>
                </a:lnTo>
                <a:lnTo>
                  <a:pt x="378" y="217"/>
                </a:lnTo>
                <a:lnTo>
                  <a:pt x="382" y="217"/>
                </a:lnTo>
                <a:lnTo>
                  <a:pt x="382" y="213"/>
                </a:lnTo>
                <a:lnTo>
                  <a:pt x="386" y="213"/>
                </a:lnTo>
                <a:lnTo>
                  <a:pt x="386" y="208"/>
                </a:lnTo>
                <a:lnTo>
                  <a:pt x="391" y="208"/>
                </a:lnTo>
                <a:lnTo>
                  <a:pt x="391" y="204"/>
                </a:lnTo>
                <a:lnTo>
                  <a:pt x="396" y="204"/>
                </a:lnTo>
                <a:lnTo>
                  <a:pt x="396" y="200"/>
                </a:lnTo>
                <a:lnTo>
                  <a:pt x="396" y="195"/>
                </a:lnTo>
                <a:lnTo>
                  <a:pt x="400" y="195"/>
                </a:lnTo>
                <a:lnTo>
                  <a:pt x="400" y="191"/>
                </a:lnTo>
                <a:lnTo>
                  <a:pt x="404" y="191"/>
                </a:lnTo>
                <a:lnTo>
                  <a:pt x="404" y="186"/>
                </a:lnTo>
                <a:lnTo>
                  <a:pt x="408" y="186"/>
                </a:lnTo>
                <a:lnTo>
                  <a:pt x="408" y="182"/>
                </a:lnTo>
                <a:lnTo>
                  <a:pt x="413" y="182"/>
                </a:lnTo>
                <a:lnTo>
                  <a:pt x="418" y="182"/>
                </a:lnTo>
                <a:lnTo>
                  <a:pt x="418" y="177"/>
                </a:lnTo>
                <a:lnTo>
                  <a:pt x="422" y="177"/>
                </a:lnTo>
                <a:lnTo>
                  <a:pt x="422" y="173"/>
                </a:lnTo>
                <a:lnTo>
                  <a:pt x="422" y="169"/>
                </a:lnTo>
                <a:lnTo>
                  <a:pt x="426" y="169"/>
                </a:lnTo>
                <a:lnTo>
                  <a:pt x="426" y="164"/>
                </a:lnTo>
                <a:lnTo>
                  <a:pt x="431" y="164"/>
                </a:lnTo>
                <a:lnTo>
                  <a:pt x="431" y="160"/>
                </a:lnTo>
                <a:lnTo>
                  <a:pt x="435" y="160"/>
                </a:lnTo>
                <a:lnTo>
                  <a:pt x="435" y="155"/>
                </a:lnTo>
                <a:lnTo>
                  <a:pt x="440" y="155"/>
                </a:lnTo>
                <a:lnTo>
                  <a:pt x="440" y="151"/>
                </a:lnTo>
                <a:lnTo>
                  <a:pt x="444" y="151"/>
                </a:lnTo>
                <a:lnTo>
                  <a:pt x="444" y="147"/>
                </a:lnTo>
                <a:lnTo>
                  <a:pt x="449" y="147"/>
                </a:lnTo>
                <a:lnTo>
                  <a:pt x="449" y="142"/>
                </a:lnTo>
                <a:lnTo>
                  <a:pt x="453" y="142"/>
                </a:lnTo>
                <a:lnTo>
                  <a:pt x="457" y="142"/>
                </a:lnTo>
                <a:lnTo>
                  <a:pt x="457" y="137"/>
                </a:lnTo>
                <a:lnTo>
                  <a:pt x="462" y="137"/>
                </a:lnTo>
                <a:lnTo>
                  <a:pt x="462" y="133"/>
                </a:lnTo>
                <a:lnTo>
                  <a:pt x="466" y="133"/>
                </a:lnTo>
                <a:lnTo>
                  <a:pt x="466" y="129"/>
                </a:lnTo>
                <a:lnTo>
                  <a:pt x="471" y="129"/>
                </a:lnTo>
                <a:lnTo>
                  <a:pt x="471" y="125"/>
                </a:lnTo>
                <a:lnTo>
                  <a:pt x="475" y="125"/>
                </a:lnTo>
                <a:lnTo>
                  <a:pt x="475" y="120"/>
                </a:lnTo>
                <a:lnTo>
                  <a:pt x="475" y="115"/>
                </a:lnTo>
                <a:lnTo>
                  <a:pt x="479" y="115"/>
                </a:lnTo>
                <a:lnTo>
                  <a:pt x="479" y="111"/>
                </a:lnTo>
                <a:lnTo>
                  <a:pt x="489" y="111"/>
                </a:lnTo>
                <a:lnTo>
                  <a:pt x="489" y="107"/>
                </a:lnTo>
                <a:lnTo>
                  <a:pt x="493" y="107"/>
                </a:lnTo>
                <a:lnTo>
                  <a:pt x="493" y="103"/>
                </a:lnTo>
                <a:lnTo>
                  <a:pt x="497" y="103"/>
                </a:lnTo>
                <a:lnTo>
                  <a:pt x="502" y="103"/>
                </a:lnTo>
                <a:lnTo>
                  <a:pt x="502" y="98"/>
                </a:lnTo>
                <a:lnTo>
                  <a:pt x="506" y="98"/>
                </a:lnTo>
                <a:lnTo>
                  <a:pt x="506" y="93"/>
                </a:lnTo>
                <a:lnTo>
                  <a:pt x="511" y="93"/>
                </a:lnTo>
                <a:lnTo>
                  <a:pt x="511" y="89"/>
                </a:lnTo>
                <a:lnTo>
                  <a:pt x="515" y="89"/>
                </a:lnTo>
                <a:lnTo>
                  <a:pt x="515" y="85"/>
                </a:lnTo>
                <a:lnTo>
                  <a:pt x="519" y="85"/>
                </a:lnTo>
                <a:lnTo>
                  <a:pt x="519" y="81"/>
                </a:lnTo>
                <a:lnTo>
                  <a:pt x="524" y="81"/>
                </a:lnTo>
                <a:lnTo>
                  <a:pt x="524" y="76"/>
                </a:lnTo>
                <a:lnTo>
                  <a:pt x="533" y="76"/>
                </a:lnTo>
                <a:lnTo>
                  <a:pt x="533" y="71"/>
                </a:lnTo>
                <a:lnTo>
                  <a:pt x="537" y="71"/>
                </a:lnTo>
                <a:lnTo>
                  <a:pt x="537" y="67"/>
                </a:lnTo>
                <a:lnTo>
                  <a:pt x="542" y="67"/>
                </a:lnTo>
                <a:lnTo>
                  <a:pt x="542" y="63"/>
                </a:lnTo>
                <a:lnTo>
                  <a:pt x="551" y="63"/>
                </a:lnTo>
                <a:lnTo>
                  <a:pt x="555" y="63"/>
                </a:lnTo>
                <a:lnTo>
                  <a:pt x="555" y="58"/>
                </a:lnTo>
                <a:lnTo>
                  <a:pt x="564" y="58"/>
                </a:lnTo>
                <a:lnTo>
                  <a:pt x="564" y="54"/>
                </a:lnTo>
                <a:lnTo>
                  <a:pt x="568" y="54"/>
                </a:lnTo>
                <a:lnTo>
                  <a:pt x="568" y="49"/>
                </a:lnTo>
                <a:lnTo>
                  <a:pt x="577" y="49"/>
                </a:lnTo>
                <a:lnTo>
                  <a:pt x="577" y="45"/>
                </a:lnTo>
                <a:lnTo>
                  <a:pt x="586" y="45"/>
                </a:lnTo>
                <a:lnTo>
                  <a:pt x="586" y="41"/>
                </a:lnTo>
                <a:lnTo>
                  <a:pt x="595" y="41"/>
                </a:lnTo>
                <a:lnTo>
                  <a:pt x="595" y="36"/>
                </a:lnTo>
                <a:lnTo>
                  <a:pt x="604" y="36"/>
                </a:lnTo>
                <a:lnTo>
                  <a:pt x="604" y="32"/>
                </a:lnTo>
                <a:lnTo>
                  <a:pt x="612" y="32"/>
                </a:lnTo>
                <a:lnTo>
                  <a:pt x="612" y="27"/>
                </a:lnTo>
                <a:lnTo>
                  <a:pt x="622" y="27"/>
                </a:lnTo>
                <a:lnTo>
                  <a:pt x="622" y="23"/>
                </a:lnTo>
                <a:lnTo>
                  <a:pt x="635" y="23"/>
                </a:lnTo>
                <a:lnTo>
                  <a:pt x="648" y="23"/>
                </a:lnTo>
                <a:lnTo>
                  <a:pt x="648" y="18"/>
                </a:lnTo>
                <a:lnTo>
                  <a:pt x="666" y="18"/>
                </a:lnTo>
                <a:lnTo>
                  <a:pt x="666" y="14"/>
                </a:lnTo>
                <a:lnTo>
                  <a:pt x="684" y="14"/>
                </a:lnTo>
                <a:lnTo>
                  <a:pt x="684" y="10"/>
                </a:lnTo>
                <a:lnTo>
                  <a:pt x="711" y="10"/>
                </a:lnTo>
                <a:lnTo>
                  <a:pt x="711" y="5"/>
                </a:lnTo>
                <a:lnTo>
                  <a:pt x="755" y="5"/>
                </a:lnTo>
                <a:lnTo>
                  <a:pt x="755" y="0"/>
                </a:lnTo>
                <a:lnTo>
                  <a:pt x="1101" y="0"/>
                </a:lnTo>
                <a:lnTo>
                  <a:pt x="1101" y="5"/>
                </a:lnTo>
                <a:lnTo>
                  <a:pt x="1061" y="5"/>
                </a:lnTo>
                <a:lnTo>
                  <a:pt x="1061" y="10"/>
                </a:lnTo>
                <a:lnTo>
                  <a:pt x="1021" y="10"/>
                </a:lnTo>
                <a:lnTo>
                  <a:pt x="1021" y="14"/>
                </a:lnTo>
                <a:lnTo>
                  <a:pt x="994" y="14"/>
                </a:lnTo>
                <a:lnTo>
                  <a:pt x="994" y="18"/>
                </a:lnTo>
                <a:lnTo>
                  <a:pt x="972" y="18"/>
                </a:lnTo>
                <a:lnTo>
                  <a:pt x="972" y="23"/>
                </a:lnTo>
                <a:lnTo>
                  <a:pt x="959" y="23"/>
                </a:lnTo>
                <a:lnTo>
                  <a:pt x="941" y="23"/>
                </a:lnTo>
                <a:lnTo>
                  <a:pt x="941" y="27"/>
                </a:lnTo>
                <a:lnTo>
                  <a:pt x="932" y="27"/>
                </a:lnTo>
                <a:lnTo>
                  <a:pt x="932" y="32"/>
                </a:lnTo>
                <a:lnTo>
                  <a:pt x="919" y="32"/>
                </a:lnTo>
                <a:lnTo>
                  <a:pt x="919" y="36"/>
                </a:lnTo>
                <a:lnTo>
                  <a:pt x="910" y="36"/>
                </a:lnTo>
                <a:lnTo>
                  <a:pt x="910" y="41"/>
                </a:lnTo>
                <a:lnTo>
                  <a:pt x="901" y="41"/>
                </a:lnTo>
                <a:lnTo>
                  <a:pt x="901" y="45"/>
                </a:lnTo>
                <a:lnTo>
                  <a:pt x="893" y="45"/>
                </a:lnTo>
                <a:lnTo>
                  <a:pt x="893" y="49"/>
                </a:lnTo>
                <a:lnTo>
                  <a:pt x="883" y="49"/>
                </a:lnTo>
                <a:lnTo>
                  <a:pt x="883" y="54"/>
                </a:lnTo>
                <a:lnTo>
                  <a:pt x="879" y="54"/>
                </a:lnTo>
                <a:lnTo>
                  <a:pt x="879" y="58"/>
                </a:lnTo>
                <a:lnTo>
                  <a:pt x="870" y="58"/>
                </a:lnTo>
                <a:lnTo>
                  <a:pt x="870" y="63"/>
                </a:lnTo>
                <a:lnTo>
                  <a:pt x="861" y="63"/>
                </a:lnTo>
                <a:lnTo>
                  <a:pt x="857" y="63"/>
                </a:lnTo>
                <a:lnTo>
                  <a:pt x="857" y="67"/>
                </a:lnTo>
                <a:lnTo>
                  <a:pt x="852" y="67"/>
                </a:lnTo>
                <a:lnTo>
                  <a:pt x="852" y="71"/>
                </a:lnTo>
                <a:lnTo>
                  <a:pt x="844" y="71"/>
                </a:lnTo>
                <a:lnTo>
                  <a:pt x="844" y="76"/>
                </a:lnTo>
                <a:lnTo>
                  <a:pt x="839" y="76"/>
                </a:lnTo>
                <a:lnTo>
                  <a:pt x="839" y="81"/>
                </a:lnTo>
                <a:lnTo>
                  <a:pt x="834" y="81"/>
                </a:lnTo>
                <a:lnTo>
                  <a:pt x="834" y="85"/>
                </a:lnTo>
                <a:lnTo>
                  <a:pt x="830" y="85"/>
                </a:lnTo>
                <a:lnTo>
                  <a:pt x="830" y="89"/>
                </a:lnTo>
                <a:lnTo>
                  <a:pt x="821" y="89"/>
                </a:lnTo>
                <a:lnTo>
                  <a:pt x="821" y="93"/>
                </a:lnTo>
                <a:lnTo>
                  <a:pt x="817" y="93"/>
                </a:lnTo>
                <a:lnTo>
                  <a:pt x="817" y="98"/>
                </a:lnTo>
                <a:lnTo>
                  <a:pt x="812" y="98"/>
                </a:lnTo>
                <a:lnTo>
                  <a:pt x="812" y="103"/>
                </a:lnTo>
                <a:lnTo>
                  <a:pt x="808" y="103"/>
                </a:lnTo>
                <a:lnTo>
                  <a:pt x="804" y="103"/>
                </a:lnTo>
                <a:lnTo>
                  <a:pt x="804" y="107"/>
                </a:lnTo>
                <a:lnTo>
                  <a:pt x="799" y="107"/>
                </a:lnTo>
                <a:lnTo>
                  <a:pt x="799" y="111"/>
                </a:lnTo>
                <a:lnTo>
                  <a:pt x="794" y="111"/>
                </a:lnTo>
                <a:lnTo>
                  <a:pt x="794" y="115"/>
                </a:lnTo>
                <a:lnTo>
                  <a:pt x="790" y="115"/>
                </a:lnTo>
                <a:lnTo>
                  <a:pt x="790" y="120"/>
                </a:lnTo>
                <a:lnTo>
                  <a:pt x="786" y="120"/>
                </a:lnTo>
                <a:lnTo>
                  <a:pt x="786" y="125"/>
                </a:lnTo>
                <a:lnTo>
                  <a:pt x="782" y="125"/>
                </a:lnTo>
                <a:lnTo>
                  <a:pt x="782" y="129"/>
                </a:lnTo>
                <a:lnTo>
                  <a:pt x="777" y="129"/>
                </a:lnTo>
                <a:lnTo>
                  <a:pt x="777" y="133"/>
                </a:lnTo>
                <a:lnTo>
                  <a:pt x="772" y="133"/>
                </a:lnTo>
                <a:lnTo>
                  <a:pt x="772" y="137"/>
                </a:lnTo>
                <a:lnTo>
                  <a:pt x="768" y="137"/>
                </a:lnTo>
                <a:lnTo>
                  <a:pt x="768" y="142"/>
                </a:lnTo>
                <a:lnTo>
                  <a:pt x="764" y="142"/>
                </a:lnTo>
                <a:lnTo>
                  <a:pt x="759" y="142"/>
                </a:lnTo>
                <a:lnTo>
                  <a:pt x="759" y="147"/>
                </a:lnTo>
                <a:lnTo>
                  <a:pt x="755" y="147"/>
                </a:lnTo>
                <a:lnTo>
                  <a:pt x="755" y="151"/>
                </a:lnTo>
                <a:lnTo>
                  <a:pt x="750" y="151"/>
                </a:lnTo>
                <a:lnTo>
                  <a:pt x="750" y="155"/>
                </a:lnTo>
                <a:lnTo>
                  <a:pt x="746" y="155"/>
                </a:lnTo>
                <a:lnTo>
                  <a:pt x="746" y="160"/>
                </a:lnTo>
                <a:lnTo>
                  <a:pt x="741" y="160"/>
                </a:lnTo>
                <a:lnTo>
                  <a:pt x="741" y="164"/>
                </a:lnTo>
                <a:lnTo>
                  <a:pt x="741" y="169"/>
                </a:lnTo>
                <a:lnTo>
                  <a:pt x="737" y="169"/>
                </a:lnTo>
                <a:lnTo>
                  <a:pt x="737" y="173"/>
                </a:lnTo>
                <a:lnTo>
                  <a:pt x="733" y="173"/>
                </a:lnTo>
                <a:lnTo>
                  <a:pt x="733" y="177"/>
                </a:lnTo>
                <a:lnTo>
                  <a:pt x="728" y="177"/>
                </a:lnTo>
                <a:lnTo>
                  <a:pt x="728" y="182"/>
                </a:lnTo>
                <a:lnTo>
                  <a:pt x="723" y="182"/>
                </a:lnTo>
                <a:lnTo>
                  <a:pt x="719" y="182"/>
                </a:lnTo>
                <a:lnTo>
                  <a:pt x="719" y="186"/>
                </a:lnTo>
                <a:lnTo>
                  <a:pt x="715" y="186"/>
                </a:lnTo>
                <a:lnTo>
                  <a:pt x="715" y="191"/>
                </a:lnTo>
                <a:lnTo>
                  <a:pt x="711" y="191"/>
                </a:lnTo>
                <a:lnTo>
                  <a:pt x="711" y="195"/>
                </a:lnTo>
                <a:lnTo>
                  <a:pt x="706" y="195"/>
                </a:lnTo>
                <a:lnTo>
                  <a:pt x="706" y="200"/>
                </a:lnTo>
                <a:lnTo>
                  <a:pt x="706" y="204"/>
                </a:lnTo>
                <a:lnTo>
                  <a:pt x="701" y="204"/>
                </a:lnTo>
                <a:lnTo>
                  <a:pt x="701" y="208"/>
                </a:lnTo>
                <a:lnTo>
                  <a:pt x="697" y="208"/>
                </a:lnTo>
                <a:lnTo>
                  <a:pt x="697" y="213"/>
                </a:lnTo>
                <a:lnTo>
                  <a:pt x="693" y="213"/>
                </a:lnTo>
                <a:lnTo>
                  <a:pt x="693" y="217"/>
                </a:lnTo>
                <a:lnTo>
                  <a:pt x="688" y="217"/>
                </a:lnTo>
                <a:lnTo>
                  <a:pt x="688" y="222"/>
                </a:lnTo>
                <a:lnTo>
                  <a:pt x="684" y="222"/>
                </a:lnTo>
                <a:lnTo>
                  <a:pt x="679" y="222"/>
                </a:lnTo>
                <a:lnTo>
                  <a:pt x="679" y="226"/>
                </a:lnTo>
                <a:lnTo>
                  <a:pt x="675" y="226"/>
                </a:lnTo>
                <a:lnTo>
                  <a:pt x="675" y="230"/>
                </a:lnTo>
                <a:lnTo>
                  <a:pt x="675" y="235"/>
                </a:lnTo>
                <a:lnTo>
                  <a:pt x="671" y="235"/>
                </a:lnTo>
                <a:lnTo>
                  <a:pt x="671" y="240"/>
                </a:lnTo>
                <a:lnTo>
                  <a:pt x="666" y="240"/>
                </a:lnTo>
                <a:lnTo>
                  <a:pt x="666" y="244"/>
                </a:lnTo>
                <a:lnTo>
                  <a:pt x="661" y="244"/>
                </a:lnTo>
                <a:lnTo>
                  <a:pt x="661" y="248"/>
                </a:lnTo>
                <a:lnTo>
                  <a:pt x="657" y="248"/>
                </a:lnTo>
                <a:lnTo>
                  <a:pt x="657" y="252"/>
                </a:lnTo>
                <a:lnTo>
                  <a:pt x="653" y="252"/>
                </a:lnTo>
                <a:lnTo>
                  <a:pt x="653" y="257"/>
                </a:lnTo>
                <a:lnTo>
                  <a:pt x="648" y="257"/>
                </a:lnTo>
                <a:lnTo>
                  <a:pt x="648" y="262"/>
                </a:lnTo>
                <a:lnTo>
                  <a:pt x="644" y="262"/>
                </a:lnTo>
                <a:lnTo>
                  <a:pt x="639" y="262"/>
                </a:lnTo>
                <a:lnTo>
                  <a:pt x="639" y="266"/>
                </a:lnTo>
                <a:lnTo>
                  <a:pt x="635" y="266"/>
                </a:lnTo>
                <a:lnTo>
                  <a:pt x="635" y="270"/>
                </a:lnTo>
                <a:lnTo>
                  <a:pt x="630" y="270"/>
                </a:lnTo>
                <a:lnTo>
                  <a:pt x="630" y="274"/>
                </a:lnTo>
                <a:lnTo>
                  <a:pt x="626" y="274"/>
                </a:lnTo>
                <a:lnTo>
                  <a:pt x="626" y="279"/>
                </a:lnTo>
                <a:lnTo>
                  <a:pt x="622" y="279"/>
                </a:lnTo>
                <a:lnTo>
                  <a:pt x="622" y="284"/>
                </a:lnTo>
                <a:lnTo>
                  <a:pt x="617" y="284"/>
                </a:lnTo>
                <a:lnTo>
                  <a:pt x="617" y="288"/>
                </a:lnTo>
                <a:lnTo>
                  <a:pt x="612" y="288"/>
                </a:lnTo>
                <a:lnTo>
                  <a:pt x="612" y="292"/>
                </a:lnTo>
                <a:lnTo>
                  <a:pt x="608" y="292"/>
                </a:lnTo>
                <a:lnTo>
                  <a:pt x="608" y="297"/>
                </a:lnTo>
                <a:lnTo>
                  <a:pt x="604" y="297"/>
                </a:lnTo>
                <a:lnTo>
                  <a:pt x="604" y="301"/>
                </a:lnTo>
                <a:lnTo>
                  <a:pt x="600" y="301"/>
                </a:lnTo>
                <a:lnTo>
                  <a:pt x="595" y="301"/>
                </a:lnTo>
                <a:lnTo>
                  <a:pt x="595" y="306"/>
                </a:lnTo>
                <a:lnTo>
                  <a:pt x="590" y="306"/>
                </a:lnTo>
                <a:lnTo>
                  <a:pt x="590" y="310"/>
                </a:lnTo>
                <a:lnTo>
                  <a:pt x="586" y="310"/>
                </a:lnTo>
                <a:lnTo>
                  <a:pt x="586" y="314"/>
                </a:lnTo>
                <a:lnTo>
                  <a:pt x="582" y="314"/>
                </a:lnTo>
                <a:lnTo>
                  <a:pt x="582" y="319"/>
                </a:lnTo>
                <a:lnTo>
                  <a:pt x="577" y="319"/>
                </a:lnTo>
                <a:lnTo>
                  <a:pt x="577" y="323"/>
                </a:lnTo>
                <a:lnTo>
                  <a:pt x="568" y="323"/>
                </a:lnTo>
                <a:lnTo>
                  <a:pt x="568" y="328"/>
                </a:lnTo>
                <a:lnTo>
                  <a:pt x="564" y="328"/>
                </a:lnTo>
                <a:lnTo>
                  <a:pt x="564" y="332"/>
                </a:lnTo>
                <a:lnTo>
                  <a:pt x="560" y="332"/>
                </a:lnTo>
                <a:lnTo>
                  <a:pt x="560" y="337"/>
                </a:lnTo>
                <a:lnTo>
                  <a:pt x="551" y="337"/>
                </a:lnTo>
                <a:lnTo>
                  <a:pt x="551" y="341"/>
                </a:lnTo>
                <a:lnTo>
                  <a:pt x="546" y="341"/>
                </a:lnTo>
                <a:lnTo>
                  <a:pt x="537" y="341"/>
                </a:lnTo>
                <a:lnTo>
                  <a:pt x="537" y="345"/>
                </a:lnTo>
                <a:lnTo>
                  <a:pt x="533" y="345"/>
                </a:lnTo>
                <a:lnTo>
                  <a:pt x="533" y="350"/>
                </a:lnTo>
                <a:lnTo>
                  <a:pt x="524" y="350"/>
                </a:lnTo>
                <a:lnTo>
                  <a:pt x="524" y="354"/>
                </a:lnTo>
                <a:lnTo>
                  <a:pt x="515" y="354"/>
                </a:lnTo>
                <a:lnTo>
                  <a:pt x="515" y="359"/>
                </a:lnTo>
                <a:lnTo>
                  <a:pt x="506" y="359"/>
                </a:lnTo>
                <a:lnTo>
                  <a:pt x="506" y="363"/>
                </a:lnTo>
                <a:lnTo>
                  <a:pt x="497" y="363"/>
                </a:lnTo>
                <a:lnTo>
                  <a:pt x="497" y="367"/>
                </a:lnTo>
                <a:lnTo>
                  <a:pt x="489" y="367"/>
                </a:lnTo>
                <a:lnTo>
                  <a:pt x="489" y="372"/>
                </a:lnTo>
                <a:lnTo>
                  <a:pt x="475" y="372"/>
                </a:lnTo>
                <a:lnTo>
                  <a:pt x="475" y="377"/>
                </a:lnTo>
                <a:lnTo>
                  <a:pt x="466" y="377"/>
                </a:lnTo>
                <a:lnTo>
                  <a:pt x="466" y="381"/>
                </a:lnTo>
                <a:lnTo>
                  <a:pt x="453" y="381"/>
                </a:lnTo>
                <a:lnTo>
                  <a:pt x="435" y="381"/>
                </a:lnTo>
                <a:lnTo>
                  <a:pt x="435" y="385"/>
                </a:lnTo>
                <a:lnTo>
                  <a:pt x="418" y="385"/>
                </a:lnTo>
                <a:lnTo>
                  <a:pt x="418" y="389"/>
                </a:lnTo>
                <a:lnTo>
                  <a:pt x="386" y="389"/>
                </a:lnTo>
                <a:lnTo>
                  <a:pt x="386" y="394"/>
                </a:lnTo>
                <a:lnTo>
                  <a:pt x="347" y="394"/>
                </a:lnTo>
                <a:lnTo>
                  <a:pt x="347" y="399"/>
                </a:lnTo>
                <a:lnTo>
                  <a:pt x="0" y="399"/>
                </a:lnTo>
              </a:path>
            </a:pathLst>
          </a:custGeom>
          <a:noFill/>
          <a:ln w="22225" cap="flat">
            <a:solidFill>
              <a:schemeClr val="tx1"/>
            </a:solidFill>
            <a:prstDash val="solid"/>
            <a:round/>
            <a:headEnd/>
            <a:tailEnd/>
          </a:ln>
        </p:spPr>
        <p:txBody>
          <a:bodyPr/>
          <a:lstStyle/>
          <a:p>
            <a:pPr>
              <a:defRPr/>
            </a:pPr>
            <a:endParaRPr lang="en-US">
              <a:latin typeface="+mn-lt"/>
            </a:endParaRPr>
          </a:p>
        </p:txBody>
      </p:sp>
      <p:sp>
        <p:nvSpPr>
          <p:cNvPr id="385033" name="Text Box 11"/>
          <p:cNvSpPr txBox="1">
            <a:spLocks noChangeArrowheads="1"/>
          </p:cNvSpPr>
          <p:nvPr/>
        </p:nvSpPr>
        <p:spPr bwMode="auto">
          <a:xfrm>
            <a:off x="6867525" y="2492375"/>
            <a:ext cx="2428875" cy="915988"/>
          </a:xfrm>
          <a:prstGeom prst="rect">
            <a:avLst/>
          </a:prstGeom>
          <a:noFill/>
          <a:ln w="9525">
            <a:noFill/>
            <a:miter lim="800000"/>
            <a:headEnd/>
            <a:tailEnd/>
          </a:ln>
        </p:spPr>
        <p:txBody>
          <a:bodyPr>
            <a:spAutoFit/>
          </a:bodyPr>
          <a:lstStyle/>
          <a:p>
            <a:pPr>
              <a:defRPr/>
            </a:pPr>
            <a:r>
              <a:rPr lang="en-US" dirty="0">
                <a:solidFill>
                  <a:srgbClr val="009900"/>
                </a:solidFill>
                <a:latin typeface="+mn-lt"/>
              </a:rPr>
              <a:t>Uses no assumption about dependence between </a:t>
            </a:r>
            <a:r>
              <a:rPr lang="en-US" i="1" dirty="0">
                <a:solidFill>
                  <a:srgbClr val="009900"/>
                </a:solidFill>
                <a:latin typeface="+mn-lt"/>
              </a:rPr>
              <a:t>A</a:t>
            </a:r>
            <a:r>
              <a:rPr lang="en-US" dirty="0">
                <a:solidFill>
                  <a:srgbClr val="009900"/>
                </a:solidFill>
                <a:latin typeface="+mn-lt"/>
              </a:rPr>
              <a:t> and </a:t>
            </a:r>
            <a:r>
              <a:rPr lang="en-US" i="1" dirty="0">
                <a:solidFill>
                  <a:srgbClr val="009900"/>
                </a:solidFill>
                <a:latin typeface="+mn-lt"/>
              </a:rPr>
              <a:t>B</a:t>
            </a:r>
          </a:p>
        </p:txBody>
      </p:sp>
    </p:spTree>
  </p:cSld>
  <p:clrMapOvr>
    <a:masterClrMapping/>
  </p:clrMapOvr>
</p:sld>
</file>

<file path=ppt/slides/slide3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6962" name="Rectangle 2"/>
          <p:cNvSpPr>
            <a:spLocks noGrp="1" noChangeArrowheads="1"/>
          </p:cNvSpPr>
          <p:nvPr>
            <p:ph type="title"/>
          </p:nvPr>
        </p:nvSpPr>
        <p:spPr/>
        <p:txBody>
          <a:bodyPr/>
          <a:lstStyle/>
          <a:p>
            <a:pPr eaLnBrk="1" hangingPunct="1"/>
            <a:r>
              <a:rPr lang="en-US" altLang="en-US"/>
              <a:t>Pinching to a point value</a:t>
            </a:r>
          </a:p>
        </p:txBody>
      </p:sp>
      <p:sp>
        <p:nvSpPr>
          <p:cNvPr id="253955" name="Rectangle 3"/>
          <p:cNvSpPr>
            <a:spLocks noChangeArrowheads="1"/>
          </p:cNvSpPr>
          <p:nvPr/>
        </p:nvSpPr>
        <p:spPr bwMode="auto">
          <a:xfrm>
            <a:off x="1073150" y="4154488"/>
            <a:ext cx="128588" cy="307975"/>
          </a:xfrm>
          <a:prstGeom prst="rect">
            <a:avLst/>
          </a:prstGeom>
          <a:noFill/>
          <a:ln w="9525">
            <a:noFill/>
            <a:miter lim="800000"/>
            <a:headEnd/>
            <a:tailEnd/>
          </a:ln>
        </p:spPr>
        <p:txBody>
          <a:bodyPr wrap="none" lIns="0" tIns="0" rIns="0" bIns="0">
            <a:spAutoFit/>
          </a:bodyPr>
          <a:lstStyle/>
          <a:p>
            <a:pPr eaLnBrk="0" hangingPunct="0">
              <a:defRPr/>
            </a:pPr>
            <a:r>
              <a:rPr lang="en-US" sz="2000">
                <a:latin typeface="+mn-lt"/>
              </a:rPr>
              <a:t>0</a:t>
            </a:r>
          </a:p>
        </p:txBody>
      </p:sp>
      <p:sp>
        <p:nvSpPr>
          <p:cNvPr id="253956" name="Rectangle 4"/>
          <p:cNvSpPr>
            <a:spLocks noChangeArrowheads="1"/>
          </p:cNvSpPr>
          <p:nvPr/>
        </p:nvSpPr>
        <p:spPr bwMode="auto">
          <a:xfrm>
            <a:off x="1073150" y="3038475"/>
            <a:ext cx="128588" cy="307975"/>
          </a:xfrm>
          <a:prstGeom prst="rect">
            <a:avLst/>
          </a:prstGeom>
          <a:noFill/>
          <a:ln w="9525">
            <a:noFill/>
            <a:miter lim="800000"/>
            <a:headEnd/>
            <a:tailEnd/>
          </a:ln>
        </p:spPr>
        <p:txBody>
          <a:bodyPr wrap="none" lIns="0" tIns="0" rIns="0" bIns="0">
            <a:spAutoFit/>
          </a:bodyPr>
          <a:lstStyle/>
          <a:p>
            <a:pPr eaLnBrk="0" hangingPunct="0">
              <a:defRPr/>
            </a:pPr>
            <a:r>
              <a:rPr lang="en-US" sz="2000">
                <a:latin typeface="+mn-lt"/>
              </a:rPr>
              <a:t>1</a:t>
            </a:r>
          </a:p>
        </p:txBody>
      </p:sp>
      <p:sp>
        <p:nvSpPr>
          <p:cNvPr id="253957" name="Freeform 5"/>
          <p:cNvSpPr>
            <a:spLocks/>
          </p:cNvSpPr>
          <p:nvPr/>
        </p:nvSpPr>
        <p:spPr bwMode="auto">
          <a:xfrm>
            <a:off x="1282700" y="3181350"/>
            <a:ext cx="3022600" cy="1149350"/>
          </a:xfrm>
          <a:custGeom>
            <a:avLst/>
            <a:gdLst>
              <a:gd name="T0" fmla="*/ 2147483647 w 2916"/>
              <a:gd name="T1" fmla="*/ 2147483647 h 1135"/>
              <a:gd name="T2" fmla="*/ 0 w 2916"/>
              <a:gd name="T3" fmla="*/ 2147483647 h 1135"/>
              <a:gd name="T4" fmla="*/ 0 w 2916"/>
              <a:gd name="T5" fmla="*/ 0 h 1135"/>
              <a:gd name="T6" fmla="*/ 0 w 2916"/>
              <a:gd name="T7" fmla="*/ 2147483647 h 1135"/>
              <a:gd name="T8" fmla="*/ 2147483647 w 2916"/>
              <a:gd name="T9" fmla="*/ 2147483647 h 1135"/>
              <a:gd name="T10" fmla="*/ 0 60000 65536"/>
              <a:gd name="T11" fmla="*/ 0 60000 65536"/>
              <a:gd name="T12" fmla="*/ 0 60000 65536"/>
              <a:gd name="T13" fmla="*/ 0 60000 65536"/>
              <a:gd name="T14" fmla="*/ 0 60000 65536"/>
              <a:gd name="T15" fmla="*/ 0 w 2916"/>
              <a:gd name="T16" fmla="*/ 0 h 1135"/>
              <a:gd name="T17" fmla="*/ 2916 w 2916"/>
              <a:gd name="T18" fmla="*/ 1135 h 1135"/>
            </a:gdLst>
            <a:ahLst/>
            <a:cxnLst>
              <a:cxn ang="T10">
                <a:pos x="T0" y="T1"/>
              </a:cxn>
              <a:cxn ang="T11">
                <a:pos x="T2" y="T3"/>
              </a:cxn>
              <a:cxn ang="T12">
                <a:pos x="T4" y="T5"/>
              </a:cxn>
              <a:cxn ang="T13">
                <a:pos x="T6" y="T7"/>
              </a:cxn>
              <a:cxn ang="T14">
                <a:pos x="T8" y="T9"/>
              </a:cxn>
            </a:cxnLst>
            <a:rect l="T15" t="T16" r="T17" b="T18"/>
            <a:pathLst>
              <a:path w="2916" h="1135">
                <a:moveTo>
                  <a:pt x="2916" y="1135"/>
                </a:moveTo>
                <a:lnTo>
                  <a:pt x="0" y="1135"/>
                </a:lnTo>
                <a:lnTo>
                  <a:pt x="0" y="0"/>
                </a:lnTo>
                <a:lnTo>
                  <a:pt x="0" y="1135"/>
                </a:lnTo>
                <a:lnTo>
                  <a:pt x="2916" y="1135"/>
                </a:lnTo>
                <a:close/>
              </a:path>
            </a:pathLst>
          </a:custGeom>
          <a:noFill/>
          <a:ln w="57150">
            <a:solidFill>
              <a:schemeClr val="tx2"/>
            </a:solidFill>
            <a:round/>
            <a:headEnd/>
            <a:tailEnd/>
          </a:ln>
        </p:spPr>
        <p:txBody>
          <a:bodyPr/>
          <a:lstStyle/>
          <a:p>
            <a:pPr>
              <a:defRPr/>
            </a:pPr>
            <a:endParaRPr lang="en-US">
              <a:latin typeface="+mn-lt"/>
            </a:endParaRPr>
          </a:p>
        </p:txBody>
      </p:sp>
      <p:sp>
        <p:nvSpPr>
          <p:cNvPr id="253958" name="Freeform 6"/>
          <p:cNvSpPr>
            <a:spLocks/>
          </p:cNvSpPr>
          <p:nvPr/>
        </p:nvSpPr>
        <p:spPr bwMode="auto">
          <a:xfrm>
            <a:off x="1301750" y="3201988"/>
            <a:ext cx="2355850" cy="1128712"/>
          </a:xfrm>
          <a:custGeom>
            <a:avLst/>
            <a:gdLst>
              <a:gd name="T0" fmla="*/ 0 w 2668"/>
              <a:gd name="T1" fmla="*/ 2147483647 h 1115"/>
              <a:gd name="T2" fmla="*/ 2147483647 w 2668"/>
              <a:gd name="T3" fmla="*/ 2147483647 h 1115"/>
              <a:gd name="T4" fmla="*/ 2147483647 w 2668"/>
              <a:gd name="T5" fmla="*/ 2147483647 h 1115"/>
              <a:gd name="T6" fmla="*/ 2147483647 w 2668"/>
              <a:gd name="T7" fmla="*/ 2147483647 h 1115"/>
              <a:gd name="T8" fmla="*/ 2147483647 w 2668"/>
              <a:gd name="T9" fmla="*/ 2147483647 h 1115"/>
              <a:gd name="T10" fmla="*/ 2147483647 w 2668"/>
              <a:gd name="T11" fmla="*/ 2147483647 h 1115"/>
              <a:gd name="T12" fmla="*/ 2147483647 w 2668"/>
              <a:gd name="T13" fmla="*/ 2147483647 h 1115"/>
              <a:gd name="T14" fmla="*/ 2147483647 w 2668"/>
              <a:gd name="T15" fmla="*/ 2147483647 h 1115"/>
              <a:gd name="T16" fmla="*/ 2147483647 w 2668"/>
              <a:gd name="T17" fmla="*/ 2147483647 h 1115"/>
              <a:gd name="T18" fmla="*/ 2147483647 w 2668"/>
              <a:gd name="T19" fmla="*/ 2147483647 h 1115"/>
              <a:gd name="T20" fmla="*/ 2147483647 w 2668"/>
              <a:gd name="T21" fmla="*/ 2147483647 h 1115"/>
              <a:gd name="T22" fmla="*/ 2147483647 w 2668"/>
              <a:gd name="T23" fmla="*/ 2147483647 h 1115"/>
              <a:gd name="T24" fmla="*/ 2147483647 w 2668"/>
              <a:gd name="T25" fmla="*/ 2147483647 h 1115"/>
              <a:gd name="T26" fmla="*/ 2147483647 w 2668"/>
              <a:gd name="T27" fmla="*/ 2147483647 h 1115"/>
              <a:gd name="T28" fmla="*/ 2147483647 w 2668"/>
              <a:gd name="T29" fmla="*/ 2147483647 h 1115"/>
              <a:gd name="T30" fmla="*/ 2147483647 w 2668"/>
              <a:gd name="T31" fmla="*/ 2147483647 h 1115"/>
              <a:gd name="T32" fmla="*/ 2147483647 w 2668"/>
              <a:gd name="T33" fmla="*/ 2147483647 h 1115"/>
              <a:gd name="T34" fmla="*/ 2147483647 w 2668"/>
              <a:gd name="T35" fmla="*/ 2147483647 h 1115"/>
              <a:gd name="T36" fmla="*/ 2147483647 w 2668"/>
              <a:gd name="T37" fmla="*/ 2147483647 h 1115"/>
              <a:gd name="T38" fmla="*/ 2147483647 w 2668"/>
              <a:gd name="T39" fmla="*/ 2147483647 h 1115"/>
              <a:gd name="T40" fmla="*/ 2147483647 w 2668"/>
              <a:gd name="T41" fmla="*/ 2147483647 h 1115"/>
              <a:gd name="T42" fmla="*/ 2147483647 w 2668"/>
              <a:gd name="T43" fmla="*/ 2147483647 h 1115"/>
              <a:gd name="T44" fmla="*/ 2147483647 w 2668"/>
              <a:gd name="T45" fmla="*/ 2147483647 h 1115"/>
              <a:gd name="T46" fmla="*/ 2147483647 w 2668"/>
              <a:gd name="T47" fmla="*/ 2147483647 h 1115"/>
              <a:gd name="T48" fmla="*/ 2147483647 w 2668"/>
              <a:gd name="T49" fmla="*/ 2147483647 h 1115"/>
              <a:gd name="T50" fmla="*/ 2147483647 w 2668"/>
              <a:gd name="T51" fmla="*/ 2147483647 h 1115"/>
              <a:gd name="T52" fmla="*/ 2147483647 w 2668"/>
              <a:gd name="T53" fmla="*/ 2147483647 h 1115"/>
              <a:gd name="T54" fmla="*/ 2147483647 w 2668"/>
              <a:gd name="T55" fmla="*/ 2147483647 h 1115"/>
              <a:gd name="T56" fmla="*/ 2147483647 w 2668"/>
              <a:gd name="T57" fmla="*/ 2147483647 h 1115"/>
              <a:gd name="T58" fmla="*/ 2147483647 w 2668"/>
              <a:gd name="T59" fmla="*/ 2147483647 h 1115"/>
              <a:gd name="T60" fmla="*/ 2147483647 w 2668"/>
              <a:gd name="T61" fmla="*/ 2147483647 h 1115"/>
              <a:gd name="T62" fmla="*/ 2147483647 w 2668"/>
              <a:gd name="T63" fmla="*/ 2147483647 h 1115"/>
              <a:gd name="T64" fmla="*/ 2147483647 w 2668"/>
              <a:gd name="T65" fmla="*/ 2147483647 h 1115"/>
              <a:gd name="T66" fmla="*/ 2147483647 w 2668"/>
              <a:gd name="T67" fmla="*/ 2147483647 h 1115"/>
              <a:gd name="T68" fmla="*/ 2147483647 w 2668"/>
              <a:gd name="T69" fmla="*/ 2147483647 h 1115"/>
              <a:gd name="T70" fmla="*/ 2147483647 w 2668"/>
              <a:gd name="T71" fmla="*/ 2147483647 h 1115"/>
              <a:gd name="T72" fmla="*/ 2147483647 w 2668"/>
              <a:gd name="T73" fmla="*/ 2147483647 h 1115"/>
              <a:gd name="T74" fmla="*/ 2147483647 w 2668"/>
              <a:gd name="T75" fmla="*/ 2147483647 h 1115"/>
              <a:gd name="T76" fmla="*/ 2147483647 w 2668"/>
              <a:gd name="T77" fmla="*/ 2147483647 h 1115"/>
              <a:gd name="T78" fmla="*/ 2147483647 w 2668"/>
              <a:gd name="T79" fmla="*/ 2147483647 h 1115"/>
              <a:gd name="T80" fmla="*/ 2147483647 w 2668"/>
              <a:gd name="T81" fmla="*/ 2147483647 h 1115"/>
              <a:gd name="T82" fmla="*/ 2147483647 w 2668"/>
              <a:gd name="T83" fmla="*/ 2147483647 h 1115"/>
              <a:gd name="T84" fmla="*/ 2147483647 w 2668"/>
              <a:gd name="T85" fmla="*/ 2147483647 h 1115"/>
              <a:gd name="T86" fmla="*/ 2147483647 w 2668"/>
              <a:gd name="T87" fmla="*/ 2147483647 h 1115"/>
              <a:gd name="T88" fmla="*/ 2147483647 w 2668"/>
              <a:gd name="T89" fmla="*/ 2147483647 h 1115"/>
              <a:gd name="T90" fmla="*/ 2147483647 w 2668"/>
              <a:gd name="T91" fmla="*/ 2147483647 h 1115"/>
              <a:gd name="T92" fmla="*/ 2147483647 w 2668"/>
              <a:gd name="T93" fmla="*/ 2147483647 h 1115"/>
              <a:gd name="T94" fmla="*/ 2147483647 w 2668"/>
              <a:gd name="T95" fmla="*/ 2147483647 h 1115"/>
              <a:gd name="T96" fmla="*/ 2147483647 w 2668"/>
              <a:gd name="T97" fmla="*/ 2147483647 h 1115"/>
              <a:gd name="T98" fmla="*/ 2147483647 w 2668"/>
              <a:gd name="T99" fmla="*/ 0 h 1115"/>
              <a:gd name="T100" fmla="*/ 2147483647 w 2668"/>
              <a:gd name="T101" fmla="*/ 2147483647 h 1115"/>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2668"/>
              <a:gd name="T154" fmla="*/ 0 h 1115"/>
              <a:gd name="T155" fmla="*/ 2668 w 2668"/>
              <a:gd name="T156" fmla="*/ 1115 h 1115"/>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2668" h="1115">
                <a:moveTo>
                  <a:pt x="0" y="1115"/>
                </a:moveTo>
                <a:lnTo>
                  <a:pt x="231" y="1093"/>
                </a:lnTo>
                <a:lnTo>
                  <a:pt x="345" y="1071"/>
                </a:lnTo>
                <a:lnTo>
                  <a:pt x="406" y="1048"/>
                </a:lnTo>
                <a:lnTo>
                  <a:pt x="453" y="1025"/>
                </a:lnTo>
                <a:lnTo>
                  <a:pt x="496" y="1004"/>
                </a:lnTo>
                <a:lnTo>
                  <a:pt x="536" y="980"/>
                </a:lnTo>
                <a:lnTo>
                  <a:pt x="571" y="958"/>
                </a:lnTo>
                <a:lnTo>
                  <a:pt x="604" y="934"/>
                </a:lnTo>
                <a:lnTo>
                  <a:pt x="639" y="912"/>
                </a:lnTo>
                <a:lnTo>
                  <a:pt x="670" y="889"/>
                </a:lnTo>
                <a:lnTo>
                  <a:pt x="704" y="866"/>
                </a:lnTo>
                <a:lnTo>
                  <a:pt x="731" y="843"/>
                </a:lnTo>
                <a:lnTo>
                  <a:pt x="756" y="819"/>
                </a:lnTo>
                <a:lnTo>
                  <a:pt x="781" y="798"/>
                </a:lnTo>
                <a:lnTo>
                  <a:pt x="805" y="775"/>
                </a:lnTo>
                <a:lnTo>
                  <a:pt x="828" y="752"/>
                </a:lnTo>
                <a:lnTo>
                  <a:pt x="850" y="730"/>
                </a:lnTo>
                <a:lnTo>
                  <a:pt x="872" y="707"/>
                </a:lnTo>
                <a:lnTo>
                  <a:pt x="893" y="684"/>
                </a:lnTo>
                <a:lnTo>
                  <a:pt x="909" y="662"/>
                </a:lnTo>
                <a:lnTo>
                  <a:pt x="931" y="639"/>
                </a:lnTo>
                <a:lnTo>
                  <a:pt x="948" y="615"/>
                </a:lnTo>
                <a:lnTo>
                  <a:pt x="965" y="593"/>
                </a:lnTo>
                <a:lnTo>
                  <a:pt x="986" y="569"/>
                </a:lnTo>
                <a:lnTo>
                  <a:pt x="1002" y="547"/>
                </a:lnTo>
                <a:lnTo>
                  <a:pt x="1020" y="525"/>
                </a:lnTo>
                <a:lnTo>
                  <a:pt x="1039" y="503"/>
                </a:lnTo>
                <a:lnTo>
                  <a:pt x="1058" y="479"/>
                </a:lnTo>
                <a:lnTo>
                  <a:pt x="1077" y="457"/>
                </a:lnTo>
                <a:lnTo>
                  <a:pt x="1094" y="433"/>
                </a:lnTo>
                <a:lnTo>
                  <a:pt x="1115" y="411"/>
                </a:lnTo>
                <a:lnTo>
                  <a:pt x="1136" y="389"/>
                </a:lnTo>
                <a:lnTo>
                  <a:pt x="1155" y="366"/>
                </a:lnTo>
                <a:lnTo>
                  <a:pt x="1177" y="343"/>
                </a:lnTo>
                <a:lnTo>
                  <a:pt x="1200" y="321"/>
                </a:lnTo>
                <a:lnTo>
                  <a:pt x="1222" y="297"/>
                </a:lnTo>
                <a:lnTo>
                  <a:pt x="1245" y="274"/>
                </a:lnTo>
                <a:lnTo>
                  <a:pt x="1272" y="251"/>
                </a:lnTo>
                <a:lnTo>
                  <a:pt x="1298" y="228"/>
                </a:lnTo>
                <a:lnTo>
                  <a:pt x="1327" y="206"/>
                </a:lnTo>
                <a:lnTo>
                  <a:pt x="1355" y="183"/>
                </a:lnTo>
                <a:lnTo>
                  <a:pt x="1389" y="161"/>
                </a:lnTo>
                <a:lnTo>
                  <a:pt x="1417" y="138"/>
                </a:lnTo>
                <a:lnTo>
                  <a:pt x="1451" y="116"/>
                </a:lnTo>
                <a:lnTo>
                  <a:pt x="1488" y="92"/>
                </a:lnTo>
                <a:lnTo>
                  <a:pt x="1522" y="68"/>
                </a:lnTo>
                <a:lnTo>
                  <a:pt x="1563" y="47"/>
                </a:lnTo>
                <a:lnTo>
                  <a:pt x="1609" y="25"/>
                </a:lnTo>
                <a:lnTo>
                  <a:pt x="1667" y="0"/>
                </a:lnTo>
                <a:lnTo>
                  <a:pt x="2668" y="1"/>
                </a:lnTo>
              </a:path>
            </a:pathLst>
          </a:custGeom>
          <a:noFill/>
          <a:ln w="38100">
            <a:solidFill>
              <a:schemeClr val="tx2"/>
            </a:solidFill>
            <a:round/>
            <a:headEnd/>
            <a:tailEnd/>
          </a:ln>
        </p:spPr>
        <p:txBody>
          <a:bodyPr/>
          <a:lstStyle/>
          <a:p>
            <a:pPr>
              <a:defRPr/>
            </a:pPr>
            <a:endParaRPr lang="en-US">
              <a:latin typeface="+mn-lt"/>
            </a:endParaRPr>
          </a:p>
        </p:txBody>
      </p:sp>
      <p:sp>
        <p:nvSpPr>
          <p:cNvPr id="253959" name="Freeform 7"/>
          <p:cNvSpPr>
            <a:spLocks/>
          </p:cNvSpPr>
          <p:nvPr/>
        </p:nvSpPr>
        <p:spPr bwMode="auto">
          <a:xfrm>
            <a:off x="3162300" y="3201988"/>
            <a:ext cx="1257300" cy="1128712"/>
          </a:xfrm>
          <a:custGeom>
            <a:avLst/>
            <a:gdLst>
              <a:gd name="T0" fmla="*/ 0 w 1433"/>
              <a:gd name="T1" fmla="*/ 2147483647 h 1115"/>
              <a:gd name="T2" fmla="*/ 2147483647 w 1433"/>
              <a:gd name="T3" fmla="*/ 2147483647 h 1115"/>
              <a:gd name="T4" fmla="*/ 2147483647 w 1433"/>
              <a:gd name="T5" fmla="*/ 2147483647 h 1115"/>
              <a:gd name="T6" fmla="*/ 2147483647 w 1433"/>
              <a:gd name="T7" fmla="*/ 2147483647 h 1115"/>
              <a:gd name="T8" fmla="*/ 2147483647 w 1433"/>
              <a:gd name="T9" fmla="*/ 2147483647 h 1115"/>
              <a:gd name="T10" fmla="*/ 2147483647 w 1433"/>
              <a:gd name="T11" fmla="*/ 2147483647 h 1115"/>
              <a:gd name="T12" fmla="*/ 2147483647 w 1433"/>
              <a:gd name="T13" fmla="*/ 2147483647 h 1115"/>
              <a:gd name="T14" fmla="*/ 2147483647 w 1433"/>
              <a:gd name="T15" fmla="*/ 2147483647 h 1115"/>
              <a:gd name="T16" fmla="*/ 2147483647 w 1433"/>
              <a:gd name="T17" fmla="*/ 2147483647 h 1115"/>
              <a:gd name="T18" fmla="*/ 2147483647 w 1433"/>
              <a:gd name="T19" fmla="*/ 2147483647 h 1115"/>
              <a:gd name="T20" fmla="*/ 2147483647 w 1433"/>
              <a:gd name="T21" fmla="*/ 2147483647 h 1115"/>
              <a:gd name="T22" fmla="*/ 2147483647 w 1433"/>
              <a:gd name="T23" fmla="*/ 2147483647 h 1115"/>
              <a:gd name="T24" fmla="*/ 2147483647 w 1433"/>
              <a:gd name="T25" fmla="*/ 2147483647 h 1115"/>
              <a:gd name="T26" fmla="*/ 2147483647 w 1433"/>
              <a:gd name="T27" fmla="*/ 2147483647 h 1115"/>
              <a:gd name="T28" fmla="*/ 2147483647 w 1433"/>
              <a:gd name="T29" fmla="*/ 2147483647 h 1115"/>
              <a:gd name="T30" fmla="*/ 2147483647 w 1433"/>
              <a:gd name="T31" fmla="*/ 2147483647 h 1115"/>
              <a:gd name="T32" fmla="*/ 2147483647 w 1433"/>
              <a:gd name="T33" fmla="*/ 2147483647 h 1115"/>
              <a:gd name="T34" fmla="*/ 2147483647 w 1433"/>
              <a:gd name="T35" fmla="*/ 2147483647 h 1115"/>
              <a:gd name="T36" fmla="*/ 2147483647 w 1433"/>
              <a:gd name="T37" fmla="*/ 2147483647 h 1115"/>
              <a:gd name="T38" fmla="*/ 2147483647 w 1433"/>
              <a:gd name="T39" fmla="*/ 2147483647 h 1115"/>
              <a:gd name="T40" fmla="*/ 2147483647 w 1433"/>
              <a:gd name="T41" fmla="*/ 2147483647 h 1115"/>
              <a:gd name="T42" fmla="*/ 2147483647 w 1433"/>
              <a:gd name="T43" fmla="*/ 2147483647 h 1115"/>
              <a:gd name="T44" fmla="*/ 2147483647 w 1433"/>
              <a:gd name="T45" fmla="*/ 2147483647 h 1115"/>
              <a:gd name="T46" fmla="*/ 2147483647 w 1433"/>
              <a:gd name="T47" fmla="*/ 2147483647 h 1115"/>
              <a:gd name="T48" fmla="*/ 2147483647 w 1433"/>
              <a:gd name="T49" fmla="*/ 2147483647 h 1115"/>
              <a:gd name="T50" fmla="*/ 2147483647 w 1433"/>
              <a:gd name="T51" fmla="*/ 2147483647 h 1115"/>
              <a:gd name="T52" fmla="*/ 2147483647 w 1433"/>
              <a:gd name="T53" fmla="*/ 2147483647 h 1115"/>
              <a:gd name="T54" fmla="*/ 2147483647 w 1433"/>
              <a:gd name="T55" fmla="*/ 2147483647 h 1115"/>
              <a:gd name="T56" fmla="*/ 2147483647 w 1433"/>
              <a:gd name="T57" fmla="*/ 2147483647 h 1115"/>
              <a:gd name="T58" fmla="*/ 2147483647 w 1433"/>
              <a:gd name="T59" fmla="*/ 2147483647 h 1115"/>
              <a:gd name="T60" fmla="*/ 2147483647 w 1433"/>
              <a:gd name="T61" fmla="*/ 2147483647 h 1115"/>
              <a:gd name="T62" fmla="*/ 2147483647 w 1433"/>
              <a:gd name="T63" fmla="*/ 2147483647 h 1115"/>
              <a:gd name="T64" fmla="*/ 2147483647 w 1433"/>
              <a:gd name="T65" fmla="*/ 2147483647 h 1115"/>
              <a:gd name="T66" fmla="*/ 2147483647 w 1433"/>
              <a:gd name="T67" fmla="*/ 2147483647 h 1115"/>
              <a:gd name="T68" fmla="*/ 2147483647 w 1433"/>
              <a:gd name="T69" fmla="*/ 2147483647 h 1115"/>
              <a:gd name="T70" fmla="*/ 2147483647 w 1433"/>
              <a:gd name="T71" fmla="*/ 2147483647 h 1115"/>
              <a:gd name="T72" fmla="*/ 2147483647 w 1433"/>
              <a:gd name="T73" fmla="*/ 2147483647 h 1115"/>
              <a:gd name="T74" fmla="*/ 2147483647 w 1433"/>
              <a:gd name="T75" fmla="*/ 2147483647 h 1115"/>
              <a:gd name="T76" fmla="*/ 2147483647 w 1433"/>
              <a:gd name="T77" fmla="*/ 2147483647 h 1115"/>
              <a:gd name="T78" fmla="*/ 2147483647 w 1433"/>
              <a:gd name="T79" fmla="*/ 2147483647 h 1115"/>
              <a:gd name="T80" fmla="*/ 2147483647 w 1433"/>
              <a:gd name="T81" fmla="*/ 2147483647 h 1115"/>
              <a:gd name="T82" fmla="*/ 2147483647 w 1433"/>
              <a:gd name="T83" fmla="*/ 2147483647 h 1115"/>
              <a:gd name="T84" fmla="*/ 2147483647 w 1433"/>
              <a:gd name="T85" fmla="*/ 2147483647 h 1115"/>
              <a:gd name="T86" fmla="*/ 2147483647 w 1433"/>
              <a:gd name="T87" fmla="*/ 2147483647 h 1115"/>
              <a:gd name="T88" fmla="*/ 2147483647 w 1433"/>
              <a:gd name="T89" fmla="*/ 2147483647 h 1115"/>
              <a:gd name="T90" fmla="*/ 2147483647 w 1433"/>
              <a:gd name="T91" fmla="*/ 2147483647 h 1115"/>
              <a:gd name="T92" fmla="*/ 2147483647 w 1433"/>
              <a:gd name="T93" fmla="*/ 2147483647 h 1115"/>
              <a:gd name="T94" fmla="*/ 2147483647 w 1433"/>
              <a:gd name="T95" fmla="*/ 2147483647 h 1115"/>
              <a:gd name="T96" fmla="*/ 2147483647 w 1433"/>
              <a:gd name="T97" fmla="*/ 2147483647 h 1115"/>
              <a:gd name="T98" fmla="*/ 2147483647 w 1433"/>
              <a:gd name="T99" fmla="*/ 0 h 111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433"/>
              <a:gd name="T151" fmla="*/ 0 h 1115"/>
              <a:gd name="T152" fmla="*/ 1433 w 1433"/>
              <a:gd name="T153" fmla="*/ 1115 h 1115"/>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433" h="1115">
                <a:moveTo>
                  <a:pt x="0" y="1115"/>
                </a:moveTo>
                <a:lnTo>
                  <a:pt x="43" y="1093"/>
                </a:lnTo>
                <a:lnTo>
                  <a:pt x="75" y="1071"/>
                </a:lnTo>
                <a:lnTo>
                  <a:pt x="108" y="1048"/>
                </a:lnTo>
                <a:lnTo>
                  <a:pt x="137" y="1025"/>
                </a:lnTo>
                <a:lnTo>
                  <a:pt x="163" y="1004"/>
                </a:lnTo>
                <a:lnTo>
                  <a:pt x="188" y="980"/>
                </a:lnTo>
                <a:lnTo>
                  <a:pt x="212" y="958"/>
                </a:lnTo>
                <a:lnTo>
                  <a:pt x="233" y="934"/>
                </a:lnTo>
                <a:lnTo>
                  <a:pt x="255" y="912"/>
                </a:lnTo>
                <a:lnTo>
                  <a:pt x="273" y="889"/>
                </a:lnTo>
                <a:lnTo>
                  <a:pt x="293" y="866"/>
                </a:lnTo>
                <a:lnTo>
                  <a:pt x="312" y="843"/>
                </a:lnTo>
                <a:lnTo>
                  <a:pt x="331" y="819"/>
                </a:lnTo>
                <a:lnTo>
                  <a:pt x="348" y="798"/>
                </a:lnTo>
                <a:lnTo>
                  <a:pt x="366" y="775"/>
                </a:lnTo>
                <a:lnTo>
                  <a:pt x="386" y="752"/>
                </a:lnTo>
                <a:lnTo>
                  <a:pt x="403" y="730"/>
                </a:lnTo>
                <a:lnTo>
                  <a:pt x="419" y="707"/>
                </a:lnTo>
                <a:lnTo>
                  <a:pt x="436" y="684"/>
                </a:lnTo>
                <a:lnTo>
                  <a:pt x="455" y="662"/>
                </a:lnTo>
                <a:lnTo>
                  <a:pt x="470" y="639"/>
                </a:lnTo>
                <a:lnTo>
                  <a:pt x="487" y="615"/>
                </a:lnTo>
                <a:lnTo>
                  <a:pt x="505" y="593"/>
                </a:lnTo>
                <a:lnTo>
                  <a:pt x="524" y="569"/>
                </a:lnTo>
                <a:lnTo>
                  <a:pt x="539" y="547"/>
                </a:lnTo>
                <a:lnTo>
                  <a:pt x="558" y="525"/>
                </a:lnTo>
                <a:lnTo>
                  <a:pt x="574" y="503"/>
                </a:lnTo>
                <a:lnTo>
                  <a:pt x="591" y="479"/>
                </a:lnTo>
                <a:lnTo>
                  <a:pt x="609" y="457"/>
                </a:lnTo>
                <a:lnTo>
                  <a:pt x="626" y="433"/>
                </a:lnTo>
                <a:lnTo>
                  <a:pt x="645" y="411"/>
                </a:lnTo>
                <a:lnTo>
                  <a:pt x="661" y="389"/>
                </a:lnTo>
                <a:lnTo>
                  <a:pt x="677" y="366"/>
                </a:lnTo>
                <a:lnTo>
                  <a:pt x="698" y="343"/>
                </a:lnTo>
                <a:lnTo>
                  <a:pt x="713" y="321"/>
                </a:lnTo>
                <a:lnTo>
                  <a:pt x="733" y="297"/>
                </a:lnTo>
                <a:lnTo>
                  <a:pt x="753" y="274"/>
                </a:lnTo>
                <a:lnTo>
                  <a:pt x="771" y="251"/>
                </a:lnTo>
                <a:lnTo>
                  <a:pt x="791" y="228"/>
                </a:lnTo>
                <a:lnTo>
                  <a:pt x="811" y="206"/>
                </a:lnTo>
                <a:lnTo>
                  <a:pt x="834" y="183"/>
                </a:lnTo>
                <a:lnTo>
                  <a:pt x="859" y="161"/>
                </a:lnTo>
                <a:lnTo>
                  <a:pt x="888" y="138"/>
                </a:lnTo>
                <a:lnTo>
                  <a:pt x="918" y="116"/>
                </a:lnTo>
                <a:lnTo>
                  <a:pt x="955" y="92"/>
                </a:lnTo>
                <a:lnTo>
                  <a:pt x="996" y="68"/>
                </a:lnTo>
                <a:lnTo>
                  <a:pt x="1050" y="47"/>
                </a:lnTo>
                <a:lnTo>
                  <a:pt x="1122" y="25"/>
                </a:lnTo>
                <a:lnTo>
                  <a:pt x="1433" y="0"/>
                </a:lnTo>
              </a:path>
            </a:pathLst>
          </a:custGeom>
          <a:noFill/>
          <a:ln w="38100">
            <a:solidFill>
              <a:schemeClr val="tx2"/>
            </a:solidFill>
            <a:round/>
            <a:headEnd/>
            <a:tailEnd/>
          </a:ln>
        </p:spPr>
        <p:txBody>
          <a:bodyPr/>
          <a:lstStyle/>
          <a:p>
            <a:pPr>
              <a:defRPr/>
            </a:pPr>
            <a:endParaRPr lang="en-US">
              <a:latin typeface="+mn-lt"/>
            </a:endParaRPr>
          </a:p>
        </p:txBody>
      </p:sp>
      <p:sp>
        <p:nvSpPr>
          <p:cNvPr id="253960" name="Rectangle 8"/>
          <p:cNvSpPr>
            <a:spLocks noChangeArrowheads="1"/>
          </p:cNvSpPr>
          <p:nvPr/>
        </p:nvSpPr>
        <p:spPr bwMode="auto">
          <a:xfrm>
            <a:off x="2073275" y="4383088"/>
            <a:ext cx="128588" cy="307975"/>
          </a:xfrm>
          <a:prstGeom prst="rect">
            <a:avLst/>
          </a:prstGeom>
          <a:noFill/>
          <a:ln w="9525">
            <a:noFill/>
            <a:miter lim="800000"/>
            <a:headEnd/>
            <a:tailEnd/>
          </a:ln>
        </p:spPr>
        <p:txBody>
          <a:bodyPr wrap="none" lIns="0" tIns="0" rIns="0" bIns="0">
            <a:spAutoFit/>
          </a:bodyPr>
          <a:lstStyle/>
          <a:p>
            <a:pPr eaLnBrk="0" hangingPunct="0">
              <a:defRPr/>
            </a:pPr>
            <a:r>
              <a:rPr lang="en-US" sz="2000">
                <a:latin typeface="+mn-lt"/>
              </a:rPr>
              <a:t>1</a:t>
            </a:r>
          </a:p>
        </p:txBody>
      </p:sp>
      <p:sp>
        <p:nvSpPr>
          <p:cNvPr id="253961" name="Rectangle 9"/>
          <p:cNvSpPr>
            <a:spLocks noChangeArrowheads="1"/>
          </p:cNvSpPr>
          <p:nvPr/>
        </p:nvSpPr>
        <p:spPr bwMode="auto">
          <a:xfrm>
            <a:off x="2982913" y="4383088"/>
            <a:ext cx="128587" cy="307975"/>
          </a:xfrm>
          <a:prstGeom prst="rect">
            <a:avLst/>
          </a:prstGeom>
          <a:noFill/>
          <a:ln w="9525">
            <a:noFill/>
            <a:miter lim="800000"/>
            <a:headEnd/>
            <a:tailEnd/>
          </a:ln>
        </p:spPr>
        <p:txBody>
          <a:bodyPr wrap="none" lIns="0" tIns="0" rIns="0" bIns="0">
            <a:spAutoFit/>
          </a:bodyPr>
          <a:lstStyle/>
          <a:p>
            <a:pPr eaLnBrk="0" hangingPunct="0">
              <a:defRPr/>
            </a:pPr>
            <a:r>
              <a:rPr lang="en-US" sz="2000">
                <a:latin typeface="+mn-lt"/>
              </a:rPr>
              <a:t>2</a:t>
            </a:r>
          </a:p>
        </p:txBody>
      </p:sp>
      <p:sp>
        <p:nvSpPr>
          <p:cNvPr id="253962" name="Rectangle 10"/>
          <p:cNvSpPr>
            <a:spLocks noChangeArrowheads="1"/>
          </p:cNvSpPr>
          <p:nvPr/>
        </p:nvSpPr>
        <p:spPr bwMode="auto">
          <a:xfrm>
            <a:off x="3878263" y="4383088"/>
            <a:ext cx="128587" cy="307975"/>
          </a:xfrm>
          <a:prstGeom prst="rect">
            <a:avLst/>
          </a:prstGeom>
          <a:noFill/>
          <a:ln w="9525">
            <a:noFill/>
            <a:miter lim="800000"/>
            <a:headEnd/>
            <a:tailEnd/>
          </a:ln>
        </p:spPr>
        <p:txBody>
          <a:bodyPr wrap="none" lIns="0" tIns="0" rIns="0" bIns="0">
            <a:spAutoFit/>
          </a:bodyPr>
          <a:lstStyle/>
          <a:p>
            <a:pPr eaLnBrk="0" hangingPunct="0">
              <a:defRPr/>
            </a:pPr>
            <a:r>
              <a:rPr lang="en-US" sz="2000" dirty="0">
                <a:latin typeface="+mn-lt"/>
              </a:rPr>
              <a:t>3</a:t>
            </a:r>
          </a:p>
        </p:txBody>
      </p:sp>
      <p:sp>
        <p:nvSpPr>
          <p:cNvPr id="253963" name="Rectangle 11"/>
          <p:cNvSpPr>
            <a:spLocks noChangeArrowheads="1"/>
          </p:cNvSpPr>
          <p:nvPr/>
        </p:nvSpPr>
        <p:spPr bwMode="auto">
          <a:xfrm>
            <a:off x="1187450" y="4383088"/>
            <a:ext cx="128588" cy="307975"/>
          </a:xfrm>
          <a:prstGeom prst="rect">
            <a:avLst/>
          </a:prstGeom>
          <a:noFill/>
          <a:ln w="9525">
            <a:noFill/>
            <a:miter lim="800000"/>
            <a:headEnd/>
            <a:tailEnd/>
          </a:ln>
        </p:spPr>
        <p:txBody>
          <a:bodyPr wrap="none" lIns="0" tIns="0" rIns="0" bIns="0">
            <a:spAutoFit/>
          </a:bodyPr>
          <a:lstStyle/>
          <a:p>
            <a:pPr eaLnBrk="0" hangingPunct="0">
              <a:defRPr/>
            </a:pPr>
            <a:r>
              <a:rPr lang="en-US" sz="2000">
                <a:latin typeface="+mn-lt"/>
              </a:rPr>
              <a:t>0</a:t>
            </a:r>
          </a:p>
        </p:txBody>
      </p:sp>
      <p:sp>
        <p:nvSpPr>
          <p:cNvPr id="253964" name="Text Box 12"/>
          <p:cNvSpPr txBox="1">
            <a:spLocks noChangeArrowheads="1"/>
          </p:cNvSpPr>
          <p:nvPr/>
        </p:nvSpPr>
        <p:spPr bwMode="auto">
          <a:xfrm>
            <a:off x="2592388" y="4419600"/>
            <a:ext cx="369887" cy="457200"/>
          </a:xfrm>
          <a:prstGeom prst="rect">
            <a:avLst/>
          </a:prstGeom>
          <a:noFill/>
          <a:ln w="9525">
            <a:noFill/>
            <a:miter lim="800000"/>
            <a:headEnd/>
            <a:tailEnd/>
          </a:ln>
        </p:spPr>
        <p:txBody>
          <a:bodyPr wrap="none">
            <a:spAutoFit/>
          </a:bodyPr>
          <a:lstStyle/>
          <a:p>
            <a:pPr eaLnBrk="0" hangingPunct="0">
              <a:defRPr/>
            </a:pPr>
            <a:r>
              <a:rPr lang="en-US" sz="2400" i="1">
                <a:latin typeface="+mn-lt"/>
              </a:rPr>
              <a:t>X</a:t>
            </a:r>
          </a:p>
        </p:txBody>
      </p:sp>
      <p:sp>
        <p:nvSpPr>
          <p:cNvPr id="253965" name="Text Box 13"/>
          <p:cNvSpPr txBox="1">
            <a:spLocks noChangeArrowheads="1"/>
          </p:cNvSpPr>
          <p:nvPr/>
        </p:nvSpPr>
        <p:spPr bwMode="auto">
          <a:xfrm rot="-5400000">
            <a:off x="119063" y="3473450"/>
            <a:ext cx="1308100" cy="641350"/>
          </a:xfrm>
          <a:prstGeom prst="rect">
            <a:avLst/>
          </a:prstGeom>
          <a:noFill/>
          <a:ln w="9525">
            <a:noFill/>
            <a:miter lim="800000"/>
            <a:headEnd/>
            <a:tailEnd/>
          </a:ln>
        </p:spPr>
        <p:txBody>
          <a:bodyPr wrap="none">
            <a:spAutoFit/>
          </a:bodyPr>
          <a:lstStyle/>
          <a:p>
            <a:pPr algn="ctr" eaLnBrk="0" hangingPunct="0">
              <a:defRPr/>
            </a:pPr>
            <a:r>
              <a:rPr lang="en-US">
                <a:latin typeface="+mn-lt"/>
              </a:rPr>
              <a:t>Cumulative </a:t>
            </a:r>
          </a:p>
          <a:p>
            <a:pPr algn="ctr" eaLnBrk="0" hangingPunct="0">
              <a:defRPr/>
            </a:pPr>
            <a:r>
              <a:rPr lang="en-US">
                <a:latin typeface="+mn-lt"/>
              </a:rPr>
              <a:t>probability</a:t>
            </a:r>
          </a:p>
        </p:txBody>
      </p:sp>
      <p:sp>
        <p:nvSpPr>
          <p:cNvPr id="253966" name="Line 14"/>
          <p:cNvSpPr>
            <a:spLocks noChangeShapeType="1"/>
          </p:cNvSpPr>
          <p:nvPr/>
        </p:nvSpPr>
        <p:spPr bwMode="auto">
          <a:xfrm>
            <a:off x="3663950" y="3203575"/>
            <a:ext cx="744538" cy="0"/>
          </a:xfrm>
          <a:prstGeom prst="line">
            <a:avLst/>
          </a:prstGeom>
          <a:noFill/>
          <a:ln w="38100">
            <a:solidFill>
              <a:schemeClr val="tx2"/>
            </a:solidFill>
            <a:round/>
            <a:headEnd/>
            <a:tailEnd/>
          </a:ln>
        </p:spPr>
        <p:txBody>
          <a:bodyPr/>
          <a:lstStyle/>
          <a:p>
            <a:pPr>
              <a:defRPr/>
            </a:pPr>
            <a:endParaRPr lang="en-US">
              <a:latin typeface="+mn-lt"/>
            </a:endParaRPr>
          </a:p>
        </p:txBody>
      </p:sp>
      <p:sp>
        <p:nvSpPr>
          <p:cNvPr id="253967" name="Rectangle 15"/>
          <p:cNvSpPr>
            <a:spLocks noChangeArrowheads="1"/>
          </p:cNvSpPr>
          <p:nvPr/>
        </p:nvSpPr>
        <p:spPr bwMode="auto">
          <a:xfrm>
            <a:off x="5411788" y="4154488"/>
            <a:ext cx="128587" cy="307975"/>
          </a:xfrm>
          <a:prstGeom prst="rect">
            <a:avLst/>
          </a:prstGeom>
          <a:noFill/>
          <a:ln w="9525">
            <a:noFill/>
            <a:miter lim="800000"/>
            <a:headEnd/>
            <a:tailEnd/>
          </a:ln>
        </p:spPr>
        <p:txBody>
          <a:bodyPr wrap="none" lIns="0" tIns="0" rIns="0" bIns="0">
            <a:spAutoFit/>
          </a:bodyPr>
          <a:lstStyle/>
          <a:p>
            <a:pPr eaLnBrk="0" hangingPunct="0">
              <a:defRPr/>
            </a:pPr>
            <a:r>
              <a:rPr lang="en-US" sz="2000">
                <a:latin typeface="+mn-lt"/>
              </a:rPr>
              <a:t>0</a:t>
            </a:r>
          </a:p>
        </p:txBody>
      </p:sp>
      <p:sp>
        <p:nvSpPr>
          <p:cNvPr id="253968" name="Rectangle 16"/>
          <p:cNvSpPr>
            <a:spLocks noChangeArrowheads="1"/>
          </p:cNvSpPr>
          <p:nvPr/>
        </p:nvSpPr>
        <p:spPr bwMode="auto">
          <a:xfrm>
            <a:off x="5411788" y="3038475"/>
            <a:ext cx="128587" cy="307975"/>
          </a:xfrm>
          <a:prstGeom prst="rect">
            <a:avLst/>
          </a:prstGeom>
          <a:noFill/>
          <a:ln w="9525">
            <a:noFill/>
            <a:miter lim="800000"/>
            <a:headEnd/>
            <a:tailEnd/>
          </a:ln>
        </p:spPr>
        <p:txBody>
          <a:bodyPr wrap="none" lIns="0" tIns="0" rIns="0" bIns="0">
            <a:spAutoFit/>
          </a:bodyPr>
          <a:lstStyle/>
          <a:p>
            <a:pPr eaLnBrk="0" hangingPunct="0">
              <a:defRPr/>
            </a:pPr>
            <a:r>
              <a:rPr lang="en-US" sz="2000">
                <a:latin typeface="+mn-lt"/>
              </a:rPr>
              <a:t>1</a:t>
            </a:r>
          </a:p>
        </p:txBody>
      </p:sp>
      <p:sp>
        <p:nvSpPr>
          <p:cNvPr id="253969" name="Freeform 17"/>
          <p:cNvSpPr>
            <a:spLocks/>
          </p:cNvSpPr>
          <p:nvPr/>
        </p:nvSpPr>
        <p:spPr bwMode="auto">
          <a:xfrm>
            <a:off x="5621338" y="3181350"/>
            <a:ext cx="3022600" cy="1149350"/>
          </a:xfrm>
          <a:custGeom>
            <a:avLst/>
            <a:gdLst>
              <a:gd name="T0" fmla="*/ 2147483647 w 2916"/>
              <a:gd name="T1" fmla="*/ 2147483647 h 1135"/>
              <a:gd name="T2" fmla="*/ 0 w 2916"/>
              <a:gd name="T3" fmla="*/ 2147483647 h 1135"/>
              <a:gd name="T4" fmla="*/ 0 w 2916"/>
              <a:gd name="T5" fmla="*/ 0 h 1135"/>
              <a:gd name="T6" fmla="*/ 0 w 2916"/>
              <a:gd name="T7" fmla="*/ 2147483647 h 1135"/>
              <a:gd name="T8" fmla="*/ 2147483647 w 2916"/>
              <a:gd name="T9" fmla="*/ 2147483647 h 1135"/>
              <a:gd name="T10" fmla="*/ 0 60000 65536"/>
              <a:gd name="T11" fmla="*/ 0 60000 65536"/>
              <a:gd name="T12" fmla="*/ 0 60000 65536"/>
              <a:gd name="T13" fmla="*/ 0 60000 65536"/>
              <a:gd name="T14" fmla="*/ 0 60000 65536"/>
              <a:gd name="T15" fmla="*/ 0 w 2916"/>
              <a:gd name="T16" fmla="*/ 0 h 1135"/>
              <a:gd name="T17" fmla="*/ 2916 w 2916"/>
              <a:gd name="T18" fmla="*/ 1135 h 1135"/>
            </a:gdLst>
            <a:ahLst/>
            <a:cxnLst>
              <a:cxn ang="T10">
                <a:pos x="T0" y="T1"/>
              </a:cxn>
              <a:cxn ang="T11">
                <a:pos x="T2" y="T3"/>
              </a:cxn>
              <a:cxn ang="T12">
                <a:pos x="T4" y="T5"/>
              </a:cxn>
              <a:cxn ang="T13">
                <a:pos x="T6" y="T7"/>
              </a:cxn>
              <a:cxn ang="T14">
                <a:pos x="T8" y="T9"/>
              </a:cxn>
            </a:cxnLst>
            <a:rect l="T15" t="T16" r="T17" b="T18"/>
            <a:pathLst>
              <a:path w="2916" h="1135">
                <a:moveTo>
                  <a:pt x="2916" y="1135"/>
                </a:moveTo>
                <a:lnTo>
                  <a:pt x="0" y="1135"/>
                </a:lnTo>
                <a:lnTo>
                  <a:pt x="0" y="0"/>
                </a:lnTo>
                <a:lnTo>
                  <a:pt x="0" y="1135"/>
                </a:lnTo>
                <a:lnTo>
                  <a:pt x="2916" y="1135"/>
                </a:lnTo>
                <a:close/>
              </a:path>
            </a:pathLst>
          </a:custGeom>
          <a:noFill/>
          <a:ln w="57150">
            <a:solidFill>
              <a:schemeClr val="tx2"/>
            </a:solidFill>
            <a:round/>
            <a:headEnd/>
            <a:tailEnd/>
          </a:ln>
        </p:spPr>
        <p:txBody>
          <a:bodyPr/>
          <a:lstStyle/>
          <a:p>
            <a:pPr>
              <a:defRPr/>
            </a:pPr>
            <a:endParaRPr lang="en-US">
              <a:latin typeface="+mn-lt"/>
            </a:endParaRPr>
          </a:p>
        </p:txBody>
      </p:sp>
      <p:sp>
        <p:nvSpPr>
          <p:cNvPr id="253970" name="Freeform 18"/>
          <p:cNvSpPr>
            <a:spLocks/>
          </p:cNvSpPr>
          <p:nvPr/>
        </p:nvSpPr>
        <p:spPr bwMode="auto">
          <a:xfrm>
            <a:off x="5640388" y="3201988"/>
            <a:ext cx="2355850" cy="1128712"/>
          </a:xfrm>
          <a:custGeom>
            <a:avLst/>
            <a:gdLst>
              <a:gd name="T0" fmla="*/ 0 w 2668"/>
              <a:gd name="T1" fmla="*/ 2147483647 h 1115"/>
              <a:gd name="T2" fmla="*/ 2147483647 w 2668"/>
              <a:gd name="T3" fmla="*/ 2147483647 h 1115"/>
              <a:gd name="T4" fmla="*/ 2147483647 w 2668"/>
              <a:gd name="T5" fmla="*/ 2147483647 h 1115"/>
              <a:gd name="T6" fmla="*/ 2147483647 w 2668"/>
              <a:gd name="T7" fmla="*/ 2147483647 h 1115"/>
              <a:gd name="T8" fmla="*/ 2147483647 w 2668"/>
              <a:gd name="T9" fmla="*/ 2147483647 h 1115"/>
              <a:gd name="T10" fmla="*/ 2147483647 w 2668"/>
              <a:gd name="T11" fmla="*/ 2147483647 h 1115"/>
              <a:gd name="T12" fmla="*/ 2147483647 w 2668"/>
              <a:gd name="T13" fmla="*/ 2147483647 h 1115"/>
              <a:gd name="T14" fmla="*/ 2147483647 w 2668"/>
              <a:gd name="T15" fmla="*/ 2147483647 h 1115"/>
              <a:gd name="T16" fmla="*/ 2147483647 w 2668"/>
              <a:gd name="T17" fmla="*/ 2147483647 h 1115"/>
              <a:gd name="T18" fmla="*/ 2147483647 w 2668"/>
              <a:gd name="T19" fmla="*/ 2147483647 h 1115"/>
              <a:gd name="T20" fmla="*/ 2147483647 w 2668"/>
              <a:gd name="T21" fmla="*/ 2147483647 h 1115"/>
              <a:gd name="T22" fmla="*/ 2147483647 w 2668"/>
              <a:gd name="T23" fmla="*/ 2147483647 h 1115"/>
              <a:gd name="T24" fmla="*/ 2147483647 w 2668"/>
              <a:gd name="T25" fmla="*/ 2147483647 h 1115"/>
              <a:gd name="T26" fmla="*/ 2147483647 w 2668"/>
              <a:gd name="T27" fmla="*/ 2147483647 h 1115"/>
              <a:gd name="T28" fmla="*/ 2147483647 w 2668"/>
              <a:gd name="T29" fmla="*/ 2147483647 h 1115"/>
              <a:gd name="T30" fmla="*/ 2147483647 w 2668"/>
              <a:gd name="T31" fmla="*/ 2147483647 h 1115"/>
              <a:gd name="T32" fmla="*/ 2147483647 w 2668"/>
              <a:gd name="T33" fmla="*/ 2147483647 h 1115"/>
              <a:gd name="T34" fmla="*/ 2147483647 w 2668"/>
              <a:gd name="T35" fmla="*/ 2147483647 h 1115"/>
              <a:gd name="T36" fmla="*/ 2147483647 w 2668"/>
              <a:gd name="T37" fmla="*/ 2147483647 h 1115"/>
              <a:gd name="T38" fmla="*/ 2147483647 w 2668"/>
              <a:gd name="T39" fmla="*/ 2147483647 h 1115"/>
              <a:gd name="T40" fmla="*/ 2147483647 w 2668"/>
              <a:gd name="T41" fmla="*/ 2147483647 h 1115"/>
              <a:gd name="T42" fmla="*/ 2147483647 w 2668"/>
              <a:gd name="T43" fmla="*/ 2147483647 h 1115"/>
              <a:gd name="T44" fmla="*/ 2147483647 w 2668"/>
              <a:gd name="T45" fmla="*/ 2147483647 h 1115"/>
              <a:gd name="T46" fmla="*/ 2147483647 w 2668"/>
              <a:gd name="T47" fmla="*/ 2147483647 h 1115"/>
              <a:gd name="T48" fmla="*/ 2147483647 w 2668"/>
              <a:gd name="T49" fmla="*/ 2147483647 h 1115"/>
              <a:gd name="T50" fmla="*/ 2147483647 w 2668"/>
              <a:gd name="T51" fmla="*/ 2147483647 h 1115"/>
              <a:gd name="T52" fmla="*/ 2147483647 w 2668"/>
              <a:gd name="T53" fmla="*/ 2147483647 h 1115"/>
              <a:gd name="T54" fmla="*/ 2147483647 w 2668"/>
              <a:gd name="T55" fmla="*/ 2147483647 h 1115"/>
              <a:gd name="T56" fmla="*/ 2147483647 w 2668"/>
              <a:gd name="T57" fmla="*/ 2147483647 h 1115"/>
              <a:gd name="T58" fmla="*/ 2147483647 w 2668"/>
              <a:gd name="T59" fmla="*/ 2147483647 h 1115"/>
              <a:gd name="T60" fmla="*/ 2147483647 w 2668"/>
              <a:gd name="T61" fmla="*/ 2147483647 h 1115"/>
              <a:gd name="T62" fmla="*/ 2147483647 w 2668"/>
              <a:gd name="T63" fmla="*/ 2147483647 h 1115"/>
              <a:gd name="T64" fmla="*/ 2147483647 w 2668"/>
              <a:gd name="T65" fmla="*/ 2147483647 h 1115"/>
              <a:gd name="T66" fmla="*/ 2147483647 w 2668"/>
              <a:gd name="T67" fmla="*/ 2147483647 h 1115"/>
              <a:gd name="T68" fmla="*/ 2147483647 w 2668"/>
              <a:gd name="T69" fmla="*/ 2147483647 h 1115"/>
              <a:gd name="T70" fmla="*/ 2147483647 w 2668"/>
              <a:gd name="T71" fmla="*/ 2147483647 h 1115"/>
              <a:gd name="T72" fmla="*/ 2147483647 w 2668"/>
              <a:gd name="T73" fmla="*/ 2147483647 h 1115"/>
              <a:gd name="T74" fmla="*/ 2147483647 w 2668"/>
              <a:gd name="T75" fmla="*/ 2147483647 h 1115"/>
              <a:gd name="T76" fmla="*/ 2147483647 w 2668"/>
              <a:gd name="T77" fmla="*/ 2147483647 h 1115"/>
              <a:gd name="T78" fmla="*/ 2147483647 w 2668"/>
              <a:gd name="T79" fmla="*/ 2147483647 h 1115"/>
              <a:gd name="T80" fmla="*/ 2147483647 w 2668"/>
              <a:gd name="T81" fmla="*/ 2147483647 h 1115"/>
              <a:gd name="T82" fmla="*/ 2147483647 w 2668"/>
              <a:gd name="T83" fmla="*/ 2147483647 h 1115"/>
              <a:gd name="T84" fmla="*/ 2147483647 w 2668"/>
              <a:gd name="T85" fmla="*/ 2147483647 h 1115"/>
              <a:gd name="T86" fmla="*/ 2147483647 w 2668"/>
              <a:gd name="T87" fmla="*/ 2147483647 h 1115"/>
              <a:gd name="T88" fmla="*/ 2147483647 w 2668"/>
              <a:gd name="T89" fmla="*/ 2147483647 h 1115"/>
              <a:gd name="T90" fmla="*/ 2147483647 w 2668"/>
              <a:gd name="T91" fmla="*/ 2147483647 h 1115"/>
              <a:gd name="T92" fmla="*/ 2147483647 w 2668"/>
              <a:gd name="T93" fmla="*/ 2147483647 h 1115"/>
              <a:gd name="T94" fmla="*/ 2147483647 w 2668"/>
              <a:gd name="T95" fmla="*/ 2147483647 h 1115"/>
              <a:gd name="T96" fmla="*/ 2147483647 w 2668"/>
              <a:gd name="T97" fmla="*/ 2147483647 h 1115"/>
              <a:gd name="T98" fmla="*/ 2147483647 w 2668"/>
              <a:gd name="T99" fmla="*/ 0 h 1115"/>
              <a:gd name="T100" fmla="*/ 2147483647 w 2668"/>
              <a:gd name="T101" fmla="*/ 2147483647 h 1115"/>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2668"/>
              <a:gd name="T154" fmla="*/ 0 h 1115"/>
              <a:gd name="T155" fmla="*/ 2668 w 2668"/>
              <a:gd name="T156" fmla="*/ 1115 h 1115"/>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2668" h="1115">
                <a:moveTo>
                  <a:pt x="0" y="1115"/>
                </a:moveTo>
                <a:lnTo>
                  <a:pt x="231" y="1093"/>
                </a:lnTo>
                <a:lnTo>
                  <a:pt x="345" y="1071"/>
                </a:lnTo>
                <a:lnTo>
                  <a:pt x="406" y="1048"/>
                </a:lnTo>
                <a:lnTo>
                  <a:pt x="453" y="1025"/>
                </a:lnTo>
                <a:lnTo>
                  <a:pt x="496" y="1004"/>
                </a:lnTo>
                <a:lnTo>
                  <a:pt x="536" y="980"/>
                </a:lnTo>
                <a:lnTo>
                  <a:pt x="571" y="958"/>
                </a:lnTo>
                <a:lnTo>
                  <a:pt x="604" y="934"/>
                </a:lnTo>
                <a:lnTo>
                  <a:pt x="639" y="912"/>
                </a:lnTo>
                <a:lnTo>
                  <a:pt x="670" y="889"/>
                </a:lnTo>
                <a:lnTo>
                  <a:pt x="704" y="866"/>
                </a:lnTo>
                <a:lnTo>
                  <a:pt x="731" y="843"/>
                </a:lnTo>
                <a:lnTo>
                  <a:pt x="756" y="819"/>
                </a:lnTo>
                <a:lnTo>
                  <a:pt x="781" y="798"/>
                </a:lnTo>
                <a:lnTo>
                  <a:pt x="805" y="775"/>
                </a:lnTo>
                <a:lnTo>
                  <a:pt x="828" y="752"/>
                </a:lnTo>
                <a:lnTo>
                  <a:pt x="850" y="730"/>
                </a:lnTo>
                <a:lnTo>
                  <a:pt x="872" y="707"/>
                </a:lnTo>
                <a:lnTo>
                  <a:pt x="893" y="684"/>
                </a:lnTo>
                <a:lnTo>
                  <a:pt x="909" y="662"/>
                </a:lnTo>
                <a:lnTo>
                  <a:pt x="931" y="639"/>
                </a:lnTo>
                <a:lnTo>
                  <a:pt x="948" y="615"/>
                </a:lnTo>
                <a:lnTo>
                  <a:pt x="965" y="593"/>
                </a:lnTo>
                <a:lnTo>
                  <a:pt x="986" y="569"/>
                </a:lnTo>
                <a:lnTo>
                  <a:pt x="1002" y="547"/>
                </a:lnTo>
                <a:lnTo>
                  <a:pt x="1020" y="525"/>
                </a:lnTo>
                <a:lnTo>
                  <a:pt x="1039" y="503"/>
                </a:lnTo>
                <a:lnTo>
                  <a:pt x="1058" y="479"/>
                </a:lnTo>
                <a:lnTo>
                  <a:pt x="1077" y="457"/>
                </a:lnTo>
                <a:lnTo>
                  <a:pt x="1094" y="433"/>
                </a:lnTo>
                <a:lnTo>
                  <a:pt x="1115" y="411"/>
                </a:lnTo>
                <a:lnTo>
                  <a:pt x="1136" y="389"/>
                </a:lnTo>
                <a:lnTo>
                  <a:pt x="1155" y="366"/>
                </a:lnTo>
                <a:lnTo>
                  <a:pt x="1177" y="343"/>
                </a:lnTo>
                <a:lnTo>
                  <a:pt x="1200" y="321"/>
                </a:lnTo>
                <a:lnTo>
                  <a:pt x="1222" y="297"/>
                </a:lnTo>
                <a:lnTo>
                  <a:pt x="1245" y="274"/>
                </a:lnTo>
                <a:lnTo>
                  <a:pt x="1272" y="251"/>
                </a:lnTo>
                <a:lnTo>
                  <a:pt x="1298" y="228"/>
                </a:lnTo>
                <a:lnTo>
                  <a:pt x="1327" y="206"/>
                </a:lnTo>
                <a:lnTo>
                  <a:pt x="1355" y="183"/>
                </a:lnTo>
                <a:lnTo>
                  <a:pt x="1389" y="161"/>
                </a:lnTo>
                <a:lnTo>
                  <a:pt x="1417" y="138"/>
                </a:lnTo>
                <a:lnTo>
                  <a:pt x="1451" y="116"/>
                </a:lnTo>
                <a:lnTo>
                  <a:pt x="1488" y="92"/>
                </a:lnTo>
                <a:lnTo>
                  <a:pt x="1522" y="68"/>
                </a:lnTo>
                <a:lnTo>
                  <a:pt x="1563" y="47"/>
                </a:lnTo>
                <a:lnTo>
                  <a:pt x="1609" y="25"/>
                </a:lnTo>
                <a:lnTo>
                  <a:pt x="1667" y="0"/>
                </a:lnTo>
                <a:lnTo>
                  <a:pt x="2668" y="1"/>
                </a:lnTo>
              </a:path>
            </a:pathLst>
          </a:custGeom>
          <a:noFill/>
          <a:ln w="38100">
            <a:solidFill>
              <a:schemeClr val="tx2"/>
            </a:solidFill>
            <a:round/>
            <a:headEnd/>
            <a:tailEnd/>
          </a:ln>
        </p:spPr>
        <p:txBody>
          <a:bodyPr/>
          <a:lstStyle/>
          <a:p>
            <a:pPr>
              <a:defRPr/>
            </a:pPr>
            <a:endParaRPr lang="en-US">
              <a:latin typeface="+mn-lt"/>
            </a:endParaRPr>
          </a:p>
        </p:txBody>
      </p:sp>
      <p:sp>
        <p:nvSpPr>
          <p:cNvPr id="253971" name="Freeform 19"/>
          <p:cNvSpPr>
            <a:spLocks/>
          </p:cNvSpPr>
          <p:nvPr/>
        </p:nvSpPr>
        <p:spPr bwMode="auto">
          <a:xfrm>
            <a:off x="7500938" y="3201988"/>
            <a:ext cx="1257300" cy="1128712"/>
          </a:xfrm>
          <a:custGeom>
            <a:avLst/>
            <a:gdLst>
              <a:gd name="T0" fmla="*/ 0 w 1433"/>
              <a:gd name="T1" fmla="*/ 2147483647 h 1115"/>
              <a:gd name="T2" fmla="*/ 2147483647 w 1433"/>
              <a:gd name="T3" fmla="*/ 2147483647 h 1115"/>
              <a:gd name="T4" fmla="*/ 2147483647 w 1433"/>
              <a:gd name="T5" fmla="*/ 2147483647 h 1115"/>
              <a:gd name="T6" fmla="*/ 2147483647 w 1433"/>
              <a:gd name="T7" fmla="*/ 2147483647 h 1115"/>
              <a:gd name="T8" fmla="*/ 2147483647 w 1433"/>
              <a:gd name="T9" fmla="*/ 2147483647 h 1115"/>
              <a:gd name="T10" fmla="*/ 2147483647 w 1433"/>
              <a:gd name="T11" fmla="*/ 2147483647 h 1115"/>
              <a:gd name="T12" fmla="*/ 2147483647 w 1433"/>
              <a:gd name="T13" fmla="*/ 2147483647 h 1115"/>
              <a:gd name="T14" fmla="*/ 2147483647 w 1433"/>
              <a:gd name="T15" fmla="*/ 2147483647 h 1115"/>
              <a:gd name="T16" fmla="*/ 2147483647 w 1433"/>
              <a:gd name="T17" fmla="*/ 2147483647 h 1115"/>
              <a:gd name="T18" fmla="*/ 2147483647 w 1433"/>
              <a:gd name="T19" fmla="*/ 2147483647 h 1115"/>
              <a:gd name="T20" fmla="*/ 2147483647 w 1433"/>
              <a:gd name="T21" fmla="*/ 2147483647 h 1115"/>
              <a:gd name="T22" fmla="*/ 2147483647 w 1433"/>
              <a:gd name="T23" fmla="*/ 2147483647 h 1115"/>
              <a:gd name="T24" fmla="*/ 2147483647 w 1433"/>
              <a:gd name="T25" fmla="*/ 2147483647 h 1115"/>
              <a:gd name="T26" fmla="*/ 2147483647 w 1433"/>
              <a:gd name="T27" fmla="*/ 2147483647 h 1115"/>
              <a:gd name="T28" fmla="*/ 2147483647 w 1433"/>
              <a:gd name="T29" fmla="*/ 2147483647 h 1115"/>
              <a:gd name="T30" fmla="*/ 2147483647 w 1433"/>
              <a:gd name="T31" fmla="*/ 2147483647 h 1115"/>
              <a:gd name="T32" fmla="*/ 2147483647 w 1433"/>
              <a:gd name="T33" fmla="*/ 2147483647 h 1115"/>
              <a:gd name="T34" fmla="*/ 2147483647 w 1433"/>
              <a:gd name="T35" fmla="*/ 2147483647 h 1115"/>
              <a:gd name="T36" fmla="*/ 2147483647 w 1433"/>
              <a:gd name="T37" fmla="*/ 2147483647 h 1115"/>
              <a:gd name="T38" fmla="*/ 2147483647 w 1433"/>
              <a:gd name="T39" fmla="*/ 2147483647 h 1115"/>
              <a:gd name="T40" fmla="*/ 2147483647 w 1433"/>
              <a:gd name="T41" fmla="*/ 2147483647 h 1115"/>
              <a:gd name="T42" fmla="*/ 2147483647 w 1433"/>
              <a:gd name="T43" fmla="*/ 2147483647 h 1115"/>
              <a:gd name="T44" fmla="*/ 2147483647 w 1433"/>
              <a:gd name="T45" fmla="*/ 2147483647 h 1115"/>
              <a:gd name="T46" fmla="*/ 2147483647 w 1433"/>
              <a:gd name="T47" fmla="*/ 2147483647 h 1115"/>
              <a:gd name="T48" fmla="*/ 2147483647 w 1433"/>
              <a:gd name="T49" fmla="*/ 2147483647 h 1115"/>
              <a:gd name="T50" fmla="*/ 2147483647 w 1433"/>
              <a:gd name="T51" fmla="*/ 2147483647 h 1115"/>
              <a:gd name="T52" fmla="*/ 2147483647 w 1433"/>
              <a:gd name="T53" fmla="*/ 2147483647 h 1115"/>
              <a:gd name="T54" fmla="*/ 2147483647 w 1433"/>
              <a:gd name="T55" fmla="*/ 2147483647 h 1115"/>
              <a:gd name="T56" fmla="*/ 2147483647 w 1433"/>
              <a:gd name="T57" fmla="*/ 2147483647 h 1115"/>
              <a:gd name="T58" fmla="*/ 2147483647 w 1433"/>
              <a:gd name="T59" fmla="*/ 2147483647 h 1115"/>
              <a:gd name="T60" fmla="*/ 2147483647 w 1433"/>
              <a:gd name="T61" fmla="*/ 2147483647 h 1115"/>
              <a:gd name="T62" fmla="*/ 2147483647 w 1433"/>
              <a:gd name="T63" fmla="*/ 2147483647 h 1115"/>
              <a:gd name="T64" fmla="*/ 2147483647 w 1433"/>
              <a:gd name="T65" fmla="*/ 2147483647 h 1115"/>
              <a:gd name="T66" fmla="*/ 2147483647 w 1433"/>
              <a:gd name="T67" fmla="*/ 2147483647 h 1115"/>
              <a:gd name="T68" fmla="*/ 2147483647 w 1433"/>
              <a:gd name="T69" fmla="*/ 2147483647 h 1115"/>
              <a:gd name="T70" fmla="*/ 2147483647 w 1433"/>
              <a:gd name="T71" fmla="*/ 2147483647 h 1115"/>
              <a:gd name="T72" fmla="*/ 2147483647 w 1433"/>
              <a:gd name="T73" fmla="*/ 2147483647 h 1115"/>
              <a:gd name="T74" fmla="*/ 2147483647 w 1433"/>
              <a:gd name="T75" fmla="*/ 2147483647 h 1115"/>
              <a:gd name="T76" fmla="*/ 2147483647 w 1433"/>
              <a:gd name="T77" fmla="*/ 2147483647 h 1115"/>
              <a:gd name="T78" fmla="*/ 2147483647 w 1433"/>
              <a:gd name="T79" fmla="*/ 2147483647 h 1115"/>
              <a:gd name="T80" fmla="*/ 2147483647 w 1433"/>
              <a:gd name="T81" fmla="*/ 2147483647 h 1115"/>
              <a:gd name="T82" fmla="*/ 2147483647 w 1433"/>
              <a:gd name="T83" fmla="*/ 2147483647 h 1115"/>
              <a:gd name="T84" fmla="*/ 2147483647 w 1433"/>
              <a:gd name="T85" fmla="*/ 2147483647 h 1115"/>
              <a:gd name="T86" fmla="*/ 2147483647 w 1433"/>
              <a:gd name="T87" fmla="*/ 2147483647 h 1115"/>
              <a:gd name="T88" fmla="*/ 2147483647 w 1433"/>
              <a:gd name="T89" fmla="*/ 2147483647 h 1115"/>
              <a:gd name="T90" fmla="*/ 2147483647 w 1433"/>
              <a:gd name="T91" fmla="*/ 2147483647 h 1115"/>
              <a:gd name="T92" fmla="*/ 2147483647 w 1433"/>
              <a:gd name="T93" fmla="*/ 2147483647 h 1115"/>
              <a:gd name="T94" fmla="*/ 2147483647 w 1433"/>
              <a:gd name="T95" fmla="*/ 2147483647 h 1115"/>
              <a:gd name="T96" fmla="*/ 2147483647 w 1433"/>
              <a:gd name="T97" fmla="*/ 2147483647 h 1115"/>
              <a:gd name="T98" fmla="*/ 2147483647 w 1433"/>
              <a:gd name="T99" fmla="*/ 0 h 111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433"/>
              <a:gd name="T151" fmla="*/ 0 h 1115"/>
              <a:gd name="T152" fmla="*/ 1433 w 1433"/>
              <a:gd name="T153" fmla="*/ 1115 h 1115"/>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433" h="1115">
                <a:moveTo>
                  <a:pt x="0" y="1115"/>
                </a:moveTo>
                <a:lnTo>
                  <a:pt x="43" y="1093"/>
                </a:lnTo>
                <a:lnTo>
                  <a:pt x="75" y="1071"/>
                </a:lnTo>
                <a:lnTo>
                  <a:pt x="108" y="1048"/>
                </a:lnTo>
                <a:lnTo>
                  <a:pt x="137" y="1025"/>
                </a:lnTo>
                <a:lnTo>
                  <a:pt x="163" y="1004"/>
                </a:lnTo>
                <a:lnTo>
                  <a:pt x="188" y="980"/>
                </a:lnTo>
                <a:lnTo>
                  <a:pt x="212" y="958"/>
                </a:lnTo>
                <a:lnTo>
                  <a:pt x="233" y="934"/>
                </a:lnTo>
                <a:lnTo>
                  <a:pt x="255" y="912"/>
                </a:lnTo>
                <a:lnTo>
                  <a:pt x="273" y="889"/>
                </a:lnTo>
                <a:lnTo>
                  <a:pt x="293" y="866"/>
                </a:lnTo>
                <a:lnTo>
                  <a:pt x="312" y="843"/>
                </a:lnTo>
                <a:lnTo>
                  <a:pt x="331" y="819"/>
                </a:lnTo>
                <a:lnTo>
                  <a:pt x="348" y="798"/>
                </a:lnTo>
                <a:lnTo>
                  <a:pt x="366" y="775"/>
                </a:lnTo>
                <a:lnTo>
                  <a:pt x="386" y="752"/>
                </a:lnTo>
                <a:lnTo>
                  <a:pt x="403" y="730"/>
                </a:lnTo>
                <a:lnTo>
                  <a:pt x="419" y="707"/>
                </a:lnTo>
                <a:lnTo>
                  <a:pt x="436" y="684"/>
                </a:lnTo>
                <a:lnTo>
                  <a:pt x="455" y="662"/>
                </a:lnTo>
                <a:lnTo>
                  <a:pt x="470" y="639"/>
                </a:lnTo>
                <a:lnTo>
                  <a:pt x="487" y="615"/>
                </a:lnTo>
                <a:lnTo>
                  <a:pt x="505" y="593"/>
                </a:lnTo>
                <a:lnTo>
                  <a:pt x="524" y="569"/>
                </a:lnTo>
                <a:lnTo>
                  <a:pt x="539" y="547"/>
                </a:lnTo>
                <a:lnTo>
                  <a:pt x="558" y="525"/>
                </a:lnTo>
                <a:lnTo>
                  <a:pt x="574" y="503"/>
                </a:lnTo>
                <a:lnTo>
                  <a:pt x="591" y="479"/>
                </a:lnTo>
                <a:lnTo>
                  <a:pt x="609" y="457"/>
                </a:lnTo>
                <a:lnTo>
                  <a:pt x="626" y="433"/>
                </a:lnTo>
                <a:lnTo>
                  <a:pt x="645" y="411"/>
                </a:lnTo>
                <a:lnTo>
                  <a:pt x="661" y="389"/>
                </a:lnTo>
                <a:lnTo>
                  <a:pt x="677" y="366"/>
                </a:lnTo>
                <a:lnTo>
                  <a:pt x="698" y="343"/>
                </a:lnTo>
                <a:lnTo>
                  <a:pt x="713" y="321"/>
                </a:lnTo>
                <a:lnTo>
                  <a:pt x="733" y="297"/>
                </a:lnTo>
                <a:lnTo>
                  <a:pt x="753" y="274"/>
                </a:lnTo>
                <a:lnTo>
                  <a:pt x="771" y="251"/>
                </a:lnTo>
                <a:lnTo>
                  <a:pt x="791" y="228"/>
                </a:lnTo>
                <a:lnTo>
                  <a:pt x="811" y="206"/>
                </a:lnTo>
                <a:lnTo>
                  <a:pt x="834" y="183"/>
                </a:lnTo>
                <a:lnTo>
                  <a:pt x="859" y="161"/>
                </a:lnTo>
                <a:lnTo>
                  <a:pt x="888" y="138"/>
                </a:lnTo>
                <a:lnTo>
                  <a:pt x="918" y="116"/>
                </a:lnTo>
                <a:lnTo>
                  <a:pt x="955" y="92"/>
                </a:lnTo>
                <a:lnTo>
                  <a:pt x="996" y="68"/>
                </a:lnTo>
                <a:lnTo>
                  <a:pt x="1050" y="47"/>
                </a:lnTo>
                <a:lnTo>
                  <a:pt x="1122" y="25"/>
                </a:lnTo>
                <a:lnTo>
                  <a:pt x="1433" y="0"/>
                </a:lnTo>
              </a:path>
            </a:pathLst>
          </a:custGeom>
          <a:noFill/>
          <a:ln w="38100">
            <a:solidFill>
              <a:schemeClr val="tx2"/>
            </a:solidFill>
            <a:round/>
            <a:headEnd/>
            <a:tailEnd/>
          </a:ln>
        </p:spPr>
        <p:txBody>
          <a:bodyPr/>
          <a:lstStyle/>
          <a:p>
            <a:pPr>
              <a:defRPr/>
            </a:pPr>
            <a:endParaRPr lang="en-US">
              <a:latin typeface="+mn-lt"/>
            </a:endParaRPr>
          </a:p>
        </p:txBody>
      </p:sp>
      <p:sp>
        <p:nvSpPr>
          <p:cNvPr id="253972" name="Rectangle 20"/>
          <p:cNvSpPr>
            <a:spLocks noChangeArrowheads="1"/>
          </p:cNvSpPr>
          <p:nvPr/>
        </p:nvSpPr>
        <p:spPr bwMode="auto">
          <a:xfrm>
            <a:off x="6411913" y="4383088"/>
            <a:ext cx="128587" cy="307975"/>
          </a:xfrm>
          <a:prstGeom prst="rect">
            <a:avLst/>
          </a:prstGeom>
          <a:noFill/>
          <a:ln w="9525">
            <a:noFill/>
            <a:miter lim="800000"/>
            <a:headEnd/>
            <a:tailEnd/>
          </a:ln>
        </p:spPr>
        <p:txBody>
          <a:bodyPr wrap="none" lIns="0" tIns="0" rIns="0" bIns="0">
            <a:spAutoFit/>
          </a:bodyPr>
          <a:lstStyle/>
          <a:p>
            <a:pPr eaLnBrk="0" hangingPunct="0">
              <a:defRPr/>
            </a:pPr>
            <a:r>
              <a:rPr lang="en-US" sz="2000">
                <a:latin typeface="+mn-lt"/>
              </a:rPr>
              <a:t>1</a:t>
            </a:r>
          </a:p>
        </p:txBody>
      </p:sp>
      <p:sp>
        <p:nvSpPr>
          <p:cNvPr id="253973" name="Rectangle 21"/>
          <p:cNvSpPr>
            <a:spLocks noChangeArrowheads="1"/>
          </p:cNvSpPr>
          <p:nvPr/>
        </p:nvSpPr>
        <p:spPr bwMode="auto">
          <a:xfrm>
            <a:off x="7321550" y="4383088"/>
            <a:ext cx="128588" cy="307975"/>
          </a:xfrm>
          <a:prstGeom prst="rect">
            <a:avLst/>
          </a:prstGeom>
          <a:noFill/>
          <a:ln w="9525">
            <a:noFill/>
            <a:miter lim="800000"/>
            <a:headEnd/>
            <a:tailEnd/>
          </a:ln>
        </p:spPr>
        <p:txBody>
          <a:bodyPr wrap="none" lIns="0" tIns="0" rIns="0" bIns="0">
            <a:spAutoFit/>
          </a:bodyPr>
          <a:lstStyle/>
          <a:p>
            <a:pPr eaLnBrk="0" hangingPunct="0">
              <a:defRPr/>
            </a:pPr>
            <a:r>
              <a:rPr lang="en-US" sz="2000">
                <a:latin typeface="+mn-lt"/>
              </a:rPr>
              <a:t>2</a:t>
            </a:r>
          </a:p>
        </p:txBody>
      </p:sp>
      <p:sp>
        <p:nvSpPr>
          <p:cNvPr id="253974" name="Rectangle 22"/>
          <p:cNvSpPr>
            <a:spLocks noChangeArrowheads="1"/>
          </p:cNvSpPr>
          <p:nvPr/>
        </p:nvSpPr>
        <p:spPr bwMode="auto">
          <a:xfrm>
            <a:off x="8216900" y="4383088"/>
            <a:ext cx="128588" cy="307975"/>
          </a:xfrm>
          <a:prstGeom prst="rect">
            <a:avLst/>
          </a:prstGeom>
          <a:noFill/>
          <a:ln w="9525">
            <a:noFill/>
            <a:miter lim="800000"/>
            <a:headEnd/>
            <a:tailEnd/>
          </a:ln>
        </p:spPr>
        <p:txBody>
          <a:bodyPr wrap="none" lIns="0" tIns="0" rIns="0" bIns="0">
            <a:spAutoFit/>
          </a:bodyPr>
          <a:lstStyle/>
          <a:p>
            <a:pPr eaLnBrk="0" hangingPunct="0">
              <a:defRPr/>
            </a:pPr>
            <a:r>
              <a:rPr lang="en-US" sz="2000">
                <a:latin typeface="+mn-lt"/>
              </a:rPr>
              <a:t>3</a:t>
            </a:r>
          </a:p>
        </p:txBody>
      </p:sp>
      <p:sp>
        <p:nvSpPr>
          <p:cNvPr id="253975" name="Rectangle 23"/>
          <p:cNvSpPr>
            <a:spLocks noChangeArrowheads="1"/>
          </p:cNvSpPr>
          <p:nvPr/>
        </p:nvSpPr>
        <p:spPr bwMode="auto">
          <a:xfrm>
            <a:off x="5526088" y="4383088"/>
            <a:ext cx="128587" cy="307975"/>
          </a:xfrm>
          <a:prstGeom prst="rect">
            <a:avLst/>
          </a:prstGeom>
          <a:noFill/>
          <a:ln w="9525">
            <a:noFill/>
            <a:miter lim="800000"/>
            <a:headEnd/>
            <a:tailEnd/>
          </a:ln>
        </p:spPr>
        <p:txBody>
          <a:bodyPr wrap="none" lIns="0" tIns="0" rIns="0" bIns="0">
            <a:spAutoFit/>
          </a:bodyPr>
          <a:lstStyle/>
          <a:p>
            <a:pPr eaLnBrk="0" hangingPunct="0">
              <a:defRPr/>
            </a:pPr>
            <a:r>
              <a:rPr lang="en-US" sz="2000">
                <a:latin typeface="+mn-lt"/>
              </a:rPr>
              <a:t>0</a:t>
            </a:r>
          </a:p>
        </p:txBody>
      </p:sp>
      <p:sp>
        <p:nvSpPr>
          <p:cNvPr id="253976" name="Text Box 24"/>
          <p:cNvSpPr txBox="1">
            <a:spLocks noChangeArrowheads="1"/>
          </p:cNvSpPr>
          <p:nvPr/>
        </p:nvSpPr>
        <p:spPr bwMode="auto">
          <a:xfrm>
            <a:off x="6931025" y="4419600"/>
            <a:ext cx="369888" cy="457200"/>
          </a:xfrm>
          <a:prstGeom prst="rect">
            <a:avLst/>
          </a:prstGeom>
          <a:noFill/>
          <a:ln w="9525">
            <a:noFill/>
            <a:miter lim="800000"/>
            <a:headEnd/>
            <a:tailEnd/>
          </a:ln>
        </p:spPr>
        <p:txBody>
          <a:bodyPr wrap="none">
            <a:spAutoFit/>
          </a:bodyPr>
          <a:lstStyle/>
          <a:p>
            <a:pPr eaLnBrk="0" hangingPunct="0">
              <a:defRPr/>
            </a:pPr>
            <a:r>
              <a:rPr lang="en-US" sz="2400" i="1">
                <a:latin typeface="+mn-lt"/>
              </a:rPr>
              <a:t>X</a:t>
            </a:r>
          </a:p>
        </p:txBody>
      </p:sp>
      <p:sp>
        <p:nvSpPr>
          <p:cNvPr id="253977" name="Text Box 25"/>
          <p:cNvSpPr txBox="1">
            <a:spLocks noChangeArrowheads="1"/>
          </p:cNvSpPr>
          <p:nvPr/>
        </p:nvSpPr>
        <p:spPr bwMode="auto">
          <a:xfrm rot="-5400000">
            <a:off x="4457700" y="3473450"/>
            <a:ext cx="1308100" cy="641350"/>
          </a:xfrm>
          <a:prstGeom prst="rect">
            <a:avLst/>
          </a:prstGeom>
          <a:noFill/>
          <a:ln w="9525">
            <a:noFill/>
            <a:miter lim="800000"/>
            <a:headEnd/>
            <a:tailEnd/>
          </a:ln>
        </p:spPr>
        <p:txBody>
          <a:bodyPr wrap="none">
            <a:spAutoFit/>
          </a:bodyPr>
          <a:lstStyle/>
          <a:p>
            <a:pPr algn="ctr" eaLnBrk="0" hangingPunct="0">
              <a:defRPr/>
            </a:pPr>
            <a:r>
              <a:rPr lang="en-US">
                <a:latin typeface="+mn-lt"/>
              </a:rPr>
              <a:t>Cumulative </a:t>
            </a:r>
          </a:p>
          <a:p>
            <a:pPr algn="ctr" eaLnBrk="0" hangingPunct="0">
              <a:defRPr/>
            </a:pPr>
            <a:r>
              <a:rPr lang="en-US">
                <a:latin typeface="+mn-lt"/>
              </a:rPr>
              <a:t>probability</a:t>
            </a:r>
          </a:p>
        </p:txBody>
      </p:sp>
      <p:sp>
        <p:nvSpPr>
          <p:cNvPr id="253978" name="Line 26"/>
          <p:cNvSpPr>
            <a:spLocks noChangeShapeType="1"/>
          </p:cNvSpPr>
          <p:nvPr/>
        </p:nvSpPr>
        <p:spPr bwMode="auto">
          <a:xfrm>
            <a:off x="8002588" y="3203575"/>
            <a:ext cx="744537" cy="0"/>
          </a:xfrm>
          <a:prstGeom prst="line">
            <a:avLst/>
          </a:prstGeom>
          <a:noFill/>
          <a:ln w="38100">
            <a:solidFill>
              <a:schemeClr val="tx2"/>
            </a:solidFill>
            <a:round/>
            <a:headEnd/>
            <a:tailEnd/>
          </a:ln>
        </p:spPr>
        <p:txBody>
          <a:bodyPr/>
          <a:lstStyle/>
          <a:p>
            <a:pPr>
              <a:defRPr/>
            </a:pPr>
            <a:endParaRPr lang="en-US">
              <a:latin typeface="+mn-lt"/>
            </a:endParaRPr>
          </a:p>
        </p:txBody>
      </p:sp>
      <p:sp>
        <p:nvSpPr>
          <p:cNvPr id="253979" name="Line 27"/>
          <p:cNvSpPr>
            <a:spLocks noChangeShapeType="1"/>
          </p:cNvSpPr>
          <p:nvPr/>
        </p:nvSpPr>
        <p:spPr bwMode="auto">
          <a:xfrm flipV="1">
            <a:off x="2967038" y="3190875"/>
            <a:ext cx="0" cy="1104900"/>
          </a:xfrm>
          <a:prstGeom prst="line">
            <a:avLst/>
          </a:prstGeom>
          <a:noFill/>
          <a:ln w="76200">
            <a:solidFill>
              <a:srgbClr val="FF0000"/>
            </a:solidFill>
            <a:round/>
            <a:headEnd/>
            <a:tailEnd/>
          </a:ln>
        </p:spPr>
        <p:txBody>
          <a:bodyPr/>
          <a:lstStyle/>
          <a:p>
            <a:pPr>
              <a:defRPr/>
            </a:pPr>
            <a:endParaRPr lang="en-US">
              <a:latin typeface="+mn-lt"/>
            </a:endParaRPr>
          </a:p>
        </p:txBody>
      </p:sp>
      <p:sp>
        <p:nvSpPr>
          <p:cNvPr id="253980" name="Line 28"/>
          <p:cNvSpPr>
            <a:spLocks noChangeShapeType="1"/>
          </p:cNvSpPr>
          <p:nvPr/>
        </p:nvSpPr>
        <p:spPr bwMode="auto">
          <a:xfrm flipV="1">
            <a:off x="7767638" y="3190875"/>
            <a:ext cx="0" cy="1104900"/>
          </a:xfrm>
          <a:prstGeom prst="line">
            <a:avLst/>
          </a:prstGeom>
          <a:noFill/>
          <a:ln w="76200">
            <a:solidFill>
              <a:srgbClr val="FF0000"/>
            </a:solidFill>
            <a:round/>
            <a:headEnd/>
            <a:tailEnd/>
          </a:ln>
        </p:spPr>
        <p:txBody>
          <a:bodyPr/>
          <a:lstStyle/>
          <a:p>
            <a:pPr>
              <a:defRPr/>
            </a:pPr>
            <a:endParaRPr lang="en-US">
              <a:latin typeface="+mn-lt"/>
            </a:endParaRPr>
          </a:p>
        </p:txBody>
      </p:sp>
    </p:spTree>
  </p:cSld>
  <p:clrMapOvr>
    <a:masterClrMapping/>
  </p:clrMapOvr>
</p:sld>
</file>

<file path=ppt/slides/slide3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7986" name="Rectangle 4"/>
          <p:cNvSpPr>
            <a:spLocks noGrp="1" noChangeArrowheads="1"/>
          </p:cNvSpPr>
          <p:nvPr>
            <p:ph type="title"/>
          </p:nvPr>
        </p:nvSpPr>
        <p:spPr/>
        <p:txBody>
          <a:bodyPr/>
          <a:lstStyle/>
          <a:p>
            <a:pPr eaLnBrk="1" hangingPunct="1"/>
            <a:r>
              <a:rPr lang="en-US" altLang="en-US"/>
              <a:t>Examples</a:t>
            </a:r>
          </a:p>
        </p:txBody>
      </p:sp>
      <p:pic>
        <p:nvPicPr>
          <p:cNvPr id="297987" name="Picture 5"/>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604838" y="1989138"/>
            <a:ext cx="5484812" cy="4487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97988" name="Text Box 10"/>
          <p:cNvSpPr txBox="1">
            <a:spLocks noChangeArrowheads="1"/>
          </p:cNvSpPr>
          <p:nvPr/>
        </p:nvSpPr>
        <p:spPr bwMode="auto">
          <a:xfrm>
            <a:off x="6867525" y="2522538"/>
            <a:ext cx="1941513"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a:solidFill>
                  <a:srgbClr val="009900"/>
                </a:solidFill>
                <a:latin typeface="Arial" panose="020B0604020202020204" pitchFamily="34" charset="0"/>
              </a:rPr>
              <a:t>Under independence</a:t>
            </a:r>
            <a:endParaRPr lang="en-US" altLang="en-US" i="1">
              <a:solidFill>
                <a:srgbClr val="009900"/>
              </a:solidFill>
              <a:latin typeface="Arial" panose="020B0604020202020204" pitchFamily="34" charset="0"/>
            </a:endParaRPr>
          </a:p>
        </p:txBody>
      </p:sp>
      <p:sp>
        <p:nvSpPr>
          <p:cNvPr id="297989" name="Line 11"/>
          <p:cNvSpPr>
            <a:spLocks noChangeShapeType="1"/>
          </p:cNvSpPr>
          <p:nvPr/>
        </p:nvSpPr>
        <p:spPr bwMode="auto">
          <a:xfrm flipH="1">
            <a:off x="6319838" y="2819400"/>
            <a:ext cx="490537" cy="6350"/>
          </a:xfrm>
          <a:prstGeom prst="line">
            <a:avLst/>
          </a:prstGeom>
          <a:noFill/>
          <a:ln w="76200">
            <a:solidFill>
              <a:srgbClr val="009900"/>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10" name="Rectangle 9"/>
          <p:cNvSpPr/>
          <p:nvPr/>
        </p:nvSpPr>
        <p:spPr>
          <a:xfrm>
            <a:off x="5049838" y="3941763"/>
            <a:ext cx="852487" cy="27463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996" name="Rectangle 995"/>
          <p:cNvSpPr/>
          <p:nvPr/>
        </p:nvSpPr>
        <p:spPr>
          <a:xfrm>
            <a:off x="5059363" y="5273675"/>
            <a:ext cx="884237" cy="28892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97992" name="AutoShape 10"/>
          <p:cNvSpPr>
            <a:spLocks noChangeAspect="1" noChangeArrowheads="1"/>
          </p:cNvSpPr>
          <p:nvPr/>
        </p:nvSpPr>
        <p:spPr bwMode="auto">
          <a:xfrm>
            <a:off x="604838" y="1989138"/>
            <a:ext cx="5484812" cy="4487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latin typeface="Arial" panose="020B0604020202020204" pitchFamily="34" charset="0"/>
            </a:endParaRPr>
          </a:p>
        </p:txBody>
      </p:sp>
    </p:spTree>
  </p:cSld>
  <p:clrMapOvr>
    <a:masterClrMapping/>
  </p:clrMapOvr>
</p:sld>
</file>

<file path=ppt/slides/slide3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9010" name="Rectangle 2"/>
          <p:cNvSpPr>
            <a:spLocks noGrp="1" noChangeArrowheads="1"/>
          </p:cNvSpPr>
          <p:nvPr>
            <p:ph type="title"/>
          </p:nvPr>
        </p:nvSpPr>
        <p:spPr/>
        <p:txBody>
          <a:bodyPr/>
          <a:lstStyle/>
          <a:p>
            <a:r>
              <a:rPr lang="en-US" altLang="en-US"/>
              <a:t>Pinching dependence</a:t>
            </a:r>
          </a:p>
        </p:txBody>
      </p:sp>
      <p:sp>
        <p:nvSpPr>
          <p:cNvPr id="299011" name="Rectangle 3"/>
          <p:cNvSpPr>
            <a:spLocks noGrp="1" noChangeArrowheads="1"/>
          </p:cNvSpPr>
          <p:nvPr>
            <p:ph type="body" idx="1"/>
          </p:nvPr>
        </p:nvSpPr>
        <p:spPr>
          <a:xfrm>
            <a:off x="685800" y="2133600"/>
            <a:ext cx="7772400" cy="4114800"/>
          </a:xfrm>
        </p:spPr>
        <p:txBody>
          <a:bodyPr/>
          <a:lstStyle/>
          <a:p>
            <a:r>
              <a:rPr lang="en-US" altLang="en-US"/>
              <a:t>An uncertain dependence can also be pinched to a more specific dependence</a:t>
            </a:r>
          </a:p>
          <a:p>
            <a:pPr lvl="1">
              <a:buFontTx/>
              <a:buNone/>
            </a:pPr>
            <a:r>
              <a:rPr lang="en-US" altLang="en-US">
                <a:solidFill>
                  <a:srgbClr val="0000FF"/>
                </a:solidFill>
              </a:rPr>
              <a:t>positive </a:t>
            </a:r>
            <a:r>
              <a:rPr lang="en-US" altLang="en-US">
                <a:solidFill>
                  <a:srgbClr val="0000FF"/>
                </a:solidFill>
                <a:sym typeface="Symbol" panose="05050102010706020507" pitchFamily="18" charset="2"/>
              </a:rPr>
              <a:t> independence</a:t>
            </a:r>
          </a:p>
          <a:p>
            <a:pPr lvl="1">
              <a:buFontTx/>
              <a:buNone/>
            </a:pPr>
            <a:r>
              <a:rPr lang="en-US" altLang="en-US">
                <a:solidFill>
                  <a:srgbClr val="0000FF"/>
                </a:solidFill>
              </a:rPr>
              <a:t>positive </a:t>
            </a:r>
            <a:r>
              <a:rPr lang="en-US" altLang="en-US">
                <a:solidFill>
                  <a:srgbClr val="0000FF"/>
                </a:solidFill>
                <a:sym typeface="Symbol" panose="05050102010706020507" pitchFamily="18" charset="2"/>
              </a:rPr>
              <a:t> perfect</a:t>
            </a:r>
          </a:p>
          <a:p>
            <a:pPr lvl="1">
              <a:buFontTx/>
              <a:buNone/>
            </a:pPr>
            <a:r>
              <a:rPr lang="en-US" altLang="en-US">
                <a:solidFill>
                  <a:srgbClr val="0000FF"/>
                </a:solidFill>
              </a:rPr>
              <a:t>positive </a:t>
            </a:r>
            <a:r>
              <a:rPr lang="en-US" altLang="en-US">
                <a:solidFill>
                  <a:srgbClr val="0000FF"/>
                </a:solidFill>
                <a:sym typeface="Symbol" panose="05050102010706020507" pitchFamily="18" charset="2"/>
              </a:rPr>
              <a:t> normal copula with correlation 0.3</a:t>
            </a:r>
          </a:p>
          <a:p>
            <a:pPr lvl="1">
              <a:buFontTx/>
              <a:buNone/>
            </a:pPr>
            <a:r>
              <a:rPr lang="en-US" altLang="en-US">
                <a:solidFill>
                  <a:srgbClr val="0000FF"/>
                </a:solidFill>
              </a:rPr>
              <a:t>Fr</a:t>
            </a:r>
            <a:r>
              <a:rPr lang="en-US" altLang="en-US">
                <a:solidFill>
                  <a:srgbClr val="0000FF"/>
                </a:solidFill>
                <a:cs typeface="Times New Roman" panose="02020603050405020304" pitchFamily="18" charset="0"/>
              </a:rPr>
              <a:t>é</a:t>
            </a:r>
            <a:r>
              <a:rPr lang="en-US" altLang="en-US">
                <a:solidFill>
                  <a:srgbClr val="0000FF"/>
                </a:solidFill>
              </a:rPr>
              <a:t>chet </a:t>
            </a:r>
            <a:r>
              <a:rPr lang="en-US" altLang="en-US">
                <a:solidFill>
                  <a:srgbClr val="0000FF"/>
                </a:solidFill>
                <a:sym typeface="Symbol" panose="05050102010706020507" pitchFamily="18" charset="2"/>
              </a:rPr>
              <a:t> independence</a:t>
            </a:r>
          </a:p>
          <a:p>
            <a:pPr lvl="1">
              <a:buFontTx/>
              <a:buNone/>
            </a:pPr>
            <a:r>
              <a:rPr lang="en-US" altLang="en-US">
                <a:solidFill>
                  <a:srgbClr val="0000FF"/>
                </a:solidFill>
                <a:sym typeface="Symbol" panose="05050102010706020507" pitchFamily="18" charset="2"/>
              </a:rPr>
              <a:t>etc.</a:t>
            </a:r>
            <a:endParaRPr lang="en-US" altLang="en-US">
              <a:solidFill>
                <a:srgbClr val="0000FF"/>
              </a:solidFill>
            </a:endParaRPr>
          </a:p>
        </p:txBody>
      </p:sp>
    </p:spTree>
  </p:cSld>
  <p:clrMapOvr>
    <a:masterClrMapping/>
  </p:clrMapOvr>
</p:sld>
</file>

<file path=ppt/slides/slide3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0034" name="Rectangle 4"/>
          <p:cNvSpPr>
            <a:spLocks noGrp="1" noChangeArrowheads="1"/>
          </p:cNvSpPr>
          <p:nvPr>
            <p:ph type="title" idx="4294967295"/>
          </p:nvPr>
        </p:nvSpPr>
        <p:spPr/>
        <p:txBody>
          <a:bodyPr/>
          <a:lstStyle/>
          <a:p>
            <a:pPr eaLnBrk="1" hangingPunct="1"/>
            <a:r>
              <a:rPr lang="en-US" altLang="en-US"/>
              <a:t>Example</a:t>
            </a:r>
          </a:p>
        </p:txBody>
      </p:sp>
      <p:sp>
        <p:nvSpPr>
          <p:cNvPr id="405507" name="Text Box 11"/>
          <p:cNvSpPr txBox="1">
            <a:spLocks noChangeArrowheads="1"/>
          </p:cNvSpPr>
          <p:nvPr/>
        </p:nvSpPr>
        <p:spPr bwMode="auto">
          <a:xfrm>
            <a:off x="6867525" y="2817813"/>
            <a:ext cx="2428875" cy="915987"/>
          </a:xfrm>
          <a:prstGeom prst="rect">
            <a:avLst/>
          </a:prstGeom>
          <a:noFill/>
          <a:ln w="9525">
            <a:noFill/>
            <a:miter lim="800000"/>
            <a:headEnd/>
            <a:tailEnd/>
          </a:ln>
        </p:spPr>
        <p:txBody>
          <a:bodyPr>
            <a:spAutoFit/>
          </a:bodyPr>
          <a:lstStyle/>
          <a:p>
            <a:pPr>
              <a:defRPr/>
            </a:pPr>
            <a:r>
              <a:rPr lang="en-US" dirty="0">
                <a:solidFill>
                  <a:srgbClr val="009900"/>
                </a:solidFill>
                <a:latin typeface="+mn-lt"/>
              </a:rPr>
              <a:t>Uses no assumption about dependence between </a:t>
            </a:r>
            <a:r>
              <a:rPr lang="en-US" i="1" dirty="0">
                <a:solidFill>
                  <a:srgbClr val="009900"/>
                </a:solidFill>
                <a:latin typeface="+mn-lt"/>
              </a:rPr>
              <a:t>A</a:t>
            </a:r>
            <a:r>
              <a:rPr lang="en-US" dirty="0">
                <a:solidFill>
                  <a:srgbClr val="009900"/>
                </a:solidFill>
                <a:latin typeface="+mn-lt"/>
              </a:rPr>
              <a:t> and </a:t>
            </a:r>
            <a:r>
              <a:rPr lang="en-US" i="1" dirty="0">
                <a:solidFill>
                  <a:srgbClr val="009900"/>
                </a:solidFill>
                <a:latin typeface="+mn-lt"/>
              </a:rPr>
              <a:t>B</a:t>
            </a:r>
          </a:p>
        </p:txBody>
      </p:sp>
      <p:sp>
        <p:nvSpPr>
          <p:cNvPr id="300036" name="Line 12"/>
          <p:cNvSpPr>
            <a:spLocks noChangeShapeType="1"/>
          </p:cNvSpPr>
          <p:nvPr/>
        </p:nvSpPr>
        <p:spPr bwMode="auto">
          <a:xfrm flipH="1">
            <a:off x="6319838" y="3284538"/>
            <a:ext cx="490537" cy="6350"/>
          </a:xfrm>
          <a:prstGeom prst="line">
            <a:avLst/>
          </a:prstGeom>
          <a:noFill/>
          <a:ln w="76200">
            <a:solidFill>
              <a:srgbClr val="009900"/>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300037" name="Rectangle 5"/>
          <p:cNvSpPr>
            <a:spLocks noChangeArrowheads="1"/>
          </p:cNvSpPr>
          <p:nvPr/>
        </p:nvSpPr>
        <p:spPr bwMode="auto">
          <a:xfrm>
            <a:off x="768350" y="2397125"/>
            <a:ext cx="38100" cy="182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1200">
                <a:latin typeface="Arial" panose="020B0604020202020204" pitchFamily="34" charset="0"/>
              </a:rPr>
              <a:t> </a:t>
            </a:r>
            <a:endParaRPr lang="en-US" altLang="en-US">
              <a:latin typeface="Arial" panose="020B0604020202020204" pitchFamily="34" charset="0"/>
            </a:endParaRPr>
          </a:p>
        </p:txBody>
      </p:sp>
      <p:sp>
        <p:nvSpPr>
          <p:cNvPr id="300038" name="Line 6"/>
          <p:cNvSpPr>
            <a:spLocks noChangeShapeType="1"/>
          </p:cNvSpPr>
          <p:nvPr/>
        </p:nvSpPr>
        <p:spPr bwMode="auto">
          <a:xfrm>
            <a:off x="1182688" y="3760788"/>
            <a:ext cx="4903787" cy="3175"/>
          </a:xfrm>
          <a:prstGeom prst="line">
            <a:avLst/>
          </a:prstGeom>
          <a:noFill/>
          <a:ln w="6350" cap="rnd">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0039" name="Rectangle 7"/>
          <p:cNvSpPr>
            <a:spLocks noChangeArrowheads="1"/>
          </p:cNvSpPr>
          <p:nvPr/>
        </p:nvSpPr>
        <p:spPr bwMode="auto">
          <a:xfrm>
            <a:off x="1182688" y="3851275"/>
            <a:ext cx="88900" cy="214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1400">
                <a:latin typeface="Arial" panose="020B0604020202020204" pitchFamily="34" charset="0"/>
              </a:rPr>
              <a:t>0</a:t>
            </a:r>
            <a:endParaRPr lang="en-US" altLang="en-US">
              <a:latin typeface="Arial" panose="020B0604020202020204" pitchFamily="34" charset="0"/>
            </a:endParaRPr>
          </a:p>
        </p:txBody>
      </p:sp>
      <p:sp>
        <p:nvSpPr>
          <p:cNvPr id="300040" name="Line 8"/>
          <p:cNvSpPr>
            <a:spLocks noChangeShapeType="1"/>
          </p:cNvSpPr>
          <p:nvPr/>
        </p:nvSpPr>
        <p:spPr bwMode="auto">
          <a:xfrm>
            <a:off x="1430338" y="3760788"/>
            <a:ext cx="1587" cy="30162"/>
          </a:xfrm>
          <a:prstGeom prst="line">
            <a:avLst/>
          </a:prstGeom>
          <a:noFill/>
          <a:ln w="6350" cap="rnd">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0041" name="Line 9"/>
          <p:cNvSpPr>
            <a:spLocks noChangeShapeType="1"/>
          </p:cNvSpPr>
          <p:nvPr/>
        </p:nvSpPr>
        <p:spPr bwMode="auto">
          <a:xfrm>
            <a:off x="1676400" y="3760788"/>
            <a:ext cx="1588" cy="30162"/>
          </a:xfrm>
          <a:prstGeom prst="line">
            <a:avLst/>
          </a:prstGeom>
          <a:noFill/>
          <a:ln w="6350" cap="rnd">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0042" name="Line 10"/>
          <p:cNvSpPr>
            <a:spLocks noChangeShapeType="1"/>
          </p:cNvSpPr>
          <p:nvPr/>
        </p:nvSpPr>
        <p:spPr bwMode="auto">
          <a:xfrm>
            <a:off x="1924050" y="3760788"/>
            <a:ext cx="1588" cy="30162"/>
          </a:xfrm>
          <a:prstGeom prst="line">
            <a:avLst/>
          </a:prstGeom>
          <a:noFill/>
          <a:ln w="6350" cap="rnd">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0043" name="Line 11"/>
          <p:cNvSpPr>
            <a:spLocks noChangeShapeType="1"/>
          </p:cNvSpPr>
          <p:nvPr/>
        </p:nvSpPr>
        <p:spPr bwMode="auto">
          <a:xfrm>
            <a:off x="2163763" y="3760788"/>
            <a:ext cx="6350" cy="30162"/>
          </a:xfrm>
          <a:prstGeom prst="line">
            <a:avLst/>
          </a:prstGeom>
          <a:noFill/>
          <a:ln w="6350" cap="rnd">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0044" name="Line 12"/>
          <p:cNvSpPr>
            <a:spLocks noChangeShapeType="1"/>
          </p:cNvSpPr>
          <p:nvPr/>
        </p:nvSpPr>
        <p:spPr bwMode="auto">
          <a:xfrm>
            <a:off x="2409825" y="3760788"/>
            <a:ext cx="7938" cy="30162"/>
          </a:xfrm>
          <a:prstGeom prst="line">
            <a:avLst/>
          </a:prstGeom>
          <a:noFill/>
          <a:ln w="6350" cap="rnd">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0045" name="Line 13"/>
          <p:cNvSpPr>
            <a:spLocks noChangeShapeType="1"/>
          </p:cNvSpPr>
          <p:nvPr/>
        </p:nvSpPr>
        <p:spPr bwMode="auto">
          <a:xfrm>
            <a:off x="2655888" y="3760788"/>
            <a:ext cx="7937" cy="30162"/>
          </a:xfrm>
          <a:prstGeom prst="line">
            <a:avLst/>
          </a:prstGeom>
          <a:noFill/>
          <a:ln w="6350" cap="rnd">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0046" name="Line 14"/>
          <p:cNvSpPr>
            <a:spLocks noChangeShapeType="1"/>
          </p:cNvSpPr>
          <p:nvPr/>
        </p:nvSpPr>
        <p:spPr bwMode="auto">
          <a:xfrm>
            <a:off x="2901950" y="3760788"/>
            <a:ext cx="1588" cy="30162"/>
          </a:xfrm>
          <a:prstGeom prst="line">
            <a:avLst/>
          </a:prstGeom>
          <a:noFill/>
          <a:ln w="6350" cap="rnd">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0047" name="Line 15"/>
          <p:cNvSpPr>
            <a:spLocks noChangeShapeType="1"/>
          </p:cNvSpPr>
          <p:nvPr/>
        </p:nvSpPr>
        <p:spPr bwMode="auto">
          <a:xfrm>
            <a:off x="3149600" y="3760788"/>
            <a:ext cx="1588" cy="30162"/>
          </a:xfrm>
          <a:prstGeom prst="line">
            <a:avLst/>
          </a:prstGeom>
          <a:noFill/>
          <a:ln w="6350" cap="rnd">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0048" name="Line 16"/>
          <p:cNvSpPr>
            <a:spLocks noChangeShapeType="1"/>
          </p:cNvSpPr>
          <p:nvPr/>
        </p:nvSpPr>
        <p:spPr bwMode="auto">
          <a:xfrm>
            <a:off x="3389313" y="3760788"/>
            <a:ext cx="1587" cy="30162"/>
          </a:xfrm>
          <a:prstGeom prst="line">
            <a:avLst/>
          </a:prstGeom>
          <a:noFill/>
          <a:ln w="6350" cap="rnd">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0049" name="Line 17"/>
          <p:cNvSpPr>
            <a:spLocks noChangeShapeType="1"/>
          </p:cNvSpPr>
          <p:nvPr/>
        </p:nvSpPr>
        <p:spPr bwMode="auto">
          <a:xfrm>
            <a:off x="3629025" y="3760788"/>
            <a:ext cx="6350" cy="30162"/>
          </a:xfrm>
          <a:prstGeom prst="line">
            <a:avLst/>
          </a:prstGeom>
          <a:noFill/>
          <a:ln w="6350" cap="rnd">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0050" name="Line 18"/>
          <p:cNvSpPr>
            <a:spLocks noChangeShapeType="1"/>
          </p:cNvSpPr>
          <p:nvPr/>
        </p:nvSpPr>
        <p:spPr bwMode="auto">
          <a:xfrm>
            <a:off x="3629025" y="3760788"/>
            <a:ext cx="6350" cy="38100"/>
          </a:xfrm>
          <a:prstGeom prst="line">
            <a:avLst/>
          </a:prstGeom>
          <a:noFill/>
          <a:ln w="6350" cap="rnd">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0051" name="Rectangle 19"/>
          <p:cNvSpPr>
            <a:spLocks noChangeArrowheads="1"/>
          </p:cNvSpPr>
          <p:nvPr/>
        </p:nvSpPr>
        <p:spPr bwMode="auto">
          <a:xfrm>
            <a:off x="3600450" y="3851275"/>
            <a:ext cx="177800" cy="214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1400">
                <a:latin typeface="Arial" panose="020B0604020202020204" pitchFamily="34" charset="0"/>
              </a:rPr>
              <a:t>10</a:t>
            </a:r>
            <a:endParaRPr lang="en-US" altLang="en-US">
              <a:latin typeface="Arial" panose="020B0604020202020204" pitchFamily="34" charset="0"/>
            </a:endParaRPr>
          </a:p>
        </p:txBody>
      </p:sp>
      <p:sp>
        <p:nvSpPr>
          <p:cNvPr id="300052" name="Line 20"/>
          <p:cNvSpPr>
            <a:spLocks noChangeShapeType="1"/>
          </p:cNvSpPr>
          <p:nvPr/>
        </p:nvSpPr>
        <p:spPr bwMode="auto">
          <a:xfrm>
            <a:off x="3875088" y="3760788"/>
            <a:ext cx="1587" cy="30162"/>
          </a:xfrm>
          <a:prstGeom prst="line">
            <a:avLst/>
          </a:prstGeom>
          <a:noFill/>
          <a:ln w="6350" cap="rnd">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0053" name="Line 21"/>
          <p:cNvSpPr>
            <a:spLocks noChangeShapeType="1"/>
          </p:cNvSpPr>
          <p:nvPr/>
        </p:nvSpPr>
        <p:spPr bwMode="auto">
          <a:xfrm>
            <a:off x="4121150" y="3760788"/>
            <a:ext cx="1588" cy="30162"/>
          </a:xfrm>
          <a:prstGeom prst="line">
            <a:avLst/>
          </a:prstGeom>
          <a:noFill/>
          <a:ln w="6350" cap="rnd">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0054" name="Line 22"/>
          <p:cNvSpPr>
            <a:spLocks noChangeShapeType="1"/>
          </p:cNvSpPr>
          <p:nvPr/>
        </p:nvSpPr>
        <p:spPr bwMode="auto">
          <a:xfrm>
            <a:off x="4367213" y="3760788"/>
            <a:ext cx="1587" cy="30162"/>
          </a:xfrm>
          <a:prstGeom prst="line">
            <a:avLst/>
          </a:prstGeom>
          <a:noFill/>
          <a:ln w="6350" cap="rnd">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0055" name="Line 23"/>
          <p:cNvSpPr>
            <a:spLocks noChangeShapeType="1"/>
          </p:cNvSpPr>
          <p:nvPr/>
        </p:nvSpPr>
        <p:spPr bwMode="auto">
          <a:xfrm>
            <a:off x="4606925" y="3760788"/>
            <a:ext cx="7938" cy="30162"/>
          </a:xfrm>
          <a:prstGeom prst="line">
            <a:avLst/>
          </a:prstGeom>
          <a:noFill/>
          <a:ln w="6350" cap="rnd">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0056" name="Line 24"/>
          <p:cNvSpPr>
            <a:spLocks noChangeShapeType="1"/>
          </p:cNvSpPr>
          <p:nvPr/>
        </p:nvSpPr>
        <p:spPr bwMode="auto">
          <a:xfrm>
            <a:off x="4854575" y="3760788"/>
            <a:ext cx="6350" cy="30162"/>
          </a:xfrm>
          <a:prstGeom prst="line">
            <a:avLst/>
          </a:prstGeom>
          <a:noFill/>
          <a:ln w="6350" cap="rnd">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0057" name="Line 25"/>
          <p:cNvSpPr>
            <a:spLocks noChangeShapeType="1"/>
          </p:cNvSpPr>
          <p:nvPr/>
        </p:nvSpPr>
        <p:spPr bwMode="auto">
          <a:xfrm>
            <a:off x="5100638" y="3760788"/>
            <a:ext cx="1587" cy="30162"/>
          </a:xfrm>
          <a:prstGeom prst="line">
            <a:avLst/>
          </a:prstGeom>
          <a:noFill/>
          <a:ln w="6350" cap="rnd">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0058" name="Line 26"/>
          <p:cNvSpPr>
            <a:spLocks noChangeShapeType="1"/>
          </p:cNvSpPr>
          <p:nvPr/>
        </p:nvSpPr>
        <p:spPr bwMode="auto">
          <a:xfrm>
            <a:off x="5346700" y="3760788"/>
            <a:ext cx="1588" cy="30162"/>
          </a:xfrm>
          <a:prstGeom prst="line">
            <a:avLst/>
          </a:prstGeom>
          <a:noFill/>
          <a:ln w="6350" cap="rnd">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0059" name="Line 27"/>
          <p:cNvSpPr>
            <a:spLocks noChangeShapeType="1"/>
          </p:cNvSpPr>
          <p:nvPr/>
        </p:nvSpPr>
        <p:spPr bwMode="auto">
          <a:xfrm>
            <a:off x="5592763" y="3760788"/>
            <a:ext cx="1587" cy="30162"/>
          </a:xfrm>
          <a:prstGeom prst="line">
            <a:avLst/>
          </a:prstGeom>
          <a:noFill/>
          <a:ln w="6350" cap="rnd">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0060" name="Line 28"/>
          <p:cNvSpPr>
            <a:spLocks noChangeShapeType="1"/>
          </p:cNvSpPr>
          <p:nvPr/>
        </p:nvSpPr>
        <p:spPr bwMode="auto">
          <a:xfrm>
            <a:off x="5838825" y="3760788"/>
            <a:ext cx="1588" cy="30162"/>
          </a:xfrm>
          <a:prstGeom prst="line">
            <a:avLst/>
          </a:prstGeom>
          <a:noFill/>
          <a:ln w="6350" cap="rnd">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0061" name="Line 29"/>
          <p:cNvSpPr>
            <a:spLocks noChangeShapeType="1"/>
          </p:cNvSpPr>
          <p:nvPr/>
        </p:nvSpPr>
        <p:spPr bwMode="auto">
          <a:xfrm>
            <a:off x="6086475" y="3760788"/>
            <a:ext cx="1588" cy="30162"/>
          </a:xfrm>
          <a:prstGeom prst="line">
            <a:avLst/>
          </a:prstGeom>
          <a:noFill/>
          <a:ln w="6350" cap="rnd">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0062" name="Line 30"/>
          <p:cNvSpPr>
            <a:spLocks noChangeShapeType="1"/>
          </p:cNvSpPr>
          <p:nvPr/>
        </p:nvSpPr>
        <p:spPr bwMode="auto">
          <a:xfrm>
            <a:off x="6086475" y="3760788"/>
            <a:ext cx="1588" cy="38100"/>
          </a:xfrm>
          <a:prstGeom prst="line">
            <a:avLst/>
          </a:prstGeom>
          <a:noFill/>
          <a:ln w="6350" cap="rnd">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0063" name="Rectangle 31"/>
          <p:cNvSpPr>
            <a:spLocks noChangeArrowheads="1"/>
          </p:cNvSpPr>
          <p:nvPr/>
        </p:nvSpPr>
        <p:spPr bwMode="auto">
          <a:xfrm>
            <a:off x="6059488" y="3851275"/>
            <a:ext cx="177800" cy="214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1400">
                <a:latin typeface="Arial" panose="020B0604020202020204" pitchFamily="34" charset="0"/>
              </a:rPr>
              <a:t>20</a:t>
            </a:r>
            <a:endParaRPr lang="en-US" altLang="en-US">
              <a:latin typeface="Arial" panose="020B0604020202020204" pitchFamily="34" charset="0"/>
            </a:endParaRPr>
          </a:p>
        </p:txBody>
      </p:sp>
      <p:sp>
        <p:nvSpPr>
          <p:cNvPr id="300064" name="Rectangle 32"/>
          <p:cNvSpPr>
            <a:spLocks noChangeArrowheads="1"/>
          </p:cNvSpPr>
          <p:nvPr/>
        </p:nvSpPr>
        <p:spPr bwMode="auto">
          <a:xfrm>
            <a:off x="1030288" y="3624263"/>
            <a:ext cx="8890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1400">
                <a:latin typeface="Arial" panose="020B0604020202020204" pitchFamily="34" charset="0"/>
              </a:rPr>
              <a:t>0</a:t>
            </a:r>
            <a:endParaRPr lang="en-US" altLang="en-US">
              <a:latin typeface="Arial" panose="020B0604020202020204" pitchFamily="34" charset="0"/>
            </a:endParaRPr>
          </a:p>
        </p:txBody>
      </p:sp>
      <p:sp>
        <p:nvSpPr>
          <p:cNvPr id="300065" name="Rectangle 33"/>
          <p:cNvSpPr>
            <a:spLocks noChangeArrowheads="1"/>
          </p:cNvSpPr>
          <p:nvPr/>
        </p:nvSpPr>
        <p:spPr bwMode="auto">
          <a:xfrm>
            <a:off x="1030288" y="2800350"/>
            <a:ext cx="8890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1400">
                <a:latin typeface="Arial" panose="020B0604020202020204" pitchFamily="34" charset="0"/>
              </a:rPr>
              <a:t>1</a:t>
            </a:r>
            <a:endParaRPr lang="en-US" altLang="en-US">
              <a:latin typeface="Arial" panose="020B0604020202020204" pitchFamily="34" charset="0"/>
            </a:endParaRPr>
          </a:p>
        </p:txBody>
      </p:sp>
      <p:sp>
        <p:nvSpPr>
          <p:cNvPr id="300066" name="Freeform 34"/>
          <p:cNvSpPr>
            <a:spLocks/>
          </p:cNvSpPr>
          <p:nvPr/>
        </p:nvSpPr>
        <p:spPr bwMode="auto">
          <a:xfrm>
            <a:off x="2163763" y="2935288"/>
            <a:ext cx="492125" cy="825500"/>
          </a:xfrm>
          <a:custGeom>
            <a:avLst/>
            <a:gdLst>
              <a:gd name="T0" fmla="*/ 2147483647 w 310"/>
              <a:gd name="T1" fmla="*/ 2147483647 h 402"/>
              <a:gd name="T2" fmla="*/ 2147483647 w 310"/>
              <a:gd name="T3" fmla="*/ 2147483647 h 402"/>
              <a:gd name="T4" fmla="*/ 2147483647 w 310"/>
              <a:gd name="T5" fmla="*/ 2147483647 h 402"/>
              <a:gd name="T6" fmla="*/ 2147483647 w 310"/>
              <a:gd name="T7" fmla="*/ 2147483647 h 402"/>
              <a:gd name="T8" fmla="*/ 2147483647 w 310"/>
              <a:gd name="T9" fmla="*/ 2147483647 h 402"/>
              <a:gd name="T10" fmla="*/ 2147483647 w 310"/>
              <a:gd name="T11" fmla="*/ 2147483647 h 402"/>
              <a:gd name="T12" fmla="*/ 2147483647 w 310"/>
              <a:gd name="T13" fmla="*/ 2147483647 h 402"/>
              <a:gd name="T14" fmla="*/ 2147483647 w 310"/>
              <a:gd name="T15" fmla="*/ 2147483647 h 402"/>
              <a:gd name="T16" fmla="*/ 2147483647 w 310"/>
              <a:gd name="T17" fmla="*/ 2147483647 h 402"/>
              <a:gd name="T18" fmla="*/ 2147483647 w 310"/>
              <a:gd name="T19" fmla="*/ 2147483647 h 402"/>
              <a:gd name="T20" fmla="*/ 2147483647 w 310"/>
              <a:gd name="T21" fmla="*/ 2147483647 h 402"/>
              <a:gd name="T22" fmla="*/ 2147483647 w 310"/>
              <a:gd name="T23" fmla="*/ 2147483647 h 402"/>
              <a:gd name="T24" fmla="*/ 2147483647 w 310"/>
              <a:gd name="T25" fmla="*/ 2147483647 h 402"/>
              <a:gd name="T26" fmla="*/ 2147483647 w 310"/>
              <a:gd name="T27" fmla="*/ 2147483647 h 402"/>
              <a:gd name="T28" fmla="*/ 2147483647 w 310"/>
              <a:gd name="T29" fmla="*/ 2147483647 h 402"/>
              <a:gd name="T30" fmla="*/ 2147483647 w 310"/>
              <a:gd name="T31" fmla="*/ 2147483647 h 402"/>
              <a:gd name="T32" fmla="*/ 2147483647 w 310"/>
              <a:gd name="T33" fmla="*/ 2147483647 h 402"/>
              <a:gd name="T34" fmla="*/ 2147483647 w 310"/>
              <a:gd name="T35" fmla="*/ 2147483647 h 402"/>
              <a:gd name="T36" fmla="*/ 2147483647 w 310"/>
              <a:gd name="T37" fmla="*/ 2147483647 h 402"/>
              <a:gd name="T38" fmla="*/ 2147483647 w 310"/>
              <a:gd name="T39" fmla="*/ 2147483647 h 402"/>
              <a:gd name="T40" fmla="*/ 2147483647 w 310"/>
              <a:gd name="T41" fmla="*/ 2147483647 h 402"/>
              <a:gd name="T42" fmla="*/ 2147483647 w 310"/>
              <a:gd name="T43" fmla="*/ 2147483647 h 402"/>
              <a:gd name="T44" fmla="*/ 2147483647 w 310"/>
              <a:gd name="T45" fmla="*/ 2147483647 h 402"/>
              <a:gd name="T46" fmla="*/ 2147483647 w 310"/>
              <a:gd name="T47" fmla="*/ 2147483647 h 402"/>
              <a:gd name="T48" fmla="*/ 2147483647 w 310"/>
              <a:gd name="T49" fmla="*/ 2147483647 h 402"/>
              <a:gd name="T50" fmla="*/ 2147483647 w 310"/>
              <a:gd name="T51" fmla="*/ 2147483647 h 402"/>
              <a:gd name="T52" fmla="*/ 2147483647 w 310"/>
              <a:gd name="T53" fmla="*/ 2147483647 h 402"/>
              <a:gd name="T54" fmla="*/ 2147483647 w 310"/>
              <a:gd name="T55" fmla="*/ 2147483647 h 402"/>
              <a:gd name="T56" fmla="*/ 2147483647 w 310"/>
              <a:gd name="T57" fmla="*/ 2147483647 h 402"/>
              <a:gd name="T58" fmla="*/ 2147483647 w 310"/>
              <a:gd name="T59" fmla="*/ 2147483647 h 402"/>
              <a:gd name="T60" fmla="*/ 2147483647 w 310"/>
              <a:gd name="T61" fmla="*/ 2147483647 h 402"/>
              <a:gd name="T62" fmla="*/ 2147483647 w 310"/>
              <a:gd name="T63" fmla="*/ 0 h 402"/>
              <a:gd name="T64" fmla="*/ 2147483647 w 310"/>
              <a:gd name="T65" fmla="*/ 2147483647 h 402"/>
              <a:gd name="T66" fmla="*/ 2147483647 w 310"/>
              <a:gd name="T67" fmla="*/ 2147483647 h 402"/>
              <a:gd name="T68" fmla="*/ 2147483647 w 310"/>
              <a:gd name="T69" fmla="*/ 2147483647 h 402"/>
              <a:gd name="T70" fmla="*/ 2147483647 w 310"/>
              <a:gd name="T71" fmla="*/ 2147483647 h 402"/>
              <a:gd name="T72" fmla="*/ 2147483647 w 310"/>
              <a:gd name="T73" fmla="*/ 2147483647 h 402"/>
              <a:gd name="T74" fmla="*/ 2147483647 w 310"/>
              <a:gd name="T75" fmla="*/ 2147483647 h 402"/>
              <a:gd name="T76" fmla="*/ 2147483647 w 310"/>
              <a:gd name="T77" fmla="*/ 2147483647 h 402"/>
              <a:gd name="T78" fmla="*/ 2147483647 w 310"/>
              <a:gd name="T79" fmla="*/ 2147483647 h 402"/>
              <a:gd name="T80" fmla="*/ 2147483647 w 310"/>
              <a:gd name="T81" fmla="*/ 2147483647 h 402"/>
              <a:gd name="T82" fmla="*/ 2147483647 w 310"/>
              <a:gd name="T83" fmla="*/ 2147483647 h 402"/>
              <a:gd name="T84" fmla="*/ 2147483647 w 310"/>
              <a:gd name="T85" fmla="*/ 2147483647 h 402"/>
              <a:gd name="T86" fmla="*/ 2147483647 w 310"/>
              <a:gd name="T87" fmla="*/ 2147483647 h 402"/>
              <a:gd name="T88" fmla="*/ 2147483647 w 310"/>
              <a:gd name="T89" fmla="*/ 2147483647 h 402"/>
              <a:gd name="T90" fmla="*/ 2147483647 w 310"/>
              <a:gd name="T91" fmla="*/ 2147483647 h 402"/>
              <a:gd name="T92" fmla="*/ 2147483647 w 310"/>
              <a:gd name="T93" fmla="*/ 2147483647 h 402"/>
              <a:gd name="T94" fmla="*/ 2147483647 w 310"/>
              <a:gd name="T95" fmla="*/ 2147483647 h 402"/>
              <a:gd name="T96" fmla="*/ 2147483647 w 310"/>
              <a:gd name="T97" fmla="*/ 2147483647 h 402"/>
              <a:gd name="T98" fmla="*/ 2147483647 w 310"/>
              <a:gd name="T99" fmla="*/ 2147483647 h 402"/>
              <a:gd name="T100" fmla="*/ 2147483647 w 310"/>
              <a:gd name="T101" fmla="*/ 2147483647 h 402"/>
              <a:gd name="T102" fmla="*/ 2147483647 w 310"/>
              <a:gd name="T103" fmla="*/ 2147483647 h 402"/>
              <a:gd name="T104" fmla="*/ 2147483647 w 310"/>
              <a:gd name="T105" fmla="*/ 2147483647 h 402"/>
              <a:gd name="T106" fmla="*/ 2147483647 w 310"/>
              <a:gd name="T107" fmla="*/ 2147483647 h 402"/>
              <a:gd name="T108" fmla="*/ 2147483647 w 310"/>
              <a:gd name="T109" fmla="*/ 2147483647 h 402"/>
              <a:gd name="T110" fmla="*/ 2147483647 w 310"/>
              <a:gd name="T111" fmla="*/ 2147483647 h 402"/>
              <a:gd name="T112" fmla="*/ 2147483647 w 310"/>
              <a:gd name="T113" fmla="*/ 2147483647 h 402"/>
              <a:gd name="T114" fmla="*/ 2147483647 w 310"/>
              <a:gd name="T115" fmla="*/ 2147483647 h 402"/>
              <a:gd name="T116" fmla="*/ 2147483647 w 310"/>
              <a:gd name="T117" fmla="*/ 2147483647 h 402"/>
              <a:gd name="T118" fmla="*/ 2147483647 w 310"/>
              <a:gd name="T119" fmla="*/ 2147483647 h 402"/>
              <a:gd name="T120" fmla="*/ 2147483647 w 310"/>
              <a:gd name="T121" fmla="*/ 2147483647 h 402"/>
              <a:gd name="T122" fmla="*/ 2147483647 w 310"/>
              <a:gd name="T123" fmla="*/ 2147483647 h 402"/>
              <a:gd name="T124" fmla="*/ 2147483647 w 310"/>
              <a:gd name="T125" fmla="*/ 2147483647 h 40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310"/>
              <a:gd name="T190" fmla="*/ 0 h 402"/>
              <a:gd name="T191" fmla="*/ 310 w 310"/>
              <a:gd name="T192" fmla="*/ 402 h 402"/>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310" h="402">
                <a:moveTo>
                  <a:pt x="0" y="402"/>
                </a:moveTo>
                <a:lnTo>
                  <a:pt x="0" y="402"/>
                </a:lnTo>
                <a:lnTo>
                  <a:pt x="0" y="398"/>
                </a:lnTo>
                <a:lnTo>
                  <a:pt x="4" y="398"/>
                </a:lnTo>
                <a:lnTo>
                  <a:pt x="4" y="394"/>
                </a:lnTo>
                <a:lnTo>
                  <a:pt x="4" y="389"/>
                </a:lnTo>
                <a:lnTo>
                  <a:pt x="8" y="389"/>
                </a:lnTo>
                <a:lnTo>
                  <a:pt x="8" y="384"/>
                </a:lnTo>
                <a:lnTo>
                  <a:pt x="8" y="380"/>
                </a:lnTo>
                <a:lnTo>
                  <a:pt x="13" y="380"/>
                </a:lnTo>
                <a:lnTo>
                  <a:pt x="13" y="376"/>
                </a:lnTo>
                <a:lnTo>
                  <a:pt x="13" y="372"/>
                </a:lnTo>
                <a:lnTo>
                  <a:pt x="13" y="367"/>
                </a:lnTo>
                <a:lnTo>
                  <a:pt x="17" y="367"/>
                </a:lnTo>
                <a:lnTo>
                  <a:pt x="17" y="362"/>
                </a:lnTo>
                <a:lnTo>
                  <a:pt x="17" y="358"/>
                </a:lnTo>
                <a:lnTo>
                  <a:pt x="17" y="354"/>
                </a:lnTo>
                <a:lnTo>
                  <a:pt x="22" y="354"/>
                </a:lnTo>
                <a:lnTo>
                  <a:pt x="22" y="350"/>
                </a:lnTo>
                <a:lnTo>
                  <a:pt x="22" y="345"/>
                </a:lnTo>
                <a:lnTo>
                  <a:pt x="26" y="345"/>
                </a:lnTo>
                <a:lnTo>
                  <a:pt x="26" y="340"/>
                </a:lnTo>
                <a:lnTo>
                  <a:pt x="26" y="336"/>
                </a:lnTo>
                <a:lnTo>
                  <a:pt x="26" y="332"/>
                </a:lnTo>
                <a:lnTo>
                  <a:pt x="31" y="332"/>
                </a:lnTo>
                <a:lnTo>
                  <a:pt x="31" y="327"/>
                </a:lnTo>
                <a:lnTo>
                  <a:pt x="31" y="323"/>
                </a:lnTo>
                <a:lnTo>
                  <a:pt x="31" y="318"/>
                </a:lnTo>
                <a:lnTo>
                  <a:pt x="35" y="318"/>
                </a:lnTo>
                <a:lnTo>
                  <a:pt x="35" y="314"/>
                </a:lnTo>
                <a:lnTo>
                  <a:pt x="35" y="310"/>
                </a:lnTo>
                <a:lnTo>
                  <a:pt x="39" y="310"/>
                </a:lnTo>
                <a:lnTo>
                  <a:pt x="39" y="305"/>
                </a:lnTo>
                <a:lnTo>
                  <a:pt x="39" y="301"/>
                </a:lnTo>
                <a:lnTo>
                  <a:pt x="44" y="301"/>
                </a:lnTo>
                <a:lnTo>
                  <a:pt x="44" y="296"/>
                </a:lnTo>
                <a:lnTo>
                  <a:pt x="44" y="292"/>
                </a:lnTo>
                <a:lnTo>
                  <a:pt x="44" y="287"/>
                </a:lnTo>
                <a:lnTo>
                  <a:pt x="49" y="287"/>
                </a:lnTo>
                <a:lnTo>
                  <a:pt x="49" y="283"/>
                </a:lnTo>
                <a:lnTo>
                  <a:pt x="49" y="279"/>
                </a:lnTo>
                <a:lnTo>
                  <a:pt x="49" y="274"/>
                </a:lnTo>
                <a:lnTo>
                  <a:pt x="53" y="274"/>
                </a:lnTo>
                <a:lnTo>
                  <a:pt x="53" y="270"/>
                </a:lnTo>
                <a:lnTo>
                  <a:pt x="53" y="265"/>
                </a:lnTo>
                <a:lnTo>
                  <a:pt x="53" y="261"/>
                </a:lnTo>
                <a:lnTo>
                  <a:pt x="57" y="261"/>
                </a:lnTo>
                <a:lnTo>
                  <a:pt x="57" y="257"/>
                </a:lnTo>
                <a:lnTo>
                  <a:pt x="57" y="252"/>
                </a:lnTo>
                <a:lnTo>
                  <a:pt x="61" y="252"/>
                </a:lnTo>
                <a:lnTo>
                  <a:pt x="61" y="247"/>
                </a:lnTo>
                <a:lnTo>
                  <a:pt x="61" y="243"/>
                </a:lnTo>
                <a:lnTo>
                  <a:pt x="61" y="239"/>
                </a:lnTo>
                <a:lnTo>
                  <a:pt x="66" y="239"/>
                </a:lnTo>
                <a:lnTo>
                  <a:pt x="66" y="235"/>
                </a:lnTo>
                <a:lnTo>
                  <a:pt x="66" y="230"/>
                </a:lnTo>
                <a:lnTo>
                  <a:pt x="66" y="225"/>
                </a:lnTo>
                <a:lnTo>
                  <a:pt x="71" y="225"/>
                </a:lnTo>
                <a:lnTo>
                  <a:pt x="71" y="221"/>
                </a:lnTo>
                <a:lnTo>
                  <a:pt x="71" y="217"/>
                </a:lnTo>
                <a:lnTo>
                  <a:pt x="75" y="217"/>
                </a:lnTo>
                <a:lnTo>
                  <a:pt x="75" y="213"/>
                </a:lnTo>
                <a:lnTo>
                  <a:pt x="75" y="208"/>
                </a:lnTo>
                <a:lnTo>
                  <a:pt x="79" y="208"/>
                </a:lnTo>
                <a:lnTo>
                  <a:pt x="79" y="203"/>
                </a:lnTo>
                <a:lnTo>
                  <a:pt x="79" y="199"/>
                </a:lnTo>
                <a:lnTo>
                  <a:pt x="79" y="195"/>
                </a:lnTo>
                <a:lnTo>
                  <a:pt x="83" y="195"/>
                </a:lnTo>
                <a:lnTo>
                  <a:pt x="83" y="191"/>
                </a:lnTo>
                <a:lnTo>
                  <a:pt x="83" y="186"/>
                </a:lnTo>
                <a:lnTo>
                  <a:pt x="83" y="181"/>
                </a:lnTo>
                <a:lnTo>
                  <a:pt x="88" y="181"/>
                </a:lnTo>
                <a:lnTo>
                  <a:pt x="88" y="177"/>
                </a:lnTo>
                <a:lnTo>
                  <a:pt x="88" y="173"/>
                </a:lnTo>
                <a:lnTo>
                  <a:pt x="88" y="168"/>
                </a:lnTo>
                <a:lnTo>
                  <a:pt x="93" y="168"/>
                </a:lnTo>
                <a:lnTo>
                  <a:pt x="93" y="164"/>
                </a:lnTo>
                <a:lnTo>
                  <a:pt x="93" y="159"/>
                </a:lnTo>
                <a:lnTo>
                  <a:pt x="97" y="159"/>
                </a:lnTo>
                <a:lnTo>
                  <a:pt x="97" y="155"/>
                </a:lnTo>
                <a:lnTo>
                  <a:pt x="97" y="150"/>
                </a:lnTo>
                <a:lnTo>
                  <a:pt x="97" y="146"/>
                </a:lnTo>
                <a:lnTo>
                  <a:pt x="101" y="146"/>
                </a:lnTo>
                <a:lnTo>
                  <a:pt x="101" y="142"/>
                </a:lnTo>
                <a:lnTo>
                  <a:pt x="101" y="137"/>
                </a:lnTo>
                <a:lnTo>
                  <a:pt x="106" y="137"/>
                </a:lnTo>
                <a:lnTo>
                  <a:pt x="106" y="133"/>
                </a:lnTo>
                <a:lnTo>
                  <a:pt x="106" y="128"/>
                </a:lnTo>
                <a:lnTo>
                  <a:pt x="106" y="124"/>
                </a:lnTo>
                <a:lnTo>
                  <a:pt x="110" y="124"/>
                </a:lnTo>
                <a:lnTo>
                  <a:pt x="110" y="120"/>
                </a:lnTo>
                <a:lnTo>
                  <a:pt x="110" y="115"/>
                </a:lnTo>
                <a:lnTo>
                  <a:pt x="115" y="115"/>
                </a:lnTo>
                <a:lnTo>
                  <a:pt x="115" y="110"/>
                </a:lnTo>
                <a:lnTo>
                  <a:pt x="115" y="106"/>
                </a:lnTo>
                <a:lnTo>
                  <a:pt x="115" y="102"/>
                </a:lnTo>
                <a:lnTo>
                  <a:pt x="119" y="102"/>
                </a:lnTo>
                <a:lnTo>
                  <a:pt x="119" y="98"/>
                </a:lnTo>
                <a:lnTo>
                  <a:pt x="119" y="93"/>
                </a:lnTo>
                <a:lnTo>
                  <a:pt x="119" y="88"/>
                </a:lnTo>
                <a:lnTo>
                  <a:pt x="124" y="88"/>
                </a:lnTo>
                <a:lnTo>
                  <a:pt x="124" y="84"/>
                </a:lnTo>
                <a:lnTo>
                  <a:pt x="124" y="80"/>
                </a:lnTo>
                <a:lnTo>
                  <a:pt x="128" y="80"/>
                </a:lnTo>
                <a:lnTo>
                  <a:pt x="128" y="76"/>
                </a:lnTo>
                <a:lnTo>
                  <a:pt x="128" y="71"/>
                </a:lnTo>
                <a:lnTo>
                  <a:pt x="128" y="66"/>
                </a:lnTo>
                <a:lnTo>
                  <a:pt x="133" y="66"/>
                </a:lnTo>
                <a:lnTo>
                  <a:pt x="133" y="62"/>
                </a:lnTo>
                <a:lnTo>
                  <a:pt x="133" y="58"/>
                </a:lnTo>
                <a:lnTo>
                  <a:pt x="133" y="54"/>
                </a:lnTo>
                <a:lnTo>
                  <a:pt x="137" y="54"/>
                </a:lnTo>
                <a:lnTo>
                  <a:pt x="137" y="49"/>
                </a:lnTo>
                <a:lnTo>
                  <a:pt x="137" y="44"/>
                </a:lnTo>
                <a:lnTo>
                  <a:pt x="142" y="44"/>
                </a:lnTo>
                <a:lnTo>
                  <a:pt x="142" y="40"/>
                </a:lnTo>
                <a:lnTo>
                  <a:pt x="142" y="36"/>
                </a:lnTo>
                <a:lnTo>
                  <a:pt x="146" y="36"/>
                </a:lnTo>
                <a:lnTo>
                  <a:pt x="146" y="31"/>
                </a:lnTo>
                <a:lnTo>
                  <a:pt x="146" y="27"/>
                </a:lnTo>
                <a:lnTo>
                  <a:pt x="146" y="22"/>
                </a:lnTo>
                <a:lnTo>
                  <a:pt x="150" y="22"/>
                </a:lnTo>
                <a:lnTo>
                  <a:pt x="150" y="18"/>
                </a:lnTo>
                <a:lnTo>
                  <a:pt x="150" y="14"/>
                </a:lnTo>
                <a:lnTo>
                  <a:pt x="150" y="9"/>
                </a:lnTo>
                <a:lnTo>
                  <a:pt x="155" y="9"/>
                </a:lnTo>
                <a:lnTo>
                  <a:pt x="155" y="5"/>
                </a:lnTo>
                <a:lnTo>
                  <a:pt x="155" y="0"/>
                </a:lnTo>
                <a:lnTo>
                  <a:pt x="310" y="0"/>
                </a:lnTo>
                <a:lnTo>
                  <a:pt x="310" y="5"/>
                </a:lnTo>
                <a:lnTo>
                  <a:pt x="310" y="9"/>
                </a:lnTo>
                <a:lnTo>
                  <a:pt x="310" y="14"/>
                </a:lnTo>
                <a:lnTo>
                  <a:pt x="305" y="14"/>
                </a:lnTo>
                <a:lnTo>
                  <a:pt x="305" y="18"/>
                </a:lnTo>
                <a:lnTo>
                  <a:pt x="305" y="22"/>
                </a:lnTo>
                <a:lnTo>
                  <a:pt x="305" y="27"/>
                </a:lnTo>
                <a:lnTo>
                  <a:pt x="301" y="27"/>
                </a:lnTo>
                <a:lnTo>
                  <a:pt x="301" y="31"/>
                </a:lnTo>
                <a:lnTo>
                  <a:pt x="301" y="36"/>
                </a:lnTo>
                <a:lnTo>
                  <a:pt x="297" y="36"/>
                </a:lnTo>
                <a:lnTo>
                  <a:pt x="297" y="40"/>
                </a:lnTo>
                <a:lnTo>
                  <a:pt x="297" y="44"/>
                </a:lnTo>
                <a:lnTo>
                  <a:pt x="293" y="44"/>
                </a:lnTo>
                <a:lnTo>
                  <a:pt x="293" y="49"/>
                </a:lnTo>
                <a:lnTo>
                  <a:pt x="293" y="54"/>
                </a:lnTo>
                <a:lnTo>
                  <a:pt x="293" y="58"/>
                </a:lnTo>
                <a:lnTo>
                  <a:pt x="288" y="58"/>
                </a:lnTo>
                <a:lnTo>
                  <a:pt x="288" y="62"/>
                </a:lnTo>
                <a:lnTo>
                  <a:pt x="288" y="66"/>
                </a:lnTo>
                <a:lnTo>
                  <a:pt x="288" y="71"/>
                </a:lnTo>
                <a:lnTo>
                  <a:pt x="283" y="71"/>
                </a:lnTo>
                <a:lnTo>
                  <a:pt x="283" y="76"/>
                </a:lnTo>
                <a:lnTo>
                  <a:pt x="283" y="80"/>
                </a:lnTo>
                <a:lnTo>
                  <a:pt x="283" y="84"/>
                </a:lnTo>
                <a:lnTo>
                  <a:pt x="279" y="84"/>
                </a:lnTo>
                <a:lnTo>
                  <a:pt x="279" y="88"/>
                </a:lnTo>
                <a:lnTo>
                  <a:pt x="279" y="93"/>
                </a:lnTo>
                <a:lnTo>
                  <a:pt x="275" y="93"/>
                </a:lnTo>
                <a:lnTo>
                  <a:pt x="275" y="98"/>
                </a:lnTo>
                <a:lnTo>
                  <a:pt x="275" y="102"/>
                </a:lnTo>
                <a:lnTo>
                  <a:pt x="275" y="106"/>
                </a:lnTo>
                <a:lnTo>
                  <a:pt x="270" y="106"/>
                </a:lnTo>
                <a:lnTo>
                  <a:pt x="270" y="110"/>
                </a:lnTo>
                <a:lnTo>
                  <a:pt x="270" y="115"/>
                </a:lnTo>
                <a:lnTo>
                  <a:pt x="266" y="115"/>
                </a:lnTo>
                <a:lnTo>
                  <a:pt x="266" y="120"/>
                </a:lnTo>
                <a:lnTo>
                  <a:pt x="266" y="124"/>
                </a:lnTo>
                <a:lnTo>
                  <a:pt x="261" y="124"/>
                </a:lnTo>
                <a:lnTo>
                  <a:pt x="261" y="128"/>
                </a:lnTo>
                <a:lnTo>
                  <a:pt x="261" y="133"/>
                </a:lnTo>
                <a:lnTo>
                  <a:pt x="261" y="137"/>
                </a:lnTo>
                <a:lnTo>
                  <a:pt x="257" y="137"/>
                </a:lnTo>
                <a:lnTo>
                  <a:pt x="257" y="142"/>
                </a:lnTo>
                <a:lnTo>
                  <a:pt x="257" y="146"/>
                </a:lnTo>
                <a:lnTo>
                  <a:pt x="257" y="150"/>
                </a:lnTo>
                <a:lnTo>
                  <a:pt x="253" y="150"/>
                </a:lnTo>
                <a:lnTo>
                  <a:pt x="253" y="155"/>
                </a:lnTo>
                <a:lnTo>
                  <a:pt x="253" y="159"/>
                </a:lnTo>
                <a:lnTo>
                  <a:pt x="253" y="164"/>
                </a:lnTo>
                <a:lnTo>
                  <a:pt x="248" y="164"/>
                </a:lnTo>
                <a:lnTo>
                  <a:pt x="248" y="168"/>
                </a:lnTo>
                <a:lnTo>
                  <a:pt x="248" y="173"/>
                </a:lnTo>
                <a:lnTo>
                  <a:pt x="243" y="173"/>
                </a:lnTo>
                <a:lnTo>
                  <a:pt x="243" y="177"/>
                </a:lnTo>
                <a:lnTo>
                  <a:pt x="243" y="181"/>
                </a:lnTo>
                <a:lnTo>
                  <a:pt x="243" y="186"/>
                </a:lnTo>
                <a:lnTo>
                  <a:pt x="239" y="186"/>
                </a:lnTo>
                <a:lnTo>
                  <a:pt x="239" y="191"/>
                </a:lnTo>
                <a:lnTo>
                  <a:pt x="239" y="195"/>
                </a:lnTo>
                <a:lnTo>
                  <a:pt x="239" y="199"/>
                </a:lnTo>
                <a:lnTo>
                  <a:pt x="235" y="199"/>
                </a:lnTo>
                <a:lnTo>
                  <a:pt x="235" y="203"/>
                </a:lnTo>
                <a:lnTo>
                  <a:pt x="235" y="208"/>
                </a:lnTo>
                <a:lnTo>
                  <a:pt x="230" y="208"/>
                </a:lnTo>
                <a:lnTo>
                  <a:pt x="230" y="213"/>
                </a:lnTo>
                <a:lnTo>
                  <a:pt x="230" y="217"/>
                </a:lnTo>
                <a:lnTo>
                  <a:pt x="226" y="217"/>
                </a:lnTo>
                <a:lnTo>
                  <a:pt x="226" y="221"/>
                </a:lnTo>
                <a:lnTo>
                  <a:pt x="226" y="225"/>
                </a:lnTo>
                <a:lnTo>
                  <a:pt x="226" y="230"/>
                </a:lnTo>
                <a:lnTo>
                  <a:pt x="221" y="230"/>
                </a:lnTo>
                <a:lnTo>
                  <a:pt x="221" y="235"/>
                </a:lnTo>
                <a:lnTo>
                  <a:pt x="221" y="239"/>
                </a:lnTo>
                <a:lnTo>
                  <a:pt x="221" y="243"/>
                </a:lnTo>
                <a:lnTo>
                  <a:pt x="217" y="243"/>
                </a:lnTo>
                <a:lnTo>
                  <a:pt x="217" y="247"/>
                </a:lnTo>
                <a:lnTo>
                  <a:pt x="217" y="252"/>
                </a:lnTo>
                <a:lnTo>
                  <a:pt x="217" y="257"/>
                </a:lnTo>
                <a:lnTo>
                  <a:pt x="212" y="257"/>
                </a:lnTo>
                <a:lnTo>
                  <a:pt x="212" y="261"/>
                </a:lnTo>
                <a:lnTo>
                  <a:pt x="212" y="265"/>
                </a:lnTo>
                <a:lnTo>
                  <a:pt x="208" y="265"/>
                </a:lnTo>
                <a:lnTo>
                  <a:pt x="208" y="270"/>
                </a:lnTo>
                <a:lnTo>
                  <a:pt x="208" y="274"/>
                </a:lnTo>
                <a:lnTo>
                  <a:pt x="208" y="279"/>
                </a:lnTo>
                <a:lnTo>
                  <a:pt x="204" y="279"/>
                </a:lnTo>
                <a:lnTo>
                  <a:pt x="204" y="283"/>
                </a:lnTo>
                <a:lnTo>
                  <a:pt x="204" y="287"/>
                </a:lnTo>
                <a:lnTo>
                  <a:pt x="199" y="287"/>
                </a:lnTo>
                <a:lnTo>
                  <a:pt x="199" y="292"/>
                </a:lnTo>
                <a:lnTo>
                  <a:pt x="199" y="296"/>
                </a:lnTo>
                <a:lnTo>
                  <a:pt x="199" y="301"/>
                </a:lnTo>
                <a:lnTo>
                  <a:pt x="194" y="301"/>
                </a:lnTo>
                <a:lnTo>
                  <a:pt x="194" y="305"/>
                </a:lnTo>
                <a:lnTo>
                  <a:pt x="194" y="310"/>
                </a:lnTo>
                <a:lnTo>
                  <a:pt x="190" y="310"/>
                </a:lnTo>
                <a:lnTo>
                  <a:pt x="190" y="314"/>
                </a:lnTo>
                <a:lnTo>
                  <a:pt x="190" y="318"/>
                </a:lnTo>
                <a:lnTo>
                  <a:pt x="190" y="323"/>
                </a:lnTo>
                <a:lnTo>
                  <a:pt x="186" y="323"/>
                </a:lnTo>
                <a:lnTo>
                  <a:pt x="186" y="327"/>
                </a:lnTo>
                <a:lnTo>
                  <a:pt x="186" y="332"/>
                </a:lnTo>
                <a:lnTo>
                  <a:pt x="186" y="336"/>
                </a:lnTo>
                <a:lnTo>
                  <a:pt x="182" y="336"/>
                </a:lnTo>
                <a:lnTo>
                  <a:pt x="182" y="340"/>
                </a:lnTo>
                <a:lnTo>
                  <a:pt x="182" y="345"/>
                </a:lnTo>
                <a:lnTo>
                  <a:pt x="177" y="345"/>
                </a:lnTo>
                <a:lnTo>
                  <a:pt x="177" y="350"/>
                </a:lnTo>
                <a:lnTo>
                  <a:pt x="177" y="354"/>
                </a:lnTo>
                <a:lnTo>
                  <a:pt x="177" y="358"/>
                </a:lnTo>
                <a:lnTo>
                  <a:pt x="172" y="358"/>
                </a:lnTo>
                <a:lnTo>
                  <a:pt x="172" y="362"/>
                </a:lnTo>
                <a:lnTo>
                  <a:pt x="172" y="367"/>
                </a:lnTo>
                <a:lnTo>
                  <a:pt x="172" y="372"/>
                </a:lnTo>
                <a:lnTo>
                  <a:pt x="168" y="372"/>
                </a:lnTo>
                <a:lnTo>
                  <a:pt x="168" y="376"/>
                </a:lnTo>
                <a:lnTo>
                  <a:pt x="168" y="380"/>
                </a:lnTo>
                <a:lnTo>
                  <a:pt x="164" y="380"/>
                </a:lnTo>
                <a:lnTo>
                  <a:pt x="164" y="384"/>
                </a:lnTo>
                <a:lnTo>
                  <a:pt x="164" y="389"/>
                </a:lnTo>
                <a:lnTo>
                  <a:pt x="160" y="389"/>
                </a:lnTo>
                <a:lnTo>
                  <a:pt x="160" y="394"/>
                </a:lnTo>
                <a:lnTo>
                  <a:pt x="160" y="398"/>
                </a:lnTo>
                <a:lnTo>
                  <a:pt x="160" y="402"/>
                </a:lnTo>
                <a:lnTo>
                  <a:pt x="0" y="402"/>
                </a:lnTo>
              </a:path>
            </a:pathLst>
          </a:custGeom>
          <a:noFill/>
          <a:ln w="2222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00067" name="Freeform 35"/>
          <p:cNvSpPr>
            <a:spLocks/>
          </p:cNvSpPr>
          <p:nvPr/>
        </p:nvSpPr>
        <p:spPr bwMode="auto">
          <a:xfrm>
            <a:off x="2514600" y="2935288"/>
            <a:ext cx="1500188" cy="825500"/>
          </a:xfrm>
          <a:custGeom>
            <a:avLst/>
            <a:gdLst>
              <a:gd name="T0" fmla="*/ 2147483647 w 945"/>
              <a:gd name="T1" fmla="*/ 2147483647 h 402"/>
              <a:gd name="T2" fmla="*/ 2147483647 w 945"/>
              <a:gd name="T3" fmla="*/ 2147483647 h 402"/>
              <a:gd name="T4" fmla="*/ 2147483647 w 945"/>
              <a:gd name="T5" fmla="*/ 2147483647 h 402"/>
              <a:gd name="T6" fmla="*/ 2147483647 w 945"/>
              <a:gd name="T7" fmla="*/ 2147483647 h 402"/>
              <a:gd name="T8" fmla="*/ 2147483647 w 945"/>
              <a:gd name="T9" fmla="*/ 2147483647 h 402"/>
              <a:gd name="T10" fmla="*/ 2147483647 w 945"/>
              <a:gd name="T11" fmla="*/ 2147483647 h 402"/>
              <a:gd name="T12" fmla="*/ 2147483647 w 945"/>
              <a:gd name="T13" fmla="*/ 2147483647 h 402"/>
              <a:gd name="T14" fmla="*/ 2147483647 w 945"/>
              <a:gd name="T15" fmla="*/ 2147483647 h 402"/>
              <a:gd name="T16" fmla="*/ 2147483647 w 945"/>
              <a:gd name="T17" fmla="*/ 2147483647 h 402"/>
              <a:gd name="T18" fmla="*/ 2147483647 w 945"/>
              <a:gd name="T19" fmla="*/ 2147483647 h 402"/>
              <a:gd name="T20" fmla="*/ 2147483647 w 945"/>
              <a:gd name="T21" fmla="*/ 2147483647 h 402"/>
              <a:gd name="T22" fmla="*/ 2147483647 w 945"/>
              <a:gd name="T23" fmla="*/ 2147483647 h 402"/>
              <a:gd name="T24" fmla="*/ 2147483647 w 945"/>
              <a:gd name="T25" fmla="*/ 2147483647 h 402"/>
              <a:gd name="T26" fmla="*/ 2147483647 w 945"/>
              <a:gd name="T27" fmla="*/ 2147483647 h 402"/>
              <a:gd name="T28" fmla="*/ 2147483647 w 945"/>
              <a:gd name="T29" fmla="*/ 2147483647 h 402"/>
              <a:gd name="T30" fmla="*/ 2147483647 w 945"/>
              <a:gd name="T31" fmla="*/ 2147483647 h 402"/>
              <a:gd name="T32" fmla="*/ 2147483647 w 945"/>
              <a:gd name="T33" fmla="*/ 2147483647 h 402"/>
              <a:gd name="T34" fmla="*/ 2147483647 w 945"/>
              <a:gd name="T35" fmla="*/ 2147483647 h 402"/>
              <a:gd name="T36" fmla="*/ 2147483647 w 945"/>
              <a:gd name="T37" fmla="*/ 2147483647 h 402"/>
              <a:gd name="T38" fmla="*/ 2147483647 w 945"/>
              <a:gd name="T39" fmla="*/ 2147483647 h 402"/>
              <a:gd name="T40" fmla="*/ 2147483647 w 945"/>
              <a:gd name="T41" fmla="*/ 2147483647 h 402"/>
              <a:gd name="T42" fmla="*/ 2147483647 w 945"/>
              <a:gd name="T43" fmla="*/ 2147483647 h 402"/>
              <a:gd name="T44" fmla="*/ 2147483647 w 945"/>
              <a:gd name="T45" fmla="*/ 2147483647 h 402"/>
              <a:gd name="T46" fmla="*/ 2147483647 w 945"/>
              <a:gd name="T47" fmla="*/ 2147483647 h 402"/>
              <a:gd name="T48" fmla="*/ 2147483647 w 945"/>
              <a:gd name="T49" fmla="*/ 2147483647 h 402"/>
              <a:gd name="T50" fmla="*/ 2147483647 w 945"/>
              <a:gd name="T51" fmla="*/ 2147483647 h 402"/>
              <a:gd name="T52" fmla="*/ 2147483647 w 945"/>
              <a:gd name="T53" fmla="*/ 2147483647 h 402"/>
              <a:gd name="T54" fmla="*/ 2147483647 w 945"/>
              <a:gd name="T55" fmla="*/ 2147483647 h 402"/>
              <a:gd name="T56" fmla="*/ 2147483647 w 945"/>
              <a:gd name="T57" fmla="*/ 2147483647 h 402"/>
              <a:gd name="T58" fmla="*/ 2147483647 w 945"/>
              <a:gd name="T59" fmla="*/ 2147483647 h 402"/>
              <a:gd name="T60" fmla="*/ 2147483647 w 945"/>
              <a:gd name="T61" fmla="*/ 2147483647 h 402"/>
              <a:gd name="T62" fmla="*/ 2147483647 w 945"/>
              <a:gd name="T63" fmla="*/ 2147483647 h 402"/>
              <a:gd name="T64" fmla="*/ 2147483647 w 945"/>
              <a:gd name="T65" fmla="*/ 2147483647 h 402"/>
              <a:gd name="T66" fmla="*/ 2147483647 w 945"/>
              <a:gd name="T67" fmla="*/ 2147483647 h 402"/>
              <a:gd name="T68" fmla="*/ 2147483647 w 945"/>
              <a:gd name="T69" fmla="*/ 2147483647 h 402"/>
              <a:gd name="T70" fmla="*/ 2147483647 w 945"/>
              <a:gd name="T71" fmla="*/ 2147483647 h 402"/>
              <a:gd name="T72" fmla="*/ 2147483647 w 945"/>
              <a:gd name="T73" fmla="*/ 2147483647 h 402"/>
              <a:gd name="T74" fmla="*/ 2147483647 w 945"/>
              <a:gd name="T75" fmla="*/ 2147483647 h 402"/>
              <a:gd name="T76" fmla="*/ 2147483647 w 945"/>
              <a:gd name="T77" fmla="*/ 2147483647 h 402"/>
              <a:gd name="T78" fmla="*/ 2147483647 w 945"/>
              <a:gd name="T79" fmla="*/ 2147483647 h 402"/>
              <a:gd name="T80" fmla="*/ 2147483647 w 945"/>
              <a:gd name="T81" fmla="*/ 2147483647 h 402"/>
              <a:gd name="T82" fmla="*/ 2147483647 w 945"/>
              <a:gd name="T83" fmla="*/ 2147483647 h 402"/>
              <a:gd name="T84" fmla="*/ 2147483647 w 945"/>
              <a:gd name="T85" fmla="*/ 2147483647 h 402"/>
              <a:gd name="T86" fmla="*/ 2147483647 w 945"/>
              <a:gd name="T87" fmla="*/ 2147483647 h 402"/>
              <a:gd name="T88" fmla="*/ 2147483647 w 945"/>
              <a:gd name="T89" fmla="*/ 2147483647 h 402"/>
              <a:gd name="T90" fmla="*/ 2147483647 w 945"/>
              <a:gd name="T91" fmla="*/ 2147483647 h 402"/>
              <a:gd name="T92" fmla="*/ 2147483647 w 945"/>
              <a:gd name="T93" fmla="*/ 2147483647 h 402"/>
              <a:gd name="T94" fmla="*/ 2147483647 w 945"/>
              <a:gd name="T95" fmla="*/ 2147483647 h 402"/>
              <a:gd name="T96" fmla="*/ 2147483647 w 945"/>
              <a:gd name="T97" fmla="*/ 2147483647 h 402"/>
              <a:gd name="T98" fmla="*/ 2147483647 w 945"/>
              <a:gd name="T99" fmla="*/ 2147483647 h 402"/>
              <a:gd name="T100" fmla="*/ 2147483647 w 945"/>
              <a:gd name="T101" fmla="*/ 2147483647 h 402"/>
              <a:gd name="T102" fmla="*/ 2147483647 w 945"/>
              <a:gd name="T103" fmla="*/ 2147483647 h 402"/>
              <a:gd name="T104" fmla="*/ 2147483647 w 945"/>
              <a:gd name="T105" fmla="*/ 2147483647 h 402"/>
              <a:gd name="T106" fmla="*/ 2147483647 w 945"/>
              <a:gd name="T107" fmla="*/ 2147483647 h 402"/>
              <a:gd name="T108" fmla="*/ 2147483647 w 945"/>
              <a:gd name="T109" fmla="*/ 2147483647 h 402"/>
              <a:gd name="T110" fmla="*/ 2147483647 w 945"/>
              <a:gd name="T111" fmla="*/ 2147483647 h 402"/>
              <a:gd name="T112" fmla="*/ 2147483647 w 945"/>
              <a:gd name="T113" fmla="*/ 2147483647 h 402"/>
              <a:gd name="T114" fmla="*/ 2147483647 w 945"/>
              <a:gd name="T115" fmla="*/ 2147483647 h 402"/>
              <a:gd name="T116" fmla="*/ 2147483647 w 945"/>
              <a:gd name="T117" fmla="*/ 2147483647 h 402"/>
              <a:gd name="T118" fmla="*/ 2147483647 w 945"/>
              <a:gd name="T119" fmla="*/ 2147483647 h 402"/>
              <a:gd name="T120" fmla="*/ 2147483647 w 945"/>
              <a:gd name="T121" fmla="*/ 2147483647 h 402"/>
              <a:gd name="T122" fmla="*/ 2147483647 w 945"/>
              <a:gd name="T123" fmla="*/ 2147483647 h 40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945"/>
              <a:gd name="T187" fmla="*/ 0 h 402"/>
              <a:gd name="T188" fmla="*/ 945 w 945"/>
              <a:gd name="T189" fmla="*/ 402 h 40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945" h="402">
                <a:moveTo>
                  <a:pt x="0" y="402"/>
                </a:moveTo>
                <a:lnTo>
                  <a:pt x="0" y="402"/>
                </a:lnTo>
                <a:lnTo>
                  <a:pt x="0" y="398"/>
                </a:lnTo>
                <a:lnTo>
                  <a:pt x="40" y="398"/>
                </a:lnTo>
                <a:lnTo>
                  <a:pt x="40" y="394"/>
                </a:lnTo>
                <a:lnTo>
                  <a:pt x="80" y="394"/>
                </a:lnTo>
                <a:lnTo>
                  <a:pt x="80" y="389"/>
                </a:lnTo>
                <a:lnTo>
                  <a:pt x="107" y="389"/>
                </a:lnTo>
                <a:lnTo>
                  <a:pt x="129" y="389"/>
                </a:lnTo>
                <a:lnTo>
                  <a:pt x="129" y="384"/>
                </a:lnTo>
                <a:lnTo>
                  <a:pt x="147" y="384"/>
                </a:lnTo>
                <a:lnTo>
                  <a:pt x="147" y="380"/>
                </a:lnTo>
                <a:lnTo>
                  <a:pt x="160" y="380"/>
                </a:lnTo>
                <a:lnTo>
                  <a:pt x="160" y="376"/>
                </a:lnTo>
                <a:lnTo>
                  <a:pt x="169" y="376"/>
                </a:lnTo>
                <a:lnTo>
                  <a:pt x="169" y="372"/>
                </a:lnTo>
                <a:lnTo>
                  <a:pt x="182" y="372"/>
                </a:lnTo>
                <a:lnTo>
                  <a:pt x="182" y="367"/>
                </a:lnTo>
                <a:lnTo>
                  <a:pt x="191" y="367"/>
                </a:lnTo>
                <a:lnTo>
                  <a:pt x="191" y="362"/>
                </a:lnTo>
                <a:lnTo>
                  <a:pt x="200" y="362"/>
                </a:lnTo>
                <a:lnTo>
                  <a:pt x="200" y="358"/>
                </a:lnTo>
                <a:lnTo>
                  <a:pt x="209" y="358"/>
                </a:lnTo>
                <a:lnTo>
                  <a:pt x="209" y="354"/>
                </a:lnTo>
                <a:lnTo>
                  <a:pt x="218" y="354"/>
                </a:lnTo>
                <a:lnTo>
                  <a:pt x="218" y="350"/>
                </a:lnTo>
                <a:lnTo>
                  <a:pt x="227" y="350"/>
                </a:lnTo>
                <a:lnTo>
                  <a:pt x="227" y="345"/>
                </a:lnTo>
                <a:lnTo>
                  <a:pt x="231" y="345"/>
                </a:lnTo>
                <a:lnTo>
                  <a:pt x="240" y="345"/>
                </a:lnTo>
                <a:lnTo>
                  <a:pt x="240" y="340"/>
                </a:lnTo>
                <a:lnTo>
                  <a:pt x="244" y="340"/>
                </a:lnTo>
                <a:lnTo>
                  <a:pt x="244" y="336"/>
                </a:lnTo>
                <a:lnTo>
                  <a:pt x="254" y="336"/>
                </a:lnTo>
                <a:lnTo>
                  <a:pt x="254" y="332"/>
                </a:lnTo>
                <a:lnTo>
                  <a:pt x="258" y="332"/>
                </a:lnTo>
                <a:lnTo>
                  <a:pt x="258" y="327"/>
                </a:lnTo>
                <a:lnTo>
                  <a:pt x="262" y="327"/>
                </a:lnTo>
                <a:lnTo>
                  <a:pt x="262" y="323"/>
                </a:lnTo>
                <a:lnTo>
                  <a:pt x="266" y="323"/>
                </a:lnTo>
                <a:lnTo>
                  <a:pt x="266" y="318"/>
                </a:lnTo>
                <a:lnTo>
                  <a:pt x="276" y="318"/>
                </a:lnTo>
                <a:lnTo>
                  <a:pt x="276" y="314"/>
                </a:lnTo>
                <a:lnTo>
                  <a:pt x="280" y="314"/>
                </a:lnTo>
                <a:lnTo>
                  <a:pt x="280" y="310"/>
                </a:lnTo>
                <a:lnTo>
                  <a:pt x="284" y="310"/>
                </a:lnTo>
                <a:lnTo>
                  <a:pt x="284" y="305"/>
                </a:lnTo>
                <a:lnTo>
                  <a:pt x="289" y="305"/>
                </a:lnTo>
                <a:lnTo>
                  <a:pt x="289" y="301"/>
                </a:lnTo>
                <a:lnTo>
                  <a:pt x="293" y="301"/>
                </a:lnTo>
                <a:lnTo>
                  <a:pt x="298" y="301"/>
                </a:lnTo>
                <a:lnTo>
                  <a:pt x="298" y="296"/>
                </a:lnTo>
                <a:lnTo>
                  <a:pt x="302" y="296"/>
                </a:lnTo>
                <a:lnTo>
                  <a:pt x="302" y="292"/>
                </a:lnTo>
                <a:lnTo>
                  <a:pt x="306" y="292"/>
                </a:lnTo>
                <a:lnTo>
                  <a:pt x="306" y="287"/>
                </a:lnTo>
                <a:lnTo>
                  <a:pt x="315" y="287"/>
                </a:lnTo>
                <a:lnTo>
                  <a:pt x="315" y="283"/>
                </a:lnTo>
                <a:lnTo>
                  <a:pt x="315" y="279"/>
                </a:lnTo>
                <a:lnTo>
                  <a:pt x="320" y="279"/>
                </a:lnTo>
                <a:lnTo>
                  <a:pt x="320" y="274"/>
                </a:lnTo>
                <a:lnTo>
                  <a:pt x="324" y="274"/>
                </a:lnTo>
                <a:lnTo>
                  <a:pt x="324" y="270"/>
                </a:lnTo>
                <a:lnTo>
                  <a:pt x="329" y="270"/>
                </a:lnTo>
                <a:lnTo>
                  <a:pt x="329" y="265"/>
                </a:lnTo>
                <a:lnTo>
                  <a:pt x="333" y="265"/>
                </a:lnTo>
                <a:lnTo>
                  <a:pt x="333" y="261"/>
                </a:lnTo>
                <a:lnTo>
                  <a:pt x="337" y="261"/>
                </a:lnTo>
                <a:lnTo>
                  <a:pt x="337" y="257"/>
                </a:lnTo>
                <a:lnTo>
                  <a:pt x="342" y="257"/>
                </a:lnTo>
                <a:lnTo>
                  <a:pt x="347" y="257"/>
                </a:lnTo>
                <a:lnTo>
                  <a:pt x="347" y="252"/>
                </a:lnTo>
                <a:lnTo>
                  <a:pt x="351" y="252"/>
                </a:lnTo>
                <a:lnTo>
                  <a:pt x="351" y="247"/>
                </a:lnTo>
                <a:lnTo>
                  <a:pt x="355" y="247"/>
                </a:lnTo>
                <a:lnTo>
                  <a:pt x="355" y="243"/>
                </a:lnTo>
                <a:lnTo>
                  <a:pt x="359" y="243"/>
                </a:lnTo>
                <a:lnTo>
                  <a:pt x="359" y="239"/>
                </a:lnTo>
                <a:lnTo>
                  <a:pt x="364" y="239"/>
                </a:lnTo>
                <a:lnTo>
                  <a:pt x="364" y="235"/>
                </a:lnTo>
                <a:lnTo>
                  <a:pt x="369" y="235"/>
                </a:lnTo>
                <a:lnTo>
                  <a:pt x="369" y="230"/>
                </a:lnTo>
                <a:lnTo>
                  <a:pt x="373" y="230"/>
                </a:lnTo>
                <a:lnTo>
                  <a:pt x="373" y="225"/>
                </a:lnTo>
                <a:lnTo>
                  <a:pt x="373" y="221"/>
                </a:lnTo>
                <a:lnTo>
                  <a:pt x="377" y="221"/>
                </a:lnTo>
                <a:lnTo>
                  <a:pt x="377" y="217"/>
                </a:lnTo>
                <a:lnTo>
                  <a:pt x="382" y="217"/>
                </a:lnTo>
                <a:lnTo>
                  <a:pt x="382" y="213"/>
                </a:lnTo>
                <a:lnTo>
                  <a:pt x="387" y="213"/>
                </a:lnTo>
                <a:lnTo>
                  <a:pt x="391" y="213"/>
                </a:lnTo>
                <a:lnTo>
                  <a:pt x="391" y="208"/>
                </a:lnTo>
                <a:lnTo>
                  <a:pt x="395" y="208"/>
                </a:lnTo>
                <a:lnTo>
                  <a:pt x="395" y="203"/>
                </a:lnTo>
                <a:lnTo>
                  <a:pt x="400" y="203"/>
                </a:lnTo>
                <a:lnTo>
                  <a:pt x="400" y="199"/>
                </a:lnTo>
                <a:lnTo>
                  <a:pt x="404" y="199"/>
                </a:lnTo>
                <a:lnTo>
                  <a:pt x="404" y="195"/>
                </a:lnTo>
                <a:lnTo>
                  <a:pt x="409" y="195"/>
                </a:lnTo>
                <a:lnTo>
                  <a:pt x="409" y="191"/>
                </a:lnTo>
                <a:lnTo>
                  <a:pt x="409" y="186"/>
                </a:lnTo>
                <a:lnTo>
                  <a:pt x="413" y="186"/>
                </a:lnTo>
                <a:lnTo>
                  <a:pt x="413" y="181"/>
                </a:lnTo>
                <a:lnTo>
                  <a:pt x="418" y="181"/>
                </a:lnTo>
                <a:lnTo>
                  <a:pt x="418" y="177"/>
                </a:lnTo>
                <a:lnTo>
                  <a:pt x="422" y="177"/>
                </a:lnTo>
                <a:lnTo>
                  <a:pt x="422" y="173"/>
                </a:lnTo>
                <a:lnTo>
                  <a:pt x="426" y="173"/>
                </a:lnTo>
                <a:lnTo>
                  <a:pt x="426" y="168"/>
                </a:lnTo>
                <a:lnTo>
                  <a:pt x="431" y="168"/>
                </a:lnTo>
                <a:lnTo>
                  <a:pt x="435" y="168"/>
                </a:lnTo>
                <a:lnTo>
                  <a:pt x="435" y="164"/>
                </a:lnTo>
                <a:lnTo>
                  <a:pt x="440" y="164"/>
                </a:lnTo>
                <a:lnTo>
                  <a:pt x="440" y="159"/>
                </a:lnTo>
                <a:lnTo>
                  <a:pt x="440" y="155"/>
                </a:lnTo>
                <a:lnTo>
                  <a:pt x="444" y="155"/>
                </a:lnTo>
                <a:lnTo>
                  <a:pt x="444" y="150"/>
                </a:lnTo>
                <a:lnTo>
                  <a:pt x="448" y="150"/>
                </a:lnTo>
                <a:lnTo>
                  <a:pt x="448" y="146"/>
                </a:lnTo>
                <a:lnTo>
                  <a:pt x="453" y="146"/>
                </a:lnTo>
                <a:lnTo>
                  <a:pt x="453" y="142"/>
                </a:lnTo>
                <a:lnTo>
                  <a:pt x="458" y="142"/>
                </a:lnTo>
                <a:lnTo>
                  <a:pt x="458" y="137"/>
                </a:lnTo>
                <a:lnTo>
                  <a:pt x="462" y="137"/>
                </a:lnTo>
                <a:lnTo>
                  <a:pt x="462" y="133"/>
                </a:lnTo>
                <a:lnTo>
                  <a:pt x="466" y="133"/>
                </a:lnTo>
                <a:lnTo>
                  <a:pt x="466" y="128"/>
                </a:lnTo>
                <a:lnTo>
                  <a:pt x="470" y="128"/>
                </a:lnTo>
                <a:lnTo>
                  <a:pt x="470" y="124"/>
                </a:lnTo>
                <a:lnTo>
                  <a:pt x="475" y="124"/>
                </a:lnTo>
                <a:lnTo>
                  <a:pt x="480" y="124"/>
                </a:lnTo>
                <a:lnTo>
                  <a:pt x="480" y="120"/>
                </a:lnTo>
                <a:lnTo>
                  <a:pt x="484" y="120"/>
                </a:lnTo>
                <a:lnTo>
                  <a:pt x="484" y="115"/>
                </a:lnTo>
                <a:lnTo>
                  <a:pt x="488" y="115"/>
                </a:lnTo>
                <a:lnTo>
                  <a:pt x="488" y="110"/>
                </a:lnTo>
                <a:lnTo>
                  <a:pt x="493" y="110"/>
                </a:lnTo>
                <a:lnTo>
                  <a:pt x="493" y="106"/>
                </a:lnTo>
                <a:lnTo>
                  <a:pt x="497" y="106"/>
                </a:lnTo>
                <a:lnTo>
                  <a:pt x="497" y="102"/>
                </a:lnTo>
                <a:lnTo>
                  <a:pt x="502" y="102"/>
                </a:lnTo>
                <a:lnTo>
                  <a:pt x="502" y="98"/>
                </a:lnTo>
                <a:lnTo>
                  <a:pt x="506" y="98"/>
                </a:lnTo>
                <a:lnTo>
                  <a:pt x="506" y="93"/>
                </a:lnTo>
                <a:lnTo>
                  <a:pt x="511" y="93"/>
                </a:lnTo>
                <a:lnTo>
                  <a:pt x="511" y="88"/>
                </a:lnTo>
                <a:lnTo>
                  <a:pt x="519" y="88"/>
                </a:lnTo>
                <a:lnTo>
                  <a:pt x="519" y="84"/>
                </a:lnTo>
                <a:lnTo>
                  <a:pt x="524" y="84"/>
                </a:lnTo>
                <a:lnTo>
                  <a:pt x="529" y="84"/>
                </a:lnTo>
                <a:lnTo>
                  <a:pt x="529" y="80"/>
                </a:lnTo>
                <a:lnTo>
                  <a:pt x="533" y="80"/>
                </a:lnTo>
                <a:lnTo>
                  <a:pt x="533" y="76"/>
                </a:lnTo>
                <a:lnTo>
                  <a:pt x="542" y="76"/>
                </a:lnTo>
                <a:lnTo>
                  <a:pt x="542" y="71"/>
                </a:lnTo>
                <a:lnTo>
                  <a:pt x="546" y="71"/>
                </a:lnTo>
                <a:lnTo>
                  <a:pt x="546" y="66"/>
                </a:lnTo>
                <a:lnTo>
                  <a:pt x="551" y="66"/>
                </a:lnTo>
                <a:lnTo>
                  <a:pt x="551" y="62"/>
                </a:lnTo>
                <a:lnTo>
                  <a:pt x="555" y="62"/>
                </a:lnTo>
                <a:lnTo>
                  <a:pt x="555" y="58"/>
                </a:lnTo>
                <a:lnTo>
                  <a:pt x="559" y="58"/>
                </a:lnTo>
                <a:lnTo>
                  <a:pt x="559" y="54"/>
                </a:lnTo>
                <a:lnTo>
                  <a:pt x="569" y="54"/>
                </a:lnTo>
                <a:lnTo>
                  <a:pt x="569" y="49"/>
                </a:lnTo>
                <a:lnTo>
                  <a:pt x="577" y="49"/>
                </a:lnTo>
                <a:lnTo>
                  <a:pt x="577" y="44"/>
                </a:lnTo>
                <a:lnTo>
                  <a:pt x="581" y="44"/>
                </a:lnTo>
                <a:lnTo>
                  <a:pt x="581" y="40"/>
                </a:lnTo>
                <a:lnTo>
                  <a:pt x="591" y="40"/>
                </a:lnTo>
                <a:lnTo>
                  <a:pt x="599" y="40"/>
                </a:lnTo>
                <a:lnTo>
                  <a:pt x="599" y="36"/>
                </a:lnTo>
                <a:lnTo>
                  <a:pt x="613" y="36"/>
                </a:lnTo>
                <a:lnTo>
                  <a:pt x="613" y="31"/>
                </a:lnTo>
                <a:lnTo>
                  <a:pt x="622" y="31"/>
                </a:lnTo>
                <a:lnTo>
                  <a:pt x="622" y="27"/>
                </a:lnTo>
                <a:lnTo>
                  <a:pt x="635" y="27"/>
                </a:lnTo>
                <a:lnTo>
                  <a:pt x="635" y="22"/>
                </a:lnTo>
                <a:lnTo>
                  <a:pt x="648" y="22"/>
                </a:lnTo>
                <a:lnTo>
                  <a:pt x="648" y="18"/>
                </a:lnTo>
                <a:lnTo>
                  <a:pt x="666" y="18"/>
                </a:lnTo>
                <a:lnTo>
                  <a:pt x="666" y="14"/>
                </a:lnTo>
                <a:lnTo>
                  <a:pt x="684" y="14"/>
                </a:lnTo>
                <a:lnTo>
                  <a:pt x="684" y="9"/>
                </a:lnTo>
                <a:lnTo>
                  <a:pt x="710" y="9"/>
                </a:lnTo>
                <a:lnTo>
                  <a:pt x="710" y="5"/>
                </a:lnTo>
                <a:lnTo>
                  <a:pt x="755" y="5"/>
                </a:lnTo>
                <a:lnTo>
                  <a:pt x="755" y="0"/>
                </a:lnTo>
                <a:lnTo>
                  <a:pt x="945" y="0"/>
                </a:lnTo>
                <a:lnTo>
                  <a:pt x="945" y="5"/>
                </a:lnTo>
                <a:lnTo>
                  <a:pt x="906" y="5"/>
                </a:lnTo>
                <a:lnTo>
                  <a:pt x="906" y="9"/>
                </a:lnTo>
                <a:lnTo>
                  <a:pt x="866" y="9"/>
                </a:lnTo>
                <a:lnTo>
                  <a:pt x="866" y="14"/>
                </a:lnTo>
                <a:lnTo>
                  <a:pt x="839" y="14"/>
                </a:lnTo>
                <a:lnTo>
                  <a:pt x="839" y="18"/>
                </a:lnTo>
                <a:lnTo>
                  <a:pt x="817" y="18"/>
                </a:lnTo>
                <a:lnTo>
                  <a:pt x="817" y="22"/>
                </a:lnTo>
                <a:lnTo>
                  <a:pt x="803" y="22"/>
                </a:lnTo>
                <a:lnTo>
                  <a:pt x="803" y="27"/>
                </a:lnTo>
                <a:lnTo>
                  <a:pt x="790" y="27"/>
                </a:lnTo>
                <a:lnTo>
                  <a:pt x="790" y="31"/>
                </a:lnTo>
                <a:lnTo>
                  <a:pt x="777" y="31"/>
                </a:lnTo>
                <a:lnTo>
                  <a:pt x="777" y="36"/>
                </a:lnTo>
                <a:lnTo>
                  <a:pt x="763" y="36"/>
                </a:lnTo>
                <a:lnTo>
                  <a:pt x="763" y="40"/>
                </a:lnTo>
                <a:lnTo>
                  <a:pt x="755" y="40"/>
                </a:lnTo>
                <a:lnTo>
                  <a:pt x="746" y="40"/>
                </a:lnTo>
                <a:lnTo>
                  <a:pt x="746" y="44"/>
                </a:lnTo>
                <a:lnTo>
                  <a:pt x="737" y="44"/>
                </a:lnTo>
                <a:lnTo>
                  <a:pt x="737" y="49"/>
                </a:lnTo>
                <a:lnTo>
                  <a:pt x="728" y="49"/>
                </a:lnTo>
                <a:lnTo>
                  <a:pt x="728" y="54"/>
                </a:lnTo>
                <a:lnTo>
                  <a:pt x="724" y="54"/>
                </a:lnTo>
                <a:lnTo>
                  <a:pt x="724" y="58"/>
                </a:lnTo>
                <a:lnTo>
                  <a:pt x="715" y="58"/>
                </a:lnTo>
                <a:lnTo>
                  <a:pt x="715" y="62"/>
                </a:lnTo>
                <a:lnTo>
                  <a:pt x="710" y="62"/>
                </a:lnTo>
                <a:lnTo>
                  <a:pt x="710" y="66"/>
                </a:lnTo>
                <a:lnTo>
                  <a:pt x="702" y="66"/>
                </a:lnTo>
                <a:lnTo>
                  <a:pt x="702" y="71"/>
                </a:lnTo>
                <a:lnTo>
                  <a:pt x="697" y="71"/>
                </a:lnTo>
                <a:lnTo>
                  <a:pt x="697" y="76"/>
                </a:lnTo>
                <a:lnTo>
                  <a:pt x="688" y="76"/>
                </a:lnTo>
                <a:lnTo>
                  <a:pt x="688" y="80"/>
                </a:lnTo>
                <a:lnTo>
                  <a:pt x="684" y="80"/>
                </a:lnTo>
                <a:lnTo>
                  <a:pt x="684" y="84"/>
                </a:lnTo>
                <a:lnTo>
                  <a:pt x="679" y="84"/>
                </a:lnTo>
                <a:lnTo>
                  <a:pt x="674" y="84"/>
                </a:lnTo>
                <a:lnTo>
                  <a:pt x="674" y="88"/>
                </a:lnTo>
                <a:lnTo>
                  <a:pt x="666" y="88"/>
                </a:lnTo>
                <a:lnTo>
                  <a:pt x="666" y="93"/>
                </a:lnTo>
                <a:lnTo>
                  <a:pt x="662" y="93"/>
                </a:lnTo>
                <a:lnTo>
                  <a:pt x="662" y="98"/>
                </a:lnTo>
                <a:lnTo>
                  <a:pt x="657" y="98"/>
                </a:lnTo>
                <a:lnTo>
                  <a:pt x="657" y="102"/>
                </a:lnTo>
                <a:lnTo>
                  <a:pt x="652" y="102"/>
                </a:lnTo>
                <a:lnTo>
                  <a:pt x="652" y="106"/>
                </a:lnTo>
                <a:lnTo>
                  <a:pt x="648" y="106"/>
                </a:lnTo>
                <a:lnTo>
                  <a:pt x="648" y="110"/>
                </a:lnTo>
                <a:lnTo>
                  <a:pt x="644" y="110"/>
                </a:lnTo>
                <a:lnTo>
                  <a:pt x="644" y="115"/>
                </a:lnTo>
                <a:lnTo>
                  <a:pt x="640" y="115"/>
                </a:lnTo>
                <a:lnTo>
                  <a:pt x="640" y="120"/>
                </a:lnTo>
                <a:lnTo>
                  <a:pt x="635" y="120"/>
                </a:lnTo>
                <a:lnTo>
                  <a:pt x="635" y="124"/>
                </a:lnTo>
                <a:lnTo>
                  <a:pt x="630" y="124"/>
                </a:lnTo>
                <a:lnTo>
                  <a:pt x="626" y="124"/>
                </a:lnTo>
                <a:lnTo>
                  <a:pt x="626" y="128"/>
                </a:lnTo>
                <a:lnTo>
                  <a:pt x="622" y="128"/>
                </a:lnTo>
                <a:lnTo>
                  <a:pt x="622" y="133"/>
                </a:lnTo>
                <a:lnTo>
                  <a:pt x="617" y="133"/>
                </a:lnTo>
                <a:lnTo>
                  <a:pt x="617" y="137"/>
                </a:lnTo>
                <a:lnTo>
                  <a:pt x="613" y="137"/>
                </a:lnTo>
                <a:lnTo>
                  <a:pt x="613" y="142"/>
                </a:lnTo>
                <a:lnTo>
                  <a:pt x="608" y="142"/>
                </a:lnTo>
                <a:lnTo>
                  <a:pt x="608" y="146"/>
                </a:lnTo>
                <a:lnTo>
                  <a:pt x="604" y="146"/>
                </a:lnTo>
                <a:lnTo>
                  <a:pt x="604" y="150"/>
                </a:lnTo>
                <a:lnTo>
                  <a:pt x="599" y="150"/>
                </a:lnTo>
                <a:lnTo>
                  <a:pt x="599" y="155"/>
                </a:lnTo>
                <a:lnTo>
                  <a:pt x="595" y="155"/>
                </a:lnTo>
                <a:lnTo>
                  <a:pt x="595" y="159"/>
                </a:lnTo>
                <a:lnTo>
                  <a:pt x="591" y="159"/>
                </a:lnTo>
                <a:lnTo>
                  <a:pt x="591" y="164"/>
                </a:lnTo>
                <a:lnTo>
                  <a:pt x="586" y="164"/>
                </a:lnTo>
                <a:lnTo>
                  <a:pt x="586" y="168"/>
                </a:lnTo>
                <a:lnTo>
                  <a:pt x="581" y="168"/>
                </a:lnTo>
                <a:lnTo>
                  <a:pt x="581" y="173"/>
                </a:lnTo>
                <a:lnTo>
                  <a:pt x="577" y="173"/>
                </a:lnTo>
                <a:lnTo>
                  <a:pt x="577" y="177"/>
                </a:lnTo>
                <a:lnTo>
                  <a:pt x="573" y="177"/>
                </a:lnTo>
                <a:lnTo>
                  <a:pt x="573" y="181"/>
                </a:lnTo>
                <a:lnTo>
                  <a:pt x="569" y="181"/>
                </a:lnTo>
                <a:lnTo>
                  <a:pt x="569" y="186"/>
                </a:lnTo>
                <a:lnTo>
                  <a:pt x="564" y="186"/>
                </a:lnTo>
                <a:lnTo>
                  <a:pt x="564" y="191"/>
                </a:lnTo>
                <a:lnTo>
                  <a:pt x="559" y="191"/>
                </a:lnTo>
                <a:lnTo>
                  <a:pt x="559" y="195"/>
                </a:lnTo>
                <a:lnTo>
                  <a:pt x="555" y="195"/>
                </a:lnTo>
                <a:lnTo>
                  <a:pt x="555" y="199"/>
                </a:lnTo>
                <a:lnTo>
                  <a:pt x="551" y="199"/>
                </a:lnTo>
                <a:lnTo>
                  <a:pt x="551" y="203"/>
                </a:lnTo>
                <a:lnTo>
                  <a:pt x="551" y="208"/>
                </a:lnTo>
                <a:lnTo>
                  <a:pt x="551" y="213"/>
                </a:lnTo>
                <a:lnTo>
                  <a:pt x="546" y="213"/>
                </a:lnTo>
                <a:lnTo>
                  <a:pt x="542" y="213"/>
                </a:lnTo>
                <a:lnTo>
                  <a:pt x="542" y="217"/>
                </a:lnTo>
                <a:lnTo>
                  <a:pt x="537" y="217"/>
                </a:lnTo>
                <a:lnTo>
                  <a:pt x="537" y="221"/>
                </a:lnTo>
                <a:lnTo>
                  <a:pt x="533" y="221"/>
                </a:lnTo>
                <a:lnTo>
                  <a:pt x="533" y="225"/>
                </a:lnTo>
                <a:lnTo>
                  <a:pt x="529" y="225"/>
                </a:lnTo>
                <a:lnTo>
                  <a:pt x="529" y="230"/>
                </a:lnTo>
                <a:lnTo>
                  <a:pt x="524" y="230"/>
                </a:lnTo>
                <a:lnTo>
                  <a:pt x="524" y="235"/>
                </a:lnTo>
                <a:lnTo>
                  <a:pt x="519" y="235"/>
                </a:lnTo>
                <a:lnTo>
                  <a:pt x="519" y="239"/>
                </a:lnTo>
                <a:lnTo>
                  <a:pt x="519" y="243"/>
                </a:lnTo>
                <a:lnTo>
                  <a:pt x="515" y="243"/>
                </a:lnTo>
                <a:lnTo>
                  <a:pt x="515" y="247"/>
                </a:lnTo>
                <a:lnTo>
                  <a:pt x="511" y="247"/>
                </a:lnTo>
                <a:lnTo>
                  <a:pt x="511" y="252"/>
                </a:lnTo>
                <a:lnTo>
                  <a:pt x="506" y="252"/>
                </a:lnTo>
                <a:lnTo>
                  <a:pt x="506" y="257"/>
                </a:lnTo>
                <a:lnTo>
                  <a:pt x="502" y="257"/>
                </a:lnTo>
                <a:lnTo>
                  <a:pt x="497" y="257"/>
                </a:lnTo>
                <a:lnTo>
                  <a:pt x="497" y="261"/>
                </a:lnTo>
                <a:lnTo>
                  <a:pt x="493" y="261"/>
                </a:lnTo>
                <a:lnTo>
                  <a:pt x="493" y="265"/>
                </a:lnTo>
                <a:lnTo>
                  <a:pt x="488" y="265"/>
                </a:lnTo>
                <a:lnTo>
                  <a:pt x="488" y="270"/>
                </a:lnTo>
                <a:lnTo>
                  <a:pt x="484" y="270"/>
                </a:lnTo>
                <a:lnTo>
                  <a:pt x="484" y="274"/>
                </a:lnTo>
                <a:lnTo>
                  <a:pt x="480" y="274"/>
                </a:lnTo>
                <a:lnTo>
                  <a:pt x="480" y="279"/>
                </a:lnTo>
                <a:lnTo>
                  <a:pt x="475" y="279"/>
                </a:lnTo>
                <a:lnTo>
                  <a:pt x="475" y="283"/>
                </a:lnTo>
                <a:lnTo>
                  <a:pt x="470" y="283"/>
                </a:lnTo>
                <a:lnTo>
                  <a:pt x="470" y="287"/>
                </a:lnTo>
                <a:lnTo>
                  <a:pt x="466" y="287"/>
                </a:lnTo>
                <a:lnTo>
                  <a:pt x="466" y="292"/>
                </a:lnTo>
                <a:lnTo>
                  <a:pt x="462" y="292"/>
                </a:lnTo>
                <a:lnTo>
                  <a:pt x="462" y="296"/>
                </a:lnTo>
                <a:lnTo>
                  <a:pt x="458" y="296"/>
                </a:lnTo>
                <a:lnTo>
                  <a:pt x="458" y="301"/>
                </a:lnTo>
                <a:lnTo>
                  <a:pt x="453" y="301"/>
                </a:lnTo>
                <a:lnTo>
                  <a:pt x="448" y="301"/>
                </a:lnTo>
                <a:lnTo>
                  <a:pt x="448" y="305"/>
                </a:lnTo>
                <a:lnTo>
                  <a:pt x="444" y="305"/>
                </a:lnTo>
                <a:lnTo>
                  <a:pt x="444" y="310"/>
                </a:lnTo>
                <a:lnTo>
                  <a:pt x="440" y="310"/>
                </a:lnTo>
                <a:lnTo>
                  <a:pt x="440" y="314"/>
                </a:lnTo>
                <a:lnTo>
                  <a:pt x="435" y="314"/>
                </a:lnTo>
                <a:lnTo>
                  <a:pt x="435" y="318"/>
                </a:lnTo>
                <a:lnTo>
                  <a:pt x="426" y="318"/>
                </a:lnTo>
                <a:lnTo>
                  <a:pt x="426" y="323"/>
                </a:lnTo>
                <a:lnTo>
                  <a:pt x="422" y="323"/>
                </a:lnTo>
                <a:lnTo>
                  <a:pt x="422" y="327"/>
                </a:lnTo>
                <a:lnTo>
                  <a:pt x="418" y="327"/>
                </a:lnTo>
                <a:lnTo>
                  <a:pt x="418" y="332"/>
                </a:lnTo>
                <a:lnTo>
                  <a:pt x="413" y="332"/>
                </a:lnTo>
                <a:lnTo>
                  <a:pt x="413" y="336"/>
                </a:lnTo>
                <a:lnTo>
                  <a:pt x="404" y="336"/>
                </a:lnTo>
                <a:lnTo>
                  <a:pt x="404" y="340"/>
                </a:lnTo>
                <a:lnTo>
                  <a:pt x="400" y="340"/>
                </a:lnTo>
                <a:lnTo>
                  <a:pt x="400" y="345"/>
                </a:lnTo>
                <a:lnTo>
                  <a:pt x="391" y="345"/>
                </a:lnTo>
                <a:lnTo>
                  <a:pt x="387" y="345"/>
                </a:lnTo>
                <a:lnTo>
                  <a:pt x="387" y="350"/>
                </a:lnTo>
                <a:lnTo>
                  <a:pt x="377" y="350"/>
                </a:lnTo>
                <a:lnTo>
                  <a:pt x="377" y="354"/>
                </a:lnTo>
                <a:lnTo>
                  <a:pt x="373" y="354"/>
                </a:lnTo>
                <a:lnTo>
                  <a:pt x="373" y="358"/>
                </a:lnTo>
                <a:lnTo>
                  <a:pt x="364" y="358"/>
                </a:lnTo>
                <a:lnTo>
                  <a:pt x="364" y="362"/>
                </a:lnTo>
                <a:lnTo>
                  <a:pt x="355" y="362"/>
                </a:lnTo>
                <a:lnTo>
                  <a:pt x="355" y="367"/>
                </a:lnTo>
                <a:lnTo>
                  <a:pt x="347" y="367"/>
                </a:lnTo>
                <a:lnTo>
                  <a:pt x="347" y="372"/>
                </a:lnTo>
                <a:lnTo>
                  <a:pt x="337" y="372"/>
                </a:lnTo>
                <a:lnTo>
                  <a:pt x="337" y="376"/>
                </a:lnTo>
                <a:lnTo>
                  <a:pt x="324" y="376"/>
                </a:lnTo>
                <a:lnTo>
                  <a:pt x="324" y="380"/>
                </a:lnTo>
                <a:lnTo>
                  <a:pt x="311" y="380"/>
                </a:lnTo>
                <a:lnTo>
                  <a:pt x="311" y="384"/>
                </a:lnTo>
                <a:lnTo>
                  <a:pt x="298" y="384"/>
                </a:lnTo>
                <a:lnTo>
                  <a:pt x="298" y="389"/>
                </a:lnTo>
                <a:lnTo>
                  <a:pt x="284" y="389"/>
                </a:lnTo>
                <a:lnTo>
                  <a:pt x="262" y="389"/>
                </a:lnTo>
                <a:lnTo>
                  <a:pt x="262" y="394"/>
                </a:lnTo>
                <a:lnTo>
                  <a:pt x="236" y="394"/>
                </a:lnTo>
                <a:lnTo>
                  <a:pt x="236" y="398"/>
                </a:lnTo>
                <a:lnTo>
                  <a:pt x="195" y="398"/>
                </a:lnTo>
                <a:lnTo>
                  <a:pt x="195" y="402"/>
                </a:lnTo>
                <a:lnTo>
                  <a:pt x="0" y="402"/>
                </a:lnTo>
              </a:path>
            </a:pathLst>
          </a:custGeom>
          <a:noFill/>
          <a:ln w="2222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00068" name="Freeform 36"/>
          <p:cNvSpPr>
            <a:spLocks/>
          </p:cNvSpPr>
          <p:nvPr/>
        </p:nvSpPr>
        <p:spPr bwMode="auto">
          <a:xfrm>
            <a:off x="3487738" y="2935288"/>
            <a:ext cx="2000250" cy="825500"/>
          </a:xfrm>
          <a:custGeom>
            <a:avLst/>
            <a:gdLst>
              <a:gd name="T0" fmla="*/ 2147483647 w 1260"/>
              <a:gd name="T1" fmla="*/ 2147483647 h 402"/>
              <a:gd name="T2" fmla="*/ 2147483647 w 1260"/>
              <a:gd name="T3" fmla="*/ 2147483647 h 402"/>
              <a:gd name="T4" fmla="*/ 2147483647 w 1260"/>
              <a:gd name="T5" fmla="*/ 2147483647 h 402"/>
              <a:gd name="T6" fmla="*/ 2147483647 w 1260"/>
              <a:gd name="T7" fmla="*/ 2147483647 h 402"/>
              <a:gd name="T8" fmla="*/ 2147483647 w 1260"/>
              <a:gd name="T9" fmla="*/ 2147483647 h 402"/>
              <a:gd name="T10" fmla="*/ 2147483647 w 1260"/>
              <a:gd name="T11" fmla="*/ 2147483647 h 402"/>
              <a:gd name="T12" fmla="*/ 2147483647 w 1260"/>
              <a:gd name="T13" fmla="*/ 2147483647 h 402"/>
              <a:gd name="T14" fmla="*/ 2147483647 w 1260"/>
              <a:gd name="T15" fmla="*/ 2147483647 h 402"/>
              <a:gd name="T16" fmla="*/ 2147483647 w 1260"/>
              <a:gd name="T17" fmla="*/ 2147483647 h 402"/>
              <a:gd name="T18" fmla="*/ 2147483647 w 1260"/>
              <a:gd name="T19" fmla="*/ 2147483647 h 402"/>
              <a:gd name="T20" fmla="*/ 2147483647 w 1260"/>
              <a:gd name="T21" fmla="*/ 2147483647 h 402"/>
              <a:gd name="T22" fmla="*/ 2147483647 w 1260"/>
              <a:gd name="T23" fmla="*/ 2147483647 h 402"/>
              <a:gd name="T24" fmla="*/ 2147483647 w 1260"/>
              <a:gd name="T25" fmla="*/ 2147483647 h 402"/>
              <a:gd name="T26" fmla="*/ 2147483647 w 1260"/>
              <a:gd name="T27" fmla="*/ 2147483647 h 402"/>
              <a:gd name="T28" fmla="*/ 2147483647 w 1260"/>
              <a:gd name="T29" fmla="*/ 2147483647 h 402"/>
              <a:gd name="T30" fmla="*/ 2147483647 w 1260"/>
              <a:gd name="T31" fmla="*/ 2147483647 h 402"/>
              <a:gd name="T32" fmla="*/ 2147483647 w 1260"/>
              <a:gd name="T33" fmla="*/ 2147483647 h 402"/>
              <a:gd name="T34" fmla="*/ 2147483647 w 1260"/>
              <a:gd name="T35" fmla="*/ 2147483647 h 402"/>
              <a:gd name="T36" fmla="*/ 2147483647 w 1260"/>
              <a:gd name="T37" fmla="*/ 2147483647 h 402"/>
              <a:gd name="T38" fmla="*/ 2147483647 w 1260"/>
              <a:gd name="T39" fmla="*/ 2147483647 h 402"/>
              <a:gd name="T40" fmla="*/ 2147483647 w 1260"/>
              <a:gd name="T41" fmla="*/ 2147483647 h 402"/>
              <a:gd name="T42" fmla="*/ 2147483647 w 1260"/>
              <a:gd name="T43" fmla="*/ 2147483647 h 402"/>
              <a:gd name="T44" fmla="*/ 2147483647 w 1260"/>
              <a:gd name="T45" fmla="*/ 2147483647 h 402"/>
              <a:gd name="T46" fmla="*/ 2147483647 w 1260"/>
              <a:gd name="T47" fmla="*/ 2147483647 h 402"/>
              <a:gd name="T48" fmla="*/ 2147483647 w 1260"/>
              <a:gd name="T49" fmla="*/ 2147483647 h 402"/>
              <a:gd name="T50" fmla="*/ 2147483647 w 1260"/>
              <a:gd name="T51" fmla="*/ 2147483647 h 402"/>
              <a:gd name="T52" fmla="*/ 2147483647 w 1260"/>
              <a:gd name="T53" fmla="*/ 2147483647 h 402"/>
              <a:gd name="T54" fmla="*/ 2147483647 w 1260"/>
              <a:gd name="T55" fmla="*/ 2147483647 h 402"/>
              <a:gd name="T56" fmla="*/ 2147483647 w 1260"/>
              <a:gd name="T57" fmla="*/ 2147483647 h 402"/>
              <a:gd name="T58" fmla="*/ 2147483647 w 1260"/>
              <a:gd name="T59" fmla="*/ 2147483647 h 402"/>
              <a:gd name="T60" fmla="*/ 2147483647 w 1260"/>
              <a:gd name="T61" fmla="*/ 2147483647 h 402"/>
              <a:gd name="T62" fmla="*/ 2147483647 w 1260"/>
              <a:gd name="T63" fmla="*/ 2147483647 h 402"/>
              <a:gd name="T64" fmla="*/ 2147483647 w 1260"/>
              <a:gd name="T65" fmla="*/ 2147483647 h 402"/>
              <a:gd name="T66" fmla="*/ 2147483647 w 1260"/>
              <a:gd name="T67" fmla="*/ 2147483647 h 402"/>
              <a:gd name="T68" fmla="*/ 2147483647 w 1260"/>
              <a:gd name="T69" fmla="*/ 2147483647 h 402"/>
              <a:gd name="T70" fmla="*/ 2147483647 w 1260"/>
              <a:gd name="T71" fmla="*/ 2147483647 h 402"/>
              <a:gd name="T72" fmla="*/ 2147483647 w 1260"/>
              <a:gd name="T73" fmla="*/ 2147483647 h 402"/>
              <a:gd name="T74" fmla="*/ 2147483647 w 1260"/>
              <a:gd name="T75" fmla="*/ 2147483647 h 402"/>
              <a:gd name="T76" fmla="*/ 2147483647 w 1260"/>
              <a:gd name="T77" fmla="*/ 2147483647 h 402"/>
              <a:gd name="T78" fmla="*/ 2147483647 w 1260"/>
              <a:gd name="T79" fmla="*/ 2147483647 h 402"/>
              <a:gd name="T80" fmla="*/ 2147483647 w 1260"/>
              <a:gd name="T81" fmla="*/ 2147483647 h 402"/>
              <a:gd name="T82" fmla="*/ 2147483647 w 1260"/>
              <a:gd name="T83" fmla="*/ 2147483647 h 402"/>
              <a:gd name="T84" fmla="*/ 2147483647 w 1260"/>
              <a:gd name="T85" fmla="*/ 2147483647 h 402"/>
              <a:gd name="T86" fmla="*/ 2147483647 w 1260"/>
              <a:gd name="T87" fmla="*/ 2147483647 h 402"/>
              <a:gd name="T88" fmla="*/ 2147483647 w 1260"/>
              <a:gd name="T89" fmla="*/ 2147483647 h 402"/>
              <a:gd name="T90" fmla="*/ 2147483647 w 1260"/>
              <a:gd name="T91" fmla="*/ 2147483647 h 402"/>
              <a:gd name="T92" fmla="*/ 2147483647 w 1260"/>
              <a:gd name="T93" fmla="*/ 2147483647 h 402"/>
              <a:gd name="T94" fmla="*/ 2147483647 w 1260"/>
              <a:gd name="T95" fmla="*/ 2147483647 h 402"/>
              <a:gd name="T96" fmla="*/ 2147483647 w 1260"/>
              <a:gd name="T97" fmla="*/ 2147483647 h 402"/>
              <a:gd name="T98" fmla="*/ 2147483647 w 1260"/>
              <a:gd name="T99" fmla="*/ 2147483647 h 402"/>
              <a:gd name="T100" fmla="*/ 2147483647 w 1260"/>
              <a:gd name="T101" fmla="*/ 2147483647 h 402"/>
              <a:gd name="T102" fmla="*/ 2147483647 w 1260"/>
              <a:gd name="T103" fmla="*/ 2147483647 h 402"/>
              <a:gd name="T104" fmla="*/ 2147483647 w 1260"/>
              <a:gd name="T105" fmla="*/ 2147483647 h 402"/>
              <a:gd name="T106" fmla="*/ 2147483647 w 1260"/>
              <a:gd name="T107" fmla="*/ 2147483647 h 402"/>
              <a:gd name="T108" fmla="*/ 2147483647 w 1260"/>
              <a:gd name="T109" fmla="*/ 2147483647 h 402"/>
              <a:gd name="T110" fmla="*/ 2147483647 w 1260"/>
              <a:gd name="T111" fmla="*/ 2147483647 h 402"/>
              <a:gd name="T112" fmla="*/ 2147483647 w 1260"/>
              <a:gd name="T113" fmla="*/ 2147483647 h 402"/>
              <a:gd name="T114" fmla="*/ 2147483647 w 1260"/>
              <a:gd name="T115" fmla="*/ 2147483647 h 402"/>
              <a:gd name="T116" fmla="*/ 2147483647 w 1260"/>
              <a:gd name="T117" fmla="*/ 2147483647 h 402"/>
              <a:gd name="T118" fmla="*/ 2147483647 w 1260"/>
              <a:gd name="T119" fmla="*/ 2147483647 h 402"/>
              <a:gd name="T120" fmla="*/ 2147483647 w 1260"/>
              <a:gd name="T121" fmla="*/ 2147483647 h 402"/>
              <a:gd name="T122" fmla="*/ 2147483647 w 1260"/>
              <a:gd name="T123" fmla="*/ 2147483647 h 40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260"/>
              <a:gd name="T187" fmla="*/ 0 h 402"/>
              <a:gd name="T188" fmla="*/ 1260 w 1260"/>
              <a:gd name="T189" fmla="*/ 402 h 40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260" h="402">
                <a:moveTo>
                  <a:pt x="0" y="402"/>
                </a:moveTo>
                <a:lnTo>
                  <a:pt x="0" y="402"/>
                </a:lnTo>
                <a:lnTo>
                  <a:pt x="0" y="398"/>
                </a:lnTo>
                <a:lnTo>
                  <a:pt x="39" y="398"/>
                </a:lnTo>
                <a:lnTo>
                  <a:pt x="39" y="394"/>
                </a:lnTo>
                <a:lnTo>
                  <a:pt x="79" y="394"/>
                </a:lnTo>
                <a:lnTo>
                  <a:pt x="79" y="389"/>
                </a:lnTo>
                <a:lnTo>
                  <a:pt x="106" y="389"/>
                </a:lnTo>
                <a:lnTo>
                  <a:pt x="128" y="389"/>
                </a:lnTo>
                <a:lnTo>
                  <a:pt x="128" y="384"/>
                </a:lnTo>
                <a:lnTo>
                  <a:pt x="146" y="384"/>
                </a:lnTo>
                <a:lnTo>
                  <a:pt x="146" y="380"/>
                </a:lnTo>
                <a:lnTo>
                  <a:pt x="160" y="380"/>
                </a:lnTo>
                <a:lnTo>
                  <a:pt x="160" y="376"/>
                </a:lnTo>
                <a:lnTo>
                  <a:pt x="168" y="376"/>
                </a:lnTo>
                <a:lnTo>
                  <a:pt x="168" y="372"/>
                </a:lnTo>
                <a:lnTo>
                  <a:pt x="182" y="372"/>
                </a:lnTo>
                <a:lnTo>
                  <a:pt x="182" y="367"/>
                </a:lnTo>
                <a:lnTo>
                  <a:pt x="190" y="367"/>
                </a:lnTo>
                <a:lnTo>
                  <a:pt x="190" y="362"/>
                </a:lnTo>
                <a:lnTo>
                  <a:pt x="199" y="362"/>
                </a:lnTo>
                <a:lnTo>
                  <a:pt x="199" y="358"/>
                </a:lnTo>
                <a:lnTo>
                  <a:pt x="208" y="358"/>
                </a:lnTo>
                <a:lnTo>
                  <a:pt x="208" y="354"/>
                </a:lnTo>
                <a:lnTo>
                  <a:pt x="217" y="354"/>
                </a:lnTo>
                <a:lnTo>
                  <a:pt x="217" y="350"/>
                </a:lnTo>
                <a:lnTo>
                  <a:pt x="226" y="350"/>
                </a:lnTo>
                <a:lnTo>
                  <a:pt x="226" y="345"/>
                </a:lnTo>
                <a:lnTo>
                  <a:pt x="231" y="345"/>
                </a:lnTo>
                <a:lnTo>
                  <a:pt x="239" y="345"/>
                </a:lnTo>
                <a:lnTo>
                  <a:pt x="239" y="340"/>
                </a:lnTo>
                <a:lnTo>
                  <a:pt x="244" y="340"/>
                </a:lnTo>
                <a:lnTo>
                  <a:pt x="244" y="336"/>
                </a:lnTo>
                <a:lnTo>
                  <a:pt x="253" y="336"/>
                </a:lnTo>
                <a:lnTo>
                  <a:pt x="253" y="332"/>
                </a:lnTo>
                <a:lnTo>
                  <a:pt x="257" y="332"/>
                </a:lnTo>
                <a:lnTo>
                  <a:pt x="257" y="327"/>
                </a:lnTo>
                <a:lnTo>
                  <a:pt x="261" y="327"/>
                </a:lnTo>
                <a:lnTo>
                  <a:pt x="261" y="323"/>
                </a:lnTo>
                <a:lnTo>
                  <a:pt x="271" y="323"/>
                </a:lnTo>
                <a:lnTo>
                  <a:pt x="271" y="318"/>
                </a:lnTo>
                <a:lnTo>
                  <a:pt x="275" y="318"/>
                </a:lnTo>
                <a:lnTo>
                  <a:pt x="275" y="314"/>
                </a:lnTo>
                <a:lnTo>
                  <a:pt x="279" y="314"/>
                </a:lnTo>
                <a:lnTo>
                  <a:pt x="279" y="310"/>
                </a:lnTo>
                <a:lnTo>
                  <a:pt x="283" y="310"/>
                </a:lnTo>
                <a:lnTo>
                  <a:pt x="283" y="305"/>
                </a:lnTo>
                <a:lnTo>
                  <a:pt x="288" y="305"/>
                </a:lnTo>
                <a:lnTo>
                  <a:pt x="288" y="301"/>
                </a:lnTo>
                <a:lnTo>
                  <a:pt x="293" y="301"/>
                </a:lnTo>
                <a:lnTo>
                  <a:pt x="297" y="301"/>
                </a:lnTo>
                <a:lnTo>
                  <a:pt x="297" y="296"/>
                </a:lnTo>
                <a:lnTo>
                  <a:pt x="301" y="296"/>
                </a:lnTo>
                <a:lnTo>
                  <a:pt x="301" y="292"/>
                </a:lnTo>
                <a:lnTo>
                  <a:pt x="310" y="292"/>
                </a:lnTo>
                <a:lnTo>
                  <a:pt x="310" y="287"/>
                </a:lnTo>
                <a:lnTo>
                  <a:pt x="315" y="287"/>
                </a:lnTo>
                <a:lnTo>
                  <a:pt x="315" y="283"/>
                </a:lnTo>
                <a:lnTo>
                  <a:pt x="319" y="283"/>
                </a:lnTo>
                <a:lnTo>
                  <a:pt x="319" y="279"/>
                </a:lnTo>
                <a:lnTo>
                  <a:pt x="324" y="279"/>
                </a:lnTo>
                <a:lnTo>
                  <a:pt x="324" y="274"/>
                </a:lnTo>
                <a:lnTo>
                  <a:pt x="328" y="274"/>
                </a:lnTo>
                <a:lnTo>
                  <a:pt x="328" y="270"/>
                </a:lnTo>
                <a:lnTo>
                  <a:pt x="328" y="265"/>
                </a:lnTo>
                <a:lnTo>
                  <a:pt x="332" y="265"/>
                </a:lnTo>
                <a:lnTo>
                  <a:pt x="332" y="261"/>
                </a:lnTo>
                <a:lnTo>
                  <a:pt x="337" y="261"/>
                </a:lnTo>
                <a:lnTo>
                  <a:pt x="337" y="257"/>
                </a:lnTo>
                <a:lnTo>
                  <a:pt x="342" y="257"/>
                </a:lnTo>
                <a:lnTo>
                  <a:pt x="346" y="257"/>
                </a:lnTo>
                <a:lnTo>
                  <a:pt x="346" y="252"/>
                </a:lnTo>
                <a:lnTo>
                  <a:pt x="350" y="252"/>
                </a:lnTo>
                <a:lnTo>
                  <a:pt x="350" y="247"/>
                </a:lnTo>
                <a:lnTo>
                  <a:pt x="354" y="247"/>
                </a:lnTo>
                <a:lnTo>
                  <a:pt x="354" y="243"/>
                </a:lnTo>
                <a:lnTo>
                  <a:pt x="359" y="243"/>
                </a:lnTo>
                <a:lnTo>
                  <a:pt x="359" y="239"/>
                </a:lnTo>
                <a:lnTo>
                  <a:pt x="364" y="239"/>
                </a:lnTo>
                <a:lnTo>
                  <a:pt x="364" y="235"/>
                </a:lnTo>
                <a:lnTo>
                  <a:pt x="368" y="235"/>
                </a:lnTo>
                <a:lnTo>
                  <a:pt x="368" y="230"/>
                </a:lnTo>
                <a:lnTo>
                  <a:pt x="372" y="230"/>
                </a:lnTo>
                <a:lnTo>
                  <a:pt x="372" y="225"/>
                </a:lnTo>
                <a:lnTo>
                  <a:pt x="377" y="225"/>
                </a:lnTo>
                <a:lnTo>
                  <a:pt x="377" y="221"/>
                </a:lnTo>
                <a:lnTo>
                  <a:pt x="377" y="217"/>
                </a:lnTo>
                <a:lnTo>
                  <a:pt x="381" y="217"/>
                </a:lnTo>
                <a:lnTo>
                  <a:pt x="381" y="213"/>
                </a:lnTo>
                <a:lnTo>
                  <a:pt x="386" y="213"/>
                </a:lnTo>
                <a:lnTo>
                  <a:pt x="390" y="213"/>
                </a:lnTo>
                <a:lnTo>
                  <a:pt x="390" y="208"/>
                </a:lnTo>
                <a:lnTo>
                  <a:pt x="394" y="208"/>
                </a:lnTo>
                <a:lnTo>
                  <a:pt x="394" y="203"/>
                </a:lnTo>
                <a:lnTo>
                  <a:pt x="399" y="203"/>
                </a:lnTo>
                <a:lnTo>
                  <a:pt x="399" y="199"/>
                </a:lnTo>
                <a:lnTo>
                  <a:pt x="404" y="199"/>
                </a:lnTo>
                <a:lnTo>
                  <a:pt x="404" y="195"/>
                </a:lnTo>
                <a:lnTo>
                  <a:pt x="408" y="195"/>
                </a:lnTo>
                <a:lnTo>
                  <a:pt x="408" y="191"/>
                </a:lnTo>
                <a:lnTo>
                  <a:pt x="408" y="186"/>
                </a:lnTo>
                <a:lnTo>
                  <a:pt x="412" y="186"/>
                </a:lnTo>
                <a:lnTo>
                  <a:pt x="412" y="181"/>
                </a:lnTo>
                <a:lnTo>
                  <a:pt x="417" y="181"/>
                </a:lnTo>
                <a:lnTo>
                  <a:pt x="417" y="177"/>
                </a:lnTo>
                <a:lnTo>
                  <a:pt x="421" y="177"/>
                </a:lnTo>
                <a:lnTo>
                  <a:pt x="421" y="173"/>
                </a:lnTo>
                <a:lnTo>
                  <a:pt x="426" y="173"/>
                </a:lnTo>
                <a:lnTo>
                  <a:pt x="426" y="168"/>
                </a:lnTo>
                <a:lnTo>
                  <a:pt x="430" y="168"/>
                </a:lnTo>
                <a:lnTo>
                  <a:pt x="435" y="168"/>
                </a:lnTo>
                <a:lnTo>
                  <a:pt x="435" y="164"/>
                </a:lnTo>
                <a:lnTo>
                  <a:pt x="439" y="164"/>
                </a:lnTo>
                <a:lnTo>
                  <a:pt x="439" y="159"/>
                </a:lnTo>
                <a:lnTo>
                  <a:pt x="443" y="159"/>
                </a:lnTo>
                <a:lnTo>
                  <a:pt x="443" y="155"/>
                </a:lnTo>
                <a:lnTo>
                  <a:pt x="443" y="150"/>
                </a:lnTo>
                <a:lnTo>
                  <a:pt x="448" y="150"/>
                </a:lnTo>
                <a:lnTo>
                  <a:pt x="448" y="146"/>
                </a:lnTo>
                <a:lnTo>
                  <a:pt x="453" y="146"/>
                </a:lnTo>
                <a:lnTo>
                  <a:pt x="453" y="142"/>
                </a:lnTo>
                <a:lnTo>
                  <a:pt x="457" y="142"/>
                </a:lnTo>
                <a:lnTo>
                  <a:pt x="457" y="137"/>
                </a:lnTo>
                <a:lnTo>
                  <a:pt x="461" y="137"/>
                </a:lnTo>
                <a:lnTo>
                  <a:pt x="461" y="133"/>
                </a:lnTo>
                <a:lnTo>
                  <a:pt x="465" y="133"/>
                </a:lnTo>
                <a:lnTo>
                  <a:pt x="465" y="128"/>
                </a:lnTo>
                <a:lnTo>
                  <a:pt x="470" y="128"/>
                </a:lnTo>
                <a:lnTo>
                  <a:pt x="470" y="124"/>
                </a:lnTo>
                <a:lnTo>
                  <a:pt x="475" y="124"/>
                </a:lnTo>
                <a:lnTo>
                  <a:pt x="479" y="124"/>
                </a:lnTo>
                <a:lnTo>
                  <a:pt x="479" y="120"/>
                </a:lnTo>
                <a:lnTo>
                  <a:pt x="483" y="120"/>
                </a:lnTo>
                <a:lnTo>
                  <a:pt x="483" y="115"/>
                </a:lnTo>
                <a:lnTo>
                  <a:pt x="488" y="115"/>
                </a:lnTo>
                <a:lnTo>
                  <a:pt x="488" y="110"/>
                </a:lnTo>
                <a:lnTo>
                  <a:pt x="492" y="110"/>
                </a:lnTo>
                <a:lnTo>
                  <a:pt x="492" y="106"/>
                </a:lnTo>
                <a:lnTo>
                  <a:pt x="497" y="106"/>
                </a:lnTo>
                <a:lnTo>
                  <a:pt x="497" y="102"/>
                </a:lnTo>
                <a:lnTo>
                  <a:pt x="501" y="102"/>
                </a:lnTo>
                <a:lnTo>
                  <a:pt x="501" y="98"/>
                </a:lnTo>
                <a:lnTo>
                  <a:pt x="506" y="98"/>
                </a:lnTo>
                <a:lnTo>
                  <a:pt x="506" y="93"/>
                </a:lnTo>
                <a:lnTo>
                  <a:pt x="510" y="93"/>
                </a:lnTo>
                <a:lnTo>
                  <a:pt x="510" y="88"/>
                </a:lnTo>
                <a:lnTo>
                  <a:pt x="519" y="88"/>
                </a:lnTo>
                <a:lnTo>
                  <a:pt x="519" y="84"/>
                </a:lnTo>
                <a:lnTo>
                  <a:pt x="523" y="84"/>
                </a:lnTo>
                <a:lnTo>
                  <a:pt x="528" y="84"/>
                </a:lnTo>
                <a:lnTo>
                  <a:pt x="528" y="80"/>
                </a:lnTo>
                <a:lnTo>
                  <a:pt x="532" y="80"/>
                </a:lnTo>
                <a:lnTo>
                  <a:pt x="532" y="76"/>
                </a:lnTo>
                <a:lnTo>
                  <a:pt x="541" y="76"/>
                </a:lnTo>
                <a:lnTo>
                  <a:pt x="541" y="71"/>
                </a:lnTo>
                <a:lnTo>
                  <a:pt x="546" y="71"/>
                </a:lnTo>
                <a:lnTo>
                  <a:pt x="546" y="66"/>
                </a:lnTo>
                <a:lnTo>
                  <a:pt x="550" y="66"/>
                </a:lnTo>
                <a:lnTo>
                  <a:pt x="550" y="62"/>
                </a:lnTo>
                <a:lnTo>
                  <a:pt x="559" y="62"/>
                </a:lnTo>
                <a:lnTo>
                  <a:pt x="559" y="58"/>
                </a:lnTo>
                <a:lnTo>
                  <a:pt x="563" y="58"/>
                </a:lnTo>
                <a:lnTo>
                  <a:pt x="563" y="54"/>
                </a:lnTo>
                <a:lnTo>
                  <a:pt x="572" y="54"/>
                </a:lnTo>
                <a:lnTo>
                  <a:pt x="572" y="49"/>
                </a:lnTo>
                <a:lnTo>
                  <a:pt x="581" y="49"/>
                </a:lnTo>
                <a:lnTo>
                  <a:pt x="581" y="44"/>
                </a:lnTo>
                <a:lnTo>
                  <a:pt x="590" y="44"/>
                </a:lnTo>
                <a:lnTo>
                  <a:pt x="590" y="40"/>
                </a:lnTo>
                <a:lnTo>
                  <a:pt x="594" y="40"/>
                </a:lnTo>
                <a:lnTo>
                  <a:pt x="608" y="40"/>
                </a:lnTo>
                <a:lnTo>
                  <a:pt x="608" y="36"/>
                </a:lnTo>
                <a:lnTo>
                  <a:pt x="617" y="36"/>
                </a:lnTo>
                <a:lnTo>
                  <a:pt x="617" y="31"/>
                </a:lnTo>
                <a:lnTo>
                  <a:pt x="625" y="31"/>
                </a:lnTo>
                <a:lnTo>
                  <a:pt x="625" y="27"/>
                </a:lnTo>
                <a:lnTo>
                  <a:pt x="639" y="27"/>
                </a:lnTo>
                <a:lnTo>
                  <a:pt x="639" y="22"/>
                </a:lnTo>
                <a:lnTo>
                  <a:pt x="652" y="22"/>
                </a:lnTo>
                <a:lnTo>
                  <a:pt x="652" y="18"/>
                </a:lnTo>
                <a:lnTo>
                  <a:pt x="669" y="18"/>
                </a:lnTo>
                <a:lnTo>
                  <a:pt x="669" y="14"/>
                </a:lnTo>
                <a:lnTo>
                  <a:pt x="687" y="14"/>
                </a:lnTo>
                <a:lnTo>
                  <a:pt x="687" y="9"/>
                </a:lnTo>
                <a:lnTo>
                  <a:pt x="714" y="9"/>
                </a:lnTo>
                <a:lnTo>
                  <a:pt x="714" y="5"/>
                </a:lnTo>
                <a:lnTo>
                  <a:pt x="758" y="5"/>
                </a:lnTo>
                <a:lnTo>
                  <a:pt x="758" y="0"/>
                </a:lnTo>
                <a:lnTo>
                  <a:pt x="1260" y="0"/>
                </a:lnTo>
                <a:lnTo>
                  <a:pt x="1260" y="5"/>
                </a:lnTo>
                <a:lnTo>
                  <a:pt x="1220" y="5"/>
                </a:lnTo>
                <a:lnTo>
                  <a:pt x="1220" y="9"/>
                </a:lnTo>
                <a:lnTo>
                  <a:pt x="1180" y="9"/>
                </a:lnTo>
                <a:lnTo>
                  <a:pt x="1180" y="14"/>
                </a:lnTo>
                <a:lnTo>
                  <a:pt x="1154" y="14"/>
                </a:lnTo>
                <a:lnTo>
                  <a:pt x="1154" y="18"/>
                </a:lnTo>
                <a:lnTo>
                  <a:pt x="1131" y="18"/>
                </a:lnTo>
                <a:lnTo>
                  <a:pt x="1131" y="22"/>
                </a:lnTo>
                <a:lnTo>
                  <a:pt x="1113" y="22"/>
                </a:lnTo>
                <a:lnTo>
                  <a:pt x="1113" y="27"/>
                </a:lnTo>
                <a:lnTo>
                  <a:pt x="1100" y="27"/>
                </a:lnTo>
                <a:lnTo>
                  <a:pt x="1100" y="31"/>
                </a:lnTo>
                <a:lnTo>
                  <a:pt x="1091" y="31"/>
                </a:lnTo>
                <a:lnTo>
                  <a:pt x="1091" y="36"/>
                </a:lnTo>
                <a:lnTo>
                  <a:pt x="1078" y="36"/>
                </a:lnTo>
                <a:lnTo>
                  <a:pt x="1078" y="40"/>
                </a:lnTo>
                <a:lnTo>
                  <a:pt x="1069" y="40"/>
                </a:lnTo>
                <a:lnTo>
                  <a:pt x="1061" y="40"/>
                </a:lnTo>
                <a:lnTo>
                  <a:pt x="1061" y="44"/>
                </a:lnTo>
                <a:lnTo>
                  <a:pt x="1051" y="44"/>
                </a:lnTo>
                <a:lnTo>
                  <a:pt x="1051" y="49"/>
                </a:lnTo>
                <a:lnTo>
                  <a:pt x="1043" y="49"/>
                </a:lnTo>
                <a:lnTo>
                  <a:pt x="1043" y="54"/>
                </a:lnTo>
                <a:lnTo>
                  <a:pt x="1033" y="54"/>
                </a:lnTo>
                <a:lnTo>
                  <a:pt x="1033" y="58"/>
                </a:lnTo>
                <a:lnTo>
                  <a:pt x="1029" y="58"/>
                </a:lnTo>
                <a:lnTo>
                  <a:pt x="1029" y="62"/>
                </a:lnTo>
                <a:lnTo>
                  <a:pt x="1020" y="62"/>
                </a:lnTo>
                <a:lnTo>
                  <a:pt x="1020" y="66"/>
                </a:lnTo>
                <a:lnTo>
                  <a:pt x="1016" y="66"/>
                </a:lnTo>
                <a:lnTo>
                  <a:pt x="1016" y="71"/>
                </a:lnTo>
                <a:lnTo>
                  <a:pt x="1007" y="71"/>
                </a:lnTo>
                <a:lnTo>
                  <a:pt x="1007" y="76"/>
                </a:lnTo>
                <a:lnTo>
                  <a:pt x="1002" y="76"/>
                </a:lnTo>
                <a:lnTo>
                  <a:pt x="1002" y="80"/>
                </a:lnTo>
                <a:lnTo>
                  <a:pt x="998" y="80"/>
                </a:lnTo>
                <a:lnTo>
                  <a:pt x="998" y="84"/>
                </a:lnTo>
                <a:lnTo>
                  <a:pt x="994" y="84"/>
                </a:lnTo>
                <a:lnTo>
                  <a:pt x="984" y="84"/>
                </a:lnTo>
                <a:lnTo>
                  <a:pt x="984" y="88"/>
                </a:lnTo>
                <a:lnTo>
                  <a:pt x="980" y="88"/>
                </a:lnTo>
                <a:lnTo>
                  <a:pt x="980" y="93"/>
                </a:lnTo>
                <a:lnTo>
                  <a:pt x="976" y="93"/>
                </a:lnTo>
                <a:lnTo>
                  <a:pt x="976" y="98"/>
                </a:lnTo>
                <a:lnTo>
                  <a:pt x="972" y="98"/>
                </a:lnTo>
                <a:lnTo>
                  <a:pt x="972" y="102"/>
                </a:lnTo>
                <a:lnTo>
                  <a:pt x="967" y="102"/>
                </a:lnTo>
                <a:lnTo>
                  <a:pt x="967" y="106"/>
                </a:lnTo>
                <a:lnTo>
                  <a:pt x="962" y="106"/>
                </a:lnTo>
                <a:lnTo>
                  <a:pt x="962" y="110"/>
                </a:lnTo>
                <a:lnTo>
                  <a:pt x="958" y="110"/>
                </a:lnTo>
                <a:lnTo>
                  <a:pt x="958" y="115"/>
                </a:lnTo>
                <a:lnTo>
                  <a:pt x="954" y="115"/>
                </a:lnTo>
                <a:lnTo>
                  <a:pt x="954" y="120"/>
                </a:lnTo>
                <a:lnTo>
                  <a:pt x="950" y="120"/>
                </a:lnTo>
                <a:lnTo>
                  <a:pt x="950" y="124"/>
                </a:lnTo>
                <a:lnTo>
                  <a:pt x="940" y="124"/>
                </a:lnTo>
                <a:lnTo>
                  <a:pt x="936" y="124"/>
                </a:lnTo>
                <a:lnTo>
                  <a:pt x="936" y="128"/>
                </a:lnTo>
                <a:lnTo>
                  <a:pt x="936" y="133"/>
                </a:lnTo>
                <a:lnTo>
                  <a:pt x="932" y="133"/>
                </a:lnTo>
                <a:lnTo>
                  <a:pt x="932" y="137"/>
                </a:lnTo>
                <a:lnTo>
                  <a:pt x="927" y="137"/>
                </a:lnTo>
                <a:lnTo>
                  <a:pt x="927" y="142"/>
                </a:lnTo>
                <a:lnTo>
                  <a:pt x="923" y="142"/>
                </a:lnTo>
                <a:lnTo>
                  <a:pt x="923" y="146"/>
                </a:lnTo>
                <a:lnTo>
                  <a:pt x="918" y="146"/>
                </a:lnTo>
                <a:lnTo>
                  <a:pt x="918" y="150"/>
                </a:lnTo>
                <a:lnTo>
                  <a:pt x="914" y="150"/>
                </a:lnTo>
                <a:lnTo>
                  <a:pt x="914" y="155"/>
                </a:lnTo>
                <a:lnTo>
                  <a:pt x="909" y="155"/>
                </a:lnTo>
                <a:lnTo>
                  <a:pt x="909" y="159"/>
                </a:lnTo>
                <a:lnTo>
                  <a:pt x="905" y="159"/>
                </a:lnTo>
                <a:lnTo>
                  <a:pt x="905" y="164"/>
                </a:lnTo>
                <a:lnTo>
                  <a:pt x="901" y="164"/>
                </a:lnTo>
                <a:lnTo>
                  <a:pt x="901" y="168"/>
                </a:lnTo>
                <a:lnTo>
                  <a:pt x="896" y="168"/>
                </a:lnTo>
                <a:lnTo>
                  <a:pt x="891" y="168"/>
                </a:lnTo>
                <a:lnTo>
                  <a:pt x="891" y="173"/>
                </a:lnTo>
                <a:lnTo>
                  <a:pt x="887" y="173"/>
                </a:lnTo>
                <a:lnTo>
                  <a:pt x="887" y="177"/>
                </a:lnTo>
                <a:lnTo>
                  <a:pt x="883" y="177"/>
                </a:lnTo>
                <a:lnTo>
                  <a:pt x="883" y="181"/>
                </a:lnTo>
                <a:lnTo>
                  <a:pt x="883" y="186"/>
                </a:lnTo>
                <a:lnTo>
                  <a:pt x="878" y="186"/>
                </a:lnTo>
                <a:lnTo>
                  <a:pt x="878" y="191"/>
                </a:lnTo>
                <a:lnTo>
                  <a:pt x="874" y="191"/>
                </a:lnTo>
                <a:lnTo>
                  <a:pt x="874" y="195"/>
                </a:lnTo>
                <a:lnTo>
                  <a:pt x="869" y="195"/>
                </a:lnTo>
                <a:lnTo>
                  <a:pt x="869" y="199"/>
                </a:lnTo>
                <a:lnTo>
                  <a:pt x="865" y="199"/>
                </a:lnTo>
                <a:lnTo>
                  <a:pt x="865" y="203"/>
                </a:lnTo>
                <a:lnTo>
                  <a:pt x="861" y="203"/>
                </a:lnTo>
                <a:lnTo>
                  <a:pt x="861" y="208"/>
                </a:lnTo>
                <a:lnTo>
                  <a:pt x="856" y="208"/>
                </a:lnTo>
                <a:lnTo>
                  <a:pt x="856" y="213"/>
                </a:lnTo>
                <a:lnTo>
                  <a:pt x="851" y="213"/>
                </a:lnTo>
                <a:lnTo>
                  <a:pt x="851" y="217"/>
                </a:lnTo>
                <a:lnTo>
                  <a:pt x="847" y="217"/>
                </a:lnTo>
                <a:lnTo>
                  <a:pt x="847" y="221"/>
                </a:lnTo>
                <a:lnTo>
                  <a:pt x="843" y="221"/>
                </a:lnTo>
                <a:lnTo>
                  <a:pt x="843" y="225"/>
                </a:lnTo>
                <a:lnTo>
                  <a:pt x="839" y="225"/>
                </a:lnTo>
                <a:lnTo>
                  <a:pt x="839" y="230"/>
                </a:lnTo>
                <a:lnTo>
                  <a:pt x="834" y="230"/>
                </a:lnTo>
                <a:lnTo>
                  <a:pt x="834" y="235"/>
                </a:lnTo>
                <a:lnTo>
                  <a:pt x="829" y="235"/>
                </a:lnTo>
                <a:lnTo>
                  <a:pt x="829" y="239"/>
                </a:lnTo>
                <a:lnTo>
                  <a:pt x="825" y="239"/>
                </a:lnTo>
                <a:lnTo>
                  <a:pt x="825" y="243"/>
                </a:lnTo>
                <a:lnTo>
                  <a:pt x="821" y="243"/>
                </a:lnTo>
                <a:lnTo>
                  <a:pt x="821" y="247"/>
                </a:lnTo>
                <a:lnTo>
                  <a:pt x="816" y="247"/>
                </a:lnTo>
                <a:lnTo>
                  <a:pt x="816" y="252"/>
                </a:lnTo>
                <a:lnTo>
                  <a:pt x="816" y="257"/>
                </a:lnTo>
                <a:lnTo>
                  <a:pt x="812" y="257"/>
                </a:lnTo>
                <a:lnTo>
                  <a:pt x="807" y="257"/>
                </a:lnTo>
                <a:lnTo>
                  <a:pt x="807" y="261"/>
                </a:lnTo>
                <a:lnTo>
                  <a:pt x="803" y="261"/>
                </a:lnTo>
                <a:lnTo>
                  <a:pt x="803" y="265"/>
                </a:lnTo>
                <a:lnTo>
                  <a:pt x="798" y="265"/>
                </a:lnTo>
                <a:lnTo>
                  <a:pt x="798" y="270"/>
                </a:lnTo>
                <a:lnTo>
                  <a:pt x="794" y="270"/>
                </a:lnTo>
                <a:lnTo>
                  <a:pt x="794" y="274"/>
                </a:lnTo>
                <a:lnTo>
                  <a:pt x="790" y="274"/>
                </a:lnTo>
                <a:lnTo>
                  <a:pt x="790" y="279"/>
                </a:lnTo>
                <a:lnTo>
                  <a:pt x="785" y="279"/>
                </a:lnTo>
                <a:lnTo>
                  <a:pt x="785" y="283"/>
                </a:lnTo>
                <a:lnTo>
                  <a:pt x="780" y="283"/>
                </a:lnTo>
                <a:lnTo>
                  <a:pt x="780" y="287"/>
                </a:lnTo>
                <a:lnTo>
                  <a:pt x="776" y="287"/>
                </a:lnTo>
                <a:lnTo>
                  <a:pt x="776" y="292"/>
                </a:lnTo>
                <a:lnTo>
                  <a:pt x="772" y="292"/>
                </a:lnTo>
                <a:lnTo>
                  <a:pt x="772" y="296"/>
                </a:lnTo>
                <a:lnTo>
                  <a:pt x="768" y="296"/>
                </a:lnTo>
                <a:lnTo>
                  <a:pt x="768" y="301"/>
                </a:lnTo>
                <a:lnTo>
                  <a:pt x="763" y="301"/>
                </a:lnTo>
                <a:lnTo>
                  <a:pt x="758" y="301"/>
                </a:lnTo>
                <a:lnTo>
                  <a:pt x="758" y="305"/>
                </a:lnTo>
                <a:lnTo>
                  <a:pt x="754" y="305"/>
                </a:lnTo>
                <a:lnTo>
                  <a:pt x="754" y="310"/>
                </a:lnTo>
                <a:lnTo>
                  <a:pt x="750" y="310"/>
                </a:lnTo>
                <a:lnTo>
                  <a:pt x="750" y="314"/>
                </a:lnTo>
                <a:lnTo>
                  <a:pt x="741" y="314"/>
                </a:lnTo>
                <a:lnTo>
                  <a:pt x="741" y="318"/>
                </a:lnTo>
                <a:lnTo>
                  <a:pt x="736" y="318"/>
                </a:lnTo>
                <a:lnTo>
                  <a:pt x="736" y="323"/>
                </a:lnTo>
                <a:lnTo>
                  <a:pt x="732" y="323"/>
                </a:lnTo>
                <a:lnTo>
                  <a:pt x="732" y="327"/>
                </a:lnTo>
                <a:lnTo>
                  <a:pt x="728" y="327"/>
                </a:lnTo>
                <a:lnTo>
                  <a:pt x="728" y="332"/>
                </a:lnTo>
                <a:lnTo>
                  <a:pt x="718" y="332"/>
                </a:lnTo>
                <a:lnTo>
                  <a:pt x="718" y="336"/>
                </a:lnTo>
                <a:lnTo>
                  <a:pt x="714" y="336"/>
                </a:lnTo>
                <a:lnTo>
                  <a:pt x="714" y="340"/>
                </a:lnTo>
                <a:lnTo>
                  <a:pt x="710" y="340"/>
                </a:lnTo>
                <a:lnTo>
                  <a:pt x="710" y="345"/>
                </a:lnTo>
                <a:lnTo>
                  <a:pt x="701" y="345"/>
                </a:lnTo>
                <a:lnTo>
                  <a:pt x="696" y="345"/>
                </a:lnTo>
                <a:lnTo>
                  <a:pt x="696" y="350"/>
                </a:lnTo>
                <a:lnTo>
                  <a:pt x="687" y="350"/>
                </a:lnTo>
                <a:lnTo>
                  <a:pt x="687" y="354"/>
                </a:lnTo>
                <a:lnTo>
                  <a:pt x="679" y="354"/>
                </a:lnTo>
                <a:lnTo>
                  <a:pt x="679" y="358"/>
                </a:lnTo>
                <a:lnTo>
                  <a:pt x="674" y="358"/>
                </a:lnTo>
                <a:lnTo>
                  <a:pt x="674" y="362"/>
                </a:lnTo>
                <a:lnTo>
                  <a:pt x="665" y="362"/>
                </a:lnTo>
                <a:lnTo>
                  <a:pt x="665" y="367"/>
                </a:lnTo>
                <a:lnTo>
                  <a:pt x="657" y="367"/>
                </a:lnTo>
                <a:lnTo>
                  <a:pt x="657" y="372"/>
                </a:lnTo>
                <a:lnTo>
                  <a:pt x="643" y="372"/>
                </a:lnTo>
                <a:lnTo>
                  <a:pt x="643" y="376"/>
                </a:lnTo>
                <a:lnTo>
                  <a:pt x="634" y="376"/>
                </a:lnTo>
                <a:lnTo>
                  <a:pt x="634" y="380"/>
                </a:lnTo>
                <a:lnTo>
                  <a:pt x="621" y="380"/>
                </a:lnTo>
                <a:lnTo>
                  <a:pt x="621" y="384"/>
                </a:lnTo>
                <a:lnTo>
                  <a:pt x="608" y="384"/>
                </a:lnTo>
                <a:lnTo>
                  <a:pt x="608" y="389"/>
                </a:lnTo>
                <a:lnTo>
                  <a:pt x="590" y="389"/>
                </a:lnTo>
                <a:lnTo>
                  <a:pt x="572" y="389"/>
                </a:lnTo>
                <a:lnTo>
                  <a:pt x="572" y="394"/>
                </a:lnTo>
                <a:lnTo>
                  <a:pt x="546" y="394"/>
                </a:lnTo>
                <a:lnTo>
                  <a:pt x="546" y="398"/>
                </a:lnTo>
                <a:lnTo>
                  <a:pt x="501" y="398"/>
                </a:lnTo>
                <a:lnTo>
                  <a:pt x="501" y="402"/>
                </a:lnTo>
                <a:lnTo>
                  <a:pt x="0" y="402"/>
                </a:lnTo>
              </a:path>
            </a:pathLst>
          </a:custGeom>
          <a:noFill/>
          <a:ln w="2222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00069" name="Line 37"/>
          <p:cNvSpPr>
            <a:spLocks noChangeShapeType="1"/>
          </p:cNvSpPr>
          <p:nvPr/>
        </p:nvSpPr>
        <p:spPr bwMode="auto">
          <a:xfrm>
            <a:off x="1190625" y="3760788"/>
            <a:ext cx="1588" cy="30162"/>
          </a:xfrm>
          <a:prstGeom prst="line">
            <a:avLst/>
          </a:prstGeom>
          <a:noFill/>
          <a:ln w="6350" cap="rnd">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0070" name="Line 38"/>
          <p:cNvSpPr>
            <a:spLocks noChangeShapeType="1"/>
          </p:cNvSpPr>
          <p:nvPr/>
        </p:nvSpPr>
        <p:spPr bwMode="auto">
          <a:xfrm>
            <a:off x="1190625" y="3760788"/>
            <a:ext cx="1588" cy="38100"/>
          </a:xfrm>
          <a:prstGeom prst="line">
            <a:avLst/>
          </a:prstGeom>
          <a:noFill/>
          <a:ln w="6350" cap="rnd">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0071" name="Line 39"/>
          <p:cNvSpPr>
            <a:spLocks noChangeShapeType="1"/>
          </p:cNvSpPr>
          <p:nvPr/>
        </p:nvSpPr>
        <p:spPr bwMode="auto">
          <a:xfrm flipV="1">
            <a:off x="1190625" y="2935288"/>
            <a:ext cx="1588" cy="825500"/>
          </a:xfrm>
          <a:prstGeom prst="line">
            <a:avLst/>
          </a:prstGeom>
          <a:noFill/>
          <a:ln w="6350" cap="rnd">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0072" name="Line 40"/>
          <p:cNvSpPr>
            <a:spLocks noChangeShapeType="1"/>
          </p:cNvSpPr>
          <p:nvPr/>
        </p:nvSpPr>
        <p:spPr bwMode="auto">
          <a:xfrm flipH="1">
            <a:off x="1147763" y="3760788"/>
            <a:ext cx="42862" cy="3175"/>
          </a:xfrm>
          <a:prstGeom prst="line">
            <a:avLst/>
          </a:prstGeom>
          <a:noFill/>
          <a:ln w="6350" cap="rnd">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0073" name="Line 41"/>
          <p:cNvSpPr>
            <a:spLocks noChangeShapeType="1"/>
          </p:cNvSpPr>
          <p:nvPr/>
        </p:nvSpPr>
        <p:spPr bwMode="auto">
          <a:xfrm flipH="1">
            <a:off x="1135063" y="3760788"/>
            <a:ext cx="55562" cy="3175"/>
          </a:xfrm>
          <a:prstGeom prst="line">
            <a:avLst/>
          </a:prstGeom>
          <a:noFill/>
          <a:ln w="6350" cap="rnd">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0074" name="Line 42"/>
          <p:cNvSpPr>
            <a:spLocks noChangeShapeType="1"/>
          </p:cNvSpPr>
          <p:nvPr/>
        </p:nvSpPr>
        <p:spPr bwMode="auto">
          <a:xfrm flipH="1">
            <a:off x="1147763" y="3679825"/>
            <a:ext cx="42862" cy="1588"/>
          </a:xfrm>
          <a:prstGeom prst="line">
            <a:avLst/>
          </a:prstGeom>
          <a:noFill/>
          <a:ln w="6350" cap="rnd">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0075" name="Line 43"/>
          <p:cNvSpPr>
            <a:spLocks noChangeShapeType="1"/>
          </p:cNvSpPr>
          <p:nvPr/>
        </p:nvSpPr>
        <p:spPr bwMode="auto">
          <a:xfrm flipH="1">
            <a:off x="1147763" y="3598863"/>
            <a:ext cx="42862" cy="1587"/>
          </a:xfrm>
          <a:prstGeom prst="line">
            <a:avLst/>
          </a:prstGeom>
          <a:noFill/>
          <a:ln w="6350" cap="rnd">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0076" name="Line 44"/>
          <p:cNvSpPr>
            <a:spLocks noChangeShapeType="1"/>
          </p:cNvSpPr>
          <p:nvPr/>
        </p:nvSpPr>
        <p:spPr bwMode="auto">
          <a:xfrm flipH="1">
            <a:off x="1147763" y="3516313"/>
            <a:ext cx="42862" cy="3175"/>
          </a:xfrm>
          <a:prstGeom prst="line">
            <a:avLst/>
          </a:prstGeom>
          <a:noFill/>
          <a:ln w="6350" cap="rnd">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0077" name="Line 45"/>
          <p:cNvSpPr>
            <a:spLocks noChangeShapeType="1"/>
          </p:cNvSpPr>
          <p:nvPr/>
        </p:nvSpPr>
        <p:spPr bwMode="auto">
          <a:xfrm flipH="1">
            <a:off x="1147763" y="3435350"/>
            <a:ext cx="42862" cy="1588"/>
          </a:xfrm>
          <a:prstGeom prst="line">
            <a:avLst/>
          </a:prstGeom>
          <a:noFill/>
          <a:ln w="6350" cap="rnd">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0078" name="Line 46"/>
          <p:cNvSpPr>
            <a:spLocks noChangeShapeType="1"/>
          </p:cNvSpPr>
          <p:nvPr/>
        </p:nvSpPr>
        <p:spPr bwMode="auto">
          <a:xfrm flipH="1">
            <a:off x="1147763" y="3352800"/>
            <a:ext cx="42862" cy="1588"/>
          </a:xfrm>
          <a:prstGeom prst="line">
            <a:avLst/>
          </a:prstGeom>
          <a:noFill/>
          <a:ln w="6350" cap="rnd">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0079" name="Line 47"/>
          <p:cNvSpPr>
            <a:spLocks noChangeShapeType="1"/>
          </p:cNvSpPr>
          <p:nvPr/>
        </p:nvSpPr>
        <p:spPr bwMode="auto">
          <a:xfrm flipH="1">
            <a:off x="1135063" y="3352800"/>
            <a:ext cx="55562" cy="1588"/>
          </a:xfrm>
          <a:prstGeom prst="line">
            <a:avLst/>
          </a:prstGeom>
          <a:noFill/>
          <a:ln w="6350" cap="rnd">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0080" name="Line 48"/>
          <p:cNvSpPr>
            <a:spLocks noChangeShapeType="1"/>
          </p:cNvSpPr>
          <p:nvPr/>
        </p:nvSpPr>
        <p:spPr bwMode="auto">
          <a:xfrm flipH="1">
            <a:off x="1147763" y="3271838"/>
            <a:ext cx="42862" cy="3175"/>
          </a:xfrm>
          <a:prstGeom prst="line">
            <a:avLst/>
          </a:prstGeom>
          <a:noFill/>
          <a:ln w="6350" cap="rnd">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0081" name="Line 49"/>
          <p:cNvSpPr>
            <a:spLocks noChangeShapeType="1"/>
          </p:cNvSpPr>
          <p:nvPr/>
        </p:nvSpPr>
        <p:spPr bwMode="auto">
          <a:xfrm flipH="1">
            <a:off x="1147763" y="3190875"/>
            <a:ext cx="42862" cy="1588"/>
          </a:xfrm>
          <a:prstGeom prst="line">
            <a:avLst/>
          </a:prstGeom>
          <a:noFill/>
          <a:ln w="6350" cap="rnd">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0082" name="Line 50"/>
          <p:cNvSpPr>
            <a:spLocks noChangeShapeType="1"/>
          </p:cNvSpPr>
          <p:nvPr/>
        </p:nvSpPr>
        <p:spPr bwMode="auto">
          <a:xfrm flipH="1">
            <a:off x="1147763" y="3100388"/>
            <a:ext cx="42862" cy="1587"/>
          </a:xfrm>
          <a:prstGeom prst="line">
            <a:avLst/>
          </a:prstGeom>
          <a:noFill/>
          <a:ln w="6350" cap="rnd">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0083" name="Line 51"/>
          <p:cNvSpPr>
            <a:spLocks noChangeShapeType="1"/>
          </p:cNvSpPr>
          <p:nvPr/>
        </p:nvSpPr>
        <p:spPr bwMode="auto">
          <a:xfrm flipH="1">
            <a:off x="1147763" y="3017838"/>
            <a:ext cx="42862" cy="1587"/>
          </a:xfrm>
          <a:prstGeom prst="line">
            <a:avLst/>
          </a:prstGeom>
          <a:noFill/>
          <a:ln w="6350" cap="rnd">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0084" name="Line 52"/>
          <p:cNvSpPr>
            <a:spLocks noChangeShapeType="1"/>
          </p:cNvSpPr>
          <p:nvPr/>
        </p:nvSpPr>
        <p:spPr bwMode="auto">
          <a:xfrm flipH="1">
            <a:off x="1147763" y="2935288"/>
            <a:ext cx="42862" cy="1587"/>
          </a:xfrm>
          <a:prstGeom prst="line">
            <a:avLst/>
          </a:prstGeom>
          <a:noFill/>
          <a:ln w="6350" cap="rnd">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0085" name="Line 53"/>
          <p:cNvSpPr>
            <a:spLocks noChangeShapeType="1"/>
          </p:cNvSpPr>
          <p:nvPr/>
        </p:nvSpPr>
        <p:spPr bwMode="auto">
          <a:xfrm flipH="1">
            <a:off x="1135063" y="2935288"/>
            <a:ext cx="55562" cy="1587"/>
          </a:xfrm>
          <a:prstGeom prst="line">
            <a:avLst/>
          </a:prstGeom>
          <a:noFill/>
          <a:ln w="6350" cap="rnd">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0086" name="Rectangle 147"/>
          <p:cNvSpPr>
            <a:spLocks noChangeArrowheads="1"/>
          </p:cNvSpPr>
          <p:nvPr/>
        </p:nvSpPr>
        <p:spPr bwMode="auto">
          <a:xfrm>
            <a:off x="3603625" y="2432050"/>
            <a:ext cx="217488" cy="427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2800" i="1">
                <a:latin typeface="Arial" panose="020B0604020202020204" pitchFamily="34" charset="0"/>
              </a:rPr>
              <a:t>B</a:t>
            </a:r>
            <a:endParaRPr lang="en-US" altLang="en-US">
              <a:latin typeface="Arial" panose="020B0604020202020204" pitchFamily="34" charset="0"/>
            </a:endParaRPr>
          </a:p>
        </p:txBody>
      </p:sp>
      <p:sp>
        <p:nvSpPr>
          <p:cNvPr id="300087" name="Rectangle 148"/>
          <p:cNvSpPr>
            <a:spLocks noChangeArrowheads="1"/>
          </p:cNvSpPr>
          <p:nvPr/>
        </p:nvSpPr>
        <p:spPr bwMode="auto">
          <a:xfrm>
            <a:off x="4608513" y="2432050"/>
            <a:ext cx="674687" cy="427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2800" i="1">
                <a:latin typeface="Arial" panose="020B0604020202020204" pitchFamily="34" charset="0"/>
              </a:rPr>
              <a:t>A+B</a:t>
            </a:r>
            <a:endParaRPr lang="en-US" altLang="en-US">
              <a:latin typeface="Arial" panose="020B0604020202020204" pitchFamily="34" charset="0"/>
            </a:endParaRPr>
          </a:p>
        </p:txBody>
      </p:sp>
      <p:sp>
        <p:nvSpPr>
          <p:cNvPr id="300088" name="Line 151"/>
          <p:cNvSpPr>
            <a:spLocks noChangeShapeType="1"/>
          </p:cNvSpPr>
          <p:nvPr/>
        </p:nvSpPr>
        <p:spPr bwMode="auto">
          <a:xfrm>
            <a:off x="1182688" y="3760788"/>
            <a:ext cx="4903787" cy="3175"/>
          </a:xfrm>
          <a:prstGeom prst="line">
            <a:avLst/>
          </a:prstGeom>
          <a:noFill/>
          <a:ln w="6350" cap="rnd">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0089" name="Rectangle 152"/>
          <p:cNvSpPr>
            <a:spLocks noChangeArrowheads="1"/>
          </p:cNvSpPr>
          <p:nvPr/>
        </p:nvSpPr>
        <p:spPr bwMode="auto">
          <a:xfrm>
            <a:off x="1182688" y="3851275"/>
            <a:ext cx="88900" cy="214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1400">
                <a:latin typeface="Arial" panose="020B0604020202020204" pitchFamily="34" charset="0"/>
              </a:rPr>
              <a:t>0</a:t>
            </a:r>
            <a:endParaRPr lang="en-US" altLang="en-US">
              <a:latin typeface="Arial" panose="020B0604020202020204" pitchFamily="34" charset="0"/>
            </a:endParaRPr>
          </a:p>
        </p:txBody>
      </p:sp>
      <p:sp>
        <p:nvSpPr>
          <p:cNvPr id="300090" name="Line 153"/>
          <p:cNvSpPr>
            <a:spLocks noChangeShapeType="1"/>
          </p:cNvSpPr>
          <p:nvPr/>
        </p:nvSpPr>
        <p:spPr bwMode="auto">
          <a:xfrm>
            <a:off x="1430338" y="3760788"/>
            <a:ext cx="1587" cy="30162"/>
          </a:xfrm>
          <a:prstGeom prst="line">
            <a:avLst/>
          </a:prstGeom>
          <a:noFill/>
          <a:ln w="6350" cap="rnd">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0091" name="Line 154"/>
          <p:cNvSpPr>
            <a:spLocks noChangeShapeType="1"/>
          </p:cNvSpPr>
          <p:nvPr/>
        </p:nvSpPr>
        <p:spPr bwMode="auto">
          <a:xfrm>
            <a:off x="1676400" y="3760788"/>
            <a:ext cx="1588" cy="30162"/>
          </a:xfrm>
          <a:prstGeom prst="line">
            <a:avLst/>
          </a:prstGeom>
          <a:noFill/>
          <a:ln w="6350" cap="rnd">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0092" name="Line 155"/>
          <p:cNvSpPr>
            <a:spLocks noChangeShapeType="1"/>
          </p:cNvSpPr>
          <p:nvPr/>
        </p:nvSpPr>
        <p:spPr bwMode="auto">
          <a:xfrm>
            <a:off x="1924050" y="3760788"/>
            <a:ext cx="1588" cy="30162"/>
          </a:xfrm>
          <a:prstGeom prst="line">
            <a:avLst/>
          </a:prstGeom>
          <a:noFill/>
          <a:ln w="6350" cap="rnd">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0093" name="Line 156"/>
          <p:cNvSpPr>
            <a:spLocks noChangeShapeType="1"/>
          </p:cNvSpPr>
          <p:nvPr/>
        </p:nvSpPr>
        <p:spPr bwMode="auto">
          <a:xfrm>
            <a:off x="2163763" y="3760788"/>
            <a:ext cx="6350" cy="30162"/>
          </a:xfrm>
          <a:prstGeom prst="line">
            <a:avLst/>
          </a:prstGeom>
          <a:noFill/>
          <a:ln w="6350" cap="rnd">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0094" name="Line 157"/>
          <p:cNvSpPr>
            <a:spLocks noChangeShapeType="1"/>
          </p:cNvSpPr>
          <p:nvPr/>
        </p:nvSpPr>
        <p:spPr bwMode="auto">
          <a:xfrm>
            <a:off x="2409825" y="3760788"/>
            <a:ext cx="7938" cy="30162"/>
          </a:xfrm>
          <a:prstGeom prst="line">
            <a:avLst/>
          </a:prstGeom>
          <a:noFill/>
          <a:ln w="6350" cap="rnd">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0095" name="Line 158"/>
          <p:cNvSpPr>
            <a:spLocks noChangeShapeType="1"/>
          </p:cNvSpPr>
          <p:nvPr/>
        </p:nvSpPr>
        <p:spPr bwMode="auto">
          <a:xfrm>
            <a:off x="2655888" y="3760788"/>
            <a:ext cx="7937" cy="30162"/>
          </a:xfrm>
          <a:prstGeom prst="line">
            <a:avLst/>
          </a:prstGeom>
          <a:noFill/>
          <a:ln w="6350" cap="rnd">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0096" name="Line 159"/>
          <p:cNvSpPr>
            <a:spLocks noChangeShapeType="1"/>
          </p:cNvSpPr>
          <p:nvPr/>
        </p:nvSpPr>
        <p:spPr bwMode="auto">
          <a:xfrm>
            <a:off x="2901950" y="3760788"/>
            <a:ext cx="1588" cy="30162"/>
          </a:xfrm>
          <a:prstGeom prst="line">
            <a:avLst/>
          </a:prstGeom>
          <a:noFill/>
          <a:ln w="6350" cap="rnd">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0097" name="Line 160"/>
          <p:cNvSpPr>
            <a:spLocks noChangeShapeType="1"/>
          </p:cNvSpPr>
          <p:nvPr/>
        </p:nvSpPr>
        <p:spPr bwMode="auto">
          <a:xfrm>
            <a:off x="3149600" y="3760788"/>
            <a:ext cx="1588" cy="30162"/>
          </a:xfrm>
          <a:prstGeom prst="line">
            <a:avLst/>
          </a:prstGeom>
          <a:noFill/>
          <a:ln w="6350" cap="rnd">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0098" name="Line 161"/>
          <p:cNvSpPr>
            <a:spLocks noChangeShapeType="1"/>
          </p:cNvSpPr>
          <p:nvPr/>
        </p:nvSpPr>
        <p:spPr bwMode="auto">
          <a:xfrm>
            <a:off x="3389313" y="3760788"/>
            <a:ext cx="1587" cy="30162"/>
          </a:xfrm>
          <a:prstGeom prst="line">
            <a:avLst/>
          </a:prstGeom>
          <a:noFill/>
          <a:ln w="6350" cap="rnd">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0099" name="Line 162"/>
          <p:cNvSpPr>
            <a:spLocks noChangeShapeType="1"/>
          </p:cNvSpPr>
          <p:nvPr/>
        </p:nvSpPr>
        <p:spPr bwMode="auto">
          <a:xfrm>
            <a:off x="3629025" y="3760788"/>
            <a:ext cx="6350" cy="30162"/>
          </a:xfrm>
          <a:prstGeom prst="line">
            <a:avLst/>
          </a:prstGeom>
          <a:noFill/>
          <a:ln w="6350" cap="rnd">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0100" name="Line 163"/>
          <p:cNvSpPr>
            <a:spLocks noChangeShapeType="1"/>
          </p:cNvSpPr>
          <p:nvPr/>
        </p:nvSpPr>
        <p:spPr bwMode="auto">
          <a:xfrm>
            <a:off x="3629025" y="3760788"/>
            <a:ext cx="6350" cy="38100"/>
          </a:xfrm>
          <a:prstGeom prst="line">
            <a:avLst/>
          </a:prstGeom>
          <a:noFill/>
          <a:ln w="6350" cap="rnd">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0101" name="Rectangle 164"/>
          <p:cNvSpPr>
            <a:spLocks noChangeArrowheads="1"/>
          </p:cNvSpPr>
          <p:nvPr/>
        </p:nvSpPr>
        <p:spPr bwMode="auto">
          <a:xfrm>
            <a:off x="3600450" y="3851275"/>
            <a:ext cx="177800" cy="214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1400">
                <a:latin typeface="Arial" panose="020B0604020202020204" pitchFamily="34" charset="0"/>
              </a:rPr>
              <a:t>10</a:t>
            </a:r>
            <a:endParaRPr lang="en-US" altLang="en-US">
              <a:latin typeface="Arial" panose="020B0604020202020204" pitchFamily="34" charset="0"/>
            </a:endParaRPr>
          </a:p>
        </p:txBody>
      </p:sp>
      <p:sp>
        <p:nvSpPr>
          <p:cNvPr id="300102" name="Line 165"/>
          <p:cNvSpPr>
            <a:spLocks noChangeShapeType="1"/>
          </p:cNvSpPr>
          <p:nvPr/>
        </p:nvSpPr>
        <p:spPr bwMode="auto">
          <a:xfrm>
            <a:off x="3875088" y="3760788"/>
            <a:ext cx="1587" cy="30162"/>
          </a:xfrm>
          <a:prstGeom prst="line">
            <a:avLst/>
          </a:prstGeom>
          <a:noFill/>
          <a:ln w="6350" cap="rnd">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0103" name="Line 166"/>
          <p:cNvSpPr>
            <a:spLocks noChangeShapeType="1"/>
          </p:cNvSpPr>
          <p:nvPr/>
        </p:nvSpPr>
        <p:spPr bwMode="auto">
          <a:xfrm>
            <a:off x="4121150" y="3760788"/>
            <a:ext cx="1588" cy="30162"/>
          </a:xfrm>
          <a:prstGeom prst="line">
            <a:avLst/>
          </a:prstGeom>
          <a:noFill/>
          <a:ln w="6350" cap="rnd">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0104" name="Line 167"/>
          <p:cNvSpPr>
            <a:spLocks noChangeShapeType="1"/>
          </p:cNvSpPr>
          <p:nvPr/>
        </p:nvSpPr>
        <p:spPr bwMode="auto">
          <a:xfrm>
            <a:off x="4367213" y="3760788"/>
            <a:ext cx="1587" cy="30162"/>
          </a:xfrm>
          <a:prstGeom prst="line">
            <a:avLst/>
          </a:prstGeom>
          <a:noFill/>
          <a:ln w="6350" cap="rnd">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0105" name="Line 168"/>
          <p:cNvSpPr>
            <a:spLocks noChangeShapeType="1"/>
          </p:cNvSpPr>
          <p:nvPr/>
        </p:nvSpPr>
        <p:spPr bwMode="auto">
          <a:xfrm>
            <a:off x="4606925" y="3760788"/>
            <a:ext cx="7938" cy="30162"/>
          </a:xfrm>
          <a:prstGeom prst="line">
            <a:avLst/>
          </a:prstGeom>
          <a:noFill/>
          <a:ln w="6350" cap="rnd">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0106" name="Line 169"/>
          <p:cNvSpPr>
            <a:spLocks noChangeShapeType="1"/>
          </p:cNvSpPr>
          <p:nvPr/>
        </p:nvSpPr>
        <p:spPr bwMode="auto">
          <a:xfrm>
            <a:off x="4854575" y="3760788"/>
            <a:ext cx="6350" cy="30162"/>
          </a:xfrm>
          <a:prstGeom prst="line">
            <a:avLst/>
          </a:prstGeom>
          <a:noFill/>
          <a:ln w="6350" cap="rnd">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0107" name="Line 170"/>
          <p:cNvSpPr>
            <a:spLocks noChangeShapeType="1"/>
          </p:cNvSpPr>
          <p:nvPr/>
        </p:nvSpPr>
        <p:spPr bwMode="auto">
          <a:xfrm>
            <a:off x="5100638" y="3760788"/>
            <a:ext cx="1587" cy="30162"/>
          </a:xfrm>
          <a:prstGeom prst="line">
            <a:avLst/>
          </a:prstGeom>
          <a:noFill/>
          <a:ln w="6350" cap="rnd">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0108" name="Line 171"/>
          <p:cNvSpPr>
            <a:spLocks noChangeShapeType="1"/>
          </p:cNvSpPr>
          <p:nvPr/>
        </p:nvSpPr>
        <p:spPr bwMode="auto">
          <a:xfrm>
            <a:off x="5346700" y="3760788"/>
            <a:ext cx="1588" cy="30162"/>
          </a:xfrm>
          <a:prstGeom prst="line">
            <a:avLst/>
          </a:prstGeom>
          <a:noFill/>
          <a:ln w="6350" cap="rnd">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0109" name="Line 172"/>
          <p:cNvSpPr>
            <a:spLocks noChangeShapeType="1"/>
          </p:cNvSpPr>
          <p:nvPr/>
        </p:nvSpPr>
        <p:spPr bwMode="auto">
          <a:xfrm>
            <a:off x="5592763" y="3760788"/>
            <a:ext cx="1587" cy="30162"/>
          </a:xfrm>
          <a:prstGeom prst="line">
            <a:avLst/>
          </a:prstGeom>
          <a:noFill/>
          <a:ln w="6350" cap="rnd">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0110" name="Line 173"/>
          <p:cNvSpPr>
            <a:spLocks noChangeShapeType="1"/>
          </p:cNvSpPr>
          <p:nvPr/>
        </p:nvSpPr>
        <p:spPr bwMode="auto">
          <a:xfrm>
            <a:off x="5838825" y="3760788"/>
            <a:ext cx="1588" cy="30162"/>
          </a:xfrm>
          <a:prstGeom prst="line">
            <a:avLst/>
          </a:prstGeom>
          <a:noFill/>
          <a:ln w="6350" cap="rnd">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0111" name="Line 174"/>
          <p:cNvSpPr>
            <a:spLocks noChangeShapeType="1"/>
          </p:cNvSpPr>
          <p:nvPr/>
        </p:nvSpPr>
        <p:spPr bwMode="auto">
          <a:xfrm>
            <a:off x="6086475" y="3760788"/>
            <a:ext cx="1588" cy="30162"/>
          </a:xfrm>
          <a:prstGeom prst="line">
            <a:avLst/>
          </a:prstGeom>
          <a:noFill/>
          <a:ln w="6350" cap="rnd">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0112" name="Line 175"/>
          <p:cNvSpPr>
            <a:spLocks noChangeShapeType="1"/>
          </p:cNvSpPr>
          <p:nvPr/>
        </p:nvSpPr>
        <p:spPr bwMode="auto">
          <a:xfrm>
            <a:off x="6086475" y="3760788"/>
            <a:ext cx="1588" cy="38100"/>
          </a:xfrm>
          <a:prstGeom prst="line">
            <a:avLst/>
          </a:prstGeom>
          <a:noFill/>
          <a:ln w="6350" cap="rnd">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0113" name="Rectangle 176"/>
          <p:cNvSpPr>
            <a:spLocks noChangeArrowheads="1"/>
          </p:cNvSpPr>
          <p:nvPr/>
        </p:nvSpPr>
        <p:spPr bwMode="auto">
          <a:xfrm>
            <a:off x="6059488" y="3851275"/>
            <a:ext cx="177800" cy="214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1400">
                <a:latin typeface="Arial" panose="020B0604020202020204" pitchFamily="34" charset="0"/>
              </a:rPr>
              <a:t>20</a:t>
            </a:r>
            <a:endParaRPr lang="en-US" altLang="en-US">
              <a:latin typeface="Arial" panose="020B0604020202020204" pitchFamily="34" charset="0"/>
            </a:endParaRPr>
          </a:p>
        </p:txBody>
      </p:sp>
      <p:sp>
        <p:nvSpPr>
          <p:cNvPr id="300114" name="Rectangle 177"/>
          <p:cNvSpPr>
            <a:spLocks noChangeArrowheads="1"/>
          </p:cNvSpPr>
          <p:nvPr/>
        </p:nvSpPr>
        <p:spPr bwMode="auto">
          <a:xfrm>
            <a:off x="1030288" y="3624263"/>
            <a:ext cx="8890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1400">
                <a:latin typeface="Arial" panose="020B0604020202020204" pitchFamily="34" charset="0"/>
              </a:rPr>
              <a:t>0</a:t>
            </a:r>
            <a:endParaRPr lang="en-US" altLang="en-US">
              <a:latin typeface="Arial" panose="020B0604020202020204" pitchFamily="34" charset="0"/>
            </a:endParaRPr>
          </a:p>
        </p:txBody>
      </p:sp>
      <p:sp>
        <p:nvSpPr>
          <p:cNvPr id="300115" name="Rectangle 178"/>
          <p:cNvSpPr>
            <a:spLocks noChangeArrowheads="1"/>
          </p:cNvSpPr>
          <p:nvPr/>
        </p:nvSpPr>
        <p:spPr bwMode="auto">
          <a:xfrm>
            <a:off x="1030288" y="2800350"/>
            <a:ext cx="8890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1400">
                <a:latin typeface="Arial" panose="020B0604020202020204" pitchFamily="34" charset="0"/>
              </a:rPr>
              <a:t>1</a:t>
            </a:r>
            <a:endParaRPr lang="en-US" altLang="en-US">
              <a:latin typeface="Arial" panose="020B0604020202020204" pitchFamily="34" charset="0"/>
            </a:endParaRPr>
          </a:p>
        </p:txBody>
      </p:sp>
      <p:sp>
        <p:nvSpPr>
          <p:cNvPr id="300116" name="Freeform 179"/>
          <p:cNvSpPr>
            <a:spLocks/>
          </p:cNvSpPr>
          <p:nvPr/>
        </p:nvSpPr>
        <p:spPr bwMode="auto">
          <a:xfrm>
            <a:off x="2163763" y="2935288"/>
            <a:ext cx="492125" cy="825500"/>
          </a:xfrm>
          <a:custGeom>
            <a:avLst/>
            <a:gdLst>
              <a:gd name="T0" fmla="*/ 2147483647 w 310"/>
              <a:gd name="T1" fmla="*/ 2147483647 h 402"/>
              <a:gd name="T2" fmla="*/ 2147483647 w 310"/>
              <a:gd name="T3" fmla="*/ 2147483647 h 402"/>
              <a:gd name="T4" fmla="*/ 2147483647 w 310"/>
              <a:gd name="T5" fmla="*/ 2147483647 h 402"/>
              <a:gd name="T6" fmla="*/ 2147483647 w 310"/>
              <a:gd name="T7" fmla="*/ 2147483647 h 402"/>
              <a:gd name="T8" fmla="*/ 2147483647 w 310"/>
              <a:gd name="T9" fmla="*/ 2147483647 h 402"/>
              <a:gd name="T10" fmla="*/ 2147483647 w 310"/>
              <a:gd name="T11" fmla="*/ 2147483647 h 402"/>
              <a:gd name="T12" fmla="*/ 2147483647 w 310"/>
              <a:gd name="T13" fmla="*/ 2147483647 h 402"/>
              <a:gd name="T14" fmla="*/ 2147483647 w 310"/>
              <a:gd name="T15" fmla="*/ 2147483647 h 402"/>
              <a:gd name="T16" fmla="*/ 2147483647 w 310"/>
              <a:gd name="T17" fmla="*/ 2147483647 h 402"/>
              <a:gd name="T18" fmla="*/ 2147483647 w 310"/>
              <a:gd name="T19" fmla="*/ 2147483647 h 402"/>
              <a:gd name="T20" fmla="*/ 2147483647 w 310"/>
              <a:gd name="T21" fmla="*/ 2147483647 h 402"/>
              <a:gd name="T22" fmla="*/ 2147483647 w 310"/>
              <a:gd name="T23" fmla="*/ 2147483647 h 402"/>
              <a:gd name="T24" fmla="*/ 2147483647 w 310"/>
              <a:gd name="T25" fmla="*/ 2147483647 h 402"/>
              <a:gd name="T26" fmla="*/ 2147483647 w 310"/>
              <a:gd name="T27" fmla="*/ 2147483647 h 402"/>
              <a:gd name="T28" fmla="*/ 2147483647 w 310"/>
              <a:gd name="T29" fmla="*/ 2147483647 h 402"/>
              <a:gd name="T30" fmla="*/ 2147483647 w 310"/>
              <a:gd name="T31" fmla="*/ 2147483647 h 402"/>
              <a:gd name="T32" fmla="*/ 2147483647 w 310"/>
              <a:gd name="T33" fmla="*/ 2147483647 h 402"/>
              <a:gd name="T34" fmla="*/ 2147483647 w 310"/>
              <a:gd name="T35" fmla="*/ 2147483647 h 402"/>
              <a:gd name="T36" fmla="*/ 2147483647 w 310"/>
              <a:gd name="T37" fmla="*/ 2147483647 h 402"/>
              <a:gd name="T38" fmla="*/ 2147483647 w 310"/>
              <a:gd name="T39" fmla="*/ 2147483647 h 402"/>
              <a:gd name="T40" fmla="*/ 2147483647 w 310"/>
              <a:gd name="T41" fmla="*/ 2147483647 h 402"/>
              <a:gd name="T42" fmla="*/ 2147483647 w 310"/>
              <a:gd name="T43" fmla="*/ 2147483647 h 402"/>
              <a:gd name="T44" fmla="*/ 2147483647 w 310"/>
              <a:gd name="T45" fmla="*/ 2147483647 h 402"/>
              <a:gd name="T46" fmla="*/ 2147483647 w 310"/>
              <a:gd name="T47" fmla="*/ 2147483647 h 402"/>
              <a:gd name="T48" fmla="*/ 2147483647 w 310"/>
              <a:gd name="T49" fmla="*/ 2147483647 h 402"/>
              <a:gd name="T50" fmla="*/ 2147483647 w 310"/>
              <a:gd name="T51" fmla="*/ 2147483647 h 402"/>
              <a:gd name="T52" fmla="*/ 2147483647 w 310"/>
              <a:gd name="T53" fmla="*/ 2147483647 h 402"/>
              <a:gd name="T54" fmla="*/ 2147483647 w 310"/>
              <a:gd name="T55" fmla="*/ 2147483647 h 402"/>
              <a:gd name="T56" fmla="*/ 2147483647 w 310"/>
              <a:gd name="T57" fmla="*/ 2147483647 h 402"/>
              <a:gd name="T58" fmla="*/ 2147483647 w 310"/>
              <a:gd name="T59" fmla="*/ 2147483647 h 402"/>
              <a:gd name="T60" fmla="*/ 2147483647 w 310"/>
              <a:gd name="T61" fmla="*/ 2147483647 h 402"/>
              <a:gd name="T62" fmla="*/ 2147483647 w 310"/>
              <a:gd name="T63" fmla="*/ 0 h 402"/>
              <a:gd name="T64" fmla="*/ 2147483647 w 310"/>
              <a:gd name="T65" fmla="*/ 2147483647 h 402"/>
              <a:gd name="T66" fmla="*/ 2147483647 w 310"/>
              <a:gd name="T67" fmla="*/ 2147483647 h 402"/>
              <a:gd name="T68" fmla="*/ 2147483647 w 310"/>
              <a:gd name="T69" fmla="*/ 2147483647 h 402"/>
              <a:gd name="T70" fmla="*/ 2147483647 w 310"/>
              <a:gd name="T71" fmla="*/ 2147483647 h 402"/>
              <a:gd name="T72" fmla="*/ 2147483647 w 310"/>
              <a:gd name="T73" fmla="*/ 2147483647 h 402"/>
              <a:gd name="T74" fmla="*/ 2147483647 w 310"/>
              <a:gd name="T75" fmla="*/ 2147483647 h 402"/>
              <a:gd name="T76" fmla="*/ 2147483647 w 310"/>
              <a:gd name="T77" fmla="*/ 2147483647 h 402"/>
              <a:gd name="T78" fmla="*/ 2147483647 w 310"/>
              <a:gd name="T79" fmla="*/ 2147483647 h 402"/>
              <a:gd name="T80" fmla="*/ 2147483647 w 310"/>
              <a:gd name="T81" fmla="*/ 2147483647 h 402"/>
              <a:gd name="T82" fmla="*/ 2147483647 w 310"/>
              <a:gd name="T83" fmla="*/ 2147483647 h 402"/>
              <a:gd name="T84" fmla="*/ 2147483647 w 310"/>
              <a:gd name="T85" fmla="*/ 2147483647 h 402"/>
              <a:gd name="T86" fmla="*/ 2147483647 w 310"/>
              <a:gd name="T87" fmla="*/ 2147483647 h 402"/>
              <a:gd name="T88" fmla="*/ 2147483647 w 310"/>
              <a:gd name="T89" fmla="*/ 2147483647 h 402"/>
              <a:gd name="T90" fmla="*/ 2147483647 w 310"/>
              <a:gd name="T91" fmla="*/ 2147483647 h 402"/>
              <a:gd name="T92" fmla="*/ 2147483647 w 310"/>
              <a:gd name="T93" fmla="*/ 2147483647 h 402"/>
              <a:gd name="T94" fmla="*/ 2147483647 w 310"/>
              <a:gd name="T95" fmla="*/ 2147483647 h 402"/>
              <a:gd name="T96" fmla="*/ 2147483647 w 310"/>
              <a:gd name="T97" fmla="*/ 2147483647 h 402"/>
              <a:gd name="T98" fmla="*/ 2147483647 w 310"/>
              <a:gd name="T99" fmla="*/ 2147483647 h 402"/>
              <a:gd name="T100" fmla="*/ 2147483647 w 310"/>
              <a:gd name="T101" fmla="*/ 2147483647 h 402"/>
              <a:gd name="T102" fmla="*/ 2147483647 w 310"/>
              <a:gd name="T103" fmla="*/ 2147483647 h 402"/>
              <a:gd name="T104" fmla="*/ 2147483647 w 310"/>
              <a:gd name="T105" fmla="*/ 2147483647 h 402"/>
              <a:gd name="T106" fmla="*/ 2147483647 w 310"/>
              <a:gd name="T107" fmla="*/ 2147483647 h 402"/>
              <a:gd name="T108" fmla="*/ 2147483647 w 310"/>
              <a:gd name="T109" fmla="*/ 2147483647 h 402"/>
              <a:gd name="T110" fmla="*/ 2147483647 w 310"/>
              <a:gd name="T111" fmla="*/ 2147483647 h 402"/>
              <a:gd name="T112" fmla="*/ 2147483647 w 310"/>
              <a:gd name="T113" fmla="*/ 2147483647 h 402"/>
              <a:gd name="T114" fmla="*/ 2147483647 w 310"/>
              <a:gd name="T115" fmla="*/ 2147483647 h 402"/>
              <a:gd name="T116" fmla="*/ 2147483647 w 310"/>
              <a:gd name="T117" fmla="*/ 2147483647 h 402"/>
              <a:gd name="T118" fmla="*/ 2147483647 w 310"/>
              <a:gd name="T119" fmla="*/ 2147483647 h 402"/>
              <a:gd name="T120" fmla="*/ 2147483647 w 310"/>
              <a:gd name="T121" fmla="*/ 2147483647 h 402"/>
              <a:gd name="T122" fmla="*/ 2147483647 w 310"/>
              <a:gd name="T123" fmla="*/ 2147483647 h 402"/>
              <a:gd name="T124" fmla="*/ 2147483647 w 310"/>
              <a:gd name="T125" fmla="*/ 2147483647 h 40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310"/>
              <a:gd name="T190" fmla="*/ 0 h 402"/>
              <a:gd name="T191" fmla="*/ 310 w 310"/>
              <a:gd name="T192" fmla="*/ 402 h 402"/>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310" h="402">
                <a:moveTo>
                  <a:pt x="0" y="402"/>
                </a:moveTo>
                <a:lnTo>
                  <a:pt x="0" y="402"/>
                </a:lnTo>
                <a:lnTo>
                  <a:pt x="0" y="398"/>
                </a:lnTo>
                <a:lnTo>
                  <a:pt x="4" y="398"/>
                </a:lnTo>
                <a:lnTo>
                  <a:pt x="4" y="394"/>
                </a:lnTo>
                <a:lnTo>
                  <a:pt x="4" y="389"/>
                </a:lnTo>
                <a:lnTo>
                  <a:pt x="8" y="389"/>
                </a:lnTo>
                <a:lnTo>
                  <a:pt x="8" y="384"/>
                </a:lnTo>
                <a:lnTo>
                  <a:pt x="8" y="380"/>
                </a:lnTo>
                <a:lnTo>
                  <a:pt x="13" y="380"/>
                </a:lnTo>
                <a:lnTo>
                  <a:pt x="13" y="376"/>
                </a:lnTo>
                <a:lnTo>
                  <a:pt x="13" y="372"/>
                </a:lnTo>
                <a:lnTo>
                  <a:pt x="13" y="367"/>
                </a:lnTo>
                <a:lnTo>
                  <a:pt x="17" y="367"/>
                </a:lnTo>
                <a:lnTo>
                  <a:pt x="17" y="362"/>
                </a:lnTo>
                <a:lnTo>
                  <a:pt x="17" y="358"/>
                </a:lnTo>
                <a:lnTo>
                  <a:pt x="17" y="354"/>
                </a:lnTo>
                <a:lnTo>
                  <a:pt x="22" y="354"/>
                </a:lnTo>
                <a:lnTo>
                  <a:pt x="22" y="350"/>
                </a:lnTo>
                <a:lnTo>
                  <a:pt x="22" y="345"/>
                </a:lnTo>
                <a:lnTo>
                  <a:pt x="26" y="345"/>
                </a:lnTo>
                <a:lnTo>
                  <a:pt x="26" y="340"/>
                </a:lnTo>
                <a:lnTo>
                  <a:pt x="26" y="336"/>
                </a:lnTo>
                <a:lnTo>
                  <a:pt x="26" y="332"/>
                </a:lnTo>
                <a:lnTo>
                  <a:pt x="31" y="332"/>
                </a:lnTo>
                <a:lnTo>
                  <a:pt x="31" y="327"/>
                </a:lnTo>
                <a:lnTo>
                  <a:pt x="31" y="323"/>
                </a:lnTo>
                <a:lnTo>
                  <a:pt x="31" y="318"/>
                </a:lnTo>
                <a:lnTo>
                  <a:pt x="35" y="318"/>
                </a:lnTo>
                <a:lnTo>
                  <a:pt x="35" y="314"/>
                </a:lnTo>
                <a:lnTo>
                  <a:pt x="35" y="310"/>
                </a:lnTo>
                <a:lnTo>
                  <a:pt x="39" y="310"/>
                </a:lnTo>
                <a:lnTo>
                  <a:pt x="39" y="305"/>
                </a:lnTo>
                <a:lnTo>
                  <a:pt x="39" y="301"/>
                </a:lnTo>
                <a:lnTo>
                  <a:pt x="44" y="301"/>
                </a:lnTo>
                <a:lnTo>
                  <a:pt x="44" y="296"/>
                </a:lnTo>
                <a:lnTo>
                  <a:pt x="44" y="292"/>
                </a:lnTo>
                <a:lnTo>
                  <a:pt x="44" y="287"/>
                </a:lnTo>
                <a:lnTo>
                  <a:pt x="49" y="287"/>
                </a:lnTo>
                <a:lnTo>
                  <a:pt x="49" y="283"/>
                </a:lnTo>
                <a:lnTo>
                  <a:pt x="49" y="279"/>
                </a:lnTo>
                <a:lnTo>
                  <a:pt x="49" y="274"/>
                </a:lnTo>
                <a:lnTo>
                  <a:pt x="53" y="274"/>
                </a:lnTo>
                <a:lnTo>
                  <a:pt x="53" y="270"/>
                </a:lnTo>
                <a:lnTo>
                  <a:pt x="53" y="265"/>
                </a:lnTo>
                <a:lnTo>
                  <a:pt x="53" y="261"/>
                </a:lnTo>
                <a:lnTo>
                  <a:pt x="57" y="261"/>
                </a:lnTo>
                <a:lnTo>
                  <a:pt x="57" y="257"/>
                </a:lnTo>
                <a:lnTo>
                  <a:pt x="57" y="252"/>
                </a:lnTo>
                <a:lnTo>
                  <a:pt x="61" y="252"/>
                </a:lnTo>
                <a:lnTo>
                  <a:pt x="61" y="247"/>
                </a:lnTo>
                <a:lnTo>
                  <a:pt x="61" y="243"/>
                </a:lnTo>
                <a:lnTo>
                  <a:pt x="61" y="239"/>
                </a:lnTo>
                <a:lnTo>
                  <a:pt x="66" y="239"/>
                </a:lnTo>
                <a:lnTo>
                  <a:pt x="66" y="235"/>
                </a:lnTo>
                <a:lnTo>
                  <a:pt x="66" y="230"/>
                </a:lnTo>
                <a:lnTo>
                  <a:pt x="66" y="225"/>
                </a:lnTo>
                <a:lnTo>
                  <a:pt x="71" y="225"/>
                </a:lnTo>
                <a:lnTo>
                  <a:pt x="71" y="221"/>
                </a:lnTo>
                <a:lnTo>
                  <a:pt x="71" y="217"/>
                </a:lnTo>
                <a:lnTo>
                  <a:pt x="75" y="217"/>
                </a:lnTo>
                <a:lnTo>
                  <a:pt x="75" y="213"/>
                </a:lnTo>
                <a:lnTo>
                  <a:pt x="75" y="208"/>
                </a:lnTo>
                <a:lnTo>
                  <a:pt x="79" y="208"/>
                </a:lnTo>
                <a:lnTo>
                  <a:pt x="79" y="203"/>
                </a:lnTo>
                <a:lnTo>
                  <a:pt x="79" y="199"/>
                </a:lnTo>
                <a:lnTo>
                  <a:pt x="79" y="195"/>
                </a:lnTo>
                <a:lnTo>
                  <a:pt x="83" y="195"/>
                </a:lnTo>
                <a:lnTo>
                  <a:pt x="83" y="191"/>
                </a:lnTo>
                <a:lnTo>
                  <a:pt x="83" y="186"/>
                </a:lnTo>
                <a:lnTo>
                  <a:pt x="83" y="181"/>
                </a:lnTo>
                <a:lnTo>
                  <a:pt x="88" y="181"/>
                </a:lnTo>
                <a:lnTo>
                  <a:pt x="88" y="177"/>
                </a:lnTo>
                <a:lnTo>
                  <a:pt x="88" y="173"/>
                </a:lnTo>
                <a:lnTo>
                  <a:pt x="88" y="168"/>
                </a:lnTo>
                <a:lnTo>
                  <a:pt x="93" y="168"/>
                </a:lnTo>
                <a:lnTo>
                  <a:pt x="93" y="164"/>
                </a:lnTo>
                <a:lnTo>
                  <a:pt x="93" y="159"/>
                </a:lnTo>
                <a:lnTo>
                  <a:pt x="97" y="159"/>
                </a:lnTo>
                <a:lnTo>
                  <a:pt x="97" y="155"/>
                </a:lnTo>
                <a:lnTo>
                  <a:pt x="97" y="150"/>
                </a:lnTo>
                <a:lnTo>
                  <a:pt x="97" y="146"/>
                </a:lnTo>
                <a:lnTo>
                  <a:pt x="101" y="146"/>
                </a:lnTo>
                <a:lnTo>
                  <a:pt x="101" y="142"/>
                </a:lnTo>
                <a:lnTo>
                  <a:pt x="101" y="137"/>
                </a:lnTo>
                <a:lnTo>
                  <a:pt x="106" y="137"/>
                </a:lnTo>
                <a:lnTo>
                  <a:pt x="106" y="133"/>
                </a:lnTo>
                <a:lnTo>
                  <a:pt x="106" y="128"/>
                </a:lnTo>
                <a:lnTo>
                  <a:pt x="106" y="124"/>
                </a:lnTo>
                <a:lnTo>
                  <a:pt x="110" y="124"/>
                </a:lnTo>
                <a:lnTo>
                  <a:pt x="110" y="120"/>
                </a:lnTo>
                <a:lnTo>
                  <a:pt x="110" y="115"/>
                </a:lnTo>
                <a:lnTo>
                  <a:pt x="115" y="115"/>
                </a:lnTo>
                <a:lnTo>
                  <a:pt x="115" y="110"/>
                </a:lnTo>
                <a:lnTo>
                  <a:pt x="115" y="106"/>
                </a:lnTo>
                <a:lnTo>
                  <a:pt x="115" y="102"/>
                </a:lnTo>
                <a:lnTo>
                  <a:pt x="119" y="102"/>
                </a:lnTo>
                <a:lnTo>
                  <a:pt x="119" y="98"/>
                </a:lnTo>
                <a:lnTo>
                  <a:pt x="119" y="93"/>
                </a:lnTo>
                <a:lnTo>
                  <a:pt x="119" y="88"/>
                </a:lnTo>
                <a:lnTo>
                  <a:pt x="124" y="88"/>
                </a:lnTo>
                <a:lnTo>
                  <a:pt x="124" y="84"/>
                </a:lnTo>
                <a:lnTo>
                  <a:pt x="124" y="80"/>
                </a:lnTo>
                <a:lnTo>
                  <a:pt x="128" y="80"/>
                </a:lnTo>
                <a:lnTo>
                  <a:pt x="128" y="76"/>
                </a:lnTo>
                <a:lnTo>
                  <a:pt x="128" y="71"/>
                </a:lnTo>
                <a:lnTo>
                  <a:pt x="128" y="66"/>
                </a:lnTo>
                <a:lnTo>
                  <a:pt x="133" y="66"/>
                </a:lnTo>
                <a:lnTo>
                  <a:pt x="133" y="62"/>
                </a:lnTo>
                <a:lnTo>
                  <a:pt x="133" y="58"/>
                </a:lnTo>
                <a:lnTo>
                  <a:pt x="133" y="54"/>
                </a:lnTo>
                <a:lnTo>
                  <a:pt x="137" y="54"/>
                </a:lnTo>
                <a:lnTo>
                  <a:pt x="137" y="49"/>
                </a:lnTo>
                <a:lnTo>
                  <a:pt x="137" y="44"/>
                </a:lnTo>
                <a:lnTo>
                  <a:pt x="142" y="44"/>
                </a:lnTo>
                <a:lnTo>
                  <a:pt x="142" y="40"/>
                </a:lnTo>
                <a:lnTo>
                  <a:pt x="142" y="36"/>
                </a:lnTo>
                <a:lnTo>
                  <a:pt x="146" y="36"/>
                </a:lnTo>
                <a:lnTo>
                  <a:pt x="146" y="31"/>
                </a:lnTo>
                <a:lnTo>
                  <a:pt x="146" y="27"/>
                </a:lnTo>
                <a:lnTo>
                  <a:pt x="146" y="22"/>
                </a:lnTo>
                <a:lnTo>
                  <a:pt x="150" y="22"/>
                </a:lnTo>
                <a:lnTo>
                  <a:pt x="150" y="18"/>
                </a:lnTo>
                <a:lnTo>
                  <a:pt x="150" y="14"/>
                </a:lnTo>
                <a:lnTo>
                  <a:pt x="150" y="9"/>
                </a:lnTo>
                <a:lnTo>
                  <a:pt x="155" y="9"/>
                </a:lnTo>
                <a:lnTo>
                  <a:pt x="155" y="5"/>
                </a:lnTo>
                <a:lnTo>
                  <a:pt x="155" y="0"/>
                </a:lnTo>
                <a:lnTo>
                  <a:pt x="310" y="0"/>
                </a:lnTo>
                <a:lnTo>
                  <a:pt x="310" y="5"/>
                </a:lnTo>
                <a:lnTo>
                  <a:pt x="310" y="9"/>
                </a:lnTo>
                <a:lnTo>
                  <a:pt x="310" y="14"/>
                </a:lnTo>
                <a:lnTo>
                  <a:pt x="305" y="14"/>
                </a:lnTo>
                <a:lnTo>
                  <a:pt x="305" y="18"/>
                </a:lnTo>
                <a:lnTo>
                  <a:pt x="305" y="22"/>
                </a:lnTo>
                <a:lnTo>
                  <a:pt x="305" y="27"/>
                </a:lnTo>
                <a:lnTo>
                  <a:pt x="301" y="27"/>
                </a:lnTo>
                <a:lnTo>
                  <a:pt x="301" y="31"/>
                </a:lnTo>
                <a:lnTo>
                  <a:pt x="301" y="36"/>
                </a:lnTo>
                <a:lnTo>
                  <a:pt x="297" y="36"/>
                </a:lnTo>
                <a:lnTo>
                  <a:pt x="297" y="40"/>
                </a:lnTo>
                <a:lnTo>
                  <a:pt x="297" y="44"/>
                </a:lnTo>
                <a:lnTo>
                  <a:pt x="293" y="44"/>
                </a:lnTo>
                <a:lnTo>
                  <a:pt x="293" y="49"/>
                </a:lnTo>
                <a:lnTo>
                  <a:pt x="293" y="54"/>
                </a:lnTo>
                <a:lnTo>
                  <a:pt x="293" y="58"/>
                </a:lnTo>
                <a:lnTo>
                  <a:pt x="288" y="58"/>
                </a:lnTo>
                <a:lnTo>
                  <a:pt x="288" y="62"/>
                </a:lnTo>
                <a:lnTo>
                  <a:pt x="288" y="66"/>
                </a:lnTo>
                <a:lnTo>
                  <a:pt x="288" y="71"/>
                </a:lnTo>
                <a:lnTo>
                  <a:pt x="283" y="71"/>
                </a:lnTo>
                <a:lnTo>
                  <a:pt x="283" y="76"/>
                </a:lnTo>
                <a:lnTo>
                  <a:pt x="283" y="80"/>
                </a:lnTo>
                <a:lnTo>
                  <a:pt x="283" y="84"/>
                </a:lnTo>
                <a:lnTo>
                  <a:pt x="279" y="84"/>
                </a:lnTo>
                <a:lnTo>
                  <a:pt x="279" y="88"/>
                </a:lnTo>
                <a:lnTo>
                  <a:pt x="279" y="93"/>
                </a:lnTo>
                <a:lnTo>
                  <a:pt x="275" y="93"/>
                </a:lnTo>
                <a:lnTo>
                  <a:pt x="275" y="98"/>
                </a:lnTo>
                <a:lnTo>
                  <a:pt x="275" y="102"/>
                </a:lnTo>
                <a:lnTo>
                  <a:pt x="275" y="106"/>
                </a:lnTo>
                <a:lnTo>
                  <a:pt x="270" y="106"/>
                </a:lnTo>
                <a:lnTo>
                  <a:pt x="270" y="110"/>
                </a:lnTo>
                <a:lnTo>
                  <a:pt x="270" y="115"/>
                </a:lnTo>
                <a:lnTo>
                  <a:pt x="266" y="115"/>
                </a:lnTo>
                <a:lnTo>
                  <a:pt x="266" y="120"/>
                </a:lnTo>
                <a:lnTo>
                  <a:pt x="266" y="124"/>
                </a:lnTo>
                <a:lnTo>
                  <a:pt x="261" y="124"/>
                </a:lnTo>
                <a:lnTo>
                  <a:pt x="261" y="128"/>
                </a:lnTo>
                <a:lnTo>
                  <a:pt x="261" y="133"/>
                </a:lnTo>
                <a:lnTo>
                  <a:pt x="261" y="137"/>
                </a:lnTo>
                <a:lnTo>
                  <a:pt x="257" y="137"/>
                </a:lnTo>
                <a:lnTo>
                  <a:pt x="257" y="142"/>
                </a:lnTo>
                <a:lnTo>
                  <a:pt x="257" y="146"/>
                </a:lnTo>
                <a:lnTo>
                  <a:pt x="257" y="150"/>
                </a:lnTo>
                <a:lnTo>
                  <a:pt x="253" y="150"/>
                </a:lnTo>
                <a:lnTo>
                  <a:pt x="253" y="155"/>
                </a:lnTo>
                <a:lnTo>
                  <a:pt x="253" y="159"/>
                </a:lnTo>
                <a:lnTo>
                  <a:pt x="253" y="164"/>
                </a:lnTo>
                <a:lnTo>
                  <a:pt x="248" y="164"/>
                </a:lnTo>
                <a:lnTo>
                  <a:pt x="248" y="168"/>
                </a:lnTo>
                <a:lnTo>
                  <a:pt x="248" y="173"/>
                </a:lnTo>
                <a:lnTo>
                  <a:pt x="243" y="173"/>
                </a:lnTo>
                <a:lnTo>
                  <a:pt x="243" y="177"/>
                </a:lnTo>
                <a:lnTo>
                  <a:pt x="243" y="181"/>
                </a:lnTo>
                <a:lnTo>
                  <a:pt x="243" y="186"/>
                </a:lnTo>
                <a:lnTo>
                  <a:pt x="239" y="186"/>
                </a:lnTo>
                <a:lnTo>
                  <a:pt x="239" y="191"/>
                </a:lnTo>
                <a:lnTo>
                  <a:pt x="239" y="195"/>
                </a:lnTo>
                <a:lnTo>
                  <a:pt x="239" y="199"/>
                </a:lnTo>
                <a:lnTo>
                  <a:pt x="235" y="199"/>
                </a:lnTo>
                <a:lnTo>
                  <a:pt x="235" y="203"/>
                </a:lnTo>
                <a:lnTo>
                  <a:pt x="235" y="208"/>
                </a:lnTo>
                <a:lnTo>
                  <a:pt x="230" y="208"/>
                </a:lnTo>
                <a:lnTo>
                  <a:pt x="230" y="213"/>
                </a:lnTo>
                <a:lnTo>
                  <a:pt x="230" y="217"/>
                </a:lnTo>
                <a:lnTo>
                  <a:pt x="226" y="217"/>
                </a:lnTo>
                <a:lnTo>
                  <a:pt x="226" y="221"/>
                </a:lnTo>
                <a:lnTo>
                  <a:pt x="226" y="225"/>
                </a:lnTo>
                <a:lnTo>
                  <a:pt x="226" y="230"/>
                </a:lnTo>
                <a:lnTo>
                  <a:pt x="221" y="230"/>
                </a:lnTo>
                <a:lnTo>
                  <a:pt x="221" y="235"/>
                </a:lnTo>
                <a:lnTo>
                  <a:pt x="221" y="239"/>
                </a:lnTo>
                <a:lnTo>
                  <a:pt x="221" y="243"/>
                </a:lnTo>
                <a:lnTo>
                  <a:pt x="217" y="243"/>
                </a:lnTo>
                <a:lnTo>
                  <a:pt x="217" y="247"/>
                </a:lnTo>
                <a:lnTo>
                  <a:pt x="217" y="252"/>
                </a:lnTo>
                <a:lnTo>
                  <a:pt x="217" y="257"/>
                </a:lnTo>
                <a:lnTo>
                  <a:pt x="212" y="257"/>
                </a:lnTo>
                <a:lnTo>
                  <a:pt x="212" y="261"/>
                </a:lnTo>
                <a:lnTo>
                  <a:pt x="212" y="265"/>
                </a:lnTo>
                <a:lnTo>
                  <a:pt x="208" y="265"/>
                </a:lnTo>
                <a:lnTo>
                  <a:pt x="208" y="270"/>
                </a:lnTo>
                <a:lnTo>
                  <a:pt x="208" y="274"/>
                </a:lnTo>
                <a:lnTo>
                  <a:pt x="208" y="279"/>
                </a:lnTo>
                <a:lnTo>
                  <a:pt x="204" y="279"/>
                </a:lnTo>
                <a:lnTo>
                  <a:pt x="204" y="283"/>
                </a:lnTo>
                <a:lnTo>
                  <a:pt x="204" y="287"/>
                </a:lnTo>
                <a:lnTo>
                  <a:pt x="199" y="287"/>
                </a:lnTo>
                <a:lnTo>
                  <a:pt x="199" y="292"/>
                </a:lnTo>
                <a:lnTo>
                  <a:pt x="199" y="296"/>
                </a:lnTo>
                <a:lnTo>
                  <a:pt x="199" y="301"/>
                </a:lnTo>
                <a:lnTo>
                  <a:pt x="194" y="301"/>
                </a:lnTo>
                <a:lnTo>
                  <a:pt x="194" y="305"/>
                </a:lnTo>
                <a:lnTo>
                  <a:pt x="194" y="310"/>
                </a:lnTo>
                <a:lnTo>
                  <a:pt x="190" y="310"/>
                </a:lnTo>
                <a:lnTo>
                  <a:pt x="190" y="314"/>
                </a:lnTo>
                <a:lnTo>
                  <a:pt x="190" y="318"/>
                </a:lnTo>
                <a:lnTo>
                  <a:pt x="190" y="323"/>
                </a:lnTo>
                <a:lnTo>
                  <a:pt x="186" y="323"/>
                </a:lnTo>
                <a:lnTo>
                  <a:pt x="186" y="327"/>
                </a:lnTo>
                <a:lnTo>
                  <a:pt x="186" y="332"/>
                </a:lnTo>
                <a:lnTo>
                  <a:pt x="186" y="336"/>
                </a:lnTo>
                <a:lnTo>
                  <a:pt x="182" y="336"/>
                </a:lnTo>
                <a:lnTo>
                  <a:pt x="182" y="340"/>
                </a:lnTo>
                <a:lnTo>
                  <a:pt x="182" y="345"/>
                </a:lnTo>
                <a:lnTo>
                  <a:pt x="177" y="345"/>
                </a:lnTo>
                <a:lnTo>
                  <a:pt x="177" y="350"/>
                </a:lnTo>
                <a:lnTo>
                  <a:pt x="177" y="354"/>
                </a:lnTo>
                <a:lnTo>
                  <a:pt x="177" y="358"/>
                </a:lnTo>
                <a:lnTo>
                  <a:pt x="172" y="358"/>
                </a:lnTo>
                <a:lnTo>
                  <a:pt x="172" y="362"/>
                </a:lnTo>
                <a:lnTo>
                  <a:pt x="172" y="367"/>
                </a:lnTo>
                <a:lnTo>
                  <a:pt x="172" y="372"/>
                </a:lnTo>
                <a:lnTo>
                  <a:pt x="168" y="372"/>
                </a:lnTo>
                <a:lnTo>
                  <a:pt x="168" y="376"/>
                </a:lnTo>
                <a:lnTo>
                  <a:pt x="168" y="380"/>
                </a:lnTo>
                <a:lnTo>
                  <a:pt x="164" y="380"/>
                </a:lnTo>
                <a:lnTo>
                  <a:pt x="164" y="384"/>
                </a:lnTo>
                <a:lnTo>
                  <a:pt x="164" y="389"/>
                </a:lnTo>
                <a:lnTo>
                  <a:pt x="160" y="389"/>
                </a:lnTo>
                <a:lnTo>
                  <a:pt x="160" y="394"/>
                </a:lnTo>
                <a:lnTo>
                  <a:pt x="160" y="398"/>
                </a:lnTo>
                <a:lnTo>
                  <a:pt x="160" y="402"/>
                </a:lnTo>
                <a:lnTo>
                  <a:pt x="0" y="402"/>
                </a:lnTo>
              </a:path>
            </a:pathLst>
          </a:custGeom>
          <a:noFill/>
          <a:ln w="2222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00117" name="Freeform 180"/>
          <p:cNvSpPr>
            <a:spLocks/>
          </p:cNvSpPr>
          <p:nvPr/>
        </p:nvSpPr>
        <p:spPr bwMode="auto">
          <a:xfrm>
            <a:off x="2514600" y="2935288"/>
            <a:ext cx="1500188" cy="825500"/>
          </a:xfrm>
          <a:custGeom>
            <a:avLst/>
            <a:gdLst>
              <a:gd name="T0" fmla="*/ 2147483647 w 945"/>
              <a:gd name="T1" fmla="*/ 2147483647 h 402"/>
              <a:gd name="T2" fmla="*/ 2147483647 w 945"/>
              <a:gd name="T3" fmla="*/ 2147483647 h 402"/>
              <a:gd name="T4" fmla="*/ 2147483647 w 945"/>
              <a:gd name="T5" fmla="*/ 2147483647 h 402"/>
              <a:gd name="T6" fmla="*/ 2147483647 w 945"/>
              <a:gd name="T7" fmla="*/ 2147483647 h 402"/>
              <a:gd name="T8" fmla="*/ 2147483647 w 945"/>
              <a:gd name="T9" fmla="*/ 2147483647 h 402"/>
              <a:gd name="T10" fmla="*/ 2147483647 w 945"/>
              <a:gd name="T11" fmla="*/ 2147483647 h 402"/>
              <a:gd name="T12" fmla="*/ 2147483647 w 945"/>
              <a:gd name="T13" fmla="*/ 2147483647 h 402"/>
              <a:gd name="T14" fmla="*/ 2147483647 w 945"/>
              <a:gd name="T15" fmla="*/ 2147483647 h 402"/>
              <a:gd name="T16" fmla="*/ 2147483647 w 945"/>
              <a:gd name="T17" fmla="*/ 2147483647 h 402"/>
              <a:gd name="T18" fmla="*/ 2147483647 w 945"/>
              <a:gd name="T19" fmla="*/ 2147483647 h 402"/>
              <a:gd name="T20" fmla="*/ 2147483647 w 945"/>
              <a:gd name="T21" fmla="*/ 2147483647 h 402"/>
              <a:gd name="T22" fmla="*/ 2147483647 w 945"/>
              <a:gd name="T23" fmla="*/ 2147483647 h 402"/>
              <a:gd name="T24" fmla="*/ 2147483647 w 945"/>
              <a:gd name="T25" fmla="*/ 2147483647 h 402"/>
              <a:gd name="T26" fmla="*/ 2147483647 w 945"/>
              <a:gd name="T27" fmla="*/ 2147483647 h 402"/>
              <a:gd name="T28" fmla="*/ 2147483647 w 945"/>
              <a:gd name="T29" fmla="*/ 2147483647 h 402"/>
              <a:gd name="T30" fmla="*/ 2147483647 w 945"/>
              <a:gd name="T31" fmla="*/ 2147483647 h 402"/>
              <a:gd name="T32" fmla="*/ 2147483647 w 945"/>
              <a:gd name="T33" fmla="*/ 2147483647 h 402"/>
              <a:gd name="T34" fmla="*/ 2147483647 w 945"/>
              <a:gd name="T35" fmla="*/ 2147483647 h 402"/>
              <a:gd name="T36" fmla="*/ 2147483647 w 945"/>
              <a:gd name="T37" fmla="*/ 2147483647 h 402"/>
              <a:gd name="T38" fmla="*/ 2147483647 w 945"/>
              <a:gd name="T39" fmla="*/ 2147483647 h 402"/>
              <a:gd name="T40" fmla="*/ 2147483647 w 945"/>
              <a:gd name="T41" fmla="*/ 2147483647 h 402"/>
              <a:gd name="T42" fmla="*/ 2147483647 w 945"/>
              <a:gd name="T43" fmla="*/ 2147483647 h 402"/>
              <a:gd name="T44" fmla="*/ 2147483647 w 945"/>
              <a:gd name="T45" fmla="*/ 2147483647 h 402"/>
              <a:gd name="T46" fmla="*/ 2147483647 w 945"/>
              <a:gd name="T47" fmla="*/ 2147483647 h 402"/>
              <a:gd name="T48" fmla="*/ 2147483647 w 945"/>
              <a:gd name="T49" fmla="*/ 2147483647 h 402"/>
              <a:gd name="T50" fmla="*/ 2147483647 w 945"/>
              <a:gd name="T51" fmla="*/ 2147483647 h 402"/>
              <a:gd name="T52" fmla="*/ 2147483647 w 945"/>
              <a:gd name="T53" fmla="*/ 2147483647 h 402"/>
              <a:gd name="T54" fmla="*/ 2147483647 w 945"/>
              <a:gd name="T55" fmla="*/ 2147483647 h 402"/>
              <a:gd name="T56" fmla="*/ 2147483647 w 945"/>
              <a:gd name="T57" fmla="*/ 2147483647 h 402"/>
              <a:gd name="T58" fmla="*/ 2147483647 w 945"/>
              <a:gd name="T59" fmla="*/ 2147483647 h 402"/>
              <a:gd name="T60" fmla="*/ 2147483647 w 945"/>
              <a:gd name="T61" fmla="*/ 2147483647 h 402"/>
              <a:gd name="T62" fmla="*/ 2147483647 w 945"/>
              <a:gd name="T63" fmla="*/ 2147483647 h 402"/>
              <a:gd name="T64" fmla="*/ 2147483647 w 945"/>
              <a:gd name="T65" fmla="*/ 2147483647 h 402"/>
              <a:gd name="T66" fmla="*/ 2147483647 w 945"/>
              <a:gd name="T67" fmla="*/ 2147483647 h 402"/>
              <a:gd name="T68" fmla="*/ 2147483647 w 945"/>
              <a:gd name="T69" fmla="*/ 2147483647 h 402"/>
              <a:gd name="T70" fmla="*/ 2147483647 w 945"/>
              <a:gd name="T71" fmla="*/ 2147483647 h 402"/>
              <a:gd name="T72" fmla="*/ 2147483647 w 945"/>
              <a:gd name="T73" fmla="*/ 2147483647 h 402"/>
              <a:gd name="T74" fmla="*/ 2147483647 w 945"/>
              <a:gd name="T75" fmla="*/ 2147483647 h 402"/>
              <a:gd name="T76" fmla="*/ 2147483647 w 945"/>
              <a:gd name="T77" fmla="*/ 2147483647 h 402"/>
              <a:gd name="T78" fmla="*/ 2147483647 w 945"/>
              <a:gd name="T79" fmla="*/ 2147483647 h 402"/>
              <a:gd name="T80" fmla="*/ 2147483647 w 945"/>
              <a:gd name="T81" fmla="*/ 2147483647 h 402"/>
              <a:gd name="T82" fmla="*/ 2147483647 w 945"/>
              <a:gd name="T83" fmla="*/ 2147483647 h 402"/>
              <a:gd name="T84" fmla="*/ 2147483647 w 945"/>
              <a:gd name="T85" fmla="*/ 2147483647 h 402"/>
              <a:gd name="T86" fmla="*/ 2147483647 w 945"/>
              <a:gd name="T87" fmla="*/ 2147483647 h 402"/>
              <a:gd name="T88" fmla="*/ 2147483647 w 945"/>
              <a:gd name="T89" fmla="*/ 2147483647 h 402"/>
              <a:gd name="T90" fmla="*/ 2147483647 w 945"/>
              <a:gd name="T91" fmla="*/ 2147483647 h 402"/>
              <a:gd name="T92" fmla="*/ 2147483647 w 945"/>
              <a:gd name="T93" fmla="*/ 2147483647 h 402"/>
              <a:gd name="T94" fmla="*/ 2147483647 w 945"/>
              <a:gd name="T95" fmla="*/ 2147483647 h 402"/>
              <a:gd name="T96" fmla="*/ 2147483647 w 945"/>
              <a:gd name="T97" fmla="*/ 2147483647 h 402"/>
              <a:gd name="T98" fmla="*/ 2147483647 w 945"/>
              <a:gd name="T99" fmla="*/ 2147483647 h 402"/>
              <a:gd name="T100" fmla="*/ 2147483647 w 945"/>
              <a:gd name="T101" fmla="*/ 2147483647 h 402"/>
              <a:gd name="T102" fmla="*/ 2147483647 w 945"/>
              <a:gd name="T103" fmla="*/ 2147483647 h 402"/>
              <a:gd name="T104" fmla="*/ 2147483647 w 945"/>
              <a:gd name="T105" fmla="*/ 2147483647 h 402"/>
              <a:gd name="T106" fmla="*/ 2147483647 w 945"/>
              <a:gd name="T107" fmla="*/ 2147483647 h 402"/>
              <a:gd name="T108" fmla="*/ 2147483647 w 945"/>
              <a:gd name="T109" fmla="*/ 2147483647 h 402"/>
              <a:gd name="T110" fmla="*/ 2147483647 w 945"/>
              <a:gd name="T111" fmla="*/ 2147483647 h 402"/>
              <a:gd name="T112" fmla="*/ 2147483647 w 945"/>
              <a:gd name="T113" fmla="*/ 2147483647 h 402"/>
              <a:gd name="T114" fmla="*/ 2147483647 w 945"/>
              <a:gd name="T115" fmla="*/ 2147483647 h 402"/>
              <a:gd name="T116" fmla="*/ 2147483647 w 945"/>
              <a:gd name="T117" fmla="*/ 2147483647 h 402"/>
              <a:gd name="T118" fmla="*/ 2147483647 w 945"/>
              <a:gd name="T119" fmla="*/ 2147483647 h 402"/>
              <a:gd name="T120" fmla="*/ 2147483647 w 945"/>
              <a:gd name="T121" fmla="*/ 2147483647 h 402"/>
              <a:gd name="T122" fmla="*/ 2147483647 w 945"/>
              <a:gd name="T123" fmla="*/ 2147483647 h 40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945"/>
              <a:gd name="T187" fmla="*/ 0 h 402"/>
              <a:gd name="T188" fmla="*/ 945 w 945"/>
              <a:gd name="T189" fmla="*/ 402 h 40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945" h="402">
                <a:moveTo>
                  <a:pt x="0" y="402"/>
                </a:moveTo>
                <a:lnTo>
                  <a:pt x="0" y="402"/>
                </a:lnTo>
                <a:lnTo>
                  <a:pt x="0" y="398"/>
                </a:lnTo>
                <a:lnTo>
                  <a:pt x="40" y="398"/>
                </a:lnTo>
                <a:lnTo>
                  <a:pt x="40" y="394"/>
                </a:lnTo>
                <a:lnTo>
                  <a:pt x="80" y="394"/>
                </a:lnTo>
                <a:lnTo>
                  <a:pt x="80" y="389"/>
                </a:lnTo>
                <a:lnTo>
                  <a:pt x="107" y="389"/>
                </a:lnTo>
                <a:lnTo>
                  <a:pt x="129" y="389"/>
                </a:lnTo>
                <a:lnTo>
                  <a:pt x="129" y="384"/>
                </a:lnTo>
                <a:lnTo>
                  <a:pt x="147" y="384"/>
                </a:lnTo>
                <a:lnTo>
                  <a:pt x="147" y="380"/>
                </a:lnTo>
                <a:lnTo>
                  <a:pt x="160" y="380"/>
                </a:lnTo>
                <a:lnTo>
                  <a:pt x="160" y="376"/>
                </a:lnTo>
                <a:lnTo>
                  <a:pt x="169" y="376"/>
                </a:lnTo>
                <a:lnTo>
                  <a:pt x="169" y="372"/>
                </a:lnTo>
                <a:lnTo>
                  <a:pt x="182" y="372"/>
                </a:lnTo>
                <a:lnTo>
                  <a:pt x="182" y="367"/>
                </a:lnTo>
                <a:lnTo>
                  <a:pt x="191" y="367"/>
                </a:lnTo>
                <a:lnTo>
                  <a:pt x="191" y="362"/>
                </a:lnTo>
                <a:lnTo>
                  <a:pt x="200" y="362"/>
                </a:lnTo>
                <a:lnTo>
                  <a:pt x="200" y="358"/>
                </a:lnTo>
                <a:lnTo>
                  <a:pt x="209" y="358"/>
                </a:lnTo>
                <a:lnTo>
                  <a:pt x="209" y="354"/>
                </a:lnTo>
                <a:lnTo>
                  <a:pt x="218" y="354"/>
                </a:lnTo>
                <a:lnTo>
                  <a:pt x="218" y="350"/>
                </a:lnTo>
                <a:lnTo>
                  <a:pt x="227" y="350"/>
                </a:lnTo>
                <a:lnTo>
                  <a:pt x="227" y="345"/>
                </a:lnTo>
                <a:lnTo>
                  <a:pt x="231" y="345"/>
                </a:lnTo>
                <a:lnTo>
                  <a:pt x="240" y="345"/>
                </a:lnTo>
                <a:lnTo>
                  <a:pt x="240" y="340"/>
                </a:lnTo>
                <a:lnTo>
                  <a:pt x="244" y="340"/>
                </a:lnTo>
                <a:lnTo>
                  <a:pt x="244" y="336"/>
                </a:lnTo>
                <a:lnTo>
                  <a:pt x="254" y="336"/>
                </a:lnTo>
                <a:lnTo>
                  <a:pt x="254" y="332"/>
                </a:lnTo>
                <a:lnTo>
                  <a:pt x="258" y="332"/>
                </a:lnTo>
                <a:lnTo>
                  <a:pt x="258" y="327"/>
                </a:lnTo>
                <a:lnTo>
                  <a:pt x="262" y="327"/>
                </a:lnTo>
                <a:lnTo>
                  <a:pt x="262" y="323"/>
                </a:lnTo>
                <a:lnTo>
                  <a:pt x="266" y="323"/>
                </a:lnTo>
                <a:lnTo>
                  <a:pt x="266" y="318"/>
                </a:lnTo>
                <a:lnTo>
                  <a:pt x="276" y="318"/>
                </a:lnTo>
                <a:lnTo>
                  <a:pt x="276" y="314"/>
                </a:lnTo>
                <a:lnTo>
                  <a:pt x="280" y="314"/>
                </a:lnTo>
                <a:lnTo>
                  <a:pt x="280" y="310"/>
                </a:lnTo>
                <a:lnTo>
                  <a:pt x="284" y="310"/>
                </a:lnTo>
                <a:lnTo>
                  <a:pt x="284" y="305"/>
                </a:lnTo>
                <a:lnTo>
                  <a:pt x="289" y="305"/>
                </a:lnTo>
                <a:lnTo>
                  <a:pt x="289" y="301"/>
                </a:lnTo>
                <a:lnTo>
                  <a:pt x="293" y="301"/>
                </a:lnTo>
                <a:lnTo>
                  <a:pt x="298" y="301"/>
                </a:lnTo>
                <a:lnTo>
                  <a:pt x="298" y="296"/>
                </a:lnTo>
                <a:lnTo>
                  <a:pt x="302" y="296"/>
                </a:lnTo>
                <a:lnTo>
                  <a:pt x="302" y="292"/>
                </a:lnTo>
                <a:lnTo>
                  <a:pt x="306" y="292"/>
                </a:lnTo>
                <a:lnTo>
                  <a:pt x="306" y="287"/>
                </a:lnTo>
                <a:lnTo>
                  <a:pt x="315" y="287"/>
                </a:lnTo>
                <a:lnTo>
                  <a:pt x="315" y="283"/>
                </a:lnTo>
                <a:lnTo>
                  <a:pt x="315" y="279"/>
                </a:lnTo>
                <a:lnTo>
                  <a:pt x="320" y="279"/>
                </a:lnTo>
                <a:lnTo>
                  <a:pt x="320" y="274"/>
                </a:lnTo>
                <a:lnTo>
                  <a:pt x="324" y="274"/>
                </a:lnTo>
                <a:lnTo>
                  <a:pt x="324" y="270"/>
                </a:lnTo>
                <a:lnTo>
                  <a:pt x="329" y="270"/>
                </a:lnTo>
                <a:lnTo>
                  <a:pt x="329" y="265"/>
                </a:lnTo>
                <a:lnTo>
                  <a:pt x="333" y="265"/>
                </a:lnTo>
                <a:lnTo>
                  <a:pt x="333" y="261"/>
                </a:lnTo>
                <a:lnTo>
                  <a:pt x="337" y="261"/>
                </a:lnTo>
                <a:lnTo>
                  <a:pt x="337" y="257"/>
                </a:lnTo>
                <a:lnTo>
                  <a:pt x="342" y="257"/>
                </a:lnTo>
                <a:lnTo>
                  <a:pt x="347" y="257"/>
                </a:lnTo>
                <a:lnTo>
                  <a:pt x="347" y="252"/>
                </a:lnTo>
                <a:lnTo>
                  <a:pt x="351" y="252"/>
                </a:lnTo>
                <a:lnTo>
                  <a:pt x="351" y="247"/>
                </a:lnTo>
                <a:lnTo>
                  <a:pt x="355" y="247"/>
                </a:lnTo>
                <a:lnTo>
                  <a:pt x="355" y="243"/>
                </a:lnTo>
                <a:lnTo>
                  <a:pt x="359" y="243"/>
                </a:lnTo>
                <a:lnTo>
                  <a:pt x="359" y="239"/>
                </a:lnTo>
                <a:lnTo>
                  <a:pt x="364" y="239"/>
                </a:lnTo>
                <a:lnTo>
                  <a:pt x="364" y="235"/>
                </a:lnTo>
                <a:lnTo>
                  <a:pt x="369" y="235"/>
                </a:lnTo>
                <a:lnTo>
                  <a:pt x="369" y="230"/>
                </a:lnTo>
                <a:lnTo>
                  <a:pt x="373" y="230"/>
                </a:lnTo>
                <a:lnTo>
                  <a:pt x="373" y="225"/>
                </a:lnTo>
                <a:lnTo>
                  <a:pt x="373" y="221"/>
                </a:lnTo>
                <a:lnTo>
                  <a:pt x="377" y="221"/>
                </a:lnTo>
                <a:lnTo>
                  <a:pt x="377" y="217"/>
                </a:lnTo>
                <a:lnTo>
                  <a:pt x="382" y="217"/>
                </a:lnTo>
                <a:lnTo>
                  <a:pt x="382" y="213"/>
                </a:lnTo>
                <a:lnTo>
                  <a:pt x="387" y="213"/>
                </a:lnTo>
                <a:lnTo>
                  <a:pt x="391" y="213"/>
                </a:lnTo>
                <a:lnTo>
                  <a:pt x="391" y="208"/>
                </a:lnTo>
                <a:lnTo>
                  <a:pt x="395" y="208"/>
                </a:lnTo>
                <a:lnTo>
                  <a:pt x="395" y="203"/>
                </a:lnTo>
                <a:lnTo>
                  <a:pt x="400" y="203"/>
                </a:lnTo>
                <a:lnTo>
                  <a:pt x="400" y="199"/>
                </a:lnTo>
                <a:lnTo>
                  <a:pt x="404" y="199"/>
                </a:lnTo>
                <a:lnTo>
                  <a:pt x="404" y="195"/>
                </a:lnTo>
                <a:lnTo>
                  <a:pt x="409" y="195"/>
                </a:lnTo>
                <a:lnTo>
                  <a:pt x="409" y="191"/>
                </a:lnTo>
                <a:lnTo>
                  <a:pt x="409" y="186"/>
                </a:lnTo>
                <a:lnTo>
                  <a:pt x="413" y="186"/>
                </a:lnTo>
                <a:lnTo>
                  <a:pt x="413" y="181"/>
                </a:lnTo>
                <a:lnTo>
                  <a:pt x="418" y="181"/>
                </a:lnTo>
                <a:lnTo>
                  <a:pt x="418" y="177"/>
                </a:lnTo>
                <a:lnTo>
                  <a:pt x="422" y="177"/>
                </a:lnTo>
                <a:lnTo>
                  <a:pt x="422" y="173"/>
                </a:lnTo>
                <a:lnTo>
                  <a:pt x="426" y="173"/>
                </a:lnTo>
                <a:lnTo>
                  <a:pt x="426" y="168"/>
                </a:lnTo>
                <a:lnTo>
                  <a:pt x="431" y="168"/>
                </a:lnTo>
                <a:lnTo>
                  <a:pt x="435" y="168"/>
                </a:lnTo>
                <a:lnTo>
                  <a:pt x="435" y="164"/>
                </a:lnTo>
                <a:lnTo>
                  <a:pt x="440" y="164"/>
                </a:lnTo>
                <a:lnTo>
                  <a:pt x="440" y="159"/>
                </a:lnTo>
                <a:lnTo>
                  <a:pt x="440" y="155"/>
                </a:lnTo>
                <a:lnTo>
                  <a:pt x="444" y="155"/>
                </a:lnTo>
                <a:lnTo>
                  <a:pt x="444" y="150"/>
                </a:lnTo>
                <a:lnTo>
                  <a:pt x="448" y="150"/>
                </a:lnTo>
                <a:lnTo>
                  <a:pt x="448" y="146"/>
                </a:lnTo>
                <a:lnTo>
                  <a:pt x="453" y="146"/>
                </a:lnTo>
                <a:lnTo>
                  <a:pt x="453" y="142"/>
                </a:lnTo>
                <a:lnTo>
                  <a:pt x="458" y="142"/>
                </a:lnTo>
                <a:lnTo>
                  <a:pt x="458" y="137"/>
                </a:lnTo>
                <a:lnTo>
                  <a:pt x="462" y="137"/>
                </a:lnTo>
                <a:lnTo>
                  <a:pt x="462" y="133"/>
                </a:lnTo>
                <a:lnTo>
                  <a:pt x="466" y="133"/>
                </a:lnTo>
                <a:lnTo>
                  <a:pt x="466" y="128"/>
                </a:lnTo>
                <a:lnTo>
                  <a:pt x="470" y="128"/>
                </a:lnTo>
                <a:lnTo>
                  <a:pt x="470" y="124"/>
                </a:lnTo>
                <a:lnTo>
                  <a:pt x="475" y="124"/>
                </a:lnTo>
                <a:lnTo>
                  <a:pt x="480" y="124"/>
                </a:lnTo>
                <a:lnTo>
                  <a:pt x="480" y="120"/>
                </a:lnTo>
                <a:lnTo>
                  <a:pt x="484" y="120"/>
                </a:lnTo>
                <a:lnTo>
                  <a:pt x="484" y="115"/>
                </a:lnTo>
                <a:lnTo>
                  <a:pt x="488" y="115"/>
                </a:lnTo>
                <a:lnTo>
                  <a:pt x="488" y="110"/>
                </a:lnTo>
                <a:lnTo>
                  <a:pt x="493" y="110"/>
                </a:lnTo>
                <a:lnTo>
                  <a:pt x="493" y="106"/>
                </a:lnTo>
                <a:lnTo>
                  <a:pt x="497" y="106"/>
                </a:lnTo>
                <a:lnTo>
                  <a:pt x="497" y="102"/>
                </a:lnTo>
                <a:lnTo>
                  <a:pt x="502" y="102"/>
                </a:lnTo>
                <a:lnTo>
                  <a:pt x="502" y="98"/>
                </a:lnTo>
                <a:lnTo>
                  <a:pt x="506" y="98"/>
                </a:lnTo>
                <a:lnTo>
                  <a:pt x="506" y="93"/>
                </a:lnTo>
                <a:lnTo>
                  <a:pt x="511" y="93"/>
                </a:lnTo>
                <a:lnTo>
                  <a:pt x="511" y="88"/>
                </a:lnTo>
                <a:lnTo>
                  <a:pt x="519" y="88"/>
                </a:lnTo>
                <a:lnTo>
                  <a:pt x="519" y="84"/>
                </a:lnTo>
                <a:lnTo>
                  <a:pt x="524" y="84"/>
                </a:lnTo>
                <a:lnTo>
                  <a:pt x="529" y="84"/>
                </a:lnTo>
                <a:lnTo>
                  <a:pt x="529" y="80"/>
                </a:lnTo>
                <a:lnTo>
                  <a:pt x="533" y="80"/>
                </a:lnTo>
                <a:lnTo>
                  <a:pt x="533" y="76"/>
                </a:lnTo>
                <a:lnTo>
                  <a:pt x="542" y="76"/>
                </a:lnTo>
                <a:lnTo>
                  <a:pt x="542" y="71"/>
                </a:lnTo>
                <a:lnTo>
                  <a:pt x="546" y="71"/>
                </a:lnTo>
                <a:lnTo>
                  <a:pt x="546" y="66"/>
                </a:lnTo>
                <a:lnTo>
                  <a:pt x="551" y="66"/>
                </a:lnTo>
                <a:lnTo>
                  <a:pt x="551" y="62"/>
                </a:lnTo>
                <a:lnTo>
                  <a:pt x="555" y="62"/>
                </a:lnTo>
                <a:lnTo>
                  <a:pt x="555" y="58"/>
                </a:lnTo>
                <a:lnTo>
                  <a:pt x="559" y="58"/>
                </a:lnTo>
                <a:lnTo>
                  <a:pt x="559" y="54"/>
                </a:lnTo>
                <a:lnTo>
                  <a:pt x="569" y="54"/>
                </a:lnTo>
                <a:lnTo>
                  <a:pt x="569" y="49"/>
                </a:lnTo>
                <a:lnTo>
                  <a:pt x="577" y="49"/>
                </a:lnTo>
                <a:lnTo>
                  <a:pt x="577" y="44"/>
                </a:lnTo>
                <a:lnTo>
                  <a:pt x="581" y="44"/>
                </a:lnTo>
                <a:lnTo>
                  <a:pt x="581" y="40"/>
                </a:lnTo>
                <a:lnTo>
                  <a:pt x="591" y="40"/>
                </a:lnTo>
                <a:lnTo>
                  <a:pt x="599" y="40"/>
                </a:lnTo>
                <a:lnTo>
                  <a:pt x="599" y="36"/>
                </a:lnTo>
                <a:lnTo>
                  <a:pt x="613" y="36"/>
                </a:lnTo>
                <a:lnTo>
                  <a:pt x="613" y="31"/>
                </a:lnTo>
                <a:lnTo>
                  <a:pt x="622" y="31"/>
                </a:lnTo>
                <a:lnTo>
                  <a:pt x="622" y="27"/>
                </a:lnTo>
                <a:lnTo>
                  <a:pt x="635" y="27"/>
                </a:lnTo>
                <a:lnTo>
                  <a:pt x="635" y="22"/>
                </a:lnTo>
                <a:lnTo>
                  <a:pt x="648" y="22"/>
                </a:lnTo>
                <a:lnTo>
                  <a:pt x="648" y="18"/>
                </a:lnTo>
                <a:lnTo>
                  <a:pt x="666" y="18"/>
                </a:lnTo>
                <a:lnTo>
                  <a:pt x="666" y="14"/>
                </a:lnTo>
                <a:lnTo>
                  <a:pt x="684" y="14"/>
                </a:lnTo>
                <a:lnTo>
                  <a:pt x="684" y="9"/>
                </a:lnTo>
                <a:lnTo>
                  <a:pt x="710" y="9"/>
                </a:lnTo>
                <a:lnTo>
                  <a:pt x="710" y="5"/>
                </a:lnTo>
                <a:lnTo>
                  <a:pt x="755" y="5"/>
                </a:lnTo>
                <a:lnTo>
                  <a:pt x="755" y="0"/>
                </a:lnTo>
                <a:lnTo>
                  <a:pt x="945" y="0"/>
                </a:lnTo>
                <a:lnTo>
                  <a:pt x="945" y="5"/>
                </a:lnTo>
                <a:lnTo>
                  <a:pt x="906" y="5"/>
                </a:lnTo>
                <a:lnTo>
                  <a:pt x="906" y="9"/>
                </a:lnTo>
                <a:lnTo>
                  <a:pt x="866" y="9"/>
                </a:lnTo>
                <a:lnTo>
                  <a:pt x="866" y="14"/>
                </a:lnTo>
                <a:lnTo>
                  <a:pt x="839" y="14"/>
                </a:lnTo>
                <a:lnTo>
                  <a:pt x="839" y="18"/>
                </a:lnTo>
                <a:lnTo>
                  <a:pt x="817" y="18"/>
                </a:lnTo>
                <a:lnTo>
                  <a:pt x="817" y="22"/>
                </a:lnTo>
                <a:lnTo>
                  <a:pt x="803" y="22"/>
                </a:lnTo>
                <a:lnTo>
                  <a:pt x="803" y="27"/>
                </a:lnTo>
                <a:lnTo>
                  <a:pt x="790" y="27"/>
                </a:lnTo>
                <a:lnTo>
                  <a:pt x="790" y="31"/>
                </a:lnTo>
                <a:lnTo>
                  <a:pt x="777" y="31"/>
                </a:lnTo>
                <a:lnTo>
                  <a:pt x="777" y="36"/>
                </a:lnTo>
                <a:lnTo>
                  <a:pt x="763" y="36"/>
                </a:lnTo>
                <a:lnTo>
                  <a:pt x="763" y="40"/>
                </a:lnTo>
                <a:lnTo>
                  <a:pt x="755" y="40"/>
                </a:lnTo>
                <a:lnTo>
                  <a:pt x="746" y="40"/>
                </a:lnTo>
                <a:lnTo>
                  <a:pt x="746" y="44"/>
                </a:lnTo>
                <a:lnTo>
                  <a:pt x="737" y="44"/>
                </a:lnTo>
                <a:lnTo>
                  <a:pt x="737" y="49"/>
                </a:lnTo>
                <a:lnTo>
                  <a:pt x="728" y="49"/>
                </a:lnTo>
                <a:lnTo>
                  <a:pt x="728" y="54"/>
                </a:lnTo>
                <a:lnTo>
                  <a:pt x="724" y="54"/>
                </a:lnTo>
                <a:lnTo>
                  <a:pt x="724" y="58"/>
                </a:lnTo>
                <a:lnTo>
                  <a:pt x="715" y="58"/>
                </a:lnTo>
                <a:lnTo>
                  <a:pt x="715" y="62"/>
                </a:lnTo>
                <a:lnTo>
                  <a:pt x="710" y="62"/>
                </a:lnTo>
                <a:lnTo>
                  <a:pt x="710" y="66"/>
                </a:lnTo>
                <a:lnTo>
                  <a:pt x="702" y="66"/>
                </a:lnTo>
                <a:lnTo>
                  <a:pt x="702" y="71"/>
                </a:lnTo>
                <a:lnTo>
                  <a:pt x="697" y="71"/>
                </a:lnTo>
                <a:lnTo>
                  <a:pt x="697" y="76"/>
                </a:lnTo>
                <a:lnTo>
                  <a:pt x="688" y="76"/>
                </a:lnTo>
                <a:lnTo>
                  <a:pt x="688" y="80"/>
                </a:lnTo>
                <a:lnTo>
                  <a:pt x="684" y="80"/>
                </a:lnTo>
                <a:lnTo>
                  <a:pt x="684" y="84"/>
                </a:lnTo>
                <a:lnTo>
                  <a:pt x="679" y="84"/>
                </a:lnTo>
                <a:lnTo>
                  <a:pt x="674" y="84"/>
                </a:lnTo>
                <a:lnTo>
                  <a:pt x="674" y="88"/>
                </a:lnTo>
                <a:lnTo>
                  <a:pt x="666" y="88"/>
                </a:lnTo>
                <a:lnTo>
                  <a:pt x="666" y="93"/>
                </a:lnTo>
                <a:lnTo>
                  <a:pt x="662" y="93"/>
                </a:lnTo>
                <a:lnTo>
                  <a:pt x="662" y="98"/>
                </a:lnTo>
                <a:lnTo>
                  <a:pt x="657" y="98"/>
                </a:lnTo>
                <a:lnTo>
                  <a:pt x="657" y="102"/>
                </a:lnTo>
                <a:lnTo>
                  <a:pt x="652" y="102"/>
                </a:lnTo>
                <a:lnTo>
                  <a:pt x="652" y="106"/>
                </a:lnTo>
                <a:lnTo>
                  <a:pt x="648" y="106"/>
                </a:lnTo>
                <a:lnTo>
                  <a:pt x="648" y="110"/>
                </a:lnTo>
                <a:lnTo>
                  <a:pt x="644" y="110"/>
                </a:lnTo>
                <a:lnTo>
                  <a:pt x="644" y="115"/>
                </a:lnTo>
                <a:lnTo>
                  <a:pt x="640" y="115"/>
                </a:lnTo>
                <a:lnTo>
                  <a:pt x="640" y="120"/>
                </a:lnTo>
                <a:lnTo>
                  <a:pt x="635" y="120"/>
                </a:lnTo>
                <a:lnTo>
                  <a:pt x="635" y="124"/>
                </a:lnTo>
                <a:lnTo>
                  <a:pt x="630" y="124"/>
                </a:lnTo>
                <a:lnTo>
                  <a:pt x="626" y="124"/>
                </a:lnTo>
                <a:lnTo>
                  <a:pt x="626" y="128"/>
                </a:lnTo>
                <a:lnTo>
                  <a:pt x="622" y="128"/>
                </a:lnTo>
                <a:lnTo>
                  <a:pt x="622" y="133"/>
                </a:lnTo>
                <a:lnTo>
                  <a:pt x="617" y="133"/>
                </a:lnTo>
                <a:lnTo>
                  <a:pt x="617" y="137"/>
                </a:lnTo>
                <a:lnTo>
                  <a:pt x="613" y="137"/>
                </a:lnTo>
                <a:lnTo>
                  <a:pt x="613" y="142"/>
                </a:lnTo>
                <a:lnTo>
                  <a:pt x="608" y="142"/>
                </a:lnTo>
                <a:lnTo>
                  <a:pt x="608" y="146"/>
                </a:lnTo>
                <a:lnTo>
                  <a:pt x="604" y="146"/>
                </a:lnTo>
                <a:lnTo>
                  <a:pt x="604" y="150"/>
                </a:lnTo>
                <a:lnTo>
                  <a:pt x="599" y="150"/>
                </a:lnTo>
                <a:lnTo>
                  <a:pt x="599" y="155"/>
                </a:lnTo>
                <a:lnTo>
                  <a:pt x="595" y="155"/>
                </a:lnTo>
                <a:lnTo>
                  <a:pt x="595" y="159"/>
                </a:lnTo>
                <a:lnTo>
                  <a:pt x="591" y="159"/>
                </a:lnTo>
                <a:lnTo>
                  <a:pt x="591" y="164"/>
                </a:lnTo>
                <a:lnTo>
                  <a:pt x="586" y="164"/>
                </a:lnTo>
                <a:lnTo>
                  <a:pt x="586" y="168"/>
                </a:lnTo>
                <a:lnTo>
                  <a:pt x="581" y="168"/>
                </a:lnTo>
                <a:lnTo>
                  <a:pt x="581" y="173"/>
                </a:lnTo>
                <a:lnTo>
                  <a:pt x="577" y="173"/>
                </a:lnTo>
                <a:lnTo>
                  <a:pt x="577" y="177"/>
                </a:lnTo>
                <a:lnTo>
                  <a:pt x="573" y="177"/>
                </a:lnTo>
                <a:lnTo>
                  <a:pt x="573" y="181"/>
                </a:lnTo>
                <a:lnTo>
                  <a:pt x="569" y="181"/>
                </a:lnTo>
                <a:lnTo>
                  <a:pt x="569" y="186"/>
                </a:lnTo>
                <a:lnTo>
                  <a:pt x="564" y="186"/>
                </a:lnTo>
                <a:lnTo>
                  <a:pt x="564" y="191"/>
                </a:lnTo>
                <a:lnTo>
                  <a:pt x="559" y="191"/>
                </a:lnTo>
                <a:lnTo>
                  <a:pt x="559" y="195"/>
                </a:lnTo>
                <a:lnTo>
                  <a:pt x="555" y="195"/>
                </a:lnTo>
                <a:lnTo>
                  <a:pt x="555" y="199"/>
                </a:lnTo>
                <a:lnTo>
                  <a:pt x="551" y="199"/>
                </a:lnTo>
                <a:lnTo>
                  <a:pt x="551" y="203"/>
                </a:lnTo>
                <a:lnTo>
                  <a:pt x="551" y="208"/>
                </a:lnTo>
                <a:lnTo>
                  <a:pt x="551" y="213"/>
                </a:lnTo>
                <a:lnTo>
                  <a:pt x="546" y="213"/>
                </a:lnTo>
                <a:lnTo>
                  <a:pt x="542" y="213"/>
                </a:lnTo>
                <a:lnTo>
                  <a:pt x="542" y="217"/>
                </a:lnTo>
                <a:lnTo>
                  <a:pt x="537" y="217"/>
                </a:lnTo>
                <a:lnTo>
                  <a:pt x="537" y="221"/>
                </a:lnTo>
                <a:lnTo>
                  <a:pt x="533" y="221"/>
                </a:lnTo>
                <a:lnTo>
                  <a:pt x="533" y="225"/>
                </a:lnTo>
                <a:lnTo>
                  <a:pt x="529" y="225"/>
                </a:lnTo>
                <a:lnTo>
                  <a:pt x="529" y="230"/>
                </a:lnTo>
                <a:lnTo>
                  <a:pt x="524" y="230"/>
                </a:lnTo>
                <a:lnTo>
                  <a:pt x="524" y="235"/>
                </a:lnTo>
                <a:lnTo>
                  <a:pt x="519" y="235"/>
                </a:lnTo>
                <a:lnTo>
                  <a:pt x="519" y="239"/>
                </a:lnTo>
                <a:lnTo>
                  <a:pt x="519" y="243"/>
                </a:lnTo>
                <a:lnTo>
                  <a:pt x="515" y="243"/>
                </a:lnTo>
                <a:lnTo>
                  <a:pt x="515" y="247"/>
                </a:lnTo>
                <a:lnTo>
                  <a:pt x="511" y="247"/>
                </a:lnTo>
                <a:lnTo>
                  <a:pt x="511" y="252"/>
                </a:lnTo>
                <a:lnTo>
                  <a:pt x="506" y="252"/>
                </a:lnTo>
                <a:lnTo>
                  <a:pt x="506" y="257"/>
                </a:lnTo>
                <a:lnTo>
                  <a:pt x="502" y="257"/>
                </a:lnTo>
                <a:lnTo>
                  <a:pt x="497" y="257"/>
                </a:lnTo>
                <a:lnTo>
                  <a:pt x="497" y="261"/>
                </a:lnTo>
                <a:lnTo>
                  <a:pt x="493" y="261"/>
                </a:lnTo>
                <a:lnTo>
                  <a:pt x="493" y="265"/>
                </a:lnTo>
                <a:lnTo>
                  <a:pt x="488" y="265"/>
                </a:lnTo>
                <a:lnTo>
                  <a:pt x="488" y="270"/>
                </a:lnTo>
                <a:lnTo>
                  <a:pt x="484" y="270"/>
                </a:lnTo>
                <a:lnTo>
                  <a:pt x="484" y="274"/>
                </a:lnTo>
                <a:lnTo>
                  <a:pt x="480" y="274"/>
                </a:lnTo>
                <a:lnTo>
                  <a:pt x="480" y="279"/>
                </a:lnTo>
                <a:lnTo>
                  <a:pt x="475" y="279"/>
                </a:lnTo>
                <a:lnTo>
                  <a:pt x="475" y="283"/>
                </a:lnTo>
                <a:lnTo>
                  <a:pt x="470" y="283"/>
                </a:lnTo>
                <a:lnTo>
                  <a:pt x="470" y="287"/>
                </a:lnTo>
                <a:lnTo>
                  <a:pt x="466" y="287"/>
                </a:lnTo>
                <a:lnTo>
                  <a:pt x="466" y="292"/>
                </a:lnTo>
                <a:lnTo>
                  <a:pt x="462" y="292"/>
                </a:lnTo>
                <a:lnTo>
                  <a:pt x="462" y="296"/>
                </a:lnTo>
                <a:lnTo>
                  <a:pt x="458" y="296"/>
                </a:lnTo>
                <a:lnTo>
                  <a:pt x="458" y="301"/>
                </a:lnTo>
                <a:lnTo>
                  <a:pt x="453" y="301"/>
                </a:lnTo>
                <a:lnTo>
                  <a:pt x="448" y="301"/>
                </a:lnTo>
                <a:lnTo>
                  <a:pt x="448" y="305"/>
                </a:lnTo>
                <a:lnTo>
                  <a:pt x="444" y="305"/>
                </a:lnTo>
                <a:lnTo>
                  <a:pt x="444" y="310"/>
                </a:lnTo>
                <a:lnTo>
                  <a:pt x="440" y="310"/>
                </a:lnTo>
                <a:lnTo>
                  <a:pt x="440" y="314"/>
                </a:lnTo>
                <a:lnTo>
                  <a:pt x="435" y="314"/>
                </a:lnTo>
                <a:lnTo>
                  <a:pt x="435" y="318"/>
                </a:lnTo>
                <a:lnTo>
                  <a:pt x="426" y="318"/>
                </a:lnTo>
                <a:lnTo>
                  <a:pt x="426" y="323"/>
                </a:lnTo>
                <a:lnTo>
                  <a:pt x="422" y="323"/>
                </a:lnTo>
                <a:lnTo>
                  <a:pt x="422" y="327"/>
                </a:lnTo>
                <a:lnTo>
                  <a:pt x="418" y="327"/>
                </a:lnTo>
                <a:lnTo>
                  <a:pt x="418" y="332"/>
                </a:lnTo>
                <a:lnTo>
                  <a:pt x="413" y="332"/>
                </a:lnTo>
                <a:lnTo>
                  <a:pt x="413" y="336"/>
                </a:lnTo>
                <a:lnTo>
                  <a:pt x="404" y="336"/>
                </a:lnTo>
                <a:lnTo>
                  <a:pt x="404" y="340"/>
                </a:lnTo>
                <a:lnTo>
                  <a:pt x="400" y="340"/>
                </a:lnTo>
                <a:lnTo>
                  <a:pt x="400" y="345"/>
                </a:lnTo>
                <a:lnTo>
                  <a:pt x="391" y="345"/>
                </a:lnTo>
                <a:lnTo>
                  <a:pt x="387" y="345"/>
                </a:lnTo>
                <a:lnTo>
                  <a:pt x="387" y="350"/>
                </a:lnTo>
                <a:lnTo>
                  <a:pt x="377" y="350"/>
                </a:lnTo>
                <a:lnTo>
                  <a:pt x="377" y="354"/>
                </a:lnTo>
                <a:lnTo>
                  <a:pt x="373" y="354"/>
                </a:lnTo>
                <a:lnTo>
                  <a:pt x="373" y="358"/>
                </a:lnTo>
                <a:lnTo>
                  <a:pt x="364" y="358"/>
                </a:lnTo>
                <a:lnTo>
                  <a:pt x="364" y="362"/>
                </a:lnTo>
                <a:lnTo>
                  <a:pt x="355" y="362"/>
                </a:lnTo>
                <a:lnTo>
                  <a:pt x="355" y="367"/>
                </a:lnTo>
                <a:lnTo>
                  <a:pt x="347" y="367"/>
                </a:lnTo>
                <a:lnTo>
                  <a:pt x="347" y="372"/>
                </a:lnTo>
                <a:lnTo>
                  <a:pt x="337" y="372"/>
                </a:lnTo>
                <a:lnTo>
                  <a:pt x="337" y="376"/>
                </a:lnTo>
                <a:lnTo>
                  <a:pt x="324" y="376"/>
                </a:lnTo>
                <a:lnTo>
                  <a:pt x="324" y="380"/>
                </a:lnTo>
                <a:lnTo>
                  <a:pt x="311" y="380"/>
                </a:lnTo>
                <a:lnTo>
                  <a:pt x="311" y="384"/>
                </a:lnTo>
                <a:lnTo>
                  <a:pt x="298" y="384"/>
                </a:lnTo>
                <a:lnTo>
                  <a:pt x="298" y="389"/>
                </a:lnTo>
                <a:lnTo>
                  <a:pt x="284" y="389"/>
                </a:lnTo>
                <a:lnTo>
                  <a:pt x="262" y="389"/>
                </a:lnTo>
                <a:lnTo>
                  <a:pt x="262" y="394"/>
                </a:lnTo>
                <a:lnTo>
                  <a:pt x="236" y="394"/>
                </a:lnTo>
                <a:lnTo>
                  <a:pt x="236" y="398"/>
                </a:lnTo>
                <a:lnTo>
                  <a:pt x="195" y="398"/>
                </a:lnTo>
                <a:lnTo>
                  <a:pt x="195" y="402"/>
                </a:lnTo>
                <a:lnTo>
                  <a:pt x="0" y="402"/>
                </a:lnTo>
              </a:path>
            </a:pathLst>
          </a:custGeom>
          <a:noFill/>
          <a:ln w="2222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00118" name="Freeform 181"/>
          <p:cNvSpPr>
            <a:spLocks/>
          </p:cNvSpPr>
          <p:nvPr/>
        </p:nvSpPr>
        <p:spPr bwMode="auto">
          <a:xfrm>
            <a:off x="3487738" y="2935288"/>
            <a:ext cx="2000250" cy="825500"/>
          </a:xfrm>
          <a:custGeom>
            <a:avLst/>
            <a:gdLst>
              <a:gd name="T0" fmla="*/ 2147483647 w 1260"/>
              <a:gd name="T1" fmla="*/ 2147483647 h 402"/>
              <a:gd name="T2" fmla="*/ 2147483647 w 1260"/>
              <a:gd name="T3" fmla="*/ 2147483647 h 402"/>
              <a:gd name="T4" fmla="*/ 2147483647 w 1260"/>
              <a:gd name="T5" fmla="*/ 2147483647 h 402"/>
              <a:gd name="T6" fmla="*/ 2147483647 w 1260"/>
              <a:gd name="T7" fmla="*/ 2147483647 h 402"/>
              <a:gd name="T8" fmla="*/ 2147483647 w 1260"/>
              <a:gd name="T9" fmla="*/ 2147483647 h 402"/>
              <a:gd name="T10" fmla="*/ 2147483647 w 1260"/>
              <a:gd name="T11" fmla="*/ 2147483647 h 402"/>
              <a:gd name="T12" fmla="*/ 2147483647 w 1260"/>
              <a:gd name="T13" fmla="*/ 2147483647 h 402"/>
              <a:gd name="T14" fmla="*/ 2147483647 w 1260"/>
              <a:gd name="T15" fmla="*/ 2147483647 h 402"/>
              <a:gd name="T16" fmla="*/ 2147483647 w 1260"/>
              <a:gd name="T17" fmla="*/ 2147483647 h 402"/>
              <a:gd name="T18" fmla="*/ 2147483647 w 1260"/>
              <a:gd name="T19" fmla="*/ 2147483647 h 402"/>
              <a:gd name="T20" fmla="*/ 2147483647 w 1260"/>
              <a:gd name="T21" fmla="*/ 2147483647 h 402"/>
              <a:gd name="T22" fmla="*/ 2147483647 w 1260"/>
              <a:gd name="T23" fmla="*/ 2147483647 h 402"/>
              <a:gd name="T24" fmla="*/ 2147483647 w 1260"/>
              <a:gd name="T25" fmla="*/ 2147483647 h 402"/>
              <a:gd name="T26" fmla="*/ 2147483647 w 1260"/>
              <a:gd name="T27" fmla="*/ 2147483647 h 402"/>
              <a:gd name="T28" fmla="*/ 2147483647 w 1260"/>
              <a:gd name="T29" fmla="*/ 2147483647 h 402"/>
              <a:gd name="T30" fmla="*/ 2147483647 w 1260"/>
              <a:gd name="T31" fmla="*/ 2147483647 h 402"/>
              <a:gd name="T32" fmla="*/ 2147483647 w 1260"/>
              <a:gd name="T33" fmla="*/ 2147483647 h 402"/>
              <a:gd name="T34" fmla="*/ 2147483647 w 1260"/>
              <a:gd name="T35" fmla="*/ 2147483647 h 402"/>
              <a:gd name="T36" fmla="*/ 2147483647 w 1260"/>
              <a:gd name="T37" fmla="*/ 2147483647 h 402"/>
              <a:gd name="T38" fmla="*/ 2147483647 w 1260"/>
              <a:gd name="T39" fmla="*/ 2147483647 h 402"/>
              <a:gd name="T40" fmla="*/ 2147483647 w 1260"/>
              <a:gd name="T41" fmla="*/ 2147483647 h 402"/>
              <a:gd name="T42" fmla="*/ 2147483647 w 1260"/>
              <a:gd name="T43" fmla="*/ 2147483647 h 402"/>
              <a:gd name="T44" fmla="*/ 2147483647 w 1260"/>
              <a:gd name="T45" fmla="*/ 2147483647 h 402"/>
              <a:gd name="T46" fmla="*/ 2147483647 w 1260"/>
              <a:gd name="T47" fmla="*/ 2147483647 h 402"/>
              <a:gd name="T48" fmla="*/ 2147483647 w 1260"/>
              <a:gd name="T49" fmla="*/ 2147483647 h 402"/>
              <a:gd name="T50" fmla="*/ 2147483647 w 1260"/>
              <a:gd name="T51" fmla="*/ 2147483647 h 402"/>
              <a:gd name="T52" fmla="*/ 2147483647 w 1260"/>
              <a:gd name="T53" fmla="*/ 2147483647 h 402"/>
              <a:gd name="T54" fmla="*/ 2147483647 w 1260"/>
              <a:gd name="T55" fmla="*/ 2147483647 h 402"/>
              <a:gd name="T56" fmla="*/ 2147483647 w 1260"/>
              <a:gd name="T57" fmla="*/ 2147483647 h 402"/>
              <a:gd name="T58" fmla="*/ 2147483647 w 1260"/>
              <a:gd name="T59" fmla="*/ 2147483647 h 402"/>
              <a:gd name="T60" fmla="*/ 2147483647 w 1260"/>
              <a:gd name="T61" fmla="*/ 2147483647 h 402"/>
              <a:gd name="T62" fmla="*/ 2147483647 w 1260"/>
              <a:gd name="T63" fmla="*/ 2147483647 h 402"/>
              <a:gd name="T64" fmla="*/ 2147483647 w 1260"/>
              <a:gd name="T65" fmla="*/ 2147483647 h 402"/>
              <a:gd name="T66" fmla="*/ 2147483647 w 1260"/>
              <a:gd name="T67" fmla="*/ 2147483647 h 402"/>
              <a:gd name="T68" fmla="*/ 2147483647 w 1260"/>
              <a:gd name="T69" fmla="*/ 2147483647 h 402"/>
              <a:gd name="T70" fmla="*/ 2147483647 w 1260"/>
              <a:gd name="T71" fmla="*/ 2147483647 h 402"/>
              <a:gd name="T72" fmla="*/ 2147483647 w 1260"/>
              <a:gd name="T73" fmla="*/ 2147483647 h 402"/>
              <a:gd name="T74" fmla="*/ 2147483647 w 1260"/>
              <a:gd name="T75" fmla="*/ 2147483647 h 402"/>
              <a:gd name="T76" fmla="*/ 2147483647 w 1260"/>
              <a:gd name="T77" fmla="*/ 2147483647 h 402"/>
              <a:gd name="T78" fmla="*/ 2147483647 w 1260"/>
              <a:gd name="T79" fmla="*/ 2147483647 h 402"/>
              <a:gd name="T80" fmla="*/ 2147483647 w 1260"/>
              <a:gd name="T81" fmla="*/ 2147483647 h 402"/>
              <a:gd name="T82" fmla="*/ 2147483647 w 1260"/>
              <a:gd name="T83" fmla="*/ 2147483647 h 402"/>
              <a:gd name="T84" fmla="*/ 2147483647 w 1260"/>
              <a:gd name="T85" fmla="*/ 2147483647 h 402"/>
              <a:gd name="T86" fmla="*/ 2147483647 w 1260"/>
              <a:gd name="T87" fmla="*/ 2147483647 h 402"/>
              <a:gd name="T88" fmla="*/ 2147483647 w 1260"/>
              <a:gd name="T89" fmla="*/ 2147483647 h 402"/>
              <a:gd name="T90" fmla="*/ 2147483647 w 1260"/>
              <a:gd name="T91" fmla="*/ 2147483647 h 402"/>
              <a:gd name="T92" fmla="*/ 2147483647 w 1260"/>
              <a:gd name="T93" fmla="*/ 2147483647 h 402"/>
              <a:gd name="T94" fmla="*/ 2147483647 w 1260"/>
              <a:gd name="T95" fmla="*/ 2147483647 h 402"/>
              <a:gd name="T96" fmla="*/ 2147483647 w 1260"/>
              <a:gd name="T97" fmla="*/ 2147483647 h 402"/>
              <a:gd name="T98" fmla="*/ 2147483647 w 1260"/>
              <a:gd name="T99" fmla="*/ 2147483647 h 402"/>
              <a:gd name="T100" fmla="*/ 2147483647 w 1260"/>
              <a:gd name="T101" fmla="*/ 2147483647 h 402"/>
              <a:gd name="T102" fmla="*/ 2147483647 w 1260"/>
              <a:gd name="T103" fmla="*/ 2147483647 h 402"/>
              <a:gd name="T104" fmla="*/ 2147483647 w 1260"/>
              <a:gd name="T105" fmla="*/ 2147483647 h 402"/>
              <a:gd name="T106" fmla="*/ 2147483647 w 1260"/>
              <a:gd name="T107" fmla="*/ 2147483647 h 402"/>
              <a:gd name="T108" fmla="*/ 2147483647 w 1260"/>
              <a:gd name="T109" fmla="*/ 2147483647 h 402"/>
              <a:gd name="T110" fmla="*/ 2147483647 w 1260"/>
              <a:gd name="T111" fmla="*/ 2147483647 h 402"/>
              <a:gd name="T112" fmla="*/ 2147483647 w 1260"/>
              <a:gd name="T113" fmla="*/ 2147483647 h 402"/>
              <a:gd name="T114" fmla="*/ 2147483647 w 1260"/>
              <a:gd name="T115" fmla="*/ 2147483647 h 402"/>
              <a:gd name="T116" fmla="*/ 2147483647 w 1260"/>
              <a:gd name="T117" fmla="*/ 2147483647 h 402"/>
              <a:gd name="T118" fmla="*/ 2147483647 w 1260"/>
              <a:gd name="T119" fmla="*/ 2147483647 h 402"/>
              <a:gd name="T120" fmla="*/ 2147483647 w 1260"/>
              <a:gd name="T121" fmla="*/ 2147483647 h 402"/>
              <a:gd name="T122" fmla="*/ 2147483647 w 1260"/>
              <a:gd name="T123" fmla="*/ 2147483647 h 40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260"/>
              <a:gd name="T187" fmla="*/ 0 h 402"/>
              <a:gd name="T188" fmla="*/ 1260 w 1260"/>
              <a:gd name="T189" fmla="*/ 402 h 40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260" h="402">
                <a:moveTo>
                  <a:pt x="0" y="402"/>
                </a:moveTo>
                <a:lnTo>
                  <a:pt x="0" y="402"/>
                </a:lnTo>
                <a:lnTo>
                  <a:pt x="0" y="398"/>
                </a:lnTo>
                <a:lnTo>
                  <a:pt x="39" y="398"/>
                </a:lnTo>
                <a:lnTo>
                  <a:pt x="39" y="394"/>
                </a:lnTo>
                <a:lnTo>
                  <a:pt x="79" y="394"/>
                </a:lnTo>
                <a:lnTo>
                  <a:pt x="79" y="389"/>
                </a:lnTo>
                <a:lnTo>
                  <a:pt x="106" y="389"/>
                </a:lnTo>
                <a:lnTo>
                  <a:pt x="128" y="389"/>
                </a:lnTo>
                <a:lnTo>
                  <a:pt x="128" y="384"/>
                </a:lnTo>
                <a:lnTo>
                  <a:pt x="146" y="384"/>
                </a:lnTo>
                <a:lnTo>
                  <a:pt x="146" y="380"/>
                </a:lnTo>
                <a:lnTo>
                  <a:pt x="160" y="380"/>
                </a:lnTo>
                <a:lnTo>
                  <a:pt x="160" y="376"/>
                </a:lnTo>
                <a:lnTo>
                  <a:pt x="168" y="376"/>
                </a:lnTo>
                <a:lnTo>
                  <a:pt x="168" y="372"/>
                </a:lnTo>
                <a:lnTo>
                  <a:pt x="182" y="372"/>
                </a:lnTo>
                <a:lnTo>
                  <a:pt x="182" y="367"/>
                </a:lnTo>
                <a:lnTo>
                  <a:pt x="190" y="367"/>
                </a:lnTo>
                <a:lnTo>
                  <a:pt x="190" y="362"/>
                </a:lnTo>
                <a:lnTo>
                  <a:pt x="199" y="362"/>
                </a:lnTo>
                <a:lnTo>
                  <a:pt x="199" y="358"/>
                </a:lnTo>
                <a:lnTo>
                  <a:pt x="208" y="358"/>
                </a:lnTo>
                <a:lnTo>
                  <a:pt x="208" y="354"/>
                </a:lnTo>
                <a:lnTo>
                  <a:pt x="217" y="354"/>
                </a:lnTo>
                <a:lnTo>
                  <a:pt x="217" y="350"/>
                </a:lnTo>
                <a:lnTo>
                  <a:pt x="226" y="350"/>
                </a:lnTo>
                <a:lnTo>
                  <a:pt x="226" y="345"/>
                </a:lnTo>
                <a:lnTo>
                  <a:pt x="231" y="345"/>
                </a:lnTo>
                <a:lnTo>
                  <a:pt x="239" y="345"/>
                </a:lnTo>
                <a:lnTo>
                  <a:pt x="239" y="340"/>
                </a:lnTo>
                <a:lnTo>
                  <a:pt x="244" y="340"/>
                </a:lnTo>
                <a:lnTo>
                  <a:pt x="244" y="336"/>
                </a:lnTo>
                <a:lnTo>
                  <a:pt x="253" y="336"/>
                </a:lnTo>
                <a:lnTo>
                  <a:pt x="253" y="332"/>
                </a:lnTo>
                <a:lnTo>
                  <a:pt x="257" y="332"/>
                </a:lnTo>
                <a:lnTo>
                  <a:pt x="257" y="327"/>
                </a:lnTo>
                <a:lnTo>
                  <a:pt x="261" y="327"/>
                </a:lnTo>
                <a:lnTo>
                  <a:pt x="261" y="323"/>
                </a:lnTo>
                <a:lnTo>
                  <a:pt x="271" y="323"/>
                </a:lnTo>
                <a:lnTo>
                  <a:pt x="271" y="318"/>
                </a:lnTo>
                <a:lnTo>
                  <a:pt x="275" y="318"/>
                </a:lnTo>
                <a:lnTo>
                  <a:pt x="275" y="314"/>
                </a:lnTo>
                <a:lnTo>
                  <a:pt x="279" y="314"/>
                </a:lnTo>
                <a:lnTo>
                  <a:pt x="279" y="310"/>
                </a:lnTo>
                <a:lnTo>
                  <a:pt x="283" y="310"/>
                </a:lnTo>
                <a:lnTo>
                  <a:pt x="283" y="305"/>
                </a:lnTo>
                <a:lnTo>
                  <a:pt x="288" y="305"/>
                </a:lnTo>
                <a:lnTo>
                  <a:pt x="288" y="301"/>
                </a:lnTo>
                <a:lnTo>
                  <a:pt x="293" y="301"/>
                </a:lnTo>
                <a:lnTo>
                  <a:pt x="297" y="301"/>
                </a:lnTo>
                <a:lnTo>
                  <a:pt x="297" y="296"/>
                </a:lnTo>
                <a:lnTo>
                  <a:pt x="301" y="296"/>
                </a:lnTo>
                <a:lnTo>
                  <a:pt x="301" y="292"/>
                </a:lnTo>
                <a:lnTo>
                  <a:pt x="310" y="292"/>
                </a:lnTo>
                <a:lnTo>
                  <a:pt x="310" y="287"/>
                </a:lnTo>
                <a:lnTo>
                  <a:pt x="315" y="287"/>
                </a:lnTo>
                <a:lnTo>
                  <a:pt x="315" y="283"/>
                </a:lnTo>
                <a:lnTo>
                  <a:pt x="319" y="283"/>
                </a:lnTo>
                <a:lnTo>
                  <a:pt x="319" y="279"/>
                </a:lnTo>
                <a:lnTo>
                  <a:pt x="324" y="279"/>
                </a:lnTo>
                <a:lnTo>
                  <a:pt x="324" y="274"/>
                </a:lnTo>
                <a:lnTo>
                  <a:pt x="328" y="274"/>
                </a:lnTo>
                <a:lnTo>
                  <a:pt x="328" y="270"/>
                </a:lnTo>
                <a:lnTo>
                  <a:pt x="328" y="265"/>
                </a:lnTo>
                <a:lnTo>
                  <a:pt x="332" y="265"/>
                </a:lnTo>
                <a:lnTo>
                  <a:pt x="332" y="261"/>
                </a:lnTo>
                <a:lnTo>
                  <a:pt x="337" y="261"/>
                </a:lnTo>
                <a:lnTo>
                  <a:pt x="337" y="257"/>
                </a:lnTo>
                <a:lnTo>
                  <a:pt x="342" y="257"/>
                </a:lnTo>
                <a:lnTo>
                  <a:pt x="346" y="257"/>
                </a:lnTo>
                <a:lnTo>
                  <a:pt x="346" y="252"/>
                </a:lnTo>
                <a:lnTo>
                  <a:pt x="350" y="252"/>
                </a:lnTo>
                <a:lnTo>
                  <a:pt x="350" y="247"/>
                </a:lnTo>
                <a:lnTo>
                  <a:pt x="354" y="247"/>
                </a:lnTo>
                <a:lnTo>
                  <a:pt x="354" y="243"/>
                </a:lnTo>
                <a:lnTo>
                  <a:pt x="359" y="243"/>
                </a:lnTo>
                <a:lnTo>
                  <a:pt x="359" y="239"/>
                </a:lnTo>
                <a:lnTo>
                  <a:pt x="364" y="239"/>
                </a:lnTo>
                <a:lnTo>
                  <a:pt x="364" y="235"/>
                </a:lnTo>
                <a:lnTo>
                  <a:pt x="368" y="235"/>
                </a:lnTo>
                <a:lnTo>
                  <a:pt x="368" y="230"/>
                </a:lnTo>
                <a:lnTo>
                  <a:pt x="372" y="230"/>
                </a:lnTo>
                <a:lnTo>
                  <a:pt x="372" y="225"/>
                </a:lnTo>
                <a:lnTo>
                  <a:pt x="377" y="225"/>
                </a:lnTo>
                <a:lnTo>
                  <a:pt x="377" y="221"/>
                </a:lnTo>
                <a:lnTo>
                  <a:pt x="377" y="217"/>
                </a:lnTo>
                <a:lnTo>
                  <a:pt x="381" y="217"/>
                </a:lnTo>
                <a:lnTo>
                  <a:pt x="381" y="213"/>
                </a:lnTo>
                <a:lnTo>
                  <a:pt x="386" y="213"/>
                </a:lnTo>
                <a:lnTo>
                  <a:pt x="390" y="213"/>
                </a:lnTo>
                <a:lnTo>
                  <a:pt x="390" y="208"/>
                </a:lnTo>
                <a:lnTo>
                  <a:pt x="394" y="208"/>
                </a:lnTo>
                <a:lnTo>
                  <a:pt x="394" y="203"/>
                </a:lnTo>
                <a:lnTo>
                  <a:pt x="399" y="203"/>
                </a:lnTo>
                <a:lnTo>
                  <a:pt x="399" y="199"/>
                </a:lnTo>
                <a:lnTo>
                  <a:pt x="404" y="199"/>
                </a:lnTo>
                <a:lnTo>
                  <a:pt x="404" y="195"/>
                </a:lnTo>
                <a:lnTo>
                  <a:pt x="408" y="195"/>
                </a:lnTo>
                <a:lnTo>
                  <a:pt x="408" y="191"/>
                </a:lnTo>
                <a:lnTo>
                  <a:pt x="408" y="186"/>
                </a:lnTo>
                <a:lnTo>
                  <a:pt x="412" y="186"/>
                </a:lnTo>
                <a:lnTo>
                  <a:pt x="412" y="181"/>
                </a:lnTo>
                <a:lnTo>
                  <a:pt x="417" y="181"/>
                </a:lnTo>
                <a:lnTo>
                  <a:pt x="417" y="177"/>
                </a:lnTo>
                <a:lnTo>
                  <a:pt x="421" y="177"/>
                </a:lnTo>
                <a:lnTo>
                  <a:pt x="421" y="173"/>
                </a:lnTo>
                <a:lnTo>
                  <a:pt x="426" y="173"/>
                </a:lnTo>
                <a:lnTo>
                  <a:pt x="426" y="168"/>
                </a:lnTo>
                <a:lnTo>
                  <a:pt x="430" y="168"/>
                </a:lnTo>
                <a:lnTo>
                  <a:pt x="435" y="168"/>
                </a:lnTo>
                <a:lnTo>
                  <a:pt x="435" y="164"/>
                </a:lnTo>
                <a:lnTo>
                  <a:pt x="439" y="164"/>
                </a:lnTo>
                <a:lnTo>
                  <a:pt x="439" y="159"/>
                </a:lnTo>
                <a:lnTo>
                  <a:pt x="443" y="159"/>
                </a:lnTo>
                <a:lnTo>
                  <a:pt x="443" y="155"/>
                </a:lnTo>
                <a:lnTo>
                  <a:pt x="443" y="150"/>
                </a:lnTo>
                <a:lnTo>
                  <a:pt x="448" y="150"/>
                </a:lnTo>
                <a:lnTo>
                  <a:pt x="448" y="146"/>
                </a:lnTo>
                <a:lnTo>
                  <a:pt x="453" y="146"/>
                </a:lnTo>
                <a:lnTo>
                  <a:pt x="453" y="142"/>
                </a:lnTo>
                <a:lnTo>
                  <a:pt x="457" y="142"/>
                </a:lnTo>
                <a:lnTo>
                  <a:pt x="457" y="137"/>
                </a:lnTo>
                <a:lnTo>
                  <a:pt x="461" y="137"/>
                </a:lnTo>
                <a:lnTo>
                  <a:pt x="461" y="133"/>
                </a:lnTo>
                <a:lnTo>
                  <a:pt x="465" y="133"/>
                </a:lnTo>
                <a:lnTo>
                  <a:pt x="465" y="128"/>
                </a:lnTo>
                <a:lnTo>
                  <a:pt x="470" y="128"/>
                </a:lnTo>
                <a:lnTo>
                  <a:pt x="470" y="124"/>
                </a:lnTo>
                <a:lnTo>
                  <a:pt x="475" y="124"/>
                </a:lnTo>
                <a:lnTo>
                  <a:pt x="479" y="124"/>
                </a:lnTo>
                <a:lnTo>
                  <a:pt x="479" y="120"/>
                </a:lnTo>
                <a:lnTo>
                  <a:pt x="483" y="120"/>
                </a:lnTo>
                <a:lnTo>
                  <a:pt x="483" y="115"/>
                </a:lnTo>
                <a:lnTo>
                  <a:pt x="488" y="115"/>
                </a:lnTo>
                <a:lnTo>
                  <a:pt x="488" y="110"/>
                </a:lnTo>
                <a:lnTo>
                  <a:pt x="492" y="110"/>
                </a:lnTo>
                <a:lnTo>
                  <a:pt x="492" y="106"/>
                </a:lnTo>
                <a:lnTo>
                  <a:pt x="497" y="106"/>
                </a:lnTo>
                <a:lnTo>
                  <a:pt x="497" y="102"/>
                </a:lnTo>
                <a:lnTo>
                  <a:pt x="501" y="102"/>
                </a:lnTo>
                <a:lnTo>
                  <a:pt x="501" y="98"/>
                </a:lnTo>
                <a:lnTo>
                  <a:pt x="506" y="98"/>
                </a:lnTo>
                <a:lnTo>
                  <a:pt x="506" y="93"/>
                </a:lnTo>
                <a:lnTo>
                  <a:pt x="510" y="93"/>
                </a:lnTo>
                <a:lnTo>
                  <a:pt x="510" y="88"/>
                </a:lnTo>
                <a:lnTo>
                  <a:pt x="519" y="88"/>
                </a:lnTo>
                <a:lnTo>
                  <a:pt x="519" y="84"/>
                </a:lnTo>
                <a:lnTo>
                  <a:pt x="523" y="84"/>
                </a:lnTo>
                <a:lnTo>
                  <a:pt x="528" y="84"/>
                </a:lnTo>
                <a:lnTo>
                  <a:pt x="528" y="80"/>
                </a:lnTo>
                <a:lnTo>
                  <a:pt x="532" y="80"/>
                </a:lnTo>
                <a:lnTo>
                  <a:pt x="532" y="76"/>
                </a:lnTo>
                <a:lnTo>
                  <a:pt x="541" y="76"/>
                </a:lnTo>
                <a:lnTo>
                  <a:pt x="541" y="71"/>
                </a:lnTo>
                <a:lnTo>
                  <a:pt x="546" y="71"/>
                </a:lnTo>
                <a:lnTo>
                  <a:pt x="546" y="66"/>
                </a:lnTo>
                <a:lnTo>
                  <a:pt x="550" y="66"/>
                </a:lnTo>
                <a:lnTo>
                  <a:pt x="550" y="62"/>
                </a:lnTo>
                <a:lnTo>
                  <a:pt x="559" y="62"/>
                </a:lnTo>
                <a:lnTo>
                  <a:pt x="559" y="58"/>
                </a:lnTo>
                <a:lnTo>
                  <a:pt x="563" y="58"/>
                </a:lnTo>
                <a:lnTo>
                  <a:pt x="563" y="54"/>
                </a:lnTo>
                <a:lnTo>
                  <a:pt x="572" y="54"/>
                </a:lnTo>
                <a:lnTo>
                  <a:pt x="572" y="49"/>
                </a:lnTo>
                <a:lnTo>
                  <a:pt x="581" y="49"/>
                </a:lnTo>
                <a:lnTo>
                  <a:pt x="581" y="44"/>
                </a:lnTo>
                <a:lnTo>
                  <a:pt x="590" y="44"/>
                </a:lnTo>
                <a:lnTo>
                  <a:pt x="590" y="40"/>
                </a:lnTo>
                <a:lnTo>
                  <a:pt x="594" y="40"/>
                </a:lnTo>
                <a:lnTo>
                  <a:pt x="608" y="40"/>
                </a:lnTo>
                <a:lnTo>
                  <a:pt x="608" y="36"/>
                </a:lnTo>
                <a:lnTo>
                  <a:pt x="617" y="36"/>
                </a:lnTo>
                <a:lnTo>
                  <a:pt x="617" y="31"/>
                </a:lnTo>
                <a:lnTo>
                  <a:pt x="625" y="31"/>
                </a:lnTo>
                <a:lnTo>
                  <a:pt x="625" y="27"/>
                </a:lnTo>
                <a:lnTo>
                  <a:pt x="639" y="27"/>
                </a:lnTo>
                <a:lnTo>
                  <a:pt x="639" y="22"/>
                </a:lnTo>
                <a:lnTo>
                  <a:pt x="652" y="22"/>
                </a:lnTo>
                <a:lnTo>
                  <a:pt x="652" y="18"/>
                </a:lnTo>
                <a:lnTo>
                  <a:pt x="669" y="18"/>
                </a:lnTo>
                <a:lnTo>
                  <a:pt x="669" y="14"/>
                </a:lnTo>
                <a:lnTo>
                  <a:pt x="687" y="14"/>
                </a:lnTo>
                <a:lnTo>
                  <a:pt x="687" y="9"/>
                </a:lnTo>
                <a:lnTo>
                  <a:pt x="714" y="9"/>
                </a:lnTo>
                <a:lnTo>
                  <a:pt x="714" y="5"/>
                </a:lnTo>
                <a:lnTo>
                  <a:pt x="758" y="5"/>
                </a:lnTo>
                <a:lnTo>
                  <a:pt x="758" y="0"/>
                </a:lnTo>
                <a:lnTo>
                  <a:pt x="1260" y="0"/>
                </a:lnTo>
                <a:lnTo>
                  <a:pt x="1260" y="5"/>
                </a:lnTo>
                <a:lnTo>
                  <a:pt x="1220" y="5"/>
                </a:lnTo>
                <a:lnTo>
                  <a:pt x="1220" y="9"/>
                </a:lnTo>
                <a:lnTo>
                  <a:pt x="1180" y="9"/>
                </a:lnTo>
                <a:lnTo>
                  <a:pt x="1180" y="14"/>
                </a:lnTo>
                <a:lnTo>
                  <a:pt x="1154" y="14"/>
                </a:lnTo>
                <a:lnTo>
                  <a:pt x="1154" y="18"/>
                </a:lnTo>
                <a:lnTo>
                  <a:pt x="1131" y="18"/>
                </a:lnTo>
                <a:lnTo>
                  <a:pt x="1131" y="22"/>
                </a:lnTo>
                <a:lnTo>
                  <a:pt x="1113" y="22"/>
                </a:lnTo>
                <a:lnTo>
                  <a:pt x="1113" y="27"/>
                </a:lnTo>
                <a:lnTo>
                  <a:pt x="1100" y="27"/>
                </a:lnTo>
                <a:lnTo>
                  <a:pt x="1100" y="31"/>
                </a:lnTo>
                <a:lnTo>
                  <a:pt x="1091" y="31"/>
                </a:lnTo>
                <a:lnTo>
                  <a:pt x="1091" y="36"/>
                </a:lnTo>
                <a:lnTo>
                  <a:pt x="1078" y="36"/>
                </a:lnTo>
                <a:lnTo>
                  <a:pt x="1078" y="40"/>
                </a:lnTo>
                <a:lnTo>
                  <a:pt x="1069" y="40"/>
                </a:lnTo>
                <a:lnTo>
                  <a:pt x="1061" y="40"/>
                </a:lnTo>
                <a:lnTo>
                  <a:pt x="1061" y="44"/>
                </a:lnTo>
                <a:lnTo>
                  <a:pt x="1051" y="44"/>
                </a:lnTo>
                <a:lnTo>
                  <a:pt x="1051" y="49"/>
                </a:lnTo>
                <a:lnTo>
                  <a:pt x="1043" y="49"/>
                </a:lnTo>
                <a:lnTo>
                  <a:pt x="1043" y="54"/>
                </a:lnTo>
                <a:lnTo>
                  <a:pt x="1033" y="54"/>
                </a:lnTo>
                <a:lnTo>
                  <a:pt x="1033" y="58"/>
                </a:lnTo>
                <a:lnTo>
                  <a:pt x="1029" y="58"/>
                </a:lnTo>
                <a:lnTo>
                  <a:pt x="1029" y="62"/>
                </a:lnTo>
                <a:lnTo>
                  <a:pt x="1020" y="62"/>
                </a:lnTo>
                <a:lnTo>
                  <a:pt x="1020" y="66"/>
                </a:lnTo>
                <a:lnTo>
                  <a:pt x="1016" y="66"/>
                </a:lnTo>
                <a:lnTo>
                  <a:pt x="1016" y="71"/>
                </a:lnTo>
                <a:lnTo>
                  <a:pt x="1007" y="71"/>
                </a:lnTo>
                <a:lnTo>
                  <a:pt x="1007" y="76"/>
                </a:lnTo>
                <a:lnTo>
                  <a:pt x="1002" y="76"/>
                </a:lnTo>
                <a:lnTo>
                  <a:pt x="1002" y="80"/>
                </a:lnTo>
                <a:lnTo>
                  <a:pt x="998" y="80"/>
                </a:lnTo>
                <a:lnTo>
                  <a:pt x="998" y="84"/>
                </a:lnTo>
                <a:lnTo>
                  <a:pt x="994" y="84"/>
                </a:lnTo>
                <a:lnTo>
                  <a:pt x="984" y="84"/>
                </a:lnTo>
                <a:lnTo>
                  <a:pt x="984" y="88"/>
                </a:lnTo>
                <a:lnTo>
                  <a:pt x="980" y="88"/>
                </a:lnTo>
                <a:lnTo>
                  <a:pt x="980" y="93"/>
                </a:lnTo>
                <a:lnTo>
                  <a:pt x="976" y="93"/>
                </a:lnTo>
                <a:lnTo>
                  <a:pt x="976" y="98"/>
                </a:lnTo>
                <a:lnTo>
                  <a:pt x="972" y="98"/>
                </a:lnTo>
                <a:lnTo>
                  <a:pt x="972" y="102"/>
                </a:lnTo>
                <a:lnTo>
                  <a:pt x="967" y="102"/>
                </a:lnTo>
                <a:lnTo>
                  <a:pt x="967" y="106"/>
                </a:lnTo>
                <a:lnTo>
                  <a:pt x="962" y="106"/>
                </a:lnTo>
                <a:lnTo>
                  <a:pt x="962" y="110"/>
                </a:lnTo>
                <a:lnTo>
                  <a:pt x="958" y="110"/>
                </a:lnTo>
                <a:lnTo>
                  <a:pt x="958" y="115"/>
                </a:lnTo>
                <a:lnTo>
                  <a:pt x="954" y="115"/>
                </a:lnTo>
                <a:lnTo>
                  <a:pt x="954" y="120"/>
                </a:lnTo>
                <a:lnTo>
                  <a:pt x="950" y="120"/>
                </a:lnTo>
                <a:lnTo>
                  <a:pt x="950" y="124"/>
                </a:lnTo>
                <a:lnTo>
                  <a:pt x="940" y="124"/>
                </a:lnTo>
                <a:lnTo>
                  <a:pt x="936" y="124"/>
                </a:lnTo>
                <a:lnTo>
                  <a:pt x="936" y="128"/>
                </a:lnTo>
                <a:lnTo>
                  <a:pt x="936" y="133"/>
                </a:lnTo>
                <a:lnTo>
                  <a:pt x="932" y="133"/>
                </a:lnTo>
                <a:lnTo>
                  <a:pt x="932" y="137"/>
                </a:lnTo>
                <a:lnTo>
                  <a:pt x="927" y="137"/>
                </a:lnTo>
                <a:lnTo>
                  <a:pt x="927" y="142"/>
                </a:lnTo>
                <a:lnTo>
                  <a:pt x="923" y="142"/>
                </a:lnTo>
                <a:lnTo>
                  <a:pt x="923" y="146"/>
                </a:lnTo>
                <a:lnTo>
                  <a:pt x="918" y="146"/>
                </a:lnTo>
                <a:lnTo>
                  <a:pt x="918" y="150"/>
                </a:lnTo>
                <a:lnTo>
                  <a:pt x="914" y="150"/>
                </a:lnTo>
                <a:lnTo>
                  <a:pt x="914" y="155"/>
                </a:lnTo>
                <a:lnTo>
                  <a:pt x="909" y="155"/>
                </a:lnTo>
                <a:lnTo>
                  <a:pt x="909" y="159"/>
                </a:lnTo>
                <a:lnTo>
                  <a:pt x="905" y="159"/>
                </a:lnTo>
                <a:lnTo>
                  <a:pt x="905" y="164"/>
                </a:lnTo>
                <a:lnTo>
                  <a:pt x="901" y="164"/>
                </a:lnTo>
                <a:lnTo>
                  <a:pt x="901" y="168"/>
                </a:lnTo>
                <a:lnTo>
                  <a:pt x="896" y="168"/>
                </a:lnTo>
                <a:lnTo>
                  <a:pt x="891" y="168"/>
                </a:lnTo>
                <a:lnTo>
                  <a:pt x="891" y="173"/>
                </a:lnTo>
                <a:lnTo>
                  <a:pt x="887" y="173"/>
                </a:lnTo>
                <a:lnTo>
                  <a:pt x="887" y="177"/>
                </a:lnTo>
                <a:lnTo>
                  <a:pt x="883" y="177"/>
                </a:lnTo>
                <a:lnTo>
                  <a:pt x="883" y="181"/>
                </a:lnTo>
                <a:lnTo>
                  <a:pt x="883" y="186"/>
                </a:lnTo>
                <a:lnTo>
                  <a:pt x="878" y="186"/>
                </a:lnTo>
                <a:lnTo>
                  <a:pt x="878" y="191"/>
                </a:lnTo>
                <a:lnTo>
                  <a:pt x="874" y="191"/>
                </a:lnTo>
                <a:lnTo>
                  <a:pt x="874" y="195"/>
                </a:lnTo>
                <a:lnTo>
                  <a:pt x="869" y="195"/>
                </a:lnTo>
                <a:lnTo>
                  <a:pt x="869" y="199"/>
                </a:lnTo>
                <a:lnTo>
                  <a:pt x="865" y="199"/>
                </a:lnTo>
                <a:lnTo>
                  <a:pt x="865" y="203"/>
                </a:lnTo>
                <a:lnTo>
                  <a:pt x="861" y="203"/>
                </a:lnTo>
                <a:lnTo>
                  <a:pt x="861" y="208"/>
                </a:lnTo>
                <a:lnTo>
                  <a:pt x="856" y="208"/>
                </a:lnTo>
                <a:lnTo>
                  <a:pt x="856" y="213"/>
                </a:lnTo>
                <a:lnTo>
                  <a:pt x="851" y="213"/>
                </a:lnTo>
                <a:lnTo>
                  <a:pt x="851" y="217"/>
                </a:lnTo>
                <a:lnTo>
                  <a:pt x="847" y="217"/>
                </a:lnTo>
                <a:lnTo>
                  <a:pt x="847" y="221"/>
                </a:lnTo>
                <a:lnTo>
                  <a:pt x="843" y="221"/>
                </a:lnTo>
                <a:lnTo>
                  <a:pt x="843" y="225"/>
                </a:lnTo>
                <a:lnTo>
                  <a:pt x="839" y="225"/>
                </a:lnTo>
                <a:lnTo>
                  <a:pt x="839" y="230"/>
                </a:lnTo>
                <a:lnTo>
                  <a:pt x="834" y="230"/>
                </a:lnTo>
                <a:lnTo>
                  <a:pt x="834" y="235"/>
                </a:lnTo>
                <a:lnTo>
                  <a:pt x="829" y="235"/>
                </a:lnTo>
                <a:lnTo>
                  <a:pt x="829" y="239"/>
                </a:lnTo>
                <a:lnTo>
                  <a:pt x="825" y="239"/>
                </a:lnTo>
                <a:lnTo>
                  <a:pt x="825" y="243"/>
                </a:lnTo>
                <a:lnTo>
                  <a:pt x="821" y="243"/>
                </a:lnTo>
                <a:lnTo>
                  <a:pt x="821" y="247"/>
                </a:lnTo>
                <a:lnTo>
                  <a:pt x="816" y="247"/>
                </a:lnTo>
                <a:lnTo>
                  <a:pt x="816" y="252"/>
                </a:lnTo>
                <a:lnTo>
                  <a:pt x="816" y="257"/>
                </a:lnTo>
                <a:lnTo>
                  <a:pt x="812" y="257"/>
                </a:lnTo>
                <a:lnTo>
                  <a:pt x="807" y="257"/>
                </a:lnTo>
                <a:lnTo>
                  <a:pt x="807" y="261"/>
                </a:lnTo>
                <a:lnTo>
                  <a:pt x="803" y="261"/>
                </a:lnTo>
                <a:lnTo>
                  <a:pt x="803" y="265"/>
                </a:lnTo>
                <a:lnTo>
                  <a:pt x="798" y="265"/>
                </a:lnTo>
                <a:lnTo>
                  <a:pt x="798" y="270"/>
                </a:lnTo>
                <a:lnTo>
                  <a:pt x="794" y="270"/>
                </a:lnTo>
                <a:lnTo>
                  <a:pt x="794" y="274"/>
                </a:lnTo>
                <a:lnTo>
                  <a:pt x="790" y="274"/>
                </a:lnTo>
                <a:lnTo>
                  <a:pt x="790" y="279"/>
                </a:lnTo>
                <a:lnTo>
                  <a:pt x="785" y="279"/>
                </a:lnTo>
                <a:lnTo>
                  <a:pt x="785" y="283"/>
                </a:lnTo>
                <a:lnTo>
                  <a:pt x="780" y="283"/>
                </a:lnTo>
                <a:lnTo>
                  <a:pt x="780" y="287"/>
                </a:lnTo>
                <a:lnTo>
                  <a:pt x="776" y="287"/>
                </a:lnTo>
                <a:lnTo>
                  <a:pt x="776" y="292"/>
                </a:lnTo>
                <a:lnTo>
                  <a:pt x="772" y="292"/>
                </a:lnTo>
                <a:lnTo>
                  <a:pt x="772" y="296"/>
                </a:lnTo>
                <a:lnTo>
                  <a:pt x="768" y="296"/>
                </a:lnTo>
                <a:lnTo>
                  <a:pt x="768" y="301"/>
                </a:lnTo>
                <a:lnTo>
                  <a:pt x="763" y="301"/>
                </a:lnTo>
                <a:lnTo>
                  <a:pt x="758" y="301"/>
                </a:lnTo>
                <a:lnTo>
                  <a:pt x="758" y="305"/>
                </a:lnTo>
                <a:lnTo>
                  <a:pt x="754" y="305"/>
                </a:lnTo>
                <a:lnTo>
                  <a:pt x="754" y="310"/>
                </a:lnTo>
                <a:lnTo>
                  <a:pt x="750" y="310"/>
                </a:lnTo>
                <a:lnTo>
                  <a:pt x="750" y="314"/>
                </a:lnTo>
                <a:lnTo>
                  <a:pt x="741" y="314"/>
                </a:lnTo>
                <a:lnTo>
                  <a:pt x="741" y="318"/>
                </a:lnTo>
                <a:lnTo>
                  <a:pt x="736" y="318"/>
                </a:lnTo>
                <a:lnTo>
                  <a:pt x="736" y="323"/>
                </a:lnTo>
                <a:lnTo>
                  <a:pt x="732" y="323"/>
                </a:lnTo>
                <a:lnTo>
                  <a:pt x="732" y="327"/>
                </a:lnTo>
                <a:lnTo>
                  <a:pt x="728" y="327"/>
                </a:lnTo>
                <a:lnTo>
                  <a:pt x="728" y="332"/>
                </a:lnTo>
                <a:lnTo>
                  <a:pt x="718" y="332"/>
                </a:lnTo>
                <a:lnTo>
                  <a:pt x="718" y="336"/>
                </a:lnTo>
                <a:lnTo>
                  <a:pt x="714" y="336"/>
                </a:lnTo>
                <a:lnTo>
                  <a:pt x="714" y="340"/>
                </a:lnTo>
                <a:lnTo>
                  <a:pt x="710" y="340"/>
                </a:lnTo>
                <a:lnTo>
                  <a:pt x="710" y="345"/>
                </a:lnTo>
                <a:lnTo>
                  <a:pt x="701" y="345"/>
                </a:lnTo>
                <a:lnTo>
                  <a:pt x="696" y="345"/>
                </a:lnTo>
                <a:lnTo>
                  <a:pt x="696" y="350"/>
                </a:lnTo>
                <a:lnTo>
                  <a:pt x="687" y="350"/>
                </a:lnTo>
                <a:lnTo>
                  <a:pt x="687" y="354"/>
                </a:lnTo>
                <a:lnTo>
                  <a:pt x="679" y="354"/>
                </a:lnTo>
                <a:lnTo>
                  <a:pt x="679" y="358"/>
                </a:lnTo>
                <a:lnTo>
                  <a:pt x="674" y="358"/>
                </a:lnTo>
                <a:lnTo>
                  <a:pt x="674" y="362"/>
                </a:lnTo>
                <a:lnTo>
                  <a:pt x="665" y="362"/>
                </a:lnTo>
                <a:lnTo>
                  <a:pt x="665" y="367"/>
                </a:lnTo>
                <a:lnTo>
                  <a:pt x="657" y="367"/>
                </a:lnTo>
                <a:lnTo>
                  <a:pt x="657" y="372"/>
                </a:lnTo>
                <a:lnTo>
                  <a:pt x="643" y="372"/>
                </a:lnTo>
                <a:lnTo>
                  <a:pt x="643" y="376"/>
                </a:lnTo>
                <a:lnTo>
                  <a:pt x="634" y="376"/>
                </a:lnTo>
                <a:lnTo>
                  <a:pt x="634" y="380"/>
                </a:lnTo>
                <a:lnTo>
                  <a:pt x="621" y="380"/>
                </a:lnTo>
                <a:lnTo>
                  <a:pt x="621" y="384"/>
                </a:lnTo>
                <a:lnTo>
                  <a:pt x="608" y="384"/>
                </a:lnTo>
                <a:lnTo>
                  <a:pt x="608" y="389"/>
                </a:lnTo>
                <a:lnTo>
                  <a:pt x="590" y="389"/>
                </a:lnTo>
                <a:lnTo>
                  <a:pt x="572" y="389"/>
                </a:lnTo>
                <a:lnTo>
                  <a:pt x="572" y="394"/>
                </a:lnTo>
                <a:lnTo>
                  <a:pt x="546" y="394"/>
                </a:lnTo>
                <a:lnTo>
                  <a:pt x="546" y="398"/>
                </a:lnTo>
                <a:lnTo>
                  <a:pt x="501" y="398"/>
                </a:lnTo>
                <a:lnTo>
                  <a:pt x="501" y="402"/>
                </a:lnTo>
                <a:lnTo>
                  <a:pt x="0" y="402"/>
                </a:lnTo>
              </a:path>
            </a:pathLst>
          </a:custGeom>
          <a:noFill/>
          <a:ln w="2222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00119" name="Line 182"/>
          <p:cNvSpPr>
            <a:spLocks noChangeShapeType="1"/>
          </p:cNvSpPr>
          <p:nvPr/>
        </p:nvSpPr>
        <p:spPr bwMode="auto">
          <a:xfrm>
            <a:off x="1190625" y="3760788"/>
            <a:ext cx="1588" cy="30162"/>
          </a:xfrm>
          <a:prstGeom prst="line">
            <a:avLst/>
          </a:prstGeom>
          <a:noFill/>
          <a:ln w="6350" cap="rnd">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0120" name="Line 183"/>
          <p:cNvSpPr>
            <a:spLocks noChangeShapeType="1"/>
          </p:cNvSpPr>
          <p:nvPr/>
        </p:nvSpPr>
        <p:spPr bwMode="auto">
          <a:xfrm>
            <a:off x="1190625" y="3760788"/>
            <a:ext cx="1588" cy="38100"/>
          </a:xfrm>
          <a:prstGeom prst="line">
            <a:avLst/>
          </a:prstGeom>
          <a:noFill/>
          <a:ln w="6350" cap="rnd">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0121" name="Line 184"/>
          <p:cNvSpPr>
            <a:spLocks noChangeShapeType="1"/>
          </p:cNvSpPr>
          <p:nvPr/>
        </p:nvSpPr>
        <p:spPr bwMode="auto">
          <a:xfrm flipV="1">
            <a:off x="1190625" y="2935288"/>
            <a:ext cx="1588" cy="825500"/>
          </a:xfrm>
          <a:prstGeom prst="line">
            <a:avLst/>
          </a:prstGeom>
          <a:noFill/>
          <a:ln w="6350" cap="rnd">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0122" name="Line 185"/>
          <p:cNvSpPr>
            <a:spLocks noChangeShapeType="1"/>
          </p:cNvSpPr>
          <p:nvPr/>
        </p:nvSpPr>
        <p:spPr bwMode="auto">
          <a:xfrm flipH="1">
            <a:off x="1147763" y="3760788"/>
            <a:ext cx="42862" cy="3175"/>
          </a:xfrm>
          <a:prstGeom prst="line">
            <a:avLst/>
          </a:prstGeom>
          <a:noFill/>
          <a:ln w="6350" cap="rnd">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0123" name="Line 186"/>
          <p:cNvSpPr>
            <a:spLocks noChangeShapeType="1"/>
          </p:cNvSpPr>
          <p:nvPr/>
        </p:nvSpPr>
        <p:spPr bwMode="auto">
          <a:xfrm flipH="1">
            <a:off x="1135063" y="3760788"/>
            <a:ext cx="55562" cy="3175"/>
          </a:xfrm>
          <a:prstGeom prst="line">
            <a:avLst/>
          </a:prstGeom>
          <a:noFill/>
          <a:ln w="6350" cap="rnd">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0124" name="Line 187"/>
          <p:cNvSpPr>
            <a:spLocks noChangeShapeType="1"/>
          </p:cNvSpPr>
          <p:nvPr/>
        </p:nvSpPr>
        <p:spPr bwMode="auto">
          <a:xfrm flipH="1">
            <a:off x="1147763" y="3679825"/>
            <a:ext cx="42862" cy="1588"/>
          </a:xfrm>
          <a:prstGeom prst="line">
            <a:avLst/>
          </a:prstGeom>
          <a:noFill/>
          <a:ln w="6350" cap="rnd">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0125" name="Line 188"/>
          <p:cNvSpPr>
            <a:spLocks noChangeShapeType="1"/>
          </p:cNvSpPr>
          <p:nvPr/>
        </p:nvSpPr>
        <p:spPr bwMode="auto">
          <a:xfrm flipH="1">
            <a:off x="1147763" y="3598863"/>
            <a:ext cx="42862" cy="1587"/>
          </a:xfrm>
          <a:prstGeom prst="line">
            <a:avLst/>
          </a:prstGeom>
          <a:noFill/>
          <a:ln w="6350" cap="rnd">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0126" name="Line 189"/>
          <p:cNvSpPr>
            <a:spLocks noChangeShapeType="1"/>
          </p:cNvSpPr>
          <p:nvPr/>
        </p:nvSpPr>
        <p:spPr bwMode="auto">
          <a:xfrm flipH="1">
            <a:off x="1147763" y="3516313"/>
            <a:ext cx="42862" cy="3175"/>
          </a:xfrm>
          <a:prstGeom prst="line">
            <a:avLst/>
          </a:prstGeom>
          <a:noFill/>
          <a:ln w="6350" cap="rnd">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0127" name="Line 190"/>
          <p:cNvSpPr>
            <a:spLocks noChangeShapeType="1"/>
          </p:cNvSpPr>
          <p:nvPr/>
        </p:nvSpPr>
        <p:spPr bwMode="auto">
          <a:xfrm flipH="1">
            <a:off x="1147763" y="3435350"/>
            <a:ext cx="42862" cy="1588"/>
          </a:xfrm>
          <a:prstGeom prst="line">
            <a:avLst/>
          </a:prstGeom>
          <a:noFill/>
          <a:ln w="6350" cap="rnd">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0128" name="Line 191"/>
          <p:cNvSpPr>
            <a:spLocks noChangeShapeType="1"/>
          </p:cNvSpPr>
          <p:nvPr/>
        </p:nvSpPr>
        <p:spPr bwMode="auto">
          <a:xfrm flipH="1">
            <a:off x="1147763" y="3352800"/>
            <a:ext cx="42862" cy="1588"/>
          </a:xfrm>
          <a:prstGeom prst="line">
            <a:avLst/>
          </a:prstGeom>
          <a:noFill/>
          <a:ln w="6350" cap="rnd">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0129" name="Line 192"/>
          <p:cNvSpPr>
            <a:spLocks noChangeShapeType="1"/>
          </p:cNvSpPr>
          <p:nvPr/>
        </p:nvSpPr>
        <p:spPr bwMode="auto">
          <a:xfrm flipH="1">
            <a:off x="1135063" y="3352800"/>
            <a:ext cx="55562" cy="1588"/>
          </a:xfrm>
          <a:prstGeom prst="line">
            <a:avLst/>
          </a:prstGeom>
          <a:noFill/>
          <a:ln w="6350" cap="rnd">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0130" name="Line 193"/>
          <p:cNvSpPr>
            <a:spLocks noChangeShapeType="1"/>
          </p:cNvSpPr>
          <p:nvPr/>
        </p:nvSpPr>
        <p:spPr bwMode="auto">
          <a:xfrm flipH="1">
            <a:off x="1147763" y="3271838"/>
            <a:ext cx="42862" cy="3175"/>
          </a:xfrm>
          <a:prstGeom prst="line">
            <a:avLst/>
          </a:prstGeom>
          <a:noFill/>
          <a:ln w="6350" cap="rnd">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0131" name="Line 194"/>
          <p:cNvSpPr>
            <a:spLocks noChangeShapeType="1"/>
          </p:cNvSpPr>
          <p:nvPr/>
        </p:nvSpPr>
        <p:spPr bwMode="auto">
          <a:xfrm flipH="1">
            <a:off x="1147763" y="3190875"/>
            <a:ext cx="42862" cy="1588"/>
          </a:xfrm>
          <a:prstGeom prst="line">
            <a:avLst/>
          </a:prstGeom>
          <a:noFill/>
          <a:ln w="6350" cap="rnd">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0132" name="Line 195"/>
          <p:cNvSpPr>
            <a:spLocks noChangeShapeType="1"/>
          </p:cNvSpPr>
          <p:nvPr/>
        </p:nvSpPr>
        <p:spPr bwMode="auto">
          <a:xfrm flipH="1">
            <a:off x="1147763" y="3100388"/>
            <a:ext cx="42862" cy="1587"/>
          </a:xfrm>
          <a:prstGeom prst="line">
            <a:avLst/>
          </a:prstGeom>
          <a:noFill/>
          <a:ln w="6350" cap="rnd">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0133" name="Line 196"/>
          <p:cNvSpPr>
            <a:spLocks noChangeShapeType="1"/>
          </p:cNvSpPr>
          <p:nvPr/>
        </p:nvSpPr>
        <p:spPr bwMode="auto">
          <a:xfrm flipH="1">
            <a:off x="1147763" y="3017838"/>
            <a:ext cx="42862" cy="1587"/>
          </a:xfrm>
          <a:prstGeom prst="line">
            <a:avLst/>
          </a:prstGeom>
          <a:noFill/>
          <a:ln w="6350" cap="rnd">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0134" name="Line 197"/>
          <p:cNvSpPr>
            <a:spLocks noChangeShapeType="1"/>
          </p:cNvSpPr>
          <p:nvPr/>
        </p:nvSpPr>
        <p:spPr bwMode="auto">
          <a:xfrm flipH="1">
            <a:off x="1147763" y="2935288"/>
            <a:ext cx="42862" cy="1587"/>
          </a:xfrm>
          <a:prstGeom prst="line">
            <a:avLst/>
          </a:prstGeom>
          <a:noFill/>
          <a:ln w="6350" cap="rnd">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0135" name="Line 198"/>
          <p:cNvSpPr>
            <a:spLocks noChangeShapeType="1"/>
          </p:cNvSpPr>
          <p:nvPr/>
        </p:nvSpPr>
        <p:spPr bwMode="auto">
          <a:xfrm flipH="1">
            <a:off x="1135063" y="2935288"/>
            <a:ext cx="55562" cy="1587"/>
          </a:xfrm>
          <a:prstGeom prst="line">
            <a:avLst/>
          </a:prstGeom>
          <a:noFill/>
          <a:ln w="6350" cap="rnd">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0136" name="Rectangle 295"/>
          <p:cNvSpPr>
            <a:spLocks noChangeArrowheads="1"/>
          </p:cNvSpPr>
          <p:nvPr/>
        </p:nvSpPr>
        <p:spPr bwMode="auto">
          <a:xfrm rot="-5400000">
            <a:off x="482600" y="3138488"/>
            <a:ext cx="735013" cy="198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1300">
                <a:latin typeface="Arial" panose="020B0604020202020204" pitchFamily="34" charset="0"/>
              </a:rPr>
              <a:t>Probability</a:t>
            </a:r>
            <a:endParaRPr lang="en-US" altLang="en-US">
              <a:latin typeface="Arial" panose="020B0604020202020204" pitchFamily="34" charset="0"/>
            </a:endParaRPr>
          </a:p>
        </p:txBody>
      </p:sp>
      <p:sp>
        <p:nvSpPr>
          <p:cNvPr id="300137" name="Line 302"/>
          <p:cNvSpPr>
            <a:spLocks noChangeShapeType="1"/>
          </p:cNvSpPr>
          <p:nvPr/>
        </p:nvSpPr>
        <p:spPr bwMode="auto">
          <a:xfrm>
            <a:off x="1182688" y="3760788"/>
            <a:ext cx="4903787" cy="3175"/>
          </a:xfrm>
          <a:prstGeom prst="line">
            <a:avLst/>
          </a:prstGeom>
          <a:noFill/>
          <a:ln w="6350" cap="rnd">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0138" name="Rectangle 303"/>
          <p:cNvSpPr>
            <a:spLocks noChangeArrowheads="1"/>
          </p:cNvSpPr>
          <p:nvPr/>
        </p:nvSpPr>
        <p:spPr bwMode="auto">
          <a:xfrm>
            <a:off x="1182688" y="3851275"/>
            <a:ext cx="88900" cy="214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1400">
                <a:latin typeface="Arial" panose="020B0604020202020204" pitchFamily="34" charset="0"/>
              </a:rPr>
              <a:t>0</a:t>
            </a:r>
            <a:endParaRPr lang="en-US" altLang="en-US">
              <a:latin typeface="Arial" panose="020B0604020202020204" pitchFamily="34" charset="0"/>
            </a:endParaRPr>
          </a:p>
        </p:txBody>
      </p:sp>
      <p:sp>
        <p:nvSpPr>
          <p:cNvPr id="300139" name="Line 304"/>
          <p:cNvSpPr>
            <a:spLocks noChangeShapeType="1"/>
          </p:cNvSpPr>
          <p:nvPr/>
        </p:nvSpPr>
        <p:spPr bwMode="auto">
          <a:xfrm>
            <a:off x="1430338" y="3760788"/>
            <a:ext cx="1587" cy="30162"/>
          </a:xfrm>
          <a:prstGeom prst="line">
            <a:avLst/>
          </a:prstGeom>
          <a:noFill/>
          <a:ln w="6350" cap="rnd">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0140" name="Line 305"/>
          <p:cNvSpPr>
            <a:spLocks noChangeShapeType="1"/>
          </p:cNvSpPr>
          <p:nvPr/>
        </p:nvSpPr>
        <p:spPr bwMode="auto">
          <a:xfrm>
            <a:off x="1676400" y="3760788"/>
            <a:ext cx="1588" cy="30162"/>
          </a:xfrm>
          <a:prstGeom prst="line">
            <a:avLst/>
          </a:prstGeom>
          <a:noFill/>
          <a:ln w="6350" cap="rnd">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0141" name="Line 306"/>
          <p:cNvSpPr>
            <a:spLocks noChangeShapeType="1"/>
          </p:cNvSpPr>
          <p:nvPr/>
        </p:nvSpPr>
        <p:spPr bwMode="auto">
          <a:xfrm>
            <a:off x="1924050" y="3760788"/>
            <a:ext cx="1588" cy="30162"/>
          </a:xfrm>
          <a:prstGeom prst="line">
            <a:avLst/>
          </a:prstGeom>
          <a:noFill/>
          <a:ln w="6350" cap="rnd">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0142" name="Line 307"/>
          <p:cNvSpPr>
            <a:spLocks noChangeShapeType="1"/>
          </p:cNvSpPr>
          <p:nvPr/>
        </p:nvSpPr>
        <p:spPr bwMode="auto">
          <a:xfrm>
            <a:off x="2163763" y="3760788"/>
            <a:ext cx="6350" cy="30162"/>
          </a:xfrm>
          <a:prstGeom prst="line">
            <a:avLst/>
          </a:prstGeom>
          <a:noFill/>
          <a:ln w="6350" cap="rnd">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0143" name="Line 308"/>
          <p:cNvSpPr>
            <a:spLocks noChangeShapeType="1"/>
          </p:cNvSpPr>
          <p:nvPr/>
        </p:nvSpPr>
        <p:spPr bwMode="auto">
          <a:xfrm>
            <a:off x="2409825" y="3760788"/>
            <a:ext cx="7938" cy="30162"/>
          </a:xfrm>
          <a:prstGeom prst="line">
            <a:avLst/>
          </a:prstGeom>
          <a:noFill/>
          <a:ln w="6350" cap="rnd">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0144" name="Line 309"/>
          <p:cNvSpPr>
            <a:spLocks noChangeShapeType="1"/>
          </p:cNvSpPr>
          <p:nvPr/>
        </p:nvSpPr>
        <p:spPr bwMode="auto">
          <a:xfrm>
            <a:off x="2655888" y="3760788"/>
            <a:ext cx="7937" cy="30162"/>
          </a:xfrm>
          <a:prstGeom prst="line">
            <a:avLst/>
          </a:prstGeom>
          <a:noFill/>
          <a:ln w="6350" cap="rnd">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0145" name="Line 310"/>
          <p:cNvSpPr>
            <a:spLocks noChangeShapeType="1"/>
          </p:cNvSpPr>
          <p:nvPr/>
        </p:nvSpPr>
        <p:spPr bwMode="auto">
          <a:xfrm>
            <a:off x="2901950" y="3760788"/>
            <a:ext cx="1588" cy="30162"/>
          </a:xfrm>
          <a:prstGeom prst="line">
            <a:avLst/>
          </a:prstGeom>
          <a:noFill/>
          <a:ln w="6350" cap="rnd">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0146" name="Line 311"/>
          <p:cNvSpPr>
            <a:spLocks noChangeShapeType="1"/>
          </p:cNvSpPr>
          <p:nvPr/>
        </p:nvSpPr>
        <p:spPr bwMode="auto">
          <a:xfrm>
            <a:off x="3149600" y="3760788"/>
            <a:ext cx="1588" cy="30162"/>
          </a:xfrm>
          <a:prstGeom prst="line">
            <a:avLst/>
          </a:prstGeom>
          <a:noFill/>
          <a:ln w="6350" cap="rnd">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0147" name="Line 312"/>
          <p:cNvSpPr>
            <a:spLocks noChangeShapeType="1"/>
          </p:cNvSpPr>
          <p:nvPr/>
        </p:nvSpPr>
        <p:spPr bwMode="auto">
          <a:xfrm>
            <a:off x="3389313" y="3760788"/>
            <a:ext cx="1587" cy="30162"/>
          </a:xfrm>
          <a:prstGeom prst="line">
            <a:avLst/>
          </a:prstGeom>
          <a:noFill/>
          <a:ln w="6350" cap="rnd">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0148" name="Line 313"/>
          <p:cNvSpPr>
            <a:spLocks noChangeShapeType="1"/>
          </p:cNvSpPr>
          <p:nvPr/>
        </p:nvSpPr>
        <p:spPr bwMode="auto">
          <a:xfrm>
            <a:off x="3629025" y="3760788"/>
            <a:ext cx="6350" cy="30162"/>
          </a:xfrm>
          <a:prstGeom prst="line">
            <a:avLst/>
          </a:prstGeom>
          <a:noFill/>
          <a:ln w="6350" cap="rnd">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0149" name="Line 314"/>
          <p:cNvSpPr>
            <a:spLocks noChangeShapeType="1"/>
          </p:cNvSpPr>
          <p:nvPr/>
        </p:nvSpPr>
        <p:spPr bwMode="auto">
          <a:xfrm>
            <a:off x="3629025" y="3760788"/>
            <a:ext cx="6350" cy="38100"/>
          </a:xfrm>
          <a:prstGeom prst="line">
            <a:avLst/>
          </a:prstGeom>
          <a:noFill/>
          <a:ln w="6350" cap="rnd">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0150" name="Rectangle 315"/>
          <p:cNvSpPr>
            <a:spLocks noChangeArrowheads="1"/>
          </p:cNvSpPr>
          <p:nvPr/>
        </p:nvSpPr>
        <p:spPr bwMode="auto">
          <a:xfrm>
            <a:off x="3600450" y="3851275"/>
            <a:ext cx="177800" cy="214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1400">
                <a:latin typeface="Arial" panose="020B0604020202020204" pitchFamily="34" charset="0"/>
              </a:rPr>
              <a:t>10</a:t>
            </a:r>
            <a:endParaRPr lang="en-US" altLang="en-US">
              <a:latin typeface="Arial" panose="020B0604020202020204" pitchFamily="34" charset="0"/>
            </a:endParaRPr>
          </a:p>
        </p:txBody>
      </p:sp>
      <p:sp>
        <p:nvSpPr>
          <p:cNvPr id="300151" name="Line 316"/>
          <p:cNvSpPr>
            <a:spLocks noChangeShapeType="1"/>
          </p:cNvSpPr>
          <p:nvPr/>
        </p:nvSpPr>
        <p:spPr bwMode="auto">
          <a:xfrm>
            <a:off x="3875088" y="3760788"/>
            <a:ext cx="1587" cy="30162"/>
          </a:xfrm>
          <a:prstGeom prst="line">
            <a:avLst/>
          </a:prstGeom>
          <a:noFill/>
          <a:ln w="6350" cap="rnd">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0152" name="Line 317"/>
          <p:cNvSpPr>
            <a:spLocks noChangeShapeType="1"/>
          </p:cNvSpPr>
          <p:nvPr/>
        </p:nvSpPr>
        <p:spPr bwMode="auto">
          <a:xfrm>
            <a:off x="4121150" y="3760788"/>
            <a:ext cx="1588" cy="30162"/>
          </a:xfrm>
          <a:prstGeom prst="line">
            <a:avLst/>
          </a:prstGeom>
          <a:noFill/>
          <a:ln w="6350" cap="rnd">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0153" name="Line 318"/>
          <p:cNvSpPr>
            <a:spLocks noChangeShapeType="1"/>
          </p:cNvSpPr>
          <p:nvPr/>
        </p:nvSpPr>
        <p:spPr bwMode="auto">
          <a:xfrm>
            <a:off x="4367213" y="3760788"/>
            <a:ext cx="1587" cy="30162"/>
          </a:xfrm>
          <a:prstGeom prst="line">
            <a:avLst/>
          </a:prstGeom>
          <a:noFill/>
          <a:ln w="6350" cap="rnd">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0154" name="Line 319"/>
          <p:cNvSpPr>
            <a:spLocks noChangeShapeType="1"/>
          </p:cNvSpPr>
          <p:nvPr/>
        </p:nvSpPr>
        <p:spPr bwMode="auto">
          <a:xfrm>
            <a:off x="4606925" y="3760788"/>
            <a:ext cx="7938" cy="30162"/>
          </a:xfrm>
          <a:prstGeom prst="line">
            <a:avLst/>
          </a:prstGeom>
          <a:noFill/>
          <a:ln w="6350" cap="rnd">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0155" name="Line 320"/>
          <p:cNvSpPr>
            <a:spLocks noChangeShapeType="1"/>
          </p:cNvSpPr>
          <p:nvPr/>
        </p:nvSpPr>
        <p:spPr bwMode="auto">
          <a:xfrm>
            <a:off x="4854575" y="3760788"/>
            <a:ext cx="6350" cy="30162"/>
          </a:xfrm>
          <a:prstGeom prst="line">
            <a:avLst/>
          </a:prstGeom>
          <a:noFill/>
          <a:ln w="6350" cap="rnd">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0156" name="Line 321"/>
          <p:cNvSpPr>
            <a:spLocks noChangeShapeType="1"/>
          </p:cNvSpPr>
          <p:nvPr/>
        </p:nvSpPr>
        <p:spPr bwMode="auto">
          <a:xfrm>
            <a:off x="5100638" y="3760788"/>
            <a:ext cx="1587" cy="30162"/>
          </a:xfrm>
          <a:prstGeom prst="line">
            <a:avLst/>
          </a:prstGeom>
          <a:noFill/>
          <a:ln w="6350" cap="rnd">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0157" name="Line 322"/>
          <p:cNvSpPr>
            <a:spLocks noChangeShapeType="1"/>
          </p:cNvSpPr>
          <p:nvPr/>
        </p:nvSpPr>
        <p:spPr bwMode="auto">
          <a:xfrm>
            <a:off x="5346700" y="3760788"/>
            <a:ext cx="1588" cy="30162"/>
          </a:xfrm>
          <a:prstGeom prst="line">
            <a:avLst/>
          </a:prstGeom>
          <a:noFill/>
          <a:ln w="6350" cap="rnd">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0158" name="Line 323"/>
          <p:cNvSpPr>
            <a:spLocks noChangeShapeType="1"/>
          </p:cNvSpPr>
          <p:nvPr/>
        </p:nvSpPr>
        <p:spPr bwMode="auto">
          <a:xfrm>
            <a:off x="5592763" y="3760788"/>
            <a:ext cx="1587" cy="30162"/>
          </a:xfrm>
          <a:prstGeom prst="line">
            <a:avLst/>
          </a:prstGeom>
          <a:noFill/>
          <a:ln w="6350" cap="rnd">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0159" name="Line 324"/>
          <p:cNvSpPr>
            <a:spLocks noChangeShapeType="1"/>
          </p:cNvSpPr>
          <p:nvPr/>
        </p:nvSpPr>
        <p:spPr bwMode="auto">
          <a:xfrm>
            <a:off x="5838825" y="3760788"/>
            <a:ext cx="1588" cy="30162"/>
          </a:xfrm>
          <a:prstGeom prst="line">
            <a:avLst/>
          </a:prstGeom>
          <a:noFill/>
          <a:ln w="6350" cap="rnd">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0160" name="Line 325"/>
          <p:cNvSpPr>
            <a:spLocks noChangeShapeType="1"/>
          </p:cNvSpPr>
          <p:nvPr/>
        </p:nvSpPr>
        <p:spPr bwMode="auto">
          <a:xfrm>
            <a:off x="6086475" y="3760788"/>
            <a:ext cx="1588" cy="30162"/>
          </a:xfrm>
          <a:prstGeom prst="line">
            <a:avLst/>
          </a:prstGeom>
          <a:noFill/>
          <a:ln w="6350" cap="rnd">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0161" name="Line 326"/>
          <p:cNvSpPr>
            <a:spLocks noChangeShapeType="1"/>
          </p:cNvSpPr>
          <p:nvPr/>
        </p:nvSpPr>
        <p:spPr bwMode="auto">
          <a:xfrm>
            <a:off x="6086475" y="3760788"/>
            <a:ext cx="1588" cy="38100"/>
          </a:xfrm>
          <a:prstGeom prst="line">
            <a:avLst/>
          </a:prstGeom>
          <a:noFill/>
          <a:ln w="6350" cap="rnd">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0162" name="Rectangle 327"/>
          <p:cNvSpPr>
            <a:spLocks noChangeArrowheads="1"/>
          </p:cNvSpPr>
          <p:nvPr/>
        </p:nvSpPr>
        <p:spPr bwMode="auto">
          <a:xfrm>
            <a:off x="6059488" y="3851275"/>
            <a:ext cx="177800" cy="214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1400">
                <a:latin typeface="Arial" panose="020B0604020202020204" pitchFamily="34" charset="0"/>
              </a:rPr>
              <a:t>20</a:t>
            </a:r>
            <a:endParaRPr lang="en-US" altLang="en-US">
              <a:latin typeface="Arial" panose="020B0604020202020204" pitchFamily="34" charset="0"/>
            </a:endParaRPr>
          </a:p>
        </p:txBody>
      </p:sp>
      <p:sp>
        <p:nvSpPr>
          <p:cNvPr id="300163" name="Rectangle 328"/>
          <p:cNvSpPr>
            <a:spLocks noChangeArrowheads="1"/>
          </p:cNvSpPr>
          <p:nvPr/>
        </p:nvSpPr>
        <p:spPr bwMode="auto">
          <a:xfrm>
            <a:off x="1030288" y="3624263"/>
            <a:ext cx="8890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1400">
                <a:latin typeface="Arial" panose="020B0604020202020204" pitchFamily="34" charset="0"/>
              </a:rPr>
              <a:t>0</a:t>
            </a:r>
            <a:endParaRPr lang="en-US" altLang="en-US">
              <a:latin typeface="Arial" panose="020B0604020202020204" pitchFamily="34" charset="0"/>
            </a:endParaRPr>
          </a:p>
        </p:txBody>
      </p:sp>
      <p:sp>
        <p:nvSpPr>
          <p:cNvPr id="300164" name="Rectangle 329"/>
          <p:cNvSpPr>
            <a:spLocks noChangeArrowheads="1"/>
          </p:cNvSpPr>
          <p:nvPr/>
        </p:nvSpPr>
        <p:spPr bwMode="auto">
          <a:xfrm>
            <a:off x="1030288" y="2800350"/>
            <a:ext cx="8890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1400">
                <a:latin typeface="Arial" panose="020B0604020202020204" pitchFamily="34" charset="0"/>
              </a:rPr>
              <a:t>1</a:t>
            </a:r>
            <a:endParaRPr lang="en-US" altLang="en-US">
              <a:latin typeface="Arial" panose="020B0604020202020204" pitchFamily="34" charset="0"/>
            </a:endParaRPr>
          </a:p>
        </p:txBody>
      </p:sp>
      <p:sp>
        <p:nvSpPr>
          <p:cNvPr id="300165" name="Freeform 330"/>
          <p:cNvSpPr>
            <a:spLocks/>
          </p:cNvSpPr>
          <p:nvPr/>
        </p:nvSpPr>
        <p:spPr bwMode="auto">
          <a:xfrm>
            <a:off x="2163763" y="2935288"/>
            <a:ext cx="492125" cy="825500"/>
          </a:xfrm>
          <a:custGeom>
            <a:avLst/>
            <a:gdLst>
              <a:gd name="T0" fmla="*/ 2147483647 w 310"/>
              <a:gd name="T1" fmla="*/ 2147483647 h 402"/>
              <a:gd name="T2" fmla="*/ 2147483647 w 310"/>
              <a:gd name="T3" fmla="*/ 2147483647 h 402"/>
              <a:gd name="T4" fmla="*/ 2147483647 w 310"/>
              <a:gd name="T5" fmla="*/ 2147483647 h 402"/>
              <a:gd name="T6" fmla="*/ 2147483647 w 310"/>
              <a:gd name="T7" fmla="*/ 2147483647 h 402"/>
              <a:gd name="T8" fmla="*/ 2147483647 w 310"/>
              <a:gd name="T9" fmla="*/ 2147483647 h 402"/>
              <a:gd name="T10" fmla="*/ 2147483647 w 310"/>
              <a:gd name="T11" fmla="*/ 2147483647 h 402"/>
              <a:gd name="T12" fmla="*/ 2147483647 w 310"/>
              <a:gd name="T13" fmla="*/ 2147483647 h 402"/>
              <a:gd name="T14" fmla="*/ 2147483647 w 310"/>
              <a:gd name="T15" fmla="*/ 2147483647 h 402"/>
              <a:gd name="T16" fmla="*/ 2147483647 w 310"/>
              <a:gd name="T17" fmla="*/ 2147483647 h 402"/>
              <a:gd name="T18" fmla="*/ 2147483647 w 310"/>
              <a:gd name="T19" fmla="*/ 2147483647 h 402"/>
              <a:gd name="T20" fmla="*/ 2147483647 w 310"/>
              <a:gd name="T21" fmla="*/ 2147483647 h 402"/>
              <a:gd name="T22" fmla="*/ 2147483647 w 310"/>
              <a:gd name="T23" fmla="*/ 2147483647 h 402"/>
              <a:gd name="T24" fmla="*/ 2147483647 w 310"/>
              <a:gd name="T25" fmla="*/ 2147483647 h 402"/>
              <a:gd name="T26" fmla="*/ 2147483647 w 310"/>
              <a:gd name="T27" fmla="*/ 2147483647 h 402"/>
              <a:gd name="T28" fmla="*/ 2147483647 w 310"/>
              <a:gd name="T29" fmla="*/ 2147483647 h 402"/>
              <a:gd name="T30" fmla="*/ 2147483647 w 310"/>
              <a:gd name="T31" fmla="*/ 2147483647 h 402"/>
              <a:gd name="T32" fmla="*/ 2147483647 w 310"/>
              <a:gd name="T33" fmla="*/ 2147483647 h 402"/>
              <a:gd name="T34" fmla="*/ 2147483647 w 310"/>
              <a:gd name="T35" fmla="*/ 2147483647 h 402"/>
              <a:gd name="T36" fmla="*/ 2147483647 w 310"/>
              <a:gd name="T37" fmla="*/ 2147483647 h 402"/>
              <a:gd name="T38" fmla="*/ 2147483647 w 310"/>
              <a:gd name="T39" fmla="*/ 2147483647 h 402"/>
              <a:gd name="T40" fmla="*/ 2147483647 w 310"/>
              <a:gd name="T41" fmla="*/ 2147483647 h 402"/>
              <a:gd name="T42" fmla="*/ 2147483647 w 310"/>
              <a:gd name="T43" fmla="*/ 2147483647 h 402"/>
              <a:gd name="T44" fmla="*/ 2147483647 w 310"/>
              <a:gd name="T45" fmla="*/ 2147483647 h 402"/>
              <a:gd name="T46" fmla="*/ 2147483647 w 310"/>
              <a:gd name="T47" fmla="*/ 2147483647 h 402"/>
              <a:gd name="T48" fmla="*/ 2147483647 w 310"/>
              <a:gd name="T49" fmla="*/ 2147483647 h 402"/>
              <a:gd name="T50" fmla="*/ 2147483647 w 310"/>
              <a:gd name="T51" fmla="*/ 2147483647 h 402"/>
              <a:gd name="T52" fmla="*/ 2147483647 w 310"/>
              <a:gd name="T53" fmla="*/ 2147483647 h 402"/>
              <a:gd name="T54" fmla="*/ 2147483647 w 310"/>
              <a:gd name="T55" fmla="*/ 2147483647 h 402"/>
              <a:gd name="T56" fmla="*/ 2147483647 w 310"/>
              <a:gd name="T57" fmla="*/ 2147483647 h 402"/>
              <a:gd name="T58" fmla="*/ 2147483647 w 310"/>
              <a:gd name="T59" fmla="*/ 2147483647 h 402"/>
              <a:gd name="T60" fmla="*/ 2147483647 w 310"/>
              <a:gd name="T61" fmla="*/ 2147483647 h 402"/>
              <a:gd name="T62" fmla="*/ 2147483647 w 310"/>
              <a:gd name="T63" fmla="*/ 0 h 402"/>
              <a:gd name="T64" fmla="*/ 2147483647 w 310"/>
              <a:gd name="T65" fmla="*/ 2147483647 h 402"/>
              <a:gd name="T66" fmla="*/ 2147483647 w 310"/>
              <a:gd name="T67" fmla="*/ 2147483647 h 402"/>
              <a:gd name="T68" fmla="*/ 2147483647 w 310"/>
              <a:gd name="T69" fmla="*/ 2147483647 h 402"/>
              <a:gd name="T70" fmla="*/ 2147483647 w 310"/>
              <a:gd name="T71" fmla="*/ 2147483647 h 402"/>
              <a:gd name="T72" fmla="*/ 2147483647 w 310"/>
              <a:gd name="T73" fmla="*/ 2147483647 h 402"/>
              <a:gd name="T74" fmla="*/ 2147483647 w 310"/>
              <a:gd name="T75" fmla="*/ 2147483647 h 402"/>
              <a:gd name="T76" fmla="*/ 2147483647 w 310"/>
              <a:gd name="T77" fmla="*/ 2147483647 h 402"/>
              <a:gd name="T78" fmla="*/ 2147483647 w 310"/>
              <a:gd name="T79" fmla="*/ 2147483647 h 402"/>
              <a:gd name="T80" fmla="*/ 2147483647 w 310"/>
              <a:gd name="T81" fmla="*/ 2147483647 h 402"/>
              <a:gd name="T82" fmla="*/ 2147483647 w 310"/>
              <a:gd name="T83" fmla="*/ 2147483647 h 402"/>
              <a:gd name="T84" fmla="*/ 2147483647 w 310"/>
              <a:gd name="T85" fmla="*/ 2147483647 h 402"/>
              <a:gd name="T86" fmla="*/ 2147483647 w 310"/>
              <a:gd name="T87" fmla="*/ 2147483647 h 402"/>
              <a:gd name="T88" fmla="*/ 2147483647 w 310"/>
              <a:gd name="T89" fmla="*/ 2147483647 h 402"/>
              <a:gd name="T90" fmla="*/ 2147483647 w 310"/>
              <a:gd name="T91" fmla="*/ 2147483647 h 402"/>
              <a:gd name="T92" fmla="*/ 2147483647 w 310"/>
              <a:gd name="T93" fmla="*/ 2147483647 h 402"/>
              <a:gd name="T94" fmla="*/ 2147483647 w 310"/>
              <a:gd name="T95" fmla="*/ 2147483647 h 402"/>
              <a:gd name="T96" fmla="*/ 2147483647 w 310"/>
              <a:gd name="T97" fmla="*/ 2147483647 h 402"/>
              <a:gd name="T98" fmla="*/ 2147483647 w 310"/>
              <a:gd name="T99" fmla="*/ 2147483647 h 402"/>
              <a:gd name="T100" fmla="*/ 2147483647 w 310"/>
              <a:gd name="T101" fmla="*/ 2147483647 h 402"/>
              <a:gd name="T102" fmla="*/ 2147483647 w 310"/>
              <a:gd name="T103" fmla="*/ 2147483647 h 402"/>
              <a:gd name="T104" fmla="*/ 2147483647 w 310"/>
              <a:gd name="T105" fmla="*/ 2147483647 h 402"/>
              <a:gd name="T106" fmla="*/ 2147483647 w 310"/>
              <a:gd name="T107" fmla="*/ 2147483647 h 402"/>
              <a:gd name="T108" fmla="*/ 2147483647 w 310"/>
              <a:gd name="T109" fmla="*/ 2147483647 h 402"/>
              <a:gd name="T110" fmla="*/ 2147483647 w 310"/>
              <a:gd name="T111" fmla="*/ 2147483647 h 402"/>
              <a:gd name="T112" fmla="*/ 2147483647 w 310"/>
              <a:gd name="T113" fmla="*/ 2147483647 h 402"/>
              <a:gd name="T114" fmla="*/ 2147483647 w 310"/>
              <a:gd name="T115" fmla="*/ 2147483647 h 402"/>
              <a:gd name="T116" fmla="*/ 2147483647 w 310"/>
              <a:gd name="T117" fmla="*/ 2147483647 h 402"/>
              <a:gd name="T118" fmla="*/ 2147483647 w 310"/>
              <a:gd name="T119" fmla="*/ 2147483647 h 402"/>
              <a:gd name="T120" fmla="*/ 2147483647 w 310"/>
              <a:gd name="T121" fmla="*/ 2147483647 h 402"/>
              <a:gd name="T122" fmla="*/ 2147483647 w 310"/>
              <a:gd name="T123" fmla="*/ 2147483647 h 402"/>
              <a:gd name="T124" fmla="*/ 2147483647 w 310"/>
              <a:gd name="T125" fmla="*/ 2147483647 h 40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310"/>
              <a:gd name="T190" fmla="*/ 0 h 402"/>
              <a:gd name="T191" fmla="*/ 310 w 310"/>
              <a:gd name="T192" fmla="*/ 402 h 402"/>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310" h="402">
                <a:moveTo>
                  <a:pt x="0" y="402"/>
                </a:moveTo>
                <a:lnTo>
                  <a:pt x="0" y="402"/>
                </a:lnTo>
                <a:lnTo>
                  <a:pt x="0" y="398"/>
                </a:lnTo>
                <a:lnTo>
                  <a:pt x="4" y="398"/>
                </a:lnTo>
                <a:lnTo>
                  <a:pt x="4" y="394"/>
                </a:lnTo>
                <a:lnTo>
                  <a:pt x="4" y="389"/>
                </a:lnTo>
                <a:lnTo>
                  <a:pt x="8" y="389"/>
                </a:lnTo>
                <a:lnTo>
                  <a:pt x="8" y="384"/>
                </a:lnTo>
                <a:lnTo>
                  <a:pt x="8" y="380"/>
                </a:lnTo>
                <a:lnTo>
                  <a:pt x="13" y="380"/>
                </a:lnTo>
                <a:lnTo>
                  <a:pt x="13" y="376"/>
                </a:lnTo>
                <a:lnTo>
                  <a:pt x="13" y="372"/>
                </a:lnTo>
                <a:lnTo>
                  <a:pt x="13" y="367"/>
                </a:lnTo>
                <a:lnTo>
                  <a:pt x="17" y="367"/>
                </a:lnTo>
                <a:lnTo>
                  <a:pt x="17" y="362"/>
                </a:lnTo>
                <a:lnTo>
                  <a:pt x="17" y="358"/>
                </a:lnTo>
                <a:lnTo>
                  <a:pt x="17" y="354"/>
                </a:lnTo>
                <a:lnTo>
                  <a:pt x="22" y="354"/>
                </a:lnTo>
                <a:lnTo>
                  <a:pt x="22" y="350"/>
                </a:lnTo>
                <a:lnTo>
                  <a:pt x="22" y="345"/>
                </a:lnTo>
                <a:lnTo>
                  <a:pt x="26" y="345"/>
                </a:lnTo>
                <a:lnTo>
                  <a:pt x="26" y="340"/>
                </a:lnTo>
                <a:lnTo>
                  <a:pt x="26" y="336"/>
                </a:lnTo>
                <a:lnTo>
                  <a:pt x="26" y="332"/>
                </a:lnTo>
                <a:lnTo>
                  <a:pt x="31" y="332"/>
                </a:lnTo>
                <a:lnTo>
                  <a:pt x="31" y="327"/>
                </a:lnTo>
                <a:lnTo>
                  <a:pt x="31" y="323"/>
                </a:lnTo>
                <a:lnTo>
                  <a:pt x="31" y="318"/>
                </a:lnTo>
                <a:lnTo>
                  <a:pt x="35" y="318"/>
                </a:lnTo>
                <a:lnTo>
                  <a:pt x="35" y="314"/>
                </a:lnTo>
                <a:lnTo>
                  <a:pt x="35" y="310"/>
                </a:lnTo>
                <a:lnTo>
                  <a:pt x="39" y="310"/>
                </a:lnTo>
                <a:lnTo>
                  <a:pt x="39" y="305"/>
                </a:lnTo>
                <a:lnTo>
                  <a:pt x="39" y="301"/>
                </a:lnTo>
                <a:lnTo>
                  <a:pt x="44" y="301"/>
                </a:lnTo>
                <a:lnTo>
                  <a:pt x="44" y="296"/>
                </a:lnTo>
                <a:lnTo>
                  <a:pt x="44" y="292"/>
                </a:lnTo>
                <a:lnTo>
                  <a:pt x="44" y="287"/>
                </a:lnTo>
                <a:lnTo>
                  <a:pt x="49" y="287"/>
                </a:lnTo>
                <a:lnTo>
                  <a:pt x="49" y="283"/>
                </a:lnTo>
                <a:lnTo>
                  <a:pt x="49" y="279"/>
                </a:lnTo>
                <a:lnTo>
                  <a:pt x="49" y="274"/>
                </a:lnTo>
                <a:lnTo>
                  <a:pt x="53" y="274"/>
                </a:lnTo>
                <a:lnTo>
                  <a:pt x="53" y="270"/>
                </a:lnTo>
                <a:lnTo>
                  <a:pt x="53" y="265"/>
                </a:lnTo>
                <a:lnTo>
                  <a:pt x="53" y="261"/>
                </a:lnTo>
                <a:lnTo>
                  <a:pt x="57" y="261"/>
                </a:lnTo>
                <a:lnTo>
                  <a:pt x="57" y="257"/>
                </a:lnTo>
                <a:lnTo>
                  <a:pt x="57" y="252"/>
                </a:lnTo>
                <a:lnTo>
                  <a:pt x="61" y="252"/>
                </a:lnTo>
                <a:lnTo>
                  <a:pt x="61" y="247"/>
                </a:lnTo>
                <a:lnTo>
                  <a:pt x="61" y="243"/>
                </a:lnTo>
                <a:lnTo>
                  <a:pt x="61" y="239"/>
                </a:lnTo>
                <a:lnTo>
                  <a:pt x="66" y="239"/>
                </a:lnTo>
                <a:lnTo>
                  <a:pt x="66" y="235"/>
                </a:lnTo>
                <a:lnTo>
                  <a:pt x="66" y="230"/>
                </a:lnTo>
                <a:lnTo>
                  <a:pt x="66" y="225"/>
                </a:lnTo>
                <a:lnTo>
                  <a:pt x="71" y="225"/>
                </a:lnTo>
                <a:lnTo>
                  <a:pt x="71" y="221"/>
                </a:lnTo>
                <a:lnTo>
                  <a:pt x="71" y="217"/>
                </a:lnTo>
                <a:lnTo>
                  <a:pt x="75" y="217"/>
                </a:lnTo>
                <a:lnTo>
                  <a:pt x="75" y="213"/>
                </a:lnTo>
                <a:lnTo>
                  <a:pt x="75" y="208"/>
                </a:lnTo>
                <a:lnTo>
                  <a:pt x="79" y="208"/>
                </a:lnTo>
                <a:lnTo>
                  <a:pt x="79" y="203"/>
                </a:lnTo>
                <a:lnTo>
                  <a:pt x="79" y="199"/>
                </a:lnTo>
                <a:lnTo>
                  <a:pt x="79" y="195"/>
                </a:lnTo>
                <a:lnTo>
                  <a:pt x="83" y="195"/>
                </a:lnTo>
                <a:lnTo>
                  <a:pt x="83" y="191"/>
                </a:lnTo>
                <a:lnTo>
                  <a:pt x="83" y="186"/>
                </a:lnTo>
                <a:lnTo>
                  <a:pt x="83" y="181"/>
                </a:lnTo>
                <a:lnTo>
                  <a:pt x="88" y="181"/>
                </a:lnTo>
                <a:lnTo>
                  <a:pt x="88" y="177"/>
                </a:lnTo>
                <a:lnTo>
                  <a:pt x="88" y="173"/>
                </a:lnTo>
                <a:lnTo>
                  <a:pt x="88" y="168"/>
                </a:lnTo>
                <a:lnTo>
                  <a:pt x="93" y="168"/>
                </a:lnTo>
                <a:lnTo>
                  <a:pt x="93" y="164"/>
                </a:lnTo>
                <a:lnTo>
                  <a:pt x="93" y="159"/>
                </a:lnTo>
                <a:lnTo>
                  <a:pt x="97" y="159"/>
                </a:lnTo>
                <a:lnTo>
                  <a:pt x="97" y="155"/>
                </a:lnTo>
                <a:lnTo>
                  <a:pt x="97" y="150"/>
                </a:lnTo>
                <a:lnTo>
                  <a:pt x="97" y="146"/>
                </a:lnTo>
                <a:lnTo>
                  <a:pt x="101" y="146"/>
                </a:lnTo>
                <a:lnTo>
                  <a:pt x="101" y="142"/>
                </a:lnTo>
                <a:lnTo>
                  <a:pt x="101" y="137"/>
                </a:lnTo>
                <a:lnTo>
                  <a:pt x="106" y="137"/>
                </a:lnTo>
                <a:lnTo>
                  <a:pt x="106" y="133"/>
                </a:lnTo>
                <a:lnTo>
                  <a:pt x="106" y="128"/>
                </a:lnTo>
                <a:lnTo>
                  <a:pt x="106" y="124"/>
                </a:lnTo>
                <a:lnTo>
                  <a:pt x="110" y="124"/>
                </a:lnTo>
                <a:lnTo>
                  <a:pt x="110" y="120"/>
                </a:lnTo>
                <a:lnTo>
                  <a:pt x="110" y="115"/>
                </a:lnTo>
                <a:lnTo>
                  <a:pt x="115" y="115"/>
                </a:lnTo>
                <a:lnTo>
                  <a:pt x="115" y="110"/>
                </a:lnTo>
                <a:lnTo>
                  <a:pt x="115" y="106"/>
                </a:lnTo>
                <a:lnTo>
                  <a:pt x="115" y="102"/>
                </a:lnTo>
                <a:lnTo>
                  <a:pt x="119" y="102"/>
                </a:lnTo>
                <a:lnTo>
                  <a:pt x="119" y="98"/>
                </a:lnTo>
                <a:lnTo>
                  <a:pt x="119" y="93"/>
                </a:lnTo>
                <a:lnTo>
                  <a:pt x="119" y="88"/>
                </a:lnTo>
                <a:lnTo>
                  <a:pt x="124" y="88"/>
                </a:lnTo>
                <a:lnTo>
                  <a:pt x="124" y="84"/>
                </a:lnTo>
                <a:lnTo>
                  <a:pt x="124" y="80"/>
                </a:lnTo>
                <a:lnTo>
                  <a:pt x="128" y="80"/>
                </a:lnTo>
                <a:lnTo>
                  <a:pt x="128" y="76"/>
                </a:lnTo>
                <a:lnTo>
                  <a:pt x="128" y="71"/>
                </a:lnTo>
                <a:lnTo>
                  <a:pt x="128" y="66"/>
                </a:lnTo>
                <a:lnTo>
                  <a:pt x="133" y="66"/>
                </a:lnTo>
                <a:lnTo>
                  <a:pt x="133" y="62"/>
                </a:lnTo>
                <a:lnTo>
                  <a:pt x="133" y="58"/>
                </a:lnTo>
                <a:lnTo>
                  <a:pt x="133" y="54"/>
                </a:lnTo>
                <a:lnTo>
                  <a:pt x="137" y="54"/>
                </a:lnTo>
                <a:lnTo>
                  <a:pt x="137" y="49"/>
                </a:lnTo>
                <a:lnTo>
                  <a:pt x="137" y="44"/>
                </a:lnTo>
                <a:lnTo>
                  <a:pt x="142" y="44"/>
                </a:lnTo>
                <a:lnTo>
                  <a:pt x="142" y="40"/>
                </a:lnTo>
                <a:lnTo>
                  <a:pt x="142" y="36"/>
                </a:lnTo>
                <a:lnTo>
                  <a:pt x="146" y="36"/>
                </a:lnTo>
                <a:lnTo>
                  <a:pt x="146" y="31"/>
                </a:lnTo>
                <a:lnTo>
                  <a:pt x="146" y="27"/>
                </a:lnTo>
                <a:lnTo>
                  <a:pt x="146" y="22"/>
                </a:lnTo>
                <a:lnTo>
                  <a:pt x="150" y="22"/>
                </a:lnTo>
                <a:lnTo>
                  <a:pt x="150" y="18"/>
                </a:lnTo>
                <a:lnTo>
                  <a:pt x="150" y="14"/>
                </a:lnTo>
                <a:lnTo>
                  <a:pt x="150" y="9"/>
                </a:lnTo>
                <a:lnTo>
                  <a:pt x="155" y="9"/>
                </a:lnTo>
                <a:lnTo>
                  <a:pt x="155" y="5"/>
                </a:lnTo>
                <a:lnTo>
                  <a:pt x="155" y="0"/>
                </a:lnTo>
                <a:lnTo>
                  <a:pt x="310" y="0"/>
                </a:lnTo>
                <a:lnTo>
                  <a:pt x="310" y="5"/>
                </a:lnTo>
                <a:lnTo>
                  <a:pt x="310" y="9"/>
                </a:lnTo>
                <a:lnTo>
                  <a:pt x="310" y="14"/>
                </a:lnTo>
                <a:lnTo>
                  <a:pt x="305" y="14"/>
                </a:lnTo>
                <a:lnTo>
                  <a:pt x="305" y="18"/>
                </a:lnTo>
                <a:lnTo>
                  <a:pt x="305" y="22"/>
                </a:lnTo>
                <a:lnTo>
                  <a:pt x="305" y="27"/>
                </a:lnTo>
                <a:lnTo>
                  <a:pt x="301" y="27"/>
                </a:lnTo>
                <a:lnTo>
                  <a:pt x="301" y="31"/>
                </a:lnTo>
                <a:lnTo>
                  <a:pt x="301" y="36"/>
                </a:lnTo>
                <a:lnTo>
                  <a:pt x="297" y="36"/>
                </a:lnTo>
                <a:lnTo>
                  <a:pt x="297" y="40"/>
                </a:lnTo>
                <a:lnTo>
                  <a:pt x="297" y="44"/>
                </a:lnTo>
                <a:lnTo>
                  <a:pt x="293" y="44"/>
                </a:lnTo>
                <a:lnTo>
                  <a:pt x="293" y="49"/>
                </a:lnTo>
                <a:lnTo>
                  <a:pt x="293" y="54"/>
                </a:lnTo>
                <a:lnTo>
                  <a:pt x="293" y="58"/>
                </a:lnTo>
                <a:lnTo>
                  <a:pt x="288" y="58"/>
                </a:lnTo>
                <a:lnTo>
                  <a:pt x="288" y="62"/>
                </a:lnTo>
                <a:lnTo>
                  <a:pt x="288" y="66"/>
                </a:lnTo>
                <a:lnTo>
                  <a:pt x="288" y="71"/>
                </a:lnTo>
                <a:lnTo>
                  <a:pt x="283" y="71"/>
                </a:lnTo>
                <a:lnTo>
                  <a:pt x="283" y="76"/>
                </a:lnTo>
                <a:lnTo>
                  <a:pt x="283" y="80"/>
                </a:lnTo>
                <a:lnTo>
                  <a:pt x="283" y="84"/>
                </a:lnTo>
                <a:lnTo>
                  <a:pt x="279" y="84"/>
                </a:lnTo>
                <a:lnTo>
                  <a:pt x="279" y="88"/>
                </a:lnTo>
                <a:lnTo>
                  <a:pt x="279" y="93"/>
                </a:lnTo>
                <a:lnTo>
                  <a:pt x="275" y="93"/>
                </a:lnTo>
                <a:lnTo>
                  <a:pt x="275" y="98"/>
                </a:lnTo>
                <a:lnTo>
                  <a:pt x="275" y="102"/>
                </a:lnTo>
                <a:lnTo>
                  <a:pt x="275" y="106"/>
                </a:lnTo>
                <a:lnTo>
                  <a:pt x="270" y="106"/>
                </a:lnTo>
                <a:lnTo>
                  <a:pt x="270" y="110"/>
                </a:lnTo>
                <a:lnTo>
                  <a:pt x="270" y="115"/>
                </a:lnTo>
                <a:lnTo>
                  <a:pt x="266" y="115"/>
                </a:lnTo>
                <a:lnTo>
                  <a:pt x="266" y="120"/>
                </a:lnTo>
                <a:lnTo>
                  <a:pt x="266" y="124"/>
                </a:lnTo>
                <a:lnTo>
                  <a:pt x="261" y="124"/>
                </a:lnTo>
                <a:lnTo>
                  <a:pt x="261" y="128"/>
                </a:lnTo>
                <a:lnTo>
                  <a:pt x="261" y="133"/>
                </a:lnTo>
                <a:lnTo>
                  <a:pt x="261" y="137"/>
                </a:lnTo>
                <a:lnTo>
                  <a:pt x="257" y="137"/>
                </a:lnTo>
                <a:lnTo>
                  <a:pt x="257" y="142"/>
                </a:lnTo>
                <a:lnTo>
                  <a:pt x="257" y="146"/>
                </a:lnTo>
                <a:lnTo>
                  <a:pt x="257" y="150"/>
                </a:lnTo>
                <a:lnTo>
                  <a:pt x="253" y="150"/>
                </a:lnTo>
                <a:lnTo>
                  <a:pt x="253" y="155"/>
                </a:lnTo>
                <a:lnTo>
                  <a:pt x="253" y="159"/>
                </a:lnTo>
                <a:lnTo>
                  <a:pt x="253" y="164"/>
                </a:lnTo>
                <a:lnTo>
                  <a:pt x="248" y="164"/>
                </a:lnTo>
                <a:lnTo>
                  <a:pt x="248" y="168"/>
                </a:lnTo>
                <a:lnTo>
                  <a:pt x="248" y="173"/>
                </a:lnTo>
                <a:lnTo>
                  <a:pt x="243" y="173"/>
                </a:lnTo>
                <a:lnTo>
                  <a:pt x="243" y="177"/>
                </a:lnTo>
                <a:lnTo>
                  <a:pt x="243" y="181"/>
                </a:lnTo>
                <a:lnTo>
                  <a:pt x="243" y="186"/>
                </a:lnTo>
                <a:lnTo>
                  <a:pt x="239" y="186"/>
                </a:lnTo>
                <a:lnTo>
                  <a:pt x="239" y="191"/>
                </a:lnTo>
                <a:lnTo>
                  <a:pt x="239" y="195"/>
                </a:lnTo>
                <a:lnTo>
                  <a:pt x="239" y="199"/>
                </a:lnTo>
                <a:lnTo>
                  <a:pt x="235" y="199"/>
                </a:lnTo>
                <a:lnTo>
                  <a:pt x="235" y="203"/>
                </a:lnTo>
                <a:lnTo>
                  <a:pt x="235" y="208"/>
                </a:lnTo>
                <a:lnTo>
                  <a:pt x="230" y="208"/>
                </a:lnTo>
                <a:lnTo>
                  <a:pt x="230" y="213"/>
                </a:lnTo>
                <a:lnTo>
                  <a:pt x="230" y="217"/>
                </a:lnTo>
                <a:lnTo>
                  <a:pt x="226" y="217"/>
                </a:lnTo>
                <a:lnTo>
                  <a:pt x="226" y="221"/>
                </a:lnTo>
                <a:lnTo>
                  <a:pt x="226" y="225"/>
                </a:lnTo>
                <a:lnTo>
                  <a:pt x="226" y="230"/>
                </a:lnTo>
                <a:lnTo>
                  <a:pt x="221" y="230"/>
                </a:lnTo>
                <a:lnTo>
                  <a:pt x="221" y="235"/>
                </a:lnTo>
                <a:lnTo>
                  <a:pt x="221" y="239"/>
                </a:lnTo>
                <a:lnTo>
                  <a:pt x="221" y="243"/>
                </a:lnTo>
                <a:lnTo>
                  <a:pt x="217" y="243"/>
                </a:lnTo>
                <a:lnTo>
                  <a:pt x="217" y="247"/>
                </a:lnTo>
                <a:lnTo>
                  <a:pt x="217" y="252"/>
                </a:lnTo>
                <a:lnTo>
                  <a:pt x="217" y="257"/>
                </a:lnTo>
                <a:lnTo>
                  <a:pt x="212" y="257"/>
                </a:lnTo>
                <a:lnTo>
                  <a:pt x="212" y="261"/>
                </a:lnTo>
                <a:lnTo>
                  <a:pt x="212" y="265"/>
                </a:lnTo>
                <a:lnTo>
                  <a:pt x="208" y="265"/>
                </a:lnTo>
                <a:lnTo>
                  <a:pt x="208" y="270"/>
                </a:lnTo>
                <a:lnTo>
                  <a:pt x="208" y="274"/>
                </a:lnTo>
                <a:lnTo>
                  <a:pt x="208" y="279"/>
                </a:lnTo>
                <a:lnTo>
                  <a:pt x="204" y="279"/>
                </a:lnTo>
                <a:lnTo>
                  <a:pt x="204" y="283"/>
                </a:lnTo>
                <a:lnTo>
                  <a:pt x="204" y="287"/>
                </a:lnTo>
                <a:lnTo>
                  <a:pt x="199" y="287"/>
                </a:lnTo>
                <a:lnTo>
                  <a:pt x="199" y="292"/>
                </a:lnTo>
                <a:lnTo>
                  <a:pt x="199" y="296"/>
                </a:lnTo>
                <a:lnTo>
                  <a:pt x="199" y="301"/>
                </a:lnTo>
                <a:lnTo>
                  <a:pt x="194" y="301"/>
                </a:lnTo>
                <a:lnTo>
                  <a:pt x="194" y="305"/>
                </a:lnTo>
                <a:lnTo>
                  <a:pt x="194" y="310"/>
                </a:lnTo>
                <a:lnTo>
                  <a:pt x="190" y="310"/>
                </a:lnTo>
                <a:lnTo>
                  <a:pt x="190" y="314"/>
                </a:lnTo>
                <a:lnTo>
                  <a:pt x="190" y="318"/>
                </a:lnTo>
                <a:lnTo>
                  <a:pt x="190" y="323"/>
                </a:lnTo>
                <a:lnTo>
                  <a:pt x="186" y="323"/>
                </a:lnTo>
                <a:lnTo>
                  <a:pt x="186" y="327"/>
                </a:lnTo>
                <a:lnTo>
                  <a:pt x="186" y="332"/>
                </a:lnTo>
                <a:lnTo>
                  <a:pt x="186" y="336"/>
                </a:lnTo>
                <a:lnTo>
                  <a:pt x="182" y="336"/>
                </a:lnTo>
                <a:lnTo>
                  <a:pt x="182" y="340"/>
                </a:lnTo>
                <a:lnTo>
                  <a:pt x="182" y="345"/>
                </a:lnTo>
                <a:lnTo>
                  <a:pt x="177" y="345"/>
                </a:lnTo>
                <a:lnTo>
                  <a:pt x="177" y="350"/>
                </a:lnTo>
                <a:lnTo>
                  <a:pt x="177" y="354"/>
                </a:lnTo>
                <a:lnTo>
                  <a:pt x="177" y="358"/>
                </a:lnTo>
                <a:lnTo>
                  <a:pt x="172" y="358"/>
                </a:lnTo>
                <a:lnTo>
                  <a:pt x="172" y="362"/>
                </a:lnTo>
                <a:lnTo>
                  <a:pt x="172" y="367"/>
                </a:lnTo>
                <a:lnTo>
                  <a:pt x="172" y="372"/>
                </a:lnTo>
                <a:lnTo>
                  <a:pt x="168" y="372"/>
                </a:lnTo>
                <a:lnTo>
                  <a:pt x="168" y="376"/>
                </a:lnTo>
                <a:lnTo>
                  <a:pt x="168" y="380"/>
                </a:lnTo>
                <a:lnTo>
                  <a:pt x="164" y="380"/>
                </a:lnTo>
                <a:lnTo>
                  <a:pt x="164" y="384"/>
                </a:lnTo>
                <a:lnTo>
                  <a:pt x="164" y="389"/>
                </a:lnTo>
                <a:lnTo>
                  <a:pt x="160" y="389"/>
                </a:lnTo>
                <a:lnTo>
                  <a:pt x="160" y="394"/>
                </a:lnTo>
                <a:lnTo>
                  <a:pt x="160" y="398"/>
                </a:lnTo>
                <a:lnTo>
                  <a:pt x="160" y="402"/>
                </a:lnTo>
                <a:lnTo>
                  <a:pt x="0" y="402"/>
                </a:lnTo>
              </a:path>
            </a:pathLst>
          </a:custGeom>
          <a:noFill/>
          <a:ln w="2222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00166" name="Freeform 331"/>
          <p:cNvSpPr>
            <a:spLocks/>
          </p:cNvSpPr>
          <p:nvPr/>
        </p:nvSpPr>
        <p:spPr bwMode="auto">
          <a:xfrm>
            <a:off x="2514600" y="2935288"/>
            <a:ext cx="1500188" cy="825500"/>
          </a:xfrm>
          <a:custGeom>
            <a:avLst/>
            <a:gdLst>
              <a:gd name="T0" fmla="*/ 2147483647 w 945"/>
              <a:gd name="T1" fmla="*/ 2147483647 h 402"/>
              <a:gd name="T2" fmla="*/ 2147483647 w 945"/>
              <a:gd name="T3" fmla="*/ 2147483647 h 402"/>
              <a:gd name="T4" fmla="*/ 2147483647 w 945"/>
              <a:gd name="T5" fmla="*/ 2147483647 h 402"/>
              <a:gd name="T6" fmla="*/ 2147483647 w 945"/>
              <a:gd name="T7" fmla="*/ 2147483647 h 402"/>
              <a:gd name="T8" fmla="*/ 2147483647 w 945"/>
              <a:gd name="T9" fmla="*/ 2147483647 h 402"/>
              <a:gd name="T10" fmla="*/ 2147483647 w 945"/>
              <a:gd name="T11" fmla="*/ 2147483647 h 402"/>
              <a:gd name="T12" fmla="*/ 2147483647 w 945"/>
              <a:gd name="T13" fmla="*/ 2147483647 h 402"/>
              <a:gd name="T14" fmla="*/ 2147483647 w 945"/>
              <a:gd name="T15" fmla="*/ 2147483647 h 402"/>
              <a:gd name="T16" fmla="*/ 2147483647 w 945"/>
              <a:gd name="T17" fmla="*/ 2147483647 h 402"/>
              <a:gd name="T18" fmla="*/ 2147483647 w 945"/>
              <a:gd name="T19" fmla="*/ 2147483647 h 402"/>
              <a:gd name="T20" fmla="*/ 2147483647 w 945"/>
              <a:gd name="T21" fmla="*/ 2147483647 h 402"/>
              <a:gd name="T22" fmla="*/ 2147483647 w 945"/>
              <a:gd name="T23" fmla="*/ 2147483647 h 402"/>
              <a:gd name="T24" fmla="*/ 2147483647 w 945"/>
              <a:gd name="T25" fmla="*/ 2147483647 h 402"/>
              <a:gd name="T26" fmla="*/ 2147483647 w 945"/>
              <a:gd name="T27" fmla="*/ 2147483647 h 402"/>
              <a:gd name="T28" fmla="*/ 2147483647 w 945"/>
              <a:gd name="T29" fmla="*/ 2147483647 h 402"/>
              <a:gd name="T30" fmla="*/ 2147483647 w 945"/>
              <a:gd name="T31" fmla="*/ 2147483647 h 402"/>
              <a:gd name="T32" fmla="*/ 2147483647 w 945"/>
              <a:gd name="T33" fmla="*/ 2147483647 h 402"/>
              <a:gd name="T34" fmla="*/ 2147483647 w 945"/>
              <a:gd name="T35" fmla="*/ 2147483647 h 402"/>
              <a:gd name="T36" fmla="*/ 2147483647 w 945"/>
              <a:gd name="T37" fmla="*/ 2147483647 h 402"/>
              <a:gd name="T38" fmla="*/ 2147483647 w 945"/>
              <a:gd name="T39" fmla="*/ 2147483647 h 402"/>
              <a:gd name="T40" fmla="*/ 2147483647 w 945"/>
              <a:gd name="T41" fmla="*/ 2147483647 h 402"/>
              <a:gd name="T42" fmla="*/ 2147483647 w 945"/>
              <a:gd name="T43" fmla="*/ 2147483647 h 402"/>
              <a:gd name="T44" fmla="*/ 2147483647 w 945"/>
              <a:gd name="T45" fmla="*/ 2147483647 h 402"/>
              <a:gd name="T46" fmla="*/ 2147483647 w 945"/>
              <a:gd name="T47" fmla="*/ 2147483647 h 402"/>
              <a:gd name="T48" fmla="*/ 2147483647 w 945"/>
              <a:gd name="T49" fmla="*/ 2147483647 h 402"/>
              <a:gd name="T50" fmla="*/ 2147483647 w 945"/>
              <a:gd name="T51" fmla="*/ 2147483647 h 402"/>
              <a:gd name="T52" fmla="*/ 2147483647 w 945"/>
              <a:gd name="T53" fmla="*/ 2147483647 h 402"/>
              <a:gd name="T54" fmla="*/ 2147483647 w 945"/>
              <a:gd name="T55" fmla="*/ 2147483647 h 402"/>
              <a:gd name="T56" fmla="*/ 2147483647 w 945"/>
              <a:gd name="T57" fmla="*/ 2147483647 h 402"/>
              <a:gd name="T58" fmla="*/ 2147483647 w 945"/>
              <a:gd name="T59" fmla="*/ 2147483647 h 402"/>
              <a:gd name="T60" fmla="*/ 2147483647 w 945"/>
              <a:gd name="T61" fmla="*/ 2147483647 h 402"/>
              <a:gd name="T62" fmla="*/ 2147483647 w 945"/>
              <a:gd name="T63" fmla="*/ 2147483647 h 402"/>
              <a:gd name="T64" fmla="*/ 2147483647 w 945"/>
              <a:gd name="T65" fmla="*/ 2147483647 h 402"/>
              <a:gd name="T66" fmla="*/ 2147483647 w 945"/>
              <a:gd name="T67" fmla="*/ 2147483647 h 402"/>
              <a:gd name="T68" fmla="*/ 2147483647 w 945"/>
              <a:gd name="T69" fmla="*/ 2147483647 h 402"/>
              <a:gd name="T70" fmla="*/ 2147483647 w 945"/>
              <a:gd name="T71" fmla="*/ 2147483647 h 402"/>
              <a:gd name="T72" fmla="*/ 2147483647 w 945"/>
              <a:gd name="T73" fmla="*/ 2147483647 h 402"/>
              <a:gd name="T74" fmla="*/ 2147483647 w 945"/>
              <a:gd name="T75" fmla="*/ 2147483647 h 402"/>
              <a:gd name="T76" fmla="*/ 2147483647 w 945"/>
              <a:gd name="T77" fmla="*/ 2147483647 h 402"/>
              <a:gd name="T78" fmla="*/ 2147483647 w 945"/>
              <a:gd name="T79" fmla="*/ 2147483647 h 402"/>
              <a:gd name="T80" fmla="*/ 2147483647 w 945"/>
              <a:gd name="T81" fmla="*/ 2147483647 h 402"/>
              <a:gd name="T82" fmla="*/ 2147483647 w 945"/>
              <a:gd name="T83" fmla="*/ 2147483647 h 402"/>
              <a:gd name="T84" fmla="*/ 2147483647 w 945"/>
              <a:gd name="T85" fmla="*/ 2147483647 h 402"/>
              <a:gd name="T86" fmla="*/ 2147483647 w 945"/>
              <a:gd name="T87" fmla="*/ 2147483647 h 402"/>
              <a:gd name="T88" fmla="*/ 2147483647 w 945"/>
              <a:gd name="T89" fmla="*/ 2147483647 h 402"/>
              <a:gd name="T90" fmla="*/ 2147483647 w 945"/>
              <a:gd name="T91" fmla="*/ 2147483647 h 402"/>
              <a:gd name="T92" fmla="*/ 2147483647 w 945"/>
              <a:gd name="T93" fmla="*/ 2147483647 h 402"/>
              <a:gd name="T94" fmla="*/ 2147483647 w 945"/>
              <a:gd name="T95" fmla="*/ 2147483647 h 402"/>
              <a:gd name="T96" fmla="*/ 2147483647 w 945"/>
              <a:gd name="T97" fmla="*/ 2147483647 h 402"/>
              <a:gd name="T98" fmla="*/ 2147483647 w 945"/>
              <a:gd name="T99" fmla="*/ 2147483647 h 402"/>
              <a:gd name="T100" fmla="*/ 2147483647 w 945"/>
              <a:gd name="T101" fmla="*/ 2147483647 h 402"/>
              <a:gd name="T102" fmla="*/ 2147483647 w 945"/>
              <a:gd name="T103" fmla="*/ 2147483647 h 402"/>
              <a:gd name="T104" fmla="*/ 2147483647 w 945"/>
              <a:gd name="T105" fmla="*/ 2147483647 h 402"/>
              <a:gd name="T106" fmla="*/ 2147483647 w 945"/>
              <a:gd name="T107" fmla="*/ 2147483647 h 402"/>
              <a:gd name="T108" fmla="*/ 2147483647 w 945"/>
              <a:gd name="T109" fmla="*/ 2147483647 h 402"/>
              <a:gd name="T110" fmla="*/ 2147483647 w 945"/>
              <a:gd name="T111" fmla="*/ 2147483647 h 402"/>
              <a:gd name="T112" fmla="*/ 2147483647 w 945"/>
              <a:gd name="T113" fmla="*/ 2147483647 h 402"/>
              <a:gd name="T114" fmla="*/ 2147483647 w 945"/>
              <a:gd name="T115" fmla="*/ 2147483647 h 402"/>
              <a:gd name="T116" fmla="*/ 2147483647 w 945"/>
              <a:gd name="T117" fmla="*/ 2147483647 h 402"/>
              <a:gd name="T118" fmla="*/ 2147483647 w 945"/>
              <a:gd name="T119" fmla="*/ 2147483647 h 402"/>
              <a:gd name="T120" fmla="*/ 2147483647 w 945"/>
              <a:gd name="T121" fmla="*/ 2147483647 h 402"/>
              <a:gd name="T122" fmla="*/ 2147483647 w 945"/>
              <a:gd name="T123" fmla="*/ 2147483647 h 40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945"/>
              <a:gd name="T187" fmla="*/ 0 h 402"/>
              <a:gd name="T188" fmla="*/ 945 w 945"/>
              <a:gd name="T189" fmla="*/ 402 h 40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945" h="402">
                <a:moveTo>
                  <a:pt x="0" y="402"/>
                </a:moveTo>
                <a:lnTo>
                  <a:pt x="0" y="402"/>
                </a:lnTo>
                <a:lnTo>
                  <a:pt x="0" y="398"/>
                </a:lnTo>
                <a:lnTo>
                  <a:pt x="40" y="398"/>
                </a:lnTo>
                <a:lnTo>
                  <a:pt x="40" y="394"/>
                </a:lnTo>
                <a:lnTo>
                  <a:pt x="80" y="394"/>
                </a:lnTo>
                <a:lnTo>
                  <a:pt x="80" y="389"/>
                </a:lnTo>
                <a:lnTo>
                  <a:pt x="107" y="389"/>
                </a:lnTo>
                <a:lnTo>
                  <a:pt x="129" y="389"/>
                </a:lnTo>
                <a:lnTo>
                  <a:pt x="129" y="384"/>
                </a:lnTo>
                <a:lnTo>
                  <a:pt x="147" y="384"/>
                </a:lnTo>
                <a:lnTo>
                  <a:pt x="147" y="380"/>
                </a:lnTo>
                <a:lnTo>
                  <a:pt x="160" y="380"/>
                </a:lnTo>
                <a:lnTo>
                  <a:pt x="160" y="376"/>
                </a:lnTo>
                <a:lnTo>
                  <a:pt x="169" y="376"/>
                </a:lnTo>
                <a:lnTo>
                  <a:pt x="169" y="372"/>
                </a:lnTo>
                <a:lnTo>
                  <a:pt x="182" y="372"/>
                </a:lnTo>
                <a:lnTo>
                  <a:pt x="182" y="367"/>
                </a:lnTo>
                <a:lnTo>
                  <a:pt x="191" y="367"/>
                </a:lnTo>
                <a:lnTo>
                  <a:pt x="191" y="362"/>
                </a:lnTo>
                <a:lnTo>
                  <a:pt x="200" y="362"/>
                </a:lnTo>
                <a:lnTo>
                  <a:pt x="200" y="358"/>
                </a:lnTo>
                <a:lnTo>
                  <a:pt x="209" y="358"/>
                </a:lnTo>
                <a:lnTo>
                  <a:pt x="209" y="354"/>
                </a:lnTo>
                <a:lnTo>
                  <a:pt x="218" y="354"/>
                </a:lnTo>
                <a:lnTo>
                  <a:pt x="218" y="350"/>
                </a:lnTo>
                <a:lnTo>
                  <a:pt x="227" y="350"/>
                </a:lnTo>
                <a:lnTo>
                  <a:pt x="227" y="345"/>
                </a:lnTo>
                <a:lnTo>
                  <a:pt x="231" y="345"/>
                </a:lnTo>
                <a:lnTo>
                  <a:pt x="240" y="345"/>
                </a:lnTo>
                <a:lnTo>
                  <a:pt x="240" y="340"/>
                </a:lnTo>
                <a:lnTo>
                  <a:pt x="244" y="340"/>
                </a:lnTo>
                <a:lnTo>
                  <a:pt x="244" y="336"/>
                </a:lnTo>
                <a:lnTo>
                  <a:pt x="254" y="336"/>
                </a:lnTo>
                <a:lnTo>
                  <a:pt x="254" y="332"/>
                </a:lnTo>
                <a:lnTo>
                  <a:pt x="258" y="332"/>
                </a:lnTo>
                <a:lnTo>
                  <a:pt x="258" y="327"/>
                </a:lnTo>
                <a:lnTo>
                  <a:pt x="262" y="327"/>
                </a:lnTo>
                <a:lnTo>
                  <a:pt x="262" y="323"/>
                </a:lnTo>
                <a:lnTo>
                  <a:pt x="266" y="323"/>
                </a:lnTo>
                <a:lnTo>
                  <a:pt x="266" y="318"/>
                </a:lnTo>
                <a:lnTo>
                  <a:pt x="276" y="318"/>
                </a:lnTo>
                <a:lnTo>
                  <a:pt x="276" y="314"/>
                </a:lnTo>
                <a:lnTo>
                  <a:pt x="280" y="314"/>
                </a:lnTo>
                <a:lnTo>
                  <a:pt x="280" y="310"/>
                </a:lnTo>
                <a:lnTo>
                  <a:pt x="284" y="310"/>
                </a:lnTo>
                <a:lnTo>
                  <a:pt x="284" y="305"/>
                </a:lnTo>
                <a:lnTo>
                  <a:pt x="289" y="305"/>
                </a:lnTo>
                <a:lnTo>
                  <a:pt x="289" y="301"/>
                </a:lnTo>
                <a:lnTo>
                  <a:pt x="293" y="301"/>
                </a:lnTo>
                <a:lnTo>
                  <a:pt x="298" y="301"/>
                </a:lnTo>
                <a:lnTo>
                  <a:pt x="298" y="296"/>
                </a:lnTo>
                <a:lnTo>
                  <a:pt x="302" y="296"/>
                </a:lnTo>
                <a:lnTo>
                  <a:pt x="302" y="292"/>
                </a:lnTo>
                <a:lnTo>
                  <a:pt x="306" y="292"/>
                </a:lnTo>
                <a:lnTo>
                  <a:pt x="306" y="287"/>
                </a:lnTo>
                <a:lnTo>
                  <a:pt x="315" y="287"/>
                </a:lnTo>
                <a:lnTo>
                  <a:pt x="315" y="283"/>
                </a:lnTo>
                <a:lnTo>
                  <a:pt x="315" y="279"/>
                </a:lnTo>
                <a:lnTo>
                  <a:pt x="320" y="279"/>
                </a:lnTo>
                <a:lnTo>
                  <a:pt x="320" y="274"/>
                </a:lnTo>
                <a:lnTo>
                  <a:pt x="324" y="274"/>
                </a:lnTo>
                <a:lnTo>
                  <a:pt x="324" y="270"/>
                </a:lnTo>
                <a:lnTo>
                  <a:pt x="329" y="270"/>
                </a:lnTo>
                <a:lnTo>
                  <a:pt x="329" y="265"/>
                </a:lnTo>
                <a:lnTo>
                  <a:pt x="333" y="265"/>
                </a:lnTo>
                <a:lnTo>
                  <a:pt x="333" y="261"/>
                </a:lnTo>
                <a:lnTo>
                  <a:pt x="337" y="261"/>
                </a:lnTo>
                <a:lnTo>
                  <a:pt x="337" y="257"/>
                </a:lnTo>
                <a:lnTo>
                  <a:pt x="342" y="257"/>
                </a:lnTo>
                <a:lnTo>
                  <a:pt x="347" y="257"/>
                </a:lnTo>
                <a:lnTo>
                  <a:pt x="347" y="252"/>
                </a:lnTo>
                <a:lnTo>
                  <a:pt x="351" y="252"/>
                </a:lnTo>
                <a:lnTo>
                  <a:pt x="351" y="247"/>
                </a:lnTo>
                <a:lnTo>
                  <a:pt x="355" y="247"/>
                </a:lnTo>
                <a:lnTo>
                  <a:pt x="355" y="243"/>
                </a:lnTo>
                <a:lnTo>
                  <a:pt x="359" y="243"/>
                </a:lnTo>
                <a:lnTo>
                  <a:pt x="359" y="239"/>
                </a:lnTo>
                <a:lnTo>
                  <a:pt x="364" y="239"/>
                </a:lnTo>
                <a:lnTo>
                  <a:pt x="364" y="235"/>
                </a:lnTo>
                <a:lnTo>
                  <a:pt x="369" y="235"/>
                </a:lnTo>
                <a:lnTo>
                  <a:pt x="369" y="230"/>
                </a:lnTo>
                <a:lnTo>
                  <a:pt x="373" y="230"/>
                </a:lnTo>
                <a:lnTo>
                  <a:pt x="373" y="225"/>
                </a:lnTo>
                <a:lnTo>
                  <a:pt x="373" y="221"/>
                </a:lnTo>
                <a:lnTo>
                  <a:pt x="377" y="221"/>
                </a:lnTo>
                <a:lnTo>
                  <a:pt x="377" y="217"/>
                </a:lnTo>
                <a:lnTo>
                  <a:pt x="382" y="217"/>
                </a:lnTo>
                <a:lnTo>
                  <a:pt x="382" y="213"/>
                </a:lnTo>
                <a:lnTo>
                  <a:pt x="387" y="213"/>
                </a:lnTo>
                <a:lnTo>
                  <a:pt x="391" y="213"/>
                </a:lnTo>
                <a:lnTo>
                  <a:pt x="391" y="208"/>
                </a:lnTo>
                <a:lnTo>
                  <a:pt x="395" y="208"/>
                </a:lnTo>
                <a:lnTo>
                  <a:pt x="395" y="203"/>
                </a:lnTo>
                <a:lnTo>
                  <a:pt x="400" y="203"/>
                </a:lnTo>
                <a:lnTo>
                  <a:pt x="400" y="199"/>
                </a:lnTo>
                <a:lnTo>
                  <a:pt x="404" y="199"/>
                </a:lnTo>
                <a:lnTo>
                  <a:pt x="404" y="195"/>
                </a:lnTo>
                <a:lnTo>
                  <a:pt x="409" y="195"/>
                </a:lnTo>
                <a:lnTo>
                  <a:pt x="409" y="191"/>
                </a:lnTo>
                <a:lnTo>
                  <a:pt x="409" y="186"/>
                </a:lnTo>
                <a:lnTo>
                  <a:pt x="413" y="186"/>
                </a:lnTo>
                <a:lnTo>
                  <a:pt x="413" y="181"/>
                </a:lnTo>
                <a:lnTo>
                  <a:pt x="418" y="181"/>
                </a:lnTo>
                <a:lnTo>
                  <a:pt x="418" y="177"/>
                </a:lnTo>
                <a:lnTo>
                  <a:pt x="422" y="177"/>
                </a:lnTo>
                <a:lnTo>
                  <a:pt x="422" y="173"/>
                </a:lnTo>
                <a:lnTo>
                  <a:pt x="426" y="173"/>
                </a:lnTo>
                <a:lnTo>
                  <a:pt x="426" y="168"/>
                </a:lnTo>
                <a:lnTo>
                  <a:pt x="431" y="168"/>
                </a:lnTo>
                <a:lnTo>
                  <a:pt x="435" y="168"/>
                </a:lnTo>
                <a:lnTo>
                  <a:pt x="435" y="164"/>
                </a:lnTo>
                <a:lnTo>
                  <a:pt x="440" y="164"/>
                </a:lnTo>
                <a:lnTo>
                  <a:pt x="440" y="159"/>
                </a:lnTo>
                <a:lnTo>
                  <a:pt x="440" y="155"/>
                </a:lnTo>
                <a:lnTo>
                  <a:pt x="444" y="155"/>
                </a:lnTo>
                <a:lnTo>
                  <a:pt x="444" y="150"/>
                </a:lnTo>
                <a:lnTo>
                  <a:pt x="448" y="150"/>
                </a:lnTo>
                <a:lnTo>
                  <a:pt x="448" y="146"/>
                </a:lnTo>
                <a:lnTo>
                  <a:pt x="453" y="146"/>
                </a:lnTo>
                <a:lnTo>
                  <a:pt x="453" y="142"/>
                </a:lnTo>
                <a:lnTo>
                  <a:pt x="458" y="142"/>
                </a:lnTo>
                <a:lnTo>
                  <a:pt x="458" y="137"/>
                </a:lnTo>
                <a:lnTo>
                  <a:pt x="462" y="137"/>
                </a:lnTo>
                <a:lnTo>
                  <a:pt x="462" y="133"/>
                </a:lnTo>
                <a:lnTo>
                  <a:pt x="466" y="133"/>
                </a:lnTo>
                <a:lnTo>
                  <a:pt x="466" y="128"/>
                </a:lnTo>
                <a:lnTo>
                  <a:pt x="470" y="128"/>
                </a:lnTo>
                <a:lnTo>
                  <a:pt x="470" y="124"/>
                </a:lnTo>
                <a:lnTo>
                  <a:pt x="475" y="124"/>
                </a:lnTo>
                <a:lnTo>
                  <a:pt x="480" y="124"/>
                </a:lnTo>
                <a:lnTo>
                  <a:pt x="480" y="120"/>
                </a:lnTo>
                <a:lnTo>
                  <a:pt x="484" y="120"/>
                </a:lnTo>
                <a:lnTo>
                  <a:pt x="484" y="115"/>
                </a:lnTo>
                <a:lnTo>
                  <a:pt x="488" y="115"/>
                </a:lnTo>
                <a:lnTo>
                  <a:pt x="488" y="110"/>
                </a:lnTo>
                <a:lnTo>
                  <a:pt x="493" y="110"/>
                </a:lnTo>
                <a:lnTo>
                  <a:pt x="493" y="106"/>
                </a:lnTo>
                <a:lnTo>
                  <a:pt x="497" y="106"/>
                </a:lnTo>
                <a:lnTo>
                  <a:pt x="497" y="102"/>
                </a:lnTo>
                <a:lnTo>
                  <a:pt x="502" y="102"/>
                </a:lnTo>
                <a:lnTo>
                  <a:pt x="502" y="98"/>
                </a:lnTo>
                <a:lnTo>
                  <a:pt x="506" y="98"/>
                </a:lnTo>
                <a:lnTo>
                  <a:pt x="506" y="93"/>
                </a:lnTo>
                <a:lnTo>
                  <a:pt x="511" y="93"/>
                </a:lnTo>
                <a:lnTo>
                  <a:pt x="511" y="88"/>
                </a:lnTo>
                <a:lnTo>
                  <a:pt x="519" y="88"/>
                </a:lnTo>
                <a:lnTo>
                  <a:pt x="519" y="84"/>
                </a:lnTo>
                <a:lnTo>
                  <a:pt x="524" y="84"/>
                </a:lnTo>
                <a:lnTo>
                  <a:pt x="529" y="84"/>
                </a:lnTo>
                <a:lnTo>
                  <a:pt x="529" y="80"/>
                </a:lnTo>
                <a:lnTo>
                  <a:pt x="533" y="80"/>
                </a:lnTo>
                <a:lnTo>
                  <a:pt x="533" y="76"/>
                </a:lnTo>
                <a:lnTo>
                  <a:pt x="542" y="76"/>
                </a:lnTo>
                <a:lnTo>
                  <a:pt x="542" y="71"/>
                </a:lnTo>
                <a:lnTo>
                  <a:pt x="546" y="71"/>
                </a:lnTo>
                <a:lnTo>
                  <a:pt x="546" y="66"/>
                </a:lnTo>
                <a:lnTo>
                  <a:pt x="551" y="66"/>
                </a:lnTo>
                <a:lnTo>
                  <a:pt x="551" y="62"/>
                </a:lnTo>
                <a:lnTo>
                  <a:pt x="555" y="62"/>
                </a:lnTo>
                <a:lnTo>
                  <a:pt x="555" y="58"/>
                </a:lnTo>
                <a:lnTo>
                  <a:pt x="559" y="58"/>
                </a:lnTo>
                <a:lnTo>
                  <a:pt x="559" y="54"/>
                </a:lnTo>
                <a:lnTo>
                  <a:pt x="569" y="54"/>
                </a:lnTo>
                <a:lnTo>
                  <a:pt x="569" y="49"/>
                </a:lnTo>
                <a:lnTo>
                  <a:pt x="577" y="49"/>
                </a:lnTo>
                <a:lnTo>
                  <a:pt x="577" y="44"/>
                </a:lnTo>
                <a:lnTo>
                  <a:pt x="581" y="44"/>
                </a:lnTo>
                <a:lnTo>
                  <a:pt x="581" y="40"/>
                </a:lnTo>
                <a:lnTo>
                  <a:pt x="591" y="40"/>
                </a:lnTo>
                <a:lnTo>
                  <a:pt x="599" y="40"/>
                </a:lnTo>
                <a:lnTo>
                  <a:pt x="599" y="36"/>
                </a:lnTo>
                <a:lnTo>
                  <a:pt x="613" y="36"/>
                </a:lnTo>
                <a:lnTo>
                  <a:pt x="613" y="31"/>
                </a:lnTo>
                <a:lnTo>
                  <a:pt x="622" y="31"/>
                </a:lnTo>
                <a:lnTo>
                  <a:pt x="622" y="27"/>
                </a:lnTo>
                <a:lnTo>
                  <a:pt x="635" y="27"/>
                </a:lnTo>
                <a:lnTo>
                  <a:pt x="635" y="22"/>
                </a:lnTo>
                <a:lnTo>
                  <a:pt x="648" y="22"/>
                </a:lnTo>
                <a:lnTo>
                  <a:pt x="648" y="18"/>
                </a:lnTo>
                <a:lnTo>
                  <a:pt x="666" y="18"/>
                </a:lnTo>
                <a:lnTo>
                  <a:pt x="666" y="14"/>
                </a:lnTo>
                <a:lnTo>
                  <a:pt x="684" y="14"/>
                </a:lnTo>
                <a:lnTo>
                  <a:pt x="684" y="9"/>
                </a:lnTo>
                <a:lnTo>
                  <a:pt x="710" y="9"/>
                </a:lnTo>
                <a:lnTo>
                  <a:pt x="710" y="5"/>
                </a:lnTo>
                <a:lnTo>
                  <a:pt x="755" y="5"/>
                </a:lnTo>
                <a:lnTo>
                  <a:pt x="755" y="0"/>
                </a:lnTo>
                <a:lnTo>
                  <a:pt x="945" y="0"/>
                </a:lnTo>
                <a:lnTo>
                  <a:pt x="945" y="5"/>
                </a:lnTo>
                <a:lnTo>
                  <a:pt x="906" y="5"/>
                </a:lnTo>
                <a:lnTo>
                  <a:pt x="906" y="9"/>
                </a:lnTo>
                <a:lnTo>
                  <a:pt x="866" y="9"/>
                </a:lnTo>
                <a:lnTo>
                  <a:pt x="866" y="14"/>
                </a:lnTo>
                <a:lnTo>
                  <a:pt x="839" y="14"/>
                </a:lnTo>
                <a:lnTo>
                  <a:pt x="839" y="18"/>
                </a:lnTo>
                <a:lnTo>
                  <a:pt x="817" y="18"/>
                </a:lnTo>
                <a:lnTo>
                  <a:pt x="817" y="22"/>
                </a:lnTo>
                <a:lnTo>
                  <a:pt x="803" y="22"/>
                </a:lnTo>
                <a:lnTo>
                  <a:pt x="803" y="27"/>
                </a:lnTo>
                <a:lnTo>
                  <a:pt x="790" y="27"/>
                </a:lnTo>
                <a:lnTo>
                  <a:pt x="790" y="31"/>
                </a:lnTo>
                <a:lnTo>
                  <a:pt x="777" y="31"/>
                </a:lnTo>
                <a:lnTo>
                  <a:pt x="777" y="36"/>
                </a:lnTo>
                <a:lnTo>
                  <a:pt x="763" y="36"/>
                </a:lnTo>
                <a:lnTo>
                  <a:pt x="763" y="40"/>
                </a:lnTo>
                <a:lnTo>
                  <a:pt x="755" y="40"/>
                </a:lnTo>
                <a:lnTo>
                  <a:pt x="746" y="40"/>
                </a:lnTo>
                <a:lnTo>
                  <a:pt x="746" y="44"/>
                </a:lnTo>
                <a:lnTo>
                  <a:pt x="737" y="44"/>
                </a:lnTo>
                <a:lnTo>
                  <a:pt x="737" y="49"/>
                </a:lnTo>
                <a:lnTo>
                  <a:pt x="728" y="49"/>
                </a:lnTo>
                <a:lnTo>
                  <a:pt x="728" y="54"/>
                </a:lnTo>
                <a:lnTo>
                  <a:pt x="724" y="54"/>
                </a:lnTo>
                <a:lnTo>
                  <a:pt x="724" y="58"/>
                </a:lnTo>
                <a:lnTo>
                  <a:pt x="715" y="58"/>
                </a:lnTo>
                <a:lnTo>
                  <a:pt x="715" y="62"/>
                </a:lnTo>
                <a:lnTo>
                  <a:pt x="710" y="62"/>
                </a:lnTo>
                <a:lnTo>
                  <a:pt x="710" y="66"/>
                </a:lnTo>
                <a:lnTo>
                  <a:pt x="702" y="66"/>
                </a:lnTo>
                <a:lnTo>
                  <a:pt x="702" y="71"/>
                </a:lnTo>
                <a:lnTo>
                  <a:pt x="697" y="71"/>
                </a:lnTo>
                <a:lnTo>
                  <a:pt x="697" y="76"/>
                </a:lnTo>
                <a:lnTo>
                  <a:pt x="688" y="76"/>
                </a:lnTo>
                <a:lnTo>
                  <a:pt x="688" y="80"/>
                </a:lnTo>
                <a:lnTo>
                  <a:pt x="684" y="80"/>
                </a:lnTo>
                <a:lnTo>
                  <a:pt x="684" y="84"/>
                </a:lnTo>
                <a:lnTo>
                  <a:pt x="679" y="84"/>
                </a:lnTo>
                <a:lnTo>
                  <a:pt x="674" y="84"/>
                </a:lnTo>
                <a:lnTo>
                  <a:pt x="674" y="88"/>
                </a:lnTo>
                <a:lnTo>
                  <a:pt x="666" y="88"/>
                </a:lnTo>
                <a:lnTo>
                  <a:pt x="666" y="93"/>
                </a:lnTo>
                <a:lnTo>
                  <a:pt x="662" y="93"/>
                </a:lnTo>
                <a:lnTo>
                  <a:pt x="662" y="98"/>
                </a:lnTo>
                <a:lnTo>
                  <a:pt x="657" y="98"/>
                </a:lnTo>
                <a:lnTo>
                  <a:pt x="657" y="102"/>
                </a:lnTo>
                <a:lnTo>
                  <a:pt x="652" y="102"/>
                </a:lnTo>
                <a:lnTo>
                  <a:pt x="652" y="106"/>
                </a:lnTo>
                <a:lnTo>
                  <a:pt x="648" y="106"/>
                </a:lnTo>
                <a:lnTo>
                  <a:pt x="648" y="110"/>
                </a:lnTo>
                <a:lnTo>
                  <a:pt x="644" y="110"/>
                </a:lnTo>
                <a:lnTo>
                  <a:pt x="644" y="115"/>
                </a:lnTo>
                <a:lnTo>
                  <a:pt x="640" y="115"/>
                </a:lnTo>
                <a:lnTo>
                  <a:pt x="640" y="120"/>
                </a:lnTo>
                <a:lnTo>
                  <a:pt x="635" y="120"/>
                </a:lnTo>
                <a:lnTo>
                  <a:pt x="635" y="124"/>
                </a:lnTo>
                <a:lnTo>
                  <a:pt x="630" y="124"/>
                </a:lnTo>
                <a:lnTo>
                  <a:pt x="626" y="124"/>
                </a:lnTo>
                <a:lnTo>
                  <a:pt x="626" y="128"/>
                </a:lnTo>
                <a:lnTo>
                  <a:pt x="622" y="128"/>
                </a:lnTo>
                <a:lnTo>
                  <a:pt x="622" y="133"/>
                </a:lnTo>
                <a:lnTo>
                  <a:pt x="617" y="133"/>
                </a:lnTo>
                <a:lnTo>
                  <a:pt x="617" y="137"/>
                </a:lnTo>
                <a:lnTo>
                  <a:pt x="613" y="137"/>
                </a:lnTo>
                <a:lnTo>
                  <a:pt x="613" y="142"/>
                </a:lnTo>
                <a:lnTo>
                  <a:pt x="608" y="142"/>
                </a:lnTo>
                <a:lnTo>
                  <a:pt x="608" y="146"/>
                </a:lnTo>
                <a:lnTo>
                  <a:pt x="604" y="146"/>
                </a:lnTo>
                <a:lnTo>
                  <a:pt x="604" y="150"/>
                </a:lnTo>
                <a:lnTo>
                  <a:pt x="599" y="150"/>
                </a:lnTo>
                <a:lnTo>
                  <a:pt x="599" y="155"/>
                </a:lnTo>
                <a:lnTo>
                  <a:pt x="595" y="155"/>
                </a:lnTo>
                <a:lnTo>
                  <a:pt x="595" y="159"/>
                </a:lnTo>
                <a:lnTo>
                  <a:pt x="591" y="159"/>
                </a:lnTo>
                <a:lnTo>
                  <a:pt x="591" y="164"/>
                </a:lnTo>
                <a:lnTo>
                  <a:pt x="586" y="164"/>
                </a:lnTo>
                <a:lnTo>
                  <a:pt x="586" y="168"/>
                </a:lnTo>
                <a:lnTo>
                  <a:pt x="581" y="168"/>
                </a:lnTo>
                <a:lnTo>
                  <a:pt x="581" y="173"/>
                </a:lnTo>
                <a:lnTo>
                  <a:pt x="577" y="173"/>
                </a:lnTo>
                <a:lnTo>
                  <a:pt x="577" y="177"/>
                </a:lnTo>
                <a:lnTo>
                  <a:pt x="573" y="177"/>
                </a:lnTo>
                <a:lnTo>
                  <a:pt x="573" y="181"/>
                </a:lnTo>
                <a:lnTo>
                  <a:pt x="569" y="181"/>
                </a:lnTo>
                <a:lnTo>
                  <a:pt x="569" y="186"/>
                </a:lnTo>
                <a:lnTo>
                  <a:pt x="564" y="186"/>
                </a:lnTo>
                <a:lnTo>
                  <a:pt x="564" y="191"/>
                </a:lnTo>
                <a:lnTo>
                  <a:pt x="559" y="191"/>
                </a:lnTo>
                <a:lnTo>
                  <a:pt x="559" y="195"/>
                </a:lnTo>
                <a:lnTo>
                  <a:pt x="555" y="195"/>
                </a:lnTo>
                <a:lnTo>
                  <a:pt x="555" y="199"/>
                </a:lnTo>
                <a:lnTo>
                  <a:pt x="551" y="199"/>
                </a:lnTo>
                <a:lnTo>
                  <a:pt x="551" y="203"/>
                </a:lnTo>
                <a:lnTo>
                  <a:pt x="551" y="208"/>
                </a:lnTo>
                <a:lnTo>
                  <a:pt x="551" y="213"/>
                </a:lnTo>
                <a:lnTo>
                  <a:pt x="546" y="213"/>
                </a:lnTo>
                <a:lnTo>
                  <a:pt x="542" y="213"/>
                </a:lnTo>
                <a:lnTo>
                  <a:pt x="542" y="217"/>
                </a:lnTo>
                <a:lnTo>
                  <a:pt x="537" y="217"/>
                </a:lnTo>
                <a:lnTo>
                  <a:pt x="537" y="221"/>
                </a:lnTo>
                <a:lnTo>
                  <a:pt x="533" y="221"/>
                </a:lnTo>
                <a:lnTo>
                  <a:pt x="533" y="225"/>
                </a:lnTo>
                <a:lnTo>
                  <a:pt x="529" y="225"/>
                </a:lnTo>
                <a:lnTo>
                  <a:pt x="529" y="230"/>
                </a:lnTo>
                <a:lnTo>
                  <a:pt x="524" y="230"/>
                </a:lnTo>
                <a:lnTo>
                  <a:pt x="524" y="235"/>
                </a:lnTo>
                <a:lnTo>
                  <a:pt x="519" y="235"/>
                </a:lnTo>
                <a:lnTo>
                  <a:pt x="519" y="239"/>
                </a:lnTo>
                <a:lnTo>
                  <a:pt x="519" y="243"/>
                </a:lnTo>
                <a:lnTo>
                  <a:pt x="515" y="243"/>
                </a:lnTo>
                <a:lnTo>
                  <a:pt x="515" y="247"/>
                </a:lnTo>
                <a:lnTo>
                  <a:pt x="511" y="247"/>
                </a:lnTo>
                <a:lnTo>
                  <a:pt x="511" y="252"/>
                </a:lnTo>
                <a:lnTo>
                  <a:pt x="506" y="252"/>
                </a:lnTo>
                <a:lnTo>
                  <a:pt x="506" y="257"/>
                </a:lnTo>
                <a:lnTo>
                  <a:pt x="502" y="257"/>
                </a:lnTo>
                <a:lnTo>
                  <a:pt x="497" y="257"/>
                </a:lnTo>
                <a:lnTo>
                  <a:pt x="497" y="261"/>
                </a:lnTo>
                <a:lnTo>
                  <a:pt x="493" y="261"/>
                </a:lnTo>
                <a:lnTo>
                  <a:pt x="493" y="265"/>
                </a:lnTo>
                <a:lnTo>
                  <a:pt x="488" y="265"/>
                </a:lnTo>
                <a:lnTo>
                  <a:pt x="488" y="270"/>
                </a:lnTo>
                <a:lnTo>
                  <a:pt x="484" y="270"/>
                </a:lnTo>
                <a:lnTo>
                  <a:pt x="484" y="274"/>
                </a:lnTo>
                <a:lnTo>
                  <a:pt x="480" y="274"/>
                </a:lnTo>
                <a:lnTo>
                  <a:pt x="480" y="279"/>
                </a:lnTo>
                <a:lnTo>
                  <a:pt x="475" y="279"/>
                </a:lnTo>
                <a:lnTo>
                  <a:pt x="475" y="283"/>
                </a:lnTo>
                <a:lnTo>
                  <a:pt x="470" y="283"/>
                </a:lnTo>
                <a:lnTo>
                  <a:pt x="470" y="287"/>
                </a:lnTo>
                <a:lnTo>
                  <a:pt x="466" y="287"/>
                </a:lnTo>
                <a:lnTo>
                  <a:pt x="466" y="292"/>
                </a:lnTo>
                <a:lnTo>
                  <a:pt x="462" y="292"/>
                </a:lnTo>
                <a:lnTo>
                  <a:pt x="462" y="296"/>
                </a:lnTo>
                <a:lnTo>
                  <a:pt x="458" y="296"/>
                </a:lnTo>
                <a:lnTo>
                  <a:pt x="458" y="301"/>
                </a:lnTo>
                <a:lnTo>
                  <a:pt x="453" y="301"/>
                </a:lnTo>
                <a:lnTo>
                  <a:pt x="448" y="301"/>
                </a:lnTo>
                <a:lnTo>
                  <a:pt x="448" y="305"/>
                </a:lnTo>
                <a:lnTo>
                  <a:pt x="444" y="305"/>
                </a:lnTo>
                <a:lnTo>
                  <a:pt x="444" y="310"/>
                </a:lnTo>
                <a:lnTo>
                  <a:pt x="440" y="310"/>
                </a:lnTo>
                <a:lnTo>
                  <a:pt x="440" y="314"/>
                </a:lnTo>
                <a:lnTo>
                  <a:pt x="435" y="314"/>
                </a:lnTo>
                <a:lnTo>
                  <a:pt x="435" y="318"/>
                </a:lnTo>
                <a:lnTo>
                  <a:pt x="426" y="318"/>
                </a:lnTo>
                <a:lnTo>
                  <a:pt x="426" y="323"/>
                </a:lnTo>
                <a:lnTo>
                  <a:pt x="422" y="323"/>
                </a:lnTo>
                <a:lnTo>
                  <a:pt x="422" y="327"/>
                </a:lnTo>
                <a:lnTo>
                  <a:pt x="418" y="327"/>
                </a:lnTo>
                <a:lnTo>
                  <a:pt x="418" y="332"/>
                </a:lnTo>
                <a:lnTo>
                  <a:pt x="413" y="332"/>
                </a:lnTo>
                <a:lnTo>
                  <a:pt x="413" y="336"/>
                </a:lnTo>
                <a:lnTo>
                  <a:pt x="404" y="336"/>
                </a:lnTo>
                <a:lnTo>
                  <a:pt x="404" y="340"/>
                </a:lnTo>
                <a:lnTo>
                  <a:pt x="400" y="340"/>
                </a:lnTo>
                <a:lnTo>
                  <a:pt x="400" y="345"/>
                </a:lnTo>
                <a:lnTo>
                  <a:pt x="391" y="345"/>
                </a:lnTo>
                <a:lnTo>
                  <a:pt x="387" y="345"/>
                </a:lnTo>
                <a:lnTo>
                  <a:pt x="387" y="350"/>
                </a:lnTo>
                <a:lnTo>
                  <a:pt x="377" y="350"/>
                </a:lnTo>
                <a:lnTo>
                  <a:pt x="377" y="354"/>
                </a:lnTo>
                <a:lnTo>
                  <a:pt x="373" y="354"/>
                </a:lnTo>
                <a:lnTo>
                  <a:pt x="373" y="358"/>
                </a:lnTo>
                <a:lnTo>
                  <a:pt x="364" y="358"/>
                </a:lnTo>
                <a:lnTo>
                  <a:pt x="364" y="362"/>
                </a:lnTo>
                <a:lnTo>
                  <a:pt x="355" y="362"/>
                </a:lnTo>
                <a:lnTo>
                  <a:pt x="355" y="367"/>
                </a:lnTo>
                <a:lnTo>
                  <a:pt x="347" y="367"/>
                </a:lnTo>
                <a:lnTo>
                  <a:pt x="347" y="372"/>
                </a:lnTo>
                <a:lnTo>
                  <a:pt x="337" y="372"/>
                </a:lnTo>
                <a:lnTo>
                  <a:pt x="337" y="376"/>
                </a:lnTo>
                <a:lnTo>
                  <a:pt x="324" y="376"/>
                </a:lnTo>
                <a:lnTo>
                  <a:pt x="324" y="380"/>
                </a:lnTo>
                <a:lnTo>
                  <a:pt x="311" y="380"/>
                </a:lnTo>
                <a:lnTo>
                  <a:pt x="311" y="384"/>
                </a:lnTo>
                <a:lnTo>
                  <a:pt x="298" y="384"/>
                </a:lnTo>
                <a:lnTo>
                  <a:pt x="298" y="389"/>
                </a:lnTo>
                <a:lnTo>
                  <a:pt x="284" y="389"/>
                </a:lnTo>
                <a:lnTo>
                  <a:pt x="262" y="389"/>
                </a:lnTo>
                <a:lnTo>
                  <a:pt x="262" y="394"/>
                </a:lnTo>
                <a:lnTo>
                  <a:pt x="236" y="394"/>
                </a:lnTo>
                <a:lnTo>
                  <a:pt x="236" y="398"/>
                </a:lnTo>
                <a:lnTo>
                  <a:pt x="195" y="398"/>
                </a:lnTo>
                <a:lnTo>
                  <a:pt x="195" y="402"/>
                </a:lnTo>
                <a:lnTo>
                  <a:pt x="0" y="402"/>
                </a:lnTo>
              </a:path>
            </a:pathLst>
          </a:custGeom>
          <a:noFill/>
          <a:ln w="2222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00167" name="Freeform 332"/>
          <p:cNvSpPr>
            <a:spLocks/>
          </p:cNvSpPr>
          <p:nvPr/>
        </p:nvSpPr>
        <p:spPr bwMode="auto">
          <a:xfrm>
            <a:off x="3487738" y="2935288"/>
            <a:ext cx="2000250" cy="825500"/>
          </a:xfrm>
          <a:custGeom>
            <a:avLst/>
            <a:gdLst>
              <a:gd name="T0" fmla="*/ 2147483647 w 1260"/>
              <a:gd name="T1" fmla="*/ 2147483647 h 402"/>
              <a:gd name="T2" fmla="*/ 2147483647 w 1260"/>
              <a:gd name="T3" fmla="*/ 2147483647 h 402"/>
              <a:gd name="T4" fmla="*/ 2147483647 w 1260"/>
              <a:gd name="T5" fmla="*/ 2147483647 h 402"/>
              <a:gd name="T6" fmla="*/ 2147483647 w 1260"/>
              <a:gd name="T7" fmla="*/ 2147483647 h 402"/>
              <a:gd name="T8" fmla="*/ 2147483647 w 1260"/>
              <a:gd name="T9" fmla="*/ 2147483647 h 402"/>
              <a:gd name="T10" fmla="*/ 2147483647 w 1260"/>
              <a:gd name="T11" fmla="*/ 2147483647 h 402"/>
              <a:gd name="T12" fmla="*/ 2147483647 w 1260"/>
              <a:gd name="T13" fmla="*/ 2147483647 h 402"/>
              <a:gd name="T14" fmla="*/ 2147483647 w 1260"/>
              <a:gd name="T15" fmla="*/ 2147483647 h 402"/>
              <a:gd name="T16" fmla="*/ 2147483647 w 1260"/>
              <a:gd name="T17" fmla="*/ 2147483647 h 402"/>
              <a:gd name="T18" fmla="*/ 2147483647 w 1260"/>
              <a:gd name="T19" fmla="*/ 2147483647 h 402"/>
              <a:gd name="T20" fmla="*/ 2147483647 w 1260"/>
              <a:gd name="T21" fmla="*/ 2147483647 h 402"/>
              <a:gd name="T22" fmla="*/ 2147483647 w 1260"/>
              <a:gd name="T23" fmla="*/ 2147483647 h 402"/>
              <a:gd name="T24" fmla="*/ 2147483647 w 1260"/>
              <a:gd name="T25" fmla="*/ 2147483647 h 402"/>
              <a:gd name="T26" fmla="*/ 2147483647 w 1260"/>
              <a:gd name="T27" fmla="*/ 2147483647 h 402"/>
              <a:gd name="T28" fmla="*/ 2147483647 w 1260"/>
              <a:gd name="T29" fmla="*/ 2147483647 h 402"/>
              <a:gd name="T30" fmla="*/ 2147483647 w 1260"/>
              <a:gd name="T31" fmla="*/ 2147483647 h 402"/>
              <a:gd name="T32" fmla="*/ 2147483647 w 1260"/>
              <a:gd name="T33" fmla="*/ 2147483647 h 402"/>
              <a:gd name="T34" fmla="*/ 2147483647 w 1260"/>
              <a:gd name="T35" fmla="*/ 2147483647 h 402"/>
              <a:gd name="T36" fmla="*/ 2147483647 w 1260"/>
              <a:gd name="T37" fmla="*/ 2147483647 h 402"/>
              <a:gd name="T38" fmla="*/ 2147483647 w 1260"/>
              <a:gd name="T39" fmla="*/ 2147483647 h 402"/>
              <a:gd name="T40" fmla="*/ 2147483647 w 1260"/>
              <a:gd name="T41" fmla="*/ 2147483647 h 402"/>
              <a:gd name="T42" fmla="*/ 2147483647 w 1260"/>
              <a:gd name="T43" fmla="*/ 2147483647 h 402"/>
              <a:gd name="T44" fmla="*/ 2147483647 w 1260"/>
              <a:gd name="T45" fmla="*/ 2147483647 h 402"/>
              <a:gd name="T46" fmla="*/ 2147483647 w 1260"/>
              <a:gd name="T47" fmla="*/ 2147483647 h 402"/>
              <a:gd name="T48" fmla="*/ 2147483647 w 1260"/>
              <a:gd name="T49" fmla="*/ 2147483647 h 402"/>
              <a:gd name="T50" fmla="*/ 2147483647 w 1260"/>
              <a:gd name="T51" fmla="*/ 2147483647 h 402"/>
              <a:gd name="T52" fmla="*/ 2147483647 w 1260"/>
              <a:gd name="T53" fmla="*/ 2147483647 h 402"/>
              <a:gd name="T54" fmla="*/ 2147483647 w 1260"/>
              <a:gd name="T55" fmla="*/ 2147483647 h 402"/>
              <a:gd name="T56" fmla="*/ 2147483647 w 1260"/>
              <a:gd name="T57" fmla="*/ 2147483647 h 402"/>
              <a:gd name="T58" fmla="*/ 2147483647 w 1260"/>
              <a:gd name="T59" fmla="*/ 2147483647 h 402"/>
              <a:gd name="T60" fmla="*/ 2147483647 w 1260"/>
              <a:gd name="T61" fmla="*/ 2147483647 h 402"/>
              <a:gd name="T62" fmla="*/ 2147483647 w 1260"/>
              <a:gd name="T63" fmla="*/ 2147483647 h 402"/>
              <a:gd name="T64" fmla="*/ 2147483647 w 1260"/>
              <a:gd name="T65" fmla="*/ 2147483647 h 402"/>
              <a:gd name="T66" fmla="*/ 2147483647 w 1260"/>
              <a:gd name="T67" fmla="*/ 2147483647 h 402"/>
              <a:gd name="T68" fmla="*/ 2147483647 w 1260"/>
              <a:gd name="T69" fmla="*/ 2147483647 h 402"/>
              <a:gd name="T70" fmla="*/ 2147483647 w 1260"/>
              <a:gd name="T71" fmla="*/ 2147483647 h 402"/>
              <a:gd name="T72" fmla="*/ 2147483647 w 1260"/>
              <a:gd name="T73" fmla="*/ 2147483647 h 402"/>
              <a:gd name="T74" fmla="*/ 2147483647 w 1260"/>
              <a:gd name="T75" fmla="*/ 2147483647 h 402"/>
              <a:gd name="T76" fmla="*/ 2147483647 w 1260"/>
              <a:gd name="T77" fmla="*/ 2147483647 h 402"/>
              <a:gd name="T78" fmla="*/ 2147483647 w 1260"/>
              <a:gd name="T79" fmla="*/ 2147483647 h 402"/>
              <a:gd name="T80" fmla="*/ 2147483647 w 1260"/>
              <a:gd name="T81" fmla="*/ 2147483647 h 402"/>
              <a:gd name="T82" fmla="*/ 2147483647 w 1260"/>
              <a:gd name="T83" fmla="*/ 2147483647 h 402"/>
              <a:gd name="T84" fmla="*/ 2147483647 w 1260"/>
              <a:gd name="T85" fmla="*/ 2147483647 h 402"/>
              <a:gd name="T86" fmla="*/ 2147483647 w 1260"/>
              <a:gd name="T87" fmla="*/ 2147483647 h 402"/>
              <a:gd name="T88" fmla="*/ 2147483647 w 1260"/>
              <a:gd name="T89" fmla="*/ 2147483647 h 402"/>
              <a:gd name="T90" fmla="*/ 2147483647 w 1260"/>
              <a:gd name="T91" fmla="*/ 2147483647 h 402"/>
              <a:gd name="T92" fmla="*/ 2147483647 w 1260"/>
              <a:gd name="T93" fmla="*/ 2147483647 h 402"/>
              <a:gd name="T94" fmla="*/ 2147483647 w 1260"/>
              <a:gd name="T95" fmla="*/ 2147483647 h 402"/>
              <a:gd name="T96" fmla="*/ 2147483647 w 1260"/>
              <a:gd name="T97" fmla="*/ 2147483647 h 402"/>
              <a:gd name="T98" fmla="*/ 2147483647 w 1260"/>
              <a:gd name="T99" fmla="*/ 2147483647 h 402"/>
              <a:gd name="T100" fmla="*/ 2147483647 w 1260"/>
              <a:gd name="T101" fmla="*/ 2147483647 h 402"/>
              <a:gd name="T102" fmla="*/ 2147483647 w 1260"/>
              <a:gd name="T103" fmla="*/ 2147483647 h 402"/>
              <a:gd name="T104" fmla="*/ 2147483647 w 1260"/>
              <a:gd name="T105" fmla="*/ 2147483647 h 402"/>
              <a:gd name="T106" fmla="*/ 2147483647 w 1260"/>
              <a:gd name="T107" fmla="*/ 2147483647 h 402"/>
              <a:gd name="T108" fmla="*/ 2147483647 w 1260"/>
              <a:gd name="T109" fmla="*/ 2147483647 h 402"/>
              <a:gd name="T110" fmla="*/ 2147483647 w 1260"/>
              <a:gd name="T111" fmla="*/ 2147483647 h 402"/>
              <a:gd name="T112" fmla="*/ 2147483647 w 1260"/>
              <a:gd name="T113" fmla="*/ 2147483647 h 402"/>
              <a:gd name="T114" fmla="*/ 2147483647 w 1260"/>
              <a:gd name="T115" fmla="*/ 2147483647 h 402"/>
              <a:gd name="T116" fmla="*/ 2147483647 w 1260"/>
              <a:gd name="T117" fmla="*/ 2147483647 h 402"/>
              <a:gd name="T118" fmla="*/ 2147483647 w 1260"/>
              <a:gd name="T119" fmla="*/ 2147483647 h 402"/>
              <a:gd name="T120" fmla="*/ 2147483647 w 1260"/>
              <a:gd name="T121" fmla="*/ 2147483647 h 402"/>
              <a:gd name="T122" fmla="*/ 2147483647 w 1260"/>
              <a:gd name="T123" fmla="*/ 2147483647 h 40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260"/>
              <a:gd name="T187" fmla="*/ 0 h 402"/>
              <a:gd name="T188" fmla="*/ 1260 w 1260"/>
              <a:gd name="T189" fmla="*/ 402 h 40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260" h="402">
                <a:moveTo>
                  <a:pt x="0" y="402"/>
                </a:moveTo>
                <a:lnTo>
                  <a:pt x="0" y="402"/>
                </a:lnTo>
                <a:lnTo>
                  <a:pt x="0" y="398"/>
                </a:lnTo>
                <a:lnTo>
                  <a:pt x="39" y="398"/>
                </a:lnTo>
                <a:lnTo>
                  <a:pt x="39" y="394"/>
                </a:lnTo>
                <a:lnTo>
                  <a:pt x="79" y="394"/>
                </a:lnTo>
                <a:lnTo>
                  <a:pt x="79" y="389"/>
                </a:lnTo>
                <a:lnTo>
                  <a:pt x="106" y="389"/>
                </a:lnTo>
                <a:lnTo>
                  <a:pt x="128" y="389"/>
                </a:lnTo>
                <a:lnTo>
                  <a:pt x="128" y="384"/>
                </a:lnTo>
                <a:lnTo>
                  <a:pt x="146" y="384"/>
                </a:lnTo>
                <a:lnTo>
                  <a:pt x="146" y="380"/>
                </a:lnTo>
                <a:lnTo>
                  <a:pt x="160" y="380"/>
                </a:lnTo>
                <a:lnTo>
                  <a:pt x="160" y="376"/>
                </a:lnTo>
                <a:lnTo>
                  <a:pt x="168" y="376"/>
                </a:lnTo>
                <a:lnTo>
                  <a:pt x="168" y="372"/>
                </a:lnTo>
                <a:lnTo>
                  <a:pt x="182" y="372"/>
                </a:lnTo>
                <a:lnTo>
                  <a:pt x="182" y="367"/>
                </a:lnTo>
                <a:lnTo>
                  <a:pt x="190" y="367"/>
                </a:lnTo>
                <a:lnTo>
                  <a:pt x="190" y="362"/>
                </a:lnTo>
                <a:lnTo>
                  <a:pt x="199" y="362"/>
                </a:lnTo>
                <a:lnTo>
                  <a:pt x="199" y="358"/>
                </a:lnTo>
                <a:lnTo>
                  <a:pt x="208" y="358"/>
                </a:lnTo>
                <a:lnTo>
                  <a:pt x="208" y="354"/>
                </a:lnTo>
                <a:lnTo>
                  <a:pt x="217" y="354"/>
                </a:lnTo>
                <a:lnTo>
                  <a:pt x="217" y="350"/>
                </a:lnTo>
                <a:lnTo>
                  <a:pt x="226" y="350"/>
                </a:lnTo>
                <a:lnTo>
                  <a:pt x="226" y="345"/>
                </a:lnTo>
                <a:lnTo>
                  <a:pt x="231" y="345"/>
                </a:lnTo>
                <a:lnTo>
                  <a:pt x="239" y="345"/>
                </a:lnTo>
                <a:lnTo>
                  <a:pt x="239" y="340"/>
                </a:lnTo>
                <a:lnTo>
                  <a:pt x="244" y="340"/>
                </a:lnTo>
                <a:lnTo>
                  <a:pt x="244" y="336"/>
                </a:lnTo>
                <a:lnTo>
                  <a:pt x="253" y="336"/>
                </a:lnTo>
                <a:lnTo>
                  <a:pt x="253" y="332"/>
                </a:lnTo>
                <a:lnTo>
                  <a:pt x="257" y="332"/>
                </a:lnTo>
                <a:lnTo>
                  <a:pt x="257" y="327"/>
                </a:lnTo>
                <a:lnTo>
                  <a:pt x="261" y="327"/>
                </a:lnTo>
                <a:lnTo>
                  <a:pt x="261" y="323"/>
                </a:lnTo>
                <a:lnTo>
                  <a:pt x="271" y="323"/>
                </a:lnTo>
                <a:lnTo>
                  <a:pt x="271" y="318"/>
                </a:lnTo>
                <a:lnTo>
                  <a:pt x="275" y="318"/>
                </a:lnTo>
                <a:lnTo>
                  <a:pt x="275" y="314"/>
                </a:lnTo>
                <a:lnTo>
                  <a:pt x="279" y="314"/>
                </a:lnTo>
                <a:lnTo>
                  <a:pt x="279" y="310"/>
                </a:lnTo>
                <a:lnTo>
                  <a:pt x="283" y="310"/>
                </a:lnTo>
                <a:lnTo>
                  <a:pt x="283" y="305"/>
                </a:lnTo>
                <a:lnTo>
                  <a:pt x="288" y="305"/>
                </a:lnTo>
                <a:lnTo>
                  <a:pt x="288" y="301"/>
                </a:lnTo>
                <a:lnTo>
                  <a:pt x="293" y="301"/>
                </a:lnTo>
                <a:lnTo>
                  <a:pt x="297" y="301"/>
                </a:lnTo>
                <a:lnTo>
                  <a:pt x="297" y="296"/>
                </a:lnTo>
                <a:lnTo>
                  <a:pt x="301" y="296"/>
                </a:lnTo>
                <a:lnTo>
                  <a:pt x="301" y="292"/>
                </a:lnTo>
                <a:lnTo>
                  <a:pt x="310" y="292"/>
                </a:lnTo>
                <a:lnTo>
                  <a:pt x="310" y="287"/>
                </a:lnTo>
                <a:lnTo>
                  <a:pt x="315" y="287"/>
                </a:lnTo>
                <a:lnTo>
                  <a:pt x="315" y="283"/>
                </a:lnTo>
                <a:lnTo>
                  <a:pt x="319" y="283"/>
                </a:lnTo>
                <a:lnTo>
                  <a:pt x="319" y="279"/>
                </a:lnTo>
                <a:lnTo>
                  <a:pt x="324" y="279"/>
                </a:lnTo>
                <a:lnTo>
                  <a:pt x="324" y="274"/>
                </a:lnTo>
                <a:lnTo>
                  <a:pt x="328" y="274"/>
                </a:lnTo>
                <a:lnTo>
                  <a:pt x="328" y="270"/>
                </a:lnTo>
                <a:lnTo>
                  <a:pt x="328" y="265"/>
                </a:lnTo>
                <a:lnTo>
                  <a:pt x="332" y="265"/>
                </a:lnTo>
                <a:lnTo>
                  <a:pt x="332" y="261"/>
                </a:lnTo>
                <a:lnTo>
                  <a:pt x="337" y="261"/>
                </a:lnTo>
                <a:lnTo>
                  <a:pt x="337" y="257"/>
                </a:lnTo>
                <a:lnTo>
                  <a:pt x="342" y="257"/>
                </a:lnTo>
                <a:lnTo>
                  <a:pt x="346" y="257"/>
                </a:lnTo>
                <a:lnTo>
                  <a:pt x="346" y="252"/>
                </a:lnTo>
                <a:lnTo>
                  <a:pt x="350" y="252"/>
                </a:lnTo>
                <a:lnTo>
                  <a:pt x="350" y="247"/>
                </a:lnTo>
                <a:lnTo>
                  <a:pt x="354" y="247"/>
                </a:lnTo>
                <a:lnTo>
                  <a:pt x="354" y="243"/>
                </a:lnTo>
                <a:lnTo>
                  <a:pt x="359" y="243"/>
                </a:lnTo>
                <a:lnTo>
                  <a:pt x="359" y="239"/>
                </a:lnTo>
                <a:lnTo>
                  <a:pt x="364" y="239"/>
                </a:lnTo>
                <a:lnTo>
                  <a:pt x="364" y="235"/>
                </a:lnTo>
                <a:lnTo>
                  <a:pt x="368" y="235"/>
                </a:lnTo>
                <a:lnTo>
                  <a:pt x="368" y="230"/>
                </a:lnTo>
                <a:lnTo>
                  <a:pt x="372" y="230"/>
                </a:lnTo>
                <a:lnTo>
                  <a:pt x="372" y="225"/>
                </a:lnTo>
                <a:lnTo>
                  <a:pt x="377" y="225"/>
                </a:lnTo>
                <a:lnTo>
                  <a:pt x="377" y="221"/>
                </a:lnTo>
                <a:lnTo>
                  <a:pt x="377" y="217"/>
                </a:lnTo>
                <a:lnTo>
                  <a:pt x="381" y="217"/>
                </a:lnTo>
                <a:lnTo>
                  <a:pt x="381" y="213"/>
                </a:lnTo>
                <a:lnTo>
                  <a:pt x="386" y="213"/>
                </a:lnTo>
                <a:lnTo>
                  <a:pt x="390" y="213"/>
                </a:lnTo>
                <a:lnTo>
                  <a:pt x="390" y="208"/>
                </a:lnTo>
                <a:lnTo>
                  <a:pt x="394" y="208"/>
                </a:lnTo>
                <a:lnTo>
                  <a:pt x="394" y="203"/>
                </a:lnTo>
                <a:lnTo>
                  <a:pt x="399" y="203"/>
                </a:lnTo>
                <a:lnTo>
                  <a:pt x="399" y="199"/>
                </a:lnTo>
                <a:lnTo>
                  <a:pt x="404" y="199"/>
                </a:lnTo>
                <a:lnTo>
                  <a:pt x="404" y="195"/>
                </a:lnTo>
                <a:lnTo>
                  <a:pt x="408" y="195"/>
                </a:lnTo>
                <a:lnTo>
                  <a:pt x="408" y="191"/>
                </a:lnTo>
                <a:lnTo>
                  <a:pt x="408" y="186"/>
                </a:lnTo>
                <a:lnTo>
                  <a:pt x="412" y="186"/>
                </a:lnTo>
                <a:lnTo>
                  <a:pt x="412" y="181"/>
                </a:lnTo>
                <a:lnTo>
                  <a:pt x="417" y="181"/>
                </a:lnTo>
                <a:lnTo>
                  <a:pt x="417" y="177"/>
                </a:lnTo>
                <a:lnTo>
                  <a:pt x="421" y="177"/>
                </a:lnTo>
                <a:lnTo>
                  <a:pt x="421" y="173"/>
                </a:lnTo>
                <a:lnTo>
                  <a:pt x="426" y="173"/>
                </a:lnTo>
                <a:lnTo>
                  <a:pt x="426" y="168"/>
                </a:lnTo>
                <a:lnTo>
                  <a:pt x="430" y="168"/>
                </a:lnTo>
                <a:lnTo>
                  <a:pt x="435" y="168"/>
                </a:lnTo>
                <a:lnTo>
                  <a:pt x="435" y="164"/>
                </a:lnTo>
                <a:lnTo>
                  <a:pt x="439" y="164"/>
                </a:lnTo>
                <a:lnTo>
                  <a:pt x="439" y="159"/>
                </a:lnTo>
                <a:lnTo>
                  <a:pt x="443" y="159"/>
                </a:lnTo>
                <a:lnTo>
                  <a:pt x="443" y="155"/>
                </a:lnTo>
                <a:lnTo>
                  <a:pt x="443" y="150"/>
                </a:lnTo>
                <a:lnTo>
                  <a:pt x="448" y="150"/>
                </a:lnTo>
                <a:lnTo>
                  <a:pt x="448" y="146"/>
                </a:lnTo>
                <a:lnTo>
                  <a:pt x="453" y="146"/>
                </a:lnTo>
                <a:lnTo>
                  <a:pt x="453" y="142"/>
                </a:lnTo>
                <a:lnTo>
                  <a:pt x="457" y="142"/>
                </a:lnTo>
                <a:lnTo>
                  <a:pt x="457" y="137"/>
                </a:lnTo>
                <a:lnTo>
                  <a:pt x="461" y="137"/>
                </a:lnTo>
                <a:lnTo>
                  <a:pt x="461" y="133"/>
                </a:lnTo>
                <a:lnTo>
                  <a:pt x="465" y="133"/>
                </a:lnTo>
                <a:lnTo>
                  <a:pt x="465" y="128"/>
                </a:lnTo>
                <a:lnTo>
                  <a:pt x="470" y="128"/>
                </a:lnTo>
                <a:lnTo>
                  <a:pt x="470" y="124"/>
                </a:lnTo>
                <a:lnTo>
                  <a:pt x="475" y="124"/>
                </a:lnTo>
                <a:lnTo>
                  <a:pt x="479" y="124"/>
                </a:lnTo>
                <a:lnTo>
                  <a:pt x="479" y="120"/>
                </a:lnTo>
                <a:lnTo>
                  <a:pt x="483" y="120"/>
                </a:lnTo>
                <a:lnTo>
                  <a:pt x="483" y="115"/>
                </a:lnTo>
                <a:lnTo>
                  <a:pt x="488" y="115"/>
                </a:lnTo>
                <a:lnTo>
                  <a:pt x="488" y="110"/>
                </a:lnTo>
                <a:lnTo>
                  <a:pt x="492" y="110"/>
                </a:lnTo>
                <a:lnTo>
                  <a:pt x="492" y="106"/>
                </a:lnTo>
                <a:lnTo>
                  <a:pt x="497" y="106"/>
                </a:lnTo>
                <a:lnTo>
                  <a:pt x="497" y="102"/>
                </a:lnTo>
                <a:lnTo>
                  <a:pt x="501" y="102"/>
                </a:lnTo>
                <a:lnTo>
                  <a:pt x="501" y="98"/>
                </a:lnTo>
                <a:lnTo>
                  <a:pt x="506" y="98"/>
                </a:lnTo>
                <a:lnTo>
                  <a:pt x="506" y="93"/>
                </a:lnTo>
                <a:lnTo>
                  <a:pt x="510" y="93"/>
                </a:lnTo>
                <a:lnTo>
                  <a:pt x="510" y="88"/>
                </a:lnTo>
                <a:lnTo>
                  <a:pt x="519" y="88"/>
                </a:lnTo>
                <a:lnTo>
                  <a:pt x="519" y="84"/>
                </a:lnTo>
                <a:lnTo>
                  <a:pt x="523" y="84"/>
                </a:lnTo>
                <a:lnTo>
                  <a:pt x="528" y="84"/>
                </a:lnTo>
                <a:lnTo>
                  <a:pt x="528" y="80"/>
                </a:lnTo>
                <a:lnTo>
                  <a:pt x="532" y="80"/>
                </a:lnTo>
                <a:lnTo>
                  <a:pt x="532" y="76"/>
                </a:lnTo>
                <a:lnTo>
                  <a:pt x="541" y="76"/>
                </a:lnTo>
                <a:lnTo>
                  <a:pt x="541" y="71"/>
                </a:lnTo>
                <a:lnTo>
                  <a:pt x="546" y="71"/>
                </a:lnTo>
                <a:lnTo>
                  <a:pt x="546" y="66"/>
                </a:lnTo>
                <a:lnTo>
                  <a:pt x="550" y="66"/>
                </a:lnTo>
                <a:lnTo>
                  <a:pt x="550" y="62"/>
                </a:lnTo>
                <a:lnTo>
                  <a:pt x="559" y="62"/>
                </a:lnTo>
                <a:lnTo>
                  <a:pt x="559" y="58"/>
                </a:lnTo>
                <a:lnTo>
                  <a:pt x="563" y="58"/>
                </a:lnTo>
                <a:lnTo>
                  <a:pt x="563" y="54"/>
                </a:lnTo>
                <a:lnTo>
                  <a:pt x="572" y="54"/>
                </a:lnTo>
                <a:lnTo>
                  <a:pt x="572" y="49"/>
                </a:lnTo>
                <a:lnTo>
                  <a:pt x="581" y="49"/>
                </a:lnTo>
                <a:lnTo>
                  <a:pt x="581" y="44"/>
                </a:lnTo>
                <a:lnTo>
                  <a:pt x="590" y="44"/>
                </a:lnTo>
                <a:lnTo>
                  <a:pt x="590" y="40"/>
                </a:lnTo>
                <a:lnTo>
                  <a:pt x="594" y="40"/>
                </a:lnTo>
                <a:lnTo>
                  <a:pt x="608" y="40"/>
                </a:lnTo>
                <a:lnTo>
                  <a:pt x="608" y="36"/>
                </a:lnTo>
                <a:lnTo>
                  <a:pt x="617" y="36"/>
                </a:lnTo>
                <a:lnTo>
                  <a:pt x="617" y="31"/>
                </a:lnTo>
                <a:lnTo>
                  <a:pt x="625" y="31"/>
                </a:lnTo>
                <a:lnTo>
                  <a:pt x="625" y="27"/>
                </a:lnTo>
                <a:lnTo>
                  <a:pt x="639" y="27"/>
                </a:lnTo>
                <a:lnTo>
                  <a:pt x="639" y="22"/>
                </a:lnTo>
                <a:lnTo>
                  <a:pt x="652" y="22"/>
                </a:lnTo>
                <a:lnTo>
                  <a:pt x="652" y="18"/>
                </a:lnTo>
                <a:lnTo>
                  <a:pt x="669" y="18"/>
                </a:lnTo>
                <a:lnTo>
                  <a:pt x="669" y="14"/>
                </a:lnTo>
                <a:lnTo>
                  <a:pt x="687" y="14"/>
                </a:lnTo>
                <a:lnTo>
                  <a:pt x="687" y="9"/>
                </a:lnTo>
                <a:lnTo>
                  <a:pt x="714" y="9"/>
                </a:lnTo>
                <a:lnTo>
                  <a:pt x="714" y="5"/>
                </a:lnTo>
                <a:lnTo>
                  <a:pt x="758" y="5"/>
                </a:lnTo>
                <a:lnTo>
                  <a:pt x="758" y="0"/>
                </a:lnTo>
                <a:lnTo>
                  <a:pt x="1260" y="0"/>
                </a:lnTo>
                <a:lnTo>
                  <a:pt x="1260" y="5"/>
                </a:lnTo>
                <a:lnTo>
                  <a:pt x="1220" y="5"/>
                </a:lnTo>
                <a:lnTo>
                  <a:pt x="1220" y="9"/>
                </a:lnTo>
                <a:lnTo>
                  <a:pt x="1180" y="9"/>
                </a:lnTo>
                <a:lnTo>
                  <a:pt x="1180" y="14"/>
                </a:lnTo>
                <a:lnTo>
                  <a:pt x="1154" y="14"/>
                </a:lnTo>
                <a:lnTo>
                  <a:pt x="1154" y="18"/>
                </a:lnTo>
                <a:lnTo>
                  <a:pt x="1131" y="18"/>
                </a:lnTo>
                <a:lnTo>
                  <a:pt x="1131" y="22"/>
                </a:lnTo>
                <a:lnTo>
                  <a:pt x="1113" y="22"/>
                </a:lnTo>
                <a:lnTo>
                  <a:pt x="1113" y="27"/>
                </a:lnTo>
                <a:lnTo>
                  <a:pt x="1100" y="27"/>
                </a:lnTo>
                <a:lnTo>
                  <a:pt x="1100" y="31"/>
                </a:lnTo>
                <a:lnTo>
                  <a:pt x="1091" y="31"/>
                </a:lnTo>
                <a:lnTo>
                  <a:pt x="1091" y="36"/>
                </a:lnTo>
                <a:lnTo>
                  <a:pt x="1078" y="36"/>
                </a:lnTo>
                <a:lnTo>
                  <a:pt x="1078" y="40"/>
                </a:lnTo>
                <a:lnTo>
                  <a:pt x="1069" y="40"/>
                </a:lnTo>
                <a:lnTo>
                  <a:pt x="1061" y="40"/>
                </a:lnTo>
                <a:lnTo>
                  <a:pt x="1061" y="44"/>
                </a:lnTo>
                <a:lnTo>
                  <a:pt x="1051" y="44"/>
                </a:lnTo>
                <a:lnTo>
                  <a:pt x="1051" y="49"/>
                </a:lnTo>
                <a:lnTo>
                  <a:pt x="1043" y="49"/>
                </a:lnTo>
                <a:lnTo>
                  <a:pt x="1043" y="54"/>
                </a:lnTo>
                <a:lnTo>
                  <a:pt x="1033" y="54"/>
                </a:lnTo>
                <a:lnTo>
                  <a:pt x="1033" y="58"/>
                </a:lnTo>
                <a:lnTo>
                  <a:pt x="1029" y="58"/>
                </a:lnTo>
                <a:lnTo>
                  <a:pt x="1029" y="62"/>
                </a:lnTo>
                <a:lnTo>
                  <a:pt x="1020" y="62"/>
                </a:lnTo>
                <a:lnTo>
                  <a:pt x="1020" y="66"/>
                </a:lnTo>
                <a:lnTo>
                  <a:pt x="1016" y="66"/>
                </a:lnTo>
                <a:lnTo>
                  <a:pt x="1016" y="71"/>
                </a:lnTo>
                <a:lnTo>
                  <a:pt x="1007" y="71"/>
                </a:lnTo>
                <a:lnTo>
                  <a:pt x="1007" y="76"/>
                </a:lnTo>
                <a:lnTo>
                  <a:pt x="1002" y="76"/>
                </a:lnTo>
                <a:lnTo>
                  <a:pt x="1002" y="80"/>
                </a:lnTo>
                <a:lnTo>
                  <a:pt x="998" y="80"/>
                </a:lnTo>
                <a:lnTo>
                  <a:pt x="998" y="84"/>
                </a:lnTo>
                <a:lnTo>
                  <a:pt x="994" y="84"/>
                </a:lnTo>
                <a:lnTo>
                  <a:pt x="984" y="84"/>
                </a:lnTo>
                <a:lnTo>
                  <a:pt x="984" y="88"/>
                </a:lnTo>
                <a:lnTo>
                  <a:pt x="980" y="88"/>
                </a:lnTo>
                <a:lnTo>
                  <a:pt x="980" y="93"/>
                </a:lnTo>
                <a:lnTo>
                  <a:pt x="976" y="93"/>
                </a:lnTo>
                <a:lnTo>
                  <a:pt x="976" y="98"/>
                </a:lnTo>
                <a:lnTo>
                  <a:pt x="972" y="98"/>
                </a:lnTo>
                <a:lnTo>
                  <a:pt x="972" y="102"/>
                </a:lnTo>
                <a:lnTo>
                  <a:pt x="967" y="102"/>
                </a:lnTo>
                <a:lnTo>
                  <a:pt x="967" y="106"/>
                </a:lnTo>
                <a:lnTo>
                  <a:pt x="962" y="106"/>
                </a:lnTo>
                <a:lnTo>
                  <a:pt x="962" y="110"/>
                </a:lnTo>
                <a:lnTo>
                  <a:pt x="958" y="110"/>
                </a:lnTo>
                <a:lnTo>
                  <a:pt x="958" y="115"/>
                </a:lnTo>
                <a:lnTo>
                  <a:pt x="954" y="115"/>
                </a:lnTo>
                <a:lnTo>
                  <a:pt x="954" y="120"/>
                </a:lnTo>
                <a:lnTo>
                  <a:pt x="950" y="120"/>
                </a:lnTo>
                <a:lnTo>
                  <a:pt x="950" y="124"/>
                </a:lnTo>
                <a:lnTo>
                  <a:pt x="940" y="124"/>
                </a:lnTo>
                <a:lnTo>
                  <a:pt x="936" y="124"/>
                </a:lnTo>
                <a:lnTo>
                  <a:pt x="936" y="128"/>
                </a:lnTo>
                <a:lnTo>
                  <a:pt x="936" y="133"/>
                </a:lnTo>
                <a:lnTo>
                  <a:pt x="932" y="133"/>
                </a:lnTo>
                <a:lnTo>
                  <a:pt x="932" y="137"/>
                </a:lnTo>
                <a:lnTo>
                  <a:pt x="927" y="137"/>
                </a:lnTo>
                <a:lnTo>
                  <a:pt x="927" y="142"/>
                </a:lnTo>
                <a:lnTo>
                  <a:pt x="923" y="142"/>
                </a:lnTo>
                <a:lnTo>
                  <a:pt x="923" y="146"/>
                </a:lnTo>
                <a:lnTo>
                  <a:pt x="918" y="146"/>
                </a:lnTo>
                <a:lnTo>
                  <a:pt x="918" y="150"/>
                </a:lnTo>
                <a:lnTo>
                  <a:pt x="914" y="150"/>
                </a:lnTo>
                <a:lnTo>
                  <a:pt x="914" y="155"/>
                </a:lnTo>
                <a:lnTo>
                  <a:pt x="909" y="155"/>
                </a:lnTo>
                <a:lnTo>
                  <a:pt x="909" y="159"/>
                </a:lnTo>
                <a:lnTo>
                  <a:pt x="905" y="159"/>
                </a:lnTo>
                <a:lnTo>
                  <a:pt x="905" y="164"/>
                </a:lnTo>
                <a:lnTo>
                  <a:pt x="901" y="164"/>
                </a:lnTo>
                <a:lnTo>
                  <a:pt x="901" y="168"/>
                </a:lnTo>
                <a:lnTo>
                  <a:pt x="896" y="168"/>
                </a:lnTo>
                <a:lnTo>
                  <a:pt x="891" y="168"/>
                </a:lnTo>
                <a:lnTo>
                  <a:pt x="891" y="173"/>
                </a:lnTo>
                <a:lnTo>
                  <a:pt x="887" y="173"/>
                </a:lnTo>
                <a:lnTo>
                  <a:pt x="887" y="177"/>
                </a:lnTo>
                <a:lnTo>
                  <a:pt x="883" y="177"/>
                </a:lnTo>
                <a:lnTo>
                  <a:pt x="883" y="181"/>
                </a:lnTo>
                <a:lnTo>
                  <a:pt x="883" y="186"/>
                </a:lnTo>
                <a:lnTo>
                  <a:pt x="878" y="186"/>
                </a:lnTo>
                <a:lnTo>
                  <a:pt x="878" y="191"/>
                </a:lnTo>
                <a:lnTo>
                  <a:pt x="874" y="191"/>
                </a:lnTo>
                <a:lnTo>
                  <a:pt x="874" y="195"/>
                </a:lnTo>
                <a:lnTo>
                  <a:pt x="869" y="195"/>
                </a:lnTo>
                <a:lnTo>
                  <a:pt x="869" y="199"/>
                </a:lnTo>
                <a:lnTo>
                  <a:pt x="865" y="199"/>
                </a:lnTo>
                <a:lnTo>
                  <a:pt x="865" y="203"/>
                </a:lnTo>
                <a:lnTo>
                  <a:pt x="861" y="203"/>
                </a:lnTo>
                <a:lnTo>
                  <a:pt x="861" y="208"/>
                </a:lnTo>
                <a:lnTo>
                  <a:pt x="856" y="208"/>
                </a:lnTo>
                <a:lnTo>
                  <a:pt x="856" y="213"/>
                </a:lnTo>
                <a:lnTo>
                  <a:pt x="851" y="213"/>
                </a:lnTo>
                <a:lnTo>
                  <a:pt x="851" y="217"/>
                </a:lnTo>
                <a:lnTo>
                  <a:pt x="847" y="217"/>
                </a:lnTo>
                <a:lnTo>
                  <a:pt x="847" y="221"/>
                </a:lnTo>
                <a:lnTo>
                  <a:pt x="843" y="221"/>
                </a:lnTo>
                <a:lnTo>
                  <a:pt x="843" y="225"/>
                </a:lnTo>
                <a:lnTo>
                  <a:pt x="839" y="225"/>
                </a:lnTo>
                <a:lnTo>
                  <a:pt x="839" y="230"/>
                </a:lnTo>
                <a:lnTo>
                  <a:pt x="834" y="230"/>
                </a:lnTo>
                <a:lnTo>
                  <a:pt x="834" y="235"/>
                </a:lnTo>
                <a:lnTo>
                  <a:pt x="829" y="235"/>
                </a:lnTo>
                <a:lnTo>
                  <a:pt x="829" y="239"/>
                </a:lnTo>
                <a:lnTo>
                  <a:pt x="825" y="239"/>
                </a:lnTo>
                <a:lnTo>
                  <a:pt x="825" y="243"/>
                </a:lnTo>
                <a:lnTo>
                  <a:pt x="821" y="243"/>
                </a:lnTo>
                <a:lnTo>
                  <a:pt x="821" y="247"/>
                </a:lnTo>
                <a:lnTo>
                  <a:pt x="816" y="247"/>
                </a:lnTo>
                <a:lnTo>
                  <a:pt x="816" y="252"/>
                </a:lnTo>
                <a:lnTo>
                  <a:pt x="816" y="257"/>
                </a:lnTo>
                <a:lnTo>
                  <a:pt x="812" y="257"/>
                </a:lnTo>
                <a:lnTo>
                  <a:pt x="807" y="257"/>
                </a:lnTo>
                <a:lnTo>
                  <a:pt x="807" y="261"/>
                </a:lnTo>
                <a:lnTo>
                  <a:pt x="803" y="261"/>
                </a:lnTo>
                <a:lnTo>
                  <a:pt x="803" y="265"/>
                </a:lnTo>
                <a:lnTo>
                  <a:pt x="798" y="265"/>
                </a:lnTo>
                <a:lnTo>
                  <a:pt x="798" y="270"/>
                </a:lnTo>
                <a:lnTo>
                  <a:pt x="794" y="270"/>
                </a:lnTo>
                <a:lnTo>
                  <a:pt x="794" y="274"/>
                </a:lnTo>
                <a:lnTo>
                  <a:pt x="790" y="274"/>
                </a:lnTo>
                <a:lnTo>
                  <a:pt x="790" y="279"/>
                </a:lnTo>
                <a:lnTo>
                  <a:pt x="785" y="279"/>
                </a:lnTo>
                <a:lnTo>
                  <a:pt x="785" y="283"/>
                </a:lnTo>
                <a:lnTo>
                  <a:pt x="780" y="283"/>
                </a:lnTo>
                <a:lnTo>
                  <a:pt x="780" y="287"/>
                </a:lnTo>
                <a:lnTo>
                  <a:pt x="776" y="287"/>
                </a:lnTo>
                <a:lnTo>
                  <a:pt x="776" y="292"/>
                </a:lnTo>
                <a:lnTo>
                  <a:pt x="772" y="292"/>
                </a:lnTo>
                <a:lnTo>
                  <a:pt x="772" y="296"/>
                </a:lnTo>
                <a:lnTo>
                  <a:pt x="768" y="296"/>
                </a:lnTo>
                <a:lnTo>
                  <a:pt x="768" y="301"/>
                </a:lnTo>
                <a:lnTo>
                  <a:pt x="763" y="301"/>
                </a:lnTo>
                <a:lnTo>
                  <a:pt x="758" y="301"/>
                </a:lnTo>
                <a:lnTo>
                  <a:pt x="758" y="305"/>
                </a:lnTo>
                <a:lnTo>
                  <a:pt x="754" y="305"/>
                </a:lnTo>
                <a:lnTo>
                  <a:pt x="754" y="310"/>
                </a:lnTo>
                <a:lnTo>
                  <a:pt x="750" y="310"/>
                </a:lnTo>
                <a:lnTo>
                  <a:pt x="750" y="314"/>
                </a:lnTo>
                <a:lnTo>
                  <a:pt x="741" y="314"/>
                </a:lnTo>
                <a:lnTo>
                  <a:pt x="741" y="318"/>
                </a:lnTo>
                <a:lnTo>
                  <a:pt x="736" y="318"/>
                </a:lnTo>
                <a:lnTo>
                  <a:pt x="736" y="323"/>
                </a:lnTo>
                <a:lnTo>
                  <a:pt x="732" y="323"/>
                </a:lnTo>
                <a:lnTo>
                  <a:pt x="732" y="327"/>
                </a:lnTo>
                <a:lnTo>
                  <a:pt x="728" y="327"/>
                </a:lnTo>
                <a:lnTo>
                  <a:pt x="728" y="332"/>
                </a:lnTo>
                <a:lnTo>
                  <a:pt x="718" y="332"/>
                </a:lnTo>
                <a:lnTo>
                  <a:pt x="718" y="336"/>
                </a:lnTo>
                <a:lnTo>
                  <a:pt x="714" y="336"/>
                </a:lnTo>
                <a:lnTo>
                  <a:pt x="714" y="340"/>
                </a:lnTo>
                <a:lnTo>
                  <a:pt x="710" y="340"/>
                </a:lnTo>
                <a:lnTo>
                  <a:pt x="710" y="345"/>
                </a:lnTo>
                <a:lnTo>
                  <a:pt x="701" y="345"/>
                </a:lnTo>
                <a:lnTo>
                  <a:pt x="696" y="345"/>
                </a:lnTo>
                <a:lnTo>
                  <a:pt x="696" y="350"/>
                </a:lnTo>
                <a:lnTo>
                  <a:pt x="687" y="350"/>
                </a:lnTo>
                <a:lnTo>
                  <a:pt x="687" y="354"/>
                </a:lnTo>
                <a:lnTo>
                  <a:pt x="679" y="354"/>
                </a:lnTo>
                <a:lnTo>
                  <a:pt x="679" y="358"/>
                </a:lnTo>
                <a:lnTo>
                  <a:pt x="674" y="358"/>
                </a:lnTo>
                <a:lnTo>
                  <a:pt x="674" y="362"/>
                </a:lnTo>
                <a:lnTo>
                  <a:pt x="665" y="362"/>
                </a:lnTo>
                <a:lnTo>
                  <a:pt x="665" y="367"/>
                </a:lnTo>
                <a:lnTo>
                  <a:pt x="657" y="367"/>
                </a:lnTo>
                <a:lnTo>
                  <a:pt x="657" y="372"/>
                </a:lnTo>
                <a:lnTo>
                  <a:pt x="643" y="372"/>
                </a:lnTo>
                <a:lnTo>
                  <a:pt x="643" y="376"/>
                </a:lnTo>
                <a:lnTo>
                  <a:pt x="634" y="376"/>
                </a:lnTo>
                <a:lnTo>
                  <a:pt x="634" y="380"/>
                </a:lnTo>
                <a:lnTo>
                  <a:pt x="621" y="380"/>
                </a:lnTo>
                <a:lnTo>
                  <a:pt x="621" y="384"/>
                </a:lnTo>
                <a:lnTo>
                  <a:pt x="608" y="384"/>
                </a:lnTo>
                <a:lnTo>
                  <a:pt x="608" y="389"/>
                </a:lnTo>
                <a:lnTo>
                  <a:pt x="590" y="389"/>
                </a:lnTo>
                <a:lnTo>
                  <a:pt x="572" y="389"/>
                </a:lnTo>
                <a:lnTo>
                  <a:pt x="572" y="394"/>
                </a:lnTo>
                <a:lnTo>
                  <a:pt x="546" y="394"/>
                </a:lnTo>
                <a:lnTo>
                  <a:pt x="546" y="398"/>
                </a:lnTo>
                <a:lnTo>
                  <a:pt x="501" y="398"/>
                </a:lnTo>
                <a:lnTo>
                  <a:pt x="501" y="402"/>
                </a:lnTo>
                <a:lnTo>
                  <a:pt x="0" y="402"/>
                </a:lnTo>
              </a:path>
            </a:pathLst>
          </a:custGeom>
          <a:noFill/>
          <a:ln w="2222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00168" name="Line 333"/>
          <p:cNvSpPr>
            <a:spLocks noChangeShapeType="1"/>
          </p:cNvSpPr>
          <p:nvPr/>
        </p:nvSpPr>
        <p:spPr bwMode="auto">
          <a:xfrm>
            <a:off x="1190625" y="3760788"/>
            <a:ext cx="1588" cy="30162"/>
          </a:xfrm>
          <a:prstGeom prst="line">
            <a:avLst/>
          </a:prstGeom>
          <a:noFill/>
          <a:ln w="6350" cap="rnd">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0169" name="Line 334"/>
          <p:cNvSpPr>
            <a:spLocks noChangeShapeType="1"/>
          </p:cNvSpPr>
          <p:nvPr/>
        </p:nvSpPr>
        <p:spPr bwMode="auto">
          <a:xfrm>
            <a:off x="1190625" y="3760788"/>
            <a:ext cx="1588" cy="38100"/>
          </a:xfrm>
          <a:prstGeom prst="line">
            <a:avLst/>
          </a:prstGeom>
          <a:noFill/>
          <a:ln w="6350" cap="rnd">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0170" name="Line 335"/>
          <p:cNvSpPr>
            <a:spLocks noChangeShapeType="1"/>
          </p:cNvSpPr>
          <p:nvPr/>
        </p:nvSpPr>
        <p:spPr bwMode="auto">
          <a:xfrm flipV="1">
            <a:off x="1190625" y="2935288"/>
            <a:ext cx="1588" cy="825500"/>
          </a:xfrm>
          <a:prstGeom prst="line">
            <a:avLst/>
          </a:prstGeom>
          <a:noFill/>
          <a:ln w="6350" cap="rnd">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0171" name="Line 336"/>
          <p:cNvSpPr>
            <a:spLocks noChangeShapeType="1"/>
          </p:cNvSpPr>
          <p:nvPr/>
        </p:nvSpPr>
        <p:spPr bwMode="auto">
          <a:xfrm flipH="1">
            <a:off x="1147763" y="3760788"/>
            <a:ext cx="42862" cy="3175"/>
          </a:xfrm>
          <a:prstGeom prst="line">
            <a:avLst/>
          </a:prstGeom>
          <a:noFill/>
          <a:ln w="6350" cap="rnd">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0172" name="Line 337"/>
          <p:cNvSpPr>
            <a:spLocks noChangeShapeType="1"/>
          </p:cNvSpPr>
          <p:nvPr/>
        </p:nvSpPr>
        <p:spPr bwMode="auto">
          <a:xfrm flipH="1">
            <a:off x="1135063" y="3760788"/>
            <a:ext cx="55562" cy="3175"/>
          </a:xfrm>
          <a:prstGeom prst="line">
            <a:avLst/>
          </a:prstGeom>
          <a:noFill/>
          <a:ln w="6350" cap="rnd">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0173" name="Line 338"/>
          <p:cNvSpPr>
            <a:spLocks noChangeShapeType="1"/>
          </p:cNvSpPr>
          <p:nvPr/>
        </p:nvSpPr>
        <p:spPr bwMode="auto">
          <a:xfrm flipH="1">
            <a:off x="1147763" y="3679825"/>
            <a:ext cx="42862" cy="1588"/>
          </a:xfrm>
          <a:prstGeom prst="line">
            <a:avLst/>
          </a:prstGeom>
          <a:noFill/>
          <a:ln w="6350" cap="rnd">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0174" name="Line 339"/>
          <p:cNvSpPr>
            <a:spLocks noChangeShapeType="1"/>
          </p:cNvSpPr>
          <p:nvPr/>
        </p:nvSpPr>
        <p:spPr bwMode="auto">
          <a:xfrm flipH="1">
            <a:off x="1147763" y="3598863"/>
            <a:ext cx="42862" cy="1587"/>
          </a:xfrm>
          <a:prstGeom prst="line">
            <a:avLst/>
          </a:prstGeom>
          <a:noFill/>
          <a:ln w="6350" cap="rnd">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0175" name="Line 340"/>
          <p:cNvSpPr>
            <a:spLocks noChangeShapeType="1"/>
          </p:cNvSpPr>
          <p:nvPr/>
        </p:nvSpPr>
        <p:spPr bwMode="auto">
          <a:xfrm flipH="1">
            <a:off x="1147763" y="3516313"/>
            <a:ext cx="42862" cy="3175"/>
          </a:xfrm>
          <a:prstGeom prst="line">
            <a:avLst/>
          </a:prstGeom>
          <a:noFill/>
          <a:ln w="6350" cap="rnd">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0176" name="Line 341"/>
          <p:cNvSpPr>
            <a:spLocks noChangeShapeType="1"/>
          </p:cNvSpPr>
          <p:nvPr/>
        </p:nvSpPr>
        <p:spPr bwMode="auto">
          <a:xfrm flipH="1">
            <a:off x="1147763" y="3435350"/>
            <a:ext cx="42862" cy="1588"/>
          </a:xfrm>
          <a:prstGeom prst="line">
            <a:avLst/>
          </a:prstGeom>
          <a:noFill/>
          <a:ln w="6350" cap="rnd">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0177" name="Line 342"/>
          <p:cNvSpPr>
            <a:spLocks noChangeShapeType="1"/>
          </p:cNvSpPr>
          <p:nvPr/>
        </p:nvSpPr>
        <p:spPr bwMode="auto">
          <a:xfrm flipH="1">
            <a:off x="1147763" y="3352800"/>
            <a:ext cx="42862" cy="1588"/>
          </a:xfrm>
          <a:prstGeom prst="line">
            <a:avLst/>
          </a:prstGeom>
          <a:noFill/>
          <a:ln w="6350" cap="rnd">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0178" name="Line 343"/>
          <p:cNvSpPr>
            <a:spLocks noChangeShapeType="1"/>
          </p:cNvSpPr>
          <p:nvPr/>
        </p:nvSpPr>
        <p:spPr bwMode="auto">
          <a:xfrm flipH="1">
            <a:off x="1135063" y="3352800"/>
            <a:ext cx="55562" cy="1588"/>
          </a:xfrm>
          <a:prstGeom prst="line">
            <a:avLst/>
          </a:prstGeom>
          <a:noFill/>
          <a:ln w="6350" cap="rnd">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0179" name="Line 344"/>
          <p:cNvSpPr>
            <a:spLocks noChangeShapeType="1"/>
          </p:cNvSpPr>
          <p:nvPr/>
        </p:nvSpPr>
        <p:spPr bwMode="auto">
          <a:xfrm flipH="1">
            <a:off x="1147763" y="3271838"/>
            <a:ext cx="42862" cy="3175"/>
          </a:xfrm>
          <a:prstGeom prst="line">
            <a:avLst/>
          </a:prstGeom>
          <a:noFill/>
          <a:ln w="6350" cap="rnd">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0180" name="Line 345"/>
          <p:cNvSpPr>
            <a:spLocks noChangeShapeType="1"/>
          </p:cNvSpPr>
          <p:nvPr/>
        </p:nvSpPr>
        <p:spPr bwMode="auto">
          <a:xfrm flipH="1">
            <a:off x="1147763" y="3190875"/>
            <a:ext cx="42862" cy="1588"/>
          </a:xfrm>
          <a:prstGeom prst="line">
            <a:avLst/>
          </a:prstGeom>
          <a:noFill/>
          <a:ln w="6350" cap="rnd">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0181" name="Line 346"/>
          <p:cNvSpPr>
            <a:spLocks noChangeShapeType="1"/>
          </p:cNvSpPr>
          <p:nvPr/>
        </p:nvSpPr>
        <p:spPr bwMode="auto">
          <a:xfrm flipH="1">
            <a:off x="1147763" y="3100388"/>
            <a:ext cx="42862" cy="1587"/>
          </a:xfrm>
          <a:prstGeom prst="line">
            <a:avLst/>
          </a:prstGeom>
          <a:noFill/>
          <a:ln w="6350" cap="rnd">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0182" name="Line 347"/>
          <p:cNvSpPr>
            <a:spLocks noChangeShapeType="1"/>
          </p:cNvSpPr>
          <p:nvPr/>
        </p:nvSpPr>
        <p:spPr bwMode="auto">
          <a:xfrm flipH="1">
            <a:off x="1147763" y="3017838"/>
            <a:ext cx="42862" cy="1587"/>
          </a:xfrm>
          <a:prstGeom prst="line">
            <a:avLst/>
          </a:prstGeom>
          <a:noFill/>
          <a:ln w="6350" cap="rnd">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0183" name="Line 348"/>
          <p:cNvSpPr>
            <a:spLocks noChangeShapeType="1"/>
          </p:cNvSpPr>
          <p:nvPr/>
        </p:nvSpPr>
        <p:spPr bwMode="auto">
          <a:xfrm flipH="1">
            <a:off x="1147763" y="2935288"/>
            <a:ext cx="42862" cy="1587"/>
          </a:xfrm>
          <a:prstGeom prst="line">
            <a:avLst/>
          </a:prstGeom>
          <a:noFill/>
          <a:ln w="6350" cap="rnd">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0184" name="Line 349"/>
          <p:cNvSpPr>
            <a:spLocks noChangeShapeType="1"/>
          </p:cNvSpPr>
          <p:nvPr/>
        </p:nvSpPr>
        <p:spPr bwMode="auto">
          <a:xfrm flipH="1">
            <a:off x="1135063" y="2935288"/>
            <a:ext cx="55562" cy="1587"/>
          </a:xfrm>
          <a:prstGeom prst="line">
            <a:avLst/>
          </a:prstGeom>
          <a:noFill/>
          <a:ln w="6350" cap="rnd">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0185" name="Rectangle 443"/>
          <p:cNvSpPr>
            <a:spLocks noChangeArrowheads="1"/>
          </p:cNvSpPr>
          <p:nvPr/>
        </p:nvSpPr>
        <p:spPr bwMode="auto">
          <a:xfrm>
            <a:off x="3603625" y="2432050"/>
            <a:ext cx="217488" cy="427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2800" i="1">
                <a:latin typeface="Arial" panose="020B0604020202020204" pitchFamily="34" charset="0"/>
              </a:rPr>
              <a:t>B</a:t>
            </a:r>
            <a:endParaRPr lang="en-US" altLang="en-US">
              <a:latin typeface="Arial" panose="020B0604020202020204" pitchFamily="34" charset="0"/>
            </a:endParaRPr>
          </a:p>
        </p:txBody>
      </p:sp>
      <p:sp>
        <p:nvSpPr>
          <p:cNvPr id="300186" name="Rectangle 444"/>
          <p:cNvSpPr>
            <a:spLocks noChangeArrowheads="1"/>
          </p:cNvSpPr>
          <p:nvPr/>
        </p:nvSpPr>
        <p:spPr bwMode="auto">
          <a:xfrm>
            <a:off x="4608513" y="2432050"/>
            <a:ext cx="674687" cy="427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2800" i="1">
                <a:latin typeface="Arial" panose="020B0604020202020204" pitchFamily="34" charset="0"/>
              </a:rPr>
              <a:t>A+B</a:t>
            </a:r>
            <a:endParaRPr lang="en-US" altLang="en-US">
              <a:latin typeface="Arial" panose="020B0604020202020204" pitchFamily="34" charset="0"/>
            </a:endParaRPr>
          </a:p>
        </p:txBody>
      </p:sp>
      <p:sp>
        <p:nvSpPr>
          <p:cNvPr id="300187" name="Line 447"/>
          <p:cNvSpPr>
            <a:spLocks noChangeShapeType="1"/>
          </p:cNvSpPr>
          <p:nvPr/>
        </p:nvSpPr>
        <p:spPr bwMode="auto">
          <a:xfrm>
            <a:off x="1182688" y="3760788"/>
            <a:ext cx="4903787" cy="3175"/>
          </a:xfrm>
          <a:prstGeom prst="line">
            <a:avLst/>
          </a:prstGeom>
          <a:noFill/>
          <a:ln w="6350" cap="rnd">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0188" name="Rectangle 448"/>
          <p:cNvSpPr>
            <a:spLocks noChangeArrowheads="1"/>
          </p:cNvSpPr>
          <p:nvPr/>
        </p:nvSpPr>
        <p:spPr bwMode="auto">
          <a:xfrm>
            <a:off x="1182688" y="3851275"/>
            <a:ext cx="88900" cy="214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1400">
                <a:latin typeface="Arial" panose="020B0604020202020204" pitchFamily="34" charset="0"/>
              </a:rPr>
              <a:t>0</a:t>
            </a:r>
            <a:endParaRPr lang="en-US" altLang="en-US">
              <a:latin typeface="Arial" panose="020B0604020202020204" pitchFamily="34" charset="0"/>
            </a:endParaRPr>
          </a:p>
        </p:txBody>
      </p:sp>
      <p:sp>
        <p:nvSpPr>
          <p:cNvPr id="300189" name="Line 449"/>
          <p:cNvSpPr>
            <a:spLocks noChangeShapeType="1"/>
          </p:cNvSpPr>
          <p:nvPr/>
        </p:nvSpPr>
        <p:spPr bwMode="auto">
          <a:xfrm>
            <a:off x="1430338" y="3760788"/>
            <a:ext cx="1587" cy="30162"/>
          </a:xfrm>
          <a:prstGeom prst="line">
            <a:avLst/>
          </a:prstGeom>
          <a:noFill/>
          <a:ln w="6350" cap="rnd">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0190" name="Line 450"/>
          <p:cNvSpPr>
            <a:spLocks noChangeShapeType="1"/>
          </p:cNvSpPr>
          <p:nvPr/>
        </p:nvSpPr>
        <p:spPr bwMode="auto">
          <a:xfrm>
            <a:off x="1676400" y="3760788"/>
            <a:ext cx="1588" cy="30162"/>
          </a:xfrm>
          <a:prstGeom prst="line">
            <a:avLst/>
          </a:prstGeom>
          <a:noFill/>
          <a:ln w="6350" cap="rnd">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0191" name="Line 451"/>
          <p:cNvSpPr>
            <a:spLocks noChangeShapeType="1"/>
          </p:cNvSpPr>
          <p:nvPr/>
        </p:nvSpPr>
        <p:spPr bwMode="auto">
          <a:xfrm>
            <a:off x="1924050" y="3760788"/>
            <a:ext cx="1588" cy="30162"/>
          </a:xfrm>
          <a:prstGeom prst="line">
            <a:avLst/>
          </a:prstGeom>
          <a:noFill/>
          <a:ln w="6350" cap="rnd">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0192" name="Line 452"/>
          <p:cNvSpPr>
            <a:spLocks noChangeShapeType="1"/>
          </p:cNvSpPr>
          <p:nvPr/>
        </p:nvSpPr>
        <p:spPr bwMode="auto">
          <a:xfrm>
            <a:off x="2163763" y="3760788"/>
            <a:ext cx="6350" cy="30162"/>
          </a:xfrm>
          <a:prstGeom prst="line">
            <a:avLst/>
          </a:prstGeom>
          <a:noFill/>
          <a:ln w="6350" cap="rnd">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0193" name="Line 453"/>
          <p:cNvSpPr>
            <a:spLocks noChangeShapeType="1"/>
          </p:cNvSpPr>
          <p:nvPr/>
        </p:nvSpPr>
        <p:spPr bwMode="auto">
          <a:xfrm>
            <a:off x="2409825" y="3760788"/>
            <a:ext cx="7938" cy="30162"/>
          </a:xfrm>
          <a:prstGeom prst="line">
            <a:avLst/>
          </a:prstGeom>
          <a:noFill/>
          <a:ln w="6350" cap="rnd">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0194" name="Line 454"/>
          <p:cNvSpPr>
            <a:spLocks noChangeShapeType="1"/>
          </p:cNvSpPr>
          <p:nvPr/>
        </p:nvSpPr>
        <p:spPr bwMode="auto">
          <a:xfrm>
            <a:off x="2655888" y="3760788"/>
            <a:ext cx="7937" cy="30162"/>
          </a:xfrm>
          <a:prstGeom prst="line">
            <a:avLst/>
          </a:prstGeom>
          <a:noFill/>
          <a:ln w="6350" cap="rnd">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0195" name="Line 455"/>
          <p:cNvSpPr>
            <a:spLocks noChangeShapeType="1"/>
          </p:cNvSpPr>
          <p:nvPr/>
        </p:nvSpPr>
        <p:spPr bwMode="auto">
          <a:xfrm>
            <a:off x="2901950" y="3760788"/>
            <a:ext cx="1588" cy="30162"/>
          </a:xfrm>
          <a:prstGeom prst="line">
            <a:avLst/>
          </a:prstGeom>
          <a:noFill/>
          <a:ln w="6350" cap="rnd">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0196" name="Line 456"/>
          <p:cNvSpPr>
            <a:spLocks noChangeShapeType="1"/>
          </p:cNvSpPr>
          <p:nvPr/>
        </p:nvSpPr>
        <p:spPr bwMode="auto">
          <a:xfrm>
            <a:off x="3149600" y="3760788"/>
            <a:ext cx="1588" cy="30162"/>
          </a:xfrm>
          <a:prstGeom prst="line">
            <a:avLst/>
          </a:prstGeom>
          <a:noFill/>
          <a:ln w="6350" cap="rnd">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0197" name="Line 457"/>
          <p:cNvSpPr>
            <a:spLocks noChangeShapeType="1"/>
          </p:cNvSpPr>
          <p:nvPr/>
        </p:nvSpPr>
        <p:spPr bwMode="auto">
          <a:xfrm>
            <a:off x="3389313" y="3760788"/>
            <a:ext cx="1587" cy="30162"/>
          </a:xfrm>
          <a:prstGeom prst="line">
            <a:avLst/>
          </a:prstGeom>
          <a:noFill/>
          <a:ln w="6350" cap="rnd">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0198" name="Line 458"/>
          <p:cNvSpPr>
            <a:spLocks noChangeShapeType="1"/>
          </p:cNvSpPr>
          <p:nvPr/>
        </p:nvSpPr>
        <p:spPr bwMode="auto">
          <a:xfrm>
            <a:off x="3629025" y="3760788"/>
            <a:ext cx="6350" cy="30162"/>
          </a:xfrm>
          <a:prstGeom prst="line">
            <a:avLst/>
          </a:prstGeom>
          <a:noFill/>
          <a:ln w="6350" cap="rnd">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0199" name="Line 459"/>
          <p:cNvSpPr>
            <a:spLocks noChangeShapeType="1"/>
          </p:cNvSpPr>
          <p:nvPr/>
        </p:nvSpPr>
        <p:spPr bwMode="auto">
          <a:xfrm>
            <a:off x="3629025" y="3760788"/>
            <a:ext cx="6350" cy="38100"/>
          </a:xfrm>
          <a:prstGeom prst="line">
            <a:avLst/>
          </a:prstGeom>
          <a:noFill/>
          <a:ln w="6350" cap="rnd">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0200" name="Rectangle 460"/>
          <p:cNvSpPr>
            <a:spLocks noChangeArrowheads="1"/>
          </p:cNvSpPr>
          <p:nvPr/>
        </p:nvSpPr>
        <p:spPr bwMode="auto">
          <a:xfrm>
            <a:off x="3600450" y="3851275"/>
            <a:ext cx="177800" cy="214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1400">
                <a:latin typeface="Arial" panose="020B0604020202020204" pitchFamily="34" charset="0"/>
              </a:rPr>
              <a:t>10</a:t>
            </a:r>
            <a:endParaRPr lang="en-US" altLang="en-US">
              <a:latin typeface="Arial" panose="020B0604020202020204" pitchFamily="34" charset="0"/>
            </a:endParaRPr>
          </a:p>
        </p:txBody>
      </p:sp>
      <p:sp>
        <p:nvSpPr>
          <p:cNvPr id="300201" name="Line 461"/>
          <p:cNvSpPr>
            <a:spLocks noChangeShapeType="1"/>
          </p:cNvSpPr>
          <p:nvPr/>
        </p:nvSpPr>
        <p:spPr bwMode="auto">
          <a:xfrm>
            <a:off x="3875088" y="3760788"/>
            <a:ext cx="1587" cy="30162"/>
          </a:xfrm>
          <a:prstGeom prst="line">
            <a:avLst/>
          </a:prstGeom>
          <a:noFill/>
          <a:ln w="6350" cap="rnd">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0202" name="Line 462"/>
          <p:cNvSpPr>
            <a:spLocks noChangeShapeType="1"/>
          </p:cNvSpPr>
          <p:nvPr/>
        </p:nvSpPr>
        <p:spPr bwMode="auto">
          <a:xfrm>
            <a:off x="4121150" y="3760788"/>
            <a:ext cx="1588" cy="30162"/>
          </a:xfrm>
          <a:prstGeom prst="line">
            <a:avLst/>
          </a:prstGeom>
          <a:noFill/>
          <a:ln w="6350" cap="rnd">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0203" name="Line 463"/>
          <p:cNvSpPr>
            <a:spLocks noChangeShapeType="1"/>
          </p:cNvSpPr>
          <p:nvPr/>
        </p:nvSpPr>
        <p:spPr bwMode="auto">
          <a:xfrm>
            <a:off x="4367213" y="3760788"/>
            <a:ext cx="1587" cy="30162"/>
          </a:xfrm>
          <a:prstGeom prst="line">
            <a:avLst/>
          </a:prstGeom>
          <a:noFill/>
          <a:ln w="6350" cap="rnd">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0204" name="Line 464"/>
          <p:cNvSpPr>
            <a:spLocks noChangeShapeType="1"/>
          </p:cNvSpPr>
          <p:nvPr/>
        </p:nvSpPr>
        <p:spPr bwMode="auto">
          <a:xfrm>
            <a:off x="4606925" y="3760788"/>
            <a:ext cx="7938" cy="30162"/>
          </a:xfrm>
          <a:prstGeom prst="line">
            <a:avLst/>
          </a:prstGeom>
          <a:noFill/>
          <a:ln w="6350" cap="rnd">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0205" name="Line 465"/>
          <p:cNvSpPr>
            <a:spLocks noChangeShapeType="1"/>
          </p:cNvSpPr>
          <p:nvPr/>
        </p:nvSpPr>
        <p:spPr bwMode="auto">
          <a:xfrm>
            <a:off x="4854575" y="3760788"/>
            <a:ext cx="6350" cy="30162"/>
          </a:xfrm>
          <a:prstGeom prst="line">
            <a:avLst/>
          </a:prstGeom>
          <a:noFill/>
          <a:ln w="6350" cap="rnd">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0206" name="Line 466"/>
          <p:cNvSpPr>
            <a:spLocks noChangeShapeType="1"/>
          </p:cNvSpPr>
          <p:nvPr/>
        </p:nvSpPr>
        <p:spPr bwMode="auto">
          <a:xfrm>
            <a:off x="5100638" y="3760788"/>
            <a:ext cx="1587" cy="30162"/>
          </a:xfrm>
          <a:prstGeom prst="line">
            <a:avLst/>
          </a:prstGeom>
          <a:noFill/>
          <a:ln w="6350" cap="rnd">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0207" name="Line 467"/>
          <p:cNvSpPr>
            <a:spLocks noChangeShapeType="1"/>
          </p:cNvSpPr>
          <p:nvPr/>
        </p:nvSpPr>
        <p:spPr bwMode="auto">
          <a:xfrm>
            <a:off x="5346700" y="3760788"/>
            <a:ext cx="1588" cy="30162"/>
          </a:xfrm>
          <a:prstGeom prst="line">
            <a:avLst/>
          </a:prstGeom>
          <a:noFill/>
          <a:ln w="6350" cap="rnd">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0208" name="Line 468"/>
          <p:cNvSpPr>
            <a:spLocks noChangeShapeType="1"/>
          </p:cNvSpPr>
          <p:nvPr/>
        </p:nvSpPr>
        <p:spPr bwMode="auto">
          <a:xfrm>
            <a:off x="5592763" y="3760788"/>
            <a:ext cx="1587" cy="30162"/>
          </a:xfrm>
          <a:prstGeom prst="line">
            <a:avLst/>
          </a:prstGeom>
          <a:noFill/>
          <a:ln w="6350" cap="rnd">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0209" name="Line 469"/>
          <p:cNvSpPr>
            <a:spLocks noChangeShapeType="1"/>
          </p:cNvSpPr>
          <p:nvPr/>
        </p:nvSpPr>
        <p:spPr bwMode="auto">
          <a:xfrm>
            <a:off x="5838825" y="3760788"/>
            <a:ext cx="1588" cy="30162"/>
          </a:xfrm>
          <a:prstGeom prst="line">
            <a:avLst/>
          </a:prstGeom>
          <a:noFill/>
          <a:ln w="6350" cap="rnd">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0210" name="Line 470"/>
          <p:cNvSpPr>
            <a:spLocks noChangeShapeType="1"/>
          </p:cNvSpPr>
          <p:nvPr/>
        </p:nvSpPr>
        <p:spPr bwMode="auto">
          <a:xfrm>
            <a:off x="6086475" y="3760788"/>
            <a:ext cx="1588" cy="30162"/>
          </a:xfrm>
          <a:prstGeom prst="line">
            <a:avLst/>
          </a:prstGeom>
          <a:noFill/>
          <a:ln w="6350" cap="rnd">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0211" name="Line 471"/>
          <p:cNvSpPr>
            <a:spLocks noChangeShapeType="1"/>
          </p:cNvSpPr>
          <p:nvPr/>
        </p:nvSpPr>
        <p:spPr bwMode="auto">
          <a:xfrm>
            <a:off x="6086475" y="3760788"/>
            <a:ext cx="1588" cy="38100"/>
          </a:xfrm>
          <a:prstGeom prst="line">
            <a:avLst/>
          </a:prstGeom>
          <a:noFill/>
          <a:ln w="6350" cap="rnd">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0212" name="Rectangle 472"/>
          <p:cNvSpPr>
            <a:spLocks noChangeArrowheads="1"/>
          </p:cNvSpPr>
          <p:nvPr/>
        </p:nvSpPr>
        <p:spPr bwMode="auto">
          <a:xfrm>
            <a:off x="6059488" y="3851275"/>
            <a:ext cx="177800" cy="214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1400">
                <a:latin typeface="Arial" panose="020B0604020202020204" pitchFamily="34" charset="0"/>
              </a:rPr>
              <a:t>20</a:t>
            </a:r>
            <a:endParaRPr lang="en-US" altLang="en-US">
              <a:latin typeface="Arial" panose="020B0604020202020204" pitchFamily="34" charset="0"/>
            </a:endParaRPr>
          </a:p>
        </p:txBody>
      </p:sp>
      <p:sp>
        <p:nvSpPr>
          <p:cNvPr id="300213" name="Rectangle 473"/>
          <p:cNvSpPr>
            <a:spLocks noChangeArrowheads="1"/>
          </p:cNvSpPr>
          <p:nvPr/>
        </p:nvSpPr>
        <p:spPr bwMode="auto">
          <a:xfrm>
            <a:off x="1030288" y="3624263"/>
            <a:ext cx="8890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1400">
                <a:latin typeface="Arial" panose="020B0604020202020204" pitchFamily="34" charset="0"/>
              </a:rPr>
              <a:t>0</a:t>
            </a:r>
            <a:endParaRPr lang="en-US" altLang="en-US">
              <a:latin typeface="Arial" panose="020B0604020202020204" pitchFamily="34" charset="0"/>
            </a:endParaRPr>
          </a:p>
        </p:txBody>
      </p:sp>
      <p:sp>
        <p:nvSpPr>
          <p:cNvPr id="300214" name="Rectangle 474"/>
          <p:cNvSpPr>
            <a:spLocks noChangeArrowheads="1"/>
          </p:cNvSpPr>
          <p:nvPr/>
        </p:nvSpPr>
        <p:spPr bwMode="auto">
          <a:xfrm>
            <a:off x="1030288" y="2800350"/>
            <a:ext cx="8890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1400">
                <a:latin typeface="Arial" panose="020B0604020202020204" pitchFamily="34" charset="0"/>
              </a:rPr>
              <a:t>1</a:t>
            </a:r>
            <a:endParaRPr lang="en-US" altLang="en-US">
              <a:latin typeface="Arial" panose="020B0604020202020204" pitchFamily="34" charset="0"/>
            </a:endParaRPr>
          </a:p>
        </p:txBody>
      </p:sp>
      <p:sp>
        <p:nvSpPr>
          <p:cNvPr id="300215" name="Freeform 475"/>
          <p:cNvSpPr>
            <a:spLocks/>
          </p:cNvSpPr>
          <p:nvPr/>
        </p:nvSpPr>
        <p:spPr bwMode="auto">
          <a:xfrm>
            <a:off x="2163763" y="2935288"/>
            <a:ext cx="492125" cy="825500"/>
          </a:xfrm>
          <a:custGeom>
            <a:avLst/>
            <a:gdLst>
              <a:gd name="T0" fmla="*/ 2147483647 w 310"/>
              <a:gd name="T1" fmla="*/ 2147483647 h 402"/>
              <a:gd name="T2" fmla="*/ 2147483647 w 310"/>
              <a:gd name="T3" fmla="*/ 2147483647 h 402"/>
              <a:gd name="T4" fmla="*/ 2147483647 w 310"/>
              <a:gd name="T5" fmla="*/ 2147483647 h 402"/>
              <a:gd name="T6" fmla="*/ 2147483647 w 310"/>
              <a:gd name="T7" fmla="*/ 2147483647 h 402"/>
              <a:gd name="T8" fmla="*/ 2147483647 w 310"/>
              <a:gd name="T9" fmla="*/ 2147483647 h 402"/>
              <a:gd name="T10" fmla="*/ 2147483647 w 310"/>
              <a:gd name="T11" fmla="*/ 2147483647 h 402"/>
              <a:gd name="T12" fmla="*/ 2147483647 w 310"/>
              <a:gd name="T13" fmla="*/ 2147483647 h 402"/>
              <a:gd name="T14" fmla="*/ 2147483647 w 310"/>
              <a:gd name="T15" fmla="*/ 2147483647 h 402"/>
              <a:gd name="T16" fmla="*/ 2147483647 w 310"/>
              <a:gd name="T17" fmla="*/ 2147483647 h 402"/>
              <a:gd name="T18" fmla="*/ 2147483647 w 310"/>
              <a:gd name="T19" fmla="*/ 2147483647 h 402"/>
              <a:gd name="T20" fmla="*/ 2147483647 w 310"/>
              <a:gd name="T21" fmla="*/ 2147483647 h 402"/>
              <a:gd name="T22" fmla="*/ 2147483647 w 310"/>
              <a:gd name="T23" fmla="*/ 2147483647 h 402"/>
              <a:gd name="T24" fmla="*/ 2147483647 w 310"/>
              <a:gd name="T25" fmla="*/ 2147483647 h 402"/>
              <a:gd name="T26" fmla="*/ 2147483647 w 310"/>
              <a:gd name="T27" fmla="*/ 2147483647 h 402"/>
              <a:gd name="T28" fmla="*/ 2147483647 w 310"/>
              <a:gd name="T29" fmla="*/ 2147483647 h 402"/>
              <a:gd name="T30" fmla="*/ 2147483647 w 310"/>
              <a:gd name="T31" fmla="*/ 2147483647 h 402"/>
              <a:gd name="T32" fmla="*/ 2147483647 w 310"/>
              <a:gd name="T33" fmla="*/ 2147483647 h 402"/>
              <a:gd name="T34" fmla="*/ 2147483647 w 310"/>
              <a:gd name="T35" fmla="*/ 2147483647 h 402"/>
              <a:gd name="T36" fmla="*/ 2147483647 w 310"/>
              <a:gd name="T37" fmla="*/ 2147483647 h 402"/>
              <a:gd name="T38" fmla="*/ 2147483647 w 310"/>
              <a:gd name="T39" fmla="*/ 2147483647 h 402"/>
              <a:gd name="T40" fmla="*/ 2147483647 w 310"/>
              <a:gd name="T41" fmla="*/ 2147483647 h 402"/>
              <a:gd name="T42" fmla="*/ 2147483647 w 310"/>
              <a:gd name="T43" fmla="*/ 2147483647 h 402"/>
              <a:gd name="T44" fmla="*/ 2147483647 w 310"/>
              <a:gd name="T45" fmla="*/ 2147483647 h 402"/>
              <a:gd name="T46" fmla="*/ 2147483647 w 310"/>
              <a:gd name="T47" fmla="*/ 2147483647 h 402"/>
              <a:gd name="T48" fmla="*/ 2147483647 w 310"/>
              <a:gd name="T49" fmla="*/ 2147483647 h 402"/>
              <a:gd name="T50" fmla="*/ 2147483647 w 310"/>
              <a:gd name="T51" fmla="*/ 2147483647 h 402"/>
              <a:gd name="T52" fmla="*/ 2147483647 w 310"/>
              <a:gd name="T53" fmla="*/ 2147483647 h 402"/>
              <a:gd name="T54" fmla="*/ 2147483647 w 310"/>
              <a:gd name="T55" fmla="*/ 2147483647 h 402"/>
              <a:gd name="T56" fmla="*/ 2147483647 w 310"/>
              <a:gd name="T57" fmla="*/ 2147483647 h 402"/>
              <a:gd name="T58" fmla="*/ 2147483647 w 310"/>
              <a:gd name="T59" fmla="*/ 2147483647 h 402"/>
              <a:gd name="T60" fmla="*/ 2147483647 w 310"/>
              <a:gd name="T61" fmla="*/ 2147483647 h 402"/>
              <a:gd name="T62" fmla="*/ 2147483647 w 310"/>
              <a:gd name="T63" fmla="*/ 0 h 402"/>
              <a:gd name="T64" fmla="*/ 2147483647 w 310"/>
              <a:gd name="T65" fmla="*/ 2147483647 h 402"/>
              <a:gd name="T66" fmla="*/ 2147483647 w 310"/>
              <a:gd name="T67" fmla="*/ 2147483647 h 402"/>
              <a:gd name="T68" fmla="*/ 2147483647 w 310"/>
              <a:gd name="T69" fmla="*/ 2147483647 h 402"/>
              <a:gd name="T70" fmla="*/ 2147483647 w 310"/>
              <a:gd name="T71" fmla="*/ 2147483647 h 402"/>
              <a:gd name="T72" fmla="*/ 2147483647 w 310"/>
              <a:gd name="T73" fmla="*/ 2147483647 h 402"/>
              <a:gd name="T74" fmla="*/ 2147483647 w 310"/>
              <a:gd name="T75" fmla="*/ 2147483647 h 402"/>
              <a:gd name="T76" fmla="*/ 2147483647 w 310"/>
              <a:gd name="T77" fmla="*/ 2147483647 h 402"/>
              <a:gd name="T78" fmla="*/ 2147483647 w 310"/>
              <a:gd name="T79" fmla="*/ 2147483647 h 402"/>
              <a:gd name="T80" fmla="*/ 2147483647 w 310"/>
              <a:gd name="T81" fmla="*/ 2147483647 h 402"/>
              <a:gd name="T82" fmla="*/ 2147483647 w 310"/>
              <a:gd name="T83" fmla="*/ 2147483647 h 402"/>
              <a:gd name="T84" fmla="*/ 2147483647 w 310"/>
              <a:gd name="T85" fmla="*/ 2147483647 h 402"/>
              <a:gd name="T86" fmla="*/ 2147483647 w 310"/>
              <a:gd name="T87" fmla="*/ 2147483647 h 402"/>
              <a:gd name="T88" fmla="*/ 2147483647 w 310"/>
              <a:gd name="T89" fmla="*/ 2147483647 h 402"/>
              <a:gd name="T90" fmla="*/ 2147483647 w 310"/>
              <a:gd name="T91" fmla="*/ 2147483647 h 402"/>
              <a:gd name="T92" fmla="*/ 2147483647 w 310"/>
              <a:gd name="T93" fmla="*/ 2147483647 h 402"/>
              <a:gd name="T94" fmla="*/ 2147483647 w 310"/>
              <a:gd name="T95" fmla="*/ 2147483647 h 402"/>
              <a:gd name="T96" fmla="*/ 2147483647 w 310"/>
              <a:gd name="T97" fmla="*/ 2147483647 h 402"/>
              <a:gd name="T98" fmla="*/ 2147483647 w 310"/>
              <a:gd name="T99" fmla="*/ 2147483647 h 402"/>
              <a:gd name="T100" fmla="*/ 2147483647 w 310"/>
              <a:gd name="T101" fmla="*/ 2147483647 h 402"/>
              <a:gd name="T102" fmla="*/ 2147483647 w 310"/>
              <a:gd name="T103" fmla="*/ 2147483647 h 402"/>
              <a:gd name="T104" fmla="*/ 2147483647 w 310"/>
              <a:gd name="T105" fmla="*/ 2147483647 h 402"/>
              <a:gd name="T106" fmla="*/ 2147483647 w 310"/>
              <a:gd name="T107" fmla="*/ 2147483647 h 402"/>
              <a:gd name="T108" fmla="*/ 2147483647 w 310"/>
              <a:gd name="T109" fmla="*/ 2147483647 h 402"/>
              <a:gd name="T110" fmla="*/ 2147483647 w 310"/>
              <a:gd name="T111" fmla="*/ 2147483647 h 402"/>
              <a:gd name="T112" fmla="*/ 2147483647 w 310"/>
              <a:gd name="T113" fmla="*/ 2147483647 h 402"/>
              <a:gd name="T114" fmla="*/ 2147483647 w 310"/>
              <a:gd name="T115" fmla="*/ 2147483647 h 402"/>
              <a:gd name="T116" fmla="*/ 2147483647 w 310"/>
              <a:gd name="T117" fmla="*/ 2147483647 h 402"/>
              <a:gd name="T118" fmla="*/ 2147483647 w 310"/>
              <a:gd name="T119" fmla="*/ 2147483647 h 402"/>
              <a:gd name="T120" fmla="*/ 2147483647 w 310"/>
              <a:gd name="T121" fmla="*/ 2147483647 h 402"/>
              <a:gd name="T122" fmla="*/ 2147483647 w 310"/>
              <a:gd name="T123" fmla="*/ 2147483647 h 402"/>
              <a:gd name="T124" fmla="*/ 2147483647 w 310"/>
              <a:gd name="T125" fmla="*/ 2147483647 h 40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310"/>
              <a:gd name="T190" fmla="*/ 0 h 402"/>
              <a:gd name="T191" fmla="*/ 310 w 310"/>
              <a:gd name="T192" fmla="*/ 402 h 402"/>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310" h="402">
                <a:moveTo>
                  <a:pt x="0" y="402"/>
                </a:moveTo>
                <a:lnTo>
                  <a:pt x="0" y="402"/>
                </a:lnTo>
                <a:lnTo>
                  <a:pt x="0" y="398"/>
                </a:lnTo>
                <a:lnTo>
                  <a:pt x="4" y="398"/>
                </a:lnTo>
                <a:lnTo>
                  <a:pt x="4" y="394"/>
                </a:lnTo>
                <a:lnTo>
                  <a:pt x="4" y="389"/>
                </a:lnTo>
                <a:lnTo>
                  <a:pt x="8" y="389"/>
                </a:lnTo>
                <a:lnTo>
                  <a:pt x="8" y="384"/>
                </a:lnTo>
                <a:lnTo>
                  <a:pt x="8" y="380"/>
                </a:lnTo>
                <a:lnTo>
                  <a:pt x="13" y="380"/>
                </a:lnTo>
                <a:lnTo>
                  <a:pt x="13" y="376"/>
                </a:lnTo>
                <a:lnTo>
                  <a:pt x="13" y="372"/>
                </a:lnTo>
                <a:lnTo>
                  <a:pt x="13" y="367"/>
                </a:lnTo>
                <a:lnTo>
                  <a:pt x="17" y="367"/>
                </a:lnTo>
                <a:lnTo>
                  <a:pt x="17" y="362"/>
                </a:lnTo>
                <a:lnTo>
                  <a:pt x="17" y="358"/>
                </a:lnTo>
                <a:lnTo>
                  <a:pt x="17" y="354"/>
                </a:lnTo>
                <a:lnTo>
                  <a:pt x="22" y="354"/>
                </a:lnTo>
                <a:lnTo>
                  <a:pt x="22" y="350"/>
                </a:lnTo>
                <a:lnTo>
                  <a:pt x="22" y="345"/>
                </a:lnTo>
                <a:lnTo>
                  <a:pt x="26" y="345"/>
                </a:lnTo>
                <a:lnTo>
                  <a:pt x="26" y="340"/>
                </a:lnTo>
                <a:lnTo>
                  <a:pt x="26" y="336"/>
                </a:lnTo>
                <a:lnTo>
                  <a:pt x="26" y="332"/>
                </a:lnTo>
                <a:lnTo>
                  <a:pt x="31" y="332"/>
                </a:lnTo>
                <a:lnTo>
                  <a:pt x="31" y="327"/>
                </a:lnTo>
                <a:lnTo>
                  <a:pt x="31" y="323"/>
                </a:lnTo>
                <a:lnTo>
                  <a:pt x="31" y="318"/>
                </a:lnTo>
                <a:lnTo>
                  <a:pt x="35" y="318"/>
                </a:lnTo>
                <a:lnTo>
                  <a:pt x="35" y="314"/>
                </a:lnTo>
                <a:lnTo>
                  <a:pt x="35" y="310"/>
                </a:lnTo>
                <a:lnTo>
                  <a:pt x="39" y="310"/>
                </a:lnTo>
                <a:lnTo>
                  <a:pt x="39" y="305"/>
                </a:lnTo>
                <a:lnTo>
                  <a:pt x="39" y="301"/>
                </a:lnTo>
                <a:lnTo>
                  <a:pt x="44" y="301"/>
                </a:lnTo>
                <a:lnTo>
                  <a:pt x="44" y="296"/>
                </a:lnTo>
                <a:lnTo>
                  <a:pt x="44" y="292"/>
                </a:lnTo>
                <a:lnTo>
                  <a:pt x="44" y="287"/>
                </a:lnTo>
                <a:lnTo>
                  <a:pt x="49" y="287"/>
                </a:lnTo>
                <a:lnTo>
                  <a:pt x="49" y="283"/>
                </a:lnTo>
                <a:lnTo>
                  <a:pt x="49" y="279"/>
                </a:lnTo>
                <a:lnTo>
                  <a:pt x="49" y="274"/>
                </a:lnTo>
                <a:lnTo>
                  <a:pt x="53" y="274"/>
                </a:lnTo>
                <a:lnTo>
                  <a:pt x="53" y="270"/>
                </a:lnTo>
                <a:lnTo>
                  <a:pt x="53" y="265"/>
                </a:lnTo>
                <a:lnTo>
                  <a:pt x="53" y="261"/>
                </a:lnTo>
                <a:lnTo>
                  <a:pt x="57" y="261"/>
                </a:lnTo>
                <a:lnTo>
                  <a:pt x="57" y="257"/>
                </a:lnTo>
                <a:lnTo>
                  <a:pt x="57" y="252"/>
                </a:lnTo>
                <a:lnTo>
                  <a:pt x="61" y="252"/>
                </a:lnTo>
                <a:lnTo>
                  <a:pt x="61" y="247"/>
                </a:lnTo>
                <a:lnTo>
                  <a:pt x="61" y="243"/>
                </a:lnTo>
                <a:lnTo>
                  <a:pt x="61" y="239"/>
                </a:lnTo>
                <a:lnTo>
                  <a:pt x="66" y="239"/>
                </a:lnTo>
                <a:lnTo>
                  <a:pt x="66" y="235"/>
                </a:lnTo>
                <a:lnTo>
                  <a:pt x="66" y="230"/>
                </a:lnTo>
                <a:lnTo>
                  <a:pt x="66" y="225"/>
                </a:lnTo>
                <a:lnTo>
                  <a:pt x="71" y="225"/>
                </a:lnTo>
                <a:lnTo>
                  <a:pt x="71" y="221"/>
                </a:lnTo>
                <a:lnTo>
                  <a:pt x="71" y="217"/>
                </a:lnTo>
                <a:lnTo>
                  <a:pt x="75" y="217"/>
                </a:lnTo>
                <a:lnTo>
                  <a:pt x="75" y="213"/>
                </a:lnTo>
                <a:lnTo>
                  <a:pt x="75" y="208"/>
                </a:lnTo>
                <a:lnTo>
                  <a:pt x="79" y="208"/>
                </a:lnTo>
                <a:lnTo>
                  <a:pt x="79" y="203"/>
                </a:lnTo>
                <a:lnTo>
                  <a:pt x="79" y="199"/>
                </a:lnTo>
                <a:lnTo>
                  <a:pt x="79" y="195"/>
                </a:lnTo>
                <a:lnTo>
                  <a:pt x="83" y="195"/>
                </a:lnTo>
                <a:lnTo>
                  <a:pt x="83" y="191"/>
                </a:lnTo>
                <a:lnTo>
                  <a:pt x="83" y="186"/>
                </a:lnTo>
                <a:lnTo>
                  <a:pt x="83" y="181"/>
                </a:lnTo>
                <a:lnTo>
                  <a:pt x="88" y="181"/>
                </a:lnTo>
                <a:lnTo>
                  <a:pt x="88" y="177"/>
                </a:lnTo>
                <a:lnTo>
                  <a:pt x="88" y="173"/>
                </a:lnTo>
                <a:lnTo>
                  <a:pt x="88" y="168"/>
                </a:lnTo>
                <a:lnTo>
                  <a:pt x="93" y="168"/>
                </a:lnTo>
                <a:lnTo>
                  <a:pt x="93" y="164"/>
                </a:lnTo>
                <a:lnTo>
                  <a:pt x="93" y="159"/>
                </a:lnTo>
                <a:lnTo>
                  <a:pt x="97" y="159"/>
                </a:lnTo>
                <a:lnTo>
                  <a:pt x="97" y="155"/>
                </a:lnTo>
                <a:lnTo>
                  <a:pt x="97" y="150"/>
                </a:lnTo>
                <a:lnTo>
                  <a:pt x="97" y="146"/>
                </a:lnTo>
                <a:lnTo>
                  <a:pt x="101" y="146"/>
                </a:lnTo>
                <a:lnTo>
                  <a:pt x="101" y="142"/>
                </a:lnTo>
                <a:lnTo>
                  <a:pt x="101" y="137"/>
                </a:lnTo>
                <a:lnTo>
                  <a:pt x="106" y="137"/>
                </a:lnTo>
                <a:lnTo>
                  <a:pt x="106" y="133"/>
                </a:lnTo>
                <a:lnTo>
                  <a:pt x="106" y="128"/>
                </a:lnTo>
                <a:lnTo>
                  <a:pt x="106" y="124"/>
                </a:lnTo>
                <a:lnTo>
                  <a:pt x="110" y="124"/>
                </a:lnTo>
                <a:lnTo>
                  <a:pt x="110" y="120"/>
                </a:lnTo>
                <a:lnTo>
                  <a:pt x="110" y="115"/>
                </a:lnTo>
                <a:lnTo>
                  <a:pt x="115" y="115"/>
                </a:lnTo>
                <a:lnTo>
                  <a:pt x="115" y="110"/>
                </a:lnTo>
                <a:lnTo>
                  <a:pt x="115" y="106"/>
                </a:lnTo>
                <a:lnTo>
                  <a:pt x="115" y="102"/>
                </a:lnTo>
                <a:lnTo>
                  <a:pt x="119" y="102"/>
                </a:lnTo>
                <a:lnTo>
                  <a:pt x="119" y="98"/>
                </a:lnTo>
                <a:lnTo>
                  <a:pt x="119" y="93"/>
                </a:lnTo>
                <a:lnTo>
                  <a:pt x="119" y="88"/>
                </a:lnTo>
                <a:lnTo>
                  <a:pt x="124" y="88"/>
                </a:lnTo>
                <a:lnTo>
                  <a:pt x="124" y="84"/>
                </a:lnTo>
                <a:lnTo>
                  <a:pt x="124" y="80"/>
                </a:lnTo>
                <a:lnTo>
                  <a:pt x="128" y="80"/>
                </a:lnTo>
                <a:lnTo>
                  <a:pt x="128" y="76"/>
                </a:lnTo>
                <a:lnTo>
                  <a:pt x="128" y="71"/>
                </a:lnTo>
                <a:lnTo>
                  <a:pt x="128" y="66"/>
                </a:lnTo>
                <a:lnTo>
                  <a:pt x="133" y="66"/>
                </a:lnTo>
                <a:lnTo>
                  <a:pt x="133" y="62"/>
                </a:lnTo>
                <a:lnTo>
                  <a:pt x="133" y="58"/>
                </a:lnTo>
                <a:lnTo>
                  <a:pt x="133" y="54"/>
                </a:lnTo>
                <a:lnTo>
                  <a:pt x="137" y="54"/>
                </a:lnTo>
                <a:lnTo>
                  <a:pt x="137" y="49"/>
                </a:lnTo>
                <a:lnTo>
                  <a:pt x="137" y="44"/>
                </a:lnTo>
                <a:lnTo>
                  <a:pt x="142" y="44"/>
                </a:lnTo>
                <a:lnTo>
                  <a:pt x="142" y="40"/>
                </a:lnTo>
                <a:lnTo>
                  <a:pt x="142" y="36"/>
                </a:lnTo>
                <a:lnTo>
                  <a:pt x="146" y="36"/>
                </a:lnTo>
                <a:lnTo>
                  <a:pt x="146" y="31"/>
                </a:lnTo>
                <a:lnTo>
                  <a:pt x="146" y="27"/>
                </a:lnTo>
                <a:lnTo>
                  <a:pt x="146" y="22"/>
                </a:lnTo>
                <a:lnTo>
                  <a:pt x="150" y="22"/>
                </a:lnTo>
                <a:lnTo>
                  <a:pt x="150" y="18"/>
                </a:lnTo>
                <a:lnTo>
                  <a:pt x="150" y="14"/>
                </a:lnTo>
                <a:lnTo>
                  <a:pt x="150" y="9"/>
                </a:lnTo>
                <a:lnTo>
                  <a:pt x="155" y="9"/>
                </a:lnTo>
                <a:lnTo>
                  <a:pt x="155" y="5"/>
                </a:lnTo>
                <a:lnTo>
                  <a:pt x="155" y="0"/>
                </a:lnTo>
                <a:lnTo>
                  <a:pt x="310" y="0"/>
                </a:lnTo>
                <a:lnTo>
                  <a:pt x="310" y="5"/>
                </a:lnTo>
                <a:lnTo>
                  <a:pt x="310" y="9"/>
                </a:lnTo>
                <a:lnTo>
                  <a:pt x="310" y="14"/>
                </a:lnTo>
                <a:lnTo>
                  <a:pt x="305" y="14"/>
                </a:lnTo>
                <a:lnTo>
                  <a:pt x="305" y="18"/>
                </a:lnTo>
                <a:lnTo>
                  <a:pt x="305" y="22"/>
                </a:lnTo>
                <a:lnTo>
                  <a:pt x="305" y="27"/>
                </a:lnTo>
                <a:lnTo>
                  <a:pt x="301" y="27"/>
                </a:lnTo>
                <a:lnTo>
                  <a:pt x="301" y="31"/>
                </a:lnTo>
                <a:lnTo>
                  <a:pt x="301" y="36"/>
                </a:lnTo>
                <a:lnTo>
                  <a:pt x="297" y="36"/>
                </a:lnTo>
                <a:lnTo>
                  <a:pt x="297" y="40"/>
                </a:lnTo>
                <a:lnTo>
                  <a:pt x="297" y="44"/>
                </a:lnTo>
                <a:lnTo>
                  <a:pt x="293" y="44"/>
                </a:lnTo>
                <a:lnTo>
                  <a:pt x="293" y="49"/>
                </a:lnTo>
                <a:lnTo>
                  <a:pt x="293" y="54"/>
                </a:lnTo>
                <a:lnTo>
                  <a:pt x="293" y="58"/>
                </a:lnTo>
                <a:lnTo>
                  <a:pt x="288" y="58"/>
                </a:lnTo>
                <a:lnTo>
                  <a:pt x="288" y="62"/>
                </a:lnTo>
                <a:lnTo>
                  <a:pt x="288" y="66"/>
                </a:lnTo>
                <a:lnTo>
                  <a:pt x="288" y="71"/>
                </a:lnTo>
                <a:lnTo>
                  <a:pt x="283" y="71"/>
                </a:lnTo>
                <a:lnTo>
                  <a:pt x="283" y="76"/>
                </a:lnTo>
                <a:lnTo>
                  <a:pt x="283" y="80"/>
                </a:lnTo>
                <a:lnTo>
                  <a:pt x="283" y="84"/>
                </a:lnTo>
                <a:lnTo>
                  <a:pt x="279" y="84"/>
                </a:lnTo>
                <a:lnTo>
                  <a:pt x="279" y="88"/>
                </a:lnTo>
                <a:lnTo>
                  <a:pt x="279" y="93"/>
                </a:lnTo>
                <a:lnTo>
                  <a:pt x="275" y="93"/>
                </a:lnTo>
                <a:lnTo>
                  <a:pt x="275" y="98"/>
                </a:lnTo>
                <a:lnTo>
                  <a:pt x="275" y="102"/>
                </a:lnTo>
                <a:lnTo>
                  <a:pt x="275" y="106"/>
                </a:lnTo>
                <a:lnTo>
                  <a:pt x="270" y="106"/>
                </a:lnTo>
                <a:lnTo>
                  <a:pt x="270" y="110"/>
                </a:lnTo>
                <a:lnTo>
                  <a:pt x="270" y="115"/>
                </a:lnTo>
                <a:lnTo>
                  <a:pt x="266" y="115"/>
                </a:lnTo>
                <a:lnTo>
                  <a:pt x="266" y="120"/>
                </a:lnTo>
                <a:lnTo>
                  <a:pt x="266" y="124"/>
                </a:lnTo>
                <a:lnTo>
                  <a:pt x="261" y="124"/>
                </a:lnTo>
                <a:lnTo>
                  <a:pt x="261" y="128"/>
                </a:lnTo>
                <a:lnTo>
                  <a:pt x="261" y="133"/>
                </a:lnTo>
                <a:lnTo>
                  <a:pt x="261" y="137"/>
                </a:lnTo>
                <a:lnTo>
                  <a:pt x="257" y="137"/>
                </a:lnTo>
                <a:lnTo>
                  <a:pt x="257" y="142"/>
                </a:lnTo>
                <a:lnTo>
                  <a:pt x="257" y="146"/>
                </a:lnTo>
                <a:lnTo>
                  <a:pt x="257" y="150"/>
                </a:lnTo>
                <a:lnTo>
                  <a:pt x="253" y="150"/>
                </a:lnTo>
                <a:lnTo>
                  <a:pt x="253" y="155"/>
                </a:lnTo>
                <a:lnTo>
                  <a:pt x="253" y="159"/>
                </a:lnTo>
                <a:lnTo>
                  <a:pt x="253" y="164"/>
                </a:lnTo>
                <a:lnTo>
                  <a:pt x="248" y="164"/>
                </a:lnTo>
                <a:lnTo>
                  <a:pt x="248" y="168"/>
                </a:lnTo>
                <a:lnTo>
                  <a:pt x="248" y="173"/>
                </a:lnTo>
                <a:lnTo>
                  <a:pt x="243" y="173"/>
                </a:lnTo>
                <a:lnTo>
                  <a:pt x="243" y="177"/>
                </a:lnTo>
                <a:lnTo>
                  <a:pt x="243" y="181"/>
                </a:lnTo>
                <a:lnTo>
                  <a:pt x="243" y="186"/>
                </a:lnTo>
                <a:lnTo>
                  <a:pt x="239" y="186"/>
                </a:lnTo>
                <a:lnTo>
                  <a:pt x="239" y="191"/>
                </a:lnTo>
                <a:lnTo>
                  <a:pt x="239" y="195"/>
                </a:lnTo>
                <a:lnTo>
                  <a:pt x="239" y="199"/>
                </a:lnTo>
                <a:lnTo>
                  <a:pt x="235" y="199"/>
                </a:lnTo>
                <a:lnTo>
                  <a:pt x="235" y="203"/>
                </a:lnTo>
                <a:lnTo>
                  <a:pt x="235" y="208"/>
                </a:lnTo>
                <a:lnTo>
                  <a:pt x="230" y="208"/>
                </a:lnTo>
                <a:lnTo>
                  <a:pt x="230" y="213"/>
                </a:lnTo>
                <a:lnTo>
                  <a:pt x="230" y="217"/>
                </a:lnTo>
                <a:lnTo>
                  <a:pt x="226" y="217"/>
                </a:lnTo>
                <a:lnTo>
                  <a:pt x="226" y="221"/>
                </a:lnTo>
                <a:lnTo>
                  <a:pt x="226" y="225"/>
                </a:lnTo>
                <a:lnTo>
                  <a:pt x="226" y="230"/>
                </a:lnTo>
                <a:lnTo>
                  <a:pt x="221" y="230"/>
                </a:lnTo>
                <a:lnTo>
                  <a:pt x="221" y="235"/>
                </a:lnTo>
                <a:lnTo>
                  <a:pt x="221" y="239"/>
                </a:lnTo>
                <a:lnTo>
                  <a:pt x="221" y="243"/>
                </a:lnTo>
                <a:lnTo>
                  <a:pt x="217" y="243"/>
                </a:lnTo>
                <a:lnTo>
                  <a:pt x="217" y="247"/>
                </a:lnTo>
                <a:lnTo>
                  <a:pt x="217" y="252"/>
                </a:lnTo>
                <a:lnTo>
                  <a:pt x="217" y="257"/>
                </a:lnTo>
                <a:lnTo>
                  <a:pt x="212" y="257"/>
                </a:lnTo>
                <a:lnTo>
                  <a:pt x="212" y="261"/>
                </a:lnTo>
                <a:lnTo>
                  <a:pt x="212" y="265"/>
                </a:lnTo>
                <a:lnTo>
                  <a:pt x="208" y="265"/>
                </a:lnTo>
                <a:lnTo>
                  <a:pt x="208" y="270"/>
                </a:lnTo>
                <a:lnTo>
                  <a:pt x="208" y="274"/>
                </a:lnTo>
                <a:lnTo>
                  <a:pt x="208" y="279"/>
                </a:lnTo>
                <a:lnTo>
                  <a:pt x="204" y="279"/>
                </a:lnTo>
                <a:lnTo>
                  <a:pt x="204" y="283"/>
                </a:lnTo>
                <a:lnTo>
                  <a:pt x="204" y="287"/>
                </a:lnTo>
                <a:lnTo>
                  <a:pt x="199" y="287"/>
                </a:lnTo>
                <a:lnTo>
                  <a:pt x="199" y="292"/>
                </a:lnTo>
                <a:lnTo>
                  <a:pt x="199" y="296"/>
                </a:lnTo>
                <a:lnTo>
                  <a:pt x="199" y="301"/>
                </a:lnTo>
                <a:lnTo>
                  <a:pt x="194" y="301"/>
                </a:lnTo>
                <a:lnTo>
                  <a:pt x="194" y="305"/>
                </a:lnTo>
                <a:lnTo>
                  <a:pt x="194" y="310"/>
                </a:lnTo>
                <a:lnTo>
                  <a:pt x="190" y="310"/>
                </a:lnTo>
                <a:lnTo>
                  <a:pt x="190" y="314"/>
                </a:lnTo>
                <a:lnTo>
                  <a:pt x="190" y="318"/>
                </a:lnTo>
                <a:lnTo>
                  <a:pt x="190" y="323"/>
                </a:lnTo>
                <a:lnTo>
                  <a:pt x="186" y="323"/>
                </a:lnTo>
                <a:lnTo>
                  <a:pt x="186" y="327"/>
                </a:lnTo>
                <a:lnTo>
                  <a:pt x="186" y="332"/>
                </a:lnTo>
                <a:lnTo>
                  <a:pt x="186" y="336"/>
                </a:lnTo>
                <a:lnTo>
                  <a:pt x="182" y="336"/>
                </a:lnTo>
                <a:lnTo>
                  <a:pt x="182" y="340"/>
                </a:lnTo>
                <a:lnTo>
                  <a:pt x="182" y="345"/>
                </a:lnTo>
                <a:lnTo>
                  <a:pt x="177" y="345"/>
                </a:lnTo>
                <a:lnTo>
                  <a:pt x="177" y="350"/>
                </a:lnTo>
                <a:lnTo>
                  <a:pt x="177" y="354"/>
                </a:lnTo>
                <a:lnTo>
                  <a:pt x="177" y="358"/>
                </a:lnTo>
                <a:lnTo>
                  <a:pt x="172" y="358"/>
                </a:lnTo>
                <a:lnTo>
                  <a:pt x="172" y="362"/>
                </a:lnTo>
                <a:lnTo>
                  <a:pt x="172" y="367"/>
                </a:lnTo>
                <a:lnTo>
                  <a:pt x="172" y="372"/>
                </a:lnTo>
                <a:lnTo>
                  <a:pt x="168" y="372"/>
                </a:lnTo>
                <a:lnTo>
                  <a:pt x="168" y="376"/>
                </a:lnTo>
                <a:lnTo>
                  <a:pt x="168" y="380"/>
                </a:lnTo>
                <a:lnTo>
                  <a:pt x="164" y="380"/>
                </a:lnTo>
                <a:lnTo>
                  <a:pt x="164" y="384"/>
                </a:lnTo>
                <a:lnTo>
                  <a:pt x="164" y="389"/>
                </a:lnTo>
                <a:lnTo>
                  <a:pt x="160" y="389"/>
                </a:lnTo>
                <a:lnTo>
                  <a:pt x="160" y="394"/>
                </a:lnTo>
                <a:lnTo>
                  <a:pt x="160" y="398"/>
                </a:lnTo>
                <a:lnTo>
                  <a:pt x="160" y="402"/>
                </a:lnTo>
                <a:lnTo>
                  <a:pt x="0" y="402"/>
                </a:lnTo>
              </a:path>
            </a:pathLst>
          </a:custGeom>
          <a:noFill/>
          <a:ln w="2222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00216" name="Freeform 476"/>
          <p:cNvSpPr>
            <a:spLocks/>
          </p:cNvSpPr>
          <p:nvPr/>
        </p:nvSpPr>
        <p:spPr bwMode="auto">
          <a:xfrm>
            <a:off x="2514600" y="2935288"/>
            <a:ext cx="1500188" cy="825500"/>
          </a:xfrm>
          <a:custGeom>
            <a:avLst/>
            <a:gdLst>
              <a:gd name="T0" fmla="*/ 2147483647 w 945"/>
              <a:gd name="T1" fmla="*/ 2147483647 h 402"/>
              <a:gd name="T2" fmla="*/ 2147483647 w 945"/>
              <a:gd name="T3" fmla="*/ 2147483647 h 402"/>
              <a:gd name="T4" fmla="*/ 2147483647 w 945"/>
              <a:gd name="T5" fmla="*/ 2147483647 h 402"/>
              <a:gd name="T6" fmla="*/ 2147483647 w 945"/>
              <a:gd name="T7" fmla="*/ 2147483647 h 402"/>
              <a:gd name="T8" fmla="*/ 2147483647 w 945"/>
              <a:gd name="T9" fmla="*/ 2147483647 h 402"/>
              <a:gd name="T10" fmla="*/ 2147483647 w 945"/>
              <a:gd name="T11" fmla="*/ 2147483647 h 402"/>
              <a:gd name="T12" fmla="*/ 2147483647 w 945"/>
              <a:gd name="T13" fmla="*/ 2147483647 h 402"/>
              <a:gd name="T14" fmla="*/ 2147483647 w 945"/>
              <a:gd name="T15" fmla="*/ 2147483647 h 402"/>
              <a:gd name="T16" fmla="*/ 2147483647 w 945"/>
              <a:gd name="T17" fmla="*/ 2147483647 h 402"/>
              <a:gd name="T18" fmla="*/ 2147483647 w 945"/>
              <a:gd name="T19" fmla="*/ 2147483647 h 402"/>
              <a:gd name="T20" fmla="*/ 2147483647 w 945"/>
              <a:gd name="T21" fmla="*/ 2147483647 h 402"/>
              <a:gd name="T22" fmla="*/ 2147483647 w 945"/>
              <a:gd name="T23" fmla="*/ 2147483647 h 402"/>
              <a:gd name="T24" fmla="*/ 2147483647 w 945"/>
              <a:gd name="T25" fmla="*/ 2147483647 h 402"/>
              <a:gd name="T26" fmla="*/ 2147483647 w 945"/>
              <a:gd name="T27" fmla="*/ 2147483647 h 402"/>
              <a:gd name="T28" fmla="*/ 2147483647 w 945"/>
              <a:gd name="T29" fmla="*/ 2147483647 h 402"/>
              <a:gd name="T30" fmla="*/ 2147483647 w 945"/>
              <a:gd name="T31" fmla="*/ 2147483647 h 402"/>
              <a:gd name="T32" fmla="*/ 2147483647 w 945"/>
              <a:gd name="T33" fmla="*/ 2147483647 h 402"/>
              <a:gd name="T34" fmla="*/ 2147483647 w 945"/>
              <a:gd name="T35" fmla="*/ 2147483647 h 402"/>
              <a:gd name="T36" fmla="*/ 2147483647 w 945"/>
              <a:gd name="T37" fmla="*/ 2147483647 h 402"/>
              <a:gd name="T38" fmla="*/ 2147483647 w 945"/>
              <a:gd name="T39" fmla="*/ 2147483647 h 402"/>
              <a:gd name="T40" fmla="*/ 2147483647 w 945"/>
              <a:gd name="T41" fmla="*/ 2147483647 h 402"/>
              <a:gd name="T42" fmla="*/ 2147483647 w 945"/>
              <a:gd name="T43" fmla="*/ 2147483647 h 402"/>
              <a:gd name="T44" fmla="*/ 2147483647 w 945"/>
              <a:gd name="T45" fmla="*/ 2147483647 h 402"/>
              <a:gd name="T46" fmla="*/ 2147483647 w 945"/>
              <a:gd name="T47" fmla="*/ 2147483647 h 402"/>
              <a:gd name="T48" fmla="*/ 2147483647 w 945"/>
              <a:gd name="T49" fmla="*/ 2147483647 h 402"/>
              <a:gd name="T50" fmla="*/ 2147483647 w 945"/>
              <a:gd name="T51" fmla="*/ 2147483647 h 402"/>
              <a:gd name="T52" fmla="*/ 2147483647 w 945"/>
              <a:gd name="T53" fmla="*/ 2147483647 h 402"/>
              <a:gd name="T54" fmla="*/ 2147483647 w 945"/>
              <a:gd name="T55" fmla="*/ 2147483647 h 402"/>
              <a:gd name="T56" fmla="*/ 2147483647 w 945"/>
              <a:gd name="T57" fmla="*/ 2147483647 h 402"/>
              <a:gd name="T58" fmla="*/ 2147483647 w 945"/>
              <a:gd name="T59" fmla="*/ 2147483647 h 402"/>
              <a:gd name="T60" fmla="*/ 2147483647 w 945"/>
              <a:gd name="T61" fmla="*/ 2147483647 h 402"/>
              <a:gd name="T62" fmla="*/ 2147483647 w 945"/>
              <a:gd name="T63" fmla="*/ 2147483647 h 402"/>
              <a:gd name="T64" fmla="*/ 2147483647 w 945"/>
              <a:gd name="T65" fmla="*/ 2147483647 h 402"/>
              <a:gd name="T66" fmla="*/ 2147483647 w 945"/>
              <a:gd name="T67" fmla="*/ 2147483647 h 402"/>
              <a:gd name="T68" fmla="*/ 2147483647 w 945"/>
              <a:gd name="T69" fmla="*/ 2147483647 h 402"/>
              <a:gd name="T70" fmla="*/ 2147483647 w 945"/>
              <a:gd name="T71" fmla="*/ 2147483647 h 402"/>
              <a:gd name="T72" fmla="*/ 2147483647 w 945"/>
              <a:gd name="T73" fmla="*/ 2147483647 h 402"/>
              <a:gd name="T74" fmla="*/ 2147483647 w 945"/>
              <a:gd name="T75" fmla="*/ 2147483647 h 402"/>
              <a:gd name="T76" fmla="*/ 2147483647 w 945"/>
              <a:gd name="T77" fmla="*/ 2147483647 h 402"/>
              <a:gd name="T78" fmla="*/ 2147483647 w 945"/>
              <a:gd name="T79" fmla="*/ 2147483647 h 402"/>
              <a:gd name="T80" fmla="*/ 2147483647 w 945"/>
              <a:gd name="T81" fmla="*/ 2147483647 h 402"/>
              <a:gd name="T82" fmla="*/ 2147483647 w 945"/>
              <a:gd name="T83" fmla="*/ 2147483647 h 402"/>
              <a:gd name="T84" fmla="*/ 2147483647 w 945"/>
              <a:gd name="T85" fmla="*/ 2147483647 h 402"/>
              <a:gd name="T86" fmla="*/ 2147483647 w 945"/>
              <a:gd name="T87" fmla="*/ 2147483647 h 402"/>
              <a:gd name="T88" fmla="*/ 2147483647 w 945"/>
              <a:gd name="T89" fmla="*/ 2147483647 h 402"/>
              <a:gd name="T90" fmla="*/ 2147483647 w 945"/>
              <a:gd name="T91" fmla="*/ 2147483647 h 402"/>
              <a:gd name="T92" fmla="*/ 2147483647 w 945"/>
              <a:gd name="T93" fmla="*/ 2147483647 h 402"/>
              <a:gd name="T94" fmla="*/ 2147483647 w 945"/>
              <a:gd name="T95" fmla="*/ 2147483647 h 402"/>
              <a:gd name="T96" fmla="*/ 2147483647 w 945"/>
              <a:gd name="T97" fmla="*/ 2147483647 h 402"/>
              <a:gd name="T98" fmla="*/ 2147483647 w 945"/>
              <a:gd name="T99" fmla="*/ 2147483647 h 402"/>
              <a:gd name="T100" fmla="*/ 2147483647 w 945"/>
              <a:gd name="T101" fmla="*/ 2147483647 h 402"/>
              <a:gd name="T102" fmla="*/ 2147483647 w 945"/>
              <a:gd name="T103" fmla="*/ 2147483647 h 402"/>
              <a:gd name="T104" fmla="*/ 2147483647 w 945"/>
              <a:gd name="T105" fmla="*/ 2147483647 h 402"/>
              <a:gd name="T106" fmla="*/ 2147483647 w 945"/>
              <a:gd name="T107" fmla="*/ 2147483647 h 402"/>
              <a:gd name="T108" fmla="*/ 2147483647 w 945"/>
              <a:gd name="T109" fmla="*/ 2147483647 h 402"/>
              <a:gd name="T110" fmla="*/ 2147483647 w 945"/>
              <a:gd name="T111" fmla="*/ 2147483647 h 402"/>
              <a:gd name="T112" fmla="*/ 2147483647 w 945"/>
              <a:gd name="T113" fmla="*/ 2147483647 h 402"/>
              <a:gd name="T114" fmla="*/ 2147483647 w 945"/>
              <a:gd name="T115" fmla="*/ 2147483647 h 402"/>
              <a:gd name="T116" fmla="*/ 2147483647 w 945"/>
              <a:gd name="T117" fmla="*/ 2147483647 h 402"/>
              <a:gd name="T118" fmla="*/ 2147483647 w 945"/>
              <a:gd name="T119" fmla="*/ 2147483647 h 402"/>
              <a:gd name="T120" fmla="*/ 2147483647 w 945"/>
              <a:gd name="T121" fmla="*/ 2147483647 h 402"/>
              <a:gd name="T122" fmla="*/ 2147483647 w 945"/>
              <a:gd name="T123" fmla="*/ 2147483647 h 40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945"/>
              <a:gd name="T187" fmla="*/ 0 h 402"/>
              <a:gd name="T188" fmla="*/ 945 w 945"/>
              <a:gd name="T189" fmla="*/ 402 h 40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945" h="402">
                <a:moveTo>
                  <a:pt x="0" y="402"/>
                </a:moveTo>
                <a:lnTo>
                  <a:pt x="0" y="402"/>
                </a:lnTo>
                <a:lnTo>
                  <a:pt x="0" y="398"/>
                </a:lnTo>
                <a:lnTo>
                  <a:pt x="40" y="398"/>
                </a:lnTo>
                <a:lnTo>
                  <a:pt x="40" y="394"/>
                </a:lnTo>
                <a:lnTo>
                  <a:pt x="80" y="394"/>
                </a:lnTo>
                <a:lnTo>
                  <a:pt x="80" y="389"/>
                </a:lnTo>
                <a:lnTo>
                  <a:pt x="107" y="389"/>
                </a:lnTo>
                <a:lnTo>
                  <a:pt x="129" y="389"/>
                </a:lnTo>
                <a:lnTo>
                  <a:pt x="129" y="384"/>
                </a:lnTo>
                <a:lnTo>
                  <a:pt x="147" y="384"/>
                </a:lnTo>
                <a:lnTo>
                  <a:pt x="147" y="380"/>
                </a:lnTo>
                <a:lnTo>
                  <a:pt x="160" y="380"/>
                </a:lnTo>
                <a:lnTo>
                  <a:pt x="160" y="376"/>
                </a:lnTo>
                <a:lnTo>
                  <a:pt x="169" y="376"/>
                </a:lnTo>
                <a:lnTo>
                  <a:pt x="169" y="372"/>
                </a:lnTo>
                <a:lnTo>
                  <a:pt x="182" y="372"/>
                </a:lnTo>
                <a:lnTo>
                  <a:pt x="182" y="367"/>
                </a:lnTo>
                <a:lnTo>
                  <a:pt x="191" y="367"/>
                </a:lnTo>
                <a:lnTo>
                  <a:pt x="191" y="362"/>
                </a:lnTo>
                <a:lnTo>
                  <a:pt x="200" y="362"/>
                </a:lnTo>
                <a:lnTo>
                  <a:pt x="200" y="358"/>
                </a:lnTo>
                <a:lnTo>
                  <a:pt x="209" y="358"/>
                </a:lnTo>
                <a:lnTo>
                  <a:pt x="209" y="354"/>
                </a:lnTo>
                <a:lnTo>
                  <a:pt x="218" y="354"/>
                </a:lnTo>
                <a:lnTo>
                  <a:pt x="218" y="350"/>
                </a:lnTo>
                <a:lnTo>
                  <a:pt x="227" y="350"/>
                </a:lnTo>
                <a:lnTo>
                  <a:pt x="227" y="345"/>
                </a:lnTo>
                <a:lnTo>
                  <a:pt x="231" y="345"/>
                </a:lnTo>
                <a:lnTo>
                  <a:pt x="240" y="345"/>
                </a:lnTo>
                <a:lnTo>
                  <a:pt x="240" y="340"/>
                </a:lnTo>
                <a:lnTo>
                  <a:pt x="244" y="340"/>
                </a:lnTo>
                <a:lnTo>
                  <a:pt x="244" y="336"/>
                </a:lnTo>
                <a:lnTo>
                  <a:pt x="254" y="336"/>
                </a:lnTo>
                <a:lnTo>
                  <a:pt x="254" y="332"/>
                </a:lnTo>
                <a:lnTo>
                  <a:pt x="258" y="332"/>
                </a:lnTo>
                <a:lnTo>
                  <a:pt x="258" y="327"/>
                </a:lnTo>
                <a:lnTo>
                  <a:pt x="262" y="327"/>
                </a:lnTo>
                <a:lnTo>
                  <a:pt x="262" y="323"/>
                </a:lnTo>
                <a:lnTo>
                  <a:pt x="266" y="323"/>
                </a:lnTo>
                <a:lnTo>
                  <a:pt x="266" y="318"/>
                </a:lnTo>
                <a:lnTo>
                  <a:pt x="276" y="318"/>
                </a:lnTo>
                <a:lnTo>
                  <a:pt x="276" y="314"/>
                </a:lnTo>
                <a:lnTo>
                  <a:pt x="280" y="314"/>
                </a:lnTo>
                <a:lnTo>
                  <a:pt x="280" y="310"/>
                </a:lnTo>
                <a:lnTo>
                  <a:pt x="284" y="310"/>
                </a:lnTo>
                <a:lnTo>
                  <a:pt x="284" y="305"/>
                </a:lnTo>
                <a:lnTo>
                  <a:pt x="289" y="305"/>
                </a:lnTo>
                <a:lnTo>
                  <a:pt x="289" y="301"/>
                </a:lnTo>
                <a:lnTo>
                  <a:pt x="293" y="301"/>
                </a:lnTo>
                <a:lnTo>
                  <a:pt x="298" y="301"/>
                </a:lnTo>
                <a:lnTo>
                  <a:pt x="298" y="296"/>
                </a:lnTo>
                <a:lnTo>
                  <a:pt x="302" y="296"/>
                </a:lnTo>
                <a:lnTo>
                  <a:pt x="302" y="292"/>
                </a:lnTo>
                <a:lnTo>
                  <a:pt x="306" y="292"/>
                </a:lnTo>
                <a:lnTo>
                  <a:pt x="306" y="287"/>
                </a:lnTo>
                <a:lnTo>
                  <a:pt x="315" y="287"/>
                </a:lnTo>
                <a:lnTo>
                  <a:pt x="315" y="283"/>
                </a:lnTo>
                <a:lnTo>
                  <a:pt x="315" y="279"/>
                </a:lnTo>
                <a:lnTo>
                  <a:pt x="320" y="279"/>
                </a:lnTo>
                <a:lnTo>
                  <a:pt x="320" y="274"/>
                </a:lnTo>
                <a:lnTo>
                  <a:pt x="324" y="274"/>
                </a:lnTo>
                <a:lnTo>
                  <a:pt x="324" y="270"/>
                </a:lnTo>
                <a:lnTo>
                  <a:pt x="329" y="270"/>
                </a:lnTo>
                <a:lnTo>
                  <a:pt x="329" y="265"/>
                </a:lnTo>
                <a:lnTo>
                  <a:pt x="333" y="265"/>
                </a:lnTo>
                <a:lnTo>
                  <a:pt x="333" y="261"/>
                </a:lnTo>
                <a:lnTo>
                  <a:pt x="337" y="261"/>
                </a:lnTo>
                <a:lnTo>
                  <a:pt x="337" y="257"/>
                </a:lnTo>
                <a:lnTo>
                  <a:pt x="342" y="257"/>
                </a:lnTo>
                <a:lnTo>
                  <a:pt x="347" y="257"/>
                </a:lnTo>
                <a:lnTo>
                  <a:pt x="347" y="252"/>
                </a:lnTo>
                <a:lnTo>
                  <a:pt x="351" y="252"/>
                </a:lnTo>
                <a:lnTo>
                  <a:pt x="351" y="247"/>
                </a:lnTo>
                <a:lnTo>
                  <a:pt x="355" y="247"/>
                </a:lnTo>
                <a:lnTo>
                  <a:pt x="355" y="243"/>
                </a:lnTo>
                <a:lnTo>
                  <a:pt x="359" y="243"/>
                </a:lnTo>
                <a:lnTo>
                  <a:pt x="359" y="239"/>
                </a:lnTo>
                <a:lnTo>
                  <a:pt x="364" y="239"/>
                </a:lnTo>
                <a:lnTo>
                  <a:pt x="364" y="235"/>
                </a:lnTo>
                <a:lnTo>
                  <a:pt x="369" y="235"/>
                </a:lnTo>
                <a:lnTo>
                  <a:pt x="369" y="230"/>
                </a:lnTo>
                <a:lnTo>
                  <a:pt x="373" y="230"/>
                </a:lnTo>
                <a:lnTo>
                  <a:pt x="373" y="225"/>
                </a:lnTo>
                <a:lnTo>
                  <a:pt x="373" y="221"/>
                </a:lnTo>
                <a:lnTo>
                  <a:pt x="377" y="221"/>
                </a:lnTo>
                <a:lnTo>
                  <a:pt x="377" y="217"/>
                </a:lnTo>
                <a:lnTo>
                  <a:pt x="382" y="217"/>
                </a:lnTo>
                <a:lnTo>
                  <a:pt x="382" y="213"/>
                </a:lnTo>
                <a:lnTo>
                  <a:pt x="387" y="213"/>
                </a:lnTo>
                <a:lnTo>
                  <a:pt x="391" y="213"/>
                </a:lnTo>
                <a:lnTo>
                  <a:pt x="391" y="208"/>
                </a:lnTo>
                <a:lnTo>
                  <a:pt x="395" y="208"/>
                </a:lnTo>
                <a:lnTo>
                  <a:pt x="395" y="203"/>
                </a:lnTo>
                <a:lnTo>
                  <a:pt x="400" y="203"/>
                </a:lnTo>
                <a:lnTo>
                  <a:pt x="400" y="199"/>
                </a:lnTo>
                <a:lnTo>
                  <a:pt x="404" y="199"/>
                </a:lnTo>
                <a:lnTo>
                  <a:pt x="404" y="195"/>
                </a:lnTo>
                <a:lnTo>
                  <a:pt x="409" y="195"/>
                </a:lnTo>
                <a:lnTo>
                  <a:pt x="409" y="191"/>
                </a:lnTo>
                <a:lnTo>
                  <a:pt x="409" y="186"/>
                </a:lnTo>
                <a:lnTo>
                  <a:pt x="413" y="186"/>
                </a:lnTo>
                <a:lnTo>
                  <a:pt x="413" y="181"/>
                </a:lnTo>
                <a:lnTo>
                  <a:pt x="418" y="181"/>
                </a:lnTo>
                <a:lnTo>
                  <a:pt x="418" y="177"/>
                </a:lnTo>
                <a:lnTo>
                  <a:pt x="422" y="177"/>
                </a:lnTo>
                <a:lnTo>
                  <a:pt x="422" y="173"/>
                </a:lnTo>
                <a:lnTo>
                  <a:pt x="426" y="173"/>
                </a:lnTo>
                <a:lnTo>
                  <a:pt x="426" y="168"/>
                </a:lnTo>
                <a:lnTo>
                  <a:pt x="431" y="168"/>
                </a:lnTo>
                <a:lnTo>
                  <a:pt x="435" y="168"/>
                </a:lnTo>
                <a:lnTo>
                  <a:pt x="435" y="164"/>
                </a:lnTo>
                <a:lnTo>
                  <a:pt x="440" y="164"/>
                </a:lnTo>
                <a:lnTo>
                  <a:pt x="440" y="159"/>
                </a:lnTo>
                <a:lnTo>
                  <a:pt x="440" y="155"/>
                </a:lnTo>
                <a:lnTo>
                  <a:pt x="444" y="155"/>
                </a:lnTo>
                <a:lnTo>
                  <a:pt x="444" y="150"/>
                </a:lnTo>
                <a:lnTo>
                  <a:pt x="448" y="150"/>
                </a:lnTo>
                <a:lnTo>
                  <a:pt x="448" y="146"/>
                </a:lnTo>
                <a:lnTo>
                  <a:pt x="453" y="146"/>
                </a:lnTo>
                <a:lnTo>
                  <a:pt x="453" y="142"/>
                </a:lnTo>
                <a:lnTo>
                  <a:pt x="458" y="142"/>
                </a:lnTo>
                <a:lnTo>
                  <a:pt x="458" y="137"/>
                </a:lnTo>
                <a:lnTo>
                  <a:pt x="462" y="137"/>
                </a:lnTo>
                <a:lnTo>
                  <a:pt x="462" y="133"/>
                </a:lnTo>
                <a:lnTo>
                  <a:pt x="466" y="133"/>
                </a:lnTo>
                <a:lnTo>
                  <a:pt x="466" y="128"/>
                </a:lnTo>
                <a:lnTo>
                  <a:pt x="470" y="128"/>
                </a:lnTo>
                <a:lnTo>
                  <a:pt x="470" y="124"/>
                </a:lnTo>
                <a:lnTo>
                  <a:pt x="475" y="124"/>
                </a:lnTo>
                <a:lnTo>
                  <a:pt x="480" y="124"/>
                </a:lnTo>
                <a:lnTo>
                  <a:pt x="480" y="120"/>
                </a:lnTo>
                <a:lnTo>
                  <a:pt x="484" y="120"/>
                </a:lnTo>
                <a:lnTo>
                  <a:pt x="484" y="115"/>
                </a:lnTo>
                <a:lnTo>
                  <a:pt x="488" y="115"/>
                </a:lnTo>
                <a:lnTo>
                  <a:pt x="488" y="110"/>
                </a:lnTo>
                <a:lnTo>
                  <a:pt x="493" y="110"/>
                </a:lnTo>
                <a:lnTo>
                  <a:pt x="493" y="106"/>
                </a:lnTo>
                <a:lnTo>
                  <a:pt x="497" y="106"/>
                </a:lnTo>
                <a:lnTo>
                  <a:pt x="497" y="102"/>
                </a:lnTo>
                <a:lnTo>
                  <a:pt x="502" y="102"/>
                </a:lnTo>
                <a:lnTo>
                  <a:pt x="502" y="98"/>
                </a:lnTo>
                <a:lnTo>
                  <a:pt x="506" y="98"/>
                </a:lnTo>
                <a:lnTo>
                  <a:pt x="506" y="93"/>
                </a:lnTo>
                <a:lnTo>
                  <a:pt x="511" y="93"/>
                </a:lnTo>
                <a:lnTo>
                  <a:pt x="511" y="88"/>
                </a:lnTo>
                <a:lnTo>
                  <a:pt x="519" y="88"/>
                </a:lnTo>
                <a:lnTo>
                  <a:pt x="519" y="84"/>
                </a:lnTo>
                <a:lnTo>
                  <a:pt x="524" y="84"/>
                </a:lnTo>
                <a:lnTo>
                  <a:pt x="529" y="84"/>
                </a:lnTo>
                <a:lnTo>
                  <a:pt x="529" y="80"/>
                </a:lnTo>
                <a:lnTo>
                  <a:pt x="533" y="80"/>
                </a:lnTo>
                <a:lnTo>
                  <a:pt x="533" y="76"/>
                </a:lnTo>
                <a:lnTo>
                  <a:pt x="542" y="76"/>
                </a:lnTo>
                <a:lnTo>
                  <a:pt x="542" y="71"/>
                </a:lnTo>
                <a:lnTo>
                  <a:pt x="546" y="71"/>
                </a:lnTo>
                <a:lnTo>
                  <a:pt x="546" y="66"/>
                </a:lnTo>
                <a:lnTo>
                  <a:pt x="551" y="66"/>
                </a:lnTo>
                <a:lnTo>
                  <a:pt x="551" y="62"/>
                </a:lnTo>
                <a:lnTo>
                  <a:pt x="555" y="62"/>
                </a:lnTo>
                <a:lnTo>
                  <a:pt x="555" y="58"/>
                </a:lnTo>
                <a:lnTo>
                  <a:pt x="559" y="58"/>
                </a:lnTo>
                <a:lnTo>
                  <a:pt x="559" y="54"/>
                </a:lnTo>
                <a:lnTo>
                  <a:pt x="569" y="54"/>
                </a:lnTo>
                <a:lnTo>
                  <a:pt x="569" y="49"/>
                </a:lnTo>
                <a:lnTo>
                  <a:pt x="577" y="49"/>
                </a:lnTo>
                <a:lnTo>
                  <a:pt x="577" y="44"/>
                </a:lnTo>
                <a:lnTo>
                  <a:pt x="581" y="44"/>
                </a:lnTo>
                <a:lnTo>
                  <a:pt x="581" y="40"/>
                </a:lnTo>
                <a:lnTo>
                  <a:pt x="591" y="40"/>
                </a:lnTo>
                <a:lnTo>
                  <a:pt x="599" y="40"/>
                </a:lnTo>
                <a:lnTo>
                  <a:pt x="599" y="36"/>
                </a:lnTo>
                <a:lnTo>
                  <a:pt x="613" y="36"/>
                </a:lnTo>
                <a:lnTo>
                  <a:pt x="613" y="31"/>
                </a:lnTo>
                <a:lnTo>
                  <a:pt x="622" y="31"/>
                </a:lnTo>
                <a:lnTo>
                  <a:pt x="622" y="27"/>
                </a:lnTo>
                <a:lnTo>
                  <a:pt x="635" y="27"/>
                </a:lnTo>
                <a:lnTo>
                  <a:pt x="635" y="22"/>
                </a:lnTo>
                <a:lnTo>
                  <a:pt x="648" y="22"/>
                </a:lnTo>
                <a:lnTo>
                  <a:pt x="648" y="18"/>
                </a:lnTo>
                <a:lnTo>
                  <a:pt x="666" y="18"/>
                </a:lnTo>
                <a:lnTo>
                  <a:pt x="666" y="14"/>
                </a:lnTo>
                <a:lnTo>
                  <a:pt x="684" y="14"/>
                </a:lnTo>
                <a:lnTo>
                  <a:pt x="684" y="9"/>
                </a:lnTo>
                <a:lnTo>
                  <a:pt x="710" y="9"/>
                </a:lnTo>
                <a:lnTo>
                  <a:pt x="710" y="5"/>
                </a:lnTo>
                <a:lnTo>
                  <a:pt x="755" y="5"/>
                </a:lnTo>
                <a:lnTo>
                  <a:pt x="755" y="0"/>
                </a:lnTo>
                <a:lnTo>
                  <a:pt x="945" y="0"/>
                </a:lnTo>
                <a:lnTo>
                  <a:pt x="945" y="5"/>
                </a:lnTo>
                <a:lnTo>
                  <a:pt x="906" y="5"/>
                </a:lnTo>
                <a:lnTo>
                  <a:pt x="906" y="9"/>
                </a:lnTo>
                <a:lnTo>
                  <a:pt x="866" y="9"/>
                </a:lnTo>
                <a:lnTo>
                  <a:pt x="866" y="14"/>
                </a:lnTo>
                <a:lnTo>
                  <a:pt x="839" y="14"/>
                </a:lnTo>
                <a:lnTo>
                  <a:pt x="839" y="18"/>
                </a:lnTo>
                <a:lnTo>
                  <a:pt x="817" y="18"/>
                </a:lnTo>
                <a:lnTo>
                  <a:pt x="817" y="22"/>
                </a:lnTo>
                <a:lnTo>
                  <a:pt x="803" y="22"/>
                </a:lnTo>
                <a:lnTo>
                  <a:pt x="803" y="27"/>
                </a:lnTo>
                <a:lnTo>
                  <a:pt x="790" y="27"/>
                </a:lnTo>
                <a:lnTo>
                  <a:pt x="790" y="31"/>
                </a:lnTo>
                <a:lnTo>
                  <a:pt x="777" y="31"/>
                </a:lnTo>
                <a:lnTo>
                  <a:pt x="777" y="36"/>
                </a:lnTo>
                <a:lnTo>
                  <a:pt x="763" y="36"/>
                </a:lnTo>
                <a:lnTo>
                  <a:pt x="763" y="40"/>
                </a:lnTo>
                <a:lnTo>
                  <a:pt x="755" y="40"/>
                </a:lnTo>
                <a:lnTo>
                  <a:pt x="746" y="40"/>
                </a:lnTo>
                <a:lnTo>
                  <a:pt x="746" y="44"/>
                </a:lnTo>
                <a:lnTo>
                  <a:pt x="737" y="44"/>
                </a:lnTo>
                <a:lnTo>
                  <a:pt x="737" y="49"/>
                </a:lnTo>
                <a:lnTo>
                  <a:pt x="728" y="49"/>
                </a:lnTo>
                <a:lnTo>
                  <a:pt x="728" y="54"/>
                </a:lnTo>
                <a:lnTo>
                  <a:pt x="724" y="54"/>
                </a:lnTo>
                <a:lnTo>
                  <a:pt x="724" y="58"/>
                </a:lnTo>
                <a:lnTo>
                  <a:pt x="715" y="58"/>
                </a:lnTo>
                <a:lnTo>
                  <a:pt x="715" y="62"/>
                </a:lnTo>
                <a:lnTo>
                  <a:pt x="710" y="62"/>
                </a:lnTo>
                <a:lnTo>
                  <a:pt x="710" y="66"/>
                </a:lnTo>
                <a:lnTo>
                  <a:pt x="702" y="66"/>
                </a:lnTo>
                <a:lnTo>
                  <a:pt x="702" y="71"/>
                </a:lnTo>
                <a:lnTo>
                  <a:pt x="697" y="71"/>
                </a:lnTo>
                <a:lnTo>
                  <a:pt x="697" y="76"/>
                </a:lnTo>
                <a:lnTo>
                  <a:pt x="688" y="76"/>
                </a:lnTo>
                <a:lnTo>
                  <a:pt x="688" y="80"/>
                </a:lnTo>
                <a:lnTo>
                  <a:pt x="684" y="80"/>
                </a:lnTo>
                <a:lnTo>
                  <a:pt x="684" y="84"/>
                </a:lnTo>
                <a:lnTo>
                  <a:pt x="679" y="84"/>
                </a:lnTo>
                <a:lnTo>
                  <a:pt x="674" y="84"/>
                </a:lnTo>
                <a:lnTo>
                  <a:pt x="674" y="88"/>
                </a:lnTo>
                <a:lnTo>
                  <a:pt x="666" y="88"/>
                </a:lnTo>
                <a:lnTo>
                  <a:pt x="666" y="93"/>
                </a:lnTo>
                <a:lnTo>
                  <a:pt x="662" y="93"/>
                </a:lnTo>
                <a:lnTo>
                  <a:pt x="662" y="98"/>
                </a:lnTo>
                <a:lnTo>
                  <a:pt x="657" y="98"/>
                </a:lnTo>
                <a:lnTo>
                  <a:pt x="657" y="102"/>
                </a:lnTo>
                <a:lnTo>
                  <a:pt x="652" y="102"/>
                </a:lnTo>
                <a:lnTo>
                  <a:pt x="652" y="106"/>
                </a:lnTo>
                <a:lnTo>
                  <a:pt x="648" y="106"/>
                </a:lnTo>
                <a:lnTo>
                  <a:pt x="648" y="110"/>
                </a:lnTo>
                <a:lnTo>
                  <a:pt x="644" y="110"/>
                </a:lnTo>
                <a:lnTo>
                  <a:pt x="644" y="115"/>
                </a:lnTo>
                <a:lnTo>
                  <a:pt x="640" y="115"/>
                </a:lnTo>
                <a:lnTo>
                  <a:pt x="640" y="120"/>
                </a:lnTo>
                <a:lnTo>
                  <a:pt x="635" y="120"/>
                </a:lnTo>
                <a:lnTo>
                  <a:pt x="635" y="124"/>
                </a:lnTo>
                <a:lnTo>
                  <a:pt x="630" y="124"/>
                </a:lnTo>
                <a:lnTo>
                  <a:pt x="626" y="124"/>
                </a:lnTo>
                <a:lnTo>
                  <a:pt x="626" y="128"/>
                </a:lnTo>
                <a:lnTo>
                  <a:pt x="622" y="128"/>
                </a:lnTo>
                <a:lnTo>
                  <a:pt x="622" y="133"/>
                </a:lnTo>
                <a:lnTo>
                  <a:pt x="617" y="133"/>
                </a:lnTo>
                <a:lnTo>
                  <a:pt x="617" y="137"/>
                </a:lnTo>
                <a:lnTo>
                  <a:pt x="613" y="137"/>
                </a:lnTo>
                <a:lnTo>
                  <a:pt x="613" y="142"/>
                </a:lnTo>
                <a:lnTo>
                  <a:pt x="608" y="142"/>
                </a:lnTo>
                <a:lnTo>
                  <a:pt x="608" y="146"/>
                </a:lnTo>
                <a:lnTo>
                  <a:pt x="604" y="146"/>
                </a:lnTo>
                <a:lnTo>
                  <a:pt x="604" y="150"/>
                </a:lnTo>
                <a:lnTo>
                  <a:pt x="599" y="150"/>
                </a:lnTo>
                <a:lnTo>
                  <a:pt x="599" y="155"/>
                </a:lnTo>
                <a:lnTo>
                  <a:pt x="595" y="155"/>
                </a:lnTo>
                <a:lnTo>
                  <a:pt x="595" y="159"/>
                </a:lnTo>
                <a:lnTo>
                  <a:pt x="591" y="159"/>
                </a:lnTo>
                <a:lnTo>
                  <a:pt x="591" y="164"/>
                </a:lnTo>
                <a:lnTo>
                  <a:pt x="586" y="164"/>
                </a:lnTo>
                <a:lnTo>
                  <a:pt x="586" y="168"/>
                </a:lnTo>
                <a:lnTo>
                  <a:pt x="581" y="168"/>
                </a:lnTo>
                <a:lnTo>
                  <a:pt x="581" y="173"/>
                </a:lnTo>
                <a:lnTo>
                  <a:pt x="577" y="173"/>
                </a:lnTo>
                <a:lnTo>
                  <a:pt x="577" y="177"/>
                </a:lnTo>
                <a:lnTo>
                  <a:pt x="573" y="177"/>
                </a:lnTo>
                <a:lnTo>
                  <a:pt x="573" y="181"/>
                </a:lnTo>
                <a:lnTo>
                  <a:pt x="569" y="181"/>
                </a:lnTo>
                <a:lnTo>
                  <a:pt x="569" y="186"/>
                </a:lnTo>
                <a:lnTo>
                  <a:pt x="564" y="186"/>
                </a:lnTo>
                <a:lnTo>
                  <a:pt x="564" y="191"/>
                </a:lnTo>
                <a:lnTo>
                  <a:pt x="559" y="191"/>
                </a:lnTo>
                <a:lnTo>
                  <a:pt x="559" y="195"/>
                </a:lnTo>
                <a:lnTo>
                  <a:pt x="555" y="195"/>
                </a:lnTo>
                <a:lnTo>
                  <a:pt x="555" y="199"/>
                </a:lnTo>
                <a:lnTo>
                  <a:pt x="551" y="199"/>
                </a:lnTo>
                <a:lnTo>
                  <a:pt x="551" y="203"/>
                </a:lnTo>
                <a:lnTo>
                  <a:pt x="551" y="208"/>
                </a:lnTo>
                <a:lnTo>
                  <a:pt x="551" y="213"/>
                </a:lnTo>
                <a:lnTo>
                  <a:pt x="546" y="213"/>
                </a:lnTo>
                <a:lnTo>
                  <a:pt x="542" y="213"/>
                </a:lnTo>
                <a:lnTo>
                  <a:pt x="542" y="217"/>
                </a:lnTo>
                <a:lnTo>
                  <a:pt x="537" y="217"/>
                </a:lnTo>
                <a:lnTo>
                  <a:pt x="537" y="221"/>
                </a:lnTo>
                <a:lnTo>
                  <a:pt x="533" y="221"/>
                </a:lnTo>
                <a:lnTo>
                  <a:pt x="533" y="225"/>
                </a:lnTo>
                <a:lnTo>
                  <a:pt x="529" y="225"/>
                </a:lnTo>
                <a:lnTo>
                  <a:pt x="529" y="230"/>
                </a:lnTo>
                <a:lnTo>
                  <a:pt x="524" y="230"/>
                </a:lnTo>
                <a:lnTo>
                  <a:pt x="524" y="235"/>
                </a:lnTo>
                <a:lnTo>
                  <a:pt x="519" y="235"/>
                </a:lnTo>
                <a:lnTo>
                  <a:pt x="519" y="239"/>
                </a:lnTo>
                <a:lnTo>
                  <a:pt x="519" y="243"/>
                </a:lnTo>
                <a:lnTo>
                  <a:pt x="515" y="243"/>
                </a:lnTo>
                <a:lnTo>
                  <a:pt x="515" y="247"/>
                </a:lnTo>
                <a:lnTo>
                  <a:pt x="511" y="247"/>
                </a:lnTo>
                <a:lnTo>
                  <a:pt x="511" y="252"/>
                </a:lnTo>
                <a:lnTo>
                  <a:pt x="506" y="252"/>
                </a:lnTo>
                <a:lnTo>
                  <a:pt x="506" y="257"/>
                </a:lnTo>
                <a:lnTo>
                  <a:pt x="502" y="257"/>
                </a:lnTo>
                <a:lnTo>
                  <a:pt x="497" y="257"/>
                </a:lnTo>
                <a:lnTo>
                  <a:pt x="497" y="261"/>
                </a:lnTo>
                <a:lnTo>
                  <a:pt x="493" y="261"/>
                </a:lnTo>
                <a:lnTo>
                  <a:pt x="493" y="265"/>
                </a:lnTo>
                <a:lnTo>
                  <a:pt x="488" y="265"/>
                </a:lnTo>
                <a:lnTo>
                  <a:pt x="488" y="270"/>
                </a:lnTo>
                <a:lnTo>
                  <a:pt x="484" y="270"/>
                </a:lnTo>
                <a:lnTo>
                  <a:pt x="484" y="274"/>
                </a:lnTo>
                <a:lnTo>
                  <a:pt x="480" y="274"/>
                </a:lnTo>
                <a:lnTo>
                  <a:pt x="480" y="279"/>
                </a:lnTo>
                <a:lnTo>
                  <a:pt x="475" y="279"/>
                </a:lnTo>
                <a:lnTo>
                  <a:pt x="475" y="283"/>
                </a:lnTo>
                <a:lnTo>
                  <a:pt x="470" y="283"/>
                </a:lnTo>
                <a:lnTo>
                  <a:pt x="470" y="287"/>
                </a:lnTo>
                <a:lnTo>
                  <a:pt x="466" y="287"/>
                </a:lnTo>
                <a:lnTo>
                  <a:pt x="466" y="292"/>
                </a:lnTo>
                <a:lnTo>
                  <a:pt x="462" y="292"/>
                </a:lnTo>
                <a:lnTo>
                  <a:pt x="462" y="296"/>
                </a:lnTo>
                <a:lnTo>
                  <a:pt x="458" y="296"/>
                </a:lnTo>
                <a:lnTo>
                  <a:pt x="458" y="301"/>
                </a:lnTo>
                <a:lnTo>
                  <a:pt x="453" y="301"/>
                </a:lnTo>
                <a:lnTo>
                  <a:pt x="448" y="301"/>
                </a:lnTo>
                <a:lnTo>
                  <a:pt x="448" y="305"/>
                </a:lnTo>
                <a:lnTo>
                  <a:pt x="444" y="305"/>
                </a:lnTo>
                <a:lnTo>
                  <a:pt x="444" y="310"/>
                </a:lnTo>
                <a:lnTo>
                  <a:pt x="440" y="310"/>
                </a:lnTo>
                <a:lnTo>
                  <a:pt x="440" y="314"/>
                </a:lnTo>
                <a:lnTo>
                  <a:pt x="435" y="314"/>
                </a:lnTo>
                <a:lnTo>
                  <a:pt x="435" y="318"/>
                </a:lnTo>
                <a:lnTo>
                  <a:pt x="426" y="318"/>
                </a:lnTo>
                <a:lnTo>
                  <a:pt x="426" y="323"/>
                </a:lnTo>
                <a:lnTo>
                  <a:pt x="422" y="323"/>
                </a:lnTo>
                <a:lnTo>
                  <a:pt x="422" y="327"/>
                </a:lnTo>
                <a:lnTo>
                  <a:pt x="418" y="327"/>
                </a:lnTo>
                <a:lnTo>
                  <a:pt x="418" y="332"/>
                </a:lnTo>
                <a:lnTo>
                  <a:pt x="413" y="332"/>
                </a:lnTo>
                <a:lnTo>
                  <a:pt x="413" y="336"/>
                </a:lnTo>
                <a:lnTo>
                  <a:pt x="404" y="336"/>
                </a:lnTo>
                <a:lnTo>
                  <a:pt x="404" y="340"/>
                </a:lnTo>
                <a:lnTo>
                  <a:pt x="400" y="340"/>
                </a:lnTo>
                <a:lnTo>
                  <a:pt x="400" y="345"/>
                </a:lnTo>
                <a:lnTo>
                  <a:pt x="391" y="345"/>
                </a:lnTo>
                <a:lnTo>
                  <a:pt x="387" y="345"/>
                </a:lnTo>
                <a:lnTo>
                  <a:pt x="387" y="350"/>
                </a:lnTo>
                <a:lnTo>
                  <a:pt x="377" y="350"/>
                </a:lnTo>
                <a:lnTo>
                  <a:pt x="377" y="354"/>
                </a:lnTo>
                <a:lnTo>
                  <a:pt x="373" y="354"/>
                </a:lnTo>
                <a:lnTo>
                  <a:pt x="373" y="358"/>
                </a:lnTo>
                <a:lnTo>
                  <a:pt x="364" y="358"/>
                </a:lnTo>
                <a:lnTo>
                  <a:pt x="364" y="362"/>
                </a:lnTo>
                <a:lnTo>
                  <a:pt x="355" y="362"/>
                </a:lnTo>
                <a:lnTo>
                  <a:pt x="355" y="367"/>
                </a:lnTo>
                <a:lnTo>
                  <a:pt x="347" y="367"/>
                </a:lnTo>
                <a:lnTo>
                  <a:pt x="347" y="372"/>
                </a:lnTo>
                <a:lnTo>
                  <a:pt x="337" y="372"/>
                </a:lnTo>
                <a:lnTo>
                  <a:pt x="337" y="376"/>
                </a:lnTo>
                <a:lnTo>
                  <a:pt x="324" y="376"/>
                </a:lnTo>
                <a:lnTo>
                  <a:pt x="324" y="380"/>
                </a:lnTo>
                <a:lnTo>
                  <a:pt x="311" y="380"/>
                </a:lnTo>
                <a:lnTo>
                  <a:pt x="311" y="384"/>
                </a:lnTo>
                <a:lnTo>
                  <a:pt x="298" y="384"/>
                </a:lnTo>
                <a:lnTo>
                  <a:pt x="298" y="389"/>
                </a:lnTo>
                <a:lnTo>
                  <a:pt x="284" y="389"/>
                </a:lnTo>
                <a:lnTo>
                  <a:pt x="262" y="389"/>
                </a:lnTo>
                <a:lnTo>
                  <a:pt x="262" y="394"/>
                </a:lnTo>
                <a:lnTo>
                  <a:pt x="236" y="394"/>
                </a:lnTo>
                <a:lnTo>
                  <a:pt x="236" y="398"/>
                </a:lnTo>
                <a:lnTo>
                  <a:pt x="195" y="398"/>
                </a:lnTo>
                <a:lnTo>
                  <a:pt x="195" y="402"/>
                </a:lnTo>
                <a:lnTo>
                  <a:pt x="0" y="402"/>
                </a:lnTo>
              </a:path>
            </a:pathLst>
          </a:custGeom>
          <a:noFill/>
          <a:ln w="2222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00217" name="Freeform 477"/>
          <p:cNvSpPr>
            <a:spLocks/>
          </p:cNvSpPr>
          <p:nvPr/>
        </p:nvSpPr>
        <p:spPr bwMode="auto">
          <a:xfrm>
            <a:off x="3487738" y="2935288"/>
            <a:ext cx="2000250" cy="825500"/>
          </a:xfrm>
          <a:custGeom>
            <a:avLst/>
            <a:gdLst>
              <a:gd name="T0" fmla="*/ 2147483647 w 1260"/>
              <a:gd name="T1" fmla="*/ 2147483647 h 402"/>
              <a:gd name="T2" fmla="*/ 2147483647 w 1260"/>
              <a:gd name="T3" fmla="*/ 2147483647 h 402"/>
              <a:gd name="T4" fmla="*/ 2147483647 w 1260"/>
              <a:gd name="T5" fmla="*/ 2147483647 h 402"/>
              <a:gd name="T6" fmla="*/ 2147483647 w 1260"/>
              <a:gd name="T7" fmla="*/ 2147483647 h 402"/>
              <a:gd name="T8" fmla="*/ 2147483647 w 1260"/>
              <a:gd name="T9" fmla="*/ 2147483647 h 402"/>
              <a:gd name="T10" fmla="*/ 2147483647 w 1260"/>
              <a:gd name="T11" fmla="*/ 2147483647 h 402"/>
              <a:gd name="T12" fmla="*/ 2147483647 w 1260"/>
              <a:gd name="T13" fmla="*/ 2147483647 h 402"/>
              <a:gd name="T14" fmla="*/ 2147483647 w 1260"/>
              <a:gd name="T15" fmla="*/ 2147483647 h 402"/>
              <a:gd name="T16" fmla="*/ 2147483647 w 1260"/>
              <a:gd name="T17" fmla="*/ 2147483647 h 402"/>
              <a:gd name="T18" fmla="*/ 2147483647 w 1260"/>
              <a:gd name="T19" fmla="*/ 2147483647 h 402"/>
              <a:gd name="T20" fmla="*/ 2147483647 w 1260"/>
              <a:gd name="T21" fmla="*/ 2147483647 h 402"/>
              <a:gd name="T22" fmla="*/ 2147483647 w 1260"/>
              <a:gd name="T23" fmla="*/ 2147483647 h 402"/>
              <a:gd name="T24" fmla="*/ 2147483647 w 1260"/>
              <a:gd name="T25" fmla="*/ 2147483647 h 402"/>
              <a:gd name="T26" fmla="*/ 2147483647 w 1260"/>
              <a:gd name="T27" fmla="*/ 2147483647 h 402"/>
              <a:gd name="T28" fmla="*/ 2147483647 w 1260"/>
              <a:gd name="T29" fmla="*/ 2147483647 h 402"/>
              <a:gd name="T30" fmla="*/ 2147483647 w 1260"/>
              <a:gd name="T31" fmla="*/ 2147483647 h 402"/>
              <a:gd name="T32" fmla="*/ 2147483647 w 1260"/>
              <a:gd name="T33" fmla="*/ 2147483647 h 402"/>
              <a:gd name="T34" fmla="*/ 2147483647 w 1260"/>
              <a:gd name="T35" fmla="*/ 2147483647 h 402"/>
              <a:gd name="T36" fmla="*/ 2147483647 w 1260"/>
              <a:gd name="T37" fmla="*/ 2147483647 h 402"/>
              <a:gd name="T38" fmla="*/ 2147483647 w 1260"/>
              <a:gd name="T39" fmla="*/ 2147483647 h 402"/>
              <a:gd name="T40" fmla="*/ 2147483647 w 1260"/>
              <a:gd name="T41" fmla="*/ 2147483647 h 402"/>
              <a:gd name="T42" fmla="*/ 2147483647 w 1260"/>
              <a:gd name="T43" fmla="*/ 2147483647 h 402"/>
              <a:gd name="T44" fmla="*/ 2147483647 w 1260"/>
              <a:gd name="T45" fmla="*/ 2147483647 h 402"/>
              <a:gd name="T46" fmla="*/ 2147483647 w 1260"/>
              <a:gd name="T47" fmla="*/ 2147483647 h 402"/>
              <a:gd name="T48" fmla="*/ 2147483647 w 1260"/>
              <a:gd name="T49" fmla="*/ 2147483647 h 402"/>
              <a:gd name="T50" fmla="*/ 2147483647 w 1260"/>
              <a:gd name="T51" fmla="*/ 2147483647 h 402"/>
              <a:gd name="T52" fmla="*/ 2147483647 w 1260"/>
              <a:gd name="T53" fmla="*/ 2147483647 h 402"/>
              <a:gd name="T54" fmla="*/ 2147483647 w 1260"/>
              <a:gd name="T55" fmla="*/ 2147483647 h 402"/>
              <a:gd name="T56" fmla="*/ 2147483647 w 1260"/>
              <a:gd name="T57" fmla="*/ 2147483647 h 402"/>
              <a:gd name="T58" fmla="*/ 2147483647 w 1260"/>
              <a:gd name="T59" fmla="*/ 2147483647 h 402"/>
              <a:gd name="T60" fmla="*/ 2147483647 w 1260"/>
              <a:gd name="T61" fmla="*/ 2147483647 h 402"/>
              <a:gd name="T62" fmla="*/ 2147483647 w 1260"/>
              <a:gd name="T63" fmla="*/ 2147483647 h 402"/>
              <a:gd name="T64" fmla="*/ 2147483647 w 1260"/>
              <a:gd name="T65" fmla="*/ 2147483647 h 402"/>
              <a:gd name="T66" fmla="*/ 2147483647 w 1260"/>
              <a:gd name="T67" fmla="*/ 2147483647 h 402"/>
              <a:gd name="T68" fmla="*/ 2147483647 w 1260"/>
              <a:gd name="T69" fmla="*/ 2147483647 h 402"/>
              <a:gd name="T70" fmla="*/ 2147483647 w 1260"/>
              <a:gd name="T71" fmla="*/ 2147483647 h 402"/>
              <a:gd name="T72" fmla="*/ 2147483647 w 1260"/>
              <a:gd name="T73" fmla="*/ 2147483647 h 402"/>
              <a:gd name="T74" fmla="*/ 2147483647 w 1260"/>
              <a:gd name="T75" fmla="*/ 2147483647 h 402"/>
              <a:gd name="T76" fmla="*/ 2147483647 w 1260"/>
              <a:gd name="T77" fmla="*/ 2147483647 h 402"/>
              <a:gd name="T78" fmla="*/ 2147483647 w 1260"/>
              <a:gd name="T79" fmla="*/ 2147483647 h 402"/>
              <a:gd name="T80" fmla="*/ 2147483647 w 1260"/>
              <a:gd name="T81" fmla="*/ 2147483647 h 402"/>
              <a:gd name="T82" fmla="*/ 2147483647 w 1260"/>
              <a:gd name="T83" fmla="*/ 2147483647 h 402"/>
              <a:gd name="T84" fmla="*/ 2147483647 w 1260"/>
              <a:gd name="T85" fmla="*/ 2147483647 h 402"/>
              <a:gd name="T86" fmla="*/ 2147483647 w 1260"/>
              <a:gd name="T87" fmla="*/ 2147483647 h 402"/>
              <a:gd name="T88" fmla="*/ 2147483647 w 1260"/>
              <a:gd name="T89" fmla="*/ 2147483647 h 402"/>
              <a:gd name="T90" fmla="*/ 2147483647 w 1260"/>
              <a:gd name="T91" fmla="*/ 2147483647 h 402"/>
              <a:gd name="T92" fmla="*/ 2147483647 w 1260"/>
              <a:gd name="T93" fmla="*/ 2147483647 h 402"/>
              <a:gd name="T94" fmla="*/ 2147483647 w 1260"/>
              <a:gd name="T95" fmla="*/ 2147483647 h 402"/>
              <a:gd name="T96" fmla="*/ 2147483647 w 1260"/>
              <a:gd name="T97" fmla="*/ 2147483647 h 402"/>
              <a:gd name="T98" fmla="*/ 2147483647 w 1260"/>
              <a:gd name="T99" fmla="*/ 2147483647 h 402"/>
              <a:gd name="T100" fmla="*/ 2147483647 w 1260"/>
              <a:gd name="T101" fmla="*/ 2147483647 h 402"/>
              <a:gd name="T102" fmla="*/ 2147483647 w 1260"/>
              <a:gd name="T103" fmla="*/ 2147483647 h 402"/>
              <a:gd name="T104" fmla="*/ 2147483647 w 1260"/>
              <a:gd name="T105" fmla="*/ 2147483647 h 402"/>
              <a:gd name="T106" fmla="*/ 2147483647 w 1260"/>
              <a:gd name="T107" fmla="*/ 2147483647 h 402"/>
              <a:gd name="T108" fmla="*/ 2147483647 w 1260"/>
              <a:gd name="T109" fmla="*/ 2147483647 h 402"/>
              <a:gd name="T110" fmla="*/ 2147483647 w 1260"/>
              <a:gd name="T111" fmla="*/ 2147483647 h 402"/>
              <a:gd name="T112" fmla="*/ 2147483647 w 1260"/>
              <a:gd name="T113" fmla="*/ 2147483647 h 402"/>
              <a:gd name="T114" fmla="*/ 2147483647 w 1260"/>
              <a:gd name="T115" fmla="*/ 2147483647 h 402"/>
              <a:gd name="T116" fmla="*/ 2147483647 w 1260"/>
              <a:gd name="T117" fmla="*/ 2147483647 h 402"/>
              <a:gd name="T118" fmla="*/ 2147483647 w 1260"/>
              <a:gd name="T119" fmla="*/ 2147483647 h 402"/>
              <a:gd name="T120" fmla="*/ 2147483647 w 1260"/>
              <a:gd name="T121" fmla="*/ 2147483647 h 402"/>
              <a:gd name="T122" fmla="*/ 2147483647 w 1260"/>
              <a:gd name="T123" fmla="*/ 2147483647 h 40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260"/>
              <a:gd name="T187" fmla="*/ 0 h 402"/>
              <a:gd name="T188" fmla="*/ 1260 w 1260"/>
              <a:gd name="T189" fmla="*/ 402 h 40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260" h="402">
                <a:moveTo>
                  <a:pt x="0" y="402"/>
                </a:moveTo>
                <a:lnTo>
                  <a:pt x="0" y="402"/>
                </a:lnTo>
                <a:lnTo>
                  <a:pt x="0" y="398"/>
                </a:lnTo>
                <a:lnTo>
                  <a:pt x="39" y="398"/>
                </a:lnTo>
                <a:lnTo>
                  <a:pt x="39" y="394"/>
                </a:lnTo>
                <a:lnTo>
                  <a:pt x="79" y="394"/>
                </a:lnTo>
                <a:lnTo>
                  <a:pt x="79" y="389"/>
                </a:lnTo>
                <a:lnTo>
                  <a:pt x="106" y="389"/>
                </a:lnTo>
                <a:lnTo>
                  <a:pt x="128" y="389"/>
                </a:lnTo>
                <a:lnTo>
                  <a:pt x="128" y="384"/>
                </a:lnTo>
                <a:lnTo>
                  <a:pt x="146" y="384"/>
                </a:lnTo>
                <a:lnTo>
                  <a:pt x="146" y="380"/>
                </a:lnTo>
                <a:lnTo>
                  <a:pt x="160" y="380"/>
                </a:lnTo>
                <a:lnTo>
                  <a:pt x="160" y="376"/>
                </a:lnTo>
                <a:lnTo>
                  <a:pt x="168" y="376"/>
                </a:lnTo>
                <a:lnTo>
                  <a:pt x="168" y="372"/>
                </a:lnTo>
                <a:lnTo>
                  <a:pt x="182" y="372"/>
                </a:lnTo>
                <a:lnTo>
                  <a:pt x="182" y="367"/>
                </a:lnTo>
                <a:lnTo>
                  <a:pt x="190" y="367"/>
                </a:lnTo>
                <a:lnTo>
                  <a:pt x="190" y="362"/>
                </a:lnTo>
                <a:lnTo>
                  <a:pt x="199" y="362"/>
                </a:lnTo>
                <a:lnTo>
                  <a:pt x="199" y="358"/>
                </a:lnTo>
                <a:lnTo>
                  <a:pt x="208" y="358"/>
                </a:lnTo>
                <a:lnTo>
                  <a:pt x="208" y="354"/>
                </a:lnTo>
                <a:lnTo>
                  <a:pt x="217" y="354"/>
                </a:lnTo>
                <a:lnTo>
                  <a:pt x="217" y="350"/>
                </a:lnTo>
                <a:lnTo>
                  <a:pt x="226" y="350"/>
                </a:lnTo>
                <a:lnTo>
                  <a:pt x="226" y="345"/>
                </a:lnTo>
                <a:lnTo>
                  <a:pt x="231" y="345"/>
                </a:lnTo>
                <a:lnTo>
                  <a:pt x="239" y="345"/>
                </a:lnTo>
                <a:lnTo>
                  <a:pt x="239" y="340"/>
                </a:lnTo>
                <a:lnTo>
                  <a:pt x="244" y="340"/>
                </a:lnTo>
                <a:lnTo>
                  <a:pt x="244" y="336"/>
                </a:lnTo>
                <a:lnTo>
                  <a:pt x="253" y="336"/>
                </a:lnTo>
                <a:lnTo>
                  <a:pt x="253" y="332"/>
                </a:lnTo>
                <a:lnTo>
                  <a:pt x="257" y="332"/>
                </a:lnTo>
                <a:lnTo>
                  <a:pt x="257" y="327"/>
                </a:lnTo>
                <a:lnTo>
                  <a:pt x="261" y="327"/>
                </a:lnTo>
                <a:lnTo>
                  <a:pt x="261" y="323"/>
                </a:lnTo>
                <a:lnTo>
                  <a:pt x="271" y="323"/>
                </a:lnTo>
                <a:lnTo>
                  <a:pt x="271" y="318"/>
                </a:lnTo>
                <a:lnTo>
                  <a:pt x="275" y="318"/>
                </a:lnTo>
                <a:lnTo>
                  <a:pt x="275" y="314"/>
                </a:lnTo>
                <a:lnTo>
                  <a:pt x="279" y="314"/>
                </a:lnTo>
                <a:lnTo>
                  <a:pt x="279" y="310"/>
                </a:lnTo>
                <a:lnTo>
                  <a:pt x="283" y="310"/>
                </a:lnTo>
                <a:lnTo>
                  <a:pt x="283" y="305"/>
                </a:lnTo>
                <a:lnTo>
                  <a:pt x="288" y="305"/>
                </a:lnTo>
                <a:lnTo>
                  <a:pt x="288" y="301"/>
                </a:lnTo>
                <a:lnTo>
                  <a:pt x="293" y="301"/>
                </a:lnTo>
                <a:lnTo>
                  <a:pt x="297" y="301"/>
                </a:lnTo>
                <a:lnTo>
                  <a:pt x="297" y="296"/>
                </a:lnTo>
                <a:lnTo>
                  <a:pt x="301" y="296"/>
                </a:lnTo>
                <a:lnTo>
                  <a:pt x="301" y="292"/>
                </a:lnTo>
                <a:lnTo>
                  <a:pt x="310" y="292"/>
                </a:lnTo>
                <a:lnTo>
                  <a:pt x="310" y="287"/>
                </a:lnTo>
                <a:lnTo>
                  <a:pt x="315" y="287"/>
                </a:lnTo>
                <a:lnTo>
                  <a:pt x="315" y="283"/>
                </a:lnTo>
                <a:lnTo>
                  <a:pt x="319" y="283"/>
                </a:lnTo>
                <a:lnTo>
                  <a:pt x="319" y="279"/>
                </a:lnTo>
                <a:lnTo>
                  <a:pt x="324" y="279"/>
                </a:lnTo>
                <a:lnTo>
                  <a:pt x="324" y="274"/>
                </a:lnTo>
                <a:lnTo>
                  <a:pt x="328" y="274"/>
                </a:lnTo>
                <a:lnTo>
                  <a:pt x="328" y="270"/>
                </a:lnTo>
                <a:lnTo>
                  <a:pt x="328" y="265"/>
                </a:lnTo>
                <a:lnTo>
                  <a:pt x="332" y="265"/>
                </a:lnTo>
                <a:lnTo>
                  <a:pt x="332" y="261"/>
                </a:lnTo>
                <a:lnTo>
                  <a:pt x="337" y="261"/>
                </a:lnTo>
                <a:lnTo>
                  <a:pt x="337" y="257"/>
                </a:lnTo>
                <a:lnTo>
                  <a:pt x="342" y="257"/>
                </a:lnTo>
                <a:lnTo>
                  <a:pt x="346" y="257"/>
                </a:lnTo>
                <a:lnTo>
                  <a:pt x="346" y="252"/>
                </a:lnTo>
                <a:lnTo>
                  <a:pt x="350" y="252"/>
                </a:lnTo>
                <a:lnTo>
                  <a:pt x="350" y="247"/>
                </a:lnTo>
                <a:lnTo>
                  <a:pt x="354" y="247"/>
                </a:lnTo>
                <a:lnTo>
                  <a:pt x="354" y="243"/>
                </a:lnTo>
                <a:lnTo>
                  <a:pt x="359" y="243"/>
                </a:lnTo>
                <a:lnTo>
                  <a:pt x="359" y="239"/>
                </a:lnTo>
                <a:lnTo>
                  <a:pt x="364" y="239"/>
                </a:lnTo>
                <a:lnTo>
                  <a:pt x="364" y="235"/>
                </a:lnTo>
                <a:lnTo>
                  <a:pt x="368" y="235"/>
                </a:lnTo>
                <a:lnTo>
                  <a:pt x="368" y="230"/>
                </a:lnTo>
                <a:lnTo>
                  <a:pt x="372" y="230"/>
                </a:lnTo>
                <a:lnTo>
                  <a:pt x="372" y="225"/>
                </a:lnTo>
                <a:lnTo>
                  <a:pt x="377" y="225"/>
                </a:lnTo>
                <a:lnTo>
                  <a:pt x="377" y="221"/>
                </a:lnTo>
                <a:lnTo>
                  <a:pt x="377" y="217"/>
                </a:lnTo>
                <a:lnTo>
                  <a:pt x="381" y="217"/>
                </a:lnTo>
                <a:lnTo>
                  <a:pt x="381" y="213"/>
                </a:lnTo>
                <a:lnTo>
                  <a:pt x="386" y="213"/>
                </a:lnTo>
                <a:lnTo>
                  <a:pt x="390" y="213"/>
                </a:lnTo>
                <a:lnTo>
                  <a:pt x="390" y="208"/>
                </a:lnTo>
                <a:lnTo>
                  <a:pt x="394" y="208"/>
                </a:lnTo>
                <a:lnTo>
                  <a:pt x="394" y="203"/>
                </a:lnTo>
                <a:lnTo>
                  <a:pt x="399" y="203"/>
                </a:lnTo>
                <a:lnTo>
                  <a:pt x="399" y="199"/>
                </a:lnTo>
                <a:lnTo>
                  <a:pt x="404" y="199"/>
                </a:lnTo>
                <a:lnTo>
                  <a:pt x="404" y="195"/>
                </a:lnTo>
                <a:lnTo>
                  <a:pt x="408" y="195"/>
                </a:lnTo>
                <a:lnTo>
                  <a:pt x="408" y="191"/>
                </a:lnTo>
                <a:lnTo>
                  <a:pt x="408" y="186"/>
                </a:lnTo>
                <a:lnTo>
                  <a:pt x="412" y="186"/>
                </a:lnTo>
                <a:lnTo>
                  <a:pt x="412" y="181"/>
                </a:lnTo>
                <a:lnTo>
                  <a:pt x="417" y="181"/>
                </a:lnTo>
                <a:lnTo>
                  <a:pt x="417" y="177"/>
                </a:lnTo>
                <a:lnTo>
                  <a:pt x="421" y="177"/>
                </a:lnTo>
                <a:lnTo>
                  <a:pt x="421" y="173"/>
                </a:lnTo>
                <a:lnTo>
                  <a:pt x="426" y="173"/>
                </a:lnTo>
                <a:lnTo>
                  <a:pt x="426" y="168"/>
                </a:lnTo>
                <a:lnTo>
                  <a:pt x="430" y="168"/>
                </a:lnTo>
                <a:lnTo>
                  <a:pt x="435" y="168"/>
                </a:lnTo>
                <a:lnTo>
                  <a:pt x="435" y="164"/>
                </a:lnTo>
                <a:lnTo>
                  <a:pt x="439" y="164"/>
                </a:lnTo>
                <a:lnTo>
                  <a:pt x="439" y="159"/>
                </a:lnTo>
                <a:lnTo>
                  <a:pt x="443" y="159"/>
                </a:lnTo>
                <a:lnTo>
                  <a:pt x="443" y="155"/>
                </a:lnTo>
                <a:lnTo>
                  <a:pt x="443" y="150"/>
                </a:lnTo>
                <a:lnTo>
                  <a:pt x="448" y="150"/>
                </a:lnTo>
                <a:lnTo>
                  <a:pt x="448" y="146"/>
                </a:lnTo>
                <a:lnTo>
                  <a:pt x="453" y="146"/>
                </a:lnTo>
                <a:lnTo>
                  <a:pt x="453" y="142"/>
                </a:lnTo>
                <a:lnTo>
                  <a:pt x="457" y="142"/>
                </a:lnTo>
                <a:lnTo>
                  <a:pt x="457" y="137"/>
                </a:lnTo>
                <a:lnTo>
                  <a:pt x="461" y="137"/>
                </a:lnTo>
                <a:lnTo>
                  <a:pt x="461" y="133"/>
                </a:lnTo>
                <a:lnTo>
                  <a:pt x="465" y="133"/>
                </a:lnTo>
                <a:lnTo>
                  <a:pt x="465" y="128"/>
                </a:lnTo>
                <a:lnTo>
                  <a:pt x="470" y="128"/>
                </a:lnTo>
                <a:lnTo>
                  <a:pt x="470" y="124"/>
                </a:lnTo>
                <a:lnTo>
                  <a:pt x="475" y="124"/>
                </a:lnTo>
                <a:lnTo>
                  <a:pt x="479" y="124"/>
                </a:lnTo>
                <a:lnTo>
                  <a:pt x="479" y="120"/>
                </a:lnTo>
                <a:lnTo>
                  <a:pt x="483" y="120"/>
                </a:lnTo>
                <a:lnTo>
                  <a:pt x="483" y="115"/>
                </a:lnTo>
                <a:lnTo>
                  <a:pt x="488" y="115"/>
                </a:lnTo>
                <a:lnTo>
                  <a:pt x="488" y="110"/>
                </a:lnTo>
                <a:lnTo>
                  <a:pt x="492" y="110"/>
                </a:lnTo>
                <a:lnTo>
                  <a:pt x="492" y="106"/>
                </a:lnTo>
                <a:lnTo>
                  <a:pt x="497" y="106"/>
                </a:lnTo>
                <a:lnTo>
                  <a:pt x="497" y="102"/>
                </a:lnTo>
                <a:lnTo>
                  <a:pt x="501" y="102"/>
                </a:lnTo>
                <a:lnTo>
                  <a:pt x="501" y="98"/>
                </a:lnTo>
                <a:lnTo>
                  <a:pt x="506" y="98"/>
                </a:lnTo>
                <a:lnTo>
                  <a:pt x="506" y="93"/>
                </a:lnTo>
                <a:lnTo>
                  <a:pt x="510" y="93"/>
                </a:lnTo>
                <a:lnTo>
                  <a:pt x="510" y="88"/>
                </a:lnTo>
                <a:lnTo>
                  <a:pt x="519" y="88"/>
                </a:lnTo>
                <a:lnTo>
                  <a:pt x="519" y="84"/>
                </a:lnTo>
                <a:lnTo>
                  <a:pt x="523" y="84"/>
                </a:lnTo>
                <a:lnTo>
                  <a:pt x="528" y="84"/>
                </a:lnTo>
                <a:lnTo>
                  <a:pt x="528" y="80"/>
                </a:lnTo>
                <a:lnTo>
                  <a:pt x="532" y="80"/>
                </a:lnTo>
                <a:lnTo>
                  <a:pt x="532" y="76"/>
                </a:lnTo>
                <a:lnTo>
                  <a:pt x="541" y="76"/>
                </a:lnTo>
                <a:lnTo>
                  <a:pt x="541" y="71"/>
                </a:lnTo>
                <a:lnTo>
                  <a:pt x="546" y="71"/>
                </a:lnTo>
                <a:lnTo>
                  <a:pt x="546" y="66"/>
                </a:lnTo>
                <a:lnTo>
                  <a:pt x="550" y="66"/>
                </a:lnTo>
                <a:lnTo>
                  <a:pt x="550" y="62"/>
                </a:lnTo>
                <a:lnTo>
                  <a:pt x="559" y="62"/>
                </a:lnTo>
                <a:lnTo>
                  <a:pt x="559" y="58"/>
                </a:lnTo>
                <a:lnTo>
                  <a:pt x="563" y="58"/>
                </a:lnTo>
                <a:lnTo>
                  <a:pt x="563" y="54"/>
                </a:lnTo>
                <a:lnTo>
                  <a:pt x="572" y="54"/>
                </a:lnTo>
                <a:lnTo>
                  <a:pt x="572" y="49"/>
                </a:lnTo>
                <a:lnTo>
                  <a:pt x="581" y="49"/>
                </a:lnTo>
                <a:lnTo>
                  <a:pt x="581" y="44"/>
                </a:lnTo>
                <a:lnTo>
                  <a:pt x="590" y="44"/>
                </a:lnTo>
                <a:lnTo>
                  <a:pt x="590" y="40"/>
                </a:lnTo>
                <a:lnTo>
                  <a:pt x="594" y="40"/>
                </a:lnTo>
                <a:lnTo>
                  <a:pt x="608" y="40"/>
                </a:lnTo>
                <a:lnTo>
                  <a:pt x="608" y="36"/>
                </a:lnTo>
                <a:lnTo>
                  <a:pt x="617" y="36"/>
                </a:lnTo>
                <a:lnTo>
                  <a:pt x="617" y="31"/>
                </a:lnTo>
                <a:lnTo>
                  <a:pt x="625" y="31"/>
                </a:lnTo>
                <a:lnTo>
                  <a:pt x="625" y="27"/>
                </a:lnTo>
                <a:lnTo>
                  <a:pt x="639" y="27"/>
                </a:lnTo>
                <a:lnTo>
                  <a:pt x="639" y="22"/>
                </a:lnTo>
                <a:lnTo>
                  <a:pt x="652" y="22"/>
                </a:lnTo>
                <a:lnTo>
                  <a:pt x="652" y="18"/>
                </a:lnTo>
                <a:lnTo>
                  <a:pt x="669" y="18"/>
                </a:lnTo>
                <a:lnTo>
                  <a:pt x="669" y="14"/>
                </a:lnTo>
                <a:lnTo>
                  <a:pt x="687" y="14"/>
                </a:lnTo>
                <a:lnTo>
                  <a:pt x="687" y="9"/>
                </a:lnTo>
                <a:lnTo>
                  <a:pt x="714" y="9"/>
                </a:lnTo>
                <a:lnTo>
                  <a:pt x="714" y="5"/>
                </a:lnTo>
                <a:lnTo>
                  <a:pt x="758" y="5"/>
                </a:lnTo>
                <a:lnTo>
                  <a:pt x="758" y="0"/>
                </a:lnTo>
                <a:lnTo>
                  <a:pt x="1260" y="0"/>
                </a:lnTo>
                <a:lnTo>
                  <a:pt x="1260" y="5"/>
                </a:lnTo>
                <a:lnTo>
                  <a:pt x="1220" y="5"/>
                </a:lnTo>
                <a:lnTo>
                  <a:pt x="1220" y="9"/>
                </a:lnTo>
                <a:lnTo>
                  <a:pt x="1180" y="9"/>
                </a:lnTo>
                <a:lnTo>
                  <a:pt x="1180" y="14"/>
                </a:lnTo>
                <a:lnTo>
                  <a:pt x="1154" y="14"/>
                </a:lnTo>
                <a:lnTo>
                  <a:pt x="1154" y="18"/>
                </a:lnTo>
                <a:lnTo>
                  <a:pt x="1131" y="18"/>
                </a:lnTo>
                <a:lnTo>
                  <a:pt x="1131" y="22"/>
                </a:lnTo>
                <a:lnTo>
                  <a:pt x="1113" y="22"/>
                </a:lnTo>
                <a:lnTo>
                  <a:pt x="1113" y="27"/>
                </a:lnTo>
                <a:lnTo>
                  <a:pt x="1100" y="27"/>
                </a:lnTo>
                <a:lnTo>
                  <a:pt x="1100" y="31"/>
                </a:lnTo>
                <a:lnTo>
                  <a:pt x="1091" y="31"/>
                </a:lnTo>
                <a:lnTo>
                  <a:pt x="1091" y="36"/>
                </a:lnTo>
                <a:lnTo>
                  <a:pt x="1078" y="36"/>
                </a:lnTo>
                <a:lnTo>
                  <a:pt x="1078" y="40"/>
                </a:lnTo>
                <a:lnTo>
                  <a:pt x="1069" y="40"/>
                </a:lnTo>
                <a:lnTo>
                  <a:pt x="1061" y="40"/>
                </a:lnTo>
                <a:lnTo>
                  <a:pt x="1061" y="44"/>
                </a:lnTo>
                <a:lnTo>
                  <a:pt x="1051" y="44"/>
                </a:lnTo>
                <a:lnTo>
                  <a:pt x="1051" y="49"/>
                </a:lnTo>
                <a:lnTo>
                  <a:pt x="1043" y="49"/>
                </a:lnTo>
                <a:lnTo>
                  <a:pt x="1043" y="54"/>
                </a:lnTo>
                <a:lnTo>
                  <a:pt x="1033" y="54"/>
                </a:lnTo>
                <a:lnTo>
                  <a:pt x="1033" y="58"/>
                </a:lnTo>
                <a:lnTo>
                  <a:pt x="1029" y="58"/>
                </a:lnTo>
                <a:lnTo>
                  <a:pt x="1029" y="62"/>
                </a:lnTo>
                <a:lnTo>
                  <a:pt x="1020" y="62"/>
                </a:lnTo>
                <a:lnTo>
                  <a:pt x="1020" y="66"/>
                </a:lnTo>
                <a:lnTo>
                  <a:pt x="1016" y="66"/>
                </a:lnTo>
                <a:lnTo>
                  <a:pt x="1016" y="71"/>
                </a:lnTo>
                <a:lnTo>
                  <a:pt x="1007" y="71"/>
                </a:lnTo>
                <a:lnTo>
                  <a:pt x="1007" y="76"/>
                </a:lnTo>
                <a:lnTo>
                  <a:pt x="1002" y="76"/>
                </a:lnTo>
                <a:lnTo>
                  <a:pt x="1002" y="80"/>
                </a:lnTo>
                <a:lnTo>
                  <a:pt x="998" y="80"/>
                </a:lnTo>
                <a:lnTo>
                  <a:pt x="998" y="84"/>
                </a:lnTo>
                <a:lnTo>
                  <a:pt x="994" y="84"/>
                </a:lnTo>
                <a:lnTo>
                  <a:pt x="984" y="84"/>
                </a:lnTo>
                <a:lnTo>
                  <a:pt x="984" y="88"/>
                </a:lnTo>
                <a:lnTo>
                  <a:pt x="980" y="88"/>
                </a:lnTo>
                <a:lnTo>
                  <a:pt x="980" y="93"/>
                </a:lnTo>
                <a:lnTo>
                  <a:pt x="976" y="93"/>
                </a:lnTo>
                <a:lnTo>
                  <a:pt x="976" y="98"/>
                </a:lnTo>
                <a:lnTo>
                  <a:pt x="972" y="98"/>
                </a:lnTo>
                <a:lnTo>
                  <a:pt x="972" y="102"/>
                </a:lnTo>
                <a:lnTo>
                  <a:pt x="967" y="102"/>
                </a:lnTo>
                <a:lnTo>
                  <a:pt x="967" y="106"/>
                </a:lnTo>
                <a:lnTo>
                  <a:pt x="962" y="106"/>
                </a:lnTo>
                <a:lnTo>
                  <a:pt x="962" y="110"/>
                </a:lnTo>
                <a:lnTo>
                  <a:pt x="958" y="110"/>
                </a:lnTo>
                <a:lnTo>
                  <a:pt x="958" y="115"/>
                </a:lnTo>
                <a:lnTo>
                  <a:pt x="954" y="115"/>
                </a:lnTo>
                <a:lnTo>
                  <a:pt x="954" y="120"/>
                </a:lnTo>
                <a:lnTo>
                  <a:pt x="950" y="120"/>
                </a:lnTo>
                <a:lnTo>
                  <a:pt x="950" y="124"/>
                </a:lnTo>
                <a:lnTo>
                  <a:pt x="940" y="124"/>
                </a:lnTo>
                <a:lnTo>
                  <a:pt x="936" y="124"/>
                </a:lnTo>
                <a:lnTo>
                  <a:pt x="936" y="128"/>
                </a:lnTo>
                <a:lnTo>
                  <a:pt x="936" y="133"/>
                </a:lnTo>
                <a:lnTo>
                  <a:pt x="932" y="133"/>
                </a:lnTo>
                <a:lnTo>
                  <a:pt x="932" y="137"/>
                </a:lnTo>
                <a:lnTo>
                  <a:pt x="927" y="137"/>
                </a:lnTo>
                <a:lnTo>
                  <a:pt x="927" y="142"/>
                </a:lnTo>
                <a:lnTo>
                  <a:pt x="923" y="142"/>
                </a:lnTo>
                <a:lnTo>
                  <a:pt x="923" y="146"/>
                </a:lnTo>
                <a:lnTo>
                  <a:pt x="918" y="146"/>
                </a:lnTo>
                <a:lnTo>
                  <a:pt x="918" y="150"/>
                </a:lnTo>
                <a:lnTo>
                  <a:pt x="914" y="150"/>
                </a:lnTo>
                <a:lnTo>
                  <a:pt x="914" y="155"/>
                </a:lnTo>
                <a:lnTo>
                  <a:pt x="909" y="155"/>
                </a:lnTo>
                <a:lnTo>
                  <a:pt x="909" y="159"/>
                </a:lnTo>
                <a:lnTo>
                  <a:pt x="905" y="159"/>
                </a:lnTo>
                <a:lnTo>
                  <a:pt x="905" y="164"/>
                </a:lnTo>
                <a:lnTo>
                  <a:pt x="901" y="164"/>
                </a:lnTo>
                <a:lnTo>
                  <a:pt x="901" y="168"/>
                </a:lnTo>
                <a:lnTo>
                  <a:pt x="896" y="168"/>
                </a:lnTo>
                <a:lnTo>
                  <a:pt x="891" y="168"/>
                </a:lnTo>
                <a:lnTo>
                  <a:pt x="891" y="173"/>
                </a:lnTo>
                <a:lnTo>
                  <a:pt x="887" y="173"/>
                </a:lnTo>
                <a:lnTo>
                  <a:pt x="887" y="177"/>
                </a:lnTo>
                <a:lnTo>
                  <a:pt x="883" y="177"/>
                </a:lnTo>
                <a:lnTo>
                  <a:pt x="883" y="181"/>
                </a:lnTo>
                <a:lnTo>
                  <a:pt x="883" y="186"/>
                </a:lnTo>
                <a:lnTo>
                  <a:pt x="878" y="186"/>
                </a:lnTo>
                <a:lnTo>
                  <a:pt x="878" y="191"/>
                </a:lnTo>
                <a:lnTo>
                  <a:pt x="874" y="191"/>
                </a:lnTo>
                <a:lnTo>
                  <a:pt x="874" y="195"/>
                </a:lnTo>
                <a:lnTo>
                  <a:pt x="869" y="195"/>
                </a:lnTo>
                <a:lnTo>
                  <a:pt x="869" y="199"/>
                </a:lnTo>
                <a:lnTo>
                  <a:pt x="865" y="199"/>
                </a:lnTo>
                <a:lnTo>
                  <a:pt x="865" y="203"/>
                </a:lnTo>
                <a:lnTo>
                  <a:pt x="861" y="203"/>
                </a:lnTo>
                <a:lnTo>
                  <a:pt x="861" y="208"/>
                </a:lnTo>
                <a:lnTo>
                  <a:pt x="856" y="208"/>
                </a:lnTo>
                <a:lnTo>
                  <a:pt x="856" y="213"/>
                </a:lnTo>
                <a:lnTo>
                  <a:pt x="851" y="213"/>
                </a:lnTo>
                <a:lnTo>
                  <a:pt x="851" y="217"/>
                </a:lnTo>
                <a:lnTo>
                  <a:pt x="847" y="217"/>
                </a:lnTo>
                <a:lnTo>
                  <a:pt x="847" y="221"/>
                </a:lnTo>
                <a:lnTo>
                  <a:pt x="843" y="221"/>
                </a:lnTo>
                <a:lnTo>
                  <a:pt x="843" y="225"/>
                </a:lnTo>
                <a:lnTo>
                  <a:pt x="839" y="225"/>
                </a:lnTo>
                <a:lnTo>
                  <a:pt x="839" y="230"/>
                </a:lnTo>
                <a:lnTo>
                  <a:pt x="834" y="230"/>
                </a:lnTo>
                <a:lnTo>
                  <a:pt x="834" y="235"/>
                </a:lnTo>
                <a:lnTo>
                  <a:pt x="829" y="235"/>
                </a:lnTo>
                <a:lnTo>
                  <a:pt x="829" y="239"/>
                </a:lnTo>
                <a:lnTo>
                  <a:pt x="825" y="239"/>
                </a:lnTo>
                <a:lnTo>
                  <a:pt x="825" y="243"/>
                </a:lnTo>
                <a:lnTo>
                  <a:pt x="821" y="243"/>
                </a:lnTo>
                <a:lnTo>
                  <a:pt x="821" y="247"/>
                </a:lnTo>
                <a:lnTo>
                  <a:pt x="816" y="247"/>
                </a:lnTo>
                <a:lnTo>
                  <a:pt x="816" y="252"/>
                </a:lnTo>
                <a:lnTo>
                  <a:pt x="816" y="257"/>
                </a:lnTo>
                <a:lnTo>
                  <a:pt x="812" y="257"/>
                </a:lnTo>
                <a:lnTo>
                  <a:pt x="807" y="257"/>
                </a:lnTo>
                <a:lnTo>
                  <a:pt x="807" y="261"/>
                </a:lnTo>
                <a:lnTo>
                  <a:pt x="803" y="261"/>
                </a:lnTo>
                <a:lnTo>
                  <a:pt x="803" y="265"/>
                </a:lnTo>
                <a:lnTo>
                  <a:pt x="798" y="265"/>
                </a:lnTo>
                <a:lnTo>
                  <a:pt x="798" y="270"/>
                </a:lnTo>
                <a:lnTo>
                  <a:pt x="794" y="270"/>
                </a:lnTo>
                <a:lnTo>
                  <a:pt x="794" y="274"/>
                </a:lnTo>
                <a:lnTo>
                  <a:pt x="790" y="274"/>
                </a:lnTo>
                <a:lnTo>
                  <a:pt x="790" y="279"/>
                </a:lnTo>
                <a:lnTo>
                  <a:pt x="785" y="279"/>
                </a:lnTo>
                <a:lnTo>
                  <a:pt x="785" y="283"/>
                </a:lnTo>
                <a:lnTo>
                  <a:pt x="780" y="283"/>
                </a:lnTo>
                <a:lnTo>
                  <a:pt x="780" y="287"/>
                </a:lnTo>
                <a:lnTo>
                  <a:pt x="776" y="287"/>
                </a:lnTo>
                <a:lnTo>
                  <a:pt x="776" y="292"/>
                </a:lnTo>
                <a:lnTo>
                  <a:pt x="772" y="292"/>
                </a:lnTo>
                <a:lnTo>
                  <a:pt x="772" y="296"/>
                </a:lnTo>
                <a:lnTo>
                  <a:pt x="768" y="296"/>
                </a:lnTo>
                <a:lnTo>
                  <a:pt x="768" y="301"/>
                </a:lnTo>
                <a:lnTo>
                  <a:pt x="763" y="301"/>
                </a:lnTo>
                <a:lnTo>
                  <a:pt x="758" y="301"/>
                </a:lnTo>
                <a:lnTo>
                  <a:pt x="758" y="305"/>
                </a:lnTo>
                <a:lnTo>
                  <a:pt x="754" y="305"/>
                </a:lnTo>
                <a:lnTo>
                  <a:pt x="754" y="310"/>
                </a:lnTo>
                <a:lnTo>
                  <a:pt x="750" y="310"/>
                </a:lnTo>
                <a:lnTo>
                  <a:pt x="750" y="314"/>
                </a:lnTo>
                <a:lnTo>
                  <a:pt x="741" y="314"/>
                </a:lnTo>
                <a:lnTo>
                  <a:pt x="741" y="318"/>
                </a:lnTo>
                <a:lnTo>
                  <a:pt x="736" y="318"/>
                </a:lnTo>
                <a:lnTo>
                  <a:pt x="736" y="323"/>
                </a:lnTo>
                <a:lnTo>
                  <a:pt x="732" y="323"/>
                </a:lnTo>
                <a:lnTo>
                  <a:pt x="732" y="327"/>
                </a:lnTo>
                <a:lnTo>
                  <a:pt x="728" y="327"/>
                </a:lnTo>
                <a:lnTo>
                  <a:pt x="728" y="332"/>
                </a:lnTo>
                <a:lnTo>
                  <a:pt x="718" y="332"/>
                </a:lnTo>
                <a:lnTo>
                  <a:pt x="718" y="336"/>
                </a:lnTo>
                <a:lnTo>
                  <a:pt x="714" y="336"/>
                </a:lnTo>
                <a:lnTo>
                  <a:pt x="714" y="340"/>
                </a:lnTo>
                <a:lnTo>
                  <a:pt x="710" y="340"/>
                </a:lnTo>
                <a:lnTo>
                  <a:pt x="710" y="345"/>
                </a:lnTo>
                <a:lnTo>
                  <a:pt x="701" y="345"/>
                </a:lnTo>
                <a:lnTo>
                  <a:pt x="696" y="345"/>
                </a:lnTo>
                <a:lnTo>
                  <a:pt x="696" y="350"/>
                </a:lnTo>
                <a:lnTo>
                  <a:pt x="687" y="350"/>
                </a:lnTo>
                <a:lnTo>
                  <a:pt x="687" y="354"/>
                </a:lnTo>
                <a:lnTo>
                  <a:pt x="679" y="354"/>
                </a:lnTo>
                <a:lnTo>
                  <a:pt x="679" y="358"/>
                </a:lnTo>
                <a:lnTo>
                  <a:pt x="674" y="358"/>
                </a:lnTo>
                <a:lnTo>
                  <a:pt x="674" y="362"/>
                </a:lnTo>
                <a:lnTo>
                  <a:pt x="665" y="362"/>
                </a:lnTo>
                <a:lnTo>
                  <a:pt x="665" y="367"/>
                </a:lnTo>
                <a:lnTo>
                  <a:pt x="657" y="367"/>
                </a:lnTo>
                <a:lnTo>
                  <a:pt x="657" y="372"/>
                </a:lnTo>
                <a:lnTo>
                  <a:pt x="643" y="372"/>
                </a:lnTo>
                <a:lnTo>
                  <a:pt x="643" y="376"/>
                </a:lnTo>
                <a:lnTo>
                  <a:pt x="634" y="376"/>
                </a:lnTo>
                <a:lnTo>
                  <a:pt x="634" y="380"/>
                </a:lnTo>
                <a:lnTo>
                  <a:pt x="621" y="380"/>
                </a:lnTo>
                <a:lnTo>
                  <a:pt x="621" y="384"/>
                </a:lnTo>
                <a:lnTo>
                  <a:pt x="608" y="384"/>
                </a:lnTo>
                <a:lnTo>
                  <a:pt x="608" y="389"/>
                </a:lnTo>
                <a:lnTo>
                  <a:pt x="590" y="389"/>
                </a:lnTo>
                <a:lnTo>
                  <a:pt x="572" y="389"/>
                </a:lnTo>
                <a:lnTo>
                  <a:pt x="572" y="394"/>
                </a:lnTo>
                <a:lnTo>
                  <a:pt x="546" y="394"/>
                </a:lnTo>
                <a:lnTo>
                  <a:pt x="546" y="398"/>
                </a:lnTo>
                <a:lnTo>
                  <a:pt x="501" y="398"/>
                </a:lnTo>
                <a:lnTo>
                  <a:pt x="501" y="402"/>
                </a:lnTo>
                <a:lnTo>
                  <a:pt x="0" y="402"/>
                </a:lnTo>
              </a:path>
            </a:pathLst>
          </a:custGeom>
          <a:noFill/>
          <a:ln w="2222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00218" name="Line 478"/>
          <p:cNvSpPr>
            <a:spLocks noChangeShapeType="1"/>
          </p:cNvSpPr>
          <p:nvPr/>
        </p:nvSpPr>
        <p:spPr bwMode="auto">
          <a:xfrm>
            <a:off x="1190625" y="3760788"/>
            <a:ext cx="1588" cy="30162"/>
          </a:xfrm>
          <a:prstGeom prst="line">
            <a:avLst/>
          </a:prstGeom>
          <a:noFill/>
          <a:ln w="6350" cap="rnd">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0219" name="Line 479"/>
          <p:cNvSpPr>
            <a:spLocks noChangeShapeType="1"/>
          </p:cNvSpPr>
          <p:nvPr/>
        </p:nvSpPr>
        <p:spPr bwMode="auto">
          <a:xfrm>
            <a:off x="1190625" y="3760788"/>
            <a:ext cx="1588" cy="38100"/>
          </a:xfrm>
          <a:prstGeom prst="line">
            <a:avLst/>
          </a:prstGeom>
          <a:noFill/>
          <a:ln w="6350" cap="rnd">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0220" name="Line 480"/>
          <p:cNvSpPr>
            <a:spLocks noChangeShapeType="1"/>
          </p:cNvSpPr>
          <p:nvPr/>
        </p:nvSpPr>
        <p:spPr bwMode="auto">
          <a:xfrm flipV="1">
            <a:off x="1190625" y="2935288"/>
            <a:ext cx="1588" cy="825500"/>
          </a:xfrm>
          <a:prstGeom prst="line">
            <a:avLst/>
          </a:prstGeom>
          <a:noFill/>
          <a:ln w="6350" cap="rnd">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0221" name="Line 481"/>
          <p:cNvSpPr>
            <a:spLocks noChangeShapeType="1"/>
          </p:cNvSpPr>
          <p:nvPr/>
        </p:nvSpPr>
        <p:spPr bwMode="auto">
          <a:xfrm flipH="1">
            <a:off x="1147763" y="3760788"/>
            <a:ext cx="42862" cy="3175"/>
          </a:xfrm>
          <a:prstGeom prst="line">
            <a:avLst/>
          </a:prstGeom>
          <a:noFill/>
          <a:ln w="6350" cap="rnd">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0222" name="Line 482"/>
          <p:cNvSpPr>
            <a:spLocks noChangeShapeType="1"/>
          </p:cNvSpPr>
          <p:nvPr/>
        </p:nvSpPr>
        <p:spPr bwMode="auto">
          <a:xfrm flipH="1">
            <a:off x="1135063" y="3760788"/>
            <a:ext cx="55562" cy="3175"/>
          </a:xfrm>
          <a:prstGeom prst="line">
            <a:avLst/>
          </a:prstGeom>
          <a:noFill/>
          <a:ln w="6350" cap="rnd">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0223" name="Line 483"/>
          <p:cNvSpPr>
            <a:spLocks noChangeShapeType="1"/>
          </p:cNvSpPr>
          <p:nvPr/>
        </p:nvSpPr>
        <p:spPr bwMode="auto">
          <a:xfrm flipH="1">
            <a:off x="1147763" y="3679825"/>
            <a:ext cx="42862" cy="1588"/>
          </a:xfrm>
          <a:prstGeom prst="line">
            <a:avLst/>
          </a:prstGeom>
          <a:noFill/>
          <a:ln w="6350" cap="rnd">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0224" name="Line 484"/>
          <p:cNvSpPr>
            <a:spLocks noChangeShapeType="1"/>
          </p:cNvSpPr>
          <p:nvPr/>
        </p:nvSpPr>
        <p:spPr bwMode="auto">
          <a:xfrm flipH="1">
            <a:off x="1147763" y="3598863"/>
            <a:ext cx="42862" cy="1587"/>
          </a:xfrm>
          <a:prstGeom prst="line">
            <a:avLst/>
          </a:prstGeom>
          <a:noFill/>
          <a:ln w="6350" cap="rnd">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0225" name="Line 485"/>
          <p:cNvSpPr>
            <a:spLocks noChangeShapeType="1"/>
          </p:cNvSpPr>
          <p:nvPr/>
        </p:nvSpPr>
        <p:spPr bwMode="auto">
          <a:xfrm flipH="1">
            <a:off x="1147763" y="3516313"/>
            <a:ext cx="42862" cy="3175"/>
          </a:xfrm>
          <a:prstGeom prst="line">
            <a:avLst/>
          </a:prstGeom>
          <a:noFill/>
          <a:ln w="6350" cap="rnd">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0226" name="Line 486"/>
          <p:cNvSpPr>
            <a:spLocks noChangeShapeType="1"/>
          </p:cNvSpPr>
          <p:nvPr/>
        </p:nvSpPr>
        <p:spPr bwMode="auto">
          <a:xfrm flipH="1">
            <a:off x="1147763" y="3435350"/>
            <a:ext cx="42862" cy="1588"/>
          </a:xfrm>
          <a:prstGeom prst="line">
            <a:avLst/>
          </a:prstGeom>
          <a:noFill/>
          <a:ln w="6350" cap="rnd">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0227" name="Line 487"/>
          <p:cNvSpPr>
            <a:spLocks noChangeShapeType="1"/>
          </p:cNvSpPr>
          <p:nvPr/>
        </p:nvSpPr>
        <p:spPr bwMode="auto">
          <a:xfrm flipH="1">
            <a:off x="1147763" y="3352800"/>
            <a:ext cx="42862" cy="1588"/>
          </a:xfrm>
          <a:prstGeom prst="line">
            <a:avLst/>
          </a:prstGeom>
          <a:noFill/>
          <a:ln w="6350" cap="rnd">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0228" name="Line 488"/>
          <p:cNvSpPr>
            <a:spLocks noChangeShapeType="1"/>
          </p:cNvSpPr>
          <p:nvPr/>
        </p:nvSpPr>
        <p:spPr bwMode="auto">
          <a:xfrm flipH="1">
            <a:off x="1135063" y="3352800"/>
            <a:ext cx="55562" cy="1588"/>
          </a:xfrm>
          <a:prstGeom prst="line">
            <a:avLst/>
          </a:prstGeom>
          <a:noFill/>
          <a:ln w="6350" cap="rnd">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0229" name="Line 489"/>
          <p:cNvSpPr>
            <a:spLocks noChangeShapeType="1"/>
          </p:cNvSpPr>
          <p:nvPr/>
        </p:nvSpPr>
        <p:spPr bwMode="auto">
          <a:xfrm flipH="1">
            <a:off x="1147763" y="3271838"/>
            <a:ext cx="42862" cy="3175"/>
          </a:xfrm>
          <a:prstGeom prst="line">
            <a:avLst/>
          </a:prstGeom>
          <a:noFill/>
          <a:ln w="6350" cap="rnd">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0230" name="Line 490"/>
          <p:cNvSpPr>
            <a:spLocks noChangeShapeType="1"/>
          </p:cNvSpPr>
          <p:nvPr/>
        </p:nvSpPr>
        <p:spPr bwMode="auto">
          <a:xfrm flipH="1">
            <a:off x="1147763" y="3190875"/>
            <a:ext cx="42862" cy="1588"/>
          </a:xfrm>
          <a:prstGeom prst="line">
            <a:avLst/>
          </a:prstGeom>
          <a:noFill/>
          <a:ln w="6350" cap="rnd">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0231" name="Line 491"/>
          <p:cNvSpPr>
            <a:spLocks noChangeShapeType="1"/>
          </p:cNvSpPr>
          <p:nvPr/>
        </p:nvSpPr>
        <p:spPr bwMode="auto">
          <a:xfrm flipH="1">
            <a:off x="1147763" y="3100388"/>
            <a:ext cx="42862" cy="1587"/>
          </a:xfrm>
          <a:prstGeom prst="line">
            <a:avLst/>
          </a:prstGeom>
          <a:noFill/>
          <a:ln w="6350" cap="rnd">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0232" name="Line 492"/>
          <p:cNvSpPr>
            <a:spLocks noChangeShapeType="1"/>
          </p:cNvSpPr>
          <p:nvPr/>
        </p:nvSpPr>
        <p:spPr bwMode="auto">
          <a:xfrm flipH="1">
            <a:off x="1147763" y="3017838"/>
            <a:ext cx="42862" cy="1587"/>
          </a:xfrm>
          <a:prstGeom prst="line">
            <a:avLst/>
          </a:prstGeom>
          <a:noFill/>
          <a:ln w="6350" cap="rnd">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0233" name="Line 493"/>
          <p:cNvSpPr>
            <a:spLocks noChangeShapeType="1"/>
          </p:cNvSpPr>
          <p:nvPr/>
        </p:nvSpPr>
        <p:spPr bwMode="auto">
          <a:xfrm flipH="1">
            <a:off x="1147763" y="2935288"/>
            <a:ext cx="42862" cy="1587"/>
          </a:xfrm>
          <a:prstGeom prst="line">
            <a:avLst/>
          </a:prstGeom>
          <a:noFill/>
          <a:ln w="6350" cap="rnd">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0234" name="Line 494"/>
          <p:cNvSpPr>
            <a:spLocks noChangeShapeType="1"/>
          </p:cNvSpPr>
          <p:nvPr/>
        </p:nvSpPr>
        <p:spPr bwMode="auto">
          <a:xfrm flipH="1">
            <a:off x="1135063" y="2935288"/>
            <a:ext cx="55562" cy="1587"/>
          </a:xfrm>
          <a:prstGeom prst="line">
            <a:avLst/>
          </a:prstGeom>
          <a:noFill/>
          <a:ln w="6350" cap="rnd">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0235" name="Rectangle 588"/>
          <p:cNvSpPr>
            <a:spLocks noChangeArrowheads="1"/>
          </p:cNvSpPr>
          <p:nvPr/>
        </p:nvSpPr>
        <p:spPr bwMode="auto">
          <a:xfrm>
            <a:off x="2438400" y="2432050"/>
            <a:ext cx="217488" cy="427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2800" i="1">
                <a:latin typeface="Arial" panose="020B0604020202020204" pitchFamily="34" charset="0"/>
              </a:rPr>
              <a:t>A</a:t>
            </a:r>
            <a:endParaRPr lang="en-US" altLang="en-US">
              <a:latin typeface="Arial" panose="020B0604020202020204" pitchFamily="34" charset="0"/>
            </a:endParaRPr>
          </a:p>
        </p:txBody>
      </p:sp>
      <p:sp>
        <p:nvSpPr>
          <p:cNvPr id="300236" name="Rectangle 591"/>
          <p:cNvSpPr>
            <a:spLocks noChangeArrowheads="1"/>
          </p:cNvSpPr>
          <p:nvPr/>
        </p:nvSpPr>
        <p:spPr bwMode="auto">
          <a:xfrm rot="-5400000">
            <a:off x="482600" y="3138488"/>
            <a:ext cx="735013" cy="198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1300">
                <a:latin typeface="Arial" panose="020B0604020202020204" pitchFamily="34" charset="0"/>
              </a:rPr>
              <a:t>Probability</a:t>
            </a:r>
            <a:endParaRPr lang="en-US" altLang="en-US">
              <a:latin typeface="Arial" panose="020B0604020202020204" pitchFamily="34" charset="0"/>
            </a:endParaRPr>
          </a:p>
        </p:txBody>
      </p:sp>
      <p:sp>
        <p:nvSpPr>
          <p:cNvPr id="406099" name="Text Box 7"/>
          <p:cNvSpPr txBox="1">
            <a:spLocks noChangeArrowheads="1"/>
          </p:cNvSpPr>
          <p:nvPr/>
        </p:nvSpPr>
        <p:spPr bwMode="auto">
          <a:xfrm>
            <a:off x="6924675" y="4722813"/>
            <a:ext cx="1752600" cy="915987"/>
          </a:xfrm>
          <a:prstGeom prst="rect">
            <a:avLst/>
          </a:prstGeom>
          <a:noFill/>
          <a:ln w="9525">
            <a:noFill/>
            <a:miter lim="800000"/>
            <a:headEnd/>
            <a:tailEnd/>
          </a:ln>
        </p:spPr>
        <p:txBody>
          <a:bodyPr>
            <a:spAutoFit/>
          </a:bodyPr>
          <a:lstStyle/>
          <a:p>
            <a:pPr>
              <a:defRPr/>
            </a:pPr>
            <a:r>
              <a:rPr lang="en-US">
                <a:solidFill>
                  <a:srgbClr val="009900"/>
                </a:solidFill>
                <a:latin typeface="+mn-lt"/>
              </a:rPr>
              <a:t>Pinch the dependence to </a:t>
            </a:r>
            <a:r>
              <a:rPr lang="en-US" i="1">
                <a:solidFill>
                  <a:srgbClr val="009900"/>
                </a:solidFill>
                <a:latin typeface="+mn-lt"/>
              </a:rPr>
              <a:t>independence</a:t>
            </a:r>
          </a:p>
        </p:txBody>
      </p:sp>
      <p:sp>
        <p:nvSpPr>
          <p:cNvPr id="300238" name="Line 8"/>
          <p:cNvSpPr>
            <a:spLocks noChangeShapeType="1"/>
          </p:cNvSpPr>
          <p:nvPr/>
        </p:nvSpPr>
        <p:spPr bwMode="auto">
          <a:xfrm flipH="1">
            <a:off x="6376988" y="5189538"/>
            <a:ext cx="490537" cy="6350"/>
          </a:xfrm>
          <a:prstGeom prst="line">
            <a:avLst/>
          </a:prstGeom>
          <a:noFill/>
          <a:ln w="76200">
            <a:solidFill>
              <a:srgbClr val="009900"/>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300239" name="Line 597"/>
          <p:cNvSpPr>
            <a:spLocks noChangeShapeType="1"/>
          </p:cNvSpPr>
          <p:nvPr/>
        </p:nvSpPr>
        <p:spPr bwMode="auto">
          <a:xfrm>
            <a:off x="1182688" y="5654675"/>
            <a:ext cx="4903787" cy="1588"/>
          </a:xfrm>
          <a:prstGeom prst="line">
            <a:avLst/>
          </a:prstGeom>
          <a:noFill/>
          <a:ln w="6350" cap="rnd">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0240" name="Rectangle 598"/>
          <p:cNvSpPr>
            <a:spLocks noChangeArrowheads="1"/>
          </p:cNvSpPr>
          <p:nvPr/>
        </p:nvSpPr>
        <p:spPr bwMode="auto">
          <a:xfrm>
            <a:off x="1182688" y="5745163"/>
            <a:ext cx="88900" cy="211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1400">
                <a:latin typeface="Arial" panose="020B0604020202020204" pitchFamily="34" charset="0"/>
              </a:rPr>
              <a:t>0</a:t>
            </a:r>
            <a:endParaRPr lang="en-US" altLang="en-US">
              <a:latin typeface="Arial" panose="020B0604020202020204" pitchFamily="34" charset="0"/>
            </a:endParaRPr>
          </a:p>
        </p:txBody>
      </p:sp>
      <p:sp>
        <p:nvSpPr>
          <p:cNvPr id="300241" name="Line 599"/>
          <p:cNvSpPr>
            <a:spLocks noChangeShapeType="1"/>
          </p:cNvSpPr>
          <p:nvPr/>
        </p:nvSpPr>
        <p:spPr bwMode="auto">
          <a:xfrm>
            <a:off x="1430338" y="5654675"/>
            <a:ext cx="1587" cy="17463"/>
          </a:xfrm>
          <a:prstGeom prst="line">
            <a:avLst/>
          </a:prstGeom>
          <a:noFill/>
          <a:ln w="6350" cap="rnd">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0242" name="Line 600"/>
          <p:cNvSpPr>
            <a:spLocks noChangeShapeType="1"/>
          </p:cNvSpPr>
          <p:nvPr/>
        </p:nvSpPr>
        <p:spPr bwMode="auto">
          <a:xfrm>
            <a:off x="1676400" y="5654675"/>
            <a:ext cx="1588" cy="17463"/>
          </a:xfrm>
          <a:prstGeom prst="line">
            <a:avLst/>
          </a:prstGeom>
          <a:noFill/>
          <a:ln w="6350" cap="rnd">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0243" name="Line 601"/>
          <p:cNvSpPr>
            <a:spLocks noChangeShapeType="1"/>
          </p:cNvSpPr>
          <p:nvPr/>
        </p:nvSpPr>
        <p:spPr bwMode="auto">
          <a:xfrm>
            <a:off x="1924050" y="5654675"/>
            <a:ext cx="1588" cy="17463"/>
          </a:xfrm>
          <a:prstGeom prst="line">
            <a:avLst/>
          </a:prstGeom>
          <a:noFill/>
          <a:ln w="6350" cap="rnd">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0244" name="Line 602"/>
          <p:cNvSpPr>
            <a:spLocks noChangeShapeType="1"/>
          </p:cNvSpPr>
          <p:nvPr/>
        </p:nvSpPr>
        <p:spPr bwMode="auto">
          <a:xfrm>
            <a:off x="2163763" y="5654675"/>
            <a:ext cx="6350" cy="17463"/>
          </a:xfrm>
          <a:prstGeom prst="line">
            <a:avLst/>
          </a:prstGeom>
          <a:noFill/>
          <a:ln w="6350" cap="rnd">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0245" name="Line 603"/>
          <p:cNvSpPr>
            <a:spLocks noChangeShapeType="1"/>
          </p:cNvSpPr>
          <p:nvPr/>
        </p:nvSpPr>
        <p:spPr bwMode="auto">
          <a:xfrm>
            <a:off x="2409825" y="5654675"/>
            <a:ext cx="7938" cy="17463"/>
          </a:xfrm>
          <a:prstGeom prst="line">
            <a:avLst/>
          </a:prstGeom>
          <a:noFill/>
          <a:ln w="6350" cap="rnd">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0246" name="Line 604"/>
          <p:cNvSpPr>
            <a:spLocks noChangeShapeType="1"/>
          </p:cNvSpPr>
          <p:nvPr/>
        </p:nvSpPr>
        <p:spPr bwMode="auto">
          <a:xfrm>
            <a:off x="2655888" y="5654675"/>
            <a:ext cx="7937" cy="17463"/>
          </a:xfrm>
          <a:prstGeom prst="line">
            <a:avLst/>
          </a:prstGeom>
          <a:noFill/>
          <a:ln w="6350" cap="rnd">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0247" name="Line 605"/>
          <p:cNvSpPr>
            <a:spLocks noChangeShapeType="1"/>
          </p:cNvSpPr>
          <p:nvPr/>
        </p:nvSpPr>
        <p:spPr bwMode="auto">
          <a:xfrm>
            <a:off x="2901950" y="5654675"/>
            <a:ext cx="1588" cy="17463"/>
          </a:xfrm>
          <a:prstGeom prst="line">
            <a:avLst/>
          </a:prstGeom>
          <a:noFill/>
          <a:ln w="6350" cap="rnd">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0248" name="Line 606"/>
          <p:cNvSpPr>
            <a:spLocks noChangeShapeType="1"/>
          </p:cNvSpPr>
          <p:nvPr/>
        </p:nvSpPr>
        <p:spPr bwMode="auto">
          <a:xfrm>
            <a:off x="3149600" y="5654675"/>
            <a:ext cx="1588" cy="17463"/>
          </a:xfrm>
          <a:prstGeom prst="line">
            <a:avLst/>
          </a:prstGeom>
          <a:noFill/>
          <a:ln w="6350" cap="rnd">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0249" name="Line 607"/>
          <p:cNvSpPr>
            <a:spLocks noChangeShapeType="1"/>
          </p:cNvSpPr>
          <p:nvPr/>
        </p:nvSpPr>
        <p:spPr bwMode="auto">
          <a:xfrm>
            <a:off x="3389313" y="5654675"/>
            <a:ext cx="1587" cy="17463"/>
          </a:xfrm>
          <a:prstGeom prst="line">
            <a:avLst/>
          </a:prstGeom>
          <a:noFill/>
          <a:ln w="6350" cap="rnd">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0250" name="Line 608"/>
          <p:cNvSpPr>
            <a:spLocks noChangeShapeType="1"/>
          </p:cNvSpPr>
          <p:nvPr/>
        </p:nvSpPr>
        <p:spPr bwMode="auto">
          <a:xfrm>
            <a:off x="3629025" y="5654675"/>
            <a:ext cx="6350" cy="17463"/>
          </a:xfrm>
          <a:prstGeom prst="line">
            <a:avLst/>
          </a:prstGeom>
          <a:noFill/>
          <a:ln w="6350" cap="rnd">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0251" name="Line 609"/>
          <p:cNvSpPr>
            <a:spLocks noChangeShapeType="1"/>
          </p:cNvSpPr>
          <p:nvPr/>
        </p:nvSpPr>
        <p:spPr bwMode="auto">
          <a:xfrm>
            <a:off x="3629025" y="5654675"/>
            <a:ext cx="6350" cy="34925"/>
          </a:xfrm>
          <a:prstGeom prst="line">
            <a:avLst/>
          </a:prstGeom>
          <a:noFill/>
          <a:ln w="6350" cap="rnd">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0252" name="Rectangle 610"/>
          <p:cNvSpPr>
            <a:spLocks noChangeArrowheads="1"/>
          </p:cNvSpPr>
          <p:nvPr/>
        </p:nvSpPr>
        <p:spPr bwMode="auto">
          <a:xfrm>
            <a:off x="3600450" y="5745163"/>
            <a:ext cx="177800" cy="211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1400">
                <a:latin typeface="Arial" panose="020B0604020202020204" pitchFamily="34" charset="0"/>
              </a:rPr>
              <a:t>10</a:t>
            </a:r>
            <a:endParaRPr lang="en-US" altLang="en-US">
              <a:latin typeface="Arial" panose="020B0604020202020204" pitchFamily="34" charset="0"/>
            </a:endParaRPr>
          </a:p>
        </p:txBody>
      </p:sp>
      <p:sp>
        <p:nvSpPr>
          <p:cNvPr id="300253" name="Line 611"/>
          <p:cNvSpPr>
            <a:spLocks noChangeShapeType="1"/>
          </p:cNvSpPr>
          <p:nvPr/>
        </p:nvSpPr>
        <p:spPr bwMode="auto">
          <a:xfrm>
            <a:off x="3875088" y="5654675"/>
            <a:ext cx="1587" cy="17463"/>
          </a:xfrm>
          <a:prstGeom prst="line">
            <a:avLst/>
          </a:prstGeom>
          <a:noFill/>
          <a:ln w="6350" cap="rnd">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0254" name="Line 612"/>
          <p:cNvSpPr>
            <a:spLocks noChangeShapeType="1"/>
          </p:cNvSpPr>
          <p:nvPr/>
        </p:nvSpPr>
        <p:spPr bwMode="auto">
          <a:xfrm>
            <a:off x="4121150" y="5654675"/>
            <a:ext cx="1588" cy="17463"/>
          </a:xfrm>
          <a:prstGeom prst="line">
            <a:avLst/>
          </a:prstGeom>
          <a:noFill/>
          <a:ln w="6350" cap="rnd">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0255" name="Line 613"/>
          <p:cNvSpPr>
            <a:spLocks noChangeShapeType="1"/>
          </p:cNvSpPr>
          <p:nvPr/>
        </p:nvSpPr>
        <p:spPr bwMode="auto">
          <a:xfrm>
            <a:off x="4367213" y="5654675"/>
            <a:ext cx="1587" cy="17463"/>
          </a:xfrm>
          <a:prstGeom prst="line">
            <a:avLst/>
          </a:prstGeom>
          <a:noFill/>
          <a:ln w="6350" cap="rnd">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0256" name="Line 614"/>
          <p:cNvSpPr>
            <a:spLocks noChangeShapeType="1"/>
          </p:cNvSpPr>
          <p:nvPr/>
        </p:nvSpPr>
        <p:spPr bwMode="auto">
          <a:xfrm>
            <a:off x="4606925" y="5654675"/>
            <a:ext cx="7938" cy="17463"/>
          </a:xfrm>
          <a:prstGeom prst="line">
            <a:avLst/>
          </a:prstGeom>
          <a:noFill/>
          <a:ln w="6350" cap="rnd">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0257" name="Line 615"/>
          <p:cNvSpPr>
            <a:spLocks noChangeShapeType="1"/>
          </p:cNvSpPr>
          <p:nvPr/>
        </p:nvSpPr>
        <p:spPr bwMode="auto">
          <a:xfrm>
            <a:off x="4854575" y="5654675"/>
            <a:ext cx="6350" cy="17463"/>
          </a:xfrm>
          <a:prstGeom prst="line">
            <a:avLst/>
          </a:prstGeom>
          <a:noFill/>
          <a:ln w="6350" cap="rnd">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0258" name="Line 616"/>
          <p:cNvSpPr>
            <a:spLocks noChangeShapeType="1"/>
          </p:cNvSpPr>
          <p:nvPr/>
        </p:nvSpPr>
        <p:spPr bwMode="auto">
          <a:xfrm>
            <a:off x="5100638" y="5654675"/>
            <a:ext cx="1587" cy="17463"/>
          </a:xfrm>
          <a:prstGeom prst="line">
            <a:avLst/>
          </a:prstGeom>
          <a:noFill/>
          <a:ln w="6350" cap="rnd">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0259" name="Line 617"/>
          <p:cNvSpPr>
            <a:spLocks noChangeShapeType="1"/>
          </p:cNvSpPr>
          <p:nvPr/>
        </p:nvSpPr>
        <p:spPr bwMode="auto">
          <a:xfrm>
            <a:off x="5346700" y="5654675"/>
            <a:ext cx="1588" cy="17463"/>
          </a:xfrm>
          <a:prstGeom prst="line">
            <a:avLst/>
          </a:prstGeom>
          <a:noFill/>
          <a:ln w="6350" cap="rnd">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0260" name="Line 618"/>
          <p:cNvSpPr>
            <a:spLocks noChangeShapeType="1"/>
          </p:cNvSpPr>
          <p:nvPr/>
        </p:nvSpPr>
        <p:spPr bwMode="auto">
          <a:xfrm>
            <a:off x="5592763" y="5654675"/>
            <a:ext cx="1587" cy="17463"/>
          </a:xfrm>
          <a:prstGeom prst="line">
            <a:avLst/>
          </a:prstGeom>
          <a:noFill/>
          <a:ln w="6350" cap="rnd">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0261" name="Line 619"/>
          <p:cNvSpPr>
            <a:spLocks noChangeShapeType="1"/>
          </p:cNvSpPr>
          <p:nvPr/>
        </p:nvSpPr>
        <p:spPr bwMode="auto">
          <a:xfrm>
            <a:off x="5838825" y="5654675"/>
            <a:ext cx="1588" cy="17463"/>
          </a:xfrm>
          <a:prstGeom prst="line">
            <a:avLst/>
          </a:prstGeom>
          <a:noFill/>
          <a:ln w="6350" cap="rnd">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0262" name="Line 620"/>
          <p:cNvSpPr>
            <a:spLocks noChangeShapeType="1"/>
          </p:cNvSpPr>
          <p:nvPr/>
        </p:nvSpPr>
        <p:spPr bwMode="auto">
          <a:xfrm>
            <a:off x="6086475" y="5654675"/>
            <a:ext cx="1588" cy="17463"/>
          </a:xfrm>
          <a:prstGeom prst="line">
            <a:avLst/>
          </a:prstGeom>
          <a:noFill/>
          <a:ln w="6350" cap="rnd">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0263" name="Line 621"/>
          <p:cNvSpPr>
            <a:spLocks noChangeShapeType="1"/>
          </p:cNvSpPr>
          <p:nvPr/>
        </p:nvSpPr>
        <p:spPr bwMode="auto">
          <a:xfrm>
            <a:off x="6086475" y="5654675"/>
            <a:ext cx="1588" cy="34925"/>
          </a:xfrm>
          <a:prstGeom prst="line">
            <a:avLst/>
          </a:prstGeom>
          <a:noFill/>
          <a:ln w="6350" cap="rnd">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0264" name="Rectangle 622"/>
          <p:cNvSpPr>
            <a:spLocks noChangeArrowheads="1"/>
          </p:cNvSpPr>
          <p:nvPr/>
        </p:nvSpPr>
        <p:spPr bwMode="auto">
          <a:xfrm>
            <a:off x="6059488" y="5745163"/>
            <a:ext cx="177800" cy="211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1400">
                <a:latin typeface="Arial" panose="020B0604020202020204" pitchFamily="34" charset="0"/>
              </a:rPr>
              <a:t>20</a:t>
            </a:r>
            <a:endParaRPr lang="en-US" altLang="en-US">
              <a:latin typeface="Arial" panose="020B0604020202020204" pitchFamily="34" charset="0"/>
            </a:endParaRPr>
          </a:p>
        </p:txBody>
      </p:sp>
      <p:sp>
        <p:nvSpPr>
          <p:cNvPr id="300265" name="Rectangle 623"/>
          <p:cNvSpPr>
            <a:spLocks noChangeArrowheads="1"/>
          </p:cNvSpPr>
          <p:nvPr/>
        </p:nvSpPr>
        <p:spPr bwMode="auto">
          <a:xfrm>
            <a:off x="1030288" y="5508625"/>
            <a:ext cx="8890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1400">
                <a:latin typeface="Arial" panose="020B0604020202020204" pitchFamily="34" charset="0"/>
              </a:rPr>
              <a:t>0</a:t>
            </a:r>
            <a:endParaRPr lang="en-US" altLang="en-US">
              <a:latin typeface="Arial" panose="020B0604020202020204" pitchFamily="34" charset="0"/>
            </a:endParaRPr>
          </a:p>
        </p:txBody>
      </p:sp>
      <p:sp>
        <p:nvSpPr>
          <p:cNvPr id="300266" name="Line 624"/>
          <p:cNvSpPr>
            <a:spLocks noChangeShapeType="1"/>
          </p:cNvSpPr>
          <p:nvPr/>
        </p:nvSpPr>
        <p:spPr bwMode="auto">
          <a:xfrm>
            <a:off x="1190625" y="5654675"/>
            <a:ext cx="1588" cy="17463"/>
          </a:xfrm>
          <a:prstGeom prst="line">
            <a:avLst/>
          </a:prstGeom>
          <a:noFill/>
          <a:ln w="6350" cap="rnd">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0267" name="Line 625"/>
          <p:cNvSpPr>
            <a:spLocks noChangeShapeType="1"/>
          </p:cNvSpPr>
          <p:nvPr/>
        </p:nvSpPr>
        <p:spPr bwMode="auto">
          <a:xfrm>
            <a:off x="1190625" y="5654675"/>
            <a:ext cx="1588" cy="34925"/>
          </a:xfrm>
          <a:prstGeom prst="line">
            <a:avLst/>
          </a:prstGeom>
          <a:noFill/>
          <a:ln w="6350" cap="rnd">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0268" name="Line 626"/>
          <p:cNvSpPr>
            <a:spLocks noChangeShapeType="1"/>
          </p:cNvSpPr>
          <p:nvPr/>
        </p:nvSpPr>
        <p:spPr bwMode="auto">
          <a:xfrm flipV="1">
            <a:off x="1190625" y="4819650"/>
            <a:ext cx="1588" cy="835025"/>
          </a:xfrm>
          <a:prstGeom prst="line">
            <a:avLst/>
          </a:prstGeom>
          <a:noFill/>
          <a:ln w="6350" cap="rnd">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0269" name="Line 627"/>
          <p:cNvSpPr>
            <a:spLocks noChangeShapeType="1"/>
          </p:cNvSpPr>
          <p:nvPr/>
        </p:nvSpPr>
        <p:spPr bwMode="auto">
          <a:xfrm flipH="1">
            <a:off x="1147763" y="5654675"/>
            <a:ext cx="42862" cy="1588"/>
          </a:xfrm>
          <a:prstGeom prst="line">
            <a:avLst/>
          </a:prstGeom>
          <a:noFill/>
          <a:ln w="6350" cap="rnd">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0270" name="Line 628"/>
          <p:cNvSpPr>
            <a:spLocks noChangeShapeType="1"/>
          </p:cNvSpPr>
          <p:nvPr/>
        </p:nvSpPr>
        <p:spPr bwMode="auto">
          <a:xfrm flipH="1">
            <a:off x="1135063" y="5654675"/>
            <a:ext cx="55562" cy="1588"/>
          </a:xfrm>
          <a:prstGeom prst="line">
            <a:avLst/>
          </a:prstGeom>
          <a:noFill/>
          <a:ln w="6350" cap="rnd">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0271" name="Line 629"/>
          <p:cNvSpPr>
            <a:spLocks noChangeShapeType="1"/>
          </p:cNvSpPr>
          <p:nvPr/>
        </p:nvSpPr>
        <p:spPr bwMode="auto">
          <a:xfrm flipH="1">
            <a:off x="1147763" y="5573713"/>
            <a:ext cx="42862" cy="1587"/>
          </a:xfrm>
          <a:prstGeom prst="line">
            <a:avLst/>
          </a:prstGeom>
          <a:noFill/>
          <a:ln w="6350" cap="rnd">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0272" name="Line 630"/>
          <p:cNvSpPr>
            <a:spLocks noChangeShapeType="1"/>
          </p:cNvSpPr>
          <p:nvPr/>
        </p:nvSpPr>
        <p:spPr bwMode="auto">
          <a:xfrm flipH="1">
            <a:off x="1147763" y="5491163"/>
            <a:ext cx="42862" cy="3175"/>
          </a:xfrm>
          <a:prstGeom prst="line">
            <a:avLst/>
          </a:prstGeom>
          <a:noFill/>
          <a:ln w="6350" cap="rnd">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0273" name="Line 631"/>
          <p:cNvSpPr>
            <a:spLocks noChangeShapeType="1"/>
          </p:cNvSpPr>
          <p:nvPr/>
        </p:nvSpPr>
        <p:spPr bwMode="auto">
          <a:xfrm flipH="1">
            <a:off x="1147763" y="5391150"/>
            <a:ext cx="42862" cy="7938"/>
          </a:xfrm>
          <a:prstGeom prst="line">
            <a:avLst/>
          </a:prstGeom>
          <a:noFill/>
          <a:ln w="6350" cap="rnd">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0274" name="Line 632"/>
          <p:cNvSpPr>
            <a:spLocks noChangeShapeType="1"/>
          </p:cNvSpPr>
          <p:nvPr/>
        </p:nvSpPr>
        <p:spPr bwMode="auto">
          <a:xfrm flipH="1">
            <a:off x="1147763" y="5308600"/>
            <a:ext cx="42862" cy="1588"/>
          </a:xfrm>
          <a:prstGeom prst="line">
            <a:avLst/>
          </a:prstGeom>
          <a:noFill/>
          <a:ln w="6350" cap="rnd">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0275" name="Line 633"/>
          <p:cNvSpPr>
            <a:spLocks noChangeShapeType="1"/>
          </p:cNvSpPr>
          <p:nvPr/>
        </p:nvSpPr>
        <p:spPr bwMode="auto">
          <a:xfrm flipH="1">
            <a:off x="1147763" y="5226050"/>
            <a:ext cx="42862" cy="3175"/>
          </a:xfrm>
          <a:prstGeom prst="line">
            <a:avLst/>
          </a:prstGeom>
          <a:noFill/>
          <a:ln w="6350" cap="rnd">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0276" name="Line 634"/>
          <p:cNvSpPr>
            <a:spLocks noChangeShapeType="1"/>
          </p:cNvSpPr>
          <p:nvPr/>
        </p:nvSpPr>
        <p:spPr bwMode="auto">
          <a:xfrm flipH="1">
            <a:off x="1135063" y="5226050"/>
            <a:ext cx="55562" cy="3175"/>
          </a:xfrm>
          <a:prstGeom prst="line">
            <a:avLst/>
          </a:prstGeom>
          <a:noFill/>
          <a:ln w="6350" cap="rnd">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0277" name="Line 635"/>
          <p:cNvSpPr>
            <a:spLocks noChangeShapeType="1"/>
          </p:cNvSpPr>
          <p:nvPr/>
        </p:nvSpPr>
        <p:spPr bwMode="auto">
          <a:xfrm flipH="1">
            <a:off x="1147763" y="5146675"/>
            <a:ext cx="42862" cy="1588"/>
          </a:xfrm>
          <a:prstGeom prst="line">
            <a:avLst/>
          </a:prstGeom>
          <a:noFill/>
          <a:ln w="6350" cap="rnd">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0278" name="Line 636"/>
          <p:cNvSpPr>
            <a:spLocks noChangeShapeType="1"/>
          </p:cNvSpPr>
          <p:nvPr/>
        </p:nvSpPr>
        <p:spPr bwMode="auto">
          <a:xfrm flipH="1">
            <a:off x="1147763" y="5064125"/>
            <a:ext cx="42862" cy="1588"/>
          </a:xfrm>
          <a:prstGeom prst="line">
            <a:avLst/>
          </a:prstGeom>
          <a:noFill/>
          <a:ln w="6350" cap="rnd">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0279" name="Line 637"/>
          <p:cNvSpPr>
            <a:spLocks noChangeShapeType="1"/>
          </p:cNvSpPr>
          <p:nvPr/>
        </p:nvSpPr>
        <p:spPr bwMode="auto">
          <a:xfrm flipH="1">
            <a:off x="1147763" y="4981575"/>
            <a:ext cx="42862" cy="1588"/>
          </a:xfrm>
          <a:prstGeom prst="line">
            <a:avLst/>
          </a:prstGeom>
          <a:noFill/>
          <a:ln w="6350" cap="rnd">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0280" name="Line 638"/>
          <p:cNvSpPr>
            <a:spLocks noChangeShapeType="1"/>
          </p:cNvSpPr>
          <p:nvPr/>
        </p:nvSpPr>
        <p:spPr bwMode="auto">
          <a:xfrm flipH="1">
            <a:off x="1147763" y="4902200"/>
            <a:ext cx="42862" cy="1588"/>
          </a:xfrm>
          <a:prstGeom prst="line">
            <a:avLst/>
          </a:prstGeom>
          <a:noFill/>
          <a:ln w="6350" cap="rnd">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0281" name="Line 639"/>
          <p:cNvSpPr>
            <a:spLocks noChangeShapeType="1"/>
          </p:cNvSpPr>
          <p:nvPr/>
        </p:nvSpPr>
        <p:spPr bwMode="auto">
          <a:xfrm flipH="1">
            <a:off x="1147763" y="4819650"/>
            <a:ext cx="42862" cy="1588"/>
          </a:xfrm>
          <a:prstGeom prst="line">
            <a:avLst/>
          </a:prstGeom>
          <a:noFill/>
          <a:ln w="6350" cap="rnd">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0282" name="Line 640"/>
          <p:cNvSpPr>
            <a:spLocks noChangeShapeType="1"/>
          </p:cNvSpPr>
          <p:nvPr/>
        </p:nvSpPr>
        <p:spPr bwMode="auto">
          <a:xfrm flipH="1">
            <a:off x="1135063" y="4819650"/>
            <a:ext cx="55562" cy="1588"/>
          </a:xfrm>
          <a:prstGeom prst="line">
            <a:avLst/>
          </a:prstGeom>
          <a:noFill/>
          <a:ln w="6350" cap="rnd">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0283" name="Rectangle 641"/>
          <p:cNvSpPr>
            <a:spLocks noChangeArrowheads="1"/>
          </p:cNvSpPr>
          <p:nvPr/>
        </p:nvSpPr>
        <p:spPr bwMode="auto">
          <a:xfrm>
            <a:off x="1030288" y="4681538"/>
            <a:ext cx="88900" cy="211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1400">
                <a:latin typeface="Arial" panose="020B0604020202020204" pitchFamily="34" charset="0"/>
              </a:rPr>
              <a:t>1</a:t>
            </a:r>
            <a:endParaRPr lang="en-US" altLang="en-US">
              <a:latin typeface="Arial" panose="020B0604020202020204" pitchFamily="34" charset="0"/>
            </a:endParaRPr>
          </a:p>
        </p:txBody>
      </p:sp>
      <p:sp>
        <p:nvSpPr>
          <p:cNvPr id="300284" name="Freeform 642"/>
          <p:cNvSpPr>
            <a:spLocks/>
          </p:cNvSpPr>
          <p:nvPr/>
        </p:nvSpPr>
        <p:spPr bwMode="auto">
          <a:xfrm>
            <a:off x="2163763" y="4819650"/>
            <a:ext cx="492125" cy="835025"/>
          </a:xfrm>
          <a:custGeom>
            <a:avLst/>
            <a:gdLst>
              <a:gd name="T0" fmla="*/ 2147483647 w 310"/>
              <a:gd name="T1" fmla="*/ 2147483647 h 406"/>
              <a:gd name="T2" fmla="*/ 2147483647 w 310"/>
              <a:gd name="T3" fmla="*/ 2147483647 h 406"/>
              <a:gd name="T4" fmla="*/ 2147483647 w 310"/>
              <a:gd name="T5" fmla="*/ 2147483647 h 406"/>
              <a:gd name="T6" fmla="*/ 2147483647 w 310"/>
              <a:gd name="T7" fmla="*/ 2147483647 h 406"/>
              <a:gd name="T8" fmla="*/ 2147483647 w 310"/>
              <a:gd name="T9" fmla="*/ 2147483647 h 406"/>
              <a:gd name="T10" fmla="*/ 2147483647 w 310"/>
              <a:gd name="T11" fmla="*/ 2147483647 h 406"/>
              <a:gd name="T12" fmla="*/ 2147483647 w 310"/>
              <a:gd name="T13" fmla="*/ 2147483647 h 406"/>
              <a:gd name="T14" fmla="*/ 2147483647 w 310"/>
              <a:gd name="T15" fmla="*/ 2147483647 h 406"/>
              <a:gd name="T16" fmla="*/ 2147483647 w 310"/>
              <a:gd name="T17" fmla="*/ 2147483647 h 406"/>
              <a:gd name="T18" fmla="*/ 2147483647 w 310"/>
              <a:gd name="T19" fmla="*/ 2147483647 h 406"/>
              <a:gd name="T20" fmla="*/ 2147483647 w 310"/>
              <a:gd name="T21" fmla="*/ 2147483647 h 406"/>
              <a:gd name="T22" fmla="*/ 2147483647 w 310"/>
              <a:gd name="T23" fmla="*/ 2147483647 h 406"/>
              <a:gd name="T24" fmla="*/ 2147483647 w 310"/>
              <a:gd name="T25" fmla="*/ 2147483647 h 406"/>
              <a:gd name="T26" fmla="*/ 2147483647 w 310"/>
              <a:gd name="T27" fmla="*/ 2147483647 h 406"/>
              <a:gd name="T28" fmla="*/ 2147483647 w 310"/>
              <a:gd name="T29" fmla="*/ 2147483647 h 406"/>
              <a:gd name="T30" fmla="*/ 2147483647 w 310"/>
              <a:gd name="T31" fmla="*/ 2147483647 h 406"/>
              <a:gd name="T32" fmla="*/ 2147483647 w 310"/>
              <a:gd name="T33" fmla="*/ 2147483647 h 406"/>
              <a:gd name="T34" fmla="*/ 2147483647 w 310"/>
              <a:gd name="T35" fmla="*/ 2147483647 h 406"/>
              <a:gd name="T36" fmla="*/ 2147483647 w 310"/>
              <a:gd name="T37" fmla="*/ 2147483647 h 406"/>
              <a:gd name="T38" fmla="*/ 2147483647 w 310"/>
              <a:gd name="T39" fmla="*/ 2147483647 h 406"/>
              <a:gd name="T40" fmla="*/ 2147483647 w 310"/>
              <a:gd name="T41" fmla="*/ 2147483647 h 406"/>
              <a:gd name="T42" fmla="*/ 2147483647 w 310"/>
              <a:gd name="T43" fmla="*/ 2147483647 h 406"/>
              <a:gd name="T44" fmla="*/ 2147483647 w 310"/>
              <a:gd name="T45" fmla="*/ 2147483647 h 406"/>
              <a:gd name="T46" fmla="*/ 2147483647 w 310"/>
              <a:gd name="T47" fmla="*/ 2147483647 h 406"/>
              <a:gd name="T48" fmla="*/ 2147483647 w 310"/>
              <a:gd name="T49" fmla="*/ 2147483647 h 406"/>
              <a:gd name="T50" fmla="*/ 2147483647 w 310"/>
              <a:gd name="T51" fmla="*/ 2147483647 h 406"/>
              <a:gd name="T52" fmla="*/ 2147483647 w 310"/>
              <a:gd name="T53" fmla="*/ 2147483647 h 406"/>
              <a:gd name="T54" fmla="*/ 2147483647 w 310"/>
              <a:gd name="T55" fmla="*/ 2147483647 h 406"/>
              <a:gd name="T56" fmla="*/ 2147483647 w 310"/>
              <a:gd name="T57" fmla="*/ 2147483647 h 406"/>
              <a:gd name="T58" fmla="*/ 2147483647 w 310"/>
              <a:gd name="T59" fmla="*/ 2147483647 h 406"/>
              <a:gd name="T60" fmla="*/ 2147483647 w 310"/>
              <a:gd name="T61" fmla="*/ 2147483647 h 406"/>
              <a:gd name="T62" fmla="*/ 2147483647 w 310"/>
              <a:gd name="T63" fmla="*/ 0 h 406"/>
              <a:gd name="T64" fmla="*/ 2147483647 w 310"/>
              <a:gd name="T65" fmla="*/ 2147483647 h 406"/>
              <a:gd name="T66" fmla="*/ 2147483647 w 310"/>
              <a:gd name="T67" fmla="*/ 2147483647 h 406"/>
              <a:gd name="T68" fmla="*/ 2147483647 w 310"/>
              <a:gd name="T69" fmla="*/ 2147483647 h 406"/>
              <a:gd name="T70" fmla="*/ 2147483647 w 310"/>
              <a:gd name="T71" fmla="*/ 2147483647 h 406"/>
              <a:gd name="T72" fmla="*/ 2147483647 w 310"/>
              <a:gd name="T73" fmla="*/ 2147483647 h 406"/>
              <a:gd name="T74" fmla="*/ 2147483647 w 310"/>
              <a:gd name="T75" fmla="*/ 2147483647 h 406"/>
              <a:gd name="T76" fmla="*/ 2147483647 w 310"/>
              <a:gd name="T77" fmla="*/ 2147483647 h 406"/>
              <a:gd name="T78" fmla="*/ 2147483647 w 310"/>
              <a:gd name="T79" fmla="*/ 2147483647 h 406"/>
              <a:gd name="T80" fmla="*/ 2147483647 w 310"/>
              <a:gd name="T81" fmla="*/ 2147483647 h 406"/>
              <a:gd name="T82" fmla="*/ 2147483647 w 310"/>
              <a:gd name="T83" fmla="*/ 2147483647 h 406"/>
              <a:gd name="T84" fmla="*/ 2147483647 w 310"/>
              <a:gd name="T85" fmla="*/ 2147483647 h 406"/>
              <a:gd name="T86" fmla="*/ 2147483647 w 310"/>
              <a:gd name="T87" fmla="*/ 2147483647 h 406"/>
              <a:gd name="T88" fmla="*/ 2147483647 w 310"/>
              <a:gd name="T89" fmla="*/ 2147483647 h 406"/>
              <a:gd name="T90" fmla="*/ 2147483647 w 310"/>
              <a:gd name="T91" fmla="*/ 2147483647 h 406"/>
              <a:gd name="T92" fmla="*/ 2147483647 w 310"/>
              <a:gd name="T93" fmla="*/ 2147483647 h 406"/>
              <a:gd name="T94" fmla="*/ 2147483647 w 310"/>
              <a:gd name="T95" fmla="*/ 2147483647 h 406"/>
              <a:gd name="T96" fmla="*/ 2147483647 w 310"/>
              <a:gd name="T97" fmla="*/ 2147483647 h 406"/>
              <a:gd name="T98" fmla="*/ 2147483647 w 310"/>
              <a:gd name="T99" fmla="*/ 2147483647 h 406"/>
              <a:gd name="T100" fmla="*/ 2147483647 w 310"/>
              <a:gd name="T101" fmla="*/ 2147483647 h 406"/>
              <a:gd name="T102" fmla="*/ 2147483647 w 310"/>
              <a:gd name="T103" fmla="*/ 2147483647 h 406"/>
              <a:gd name="T104" fmla="*/ 2147483647 w 310"/>
              <a:gd name="T105" fmla="*/ 2147483647 h 406"/>
              <a:gd name="T106" fmla="*/ 2147483647 w 310"/>
              <a:gd name="T107" fmla="*/ 2147483647 h 406"/>
              <a:gd name="T108" fmla="*/ 2147483647 w 310"/>
              <a:gd name="T109" fmla="*/ 2147483647 h 406"/>
              <a:gd name="T110" fmla="*/ 2147483647 w 310"/>
              <a:gd name="T111" fmla="*/ 2147483647 h 406"/>
              <a:gd name="T112" fmla="*/ 2147483647 w 310"/>
              <a:gd name="T113" fmla="*/ 2147483647 h 406"/>
              <a:gd name="T114" fmla="*/ 2147483647 w 310"/>
              <a:gd name="T115" fmla="*/ 2147483647 h 406"/>
              <a:gd name="T116" fmla="*/ 2147483647 w 310"/>
              <a:gd name="T117" fmla="*/ 2147483647 h 406"/>
              <a:gd name="T118" fmla="*/ 2147483647 w 310"/>
              <a:gd name="T119" fmla="*/ 2147483647 h 406"/>
              <a:gd name="T120" fmla="*/ 2147483647 w 310"/>
              <a:gd name="T121" fmla="*/ 2147483647 h 406"/>
              <a:gd name="T122" fmla="*/ 2147483647 w 310"/>
              <a:gd name="T123" fmla="*/ 2147483647 h 406"/>
              <a:gd name="T124" fmla="*/ 2147483647 w 310"/>
              <a:gd name="T125" fmla="*/ 2147483647 h 40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310"/>
              <a:gd name="T190" fmla="*/ 0 h 406"/>
              <a:gd name="T191" fmla="*/ 310 w 310"/>
              <a:gd name="T192" fmla="*/ 406 h 40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310" h="406">
                <a:moveTo>
                  <a:pt x="0" y="406"/>
                </a:moveTo>
                <a:lnTo>
                  <a:pt x="0" y="406"/>
                </a:lnTo>
                <a:lnTo>
                  <a:pt x="0" y="401"/>
                </a:lnTo>
                <a:lnTo>
                  <a:pt x="4" y="401"/>
                </a:lnTo>
                <a:lnTo>
                  <a:pt x="4" y="397"/>
                </a:lnTo>
                <a:lnTo>
                  <a:pt x="4" y="393"/>
                </a:lnTo>
                <a:lnTo>
                  <a:pt x="8" y="393"/>
                </a:lnTo>
                <a:lnTo>
                  <a:pt x="8" y="389"/>
                </a:lnTo>
                <a:lnTo>
                  <a:pt x="8" y="384"/>
                </a:lnTo>
                <a:lnTo>
                  <a:pt x="8" y="379"/>
                </a:lnTo>
                <a:lnTo>
                  <a:pt x="13" y="379"/>
                </a:lnTo>
                <a:lnTo>
                  <a:pt x="13" y="375"/>
                </a:lnTo>
                <a:lnTo>
                  <a:pt x="13" y="371"/>
                </a:lnTo>
                <a:lnTo>
                  <a:pt x="17" y="371"/>
                </a:lnTo>
                <a:lnTo>
                  <a:pt x="17" y="367"/>
                </a:lnTo>
                <a:lnTo>
                  <a:pt x="17" y="362"/>
                </a:lnTo>
                <a:lnTo>
                  <a:pt x="17" y="357"/>
                </a:lnTo>
                <a:lnTo>
                  <a:pt x="22" y="357"/>
                </a:lnTo>
                <a:lnTo>
                  <a:pt x="22" y="353"/>
                </a:lnTo>
                <a:lnTo>
                  <a:pt x="22" y="349"/>
                </a:lnTo>
                <a:lnTo>
                  <a:pt x="22" y="344"/>
                </a:lnTo>
                <a:lnTo>
                  <a:pt x="26" y="344"/>
                </a:lnTo>
                <a:lnTo>
                  <a:pt x="26" y="340"/>
                </a:lnTo>
                <a:lnTo>
                  <a:pt x="26" y="335"/>
                </a:lnTo>
                <a:lnTo>
                  <a:pt x="26" y="331"/>
                </a:lnTo>
                <a:lnTo>
                  <a:pt x="31" y="331"/>
                </a:lnTo>
                <a:lnTo>
                  <a:pt x="31" y="327"/>
                </a:lnTo>
                <a:lnTo>
                  <a:pt x="31" y="322"/>
                </a:lnTo>
                <a:lnTo>
                  <a:pt x="35" y="322"/>
                </a:lnTo>
                <a:lnTo>
                  <a:pt x="35" y="318"/>
                </a:lnTo>
                <a:lnTo>
                  <a:pt x="35" y="309"/>
                </a:lnTo>
                <a:lnTo>
                  <a:pt x="39" y="309"/>
                </a:lnTo>
                <a:lnTo>
                  <a:pt x="39" y="304"/>
                </a:lnTo>
                <a:lnTo>
                  <a:pt x="39" y="300"/>
                </a:lnTo>
                <a:lnTo>
                  <a:pt x="39" y="296"/>
                </a:lnTo>
                <a:lnTo>
                  <a:pt x="44" y="296"/>
                </a:lnTo>
                <a:lnTo>
                  <a:pt x="44" y="291"/>
                </a:lnTo>
                <a:lnTo>
                  <a:pt x="44" y="287"/>
                </a:lnTo>
                <a:lnTo>
                  <a:pt x="44" y="282"/>
                </a:lnTo>
                <a:lnTo>
                  <a:pt x="49" y="282"/>
                </a:lnTo>
                <a:lnTo>
                  <a:pt x="49" y="278"/>
                </a:lnTo>
                <a:lnTo>
                  <a:pt x="49" y="274"/>
                </a:lnTo>
                <a:lnTo>
                  <a:pt x="53" y="274"/>
                </a:lnTo>
                <a:lnTo>
                  <a:pt x="53" y="269"/>
                </a:lnTo>
                <a:lnTo>
                  <a:pt x="53" y="265"/>
                </a:lnTo>
                <a:lnTo>
                  <a:pt x="53" y="260"/>
                </a:lnTo>
                <a:lnTo>
                  <a:pt x="57" y="260"/>
                </a:lnTo>
                <a:lnTo>
                  <a:pt x="57" y="256"/>
                </a:lnTo>
                <a:lnTo>
                  <a:pt x="57" y="252"/>
                </a:lnTo>
                <a:lnTo>
                  <a:pt x="57" y="247"/>
                </a:lnTo>
                <a:lnTo>
                  <a:pt x="61" y="247"/>
                </a:lnTo>
                <a:lnTo>
                  <a:pt x="61" y="243"/>
                </a:lnTo>
                <a:lnTo>
                  <a:pt x="61" y="238"/>
                </a:lnTo>
                <a:lnTo>
                  <a:pt x="66" y="238"/>
                </a:lnTo>
                <a:lnTo>
                  <a:pt x="66" y="234"/>
                </a:lnTo>
                <a:lnTo>
                  <a:pt x="66" y="230"/>
                </a:lnTo>
                <a:lnTo>
                  <a:pt x="66" y="225"/>
                </a:lnTo>
                <a:lnTo>
                  <a:pt x="71" y="225"/>
                </a:lnTo>
                <a:lnTo>
                  <a:pt x="71" y="220"/>
                </a:lnTo>
                <a:lnTo>
                  <a:pt x="71" y="216"/>
                </a:lnTo>
                <a:lnTo>
                  <a:pt x="75" y="216"/>
                </a:lnTo>
                <a:lnTo>
                  <a:pt x="75" y="212"/>
                </a:lnTo>
                <a:lnTo>
                  <a:pt x="75" y="207"/>
                </a:lnTo>
                <a:lnTo>
                  <a:pt x="75" y="203"/>
                </a:lnTo>
                <a:lnTo>
                  <a:pt x="79" y="203"/>
                </a:lnTo>
                <a:lnTo>
                  <a:pt x="79" y="198"/>
                </a:lnTo>
                <a:lnTo>
                  <a:pt x="79" y="194"/>
                </a:lnTo>
                <a:lnTo>
                  <a:pt x="83" y="194"/>
                </a:lnTo>
                <a:lnTo>
                  <a:pt x="83" y="190"/>
                </a:lnTo>
                <a:lnTo>
                  <a:pt x="83" y="185"/>
                </a:lnTo>
                <a:lnTo>
                  <a:pt x="83" y="181"/>
                </a:lnTo>
                <a:lnTo>
                  <a:pt x="88" y="181"/>
                </a:lnTo>
                <a:lnTo>
                  <a:pt x="88" y="176"/>
                </a:lnTo>
                <a:lnTo>
                  <a:pt x="88" y="172"/>
                </a:lnTo>
                <a:lnTo>
                  <a:pt x="88" y="167"/>
                </a:lnTo>
                <a:lnTo>
                  <a:pt x="93" y="167"/>
                </a:lnTo>
                <a:lnTo>
                  <a:pt x="93" y="163"/>
                </a:lnTo>
                <a:lnTo>
                  <a:pt x="93" y="159"/>
                </a:lnTo>
                <a:lnTo>
                  <a:pt x="93" y="154"/>
                </a:lnTo>
                <a:lnTo>
                  <a:pt x="97" y="154"/>
                </a:lnTo>
                <a:lnTo>
                  <a:pt x="97" y="150"/>
                </a:lnTo>
                <a:lnTo>
                  <a:pt x="97" y="145"/>
                </a:lnTo>
                <a:lnTo>
                  <a:pt x="101" y="145"/>
                </a:lnTo>
                <a:lnTo>
                  <a:pt x="101" y="141"/>
                </a:lnTo>
                <a:lnTo>
                  <a:pt x="101" y="137"/>
                </a:lnTo>
                <a:lnTo>
                  <a:pt x="106" y="137"/>
                </a:lnTo>
                <a:lnTo>
                  <a:pt x="106" y="132"/>
                </a:lnTo>
                <a:lnTo>
                  <a:pt x="106" y="128"/>
                </a:lnTo>
                <a:lnTo>
                  <a:pt x="106" y="123"/>
                </a:lnTo>
                <a:lnTo>
                  <a:pt x="110" y="123"/>
                </a:lnTo>
                <a:lnTo>
                  <a:pt x="110" y="119"/>
                </a:lnTo>
                <a:lnTo>
                  <a:pt x="110" y="115"/>
                </a:lnTo>
                <a:lnTo>
                  <a:pt x="110" y="110"/>
                </a:lnTo>
                <a:lnTo>
                  <a:pt x="115" y="110"/>
                </a:lnTo>
                <a:lnTo>
                  <a:pt x="115" y="106"/>
                </a:lnTo>
                <a:lnTo>
                  <a:pt x="115" y="101"/>
                </a:lnTo>
                <a:lnTo>
                  <a:pt x="119" y="101"/>
                </a:lnTo>
                <a:lnTo>
                  <a:pt x="119" y="97"/>
                </a:lnTo>
                <a:lnTo>
                  <a:pt x="119" y="93"/>
                </a:lnTo>
                <a:lnTo>
                  <a:pt x="119" y="88"/>
                </a:lnTo>
                <a:lnTo>
                  <a:pt x="124" y="88"/>
                </a:lnTo>
                <a:lnTo>
                  <a:pt x="124" y="84"/>
                </a:lnTo>
                <a:lnTo>
                  <a:pt x="124" y="79"/>
                </a:lnTo>
                <a:lnTo>
                  <a:pt x="124" y="75"/>
                </a:lnTo>
                <a:lnTo>
                  <a:pt x="128" y="75"/>
                </a:lnTo>
                <a:lnTo>
                  <a:pt x="128" y="71"/>
                </a:lnTo>
                <a:lnTo>
                  <a:pt x="128" y="66"/>
                </a:lnTo>
                <a:lnTo>
                  <a:pt x="133" y="66"/>
                </a:lnTo>
                <a:lnTo>
                  <a:pt x="133" y="62"/>
                </a:lnTo>
                <a:lnTo>
                  <a:pt x="133" y="57"/>
                </a:lnTo>
                <a:lnTo>
                  <a:pt x="133" y="53"/>
                </a:lnTo>
                <a:lnTo>
                  <a:pt x="137" y="53"/>
                </a:lnTo>
                <a:lnTo>
                  <a:pt x="137" y="48"/>
                </a:lnTo>
                <a:lnTo>
                  <a:pt x="137" y="44"/>
                </a:lnTo>
                <a:lnTo>
                  <a:pt x="142" y="44"/>
                </a:lnTo>
                <a:lnTo>
                  <a:pt x="142" y="40"/>
                </a:lnTo>
                <a:lnTo>
                  <a:pt x="142" y="35"/>
                </a:lnTo>
                <a:lnTo>
                  <a:pt x="142" y="30"/>
                </a:lnTo>
                <a:lnTo>
                  <a:pt x="146" y="30"/>
                </a:lnTo>
                <a:lnTo>
                  <a:pt x="146" y="26"/>
                </a:lnTo>
                <a:lnTo>
                  <a:pt x="146" y="22"/>
                </a:lnTo>
                <a:lnTo>
                  <a:pt x="150" y="22"/>
                </a:lnTo>
                <a:lnTo>
                  <a:pt x="150" y="18"/>
                </a:lnTo>
                <a:lnTo>
                  <a:pt x="150" y="13"/>
                </a:lnTo>
                <a:lnTo>
                  <a:pt x="150" y="8"/>
                </a:lnTo>
                <a:lnTo>
                  <a:pt x="155" y="8"/>
                </a:lnTo>
                <a:lnTo>
                  <a:pt x="155" y="4"/>
                </a:lnTo>
                <a:lnTo>
                  <a:pt x="155" y="0"/>
                </a:lnTo>
                <a:lnTo>
                  <a:pt x="310" y="0"/>
                </a:lnTo>
                <a:lnTo>
                  <a:pt x="310" y="4"/>
                </a:lnTo>
                <a:lnTo>
                  <a:pt x="310" y="8"/>
                </a:lnTo>
                <a:lnTo>
                  <a:pt x="310" y="13"/>
                </a:lnTo>
                <a:lnTo>
                  <a:pt x="305" y="13"/>
                </a:lnTo>
                <a:lnTo>
                  <a:pt x="305" y="18"/>
                </a:lnTo>
                <a:lnTo>
                  <a:pt x="305" y="22"/>
                </a:lnTo>
                <a:lnTo>
                  <a:pt x="301" y="22"/>
                </a:lnTo>
                <a:lnTo>
                  <a:pt x="301" y="26"/>
                </a:lnTo>
                <a:lnTo>
                  <a:pt x="301" y="30"/>
                </a:lnTo>
                <a:lnTo>
                  <a:pt x="297" y="30"/>
                </a:lnTo>
                <a:lnTo>
                  <a:pt x="297" y="35"/>
                </a:lnTo>
                <a:lnTo>
                  <a:pt x="297" y="40"/>
                </a:lnTo>
                <a:lnTo>
                  <a:pt x="297" y="44"/>
                </a:lnTo>
                <a:lnTo>
                  <a:pt x="293" y="44"/>
                </a:lnTo>
                <a:lnTo>
                  <a:pt x="293" y="48"/>
                </a:lnTo>
                <a:lnTo>
                  <a:pt x="293" y="53"/>
                </a:lnTo>
                <a:lnTo>
                  <a:pt x="293" y="57"/>
                </a:lnTo>
                <a:lnTo>
                  <a:pt x="288" y="57"/>
                </a:lnTo>
                <a:lnTo>
                  <a:pt x="288" y="62"/>
                </a:lnTo>
                <a:lnTo>
                  <a:pt x="288" y="66"/>
                </a:lnTo>
                <a:lnTo>
                  <a:pt x="283" y="66"/>
                </a:lnTo>
                <a:lnTo>
                  <a:pt x="283" y="71"/>
                </a:lnTo>
                <a:lnTo>
                  <a:pt x="283" y="75"/>
                </a:lnTo>
                <a:lnTo>
                  <a:pt x="283" y="79"/>
                </a:lnTo>
                <a:lnTo>
                  <a:pt x="279" y="79"/>
                </a:lnTo>
                <a:lnTo>
                  <a:pt x="279" y="84"/>
                </a:lnTo>
                <a:lnTo>
                  <a:pt x="279" y="88"/>
                </a:lnTo>
                <a:lnTo>
                  <a:pt x="279" y="93"/>
                </a:lnTo>
                <a:lnTo>
                  <a:pt x="275" y="93"/>
                </a:lnTo>
                <a:lnTo>
                  <a:pt x="275" y="97"/>
                </a:lnTo>
                <a:lnTo>
                  <a:pt x="275" y="101"/>
                </a:lnTo>
                <a:lnTo>
                  <a:pt x="275" y="106"/>
                </a:lnTo>
                <a:lnTo>
                  <a:pt x="270" y="106"/>
                </a:lnTo>
                <a:lnTo>
                  <a:pt x="270" y="110"/>
                </a:lnTo>
                <a:lnTo>
                  <a:pt x="266" y="110"/>
                </a:lnTo>
                <a:lnTo>
                  <a:pt x="266" y="115"/>
                </a:lnTo>
                <a:lnTo>
                  <a:pt x="266" y="119"/>
                </a:lnTo>
                <a:lnTo>
                  <a:pt x="266" y="123"/>
                </a:lnTo>
                <a:lnTo>
                  <a:pt x="261" y="123"/>
                </a:lnTo>
                <a:lnTo>
                  <a:pt x="261" y="128"/>
                </a:lnTo>
                <a:lnTo>
                  <a:pt x="261" y="132"/>
                </a:lnTo>
                <a:lnTo>
                  <a:pt x="261" y="137"/>
                </a:lnTo>
                <a:lnTo>
                  <a:pt x="257" y="137"/>
                </a:lnTo>
                <a:lnTo>
                  <a:pt x="257" y="141"/>
                </a:lnTo>
                <a:lnTo>
                  <a:pt x="257" y="145"/>
                </a:lnTo>
                <a:lnTo>
                  <a:pt x="257" y="150"/>
                </a:lnTo>
                <a:lnTo>
                  <a:pt x="253" y="150"/>
                </a:lnTo>
                <a:lnTo>
                  <a:pt x="253" y="154"/>
                </a:lnTo>
                <a:lnTo>
                  <a:pt x="253" y="159"/>
                </a:lnTo>
                <a:lnTo>
                  <a:pt x="248" y="159"/>
                </a:lnTo>
                <a:lnTo>
                  <a:pt x="248" y="163"/>
                </a:lnTo>
                <a:lnTo>
                  <a:pt x="248" y="167"/>
                </a:lnTo>
                <a:lnTo>
                  <a:pt x="248" y="172"/>
                </a:lnTo>
                <a:lnTo>
                  <a:pt x="243" y="172"/>
                </a:lnTo>
                <a:lnTo>
                  <a:pt x="243" y="176"/>
                </a:lnTo>
                <a:lnTo>
                  <a:pt x="243" y="181"/>
                </a:lnTo>
                <a:lnTo>
                  <a:pt x="243" y="185"/>
                </a:lnTo>
                <a:lnTo>
                  <a:pt x="239" y="185"/>
                </a:lnTo>
                <a:lnTo>
                  <a:pt x="239" y="190"/>
                </a:lnTo>
                <a:lnTo>
                  <a:pt x="239" y="194"/>
                </a:lnTo>
                <a:lnTo>
                  <a:pt x="239" y="198"/>
                </a:lnTo>
                <a:lnTo>
                  <a:pt x="235" y="198"/>
                </a:lnTo>
                <a:lnTo>
                  <a:pt x="235" y="203"/>
                </a:lnTo>
                <a:lnTo>
                  <a:pt x="230" y="203"/>
                </a:lnTo>
                <a:lnTo>
                  <a:pt x="230" y="207"/>
                </a:lnTo>
                <a:lnTo>
                  <a:pt x="230" y="212"/>
                </a:lnTo>
                <a:lnTo>
                  <a:pt x="230" y="216"/>
                </a:lnTo>
                <a:lnTo>
                  <a:pt x="226" y="216"/>
                </a:lnTo>
                <a:lnTo>
                  <a:pt x="226" y="220"/>
                </a:lnTo>
                <a:lnTo>
                  <a:pt x="226" y="225"/>
                </a:lnTo>
                <a:lnTo>
                  <a:pt x="226" y="230"/>
                </a:lnTo>
                <a:lnTo>
                  <a:pt x="221" y="230"/>
                </a:lnTo>
                <a:lnTo>
                  <a:pt x="221" y="234"/>
                </a:lnTo>
                <a:lnTo>
                  <a:pt x="221" y="238"/>
                </a:lnTo>
                <a:lnTo>
                  <a:pt x="221" y="243"/>
                </a:lnTo>
                <a:lnTo>
                  <a:pt x="217" y="243"/>
                </a:lnTo>
                <a:lnTo>
                  <a:pt x="217" y="247"/>
                </a:lnTo>
                <a:lnTo>
                  <a:pt x="217" y="252"/>
                </a:lnTo>
                <a:lnTo>
                  <a:pt x="212" y="252"/>
                </a:lnTo>
                <a:lnTo>
                  <a:pt x="212" y="256"/>
                </a:lnTo>
                <a:lnTo>
                  <a:pt x="212" y="260"/>
                </a:lnTo>
                <a:lnTo>
                  <a:pt x="212" y="265"/>
                </a:lnTo>
                <a:lnTo>
                  <a:pt x="208" y="265"/>
                </a:lnTo>
                <a:lnTo>
                  <a:pt x="208" y="269"/>
                </a:lnTo>
                <a:lnTo>
                  <a:pt x="208" y="274"/>
                </a:lnTo>
                <a:lnTo>
                  <a:pt x="208" y="278"/>
                </a:lnTo>
                <a:lnTo>
                  <a:pt x="204" y="278"/>
                </a:lnTo>
                <a:lnTo>
                  <a:pt x="204" y="282"/>
                </a:lnTo>
                <a:lnTo>
                  <a:pt x="199" y="282"/>
                </a:lnTo>
                <a:lnTo>
                  <a:pt x="199" y="287"/>
                </a:lnTo>
                <a:lnTo>
                  <a:pt x="199" y="291"/>
                </a:lnTo>
                <a:lnTo>
                  <a:pt x="199" y="296"/>
                </a:lnTo>
                <a:lnTo>
                  <a:pt x="194" y="296"/>
                </a:lnTo>
                <a:lnTo>
                  <a:pt x="194" y="300"/>
                </a:lnTo>
                <a:lnTo>
                  <a:pt x="194" y="304"/>
                </a:lnTo>
                <a:lnTo>
                  <a:pt x="194" y="309"/>
                </a:lnTo>
                <a:lnTo>
                  <a:pt x="190" y="309"/>
                </a:lnTo>
                <a:lnTo>
                  <a:pt x="190" y="318"/>
                </a:lnTo>
                <a:lnTo>
                  <a:pt x="190" y="322"/>
                </a:lnTo>
                <a:lnTo>
                  <a:pt x="190" y="327"/>
                </a:lnTo>
                <a:lnTo>
                  <a:pt x="186" y="327"/>
                </a:lnTo>
                <a:lnTo>
                  <a:pt x="186" y="331"/>
                </a:lnTo>
                <a:lnTo>
                  <a:pt x="186" y="335"/>
                </a:lnTo>
                <a:lnTo>
                  <a:pt x="182" y="335"/>
                </a:lnTo>
                <a:lnTo>
                  <a:pt x="182" y="340"/>
                </a:lnTo>
                <a:lnTo>
                  <a:pt x="182" y="344"/>
                </a:lnTo>
                <a:lnTo>
                  <a:pt x="182" y="349"/>
                </a:lnTo>
                <a:lnTo>
                  <a:pt x="177" y="349"/>
                </a:lnTo>
                <a:lnTo>
                  <a:pt x="177" y="353"/>
                </a:lnTo>
                <a:lnTo>
                  <a:pt x="177" y="357"/>
                </a:lnTo>
                <a:lnTo>
                  <a:pt x="177" y="362"/>
                </a:lnTo>
                <a:lnTo>
                  <a:pt x="172" y="362"/>
                </a:lnTo>
                <a:lnTo>
                  <a:pt x="172" y="367"/>
                </a:lnTo>
                <a:lnTo>
                  <a:pt x="172" y="371"/>
                </a:lnTo>
                <a:lnTo>
                  <a:pt x="172" y="375"/>
                </a:lnTo>
                <a:lnTo>
                  <a:pt x="168" y="375"/>
                </a:lnTo>
                <a:lnTo>
                  <a:pt x="168" y="379"/>
                </a:lnTo>
                <a:lnTo>
                  <a:pt x="164" y="379"/>
                </a:lnTo>
                <a:lnTo>
                  <a:pt x="164" y="384"/>
                </a:lnTo>
                <a:lnTo>
                  <a:pt x="164" y="389"/>
                </a:lnTo>
                <a:lnTo>
                  <a:pt x="164" y="393"/>
                </a:lnTo>
                <a:lnTo>
                  <a:pt x="160" y="393"/>
                </a:lnTo>
                <a:lnTo>
                  <a:pt x="160" y="397"/>
                </a:lnTo>
                <a:lnTo>
                  <a:pt x="160" y="401"/>
                </a:lnTo>
                <a:lnTo>
                  <a:pt x="160" y="406"/>
                </a:lnTo>
                <a:lnTo>
                  <a:pt x="0" y="406"/>
                </a:lnTo>
              </a:path>
            </a:pathLst>
          </a:custGeom>
          <a:noFill/>
          <a:ln w="2222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00285" name="Freeform 643"/>
          <p:cNvSpPr>
            <a:spLocks/>
          </p:cNvSpPr>
          <p:nvPr/>
        </p:nvSpPr>
        <p:spPr bwMode="auto">
          <a:xfrm>
            <a:off x="2514600" y="4819650"/>
            <a:ext cx="1500188" cy="835025"/>
          </a:xfrm>
          <a:custGeom>
            <a:avLst/>
            <a:gdLst>
              <a:gd name="T0" fmla="*/ 2147483647 w 945"/>
              <a:gd name="T1" fmla="*/ 2147483647 h 406"/>
              <a:gd name="T2" fmla="*/ 2147483647 w 945"/>
              <a:gd name="T3" fmla="*/ 2147483647 h 406"/>
              <a:gd name="T4" fmla="*/ 2147483647 w 945"/>
              <a:gd name="T5" fmla="*/ 2147483647 h 406"/>
              <a:gd name="T6" fmla="*/ 2147483647 w 945"/>
              <a:gd name="T7" fmla="*/ 2147483647 h 406"/>
              <a:gd name="T8" fmla="*/ 2147483647 w 945"/>
              <a:gd name="T9" fmla="*/ 2147483647 h 406"/>
              <a:gd name="T10" fmla="*/ 2147483647 w 945"/>
              <a:gd name="T11" fmla="*/ 2147483647 h 406"/>
              <a:gd name="T12" fmla="*/ 2147483647 w 945"/>
              <a:gd name="T13" fmla="*/ 2147483647 h 406"/>
              <a:gd name="T14" fmla="*/ 2147483647 w 945"/>
              <a:gd name="T15" fmla="*/ 2147483647 h 406"/>
              <a:gd name="T16" fmla="*/ 2147483647 w 945"/>
              <a:gd name="T17" fmla="*/ 2147483647 h 406"/>
              <a:gd name="T18" fmla="*/ 2147483647 w 945"/>
              <a:gd name="T19" fmla="*/ 2147483647 h 406"/>
              <a:gd name="T20" fmla="*/ 2147483647 w 945"/>
              <a:gd name="T21" fmla="*/ 2147483647 h 406"/>
              <a:gd name="T22" fmla="*/ 2147483647 w 945"/>
              <a:gd name="T23" fmla="*/ 2147483647 h 406"/>
              <a:gd name="T24" fmla="*/ 2147483647 w 945"/>
              <a:gd name="T25" fmla="*/ 2147483647 h 406"/>
              <a:gd name="T26" fmla="*/ 2147483647 w 945"/>
              <a:gd name="T27" fmla="*/ 2147483647 h 406"/>
              <a:gd name="T28" fmla="*/ 2147483647 w 945"/>
              <a:gd name="T29" fmla="*/ 2147483647 h 406"/>
              <a:gd name="T30" fmla="*/ 2147483647 w 945"/>
              <a:gd name="T31" fmla="*/ 2147483647 h 406"/>
              <a:gd name="T32" fmla="*/ 2147483647 w 945"/>
              <a:gd name="T33" fmla="*/ 2147483647 h 406"/>
              <a:gd name="T34" fmla="*/ 2147483647 w 945"/>
              <a:gd name="T35" fmla="*/ 2147483647 h 406"/>
              <a:gd name="T36" fmla="*/ 2147483647 w 945"/>
              <a:gd name="T37" fmla="*/ 2147483647 h 406"/>
              <a:gd name="T38" fmla="*/ 2147483647 w 945"/>
              <a:gd name="T39" fmla="*/ 2147483647 h 406"/>
              <a:gd name="T40" fmla="*/ 2147483647 w 945"/>
              <a:gd name="T41" fmla="*/ 2147483647 h 406"/>
              <a:gd name="T42" fmla="*/ 2147483647 w 945"/>
              <a:gd name="T43" fmla="*/ 2147483647 h 406"/>
              <a:gd name="T44" fmla="*/ 2147483647 w 945"/>
              <a:gd name="T45" fmla="*/ 2147483647 h 406"/>
              <a:gd name="T46" fmla="*/ 2147483647 w 945"/>
              <a:gd name="T47" fmla="*/ 2147483647 h 406"/>
              <a:gd name="T48" fmla="*/ 2147483647 w 945"/>
              <a:gd name="T49" fmla="*/ 2147483647 h 406"/>
              <a:gd name="T50" fmla="*/ 2147483647 w 945"/>
              <a:gd name="T51" fmla="*/ 2147483647 h 406"/>
              <a:gd name="T52" fmla="*/ 2147483647 w 945"/>
              <a:gd name="T53" fmla="*/ 2147483647 h 406"/>
              <a:gd name="T54" fmla="*/ 2147483647 w 945"/>
              <a:gd name="T55" fmla="*/ 2147483647 h 406"/>
              <a:gd name="T56" fmla="*/ 2147483647 w 945"/>
              <a:gd name="T57" fmla="*/ 2147483647 h 406"/>
              <a:gd name="T58" fmla="*/ 2147483647 w 945"/>
              <a:gd name="T59" fmla="*/ 2147483647 h 406"/>
              <a:gd name="T60" fmla="*/ 2147483647 w 945"/>
              <a:gd name="T61" fmla="*/ 2147483647 h 406"/>
              <a:gd name="T62" fmla="*/ 2147483647 w 945"/>
              <a:gd name="T63" fmla="*/ 2147483647 h 406"/>
              <a:gd name="T64" fmla="*/ 2147483647 w 945"/>
              <a:gd name="T65" fmla="*/ 2147483647 h 406"/>
              <a:gd name="T66" fmla="*/ 2147483647 w 945"/>
              <a:gd name="T67" fmla="*/ 2147483647 h 406"/>
              <a:gd name="T68" fmla="*/ 2147483647 w 945"/>
              <a:gd name="T69" fmla="*/ 2147483647 h 406"/>
              <a:gd name="T70" fmla="*/ 2147483647 w 945"/>
              <a:gd name="T71" fmla="*/ 2147483647 h 406"/>
              <a:gd name="T72" fmla="*/ 2147483647 w 945"/>
              <a:gd name="T73" fmla="*/ 2147483647 h 406"/>
              <a:gd name="T74" fmla="*/ 2147483647 w 945"/>
              <a:gd name="T75" fmla="*/ 2147483647 h 406"/>
              <a:gd name="T76" fmla="*/ 2147483647 w 945"/>
              <a:gd name="T77" fmla="*/ 2147483647 h 406"/>
              <a:gd name="T78" fmla="*/ 2147483647 w 945"/>
              <a:gd name="T79" fmla="*/ 2147483647 h 406"/>
              <a:gd name="T80" fmla="*/ 2147483647 w 945"/>
              <a:gd name="T81" fmla="*/ 2147483647 h 406"/>
              <a:gd name="T82" fmla="*/ 2147483647 w 945"/>
              <a:gd name="T83" fmla="*/ 2147483647 h 406"/>
              <a:gd name="T84" fmla="*/ 2147483647 w 945"/>
              <a:gd name="T85" fmla="*/ 2147483647 h 406"/>
              <a:gd name="T86" fmla="*/ 2147483647 w 945"/>
              <a:gd name="T87" fmla="*/ 2147483647 h 406"/>
              <a:gd name="T88" fmla="*/ 2147483647 w 945"/>
              <a:gd name="T89" fmla="*/ 2147483647 h 406"/>
              <a:gd name="T90" fmla="*/ 2147483647 w 945"/>
              <a:gd name="T91" fmla="*/ 2147483647 h 406"/>
              <a:gd name="T92" fmla="*/ 2147483647 w 945"/>
              <a:gd name="T93" fmla="*/ 2147483647 h 406"/>
              <a:gd name="T94" fmla="*/ 2147483647 w 945"/>
              <a:gd name="T95" fmla="*/ 2147483647 h 406"/>
              <a:gd name="T96" fmla="*/ 2147483647 w 945"/>
              <a:gd name="T97" fmla="*/ 2147483647 h 406"/>
              <a:gd name="T98" fmla="*/ 2147483647 w 945"/>
              <a:gd name="T99" fmla="*/ 2147483647 h 406"/>
              <a:gd name="T100" fmla="*/ 2147483647 w 945"/>
              <a:gd name="T101" fmla="*/ 2147483647 h 406"/>
              <a:gd name="T102" fmla="*/ 2147483647 w 945"/>
              <a:gd name="T103" fmla="*/ 2147483647 h 406"/>
              <a:gd name="T104" fmla="*/ 2147483647 w 945"/>
              <a:gd name="T105" fmla="*/ 2147483647 h 406"/>
              <a:gd name="T106" fmla="*/ 2147483647 w 945"/>
              <a:gd name="T107" fmla="*/ 2147483647 h 406"/>
              <a:gd name="T108" fmla="*/ 2147483647 w 945"/>
              <a:gd name="T109" fmla="*/ 2147483647 h 406"/>
              <a:gd name="T110" fmla="*/ 2147483647 w 945"/>
              <a:gd name="T111" fmla="*/ 2147483647 h 406"/>
              <a:gd name="T112" fmla="*/ 2147483647 w 945"/>
              <a:gd name="T113" fmla="*/ 2147483647 h 406"/>
              <a:gd name="T114" fmla="*/ 2147483647 w 945"/>
              <a:gd name="T115" fmla="*/ 2147483647 h 406"/>
              <a:gd name="T116" fmla="*/ 2147483647 w 945"/>
              <a:gd name="T117" fmla="*/ 2147483647 h 406"/>
              <a:gd name="T118" fmla="*/ 2147483647 w 945"/>
              <a:gd name="T119" fmla="*/ 2147483647 h 406"/>
              <a:gd name="T120" fmla="*/ 2147483647 w 945"/>
              <a:gd name="T121" fmla="*/ 2147483647 h 406"/>
              <a:gd name="T122" fmla="*/ 2147483647 w 945"/>
              <a:gd name="T123" fmla="*/ 2147483647 h 40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945"/>
              <a:gd name="T187" fmla="*/ 0 h 406"/>
              <a:gd name="T188" fmla="*/ 945 w 945"/>
              <a:gd name="T189" fmla="*/ 406 h 40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945" h="406">
                <a:moveTo>
                  <a:pt x="0" y="406"/>
                </a:moveTo>
                <a:lnTo>
                  <a:pt x="0" y="406"/>
                </a:lnTo>
                <a:lnTo>
                  <a:pt x="0" y="401"/>
                </a:lnTo>
                <a:lnTo>
                  <a:pt x="40" y="401"/>
                </a:lnTo>
                <a:lnTo>
                  <a:pt x="40" y="397"/>
                </a:lnTo>
                <a:lnTo>
                  <a:pt x="80" y="397"/>
                </a:lnTo>
                <a:lnTo>
                  <a:pt x="80" y="393"/>
                </a:lnTo>
                <a:lnTo>
                  <a:pt x="107" y="393"/>
                </a:lnTo>
                <a:lnTo>
                  <a:pt x="107" y="389"/>
                </a:lnTo>
                <a:lnTo>
                  <a:pt x="129" y="389"/>
                </a:lnTo>
                <a:lnTo>
                  <a:pt x="129" y="384"/>
                </a:lnTo>
                <a:lnTo>
                  <a:pt x="147" y="384"/>
                </a:lnTo>
                <a:lnTo>
                  <a:pt x="147" y="379"/>
                </a:lnTo>
                <a:lnTo>
                  <a:pt x="160" y="379"/>
                </a:lnTo>
                <a:lnTo>
                  <a:pt x="160" y="375"/>
                </a:lnTo>
                <a:lnTo>
                  <a:pt x="169" y="375"/>
                </a:lnTo>
                <a:lnTo>
                  <a:pt x="182" y="375"/>
                </a:lnTo>
                <a:lnTo>
                  <a:pt x="182" y="371"/>
                </a:lnTo>
                <a:lnTo>
                  <a:pt x="191" y="371"/>
                </a:lnTo>
                <a:lnTo>
                  <a:pt x="191" y="367"/>
                </a:lnTo>
                <a:lnTo>
                  <a:pt x="200" y="367"/>
                </a:lnTo>
                <a:lnTo>
                  <a:pt x="200" y="362"/>
                </a:lnTo>
                <a:lnTo>
                  <a:pt x="209" y="362"/>
                </a:lnTo>
                <a:lnTo>
                  <a:pt x="209" y="357"/>
                </a:lnTo>
                <a:lnTo>
                  <a:pt x="218" y="357"/>
                </a:lnTo>
                <a:lnTo>
                  <a:pt x="218" y="353"/>
                </a:lnTo>
                <a:lnTo>
                  <a:pt x="227" y="353"/>
                </a:lnTo>
                <a:lnTo>
                  <a:pt x="227" y="349"/>
                </a:lnTo>
                <a:lnTo>
                  <a:pt x="231" y="349"/>
                </a:lnTo>
                <a:lnTo>
                  <a:pt x="231" y="344"/>
                </a:lnTo>
                <a:lnTo>
                  <a:pt x="240" y="344"/>
                </a:lnTo>
                <a:lnTo>
                  <a:pt x="240" y="340"/>
                </a:lnTo>
                <a:lnTo>
                  <a:pt x="244" y="340"/>
                </a:lnTo>
                <a:lnTo>
                  <a:pt x="244" y="335"/>
                </a:lnTo>
                <a:lnTo>
                  <a:pt x="254" y="335"/>
                </a:lnTo>
                <a:lnTo>
                  <a:pt x="254" y="331"/>
                </a:lnTo>
                <a:lnTo>
                  <a:pt x="258" y="331"/>
                </a:lnTo>
                <a:lnTo>
                  <a:pt x="262" y="331"/>
                </a:lnTo>
                <a:lnTo>
                  <a:pt x="262" y="327"/>
                </a:lnTo>
                <a:lnTo>
                  <a:pt x="266" y="327"/>
                </a:lnTo>
                <a:lnTo>
                  <a:pt x="266" y="322"/>
                </a:lnTo>
                <a:lnTo>
                  <a:pt x="276" y="322"/>
                </a:lnTo>
                <a:lnTo>
                  <a:pt x="276" y="318"/>
                </a:lnTo>
                <a:lnTo>
                  <a:pt x="280" y="318"/>
                </a:lnTo>
                <a:lnTo>
                  <a:pt x="280" y="309"/>
                </a:lnTo>
                <a:lnTo>
                  <a:pt x="284" y="309"/>
                </a:lnTo>
                <a:lnTo>
                  <a:pt x="284" y="304"/>
                </a:lnTo>
                <a:lnTo>
                  <a:pt x="289" y="304"/>
                </a:lnTo>
                <a:lnTo>
                  <a:pt x="289" y="300"/>
                </a:lnTo>
                <a:lnTo>
                  <a:pt x="293" y="300"/>
                </a:lnTo>
                <a:lnTo>
                  <a:pt x="293" y="296"/>
                </a:lnTo>
                <a:lnTo>
                  <a:pt x="298" y="296"/>
                </a:lnTo>
                <a:lnTo>
                  <a:pt x="298" y="291"/>
                </a:lnTo>
                <a:lnTo>
                  <a:pt x="302" y="291"/>
                </a:lnTo>
                <a:lnTo>
                  <a:pt x="302" y="287"/>
                </a:lnTo>
                <a:lnTo>
                  <a:pt x="306" y="287"/>
                </a:lnTo>
                <a:lnTo>
                  <a:pt x="306" y="282"/>
                </a:lnTo>
                <a:lnTo>
                  <a:pt x="315" y="282"/>
                </a:lnTo>
                <a:lnTo>
                  <a:pt x="315" y="278"/>
                </a:lnTo>
                <a:lnTo>
                  <a:pt x="320" y="278"/>
                </a:lnTo>
                <a:lnTo>
                  <a:pt x="320" y="274"/>
                </a:lnTo>
                <a:lnTo>
                  <a:pt x="324" y="274"/>
                </a:lnTo>
                <a:lnTo>
                  <a:pt x="324" y="269"/>
                </a:lnTo>
                <a:lnTo>
                  <a:pt x="329" y="269"/>
                </a:lnTo>
                <a:lnTo>
                  <a:pt x="329" y="265"/>
                </a:lnTo>
                <a:lnTo>
                  <a:pt x="333" y="265"/>
                </a:lnTo>
                <a:lnTo>
                  <a:pt x="333" y="260"/>
                </a:lnTo>
                <a:lnTo>
                  <a:pt x="337" y="260"/>
                </a:lnTo>
                <a:lnTo>
                  <a:pt x="337" y="256"/>
                </a:lnTo>
                <a:lnTo>
                  <a:pt x="342" y="256"/>
                </a:lnTo>
                <a:lnTo>
                  <a:pt x="342" y="252"/>
                </a:lnTo>
                <a:lnTo>
                  <a:pt x="347" y="252"/>
                </a:lnTo>
                <a:lnTo>
                  <a:pt x="347" y="247"/>
                </a:lnTo>
                <a:lnTo>
                  <a:pt x="351" y="247"/>
                </a:lnTo>
                <a:lnTo>
                  <a:pt x="351" y="243"/>
                </a:lnTo>
                <a:lnTo>
                  <a:pt x="355" y="243"/>
                </a:lnTo>
                <a:lnTo>
                  <a:pt x="359" y="243"/>
                </a:lnTo>
                <a:lnTo>
                  <a:pt x="359" y="238"/>
                </a:lnTo>
                <a:lnTo>
                  <a:pt x="364" y="238"/>
                </a:lnTo>
                <a:lnTo>
                  <a:pt x="364" y="234"/>
                </a:lnTo>
                <a:lnTo>
                  <a:pt x="369" y="234"/>
                </a:lnTo>
                <a:lnTo>
                  <a:pt x="369" y="230"/>
                </a:lnTo>
                <a:lnTo>
                  <a:pt x="373" y="230"/>
                </a:lnTo>
                <a:lnTo>
                  <a:pt x="373" y="225"/>
                </a:lnTo>
                <a:lnTo>
                  <a:pt x="373" y="220"/>
                </a:lnTo>
                <a:lnTo>
                  <a:pt x="377" y="220"/>
                </a:lnTo>
                <a:lnTo>
                  <a:pt x="377" y="216"/>
                </a:lnTo>
                <a:lnTo>
                  <a:pt x="382" y="216"/>
                </a:lnTo>
                <a:lnTo>
                  <a:pt x="382" y="212"/>
                </a:lnTo>
                <a:lnTo>
                  <a:pt x="387" y="212"/>
                </a:lnTo>
                <a:lnTo>
                  <a:pt x="387" y="207"/>
                </a:lnTo>
                <a:lnTo>
                  <a:pt x="391" y="207"/>
                </a:lnTo>
                <a:lnTo>
                  <a:pt x="391" y="203"/>
                </a:lnTo>
                <a:lnTo>
                  <a:pt x="395" y="203"/>
                </a:lnTo>
                <a:lnTo>
                  <a:pt x="395" y="198"/>
                </a:lnTo>
                <a:lnTo>
                  <a:pt x="400" y="198"/>
                </a:lnTo>
                <a:lnTo>
                  <a:pt x="404" y="198"/>
                </a:lnTo>
                <a:lnTo>
                  <a:pt x="404" y="194"/>
                </a:lnTo>
                <a:lnTo>
                  <a:pt x="409" y="194"/>
                </a:lnTo>
                <a:lnTo>
                  <a:pt x="409" y="190"/>
                </a:lnTo>
                <a:lnTo>
                  <a:pt x="409" y="185"/>
                </a:lnTo>
                <a:lnTo>
                  <a:pt x="413" y="185"/>
                </a:lnTo>
                <a:lnTo>
                  <a:pt x="413" y="181"/>
                </a:lnTo>
                <a:lnTo>
                  <a:pt x="418" y="181"/>
                </a:lnTo>
                <a:lnTo>
                  <a:pt x="418" y="176"/>
                </a:lnTo>
                <a:lnTo>
                  <a:pt x="422" y="176"/>
                </a:lnTo>
                <a:lnTo>
                  <a:pt x="422" y="172"/>
                </a:lnTo>
                <a:lnTo>
                  <a:pt x="426" y="172"/>
                </a:lnTo>
                <a:lnTo>
                  <a:pt x="426" y="167"/>
                </a:lnTo>
                <a:lnTo>
                  <a:pt x="431" y="167"/>
                </a:lnTo>
                <a:lnTo>
                  <a:pt x="431" y="163"/>
                </a:lnTo>
                <a:lnTo>
                  <a:pt x="435" y="163"/>
                </a:lnTo>
                <a:lnTo>
                  <a:pt x="435" y="159"/>
                </a:lnTo>
                <a:lnTo>
                  <a:pt x="440" y="159"/>
                </a:lnTo>
                <a:lnTo>
                  <a:pt x="440" y="154"/>
                </a:lnTo>
                <a:lnTo>
                  <a:pt x="444" y="154"/>
                </a:lnTo>
                <a:lnTo>
                  <a:pt x="444" y="150"/>
                </a:lnTo>
                <a:lnTo>
                  <a:pt x="448" y="150"/>
                </a:lnTo>
                <a:lnTo>
                  <a:pt x="448" y="145"/>
                </a:lnTo>
                <a:lnTo>
                  <a:pt x="453" y="145"/>
                </a:lnTo>
                <a:lnTo>
                  <a:pt x="453" y="141"/>
                </a:lnTo>
                <a:lnTo>
                  <a:pt x="458" y="141"/>
                </a:lnTo>
                <a:lnTo>
                  <a:pt x="458" y="137"/>
                </a:lnTo>
                <a:lnTo>
                  <a:pt x="462" y="137"/>
                </a:lnTo>
                <a:lnTo>
                  <a:pt x="462" y="132"/>
                </a:lnTo>
                <a:lnTo>
                  <a:pt x="466" y="132"/>
                </a:lnTo>
                <a:lnTo>
                  <a:pt x="466" y="128"/>
                </a:lnTo>
                <a:lnTo>
                  <a:pt x="470" y="128"/>
                </a:lnTo>
                <a:lnTo>
                  <a:pt x="470" y="123"/>
                </a:lnTo>
                <a:lnTo>
                  <a:pt x="475" y="123"/>
                </a:lnTo>
                <a:lnTo>
                  <a:pt x="475" y="119"/>
                </a:lnTo>
                <a:lnTo>
                  <a:pt x="480" y="119"/>
                </a:lnTo>
                <a:lnTo>
                  <a:pt x="480" y="115"/>
                </a:lnTo>
                <a:lnTo>
                  <a:pt x="484" y="115"/>
                </a:lnTo>
                <a:lnTo>
                  <a:pt x="484" y="110"/>
                </a:lnTo>
                <a:lnTo>
                  <a:pt x="488" y="110"/>
                </a:lnTo>
                <a:lnTo>
                  <a:pt x="493" y="110"/>
                </a:lnTo>
                <a:lnTo>
                  <a:pt x="493" y="106"/>
                </a:lnTo>
                <a:lnTo>
                  <a:pt x="497" y="106"/>
                </a:lnTo>
                <a:lnTo>
                  <a:pt x="497" y="101"/>
                </a:lnTo>
                <a:lnTo>
                  <a:pt x="502" y="101"/>
                </a:lnTo>
                <a:lnTo>
                  <a:pt x="502" y="97"/>
                </a:lnTo>
                <a:lnTo>
                  <a:pt x="506" y="97"/>
                </a:lnTo>
                <a:lnTo>
                  <a:pt x="506" y="93"/>
                </a:lnTo>
                <a:lnTo>
                  <a:pt x="511" y="93"/>
                </a:lnTo>
                <a:lnTo>
                  <a:pt x="511" y="88"/>
                </a:lnTo>
                <a:lnTo>
                  <a:pt x="519" y="88"/>
                </a:lnTo>
                <a:lnTo>
                  <a:pt x="519" y="84"/>
                </a:lnTo>
                <a:lnTo>
                  <a:pt x="524" y="84"/>
                </a:lnTo>
                <a:lnTo>
                  <a:pt x="524" y="79"/>
                </a:lnTo>
                <a:lnTo>
                  <a:pt x="529" y="79"/>
                </a:lnTo>
                <a:lnTo>
                  <a:pt x="529" y="75"/>
                </a:lnTo>
                <a:lnTo>
                  <a:pt x="533" y="75"/>
                </a:lnTo>
                <a:lnTo>
                  <a:pt x="533" y="71"/>
                </a:lnTo>
                <a:lnTo>
                  <a:pt x="542" y="71"/>
                </a:lnTo>
                <a:lnTo>
                  <a:pt x="542" y="66"/>
                </a:lnTo>
                <a:lnTo>
                  <a:pt x="546" y="66"/>
                </a:lnTo>
                <a:lnTo>
                  <a:pt x="551" y="66"/>
                </a:lnTo>
                <a:lnTo>
                  <a:pt x="551" y="62"/>
                </a:lnTo>
                <a:lnTo>
                  <a:pt x="555" y="62"/>
                </a:lnTo>
                <a:lnTo>
                  <a:pt x="555" y="57"/>
                </a:lnTo>
                <a:lnTo>
                  <a:pt x="559" y="57"/>
                </a:lnTo>
                <a:lnTo>
                  <a:pt x="559" y="53"/>
                </a:lnTo>
                <a:lnTo>
                  <a:pt x="569" y="53"/>
                </a:lnTo>
                <a:lnTo>
                  <a:pt x="569" y="48"/>
                </a:lnTo>
                <a:lnTo>
                  <a:pt x="577" y="48"/>
                </a:lnTo>
                <a:lnTo>
                  <a:pt x="577" y="44"/>
                </a:lnTo>
                <a:lnTo>
                  <a:pt x="581" y="44"/>
                </a:lnTo>
                <a:lnTo>
                  <a:pt x="581" y="40"/>
                </a:lnTo>
                <a:lnTo>
                  <a:pt x="591" y="40"/>
                </a:lnTo>
                <a:lnTo>
                  <a:pt x="591" y="35"/>
                </a:lnTo>
                <a:lnTo>
                  <a:pt x="599" y="35"/>
                </a:lnTo>
                <a:lnTo>
                  <a:pt x="599" y="30"/>
                </a:lnTo>
                <a:lnTo>
                  <a:pt x="613" y="30"/>
                </a:lnTo>
                <a:lnTo>
                  <a:pt x="613" y="26"/>
                </a:lnTo>
                <a:lnTo>
                  <a:pt x="622" y="26"/>
                </a:lnTo>
                <a:lnTo>
                  <a:pt x="622" y="22"/>
                </a:lnTo>
                <a:lnTo>
                  <a:pt x="635" y="22"/>
                </a:lnTo>
                <a:lnTo>
                  <a:pt x="648" y="22"/>
                </a:lnTo>
                <a:lnTo>
                  <a:pt x="648" y="18"/>
                </a:lnTo>
                <a:lnTo>
                  <a:pt x="666" y="18"/>
                </a:lnTo>
                <a:lnTo>
                  <a:pt x="666" y="13"/>
                </a:lnTo>
                <a:lnTo>
                  <a:pt x="684" y="13"/>
                </a:lnTo>
                <a:lnTo>
                  <a:pt x="684" y="8"/>
                </a:lnTo>
                <a:lnTo>
                  <a:pt x="710" y="8"/>
                </a:lnTo>
                <a:lnTo>
                  <a:pt x="710" y="4"/>
                </a:lnTo>
                <a:lnTo>
                  <a:pt x="755" y="4"/>
                </a:lnTo>
                <a:lnTo>
                  <a:pt x="755" y="0"/>
                </a:lnTo>
                <a:lnTo>
                  <a:pt x="945" y="0"/>
                </a:lnTo>
                <a:lnTo>
                  <a:pt x="945" y="4"/>
                </a:lnTo>
                <a:lnTo>
                  <a:pt x="906" y="4"/>
                </a:lnTo>
                <a:lnTo>
                  <a:pt x="906" y="8"/>
                </a:lnTo>
                <a:lnTo>
                  <a:pt x="866" y="8"/>
                </a:lnTo>
                <a:lnTo>
                  <a:pt x="866" y="13"/>
                </a:lnTo>
                <a:lnTo>
                  <a:pt x="839" y="13"/>
                </a:lnTo>
                <a:lnTo>
                  <a:pt x="839" y="18"/>
                </a:lnTo>
                <a:lnTo>
                  <a:pt x="817" y="18"/>
                </a:lnTo>
                <a:lnTo>
                  <a:pt x="817" y="22"/>
                </a:lnTo>
                <a:lnTo>
                  <a:pt x="803" y="22"/>
                </a:lnTo>
                <a:lnTo>
                  <a:pt x="790" y="22"/>
                </a:lnTo>
                <a:lnTo>
                  <a:pt x="790" y="26"/>
                </a:lnTo>
                <a:lnTo>
                  <a:pt x="777" y="26"/>
                </a:lnTo>
                <a:lnTo>
                  <a:pt x="777" y="30"/>
                </a:lnTo>
                <a:lnTo>
                  <a:pt x="763" y="30"/>
                </a:lnTo>
                <a:lnTo>
                  <a:pt x="763" y="35"/>
                </a:lnTo>
                <a:lnTo>
                  <a:pt x="755" y="35"/>
                </a:lnTo>
                <a:lnTo>
                  <a:pt x="755" y="40"/>
                </a:lnTo>
                <a:lnTo>
                  <a:pt x="746" y="40"/>
                </a:lnTo>
                <a:lnTo>
                  <a:pt x="746" y="44"/>
                </a:lnTo>
                <a:lnTo>
                  <a:pt x="737" y="44"/>
                </a:lnTo>
                <a:lnTo>
                  <a:pt x="737" y="48"/>
                </a:lnTo>
                <a:lnTo>
                  <a:pt x="728" y="48"/>
                </a:lnTo>
                <a:lnTo>
                  <a:pt x="728" y="53"/>
                </a:lnTo>
                <a:lnTo>
                  <a:pt x="724" y="53"/>
                </a:lnTo>
                <a:lnTo>
                  <a:pt x="724" y="57"/>
                </a:lnTo>
                <a:lnTo>
                  <a:pt x="715" y="57"/>
                </a:lnTo>
                <a:lnTo>
                  <a:pt x="715" y="62"/>
                </a:lnTo>
                <a:lnTo>
                  <a:pt x="710" y="62"/>
                </a:lnTo>
                <a:lnTo>
                  <a:pt x="710" y="66"/>
                </a:lnTo>
                <a:lnTo>
                  <a:pt x="702" y="66"/>
                </a:lnTo>
                <a:lnTo>
                  <a:pt x="697" y="66"/>
                </a:lnTo>
                <a:lnTo>
                  <a:pt x="697" y="71"/>
                </a:lnTo>
                <a:lnTo>
                  <a:pt x="688" y="71"/>
                </a:lnTo>
                <a:lnTo>
                  <a:pt x="688" y="75"/>
                </a:lnTo>
                <a:lnTo>
                  <a:pt x="684" y="75"/>
                </a:lnTo>
                <a:lnTo>
                  <a:pt x="684" y="79"/>
                </a:lnTo>
                <a:lnTo>
                  <a:pt x="679" y="79"/>
                </a:lnTo>
                <a:lnTo>
                  <a:pt x="679" y="84"/>
                </a:lnTo>
                <a:lnTo>
                  <a:pt x="674" y="84"/>
                </a:lnTo>
                <a:lnTo>
                  <a:pt x="674" y="88"/>
                </a:lnTo>
                <a:lnTo>
                  <a:pt x="666" y="88"/>
                </a:lnTo>
                <a:lnTo>
                  <a:pt x="666" y="93"/>
                </a:lnTo>
                <a:lnTo>
                  <a:pt x="662" y="93"/>
                </a:lnTo>
                <a:lnTo>
                  <a:pt x="662" y="97"/>
                </a:lnTo>
                <a:lnTo>
                  <a:pt x="657" y="97"/>
                </a:lnTo>
                <a:lnTo>
                  <a:pt x="657" y="101"/>
                </a:lnTo>
                <a:lnTo>
                  <a:pt x="652" y="101"/>
                </a:lnTo>
                <a:lnTo>
                  <a:pt x="652" y="106"/>
                </a:lnTo>
                <a:lnTo>
                  <a:pt x="648" y="106"/>
                </a:lnTo>
                <a:lnTo>
                  <a:pt x="648" y="110"/>
                </a:lnTo>
                <a:lnTo>
                  <a:pt x="644" y="110"/>
                </a:lnTo>
                <a:lnTo>
                  <a:pt x="640" y="110"/>
                </a:lnTo>
                <a:lnTo>
                  <a:pt x="640" y="115"/>
                </a:lnTo>
                <a:lnTo>
                  <a:pt x="635" y="115"/>
                </a:lnTo>
                <a:lnTo>
                  <a:pt x="635" y="119"/>
                </a:lnTo>
                <a:lnTo>
                  <a:pt x="630" y="119"/>
                </a:lnTo>
                <a:lnTo>
                  <a:pt x="630" y="123"/>
                </a:lnTo>
                <a:lnTo>
                  <a:pt x="626" y="123"/>
                </a:lnTo>
                <a:lnTo>
                  <a:pt x="626" y="128"/>
                </a:lnTo>
                <a:lnTo>
                  <a:pt x="622" y="128"/>
                </a:lnTo>
                <a:lnTo>
                  <a:pt x="622" y="132"/>
                </a:lnTo>
                <a:lnTo>
                  <a:pt x="617" y="132"/>
                </a:lnTo>
                <a:lnTo>
                  <a:pt x="617" y="137"/>
                </a:lnTo>
                <a:lnTo>
                  <a:pt x="613" y="137"/>
                </a:lnTo>
                <a:lnTo>
                  <a:pt x="613" y="141"/>
                </a:lnTo>
                <a:lnTo>
                  <a:pt x="608" y="141"/>
                </a:lnTo>
                <a:lnTo>
                  <a:pt x="608" y="145"/>
                </a:lnTo>
                <a:lnTo>
                  <a:pt x="604" y="145"/>
                </a:lnTo>
                <a:lnTo>
                  <a:pt x="604" y="150"/>
                </a:lnTo>
                <a:lnTo>
                  <a:pt x="599" y="150"/>
                </a:lnTo>
                <a:lnTo>
                  <a:pt x="599" y="154"/>
                </a:lnTo>
                <a:lnTo>
                  <a:pt x="595" y="154"/>
                </a:lnTo>
                <a:lnTo>
                  <a:pt x="591" y="154"/>
                </a:lnTo>
                <a:lnTo>
                  <a:pt x="591" y="159"/>
                </a:lnTo>
                <a:lnTo>
                  <a:pt x="586" y="159"/>
                </a:lnTo>
                <a:lnTo>
                  <a:pt x="586" y="163"/>
                </a:lnTo>
                <a:lnTo>
                  <a:pt x="581" y="163"/>
                </a:lnTo>
                <a:lnTo>
                  <a:pt x="581" y="167"/>
                </a:lnTo>
                <a:lnTo>
                  <a:pt x="581" y="172"/>
                </a:lnTo>
                <a:lnTo>
                  <a:pt x="577" y="172"/>
                </a:lnTo>
                <a:lnTo>
                  <a:pt x="577" y="176"/>
                </a:lnTo>
                <a:lnTo>
                  <a:pt x="573" y="176"/>
                </a:lnTo>
                <a:lnTo>
                  <a:pt x="573" y="181"/>
                </a:lnTo>
                <a:lnTo>
                  <a:pt x="569" y="181"/>
                </a:lnTo>
                <a:lnTo>
                  <a:pt x="569" y="185"/>
                </a:lnTo>
                <a:lnTo>
                  <a:pt x="564" y="185"/>
                </a:lnTo>
                <a:lnTo>
                  <a:pt x="564" y="190"/>
                </a:lnTo>
                <a:lnTo>
                  <a:pt x="559" y="190"/>
                </a:lnTo>
                <a:lnTo>
                  <a:pt x="559" y="194"/>
                </a:lnTo>
                <a:lnTo>
                  <a:pt x="555" y="194"/>
                </a:lnTo>
                <a:lnTo>
                  <a:pt x="555" y="198"/>
                </a:lnTo>
                <a:lnTo>
                  <a:pt x="551" y="198"/>
                </a:lnTo>
                <a:lnTo>
                  <a:pt x="551" y="203"/>
                </a:lnTo>
                <a:lnTo>
                  <a:pt x="551" y="207"/>
                </a:lnTo>
                <a:lnTo>
                  <a:pt x="546" y="207"/>
                </a:lnTo>
                <a:lnTo>
                  <a:pt x="546" y="212"/>
                </a:lnTo>
                <a:lnTo>
                  <a:pt x="542" y="212"/>
                </a:lnTo>
                <a:lnTo>
                  <a:pt x="542" y="216"/>
                </a:lnTo>
                <a:lnTo>
                  <a:pt x="537" y="216"/>
                </a:lnTo>
                <a:lnTo>
                  <a:pt x="537" y="220"/>
                </a:lnTo>
                <a:lnTo>
                  <a:pt x="533" y="220"/>
                </a:lnTo>
                <a:lnTo>
                  <a:pt x="533" y="225"/>
                </a:lnTo>
                <a:lnTo>
                  <a:pt x="529" y="225"/>
                </a:lnTo>
                <a:lnTo>
                  <a:pt x="529" y="230"/>
                </a:lnTo>
                <a:lnTo>
                  <a:pt x="524" y="230"/>
                </a:lnTo>
                <a:lnTo>
                  <a:pt x="524" y="234"/>
                </a:lnTo>
                <a:lnTo>
                  <a:pt x="519" y="234"/>
                </a:lnTo>
                <a:lnTo>
                  <a:pt x="519" y="238"/>
                </a:lnTo>
                <a:lnTo>
                  <a:pt x="519" y="243"/>
                </a:lnTo>
                <a:lnTo>
                  <a:pt x="515" y="243"/>
                </a:lnTo>
                <a:lnTo>
                  <a:pt x="511" y="243"/>
                </a:lnTo>
                <a:lnTo>
                  <a:pt x="511" y="247"/>
                </a:lnTo>
                <a:lnTo>
                  <a:pt x="506" y="247"/>
                </a:lnTo>
                <a:lnTo>
                  <a:pt x="506" y="252"/>
                </a:lnTo>
                <a:lnTo>
                  <a:pt x="502" y="252"/>
                </a:lnTo>
                <a:lnTo>
                  <a:pt x="502" y="256"/>
                </a:lnTo>
                <a:lnTo>
                  <a:pt x="497" y="256"/>
                </a:lnTo>
                <a:lnTo>
                  <a:pt x="497" y="260"/>
                </a:lnTo>
                <a:lnTo>
                  <a:pt x="493" y="260"/>
                </a:lnTo>
                <a:lnTo>
                  <a:pt x="493" y="265"/>
                </a:lnTo>
                <a:lnTo>
                  <a:pt x="488" y="265"/>
                </a:lnTo>
                <a:lnTo>
                  <a:pt x="488" y="269"/>
                </a:lnTo>
                <a:lnTo>
                  <a:pt x="484" y="269"/>
                </a:lnTo>
                <a:lnTo>
                  <a:pt x="484" y="274"/>
                </a:lnTo>
                <a:lnTo>
                  <a:pt x="480" y="274"/>
                </a:lnTo>
                <a:lnTo>
                  <a:pt x="480" y="278"/>
                </a:lnTo>
                <a:lnTo>
                  <a:pt x="475" y="278"/>
                </a:lnTo>
                <a:lnTo>
                  <a:pt x="475" y="282"/>
                </a:lnTo>
                <a:lnTo>
                  <a:pt x="470" y="282"/>
                </a:lnTo>
                <a:lnTo>
                  <a:pt x="466" y="282"/>
                </a:lnTo>
                <a:lnTo>
                  <a:pt x="466" y="287"/>
                </a:lnTo>
                <a:lnTo>
                  <a:pt x="462" y="287"/>
                </a:lnTo>
                <a:lnTo>
                  <a:pt x="462" y="291"/>
                </a:lnTo>
                <a:lnTo>
                  <a:pt x="458" y="291"/>
                </a:lnTo>
                <a:lnTo>
                  <a:pt x="458" y="296"/>
                </a:lnTo>
                <a:lnTo>
                  <a:pt x="453" y="296"/>
                </a:lnTo>
                <a:lnTo>
                  <a:pt x="453" y="300"/>
                </a:lnTo>
                <a:lnTo>
                  <a:pt x="448" y="300"/>
                </a:lnTo>
                <a:lnTo>
                  <a:pt x="448" y="304"/>
                </a:lnTo>
                <a:lnTo>
                  <a:pt x="444" y="304"/>
                </a:lnTo>
                <a:lnTo>
                  <a:pt x="444" y="309"/>
                </a:lnTo>
                <a:lnTo>
                  <a:pt x="440" y="309"/>
                </a:lnTo>
                <a:lnTo>
                  <a:pt x="440" y="318"/>
                </a:lnTo>
                <a:lnTo>
                  <a:pt x="435" y="318"/>
                </a:lnTo>
                <a:lnTo>
                  <a:pt x="435" y="322"/>
                </a:lnTo>
                <a:lnTo>
                  <a:pt x="426" y="322"/>
                </a:lnTo>
                <a:lnTo>
                  <a:pt x="426" y="327"/>
                </a:lnTo>
                <a:lnTo>
                  <a:pt x="422" y="327"/>
                </a:lnTo>
                <a:lnTo>
                  <a:pt x="422" y="331"/>
                </a:lnTo>
                <a:lnTo>
                  <a:pt x="418" y="331"/>
                </a:lnTo>
                <a:lnTo>
                  <a:pt x="413" y="331"/>
                </a:lnTo>
                <a:lnTo>
                  <a:pt x="413" y="335"/>
                </a:lnTo>
                <a:lnTo>
                  <a:pt x="404" y="335"/>
                </a:lnTo>
                <a:lnTo>
                  <a:pt x="404" y="340"/>
                </a:lnTo>
                <a:lnTo>
                  <a:pt x="400" y="340"/>
                </a:lnTo>
                <a:lnTo>
                  <a:pt x="400" y="344"/>
                </a:lnTo>
                <a:lnTo>
                  <a:pt x="391" y="344"/>
                </a:lnTo>
                <a:lnTo>
                  <a:pt x="391" y="349"/>
                </a:lnTo>
                <a:lnTo>
                  <a:pt x="387" y="349"/>
                </a:lnTo>
                <a:lnTo>
                  <a:pt x="387" y="353"/>
                </a:lnTo>
                <a:lnTo>
                  <a:pt x="377" y="353"/>
                </a:lnTo>
                <a:lnTo>
                  <a:pt x="377" y="357"/>
                </a:lnTo>
                <a:lnTo>
                  <a:pt x="373" y="357"/>
                </a:lnTo>
                <a:lnTo>
                  <a:pt x="373" y="362"/>
                </a:lnTo>
                <a:lnTo>
                  <a:pt x="364" y="362"/>
                </a:lnTo>
                <a:lnTo>
                  <a:pt x="364" y="367"/>
                </a:lnTo>
                <a:lnTo>
                  <a:pt x="355" y="367"/>
                </a:lnTo>
                <a:lnTo>
                  <a:pt x="355" y="371"/>
                </a:lnTo>
                <a:lnTo>
                  <a:pt x="347" y="371"/>
                </a:lnTo>
                <a:lnTo>
                  <a:pt x="347" y="375"/>
                </a:lnTo>
                <a:lnTo>
                  <a:pt x="337" y="375"/>
                </a:lnTo>
                <a:lnTo>
                  <a:pt x="324" y="375"/>
                </a:lnTo>
                <a:lnTo>
                  <a:pt x="324" y="379"/>
                </a:lnTo>
                <a:lnTo>
                  <a:pt x="311" y="379"/>
                </a:lnTo>
                <a:lnTo>
                  <a:pt x="311" y="384"/>
                </a:lnTo>
                <a:lnTo>
                  <a:pt x="298" y="384"/>
                </a:lnTo>
                <a:lnTo>
                  <a:pt x="298" y="389"/>
                </a:lnTo>
                <a:lnTo>
                  <a:pt x="284" y="389"/>
                </a:lnTo>
                <a:lnTo>
                  <a:pt x="284" y="393"/>
                </a:lnTo>
                <a:lnTo>
                  <a:pt x="262" y="393"/>
                </a:lnTo>
                <a:lnTo>
                  <a:pt x="262" y="397"/>
                </a:lnTo>
                <a:lnTo>
                  <a:pt x="236" y="397"/>
                </a:lnTo>
                <a:lnTo>
                  <a:pt x="236" y="401"/>
                </a:lnTo>
                <a:lnTo>
                  <a:pt x="195" y="401"/>
                </a:lnTo>
                <a:lnTo>
                  <a:pt x="195" y="406"/>
                </a:lnTo>
                <a:lnTo>
                  <a:pt x="0" y="406"/>
                </a:lnTo>
              </a:path>
            </a:pathLst>
          </a:custGeom>
          <a:noFill/>
          <a:ln w="2222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00286" name="Freeform 644"/>
          <p:cNvSpPr>
            <a:spLocks/>
          </p:cNvSpPr>
          <p:nvPr/>
        </p:nvSpPr>
        <p:spPr bwMode="auto">
          <a:xfrm>
            <a:off x="3487738" y="4819650"/>
            <a:ext cx="2000250" cy="835025"/>
          </a:xfrm>
          <a:custGeom>
            <a:avLst/>
            <a:gdLst>
              <a:gd name="T0" fmla="*/ 2147483647 w 1260"/>
              <a:gd name="T1" fmla="*/ 2147483647 h 406"/>
              <a:gd name="T2" fmla="*/ 2147483647 w 1260"/>
              <a:gd name="T3" fmla="*/ 2147483647 h 406"/>
              <a:gd name="T4" fmla="*/ 2147483647 w 1260"/>
              <a:gd name="T5" fmla="*/ 2147483647 h 406"/>
              <a:gd name="T6" fmla="*/ 2147483647 w 1260"/>
              <a:gd name="T7" fmla="*/ 2147483647 h 406"/>
              <a:gd name="T8" fmla="*/ 2147483647 w 1260"/>
              <a:gd name="T9" fmla="*/ 2147483647 h 406"/>
              <a:gd name="T10" fmla="*/ 2147483647 w 1260"/>
              <a:gd name="T11" fmla="*/ 2147483647 h 406"/>
              <a:gd name="T12" fmla="*/ 2147483647 w 1260"/>
              <a:gd name="T13" fmla="*/ 2147483647 h 406"/>
              <a:gd name="T14" fmla="*/ 2147483647 w 1260"/>
              <a:gd name="T15" fmla="*/ 2147483647 h 406"/>
              <a:gd name="T16" fmla="*/ 2147483647 w 1260"/>
              <a:gd name="T17" fmla="*/ 2147483647 h 406"/>
              <a:gd name="T18" fmla="*/ 2147483647 w 1260"/>
              <a:gd name="T19" fmla="*/ 2147483647 h 406"/>
              <a:gd name="T20" fmla="*/ 2147483647 w 1260"/>
              <a:gd name="T21" fmla="*/ 2147483647 h 406"/>
              <a:gd name="T22" fmla="*/ 2147483647 w 1260"/>
              <a:gd name="T23" fmla="*/ 2147483647 h 406"/>
              <a:gd name="T24" fmla="*/ 2147483647 w 1260"/>
              <a:gd name="T25" fmla="*/ 2147483647 h 406"/>
              <a:gd name="T26" fmla="*/ 2147483647 w 1260"/>
              <a:gd name="T27" fmla="*/ 2147483647 h 406"/>
              <a:gd name="T28" fmla="*/ 2147483647 w 1260"/>
              <a:gd name="T29" fmla="*/ 2147483647 h 406"/>
              <a:gd name="T30" fmla="*/ 2147483647 w 1260"/>
              <a:gd name="T31" fmla="*/ 2147483647 h 406"/>
              <a:gd name="T32" fmla="*/ 2147483647 w 1260"/>
              <a:gd name="T33" fmla="*/ 2147483647 h 406"/>
              <a:gd name="T34" fmla="*/ 2147483647 w 1260"/>
              <a:gd name="T35" fmla="*/ 2147483647 h 406"/>
              <a:gd name="T36" fmla="*/ 2147483647 w 1260"/>
              <a:gd name="T37" fmla="*/ 2147483647 h 406"/>
              <a:gd name="T38" fmla="*/ 2147483647 w 1260"/>
              <a:gd name="T39" fmla="*/ 2147483647 h 406"/>
              <a:gd name="T40" fmla="*/ 2147483647 w 1260"/>
              <a:gd name="T41" fmla="*/ 2147483647 h 406"/>
              <a:gd name="T42" fmla="*/ 2147483647 w 1260"/>
              <a:gd name="T43" fmla="*/ 2147483647 h 406"/>
              <a:gd name="T44" fmla="*/ 2147483647 w 1260"/>
              <a:gd name="T45" fmla="*/ 2147483647 h 406"/>
              <a:gd name="T46" fmla="*/ 2147483647 w 1260"/>
              <a:gd name="T47" fmla="*/ 2147483647 h 406"/>
              <a:gd name="T48" fmla="*/ 2147483647 w 1260"/>
              <a:gd name="T49" fmla="*/ 2147483647 h 406"/>
              <a:gd name="T50" fmla="*/ 2147483647 w 1260"/>
              <a:gd name="T51" fmla="*/ 2147483647 h 406"/>
              <a:gd name="T52" fmla="*/ 2147483647 w 1260"/>
              <a:gd name="T53" fmla="*/ 2147483647 h 406"/>
              <a:gd name="T54" fmla="*/ 2147483647 w 1260"/>
              <a:gd name="T55" fmla="*/ 2147483647 h 406"/>
              <a:gd name="T56" fmla="*/ 2147483647 w 1260"/>
              <a:gd name="T57" fmla="*/ 2147483647 h 406"/>
              <a:gd name="T58" fmla="*/ 2147483647 w 1260"/>
              <a:gd name="T59" fmla="*/ 2147483647 h 406"/>
              <a:gd name="T60" fmla="*/ 2147483647 w 1260"/>
              <a:gd name="T61" fmla="*/ 2147483647 h 406"/>
              <a:gd name="T62" fmla="*/ 2147483647 w 1260"/>
              <a:gd name="T63" fmla="*/ 2147483647 h 406"/>
              <a:gd name="T64" fmla="*/ 2147483647 w 1260"/>
              <a:gd name="T65" fmla="*/ 2147483647 h 406"/>
              <a:gd name="T66" fmla="*/ 2147483647 w 1260"/>
              <a:gd name="T67" fmla="*/ 2147483647 h 406"/>
              <a:gd name="T68" fmla="*/ 2147483647 w 1260"/>
              <a:gd name="T69" fmla="*/ 2147483647 h 406"/>
              <a:gd name="T70" fmla="*/ 2147483647 w 1260"/>
              <a:gd name="T71" fmla="*/ 2147483647 h 406"/>
              <a:gd name="T72" fmla="*/ 2147483647 w 1260"/>
              <a:gd name="T73" fmla="*/ 2147483647 h 406"/>
              <a:gd name="T74" fmla="*/ 2147483647 w 1260"/>
              <a:gd name="T75" fmla="*/ 2147483647 h 406"/>
              <a:gd name="T76" fmla="*/ 2147483647 w 1260"/>
              <a:gd name="T77" fmla="*/ 2147483647 h 406"/>
              <a:gd name="T78" fmla="*/ 2147483647 w 1260"/>
              <a:gd name="T79" fmla="*/ 2147483647 h 406"/>
              <a:gd name="T80" fmla="*/ 2147483647 w 1260"/>
              <a:gd name="T81" fmla="*/ 2147483647 h 406"/>
              <a:gd name="T82" fmla="*/ 2147483647 w 1260"/>
              <a:gd name="T83" fmla="*/ 2147483647 h 406"/>
              <a:gd name="T84" fmla="*/ 2147483647 w 1260"/>
              <a:gd name="T85" fmla="*/ 2147483647 h 406"/>
              <a:gd name="T86" fmla="*/ 2147483647 w 1260"/>
              <a:gd name="T87" fmla="*/ 2147483647 h 406"/>
              <a:gd name="T88" fmla="*/ 2147483647 w 1260"/>
              <a:gd name="T89" fmla="*/ 2147483647 h 406"/>
              <a:gd name="T90" fmla="*/ 2147483647 w 1260"/>
              <a:gd name="T91" fmla="*/ 2147483647 h 406"/>
              <a:gd name="T92" fmla="*/ 2147483647 w 1260"/>
              <a:gd name="T93" fmla="*/ 2147483647 h 406"/>
              <a:gd name="T94" fmla="*/ 2147483647 w 1260"/>
              <a:gd name="T95" fmla="*/ 2147483647 h 406"/>
              <a:gd name="T96" fmla="*/ 2147483647 w 1260"/>
              <a:gd name="T97" fmla="*/ 2147483647 h 406"/>
              <a:gd name="T98" fmla="*/ 2147483647 w 1260"/>
              <a:gd name="T99" fmla="*/ 2147483647 h 406"/>
              <a:gd name="T100" fmla="*/ 2147483647 w 1260"/>
              <a:gd name="T101" fmla="*/ 2147483647 h 406"/>
              <a:gd name="T102" fmla="*/ 2147483647 w 1260"/>
              <a:gd name="T103" fmla="*/ 2147483647 h 406"/>
              <a:gd name="T104" fmla="*/ 2147483647 w 1260"/>
              <a:gd name="T105" fmla="*/ 2147483647 h 406"/>
              <a:gd name="T106" fmla="*/ 2147483647 w 1260"/>
              <a:gd name="T107" fmla="*/ 2147483647 h 406"/>
              <a:gd name="T108" fmla="*/ 2147483647 w 1260"/>
              <a:gd name="T109" fmla="*/ 2147483647 h 406"/>
              <a:gd name="T110" fmla="*/ 2147483647 w 1260"/>
              <a:gd name="T111" fmla="*/ 2147483647 h 406"/>
              <a:gd name="T112" fmla="*/ 2147483647 w 1260"/>
              <a:gd name="T113" fmla="*/ 2147483647 h 406"/>
              <a:gd name="T114" fmla="*/ 2147483647 w 1260"/>
              <a:gd name="T115" fmla="*/ 2147483647 h 406"/>
              <a:gd name="T116" fmla="*/ 2147483647 w 1260"/>
              <a:gd name="T117" fmla="*/ 2147483647 h 406"/>
              <a:gd name="T118" fmla="*/ 2147483647 w 1260"/>
              <a:gd name="T119" fmla="*/ 2147483647 h 406"/>
              <a:gd name="T120" fmla="*/ 2147483647 w 1260"/>
              <a:gd name="T121" fmla="*/ 2147483647 h 406"/>
              <a:gd name="T122" fmla="*/ 2147483647 w 1260"/>
              <a:gd name="T123" fmla="*/ 2147483647 h 40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260"/>
              <a:gd name="T187" fmla="*/ 0 h 406"/>
              <a:gd name="T188" fmla="*/ 1260 w 1260"/>
              <a:gd name="T189" fmla="*/ 406 h 40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260" h="406">
                <a:moveTo>
                  <a:pt x="0" y="406"/>
                </a:moveTo>
                <a:lnTo>
                  <a:pt x="0" y="406"/>
                </a:lnTo>
                <a:lnTo>
                  <a:pt x="0" y="401"/>
                </a:lnTo>
                <a:lnTo>
                  <a:pt x="93" y="401"/>
                </a:lnTo>
                <a:lnTo>
                  <a:pt x="93" y="397"/>
                </a:lnTo>
                <a:lnTo>
                  <a:pt x="133" y="397"/>
                </a:lnTo>
                <a:lnTo>
                  <a:pt x="133" y="393"/>
                </a:lnTo>
                <a:lnTo>
                  <a:pt x="160" y="393"/>
                </a:lnTo>
                <a:lnTo>
                  <a:pt x="160" y="389"/>
                </a:lnTo>
                <a:lnTo>
                  <a:pt x="182" y="389"/>
                </a:lnTo>
                <a:lnTo>
                  <a:pt x="182" y="384"/>
                </a:lnTo>
                <a:lnTo>
                  <a:pt x="204" y="384"/>
                </a:lnTo>
                <a:lnTo>
                  <a:pt x="204" y="379"/>
                </a:lnTo>
                <a:lnTo>
                  <a:pt x="217" y="379"/>
                </a:lnTo>
                <a:lnTo>
                  <a:pt x="217" y="375"/>
                </a:lnTo>
                <a:lnTo>
                  <a:pt x="231" y="375"/>
                </a:lnTo>
                <a:lnTo>
                  <a:pt x="244" y="375"/>
                </a:lnTo>
                <a:lnTo>
                  <a:pt x="244" y="371"/>
                </a:lnTo>
                <a:lnTo>
                  <a:pt x="253" y="371"/>
                </a:lnTo>
                <a:lnTo>
                  <a:pt x="253" y="367"/>
                </a:lnTo>
                <a:lnTo>
                  <a:pt x="266" y="367"/>
                </a:lnTo>
                <a:lnTo>
                  <a:pt x="266" y="362"/>
                </a:lnTo>
                <a:lnTo>
                  <a:pt x="275" y="362"/>
                </a:lnTo>
                <a:lnTo>
                  <a:pt x="275" y="357"/>
                </a:lnTo>
                <a:lnTo>
                  <a:pt x="283" y="357"/>
                </a:lnTo>
                <a:lnTo>
                  <a:pt x="283" y="353"/>
                </a:lnTo>
                <a:lnTo>
                  <a:pt x="288" y="353"/>
                </a:lnTo>
                <a:lnTo>
                  <a:pt x="288" y="349"/>
                </a:lnTo>
                <a:lnTo>
                  <a:pt x="297" y="349"/>
                </a:lnTo>
                <a:lnTo>
                  <a:pt x="297" y="344"/>
                </a:lnTo>
                <a:lnTo>
                  <a:pt x="306" y="344"/>
                </a:lnTo>
                <a:lnTo>
                  <a:pt x="306" y="340"/>
                </a:lnTo>
                <a:lnTo>
                  <a:pt x="310" y="340"/>
                </a:lnTo>
                <a:lnTo>
                  <a:pt x="310" y="335"/>
                </a:lnTo>
                <a:lnTo>
                  <a:pt x="319" y="335"/>
                </a:lnTo>
                <a:lnTo>
                  <a:pt x="319" y="331"/>
                </a:lnTo>
                <a:lnTo>
                  <a:pt x="324" y="331"/>
                </a:lnTo>
                <a:lnTo>
                  <a:pt x="332" y="331"/>
                </a:lnTo>
                <a:lnTo>
                  <a:pt x="332" y="327"/>
                </a:lnTo>
                <a:lnTo>
                  <a:pt x="337" y="327"/>
                </a:lnTo>
                <a:lnTo>
                  <a:pt x="337" y="322"/>
                </a:lnTo>
                <a:lnTo>
                  <a:pt x="342" y="322"/>
                </a:lnTo>
                <a:lnTo>
                  <a:pt x="342" y="318"/>
                </a:lnTo>
                <a:lnTo>
                  <a:pt x="346" y="318"/>
                </a:lnTo>
                <a:lnTo>
                  <a:pt x="346" y="309"/>
                </a:lnTo>
                <a:lnTo>
                  <a:pt x="354" y="309"/>
                </a:lnTo>
                <a:lnTo>
                  <a:pt x="354" y="304"/>
                </a:lnTo>
                <a:lnTo>
                  <a:pt x="359" y="304"/>
                </a:lnTo>
                <a:lnTo>
                  <a:pt x="359" y="300"/>
                </a:lnTo>
                <a:lnTo>
                  <a:pt x="364" y="300"/>
                </a:lnTo>
                <a:lnTo>
                  <a:pt x="364" y="296"/>
                </a:lnTo>
                <a:lnTo>
                  <a:pt x="368" y="296"/>
                </a:lnTo>
                <a:lnTo>
                  <a:pt x="368" y="291"/>
                </a:lnTo>
                <a:lnTo>
                  <a:pt x="372" y="291"/>
                </a:lnTo>
                <a:lnTo>
                  <a:pt x="372" y="287"/>
                </a:lnTo>
                <a:lnTo>
                  <a:pt x="377" y="287"/>
                </a:lnTo>
                <a:lnTo>
                  <a:pt x="377" y="282"/>
                </a:lnTo>
                <a:lnTo>
                  <a:pt x="381" y="282"/>
                </a:lnTo>
                <a:lnTo>
                  <a:pt x="390" y="282"/>
                </a:lnTo>
                <a:lnTo>
                  <a:pt x="390" y="278"/>
                </a:lnTo>
                <a:lnTo>
                  <a:pt x="394" y="278"/>
                </a:lnTo>
                <a:lnTo>
                  <a:pt x="394" y="274"/>
                </a:lnTo>
                <a:lnTo>
                  <a:pt x="399" y="274"/>
                </a:lnTo>
                <a:lnTo>
                  <a:pt x="399" y="269"/>
                </a:lnTo>
                <a:lnTo>
                  <a:pt x="404" y="269"/>
                </a:lnTo>
                <a:lnTo>
                  <a:pt x="404" y="265"/>
                </a:lnTo>
                <a:lnTo>
                  <a:pt x="408" y="265"/>
                </a:lnTo>
                <a:lnTo>
                  <a:pt x="408" y="260"/>
                </a:lnTo>
                <a:lnTo>
                  <a:pt x="412" y="260"/>
                </a:lnTo>
                <a:lnTo>
                  <a:pt x="412" y="256"/>
                </a:lnTo>
                <a:lnTo>
                  <a:pt x="417" y="256"/>
                </a:lnTo>
                <a:lnTo>
                  <a:pt x="417" y="252"/>
                </a:lnTo>
                <a:lnTo>
                  <a:pt x="421" y="252"/>
                </a:lnTo>
                <a:lnTo>
                  <a:pt x="421" y="247"/>
                </a:lnTo>
                <a:lnTo>
                  <a:pt x="426" y="247"/>
                </a:lnTo>
                <a:lnTo>
                  <a:pt x="426" y="243"/>
                </a:lnTo>
                <a:lnTo>
                  <a:pt x="430" y="243"/>
                </a:lnTo>
                <a:lnTo>
                  <a:pt x="430" y="238"/>
                </a:lnTo>
                <a:lnTo>
                  <a:pt x="435" y="238"/>
                </a:lnTo>
                <a:lnTo>
                  <a:pt x="435" y="234"/>
                </a:lnTo>
                <a:lnTo>
                  <a:pt x="439" y="234"/>
                </a:lnTo>
                <a:lnTo>
                  <a:pt x="439" y="230"/>
                </a:lnTo>
                <a:lnTo>
                  <a:pt x="443" y="230"/>
                </a:lnTo>
                <a:lnTo>
                  <a:pt x="443" y="225"/>
                </a:lnTo>
                <a:lnTo>
                  <a:pt x="448" y="225"/>
                </a:lnTo>
                <a:lnTo>
                  <a:pt x="448" y="220"/>
                </a:lnTo>
                <a:lnTo>
                  <a:pt x="453" y="220"/>
                </a:lnTo>
                <a:lnTo>
                  <a:pt x="453" y="216"/>
                </a:lnTo>
                <a:lnTo>
                  <a:pt x="457" y="216"/>
                </a:lnTo>
                <a:lnTo>
                  <a:pt x="457" y="212"/>
                </a:lnTo>
                <a:lnTo>
                  <a:pt x="461" y="212"/>
                </a:lnTo>
                <a:lnTo>
                  <a:pt x="461" y="207"/>
                </a:lnTo>
                <a:lnTo>
                  <a:pt x="465" y="207"/>
                </a:lnTo>
                <a:lnTo>
                  <a:pt x="465" y="203"/>
                </a:lnTo>
                <a:lnTo>
                  <a:pt x="470" y="203"/>
                </a:lnTo>
                <a:lnTo>
                  <a:pt x="470" y="198"/>
                </a:lnTo>
                <a:lnTo>
                  <a:pt x="475" y="198"/>
                </a:lnTo>
                <a:lnTo>
                  <a:pt x="479" y="198"/>
                </a:lnTo>
                <a:lnTo>
                  <a:pt x="479" y="194"/>
                </a:lnTo>
                <a:lnTo>
                  <a:pt x="479" y="190"/>
                </a:lnTo>
                <a:lnTo>
                  <a:pt x="483" y="190"/>
                </a:lnTo>
                <a:lnTo>
                  <a:pt x="483" y="185"/>
                </a:lnTo>
                <a:lnTo>
                  <a:pt x="488" y="185"/>
                </a:lnTo>
                <a:lnTo>
                  <a:pt x="488" y="181"/>
                </a:lnTo>
                <a:lnTo>
                  <a:pt x="492" y="181"/>
                </a:lnTo>
                <a:lnTo>
                  <a:pt x="492" y="176"/>
                </a:lnTo>
                <a:lnTo>
                  <a:pt x="497" y="176"/>
                </a:lnTo>
                <a:lnTo>
                  <a:pt x="497" y="172"/>
                </a:lnTo>
                <a:lnTo>
                  <a:pt x="501" y="172"/>
                </a:lnTo>
                <a:lnTo>
                  <a:pt x="501" y="167"/>
                </a:lnTo>
                <a:lnTo>
                  <a:pt x="506" y="167"/>
                </a:lnTo>
                <a:lnTo>
                  <a:pt x="506" y="163"/>
                </a:lnTo>
                <a:lnTo>
                  <a:pt x="510" y="163"/>
                </a:lnTo>
                <a:lnTo>
                  <a:pt x="510" y="159"/>
                </a:lnTo>
                <a:lnTo>
                  <a:pt x="514" y="159"/>
                </a:lnTo>
                <a:lnTo>
                  <a:pt x="514" y="154"/>
                </a:lnTo>
                <a:lnTo>
                  <a:pt x="519" y="154"/>
                </a:lnTo>
                <a:lnTo>
                  <a:pt x="523" y="154"/>
                </a:lnTo>
                <a:lnTo>
                  <a:pt x="523" y="150"/>
                </a:lnTo>
                <a:lnTo>
                  <a:pt x="528" y="150"/>
                </a:lnTo>
                <a:lnTo>
                  <a:pt x="528" y="145"/>
                </a:lnTo>
                <a:lnTo>
                  <a:pt x="532" y="145"/>
                </a:lnTo>
                <a:lnTo>
                  <a:pt x="532" y="141"/>
                </a:lnTo>
                <a:lnTo>
                  <a:pt x="536" y="141"/>
                </a:lnTo>
                <a:lnTo>
                  <a:pt x="536" y="137"/>
                </a:lnTo>
                <a:lnTo>
                  <a:pt x="541" y="137"/>
                </a:lnTo>
                <a:lnTo>
                  <a:pt x="541" y="132"/>
                </a:lnTo>
                <a:lnTo>
                  <a:pt x="541" y="128"/>
                </a:lnTo>
                <a:lnTo>
                  <a:pt x="546" y="128"/>
                </a:lnTo>
                <a:lnTo>
                  <a:pt x="546" y="123"/>
                </a:lnTo>
                <a:lnTo>
                  <a:pt x="554" y="123"/>
                </a:lnTo>
                <a:lnTo>
                  <a:pt x="554" y="119"/>
                </a:lnTo>
                <a:lnTo>
                  <a:pt x="559" y="119"/>
                </a:lnTo>
                <a:lnTo>
                  <a:pt x="559" y="115"/>
                </a:lnTo>
                <a:lnTo>
                  <a:pt x="563" y="115"/>
                </a:lnTo>
                <a:lnTo>
                  <a:pt x="563" y="110"/>
                </a:lnTo>
                <a:lnTo>
                  <a:pt x="568" y="110"/>
                </a:lnTo>
                <a:lnTo>
                  <a:pt x="572" y="110"/>
                </a:lnTo>
                <a:lnTo>
                  <a:pt x="572" y="106"/>
                </a:lnTo>
                <a:lnTo>
                  <a:pt x="576" y="106"/>
                </a:lnTo>
                <a:lnTo>
                  <a:pt x="576" y="101"/>
                </a:lnTo>
                <a:lnTo>
                  <a:pt x="581" y="101"/>
                </a:lnTo>
                <a:lnTo>
                  <a:pt x="581" y="97"/>
                </a:lnTo>
                <a:lnTo>
                  <a:pt x="586" y="97"/>
                </a:lnTo>
                <a:lnTo>
                  <a:pt x="586" y="93"/>
                </a:lnTo>
                <a:lnTo>
                  <a:pt x="590" y="93"/>
                </a:lnTo>
                <a:lnTo>
                  <a:pt x="590" y="88"/>
                </a:lnTo>
                <a:lnTo>
                  <a:pt x="594" y="88"/>
                </a:lnTo>
                <a:lnTo>
                  <a:pt x="594" y="84"/>
                </a:lnTo>
                <a:lnTo>
                  <a:pt x="603" y="84"/>
                </a:lnTo>
                <a:lnTo>
                  <a:pt x="603" y="79"/>
                </a:lnTo>
                <a:lnTo>
                  <a:pt x="608" y="79"/>
                </a:lnTo>
                <a:lnTo>
                  <a:pt x="608" y="75"/>
                </a:lnTo>
                <a:lnTo>
                  <a:pt x="612" y="75"/>
                </a:lnTo>
                <a:lnTo>
                  <a:pt x="612" y="71"/>
                </a:lnTo>
                <a:lnTo>
                  <a:pt x="617" y="71"/>
                </a:lnTo>
                <a:lnTo>
                  <a:pt x="617" y="66"/>
                </a:lnTo>
                <a:lnTo>
                  <a:pt x="625" y="66"/>
                </a:lnTo>
                <a:lnTo>
                  <a:pt x="630" y="66"/>
                </a:lnTo>
                <a:lnTo>
                  <a:pt x="630" y="62"/>
                </a:lnTo>
                <a:lnTo>
                  <a:pt x="639" y="62"/>
                </a:lnTo>
                <a:lnTo>
                  <a:pt x="639" y="57"/>
                </a:lnTo>
                <a:lnTo>
                  <a:pt x="643" y="57"/>
                </a:lnTo>
                <a:lnTo>
                  <a:pt x="643" y="53"/>
                </a:lnTo>
                <a:lnTo>
                  <a:pt x="652" y="53"/>
                </a:lnTo>
                <a:lnTo>
                  <a:pt x="652" y="48"/>
                </a:lnTo>
                <a:lnTo>
                  <a:pt x="661" y="48"/>
                </a:lnTo>
                <a:lnTo>
                  <a:pt x="661" y="44"/>
                </a:lnTo>
                <a:lnTo>
                  <a:pt x="669" y="44"/>
                </a:lnTo>
                <a:lnTo>
                  <a:pt x="669" y="40"/>
                </a:lnTo>
                <a:lnTo>
                  <a:pt x="679" y="40"/>
                </a:lnTo>
                <a:lnTo>
                  <a:pt x="679" y="35"/>
                </a:lnTo>
                <a:lnTo>
                  <a:pt x="687" y="35"/>
                </a:lnTo>
                <a:lnTo>
                  <a:pt x="687" y="30"/>
                </a:lnTo>
                <a:lnTo>
                  <a:pt x="696" y="30"/>
                </a:lnTo>
                <a:lnTo>
                  <a:pt x="696" y="26"/>
                </a:lnTo>
                <a:lnTo>
                  <a:pt x="705" y="26"/>
                </a:lnTo>
                <a:lnTo>
                  <a:pt x="705" y="22"/>
                </a:lnTo>
                <a:lnTo>
                  <a:pt x="718" y="22"/>
                </a:lnTo>
                <a:lnTo>
                  <a:pt x="732" y="22"/>
                </a:lnTo>
                <a:lnTo>
                  <a:pt x="732" y="18"/>
                </a:lnTo>
                <a:lnTo>
                  <a:pt x="750" y="18"/>
                </a:lnTo>
                <a:lnTo>
                  <a:pt x="750" y="13"/>
                </a:lnTo>
                <a:lnTo>
                  <a:pt x="768" y="13"/>
                </a:lnTo>
                <a:lnTo>
                  <a:pt x="768" y="8"/>
                </a:lnTo>
                <a:lnTo>
                  <a:pt x="790" y="8"/>
                </a:lnTo>
                <a:lnTo>
                  <a:pt x="790" y="4"/>
                </a:lnTo>
                <a:lnTo>
                  <a:pt x="825" y="4"/>
                </a:lnTo>
                <a:lnTo>
                  <a:pt x="825" y="0"/>
                </a:lnTo>
                <a:lnTo>
                  <a:pt x="1260" y="0"/>
                </a:lnTo>
                <a:lnTo>
                  <a:pt x="1260" y="4"/>
                </a:lnTo>
                <a:lnTo>
                  <a:pt x="1166" y="4"/>
                </a:lnTo>
                <a:lnTo>
                  <a:pt x="1166" y="8"/>
                </a:lnTo>
                <a:lnTo>
                  <a:pt x="1127" y="8"/>
                </a:lnTo>
                <a:lnTo>
                  <a:pt x="1127" y="13"/>
                </a:lnTo>
                <a:lnTo>
                  <a:pt x="1100" y="13"/>
                </a:lnTo>
                <a:lnTo>
                  <a:pt x="1100" y="18"/>
                </a:lnTo>
                <a:lnTo>
                  <a:pt x="1078" y="18"/>
                </a:lnTo>
                <a:lnTo>
                  <a:pt x="1078" y="22"/>
                </a:lnTo>
                <a:lnTo>
                  <a:pt x="1056" y="22"/>
                </a:lnTo>
                <a:lnTo>
                  <a:pt x="1043" y="22"/>
                </a:lnTo>
                <a:lnTo>
                  <a:pt x="1043" y="26"/>
                </a:lnTo>
                <a:lnTo>
                  <a:pt x="1029" y="26"/>
                </a:lnTo>
                <a:lnTo>
                  <a:pt x="1029" y="30"/>
                </a:lnTo>
                <a:lnTo>
                  <a:pt x="1016" y="30"/>
                </a:lnTo>
                <a:lnTo>
                  <a:pt x="1016" y="35"/>
                </a:lnTo>
                <a:lnTo>
                  <a:pt x="1007" y="35"/>
                </a:lnTo>
                <a:lnTo>
                  <a:pt x="1007" y="40"/>
                </a:lnTo>
                <a:lnTo>
                  <a:pt x="994" y="40"/>
                </a:lnTo>
                <a:lnTo>
                  <a:pt x="994" y="44"/>
                </a:lnTo>
                <a:lnTo>
                  <a:pt x="984" y="44"/>
                </a:lnTo>
                <a:lnTo>
                  <a:pt x="984" y="48"/>
                </a:lnTo>
                <a:lnTo>
                  <a:pt x="976" y="48"/>
                </a:lnTo>
                <a:lnTo>
                  <a:pt x="976" y="53"/>
                </a:lnTo>
                <a:lnTo>
                  <a:pt x="972" y="53"/>
                </a:lnTo>
                <a:lnTo>
                  <a:pt x="972" y="57"/>
                </a:lnTo>
                <a:lnTo>
                  <a:pt x="962" y="57"/>
                </a:lnTo>
                <a:lnTo>
                  <a:pt x="962" y="62"/>
                </a:lnTo>
                <a:lnTo>
                  <a:pt x="954" y="62"/>
                </a:lnTo>
                <a:lnTo>
                  <a:pt x="954" y="66"/>
                </a:lnTo>
                <a:lnTo>
                  <a:pt x="950" y="66"/>
                </a:lnTo>
                <a:lnTo>
                  <a:pt x="940" y="66"/>
                </a:lnTo>
                <a:lnTo>
                  <a:pt x="940" y="71"/>
                </a:lnTo>
                <a:lnTo>
                  <a:pt x="936" y="71"/>
                </a:lnTo>
                <a:lnTo>
                  <a:pt x="936" y="75"/>
                </a:lnTo>
                <a:lnTo>
                  <a:pt x="932" y="75"/>
                </a:lnTo>
                <a:lnTo>
                  <a:pt x="932" y="79"/>
                </a:lnTo>
                <a:lnTo>
                  <a:pt x="923" y="79"/>
                </a:lnTo>
                <a:lnTo>
                  <a:pt x="923" y="84"/>
                </a:lnTo>
                <a:lnTo>
                  <a:pt x="918" y="84"/>
                </a:lnTo>
                <a:lnTo>
                  <a:pt x="918" y="88"/>
                </a:lnTo>
                <a:lnTo>
                  <a:pt x="914" y="88"/>
                </a:lnTo>
                <a:lnTo>
                  <a:pt x="914" y="93"/>
                </a:lnTo>
                <a:lnTo>
                  <a:pt x="905" y="93"/>
                </a:lnTo>
                <a:lnTo>
                  <a:pt x="905" y="97"/>
                </a:lnTo>
                <a:lnTo>
                  <a:pt x="901" y="97"/>
                </a:lnTo>
                <a:lnTo>
                  <a:pt x="901" y="101"/>
                </a:lnTo>
                <a:lnTo>
                  <a:pt x="896" y="101"/>
                </a:lnTo>
                <a:lnTo>
                  <a:pt x="896" y="106"/>
                </a:lnTo>
                <a:lnTo>
                  <a:pt x="891" y="106"/>
                </a:lnTo>
                <a:lnTo>
                  <a:pt x="891" y="110"/>
                </a:lnTo>
                <a:lnTo>
                  <a:pt x="887" y="110"/>
                </a:lnTo>
                <a:lnTo>
                  <a:pt x="883" y="110"/>
                </a:lnTo>
                <a:lnTo>
                  <a:pt x="883" y="115"/>
                </a:lnTo>
                <a:lnTo>
                  <a:pt x="878" y="115"/>
                </a:lnTo>
                <a:lnTo>
                  <a:pt x="878" y="119"/>
                </a:lnTo>
                <a:lnTo>
                  <a:pt x="869" y="119"/>
                </a:lnTo>
                <a:lnTo>
                  <a:pt x="869" y="123"/>
                </a:lnTo>
                <a:lnTo>
                  <a:pt x="865" y="123"/>
                </a:lnTo>
                <a:lnTo>
                  <a:pt x="865" y="128"/>
                </a:lnTo>
                <a:lnTo>
                  <a:pt x="861" y="128"/>
                </a:lnTo>
                <a:lnTo>
                  <a:pt x="861" y="132"/>
                </a:lnTo>
                <a:lnTo>
                  <a:pt x="856" y="132"/>
                </a:lnTo>
                <a:lnTo>
                  <a:pt x="856" y="137"/>
                </a:lnTo>
                <a:lnTo>
                  <a:pt x="851" y="137"/>
                </a:lnTo>
                <a:lnTo>
                  <a:pt x="851" y="141"/>
                </a:lnTo>
                <a:lnTo>
                  <a:pt x="847" y="141"/>
                </a:lnTo>
                <a:lnTo>
                  <a:pt x="847" y="145"/>
                </a:lnTo>
                <a:lnTo>
                  <a:pt x="843" y="145"/>
                </a:lnTo>
                <a:lnTo>
                  <a:pt x="843" y="150"/>
                </a:lnTo>
                <a:lnTo>
                  <a:pt x="843" y="154"/>
                </a:lnTo>
                <a:lnTo>
                  <a:pt x="834" y="154"/>
                </a:lnTo>
                <a:lnTo>
                  <a:pt x="834" y="159"/>
                </a:lnTo>
                <a:lnTo>
                  <a:pt x="829" y="159"/>
                </a:lnTo>
                <a:lnTo>
                  <a:pt x="829" y="163"/>
                </a:lnTo>
                <a:lnTo>
                  <a:pt x="825" y="163"/>
                </a:lnTo>
                <a:lnTo>
                  <a:pt x="825" y="167"/>
                </a:lnTo>
                <a:lnTo>
                  <a:pt x="821" y="167"/>
                </a:lnTo>
                <a:lnTo>
                  <a:pt x="821" y="172"/>
                </a:lnTo>
                <a:lnTo>
                  <a:pt x="816" y="172"/>
                </a:lnTo>
                <a:lnTo>
                  <a:pt x="816" y="176"/>
                </a:lnTo>
                <a:lnTo>
                  <a:pt x="812" y="176"/>
                </a:lnTo>
                <a:lnTo>
                  <a:pt x="812" y="181"/>
                </a:lnTo>
                <a:lnTo>
                  <a:pt x="807" y="181"/>
                </a:lnTo>
                <a:lnTo>
                  <a:pt x="807" y="185"/>
                </a:lnTo>
                <a:lnTo>
                  <a:pt x="803" y="185"/>
                </a:lnTo>
                <a:lnTo>
                  <a:pt x="803" y="190"/>
                </a:lnTo>
                <a:lnTo>
                  <a:pt x="798" y="190"/>
                </a:lnTo>
                <a:lnTo>
                  <a:pt x="798" y="194"/>
                </a:lnTo>
                <a:lnTo>
                  <a:pt x="794" y="194"/>
                </a:lnTo>
                <a:lnTo>
                  <a:pt x="794" y="198"/>
                </a:lnTo>
                <a:lnTo>
                  <a:pt x="790" y="198"/>
                </a:lnTo>
                <a:lnTo>
                  <a:pt x="785" y="198"/>
                </a:lnTo>
                <a:lnTo>
                  <a:pt x="785" y="203"/>
                </a:lnTo>
                <a:lnTo>
                  <a:pt x="780" y="203"/>
                </a:lnTo>
                <a:lnTo>
                  <a:pt x="780" y="207"/>
                </a:lnTo>
                <a:lnTo>
                  <a:pt x="780" y="212"/>
                </a:lnTo>
                <a:lnTo>
                  <a:pt x="776" y="212"/>
                </a:lnTo>
                <a:lnTo>
                  <a:pt x="776" y="216"/>
                </a:lnTo>
                <a:lnTo>
                  <a:pt x="772" y="216"/>
                </a:lnTo>
                <a:lnTo>
                  <a:pt x="772" y="220"/>
                </a:lnTo>
                <a:lnTo>
                  <a:pt x="768" y="220"/>
                </a:lnTo>
                <a:lnTo>
                  <a:pt x="768" y="225"/>
                </a:lnTo>
                <a:lnTo>
                  <a:pt x="763" y="225"/>
                </a:lnTo>
                <a:lnTo>
                  <a:pt x="763" y="230"/>
                </a:lnTo>
                <a:lnTo>
                  <a:pt x="758" y="230"/>
                </a:lnTo>
                <a:lnTo>
                  <a:pt x="758" y="234"/>
                </a:lnTo>
                <a:lnTo>
                  <a:pt x="754" y="234"/>
                </a:lnTo>
                <a:lnTo>
                  <a:pt x="754" y="238"/>
                </a:lnTo>
                <a:lnTo>
                  <a:pt x="750" y="238"/>
                </a:lnTo>
                <a:lnTo>
                  <a:pt x="750" y="243"/>
                </a:lnTo>
                <a:lnTo>
                  <a:pt x="745" y="243"/>
                </a:lnTo>
                <a:lnTo>
                  <a:pt x="741" y="243"/>
                </a:lnTo>
                <a:lnTo>
                  <a:pt x="741" y="247"/>
                </a:lnTo>
                <a:lnTo>
                  <a:pt x="736" y="247"/>
                </a:lnTo>
                <a:lnTo>
                  <a:pt x="736" y="252"/>
                </a:lnTo>
                <a:lnTo>
                  <a:pt x="732" y="252"/>
                </a:lnTo>
                <a:lnTo>
                  <a:pt x="732" y="256"/>
                </a:lnTo>
                <a:lnTo>
                  <a:pt x="732" y="260"/>
                </a:lnTo>
                <a:lnTo>
                  <a:pt x="723" y="260"/>
                </a:lnTo>
                <a:lnTo>
                  <a:pt x="723" y="265"/>
                </a:lnTo>
                <a:lnTo>
                  <a:pt x="723" y="269"/>
                </a:lnTo>
                <a:lnTo>
                  <a:pt x="718" y="269"/>
                </a:lnTo>
                <a:lnTo>
                  <a:pt x="718" y="274"/>
                </a:lnTo>
                <a:lnTo>
                  <a:pt x="714" y="274"/>
                </a:lnTo>
                <a:lnTo>
                  <a:pt x="714" y="278"/>
                </a:lnTo>
                <a:lnTo>
                  <a:pt x="710" y="278"/>
                </a:lnTo>
                <a:lnTo>
                  <a:pt x="710" y="282"/>
                </a:lnTo>
                <a:lnTo>
                  <a:pt x="705" y="282"/>
                </a:lnTo>
                <a:lnTo>
                  <a:pt x="701" y="282"/>
                </a:lnTo>
                <a:lnTo>
                  <a:pt x="701" y="287"/>
                </a:lnTo>
                <a:lnTo>
                  <a:pt x="692" y="287"/>
                </a:lnTo>
                <a:lnTo>
                  <a:pt x="692" y="291"/>
                </a:lnTo>
                <a:lnTo>
                  <a:pt x="687" y="291"/>
                </a:lnTo>
                <a:lnTo>
                  <a:pt x="687" y="296"/>
                </a:lnTo>
                <a:lnTo>
                  <a:pt x="683" y="296"/>
                </a:lnTo>
                <a:lnTo>
                  <a:pt x="683" y="300"/>
                </a:lnTo>
                <a:lnTo>
                  <a:pt x="679" y="300"/>
                </a:lnTo>
                <a:lnTo>
                  <a:pt x="679" y="304"/>
                </a:lnTo>
                <a:lnTo>
                  <a:pt x="674" y="304"/>
                </a:lnTo>
                <a:lnTo>
                  <a:pt x="674" y="309"/>
                </a:lnTo>
                <a:lnTo>
                  <a:pt x="669" y="309"/>
                </a:lnTo>
                <a:lnTo>
                  <a:pt x="669" y="318"/>
                </a:lnTo>
                <a:lnTo>
                  <a:pt x="665" y="318"/>
                </a:lnTo>
                <a:lnTo>
                  <a:pt x="665" y="322"/>
                </a:lnTo>
                <a:lnTo>
                  <a:pt x="657" y="322"/>
                </a:lnTo>
                <a:lnTo>
                  <a:pt x="657" y="327"/>
                </a:lnTo>
                <a:lnTo>
                  <a:pt x="652" y="327"/>
                </a:lnTo>
                <a:lnTo>
                  <a:pt x="652" y="331"/>
                </a:lnTo>
                <a:lnTo>
                  <a:pt x="647" y="331"/>
                </a:lnTo>
                <a:lnTo>
                  <a:pt x="643" y="331"/>
                </a:lnTo>
                <a:lnTo>
                  <a:pt x="643" y="335"/>
                </a:lnTo>
                <a:lnTo>
                  <a:pt x="634" y="335"/>
                </a:lnTo>
                <a:lnTo>
                  <a:pt x="634" y="340"/>
                </a:lnTo>
                <a:lnTo>
                  <a:pt x="630" y="340"/>
                </a:lnTo>
                <a:lnTo>
                  <a:pt x="630" y="344"/>
                </a:lnTo>
                <a:lnTo>
                  <a:pt x="621" y="344"/>
                </a:lnTo>
                <a:lnTo>
                  <a:pt x="621" y="349"/>
                </a:lnTo>
                <a:lnTo>
                  <a:pt x="617" y="349"/>
                </a:lnTo>
                <a:lnTo>
                  <a:pt x="617" y="353"/>
                </a:lnTo>
                <a:lnTo>
                  <a:pt x="608" y="353"/>
                </a:lnTo>
                <a:lnTo>
                  <a:pt x="608" y="357"/>
                </a:lnTo>
                <a:lnTo>
                  <a:pt x="599" y="357"/>
                </a:lnTo>
                <a:lnTo>
                  <a:pt x="599" y="362"/>
                </a:lnTo>
                <a:lnTo>
                  <a:pt x="590" y="362"/>
                </a:lnTo>
                <a:lnTo>
                  <a:pt x="590" y="367"/>
                </a:lnTo>
                <a:lnTo>
                  <a:pt x="586" y="367"/>
                </a:lnTo>
                <a:lnTo>
                  <a:pt x="586" y="371"/>
                </a:lnTo>
                <a:lnTo>
                  <a:pt x="572" y="371"/>
                </a:lnTo>
                <a:lnTo>
                  <a:pt x="572" y="375"/>
                </a:lnTo>
                <a:lnTo>
                  <a:pt x="563" y="375"/>
                </a:lnTo>
                <a:lnTo>
                  <a:pt x="554" y="375"/>
                </a:lnTo>
                <a:lnTo>
                  <a:pt x="554" y="379"/>
                </a:lnTo>
                <a:lnTo>
                  <a:pt x="541" y="379"/>
                </a:lnTo>
                <a:lnTo>
                  <a:pt x="541" y="384"/>
                </a:lnTo>
                <a:lnTo>
                  <a:pt x="528" y="384"/>
                </a:lnTo>
                <a:lnTo>
                  <a:pt x="528" y="389"/>
                </a:lnTo>
                <a:lnTo>
                  <a:pt x="510" y="389"/>
                </a:lnTo>
                <a:lnTo>
                  <a:pt x="510" y="393"/>
                </a:lnTo>
                <a:lnTo>
                  <a:pt x="492" y="393"/>
                </a:lnTo>
                <a:lnTo>
                  <a:pt x="492" y="397"/>
                </a:lnTo>
                <a:lnTo>
                  <a:pt x="470" y="397"/>
                </a:lnTo>
                <a:lnTo>
                  <a:pt x="470" y="401"/>
                </a:lnTo>
                <a:lnTo>
                  <a:pt x="435" y="401"/>
                </a:lnTo>
                <a:lnTo>
                  <a:pt x="435" y="406"/>
                </a:lnTo>
                <a:lnTo>
                  <a:pt x="0" y="406"/>
                </a:lnTo>
              </a:path>
            </a:pathLst>
          </a:custGeom>
          <a:noFill/>
          <a:ln w="2222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00287" name="Rectangle 645"/>
          <p:cNvSpPr>
            <a:spLocks noChangeArrowheads="1"/>
          </p:cNvSpPr>
          <p:nvPr/>
        </p:nvSpPr>
        <p:spPr bwMode="auto">
          <a:xfrm>
            <a:off x="5564188" y="5121275"/>
            <a:ext cx="557212" cy="258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1700">
                <a:latin typeface="Arial" panose="020B0604020202020204" pitchFamily="34" charset="0"/>
              </a:rPr>
              <a:t>30.5%</a:t>
            </a:r>
            <a:endParaRPr lang="en-US" altLang="en-US">
              <a:latin typeface="Arial" panose="020B0604020202020204" pitchFamily="34" charset="0"/>
            </a:endParaRPr>
          </a:p>
        </p:txBody>
      </p:sp>
      <p:sp>
        <p:nvSpPr>
          <p:cNvPr id="300288" name="Line 646"/>
          <p:cNvSpPr>
            <a:spLocks noChangeShapeType="1"/>
          </p:cNvSpPr>
          <p:nvPr/>
        </p:nvSpPr>
        <p:spPr bwMode="auto">
          <a:xfrm>
            <a:off x="1182688" y="5654675"/>
            <a:ext cx="4903787" cy="1588"/>
          </a:xfrm>
          <a:prstGeom prst="line">
            <a:avLst/>
          </a:prstGeom>
          <a:noFill/>
          <a:ln w="6350" cap="rnd">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0289" name="Rectangle 647"/>
          <p:cNvSpPr>
            <a:spLocks noChangeArrowheads="1"/>
          </p:cNvSpPr>
          <p:nvPr/>
        </p:nvSpPr>
        <p:spPr bwMode="auto">
          <a:xfrm>
            <a:off x="1182688" y="5745163"/>
            <a:ext cx="88900" cy="211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1400">
                <a:latin typeface="Arial" panose="020B0604020202020204" pitchFamily="34" charset="0"/>
              </a:rPr>
              <a:t>0</a:t>
            </a:r>
            <a:endParaRPr lang="en-US" altLang="en-US">
              <a:latin typeface="Arial" panose="020B0604020202020204" pitchFamily="34" charset="0"/>
            </a:endParaRPr>
          </a:p>
        </p:txBody>
      </p:sp>
      <p:sp>
        <p:nvSpPr>
          <p:cNvPr id="300290" name="Line 648"/>
          <p:cNvSpPr>
            <a:spLocks noChangeShapeType="1"/>
          </p:cNvSpPr>
          <p:nvPr/>
        </p:nvSpPr>
        <p:spPr bwMode="auto">
          <a:xfrm>
            <a:off x="1430338" y="5654675"/>
            <a:ext cx="1587" cy="17463"/>
          </a:xfrm>
          <a:prstGeom prst="line">
            <a:avLst/>
          </a:prstGeom>
          <a:noFill/>
          <a:ln w="6350" cap="rnd">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0291" name="Line 649"/>
          <p:cNvSpPr>
            <a:spLocks noChangeShapeType="1"/>
          </p:cNvSpPr>
          <p:nvPr/>
        </p:nvSpPr>
        <p:spPr bwMode="auto">
          <a:xfrm>
            <a:off x="1676400" y="5654675"/>
            <a:ext cx="1588" cy="17463"/>
          </a:xfrm>
          <a:prstGeom prst="line">
            <a:avLst/>
          </a:prstGeom>
          <a:noFill/>
          <a:ln w="6350" cap="rnd">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0292" name="Line 650"/>
          <p:cNvSpPr>
            <a:spLocks noChangeShapeType="1"/>
          </p:cNvSpPr>
          <p:nvPr/>
        </p:nvSpPr>
        <p:spPr bwMode="auto">
          <a:xfrm>
            <a:off x="1924050" y="5654675"/>
            <a:ext cx="1588" cy="17463"/>
          </a:xfrm>
          <a:prstGeom prst="line">
            <a:avLst/>
          </a:prstGeom>
          <a:noFill/>
          <a:ln w="6350" cap="rnd">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0293" name="Line 651"/>
          <p:cNvSpPr>
            <a:spLocks noChangeShapeType="1"/>
          </p:cNvSpPr>
          <p:nvPr/>
        </p:nvSpPr>
        <p:spPr bwMode="auto">
          <a:xfrm>
            <a:off x="2163763" y="5654675"/>
            <a:ext cx="6350" cy="17463"/>
          </a:xfrm>
          <a:prstGeom prst="line">
            <a:avLst/>
          </a:prstGeom>
          <a:noFill/>
          <a:ln w="6350" cap="rnd">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0294" name="Line 652"/>
          <p:cNvSpPr>
            <a:spLocks noChangeShapeType="1"/>
          </p:cNvSpPr>
          <p:nvPr/>
        </p:nvSpPr>
        <p:spPr bwMode="auto">
          <a:xfrm>
            <a:off x="2409825" y="5654675"/>
            <a:ext cx="7938" cy="17463"/>
          </a:xfrm>
          <a:prstGeom prst="line">
            <a:avLst/>
          </a:prstGeom>
          <a:noFill/>
          <a:ln w="6350" cap="rnd">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0295" name="Line 653"/>
          <p:cNvSpPr>
            <a:spLocks noChangeShapeType="1"/>
          </p:cNvSpPr>
          <p:nvPr/>
        </p:nvSpPr>
        <p:spPr bwMode="auto">
          <a:xfrm>
            <a:off x="2655888" y="5654675"/>
            <a:ext cx="7937" cy="17463"/>
          </a:xfrm>
          <a:prstGeom prst="line">
            <a:avLst/>
          </a:prstGeom>
          <a:noFill/>
          <a:ln w="6350" cap="rnd">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0296" name="Line 654"/>
          <p:cNvSpPr>
            <a:spLocks noChangeShapeType="1"/>
          </p:cNvSpPr>
          <p:nvPr/>
        </p:nvSpPr>
        <p:spPr bwMode="auto">
          <a:xfrm>
            <a:off x="2901950" y="5654675"/>
            <a:ext cx="1588" cy="17463"/>
          </a:xfrm>
          <a:prstGeom prst="line">
            <a:avLst/>
          </a:prstGeom>
          <a:noFill/>
          <a:ln w="6350" cap="rnd">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0297" name="Line 655"/>
          <p:cNvSpPr>
            <a:spLocks noChangeShapeType="1"/>
          </p:cNvSpPr>
          <p:nvPr/>
        </p:nvSpPr>
        <p:spPr bwMode="auto">
          <a:xfrm>
            <a:off x="3149600" y="5654675"/>
            <a:ext cx="1588" cy="17463"/>
          </a:xfrm>
          <a:prstGeom prst="line">
            <a:avLst/>
          </a:prstGeom>
          <a:noFill/>
          <a:ln w="6350" cap="rnd">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0298" name="Line 656"/>
          <p:cNvSpPr>
            <a:spLocks noChangeShapeType="1"/>
          </p:cNvSpPr>
          <p:nvPr/>
        </p:nvSpPr>
        <p:spPr bwMode="auto">
          <a:xfrm>
            <a:off x="3389313" y="5654675"/>
            <a:ext cx="1587" cy="17463"/>
          </a:xfrm>
          <a:prstGeom prst="line">
            <a:avLst/>
          </a:prstGeom>
          <a:noFill/>
          <a:ln w="6350" cap="rnd">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0299" name="Line 657"/>
          <p:cNvSpPr>
            <a:spLocks noChangeShapeType="1"/>
          </p:cNvSpPr>
          <p:nvPr/>
        </p:nvSpPr>
        <p:spPr bwMode="auto">
          <a:xfrm>
            <a:off x="3629025" y="5654675"/>
            <a:ext cx="6350" cy="17463"/>
          </a:xfrm>
          <a:prstGeom prst="line">
            <a:avLst/>
          </a:prstGeom>
          <a:noFill/>
          <a:ln w="6350" cap="rnd">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0300" name="Line 658"/>
          <p:cNvSpPr>
            <a:spLocks noChangeShapeType="1"/>
          </p:cNvSpPr>
          <p:nvPr/>
        </p:nvSpPr>
        <p:spPr bwMode="auto">
          <a:xfrm>
            <a:off x="3629025" y="5654675"/>
            <a:ext cx="6350" cy="34925"/>
          </a:xfrm>
          <a:prstGeom prst="line">
            <a:avLst/>
          </a:prstGeom>
          <a:noFill/>
          <a:ln w="6350" cap="rnd">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0301" name="Rectangle 659"/>
          <p:cNvSpPr>
            <a:spLocks noChangeArrowheads="1"/>
          </p:cNvSpPr>
          <p:nvPr/>
        </p:nvSpPr>
        <p:spPr bwMode="auto">
          <a:xfrm>
            <a:off x="3600450" y="5745163"/>
            <a:ext cx="177800" cy="211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1400">
                <a:latin typeface="Arial" panose="020B0604020202020204" pitchFamily="34" charset="0"/>
              </a:rPr>
              <a:t>10</a:t>
            </a:r>
            <a:endParaRPr lang="en-US" altLang="en-US">
              <a:latin typeface="Arial" panose="020B0604020202020204" pitchFamily="34" charset="0"/>
            </a:endParaRPr>
          </a:p>
        </p:txBody>
      </p:sp>
      <p:sp>
        <p:nvSpPr>
          <p:cNvPr id="300302" name="Line 660"/>
          <p:cNvSpPr>
            <a:spLocks noChangeShapeType="1"/>
          </p:cNvSpPr>
          <p:nvPr/>
        </p:nvSpPr>
        <p:spPr bwMode="auto">
          <a:xfrm>
            <a:off x="3875088" y="5654675"/>
            <a:ext cx="1587" cy="17463"/>
          </a:xfrm>
          <a:prstGeom prst="line">
            <a:avLst/>
          </a:prstGeom>
          <a:noFill/>
          <a:ln w="6350" cap="rnd">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0303" name="Line 661"/>
          <p:cNvSpPr>
            <a:spLocks noChangeShapeType="1"/>
          </p:cNvSpPr>
          <p:nvPr/>
        </p:nvSpPr>
        <p:spPr bwMode="auto">
          <a:xfrm>
            <a:off x="4121150" y="5654675"/>
            <a:ext cx="1588" cy="17463"/>
          </a:xfrm>
          <a:prstGeom prst="line">
            <a:avLst/>
          </a:prstGeom>
          <a:noFill/>
          <a:ln w="6350" cap="rnd">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0304" name="Line 662"/>
          <p:cNvSpPr>
            <a:spLocks noChangeShapeType="1"/>
          </p:cNvSpPr>
          <p:nvPr/>
        </p:nvSpPr>
        <p:spPr bwMode="auto">
          <a:xfrm>
            <a:off x="4367213" y="5654675"/>
            <a:ext cx="1587" cy="17463"/>
          </a:xfrm>
          <a:prstGeom prst="line">
            <a:avLst/>
          </a:prstGeom>
          <a:noFill/>
          <a:ln w="6350" cap="rnd">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0305" name="Line 663"/>
          <p:cNvSpPr>
            <a:spLocks noChangeShapeType="1"/>
          </p:cNvSpPr>
          <p:nvPr/>
        </p:nvSpPr>
        <p:spPr bwMode="auto">
          <a:xfrm>
            <a:off x="4606925" y="5654675"/>
            <a:ext cx="7938" cy="17463"/>
          </a:xfrm>
          <a:prstGeom prst="line">
            <a:avLst/>
          </a:prstGeom>
          <a:noFill/>
          <a:ln w="6350" cap="rnd">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0306" name="Line 664"/>
          <p:cNvSpPr>
            <a:spLocks noChangeShapeType="1"/>
          </p:cNvSpPr>
          <p:nvPr/>
        </p:nvSpPr>
        <p:spPr bwMode="auto">
          <a:xfrm>
            <a:off x="4854575" y="5654675"/>
            <a:ext cx="6350" cy="17463"/>
          </a:xfrm>
          <a:prstGeom prst="line">
            <a:avLst/>
          </a:prstGeom>
          <a:noFill/>
          <a:ln w="6350" cap="rnd">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0307" name="Line 665"/>
          <p:cNvSpPr>
            <a:spLocks noChangeShapeType="1"/>
          </p:cNvSpPr>
          <p:nvPr/>
        </p:nvSpPr>
        <p:spPr bwMode="auto">
          <a:xfrm>
            <a:off x="5100638" y="5654675"/>
            <a:ext cx="1587" cy="17463"/>
          </a:xfrm>
          <a:prstGeom prst="line">
            <a:avLst/>
          </a:prstGeom>
          <a:noFill/>
          <a:ln w="6350" cap="rnd">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0308" name="Line 666"/>
          <p:cNvSpPr>
            <a:spLocks noChangeShapeType="1"/>
          </p:cNvSpPr>
          <p:nvPr/>
        </p:nvSpPr>
        <p:spPr bwMode="auto">
          <a:xfrm>
            <a:off x="5346700" y="5654675"/>
            <a:ext cx="1588" cy="17463"/>
          </a:xfrm>
          <a:prstGeom prst="line">
            <a:avLst/>
          </a:prstGeom>
          <a:noFill/>
          <a:ln w="6350" cap="rnd">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0309" name="Line 667"/>
          <p:cNvSpPr>
            <a:spLocks noChangeShapeType="1"/>
          </p:cNvSpPr>
          <p:nvPr/>
        </p:nvSpPr>
        <p:spPr bwMode="auto">
          <a:xfrm>
            <a:off x="5592763" y="5654675"/>
            <a:ext cx="1587" cy="17463"/>
          </a:xfrm>
          <a:prstGeom prst="line">
            <a:avLst/>
          </a:prstGeom>
          <a:noFill/>
          <a:ln w="6350" cap="rnd">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0310" name="Line 668"/>
          <p:cNvSpPr>
            <a:spLocks noChangeShapeType="1"/>
          </p:cNvSpPr>
          <p:nvPr/>
        </p:nvSpPr>
        <p:spPr bwMode="auto">
          <a:xfrm>
            <a:off x="5838825" y="5654675"/>
            <a:ext cx="1588" cy="17463"/>
          </a:xfrm>
          <a:prstGeom prst="line">
            <a:avLst/>
          </a:prstGeom>
          <a:noFill/>
          <a:ln w="6350" cap="rnd">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0311" name="Line 669"/>
          <p:cNvSpPr>
            <a:spLocks noChangeShapeType="1"/>
          </p:cNvSpPr>
          <p:nvPr/>
        </p:nvSpPr>
        <p:spPr bwMode="auto">
          <a:xfrm>
            <a:off x="6086475" y="5654675"/>
            <a:ext cx="1588" cy="17463"/>
          </a:xfrm>
          <a:prstGeom prst="line">
            <a:avLst/>
          </a:prstGeom>
          <a:noFill/>
          <a:ln w="6350" cap="rnd">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0312" name="Line 670"/>
          <p:cNvSpPr>
            <a:spLocks noChangeShapeType="1"/>
          </p:cNvSpPr>
          <p:nvPr/>
        </p:nvSpPr>
        <p:spPr bwMode="auto">
          <a:xfrm>
            <a:off x="6086475" y="5654675"/>
            <a:ext cx="1588" cy="34925"/>
          </a:xfrm>
          <a:prstGeom prst="line">
            <a:avLst/>
          </a:prstGeom>
          <a:noFill/>
          <a:ln w="6350" cap="rnd">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0313" name="Rectangle 671"/>
          <p:cNvSpPr>
            <a:spLocks noChangeArrowheads="1"/>
          </p:cNvSpPr>
          <p:nvPr/>
        </p:nvSpPr>
        <p:spPr bwMode="auto">
          <a:xfrm>
            <a:off x="6059488" y="5745163"/>
            <a:ext cx="177800" cy="211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1400">
                <a:latin typeface="Arial" panose="020B0604020202020204" pitchFamily="34" charset="0"/>
              </a:rPr>
              <a:t>20</a:t>
            </a:r>
            <a:endParaRPr lang="en-US" altLang="en-US">
              <a:latin typeface="Arial" panose="020B0604020202020204" pitchFamily="34" charset="0"/>
            </a:endParaRPr>
          </a:p>
        </p:txBody>
      </p:sp>
      <p:sp>
        <p:nvSpPr>
          <p:cNvPr id="300314" name="Rectangle 672"/>
          <p:cNvSpPr>
            <a:spLocks noChangeArrowheads="1"/>
          </p:cNvSpPr>
          <p:nvPr/>
        </p:nvSpPr>
        <p:spPr bwMode="auto">
          <a:xfrm>
            <a:off x="1030288" y="5508625"/>
            <a:ext cx="8890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1400">
                <a:latin typeface="Arial" panose="020B0604020202020204" pitchFamily="34" charset="0"/>
              </a:rPr>
              <a:t>0</a:t>
            </a:r>
            <a:endParaRPr lang="en-US" altLang="en-US">
              <a:latin typeface="Arial" panose="020B0604020202020204" pitchFamily="34" charset="0"/>
            </a:endParaRPr>
          </a:p>
        </p:txBody>
      </p:sp>
      <p:sp>
        <p:nvSpPr>
          <p:cNvPr id="300315" name="Line 673"/>
          <p:cNvSpPr>
            <a:spLocks noChangeShapeType="1"/>
          </p:cNvSpPr>
          <p:nvPr/>
        </p:nvSpPr>
        <p:spPr bwMode="auto">
          <a:xfrm>
            <a:off x="1190625" y="5654675"/>
            <a:ext cx="1588" cy="17463"/>
          </a:xfrm>
          <a:prstGeom prst="line">
            <a:avLst/>
          </a:prstGeom>
          <a:noFill/>
          <a:ln w="6350" cap="rnd">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0316" name="Line 674"/>
          <p:cNvSpPr>
            <a:spLocks noChangeShapeType="1"/>
          </p:cNvSpPr>
          <p:nvPr/>
        </p:nvSpPr>
        <p:spPr bwMode="auto">
          <a:xfrm>
            <a:off x="1190625" y="5654675"/>
            <a:ext cx="1588" cy="34925"/>
          </a:xfrm>
          <a:prstGeom prst="line">
            <a:avLst/>
          </a:prstGeom>
          <a:noFill/>
          <a:ln w="6350" cap="rnd">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0317" name="Line 675"/>
          <p:cNvSpPr>
            <a:spLocks noChangeShapeType="1"/>
          </p:cNvSpPr>
          <p:nvPr/>
        </p:nvSpPr>
        <p:spPr bwMode="auto">
          <a:xfrm flipV="1">
            <a:off x="1190625" y="4819650"/>
            <a:ext cx="1588" cy="835025"/>
          </a:xfrm>
          <a:prstGeom prst="line">
            <a:avLst/>
          </a:prstGeom>
          <a:noFill/>
          <a:ln w="6350" cap="rnd">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0318" name="Line 676"/>
          <p:cNvSpPr>
            <a:spLocks noChangeShapeType="1"/>
          </p:cNvSpPr>
          <p:nvPr/>
        </p:nvSpPr>
        <p:spPr bwMode="auto">
          <a:xfrm flipH="1">
            <a:off x="1147763" y="5654675"/>
            <a:ext cx="42862" cy="1588"/>
          </a:xfrm>
          <a:prstGeom prst="line">
            <a:avLst/>
          </a:prstGeom>
          <a:noFill/>
          <a:ln w="6350" cap="rnd">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0319" name="Line 677"/>
          <p:cNvSpPr>
            <a:spLocks noChangeShapeType="1"/>
          </p:cNvSpPr>
          <p:nvPr/>
        </p:nvSpPr>
        <p:spPr bwMode="auto">
          <a:xfrm flipH="1">
            <a:off x="1135063" y="5654675"/>
            <a:ext cx="55562" cy="1588"/>
          </a:xfrm>
          <a:prstGeom prst="line">
            <a:avLst/>
          </a:prstGeom>
          <a:noFill/>
          <a:ln w="6350" cap="rnd">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0320" name="Line 678"/>
          <p:cNvSpPr>
            <a:spLocks noChangeShapeType="1"/>
          </p:cNvSpPr>
          <p:nvPr/>
        </p:nvSpPr>
        <p:spPr bwMode="auto">
          <a:xfrm flipH="1">
            <a:off x="1147763" y="5573713"/>
            <a:ext cx="42862" cy="1587"/>
          </a:xfrm>
          <a:prstGeom prst="line">
            <a:avLst/>
          </a:prstGeom>
          <a:noFill/>
          <a:ln w="6350" cap="rnd">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0321" name="Line 679"/>
          <p:cNvSpPr>
            <a:spLocks noChangeShapeType="1"/>
          </p:cNvSpPr>
          <p:nvPr/>
        </p:nvSpPr>
        <p:spPr bwMode="auto">
          <a:xfrm flipH="1">
            <a:off x="1147763" y="5491163"/>
            <a:ext cx="42862" cy="3175"/>
          </a:xfrm>
          <a:prstGeom prst="line">
            <a:avLst/>
          </a:prstGeom>
          <a:noFill/>
          <a:ln w="6350" cap="rnd">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0322" name="Line 680"/>
          <p:cNvSpPr>
            <a:spLocks noChangeShapeType="1"/>
          </p:cNvSpPr>
          <p:nvPr/>
        </p:nvSpPr>
        <p:spPr bwMode="auto">
          <a:xfrm flipH="1">
            <a:off x="1147763" y="5391150"/>
            <a:ext cx="42862" cy="7938"/>
          </a:xfrm>
          <a:prstGeom prst="line">
            <a:avLst/>
          </a:prstGeom>
          <a:noFill/>
          <a:ln w="6350" cap="rnd">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0323" name="Line 681"/>
          <p:cNvSpPr>
            <a:spLocks noChangeShapeType="1"/>
          </p:cNvSpPr>
          <p:nvPr/>
        </p:nvSpPr>
        <p:spPr bwMode="auto">
          <a:xfrm flipH="1">
            <a:off x="1147763" y="5308600"/>
            <a:ext cx="42862" cy="1588"/>
          </a:xfrm>
          <a:prstGeom prst="line">
            <a:avLst/>
          </a:prstGeom>
          <a:noFill/>
          <a:ln w="6350" cap="rnd">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0324" name="Line 682"/>
          <p:cNvSpPr>
            <a:spLocks noChangeShapeType="1"/>
          </p:cNvSpPr>
          <p:nvPr/>
        </p:nvSpPr>
        <p:spPr bwMode="auto">
          <a:xfrm flipH="1">
            <a:off x="1147763" y="5226050"/>
            <a:ext cx="42862" cy="3175"/>
          </a:xfrm>
          <a:prstGeom prst="line">
            <a:avLst/>
          </a:prstGeom>
          <a:noFill/>
          <a:ln w="6350" cap="rnd">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0325" name="Line 683"/>
          <p:cNvSpPr>
            <a:spLocks noChangeShapeType="1"/>
          </p:cNvSpPr>
          <p:nvPr/>
        </p:nvSpPr>
        <p:spPr bwMode="auto">
          <a:xfrm flipH="1">
            <a:off x="1135063" y="5226050"/>
            <a:ext cx="55562" cy="3175"/>
          </a:xfrm>
          <a:prstGeom prst="line">
            <a:avLst/>
          </a:prstGeom>
          <a:noFill/>
          <a:ln w="6350" cap="rnd">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0326" name="Line 684"/>
          <p:cNvSpPr>
            <a:spLocks noChangeShapeType="1"/>
          </p:cNvSpPr>
          <p:nvPr/>
        </p:nvSpPr>
        <p:spPr bwMode="auto">
          <a:xfrm flipH="1">
            <a:off x="1147763" y="5146675"/>
            <a:ext cx="42862" cy="1588"/>
          </a:xfrm>
          <a:prstGeom prst="line">
            <a:avLst/>
          </a:prstGeom>
          <a:noFill/>
          <a:ln w="6350" cap="rnd">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0327" name="Line 685"/>
          <p:cNvSpPr>
            <a:spLocks noChangeShapeType="1"/>
          </p:cNvSpPr>
          <p:nvPr/>
        </p:nvSpPr>
        <p:spPr bwMode="auto">
          <a:xfrm flipH="1">
            <a:off x="1147763" y="5064125"/>
            <a:ext cx="42862" cy="1588"/>
          </a:xfrm>
          <a:prstGeom prst="line">
            <a:avLst/>
          </a:prstGeom>
          <a:noFill/>
          <a:ln w="6350" cap="rnd">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0328" name="Line 686"/>
          <p:cNvSpPr>
            <a:spLocks noChangeShapeType="1"/>
          </p:cNvSpPr>
          <p:nvPr/>
        </p:nvSpPr>
        <p:spPr bwMode="auto">
          <a:xfrm flipH="1">
            <a:off x="1147763" y="4981575"/>
            <a:ext cx="42862" cy="1588"/>
          </a:xfrm>
          <a:prstGeom prst="line">
            <a:avLst/>
          </a:prstGeom>
          <a:noFill/>
          <a:ln w="6350" cap="rnd">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0329" name="Line 687"/>
          <p:cNvSpPr>
            <a:spLocks noChangeShapeType="1"/>
          </p:cNvSpPr>
          <p:nvPr/>
        </p:nvSpPr>
        <p:spPr bwMode="auto">
          <a:xfrm flipH="1">
            <a:off x="1147763" y="4902200"/>
            <a:ext cx="42862" cy="1588"/>
          </a:xfrm>
          <a:prstGeom prst="line">
            <a:avLst/>
          </a:prstGeom>
          <a:noFill/>
          <a:ln w="6350" cap="rnd">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0330" name="Line 688"/>
          <p:cNvSpPr>
            <a:spLocks noChangeShapeType="1"/>
          </p:cNvSpPr>
          <p:nvPr/>
        </p:nvSpPr>
        <p:spPr bwMode="auto">
          <a:xfrm flipH="1">
            <a:off x="1147763" y="4819650"/>
            <a:ext cx="42862" cy="1588"/>
          </a:xfrm>
          <a:prstGeom prst="line">
            <a:avLst/>
          </a:prstGeom>
          <a:noFill/>
          <a:ln w="6350" cap="rnd">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0331" name="Line 689"/>
          <p:cNvSpPr>
            <a:spLocks noChangeShapeType="1"/>
          </p:cNvSpPr>
          <p:nvPr/>
        </p:nvSpPr>
        <p:spPr bwMode="auto">
          <a:xfrm flipH="1">
            <a:off x="1135063" y="4819650"/>
            <a:ext cx="55562" cy="1588"/>
          </a:xfrm>
          <a:prstGeom prst="line">
            <a:avLst/>
          </a:prstGeom>
          <a:noFill/>
          <a:ln w="6350" cap="rnd">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0332" name="Rectangle 690"/>
          <p:cNvSpPr>
            <a:spLocks noChangeArrowheads="1"/>
          </p:cNvSpPr>
          <p:nvPr/>
        </p:nvSpPr>
        <p:spPr bwMode="auto">
          <a:xfrm>
            <a:off x="1030288" y="4681538"/>
            <a:ext cx="88900" cy="211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1400">
                <a:latin typeface="Arial" panose="020B0604020202020204" pitchFamily="34" charset="0"/>
              </a:rPr>
              <a:t>1</a:t>
            </a:r>
            <a:endParaRPr lang="en-US" altLang="en-US">
              <a:latin typeface="Arial" panose="020B0604020202020204" pitchFamily="34" charset="0"/>
            </a:endParaRPr>
          </a:p>
        </p:txBody>
      </p:sp>
      <p:sp>
        <p:nvSpPr>
          <p:cNvPr id="300333" name="Freeform 691"/>
          <p:cNvSpPr>
            <a:spLocks/>
          </p:cNvSpPr>
          <p:nvPr/>
        </p:nvSpPr>
        <p:spPr bwMode="auto">
          <a:xfrm>
            <a:off x="2163763" y="4819650"/>
            <a:ext cx="492125" cy="835025"/>
          </a:xfrm>
          <a:custGeom>
            <a:avLst/>
            <a:gdLst>
              <a:gd name="T0" fmla="*/ 2147483647 w 310"/>
              <a:gd name="T1" fmla="*/ 2147483647 h 406"/>
              <a:gd name="T2" fmla="*/ 2147483647 w 310"/>
              <a:gd name="T3" fmla="*/ 2147483647 h 406"/>
              <a:gd name="T4" fmla="*/ 2147483647 w 310"/>
              <a:gd name="T5" fmla="*/ 2147483647 h 406"/>
              <a:gd name="T6" fmla="*/ 2147483647 w 310"/>
              <a:gd name="T7" fmla="*/ 2147483647 h 406"/>
              <a:gd name="T8" fmla="*/ 2147483647 w 310"/>
              <a:gd name="T9" fmla="*/ 2147483647 h 406"/>
              <a:gd name="T10" fmla="*/ 2147483647 w 310"/>
              <a:gd name="T11" fmla="*/ 2147483647 h 406"/>
              <a:gd name="T12" fmla="*/ 2147483647 w 310"/>
              <a:gd name="T13" fmla="*/ 2147483647 h 406"/>
              <a:gd name="T14" fmla="*/ 2147483647 w 310"/>
              <a:gd name="T15" fmla="*/ 2147483647 h 406"/>
              <a:gd name="T16" fmla="*/ 2147483647 w 310"/>
              <a:gd name="T17" fmla="*/ 2147483647 h 406"/>
              <a:gd name="T18" fmla="*/ 2147483647 w 310"/>
              <a:gd name="T19" fmla="*/ 2147483647 h 406"/>
              <a:gd name="T20" fmla="*/ 2147483647 w 310"/>
              <a:gd name="T21" fmla="*/ 2147483647 h 406"/>
              <a:gd name="T22" fmla="*/ 2147483647 w 310"/>
              <a:gd name="T23" fmla="*/ 2147483647 h 406"/>
              <a:gd name="T24" fmla="*/ 2147483647 w 310"/>
              <a:gd name="T25" fmla="*/ 2147483647 h 406"/>
              <a:gd name="T26" fmla="*/ 2147483647 w 310"/>
              <a:gd name="T27" fmla="*/ 2147483647 h 406"/>
              <a:gd name="T28" fmla="*/ 2147483647 w 310"/>
              <a:gd name="T29" fmla="*/ 2147483647 h 406"/>
              <a:gd name="T30" fmla="*/ 2147483647 w 310"/>
              <a:gd name="T31" fmla="*/ 2147483647 h 406"/>
              <a:gd name="T32" fmla="*/ 2147483647 w 310"/>
              <a:gd name="T33" fmla="*/ 2147483647 h 406"/>
              <a:gd name="T34" fmla="*/ 2147483647 w 310"/>
              <a:gd name="T35" fmla="*/ 2147483647 h 406"/>
              <a:gd name="T36" fmla="*/ 2147483647 w 310"/>
              <a:gd name="T37" fmla="*/ 2147483647 h 406"/>
              <a:gd name="T38" fmla="*/ 2147483647 w 310"/>
              <a:gd name="T39" fmla="*/ 2147483647 h 406"/>
              <a:gd name="T40" fmla="*/ 2147483647 w 310"/>
              <a:gd name="T41" fmla="*/ 2147483647 h 406"/>
              <a:gd name="T42" fmla="*/ 2147483647 w 310"/>
              <a:gd name="T43" fmla="*/ 2147483647 h 406"/>
              <a:gd name="T44" fmla="*/ 2147483647 w 310"/>
              <a:gd name="T45" fmla="*/ 2147483647 h 406"/>
              <a:gd name="T46" fmla="*/ 2147483647 w 310"/>
              <a:gd name="T47" fmla="*/ 2147483647 h 406"/>
              <a:gd name="T48" fmla="*/ 2147483647 w 310"/>
              <a:gd name="T49" fmla="*/ 2147483647 h 406"/>
              <a:gd name="T50" fmla="*/ 2147483647 w 310"/>
              <a:gd name="T51" fmla="*/ 2147483647 h 406"/>
              <a:gd name="T52" fmla="*/ 2147483647 w 310"/>
              <a:gd name="T53" fmla="*/ 2147483647 h 406"/>
              <a:gd name="T54" fmla="*/ 2147483647 w 310"/>
              <a:gd name="T55" fmla="*/ 2147483647 h 406"/>
              <a:gd name="T56" fmla="*/ 2147483647 w 310"/>
              <a:gd name="T57" fmla="*/ 2147483647 h 406"/>
              <a:gd name="T58" fmla="*/ 2147483647 w 310"/>
              <a:gd name="T59" fmla="*/ 2147483647 h 406"/>
              <a:gd name="T60" fmla="*/ 2147483647 w 310"/>
              <a:gd name="T61" fmla="*/ 2147483647 h 406"/>
              <a:gd name="T62" fmla="*/ 2147483647 w 310"/>
              <a:gd name="T63" fmla="*/ 0 h 406"/>
              <a:gd name="T64" fmla="*/ 2147483647 w 310"/>
              <a:gd name="T65" fmla="*/ 2147483647 h 406"/>
              <a:gd name="T66" fmla="*/ 2147483647 w 310"/>
              <a:gd name="T67" fmla="*/ 2147483647 h 406"/>
              <a:gd name="T68" fmla="*/ 2147483647 w 310"/>
              <a:gd name="T69" fmla="*/ 2147483647 h 406"/>
              <a:gd name="T70" fmla="*/ 2147483647 w 310"/>
              <a:gd name="T71" fmla="*/ 2147483647 h 406"/>
              <a:gd name="T72" fmla="*/ 2147483647 w 310"/>
              <a:gd name="T73" fmla="*/ 2147483647 h 406"/>
              <a:gd name="T74" fmla="*/ 2147483647 w 310"/>
              <a:gd name="T75" fmla="*/ 2147483647 h 406"/>
              <a:gd name="T76" fmla="*/ 2147483647 w 310"/>
              <a:gd name="T77" fmla="*/ 2147483647 h 406"/>
              <a:gd name="T78" fmla="*/ 2147483647 w 310"/>
              <a:gd name="T79" fmla="*/ 2147483647 h 406"/>
              <a:gd name="T80" fmla="*/ 2147483647 w 310"/>
              <a:gd name="T81" fmla="*/ 2147483647 h 406"/>
              <a:gd name="T82" fmla="*/ 2147483647 w 310"/>
              <a:gd name="T83" fmla="*/ 2147483647 h 406"/>
              <a:gd name="T84" fmla="*/ 2147483647 w 310"/>
              <a:gd name="T85" fmla="*/ 2147483647 h 406"/>
              <a:gd name="T86" fmla="*/ 2147483647 w 310"/>
              <a:gd name="T87" fmla="*/ 2147483647 h 406"/>
              <a:gd name="T88" fmla="*/ 2147483647 w 310"/>
              <a:gd name="T89" fmla="*/ 2147483647 h 406"/>
              <a:gd name="T90" fmla="*/ 2147483647 w 310"/>
              <a:gd name="T91" fmla="*/ 2147483647 h 406"/>
              <a:gd name="T92" fmla="*/ 2147483647 w 310"/>
              <a:gd name="T93" fmla="*/ 2147483647 h 406"/>
              <a:gd name="T94" fmla="*/ 2147483647 w 310"/>
              <a:gd name="T95" fmla="*/ 2147483647 h 406"/>
              <a:gd name="T96" fmla="*/ 2147483647 w 310"/>
              <a:gd name="T97" fmla="*/ 2147483647 h 406"/>
              <a:gd name="T98" fmla="*/ 2147483647 w 310"/>
              <a:gd name="T99" fmla="*/ 2147483647 h 406"/>
              <a:gd name="T100" fmla="*/ 2147483647 w 310"/>
              <a:gd name="T101" fmla="*/ 2147483647 h 406"/>
              <a:gd name="T102" fmla="*/ 2147483647 w 310"/>
              <a:gd name="T103" fmla="*/ 2147483647 h 406"/>
              <a:gd name="T104" fmla="*/ 2147483647 w 310"/>
              <a:gd name="T105" fmla="*/ 2147483647 h 406"/>
              <a:gd name="T106" fmla="*/ 2147483647 w 310"/>
              <a:gd name="T107" fmla="*/ 2147483647 h 406"/>
              <a:gd name="T108" fmla="*/ 2147483647 w 310"/>
              <a:gd name="T109" fmla="*/ 2147483647 h 406"/>
              <a:gd name="T110" fmla="*/ 2147483647 w 310"/>
              <a:gd name="T111" fmla="*/ 2147483647 h 406"/>
              <a:gd name="T112" fmla="*/ 2147483647 w 310"/>
              <a:gd name="T113" fmla="*/ 2147483647 h 406"/>
              <a:gd name="T114" fmla="*/ 2147483647 w 310"/>
              <a:gd name="T115" fmla="*/ 2147483647 h 406"/>
              <a:gd name="T116" fmla="*/ 2147483647 w 310"/>
              <a:gd name="T117" fmla="*/ 2147483647 h 406"/>
              <a:gd name="T118" fmla="*/ 2147483647 w 310"/>
              <a:gd name="T119" fmla="*/ 2147483647 h 406"/>
              <a:gd name="T120" fmla="*/ 2147483647 w 310"/>
              <a:gd name="T121" fmla="*/ 2147483647 h 406"/>
              <a:gd name="T122" fmla="*/ 2147483647 w 310"/>
              <a:gd name="T123" fmla="*/ 2147483647 h 406"/>
              <a:gd name="T124" fmla="*/ 2147483647 w 310"/>
              <a:gd name="T125" fmla="*/ 2147483647 h 40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310"/>
              <a:gd name="T190" fmla="*/ 0 h 406"/>
              <a:gd name="T191" fmla="*/ 310 w 310"/>
              <a:gd name="T192" fmla="*/ 406 h 40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310" h="406">
                <a:moveTo>
                  <a:pt x="0" y="406"/>
                </a:moveTo>
                <a:lnTo>
                  <a:pt x="0" y="406"/>
                </a:lnTo>
                <a:lnTo>
                  <a:pt x="0" y="401"/>
                </a:lnTo>
                <a:lnTo>
                  <a:pt x="4" y="401"/>
                </a:lnTo>
                <a:lnTo>
                  <a:pt x="4" y="397"/>
                </a:lnTo>
                <a:lnTo>
                  <a:pt x="4" y="393"/>
                </a:lnTo>
                <a:lnTo>
                  <a:pt x="8" y="393"/>
                </a:lnTo>
                <a:lnTo>
                  <a:pt x="8" y="389"/>
                </a:lnTo>
                <a:lnTo>
                  <a:pt x="8" y="384"/>
                </a:lnTo>
                <a:lnTo>
                  <a:pt x="8" y="379"/>
                </a:lnTo>
                <a:lnTo>
                  <a:pt x="13" y="379"/>
                </a:lnTo>
                <a:lnTo>
                  <a:pt x="13" y="375"/>
                </a:lnTo>
                <a:lnTo>
                  <a:pt x="13" y="371"/>
                </a:lnTo>
                <a:lnTo>
                  <a:pt x="17" y="371"/>
                </a:lnTo>
                <a:lnTo>
                  <a:pt x="17" y="367"/>
                </a:lnTo>
                <a:lnTo>
                  <a:pt x="17" y="362"/>
                </a:lnTo>
                <a:lnTo>
                  <a:pt x="17" y="357"/>
                </a:lnTo>
                <a:lnTo>
                  <a:pt x="22" y="357"/>
                </a:lnTo>
                <a:lnTo>
                  <a:pt x="22" y="353"/>
                </a:lnTo>
                <a:lnTo>
                  <a:pt x="22" y="349"/>
                </a:lnTo>
                <a:lnTo>
                  <a:pt x="22" y="344"/>
                </a:lnTo>
                <a:lnTo>
                  <a:pt x="26" y="344"/>
                </a:lnTo>
                <a:lnTo>
                  <a:pt x="26" y="340"/>
                </a:lnTo>
                <a:lnTo>
                  <a:pt x="26" y="335"/>
                </a:lnTo>
                <a:lnTo>
                  <a:pt x="26" y="331"/>
                </a:lnTo>
                <a:lnTo>
                  <a:pt x="31" y="331"/>
                </a:lnTo>
                <a:lnTo>
                  <a:pt x="31" y="327"/>
                </a:lnTo>
                <a:lnTo>
                  <a:pt x="31" y="322"/>
                </a:lnTo>
                <a:lnTo>
                  <a:pt x="35" y="322"/>
                </a:lnTo>
                <a:lnTo>
                  <a:pt x="35" y="318"/>
                </a:lnTo>
                <a:lnTo>
                  <a:pt x="35" y="309"/>
                </a:lnTo>
                <a:lnTo>
                  <a:pt x="39" y="309"/>
                </a:lnTo>
                <a:lnTo>
                  <a:pt x="39" y="304"/>
                </a:lnTo>
                <a:lnTo>
                  <a:pt x="39" y="300"/>
                </a:lnTo>
                <a:lnTo>
                  <a:pt x="39" y="296"/>
                </a:lnTo>
                <a:lnTo>
                  <a:pt x="44" y="296"/>
                </a:lnTo>
                <a:lnTo>
                  <a:pt x="44" y="291"/>
                </a:lnTo>
                <a:lnTo>
                  <a:pt x="44" y="287"/>
                </a:lnTo>
                <a:lnTo>
                  <a:pt x="44" y="282"/>
                </a:lnTo>
                <a:lnTo>
                  <a:pt x="49" y="282"/>
                </a:lnTo>
                <a:lnTo>
                  <a:pt x="49" y="278"/>
                </a:lnTo>
                <a:lnTo>
                  <a:pt x="49" y="274"/>
                </a:lnTo>
                <a:lnTo>
                  <a:pt x="53" y="274"/>
                </a:lnTo>
                <a:lnTo>
                  <a:pt x="53" y="269"/>
                </a:lnTo>
                <a:lnTo>
                  <a:pt x="53" y="265"/>
                </a:lnTo>
                <a:lnTo>
                  <a:pt x="53" y="260"/>
                </a:lnTo>
                <a:lnTo>
                  <a:pt x="57" y="260"/>
                </a:lnTo>
                <a:lnTo>
                  <a:pt x="57" y="256"/>
                </a:lnTo>
                <a:lnTo>
                  <a:pt x="57" y="252"/>
                </a:lnTo>
                <a:lnTo>
                  <a:pt x="57" y="247"/>
                </a:lnTo>
                <a:lnTo>
                  <a:pt x="61" y="247"/>
                </a:lnTo>
                <a:lnTo>
                  <a:pt x="61" y="243"/>
                </a:lnTo>
                <a:lnTo>
                  <a:pt x="61" y="238"/>
                </a:lnTo>
                <a:lnTo>
                  <a:pt x="66" y="238"/>
                </a:lnTo>
                <a:lnTo>
                  <a:pt x="66" y="234"/>
                </a:lnTo>
                <a:lnTo>
                  <a:pt x="66" y="230"/>
                </a:lnTo>
                <a:lnTo>
                  <a:pt x="66" y="225"/>
                </a:lnTo>
                <a:lnTo>
                  <a:pt x="71" y="225"/>
                </a:lnTo>
                <a:lnTo>
                  <a:pt x="71" y="220"/>
                </a:lnTo>
                <a:lnTo>
                  <a:pt x="71" y="216"/>
                </a:lnTo>
                <a:lnTo>
                  <a:pt x="75" y="216"/>
                </a:lnTo>
                <a:lnTo>
                  <a:pt x="75" y="212"/>
                </a:lnTo>
                <a:lnTo>
                  <a:pt x="75" y="207"/>
                </a:lnTo>
                <a:lnTo>
                  <a:pt x="75" y="203"/>
                </a:lnTo>
                <a:lnTo>
                  <a:pt x="79" y="203"/>
                </a:lnTo>
                <a:lnTo>
                  <a:pt x="79" y="198"/>
                </a:lnTo>
                <a:lnTo>
                  <a:pt x="79" y="194"/>
                </a:lnTo>
                <a:lnTo>
                  <a:pt x="83" y="194"/>
                </a:lnTo>
                <a:lnTo>
                  <a:pt x="83" y="190"/>
                </a:lnTo>
                <a:lnTo>
                  <a:pt x="83" y="185"/>
                </a:lnTo>
                <a:lnTo>
                  <a:pt x="83" y="181"/>
                </a:lnTo>
                <a:lnTo>
                  <a:pt x="88" y="181"/>
                </a:lnTo>
                <a:lnTo>
                  <a:pt x="88" y="176"/>
                </a:lnTo>
                <a:lnTo>
                  <a:pt x="88" y="172"/>
                </a:lnTo>
                <a:lnTo>
                  <a:pt x="88" y="167"/>
                </a:lnTo>
                <a:lnTo>
                  <a:pt x="93" y="167"/>
                </a:lnTo>
                <a:lnTo>
                  <a:pt x="93" y="163"/>
                </a:lnTo>
                <a:lnTo>
                  <a:pt x="93" y="159"/>
                </a:lnTo>
                <a:lnTo>
                  <a:pt x="93" y="154"/>
                </a:lnTo>
                <a:lnTo>
                  <a:pt x="97" y="154"/>
                </a:lnTo>
                <a:lnTo>
                  <a:pt x="97" y="150"/>
                </a:lnTo>
                <a:lnTo>
                  <a:pt x="97" y="145"/>
                </a:lnTo>
                <a:lnTo>
                  <a:pt x="101" y="145"/>
                </a:lnTo>
                <a:lnTo>
                  <a:pt x="101" y="141"/>
                </a:lnTo>
                <a:lnTo>
                  <a:pt x="101" y="137"/>
                </a:lnTo>
                <a:lnTo>
                  <a:pt x="106" y="137"/>
                </a:lnTo>
                <a:lnTo>
                  <a:pt x="106" y="132"/>
                </a:lnTo>
                <a:lnTo>
                  <a:pt x="106" y="128"/>
                </a:lnTo>
                <a:lnTo>
                  <a:pt x="106" y="123"/>
                </a:lnTo>
                <a:lnTo>
                  <a:pt x="110" y="123"/>
                </a:lnTo>
                <a:lnTo>
                  <a:pt x="110" y="119"/>
                </a:lnTo>
                <a:lnTo>
                  <a:pt x="110" y="115"/>
                </a:lnTo>
                <a:lnTo>
                  <a:pt x="110" y="110"/>
                </a:lnTo>
                <a:lnTo>
                  <a:pt x="115" y="110"/>
                </a:lnTo>
                <a:lnTo>
                  <a:pt x="115" y="106"/>
                </a:lnTo>
                <a:lnTo>
                  <a:pt x="115" y="101"/>
                </a:lnTo>
                <a:lnTo>
                  <a:pt x="119" y="101"/>
                </a:lnTo>
                <a:lnTo>
                  <a:pt x="119" y="97"/>
                </a:lnTo>
                <a:lnTo>
                  <a:pt x="119" y="93"/>
                </a:lnTo>
                <a:lnTo>
                  <a:pt x="119" y="88"/>
                </a:lnTo>
                <a:lnTo>
                  <a:pt x="124" y="88"/>
                </a:lnTo>
                <a:lnTo>
                  <a:pt x="124" y="84"/>
                </a:lnTo>
                <a:lnTo>
                  <a:pt x="124" y="79"/>
                </a:lnTo>
                <a:lnTo>
                  <a:pt x="124" y="75"/>
                </a:lnTo>
                <a:lnTo>
                  <a:pt x="128" y="75"/>
                </a:lnTo>
                <a:lnTo>
                  <a:pt x="128" y="71"/>
                </a:lnTo>
                <a:lnTo>
                  <a:pt x="128" y="66"/>
                </a:lnTo>
                <a:lnTo>
                  <a:pt x="133" y="66"/>
                </a:lnTo>
                <a:lnTo>
                  <a:pt x="133" y="62"/>
                </a:lnTo>
                <a:lnTo>
                  <a:pt x="133" y="57"/>
                </a:lnTo>
                <a:lnTo>
                  <a:pt x="133" y="53"/>
                </a:lnTo>
                <a:lnTo>
                  <a:pt x="137" y="53"/>
                </a:lnTo>
                <a:lnTo>
                  <a:pt x="137" y="48"/>
                </a:lnTo>
                <a:lnTo>
                  <a:pt x="137" y="44"/>
                </a:lnTo>
                <a:lnTo>
                  <a:pt x="142" y="44"/>
                </a:lnTo>
                <a:lnTo>
                  <a:pt x="142" y="40"/>
                </a:lnTo>
                <a:lnTo>
                  <a:pt x="142" y="35"/>
                </a:lnTo>
                <a:lnTo>
                  <a:pt x="142" y="30"/>
                </a:lnTo>
                <a:lnTo>
                  <a:pt x="146" y="30"/>
                </a:lnTo>
                <a:lnTo>
                  <a:pt x="146" y="26"/>
                </a:lnTo>
                <a:lnTo>
                  <a:pt x="146" y="22"/>
                </a:lnTo>
                <a:lnTo>
                  <a:pt x="150" y="22"/>
                </a:lnTo>
                <a:lnTo>
                  <a:pt x="150" y="18"/>
                </a:lnTo>
                <a:lnTo>
                  <a:pt x="150" y="13"/>
                </a:lnTo>
                <a:lnTo>
                  <a:pt x="150" y="8"/>
                </a:lnTo>
                <a:lnTo>
                  <a:pt x="155" y="8"/>
                </a:lnTo>
                <a:lnTo>
                  <a:pt x="155" y="4"/>
                </a:lnTo>
                <a:lnTo>
                  <a:pt x="155" y="0"/>
                </a:lnTo>
                <a:lnTo>
                  <a:pt x="310" y="0"/>
                </a:lnTo>
                <a:lnTo>
                  <a:pt x="310" y="4"/>
                </a:lnTo>
                <a:lnTo>
                  <a:pt x="310" y="8"/>
                </a:lnTo>
                <a:lnTo>
                  <a:pt x="310" y="13"/>
                </a:lnTo>
                <a:lnTo>
                  <a:pt x="305" y="13"/>
                </a:lnTo>
                <a:lnTo>
                  <a:pt x="305" y="18"/>
                </a:lnTo>
                <a:lnTo>
                  <a:pt x="305" y="22"/>
                </a:lnTo>
                <a:lnTo>
                  <a:pt x="301" y="22"/>
                </a:lnTo>
                <a:lnTo>
                  <a:pt x="301" y="26"/>
                </a:lnTo>
                <a:lnTo>
                  <a:pt x="301" y="30"/>
                </a:lnTo>
                <a:lnTo>
                  <a:pt x="297" y="30"/>
                </a:lnTo>
                <a:lnTo>
                  <a:pt x="297" y="35"/>
                </a:lnTo>
                <a:lnTo>
                  <a:pt x="297" y="40"/>
                </a:lnTo>
                <a:lnTo>
                  <a:pt x="297" y="44"/>
                </a:lnTo>
                <a:lnTo>
                  <a:pt x="293" y="44"/>
                </a:lnTo>
                <a:lnTo>
                  <a:pt x="293" y="48"/>
                </a:lnTo>
                <a:lnTo>
                  <a:pt x="293" y="53"/>
                </a:lnTo>
                <a:lnTo>
                  <a:pt x="293" y="57"/>
                </a:lnTo>
                <a:lnTo>
                  <a:pt x="288" y="57"/>
                </a:lnTo>
                <a:lnTo>
                  <a:pt x="288" y="62"/>
                </a:lnTo>
                <a:lnTo>
                  <a:pt x="288" y="66"/>
                </a:lnTo>
                <a:lnTo>
                  <a:pt x="283" y="66"/>
                </a:lnTo>
                <a:lnTo>
                  <a:pt x="283" y="71"/>
                </a:lnTo>
                <a:lnTo>
                  <a:pt x="283" y="75"/>
                </a:lnTo>
                <a:lnTo>
                  <a:pt x="283" y="79"/>
                </a:lnTo>
                <a:lnTo>
                  <a:pt x="279" y="79"/>
                </a:lnTo>
                <a:lnTo>
                  <a:pt x="279" y="84"/>
                </a:lnTo>
                <a:lnTo>
                  <a:pt x="279" y="88"/>
                </a:lnTo>
                <a:lnTo>
                  <a:pt x="279" y="93"/>
                </a:lnTo>
                <a:lnTo>
                  <a:pt x="275" y="93"/>
                </a:lnTo>
                <a:lnTo>
                  <a:pt x="275" y="97"/>
                </a:lnTo>
                <a:lnTo>
                  <a:pt x="275" y="101"/>
                </a:lnTo>
                <a:lnTo>
                  <a:pt x="275" y="106"/>
                </a:lnTo>
                <a:lnTo>
                  <a:pt x="270" y="106"/>
                </a:lnTo>
                <a:lnTo>
                  <a:pt x="270" y="110"/>
                </a:lnTo>
                <a:lnTo>
                  <a:pt x="266" y="110"/>
                </a:lnTo>
                <a:lnTo>
                  <a:pt x="266" y="115"/>
                </a:lnTo>
                <a:lnTo>
                  <a:pt x="266" y="119"/>
                </a:lnTo>
                <a:lnTo>
                  <a:pt x="266" y="123"/>
                </a:lnTo>
                <a:lnTo>
                  <a:pt x="261" y="123"/>
                </a:lnTo>
                <a:lnTo>
                  <a:pt x="261" y="128"/>
                </a:lnTo>
                <a:lnTo>
                  <a:pt x="261" y="132"/>
                </a:lnTo>
                <a:lnTo>
                  <a:pt x="261" y="137"/>
                </a:lnTo>
                <a:lnTo>
                  <a:pt x="257" y="137"/>
                </a:lnTo>
                <a:lnTo>
                  <a:pt x="257" y="141"/>
                </a:lnTo>
                <a:lnTo>
                  <a:pt x="257" y="145"/>
                </a:lnTo>
                <a:lnTo>
                  <a:pt x="257" y="150"/>
                </a:lnTo>
                <a:lnTo>
                  <a:pt x="253" y="150"/>
                </a:lnTo>
                <a:lnTo>
                  <a:pt x="253" y="154"/>
                </a:lnTo>
                <a:lnTo>
                  <a:pt x="253" y="159"/>
                </a:lnTo>
                <a:lnTo>
                  <a:pt x="248" y="159"/>
                </a:lnTo>
                <a:lnTo>
                  <a:pt x="248" y="163"/>
                </a:lnTo>
                <a:lnTo>
                  <a:pt x="248" y="167"/>
                </a:lnTo>
                <a:lnTo>
                  <a:pt x="248" y="172"/>
                </a:lnTo>
                <a:lnTo>
                  <a:pt x="243" y="172"/>
                </a:lnTo>
                <a:lnTo>
                  <a:pt x="243" y="176"/>
                </a:lnTo>
                <a:lnTo>
                  <a:pt x="243" y="181"/>
                </a:lnTo>
                <a:lnTo>
                  <a:pt x="243" y="185"/>
                </a:lnTo>
                <a:lnTo>
                  <a:pt x="239" y="185"/>
                </a:lnTo>
                <a:lnTo>
                  <a:pt x="239" y="190"/>
                </a:lnTo>
                <a:lnTo>
                  <a:pt x="239" y="194"/>
                </a:lnTo>
                <a:lnTo>
                  <a:pt x="239" y="198"/>
                </a:lnTo>
                <a:lnTo>
                  <a:pt x="235" y="198"/>
                </a:lnTo>
                <a:lnTo>
                  <a:pt x="235" y="203"/>
                </a:lnTo>
                <a:lnTo>
                  <a:pt x="230" y="203"/>
                </a:lnTo>
                <a:lnTo>
                  <a:pt x="230" y="207"/>
                </a:lnTo>
                <a:lnTo>
                  <a:pt x="230" y="212"/>
                </a:lnTo>
                <a:lnTo>
                  <a:pt x="230" y="216"/>
                </a:lnTo>
                <a:lnTo>
                  <a:pt x="226" y="216"/>
                </a:lnTo>
                <a:lnTo>
                  <a:pt x="226" y="220"/>
                </a:lnTo>
                <a:lnTo>
                  <a:pt x="226" y="225"/>
                </a:lnTo>
                <a:lnTo>
                  <a:pt x="226" y="230"/>
                </a:lnTo>
                <a:lnTo>
                  <a:pt x="221" y="230"/>
                </a:lnTo>
                <a:lnTo>
                  <a:pt x="221" y="234"/>
                </a:lnTo>
                <a:lnTo>
                  <a:pt x="221" y="238"/>
                </a:lnTo>
                <a:lnTo>
                  <a:pt x="221" y="243"/>
                </a:lnTo>
                <a:lnTo>
                  <a:pt x="217" y="243"/>
                </a:lnTo>
                <a:lnTo>
                  <a:pt x="217" y="247"/>
                </a:lnTo>
                <a:lnTo>
                  <a:pt x="217" y="252"/>
                </a:lnTo>
                <a:lnTo>
                  <a:pt x="212" y="252"/>
                </a:lnTo>
                <a:lnTo>
                  <a:pt x="212" y="256"/>
                </a:lnTo>
                <a:lnTo>
                  <a:pt x="212" y="260"/>
                </a:lnTo>
                <a:lnTo>
                  <a:pt x="212" y="265"/>
                </a:lnTo>
                <a:lnTo>
                  <a:pt x="208" y="265"/>
                </a:lnTo>
                <a:lnTo>
                  <a:pt x="208" y="269"/>
                </a:lnTo>
                <a:lnTo>
                  <a:pt x="208" y="274"/>
                </a:lnTo>
                <a:lnTo>
                  <a:pt x="208" y="278"/>
                </a:lnTo>
                <a:lnTo>
                  <a:pt x="204" y="278"/>
                </a:lnTo>
                <a:lnTo>
                  <a:pt x="204" y="282"/>
                </a:lnTo>
                <a:lnTo>
                  <a:pt x="199" y="282"/>
                </a:lnTo>
                <a:lnTo>
                  <a:pt x="199" y="287"/>
                </a:lnTo>
                <a:lnTo>
                  <a:pt x="199" y="291"/>
                </a:lnTo>
                <a:lnTo>
                  <a:pt x="199" y="296"/>
                </a:lnTo>
                <a:lnTo>
                  <a:pt x="194" y="296"/>
                </a:lnTo>
                <a:lnTo>
                  <a:pt x="194" y="300"/>
                </a:lnTo>
                <a:lnTo>
                  <a:pt x="194" y="304"/>
                </a:lnTo>
                <a:lnTo>
                  <a:pt x="194" y="309"/>
                </a:lnTo>
                <a:lnTo>
                  <a:pt x="190" y="309"/>
                </a:lnTo>
                <a:lnTo>
                  <a:pt x="190" y="318"/>
                </a:lnTo>
                <a:lnTo>
                  <a:pt x="190" y="322"/>
                </a:lnTo>
                <a:lnTo>
                  <a:pt x="190" y="327"/>
                </a:lnTo>
                <a:lnTo>
                  <a:pt x="186" y="327"/>
                </a:lnTo>
                <a:lnTo>
                  <a:pt x="186" y="331"/>
                </a:lnTo>
                <a:lnTo>
                  <a:pt x="186" y="335"/>
                </a:lnTo>
                <a:lnTo>
                  <a:pt x="182" y="335"/>
                </a:lnTo>
                <a:lnTo>
                  <a:pt x="182" y="340"/>
                </a:lnTo>
                <a:lnTo>
                  <a:pt x="182" y="344"/>
                </a:lnTo>
                <a:lnTo>
                  <a:pt x="182" y="349"/>
                </a:lnTo>
                <a:lnTo>
                  <a:pt x="177" y="349"/>
                </a:lnTo>
                <a:lnTo>
                  <a:pt x="177" y="353"/>
                </a:lnTo>
                <a:lnTo>
                  <a:pt x="177" y="357"/>
                </a:lnTo>
                <a:lnTo>
                  <a:pt x="177" y="362"/>
                </a:lnTo>
                <a:lnTo>
                  <a:pt x="172" y="362"/>
                </a:lnTo>
                <a:lnTo>
                  <a:pt x="172" y="367"/>
                </a:lnTo>
                <a:lnTo>
                  <a:pt x="172" y="371"/>
                </a:lnTo>
                <a:lnTo>
                  <a:pt x="172" y="375"/>
                </a:lnTo>
                <a:lnTo>
                  <a:pt x="168" y="375"/>
                </a:lnTo>
                <a:lnTo>
                  <a:pt x="168" y="379"/>
                </a:lnTo>
                <a:lnTo>
                  <a:pt x="164" y="379"/>
                </a:lnTo>
                <a:lnTo>
                  <a:pt x="164" y="384"/>
                </a:lnTo>
                <a:lnTo>
                  <a:pt x="164" y="389"/>
                </a:lnTo>
                <a:lnTo>
                  <a:pt x="164" y="393"/>
                </a:lnTo>
                <a:lnTo>
                  <a:pt x="160" y="393"/>
                </a:lnTo>
                <a:lnTo>
                  <a:pt x="160" y="397"/>
                </a:lnTo>
                <a:lnTo>
                  <a:pt x="160" y="401"/>
                </a:lnTo>
                <a:lnTo>
                  <a:pt x="160" y="406"/>
                </a:lnTo>
                <a:lnTo>
                  <a:pt x="0" y="406"/>
                </a:lnTo>
              </a:path>
            </a:pathLst>
          </a:custGeom>
          <a:noFill/>
          <a:ln w="2222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00334" name="Freeform 692"/>
          <p:cNvSpPr>
            <a:spLocks/>
          </p:cNvSpPr>
          <p:nvPr/>
        </p:nvSpPr>
        <p:spPr bwMode="auto">
          <a:xfrm>
            <a:off x="2514600" y="4819650"/>
            <a:ext cx="1500188" cy="835025"/>
          </a:xfrm>
          <a:custGeom>
            <a:avLst/>
            <a:gdLst>
              <a:gd name="T0" fmla="*/ 2147483647 w 945"/>
              <a:gd name="T1" fmla="*/ 2147483647 h 406"/>
              <a:gd name="T2" fmla="*/ 2147483647 w 945"/>
              <a:gd name="T3" fmla="*/ 2147483647 h 406"/>
              <a:gd name="T4" fmla="*/ 2147483647 w 945"/>
              <a:gd name="T5" fmla="*/ 2147483647 h 406"/>
              <a:gd name="T6" fmla="*/ 2147483647 w 945"/>
              <a:gd name="T7" fmla="*/ 2147483647 h 406"/>
              <a:gd name="T8" fmla="*/ 2147483647 w 945"/>
              <a:gd name="T9" fmla="*/ 2147483647 h 406"/>
              <a:gd name="T10" fmla="*/ 2147483647 w 945"/>
              <a:gd name="T11" fmla="*/ 2147483647 h 406"/>
              <a:gd name="T12" fmla="*/ 2147483647 w 945"/>
              <a:gd name="T13" fmla="*/ 2147483647 h 406"/>
              <a:gd name="T14" fmla="*/ 2147483647 w 945"/>
              <a:gd name="T15" fmla="*/ 2147483647 h 406"/>
              <a:gd name="T16" fmla="*/ 2147483647 w 945"/>
              <a:gd name="T17" fmla="*/ 2147483647 h 406"/>
              <a:gd name="T18" fmla="*/ 2147483647 w 945"/>
              <a:gd name="T19" fmla="*/ 2147483647 h 406"/>
              <a:gd name="T20" fmla="*/ 2147483647 w 945"/>
              <a:gd name="T21" fmla="*/ 2147483647 h 406"/>
              <a:gd name="T22" fmla="*/ 2147483647 w 945"/>
              <a:gd name="T23" fmla="*/ 2147483647 h 406"/>
              <a:gd name="T24" fmla="*/ 2147483647 w 945"/>
              <a:gd name="T25" fmla="*/ 2147483647 h 406"/>
              <a:gd name="T26" fmla="*/ 2147483647 w 945"/>
              <a:gd name="T27" fmla="*/ 2147483647 h 406"/>
              <a:gd name="T28" fmla="*/ 2147483647 w 945"/>
              <a:gd name="T29" fmla="*/ 2147483647 h 406"/>
              <a:gd name="T30" fmla="*/ 2147483647 w 945"/>
              <a:gd name="T31" fmla="*/ 2147483647 h 406"/>
              <a:gd name="T32" fmla="*/ 2147483647 w 945"/>
              <a:gd name="T33" fmla="*/ 2147483647 h 406"/>
              <a:gd name="T34" fmla="*/ 2147483647 w 945"/>
              <a:gd name="T35" fmla="*/ 2147483647 h 406"/>
              <a:gd name="T36" fmla="*/ 2147483647 w 945"/>
              <a:gd name="T37" fmla="*/ 2147483647 h 406"/>
              <a:gd name="T38" fmla="*/ 2147483647 w 945"/>
              <a:gd name="T39" fmla="*/ 2147483647 h 406"/>
              <a:gd name="T40" fmla="*/ 2147483647 w 945"/>
              <a:gd name="T41" fmla="*/ 2147483647 h 406"/>
              <a:gd name="T42" fmla="*/ 2147483647 w 945"/>
              <a:gd name="T43" fmla="*/ 2147483647 h 406"/>
              <a:gd name="T44" fmla="*/ 2147483647 w 945"/>
              <a:gd name="T45" fmla="*/ 2147483647 h 406"/>
              <a:gd name="T46" fmla="*/ 2147483647 w 945"/>
              <a:gd name="T47" fmla="*/ 2147483647 h 406"/>
              <a:gd name="T48" fmla="*/ 2147483647 w 945"/>
              <a:gd name="T49" fmla="*/ 2147483647 h 406"/>
              <a:gd name="T50" fmla="*/ 2147483647 w 945"/>
              <a:gd name="T51" fmla="*/ 2147483647 h 406"/>
              <a:gd name="T52" fmla="*/ 2147483647 w 945"/>
              <a:gd name="T53" fmla="*/ 2147483647 h 406"/>
              <a:gd name="T54" fmla="*/ 2147483647 w 945"/>
              <a:gd name="T55" fmla="*/ 2147483647 h 406"/>
              <a:gd name="T56" fmla="*/ 2147483647 w 945"/>
              <a:gd name="T57" fmla="*/ 2147483647 h 406"/>
              <a:gd name="T58" fmla="*/ 2147483647 w 945"/>
              <a:gd name="T59" fmla="*/ 2147483647 h 406"/>
              <a:gd name="T60" fmla="*/ 2147483647 w 945"/>
              <a:gd name="T61" fmla="*/ 2147483647 h 406"/>
              <a:gd name="T62" fmla="*/ 2147483647 w 945"/>
              <a:gd name="T63" fmla="*/ 2147483647 h 406"/>
              <a:gd name="T64" fmla="*/ 2147483647 w 945"/>
              <a:gd name="T65" fmla="*/ 2147483647 h 406"/>
              <a:gd name="T66" fmla="*/ 2147483647 w 945"/>
              <a:gd name="T67" fmla="*/ 2147483647 h 406"/>
              <a:gd name="T68" fmla="*/ 2147483647 w 945"/>
              <a:gd name="T69" fmla="*/ 2147483647 h 406"/>
              <a:gd name="T70" fmla="*/ 2147483647 w 945"/>
              <a:gd name="T71" fmla="*/ 2147483647 h 406"/>
              <a:gd name="T72" fmla="*/ 2147483647 w 945"/>
              <a:gd name="T73" fmla="*/ 2147483647 h 406"/>
              <a:gd name="T74" fmla="*/ 2147483647 w 945"/>
              <a:gd name="T75" fmla="*/ 2147483647 h 406"/>
              <a:gd name="T76" fmla="*/ 2147483647 w 945"/>
              <a:gd name="T77" fmla="*/ 2147483647 h 406"/>
              <a:gd name="T78" fmla="*/ 2147483647 w 945"/>
              <a:gd name="T79" fmla="*/ 2147483647 h 406"/>
              <a:gd name="T80" fmla="*/ 2147483647 w 945"/>
              <a:gd name="T81" fmla="*/ 2147483647 h 406"/>
              <a:gd name="T82" fmla="*/ 2147483647 w 945"/>
              <a:gd name="T83" fmla="*/ 2147483647 h 406"/>
              <a:gd name="T84" fmla="*/ 2147483647 w 945"/>
              <a:gd name="T85" fmla="*/ 2147483647 h 406"/>
              <a:gd name="T86" fmla="*/ 2147483647 w 945"/>
              <a:gd name="T87" fmla="*/ 2147483647 h 406"/>
              <a:gd name="T88" fmla="*/ 2147483647 w 945"/>
              <a:gd name="T89" fmla="*/ 2147483647 h 406"/>
              <a:gd name="T90" fmla="*/ 2147483647 w 945"/>
              <a:gd name="T91" fmla="*/ 2147483647 h 406"/>
              <a:gd name="T92" fmla="*/ 2147483647 w 945"/>
              <a:gd name="T93" fmla="*/ 2147483647 h 406"/>
              <a:gd name="T94" fmla="*/ 2147483647 w 945"/>
              <a:gd name="T95" fmla="*/ 2147483647 h 406"/>
              <a:gd name="T96" fmla="*/ 2147483647 w 945"/>
              <a:gd name="T97" fmla="*/ 2147483647 h 406"/>
              <a:gd name="T98" fmla="*/ 2147483647 w 945"/>
              <a:gd name="T99" fmla="*/ 2147483647 h 406"/>
              <a:gd name="T100" fmla="*/ 2147483647 w 945"/>
              <a:gd name="T101" fmla="*/ 2147483647 h 406"/>
              <a:gd name="T102" fmla="*/ 2147483647 w 945"/>
              <a:gd name="T103" fmla="*/ 2147483647 h 406"/>
              <a:gd name="T104" fmla="*/ 2147483647 w 945"/>
              <a:gd name="T105" fmla="*/ 2147483647 h 406"/>
              <a:gd name="T106" fmla="*/ 2147483647 w 945"/>
              <a:gd name="T107" fmla="*/ 2147483647 h 406"/>
              <a:gd name="T108" fmla="*/ 2147483647 w 945"/>
              <a:gd name="T109" fmla="*/ 2147483647 h 406"/>
              <a:gd name="T110" fmla="*/ 2147483647 w 945"/>
              <a:gd name="T111" fmla="*/ 2147483647 h 406"/>
              <a:gd name="T112" fmla="*/ 2147483647 w 945"/>
              <a:gd name="T113" fmla="*/ 2147483647 h 406"/>
              <a:gd name="T114" fmla="*/ 2147483647 w 945"/>
              <a:gd name="T115" fmla="*/ 2147483647 h 406"/>
              <a:gd name="T116" fmla="*/ 2147483647 w 945"/>
              <a:gd name="T117" fmla="*/ 2147483647 h 406"/>
              <a:gd name="T118" fmla="*/ 2147483647 w 945"/>
              <a:gd name="T119" fmla="*/ 2147483647 h 406"/>
              <a:gd name="T120" fmla="*/ 2147483647 w 945"/>
              <a:gd name="T121" fmla="*/ 2147483647 h 406"/>
              <a:gd name="T122" fmla="*/ 2147483647 w 945"/>
              <a:gd name="T123" fmla="*/ 2147483647 h 40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945"/>
              <a:gd name="T187" fmla="*/ 0 h 406"/>
              <a:gd name="T188" fmla="*/ 945 w 945"/>
              <a:gd name="T189" fmla="*/ 406 h 40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945" h="406">
                <a:moveTo>
                  <a:pt x="0" y="406"/>
                </a:moveTo>
                <a:lnTo>
                  <a:pt x="0" y="406"/>
                </a:lnTo>
                <a:lnTo>
                  <a:pt x="0" y="401"/>
                </a:lnTo>
                <a:lnTo>
                  <a:pt x="40" y="401"/>
                </a:lnTo>
                <a:lnTo>
                  <a:pt x="40" y="397"/>
                </a:lnTo>
                <a:lnTo>
                  <a:pt x="80" y="397"/>
                </a:lnTo>
                <a:lnTo>
                  <a:pt x="80" y="393"/>
                </a:lnTo>
                <a:lnTo>
                  <a:pt x="107" y="393"/>
                </a:lnTo>
                <a:lnTo>
                  <a:pt x="107" y="389"/>
                </a:lnTo>
                <a:lnTo>
                  <a:pt x="129" y="389"/>
                </a:lnTo>
                <a:lnTo>
                  <a:pt x="129" y="384"/>
                </a:lnTo>
                <a:lnTo>
                  <a:pt x="147" y="384"/>
                </a:lnTo>
                <a:lnTo>
                  <a:pt x="147" y="379"/>
                </a:lnTo>
                <a:lnTo>
                  <a:pt x="160" y="379"/>
                </a:lnTo>
                <a:lnTo>
                  <a:pt x="160" y="375"/>
                </a:lnTo>
                <a:lnTo>
                  <a:pt x="169" y="375"/>
                </a:lnTo>
                <a:lnTo>
                  <a:pt x="182" y="375"/>
                </a:lnTo>
                <a:lnTo>
                  <a:pt x="182" y="371"/>
                </a:lnTo>
                <a:lnTo>
                  <a:pt x="191" y="371"/>
                </a:lnTo>
                <a:lnTo>
                  <a:pt x="191" y="367"/>
                </a:lnTo>
                <a:lnTo>
                  <a:pt x="200" y="367"/>
                </a:lnTo>
                <a:lnTo>
                  <a:pt x="200" y="362"/>
                </a:lnTo>
                <a:lnTo>
                  <a:pt x="209" y="362"/>
                </a:lnTo>
                <a:lnTo>
                  <a:pt x="209" y="357"/>
                </a:lnTo>
                <a:lnTo>
                  <a:pt x="218" y="357"/>
                </a:lnTo>
                <a:lnTo>
                  <a:pt x="218" y="353"/>
                </a:lnTo>
                <a:lnTo>
                  <a:pt x="227" y="353"/>
                </a:lnTo>
                <a:lnTo>
                  <a:pt x="227" y="349"/>
                </a:lnTo>
                <a:lnTo>
                  <a:pt x="231" y="349"/>
                </a:lnTo>
                <a:lnTo>
                  <a:pt x="231" y="344"/>
                </a:lnTo>
                <a:lnTo>
                  <a:pt x="240" y="344"/>
                </a:lnTo>
                <a:lnTo>
                  <a:pt x="240" y="340"/>
                </a:lnTo>
                <a:lnTo>
                  <a:pt x="244" y="340"/>
                </a:lnTo>
                <a:lnTo>
                  <a:pt x="244" y="335"/>
                </a:lnTo>
                <a:lnTo>
                  <a:pt x="254" y="335"/>
                </a:lnTo>
                <a:lnTo>
                  <a:pt x="254" y="331"/>
                </a:lnTo>
                <a:lnTo>
                  <a:pt x="258" y="331"/>
                </a:lnTo>
                <a:lnTo>
                  <a:pt x="262" y="331"/>
                </a:lnTo>
                <a:lnTo>
                  <a:pt x="262" y="327"/>
                </a:lnTo>
                <a:lnTo>
                  <a:pt x="266" y="327"/>
                </a:lnTo>
                <a:lnTo>
                  <a:pt x="266" y="322"/>
                </a:lnTo>
                <a:lnTo>
                  <a:pt x="276" y="322"/>
                </a:lnTo>
                <a:lnTo>
                  <a:pt x="276" y="318"/>
                </a:lnTo>
                <a:lnTo>
                  <a:pt x="280" y="318"/>
                </a:lnTo>
                <a:lnTo>
                  <a:pt x="280" y="309"/>
                </a:lnTo>
                <a:lnTo>
                  <a:pt x="284" y="309"/>
                </a:lnTo>
                <a:lnTo>
                  <a:pt x="284" y="304"/>
                </a:lnTo>
                <a:lnTo>
                  <a:pt x="289" y="304"/>
                </a:lnTo>
                <a:lnTo>
                  <a:pt x="289" y="300"/>
                </a:lnTo>
                <a:lnTo>
                  <a:pt x="293" y="300"/>
                </a:lnTo>
                <a:lnTo>
                  <a:pt x="293" y="296"/>
                </a:lnTo>
                <a:lnTo>
                  <a:pt x="298" y="296"/>
                </a:lnTo>
                <a:lnTo>
                  <a:pt x="298" y="291"/>
                </a:lnTo>
                <a:lnTo>
                  <a:pt x="302" y="291"/>
                </a:lnTo>
                <a:lnTo>
                  <a:pt x="302" y="287"/>
                </a:lnTo>
                <a:lnTo>
                  <a:pt x="306" y="287"/>
                </a:lnTo>
                <a:lnTo>
                  <a:pt x="306" y="282"/>
                </a:lnTo>
                <a:lnTo>
                  <a:pt x="315" y="282"/>
                </a:lnTo>
                <a:lnTo>
                  <a:pt x="315" y="278"/>
                </a:lnTo>
                <a:lnTo>
                  <a:pt x="320" y="278"/>
                </a:lnTo>
                <a:lnTo>
                  <a:pt x="320" y="274"/>
                </a:lnTo>
                <a:lnTo>
                  <a:pt x="324" y="274"/>
                </a:lnTo>
                <a:lnTo>
                  <a:pt x="324" y="269"/>
                </a:lnTo>
                <a:lnTo>
                  <a:pt x="329" y="269"/>
                </a:lnTo>
                <a:lnTo>
                  <a:pt x="329" y="265"/>
                </a:lnTo>
                <a:lnTo>
                  <a:pt x="333" y="265"/>
                </a:lnTo>
                <a:lnTo>
                  <a:pt x="333" y="260"/>
                </a:lnTo>
                <a:lnTo>
                  <a:pt x="337" y="260"/>
                </a:lnTo>
                <a:lnTo>
                  <a:pt x="337" y="256"/>
                </a:lnTo>
                <a:lnTo>
                  <a:pt x="342" y="256"/>
                </a:lnTo>
                <a:lnTo>
                  <a:pt x="342" y="252"/>
                </a:lnTo>
                <a:lnTo>
                  <a:pt x="347" y="252"/>
                </a:lnTo>
                <a:lnTo>
                  <a:pt x="347" y="247"/>
                </a:lnTo>
                <a:lnTo>
                  <a:pt x="351" y="247"/>
                </a:lnTo>
                <a:lnTo>
                  <a:pt x="351" y="243"/>
                </a:lnTo>
                <a:lnTo>
                  <a:pt x="355" y="243"/>
                </a:lnTo>
                <a:lnTo>
                  <a:pt x="359" y="243"/>
                </a:lnTo>
                <a:lnTo>
                  <a:pt x="359" y="238"/>
                </a:lnTo>
                <a:lnTo>
                  <a:pt x="364" y="238"/>
                </a:lnTo>
                <a:lnTo>
                  <a:pt x="364" y="234"/>
                </a:lnTo>
                <a:lnTo>
                  <a:pt x="369" y="234"/>
                </a:lnTo>
                <a:lnTo>
                  <a:pt x="369" y="230"/>
                </a:lnTo>
                <a:lnTo>
                  <a:pt x="373" y="230"/>
                </a:lnTo>
                <a:lnTo>
                  <a:pt x="373" y="225"/>
                </a:lnTo>
                <a:lnTo>
                  <a:pt x="373" y="220"/>
                </a:lnTo>
                <a:lnTo>
                  <a:pt x="377" y="220"/>
                </a:lnTo>
                <a:lnTo>
                  <a:pt x="377" y="216"/>
                </a:lnTo>
                <a:lnTo>
                  <a:pt x="382" y="216"/>
                </a:lnTo>
                <a:lnTo>
                  <a:pt x="382" y="212"/>
                </a:lnTo>
                <a:lnTo>
                  <a:pt x="387" y="212"/>
                </a:lnTo>
                <a:lnTo>
                  <a:pt x="387" y="207"/>
                </a:lnTo>
                <a:lnTo>
                  <a:pt x="391" y="207"/>
                </a:lnTo>
                <a:lnTo>
                  <a:pt x="391" y="203"/>
                </a:lnTo>
                <a:lnTo>
                  <a:pt x="395" y="203"/>
                </a:lnTo>
                <a:lnTo>
                  <a:pt x="395" y="198"/>
                </a:lnTo>
                <a:lnTo>
                  <a:pt x="400" y="198"/>
                </a:lnTo>
                <a:lnTo>
                  <a:pt x="404" y="198"/>
                </a:lnTo>
                <a:lnTo>
                  <a:pt x="404" y="194"/>
                </a:lnTo>
                <a:lnTo>
                  <a:pt x="409" y="194"/>
                </a:lnTo>
                <a:lnTo>
                  <a:pt x="409" y="190"/>
                </a:lnTo>
                <a:lnTo>
                  <a:pt x="409" y="185"/>
                </a:lnTo>
                <a:lnTo>
                  <a:pt x="413" y="185"/>
                </a:lnTo>
                <a:lnTo>
                  <a:pt x="413" y="181"/>
                </a:lnTo>
                <a:lnTo>
                  <a:pt x="418" y="181"/>
                </a:lnTo>
                <a:lnTo>
                  <a:pt x="418" y="176"/>
                </a:lnTo>
                <a:lnTo>
                  <a:pt x="422" y="176"/>
                </a:lnTo>
                <a:lnTo>
                  <a:pt x="422" y="172"/>
                </a:lnTo>
                <a:lnTo>
                  <a:pt x="426" y="172"/>
                </a:lnTo>
                <a:lnTo>
                  <a:pt x="426" y="167"/>
                </a:lnTo>
                <a:lnTo>
                  <a:pt x="431" y="167"/>
                </a:lnTo>
                <a:lnTo>
                  <a:pt x="431" y="163"/>
                </a:lnTo>
                <a:lnTo>
                  <a:pt x="435" y="163"/>
                </a:lnTo>
                <a:lnTo>
                  <a:pt x="435" y="159"/>
                </a:lnTo>
                <a:lnTo>
                  <a:pt x="440" y="159"/>
                </a:lnTo>
                <a:lnTo>
                  <a:pt x="440" y="154"/>
                </a:lnTo>
                <a:lnTo>
                  <a:pt x="444" y="154"/>
                </a:lnTo>
                <a:lnTo>
                  <a:pt x="444" y="150"/>
                </a:lnTo>
                <a:lnTo>
                  <a:pt x="448" y="150"/>
                </a:lnTo>
                <a:lnTo>
                  <a:pt x="448" y="145"/>
                </a:lnTo>
                <a:lnTo>
                  <a:pt x="453" y="145"/>
                </a:lnTo>
                <a:lnTo>
                  <a:pt x="453" y="141"/>
                </a:lnTo>
                <a:lnTo>
                  <a:pt x="458" y="141"/>
                </a:lnTo>
                <a:lnTo>
                  <a:pt x="458" y="137"/>
                </a:lnTo>
                <a:lnTo>
                  <a:pt x="462" y="137"/>
                </a:lnTo>
                <a:lnTo>
                  <a:pt x="462" y="132"/>
                </a:lnTo>
                <a:lnTo>
                  <a:pt x="466" y="132"/>
                </a:lnTo>
                <a:lnTo>
                  <a:pt x="466" y="128"/>
                </a:lnTo>
                <a:lnTo>
                  <a:pt x="470" y="128"/>
                </a:lnTo>
                <a:lnTo>
                  <a:pt x="470" y="123"/>
                </a:lnTo>
                <a:lnTo>
                  <a:pt x="475" y="123"/>
                </a:lnTo>
                <a:lnTo>
                  <a:pt x="475" y="119"/>
                </a:lnTo>
                <a:lnTo>
                  <a:pt x="480" y="119"/>
                </a:lnTo>
                <a:lnTo>
                  <a:pt x="480" y="115"/>
                </a:lnTo>
                <a:lnTo>
                  <a:pt x="484" y="115"/>
                </a:lnTo>
                <a:lnTo>
                  <a:pt x="484" y="110"/>
                </a:lnTo>
                <a:lnTo>
                  <a:pt x="488" y="110"/>
                </a:lnTo>
                <a:lnTo>
                  <a:pt x="493" y="110"/>
                </a:lnTo>
                <a:lnTo>
                  <a:pt x="493" y="106"/>
                </a:lnTo>
                <a:lnTo>
                  <a:pt x="497" y="106"/>
                </a:lnTo>
                <a:lnTo>
                  <a:pt x="497" y="101"/>
                </a:lnTo>
                <a:lnTo>
                  <a:pt x="502" y="101"/>
                </a:lnTo>
                <a:lnTo>
                  <a:pt x="502" y="97"/>
                </a:lnTo>
                <a:lnTo>
                  <a:pt x="506" y="97"/>
                </a:lnTo>
                <a:lnTo>
                  <a:pt x="506" y="93"/>
                </a:lnTo>
                <a:lnTo>
                  <a:pt x="511" y="93"/>
                </a:lnTo>
                <a:lnTo>
                  <a:pt x="511" y="88"/>
                </a:lnTo>
                <a:lnTo>
                  <a:pt x="519" y="88"/>
                </a:lnTo>
                <a:lnTo>
                  <a:pt x="519" y="84"/>
                </a:lnTo>
                <a:lnTo>
                  <a:pt x="524" y="84"/>
                </a:lnTo>
                <a:lnTo>
                  <a:pt x="524" y="79"/>
                </a:lnTo>
                <a:lnTo>
                  <a:pt x="529" y="79"/>
                </a:lnTo>
                <a:lnTo>
                  <a:pt x="529" y="75"/>
                </a:lnTo>
                <a:lnTo>
                  <a:pt x="533" y="75"/>
                </a:lnTo>
                <a:lnTo>
                  <a:pt x="533" y="71"/>
                </a:lnTo>
                <a:lnTo>
                  <a:pt x="542" y="71"/>
                </a:lnTo>
                <a:lnTo>
                  <a:pt x="542" y="66"/>
                </a:lnTo>
                <a:lnTo>
                  <a:pt x="546" y="66"/>
                </a:lnTo>
                <a:lnTo>
                  <a:pt x="551" y="66"/>
                </a:lnTo>
                <a:lnTo>
                  <a:pt x="551" y="62"/>
                </a:lnTo>
                <a:lnTo>
                  <a:pt x="555" y="62"/>
                </a:lnTo>
                <a:lnTo>
                  <a:pt x="555" y="57"/>
                </a:lnTo>
                <a:lnTo>
                  <a:pt x="559" y="57"/>
                </a:lnTo>
                <a:lnTo>
                  <a:pt x="559" y="53"/>
                </a:lnTo>
                <a:lnTo>
                  <a:pt x="569" y="53"/>
                </a:lnTo>
                <a:lnTo>
                  <a:pt x="569" y="48"/>
                </a:lnTo>
                <a:lnTo>
                  <a:pt x="577" y="48"/>
                </a:lnTo>
                <a:lnTo>
                  <a:pt x="577" y="44"/>
                </a:lnTo>
                <a:lnTo>
                  <a:pt x="581" y="44"/>
                </a:lnTo>
                <a:lnTo>
                  <a:pt x="581" y="40"/>
                </a:lnTo>
                <a:lnTo>
                  <a:pt x="591" y="40"/>
                </a:lnTo>
                <a:lnTo>
                  <a:pt x="591" y="35"/>
                </a:lnTo>
                <a:lnTo>
                  <a:pt x="599" y="35"/>
                </a:lnTo>
                <a:lnTo>
                  <a:pt x="599" y="30"/>
                </a:lnTo>
                <a:lnTo>
                  <a:pt x="613" y="30"/>
                </a:lnTo>
                <a:lnTo>
                  <a:pt x="613" y="26"/>
                </a:lnTo>
                <a:lnTo>
                  <a:pt x="622" y="26"/>
                </a:lnTo>
                <a:lnTo>
                  <a:pt x="622" y="22"/>
                </a:lnTo>
                <a:lnTo>
                  <a:pt x="635" y="22"/>
                </a:lnTo>
                <a:lnTo>
                  <a:pt x="648" y="22"/>
                </a:lnTo>
                <a:lnTo>
                  <a:pt x="648" y="18"/>
                </a:lnTo>
                <a:lnTo>
                  <a:pt x="666" y="18"/>
                </a:lnTo>
                <a:lnTo>
                  <a:pt x="666" y="13"/>
                </a:lnTo>
                <a:lnTo>
                  <a:pt x="684" y="13"/>
                </a:lnTo>
                <a:lnTo>
                  <a:pt x="684" y="8"/>
                </a:lnTo>
                <a:lnTo>
                  <a:pt x="710" y="8"/>
                </a:lnTo>
                <a:lnTo>
                  <a:pt x="710" y="4"/>
                </a:lnTo>
                <a:lnTo>
                  <a:pt x="755" y="4"/>
                </a:lnTo>
                <a:lnTo>
                  <a:pt x="755" y="0"/>
                </a:lnTo>
                <a:lnTo>
                  <a:pt x="945" y="0"/>
                </a:lnTo>
                <a:lnTo>
                  <a:pt x="945" y="4"/>
                </a:lnTo>
                <a:lnTo>
                  <a:pt x="906" y="4"/>
                </a:lnTo>
                <a:lnTo>
                  <a:pt x="906" y="8"/>
                </a:lnTo>
                <a:lnTo>
                  <a:pt x="866" y="8"/>
                </a:lnTo>
                <a:lnTo>
                  <a:pt x="866" y="13"/>
                </a:lnTo>
                <a:lnTo>
                  <a:pt x="839" y="13"/>
                </a:lnTo>
                <a:lnTo>
                  <a:pt x="839" y="18"/>
                </a:lnTo>
                <a:lnTo>
                  <a:pt x="817" y="18"/>
                </a:lnTo>
                <a:lnTo>
                  <a:pt x="817" y="22"/>
                </a:lnTo>
                <a:lnTo>
                  <a:pt x="803" y="22"/>
                </a:lnTo>
                <a:lnTo>
                  <a:pt x="790" y="22"/>
                </a:lnTo>
                <a:lnTo>
                  <a:pt x="790" y="26"/>
                </a:lnTo>
                <a:lnTo>
                  <a:pt x="777" y="26"/>
                </a:lnTo>
                <a:lnTo>
                  <a:pt x="777" y="30"/>
                </a:lnTo>
                <a:lnTo>
                  <a:pt x="763" y="30"/>
                </a:lnTo>
                <a:lnTo>
                  <a:pt x="763" y="35"/>
                </a:lnTo>
                <a:lnTo>
                  <a:pt x="755" y="35"/>
                </a:lnTo>
                <a:lnTo>
                  <a:pt x="755" y="40"/>
                </a:lnTo>
                <a:lnTo>
                  <a:pt x="746" y="40"/>
                </a:lnTo>
                <a:lnTo>
                  <a:pt x="746" y="44"/>
                </a:lnTo>
                <a:lnTo>
                  <a:pt x="737" y="44"/>
                </a:lnTo>
                <a:lnTo>
                  <a:pt x="737" y="48"/>
                </a:lnTo>
                <a:lnTo>
                  <a:pt x="728" y="48"/>
                </a:lnTo>
                <a:lnTo>
                  <a:pt x="728" y="53"/>
                </a:lnTo>
                <a:lnTo>
                  <a:pt x="724" y="53"/>
                </a:lnTo>
                <a:lnTo>
                  <a:pt x="724" y="57"/>
                </a:lnTo>
                <a:lnTo>
                  <a:pt x="715" y="57"/>
                </a:lnTo>
                <a:lnTo>
                  <a:pt x="715" y="62"/>
                </a:lnTo>
                <a:lnTo>
                  <a:pt x="710" y="62"/>
                </a:lnTo>
                <a:lnTo>
                  <a:pt x="710" y="66"/>
                </a:lnTo>
                <a:lnTo>
                  <a:pt x="702" y="66"/>
                </a:lnTo>
                <a:lnTo>
                  <a:pt x="697" y="66"/>
                </a:lnTo>
                <a:lnTo>
                  <a:pt x="697" y="71"/>
                </a:lnTo>
                <a:lnTo>
                  <a:pt x="688" y="71"/>
                </a:lnTo>
                <a:lnTo>
                  <a:pt x="688" y="75"/>
                </a:lnTo>
                <a:lnTo>
                  <a:pt x="684" y="75"/>
                </a:lnTo>
                <a:lnTo>
                  <a:pt x="684" y="79"/>
                </a:lnTo>
                <a:lnTo>
                  <a:pt x="679" y="79"/>
                </a:lnTo>
                <a:lnTo>
                  <a:pt x="679" y="84"/>
                </a:lnTo>
                <a:lnTo>
                  <a:pt x="674" y="84"/>
                </a:lnTo>
                <a:lnTo>
                  <a:pt x="674" y="88"/>
                </a:lnTo>
                <a:lnTo>
                  <a:pt x="666" y="88"/>
                </a:lnTo>
                <a:lnTo>
                  <a:pt x="666" y="93"/>
                </a:lnTo>
                <a:lnTo>
                  <a:pt x="662" y="93"/>
                </a:lnTo>
                <a:lnTo>
                  <a:pt x="662" y="97"/>
                </a:lnTo>
                <a:lnTo>
                  <a:pt x="657" y="97"/>
                </a:lnTo>
                <a:lnTo>
                  <a:pt x="657" y="101"/>
                </a:lnTo>
                <a:lnTo>
                  <a:pt x="652" y="101"/>
                </a:lnTo>
                <a:lnTo>
                  <a:pt x="652" y="106"/>
                </a:lnTo>
                <a:lnTo>
                  <a:pt x="648" y="106"/>
                </a:lnTo>
                <a:lnTo>
                  <a:pt x="648" y="110"/>
                </a:lnTo>
                <a:lnTo>
                  <a:pt x="644" y="110"/>
                </a:lnTo>
                <a:lnTo>
                  <a:pt x="640" y="110"/>
                </a:lnTo>
                <a:lnTo>
                  <a:pt x="640" y="115"/>
                </a:lnTo>
                <a:lnTo>
                  <a:pt x="635" y="115"/>
                </a:lnTo>
                <a:lnTo>
                  <a:pt x="635" y="119"/>
                </a:lnTo>
                <a:lnTo>
                  <a:pt x="630" y="119"/>
                </a:lnTo>
                <a:lnTo>
                  <a:pt x="630" y="123"/>
                </a:lnTo>
                <a:lnTo>
                  <a:pt x="626" y="123"/>
                </a:lnTo>
                <a:lnTo>
                  <a:pt x="626" y="128"/>
                </a:lnTo>
                <a:lnTo>
                  <a:pt x="622" y="128"/>
                </a:lnTo>
                <a:lnTo>
                  <a:pt x="622" y="132"/>
                </a:lnTo>
                <a:lnTo>
                  <a:pt x="617" y="132"/>
                </a:lnTo>
                <a:lnTo>
                  <a:pt x="617" y="137"/>
                </a:lnTo>
                <a:lnTo>
                  <a:pt x="613" y="137"/>
                </a:lnTo>
                <a:lnTo>
                  <a:pt x="613" y="141"/>
                </a:lnTo>
                <a:lnTo>
                  <a:pt x="608" y="141"/>
                </a:lnTo>
                <a:lnTo>
                  <a:pt x="608" y="145"/>
                </a:lnTo>
                <a:lnTo>
                  <a:pt x="604" y="145"/>
                </a:lnTo>
                <a:lnTo>
                  <a:pt x="604" y="150"/>
                </a:lnTo>
                <a:lnTo>
                  <a:pt x="599" y="150"/>
                </a:lnTo>
                <a:lnTo>
                  <a:pt x="599" y="154"/>
                </a:lnTo>
                <a:lnTo>
                  <a:pt x="595" y="154"/>
                </a:lnTo>
                <a:lnTo>
                  <a:pt x="591" y="154"/>
                </a:lnTo>
                <a:lnTo>
                  <a:pt x="591" y="159"/>
                </a:lnTo>
                <a:lnTo>
                  <a:pt x="586" y="159"/>
                </a:lnTo>
                <a:lnTo>
                  <a:pt x="586" y="163"/>
                </a:lnTo>
                <a:lnTo>
                  <a:pt x="581" y="163"/>
                </a:lnTo>
                <a:lnTo>
                  <a:pt x="581" y="167"/>
                </a:lnTo>
                <a:lnTo>
                  <a:pt x="581" y="172"/>
                </a:lnTo>
                <a:lnTo>
                  <a:pt x="577" y="172"/>
                </a:lnTo>
                <a:lnTo>
                  <a:pt x="577" y="176"/>
                </a:lnTo>
                <a:lnTo>
                  <a:pt x="573" y="176"/>
                </a:lnTo>
                <a:lnTo>
                  <a:pt x="573" y="181"/>
                </a:lnTo>
                <a:lnTo>
                  <a:pt x="569" y="181"/>
                </a:lnTo>
                <a:lnTo>
                  <a:pt x="569" y="185"/>
                </a:lnTo>
                <a:lnTo>
                  <a:pt x="564" y="185"/>
                </a:lnTo>
                <a:lnTo>
                  <a:pt x="564" y="190"/>
                </a:lnTo>
                <a:lnTo>
                  <a:pt x="559" y="190"/>
                </a:lnTo>
                <a:lnTo>
                  <a:pt x="559" y="194"/>
                </a:lnTo>
                <a:lnTo>
                  <a:pt x="555" y="194"/>
                </a:lnTo>
                <a:lnTo>
                  <a:pt x="555" y="198"/>
                </a:lnTo>
                <a:lnTo>
                  <a:pt x="551" y="198"/>
                </a:lnTo>
                <a:lnTo>
                  <a:pt x="551" y="203"/>
                </a:lnTo>
                <a:lnTo>
                  <a:pt x="551" y="207"/>
                </a:lnTo>
                <a:lnTo>
                  <a:pt x="546" y="207"/>
                </a:lnTo>
                <a:lnTo>
                  <a:pt x="546" y="212"/>
                </a:lnTo>
                <a:lnTo>
                  <a:pt x="542" y="212"/>
                </a:lnTo>
                <a:lnTo>
                  <a:pt x="542" y="216"/>
                </a:lnTo>
                <a:lnTo>
                  <a:pt x="537" y="216"/>
                </a:lnTo>
                <a:lnTo>
                  <a:pt x="537" y="220"/>
                </a:lnTo>
                <a:lnTo>
                  <a:pt x="533" y="220"/>
                </a:lnTo>
                <a:lnTo>
                  <a:pt x="533" y="225"/>
                </a:lnTo>
                <a:lnTo>
                  <a:pt x="529" y="225"/>
                </a:lnTo>
                <a:lnTo>
                  <a:pt x="529" y="230"/>
                </a:lnTo>
                <a:lnTo>
                  <a:pt x="524" y="230"/>
                </a:lnTo>
                <a:lnTo>
                  <a:pt x="524" y="234"/>
                </a:lnTo>
                <a:lnTo>
                  <a:pt x="519" y="234"/>
                </a:lnTo>
                <a:lnTo>
                  <a:pt x="519" y="238"/>
                </a:lnTo>
                <a:lnTo>
                  <a:pt x="519" y="243"/>
                </a:lnTo>
                <a:lnTo>
                  <a:pt x="515" y="243"/>
                </a:lnTo>
                <a:lnTo>
                  <a:pt x="511" y="243"/>
                </a:lnTo>
                <a:lnTo>
                  <a:pt x="511" y="247"/>
                </a:lnTo>
                <a:lnTo>
                  <a:pt x="506" y="247"/>
                </a:lnTo>
                <a:lnTo>
                  <a:pt x="506" y="252"/>
                </a:lnTo>
                <a:lnTo>
                  <a:pt x="502" y="252"/>
                </a:lnTo>
                <a:lnTo>
                  <a:pt x="502" y="256"/>
                </a:lnTo>
                <a:lnTo>
                  <a:pt x="497" y="256"/>
                </a:lnTo>
                <a:lnTo>
                  <a:pt x="497" y="260"/>
                </a:lnTo>
                <a:lnTo>
                  <a:pt x="493" y="260"/>
                </a:lnTo>
                <a:lnTo>
                  <a:pt x="493" y="265"/>
                </a:lnTo>
                <a:lnTo>
                  <a:pt x="488" y="265"/>
                </a:lnTo>
                <a:lnTo>
                  <a:pt x="488" y="269"/>
                </a:lnTo>
                <a:lnTo>
                  <a:pt x="484" y="269"/>
                </a:lnTo>
                <a:lnTo>
                  <a:pt x="484" y="274"/>
                </a:lnTo>
                <a:lnTo>
                  <a:pt x="480" y="274"/>
                </a:lnTo>
                <a:lnTo>
                  <a:pt x="480" y="278"/>
                </a:lnTo>
                <a:lnTo>
                  <a:pt x="475" y="278"/>
                </a:lnTo>
                <a:lnTo>
                  <a:pt x="475" y="282"/>
                </a:lnTo>
                <a:lnTo>
                  <a:pt x="470" y="282"/>
                </a:lnTo>
                <a:lnTo>
                  <a:pt x="466" y="282"/>
                </a:lnTo>
                <a:lnTo>
                  <a:pt x="466" y="287"/>
                </a:lnTo>
                <a:lnTo>
                  <a:pt x="462" y="287"/>
                </a:lnTo>
                <a:lnTo>
                  <a:pt x="462" y="291"/>
                </a:lnTo>
                <a:lnTo>
                  <a:pt x="458" y="291"/>
                </a:lnTo>
                <a:lnTo>
                  <a:pt x="458" y="296"/>
                </a:lnTo>
                <a:lnTo>
                  <a:pt x="453" y="296"/>
                </a:lnTo>
                <a:lnTo>
                  <a:pt x="453" y="300"/>
                </a:lnTo>
                <a:lnTo>
                  <a:pt x="448" y="300"/>
                </a:lnTo>
                <a:lnTo>
                  <a:pt x="448" y="304"/>
                </a:lnTo>
                <a:lnTo>
                  <a:pt x="444" y="304"/>
                </a:lnTo>
                <a:lnTo>
                  <a:pt x="444" y="309"/>
                </a:lnTo>
                <a:lnTo>
                  <a:pt x="440" y="309"/>
                </a:lnTo>
                <a:lnTo>
                  <a:pt x="440" y="318"/>
                </a:lnTo>
                <a:lnTo>
                  <a:pt x="435" y="318"/>
                </a:lnTo>
                <a:lnTo>
                  <a:pt x="435" y="322"/>
                </a:lnTo>
                <a:lnTo>
                  <a:pt x="426" y="322"/>
                </a:lnTo>
                <a:lnTo>
                  <a:pt x="426" y="327"/>
                </a:lnTo>
                <a:lnTo>
                  <a:pt x="422" y="327"/>
                </a:lnTo>
                <a:lnTo>
                  <a:pt x="422" y="331"/>
                </a:lnTo>
                <a:lnTo>
                  <a:pt x="418" y="331"/>
                </a:lnTo>
                <a:lnTo>
                  <a:pt x="413" y="331"/>
                </a:lnTo>
                <a:lnTo>
                  <a:pt x="413" y="335"/>
                </a:lnTo>
                <a:lnTo>
                  <a:pt x="404" y="335"/>
                </a:lnTo>
                <a:lnTo>
                  <a:pt x="404" y="340"/>
                </a:lnTo>
                <a:lnTo>
                  <a:pt x="400" y="340"/>
                </a:lnTo>
                <a:lnTo>
                  <a:pt x="400" y="344"/>
                </a:lnTo>
                <a:lnTo>
                  <a:pt x="391" y="344"/>
                </a:lnTo>
                <a:lnTo>
                  <a:pt x="391" y="349"/>
                </a:lnTo>
                <a:lnTo>
                  <a:pt x="387" y="349"/>
                </a:lnTo>
                <a:lnTo>
                  <a:pt x="387" y="353"/>
                </a:lnTo>
                <a:lnTo>
                  <a:pt x="377" y="353"/>
                </a:lnTo>
                <a:lnTo>
                  <a:pt x="377" y="357"/>
                </a:lnTo>
                <a:lnTo>
                  <a:pt x="373" y="357"/>
                </a:lnTo>
                <a:lnTo>
                  <a:pt x="373" y="362"/>
                </a:lnTo>
                <a:lnTo>
                  <a:pt x="364" y="362"/>
                </a:lnTo>
                <a:lnTo>
                  <a:pt x="364" y="367"/>
                </a:lnTo>
                <a:lnTo>
                  <a:pt x="355" y="367"/>
                </a:lnTo>
                <a:lnTo>
                  <a:pt x="355" y="371"/>
                </a:lnTo>
                <a:lnTo>
                  <a:pt x="347" y="371"/>
                </a:lnTo>
                <a:lnTo>
                  <a:pt x="347" y="375"/>
                </a:lnTo>
                <a:lnTo>
                  <a:pt x="337" y="375"/>
                </a:lnTo>
                <a:lnTo>
                  <a:pt x="324" y="375"/>
                </a:lnTo>
                <a:lnTo>
                  <a:pt x="324" y="379"/>
                </a:lnTo>
                <a:lnTo>
                  <a:pt x="311" y="379"/>
                </a:lnTo>
                <a:lnTo>
                  <a:pt x="311" y="384"/>
                </a:lnTo>
                <a:lnTo>
                  <a:pt x="298" y="384"/>
                </a:lnTo>
                <a:lnTo>
                  <a:pt x="298" y="389"/>
                </a:lnTo>
                <a:lnTo>
                  <a:pt x="284" y="389"/>
                </a:lnTo>
                <a:lnTo>
                  <a:pt x="284" y="393"/>
                </a:lnTo>
                <a:lnTo>
                  <a:pt x="262" y="393"/>
                </a:lnTo>
                <a:lnTo>
                  <a:pt x="262" y="397"/>
                </a:lnTo>
                <a:lnTo>
                  <a:pt x="236" y="397"/>
                </a:lnTo>
                <a:lnTo>
                  <a:pt x="236" y="401"/>
                </a:lnTo>
                <a:lnTo>
                  <a:pt x="195" y="401"/>
                </a:lnTo>
                <a:lnTo>
                  <a:pt x="195" y="406"/>
                </a:lnTo>
                <a:lnTo>
                  <a:pt x="0" y="406"/>
                </a:lnTo>
              </a:path>
            </a:pathLst>
          </a:custGeom>
          <a:noFill/>
          <a:ln w="2222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00335" name="Freeform 693"/>
          <p:cNvSpPr>
            <a:spLocks/>
          </p:cNvSpPr>
          <p:nvPr/>
        </p:nvSpPr>
        <p:spPr bwMode="auto">
          <a:xfrm>
            <a:off x="3487738" y="4819650"/>
            <a:ext cx="2000250" cy="835025"/>
          </a:xfrm>
          <a:custGeom>
            <a:avLst/>
            <a:gdLst>
              <a:gd name="T0" fmla="*/ 2147483647 w 1260"/>
              <a:gd name="T1" fmla="*/ 2147483647 h 406"/>
              <a:gd name="T2" fmla="*/ 2147483647 w 1260"/>
              <a:gd name="T3" fmla="*/ 2147483647 h 406"/>
              <a:gd name="T4" fmla="*/ 2147483647 w 1260"/>
              <a:gd name="T5" fmla="*/ 2147483647 h 406"/>
              <a:gd name="T6" fmla="*/ 2147483647 w 1260"/>
              <a:gd name="T7" fmla="*/ 2147483647 h 406"/>
              <a:gd name="T8" fmla="*/ 2147483647 w 1260"/>
              <a:gd name="T9" fmla="*/ 2147483647 h 406"/>
              <a:gd name="T10" fmla="*/ 2147483647 w 1260"/>
              <a:gd name="T11" fmla="*/ 2147483647 h 406"/>
              <a:gd name="T12" fmla="*/ 2147483647 w 1260"/>
              <a:gd name="T13" fmla="*/ 2147483647 h 406"/>
              <a:gd name="T14" fmla="*/ 2147483647 w 1260"/>
              <a:gd name="T15" fmla="*/ 2147483647 h 406"/>
              <a:gd name="T16" fmla="*/ 2147483647 w 1260"/>
              <a:gd name="T17" fmla="*/ 2147483647 h 406"/>
              <a:gd name="T18" fmla="*/ 2147483647 w 1260"/>
              <a:gd name="T19" fmla="*/ 2147483647 h 406"/>
              <a:gd name="T20" fmla="*/ 2147483647 w 1260"/>
              <a:gd name="T21" fmla="*/ 2147483647 h 406"/>
              <a:gd name="T22" fmla="*/ 2147483647 w 1260"/>
              <a:gd name="T23" fmla="*/ 2147483647 h 406"/>
              <a:gd name="T24" fmla="*/ 2147483647 w 1260"/>
              <a:gd name="T25" fmla="*/ 2147483647 h 406"/>
              <a:gd name="T26" fmla="*/ 2147483647 w 1260"/>
              <a:gd name="T27" fmla="*/ 2147483647 h 406"/>
              <a:gd name="T28" fmla="*/ 2147483647 w 1260"/>
              <a:gd name="T29" fmla="*/ 2147483647 h 406"/>
              <a:gd name="T30" fmla="*/ 2147483647 w 1260"/>
              <a:gd name="T31" fmla="*/ 2147483647 h 406"/>
              <a:gd name="T32" fmla="*/ 2147483647 w 1260"/>
              <a:gd name="T33" fmla="*/ 2147483647 h 406"/>
              <a:gd name="T34" fmla="*/ 2147483647 w 1260"/>
              <a:gd name="T35" fmla="*/ 2147483647 h 406"/>
              <a:gd name="T36" fmla="*/ 2147483647 w 1260"/>
              <a:gd name="T37" fmla="*/ 2147483647 h 406"/>
              <a:gd name="T38" fmla="*/ 2147483647 w 1260"/>
              <a:gd name="T39" fmla="*/ 2147483647 h 406"/>
              <a:gd name="T40" fmla="*/ 2147483647 w 1260"/>
              <a:gd name="T41" fmla="*/ 2147483647 h 406"/>
              <a:gd name="T42" fmla="*/ 2147483647 w 1260"/>
              <a:gd name="T43" fmla="*/ 2147483647 h 406"/>
              <a:gd name="T44" fmla="*/ 2147483647 w 1260"/>
              <a:gd name="T45" fmla="*/ 2147483647 h 406"/>
              <a:gd name="T46" fmla="*/ 2147483647 w 1260"/>
              <a:gd name="T47" fmla="*/ 2147483647 h 406"/>
              <a:gd name="T48" fmla="*/ 2147483647 w 1260"/>
              <a:gd name="T49" fmla="*/ 2147483647 h 406"/>
              <a:gd name="T50" fmla="*/ 2147483647 w 1260"/>
              <a:gd name="T51" fmla="*/ 2147483647 h 406"/>
              <a:gd name="T52" fmla="*/ 2147483647 w 1260"/>
              <a:gd name="T53" fmla="*/ 2147483647 h 406"/>
              <a:gd name="T54" fmla="*/ 2147483647 w 1260"/>
              <a:gd name="T55" fmla="*/ 2147483647 h 406"/>
              <a:gd name="T56" fmla="*/ 2147483647 w 1260"/>
              <a:gd name="T57" fmla="*/ 2147483647 h 406"/>
              <a:gd name="T58" fmla="*/ 2147483647 w 1260"/>
              <a:gd name="T59" fmla="*/ 2147483647 h 406"/>
              <a:gd name="T60" fmla="*/ 2147483647 w 1260"/>
              <a:gd name="T61" fmla="*/ 2147483647 h 406"/>
              <a:gd name="T62" fmla="*/ 2147483647 w 1260"/>
              <a:gd name="T63" fmla="*/ 2147483647 h 406"/>
              <a:gd name="T64" fmla="*/ 2147483647 w 1260"/>
              <a:gd name="T65" fmla="*/ 2147483647 h 406"/>
              <a:gd name="T66" fmla="*/ 2147483647 w 1260"/>
              <a:gd name="T67" fmla="*/ 2147483647 h 406"/>
              <a:gd name="T68" fmla="*/ 2147483647 w 1260"/>
              <a:gd name="T69" fmla="*/ 2147483647 h 406"/>
              <a:gd name="T70" fmla="*/ 2147483647 w 1260"/>
              <a:gd name="T71" fmla="*/ 2147483647 h 406"/>
              <a:gd name="T72" fmla="*/ 2147483647 w 1260"/>
              <a:gd name="T73" fmla="*/ 2147483647 h 406"/>
              <a:gd name="T74" fmla="*/ 2147483647 w 1260"/>
              <a:gd name="T75" fmla="*/ 2147483647 h 406"/>
              <a:gd name="T76" fmla="*/ 2147483647 w 1260"/>
              <a:gd name="T77" fmla="*/ 2147483647 h 406"/>
              <a:gd name="T78" fmla="*/ 2147483647 w 1260"/>
              <a:gd name="T79" fmla="*/ 2147483647 h 406"/>
              <a:gd name="T80" fmla="*/ 2147483647 w 1260"/>
              <a:gd name="T81" fmla="*/ 2147483647 h 406"/>
              <a:gd name="T82" fmla="*/ 2147483647 w 1260"/>
              <a:gd name="T83" fmla="*/ 2147483647 h 406"/>
              <a:gd name="T84" fmla="*/ 2147483647 w 1260"/>
              <a:gd name="T85" fmla="*/ 2147483647 h 406"/>
              <a:gd name="T86" fmla="*/ 2147483647 w 1260"/>
              <a:gd name="T87" fmla="*/ 2147483647 h 406"/>
              <a:gd name="T88" fmla="*/ 2147483647 w 1260"/>
              <a:gd name="T89" fmla="*/ 2147483647 h 406"/>
              <a:gd name="T90" fmla="*/ 2147483647 w 1260"/>
              <a:gd name="T91" fmla="*/ 2147483647 h 406"/>
              <a:gd name="T92" fmla="*/ 2147483647 w 1260"/>
              <a:gd name="T93" fmla="*/ 2147483647 h 406"/>
              <a:gd name="T94" fmla="*/ 2147483647 w 1260"/>
              <a:gd name="T95" fmla="*/ 2147483647 h 406"/>
              <a:gd name="T96" fmla="*/ 2147483647 w 1260"/>
              <a:gd name="T97" fmla="*/ 2147483647 h 406"/>
              <a:gd name="T98" fmla="*/ 2147483647 w 1260"/>
              <a:gd name="T99" fmla="*/ 2147483647 h 406"/>
              <a:gd name="T100" fmla="*/ 2147483647 w 1260"/>
              <a:gd name="T101" fmla="*/ 2147483647 h 406"/>
              <a:gd name="T102" fmla="*/ 2147483647 w 1260"/>
              <a:gd name="T103" fmla="*/ 2147483647 h 406"/>
              <a:gd name="T104" fmla="*/ 2147483647 w 1260"/>
              <a:gd name="T105" fmla="*/ 2147483647 h 406"/>
              <a:gd name="T106" fmla="*/ 2147483647 w 1260"/>
              <a:gd name="T107" fmla="*/ 2147483647 h 406"/>
              <a:gd name="T108" fmla="*/ 2147483647 w 1260"/>
              <a:gd name="T109" fmla="*/ 2147483647 h 406"/>
              <a:gd name="T110" fmla="*/ 2147483647 w 1260"/>
              <a:gd name="T111" fmla="*/ 2147483647 h 406"/>
              <a:gd name="T112" fmla="*/ 2147483647 w 1260"/>
              <a:gd name="T113" fmla="*/ 2147483647 h 406"/>
              <a:gd name="T114" fmla="*/ 2147483647 w 1260"/>
              <a:gd name="T115" fmla="*/ 2147483647 h 406"/>
              <a:gd name="T116" fmla="*/ 2147483647 w 1260"/>
              <a:gd name="T117" fmla="*/ 2147483647 h 406"/>
              <a:gd name="T118" fmla="*/ 2147483647 w 1260"/>
              <a:gd name="T119" fmla="*/ 2147483647 h 406"/>
              <a:gd name="T120" fmla="*/ 2147483647 w 1260"/>
              <a:gd name="T121" fmla="*/ 2147483647 h 406"/>
              <a:gd name="T122" fmla="*/ 2147483647 w 1260"/>
              <a:gd name="T123" fmla="*/ 2147483647 h 40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260"/>
              <a:gd name="T187" fmla="*/ 0 h 406"/>
              <a:gd name="T188" fmla="*/ 1260 w 1260"/>
              <a:gd name="T189" fmla="*/ 406 h 40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260" h="406">
                <a:moveTo>
                  <a:pt x="0" y="406"/>
                </a:moveTo>
                <a:lnTo>
                  <a:pt x="0" y="406"/>
                </a:lnTo>
                <a:lnTo>
                  <a:pt x="0" y="401"/>
                </a:lnTo>
                <a:lnTo>
                  <a:pt x="93" y="401"/>
                </a:lnTo>
                <a:lnTo>
                  <a:pt x="93" y="397"/>
                </a:lnTo>
                <a:lnTo>
                  <a:pt x="133" y="397"/>
                </a:lnTo>
                <a:lnTo>
                  <a:pt x="133" y="393"/>
                </a:lnTo>
                <a:lnTo>
                  <a:pt x="160" y="393"/>
                </a:lnTo>
                <a:lnTo>
                  <a:pt x="160" y="389"/>
                </a:lnTo>
                <a:lnTo>
                  <a:pt x="182" y="389"/>
                </a:lnTo>
                <a:lnTo>
                  <a:pt x="182" y="384"/>
                </a:lnTo>
                <a:lnTo>
                  <a:pt x="204" y="384"/>
                </a:lnTo>
                <a:lnTo>
                  <a:pt x="204" y="379"/>
                </a:lnTo>
                <a:lnTo>
                  <a:pt x="217" y="379"/>
                </a:lnTo>
                <a:lnTo>
                  <a:pt x="217" y="375"/>
                </a:lnTo>
                <a:lnTo>
                  <a:pt x="231" y="375"/>
                </a:lnTo>
                <a:lnTo>
                  <a:pt x="244" y="375"/>
                </a:lnTo>
                <a:lnTo>
                  <a:pt x="244" y="371"/>
                </a:lnTo>
                <a:lnTo>
                  <a:pt x="253" y="371"/>
                </a:lnTo>
                <a:lnTo>
                  <a:pt x="253" y="367"/>
                </a:lnTo>
                <a:lnTo>
                  <a:pt x="266" y="367"/>
                </a:lnTo>
                <a:lnTo>
                  <a:pt x="266" y="362"/>
                </a:lnTo>
                <a:lnTo>
                  <a:pt x="275" y="362"/>
                </a:lnTo>
                <a:lnTo>
                  <a:pt x="275" y="357"/>
                </a:lnTo>
                <a:lnTo>
                  <a:pt x="283" y="357"/>
                </a:lnTo>
                <a:lnTo>
                  <a:pt x="283" y="353"/>
                </a:lnTo>
                <a:lnTo>
                  <a:pt x="288" y="353"/>
                </a:lnTo>
                <a:lnTo>
                  <a:pt x="288" y="349"/>
                </a:lnTo>
                <a:lnTo>
                  <a:pt x="297" y="349"/>
                </a:lnTo>
                <a:lnTo>
                  <a:pt x="297" y="344"/>
                </a:lnTo>
                <a:lnTo>
                  <a:pt x="306" y="344"/>
                </a:lnTo>
                <a:lnTo>
                  <a:pt x="306" y="340"/>
                </a:lnTo>
                <a:lnTo>
                  <a:pt x="310" y="340"/>
                </a:lnTo>
                <a:lnTo>
                  <a:pt x="310" y="335"/>
                </a:lnTo>
                <a:lnTo>
                  <a:pt x="319" y="335"/>
                </a:lnTo>
                <a:lnTo>
                  <a:pt x="319" y="331"/>
                </a:lnTo>
                <a:lnTo>
                  <a:pt x="324" y="331"/>
                </a:lnTo>
                <a:lnTo>
                  <a:pt x="332" y="331"/>
                </a:lnTo>
                <a:lnTo>
                  <a:pt x="332" y="327"/>
                </a:lnTo>
                <a:lnTo>
                  <a:pt x="337" y="327"/>
                </a:lnTo>
                <a:lnTo>
                  <a:pt x="337" y="322"/>
                </a:lnTo>
                <a:lnTo>
                  <a:pt x="342" y="322"/>
                </a:lnTo>
                <a:lnTo>
                  <a:pt x="342" y="318"/>
                </a:lnTo>
                <a:lnTo>
                  <a:pt x="346" y="318"/>
                </a:lnTo>
                <a:lnTo>
                  <a:pt x="346" y="309"/>
                </a:lnTo>
                <a:lnTo>
                  <a:pt x="354" y="309"/>
                </a:lnTo>
                <a:lnTo>
                  <a:pt x="354" y="304"/>
                </a:lnTo>
                <a:lnTo>
                  <a:pt x="359" y="304"/>
                </a:lnTo>
                <a:lnTo>
                  <a:pt x="359" y="300"/>
                </a:lnTo>
                <a:lnTo>
                  <a:pt x="364" y="300"/>
                </a:lnTo>
                <a:lnTo>
                  <a:pt x="364" y="296"/>
                </a:lnTo>
                <a:lnTo>
                  <a:pt x="368" y="296"/>
                </a:lnTo>
                <a:lnTo>
                  <a:pt x="368" y="291"/>
                </a:lnTo>
                <a:lnTo>
                  <a:pt x="372" y="291"/>
                </a:lnTo>
                <a:lnTo>
                  <a:pt x="372" y="287"/>
                </a:lnTo>
                <a:lnTo>
                  <a:pt x="377" y="287"/>
                </a:lnTo>
                <a:lnTo>
                  <a:pt x="377" y="282"/>
                </a:lnTo>
                <a:lnTo>
                  <a:pt x="381" y="282"/>
                </a:lnTo>
                <a:lnTo>
                  <a:pt x="390" y="282"/>
                </a:lnTo>
                <a:lnTo>
                  <a:pt x="390" y="278"/>
                </a:lnTo>
                <a:lnTo>
                  <a:pt x="394" y="278"/>
                </a:lnTo>
                <a:lnTo>
                  <a:pt x="394" y="274"/>
                </a:lnTo>
                <a:lnTo>
                  <a:pt x="399" y="274"/>
                </a:lnTo>
                <a:lnTo>
                  <a:pt x="399" y="269"/>
                </a:lnTo>
                <a:lnTo>
                  <a:pt x="404" y="269"/>
                </a:lnTo>
                <a:lnTo>
                  <a:pt x="404" y="265"/>
                </a:lnTo>
                <a:lnTo>
                  <a:pt x="408" y="265"/>
                </a:lnTo>
                <a:lnTo>
                  <a:pt x="408" y="260"/>
                </a:lnTo>
                <a:lnTo>
                  <a:pt x="412" y="260"/>
                </a:lnTo>
                <a:lnTo>
                  <a:pt x="412" y="256"/>
                </a:lnTo>
                <a:lnTo>
                  <a:pt x="417" y="256"/>
                </a:lnTo>
                <a:lnTo>
                  <a:pt x="417" y="252"/>
                </a:lnTo>
                <a:lnTo>
                  <a:pt x="421" y="252"/>
                </a:lnTo>
                <a:lnTo>
                  <a:pt x="421" y="247"/>
                </a:lnTo>
                <a:lnTo>
                  <a:pt x="426" y="247"/>
                </a:lnTo>
                <a:lnTo>
                  <a:pt x="426" y="243"/>
                </a:lnTo>
                <a:lnTo>
                  <a:pt x="430" y="243"/>
                </a:lnTo>
                <a:lnTo>
                  <a:pt x="430" y="238"/>
                </a:lnTo>
                <a:lnTo>
                  <a:pt x="435" y="238"/>
                </a:lnTo>
                <a:lnTo>
                  <a:pt x="435" y="234"/>
                </a:lnTo>
                <a:lnTo>
                  <a:pt x="439" y="234"/>
                </a:lnTo>
                <a:lnTo>
                  <a:pt x="439" y="230"/>
                </a:lnTo>
                <a:lnTo>
                  <a:pt x="443" y="230"/>
                </a:lnTo>
                <a:lnTo>
                  <a:pt x="443" y="225"/>
                </a:lnTo>
                <a:lnTo>
                  <a:pt x="448" y="225"/>
                </a:lnTo>
                <a:lnTo>
                  <a:pt x="448" y="220"/>
                </a:lnTo>
                <a:lnTo>
                  <a:pt x="453" y="220"/>
                </a:lnTo>
                <a:lnTo>
                  <a:pt x="453" y="216"/>
                </a:lnTo>
                <a:lnTo>
                  <a:pt x="457" y="216"/>
                </a:lnTo>
                <a:lnTo>
                  <a:pt x="457" y="212"/>
                </a:lnTo>
                <a:lnTo>
                  <a:pt x="461" y="212"/>
                </a:lnTo>
                <a:lnTo>
                  <a:pt x="461" y="207"/>
                </a:lnTo>
                <a:lnTo>
                  <a:pt x="465" y="207"/>
                </a:lnTo>
                <a:lnTo>
                  <a:pt x="465" y="203"/>
                </a:lnTo>
                <a:lnTo>
                  <a:pt x="470" y="203"/>
                </a:lnTo>
                <a:lnTo>
                  <a:pt x="470" y="198"/>
                </a:lnTo>
                <a:lnTo>
                  <a:pt x="475" y="198"/>
                </a:lnTo>
                <a:lnTo>
                  <a:pt x="479" y="198"/>
                </a:lnTo>
                <a:lnTo>
                  <a:pt x="479" y="194"/>
                </a:lnTo>
                <a:lnTo>
                  <a:pt x="479" y="190"/>
                </a:lnTo>
                <a:lnTo>
                  <a:pt x="483" y="190"/>
                </a:lnTo>
                <a:lnTo>
                  <a:pt x="483" y="185"/>
                </a:lnTo>
                <a:lnTo>
                  <a:pt x="488" y="185"/>
                </a:lnTo>
                <a:lnTo>
                  <a:pt x="488" y="181"/>
                </a:lnTo>
                <a:lnTo>
                  <a:pt x="492" y="181"/>
                </a:lnTo>
                <a:lnTo>
                  <a:pt x="492" y="176"/>
                </a:lnTo>
                <a:lnTo>
                  <a:pt x="497" y="176"/>
                </a:lnTo>
                <a:lnTo>
                  <a:pt x="497" y="172"/>
                </a:lnTo>
                <a:lnTo>
                  <a:pt x="501" y="172"/>
                </a:lnTo>
                <a:lnTo>
                  <a:pt x="501" y="167"/>
                </a:lnTo>
                <a:lnTo>
                  <a:pt x="506" y="167"/>
                </a:lnTo>
                <a:lnTo>
                  <a:pt x="506" y="163"/>
                </a:lnTo>
                <a:lnTo>
                  <a:pt x="510" y="163"/>
                </a:lnTo>
                <a:lnTo>
                  <a:pt x="510" y="159"/>
                </a:lnTo>
                <a:lnTo>
                  <a:pt x="514" y="159"/>
                </a:lnTo>
                <a:lnTo>
                  <a:pt x="514" y="154"/>
                </a:lnTo>
                <a:lnTo>
                  <a:pt x="519" y="154"/>
                </a:lnTo>
                <a:lnTo>
                  <a:pt x="523" y="154"/>
                </a:lnTo>
                <a:lnTo>
                  <a:pt x="523" y="150"/>
                </a:lnTo>
                <a:lnTo>
                  <a:pt x="528" y="150"/>
                </a:lnTo>
                <a:lnTo>
                  <a:pt x="528" y="145"/>
                </a:lnTo>
                <a:lnTo>
                  <a:pt x="532" y="145"/>
                </a:lnTo>
                <a:lnTo>
                  <a:pt x="532" y="141"/>
                </a:lnTo>
                <a:lnTo>
                  <a:pt x="536" y="141"/>
                </a:lnTo>
                <a:lnTo>
                  <a:pt x="536" y="137"/>
                </a:lnTo>
                <a:lnTo>
                  <a:pt x="541" y="137"/>
                </a:lnTo>
                <a:lnTo>
                  <a:pt x="541" y="132"/>
                </a:lnTo>
                <a:lnTo>
                  <a:pt x="541" y="128"/>
                </a:lnTo>
                <a:lnTo>
                  <a:pt x="546" y="128"/>
                </a:lnTo>
                <a:lnTo>
                  <a:pt x="546" y="123"/>
                </a:lnTo>
                <a:lnTo>
                  <a:pt x="554" y="123"/>
                </a:lnTo>
                <a:lnTo>
                  <a:pt x="554" y="119"/>
                </a:lnTo>
                <a:lnTo>
                  <a:pt x="559" y="119"/>
                </a:lnTo>
                <a:lnTo>
                  <a:pt x="559" y="115"/>
                </a:lnTo>
                <a:lnTo>
                  <a:pt x="563" y="115"/>
                </a:lnTo>
                <a:lnTo>
                  <a:pt x="563" y="110"/>
                </a:lnTo>
                <a:lnTo>
                  <a:pt x="568" y="110"/>
                </a:lnTo>
                <a:lnTo>
                  <a:pt x="572" y="110"/>
                </a:lnTo>
                <a:lnTo>
                  <a:pt x="572" y="106"/>
                </a:lnTo>
                <a:lnTo>
                  <a:pt x="576" y="106"/>
                </a:lnTo>
                <a:lnTo>
                  <a:pt x="576" y="101"/>
                </a:lnTo>
                <a:lnTo>
                  <a:pt x="581" y="101"/>
                </a:lnTo>
                <a:lnTo>
                  <a:pt x="581" y="97"/>
                </a:lnTo>
                <a:lnTo>
                  <a:pt x="586" y="97"/>
                </a:lnTo>
                <a:lnTo>
                  <a:pt x="586" y="93"/>
                </a:lnTo>
                <a:lnTo>
                  <a:pt x="590" y="93"/>
                </a:lnTo>
                <a:lnTo>
                  <a:pt x="590" y="88"/>
                </a:lnTo>
                <a:lnTo>
                  <a:pt x="594" y="88"/>
                </a:lnTo>
                <a:lnTo>
                  <a:pt x="594" y="84"/>
                </a:lnTo>
                <a:lnTo>
                  <a:pt x="603" y="84"/>
                </a:lnTo>
                <a:lnTo>
                  <a:pt x="603" y="79"/>
                </a:lnTo>
                <a:lnTo>
                  <a:pt x="608" y="79"/>
                </a:lnTo>
                <a:lnTo>
                  <a:pt x="608" y="75"/>
                </a:lnTo>
                <a:lnTo>
                  <a:pt x="612" y="75"/>
                </a:lnTo>
                <a:lnTo>
                  <a:pt x="612" y="71"/>
                </a:lnTo>
                <a:lnTo>
                  <a:pt x="617" y="71"/>
                </a:lnTo>
                <a:lnTo>
                  <a:pt x="617" y="66"/>
                </a:lnTo>
                <a:lnTo>
                  <a:pt x="625" y="66"/>
                </a:lnTo>
                <a:lnTo>
                  <a:pt x="630" y="66"/>
                </a:lnTo>
                <a:lnTo>
                  <a:pt x="630" y="62"/>
                </a:lnTo>
                <a:lnTo>
                  <a:pt x="639" y="62"/>
                </a:lnTo>
                <a:lnTo>
                  <a:pt x="639" y="57"/>
                </a:lnTo>
                <a:lnTo>
                  <a:pt x="643" y="57"/>
                </a:lnTo>
                <a:lnTo>
                  <a:pt x="643" y="53"/>
                </a:lnTo>
                <a:lnTo>
                  <a:pt x="652" y="53"/>
                </a:lnTo>
                <a:lnTo>
                  <a:pt x="652" y="48"/>
                </a:lnTo>
                <a:lnTo>
                  <a:pt x="661" y="48"/>
                </a:lnTo>
                <a:lnTo>
                  <a:pt x="661" y="44"/>
                </a:lnTo>
                <a:lnTo>
                  <a:pt x="669" y="44"/>
                </a:lnTo>
                <a:lnTo>
                  <a:pt x="669" y="40"/>
                </a:lnTo>
                <a:lnTo>
                  <a:pt x="679" y="40"/>
                </a:lnTo>
                <a:lnTo>
                  <a:pt x="679" y="35"/>
                </a:lnTo>
                <a:lnTo>
                  <a:pt x="687" y="35"/>
                </a:lnTo>
                <a:lnTo>
                  <a:pt x="687" y="30"/>
                </a:lnTo>
                <a:lnTo>
                  <a:pt x="696" y="30"/>
                </a:lnTo>
                <a:lnTo>
                  <a:pt x="696" y="26"/>
                </a:lnTo>
                <a:lnTo>
                  <a:pt x="705" y="26"/>
                </a:lnTo>
                <a:lnTo>
                  <a:pt x="705" y="22"/>
                </a:lnTo>
                <a:lnTo>
                  <a:pt x="718" y="22"/>
                </a:lnTo>
                <a:lnTo>
                  <a:pt x="732" y="22"/>
                </a:lnTo>
                <a:lnTo>
                  <a:pt x="732" y="18"/>
                </a:lnTo>
                <a:lnTo>
                  <a:pt x="750" y="18"/>
                </a:lnTo>
                <a:lnTo>
                  <a:pt x="750" y="13"/>
                </a:lnTo>
                <a:lnTo>
                  <a:pt x="768" y="13"/>
                </a:lnTo>
                <a:lnTo>
                  <a:pt x="768" y="8"/>
                </a:lnTo>
                <a:lnTo>
                  <a:pt x="790" y="8"/>
                </a:lnTo>
                <a:lnTo>
                  <a:pt x="790" y="4"/>
                </a:lnTo>
                <a:lnTo>
                  <a:pt x="825" y="4"/>
                </a:lnTo>
                <a:lnTo>
                  <a:pt x="825" y="0"/>
                </a:lnTo>
                <a:lnTo>
                  <a:pt x="1260" y="0"/>
                </a:lnTo>
                <a:lnTo>
                  <a:pt x="1260" y="4"/>
                </a:lnTo>
                <a:lnTo>
                  <a:pt x="1166" y="4"/>
                </a:lnTo>
                <a:lnTo>
                  <a:pt x="1166" y="8"/>
                </a:lnTo>
                <a:lnTo>
                  <a:pt x="1127" y="8"/>
                </a:lnTo>
                <a:lnTo>
                  <a:pt x="1127" y="13"/>
                </a:lnTo>
                <a:lnTo>
                  <a:pt x="1100" y="13"/>
                </a:lnTo>
                <a:lnTo>
                  <a:pt x="1100" y="18"/>
                </a:lnTo>
                <a:lnTo>
                  <a:pt x="1078" y="18"/>
                </a:lnTo>
                <a:lnTo>
                  <a:pt x="1078" y="22"/>
                </a:lnTo>
                <a:lnTo>
                  <a:pt x="1056" y="22"/>
                </a:lnTo>
                <a:lnTo>
                  <a:pt x="1043" y="22"/>
                </a:lnTo>
                <a:lnTo>
                  <a:pt x="1043" y="26"/>
                </a:lnTo>
                <a:lnTo>
                  <a:pt x="1029" y="26"/>
                </a:lnTo>
                <a:lnTo>
                  <a:pt x="1029" y="30"/>
                </a:lnTo>
                <a:lnTo>
                  <a:pt x="1016" y="30"/>
                </a:lnTo>
                <a:lnTo>
                  <a:pt x="1016" y="35"/>
                </a:lnTo>
                <a:lnTo>
                  <a:pt x="1007" y="35"/>
                </a:lnTo>
                <a:lnTo>
                  <a:pt x="1007" y="40"/>
                </a:lnTo>
                <a:lnTo>
                  <a:pt x="994" y="40"/>
                </a:lnTo>
                <a:lnTo>
                  <a:pt x="994" y="44"/>
                </a:lnTo>
                <a:lnTo>
                  <a:pt x="984" y="44"/>
                </a:lnTo>
                <a:lnTo>
                  <a:pt x="984" y="48"/>
                </a:lnTo>
                <a:lnTo>
                  <a:pt x="976" y="48"/>
                </a:lnTo>
                <a:lnTo>
                  <a:pt x="976" y="53"/>
                </a:lnTo>
                <a:lnTo>
                  <a:pt x="972" y="53"/>
                </a:lnTo>
                <a:lnTo>
                  <a:pt x="972" y="57"/>
                </a:lnTo>
                <a:lnTo>
                  <a:pt x="962" y="57"/>
                </a:lnTo>
                <a:lnTo>
                  <a:pt x="962" y="62"/>
                </a:lnTo>
                <a:lnTo>
                  <a:pt x="954" y="62"/>
                </a:lnTo>
                <a:lnTo>
                  <a:pt x="954" y="66"/>
                </a:lnTo>
                <a:lnTo>
                  <a:pt x="950" y="66"/>
                </a:lnTo>
                <a:lnTo>
                  <a:pt x="940" y="66"/>
                </a:lnTo>
                <a:lnTo>
                  <a:pt x="940" y="71"/>
                </a:lnTo>
                <a:lnTo>
                  <a:pt x="936" y="71"/>
                </a:lnTo>
                <a:lnTo>
                  <a:pt x="936" y="75"/>
                </a:lnTo>
                <a:lnTo>
                  <a:pt x="932" y="75"/>
                </a:lnTo>
                <a:lnTo>
                  <a:pt x="932" y="79"/>
                </a:lnTo>
                <a:lnTo>
                  <a:pt x="923" y="79"/>
                </a:lnTo>
                <a:lnTo>
                  <a:pt x="923" y="84"/>
                </a:lnTo>
                <a:lnTo>
                  <a:pt x="918" y="84"/>
                </a:lnTo>
                <a:lnTo>
                  <a:pt x="918" y="88"/>
                </a:lnTo>
                <a:lnTo>
                  <a:pt x="914" y="88"/>
                </a:lnTo>
                <a:lnTo>
                  <a:pt x="914" y="93"/>
                </a:lnTo>
                <a:lnTo>
                  <a:pt x="905" y="93"/>
                </a:lnTo>
                <a:lnTo>
                  <a:pt x="905" y="97"/>
                </a:lnTo>
                <a:lnTo>
                  <a:pt x="901" y="97"/>
                </a:lnTo>
                <a:lnTo>
                  <a:pt x="901" y="101"/>
                </a:lnTo>
                <a:lnTo>
                  <a:pt x="896" y="101"/>
                </a:lnTo>
                <a:lnTo>
                  <a:pt x="896" y="106"/>
                </a:lnTo>
                <a:lnTo>
                  <a:pt x="891" y="106"/>
                </a:lnTo>
                <a:lnTo>
                  <a:pt x="891" y="110"/>
                </a:lnTo>
                <a:lnTo>
                  <a:pt x="887" y="110"/>
                </a:lnTo>
                <a:lnTo>
                  <a:pt x="883" y="110"/>
                </a:lnTo>
                <a:lnTo>
                  <a:pt x="883" y="115"/>
                </a:lnTo>
                <a:lnTo>
                  <a:pt x="878" y="115"/>
                </a:lnTo>
                <a:lnTo>
                  <a:pt x="878" y="119"/>
                </a:lnTo>
                <a:lnTo>
                  <a:pt x="869" y="119"/>
                </a:lnTo>
                <a:lnTo>
                  <a:pt x="869" y="123"/>
                </a:lnTo>
                <a:lnTo>
                  <a:pt x="865" y="123"/>
                </a:lnTo>
                <a:lnTo>
                  <a:pt x="865" y="128"/>
                </a:lnTo>
                <a:lnTo>
                  <a:pt x="861" y="128"/>
                </a:lnTo>
                <a:lnTo>
                  <a:pt x="861" y="132"/>
                </a:lnTo>
                <a:lnTo>
                  <a:pt x="856" y="132"/>
                </a:lnTo>
                <a:lnTo>
                  <a:pt x="856" y="137"/>
                </a:lnTo>
                <a:lnTo>
                  <a:pt x="851" y="137"/>
                </a:lnTo>
                <a:lnTo>
                  <a:pt x="851" y="141"/>
                </a:lnTo>
                <a:lnTo>
                  <a:pt x="847" y="141"/>
                </a:lnTo>
                <a:lnTo>
                  <a:pt x="847" y="145"/>
                </a:lnTo>
                <a:lnTo>
                  <a:pt x="843" y="145"/>
                </a:lnTo>
                <a:lnTo>
                  <a:pt x="843" y="150"/>
                </a:lnTo>
                <a:lnTo>
                  <a:pt x="843" y="154"/>
                </a:lnTo>
                <a:lnTo>
                  <a:pt x="834" y="154"/>
                </a:lnTo>
                <a:lnTo>
                  <a:pt x="834" y="159"/>
                </a:lnTo>
                <a:lnTo>
                  <a:pt x="829" y="159"/>
                </a:lnTo>
                <a:lnTo>
                  <a:pt x="829" y="163"/>
                </a:lnTo>
                <a:lnTo>
                  <a:pt x="825" y="163"/>
                </a:lnTo>
                <a:lnTo>
                  <a:pt x="825" y="167"/>
                </a:lnTo>
                <a:lnTo>
                  <a:pt x="821" y="167"/>
                </a:lnTo>
                <a:lnTo>
                  <a:pt x="821" y="172"/>
                </a:lnTo>
                <a:lnTo>
                  <a:pt x="816" y="172"/>
                </a:lnTo>
                <a:lnTo>
                  <a:pt x="816" y="176"/>
                </a:lnTo>
                <a:lnTo>
                  <a:pt x="812" y="176"/>
                </a:lnTo>
                <a:lnTo>
                  <a:pt x="812" y="181"/>
                </a:lnTo>
                <a:lnTo>
                  <a:pt x="807" y="181"/>
                </a:lnTo>
                <a:lnTo>
                  <a:pt x="807" y="185"/>
                </a:lnTo>
                <a:lnTo>
                  <a:pt x="803" y="185"/>
                </a:lnTo>
                <a:lnTo>
                  <a:pt x="803" y="190"/>
                </a:lnTo>
                <a:lnTo>
                  <a:pt x="798" y="190"/>
                </a:lnTo>
                <a:lnTo>
                  <a:pt x="798" y="194"/>
                </a:lnTo>
                <a:lnTo>
                  <a:pt x="794" y="194"/>
                </a:lnTo>
                <a:lnTo>
                  <a:pt x="794" y="198"/>
                </a:lnTo>
                <a:lnTo>
                  <a:pt x="790" y="198"/>
                </a:lnTo>
                <a:lnTo>
                  <a:pt x="785" y="198"/>
                </a:lnTo>
                <a:lnTo>
                  <a:pt x="785" y="203"/>
                </a:lnTo>
                <a:lnTo>
                  <a:pt x="780" y="203"/>
                </a:lnTo>
                <a:lnTo>
                  <a:pt x="780" y="207"/>
                </a:lnTo>
                <a:lnTo>
                  <a:pt x="780" y="212"/>
                </a:lnTo>
                <a:lnTo>
                  <a:pt x="776" y="212"/>
                </a:lnTo>
                <a:lnTo>
                  <a:pt x="776" y="216"/>
                </a:lnTo>
                <a:lnTo>
                  <a:pt x="772" y="216"/>
                </a:lnTo>
                <a:lnTo>
                  <a:pt x="772" y="220"/>
                </a:lnTo>
                <a:lnTo>
                  <a:pt x="768" y="220"/>
                </a:lnTo>
                <a:lnTo>
                  <a:pt x="768" y="225"/>
                </a:lnTo>
                <a:lnTo>
                  <a:pt x="763" y="225"/>
                </a:lnTo>
                <a:lnTo>
                  <a:pt x="763" y="230"/>
                </a:lnTo>
                <a:lnTo>
                  <a:pt x="758" y="230"/>
                </a:lnTo>
                <a:lnTo>
                  <a:pt x="758" y="234"/>
                </a:lnTo>
                <a:lnTo>
                  <a:pt x="754" y="234"/>
                </a:lnTo>
                <a:lnTo>
                  <a:pt x="754" y="238"/>
                </a:lnTo>
                <a:lnTo>
                  <a:pt x="750" y="238"/>
                </a:lnTo>
                <a:lnTo>
                  <a:pt x="750" y="243"/>
                </a:lnTo>
                <a:lnTo>
                  <a:pt x="745" y="243"/>
                </a:lnTo>
                <a:lnTo>
                  <a:pt x="741" y="243"/>
                </a:lnTo>
                <a:lnTo>
                  <a:pt x="741" y="247"/>
                </a:lnTo>
                <a:lnTo>
                  <a:pt x="736" y="247"/>
                </a:lnTo>
                <a:lnTo>
                  <a:pt x="736" y="252"/>
                </a:lnTo>
                <a:lnTo>
                  <a:pt x="732" y="252"/>
                </a:lnTo>
                <a:lnTo>
                  <a:pt x="732" y="256"/>
                </a:lnTo>
                <a:lnTo>
                  <a:pt x="732" y="260"/>
                </a:lnTo>
                <a:lnTo>
                  <a:pt x="723" y="260"/>
                </a:lnTo>
                <a:lnTo>
                  <a:pt x="723" y="265"/>
                </a:lnTo>
                <a:lnTo>
                  <a:pt x="723" y="269"/>
                </a:lnTo>
                <a:lnTo>
                  <a:pt x="718" y="269"/>
                </a:lnTo>
                <a:lnTo>
                  <a:pt x="718" y="274"/>
                </a:lnTo>
                <a:lnTo>
                  <a:pt x="714" y="274"/>
                </a:lnTo>
                <a:lnTo>
                  <a:pt x="714" y="278"/>
                </a:lnTo>
                <a:lnTo>
                  <a:pt x="710" y="278"/>
                </a:lnTo>
                <a:lnTo>
                  <a:pt x="710" y="282"/>
                </a:lnTo>
                <a:lnTo>
                  <a:pt x="705" y="282"/>
                </a:lnTo>
                <a:lnTo>
                  <a:pt x="701" y="282"/>
                </a:lnTo>
                <a:lnTo>
                  <a:pt x="701" y="287"/>
                </a:lnTo>
                <a:lnTo>
                  <a:pt x="692" y="287"/>
                </a:lnTo>
                <a:lnTo>
                  <a:pt x="692" y="291"/>
                </a:lnTo>
                <a:lnTo>
                  <a:pt x="687" y="291"/>
                </a:lnTo>
                <a:lnTo>
                  <a:pt x="687" y="296"/>
                </a:lnTo>
                <a:lnTo>
                  <a:pt x="683" y="296"/>
                </a:lnTo>
                <a:lnTo>
                  <a:pt x="683" y="300"/>
                </a:lnTo>
                <a:lnTo>
                  <a:pt x="679" y="300"/>
                </a:lnTo>
                <a:lnTo>
                  <a:pt x="679" y="304"/>
                </a:lnTo>
                <a:lnTo>
                  <a:pt x="674" y="304"/>
                </a:lnTo>
                <a:lnTo>
                  <a:pt x="674" y="309"/>
                </a:lnTo>
                <a:lnTo>
                  <a:pt x="669" y="309"/>
                </a:lnTo>
                <a:lnTo>
                  <a:pt x="669" y="318"/>
                </a:lnTo>
                <a:lnTo>
                  <a:pt x="665" y="318"/>
                </a:lnTo>
                <a:lnTo>
                  <a:pt x="665" y="322"/>
                </a:lnTo>
                <a:lnTo>
                  <a:pt x="657" y="322"/>
                </a:lnTo>
                <a:lnTo>
                  <a:pt x="657" y="327"/>
                </a:lnTo>
                <a:lnTo>
                  <a:pt x="652" y="327"/>
                </a:lnTo>
                <a:lnTo>
                  <a:pt x="652" y="331"/>
                </a:lnTo>
                <a:lnTo>
                  <a:pt x="647" y="331"/>
                </a:lnTo>
                <a:lnTo>
                  <a:pt x="643" y="331"/>
                </a:lnTo>
                <a:lnTo>
                  <a:pt x="643" y="335"/>
                </a:lnTo>
                <a:lnTo>
                  <a:pt x="634" y="335"/>
                </a:lnTo>
                <a:lnTo>
                  <a:pt x="634" y="340"/>
                </a:lnTo>
                <a:lnTo>
                  <a:pt x="630" y="340"/>
                </a:lnTo>
                <a:lnTo>
                  <a:pt x="630" y="344"/>
                </a:lnTo>
                <a:lnTo>
                  <a:pt x="621" y="344"/>
                </a:lnTo>
                <a:lnTo>
                  <a:pt x="621" y="349"/>
                </a:lnTo>
                <a:lnTo>
                  <a:pt x="617" y="349"/>
                </a:lnTo>
                <a:lnTo>
                  <a:pt x="617" y="353"/>
                </a:lnTo>
                <a:lnTo>
                  <a:pt x="608" y="353"/>
                </a:lnTo>
                <a:lnTo>
                  <a:pt x="608" y="357"/>
                </a:lnTo>
                <a:lnTo>
                  <a:pt x="599" y="357"/>
                </a:lnTo>
                <a:lnTo>
                  <a:pt x="599" y="362"/>
                </a:lnTo>
                <a:lnTo>
                  <a:pt x="590" y="362"/>
                </a:lnTo>
                <a:lnTo>
                  <a:pt x="590" y="367"/>
                </a:lnTo>
                <a:lnTo>
                  <a:pt x="586" y="367"/>
                </a:lnTo>
                <a:lnTo>
                  <a:pt x="586" y="371"/>
                </a:lnTo>
                <a:lnTo>
                  <a:pt x="572" y="371"/>
                </a:lnTo>
                <a:lnTo>
                  <a:pt x="572" y="375"/>
                </a:lnTo>
                <a:lnTo>
                  <a:pt x="563" y="375"/>
                </a:lnTo>
                <a:lnTo>
                  <a:pt x="554" y="375"/>
                </a:lnTo>
                <a:lnTo>
                  <a:pt x="554" y="379"/>
                </a:lnTo>
                <a:lnTo>
                  <a:pt x="541" y="379"/>
                </a:lnTo>
                <a:lnTo>
                  <a:pt x="541" y="384"/>
                </a:lnTo>
                <a:lnTo>
                  <a:pt x="528" y="384"/>
                </a:lnTo>
                <a:lnTo>
                  <a:pt x="528" y="389"/>
                </a:lnTo>
                <a:lnTo>
                  <a:pt x="510" y="389"/>
                </a:lnTo>
                <a:lnTo>
                  <a:pt x="510" y="393"/>
                </a:lnTo>
                <a:lnTo>
                  <a:pt x="492" y="393"/>
                </a:lnTo>
                <a:lnTo>
                  <a:pt x="492" y="397"/>
                </a:lnTo>
                <a:lnTo>
                  <a:pt x="470" y="397"/>
                </a:lnTo>
                <a:lnTo>
                  <a:pt x="470" y="401"/>
                </a:lnTo>
                <a:lnTo>
                  <a:pt x="435" y="401"/>
                </a:lnTo>
                <a:lnTo>
                  <a:pt x="435" y="406"/>
                </a:lnTo>
                <a:lnTo>
                  <a:pt x="0" y="406"/>
                </a:lnTo>
              </a:path>
            </a:pathLst>
          </a:custGeom>
          <a:noFill/>
          <a:ln w="2222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00336" name="Rectangle 694"/>
          <p:cNvSpPr>
            <a:spLocks noChangeArrowheads="1"/>
          </p:cNvSpPr>
          <p:nvPr/>
        </p:nvSpPr>
        <p:spPr bwMode="auto">
          <a:xfrm rot="-5400000">
            <a:off x="481806" y="5068094"/>
            <a:ext cx="733425" cy="198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1300">
                <a:latin typeface="Arial" panose="020B0604020202020204" pitchFamily="34" charset="0"/>
              </a:rPr>
              <a:t>Probability</a:t>
            </a:r>
            <a:endParaRPr lang="en-US" altLang="en-US">
              <a:latin typeface="Arial" panose="020B0604020202020204" pitchFamily="34" charset="0"/>
            </a:endParaRPr>
          </a:p>
        </p:txBody>
      </p:sp>
      <p:sp>
        <p:nvSpPr>
          <p:cNvPr id="300337" name="Rectangle 695"/>
          <p:cNvSpPr>
            <a:spLocks noChangeArrowheads="1"/>
          </p:cNvSpPr>
          <p:nvPr/>
        </p:nvSpPr>
        <p:spPr bwMode="auto">
          <a:xfrm>
            <a:off x="5500688" y="5378450"/>
            <a:ext cx="671512" cy="211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1400">
                <a:latin typeface="Arial" panose="020B0604020202020204" pitchFamily="34" charset="0"/>
              </a:rPr>
              <a:t>reduction</a:t>
            </a:r>
          </a:p>
        </p:txBody>
      </p:sp>
      <p:sp>
        <p:nvSpPr>
          <p:cNvPr id="300338" name="Line 696"/>
          <p:cNvSpPr>
            <a:spLocks noChangeShapeType="1"/>
          </p:cNvSpPr>
          <p:nvPr/>
        </p:nvSpPr>
        <p:spPr bwMode="auto">
          <a:xfrm>
            <a:off x="1182688" y="5654675"/>
            <a:ext cx="4903787" cy="1588"/>
          </a:xfrm>
          <a:prstGeom prst="line">
            <a:avLst/>
          </a:prstGeom>
          <a:noFill/>
          <a:ln w="6350" cap="rnd">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0339" name="Rectangle 697"/>
          <p:cNvSpPr>
            <a:spLocks noChangeArrowheads="1"/>
          </p:cNvSpPr>
          <p:nvPr/>
        </p:nvSpPr>
        <p:spPr bwMode="auto">
          <a:xfrm>
            <a:off x="1182688" y="5745163"/>
            <a:ext cx="88900" cy="211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1400">
                <a:latin typeface="Arial" panose="020B0604020202020204" pitchFamily="34" charset="0"/>
              </a:rPr>
              <a:t>0</a:t>
            </a:r>
            <a:endParaRPr lang="en-US" altLang="en-US">
              <a:latin typeface="Arial" panose="020B0604020202020204" pitchFamily="34" charset="0"/>
            </a:endParaRPr>
          </a:p>
        </p:txBody>
      </p:sp>
      <p:sp>
        <p:nvSpPr>
          <p:cNvPr id="300340" name="Line 698"/>
          <p:cNvSpPr>
            <a:spLocks noChangeShapeType="1"/>
          </p:cNvSpPr>
          <p:nvPr/>
        </p:nvSpPr>
        <p:spPr bwMode="auto">
          <a:xfrm>
            <a:off x="1430338" y="5654675"/>
            <a:ext cx="1587" cy="17463"/>
          </a:xfrm>
          <a:prstGeom prst="line">
            <a:avLst/>
          </a:prstGeom>
          <a:noFill/>
          <a:ln w="6350" cap="rnd">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0341" name="Line 699"/>
          <p:cNvSpPr>
            <a:spLocks noChangeShapeType="1"/>
          </p:cNvSpPr>
          <p:nvPr/>
        </p:nvSpPr>
        <p:spPr bwMode="auto">
          <a:xfrm>
            <a:off x="1676400" y="5654675"/>
            <a:ext cx="1588" cy="17463"/>
          </a:xfrm>
          <a:prstGeom prst="line">
            <a:avLst/>
          </a:prstGeom>
          <a:noFill/>
          <a:ln w="6350" cap="rnd">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0342" name="Line 700"/>
          <p:cNvSpPr>
            <a:spLocks noChangeShapeType="1"/>
          </p:cNvSpPr>
          <p:nvPr/>
        </p:nvSpPr>
        <p:spPr bwMode="auto">
          <a:xfrm>
            <a:off x="1924050" y="5654675"/>
            <a:ext cx="1588" cy="17463"/>
          </a:xfrm>
          <a:prstGeom prst="line">
            <a:avLst/>
          </a:prstGeom>
          <a:noFill/>
          <a:ln w="6350" cap="rnd">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0343" name="Line 701"/>
          <p:cNvSpPr>
            <a:spLocks noChangeShapeType="1"/>
          </p:cNvSpPr>
          <p:nvPr/>
        </p:nvSpPr>
        <p:spPr bwMode="auto">
          <a:xfrm>
            <a:off x="2163763" y="5654675"/>
            <a:ext cx="6350" cy="17463"/>
          </a:xfrm>
          <a:prstGeom prst="line">
            <a:avLst/>
          </a:prstGeom>
          <a:noFill/>
          <a:ln w="6350" cap="rnd">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0344" name="Line 702"/>
          <p:cNvSpPr>
            <a:spLocks noChangeShapeType="1"/>
          </p:cNvSpPr>
          <p:nvPr/>
        </p:nvSpPr>
        <p:spPr bwMode="auto">
          <a:xfrm>
            <a:off x="2409825" y="5654675"/>
            <a:ext cx="7938" cy="17463"/>
          </a:xfrm>
          <a:prstGeom prst="line">
            <a:avLst/>
          </a:prstGeom>
          <a:noFill/>
          <a:ln w="6350" cap="rnd">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0345" name="Line 703"/>
          <p:cNvSpPr>
            <a:spLocks noChangeShapeType="1"/>
          </p:cNvSpPr>
          <p:nvPr/>
        </p:nvSpPr>
        <p:spPr bwMode="auto">
          <a:xfrm>
            <a:off x="2655888" y="5654675"/>
            <a:ext cx="7937" cy="17463"/>
          </a:xfrm>
          <a:prstGeom prst="line">
            <a:avLst/>
          </a:prstGeom>
          <a:noFill/>
          <a:ln w="6350" cap="rnd">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0346" name="Line 704"/>
          <p:cNvSpPr>
            <a:spLocks noChangeShapeType="1"/>
          </p:cNvSpPr>
          <p:nvPr/>
        </p:nvSpPr>
        <p:spPr bwMode="auto">
          <a:xfrm>
            <a:off x="2901950" y="5654675"/>
            <a:ext cx="1588" cy="17463"/>
          </a:xfrm>
          <a:prstGeom prst="line">
            <a:avLst/>
          </a:prstGeom>
          <a:noFill/>
          <a:ln w="6350" cap="rnd">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0347" name="Line 705"/>
          <p:cNvSpPr>
            <a:spLocks noChangeShapeType="1"/>
          </p:cNvSpPr>
          <p:nvPr/>
        </p:nvSpPr>
        <p:spPr bwMode="auto">
          <a:xfrm>
            <a:off x="3149600" y="5654675"/>
            <a:ext cx="1588" cy="17463"/>
          </a:xfrm>
          <a:prstGeom prst="line">
            <a:avLst/>
          </a:prstGeom>
          <a:noFill/>
          <a:ln w="6350" cap="rnd">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0348" name="Line 706"/>
          <p:cNvSpPr>
            <a:spLocks noChangeShapeType="1"/>
          </p:cNvSpPr>
          <p:nvPr/>
        </p:nvSpPr>
        <p:spPr bwMode="auto">
          <a:xfrm>
            <a:off x="3389313" y="5654675"/>
            <a:ext cx="1587" cy="17463"/>
          </a:xfrm>
          <a:prstGeom prst="line">
            <a:avLst/>
          </a:prstGeom>
          <a:noFill/>
          <a:ln w="6350" cap="rnd">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0349" name="Line 707"/>
          <p:cNvSpPr>
            <a:spLocks noChangeShapeType="1"/>
          </p:cNvSpPr>
          <p:nvPr/>
        </p:nvSpPr>
        <p:spPr bwMode="auto">
          <a:xfrm>
            <a:off x="3629025" y="5654675"/>
            <a:ext cx="6350" cy="17463"/>
          </a:xfrm>
          <a:prstGeom prst="line">
            <a:avLst/>
          </a:prstGeom>
          <a:noFill/>
          <a:ln w="6350" cap="rnd">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0350" name="Line 708"/>
          <p:cNvSpPr>
            <a:spLocks noChangeShapeType="1"/>
          </p:cNvSpPr>
          <p:nvPr/>
        </p:nvSpPr>
        <p:spPr bwMode="auto">
          <a:xfrm>
            <a:off x="3629025" y="5654675"/>
            <a:ext cx="6350" cy="34925"/>
          </a:xfrm>
          <a:prstGeom prst="line">
            <a:avLst/>
          </a:prstGeom>
          <a:noFill/>
          <a:ln w="6350" cap="rnd">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0351" name="Rectangle 709"/>
          <p:cNvSpPr>
            <a:spLocks noChangeArrowheads="1"/>
          </p:cNvSpPr>
          <p:nvPr/>
        </p:nvSpPr>
        <p:spPr bwMode="auto">
          <a:xfrm>
            <a:off x="3600450" y="5745163"/>
            <a:ext cx="177800" cy="211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1400">
                <a:latin typeface="Arial" panose="020B0604020202020204" pitchFamily="34" charset="0"/>
              </a:rPr>
              <a:t>10</a:t>
            </a:r>
            <a:endParaRPr lang="en-US" altLang="en-US">
              <a:latin typeface="Arial" panose="020B0604020202020204" pitchFamily="34" charset="0"/>
            </a:endParaRPr>
          </a:p>
        </p:txBody>
      </p:sp>
      <p:sp>
        <p:nvSpPr>
          <p:cNvPr id="300352" name="Line 710"/>
          <p:cNvSpPr>
            <a:spLocks noChangeShapeType="1"/>
          </p:cNvSpPr>
          <p:nvPr/>
        </p:nvSpPr>
        <p:spPr bwMode="auto">
          <a:xfrm>
            <a:off x="3875088" y="5654675"/>
            <a:ext cx="1587" cy="17463"/>
          </a:xfrm>
          <a:prstGeom prst="line">
            <a:avLst/>
          </a:prstGeom>
          <a:noFill/>
          <a:ln w="6350" cap="rnd">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0353" name="Line 711"/>
          <p:cNvSpPr>
            <a:spLocks noChangeShapeType="1"/>
          </p:cNvSpPr>
          <p:nvPr/>
        </p:nvSpPr>
        <p:spPr bwMode="auto">
          <a:xfrm>
            <a:off x="4121150" y="5654675"/>
            <a:ext cx="1588" cy="17463"/>
          </a:xfrm>
          <a:prstGeom prst="line">
            <a:avLst/>
          </a:prstGeom>
          <a:noFill/>
          <a:ln w="6350" cap="rnd">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0354" name="Line 712"/>
          <p:cNvSpPr>
            <a:spLocks noChangeShapeType="1"/>
          </p:cNvSpPr>
          <p:nvPr/>
        </p:nvSpPr>
        <p:spPr bwMode="auto">
          <a:xfrm>
            <a:off x="4367213" y="5654675"/>
            <a:ext cx="1587" cy="17463"/>
          </a:xfrm>
          <a:prstGeom prst="line">
            <a:avLst/>
          </a:prstGeom>
          <a:noFill/>
          <a:ln w="6350" cap="rnd">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0355" name="Line 713"/>
          <p:cNvSpPr>
            <a:spLocks noChangeShapeType="1"/>
          </p:cNvSpPr>
          <p:nvPr/>
        </p:nvSpPr>
        <p:spPr bwMode="auto">
          <a:xfrm>
            <a:off x="4606925" y="5654675"/>
            <a:ext cx="7938" cy="17463"/>
          </a:xfrm>
          <a:prstGeom prst="line">
            <a:avLst/>
          </a:prstGeom>
          <a:noFill/>
          <a:ln w="6350" cap="rnd">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0356" name="Line 714"/>
          <p:cNvSpPr>
            <a:spLocks noChangeShapeType="1"/>
          </p:cNvSpPr>
          <p:nvPr/>
        </p:nvSpPr>
        <p:spPr bwMode="auto">
          <a:xfrm>
            <a:off x="4854575" y="5654675"/>
            <a:ext cx="6350" cy="17463"/>
          </a:xfrm>
          <a:prstGeom prst="line">
            <a:avLst/>
          </a:prstGeom>
          <a:noFill/>
          <a:ln w="6350" cap="rnd">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0357" name="Line 715"/>
          <p:cNvSpPr>
            <a:spLocks noChangeShapeType="1"/>
          </p:cNvSpPr>
          <p:nvPr/>
        </p:nvSpPr>
        <p:spPr bwMode="auto">
          <a:xfrm>
            <a:off x="5100638" y="5654675"/>
            <a:ext cx="1587" cy="17463"/>
          </a:xfrm>
          <a:prstGeom prst="line">
            <a:avLst/>
          </a:prstGeom>
          <a:noFill/>
          <a:ln w="6350" cap="rnd">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0358" name="Line 716"/>
          <p:cNvSpPr>
            <a:spLocks noChangeShapeType="1"/>
          </p:cNvSpPr>
          <p:nvPr/>
        </p:nvSpPr>
        <p:spPr bwMode="auto">
          <a:xfrm>
            <a:off x="5346700" y="5654675"/>
            <a:ext cx="1588" cy="17463"/>
          </a:xfrm>
          <a:prstGeom prst="line">
            <a:avLst/>
          </a:prstGeom>
          <a:noFill/>
          <a:ln w="6350" cap="rnd">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0359" name="Line 717"/>
          <p:cNvSpPr>
            <a:spLocks noChangeShapeType="1"/>
          </p:cNvSpPr>
          <p:nvPr/>
        </p:nvSpPr>
        <p:spPr bwMode="auto">
          <a:xfrm>
            <a:off x="5592763" y="5654675"/>
            <a:ext cx="1587" cy="17463"/>
          </a:xfrm>
          <a:prstGeom prst="line">
            <a:avLst/>
          </a:prstGeom>
          <a:noFill/>
          <a:ln w="6350" cap="rnd">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0360" name="Line 718"/>
          <p:cNvSpPr>
            <a:spLocks noChangeShapeType="1"/>
          </p:cNvSpPr>
          <p:nvPr/>
        </p:nvSpPr>
        <p:spPr bwMode="auto">
          <a:xfrm>
            <a:off x="5838825" y="5654675"/>
            <a:ext cx="1588" cy="17463"/>
          </a:xfrm>
          <a:prstGeom prst="line">
            <a:avLst/>
          </a:prstGeom>
          <a:noFill/>
          <a:ln w="6350" cap="rnd">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0361" name="Line 719"/>
          <p:cNvSpPr>
            <a:spLocks noChangeShapeType="1"/>
          </p:cNvSpPr>
          <p:nvPr/>
        </p:nvSpPr>
        <p:spPr bwMode="auto">
          <a:xfrm>
            <a:off x="6086475" y="5654675"/>
            <a:ext cx="1588" cy="17463"/>
          </a:xfrm>
          <a:prstGeom prst="line">
            <a:avLst/>
          </a:prstGeom>
          <a:noFill/>
          <a:ln w="6350" cap="rnd">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0362" name="Line 720"/>
          <p:cNvSpPr>
            <a:spLocks noChangeShapeType="1"/>
          </p:cNvSpPr>
          <p:nvPr/>
        </p:nvSpPr>
        <p:spPr bwMode="auto">
          <a:xfrm>
            <a:off x="6086475" y="5654675"/>
            <a:ext cx="1588" cy="34925"/>
          </a:xfrm>
          <a:prstGeom prst="line">
            <a:avLst/>
          </a:prstGeom>
          <a:noFill/>
          <a:ln w="6350" cap="rnd">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0363" name="Rectangle 721"/>
          <p:cNvSpPr>
            <a:spLocks noChangeArrowheads="1"/>
          </p:cNvSpPr>
          <p:nvPr/>
        </p:nvSpPr>
        <p:spPr bwMode="auto">
          <a:xfrm>
            <a:off x="6059488" y="5745163"/>
            <a:ext cx="177800" cy="211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1400">
                <a:latin typeface="Arial" panose="020B0604020202020204" pitchFamily="34" charset="0"/>
              </a:rPr>
              <a:t>20</a:t>
            </a:r>
            <a:endParaRPr lang="en-US" altLang="en-US">
              <a:latin typeface="Arial" panose="020B0604020202020204" pitchFamily="34" charset="0"/>
            </a:endParaRPr>
          </a:p>
        </p:txBody>
      </p:sp>
      <p:sp>
        <p:nvSpPr>
          <p:cNvPr id="300364" name="Rectangle 722"/>
          <p:cNvSpPr>
            <a:spLocks noChangeArrowheads="1"/>
          </p:cNvSpPr>
          <p:nvPr/>
        </p:nvSpPr>
        <p:spPr bwMode="auto">
          <a:xfrm>
            <a:off x="1030288" y="5508625"/>
            <a:ext cx="8890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1400">
                <a:latin typeface="Arial" panose="020B0604020202020204" pitchFamily="34" charset="0"/>
              </a:rPr>
              <a:t>0</a:t>
            </a:r>
            <a:endParaRPr lang="en-US" altLang="en-US">
              <a:latin typeface="Arial" panose="020B0604020202020204" pitchFamily="34" charset="0"/>
            </a:endParaRPr>
          </a:p>
        </p:txBody>
      </p:sp>
      <p:sp>
        <p:nvSpPr>
          <p:cNvPr id="300365" name="Line 723"/>
          <p:cNvSpPr>
            <a:spLocks noChangeShapeType="1"/>
          </p:cNvSpPr>
          <p:nvPr/>
        </p:nvSpPr>
        <p:spPr bwMode="auto">
          <a:xfrm>
            <a:off x="1190625" y="5654675"/>
            <a:ext cx="1588" cy="17463"/>
          </a:xfrm>
          <a:prstGeom prst="line">
            <a:avLst/>
          </a:prstGeom>
          <a:noFill/>
          <a:ln w="6350" cap="rnd">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0366" name="Line 724"/>
          <p:cNvSpPr>
            <a:spLocks noChangeShapeType="1"/>
          </p:cNvSpPr>
          <p:nvPr/>
        </p:nvSpPr>
        <p:spPr bwMode="auto">
          <a:xfrm>
            <a:off x="1190625" y="5654675"/>
            <a:ext cx="1588" cy="34925"/>
          </a:xfrm>
          <a:prstGeom prst="line">
            <a:avLst/>
          </a:prstGeom>
          <a:noFill/>
          <a:ln w="6350" cap="rnd">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0367" name="Line 725"/>
          <p:cNvSpPr>
            <a:spLocks noChangeShapeType="1"/>
          </p:cNvSpPr>
          <p:nvPr/>
        </p:nvSpPr>
        <p:spPr bwMode="auto">
          <a:xfrm flipV="1">
            <a:off x="1190625" y="4819650"/>
            <a:ext cx="1588" cy="835025"/>
          </a:xfrm>
          <a:prstGeom prst="line">
            <a:avLst/>
          </a:prstGeom>
          <a:noFill/>
          <a:ln w="6350" cap="rnd">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0368" name="Line 726"/>
          <p:cNvSpPr>
            <a:spLocks noChangeShapeType="1"/>
          </p:cNvSpPr>
          <p:nvPr/>
        </p:nvSpPr>
        <p:spPr bwMode="auto">
          <a:xfrm flipH="1">
            <a:off x="1147763" y="5654675"/>
            <a:ext cx="42862" cy="1588"/>
          </a:xfrm>
          <a:prstGeom prst="line">
            <a:avLst/>
          </a:prstGeom>
          <a:noFill/>
          <a:ln w="6350" cap="rnd">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0369" name="Line 727"/>
          <p:cNvSpPr>
            <a:spLocks noChangeShapeType="1"/>
          </p:cNvSpPr>
          <p:nvPr/>
        </p:nvSpPr>
        <p:spPr bwMode="auto">
          <a:xfrm flipH="1">
            <a:off x="1135063" y="5654675"/>
            <a:ext cx="55562" cy="1588"/>
          </a:xfrm>
          <a:prstGeom prst="line">
            <a:avLst/>
          </a:prstGeom>
          <a:noFill/>
          <a:ln w="6350" cap="rnd">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0370" name="Line 728"/>
          <p:cNvSpPr>
            <a:spLocks noChangeShapeType="1"/>
          </p:cNvSpPr>
          <p:nvPr/>
        </p:nvSpPr>
        <p:spPr bwMode="auto">
          <a:xfrm flipH="1">
            <a:off x="1147763" y="5573713"/>
            <a:ext cx="42862" cy="1587"/>
          </a:xfrm>
          <a:prstGeom prst="line">
            <a:avLst/>
          </a:prstGeom>
          <a:noFill/>
          <a:ln w="6350" cap="rnd">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0371" name="Line 729"/>
          <p:cNvSpPr>
            <a:spLocks noChangeShapeType="1"/>
          </p:cNvSpPr>
          <p:nvPr/>
        </p:nvSpPr>
        <p:spPr bwMode="auto">
          <a:xfrm flipH="1">
            <a:off x="1147763" y="5491163"/>
            <a:ext cx="42862" cy="3175"/>
          </a:xfrm>
          <a:prstGeom prst="line">
            <a:avLst/>
          </a:prstGeom>
          <a:noFill/>
          <a:ln w="6350" cap="rnd">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0372" name="Line 730"/>
          <p:cNvSpPr>
            <a:spLocks noChangeShapeType="1"/>
          </p:cNvSpPr>
          <p:nvPr/>
        </p:nvSpPr>
        <p:spPr bwMode="auto">
          <a:xfrm flipH="1">
            <a:off x="1147763" y="5391150"/>
            <a:ext cx="42862" cy="7938"/>
          </a:xfrm>
          <a:prstGeom prst="line">
            <a:avLst/>
          </a:prstGeom>
          <a:noFill/>
          <a:ln w="6350" cap="rnd">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0373" name="Line 731"/>
          <p:cNvSpPr>
            <a:spLocks noChangeShapeType="1"/>
          </p:cNvSpPr>
          <p:nvPr/>
        </p:nvSpPr>
        <p:spPr bwMode="auto">
          <a:xfrm flipH="1">
            <a:off x="1147763" y="5308600"/>
            <a:ext cx="42862" cy="1588"/>
          </a:xfrm>
          <a:prstGeom prst="line">
            <a:avLst/>
          </a:prstGeom>
          <a:noFill/>
          <a:ln w="6350" cap="rnd">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0374" name="Line 732"/>
          <p:cNvSpPr>
            <a:spLocks noChangeShapeType="1"/>
          </p:cNvSpPr>
          <p:nvPr/>
        </p:nvSpPr>
        <p:spPr bwMode="auto">
          <a:xfrm flipH="1">
            <a:off x="1147763" y="5226050"/>
            <a:ext cx="42862" cy="3175"/>
          </a:xfrm>
          <a:prstGeom prst="line">
            <a:avLst/>
          </a:prstGeom>
          <a:noFill/>
          <a:ln w="6350" cap="rnd">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0375" name="Line 733"/>
          <p:cNvSpPr>
            <a:spLocks noChangeShapeType="1"/>
          </p:cNvSpPr>
          <p:nvPr/>
        </p:nvSpPr>
        <p:spPr bwMode="auto">
          <a:xfrm flipH="1">
            <a:off x="1135063" y="5226050"/>
            <a:ext cx="55562" cy="3175"/>
          </a:xfrm>
          <a:prstGeom prst="line">
            <a:avLst/>
          </a:prstGeom>
          <a:noFill/>
          <a:ln w="6350" cap="rnd">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0376" name="Line 734"/>
          <p:cNvSpPr>
            <a:spLocks noChangeShapeType="1"/>
          </p:cNvSpPr>
          <p:nvPr/>
        </p:nvSpPr>
        <p:spPr bwMode="auto">
          <a:xfrm flipH="1">
            <a:off x="1147763" y="5146675"/>
            <a:ext cx="42862" cy="1588"/>
          </a:xfrm>
          <a:prstGeom prst="line">
            <a:avLst/>
          </a:prstGeom>
          <a:noFill/>
          <a:ln w="6350" cap="rnd">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0377" name="Line 735"/>
          <p:cNvSpPr>
            <a:spLocks noChangeShapeType="1"/>
          </p:cNvSpPr>
          <p:nvPr/>
        </p:nvSpPr>
        <p:spPr bwMode="auto">
          <a:xfrm flipH="1">
            <a:off x="1147763" y="5064125"/>
            <a:ext cx="42862" cy="1588"/>
          </a:xfrm>
          <a:prstGeom prst="line">
            <a:avLst/>
          </a:prstGeom>
          <a:noFill/>
          <a:ln w="6350" cap="rnd">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0378" name="Line 736"/>
          <p:cNvSpPr>
            <a:spLocks noChangeShapeType="1"/>
          </p:cNvSpPr>
          <p:nvPr/>
        </p:nvSpPr>
        <p:spPr bwMode="auto">
          <a:xfrm flipH="1">
            <a:off x="1147763" y="4981575"/>
            <a:ext cx="42862" cy="1588"/>
          </a:xfrm>
          <a:prstGeom prst="line">
            <a:avLst/>
          </a:prstGeom>
          <a:noFill/>
          <a:ln w="6350" cap="rnd">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0379" name="Line 737"/>
          <p:cNvSpPr>
            <a:spLocks noChangeShapeType="1"/>
          </p:cNvSpPr>
          <p:nvPr/>
        </p:nvSpPr>
        <p:spPr bwMode="auto">
          <a:xfrm flipH="1">
            <a:off x="1147763" y="4902200"/>
            <a:ext cx="42862" cy="1588"/>
          </a:xfrm>
          <a:prstGeom prst="line">
            <a:avLst/>
          </a:prstGeom>
          <a:noFill/>
          <a:ln w="6350" cap="rnd">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0380" name="Line 738"/>
          <p:cNvSpPr>
            <a:spLocks noChangeShapeType="1"/>
          </p:cNvSpPr>
          <p:nvPr/>
        </p:nvSpPr>
        <p:spPr bwMode="auto">
          <a:xfrm flipH="1">
            <a:off x="1147763" y="4819650"/>
            <a:ext cx="42862" cy="1588"/>
          </a:xfrm>
          <a:prstGeom prst="line">
            <a:avLst/>
          </a:prstGeom>
          <a:noFill/>
          <a:ln w="6350" cap="rnd">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0381" name="Line 739"/>
          <p:cNvSpPr>
            <a:spLocks noChangeShapeType="1"/>
          </p:cNvSpPr>
          <p:nvPr/>
        </p:nvSpPr>
        <p:spPr bwMode="auto">
          <a:xfrm flipH="1">
            <a:off x="1135063" y="4819650"/>
            <a:ext cx="55562" cy="1588"/>
          </a:xfrm>
          <a:prstGeom prst="line">
            <a:avLst/>
          </a:prstGeom>
          <a:noFill/>
          <a:ln w="6350" cap="rnd">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0382" name="Rectangle 740"/>
          <p:cNvSpPr>
            <a:spLocks noChangeArrowheads="1"/>
          </p:cNvSpPr>
          <p:nvPr/>
        </p:nvSpPr>
        <p:spPr bwMode="auto">
          <a:xfrm>
            <a:off x="1030288" y="4681538"/>
            <a:ext cx="88900" cy="211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1400">
                <a:latin typeface="Arial" panose="020B0604020202020204" pitchFamily="34" charset="0"/>
              </a:rPr>
              <a:t>1</a:t>
            </a:r>
            <a:endParaRPr lang="en-US" altLang="en-US">
              <a:latin typeface="Arial" panose="020B0604020202020204" pitchFamily="34" charset="0"/>
            </a:endParaRPr>
          </a:p>
        </p:txBody>
      </p:sp>
      <p:sp>
        <p:nvSpPr>
          <p:cNvPr id="300383" name="Freeform 741"/>
          <p:cNvSpPr>
            <a:spLocks/>
          </p:cNvSpPr>
          <p:nvPr/>
        </p:nvSpPr>
        <p:spPr bwMode="auto">
          <a:xfrm>
            <a:off x="2163763" y="4819650"/>
            <a:ext cx="492125" cy="835025"/>
          </a:xfrm>
          <a:custGeom>
            <a:avLst/>
            <a:gdLst>
              <a:gd name="T0" fmla="*/ 2147483647 w 310"/>
              <a:gd name="T1" fmla="*/ 2147483647 h 406"/>
              <a:gd name="T2" fmla="*/ 2147483647 w 310"/>
              <a:gd name="T3" fmla="*/ 2147483647 h 406"/>
              <a:gd name="T4" fmla="*/ 2147483647 w 310"/>
              <a:gd name="T5" fmla="*/ 2147483647 h 406"/>
              <a:gd name="T6" fmla="*/ 2147483647 w 310"/>
              <a:gd name="T7" fmla="*/ 2147483647 h 406"/>
              <a:gd name="T8" fmla="*/ 2147483647 w 310"/>
              <a:gd name="T9" fmla="*/ 2147483647 h 406"/>
              <a:gd name="T10" fmla="*/ 2147483647 w 310"/>
              <a:gd name="T11" fmla="*/ 2147483647 h 406"/>
              <a:gd name="T12" fmla="*/ 2147483647 w 310"/>
              <a:gd name="T13" fmla="*/ 2147483647 h 406"/>
              <a:gd name="T14" fmla="*/ 2147483647 w 310"/>
              <a:gd name="T15" fmla="*/ 2147483647 h 406"/>
              <a:gd name="T16" fmla="*/ 2147483647 w 310"/>
              <a:gd name="T17" fmla="*/ 2147483647 h 406"/>
              <a:gd name="T18" fmla="*/ 2147483647 w 310"/>
              <a:gd name="T19" fmla="*/ 2147483647 h 406"/>
              <a:gd name="T20" fmla="*/ 2147483647 w 310"/>
              <a:gd name="T21" fmla="*/ 2147483647 h 406"/>
              <a:gd name="T22" fmla="*/ 2147483647 w 310"/>
              <a:gd name="T23" fmla="*/ 2147483647 h 406"/>
              <a:gd name="T24" fmla="*/ 2147483647 w 310"/>
              <a:gd name="T25" fmla="*/ 2147483647 h 406"/>
              <a:gd name="T26" fmla="*/ 2147483647 w 310"/>
              <a:gd name="T27" fmla="*/ 2147483647 h 406"/>
              <a:gd name="T28" fmla="*/ 2147483647 w 310"/>
              <a:gd name="T29" fmla="*/ 2147483647 h 406"/>
              <a:gd name="T30" fmla="*/ 2147483647 w 310"/>
              <a:gd name="T31" fmla="*/ 2147483647 h 406"/>
              <a:gd name="T32" fmla="*/ 2147483647 w 310"/>
              <a:gd name="T33" fmla="*/ 2147483647 h 406"/>
              <a:gd name="T34" fmla="*/ 2147483647 w 310"/>
              <a:gd name="T35" fmla="*/ 2147483647 h 406"/>
              <a:gd name="T36" fmla="*/ 2147483647 w 310"/>
              <a:gd name="T37" fmla="*/ 2147483647 h 406"/>
              <a:gd name="T38" fmla="*/ 2147483647 w 310"/>
              <a:gd name="T39" fmla="*/ 2147483647 h 406"/>
              <a:gd name="T40" fmla="*/ 2147483647 w 310"/>
              <a:gd name="T41" fmla="*/ 2147483647 h 406"/>
              <a:gd name="T42" fmla="*/ 2147483647 w 310"/>
              <a:gd name="T43" fmla="*/ 2147483647 h 406"/>
              <a:gd name="T44" fmla="*/ 2147483647 w 310"/>
              <a:gd name="T45" fmla="*/ 2147483647 h 406"/>
              <a:gd name="T46" fmla="*/ 2147483647 w 310"/>
              <a:gd name="T47" fmla="*/ 2147483647 h 406"/>
              <a:gd name="T48" fmla="*/ 2147483647 w 310"/>
              <a:gd name="T49" fmla="*/ 2147483647 h 406"/>
              <a:gd name="T50" fmla="*/ 2147483647 w 310"/>
              <a:gd name="T51" fmla="*/ 2147483647 h 406"/>
              <a:gd name="T52" fmla="*/ 2147483647 w 310"/>
              <a:gd name="T53" fmla="*/ 2147483647 h 406"/>
              <a:gd name="T54" fmla="*/ 2147483647 w 310"/>
              <a:gd name="T55" fmla="*/ 2147483647 h 406"/>
              <a:gd name="T56" fmla="*/ 2147483647 w 310"/>
              <a:gd name="T57" fmla="*/ 2147483647 h 406"/>
              <a:gd name="T58" fmla="*/ 2147483647 w 310"/>
              <a:gd name="T59" fmla="*/ 2147483647 h 406"/>
              <a:gd name="T60" fmla="*/ 2147483647 w 310"/>
              <a:gd name="T61" fmla="*/ 2147483647 h 406"/>
              <a:gd name="T62" fmla="*/ 2147483647 w 310"/>
              <a:gd name="T63" fmla="*/ 0 h 406"/>
              <a:gd name="T64" fmla="*/ 2147483647 w 310"/>
              <a:gd name="T65" fmla="*/ 2147483647 h 406"/>
              <a:gd name="T66" fmla="*/ 2147483647 w 310"/>
              <a:gd name="T67" fmla="*/ 2147483647 h 406"/>
              <a:gd name="T68" fmla="*/ 2147483647 w 310"/>
              <a:gd name="T69" fmla="*/ 2147483647 h 406"/>
              <a:gd name="T70" fmla="*/ 2147483647 w 310"/>
              <a:gd name="T71" fmla="*/ 2147483647 h 406"/>
              <a:gd name="T72" fmla="*/ 2147483647 w 310"/>
              <a:gd name="T73" fmla="*/ 2147483647 h 406"/>
              <a:gd name="T74" fmla="*/ 2147483647 w 310"/>
              <a:gd name="T75" fmla="*/ 2147483647 h 406"/>
              <a:gd name="T76" fmla="*/ 2147483647 w 310"/>
              <a:gd name="T77" fmla="*/ 2147483647 h 406"/>
              <a:gd name="T78" fmla="*/ 2147483647 w 310"/>
              <a:gd name="T79" fmla="*/ 2147483647 h 406"/>
              <a:gd name="T80" fmla="*/ 2147483647 w 310"/>
              <a:gd name="T81" fmla="*/ 2147483647 h 406"/>
              <a:gd name="T82" fmla="*/ 2147483647 w 310"/>
              <a:gd name="T83" fmla="*/ 2147483647 h 406"/>
              <a:gd name="T84" fmla="*/ 2147483647 w 310"/>
              <a:gd name="T85" fmla="*/ 2147483647 h 406"/>
              <a:gd name="T86" fmla="*/ 2147483647 w 310"/>
              <a:gd name="T87" fmla="*/ 2147483647 h 406"/>
              <a:gd name="T88" fmla="*/ 2147483647 w 310"/>
              <a:gd name="T89" fmla="*/ 2147483647 h 406"/>
              <a:gd name="T90" fmla="*/ 2147483647 w 310"/>
              <a:gd name="T91" fmla="*/ 2147483647 h 406"/>
              <a:gd name="T92" fmla="*/ 2147483647 w 310"/>
              <a:gd name="T93" fmla="*/ 2147483647 h 406"/>
              <a:gd name="T94" fmla="*/ 2147483647 w 310"/>
              <a:gd name="T95" fmla="*/ 2147483647 h 406"/>
              <a:gd name="T96" fmla="*/ 2147483647 w 310"/>
              <a:gd name="T97" fmla="*/ 2147483647 h 406"/>
              <a:gd name="T98" fmla="*/ 2147483647 w 310"/>
              <a:gd name="T99" fmla="*/ 2147483647 h 406"/>
              <a:gd name="T100" fmla="*/ 2147483647 w 310"/>
              <a:gd name="T101" fmla="*/ 2147483647 h 406"/>
              <a:gd name="T102" fmla="*/ 2147483647 w 310"/>
              <a:gd name="T103" fmla="*/ 2147483647 h 406"/>
              <a:gd name="T104" fmla="*/ 2147483647 w 310"/>
              <a:gd name="T105" fmla="*/ 2147483647 h 406"/>
              <a:gd name="T106" fmla="*/ 2147483647 w 310"/>
              <a:gd name="T107" fmla="*/ 2147483647 h 406"/>
              <a:gd name="T108" fmla="*/ 2147483647 w 310"/>
              <a:gd name="T109" fmla="*/ 2147483647 h 406"/>
              <a:gd name="T110" fmla="*/ 2147483647 w 310"/>
              <a:gd name="T111" fmla="*/ 2147483647 h 406"/>
              <a:gd name="T112" fmla="*/ 2147483647 w 310"/>
              <a:gd name="T113" fmla="*/ 2147483647 h 406"/>
              <a:gd name="T114" fmla="*/ 2147483647 w 310"/>
              <a:gd name="T115" fmla="*/ 2147483647 h 406"/>
              <a:gd name="T116" fmla="*/ 2147483647 w 310"/>
              <a:gd name="T117" fmla="*/ 2147483647 h 406"/>
              <a:gd name="T118" fmla="*/ 2147483647 w 310"/>
              <a:gd name="T119" fmla="*/ 2147483647 h 406"/>
              <a:gd name="T120" fmla="*/ 2147483647 w 310"/>
              <a:gd name="T121" fmla="*/ 2147483647 h 406"/>
              <a:gd name="T122" fmla="*/ 2147483647 w 310"/>
              <a:gd name="T123" fmla="*/ 2147483647 h 406"/>
              <a:gd name="T124" fmla="*/ 2147483647 w 310"/>
              <a:gd name="T125" fmla="*/ 2147483647 h 40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310"/>
              <a:gd name="T190" fmla="*/ 0 h 406"/>
              <a:gd name="T191" fmla="*/ 310 w 310"/>
              <a:gd name="T192" fmla="*/ 406 h 40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310" h="406">
                <a:moveTo>
                  <a:pt x="0" y="406"/>
                </a:moveTo>
                <a:lnTo>
                  <a:pt x="0" y="406"/>
                </a:lnTo>
                <a:lnTo>
                  <a:pt x="0" y="401"/>
                </a:lnTo>
                <a:lnTo>
                  <a:pt x="4" y="401"/>
                </a:lnTo>
                <a:lnTo>
                  <a:pt x="4" y="397"/>
                </a:lnTo>
                <a:lnTo>
                  <a:pt x="4" y="393"/>
                </a:lnTo>
                <a:lnTo>
                  <a:pt x="8" y="393"/>
                </a:lnTo>
                <a:lnTo>
                  <a:pt x="8" y="389"/>
                </a:lnTo>
                <a:lnTo>
                  <a:pt x="8" y="384"/>
                </a:lnTo>
                <a:lnTo>
                  <a:pt x="8" y="379"/>
                </a:lnTo>
                <a:lnTo>
                  <a:pt x="13" y="379"/>
                </a:lnTo>
                <a:lnTo>
                  <a:pt x="13" y="375"/>
                </a:lnTo>
                <a:lnTo>
                  <a:pt x="13" y="371"/>
                </a:lnTo>
                <a:lnTo>
                  <a:pt x="17" y="371"/>
                </a:lnTo>
                <a:lnTo>
                  <a:pt x="17" y="367"/>
                </a:lnTo>
                <a:lnTo>
                  <a:pt x="17" y="362"/>
                </a:lnTo>
                <a:lnTo>
                  <a:pt x="17" y="357"/>
                </a:lnTo>
                <a:lnTo>
                  <a:pt x="22" y="357"/>
                </a:lnTo>
                <a:lnTo>
                  <a:pt x="22" y="353"/>
                </a:lnTo>
                <a:lnTo>
                  <a:pt x="22" y="349"/>
                </a:lnTo>
                <a:lnTo>
                  <a:pt x="22" y="344"/>
                </a:lnTo>
                <a:lnTo>
                  <a:pt x="26" y="344"/>
                </a:lnTo>
                <a:lnTo>
                  <a:pt x="26" y="340"/>
                </a:lnTo>
                <a:lnTo>
                  <a:pt x="26" y="335"/>
                </a:lnTo>
                <a:lnTo>
                  <a:pt x="26" y="331"/>
                </a:lnTo>
                <a:lnTo>
                  <a:pt x="31" y="331"/>
                </a:lnTo>
                <a:lnTo>
                  <a:pt x="31" y="327"/>
                </a:lnTo>
                <a:lnTo>
                  <a:pt x="31" y="322"/>
                </a:lnTo>
                <a:lnTo>
                  <a:pt x="35" y="322"/>
                </a:lnTo>
                <a:lnTo>
                  <a:pt x="35" y="318"/>
                </a:lnTo>
                <a:lnTo>
                  <a:pt x="35" y="309"/>
                </a:lnTo>
                <a:lnTo>
                  <a:pt x="39" y="309"/>
                </a:lnTo>
                <a:lnTo>
                  <a:pt x="39" y="304"/>
                </a:lnTo>
                <a:lnTo>
                  <a:pt x="39" y="300"/>
                </a:lnTo>
                <a:lnTo>
                  <a:pt x="39" y="296"/>
                </a:lnTo>
                <a:lnTo>
                  <a:pt x="44" y="296"/>
                </a:lnTo>
                <a:lnTo>
                  <a:pt x="44" y="291"/>
                </a:lnTo>
                <a:lnTo>
                  <a:pt x="44" y="287"/>
                </a:lnTo>
                <a:lnTo>
                  <a:pt x="44" y="282"/>
                </a:lnTo>
                <a:lnTo>
                  <a:pt x="49" y="282"/>
                </a:lnTo>
                <a:lnTo>
                  <a:pt x="49" y="278"/>
                </a:lnTo>
                <a:lnTo>
                  <a:pt x="49" y="274"/>
                </a:lnTo>
                <a:lnTo>
                  <a:pt x="53" y="274"/>
                </a:lnTo>
                <a:lnTo>
                  <a:pt x="53" y="269"/>
                </a:lnTo>
                <a:lnTo>
                  <a:pt x="53" y="265"/>
                </a:lnTo>
                <a:lnTo>
                  <a:pt x="53" y="260"/>
                </a:lnTo>
                <a:lnTo>
                  <a:pt x="57" y="260"/>
                </a:lnTo>
                <a:lnTo>
                  <a:pt x="57" y="256"/>
                </a:lnTo>
                <a:lnTo>
                  <a:pt x="57" y="252"/>
                </a:lnTo>
                <a:lnTo>
                  <a:pt x="57" y="247"/>
                </a:lnTo>
                <a:lnTo>
                  <a:pt x="61" y="247"/>
                </a:lnTo>
                <a:lnTo>
                  <a:pt x="61" y="243"/>
                </a:lnTo>
                <a:lnTo>
                  <a:pt x="61" y="238"/>
                </a:lnTo>
                <a:lnTo>
                  <a:pt x="66" y="238"/>
                </a:lnTo>
                <a:lnTo>
                  <a:pt x="66" y="234"/>
                </a:lnTo>
                <a:lnTo>
                  <a:pt x="66" y="230"/>
                </a:lnTo>
                <a:lnTo>
                  <a:pt x="66" y="225"/>
                </a:lnTo>
                <a:lnTo>
                  <a:pt x="71" y="225"/>
                </a:lnTo>
                <a:lnTo>
                  <a:pt x="71" y="220"/>
                </a:lnTo>
                <a:lnTo>
                  <a:pt x="71" y="216"/>
                </a:lnTo>
                <a:lnTo>
                  <a:pt x="75" y="216"/>
                </a:lnTo>
                <a:lnTo>
                  <a:pt x="75" y="212"/>
                </a:lnTo>
                <a:lnTo>
                  <a:pt x="75" y="207"/>
                </a:lnTo>
                <a:lnTo>
                  <a:pt x="75" y="203"/>
                </a:lnTo>
                <a:lnTo>
                  <a:pt x="79" y="203"/>
                </a:lnTo>
                <a:lnTo>
                  <a:pt x="79" y="198"/>
                </a:lnTo>
                <a:lnTo>
                  <a:pt x="79" y="194"/>
                </a:lnTo>
                <a:lnTo>
                  <a:pt x="83" y="194"/>
                </a:lnTo>
                <a:lnTo>
                  <a:pt x="83" y="190"/>
                </a:lnTo>
                <a:lnTo>
                  <a:pt x="83" y="185"/>
                </a:lnTo>
                <a:lnTo>
                  <a:pt x="83" y="181"/>
                </a:lnTo>
                <a:lnTo>
                  <a:pt x="88" y="181"/>
                </a:lnTo>
                <a:lnTo>
                  <a:pt x="88" y="176"/>
                </a:lnTo>
                <a:lnTo>
                  <a:pt x="88" y="172"/>
                </a:lnTo>
                <a:lnTo>
                  <a:pt x="88" y="167"/>
                </a:lnTo>
                <a:lnTo>
                  <a:pt x="93" y="167"/>
                </a:lnTo>
                <a:lnTo>
                  <a:pt x="93" y="163"/>
                </a:lnTo>
                <a:lnTo>
                  <a:pt x="93" y="159"/>
                </a:lnTo>
                <a:lnTo>
                  <a:pt x="93" y="154"/>
                </a:lnTo>
                <a:lnTo>
                  <a:pt x="97" y="154"/>
                </a:lnTo>
                <a:lnTo>
                  <a:pt x="97" y="150"/>
                </a:lnTo>
                <a:lnTo>
                  <a:pt x="97" y="145"/>
                </a:lnTo>
                <a:lnTo>
                  <a:pt x="101" y="145"/>
                </a:lnTo>
                <a:lnTo>
                  <a:pt x="101" y="141"/>
                </a:lnTo>
                <a:lnTo>
                  <a:pt x="101" y="137"/>
                </a:lnTo>
                <a:lnTo>
                  <a:pt x="106" y="137"/>
                </a:lnTo>
                <a:lnTo>
                  <a:pt x="106" y="132"/>
                </a:lnTo>
                <a:lnTo>
                  <a:pt x="106" y="128"/>
                </a:lnTo>
                <a:lnTo>
                  <a:pt x="106" y="123"/>
                </a:lnTo>
                <a:lnTo>
                  <a:pt x="110" y="123"/>
                </a:lnTo>
                <a:lnTo>
                  <a:pt x="110" y="119"/>
                </a:lnTo>
                <a:lnTo>
                  <a:pt x="110" y="115"/>
                </a:lnTo>
                <a:lnTo>
                  <a:pt x="110" y="110"/>
                </a:lnTo>
                <a:lnTo>
                  <a:pt x="115" y="110"/>
                </a:lnTo>
                <a:lnTo>
                  <a:pt x="115" y="106"/>
                </a:lnTo>
                <a:lnTo>
                  <a:pt x="115" y="101"/>
                </a:lnTo>
                <a:lnTo>
                  <a:pt x="119" y="101"/>
                </a:lnTo>
                <a:lnTo>
                  <a:pt x="119" y="97"/>
                </a:lnTo>
                <a:lnTo>
                  <a:pt x="119" y="93"/>
                </a:lnTo>
                <a:lnTo>
                  <a:pt x="119" y="88"/>
                </a:lnTo>
                <a:lnTo>
                  <a:pt x="124" y="88"/>
                </a:lnTo>
                <a:lnTo>
                  <a:pt x="124" y="84"/>
                </a:lnTo>
                <a:lnTo>
                  <a:pt x="124" y="79"/>
                </a:lnTo>
                <a:lnTo>
                  <a:pt x="124" y="75"/>
                </a:lnTo>
                <a:lnTo>
                  <a:pt x="128" y="75"/>
                </a:lnTo>
                <a:lnTo>
                  <a:pt x="128" y="71"/>
                </a:lnTo>
                <a:lnTo>
                  <a:pt x="128" y="66"/>
                </a:lnTo>
                <a:lnTo>
                  <a:pt x="133" y="66"/>
                </a:lnTo>
                <a:lnTo>
                  <a:pt x="133" y="62"/>
                </a:lnTo>
                <a:lnTo>
                  <a:pt x="133" y="57"/>
                </a:lnTo>
                <a:lnTo>
                  <a:pt x="133" y="53"/>
                </a:lnTo>
                <a:lnTo>
                  <a:pt x="137" y="53"/>
                </a:lnTo>
                <a:lnTo>
                  <a:pt x="137" y="48"/>
                </a:lnTo>
                <a:lnTo>
                  <a:pt x="137" y="44"/>
                </a:lnTo>
                <a:lnTo>
                  <a:pt x="142" y="44"/>
                </a:lnTo>
                <a:lnTo>
                  <a:pt x="142" y="40"/>
                </a:lnTo>
                <a:lnTo>
                  <a:pt x="142" y="35"/>
                </a:lnTo>
                <a:lnTo>
                  <a:pt x="142" y="30"/>
                </a:lnTo>
                <a:lnTo>
                  <a:pt x="146" y="30"/>
                </a:lnTo>
                <a:lnTo>
                  <a:pt x="146" y="26"/>
                </a:lnTo>
                <a:lnTo>
                  <a:pt x="146" y="22"/>
                </a:lnTo>
                <a:lnTo>
                  <a:pt x="150" y="22"/>
                </a:lnTo>
                <a:lnTo>
                  <a:pt x="150" y="18"/>
                </a:lnTo>
                <a:lnTo>
                  <a:pt x="150" y="13"/>
                </a:lnTo>
                <a:lnTo>
                  <a:pt x="150" y="8"/>
                </a:lnTo>
                <a:lnTo>
                  <a:pt x="155" y="8"/>
                </a:lnTo>
                <a:lnTo>
                  <a:pt x="155" y="4"/>
                </a:lnTo>
                <a:lnTo>
                  <a:pt x="155" y="0"/>
                </a:lnTo>
                <a:lnTo>
                  <a:pt x="310" y="0"/>
                </a:lnTo>
                <a:lnTo>
                  <a:pt x="310" y="4"/>
                </a:lnTo>
                <a:lnTo>
                  <a:pt x="310" y="8"/>
                </a:lnTo>
                <a:lnTo>
                  <a:pt x="310" y="13"/>
                </a:lnTo>
                <a:lnTo>
                  <a:pt x="305" y="13"/>
                </a:lnTo>
                <a:lnTo>
                  <a:pt x="305" y="18"/>
                </a:lnTo>
                <a:lnTo>
                  <a:pt x="305" y="22"/>
                </a:lnTo>
                <a:lnTo>
                  <a:pt x="301" y="22"/>
                </a:lnTo>
                <a:lnTo>
                  <a:pt x="301" y="26"/>
                </a:lnTo>
                <a:lnTo>
                  <a:pt x="301" y="30"/>
                </a:lnTo>
                <a:lnTo>
                  <a:pt x="297" y="30"/>
                </a:lnTo>
                <a:lnTo>
                  <a:pt x="297" y="35"/>
                </a:lnTo>
                <a:lnTo>
                  <a:pt x="297" y="40"/>
                </a:lnTo>
                <a:lnTo>
                  <a:pt x="297" y="44"/>
                </a:lnTo>
                <a:lnTo>
                  <a:pt x="293" y="44"/>
                </a:lnTo>
                <a:lnTo>
                  <a:pt x="293" y="48"/>
                </a:lnTo>
                <a:lnTo>
                  <a:pt x="293" y="53"/>
                </a:lnTo>
                <a:lnTo>
                  <a:pt x="293" y="57"/>
                </a:lnTo>
                <a:lnTo>
                  <a:pt x="288" y="57"/>
                </a:lnTo>
                <a:lnTo>
                  <a:pt x="288" y="62"/>
                </a:lnTo>
                <a:lnTo>
                  <a:pt x="288" y="66"/>
                </a:lnTo>
                <a:lnTo>
                  <a:pt x="283" y="66"/>
                </a:lnTo>
                <a:lnTo>
                  <a:pt x="283" y="71"/>
                </a:lnTo>
                <a:lnTo>
                  <a:pt x="283" y="75"/>
                </a:lnTo>
                <a:lnTo>
                  <a:pt x="283" y="79"/>
                </a:lnTo>
                <a:lnTo>
                  <a:pt x="279" y="79"/>
                </a:lnTo>
                <a:lnTo>
                  <a:pt x="279" y="84"/>
                </a:lnTo>
                <a:lnTo>
                  <a:pt x="279" y="88"/>
                </a:lnTo>
                <a:lnTo>
                  <a:pt x="279" y="93"/>
                </a:lnTo>
                <a:lnTo>
                  <a:pt x="275" y="93"/>
                </a:lnTo>
                <a:lnTo>
                  <a:pt x="275" y="97"/>
                </a:lnTo>
                <a:lnTo>
                  <a:pt x="275" y="101"/>
                </a:lnTo>
                <a:lnTo>
                  <a:pt x="275" y="106"/>
                </a:lnTo>
                <a:lnTo>
                  <a:pt x="270" y="106"/>
                </a:lnTo>
                <a:lnTo>
                  <a:pt x="270" y="110"/>
                </a:lnTo>
                <a:lnTo>
                  <a:pt x="266" y="110"/>
                </a:lnTo>
                <a:lnTo>
                  <a:pt x="266" y="115"/>
                </a:lnTo>
                <a:lnTo>
                  <a:pt x="266" y="119"/>
                </a:lnTo>
                <a:lnTo>
                  <a:pt x="266" y="123"/>
                </a:lnTo>
                <a:lnTo>
                  <a:pt x="261" y="123"/>
                </a:lnTo>
                <a:lnTo>
                  <a:pt x="261" y="128"/>
                </a:lnTo>
                <a:lnTo>
                  <a:pt x="261" y="132"/>
                </a:lnTo>
                <a:lnTo>
                  <a:pt x="261" y="137"/>
                </a:lnTo>
                <a:lnTo>
                  <a:pt x="257" y="137"/>
                </a:lnTo>
                <a:lnTo>
                  <a:pt x="257" y="141"/>
                </a:lnTo>
                <a:lnTo>
                  <a:pt x="257" y="145"/>
                </a:lnTo>
                <a:lnTo>
                  <a:pt x="257" y="150"/>
                </a:lnTo>
                <a:lnTo>
                  <a:pt x="253" y="150"/>
                </a:lnTo>
                <a:lnTo>
                  <a:pt x="253" y="154"/>
                </a:lnTo>
                <a:lnTo>
                  <a:pt x="253" y="159"/>
                </a:lnTo>
                <a:lnTo>
                  <a:pt x="248" y="159"/>
                </a:lnTo>
                <a:lnTo>
                  <a:pt x="248" y="163"/>
                </a:lnTo>
                <a:lnTo>
                  <a:pt x="248" y="167"/>
                </a:lnTo>
                <a:lnTo>
                  <a:pt x="248" y="172"/>
                </a:lnTo>
                <a:lnTo>
                  <a:pt x="243" y="172"/>
                </a:lnTo>
                <a:lnTo>
                  <a:pt x="243" y="176"/>
                </a:lnTo>
                <a:lnTo>
                  <a:pt x="243" y="181"/>
                </a:lnTo>
                <a:lnTo>
                  <a:pt x="243" y="185"/>
                </a:lnTo>
                <a:lnTo>
                  <a:pt x="239" y="185"/>
                </a:lnTo>
                <a:lnTo>
                  <a:pt x="239" y="190"/>
                </a:lnTo>
                <a:lnTo>
                  <a:pt x="239" y="194"/>
                </a:lnTo>
                <a:lnTo>
                  <a:pt x="239" y="198"/>
                </a:lnTo>
                <a:lnTo>
                  <a:pt x="235" y="198"/>
                </a:lnTo>
                <a:lnTo>
                  <a:pt x="235" y="203"/>
                </a:lnTo>
                <a:lnTo>
                  <a:pt x="230" y="203"/>
                </a:lnTo>
                <a:lnTo>
                  <a:pt x="230" y="207"/>
                </a:lnTo>
                <a:lnTo>
                  <a:pt x="230" y="212"/>
                </a:lnTo>
                <a:lnTo>
                  <a:pt x="230" y="216"/>
                </a:lnTo>
                <a:lnTo>
                  <a:pt x="226" y="216"/>
                </a:lnTo>
                <a:lnTo>
                  <a:pt x="226" y="220"/>
                </a:lnTo>
                <a:lnTo>
                  <a:pt x="226" y="225"/>
                </a:lnTo>
                <a:lnTo>
                  <a:pt x="226" y="230"/>
                </a:lnTo>
                <a:lnTo>
                  <a:pt x="221" y="230"/>
                </a:lnTo>
                <a:lnTo>
                  <a:pt x="221" y="234"/>
                </a:lnTo>
                <a:lnTo>
                  <a:pt x="221" y="238"/>
                </a:lnTo>
                <a:lnTo>
                  <a:pt x="221" y="243"/>
                </a:lnTo>
                <a:lnTo>
                  <a:pt x="217" y="243"/>
                </a:lnTo>
                <a:lnTo>
                  <a:pt x="217" y="247"/>
                </a:lnTo>
                <a:lnTo>
                  <a:pt x="217" y="252"/>
                </a:lnTo>
                <a:lnTo>
                  <a:pt x="212" y="252"/>
                </a:lnTo>
                <a:lnTo>
                  <a:pt x="212" y="256"/>
                </a:lnTo>
                <a:lnTo>
                  <a:pt x="212" y="260"/>
                </a:lnTo>
                <a:lnTo>
                  <a:pt x="212" y="265"/>
                </a:lnTo>
                <a:lnTo>
                  <a:pt x="208" y="265"/>
                </a:lnTo>
                <a:lnTo>
                  <a:pt x="208" y="269"/>
                </a:lnTo>
                <a:lnTo>
                  <a:pt x="208" y="274"/>
                </a:lnTo>
                <a:lnTo>
                  <a:pt x="208" y="278"/>
                </a:lnTo>
                <a:lnTo>
                  <a:pt x="204" y="278"/>
                </a:lnTo>
                <a:lnTo>
                  <a:pt x="204" y="282"/>
                </a:lnTo>
                <a:lnTo>
                  <a:pt x="199" y="282"/>
                </a:lnTo>
                <a:lnTo>
                  <a:pt x="199" y="287"/>
                </a:lnTo>
                <a:lnTo>
                  <a:pt x="199" y="291"/>
                </a:lnTo>
                <a:lnTo>
                  <a:pt x="199" y="296"/>
                </a:lnTo>
                <a:lnTo>
                  <a:pt x="194" y="296"/>
                </a:lnTo>
                <a:lnTo>
                  <a:pt x="194" y="300"/>
                </a:lnTo>
                <a:lnTo>
                  <a:pt x="194" y="304"/>
                </a:lnTo>
                <a:lnTo>
                  <a:pt x="194" y="309"/>
                </a:lnTo>
                <a:lnTo>
                  <a:pt x="190" y="309"/>
                </a:lnTo>
                <a:lnTo>
                  <a:pt x="190" y="318"/>
                </a:lnTo>
                <a:lnTo>
                  <a:pt x="190" y="322"/>
                </a:lnTo>
                <a:lnTo>
                  <a:pt x="190" y="327"/>
                </a:lnTo>
                <a:lnTo>
                  <a:pt x="186" y="327"/>
                </a:lnTo>
                <a:lnTo>
                  <a:pt x="186" y="331"/>
                </a:lnTo>
                <a:lnTo>
                  <a:pt x="186" y="335"/>
                </a:lnTo>
                <a:lnTo>
                  <a:pt x="182" y="335"/>
                </a:lnTo>
                <a:lnTo>
                  <a:pt x="182" y="340"/>
                </a:lnTo>
                <a:lnTo>
                  <a:pt x="182" y="344"/>
                </a:lnTo>
                <a:lnTo>
                  <a:pt x="182" y="349"/>
                </a:lnTo>
                <a:lnTo>
                  <a:pt x="177" y="349"/>
                </a:lnTo>
                <a:lnTo>
                  <a:pt x="177" y="353"/>
                </a:lnTo>
                <a:lnTo>
                  <a:pt x="177" y="357"/>
                </a:lnTo>
                <a:lnTo>
                  <a:pt x="177" y="362"/>
                </a:lnTo>
                <a:lnTo>
                  <a:pt x="172" y="362"/>
                </a:lnTo>
                <a:lnTo>
                  <a:pt x="172" y="367"/>
                </a:lnTo>
                <a:lnTo>
                  <a:pt x="172" y="371"/>
                </a:lnTo>
                <a:lnTo>
                  <a:pt x="172" y="375"/>
                </a:lnTo>
                <a:lnTo>
                  <a:pt x="168" y="375"/>
                </a:lnTo>
                <a:lnTo>
                  <a:pt x="168" y="379"/>
                </a:lnTo>
                <a:lnTo>
                  <a:pt x="164" y="379"/>
                </a:lnTo>
                <a:lnTo>
                  <a:pt x="164" y="384"/>
                </a:lnTo>
                <a:lnTo>
                  <a:pt x="164" y="389"/>
                </a:lnTo>
                <a:lnTo>
                  <a:pt x="164" y="393"/>
                </a:lnTo>
                <a:lnTo>
                  <a:pt x="160" y="393"/>
                </a:lnTo>
                <a:lnTo>
                  <a:pt x="160" y="397"/>
                </a:lnTo>
                <a:lnTo>
                  <a:pt x="160" y="401"/>
                </a:lnTo>
                <a:lnTo>
                  <a:pt x="160" y="406"/>
                </a:lnTo>
                <a:lnTo>
                  <a:pt x="0" y="406"/>
                </a:lnTo>
              </a:path>
            </a:pathLst>
          </a:custGeom>
          <a:noFill/>
          <a:ln w="2222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00384" name="Freeform 742"/>
          <p:cNvSpPr>
            <a:spLocks/>
          </p:cNvSpPr>
          <p:nvPr/>
        </p:nvSpPr>
        <p:spPr bwMode="auto">
          <a:xfrm>
            <a:off x="2514600" y="4819650"/>
            <a:ext cx="1500188" cy="835025"/>
          </a:xfrm>
          <a:custGeom>
            <a:avLst/>
            <a:gdLst>
              <a:gd name="T0" fmla="*/ 2147483647 w 945"/>
              <a:gd name="T1" fmla="*/ 2147483647 h 406"/>
              <a:gd name="T2" fmla="*/ 2147483647 w 945"/>
              <a:gd name="T3" fmla="*/ 2147483647 h 406"/>
              <a:gd name="T4" fmla="*/ 2147483647 w 945"/>
              <a:gd name="T5" fmla="*/ 2147483647 h 406"/>
              <a:gd name="T6" fmla="*/ 2147483647 w 945"/>
              <a:gd name="T7" fmla="*/ 2147483647 h 406"/>
              <a:gd name="T8" fmla="*/ 2147483647 w 945"/>
              <a:gd name="T9" fmla="*/ 2147483647 h 406"/>
              <a:gd name="T10" fmla="*/ 2147483647 w 945"/>
              <a:gd name="T11" fmla="*/ 2147483647 h 406"/>
              <a:gd name="T12" fmla="*/ 2147483647 w 945"/>
              <a:gd name="T13" fmla="*/ 2147483647 h 406"/>
              <a:gd name="T14" fmla="*/ 2147483647 w 945"/>
              <a:gd name="T15" fmla="*/ 2147483647 h 406"/>
              <a:gd name="T16" fmla="*/ 2147483647 w 945"/>
              <a:gd name="T17" fmla="*/ 2147483647 h 406"/>
              <a:gd name="T18" fmla="*/ 2147483647 w 945"/>
              <a:gd name="T19" fmla="*/ 2147483647 h 406"/>
              <a:gd name="T20" fmla="*/ 2147483647 w 945"/>
              <a:gd name="T21" fmla="*/ 2147483647 h 406"/>
              <a:gd name="T22" fmla="*/ 2147483647 w 945"/>
              <a:gd name="T23" fmla="*/ 2147483647 h 406"/>
              <a:gd name="T24" fmla="*/ 2147483647 w 945"/>
              <a:gd name="T25" fmla="*/ 2147483647 h 406"/>
              <a:gd name="T26" fmla="*/ 2147483647 w 945"/>
              <a:gd name="T27" fmla="*/ 2147483647 h 406"/>
              <a:gd name="T28" fmla="*/ 2147483647 w 945"/>
              <a:gd name="T29" fmla="*/ 2147483647 h 406"/>
              <a:gd name="T30" fmla="*/ 2147483647 w 945"/>
              <a:gd name="T31" fmla="*/ 2147483647 h 406"/>
              <a:gd name="T32" fmla="*/ 2147483647 w 945"/>
              <a:gd name="T33" fmla="*/ 2147483647 h 406"/>
              <a:gd name="T34" fmla="*/ 2147483647 w 945"/>
              <a:gd name="T35" fmla="*/ 2147483647 h 406"/>
              <a:gd name="T36" fmla="*/ 2147483647 w 945"/>
              <a:gd name="T37" fmla="*/ 2147483647 h 406"/>
              <a:gd name="T38" fmla="*/ 2147483647 w 945"/>
              <a:gd name="T39" fmla="*/ 2147483647 h 406"/>
              <a:gd name="T40" fmla="*/ 2147483647 w 945"/>
              <a:gd name="T41" fmla="*/ 2147483647 h 406"/>
              <a:gd name="T42" fmla="*/ 2147483647 w 945"/>
              <a:gd name="T43" fmla="*/ 2147483647 h 406"/>
              <a:gd name="T44" fmla="*/ 2147483647 w 945"/>
              <a:gd name="T45" fmla="*/ 2147483647 h 406"/>
              <a:gd name="T46" fmla="*/ 2147483647 w 945"/>
              <a:gd name="T47" fmla="*/ 2147483647 h 406"/>
              <a:gd name="T48" fmla="*/ 2147483647 w 945"/>
              <a:gd name="T49" fmla="*/ 2147483647 h 406"/>
              <a:gd name="T50" fmla="*/ 2147483647 w 945"/>
              <a:gd name="T51" fmla="*/ 2147483647 h 406"/>
              <a:gd name="T52" fmla="*/ 2147483647 w 945"/>
              <a:gd name="T53" fmla="*/ 2147483647 h 406"/>
              <a:gd name="T54" fmla="*/ 2147483647 w 945"/>
              <a:gd name="T55" fmla="*/ 2147483647 h 406"/>
              <a:gd name="T56" fmla="*/ 2147483647 w 945"/>
              <a:gd name="T57" fmla="*/ 2147483647 h 406"/>
              <a:gd name="T58" fmla="*/ 2147483647 w 945"/>
              <a:gd name="T59" fmla="*/ 2147483647 h 406"/>
              <a:gd name="T60" fmla="*/ 2147483647 w 945"/>
              <a:gd name="T61" fmla="*/ 2147483647 h 406"/>
              <a:gd name="T62" fmla="*/ 2147483647 w 945"/>
              <a:gd name="T63" fmla="*/ 2147483647 h 406"/>
              <a:gd name="T64" fmla="*/ 2147483647 w 945"/>
              <a:gd name="T65" fmla="*/ 2147483647 h 406"/>
              <a:gd name="T66" fmla="*/ 2147483647 w 945"/>
              <a:gd name="T67" fmla="*/ 2147483647 h 406"/>
              <a:gd name="T68" fmla="*/ 2147483647 w 945"/>
              <a:gd name="T69" fmla="*/ 2147483647 h 406"/>
              <a:gd name="T70" fmla="*/ 2147483647 w 945"/>
              <a:gd name="T71" fmla="*/ 2147483647 h 406"/>
              <a:gd name="T72" fmla="*/ 2147483647 w 945"/>
              <a:gd name="T73" fmla="*/ 2147483647 h 406"/>
              <a:gd name="T74" fmla="*/ 2147483647 w 945"/>
              <a:gd name="T75" fmla="*/ 2147483647 h 406"/>
              <a:gd name="T76" fmla="*/ 2147483647 w 945"/>
              <a:gd name="T77" fmla="*/ 2147483647 h 406"/>
              <a:gd name="T78" fmla="*/ 2147483647 w 945"/>
              <a:gd name="T79" fmla="*/ 2147483647 h 406"/>
              <a:gd name="T80" fmla="*/ 2147483647 w 945"/>
              <a:gd name="T81" fmla="*/ 2147483647 h 406"/>
              <a:gd name="T82" fmla="*/ 2147483647 w 945"/>
              <a:gd name="T83" fmla="*/ 2147483647 h 406"/>
              <a:gd name="T84" fmla="*/ 2147483647 w 945"/>
              <a:gd name="T85" fmla="*/ 2147483647 h 406"/>
              <a:gd name="T86" fmla="*/ 2147483647 w 945"/>
              <a:gd name="T87" fmla="*/ 2147483647 h 406"/>
              <a:gd name="T88" fmla="*/ 2147483647 w 945"/>
              <a:gd name="T89" fmla="*/ 2147483647 h 406"/>
              <a:gd name="T90" fmla="*/ 2147483647 w 945"/>
              <a:gd name="T91" fmla="*/ 2147483647 h 406"/>
              <a:gd name="T92" fmla="*/ 2147483647 w 945"/>
              <a:gd name="T93" fmla="*/ 2147483647 h 406"/>
              <a:gd name="T94" fmla="*/ 2147483647 w 945"/>
              <a:gd name="T95" fmla="*/ 2147483647 h 406"/>
              <a:gd name="T96" fmla="*/ 2147483647 w 945"/>
              <a:gd name="T97" fmla="*/ 2147483647 h 406"/>
              <a:gd name="T98" fmla="*/ 2147483647 w 945"/>
              <a:gd name="T99" fmla="*/ 2147483647 h 406"/>
              <a:gd name="T100" fmla="*/ 2147483647 w 945"/>
              <a:gd name="T101" fmla="*/ 2147483647 h 406"/>
              <a:gd name="T102" fmla="*/ 2147483647 w 945"/>
              <a:gd name="T103" fmla="*/ 2147483647 h 406"/>
              <a:gd name="T104" fmla="*/ 2147483647 w 945"/>
              <a:gd name="T105" fmla="*/ 2147483647 h 406"/>
              <a:gd name="T106" fmla="*/ 2147483647 w 945"/>
              <a:gd name="T107" fmla="*/ 2147483647 h 406"/>
              <a:gd name="T108" fmla="*/ 2147483647 w 945"/>
              <a:gd name="T109" fmla="*/ 2147483647 h 406"/>
              <a:gd name="T110" fmla="*/ 2147483647 w 945"/>
              <a:gd name="T111" fmla="*/ 2147483647 h 406"/>
              <a:gd name="T112" fmla="*/ 2147483647 w 945"/>
              <a:gd name="T113" fmla="*/ 2147483647 h 406"/>
              <a:gd name="T114" fmla="*/ 2147483647 w 945"/>
              <a:gd name="T115" fmla="*/ 2147483647 h 406"/>
              <a:gd name="T116" fmla="*/ 2147483647 w 945"/>
              <a:gd name="T117" fmla="*/ 2147483647 h 406"/>
              <a:gd name="T118" fmla="*/ 2147483647 w 945"/>
              <a:gd name="T119" fmla="*/ 2147483647 h 406"/>
              <a:gd name="T120" fmla="*/ 2147483647 w 945"/>
              <a:gd name="T121" fmla="*/ 2147483647 h 406"/>
              <a:gd name="T122" fmla="*/ 2147483647 w 945"/>
              <a:gd name="T123" fmla="*/ 2147483647 h 40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945"/>
              <a:gd name="T187" fmla="*/ 0 h 406"/>
              <a:gd name="T188" fmla="*/ 945 w 945"/>
              <a:gd name="T189" fmla="*/ 406 h 40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945" h="406">
                <a:moveTo>
                  <a:pt x="0" y="406"/>
                </a:moveTo>
                <a:lnTo>
                  <a:pt x="0" y="406"/>
                </a:lnTo>
                <a:lnTo>
                  <a:pt x="0" y="401"/>
                </a:lnTo>
                <a:lnTo>
                  <a:pt x="40" y="401"/>
                </a:lnTo>
                <a:lnTo>
                  <a:pt x="40" y="397"/>
                </a:lnTo>
                <a:lnTo>
                  <a:pt x="80" y="397"/>
                </a:lnTo>
                <a:lnTo>
                  <a:pt x="80" y="393"/>
                </a:lnTo>
                <a:lnTo>
                  <a:pt x="107" y="393"/>
                </a:lnTo>
                <a:lnTo>
                  <a:pt x="107" y="389"/>
                </a:lnTo>
                <a:lnTo>
                  <a:pt x="129" y="389"/>
                </a:lnTo>
                <a:lnTo>
                  <a:pt x="129" y="384"/>
                </a:lnTo>
                <a:lnTo>
                  <a:pt x="147" y="384"/>
                </a:lnTo>
                <a:lnTo>
                  <a:pt x="147" y="379"/>
                </a:lnTo>
                <a:lnTo>
                  <a:pt x="160" y="379"/>
                </a:lnTo>
                <a:lnTo>
                  <a:pt x="160" y="375"/>
                </a:lnTo>
                <a:lnTo>
                  <a:pt x="169" y="375"/>
                </a:lnTo>
                <a:lnTo>
                  <a:pt x="182" y="375"/>
                </a:lnTo>
                <a:lnTo>
                  <a:pt x="182" y="371"/>
                </a:lnTo>
                <a:lnTo>
                  <a:pt x="191" y="371"/>
                </a:lnTo>
                <a:lnTo>
                  <a:pt x="191" y="367"/>
                </a:lnTo>
                <a:lnTo>
                  <a:pt x="200" y="367"/>
                </a:lnTo>
                <a:lnTo>
                  <a:pt x="200" y="362"/>
                </a:lnTo>
                <a:lnTo>
                  <a:pt x="209" y="362"/>
                </a:lnTo>
                <a:lnTo>
                  <a:pt x="209" y="357"/>
                </a:lnTo>
                <a:lnTo>
                  <a:pt x="218" y="357"/>
                </a:lnTo>
                <a:lnTo>
                  <a:pt x="218" y="353"/>
                </a:lnTo>
                <a:lnTo>
                  <a:pt x="227" y="353"/>
                </a:lnTo>
                <a:lnTo>
                  <a:pt x="227" y="349"/>
                </a:lnTo>
                <a:lnTo>
                  <a:pt x="231" y="349"/>
                </a:lnTo>
                <a:lnTo>
                  <a:pt x="231" y="344"/>
                </a:lnTo>
                <a:lnTo>
                  <a:pt x="240" y="344"/>
                </a:lnTo>
                <a:lnTo>
                  <a:pt x="240" y="340"/>
                </a:lnTo>
                <a:lnTo>
                  <a:pt x="244" y="340"/>
                </a:lnTo>
                <a:lnTo>
                  <a:pt x="244" y="335"/>
                </a:lnTo>
                <a:lnTo>
                  <a:pt x="254" y="335"/>
                </a:lnTo>
                <a:lnTo>
                  <a:pt x="254" y="331"/>
                </a:lnTo>
                <a:lnTo>
                  <a:pt x="258" y="331"/>
                </a:lnTo>
                <a:lnTo>
                  <a:pt x="262" y="331"/>
                </a:lnTo>
                <a:lnTo>
                  <a:pt x="262" y="327"/>
                </a:lnTo>
                <a:lnTo>
                  <a:pt x="266" y="327"/>
                </a:lnTo>
                <a:lnTo>
                  <a:pt x="266" y="322"/>
                </a:lnTo>
                <a:lnTo>
                  <a:pt x="276" y="322"/>
                </a:lnTo>
                <a:lnTo>
                  <a:pt x="276" y="318"/>
                </a:lnTo>
                <a:lnTo>
                  <a:pt x="280" y="318"/>
                </a:lnTo>
                <a:lnTo>
                  <a:pt x="280" y="309"/>
                </a:lnTo>
                <a:lnTo>
                  <a:pt x="284" y="309"/>
                </a:lnTo>
                <a:lnTo>
                  <a:pt x="284" y="304"/>
                </a:lnTo>
                <a:lnTo>
                  <a:pt x="289" y="304"/>
                </a:lnTo>
                <a:lnTo>
                  <a:pt x="289" y="300"/>
                </a:lnTo>
                <a:lnTo>
                  <a:pt x="293" y="300"/>
                </a:lnTo>
                <a:lnTo>
                  <a:pt x="293" y="296"/>
                </a:lnTo>
                <a:lnTo>
                  <a:pt x="298" y="296"/>
                </a:lnTo>
                <a:lnTo>
                  <a:pt x="298" y="291"/>
                </a:lnTo>
                <a:lnTo>
                  <a:pt x="302" y="291"/>
                </a:lnTo>
                <a:lnTo>
                  <a:pt x="302" y="287"/>
                </a:lnTo>
                <a:lnTo>
                  <a:pt x="306" y="287"/>
                </a:lnTo>
                <a:lnTo>
                  <a:pt x="306" y="282"/>
                </a:lnTo>
                <a:lnTo>
                  <a:pt x="315" y="282"/>
                </a:lnTo>
                <a:lnTo>
                  <a:pt x="315" y="278"/>
                </a:lnTo>
                <a:lnTo>
                  <a:pt x="320" y="278"/>
                </a:lnTo>
                <a:lnTo>
                  <a:pt x="320" y="274"/>
                </a:lnTo>
                <a:lnTo>
                  <a:pt x="324" y="274"/>
                </a:lnTo>
                <a:lnTo>
                  <a:pt x="324" y="269"/>
                </a:lnTo>
                <a:lnTo>
                  <a:pt x="329" y="269"/>
                </a:lnTo>
                <a:lnTo>
                  <a:pt x="329" y="265"/>
                </a:lnTo>
                <a:lnTo>
                  <a:pt x="333" y="265"/>
                </a:lnTo>
                <a:lnTo>
                  <a:pt x="333" y="260"/>
                </a:lnTo>
                <a:lnTo>
                  <a:pt x="337" y="260"/>
                </a:lnTo>
                <a:lnTo>
                  <a:pt x="337" y="256"/>
                </a:lnTo>
                <a:lnTo>
                  <a:pt x="342" y="256"/>
                </a:lnTo>
                <a:lnTo>
                  <a:pt x="342" y="252"/>
                </a:lnTo>
                <a:lnTo>
                  <a:pt x="347" y="252"/>
                </a:lnTo>
                <a:lnTo>
                  <a:pt x="347" y="247"/>
                </a:lnTo>
                <a:lnTo>
                  <a:pt x="351" y="247"/>
                </a:lnTo>
                <a:lnTo>
                  <a:pt x="351" y="243"/>
                </a:lnTo>
                <a:lnTo>
                  <a:pt x="355" y="243"/>
                </a:lnTo>
                <a:lnTo>
                  <a:pt x="359" y="243"/>
                </a:lnTo>
                <a:lnTo>
                  <a:pt x="359" y="238"/>
                </a:lnTo>
                <a:lnTo>
                  <a:pt x="364" y="238"/>
                </a:lnTo>
                <a:lnTo>
                  <a:pt x="364" y="234"/>
                </a:lnTo>
                <a:lnTo>
                  <a:pt x="369" y="234"/>
                </a:lnTo>
                <a:lnTo>
                  <a:pt x="369" y="230"/>
                </a:lnTo>
                <a:lnTo>
                  <a:pt x="373" y="230"/>
                </a:lnTo>
                <a:lnTo>
                  <a:pt x="373" y="225"/>
                </a:lnTo>
                <a:lnTo>
                  <a:pt x="373" y="220"/>
                </a:lnTo>
                <a:lnTo>
                  <a:pt x="377" y="220"/>
                </a:lnTo>
                <a:lnTo>
                  <a:pt x="377" y="216"/>
                </a:lnTo>
                <a:lnTo>
                  <a:pt x="382" y="216"/>
                </a:lnTo>
                <a:lnTo>
                  <a:pt x="382" y="212"/>
                </a:lnTo>
                <a:lnTo>
                  <a:pt x="387" y="212"/>
                </a:lnTo>
                <a:lnTo>
                  <a:pt x="387" y="207"/>
                </a:lnTo>
                <a:lnTo>
                  <a:pt x="391" y="207"/>
                </a:lnTo>
                <a:lnTo>
                  <a:pt x="391" y="203"/>
                </a:lnTo>
                <a:lnTo>
                  <a:pt x="395" y="203"/>
                </a:lnTo>
                <a:lnTo>
                  <a:pt x="395" y="198"/>
                </a:lnTo>
                <a:lnTo>
                  <a:pt x="400" y="198"/>
                </a:lnTo>
                <a:lnTo>
                  <a:pt x="404" y="198"/>
                </a:lnTo>
                <a:lnTo>
                  <a:pt x="404" y="194"/>
                </a:lnTo>
                <a:lnTo>
                  <a:pt x="409" y="194"/>
                </a:lnTo>
                <a:lnTo>
                  <a:pt x="409" y="190"/>
                </a:lnTo>
                <a:lnTo>
                  <a:pt x="409" y="185"/>
                </a:lnTo>
                <a:lnTo>
                  <a:pt x="413" y="185"/>
                </a:lnTo>
                <a:lnTo>
                  <a:pt x="413" y="181"/>
                </a:lnTo>
                <a:lnTo>
                  <a:pt x="418" y="181"/>
                </a:lnTo>
                <a:lnTo>
                  <a:pt x="418" y="176"/>
                </a:lnTo>
                <a:lnTo>
                  <a:pt x="422" y="176"/>
                </a:lnTo>
                <a:lnTo>
                  <a:pt x="422" y="172"/>
                </a:lnTo>
                <a:lnTo>
                  <a:pt x="426" y="172"/>
                </a:lnTo>
                <a:lnTo>
                  <a:pt x="426" y="167"/>
                </a:lnTo>
                <a:lnTo>
                  <a:pt x="431" y="167"/>
                </a:lnTo>
                <a:lnTo>
                  <a:pt x="431" y="163"/>
                </a:lnTo>
                <a:lnTo>
                  <a:pt x="435" y="163"/>
                </a:lnTo>
                <a:lnTo>
                  <a:pt x="435" y="159"/>
                </a:lnTo>
                <a:lnTo>
                  <a:pt x="440" y="159"/>
                </a:lnTo>
                <a:lnTo>
                  <a:pt x="440" y="154"/>
                </a:lnTo>
                <a:lnTo>
                  <a:pt x="444" y="154"/>
                </a:lnTo>
                <a:lnTo>
                  <a:pt x="444" y="150"/>
                </a:lnTo>
                <a:lnTo>
                  <a:pt x="448" y="150"/>
                </a:lnTo>
                <a:lnTo>
                  <a:pt x="448" y="145"/>
                </a:lnTo>
                <a:lnTo>
                  <a:pt x="453" y="145"/>
                </a:lnTo>
                <a:lnTo>
                  <a:pt x="453" y="141"/>
                </a:lnTo>
                <a:lnTo>
                  <a:pt x="458" y="141"/>
                </a:lnTo>
                <a:lnTo>
                  <a:pt x="458" y="137"/>
                </a:lnTo>
                <a:lnTo>
                  <a:pt x="462" y="137"/>
                </a:lnTo>
                <a:lnTo>
                  <a:pt x="462" y="132"/>
                </a:lnTo>
                <a:lnTo>
                  <a:pt x="466" y="132"/>
                </a:lnTo>
                <a:lnTo>
                  <a:pt x="466" y="128"/>
                </a:lnTo>
                <a:lnTo>
                  <a:pt x="470" y="128"/>
                </a:lnTo>
                <a:lnTo>
                  <a:pt x="470" y="123"/>
                </a:lnTo>
                <a:lnTo>
                  <a:pt x="475" y="123"/>
                </a:lnTo>
                <a:lnTo>
                  <a:pt x="475" y="119"/>
                </a:lnTo>
                <a:lnTo>
                  <a:pt x="480" y="119"/>
                </a:lnTo>
                <a:lnTo>
                  <a:pt x="480" y="115"/>
                </a:lnTo>
                <a:lnTo>
                  <a:pt x="484" y="115"/>
                </a:lnTo>
                <a:lnTo>
                  <a:pt x="484" y="110"/>
                </a:lnTo>
                <a:lnTo>
                  <a:pt x="488" y="110"/>
                </a:lnTo>
                <a:lnTo>
                  <a:pt x="493" y="110"/>
                </a:lnTo>
                <a:lnTo>
                  <a:pt x="493" y="106"/>
                </a:lnTo>
                <a:lnTo>
                  <a:pt x="497" y="106"/>
                </a:lnTo>
                <a:lnTo>
                  <a:pt x="497" y="101"/>
                </a:lnTo>
                <a:lnTo>
                  <a:pt x="502" y="101"/>
                </a:lnTo>
                <a:lnTo>
                  <a:pt x="502" y="97"/>
                </a:lnTo>
                <a:lnTo>
                  <a:pt x="506" y="97"/>
                </a:lnTo>
                <a:lnTo>
                  <a:pt x="506" y="93"/>
                </a:lnTo>
                <a:lnTo>
                  <a:pt x="511" y="93"/>
                </a:lnTo>
                <a:lnTo>
                  <a:pt x="511" y="88"/>
                </a:lnTo>
                <a:lnTo>
                  <a:pt x="519" y="88"/>
                </a:lnTo>
                <a:lnTo>
                  <a:pt x="519" y="84"/>
                </a:lnTo>
                <a:lnTo>
                  <a:pt x="524" y="84"/>
                </a:lnTo>
                <a:lnTo>
                  <a:pt x="524" y="79"/>
                </a:lnTo>
                <a:lnTo>
                  <a:pt x="529" y="79"/>
                </a:lnTo>
                <a:lnTo>
                  <a:pt x="529" y="75"/>
                </a:lnTo>
                <a:lnTo>
                  <a:pt x="533" y="75"/>
                </a:lnTo>
                <a:lnTo>
                  <a:pt x="533" y="71"/>
                </a:lnTo>
                <a:lnTo>
                  <a:pt x="542" y="71"/>
                </a:lnTo>
                <a:lnTo>
                  <a:pt x="542" y="66"/>
                </a:lnTo>
                <a:lnTo>
                  <a:pt x="546" y="66"/>
                </a:lnTo>
                <a:lnTo>
                  <a:pt x="551" y="66"/>
                </a:lnTo>
                <a:lnTo>
                  <a:pt x="551" y="62"/>
                </a:lnTo>
                <a:lnTo>
                  <a:pt x="555" y="62"/>
                </a:lnTo>
                <a:lnTo>
                  <a:pt x="555" y="57"/>
                </a:lnTo>
                <a:lnTo>
                  <a:pt x="559" y="57"/>
                </a:lnTo>
                <a:lnTo>
                  <a:pt x="559" y="53"/>
                </a:lnTo>
                <a:lnTo>
                  <a:pt x="569" y="53"/>
                </a:lnTo>
                <a:lnTo>
                  <a:pt x="569" y="48"/>
                </a:lnTo>
                <a:lnTo>
                  <a:pt x="577" y="48"/>
                </a:lnTo>
                <a:lnTo>
                  <a:pt x="577" y="44"/>
                </a:lnTo>
                <a:lnTo>
                  <a:pt x="581" y="44"/>
                </a:lnTo>
                <a:lnTo>
                  <a:pt x="581" y="40"/>
                </a:lnTo>
                <a:lnTo>
                  <a:pt x="591" y="40"/>
                </a:lnTo>
                <a:lnTo>
                  <a:pt x="591" y="35"/>
                </a:lnTo>
                <a:lnTo>
                  <a:pt x="599" y="35"/>
                </a:lnTo>
                <a:lnTo>
                  <a:pt x="599" y="30"/>
                </a:lnTo>
                <a:lnTo>
                  <a:pt x="613" y="30"/>
                </a:lnTo>
                <a:lnTo>
                  <a:pt x="613" y="26"/>
                </a:lnTo>
                <a:lnTo>
                  <a:pt x="622" y="26"/>
                </a:lnTo>
                <a:lnTo>
                  <a:pt x="622" y="22"/>
                </a:lnTo>
                <a:lnTo>
                  <a:pt x="635" y="22"/>
                </a:lnTo>
                <a:lnTo>
                  <a:pt x="648" y="22"/>
                </a:lnTo>
                <a:lnTo>
                  <a:pt x="648" y="18"/>
                </a:lnTo>
                <a:lnTo>
                  <a:pt x="666" y="18"/>
                </a:lnTo>
                <a:lnTo>
                  <a:pt x="666" y="13"/>
                </a:lnTo>
                <a:lnTo>
                  <a:pt x="684" y="13"/>
                </a:lnTo>
                <a:lnTo>
                  <a:pt x="684" y="8"/>
                </a:lnTo>
                <a:lnTo>
                  <a:pt x="710" y="8"/>
                </a:lnTo>
                <a:lnTo>
                  <a:pt x="710" y="4"/>
                </a:lnTo>
                <a:lnTo>
                  <a:pt x="755" y="4"/>
                </a:lnTo>
                <a:lnTo>
                  <a:pt x="755" y="0"/>
                </a:lnTo>
                <a:lnTo>
                  <a:pt x="945" y="0"/>
                </a:lnTo>
                <a:lnTo>
                  <a:pt x="945" y="4"/>
                </a:lnTo>
                <a:lnTo>
                  <a:pt x="906" y="4"/>
                </a:lnTo>
                <a:lnTo>
                  <a:pt x="906" y="8"/>
                </a:lnTo>
                <a:lnTo>
                  <a:pt x="866" y="8"/>
                </a:lnTo>
                <a:lnTo>
                  <a:pt x="866" y="13"/>
                </a:lnTo>
                <a:lnTo>
                  <a:pt x="839" y="13"/>
                </a:lnTo>
                <a:lnTo>
                  <a:pt x="839" y="18"/>
                </a:lnTo>
                <a:lnTo>
                  <a:pt x="817" y="18"/>
                </a:lnTo>
                <a:lnTo>
                  <a:pt x="817" y="22"/>
                </a:lnTo>
                <a:lnTo>
                  <a:pt x="803" y="22"/>
                </a:lnTo>
                <a:lnTo>
                  <a:pt x="790" y="22"/>
                </a:lnTo>
                <a:lnTo>
                  <a:pt x="790" y="26"/>
                </a:lnTo>
                <a:lnTo>
                  <a:pt x="777" y="26"/>
                </a:lnTo>
                <a:lnTo>
                  <a:pt x="777" y="30"/>
                </a:lnTo>
                <a:lnTo>
                  <a:pt x="763" y="30"/>
                </a:lnTo>
                <a:lnTo>
                  <a:pt x="763" y="35"/>
                </a:lnTo>
                <a:lnTo>
                  <a:pt x="755" y="35"/>
                </a:lnTo>
                <a:lnTo>
                  <a:pt x="755" y="40"/>
                </a:lnTo>
                <a:lnTo>
                  <a:pt x="746" y="40"/>
                </a:lnTo>
                <a:lnTo>
                  <a:pt x="746" y="44"/>
                </a:lnTo>
                <a:lnTo>
                  <a:pt x="737" y="44"/>
                </a:lnTo>
                <a:lnTo>
                  <a:pt x="737" y="48"/>
                </a:lnTo>
                <a:lnTo>
                  <a:pt x="728" y="48"/>
                </a:lnTo>
                <a:lnTo>
                  <a:pt x="728" y="53"/>
                </a:lnTo>
                <a:lnTo>
                  <a:pt x="724" y="53"/>
                </a:lnTo>
                <a:lnTo>
                  <a:pt x="724" y="57"/>
                </a:lnTo>
                <a:lnTo>
                  <a:pt x="715" y="57"/>
                </a:lnTo>
                <a:lnTo>
                  <a:pt x="715" y="62"/>
                </a:lnTo>
                <a:lnTo>
                  <a:pt x="710" y="62"/>
                </a:lnTo>
                <a:lnTo>
                  <a:pt x="710" y="66"/>
                </a:lnTo>
                <a:lnTo>
                  <a:pt x="702" y="66"/>
                </a:lnTo>
                <a:lnTo>
                  <a:pt x="697" y="66"/>
                </a:lnTo>
                <a:lnTo>
                  <a:pt x="697" y="71"/>
                </a:lnTo>
                <a:lnTo>
                  <a:pt x="688" y="71"/>
                </a:lnTo>
                <a:lnTo>
                  <a:pt x="688" y="75"/>
                </a:lnTo>
                <a:lnTo>
                  <a:pt x="684" y="75"/>
                </a:lnTo>
                <a:lnTo>
                  <a:pt x="684" y="79"/>
                </a:lnTo>
                <a:lnTo>
                  <a:pt x="679" y="79"/>
                </a:lnTo>
                <a:lnTo>
                  <a:pt x="679" y="84"/>
                </a:lnTo>
                <a:lnTo>
                  <a:pt x="674" y="84"/>
                </a:lnTo>
                <a:lnTo>
                  <a:pt x="674" y="88"/>
                </a:lnTo>
                <a:lnTo>
                  <a:pt x="666" y="88"/>
                </a:lnTo>
                <a:lnTo>
                  <a:pt x="666" y="93"/>
                </a:lnTo>
                <a:lnTo>
                  <a:pt x="662" y="93"/>
                </a:lnTo>
                <a:lnTo>
                  <a:pt x="662" y="97"/>
                </a:lnTo>
                <a:lnTo>
                  <a:pt x="657" y="97"/>
                </a:lnTo>
                <a:lnTo>
                  <a:pt x="657" y="101"/>
                </a:lnTo>
                <a:lnTo>
                  <a:pt x="652" y="101"/>
                </a:lnTo>
                <a:lnTo>
                  <a:pt x="652" y="106"/>
                </a:lnTo>
                <a:lnTo>
                  <a:pt x="648" y="106"/>
                </a:lnTo>
                <a:lnTo>
                  <a:pt x="648" y="110"/>
                </a:lnTo>
                <a:lnTo>
                  <a:pt x="644" y="110"/>
                </a:lnTo>
                <a:lnTo>
                  <a:pt x="640" y="110"/>
                </a:lnTo>
                <a:lnTo>
                  <a:pt x="640" y="115"/>
                </a:lnTo>
                <a:lnTo>
                  <a:pt x="635" y="115"/>
                </a:lnTo>
                <a:lnTo>
                  <a:pt x="635" y="119"/>
                </a:lnTo>
                <a:lnTo>
                  <a:pt x="630" y="119"/>
                </a:lnTo>
                <a:lnTo>
                  <a:pt x="630" y="123"/>
                </a:lnTo>
                <a:lnTo>
                  <a:pt x="626" y="123"/>
                </a:lnTo>
                <a:lnTo>
                  <a:pt x="626" y="128"/>
                </a:lnTo>
                <a:lnTo>
                  <a:pt x="622" y="128"/>
                </a:lnTo>
                <a:lnTo>
                  <a:pt x="622" y="132"/>
                </a:lnTo>
                <a:lnTo>
                  <a:pt x="617" y="132"/>
                </a:lnTo>
                <a:lnTo>
                  <a:pt x="617" y="137"/>
                </a:lnTo>
                <a:lnTo>
                  <a:pt x="613" y="137"/>
                </a:lnTo>
                <a:lnTo>
                  <a:pt x="613" y="141"/>
                </a:lnTo>
                <a:lnTo>
                  <a:pt x="608" y="141"/>
                </a:lnTo>
                <a:lnTo>
                  <a:pt x="608" y="145"/>
                </a:lnTo>
                <a:lnTo>
                  <a:pt x="604" y="145"/>
                </a:lnTo>
                <a:lnTo>
                  <a:pt x="604" y="150"/>
                </a:lnTo>
                <a:lnTo>
                  <a:pt x="599" y="150"/>
                </a:lnTo>
                <a:lnTo>
                  <a:pt x="599" y="154"/>
                </a:lnTo>
                <a:lnTo>
                  <a:pt x="595" y="154"/>
                </a:lnTo>
                <a:lnTo>
                  <a:pt x="591" y="154"/>
                </a:lnTo>
                <a:lnTo>
                  <a:pt x="591" y="159"/>
                </a:lnTo>
                <a:lnTo>
                  <a:pt x="586" y="159"/>
                </a:lnTo>
                <a:lnTo>
                  <a:pt x="586" y="163"/>
                </a:lnTo>
                <a:lnTo>
                  <a:pt x="581" y="163"/>
                </a:lnTo>
                <a:lnTo>
                  <a:pt x="581" y="167"/>
                </a:lnTo>
                <a:lnTo>
                  <a:pt x="581" y="172"/>
                </a:lnTo>
                <a:lnTo>
                  <a:pt x="577" y="172"/>
                </a:lnTo>
                <a:lnTo>
                  <a:pt x="577" y="176"/>
                </a:lnTo>
                <a:lnTo>
                  <a:pt x="573" y="176"/>
                </a:lnTo>
                <a:lnTo>
                  <a:pt x="573" y="181"/>
                </a:lnTo>
                <a:lnTo>
                  <a:pt x="569" y="181"/>
                </a:lnTo>
                <a:lnTo>
                  <a:pt x="569" y="185"/>
                </a:lnTo>
                <a:lnTo>
                  <a:pt x="564" y="185"/>
                </a:lnTo>
                <a:lnTo>
                  <a:pt x="564" y="190"/>
                </a:lnTo>
                <a:lnTo>
                  <a:pt x="559" y="190"/>
                </a:lnTo>
                <a:lnTo>
                  <a:pt x="559" y="194"/>
                </a:lnTo>
                <a:lnTo>
                  <a:pt x="555" y="194"/>
                </a:lnTo>
                <a:lnTo>
                  <a:pt x="555" y="198"/>
                </a:lnTo>
                <a:lnTo>
                  <a:pt x="551" y="198"/>
                </a:lnTo>
                <a:lnTo>
                  <a:pt x="551" y="203"/>
                </a:lnTo>
                <a:lnTo>
                  <a:pt x="551" y="207"/>
                </a:lnTo>
                <a:lnTo>
                  <a:pt x="546" y="207"/>
                </a:lnTo>
                <a:lnTo>
                  <a:pt x="546" y="212"/>
                </a:lnTo>
                <a:lnTo>
                  <a:pt x="542" y="212"/>
                </a:lnTo>
                <a:lnTo>
                  <a:pt x="542" y="216"/>
                </a:lnTo>
                <a:lnTo>
                  <a:pt x="537" y="216"/>
                </a:lnTo>
                <a:lnTo>
                  <a:pt x="537" y="220"/>
                </a:lnTo>
                <a:lnTo>
                  <a:pt x="533" y="220"/>
                </a:lnTo>
                <a:lnTo>
                  <a:pt x="533" y="225"/>
                </a:lnTo>
                <a:lnTo>
                  <a:pt x="529" y="225"/>
                </a:lnTo>
                <a:lnTo>
                  <a:pt x="529" y="230"/>
                </a:lnTo>
                <a:lnTo>
                  <a:pt x="524" y="230"/>
                </a:lnTo>
                <a:lnTo>
                  <a:pt x="524" y="234"/>
                </a:lnTo>
                <a:lnTo>
                  <a:pt x="519" y="234"/>
                </a:lnTo>
                <a:lnTo>
                  <a:pt x="519" y="238"/>
                </a:lnTo>
                <a:lnTo>
                  <a:pt x="519" y="243"/>
                </a:lnTo>
                <a:lnTo>
                  <a:pt x="515" y="243"/>
                </a:lnTo>
                <a:lnTo>
                  <a:pt x="511" y="243"/>
                </a:lnTo>
                <a:lnTo>
                  <a:pt x="511" y="247"/>
                </a:lnTo>
                <a:lnTo>
                  <a:pt x="506" y="247"/>
                </a:lnTo>
                <a:lnTo>
                  <a:pt x="506" y="252"/>
                </a:lnTo>
                <a:lnTo>
                  <a:pt x="502" y="252"/>
                </a:lnTo>
                <a:lnTo>
                  <a:pt x="502" y="256"/>
                </a:lnTo>
                <a:lnTo>
                  <a:pt x="497" y="256"/>
                </a:lnTo>
                <a:lnTo>
                  <a:pt x="497" y="260"/>
                </a:lnTo>
                <a:lnTo>
                  <a:pt x="493" y="260"/>
                </a:lnTo>
                <a:lnTo>
                  <a:pt x="493" y="265"/>
                </a:lnTo>
                <a:lnTo>
                  <a:pt x="488" y="265"/>
                </a:lnTo>
                <a:lnTo>
                  <a:pt x="488" y="269"/>
                </a:lnTo>
                <a:lnTo>
                  <a:pt x="484" y="269"/>
                </a:lnTo>
                <a:lnTo>
                  <a:pt x="484" y="274"/>
                </a:lnTo>
                <a:lnTo>
                  <a:pt x="480" y="274"/>
                </a:lnTo>
                <a:lnTo>
                  <a:pt x="480" y="278"/>
                </a:lnTo>
                <a:lnTo>
                  <a:pt x="475" y="278"/>
                </a:lnTo>
                <a:lnTo>
                  <a:pt x="475" y="282"/>
                </a:lnTo>
                <a:lnTo>
                  <a:pt x="470" y="282"/>
                </a:lnTo>
                <a:lnTo>
                  <a:pt x="466" y="282"/>
                </a:lnTo>
                <a:lnTo>
                  <a:pt x="466" y="287"/>
                </a:lnTo>
                <a:lnTo>
                  <a:pt x="462" y="287"/>
                </a:lnTo>
                <a:lnTo>
                  <a:pt x="462" y="291"/>
                </a:lnTo>
                <a:lnTo>
                  <a:pt x="458" y="291"/>
                </a:lnTo>
                <a:lnTo>
                  <a:pt x="458" y="296"/>
                </a:lnTo>
                <a:lnTo>
                  <a:pt x="453" y="296"/>
                </a:lnTo>
                <a:lnTo>
                  <a:pt x="453" y="300"/>
                </a:lnTo>
                <a:lnTo>
                  <a:pt x="448" y="300"/>
                </a:lnTo>
                <a:lnTo>
                  <a:pt x="448" y="304"/>
                </a:lnTo>
                <a:lnTo>
                  <a:pt x="444" y="304"/>
                </a:lnTo>
                <a:lnTo>
                  <a:pt x="444" y="309"/>
                </a:lnTo>
                <a:lnTo>
                  <a:pt x="440" y="309"/>
                </a:lnTo>
                <a:lnTo>
                  <a:pt x="440" y="318"/>
                </a:lnTo>
                <a:lnTo>
                  <a:pt x="435" y="318"/>
                </a:lnTo>
                <a:lnTo>
                  <a:pt x="435" y="322"/>
                </a:lnTo>
                <a:lnTo>
                  <a:pt x="426" y="322"/>
                </a:lnTo>
                <a:lnTo>
                  <a:pt x="426" y="327"/>
                </a:lnTo>
                <a:lnTo>
                  <a:pt x="422" y="327"/>
                </a:lnTo>
                <a:lnTo>
                  <a:pt x="422" y="331"/>
                </a:lnTo>
                <a:lnTo>
                  <a:pt x="418" y="331"/>
                </a:lnTo>
                <a:lnTo>
                  <a:pt x="413" y="331"/>
                </a:lnTo>
                <a:lnTo>
                  <a:pt x="413" y="335"/>
                </a:lnTo>
                <a:lnTo>
                  <a:pt x="404" y="335"/>
                </a:lnTo>
                <a:lnTo>
                  <a:pt x="404" y="340"/>
                </a:lnTo>
                <a:lnTo>
                  <a:pt x="400" y="340"/>
                </a:lnTo>
                <a:lnTo>
                  <a:pt x="400" y="344"/>
                </a:lnTo>
                <a:lnTo>
                  <a:pt x="391" y="344"/>
                </a:lnTo>
                <a:lnTo>
                  <a:pt x="391" y="349"/>
                </a:lnTo>
                <a:lnTo>
                  <a:pt x="387" y="349"/>
                </a:lnTo>
                <a:lnTo>
                  <a:pt x="387" y="353"/>
                </a:lnTo>
                <a:lnTo>
                  <a:pt x="377" y="353"/>
                </a:lnTo>
                <a:lnTo>
                  <a:pt x="377" y="357"/>
                </a:lnTo>
                <a:lnTo>
                  <a:pt x="373" y="357"/>
                </a:lnTo>
                <a:lnTo>
                  <a:pt x="373" y="362"/>
                </a:lnTo>
                <a:lnTo>
                  <a:pt x="364" y="362"/>
                </a:lnTo>
                <a:lnTo>
                  <a:pt x="364" y="367"/>
                </a:lnTo>
                <a:lnTo>
                  <a:pt x="355" y="367"/>
                </a:lnTo>
                <a:lnTo>
                  <a:pt x="355" y="371"/>
                </a:lnTo>
                <a:lnTo>
                  <a:pt x="347" y="371"/>
                </a:lnTo>
                <a:lnTo>
                  <a:pt x="347" y="375"/>
                </a:lnTo>
                <a:lnTo>
                  <a:pt x="337" y="375"/>
                </a:lnTo>
                <a:lnTo>
                  <a:pt x="324" y="375"/>
                </a:lnTo>
                <a:lnTo>
                  <a:pt x="324" y="379"/>
                </a:lnTo>
                <a:lnTo>
                  <a:pt x="311" y="379"/>
                </a:lnTo>
                <a:lnTo>
                  <a:pt x="311" y="384"/>
                </a:lnTo>
                <a:lnTo>
                  <a:pt x="298" y="384"/>
                </a:lnTo>
                <a:lnTo>
                  <a:pt x="298" y="389"/>
                </a:lnTo>
                <a:lnTo>
                  <a:pt x="284" y="389"/>
                </a:lnTo>
                <a:lnTo>
                  <a:pt x="284" y="393"/>
                </a:lnTo>
                <a:lnTo>
                  <a:pt x="262" y="393"/>
                </a:lnTo>
                <a:lnTo>
                  <a:pt x="262" y="397"/>
                </a:lnTo>
                <a:lnTo>
                  <a:pt x="236" y="397"/>
                </a:lnTo>
                <a:lnTo>
                  <a:pt x="236" y="401"/>
                </a:lnTo>
                <a:lnTo>
                  <a:pt x="195" y="401"/>
                </a:lnTo>
                <a:lnTo>
                  <a:pt x="195" y="406"/>
                </a:lnTo>
                <a:lnTo>
                  <a:pt x="0" y="406"/>
                </a:lnTo>
              </a:path>
            </a:pathLst>
          </a:custGeom>
          <a:noFill/>
          <a:ln w="2222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00385" name="Freeform 743"/>
          <p:cNvSpPr>
            <a:spLocks/>
          </p:cNvSpPr>
          <p:nvPr/>
        </p:nvSpPr>
        <p:spPr bwMode="auto">
          <a:xfrm>
            <a:off x="3487738" y="4819650"/>
            <a:ext cx="2000250" cy="835025"/>
          </a:xfrm>
          <a:custGeom>
            <a:avLst/>
            <a:gdLst>
              <a:gd name="T0" fmla="*/ 2147483647 w 1260"/>
              <a:gd name="T1" fmla="*/ 2147483647 h 406"/>
              <a:gd name="T2" fmla="*/ 2147483647 w 1260"/>
              <a:gd name="T3" fmla="*/ 2147483647 h 406"/>
              <a:gd name="T4" fmla="*/ 2147483647 w 1260"/>
              <a:gd name="T5" fmla="*/ 2147483647 h 406"/>
              <a:gd name="T6" fmla="*/ 2147483647 w 1260"/>
              <a:gd name="T7" fmla="*/ 2147483647 h 406"/>
              <a:gd name="T8" fmla="*/ 2147483647 w 1260"/>
              <a:gd name="T9" fmla="*/ 2147483647 h 406"/>
              <a:gd name="T10" fmla="*/ 2147483647 w 1260"/>
              <a:gd name="T11" fmla="*/ 2147483647 h 406"/>
              <a:gd name="T12" fmla="*/ 2147483647 w 1260"/>
              <a:gd name="T13" fmla="*/ 2147483647 h 406"/>
              <a:gd name="T14" fmla="*/ 2147483647 w 1260"/>
              <a:gd name="T15" fmla="*/ 2147483647 h 406"/>
              <a:gd name="T16" fmla="*/ 2147483647 w 1260"/>
              <a:gd name="T17" fmla="*/ 2147483647 h 406"/>
              <a:gd name="T18" fmla="*/ 2147483647 w 1260"/>
              <a:gd name="T19" fmla="*/ 2147483647 h 406"/>
              <a:gd name="T20" fmla="*/ 2147483647 w 1260"/>
              <a:gd name="T21" fmla="*/ 2147483647 h 406"/>
              <a:gd name="T22" fmla="*/ 2147483647 w 1260"/>
              <a:gd name="T23" fmla="*/ 2147483647 h 406"/>
              <a:gd name="T24" fmla="*/ 2147483647 w 1260"/>
              <a:gd name="T25" fmla="*/ 2147483647 h 406"/>
              <a:gd name="T26" fmla="*/ 2147483647 w 1260"/>
              <a:gd name="T27" fmla="*/ 2147483647 h 406"/>
              <a:gd name="T28" fmla="*/ 2147483647 w 1260"/>
              <a:gd name="T29" fmla="*/ 2147483647 h 406"/>
              <a:gd name="T30" fmla="*/ 2147483647 w 1260"/>
              <a:gd name="T31" fmla="*/ 2147483647 h 406"/>
              <a:gd name="T32" fmla="*/ 2147483647 w 1260"/>
              <a:gd name="T33" fmla="*/ 2147483647 h 406"/>
              <a:gd name="T34" fmla="*/ 2147483647 w 1260"/>
              <a:gd name="T35" fmla="*/ 2147483647 h 406"/>
              <a:gd name="T36" fmla="*/ 2147483647 w 1260"/>
              <a:gd name="T37" fmla="*/ 2147483647 h 406"/>
              <a:gd name="T38" fmla="*/ 2147483647 w 1260"/>
              <a:gd name="T39" fmla="*/ 2147483647 h 406"/>
              <a:gd name="T40" fmla="*/ 2147483647 w 1260"/>
              <a:gd name="T41" fmla="*/ 2147483647 h 406"/>
              <a:gd name="T42" fmla="*/ 2147483647 w 1260"/>
              <a:gd name="T43" fmla="*/ 2147483647 h 406"/>
              <a:gd name="T44" fmla="*/ 2147483647 w 1260"/>
              <a:gd name="T45" fmla="*/ 2147483647 h 406"/>
              <a:gd name="T46" fmla="*/ 2147483647 w 1260"/>
              <a:gd name="T47" fmla="*/ 2147483647 h 406"/>
              <a:gd name="T48" fmla="*/ 2147483647 w 1260"/>
              <a:gd name="T49" fmla="*/ 2147483647 h 406"/>
              <a:gd name="T50" fmla="*/ 2147483647 w 1260"/>
              <a:gd name="T51" fmla="*/ 2147483647 h 406"/>
              <a:gd name="T52" fmla="*/ 2147483647 w 1260"/>
              <a:gd name="T53" fmla="*/ 2147483647 h 406"/>
              <a:gd name="T54" fmla="*/ 2147483647 w 1260"/>
              <a:gd name="T55" fmla="*/ 2147483647 h 406"/>
              <a:gd name="T56" fmla="*/ 2147483647 w 1260"/>
              <a:gd name="T57" fmla="*/ 2147483647 h 406"/>
              <a:gd name="T58" fmla="*/ 2147483647 w 1260"/>
              <a:gd name="T59" fmla="*/ 2147483647 h 406"/>
              <a:gd name="T60" fmla="*/ 2147483647 w 1260"/>
              <a:gd name="T61" fmla="*/ 2147483647 h 406"/>
              <a:gd name="T62" fmla="*/ 2147483647 w 1260"/>
              <a:gd name="T63" fmla="*/ 2147483647 h 406"/>
              <a:gd name="T64" fmla="*/ 2147483647 w 1260"/>
              <a:gd name="T65" fmla="*/ 2147483647 h 406"/>
              <a:gd name="T66" fmla="*/ 2147483647 w 1260"/>
              <a:gd name="T67" fmla="*/ 2147483647 h 406"/>
              <a:gd name="T68" fmla="*/ 2147483647 w 1260"/>
              <a:gd name="T69" fmla="*/ 2147483647 h 406"/>
              <a:gd name="T70" fmla="*/ 2147483647 w 1260"/>
              <a:gd name="T71" fmla="*/ 2147483647 h 406"/>
              <a:gd name="T72" fmla="*/ 2147483647 w 1260"/>
              <a:gd name="T73" fmla="*/ 2147483647 h 406"/>
              <a:gd name="T74" fmla="*/ 2147483647 w 1260"/>
              <a:gd name="T75" fmla="*/ 2147483647 h 406"/>
              <a:gd name="T76" fmla="*/ 2147483647 w 1260"/>
              <a:gd name="T77" fmla="*/ 2147483647 h 406"/>
              <a:gd name="T78" fmla="*/ 2147483647 w 1260"/>
              <a:gd name="T79" fmla="*/ 2147483647 h 406"/>
              <a:gd name="T80" fmla="*/ 2147483647 w 1260"/>
              <a:gd name="T81" fmla="*/ 2147483647 h 406"/>
              <a:gd name="T82" fmla="*/ 2147483647 w 1260"/>
              <a:gd name="T83" fmla="*/ 2147483647 h 406"/>
              <a:gd name="T84" fmla="*/ 2147483647 w 1260"/>
              <a:gd name="T85" fmla="*/ 2147483647 h 406"/>
              <a:gd name="T86" fmla="*/ 2147483647 w 1260"/>
              <a:gd name="T87" fmla="*/ 2147483647 h 406"/>
              <a:gd name="T88" fmla="*/ 2147483647 w 1260"/>
              <a:gd name="T89" fmla="*/ 2147483647 h 406"/>
              <a:gd name="T90" fmla="*/ 2147483647 w 1260"/>
              <a:gd name="T91" fmla="*/ 2147483647 h 406"/>
              <a:gd name="T92" fmla="*/ 2147483647 w 1260"/>
              <a:gd name="T93" fmla="*/ 2147483647 h 406"/>
              <a:gd name="T94" fmla="*/ 2147483647 w 1260"/>
              <a:gd name="T95" fmla="*/ 2147483647 h 406"/>
              <a:gd name="T96" fmla="*/ 2147483647 w 1260"/>
              <a:gd name="T97" fmla="*/ 2147483647 h 406"/>
              <a:gd name="T98" fmla="*/ 2147483647 w 1260"/>
              <a:gd name="T99" fmla="*/ 2147483647 h 406"/>
              <a:gd name="T100" fmla="*/ 2147483647 w 1260"/>
              <a:gd name="T101" fmla="*/ 2147483647 h 406"/>
              <a:gd name="T102" fmla="*/ 2147483647 w 1260"/>
              <a:gd name="T103" fmla="*/ 2147483647 h 406"/>
              <a:gd name="T104" fmla="*/ 2147483647 w 1260"/>
              <a:gd name="T105" fmla="*/ 2147483647 h 406"/>
              <a:gd name="T106" fmla="*/ 2147483647 w 1260"/>
              <a:gd name="T107" fmla="*/ 2147483647 h 406"/>
              <a:gd name="T108" fmla="*/ 2147483647 w 1260"/>
              <a:gd name="T109" fmla="*/ 2147483647 h 406"/>
              <a:gd name="T110" fmla="*/ 2147483647 w 1260"/>
              <a:gd name="T111" fmla="*/ 2147483647 h 406"/>
              <a:gd name="T112" fmla="*/ 2147483647 w 1260"/>
              <a:gd name="T113" fmla="*/ 2147483647 h 406"/>
              <a:gd name="T114" fmla="*/ 2147483647 w 1260"/>
              <a:gd name="T115" fmla="*/ 2147483647 h 406"/>
              <a:gd name="T116" fmla="*/ 2147483647 w 1260"/>
              <a:gd name="T117" fmla="*/ 2147483647 h 406"/>
              <a:gd name="T118" fmla="*/ 2147483647 w 1260"/>
              <a:gd name="T119" fmla="*/ 2147483647 h 406"/>
              <a:gd name="T120" fmla="*/ 2147483647 w 1260"/>
              <a:gd name="T121" fmla="*/ 2147483647 h 406"/>
              <a:gd name="T122" fmla="*/ 2147483647 w 1260"/>
              <a:gd name="T123" fmla="*/ 2147483647 h 40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260"/>
              <a:gd name="T187" fmla="*/ 0 h 406"/>
              <a:gd name="T188" fmla="*/ 1260 w 1260"/>
              <a:gd name="T189" fmla="*/ 406 h 40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260" h="406">
                <a:moveTo>
                  <a:pt x="0" y="406"/>
                </a:moveTo>
                <a:lnTo>
                  <a:pt x="0" y="406"/>
                </a:lnTo>
                <a:lnTo>
                  <a:pt x="0" y="401"/>
                </a:lnTo>
                <a:lnTo>
                  <a:pt x="93" y="401"/>
                </a:lnTo>
                <a:lnTo>
                  <a:pt x="93" y="397"/>
                </a:lnTo>
                <a:lnTo>
                  <a:pt x="133" y="397"/>
                </a:lnTo>
                <a:lnTo>
                  <a:pt x="133" y="393"/>
                </a:lnTo>
                <a:lnTo>
                  <a:pt x="160" y="393"/>
                </a:lnTo>
                <a:lnTo>
                  <a:pt x="160" y="389"/>
                </a:lnTo>
                <a:lnTo>
                  <a:pt x="182" y="389"/>
                </a:lnTo>
                <a:lnTo>
                  <a:pt x="182" y="384"/>
                </a:lnTo>
                <a:lnTo>
                  <a:pt x="204" y="384"/>
                </a:lnTo>
                <a:lnTo>
                  <a:pt x="204" y="379"/>
                </a:lnTo>
                <a:lnTo>
                  <a:pt x="217" y="379"/>
                </a:lnTo>
                <a:lnTo>
                  <a:pt x="217" y="375"/>
                </a:lnTo>
                <a:lnTo>
                  <a:pt x="231" y="375"/>
                </a:lnTo>
                <a:lnTo>
                  <a:pt x="244" y="375"/>
                </a:lnTo>
                <a:lnTo>
                  <a:pt x="244" y="371"/>
                </a:lnTo>
                <a:lnTo>
                  <a:pt x="253" y="371"/>
                </a:lnTo>
                <a:lnTo>
                  <a:pt x="253" y="367"/>
                </a:lnTo>
                <a:lnTo>
                  <a:pt x="266" y="367"/>
                </a:lnTo>
                <a:lnTo>
                  <a:pt x="266" y="362"/>
                </a:lnTo>
                <a:lnTo>
                  <a:pt x="275" y="362"/>
                </a:lnTo>
                <a:lnTo>
                  <a:pt x="275" y="357"/>
                </a:lnTo>
                <a:lnTo>
                  <a:pt x="283" y="357"/>
                </a:lnTo>
                <a:lnTo>
                  <a:pt x="283" y="353"/>
                </a:lnTo>
                <a:lnTo>
                  <a:pt x="288" y="353"/>
                </a:lnTo>
                <a:lnTo>
                  <a:pt x="288" y="349"/>
                </a:lnTo>
                <a:lnTo>
                  <a:pt x="297" y="349"/>
                </a:lnTo>
                <a:lnTo>
                  <a:pt x="297" y="344"/>
                </a:lnTo>
                <a:lnTo>
                  <a:pt x="306" y="344"/>
                </a:lnTo>
                <a:lnTo>
                  <a:pt x="306" y="340"/>
                </a:lnTo>
                <a:lnTo>
                  <a:pt x="310" y="340"/>
                </a:lnTo>
                <a:lnTo>
                  <a:pt x="310" y="335"/>
                </a:lnTo>
                <a:lnTo>
                  <a:pt x="319" y="335"/>
                </a:lnTo>
                <a:lnTo>
                  <a:pt x="319" y="331"/>
                </a:lnTo>
                <a:lnTo>
                  <a:pt x="324" y="331"/>
                </a:lnTo>
                <a:lnTo>
                  <a:pt x="332" y="331"/>
                </a:lnTo>
                <a:lnTo>
                  <a:pt x="332" y="327"/>
                </a:lnTo>
                <a:lnTo>
                  <a:pt x="337" y="327"/>
                </a:lnTo>
                <a:lnTo>
                  <a:pt x="337" y="322"/>
                </a:lnTo>
                <a:lnTo>
                  <a:pt x="342" y="322"/>
                </a:lnTo>
                <a:lnTo>
                  <a:pt x="342" y="318"/>
                </a:lnTo>
                <a:lnTo>
                  <a:pt x="346" y="318"/>
                </a:lnTo>
                <a:lnTo>
                  <a:pt x="346" y="309"/>
                </a:lnTo>
                <a:lnTo>
                  <a:pt x="354" y="309"/>
                </a:lnTo>
                <a:lnTo>
                  <a:pt x="354" y="304"/>
                </a:lnTo>
                <a:lnTo>
                  <a:pt x="359" y="304"/>
                </a:lnTo>
                <a:lnTo>
                  <a:pt x="359" y="300"/>
                </a:lnTo>
                <a:lnTo>
                  <a:pt x="364" y="300"/>
                </a:lnTo>
                <a:lnTo>
                  <a:pt x="364" y="296"/>
                </a:lnTo>
                <a:lnTo>
                  <a:pt x="368" y="296"/>
                </a:lnTo>
                <a:lnTo>
                  <a:pt x="368" y="291"/>
                </a:lnTo>
                <a:lnTo>
                  <a:pt x="372" y="291"/>
                </a:lnTo>
                <a:lnTo>
                  <a:pt x="372" y="287"/>
                </a:lnTo>
                <a:lnTo>
                  <a:pt x="377" y="287"/>
                </a:lnTo>
                <a:lnTo>
                  <a:pt x="377" y="282"/>
                </a:lnTo>
                <a:lnTo>
                  <a:pt x="381" y="282"/>
                </a:lnTo>
                <a:lnTo>
                  <a:pt x="390" y="282"/>
                </a:lnTo>
                <a:lnTo>
                  <a:pt x="390" y="278"/>
                </a:lnTo>
                <a:lnTo>
                  <a:pt x="394" y="278"/>
                </a:lnTo>
                <a:lnTo>
                  <a:pt x="394" y="274"/>
                </a:lnTo>
                <a:lnTo>
                  <a:pt x="399" y="274"/>
                </a:lnTo>
                <a:lnTo>
                  <a:pt x="399" y="269"/>
                </a:lnTo>
                <a:lnTo>
                  <a:pt x="404" y="269"/>
                </a:lnTo>
                <a:lnTo>
                  <a:pt x="404" y="265"/>
                </a:lnTo>
                <a:lnTo>
                  <a:pt x="408" y="265"/>
                </a:lnTo>
                <a:lnTo>
                  <a:pt x="408" y="260"/>
                </a:lnTo>
                <a:lnTo>
                  <a:pt x="412" y="260"/>
                </a:lnTo>
                <a:lnTo>
                  <a:pt x="412" y="256"/>
                </a:lnTo>
                <a:lnTo>
                  <a:pt x="417" y="256"/>
                </a:lnTo>
                <a:lnTo>
                  <a:pt x="417" y="252"/>
                </a:lnTo>
                <a:lnTo>
                  <a:pt x="421" y="252"/>
                </a:lnTo>
                <a:lnTo>
                  <a:pt x="421" y="247"/>
                </a:lnTo>
                <a:lnTo>
                  <a:pt x="426" y="247"/>
                </a:lnTo>
                <a:lnTo>
                  <a:pt x="426" y="243"/>
                </a:lnTo>
                <a:lnTo>
                  <a:pt x="430" y="243"/>
                </a:lnTo>
                <a:lnTo>
                  <a:pt x="430" y="238"/>
                </a:lnTo>
                <a:lnTo>
                  <a:pt x="435" y="238"/>
                </a:lnTo>
                <a:lnTo>
                  <a:pt x="435" y="234"/>
                </a:lnTo>
                <a:lnTo>
                  <a:pt x="439" y="234"/>
                </a:lnTo>
                <a:lnTo>
                  <a:pt x="439" y="230"/>
                </a:lnTo>
                <a:lnTo>
                  <a:pt x="443" y="230"/>
                </a:lnTo>
                <a:lnTo>
                  <a:pt x="443" y="225"/>
                </a:lnTo>
                <a:lnTo>
                  <a:pt x="448" y="225"/>
                </a:lnTo>
                <a:lnTo>
                  <a:pt x="448" y="220"/>
                </a:lnTo>
                <a:lnTo>
                  <a:pt x="453" y="220"/>
                </a:lnTo>
                <a:lnTo>
                  <a:pt x="453" y="216"/>
                </a:lnTo>
                <a:lnTo>
                  <a:pt x="457" y="216"/>
                </a:lnTo>
                <a:lnTo>
                  <a:pt x="457" y="212"/>
                </a:lnTo>
                <a:lnTo>
                  <a:pt x="461" y="212"/>
                </a:lnTo>
                <a:lnTo>
                  <a:pt x="461" y="207"/>
                </a:lnTo>
                <a:lnTo>
                  <a:pt x="465" y="207"/>
                </a:lnTo>
                <a:lnTo>
                  <a:pt x="465" y="203"/>
                </a:lnTo>
                <a:lnTo>
                  <a:pt x="470" y="203"/>
                </a:lnTo>
                <a:lnTo>
                  <a:pt x="470" y="198"/>
                </a:lnTo>
                <a:lnTo>
                  <a:pt x="475" y="198"/>
                </a:lnTo>
                <a:lnTo>
                  <a:pt x="479" y="198"/>
                </a:lnTo>
                <a:lnTo>
                  <a:pt x="479" y="194"/>
                </a:lnTo>
                <a:lnTo>
                  <a:pt x="479" y="190"/>
                </a:lnTo>
                <a:lnTo>
                  <a:pt x="483" y="190"/>
                </a:lnTo>
                <a:lnTo>
                  <a:pt x="483" y="185"/>
                </a:lnTo>
                <a:lnTo>
                  <a:pt x="488" y="185"/>
                </a:lnTo>
                <a:lnTo>
                  <a:pt x="488" y="181"/>
                </a:lnTo>
                <a:lnTo>
                  <a:pt x="492" y="181"/>
                </a:lnTo>
                <a:lnTo>
                  <a:pt x="492" y="176"/>
                </a:lnTo>
                <a:lnTo>
                  <a:pt x="497" y="176"/>
                </a:lnTo>
                <a:lnTo>
                  <a:pt x="497" y="172"/>
                </a:lnTo>
                <a:lnTo>
                  <a:pt x="501" y="172"/>
                </a:lnTo>
                <a:lnTo>
                  <a:pt x="501" y="167"/>
                </a:lnTo>
                <a:lnTo>
                  <a:pt x="506" y="167"/>
                </a:lnTo>
                <a:lnTo>
                  <a:pt x="506" y="163"/>
                </a:lnTo>
                <a:lnTo>
                  <a:pt x="510" y="163"/>
                </a:lnTo>
                <a:lnTo>
                  <a:pt x="510" y="159"/>
                </a:lnTo>
                <a:lnTo>
                  <a:pt x="514" y="159"/>
                </a:lnTo>
                <a:lnTo>
                  <a:pt x="514" y="154"/>
                </a:lnTo>
                <a:lnTo>
                  <a:pt x="519" y="154"/>
                </a:lnTo>
                <a:lnTo>
                  <a:pt x="523" y="154"/>
                </a:lnTo>
                <a:lnTo>
                  <a:pt x="523" y="150"/>
                </a:lnTo>
                <a:lnTo>
                  <a:pt x="528" y="150"/>
                </a:lnTo>
                <a:lnTo>
                  <a:pt x="528" y="145"/>
                </a:lnTo>
                <a:lnTo>
                  <a:pt x="532" y="145"/>
                </a:lnTo>
                <a:lnTo>
                  <a:pt x="532" y="141"/>
                </a:lnTo>
                <a:lnTo>
                  <a:pt x="536" y="141"/>
                </a:lnTo>
                <a:lnTo>
                  <a:pt x="536" y="137"/>
                </a:lnTo>
                <a:lnTo>
                  <a:pt x="541" y="137"/>
                </a:lnTo>
                <a:lnTo>
                  <a:pt x="541" y="132"/>
                </a:lnTo>
                <a:lnTo>
                  <a:pt x="541" y="128"/>
                </a:lnTo>
                <a:lnTo>
                  <a:pt x="546" y="128"/>
                </a:lnTo>
                <a:lnTo>
                  <a:pt x="546" y="123"/>
                </a:lnTo>
                <a:lnTo>
                  <a:pt x="554" y="123"/>
                </a:lnTo>
                <a:lnTo>
                  <a:pt x="554" y="119"/>
                </a:lnTo>
                <a:lnTo>
                  <a:pt x="559" y="119"/>
                </a:lnTo>
                <a:lnTo>
                  <a:pt x="559" y="115"/>
                </a:lnTo>
                <a:lnTo>
                  <a:pt x="563" y="115"/>
                </a:lnTo>
                <a:lnTo>
                  <a:pt x="563" y="110"/>
                </a:lnTo>
                <a:lnTo>
                  <a:pt x="568" y="110"/>
                </a:lnTo>
                <a:lnTo>
                  <a:pt x="572" y="110"/>
                </a:lnTo>
                <a:lnTo>
                  <a:pt x="572" y="106"/>
                </a:lnTo>
                <a:lnTo>
                  <a:pt x="576" y="106"/>
                </a:lnTo>
                <a:lnTo>
                  <a:pt x="576" y="101"/>
                </a:lnTo>
                <a:lnTo>
                  <a:pt x="581" y="101"/>
                </a:lnTo>
                <a:lnTo>
                  <a:pt x="581" y="97"/>
                </a:lnTo>
                <a:lnTo>
                  <a:pt x="586" y="97"/>
                </a:lnTo>
                <a:lnTo>
                  <a:pt x="586" y="93"/>
                </a:lnTo>
                <a:lnTo>
                  <a:pt x="590" y="93"/>
                </a:lnTo>
                <a:lnTo>
                  <a:pt x="590" y="88"/>
                </a:lnTo>
                <a:lnTo>
                  <a:pt x="594" y="88"/>
                </a:lnTo>
                <a:lnTo>
                  <a:pt x="594" y="84"/>
                </a:lnTo>
                <a:lnTo>
                  <a:pt x="603" y="84"/>
                </a:lnTo>
                <a:lnTo>
                  <a:pt x="603" y="79"/>
                </a:lnTo>
                <a:lnTo>
                  <a:pt x="608" y="79"/>
                </a:lnTo>
                <a:lnTo>
                  <a:pt x="608" y="75"/>
                </a:lnTo>
                <a:lnTo>
                  <a:pt x="612" y="75"/>
                </a:lnTo>
                <a:lnTo>
                  <a:pt x="612" y="71"/>
                </a:lnTo>
                <a:lnTo>
                  <a:pt x="617" y="71"/>
                </a:lnTo>
                <a:lnTo>
                  <a:pt x="617" y="66"/>
                </a:lnTo>
                <a:lnTo>
                  <a:pt x="625" y="66"/>
                </a:lnTo>
                <a:lnTo>
                  <a:pt x="630" y="66"/>
                </a:lnTo>
                <a:lnTo>
                  <a:pt x="630" y="62"/>
                </a:lnTo>
                <a:lnTo>
                  <a:pt x="639" y="62"/>
                </a:lnTo>
                <a:lnTo>
                  <a:pt x="639" y="57"/>
                </a:lnTo>
                <a:lnTo>
                  <a:pt x="643" y="57"/>
                </a:lnTo>
                <a:lnTo>
                  <a:pt x="643" y="53"/>
                </a:lnTo>
                <a:lnTo>
                  <a:pt x="652" y="53"/>
                </a:lnTo>
                <a:lnTo>
                  <a:pt x="652" y="48"/>
                </a:lnTo>
                <a:lnTo>
                  <a:pt x="661" y="48"/>
                </a:lnTo>
                <a:lnTo>
                  <a:pt x="661" y="44"/>
                </a:lnTo>
                <a:lnTo>
                  <a:pt x="669" y="44"/>
                </a:lnTo>
                <a:lnTo>
                  <a:pt x="669" y="40"/>
                </a:lnTo>
                <a:lnTo>
                  <a:pt x="679" y="40"/>
                </a:lnTo>
                <a:lnTo>
                  <a:pt x="679" y="35"/>
                </a:lnTo>
                <a:lnTo>
                  <a:pt x="687" y="35"/>
                </a:lnTo>
                <a:lnTo>
                  <a:pt x="687" y="30"/>
                </a:lnTo>
                <a:lnTo>
                  <a:pt x="696" y="30"/>
                </a:lnTo>
                <a:lnTo>
                  <a:pt x="696" y="26"/>
                </a:lnTo>
                <a:lnTo>
                  <a:pt x="705" y="26"/>
                </a:lnTo>
                <a:lnTo>
                  <a:pt x="705" y="22"/>
                </a:lnTo>
                <a:lnTo>
                  <a:pt x="718" y="22"/>
                </a:lnTo>
                <a:lnTo>
                  <a:pt x="732" y="22"/>
                </a:lnTo>
                <a:lnTo>
                  <a:pt x="732" y="18"/>
                </a:lnTo>
                <a:lnTo>
                  <a:pt x="750" y="18"/>
                </a:lnTo>
                <a:lnTo>
                  <a:pt x="750" y="13"/>
                </a:lnTo>
                <a:lnTo>
                  <a:pt x="768" y="13"/>
                </a:lnTo>
                <a:lnTo>
                  <a:pt x="768" y="8"/>
                </a:lnTo>
                <a:lnTo>
                  <a:pt x="790" y="8"/>
                </a:lnTo>
                <a:lnTo>
                  <a:pt x="790" y="4"/>
                </a:lnTo>
                <a:lnTo>
                  <a:pt x="825" y="4"/>
                </a:lnTo>
                <a:lnTo>
                  <a:pt x="825" y="0"/>
                </a:lnTo>
                <a:lnTo>
                  <a:pt x="1260" y="0"/>
                </a:lnTo>
                <a:lnTo>
                  <a:pt x="1260" y="4"/>
                </a:lnTo>
                <a:lnTo>
                  <a:pt x="1166" y="4"/>
                </a:lnTo>
                <a:lnTo>
                  <a:pt x="1166" y="8"/>
                </a:lnTo>
                <a:lnTo>
                  <a:pt x="1127" y="8"/>
                </a:lnTo>
                <a:lnTo>
                  <a:pt x="1127" y="13"/>
                </a:lnTo>
                <a:lnTo>
                  <a:pt x="1100" y="13"/>
                </a:lnTo>
                <a:lnTo>
                  <a:pt x="1100" y="18"/>
                </a:lnTo>
                <a:lnTo>
                  <a:pt x="1078" y="18"/>
                </a:lnTo>
                <a:lnTo>
                  <a:pt x="1078" y="22"/>
                </a:lnTo>
                <a:lnTo>
                  <a:pt x="1056" y="22"/>
                </a:lnTo>
                <a:lnTo>
                  <a:pt x="1043" y="22"/>
                </a:lnTo>
                <a:lnTo>
                  <a:pt x="1043" y="26"/>
                </a:lnTo>
                <a:lnTo>
                  <a:pt x="1029" y="26"/>
                </a:lnTo>
                <a:lnTo>
                  <a:pt x="1029" y="30"/>
                </a:lnTo>
                <a:lnTo>
                  <a:pt x="1016" y="30"/>
                </a:lnTo>
                <a:lnTo>
                  <a:pt x="1016" y="35"/>
                </a:lnTo>
                <a:lnTo>
                  <a:pt x="1007" y="35"/>
                </a:lnTo>
                <a:lnTo>
                  <a:pt x="1007" y="40"/>
                </a:lnTo>
                <a:lnTo>
                  <a:pt x="994" y="40"/>
                </a:lnTo>
                <a:lnTo>
                  <a:pt x="994" y="44"/>
                </a:lnTo>
                <a:lnTo>
                  <a:pt x="984" y="44"/>
                </a:lnTo>
                <a:lnTo>
                  <a:pt x="984" y="48"/>
                </a:lnTo>
                <a:lnTo>
                  <a:pt x="976" y="48"/>
                </a:lnTo>
                <a:lnTo>
                  <a:pt x="976" y="53"/>
                </a:lnTo>
                <a:lnTo>
                  <a:pt x="972" y="53"/>
                </a:lnTo>
                <a:lnTo>
                  <a:pt x="972" y="57"/>
                </a:lnTo>
                <a:lnTo>
                  <a:pt x="962" y="57"/>
                </a:lnTo>
                <a:lnTo>
                  <a:pt x="962" y="62"/>
                </a:lnTo>
                <a:lnTo>
                  <a:pt x="954" y="62"/>
                </a:lnTo>
                <a:lnTo>
                  <a:pt x="954" y="66"/>
                </a:lnTo>
                <a:lnTo>
                  <a:pt x="950" y="66"/>
                </a:lnTo>
                <a:lnTo>
                  <a:pt x="940" y="66"/>
                </a:lnTo>
                <a:lnTo>
                  <a:pt x="940" y="71"/>
                </a:lnTo>
                <a:lnTo>
                  <a:pt x="936" y="71"/>
                </a:lnTo>
                <a:lnTo>
                  <a:pt x="936" y="75"/>
                </a:lnTo>
                <a:lnTo>
                  <a:pt x="932" y="75"/>
                </a:lnTo>
                <a:lnTo>
                  <a:pt x="932" y="79"/>
                </a:lnTo>
                <a:lnTo>
                  <a:pt x="923" y="79"/>
                </a:lnTo>
                <a:lnTo>
                  <a:pt x="923" y="84"/>
                </a:lnTo>
                <a:lnTo>
                  <a:pt x="918" y="84"/>
                </a:lnTo>
                <a:lnTo>
                  <a:pt x="918" y="88"/>
                </a:lnTo>
                <a:lnTo>
                  <a:pt x="914" y="88"/>
                </a:lnTo>
                <a:lnTo>
                  <a:pt x="914" y="93"/>
                </a:lnTo>
                <a:lnTo>
                  <a:pt x="905" y="93"/>
                </a:lnTo>
                <a:lnTo>
                  <a:pt x="905" y="97"/>
                </a:lnTo>
                <a:lnTo>
                  <a:pt x="901" y="97"/>
                </a:lnTo>
                <a:lnTo>
                  <a:pt x="901" y="101"/>
                </a:lnTo>
                <a:lnTo>
                  <a:pt x="896" y="101"/>
                </a:lnTo>
                <a:lnTo>
                  <a:pt x="896" y="106"/>
                </a:lnTo>
                <a:lnTo>
                  <a:pt x="891" y="106"/>
                </a:lnTo>
                <a:lnTo>
                  <a:pt x="891" y="110"/>
                </a:lnTo>
                <a:lnTo>
                  <a:pt x="887" y="110"/>
                </a:lnTo>
                <a:lnTo>
                  <a:pt x="883" y="110"/>
                </a:lnTo>
                <a:lnTo>
                  <a:pt x="883" y="115"/>
                </a:lnTo>
                <a:lnTo>
                  <a:pt x="878" y="115"/>
                </a:lnTo>
                <a:lnTo>
                  <a:pt x="878" y="119"/>
                </a:lnTo>
                <a:lnTo>
                  <a:pt x="869" y="119"/>
                </a:lnTo>
                <a:lnTo>
                  <a:pt x="869" y="123"/>
                </a:lnTo>
                <a:lnTo>
                  <a:pt x="865" y="123"/>
                </a:lnTo>
                <a:lnTo>
                  <a:pt x="865" y="128"/>
                </a:lnTo>
                <a:lnTo>
                  <a:pt x="861" y="128"/>
                </a:lnTo>
                <a:lnTo>
                  <a:pt x="861" y="132"/>
                </a:lnTo>
                <a:lnTo>
                  <a:pt x="856" y="132"/>
                </a:lnTo>
                <a:lnTo>
                  <a:pt x="856" y="137"/>
                </a:lnTo>
                <a:lnTo>
                  <a:pt x="851" y="137"/>
                </a:lnTo>
                <a:lnTo>
                  <a:pt x="851" y="141"/>
                </a:lnTo>
                <a:lnTo>
                  <a:pt x="847" y="141"/>
                </a:lnTo>
                <a:lnTo>
                  <a:pt x="847" y="145"/>
                </a:lnTo>
                <a:lnTo>
                  <a:pt x="843" y="145"/>
                </a:lnTo>
                <a:lnTo>
                  <a:pt x="843" y="150"/>
                </a:lnTo>
                <a:lnTo>
                  <a:pt x="843" y="154"/>
                </a:lnTo>
                <a:lnTo>
                  <a:pt x="834" y="154"/>
                </a:lnTo>
                <a:lnTo>
                  <a:pt x="834" y="159"/>
                </a:lnTo>
                <a:lnTo>
                  <a:pt x="829" y="159"/>
                </a:lnTo>
                <a:lnTo>
                  <a:pt x="829" y="163"/>
                </a:lnTo>
                <a:lnTo>
                  <a:pt x="825" y="163"/>
                </a:lnTo>
                <a:lnTo>
                  <a:pt x="825" y="167"/>
                </a:lnTo>
                <a:lnTo>
                  <a:pt x="821" y="167"/>
                </a:lnTo>
                <a:lnTo>
                  <a:pt x="821" y="172"/>
                </a:lnTo>
                <a:lnTo>
                  <a:pt x="816" y="172"/>
                </a:lnTo>
                <a:lnTo>
                  <a:pt x="816" y="176"/>
                </a:lnTo>
                <a:lnTo>
                  <a:pt x="812" y="176"/>
                </a:lnTo>
                <a:lnTo>
                  <a:pt x="812" y="181"/>
                </a:lnTo>
                <a:lnTo>
                  <a:pt x="807" y="181"/>
                </a:lnTo>
                <a:lnTo>
                  <a:pt x="807" y="185"/>
                </a:lnTo>
                <a:lnTo>
                  <a:pt x="803" y="185"/>
                </a:lnTo>
                <a:lnTo>
                  <a:pt x="803" y="190"/>
                </a:lnTo>
                <a:lnTo>
                  <a:pt x="798" y="190"/>
                </a:lnTo>
                <a:lnTo>
                  <a:pt x="798" y="194"/>
                </a:lnTo>
                <a:lnTo>
                  <a:pt x="794" y="194"/>
                </a:lnTo>
                <a:lnTo>
                  <a:pt x="794" y="198"/>
                </a:lnTo>
                <a:lnTo>
                  <a:pt x="790" y="198"/>
                </a:lnTo>
                <a:lnTo>
                  <a:pt x="785" y="198"/>
                </a:lnTo>
                <a:lnTo>
                  <a:pt x="785" y="203"/>
                </a:lnTo>
                <a:lnTo>
                  <a:pt x="780" y="203"/>
                </a:lnTo>
                <a:lnTo>
                  <a:pt x="780" y="207"/>
                </a:lnTo>
                <a:lnTo>
                  <a:pt x="780" y="212"/>
                </a:lnTo>
                <a:lnTo>
                  <a:pt x="776" y="212"/>
                </a:lnTo>
                <a:lnTo>
                  <a:pt x="776" y="216"/>
                </a:lnTo>
                <a:lnTo>
                  <a:pt x="772" y="216"/>
                </a:lnTo>
                <a:lnTo>
                  <a:pt x="772" y="220"/>
                </a:lnTo>
                <a:lnTo>
                  <a:pt x="768" y="220"/>
                </a:lnTo>
                <a:lnTo>
                  <a:pt x="768" y="225"/>
                </a:lnTo>
                <a:lnTo>
                  <a:pt x="763" y="225"/>
                </a:lnTo>
                <a:lnTo>
                  <a:pt x="763" y="230"/>
                </a:lnTo>
                <a:lnTo>
                  <a:pt x="758" y="230"/>
                </a:lnTo>
                <a:lnTo>
                  <a:pt x="758" y="234"/>
                </a:lnTo>
                <a:lnTo>
                  <a:pt x="754" y="234"/>
                </a:lnTo>
                <a:lnTo>
                  <a:pt x="754" y="238"/>
                </a:lnTo>
                <a:lnTo>
                  <a:pt x="750" y="238"/>
                </a:lnTo>
                <a:lnTo>
                  <a:pt x="750" y="243"/>
                </a:lnTo>
                <a:lnTo>
                  <a:pt x="745" y="243"/>
                </a:lnTo>
                <a:lnTo>
                  <a:pt x="741" y="243"/>
                </a:lnTo>
                <a:lnTo>
                  <a:pt x="741" y="247"/>
                </a:lnTo>
                <a:lnTo>
                  <a:pt x="736" y="247"/>
                </a:lnTo>
                <a:lnTo>
                  <a:pt x="736" y="252"/>
                </a:lnTo>
                <a:lnTo>
                  <a:pt x="732" y="252"/>
                </a:lnTo>
                <a:lnTo>
                  <a:pt x="732" y="256"/>
                </a:lnTo>
                <a:lnTo>
                  <a:pt x="732" y="260"/>
                </a:lnTo>
                <a:lnTo>
                  <a:pt x="723" y="260"/>
                </a:lnTo>
                <a:lnTo>
                  <a:pt x="723" y="265"/>
                </a:lnTo>
                <a:lnTo>
                  <a:pt x="723" y="269"/>
                </a:lnTo>
                <a:lnTo>
                  <a:pt x="718" y="269"/>
                </a:lnTo>
                <a:lnTo>
                  <a:pt x="718" y="274"/>
                </a:lnTo>
                <a:lnTo>
                  <a:pt x="714" y="274"/>
                </a:lnTo>
                <a:lnTo>
                  <a:pt x="714" y="278"/>
                </a:lnTo>
                <a:lnTo>
                  <a:pt x="710" y="278"/>
                </a:lnTo>
                <a:lnTo>
                  <a:pt x="710" y="282"/>
                </a:lnTo>
                <a:lnTo>
                  <a:pt x="705" y="282"/>
                </a:lnTo>
                <a:lnTo>
                  <a:pt x="701" y="282"/>
                </a:lnTo>
                <a:lnTo>
                  <a:pt x="701" y="287"/>
                </a:lnTo>
                <a:lnTo>
                  <a:pt x="692" y="287"/>
                </a:lnTo>
                <a:lnTo>
                  <a:pt x="692" y="291"/>
                </a:lnTo>
                <a:lnTo>
                  <a:pt x="687" y="291"/>
                </a:lnTo>
                <a:lnTo>
                  <a:pt x="687" y="296"/>
                </a:lnTo>
                <a:lnTo>
                  <a:pt x="683" y="296"/>
                </a:lnTo>
                <a:lnTo>
                  <a:pt x="683" y="300"/>
                </a:lnTo>
                <a:lnTo>
                  <a:pt x="679" y="300"/>
                </a:lnTo>
                <a:lnTo>
                  <a:pt x="679" y="304"/>
                </a:lnTo>
                <a:lnTo>
                  <a:pt x="674" y="304"/>
                </a:lnTo>
                <a:lnTo>
                  <a:pt x="674" y="309"/>
                </a:lnTo>
                <a:lnTo>
                  <a:pt x="669" y="309"/>
                </a:lnTo>
                <a:lnTo>
                  <a:pt x="669" y="318"/>
                </a:lnTo>
                <a:lnTo>
                  <a:pt x="665" y="318"/>
                </a:lnTo>
                <a:lnTo>
                  <a:pt x="665" y="322"/>
                </a:lnTo>
                <a:lnTo>
                  <a:pt x="657" y="322"/>
                </a:lnTo>
                <a:lnTo>
                  <a:pt x="657" y="327"/>
                </a:lnTo>
                <a:lnTo>
                  <a:pt x="652" y="327"/>
                </a:lnTo>
                <a:lnTo>
                  <a:pt x="652" y="331"/>
                </a:lnTo>
                <a:lnTo>
                  <a:pt x="647" y="331"/>
                </a:lnTo>
                <a:lnTo>
                  <a:pt x="643" y="331"/>
                </a:lnTo>
                <a:lnTo>
                  <a:pt x="643" y="335"/>
                </a:lnTo>
                <a:lnTo>
                  <a:pt x="634" y="335"/>
                </a:lnTo>
                <a:lnTo>
                  <a:pt x="634" y="340"/>
                </a:lnTo>
                <a:lnTo>
                  <a:pt x="630" y="340"/>
                </a:lnTo>
                <a:lnTo>
                  <a:pt x="630" y="344"/>
                </a:lnTo>
                <a:lnTo>
                  <a:pt x="621" y="344"/>
                </a:lnTo>
                <a:lnTo>
                  <a:pt x="621" y="349"/>
                </a:lnTo>
                <a:lnTo>
                  <a:pt x="617" y="349"/>
                </a:lnTo>
                <a:lnTo>
                  <a:pt x="617" y="353"/>
                </a:lnTo>
                <a:lnTo>
                  <a:pt x="608" y="353"/>
                </a:lnTo>
                <a:lnTo>
                  <a:pt x="608" y="357"/>
                </a:lnTo>
                <a:lnTo>
                  <a:pt x="599" y="357"/>
                </a:lnTo>
                <a:lnTo>
                  <a:pt x="599" y="362"/>
                </a:lnTo>
                <a:lnTo>
                  <a:pt x="590" y="362"/>
                </a:lnTo>
                <a:lnTo>
                  <a:pt x="590" y="367"/>
                </a:lnTo>
                <a:lnTo>
                  <a:pt x="586" y="367"/>
                </a:lnTo>
                <a:lnTo>
                  <a:pt x="586" y="371"/>
                </a:lnTo>
                <a:lnTo>
                  <a:pt x="572" y="371"/>
                </a:lnTo>
                <a:lnTo>
                  <a:pt x="572" y="375"/>
                </a:lnTo>
                <a:lnTo>
                  <a:pt x="563" y="375"/>
                </a:lnTo>
                <a:lnTo>
                  <a:pt x="554" y="375"/>
                </a:lnTo>
                <a:lnTo>
                  <a:pt x="554" y="379"/>
                </a:lnTo>
                <a:lnTo>
                  <a:pt x="541" y="379"/>
                </a:lnTo>
                <a:lnTo>
                  <a:pt x="541" y="384"/>
                </a:lnTo>
                <a:lnTo>
                  <a:pt x="528" y="384"/>
                </a:lnTo>
                <a:lnTo>
                  <a:pt x="528" y="389"/>
                </a:lnTo>
                <a:lnTo>
                  <a:pt x="510" y="389"/>
                </a:lnTo>
                <a:lnTo>
                  <a:pt x="510" y="393"/>
                </a:lnTo>
                <a:lnTo>
                  <a:pt x="492" y="393"/>
                </a:lnTo>
                <a:lnTo>
                  <a:pt x="492" y="397"/>
                </a:lnTo>
                <a:lnTo>
                  <a:pt x="470" y="397"/>
                </a:lnTo>
                <a:lnTo>
                  <a:pt x="470" y="401"/>
                </a:lnTo>
                <a:lnTo>
                  <a:pt x="435" y="401"/>
                </a:lnTo>
                <a:lnTo>
                  <a:pt x="435" y="406"/>
                </a:lnTo>
                <a:lnTo>
                  <a:pt x="0" y="406"/>
                </a:lnTo>
              </a:path>
            </a:pathLst>
          </a:custGeom>
          <a:noFill/>
          <a:ln w="2222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00386" name="Line 744"/>
          <p:cNvSpPr>
            <a:spLocks noChangeShapeType="1"/>
          </p:cNvSpPr>
          <p:nvPr/>
        </p:nvSpPr>
        <p:spPr bwMode="auto">
          <a:xfrm>
            <a:off x="1182688" y="5654675"/>
            <a:ext cx="4903787" cy="1588"/>
          </a:xfrm>
          <a:prstGeom prst="line">
            <a:avLst/>
          </a:prstGeom>
          <a:noFill/>
          <a:ln w="6350" cap="rnd">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0387" name="Rectangle 745"/>
          <p:cNvSpPr>
            <a:spLocks noChangeArrowheads="1"/>
          </p:cNvSpPr>
          <p:nvPr/>
        </p:nvSpPr>
        <p:spPr bwMode="auto">
          <a:xfrm>
            <a:off x="1182688" y="5745163"/>
            <a:ext cx="88900" cy="211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1400">
                <a:latin typeface="Arial" panose="020B0604020202020204" pitchFamily="34" charset="0"/>
              </a:rPr>
              <a:t>0</a:t>
            </a:r>
            <a:endParaRPr lang="en-US" altLang="en-US">
              <a:latin typeface="Arial" panose="020B0604020202020204" pitchFamily="34" charset="0"/>
            </a:endParaRPr>
          </a:p>
        </p:txBody>
      </p:sp>
      <p:sp>
        <p:nvSpPr>
          <p:cNvPr id="300388" name="Line 746"/>
          <p:cNvSpPr>
            <a:spLocks noChangeShapeType="1"/>
          </p:cNvSpPr>
          <p:nvPr/>
        </p:nvSpPr>
        <p:spPr bwMode="auto">
          <a:xfrm>
            <a:off x="1430338" y="5654675"/>
            <a:ext cx="1587" cy="17463"/>
          </a:xfrm>
          <a:prstGeom prst="line">
            <a:avLst/>
          </a:prstGeom>
          <a:noFill/>
          <a:ln w="6350" cap="rnd">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0389" name="Line 747"/>
          <p:cNvSpPr>
            <a:spLocks noChangeShapeType="1"/>
          </p:cNvSpPr>
          <p:nvPr/>
        </p:nvSpPr>
        <p:spPr bwMode="auto">
          <a:xfrm>
            <a:off x="1676400" y="5654675"/>
            <a:ext cx="1588" cy="17463"/>
          </a:xfrm>
          <a:prstGeom prst="line">
            <a:avLst/>
          </a:prstGeom>
          <a:noFill/>
          <a:ln w="6350" cap="rnd">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0390" name="Line 748"/>
          <p:cNvSpPr>
            <a:spLocks noChangeShapeType="1"/>
          </p:cNvSpPr>
          <p:nvPr/>
        </p:nvSpPr>
        <p:spPr bwMode="auto">
          <a:xfrm>
            <a:off x="1924050" y="5654675"/>
            <a:ext cx="1588" cy="17463"/>
          </a:xfrm>
          <a:prstGeom prst="line">
            <a:avLst/>
          </a:prstGeom>
          <a:noFill/>
          <a:ln w="6350" cap="rnd">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0391" name="Line 749"/>
          <p:cNvSpPr>
            <a:spLocks noChangeShapeType="1"/>
          </p:cNvSpPr>
          <p:nvPr/>
        </p:nvSpPr>
        <p:spPr bwMode="auto">
          <a:xfrm>
            <a:off x="2163763" y="5654675"/>
            <a:ext cx="6350" cy="17463"/>
          </a:xfrm>
          <a:prstGeom prst="line">
            <a:avLst/>
          </a:prstGeom>
          <a:noFill/>
          <a:ln w="6350" cap="rnd">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0392" name="Line 750"/>
          <p:cNvSpPr>
            <a:spLocks noChangeShapeType="1"/>
          </p:cNvSpPr>
          <p:nvPr/>
        </p:nvSpPr>
        <p:spPr bwMode="auto">
          <a:xfrm>
            <a:off x="2409825" y="5654675"/>
            <a:ext cx="7938" cy="17463"/>
          </a:xfrm>
          <a:prstGeom prst="line">
            <a:avLst/>
          </a:prstGeom>
          <a:noFill/>
          <a:ln w="6350" cap="rnd">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0393" name="Line 751"/>
          <p:cNvSpPr>
            <a:spLocks noChangeShapeType="1"/>
          </p:cNvSpPr>
          <p:nvPr/>
        </p:nvSpPr>
        <p:spPr bwMode="auto">
          <a:xfrm>
            <a:off x="2655888" y="5654675"/>
            <a:ext cx="7937" cy="17463"/>
          </a:xfrm>
          <a:prstGeom prst="line">
            <a:avLst/>
          </a:prstGeom>
          <a:noFill/>
          <a:ln w="6350" cap="rnd">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0394" name="Line 752"/>
          <p:cNvSpPr>
            <a:spLocks noChangeShapeType="1"/>
          </p:cNvSpPr>
          <p:nvPr/>
        </p:nvSpPr>
        <p:spPr bwMode="auto">
          <a:xfrm>
            <a:off x="2901950" y="5654675"/>
            <a:ext cx="1588" cy="17463"/>
          </a:xfrm>
          <a:prstGeom prst="line">
            <a:avLst/>
          </a:prstGeom>
          <a:noFill/>
          <a:ln w="6350" cap="rnd">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0395" name="Line 753"/>
          <p:cNvSpPr>
            <a:spLocks noChangeShapeType="1"/>
          </p:cNvSpPr>
          <p:nvPr/>
        </p:nvSpPr>
        <p:spPr bwMode="auto">
          <a:xfrm>
            <a:off x="3149600" y="5654675"/>
            <a:ext cx="1588" cy="17463"/>
          </a:xfrm>
          <a:prstGeom prst="line">
            <a:avLst/>
          </a:prstGeom>
          <a:noFill/>
          <a:ln w="6350" cap="rnd">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0396" name="Line 754"/>
          <p:cNvSpPr>
            <a:spLocks noChangeShapeType="1"/>
          </p:cNvSpPr>
          <p:nvPr/>
        </p:nvSpPr>
        <p:spPr bwMode="auto">
          <a:xfrm>
            <a:off x="3389313" y="5654675"/>
            <a:ext cx="1587" cy="17463"/>
          </a:xfrm>
          <a:prstGeom prst="line">
            <a:avLst/>
          </a:prstGeom>
          <a:noFill/>
          <a:ln w="6350" cap="rnd">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0397" name="Line 755"/>
          <p:cNvSpPr>
            <a:spLocks noChangeShapeType="1"/>
          </p:cNvSpPr>
          <p:nvPr/>
        </p:nvSpPr>
        <p:spPr bwMode="auto">
          <a:xfrm>
            <a:off x="3629025" y="5654675"/>
            <a:ext cx="6350" cy="17463"/>
          </a:xfrm>
          <a:prstGeom prst="line">
            <a:avLst/>
          </a:prstGeom>
          <a:noFill/>
          <a:ln w="6350" cap="rnd">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0398" name="Line 756"/>
          <p:cNvSpPr>
            <a:spLocks noChangeShapeType="1"/>
          </p:cNvSpPr>
          <p:nvPr/>
        </p:nvSpPr>
        <p:spPr bwMode="auto">
          <a:xfrm>
            <a:off x="3629025" y="5654675"/>
            <a:ext cx="6350" cy="34925"/>
          </a:xfrm>
          <a:prstGeom prst="line">
            <a:avLst/>
          </a:prstGeom>
          <a:noFill/>
          <a:ln w="6350" cap="rnd">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0399" name="Rectangle 757"/>
          <p:cNvSpPr>
            <a:spLocks noChangeArrowheads="1"/>
          </p:cNvSpPr>
          <p:nvPr/>
        </p:nvSpPr>
        <p:spPr bwMode="auto">
          <a:xfrm>
            <a:off x="3600450" y="5745163"/>
            <a:ext cx="177800" cy="211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1400">
                <a:latin typeface="Arial" panose="020B0604020202020204" pitchFamily="34" charset="0"/>
              </a:rPr>
              <a:t>10</a:t>
            </a:r>
            <a:endParaRPr lang="en-US" altLang="en-US">
              <a:latin typeface="Arial" panose="020B0604020202020204" pitchFamily="34" charset="0"/>
            </a:endParaRPr>
          </a:p>
        </p:txBody>
      </p:sp>
      <p:sp>
        <p:nvSpPr>
          <p:cNvPr id="300400" name="Line 758"/>
          <p:cNvSpPr>
            <a:spLocks noChangeShapeType="1"/>
          </p:cNvSpPr>
          <p:nvPr/>
        </p:nvSpPr>
        <p:spPr bwMode="auto">
          <a:xfrm>
            <a:off x="3875088" y="5654675"/>
            <a:ext cx="1587" cy="17463"/>
          </a:xfrm>
          <a:prstGeom prst="line">
            <a:avLst/>
          </a:prstGeom>
          <a:noFill/>
          <a:ln w="6350" cap="rnd">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0401" name="Line 759"/>
          <p:cNvSpPr>
            <a:spLocks noChangeShapeType="1"/>
          </p:cNvSpPr>
          <p:nvPr/>
        </p:nvSpPr>
        <p:spPr bwMode="auto">
          <a:xfrm>
            <a:off x="4121150" y="5654675"/>
            <a:ext cx="1588" cy="17463"/>
          </a:xfrm>
          <a:prstGeom prst="line">
            <a:avLst/>
          </a:prstGeom>
          <a:noFill/>
          <a:ln w="6350" cap="rnd">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0402" name="Line 760"/>
          <p:cNvSpPr>
            <a:spLocks noChangeShapeType="1"/>
          </p:cNvSpPr>
          <p:nvPr/>
        </p:nvSpPr>
        <p:spPr bwMode="auto">
          <a:xfrm>
            <a:off x="4367213" y="5654675"/>
            <a:ext cx="1587" cy="17463"/>
          </a:xfrm>
          <a:prstGeom prst="line">
            <a:avLst/>
          </a:prstGeom>
          <a:noFill/>
          <a:ln w="6350" cap="rnd">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0403" name="Line 761"/>
          <p:cNvSpPr>
            <a:spLocks noChangeShapeType="1"/>
          </p:cNvSpPr>
          <p:nvPr/>
        </p:nvSpPr>
        <p:spPr bwMode="auto">
          <a:xfrm>
            <a:off x="4606925" y="5654675"/>
            <a:ext cx="7938" cy="17463"/>
          </a:xfrm>
          <a:prstGeom prst="line">
            <a:avLst/>
          </a:prstGeom>
          <a:noFill/>
          <a:ln w="6350" cap="rnd">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0404" name="Line 762"/>
          <p:cNvSpPr>
            <a:spLocks noChangeShapeType="1"/>
          </p:cNvSpPr>
          <p:nvPr/>
        </p:nvSpPr>
        <p:spPr bwMode="auto">
          <a:xfrm>
            <a:off x="4854575" y="5654675"/>
            <a:ext cx="6350" cy="17463"/>
          </a:xfrm>
          <a:prstGeom prst="line">
            <a:avLst/>
          </a:prstGeom>
          <a:noFill/>
          <a:ln w="6350" cap="rnd">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0405" name="Line 763"/>
          <p:cNvSpPr>
            <a:spLocks noChangeShapeType="1"/>
          </p:cNvSpPr>
          <p:nvPr/>
        </p:nvSpPr>
        <p:spPr bwMode="auto">
          <a:xfrm>
            <a:off x="5100638" y="5654675"/>
            <a:ext cx="1587" cy="17463"/>
          </a:xfrm>
          <a:prstGeom prst="line">
            <a:avLst/>
          </a:prstGeom>
          <a:noFill/>
          <a:ln w="6350" cap="rnd">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0406" name="Line 764"/>
          <p:cNvSpPr>
            <a:spLocks noChangeShapeType="1"/>
          </p:cNvSpPr>
          <p:nvPr/>
        </p:nvSpPr>
        <p:spPr bwMode="auto">
          <a:xfrm>
            <a:off x="5346700" y="5654675"/>
            <a:ext cx="1588" cy="17463"/>
          </a:xfrm>
          <a:prstGeom prst="line">
            <a:avLst/>
          </a:prstGeom>
          <a:noFill/>
          <a:ln w="6350" cap="rnd">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0407" name="Line 765"/>
          <p:cNvSpPr>
            <a:spLocks noChangeShapeType="1"/>
          </p:cNvSpPr>
          <p:nvPr/>
        </p:nvSpPr>
        <p:spPr bwMode="auto">
          <a:xfrm>
            <a:off x="5592763" y="5654675"/>
            <a:ext cx="1587" cy="17463"/>
          </a:xfrm>
          <a:prstGeom prst="line">
            <a:avLst/>
          </a:prstGeom>
          <a:noFill/>
          <a:ln w="6350" cap="rnd">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0408" name="Line 766"/>
          <p:cNvSpPr>
            <a:spLocks noChangeShapeType="1"/>
          </p:cNvSpPr>
          <p:nvPr/>
        </p:nvSpPr>
        <p:spPr bwMode="auto">
          <a:xfrm>
            <a:off x="5838825" y="5654675"/>
            <a:ext cx="1588" cy="17463"/>
          </a:xfrm>
          <a:prstGeom prst="line">
            <a:avLst/>
          </a:prstGeom>
          <a:noFill/>
          <a:ln w="6350" cap="rnd">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0409" name="Line 767"/>
          <p:cNvSpPr>
            <a:spLocks noChangeShapeType="1"/>
          </p:cNvSpPr>
          <p:nvPr/>
        </p:nvSpPr>
        <p:spPr bwMode="auto">
          <a:xfrm>
            <a:off x="6086475" y="5654675"/>
            <a:ext cx="1588" cy="17463"/>
          </a:xfrm>
          <a:prstGeom prst="line">
            <a:avLst/>
          </a:prstGeom>
          <a:noFill/>
          <a:ln w="6350" cap="rnd">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0410" name="Line 768"/>
          <p:cNvSpPr>
            <a:spLocks noChangeShapeType="1"/>
          </p:cNvSpPr>
          <p:nvPr/>
        </p:nvSpPr>
        <p:spPr bwMode="auto">
          <a:xfrm>
            <a:off x="6086475" y="5654675"/>
            <a:ext cx="1588" cy="34925"/>
          </a:xfrm>
          <a:prstGeom prst="line">
            <a:avLst/>
          </a:prstGeom>
          <a:noFill/>
          <a:ln w="6350" cap="rnd">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0411" name="Rectangle 769"/>
          <p:cNvSpPr>
            <a:spLocks noChangeArrowheads="1"/>
          </p:cNvSpPr>
          <p:nvPr/>
        </p:nvSpPr>
        <p:spPr bwMode="auto">
          <a:xfrm>
            <a:off x="6059488" y="5745163"/>
            <a:ext cx="177800" cy="211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1400">
                <a:latin typeface="Arial" panose="020B0604020202020204" pitchFamily="34" charset="0"/>
              </a:rPr>
              <a:t>20</a:t>
            </a:r>
            <a:endParaRPr lang="en-US" altLang="en-US">
              <a:latin typeface="Arial" panose="020B0604020202020204" pitchFamily="34" charset="0"/>
            </a:endParaRPr>
          </a:p>
        </p:txBody>
      </p:sp>
      <p:sp>
        <p:nvSpPr>
          <p:cNvPr id="300412" name="Rectangle 770"/>
          <p:cNvSpPr>
            <a:spLocks noChangeArrowheads="1"/>
          </p:cNvSpPr>
          <p:nvPr/>
        </p:nvSpPr>
        <p:spPr bwMode="auto">
          <a:xfrm>
            <a:off x="1030288" y="5508625"/>
            <a:ext cx="8890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1400">
                <a:latin typeface="Arial" panose="020B0604020202020204" pitchFamily="34" charset="0"/>
              </a:rPr>
              <a:t>0</a:t>
            </a:r>
            <a:endParaRPr lang="en-US" altLang="en-US">
              <a:latin typeface="Arial" panose="020B0604020202020204" pitchFamily="34" charset="0"/>
            </a:endParaRPr>
          </a:p>
        </p:txBody>
      </p:sp>
      <p:sp>
        <p:nvSpPr>
          <p:cNvPr id="300413" name="Line 771"/>
          <p:cNvSpPr>
            <a:spLocks noChangeShapeType="1"/>
          </p:cNvSpPr>
          <p:nvPr/>
        </p:nvSpPr>
        <p:spPr bwMode="auto">
          <a:xfrm>
            <a:off x="1190625" y="5654675"/>
            <a:ext cx="1588" cy="17463"/>
          </a:xfrm>
          <a:prstGeom prst="line">
            <a:avLst/>
          </a:prstGeom>
          <a:noFill/>
          <a:ln w="6350" cap="rnd">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0414" name="Line 772"/>
          <p:cNvSpPr>
            <a:spLocks noChangeShapeType="1"/>
          </p:cNvSpPr>
          <p:nvPr/>
        </p:nvSpPr>
        <p:spPr bwMode="auto">
          <a:xfrm>
            <a:off x="1190625" y="5654675"/>
            <a:ext cx="1588" cy="34925"/>
          </a:xfrm>
          <a:prstGeom prst="line">
            <a:avLst/>
          </a:prstGeom>
          <a:noFill/>
          <a:ln w="6350" cap="rnd">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0415" name="Line 773"/>
          <p:cNvSpPr>
            <a:spLocks noChangeShapeType="1"/>
          </p:cNvSpPr>
          <p:nvPr/>
        </p:nvSpPr>
        <p:spPr bwMode="auto">
          <a:xfrm flipV="1">
            <a:off x="1190625" y="4819650"/>
            <a:ext cx="1588" cy="835025"/>
          </a:xfrm>
          <a:prstGeom prst="line">
            <a:avLst/>
          </a:prstGeom>
          <a:noFill/>
          <a:ln w="6350" cap="rnd">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0416" name="Line 774"/>
          <p:cNvSpPr>
            <a:spLocks noChangeShapeType="1"/>
          </p:cNvSpPr>
          <p:nvPr/>
        </p:nvSpPr>
        <p:spPr bwMode="auto">
          <a:xfrm flipH="1">
            <a:off x="1147763" y="5654675"/>
            <a:ext cx="42862" cy="1588"/>
          </a:xfrm>
          <a:prstGeom prst="line">
            <a:avLst/>
          </a:prstGeom>
          <a:noFill/>
          <a:ln w="6350" cap="rnd">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0417" name="Line 775"/>
          <p:cNvSpPr>
            <a:spLocks noChangeShapeType="1"/>
          </p:cNvSpPr>
          <p:nvPr/>
        </p:nvSpPr>
        <p:spPr bwMode="auto">
          <a:xfrm flipH="1">
            <a:off x="1135063" y="5654675"/>
            <a:ext cx="55562" cy="1588"/>
          </a:xfrm>
          <a:prstGeom prst="line">
            <a:avLst/>
          </a:prstGeom>
          <a:noFill/>
          <a:ln w="6350" cap="rnd">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0418" name="Line 776"/>
          <p:cNvSpPr>
            <a:spLocks noChangeShapeType="1"/>
          </p:cNvSpPr>
          <p:nvPr/>
        </p:nvSpPr>
        <p:spPr bwMode="auto">
          <a:xfrm flipH="1">
            <a:off x="1147763" y="5573713"/>
            <a:ext cx="42862" cy="1587"/>
          </a:xfrm>
          <a:prstGeom prst="line">
            <a:avLst/>
          </a:prstGeom>
          <a:noFill/>
          <a:ln w="6350" cap="rnd">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0419" name="Line 777"/>
          <p:cNvSpPr>
            <a:spLocks noChangeShapeType="1"/>
          </p:cNvSpPr>
          <p:nvPr/>
        </p:nvSpPr>
        <p:spPr bwMode="auto">
          <a:xfrm flipH="1">
            <a:off x="1147763" y="5491163"/>
            <a:ext cx="42862" cy="3175"/>
          </a:xfrm>
          <a:prstGeom prst="line">
            <a:avLst/>
          </a:prstGeom>
          <a:noFill/>
          <a:ln w="6350" cap="rnd">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0420" name="Line 778"/>
          <p:cNvSpPr>
            <a:spLocks noChangeShapeType="1"/>
          </p:cNvSpPr>
          <p:nvPr/>
        </p:nvSpPr>
        <p:spPr bwMode="auto">
          <a:xfrm flipH="1">
            <a:off x="1147763" y="5391150"/>
            <a:ext cx="42862" cy="7938"/>
          </a:xfrm>
          <a:prstGeom prst="line">
            <a:avLst/>
          </a:prstGeom>
          <a:noFill/>
          <a:ln w="6350" cap="rnd">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0421" name="Line 779"/>
          <p:cNvSpPr>
            <a:spLocks noChangeShapeType="1"/>
          </p:cNvSpPr>
          <p:nvPr/>
        </p:nvSpPr>
        <p:spPr bwMode="auto">
          <a:xfrm flipH="1">
            <a:off x="1147763" y="5308600"/>
            <a:ext cx="42862" cy="1588"/>
          </a:xfrm>
          <a:prstGeom prst="line">
            <a:avLst/>
          </a:prstGeom>
          <a:noFill/>
          <a:ln w="6350" cap="rnd">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0422" name="Line 780"/>
          <p:cNvSpPr>
            <a:spLocks noChangeShapeType="1"/>
          </p:cNvSpPr>
          <p:nvPr/>
        </p:nvSpPr>
        <p:spPr bwMode="auto">
          <a:xfrm flipH="1">
            <a:off x="1147763" y="5226050"/>
            <a:ext cx="42862" cy="3175"/>
          </a:xfrm>
          <a:prstGeom prst="line">
            <a:avLst/>
          </a:prstGeom>
          <a:noFill/>
          <a:ln w="6350" cap="rnd">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0423" name="Line 781"/>
          <p:cNvSpPr>
            <a:spLocks noChangeShapeType="1"/>
          </p:cNvSpPr>
          <p:nvPr/>
        </p:nvSpPr>
        <p:spPr bwMode="auto">
          <a:xfrm flipH="1">
            <a:off x="1135063" y="5226050"/>
            <a:ext cx="55562" cy="3175"/>
          </a:xfrm>
          <a:prstGeom prst="line">
            <a:avLst/>
          </a:prstGeom>
          <a:noFill/>
          <a:ln w="6350" cap="rnd">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0424" name="Line 782"/>
          <p:cNvSpPr>
            <a:spLocks noChangeShapeType="1"/>
          </p:cNvSpPr>
          <p:nvPr/>
        </p:nvSpPr>
        <p:spPr bwMode="auto">
          <a:xfrm flipH="1">
            <a:off x="1147763" y="5146675"/>
            <a:ext cx="42862" cy="1588"/>
          </a:xfrm>
          <a:prstGeom prst="line">
            <a:avLst/>
          </a:prstGeom>
          <a:noFill/>
          <a:ln w="6350" cap="rnd">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0425" name="Line 783"/>
          <p:cNvSpPr>
            <a:spLocks noChangeShapeType="1"/>
          </p:cNvSpPr>
          <p:nvPr/>
        </p:nvSpPr>
        <p:spPr bwMode="auto">
          <a:xfrm flipH="1">
            <a:off x="1147763" y="5064125"/>
            <a:ext cx="42862" cy="1588"/>
          </a:xfrm>
          <a:prstGeom prst="line">
            <a:avLst/>
          </a:prstGeom>
          <a:noFill/>
          <a:ln w="6350" cap="rnd">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0426" name="Line 784"/>
          <p:cNvSpPr>
            <a:spLocks noChangeShapeType="1"/>
          </p:cNvSpPr>
          <p:nvPr/>
        </p:nvSpPr>
        <p:spPr bwMode="auto">
          <a:xfrm flipH="1">
            <a:off x="1147763" y="4981575"/>
            <a:ext cx="42862" cy="1588"/>
          </a:xfrm>
          <a:prstGeom prst="line">
            <a:avLst/>
          </a:prstGeom>
          <a:noFill/>
          <a:ln w="6350" cap="rnd">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0427" name="Line 785"/>
          <p:cNvSpPr>
            <a:spLocks noChangeShapeType="1"/>
          </p:cNvSpPr>
          <p:nvPr/>
        </p:nvSpPr>
        <p:spPr bwMode="auto">
          <a:xfrm flipH="1">
            <a:off x="1147763" y="4902200"/>
            <a:ext cx="42862" cy="1588"/>
          </a:xfrm>
          <a:prstGeom prst="line">
            <a:avLst/>
          </a:prstGeom>
          <a:noFill/>
          <a:ln w="6350" cap="rnd">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0428" name="Line 786"/>
          <p:cNvSpPr>
            <a:spLocks noChangeShapeType="1"/>
          </p:cNvSpPr>
          <p:nvPr/>
        </p:nvSpPr>
        <p:spPr bwMode="auto">
          <a:xfrm flipH="1">
            <a:off x="1147763" y="4819650"/>
            <a:ext cx="42862" cy="1588"/>
          </a:xfrm>
          <a:prstGeom prst="line">
            <a:avLst/>
          </a:prstGeom>
          <a:noFill/>
          <a:ln w="6350" cap="rnd">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0429" name="Line 787"/>
          <p:cNvSpPr>
            <a:spLocks noChangeShapeType="1"/>
          </p:cNvSpPr>
          <p:nvPr/>
        </p:nvSpPr>
        <p:spPr bwMode="auto">
          <a:xfrm flipH="1">
            <a:off x="1135063" y="4819650"/>
            <a:ext cx="55562" cy="1588"/>
          </a:xfrm>
          <a:prstGeom prst="line">
            <a:avLst/>
          </a:prstGeom>
          <a:noFill/>
          <a:ln w="6350" cap="rnd">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0430" name="Rectangle 788"/>
          <p:cNvSpPr>
            <a:spLocks noChangeArrowheads="1"/>
          </p:cNvSpPr>
          <p:nvPr/>
        </p:nvSpPr>
        <p:spPr bwMode="auto">
          <a:xfrm>
            <a:off x="1030288" y="4681538"/>
            <a:ext cx="88900" cy="211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1400">
                <a:latin typeface="Arial" panose="020B0604020202020204" pitchFamily="34" charset="0"/>
              </a:rPr>
              <a:t>1</a:t>
            </a:r>
            <a:endParaRPr lang="en-US" altLang="en-US">
              <a:latin typeface="Arial" panose="020B0604020202020204" pitchFamily="34" charset="0"/>
            </a:endParaRPr>
          </a:p>
        </p:txBody>
      </p:sp>
      <p:sp>
        <p:nvSpPr>
          <p:cNvPr id="300431" name="Freeform 789"/>
          <p:cNvSpPr>
            <a:spLocks/>
          </p:cNvSpPr>
          <p:nvPr/>
        </p:nvSpPr>
        <p:spPr bwMode="auto">
          <a:xfrm>
            <a:off x="2163763" y="4819650"/>
            <a:ext cx="492125" cy="835025"/>
          </a:xfrm>
          <a:custGeom>
            <a:avLst/>
            <a:gdLst>
              <a:gd name="T0" fmla="*/ 2147483647 w 310"/>
              <a:gd name="T1" fmla="*/ 2147483647 h 406"/>
              <a:gd name="T2" fmla="*/ 2147483647 w 310"/>
              <a:gd name="T3" fmla="*/ 2147483647 h 406"/>
              <a:gd name="T4" fmla="*/ 2147483647 w 310"/>
              <a:gd name="T5" fmla="*/ 2147483647 h 406"/>
              <a:gd name="T6" fmla="*/ 2147483647 w 310"/>
              <a:gd name="T7" fmla="*/ 2147483647 h 406"/>
              <a:gd name="T8" fmla="*/ 2147483647 w 310"/>
              <a:gd name="T9" fmla="*/ 2147483647 h 406"/>
              <a:gd name="T10" fmla="*/ 2147483647 w 310"/>
              <a:gd name="T11" fmla="*/ 2147483647 h 406"/>
              <a:gd name="T12" fmla="*/ 2147483647 w 310"/>
              <a:gd name="T13" fmla="*/ 2147483647 h 406"/>
              <a:gd name="T14" fmla="*/ 2147483647 w 310"/>
              <a:gd name="T15" fmla="*/ 2147483647 h 406"/>
              <a:gd name="T16" fmla="*/ 2147483647 w 310"/>
              <a:gd name="T17" fmla="*/ 2147483647 h 406"/>
              <a:gd name="T18" fmla="*/ 2147483647 w 310"/>
              <a:gd name="T19" fmla="*/ 2147483647 h 406"/>
              <a:gd name="T20" fmla="*/ 2147483647 w 310"/>
              <a:gd name="T21" fmla="*/ 2147483647 h 406"/>
              <a:gd name="T22" fmla="*/ 2147483647 w 310"/>
              <a:gd name="T23" fmla="*/ 2147483647 h 406"/>
              <a:gd name="T24" fmla="*/ 2147483647 w 310"/>
              <a:gd name="T25" fmla="*/ 2147483647 h 406"/>
              <a:gd name="T26" fmla="*/ 2147483647 w 310"/>
              <a:gd name="T27" fmla="*/ 2147483647 h 406"/>
              <a:gd name="T28" fmla="*/ 2147483647 w 310"/>
              <a:gd name="T29" fmla="*/ 2147483647 h 406"/>
              <a:gd name="T30" fmla="*/ 2147483647 w 310"/>
              <a:gd name="T31" fmla="*/ 2147483647 h 406"/>
              <a:gd name="T32" fmla="*/ 2147483647 w 310"/>
              <a:gd name="T33" fmla="*/ 2147483647 h 406"/>
              <a:gd name="T34" fmla="*/ 2147483647 w 310"/>
              <a:gd name="T35" fmla="*/ 2147483647 h 406"/>
              <a:gd name="T36" fmla="*/ 2147483647 w 310"/>
              <a:gd name="T37" fmla="*/ 2147483647 h 406"/>
              <a:gd name="T38" fmla="*/ 2147483647 w 310"/>
              <a:gd name="T39" fmla="*/ 2147483647 h 406"/>
              <a:gd name="T40" fmla="*/ 2147483647 w 310"/>
              <a:gd name="T41" fmla="*/ 2147483647 h 406"/>
              <a:gd name="T42" fmla="*/ 2147483647 w 310"/>
              <a:gd name="T43" fmla="*/ 2147483647 h 406"/>
              <a:gd name="T44" fmla="*/ 2147483647 w 310"/>
              <a:gd name="T45" fmla="*/ 2147483647 h 406"/>
              <a:gd name="T46" fmla="*/ 2147483647 w 310"/>
              <a:gd name="T47" fmla="*/ 2147483647 h 406"/>
              <a:gd name="T48" fmla="*/ 2147483647 w 310"/>
              <a:gd name="T49" fmla="*/ 2147483647 h 406"/>
              <a:gd name="T50" fmla="*/ 2147483647 w 310"/>
              <a:gd name="T51" fmla="*/ 2147483647 h 406"/>
              <a:gd name="T52" fmla="*/ 2147483647 w 310"/>
              <a:gd name="T53" fmla="*/ 2147483647 h 406"/>
              <a:gd name="T54" fmla="*/ 2147483647 w 310"/>
              <a:gd name="T55" fmla="*/ 2147483647 h 406"/>
              <a:gd name="T56" fmla="*/ 2147483647 w 310"/>
              <a:gd name="T57" fmla="*/ 2147483647 h 406"/>
              <a:gd name="T58" fmla="*/ 2147483647 w 310"/>
              <a:gd name="T59" fmla="*/ 2147483647 h 406"/>
              <a:gd name="T60" fmla="*/ 2147483647 w 310"/>
              <a:gd name="T61" fmla="*/ 2147483647 h 406"/>
              <a:gd name="T62" fmla="*/ 2147483647 w 310"/>
              <a:gd name="T63" fmla="*/ 0 h 406"/>
              <a:gd name="T64" fmla="*/ 2147483647 w 310"/>
              <a:gd name="T65" fmla="*/ 2147483647 h 406"/>
              <a:gd name="T66" fmla="*/ 2147483647 w 310"/>
              <a:gd name="T67" fmla="*/ 2147483647 h 406"/>
              <a:gd name="T68" fmla="*/ 2147483647 w 310"/>
              <a:gd name="T69" fmla="*/ 2147483647 h 406"/>
              <a:gd name="T70" fmla="*/ 2147483647 w 310"/>
              <a:gd name="T71" fmla="*/ 2147483647 h 406"/>
              <a:gd name="T72" fmla="*/ 2147483647 w 310"/>
              <a:gd name="T73" fmla="*/ 2147483647 h 406"/>
              <a:gd name="T74" fmla="*/ 2147483647 w 310"/>
              <a:gd name="T75" fmla="*/ 2147483647 h 406"/>
              <a:gd name="T76" fmla="*/ 2147483647 w 310"/>
              <a:gd name="T77" fmla="*/ 2147483647 h 406"/>
              <a:gd name="T78" fmla="*/ 2147483647 w 310"/>
              <a:gd name="T79" fmla="*/ 2147483647 h 406"/>
              <a:gd name="T80" fmla="*/ 2147483647 w 310"/>
              <a:gd name="T81" fmla="*/ 2147483647 h 406"/>
              <a:gd name="T82" fmla="*/ 2147483647 w 310"/>
              <a:gd name="T83" fmla="*/ 2147483647 h 406"/>
              <a:gd name="T84" fmla="*/ 2147483647 w 310"/>
              <a:gd name="T85" fmla="*/ 2147483647 h 406"/>
              <a:gd name="T86" fmla="*/ 2147483647 w 310"/>
              <a:gd name="T87" fmla="*/ 2147483647 h 406"/>
              <a:gd name="T88" fmla="*/ 2147483647 w 310"/>
              <a:gd name="T89" fmla="*/ 2147483647 h 406"/>
              <a:gd name="T90" fmla="*/ 2147483647 w 310"/>
              <a:gd name="T91" fmla="*/ 2147483647 h 406"/>
              <a:gd name="T92" fmla="*/ 2147483647 w 310"/>
              <a:gd name="T93" fmla="*/ 2147483647 h 406"/>
              <a:gd name="T94" fmla="*/ 2147483647 w 310"/>
              <a:gd name="T95" fmla="*/ 2147483647 h 406"/>
              <a:gd name="T96" fmla="*/ 2147483647 w 310"/>
              <a:gd name="T97" fmla="*/ 2147483647 h 406"/>
              <a:gd name="T98" fmla="*/ 2147483647 w 310"/>
              <a:gd name="T99" fmla="*/ 2147483647 h 406"/>
              <a:gd name="T100" fmla="*/ 2147483647 w 310"/>
              <a:gd name="T101" fmla="*/ 2147483647 h 406"/>
              <a:gd name="T102" fmla="*/ 2147483647 w 310"/>
              <a:gd name="T103" fmla="*/ 2147483647 h 406"/>
              <a:gd name="T104" fmla="*/ 2147483647 w 310"/>
              <a:gd name="T105" fmla="*/ 2147483647 h 406"/>
              <a:gd name="T106" fmla="*/ 2147483647 w 310"/>
              <a:gd name="T107" fmla="*/ 2147483647 h 406"/>
              <a:gd name="T108" fmla="*/ 2147483647 w 310"/>
              <a:gd name="T109" fmla="*/ 2147483647 h 406"/>
              <a:gd name="T110" fmla="*/ 2147483647 w 310"/>
              <a:gd name="T111" fmla="*/ 2147483647 h 406"/>
              <a:gd name="T112" fmla="*/ 2147483647 w 310"/>
              <a:gd name="T113" fmla="*/ 2147483647 h 406"/>
              <a:gd name="T114" fmla="*/ 2147483647 w 310"/>
              <a:gd name="T115" fmla="*/ 2147483647 h 406"/>
              <a:gd name="T116" fmla="*/ 2147483647 w 310"/>
              <a:gd name="T117" fmla="*/ 2147483647 h 406"/>
              <a:gd name="T118" fmla="*/ 2147483647 w 310"/>
              <a:gd name="T119" fmla="*/ 2147483647 h 406"/>
              <a:gd name="T120" fmla="*/ 2147483647 w 310"/>
              <a:gd name="T121" fmla="*/ 2147483647 h 406"/>
              <a:gd name="T122" fmla="*/ 2147483647 w 310"/>
              <a:gd name="T123" fmla="*/ 2147483647 h 406"/>
              <a:gd name="T124" fmla="*/ 2147483647 w 310"/>
              <a:gd name="T125" fmla="*/ 2147483647 h 40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310"/>
              <a:gd name="T190" fmla="*/ 0 h 406"/>
              <a:gd name="T191" fmla="*/ 310 w 310"/>
              <a:gd name="T192" fmla="*/ 406 h 40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310" h="406">
                <a:moveTo>
                  <a:pt x="0" y="406"/>
                </a:moveTo>
                <a:lnTo>
                  <a:pt x="0" y="406"/>
                </a:lnTo>
                <a:lnTo>
                  <a:pt x="0" y="401"/>
                </a:lnTo>
                <a:lnTo>
                  <a:pt x="4" y="401"/>
                </a:lnTo>
                <a:lnTo>
                  <a:pt x="4" y="397"/>
                </a:lnTo>
                <a:lnTo>
                  <a:pt x="4" y="393"/>
                </a:lnTo>
                <a:lnTo>
                  <a:pt x="8" y="393"/>
                </a:lnTo>
                <a:lnTo>
                  <a:pt x="8" y="389"/>
                </a:lnTo>
                <a:lnTo>
                  <a:pt x="8" y="384"/>
                </a:lnTo>
                <a:lnTo>
                  <a:pt x="8" y="379"/>
                </a:lnTo>
                <a:lnTo>
                  <a:pt x="13" y="379"/>
                </a:lnTo>
                <a:lnTo>
                  <a:pt x="13" y="375"/>
                </a:lnTo>
                <a:lnTo>
                  <a:pt x="13" y="371"/>
                </a:lnTo>
                <a:lnTo>
                  <a:pt x="17" y="371"/>
                </a:lnTo>
                <a:lnTo>
                  <a:pt x="17" y="367"/>
                </a:lnTo>
                <a:lnTo>
                  <a:pt x="17" y="362"/>
                </a:lnTo>
                <a:lnTo>
                  <a:pt x="17" y="357"/>
                </a:lnTo>
                <a:lnTo>
                  <a:pt x="22" y="357"/>
                </a:lnTo>
                <a:lnTo>
                  <a:pt x="22" y="353"/>
                </a:lnTo>
                <a:lnTo>
                  <a:pt x="22" y="349"/>
                </a:lnTo>
                <a:lnTo>
                  <a:pt x="22" y="344"/>
                </a:lnTo>
                <a:lnTo>
                  <a:pt x="26" y="344"/>
                </a:lnTo>
                <a:lnTo>
                  <a:pt x="26" y="340"/>
                </a:lnTo>
                <a:lnTo>
                  <a:pt x="26" y="335"/>
                </a:lnTo>
                <a:lnTo>
                  <a:pt x="26" y="331"/>
                </a:lnTo>
                <a:lnTo>
                  <a:pt x="31" y="331"/>
                </a:lnTo>
                <a:lnTo>
                  <a:pt x="31" y="327"/>
                </a:lnTo>
                <a:lnTo>
                  <a:pt x="31" y="322"/>
                </a:lnTo>
                <a:lnTo>
                  <a:pt x="35" y="322"/>
                </a:lnTo>
                <a:lnTo>
                  <a:pt x="35" y="318"/>
                </a:lnTo>
                <a:lnTo>
                  <a:pt x="35" y="309"/>
                </a:lnTo>
                <a:lnTo>
                  <a:pt x="39" y="309"/>
                </a:lnTo>
                <a:lnTo>
                  <a:pt x="39" y="304"/>
                </a:lnTo>
                <a:lnTo>
                  <a:pt x="39" y="300"/>
                </a:lnTo>
                <a:lnTo>
                  <a:pt x="39" y="296"/>
                </a:lnTo>
                <a:lnTo>
                  <a:pt x="44" y="296"/>
                </a:lnTo>
                <a:lnTo>
                  <a:pt x="44" y="291"/>
                </a:lnTo>
                <a:lnTo>
                  <a:pt x="44" y="287"/>
                </a:lnTo>
                <a:lnTo>
                  <a:pt x="44" y="282"/>
                </a:lnTo>
                <a:lnTo>
                  <a:pt x="49" y="282"/>
                </a:lnTo>
                <a:lnTo>
                  <a:pt x="49" y="278"/>
                </a:lnTo>
                <a:lnTo>
                  <a:pt x="49" y="274"/>
                </a:lnTo>
                <a:lnTo>
                  <a:pt x="53" y="274"/>
                </a:lnTo>
                <a:lnTo>
                  <a:pt x="53" y="269"/>
                </a:lnTo>
                <a:lnTo>
                  <a:pt x="53" y="265"/>
                </a:lnTo>
                <a:lnTo>
                  <a:pt x="53" y="260"/>
                </a:lnTo>
                <a:lnTo>
                  <a:pt x="57" y="260"/>
                </a:lnTo>
                <a:lnTo>
                  <a:pt x="57" y="256"/>
                </a:lnTo>
                <a:lnTo>
                  <a:pt x="57" y="252"/>
                </a:lnTo>
                <a:lnTo>
                  <a:pt x="57" y="247"/>
                </a:lnTo>
                <a:lnTo>
                  <a:pt x="61" y="247"/>
                </a:lnTo>
                <a:lnTo>
                  <a:pt x="61" y="243"/>
                </a:lnTo>
                <a:lnTo>
                  <a:pt x="61" y="238"/>
                </a:lnTo>
                <a:lnTo>
                  <a:pt x="66" y="238"/>
                </a:lnTo>
                <a:lnTo>
                  <a:pt x="66" y="234"/>
                </a:lnTo>
                <a:lnTo>
                  <a:pt x="66" y="230"/>
                </a:lnTo>
                <a:lnTo>
                  <a:pt x="66" y="225"/>
                </a:lnTo>
                <a:lnTo>
                  <a:pt x="71" y="225"/>
                </a:lnTo>
                <a:lnTo>
                  <a:pt x="71" y="220"/>
                </a:lnTo>
                <a:lnTo>
                  <a:pt x="71" y="216"/>
                </a:lnTo>
                <a:lnTo>
                  <a:pt x="75" y="216"/>
                </a:lnTo>
                <a:lnTo>
                  <a:pt x="75" y="212"/>
                </a:lnTo>
                <a:lnTo>
                  <a:pt x="75" y="207"/>
                </a:lnTo>
                <a:lnTo>
                  <a:pt x="75" y="203"/>
                </a:lnTo>
                <a:lnTo>
                  <a:pt x="79" y="203"/>
                </a:lnTo>
                <a:lnTo>
                  <a:pt x="79" y="198"/>
                </a:lnTo>
                <a:lnTo>
                  <a:pt x="79" y="194"/>
                </a:lnTo>
                <a:lnTo>
                  <a:pt x="83" y="194"/>
                </a:lnTo>
                <a:lnTo>
                  <a:pt x="83" y="190"/>
                </a:lnTo>
                <a:lnTo>
                  <a:pt x="83" y="185"/>
                </a:lnTo>
                <a:lnTo>
                  <a:pt x="83" y="181"/>
                </a:lnTo>
                <a:lnTo>
                  <a:pt x="88" y="181"/>
                </a:lnTo>
                <a:lnTo>
                  <a:pt x="88" y="176"/>
                </a:lnTo>
                <a:lnTo>
                  <a:pt x="88" y="172"/>
                </a:lnTo>
                <a:lnTo>
                  <a:pt x="88" y="167"/>
                </a:lnTo>
                <a:lnTo>
                  <a:pt x="93" y="167"/>
                </a:lnTo>
                <a:lnTo>
                  <a:pt x="93" y="163"/>
                </a:lnTo>
                <a:lnTo>
                  <a:pt x="93" y="159"/>
                </a:lnTo>
                <a:lnTo>
                  <a:pt x="93" y="154"/>
                </a:lnTo>
                <a:lnTo>
                  <a:pt x="97" y="154"/>
                </a:lnTo>
                <a:lnTo>
                  <a:pt x="97" y="150"/>
                </a:lnTo>
                <a:lnTo>
                  <a:pt x="97" y="145"/>
                </a:lnTo>
                <a:lnTo>
                  <a:pt x="101" y="145"/>
                </a:lnTo>
                <a:lnTo>
                  <a:pt x="101" y="141"/>
                </a:lnTo>
                <a:lnTo>
                  <a:pt x="101" y="137"/>
                </a:lnTo>
                <a:lnTo>
                  <a:pt x="106" y="137"/>
                </a:lnTo>
                <a:lnTo>
                  <a:pt x="106" y="132"/>
                </a:lnTo>
                <a:lnTo>
                  <a:pt x="106" y="128"/>
                </a:lnTo>
                <a:lnTo>
                  <a:pt x="106" y="123"/>
                </a:lnTo>
                <a:lnTo>
                  <a:pt x="110" y="123"/>
                </a:lnTo>
                <a:lnTo>
                  <a:pt x="110" y="119"/>
                </a:lnTo>
                <a:lnTo>
                  <a:pt x="110" y="115"/>
                </a:lnTo>
                <a:lnTo>
                  <a:pt x="110" y="110"/>
                </a:lnTo>
                <a:lnTo>
                  <a:pt x="115" y="110"/>
                </a:lnTo>
                <a:lnTo>
                  <a:pt x="115" y="106"/>
                </a:lnTo>
                <a:lnTo>
                  <a:pt x="115" y="101"/>
                </a:lnTo>
                <a:lnTo>
                  <a:pt x="119" y="101"/>
                </a:lnTo>
                <a:lnTo>
                  <a:pt x="119" y="97"/>
                </a:lnTo>
                <a:lnTo>
                  <a:pt x="119" y="93"/>
                </a:lnTo>
                <a:lnTo>
                  <a:pt x="119" y="88"/>
                </a:lnTo>
                <a:lnTo>
                  <a:pt x="124" y="88"/>
                </a:lnTo>
                <a:lnTo>
                  <a:pt x="124" y="84"/>
                </a:lnTo>
                <a:lnTo>
                  <a:pt x="124" y="79"/>
                </a:lnTo>
                <a:lnTo>
                  <a:pt x="124" y="75"/>
                </a:lnTo>
                <a:lnTo>
                  <a:pt x="128" y="75"/>
                </a:lnTo>
                <a:lnTo>
                  <a:pt x="128" y="71"/>
                </a:lnTo>
                <a:lnTo>
                  <a:pt x="128" y="66"/>
                </a:lnTo>
                <a:lnTo>
                  <a:pt x="133" y="66"/>
                </a:lnTo>
                <a:lnTo>
                  <a:pt x="133" y="62"/>
                </a:lnTo>
                <a:lnTo>
                  <a:pt x="133" y="57"/>
                </a:lnTo>
                <a:lnTo>
                  <a:pt x="133" y="53"/>
                </a:lnTo>
                <a:lnTo>
                  <a:pt x="137" y="53"/>
                </a:lnTo>
                <a:lnTo>
                  <a:pt x="137" y="48"/>
                </a:lnTo>
                <a:lnTo>
                  <a:pt x="137" y="44"/>
                </a:lnTo>
                <a:lnTo>
                  <a:pt x="142" y="44"/>
                </a:lnTo>
                <a:lnTo>
                  <a:pt x="142" y="40"/>
                </a:lnTo>
                <a:lnTo>
                  <a:pt x="142" y="35"/>
                </a:lnTo>
                <a:lnTo>
                  <a:pt x="142" y="30"/>
                </a:lnTo>
                <a:lnTo>
                  <a:pt x="146" y="30"/>
                </a:lnTo>
                <a:lnTo>
                  <a:pt x="146" y="26"/>
                </a:lnTo>
                <a:lnTo>
                  <a:pt x="146" y="22"/>
                </a:lnTo>
                <a:lnTo>
                  <a:pt x="150" y="22"/>
                </a:lnTo>
                <a:lnTo>
                  <a:pt x="150" y="18"/>
                </a:lnTo>
                <a:lnTo>
                  <a:pt x="150" y="13"/>
                </a:lnTo>
                <a:lnTo>
                  <a:pt x="150" y="8"/>
                </a:lnTo>
                <a:lnTo>
                  <a:pt x="155" y="8"/>
                </a:lnTo>
                <a:lnTo>
                  <a:pt x="155" y="4"/>
                </a:lnTo>
                <a:lnTo>
                  <a:pt x="155" y="0"/>
                </a:lnTo>
                <a:lnTo>
                  <a:pt x="310" y="0"/>
                </a:lnTo>
                <a:lnTo>
                  <a:pt x="310" y="4"/>
                </a:lnTo>
                <a:lnTo>
                  <a:pt x="310" y="8"/>
                </a:lnTo>
                <a:lnTo>
                  <a:pt x="310" y="13"/>
                </a:lnTo>
                <a:lnTo>
                  <a:pt x="305" y="13"/>
                </a:lnTo>
                <a:lnTo>
                  <a:pt x="305" y="18"/>
                </a:lnTo>
                <a:lnTo>
                  <a:pt x="305" y="22"/>
                </a:lnTo>
                <a:lnTo>
                  <a:pt x="301" y="22"/>
                </a:lnTo>
                <a:lnTo>
                  <a:pt x="301" y="26"/>
                </a:lnTo>
                <a:lnTo>
                  <a:pt x="301" y="30"/>
                </a:lnTo>
                <a:lnTo>
                  <a:pt x="297" y="30"/>
                </a:lnTo>
                <a:lnTo>
                  <a:pt x="297" y="35"/>
                </a:lnTo>
                <a:lnTo>
                  <a:pt x="297" y="40"/>
                </a:lnTo>
                <a:lnTo>
                  <a:pt x="297" y="44"/>
                </a:lnTo>
                <a:lnTo>
                  <a:pt x="293" y="44"/>
                </a:lnTo>
                <a:lnTo>
                  <a:pt x="293" y="48"/>
                </a:lnTo>
                <a:lnTo>
                  <a:pt x="293" y="53"/>
                </a:lnTo>
                <a:lnTo>
                  <a:pt x="293" y="57"/>
                </a:lnTo>
                <a:lnTo>
                  <a:pt x="288" y="57"/>
                </a:lnTo>
                <a:lnTo>
                  <a:pt x="288" y="62"/>
                </a:lnTo>
                <a:lnTo>
                  <a:pt x="288" y="66"/>
                </a:lnTo>
                <a:lnTo>
                  <a:pt x="283" y="66"/>
                </a:lnTo>
                <a:lnTo>
                  <a:pt x="283" y="71"/>
                </a:lnTo>
                <a:lnTo>
                  <a:pt x="283" y="75"/>
                </a:lnTo>
                <a:lnTo>
                  <a:pt x="283" y="79"/>
                </a:lnTo>
                <a:lnTo>
                  <a:pt x="279" y="79"/>
                </a:lnTo>
                <a:lnTo>
                  <a:pt x="279" y="84"/>
                </a:lnTo>
                <a:lnTo>
                  <a:pt x="279" y="88"/>
                </a:lnTo>
                <a:lnTo>
                  <a:pt x="279" y="93"/>
                </a:lnTo>
                <a:lnTo>
                  <a:pt x="275" y="93"/>
                </a:lnTo>
                <a:lnTo>
                  <a:pt x="275" y="97"/>
                </a:lnTo>
                <a:lnTo>
                  <a:pt x="275" y="101"/>
                </a:lnTo>
                <a:lnTo>
                  <a:pt x="275" y="106"/>
                </a:lnTo>
                <a:lnTo>
                  <a:pt x="270" y="106"/>
                </a:lnTo>
                <a:lnTo>
                  <a:pt x="270" y="110"/>
                </a:lnTo>
                <a:lnTo>
                  <a:pt x="266" y="110"/>
                </a:lnTo>
                <a:lnTo>
                  <a:pt x="266" y="115"/>
                </a:lnTo>
                <a:lnTo>
                  <a:pt x="266" y="119"/>
                </a:lnTo>
                <a:lnTo>
                  <a:pt x="266" y="123"/>
                </a:lnTo>
                <a:lnTo>
                  <a:pt x="261" y="123"/>
                </a:lnTo>
                <a:lnTo>
                  <a:pt x="261" y="128"/>
                </a:lnTo>
                <a:lnTo>
                  <a:pt x="261" y="132"/>
                </a:lnTo>
                <a:lnTo>
                  <a:pt x="261" y="137"/>
                </a:lnTo>
                <a:lnTo>
                  <a:pt x="257" y="137"/>
                </a:lnTo>
                <a:lnTo>
                  <a:pt x="257" y="141"/>
                </a:lnTo>
                <a:lnTo>
                  <a:pt x="257" y="145"/>
                </a:lnTo>
                <a:lnTo>
                  <a:pt x="257" y="150"/>
                </a:lnTo>
                <a:lnTo>
                  <a:pt x="253" y="150"/>
                </a:lnTo>
                <a:lnTo>
                  <a:pt x="253" y="154"/>
                </a:lnTo>
                <a:lnTo>
                  <a:pt x="253" y="159"/>
                </a:lnTo>
                <a:lnTo>
                  <a:pt x="248" y="159"/>
                </a:lnTo>
                <a:lnTo>
                  <a:pt x="248" y="163"/>
                </a:lnTo>
                <a:lnTo>
                  <a:pt x="248" y="167"/>
                </a:lnTo>
                <a:lnTo>
                  <a:pt x="248" y="172"/>
                </a:lnTo>
                <a:lnTo>
                  <a:pt x="243" y="172"/>
                </a:lnTo>
                <a:lnTo>
                  <a:pt x="243" y="176"/>
                </a:lnTo>
                <a:lnTo>
                  <a:pt x="243" y="181"/>
                </a:lnTo>
                <a:lnTo>
                  <a:pt x="243" y="185"/>
                </a:lnTo>
                <a:lnTo>
                  <a:pt x="239" y="185"/>
                </a:lnTo>
                <a:lnTo>
                  <a:pt x="239" y="190"/>
                </a:lnTo>
                <a:lnTo>
                  <a:pt x="239" y="194"/>
                </a:lnTo>
                <a:lnTo>
                  <a:pt x="239" y="198"/>
                </a:lnTo>
                <a:lnTo>
                  <a:pt x="235" y="198"/>
                </a:lnTo>
                <a:lnTo>
                  <a:pt x="235" y="203"/>
                </a:lnTo>
                <a:lnTo>
                  <a:pt x="230" y="203"/>
                </a:lnTo>
                <a:lnTo>
                  <a:pt x="230" y="207"/>
                </a:lnTo>
                <a:lnTo>
                  <a:pt x="230" y="212"/>
                </a:lnTo>
                <a:lnTo>
                  <a:pt x="230" y="216"/>
                </a:lnTo>
                <a:lnTo>
                  <a:pt x="226" y="216"/>
                </a:lnTo>
                <a:lnTo>
                  <a:pt x="226" y="220"/>
                </a:lnTo>
                <a:lnTo>
                  <a:pt x="226" y="225"/>
                </a:lnTo>
                <a:lnTo>
                  <a:pt x="226" y="230"/>
                </a:lnTo>
                <a:lnTo>
                  <a:pt x="221" y="230"/>
                </a:lnTo>
                <a:lnTo>
                  <a:pt x="221" y="234"/>
                </a:lnTo>
                <a:lnTo>
                  <a:pt x="221" y="238"/>
                </a:lnTo>
                <a:lnTo>
                  <a:pt x="221" y="243"/>
                </a:lnTo>
                <a:lnTo>
                  <a:pt x="217" y="243"/>
                </a:lnTo>
                <a:lnTo>
                  <a:pt x="217" y="247"/>
                </a:lnTo>
                <a:lnTo>
                  <a:pt x="217" y="252"/>
                </a:lnTo>
                <a:lnTo>
                  <a:pt x="212" y="252"/>
                </a:lnTo>
                <a:lnTo>
                  <a:pt x="212" y="256"/>
                </a:lnTo>
                <a:lnTo>
                  <a:pt x="212" y="260"/>
                </a:lnTo>
                <a:lnTo>
                  <a:pt x="212" y="265"/>
                </a:lnTo>
                <a:lnTo>
                  <a:pt x="208" y="265"/>
                </a:lnTo>
                <a:lnTo>
                  <a:pt x="208" y="269"/>
                </a:lnTo>
                <a:lnTo>
                  <a:pt x="208" y="274"/>
                </a:lnTo>
                <a:lnTo>
                  <a:pt x="208" y="278"/>
                </a:lnTo>
                <a:lnTo>
                  <a:pt x="204" y="278"/>
                </a:lnTo>
                <a:lnTo>
                  <a:pt x="204" y="282"/>
                </a:lnTo>
                <a:lnTo>
                  <a:pt x="199" y="282"/>
                </a:lnTo>
                <a:lnTo>
                  <a:pt x="199" y="287"/>
                </a:lnTo>
                <a:lnTo>
                  <a:pt x="199" y="291"/>
                </a:lnTo>
                <a:lnTo>
                  <a:pt x="199" y="296"/>
                </a:lnTo>
                <a:lnTo>
                  <a:pt x="194" y="296"/>
                </a:lnTo>
                <a:lnTo>
                  <a:pt x="194" y="300"/>
                </a:lnTo>
                <a:lnTo>
                  <a:pt x="194" y="304"/>
                </a:lnTo>
                <a:lnTo>
                  <a:pt x="194" y="309"/>
                </a:lnTo>
                <a:lnTo>
                  <a:pt x="190" y="309"/>
                </a:lnTo>
                <a:lnTo>
                  <a:pt x="190" y="318"/>
                </a:lnTo>
                <a:lnTo>
                  <a:pt x="190" y="322"/>
                </a:lnTo>
                <a:lnTo>
                  <a:pt x="190" y="327"/>
                </a:lnTo>
                <a:lnTo>
                  <a:pt x="186" y="327"/>
                </a:lnTo>
                <a:lnTo>
                  <a:pt x="186" y="331"/>
                </a:lnTo>
                <a:lnTo>
                  <a:pt x="186" y="335"/>
                </a:lnTo>
                <a:lnTo>
                  <a:pt x="182" y="335"/>
                </a:lnTo>
                <a:lnTo>
                  <a:pt x="182" y="340"/>
                </a:lnTo>
                <a:lnTo>
                  <a:pt x="182" y="344"/>
                </a:lnTo>
                <a:lnTo>
                  <a:pt x="182" y="349"/>
                </a:lnTo>
                <a:lnTo>
                  <a:pt x="177" y="349"/>
                </a:lnTo>
                <a:lnTo>
                  <a:pt x="177" y="353"/>
                </a:lnTo>
                <a:lnTo>
                  <a:pt x="177" y="357"/>
                </a:lnTo>
                <a:lnTo>
                  <a:pt x="177" y="362"/>
                </a:lnTo>
                <a:lnTo>
                  <a:pt x="172" y="362"/>
                </a:lnTo>
                <a:lnTo>
                  <a:pt x="172" y="367"/>
                </a:lnTo>
                <a:lnTo>
                  <a:pt x="172" y="371"/>
                </a:lnTo>
                <a:lnTo>
                  <a:pt x="172" y="375"/>
                </a:lnTo>
                <a:lnTo>
                  <a:pt x="168" y="375"/>
                </a:lnTo>
                <a:lnTo>
                  <a:pt x="168" y="379"/>
                </a:lnTo>
                <a:lnTo>
                  <a:pt x="164" y="379"/>
                </a:lnTo>
                <a:lnTo>
                  <a:pt x="164" y="384"/>
                </a:lnTo>
                <a:lnTo>
                  <a:pt x="164" y="389"/>
                </a:lnTo>
                <a:lnTo>
                  <a:pt x="164" y="393"/>
                </a:lnTo>
                <a:lnTo>
                  <a:pt x="160" y="393"/>
                </a:lnTo>
                <a:lnTo>
                  <a:pt x="160" y="397"/>
                </a:lnTo>
                <a:lnTo>
                  <a:pt x="160" y="401"/>
                </a:lnTo>
                <a:lnTo>
                  <a:pt x="160" y="406"/>
                </a:lnTo>
                <a:lnTo>
                  <a:pt x="0" y="406"/>
                </a:lnTo>
              </a:path>
            </a:pathLst>
          </a:custGeom>
          <a:noFill/>
          <a:ln w="2222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00432" name="Freeform 790"/>
          <p:cNvSpPr>
            <a:spLocks/>
          </p:cNvSpPr>
          <p:nvPr/>
        </p:nvSpPr>
        <p:spPr bwMode="auto">
          <a:xfrm>
            <a:off x="2514600" y="4819650"/>
            <a:ext cx="1500188" cy="835025"/>
          </a:xfrm>
          <a:custGeom>
            <a:avLst/>
            <a:gdLst>
              <a:gd name="T0" fmla="*/ 2147483647 w 945"/>
              <a:gd name="T1" fmla="*/ 2147483647 h 406"/>
              <a:gd name="T2" fmla="*/ 2147483647 w 945"/>
              <a:gd name="T3" fmla="*/ 2147483647 h 406"/>
              <a:gd name="T4" fmla="*/ 2147483647 w 945"/>
              <a:gd name="T5" fmla="*/ 2147483647 h 406"/>
              <a:gd name="T6" fmla="*/ 2147483647 w 945"/>
              <a:gd name="T7" fmla="*/ 2147483647 h 406"/>
              <a:gd name="T8" fmla="*/ 2147483647 w 945"/>
              <a:gd name="T9" fmla="*/ 2147483647 h 406"/>
              <a:gd name="T10" fmla="*/ 2147483647 w 945"/>
              <a:gd name="T11" fmla="*/ 2147483647 h 406"/>
              <a:gd name="T12" fmla="*/ 2147483647 w 945"/>
              <a:gd name="T13" fmla="*/ 2147483647 h 406"/>
              <a:gd name="T14" fmla="*/ 2147483647 w 945"/>
              <a:gd name="T15" fmla="*/ 2147483647 h 406"/>
              <a:gd name="T16" fmla="*/ 2147483647 w 945"/>
              <a:gd name="T17" fmla="*/ 2147483647 h 406"/>
              <a:gd name="T18" fmla="*/ 2147483647 w 945"/>
              <a:gd name="T19" fmla="*/ 2147483647 h 406"/>
              <a:gd name="T20" fmla="*/ 2147483647 w 945"/>
              <a:gd name="T21" fmla="*/ 2147483647 h 406"/>
              <a:gd name="T22" fmla="*/ 2147483647 w 945"/>
              <a:gd name="T23" fmla="*/ 2147483647 h 406"/>
              <a:gd name="T24" fmla="*/ 2147483647 w 945"/>
              <a:gd name="T25" fmla="*/ 2147483647 h 406"/>
              <a:gd name="T26" fmla="*/ 2147483647 w 945"/>
              <a:gd name="T27" fmla="*/ 2147483647 h 406"/>
              <a:gd name="T28" fmla="*/ 2147483647 w 945"/>
              <a:gd name="T29" fmla="*/ 2147483647 h 406"/>
              <a:gd name="T30" fmla="*/ 2147483647 w 945"/>
              <a:gd name="T31" fmla="*/ 2147483647 h 406"/>
              <a:gd name="T32" fmla="*/ 2147483647 w 945"/>
              <a:gd name="T33" fmla="*/ 2147483647 h 406"/>
              <a:gd name="T34" fmla="*/ 2147483647 w 945"/>
              <a:gd name="T35" fmla="*/ 2147483647 h 406"/>
              <a:gd name="T36" fmla="*/ 2147483647 w 945"/>
              <a:gd name="T37" fmla="*/ 2147483647 h 406"/>
              <a:gd name="T38" fmla="*/ 2147483647 w 945"/>
              <a:gd name="T39" fmla="*/ 2147483647 h 406"/>
              <a:gd name="T40" fmla="*/ 2147483647 w 945"/>
              <a:gd name="T41" fmla="*/ 2147483647 h 406"/>
              <a:gd name="T42" fmla="*/ 2147483647 w 945"/>
              <a:gd name="T43" fmla="*/ 2147483647 h 406"/>
              <a:gd name="T44" fmla="*/ 2147483647 w 945"/>
              <a:gd name="T45" fmla="*/ 2147483647 h 406"/>
              <a:gd name="T46" fmla="*/ 2147483647 w 945"/>
              <a:gd name="T47" fmla="*/ 2147483647 h 406"/>
              <a:gd name="T48" fmla="*/ 2147483647 w 945"/>
              <a:gd name="T49" fmla="*/ 2147483647 h 406"/>
              <a:gd name="T50" fmla="*/ 2147483647 w 945"/>
              <a:gd name="T51" fmla="*/ 2147483647 h 406"/>
              <a:gd name="T52" fmla="*/ 2147483647 w 945"/>
              <a:gd name="T53" fmla="*/ 2147483647 h 406"/>
              <a:gd name="T54" fmla="*/ 2147483647 w 945"/>
              <a:gd name="T55" fmla="*/ 2147483647 h 406"/>
              <a:gd name="T56" fmla="*/ 2147483647 w 945"/>
              <a:gd name="T57" fmla="*/ 2147483647 h 406"/>
              <a:gd name="T58" fmla="*/ 2147483647 w 945"/>
              <a:gd name="T59" fmla="*/ 2147483647 h 406"/>
              <a:gd name="T60" fmla="*/ 2147483647 w 945"/>
              <a:gd name="T61" fmla="*/ 2147483647 h 406"/>
              <a:gd name="T62" fmla="*/ 2147483647 w 945"/>
              <a:gd name="T63" fmla="*/ 2147483647 h 406"/>
              <a:gd name="T64" fmla="*/ 2147483647 w 945"/>
              <a:gd name="T65" fmla="*/ 2147483647 h 406"/>
              <a:gd name="T66" fmla="*/ 2147483647 w 945"/>
              <a:gd name="T67" fmla="*/ 2147483647 h 406"/>
              <a:gd name="T68" fmla="*/ 2147483647 w 945"/>
              <a:gd name="T69" fmla="*/ 2147483647 h 406"/>
              <a:gd name="T70" fmla="*/ 2147483647 w 945"/>
              <a:gd name="T71" fmla="*/ 2147483647 h 406"/>
              <a:gd name="T72" fmla="*/ 2147483647 w 945"/>
              <a:gd name="T73" fmla="*/ 2147483647 h 406"/>
              <a:gd name="T74" fmla="*/ 2147483647 w 945"/>
              <a:gd name="T75" fmla="*/ 2147483647 h 406"/>
              <a:gd name="T76" fmla="*/ 2147483647 w 945"/>
              <a:gd name="T77" fmla="*/ 2147483647 h 406"/>
              <a:gd name="T78" fmla="*/ 2147483647 w 945"/>
              <a:gd name="T79" fmla="*/ 2147483647 h 406"/>
              <a:gd name="T80" fmla="*/ 2147483647 w 945"/>
              <a:gd name="T81" fmla="*/ 2147483647 h 406"/>
              <a:gd name="T82" fmla="*/ 2147483647 w 945"/>
              <a:gd name="T83" fmla="*/ 2147483647 h 406"/>
              <a:gd name="T84" fmla="*/ 2147483647 w 945"/>
              <a:gd name="T85" fmla="*/ 2147483647 h 406"/>
              <a:gd name="T86" fmla="*/ 2147483647 w 945"/>
              <a:gd name="T87" fmla="*/ 2147483647 h 406"/>
              <a:gd name="T88" fmla="*/ 2147483647 w 945"/>
              <a:gd name="T89" fmla="*/ 2147483647 h 406"/>
              <a:gd name="T90" fmla="*/ 2147483647 w 945"/>
              <a:gd name="T91" fmla="*/ 2147483647 h 406"/>
              <a:gd name="T92" fmla="*/ 2147483647 w 945"/>
              <a:gd name="T93" fmla="*/ 2147483647 h 406"/>
              <a:gd name="T94" fmla="*/ 2147483647 w 945"/>
              <a:gd name="T95" fmla="*/ 2147483647 h 406"/>
              <a:gd name="T96" fmla="*/ 2147483647 w 945"/>
              <a:gd name="T97" fmla="*/ 2147483647 h 406"/>
              <a:gd name="T98" fmla="*/ 2147483647 w 945"/>
              <a:gd name="T99" fmla="*/ 2147483647 h 406"/>
              <a:gd name="T100" fmla="*/ 2147483647 w 945"/>
              <a:gd name="T101" fmla="*/ 2147483647 h 406"/>
              <a:gd name="T102" fmla="*/ 2147483647 w 945"/>
              <a:gd name="T103" fmla="*/ 2147483647 h 406"/>
              <a:gd name="T104" fmla="*/ 2147483647 w 945"/>
              <a:gd name="T105" fmla="*/ 2147483647 h 406"/>
              <a:gd name="T106" fmla="*/ 2147483647 w 945"/>
              <a:gd name="T107" fmla="*/ 2147483647 h 406"/>
              <a:gd name="T108" fmla="*/ 2147483647 w 945"/>
              <a:gd name="T109" fmla="*/ 2147483647 h 406"/>
              <a:gd name="T110" fmla="*/ 2147483647 w 945"/>
              <a:gd name="T111" fmla="*/ 2147483647 h 406"/>
              <a:gd name="T112" fmla="*/ 2147483647 w 945"/>
              <a:gd name="T113" fmla="*/ 2147483647 h 406"/>
              <a:gd name="T114" fmla="*/ 2147483647 w 945"/>
              <a:gd name="T115" fmla="*/ 2147483647 h 406"/>
              <a:gd name="T116" fmla="*/ 2147483647 w 945"/>
              <a:gd name="T117" fmla="*/ 2147483647 h 406"/>
              <a:gd name="T118" fmla="*/ 2147483647 w 945"/>
              <a:gd name="T119" fmla="*/ 2147483647 h 406"/>
              <a:gd name="T120" fmla="*/ 2147483647 w 945"/>
              <a:gd name="T121" fmla="*/ 2147483647 h 406"/>
              <a:gd name="T122" fmla="*/ 2147483647 w 945"/>
              <a:gd name="T123" fmla="*/ 2147483647 h 40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945"/>
              <a:gd name="T187" fmla="*/ 0 h 406"/>
              <a:gd name="T188" fmla="*/ 945 w 945"/>
              <a:gd name="T189" fmla="*/ 406 h 40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945" h="406">
                <a:moveTo>
                  <a:pt x="0" y="406"/>
                </a:moveTo>
                <a:lnTo>
                  <a:pt x="0" y="406"/>
                </a:lnTo>
                <a:lnTo>
                  <a:pt x="0" y="401"/>
                </a:lnTo>
                <a:lnTo>
                  <a:pt x="40" y="401"/>
                </a:lnTo>
                <a:lnTo>
                  <a:pt x="40" y="397"/>
                </a:lnTo>
                <a:lnTo>
                  <a:pt x="80" y="397"/>
                </a:lnTo>
                <a:lnTo>
                  <a:pt x="80" y="393"/>
                </a:lnTo>
                <a:lnTo>
                  <a:pt x="107" y="393"/>
                </a:lnTo>
                <a:lnTo>
                  <a:pt x="107" y="389"/>
                </a:lnTo>
                <a:lnTo>
                  <a:pt x="129" y="389"/>
                </a:lnTo>
                <a:lnTo>
                  <a:pt x="129" y="384"/>
                </a:lnTo>
                <a:lnTo>
                  <a:pt x="147" y="384"/>
                </a:lnTo>
                <a:lnTo>
                  <a:pt x="147" y="379"/>
                </a:lnTo>
                <a:lnTo>
                  <a:pt x="160" y="379"/>
                </a:lnTo>
                <a:lnTo>
                  <a:pt x="160" y="375"/>
                </a:lnTo>
                <a:lnTo>
                  <a:pt x="169" y="375"/>
                </a:lnTo>
                <a:lnTo>
                  <a:pt x="182" y="375"/>
                </a:lnTo>
                <a:lnTo>
                  <a:pt x="182" y="371"/>
                </a:lnTo>
                <a:lnTo>
                  <a:pt x="191" y="371"/>
                </a:lnTo>
                <a:lnTo>
                  <a:pt x="191" y="367"/>
                </a:lnTo>
                <a:lnTo>
                  <a:pt x="200" y="367"/>
                </a:lnTo>
                <a:lnTo>
                  <a:pt x="200" y="362"/>
                </a:lnTo>
                <a:lnTo>
                  <a:pt x="209" y="362"/>
                </a:lnTo>
                <a:lnTo>
                  <a:pt x="209" y="357"/>
                </a:lnTo>
                <a:lnTo>
                  <a:pt x="218" y="357"/>
                </a:lnTo>
                <a:lnTo>
                  <a:pt x="218" y="353"/>
                </a:lnTo>
                <a:lnTo>
                  <a:pt x="227" y="353"/>
                </a:lnTo>
                <a:lnTo>
                  <a:pt x="227" y="349"/>
                </a:lnTo>
                <a:lnTo>
                  <a:pt x="231" y="349"/>
                </a:lnTo>
                <a:lnTo>
                  <a:pt x="231" y="344"/>
                </a:lnTo>
                <a:lnTo>
                  <a:pt x="240" y="344"/>
                </a:lnTo>
                <a:lnTo>
                  <a:pt x="240" y="340"/>
                </a:lnTo>
                <a:lnTo>
                  <a:pt x="244" y="340"/>
                </a:lnTo>
                <a:lnTo>
                  <a:pt x="244" y="335"/>
                </a:lnTo>
                <a:lnTo>
                  <a:pt x="254" y="335"/>
                </a:lnTo>
                <a:lnTo>
                  <a:pt x="254" y="331"/>
                </a:lnTo>
                <a:lnTo>
                  <a:pt x="258" y="331"/>
                </a:lnTo>
                <a:lnTo>
                  <a:pt x="262" y="331"/>
                </a:lnTo>
                <a:lnTo>
                  <a:pt x="262" y="327"/>
                </a:lnTo>
                <a:lnTo>
                  <a:pt x="266" y="327"/>
                </a:lnTo>
                <a:lnTo>
                  <a:pt x="266" y="322"/>
                </a:lnTo>
                <a:lnTo>
                  <a:pt x="276" y="322"/>
                </a:lnTo>
                <a:lnTo>
                  <a:pt x="276" y="318"/>
                </a:lnTo>
                <a:lnTo>
                  <a:pt x="280" y="318"/>
                </a:lnTo>
                <a:lnTo>
                  <a:pt x="280" y="309"/>
                </a:lnTo>
                <a:lnTo>
                  <a:pt x="284" y="309"/>
                </a:lnTo>
                <a:lnTo>
                  <a:pt x="284" y="304"/>
                </a:lnTo>
                <a:lnTo>
                  <a:pt x="289" y="304"/>
                </a:lnTo>
                <a:lnTo>
                  <a:pt x="289" y="300"/>
                </a:lnTo>
                <a:lnTo>
                  <a:pt x="293" y="300"/>
                </a:lnTo>
                <a:lnTo>
                  <a:pt x="293" y="296"/>
                </a:lnTo>
                <a:lnTo>
                  <a:pt x="298" y="296"/>
                </a:lnTo>
                <a:lnTo>
                  <a:pt x="298" y="291"/>
                </a:lnTo>
                <a:lnTo>
                  <a:pt x="302" y="291"/>
                </a:lnTo>
                <a:lnTo>
                  <a:pt x="302" y="287"/>
                </a:lnTo>
                <a:lnTo>
                  <a:pt x="306" y="287"/>
                </a:lnTo>
                <a:lnTo>
                  <a:pt x="306" y="282"/>
                </a:lnTo>
                <a:lnTo>
                  <a:pt x="315" y="282"/>
                </a:lnTo>
                <a:lnTo>
                  <a:pt x="315" y="278"/>
                </a:lnTo>
                <a:lnTo>
                  <a:pt x="320" y="278"/>
                </a:lnTo>
                <a:lnTo>
                  <a:pt x="320" y="274"/>
                </a:lnTo>
                <a:lnTo>
                  <a:pt x="324" y="274"/>
                </a:lnTo>
                <a:lnTo>
                  <a:pt x="324" y="269"/>
                </a:lnTo>
                <a:lnTo>
                  <a:pt x="329" y="269"/>
                </a:lnTo>
                <a:lnTo>
                  <a:pt x="329" y="265"/>
                </a:lnTo>
                <a:lnTo>
                  <a:pt x="333" y="265"/>
                </a:lnTo>
                <a:lnTo>
                  <a:pt x="333" y="260"/>
                </a:lnTo>
                <a:lnTo>
                  <a:pt x="337" y="260"/>
                </a:lnTo>
                <a:lnTo>
                  <a:pt x="337" y="256"/>
                </a:lnTo>
                <a:lnTo>
                  <a:pt x="342" y="256"/>
                </a:lnTo>
                <a:lnTo>
                  <a:pt x="342" y="252"/>
                </a:lnTo>
                <a:lnTo>
                  <a:pt x="347" y="252"/>
                </a:lnTo>
                <a:lnTo>
                  <a:pt x="347" y="247"/>
                </a:lnTo>
                <a:lnTo>
                  <a:pt x="351" y="247"/>
                </a:lnTo>
                <a:lnTo>
                  <a:pt x="351" y="243"/>
                </a:lnTo>
                <a:lnTo>
                  <a:pt x="355" y="243"/>
                </a:lnTo>
                <a:lnTo>
                  <a:pt x="359" y="243"/>
                </a:lnTo>
                <a:lnTo>
                  <a:pt x="359" y="238"/>
                </a:lnTo>
                <a:lnTo>
                  <a:pt x="364" y="238"/>
                </a:lnTo>
                <a:lnTo>
                  <a:pt x="364" y="234"/>
                </a:lnTo>
                <a:lnTo>
                  <a:pt x="369" y="234"/>
                </a:lnTo>
                <a:lnTo>
                  <a:pt x="369" y="230"/>
                </a:lnTo>
                <a:lnTo>
                  <a:pt x="373" y="230"/>
                </a:lnTo>
                <a:lnTo>
                  <a:pt x="373" y="225"/>
                </a:lnTo>
                <a:lnTo>
                  <a:pt x="373" y="220"/>
                </a:lnTo>
                <a:lnTo>
                  <a:pt x="377" y="220"/>
                </a:lnTo>
                <a:lnTo>
                  <a:pt x="377" y="216"/>
                </a:lnTo>
                <a:lnTo>
                  <a:pt x="382" y="216"/>
                </a:lnTo>
                <a:lnTo>
                  <a:pt x="382" y="212"/>
                </a:lnTo>
                <a:lnTo>
                  <a:pt x="387" y="212"/>
                </a:lnTo>
                <a:lnTo>
                  <a:pt x="387" y="207"/>
                </a:lnTo>
                <a:lnTo>
                  <a:pt x="391" y="207"/>
                </a:lnTo>
                <a:lnTo>
                  <a:pt x="391" y="203"/>
                </a:lnTo>
                <a:lnTo>
                  <a:pt x="395" y="203"/>
                </a:lnTo>
                <a:lnTo>
                  <a:pt x="395" y="198"/>
                </a:lnTo>
                <a:lnTo>
                  <a:pt x="400" y="198"/>
                </a:lnTo>
                <a:lnTo>
                  <a:pt x="404" y="198"/>
                </a:lnTo>
                <a:lnTo>
                  <a:pt x="404" y="194"/>
                </a:lnTo>
                <a:lnTo>
                  <a:pt x="409" y="194"/>
                </a:lnTo>
                <a:lnTo>
                  <a:pt x="409" y="190"/>
                </a:lnTo>
                <a:lnTo>
                  <a:pt x="409" y="185"/>
                </a:lnTo>
                <a:lnTo>
                  <a:pt x="413" y="185"/>
                </a:lnTo>
                <a:lnTo>
                  <a:pt x="413" y="181"/>
                </a:lnTo>
                <a:lnTo>
                  <a:pt x="418" y="181"/>
                </a:lnTo>
                <a:lnTo>
                  <a:pt x="418" y="176"/>
                </a:lnTo>
                <a:lnTo>
                  <a:pt x="422" y="176"/>
                </a:lnTo>
                <a:lnTo>
                  <a:pt x="422" y="172"/>
                </a:lnTo>
                <a:lnTo>
                  <a:pt x="426" y="172"/>
                </a:lnTo>
                <a:lnTo>
                  <a:pt x="426" y="167"/>
                </a:lnTo>
                <a:lnTo>
                  <a:pt x="431" y="167"/>
                </a:lnTo>
                <a:lnTo>
                  <a:pt x="431" y="163"/>
                </a:lnTo>
                <a:lnTo>
                  <a:pt x="435" y="163"/>
                </a:lnTo>
                <a:lnTo>
                  <a:pt x="435" y="159"/>
                </a:lnTo>
                <a:lnTo>
                  <a:pt x="440" y="159"/>
                </a:lnTo>
                <a:lnTo>
                  <a:pt x="440" y="154"/>
                </a:lnTo>
                <a:lnTo>
                  <a:pt x="444" y="154"/>
                </a:lnTo>
                <a:lnTo>
                  <a:pt x="444" y="150"/>
                </a:lnTo>
                <a:lnTo>
                  <a:pt x="448" y="150"/>
                </a:lnTo>
                <a:lnTo>
                  <a:pt x="448" y="145"/>
                </a:lnTo>
                <a:lnTo>
                  <a:pt x="453" y="145"/>
                </a:lnTo>
                <a:lnTo>
                  <a:pt x="453" y="141"/>
                </a:lnTo>
                <a:lnTo>
                  <a:pt x="458" y="141"/>
                </a:lnTo>
                <a:lnTo>
                  <a:pt x="458" y="137"/>
                </a:lnTo>
                <a:lnTo>
                  <a:pt x="462" y="137"/>
                </a:lnTo>
                <a:lnTo>
                  <a:pt x="462" y="132"/>
                </a:lnTo>
                <a:lnTo>
                  <a:pt x="466" y="132"/>
                </a:lnTo>
                <a:lnTo>
                  <a:pt x="466" y="128"/>
                </a:lnTo>
                <a:lnTo>
                  <a:pt x="470" y="128"/>
                </a:lnTo>
                <a:lnTo>
                  <a:pt x="470" y="123"/>
                </a:lnTo>
                <a:lnTo>
                  <a:pt x="475" y="123"/>
                </a:lnTo>
                <a:lnTo>
                  <a:pt x="475" y="119"/>
                </a:lnTo>
                <a:lnTo>
                  <a:pt x="480" y="119"/>
                </a:lnTo>
                <a:lnTo>
                  <a:pt x="480" y="115"/>
                </a:lnTo>
                <a:lnTo>
                  <a:pt x="484" y="115"/>
                </a:lnTo>
                <a:lnTo>
                  <a:pt x="484" y="110"/>
                </a:lnTo>
                <a:lnTo>
                  <a:pt x="488" y="110"/>
                </a:lnTo>
                <a:lnTo>
                  <a:pt x="493" y="110"/>
                </a:lnTo>
                <a:lnTo>
                  <a:pt x="493" y="106"/>
                </a:lnTo>
                <a:lnTo>
                  <a:pt x="497" y="106"/>
                </a:lnTo>
                <a:lnTo>
                  <a:pt x="497" y="101"/>
                </a:lnTo>
                <a:lnTo>
                  <a:pt x="502" y="101"/>
                </a:lnTo>
                <a:lnTo>
                  <a:pt x="502" y="97"/>
                </a:lnTo>
                <a:lnTo>
                  <a:pt x="506" y="97"/>
                </a:lnTo>
                <a:lnTo>
                  <a:pt x="506" y="93"/>
                </a:lnTo>
                <a:lnTo>
                  <a:pt x="511" y="93"/>
                </a:lnTo>
                <a:lnTo>
                  <a:pt x="511" y="88"/>
                </a:lnTo>
                <a:lnTo>
                  <a:pt x="519" y="88"/>
                </a:lnTo>
                <a:lnTo>
                  <a:pt x="519" y="84"/>
                </a:lnTo>
                <a:lnTo>
                  <a:pt x="524" y="84"/>
                </a:lnTo>
                <a:lnTo>
                  <a:pt x="524" y="79"/>
                </a:lnTo>
                <a:lnTo>
                  <a:pt x="529" y="79"/>
                </a:lnTo>
                <a:lnTo>
                  <a:pt x="529" y="75"/>
                </a:lnTo>
                <a:lnTo>
                  <a:pt x="533" y="75"/>
                </a:lnTo>
                <a:lnTo>
                  <a:pt x="533" y="71"/>
                </a:lnTo>
                <a:lnTo>
                  <a:pt x="542" y="71"/>
                </a:lnTo>
                <a:lnTo>
                  <a:pt x="542" y="66"/>
                </a:lnTo>
                <a:lnTo>
                  <a:pt x="546" y="66"/>
                </a:lnTo>
                <a:lnTo>
                  <a:pt x="551" y="66"/>
                </a:lnTo>
                <a:lnTo>
                  <a:pt x="551" y="62"/>
                </a:lnTo>
                <a:lnTo>
                  <a:pt x="555" y="62"/>
                </a:lnTo>
                <a:lnTo>
                  <a:pt x="555" y="57"/>
                </a:lnTo>
                <a:lnTo>
                  <a:pt x="559" y="57"/>
                </a:lnTo>
                <a:lnTo>
                  <a:pt x="559" y="53"/>
                </a:lnTo>
                <a:lnTo>
                  <a:pt x="569" y="53"/>
                </a:lnTo>
                <a:lnTo>
                  <a:pt x="569" y="48"/>
                </a:lnTo>
                <a:lnTo>
                  <a:pt x="577" y="48"/>
                </a:lnTo>
                <a:lnTo>
                  <a:pt x="577" y="44"/>
                </a:lnTo>
                <a:lnTo>
                  <a:pt x="581" y="44"/>
                </a:lnTo>
                <a:lnTo>
                  <a:pt x="581" y="40"/>
                </a:lnTo>
                <a:lnTo>
                  <a:pt x="591" y="40"/>
                </a:lnTo>
                <a:lnTo>
                  <a:pt x="591" y="35"/>
                </a:lnTo>
                <a:lnTo>
                  <a:pt x="599" y="35"/>
                </a:lnTo>
                <a:lnTo>
                  <a:pt x="599" y="30"/>
                </a:lnTo>
                <a:lnTo>
                  <a:pt x="613" y="30"/>
                </a:lnTo>
                <a:lnTo>
                  <a:pt x="613" y="26"/>
                </a:lnTo>
                <a:lnTo>
                  <a:pt x="622" y="26"/>
                </a:lnTo>
                <a:lnTo>
                  <a:pt x="622" y="22"/>
                </a:lnTo>
                <a:lnTo>
                  <a:pt x="635" y="22"/>
                </a:lnTo>
                <a:lnTo>
                  <a:pt x="648" y="22"/>
                </a:lnTo>
                <a:lnTo>
                  <a:pt x="648" y="18"/>
                </a:lnTo>
                <a:lnTo>
                  <a:pt x="666" y="18"/>
                </a:lnTo>
                <a:lnTo>
                  <a:pt x="666" y="13"/>
                </a:lnTo>
                <a:lnTo>
                  <a:pt x="684" y="13"/>
                </a:lnTo>
                <a:lnTo>
                  <a:pt x="684" y="8"/>
                </a:lnTo>
                <a:lnTo>
                  <a:pt x="710" y="8"/>
                </a:lnTo>
                <a:lnTo>
                  <a:pt x="710" y="4"/>
                </a:lnTo>
                <a:lnTo>
                  <a:pt x="755" y="4"/>
                </a:lnTo>
                <a:lnTo>
                  <a:pt x="755" y="0"/>
                </a:lnTo>
                <a:lnTo>
                  <a:pt x="945" y="0"/>
                </a:lnTo>
                <a:lnTo>
                  <a:pt x="945" y="4"/>
                </a:lnTo>
                <a:lnTo>
                  <a:pt x="906" y="4"/>
                </a:lnTo>
                <a:lnTo>
                  <a:pt x="906" y="8"/>
                </a:lnTo>
                <a:lnTo>
                  <a:pt x="866" y="8"/>
                </a:lnTo>
                <a:lnTo>
                  <a:pt x="866" y="13"/>
                </a:lnTo>
                <a:lnTo>
                  <a:pt x="839" y="13"/>
                </a:lnTo>
                <a:lnTo>
                  <a:pt x="839" y="18"/>
                </a:lnTo>
                <a:lnTo>
                  <a:pt x="817" y="18"/>
                </a:lnTo>
                <a:lnTo>
                  <a:pt x="817" y="22"/>
                </a:lnTo>
                <a:lnTo>
                  <a:pt x="803" y="22"/>
                </a:lnTo>
                <a:lnTo>
                  <a:pt x="790" y="22"/>
                </a:lnTo>
                <a:lnTo>
                  <a:pt x="790" y="26"/>
                </a:lnTo>
                <a:lnTo>
                  <a:pt x="777" y="26"/>
                </a:lnTo>
                <a:lnTo>
                  <a:pt x="777" y="30"/>
                </a:lnTo>
                <a:lnTo>
                  <a:pt x="763" y="30"/>
                </a:lnTo>
                <a:lnTo>
                  <a:pt x="763" y="35"/>
                </a:lnTo>
                <a:lnTo>
                  <a:pt x="755" y="35"/>
                </a:lnTo>
                <a:lnTo>
                  <a:pt x="755" y="40"/>
                </a:lnTo>
                <a:lnTo>
                  <a:pt x="746" y="40"/>
                </a:lnTo>
                <a:lnTo>
                  <a:pt x="746" y="44"/>
                </a:lnTo>
                <a:lnTo>
                  <a:pt x="737" y="44"/>
                </a:lnTo>
                <a:lnTo>
                  <a:pt x="737" y="48"/>
                </a:lnTo>
                <a:lnTo>
                  <a:pt x="728" y="48"/>
                </a:lnTo>
                <a:lnTo>
                  <a:pt x="728" y="53"/>
                </a:lnTo>
                <a:lnTo>
                  <a:pt x="724" y="53"/>
                </a:lnTo>
                <a:lnTo>
                  <a:pt x="724" y="57"/>
                </a:lnTo>
                <a:lnTo>
                  <a:pt x="715" y="57"/>
                </a:lnTo>
                <a:lnTo>
                  <a:pt x="715" y="62"/>
                </a:lnTo>
                <a:lnTo>
                  <a:pt x="710" y="62"/>
                </a:lnTo>
                <a:lnTo>
                  <a:pt x="710" y="66"/>
                </a:lnTo>
                <a:lnTo>
                  <a:pt x="702" y="66"/>
                </a:lnTo>
                <a:lnTo>
                  <a:pt x="697" y="66"/>
                </a:lnTo>
                <a:lnTo>
                  <a:pt x="697" y="71"/>
                </a:lnTo>
                <a:lnTo>
                  <a:pt x="688" y="71"/>
                </a:lnTo>
                <a:lnTo>
                  <a:pt x="688" y="75"/>
                </a:lnTo>
                <a:lnTo>
                  <a:pt x="684" y="75"/>
                </a:lnTo>
                <a:lnTo>
                  <a:pt x="684" y="79"/>
                </a:lnTo>
                <a:lnTo>
                  <a:pt x="679" y="79"/>
                </a:lnTo>
                <a:lnTo>
                  <a:pt x="679" y="84"/>
                </a:lnTo>
                <a:lnTo>
                  <a:pt x="674" y="84"/>
                </a:lnTo>
                <a:lnTo>
                  <a:pt x="674" y="88"/>
                </a:lnTo>
                <a:lnTo>
                  <a:pt x="666" y="88"/>
                </a:lnTo>
                <a:lnTo>
                  <a:pt x="666" y="93"/>
                </a:lnTo>
                <a:lnTo>
                  <a:pt x="662" y="93"/>
                </a:lnTo>
                <a:lnTo>
                  <a:pt x="662" y="97"/>
                </a:lnTo>
                <a:lnTo>
                  <a:pt x="657" y="97"/>
                </a:lnTo>
                <a:lnTo>
                  <a:pt x="657" y="101"/>
                </a:lnTo>
                <a:lnTo>
                  <a:pt x="652" y="101"/>
                </a:lnTo>
                <a:lnTo>
                  <a:pt x="652" y="106"/>
                </a:lnTo>
                <a:lnTo>
                  <a:pt x="648" y="106"/>
                </a:lnTo>
                <a:lnTo>
                  <a:pt x="648" y="110"/>
                </a:lnTo>
                <a:lnTo>
                  <a:pt x="644" y="110"/>
                </a:lnTo>
                <a:lnTo>
                  <a:pt x="640" y="110"/>
                </a:lnTo>
                <a:lnTo>
                  <a:pt x="640" y="115"/>
                </a:lnTo>
                <a:lnTo>
                  <a:pt x="635" y="115"/>
                </a:lnTo>
                <a:lnTo>
                  <a:pt x="635" y="119"/>
                </a:lnTo>
                <a:lnTo>
                  <a:pt x="630" y="119"/>
                </a:lnTo>
                <a:lnTo>
                  <a:pt x="630" y="123"/>
                </a:lnTo>
                <a:lnTo>
                  <a:pt x="626" y="123"/>
                </a:lnTo>
                <a:lnTo>
                  <a:pt x="626" y="128"/>
                </a:lnTo>
                <a:lnTo>
                  <a:pt x="622" y="128"/>
                </a:lnTo>
                <a:lnTo>
                  <a:pt x="622" y="132"/>
                </a:lnTo>
                <a:lnTo>
                  <a:pt x="617" y="132"/>
                </a:lnTo>
                <a:lnTo>
                  <a:pt x="617" y="137"/>
                </a:lnTo>
                <a:lnTo>
                  <a:pt x="613" y="137"/>
                </a:lnTo>
                <a:lnTo>
                  <a:pt x="613" y="141"/>
                </a:lnTo>
                <a:lnTo>
                  <a:pt x="608" y="141"/>
                </a:lnTo>
                <a:lnTo>
                  <a:pt x="608" y="145"/>
                </a:lnTo>
                <a:lnTo>
                  <a:pt x="604" y="145"/>
                </a:lnTo>
                <a:lnTo>
                  <a:pt x="604" y="150"/>
                </a:lnTo>
                <a:lnTo>
                  <a:pt x="599" y="150"/>
                </a:lnTo>
                <a:lnTo>
                  <a:pt x="599" y="154"/>
                </a:lnTo>
                <a:lnTo>
                  <a:pt x="595" y="154"/>
                </a:lnTo>
                <a:lnTo>
                  <a:pt x="591" y="154"/>
                </a:lnTo>
                <a:lnTo>
                  <a:pt x="591" y="159"/>
                </a:lnTo>
                <a:lnTo>
                  <a:pt x="586" y="159"/>
                </a:lnTo>
                <a:lnTo>
                  <a:pt x="586" y="163"/>
                </a:lnTo>
                <a:lnTo>
                  <a:pt x="581" y="163"/>
                </a:lnTo>
                <a:lnTo>
                  <a:pt x="581" y="167"/>
                </a:lnTo>
                <a:lnTo>
                  <a:pt x="581" y="172"/>
                </a:lnTo>
                <a:lnTo>
                  <a:pt x="577" y="172"/>
                </a:lnTo>
                <a:lnTo>
                  <a:pt x="577" y="176"/>
                </a:lnTo>
                <a:lnTo>
                  <a:pt x="573" y="176"/>
                </a:lnTo>
                <a:lnTo>
                  <a:pt x="573" y="181"/>
                </a:lnTo>
                <a:lnTo>
                  <a:pt x="569" y="181"/>
                </a:lnTo>
                <a:lnTo>
                  <a:pt x="569" y="185"/>
                </a:lnTo>
                <a:lnTo>
                  <a:pt x="564" y="185"/>
                </a:lnTo>
                <a:lnTo>
                  <a:pt x="564" y="190"/>
                </a:lnTo>
                <a:lnTo>
                  <a:pt x="559" y="190"/>
                </a:lnTo>
                <a:lnTo>
                  <a:pt x="559" y="194"/>
                </a:lnTo>
                <a:lnTo>
                  <a:pt x="555" y="194"/>
                </a:lnTo>
                <a:lnTo>
                  <a:pt x="555" y="198"/>
                </a:lnTo>
                <a:lnTo>
                  <a:pt x="551" y="198"/>
                </a:lnTo>
                <a:lnTo>
                  <a:pt x="551" y="203"/>
                </a:lnTo>
                <a:lnTo>
                  <a:pt x="551" y="207"/>
                </a:lnTo>
                <a:lnTo>
                  <a:pt x="546" y="207"/>
                </a:lnTo>
                <a:lnTo>
                  <a:pt x="546" y="212"/>
                </a:lnTo>
                <a:lnTo>
                  <a:pt x="542" y="212"/>
                </a:lnTo>
                <a:lnTo>
                  <a:pt x="542" y="216"/>
                </a:lnTo>
                <a:lnTo>
                  <a:pt x="537" y="216"/>
                </a:lnTo>
                <a:lnTo>
                  <a:pt x="537" y="220"/>
                </a:lnTo>
                <a:lnTo>
                  <a:pt x="533" y="220"/>
                </a:lnTo>
                <a:lnTo>
                  <a:pt x="533" y="225"/>
                </a:lnTo>
                <a:lnTo>
                  <a:pt x="529" y="225"/>
                </a:lnTo>
                <a:lnTo>
                  <a:pt x="529" y="230"/>
                </a:lnTo>
                <a:lnTo>
                  <a:pt x="524" y="230"/>
                </a:lnTo>
                <a:lnTo>
                  <a:pt x="524" y="234"/>
                </a:lnTo>
                <a:lnTo>
                  <a:pt x="519" y="234"/>
                </a:lnTo>
                <a:lnTo>
                  <a:pt x="519" y="238"/>
                </a:lnTo>
                <a:lnTo>
                  <a:pt x="519" y="243"/>
                </a:lnTo>
                <a:lnTo>
                  <a:pt x="515" y="243"/>
                </a:lnTo>
                <a:lnTo>
                  <a:pt x="511" y="243"/>
                </a:lnTo>
                <a:lnTo>
                  <a:pt x="511" y="247"/>
                </a:lnTo>
                <a:lnTo>
                  <a:pt x="506" y="247"/>
                </a:lnTo>
                <a:lnTo>
                  <a:pt x="506" y="252"/>
                </a:lnTo>
                <a:lnTo>
                  <a:pt x="502" y="252"/>
                </a:lnTo>
                <a:lnTo>
                  <a:pt x="502" y="256"/>
                </a:lnTo>
                <a:lnTo>
                  <a:pt x="497" y="256"/>
                </a:lnTo>
                <a:lnTo>
                  <a:pt x="497" y="260"/>
                </a:lnTo>
                <a:lnTo>
                  <a:pt x="493" y="260"/>
                </a:lnTo>
                <a:lnTo>
                  <a:pt x="493" y="265"/>
                </a:lnTo>
                <a:lnTo>
                  <a:pt x="488" y="265"/>
                </a:lnTo>
                <a:lnTo>
                  <a:pt x="488" y="269"/>
                </a:lnTo>
                <a:lnTo>
                  <a:pt x="484" y="269"/>
                </a:lnTo>
                <a:lnTo>
                  <a:pt x="484" y="274"/>
                </a:lnTo>
                <a:lnTo>
                  <a:pt x="480" y="274"/>
                </a:lnTo>
                <a:lnTo>
                  <a:pt x="480" y="278"/>
                </a:lnTo>
                <a:lnTo>
                  <a:pt x="475" y="278"/>
                </a:lnTo>
                <a:lnTo>
                  <a:pt x="475" y="282"/>
                </a:lnTo>
                <a:lnTo>
                  <a:pt x="470" y="282"/>
                </a:lnTo>
                <a:lnTo>
                  <a:pt x="466" y="282"/>
                </a:lnTo>
                <a:lnTo>
                  <a:pt x="466" y="287"/>
                </a:lnTo>
                <a:lnTo>
                  <a:pt x="462" y="287"/>
                </a:lnTo>
                <a:lnTo>
                  <a:pt x="462" y="291"/>
                </a:lnTo>
                <a:lnTo>
                  <a:pt x="458" y="291"/>
                </a:lnTo>
                <a:lnTo>
                  <a:pt x="458" y="296"/>
                </a:lnTo>
                <a:lnTo>
                  <a:pt x="453" y="296"/>
                </a:lnTo>
                <a:lnTo>
                  <a:pt x="453" y="300"/>
                </a:lnTo>
                <a:lnTo>
                  <a:pt x="448" y="300"/>
                </a:lnTo>
                <a:lnTo>
                  <a:pt x="448" y="304"/>
                </a:lnTo>
                <a:lnTo>
                  <a:pt x="444" y="304"/>
                </a:lnTo>
                <a:lnTo>
                  <a:pt x="444" y="309"/>
                </a:lnTo>
                <a:lnTo>
                  <a:pt x="440" y="309"/>
                </a:lnTo>
                <a:lnTo>
                  <a:pt x="440" y="318"/>
                </a:lnTo>
                <a:lnTo>
                  <a:pt x="435" y="318"/>
                </a:lnTo>
                <a:lnTo>
                  <a:pt x="435" y="322"/>
                </a:lnTo>
                <a:lnTo>
                  <a:pt x="426" y="322"/>
                </a:lnTo>
                <a:lnTo>
                  <a:pt x="426" y="327"/>
                </a:lnTo>
                <a:lnTo>
                  <a:pt x="422" y="327"/>
                </a:lnTo>
                <a:lnTo>
                  <a:pt x="422" y="331"/>
                </a:lnTo>
                <a:lnTo>
                  <a:pt x="418" y="331"/>
                </a:lnTo>
                <a:lnTo>
                  <a:pt x="413" y="331"/>
                </a:lnTo>
                <a:lnTo>
                  <a:pt x="413" y="335"/>
                </a:lnTo>
                <a:lnTo>
                  <a:pt x="404" y="335"/>
                </a:lnTo>
                <a:lnTo>
                  <a:pt x="404" y="340"/>
                </a:lnTo>
                <a:lnTo>
                  <a:pt x="400" y="340"/>
                </a:lnTo>
                <a:lnTo>
                  <a:pt x="400" y="344"/>
                </a:lnTo>
                <a:lnTo>
                  <a:pt x="391" y="344"/>
                </a:lnTo>
                <a:lnTo>
                  <a:pt x="391" y="349"/>
                </a:lnTo>
                <a:lnTo>
                  <a:pt x="387" y="349"/>
                </a:lnTo>
                <a:lnTo>
                  <a:pt x="387" y="353"/>
                </a:lnTo>
                <a:lnTo>
                  <a:pt x="377" y="353"/>
                </a:lnTo>
                <a:lnTo>
                  <a:pt x="377" y="357"/>
                </a:lnTo>
                <a:lnTo>
                  <a:pt x="373" y="357"/>
                </a:lnTo>
                <a:lnTo>
                  <a:pt x="373" y="362"/>
                </a:lnTo>
                <a:lnTo>
                  <a:pt x="364" y="362"/>
                </a:lnTo>
                <a:lnTo>
                  <a:pt x="364" y="367"/>
                </a:lnTo>
                <a:lnTo>
                  <a:pt x="355" y="367"/>
                </a:lnTo>
                <a:lnTo>
                  <a:pt x="355" y="371"/>
                </a:lnTo>
                <a:lnTo>
                  <a:pt x="347" y="371"/>
                </a:lnTo>
                <a:lnTo>
                  <a:pt x="347" y="375"/>
                </a:lnTo>
                <a:lnTo>
                  <a:pt x="337" y="375"/>
                </a:lnTo>
                <a:lnTo>
                  <a:pt x="324" y="375"/>
                </a:lnTo>
                <a:lnTo>
                  <a:pt x="324" y="379"/>
                </a:lnTo>
                <a:lnTo>
                  <a:pt x="311" y="379"/>
                </a:lnTo>
                <a:lnTo>
                  <a:pt x="311" y="384"/>
                </a:lnTo>
                <a:lnTo>
                  <a:pt x="298" y="384"/>
                </a:lnTo>
                <a:lnTo>
                  <a:pt x="298" y="389"/>
                </a:lnTo>
                <a:lnTo>
                  <a:pt x="284" y="389"/>
                </a:lnTo>
                <a:lnTo>
                  <a:pt x="284" y="393"/>
                </a:lnTo>
                <a:lnTo>
                  <a:pt x="262" y="393"/>
                </a:lnTo>
                <a:lnTo>
                  <a:pt x="262" y="397"/>
                </a:lnTo>
                <a:lnTo>
                  <a:pt x="236" y="397"/>
                </a:lnTo>
                <a:lnTo>
                  <a:pt x="236" y="401"/>
                </a:lnTo>
                <a:lnTo>
                  <a:pt x="195" y="401"/>
                </a:lnTo>
                <a:lnTo>
                  <a:pt x="195" y="406"/>
                </a:lnTo>
                <a:lnTo>
                  <a:pt x="0" y="406"/>
                </a:lnTo>
              </a:path>
            </a:pathLst>
          </a:custGeom>
          <a:noFill/>
          <a:ln w="2222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00433" name="Freeform 791"/>
          <p:cNvSpPr>
            <a:spLocks/>
          </p:cNvSpPr>
          <p:nvPr/>
        </p:nvSpPr>
        <p:spPr bwMode="auto">
          <a:xfrm>
            <a:off x="3487738" y="4819650"/>
            <a:ext cx="2000250" cy="835025"/>
          </a:xfrm>
          <a:custGeom>
            <a:avLst/>
            <a:gdLst>
              <a:gd name="T0" fmla="*/ 2147483647 w 1260"/>
              <a:gd name="T1" fmla="*/ 2147483647 h 406"/>
              <a:gd name="T2" fmla="*/ 2147483647 w 1260"/>
              <a:gd name="T3" fmla="*/ 2147483647 h 406"/>
              <a:gd name="T4" fmla="*/ 2147483647 w 1260"/>
              <a:gd name="T5" fmla="*/ 2147483647 h 406"/>
              <a:gd name="T6" fmla="*/ 2147483647 w 1260"/>
              <a:gd name="T7" fmla="*/ 2147483647 h 406"/>
              <a:gd name="T8" fmla="*/ 2147483647 w 1260"/>
              <a:gd name="T9" fmla="*/ 2147483647 h 406"/>
              <a:gd name="T10" fmla="*/ 2147483647 w 1260"/>
              <a:gd name="T11" fmla="*/ 2147483647 h 406"/>
              <a:gd name="T12" fmla="*/ 2147483647 w 1260"/>
              <a:gd name="T13" fmla="*/ 2147483647 h 406"/>
              <a:gd name="T14" fmla="*/ 2147483647 w 1260"/>
              <a:gd name="T15" fmla="*/ 2147483647 h 406"/>
              <a:gd name="T16" fmla="*/ 2147483647 w 1260"/>
              <a:gd name="T17" fmla="*/ 2147483647 h 406"/>
              <a:gd name="T18" fmla="*/ 2147483647 w 1260"/>
              <a:gd name="T19" fmla="*/ 2147483647 h 406"/>
              <a:gd name="T20" fmla="*/ 2147483647 w 1260"/>
              <a:gd name="T21" fmla="*/ 2147483647 h 406"/>
              <a:gd name="T22" fmla="*/ 2147483647 w 1260"/>
              <a:gd name="T23" fmla="*/ 2147483647 h 406"/>
              <a:gd name="T24" fmla="*/ 2147483647 w 1260"/>
              <a:gd name="T25" fmla="*/ 2147483647 h 406"/>
              <a:gd name="T26" fmla="*/ 2147483647 w 1260"/>
              <a:gd name="T27" fmla="*/ 2147483647 h 406"/>
              <a:gd name="T28" fmla="*/ 2147483647 w 1260"/>
              <a:gd name="T29" fmla="*/ 2147483647 h 406"/>
              <a:gd name="T30" fmla="*/ 2147483647 w 1260"/>
              <a:gd name="T31" fmla="*/ 2147483647 h 406"/>
              <a:gd name="T32" fmla="*/ 2147483647 w 1260"/>
              <a:gd name="T33" fmla="*/ 2147483647 h 406"/>
              <a:gd name="T34" fmla="*/ 2147483647 w 1260"/>
              <a:gd name="T35" fmla="*/ 2147483647 h 406"/>
              <a:gd name="T36" fmla="*/ 2147483647 w 1260"/>
              <a:gd name="T37" fmla="*/ 2147483647 h 406"/>
              <a:gd name="T38" fmla="*/ 2147483647 w 1260"/>
              <a:gd name="T39" fmla="*/ 2147483647 h 406"/>
              <a:gd name="T40" fmla="*/ 2147483647 w 1260"/>
              <a:gd name="T41" fmla="*/ 2147483647 h 406"/>
              <a:gd name="T42" fmla="*/ 2147483647 w 1260"/>
              <a:gd name="T43" fmla="*/ 2147483647 h 406"/>
              <a:gd name="T44" fmla="*/ 2147483647 w 1260"/>
              <a:gd name="T45" fmla="*/ 2147483647 h 406"/>
              <a:gd name="T46" fmla="*/ 2147483647 w 1260"/>
              <a:gd name="T47" fmla="*/ 2147483647 h 406"/>
              <a:gd name="T48" fmla="*/ 2147483647 w 1260"/>
              <a:gd name="T49" fmla="*/ 2147483647 h 406"/>
              <a:gd name="T50" fmla="*/ 2147483647 w 1260"/>
              <a:gd name="T51" fmla="*/ 2147483647 h 406"/>
              <a:gd name="T52" fmla="*/ 2147483647 w 1260"/>
              <a:gd name="T53" fmla="*/ 2147483647 h 406"/>
              <a:gd name="T54" fmla="*/ 2147483647 w 1260"/>
              <a:gd name="T55" fmla="*/ 2147483647 h 406"/>
              <a:gd name="T56" fmla="*/ 2147483647 w 1260"/>
              <a:gd name="T57" fmla="*/ 2147483647 h 406"/>
              <a:gd name="T58" fmla="*/ 2147483647 w 1260"/>
              <a:gd name="T59" fmla="*/ 2147483647 h 406"/>
              <a:gd name="T60" fmla="*/ 2147483647 w 1260"/>
              <a:gd name="T61" fmla="*/ 2147483647 h 406"/>
              <a:gd name="T62" fmla="*/ 2147483647 w 1260"/>
              <a:gd name="T63" fmla="*/ 2147483647 h 406"/>
              <a:gd name="T64" fmla="*/ 2147483647 w 1260"/>
              <a:gd name="T65" fmla="*/ 2147483647 h 406"/>
              <a:gd name="T66" fmla="*/ 2147483647 w 1260"/>
              <a:gd name="T67" fmla="*/ 2147483647 h 406"/>
              <a:gd name="T68" fmla="*/ 2147483647 w 1260"/>
              <a:gd name="T69" fmla="*/ 2147483647 h 406"/>
              <a:gd name="T70" fmla="*/ 2147483647 w 1260"/>
              <a:gd name="T71" fmla="*/ 2147483647 h 406"/>
              <a:gd name="T72" fmla="*/ 2147483647 w 1260"/>
              <a:gd name="T73" fmla="*/ 2147483647 h 406"/>
              <a:gd name="T74" fmla="*/ 2147483647 w 1260"/>
              <a:gd name="T75" fmla="*/ 2147483647 h 406"/>
              <a:gd name="T76" fmla="*/ 2147483647 w 1260"/>
              <a:gd name="T77" fmla="*/ 2147483647 h 406"/>
              <a:gd name="T78" fmla="*/ 2147483647 w 1260"/>
              <a:gd name="T79" fmla="*/ 2147483647 h 406"/>
              <a:gd name="T80" fmla="*/ 2147483647 w 1260"/>
              <a:gd name="T81" fmla="*/ 2147483647 h 406"/>
              <a:gd name="T82" fmla="*/ 2147483647 w 1260"/>
              <a:gd name="T83" fmla="*/ 2147483647 h 406"/>
              <a:gd name="T84" fmla="*/ 2147483647 w 1260"/>
              <a:gd name="T85" fmla="*/ 2147483647 h 406"/>
              <a:gd name="T86" fmla="*/ 2147483647 w 1260"/>
              <a:gd name="T87" fmla="*/ 2147483647 h 406"/>
              <a:gd name="T88" fmla="*/ 2147483647 w 1260"/>
              <a:gd name="T89" fmla="*/ 2147483647 h 406"/>
              <a:gd name="T90" fmla="*/ 2147483647 w 1260"/>
              <a:gd name="T91" fmla="*/ 2147483647 h 406"/>
              <a:gd name="T92" fmla="*/ 2147483647 w 1260"/>
              <a:gd name="T93" fmla="*/ 2147483647 h 406"/>
              <a:gd name="T94" fmla="*/ 2147483647 w 1260"/>
              <a:gd name="T95" fmla="*/ 2147483647 h 406"/>
              <a:gd name="T96" fmla="*/ 2147483647 w 1260"/>
              <a:gd name="T97" fmla="*/ 2147483647 h 406"/>
              <a:gd name="T98" fmla="*/ 2147483647 w 1260"/>
              <a:gd name="T99" fmla="*/ 2147483647 h 406"/>
              <a:gd name="T100" fmla="*/ 2147483647 w 1260"/>
              <a:gd name="T101" fmla="*/ 2147483647 h 406"/>
              <a:gd name="T102" fmla="*/ 2147483647 w 1260"/>
              <a:gd name="T103" fmla="*/ 2147483647 h 406"/>
              <a:gd name="T104" fmla="*/ 2147483647 w 1260"/>
              <a:gd name="T105" fmla="*/ 2147483647 h 406"/>
              <a:gd name="T106" fmla="*/ 2147483647 w 1260"/>
              <a:gd name="T107" fmla="*/ 2147483647 h 406"/>
              <a:gd name="T108" fmla="*/ 2147483647 w 1260"/>
              <a:gd name="T109" fmla="*/ 2147483647 h 406"/>
              <a:gd name="T110" fmla="*/ 2147483647 w 1260"/>
              <a:gd name="T111" fmla="*/ 2147483647 h 406"/>
              <a:gd name="T112" fmla="*/ 2147483647 w 1260"/>
              <a:gd name="T113" fmla="*/ 2147483647 h 406"/>
              <a:gd name="T114" fmla="*/ 2147483647 w 1260"/>
              <a:gd name="T115" fmla="*/ 2147483647 h 406"/>
              <a:gd name="T116" fmla="*/ 2147483647 w 1260"/>
              <a:gd name="T117" fmla="*/ 2147483647 h 406"/>
              <a:gd name="T118" fmla="*/ 2147483647 w 1260"/>
              <a:gd name="T119" fmla="*/ 2147483647 h 406"/>
              <a:gd name="T120" fmla="*/ 2147483647 w 1260"/>
              <a:gd name="T121" fmla="*/ 2147483647 h 406"/>
              <a:gd name="T122" fmla="*/ 2147483647 w 1260"/>
              <a:gd name="T123" fmla="*/ 2147483647 h 40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260"/>
              <a:gd name="T187" fmla="*/ 0 h 406"/>
              <a:gd name="T188" fmla="*/ 1260 w 1260"/>
              <a:gd name="T189" fmla="*/ 406 h 40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260" h="406">
                <a:moveTo>
                  <a:pt x="0" y="406"/>
                </a:moveTo>
                <a:lnTo>
                  <a:pt x="0" y="406"/>
                </a:lnTo>
                <a:lnTo>
                  <a:pt x="0" y="401"/>
                </a:lnTo>
                <a:lnTo>
                  <a:pt x="93" y="401"/>
                </a:lnTo>
                <a:lnTo>
                  <a:pt x="93" y="397"/>
                </a:lnTo>
                <a:lnTo>
                  <a:pt x="133" y="397"/>
                </a:lnTo>
                <a:lnTo>
                  <a:pt x="133" y="393"/>
                </a:lnTo>
                <a:lnTo>
                  <a:pt x="160" y="393"/>
                </a:lnTo>
                <a:lnTo>
                  <a:pt x="160" y="389"/>
                </a:lnTo>
                <a:lnTo>
                  <a:pt x="182" y="389"/>
                </a:lnTo>
                <a:lnTo>
                  <a:pt x="182" y="384"/>
                </a:lnTo>
                <a:lnTo>
                  <a:pt x="204" y="384"/>
                </a:lnTo>
                <a:lnTo>
                  <a:pt x="204" y="379"/>
                </a:lnTo>
                <a:lnTo>
                  <a:pt x="217" y="379"/>
                </a:lnTo>
                <a:lnTo>
                  <a:pt x="217" y="375"/>
                </a:lnTo>
                <a:lnTo>
                  <a:pt x="231" y="375"/>
                </a:lnTo>
                <a:lnTo>
                  <a:pt x="244" y="375"/>
                </a:lnTo>
                <a:lnTo>
                  <a:pt x="244" y="371"/>
                </a:lnTo>
                <a:lnTo>
                  <a:pt x="253" y="371"/>
                </a:lnTo>
                <a:lnTo>
                  <a:pt x="253" y="367"/>
                </a:lnTo>
                <a:lnTo>
                  <a:pt x="266" y="367"/>
                </a:lnTo>
                <a:lnTo>
                  <a:pt x="266" y="362"/>
                </a:lnTo>
                <a:lnTo>
                  <a:pt x="275" y="362"/>
                </a:lnTo>
                <a:lnTo>
                  <a:pt x="275" y="357"/>
                </a:lnTo>
                <a:lnTo>
                  <a:pt x="283" y="357"/>
                </a:lnTo>
                <a:lnTo>
                  <a:pt x="283" y="353"/>
                </a:lnTo>
                <a:lnTo>
                  <a:pt x="288" y="353"/>
                </a:lnTo>
                <a:lnTo>
                  <a:pt x="288" y="349"/>
                </a:lnTo>
                <a:lnTo>
                  <a:pt x="297" y="349"/>
                </a:lnTo>
                <a:lnTo>
                  <a:pt x="297" y="344"/>
                </a:lnTo>
                <a:lnTo>
                  <a:pt x="306" y="344"/>
                </a:lnTo>
                <a:lnTo>
                  <a:pt x="306" y="340"/>
                </a:lnTo>
                <a:lnTo>
                  <a:pt x="310" y="340"/>
                </a:lnTo>
                <a:lnTo>
                  <a:pt x="310" y="335"/>
                </a:lnTo>
                <a:lnTo>
                  <a:pt x="319" y="335"/>
                </a:lnTo>
                <a:lnTo>
                  <a:pt x="319" y="331"/>
                </a:lnTo>
                <a:lnTo>
                  <a:pt x="324" y="331"/>
                </a:lnTo>
                <a:lnTo>
                  <a:pt x="332" y="331"/>
                </a:lnTo>
                <a:lnTo>
                  <a:pt x="332" y="327"/>
                </a:lnTo>
                <a:lnTo>
                  <a:pt x="337" y="327"/>
                </a:lnTo>
                <a:lnTo>
                  <a:pt x="337" y="322"/>
                </a:lnTo>
                <a:lnTo>
                  <a:pt x="342" y="322"/>
                </a:lnTo>
                <a:lnTo>
                  <a:pt x="342" y="318"/>
                </a:lnTo>
                <a:lnTo>
                  <a:pt x="346" y="318"/>
                </a:lnTo>
                <a:lnTo>
                  <a:pt x="346" y="309"/>
                </a:lnTo>
                <a:lnTo>
                  <a:pt x="354" y="309"/>
                </a:lnTo>
                <a:lnTo>
                  <a:pt x="354" y="304"/>
                </a:lnTo>
                <a:lnTo>
                  <a:pt x="359" y="304"/>
                </a:lnTo>
                <a:lnTo>
                  <a:pt x="359" y="300"/>
                </a:lnTo>
                <a:lnTo>
                  <a:pt x="364" y="300"/>
                </a:lnTo>
                <a:lnTo>
                  <a:pt x="364" y="296"/>
                </a:lnTo>
                <a:lnTo>
                  <a:pt x="368" y="296"/>
                </a:lnTo>
                <a:lnTo>
                  <a:pt x="368" y="291"/>
                </a:lnTo>
                <a:lnTo>
                  <a:pt x="372" y="291"/>
                </a:lnTo>
                <a:lnTo>
                  <a:pt x="372" y="287"/>
                </a:lnTo>
                <a:lnTo>
                  <a:pt x="377" y="287"/>
                </a:lnTo>
                <a:lnTo>
                  <a:pt x="377" y="282"/>
                </a:lnTo>
                <a:lnTo>
                  <a:pt x="381" y="282"/>
                </a:lnTo>
                <a:lnTo>
                  <a:pt x="390" y="282"/>
                </a:lnTo>
                <a:lnTo>
                  <a:pt x="390" y="278"/>
                </a:lnTo>
                <a:lnTo>
                  <a:pt x="394" y="278"/>
                </a:lnTo>
                <a:lnTo>
                  <a:pt x="394" y="274"/>
                </a:lnTo>
                <a:lnTo>
                  <a:pt x="399" y="274"/>
                </a:lnTo>
                <a:lnTo>
                  <a:pt x="399" y="269"/>
                </a:lnTo>
                <a:lnTo>
                  <a:pt x="404" y="269"/>
                </a:lnTo>
                <a:lnTo>
                  <a:pt x="404" y="265"/>
                </a:lnTo>
                <a:lnTo>
                  <a:pt x="408" y="265"/>
                </a:lnTo>
                <a:lnTo>
                  <a:pt x="408" y="260"/>
                </a:lnTo>
                <a:lnTo>
                  <a:pt x="412" y="260"/>
                </a:lnTo>
                <a:lnTo>
                  <a:pt x="412" y="256"/>
                </a:lnTo>
                <a:lnTo>
                  <a:pt x="417" y="256"/>
                </a:lnTo>
                <a:lnTo>
                  <a:pt x="417" y="252"/>
                </a:lnTo>
                <a:lnTo>
                  <a:pt x="421" y="252"/>
                </a:lnTo>
                <a:lnTo>
                  <a:pt x="421" y="247"/>
                </a:lnTo>
                <a:lnTo>
                  <a:pt x="426" y="247"/>
                </a:lnTo>
                <a:lnTo>
                  <a:pt x="426" y="243"/>
                </a:lnTo>
                <a:lnTo>
                  <a:pt x="430" y="243"/>
                </a:lnTo>
                <a:lnTo>
                  <a:pt x="430" y="238"/>
                </a:lnTo>
                <a:lnTo>
                  <a:pt x="435" y="238"/>
                </a:lnTo>
                <a:lnTo>
                  <a:pt x="435" y="234"/>
                </a:lnTo>
                <a:lnTo>
                  <a:pt x="439" y="234"/>
                </a:lnTo>
                <a:lnTo>
                  <a:pt x="439" y="230"/>
                </a:lnTo>
                <a:lnTo>
                  <a:pt x="443" y="230"/>
                </a:lnTo>
                <a:lnTo>
                  <a:pt x="443" y="225"/>
                </a:lnTo>
                <a:lnTo>
                  <a:pt x="448" y="225"/>
                </a:lnTo>
                <a:lnTo>
                  <a:pt x="448" y="220"/>
                </a:lnTo>
                <a:lnTo>
                  <a:pt x="453" y="220"/>
                </a:lnTo>
                <a:lnTo>
                  <a:pt x="453" y="216"/>
                </a:lnTo>
                <a:lnTo>
                  <a:pt x="457" y="216"/>
                </a:lnTo>
                <a:lnTo>
                  <a:pt x="457" y="212"/>
                </a:lnTo>
                <a:lnTo>
                  <a:pt x="461" y="212"/>
                </a:lnTo>
                <a:lnTo>
                  <a:pt x="461" y="207"/>
                </a:lnTo>
                <a:lnTo>
                  <a:pt x="465" y="207"/>
                </a:lnTo>
                <a:lnTo>
                  <a:pt x="465" y="203"/>
                </a:lnTo>
                <a:lnTo>
                  <a:pt x="470" y="203"/>
                </a:lnTo>
                <a:lnTo>
                  <a:pt x="470" y="198"/>
                </a:lnTo>
                <a:lnTo>
                  <a:pt x="475" y="198"/>
                </a:lnTo>
                <a:lnTo>
                  <a:pt x="479" y="198"/>
                </a:lnTo>
                <a:lnTo>
                  <a:pt x="479" y="194"/>
                </a:lnTo>
                <a:lnTo>
                  <a:pt x="479" y="190"/>
                </a:lnTo>
                <a:lnTo>
                  <a:pt x="483" y="190"/>
                </a:lnTo>
                <a:lnTo>
                  <a:pt x="483" y="185"/>
                </a:lnTo>
                <a:lnTo>
                  <a:pt x="488" y="185"/>
                </a:lnTo>
                <a:lnTo>
                  <a:pt x="488" y="181"/>
                </a:lnTo>
                <a:lnTo>
                  <a:pt x="492" y="181"/>
                </a:lnTo>
                <a:lnTo>
                  <a:pt x="492" y="176"/>
                </a:lnTo>
                <a:lnTo>
                  <a:pt x="497" y="176"/>
                </a:lnTo>
                <a:lnTo>
                  <a:pt x="497" y="172"/>
                </a:lnTo>
                <a:lnTo>
                  <a:pt x="501" y="172"/>
                </a:lnTo>
                <a:lnTo>
                  <a:pt x="501" y="167"/>
                </a:lnTo>
                <a:lnTo>
                  <a:pt x="506" y="167"/>
                </a:lnTo>
                <a:lnTo>
                  <a:pt x="506" y="163"/>
                </a:lnTo>
                <a:lnTo>
                  <a:pt x="510" y="163"/>
                </a:lnTo>
                <a:lnTo>
                  <a:pt x="510" y="159"/>
                </a:lnTo>
                <a:lnTo>
                  <a:pt x="514" y="159"/>
                </a:lnTo>
                <a:lnTo>
                  <a:pt x="514" y="154"/>
                </a:lnTo>
                <a:lnTo>
                  <a:pt x="519" y="154"/>
                </a:lnTo>
                <a:lnTo>
                  <a:pt x="523" y="154"/>
                </a:lnTo>
                <a:lnTo>
                  <a:pt x="523" y="150"/>
                </a:lnTo>
                <a:lnTo>
                  <a:pt x="528" y="150"/>
                </a:lnTo>
                <a:lnTo>
                  <a:pt x="528" y="145"/>
                </a:lnTo>
                <a:lnTo>
                  <a:pt x="532" y="145"/>
                </a:lnTo>
                <a:lnTo>
                  <a:pt x="532" y="141"/>
                </a:lnTo>
                <a:lnTo>
                  <a:pt x="536" y="141"/>
                </a:lnTo>
                <a:lnTo>
                  <a:pt x="536" y="137"/>
                </a:lnTo>
                <a:lnTo>
                  <a:pt x="541" y="137"/>
                </a:lnTo>
                <a:lnTo>
                  <a:pt x="541" y="132"/>
                </a:lnTo>
                <a:lnTo>
                  <a:pt x="541" y="128"/>
                </a:lnTo>
                <a:lnTo>
                  <a:pt x="546" y="128"/>
                </a:lnTo>
                <a:lnTo>
                  <a:pt x="546" y="123"/>
                </a:lnTo>
                <a:lnTo>
                  <a:pt x="554" y="123"/>
                </a:lnTo>
                <a:lnTo>
                  <a:pt x="554" y="119"/>
                </a:lnTo>
                <a:lnTo>
                  <a:pt x="559" y="119"/>
                </a:lnTo>
                <a:lnTo>
                  <a:pt x="559" y="115"/>
                </a:lnTo>
                <a:lnTo>
                  <a:pt x="563" y="115"/>
                </a:lnTo>
                <a:lnTo>
                  <a:pt x="563" y="110"/>
                </a:lnTo>
                <a:lnTo>
                  <a:pt x="568" y="110"/>
                </a:lnTo>
                <a:lnTo>
                  <a:pt x="572" y="110"/>
                </a:lnTo>
                <a:lnTo>
                  <a:pt x="572" y="106"/>
                </a:lnTo>
                <a:lnTo>
                  <a:pt x="576" y="106"/>
                </a:lnTo>
                <a:lnTo>
                  <a:pt x="576" y="101"/>
                </a:lnTo>
                <a:lnTo>
                  <a:pt x="581" y="101"/>
                </a:lnTo>
                <a:lnTo>
                  <a:pt x="581" y="97"/>
                </a:lnTo>
                <a:lnTo>
                  <a:pt x="586" y="97"/>
                </a:lnTo>
                <a:lnTo>
                  <a:pt x="586" y="93"/>
                </a:lnTo>
                <a:lnTo>
                  <a:pt x="590" y="93"/>
                </a:lnTo>
                <a:lnTo>
                  <a:pt x="590" y="88"/>
                </a:lnTo>
                <a:lnTo>
                  <a:pt x="594" y="88"/>
                </a:lnTo>
                <a:lnTo>
                  <a:pt x="594" y="84"/>
                </a:lnTo>
                <a:lnTo>
                  <a:pt x="603" y="84"/>
                </a:lnTo>
                <a:lnTo>
                  <a:pt x="603" y="79"/>
                </a:lnTo>
                <a:lnTo>
                  <a:pt x="608" y="79"/>
                </a:lnTo>
                <a:lnTo>
                  <a:pt x="608" y="75"/>
                </a:lnTo>
                <a:lnTo>
                  <a:pt x="612" y="75"/>
                </a:lnTo>
                <a:lnTo>
                  <a:pt x="612" y="71"/>
                </a:lnTo>
                <a:lnTo>
                  <a:pt x="617" y="71"/>
                </a:lnTo>
                <a:lnTo>
                  <a:pt x="617" y="66"/>
                </a:lnTo>
                <a:lnTo>
                  <a:pt x="625" y="66"/>
                </a:lnTo>
                <a:lnTo>
                  <a:pt x="630" y="66"/>
                </a:lnTo>
                <a:lnTo>
                  <a:pt x="630" y="62"/>
                </a:lnTo>
                <a:lnTo>
                  <a:pt x="639" y="62"/>
                </a:lnTo>
                <a:lnTo>
                  <a:pt x="639" y="57"/>
                </a:lnTo>
                <a:lnTo>
                  <a:pt x="643" y="57"/>
                </a:lnTo>
                <a:lnTo>
                  <a:pt x="643" y="53"/>
                </a:lnTo>
                <a:lnTo>
                  <a:pt x="652" y="53"/>
                </a:lnTo>
                <a:lnTo>
                  <a:pt x="652" y="48"/>
                </a:lnTo>
                <a:lnTo>
                  <a:pt x="661" y="48"/>
                </a:lnTo>
                <a:lnTo>
                  <a:pt x="661" y="44"/>
                </a:lnTo>
                <a:lnTo>
                  <a:pt x="669" y="44"/>
                </a:lnTo>
                <a:lnTo>
                  <a:pt x="669" y="40"/>
                </a:lnTo>
                <a:lnTo>
                  <a:pt x="679" y="40"/>
                </a:lnTo>
                <a:lnTo>
                  <a:pt x="679" y="35"/>
                </a:lnTo>
                <a:lnTo>
                  <a:pt x="687" y="35"/>
                </a:lnTo>
                <a:lnTo>
                  <a:pt x="687" y="30"/>
                </a:lnTo>
                <a:lnTo>
                  <a:pt x="696" y="30"/>
                </a:lnTo>
                <a:lnTo>
                  <a:pt x="696" y="26"/>
                </a:lnTo>
                <a:lnTo>
                  <a:pt x="705" y="26"/>
                </a:lnTo>
                <a:lnTo>
                  <a:pt x="705" y="22"/>
                </a:lnTo>
                <a:lnTo>
                  <a:pt x="718" y="22"/>
                </a:lnTo>
                <a:lnTo>
                  <a:pt x="732" y="22"/>
                </a:lnTo>
                <a:lnTo>
                  <a:pt x="732" y="18"/>
                </a:lnTo>
                <a:lnTo>
                  <a:pt x="750" y="18"/>
                </a:lnTo>
                <a:lnTo>
                  <a:pt x="750" y="13"/>
                </a:lnTo>
                <a:lnTo>
                  <a:pt x="768" y="13"/>
                </a:lnTo>
                <a:lnTo>
                  <a:pt x="768" y="8"/>
                </a:lnTo>
                <a:lnTo>
                  <a:pt x="790" y="8"/>
                </a:lnTo>
                <a:lnTo>
                  <a:pt x="790" y="4"/>
                </a:lnTo>
                <a:lnTo>
                  <a:pt x="825" y="4"/>
                </a:lnTo>
                <a:lnTo>
                  <a:pt x="825" y="0"/>
                </a:lnTo>
                <a:lnTo>
                  <a:pt x="1260" y="0"/>
                </a:lnTo>
                <a:lnTo>
                  <a:pt x="1260" y="4"/>
                </a:lnTo>
                <a:lnTo>
                  <a:pt x="1166" y="4"/>
                </a:lnTo>
                <a:lnTo>
                  <a:pt x="1166" y="8"/>
                </a:lnTo>
                <a:lnTo>
                  <a:pt x="1127" y="8"/>
                </a:lnTo>
                <a:lnTo>
                  <a:pt x="1127" y="13"/>
                </a:lnTo>
                <a:lnTo>
                  <a:pt x="1100" y="13"/>
                </a:lnTo>
                <a:lnTo>
                  <a:pt x="1100" y="18"/>
                </a:lnTo>
                <a:lnTo>
                  <a:pt x="1078" y="18"/>
                </a:lnTo>
                <a:lnTo>
                  <a:pt x="1078" y="22"/>
                </a:lnTo>
                <a:lnTo>
                  <a:pt x="1056" y="22"/>
                </a:lnTo>
                <a:lnTo>
                  <a:pt x="1043" y="22"/>
                </a:lnTo>
                <a:lnTo>
                  <a:pt x="1043" y="26"/>
                </a:lnTo>
                <a:lnTo>
                  <a:pt x="1029" y="26"/>
                </a:lnTo>
                <a:lnTo>
                  <a:pt x="1029" y="30"/>
                </a:lnTo>
                <a:lnTo>
                  <a:pt x="1016" y="30"/>
                </a:lnTo>
                <a:lnTo>
                  <a:pt x="1016" y="35"/>
                </a:lnTo>
                <a:lnTo>
                  <a:pt x="1007" y="35"/>
                </a:lnTo>
                <a:lnTo>
                  <a:pt x="1007" y="40"/>
                </a:lnTo>
                <a:lnTo>
                  <a:pt x="994" y="40"/>
                </a:lnTo>
                <a:lnTo>
                  <a:pt x="994" y="44"/>
                </a:lnTo>
                <a:lnTo>
                  <a:pt x="984" y="44"/>
                </a:lnTo>
                <a:lnTo>
                  <a:pt x="984" y="48"/>
                </a:lnTo>
                <a:lnTo>
                  <a:pt x="976" y="48"/>
                </a:lnTo>
                <a:lnTo>
                  <a:pt x="976" y="53"/>
                </a:lnTo>
                <a:lnTo>
                  <a:pt x="972" y="53"/>
                </a:lnTo>
                <a:lnTo>
                  <a:pt x="972" y="57"/>
                </a:lnTo>
                <a:lnTo>
                  <a:pt x="962" y="57"/>
                </a:lnTo>
                <a:lnTo>
                  <a:pt x="962" y="62"/>
                </a:lnTo>
                <a:lnTo>
                  <a:pt x="954" y="62"/>
                </a:lnTo>
                <a:lnTo>
                  <a:pt x="954" y="66"/>
                </a:lnTo>
                <a:lnTo>
                  <a:pt x="950" y="66"/>
                </a:lnTo>
                <a:lnTo>
                  <a:pt x="940" y="66"/>
                </a:lnTo>
                <a:lnTo>
                  <a:pt x="940" y="71"/>
                </a:lnTo>
                <a:lnTo>
                  <a:pt x="936" y="71"/>
                </a:lnTo>
                <a:lnTo>
                  <a:pt x="936" y="75"/>
                </a:lnTo>
                <a:lnTo>
                  <a:pt x="932" y="75"/>
                </a:lnTo>
                <a:lnTo>
                  <a:pt x="932" y="79"/>
                </a:lnTo>
                <a:lnTo>
                  <a:pt x="923" y="79"/>
                </a:lnTo>
                <a:lnTo>
                  <a:pt x="923" y="84"/>
                </a:lnTo>
                <a:lnTo>
                  <a:pt x="918" y="84"/>
                </a:lnTo>
                <a:lnTo>
                  <a:pt x="918" y="88"/>
                </a:lnTo>
                <a:lnTo>
                  <a:pt x="914" y="88"/>
                </a:lnTo>
                <a:lnTo>
                  <a:pt x="914" y="93"/>
                </a:lnTo>
                <a:lnTo>
                  <a:pt x="905" y="93"/>
                </a:lnTo>
                <a:lnTo>
                  <a:pt x="905" y="97"/>
                </a:lnTo>
                <a:lnTo>
                  <a:pt x="901" y="97"/>
                </a:lnTo>
                <a:lnTo>
                  <a:pt x="901" y="101"/>
                </a:lnTo>
                <a:lnTo>
                  <a:pt x="896" y="101"/>
                </a:lnTo>
                <a:lnTo>
                  <a:pt x="896" y="106"/>
                </a:lnTo>
                <a:lnTo>
                  <a:pt x="891" y="106"/>
                </a:lnTo>
                <a:lnTo>
                  <a:pt x="891" y="110"/>
                </a:lnTo>
                <a:lnTo>
                  <a:pt x="887" y="110"/>
                </a:lnTo>
                <a:lnTo>
                  <a:pt x="883" y="110"/>
                </a:lnTo>
                <a:lnTo>
                  <a:pt x="883" y="115"/>
                </a:lnTo>
                <a:lnTo>
                  <a:pt x="878" y="115"/>
                </a:lnTo>
                <a:lnTo>
                  <a:pt x="878" y="119"/>
                </a:lnTo>
                <a:lnTo>
                  <a:pt x="869" y="119"/>
                </a:lnTo>
                <a:lnTo>
                  <a:pt x="869" y="123"/>
                </a:lnTo>
                <a:lnTo>
                  <a:pt x="865" y="123"/>
                </a:lnTo>
                <a:lnTo>
                  <a:pt x="865" y="128"/>
                </a:lnTo>
                <a:lnTo>
                  <a:pt x="861" y="128"/>
                </a:lnTo>
                <a:lnTo>
                  <a:pt x="861" y="132"/>
                </a:lnTo>
                <a:lnTo>
                  <a:pt x="856" y="132"/>
                </a:lnTo>
                <a:lnTo>
                  <a:pt x="856" y="137"/>
                </a:lnTo>
                <a:lnTo>
                  <a:pt x="851" y="137"/>
                </a:lnTo>
                <a:lnTo>
                  <a:pt x="851" y="141"/>
                </a:lnTo>
                <a:lnTo>
                  <a:pt x="847" y="141"/>
                </a:lnTo>
                <a:lnTo>
                  <a:pt x="847" y="145"/>
                </a:lnTo>
                <a:lnTo>
                  <a:pt x="843" y="145"/>
                </a:lnTo>
                <a:lnTo>
                  <a:pt x="843" y="150"/>
                </a:lnTo>
                <a:lnTo>
                  <a:pt x="843" y="154"/>
                </a:lnTo>
                <a:lnTo>
                  <a:pt x="834" y="154"/>
                </a:lnTo>
                <a:lnTo>
                  <a:pt x="834" y="159"/>
                </a:lnTo>
                <a:lnTo>
                  <a:pt x="829" y="159"/>
                </a:lnTo>
                <a:lnTo>
                  <a:pt x="829" y="163"/>
                </a:lnTo>
                <a:lnTo>
                  <a:pt x="825" y="163"/>
                </a:lnTo>
                <a:lnTo>
                  <a:pt x="825" y="167"/>
                </a:lnTo>
                <a:lnTo>
                  <a:pt x="821" y="167"/>
                </a:lnTo>
                <a:lnTo>
                  <a:pt x="821" y="172"/>
                </a:lnTo>
                <a:lnTo>
                  <a:pt x="816" y="172"/>
                </a:lnTo>
                <a:lnTo>
                  <a:pt x="816" y="176"/>
                </a:lnTo>
                <a:lnTo>
                  <a:pt x="812" y="176"/>
                </a:lnTo>
                <a:lnTo>
                  <a:pt x="812" y="181"/>
                </a:lnTo>
                <a:lnTo>
                  <a:pt x="807" y="181"/>
                </a:lnTo>
                <a:lnTo>
                  <a:pt x="807" y="185"/>
                </a:lnTo>
                <a:lnTo>
                  <a:pt x="803" y="185"/>
                </a:lnTo>
                <a:lnTo>
                  <a:pt x="803" y="190"/>
                </a:lnTo>
                <a:lnTo>
                  <a:pt x="798" y="190"/>
                </a:lnTo>
                <a:lnTo>
                  <a:pt x="798" y="194"/>
                </a:lnTo>
                <a:lnTo>
                  <a:pt x="794" y="194"/>
                </a:lnTo>
                <a:lnTo>
                  <a:pt x="794" y="198"/>
                </a:lnTo>
                <a:lnTo>
                  <a:pt x="790" y="198"/>
                </a:lnTo>
                <a:lnTo>
                  <a:pt x="785" y="198"/>
                </a:lnTo>
                <a:lnTo>
                  <a:pt x="785" y="203"/>
                </a:lnTo>
                <a:lnTo>
                  <a:pt x="780" y="203"/>
                </a:lnTo>
                <a:lnTo>
                  <a:pt x="780" y="207"/>
                </a:lnTo>
                <a:lnTo>
                  <a:pt x="780" y="212"/>
                </a:lnTo>
                <a:lnTo>
                  <a:pt x="776" y="212"/>
                </a:lnTo>
                <a:lnTo>
                  <a:pt x="776" y="216"/>
                </a:lnTo>
                <a:lnTo>
                  <a:pt x="772" y="216"/>
                </a:lnTo>
                <a:lnTo>
                  <a:pt x="772" y="220"/>
                </a:lnTo>
                <a:lnTo>
                  <a:pt x="768" y="220"/>
                </a:lnTo>
                <a:lnTo>
                  <a:pt x="768" y="225"/>
                </a:lnTo>
                <a:lnTo>
                  <a:pt x="763" y="225"/>
                </a:lnTo>
                <a:lnTo>
                  <a:pt x="763" y="230"/>
                </a:lnTo>
                <a:lnTo>
                  <a:pt x="758" y="230"/>
                </a:lnTo>
                <a:lnTo>
                  <a:pt x="758" y="234"/>
                </a:lnTo>
                <a:lnTo>
                  <a:pt x="754" y="234"/>
                </a:lnTo>
                <a:lnTo>
                  <a:pt x="754" y="238"/>
                </a:lnTo>
                <a:lnTo>
                  <a:pt x="750" y="238"/>
                </a:lnTo>
                <a:lnTo>
                  <a:pt x="750" y="243"/>
                </a:lnTo>
                <a:lnTo>
                  <a:pt x="745" y="243"/>
                </a:lnTo>
                <a:lnTo>
                  <a:pt x="741" y="243"/>
                </a:lnTo>
                <a:lnTo>
                  <a:pt x="741" y="247"/>
                </a:lnTo>
                <a:lnTo>
                  <a:pt x="736" y="247"/>
                </a:lnTo>
                <a:lnTo>
                  <a:pt x="736" y="252"/>
                </a:lnTo>
                <a:lnTo>
                  <a:pt x="732" y="252"/>
                </a:lnTo>
                <a:lnTo>
                  <a:pt x="732" y="256"/>
                </a:lnTo>
                <a:lnTo>
                  <a:pt x="732" y="260"/>
                </a:lnTo>
                <a:lnTo>
                  <a:pt x="723" y="260"/>
                </a:lnTo>
                <a:lnTo>
                  <a:pt x="723" y="265"/>
                </a:lnTo>
                <a:lnTo>
                  <a:pt x="723" y="269"/>
                </a:lnTo>
                <a:lnTo>
                  <a:pt x="718" y="269"/>
                </a:lnTo>
                <a:lnTo>
                  <a:pt x="718" y="274"/>
                </a:lnTo>
                <a:lnTo>
                  <a:pt x="714" y="274"/>
                </a:lnTo>
                <a:lnTo>
                  <a:pt x="714" y="278"/>
                </a:lnTo>
                <a:lnTo>
                  <a:pt x="710" y="278"/>
                </a:lnTo>
                <a:lnTo>
                  <a:pt x="710" y="282"/>
                </a:lnTo>
                <a:lnTo>
                  <a:pt x="705" y="282"/>
                </a:lnTo>
                <a:lnTo>
                  <a:pt x="701" y="282"/>
                </a:lnTo>
                <a:lnTo>
                  <a:pt x="701" y="287"/>
                </a:lnTo>
                <a:lnTo>
                  <a:pt x="692" y="287"/>
                </a:lnTo>
                <a:lnTo>
                  <a:pt x="692" y="291"/>
                </a:lnTo>
                <a:lnTo>
                  <a:pt x="687" y="291"/>
                </a:lnTo>
                <a:lnTo>
                  <a:pt x="687" y="296"/>
                </a:lnTo>
                <a:lnTo>
                  <a:pt x="683" y="296"/>
                </a:lnTo>
                <a:lnTo>
                  <a:pt x="683" y="300"/>
                </a:lnTo>
                <a:lnTo>
                  <a:pt x="679" y="300"/>
                </a:lnTo>
                <a:lnTo>
                  <a:pt x="679" y="304"/>
                </a:lnTo>
                <a:lnTo>
                  <a:pt x="674" y="304"/>
                </a:lnTo>
                <a:lnTo>
                  <a:pt x="674" y="309"/>
                </a:lnTo>
                <a:lnTo>
                  <a:pt x="669" y="309"/>
                </a:lnTo>
                <a:lnTo>
                  <a:pt x="669" y="318"/>
                </a:lnTo>
                <a:lnTo>
                  <a:pt x="665" y="318"/>
                </a:lnTo>
                <a:lnTo>
                  <a:pt x="665" y="322"/>
                </a:lnTo>
                <a:lnTo>
                  <a:pt x="657" y="322"/>
                </a:lnTo>
                <a:lnTo>
                  <a:pt x="657" y="327"/>
                </a:lnTo>
                <a:lnTo>
                  <a:pt x="652" y="327"/>
                </a:lnTo>
                <a:lnTo>
                  <a:pt x="652" y="331"/>
                </a:lnTo>
                <a:lnTo>
                  <a:pt x="647" y="331"/>
                </a:lnTo>
                <a:lnTo>
                  <a:pt x="643" y="331"/>
                </a:lnTo>
                <a:lnTo>
                  <a:pt x="643" y="335"/>
                </a:lnTo>
                <a:lnTo>
                  <a:pt x="634" y="335"/>
                </a:lnTo>
                <a:lnTo>
                  <a:pt x="634" y="340"/>
                </a:lnTo>
                <a:lnTo>
                  <a:pt x="630" y="340"/>
                </a:lnTo>
                <a:lnTo>
                  <a:pt x="630" y="344"/>
                </a:lnTo>
                <a:lnTo>
                  <a:pt x="621" y="344"/>
                </a:lnTo>
                <a:lnTo>
                  <a:pt x="621" y="349"/>
                </a:lnTo>
                <a:lnTo>
                  <a:pt x="617" y="349"/>
                </a:lnTo>
                <a:lnTo>
                  <a:pt x="617" y="353"/>
                </a:lnTo>
                <a:lnTo>
                  <a:pt x="608" y="353"/>
                </a:lnTo>
                <a:lnTo>
                  <a:pt x="608" y="357"/>
                </a:lnTo>
                <a:lnTo>
                  <a:pt x="599" y="357"/>
                </a:lnTo>
                <a:lnTo>
                  <a:pt x="599" y="362"/>
                </a:lnTo>
                <a:lnTo>
                  <a:pt x="590" y="362"/>
                </a:lnTo>
                <a:lnTo>
                  <a:pt x="590" y="367"/>
                </a:lnTo>
                <a:lnTo>
                  <a:pt x="586" y="367"/>
                </a:lnTo>
                <a:lnTo>
                  <a:pt x="586" y="371"/>
                </a:lnTo>
                <a:lnTo>
                  <a:pt x="572" y="371"/>
                </a:lnTo>
                <a:lnTo>
                  <a:pt x="572" y="375"/>
                </a:lnTo>
                <a:lnTo>
                  <a:pt x="563" y="375"/>
                </a:lnTo>
                <a:lnTo>
                  <a:pt x="554" y="375"/>
                </a:lnTo>
                <a:lnTo>
                  <a:pt x="554" y="379"/>
                </a:lnTo>
                <a:lnTo>
                  <a:pt x="541" y="379"/>
                </a:lnTo>
                <a:lnTo>
                  <a:pt x="541" y="384"/>
                </a:lnTo>
                <a:lnTo>
                  <a:pt x="528" y="384"/>
                </a:lnTo>
                <a:lnTo>
                  <a:pt x="528" y="389"/>
                </a:lnTo>
                <a:lnTo>
                  <a:pt x="510" y="389"/>
                </a:lnTo>
                <a:lnTo>
                  <a:pt x="510" y="393"/>
                </a:lnTo>
                <a:lnTo>
                  <a:pt x="492" y="393"/>
                </a:lnTo>
                <a:lnTo>
                  <a:pt x="492" y="397"/>
                </a:lnTo>
                <a:lnTo>
                  <a:pt x="470" y="397"/>
                </a:lnTo>
                <a:lnTo>
                  <a:pt x="470" y="401"/>
                </a:lnTo>
                <a:lnTo>
                  <a:pt x="435" y="401"/>
                </a:lnTo>
                <a:lnTo>
                  <a:pt x="435" y="406"/>
                </a:lnTo>
                <a:lnTo>
                  <a:pt x="0" y="406"/>
                </a:lnTo>
              </a:path>
            </a:pathLst>
          </a:custGeom>
          <a:noFill/>
          <a:ln w="2222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00434" name="Rectangle 792"/>
          <p:cNvSpPr>
            <a:spLocks noChangeArrowheads="1"/>
          </p:cNvSpPr>
          <p:nvPr/>
        </p:nvSpPr>
        <p:spPr bwMode="auto">
          <a:xfrm rot="-5400000">
            <a:off x="481806" y="5068094"/>
            <a:ext cx="733425" cy="198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1300">
                <a:latin typeface="Arial" panose="020B0604020202020204" pitchFamily="34" charset="0"/>
              </a:rPr>
              <a:t>Probability</a:t>
            </a:r>
            <a:endParaRPr lang="en-US" altLang="en-US">
              <a:latin typeface="Arial" panose="020B0604020202020204" pitchFamily="34" charset="0"/>
            </a:endParaRPr>
          </a:p>
        </p:txBody>
      </p:sp>
    </p:spTree>
  </p:cSld>
  <p:clrMapOvr>
    <a:masterClrMapping/>
  </p:clrMapOvr>
</p:sld>
</file>

<file path=ppt/slides/slide3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1058" name="Rectangle 2"/>
          <p:cNvSpPr>
            <a:spLocks noGrp="1" noChangeArrowheads="1"/>
          </p:cNvSpPr>
          <p:nvPr>
            <p:ph type="title"/>
          </p:nvPr>
        </p:nvSpPr>
        <p:spPr/>
        <p:txBody>
          <a:bodyPr/>
          <a:lstStyle/>
          <a:p>
            <a:pPr eaLnBrk="1" hangingPunct="1"/>
            <a:r>
              <a:rPr lang="en-US" altLang="en-US" sz="4000"/>
              <a:t>Pinching to a zero-variance interval</a:t>
            </a:r>
          </a:p>
        </p:txBody>
      </p:sp>
      <p:sp>
        <p:nvSpPr>
          <p:cNvPr id="301059" name="Rectangle 3"/>
          <p:cNvSpPr>
            <a:spLocks noGrp="1" noChangeArrowheads="1"/>
          </p:cNvSpPr>
          <p:nvPr>
            <p:ph type="body" idx="1"/>
          </p:nvPr>
        </p:nvSpPr>
        <p:spPr>
          <a:xfrm>
            <a:off x="990600" y="5181600"/>
            <a:ext cx="7315200" cy="1219200"/>
          </a:xfrm>
        </p:spPr>
        <p:txBody>
          <a:bodyPr/>
          <a:lstStyle/>
          <a:p>
            <a:pPr eaLnBrk="1" hangingPunct="1">
              <a:buFontTx/>
              <a:buNone/>
            </a:pPr>
            <a:r>
              <a:rPr lang="en-US" altLang="en-US">
                <a:solidFill>
                  <a:srgbClr val="000066"/>
                </a:solidFill>
              </a:rPr>
              <a:t>	Assumes value is constant, but unknown</a:t>
            </a:r>
          </a:p>
          <a:p>
            <a:pPr eaLnBrk="1" hangingPunct="1">
              <a:buFontTx/>
              <a:buNone/>
            </a:pPr>
            <a:r>
              <a:rPr lang="en-US" altLang="en-US">
                <a:solidFill>
                  <a:srgbClr val="000066"/>
                </a:solidFill>
              </a:rPr>
              <a:t>	There’s no analog of this in Monte Carlo</a:t>
            </a:r>
          </a:p>
        </p:txBody>
      </p:sp>
      <p:sp>
        <p:nvSpPr>
          <p:cNvPr id="256004" name="Rectangle 4"/>
          <p:cNvSpPr>
            <a:spLocks noChangeArrowheads="1"/>
          </p:cNvSpPr>
          <p:nvPr/>
        </p:nvSpPr>
        <p:spPr bwMode="auto">
          <a:xfrm>
            <a:off x="2241550" y="4275138"/>
            <a:ext cx="128588" cy="307975"/>
          </a:xfrm>
          <a:prstGeom prst="rect">
            <a:avLst/>
          </a:prstGeom>
          <a:noFill/>
          <a:ln w="9525">
            <a:noFill/>
            <a:miter lim="800000"/>
            <a:headEnd/>
            <a:tailEnd/>
          </a:ln>
        </p:spPr>
        <p:txBody>
          <a:bodyPr wrap="none" lIns="0" tIns="0" rIns="0" bIns="0">
            <a:spAutoFit/>
          </a:bodyPr>
          <a:lstStyle/>
          <a:p>
            <a:pPr eaLnBrk="0" hangingPunct="0">
              <a:defRPr/>
            </a:pPr>
            <a:r>
              <a:rPr lang="en-US" sz="2000">
                <a:latin typeface="+mn-lt"/>
              </a:rPr>
              <a:t>0</a:t>
            </a:r>
          </a:p>
        </p:txBody>
      </p:sp>
      <p:sp>
        <p:nvSpPr>
          <p:cNvPr id="256005" name="Rectangle 5"/>
          <p:cNvSpPr>
            <a:spLocks noChangeArrowheads="1"/>
          </p:cNvSpPr>
          <p:nvPr/>
        </p:nvSpPr>
        <p:spPr bwMode="auto">
          <a:xfrm>
            <a:off x="2241550" y="2743200"/>
            <a:ext cx="128588" cy="307975"/>
          </a:xfrm>
          <a:prstGeom prst="rect">
            <a:avLst/>
          </a:prstGeom>
          <a:noFill/>
          <a:ln w="9525">
            <a:noFill/>
            <a:miter lim="800000"/>
            <a:headEnd/>
            <a:tailEnd/>
          </a:ln>
        </p:spPr>
        <p:txBody>
          <a:bodyPr wrap="none" lIns="0" tIns="0" rIns="0" bIns="0">
            <a:spAutoFit/>
          </a:bodyPr>
          <a:lstStyle/>
          <a:p>
            <a:pPr eaLnBrk="0" hangingPunct="0">
              <a:defRPr/>
            </a:pPr>
            <a:r>
              <a:rPr lang="en-US" sz="2000">
                <a:latin typeface="+mn-lt"/>
              </a:rPr>
              <a:t>1</a:t>
            </a:r>
          </a:p>
        </p:txBody>
      </p:sp>
      <p:sp>
        <p:nvSpPr>
          <p:cNvPr id="256006" name="Freeform 6"/>
          <p:cNvSpPr>
            <a:spLocks/>
          </p:cNvSpPr>
          <p:nvPr/>
        </p:nvSpPr>
        <p:spPr bwMode="auto">
          <a:xfrm>
            <a:off x="2535238" y="2940050"/>
            <a:ext cx="4238625" cy="1577975"/>
          </a:xfrm>
          <a:custGeom>
            <a:avLst/>
            <a:gdLst>
              <a:gd name="T0" fmla="*/ 2147483647 w 2916"/>
              <a:gd name="T1" fmla="*/ 2147483647 h 1135"/>
              <a:gd name="T2" fmla="*/ 0 w 2916"/>
              <a:gd name="T3" fmla="*/ 2147483647 h 1135"/>
              <a:gd name="T4" fmla="*/ 0 w 2916"/>
              <a:gd name="T5" fmla="*/ 0 h 1135"/>
              <a:gd name="T6" fmla="*/ 0 w 2916"/>
              <a:gd name="T7" fmla="*/ 2147483647 h 1135"/>
              <a:gd name="T8" fmla="*/ 2147483647 w 2916"/>
              <a:gd name="T9" fmla="*/ 2147483647 h 1135"/>
              <a:gd name="T10" fmla="*/ 0 60000 65536"/>
              <a:gd name="T11" fmla="*/ 0 60000 65536"/>
              <a:gd name="T12" fmla="*/ 0 60000 65536"/>
              <a:gd name="T13" fmla="*/ 0 60000 65536"/>
              <a:gd name="T14" fmla="*/ 0 60000 65536"/>
              <a:gd name="T15" fmla="*/ 0 w 2916"/>
              <a:gd name="T16" fmla="*/ 0 h 1135"/>
              <a:gd name="T17" fmla="*/ 2916 w 2916"/>
              <a:gd name="T18" fmla="*/ 1135 h 1135"/>
            </a:gdLst>
            <a:ahLst/>
            <a:cxnLst>
              <a:cxn ang="T10">
                <a:pos x="T0" y="T1"/>
              </a:cxn>
              <a:cxn ang="T11">
                <a:pos x="T2" y="T3"/>
              </a:cxn>
              <a:cxn ang="T12">
                <a:pos x="T4" y="T5"/>
              </a:cxn>
              <a:cxn ang="T13">
                <a:pos x="T6" y="T7"/>
              </a:cxn>
              <a:cxn ang="T14">
                <a:pos x="T8" y="T9"/>
              </a:cxn>
            </a:cxnLst>
            <a:rect l="T15" t="T16" r="T17" b="T18"/>
            <a:pathLst>
              <a:path w="2916" h="1135">
                <a:moveTo>
                  <a:pt x="2916" y="1135"/>
                </a:moveTo>
                <a:lnTo>
                  <a:pt x="0" y="1135"/>
                </a:lnTo>
                <a:lnTo>
                  <a:pt x="0" y="0"/>
                </a:lnTo>
                <a:lnTo>
                  <a:pt x="0" y="1135"/>
                </a:lnTo>
                <a:lnTo>
                  <a:pt x="2916" y="1135"/>
                </a:lnTo>
                <a:close/>
              </a:path>
            </a:pathLst>
          </a:custGeom>
          <a:noFill/>
          <a:ln w="57150">
            <a:solidFill>
              <a:schemeClr val="tx2"/>
            </a:solidFill>
            <a:round/>
            <a:headEnd/>
            <a:tailEnd/>
          </a:ln>
        </p:spPr>
        <p:txBody>
          <a:bodyPr/>
          <a:lstStyle/>
          <a:p>
            <a:pPr>
              <a:defRPr/>
            </a:pPr>
            <a:endParaRPr lang="en-US">
              <a:latin typeface="+mn-lt"/>
            </a:endParaRPr>
          </a:p>
        </p:txBody>
      </p:sp>
      <p:sp>
        <p:nvSpPr>
          <p:cNvPr id="256007" name="Freeform 7"/>
          <p:cNvSpPr>
            <a:spLocks/>
          </p:cNvSpPr>
          <p:nvPr/>
        </p:nvSpPr>
        <p:spPr bwMode="auto">
          <a:xfrm>
            <a:off x="2562225" y="2967038"/>
            <a:ext cx="3303588" cy="1550987"/>
          </a:xfrm>
          <a:custGeom>
            <a:avLst/>
            <a:gdLst>
              <a:gd name="T0" fmla="*/ 0 w 2668"/>
              <a:gd name="T1" fmla="*/ 2147483647 h 1115"/>
              <a:gd name="T2" fmla="*/ 2147483647 w 2668"/>
              <a:gd name="T3" fmla="*/ 2147483647 h 1115"/>
              <a:gd name="T4" fmla="*/ 2147483647 w 2668"/>
              <a:gd name="T5" fmla="*/ 2147483647 h 1115"/>
              <a:gd name="T6" fmla="*/ 2147483647 w 2668"/>
              <a:gd name="T7" fmla="*/ 2147483647 h 1115"/>
              <a:gd name="T8" fmla="*/ 2147483647 w 2668"/>
              <a:gd name="T9" fmla="*/ 2147483647 h 1115"/>
              <a:gd name="T10" fmla="*/ 2147483647 w 2668"/>
              <a:gd name="T11" fmla="*/ 2147483647 h 1115"/>
              <a:gd name="T12" fmla="*/ 2147483647 w 2668"/>
              <a:gd name="T13" fmla="*/ 2147483647 h 1115"/>
              <a:gd name="T14" fmla="*/ 2147483647 w 2668"/>
              <a:gd name="T15" fmla="*/ 2147483647 h 1115"/>
              <a:gd name="T16" fmla="*/ 2147483647 w 2668"/>
              <a:gd name="T17" fmla="*/ 2147483647 h 1115"/>
              <a:gd name="T18" fmla="*/ 2147483647 w 2668"/>
              <a:gd name="T19" fmla="*/ 2147483647 h 1115"/>
              <a:gd name="T20" fmla="*/ 2147483647 w 2668"/>
              <a:gd name="T21" fmla="*/ 2147483647 h 1115"/>
              <a:gd name="T22" fmla="*/ 2147483647 w 2668"/>
              <a:gd name="T23" fmla="*/ 2147483647 h 1115"/>
              <a:gd name="T24" fmla="*/ 2147483647 w 2668"/>
              <a:gd name="T25" fmla="*/ 2147483647 h 1115"/>
              <a:gd name="T26" fmla="*/ 2147483647 w 2668"/>
              <a:gd name="T27" fmla="*/ 2147483647 h 1115"/>
              <a:gd name="T28" fmla="*/ 2147483647 w 2668"/>
              <a:gd name="T29" fmla="*/ 2147483647 h 1115"/>
              <a:gd name="T30" fmla="*/ 2147483647 w 2668"/>
              <a:gd name="T31" fmla="*/ 2147483647 h 1115"/>
              <a:gd name="T32" fmla="*/ 2147483647 w 2668"/>
              <a:gd name="T33" fmla="*/ 2147483647 h 1115"/>
              <a:gd name="T34" fmla="*/ 2147483647 w 2668"/>
              <a:gd name="T35" fmla="*/ 2147483647 h 1115"/>
              <a:gd name="T36" fmla="*/ 2147483647 w 2668"/>
              <a:gd name="T37" fmla="*/ 2147483647 h 1115"/>
              <a:gd name="T38" fmla="*/ 2147483647 w 2668"/>
              <a:gd name="T39" fmla="*/ 2147483647 h 1115"/>
              <a:gd name="T40" fmla="*/ 2147483647 w 2668"/>
              <a:gd name="T41" fmla="*/ 2147483647 h 1115"/>
              <a:gd name="T42" fmla="*/ 2147483647 w 2668"/>
              <a:gd name="T43" fmla="*/ 2147483647 h 1115"/>
              <a:gd name="T44" fmla="*/ 2147483647 w 2668"/>
              <a:gd name="T45" fmla="*/ 2147483647 h 1115"/>
              <a:gd name="T46" fmla="*/ 2147483647 w 2668"/>
              <a:gd name="T47" fmla="*/ 2147483647 h 1115"/>
              <a:gd name="T48" fmla="*/ 2147483647 w 2668"/>
              <a:gd name="T49" fmla="*/ 2147483647 h 1115"/>
              <a:gd name="T50" fmla="*/ 2147483647 w 2668"/>
              <a:gd name="T51" fmla="*/ 2147483647 h 1115"/>
              <a:gd name="T52" fmla="*/ 2147483647 w 2668"/>
              <a:gd name="T53" fmla="*/ 2147483647 h 1115"/>
              <a:gd name="T54" fmla="*/ 2147483647 w 2668"/>
              <a:gd name="T55" fmla="*/ 2147483647 h 1115"/>
              <a:gd name="T56" fmla="*/ 2147483647 w 2668"/>
              <a:gd name="T57" fmla="*/ 2147483647 h 1115"/>
              <a:gd name="T58" fmla="*/ 2147483647 w 2668"/>
              <a:gd name="T59" fmla="*/ 2147483647 h 1115"/>
              <a:gd name="T60" fmla="*/ 2147483647 w 2668"/>
              <a:gd name="T61" fmla="*/ 2147483647 h 1115"/>
              <a:gd name="T62" fmla="*/ 2147483647 w 2668"/>
              <a:gd name="T63" fmla="*/ 2147483647 h 1115"/>
              <a:gd name="T64" fmla="*/ 2147483647 w 2668"/>
              <a:gd name="T65" fmla="*/ 2147483647 h 1115"/>
              <a:gd name="T66" fmla="*/ 2147483647 w 2668"/>
              <a:gd name="T67" fmla="*/ 2147483647 h 1115"/>
              <a:gd name="T68" fmla="*/ 2147483647 w 2668"/>
              <a:gd name="T69" fmla="*/ 2147483647 h 1115"/>
              <a:gd name="T70" fmla="*/ 2147483647 w 2668"/>
              <a:gd name="T71" fmla="*/ 2147483647 h 1115"/>
              <a:gd name="T72" fmla="*/ 2147483647 w 2668"/>
              <a:gd name="T73" fmla="*/ 2147483647 h 1115"/>
              <a:gd name="T74" fmla="*/ 2147483647 w 2668"/>
              <a:gd name="T75" fmla="*/ 2147483647 h 1115"/>
              <a:gd name="T76" fmla="*/ 2147483647 w 2668"/>
              <a:gd name="T77" fmla="*/ 2147483647 h 1115"/>
              <a:gd name="T78" fmla="*/ 2147483647 w 2668"/>
              <a:gd name="T79" fmla="*/ 2147483647 h 1115"/>
              <a:gd name="T80" fmla="*/ 2147483647 w 2668"/>
              <a:gd name="T81" fmla="*/ 2147483647 h 1115"/>
              <a:gd name="T82" fmla="*/ 2147483647 w 2668"/>
              <a:gd name="T83" fmla="*/ 2147483647 h 1115"/>
              <a:gd name="T84" fmla="*/ 2147483647 w 2668"/>
              <a:gd name="T85" fmla="*/ 2147483647 h 1115"/>
              <a:gd name="T86" fmla="*/ 2147483647 w 2668"/>
              <a:gd name="T87" fmla="*/ 2147483647 h 1115"/>
              <a:gd name="T88" fmla="*/ 2147483647 w 2668"/>
              <a:gd name="T89" fmla="*/ 2147483647 h 1115"/>
              <a:gd name="T90" fmla="*/ 2147483647 w 2668"/>
              <a:gd name="T91" fmla="*/ 2147483647 h 1115"/>
              <a:gd name="T92" fmla="*/ 2147483647 w 2668"/>
              <a:gd name="T93" fmla="*/ 2147483647 h 1115"/>
              <a:gd name="T94" fmla="*/ 2147483647 w 2668"/>
              <a:gd name="T95" fmla="*/ 2147483647 h 1115"/>
              <a:gd name="T96" fmla="*/ 2147483647 w 2668"/>
              <a:gd name="T97" fmla="*/ 2147483647 h 1115"/>
              <a:gd name="T98" fmla="*/ 2147483647 w 2668"/>
              <a:gd name="T99" fmla="*/ 0 h 1115"/>
              <a:gd name="T100" fmla="*/ 2147483647 w 2668"/>
              <a:gd name="T101" fmla="*/ 2147483647 h 1115"/>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2668"/>
              <a:gd name="T154" fmla="*/ 0 h 1115"/>
              <a:gd name="T155" fmla="*/ 2668 w 2668"/>
              <a:gd name="T156" fmla="*/ 1115 h 1115"/>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2668" h="1115">
                <a:moveTo>
                  <a:pt x="0" y="1115"/>
                </a:moveTo>
                <a:lnTo>
                  <a:pt x="231" y="1093"/>
                </a:lnTo>
                <a:lnTo>
                  <a:pt x="345" y="1071"/>
                </a:lnTo>
                <a:lnTo>
                  <a:pt x="406" y="1048"/>
                </a:lnTo>
                <a:lnTo>
                  <a:pt x="453" y="1025"/>
                </a:lnTo>
                <a:lnTo>
                  <a:pt x="496" y="1004"/>
                </a:lnTo>
                <a:lnTo>
                  <a:pt x="536" y="980"/>
                </a:lnTo>
                <a:lnTo>
                  <a:pt x="571" y="958"/>
                </a:lnTo>
                <a:lnTo>
                  <a:pt x="604" y="934"/>
                </a:lnTo>
                <a:lnTo>
                  <a:pt x="639" y="912"/>
                </a:lnTo>
                <a:lnTo>
                  <a:pt x="670" y="889"/>
                </a:lnTo>
                <a:lnTo>
                  <a:pt x="704" y="866"/>
                </a:lnTo>
                <a:lnTo>
                  <a:pt x="731" y="843"/>
                </a:lnTo>
                <a:lnTo>
                  <a:pt x="756" y="819"/>
                </a:lnTo>
                <a:lnTo>
                  <a:pt x="781" y="798"/>
                </a:lnTo>
                <a:lnTo>
                  <a:pt x="805" y="775"/>
                </a:lnTo>
                <a:lnTo>
                  <a:pt x="828" y="752"/>
                </a:lnTo>
                <a:lnTo>
                  <a:pt x="850" y="730"/>
                </a:lnTo>
                <a:lnTo>
                  <a:pt x="872" y="707"/>
                </a:lnTo>
                <a:lnTo>
                  <a:pt x="893" y="684"/>
                </a:lnTo>
                <a:lnTo>
                  <a:pt x="909" y="662"/>
                </a:lnTo>
                <a:lnTo>
                  <a:pt x="931" y="639"/>
                </a:lnTo>
                <a:lnTo>
                  <a:pt x="948" y="615"/>
                </a:lnTo>
                <a:lnTo>
                  <a:pt x="965" y="593"/>
                </a:lnTo>
                <a:lnTo>
                  <a:pt x="986" y="569"/>
                </a:lnTo>
                <a:lnTo>
                  <a:pt x="1002" y="547"/>
                </a:lnTo>
                <a:lnTo>
                  <a:pt x="1020" y="525"/>
                </a:lnTo>
                <a:lnTo>
                  <a:pt x="1039" y="503"/>
                </a:lnTo>
                <a:lnTo>
                  <a:pt x="1058" y="479"/>
                </a:lnTo>
                <a:lnTo>
                  <a:pt x="1077" y="457"/>
                </a:lnTo>
                <a:lnTo>
                  <a:pt x="1094" y="433"/>
                </a:lnTo>
                <a:lnTo>
                  <a:pt x="1115" y="411"/>
                </a:lnTo>
                <a:lnTo>
                  <a:pt x="1136" y="389"/>
                </a:lnTo>
                <a:lnTo>
                  <a:pt x="1155" y="366"/>
                </a:lnTo>
                <a:lnTo>
                  <a:pt x="1177" y="343"/>
                </a:lnTo>
                <a:lnTo>
                  <a:pt x="1200" y="321"/>
                </a:lnTo>
                <a:lnTo>
                  <a:pt x="1222" y="297"/>
                </a:lnTo>
                <a:lnTo>
                  <a:pt x="1245" y="274"/>
                </a:lnTo>
                <a:lnTo>
                  <a:pt x="1272" y="251"/>
                </a:lnTo>
                <a:lnTo>
                  <a:pt x="1298" y="228"/>
                </a:lnTo>
                <a:lnTo>
                  <a:pt x="1327" y="206"/>
                </a:lnTo>
                <a:lnTo>
                  <a:pt x="1355" y="183"/>
                </a:lnTo>
                <a:lnTo>
                  <a:pt x="1389" y="161"/>
                </a:lnTo>
                <a:lnTo>
                  <a:pt x="1417" y="138"/>
                </a:lnTo>
                <a:lnTo>
                  <a:pt x="1451" y="116"/>
                </a:lnTo>
                <a:lnTo>
                  <a:pt x="1488" y="92"/>
                </a:lnTo>
                <a:lnTo>
                  <a:pt x="1522" y="68"/>
                </a:lnTo>
                <a:lnTo>
                  <a:pt x="1563" y="47"/>
                </a:lnTo>
                <a:lnTo>
                  <a:pt x="1609" y="25"/>
                </a:lnTo>
                <a:lnTo>
                  <a:pt x="1667" y="0"/>
                </a:lnTo>
                <a:lnTo>
                  <a:pt x="2668" y="1"/>
                </a:lnTo>
              </a:path>
            </a:pathLst>
          </a:custGeom>
          <a:noFill/>
          <a:ln w="38100">
            <a:solidFill>
              <a:schemeClr val="tx2"/>
            </a:solidFill>
            <a:round/>
            <a:headEnd/>
            <a:tailEnd/>
          </a:ln>
        </p:spPr>
        <p:txBody>
          <a:bodyPr/>
          <a:lstStyle/>
          <a:p>
            <a:pPr>
              <a:defRPr/>
            </a:pPr>
            <a:endParaRPr lang="en-US">
              <a:latin typeface="+mn-lt"/>
            </a:endParaRPr>
          </a:p>
        </p:txBody>
      </p:sp>
      <p:sp>
        <p:nvSpPr>
          <p:cNvPr id="256008" name="Freeform 8"/>
          <p:cNvSpPr>
            <a:spLocks/>
          </p:cNvSpPr>
          <p:nvPr/>
        </p:nvSpPr>
        <p:spPr bwMode="auto">
          <a:xfrm>
            <a:off x="5170488" y="2967038"/>
            <a:ext cx="1763712" cy="1550987"/>
          </a:xfrm>
          <a:custGeom>
            <a:avLst/>
            <a:gdLst>
              <a:gd name="T0" fmla="*/ 0 w 1433"/>
              <a:gd name="T1" fmla="*/ 2147483647 h 1115"/>
              <a:gd name="T2" fmla="*/ 2147483647 w 1433"/>
              <a:gd name="T3" fmla="*/ 2147483647 h 1115"/>
              <a:gd name="T4" fmla="*/ 2147483647 w 1433"/>
              <a:gd name="T5" fmla="*/ 2147483647 h 1115"/>
              <a:gd name="T6" fmla="*/ 2147483647 w 1433"/>
              <a:gd name="T7" fmla="*/ 2147483647 h 1115"/>
              <a:gd name="T8" fmla="*/ 2147483647 w 1433"/>
              <a:gd name="T9" fmla="*/ 2147483647 h 1115"/>
              <a:gd name="T10" fmla="*/ 2147483647 w 1433"/>
              <a:gd name="T11" fmla="*/ 2147483647 h 1115"/>
              <a:gd name="T12" fmla="*/ 2147483647 w 1433"/>
              <a:gd name="T13" fmla="*/ 2147483647 h 1115"/>
              <a:gd name="T14" fmla="*/ 2147483647 w 1433"/>
              <a:gd name="T15" fmla="*/ 2147483647 h 1115"/>
              <a:gd name="T16" fmla="*/ 2147483647 w 1433"/>
              <a:gd name="T17" fmla="*/ 2147483647 h 1115"/>
              <a:gd name="T18" fmla="*/ 2147483647 w 1433"/>
              <a:gd name="T19" fmla="*/ 2147483647 h 1115"/>
              <a:gd name="T20" fmla="*/ 2147483647 w 1433"/>
              <a:gd name="T21" fmla="*/ 2147483647 h 1115"/>
              <a:gd name="T22" fmla="*/ 2147483647 w 1433"/>
              <a:gd name="T23" fmla="*/ 2147483647 h 1115"/>
              <a:gd name="T24" fmla="*/ 2147483647 w 1433"/>
              <a:gd name="T25" fmla="*/ 2147483647 h 1115"/>
              <a:gd name="T26" fmla="*/ 2147483647 w 1433"/>
              <a:gd name="T27" fmla="*/ 2147483647 h 1115"/>
              <a:gd name="T28" fmla="*/ 2147483647 w 1433"/>
              <a:gd name="T29" fmla="*/ 2147483647 h 1115"/>
              <a:gd name="T30" fmla="*/ 2147483647 w 1433"/>
              <a:gd name="T31" fmla="*/ 2147483647 h 1115"/>
              <a:gd name="T32" fmla="*/ 2147483647 w 1433"/>
              <a:gd name="T33" fmla="*/ 2147483647 h 1115"/>
              <a:gd name="T34" fmla="*/ 2147483647 w 1433"/>
              <a:gd name="T35" fmla="*/ 2147483647 h 1115"/>
              <a:gd name="T36" fmla="*/ 2147483647 w 1433"/>
              <a:gd name="T37" fmla="*/ 2147483647 h 1115"/>
              <a:gd name="T38" fmla="*/ 2147483647 w 1433"/>
              <a:gd name="T39" fmla="*/ 2147483647 h 1115"/>
              <a:gd name="T40" fmla="*/ 2147483647 w 1433"/>
              <a:gd name="T41" fmla="*/ 2147483647 h 1115"/>
              <a:gd name="T42" fmla="*/ 2147483647 w 1433"/>
              <a:gd name="T43" fmla="*/ 2147483647 h 1115"/>
              <a:gd name="T44" fmla="*/ 2147483647 w 1433"/>
              <a:gd name="T45" fmla="*/ 2147483647 h 1115"/>
              <a:gd name="T46" fmla="*/ 2147483647 w 1433"/>
              <a:gd name="T47" fmla="*/ 2147483647 h 1115"/>
              <a:gd name="T48" fmla="*/ 2147483647 w 1433"/>
              <a:gd name="T49" fmla="*/ 2147483647 h 1115"/>
              <a:gd name="T50" fmla="*/ 2147483647 w 1433"/>
              <a:gd name="T51" fmla="*/ 2147483647 h 1115"/>
              <a:gd name="T52" fmla="*/ 2147483647 w 1433"/>
              <a:gd name="T53" fmla="*/ 2147483647 h 1115"/>
              <a:gd name="T54" fmla="*/ 2147483647 w 1433"/>
              <a:gd name="T55" fmla="*/ 2147483647 h 1115"/>
              <a:gd name="T56" fmla="*/ 2147483647 w 1433"/>
              <a:gd name="T57" fmla="*/ 2147483647 h 1115"/>
              <a:gd name="T58" fmla="*/ 2147483647 w 1433"/>
              <a:gd name="T59" fmla="*/ 2147483647 h 1115"/>
              <a:gd name="T60" fmla="*/ 2147483647 w 1433"/>
              <a:gd name="T61" fmla="*/ 2147483647 h 1115"/>
              <a:gd name="T62" fmla="*/ 2147483647 w 1433"/>
              <a:gd name="T63" fmla="*/ 2147483647 h 1115"/>
              <a:gd name="T64" fmla="*/ 2147483647 w 1433"/>
              <a:gd name="T65" fmla="*/ 2147483647 h 1115"/>
              <a:gd name="T66" fmla="*/ 2147483647 w 1433"/>
              <a:gd name="T67" fmla="*/ 2147483647 h 1115"/>
              <a:gd name="T68" fmla="*/ 2147483647 w 1433"/>
              <a:gd name="T69" fmla="*/ 2147483647 h 1115"/>
              <a:gd name="T70" fmla="*/ 2147483647 w 1433"/>
              <a:gd name="T71" fmla="*/ 2147483647 h 1115"/>
              <a:gd name="T72" fmla="*/ 2147483647 w 1433"/>
              <a:gd name="T73" fmla="*/ 2147483647 h 1115"/>
              <a:gd name="T74" fmla="*/ 2147483647 w 1433"/>
              <a:gd name="T75" fmla="*/ 2147483647 h 1115"/>
              <a:gd name="T76" fmla="*/ 2147483647 w 1433"/>
              <a:gd name="T77" fmla="*/ 2147483647 h 1115"/>
              <a:gd name="T78" fmla="*/ 2147483647 w 1433"/>
              <a:gd name="T79" fmla="*/ 2147483647 h 1115"/>
              <a:gd name="T80" fmla="*/ 2147483647 w 1433"/>
              <a:gd name="T81" fmla="*/ 2147483647 h 1115"/>
              <a:gd name="T82" fmla="*/ 2147483647 w 1433"/>
              <a:gd name="T83" fmla="*/ 2147483647 h 1115"/>
              <a:gd name="T84" fmla="*/ 2147483647 w 1433"/>
              <a:gd name="T85" fmla="*/ 2147483647 h 1115"/>
              <a:gd name="T86" fmla="*/ 2147483647 w 1433"/>
              <a:gd name="T87" fmla="*/ 2147483647 h 1115"/>
              <a:gd name="T88" fmla="*/ 2147483647 w 1433"/>
              <a:gd name="T89" fmla="*/ 2147483647 h 1115"/>
              <a:gd name="T90" fmla="*/ 2147483647 w 1433"/>
              <a:gd name="T91" fmla="*/ 2147483647 h 1115"/>
              <a:gd name="T92" fmla="*/ 2147483647 w 1433"/>
              <a:gd name="T93" fmla="*/ 2147483647 h 1115"/>
              <a:gd name="T94" fmla="*/ 2147483647 w 1433"/>
              <a:gd name="T95" fmla="*/ 2147483647 h 1115"/>
              <a:gd name="T96" fmla="*/ 2147483647 w 1433"/>
              <a:gd name="T97" fmla="*/ 2147483647 h 1115"/>
              <a:gd name="T98" fmla="*/ 2147483647 w 1433"/>
              <a:gd name="T99" fmla="*/ 0 h 111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433"/>
              <a:gd name="T151" fmla="*/ 0 h 1115"/>
              <a:gd name="T152" fmla="*/ 1433 w 1433"/>
              <a:gd name="T153" fmla="*/ 1115 h 1115"/>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433" h="1115">
                <a:moveTo>
                  <a:pt x="0" y="1115"/>
                </a:moveTo>
                <a:lnTo>
                  <a:pt x="43" y="1093"/>
                </a:lnTo>
                <a:lnTo>
                  <a:pt x="75" y="1071"/>
                </a:lnTo>
                <a:lnTo>
                  <a:pt x="108" y="1048"/>
                </a:lnTo>
                <a:lnTo>
                  <a:pt x="137" y="1025"/>
                </a:lnTo>
                <a:lnTo>
                  <a:pt x="163" y="1004"/>
                </a:lnTo>
                <a:lnTo>
                  <a:pt x="188" y="980"/>
                </a:lnTo>
                <a:lnTo>
                  <a:pt x="212" y="958"/>
                </a:lnTo>
                <a:lnTo>
                  <a:pt x="233" y="934"/>
                </a:lnTo>
                <a:lnTo>
                  <a:pt x="255" y="912"/>
                </a:lnTo>
                <a:lnTo>
                  <a:pt x="273" y="889"/>
                </a:lnTo>
                <a:lnTo>
                  <a:pt x="293" y="866"/>
                </a:lnTo>
                <a:lnTo>
                  <a:pt x="312" y="843"/>
                </a:lnTo>
                <a:lnTo>
                  <a:pt x="331" y="819"/>
                </a:lnTo>
                <a:lnTo>
                  <a:pt x="348" y="798"/>
                </a:lnTo>
                <a:lnTo>
                  <a:pt x="366" y="775"/>
                </a:lnTo>
                <a:lnTo>
                  <a:pt x="386" y="752"/>
                </a:lnTo>
                <a:lnTo>
                  <a:pt x="403" y="730"/>
                </a:lnTo>
                <a:lnTo>
                  <a:pt x="419" y="707"/>
                </a:lnTo>
                <a:lnTo>
                  <a:pt x="436" y="684"/>
                </a:lnTo>
                <a:lnTo>
                  <a:pt x="455" y="662"/>
                </a:lnTo>
                <a:lnTo>
                  <a:pt x="470" y="639"/>
                </a:lnTo>
                <a:lnTo>
                  <a:pt x="487" y="615"/>
                </a:lnTo>
                <a:lnTo>
                  <a:pt x="505" y="593"/>
                </a:lnTo>
                <a:lnTo>
                  <a:pt x="524" y="569"/>
                </a:lnTo>
                <a:lnTo>
                  <a:pt x="539" y="547"/>
                </a:lnTo>
                <a:lnTo>
                  <a:pt x="558" y="525"/>
                </a:lnTo>
                <a:lnTo>
                  <a:pt x="574" y="503"/>
                </a:lnTo>
                <a:lnTo>
                  <a:pt x="591" y="479"/>
                </a:lnTo>
                <a:lnTo>
                  <a:pt x="609" y="457"/>
                </a:lnTo>
                <a:lnTo>
                  <a:pt x="626" y="433"/>
                </a:lnTo>
                <a:lnTo>
                  <a:pt x="645" y="411"/>
                </a:lnTo>
                <a:lnTo>
                  <a:pt x="661" y="389"/>
                </a:lnTo>
                <a:lnTo>
                  <a:pt x="677" y="366"/>
                </a:lnTo>
                <a:lnTo>
                  <a:pt x="698" y="343"/>
                </a:lnTo>
                <a:lnTo>
                  <a:pt x="713" y="321"/>
                </a:lnTo>
                <a:lnTo>
                  <a:pt x="733" y="297"/>
                </a:lnTo>
                <a:lnTo>
                  <a:pt x="753" y="274"/>
                </a:lnTo>
                <a:lnTo>
                  <a:pt x="771" y="251"/>
                </a:lnTo>
                <a:lnTo>
                  <a:pt x="791" y="228"/>
                </a:lnTo>
                <a:lnTo>
                  <a:pt x="811" y="206"/>
                </a:lnTo>
                <a:lnTo>
                  <a:pt x="834" y="183"/>
                </a:lnTo>
                <a:lnTo>
                  <a:pt x="859" y="161"/>
                </a:lnTo>
                <a:lnTo>
                  <a:pt x="888" y="138"/>
                </a:lnTo>
                <a:lnTo>
                  <a:pt x="918" y="116"/>
                </a:lnTo>
                <a:lnTo>
                  <a:pt x="955" y="92"/>
                </a:lnTo>
                <a:lnTo>
                  <a:pt x="996" y="68"/>
                </a:lnTo>
                <a:lnTo>
                  <a:pt x="1050" y="47"/>
                </a:lnTo>
                <a:lnTo>
                  <a:pt x="1122" y="25"/>
                </a:lnTo>
                <a:lnTo>
                  <a:pt x="1433" y="0"/>
                </a:lnTo>
              </a:path>
            </a:pathLst>
          </a:custGeom>
          <a:noFill/>
          <a:ln w="38100">
            <a:solidFill>
              <a:schemeClr val="tx2"/>
            </a:solidFill>
            <a:round/>
            <a:headEnd/>
            <a:tailEnd/>
          </a:ln>
        </p:spPr>
        <p:txBody>
          <a:bodyPr/>
          <a:lstStyle/>
          <a:p>
            <a:pPr>
              <a:defRPr/>
            </a:pPr>
            <a:endParaRPr lang="en-US">
              <a:latin typeface="+mn-lt"/>
            </a:endParaRPr>
          </a:p>
        </p:txBody>
      </p:sp>
      <p:sp>
        <p:nvSpPr>
          <p:cNvPr id="256009" name="Rectangle 9"/>
          <p:cNvSpPr>
            <a:spLocks noChangeArrowheads="1"/>
          </p:cNvSpPr>
          <p:nvPr/>
        </p:nvSpPr>
        <p:spPr bwMode="auto">
          <a:xfrm>
            <a:off x="3644900" y="4589463"/>
            <a:ext cx="128588" cy="307975"/>
          </a:xfrm>
          <a:prstGeom prst="rect">
            <a:avLst/>
          </a:prstGeom>
          <a:noFill/>
          <a:ln w="9525">
            <a:noFill/>
            <a:miter lim="800000"/>
            <a:headEnd/>
            <a:tailEnd/>
          </a:ln>
        </p:spPr>
        <p:txBody>
          <a:bodyPr wrap="none" lIns="0" tIns="0" rIns="0" bIns="0">
            <a:spAutoFit/>
          </a:bodyPr>
          <a:lstStyle/>
          <a:p>
            <a:pPr eaLnBrk="0" hangingPunct="0">
              <a:defRPr/>
            </a:pPr>
            <a:r>
              <a:rPr lang="en-US" sz="2000">
                <a:latin typeface="+mn-lt"/>
              </a:rPr>
              <a:t>1</a:t>
            </a:r>
          </a:p>
        </p:txBody>
      </p:sp>
      <p:sp>
        <p:nvSpPr>
          <p:cNvPr id="256010" name="Rectangle 10"/>
          <p:cNvSpPr>
            <a:spLocks noChangeArrowheads="1"/>
          </p:cNvSpPr>
          <p:nvPr/>
        </p:nvSpPr>
        <p:spPr bwMode="auto">
          <a:xfrm>
            <a:off x="4919663" y="4589463"/>
            <a:ext cx="128587" cy="307975"/>
          </a:xfrm>
          <a:prstGeom prst="rect">
            <a:avLst/>
          </a:prstGeom>
          <a:noFill/>
          <a:ln w="9525">
            <a:noFill/>
            <a:miter lim="800000"/>
            <a:headEnd/>
            <a:tailEnd/>
          </a:ln>
        </p:spPr>
        <p:txBody>
          <a:bodyPr wrap="none" lIns="0" tIns="0" rIns="0" bIns="0">
            <a:spAutoFit/>
          </a:bodyPr>
          <a:lstStyle/>
          <a:p>
            <a:pPr eaLnBrk="0" hangingPunct="0">
              <a:defRPr/>
            </a:pPr>
            <a:r>
              <a:rPr lang="en-US" sz="2000">
                <a:latin typeface="+mn-lt"/>
              </a:rPr>
              <a:t>2</a:t>
            </a:r>
          </a:p>
        </p:txBody>
      </p:sp>
      <p:sp>
        <p:nvSpPr>
          <p:cNvPr id="256011" name="Rectangle 11"/>
          <p:cNvSpPr>
            <a:spLocks noChangeArrowheads="1"/>
          </p:cNvSpPr>
          <p:nvPr/>
        </p:nvSpPr>
        <p:spPr bwMode="auto">
          <a:xfrm>
            <a:off x="6175375" y="4589463"/>
            <a:ext cx="128588" cy="307975"/>
          </a:xfrm>
          <a:prstGeom prst="rect">
            <a:avLst/>
          </a:prstGeom>
          <a:noFill/>
          <a:ln w="9525">
            <a:noFill/>
            <a:miter lim="800000"/>
            <a:headEnd/>
            <a:tailEnd/>
          </a:ln>
        </p:spPr>
        <p:txBody>
          <a:bodyPr wrap="none" lIns="0" tIns="0" rIns="0" bIns="0">
            <a:spAutoFit/>
          </a:bodyPr>
          <a:lstStyle/>
          <a:p>
            <a:pPr eaLnBrk="0" hangingPunct="0">
              <a:defRPr/>
            </a:pPr>
            <a:r>
              <a:rPr lang="en-US" sz="2000">
                <a:latin typeface="+mn-lt"/>
              </a:rPr>
              <a:t>3</a:t>
            </a:r>
          </a:p>
        </p:txBody>
      </p:sp>
      <p:sp>
        <p:nvSpPr>
          <p:cNvPr id="256012" name="Rectangle 12"/>
          <p:cNvSpPr>
            <a:spLocks noChangeArrowheads="1"/>
          </p:cNvSpPr>
          <p:nvPr/>
        </p:nvSpPr>
        <p:spPr bwMode="auto">
          <a:xfrm>
            <a:off x="2401888" y="4589463"/>
            <a:ext cx="128587" cy="307975"/>
          </a:xfrm>
          <a:prstGeom prst="rect">
            <a:avLst/>
          </a:prstGeom>
          <a:noFill/>
          <a:ln w="9525">
            <a:noFill/>
            <a:miter lim="800000"/>
            <a:headEnd/>
            <a:tailEnd/>
          </a:ln>
        </p:spPr>
        <p:txBody>
          <a:bodyPr wrap="none" lIns="0" tIns="0" rIns="0" bIns="0">
            <a:spAutoFit/>
          </a:bodyPr>
          <a:lstStyle/>
          <a:p>
            <a:pPr eaLnBrk="0" hangingPunct="0">
              <a:defRPr/>
            </a:pPr>
            <a:r>
              <a:rPr lang="en-US" sz="2000">
                <a:latin typeface="+mn-lt"/>
              </a:rPr>
              <a:t>0</a:t>
            </a:r>
          </a:p>
        </p:txBody>
      </p:sp>
      <p:sp>
        <p:nvSpPr>
          <p:cNvPr id="256013" name="Text Box 13"/>
          <p:cNvSpPr txBox="1">
            <a:spLocks noChangeArrowheads="1"/>
          </p:cNvSpPr>
          <p:nvPr/>
        </p:nvSpPr>
        <p:spPr bwMode="auto">
          <a:xfrm>
            <a:off x="4371975" y="4640263"/>
            <a:ext cx="369888" cy="457200"/>
          </a:xfrm>
          <a:prstGeom prst="rect">
            <a:avLst/>
          </a:prstGeom>
          <a:noFill/>
          <a:ln w="9525">
            <a:noFill/>
            <a:miter lim="800000"/>
            <a:headEnd/>
            <a:tailEnd/>
          </a:ln>
        </p:spPr>
        <p:txBody>
          <a:bodyPr wrap="none">
            <a:spAutoFit/>
          </a:bodyPr>
          <a:lstStyle/>
          <a:p>
            <a:pPr eaLnBrk="0" hangingPunct="0">
              <a:defRPr/>
            </a:pPr>
            <a:r>
              <a:rPr lang="en-US" sz="2400" i="1">
                <a:latin typeface="+mn-lt"/>
              </a:rPr>
              <a:t>X</a:t>
            </a:r>
          </a:p>
        </p:txBody>
      </p:sp>
      <p:sp>
        <p:nvSpPr>
          <p:cNvPr id="256014" name="Text Box 14"/>
          <p:cNvSpPr txBox="1">
            <a:spLocks noChangeArrowheads="1"/>
          </p:cNvSpPr>
          <p:nvPr/>
        </p:nvSpPr>
        <p:spPr bwMode="auto">
          <a:xfrm rot="-5400000">
            <a:off x="1266825" y="3381375"/>
            <a:ext cx="1308100" cy="641350"/>
          </a:xfrm>
          <a:prstGeom prst="rect">
            <a:avLst/>
          </a:prstGeom>
          <a:noFill/>
          <a:ln w="9525">
            <a:noFill/>
            <a:miter lim="800000"/>
            <a:headEnd/>
            <a:tailEnd/>
          </a:ln>
        </p:spPr>
        <p:txBody>
          <a:bodyPr wrap="none">
            <a:spAutoFit/>
          </a:bodyPr>
          <a:lstStyle/>
          <a:p>
            <a:pPr algn="ctr" eaLnBrk="0" hangingPunct="0">
              <a:defRPr/>
            </a:pPr>
            <a:r>
              <a:rPr lang="en-US">
                <a:latin typeface="+mn-lt"/>
              </a:rPr>
              <a:t>Cumulative </a:t>
            </a:r>
          </a:p>
          <a:p>
            <a:pPr algn="ctr" eaLnBrk="0" hangingPunct="0">
              <a:defRPr/>
            </a:pPr>
            <a:r>
              <a:rPr lang="en-US">
                <a:latin typeface="+mn-lt"/>
              </a:rPr>
              <a:t>probability</a:t>
            </a:r>
          </a:p>
        </p:txBody>
      </p:sp>
      <p:sp>
        <p:nvSpPr>
          <p:cNvPr id="256015" name="Line 15"/>
          <p:cNvSpPr>
            <a:spLocks noChangeShapeType="1"/>
          </p:cNvSpPr>
          <p:nvPr/>
        </p:nvSpPr>
        <p:spPr bwMode="auto">
          <a:xfrm>
            <a:off x="5875338" y="2970213"/>
            <a:ext cx="1042987" cy="0"/>
          </a:xfrm>
          <a:prstGeom prst="line">
            <a:avLst/>
          </a:prstGeom>
          <a:noFill/>
          <a:ln w="38100">
            <a:solidFill>
              <a:schemeClr val="tx2"/>
            </a:solidFill>
            <a:round/>
            <a:headEnd/>
            <a:tailEnd/>
          </a:ln>
        </p:spPr>
        <p:txBody>
          <a:bodyPr/>
          <a:lstStyle/>
          <a:p>
            <a:pPr>
              <a:defRPr/>
            </a:pPr>
            <a:endParaRPr lang="en-US">
              <a:latin typeface="+mn-lt"/>
            </a:endParaRPr>
          </a:p>
        </p:txBody>
      </p:sp>
      <p:sp>
        <p:nvSpPr>
          <p:cNvPr id="256016" name="Rectangle 16"/>
          <p:cNvSpPr>
            <a:spLocks noChangeArrowheads="1"/>
          </p:cNvSpPr>
          <p:nvPr/>
        </p:nvSpPr>
        <p:spPr bwMode="auto">
          <a:xfrm>
            <a:off x="4624388" y="2974975"/>
            <a:ext cx="600075" cy="1530350"/>
          </a:xfrm>
          <a:prstGeom prst="rect">
            <a:avLst/>
          </a:prstGeom>
          <a:solidFill>
            <a:srgbClr val="FF0000"/>
          </a:solidFill>
          <a:ln w="76200">
            <a:noFill/>
            <a:miter lim="800000"/>
            <a:headEnd/>
            <a:tailEnd/>
          </a:ln>
        </p:spPr>
        <p:txBody>
          <a:bodyPr wrap="none" anchor="ctr"/>
          <a:lstStyle/>
          <a:p>
            <a:pPr>
              <a:defRPr/>
            </a:pPr>
            <a:endParaRPr lang="en-US">
              <a:latin typeface="+mn-lt"/>
            </a:endParaRPr>
          </a:p>
        </p:txBody>
      </p:sp>
    </p:spTree>
  </p:cSld>
  <p:clrMapOvr>
    <a:masterClrMapping/>
  </p:clrMapOvr>
</p:sld>
</file>

<file path=ppt/slides/slide3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2082" name="Rectangle 4"/>
          <p:cNvSpPr>
            <a:spLocks noGrp="1" noChangeArrowheads="1"/>
          </p:cNvSpPr>
          <p:nvPr>
            <p:ph type="title"/>
          </p:nvPr>
        </p:nvSpPr>
        <p:spPr>
          <a:xfrm>
            <a:off x="0" y="609600"/>
            <a:ext cx="9144000" cy="1143000"/>
          </a:xfrm>
        </p:spPr>
        <p:txBody>
          <a:bodyPr/>
          <a:lstStyle/>
          <a:p>
            <a:pPr eaLnBrk="1" hangingPunct="1"/>
            <a:r>
              <a:rPr lang="en-US" altLang="en-US"/>
              <a:t>Pinching to a zero-variance interval</a:t>
            </a:r>
          </a:p>
        </p:txBody>
      </p:sp>
      <p:pic>
        <p:nvPicPr>
          <p:cNvPr id="302083" name="Picture 5"/>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533400" y="2590800"/>
            <a:ext cx="5886450" cy="3352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1126" name="Text Box 8"/>
          <p:cNvSpPr txBox="1">
            <a:spLocks noChangeArrowheads="1"/>
          </p:cNvSpPr>
          <p:nvPr/>
        </p:nvSpPr>
        <p:spPr bwMode="auto">
          <a:xfrm>
            <a:off x="9372600" y="5486400"/>
            <a:ext cx="2509838" cy="923925"/>
          </a:xfrm>
          <a:prstGeom prst="rect">
            <a:avLst/>
          </a:prstGeom>
          <a:noFill/>
          <a:ln w="9525">
            <a:noFill/>
            <a:miter lim="800000"/>
            <a:headEnd/>
            <a:tailEnd/>
          </a:ln>
        </p:spPr>
        <p:txBody>
          <a:bodyPr>
            <a:spAutoFit/>
          </a:bodyPr>
          <a:lstStyle/>
          <a:p>
            <a:pPr>
              <a:defRPr/>
            </a:pPr>
            <a:r>
              <a:rPr lang="en-US" dirty="0">
                <a:solidFill>
                  <a:srgbClr val="0033CC"/>
                </a:solidFill>
                <a:latin typeface="+mn-lt"/>
              </a:rPr>
              <a:t>(Input </a:t>
            </a:r>
            <a:r>
              <a:rPr lang="en-US" i="1" dirty="0">
                <a:solidFill>
                  <a:srgbClr val="0033CC"/>
                </a:solidFill>
                <a:latin typeface="+mn-lt"/>
              </a:rPr>
              <a:t>B</a:t>
            </a:r>
            <a:r>
              <a:rPr lang="en-US" dirty="0">
                <a:solidFill>
                  <a:srgbClr val="0033CC"/>
                </a:solidFill>
                <a:latin typeface="+mn-lt"/>
              </a:rPr>
              <a:t> can’t be pinched to an interval because it has no core)</a:t>
            </a:r>
          </a:p>
        </p:txBody>
      </p:sp>
      <p:sp>
        <p:nvSpPr>
          <p:cNvPr id="261127" name="Text Box 9"/>
          <p:cNvSpPr txBox="1">
            <a:spLocks noChangeArrowheads="1"/>
          </p:cNvSpPr>
          <p:nvPr/>
        </p:nvSpPr>
        <p:spPr bwMode="auto">
          <a:xfrm>
            <a:off x="6934200" y="3200400"/>
            <a:ext cx="1941513" cy="641350"/>
          </a:xfrm>
          <a:prstGeom prst="rect">
            <a:avLst/>
          </a:prstGeom>
          <a:noFill/>
          <a:ln w="9525">
            <a:noFill/>
            <a:miter lim="800000"/>
            <a:headEnd/>
            <a:tailEnd/>
          </a:ln>
        </p:spPr>
        <p:txBody>
          <a:bodyPr>
            <a:spAutoFit/>
          </a:bodyPr>
          <a:lstStyle/>
          <a:p>
            <a:pPr>
              <a:defRPr/>
            </a:pPr>
            <a:r>
              <a:rPr lang="en-US" dirty="0">
                <a:solidFill>
                  <a:srgbClr val="009900"/>
                </a:solidFill>
                <a:latin typeface="+mn-lt"/>
              </a:rPr>
              <a:t>Under independence</a:t>
            </a:r>
            <a:endParaRPr lang="en-US" i="1" dirty="0">
              <a:solidFill>
                <a:srgbClr val="009900"/>
              </a:solidFill>
              <a:latin typeface="+mn-lt"/>
            </a:endParaRPr>
          </a:p>
        </p:txBody>
      </p:sp>
      <p:sp>
        <p:nvSpPr>
          <p:cNvPr id="261128" name="Line 10"/>
          <p:cNvSpPr>
            <a:spLocks noChangeShapeType="1"/>
          </p:cNvSpPr>
          <p:nvPr/>
        </p:nvSpPr>
        <p:spPr bwMode="auto">
          <a:xfrm flipH="1">
            <a:off x="6386513" y="3497263"/>
            <a:ext cx="490537" cy="6350"/>
          </a:xfrm>
          <a:prstGeom prst="line">
            <a:avLst/>
          </a:prstGeom>
          <a:noFill/>
          <a:ln w="76200">
            <a:solidFill>
              <a:srgbClr val="009900"/>
            </a:solidFill>
            <a:round/>
            <a:headEnd/>
            <a:tailEnd type="triangle" w="med" len="med"/>
          </a:ln>
        </p:spPr>
        <p:txBody>
          <a:bodyPr/>
          <a:lstStyle/>
          <a:p>
            <a:pPr>
              <a:defRPr/>
            </a:pPr>
            <a:endParaRPr lang="en-US">
              <a:latin typeface="+mn-lt"/>
            </a:endParaRPr>
          </a:p>
        </p:txBody>
      </p:sp>
      <p:sp>
        <p:nvSpPr>
          <p:cNvPr id="9" name="Rectangle 8"/>
          <p:cNvSpPr/>
          <p:nvPr/>
        </p:nvSpPr>
        <p:spPr>
          <a:xfrm>
            <a:off x="5521325" y="4745038"/>
            <a:ext cx="854075" cy="27463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Tree>
  </p:cSld>
  <p:clrMapOvr>
    <a:masterClrMapping/>
  </p:clrMapOvr>
</p:sld>
</file>

<file path=ppt/slides/slide3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3106" name="Rectangle 2"/>
          <p:cNvSpPr>
            <a:spLocks noGrp="1" noChangeArrowheads="1"/>
          </p:cNvSpPr>
          <p:nvPr>
            <p:ph type="title" idx="4294967295"/>
          </p:nvPr>
        </p:nvSpPr>
        <p:spPr/>
        <p:txBody>
          <a:bodyPr/>
          <a:lstStyle/>
          <a:p>
            <a:pPr eaLnBrk="1" hangingPunct="1"/>
            <a:r>
              <a:rPr lang="en-US" altLang="en-US"/>
              <a:t>Pinching to other targets</a:t>
            </a:r>
          </a:p>
        </p:txBody>
      </p:sp>
      <p:sp>
        <p:nvSpPr>
          <p:cNvPr id="303107" name="Rectangle 3"/>
          <p:cNvSpPr>
            <a:spLocks noGrp="1" noChangeArrowheads="1"/>
          </p:cNvSpPr>
          <p:nvPr>
            <p:ph type="body" idx="4294967295"/>
          </p:nvPr>
        </p:nvSpPr>
        <p:spPr>
          <a:xfrm>
            <a:off x="685800" y="1905000"/>
            <a:ext cx="8305800" cy="4648200"/>
          </a:xfrm>
        </p:spPr>
        <p:txBody>
          <a:bodyPr/>
          <a:lstStyle/>
          <a:p>
            <a:pPr eaLnBrk="1" hangingPunct="1"/>
            <a:r>
              <a:rPr lang="en-US" altLang="en-US"/>
              <a:t>Pinchings need not be to </a:t>
            </a:r>
            <a:r>
              <a:rPr lang="en-US" altLang="en-US" i="1"/>
              <a:t>particular</a:t>
            </a:r>
            <a:r>
              <a:rPr lang="en-US" altLang="en-US"/>
              <a:t> targets, e.g., a single point or a precise distribution</a:t>
            </a:r>
          </a:p>
          <a:p>
            <a:pPr lvl="4" eaLnBrk="1" hangingPunct="1"/>
            <a:endParaRPr lang="en-US" altLang="en-US" sz="1200"/>
          </a:p>
          <a:p>
            <a:pPr eaLnBrk="1" hangingPunct="1"/>
            <a:r>
              <a:rPr lang="en-US" altLang="en-US"/>
              <a:t>Traditionally, the results of pinching to various targets were </a:t>
            </a:r>
            <a:r>
              <a:rPr lang="en-US" altLang="en-US" i="1"/>
              <a:t>averaged</a:t>
            </a:r>
            <a:r>
              <a:rPr lang="en-US" altLang="en-US"/>
              <a:t> (called “freezing”), but that approach erases the effect of uncertainty</a:t>
            </a:r>
          </a:p>
          <a:p>
            <a:pPr lvl="4" eaLnBrk="1" hangingPunct="1"/>
            <a:endParaRPr lang="en-US" altLang="en-US" sz="1200"/>
          </a:p>
          <a:p>
            <a:pPr eaLnBrk="1" hangingPunct="1"/>
            <a:r>
              <a:rPr lang="en-US" altLang="en-US"/>
              <a:t>Instead, we ask:  what is the </a:t>
            </a:r>
            <a:r>
              <a:rPr lang="en-US" altLang="en-US" i="1">
                <a:solidFill>
                  <a:srgbClr val="FF0000"/>
                </a:solidFill>
              </a:rPr>
              <a:t>range</a:t>
            </a:r>
            <a:r>
              <a:rPr lang="en-US" altLang="en-US"/>
              <a:t> of observed reductions in uncertainty as the pinching target is varied over many different possibilities?</a:t>
            </a:r>
          </a:p>
        </p:txBody>
      </p:sp>
    </p:spTree>
  </p:cSld>
  <p:clrMapOvr>
    <a:masterClrMapping/>
  </p:clrMapOvr>
</p:sld>
</file>

<file path=ppt/slides/slide3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9" name="Rectangle 4"/>
          <p:cNvSpPr>
            <a:spLocks noGrp="1" noChangeArrowheads="1"/>
          </p:cNvSpPr>
          <p:nvPr>
            <p:ph type="title"/>
          </p:nvPr>
        </p:nvSpPr>
        <p:spPr/>
        <p:txBody>
          <a:bodyPr/>
          <a:lstStyle/>
          <a:p>
            <a:pPr eaLnBrk="1" hangingPunct="1"/>
            <a:r>
              <a:rPr lang="en-US" altLang="en-US"/>
              <a:t>Case study: dike reliability</a:t>
            </a:r>
          </a:p>
        </p:txBody>
      </p:sp>
      <p:sp>
        <p:nvSpPr>
          <p:cNvPr id="14340" name="Rectangle 5"/>
          <p:cNvSpPr>
            <a:spLocks noChangeArrowheads="1"/>
          </p:cNvSpPr>
          <p:nvPr/>
        </p:nvSpPr>
        <p:spPr bwMode="auto">
          <a:xfrm>
            <a:off x="5003800" y="5334000"/>
            <a:ext cx="3986213" cy="1171575"/>
          </a:xfrm>
          <a:prstGeom prst="rect">
            <a:avLst/>
          </a:prstGeom>
          <a:solidFill>
            <a:srgbClr val="FFCC99"/>
          </a:solidFill>
          <a:ln w="9525">
            <a:solidFill>
              <a:schemeClr val="tx1"/>
            </a:solidFill>
            <a:miter lim="800000"/>
            <a:headEnd/>
            <a:tailEnd/>
          </a:ln>
        </p:spPr>
        <p:txBody>
          <a:bodyPr wrap="none" anchor="ct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latin typeface="Arial" panose="020B0604020202020204" pitchFamily="34" charset="0"/>
            </a:endParaRPr>
          </a:p>
        </p:txBody>
      </p:sp>
      <p:pic>
        <p:nvPicPr>
          <p:cNvPr id="14341" name="Picture 6"/>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762000" y="1828800"/>
            <a:ext cx="7472363" cy="445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342" name="Rectangle 7"/>
          <p:cNvSpPr>
            <a:spLocks noChangeArrowheads="1"/>
          </p:cNvSpPr>
          <p:nvPr/>
        </p:nvSpPr>
        <p:spPr bwMode="auto">
          <a:xfrm>
            <a:off x="0" y="5554663"/>
            <a:ext cx="9134475" cy="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latin typeface="Arial" panose="020B0604020202020204" pitchFamily="34" charset="0"/>
            </a:endParaRPr>
          </a:p>
        </p:txBody>
      </p:sp>
      <p:graphicFrame>
        <p:nvGraphicFramePr>
          <p:cNvPr id="14338" name="Object 2"/>
          <p:cNvGraphicFramePr>
            <a:graphicFrameLocks noChangeAspect="1"/>
          </p:cNvGraphicFramePr>
          <p:nvPr/>
        </p:nvGraphicFramePr>
        <p:xfrm>
          <a:off x="5033963" y="5373688"/>
          <a:ext cx="3957637" cy="1179512"/>
        </p:xfrm>
        <a:graphic>
          <a:graphicData uri="http://schemas.openxmlformats.org/presentationml/2006/ole">
            <mc:AlternateContent xmlns:mc="http://schemas.openxmlformats.org/markup-compatibility/2006">
              <mc:Choice xmlns:v="urn:schemas-microsoft-com:vml" Requires="v">
                <p:oleObj spid="_x0000_s14446" name="Equation" r:id="rId5" imgW="1435100" imgH="431800" progId="Equation.3">
                  <p:embed/>
                </p:oleObj>
              </mc:Choice>
              <mc:Fallback>
                <p:oleObj name="Equation" r:id="rId5" imgW="1435100" imgH="431800" progId="Equation.3">
                  <p:embed/>
                  <p:pic>
                    <p:nvPicPr>
                      <p:cNvPr id="0" name="Object 2"/>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5033963" y="5373688"/>
                        <a:ext cx="3957637" cy="1179512"/>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Tree>
  </p:cSld>
  <p:clrMapOvr>
    <a:masterClrMapping/>
  </p:clrMapOvr>
</p:sld>
</file>

<file path=ppt/slides/slide3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4130" name="Rectangle 2"/>
          <p:cNvSpPr>
            <a:spLocks noGrp="1" noChangeArrowheads="1"/>
          </p:cNvSpPr>
          <p:nvPr>
            <p:ph type="title"/>
          </p:nvPr>
        </p:nvSpPr>
        <p:spPr/>
        <p:txBody>
          <a:bodyPr/>
          <a:lstStyle/>
          <a:p>
            <a:pPr eaLnBrk="1" hangingPunct="1"/>
            <a:r>
              <a:rPr lang="en-US" altLang="en-US"/>
              <a:t>The inputs</a:t>
            </a:r>
          </a:p>
        </p:txBody>
      </p:sp>
      <p:sp>
        <p:nvSpPr>
          <p:cNvPr id="304131" name="Rectangle 3"/>
          <p:cNvSpPr>
            <a:spLocks noGrp="1" noChangeArrowheads="1"/>
          </p:cNvSpPr>
          <p:nvPr>
            <p:ph type="body" idx="1"/>
          </p:nvPr>
        </p:nvSpPr>
        <p:spPr>
          <a:xfrm>
            <a:off x="685800" y="1981200"/>
            <a:ext cx="8229600" cy="4876800"/>
          </a:xfrm>
        </p:spPr>
        <p:txBody>
          <a:bodyPr/>
          <a:lstStyle/>
          <a:p>
            <a:pPr eaLnBrk="1" hangingPunct="1">
              <a:lnSpc>
                <a:spcPct val="90000"/>
              </a:lnSpc>
              <a:spcBef>
                <a:spcPct val="0"/>
              </a:spcBef>
              <a:buFontTx/>
              <a:buNone/>
            </a:pPr>
            <a:r>
              <a:rPr lang="en-US" altLang="en-US" sz="2400">
                <a:sym typeface="Symbol" panose="05050102010706020507" pitchFamily="18" charset="2"/>
              </a:rPr>
              <a:t>Relative density of the revetment blocks</a:t>
            </a:r>
          </a:p>
          <a:p>
            <a:pPr eaLnBrk="1" hangingPunct="1">
              <a:lnSpc>
                <a:spcPct val="90000"/>
              </a:lnSpc>
              <a:spcBef>
                <a:spcPct val="0"/>
              </a:spcBef>
              <a:buFont typeface="Symbol" panose="05050102010706020507" pitchFamily="18" charset="2"/>
              <a:buChar char="D"/>
            </a:pPr>
            <a:r>
              <a:rPr lang="en-US" altLang="en-US" sz="2400">
                <a:solidFill>
                  <a:srgbClr val="0033CC"/>
                </a:solidFill>
              </a:rPr>
              <a:t>= [1.60, 1.65] </a:t>
            </a:r>
          </a:p>
          <a:p>
            <a:pPr eaLnBrk="1" hangingPunct="1">
              <a:lnSpc>
                <a:spcPct val="90000"/>
              </a:lnSpc>
              <a:spcBef>
                <a:spcPct val="0"/>
              </a:spcBef>
              <a:buFont typeface="Symbol" panose="05050102010706020507" pitchFamily="18" charset="2"/>
              <a:buNone/>
            </a:pPr>
            <a:r>
              <a:rPr lang="en-US" altLang="en-US" sz="900">
                <a:solidFill>
                  <a:srgbClr val="0033CC"/>
                </a:solidFill>
              </a:rPr>
              <a:t>				</a:t>
            </a:r>
          </a:p>
          <a:p>
            <a:pPr eaLnBrk="1" hangingPunct="1">
              <a:lnSpc>
                <a:spcPct val="90000"/>
              </a:lnSpc>
              <a:spcBef>
                <a:spcPct val="0"/>
              </a:spcBef>
              <a:buFontTx/>
              <a:buNone/>
            </a:pPr>
            <a:r>
              <a:rPr lang="en-US" altLang="en-US" sz="2400">
                <a:sym typeface="Symbol" panose="05050102010706020507" pitchFamily="18" charset="2"/>
              </a:rPr>
              <a:t>Block thickness</a:t>
            </a:r>
          </a:p>
          <a:p>
            <a:pPr eaLnBrk="1" hangingPunct="1">
              <a:lnSpc>
                <a:spcPct val="90000"/>
              </a:lnSpc>
              <a:spcBef>
                <a:spcPct val="0"/>
              </a:spcBef>
              <a:buFontTx/>
              <a:buNone/>
            </a:pPr>
            <a:r>
              <a:rPr lang="en-US" altLang="en-US" sz="2400" i="1">
                <a:solidFill>
                  <a:srgbClr val="0033CC"/>
                </a:solidFill>
                <a:sym typeface="Symbol" panose="05050102010706020507" pitchFamily="18" charset="2"/>
              </a:rPr>
              <a:t>D</a:t>
            </a:r>
            <a:r>
              <a:rPr lang="en-US" altLang="en-US" sz="2400">
                <a:solidFill>
                  <a:srgbClr val="0033CC"/>
                </a:solidFill>
                <a:sym typeface="Symbol" panose="05050102010706020507" pitchFamily="18" charset="2"/>
              </a:rPr>
              <a:t> = [0.68, 0.72] meters</a:t>
            </a:r>
          </a:p>
          <a:p>
            <a:pPr eaLnBrk="1" hangingPunct="1">
              <a:lnSpc>
                <a:spcPct val="90000"/>
              </a:lnSpc>
              <a:spcBef>
                <a:spcPct val="0"/>
              </a:spcBef>
              <a:buFontTx/>
              <a:buNone/>
            </a:pPr>
            <a:endParaRPr lang="en-US" altLang="en-US" sz="900">
              <a:solidFill>
                <a:srgbClr val="0033CC"/>
              </a:solidFill>
              <a:sym typeface="Symbol" panose="05050102010706020507" pitchFamily="18" charset="2"/>
            </a:endParaRPr>
          </a:p>
          <a:p>
            <a:pPr eaLnBrk="1" hangingPunct="1">
              <a:lnSpc>
                <a:spcPct val="90000"/>
              </a:lnSpc>
              <a:spcBef>
                <a:spcPct val="0"/>
              </a:spcBef>
              <a:buFontTx/>
              <a:buNone/>
            </a:pPr>
            <a:r>
              <a:rPr lang="en-US" altLang="en-US" sz="2400">
                <a:sym typeface="Symbol" panose="05050102010706020507" pitchFamily="18" charset="2"/>
              </a:rPr>
              <a:t>Slope of the revetment</a:t>
            </a:r>
            <a:r>
              <a:rPr lang="en-US" altLang="en-US" sz="2400">
                <a:solidFill>
                  <a:srgbClr val="0033CC"/>
                </a:solidFill>
                <a:sym typeface="Symbol" panose="05050102010706020507" pitchFamily="18" charset="2"/>
              </a:rPr>
              <a:t> </a:t>
            </a:r>
          </a:p>
          <a:p>
            <a:pPr eaLnBrk="1" hangingPunct="1">
              <a:lnSpc>
                <a:spcPct val="90000"/>
              </a:lnSpc>
              <a:spcBef>
                <a:spcPct val="0"/>
              </a:spcBef>
              <a:buFont typeface="Symbol" panose="05050102010706020507" pitchFamily="18" charset="2"/>
              <a:buChar char="a"/>
            </a:pPr>
            <a:r>
              <a:rPr lang="en-US" altLang="en-US" sz="2400">
                <a:solidFill>
                  <a:srgbClr val="0033CC"/>
                </a:solidFill>
              </a:rPr>
              <a:t>= atan([0.32, 0.34]) = [0.309, 0.328] rad</a:t>
            </a:r>
            <a:r>
              <a:rPr lang="en-US" altLang="en-US" sz="2400">
                <a:solidFill>
                  <a:srgbClr val="0033CC"/>
                </a:solidFill>
                <a:sym typeface="Symbol" panose="05050102010706020507" pitchFamily="18" charset="2"/>
              </a:rPr>
              <a:t>ians</a:t>
            </a:r>
          </a:p>
          <a:p>
            <a:pPr eaLnBrk="1" hangingPunct="1">
              <a:lnSpc>
                <a:spcPct val="90000"/>
              </a:lnSpc>
              <a:spcBef>
                <a:spcPct val="0"/>
              </a:spcBef>
              <a:buFont typeface="Symbol" panose="05050102010706020507" pitchFamily="18" charset="2"/>
              <a:buChar char="a"/>
            </a:pPr>
            <a:endParaRPr lang="en-US" altLang="en-US" sz="900">
              <a:solidFill>
                <a:srgbClr val="0033CC"/>
              </a:solidFill>
              <a:sym typeface="Symbol" panose="05050102010706020507" pitchFamily="18" charset="2"/>
            </a:endParaRPr>
          </a:p>
          <a:p>
            <a:pPr eaLnBrk="1" hangingPunct="1">
              <a:lnSpc>
                <a:spcPct val="90000"/>
              </a:lnSpc>
              <a:spcBef>
                <a:spcPct val="0"/>
              </a:spcBef>
              <a:buFontTx/>
              <a:buNone/>
            </a:pPr>
            <a:r>
              <a:rPr lang="en-US" altLang="en-US" sz="2400">
                <a:sym typeface="Symbol" panose="05050102010706020507" pitchFamily="18" charset="2"/>
              </a:rPr>
              <a:t>Analysts’ “model uncertainty” factor</a:t>
            </a:r>
            <a:endParaRPr lang="en-US" altLang="en-US" sz="2400" i="1">
              <a:solidFill>
                <a:srgbClr val="0033CC"/>
              </a:solidFill>
              <a:sym typeface="Symbol" panose="05050102010706020507" pitchFamily="18" charset="2"/>
            </a:endParaRPr>
          </a:p>
          <a:p>
            <a:pPr eaLnBrk="1" hangingPunct="1">
              <a:lnSpc>
                <a:spcPct val="90000"/>
              </a:lnSpc>
              <a:spcBef>
                <a:spcPct val="0"/>
              </a:spcBef>
              <a:buFontTx/>
              <a:buNone/>
            </a:pPr>
            <a:r>
              <a:rPr lang="en-US" altLang="en-US" sz="2400" i="1">
                <a:solidFill>
                  <a:srgbClr val="0033CC"/>
                </a:solidFill>
                <a:sym typeface="Symbol" panose="05050102010706020507" pitchFamily="18" charset="2"/>
              </a:rPr>
              <a:t>M</a:t>
            </a:r>
            <a:r>
              <a:rPr lang="en-US" altLang="en-US" sz="2400">
                <a:solidFill>
                  <a:srgbClr val="0033CC"/>
                </a:solidFill>
                <a:sym typeface="Symbol" panose="05050102010706020507" pitchFamily="18" charset="2"/>
              </a:rPr>
              <a:t> = [3.0, 5.2]</a:t>
            </a:r>
          </a:p>
          <a:p>
            <a:pPr eaLnBrk="1" hangingPunct="1">
              <a:lnSpc>
                <a:spcPct val="90000"/>
              </a:lnSpc>
              <a:spcBef>
                <a:spcPct val="0"/>
              </a:spcBef>
              <a:buFontTx/>
              <a:buNone/>
            </a:pPr>
            <a:endParaRPr lang="en-US" altLang="en-US" sz="900">
              <a:solidFill>
                <a:srgbClr val="0033CC"/>
              </a:solidFill>
              <a:sym typeface="Symbol" panose="05050102010706020507" pitchFamily="18" charset="2"/>
            </a:endParaRPr>
          </a:p>
          <a:p>
            <a:pPr eaLnBrk="1" hangingPunct="1">
              <a:lnSpc>
                <a:spcPct val="90000"/>
              </a:lnSpc>
              <a:spcBef>
                <a:spcPct val="0"/>
              </a:spcBef>
              <a:buFontTx/>
              <a:buNone/>
            </a:pPr>
            <a:r>
              <a:rPr lang="en-US" altLang="en-US" sz="2400">
                <a:sym typeface="Symbol" panose="05050102010706020507" pitchFamily="18" charset="2"/>
              </a:rPr>
              <a:t>Significant wave height (average of the highest third of waves)</a:t>
            </a:r>
            <a:r>
              <a:rPr lang="en-US" altLang="en-US" sz="2400" i="1">
                <a:solidFill>
                  <a:srgbClr val="0033CC"/>
                </a:solidFill>
                <a:sym typeface="Symbol" panose="05050102010706020507" pitchFamily="18" charset="2"/>
              </a:rPr>
              <a:t> </a:t>
            </a:r>
          </a:p>
          <a:p>
            <a:pPr eaLnBrk="1" hangingPunct="1">
              <a:lnSpc>
                <a:spcPct val="90000"/>
              </a:lnSpc>
              <a:spcBef>
                <a:spcPct val="0"/>
              </a:spcBef>
              <a:buFontTx/>
              <a:buNone/>
            </a:pPr>
            <a:r>
              <a:rPr lang="en-US" altLang="en-US" sz="2400" i="1">
                <a:solidFill>
                  <a:srgbClr val="0033CC"/>
                </a:solidFill>
                <a:sym typeface="Symbol" panose="05050102010706020507" pitchFamily="18" charset="2"/>
              </a:rPr>
              <a:t>H</a:t>
            </a:r>
            <a:r>
              <a:rPr lang="en-US" altLang="en-US" sz="2400">
                <a:solidFill>
                  <a:srgbClr val="0033CC"/>
                </a:solidFill>
                <a:sym typeface="Symbol" panose="05050102010706020507" pitchFamily="18" charset="2"/>
              </a:rPr>
              <a:t> = weibull([1.2, 1.5] meters, [10, 12])</a:t>
            </a:r>
          </a:p>
          <a:p>
            <a:pPr eaLnBrk="1" hangingPunct="1">
              <a:lnSpc>
                <a:spcPct val="90000"/>
              </a:lnSpc>
              <a:spcBef>
                <a:spcPct val="0"/>
              </a:spcBef>
              <a:buFontTx/>
              <a:buNone/>
            </a:pPr>
            <a:endParaRPr lang="en-US" altLang="en-US" sz="900">
              <a:solidFill>
                <a:srgbClr val="0033CC"/>
              </a:solidFill>
              <a:sym typeface="Symbol" panose="05050102010706020507" pitchFamily="18" charset="2"/>
            </a:endParaRPr>
          </a:p>
          <a:p>
            <a:pPr eaLnBrk="1" hangingPunct="1">
              <a:lnSpc>
                <a:spcPct val="90000"/>
              </a:lnSpc>
              <a:spcBef>
                <a:spcPct val="0"/>
              </a:spcBef>
              <a:buFontTx/>
              <a:buNone/>
            </a:pPr>
            <a:r>
              <a:rPr lang="en-US" altLang="en-US" sz="2400">
                <a:sym typeface="Symbol" panose="05050102010706020507" pitchFamily="18" charset="2"/>
              </a:rPr>
              <a:t>Offshore peak wave steepness</a:t>
            </a:r>
            <a:r>
              <a:rPr lang="en-US" altLang="en-US" sz="2400" i="1">
                <a:solidFill>
                  <a:srgbClr val="0033CC"/>
                </a:solidFill>
                <a:sym typeface="Symbol" panose="05050102010706020507" pitchFamily="18" charset="2"/>
              </a:rPr>
              <a:t> </a:t>
            </a:r>
          </a:p>
          <a:p>
            <a:pPr eaLnBrk="1" hangingPunct="1">
              <a:lnSpc>
                <a:spcPct val="90000"/>
              </a:lnSpc>
              <a:spcBef>
                <a:spcPct val="0"/>
              </a:spcBef>
              <a:buFontTx/>
              <a:buNone/>
            </a:pPr>
            <a:r>
              <a:rPr lang="en-US" altLang="en-US" sz="2400" i="1">
                <a:solidFill>
                  <a:srgbClr val="0033CC"/>
                </a:solidFill>
                <a:sym typeface="Symbol" panose="05050102010706020507" pitchFamily="18" charset="2"/>
              </a:rPr>
              <a:t>s</a:t>
            </a:r>
            <a:r>
              <a:rPr lang="en-US" altLang="en-US" sz="2400">
                <a:solidFill>
                  <a:srgbClr val="0033CC"/>
                </a:solidFill>
                <a:sym typeface="Symbol" panose="05050102010706020507" pitchFamily="18" charset="2"/>
              </a:rPr>
              <a:t> = normal([0.039, 0.041], [0.005, 0.006])</a:t>
            </a:r>
            <a:endParaRPr lang="en-US" altLang="en-US" sz="2400"/>
          </a:p>
        </p:txBody>
      </p:sp>
    </p:spTree>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4" name="Rectangle 2"/>
          <p:cNvSpPr>
            <a:spLocks noGrp="1" noChangeArrowheads="1"/>
          </p:cNvSpPr>
          <p:nvPr>
            <p:ph type="title"/>
          </p:nvPr>
        </p:nvSpPr>
        <p:spPr/>
        <p:txBody>
          <a:bodyPr/>
          <a:lstStyle/>
          <a:p>
            <a:pPr eaLnBrk="1" hangingPunct="1">
              <a:defRPr/>
            </a:pPr>
            <a:r>
              <a:rPr lang="en-US"/>
              <a:t>Generating random deviates</a:t>
            </a:r>
          </a:p>
        </p:txBody>
      </p:sp>
      <p:sp>
        <p:nvSpPr>
          <p:cNvPr id="46083" name="Rectangle 3"/>
          <p:cNvSpPr>
            <a:spLocks noGrp="1" noChangeArrowheads="1"/>
          </p:cNvSpPr>
          <p:nvPr>
            <p:ph type="body" idx="1"/>
          </p:nvPr>
        </p:nvSpPr>
        <p:spPr>
          <a:xfrm>
            <a:off x="685800" y="1981200"/>
            <a:ext cx="8229600" cy="4648200"/>
          </a:xfrm>
        </p:spPr>
        <p:txBody>
          <a:bodyPr/>
          <a:lstStyle/>
          <a:p>
            <a:pPr eaLnBrk="1" hangingPunct="1"/>
            <a:r>
              <a:rPr lang="en-US" altLang="en-US" i="1"/>
              <a:t>Inverse transform sampling</a:t>
            </a:r>
            <a:r>
              <a:rPr lang="en-US" altLang="en-US"/>
              <a:t> can make realizations from an </a:t>
            </a:r>
            <a:r>
              <a:rPr lang="en-US" altLang="en-US" i="1"/>
              <a:t>arbitrary </a:t>
            </a:r>
            <a:r>
              <a:rPr lang="en-US" altLang="en-US"/>
              <a:t>distribution using uniform deviates</a:t>
            </a:r>
          </a:p>
          <a:p>
            <a:pPr lvl="4" eaLnBrk="1" hangingPunct="1"/>
            <a:endParaRPr lang="en-US" altLang="en-US"/>
          </a:p>
          <a:p>
            <a:pPr eaLnBrk="1" hangingPunct="1"/>
            <a:r>
              <a:rPr lang="en-US" altLang="en-US" i="1"/>
              <a:t>Acceptance-rejection method</a:t>
            </a:r>
            <a:r>
              <a:rPr lang="en-US" altLang="en-US"/>
              <a:t> can be used when the CDF has no closed form</a:t>
            </a:r>
          </a:p>
          <a:p>
            <a:pPr lvl="4" eaLnBrk="1" hangingPunct="1"/>
            <a:endParaRPr lang="en-US" altLang="en-US"/>
          </a:p>
          <a:p>
            <a:pPr eaLnBrk="1" hangingPunct="1"/>
            <a:r>
              <a:rPr lang="en-US" altLang="en-US"/>
              <a:t>Many distribution shapes have special algorithms that are faster or better</a:t>
            </a:r>
          </a:p>
          <a:p>
            <a:pPr lvl="4" eaLnBrk="1" hangingPunct="1"/>
            <a:endParaRPr lang="en-US" altLang="en-US"/>
          </a:p>
        </p:txBody>
      </p:sp>
    </p:spTree>
    <p:extLst>
      <p:ext uri="{BB962C8B-B14F-4D97-AF65-F5344CB8AC3E}">
        <p14:creationId xmlns:p14="http://schemas.microsoft.com/office/powerpoint/2010/main" val="2118626440"/>
      </p:ext>
    </p:extLst>
  </p:cSld>
  <p:clrMapOvr>
    <a:masterClrMapping/>
  </p:clrMapOvr>
</p:sld>
</file>

<file path=ppt/slides/slide3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5154" name="Rectangle 4"/>
          <p:cNvSpPr>
            <a:spLocks noGrp="1" noChangeArrowheads="1"/>
          </p:cNvSpPr>
          <p:nvPr>
            <p:ph type="title"/>
          </p:nvPr>
        </p:nvSpPr>
        <p:spPr/>
        <p:txBody>
          <a:bodyPr/>
          <a:lstStyle/>
          <a:p>
            <a:pPr eaLnBrk="1" hangingPunct="1"/>
            <a:r>
              <a:rPr lang="en-US" altLang="en-US"/>
              <a:t>Analysis</a:t>
            </a:r>
          </a:p>
        </p:txBody>
      </p:sp>
      <p:sp>
        <p:nvSpPr>
          <p:cNvPr id="305155" name="Rectangle 5"/>
          <p:cNvSpPr>
            <a:spLocks noChangeArrowheads="1"/>
          </p:cNvSpPr>
          <p:nvPr/>
        </p:nvSpPr>
        <p:spPr bwMode="auto">
          <a:xfrm>
            <a:off x="5557838" y="3051175"/>
            <a:ext cx="3506787" cy="2892425"/>
          </a:xfrm>
          <a:prstGeom prst="rect">
            <a:avLst/>
          </a:prstGeom>
          <a:solidFill>
            <a:srgbClr val="FFCC99">
              <a:alpha val="65881"/>
            </a:srgbClr>
          </a:solidFill>
          <a:ln w="9525">
            <a:solidFill>
              <a:schemeClr val="tx1"/>
            </a:solidFill>
            <a:miter lim="800000"/>
            <a:headEnd/>
            <a:tailEnd/>
          </a:ln>
        </p:spPr>
        <p:txBody>
          <a:bodyPr wrap="none" anchor="ct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latin typeface="Arial" panose="020B0604020202020204" pitchFamily="34" charset="0"/>
            </a:endParaRPr>
          </a:p>
        </p:txBody>
      </p:sp>
      <p:sp>
        <p:nvSpPr>
          <p:cNvPr id="305156" name="Freeform 6"/>
          <p:cNvSpPr>
            <a:spLocks/>
          </p:cNvSpPr>
          <p:nvPr/>
        </p:nvSpPr>
        <p:spPr bwMode="auto">
          <a:xfrm>
            <a:off x="6775450" y="3403600"/>
            <a:ext cx="1588" cy="1481138"/>
          </a:xfrm>
          <a:custGeom>
            <a:avLst/>
            <a:gdLst>
              <a:gd name="T0" fmla="*/ 0 w 1588"/>
              <a:gd name="T1" fmla="*/ 2147483647 h 933"/>
              <a:gd name="T2" fmla="*/ 0 w 1588"/>
              <a:gd name="T3" fmla="*/ 2147483647 h 933"/>
              <a:gd name="T4" fmla="*/ 0 w 1588"/>
              <a:gd name="T5" fmla="*/ 0 h 933"/>
              <a:gd name="T6" fmla="*/ 0 w 1588"/>
              <a:gd name="T7" fmla="*/ 2147483647 h 933"/>
              <a:gd name="T8" fmla="*/ 0 60000 65536"/>
              <a:gd name="T9" fmla="*/ 0 60000 65536"/>
              <a:gd name="T10" fmla="*/ 0 60000 65536"/>
              <a:gd name="T11" fmla="*/ 0 60000 65536"/>
              <a:gd name="T12" fmla="*/ 0 w 1588"/>
              <a:gd name="T13" fmla="*/ 0 h 933"/>
              <a:gd name="T14" fmla="*/ 1588 w 1588"/>
              <a:gd name="T15" fmla="*/ 933 h 933"/>
            </a:gdLst>
            <a:ahLst/>
            <a:cxnLst>
              <a:cxn ang="T8">
                <a:pos x="T0" y="T1"/>
              </a:cxn>
              <a:cxn ang="T9">
                <a:pos x="T2" y="T3"/>
              </a:cxn>
              <a:cxn ang="T10">
                <a:pos x="T4" y="T5"/>
              </a:cxn>
              <a:cxn ang="T11">
                <a:pos x="T6" y="T7"/>
              </a:cxn>
            </a:cxnLst>
            <a:rect l="T12" t="T13" r="T14" b="T15"/>
            <a:pathLst>
              <a:path w="1588" h="933">
                <a:moveTo>
                  <a:pt x="0" y="933"/>
                </a:moveTo>
                <a:lnTo>
                  <a:pt x="0" y="933"/>
                </a:lnTo>
                <a:lnTo>
                  <a:pt x="0" y="0"/>
                </a:lnTo>
                <a:lnTo>
                  <a:pt x="0" y="933"/>
                </a:lnTo>
              </a:path>
            </a:pathLst>
          </a:custGeom>
          <a:noFill/>
          <a:ln w="38100" cap="rnd">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pic>
        <p:nvPicPr>
          <p:cNvPr id="305157" name="Picture 7"/>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222250" y="2286000"/>
            <a:ext cx="5245100" cy="3736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5222" name="Text Box 8"/>
          <p:cNvSpPr txBox="1">
            <a:spLocks noChangeArrowheads="1"/>
          </p:cNvSpPr>
          <p:nvPr/>
        </p:nvSpPr>
        <p:spPr bwMode="auto">
          <a:xfrm>
            <a:off x="7391400" y="3736975"/>
            <a:ext cx="412750" cy="584200"/>
          </a:xfrm>
          <a:prstGeom prst="rect">
            <a:avLst/>
          </a:prstGeom>
          <a:noFill/>
          <a:ln w="9525">
            <a:noFill/>
            <a:miter lim="800000"/>
            <a:headEnd/>
            <a:tailEnd/>
          </a:ln>
        </p:spPr>
        <p:txBody>
          <a:bodyPr wrap="none">
            <a:spAutoFit/>
          </a:bodyPr>
          <a:lstStyle/>
          <a:p>
            <a:pPr>
              <a:defRPr/>
            </a:pPr>
            <a:r>
              <a:rPr lang="en-US" sz="3200" i="1" dirty="0">
                <a:latin typeface="+mn-lt"/>
              </a:rPr>
              <a:t>Z</a:t>
            </a:r>
          </a:p>
        </p:txBody>
      </p:sp>
      <p:sp>
        <p:nvSpPr>
          <p:cNvPr id="265223" name="Text Box 9"/>
          <p:cNvSpPr txBox="1">
            <a:spLocks noChangeArrowheads="1"/>
          </p:cNvSpPr>
          <p:nvPr/>
        </p:nvSpPr>
        <p:spPr bwMode="auto">
          <a:xfrm>
            <a:off x="5786438" y="5276850"/>
            <a:ext cx="3276600" cy="641350"/>
          </a:xfrm>
          <a:prstGeom prst="rect">
            <a:avLst/>
          </a:prstGeom>
          <a:noFill/>
          <a:ln w="9525">
            <a:noFill/>
            <a:miter lim="800000"/>
            <a:headEnd/>
            <a:tailEnd/>
          </a:ln>
        </p:spPr>
        <p:txBody>
          <a:bodyPr>
            <a:spAutoFit/>
          </a:bodyPr>
          <a:lstStyle/>
          <a:p>
            <a:pPr>
              <a:defRPr/>
            </a:pPr>
            <a:r>
              <a:rPr lang="en-US" dirty="0">
                <a:latin typeface="+mn-lt"/>
              </a:rPr>
              <a:t>Probability of negative </a:t>
            </a:r>
            <a:r>
              <a:rPr lang="en-US" i="1" dirty="0">
                <a:latin typeface="+mn-lt"/>
              </a:rPr>
              <a:t>Z</a:t>
            </a:r>
            <a:r>
              <a:rPr lang="en-US" dirty="0">
                <a:latin typeface="+mn-lt"/>
              </a:rPr>
              <a:t> (i.e., dike failure) is less than 0.05</a:t>
            </a:r>
          </a:p>
        </p:txBody>
      </p:sp>
      <p:sp>
        <p:nvSpPr>
          <p:cNvPr id="305160" name="AutoShape 10"/>
          <p:cNvSpPr>
            <a:spLocks noChangeAspect="1" noChangeArrowheads="1" noTextEdit="1"/>
          </p:cNvSpPr>
          <p:nvPr/>
        </p:nvSpPr>
        <p:spPr bwMode="auto">
          <a:xfrm>
            <a:off x="5649913" y="3336925"/>
            <a:ext cx="3368675" cy="1862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305161" name="Rectangle 11"/>
          <p:cNvSpPr>
            <a:spLocks noChangeArrowheads="1"/>
          </p:cNvSpPr>
          <p:nvPr/>
        </p:nvSpPr>
        <p:spPr bwMode="auto">
          <a:xfrm>
            <a:off x="5649913" y="3336925"/>
            <a:ext cx="22225" cy="106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700">
                <a:solidFill>
                  <a:srgbClr val="000000"/>
                </a:solidFill>
                <a:latin typeface="Times New Roman" panose="02020603050405020304" pitchFamily="18" charset="0"/>
              </a:rPr>
              <a:t> </a:t>
            </a:r>
            <a:endParaRPr lang="en-US" altLang="en-US">
              <a:latin typeface="Arial" panose="020B0604020202020204" pitchFamily="34" charset="0"/>
            </a:endParaRPr>
          </a:p>
        </p:txBody>
      </p:sp>
      <p:sp>
        <p:nvSpPr>
          <p:cNvPr id="305162" name="Line 12"/>
          <p:cNvSpPr>
            <a:spLocks noChangeShapeType="1"/>
          </p:cNvSpPr>
          <p:nvPr/>
        </p:nvSpPr>
        <p:spPr bwMode="auto">
          <a:xfrm>
            <a:off x="6184900" y="4884738"/>
            <a:ext cx="3175" cy="42862"/>
          </a:xfrm>
          <a:prstGeom prst="line">
            <a:avLst/>
          </a:prstGeom>
          <a:noFill/>
          <a:ln w="0"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5163" name="Line 13"/>
          <p:cNvSpPr>
            <a:spLocks noChangeShapeType="1"/>
          </p:cNvSpPr>
          <p:nvPr/>
        </p:nvSpPr>
        <p:spPr bwMode="auto">
          <a:xfrm>
            <a:off x="6334125" y="4884738"/>
            <a:ext cx="1588" cy="42862"/>
          </a:xfrm>
          <a:prstGeom prst="line">
            <a:avLst/>
          </a:prstGeom>
          <a:noFill/>
          <a:ln w="0"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5164" name="Line 14"/>
          <p:cNvSpPr>
            <a:spLocks noChangeShapeType="1"/>
          </p:cNvSpPr>
          <p:nvPr/>
        </p:nvSpPr>
        <p:spPr bwMode="auto">
          <a:xfrm>
            <a:off x="6480175" y="4884738"/>
            <a:ext cx="1588" cy="42862"/>
          </a:xfrm>
          <a:prstGeom prst="line">
            <a:avLst/>
          </a:prstGeom>
          <a:noFill/>
          <a:ln w="0"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5165" name="Line 15"/>
          <p:cNvSpPr>
            <a:spLocks noChangeShapeType="1"/>
          </p:cNvSpPr>
          <p:nvPr/>
        </p:nvSpPr>
        <p:spPr bwMode="auto">
          <a:xfrm>
            <a:off x="6627813" y="4884738"/>
            <a:ext cx="3175" cy="42862"/>
          </a:xfrm>
          <a:prstGeom prst="line">
            <a:avLst/>
          </a:prstGeom>
          <a:noFill/>
          <a:ln w="0"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5166" name="Line 16"/>
          <p:cNvSpPr>
            <a:spLocks noChangeShapeType="1"/>
          </p:cNvSpPr>
          <p:nvPr/>
        </p:nvSpPr>
        <p:spPr bwMode="auto">
          <a:xfrm>
            <a:off x="6775450" y="4884738"/>
            <a:ext cx="3175" cy="42862"/>
          </a:xfrm>
          <a:prstGeom prst="line">
            <a:avLst/>
          </a:prstGeom>
          <a:noFill/>
          <a:ln w="0"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5167" name="Line 17"/>
          <p:cNvSpPr>
            <a:spLocks noChangeShapeType="1"/>
          </p:cNvSpPr>
          <p:nvPr/>
        </p:nvSpPr>
        <p:spPr bwMode="auto">
          <a:xfrm>
            <a:off x="6775450" y="4884738"/>
            <a:ext cx="3175" cy="69850"/>
          </a:xfrm>
          <a:prstGeom prst="line">
            <a:avLst/>
          </a:prstGeom>
          <a:noFill/>
          <a:ln w="0"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5168" name="Rectangle 18"/>
          <p:cNvSpPr>
            <a:spLocks noChangeArrowheads="1"/>
          </p:cNvSpPr>
          <p:nvPr/>
        </p:nvSpPr>
        <p:spPr bwMode="auto">
          <a:xfrm>
            <a:off x="6751638" y="4965700"/>
            <a:ext cx="63500" cy="152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1000">
                <a:solidFill>
                  <a:srgbClr val="000000"/>
                </a:solidFill>
                <a:latin typeface="Times New Roman" panose="02020603050405020304" pitchFamily="18" charset="0"/>
              </a:rPr>
              <a:t>0</a:t>
            </a:r>
            <a:endParaRPr lang="en-US" altLang="en-US">
              <a:latin typeface="Arial" panose="020B0604020202020204" pitchFamily="34" charset="0"/>
            </a:endParaRPr>
          </a:p>
        </p:txBody>
      </p:sp>
      <p:sp>
        <p:nvSpPr>
          <p:cNvPr id="305169" name="Line 19"/>
          <p:cNvSpPr>
            <a:spLocks noChangeShapeType="1"/>
          </p:cNvSpPr>
          <p:nvPr/>
        </p:nvSpPr>
        <p:spPr bwMode="auto">
          <a:xfrm>
            <a:off x="6924675" y="4884738"/>
            <a:ext cx="1588" cy="42862"/>
          </a:xfrm>
          <a:prstGeom prst="line">
            <a:avLst/>
          </a:prstGeom>
          <a:noFill/>
          <a:ln w="0"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5170" name="Line 20"/>
          <p:cNvSpPr>
            <a:spLocks noChangeShapeType="1"/>
          </p:cNvSpPr>
          <p:nvPr/>
        </p:nvSpPr>
        <p:spPr bwMode="auto">
          <a:xfrm>
            <a:off x="7070725" y="4884738"/>
            <a:ext cx="1588" cy="42862"/>
          </a:xfrm>
          <a:prstGeom prst="line">
            <a:avLst/>
          </a:prstGeom>
          <a:noFill/>
          <a:ln w="0"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5171" name="Line 21"/>
          <p:cNvSpPr>
            <a:spLocks noChangeShapeType="1"/>
          </p:cNvSpPr>
          <p:nvPr/>
        </p:nvSpPr>
        <p:spPr bwMode="auto">
          <a:xfrm>
            <a:off x="7218363" y="4884738"/>
            <a:ext cx="3175" cy="42862"/>
          </a:xfrm>
          <a:prstGeom prst="line">
            <a:avLst/>
          </a:prstGeom>
          <a:noFill/>
          <a:ln w="0"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5172" name="Line 22"/>
          <p:cNvSpPr>
            <a:spLocks noChangeShapeType="1"/>
          </p:cNvSpPr>
          <p:nvPr/>
        </p:nvSpPr>
        <p:spPr bwMode="auto">
          <a:xfrm>
            <a:off x="7366000" y="4884738"/>
            <a:ext cx="3175" cy="42862"/>
          </a:xfrm>
          <a:prstGeom prst="line">
            <a:avLst/>
          </a:prstGeom>
          <a:noFill/>
          <a:ln w="0"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5173" name="Line 23"/>
          <p:cNvSpPr>
            <a:spLocks noChangeShapeType="1"/>
          </p:cNvSpPr>
          <p:nvPr/>
        </p:nvSpPr>
        <p:spPr bwMode="auto">
          <a:xfrm>
            <a:off x="7515225" y="4884738"/>
            <a:ext cx="1588" cy="42862"/>
          </a:xfrm>
          <a:prstGeom prst="line">
            <a:avLst/>
          </a:prstGeom>
          <a:noFill/>
          <a:ln w="0"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5174" name="Line 24"/>
          <p:cNvSpPr>
            <a:spLocks noChangeShapeType="1"/>
          </p:cNvSpPr>
          <p:nvPr/>
        </p:nvSpPr>
        <p:spPr bwMode="auto">
          <a:xfrm>
            <a:off x="7662863" y="4884738"/>
            <a:ext cx="3175" cy="42862"/>
          </a:xfrm>
          <a:prstGeom prst="line">
            <a:avLst/>
          </a:prstGeom>
          <a:noFill/>
          <a:ln w="0"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5175" name="Line 25"/>
          <p:cNvSpPr>
            <a:spLocks noChangeShapeType="1"/>
          </p:cNvSpPr>
          <p:nvPr/>
        </p:nvSpPr>
        <p:spPr bwMode="auto">
          <a:xfrm>
            <a:off x="7808913" y="4884738"/>
            <a:ext cx="3175" cy="42862"/>
          </a:xfrm>
          <a:prstGeom prst="line">
            <a:avLst/>
          </a:prstGeom>
          <a:noFill/>
          <a:ln w="0"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5176" name="Line 26"/>
          <p:cNvSpPr>
            <a:spLocks noChangeShapeType="1"/>
          </p:cNvSpPr>
          <p:nvPr/>
        </p:nvSpPr>
        <p:spPr bwMode="auto">
          <a:xfrm>
            <a:off x="7958138" y="4884738"/>
            <a:ext cx="1587" cy="42862"/>
          </a:xfrm>
          <a:prstGeom prst="line">
            <a:avLst/>
          </a:prstGeom>
          <a:noFill/>
          <a:ln w="0"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5177" name="Line 27"/>
          <p:cNvSpPr>
            <a:spLocks noChangeShapeType="1"/>
          </p:cNvSpPr>
          <p:nvPr/>
        </p:nvSpPr>
        <p:spPr bwMode="auto">
          <a:xfrm>
            <a:off x="8105775" y="4884738"/>
            <a:ext cx="1588" cy="42862"/>
          </a:xfrm>
          <a:prstGeom prst="line">
            <a:avLst/>
          </a:prstGeom>
          <a:noFill/>
          <a:ln w="0"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5178" name="Line 28"/>
          <p:cNvSpPr>
            <a:spLocks noChangeShapeType="1"/>
          </p:cNvSpPr>
          <p:nvPr/>
        </p:nvSpPr>
        <p:spPr bwMode="auto">
          <a:xfrm>
            <a:off x="8255000" y="4884738"/>
            <a:ext cx="1588" cy="42862"/>
          </a:xfrm>
          <a:prstGeom prst="line">
            <a:avLst/>
          </a:prstGeom>
          <a:noFill/>
          <a:ln w="0"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5179" name="Line 29"/>
          <p:cNvSpPr>
            <a:spLocks noChangeShapeType="1"/>
          </p:cNvSpPr>
          <p:nvPr/>
        </p:nvSpPr>
        <p:spPr bwMode="auto">
          <a:xfrm>
            <a:off x="8255000" y="4884738"/>
            <a:ext cx="1588" cy="69850"/>
          </a:xfrm>
          <a:prstGeom prst="line">
            <a:avLst/>
          </a:prstGeom>
          <a:noFill/>
          <a:ln w="0"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5180" name="Rectangle 30"/>
          <p:cNvSpPr>
            <a:spLocks noChangeArrowheads="1"/>
          </p:cNvSpPr>
          <p:nvPr/>
        </p:nvSpPr>
        <p:spPr bwMode="auto">
          <a:xfrm>
            <a:off x="8226425" y="4965700"/>
            <a:ext cx="63500" cy="152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1000">
                <a:solidFill>
                  <a:srgbClr val="000000"/>
                </a:solidFill>
                <a:latin typeface="Times New Roman" panose="02020603050405020304" pitchFamily="18" charset="0"/>
              </a:rPr>
              <a:t>1</a:t>
            </a:r>
            <a:endParaRPr lang="en-US" altLang="en-US">
              <a:latin typeface="Arial" panose="020B0604020202020204" pitchFamily="34" charset="0"/>
            </a:endParaRPr>
          </a:p>
        </p:txBody>
      </p:sp>
      <p:sp>
        <p:nvSpPr>
          <p:cNvPr id="305181" name="Line 31"/>
          <p:cNvSpPr>
            <a:spLocks noChangeShapeType="1"/>
          </p:cNvSpPr>
          <p:nvPr/>
        </p:nvSpPr>
        <p:spPr bwMode="auto">
          <a:xfrm>
            <a:off x="8399463" y="4884738"/>
            <a:ext cx="3175" cy="42862"/>
          </a:xfrm>
          <a:prstGeom prst="line">
            <a:avLst/>
          </a:prstGeom>
          <a:noFill/>
          <a:ln w="0"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5182" name="Line 32"/>
          <p:cNvSpPr>
            <a:spLocks noChangeShapeType="1"/>
          </p:cNvSpPr>
          <p:nvPr/>
        </p:nvSpPr>
        <p:spPr bwMode="auto">
          <a:xfrm>
            <a:off x="8548688" y="4884738"/>
            <a:ext cx="1587" cy="42862"/>
          </a:xfrm>
          <a:prstGeom prst="line">
            <a:avLst/>
          </a:prstGeom>
          <a:noFill/>
          <a:ln w="0"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5183" name="Line 33"/>
          <p:cNvSpPr>
            <a:spLocks noChangeShapeType="1"/>
          </p:cNvSpPr>
          <p:nvPr/>
        </p:nvSpPr>
        <p:spPr bwMode="auto">
          <a:xfrm>
            <a:off x="8696325" y="4884738"/>
            <a:ext cx="1588" cy="42862"/>
          </a:xfrm>
          <a:prstGeom prst="line">
            <a:avLst/>
          </a:prstGeom>
          <a:noFill/>
          <a:ln w="0"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5184" name="Line 34"/>
          <p:cNvSpPr>
            <a:spLocks noChangeShapeType="1"/>
          </p:cNvSpPr>
          <p:nvPr/>
        </p:nvSpPr>
        <p:spPr bwMode="auto">
          <a:xfrm>
            <a:off x="8845550" y="4884738"/>
            <a:ext cx="1588" cy="42862"/>
          </a:xfrm>
          <a:prstGeom prst="line">
            <a:avLst/>
          </a:prstGeom>
          <a:noFill/>
          <a:ln w="0"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5185" name="Line 35"/>
          <p:cNvSpPr>
            <a:spLocks noChangeShapeType="1"/>
          </p:cNvSpPr>
          <p:nvPr/>
        </p:nvSpPr>
        <p:spPr bwMode="auto">
          <a:xfrm>
            <a:off x="8993188" y="4884738"/>
            <a:ext cx="1587" cy="42862"/>
          </a:xfrm>
          <a:prstGeom prst="line">
            <a:avLst/>
          </a:prstGeom>
          <a:noFill/>
          <a:ln w="0"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5186" name="Rectangle 36"/>
          <p:cNvSpPr>
            <a:spLocks noChangeArrowheads="1"/>
          </p:cNvSpPr>
          <p:nvPr/>
        </p:nvSpPr>
        <p:spPr bwMode="auto">
          <a:xfrm>
            <a:off x="5875338" y="4829175"/>
            <a:ext cx="63500" cy="152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1000">
                <a:solidFill>
                  <a:srgbClr val="000000"/>
                </a:solidFill>
                <a:latin typeface="Times New Roman" panose="02020603050405020304" pitchFamily="18" charset="0"/>
              </a:rPr>
              <a:t>0</a:t>
            </a:r>
            <a:endParaRPr lang="en-US" altLang="en-US">
              <a:latin typeface="Arial" panose="020B0604020202020204" pitchFamily="34" charset="0"/>
            </a:endParaRPr>
          </a:p>
        </p:txBody>
      </p:sp>
      <p:grpSp>
        <p:nvGrpSpPr>
          <p:cNvPr id="305187" name="Group 37"/>
          <p:cNvGrpSpPr>
            <a:grpSpLocks/>
          </p:cNvGrpSpPr>
          <p:nvPr/>
        </p:nvGrpSpPr>
        <p:grpSpPr bwMode="auto">
          <a:xfrm>
            <a:off x="5994400" y="3403600"/>
            <a:ext cx="71438" cy="1550988"/>
            <a:chOff x="3776" y="5872"/>
            <a:chExt cx="45" cy="977"/>
          </a:xfrm>
        </p:grpSpPr>
        <p:sp>
          <p:nvSpPr>
            <p:cNvPr id="305229" name="Line 38"/>
            <p:cNvSpPr>
              <a:spLocks noChangeShapeType="1"/>
            </p:cNvSpPr>
            <p:nvPr/>
          </p:nvSpPr>
          <p:spPr bwMode="auto">
            <a:xfrm>
              <a:off x="3820" y="6805"/>
              <a:ext cx="1" cy="27"/>
            </a:xfrm>
            <a:prstGeom prst="line">
              <a:avLst/>
            </a:prstGeom>
            <a:noFill/>
            <a:ln w="0"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5230" name="Line 39"/>
            <p:cNvSpPr>
              <a:spLocks noChangeShapeType="1"/>
            </p:cNvSpPr>
            <p:nvPr/>
          </p:nvSpPr>
          <p:spPr bwMode="auto">
            <a:xfrm>
              <a:off x="3820" y="6805"/>
              <a:ext cx="1" cy="44"/>
            </a:xfrm>
            <a:prstGeom prst="line">
              <a:avLst/>
            </a:prstGeom>
            <a:noFill/>
            <a:ln w="0"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5231" name="Line 40"/>
            <p:cNvSpPr>
              <a:spLocks noChangeShapeType="1"/>
            </p:cNvSpPr>
            <p:nvPr/>
          </p:nvSpPr>
          <p:spPr bwMode="auto">
            <a:xfrm flipV="1">
              <a:off x="3820" y="5872"/>
              <a:ext cx="1" cy="933"/>
            </a:xfrm>
            <a:prstGeom prst="line">
              <a:avLst/>
            </a:prstGeom>
            <a:noFill/>
            <a:ln w="0"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5232" name="Line 41"/>
            <p:cNvSpPr>
              <a:spLocks noChangeShapeType="1"/>
            </p:cNvSpPr>
            <p:nvPr/>
          </p:nvSpPr>
          <p:spPr bwMode="auto">
            <a:xfrm flipH="1">
              <a:off x="3785" y="6805"/>
              <a:ext cx="35" cy="1"/>
            </a:xfrm>
            <a:prstGeom prst="line">
              <a:avLst/>
            </a:prstGeom>
            <a:noFill/>
            <a:ln w="0"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5233" name="Line 42"/>
            <p:cNvSpPr>
              <a:spLocks noChangeShapeType="1"/>
            </p:cNvSpPr>
            <p:nvPr/>
          </p:nvSpPr>
          <p:spPr bwMode="auto">
            <a:xfrm flipH="1">
              <a:off x="3776" y="6805"/>
              <a:ext cx="44" cy="1"/>
            </a:xfrm>
            <a:prstGeom prst="line">
              <a:avLst/>
            </a:prstGeom>
            <a:noFill/>
            <a:ln w="0"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5234" name="Line 43"/>
            <p:cNvSpPr>
              <a:spLocks noChangeShapeType="1"/>
            </p:cNvSpPr>
            <p:nvPr/>
          </p:nvSpPr>
          <p:spPr bwMode="auto">
            <a:xfrm flipH="1">
              <a:off x="3785" y="6712"/>
              <a:ext cx="35" cy="1"/>
            </a:xfrm>
            <a:prstGeom prst="line">
              <a:avLst/>
            </a:prstGeom>
            <a:noFill/>
            <a:ln w="0"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5235" name="Line 44"/>
            <p:cNvSpPr>
              <a:spLocks noChangeShapeType="1"/>
            </p:cNvSpPr>
            <p:nvPr/>
          </p:nvSpPr>
          <p:spPr bwMode="auto">
            <a:xfrm flipH="1">
              <a:off x="3785" y="6619"/>
              <a:ext cx="35" cy="1"/>
            </a:xfrm>
            <a:prstGeom prst="line">
              <a:avLst/>
            </a:prstGeom>
            <a:noFill/>
            <a:ln w="0"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5236" name="Line 45"/>
            <p:cNvSpPr>
              <a:spLocks noChangeShapeType="1"/>
            </p:cNvSpPr>
            <p:nvPr/>
          </p:nvSpPr>
          <p:spPr bwMode="auto">
            <a:xfrm flipH="1">
              <a:off x="3785" y="6525"/>
              <a:ext cx="35" cy="1"/>
            </a:xfrm>
            <a:prstGeom prst="line">
              <a:avLst/>
            </a:prstGeom>
            <a:noFill/>
            <a:ln w="0"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5237" name="Line 46"/>
            <p:cNvSpPr>
              <a:spLocks noChangeShapeType="1"/>
            </p:cNvSpPr>
            <p:nvPr/>
          </p:nvSpPr>
          <p:spPr bwMode="auto">
            <a:xfrm flipH="1">
              <a:off x="3785" y="6432"/>
              <a:ext cx="35" cy="1"/>
            </a:xfrm>
            <a:prstGeom prst="line">
              <a:avLst/>
            </a:prstGeom>
            <a:noFill/>
            <a:ln w="0"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5238" name="Line 47"/>
            <p:cNvSpPr>
              <a:spLocks noChangeShapeType="1"/>
            </p:cNvSpPr>
            <p:nvPr/>
          </p:nvSpPr>
          <p:spPr bwMode="auto">
            <a:xfrm flipH="1">
              <a:off x="3785" y="6338"/>
              <a:ext cx="35" cy="1"/>
            </a:xfrm>
            <a:prstGeom prst="line">
              <a:avLst/>
            </a:prstGeom>
            <a:noFill/>
            <a:ln w="0"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5239" name="Line 48"/>
            <p:cNvSpPr>
              <a:spLocks noChangeShapeType="1"/>
            </p:cNvSpPr>
            <p:nvPr/>
          </p:nvSpPr>
          <p:spPr bwMode="auto">
            <a:xfrm flipH="1">
              <a:off x="3776" y="6338"/>
              <a:ext cx="44" cy="1"/>
            </a:xfrm>
            <a:prstGeom prst="line">
              <a:avLst/>
            </a:prstGeom>
            <a:noFill/>
            <a:ln w="0"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5240" name="Line 49"/>
            <p:cNvSpPr>
              <a:spLocks noChangeShapeType="1"/>
            </p:cNvSpPr>
            <p:nvPr/>
          </p:nvSpPr>
          <p:spPr bwMode="auto">
            <a:xfrm flipH="1">
              <a:off x="3785" y="6245"/>
              <a:ext cx="35" cy="1"/>
            </a:xfrm>
            <a:prstGeom prst="line">
              <a:avLst/>
            </a:prstGeom>
            <a:noFill/>
            <a:ln w="0"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5241" name="Line 50"/>
            <p:cNvSpPr>
              <a:spLocks noChangeShapeType="1"/>
            </p:cNvSpPr>
            <p:nvPr/>
          </p:nvSpPr>
          <p:spPr bwMode="auto">
            <a:xfrm flipH="1">
              <a:off x="3785" y="6152"/>
              <a:ext cx="35" cy="1"/>
            </a:xfrm>
            <a:prstGeom prst="line">
              <a:avLst/>
            </a:prstGeom>
            <a:noFill/>
            <a:ln w="0"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5242" name="Line 51"/>
            <p:cNvSpPr>
              <a:spLocks noChangeShapeType="1"/>
            </p:cNvSpPr>
            <p:nvPr/>
          </p:nvSpPr>
          <p:spPr bwMode="auto">
            <a:xfrm flipH="1">
              <a:off x="3785" y="6059"/>
              <a:ext cx="35" cy="1"/>
            </a:xfrm>
            <a:prstGeom prst="line">
              <a:avLst/>
            </a:prstGeom>
            <a:noFill/>
            <a:ln w="0"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5243" name="Line 52"/>
            <p:cNvSpPr>
              <a:spLocks noChangeShapeType="1"/>
            </p:cNvSpPr>
            <p:nvPr/>
          </p:nvSpPr>
          <p:spPr bwMode="auto">
            <a:xfrm flipH="1">
              <a:off x="3785" y="5965"/>
              <a:ext cx="35" cy="1"/>
            </a:xfrm>
            <a:prstGeom prst="line">
              <a:avLst/>
            </a:prstGeom>
            <a:noFill/>
            <a:ln w="0"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5244" name="Line 53"/>
            <p:cNvSpPr>
              <a:spLocks noChangeShapeType="1"/>
            </p:cNvSpPr>
            <p:nvPr/>
          </p:nvSpPr>
          <p:spPr bwMode="auto">
            <a:xfrm flipH="1">
              <a:off x="3785" y="5872"/>
              <a:ext cx="35" cy="1"/>
            </a:xfrm>
            <a:prstGeom prst="line">
              <a:avLst/>
            </a:prstGeom>
            <a:noFill/>
            <a:ln w="0"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5245" name="Line 54"/>
            <p:cNvSpPr>
              <a:spLocks noChangeShapeType="1"/>
            </p:cNvSpPr>
            <p:nvPr/>
          </p:nvSpPr>
          <p:spPr bwMode="auto">
            <a:xfrm flipH="1">
              <a:off x="3776" y="5872"/>
              <a:ext cx="44" cy="1"/>
            </a:xfrm>
            <a:prstGeom prst="line">
              <a:avLst/>
            </a:prstGeom>
            <a:noFill/>
            <a:ln w="0"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grpSp>
      <p:sp>
        <p:nvSpPr>
          <p:cNvPr id="305188" name="Rectangle 55"/>
          <p:cNvSpPr>
            <a:spLocks noChangeArrowheads="1"/>
          </p:cNvSpPr>
          <p:nvPr/>
        </p:nvSpPr>
        <p:spPr bwMode="auto">
          <a:xfrm>
            <a:off x="5875338" y="3348038"/>
            <a:ext cx="63500" cy="152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1000">
                <a:solidFill>
                  <a:srgbClr val="000000"/>
                </a:solidFill>
                <a:latin typeface="Times New Roman" panose="02020603050405020304" pitchFamily="18" charset="0"/>
              </a:rPr>
              <a:t>1</a:t>
            </a:r>
            <a:endParaRPr lang="en-US" altLang="en-US">
              <a:latin typeface="Arial" panose="020B0604020202020204" pitchFamily="34" charset="0"/>
            </a:endParaRPr>
          </a:p>
        </p:txBody>
      </p:sp>
      <p:sp>
        <p:nvSpPr>
          <p:cNvPr id="305189" name="Freeform 56"/>
          <p:cNvSpPr>
            <a:spLocks/>
          </p:cNvSpPr>
          <p:nvPr/>
        </p:nvSpPr>
        <p:spPr bwMode="auto">
          <a:xfrm>
            <a:off x="6340475" y="3403600"/>
            <a:ext cx="2190750" cy="1481138"/>
          </a:xfrm>
          <a:custGeom>
            <a:avLst/>
            <a:gdLst>
              <a:gd name="T0" fmla="*/ 2147483647 w 1380"/>
              <a:gd name="T1" fmla="*/ 2147483647 h 933"/>
              <a:gd name="T2" fmla="*/ 2147483647 w 1380"/>
              <a:gd name="T3" fmla="*/ 2147483647 h 933"/>
              <a:gd name="T4" fmla="*/ 2147483647 w 1380"/>
              <a:gd name="T5" fmla="*/ 2147483647 h 933"/>
              <a:gd name="T6" fmla="*/ 2147483647 w 1380"/>
              <a:gd name="T7" fmla="*/ 2147483647 h 933"/>
              <a:gd name="T8" fmla="*/ 2147483647 w 1380"/>
              <a:gd name="T9" fmla="*/ 2147483647 h 933"/>
              <a:gd name="T10" fmla="*/ 2147483647 w 1380"/>
              <a:gd name="T11" fmla="*/ 2147483647 h 933"/>
              <a:gd name="T12" fmla="*/ 2147483647 w 1380"/>
              <a:gd name="T13" fmla="*/ 2147483647 h 933"/>
              <a:gd name="T14" fmla="*/ 2147483647 w 1380"/>
              <a:gd name="T15" fmla="*/ 2147483647 h 933"/>
              <a:gd name="T16" fmla="*/ 2147483647 w 1380"/>
              <a:gd name="T17" fmla="*/ 2147483647 h 933"/>
              <a:gd name="T18" fmla="*/ 2147483647 w 1380"/>
              <a:gd name="T19" fmla="*/ 2147483647 h 933"/>
              <a:gd name="T20" fmla="*/ 2147483647 w 1380"/>
              <a:gd name="T21" fmla="*/ 2147483647 h 933"/>
              <a:gd name="T22" fmla="*/ 2147483647 w 1380"/>
              <a:gd name="T23" fmla="*/ 2147483647 h 933"/>
              <a:gd name="T24" fmla="*/ 2147483647 w 1380"/>
              <a:gd name="T25" fmla="*/ 2147483647 h 933"/>
              <a:gd name="T26" fmla="*/ 2147483647 w 1380"/>
              <a:gd name="T27" fmla="*/ 2147483647 h 933"/>
              <a:gd name="T28" fmla="*/ 2147483647 w 1380"/>
              <a:gd name="T29" fmla="*/ 2147483647 h 933"/>
              <a:gd name="T30" fmla="*/ 2147483647 w 1380"/>
              <a:gd name="T31" fmla="*/ 2147483647 h 933"/>
              <a:gd name="T32" fmla="*/ 2147483647 w 1380"/>
              <a:gd name="T33" fmla="*/ 2147483647 h 933"/>
              <a:gd name="T34" fmla="*/ 2147483647 w 1380"/>
              <a:gd name="T35" fmla="*/ 2147483647 h 933"/>
              <a:gd name="T36" fmla="*/ 2147483647 w 1380"/>
              <a:gd name="T37" fmla="*/ 2147483647 h 933"/>
              <a:gd name="T38" fmla="*/ 2147483647 w 1380"/>
              <a:gd name="T39" fmla="*/ 2147483647 h 933"/>
              <a:gd name="T40" fmla="*/ 2147483647 w 1380"/>
              <a:gd name="T41" fmla="*/ 2147483647 h 933"/>
              <a:gd name="T42" fmla="*/ 2147483647 w 1380"/>
              <a:gd name="T43" fmla="*/ 2147483647 h 933"/>
              <a:gd name="T44" fmla="*/ 2147483647 w 1380"/>
              <a:gd name="T45" fmla="*/ 2147483647 h 933"/>
              <a:gd name="T46" fmla="*/ 2147483647 w 1380"/>
              <a:gd name="T47" fmla="*/ 2147483647 h 933"/>
              <a:gd name="T48" fmla="*/ 2147483647 w 1380"/>
              <a:gd name="T49" fmla="*/ 2147483647 h 933"/>
              <a:gd name="T50" fmla="*/ 2147483647 w 1380"/>
              <a:gd name="T51" fmla="*/ 2147483647 h 933"/>
              <a:gd name="T52" fmla="*/ 2147483647 w 1380"/>
              <a:gd name="T53" fmla="*/ 2147483647 h 933"/>
              <a:gd name="T54" fmla="*/ 2147483647 w 1380"/>
              <a:gd name="T55" fmla="*/ 2147483647 h 933"/>
              <a:gd name="T56" fmla="*/ 2147483647 w 1380"/>
              <a:gd name="T57" fmla="*/ 2147483647 h 933"/>
              <a:gd name="T58" fmla="*/ 2147483647 w 1380"/>
              <a:gd name="T59" fmla="*/ 2147483647 h 933"/>
              <a:gd name="T60" fmla="*/ 2147483647 w 1380"/>
              <a:gd name="T61" fmla="*/ 2147483647 h 933"/>
              <a:gd name="T62" fmla="*/ 2147483647 w 1380"/>
              <a:gd name="T63" fmla="*/ 2147483647 h 933"/>
              <a:gd name="T64" fmla="*/ 2147483647 w 1380"/>
              <a:gd name="T65" fmla="*/ 2147483647 h 933"/>
              <a:gd name="T66" fmla="*/ 2147483647 w 1380"/>
              <a:gd name="T67" fmla="*/ 2147483647 h 933"/>
              <a:gd name="T68" fmla="*/ 2147483647 w 1380"/>
              <a:gd name="T69" fmla="*/ 2147483647 h 933"/>
              <a:gd name="T70" fmla="*/ 2147483647 w 1380"/>
              <a:gd name="T71" fmla="*/ 2147483647 h 933"/>
              <a:gd name="T72" fmla="*/ 2147483647 w 1380"/>
              <a:gd name="T73" fmla="*/ 2147483647 h 933"/>
              <a:gd name="T74" fmla="*/ 2147483647 w 1380"/>
              <a:gd name="T75" fmla="*/ 2147483647 h 933"/>
              <a:gd name="T76" fmla="*/ 2147483647 w 1380"/>
              <a:gd name="T77" fmla="*/ 2147483647 h 933"/>
              <a:gd name="T78" fmla="*/ 2147483647 w 1380"/>
              <a:gd name="T79" fmla="*/ 2147483647 h 933"/>
              <a:gd name="T80" fmla="*/ 2147483647 w 1380"/>
              <a:gd name="T81" fmla="*/ 2147483647 h 933"/>
              <a:gd name="T82" fmla="*/ 2147483647 w 1380"/>
              <a:gd name="T83" fmla="*/ 2147483647 h 933"/>
              <a:gd name="T84" fmla="*/ 2147483647 w 1380"/>
              <a:gd name="T85" fmla="*/ 2147483647 h 933"/>
              <a:gd name="T86" fmla="*/ 2147483647 w 1380"/>
              <a:gd name="T87" fmla="*/ 2147483647 h 933"/>
              <a:gd name="T88" fmla="*/ 2147483647 w 1380"/>
              <a:gd name="T89" fmla="*/ 2147483647 h 933"/>
              <a:gd name="T90" fmla="*/ 2147483647 w 1380"/>
              <a:gd name="T91" fmla="*/ 2147483647 h 933"/>
              <a:gd name="T92" fmla="*/ 2147483647 w 1380"/>
              <a:gd name="T93" fmla="*/ 2147483647 h 933"/>
              <a:gd name="T94" fmla="*/ 2147483647 w 1380"/>
              <a:gd name="T95" fmla="*/ 2147483647 h 933"/>
              <a:gd name="T96" fmla="*/ 2147483647 w 1380"/>
              <a:gd name="T97" fmla="*/ 2147483647 h 933"/>
              <a:gd name="T98" fmla="*/ 2147483647 w 1380"/>
              <a:gd name="T99" fmla="*/ 2147483647 h 933"/>
              <a:gd name="T100" fmla="*/ 2147483647 w 1380"/>
              <a:gd name="T101" fmla="*/ 2147483647 h 933"/>
              <a:gd name="T102" fmla="*/ 2147483647 w 1380"/>
              <a:gd name="T103" fmla="*/ 2147483647 h 933"/>
              <a:gd name="T104" fmla="*/ 2147483647 w 1380"/>
              <a:gd name="T105" fmla="*/ 2147483647 h 933"/>
              <a:gd name="T106" fmla="*/ 2147483647 w 1380"/>
              <a:gd name="T107" fmla="*/ 2147483647 h 933"/>
              <a:gd name="T108" fmla="*/ 2147483647 w 1380"/>
              <a:gd name="T109" fmla="*/ 2147483647 h 933"/>
              <a:gd name="T110" fmla="*/ 2147483647 w 1380"/>
              <a:gd name="T111" fmla="*/ 2147483647 h 933"/>
              <a:gd name="T112" fmla="*/ 2147483647 w 1380"/>
              <a:gd name="T113" fmla="*/ 2147483647 h 933"/>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380"/>
              <a:gd name="T172" fmla="*/ 0 h 933"/>
              <a:gd name="T173" fmla="*/ 1380 w 1380"/>
              <a:gd name="T174" fmla="*/ 933 h 933"/>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380" h="933">
                <a:moveTo>
                  <a:pt x="0" y="933"/>
                </a:moveTo>
                <a:lnTo>
                  <a:pt x="0" y="933"/>
                </a:lnTo>
                <a:lnTo>
                  <a:pt x="0" y="924"/>
                </a:lnTo>
                <a:lnTo>
                  <a:pt x="186" y="924"/>
                </a:lnTo>
                <a:lnTo>
                  <a:pt x="186" y="915"/>
                </a:lnTo>
                <a:lnTo>
                  <a:pt x="223" y="915"/>
                </a:lnTo>
                <a:lnTo>
                  <a:pt x="223" y="905"/>
                </a:lnTo>
                <a:lnTo>
                  <a:pt x="246" y="905"/>
                </a:lnTo>
                <a:lnTo>
                  <a:pt x="246" y="896"/>
                </a:lnTo>
                <a:lnTo>
                  <a:pt x="263" y="896"/>
                </a:lnTo>
                <a:lnTo>
                  <a:pt x="263" y="887"/>
                </a:lnTo>
                <a:lnTo>
                  <a:pt x="277" y="887"/>
                </a:lnTo>
                <a:lnTo>
                  <a:pt x="277" y="877"/>
                </a:lnTo>
                <a:lnTo>
                  <a:pt x="288" y="877"/>
                </a:lnTo>
                <a:lnTo>
                  <a:pt x="288" y="868"/>
                </a:lnTo>
                <a:lnTo>
                  <a:pt x="298" y="868"/>
                </a:lnTo>
                <a:lnTo>
                  <a:pt x="298" y="859"/>
                </a:lnTo>
                <a:lnTo>
                  <a:pt x="307" y="859"/>
                </a:lnTo>
                <a:lnTo>
                  <a:pt x="307" y="849"/>
                </a:lnTo>
                <a:lnTo>
                  <a:pt x="314" y="849"/>
                </a:lnTo>
                <a:lnTo>
                  <a:pt x="314" y="840"/>
                </a:lnTo>
                <a:lnTo>
                  <a:pt x="322" y="840"/>
                </a:lnTo>
                <a:lnTo>
                  <a:pt x="322" y="831"/>
                </a:lnTo>
                <a:lnTo>
                  <a:pt x="328" y="831"/>
                </a:lnTo>
                <a:lnTo>
                  <a:pt x="328" y="821"/>
                </a:lnTo>
                <a:lnTo>
                  <a:pt x="334" y="821"/>
                </a:lnTo>
                <a:lnTo>
                  <a:pt x="334" y="812"/>
                </a:lnTo>
                <a:lnTo>
                  <a:pt x="340" y="812"/>
                </a:lnTo>
                <a:lnTo>
                  <a:pt x="340" y="803"/>
                </a:lnTo>
                <a:lnTo>
                  <a:pt x="345" y="803"/>
                </a:lnTo>
                <a:lnTo>
                  <a:pt x="345" y="793"/>
                </a:lnTo>
                <a:lnTo>
                  <a:pt x="350" y="793"/>
                </a:lnTo>
                <a:lnTo>
                  <a:pt x="350" y="784"/>
                </a:lnTo>
                <a:lnTo>
                  <a:pt x="355" y="784"/>
                </a:lnTo>
                <a:lnTo>
                  <a:pt x="355" y="775"/>
                </a:lnTo>
                <a:lnTo>
                  <a:pt x="360" y="775"/>
                </a:lnTo>
                <a:lnTo>
                  <a:pt x="360" y="765"/>
                </a:lnTo>
                <a:lnTo>
                  <a:pt x="364" y="765"/>
                </a:lnTo>
                <a:lnTo>
                  <a:pt x="364" y="756"/>
                </a:lnTo>
                <a:lnTo>
                  <a:pt x="368" y="756"/>
                </a:lnTo>
                <a:lnTo>
                  <a:pt x="368" y="747"/>
                </a:lnTo>
                <a:lnTo>
                  <a:pt x="372" y="747"/>
                </a:lnTo>
                <a:lnTo>
                  <a:pt x="372" y="737"/>
                </a:lnTo>
                <a:lnTo>
                  <a:pt x="376" y="737"/>
                </a:lnTo>
                <a:lnTo>
                  <a:pt x="376" y="728"/>
                </a:lnTo>
                <a:lnTo>
                  <a:pt x="380" y="728"/>
                </a:lnTo>
                <a:lnTo>
                  <a:pt x="380" y="719"/>
                </a:lnTo>
                <a:lnTo>
                  <a:pt x="383" y="719"/>
                </a:lnTo>
                <a:lnTo>
                  <a:pt x="383" y="709"/>
                </a:lnTo>
                <a:lnTo>
                  <a:pt x="387" y="709"/>
                </a:lnTo>
                <a:lnTo>
                  <a:pt x="387" y="700"/>
                </a:lnTo>
                <a:lnTo>
                  <a:pt x="390" y="700"/>
                </a:lnTo>
                <a:lnTo>
                  <a:pt x="390" y="691"/>
                </a:lnTo>
                <a:lnTo>
                  <a:pt x="394" y="691"/>
                </a:lnTo>
                <a:lnTo>
                  <a:pt x="394" y="681"/>
                </a:lnTo>
                <a:lnTo>
                  <a:pt x="397" y="681"/>
                </a:lnTo>
                <a:lnTo>
                  <a:pt x="397" y="672"/>
                </a:lnTo>
                <a:lnTo>
                  <a:pt x="400" y="672"/>
                </a:lnTo>
                <a:lnTo>
                  <a:pt x="400" y="663"/>
                </a:lnTo>
                <a:lnTo>
                  <a:pt x="404" y="663"/>
                </a:lnTo>
                <a:lnTo>
                  <a:pt x="404" y="653"/>
                </a:lnTo>
                <a:lnTo>
                  <a:pt x="406" y="653"/>
                </a:lnTo>
                <a:lnTo>
                  <a:pt x="406" y="644"/>
                </a:lnTo>
                <a:lnTo>
                  <a:pt x="409" y="644"/>
                </a:lnTo>
                <a:lnTo>
                  <a:pt x="409" y="635"/>
                </a:lnTo>
                <a:lnTo>
                  <a:pt x="413" y="635"/>
                </a:lnTo>
                <a:lnTo>
                  <a:pt x="413" y="625"/>
                </a:lnTo>
                <a:lnTo>
                  <a:pt x="415" y="625"/>
                </a:lnTo>
                <a:lnTo>
                  <a:pt x="415" y="616"/>
                </a:lnTo>
                <a:lnTo>
                  <a:pt x="418" y="616"/>
                </a:lnTo>
                <a:lnTo>
                  <a:pt x="418" y="607"/>
                </a:lnTo>
                <a:lnTo>
                  <a:pt x="421" y="607"/>
                </a:lnTo>
                <a:lnTo>
                  <a:pt x="421" y="597"/>
                </a:lnTo>
                <a:lnTo>
                  <a:pt x="424" y="597"/>
                </a:lnTo>
                <a:lnTo>
                  <a:pt x="424" y="588"/>
                </a:lnTo>
                <a:lnTo>
                  <a:pt x="427" y="588"/>
                </a:lnTo>
                <a:lnTo>
                  <a:pt x="427" y="579"/>
                </a:lnTo>
                <a:lnTo>
                  <a:pt x="430" y="579"/>
                </a:lnTo>
                <a:lnTo>
                  <a:pt x="430" y="569"/>
                </a:lnTo>
                <a:lnTo>
                  <a:pt x="432" y="569"/>
                </a:lnTo>
                <a:lnTo>
                  <a:pt x="432" y="560"/>
                </a:lnTo>
                <a:lnTo>
                  <a:pt x="435" y="560"/>
                </a:lnTo>
                <a:lnTo>
                  <a:pt x="435" y="551"/>
                </a:lnTo>
                <a:lnTo>
                  <a:pt x="438" y="551"/>
                </a:lnTo>
                <a:lnTo>
                  <a:pt x="438" y="541"/>
                </a:lnTo>
                <a:lnTo>
                  <a:pt x="440" y="541"/>
                </a:lnTo>
                <a:lnTo>
                  <a:pt x="440" y="532"/>
                </a:lnTo>
                <a:lnTo>
                  <a:pt x="443" y="532"/>
                </a:lnTo>
                <a:lnTo>
                  <a:pt x="443" y="523"/>
                </a:lnTo>
                <a:lnTo>
                  <a:pt x="446" y="523"/>
                </a:lnTo>
                <a:lnTo>
                  <a:pt x="446" y="513"/>
                </a:lnTo>
                <a:lnTo>
                  <a:pt x="448" y="513"/>
                </a:lnTo>
                <a:lnTo>
                  <a:pt x="448" y="504"/>
                </a:lnTo>
                <a:lnTo>
                  <a:pt x="451" y="504"/>
                </a:lnTo>
                <a:lnTo>
                  <a:pt x="451" y="495"/>
                </a:lnTo>
                <a:lnTo>
                  <a:pt x="453" y="495"/>
                </a:lnTo>
                <a:lnTo>
                  <a:pt x="453" y="485"/>
                </a:lnTo>
                <a:lnTo>
                  <a:pt x="456" y="485"/>
                </a:lnTo>
                <a:lnTo>
                  <a:pt x="456" y="476"/>
                </a:lnTo>
                <a:lnTo>
                  <a:pt x="458" y="476"/>
                </a:lnTo>
                <a:lnTo>
                  <a:pt x="458" y="467"/>
                </a:lnTo>
                <a:lnTo>
                  <a:pt x="461" y="467"/>
                </a:lnTo>
                <a:lnTo>
                  <a:pt x="461" y="457"/>
                </a:lnTo>
                <a:lnTo>
                  <a:pt x="464" y="457"/>
                </a:lnTo>
                <a:lnTo>
                  <a:pt x="464" y="448"/>
                </a:lnTo>
                <a:lnTo>
                  <a:pt x="466" y="448"/>
                </a:lnTo>
                <a:lnTo>
                  <a:pt x="466" y="439"/>
                </a:lnTo>
                <a:lnTo>
                  <a:pt x="469" y="439"/>
                </a:lnTo>
                <a:lnTo>
                  <a:pt x="469" y="429"/>
                </a:lnTo>
                <a:lnTo>
                  <a:pt x="471" y="429"/>
                </a:lnTo>
                <a:lnTo>
                  <a:pt x="471" y="420"/>
                </a:lnTo>
                <a:lnTo>
                  <a:pt x="473" y="420"/>
                </a:lnTo>
                <a:lnTo>
                  <a:pt x="473" y="411"/>
                </a:lnTo>
                <a:lnTo>
                  <a:pt x="476" y="411"/>
                </a:lnTo>
                <a:lnTo>
                  <a:pt x="476" y="401"/>
                </a:lnTo>
                <a:lnTo>
                  <a:pt x="479" y="401"/>
                </a:lnTo>
                <a:lnTo>
                  <a:pt x="479" y="392"/>
                </a:lnTo>
                <a:lnTo>
                  <a:pt x="481" y="392"/>
                </a:lnTo>
                <a:lnTo>
                  <a:pt x="481" y="383"/>
                </a:lnTo>
                <a:lnTo>
                  <a:pt x="484" y="383"/>
                </a:lnTo>
                <a:lnTo>
                  <a:pt x="484" y="373"/>
                </a:lnTo>
                <a:lnTo>
                  <a:pt x="486" y="373"/>
                </a:lnTo>
                <a:lnTo>
                  <a:pt x="486" y="364"/>
                </a:lnTo>
                <a:lnTo>
                  <a:pt x="489" y="364"/>
                </a:lnTo>
                <a:lnTo>
                  <a:pt x="489" y="355"/>
                </a:lnTo>
                <a:lnTo>
                  <a:pt x="492" y="355"/>
                </a:lnTo>
                <a:lnTo>
                  <a:pt x="492" y="345"/>
                </a:lnTo>
                <a:lnTo>
                  <a:pt x="494" y="345"/>
                </a:lnTo>
                <a:lnTo>
                  <a:pt x="494" y="336"/>
                </a:lnTo>
                <a:lnTo>
                  <a:pt x="497" y="336"/>
                </a:lnTo>
                <a:lnTo>
                  <a:pt x="497" y="327"/>
                </a:lnTo>
                <a:lnTo>
                  <a:pt x="500" y="327"/>
                </a:lnTo>
                <a:lnTo>
                  <a:pt x="500" y="317"/>
                </a:lnTo>
                <a:lnTo>
                  <a:pt x="502" y="317"/>
                </a:lnTo>
                <a:lnTo>
                  <a:pt x="502" y="308"/>
                </a:lnTo>
                <a:lnTo>
                  <a:pt x="505" y="308"/>
                </a:lnTo>
                <a:lnTo>
                  <a:pt x="505" y="299"/>
                </a:lnTo>
                <a:lnTo>
                  <a:pt x="508" y="299"/>
                </a:lnTo>
                <a:lnTo>
                  <a:pt x="508" y="289"/>
                </a:lnTo>
                <a:lnTo>
                  <a:pt x="511" y="289"/>
                </a:lnTo>
                <a:lnTo>
                  <a:pt x="511" y="280"/>
                </a:lnTo>
                <a:lnTo>
                  <a:pt x="513" y="280"/>
                </a:lnTo>
                <a:lnTo>
                  <a:pt x="513" y="271"/>
                </a:lnTo>
                <a:lnTo>
                  <a:pt x="517" y="271"/>
                </a:lnTo>
                <a:lnTo>
                  <a:pt x="517" y="261"/>
                </a:lnTo>
                <a:lnTo>
                  <a:pt x="520" y="261"/>
                </a:lnTo>
                <a:lnTo>
                  <a:pt x="520" y="252"/>
                </a:lnTo>
                <a:lnTo>
                  <a:pt x="522" y="252"/>
                </a:lnTo>
                <a:lnTo>
                  <a:pt x="522" y="243"/>
                </a:lnTo>
                <a:lnTo>
                  <a:pt x="525" y="243"/>
                </a:lnTo>
                <a:lnTo>
                  <a:pt x="525" y="233"/>
                </a:lnTo>
                <a:lnTo>
                  <a:pt x="529" y="233"/>
                </a:lnTo>
                <a:lnTo>
                  <a:pt x="529" y="224"/>
                </a:lnTo>
                <a:lnTo>
                  <a:pt x="532" y="224"/>
                </a:lnTo>
                <a:lnTo>
                  <a:pt x="532" y="215"/>
                </a:lnTo>
                <a:lnTo>
                  <a:pt x="535" y="215"/>
                </a:lnTo>
                <a:lnTo>
                  <a:pt x="535" y="205"/>
                </a:lnTo>
                <a:lnTo>
                  <a:pt x="538" y="205"/>
                </a:lnTo>
                <a:lnTo>
                  <a:pt x="538" y="196"/>
                </a:lnTo>
                <a:lnTo>
                  <a:pt x="542" y="196"/>
                </a:lnTo>
                <a:lnTo>
                  <a:pt x="542" y="187"/>
                </a:lnTo>
                <a:lnTo>
                  <a:pt x="545" y="187"/>
                </a:lnTo>
                <a:lnTo>
                  <a:pt x="545" y="177"/>
                </a:lnTo>
                <a:lnTo>
                  <a:pt x="549" y="177"/>
                </a:lnTo>
                <a:lnTo>
                  <a:pt x="549" y="168"/>
                </a:lnTo>
                <a:lnTo>
                  <a:pt x="553" y="168"/>
                </a:lnTo>
                <a:lnTo>
                  <a:pt x="553" y="159"/>
                </a:lnTo>
                <a:lnTo>
                  <a:pt x="557" y="159"/>
                </a:lnTo>
                <a:lnTo>
                  <a:pt x="557" y="149"/>
                </a:lnTo>
                <a:lnTo>
                  <a:pt x="561" y="149"/>
                </a:lnTo>
                <a:lnTo>
                  <a:pt x="561" y="140"/>
                </a:lnTo>
                <a:lnTo>
                  <a:pt x="566" y="140"/>
                </a:lnTo>
                <a:lnTo>
                  <a:pt x="566" y="131"/>
                </a:lnTo>
                <a:lnTo>
                  <a:pt x="570" y="131"/>
                </a:lnTo>
                <a:lnTo>
                  <a:pt x="570" y="122"/>
                </a:lnTo>
                <a:lnTo>
                  <a:pt x="575" y="122"/>
                </a:lnTo>
                <a:lnTo>
                  <a:pt x="575" y="112"/>
                </a:lnTo>
                <a:lnTo>
                  <a:pt x="580" y="112"/>
                </a:lnTo>
                <a:lnTo>
                  <a:pt x="580" y="103"/>
                </a:lnTo>
                <a:lnTo>
                  <a:pt x="585" y="103"/>
                </a:lnTo>
                <a:lnTo>
                  <a:pt x="585" y="93"/>
                </a:lnTo>
                <a:lnTo>
                  <a:pt x="591" y="93"/>
                </a:lnTo>
                <a:lnTo>
                  <a:pt x="591" y="84"/>
                </a:lnTo>
                <a:lnTo>
                  <a:pt x="598" y="84"/>
                </a:lnTo>
                <a:lnTo>
                  <a:pt x="598" y="75"/>
                </a:lnTo>
                <a:lnTo>
                  <a:pt x="604" y="75"/>
                </a:lnTo>
                <a:lnTo>
                  <a:pt x="604" y="65"/>
                </a:lnTo>
                <a:lnTo>
                  <a:pt x="612" y="65"/>
                </a:lnTo>
                <a:lnTo>
                  <a:pt x="612" y="56"/>
                </a:lnTo>
                <a:lnTo>
                  <a:pt x="620" y="56"/>
                </a:lnTo>
                <a:lnTo>
                  <a:pt x="620" y="47"/>
                </a:lnTo>
                <a:lnTo>
                  <a:pt x="630" y="47"/>
                </a:lnTo>
                <a:lnTo>
                  <a:pt x="630" y="38"/>
                </a:lnTo>
                <a:lnTo>
                  <a:pt x="641" y="38"/>
                </a:lnTo>
                <a:lnTo>
                  <a:pt x="641" y="28"/>
                </a:lnTo>
                <a:lnTo>
                  <a:pt x="655" y="28"/>
                </a:lnTo>
                <a:lnTo>
                  <a:pt x="655" y="19"/>
                </a:lnTo>
                <a:lnTo>
                  <a:pt x="673" y="19"/>
                </a:lnTo>
                <a:lnTo>
                  <a:pt x="673" y="9"/>
                </a:lnTo>
                <a:lnTo>
                  <a:pt x="699" y="9"/>
                </a:lnTo>
                <a:lnTo>
                  <a:pt x="699" y="0"/>
                </a:lnTo>
                <a:lnTo>
                  <a:pt x="1380" y="0"/>
                </a:lnTo>
                <a:lnTo>
                  <a:pt x="1380" y="9"/>
                </a:lnTo>
                <a:lnTo>
                  <a:pt x="1188" y="9"/>
                </a:lnTo>
                <a:lnTo>
                  <a:pt x="1188" y="19"/>
                </a:lnTo>
                <a:lnTo>
                  <a:pt x="1151" y="19"/>
                </a:lnTo>
                <a:lnTo>
                  <a:pt x="1151" y="28"/>
                </a:lnTo>
                <a:lnTo>
                  <a:pt x="1139" y="28"/>
                </a:lnTo>
                <a:lnTo>
                  <a:pt x="1139" y="38"/>
                </a:lnTo>
                <a:lnTo>
                  <a:pt x="1130" y="38"/>
                </a:lnTo>
                <a:lnTo>
                  <a:pt x="1130" y="47"/>
                </a:lnTo>
                <a:lnTo>
                  <a:pt x="1123" y="47"/>
                </a:lnTo>
                <a:lnTo>
                  <a:pt x="1123" y="56"/>
                </a:lnTo>
                <a:lnTo>
                  <a:pt x="1119" y="56"/>
                </a:lnTo>
                <a:lnTo>
                  <a:pt x="1119" y="65"/>
                </a:lnTo>
                <a:lnTo>
                  <a:pt x="1114" y="65"/>
                </a:lnTo>
                <a:lnTo>
                  <a:pt x="1114" y="75"/>
                </a:lnTo>
                <a:lnTo>
                  <a:pt x="1109" y="75"/>
                </a:lnTo>
                <a:lnTo>
                  <a:pt x="1109" y="84"/>
                </a:lnTo>
                <a:lnTo>
                  <a:pt x="1106" y="84"/>
                </a:lnTo>
                <a:lnTo>
                  <a:pt x="1106" y="93"/>
                </a:lnTo>
                <a:lnTo>
                  <a:pt x="1103" y="93"/>
                </a:lnTo>
                <a:lnTo>
                  <a:pt x="1103" y="103"/>
                </a:lnTo>
                <a:lnTo>
                  <a:pt x="1100" y="103"/>
                </a:lnTo>
                <a:lnTo>
                  <a:pt x="1100" y="112"/>
                </a:lnTo>
                <a:lnTo>
                  <a:pt x="1097" y="112"/>
                </a:lnTo>
                <a:lnTo>
                  <a:pt x="1097" y="122"/>
                </a:lnTo>
                <a:lnTo>
                  <a:pt x="1094" y="122"/>
                </a:lnTo>
                <a:lnTo>
                  <a:pt x="1094" y="131"/>
                </a:lnTo>
                <a:lnTo>
                  <a:pt x="1092" y="131"/>
                </a:lnTo>
                <a:lnTo>
                  <a:pt x="1092" y="140"/>
                </a:lnTo>
                <a:lnTo>
                  <a:pt x="1090" y="140"/>
                </a:lnTo>
                <a:lnTo>
                  <a:pt x="1090" y="149"/>
                </a:lnTo>
                <a:lnTo>
                  <a:pt x="1087" y="149"/>
                </a:lnTo>
                <a:lnTo>
                  <a:pt x="1087" y="159"/>
                </a:lnTo>
                <a:lnTo>
                  <a:pt x="1085" y="159"/>
                </a:lnTo>
                <a:lnTo>
                  <a:pt x="1085" y="168"/>
                </a:lnTo>
                <a:lnTo>
                  <a:pt x="1083" y="168"/>
                </a:lnTo>
                <a:lnTo>
                  <a:pt x="1083" y="177"/>
                </a:lnTo>
                <a:lnTo>
                  <a:pt x="1081" y="177"/>
                </a:lnTo>
                <a:lnTo>
                  <a:pt x="1081" y="187"/>
                </a:lnTo>
                <a:lnTo>
                  <a:pt x="1079" y="187"/>
                </a:lnTo>
                <a:lnTo>
                  <a:pt x="1079" y="196"/>
                </a:lnTo>
                <a:lnTo>
                  <a:pt x="1078" y="196"/>
                </a:lnTo>
                <a:lnTo>
                  <a:pt x="1078" y="205"/>
                </a:lnTo>
                <a:lnTo>
                  <a:pt x="1076" y="205"/>
                </a:lnTo>
                <a:lnTo>
                  <a:pt x="1076" y="215"/>
                </a:lnTo>
                <a:lnTo>
                  <a:pt x="1075" y="215"/>
                </a:lnTo>
                <a:lnTo>
                  <a:pt x="1075" y="224"/>
                </a:lnTo>
                <a:lnTo>
                  <a:pt x="1073" y="224"/>
                </a:lnTo>
                <a:lnTo>
                  <a:pt x="1073" y="233"/>
                </a:lnTo>
                <a:lnTo>
                  <a:pt x="1071" y="233"/>
                </a:lnTo>
                <a:lnTo>
                  <a:pt x="1071" y="243"/>
                </a:lnTo>
                <a:lnTo>
                  <a:pt x="1070" y="243"/>
                </a:lnTo>
                <a:lnTo>
                  <a:pt x="1070" y="252"/>
                </a:lnTo>
                <a:lnTo>
                  <a:pt x="1068" y="252"/>
                </a:lnTo>
                <a:lnTo>
                  <a:pt x="1068" y="261"/>
                </a:lnTo>
                <a:lnTo>
                  <a:pt x="1067" y="261"/>
                </a:lnTo>
                <a:lnTo>
                  <a:pt x="1067" y="271"/>
                </a:lnTo>
                <a:lnTo>
                  <a:pt x="1065" y="271"/>
                </a:lnTo>
                <a:lnTo>
                  <a:pt x="1065" y="280"/>
                </a:lnTo>
                <a:lnTo>
                  <a:pt x="1064" y="280"/>
                </a:lnTo>
                <a:lnTo>
                  <a:pt x="1064" y="289"/>
                </a:lnTo>
                <a:lnTo>
                  <a:pt x="1063" y="289"/>
                </a:lnTo>
                <a:lnTo>
                  <a:pt x="1063" y="299"/>
                </a:lnTo>
                <a:lnTo>
                  <a:pt x="1061" y="299"/>
                </a:lnTo>
                <a:lnTo>
                  <a:pt x="1061" y="308"/>
                </a:lnTo>
                <a:lnTo>
                  <a:pt x="1060" y="308"/>
                </a:lnTo>
                <a:lnTo>
                  <a:pt x="1060" y="317"/>
                </a:lnTo>
                <a:lnTo>
                  <a:pt x="1059" y="317"/>
                </a:lnTo>
                <a:lnTo>
                  <a:pt x="1059" y="327"/>
                </a:lnTo>
                <a:lnTo>
                  <a:pt x="1057" y="327"/>
                </a:lnTo>
                <a:lnTo>
                  <a:pt x="1057" y="336"/>
                </a:lnTo>
                <a:lnTo>
                  <a:pt x="1056" y="336"/>
                </a:lnTo>
                <a:lnTo>
                  <a:pt x="1056" y="345"/>
                </a:lnTo>
                <a:lnTo>
                  <a:pt x="1055" y="345"/>
                </a:lnTo>
                <a:lnTo>
                  <a:pt x="1055" y="355"/>
                </a:lnTo>
                <a:lnTo>
                  <a:pt x="1054" y="355"/>
                </a:lnTo>
                <a:lnTo>
                  <a:pt x="1054" y="364"/>
                </a:lnTo>
                <a:lnTo>
                  <a:pt x="1053" y="364"/>
                </a:lnTo>
                <a:lnTo>
                  <a:pt x="1053" y="373"/>
                </a:lnTo>
                <a:lnTo>
                  <a:pt x="1052" y="373"/>
                </a:lnTo>
                <a:lnTo>
                  <a:pt x="1052" y="383"/>
                </a:lnTo>
                <a:lnTo>
                  <a:pt x="1050" y="383"/>
                </a:lnTo>
                <a:lnTo>
                  <a:pt x="1050" y="392"/>
                </a:lnTo>
                <a:lnTo>
                  <a:pt x="1049" y="392"/>
                </a:lnTo>
                <a:lnTo>
                  <a:pt x="1049" y="401"/>
                </a:lnTo>
                <a:lnTo>
                  <a:pt x="1048" y="401"/>
                </a:lnTo>
                <a:lnTo>
                  <a:pt x="1048" y="411"/>
                </a:lnTo>
                <a:lnTo>
                  <a:pt x="1047" y="411"/>
                </a:lnTo>
                <a:lnTo>
                  <a:pt x="1047" y="420"/>
                </a:lnTo>
                <a:lnTo>
                  <a:pt x="1046" y="420"/>
                </a:lnTo>
                <a:lnTo>
                  <a:pt x="1046" y="429"/>
                </a:lnTo>
                <a:lnTo>
                  <a:pt x="1045" y="429"/>
                </a:lnTo>
                <a:lnTo>
                  <a:pt x="1045" y="439"/>
                </a:lnTo>
                <a:lnTo>
                  <a:pt x="1043" y="439"/>
                </a:lnTo>
                <a:lnTo>
                  <a:pt x="1043" y="448"/>
                </a:lnTo>
                <a:lnTo>
                  <a:pt x="1042" y="448"/>
                </a:lnTo>
                <a:lnTo>
                  <a:pt x="1042" y="457"/>
                </a:lnTo>
                <a:lnTo>
                  <a:pt x="1041" y="457"/>
                </a:lnTo>
                <a:lnTo>
                  <a:pt x="1041" y="467"/>
                </a:lnTo>
                <a:lnTo>
                  <a:pt x="1040" y="467"/>
                </a:lnTo>
                <a:lnTo>
                  <a:pt x="1040" y="476"/>
                </a:lnTo>
                <a:lnTo>
                  <a:pt x="1039" y="476"/>
                </a:lnTo>
                <a:lnTo>
                  <a:pt x="1039" y="485"/>
                </a:lnTo>
                <a:lnTo>
                  <a:pt x="1038" y="485"/>
                </a:lnTo>
                <a:lnTo>
                  <a:pt x="1038" y="495"/>
                </a:lnTo>
                <a:lnTo>
                  <a:pt x="1037" y="495"/>
                </a:lnTo>
                <a:lnTo>
                  <a:pt x="1037" y="504"/>
                </a:lnTo>
                <a:lnTo>
                  <a:pt x="1035" y="504"/>
                </a:lnTo>
                <a:lnTo>
                  <a:pt x="1035" y="513"/>
                </a:lnTo>
                <a:lnTo>
                  <a:pt x="1035" y="523"/>
                </a:lnTo>
                <a:lnTo>
                  <a:pt x="1033" y="523"/>
                </a:lnTo>
                <a:lnTo>
                  <a:pt x="1033" y="532"/>
                </a:lnTo>
                <a:lnTo>
                  <a:pt x="1033" y="541"/>
                </a:lnTo>
                <a:lnTo>
                  <a:pt x="1031" y="541"/>
                </a:lnTo>
                <a:lnTo>
                  <a:pt x="1031" y="551"/>
                </a:lnTo>
                <a:lnTo>
                  <a:pt x="1030" y="551"/>
                </a:lnTo>
                <a:lnTo>
                  <a:pt x="1030" y="560"/>
                </a:lnTo>
                <a:lnTo>
                  <a:pt x="1029" y="560"/>
                </a:lnTo>
                <a:lnTo>
                  <a:pt x="1029" y="569"/>
                </a:lnTo>
                <a:lnTo>
                  <a:pt x="1028" y="569"/>
                </a:lnTo>
                <a:lnTo>
                  <a:pt x="1028" y="579"/>
                </a:lnTo>
                <a:lnTo>
                  <a:pt x="1027" y="579"/>
                </a:lnTo>
                <a:lnTo>
                  <a:pt x="1027" y="588"/>
                </a:lnTo>
                <a:lnTo>
                  <a:pt x="1026" y="588"/>
                </a:lnTo>
                <a:lnTo>
                  <a:pt x="1026" y="597"/>
                </a:lnTo>
                <a:lnTo>
                  <a:pt x="1025" y="597"/>
                </a:lnTo>
                <a:lnTo>
                  <a:pt x="1025" y="607"/>
                </a:lnTo>
                <a:lnTo>
                  <a:pt x="1024" y="607"/>
                </a:lnTo>
                <a:lnTo>
                  <a:pt x="1024" y="616"/>
                </a:lnTo>
                <a:lnTo>
                  <a:pt x="1022" y="616"/>
                </a:lnTo>
                <a:lnTo>
                  <a:pt x="1022" y="625"/>
                </a:lnTo>
                <a:lnTo>
                  <a:pt x="1022" y="635"/>
                </a:lnTo>
                <a:lnTo>
                  <a:pt x="1020" y="635"/>
                </a:lnTo>
                <a:lnTo>
                  <a:pt x="1020" y="644"/>
                </a:lnTo>
                <a:lnTo>
                  <a:pt x="1019" y="644"/>
                </a:lnTo>
                <a:lnTo>
                  <a:pt x="1019" y="653"/>
                </a:lnTo>
                <a:lnTo>
                  <a:pt x="1018" y="653"/>
                </a:lnTo>
                <a:lnTo>
                  <a:pt x="1018" y="663"/>
                </a:lnTo>
                <a:lnTo>
                  <a:pt x="1017" y="663"/>
                </a:lnTo>
                <a:lnTo>
                  <a:pt x="1017" y="672"/>
                </a:lnTo>
                <a:lnTo>
                  <a:pt x="1016" y="672"/>
                </a:lnTo>
                <a:lnTo>
                  <a:pt x="1016" y="681"/>
                </a:lnTo>
                <a:lnTo>
                  <a:pt x="1015" y="681"/>
                </a:lnTo>
                <a:lnTo>
                  <a:pt x="1015" y="691"/>
                </a:lnTo>
                <a:lnTo>
                  <a:pt x="1013" y="691"/>
                </a:lnTo>
                <a:lnTo>
                  <a:pt x="1013" y="700"/>
                </a:lnTo>
                <a:lnTo>
                  <a:pt x="1012" y="700"/>
                </a:lnTo>
                <a:lnTo>
                  <a:pt x="1012" y="709"/>
                </a:lnTo>
                <a:lnTo>
                  <a:pt x="1010" y="709"/>
                </a:lnTo>
                <a:lnTo>
                  <a:pt x="1010" y="719"/>
                </a:lnTo>
                <a:lnTo>
                  <a:pt x="1009" y="719"/>
                </a:lnTo>
                <a:lnTo>
                  <a:pt x="1009" y="728"/>
                </a:lnTo>
                <a:lnTo>
                  <a:pt x="1008" y="728"/>
                </a:lnTo>
                <a:lnTo>
                  <a:pt x="1008" y="737"/>
                </a:lnTo>
                <a:lnTo>
                  <a:pt x="1007" y="737"/>
                </a:lnTo>
                <a:lnTo>
                  <a:pt x="1007" y="747"/>
                </a:lnTo>
                <a:lnTo>
                  <a:pt x="1005" y="747"/>
                </a:lnTo>
                <a:lnTo>
                  <a:pt x="1005" y="756"/>
                </a:lnTo>
                <a:lnTo>
                  <a:pt x="1004" y="756"/>
                </a:lnTo>
                <a:lnTo>
                  <a:pt x="1004" y="765"/>
                </a:lnTo>
                <a:lnTo>
                  <a:pt x="1002" y="765"/>
                </a:lnTo>
                <a:lnTo>
                  <a:pt x="1002" y="775"/>
                </a:lnTo>
                <a:lnTo>
                  <a:pt x="1001" y="775"/>
                </a:lnTo>
                <a:lnTo>
                  <a:pt x="1001" y="784"/>
                </a:lnTo>
                <a:lnTo>
                  <a:pt x="999" y="784"/>
                </a:lnTo>
                <a:lnTo>
                  <a:pt x="999" y="793"/>
                </a:lnTo>
                <a:lnTo>
                  <a:pt x="998" y="793"/>
                </a:lnTo>
                <a:lnTo>
                  <a:pt x="998" y="803"/>
                </a:lnTo>
                <a:lnTo>
                  <a:pt x="996" y="803"/>
                </a:lnTo>
                <a:lnTo>
                  <a:pt x="996" y="812"/>
                </a:lnTo>
                <a:lnTo>
                  <a:pt x="994" y="812"/>
                </a:lnTo>
                <a:lnTo>
                  <a:pt x="994" y="821"/>
                </a:lnTo>
                <a:lnTo>
                  <a:pt x="992" y="821"/>
                </a:lnTo>
                <a:lnTo>
                  <a:pt x="992" y="831"/>
                </a:lnTo>
                <a:lnTo>
                  <a:pt x="990" y="831"/>
                </a:lnTo>
                <a:lnTo>
                  <a:pt x="990" y="840"/>
                </a:lnTo>
                <a:lnTo>
                  <a:pt x="988" y="840"/>
                </a:lnTo>
                <a:lnTo>
                  <a:pt x="988" y="849"/>
                </a:lnTo>
                <a:lnTo>
                  <a:pt x="986" y="849"/>
                </a:lnTo>
                <a:lnTo>
                  <a:pt x="986" y="859"/>
                </a:lnTo>
                <a:lnTo>
                  <a:pt x="983" y="859"/>
                </a:lnTo>
                <a:lnTo>
                  <a:pt x="983" y="868"/>
                </a:lnTo>
                <a:lnTo>
                  <a:pt x="981" y="868"/>
                </a:lnTo>
                <a:lnTo>
                  <a:pt x="981" y="877"/>
                </a:lnTo>
                <a:lnTo>
                  <a:pt x="978" y="877"/>
                </a:lnTo>
                <a:lnTo>
                  <a:pt x="978" y="887"/>
                </a:lnTo>
                <a:lnTo>
                  <a:pt x="975" y="887"/>
                </a:lnTo>
                <a:lnTo>
                  <a:pt x="975" y="896"/>
                </a:lnTo>
                <a:lnTo>
                  <a:pt x="971" y="896"/>
                </a:lnTo>
                <a:lnTo>
                  <a:pt x="971" y="905"/>
                </a:lnTo>
                <a:lnTo>
                  <a:pt x="966" y="905"/>
                </a:lnTo>
                <a:lnTo>
                  <a:pt x="966" y="915"/>
                </a:lnTo>
                <a:lnTo>
                  <a:pt x="959" y="915"/>
                </a:lnTo>
                <a:lnTo>
                  <a:pt x="959" y="924"/>
                </a:lnTo>
                <a:lnTo>
                  <a:pt x="949" y="924"/>
                </a:lnTo>
                <a:lnTo>
                  <a:pt x="949" y="933"/>
                </a:lnTo>
                <a:lnTo>
                  <a:pt x="0" y="933"/>
                </a:lnTo>
              </a:path>
            </a:pathLst>
          </a:custGeom>
          <a:noFill/>
          <a:ln w="158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05190" name="Rectangle 57"/>
          <p:cNvSpPr>
            <a:spLocks noChangeArrowheads="1"/>
          </p:cNvSpPr>
          <p:nvPr/>
        </p:nvSpPr>
        <p:spPr bwMode="auto">
          <a:xfrm>
            <a:off x="7429500" y="5048250"/>
            <a:ext cx="425450" cy="152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1000">
                <a:solidFill>
                  <a:srgbClr val="000000"/>
                </a:solidFill>
                <a:latin typeface="Times New Roman" panose="02020603050405020304" pitchFamily="18" charset="0"/>
              </a:rPr>
              <a:t>(meters)</a:t>
            </a:r>
            <a:endParaRPr lang="en-US" altLang="en-US">
              <a:latin typeface="Arial" panose="020B0604020202020204" pitchFamily="34" charset="0"/>
            </a:endParaRPr>
          </a:p>
        </p:txBody>
      </p:sp>
      <p:sp>
        <p:nvSpPr>
          <p:cNvPr id="265255" name="Rectangle 58"/>
          <p:cNvSpPr>
            <a:spLocks noChangeArrowheads="1"/>
          </p:cNvSpPr>
          <p:nvPr/>
        </p:nvSpPr>
        <p:spPr bwMode="auto">
          <a:xfrm rot="-5400000">
            <a:off x="5164138" y="4065588"/>
            <a:ext cx="1181100" cy="152400"/>
          </a:xfrm>
          <a:prstGeom prst="rect">
            <a:avLst/>
          </a:prstGeom>
          <a:noFill/>
          <a:ln w="9525">
            <a:noFill/>
            <a:miter lim="800000"/>
            <a:headEnd/>
            <a:tailEnd/>
          </a:ln>
        </p:spPr>
        <p:txBody>
          <a:bodyPr wrap="none" lIns="0" tIns="0" rIns="0" bIns="0">
            <a:spAutoFit/>
          </a:bodyPr>
          <a:lstStyle/>
          <a:p>
            <a:pPr>
              <a:defRPr/>
            </a:pPr>
            <a:r>
              <a:rPr lang="en-US" sz="1000">
                <a:solidFill>
                  <a:srgbClr val="000000"/>
                </a:solidFill>
                <a:latin typeface="+mn-lt"/>
              </a:rPr>
              <a:t>Cumulative probability</a:t>
            </a:r>
            <a:endParaRPr lang="en-US">
              <a:latin typeface="+mn-lt"/>
            </a:endParaRPr>
          </a:p>
        </p:txBody>
      </p:sp>
      <p:sp>
        <p:nvSpPr>
          <p:cNvPr id="305192" name="Rectangle 59"/>
          <p:cNvSpPr>
            <a:spLocks noChangeArrowheads="1"/>
          </p:cNvSpPr>
          <p:nvPr/>
        </p:nvSpPr>
        <p:spPr bwMode="auto">
          <a:xfrm>
            <a:off x="7262813" y="5048250"/>
            <a:ext cx="69850" cy="152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1000" i="1">
                <a:solidFill>
                  <a:srgbClr val="000000"/>
                </a:solidFill>
                <a:latin typeface="Times New Roman" panose="02020603050405020304" pitchFamily="18" charset="0"/>
              </a:rPr>
              <a:t>Z</a:t>
            </a:r>
            <a:endParaRPr lang="en-US" altLang="en-US">
              <a:latin typeface="Arial" panose="020B0604020202020204" pitchFamily="34" charset="0"/>
            </a:endParaRPr>
          </a:p>
        </p:txBody>
      </p:sp>
      <p:sp>
        <p:nvSpPr>
          <p:cNvPr id="305193" name="Line 60"/>
          <p:cNvSpPr>
            <a:spLocks noChangeShapeType="1"/>
          </p:cNvSpPr>
          <p:nvPr/>
        </p:nvSpPr>
        <p:spPr bwMode="auto">
          <a:xfrm>
            <a:off x="6015038" y="4884738"/>
            <a:ext cx="2998787" cy="1587"/>
          </a:xfrm>
          <a:prstGeom prst="line">
            <a:avLst/>
          </a:prstGeom>
          <a:noFill/>
          <a:ln w="0"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5194" name="Line 61"/>
          <p:cNvSpPr>
            <a:spLocks noChangeShapeType="1"/>
          </p:cNvSpPr>
          <p:nvPr/>
        </p:nvSpPr>
        <p:spPr bwMode="auto">
          <a:xfrm>
            <a:off x="6184900" y="4884738"/>
            <a:ext cx="3175" cy="42862"/>
          </a:xfrm>
          <a:prstGeom prst="line">
            <a:avLst/>
          </a:prstGeom>
          <a:noFill/>
          <a:ln w="0"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5195" name="Line 62"/>
          <p:cNvSpPr>
            <a:spLocks noChangeShapeType="1"/>
          </p:cNvSpPr>
          <p:nvPr/>
        </p:nvSpPr>
        <p:spPr bwMode="auto">
          <a:xfrm>
            <a:off x="6334125" y="4884738"/>
            <a:ext cx="1588" cy="42862"/>
          </a:xfrm>
          <a:prstGeom prst="line">
            <a:avLst/>
          </a:prstGeom>
          <a:noFill/>
          <a:ln w="0"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5196" name="Line 63"/>
          <p:cNvSpPr>
            <a:spLocks noChangeShapeType="1"/>
          </p:cNvSpPr>
          <p:nvPr/>
        </p:nvSpPr>
        <p:spPr bwMode="auto">
          <a:xfrm>
            <a:off x="6480175" y="4884738"/>
            <a:ext cx="1588" cy="42862"/>
          </a:xfrm>
          <a:prstGeom prst="line">
            <a:avLst/>
          </a:prstGeom>
          <a:noFill/>
          <a:ln w="0"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5197" name="Line 64"/>
          <p:cNvSpPr>
            <a:spLocks noChangeShapeType="1"/>
          </p:cNvSpPr>
          <p:nvPr/>
        </p:nvSpPr>
        <p:spPr bwMode="auto">
          <a:xfrm>
            <a:off x="6627813" y="4884738"/>
            <a:ext cx="3175" cy="42862"/>
          </a:xfrm>
          <a:prstGeom prst="line">
            <a:avLst/>
          </a:prstGeom>
          <a:noFill/>
          <a:ln w="0"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5198" name="Line 65"/>
          <p:cNvSpPr>
            <a:spLocks noChangeShapeType="1"/>
          </p:cNvSpPr>
          <p:nvPr/>
        </p:nvSpPr>
        <p:spPr bwMode="auto">
          <a:xfrm>
            <a:off x="6775450" y="4884738"/>
            <a:ext cx="3175" cy="42862"/>
          </a:xfrm>
          <a:prstGeom prst="line">
            <a:avLst/>
          </a:prstGeom>
          <a:noFill/>
          <a:ln w="0"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5199" name="Line 66"/>
          <p:cNvSpPr>
            <a:spLocks noChangeShapeType="1"/>
          </p:cNvSpPr>
          <p:nvPr/>
        </p:nvSpPr>
        <p:spPr bwMode="auto">
          <a:xfrm>
            <a:off x="6775450" y="4884738"/>
            <a:ext cx="3175" cy="69850"/>
          </a:xfrm>
          <a:prstGeom prst="line">
            <a:avLst/>
          </a:prstGeom>
          <a:noFill/>
          <a:ln w="0"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5200" name="Rectangle 67"/>
          <p:cNvSpPr>
            <a:spLocks noChangeArrowheads="1"/>
          </p:cNvSpPr>
          <p:nvPr/>
        </p:nvSpPr>
        <p:spPr bwMode="auto">
          <a:xfrm>
            <a:off x="6751638" y="4965700"/>
            <a:ext cx="63500" cy="152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1000">
                <a:solidFill>
                  <a:srgbClr val="000000"/>
                </a:solidFill>
                <a:latin typeface="Times New Roman" panose="02020603050405020304" pitchFamily="18" charset="0"/>
              </a:rPr>
              <a:t>0</a:t>
            </a:r>
            <a:endParaRPr lang="en-US" altLang="en-US">
              <a:latin typeface="Arial" panose="020B0604020202020204" pitchFamily="34" charset="0"/>
            </a:endParaRPr>
          </a:p>
        </p:txBody>
      </p:sp>
      <p:sp>
        <p:nvSpPr>
          <p:cNvPr id="305201" name="Line 68"/>
          <p:cNvSpPr>
            <a:spLocks noChangeShapeType="1"/>
          </p:cNvSpPr>
          <p:nvPr/>
        </p:nvSpPr>
        <p:spPr bwMode="auto">
          <a:xfrm>
            <a:off x="6924675" y="4884738"/>
            <a:ext cx="1588" cy="42862"/>
          </a:xfrm>
          <a:prstGeom prst="line">
            <a:avLst/>
          </a:prstGeom>
          <a:noFill/>
          <a:ln w="0"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5202" name="Line 69"/>
          <p:cNvSpPr>
            <a:spLocks noChangeShapeType="1"/>
          </p:cNvSpPr>
          <p:nvPr/>
        </p:nvSpPr>
        <p:spPr bwMode="auto">
          <a:xfrm>
            <a:off x="7070725" y="4884738"/>
            <a:ext cx="1588" cy="42862"/>
          </a:xfrm>
          <a:prstGeom prst="line">
            <a:avLst/>
          </a:prstGeom>
          <a:noFill/>
          <a:ln w="0"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5203" name="Line 70"/>
          <p:cNvSpPr>
            <a:spLocks noChangeShapeType="1"/>
          </p:cNvSpPr>
          <p:nvPr/>
        </p:nvSpPr>
        <p:spPr bwMode="auto">
          <a:xfrm>
            <a:off x="7218363" y="4884738"/>
            <a:ext cx="3175" cy="42862"/>
          </a:xfrm>
          <a:prstGeom prst="line">
            <a:avLst/>
          </a:prstGeom>
          <a:noFill/>
          <a:ln w="0"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5204" name="Line 71"/>
          <p:cNvSpPr>
            <a:spLocks noChangeShapeType="1"/>
          </p:cNvSpPr>
          <p:nvPr/>
        </p:nvSpPr>
        <p:spPr bwMode="auto">
          <a:xfrm>
            <a:off x="7366000" y="4884738"/>
            <a:ext cx="3175" cy="42862"/>
          </a:xfrm>
          <a:prstGeom prst="line">
            <a:avLst/>
          </a:prstGeom>
          <a:noFill/>
          <a:ln w="0"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5205" name="Line 72"/>
          <p:cNvSpPr>
            <a:spLocks noChangeShapeType="1"/>
          </p:cNvSpPr>
          <p:nvPr/>
        </p:nvSpPr>
        <p:spPr bwMode="auto">
          <a:xfrm>
            <a:off x="7515225" y="4884738"/>
            <a:ext cx="1588" cy="42862"/>
          </a:xfrm>
          <a:prstGeom prst="line">
            <a:avLst/>
          </a:prstGeom>
          <a:noFill/>
          <a:ln w="0"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5206" name="Line 73"/>
          <p:cNvSpPr>
            <a:spLocks noChangeShapeType="1"/>
          </p:cNvSpPr>
          <p:nvPr/>
        </p:nvSpPr>
        <p:spPr bwMode="auto">
          <a:xfrm>
            <a:off x="7662863" y="4884738"/>
            <a:ext cx="3175" cy="42862"/>
          </a:xfrm>
          <a:prstGeom prst="line">
            <a:avLst/>
          </a:prstGeom>
          <a:noFill/>
          <a:ln w="0"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5207" name="Line 74"/>
          <p:cNvSpPr>
            <a:spLocks noChangeShapeType="1"/>
          </p:cNvSpPr>
          <p:nvPr/>
        </p:nvSpPr>
        <p:spPr bwMode="auto">
          <a:xfrm>
            <a:off x="7808913" y="4884738"/>
            <a:ext cx="3175" cy="42862"/>
          </a:xfrm>
          <a:prstGeom prst="line">
            <a:avLst/>
          </a:prstGeom>
          <a:noFill/>
          <a:ln w="0"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5208" name="Line 75"/>
          <p:cNvSpPr>
            <a:spLocks noChangeShapeType="1"/>
          </p:cNvSpPr>
          <p:nvPr/>
        </p:nvSpPr>
        <p:spPr bwMode="auto">
          <a:xfrm>
            <a:off x="7958138" y="4884738"/>
            <a:ext cx="1587" cy="42862"/>
          </a:xfrm>
          <a:prstGeom prst="line">
            <a:avLst/>
          </a:prstGeom>
          <a:noFill/>
          <a:ln w="0"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5209" name="Line 76"/>
          <p:cNvSpPr>
            <a:spLocks noChangeShapeType="1"/>
          </p:cNvSpPr>
          <p:nvPr/>
        </p:nvSpPr>
        <p:spPr bwMode="auto">
          <a:xfrm>
            <a:off x="8105775" y="4884738"/>
            <a:ext cx="1588" cy="42862"/>
          </a:xfrm>
          <a:prstGeom prst="line">
            <a:avLst/>
          </a:prstGeom>
          <a:noFill/>
          <a:ln w="0"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5210" name="Line 77"/>
          <p:cNvSpPr>
            <a:spLocks noChangeShapeType="1"/>
          </p:cNvSpPr>
          <p:nvPr/>
        </p:nvSpPr>
        <p:spPr bwMode="auto">
          <a:xfrm>
            <a:off x="8255000" y="4884738"/>
            <a:ext cx="1588" cy="42862"/>
          </a:xfrm>
          <a:prstGeom prst="line">
            <a:avLst/>
          </a:prstGeom>
          <a:noFill/>
          <a:ln w="0"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5211" name="Line 78"/>
          <p:cNvSpPr>
            <a:spLocks noChangeShapeType="1"/>
          </p:cNvSpPr>
          <p:nvPr/>
        </p:nvSpPr>
        <p:spPr bwMode="auto">
          <a:xfrm>
            <a:off x="8255000" y="4884738"/>
            <a:ext cx="1588" cy="69850"/>
          </a:xfrm>
          <a:prstGeom prst="line">
            <a:avLst/>
          </a:prstGeom>
          <a:noFill/>
          <a:ln w="0"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5212" name="Rectangle 79"/>
          <p:cNvSpPr>
            <a:spLocks noChangeArrowheads="1"/>
          </p:cNvSpPr>
          <p:nvPr/>
        </p:nvSpPr>
        <p:spPr bwMode="auto">
          <a:xfrm>
            <a:off x="8226425" y="4965700"/>
            <a:ext cx="63500" cy="152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1000">
                <a:solidFill>
                  <a:srgbClr val="000000"/>
                </a:solidFill>
                <a:latin typeface="Times New Roman" panose="02020603050405020304" pitchFamily="18" charset="0"/>
              </a:rPr>
              <a:t>1</a:t>
            </a:r>
            <a:endParaRPr lang="en-US" altLang="en-US">
              <a:latin typeface="Arial" panose="020B0604020202020204" pitchFamily="34" charset="0"/>
            </a:endParaRPr>
          </a:p>
        </p:txBody>
      </p:sp>
      <p:sp>
        <p:nvSpPr>
          <p:cNvPr id="305213" name="Line 80"/>
          <p:cNvSpPr>
            <a:spLocks noChangeShapeType="1"/>
          </p:cNvSpPr>
          <p:nvPr/>
        </p:nvSpPr>
        <p:spPr bwMode="auto">
          <a:xfrm>
            <a:off x="8399463" y="4884738"/>
            <a:ext cx="3175" cy="42862"/>
          </a:xfrm>
          <a:prstGeom prst="line">
            <a:avLst/>
          </a:prstGeom>
          <a:noFill/>
          <a:ln w="0"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5214" name="Line 81"/>
          <p:cNvSpPr>
            <a:spLocks noChangeShapeType="1"/>
          </p:cNvSpPr>
          <p:nvPr/>
        </p:nvSpPr>
        <p:spPr bwMode="auto">
          <a:xfrm>
            <a:off x="8548688" y="4884738"/>
            <a:ext cx="1587" cy="42862"/>
          </a:xfrm>
          <a:prstGeom prst="line">
            <a:avLst/>
          </a:prstGeom>
          <a:noFill/>
          <a:ln w="0"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5215" name="Line 82"/>
          <p:cNvSpPr>
            <a:spLocks noChangeShapeType="1"/>
          </p:cNvSpPr>
          <p:nvPr/>
        </p:nvSpPr>
        <p:spPr bwMode="auto">
          <a:xfrm>
            <a:off x="8696325" y="4884738"/>
            <a:ext cx="1588" cy="42862"/>
          </a:xfrm>
          <a:prstGeom prst="line">
            <a:avLst/>
          </a:prstGeom>
          <a:noFill/>
          <a:ln w="0"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5216" name="Line 83"/>
          <p:cNvSpPr>
            <a:spLocks noChangeShapeType="1"/>
          </p:cNvSpPr>
          <p:nvPr/>
        </p:nvSpPr>
        <p:spPr bwMode="auto">
          <a:xfrm>
            <a:off x="8845550" y="4884738"/>
            <a:ext cx="1588" cy="42862"/>
          </a:xfrm>
          <a:prstGeom prst="line">
            <a:avLst/>
          </a:prstGeom>
          <a:noFill/>
          <a:ln w="0"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5217" name="Line 84"/>
          <p:cNvSpPr>
            <a:spLocks noChangeShapeType="1"/>
          </p:cNvSpPr>
          <p:nvPr/>
        </p:nvSpPr>
        <p:spPr bwMode="auto">
          <a:xfrm>
            <a:off x="8993188" y="4884738"/>
            <a:ext cx="1587" cy="42862"/>
          </a:xfrm>
          <a:prstGeom prst="line">
            <a:avLst/>
          </a:prstGeom>
          <a:noFill/>
          <a:ln w="0"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5218" name="Rectangle 85"/>
          <p:cNvSpPr>
            <a:spLocks noChangeArrowheads="1"/>
          </p:cNvSpPr>
          <p:nvPr/>
        </p:nvSpPr>
        <p:spPr bwMode="auto">
          <a:xfrm>
            <a:off x="5875338" y="4829175"/>
            <a:ext cx="63500" cy="152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1000">
                <a:solidFill>
                  <a:srgbClr val="000000"/>
                </a:solidFill>
                <a:latin typeface="Times New Roman" panose="02020603050405020304" pitchFamily="18" charset="0"/>
              </a:rPr>
              <a:t>0</a:t>
            </a:r>
            <a:endParaRPr lang="en-US" altLang="en-US">
              <a:latin typeface="Arial" panose="020B0604020202020204" pitchFamily="34" charset="0"/>
            </a:endParaRPr>
          </a:p>
        </p:txBody>
      </p:sp>
      <p:sp>
        <p:nvSpPr>
          <p:cNvPr id="305219" name="Freeform 163"/>
          <p:cNvSpPr>
            <a:spLocks/>
          </p:cNvSpPr>
          <p:nvPr/>
        </p:nvSpPr>
        <p:spPr bwMode="auto">
          <a:xfrm flipV="1">
            <a:off x="9444038" y="4318000"/>
            <a:ext cx="842962" cy="1355725"/>
          </a:xfrm>
          <a:custGeom>
            <a:avLst/>
            <a:gdLst>
              <a:gd name="T0" fmla="*/ 2147483647 w 4809"/>
              <a:gd name="T1" fmla="*/ 2147483647 h 7777"/>
              <a:gd name="T2" fmla="*/ 2147483647 w 4809"/>
              <a:gd name="T3" fmla="*/ 2147483647 h 7777"/>
              <a:gd name="T4" fmla="*/ 2147483647 w 4809"/>
              <a:gd name="T5" fmla="*/ 2147483647 h 7777"/>
              <a:gd name="T6" fmla="*/ 2147483647 w 4809"/>
              <a:gd name="T7" fmla="*/ 2147483647 h 7777"/>
              <a:gd name="T8" fmla="*/ 2147483647 w 4809"/>
              <a:gd name="T9" fmla="*/ 2147483647 h 7777"/>
              <a:gd name="T10" fmla="*/ 2147483647 w 4809"/>
              <a:gd name="T11" fmla="*/ 2147483647 h 7777"/>
              <a:gd name="T12" fmla="*/ 2147483647 w 4809"/>
              <a:gd name="T13" fmla="*/ 2147483647 h 7777"/>
              <a:gd name="T14" fmla="*/ 2147483647 w 4809"/>
              <a:gd name="T15" fmla="*/ 2147483647 h 7777"/>
              <a:gd name="T16" fmla="*/ 2147483647 w 4809"/>
              <a:gd name="T17" fmla="*/ 2147483647 h 7777"/>
              <a:gd name="T18" fmla="*/ 2147483647 w 4809"/>
              <a:gd name="T19" fmla="*/ 2147483647 h 7777"/>
              <a:gd name="T20" fmla="*/ 2147483647 w 4809"/>
              <a:gd name="T21" fmla="*/ 2147483647 h 7777"/>
              <a:gd name="T22" fmla="*/ 2147483647 w 4809"/>
              <a:gd name="T23" fmla="*/ 2147483647 h 7777"/>
              <a:gd name="T24" fmla="*/ 2147483647 w 4809"/>
              <a:gd name="T25" fmla="*/ 2147483647 h 7777"/>
              <a:gd name="T26" fmla="*/ 2147483647 w 4809"/>
              <a:gd name="T27" fmla="*/ 2147483647 h 7777"/>
              <a:gd name="T28" fmla="*/ 2147483647 w 4809"/>
              <a:gd name="T29" fmla="*/ 2147483647 h 7777"/>
              <a:gd name="T30" fmla="*/ 2147483647 w 4809"/>
              <a:gd name="T31" fmla="*/ 2147483647 h 7777"/>
              <a:gd name="T32" fmla="*/ 2147483647 w 4809"/>
              <a:gd name="T33" fmla="*/ 2147483647 h 7777"/>
              <a:gd name="T34" fmla="*/ 2147483647 w 4809"/>
              <a:gd name="T35" fmla="*/ 2147483647 h 7777"/>
              <a:gd name="T36" fmla="*/ 2147483647 w 4809"/>
              <a:gd name="T37" fmla="*/ 2147483647 h 7777"/>
              <a:gd name="T38" fmla="*/ 2147483647 w 4809"/>
              <a:gd name="T39" fmla="*/ 2147483647 h 7777"/>
              <a:gd name="T40" fmla="*/ 2147483647 w 4809"/>
              <a:gd name="T41" fmla="*/ 2147483647 h 7777"/>
              <a:gd name="T42" fmla="*/ 2147483647 w 4809"/>
              <a:gd name="T43" fmla="*/ 2147483647 h 7777"/>
              <a:gd name="T44" fmla="*/ 2147483647 w 4809"/>
              <a:gd name="T45" fmla="*/ 2147483647 h 7777"/>
              <a:gd name="T46" fmla="*/ 2147483647 w 4809"/>
              <a:gd name="T47" fmla="*/ 2147483647 h 7777"/>
              <a:gd name="T48" fmla="*/ 2147483647 w 4809"/>
              <a:gd name="T49" fmla="*/ 2147483647 h 7777"/>
              <a:gd name="T50" fmla="*/ 2147483647 w 4809"/>
              <a:gd name="T51" fmla="*/ 2147483647 h 7777"/>
              <a:gd name="T52" fmla="*/ 2147483647 w 4809"/>
              <a:gd name="T53" fmla="*/ 2147483647 h 7777"/>
              <a:gd name="T54" fmla="*/ 2147483647 w 4809"/>
              <a:gd name="T55" fmla="*/ 2147483647 h 7777"/>
              <a:gd name="T56" fmla="*/ 2147483647 w 4809"/>
              <a:gd name="T57" fmla="*/ 2147483647 h 7777"/>
              <a:gd name="T58" fmla="*/ 2147483647 w 4809"/>
              <a:gd name="T59" fmla="*/ 2147483647 h 7777"/>
              <a:gd name="T60" fmla="*/ 2147483647 w 4809"/>
              <a:gd name="T61" fmla="*/ 2147483647 h 7777"/>
              <a:gd name="T62" fmla="*/ 2147483647 w 4809"/>
              <a:gd name="T63" fmla="*/ 2147483647 h 7777"/>
              <a:gd name="T64" fmla="*/ 2147483647 w 4809"/>
              <a:gd name="T65" fmla="*/ 2147483647 h 7777"/>
              <a:gd name="T66" fmla="*/ 2147483647 w 4809"/>
              <a:gd name="T67" fmla="*/ 2147483647 h 7777"/>
              <a:gd name="T68" fmla="*/ 2147483647 w 4809"/>
              <a:gd name="T69" fmla="*/ 2147483647 h 7777"/>
              <a:gd name="T70" fmla="*/ 2147483647 w 4809"/>
              <a:gd name="T71" fmla="*/ 2147483647 h 7777"/>
              <a:gd name="T72" fmla="*/ 2147483647 w 4809"/>
              <a:gd name="T73" fmla="*/ 2147483647 h 7777"/>
              <a:gd name="T74" fmla="*/ 2147483647 w 4809"/>
              <a:gd name="T75" fmla="*/ 2147483647 h 7777"/>
              <a:gd name="T76" fmla="*/ 2147483647 w 4809"/>
              <a:gd name="T77" fmla="*/ 2147483647 h 7777"/>
              <a:gd name="T78" fmla="*/ 2147483647 w 4809"/>
              <a:gd name="T79" fmla="*/ 2147483647 h 7777"/>
              <a:gd name="T80" fmla="*/ 2147483647 w 4809"/>
              <a:gd name="T81" fmla="*/ 2147483647 h 7777"/>
              <a:gd name="T82" fmla="*/ 2147483647 w 4809"/>
              <a:gd name="T83" fmla="*/ 2147483647 h 7777"/>
              <a:gd name="T84" fmla="*/ 2147483647 w 4809"/>
              <a:gd name="T85" fmla="*/ 2147483647 h 7777"/>
              <a:gd name="T86" fmla="*/ 2147483647 w 4809"/>
              <a:gd name="T87" fmla="*/ 2147483647 h 7777"/>
              <a:gd name="T88" fmla="*/ 2147483647 w 4809"/>
              <a:gd name="T89" fmla="*/ 2147483647 h 7777"/>
              <a:gd name="T90" fmla="*/ 2147483647 w 4809"/>
              <a:gd name="T91" fmla="*/ 2147483647 h 7777"/>
              <a:gd name="T92" fmla="*/ 2147483647 w 4809"/>
              <a:gd name="T93" fmla="*/ 2147483647 h 7777"/>
              <a:gd name="T94" fmla="*/ 2147483647 w 4809"/>
              <a:gd name="T95" fmla="*/ 2147483647 h 7777"/>
              <a:gd name="T96" fmla="*/ 2147483647 w 4809"/>
              <a:gd name="T97" fmla="*/ 2147483647 h 7777"/>
              <a:gd name="T98" fmla="*/ 2147483647 w 4809"/>
              <a:gd name="T99" fmla="*/ 2147483647 h 7777"/>
              <a:gd name="T100" fmla="*/ 2147483647 w 4809"/>
              <a:gd name="T101" fmla="*/ 2147483647 h 7777"/>
              <a:gd name="T102" fmla="*/ 2147483647 w 4809"/>
              <a:gd name="T103" fmla="*/ 2147483647 h 7777"/>
              <a:gd name="T104" fmla="*/ 2147483647 w 4809"/>
              <a:gd name="T105" fmla="*/ 2147483647 h 7777"/>
              <a:gd name="T106" fmla="*/ 2147483647 w 4809"/>
              <a:gd name="T107" fmla="*/ 2147483647 h 7777"/>
              <a:gd name="T108" fmla="*/ 2147483647 w 4809"/>
              <a:gd name="T109" fmla="*/ 2147483647 h 7777"/>
              <a:gd name="T110" fmla="*/ 2147483647 w 4809"/>
              <a:gd name="T111" fmla="*/ 2147483647 h 7777"/>
              <a:gd name="T112" fmla="*/ 2147483647 w 4809"/>
              <a:gd name="T113" fmla="*/ 2147483647 h 7777"/>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4809"/>
              <a:gd name="T172" fmla="*/ 0 h 7777"/>
              <a:gd name="T173" fmla="*/ 4809 w 4809"/>
              <a:gd name="T174" fmla="*/ 7777 h 7777"/>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4809" h="7777">
                <a:moveTo>
                  <a:pt x="0" y="0"/>
                </a:moveTo>
                <a:lnTo>
                  <a:pt x="0" y="0"/>
                </a:lnTo>
                <a:lnTo>
                  <a:pt x="0" y="77"/>
                </a:lnTo>
                <a:lnTo>
                  <a:pt x="233" y="77"/>
                </a:lnTo>
                <a:lnTo>
                  <a:pt x="233" y="155"/>
                </a:lnTo>
                <a:lnTo>
                  <a:pt x="487" y="155"/>
                </a:lnTo>
                <a:lnTo>
                  <a:pt x="487" y="233"/>
                </a:lnTo>
                <a:lnTo>
                  <a:pt x="649" y="233"/>
                </a:lnTo>
                <a:lnTo>
                  <a:pt x="649" y="311"/>
                </a:lnTo>
                <a:lnTo>
                  <a:pt x="770" y="311"/>
                </a:lnTo>
                <a:lnTo>
                  <a:pt x="770" y="388"/>
                </a:lnTo>
                <a:lnTo>
                  <a:pt x="869" y="388"/>
                </a:lnTo>
                <a:lnTo>
                  <a:pt x="869" y="466"/>
                </a:lnTo>
                <a:lnTo>
                  <a:pt x="953" y="466"/>
                </a:lnTo>
                <a:lnTo>
                  <a:pt x="953" y="544"/>
                </a:lnTo>
                <a:lnTo>
                  <a:pt x="1027" y="544"/>
                </a:lnTo>
                <a:lnTo>
                  <a:pt x="1027" y="622"/>
                </a:lnTo>
                <a:lnTo>
                  <a:pt x="1093" y="622"/>
                </a:lnTo>
                <a:lnTo>
                  <a:pt x="1093" y="699"/>
                </a:lnTo>
                <a:lnTo>
                  <a:pt x="1153" y="699"/>
                </a:lnTo>
                <a:lnTo>
                  <a:pt x="1153" y="777"/>
                </a:lnTo>
                <a:lnTo>
                  <a:pt x="1208" y="777"/>
                </a:lnTo>
                <a:lnTo>
                  <a:pt x="1208" y="855"/>
                </a:lnTo>
                <a:lnTo>
                  <a:pt x="1259" y="855"/>
                </a:lnTo>
                <a:lnTo>
                  <a:pt x="1259" y="933"/>
                </a:lnTo>
                <a:lnTo>
                  <a:pt x="1308" y="933"/>
                </a:lnTo>
                <a:lnTo>
                  <a:pt x="1308" y="1011"/>
                </a:lnTo>
                <a:lnTo>
                  <a:pt x="1353" y="1011"/>
                </a:lnTo>
                <a:lnTo>
                  <a:pt x="1353" y="1088"/>
                </a:lnTo>
                <a:lnTo>
                  <a:pt x="1396" y="1088"/>
                </a:lnTo>
                <a:lnTo>
                  <a:pt x="1396" y="1166"/>
                </a:lnTo>
                <a:lnTo>
                  <a:pt x="1437" y="1166"/>
                </a:lnTo>
                <a:lnTo>
                  <a:pt x="1437" y="1244"/>
                </a:lnTo>
                <a:lnTo>
                  <a:pt x="1476" y="1244"/>
                </a:lnTo>
                <a:lnTo>
                  <a:pt x="1476" y="1322"/>
                </a:lnTo>
                <a:lnTo>
                  <a:pt x="1514" y="1322"/>
                </a:lnTo>
                <a:lnTo>
                  <a:pt x="1514" y="1399"/>
                </a:lnTo>
                <a:lnTo>
                  <a:pt x="1550" y="1399"/>
                </a:lnTo>
                <a:lnTo>
                  <a:pt x="1550" y="1477"/>
                </a:lnTo>
                <a:lnTo>
                  <a:pt x="1585" y="1477"/>
                </a:lnTo>
                <a:lnTo>
                  <a:pt x="1585" y="1555"/>
                </a:lnTo>
                <a:lnTo>
                  <a:pt x="1619" y="1555"/>
                </a:lnTo>
                <a:lnTo>
                  <a:pt x="1619" y="1633"/>
                </a:lnTo>
                <a:lnTo>
                  <a:pt x="1652" y="1633"/>
                </a:lnTo>
                <a:lnTo>
                  <a:pt x="1652" y="1710"/>
                </a:lnTo>
                <a:lnTo>
                  <a:pt x="1684" y="1710"/>
                </a:lnTo>
                <a:lnTo>
                  <a:pt x="1684" y="1788"/>
                </a:lnTo>
                <a:lnTo>
                  <a:pt x="1715" y="1788"/>
                </a:lnTo>
                <a:lnTo>
                  <a:pt x="1715" y="1866"/>
                </a:lnTo>
                <a:lnTo>
                  <a:pt x="1745" y="1866"/>
                </a:lnTo>
                <a:lnTo>
                  <a:pt x="1745" y="1944"/>
                </a:lnTo>
                <a:lnTo>
                  <a:pt x="1775" y="1944"/>
                </a:lnTo>
                <a:lnTo>
                  <a:pt x="1775" y="2022"/>
                </a:lnTo>
                <a:lnTo>
                  <a:pt x="1804" y="2022"/>
                </a:lnTo>
                <a:lnTo>
                  <a:pt x="1804" y="2099"/>
                </a:lnTo>
                <a:lnTo>
                  <a:pt x="1832" y="2099"/>
                </a:lnTo>
                <a:lnTo>
                  <a:pt x="1832" y="2177"/>
                </a:lnTo>
                <a:lnTo>
                  <a:pt x="1860" y="2177"/>
                </a:lnTo>
                <a:lnTo>
                  <a:pt x="1860" y="2255"/>
                </a:lnTo>
                <a:lnTo>
                  <a:pt x="1888" y="2255"/>
                </a:lnTo>
                <a:lnTo>
                  <a:pt x="1888" y="2333"/>
                </a:lnTo>
                <a:lnTo>
                  <a:pt x="1915" y="2333"/>
                </a:lnTo>
                <a:lnTo>
                  <a:pt x="1915" y="2410"/>
                </a:lnTo>
                <a:lnTo>
                  <a:pt x="1942" y="2410"/>
                </a:lnTo>
                <a:lnTo>
                  <a:pt x="1942" y="2488"/>
                </a:lnTo>
                <a:lnTo>
                  <a:pt x="1968" y="2488"/>
                </a:lnTo>
                <a:lnTo>
                  <a:pt x="1968" y="2566"/>
                </a:lnTo>
                <a:lnTo>
                  <a:pt x="1994" y="2566"/>
                </a:lnTo>
                <a:lnTo>
                  <a:pt x="1994" y="2644"/>
                </a:lnTo>
                <a:lnTo>
                  <a:pt x="2019" y="2644"/>
                </a:lnTo>
                <a:lnTo>
                  <a:pt x="2019" y="2721"/>
                </a:lnTo>
                <a:lnTo>
                  <a:pt x="2045" y="2721"/>
                </a:lnTo>
                <a:lnTo>
                  <a:pt x="2045" y="2799"/>
                </a:lnTo>
                <a:lnTo>
                  <a:pt x="2070" y="2799"/>
                </a:lnTo>
                <a:lnTo>
                  <a:pt x="2070" y="2877"/>
                </a:lnTo>
                <a:lnTo>
                  <a:pt x="2095" y="2877"/>
                </a:lnTo>
                <a:lnTo>
                  <a:pt x="2095" y="2955"/>
                </a:lnTo>
                <a:lnTo>
                  <a:pt x="2119" y="2955"/>
                </a:lnTo>
                <a:lnTo>
                  <a:pt x="2119" y="3033"/>
                </a:lnTo>
                <a:lnTo>
                  <a:pt x="2144" y="3033"/>
                </a:lnTo>
                <a:lnTo>
                  <a:pt x="2144" y="3110"/>
                </a:lnTo>
                <a:lnTo>
                  <a:pt x="2168" y="3110"/>
                </a:lnTo>
                <a:lnTo>
                  <a:pt x="2168" y="3188"/>
                </a:lnTo>
                <a:lnTo>
                  <a:pt x="2192" y="3188"/>
                </a:lnTo>
                <a:lnTo>
                  <a:pt x="2192" y="3266"/>
                </a:lnTo>
                <a:lnTo>
                  <a:pt x="2216" y="3266"/>
                </a:lnTo>
                <a:lnTo>
                  <a:pt x="2216" y="3344"/>
                </a:lnTo>
                <a:lnTo>
                  <a:pt x="2240" y="3344"/>
                </a:lnTo>
                <a:lnTo>
                  <a:pt x="2240" y="3421"/>
                </a:lnTo>
                <a:lnTo>
                  <a:pt x="2264" y="3421"/>
                </a:lnTo>
                <a:lnTo>
                  <a:pt x="2264" y="3499"/>
                </a:lnTo>
                <a:lnTo>
                  <a:pt x="2287" y="3499"/>
                </a:lnTo>
                <a:lnTo>
                  <a:pt x="2287" y="3577"/>
                </a:lnTo>
                <a:lnTo>
                  <a:pt x="2311" y="3577"/>
                </a:lnTo>
                <a:lnTo>
                  <a:pt x="2311" y="3655"/>
                </a:lnTo>
                <a:lnTo>
                  <a:pt x="2334" y="3655"/>
                </a:lnTo>
                <a:lnTo>
                  <a:pt x="2334" y="3732"/>
                </a:lnTo>
                <a:lnTo>
                  <a:pt x="2358" y="3732"/>
                </a:lnTo>
                <a:lnTo>
                  <a:pt x="2358" y="3810"/>
                </a:lnTo>
                <a:lnTo>
                  <a:pt x="2381" y="3810"/>
                </a:lnTo>
                <a:lnTo>
                  <a:pt x="2381" y="3888"/>
                </a:lnTo>
                <a:lnTo>
                  <a:pt x="2405" y="3888"/>
                </a:lnTo>
                <a:lnTo>
                  <a:pt x="2405" y="3966"/>
                </a:lnTo>
                <a:lnTo>
                  <a:pt x="2428" y="3966"/>
                </a:lnTo>
                <a:lnTo>
                  <a:pt x="2428" y="4044"/>
                </a:lnTo>
                <a:lnTo>
                  <a:pt x="2451" y="4044"/>
                </a:lnTo>
                <a:lnTo>
                  <a:pt x="2451" y="4121"/>
                </a:lnTo>
                <a:lnTo>
                  <a:pt x="2475" y="4121"/>
                </a:lnTo>
                <a:lnTo>
                  <a:pt x="2475" y="4199"/>
                </a:lnTo>
                <a:lnTo>
                  <a:pt x="2498" y="4199"/>
                </a:lnTo>
                <a:lnTo>
                  <a:pt x="2498" y="4277"/>
                </a:lnTo>
                <a:lnTo>
                  <a:pt x="2522" y="4277"/>
                </a:lnTo>
                <a:lnTo>
                  <a:pt x="2522" y="4355"/>
                </a:lnTo>
                <a:lnTo>
                  <a:pt x="2545" y="4355"/>
                </a:lnTo>
                <a:lnTo>
                  <a:pt x="2545" y="4432"/>
                </a:lnTo>
                <a:lnTo>
                  <a:pt x="2569" y="4432"/>
                </a:lnTo>
                <a:lnTo>
                  <a:pt x="2569" y="4510"/>
                </a:lnTo>
                <a:lnTo>
                  <a:pt x="2593" y="4510"/>
                </a:lnTo>
                <a:lnTo>
                  <a:pt x="2593" y="4588"/>
                </a:lnTo>
                <a:lnTo>
                  <a:pt x="2617" y="4588"/>
                </a:lnTo>
                <a:lnTo>
                  <a:pt x="2617" y="4666"/>
                </a:lnTo>
                <a:lnTo>
                  <a:pt x="2641" y="4666"/>
                </a:lnTo>
                <a:lnTo>
                  <a:pt x="2641" y="4743"/>
                </a:lnTo>
                <a:lnTo>
                  <a:pt x="2665" y="4743"/>
                </a:lnTo>
                <a:lnTo>
                  <a:pt x="2665" y="4821"/>
                </a:lnTo>
                <a:lnTo>
                  <a:pt x="2690" y="4821"/>
                </a:lnTo>
                <a:lnTo>
                  <a:pt x="2690" y="4899"/>
                </a:lnTo>
                <a:lnTo>
                  <a:pt x="2714" y="4899"/>
                </a:lnTo>
                <a:lnTo>
                  <a:pt x="2714" y="4977"/>
                </a:lnTo>
                <a:lnTo>
                  <a:pt x="2739" y="4977"/>
                </a:lnTo>
                <a:lnTo>
                  <a:pt x="2739" y="5055"/>
                </a:lnTo>
                <a:lnTo>
                  <a:pt x="2764" y="5055"/>
                </a:lnTo>
                <a:lnTo>
                  <a:pt x="2764" y="5132"/>
                </a:lnTo>
                <a:lnTo>
                  <a:pt x="2790" y="5132"/>
                </a:lnTo>
                <a:lnTo>
                  <a:pt x="2790" y="5210"/>
                </a:lnTo>
                <a:lnTo>
                  <a:pt x="2815" y="5210"/>
                </a:lnTo>
                <a:lnTo>
                  <a:pt x="2815" y="5288"/>
                </a:lnTo>
                <a:lnTo>
                  <a:pt x="2841" y="5288"/>
                </a:lnTo>
                <a:lnTo>
                  <a:pt x="2841" y="5366"/>
                </a:lnTo>
                <a:lnTo>
                  <a:pt x="2867" y="5366"/>
                </a:lnTo>
                <a:lnTo>
                  <a:pt x="2867" y="5443"/>
                </a:lnTo>
                <a:lnTo>
                  <a:pt x="2894" y="5443"/>
                </a:lnTo>
                <a:lnTo>
                  <a:pt x="2894" y="5521"/>
                </a:lnTo>
                <a:lnTo>
                  <a:pt x="2921" y="5521"/>
                </a:lnTo>
                <a:lnTo>
                  <a:pt x="2921" y="5599"/>
                </a:lnTo>
                <a:lnTo>
                  <a:pt x="2949" y="5599"/>
                </a:lnTo>
                <a:lnTo>
                  <a:pt x="2949" y="5677"/>
                </a:lnTo>
                <a:lnTo>
                  <a:pt x="2977" y="5677"/>
                </a:lnTo>
                <a:lnTo>
                  <a:pt x="2977" y="5754"/>
                </a:lnTo>
                <a:lnTo>
                  <a:pt x="3005" y="5754"/>
                </a:lnTo>
                <a:lnTo>
                  <a:pt x="3005" y="5832"/>
                </a:lnTo>
                <a:lnTo>
                  <a:pt x="3034" y="5832"/>
                </a:lnTo>
                <a:lnTo>
                  <a:pt x="3034" y="5910"/>
                </a:lnTo>
                <a:lnTo>
                  <a:pt x="3064" y="5910"/>
                </a:lnTo>
                <a:lnTo>
                  <a:pt x="3064" y="5988"/>
                </a:lnTo>
                <a:lnTo>
                  <a:pt x="3094" y="5988"/>
                </a:lnTo>
                <a:lnTo>
                  <a:pt x="3094" y="6066"/>
                </a:lnTo>
                <a:lnTo>
                  <a:pt x="3125" y="6066"/>
                </a:lnTo>
                <a:lnTo>
                  <a:pt x="3125" y="6143"/>
                </a:lnTo>
                <a:lnTo>
                  <a:pt x="3157" y="6143"/>
                </a:lnTo>
                <a:lnTo>
                  <a:pt x="3157" y="6221"/>
                </a:lnTo>
                <a:lnTo>
                  <a:pt x="3190" y="6221"/>
                </a:lnTo>
                <a:lnTo>
                  <a:pt x="3190" y="6299"/>
                </a:lnTo>
                <a:lnTo>
                  <a:pt x="3224" y="6299"/>
                </a:lnTo>
                <a:lnTo>
                  <a:pt x="3224" y="6377"/>
                </a:lnTo>
                <a:lnTo>
                  <a:pt x="3259" y="6377"/>
                </a:lnTo>
                <a:lnTo>
                  <a:pt x="3259" y="6454"/>
                </a:lnTo>
                <a:lnTo>
                  <a:pt x="3295" y="6454"/>
                </a:lnTo>
                <a:lnTo>
                  <a:pt x="3295" y="6532"/>
                </a:lnTo>
                <a:lnTo>
                  <a:pt x="3333" y="6532"/>
                </a:lnTo>
                <a:lnTo>
                  <a:pt x="3333" y="6610"/>
                </a:lnTo>
                <a:lnTo>
                  <a:pt x="3372" y="6610"/>
                </a:lnTo>
                <a:lnTo>
                  <a:pt x="3372" y="6688"/>
                </a:lnTo>
                <a:lnTo>
                  <a:pt x="3413" y="6688"/>
                </a:lnTo>
                <a:lnTo>
                  <a:pt x="3413" y="6765"/>
                </a:lnTo>
                <a:lnTo>
                  <a:pt x="3456" y="6765"/>
                </a:lnTo>
                <a:lnTo>
                  <a:pt x="3456" y="6843"/>
                </a:lnTo>
                <a:lnTo>
                  <a:pt x="3501" y="6843"/>
                </a:lnTo>
                <a:lnTo>
                  <a:pt x="3501" y="6921"/>
                </a:lnTo>
                <a:lnTo>
                  <a:pt x="3550" y="6921"/>
                </a:lnTo>
                <a:lnTo>
                  <a:pt x="3550" y="6999"/>
                </a:lnTo>
                <a:lnTo>
                  <a:pt x="3601" y="6999"/>
                </a:lnTo>
                <a:lnTo>
                  <a:pt x="3601" y="7077"/>
                </a:lnTo>
                <a:lnTo>
                  <a:pt x="3656" y="7077"/>
                </a:lnTo>
                <a:lnTo>
                  <a:pt x="3656" y="7154"/>
                </a:lnTo>
                <a:lnTo>
                  <a:pt x="3716" y="7154"/>
                </a:lnTo>
                <a:lnTo>
                  <a:pt x="3716" y="7232"/>
                </a:lnTo>
                <a:lnTo>
                  <a:pt x="3782" y="7232"/>
                </a:lnTo>
                <a:lnTo>
                  <a:pt x="3782" y="7310"/>
                </a:lnTo>
                <a:lnTo>
                  <a:pt x="3856" y="7310"/>
                </a:lnTo>
                <a:lnTo>
                  <a:pt x="3856" y="7388"/>
                </a:lnTo>
                <a:lnTo>
                  <a:pt x="3940" y="7388"/>
                </a:lnTo>
                <a:lnTo>
                  <a:pt x="3940" y="7465"/>
                </a:lnTo>
                <a:lnTo>
                  <a:pt x="4039" y="7465"/>
                </a:lnTo>
                <a:lnTo>
                  <a:pt x="4039" y="7543"/>
                </a:lnTo>
                <a:lnTo>
                  <a:pt x="4160" y="7543"/>
                </a:lnTo>
                <a:lnTo>
                  <a:pt x="4160" y="7621"/>
                </a:lnTo>
                <a:lnTo>
                  <a:pt x="4322" y="7621"/>
                </a:lnTo>
                <a:lnTo>
                  <a:pt x="4322" y="7699"/>
                </a:lnTo>
                <a:lnTo>
                  <a:pt x="4576" y="7699"/>
                </a:lnTo>
                <a:lnTo>
                  <a:pt x="4576" y="7777"/>
                </a:lnTo>
                <a:lnTo>
                  <a:pt x="4809" y="7777"/>
                </a:lnTo>
                <a:lnTo>
                  <a:pt x="4809" y="7699"/>
                </a:lnTo>
                <a:lnTo>
                  <a:pt x="4576" y="7699"/>
                </a:lnTo>
                <a:lnTo>
                  <a:pt x="4576" y="7621"/>
                </a:lnTo>
                <a:lnTo>
                  <a:pt x="4322" y="7621"/>
                </a:lnTo>
                <a:lnTo>
                  <a:pt x="4322" y="7543"/>
                </a:lnTo>
                <a:lnTo>
                  <a:pt x="4160" y="7543"/>
                </a:lnTo>
                <a:lnTo>
                  <a:pt x="4160" y="7465"/>
                </a:lnTo>
                <a:lnTo>
                  <a:pt x="4039" y="7465"/>
                </a:lnTo>
                <a:lnTo>
                  <a:pt x="4039" y="7388"/>
                </a:lnTo>
                <a:lnTo>
                  <a:pt x="3940" y="7388"/>
                </a:lnTo>
                <a:lnTo>
                  <a:pt x="3940" y="7310"/>
                </a:lnTo>
                <a:lnTo>
                  <a:pt x="3856" y="7310"/>
                </a:lnTo>
                <a:lnTo>
                  <a:pt x="3856" y="7232"/>
                </a:lnTo>
                <a:lnTo>
                  <a:pt x="3782" y="7232"/>
                </a:lnTo>
                <a:lnTo>
                  <a:pt x="3782" y="7154"/>
                </a:lnTo>
                <a:lnTo>
                  <a:pt x="3716" y="7154"/>
                </a:lnTo>
                <a:lnTo>
                  <a:pt x="3716" y="7077"/>
                </a:lnTo>
                <a:lnTo>
                  <a:pt x="3656" y="7077"/>
                </a:lnTo>
                <a:lnTo>
                  <a:pt x="3656" y="6999"/>
                </a:lnTo>
                <a:lnTo>
                  <a:pt x="3601" y="6999"/>
                </a:lnTo>
                <a:lnTo>
                  <a:pt x="3601" y="6921"/>
                </a:lnTo>
                <a:lnTo>
                  <a:pt x="3550" y="6921"/>
                </a:lnTo>
                <a:lnTo>
                  <a:pt x="3550" y="6843"/>
                </a:lnTo>
                <a:lnTo>
                  <a:pt x="3501" y="6843"/>
                </a:lnTo>
                <a:lnTo>
                  <a:pt x="3501" y="6765"/>
                </a:lnTo>
                <a:lnTo>
                  <a:pt x="3456" y="6765"/>
                </a:lnTo>
                <a:lnTo>
                  <a:pt x="3456" y="6688"/>
                </a:lnTo>
                <a:lnTo>
                  <a:pt x="3413" y="6688"/>
                </a:lnTo>
                <a:lnTo>
                  <a:pt x="3413" y="6610"/>
                </a:lnTo>
                <a:lnTo>
                  <a:pt x="3372" y="6610"/>
                </a:lnTo>
                <a:lnTo>
                  <a:pt x="3372" y="6532"/>
                </a:lnTo>
                <a:lnTo>
                  <a:pt x="3333" y="6532"/>
                </a:lnTo>
                <a:lnTo>
                  <a:pt x="3333" y="6454"/>
                </a:lnTo>
                <a:lnTo>
                  <a:pt x="3295" y="6454"/>
                </a:lnTo>
                <a:lnTo>
                  <a:pt x="3295" y="6377"/>
                </a:lnTo>
                <a:lnTo>
                  <a:pt x="3259" y="6377"/>
                </a:lnTo>
                <a:lnTo>
                  <a:pt x="3259" y="6299"/>
                </a:lnTo>
                <a:lnTo>
                  <a:pt x="3224" y="6299"/>
                </a:lnTo>
                <a:lnTo>
                  <a:pt x="3224" y="6221"/>
                </a:lnTo>
                <a:lnTo>
                  <a:pt x="3190" y="6221"/>
                </a:lnTo>
                <a:lnTo>
                  <a:pt x="3190" y="6143"/>
                </a:lnTo>
                <a:lnTo>
                  <a:pt x="3157" y="6143"/>
                </a:lnTo>
                <a:lnTo>
                  <a:pt x="3157" y="6066"/>
                </a:lnTo>
                <a:lnTo>
                  <a:pt x="3125" y="6066"/>
                </a:lnTo>
                <a:lnTo>
                  <a:pt x="3125" y="5988"/>
                </a:lnTo>
                <a:lnTo>
                  <a:pt x="3094" y="5988"/>
                </a:lnTo>
                <a:lnTo>
                  <a:pt x="3094" y="5910"/>
                </a:lnTo>
                <a:lnTo>
                  <a:pt x="3064" y="5910"/>
                </a:lnTo>
                <a:lnTo>
                  <a:pt x="3064" y="5832"/>
                </a:lnTo>
                <a:lnTo>
                  <a:pt x="3034" y="5832"/>
                </a:lnTo>
                <a:lnTo>
                  <a:pt x="3034" y="5754"/>
                </a:lnTo>
                <a:lnTo>
                  <a:pt x="3005" y="5754"/>
                </a:lnTo>
                <a:lnTo>
                  <a:pt x="3005" y="5677"/>
                </a:lnTo>
                <a:lnTo>
                  <a:pt x="2977" y="5677"/>
                </a:lnTo>
                <a:lnTo>
                  <a:pt x="2977" y="5599"/>
                </a:lnTo>
                <a:lnTo>
                  <a:pt x="2949" y="5599"/>
                </a:lnTo>
                <a:lnTo>
                  <a:pt x="2949" y="5521"/>
                </a:lnTo>
                <a:lnTo>
                  <a:pt x="2921" y="5521"/>
                </a:lnTo>
                <a:lnTo>
                  <a:pt x="2921" y="5443"/>
                </a:lnTo>
                <a:lnTo>
                  <a:pt x="2894" y="5443"/>
                </a:lnTo>
                <a:lnTo>
                  <a:pt x="2894" y="5366"/>
                </a:lnTo>
                <a:lnTo>
                  <a:pt x="2867" y="5366"/>
                </a:lnTo>
                <a:lnTo>
                  <a:pt x="2867" y="5288"/>
                </a:lnTo>
                <a:lnTo>
                  <a:pt x="2841" y="5288"/>
                </a:lnTo>
                <a:lnTo>
                  <a:pt x="2841" y="5210"/>
                </a:lnTo>
                <a:lnTo>
                  <a:pt x="2815" y="5210"/>
                </a:lnTo>
                <a:lnTo>
                  <a:pt x="2815" y="5132"/>
                </a:lnTo>
                <a:lnTo>
                  <a:pt x="2790" y="5132"/>
                </a:lnTo>
                <a:lnTo>
                  <a:pt x="2790" y="5055"/>
                </a:lnTo>
                <a:lnTo>
                  <a:pt x="2764" y="5055"/>
                </a:lnTo>
                <a:lnTo>
                  <a:pt x="2764" y="4977"/>
                </a:lnTo>
                <a:lnTo>
                  <a:pt x="2739" y="4977"/>
                </a:lnTo>
                <a:lnTo>
                  <a:pt x="2739" y="4899"/>
                </a:lnTo>
                <a:lnTo>
                  <a:pt x="2714" y="4899"/>
                </a:lnTo>
                <a:lnTo>
                  <a:pt x="2714" y="4821"/>
                </a:lnTo>
                <a:lnTo>
                  <a:pt x="2690" y="4821"/>
                </a:lnTo>
                <a:lnTo>
                  <a:pt x="2690" y="4743"/>
                </a:lnTo>
                <a:lnTo>
                  <a:pt x="2665" y="4743"/>
                </a:lnTo>
                <a:lnTo>
                  <a:pt x="2665" y="4666"/>
                </a:lnTo>
                <a:lnTo>
                  <a:pt x="2641" y="4666"/>
                </a:lnTo>
                <a:lnTo>
                  <a:pt x="2641" y="4588"/>
                </a:lnTo>
                <a:lnTo>
                  <a:pt x="2617" y="4588"/>
                </a:lnTo>
                <a:lnTo>
                  <a:pt x="2617" y="4510"/>
                </a:lnTo>
                <a:lnTo>
                  <a:pt x="2593" y="4510"/>
                </a:lnTo>
                <a:lnTo>
                  <a:pt x="2593" y="4432"/>
                </a:lnTo>
                <a:lnTo>
                  <a:pt x="2569" y="4432"/>
                </a:lnTo>
                <a:lnTo>
                  <a:pt x="2569" y="4355"/>
                </a:lnTo>
                <a:lnTo>
                  <a:pt x="2545" y="4355"/>
                </a:lnTo>
                <a:lnTo>
                  <a:pt x="2545" y="4277"/>
                </a:lnTo>
                <a:lnTo>
                  <a:pt x="2522" y="4277"/>
                </a:lnTo>
                <a:lnTo>
                  <a:pt x="2522" y="4199"/>
                </a:lnTo>
                <a:lnTo>
                  <a:pt x="2498" y="4199"/>
                </a:lnTo>
                <a:lnTo>
                  <a:pt x="2498" y="4121"/>
                </a:lnTo>
                <a:lnTo>
                  <a:pt x="2475" y="4121"/>
                </a:lnTo>
                <a:lnTo>
                  <a:pt x="2475" y="4044"/>
                </a:lnTo>
                <a:lnTo>
                  <a:pt x="2451" y="4044"/>
                </a:lnTo>
                <a:lnTo>
                  <a:pt x="2451" y="3966"/>
                </a:lnTo>
                <a:lnTo>
                  <a:pt x="2428" y="3966"/>
                </a:lnTo>
                <a:lnTo>
                  <a:pt x="2428" y="3888"/>
                </a:lnTo>
                <a:lnTo>
                  <a:pt x="2405" y="3888"/>
                </a:lnTo>
                <a:lnTo>
                  <a:pt x="2405" y="3810"/>
                </a:lnTo>
                <a:lnTo>
                  <a:pt x="2381" y="3810"/>
                </a:lnTo>
                <a:lnTo>
                  <a:pt x="2381" y="3732"/>
                </a:lnTo>
                <a:lnTo>
                  <a:pt x="2358" y="3732"/>
                </a:lnTo>
                <a:lnTo>
                  <a:pt x="2358" y="3655"/>
                </a:lnTo>
                <a:lnTo>
                  <a:pt x="2334" y="3655"/>
                </a:lnTo>
                <a:lnTo>
                  <a:pt x="2334" y="3577"/>
                </a:lnTo>
                <a:lnTo>
                  <a:pt x="2311" y="3577"/>
                </a:lnTo>
                <a:lnTo>
                  <a:pt x="2311" y="3499"/>
                </a:lnTo>
                <a:lnTo>
                  <a:pt x="2287" y="3499"/>
                </a:lnTo>
                <a:lnTo>
                  <a:pt x="2287" y="3421"/>
                </a:lnTo>
                <a:lnTo>
                  <a:pt x="2264" y="3421"/>
                </a:lnTo>
                <a:lnTo>
                  <a:pt x="2264" y="3344"/>
                </a:lnTo>
                <a:lnTo>
                  <a:pt x="2240" y="3344"/>
                </a:lnTo>
                <a:lnTo>
                  <a:pt x="2240" y="3266"/>
                </a:lnTo>
                <a:lnTo>
                  <a:pt x="2216" y="3266"/>
                </a:lnTo>
                <a:lnTo>
                  <a:pt x="2216" y="3188"/>
                </a:lnTo>
                <a:lnTo>
                  <a:pt x="2192" y="3188"/>
                </a:lnTo>
                <a:lnTo>
                  <a:pt x="2192" y="3110"/>
                </a:lnTo>
                <a:lnTo>
                  <a:pt x="2168" y="3110"/>
                </a:lnTo>
                <a:lnTo>
                  <a:pt x="2168" y="3033"/>
                </a:lnTo>
                <a:lnTo>
                  <a:pt x="2144" y="3033"/>
                </a:lnTo>
                <a:lnTo>
                  <a:pt x="2144" y="2955"/>
                </a:lnTo>
                <a:lnTo>
                  <a:pt x="2119" y="2955"/>
                </a:lnTo>
                <a:lnTo>
                  <a:pt x="2119" y="2877"/>
                </a:lnTo>
                <a:lnTo>
                  <a:pt x="2095" y="2877"/>
                </a:lnTo>
                <a:lnTo>
                  <a:pt x="2095" y="2799"/>
                </a:lnTo>
                <a:lnTo>
                  <a:pt x="2070" y="2799"/>
                </a:lnTo>
                <a:lnTo>
                  <a:pt x="2070" y="2721"/>
                </a:lnTo>
                <a:lnTo>
                  <a:pt x="2045" y="2721"/>
                </a:lnTo>
                <a:lnTo>
                  <a:pt x="2045" y="2644"/>
                </a:lnTo>
                <a:lnTo>
                  <a:pt x="2019" y="2644"/>
                </a:lnTo>
                <a:lnTo>
                  <a:pt x="2019" y="2566"/>
                </a:lnTo>
                <a:lnTo>
                  <a:pt x="1994" y="2566"/>
                </a:lnTo>
                <a:lnTo>
                  <a:pt x="1994" y="2488"/>
                </a:lnTo>
                <a:lnTo>
                  <a:pt x="1968" y="2488"/>
                </a:lnTo>
                <a:lnTo>
                  <a:pt x="1968" y="2410"/>
                </a:lnTo>
                <a:lnTo>
                  <a:pt x="1942" y="2410"/>
                </a:lnTo>
                <a:lnTo>
                  <a:pt x="1942" y="2333"/>
                </a:lnTo>
                <a:lnTo>
                  <a:pt x="1915" y="2333"/>
                </a:lnTo>
                <a:lnTo>
                  <a:pt x="1915" y="2255"/>
                </a:lnTo>
                <a:lnTo>
                  <a:pt x="1888" y="2255"/>
                </a:lnTo>
                <a:lnTo>
                  <a:pt x="1888" y="2177"/>
                </a:lnTo>
                <a:lnTo>
                  <a:pt x="1860" y="2177"/>
                </a:lnTo>
                <a:lnTo>
                  <a:pt x="1860" y="2099"/>
                </a:lnTo>
                <a:lnTo>
                  <a:pt x="1832" y="2099"/>
                </a:lnTo>
                <a:lnTo>
                  <a:pt x="1832" y="2022"/>
                </a:lnTo>
                <a:lnTo>
                  <a:pt x="1804" y="2022"/>
                </a:lnTo>
                <a:lnTo>
                  <a:pt x="1804" y="1944"/>
                </a:lnTo>
                <a:lnTo>
                  <a:pt x="1775" y="1944"/>
                </a:lnTo>
                <a:lnTo>
                  <a:pt x="1775" y="1866"/>
                </a:lnTo>
                <a:lnTo>
                  <a:pt x="1745" y="1866"/>
                </a:lnTo>
                <a:lnTo>
                  <a:pt x="1745" y="1788"/>
                </a:lnTo>
                <a:lnTo>
                  <a:pt x="1715" y="1788"/>
                </a:lnTo>
                <a:lnTo>
                  <a:pt x="1715" y="1710"/>
                </a:lnTo>
                <a:lnTo>
                  <a:pt x="1684" y="1710"/>
                </a:lnTo>
                <a:lnTo>
                  <a:pt x="1684" y="1633"/>
                </a:lnTo>
                <a:lnTo>
                  <a:pt x="1652" y="1633"/>
                </a:lnTo>
                <a:lnTo>
                  <a:pt x="1652" y="1555"/>
                </a:lnTo>
                <a:lnTo>
                  <a:pt x="1619" y="1555"/>
                </a:lnTo>
                <a:lnTo>
                  <a:pt x="1619" y="1477"/>
                </a:lnTo>
                <a:lnTo>
                  <a:pt x="1585" y="1477"/>
                </a:lnTo>
                <a:lnTo>
                  <a:pt x="1585" y="1399"/>
                </a:lnTo>
                <a:lnTo>
                  <a:pt x="1550" y="1399"/>
                </a:lnTo>
                <a:lnTo>
                  <a:pt x="1550" y="1322"/>
                </a:lnTo>
                <a:lnTo>
                  <a:pt x="1514" y="1322"/>
                </a:lnTo>
                <a:lnTo>
                  <a:pt x="1514" y="1244"/>
                </a:lnTo>
                <a:lnTo>
                  <a:pt x="1476" y="1244"/>
                </a:lnTo>
                <a:lnTo>
                  <a:pt x="1476" y="1166"/>
                </a:lnTo>
                <a:lnTo>
                  <a:pt x="1437" y="1166"/>
                </a:lnTo>
                <a:lnTo>
                  <a:pt x="1437" y="1088"/>
                </a:lnTo>
                <a:lnTo>
                  <a:pt x="1396" y="1088"/>
                </a:lnTo>
                <a:lnTo>
                  <a:pt x="1396" y="1011"/>
                </a:lnTo>
                <a:lnTo>
                  <a:pt x="1353" y="1011"/>
                </a:lnTo>
                <a:lnTo>
                  <a:pt x="1353" y="933"/>
                </a:lnTo>
                <a:lnTo>
                  <a:pt x="1308" y="933"/>
                </a:lnTo>
                <a:lnTo>
                  <a:pt x="1308" y="855"/>
                </a:lnTo>
                <a:lnTo>
                  <a:pt x="1259" y="855"/>
                </a:lnTo>
                <a:lnTo>
                  <a:pt x="1259" y="777"/>
                </a:lnTo>
                <a:lnTo>
                  <a:pt x="1208" y="777"/>
                </a:lnTo>
                <a:lnTo>
                  <a:pt x="1208" y="699"/>
                </a:lnTo>
                <a:lnTo>
                  <a:pt x="1153" y="699"/>
                </a:lnTo>
                <a:lnTo>
                  <a:pt x="1153" y="622"/>
                </a:lnTo>
                <a:lnTo>
                  <a:pt x="1093" y="622"/>
                </a:lnTo>
                <a:lnTo>
                  <a:pt x="1093" y="544"/>
                </a:lnTo>
                <a:lnTo>
                  <a:pt x="1027" y="544"/>
                </a:lnTo>
                <a:lnTo>
                  <a:pt x="1027" y="466"/>
                </a:lnTo>
                <a:lnTo>
                  <a:pt x="953" y="466"/>
                </a:lnTo>
                <a:lnTo>
                  <a:pt x="953" y="388"/>
                </a:lnTo>
                <a:lnTo>
                  <a:pt x="869" y="388"/>
                </a:lnTo>
                <a:lnTo>
                  <a:pt x="869" y="311"/>
                </a:lnTo>
                <a:lnTo>
                  <a:pt x="770" y="311"/>
                </a:lnTo>
                <a:lnTo>
                  <a:pt x="770" y="233"/>
                </a:lnTo>
                <a:lnTo>
                  <a:pt x="649" y="233"/>
                </a:lnTo>
                <a:lnTo>
                  <a:pt x="649" y="155"/>
                </a:lnTo>
                <a:lnTo>
                  <a:pt x="487" y="155"/>
                </a:lnTo>
                <a:lnTo>
                  <a:pt x="487" y="77"/>
                </a:lnTo>
                <a:lnTo>
                  <a:pt x="233" y="77"/>
                </a:lnTo>
                <a:lnTo>
                  <a:pt x="233" y="0"/>
                </a:lnTo>
                <a:lnTo>
                  <a:pt x="0" y="0"/>
                </a:lnTo>
              </a:path>
            </a:pathLst>
          </a:custGeom>
          <a:noFill/>
          <a:ln w="3175">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05220" name="Freeform 229"/>
          <p:cNvSpPr>
            <a:spLocks/>
          </p:cNvSpPr>
          <p:nvPr/>
        </p:nvSpPr>
        <p:spPr bwMode="auto">
          <a:xfrm flipV="1">
            <a:off x="9264650" y="2374900"/>
            <a:ext cx="928688" cy="1363663"/>
          </a:xfrm>
          <a:custGeom>
            <a:avLst/>
            <a:gdLst>
              <a:gd name="T0" fmla="*/ 2147483647 w 3555"/>
              <a:gd name="T1" fmla="*/ 2147483647 h 7777"/>
              <a:gd name="T2" fmla="*/ 2147483647 w 3555"/>
              <a:gd name="T3" fmla="*/ 2147483647 h 7777"/>
              <a:gd name="T4" fmla="*/ 2147483647 w 3555"/>
              <a:gd name="T5" fmla="*/ 2147483647 h 7777"/>
              <a:gd name="T6" fmla="*/ 2147483647 w 3555"/>
              <a:gd name="T7" fmla="*/ 2147483647 h 7777"/>
              <a:gd name="T8" fmla="*/ 2147483647 w 3555"/>
              <a:gd name="T9" fmla="*/ 2147483647 h 7777"/>
              <a:gd name="T10" fmla="*/ 2147483647 w 3555"/>
              <a:gd name="T11" fmla="*/ 2147483647 h 7777"/>
              <a:gd name="T12" fmla="*/ 2147483647 w 3555"/>
              <a:gd name="T13" fmla="*/ 2147483647 h 7777"/>
              <a:gd name="T14" fmla="*/ 2147483647 w 3555"/>
              <a:gd name="T15" fmla="*/ 2147483647 h 7777"/>
              <a:gd name="T16" fmla="*/ 2147483647 w 3555"/>
              <a:gd name="T17" fmla="*/ 2147483647 h 7777"/>
              <a:gd name="T18" fmla="*/ 2147483647 w 3555"/>
              <a:gd name="T19" fmla="*/ 2147483647 h 7777"/>
              <a:gd name="T20" fmla="*/ 2147483647 w 3555"/>
              <a:gd name="T21" fmla="*/ 2147483647 h 7777"/>
              <a:gd name="T22" fmla="*/ 2147483647 w 3555"/>
              <a:gd name="T23" fmla="*/ 2147483647 h 7777"/>
              <a:gd name="T24" fmla="*/ 2147483647 w 3555"/>
              <a:gd name="T25" fmla="*/ 2147483647 h 7777"/>
              <a:gd name="T26" fmla="*/ 2147483647 w 3555"/>
              <a:gd name="T27" fmla="*/ 2147483647 h 7777"/>
              <a:gd name="T28" fmla="*/ 2147483647 w 3555"/>
              <a:gd name="T29" fmla="*/ 2147483647 h 7777"/>
              <a:gd name="T30" fmla="*/ 2147483647 w 3555"/>
              <a:gd name="T31" fmla="*/ 2147483647 h 7777"/>
              <a:gd name="T32" fmla="*/ 2147483647 w 3555"/>
              <a:gd name="T33" fmla="*/ 2147483647 h 7777"/>
              <a:gd name="T34" fmla="*/ 2147483647 w 3555"/>
              <a:gd name="T35" fmla="*/ 2147483647 h 7777"/>
              <a:gd name="T36" fmla="*/ 2147483647 w 3555"/>
              <a:gd name="T37" fmla="*/ 2147483647 h 7777"/>
              <a:gd name="T38" fmla="*/ 2147483647 w 3555"/>
              <a:gd name="T39" fmla="*/ 2147483647 h 7777"/>
              <a:gd name="T40" fmla="*/ 2147483647 w 3555"/>
              <a:gd name="T41" fmla="*/ 2147483647 h 7777"/>
              <a:gd name="T42" fmla="*/ 2147483647 w 3555"/>
              <a:gd name="T43" fmla="*/ 2147483647 h 7777"/>
              <a:gd name="T44" fmla="*/ 2147483647 w 3555"/>
              <a:gd name="T45" fmla="*/ 2147483647 h 7777"/>
              <a:gd name="T46" fmla="*/ 2147483647 w 3555"/>
              <a:gd name="T47" fmla="*/ 2147483647 h 7777"/>
              <a:gd name="T48" fmla="*/ 2147483647 w 3555"/>
              <a:gd name="T49" fmla="*/ 2147483647 h 7777"/>
              <a:gd name="T50" fmla="*/ 2147483647 w 3555"/>
              <a:gd name="T51" fmla="*/ 2147483647 h 7777"/>
              <a:gd name="T52" fmla="*/ 2147483647 w 3555"/>
              <a:gd name="T53" fmla="*/ 2147483647 h 7777"/>
              <a:gd name="T54" fmla="*/ 2147483647 w 3555"/>
              <a:gd name="T55" fmla="*/ 2147483647 h 7777"/>
              <a:gd name="T56" fmla="*/ 2147483647 w 3555"/>
              <a:gd name="T57" fmla="*/ 2147483647 h 7777"/>
              <a:gd name="T58" fmla="*/ 2147483647 w 3555"/>
              <a:gd name="T59" fmla="*/ 2147483647 h 7777"/>
              <a:gd name="T60" fmla="*/ 2147483647 w 3555"/>
              <a:gd name="T61" fmla="*/ 2147483647 h 7777"/>
              <a:gd name="T62" fmla="*/ 2147483647 w 3555"/>
              <a:gd name="T63" fmla="*/ 2147483647 h 7777"/>
              <a:gd name="T64" fmla="*/ 2147483647 w 3555"/>
              <a:gd name="T65" fmla="*/ 2147483647 h 7777"/>
              <a:gd name="T66" fmla="*/ 2147483647 w 3555"/>
              <a:gd name="T67" fmla="*/ 2147483647 h 7777"/>
              <a:gd name="T68" fmla="*/ 2147483647 w 3555"/>
              <a:gd name="T69" fmla="*/ 2147483647 h 7777"/>
              <a:gd name="T70" fmla="*/ 2147483647 w 3555"/>
              <a:gd name="T71" fmla="*/ 2147483647 h 7777"/>
              <a:gd name="T72" fmla="*/ 2147483647 w 3555"/>
              <a:gd name="T73" fmla="*/ 2147483647 h 7777"/>
              <a:gd name="T74" fmla="*/ 2147483647 w 3555"/>
              <a:gd name="T75" fmla="*/ 2147483647 h 7777"/>
              <a:gd name="T76" fmla="*/ 2147483647 w 3555"/>
              <a:gd name="T77" fmla="*/ 2147483647 h 7777"/>
              <a:gd name="T78" fmla="*/ 2147483647 w 3555"/>
              <a:gd name="T79" fmla="*/ 2147483647 h 7777"/>
              <a:gd name="T80" fmla="*/ 2147483647 w 3555"/>
              <a:gd name="T81" fmla="*/ 2147483647 h 7777"/>
              <a:gd name="T82" fmla="*/ 2147483647 w 3555"/>
              <a:gd name="T83" fmla="*/ 2147483647 h 7777"/>
              <a:gd name="T84" fmla="*/ 2147483647 w 3555"/>
              <a:gd name="T85" fmla="*/ 2147483647 h 7777"/>
              <a:gd name="T86" fmla="*/ 2147483647 w 3555"/>
              <a:gd name="T87" fmla="*/ 2147483647 h 7777"/>
              <a:gd name="T88" fmla="*/ 2147483647 w 3555"/>
              <a:gd name="T89" fmla="*/ 2147483647 h 7777"/>
              <a:gd name="T90" fmla="*/ 2147483647 w 3555"/>
              <a:gd name="T91" fmla="*/ 2147483647 h 7777"/>
              <a:gd name="T92" fmla="*/ 2147483647 w 3555"/>
              <a:gd name="T93" fmla="*/ 2147483647 h 7777"/>
              <a:gd name="T94" fmla="*/ 2147483647 w 3555"/>
              <a:gd name="T95" fmla="*/ 2147483647 h 7777"/>
              <a:gd name="T96" fmla="*/ 2147483647 w 3555"/>
              <a:gd name="T97" fmla="*/ 2147483647 h 7777"/>
              <a:gd name="T98" fmla="*/ 2147483647 w 3555"/>
              <a:gd name="T99" fmla="*/ 2147483647 h 7777"/>
              <a:gd name="T100" fmla="*/ 2147483647 w 3555"/>
              <a:gd name="T101" fmla="*/ 2147483647 h 7777"/>
              <a:gd name="T102" fmla="*/ 2147483647 w 3555"/>
              <a:gd name="T103" fmla="*/ 2147483647 h 7777"/>
              <a:gd name="T104" fmla="*/ 2147483647 w 3555"/>
              <a:gd name="T105" fmla="*/ 2147483647 h 7777"/>
              <a:gd name="T106" fmla="*/ 2147483647 w 3555"/>
              <a:gd name="T107" fmla="*/ 2147483647 h 7777"/>
              <a:gd name="T108" fmla="*/ 2147483647 w 3555"/>
              <a:gd name="T109" fmla="*/ 2147483647 h 7777"/>
              <a:gd name="T110" fmla="*/ 2147483647 w 3555"/>
              <a:gd name="T111" fmla="*/ 2147483647 h 7777"/>
              <a:gd name="T112" fmla="*/ 2147483647 w 3555"/>
              <a:gd name="T113" fmla="*/ 2147483647 h 7777"/>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3555"/>
              <a:gd name="T172" fmla="*/ 0 h 7777"/>
              <a:gd name="T173" fmla="*/ 3555 w 3555"/>
              <a:gd name="T174" fmla="*/ 7777 h 7777"/>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3555" h="7777">
                <a:moveTo>
                  <a:pt x="0" y="0"/>
                </a:moveTo>
                <a:lnTo>
                  <a:pt x="0" y="0"/>
                </a:lnTo>
                <a:lnTo>
                  <a:pt x="0" y="77"/>
                </a:lnTo>
                <a:lnTo>
                  <a:pt x="2011" y="77"/>
                </a:lnTo>
                <a:lnTo>
                  <a:pt x="2011" y="155"/>
                </a:lnTo>
                <a:lnTo>
                  <a:pt x="2143" y="155"/>
                </a:lnTo>
                <a:lnTo>
                  <a:pt x="2143" y="233"/>
                </a:lnTo>
                <a:lnTo>
                  <a:pt x="2224" y="233"/>
                </a:lnTo>
                <a:lnTo>
                  <a:pt x="2224" y="311"/>
                </a:lnTo>
                <a:lnTo>
                  <a:pt x="2284" y="311"/>
                </a:lnTo>
                <a:lnTo>
                  <a:pt x="2284" y="388"/>
                </a:lnTo>
                <a:lnTo>
                  <a:pt x="2332" y="388"/>
                </a:lnTo>
                <a:lnTo>
                  <a:pt x="2332" y="466"/>
                </a:lnTo>
                <a:lnTo>
                  <a:pt x="2372" y="466"/>
                </a:lnTo>
                <a:lnTo>
                  <a:pt x="2372" y="544"/>
                </a:lnTo>
                <a:lnTo>
                  <a:pt x="2407" y="544"/>
                </a:lnTo>
                <a:lnTo>
                  <a:pt x="2407" y="622"/>
                </a:lnTo>
                <a:lnTo>
                  <a:pt x="2438" y="622"/>
                </a:lnTo>
                <a:lnTo>
                  <a:pt x="2438" y="699"/>
                </a:lnTo>
                <a:lnTo>
                  <a:pt x="2465" y="699"/>
                </a:lnTo>
                <a:lnTo>
                  <a:pt x="2465" y="777"/>
                </a:lnTo>
                <a:lnTo>
                  <a:pt x="2490" y="777"/>
                </a:lnTo>
                <a:lnTo>
                  <a:pt x="2490" y="855"/>
                </a:lnTo>
                <a:lnTo>
                  <a:pt x="2513" y="855"/>
                </a:lnTo>
                <a:lnTo>
                  <a:pt x="2513" y="933"/>
                </a:lnTo>
                <a:lnTo>
                  <a:pt x="2534" y="933"/>
                </a:lnTo>
                <a:lnTo>
                  <a:pt x="2534" y="1011"/>
                </a:lnTo>
                <a:lnTo>
                  <a:pt x="2554" y="1011"/>
                </a:lnTo>
                <a:lnTo>
                  <a:pt x="2554" y="1088"/>
                </a:lnTo>
                <a:lnTo>
                  <a:pt x="2573" y="1088"/>
                </a:lnTo>
                <a:lnTo>
                  <a:pt x="2573" y="1166"/>
                </a:lnTo>
                <a:lnTo>
                  <a:pt x="2590" y="1166"/>
                </a:lnTo>
                <a:lnTo>
                  <a:pt x="2590" y="1244"/>
                </a:lnTo>
                <a:lnTo>
                  <a:pt x="2607" y="1244"/>
                </a:lnTo>
                <a:lnTo>
                  <a:pt x="2607" y="1322"/>
                </a:lnTo>
                <a:lnTo>
                  <a:pt x="2623" y="1322"/>
                </a:lnTo>
                <a:lnTo>
                  <a:pt x="2623" y="1399"/>
                </a:lnTo>
                <a:lnTo>
                  <a:pt x="2638" y="1399"/>
                </a:lnTo>
                <a:lnTo>
                  <a:pt x="2638" y="1477"/>
                </a:lnTo>
                <a:lnTo>
                  <a:pt x="2652" y="1477"/>
                </a:lnTo>
                <a:lnTo>
                  <a:pt x="2652" y="1555"/>
                </a:lnTo>
                <a:lnTo>
                  <a:pt x="2666" y="1555"/>
                </a:lnTo>
                <a:lnTo>
                  <a:pt x="2666" y="1633"/>
                </a:lnTo>
                <a:lnTo>
                  <a:pt x="2679" y="1633"/>
                </a:lnTo>
                <a:lnTo>
                  <a:pt x="2679" y="1710"/>
                </a:lnTo>
                <a:lnTo>
                  <a:pt x="2692" y="1710"/>
                </a:lnTo>
                <a:lnTo>
                  <a:pt x="2692" y="1788"/>
                </a:lnTo>
                <a:lnTo>
                  <a:pt x="2704" y="1788"/>
                </a:lnTo>
                <a:lnTo>
                  <a:pt x="2704" y="1866"/>
                </a:lnTo>
                <a:lnTo>
                  <a:pt x="2716" y="1866"/>
                </a:lnTo>
                <a:lnTo>
                  <a:pt x="2716" y="1944"/>
                </a:lnTo>
                <a:lnTo>
                  <a:pt x="2728" y="1944"/>
                </a:lnTo>
                <a:lnTo>
                  <a:pt x="2728" y="2022"/>
                </a:lnTo>
                <a:lnTo>
                  <a:pt x="2739" y="2022"/>
                </a:lnTo>
                <a:lnTo>
                  <a:pt x="2739" y="2099"/>
                </a:lnTo>
                <a:lnTo>
                  <a:pt x="2750" y="2099"/>
                </a:lnTo>
                <a:lnTo>
                  <a:pt x="2750" y="2177"/>
                </a:lnTo>
                <a:lnTo>
                  <a:pt x="2761" y="2177"/>
                </a:lnTo>
                <a:lnTo>
                  <a:pt x="2761" y="2255"/>
                </a:lnTo>
                <a:lnTo>
                  <a:pt x="2772" y="2255"/>
                </a:lnTo>
                <a:lnTo>
                  <a:pt x="2772" y="2333"/>
                </a:lnTo>
                <a:lnTo>
                  <a:pt x="2782" y="2333"/>
                </a:lnTo>
                <a:lnTo>
                  <a:pt x="2782" y="2410"/>
                </a:lnTo>
                <a:lnTo>
                  <a:pt x="2792" y="2410"/>
                </a:lnTo>
                <a:lnTo>
                  <a:pt x="2792" y="2488"/>
                </a:lnTo>
                <a:lnTo>
                  <a:pt x="2802" y="2488"/>
                </a:lnTo>
                <a:lnTo>
                  <a:pt x="2802" y="2566"/>
                </a:lnTo>
                <a:lnTo>
                  <a:pt x="2811" y="2566"/>
                </a:lnTo>
                <a:lnTo>
                  <a:pt x="2811" y="2644"/>
                </a:lnTo>
                <a:lnTo>
                  <a:pt x="2821" y="2644"/>
                </a:lnTo>
                <a:lnTo>
                  <a:pt x="2821" y="2721"/>
                </a:lnTo>
                <a:lnTo>
                  <a:pt x="2830" y="2721"/>
                </a:lnTo>
                <a:lnTo>
                  <a:pt x="2830" y="2799"/>
                </a:lnTo>
                <a:lnTo>
                  <a:pt x="2839" y="2799"/>
                </a:lnTo>
                <a:lnTo>
                  <a:pt x="2839" y="2877"/>
                </a:lnTo>
                <a:lnTo>
                  <a:pt x="2848" y="2877"/>
                </a:lnTo>
                <a:lnTo>
                  <a:pt x="2848" y="2955"/>
                </a:lnTo>
                <a:lnTo>
                  <a:pt x="2857" y="2955"/>
                </a:lnTo>
                <a:lnTo>
                  <a:pt x="2857" y="3033"/>
                </a:lnTo>
                <a:lnTo>
                  <a:pt x="2866" y="3033"/>
                </a:lnTo>
                <a:lnTo>
                  <a:pt x="2866" y="3110"/>
                </a:lnTo>
                <a:lnTo>
                  <a:pt x="2874" y="3110"/>
                </a:lnTo>
                <a:lnTo>
                  <a:pt x="2874" y="3188"/>
                </a:lnTo>
                <a:lnTo>
                  <a:pt x="2883" y="3188"/>
                </a:lnTo>
                <a:lnTo>
                  <a:pt x="2883" y="3266"/>
                </a:lnTo>
                <a:lnTo>
                  <a:pt x="2891" y="3266"/>
                </a:lnTo>
                <a:lnTo>
                  <a:pt x="2891" y="3344"/>
                </a:lnTo>
                <a:lnTo>
                  <a:pt x="2899" y="3344"/>
                </a:lnTo>
                <a:lnTo>
                  <a:pt x="2899" y="3421"/>
                </a:lnTo>
                <a:lnTo>
                  <a:pt x="2908" y="3421"/>
                </a:lnTo>
                <a:lnTo>
                  <a:pt x="2908" y="3499"/>
                </a:lnTo>
                <a:lnTo>
                  <a:pt x="2916" y="3499"/>
                </a:lnTo>
                <a:lnTo>
                  <a:pt x="2916" y="3577"/>
                </a:lnTo>
                <a:lnTo>
                  <a:pt x="2924" y="3577"/>
                </a:lnTo>
                <a:lnTo>
                  <a:pt x="2924" y="3655"/>
                </a:lnTo>
                <a:lnTo>
                  <a:pt x="2932" y="3655"/>
                </a:lnTo>
                <a:lnTo>
                  <a:pt x="2932" y="3732"/>
                </a:lnTo>
                <a:lnTo>
                  <a:pt x="2940" y="3732"/>
                </a:lnTo>
                <a:lnTo>
                  <a:pt x="2940" y="3810"/>
                </a:lnTo>
                <a:lnTo>
                  <a:pt x="2947" y="3810"/>
                </a:lnTo>
                <a:lnTo>
                  <a:pt x="2947" y="3888"/>
                </a:lnTo>
                <a:lnTo>
                  <a:pt x="2955" y="3888"/>
                </a:lnTo>
                <a:lnTo>
                  <a:pt x="2955" y="3966"/>
                </a:lnTo>
                <a:lnTo>
                  <a:pt x="2963" y="3966"/>
                </a:lnTo>
                <a:lnTo>
                  <a:pt x="2963" y="4044"/>
                </a:lnTo>
                <a:lnTo>
                  <a:pt x="2971" y="4044"/>
                </a:lnTo>
                <a:lnTo>
                  <a:pt x="2971" y="4121"/>
                </a:lnTo>
                <a:lnTo>
                  <a:pt x="2978" y="4121"/>
                </a:lnTo>
                <a:lnTo>
                  <a:pt x="2978" y="4199"/>
                </a:lnTo>
                <a:lnTo>
                  <a:pt x="2986" y="4199"/>
                </a:lnTo>
                <a:lnTo>
                  <a:pt x="2986" y="4277"/>
                </a:lnTo>
                <a:lnTo>
                  <a:pt x="2993" y="4277"/>
                </a:lnTo>
                <a:lnTo>
                  <a:pt x="2993" y="4355"/>
                </a:lnTo>
                <a:lnTo>
                  <a:pt x="3001" y="4355"/>
                </a:lnTo>
                <a:lnTo>
                  <a:pt x="3001" y="4432"/>
                </a:lnTo>
                <a:lnTo>
                  <a:pt x="3009" y="4432"/>
                </a:lnTo>
                <a:lnTo>
                  <a:pt x="3009" y="4510"/>
                </a:lnTo>
                <a:lnTo>
                  <a:pt x="3016" y="4510"/>
                </a:lnTo>
                <a:lnTo>
                  <a:pt x="3016" y="4588"/>
                </a:lnTo>
                <a:lnTo>
                  <a:pt x="3024" y="4588"/>
                </a:lnTo>
                <a:lnTo>
                  <a:pt x="3024" y="4666"/>
                </a:lnTo>
                <a:lnTo>
                  <a:pt x="3031" y="4666"/>
                </a:lnTo>
                <a:lnTo>
                  <a:pt x="3031" y="4743"/>
                </a:lnTo>
                <a:lnTo>
                  <a:pt x="3039" y="4743"/>
                </a:lnTo>
                <a:lnTo>
                  <a:pt x="3039" y="4821"/>
                </a:lnTo>
                <a:lnTo>
                  <a:pt x="3046" y="4821"/>
                </a:lnTo>
                <a:lnTo>
                  <a:pt x="3046" y="4899"/>
                </a:lnTo>
                <a:lnTo>
                  <a:pt x="3054" y="4899"/>
                </a:lnTo>
                <a:lnTo>
                  <a:pt x="3054" y="4977"/>
                </a:lnTo>
                <a:lnTo>
                  <a:pt x="3061" y="4977"/>
                </a:lnTo>
                <a:lnTo>
                  <a:pt x="3061" y="5055"/>
                </a:lnTo>
                <a:lnTo>
                  <a:pt x="3069" y="5055"/>
                </a:lnTo>
                <a:lnTo>
                  <a:pt x="3069" y="5132"/>
                </a:lnTo>
                <a:lnTo>
                  <a:pt x="3076" y="5132"/>
                </a:lnTo>
                <a:lnTo>
                  <a:pt x="3076" y="5210"/>
                </a:lnTo>
                <a:lnTo>
                  <a:pt x="3084" y="5210"/>
                </a:lnTo>
                <a:lnTo>
                  <a:pt x="3084" y="5288"/>
                </a:lnTo>
                <a:lnTo>
                  <a:pt x="3092" y="5288"/>
                </a:lnTo>
                <a:lnTo>
                  <a:pt x="3092" y="5366"/>
                </a:lnTo>
                <a:lnTo>
                  <a:pt x="3100" y="5366"/>
                </a:lnTo>
                <a:lnTo>
                  <a:pt x="3100" y="5443"/>
                </a:lnTo>
                <a:lnTo>
                  <a:pt x="3107" y="5443"/>
                </a:lnTo>
                <a:lnTo>
                  <a:pt x="3107" y="5521"/>
                </a:lnTo>
                <a:lnTo>
                  <a:pt x="3115" y="5521"/>
                </a:lnTo>
                <a:lnTo>
                  <a:pt x="3115" y="5599"/>
                </a:lnTo>
                <a:lnTo>
                  <a:pt x="3123" y="5599"/>
                </a:lnTo>
                <a:lnTo>
                  <a:pt x="3123" y="5677"/>
                </a:lnTo>
                <a:lnTo>
                  <a:pt x="3131" y="5677"/>
                </a:lnTo>
                <a:lnTo>
                  <a:pt x="3131" y="5754"/>
                </a:lnTo>
                <a:lnTo>
                  <a:pt x="3139" y="5754"/>
                </a:lnTo>
                <a:lnTo>
                  <a:pt x="3139" y="5832"/>
                </a:lnTo>
                <a:lnTo>
                  <a:pt x="3147" y="5832"/>
                </a:lnTo>
                <a:lnTo>
                  <a:pt x="3147" y="5910"/>
                </a:lnTo>
                <a:lnTo>
                  <a:pt x="3156" y="5910"/>
                </a:lnTo>
                <a:lnTo>
                  <a:pt x="3156" y="5988"/>
                </a:lnTo>
                <a:lnTo>
                  <a:pt x="3164" y="5988"/>
                </a:lnTo>
                <a:lnTo>
                  <a:pt x="3164" y="6066"/>
                </a:lnTo>
                <a:lnTo>
                  <a:pt x="3173" y="6066"/>
                </a:lnTo>
                <a:lnTo>
                  <a:pt x="3173" y="6143"/>
                </a:lnTo>
                <a:lnTo>
                  <a:pt x="3182" y="6143"/>
                </a:lnTo>
                <a:lnTo>
                  <a:pt x="3182" y="6221"/>
                </a:lnTo>
                <a:lnTo>
                  <a:pt x="3190" y="6221"/>
                </a:lnTo>
                <a:lnTo>
                  <a:pt x="3190" y="6299"/>
                </a:lnTo>
                <a:lnTo>
                  <a:pt x="3200" y="6299"/>
                </a:lnTo>
                <a:lnTo>
                  <a:pt x="3200" y="6377"/>
                </a:lnTo>
                <a:lnTo>
                  <a:pt x="3209" y="6377"/>
                </a:lnTo>
                <a:lnTo>
                  <a:pt x="3209" y="6454"/>
                </a:lnTo>
                <a:lnTo>
                  <a:pt x="3218" y="6454"/>
                </a:lnTo>
                <a:lnTo>
                  <a:pt x="3218" y="6532"/>
                </a:lnTo>
                <a:lnTo>
                  <a:pt x="3228" y="6532"/>
                </a:lnTo>
                <a:lnTo>
                  <a:pt x="3228" y="6610"/>
                </a:lnTo>
                <a:lnTo>
                  <a:pt x="3238" y="6610"/>
                </a:lnTo>
                <a:lnTo>
                  <a:pt x="3238" y="6688"/>
                </a:lnTo>
                <a:lnTo>
                  <a:pt x="3249" y="6688"/>
                </a:lnTo>
                <a:lnTo>
                  <a:pt x="3249" y="6765"/>
                </a:lnTo>
                <a:lnTo>
                  <a:pt x="3260" y="6765"/>
                </a:lnTo>
                <a:lnTo>
                  <a:pt x="3260" y="6843"/>
                </a:lnTo>
                <a:lnTo>
                  <a:pt x="3271" y="6843"/>
                </a:lnTo>
                <a:lnTo>
                  <a:pt x="3271" y="6921"/>
                </a:lnTo>
                <a:lnTo>
                  <a:pt x="3283" y="6921"/>
                </a:lnTo>
                <a:lnTo>
                  <a:pt x="3283" y="6999"/>
                </a:lnTo>
                <a:lnTo>
                  <a:pt x="3296" y="6999"/>
                </a:lnTo>
                <a:lnTo>
                  <a:pt x="3296" y="7077"/>
                </a:lnTo>
                <a:lnTo>
                  <a:pt x="3309" y="7077"/>
                </a:lnTo>
                <a:lnTo>
                  <a:pt x="3309" y="7154"/>
                </a:lnTo>
                <a:lnTo>
                  <a:pt x="3324" y="7154"/>
                </a:lnTo>
                <a:lnTo>
                  <a:pt x="3324" y="7232"/>
                </a:lnTo>
                <a:lnTo>
                  <a:pt x="3339" y="7232"/>
                </a:lnTo>
                <a:lnTo>
                  <a:pt x="3339" y="7310"/>
                </a:lnTo>
                <a:lnTo>
                  <a:pt x="3357" y="7310"/>
                </a:lnTo>
                <a:lnTo>
                  <a:pt x="3357" y="7388"/>
                </a:lnTo>
                <a:lnTo>
                  <a:pt x="3376" y="7388"/>
                </a:lnTo>
                <a:lnTo>
                  <a:pt x="3376" y="7465"/>
                </a:lnTo>
                <a:lnTo>
                  <a:pt x="3398" y="7465"/>
                </a:lnTo>
                <a:lnTo>
                  <a:pt x="3398" y="7543"/>
                </a:lnTo>
                <a:lnTo>
                  <a:pt x="3424" y="7543"/>
                </a:lnTo>
                <a:lnTo>
                  <a:pt x="3424" y="7621"/>
                </a:lnTo>
                <a:lnTo>
                  <a:pt x="3459" y="7621"/>
                </a:lnTo>
                <a:lnTo>
                  <a:pt x="3459" y="7699"/>
                </a:lnTo>
                <a:lnTo>
                  <a:pt x="3510" y="7699"/>
                </a:lnTo>
                <a:lnTo>
                  <a:pt x="3510" y="7777"/>
                </a:lnTo>
                <a:lnTo>
                  <a:pt x="3555" y="7777"/>
                </a:lnTo>
                <a:lnTo>
                  <a:pt x="3555" y="7699"/>
                </a:lnTo>
                <a:lnTo>
                  <a:pt x="3510" y="7699"/>
                </a:lnTo>
                <a:lnTo>
                  <a:pt x="3510" y="7621"/>
                </a:lnTo>
                <a:lnTo>
                  <a:pt x="3459" y="7621"/>
                </a:lnTo>
                <a:lnTo>
                  <a:pt x="3459" y="7543"/>
                </a:lnTo>
                <a:lnTo>
                  <a:pt x="3424" y="7543"/>
                </a:lnTo>
                <a:lnTo>
                  <a:pt x="3424" y="7465"/>
                </a:lnTo>
                <a:lnTo>
                  <a:pt x="3398" y="7465"/>
                </a:lnTo>
                <a:lnTo>
                  <a:pt x="3398" y="7388"/>
                </a:lnTo>
                <a:lnTo>
                  <a:pt x="3376" y="7388"/>
                </a:lnTo>
                <a:lnTo>
                  <a:pt x="3376" y="7310"/>
                </a:lnTo>
                <a:lnTo>
                  <a:pt x="3357" y="7310"/>
                </a:lnTo>
                <a:lnTo>
                  <a:pt x="3357" y="7232"/>
                </a:lnTo>
                <a:lnTo>
                  <a:pt x="3339" y="7232"/>
                </a:lnTo>
                <a:lnTo>
                  <a:pt x="3339" y="7154"/>
                </a:lnTo>
                <a:lnTo>
                  <a:pt x="3324" y="7154"/>
                </a:lnTo>
                <a:lnTo>
                  <a:pt x="3324" y="7077"/>
                </a:lnTo>
                <a:lnTo>
                  <a:pt x="3309" y="7077"/>
                </a:lnTo>
                <a:lnTo>
                  <a:pt x="3309" y="6999"/>
                </a:lnTo>
                <a:lnTo>
                  <a:pt x="3296" y="6999"/>
                </a:lnTo>
                <a:lnTo>
                  <a:pt x="3296" y="6921"/>
                </a:lnTo>
                <a:lnTo>
                  <a:pt x="3283" y="6921"/>
                </a:lnTo>
                <a:lnTo>
                  <a:pt x="3283" y="6843"/>
                </a:lnTo>
                <a:lnTo>
                  <a:pt x="3271" y="6843"/>
                </a:lnTo>
                <a:lnTo>
                  <a:pt x="3271" y="6765"/>
                </a:lnTo>
                <a:lnTo>
                  <a:pt x="3260" y="6765"/>
                </a:lnTo>
                <a:lnTo>
                  <a:pt x="3260" y="6688"/>
                </a:lnTo>
                <a:lnTo>
                  <a:pt x="3249" y="6688"/>
                </a:lnTo>
                <a:lnTo>
                  <a:pt x="3249" y="6610"/>
                </a:lnTo>
                <a:lnTo>
                  <a:pt x="3238" y="6610"/>
                </a:lnTo>
                <a:lnTo>
                  <a:pt x="3238" y="6532"/>
                </a:lnTo>
                <a:lnTo>
                  <a:pt x="3228" y="6532"/>
                </a:lnTo>
                <a:lnTo>
                  <a:pt x="3228" y="6454"/>
                </a:lnTo>
                <a:lnTo>
                  <a:pt x="3218" y="6454"/>
                </a:lnTo>
                <a:lnTo>
                  <a:pt x="3218" y="6377"/>
                </a:lnTo>
                <a:lnTo>
                  <a:pt x="3209" y="6377"/>
                </a:lnTo>
                <a:lnTo>
                  <a:pt x="3209" y="6299"/>
                </a:lnTo>
                <a:lnTo>
                  <a:pt x="3200" y="6299"/>
                </a:lnTo>
                <a:lnTo>
                  <a:pt x="3200" y="6221"/>
                </a:lnTo>
                <a:lnTo>
                  <a:pt x="3190" y="6221"/>
                </a:lnTo>
                <a:lnTo>
                  <a:pt x="3190" y="6143"/>
                </a:lnTo>
                <a:lnTo>
                  <a:pt x="3182" y="6143"/>
                </a:lnTo>
                <a:lnTo>
                  <a:pt x="3182" y="6066"/>
                </a:lnTo>
                <a:lnTo>
                  <a:pt x="3173" y="6066"/>
                </a:lnTo>
                <a:lnTo>
                  <a:pt x="3173" y="5988"/>
                </a:lnTo>
                <a:lnTo>
                  <a:pt x="3164" y="5988"/>
                </a:lnTo>
                <a:lnTo>
                  <a:pt x="3164" y="5910"/>
                </a:lnTo>
                <a:lnTo>
                  <a:pt x="3156" y="5910"/>
                </a:lnTo>
                <a:lnTo>
                  <a:pt x="3156" y="5832"/>
                </a:lnTo>
                <a:lnTo>
                  <a:pt x="3147" y="5832"/>
                </a:lnTo>
                <a:lnTo>
                  <a:pt x="3147" y="5754"/>
                </a:lnTo>
                <a:lnTo>
                  <a:pt x="3139" y="5754"/>
                </a:lnTo>
                <a:lnTo>
                  <a:pt x="3139" y="5677"/>
                </a:lnTo>
                <a:lnTo>
                  <a:pt x="3131" y="5677"/>
                </a:lnTo>
                <a:lnTo>
                  <a:pt x="3131" y="5599"/>
                </a:lnTo>
                <a:lnTo>
                  <a:pt x="3123" y="5599"/>
                </a:lnTo>
                <a:lnTo>
                  <a:pt x="3123" y="5521"/>
                </a:lnTo>
                <a:lnTo>
                  <a:pt x="3115" y="5521"/>
                </a:lnTo>
                <a:lnTo>
                  <a:pt x="3115" y="5443"/>
                </a:lnTo>
                <a:lnTo>
                  <a:pt x="3107" y="5443"/>
                </a:lnTo>
                <a:lnTo>
                  <a:pt x="3107" y="5366"/>
                </a:lnTo>
                <a:lnTo>
                  <a:pt x="3100" y="5366"/>
                </a:lnTo>
                <a:lnTo>
                  <a:pt x="3100" y="5288"/>
                </a:lnTo>
                <a:lnTo>
                  <a:pt x="3092" y="5288"/>
                </a:lnTo>
                <a:lnTo>
                  <a:pt x="3092" y="5210"/>
                </a:lnTo>
                <a:lnTo>
                  <a:pt x="3084" y="5210"/>
                </a:lnTo>
                <a:lnTo>
                  <a:pt x="3084" y="5132"/>
                </a:lnTo>
                <a:lnTo>
                  <a:pt x="3076" y="5132"/>
                </a:lnTo>
                <a:lnTo>
                  <a:pt x="3076" y="5055"/>
                </a:lnTo>
                <a:lnTo>
                  <a:pt x="3069" y="5055"/>
                </a:lnTo>
                <a:lnTo>
                  <a:pt x="3069" y="4977"/>
                </a:lnTo>
                <a:lnTo>
                  <a:pt x="3061" y="4977"/>
                </a:lnTo>
                <a:lnTo>
                  <a:pt x="3061" y="4899"/>
                </a:lnTo>
                <a:lnTo>
                  <a:pt x="3054" y="4899"/>
                </a:lnTo>
                <a:lnTo>
                  <a:pt x="3054" y="4821"/>
                </a:lnTo>
                <a:lnTo>
                  <a:pt x="3046" y="4821"/>
                </a:lnTo>
                <a:lnTo>
                  <a:pt x="3046" y="4743"/>
                </a:lnTo>
                <a:lnTo>
                  <a:pt x="3039" y="4743"/>
                </a:lnTo>
                <a:lnTo>
                  <a:pt x="3039" y="4666"/>
                </a:lnTo>
                <a:lnTo>
                  <a:pt x="3031" y="4666"/>
                </a:lnTo>
                <a:lnTo>
                  <a:pt x="3031" y="4588"/>
                </a:lnTo>
                <a:lnTo>
                  <a:pt x="3024" y="4588"/>
                </a:lnTo>
                <a:lnTo>
                  <a:pt x="3024" y="4510"/>
                </a:lnTo>
                <a:lnTo>
                  <a:pt x="3016" y="4510"/>
                </a:lnTo>
                <a:lnTo>
                  <a:pt x="3016" y="4432"/>
                </a:lnTo>
                <a:lnTo>
                  <a:pt x="3009" y="4432"/>
                </a:lnTo>
                <a:lnTo>
                  <a:pt x="3009" y="4355"/>
                </a:lnTo>
                <a:lnTo>
                  <a:pt x="3001" y="4355"/>
                </a:lnTo>
                <a:lnTo>
                  <a:pt x="3001" y="4277"/>
                </a:lnTo>
                <a:lnTo>
                  <a:pt x="2993" y="4277"/>
                </a:lnTo>
                <a:lnTo>
                  <a:pt x="2993" y="4199"/>
                </a:lnTo>
                <a:lnTo>
                  <a:pt x="2986" y="4199"/>
                </a:lnTo>
                <a:lnTo>
                  <a:pt x="2986" y="4121"/>
                </a:lnTo>
                <a:lnTo>
                  <a:pt x="2978" y="4121"/>
                </a:lnTo>
                <a:lnTo>
                  <a:pt x="2978" y="4044"/>
                </a:lnTo>
                <a:lnTo>
                  <a:pt x="2971" y="4044"/>
                </a:lnTo>
                <a:lnTo>
                  <a:pt x="2971" y="3966"/>
                </a:lnTo>
                <a:lnTo>
                  <a:pt x="2963" y="3966"/>
                </a:lnTo>
                <a:lnTo>
                  <a:pt x="2963" y="3888"/>
                </a:lnTo>
                <a:lnTo>
                  <a:pt x="2955" y="3888"/>
                </a:lnTo>
                <a:lnTo>
                  <a:pt x="2955" y="3810"/>
                </a:lnTo>
                <a:lnTo>
                  <a:pt x="2947" y="3810"/>
                </a:lnTo>
                <a:lnTo>
                  <a:pt x="2947" y="3732"/>
                </a:lnTo>
                <a:lnTo>
                  <a:pt x="2940" y="3732"/>
                </a:lnTo>
                <a:lnTo>
                  <a:pt x="2940" y="3655"/>
                </a:lnTo>
                <a:lnTo>
                  <a:pt x="2932" y="3655"/>
                </a:lnTo>
                <a:lnTo>
                  <a:pt x="2932" y="3577"/>
                </a:lnTo>
                <a:lnTo>
                  <a:pt x="2924" y="3577"/>
                </a:lnTo>
                <a:lnTo>
                  <a:pt x="2924" y="3499"/>
                </a:lnTo>
                <a:lnTo>
                  <a:pt x="2916" y="3499"/>
                </a:lnTo>
                <a:lnTo>
                  <a:pt x="2916" y="3421"/>
                </a:lnTo>
                <a:lnTo>
                  <a:pt x="2908" y="3421"/>
                </a:lnTo>
                <a:lnTo>
                  <a:pt x="2908" y="3344"/>
                </a:lnTo>
                <a:lnTo>
                  <a:pt x="2899" y="3344"/>
                </a:lnTo>
                <a:lnTo>
                  <a:pt x="2899" y="3266"/>
                </a:lnTo>
                <a:lnTo>
                  <a:pt x="2891" y="3266"/>
                </a:lnTo>
                <a:lnTo>
                  <a:pt x="2891" y="3188"/>
                </a:lnTo>
                <a:lnTo>
                  <a:pt x="2883" y="3188"/>
                </a:lnTo>
                <a:lnTo>
                  <a:pt x="2883" y="3110"/>
                </a:lnTo>
                <a:lnTo>
                  <a:pt x="2874" y="3110"/>
                </a:lnTo>
                <a:lnTo>
                  <a:pt x="2874" y="3033"/>
                </a:lnTo>
                <a:lnTo>
                  <a:pt x="2866" y="3033"/>
                </a:lnTo>
                <a:lnTo>
                  <a:pt x="2866" y="2955"/>
                </a:lnTo>
                <a:lnTo>
                  <a:pt x="2857" y="2955"/>
                </a:lnTo>
                <a:lnTo>
                  <a:pt x="2857" y="2877"/>
                </a:lnTo>
                <a:lnTo>
                  <a:pt x="2848" y="2877"/>
                </a:lnTo>
                <a:lnTo>
                  <a:pt x="2848" y="2799"/>
                </a:lnTo>
                <a:lnTo>
                  <a:pt x="2839" y="2799"/>
                </a:lnTo>
                <a:lnTo>
                  <a:pt x="2839" y="2721"/>
                </a:lnTo>
                <a:lnTo>
                  <a:pt x="2830" y="2721"/>
                </a:lnTo>
                <a:lnTo>
                  <a:pt x="2830" y="2644"/>
                </a:lnTo>
                <a:lnTo>
                  <a:pt x="2821" y="2644"/>
                </a:lnTo>
                <a:lnTo>
                  <a:pt x="2821" y="2566"/>
                </a:lnTo>
                <a:lnTo>
                  <a:pt x="2811" y="2566"/>
                </a:lnTo>
                <a:lnTo>
                  <a:pt x="2811" y="2488"/>
                </a:lnTo>
                <a:lnTo>
                  <a:pt x="2802" y="2488"/>
                </a:lnTo>
                <a:lnTo>
                  <a:pt x="2802" y="2410"/>
                </a:lnTo>
                <a:lnTo>
                  <a:pt x="2792" y="2410"/>
                </a:lnTo>
                <a:lnTo>
                  <a:pt x="2792" y="2333"/>
                </a:lnTo>
                <a:lnTo>
                  <a:pt x="2782" y="2333"/>
                </a:lnTo>
                <a:lnTo>
                  <a:pt x="2782" y="2255"/>
                </a:lnTo>
                <a:lnTo>
                  <a:pt x="2772" y="2255"/>
                </a:lnTo>
                <a:lnTo>
                  <a:pt x="2772" y="2177"/>
                </a:lnTo>
                <a:lnTo>
                  <a:pt x="2761" y="2177"/>
                </a:lnTo>
                <a:lnTo>
                  <a:pt x="2761" y="2099"/>
                </a:lnTo>
                <a:lnTo>
                  <a:pt x="2750" y="2099"/>
                </a:lnTo>
                <a:lnTo>
                  <a:pt x="2750" y="2022"/>
                </a:lnTo>
                <a:lnTo>
                  <a:pt x="2739" y="2022"/>
                </a:lnTo>
                <a:lnTo>
                  <a:pt x="2739" y="1944"/>
                </a:lnTo>
                <a:lnTo>
                  <a:pt x="2728" y="1944"/>
                </a:lnTo>
                <a:lnTo>
                  <a:pt x="2728" y="1866"/>
                </a:lnTo>
                <a:lnTo>
                  <a:pt x="2716" y="1866"/>
                </a:lnTo>
                <a:lnTo>
                  <a:pt x="2716" y="1788"/>
                </a:lnTo>
                <a:lnTo>
                  <a:pt x="2704" y="1788"/>
                </a:lnTo>
                <a:lnTo>
                  <a:pt x="2704" y="1710"/>
                </a:lnTo>
                <a:lnTo>
                  <a:pt x="2692" y="1710"/>
                </a:lnTo>
                <a:lnTo>
                  <a:pt x="2692" y="1633"/>
                </a:lnTo>
                <a:lnTo>
                  <a:pt x="2679" y="1633"/>
                </a:lnTo>
                <a:lnTo>
                  <a:pt x="2679" y="1555"/>
                </a:lnTo>
                <a:lnTo>
                  <a:pt x="2666" y="1555"/>
                </a:lnTo>
                <a:lnTo>
                  <a:pt x="2666" y="1477"/>
                </a:lnTo>
                <a:lnTo>
                  <a:pt x="2652" y="1477"/>
                </a:lnTo>
                <a:lnTo>
                  <a:pt x="2652" y="1399"/>
                </a:lnTo>
                <a:lnTo>
                  <a:pt x="2638" y="1399"/>
                </a:lnTo>
                <a:lnTo>
                  <a:pt x="2638" y="1322"/>
                </a:lnTo>
                <a:lnTo>
                  <a:pt x="2623" y="1322"/>
                </a:lnTo>
                <a:lnTo>
                  <a:pt x="2623" y="1244"/>
                </a:lnTo>
                <a:lnTo>
                  <a:pt x="2607" y="1244"/>
                </a:lnTo>
                <a:lnTo>
                  <a:pt x="2607" y="1166"/>
                </a:lnTo>
                <a:lnTo>
                  <a:pt x="2590" y="1166"/>
                </a:lnTo>
                <a:lnTo>
                  <a:pt x="2590" y="1088"/>
                </a:lnTo>
                <a:lnTo>
                  <a:pt x="2573" y="1088"/>
                </a:lnTo>
                <a:lnTo>
                  <a:pt x="2573" y="1011"/>
                </a:lnTo>
                <a:lnTo>
                  <a:pt x="2554" y="1011"/>
                </a:lnTo>
                <a:lnTo>
                  <a:pt x="2554" y="933"/>
                </a:lnTo>
                <a:lnTo>
                  <a:pt x="2534" y="933"/>
                </a:lnTo>
                <a:lnTo>
                  <a:pt x="2534" y="855"/>
                </a:lnTo>
                <a:lnTo>
                  <a:pt x="2513" y="855"/>
                </a:lnTo>
                <a:lnTo>
                  <a:pt x="2513" y="777"/>
                </a:lnTo>
                <a:lnTo>
                  <a:pt x="2490" y="777"/>
                </a:lnTo>
                <a:lnTo>
                  <a:pt x="2490" y="699"/>
                </a:lnTo>
                <a:lnTo>
                  <a:pt x="2465" y="699"/>
                </a:lnTo>
                <a:lnTo>
                  <a:pt x="2465" y="622"/>
                </a:lnTo>
                <a:lnTo>
                  <a:pt x="2438" y="622"/>
                </a:lnTo>
                <a:lnTo>
                  <a:pt x="2438" y="544"/>
                </a:lnTo>
                <a:lnTo>
                  <a:pt x="2407" y="544"/>
                </a:lnTo>
                <a:lnTo>
                  <a:pt x="2407" y="466"/>
                </a:lnTo>
                <a:lnTo>
                  <a:pt x="2372" y="466"/>
                </a:lnTo>
                <a:lnTo>
                  <a:pt x="2372" y="388"/>
                </a:lnTo>
                <a:lnTo>
                  <a:pt x="2332" y="388"/>
                </a:lnTo>
                <a:lnTo>
                  <a:pt x="2332" y="311"/>
                </a:lnTo>
                <a:lnTo>
                  <a:pt x="2284" y="311"/>
                </a:lnTo>
                <a:lnTo>
                  <a:pt x="2284" y="233"/>
                </a:lnTo>
                <a:lnTo>
                  <a:pt x="2224" y="233"/>
                </a:lnTo>
                <a:lnTo>
                  <a:pt x="2224" y="155"/>
                </a:lnTo>
                <a:lnTo>
                  <a:pt x="2143" y="155"/>
                </a:lnTo>
                <a:lnTo>
                  <a:pt x="2143" y="77"/>
                </a:lnTo>
                <a:lnTo>
                  <a:pt x="2011" y="77"/>
                </a:lnTo>
                <a:lnTo>
                  <a:pt x="2011" y="0"/>
                </a:lnTo>
                <a:lnTo>
                  <a:pt x="0" y="0"/>
                </a:lnTo>
              </a:path>
            </a:pathLst>
          </a:custGeom>
          <a:noFill/>
          <a:ln w="3175">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nvGrpSpPr>
          <p:cNvPr id="3" name="Group 93"/>
          <p:cNvGrpSpPr>
            <a:grpSpLocks/>
          </p:cNvGrpSpPr>
          <p:nvPr/>
        </p:nvGrpSpPr>
        <p:grpSpPr bwMode="auto">
          <a:xfrm>
            <a:off x="1358900" y="2378075"/>
            <a:ext cx="3789363" cy="3305175"/>
            <a:chOff x="856" y="1498"/>
            <a:chExt cx="2387" cy="2082"/>
          </a:xfrm>
        </p:grpSpPr>
        <p:sp>
          <p:nvSpPr>
            <p:cNvPr id="305223" name="Line 87"/>
            <p:cNvSpPr>
              <a:spLocks noChangeShapeType="1"/>
            </p:cNvSpPr>
            <p:nvPr/>
          </p:nvSpPr>
          <p:spPr bwMode="auto">
            <a:xfrm flipV="1">
              <a:off x="878" y="1498"/>
              <a:ext cx="0" cy="864"/>
            </a:xfrm>
            <a:prstGeom prst="line">
              <a:avLst/>
            </a:prstGeom>
            <a:noFill/>
            <a:ln w="28575">
              <a:solidFill>
                <a:srgbClr val="009900"/>
              </a:solidFill>
              <a:prstDash val="sysDot"/>
              <a:round/>
              <a:headEnd/>
              <a:tailEnd/>
            </a:ln>
            <a:extLst>
              <a:ext uri="{909E8E84-426E-40DD-AFC4-6F175D3DCCD1}">
                <a14:hiddenFill xmlns:a14="http://schemas.microsoft.com/office/drawing/2010/main">
                  <a:noFill/>
                </a14:hiddenFill>
              </a:ext>
            </a:extLst>
          </p:spPr>
          <p:txBody>
            <a:bodyPr/>
            <a:lstStyle/>
            <a:p>
              <a:endParaRPr lang="en-US"/>
            </a:p>
          </p:txBody>
        </p:sp>
        <p:sp>
          <p:nvSpPr>
            <p:cNvPr id="305224" name="Line 88"/>
            <p:cNvSpPr>
              <a:spLocks noChangeShapeType="1"/>
            </p:cNvSpPr>
            <p:nvPr/>
          </p:nvSpPr>
          <p:spPr bwMode="auto">
            <a:xfrm flipV="1">
              <a:off x="1879" y="1503"/>
              <a:ext cx="0" cy="864"/>
            </a:xfrm>
            <a:prstGeom prst="line">
              <a:avLst/>
            </a:prstGeom>
            <a:noFill/>
            <a:ln w="28575">
              <a:solidFill>
                <a:srgbClr val="009900"/>
              </a:solidFill>
              <a:prstDash val="sysDot"/>
              <a:round/>
              <a:headEnd/>
              <a:tailEnd/>
            </a:ln>
            <a:extLst>
              <a:ext uri="{909E8E84-426E-40DD-AFC4-6F175D3DCCD1}">
                <a14:hiddenFill xmlns:a14="http://schemas.microsoft.com/office/drawing/2010/main">
                  <a:noFill/>
                </a14:hiddenFill>
              </a:ext>
            </a:extLst>
          </p:spPr>
          <p:txBody>
            <a:bodyPr/>
            <a:lstStyle/>
            <a:p>
              <a:endParaRPr lang="en-US"/>
            </a:p>
          </p:txBody>
        </p:sp>
        <p:sp>
          <p:nvSpPr>
            <p:cNvPr id="305225" name="Line 89"/>
            <p:cNvSpPr>
              <a:spLocks noChangeShapeType="1"/>
            </p:cNvSpPr>
            <p:nvPr/>
          </p:nvSpPr>
          <p:spPr bwMode="auto">
            <a:xfrm flipV="1">
              <a:off x="856" y="2716"/>
              <a:ext cx="0" cy="864"/>
            </a:xfrm>
            <a:prstGeom prst="line">
              <a:avLst/>
            </a:prstGeom>
            <a:noFill/>
            <a:ln w="28575">
              <a:solidFill>
                <a:srgbClr val="009900"/>
              </a:solidFill>
              <a:prstDash val="sysDot"/>
              <a:round/>
              <a:headEnd/>
              <a:tailEnd/>
            </a:ln>
            <a:extLst>
              <a:ext uri="{909E8E84-426E-40DD-AFC4-6F175D3DCCD1}">
                <a14:hiddenFill xmlns:a14="http://schemas.microsoft.com/office/drawing/2010/main">
                  <a:noFill/>
                </a14:hiddenFill>
              </a:ext>
            </a:extLst>
          </p:spPr>
          <p:txBody>
            <a:bodyPr/>
            <a:lstStyle/>
            <a:p>
              <a:endParaRPr lang="en-US"/>
            </a:p>
          </p:txBody>
        </p:sp>
        <p:sp>
          <p:nvSpPr>
            <p:cNvPr id="305226" name="Line 90"/>
            <p:cNvSpPr>
              <a:spLocks noChangeShapeType="1"/>
            </p:cNvSpPr>
            <p:nvPr/>
          </p:nvSpPr>
          <p:spPr bwMode="auto">
            <a:xfrm flipV="1">
              <a:off x="1898" y="2716"/>
              <a:ext cx="0" cy="864"/>
            </a:xfrm>
            <a:prstGeom prst="line">
              <a:avLst/>
            </a:prstGeom>
            <a:noFill/>
            <a:ln w="28575">
              <a:solidFill>
                <a:srgbClr val="009900"/>
              </a:solidFill>
              <a:prstDash val="sysDot"/>
              <a:round/>
              <a:headEnd/>
              <a:tailEnd/>
            </a:ln>
            <a:extLst>
              <a:ext uri="{909E8E84-426E-40DD-AFC4-6F175D3DCCD1}">
                <a14:hiddenFill xmlns:a14="http://schemas.microsoft.com/office/drawing/2010/main">
                  <a:noFill/>
                </a14:hiddenFill>
              </a:ext>
            </a:extLst>
          </p:spPr>
          <p:txBody>
            <a:bodyPr/>
            <a:lstStyle/>
            <a:p>
              <a:endParaRPr lang="en-US"/>
            </a:p>
          </p:txBody>
        </p:sp>
        <p:sp>
          <p:nvSpPr>
            <p:cNvPr id="305227" name="Freeform 91"/>
            <p:cNvSpPr>
              <a:spLocks/>
            </p:cNvSpPr>
            <p:nvPr/>
          </p:nvSpPr>
          <p:spPr bwMode="auto">
            <a:xfrm>
              <a:off x="2724" y="2724"/>
              <a:ext cx="519" cy="849"/>
            </a:xfrm>
            <a:custGeom>
              <a:avLst/>
              <a:gdLst>
                <a:gd name="T0" fmla="*/ 0 w 519"/>
                <a:gd name="T1" fmla="*/ 849 h 849"/>
                <a:gd name="T2" fmla="*/ 69 w 519"/>
                <a:gd name="T3" fmla="*/ 825 h 849"/>
                <a:gd name="T4" fmla="*/ 108 w 519"/>
                <a:gd name="T5" fmla="*/ 780 h 849"/>
                <a:gd name="T6" fmla="*/ 153 w 519"/>
                <a:gd name="T7" fmla="*/ 711 h 849"/>
                <a:gd name="T8" fmla="*/ 188 w 519"/>
                <a:gd name="T9" fmla="*/ 632 h 849"/>
                <a:gd name="T10" fmla="*/ 225 w 519"/>
                <a:gd name="T11" fmla="*/ 518 h 849"/>
                <a:gd name="T12" fmla="*/ 263 w 519"/>
                <a:gd name="T13" fmla="*/ 393 h 849"/>
                <a:gd name="T14" fmla="*/ 296 w 519"/>
                <a:gd name="T15" fmla="*/ 290 h 849"/>
                <a:gd name="T16" fmla="*/ 323 w 519"/>
                <a:gd name="T17" fmla="*/ 204 h 849"/>
                <a:gd name="T18" fmla="*/ 356 w 519"/>
                <a:gd name="T19" fmla="*/ 132 h 849"/>
                <a:gd name="T20" fmla="*/ 390 w 519"/>
                <a:gd name="T21" fmla="*/ 69 h 849"/>
                <a:gd name="T22" fmla="*/ 417 w 519"/>
                <a:gd name="T23" fmla="*/ 42 h 849"/>
                <a:gd name="T24" fmla="*/ 462 w 519"/>
                <a:gd name="T25" fmla="*/ 18 h 849"/>
                <a:gd name="T26" fmla="*/ 519 w 519"/>
                <a:gd name="T27" fmla="*/ 0 h 849"/>
                <a:gd name="T28" fmla="*/ 492 w 519"/>
                <a:gd name="T29" fmla="*/ 12 h 84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19"/>
                <a:gd name="T46" fmla="*/ 0 h 849"/>
                <a:gd name="T47" fmla="*/ 519 w 519"/>
                <a:gd name="T48" fmla="*/ 849 h 849"/>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19" h="849">
                  <a:moveTo>
                    <a:pt x="0" y="849"/>
                  </a:moveTo>
                  <a:lnTo>
                    <a:pt x="69" y="825"/>
                  </a:lnTo>
                  <a:lnTo>
                    <a:pt x="108" y="780"/>
                  </a:lnTo>
                  <a:lnTo>
                    <a:pt x="153" y="711"/>
                  </a:lnTo>
                  <a:lnTo>
                    <a:pt x="188" y="632"/>
                  </a:lnTo>
                  <a:lnTo>
                    <a:pt x="225" y="518"/>
                  </a:lnTo>
                  <a:lnTo>
                    <a:pt x="263" y="393"/>
                  </a:lnTo>
                  <a:lnTo>
                    <a:pt x="296" y="290"/>
                  </a:lnTo>
                  <a:lnTo>
                    <a:pt x="323" y="204"/>
                  </a:lnTo>
                  <a:lnTo>
                    <a:pt x="356" y="132"/>
                  </a:lnTo>
                  <a:lnTo>
                    <a:pt x="390" y="69"/>
                  </a:lnTo>
                  <a:lnTo>
                    <a:pt x="417" y="42"/>
                  </a:lnTo>
                  <a:lnTo>
                    <a:pt x="462" y="18"/>
                  </a:lnTo>
                  <a:lnTo>
                    <a:pt x="519" y="0"/>
                  </a:lnTo>
                  <a:lnTo>
                    <a:pt x="492" y="12"/>
                  </a:lnTo>
                </a:path>
              </a:pathLst>
            </a:custGeom>
            <a:noFill/>
            <a:ln w="28575" cap="flat" cmpd="sng">
              <a:solidFill>
                <a:srgbClr val="009900"/>
              </a:solidFill>
              <a:prstDash val="sysDot"/>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05228" name="Freeform 92"/>
            <p:cNvSpPr>
              <a:spLocks/>
            </p:cNvSpPr>
            <p:nvPr/>
          </p:nvSpPr>
          <p:spPr bwMode="auto">
            <a:xfrm>
              <a:off x="2889" y="1503"/>
              <a:ext cx="303" cy="845"/>
            </a:xfrm>
            <a:custGeom>
              <a:avLst/>
              <a:gdLst>
                <a:gd name="T0" fmla="*/ 0 w 303"/>
                <a:gd name="T1" fmla="*/ 845 h 845"/>
                <a:gd name="T2" fmla="*/ 48 w 303"/>
                <a:gd name="T3" fmla="*/ 840 h 845"/>
                <a:gd name="T4" fmla="*/ 74 w 303"/>
                <a:gd name="T5" fmla="*/ 827 h 845"/>
                <a:gd name="T6" fmla="*/ 96 w 303"/>
                <a:gd name="T7" fmla="*/ 795 h 845"/>
                <a:gd name="T8" fmla="*/ 111 w 303"/>
                <a:gd name="T9" fmla="*/ 768 h 845"/>
                <a:gd name="T10" fmla="*/ 128 w 303"/>
                <a:gd name="T11" fmla="*/ 735 h 845"/>
                <a:gd name="T12" fmla="*/ 141 w 303"/>
                <a:gd name="T13" fmla="*/ 686 h 845"/>
                <a:gd name="T14" fmla="*/ 162 w 303"/>
                <a:gd name="T15" fmla="*/ 609 h 845"/>
                <a:gd name="T16" fmla="*/ 183 w 303"/>
                <a:gd name="T17" fmla="*/ 507 h 845"/>
                <a:gd name="T18" fmla="*/ 204 w 303"/>
                <a:gd name="T19" fmla="*/ 384 h 845"/>
                <a:gd name="T20" fmla="*/ 219 w 303"/>
                <a:gd name="T21" fmla="*/ 266 h 845"/>
                <a:gd name="T22" fmla="*/ 243 w 303"/>
                <a:gd name="T23" fmla="*/ 134 h 845"/>
                <a:gd name="T24" fmla="*/ 260 w 303"/>
                <a:gd name="T25" fmla="*/ 57 h 845"/>
                <a:gd name="T26" fmla="*/ 275 w 303"/>
                <a:gd name="T27" fmla="*/ 20 h 845"/>
                <a:gd name="T28" fmla="*/ 303 w 303"/>
                <a:gd name="T29" fmla="*/ 0 h 84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303"/>
                <a:gd name="T46" fmla="*/ 0 h 845"/>
                <a:gd name="T47" fmla="*/ 303 w 303"/>
                <a:gd name="T48" fmla="*/ 845 h 84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303" h="845">
                  <a:moveTo>
                    <a:pt x="0" y="845"/>
                  </a:moveTo>
                  <a:lnTo>
                    <a:pt x="48" y="840"/>
                  </a:lnTo>
                  <a:lnTo>
                    <a:pt x="74" y="827"/>
                  </a:lnTo>
                  <a:lnTo>
                    <a:pt x="96" y="795"/>
                  </a:lnTo>
                  <a:lnTo>
                    <a:pt x="111" y="768"/>
                  </a:lnTo>
                  <a:lnTo>
                    <a:pt x="128" y="735"/>
                  </a:lnTo>
                  <a:lnTo>
                    <a:pt x="141" y="686"/>
                  </a:lnTo>
                  <a:lnTo>
                    <a:pt x="162" y="609"/>
                  </a:lnTo>
                  <a:lnTo>
                    <a:pt x="183" y="507"/>
                  </a:lnTo>
                  <a:lnTo>
                    <a:pt x="204" y="384"/>
                  </a:lnTo>
                  <a:lnTo>
                    <a:pt x="219" y="266"/>
                  </a:lnTo>
                  <a:lnTo>
                    <a:pt x="243" y="134"/>
                  </a:lnTo>
                  <a:lnTo>
                    <a:pt x="260" y="57"/>
                  </a:lnTo>
                  <a:lnTo>
                    <a:pt x="275" y="20"/>
                  </a:lnTo>
                  <a:lnTo>
                    <a:pt x="303" y="0"/>
                  </a:lnTo>
                </a:path>
              </a:pathLst>
            </a:custGeom>
            <a:noFill/>
            <a:ln w="28575" cap="flat" cmpd="sng">
              <a:solidFill>
                <a:srgbClr val="009900"/>
              </a:solidFill>
              <a:prstDash val="sysDot"/>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sp>
        <p:nvSpPr>
          <p:cNvPr id="266334" name="Text Box 94"/>
          <p:cNvSpPr txBox="1">
            <a:spLocks noChangeArrowheads="1"/>
          </p:cNvSpPr>
          <p:nvPr/>
        </p:nvSpPr>
        <p:spPr bwMode="auto">
          <a:xfrm>
            <a:off x="1143000" y="6172200"/>
            <a:ext cx="34734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a:solidFill>
                  <a:srgbClr val="006600"/>
                </a:solidFill>
                <a:latin typeface="Times New Roman" panose="02020603050405020304" pitchFamily="18" charset="0"/>
              </a:rPr>
              <a:t>Nominal pinching targets are dotted</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66334"/>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6334" grpId="0"/>
    </p:bldLst>
  </p:timing>
</p:sld>
</file>

<file path=ppt/slides/slide3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6178" name="Rectangle 2"/>
          <p:cNvSpPr>
            <a:spLocks noGrp="1" noChangeArrowheads="1"/>
          </p:cNvSpPr>
          <p:nvPr>
            <p:ph type="title"/>
          </p:nvPr>
        </p:nvSpPr>
        <p:spPr/>
        <p:txBody>
          <a:bodyPr/>
          <a:lstStyle/>
          <a:p>
            <a:pPr eaLnBrk="1" hangingPunct="1"/>
            <a:r>
              <a:rPr lang="en-US" altLang="en-US"/>
              <a:t>Percent reduction of uncertainty</a:t>
            </a:r>
          </a:p>
        </p:txBody>
      </p:sp>
      <p:sp>
        <p:nvSpPr>
          <p:cNvPr id="306179" name="Rectangle 3"/>
          <p:cNvSpPr>
            <a:spLocks noGrp="1" noChangeArrowheads="1"/>
          </p:cNvSpPr>
          <p:nvPr>
            <p:ph type="body" idx="1"/>
          </p:nvPr>
        </p:nvSpPr>
        <p:spPr/>
        <p:txBody>
          <a:bodyPr/>
          <a:lstStyle/>
          <a:p>
            <a:pPr eaLnBrk="1" hangingPunct="1">
              <a:spcBef>
                <a:spcPct val="0"/>
              </a:spcBef>
              <a:buFontTx/>
              <a:buNone/>
            </a:pPr>
            <a:r>
              <a:rPr lang="en-US" altLang="en-US" sz="2800" i="1"/>
              <a:t>			      Nominal 	     All possible</a:t>
            </a:r>
          </a:p>
          <a:p>
            <a:pPr eaLnBrk="1" hangingPunct="1">
              <a:spcBef>
                <a:spcPct val="0"/>
              </a:spcBef>
              <a:buFontTx/>
              <a:buNone/>
            </a:pPr>
            <a:r>
              <a:rPr lang="en-US" altLang="en-US" sz="2800" i="1"/>
              <a:t>	   Input	      pinching		       pinchings </a:t>
            </a:r>
          </a:p>
          <a:p>
            <a:pPr eaLnBrk="1" hangingPunct="1">
              <a:buFontTx/>
              <a:buNone/>
            </a:pPr>
            <a:r>
              <a:rPr lang="en-US" altLang="en-US" sz="2800"/>
              <a:t>		</a:t>
            </a:r>
            <a:r>
              <a:rPr lang="pt-BR" altLang="en-US" sz="2800">
                <a:sym typeface="Symbol" panose="05050102010706020507" pitchFamily="18" charset="2"/>
              </a:rPr>
              <a:t></a:t>
            </a:r>
            <a:r>
              <a:rPr lang="en-US" altLang="en-US" sz="2800"/>
              <a:t>		  5.5		[   4.7, 	  5.7]</a:t>
            </a:r>
            <a:endParaRPr lang="en-US" altLang="en-US" sz="2800" i="1"/>
          </a:p>
          <a:p>
            <a:pPr eaLnBrk="1" hangingPunct="1">
              <a:buFontTx/>
              <a:buNone/>
            </a:pPr>
            <a:r>
              <a:rPr lang="en-US" altLang="en-US" sz="2800" i="1"/>
              <a:t>		D</a:t>
            </a:r>
            <a:r>
              <a:rPr lang="en-US" altLang="en-US" sz="2800"/>
              <a:t>		10.0		[   9.2, 	11.0]</a:t>
            </a:r>
            <a:endParaRPr lang="en-US" altLang="en-US" sz="2800" i="1"/>
          </a:p>
          <a:p>
            <a:pPr eaLnBrk="1" hangingPunct="1">
              <a:buFontTx/>
              <a:buNone/>
            </a:pPr>
            <a:r>
              <a:rPr lang="en-US" altLang="en-US" sz="2800" i="1"/>
              <a:t>		M</a:t>
            </a:r>
            <a:r>
              <a:rPr lang="en-US" altLang="en-US" sz="2800"/>
              <a:t>		53.0		[ 41.0, 	60.0]</a:t>
            </a:r>
          </a:p>
          <a:p>
            <a:pPr eaLnBrk="1" hangingPunct="1">
              <a:buFontTx/>
              <a:buNone/>
            </a:pPr>
            <a:r>
              <a:rPr lang="en-US" altLang="en-US" sz="2800"/>
              <a:t>		</a:t>
            </a:r>
            <a:r>
              <a:rPr lang="pt-BR" altLang="en-US" sz="2800">
                <a:sym typeface="Symbol" panose="05050102010706020507" pitchFamily="18" charset="2"/>
              </a:rPr>
              <a:t></a:t>
            </a:r>
            <a:r>
              <a:rPr lang="en-US" altLang="en-US" sz="2800"/>
              <a:t>		  6.5		[   3.8, 	  9.1]</a:t>
            </a:r>
            <a:endParaRPr lang="en-US" altLang="en-US" sz="2800" i="1"/>
          </a:p>
          <a:p>
            <a:pPr eaLnBrk="1" hangingPunct="1">
              <a:buFontTx/>
              <a:buNone/>
            </a:pPr>
            <a:r>
              <a:rPr lang="en-US" altLang="en-US" sz="2800" i="1"/>
              <a:t>		H</a:t>
            </a:r>
            <a:r>
              <a:rPr lang="en-US" altLang="en-US" sz="2800"/>
              <a:t>		23.0		[ 15.0, 	30.0]</a:t>
            </a:r>
            <a:endParaRPr lang="en-US" altLang="en-US" sz="2800" i="1"/>
          </a:p>
          <a:p>
            <a:pPr eaLnBrk="1" hangingPunct="1">
              <a:buFontTx/>
              <a:buNone/>
            </a:pPr>
            <a:r>
              <a:rPr lang="en-US" altLang="en-US" sz="2800" i="1"/>
              <a:t>		s</a:t>
            </a:r>
            <a:r>
              <a:rPr lang="en-US" altLang="en-US" sz="2800"/>
              <a:t>		  3.6		[   2.0, 	  5.2]</a:t>
            </a:r>
          </a:p>
        </p:txBody>
      </p:sp>
      <p:sp>
        <p:nvSpPr>
          <p:cNvPr id="1152004" name="Rectangle 4"/>
          <p:cNvSpPr>
            <a:spLocks noChangeArrowheads="1"/>
          </p:cNvSpPr>
          <p:nvPr/>
        </p:nvSpPr>
        <p:spPr bwMode="auto">
          <a:xfrm>
            <a:off x="1371600" y="3962400"/>
            <a:ext cx="6807200" cy="508000"/>
          </a:xfrm>
          <a:prstGeom prst="rect">
            <a:avLst/>
          </a:prstGeom>
          <a:solidFill>
            <a:srgbClr val="009900">
              <a:alpha val="43137"/>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latin typeface="Arial" panose="020B0604020202020204" pitchFamily="34" charset="0"/>
            </a:endParaRPr>
          </a:p>
        </p:txBody>
      </p:sp>
      <p:sp>
        <p:nvSpPr>
          <p:cNvPr id="306181" name="Text Box 5"/>
          <p:cNvSpPr txBox="1">
            <a:spLocks noChangeArrowheads="1"/>
          </p:cNvSpPr>
          <p:nvPr/>
        </p:nvSpPr>
        <p:spPr bwMode="auto">
          <a:xfrm>
            <a:off x="762000" y="6172200"/>
            <a:ext cx="990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spcBef>
                <a:spcPct val="50000"/>
              </a:spcBef>
            </a:pPr>
            <a:endParaRPr lang="en-US" altLang="en-US" sz="2400">
              <a:latin typeface="Times New Roman" panose="02020603050405020304" pitchFamily="18" charset="0"/>
            </a:endParaRPr>
          </a:p>
        </p:txBody>
      </p:sp>
      <p:sp>
        <p:nvSpPr>
          <p:cNvPr id="1152006" name="Text Box 6"/>
          <p:cNvSpPr txBox="1">
            <a:spLocks noChangeArrowheads="1"/>
          </p:cNvSpPr>
          <p:nvPr/>
        </p:nvSpPr>
        <p:spPr bwMode="auto">
          <a:xfrm>
            <a:off x="1219200" y="6172200"/>
            <a:ext cx="7848600"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2800" i="1">
                <a:solidFill>
                  <a:srgbClr val="009900"/>
                </a:solidFill>
                <a:latin typeface="Times New Roman" panose="02020603050405020304" pitchFamily="18" charset="0"/>
              </a:rPr>
              <a:t>Empirical study rank order:   M  H  D  </a:t>
            </a:r>
            <a:r>
              <a:rPr lang="pt-BR" altLang="en-US" sz="2800">
                <a:solidFill>
                  <a:srgbClr val="009900"/>
                </a:solidFill>
                <a:latin typeface="Times New Roman" panose="02020603050405020304" pitchFamily="18" charset="0"/>
                <a:sym typeface="Symbol" panose="05050102010706020507" pitchFamily="18" charset="2"/>
              </a:rPr>
              <a:t>    </a:t>
            </a:r>
            <a:r>
              <a:rPr lang="en-US" altLang="en-US" sz="2800" i="1">
                <a:solidFill>
                  <a:srgbClr val="009900"/>
                </a:solidFill>
                <a:latin typeface="Times New Roman" panose="02020603050405020304" pitchFamily="18" charset="0"/>
              </a:rPr>
              <a:t>s</a:t>
            </a:r>
            <a:endParaRPr lang="en-US" altLang="en-US" sz="2800">
              <a:solidFill>
                <a:srgbClr val="009900"/>
              </a:solidFill>
              <a:latin typeface="Times New Roman" panose="02020603050405020304" pitchFamily="18"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152004"/>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115200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52004" grpId="0" animBg="1"/>
      <p:bldP spid="1152006" grpId="0"/>
    </p:bldLst>
  </p:timing>
</p:sld>
</file>

<file path=ppt/slides/slide3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202" name="Title 3"/>
          <p:cNvSpPr>
            <a:spLocks noGrp="1"/>
          </p:cNvSpPr>
          <p:nvPr>
            <p:ph type="title"/>
          </p:nvPr>
        </p:nvSpPr>
        <p:spPr/>
        <p:txBody>
          <a:bodyPr/>
          <a:lstStyle/>
          <a:p>
            <a:pPr eaLnBrk="1" hangingPunct="1"/>
            <a:r>
              <a:rPr lang="en-US" altLang="en-US"/>
              <a:t>On the same axis</a:t>
            </a:r>
          </a:p>
        </p:txBody>
      </p:sp>
      <p:sp>
        <p:nvSpPr>
          <p:cNvPr id="307203" name="AutoShape 4"/>
          <p:cNvSpPr>
            <a:spLocks noChangeAspect="1" noChangeArrowheads="1" noTextEdit="1"/>
          </p:cNvSpPr>
          <p:nvPr/>
        </p:nvSpPr>
        <p:spPr bwMode="auto">
          <a:xfrm>
            <a:off x="2590800" y="2209800"/>
            <a:ext cx="3802063" cy="3802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1726473" name="Rectangle 9"/>
          <p:cNvSpPr>
            <a:spLocks noChangeArrowheads="1"/>
          </p:cNvSpPr>
          <p:nvPr/>
        </p:nvSpPr>
        <p:spPr bwMode="auto">
          <a:xfrm>
            <a:off x="184150" y="4724400"/>
            <a:ext cx="204788" cy="492125"/>
          </a:xfrm>
          <a:prstGeom prst="rect">
            <a:avLst/>
          </a:prstGeom>
          <a:noFill/>
          <a:ln w="9525">
            <a:noFill/>
            <a:miter lim="800000"/>
            <a:headEnd/>
            <a:tailEnd/>
          </a:ln>
        </p:spPr>
        <p:txBody>
          <a:bodyPr wrap="none" lIns="0" tIns="0" rIns="0" bIns="0">
            <a:spAutoFit/>
          </a:bodyPr>
          <a:lstStyle/>
          <a:p>
            <a:pPr algn="ctr">
              <a:defRPr/>
            </a:pPr>
            <a:r>
              <a:rPr lang="en-US" sz="3200" dirty="0">
                <a:solidFill>
                  <a:srgbClr val="000000"/>
                </a:solidFill>
                <a:latin typeface="+mj-lt"/>
              </a:rPr>
              <a:t>0</a:t>
            </a:r>
            <a:endParaRPr lang="en-US" sz="3200" dirty="0">
              <a:latin typeface="+mj-lt"/>
            </a:endParaRPr>
          </a:p>
        </p:txBody>
      </p:sp>
      <p:sp>
        <p:nvSpPr>
          <p:cNvPr id="1726485" name="Rectangle 21"/>
          <p:cNvSpPr>
            <a:spLocks noChangeArrowheads="1"/>
          </p:cNvSpPr>
          <p:nvPr/>
        </p:nvSpPr>
        <p:spPr bwMode="auto">
          <a:xfrm>
            <a:off x="1230313" y="4724400"/>
            <a:ext cx="409575" cy="492125"/>
          </a:xfrm>
          <a:prstGeom prst="rect">
            <a:avLst/>
          </a:prstGeom>
          <a:noFill/>
          <a:ln w="9525">
            <a:noFill/>
            <a:miter lim="800000"/>
            <a:headEnd/>
            <a:tailEnd/>
          </a:ln>
        </p:spPr>
        <p:txBody>
          <a:bodyPr wrap="none" lIns="0" tIns="0" rIns="0" bIns="0">
            <a:spAutoFit/>
          </a:bodyPr>
          <a:lstStyle/>
          <a:p>
            <a:pPr algn="ctr">
              <a:defRPr/>
            </a:pPr>
            <a:r>
              <a:rPr lang="en-US" sz="3200" dirty="0">
                <a:solidFill>
                  <a:srgbClr val="000000"/>
                </a:solidFill>
                <a:latin typeface="+mj-lt"/>
              </a:rPr>
              <a:t>10</a:t>
            </a:r>
            <a:endParaRPr lang="en-US" sz="3200" dirty="0">
              <a:latin typeface="+mj-lt"/>
            </a:endParaRPr>
          </a:p>
        </p:txBody>
      </p:sp>
      <p:sp>
        <p:nvSpPr>
          <p:cNvPr id="1726497" name="Rectangle 33"/>
          <p:cNvSpPr>
            <a:spLocks noChangeArrowheads="1"/>
          </p:cNvSpPr>
          <p:nvPr/>
        </p:nvSpPr>
        <p:spPr bwMode="auto">
          <a:xfrm>
            <a:off x="2481263" y="4724400"/>
            <a:ext cx="409575" cy="492125"/>
          </a:xfrm>
          <a:prstGeom prst="rect">
            <a:avLst/>
          </a:prstGeom>
          <a:noFill/>
          <a:ln w="9525">
            <a:noFill/>
            <a:miter lim="800000"/>
            <a:headEnd/>
            <a:tailEnd/>
          </a:ln>
        </p:spPr>
        <p:txBody>
          <a:bodyPr wrap="none" lIns="0" tIns="0" rIns="0" bIns="0">
            <a:spAutoFit/>
          </a:bodyPr>
          <a:lstStyle/>
          <a:p>
            <a:pPr algn="ctr">
              <a:defRPr/>
            </a:pPr>
            <a:r>
              <a:rPr lang="en-US" sz="3200">
                <a:solidFill>
                  <a:srgbClr val="000000"/>
                </a:solidFill>
                <a:latin typeface="+mj-lt"/>
              </a:rPr>
              <a:t>20</a:t>
            </a:r>
            <a:endParaRPr lang="en-US" sz="3200">
              <a:latin typeface="+mj-lt"/>
            </a:endParaRPr>
          </a:p>
        </p:txBody>
      </p:sp>
      <p:sp>
        <p:nvSpPr>
          <p:cNvPr id="1726509" name="Rectangle 45"/>
          <p:cNvSpPr>
            <a:spLocks noChangeArrowheads="1"/>
          </p:cNvSpPr>
          <p:nvPr/>
        </p:nvSpPr>
        <p:spPr bwMode="auto">
          <a:xfrm>
            <a:off x="3732213" y="4724400"/>
            <a:ext cx="409575" cy="492125"/>
          </a:xfrm>
          <a:prstGeom prst="rect">
            <a:avLst/>
          </a:prstGeom>
          <a:noFill/>
          <a:ln w="9525">
            <a:noFill/>
            <a:miter lim="800000"/>
            <a:headEnd/>
            <a:tailEnd/>
          </a:ln>
        </p:spPr>
        <p:txBody>
          <a:bodyPr wrap="none" lIns="0" tIns="0" rIns="0" bIns="0">
            <a:spAutoFit/>
          </a:bodyPr>
          <a:lstStyle/>
          <a:p>
            <a:pPr algn="ctr">
              <a:defRPr/>
            </a:pPr>
            <a:r>
              <a:rPr lang="en-US" sz="3200">
                <a:solidFill>
                  <a:srgbClr val="000000"/>
                </a:solidFill>
                <a:latin typeface="+mj-lt"/>
              </a:rPr>
              <a:t>30</a:t>
            </a:r>
            <a:endParaRPr lang="en-US" sz="3200">
              <a:latin typeface="+mj-lt"/>
            </a:endParaRPr>
          </a:p>
        </p:txBody>
      </p:sp>
      <p:sp>
        <p:nvSpPr>
          <p:cNvPr id="1726521" name="Rectangle 57"/>
          <p:cNvSpPr>
            <a:spLocks noChangeArrowheads="1"/>
          </p:cNvSpPr>
          <p:nvPr/>
        </p:nvSpPr>
        <p:spPr bwMode="auto">
          <a:xfrm>
            <a:off x="4983163" y="4724400"/>
            <a:ext cx="411162" cy="492125"/>
          </a:xfrm>
          <a:prstGeom prst="rect">
            <a:avLst/>
          </a:prstGeom>
          <a:noFill/>
          <a:ln w="9525">
            <a:noFill/>
            <a:miter lim="800000"/>
            <a:headEnd/>
            <a:tailEnd/>
          </a:ln>
        </p:spPr>
        <p:txBody>
          <a:bodyPr wrap="none" lIns="0" tIns="0" rIns="0" bIns="0">
            <a:spAutoFit/>
          </a:bodyPr>
          <a:lstStyle/>
          <a:p>
            <a:pPr algn="ctr">
              <a:defRPr/>
            </a:pPr>
            <a:r>
              <a:rPr lang="en-US" sz="3200">
                <a:solidFill>
                  <a:srgbClr val="000000"/>
                </a:solidFill>
                <a:latin typeface="+mj-lt"/>
              </a:rPr>
              <a:t>40</a:t>
            </a:r>
            <a:endParaRPr lang="en-US" sz="3200">
              <a:latin typeface="+mj-lt"/>
            </a:endParaRPr>
          </a:p>
        </p:txBody>
      </p:sp>
      <p:sp>
        <p:nvSpPr>
          <p:cNvPr id="1726533" name="Rectangle 69"/>
          <p:cNvSpPr>
            <a:spLocks noChangeArrowheads="1"/>
          </p:cNvSpPr>
          <p:nvPr/>
        </p:nvSpPr>
        <p:spPr bwMode="auto">
          <a:xfrm>
            <a:off x="6234113" y="4724400"/>
            <a:ext cx="411162" cy="492125"/>
          </a:xfrm>
          <a:prstGeom prst="rect">
            <a:avLst/>
          </a:prstGeom>
          <a:noFill/>
          <a:ln w="9525">
            <a:noFill/>
            <a:miter lim="800000"/>
            <a:headEnd/>
            <a:tailEnd/>
          </a:ln>
        </p:spPr>
        <p:txBody>
          <a:bodyPr wrap="none" lIns="0" tIns="0" rIns="0" bIns="0">
            <a:spAutoFit/>
          </a:bodyPr>
          <a:lstStyle/>
          <a:p>
            <a:pPr algn="ctr">
              <a:defRPr/>
            </a:pPr>
            <a:r>
              <a:rPr lang="en-US" sz="3200">
                <a:solidFill>
                  <a:srgbClr val="000000"/>
                </a:solidFill>
                <a:latin typeface="+mj-lt"/>
              </a:rPr>
              <a:t>50</a:t>
            </a:r>
            <a:endParaRPr lang="en-US" sz="3200">
              <a:latin typeface="+mj-lt"/>
            </a:endParaRPr>
          </a:p>
        </p:txBody>
      </p:sp>
      <p:sp>
        <p:nvSpPr>
          <p:cNvPr id="1726545" name="Rectangle 81"/>
          <p:cNvSpPr>
            <a:spLocks noChangeArrowheads="1"/>
          </p:cNvSpPr>
          <p:nvPr/>
        </p:nvSpPr>
        <p:spPr bwMode="auto">
          <a:xfrm>
            <a:off x="7485063" y="4724400"/>
            <a:ext cx="411162" cy="492125"/>
          </a:xfrm>
          <a:prstGeom prst="rect">
            <a:avLst/>
          </a:prstGeom>
          <a:noFill/>
          <a:ln w="9525">
            <a:noFill/>
            <a:miter lim="800000"/>
            <a:headEnd/>
            <a:tailEnd/>
          </a:ln>
        </p:spPr>
        <p:txBody>
          <a:bodyPr wrap="none" lIns="0" tIns="0" rIns="0" bIns="0">
            <a:spAutoFit/>
          </a:bodyPr>
          <a:lstStyle/>
          <a:p>
            <a:pPr algn="ctr">
              <a:defRPr/>
            </a:pPr>
            <a:r>
              <a:rPr lang="en-US" sz="3200" dirty="0">
                <a:solidFill>
                  <a:srgbClr val="000000"/>
                </a:solidFill>
                <a:latin typeface="+mj-lt"/>
              </a:rPr>
              <a:t>60</a:t>
            </a:r>
            <a:endParaRPr lang="en-US" sz="3200" dirty="0">
              <a:latin typeface="+mj-lt"/>
            </a:endParaRPr>
          </a:p>
        </p:txBody>
      </p:sp>
      <p:sp>
        <p:nvSpPr>
          <p:cNvPr id="1726557" name="Rectangle 93"/>
          <p:cNvSpPr>
            <a:spLocks noChangeArrowheads="1"/>
          </p:cNvSpPr>
          <p:nvPr/>
        </p:nvSpPr>
        <p:spPr bwMode="auto">
          <a:xfrm>
            <a:off x="8737600" y="4724400"/>
            <a:ext cx="409575" cy="492125"/>
          </a:xfrm>
          <a:prstGeom prst="rect">
            <a:avLst/>
          </a:prstGeom>
          <a:noFill/>
          <a:ln w="9525">
            <a:noFill/>
            <a:miter lim="800000"/>
            <a:headEnd/>
            <a:tailEnd/>
          </a:ln>
        </p:spPr>
        <p:txBody>
          <a:bodyPr wrap="none" lIns="0" tIns="0" rIns="0" bIns="0">
            <a:spAutoFit/>
          </a:bodyPr>
          <a:lstStyle/>
          <a:p>
            <a:pPr algn="ctr">
              <a:defRPr/>
            </a:pPr>
            <a:r>
              <a:rPr lang="en-US" sz="3200" dirty="0">
                <a:solidFill>
                  <a:srgbClr val="000000"/>
                </a:solidFill>
                <a:latin typeface="+mj-lt"/>
              </a:rPr>
              <a:t>70</a:t>
            </a:r>
            <a:endParaRPr lang="en-US" sz="3200" dirty="0">
              <a:latin typeface="+mj-lt"/>
            </a:endParaRPr>
          </a:p>
        </p:txBody>
      </p:sp>
      <p:sp>
        <p:nvSpPr>
          <p:cNvPr id="307212" name="Line 6"/>
          <p:cNvSpPr>
            <a:spLocks noChangeShapeType="1"/>
          </p:cNvSpPr>
          <p:nvPr/>
        </p:nvSpPr>
        <p:spPr bwMode="auto">
          <a:xfrm>
            <a:off x="293688" y="4724400"/>
            <a:ext cx="8631237" cy="1588"/>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7213" name="Line 8"/>
          <p:cNvSpPr>
            <a:spLocks noChangeShapeType="1"/>
          </p:cNvSpPr>
          <p:nvPr/>
        </p:nvSpPr>
        <p:spPr bwMode="auto">
          <a:xfrm>
            <a:off x="293688" y="4724400"/>
            <a:ext cx="4762" cy="7620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7214" name="Line 10"/>
          <p:cNvSpPr>
            <a:spLocks noChangeShapeType="1"/>
          </p:cNvSpPr>
          <p:nvPr/>
        </p:nvSpPr>
        <p:spPr bwMode="auto">
          <a:xfrm>
            <a:off x="419100" y="4724400"/>
            <a:ext cx="4763" cy="46038"/>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7215" name="Line 11"/>
          <p:cNvSpPr>
            <a:spLocks noChangeShapeType="1"/>
          </p:cNvSpPr>
          <p:nvPr/>
        </p:nvSpPr>
        <p:spPr bwMode="auto">
          <a:xfrm>
            <a:off x="544513" y="4724400"/>
            <a:ext cx="4762" cy="46038"/>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7216" name="Line 12"/>
          <p:cNvSpPr>
            <a:spLocks noChangeShapeType="1"/>
          </p:cNvSpPr>
          <p:nvPr/>
        </p:nvSpPr>
        <p:spPr bwMode="auto">
          <a:xfrm>
            <a:off x="665163" y="4724400"/>
            <a:ext cx="4762" cy="46038"/>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7217" name="Line 13"/>
          <p:cNvSpPr>
            <a:spLocks noChangeShapeType="1"/>
          </p:cNvSpPr>
          <p:nvPr/>
        </p:nvSpPr>
        <p:spPr bwMode="auto">
          <a:xfrm>
            <a:off x="790575" y="4724400"/>
            <a:ext cx="4763" cy="46038"/>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7218" name="Line 14"/>
          <p:cNvSpPr>
            <a:spLocks noChangeShapeType="1"/>
          </p:cNvSpPr>
          <p:nvPr/>
        </p:nvSpPr>
        <p:spPr bwMode="auto">
          <a:xfrm>
            <a:off x="911225" y="4724400"/>
            <a:ext cx="4763" cy="46038"/>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7219" name="Line 15"/>
          <p:cNvSpPr>
            <a:spLocks noChangeShapeType="1"/>
          </p:cNvSpPr>
          <p:nvPr/>
        </p:nvSpPr>
        <p:spPr bwMode="auto">
          <a:xfrm>
            <a:off x="1036638" y="4724400"/>
            <a:ext cx="4762" cy="46038"/>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7220" name="Line 16"/>
          <p:cNvSpPr>
            <a:spLocks noChangeShapeType="1"/>
          </p:cNvSpPr>
          <p:nvPr/>
        </p:nvSpPr>
        <p:spPr bwMode="auto">
          <a:xfrm>
            <a:off x="1155700" y="4724400"/>
            <a:ext cx="6350" cy="46038"/>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7221" name="Line 17"/>
          <p:cNvSpPr>
            <a:spLocks noChangeShapeType="1"/>
          </p:cNvSpPr>
          <p:nvPr/>
        </p:nvSpPr>
        <p:spPr bwMode="auto">
          <a:xfrm>
            <a:off x="1281113" y="4724400"/>
            <a:ext cx="6350" cy="46038"/>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7222" name="Line 18"/>
          <p:cNvSpPr>
            <a:spLocks noChangeShapeType="1"/>
          </p:cNvSpPr>
          <p:nvPr/>
        </p:nvSpPr>
        <p:spPr bwMode="auto">
          <a:xfrm>
            <a:off x="1406525" y="4724400"/>
            <a:ext cx="4763" cy="46038"/>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7223" name="Line 19"/>
          <p:cNvSpPr>
            <a:spLocks noChangeShapeType="1"/>
          </p:cNvSpPr>
          <p:nvPr/>
        </p:nvSpPr>
        <p:spPr bwMode="auto">
          <a:xfrm>
            <a:off x="1527175" y="4724400"/>
            <a:ext cx="4763" cy="46038"/>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7224" name="Line 20"/>
          <p:cNvSpPr>
            <a:spLocks noChangeShapeType="1"/>
          </p:cNvSpPr>
          <p:nvPr/>
        </p:nvSpPr>
        <p:spPr bwMode="auto">
          <a:xfrm>
            <a:off x="1527175" y="4724400"/>
            <a:ext cx="4763" cy="7620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7225" name="Line 22"/>
          <p:cNvSpPr>
            <a:spLocks noChangeShapeType="1"/>
          </p:cNvSpPr>
          <p:nvPr/>
        </p:nvSpPr>
        <p:spPr bwMode="auto">
          <a:xfrm>
            <a:off x="1652588" y="4724400"/>
            <a:ext cx="4762" cy="46038"/>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7226" name="Line 23"/>
          <p:cNvSpPr>
            <a:spLocks noChangeShapeType="1"/>
          </p:cNvSpPr>
          <p:nvPr/>
        </p:nvSpPr>
        <p:spPr bwMode="auto">
          <a:xfrm>
            <a:off x="1778000" y="4724400"/>
            <a:ext cx="4763" cy="46038"/>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7227" name="Line 24"/>
          <p:cNvSpPr>
            <a:spLocks noChangeShapeType="1"/>
          </p:cNvSpPr>
          <p:nvPr/>
        </p:nvSpPr>
        <p:spPr bwMode="auto">
          <a:xfrm>
            <a:off x="1898650" y="4724400"/>
            <a:ext cx="4763" cy="46038"/>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7228" name="Line 25"/>
          <p:cNvSpPr>
            <a:spLocks noChangeShapeType="1"/>
          </p:cNvSpPr>
          <p:nvPr/>
        </p:nvSpPr>
        <p:spPr bwMode="auto">
          <a:xfrm>
            <a:off x="2024063" y="4724400"/>
            <a:ext cx="4762" cy="46038"/>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7229" name="Line 26"/>
          <p:cNvSpPr>
            <a:spLocks noChangeShapeType="1"/>
          </p:cNvSpPr>
          <p:nvPr/>
        </p:nvSpPr>
        <p:spPr bwMode="auto">
          <a:xfrm>
            <a:off x="2143125" y="4724400"/>
            <a:ext cx="6350" cy="46038"/>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7230" name="Line 27"/>
          <p:cNvSpPr>
            <a:spLocks noChangeShapeType="1"/>
          </p:cNvSpPr>
          <p:nvPr/>
        </p:nvSpPr>
        <p:spPr bwMode="auto">
          <a:xfrm>
            <a:off x="2268538" y="4724400"/>
            <a:ext cx="6350" cy="46038"/>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7231" name="Line 28"/>
          <p:cNvSpPr>
            <a:spLocks noChangeShapeType="1"/>
          </p:cNvSpPr>
          <p:nvPr/>
        </p:nvSpPr>
        <p:spPr bwMode="auto">
          <a:xfrm>
            <a:off x="2393950" y="4724400"/>
            <a:ext cx="4763" cy="46038"/>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7232" name="Line 29"/>
          <p:cNvSpPr>
            <a:spLocks noChangeShapeType="1"/>
          </p:cNvSpPr>
          <p:nvPr/>
        </p:nvSpPr>
        <p:spPr bwMode="auto">
          <a:xfrm>
            <a:off x="2514600" y="4724400"/>
            <a:ext cx="4763" cy="46038"/>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7233" name="Line 30"/>
          <p:cNvSpPr>
            <a:spLocks noChangeShapeType="1"/>
          </p:cNvSpPr>
          <p:nvPr/>
        </p:nvSpPr>
        <p:spPr bwMode="auto">
          <a:xfrm>
            <a:off x="2640013" y="4724400"/>
            <a:ext cx="4762" cy="46038"/>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7234" name="Line 31"/>
          <p:cNvSpPr>
            <a:spLocks noChangeShapeType="1"/>
          </p:cNvSpPr>
          <p:nvPr/>
        </p:nvSpPr>
        <p:spPr bwMode="auto">
          <a:xfrm>
            <a:off x="2760663" y="4724400"/>
            <a:ext cx="4762" cy="46038"/>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7235" name="Line 32"/>
          <p:cNvSpPr>
            <a:spLocks noChangeShapeType="1"/>
          </p:cNvSpPr>
          <p:nvPr/>
        </p:nvSpPr>
        <p:spPr bwMode="auto">
          <a:xfrm>
            <a:off x="2760663" y="4724400"/>
            <a:ext cx="4762" cy="7620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7236" name="Line 34"/>
          <p:cNvSpPr>
            <a:spLocks noChangeShapeType="1"/>
          </p:cNvSpPr>
          <p:nvPr/>
        </p:nvSpPr>
        <p:spPr bwMode="auto">
          <a:xfrm>
            <a:off x="2886075" y="4724400"/>
            <a:ext cx="4763" cy="46038"/>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7237" name="Line 35"/>
          <p:cNvSpPr>
            <a:spLocks noChangeShapeType="1"/>
          </p:cNvSpPr>
          <p:nvPr/>
        </p:nvSpPr>
        <p:spPr bwMode="auto">
          <a:xfrm>
            <a:off x="3006725" y="4724400"/>
            <a:ext cx="4763" cy="46038"/>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7238" name="Line 36"/>
          <p:cNvSpPr>
            <a:spLocks noChangeShapeType="1"/>
          </p:cNvSpPr>
          <p:nvPr/>
        </p:nvSpPr>
        <p:spPr bwMode="auto">
          <a:xfrm>
            <a:off x="3130550" y="4724400"/>
            <a:ext cx="6350" cy="46038"/>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7239" name="Line 37"/>
          <p:cNvSpPr>
            <a:spLocks noChangeShapeType="1"/>
          </p:cNvSpPr>
          <p:nvPr/>
        </p:nvSpPr>
        <p:spPr bwMode="auto">
          <a:xfrm>
            <a:off x="3255963" y="4724400"/>
            <a:ext cx="6350" cy="46038"/>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7240" name="Line 38"/>
          <p:cNvSpPr>
            <a:spLocks noChangeShapeType="1"/>
          </p:cNvSpPr>
          <p:nvPr/>
        </p:nvSpPr>
        <p:spPr bwMode="auto">
          <a:xfrm>
            <a:off x="3376613" y="4724400"/>
            <a:ext cx="4762" cy="46038"/>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7241" name="Line 39"/>
          <p:cNvSpPr>
            <a:spLocks noChangeShapeType="1"/>
          </p:cNvSpPr>
          <p:nvPr/>
        </p:nvSpPr>
        <p:spPr bwMode="auto">
          <a:xfrm>
            <a:off x="3502025" y="4724400"/>
            <a:ext cx="4763" cy="46038"/>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7242" name="Line 40"/>
          <p:cNvSpPr>
            <a:spLocks noChangeShapeType="1"/>
          </p:cNvSpPr>
          <p:nvPr/>
        </p:nvSpPr>
        <p:spPr bwMode="auto">
          <a:xfrm>
            <a:off x="3627438" y="4724400"/>
            <a:ext cx="4762" cy="46038"/>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7243" name="Line 41"/>
          <p:cNvSpPr>
            <a:spLocks noChangeShapeType="1"/>
          </p:cNvSpPr>
          <p:nvPr/>
        </p:nvSpPr>
        <p:spPr bwMode="auto">
          <a:xfrm>
            <a:off x="3748088" y="4724400"/>
            <a:ext cx="4762" cy="46038"/>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7244" name="Line 42"/>
          <p:cNvSpPr>
            <a:spLocks noChangeShapeType="1"/>
          </p:cNvSpPr>
          <p:nvPr/>
        </p:nvSpPr>
        <p:spPr bwMode="auto">
          <a:xfrm>
            <a:off x="3873500" y="4724400"/>
            <a:ext cx="4763" cy="46038"/>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7245" name="Line 43"/>
          <p:cNvSpPr>
            <a:spLocks noChangeShapeType="1"/>
          </p:cNvSpPr>
          <p:nvPr/>
        </p:nvSpPr>
        <p:spPr bwMode="auto">
          <a:xfrm>
            <a:off x="3994150" y="4724400"/>
            <a:ext cx="4763" cy="46038"/>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7246" name="Line 44"/>
          <p:cNvSpPr>
            <a:spLocks noChangeShapeType="1"/>
          </p:cNvSpPr>
          <p:nvPr/>
        </p:nvSpPr>
        <p:spPr bwMode="auto">
          <a:xfrm>
            <a:off x="3994150" y="4724400"/>
            <a:ext cx="4763" cy="7620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7247" name="Line 46"/>
          <p:cNvSpPr>
            <a:spLocks noChangeShapeType="1"/>
          </p:cNvSpPr>
          <p:nvPr/>
        </p:nvSpPr>
        <p:spPr bwMode="auto">
          <a:xfrm>
            <a:off x="4117975" y="4724400"/>
            <a:ext cx="6350" cy="46038"/>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7248" name="Line 47"/>
          <p:cNvSpPr>
            <a:spLocks noChangeShapeType="1"/>
          </p:cNvSpPr>
          <p:nvPr/>
        </p:nvSpPr>
        <p:spPr bwMode="auto">
          <a:xfrm>
            <a:off x="4238625" y="4724400"/>
            <a:ext cx="4763" cy="46038"/>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7249" name="Line 48"/>
          <p:cNvSpPr>
            <a:spLocks noChangeShapeType="1"/>
          </p:cNvSpPr>
          <p:nvPr/>
        </p:nvSpPr>
        <p:spPr bwMode="auto">
          <a:xfrm>
            <a:off x="4364038" y="4724400"/>
            <a:ext cx="4762" cy="46038"/>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7250" name="Line 49"/>
          <p:cNvSpPr>
            <a:spLocks noChangeShapeType="1"/>
          </p:cNvSpPr>
          <p:nvPr/>
        </p:nvSpPr>
        <p:spPr bwMode="auto">
          <a:xfrm>
            <a:off x="4489450" y="4724400"/>
            <a:ext cx="4763" cy="46038"/>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7251" name="Line 50"/>
          <p:cNvSpPr>
            <a:spLocks noChangeShapeType="1"/>
          </p:cNvSpPr>
          <p:nvPr/>
        </p:nvSpPr>
        <p:spPr bwMode="auto">
          <a:xfrm>
            <a:off x="4610100" y="4724400"/>
            <a:ext cx="4763" cy="46038"/>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7252" name="Line 51"/>
          <p:cNvSpPr>
            <a:spLocks noChangeShapeType="1"/>
          </p:cNvSpPr>
          <p:nvPr/>
        </p:nvSpPr>
        <p:spPr bwMode="auto">
          <a:xfrm>
            <a:off x="4735513" y="4724400"/>
            <a:ext cx="4762" cy="46038"/>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7253" name="Line 52"/>
          <p:cNvSpPr>
            <a:spLocks noChangeShapeType="1"/>
          </p:cNvSpPr>
          <p:nvPr/>
        </p:nvSpPr>
        <p:spPr bwMode="auto">
          <a:xfrm>
            <a:off x="4860925" y="4724400"/>
            <a:ext cx="4763" cy="46038"/>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7254" name="Line 53"/>
          <p:cNvSpPr>
            <a:spLocks noChangeShapeType="1"/>
          </p:cNvSpPr>
          <p:nvPr/>
        </p:nvSpPr>
        <p:spPr bwMode="auto">
          <a:xfrm>
            <a:off x="4981575" y="4724400"/>
            <a:ext cx="4763" cy="46038"/>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7255" name="Line 54"/>
          <p:cNvSpPr>
            <a:spLocks noChangeShapeType="1"/>
          </p:cNvSpPr>
          <p:nvPr/>
        </p:nvSpPr>
        <p:spPr bwMode="auto">
          <a:xfrm>
            <a:off x="5105400" y="4724400"/>
            <a:ext cx="6350" cy="46038"/>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7256" name="Line 55"/>
          <p:cNvSpPr>
            <a:spLocks noChangeShapeType="1"/>
          </p:cNvSpPr>
          <p:nvPr/>
        </p:nvSpPr>
        <p:spPr bwMode="auto">
          <a:xfrm>
            <a:off x="5226050" y="4724400"/>
            <a:ext cx="4763" cy="46038"/>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7257" name="Line 56"/>
          <p:cNvSpPr>
            <a:spLocks noChangeShapeType="1"/>
          </p:cNvSpPr>
          <p:nvPr/>
        </p:nvSpPr>
        <p:spPr bwMode="auto">
          <a:xfrm>
            <a:off x="5226050" y="4724400"/>
            <a:ext cx="4763" cy="7620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7258" name="Line 58"/>
          <p:cNvSpPr>
            <a:spLocks noChangeShapeType="1"/>
          </p:cNvSpPr>
          <p:nvPr/>
        </p:nvSpPr>
        <p:spPr bwMode="auto">
          <a:xfrm>
            <a:off x="5351463" y="4724400"/>
            <a:ext cx="4762" cy="46038"/>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7259" name="Line 59"/>
          <p:cNvSpPr>
            <a:spLocks noChangeShapeType="1"/>
          </p:cNvSpPr>
          <p:nvPr/>
        </p:nvSpPr>
        <p:spPr bwMode="auto">
          <a:xfrm>
            <a:off x="5472113" y="4724400"/>
            <a:ext cx="4762" cy="46038"/>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7260" name="Line 60"/>
          <p:cNvSpPr>
            <a:spLocks noChangeShapeType="1"/>
          </p:cNvSpPr>
          <p:nvPr/>
        </p:nvSpPr>
        <p:spPr bwMode="auto">
          <a:xfrm>
            <a:off x="5597525" y="4724400"/>
            <a:ext cx="4763" cy="46038"/>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7261" name="Line 61"/>
          <p:cNvSpPr>
            <a:spLocks noChangeShapeType="1"/>
          </p:cNvSpPr>
          <p:nvPr/>
        </p:nvSpPr>
        <p:spPr bwMode="auto">
          <a:xfrm>
            <a:off x="5722938" y="4724400"/>
            <a:ext cx="4762" cy="46038"/>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7262" name="Line 62"/>
          <p:cNvSpPr>
            <a:spLocks noChangeShapeType="1"/>
          </p:cNvSpPr>
          <p:nvPr/>
        </p:nvSpPr>
        <p:spPr bwMode="auto">
          <a:xfrm>
            <a:off x="5843588" y="4724400"/>
            <a:ext cx="4762" cy="46038"/>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7263" name="Line 63"/>
          <p:cNvSpPr>
            <a:spLocks noChangeShapeType="1"/>
          </p:cNvSpPr>
          <p:nvPr/>
        </p:nvSpPr>
        <p:spPr bwMode="auto">
          <a:xfrm>
            <a:off x="5969000" y="4724400"/>
            <a:ext cx="4763" cy="46038"/>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7264" name="Line 64"/>
          <p:cNvSpPr>
            <a:spLocks noChangeShapeType="1"/>
          </p:cNvSpPr>
          <p:nvPr/>
        </p:nvSpPr>
        <p:spPr bwMode="auto">
          <a:xfrm>
            <a:off x="6092825" y="4724400"/>
            <a:ext cx="6350" cy="46038"/>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7265" name="Line 65"/>
          <p:cNvSpPr>
            <a:spLocks noChangeShapeType="1"/>
          </p:cNvSpPr>
          <p:nvPr/>
        </p:nvSpPr>
        <p:spPr bwMode="auto">
          <a:xfrm>
            <a:off x="6213475" y="4724400"/>
            <a:ext cx="4763" cy="46038"/>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7266" name="Line 66"/>
          <p:cNvSpPr>
            <a:spLocks noChangeShapeType="1"/>
          </p:cNvSpPr>
          <p:nvPr/>
        </p:nvSpPr>
        <p:spPr bwMode="auto">
          <a:xfrm>
            <a:off x="6338888" y="4724400"/>
            <a:ext cx="4762" cy="46038"/>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7267" name="Line 67"/>
          <p:cNvSpPr>
            <a:spLocks noChangeShapeType="1"/>
          </p:cNvSpPr>
          <p:nvPr/>
        </p:nvSpPr>
        <p:spPr bwMode="auto">
          <a:xfrm>
            <a:off x="6459538" y="4724400"/>
            <a:ext cx="4762" cy="46038"/>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7268" name="Line 68"/>
          <p:cNvSpPr>
            <a:spLocks noChangeShapeType="1"/>
          </p:cNvSpPr>
          <p:nvPr/>
        </p:nvSpPr>
        <p:spPr bwMode="auto">
          <a:xfrm>
            <a:off x="6459538" y="4724400"/>
            <a:ext cx="4762" cy="7620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7269" name="Line 70"/>
          <p:cNvSpPr>
            <a:spLocks noChangeShapeType="1"/>
          </p:cNvSpPr>
          <p:nvPr/>
        </p:nvSpPr>
        <p:spPr bwMode="auto">
          <a:xfrm>
            <a:off x="6584950" y="4724400"/>
            <a:ext cx="4763" cy="46038"/>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7270" name="Line 71"/>
          <p:cNvSpPr>
            <a:spLocks noChangeShapeType="1"/>
          </p:cNvSpPr>
          <p:nvPr/>
        </p:nvSpPr>
        <p:spPr bwMode="auto">
          <a:xfrm>
            <a:off x="6710363" y="4724400"/>
            <a:ext cx="4762" cy="46038"/>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7271" name="Line 72"/>
          <p:cNvSpPr>
            <a:spLocks noChangeShapeType="1"/>
          </p:cNvSpPr>
          <p:nvPr/>
        </p:nvSpPr>
        <p:spPr bwMode="auto">
          <a:xfrm>
            <a:off x="6831013" y="4724400"/>
            <a:ext cx="4762" cy="46038"/>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7272" name="Line 73"/>
          <p:cNvSpPr>
            <a:spLocks noChangeShapeType="1"/>
          </p:cNvSpPr>
          <p:nvPr/>
        </p:nvSpPr>
        <p:spPr bwMode="auto">
          <a:xfrm>
            <a:off x="6956425" y="4724400"/>
            <a:ext cx="4763" cy="46038"/>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7273" name="Line 74"/>
          <p:cNvSpPr>
            <a:spLocks noChangeShapeType="1"/>
          </p:cNvSpPr>
          <p:nvPr/>
        </p:nvSpPr>
        <p:spPr bwMode="auto">
          <a:xfrm>
            <a:off x="7075488" y="4724400"/>
            <a:ext cx="6350" cy="46038"/>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7274" name="Line 75"/>
          <p:cNvSpPr>
            <a:spLocks noChangeShapeType="1"/>
          </p:cNvSpPr>
          <p:nvPr/>
        </p:nvSpPr>
        <p:spPr bwMode="auto">
          <a:xfrm>
            <a:off x="7200900" y="4724400"/>
            <a:ext cx="4763" cy="46038"/>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7275" name="Line 76"/>
          <p:cNvSpPr>
            <a:spLocks noChangeShapeType="1"/>
          </p:cNvSpPr>
          <p:nvPr/>
        </p:nvSpPr>
        <p:spPr bwMode="auto">
          <a:xfrm>
            <a:off x="7321550" y="4724400"/>
            <a:ext cx="4763" cy="46038"/>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7276" name="Line 77"/>
          <p:cNvSpPr>
            <a:spLocks noChangeShapeType="1"/>
          </p:cNvSpPr>
          <p:nvPr/>
        </p:nvSpPr>
        <p:spPr bwMode="auto">
          <a:xfrm>
            <a:off x="7446963" y="4724400"/>
            <a:ext cx="4762" cy="46038"/>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7277" name="Line 78"/>
          <p:cNvSpPr>
            <a:spLocks noChangeShapeType="1"/>
          </p:cNvSpPr>
          <p:nvPr/>
        </p:nvSpPr>
        <p:spPr bwMode="auto">
          <a:xfrm>
            <a:off x="7572375" y="4724400"/>
            <a:ext cx="4763" cy="46038"/>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7278" name="Line 79"/>
          <p:cNvSpPr>
            <a:spLocks noChangeShapeType="1"/>
          </p:cNvSpPr>
          <p:nvPr/>
        </p:nvSpPr>
        <p:spPr bwMode="auto">
          <a:xfrm>
            <a:off x="7693025" y="4724400"/>
            <a:ext cx="4763" cy="46038"/>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7279" name="Line 80"/>
          <p:cNvSpPr>
            <a:spLocks noChangeShapeType="1"/>
          </p:cNvSpPr>
          <p:nvPr/>
        </p:nvSpPr>
        <p:spPr bwMode="auto">
          <a:xfrm>
            <a:off x="7693025" y="4724400"/>
            <a:ext cx="4763" cy="7620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7280" name="Line 82"/>
          <p:cNvSpPr>
            <a:spLocks noChangeShapeType="1"/>
          </p:cNvSpPr>
          <p:nvPr/>
        </p:nvSpPr>
        <p:spPr bwMode="auto">
          <a:xfrm>
            <a:off x="7818438" y="4724400"/>
            <a:ext cx="4762" cy="46038"/>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7281" name="Line 83"/>
          <p:cNvSpPr>
            <a:spLocks noChangeShapeType="1"/>
          </p:cNvSpPr>
          <p:nvPr/>
        </p:nvSpPr>
        <p:spPr bwMode="auto">
          <a:xfrm>
            <a:off x="7943850" y="4724400"/>
            <a:ext cx="4763" cy="46038"/>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7282" name="Line 84"/>
          <p:cNvSpPr>
            <a:spLocks noChangeShapeType="1"/>
          </p:cNvSpPr>
          <p:nvPr/>
        </p:nvSpPr>
        <p:spPr bwMode="auto">
          <a:xfrm>
            <a:off x="8062913" y="4724400"/>
            <a:ext cx="6350" cy="46038"/>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7283" name="Line 85"/>
          <p:cNvSpPr>
            <a:spLocks noChangeShapeType="1"/>
          </p:cNvSpPr>
          <p:nvPr/>
        </p:nvSpPr>
        <p:spPr bwMode="auto">
          <a:xfrm>
            <a:off x="8188325" y="4724400"/>
            <a:ext cx="4763" cy="46038"/>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7284" name="Line 86"/>
          <p:cNvSpPr>
            <a:spLocks noChangeShapeType="1"/>
          </p:cNvSpPr>
          <p:nvPr/>
        </p:nvSpPr>
        <p:spPr bwMode="auto">
          <a:xfrm>
            <a:off x="8308975" y="4724400"/>
            <a:ext cx="4763" cy="46038"/>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7285" name="Line 87"/>
          <p:cNvSpPr>
            <a:spLocks noChangeShapeType="1"/>
          </p:cNvSpPr>
          <p:nvPr/>
        </p:nvSpPr>
        <p:spPr bwMode="auto">
          <a:xfrm>
            <a:off x="8434388" y="4724400"/>
            <a:ext cx="4762" cy="46038"/>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7286" name="Line 88"/>
          <p:cNvSpPr>
            <a:spLocks noChangeShapeType="1"/>
          </p:cNvSpPr>
          <p:nvPr/>
        </p:nvSpPr>
        <p:spPr bwMode="auto">
          <a:xfrm>
            <a:off x="8555038" y="4724400"/>
            <a:ext cx="4762" cy="46038"/>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7287" name="Line 89"/>
          <p:cNvSpPr>
            <a:spLocks noChangeShapeType="1"/>
          </p:cNvSpPr>
          <p:nvPr/>
        </p:nvSpPr>
        <p:spPr bwMode="auto">
          <a:xfrm>
            <a:off x="8680450" y="4724400"/>
            <a:ext cx="4763" cy="46038"/>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7288" name="Line 90"/>
          <p:cNvSpPr>
            <a:spLocks noChangeShapeType="1"/>
          </p:cNvSpPr>
          <p:nvPr/>
        </p:nvSpPr>
        <p:spPr bwMode="auto">
          <a:xfrm>
            <a:off x="8805863" y="4724400"/>
            <a:ext cx="4762" cy="46038"/>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7289" name="Line 91"/>
          <p:cNvSpPr>
            <a:spLocks noChangeShapeType="1"/>
          </p:cNvSpPr>
          <p:nvPr/>
        </p:nvSpPr>
        <p:spPr bwMode="auto">
          <a:xfrm>
            <a:off x="8924925" y="4724400"/>
            <a:ext cx="6350" cy="46038"/>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7290" name="Line 92"/>
          <p:cNvSpPr>
            <a:spLocks noChangeShapeType="1"/>
          </p:cNvSpPr>
          <p:nvPr/>
        </p:nvSpPr>
        <p:spPr bwMode="auto">
          <a:xfrm>
            <a:off x="8924925" y="4724400"/>
            <a:ext cx="6350" cy="7620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7291" name="Freeform 112"/>
          <p:cNvSpPr>
            <a:spLocks/>
          </p:cNvSpPr>
          <p:nvPr/>
        </p:nvSpPr>
        <p:spPr bwMode="auto">
          <a:xfrm flipV="1">
            <a:off x="765175" y="2819400"/>
            <a:ext cx="652463" cy="1905000"/>
          </a:xfrm>
          <a:custGeom>
            <a:avLst/>
            <a:gdLst>
              <a:gd name="T0" fmla="*/ 0 w 544"/>
              <a:gd name="T1" fmla="*/ 0 h 8077"/>
              <a:gd name="T2" fmla="*/ 0 w 544"/>
              <a:gd name="T3" fmla="*/ 0 h 8077"/>
              <a:gd name="T4" fmla="*/ 2147483647 w 544"/>
              <a:gd name="T5" fmla="*/ 2147483647 h 8077"/>
              <a:gd name="T6" fmla="*/ 2147483647 w 544"/>
              <a:gd name="T7" fmla="*/ 2147483647 h 8077"/>
              <a:gd name="T8" fmla="*/ 2147483647 w 544"/>
              <a:gd name="T9" fmla="*/ 0 h 8077"/>
              <a:gd name="T10" fmla="*/ 0 w 544"/>
              <a:gd name="T11" fmla="*/ 0 h 8077"/>
              <a:gd name="T12" fmla="*/ 0 60000 65536"/>
              <a:gd name="T13" fmla="*/ 0 60000 65536"/>
              <a:gd name="T14" fmla="*/ 0 60000 65536"/>
              <a:gd name="T15" fmla="*/ 0 60000 65536"/>
              <a:gd name="T16" fmla="*/ 0 60000 65536"/>
              <a:gd name="T17" fmla="*/ 0 60000 65536"/>
              <a:gd name="T18" fmla="*/ 0 w 544"/>
              <a:gd name="T19" fmla="*/ 0 h 8077"/>
              <a:gd name="T20" fmla="*/ 544 w 544"/>
              <a:gd name="T21" fmla="*/ 8077 h 8077"/>
            </a:gdLst>
            <a:ahLst/>
            <a:cxnLst>
              <a:cxn ang="T12">
                <a:pos x="T0" y="T1"/>
              </a:cxn>
              <a:cxn ang="T13">
                <a:pos x="T2" y="T3"/>
              </a:cxn>
              <a:cxn ang="T14">
                <a:pos x="T4" y="T5"/>
              </a:cxn>
              <a:cxn ang="T15">
                <a:pos x="T6" y="T7"/>
              </a:cxn>
              <a:cxn ang="T16">
                <a:pos x="T8" y="T9"/>
              </a:cxn>
              <a:cxn ang="T17">
                <a:pos x="T10" y="T11"/>
              </a:cxn>
            </a:cxnLst>
            <a:rect l="T18" t="T19" r="T20" b="T21"/>
            <a:pathLst>
              <a:path w="544" h="8077">
                <a:moveTo>
                  <a:pt x="0" y="0"/>
                </a:moveTo>
                <a:lnTo>
                  <a:pt x="0" y="0"/>
                </a:lnTo>
                <a:lnTo>
                  <a:pt x="277" y="8077"/>
                </a:lnTo>
                <a:lnTo>
                  <a:pt x="544" y="0"/>
                </a:lnTo>
                <a:lnTo>
                  <a:pt x="0" y="0"/>
                </a:lnTo>
              </a:path>
            </a:pathLst>
          </a:custGeom>
          <a:noFill/>
          <a:ln w="38100">
            <a:solidFill>
              <a:srgbClr val="00FF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07292" name="Freeform 114"/>
          <p:cNvSpPr>
            <a:spLocks/>
          </p:cNvSpPr>
          <p:nvPr/>
        </p:nvSpPr>
        <p:spPr bwMode="auto">
          <a:xfrm flipV="1">
            <a:off x="544513" y="2819400"/>
            <a:ext cx="390525" cy="1905000"/>
          </a:xfrm>
          <a:custGeom>
            <a:avLst/>
            <a:gdLst>
              <a:gd name="T0" fmla="*/ 0 w 329"/>
              <a:gd name="T1" fmla="*/ 0 h 8077"/>
              <a:gd name="T2" fmla="*/ 0 w 329"/>
              <a:gd name="T3" fmla="*/ 0 h 8077"/>
              <a:gd name="T4" fmla="*/ 2147483647 w 329"/>
              <a:gd name="T5" fmla="*/ 2147483647 h 8077"/>
              <a:gd name="T6" fmla="*/ 2147483647 w 329"/>
              <a:gd name="T7" fmla="*/ 2147483647 h 8077"/>
              <a:gd name="T8" fmla="*/ 2147483647 w 329"/>
              <a:gd name="T9" fmla="*/ 0 h 8077"/>
              <a:gd name="T10" fmla="*/ 0 w 329"/>
              <a:gd name="T11" fmla="*/ 0 h 8077"/>
              <a:gd name="T12" fmla="*/ 0 60000 65536"/>
              <a:gd name="T13" fmla="*/ 0 60000 65536"/>
              <a:gd name="T14" fmla="*/ 0 60000 65536"/>
              <a:gd name="T15" fmla="*/ 0 60000 65536"/>
              <a:gd name="T16" fmla="*/ 0 60000 65536"/>
              <a:gd name="T17" fmla="*/ 0 60000 65536"/>
              <a:gd name="T18" fmla="*/ 0 w 329"/>
              <a:gd name="T19" fmla="*/ 0 h 8077"/>
              <a:gd name="T20" fmla="*/ 329 w 329"/>
              <a:gd name="T21" fmla="*/ 8077 h 8077"/>
            </a:gdLst>
            <a:ahLst/>
            <a:cxnLst>
              <a:cxn ang="T12">
                <a:pos x="T0" y="T1"/>
              </a:cxn>
              <a:cxn ang="T13">
                <a:pos x="T2" y="T3"/>
              </a:cxn>
              <a:cxn ang="T14">
                <a:pos x="T4" y="T5"/>
              </a:cxn>
              <a:cxn ang="T15">
                <a:pos x="T6" y="T7"/>
              </a:cxn>
              <a:cxn ang="T16">
                <a:pos x="T8" y="T9"/>
              </a:cxn>
              <a:cxn ang="T17">
                <a:pos x="T10" y="T11"/>
              </a:cxn>
            </a:cxnLst>
            <a:rect l="T18" t="T19" r="T20" b="T21"/>
            <a:pathLst>
              <a:path w="329" h="8077">
                <a:moveTo>
                  <a:pt x="0" y="0"/>
                </a:moveTo>
                <a:lnTo>
                  <a:pt x="0" y="0"/>
                </a:lnTo>
                <a:lnTo>
                  <a:pt x="164" y="8077"/>
                </a:lnTo>
                <a:lnTo>
                  <a:pt x="329" y="0"/>
                </a:lnTo>
                <a:lnTo>
                  <a:pt x="0" y="0"/>
                </a:lnTo>
              </a:path>
            </a:pathLst>
          </a:custGeom>
          <a:noFill/>
          <a:ln w="3810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07293" name="Freeform 116"/>
          <p:cNvSpPr>
            <a:spLocks/>
          </p:cNvSpPr>
          <p:nvPr/>
        </p:nvSpPr>
        <p:spPr bwMode="auto">
          <a:xfrm flipV="1">
            <a:off x="1431925" y="2819400"/>
            <a:ext cx="220663" cy="1905000"/>
          </a:xfrm>
          <a:custGeom>
            <a:avLst/>
            <a:gdLst>
              <a:gd name="T0" fmla="*/ 0 w 185"/>
              <a:gd name="T1" fmla="*/ 0 h 8077"/>
              <a:gd name="T2" fmla="*/ 0 w 185"/>
              <a:gd name="T3" fmla="*/ 0 h 8077"/>
              <a:gd name="T4" fmla="*/ 2147483647 w 185"/>
              <a:gd name="T5" fmla="*/ 2147483647 h 8077"/>
              <a:gd name="T6" fmla="*/ 2147483647 w 185"/>
              <a:gd name="T7" fmla="*/ 2147483647 h 8077"/>
              <a:gd name="T8" fmla="*/ 2147483647 w 185"/>
              <a:gd name="T9" fmla="*/ 0 h 8077"/>
              <a:gd name="T10" fmla="*/ 0 w 185"/>
              <a:gd name="T11" fmla="*/ 0 h 8077"/>
              <a:gd name="T12" fmla="*/ 0 60000 65536"/>
              <a:gd name="T13" fmla="*/ 0 60000 65536"/>
              <a:gd name="T14" fmla="*/ 0 60000 65536"/>
              <a:gd name="T15" fmla="*/ 0 60000 65536"/>
              <a:gd name="T16" fmla="*/ 0 60000 65536"/>
              <a:gd name="T17" fmla="*/ 0 60000 65536"/>
              <a:gd name="T18" fmla="*/ 0 w 185"/>
              <a:gd name="T19" fmla="*/ 0 h 8077"/>
              <a:gd name="T20" fmla="*/ 185 w 185"/>
              <a:gd name="T21" fmla="*/ 8077 h 8077"/>
            </a:gdLst>
            <a:ahLst/>
            <a:cxnLst>
              <a:cxn ang="T12">
                <a:pos x="T0" y="T1"/>
              </a:cxn>
              <a:cxn ang="T13">
                <a:pos x="T2" y="T3"/>
              </a:cxn>
              <a:cxn ang="T14">
                <a:pos x="T4" y="T5"/>
              </a:cxn>
              <a:cxn ang="T15">
                <a:pos x="T6" y="T7"/>
              </a:cxn>
              <a:cxn ang="T16">
                <a:pos x="T8" y="T9"/>
              </a:cxn>
              <a:cxn ang="T17">
                <a:pos x="T10" y="T11"/>
              </a:cxn>
            </a:cxnLst>
            <a:rect l="T18" t="T19" r="T20" b="T21"/>
            <a:pathLst>
              <a:path w="185" h="8077">
                <a:moveTo>
                  <a:pt x="0" y="0"/>
                </a:moveTo>
                <a:lnTo>
                  <a:pt x="0" y="0"/>
                </a:lnTo>
                <a:lnTo>
                  <a:pt x="83" y="8077"/>
                </a:lnTo>
                <a:lnTo>
                  <a:pt x="185" y="0"/>
                </a:lnTo>
                <a:lnTo>
                  <a:pt x="0" y="0"/>
                </a:lnTo>
              </a:path>
            </a:pathLst>
          </a:custGeom>
          <a:noFill/>
          <a:ln w="38100">
            <a:solidFill>
              <a:srgbClr val="D200D2"/>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07294" name="Freeform 118"/>
          <p:cNvSpPr>
            <a:spLocks/>
          </p:cNvSpPr>
          <p:nvPr/>
        </p:nvSpPr>
        <p:spPr bwMode="auto">
          <a:xfrm flipV="1">
            <a:off x="876300" y="2819400"/>
            <a:ext cx="125413" cy="1905000"/>
          </a:xfrm>
          <a:custGeom>
            <a:avLst/>
            <a:gdLst>
              <a:gd name="T0" fmla="*/ 0 w 103"/>
              <a:gd name="T1" fmla="*/ 0 h 8077"/>
              <a:gd name="T2" fmla="*/ 0 w 103"/>
              <a:gd name="T3" fmla="*/ 0 h 8077"/>
              <a:gd name="T4" fmla="*/ 2147483647 w 103"/>
              <a:gd name="T5" fmla="*/ 2147483647 h 8077"/>
              <a:gd name="T6" fmla="*/ 2147483647 w 103"/>
              <a:gd name="T7" fmla="*/ 2147483647 h 8077"/>
              <a:gd name="T8" fmla="*/ 2147483647 w 103"/>
              <a:gd name="T9" fmla="*/ 0 h 8077"/>
              <a:gd name="T10" fmla="*/ 0 w 103"/>
              <a:gd name="T11" fmla="*/ 0 h 8077"/>
              <a:gd name="T12" fmla="*/ 0 60000 65536"/>
              <a:gd name="T13" fmla="*/ 0 60000 65536"/>
              <a:gd name="T14" fmla="*/ 0 60000 65536"/>
              <a:gd name="T15" fmla="*/ 0 60000 65536"/>
              <a:gd name="T16" fmla="*/ 0 60000 65536"/>
              <a:gd name="T17" fmla="*/ 0 60000 65536"/>
              <a:gd name="T18" fmla="*/ 0 w 103"/>
              <a:gd name="T19" fmla="*/ 0 h 8077"/>
              <a:gd name="T20" fmla="*/ 103 w 103"/>
              <a:gd name="T21" fmla="*/ 8077 h 8077"/>
            </a:gdLst>
            <a:ahLst/>
            <a:cxnLst>
              <a:cxn ang="T12">
                <a:pos x="T0" y="T1"/>
              </a:cxn>
              <a:cxn ang="T13">
                <a:pos x="T2" y="T3"/>
              </a:cxn>
              <a:cxn ang="T14">
                <a:pos x="T4" y="T5"/>
              </a:cxn>
              <a:cxn ang="T15">
                <a:pos x="T6" y="T7"/>
              </a:cxn>
              <a:cxn ang="T16">
                <a:pos x="T8" y="T9"/>
              </a:cxn>
              <a:cxn ang="T17">
                <a:pos x="T10" y="T11"/>
              </a:cxn>
            </a:cxnLst>
            <a:rect l="T18" t="T19" r="T20" b="T21"/>
            <a:pathLst>
              <a:path w="103" h="8077">
                <a:moveTo>
                  <a:pt x="0" y="0"/>
                </a:moveTo>
                <a:lnTo>
                  <a:pt x="0" y="0"/>
                </a:lnTo>
                <a:lnTo>
                  <a:pt x="82" y="8077"/>
                </a:lnTo>
                <a:lnTo>
                  <a:pt x="103" y="0"/>
                </a:lnTo>
                <a:lnTo>
                  <a:pt x="0" y="0"/>
                </a:lnTo>
              </a:path>
            </a:pathLst>
          </a:custGeom>
          <a:noFill/>
          <a:ln w="38100">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07295" name="Freeform 120"/>
          <p:cNvSpPr>
            <a:spLocks/>
          </p:cNvSpPr>
          <p:nvPr/>
        </p:nvSpPr>
        <p:spPr bwMode="auto">
          <a:xfrm flipV="1">
            <a:off x="5351463" y="2819400"/>
            <a:ext cx="2341562" cy="1905000"/>
          </a:xfrm>
          <a:custGeom>
            <a:avLst/>
            <a:gdLst>
              <a:gd name="T0" fmla="*/ 0 w 1951"/>
              <a:gd name="T1" fmla="*/ 0 h 8077"/>
              <a:gd name="T2" fmla="*/ 0 w 1951"/>
              <a:gd name="T3" fmla="*/ 0 h 8077"/>
              <a:gd name="T4" fmla="*/ 2147483647 w 1951"/>
              <a:gd name="T5" fmla="*/ 2147483647 h 8077"/>
              <a:gd name="T6" fmla="*/ 2147483647 w 1951"/>
              <a:gd name="T7" fmla="*/ 2147483647 h 8077"/>
              <a:gd name="T8" fmla="*/ 2147483647 w 1951"/>
              <a:gd name="T9" fmla="*/ 0 h 8077"/>
              <a:gd name="T10" fmla="*/ 0 w 1951"/>
              <a:gd name="T11" fmla="*/ 0 h 8077"/>
              <a:gd name="T12" fmla="*/ 0 60000 65536"/>
              <a:gd name="T13" fmla="*/ 0 60000 65536"/>
              <a:gd name="T14" fmla="*/ 0 60000 65536"/>
              <a:gd name="T15" fmla="*/ 0 60000 65536"/>
              <a:gd name="T16" fmla="*/ 0 60000 65536"/>
              <a:gd name="T17" fmla="*/ 0 60000 65536"/>
              <a:gd name="T18" fmla="*/ 0 w 1951"/>
              <a:gd name="T19" fmla="*/ 0 h 8077"/>
              <a:gd name="T20" fmla="*/ 1951 w 1951"/>
              <a:gd name="T21" fmla="*/ 8077 h 8077"/>
            </a:gdLst>
            <a:ahLst/>
            <a:cxnLst>
              <a:cxn ang="T12">
                <a:pos x="T0" y="T1"/>
              </a:cxn>
              <a:cxn ang="T13">
                <a:pos x="T2" y="T3"/>
              </a:cxn>
              <a:cxn ang="T14">
                <a:pos x="T4" y="T5"/>
              </a:cxn>
              <a:cxn ang="T15">
                <a:pos x="T6" y="T7"/>
              </a:cxn>
              <a:cxn ang="T16">
                <a:pos x="T8" y="T9"/>
              </a:cxn>
              <a:cxn ang="T17">
                <a:pos x="T10" y="T11"/>
              </a:cxn>
            </a:cxnLst>
            <a:rect l="T18" t="T19" r="T20" b="T21"/>
            <a:pathLst>
              <a:path w="1951" h="8077">
                <a:moveTo>
                  <a:pt x="0" y="0"/>
                </a:moveTo>
                <a:lnTo>
                  <a:pt x="0" y="0"/>
                </a:lnTo>
                <a:lnTo>
                  <a:pt x="1232" y="8077"/>
                </a:lnTo>
                <a:lnTo>
                  <a:pt x="1951" y="0"/>
                </a:lnTo>
                <a:lnTo>
                  <a:pt x="0" y="0"/>
                </a:lnTo>
              </a:path>
            </a:pathLst>
          </a:custGeom>
          <a:noFill/>
          <a:ln w="3810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07296" name="Freeform 122"/>
          <p:cNvSpPr>
            <a:spLocks/>
          </p:cNvSpPr>
          <p:nvPr/>
        </p:nvSpPr>
        <p:spPr bwMode="auto">
          <a:xfrm flipV="1">
            <a:off x="2143125" y="2819400"/>
            <a:ext cx="1851025" cy="1905000"/>
          </a:xfrm>
          <a:custGeom>
            <a:avLst/>
            <a:gdLst>
              <a:gd name="T0" fmla="*/ 0 w 1541"/>
              <a:gd name="T1" fmla="*/ 0 h 8077"/>
              <a:gd name="T2" fmla="*/ 0 w 1541"/>
              <a:gd name="T3" fmla="*/ 0 h 8077"/>
              <a:gd name="T4" fmla="*/ 2147483647 w 1541"/>
              <a:gd name="T5" fmla="*/ 2147483647 h 8077"/>
              <a:gd name="T6" fmla="*/ 2147483647 w 1541"/>
              <a:gd name="T7" fmla="*/ 2147483647 h 8077"/>
              <a:gd name="T8" fmla="*/ 2147483647 w 1541"/>
              <a:gd name="T9" fmla="*/ 0 h 8077"/>
              <a:gd name="T10" fmla="*/ 0 w 1541"/>
              <a:gd name="T11" fmla="*/ 0 h 8077"/>
              <a:gd name="T12" fmla="*/ 0 60000 65536"/>
              <a:gd name="T13" fmla="*/ 0 60000 65536"/>
              <a:gd name="T14" fmla="*/ 0 60000 65536"/>
              <a:gd name="T15" fmla="*/ 0 60000 65536"/>
              <a:gd name="T16" fmla="*/ 0 60000 65536"/>
              <a:gd name="T17" fmla="*/ 0 60000 65536"/>
              <a:gd name="T18" fmla="*/ 0 w 1541"/>
              <a:gd name="T19" fmla="*/ 0 h 8077"/>
              <a:gd name="T20" fmla="*/ 1541 w 1541"/>
              <a:gd name="T21" fmla="*/ 8077 h 8077"/>
            </a:gdLst>
            <a:ahLst/>
            <a:cxnLst>
              <a:cxn ang="T12">
                <a:pos x="T0" y="T1"/>
              </a:cxn>
              <a:cxn ang="T13">
                <a:pos x="T2" y="T3"/>
              </a:cxn>
              <a:cxn ang="T14">
                <a:pos x="T4" y="T5"/>
              </a:cxn>
              <a:cxn ang="T15">
                <a:pos x="T6" y="T7"/>
              </a:cxn>
              <a:cxn ang="T16">
                <a:pos x="T8" y="T9"/>
              </a:cxn>
              <a:cxn ang="T17">
                <a:pos x="T10" y="T11"/>
              </a:cxn>
            </a:cxnLst>
            <a:rect l="T18" t="T19" r="T20" b="T21"/>
            <a:pathLst>
              <a:path w="1541" h="8077">
                <a:moveTo>
                  <a:pt x="0" y="0"/>
                </a:moveTo>
                <a:lnTo>
                  <a:pt x="0" y="0"/>
                </a:lnTo>
                <a:lnTo>
                  <a:pt x="822" y="8077"/>
                </a:lnTo>
                <a:lnTo>
                  <a:pt x="1541" y="0"/>
                </a:lnTo>
                <a:lnTo>
                  <a:pt x="0" y="0"/>
                </a:lnTo>
              </a:path>
            </a:pathLst>
          </a:custGeom>
          <a:noFill/>
          <a:ln w="38100">
            <a:solidFill>
              <a:srgbClr val="FA8C1E"/>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07297" name="Rectangle 159"/>
          <p:cNvSpPr>
            <a:spLocks noChangeArrowheads="1"/>
          </p:cNvSpPr>
          <p:nvPr/>
        </p:nvSpPr>
        <p:spPr bwMode="auto">
          <a:xfrm>
            <a:off x="1382713" y="2332038"/>
            <a:ext cx="293687" cy="4873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3200" i="1">
                <a:solidFill>
                  <a:srgbClr val="CC00CC"/>
                </a:solidFill>
                <a:latin typeface="Times New Roman" panose="02020603050405020304" pitchFamily="18" charset="0"/>
              </a:rPr>
              <a:t>D</a:t>
            </a:r>
          </a:p>
        </p:txBody>
      </p:sp>
      <p:sp>
        <p:nvSpPr>
          <p:cNvPr id="307298" name="Rectangle 161"/>
          <p:cNvSpPr>
            <a:spLocks noChangeArrowheads="1"/>
          </p:cNvSpPr>
          <p:nvPr/>
        </p:nvSpPr>
        <p:spPr bwMode="auto">
          <a:xfrm>
            <a:off x="6672263" y="2332038"/>
            <a:ext cx="338137" cy="4873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3200" i="1">
                <a:latin typeface="Times New Roman" panose="02020603050405020304" pitchFamily="18" charset="0"/>
              </a:rPr>
              <a:t>M</a:t>
            </a:r>
          </a:p>
        </p:txBody>
      </p:sp>
      <p:sp>
        <p:nvSpPr>
          <p:cNvPr id="307299" name="Rectangle 163"/>
          <p:cNvSpPr>
            <a:spLocks noChangeArrowheads="1"/>
          </p:cNvSpPr>
          <p:nvPr/>
        </p:nvSpPr>
        <p:spPr bwMode="auto">
          <a:xfrm>
            <a:off x="663575" y="2332038"/>
            <a:ext cx="158750" cy="4873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3200" i="1">
                <a:solidFill>
                  <a:srgbClr val="FF0000"/>
                </a:solidFill>
                <a:latin typeface="Times New Roman" panose="02020603050405020304" pitchFamily="18" charset="0"/>
              </a:rPr>
              <a:t>s</a:t>
            </a:r>
          </a:p>
        </p:txBody>
      </p:sp>
      <p:sp>
        <p:nvSpPr>
          <p:cNvPr id="307300" name="Rectangle 165"/>
          <p:cNvSpPr>
            <a:spLocks noChangeArrowheads="1"/>
          </p:cNvSpPr>
          <p:nvPr/>
        </p:nvSpPr>
        <p:spPr bwMode="auto">
          <a:xfrm>
            <a:off x="1012825" y="2332038"/>
            <a:ext cx="257175" cy="4873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pt-BR" altLang="en-US" sz="3200">
                <a:solidFill>
                  <a:srgbClr val="33CC33"/>
                </a:solidFill>
                <a:latin typeface="Times New Roman" panose="02020603050405020304" pitchFamily="18" charset="0"/>
                <a:sym typeface="Symbol" panose="05050102010706020507" pitchFamily="18" charset="2"/>
              </a:rPr>
              <a:t></a:t>
            </a:r>
            <a:endParaRPr lang="en-US" altLang="en-US" sz="3200">
              <a:solidFill>
                <a:srgbClr val="33CC33"/>
              </a:solidFill>
              <a:latin typeface="Times New Roman" panose="02020603050405020304" pitchFamily="18" charset="0"/>
              <a:sym typeface="Symbol" panose="05050102010706020507" pitchFamily="18" charset="2"/>
            </a:endParaRPr>
          </a:p>
        </p:txBody>
      </p:sp>
      <p:sp>
        <p:nvSpPr>
          <p:cNvPr id="307301" name="Rectangle 167"/>
          <p:cNvSpPr>
            <a:spLocks noChangeArrowheads="1"/>
          </p:cNvSpPr>
          <p:nvPr/>
        </p:nvSpPr>
        <p:spPr bwMode="auto">
          <a:xfrm>
            <a:off x="2982913" y="2328863"/>
            <a:ext cx="293687" cy="4873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3200" i="1">
                <a:solidFill>
                  <a:srgbClr val="FF9933"/>
                </a:solidFill>
                <a:latin typeface="Times New Roman" panose="02020603050405020304" pitchFamily="18" charset="0"/>
              </a:rPr>
              <a:t>H</a:t>
            </a:r>
          </a:p>
        </p:txBody>
      </p:sp>
      <p:sp>
        <p:nvSpPr>
          <p:cNvPr id="307302" name="Rectangle 169"/>
          <p:cNvSpPr>
            <a:spLocks noChangeArrowheads="1"/>
          </p:cNvSpPr>
          <p:nvPr/>
        </p:nvSpPr>
        <p:spPr bwMode="auto">
          <a:xfrm>
            <a:off x="803275" y="2332038"/>
            <a:ext cx="249238" cy="4873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pt-BR" altLang="en-US" sz="3200">
                <a:solidFill>
                  <a:srgbClr val="0066FF"/>
                </a:solidFill>
                <a:latin typeface="Times New Roman" panose="02020603050405020304" pitchFamily="18" charset="0"/>
                <a:sym typeface="Symbol" panose="05050102010706020507" pitchFamily="18" charset="2"/>
              </a:rPr>
              <a:t></a:t>
            </a:r>
            <a:endParaRPr lang="en-US" altLang="en-US" sz="3200">
              <a:solidFill>
                <a:srgbClr val="0066FF"/>
              </a:solidFill>
              <a:latin typeface="Times New Roman" panose="02020603050405020304" pitchFamily="18" charset="0"/>
              <a:sym typeface="Symbol" panose="05050102010706020507" pitchFamily="18" charset="2"/>
            </a:endParaRPr>
          </a:p>
        </p:txBody>
      </p:sp>
      <p:sp>
        <p:nvSpPr>
          <p:cNvPr id="134" name="Text Box 6"/>
          <p:cNvSpPr txBox="1">
            <a:spLocks noChangeArrowheads="1"/>
          </p:cNvSpPr>
          <p:nvPr/>
        </p:nvSpPr>
        <p:spPr bwMode="auto">
          <a:xfrm>
            <a:off x="1219200" y="6172200"/>
            <a:ext cx="7848600"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2800" i="1">
                <a:solidFill>
                  <a:srgbClr val="009900"/>
                </a:solidFill>
                <a:latin typeface="Times New Roman" panose="02020603050405020304" pitchFamily="18" charset="0"/>
              </a:rPr>
              <a:t>Empirical study rank order:   M  H  D  </a:t>
            </a:r>
            <a:r>
              <a:rPr lang="pt-BR" altLang="en-US" sz="2800">
                <a:solidFill>
                  <a:srgbClr val="009900"/>
                </a:solidFill>
                <a:latin typeface="Times New Roman" panose="02020603050405020304" pitchFamily="18" charset="0"/>
                <a:sym typeface="Symbol" panose="05050102010706020507" pitchFamily="18" charset="2"/>
              </a:rPr>
              <a:t>    </a:t>
            </a:r>
            <a:r>
              <a:rPr lang="en-US" altLang="en-US" sz="2800" i="1">
                <a:solidFill>
                  <a:srgbClr val="009900"/>
                </a:solidFill>
                <a:latin typeface="Times New Roman" panose="02020603050405020304" pitchFamily="18" charset="0"/>
              </a:rPr>
              <a:t>s</a:t>
            </a:r>
            <a:endParaRPr lang="en-US" altLang="en-US" sz="2800">
              <a:solidFill>
                <a:srgbClr val="009900"/>
              </a:solidFill>
              <a:latin typeface="Times New Roman" panose="02020603050405020304" pitchFamily="18" charset="0"/>
            </a:endParaRPr>
          </a:p>
        </p:txBody>
      </p:sp>
      <p:sp>
        <p:nvSpPr>
          <p:cNvPr id="307304" name="TextBox 136"/>
          <p:cNvSpPr txBox="1">
            <a:spLocks noChangeArrowheads="1"/>
          </p:cNvSpPr>
          <p:nvPr/>
        </p:nvSpPr>
        <p:spPr bwMode="auto">
          <a:xfrm>
            <a:off x="9144000" y="838200"/>
            <a:ext cx="5314950" cy="50784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a:latin typeface="Arial" panose="020B0604020202020204" pitchFamily="34" charset="0"/>
              </a:rPr>
              <a:t>delta	=	  5.5	//	[   4.7, 	  5.7]</a:t>
            </a:r>
            <a:endParaRPr lang="en-US" altLang="en-US" i="1">
              <a:latin typeface="Arial" panose="020B0604020202020204" pitchFamily="34" charset="0"/>
            </a:endParaRPr>
          </a:p>
          <a:p>
            <a:pPr eaLnBrk="1" hangingPunct="1"/>
            <a:r>
              <a:rPr lang="en-US" altLang="en-US" i="1">
                <a:latin typeface="Arial" panose="020B0604020202020204" pitchFamily="34" charset="0"/>
              </a:rPr>
              <a:t>D	=	10.0	//	[   9.2, 	11.0]</a:t>
            </a:r>
          </a:p>
          <a:p>
            <a:pPr eaLnBrk="1" hangingPunct="1"/>
            <a:r>
              <a:rPr lang="en-US" altLang="en-US" i="1">
                <a:latin typeface="Arial" panose="020B0604020202020204" pitchFamily="34" charset="0"/>
              </a:rPr>
              <a:t>M	=	53.0	//	[ 41.0, 	60.0]</a:t>
            </a:r>
          </a:p>
          <a:p>
            <a:pPr eaLnBrk="1" hangingPunct="1"/>
            <a:r>
              <a:rPr lang="en-US" altLang="en-US">
                <a:latin typeface="Arial" panose="020B0604020202020204" pitchFamily="34" charset="0"/>
              </a:rPr>
              <a:t>alfa	=	  6.5	//	[   3.8, 	  9.1]</a:t>
            </a:r>
            <a:endParaRPr lang="en-US" altLang="en-US" i="1">
              <a:latin typeface="Arial" panose="020B0604020202020204" pitchFamily="34" charset="0"/>
            </a:endParaRPr>
          </a:p>
          <a:p>
            <a:pPr eaLnBrk="1" hangingPunct="1"/>
            <a:r>
              <a:rPr lang="en-US" altLang="en-US" i="1">
                <a:latin typeface="Arial" panose="020B0604020202020204" pitchFamily="34" charset="0"/>
              </a:rPr>
              <a:t>H	=	23.0	//	[ 15.0, 	30.0]</a:t>
            </a:r>
          </a:p>
          <a:p>
            <a:pPr eaLnBrk="1" hangingPunct="1"/>
            <a:r>
              <a:rPr lang="en-US" altLang="en-US" i="1">
                <a:latin typeface="Arial" panose="020B0604020202020204" pitchFamily="34" charset="0"/>
              </a:rPr>
              <a:t>s	=	  3.6	//	[   2.0, 	  5.2]</a:t>
            </a:r>
          </a:p>
          <a:p>
            <a:pPr eaLnBrk="1" hangingPunct="1"/>
            <a:r>
              <a:rPr lang="en-US" altLang="en-US">
                <a:latin typeface="Arial" panose="020B0604020202020204" pitchFamily="34" charset="0"/>
              </a:rPr>
              <a:t>delta	=	[   4.7,  5.5,	  5.7]</a:t>
            </a:r>
            <a:endParaRPr lang="en-US" altLang="en-US" i="1">
              <a:latin typeface="Arial" panose="020B0604020202020204" pitchFamily="34" charset="0"/>
            </a:endParaRPr>
          </a:p>
          <a:p>
            <a:pPr eaLnBrk="1" hangingPunct="1"/>
            <a:r>
              <a:rPr lang="en-US" altLang="en-US" i="1">
                <a:latin typeface="Arial" panose="020B0604020202020204" pitchFamily="34" charset="0"/>
              </a:rPr>
              <a:t>D	=	[   9.2, 10.0,	11.0]</a:t>
            </a:r>
          </a:p>
          <a:p>
            <a:pPr eaLnBrk="1" hangingPunct="1"/>
            <a:r>
              <a:rPr lang="en-US" altLang="en-US" i="1">
                <a:latin typeface="Arial" panose="020B0604020202020204" pitchFamily="34" charset="0"/>
              </a:rPr>
              <a:t>M	=	[ 41.0, 53.0,	60.0]</a:t>
            </a:r>
          </a:p>
          <a:p>
            <a:pPr eaLnBrk="1" hangingPunct="1"/>
            <a:r>
              <a:rPr lang="en-US" altLang="en-US">
                <a:latin typeface="Arial" panose="020B0604020202020204" pitchFamily="34" charset="0"/>
              </a:rPr>
              <a:t>alfa	=	 [   3.8, 6.5,	  9.1]</a:t>
            </a:r>
            <a:endParaRPr lang="en-US" altLang="en-US" i="1">
              <a:latin typeface="Arial" panose="020B0604020202020204" pitchFamily="34" charset="0"/>
            </a:endParaRPr>
          </a:p>
          <a:p>
            <a:pPr eaLnBrk="1" hangingPunct="1"/>
            <a:r>
              <a:rPr lang="en-US" altLang="en-US" i="1">
                <a:latin typeface="Arial" panose="020B0604020202020204" pitchFamily="34" charset="0"/>
              </a:rPr>
              <a:t>H	=	[ 15.0, 23.0,	30.0]</a:t>
            </a:r>
          </a:p>
          <a:p>
            <a:pPr eaLnBrk="1" hangingPunct="1"/>
            <a:r>
              <a:rPr lang="en-US" altLang="en-US" i="1">
                <a:latin typeface="Arial" panose="020B0604020202020204" pitchFamily="34" charset="0"/>
              </a:rPr>
              <a:t>s	=	[   2.0, 3.6,	  5.2]</a:t>
            </a:r>
          </a:p>
          <a:p>
            <a:pPr eaLnBrk="1" hangingPunct="1"/>
            <a:r>
              <a:rPr lang="en-US" altLang="en-US">
                <a:latin typeface="Arial" panose="020B0604020202020204" pitchFamily="34" charset="0"/>
              </a:rPr>
              <a:t>show H in rgb(250,140,30)</a:t>
            </a:r>
          </a:p>
          <a:p>
            <a:pPr eaLnBrk="1" hangingPunct="1"/>
            <a:r>
              <a:rPr lang="en-US" altLang="en-US">
                <a:latin typeface="Arial" panose="020B0604020202020204" pitchFamily="34" charset="0"/>
              </a:rPr>
              <a:t>show M</a:t>
            </a:r>
          </a:p>
          <a:p>
            <a:pPr eaLnBrk="1" hangingPunct="1"/>
            <a:r>
              <a:rPr lang="en-US" altLang="en-US">
                <a:latin typeface="Arial" panose="020B0604020202020204" pitchFamily="34" charset="0"/>
              </a:rPr>
              <a:t>show delta in blue</a:t>
            </a:r>
          </a:p>
          <a:p>
            <a:pPr eaLnBrk="1" hangingPunct="1"/>
            <a:r>
              <a:rPr lang="en-US" altLang="en-US">
                <a:latin typeface="Arial" panose="020B0604020202020204" pitchFamily="34" charset="0"/>
              </a:rPr>
              <a:t>show D in rgb(210,0,210)</a:t>
            </a:r>
          </a:p>
          <a:p>
            <a:pPr eaLnBrk="1" hangingPunct="1"/>
            <a:r>
              <a:rPr lang="en-US" altLang="en-US">
                <a:latin typeface="Arial" panose="020B0604020202020204" pitchFamily="34" charset="0"/>
              </a:rPr>
              <a:t>show s in red</a:t>
            </a:r>
          </a:p>
          <a:p>
            <a:pPr eaLnBrk="1" hangingPunct="1"/>
            <a:r>
              <a:rPr lang="en-US" altLang="en-US">
                <a:latin typeface="Arial" panose="020B0604020202020204" pitchFamily="34" charset="0"/>
              </a:rPr>
              <a:t>show alfa in green</a:t>
            </a:r>
          </a:p>
        </p:txBody>
      </p:sp>
      <p:sp>
        <p:nvSpPr>
          <p:cNvPr id="105" name="Text Box 105"/>
          <p:cNvSpPr txBox="1">
            <a:spLocks noChangeArrowheads="1"/>
          </p:cNvSpPr>
          <p:nvPr/>
        </p:nvSpPr>
        <p:spPr bwMode="auto">
          <a:xfrm>
            <a:off x="6477000" y="1143000"/>
            <a:ext cx="2413000" cy="304800"/>
          </a:xfrm>
          <a:prstGeom prst="rect">
            <a:avLst/>
          </a:prstGeom>
          <a:noFill/>
          <a:ln w="38100">
            <a:noFill/>
            <a:miter lim="800000"/>
            <a:headEnd/>
            <a:tailEnd/>
          </a:ln>
          <a:effectLst/>
        </p:spPr>
        <p:txBody>
          <a:bodyPr wrap="none">
            <a:spAutoFit/>
          </a:bodyPr>
          <a:lstStyle/>
          <a:p>
            <a:pPr>
              <a:defRPr/>
            </a:pPr>
            <a:r>
              <a:rPr lang="en-US" sz="1400" dirty="0">
                <a:solidFill>
                  <a:schemeClr val="folHlink"/>
                </a:solidFill>
                <a:latin typeface="+mn-lt"/>
              </a:rPr>
              <a:t>(intervals depicted as triangles)</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entr" presetSubtype="0" fill="hold" grpId="0" nodeType="withEffect">
                                  <p:stCondLst>
                                    <p:cond delay="0"/>
                                  </p:stCondLst>
                                  <p:childTnLst>
                                    <p:set>
                                      <p:cBhvr>
                                        <p:cTn id="6" dur="1" fill="hold">
                                          <p:stCondLst>
                                            <p:cond delay="0"/>
                                          </p:stCondLst>
                                        </p:cTn>
                                        <p:tgtEl>
                                          <p:spTgt spid="13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4" grpId="0"/>
    </p:bldLst>
  </p:timing>
</p:sld>
</file>

<file path=ppt/slides/slide3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8226" name="Rectangle 2"/>
          <p:cNvSpPr>
            <a:spLocks noGrp="1" noChangeArrowheads="1"/>
          </p:cNvSpPr>
          <p:nvPr>
            <p:ph type="title"/>
          </p:nvPr>
        </p:nvSpPr>
        <p:spPr/>
        <p:txBody>
          <a:bodyPr/>
          <a:lstStyle/>
          <a:p>
            <a:pPr eaLnBrk="1" hangingPunct="1"/>
            <a:r>
              <a:rPr lang="en-US" altLang="en-US"/>
              <a:t>Caveat</a:t>
            </a:r>
          </a:p>
        </p:txBody>
      </p:sp>
      <p:sp>
        <p:nvSpPr>
          <p:cNvPr id="308227" name="Rectangle 3"/>
          <p:cNvSpPr>
            <a:spLocks noGrp="1" noChangeArrowheads="1"/>
          </p:cNvSpPr>
          <p:nvPr>
            <p:ph type="body" idx="1"/>
          </p:nvPr>
        </p:nvSpPr>
        <p:spPr>
          <a:xfrm>
            <a:off x="685800" y="2286000"/>
            <a:ext cx="8229600" cy="4114800"/>
          </a:xfrm>
        </p:spPr>
        <p:txBody>
          <a:bodyPr/>
          <a:lstStyle/>
          <a:p>
            <a:pPr eaLnBrk="1" hangingPunct="1">
              <a:buFontTx/>
              <a:buNone/>
            </a:pPr>
            <a:r>
              <a:rPr lang="en-US" altLang="en-US"/>
              <a:t>	Omitting some variables from a sensitivity analysis (“shortlisting”) because their uncertainties are small is a bad idea.</a:t>
            </a:r>
            <a:r>
              <a:rPr lang="en-US" altLang="en-US">
                <a:solidFill>
                  <a:schemeClr val="accent1"/>
                </a:solidFill>
              </a:rPr>
              <a:t> </a:t>
            </a:r>
          </a:p>
          <a:p>
            <a:pPr eaLnBrk="1" hangingPunct="1">
              <a:buFontTx/>
              <a:buNone/>
            </a:pPr>
            <a:endParaRPr lang="en-US" altLang="en-US" sz="2000">
              <a:solidFill>
                <a:schemeClr val="accent1"/>
              </a:solidFill>
            </a:endParaRPr>
          </a:p>
          <a:p>
            <a:pPr eaLnBrk="1" hangingPunct="1">
              <a:buFontTx/>
              <a:buNone/>
            </a:pPr>
            <a:r>
              <a:rPr lang="en-US" altLang="en-US">
                <a:solidFill>
                  <a:schemeClr val="accent1"/>
                </a:solidFill>
              </a:rPr>
              <a:t>	</a:t>
            </a:r>
            <a:r>
              <a:rPr lang="en-US" altLang="en-US">
                <a:solidFill>
                  <a:srgbClr val="FF0000"/>
                </a:solidFill>
              </a:rPr>
              <a:t>Doing this reduces dimensionality,                    but it also </a:t>
            </a:r>
            <a:r>
              <a:rPr lang="en-US" altLang="en-US" i="1">
                <a:solidFill>
                  <a:srgbClr val="FF0000"/>
                </a:solidFill>
              </a:rPr>
              <a:t>erases uncertainty.</a:t>
            </a:r>
          </a:p>
        </p:txBody>
      </p:sp>
    </p:spTree>
  </p:cSld>
  <p:clrMapOvr>
    <a:masterClrMapping/>
  </p:clrMapOvr>
</p:sld>
</file>

<file path=ppt/slides/slide3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9250" name="Title 1"/>
          <p:cNvSpPr>
            <a:spLocks noGrp="1"/>
          </p:cNvSpPr>
          <p:nvPr>
            <p:ph type="title"/>
          </p:nvPr>
        </p:nvSpPr>
        <p:spPr>
          <a:xfrm>
            <a:off x="685800" y="2362200"/>
            <a:ext cx="7772400" cy="1143000"/>
          </a:xfrm>
        </p:spPr>
        <p:txBody>
          <a:bodyPr/>
          <a:lstStyle/>
          <a:p>
            <a:pPr eaLnBrk="1" hangingPunct="1"/>
            <a:r>
              <a:rPr lang="en-US" altLang="en-US"/>
              <a:t>What about engineering control?</a:t>
            </a:r>
          </a:p>
        </p:txBody>
      </p:sp>
    </p:spTree>
  </p:cSld>
  <p:clrMapOvr>
    <a:masterClrMapping/>
  </p:clrMapOvr>
</p:sld>
</file>

<file path=ppt/slides/slide3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0274" name="Rectangle 2"/>
          <p:cNvSpPr>
            <a:spLocks noGrp="1" noChangeArrowheads="1"/>
          </p:cNvSpPr>
          <p:nvPr>
            <p:ph type="title"/>
          </p:nvPr>
        </p:nvSpPr>
        <p:spPr/>
        <p:txBody>
          <a:bodyPr/>
          <a:lstStyle/>
          <a:p>
            <a:pPr eaLnBrk="1" hangingPunct="1"/>
            <a:r>
              <a:rPr lang="en-US" altLang="en-US"/>
              <a:t>Sensitivity analysis </a:t>
            </a:r>
            <a:r>
              <a:rPr lang="en-US" altLang="en-US" u="sng"/>
              <a:t>with</a:t>
            </a:r>
            <a:r>
              <a:rPr lang="en-US" altLang="en-US"/>
              <a:t> p-boxes</a:t>
            </a:r>
          </a:p>
        </p:txBody>
      </p:sp>
      <p:sp>
        <p:nvSpPr>
          <p:cNvPr id="310275" name="Rectangle 3"/>
          <p:cNvSpPr>
            <a:spLocks noGrp="1" noChangeArrowheads="1"/>
          </p:cNvSpPr>
          <p:nvPr>
            <p:ph type="body" idx="1"/>
          </p:nvPr>
        </p:nvSpPr>
        <p:spPr>
          <a:xfrm>
            <a:off x="685800" y="2057400"/>
            <a:ext cx="7772400" cy="4114800"/>
          </a:xfrm>
        </p:spPr>
        <p:txBody>
          <a:bodyPr/>
          <a:lstStyle/>
          <a:p>
            <a:pPr eaLnBrk="1" hangingPunct="1"/>
            <a:r>
              <a:rPr lang="en-US" altLang="en-US"/>
              <a:t>Local sensitivity via derivatives</a:t>
            </a:r>
          </a:p>
          <a:p>
            <a:pPr lvl="4" eaLnBrk="1" hangingPunct="1"/>
            <a:endParaRPr lang="en-US" altLang="en-US"/>
          </a:p>
          <a:p>
            <a:pPr eaLnBrk="1" hangingPunct="1"/>
            <a:r>
              <a:rPr lang="en-US" altLang="en-US"/>
              <a:t>Explored macroscopically over the uncertainty in the input</a:t>
            </a:r>
          </a:p>
          <a:p>
            <a:pPr lvl="4" eaLnBrk="1" hangingPunct="1"/>
            <a:endParaRPr lang="en-US" altLang="en-US"/>
          </a:p>
          <a:p>
            <a:pPr eaLnBrk="1" hangingPunct="1"/>
            <a:r>
              <a:rPr lang="en-US" altLang="en-US"/>
              <a:t>Describes the ensemble of tangent slopes to the function over the range of uncertainty</a:t>
            </a:r>
          </a:p>
        </p:txBody>
      </p:sp>
    </p:spTree>
  </p:cSld>
  <p:clrMapOvr>
    <a:masterClrMapping/>
  </p:clrMapOvr>
</p:sld>
</file>

<file path=ppt/slides/slide3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1298" name="Freeform 2"/>
          <p:cNvSpPr>
            <a:spLocks/>
          </p:cNvSpPr>
          <p:nvPr/>
        </p:nvSpPr>
        <p:spPr bwMode="auto">
          <a:xfrm>
            <a:off x="1019175" y="3028950"/>
            <a:ext cx="2935288" cy="1495425"/>
          </a:xfrm>
          <a:custGeom>
            <a:avLst/>
            <a:gdLst>
              <a:gd name="T0" fmla="*/ 0 w 1760"/>
              <a:gd name="T1" fmla="*/ 2147483647 h 2520"/>
              <a:gd name="T2" fmla="*/ 2147483647 w 1760"/>
              <a:gd name="T3" fmla="*/ 2147483647 h 2520"/>
              <a:gd name="T4" fmla="*/ 2147483647 w 1760"/>
              <a:gd name="T5" fmla="*/ 2147483647 h 2520"/>
              <a:gd name="T6" fmla="*/ 2147483647 w 1760"/>
              <a:gd name="T7" fmla="*/ 2147483647 h 2520"/>
              <a:gd name="T8" fmla="*/ 2147483647 w 1760"/>
              <a:gd name="T9" fmla="*/ 2147483647 h 2520"/>
              <a:gd name="T10" fmla="*/ 0 60000 65536"/>
              <a:gd name="T11" fmla="*/ 0 60000 65536"/>
              <a:gd name="T12" fmla="*/ 0 60000 65536"/>
              <a:gd name="T13" fmla="*/ 0 60000 65536"/>
              <a:gd name="T14" fmla="*/ 0 60000 65536"/>
              <a:gd name="T15" fmla="*/ 0 w 1760"/>
              <a:gd name="T16" fmla="*/ 0 h 2520"/>
              <a:gd name="T17" fmla="*/ 1760 w 1760"/>
              <a:gd name="T18" fmla="*/ 2520 h 2520"/>
            </a:gdLst>
            <a:ahLst/>
            <a:cxnLst>
              <a:cxn ang="T10">
                <a:pos x="T0" y="T1"/>
              </a:cxn>
              <a:cxn ang="T11">
                <a:pos x="T2" y="T3"/>
              </a:cxn>
              <a:cxn ang="T12">
                <a:pos x="T4" y="T5"/>
              </a:cxn>
              <a:cxn ang="T13">
                <a:pos x="T6" y="T7"/>
              </a:cxn>
              <a:cxn ang="T14">
                <a:pos x="T8" y="T9"/>
              </a:cxn>
            </a:cxnLst>
            <a:rect l="T15" t="T16" r="T17" b="T18"/>
            <a:pathLst>
              <a:path w="1760" h="2520">
                <a:moveTo>
                  <a:pt x="0" y="2520"/>
                </a:moveTo>
                <a:cubicBezTo>
                  <a:pt x="208" y="2020"/>
                  <a:pt x="416" y="1520"/>
                  <a:pt x="624" y="1176"/>
                </a:cubicBezTo>
                <a:cubicBezTo>
                  <a:pt x="832" y="832"/>
                  <a:pt x="1072" y="640"/>
                  <a:pt x="1248" y="456"/>
                </a:cubicBezTo>
                <a:cubicBezTo>
                  <a:pt x="1424" y="272"/>
                  <a:pt x="1600" y="144"/>
                  <a:pt x="1680" y="72"/>
                </a:cubicBezTo>
                <a:cubicBezTo>
                  <a:pt x="1760" y="0"/>
                  <a:pt x="1744" y="12"/>
                  <a:pt x="1728" y="24"/>
                </a:cubicBezTo>
              </a:path>
            </a:pathLst>
          </a:custGeom>
          <a:noFill/>
          <a:ln w="7620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1299" name="Freeform 3"/>
          <p:cNvSpPr>
            <a:spLocks/>
          </p:cNvSpPr>
          <p:nvPr/>
        </p:nvSpPr>
        <p:spPr bwMode="auto">
          <a:xfrm>
            <a:off x="4822825" y="3300413"/>
            <a:ext cx="3201988" cy="1292225"/>
          </a:xfrm>
          <a:custGeom>
            <a:avLst/>
            <a:gdLst>
              <a:gd name="T0" fmla="*/ 0 w 3216"/>
              <a:gd name="T1" fmla="*/ 2147483647 h 1304"/>
              <a:gd name="T2" fmla="*/ 2147483647 w 3216"/>
              <a:gd name="T3" fmla="*/ 2147483647 h 1304"/>
              <a:gd name="T4" fmla="*/ 2147483647 w 3216"/>
              <a:gd name="T5" fmla="*/ 2147483647 h 1304"/>
              <a:gd name="T6" fmla="*/ 2147483647 w 3216"/>
              <a:gd name="T7" fmla="*/ 2147483647 h 1304"/>
              <a:gd name="T8" fmla="*/ 2147483647 w 3216"/>
              <a:gd name="T9" fmla="*/ 2147483647 h 1304"/>
              <a:gd name="T10" fmla="*/ 0 60000 65536"/>
              <a:gd name="T11" fmla="*/ 0 60000 65536"/>
              <a:gd name="T12" fmla="*/ 0 60000 65536"/>
              <a:gd name="T13" fmla="*/ 0 60000 65536"/>
              <a:gd name="T14" fmla="*/ 0 60000 65536"/>
              <a:gd name="T15" fmla="*/ 0 w 3216"/>
              <a:gd name="T16" fmla="*/ 0 h 1304"/>
              <a:gd name="T17" fmla="*/ 3216 w 3216"/>
              <a:gd name="T18" fmla="*/ 1304 h 1304"/>
            </a:gdLst>
            <a:ahLst/>
            <a:cxnLst>
              <a:cxn ang="T10">
                <a:pos x="T0" y="T1"/>
              </a:cxn>
              <a:cxn ang="T11">
                <a:pos x="T2" y="T3"/>
              </a:cxn>
              <a:cxn ang="T12">
                <a:pos x="T4" y="T5"/>
              </a:cxn>
              <a:cxn ang="T13">
                <a:pos x="T6" y="T7"/>
              </a:cxn>
              <a:cxn ang="T14">
                <a:pos x="T8" y="T9"/>
              </a:cxn>
            </a:cxnLst>
            <a:rect l="T15" t="T16" r="T17" b="T18"/>
            <a:pathLst>
              <a:path w="3216" h="1304">
                <a:moveTo>
                  <a:pt x="0" y="488"/>
                </a:moveTo>
                <a:cubicBezTo>
                  <a:pt x="388" y="244"/>
                  <a:pt x="776" y="0"/>
                  <a:pt x="1104" y="8"/>
                </a:cubicBezTo>
                <a:cubicBezTo>
                  <a:pt x="1432" y="16"/>
                  <a:pt x="1736" y="464"/>
                  <a:pt x="1968" y="536"/>
                </a:cubicBezTo>
                <a:cubicBezTo>
                  <a:pt x="2200" y="608"/>
                  <a:pt x="2288" y="312"/>
                  <a:pt x="2496" y="440"/>
                </a:cubicBezTo>
                <a:cubicBezTo>
                  <a:pt x="2704" y="568"/>
                  <a:pt x="2960" y="936"/>
                  <a:pt x="3216" y="1304"/>
                </a:cubicBezTo>
              </a:path>
            </a:pathLst>
          </a:custGeom>
          <a:noFill/>
          <a:ln w="7620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75204" name="Line 4"/>
          <p:cNvSpPr>
            <a:spLocks noChangeShapeType="1"/>
          </p:cNvSpPr>
          <p:nvPr/>
        </p:nvSpPr>
        <p:spPr bwMode="auto">
          <a:xfrm flipV="1">
            <a:off x="685800" y="2836863"/>
            <a:ext cx="2624138" cy="182245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75205" name="Line 5"/>
          <p:cNvSpPr>
            <a:spLocks noChangeShapeType="1"/>
          </p:cNvSpPr>
          <p:nvPr/>
        </p:nvSpPr>
        <p:spPr bwMode="auto">
          <a:xfrm flipV="1">
            <a:off x="685800" y="2825750"/>
            <a:ext cx="3670300" cy="13589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75206" name="Line 6"/>
          <p:cNvSpPr>
            <a:spLocks noChangeShapeType="1"/>
          </p:cNvSpPr>
          <p:nvPr/>
        </p:nvSpPr>
        <p:spPr bwMode="auto">
          <a:xfrm flipV="1">
            <a:off x="685800" y="2825750"/>
            <a:ext cx="3268663" cy="1493838"/>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75207" name="Line 7"/>
          <p:cNvSpPr>
            <a:spLocks noChangeShapeType="1"/>
          </p:cNvSpPr>
          <p:nvPr/>
        </p:nvSpPr>
        <p:spPr bwMode="auto">
          <a:xfrm flipV="1">
            <a:off x="685800" y="2825750"/>
            <a:ext cx="2990850" cy="163036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11304" name="Line 8"/>
          <p:cNvSpPr>
            <a:spLocks noChangeShapeType="1"/>
          </p:cNvSpPr>
          <p:nvPr/>
        </p:nvSpPr>
        <p:spPr bwMode="auto">
          <a:xfrm>
            <a:off x="1819275" y="4795838"/>
            <a:ext cx="668338" cy="0"/>
          </a:xfrm>
          <a:prstGeom prst="line">
            <a:avLst/>
          </a:prstGeom>
          <a:noFill/>
          <a:ln w="762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11305" name="Line 9"/>
          <p:cNvSpPr>
            <a:spLocks noChangeShapeType="1"/>
          </p:cNvSpPr>
          <p:nvPr/>
        </p:nvSpPr>
        <p:spPr bwMode="auto">
          <a:xfrm>
            <a:off x="5489575" y="4795838"/>
            <a:ext cx="1935163" cy="0"/>
          </a:xfrm>
          <a:prstGeom prst="line">
            <a:avLst/>
          </a:prstGeom>
          <a:noFill/>
          <a:ln w="762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11306" name="Line 10"/>
          <p:cNvSpPr>
            <a:spLocks noChangeShapeType="1"/>
          </p:cNvSpPr>
          <p:nvPr/>
        </p:nvSpPr>
        <p:spPr bwMode="auto">
          <a:xfrm flipV="1">
            <a:off x="5489575" y="3424238"/>
            <a:ext cx="0" cy="143986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11307" name="Line 11"/>
          <p:cNvSpPr>
            <a:spLocks noChangeShapeType="1"/>
          </p:cNvSpPr>
          <p:nvPr/>
        </p:nvSpPr>
        <p:spPr bwMode="auto">
          <a:xfrm flipV="1">
            <a:off x="7424738" y="3848100"/>
            <a:ext cx="0" cy="10160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75212" name="Line 12"/>
          <p:cNvSpPr>
            <a:spLocks noChangeShapeType="1"/>
          </p:cNvSpPr>
          <p:nvPr/>
        </p:nvSpPr>
        <p:spPr bwMode="auto">
          <a:xfrm flipV="1">
            <a:off x="4478338" y="2825750"/>
            <a:ext cx="2401887" cy="101917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75213" name="Line 13"/>
          <p:cNvSpPr>
            <a:spLocks noChangeShapeType="1"/>
          </p:cNvSpPr>
          <p:nvPr/>
        </p:nvSpPr>
        <p:spPr bwMode="auto">
          <a:xfrm>
            <a:off x="4489450" y="3300413"/>
            <a:ext cx="4202113"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75214" name="Line 14"/>
          <p:cNvSpPr>
            <a:spLocks noChangeShapeType="1"/>
          </p:cNvSpPr>
          <p:nvPr/>
        </p:nvSpPr>
        <p:spPr bwMode="auto">
          <a:xfrm flipV="1">
            <a:off x="4495800" y="2819400"/>
            <a:ext cx="3668713" cy="7461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75215" name="Line 15"/>
          <p:cNvSpPr>
            <a:spLocks noChangeShapeType="1"/>
          </p:cNvSpPr>
          <p:nvPr/>
        </p:nvSpPr>
        <p:spPr bwMode="auto">
          <a:xfrm>
            <a:off x="4648200" y="2819400"/>
            <a:ext cx="4002088" cy="147796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75216" name="Line 16"/>
          <p:cNvSpPr>
            <a:spLocks noChangeShapeType="1"/>
          </p:cNvSpPr>
          <p:nvPr/>
        </p:nvSpPr>
        <p:spPr bwMode="auto">
          <a:xfrm>
            <a:off x="5851525" y="2825750"/>
            <a:ext cx="2840038" cy="1766888"/>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75217" name="Line 17"/>
          <p:cNvSpPr>
            <a:spLocks noChangeShapeType="1"/>
          </p:cNvSpPr>
          <p:nvPr/>
        </p:nvSpPr>
        <p:spPr bwMode="auto">
          <a:xfrm>
            <a:off x="5072063" y="2825750"/>
            <a:ext cx="3619500" cy="216217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75218" name="Line 18"/>
          <p:cNvSpPr>
            <a:spLocks noChangeShapeType="1"/>
          </p:cNvSpPr>
          <p:nvPr/>
        </p:nvSpPr>
        <p:spPr bwMode="auto">
          <a:xfrm>
            <a:off x="6129338" y="2830513"/>
            <a:ext cx="2562225" cy="196056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75219" name="Line 19"/>
          <p:cNvSpPr>
            <a:spLocks noChangeShapeType="1"/>
          </p:cNvSpPr>
          <p:nvPr/>
        </p:nvSpPr>
        <p:spPr bwMode="auto">
          <a:xfrm>
            <a:off x="5462588" y="2830513"/>
            <a:ext cx="3235325" cy="2503487"/>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75220" name="Line 20"/>
          <p:cNvSpPr>
            <a:spLocks noChangeShapeType="1"/>
          </p:cNvSpPr>
          <p:nvPr/>
        </p:nvSpPr>
        <p:spPr bwMode="auto">
          <a:xfrm flipH="1">
            <a:off x="4483100" y="3028950"/>
            <a:ext cx="4203700" cy="185261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75221" name="Line 21"/>
          <p:cNvSpPr>
            <a:spLocks noChangeShapeType="1"/>
          </p:cNvSpPr>
          <p:nvPr/>
        </p:nvSpPr>
        <p:spPr bwMode="auto">
          <a:xfrm flipV="1">
            <a:off x="4494213" y="2819400"/>
            <a:ext cx="4197350" cy="241776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75222" name="Line 22"/>
          <p:cNvSpPr>
            <a:spLocks noChangeShapeType="1"/>
          </p:cNvSpPr>
          <p:nvPr/>
        </p:nvSpPr>
        <p:spPr bwMode="auto">
          <a:xfrm flipH="1" flipV="1">
            <a:off x="4494213" y="3578225"/>
            <a:ext cx="4197350" cy="1873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75223" name="Line 23"/>
          <p:cNvSpPr>
            <a:spLocks noChangeShapeType="1"/>
          </p:cNvSpPr>
          <p:nvPr/>
        </p:nvSpPr>
        <p:spPr bwMode="auto">
          <a:xfrm flipV="1">
            <a:off x="4494213" y="3776663"/>
            <a:ext cx="4192587" cy="147637"/>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11320" name="Line 24"/>
          <p:cNvSpPr>
            <a:spLocks noChangeShapeType="1"/>
          </p:cNvSpPr>
          <p:nvPr/>
        </p:nvSpPr>
        <p:spPr bwMode="auto">
          <a:xfrm flipV="1">
            <a:off x="1819275" y="3871913"/>
            <a:ext cx="0" cy="992187"/>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11321" name="Line 25"/>
          <p:cNvSpPr>
            <a:spLocks noChangeShapeType="1"/>
          </p:cNvSpPr>
          <p:nvPr/>
        </p:nvSpPr>
        <p:spPr bwMode="auto">
          <a:xfrm flipV="1">
            <a:off x="2487613" y="3543300"/>
            <a:ext cx="0" cy="13208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11322" name="Text Box 26"/>
          <p:cNvSpPr txBox="1">
            <a:spLocks noChangeArrowheads="1"/>
          </p:cNvSpPr>
          <p:nvPr/>
        </p:nvSpPr>
        <p:spPr bwMode="auto">
          <a:xfrm>
            <a:off x="1676400" y="4953000"/>
            <a:ext cx="990600"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ctr" eaLnBrk="1" hangingPunct="1"/>
            <a:r>
              <a:rPr lang="en-US" altLang="en-US">
                <a:latin typeface="Arial" panose="020B0604020202020204" pitchFamily="34" charset="0"/>
              </a:rPr>
              <a:t>range of input</a:t>
            </a:r>
          </a:p>
        </p:txBody>
      </p:sp>
      <p:sp>
        <p:nvSpPr>
          <p:cNvPr id="311323" name="Text Box 27"/>
          <p:cNvSpPr txBox="1">
            <a:spLocks noChangeArrowheads="1"/>
          </p:cNvSpPr>
          <p:nvPr/>
        </p:nvSpPr>
        <p:spPr bwMode="auto">
          <a:xfrm>
            <a:off x="5943600" y="4953000"/>
            <a:ext cx="990600"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ctr" eaLnBrk="1" hangingPunct="1"/>
            <a:r>
              <a:rPr lang="en-US" altLang="en-US">
                <a:latin typeface="Arial" panose="020B0604020202020204" pitchFamily="34" charset="0"/>
              </a:rPr>
              <a:t>range of input</a:t>
            </a:r>
          </a:p>
        </p:txBody>
      </p:sp>
      <p:sp>
        <p:nvSpPr>
          <p:cNvPr id="311324" name="Text Box 28"/>
          <p:cNvSpPr txBox="1">
            <a:spLocks noChangeArrowheads="1"/>
          </p:cNvSpPr>
          <p:nvPr/>
        </p:nvSpPr>
        <p:spPr bwMode="auto">
          <a:xfrm>
            <a:off x="974725" y="2057400"/>
            <a:ext cx="26939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2400">
                <a:solidFill>
                  <a:srgbClr val="FF0000"/>
                </a:solidFill>
                <a:latin typeface="Arial" panose="020B0604020202020204" pitchFamily="34" charset="0"/>
              </a:rPr>
              <a:t>Monotone function</a:t>
            </a:r>
          </a:p>
        </p:txBody>
      </p:sp>
      <p:sp>
        <p:nvSpPr>
          <p:cNvPr id="311325" name="Text Box 29"/>
          <p:cNvSpPr txBox="1">
            <a:spLocks noChangeArrowheads="1"/>
          </p:cNvSpPr>
          <p:nvPr/>
        </p:nvSpPr>
        <p:spPr bwMode="auto">
          <a:xfrm>
            <a:off x="5154613" y="2057400"/>
            <a:ext cx="26447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2400">
                <a:solidFill>
                  <a:srgbClr val="FF0000"/>
                </a:solidFill>
                <a:latin typeface="Arial" panose="020B0604020202020204" pitchFamily="34" charset="0"/>
              </a:rPr>
              <a:t>Nonlinear function</a:t>
            </a:r>
          </a:p>
        </p:txBody>
      </p:sp>
      <p:sp>
        <p:nvSpPr>
          <p:cNvPr id="1075230" name="Line 30"/>
          <p:cNvSpPr>
            <a:spLocks noChangeShapeType="1"/>
          </p:cNvSpPr>
          <p:nvPr/>
        </p:nvSpPr>
        <p:spPr bwMode="auto">
          <a:xfrm>
            <a:off x="7543800" y="6705600"/>
            <a:ext cx="1066800" cy="0"/>
          </a:xfrm>
          <a:prstGeom prst="line">
            <a:avLst/>
          </a:prstGeom>
          <a:noFill/>
          <a:ln w="38100">
            <a:solidFill>
              <a:srgbClr val="FFFFFF">
                <a:alpha val="0"/>
              </a:srgbClr>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75231" name="Line 31"/>
          <p:cNvSpPr>
            <a:spLocks noChangeShapeType="1"/>
          </p:cNvSpPr>
          <p:nvPr/>
        </p:nvSpPr>
        <p:spPr bwMode="auto">
          <a:xfrm>
            <a:off x="2971800" y="6477000"/>
            <a:ext cx="1066800" cy="0"/>
          </a:xfrm>
          <a:prstGeom prst="line">
            <a:avLst/>
          </a:prstGeom>
          <a:noFill/>
          <a:ln w="38100">
            <a:solidFill>
              <a:srgbClr val="FFFFFF">
                <a:alpha val="0"/>
              </a:srgbClr>
            </a:solidFill>
            <a:round/>
            <a:headEnd/>
            <a:tailEnd/>
          </a:ln>
          <a:extLst>
            <a:ext uri="{909E8E84-426E-40DD-AFC4-6F175D3DCCD1}">
              <a14:hiddenFill xmlns:a14="http://schemas.microsoft.com/office/drawing/2010/main">
                <a:noFill/>
              </a14:hiddenFill>
            </a:ext>
          </a:extLst>
        </p:spPr>
        <p:txBody>
          <a:bodyPr/>
          <a:lstStyle/>
          <a:p>
            <a:endParaRPr lang="en-US"/>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075204"/>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1075207"/>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1075206"/>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1075205"/>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1075231"/>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1075212"/>
                                        </p:tgtEl>
                                        <p:attrNameLst>
                                          <p:attrName>style.visibility</p:attrName>
                                        </p:attrNameLst>
                                      </p:cBhvr>
                                      <p:to>
                                        <p:strVal val="visible"/>
                                      </p:to>
                                    </p:set>
                                  </p:childTnLst>
                                </p:cTn>
                              </p:par>
                            </p:childTnLst>
                          </p:cTn>
                        </p:par>
                      </p:childTnLst>
                    </p:cTn>
                  </p:par>
                  <p:par>
                    <p:cTn id="27" fill="hold" nodeType="clickPar">
                      <p:stCondLst>
                        <p:cond delay="indefinite"/>
                      </p:stCondLst>
                      <p:childTnLst>
                        <p:par>
                          <p:cTn id="28" fill="hold" nodeType="withGroup">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1075214"/>
                                        </p:tgtEl>
                                        <p:attrNameLst>
                                          <p:attrName>style.visibility</p:attrName>
                                        </p:attrNameLst>
                                      </p:cBhvr>
                                      <p:to>
                                        <p:strVal val="visible"/>
                                      </p:to>
                                    </p:set>
                                  </p:childTnLst>
                                </p:cTn>
                              </p:par>
                            </p:childTnLst>
                          </p:cTn>
                        </p:par>
                      </p:childTnLst>
                    </p:cTn>
                  </p:par>
                  <p:par>
                    <p:cTn id="31" fill="hold" nodeType="clickPar">
                      <p:stCondLst>
                        <p:cond delay="indefinite"/>
                      </p:stCondLst>
                      <p:childTnLst>
                        <p:par>
                          <p:cTn id="32" fill="hold" nodeType="withGroup">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1075213"/>
                                        </p:tgtEl>
                                        <p:attrNameLst>
                                          <p:attrName>style.visibility</p:attrName>
                                        </p:attrNameLst>
                                      </p:cBhvr>
                                      <p:to>
                                        <p:strVal val="visible"/>
                                      </p:to>
                                    </p:set>
                                  </p:childTnLst>
                                </p:cTn>
                              </p:par>
                            </p:childTnLst>
                          </p:cTn>
                        </p:par>
                      </p:childTnLst>
                    </p:cTn>
                  </p:par>
                  <p:par>
                    <p:cTn id="35" fill="hold" nodeType="clickPar">
                      <p:stCondLst>
                        <p:cond delay="indefinite"/>
                      </p:stCondLst>
                      <p:childTnLst>
                        <p:par>
                          <p:cTn id="36" fill="hold" nodeType="withGroup">
                            <p:stCondLst>
                              <p:cond delay="0"/>
                            </p:stCondLst>
                            <p:childTnLst>
                              <p:par>
                                <p:cTn id="37" presetID="1" presetClass="entr" presetSubtype="0" fill="hold" grpId="0" nodeType="clickEffect">
                                  <p:stCondLst>
                                    <p:cond delay="0"/>
                                  </p:stCondLst>
                                  <p:childTnLst>
                                    <p:set>
                                      <p:cBhvr>
                                        <p:cTn id="38" dur="1" fill="hold">
                                          <p:stCondLst>
                                            <p:cond delay="0"/>
                                          </p:stCondLst>
                                        </p:cTn>
                                        <p:tgtEl>
                                          <p:spTgt spid="1075215"/>
                                        </p:tgtEl>
                                        <p:attrNameLst>
                                          <p:attrName>style.visibility</p:attrName>
                                        </p:attrNameLst>
                                      </p:cBhvr>
                                      <p:to>
                                        <p:strVal val="visible"/>
                                      </p:to>
                                    </p:set>
                                  </p:childTnLst>
                                </p:cTn>
                              </p:par>
                            </p:childTnLst>
                          </p:cTn>
                        </p:par>
                      </p:childTnLst>
                    </p:cTn>
                  </p:par>
                  <p:par>
                    <p:cTn id="39" fill="hold" nodeType="clickPar">
                      <p:stCondLst>
                        <p:cond delay="indefinite"/>
                      </p:stCondLst>
                      <p:childTnLst>
                        <p:par>
                          <p:cTn id="40" fill="hold" nodeType="withGroup">
                            <p:stCondLst>
                              <p:cond delay="0"/>
                            </p:stCondLst>
                            <p:childTnLst>
                              <p:par>
                                <p:cTn id="41" presetID="1" presetClass="entr" presetSubtype="0" fill="hold" grpId="0" nodeType="clickEffect">
                                  <p:stCondLst>
                                    <p:cond delay="0"/>
                                  </p:stCondLst>
                                  <p:childTnLst>
                                    <p:set>
                                      <p:cBhvr>
                                        <p:cTn id="42" dur="1" fill="hold">
                                          <p:stCondLst>
                                            <p:cond delay="0"/>
                                          </p:stCondLst>
                                        </p:cTn>
                                        <p:tgtEl>
                                          <p:spTgt spid="1075219"/>
                                        </p:tgtEl>
                                        <p:attrNameLst>
                                          <p:attrName>style.visibility</p:attrName>
                                        </p:attrNameLst>
                                      </p:cBhvr>
                                      <p:to>
                                        <p:strVal val="visible"/>
                                      </p:to>
                                    </p:set>
                                  </p:childTnLst>
                                </p:cTn>
                              </p:par>
                            </p:childTnLst>
                          </p:cTn>
                        </p:par>
                      </p:childTnLst>
                    </p:cTn>
                  </p:par>
                  <p:par>
                    <p:cTn id="43" fill="hold" nodeType="clickPar">
                      <p:stCondLst>
                        <p:cond delay="indefinite"/>
                      </p:stCondLst>
                      <p:childTnLst>
                        <p:par>
                          <p:cTn id="44" fill="hold" nodeType="withGroup">
                            <p:stCondLst>
                              <p:cond delay="0"/>
                            </p:stCondLst>
                            <p:childTnLst>
                              <p:par>
                                <p:cTn id="45" presetID="1" presetClass="entr" presetSubtype="0" fill="hold" grpId="0" nodeType="clickEffect">
                                  <p:stCondLst>
                                    <p:cond delay="0"/>
                                  </p:stCondLst>
                                  <p:childTnLst>
                                    <p:set>
                                      <p:cBhvr>
                                        <p:cTn id="46" dur="1" fill="hold">
                                          <p:stCondLst>
                                            <p:cond delay="0"/>
                                          </p:stCondLst>
                                        </p:cTn>
                                        <p:tgtEl>
                                          <p:spTgt spid="1075217"/>
                                        </p:tgtEl>
                                        <p:attrNameLst>
                                          <p:attrName>style.visibility</p:attrName>
                                        </p:attrNameLst>
                                      </p:cBhvr>
                                      <p:to>
                                        <p:strVal val="visible"/>
                                      </p:to>
                                    </p:set>
                                  </p:childTnLst>
                                </p:cTn>
                              </p:par>
                            </p:childTnLst>
                          </p:cTn>
                        </p:par>
                      </p:childTnLst>
                    </p:cTn>
                  </p:par>
                  <p:par>
                    <p:cTn id="47" fill="hold" nodeType="clickPar">
                      <p:stCondLst>
                        <p:cond delay="indefinite"/>
                      </p:stCondLst>
                      <p:childTnLst>
                        <p:par>
                          <p:cTn id="48" fill="hold" nodeType="withGroup">
                            <p:stCondLst>
                              <p:cond delay="0"/>
                            </p:stCondLst>
                            <p:childTnLst>
                              <p:par>
                                <p:cTn id="49" presetID="1" presetClass="entr" presetSubtype="0" fill="hold" grpId="0" nodeType="clickEffect">
                                  <p:stCondLst>
                                    <p:cond delay="0"/>
                                  </p:stCondLst>
                                  <p:childTnLst>
                                    <p:set>
                                      <p:cBhvr>
                                        <p:cTn id="50" dur="1" fill="hold">
                                          <p:stCondLst>
                                            <p:cond delay="0"/>
                                          </p:stCondLst>
                                        </p:cTn>
                                        <p:tgtEl>
                                          <p:spTgt spid="1075223"/>
                                        </p:tgtEl>
                                        <p:attrNameLst>
                                          <p:attrName>style.visibility</p:attrName>
                                        </p:attrNameLst>
                                      </p:cBhvr>
                                      <p:to>
                                        <p:strVal val="visible"/>
                                      </p:to>
                                    </p:set>
                                  </p:childTnLst>
                                </p:cTn>
                              </p:par>
                            </p:childTnLst>
                          </p:cTn>
                        </p:par>
                      </p:childTnLst>
                    </p:cTn>
                  </p:par>
                  <p:par>
                    <p:cTn id="51" fill="hold" nodeType="clickPar">
                      <p:stCondLst>
                        <p:cond delay="indefinite"/>
                      </p:stCondLst>
                      <p:childTnLst>
                        <p:par>
                          <p:cTn id="52" fill="hold" nodeType="withGroup">
                            <p:stCondLst>
                              <p:cond delay="0"/>
                            </p:stCondLst>
                            <p:childTnLst>
                              <p:par>
                                <p:cTn id="53" presetID="1" presetClass="entr" presetSubtype="0" fill="hold" grpId="0" nodeType="clickEffect">
                                  <p:stCondLst>
                                    <p:cond delay="0"/>
                                  </p:stCondLst>
                                  <p:childTnLst>
                                    <p:set>
                                      <p:cBhvr>
                                        <p:cTn id="54" dur="1" fill="hold">
                                          <p:stCondLst>
                                            <p:cond delay="0"/>
                                          </p:stCondLst>
                                        </p:cTn>
                                        <p:tgtEl>
                                          <p:spTgt spid="1075221"/>
                                        </p:tgtEl>
                                        <p:attrNameLst>
                                          <p:attrName>style.visibility</p:attrName>
                                        </p:attrNameLst>
                                      </p:cBhvr>
                                      <p:to>
                                        <p:strVal val="visible"/>
                                      </p:to>
                                    </p:set>
                                  </p:childTnLst>
                                </p:cTn>
                              </p:par>
                            </p:childTnLst>
                          </p:cTn>
                        </p:par>
                      </p:childTnLst>
                    </p:cTn>
                  </p:par>
                  <p:par>
                    <p:cTn id="55" fill="hold" nodeType="clickPar">
                      <p:stCondLst>
                        <p:cond delay="indefinite"/>
                      </p:stCondLst>
                      <p:childTnLst>
                        <p:par>
                          <p:cTn id="56" fill="hold" nodeType="withGroup">
                            <p:stCondLst>
                              <p:cond delay="0"/>
                            </p:stCondLst>
                            <p:childTnLst>
                              <p:par>
                                <p:cTn id="57" presetID="1" presetClass="entr" presetSubtype="0" fill="hold" grpId="0" nodeType="clickEffect">
                                  <p:stCondLst>
                                    <p:cond delay="0"/>
                                  </p:stCondLst>
                                  <p:childTnLst>
                                    <p:set>
                                      <p:cBhvr>
                                        <p:cTn id="58" dur="1" fill="hold">
                                          <p:stCondLst>
                                            <p:cond delay="0"/>
                                          </p:stCondLst>
                                        </p:cTn>
                                        <p:tgtEl>
                                          <p:spTgt spid="1075220"/>
                                        </p:tgtEl>
                                        <p:attrNameLst>
                                          <p:attrName>style.visibility</p:attrName>
                                        </p:attrNameLst>
                                      </p:cBhvr>
                                      <p:to>
                                        <p:strVal val="visible"/>
                                      </p:to>
                                    </p:set>
                                  </p:childTnLst>
                                </p:cTn>
                              </p:par>
                            </p:childTnLst>
                          </p:cTn>
                        </p:par>
                      </p:childTnLst>
                    </p:cTn>
                  </p:par>
                  <p:par>
                    <p:cTn id="59" fill="hold" nodeType="clickPar">
                      <p:stCondLst>
                        <p:cond delay="indefinite"/>
                      </p:stCondLst>
                      <p:childTnLst>
                        <p:par>
                          <p:cTn id="60" fill="hold" nodeType="withGroup">
                            <p:stCondLst>
                              <p:cond delay="0"/>
                            </p:stCondLst>
                            <p:childTnLst>
                              <p:par>
                                <p:cTn id="61" presetID="1" presetClass="entr" presetSubtype="0" fill="hold" grpId="0" nodeType="clickEffect">
                                  <p:stCondLst>
                                    <p:cond delay="0"/>
                                  </p:stCondLst>
                                  <p:childTnLst>
                                    <p:set>
                                      <p:cBhvr>
                                        <p:cTn id="62" dur="1" fill="hold">
                                          <p:stCondLst>
                                            <p:cond delay="0"/>
                                          </p:stCondLst>
                                        </p:cTn>
                                        <p:tgtEl>
                                          <p:spTgt spid="1075222"/>
                                        </p:tgtEl>
                                        <p:attrNameLst>
                                          <p:attrName>style.visibility</p:attrName>
                                        </p:attrNameLst>
                                      </p:cBhvr>
                                      <p:to>
                                        <p:strVal val="visible"/>
                                      </p:to>
                                    </p:set>
                                  </p:childTnLst>
                                </p:cTn>
                              </p:par>
                            </p:childTnLst>
                          </p:cTn>
                        </p:par>
                      </p:childTnLst>
                    </p:cTn>
                  </p:par>
                  <p:par>
                    <p:cTn id="63" fill="hold" nodeType="clickPar">
                      <p:stCondLst>
                        <p:cond delay="indefinite"/>
                      </p:stCondLst>
                      <p:childTnLst>
                        <p:par>
                          <p:cTn id="64" fill="hold" nodeType="withGroup">
                            <p:stCondLst>
                              <p:cond delay="0"/>
                            </p:stCondLst>
                            <p:childTnLst>
                              <p:par>
                                <p:cTn id="65" presetID="1" presetClass="entr" presetSubtype="0" fill="hold" grpId="0" nodeType="clickEffect">
                                  <p:stCondLst>
                                    <p:cond delay="0"/>
                                  </p:stCondLst>
                                  <p:childTnLst>
                                    <p:set>
                                      <p:cBhvr>
                                        <p:cTn id="66" dur="1" fill="hold">
                                          <p:stCondLst>
                                            <p:cond delay="0"/>
                                          </p:stCondLst>
                                        </p:cTn>
                                        <p:tgtEl>
                                          <p:spTgt spid="1075216"/>
                                        </p:tgtEl>
                                        <p:attrNameLst>
                                          <p:attrName>style.visibility</p:attrName>
                                        </p:attrNameLst>
                                      </p:cBhvr>
                                      <p:to>
                                        <p:strVal val="visible"/>
                                      </p:to>
                                    </p:set>
                                  </p:childTnLst>
                                </p:cTn>
                              </p:par>
                            </p:childTnLst>
                          </p:cTn>
                        </p:par>
                      </p:childTnLst>
                    </p:cTn>
                  </p:par>
                  <p:par>
                    <p:cTn id="67" fill="hold" nodeType="clickPar">
                      <p:stCondLst>
                        <p:cond delay="indefinite"/>
                      </p:stCondLst>
                      <p:childTnLst>
                        <p:par>
                          <p:cTn id="68" fill="hold" nodeType="withGroup">
                            <p:stCondLst>
                              <p:cond delay="0"/>
                            </p:stCondLst>
                            <p:childTnLst>
                              <p:par>
                                <p:cTn id="69" presetID="1" presetClass="entr" presetSubtype="0" fill="hold" grpId="0" nodeType="clickEffect">
                                  <p:stCondLst>
                                    <p:cond delay="0"/>
                                  </p:stCondLst>
                                  <p:childTnLst>
                                    <p:set>
                                      <p:cBhvr>
                                        <p:cTn id="70" dur="1" fill="hold">
                                          <p:stCondLst>
                                            <p:cond delay="0"/>
                                          </p:stCondLst>
                                        </p:cTn>
                                        <p:tgtEl>
                                          <p:spTgt spid="1075218"/>
                                        </p:tgtEl>
                                        <p:attrNameLst>
                                          <p:attrName>style.visibility</p:attrName>
                                        </p:attrNameLst>
                                      </p:cBhvr>
                                      <p:to>
                                        <p:strVal val="visible"/>
                                      </p:to>
                                    </p:set>
                                  </p:childTnLst>
                                </p:cTn>
                              </p:par>
                            </p:childTnLst>
                          </p:cTn>
                        </p:par>
                      </p:childTnLst>
                    </p:cTn>
                  </p:par>
                  <p:par>
                    <p:cTn id="71" fill="hold" nodeType="clickPar">
                      <p:stCondLst>
                        <p:cond delay="indefinite"/>
                      </p:stCondLst>
                      <p:childTnLst>
                        <p:par>
                          <p:cTn id="72" fill="hold" nodeType="withGroup">
                            <p:stCondLst>
                              <p:cond delay="0"/>
                            </p:stCondLst>
                            <p:childTnLst>
                              <p:par>
                                <p:cTn id="73" presetID="1" presetClass="entr" presetSubtype="0" fill="hold" grpId="0" nodeType="clickEffect">
                                  <p:stCondLst>
                                    <p:cond delay="0"/>
                                  </p:stCondLst>
                                  <p:childTnLst>
                                    <p:set>
                                      <p:cBhvr>
                                        <p:cTn id="74" dur="1" fill="hold">
                                          <p:stCondLst>
                                            <p:cond delay="0"/>
                                          </p:stCondLst>
                                        </p:cTn>
                                        <p:tgtEl>
                                          <p:spTgt spid="107523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75204" grpId="0" animBg="1"/>
      <p:bldP spid="1075205" grpId="0" animBg="1"/>
      <p:bldP spid="1075206" grpId="0" animBg="1"/>
      <p:bldP spid="1075207" grpId="0" animBg="1"/>
      <p:bldP spid="1075212" grpId="0" animBg="1"/>
      <p:bldP spid="1075213" grpId="0" animBg="1"/>
      <p:bldP spid="1075214" grpId="0" animBg="1"/>
      <p:bldP spid="1075215" grpId="0" animBg="1"/>
      <p:bldP spid="1075216" grpId="0" animBg="1"/>
      <p:bldP spid="1075217" grpId="0" animBg="1"/>
      <p:bldP spid="1075218" grpId="0" animBg="1"/>
      <p:bldP spid="1075219" grpId="0" animBg="1"/>
      <p:bldP spid="1075220" grpId="0" animBg="1"/>
      <p:bldP spid="1075221" grpId="0" animBg="1"/>
      <p:bldP spid="1075222" grpId="0" animBg="1"/>
      <p:bldP spid="1075223" grpId="0" animBg="1"/>
      <p:bldP spid="1075230" grpId="0" animBg="1"/>
      <p:bldP spid="1075231" grpId="0" animBg="1"/>
    </p:bldLst>
  </p:timing>
</p:sld>
</file>

<file path=ppt/slides/slide3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3" name="Rectangle 4"/>
          <p:cNvSpPr>
            <a:spLocks noGrp="1" noChangeArrowheads="1"/>
          </p:cNvSpPr>
          <p:nvPr>
            <p:ph type="title"/>
          </p:nvPr>
        </p:nvSpPr>
        <p:spPr/>
        <p:txBody>
          <a:bodyPr/>
          <a:lstStyle/>
          <a:p>
            <a:pPr eaLnBrk="1" hangingPunct="1"/>
            <a:r>
              <a:rPr lang="en-US" altLang="en-US"/>
              <a:t>Local derivatives</a:t>
            </a:r>
          </a:p>
        </p:txBody>
      </p:sp>
      <p:sp>
        <p:nvSpPr>
          <p:cNvPr id="15364" name="Rectangle 5"/>
          <p:cNvSpPr>
            <a:spLocks noChangeArrowheads="1"/>
          </p:cNvSpPr>
          <p:nvPr/>
        </p:nvSpPr>
        <p:spPr bwMode="auto">
          <a:xfrm>
            <a:off x="457200" y="1752600"/>
            <a:ext cx="2362200" cy="4495800"/>
          </a:xfrm>
          <a:prstGeom prst="rect">
            <a:avLst/>
          </a:prstGeom>
          <a:solidFill>
            <a:srgbClr val="FFFF99"/>
          </a:solidFill>
          <a:ln w="9525">
            <a:solidFill>
              <a:schemeClr val="tx1"/>
            </a:solidFill>
            <a:miter lim="800000"/>
            <a:headEnd/>
            <a:tailEnd/>
          </a:ln>
        </p:spPr>
        <p:txBody>
          <a:bodyPr wrap="none" anchor="ct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latin typeface="Arial" panose="020B0604020202020204" pitchFamily="34" charset="0"/>
            </a:endParaRPr>
          </a:p>
        </p:txBody>
      </p:sp>
      <p:sp>
        <p:nvSpPr>
          <p:cNvPr id="15365" name="Rectangle 6"/>
          <p:cNvSpPr>
            <a:spLocks noChangeArrowheads="1"/>
          </p:cNvSpPr>
          <p:nvPr/>
        </p:nvSpPr>
        <p:spPr bwMode="auto">
          <a:xfrm>
            <a:off x="-147638" y="5151438"/>
            <a:ext cx="9134476" cy="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latin typeface="Arial" panose="020B0604020202020204" pitchFamily="34" charset="0"/>
            </a:endParaRPr>
          </a:p>
        </p:txBody>
      </p:sp>
      <p:graphicFrame>
        <p:nvGraphicFramePr>
          <p:cNvPr id="15362" name="Object 2"/>
          <p:cNvGraphicFramePr>
            <a:graphicFrameLocks noChangeAspect="1"/>
          </p:cNvGraphicFramePr>
          <p:nvPr/>
        </p:nvGraphicFramePr>
        <p:xfrm>
          <a:off x="547688" y="1849438"/>
          <a:ext cx="2178050" cy="4149725"/>
        </p:xfrm>
        <a:graphic>
          <a:graphicData uri="http://schemas.openxmlformats.org/presentationml/2006/ole">
            <mc:AlternateContent xmlns:mc="http://schemas.openxmlformats.org/markup-compatibility/2006">
              <mc:Choice xmlns:v="urn:schemas-microsoft-com:vml" Requires="v">
                <p:oleObj spid="_x0000_s15471" name="Equation" r:id="rId4" imgW="1371600" imgH="2616120" progId="Equation.3">
                  <p:embed/>
                </p:oleObj>
              </mc:Choice>
              <mc:Fallback>
                <p:oleObj name="Equation" r:id="rId4" imgW="1371600" imgH="2616120" progId="Equation.3">
                  <p:embed/>
                  <p:pic>
                    <p:nvPicPr>
                      <p:cNvPr id="0" name="Object 2"/>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47688" y="1849438"/>
                        <a:ext cx="2178050" cy="4149725"/>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pic>
        <p:nvPicPr>
          <p:cNvPr id="15366" name="Picture 8"/>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2843213" y="1992313"/>
            <a:ext cx="5911850" cy="4221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367" name="Text Box 10"/>
          <p:cNvSpPr txBox="1">
            <a:spLocks noChangeArrowheads="1"/>
          </p:cNvSpPr>
          <p:nvPr/>
        </p:nvSpPr>
        <p:spPr bwMode="auto">
          <a:xfrm>
            <a:off x="9144000" y="228600"/>
            <a:ext cx="6245225" cy="6203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sz="1600">
              <a:latin typeface="Arial" panose="020B0604020202020204" pitchFamily="34" charset="0"/>
            </a:endParaRPr>
          </a:p>
          <a:p>
            <a:pPr eaLnBrk="1" hangingPunct="1"/>
            <a:r>
              <a:rPr lang="en-US" altLang="en-US" sz="1600">
                <a:latin typeface="Arial" panose="020B0604020202020204" pitchFamily="34" charset="0"/>
              </a:rPr>
              <a:t>delta = [1.60, 1.65] 			</a:t>
            </a:r>
          </a:p>
          <a:p>
            <a:pPr eaLnBrk="1" hangingPunct="1"/>
            <a:r>
              <a:rPr lang="en-US" altLang="en-US" sz="1600">
                <a:latin typeface="Arial" panose="020B0604020202020204" pitchFamily="34" charset="0"/>
              </a:rPr>
              <a:t>D = [0.68, 0.72] meters</a:t>
            </a:r>
          </a:p>
          <a:p>
            <a:pPr eaLnBrk="1" hangingPunct="1"/>
            <a:r>
              <a:rPr lang="en-US" altLang="en-US" sz="1600">
                <a:latin typeface="Arial" panose="020B0604020202020204" pitchFamily="34" charset="0"/>
              </a:rPr>
              <a:t>alpha = atan([0.32, 0.34]) = [0.309, 0.328] radians</a:t>
            </a:r>
          </a:p>
          <a:p>
            <a:pPr eaLnBrk="1" hangingPunct="1"/>
            <a:r>
              <a:rPr lang="en-US" altLang="en-US" sz="1600">
                <a:latin typeface="Arial" panose="020B0604020202020204" pitchFamily="34" charset="0"/>
              </a:rPr>
              <a:t>M = [3.0, 5.2]</a:t>
            </a:r>
          </a:p>
          <a:p>
            <a:pPr eaLnBrk="1" hangingPunct="1"/>
            <a:r>
              <a:rPr lang="en-US" altLang="en-US" sz="1600">
                <a:latin typeface="Arial" panose="020B0604020202020204" pitchFamily="34" charset="0"/>
              </a:rPr>
              <a:t>H = weibull([1.2, 1.5] meters, [10, 12])</a:t>
            </a:r>
          </a:p>
          <a:p>
            <a:pPr eaLnBrk="1" hangingPunct="1"/>
            <a:r>
              <a:rPr lang="en-US" altLang="en-US" sz="1600">
                <a:latin typeface="Arial" panose="020B0604020202020204" pitchFamily="34" charset="0"/>
              </a:rPr>
              <a:t>s = normal([0.039, 0.041], [0.005, 0.006])</a:t>
            </a:r>
          </a:p>
          <a:p>
            <a:pPr eaLnBrk="1" hangingPunct="1"/>
            <a:endParaRPr lang="en-US" altLang="en-US" sz="1600">
              <a:latin typeface="Arial" panose="020B0604020202020204" pitchFamily="34" charset="0"/>
            </a:endParaRPr>
          </a:p>
          <a:p>
            <a:pPr eaLnBrk="1" hangingPunct="1"/>
            <a:endParaRPr lang="en-US" altLang="en-US" sz="1600">
              <a:latin typeface="Arial" panose="020B0604020202020204" pitchFamily="34" charset="0"/>
            </a:endParaRPr>
          </a:p>
          <a:p>
            <a:pPr eaLnBrk="1" hangingPunct="1"/>
            <a:r>
              <a:rPr lang="en-US" altLang="en-US" sz="1600">
                <a:latin typeface="Arial" panose="020B0604020202020204" pitchFamily="34" charset="0"/>
              </a:rPr>
              <a:t>del_delta = D</a:t>
            </a:r>
          </a:p>
          <a:p>
            <a:pPr eaLnBrk="1" hangingPunct="1"/>
            <a:r>
              <a:rPr lang="en-US" altLang="en-US" sz="1600">
                <a:latin typeface="Arial" panose="020B0604020202020204" pitchFamily="34" charset="0"/>
              </a:rPr>
              <a:t>del_D = delta</a:t>
            </a:r>
          </a:p>
          <a:p>
            <a:pPr eaLnBrk="1" hangingPunct="1"/>
            <a:r>
              <a:rPr lang="en-US" altLang="en-US" sz="1600">
                <a:latin typeface="Arial" panose="020B0604020202020204" pitchFamily="34" charset="0"/>
              </a:rPr>
              <a:t>del_alpha = -H |*| (1+ sin(alpha)^2) |/| (cos(alpha)^3 |*| M |*| sqrt(s))</a:t>
            </a:r>
          </a:p>
          <a:p>
            <a:pPr eaLnBrk="1" hangingPunct="1"/>
            <a:r>
              <a:rPr lang="en-US" altLang="en-US" sz="1600">
                <a:latin typeface="Arial" panose="020B0604020202020204" pitchFamily="34" charset="0"/>
              </a:rPr>
              <a:t>del_M = H |*| tan(alpha) |/| (cos(alpha) |*| M^2 |*| sqrt(s))</a:t>
            </a:r>
          </a:p>
          <a:p>
            <a:pPr eaLnBrk="1" hangingPunct="1"/>
            <a:r>
              <a:rPr lang="en-US" altLang="en-US" sz="1600">
                <a:latin typeface="Arial" panose="020B0604020202020204" pitchFamily="34" charset="0"/>
              </a:rPr>
              <a:t>del_H = -tan(alpha) |/| (cos(alpha) |*| M |*| sqrt(s))</a:t>
            </a:r>
          </a:p>
          <a:p>
            <a:pPr eaLnBrk="1" hangingPunct="1"/>
            <a:r>
              <a:rPr lang="en-US" altLang="en-US" sz="1600">
                <a:latin typeface="Arial" panose="020B0604020202020204" pitchFamily="34" charset="0"/>
              </a:rPr>
              <a:t>del_s = H |*| tan(alpha) |/| (2 * cos(alpha) |*| M |*| s^(3/2))</a:t>
            </a:r>
          </a:p>
          <a:p>
            <a:pPr eaLnBrk="1" hangingPunct="1"/>
            <a:endParaRPr lang="en-US" altLang="en-US" sz="1600">
              <a:latin typeface="Arial" panose="020B0604020202020204" pitchFamily="34" charset="0"/>
            </a:endParaRPr>
          </a:p>
          <a:p>
            <a:pPr eaLnBrk="1" hangingPunct="1"/>
            <a:endParaRPr lang="en-US" altLang="en-US" sz="1600">
              <a:latin typeface="Arial" panose="020B0604020202020204" pitchFamily="34" charset="0"/>
            </a:endParaRPr>
          </a:p>
          <a:p>
            <a:pPr eaLnBrk="1" hangingPunct="1"/>
            <a:r>
              <a:rPr lang="en-US" altLang="en-US" sz="1600">
                <a:latin typeface="Arial" panose="020B0604020202020204" pitchFamily="34" charset="0"/>
              </a:rPr>
              <a:t>show del_delta in red</a:t>
            </a:r>
          </a:p>
          <a:p>
            <a:pPr eaLnBrk="1" hangingPunct="1"/>
            <a:r>
              <a:rPr lang="en-US" altLang="en-US" sz="1600">
                <a:latin typeface="Arial" panose="020B0604020202020204" pitchFamily="34" charset="0"/>
              </a:rPr>
              <a:t>show del_D in blue</a:t>
            </a:r>
          </a:p>
          <a:p>
            <a:pPr eaLnBrk="1" hangingPunct="1"/>
            <a:r>
              <a:rPr lang="en-US" altLang="en-US" sz="1600">
                <a:latin typeface="Arial" panose="020B0604020202020204" pitchFamily="34" charset="0"/>
              </a:rPr>
              <a:t>show del_alpha in green</a:t>
            </a:r>
          </a:p>
          <a:p>
            <a:pPr eaLnBrk="1" hangingPunct="1"/>
            <a:r>
              <a:rPr lang="en-US" altLang="en-US" sz="1600">
                <a:latin typeface="Arial" panose="020B0604020202020204" pitchFamily="34" charset="0"/>
              </a:rPr>
              <a:t>show del_M </a:t>
            </a:r>
          </a:p>
          <a:p>
            <a:pPr eaLnBrk="1" hangingPunct="1"/>
            <a:r>
              <a:rPr lang="en-US" altLang="en-US" sz="1600">
                <a:latin typeface="Arial" panose="020B0604020202020204" pitchFamily="34" charset="0"/>
              </a:rPr>
              <a:t>show del_H in teal</a:t>
            </a:r>
          </a:p>
          <a:p>
            <a:pPr eaLnBrk="1" hangingPunct="1"/>
            <a:r>
              <a:rPr lang="en-US" altLang="en-US" sz="1600">
                <a:latin typeface="Arial" panose="020B0604020202020204" pitchFamily="34" charset="0"/>
              </a:rPr>
              <a:t>show del_s in red</a:t>
            </a:r>
          </a:p>
          <a:p>
            <a:pPr eaLnBrk="1" hangingPunct="1"/>
            <a:endParaRPr lang="en-US" altLang="en-US" sz="1600">
              <a:latin typeface="Arial" panose="020B0604020202020204" pitchFamily="34" charset="0"/>
            </a:endParaRPr>
          </a:p>
          <a:p>
            <a:pPr eaLnBrk="1" hangingPunct="1"/>
            <a:r>
              <a:rPr lang="en-US" altLang="en-US" sz="1600">
                <a:latin typeface="Arial" panose="020B0604020202020204" pitchFamily="34" charset="0"/>
              </a:rPr>
              <a:t>del_s = min(del_s, 9.99 m)</a:t>
            </a:r>
          </a:p>
        </p:txBody>
      </p:sp>
    </p:spTree>
  </p:cSld>
  <p:clrMapOvr>
    <a:masterClrMapping/>
  </p:clrMapOvr>
</p:sld>
</file>

<file path=ppt/slides/slide3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2322" name="Rectangle 2"/>
          <p:cNvSpPr>
            <a:spLocks noGrp="1" noChangeArrowheads="1"/>
          </p:cNvSpPr>
          <p:nvPr>
            <p:ph type="title"/>
          </p:nvPr>
        </p:nvSpPr>
        <p:spPr/>
        <p:txBody>
          <a:bodyPr/>
          <a:lstStyle/>
          <a:p>
            <a:r>
              <a:rPr lang="en-US" altLang="en-US"/>
              <a:t>On the same axis</a:t>
            </a:r>
          </a:p>
        </p:txBody>
      </p:sp>
      <p:sp>
        <p:nvSpPr>
          <p:cNvPr id="1163268" name="Text Box 4"/>
          <p:cNvSpPr txBox="1">
            <a:spLocks noChangeArrowheads="1"/>
          </p:cNvSpPr>
          <p:nvPr/>
        </p:nvSpPr>
        <p:spPr bwMode="auto">
          <a:xfrm>
            <a:off x="609600" y="5791200"/>
            <a:ext cx="8305800"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2800" i="1">
                <a:solidFill>
                  <a:srgbClr val="0000FF"/>
                </a:solidFill>
                <a:latin typeface="Times New Roman" panose="02020603050405020304" pitchFamily="18" charset="0"/>
              </a:rPr>
              <a:t>Engineering control rank order:   s  </a:t>
            </a:r>
            <a:r>
              <a:rPr lang="pt-BR" altLang="en-US" sz="2800">
                <a:solidFill>
                  <a:srgbClr val="0000FF"/>
                </a:solidFill>
                <a:latin typeface="Times New Roman" panose="02020603050405020304" pitchFamily="18" charset="0"/>
                <a:sym typeface="Symbol" panose="05050102010706020507" pitchFamily="18" charset="2"/>
              </a:rPr>
              <a:t></a:t>
            </a:r>
            <a:r>
              <a:rPr lang="en-US" altLang="en-US" sz="2800" i="1">
                <a:solidFill>
                  <a:srgbClr val="0000FF"/>
                </a:solidFill>
                <a:latin typeface="Times New Roman" panose="02020603050405020304" pitchFamily="18" charset="0"/>
              </a:rPr>
              <a:t>  D  </a:t>
            </a:r>
            <a:r>
              <a:rPr lang="pt-BR" altLang="en-US" sz="2800">
                <a:solidFill>
                  <a:srgbClr val="0000FF"/>
                </a:solidFill>
                <a:latin typeface="Times New Roman" panose="02020603050405020304" pitchFamily="18" charset="0"/>
                <a:sym typeface="Symbol" panose="05050102010706020507" pitchFamily="18" charset="2"/>
              </a:rPr>
              <a:t></a:t>
            </a:r>
            <a:r>
              <a:rPr lang="en-US" altLang="en-US" sz="2800" i="1">
                <a:solidFill>
                  <a:srgbClr val="0000FF"/>
                </a:solidFill>
                <a:latin typeface="Times New Roman" panose="02020603050405020304" pitchFamily="18" charset="0"/>
              </a:rPr>
              <a:t>  H  M</a:t>
            </a:r>
          </a:p>
        </p:txBody>
      </p:sp>
      <p:sp>
        <p:nvSpPr>
          <p:cNvPr id="312324" name="Rectangle 12"/>
          <p:cNvSpPr>
            <a:spLocks noChangeArrowheads="1"/>
          </p:cNvSpPr>
          <p:nvPr/>
        </p:nvSpPr>
        <p:spPr bwMode="auto">
          <a:xfrm>
            <a:off x="152400" y="4800600"/>
            <a:ext cx="338138" cy="487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3200">
                <a:latin typeface="Times New Roman" panose="02020603050405020304" pitchFamily="18" charset="0"/>
              </a:rPr>
              <a:t>-5</a:t>
            </a:r>
          </a:p>
        </p:txBody>
      </p:sp>
      <p:sp>
        <p:nvSpPr>
          <p:cNvPr id="312325" name="Rectangle 24"/>
          <p:cNvSpPr>
            <a:spLocks noChangeArrowheads="1"/>
          </p:cNvSpPr>
          <p:nvPr/>
        </p:nvSpPr>
        <p:spPr bwMode="auto">
          <a:xfrm>
            <a:off x="3136900" y="4800600"/>
            <a:ext cx="203200" cy="487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3200">
                <a:latin typeface="Times New Roman" panose="02020603050405020304" pitchFamily="18" charset="0"/>
              </a:rPr>
              <a:t>0</a:t>
            </a:r>
          </a:p>
        </p:txBody>
      </p:sp>
      <p:sp>
        <p:nvSpPr>
          <p:cNvPr id="312326" name="Rectangle 36"/>
          <p:cNvSpPr>
            <a:spLocks noChangeArrowheads="1"/>
          </p:cNvSpPr>
          <p:nvPr/>
        </p:nvSpPr>
        <p:spPr bwMode="auto">
          <a:xfrm>
            <a:off x="8610600" y="4800600"/>
            <a:ext cx="406400" cy="487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3200">
                <a:latin typeface="Times New Roman" panose="02020603050405020304" pitchFamily="18" charset="0"/>
              </a:rPr>
              <a:t>10</a:t>
            </a:r>
          </a:p>
        </p:txBody>
      </p:sp>
      <p:sp>
        <p:nvSpPr>
          <p:cNvPr id="312327" name="Rectangle 48"/>
          <p:cNvSpPr>
            <a:spLocks noChangeArrowheads="1"/>
          </p:cNvSpPr>
          <p:nvPr/>
        </p:nvSpPr>
        <p:spPr bwMode="auto">
          <a:xfrm>
            <a:off x="5943600" y="4800600"/>
            <a:ext cx="203200" cy="487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3200">
                <a:latin typeface="Times New Roman" panose="02020603050405020304" pitchFamily="18" charset="0"/>
              </a:rPr>
              <a:t>5</a:t>
            </a:r>
          </a:p>
        </p:txBody>
      </p:sp>
      <p:sp>
        <p:nvSpPr>
          <p:cNvPr id="312328" name="Rectangle 159"/>
          <p:cNvSpPr>
            <a:spLocks noChangeArrowheads="1"/>
          </p:cNvSpPr>
          <p:nvPr/>
        </p:nvSpPr>
        <p:spPr bwMode="auto">
          <a:xfrm>
            <a:off x="4038600" y="2286000"/>
            <a:ext cx="293688" cy="487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3200" i="1">
                <a:solidFill>
                  <a:srgbClr val="CC00CC"/>
                </a:solidFill>
                <a:latin typeface="Times New Roman" panose="02020603050405020304" pitchFamily="18" charset="0"/>
              </a:rPr>
              <a:t>D</a:t>
            </a:r>
          </a:p>
        </p:txBody>
      </p:sp>
      <p:sp>
        <p:nvSpPr>
          <p:cNvPr id="312329" name="Rectangle 161"/>
          <p:cNvSpPr>
            <a:spLocks noChangeArrowheads="1"/>
          </p:cNvSpPr>
          <p:nvPr/>
        </p:nvSpPr>
        <p:spPr bwMode="auto">
          <a:xfrm>
            <a:off x="3200400" y="2286000"/>
            <a:ext cx="338138" cy="487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3200" i="1">
                <a:latin typeface="Times New Roman" panose="02020603050405020304" pitchFamily="18" charset="0"/>
              </a:rPr>
              <a:t>M</a:t>
            </a:r>
          </a:p>
        </p:txBody>
      </p:sp>
      <p:sp>
        <p:nvSpPr>
          <p:cNvPr id="312330" name="Rectangle 163"/>
          <p:cNvSpPr>
            <a:spLocks noChangeArrowheads="1"/>
          </p:cNvSpPr>
          <p:nvPr/>
        </p:nvSpPr>
        <p:spPr bwMode="auto">
          <a:xfrm>
            <a:off x="6781800" y="2286000"/>
            <a:ext cx="158750" cy="487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3200" i="1">
                <a:solidFill>
                  <a:srgbClr val="FF0000"/>
                </a:solidFill>
                <a:latin typeface="Times New Roman" panose="02020603050405020304" pitchFamily="18" charset="0"/>
              </a:rPr>
              <a:t>s</a:t>
            </a:r>
          </a:p>
        </p:txBody>
      </p:sp>
      <p:sp>
        <p:nvSpPr>
          <p:cNvPr id="312331" name="Rectangle 165"/>
          <p:cNvSpPr>
            <a:spLocks noChangeArrowheads="1"/>
          </p:cNvSpPr>
          <p:nvPr/>
        </p:nvSpPr>
        <p:spPr bwMode="auto">
          <a:xfrm>
            <a:off x="1752600" y="2286000"/>
            <a:ext cx="257175" cy="487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pt-BR" altLang="en-US" sz="3200">
                <a:solidFill>
                  <a:srgbClr val="33CC33"/>
                </a:solidFill>
                <a:latin typeface="Times New Roman" panose="02020603050405020304" pitchFamily="18" charset="0"/>
                <a:sym typeface="Symbol" panose="05050102010706020507" pitchFamily="18" charset="2"/>
              </a:rPr>
              <a:t></a:t>
            </a:r>
            <a:endParaRPr lang="en-US" altLang="en-US" sz="3200">
              <a:solidFill>
                <a:srgbClr val="33CC33"/>
              </a:solidFill>
              <a:latin typeface="Times New Roman" panose="02020603050405020304" pitchFamily="18" charset="0"/>
              <a:sym typeface="Symbol" panose="05050102010706020507" pitchFamily="18" charset="2"/>
            </a:endParaRPr>
          </a:p>
        </p:txBody>
      </p:sp>
      <p:sp>
        <p:nvSpPr>
          <p:cNvPr id="312332" name="Rectangle 167"/>
          <p:cNvSpPr>
            <a:spLocks noChangeArrowheads="1"/>
          </p:cNvSpPr>
          <p:nvPr/>
        </p:nvSpPr>
        <p:spPr bwMode="auto">
          <a:xfrm>
            <a:off x="2903538" y="2286000"/>
            <a:ext cx="293687" cy="487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3200" i="1">
                <a:solidFill>
                  <a:srgbClr val="FF9933"/>
                </a:solidFill>
                <a:latin typeface="Times New Roman" panose="02020603050405020304" pitchFamily="18" charset="0"/>
              </a:rPr>
              <a:t>H</a:t>
            </a:r>
          </a:p>
        </p:txBody>
      </p:sp>
      <p:sp>
        <p:nvSpPr>
          <p:cNvPr id="312333" name="Rectangle 169"/>
          <p:cNvSpPr>
            <a:spLocks noChangeArrowheads="1"/>
          </p:cNvSpPr>
          <p:nvPr/>
        </p:nvSpPr>
        <p:spPr bwMode="auto">
          <a:xfrm>
            <a:off x="3505200" y="2286000"/>
            <a:ext cx="249238" cy="487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pt-BR" altLang="en-US" sz="3200">
                <a:solidFill>
                  <a:srgbClr val="0066FF"/>
                </a:solidFill>
                <a:latin typeface="Times New Roman" panose="02020603050405020304" pitchFamily="18" charset="0"/>
                <a:sym typeface="Symbol" panose="05050102010706020507" pitchFamily="18" charset="2"/>
              </a:rPr>
              <a:t></a:t>
            </a:r>
            <a:endParaRPr lang="en-US" altLang="en-US" sz="3200">
              <a:solidFill>
                <a:srgbClr val="0066FF"/>
              </a:solidFill>
              <a:latin typeface="Times New Roman" panose="02020603050405020304" pitchFamily="18" charset="0"/>
              <a:sym typeface="Symbol" panose="05050102010706020507" pitchFamily="18" charset="2"/>
            </a:endParaRPr>
          </a:p>
        </p:txBody>
      </p:sp>
      <p:sp>
        <p:nvSpPr>
          <p:cNvPr id="312334" name="Rectangle 64"/>
          <p:cNvSpPr>
            <a:spLocks noChangeArrowheads="1"/>
          </p:cNvSpPr>
          <p:nvPr/>
        </p:nvSpPr>
        <p:spPr bwMode="auto">
          <a:xfrm>
            <a:off x="1030288" y="4805363"/>
            <a:ext cx="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sz="2400">
              <a:latin typeface="Times New Roman" panose="02020603050405020304" pitchFamily="18" charset="0"/>
            </a:endParaRPr>
          </a:p>
        </p:txBody>
      </p:sp>
      <p:sp>
        <p:nvSpPr>
          <p:cNvPr id="312335" name="Line 181"/>
          <p:cNvSpPr>
            <a:spLocks noChangeShapeType="1"/>
          </p:cNvSpPr>
          <p:nvPr/>
        </p:nvSpPr>
        <p:spPr bwMode="auto">
          <a:xfrm>
            <a:off x="428625" y="4757738"/>
            <a:ext cx="3175" cy="55562"/>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12336" name="Line 182"/>
          <p:cNvSpPr>
            <a:spLocks noChangeShapeType="1"/>
          </p:cNvSpPr>
          <p:nvPr/>
        </p:nvSpPr>
        <p:spPr bwMode="auto">
          <a:xfrm>
            <a:off x="990600" y="4757738"/>
            <a:ext cx="1588" cy="55562"/>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12337" name="Line 183"/>
          <p:cNvSpPr>
            <a:spLocks noChangeShapeType="1"/>
          </p:cNvSpPr>
          <p:nvPr/>
        </p:nvSpPr>
        <p:spPr bwMode="auto">
          <a:xfrm>
            <a:off x="1549400" y="4757738"/>
            <a:ext cx="3175" cy="55562"/>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12338" name="Line 184"/>
          <p:cNvSpPr>
            <a:spLocks noChangeShapeType="1"/>
          </p:cNvSpPr>
          <p:nvPr/>
        </p:nvSpPr>
        <p:spPr bwMode="auto">
          <a:xfrm>
            <a:off x="2111375" y="4757738"/>
            <a:ext cx="1588" cy="55562"/>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12339" name="Line 185"/>
          <p:cNvSpPr>
            <a:spLocks noChangeShapeType="1"/>
          </p:cNvSpPr>
          <p:nvPr/>
        </p:nvSpPr>
        <p:spPr bwMode="auto">
          <a:xfrm>
            <a:off x="2670175" y="4757738"/>
            <a:ext cx="4763" cy="55562"/>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12340" name="Line 186"/>
          <p:cNvSpPr>
            <a:spLocks noChangeShapeType="1"/>
          </p:cNvSpPr>
          <p:nvPr/>
        </p:nvSpPr>
        <p:spPr bwMode="auto">
          <a:xfrm>
            <a:off x="3232150" y="4757738"/>
            <a:ext cx="3175" cy="55562"/>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12341" name="Line 187"/>
          <p:cNvSpPr>
            <a:spLocks noChangeShapeType="1"/>
          </p:cNvSpPr>
          <p:nvPr/>
        </p:nvSpPr>
        <p:spPr bwMode="auto">
          <a:xfrm>
            <a:off x="3232150" y="4757738"/>
            <a:ext cx="3175" cy="93662"/>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12342" name="Rectangle 188"/>
          <p:cNvSpPr>
            <a:spLocks noChangeArrowheads="1"/>
          </p:cNvSpPr>
          <p:nvPr/>
        </p:nvSpPr>
        <p:spPr bwMode="auto">
          <a:xfrm>
            <a:off x="2754313" y="4851400"/>
            <a:ext cx="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sz="2400">
              <a:latin typeface="Times New Roman" panose="02020603050405020304" pitchFamily="18" charset="0"/>
            </a:endParaRPr>
          </a:p>
        </p:txBody>
      </p:sp>
      <p:sp>
        <p:nvSpPr>
          <p:cNvPr id="312343" name="Line 189"/>
          <p:cNvSpPr>
            <a:spLocks noChangeShapeType="1"/>
          </p:cNvSpPr>
          <p:nvPr/>
        </p:nvSpPr>
        <p:spPr bwMode="auto">
          <a:xfrm>
            <a:off x="3794125" y="4757738"/>
            <a:ext cx="1588" cy="55562"/>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12344" name="Line 190"/>
          <p:cNvSpPr>
            <a:spLocks noChangeShapeType="1"/>
          </p:cNvSpPr>
          <p:nvPr/>
        </p:nvSpPr>
        <p:spPr bwMode="auto">
          <a:xfrm>
            <a:off x="4352925" y="4757738"/>
            <a:ext cx="3175" cy="55562"/>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12345" name="Line 191"/>
          <p:cNvSpPr>
            <a:spLocks noChangeShapeType="1"/>
          </p:cNvSpPr>
          <p:nvPr/>
        </p:nvSpPr>
        <p:spPr bwMode="auto">
          <a:xfrm>
            <a:off x="4910138" y="4757738"/>
            <a:ext cx="4762" cy="55562"/>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12346" name="Line 192"/>
          <p:cNvSpPr>
            <a:spLocks noChangeShapeType="1"/>
          </p:cNvSpPr>
          <p:nvPr/>
        </p:nvSpPr>
        <p:spPr bwMode="auto">
          <a:xfrm>
            <a:off x="5473700" y="4757738"/>
            <a:ext cx="4763" cy="55562"/>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12347" name="Line 193"/>
          <p:cNvSpPr>
            <a:spLocks noChangeShapeType="1"/>
          </p:cNvSpPr>
          <p:nvPr/>
        </p:nvSpPr>
        <p:spPr bwMode="auto">
          <a:xfrm>
            <a:off x="6032500" y="4757738"/>
            <a:ext cx="3175" cy="55562"/>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12348" name="Line 194"/>
          <p:cNvSpPr>
            <a:spLocks noChangeShapeType="1"/>
          </p:cNvSpPr>
          <p:nvPr/>
        </p:nvSpPr>
        <p:spPr bwMode="auto">
          <a:xfrm>
            <a:off x="6592888" y="4757738"/>
            <a:ext cx="4762" cy="55562"/>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12349" name="Line 195"/>
          <p:cNvSpPr>
            <a:spLocks noChangeShapeType="1"/>
          </p:cNvSpPr>
          <p:nvPr/>
        </p:nvSpPr>
        <p:spPr bwMode="auto">
          <a:xfrm>
            <a:off x="7154863" y="4757738"/>
            <a:ext cx="1587" cy="55562"/>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12350" name="Line 196"/>
          <p:cNvSpPr>
            <a:spLocks noChangeShapeType="1"/>
          </p:cNvSpPr>
          <p:nvPr/>
        </p:nvSpPr>
        <p:spPr bwMode="auto">
          <a:xfrm>
            <a:off x="7713663" y="4757738"/>
            <a:ext cx="4762" cy="55562"/>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12351" name="Line 197"/>
          <p:cNvSpPr>
            <a:spLocks noChangeShapeType="1"/>
          </p:cNvSpPr>
          <p:nvPr/>
        </p:nvSpPr>
        <p:spPr bwMode="auto">
          <a:xfrm>
            <a:off x="8275638" y="4757738"/>
            <a:ext cx="1587" cy="55562"/>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12352" name="Line 198"/>
          <p:cNvSpPr>
            <a:spLocks noChangeShapeType="1"/>
          </p:cNvSpPr>
          <p:nvPr/>
        </p:nvSpPr>
        <p:spPr bwMode="auto">
          <a:xfrm>
            <a:off x="8836025" y="4757738"/>
            <a:ext cx="3175" cy="55562"/>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12353" name="Line 199"/>
          <p:cNvSpPr>
            <a:spLocks noChangeShapeType="1"/>
          </p:cNvSpPr>
          <p:nvPr/>
        </p:nvSpPr>
        <p:spPr bwMode="auto">
          <a:xfrm>
            <a:off x="8836025" y="4757738"/>
            <a:ext cx="3175" cy="93662"/>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12354" name="Rectangle 200"/>
          <p:cNvSpPr>
            <a:spLocks noChangeArrowheads="1"/>
          </p:cNvSpPr>
          <p:nvPr/>
        </p:nvSpPr>
        <p:spPr bwMode="auto">
          <a:xfrm>
            <a:off x="8089900" y="4851400"/>
            <a:ext cx="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sz="2400">
              <a:latin typeface="Times New Roman" panose="02020603050405020304" pitchFamily="18" charset="0"/>
            </a:endParaRPr>
          </a:p>
        </p:txBody>
      </p:sp>
      <p:grpSp>
        <p:nvGrpSpPr>
          <p:cNvPr id="312355" name="Group 232"/>
          <p:cNvGrpSpPr>
            <a:grpSpLocks/>
          </p:cNvGrpSpPr>
          <p:nvPr/>
        </p:nvGrpSpPr>
        <p:grpSpPr bwMode="auto">
          <a:xfrm>
            <a:off x="304800" y="2779713"/>
            <a:ext cx="76200" cy="2071687"/>
            <a:chOff x="-1829" y="2231"/>
            <a:chExt cx="336" cy="1305"/>
          </a:xfrm>
        </p:grpSpPr>
        <p:sp>
          <p:nvSpPr>
            <p:cNvPr id="312365" name="Line 174"/>
            <p:cNvSpPr>
              <a:spLocks noChangeShapeType="1"/>
            </p:cNvSpPr>
            <p:nvPr/>
          </p:nvSpPr>
          <p:spPr bwMode="auto">
            <a:xfrm>
              <a:off x="-1494" y="3477"/>
              <a:ext cx="1" cy="35"/>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12366" name="Line 175"/>
            <p:cNvSpPr>
              <a:spLocks noChangeShapeType="1"/>
            </p:cNvSpPr>
            <p:nvPr/>
          </p:nvSpPr>
          <p:spPr bwMode="auto">
            <a:xfrm>
              <a:off x="-1494" y="3477"/>
              <a:ext cx="1" cy="59"/>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12367" name="Line 201"/>
            <p:cNvSpPr>
              <a:spLocks noChangeShapeType="1"/>
            </p:cNvSpPr>
            <p:nvPr/>
          </p:nvSpPr>
          <p:spPr bwMode="auto">
            <a:xfrm flipV="1">
              <a:off x="-1494" y="2231"/>
              <a:ext cx="1" cy="1246"/>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12368" name="Line 202"/>
            <p:cNvSpPr>
              <a:spLocks noChangeShapeType="1"/>
            </p:cNvSpPr>
            <p:nvPr/>
          </p:nvSpPr>
          <p:spPr bwMode="auto">
            <a:xfrm flipH="1">
              <a:off x="-1760" y="3477"/>
              <a:ext cx="266" cy="1"/>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12369" name="Line 203"/>
            <p:cNvSpPr>
              <a:spLocks noChangeShapeType="1"/>
            </p:cNvSpPr>
            <p:nvPr/>
          </p:nvSpPr>
          <p:spPr bwMode="auto">
            <a:xfrm flipH="1">
              <a:off x="-1829" y="3477"/>
              <a:ext cx="335" cy="1"/>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12370" name="Line 205"/>
            <p:cNvSpPr>
              <a:spLocks noChangeShapeType="1"/>
            </p:cNvSpPr>
            <p:nvPr/>
          </p:nvSpPr>
          <p:spPr bwMode="auto">
            <a:xfrm flipH="1">
              <a:off x="-1760" y="3352"/>
              <a:ext cx="266" cy="1"/>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12371" name="Line 206"/>
            <p:cNvSpPr>
              <a:spLocks noChangeShapeType="1"/>
            </p:cNvSpPr>
            <p:nvPr/>
          </p:nvSpPr>
          <p:spPr bwMode="auto">
            <a:xfrm flipH="1">
              <a:off x="-1760" y="3227"/>
              <a:ext cx="266" cy="1"/>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12372" name="Line 207"/>
            <p:cNvSpPr>
              <a:spLocks noChangeShapeType="1"/>
            </p:cNvSpPr>
            <p:nvPr/>
          </p:nvSpPr>
          <p:spPr bwMode="auto">
            <a:xfrm flipH="1">
              <a:off x="-1760" y="3103"/>
              <a:ext cx="266" cy="1"/>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12373" name="Line 208"/>
            <p:cNvSpPr>
              <a:spLocks noChangeShapeType="1"/>
            </p:cNvSpPr>
            <p:nvPr/>
          </p:nvSpPr>
          <p:spPr bwMode="auto">
            <a:xfrm flipH="1">
              <a:off x="-1760" y="2978"/>
              <a:ext cx="266" cy="1"/>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12374" name="Line 209"/>
            <p:cNvSpPr>
              <a:spLocks noChangeShapeType="1"/>
            </p:cNvSpPr>
            <p:nvPr/>
          </p:nvSpPr>
          <p:spPr bwMode="auto">
            <a:xfrm flipH="1">
              <a:off x="-1760" y="2854"/>
              <a:ext cx="266" cy="1"/>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12375" name="Line 210"/>
            <p:cNvSpPr>
              <a:spLocks noChangeShapeType="1"/>
            </p:cNvSpPr>
            <p:nvPr/>
          </p:nvSpPr>
          <p:spPr bwMode="auto">
            <a:xfrm flipH="1">
              <a:off x="-1829" y="2854"/>
              <a:ext cx="335" cy="1"/>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12376" name="Line 212"/>
            <p:cNvSpPr>
              <a:spLocks noChangeShapeType="1"/>
            </p:cNvSpPr>
            <p:nvPr/>
          </p:nvSpPr>
          <p:spPr bwMode="auto">
            <a:xfrm flipH="1">
              <a:off x="-1760" y="2729"/>
              <a:ext cx="266" cy="1"/>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12377" name="Line 213"/>
            <p:cNvSpPr>
              <a:spLocks noChangeShapeType="1"/>
            </p:cNvSpPr>
            <p:nvPr/>
          </p:nvSpPr>
          <p:spPr bwMode="auto">
            <a:xfrm flipH="1">
              <a:off x="-1760" y="2605"/>
              <a:ext cx="266" cy="1"/>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12378" name="Line 214"/>
            <p:cNvSpPr>
              <a:spLocks noChangeShapeType="1"/>
            </p:cNvSpPr>
            <p:nvPr/>
          </p:nvSpPr>
          <p:spPr bwMode="auto">
            <a:xfrm flipH="1">
              <a:off x="-1760" y="2480"/>
              <a:ext cx="266" cy="1"/>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12379" name="Line 215"/>
            <p:cNvSpPr>
              <a:spLocks noChangeShapeType="1"/>
            </p:cNvSpPr>
            <p:nvPr/>
          </p:nvSpPr>
          <p:spPr bwMode="auto">
            <a:xfrm flipH="1">
              <a:off x="-1760" y="2355"/>
              <a:ext cx="266" cy="1"/>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12380" name="Line 216"/>
            <p:cNvSpPr>
              <a:spLocks noChangeShapeType="1"/>
            </p:cNvSpPr>
            <p:nvPr/>
          </p:nvSpPr>
          <p:spPr bwMode="auto">
            <a:xfrm flipH="1">
              <a:off x="-1760" y="2231"/>
              <a:ext cx="266" cy="1"/>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12381" name="Line 217"/>
            <p:cNvSpPr>
              <a:spLocks noChangeShapeType="1"/>
            </p:cNvSpPr>
            <p:nvPr/>
          </p:nvSpPr>
          <p:spPr bwMode="auto">
            <a:xfrm flipH="1">
              <a:off x="-1829" y="2231"/>
              <a:ext cx="335" cy="1"/>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grpSp>
      <p:sp>
        <p:nvSpPr>
          <p:cNvPr id="312356" name="Freeform 219"/>
          <p:cNvSpPr>
            <a:spLocks/>
          </p:cNvSpPr>
          <p:nvPr/>
        </p:nvSpPr>
        <p:spPr bwMode="auto">
          <a:xfrm flipV="1">
            <a:off x="3232150" y="2779713"/>
            <a:ext cx="5549900" cy="1978025"/>
          </a:xfrm>
          <a:custGeom>
            <a:avLst/>
            <a:gdLst>
              <a:gd name="T0" fmla="*/ 2147483647 w 3361"/>
              <a:gd name="T1" fmla="*/ 2147483647 h 7777"/>
              <a:gd name="T2" fmla="*/ 2147483647 w 3361"/>
              <a:gd name="T3" fmla="*/ 2147483647 h 7777"/>
              <a:gd name="T4" fmla="*/ 2147483647 w 3361"/>
              <a:gd name="T5" fmla="*/ 2147483647 h 7777"/>
              <a:gd name="T6" fmla="*/ 2147483647 w 3361"/>
              <a:gd name="T7" fmla="*/ 2147483647 h 7777"/>
              <a:gd name="T8" fmla="*/ 2147483647 w 3361"/>
              <a:gd name="T9" fmla="*/ 2147483647 h 7777"/>
              <a:gd name="T10" fmla="*/ 2147483647 w 3361"/>
              <a:gd name="T11" fmla="*/ 2147483647 h 7777"/>
              <a:gd name="T12" fmla="*/ 2147483647 w 3361"/>
              <a:gd name="T13" fmla="*/ 2147483647 h 7777"/>
              <a:gd name="T14" fmla="*/ 2147483647 w 3361"/>
              <a:gd name="T15" fmla="*/ 2147483647 h 7777"/>
              <a:gd name="T16" fmla="*/ 2147483647 w 3361"/>
              <a:gd name="T17" fmla="*/ 2147483647 h 7777"/>
              <a:gd name="T18" fmla="*/ 2147483647 w 3361"/>
              <a:gd name="T19" fmla="*/ 2147483647 h 7777"/>
              <a:gd name="T20" fmla="*/ 2147483647 w 3361"/>
              <a:gd name="T21" fmla="*/ 2147483647 h 7777"/>
              <a:gd name="T22" fmla="*/ 2147483647 w 3361"/>
              <a:gd name="T23" fmla="*/ 2147483647 h 7777"/>
              <a:gd name="T24" fmla="*/ 2147483647 w 3361"/>
              <a:gd name="T25" fmla="*/ 2147483647 h 7777"/>
              <a:gd name="T26" fmla="*/ 2147483647 w 3361"/>
              <a:gd name="T27" fmla="*/ 2147483647 h 7777"/>
              <a:gd name="T28" fmla="*/ 2147483647 w 3361"/>
              <a:gd name="T29" fmla="*/ 2147483647 h 7777"/>
              <a:gd name="T30" fmla="*/ 2147483647 w 3361"/>
              <a:gd name="T31" fmla="*/ 2147483647 h 7777"/>
              <a:gd name="T32" fmla="*/ 2147483647 w 3361"/>
              <a:gd name="T33" fmla="*/ 2147483647 h 7777"/>
              <a:gd name="T34" fmla="*/ 2147483647 w 3361"/>
              <a:gd name="T35" fmla="*/ 2147483647 h 7777"/>
              <a:gd name="T36" fmla="*/ 2147483647 w 3361"/>
              <a:gd name="T37" fmla="*/ 2147483647 h 7777"/>
              <a:gd name="T38" fmla="*/ 2147483647 w 3361"/>
              <a:gd name="T39" fmla="*/ 2147483647 h 7777"/>
              <a:gd name="T40" fmla="*/ 2147483647 w 3361"/>
              <a:gd name="T41" fmla="*/ 2147483647 h 7777"/>
              <a:gd name="T42" fmla="*/ 2147483647 w 3361"/>
              <a:gd name="T43" fmla="*/ 2147483647 h 7777"/>
              <a:gd name="T44" fmla="*/ 2147483647 w 3361"/>
              <a:gd name="T45" fmla="*/ 2147483647 h 7777"/>
              <a:gd name="T46" fmla="*/ 2147483647 w 3361"/>
              <a:gd name="T47" fmla="*/ 2147483647 h 7777"/>
              <a:gd name="T48" fmla="*/ 2147483647 w 3361"/>
              <a:gd name="T49" fmla="*/ 2147483647 h 7777"/>
              <a:gd name="T50" fmla="*/ 2147483647 w 3361"/>
              <a:gd name="T51" fmla="*/ 2147483647 h 7777"/>
              <a:gd name="T52" fmla="*/ 2147483647 w 3361"/>
              <a:gd name="T53" fmla="*/ 2147483647 h 7777"/>
              <a:gd name="T54" fmla="*/ 2147483647 w 3361"/>
              <a:gd name="T55" fmla="*/ 2147483647 h 7777"/>
              <a:gd name="T56" fmla="*/ 2147483647 w 3361"/>
              <a:gd name="T57" fmla="*/ 2147483647 h 7777"/>
              <a:gd name="T58" fmla="*/ 2147483647 w 3361"/>
              <a:gd name="T59" fmla="*/ 2147483647 h 7777"/>
              <a:gd name="T60" fmla="*/ 2147483647 w 3361"/>
              <a:gd name="T61" fmla="*/ 2147483647 h 7777"/>
              <a:gd name="T62" fmla="*/ 2147483647 w 3361"/>
              <a:gd name="T63" fmla="*/ 2147483647 h 7777"/>
              <a:gd name="T64" fmla="*/ 2147483647 w 3361"/>
              <a:gd name="T65" fmla="*/ 2147483647 h 7777"/>
              <a:gd name="T66" fmla="*/ 2147483647 w 3361"/>
              <a:gd name="T67" fmla="*/ 2147483647 h 7777"/>
              <a:gd name="T68" fmla="*/ 2147483647 w 3361"/>
              <a:gd name="T69" fmla="*/ 2147483647 h 7777"/>
              <a:gd name="T70" fmla="*/ 2147483647 w 3361"/>
              <a:gd name="T71" fmla="*/ 2147483647 h 7777"/>
              <a:gd name="T72" fmla="*/ 2147483647 w 3361"/>
              <a:gd name="T73" fmla="*/ 2147483647 h 7777"/>
              <a:gd name="T74" fmla="*/ 2147483647 w 3361"/>
              <a:gd name="T75" fmla="*/ 2147483647 h 7777"/>
              <a:gd name="T76" fmla="*/ 2147483647 w 3361"/>
              <a:gd name="T77" fmla="*/ 2147483647 h 7777"/>
              <a:gd name="T78" fmla="*/ 2147483647 w 3361"/>
              <a:gd name="T79" fmla="*/ 2147483647 h 7777"/>
              <a:gd name="T80" fmla="*/ 2147483647 w 3361"/>
              <a:gd name="T81" fmla="*/ 2147483647 h 7777"/>
              <a:gd name="T82" fmla="*/ 2147483647 w 3361"/>
              <a:gd name="T83" fmla="*/ 2147483647 h 7777"/>
              <a:gd name="T84" fmla="*/ 2147483647 w 3361"/>
              <a:gd name="T85" fmla="*/ 2147483647 h 7777"/>
              <a:gd name="T86" fmla="*/ 2147483647 w 3361"/>
              <a:gd name="T87" fmla="*/ 2147483647 h 7777"/>
              <a:gd name="T88" fmla="*/ 2147483647 w 3361"/>
              <a:gd name="T89" fmla="*/ 2147483647 h 7777"/>
              <a:gd name="T90" fmla="*/ 2147483647 w 3361"/>
              <a:gd name="T91" fmla="*/ 2147483647 h 7777"/>
              <a:gd name="T92" fmla="*/ 2147483647 w 3361"/>
              <a:gd name="T93" fmla="*/ 2147483647 h 7777"/>
              <a:gd name="T94" fmla="*/ 2147483647 w 3361"/>
              <a:gd name="T95" fmla="*/ 2147483647 h 7777"/>
              <a:gd name="T96" fmla="*/ 2147483647 w 3361"/>
              <a:gd name="T97" fmla="*/ 2147483647 h 7777"/>
              <a:gd name="T98" fmla="*/ 2147483647 w 3361"/>
              <a:gd name="T99" fmla="*/ 2147483647 h 7777"/>
              <a:gd name="T100" fmla="*/ 2147483647 w 3361"/>
              <a:gd name="T101" fmla="*/ 2147483647 h 7777"/>
              <a:gd name="T102" fmla="*/ 2147483647 w 3361"/>
              <a:gd name="T103" fmla="*/ 2147483647 h 7777"/>
              <a:gd name="T104" fmla="*/ 2147483647 w 3361"/>
              <a:gd name="T105" fmla="*/ 2147483647 h 7777"/>
              <a:gd name="T106" fmla="*/ 2147483647 w 3361"/>
              <a:gd name="T107" fmla="*/ 2147483647 h 7777"/>
              <a:gd name="T108" fmla="*/ 2147483647 w 3361"/>
              <a:gd name="T109" fmla="*/ 2147483647 h 7777"/>
              <a:gd name="T110" fmla="*/ 2147483647 w 3361"/>
              <a:gd name="T111" fmla="*/ 2147483647 h 7777"/>
              <a:gd name="T112" fmla="*/ 2147483647 w 3361"/>
              <a:gd name="T113" fmla="*/ 2147483647 h 7777"/>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3361"/>
              <a:gd name="T172" fmla="*/ 0 h 7777"/>
              <a:gd name="T173" fmla="*/ 3361 w 3361"/>
              <a:gd name="T174" fmla="*/ 7777 h 7777"/>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3361" h="7777">
                <a:moveTo>
                  <a:pt x="0" y="0"/>
                </a:moveTo>
                <a:lnTo>
                  <a:pt x="0" y="0"/>
                </a:lnTo>
                <a:lnTo>
                  <a:pt x="0" y="77"/>
                </a:lnTo>
                <a:lnTo>
                  <a:pt x="619" y="77"/>
                </a:lnTo>
                <a:lnTo>
                  <a:pt x="619" y="155"/>
                </a:lnTo>
                <a:lnTo>
                  <a:pt x="861" y="155"/>
                </a:lnTo>
                <a:lnTo>
                  <a:pt x="861" y="233"/>
                </a:lnTo>
                <a:lnTo>
                  <a:pt x="917" y="233"/>
                </a:lnTo>
                <a:lnTo>
                  <a:pt x="917" y="311"/>
                </a:lnTo>
                <a:lnTo>
                  <a:pt x="956" y="311"/>
                </a:lnTo>
                <a:lnTo>
                  <a:pt x="956" y="388"/>
                </a:lnTo>
                <a:lnTo>
                  <a:pt x="986" y="388"/>
                </a:lnTo>
                <a:lnTo>
                  <a:pt x="986" y="466"/>
                </a:lnTo>
                <a:lnTo>
                  <a:pt x="1010" y="466"/>
                </a:lnTo>
                <a:lnTo>
                  <a:pt x="1010" y="544"/>
                </a:lnTo>
                <a:lnTo>
                  <a:pt x="1032" y="544"/>
                </a:lnTo>
                <a:lnTo>
                  <a:pt x="1032" y="622"/>
                </a:lnTo>
                <a:lnTo>
                  <a:pt x="1052" y="622"/>
                </a:lnTo>
                <a:lnTo>
                  <a:pt x="1052" y="699"/>
                </a:lnTo>
                <a:lnTo>
                  <a:pt x="1069" y="699"/>
                </a:lnTo>
                <a:lnTo>
                  <a:pt x="1069" y="777"/>
                </a:lnTo>
                <a:lnTo>
                  <a:pt x="1086" y="777"/>
                </a:lnTo>
                <a:lnTo>
                  <a:pt x="1086" y="855"/>
                </a:lnTo>
                <a:lnTo>
                  <a:pt x="1102" y="855"/>
                </a:lnTo>
                <a:lnTo>
                  <a:pt x="1102" y="933"/>
                </a:lnTo>
                <a:lnTo>
                  <a:pt x="1117" y="933"/>
                </a:lnTo>
                <a:lnTo>
                  <a:pt x="1117" y="1011"/>
                </a:lnTo>
                <a:lnTo>
                  <a:pt x="1130" y="1011"/>
                </a:lnTo>
                <a:lnTo>
                  <a:pt x="1130" y="1088"/>
                </a:lnTo>
                <a:lnTo>
                  <a:pt x="1144" y="1088"/>
                </a:lnTo>
                <a:lnTo>
                  <a:pt x="1144" y="1166"/>
                </a:lnTo>
                <a:lnTo>
                  <a:pt x="1157" y="1166"/>
                </a:lnTo>
                <a:lnTo>
                  <a:pt x="1157" y="1244"/>
                </a:lnTo>
                <a:lnTo>
                  <a:pt x="1169" y="1244"/>
                </a:lnTo>
                <a:lnTo>
                  <a:pt x="1169" y="1322"/>
                </a:lnTo>
                <a:lnTo>
                  <a:pt x="1181" y="1322"/>
                </a:lnTo>
                <a:lnTo>
                  <a:pt x="1181" y="1399"/>
                </a:lnTo>
                <a:lnTo>
                  <a:pt x="1192" y="1399"/>
                </a:lnTo>
                <a:lnTo>
                  <a:pt x="1192" y="1477"/>
                </a:lnTo>
                <a:lnTo>
                  <a:pt x="1204" y="1477"/>
                </a:lnTo>
                <a:lnTo>
                  <a:pt x="1204" y="1555"/>
                </a:lnTo>
                <a:lnTo>
                  <a:pt x="1214" y="1555"/>
                </a:lnTo>
                <a:lnTo>
                  <a:pt x="1214" y="1633"/>
                </a:lnTo>
                <a:lnTo>
                  <a:pt x="1225" y="1633"/>
                </a:lnTo>
                <a:lnTo>
                  <a:pt x="1225" y="1710"/>
                </a:lnTo>
                <a:lnTo>
                  <a:pt x="1235" y="1710"/>
                </a:lnTo>
                <a:lnTo>
                  <a:pt x="1235" y="1788"/>
                </a:lnTo>
                <a:lnTo>
                  <a:pt x="1245" y="1788"/>
                </a:lnTo>
                <a:lnTo>
                  <a:pt x="1245" y="1866"/>
                </a:lnTo>
                <a:lnTo>
                  <a:pt x="1256" y="1866"/>
                </a:lnTo>
                <a:lnTo>
                  <a:pt x="1256" y="1944"/>
                </a:lnTo>
                <a:lnTo>
                  <a:pt x="1265" y="1944"/>
                </a:lnTo>
                <a:lnTo>
                  <a:pt x="1265" y="2022"/>
                </a:lnTo>
                <a:lnTo>
                  <a:pt x="1274" y="2022"/>
                </a:lnTo>
                <a:lnTo>
                  <a:pt x="1274" y="2099"/>
                </a:lnTo>
                <a:lnTo>
                  <a:pt x="1284" y="2099"/>
                </a:lnTo>
                <a:lnTo>
                  <a:pt x="1284" y="2177"/>
                </a:lnTo>
                <a:lnTo>
                  <a:pt x="1293" y="2177"/>
                </a:lnTo>
                <a:lnTo>
                  <a:pt x="1293" y="2255"/>
                </a:lnTo>
                <a:lnTo>
                  <a:pt x="1303" y="2255"/>
                </a:lnTo>
                <a:lnTo>
                  <a:pt x="1303" y="2333"/>
                </a:lnTo>
                <a:lnTo>
                  <a:pt x="1312" y="2333"/>
                </a:lnTo>
                <a:lnTo>
                  <a:pt x="1312" y="2410"/>
                </a:lnTo>
                <a:lnTo>
                  <a:pt x="1321" y="2410"/>
                </a:lnTo>
                <a:lnTo>
                  <a:pt x="1321" y="2488"/>
                </a:lnTo>
                <a:lnTo>
                  <a:pt x="1330" y="2488"/>
                </a:lnTo>
                <a:lnTo>
                  <a:pt x="1330" y="2566"/>
                </a:lnTo>
                <a:lnTo>
                  <a:pt x="1339" y="2566"/>
                </a:lnTo>
                <a:lnTo>
                  <a:pt x="1339" y="2644"/>
                </a:lnTo>
                <a:lnTo>
                  <a:pt x="1347" y="2644"/>
                </a:lnTo>
                <a:lnTo>
                  <a:pt x="1347" y="2721"/>
                </a:lnTo>
                <a:lnTo>
                  <a:pt x="1356" y="2721"/>
                </a:lnTo>
                <a:lnTo>
                  <a:pt x="1356" y="2799"/>
                </a:lnTo>
                <a:lnTo>
                  <a:pt x="1365" y="2799"/>
                </a:lnTo>
                <a:lnTo>
                  <a:pt x="1365" y="2877"/>
                </a:lnTo>
                <a:lnTo>
                  <a:pt x="1374" y="2877"/>
                </a:lnTo>
                <a:lnTo>
                  <a:pt x="1374" y="2955"/>
                </a:lnTo>
                <a:lnTo>
                  <a:pt x="1382" y="2955"/>
                </a:lnTo>
                <a:lnTo>
                  <a:pt x="1382" y="3033"/>
                </a:lnTo>
                <a:lnTo>
                  <a:pt x="1391" y="3033"/>
                </a:lnTo>
                <a:lnTo>
                  <a:pt x="1391" y="3110"/>
                </a:lnTo>
                <a:lnTo>
                  <a:pt x="1399" y="3110"/>
                </a:lnTo>
                <a:lnTo>
                  <a:pt x="1399" y="3188"/>
                </a:lnTo>
                <a:lnTo>
                  <a:pt x="1408" y="3188"/>
                </a:lnTo>
                <a:lnTo>
                  <a:pt x="1408" y="3266"/>
                </a:lnTo>
                <a:lnTo>
                  <a:pt x="1417" y="3266"/>
                </a:lnTo>
                <a:lnTo>
                  <a:pt x="1417" y="3344"/>
                </a:lnTo>
                <a:lnTo>
                  <a:pt x="1425" y="3344"/>
                </a:lnTo>
                <a:lnTo>
                  <a:pt x="1425" y="3421"/>
                </a:lnTo>
                <a:lnTo>
                  <a:pt x="1434" y="3421"/>
                </a:lnTo>
                <a:lnTo>
                  <a:pt x="1434" y="3499"/>
                </a:lnTo>
                <a:lnTo>
                  <a:pt x="1443" y="3499"/>
                </a:lnTo>
                <a:lnTo>
                  <a:pt x="1443" y="3577"/>
                </a:lnTo>
                <a:lnTo>
                  <a:pt x="1451" y="3577"/>
                </a:lnTo>
                <a:lnTo>
                  <a:pt x="1451" y="3655"/>
                </a:lnTo>
                <a:lnTo>
                  <a:pt x="1460" y="3655"/>
                </a:lnTo>
                <a:lnTo>
                  <a:pt x="1460" y="3732"/>
                </a:lnTo>
                <a:lnTo>
                  <a:pt x="1468" y="3732"/>
                </a:lnTo>
                <a:lnTo>
                  <a:pt x="1468" y="3810"/>
                </a:lnTo>
                <a:lnTo>
                  <a:pt x="1478" y="3810"/>
                </a:lnTo>
                <a:lnTo>
                  <a:pt x="1478" y="3888"/>
                </a:lnTo>
                <a:lnTo>
                  <a:pt x="1486" y="3888"/>
                </a:lnTo>
                <a:lnTo>
                  <a:pt x="1486" y="3966"/>
                </a:lnTo>
                <a:lnTo>
                  <a:pt x="1495" y="3966"/>
                </a:lnTo>
                <a:lnTo>
                  <a:pt x="1495" y="4044"/>
                </a:lnTo>
                <a:lnTo>
                  <a:pt x="1504" y="4044"/>
                </a:lnTo>
                <a:lnTo>
                  <a:pt x="1504" y="4121"/>
                </a:lnTo>
                <a:lnTo>
                  <a:pt x="1512" y="4121"/>
                </a:lnTo>
                <a:lnTo>
                  <a:pt x="1512" y="4199"/>
                </a:lnTo>
                <a:lnTo>
                  <a:pt x="1522" y="4199"/>
                </a:lnTo>
                <a:lnTo>
                  <a:pt x="1522" y="4277"/>
                </a:lnTo>
                <a:lnTo>
                  <a:pt x="1531" y="4277"/>
                </a:lnTo>
                <a:lnTo>
                  <a:pt x="1531" y="4355"/>
                </a:lnTo>
                <a:lnTo>
                  <a:pt x="1540" y="4355"/>
                </a:lnTo>
                <a:lnTo>
                  <a:pt x="1540" y="4432"/>
                </a:lnTo>
                <a:lnTo>
                  <a:pt x="1548" y="4432"/>
                </a:lnTo>
                <a:lnTo>
                  <a:pt x="1548" y="4510"/>
                </a:lnTo>
                <a:lnTo>
                  <a:pt x="1558" y="4510"/>
                </a:lnTo>
                <a:lnTo>
                  <a:pt x="1558" y="4588"/>
                </a:lnTo>
                <a:lnTo>
                  <a:pt x="1567" y="4588"/>
                </a:lnTo>
                <a:lnTo>
                  <a:pt x="1567" y="4666"/>
                </a:lnTo>
                <a:lnTo>
                  <a:pt x="1576" y="4666"/>
                </a:lnTo>
                <a:lnTo>
                  <a:pt x="1576" y="4743"/>
                </a:lnTo>
                <a:lnTo>
                  <a:pt x="1586" y="4743"/>
                </a:lnTo>
                <a:lnTo>
                  <a:pt x="1586" y="4821"/>
                </a:lnTo>
                <a:lnTo>
                  <a:pt x="1595" y="4821"/>
                </a:lnTo>
                <a:lnTo>
                  <a:pt x="1595" y="4899"/>
                </a:lnTo>
                <a:lnTo>
                  <a:pt x="1605" y="4899"/>
                </a:lnTo>
                <a:lnTo>
                  <a:pt x="1605" y="4977"/>
                </a:lnTo>
                <a:lnTo>
                  <a:pt x="1615" y="4977"/>
                </a:lnTo>
                <a:lnTo>
                  <a:pt x="1615" y="5055"/>
                </a:lnTo>
                <a:lnTo>
                  <a:pt x="1625" y="5055"/>
                </a:lnTo>
                <a:lnTo>
                  <a:pt x="1625" y="5132"/>
                </a:lnTo>
                <a:lnTo>
                  <a:pt x="1635" y="5132"/>
                </a:lnTo>
                <a:lnTo>
                  <a:pt x="1635" y="5210"/>
                </a:lnTo>
                <a:lnTo>
                  <a:pt x="1645" y="5210"/>
                </a:lnTo>
                <a:lnTo>
                  <a:pt x="1645" y="5288"/>
                </a:lnTo>
                <a:lnTo>
                  <a:pt x="1655" y="5288"/>
                </a:lnTo>
                <a:lnTo>
                  <a:pt x="1655" y="5366"/>
                </a:lnTo>
                <a:lnTo>
                  <a:pt x="1665" y="5366"/>
                </a:lnTo>
                <a:lnTo>
                  <a:pt x="1665" y="5443"/>
                </a:lnTo>
                <a:lnTo>
                  <a:pt x="1676" y="5443"/>
                </a:lnTo>
                <a:lnTo>
                  <a:pt x="1676" y="5521"/>
                </a:lnTo>
                <a:lnTo>
                  <a:pt x="1687" y="5521"/>
                </a:lnTo>
                <a:lnTo>
                  <a:pt x="1687" y="5599"/>
                </a:lnTo>
                <a:lnTo>
                  <a:pt x="1698" y="5599"/>
                </a:lnTo>
                <a:lnTo>
                  <a:pt x="1698" y="5677"/>
                </a:lnTo>
                <a:lnTo>
                  <a:pt x="1709" y="5677"/>
                </a:lnTo>
                <a:lnTo>
                  <a:pt x="1709" y="5754"/>
                </a:lnTo>
                <a:lnTo>
                  <a:pt x="1721" y="5754"/>
                </a:lnTo>
                <a:lnTo>
                  <a:pt x="1721" y="5832"/>
                </a:lnTo>
                <a:lnTo>
                  <a:pt x="1733" y="5832"/>
                </a:lnTo>
                <a:lnTo>
                  <a:pt x="1733" y="5910"/>
                </a:lnTo>
                <a:lnTo>
                  <a:pt x="1746" y="5910"/>
                </a:lnTo>
                <a:lnTo>
                  <a:pt x="1746" y="5988"/>
                </a:lnTo>
                <a:lnTo>
                  <a:pt x="1758" y="5988"/>
                </a:lnTo>
                <a:lnTo>
                  <a:pt x="1758" y="6066"/>
                </a:lnTo>
                <a:lnTo>
                  <a:pt x="1771" y="6066"/>
                </a:lnTo>
                <a:lnTo>
                  <a:pt x="1771" y="6143"/>
                </a:lnTo>
                <a:lnTo>
                  <a:pt x="1784" y="6143"/>
                </a:lnTo>
                <a:lnTo>
                  <a:pt x="1784" y="6221"/>
                </a:lnTo>
                <a:lnTo>
                  <a:pt x="1798" y="6221"/>
                </a:lnTo>
                <a:lnTo>
                  <a:pt x="1798" y="6299"/>
                </a:lnTo>
                <a:lnTo>
                  <a:pt x="1812" y="6299"/>
                </a:lnTo>
                <a:lnTo>
                  <a:pt x="1812" y="6377"/>
                </a:lnTo>
                <a:lnTo>
                  <a:pt x="1828" y="6377"/>
                </a:lnTo>
                <a:lnTo>
                  <a:pt x="1828" y="6454"/>
                </a:lnTo>
                <a:lnTo>
                  <a:pt x="1844" y="6454"/>
                </a:lnTo>
                <a:lnTo>
                  <a:pt x="1844" y="6532"/>
                </a:lnTo>
                <a:lnTo>
                  <a:pt x="1860" y="6532"/>
                </a:lnTo>
                <a:lnTo>
                  <a:pt x="1860" y="6610"/>
                </a:lnTo>
                <a:lnTo>
                  <a:pt x="1877" y="6610"/>
                </a:lnTo>
                <a:lnTo>
                  <a:pt x="1877" y="6688"/>
                </a:lnTo>
                <a:lnTo>
                  <a:pt x="1896" y="6688"/>
                </a:lnTo>
                <a:lnTo>
                  <a:pt x="1896" y="6765"/>
                </a:lnTo>
                <a:lnTo>
                  <a:pt x="1916" y="6765"/>
                </a:lnTo>
                <a:lnTo>
                  <a:pt x="1916" y="6843"/>
                </a:lnTo>
                <a:lnTo>
                  <a:pt x="1936" y="6843"/>
                </a:lnTo>
                <a:lnTo>
                  <a:pt x="1936" y="6921"/>
                </a:lnTo>
                <a:lnTo>
                  <a:pt x="1959" y="6921"/>
                </a:lnTo>
                <a:lnTo>
                  <a:pt x="1959" y="6999"/>
                </a:lnTo>
                <a:lnTo>
                  <a:pt x="1983" y="6999"/>
                </a:lnTo>
                <a:lnTo>
                  <a:pt x="1983" y="7077"/>
                </a:lnTo>
                <a:lnTo>
                  <a:pt x="2009" y="7077"/>
                </a:lnTo>
                <a:lnTo>
                  <a:pt x="2009" y="7154"/>
                </a:lnTo>
                <a:lnTo>
                  <a:pt x="2038" y="7154"/>
                </a:lnTo>
                <a:lnTo>
                  <a:pt x="2038" y="7232"/>
                </a:lnTo>
                <a:lnTo>
                  <a:pt x="2071" y="7232"/>
                </a:lnTo>
                <a:lnTo>
                  <a:pt x="2071" y="7310"/>
                </a:lnTo>
                <a:lnTo>
                  <a:pt x="2108" y="7310"/>
                </a:lnTo>
                <a:lnTo>
                  <a:pt x="2108" y="7388"/>
                </a:lnTo>
                <a:lnTo>
                  <a:pt x="2151" y="7388"/>
                </a:lnTo>
                <a:lnTo>
                  <a:pt x="2151" y="7465"/>
                </a:lnTo>
                <a:lnTo>
                  <a:pt x="2203" y="7465"/>
                </a:lnTo>
                <a:lnTo>
                  <a:pt x="2203" y="7543"/>
                </a:lnTo>
                <a:lnTo>
                  <a:pt x="2268" y="7543"/>
                </a:lnTo>
                <a:lnTo>
                  <a:pt x="2268" y="7621"/>
                </a:lnTo>
                <a:lnTo>
                  <a:pt x="2353" y="7621"/>
                </a:lnTo>
                <a:lnTo>
                  <a:pt x="2353" y="7699"/>
                </a:lnTo>
                <a:lnTo>
                  <a:pt x="2490" y="7699"/>
                </a:lnTo>
                <a:lnTo>
                  <a:pt x="2490" y="7777"/>
                </a:lnTo>
                <a:lnTo>
                  <a:pt x="3361" y="7777"/>
                </a:lnTo>
                <a:lnTo>
                  <a:pt x="3361" y="7699"/>
                </a:lnTo>
                <a:lnTo>
                  <a:pt x="3361" y="7621"/>
                </a:lnTo>
                <a:lnTo>
                  <a:pt x="3361" y="7543"/>
                </a:lnTo>
                <a:lnTo>
                  <a:pt x="3361" y="7465"/>
                </a:lnTo>
                <a:lnTo>
                  <a:pt x="3361" y="7388"/>
                </a:lnTo>
                <a:lnTo>
                  <a:pt x="3361" y="7310"/>
                </a:lnTo>
                <a:lnTo>
                  <a:pt x="3361" y="7232"/>
                </a:lnTo>
                <a:lnTo>
                  <a:pt x="3361" y="7154"/>
                </a:lnTo>
                <a:lnTo>
                  <a:pt x="3361" y="7077"/>
                </a:lnTo>
                <a:lnTo>
                  <a:pt x="3361" y="6999"/>
                </a:lnTo>
                <a:lnTo>
                  <a:pt x="3361" y="6921"/>
                </a:lnTo>
                <a:lnTo>
                  <a:pt x="3361" y="6843"/>
                </a:lnTo>
                <a:lnTo>
                  <a:pt x="3361" y="6765"/>
                </a:lnTo>
                <a:lnTo>
                  <a:pt x="3361" y="6688"/>
                </a:lnTo>
                <a:lnTo>
                  <a:pt x="3361" y="6610"/>
                </a:lnTo>
                <a:lnTo>
                  <a:pt x="3361" y="6532"/>
                </a:lnTo>
                <a:lnTo>
                  <a:pt x="3361" y="6454"/>
                </a:lnTo>
                <a:lnTo>
                  <a:pt x="3361" y="6377"/>
                </a:lnTo>
                <a:lnTo>
                  <a:pt x="3361" y="6299"/>
                </a:lnTo>
                <a:lnTo>
                  <a:pt x="3361" y="6221"/>
                </a:lnTo>
                <a:lnTo>
                  <a:pt x="3361" y="6143"/>
                </a:lnTo>
                <a:lnTo>
                  <a:pt x="3361" y="6066"/>
                </a:lnTo>
                <a:lnTo>
                  <a:pt x="3361" y="5988"/>
                </a:lnTo>
                <a:lnTo>
                  <a:pt x="3361" y="5910"/>
                </a:lnTo>
                <a:lnTo>
                  <a:pt x="3361" y="5832"/>
                </a:lnTo>
                <a:lnTo>
                  <a:pt x="3361" y="5754"/>
                </a:lnTo>
                <a:lnTo>
                  <a:pt x="3361" y="5677"/>
                </a:lnTo>
                <a:lnTo>
                  <a:pt x="3361" y="5599"/>
                </a:lnTo>
                <a:lnTo>
                  <a:pt x="3361" y="5521"/>
                </a:lnTo>
                <a:lnTo>
                  <a:pt x="3361" y="5443"/>
                </a:lnTo>
                <a:lnTo>
                  <a:pt x="3361" y="5366"/>
                </a:lnTo>
                <a:lnTo>
                  <a:pt x="3361" y="5288"/>
                </a:lnTo>
                <a:lnTo>
                  <a:pt x="3361" y="5210"/>
                </a:lnTo>
                <a:lnTo>
                  <a:pt x="3361" y="5132"/>
                </a:lnTo>
                <a:lnTo>
                  <a:pt x="3361" y="5055"/>
                </a:lnTo>
                <a:lnTo>
                  <a:pt x="3361" y="4977"/>
                </a:lnTo>
                <a:lnTo>
                  <a:pt x="3361" y="4899"/>
                </a:lnTo>
                <a:lnTo>
                  <a:pt x="3361" y="4821"/>
                </a:lnTo>
                <a:lnTo>
                  <a:pt x="3361" y="4743"/>
                </a:lnTo>
                <a:lnTo>
                  <a:pt x="3361" y="4666"/>
                </a:lnTo>
                <a:lnTo>
                  <a:pt x="3361" y="4588"/>
                </a:lnTo>
                <a:lnTo>
                  <a:pt x="3361" y="4510"/>
                </a:lnTo>
                <a:lnTo>
                  <a:pt x="3361" y="4432"/>
                </a:lnTo>
                <a:lnTo>
                  <a:pt x="3361" y="4355"/>
                </a:lnTo>
                <a:lnTo>
                  <a:pt x="3361" y="4277"/>
                </a:lnTo>
                <a:lnTo>
                  <a:pt x="3361" y="4199"/>
                </a:lnTo>
                <a:lnTo>
                  <a:pt x="3361" y="4121"/>
                </a:lnTo>
                <a:lnTo>
                  <a:pt x="3361" y="4044"/>
                </a:lnTo>
                <a:lnTo>
                  <a:pt x="3361" y="3966"/>
                </a:lnTo>
                <a:lnTo>
                  <a:pt x="3361" y="3888"/>
                </a:lnTo>
                <a:lnTo>
                  <a:pt x="3361" y="3810"/>
                </a:lnTo>
                <a:lnTo>
                  <a:pt x="3361" y="3732"/>
                </a:lnTo>
                <a:lnTo>
                  <a:pt x="3361" y="3655"/>
                </a:lnTo>
                <a:lnTo>
                  <a:pt x="3361" y="3577"/>
                </a:lnTo>
                <a:lnTo>
                  <a:pt x="3361" y="3499"/>
                </a:lnTo>
                <a:lnTo>
                  <a:pt x="3361" y="3421"/>
                </a:lnTo>
                <a:lnTo>
                  <a:pt x="3361" y="3344"/>
                </a:lnTo>
                <a:lnTo>
                  <a:pt x="3361" y="3266"/>
                </a:lnTo>
                <a:lnTo>
                  <a:pt x="3361" y="3188"/>
                </a:lnTo>
                <a:lnTo>
                  <a:pt x="3361" y="3110"/>
                </a:lnTo>
                <a:lnTo>
                  <a:pt x="3361" y="3033"/>
                </a:lnTo>
                <a:lnTo>
                  <a:pt x="3361" y="2955"/>
                </a:lnTo>
                <a:lnTo>
                  <a:pt x="3361" y="2877"/>
                </a:lnTo>
                <a:lnTo>
                  <a:pt x="3361" y="2799"/>
                </a:lnTo>
                <a:lnTo>
                  <a:pt x="3361" y="2721"/>
                </a:lnTo>
                <a:lnTo>
                  <a:pt x="3361" y="2644"/>
                </a:lnTo>
                <a:lnTo>
                  <a:pt x="3361" y="2566"/>
                </a:lnTo>
                <a:lnTo>
                  <a:pt x="3361" y="2488"/>
                </a:lnTo>
                <a:lnTo>
                  <a:pt x="3361" y="2410"/>
                </a:lnTo>
                <a:lnTo>
                  <a:pt x="3361" y="2333"/>
                </a:lnTo>
                <a:lnTo>
                  <a:pt x="3361" y="2255"/>
                </a:lnTo>
                <a:lnTo>
                  <a:pt x="3361" y="2177"/>
                </a:lnTo>
                <a:lnTo>
                  <a:pt x="3361" y="2099"/>
                </a:lnTo>
                <a:lnTo>
                  <a:pt x="3361" y="2022"/>
                </a:lnTo>
                <a:lnTo>
                  <a:pt x="3343" y="2022"/>
                </a:lnTo>
                <a:lnTo>
                  <a:pt x="3343" y="1944"/>
                </a:lnTo>
                <a:lnTo>
                  <a:pt x="3321" y="1944"/>
                </a:lnTo>
                <a:lnTo>
                  <a:pt x="3321" y="1866"/>
                </a:lnTo>
                <a:lnTo>
                  <a:pt x="3299" y="1866"/>
                </a:lnTo>
                <a:lnTo>
                  <a:pt x="3299" y="1788"/>
                </a:lnTo>
                <a:lnTo>
                  <a:pt x="3276" y="1788"/>
                </a:lnTo>
                <a:lnTo>
                  <a:pt x="3276" y="1710"/>
                </a:lnTo>
                <a:lnTo>
                  <a:pt x="3254" y="1710"/>
                </a:lnTo>
                <a:lnTo>
                  <a:pt x="3254" y="1633"/>
                </a:lnTo>
                <a:lnTo>
                  <a:pt x="3230" y="1633"/>
                </a:lnTo>
                <a:lnTo>
                  <a:pt x="3230" y="1555"/>
                </a:lnTo>
                <a:lnTo>
                  <a:pt x="3206" y="1555"/>
                </a:lnTo>
                <a:lnTo>
                  <a:pt x="3206" y="1477"/>
                </a:lnTo>
                <a:lnTo>
                  <a:pt x="3182" y="1477"/>
                </a:lnTo>
                <a:lnTo>
                  <a:pt x="3182" y="1399"/>
                </a:lnTo>
                <a:lnTo>
                  <a:pt x="3158" y="1399"/>
                </a:lnTo>
                <a:lnTo>
                  <a:pt x="3158" y="1322"/>
                </a:lnTo>
                <a:lnTo>
                  <a:pt x="3133" y="1322"/>
                </a:lnTo>
                <a:lnTo>
                  <a:pt x="3133" y="1244"/>
                </a:lnTo>
                <a:lnTo>
                  <a:pt x="3105" y="1244"/>
                </a:lnTo>
                <a:lnTo>
                  <a:pt x="3105" y="1166"/>
                </a:lnTo>
                <a:lnTo>
                  <a:pt x="3080" y="1166"/>
                </a:lnTo>
                <a:lnTo>
                  <a:pt x="3080" y="1088"/>
                </a:lnTo>
                <a:lnTo>
                  <a:pt x="3052" y="1088"/>
                </a:lnTo>
                <a:lnTo>
                  <a:pt x="3052" y="1011"/>
                </a:lnTo>
                <a:lnTo>
                  <a:pt x="3022" y="1011"/>
                </a:lnTo>
                <a:lnTo>
                  <a:pt x="3022" y="933"/>
                </a:lnTo>
                <a:lnTo>
                  <a:pt x="2992" y="933"/>
                </a:lnTo>
                <a:lnTo>
                  <a:pt x="2992" y="855"/>
                </a:lnTo>
                <a:lnTo>
                  <a:pt x="2961" y="855"/>
                </a:lnTo>
                <a:lnTo>
                  <a:pt x="2961" y="777"/>
                </a:lnTo>
                <a:lnTo>
                  <a:pt x="2930" y="777"/>
                </a:lnTo>
                <a:lnTo>
                  <a:pt x="2930" y="699"/>
                </a:lnTo>
                <a:lnTo>
                  <a:pt x="2894" y="699"/>
                </a:lnTo>
                <a:lnTo>
                  <a:pt x="2894" y="622"/>
                </a:lnTo>
                <a:lnTo>
                  <a:pt x="2857" y="622"/>
                </a:lnTo>
                <a:lnTo>
                  <a:pt x="2857" y="544"/>
                </a:lnTo>
                <a:lnTo>
                  <a:pt x="2816" y="544"/>
                </a:lnTo>
                <a:lnTo>
                  <a:pt x="2816" y="466"/>
                </a:lnTo>
                <a:lnTo>
                  <a:pt x="2773" y="466"/>
                </a:lnTo>
                <a:lnTo>
                  <a:pt x="2773" y="388"/>
                </a:lnTo>
                <a:lnTo>
                  <a:pt x="2724" y="388"/>
                </a:lnTo>
                <a:lnTo>
                  <a:pt x="2724" y="311"/>
                </a:lnTo>
                <a:lnTo>
                  <a:pt x="2668" y="311"/>
                </a:lnTo>
                <a:lnTo>
                  <a:pt x="2668" y="233"/>
                </a:lnTo>
                <a:lnTo>
                  <a:pt x="2599" y="233"/>
                </a:lnTo>
                <a:lnTo>
                  <a:pt x="2599" y="155"/>
                </a:lnTo>
                <a:lnTo>
                  <a:pt x="2512" y="155"/>
                </a:lnTo>
                <a:lnTo>
                  <a:pt x="2512" y="77"/>
                </a:lnTo>
                <a:lnTo>
                  <a:pt x="2382" y="77"/>
                </a:lnTo>
                <a:lnTo>
                  <a:pt x="2382" y="0"/>
                </a:lnTo>
                <a:lnTo>
                  <a:pt x="0" y="0"/>
                </a:lnTo>
              </a:path>
            </a:pathLst>
          </a:custGeom>
          <a:noFill/>
          <a:ln w="3175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2357" name="Freeform 221"/>
          <p:cNvSpPr>
            <a:spLocks/>
          </p:cNvSpPr>
          <p:nvPr/>
        </p:nvSpPr>
        <p:spPr bwMode="auto">
          <a:xfrm flipV="1">
            <a:off x="2795588" y="2779713"/>
            <a:ext cx="284162" cy="1978025"/>
          </a:xfrm>
          <a:custGeom>
            <a:avLst/>
            <a:gdLst>
              <a:gd name="T0" fmla="*/ 2147483647 w 172"/>
              <a:gd name="T1" fmla="*/ 2147483647 h 7777"/>
              <a:gd name="T2" fmla="*/ 2147483647 w 172"/>
              <a:gd name="T3" fmla="*/ 2147483647 h 7777"/>
              <a:gd name="T4" fmla="*/ 2147483647 w 172"/>
              <a:gd name="T5" fmla="*/ 2147483647 h 7777"/>
              <a:gd name="T6" fmla="*/ 2147483647 w 172"/>
              <a:gd name="T7" fmla="*/ 2147483647 h 7777"/>
              <a:gd name="T8" fmla="*/ 2147483647 w 172"/>
              <a:gd name="T9" fmla="*/ 2147483647 h 7777"/>
              <a:gd name="T10" fmla="*/ 2147483647 w 172"/>
              <a:gd name="T11" fmla="*/ 2147483647 h 7777"/>
              <a:gd name="T12" fmla="*/ 2147483647 w 172"/>
              <a:gd name="T13" fmla="*/ 2147483647 h 7777"/>
              <a:gd name="T14" fmla="*/ 2147483647 w 172"/>
              <a:gd name="T15" fmla="*/ 2147483647 h 7777"/>
              <a:gd name="T16" fmla="*/ 2147483647 w 172"/>
              <a:gd name="T17" fmla="*/ 2147483647 h 7777"/>
              <a:gd name="T18" fmla="*/ 2147483647 w 172"/>
              <a:gd name="T19" fmla="*/ 2147483647 h 7777"/>
              <a:gd name="T20" fmla="*/ 2147483647 w 172"/>
              <a:gd name="T21" fmla="*/ 2147483647 h 7777"/>
              <a:gd name="T22" fmla="*/ 2147483647 w 172"/>
              <a:gd name="T23" fmla="*/ 2147483647 h 7777"/>
              <a:gd name="T24" fmla="*/ 2147483647 w 172"/>
              <a:gd name="T25" fmla="*/ 2147483647 h 7777"/>
              <a:gd name="T26" fmla="*/ 2147483647 w 172"/>
              <a:gd name="T27" fmla="*/ 2147483647 h 7777"/>
              <a:gd name="T28" fmla="*/ 2147483647 w 172"/>
              <a:gd name="T29" fmla="*/ 2147483647 h 7777"/>
              <a:gd name="T30" fmla="*/ 2147483647 w 172"/>
              <a:gd name="T31" fmla="*/ 2147483647 h 7777"/>
              <a:gd name="T32" fmla="*/ 2147483647 w 172"/>
              <a:gd name="T33" fmla="*/ 2147483647 h 7777"/>
              <a:gd name="T34" fmla="*/ 2147483647 w 172"/>
              <a:gd name="T35" fmla="*/ 2147483647 h 7777"/>
              <a:gd name="T36" fmla="*/ 2147483647 w 172"/>
              <a:gd name="T37" fmla="*/ 2147483647 h 7777"/>
              <a:gd name="T38" fmla="*/ 2147483647 w 172"/>
              <a:gd name="T39" fmla="*/ 2147483647 h 7777"/>
              <a:gd name="T40" fmla="*/ 2147483647 w 172"/>
              <a:gd name="T41" fmla="*/ 2147483647 h 7777"/>
              <a:gd name="T42" fmla="*/ 2147483647 w 172"/>
              <a:gd name="T43" fmla="*/ 2147483647 h 7777"/>
              <a:gd name="T44" fmla="*/ 2147483647 w 172"/>
              <a:gd name="T45" fmla="*/ 2147483647 h 7777"/>
              <a:gd name="T46" fmla="*/ 2147483647 w 172"/>
              <a:gd name="T47" fmla="*/ 2147483647 h 7777"/>
              <a:gd name="T48" fmla="*/ 2147483647 w 172"/>
              <a:gd name="T49" fmla="*/ 2147483647 h 7777"/>
              <a:gd name="T50" fmla="*/ 2147483647 w 172"/>
              <a:gd name="T51" fmla="*/ 2147483647 h 7777"/>
              <a:gd name="T52" fmla="*/ 2147483647 w 172"/>
              <a:gd name="T53" fmla="*/ 2147483647 h 7777"/>
              <a:gd name="T54" fmla="*/ 2147483647 w 172"/>
              <a:gd name="T55" fmla="*/ 2147483647 h 7777"/>
              <a:gd name="T56" fmla="*/ 2147483647 w 172"/>
              <a:gd name="T57" fmla="*/ 2147483647 h 7777"/>
              <a:gd name="T58" fmla="*/ 2147483647 w 172"/>
              <a:gd name="T59" fmla="*/ 2147483647 h 7777"/>
              <a:gd name="T60" fmla="*/ 2147483647 w 172"/>
              <a:gd name="T61" fmla="*/ 2147483647 h 7777"/>
              <a:gd name="T62" fmla="*/ 2147483647 w 172"/>
              <a:gd name="T63" fmla="*/ 2147483647 h 7777"/>
              <a:gd name="T64" fmla="*/ 2147483647 w 172"/>
              <a:gd name="T65" fmla="*/ 2147483647 h 7777"/>
              <a:gd name="T66" fmla="*/ 2147483647 w 172"/>
              <a:gd name="T67" fmla="*/ 2147483647 h 7777"/>
              <a:gd name="T68" fmla="*/ 2147483647 w 172"/>
              <a:gd name="T69" fmla="*/ 2147483647 h 7777"/>
              <a:gd name="T70" fmla="*/ 2147483647 w 172"/>
              <a:gd name="T71" fmla="*/ 2147483647 h 7777"/>
              <a:gd name="T72" fmla="*/ 2147483647 w 172"/>
              <a:gd name="T73" fmla="*/ 2147483647 h 7777"/>
              <a:gd name="T74" fmla="*/ 2147483647 w 172"/>
              <a:gd name="T75" fmla="*/ 2147483647 h 7777"/>
              <a:gd name="T76" fmla="*/ 2147483647 w 172"/>
              <a:gd name="T77" fmla="*/ 2147483647 h 7777"/>
              <a:gd name="T78" fmla="*/ 2147483647 w 172"/>
              <a:gd name="T79" fmla="*/ 2147483647 h 7777"/>
              <a:gd name="T80" fmla="*/ 2147483647 w 172"/>
              <a:gd name="T81" fmla="*/ 2147483647 h 7777"/>
              <a:gd name="T82" fmla="*/ 2147483647 w 172"/>
              <a:gd name="T83" fmla="*/ 2147483647 h 7777"/>
              <a:gd name="T84" fmla="*/ 2147483647 w 172"/>
              <a:gd name="T85" fmla="*/ 2147483647 h 7777"/>
              <a:gd name="T86" fmla="*/ 2147483647 w 172"/>
              <a:gd name="T87" fmla="*/ 2147483647 h 7777"/>
              <a:gd name="T88" fmla="*/ 2147483647 w 172"/>
              <a:gd name="T89" fmla="*/ 2147483647 h 7777"/>
              <a:gd name="T90" fmla="*/ 2147483647 w 172"/>
              <a:gd name="T91" fmla="*/ 2147483647 h 7777"/>
              <a:gd name="T92" fmla="*/ 2147483647 w 172"/>
              <a:gd name="T93" fmla="*/ 2147483647 h 7777"/>
              <a:gd name="T94" fmla="*/ 2147483647 w 172"/>
              <a:gd name="T95" fmla="*/ 2147483647 h 7777"/>
              <a:gd name="T96" fmla="*/ 2147483647 w 172"/>
              <a:gd name="T97" fmla="*/ 2147483647 h 7777"/>
              <a:gd name="T98" fmla="*/ 2147483647 w 172"/>
              <a:gd name="T99" fmla="*/ 2147483647 h 7777"/>
              <a:gd name="T100" fmla="*/ 2147483647 w 172"/>
              <a:gd name="T101" fmla="*/ 2147483647 h 7777"/>
              <a:gd name="T102" fmla="*/ 2147483647 w 172"/>
              <a:gd name="T103" fmla="*/ 2147483647 h 7777"/>
              <a:gd name="T104" fmla="*/ 2147483647 w 172"/>
              <a:gd name="T105" fmla="*/ 2147483647 h 7777"/>
              <a:gd name="T106" fmla="*/ 2147483647 w 172"/>
              <a:gd name="T107" fmla="*/ 2147483647 h 7777"/>
              <a:gd name="T108" fmla="*/ 2147483647 w 172"/>
              <a:gd name="T109" fmla="*/ 2147483647 h 7777"/>
              <a:gd name="T110" fmla="*/ 2147483647 w 172"/>
              <a:gd name="T111" fmla="*/ 2147483647 h 7777"/>
              <a:gd name="T112" fmla="*/ 2147483647 w 172"/>
              <a:gd name="T113" fmla="*/ 2147483647 h 7777"/>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72"/>
              <a:gd name="T172" fmla="*/ 0 h 7777"/>
              <a:gd name="T173" fmla="*/ 172 w 172"/>
              <a:gd name="T174" fmla="*/ 7777 h 7777"/>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72" h="7777">
                <a:moveTo>
                  <a:pt x="0" y="0"/>
                </a:moveTo>
                <a:lnTo>
                  <a:pt x="0" y="0"/>
                </a:lnTo>
                <a:lnTo>
                  <a:pt x="0" y="77"/>
                </a:lnTo>
                <a:lnTo>
                  <a:pt x="8" y="77"/>
                </a:lnTo>
                <a:lnTo>
                  <a:pt x="8" y="155"/>
                </a:lnTo>
                <a:lnTo>
                  <a:pt x="16" y="155"/>
                </a:lnTo>
                <a:lnTo>
                  <a:pt x="16" y="233"/>
                </a:lnTo>
                <a:lnTo>
                  <a:pt x="20" y="233"/>
                </a:lnTo>
                <a:lnTo>
                  <a:pt x="20" y="311"/>
                </a:lnTo>
                <a:lnTo>
                  <a:pt x="24" y="311"/>
                </a:lnTo>
                <a:lnTo>
                  <a:pt x="24" y="388"/>
                </a:lnTo>
                <a:lnTo>
                  <a:pt x="26" y="388"/>
                </a:lnTo>
                <a:lnTo>
                  <a:pt x="26" y="466"/>
                </a:lnTo>
                <a:lnTo>
                  <a:pt x="29" y="466"/>
                </a:lnTo>
                <a:lnTo>
                  <a:pt x="29" y="544"/>
                </a:lnTo>
                <a:lnTo>
                  <a:pt x="30" y="544"/>
                </a:lnTo>
                <a:lnTo>
                  <a:pt x="30" y="622"/>
                </a:lnTo>
                <a:lnTo>
                  <a:pt x="32" y="622"/>
                </a:lnTo>
                <a:lnTo>
                  <a:pt x="32" y="699"/>
                </a:lnTo>
                <a:lnTo>
                  <a:pt x="34" y="699"/>
                </a:lnTo>
                <a:lnTo>
                  <a:pt x="34" y="777"/>
                </a:lnTo>
                <a:lnTo>
                  <a:pt x="35" y="777"/>
                </a:lnTo>
                <a:lnTo>
                  <a:pt x="35" y="855"/>
                </a:lnTo>
                <a:lnTo>
                  <a:pt x="36" y="855"/>
                </a:lnTo>
                <a:lnTo>
                  <a:pt x="36" y="933"/>
                </a:lnTo>
                <a:lnTo>
                  <a:pt x="37" y="933"/>
                </a:lnTo>
                <a:lnTo>
                  <a:pt x="37" y="1011"/>
                </a:lnTo>
                <a:lnTo>
                  <a:pt x="38" y="1011"/>
                </a:lnTo>
                <a:lnTo>
                  <a:pt x="38" y="1088"/>
                </a:lnTo>
                <a:lnTo>
                  <a:pt x="39" y="1088"/>
                </a:lnTo>
                <a:lnTo>
                  <a:pt x="39" y="1166"/>
                </a:lnTo>
                <a:lnTo>
                  <a:pt x="40" y="1166"/>
                </a:lnTo>
                <a:lnTo>
                  <a:pt x="40" y="1244"/>
                </a:lnTo>
                <a:lnTo>
                  <a:pt x="41" y="1244"/>
                </a:lnTo>
                <a:lnTo>
                  <a:pt x="41" y="1322"/>
                </a:lnTo>
                <a:lnTo>
                  <a:pt x="42" y="1322"/>
                </a:lnTo>
                <a:lnTo>
                  <a:pt x="42" y="1399"/>
                </a:lnTo>
                <a:lnTo>
                  <a:pt x="42" y="1477"/>
                </a:lnTo>
                <a:lnTo>
                  <a:pt x="43" y="1477"/>
                </a:lnTo>
                <a:lnTo>
                  <a:pt x="43" y="1555"/>
                </a:lnTo>
                <a:lnTo>
                  <a:pt x="44" y="1555"/>
                </a:lnTo>
                <a:lnTo>
                  <a:pt x="44" y="1633"/>
                </a:lnTo>
                <a:lnTo>
                  <a:pt x="45" y="1633"/>
                </a:lnTo>
                <a:lnTo>
                  <a:pt x="45" y="1710"/>
                </a:lnTo>
                <a:lnTo>
                  <a:pt x="45" y="1788"/>
                </a:lnTo>
                <a:lnTo>
                  <a:pt x="46" y="1788"/>
                </a:lnTo>
                <a:lnTo>
                  <a:pt x="46" y="1866"/>
                </a:lnTo>
                <a:lnTo>
                  <a:pt x="47" y="1866"/>
                </a:lnTo>
                <a:lnTo>
                  <a:pt x="47" y="1944"/>
                </a:lnTo>
                <a:lnTo>
                  <a:pt x="47" y="2022"/>
                </a:lnTo>
                <a:lnTo>
                  <a:pt x="48" y="2022"/>
                </a:lnTo>
                <a:lnTo>
                  <a:pt x="48" y="2099"/>
                </a:lnTo>
                <a:lnTo>
                  <a:pt x="48" y="2177"/>
                </a:lnTo>
                <a:lnTo>
                  <a:pt x="49" y="2177"/>
                </a:lnTo>
                <a:lnTo>
                  <a:pt x="49" y="2255"/>
                </a:lnTo>
                <a:lnTo>
                  <a:pt x="49" y="2333"/>
                </a:lnTo>
                <a:lnTo>
                  <a:pt x="50" y="2333"/>
                </a:lnTo>
                <a:lnTo>
                  <a:pt x="50" y="2410"/>
                </a:lnTo>
                <a:lnTo>
                  <a:pt x="50" y="2488"/>
                </a:lnTo>
                <a:lnTo>
                  <a:pt x="51" y="2488"/>
                </a:lnTo>
                <a:lnTo>
                  <a:pt x="51" y="2566"/>
                </a:lnTo>
                <a:lnTo>
                  <a:pt x="51" y="2644"/>
                </a:lnTo>
                <a:lnTo>
                  <a:pt x="52" y="2644"/>
                </a:lnTo>
                <a:lnTo>
                  <a:pt x="52" y="2721"/>
                </a:lnTo>
                <a:lnTo>
                  <a:pt x="52" y="2799"/>
                </a:lnTo>
                <a:lnTo>
                  <a:pt x="53" y="2799"/>
                </a:lnTo>
                <a:lnTo>
                  <a:pt x="53" y="2877"/>
                </a:lnTo>
                <a:lnTo>
                  <a:pt x="53" y="2955"/>
                </a:lnTo>
                <a:lnTo>
                  <a:pt x="54" y="2955"/>
                </a:lnTo>
                <a:lnTo>
                  <a:pt x="54" y="3033"/>
                </a:lnTo>
                <a:lnTo>
                  <a:pt x="54" y="3110"/>
                </a:lnTo>
                <a:lnTo>
                  <a:pt x="55" y="3110"/>
                </a:lnTo>
                <a:lnTo>
                  <a:pt x="55" y="3188"/>
                </a:lnTo>
                <a:lnTo>
                  <a:pt x="55" y="3266"/>
                </a:lnTo>
                <a:lnTo>
                  <a:pt x="55" y="3344"/>
                </a:lnTo>
                <a:lnTo>
                  <a:pt x="56" y="3344"/>
                </a:lnTo>
                <a:lnTo>
                  <a:pt x="56" y="3421"/>
                </a:lnTo>
                <a:lnTo>
                  <a:pt x="56" y="3499"/>
                </a:lnTo>
                <a:lnTo>
                  <a:pt x="57" y="3499"/>
                </a:lnTo>
                <a:lnTo>
                  <a:pt x="57" y="3577"/>
                </a:lnTo>
                <a:lnTo>
                  <a:pt x="57" y="3655"/>
                </a:lnTo>
                <a:lnTo>
                  <a:pt x="58" y="3655"/>
                </a:lnTo>
                <a:lnTo>
                  <a:pt x="58" y="3732"/>
                </a:lnTo>
                <a:lnTo>
                  <a:pt x="58" y="3810"/>
                </a:lnTo>
                <a:lnTo>
                  <a:pt x="58" y="3888"/>
                </a:lnTo>
                <a:lnTo>
                  <a:pt x="59" y="3888"/>
                </a:lnTo>
                <a:lnTo>
                  <a:pt x="59" y="3966"/>
                </a:lnTo>
                <a:lnTo>
                  <a:pt x="59" y="4044"/>
                </a:lnTo>
                <a:lnTo>
                  <a:pt x="59" y="4121"/>
                </a:lnTo>
                <a:lnTo>
                  <a:pt x="60" y="4121"/>
                </a:lnTo>
                <a:lnTo>
                  <a:pt x="60" y="4199"/>
                </a:lnTo>
                <a:lnTo>
                  <a:pt x="60" y="4277"/>
                </a:lnTo>
                <a:lnTo>
                  <a:pt x="60" y="4355"/>
                </a:lnTo>
                <a:lnTo>
                  <a:pt x="61" y="4355"/>
                </a:lnTo>
                <a:lnTo>
                  <a:pt x="61" y="4432"/>
                </a:lnTo>
                <a:lnTo>
                  <a:pt x="61" y="4510"/>
                </a:lnTo>
                <a:lnTo>
                  <a:pt x="61" y="4588"/>
                </a:lnTo>
                <a:lnTo>
                  <a:pt x="62" y="4588"/>
                </a:lnTo>
                <a:lnTo>
                  <a:pt x="62" y="4666"/>
                </a:lnTo>
                <a:lnTo>
                  <a:pt x="62" y="4743"/>
                </a:lnTo>
                <a:lnTo>
                  <a:pt x="62" y="4821"/>
                </a:lnTo>
                <a:lnTo>
                  <a:pt x="63" y="4821"/>
                </a:lnTo>
                <a:lnTo>
                  <a:pt x="63" y="4899"/>
                </a:lnTo>
                <a:lnTo>
                  <a:pt x="63" y="4977"/>
                </a:lnTo>
                <a:lnTo>
                  <a:pt x="63" y="5055"/>
                </a:lnTo>
                <a:lnTo>
                  <a:pt x="64" y="5055"/>
                </a:lnTo>
                <a:lnTo>
                  <a:pt x="64" y="5132"/>
                </a:lnTo>
                <a:lnTo>
                  <a:pt x="64" y="5210"/>
                </a:lnTo>
                <a:lnTo>
                  <a:pt x="64" y="5288"/>
                </a:lnTo>
                <a:lnTo>
                  <a:pt x="65" y="5288"/>
                </a:lnTo>
                <a:lnTo>
                  <a:pt x="65" y="5366"/>
                </a:lnTo>
                <a:lnTo>
                  <a:pt x="65" y="5443"/>
                </a:lnTo>
                <a:lnTo>
                  <a:pt x="65" y="5521"/>
                </a:lnTo>
                <a:lnTo>
                  <a:pt x="66" y="5521"/>
                </a:lnTo>
                <a:lnTo>
                  <a:pt x="66" y="5599"/>
                </a:lnTo>
                <a:lnTo>
                  <a:pt x="66" y="5677"/>
                </a:lnTo>
                <a:lnTo>
                  <a:pt x="66" y="5754"/>
                </a:lnTo>
                <a:lnTo>
                  <a:pt x="67" y="5754"/>
                </a:lnTo>
                <a:lnTo>
                  <a:pt x="67" y="5832"/>
                </a:lnTo>
                <a:lnTo>
                  <a:pt x="67" y="5910"/>
                </a:lnTo>
                <a:lnTo>
                  <a:pt x="67" y="5988"/>
                </a:lnTo>
                <a:lnTo>
                  <a:pt x="68" y="5988"/>
                </a:lnTo>
                <a:lnTo>
                  <a:pt x="68" y="6066"/>
                </a:lnTo>
                <a:lnTo>
                  <a:pt x="68" y="6143"/>
                </a:lnTo>
                <a:lnTo>
                  <a:pt x="69" y="6143"/>
                </a:lnTo>
                <a:lnTo>
                  <a:pt x="69" y="6221"/>
                </a:lnTo>
                <a:lnTo>
                  <a:pt x="69" y="6299"/>
                </a:lnTo>
                <a:lnTo>
                  <a:pt x="69" y="6377"/>
                </a:lnTo>
                <a:lnTo>
                  <a:pt x="70" y="6377"/>
                </a:lnTo>
                <a:lnTo>
                  <a:pt x="70" y="6454"/>
                </a:lnTo>
                <a:lnTo>
                  <a:pt x="70" y="6532"/>
                </a:lnTo>
                <a:lnTo>
                  <a:pt x="71" y="6532"/>
                </a:lnTo>
                <a:lnTo>
                  <a:pt x="71" y="6610"/>
                </a:lnTo>
                <a:lnTo>
                  <a:pt x="71" y="6688"/>
                </a:lnTo>
                <a:lnTo>
                  <a:pt x="72" y="6688"/>
                </a:lnTo>
                <a:lnTo>
                  <a:pt x="72" y="6765"/>
                </a:lnTo>
                <a:lnTo>
                  <a:pt x="72" y="6843"/>
                </a:lnTo>
                <a:lnTo>
                  <a:pt x="73" y="6843"/>
                </a:lnTo>
                <a:lnTo>
                  <a:pt x="73" y="6921"/>
                </a:lnTo>
                <a:lnTo>
                  <a:pt x="73" y="6999"/>
                </a:lnTo>
                <a:lnTo>
                  <a:pt x="74" y="6999"/>
                </a:lnTo>
                <a:lnTo>
                  <a:pt x="74" y="7077"/>
                </a:lnTo>
                <a:lnTo>
                  <a:pt x="74" y="7154"/>
                </a:lnTo>
                <a:lnTo>
                  <a:pt x="75" y="7154"/>
                </a:lnTo>
                <a:lnTo>
                  <a:pt x="75" y="7232"/>
                </a:lnTo>
                <a:lnTo>
                  <a:pt x="76" y="7232"/>
                </a:lnTo>
                <a:lnTo>
                  <a:pt x="76" y="7310"/>
                </a:lnTo>
                <a:lnTo>
                  <a:pt x="77" y="7310"/>
                </a:lnTo>
                <a:lnTo>
                  <a:pt x="77" y="7388"/>
                </a:lnTo>
                <a:lnTo>
                  <a:pt x="77" y="7465"/>
                </a:lnTo>
                <a:lnTo>
                  <a:pt x="79" y="7465"/>
                </a:lnTo>
                <a:lnTo>
                  <a:pt x="79" y="7543"/>
                </a:lnTo>
                <a:lnTo>
                  <a:pt x="80" y="7543"/>
                </a:lnTo>
                <a:lnTo>
                  <a:pt x="80" y="7621"/>
                </a:lnTo>
                <a:lnTo>
                  <a:pt x="81" y="7621"/>
                </a:lnTo>
                <a:lnTo>
                  <a:pt x="81" y="7699"/>
                </a:lnTo>
                <a:lnTo>
                  <a:pt x="84" y="7699"/>
                </a:lnTo>
                <a:lnTo>
                  <a:pt x="84" y="7777"/>
                </a:lnTo>
                <a:lnTo>
                  <a:pt x="172" y="7777"/>
                </a:lnTo>
                <a:lnTo>
                  <a:pt x="172" y="7699"/>
                </a:lnTo>
                <a:lnTo>
                  <a:pt x="171" y="7699"/>
                </a:lnTo>
                <a:lnTo>
                  <a:pt x="171" y="7621"/>
                </a:lnTo>
                <a:lnTo>
                  <a:pt x="170" y="7621"/>
                </a:lnTo>
                <a:lnTo>
                  <a:pt x="170" y="7543"/>
                </a:lnTo>
                <a:lnTo>
                  <a:pt x="169" y="7543"/>
                </a:lnTo>
                <a:lnTo>
                  <a:pt x="169" y="7465"/>
                </a:lnTo>
                <a:lnTo>
                  <a:pt x="168" y="7465"/>
                </a:lnTo>
                <a:lnTo>
                  <a:pt x="168" y="7388"/>
                </a:lnTo>
                <a:lnTo>
                  <a:pt x="167" y="7388"/>
                </a:lnTo>
                <a:lnTo>
                  <a:pt x="167" y="7310"/>
                </a:lnTo>
                <a:lnTo>
                  <a:pt x="167" y="7232"/>
                </a:lnTo>
                <a:lnTo>
                  <a:pt x="166" y="7232"/>
                </a:lnTo>
                <a:lnTo>
                  <a:pt x="166" y="7154"/>
                </a:lnTo>
                <a:lnTo>
                  <a:pt x="166" y="7077"/>
                </a:lnTo>
                <a:lnTo>
                  <a:pt x="165" y="7077"/>
                </a:lnTo>
                <a:lnTo>
                  <a:pt x="165" y="6999"/>
                </a:lnTo>
                <a:lnTo>
                  <a:pt x="165" y="6921"/>
                </a:lnTo>
                <a:lnTo>
                  <a:pt x="165" y="6843"/>
                </a:lnTo>
                <a:lnTo>
                  <a:pt x="164" y="6843"/>
                </a:lnTo>
                <a:lnTo>
                  <a:pt x="164" y="6765"/>
                </a:lnTo>
                <a:lnTo>
                  <a:pt x="164" y="6688"/>
                </a:lnTo>
                <a:lnTo>
                  <a:pt x="164" y="6610"/>
                </a:lnTo>
                <a:lnTo>
                  <a:pt x="164" y="6532"/>
                </a:lnTo>
                <a:lnTo>
                  <a:pt x="163" y="6532"/>
                </a:lnTo>
                <a:lnTo>
                  <a:pt x="163" y="6454"/>
                </a:lnTo>
                <a:lnTo>
                  <a:pt x="163" y="6377"/>
                </a:lnTo>
                <a:lnTo>
                  <a:pt x="163" y="6299"/>
                </a:lnTo>
                <a:lnTo>
                  <a:pt x="163" y="6221"/>
                </a:lnTo>
                <a:lnTo>
                  <a:pt x="162" y="6221"/>
                </a:lnTo>
                <a:lnTo>
                  <a:pt x="162" y="6143"/>
                </a:lnTo>
                <a:lnTo>
                  <a:pt x="162" y="6066"/>
                </a:lnTo>
                <a:lnTo>
                  <a:pt x="162" y="5988"/>
                </a:lnTo>
                <a:lnTo>
                  <a:pt x="162" y="5910"/>
                </a:lnTo>
                <a:lnTo>
                  <a:pt x="161" y="5910"/>
                </a:lnTo>
                <a:lnTo>
                  <a:pt x="161" y="5832"/>
                </a:lnTo>
                <a:lnTo>
                  <a:pt x="161" y="5754"/>
                </a:lnTo>
                <a:lnTo>
                  <a:pt x="161" y="5677"/>
                </a:lnTo>
                <a:lnTo>
                  <a:pt x="161" y="5599"/>
                </a:lnTo>
                <a:lnTo>
                  <a:pt x="161" y="5521"/>
                </a:lnTo>
                <a:lnTo>
                  <a:pt x="160" y="5521"/>
                </a:lnTo>
                <a:lnTo>
                  <a:pt x="160" y="5443"/>
                </a:lnTo>
                <a:lnTo>
                  <a:pt x="160" y="5366"/>
                </a:lnTo>
                <a:lnTo>
                  <a:pt x="160" y="5288"/>
                </a:lnTo>
                <a:lnTo>
                  <a:pt x="160" y="5210"/>
                </a:lnTo>
                <a:lnTo>
                  <a:pt x="159" y="5210"/>
                </a:lnTo>
                <a:lnTo>
                  <a:pt x="159" y="5132"/>
                </a:lnTo>
                <a:lnTo>
                  <a:pt x="159" y="5055"/>
                </a:lnTo>
                <a:lnTo>
                  <a:pt x="159" y="4977"/>
                </a:lnTo>
                <a:lnTo>
                  <a:pt x="159" y="4899"/>
                </a:lnTo>
                <a:lnTo>
                  <a:pt x="159" y="4821"/>
                </a:lnTo>
                <a:lnTo>
                  <a:pt x="159" y="4743"/>
                </a:lnTo>
                <a:lnTo>
                  <a:pt x="158" y="4743"/>
                </a:lnTo>
                <a:lnTo>
                  <a:pt x="158" y="4666"/>
                </a:lnTo>
                <a:lnTo>
                  <a:pt x="158" y="4588"/>
                </a:lnTo>
                <a:lnTo>
                  <a:pt x="158" y="4510"/>
                </a:lnTo>
                <a:lnTo>
                  <a:pt x="158" y="4432"/>
                </a:lnTo>
                <a:lnTo>
                  <a:pt x="158" y="4355"/>
                </a:lnTo>
                <a:lnTo>
                  <a:pt x="157" y="4355"/>
                </a:lnTo>
                <a:lnTo>
                  <a:pt x="157" y="4277"/>
                </a:lnTo>
                <a:lnTo>
                  <a:pt x="157" y="4199"/>
                </a:lnTo>
                <a:lnTo>
                  <a:pt x="157" y="4121"/>
                </a:lnTo>
                <a:lnTo>
                  <a:pt x="157" y="4044"/>
                </a:lnTo>
                <a:lnTo>
                  <a:pt x="157" y="3966"/>
                </a:lnTo>
                <a:lnTo>
                  <a:pt x="156" y="3966"/>
                </a:lnTo>
                <a:lnTo>
                  <a:pt x="156" y="3888"/>
                </a:lnTo>
                <a:lnTo>
                  <a:pt x="156" y="3810"/>
                </a:lnTo>
                <a:lnTo>
                  <a:pt x="156" y="3732"/>
                </a:lnTo>
                <a:lnTo>
                  <a:pt x="156" y="3655"/>
                </a:lnTo>
                <a:lnTo>
                  <a:pt x="156" y="3577"/>
                </a:lnTo>
                <a:lnTo>
                  <a:pt x="155" y="3577"/>
                </a:lnTo>
                <a:lnTo>
                  <a:pt x="155" y="3499"/>
                </a:lnTo>
                <a:lnTo>
                  <a:pt x="155" y="3421"/>
                </a:lnTo>
                <a:lnTo>
                  <a:pt x="155" y="3344"/>
                </a:lnTo>
                <a:lnTo>
                  <a:pt x="155" y="3266"/>
                </a:lnTo>
                <a:lnTo>
                  <a:pt x="155" y="3188"/>
                </a:lnTo>
                <a:lnTo>
                  <a:pt x="155" y="3110"/>
                </a:lnTo>
                <a:lnTo>
                  <a:pt x="154" y="3110"/>
                </a:lnTo>
                <a:lnTo>
                  <a:pt x="154" y="3033"/>
                </a:lnTo>
                <a:lnTo>
                  <a:pt x="154" y="2955"/>
                </a:lnTo>
                <a:lnTo>
                  <a:pt x="154" y="2877"/>
                </a:lnTo>
                <a:lnTo>
                  <a:pt x="154" y="2799"/>
                </a:lnTo>
                <a:lnTo>
                  <a:pt x="154" y="2721"/>
                </a:lnTo>
                <a:lnTo>
                  <a:pt x="154" y="2644"/>
                </a:lnTo>
                <a:lnTo>
                  <a:pt x="153" y="2644"/>
                </a:lnTo>
                <a:lnTo>
                  <a:pt x="153" y="2566"/>
                </a:lnTo>
                <a:lnTo>
                  <a:pt x="153" y="2488"/>
                </a:lnTo>
                <a:lnTo>
                  <a:pt x="153" y="2410"/>
                </a:lnTo>
                <a:lnTo>
                  <a:pt x="153" y="2333"/>
                </a:lnTo>
                <a:lnTo>
                  <a:pt x="153" y="2255"/>
                </a:lnTo>
                <a:lnTo>
                  <a:pt x="152" y="2255"/>
                </a:lnTo>
                <a:lnTo>
                  <a:pt x="152" y="2177"/>
                </a:lnTo>
                <a:lnTo>
                  <a:pt x="152" y="2099"/>
                </a:lnTo>
                <a:lnTo>
                  <a:pt x="152" y="2022"/>
                </a:lnTo>
                <a:lnTo>
                  <a:pt x="152" y="1944"/>
                </a:lnTo>
                <a:lnTo>
                  <a:pt x="151" y="1944"/>
                </a:lnTo>
                <a:lnTo>
                  <a:pt x="151" y="1866"/>
                </a:lnTo>
                <a:lnTo>
                  <a:pt x="151" y="1788"/>
                </a:lnTo>
                <a:lnTo>
                  <a:pt x="151" y="1710"/>
                </a:lnTo>
                <a:lnTo>
                  <a:pt x="151" y="1633"/>
                </a:lnTo>
                <a:lnTo>
                  <a:pt x="150" y="1633"/>
                </a:lnTo>
                <a:lnTo>
                  <a:pt x="150" y="1555"/>
                </a:lnTo>
                <a:lnTo>
                  <a:pt x="150" y="1477"/>
                </a:lnTo>
                <a:lnTo>
                  <a:pt x="150" y="1399"/>
                </a:lnTo>
                <a:lnTo>
                  <a:pt x="150" y="1322"/>
                </a:lnTo>
                <a:lnTo>
                  <a:pt x="149" y="1322"/>
                </a:lnTo>
                <a:lnTo>
                  <a:pt x="149" y="1244"/>
                </a:lnTo>
                <a:lnTo>
                  <a:pt x="149" y="1166"/>
                </a:lnTo>
                <a:lnTo>
                  <a:pt x="149" y="1088"/>
                </a:lnTo>
                <a:lnTo>
                  <a:pt x="148" y="1088"/>
                </a:lnTo>
                <a:lnTo>
                  <a:pt x="148" y="1011"/>
                </a:lnTo>
                <a:lnTo>
                  <a:pt x="148" y="933"/>
                </a:lnTo>
                <a:lnTo>
                  <a:pt x="147" y="933"/>
                </a:lnTo>
                <a:lnTo>
                  <a:pt x="147" y="855"/>
                </a:lnTo>
                <a:lnTo>
                  <a:pt x="147" y="777"/>
                </a:lnTo>
                <a:lnTo>
                  <a:pt x="147" y="699"/>
                </a:lnTo>
                <a:lnTo>
                  <a:pt x="146" y="699"/>
                </a:lnTo>
                <a:lnTo>
                  <a:pt x="146" y="622"/>
                </a:lnTo>
                <a:lnTo>
                  <a:pt x="145" y="622"/>
                </a:lnTo>
                <a:lnTo>
                  <a:pt x="145" y="544"/>
                </a:lnTo>
                <a:lnTo>
                  <a:pt x="145" y="466"/>
                </a:lnTo>
                <a:lnTo>
                  <a:pt x="144" y="466"/>
                </a:lnTo>
                <a:lnTo>
                  <a:pt x="144" y="388"/>
                </a:lnTo>
                <a:lnTo>
                  <a:pt x="143" y="388"/>
                </a:lnTo>
                <a:lnTo>
                  <a:pt x="143" y="311"/>
                </a:lnTo>
                <a:lnTo>
                  <a:pt x="142" y="311"/>
                </a:lnTo>
                <a:lnTo>
                  <a:pt x="142" y="233"/>
                </a:lnTo>
                <a:lnTo>
                  <a:pt x="141" y="233"/>
                </a:lnTo>
                <a:lnTo>
                  <a:pt x="141" y="155"/>
                </a:lnTo>
                <a:lnTo>
                  <a:pt x="139" y="155"/>
                </a:lnTo>
                <a:lnTo>
                  <a:pt x="139" y="77"/>
                </a:lnTo>
                <a:lnTo>
                  <a:pt x="136" y="77"/>
                </a:lnTo>
                <a:lnTo>
                  <a:pt x="136" y="0"/>
                </a:lnTo>
                <a:lnTo>
                  <a:pt x="0" y="0"/>
                </a:lnTo>
              </a:path>
            </a:pathLst>
          </a:custGeom>
          <a:noFill/>
          <a:ln w="31750">
            <a:solidFill>
              <a:srgbClr val="FF9933"/>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2358" name="Freeform 223"/>
          <p:cNvSpPr>
            <a:spLocks/>
          </p:cNvSpPr>
          <p:nvPr/>
        </p:nvSpPr>
        <p:spPr bwMode="auto">
          <a:xfrm flipV="1">
            <a:off x="3232150" y="2779713"/>
            <a:ext cx="257175" cy="1978025"/>
          </a:xfrm>
          <a:custGeom>
            <a:avLst/>
            <a:gdLst>
              <a:gd name="T0" fmla="*/ 2147483647 w 156"/>
              <a:gd name="T1" fmla="*/ 2147483647 h 7777"/>
              <a:gd name="T2" fmla="*/ 2147483647 w 156"/>
              <a:gd name="T3" fmla="*/ 2147483647 h 7777"/>
              <a:gd name="T4" fmla="*/ 2147483647 w 156"/>
              <a:gd name="T5" fmla="*/ 2147483647 h 7777"/>
              <a:gd name="T6" fmla="*/ 2147483647 w 156"/>
              <a:gd name="T7" fmla="*/ 2147483647 h 7777"/>
              <a:gd name="T8" fmla="*/ 2147483647 w 156"/>
              <a:gd name="T9" fmla="*/ 2147483647 h 7777"/>
              <a:gd name="T10" fmla="*/ 2147483647 w 156"/>
              <a:gd name="T11" fmla="*/ 2147483647 h 7777"/>
              <a:gd name="T12" fmla="*/ 2147483647 w 156"/>
              <a:gd name="T13" fmla="*/ 2147483647 h 7777"/>
              <a:gd name="T14" fmla="*/ 2147483647 w 156"/>
              <a:gd name="T15" fmla="*/ 2147483647 h 7777"/>
              <a:gd name="T16" fmla="*/ 2147483647 w 156"/>
              <a:gd name="T17" fmla="*/ 2147483647 h 7777"/>
              <a:gd name="T18" fmla="*/ 2147483647 w 156"/>
              <a:gd name="T19" fmla="*/ 2147483647 h 7777"/>
              <a:gd name="T20" fmla="*/ 2147483647 w 156"/>
              <a:gd name="T21" fmla="*/ 2147483647 h 7777"/>
              <a:gd name="T22" fmla="*/ 2147483647 w 156"/>
              <a:gd name="T23" fmla="*/ 2147483647 h 7777"/>
              <a:gd name="T24" fmla="*/ 2147483647 w 156"/>
              <a:gd name="T25" fmla="*/ 2147483647 h 7777"/>
              <a:gd name="T26" fmla="*/ 2147483647 w 156"/>
              <a:gd name="T27" fmla="*/ 2147483647 h 7777"/>
              <a:gd name="T28" fmla="*/ 2147483647 w 156"/>
              <a:gd name="T29" fmla="*/ 2147483647 h 7777"/>
              <a:gd name="T30" fmla="*/ 2147483647 w 156"/>
              <a:gd name="T31" fmla="*/ 2147483647 h 7777"/>
              <a:gd name="T32" fmla="*/ 2147483647 w 156"/>
              <a:gd name="T33" fmla="*/ 2147483647 h 7777"/>
              <a:gd name="T34" fmla="*/ 2147483647 w 156"/>
              <a:gd name="T35" fmla="*/ 2147483647 h 7777"/>
              <a:gd name="T36" fmla="*/ 2147483647 w 156"/>
              <a:gd name="T37" fmla="*/ 2147483647 h 7777"/>
              <a:gd name="T38" fmla="*/ 2147483647 w 156"/>
              <a:gd name="T39" fmla="*/ 2147483647 h 7777"/>
              <a:gd name="T40" fmla="*/ 2147483647 w 156"/>
              <a:gd name="T41" fmla="*/ 2147483647 h 7777"/>
              <a:gd name="T42" fmla="*/ 2147483647 w 156"/>
              <a:gd name="T43" fmla="*/ 2147483647 h 7777"/>
              <a:gd name="T44" fmla="*/ 2147483647 w 156"/>
              <a:gd name="T45" fmla="*/ 2147483647 h 7777"/>
              <a:gd name="T46" fmla="*/ 2147483647 w 156"/>
              <a:gd name="T47" fmla="*/ 2147483647 h 7777"/>
              <a:gd name="T48" fmla="*/ 2147483647 w 156"/>
              <a:gd name="T49" fmla="*/ 2147483647 h 7777"/>
              <a:gd name="T50" fmla="*/ 2147483647 w 156"/>
              <a:gd name="T51" fmla="*/ 2147483647 h 7777"/>
              <a:gd name="T52" fmla="*/ 2147483647 w 156"/>
              <a:gd name="T53" fmla="*/ 2147483647 h 7777"/>
              <a:gd name="T54" fmla="*/ 2147483647 w 156"/>
              <a:gd name="T55" fmla="*/ 2147483647 h 7777"/>
              <a:gd name="T56" fmla="*/ 2147483647 w 156"/>
              <a:gd name="T57" fmla="*/ 2147483647 h 7777"/>
              <a:gd name="T58" fmla="*/ 2147483647 w 156"/>
              <a:gd name="T59" fmla="*/ 2147483647 h 7777"/>
              <a:gd name="T60" fmla="*/ 2147483647 w 156"/>
              <a:gd name="T61" fmla="*/ 2147483647 h 7777"/>
              <a:gd name="T62" fmla="*/ 2147483647 w 156"/>
              <a:gd name="T63" fmla="*/ 2147483647 h 7777"/>
              <a:gd name="T64" fmla="*/ 2147483647 w 156"/>
              <a:gd name="T65" fmla="*/ 2147483647 h 7777"/>
              <a:gd name="T66" fmla="*/ 2147483647 w 156"/>
              <a:gd name="T67" fmla="*/ 2147483647 h 7777"/>
              <a:gd name="T68" fmla="*/ 2147483647 w 156"/>
              <a:gd name="T69" fmla="*/ 2147483647 h 7777"/>
              <a:gd name="T70" fmla="*/ 2147483647 w 156"/>
              <a:gd name="T71" fmla="*/ 2147483647 h 7777"/>
              <a:gd name="T72" fmla="*/ 2147483647 w 156"/>
              <a:gd name="T73" fmla="*/ 2147483647 h 7777"/>
              <a:gd name="T74" fmla="*/ 2147483647 w 156"/>
              <a:gd name="T75" fmla="*/ 2147483647 h 7777"/>
              <a:gd name="T76" fmla="*/ 2147483647 w 156"/>
              <a:gd name="T77" fmla="*/ 2147483647 h 7777"/>
              <a:gd name="T78" fmla="*/ 2147483647 w 156"/>
              <a:gd name="T79" fmla="*/ 2147483647 h 7777"/>
              <a:gd name="T80" fmla="*/ 2147483647 w 156"/>
              <a:gd name="T81" fmla="*/ 2147483647 h 7777"/>
              <a:gd name="T82" fmla="*/ 2147483647 w 156"/>
              <a:gd name="T83" fmla="*/ 2147483647 h 7777"/>
              <a:gd name="T84" fmla="*/ 2147483647 w 156"/>
              <a:gd name="T85" fmla="*/ 2147483647 h 7777"/>
              <a:gd name="T86" fmla="*/ 2147483647 w 156"/>
              <a:gd name="T87" fmla="*/ 2147483647 h 7777"/>
              <a:gd name="T88" fmla="*/ 2147483647 w 156"/>
              <a:gd name="T89" fmla="*/ 2147483647 h 7777"/>
              <a:gd name="T90" fmla="*/ 2147483647 w 156"/>
              <a:gd name="T91" fmla="*/ 2147483647 h 7777"/>
              <a:gd name="T92" fmla="*/ 2147483647 w 156"/>
              <a:gd name="T93" fmla="*/ 2147483647 h 7777"/>
              <a:gd name="T94" fmla="*/ 2147483647 w 156"/>
              <a:gd name="T95" fmla="*/ 2147483647 h 7777"/>
              <a:gd name="T96" fmla="*/ 2147483647 w 156"/>
              <a:gd name="T97" fmla="*/ 2147483647 h 7777"/>
              <a:gd name="T98" fmla="*/ 2147483647 w 156"/>
              <a:gd name="T99" fmla="*/ 2147483647 h 7777"/>
              <a:gd name="T100" fmla="*/ 2147483647 w 156"/>
              <a:gd name="T101" fmla="*/ 2147483647 h 7777"/>
              <a:gd name="T102" fmla="*/ 2147483647 w 156"/>
              <a:gd name="T103" fmla="*/ 2147483647 h 7777"/>
              <a:gd name="T104" fmla="*/ 2147483647 w 156"/>
              <a:gd name="T105" fmla="*/ 2147483647 h 7777"/>
              <a:gd name="T106" fmla="*/ 2147483647 w 156"/>
              <a:gd name="T107" fmla="*/ 2147483647 h 7777"/>
              <a:gd name="T108" fmla="*/ 2147483647 w 156"/>
              <a:gd name="T109" fmla="*/ 2147483647 h 7777"/>
              <a:gd name="T110" fmla="*/ 2147483647 w 156"/>
              <a:gd name="T111" fmla="*/ 2147483647 h 7777"/>
              <a:gd name="T112" fmla="*/ 2147483647 w 156"/>
              <a:gd name="T113" fmla="*/ 2147483647 h 7777"/>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56"/>
              <a:gd name="T172" fmla="*/ 0 h 7777"/>
              <a:gd name="T173" fmla="*/ 156 w 156"/>
              <a:gd name="T174" fmla="*/ 7777 h 7777"/>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56" h="7777">
                <a:moveTo>
                  <a:pt x="0" y="0"/>
                </a:moveTo>
                <a:lnTo>
                  <a:pt x="0" y="0"/>
                </a:lnTo>
                <a:lnTo>
                  <a:pt x="0" y="77"/>
                </a:lnTo>
                <a:lnTo>
                  <a:pt x="13" y="77"/>
                </a:lnTo>
                <a:lnTo>
                  <a:pt x="13" y="155"/>
                </a:lnTo>
                <a:lnTo>
                  <a:pt x="16" y="155"/>
                </a:lnTo>
                <a:lnTo>
                  <a:pt x="16" y="233"/>
                </a:lnTo>
                <a:lnTo>
                  <a:pt x="16" y="311"/>
                </a:lnTo>
                <a:lnTo>
                  <a:pt x="17" y="311"/>
                </a:lnTo>
                <a:lnTo>
                  <a:pt x="17" y="388"/>
                </a:lnTo>
                <a:lnTo>
                  <a:pt x="17" y="466"/>
                </a:lnTo>
                <a:lnTo>
                  <a:pt x="18" y="466"/>
                </a:lnTo>
                <a:lnTo>
                  <a:pt x="18" y="544"/>
                </a:lnTo>
                <a:lnTo>
                  <a:pt x="18" y="622"/>
                </a:lnTo>
                <a:lnTo>
                  <a:pt x="18" y="699"/>
                </a:lnTo>
                <a:lnTo>
                  <a:pt x="19" y="699"/>
                </a:lnTo>
                <a:lnTo>
                  <a:pt x="19" y="777"/>
                </a:lnTo>
                <a:lnTo>
                  <a:pt x="19" y="855"/>
                </a:lnTo>
                <a:lnTo>
                  <a:pt x="19" y="933"/>
                </a:lnTo>
                <a:lnTo>
                  <a:pt x="19" y="1011"/>
                </a:lnTo>
                <a:lnTo>
                  <a:pt x="20" y="1011"/>
                </a:lnTo>
                <a:lnTo>
                  <a:pt x="20" y="1088"/>
                </a:lnTo>
                <a:lnTo>
                  <a:pt x="20" y="1166"/>
                </a:lnTo>
                <a:lnTo>
                  <a:pt x="20" y="1244"/>
                </a:lnTo>
                <a:lnTo>
                  <a:pt x="20" y="1322"/>
                </a:lnTo>
                <a:lnTo>
                  <a:pt x="20" y="1399"/>
                </a:lnTo>
                <a:lnTo>
                  <a:pt x="20" y="1477"/>
                </a:lnTo>
                <a:lnTo>
                  <a:pt x="20" y="1555"/>
                </a:lnTo>
                <a:lnTo>
                  <a:pt x="21" y="1555"/>
                </a:lnTo>
                <a:lnTo>
                  <a:pt x="21" y="1633"/>
                </a:lnTo>
                <a:lnTo>
                  <a:pt x="21" y="1710"/>
                </a:lnTo>
                <a:lnTo>
                  <a:pt x="21" y="1788"/>
                </a:lnTo>
                <a:lnTo>
                  <a:pt x="21" y="1866"/>
                </a:lnTo>
                <a:lnTo>
                  <a:pt x="21" y="1944"/>
                </a:lnTo>
                <a:lnTo>
                  <a:pt x="21" y="2022"/>
                </a:lnTo>
                <a:lnTo>
                  <a:pt x="21" y="2099"/>
                </a:lnTo>
                <a:lnTo>
                  <a:pt x="21" y="2177"/>
                </a:lnTo>
                <a:lnTo>
                  <a:pt x="21" y="2255"/>
                </a:lnTo>
                <a:lnTo>
                  <a:pt x="22" y="2255"/>
                </a:lnTo>
                <a:lnTo>
                  <a:pt x="22" y="2333"/>
                </a:lnTo>
                <a:lnTo>
                  <a:pt x="22" y="2410"/>
                </a:lnTo>
                <a:lnTo>
                  <a:pt x="22" y="2488"/>
                </a:lnTo>
                <a:lnTo>
                  <a:pt x="22" y="2566"/>
                </a:lnTo>
                <a:lnTo>
                  <a:pt x="22" y="2644"/>
                </a:lnTo>
                <a:lnTo>
                  <a:pt x="22" y="2721"/>
                </a:lnTo>
                <a:lnTo>
                  <a:pt x="22" y="2799"/>
                </a:lnTo>
                <a:lnTo>
                  <a:pt x="22" y="2877"/>
                </a:lnTo>
                <a:lnTo>
                  <a:pt x="22" y="2955"/>
                </a:lnTo>
                <a:lnTo>
                  <a:pt x="22" y="3033"/>
                </a:lnTo>
                <a:lnTo>
                  <a:pt x="22" y="3110"/>
                </a:lnTo>
                <a:lnTo>
                  <a:pt x="23" y="3110"/>
                </a:lnTo>
                <a:lnTo>
                  <a:pt x="23" y="3188"/>
                </a:lnTo>
                <a:lnTo>
                  <a:pt x="23" y="3266"/>
                </a:lnTo>
                <a:lnTo>
                  <a:pt x="23" y="3344"/>
                </a:lnTo>
                <a:lnTo>
                  <a:pt x="23" y="3421"/>
                </a:lnTo>
                <a:lnTo>
                  <a:pt x="23" y="3499"/>
                </a:lnTo>
                <a:lnTo>
                  <a:pt x="23" y="3577"/>
                </a:lnTo>
                <a:lnTo>
                  <a:pt x="23" y="3655"/>
                </a:lnTo>
                <a:lnTo>
                  <a:pt x="23" y="3732"/>
                </a:lnTo>
                <a:lnTo>
                  <a:pt x="23" y="3810"/>
                </a:lnTo>
                <a:lnTo>
                  <a:pt x="23" y="3888"/>
                </a:lnTo>
                <a:lnTo>
                  <a:pt x="23" y="3966"/>
                </a:lnTo>
                <a:lnTo>
                  <a:pt x="23" y="4044"/>
                </a:lnTo>
                <a:lnTo>
                  <a:pt x="24" y="4044"/>
                </a:lnTo>
                <a:lnTo>
                  <a:pt x="24" y="4121"/>
                </a:lnTo>
                <a:lnTo>
                  <a:pt x="24" y="4199"/>
                </a:lnTo>
                <a:lnTo>
                  <a:pt x="24" y="4277"/>
                </a:lnTo>
                <a:lnTo>
                  <a:pt x="24" y="4355"/>
                </a:lnTo>
                <a:lnTo>
                  <a:pt x="24" y="4432"/>
                </a:lnTo>
                <a:lnTo>
                  <a:pt x="24" y="4510"/>
                </a:lnTo>
                <a:lnTo>
                  <a:pt x="24" y="4588"/>
                </a:lnTo>
                <a:lnTo>
                  <a:pt x="24" y="4666"/>
                </a:lnTo>
                <a:lnTo>
                  <a:pt x="24" y="4743"/>
                </a:lnTo>
                <a:lnTo>
                  <a:pt x="24" y="4821"/>
                </a:lnTo>
                <a:lnTo>
                  <a:pt x="24" y="4899"/>
                </a:lnTo>
                <a:lnTo>
                  <a:pt x="24" y="4977"/>
                </a:lnTo>
                <a:lnTo>
                  <a:pt x="24" y="5055"/>
                </a:lnTo>
                <a:lnTo>
                  <a:pt x="24" y="5132"/>
                </a:lnTo>
                <a:lnTo>
                  <a:pt x="25" y="5132"/>
                </a:lnTo>
                <a:lnTo>
                  <a:pt x="25" y="5210"/>
                </a:lnTo>
                <a:lnTo>
                  <a:pt x="25" y="5288"/>
                </a:lnTo>
                <a:lnTo>
                  <a:pt x="25" y="5366"/>
                </a:lnTo>
                <a:lnTo>
                  <a:pt x="25" y="5443"/>
                </a:lnTo>
                <a:lnTo>
                  <a:pt x="25" y="5521"/>
                </a:lnTo>
                <a:lnTo>
                  <a:pt x="25" y="5599"/>
                </a:lnTo>
                <a:lnTo>
                  <a:pt x="25" y="5677"/>
                </a:lnTo>
                <a:lnTo>
                  <a:pt x="25" y="5754"/>
                </a:lnTo>
                <a:lnTo>
                  <a:pt x="25" y="5832"/>
                </a:lnTo>
                <a:lnTo>
                  <a:pt x="25" y="5910"/>
                </a:lnTo>
                <a:lnTo>
                  <a:pt x="25" y="5988"/>
                </a:lnTo>
                <a:lnTo>
                  <a:pt x="26" y="5988"/>
                </a:lnTo>
                <a:lnTo>
                  <a:pt x="26" y="6066"/>
                </a:lnTo>
                <a:lnTo>
                  <a:pt x="26" y="6143"/>
                </a:lnTo>
                <a:lnTo>
                  <a:pt x="26" y="6221"/>
                </a:lnTo>
                <a:lnTo>
                  <a:pt x="26" y="6299"/>
                </a:lnTo>
                <a:lnTo>
                  <a:pt x="26" y="6377"/>
                </a:lnTo>
                <a:lnTo>
                  <a:pt x="26" y="6454"/>
                </a:lnTo>
                <a:lnTo>
                  <a:pt x="26" y="6532"/>
                </a:lnTo>
                <a:lnTo>
                  <a:pt x="26" y="6610"/>
                </a:lnTo>
                <a:lnTo>
                  <a:pt x="26" y="6688"/>
                </a:lnTo>
                <a:lnTo>
                  <a:pt x="26" y="6765"/>
                </a:lnTo>
                <a:lnTo>
                  <a:pt x="27" y="6765"/>
                </a:lnTo>
                <a:lnTo>
                  <a:pt x="27" y="6843"/>
                </a:lnTo>
                <a:lnTo>
                  <a:pt x="27" y="6921"/>
                </a:lnTo>
                <a:lnTo>
                  <a:pt x="27" y="6999"/>
                </a:lnTo>
                <a:lnTo>
                  <a:pt x="27" y="7077"/>
                </a:lnTo>
                <a:lnTo>
                  <a:pt x="27" y="7154"/>
                </a:lnTo>
                <a:lnTo>
                  <a:pt x="27" y="7232"/>
                </a:lnTo>
                <a:lnTo>
                  <a:pt x="27" y="7310"/>
                </a:lnTo>
                <a:lnTo>
                  <a:pt x="28" y="7310"/>
                </a:lnTo>
                <a:lnTo>
                  <a:pt x="28" y="7388"/>
                </a:lnTo>
                <a:lnTo>
                  <a:pt x="28" y="7465"/>
                </a:lnTo>
                <a:lnTo>
                  <a:pt x="28" y="7543"/>
                </a:lnTo>
                <a:lnTo>
                  <a:pt x="29" y="7543"/>
                </a:lnTo>
                <a:lnTo>
                  <a:pt x="29" y="7621"/>
                </a:lnTo>
                <a:lnTo>
                  <a:pt x="29" y="7699"/>
                </a:lnTo>
                <a:lnTo>
                  <a:pt x="30" y="7699"/>
                </a:lnTo>
                <a:lnTo>
                  <a:pt x="30" y="7777"/>
                </a:lnTo>
                <a:lnTo>
                  <a:pt x="156" y="7777"/>
                </a:lnTo>
                <a:lnTo>
                  <a:pt x="156" y="7699"/>
                </a:lnTo>
                <a:lnTo>
                  <a:pt x="133" y="7699"/>
                </a:lnTo>
                <a:lnTo>
                  <a:pt x="133" y="7621"/>
                </a:lnTo>
                <a:lnTo>
                  <a:pt x="129" y="7621"/>
                </a:lnTo>
                <a:lnTo>
                  <a:pt x="129" y="7543"/>
                </a:lnTo>
                <a:lnTo>
                  <a:pt x="126" y="7543"/>
                </a:lnTo>
                <a:lnTo>
                  <a:pt x="126" y="7465"/>
                </a:lnTo>
                <a:lnTo>
                  <a:pt x="124" y="7465"/>
                </a:lnTo>
                <a:lnTo>
                  <a:pt x="124" y="7388"/>
                </a:lnTo>
                <a:lnTo>
                  <a:pt x="122" y="7388"/>
                </a:lnTo>
                <a:lnTo>
                  <a:pt x="122" y="7310"/>
                </a:lnTo>
                <a:lnTo>
                  <a:pt x="121" y="7310"/>
                </a:lnTo>
                <a:lnTo>
                  <a:pt x="121" y="7232"/>
                </a:lnTo>
                <a:lnTo>
                  <a:pt x="120" y="7232"/>
                </a:lnTo>
                <a:lnTo>
                  <a:pt x="120" y="7154"/>
                </a:lnTo>
                <a:lnTo>
                  <a:pt x="119" y="7154"/>
                </a:lnTo>
                <a:lnTo>
                  <a:pt x="119" y="7077"/>
                </a:lnTo>
                <a:lnTo>
                  <a:pt x="118" y="7077"/>
                </a:lnTo>
                <a:lnTo>
                  <a:pt x="118" y="6999"/>
                </a:lnTo>
                <a:lnTo>
                  <a:pt x="117" y="6999"/>
                </a:lnTo>
                <a:lnTo>
                  <a:pt x="117" y="6921"/>
                </a:lnTo>
                <a:lnTo>
                  <a:pt x="116" y="6921"/>
                </a:lnTo>
                <a:lnTo>
                  <a:pt x="116" y="6843"/>
                </a:lnTo>
                <a:lnTo>
                  <a:pt x="115" y="6843"/>
                </a:lnTo>
                <a:lnTo>
                  <a:pt x="115" y="6765"/>
                </a:lnTo>
                <a:lnTo>
                  <a:pt x="115" y="6688"/>
                </a:lnTo>
                <a:lnTo>
                  <a:pt x="114" y="6688"/>
                </a:lnTo>
                <a:lnTo>
                  <a:pt x="114" y="6610"/>
                </a:lnTo>
                <a:lnTo>
                  <a:pt x="113" y="6610"/>
                </a:lnTo>
                <a:lnTo>
                  <a:pt x="113" y="6532"/>
                </a:lnTo>
                <a:lnTo>
                  <a:pt x="113" y="6454"/>
                </a:lnTo>
                <a:lnTo>
                  <a:pt x="112" y="6454"/>
                </a:lnTo>
                <a:lnTo>
                  <a:pt x="112" y="6377"/>
                </a:lnTo>
                <a:lnTo>
                  <a:pt x="112" y="6299"/>
                </a:lnTo>
                <a:lnTo>
                  <a:pt x="111" y="6299"/>
                </a:lnTo>
                <a:lnTo>
                  <a:pt x="111" y="6221"/>
                </a:lnTo>
                <a:lnTo>
                  <a:pt x="111" y="6143"/>
                </a:lnTo>
                <a:lnTo>
                  <a:pt x="110" y="6143"/>
                </a:lnTo>
                <a:lnTo>
                  <a:pt x="110" y="6066"/>
                </a:lnTo>
                <a:lnTo>
                  <a:pt x="110" y="5988"/>
                </a:lnTo>
                <a:lnTo>
                  <a:pt x="109" y="5988"/>
                </a:lnTo>
                <a:lnTo>
                  <a:pt x="109" y="5910"/>
                </a:lnTo>
                <a:lnTo>
                  <a:pt x="109" y="5832"/>
                </a:lnTo>
                <a:lnTo>
                  <a:pt x="108" y="5832"/>
                </a:lnTo>
                <a:lnTo>
                  <a:pt x="108" y="5754"/>
                </a:lnTo>
                <a:lnTo>
                  <a:pt x="108" y="5677"/>
                </a:lnTo>
                <a:lnTo>
                  <a:pt x="108" y="5599"/>
                </a:lnTo>
                <a:lnTo>
                  <a:pt x="107" y="5599"/>
                </a:lnTo>
                <a:lnTo>
                  <a:pt x="107" y="5521"/>
                </a:lnTo>
                <a:lnTo>
                  <a:pt x="107" y="5443"/>
                </a:lnTo>
                <a:lnTo>
                  <a:pt x="107" y="5366"/>
                </a:lnTo>
                <a:lnTo>
                  <a:pt x="106" y="5366"/>
                </a:lnTo>
                <a:lnTo>
                  <a:pt x="106" y="5288"/>
                </a:lnTo>
                <a:lnTo>
                  <a:pt x="106" y="5210"/>
                </a:lnTo>
                <a:lnTo>
                  <a:pt x="106" y="5132"/>
                </a:lnTo>
                <a:lnTo>
                  <a:pt x="105" y="5132"/>
                </a:lnTo>
                <a:lnTo>
                  <a:pt x="105" y="5055"/>
                </a:lnTo>
                <a:lnTo>
                  <a:pt x="105" y="4977"/>
                </a:lnTo>
                <a:lnTo>
                  <a:pt x="104" y="4977"/>
                </a:lnTo>
                <a:lnTo>
                  <a:pt x="104" y="4899"/>
                </a:lnTo>
                <a:lnTo>
                  <a:pt x="104" y="4821"/>
                </a:lnTo>
                <a:lnTo>
                  <a:pt x="104" y="4743"/>
                </a:lnTo>
                <a:lnTo>
                  <a:pt x="103" y="4743"/>
                </a:lnTo>
                <a:lnTo>
                  <a:pt x="103" y="4666"/>
                </a:lnTo>
                <a:lnTo>
                  <a:pt x="103" y="4588"/>
                </a:lnTo>
                <a:lnTo>
                  <a:pt x="103" y="4510"/>
                </a:lnTo>
                <a:lnTo>
                  <a:pt x="102" y="4510"/>
                </a:lnTo>
                <a:lnTo>
                  <a:pt x="102" y="4432"/>
                </a:lnTo>
                <a:lnTo>
                  <a:pt x="102" y="4355"/>
                </a:lnTo>
                <a:lnTo>
                  <a:pt x="102" y="4277"/>
                </a:lnTo>
                <a:lnTo>
                  <a:pt x="101" y="4277"/>
                </a:lnTo>
                <a:lnTo>
                  <a:pt x="101" y="4199"/>
                </a:lnTo>
                <a:lnTo>
                  <a:pt x="101" y="4121"/>
                </a:lnTo>
                <a:lnTo>
                  <a:pt x="101" y="4044"/>
                </a:lnTo>
                <a:lnTo>
                  <a:pt x="101" y="3966"/>
                </a:lnTo>
                <a:lnTo>
                  <a:pt x="100" y="3966"/>
                </a:lnTo>
                <a:lnTo>
                  <a:pt x="100" y="3888"/>
                </a:lnTo>
                <a:lnTo>
                  <a:pt x="100" y="3810"/>
                </a:lnTo>
                <a:lnTo>
                  <a:pt x="100" y="3732"/>
                </a:lnTo>
                <a:lnTo>
                  <a:pt x="99" y="3732"/>
                </a:lnTo>
                <a:lnTo>
                  <a:pt x="99" y="3655"/>
                </a:lnTo>
                <a:lnTo>
                  <a:pt x="99" y="3577"/>
                </a:lnTo>
                <a:lnTo>
                  <a:pt x="99" y="3499"/>
                </a:lnTo>
                <a:lnTo>
                  <a:pt x="98" y="3499"/>
                </a:lnTo>
                <a:lnTo>
                  <a:pt x="98" y="3421"/>
                </a:lnTo>
                <a:lnTo>
                  <a:pt x="98" y="3344"/>
                </a:lnTo>
                <a:lnTo>
                  <a:pt x="98" y="3266"/>
                </a:lnTo>
                <a:lnTo>
                  <a:pt x="97" y="3266"/>
                </a:lnTo>
                <a:lnTo>
                  <a:pt x="97" y="3188"/>
                </a:lnTo>
                <a:lnTo>
                  <a:pt x="97" y="3110"/>
                </a:lnTo>
                <a:lnTo>
                  <a:pt x="97" y="3033"/>
                </a:lnTo>
                <a:lnTo>
                  <a:pt x="97" y="2955"/>
                </a:lnTo>
                <a:lnTo>
                  <a:pt x="96" y="2955"/>
                </a:lnTo>
                <a:lnTo>
                  <a:pt x="96" y="2877"/>
                </a:lnTo>
                <a:lnTo>
                  <a:pt x="96" y="2799"/>
                </a:lnTo>
                <a:lnTo>
                  <a:pt x="96" y="2721"/>
                </a:lnTo>
                <a:lnTo>
                  <a:pt x="95" y="2721"/>
                </a:lnTo>
                <a:lnTo>
                  <a:pt x="95" y="2644"/>
                </a:lnTo>
                <a:lnTo>
                  <a:pt x="95" y="2566"/>
                </a:lnTo>
                <a:lnTo>
                  <a:pt x="95" y="2488"/>
                </a:lnTo>
                <a:lnTo>
                  <a:pt x="94" y="2488"/>
                </a:lnTo>
                <a:lnTo>
                  <a:pt x="94" y="2410"/>
                </a:lnTo>
                <a:lnTo>
                  <a:pt x="94" y="2333"/>
                </a:lnTo>
                <a:lnTo>
                  <a:pt x="94" y="2255"/>
                </a:lnTo>
                <a:lnTo>
                  <a:pt x="93" y="2255"/>
                </a:lnTo>
                <a:lnTo>
                  <a:pt x="93" y="2177"/>
                </a:lnTo>
                <a:lnTo>
                  <a:pt x="93" y="2099"/>
                </a:lnTo>
                <a:lnTo>
                  <a:pt x="92" y="2099"/>
                </a:lnTo>
                <a:lnTo>
                  <a:pt x="92" y="2022"/>
                </a:lnTo>
                <a:lnTo>
                  <a:pt x="92" y="1944"/>
                </a:lnTo>
                <a:lnTo>
                  <a:pt x="92" y="1866"/>
                </a:lnTo>
                <a:lnTo>
                  <a:pt x="91" y="1866"/>
                </a:lnTo>
                <a:lnTo>
                  <a:pt x="91" y="1788"/>
                </a:lnTo>
                <a:lnTo>
                  <a:pt x="91" y="1710"/>
                </a:lnTo>
                <a:lnTo>
                  <a:pt x="91" y="1633"/>
                </a:lnTo>
                <a:lnTo>
                  <a:pt x="90" y="1633"/>
                </a:lnTo>
                <a:lnTo>
                  <a:pt x="90" y="1555"/>
                </a:lnTo>
                <a:lnTo>
                  <a:pt x="90" y="1477"/>
                </a:lnTo>
                <a:lnTo>
                  <a:pt x="89" y="1477"/>
                </a:lnTo>
                <a:lnTo>
                  <a:pt x="89" y="1399"/>
                </a:lnTo>
                <a:lnTo>
                  <a:pt x="89" y="1322"/>
                </a:lnTo>
                <a:lnTo>
                  <a:pt x="88" y="1322"/>
                </a:lnTo>
                <a:lnTo>
                  <a:pt x="88" y="1244"/>
                </a:lnTo>
                <a:lnTo>
                  <a:pt x="88" y="1166"/>
                </a:lnTo>
                <a:lnTo>
                  <a:pt x="87" y="1166"/>
                </a:lnTo>
                <a:lnTo>
                  <a:pt x="87" y="1088"/>
                </a:lnTo>
                <a:lnTo>
                  <a:pt x="87" y="1011"/>
                </a:lnTo>
                <a:lnTo>
                  <a:pt x="86" y="1011"/>
                </a:lnTo>
                <a:lnTo>
                  <a:pt x="86" y="933"/>
                </a:lnTo>
                <a:lnTo>
                  <a:pt x="85" y="933"/>
                </a:lnTo>
                <a:lnTo>
                  <a:pt x="85" y="855"/>
                </a:lnTo>
                <a:lnTo>
                  <a:pt x="85" y="777"/>
                </a:lnTo>
                <a:lnTo>
                  <a:pt x="84" y="777"/>
                </a:lnTo>
                <a:lnTo>
                  <a:pt x="84" y="699"/>
                </a:lnTo>
                <a:lnTo>
                  <a:pt x="83" y="699"/>
                </a:lnTo>
                <a:lnTo>
                  <a:pt x="83" y="622"/>
                </a:lnTo>
                <a:lnTo>
                  <a:pt x="83" y="544"/>
                </a:lnTo>
                <a:lnTo>
                  <a:pt x="82" y="544"/>
                </a:lnTo>
                <a:lnTo>
                  <a:pt x="82" y="466"/>
                </a:lnTo>
                <a:lnTo>
                  <a:pt x="81" y="466"/>
                </a:lnTo>
                <a:lnTo>
                  <a:pt x="81" y="388"/>
                </a:lnTo>
                <a:lnTo>
                  <a:pt x="79" y="388"/>
                </a:lnTo>
                <a:lnTo>
                  <a:pt x="79" y="311"/>
                </a:lnTo>
                <a:lnTo>
                  <a:pt x="78" y="311"/>
                </a:lnTo>
                <a:lnTo>
                  <a:pt x="78" y="233"/>
                </a:lnTo>
                <a:lnTo>
                  <a:pt x="76" y="233"/>
                </a:lnTo>
                <a:lnTo>
                  <a:pt x="76" y="155"/>
                </a:lnTo>
                <a:lnTo>
                  <a:pt x="74" y="155"/>
                </a:lnTo>
                <a:lnTo>
                  <a:pt x="74" y="77"/>
                </a:lnTo>
                <a:lnTo>
                  <a:pt x="71" y="77"/>
                </a:lnTo>
                <a:lnTo>
                  <a:pt x="71" y="0"/>
                </a:lnTo>
                <a:lnTo>
                  <a:pt x="0" y="0"/>
                </a:lnTo>
              </a:path>
            </a:pathLst>
          </a:custGeom>
          <a:noFill/>
          <a:ln w="317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2359" name="Freeform 225"/>
          <p:cNvSpPr>
            <a:spLocks/>
          </p:cNvSpPr>
          <p:nvPr/>
        </p:nvSpPr>
        <p:spPr bwMode="auto">
          <a:xfrm flipV="1">
            <a:off x="425450" y="2779713"/>
            <a:ext cx="2806700" cy="1978025"/>
          </a:xfrm>
          <a:custGeom>
            <a:avLst/>
            <a:gdLst>
              <a:gd name="T0" fmla="*/ 2147483647 w 1700"/>
              <a:gd name="T1" fmla="*/ 2147483647 h 7777"/>
              <a:gd name="T2" fmla="*/ 2147483647 w 1700"/>
              <a:gd name="T3" fmla="*/ 2147483647 h 7777"/>
              <a:gd name="T4" fmla="*/ 2147483647 w 1700"/>
              <a:gd name="T5" fmla="*/ 2147483647 h 7777"/>
              <a:gd name="T6" fmla="*/ 2147483647 w 1700"/>
              <a:gd name="T7" fmla="*/ 2147483647 h 7777"/>
              <a:gd name="T8" fmla="*/ 2147483647 w 1700"/>
              <a:gd name="T9" fmla="*/ 2147483647 h 7777"/>
              <a:gd name="T10" fmla="*/ 2147483647 w 1700"/>
              <a:gd name="T11" fmla="*/ 2147483647 h 7777"/>
              <a:gd name="T12" fmla="*/ 2147483647 w 1700"/>
              <a:gd name="T13" fmla="*/ 2147483647 h 7777"/>
              <a:gd name="T14" fmla="*/ 2147483647 w 1700"/>
              <a:gd name="T15" fmla="*/ 2147483647 h 7777"/>
              <a:gd name="T16" fmla="*/ 2147483647 w 1700"/>
              <a:gd name="T17" fmla="*/ 2147483647 h 7777"/>
              <a:gd name="T18" fmla="*/ 2147483647 w 1700"/>
              <a:gd name="T19" fmla="*/ 2147483647 h 7777"/>
              <a:gd name="T20" fmla="*/ 2147483647 w 1700"/>
              <a:gd name="T21" fmla="*/ 2147483647 h 7777"/>
              <a:gd name="T22" fmla="*/ 2147483647 w 1700"/>
              <a:gd name="T23" fmla="*/ 2147483647 h 7777"/>
              <a:gd name="T24" fmla="*/ 2147483647 w 1700"/>
              <a:gd name="T25" fmla="*/ 2147483647 h 7777"/>
              <a:gd name="T26" fmla="*/ 2147483647 w 1700"/>
              <a:gd name="T27" fmla="*/ 2147483647 h 7777"/>
              <a:gd name="T28" fmla="*/ 2147483647 w 1700"/>
              <a:gd name="T29" fmla="*/ 2147483647 h 7777"/>
              <a:gd name="T30" fmla="*/ 2147483647 w 1700"/>
              <a:gd name="T31" fmla="*/ 2147483647 h 7777"/>
              <a:gd name="T32" fmla="*/ 2147483647 w 1700"/>
              <a:gd name="T33" fmla="*/ 2147483647 h 7777"/>
              <a:gd name="T34" fmla="*/ 2147483647 w 1700"/>
              <a:gd name="T35" fmla="*/ 2147483647 h 7777"/>
              <a:gd name="T36" fmla="*/ 2147483647 w 1700"/>
              <a:gd name="T37" fmla="*/ 2147483647 h 7777"/>
              <a:gd name="T38" fmla="*/ 2147483647 w 1700"/>
              <a:gd name="T39" fmla="*/ 2147483647 h 7777"/>
              <a:gd name="T40" fmla="*/ 2147483647 w 1700"/>
              <a:gd name="T41" fmla="*/ 2147483647 h 7777"/>
              <a:gd name="T42" fmla="*/ 2147483647 w 1700"/>
              <a:gd name="T43" fmla="*/ 2147483647 h 7777"/>
              <a:gd name="T44" fmla="*/ 2147483647 w 1700"/>
              <a:gd name="T45" fmla="*/ 2147483647 h 7777"/>
              <a:gd name="T46" fmla="*/ 2147483647 w 1700"/>
              <a:gd name="T47" fmla="*/ 2147483647 h 7777"/>
              <a:gd name="T48" fmla="*/ 2147483647 w 1700"/>
              <a:gd name="T49" fmla="*/ 2147483647 h 7777"/>
              <a:gd name="T50" fmla="*/ 2147483647 w 1700"/>
              <a:gd name="T51" fmla="*/ 2147483647 h 7777"/>
              <a:gd name="T52" fmla="*/ 2147483647 w 1700"/>
              <a:gd name="T53" fmla="*/ 2147483647 h 7777"/>
              <a:gd name="T54" fmla="*/ 2147483647 w 1700"/>
              <a:gd name="T55" fmla="*/ 2147483647 h 7777"/>
              <a:gd name="T56" fmla="*/ 2147483647 w 1700"/>
              <a:gd name="T57" fmla="*/ 2147483647 h 7777"/>
              <a:gd name="T58" fmla="*/ 2147483647 w 1700"/>
              <a:gd name="T59" fmla="*/ 2147483647 h 7777"/>
              <a:gd name="T60" fmla="*/ 2147483647 w 1700"/>
              <a:gd name="T61" fmla="*/ 2147483647 h 7777"/>
              <a:gd name="T62" fmla="*/ 2147483647 w 1700"/>
              <a:gd name="T63" fmla="*/ 2147483647 h 7777"/>
              <a:gd name="T64" fmla="*/ 2147483647 w 1700"/>
              <a:gd name="T65" fmla="*/ 2147483647 h 7777"/>
              <a:gd name="T66" fmla="*/ 2147483647 w 1700"/>
              <a:gd name="T67" fmla="*/ 2147483647 h 7777"/>
              <a:gd name="T68" fmla="*/ 2147483647 w 1700"/>
              <a:gd name="T69" fmla="*/ 2147483647 h 7777"/>
              <a:gd name="T70" fmla="*/ 2147483647 w 1700"/>
              <a:gd name="T71" fmla="*/ 2147483647 h 7777"/>
              <a:gd name="T72" fmla="*/ 2147483647 w 1700"/>
              <a:gd name="T73" fmla="*/ 2147483647 h 7777"/>
              <a:gd name="T74" fmla="*/ 2147483647 w 1700"/>
              <a:gd name="T75" fmla="*/ 2147483647 h 7777"/>
              <a:gd name="T76" fmla="*/ 2147483647 w 1700"/>
              <a:gd name="T77" fmla="*/ 2147483647 h 7777"/>
              <a:gd name="T78" fmla="*/ 2147483647 w 1700"/>
              <a:gd name="T79" fmla="*/ 2147483647 h 7777"/>
              <a:gd name="T80" fmla="*/ 2147483647 w 1700"/>
              <a:gd name="T81" fmla="*/ 2147483647 h 7777"/>
              <a:gd name="T82" fmla="*/ 2147483647 w 1700"/>
              <a:gd name="T83" fmla="*/ 2147483647 h 7777"/>
              <a:gd name="T84" fmla="*/ 2147483647 w 1700"/>
              <a:gd name="T85" fmla="*/ 2147483647 h 7777"/>
              <a:gd name="T86" fmla="*/ 2147483647 w 1700"/>
              <a:gd name="T87" fmla="*/ 2147483647 h 7777"/>
              <a:gd name="T88" fmla="*/ 2147483647 w 1700"/>
              <a:gd name="T89" fmla="*/ 2147483647 h 7777"/>
              <a:gd name="T90" fmla="*/ 2147483647 w 1700"/>
              <a:gd name="T91" fmla="*/ 2147483647 h 7777"/>
              <a:gd name="T92" fmla="*/ 2147483647 w 1700"/>
              <a:gd name="T93" fmla="*/ 2147483647 h 7777"/>
              <a:gd name="T94" fmla="*/ 2147483647 w 1700"/>
              <a:gd name="T95" fmla="*/ 2147483647 h 7777"/>
              <a:gd name="T96" fmla="*/ 2147483647 w 1700"/>
              <a:gd name="T97" fmla="*/ 2147483647 h 7777"/>
              <a:gd name="T98" fmla="*/ 2147483647 w 1700"/>
              <a:gd name="T99" fmla="*/ 2147483647 h 7777"/>
              <a:gd name="T100" fmla="*/ 2147483647 w 1700"/>
              <a:gd name="T101" fmla="*/ 2147483647 h 7777"/>
              <a:gd name="T102" fmla="*/ 2147483647 w 1700"/>
              <a:gd name="T103" fmla="*/ 2147483647 h 7777"/>
              <a:gd name="T104" fmla="*/ 2147483647 w 1700"/>
              <a:gd name="T105" fmla="*/ 2147483647 h 7777"/>
              <a:gd name="T106" fmla="*/ 2147483647 w 1700"/>
              <a:gd name="T107" fmla="*/ 2147483647 h 7777"/>
              <a:gd name="T108" fmla="*/ 2147483647 w 1700"/>
              <a:gd name="T109" fmla="*/ 2147483647 h 7777"/>
              <a:gd name="T110" fmla="*/ 2147483647 w 1700"/>
              <a:gd name="T111" fmla="*/ 2147483647 h 7777"/>
              <a:gd name="T112" fmla="*/ 2147483647 w 1700"/>
              <a:gd name="T113" fmla="*/ 2147483647 h 7777"/>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700"/>
              <a:gd name="T172" fmla="*/ 0 h 7777"/>
              <a:gd name="T173" fmla="*/ 1700 w 1700"/>
              <a:gd name="T174" fmla="*/ 7777 h 7777"/>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700" h="7777">
                <a:moveTo>
                  <a:pt x="0" y="0"/>
                </a:moveTo>
                <a:lnTo>
                  <a:pt x="0" y="0"/>
                </a:lnTo>
                <a:lnTo>
                  <a:pt x="0" y="77"/>
                </a:lnTo>
                <a:lnTo>
                  <a:pt x="245" y="77"/>
                </a:lnTo>
                <a:lnTo>
                  <a:pt x="245" y="155"/>
                </a:lnTo>
                <a:lnTo>
                  <a:pt x="294" y="155"/>
                </a:lnTo>
                <a:lnTo>
                  <a:pt x="294" y="233"/>
                </a:lnTo>
                <a:lnTo>
                  <a:pt x="324" y="233"/>
                </a:lnTo>
                <a:lnTo>
                  <a:pt x="324" y="311"/>
                </a:lnTo>
                <a:lnTo>
                  <a:pt x="347" y="311"/>
                </a:lnTo>
                <a:lnTo>
                  <a:pt x="347" y="388"/>
                </a:lnTo>
                <a:lnTo>
                  <a:pt x="366" y="388"/>
                </a:lnTo>
                <a:lnTo>
                  <a:pt x="366" y="466"/>
                </a:lnTo>
                <a:lnTo>
                  <a:pt x="380" y="466"/>
                </a:lnTo>
                <a:lnTo>
                  <a:pt x="380" y="544"/>
                </a:lnTo>
                <a:lnTo>
                  <a:pt x="393" y="544"/>
                </a:lnTo>
                <a:lnTo>
                  <a:pt x="393" y="622"/>
                </a:lnTo>
                <a:lnTo>
                  <a:pt x="404" y="622"/>
                </a:lnTo>
                <a:lnTo>
                  <a:pt x="404" y="699"/>
                </a:lnTo>
                <a:lnTo>
                  <a:pt x="415" y="699"/>
                </a:lnTo>
                <a:lnTo>
                  <a:pt x="415" y="777"/>
                </a:lnTo>
                <a:lnTo>
                  <a:pt x="424" y="777"/>
                </a:lnTo>
                <a:lnTo>
                  <a:pt x="424" y="855"/>
                </a:lnTo>
                <a:lnTo>
                  <a:pt x="433" y="855"/>
                </a:lnTo>
                <a:lnTo>
                  <a:pt x="433" y="933"/>
                </a:lnTo>
                <a:lnTo>
                  <a:pt x="441" y="933"/>
                </a:lnTo>
                <a:lnTo>
                  <a:pt x="441" y="1011"/>
                </a:lnTo>
                <a:lnTo>
                  <a:pt x="448" y="1011"/>
                </a:lnTo>
                <a:lnTo>
                  <a:pt x="448" y="1088"/>
                </a:lnTo>
                <a:lnTo>
                  <a:pt x="455" y="1088"/>
                </a:lnTo>
                <a:lnTo>
                  <a:pt x="455" y="1166"/>
                </a:lnTo>
                <a:lnTo>
                  <a:pt x="462" y="1166"/>
                </a:lnTo>
                <a:lnTo>
                  <a:pt x="462" y="1244"/>
                </a:lnTo>
                <a:lnTo>
                  <a:pt x="468" y="1244"/>
                </a:lnTo>
                <a:lnTo>
                  <a:pt x="468" y="1322"/>
                </a:lnTo>
                <a:lnTo>
                  <a:pt x="474" y="1322"/>
                </a:lnTo>
                <a:lnTo>
                  <a:pt x="474" y="1399"/>
                </a:lnTo>
                <a:lnTo>
                  <a:pt x="480" y="1399"/>
                </a:lnTo>
                <a:lnTo>
                  <a:pt x="480" y="1477"/>
                </a:lnTo>
                <a:lnTo>
                  <a:pt x="486" y="1477"/>
                </a:lnTo>
                <a:lnTo>
                  <a:pt x="486" y="1555"/>
                </a:lnTo>
                <a:lnTo>
                  <a:pt x="491" y="1555"/>
                </a:lnTo>
                <a:lnTo>
                  <a:pt x="491" y="1633"/>
                </a:lnTo>
                <a:lnTo>
                  <a:pt x="496" y="1633"/>
                </a:lnTo>
                <a:lnTo>
                  <a:pt x="496" y="1710"/>
                </a:lnTo>
                <a:lnTo>
                  <a:pt x="501" y="1710"/>
                </a:lnTo>
                <a:lnTo>
                  <a:pt x="501" y="1788"/>
                </a:lnTo>
                <a:lnTo>
                  <a:pt x="506" y="1788"/>
                </a:lnTo>
                <a:lnTo>
                  <a:pt x="506" y="1866"/>
                </a:lnTo>
                <a:lnTo>
                  <a:pt x="510" y="1866"/>
                </a:lnTo>
                <a:lnTo>
                  <a:pt x="510" y="1944"/>
                </a:lnTo>
                <a:lnTo>
                  <a:pt x="515" y="1944"/>
                </a:lnTo>
                <a:lnTo>
                  <a:pt x="515" y="2022"/>
                </a:lnTo>
                <a:lnTo>
                  <a:pt x="519" y="2022"/>
                </a:lnTo>
                <a:lnTo>
                  <a:pt x="519" y="2099"/>
                </a:lnTo>
                <a:lnTo>
                  <a:pt x="524" y="2099"/>
                </a:lnTo>
                <a:lnTo>
                  <a:pt x="524" y="2177"/>
                </a:lnTo>
                <a:lnTo>
                  <a:pt x="528" y="2177"/>
                </a:lnTo>
                <a:lnTo>
                  <a:pt x="528" y="2255"/>
                </a:lnTo>
                <a:lnTo>
                  <a:pt x="532" y="2255"/>
                </a:lnTo>
                <a:lnTo>
                  <a:pt x="532" y="2333"/>
                </a:lnTo>
                <a:lnTo>
                  <a:pt x="537" y="2333"/>
                </a:lnTo>
                <a:lnTo>
                  <a:pt x="537" y="2410"/>
                </a:lnTo>
                <a:lnTo>
                  <a:pt x="540" y="2410"/>
                </a:lnTo>
                <a:lnTo>
                  <a:pt x="540" y="2488"/>
                </a:lnTo>
                <a:lnTo>
                  <a:pt x="544" y="2488"/>
                </a:lnTo>
                <a:lnTo>
                  <a:pt x="544" y="2566"/>
                </a:lnTo>
                <a:lnTo>
                  <a:pt x="548" y="2566"/>
                </a:lnTo>
                <a:lnTo>
                  <a:pt x="548" y="2644"/>
                </a:lnTo>
                <a:lnTo>
                  <a:pt x="552" y="2644"/>
                </a:lnTo>
                <a:lnTo>
                  <a:pt x="552" y="2721"/>
                </a:lnTo>
                <a:lnTo>
                  <a:pt x="556" y="2721"/>
                </a:lnTo>
                <a:lnTo>
                  <a:pt x="556" y="2799"/>
                </a:lnTo>
                <a:lnTo>
                  <a:pt x="560" y="2799"/>
                </a:lnTo>
                <a:lnTo>
                  <a:pt x="560" y="2877"/>
                </a:lnTo>
                <a:lnTo>
                  <a:pt x="563" y="2877"/>
                </a:lnTo>
                <a:lnTo>
                  <a:pt x="563" y="2955"/>
                </a:lnTo>
                <a:lnTo>
                  <a:pt x="567" y="2955"/>
                </a:lnTo>
                <a:lnTo>
                  <a:pt x="567" y="3033"/>
                </a:lnTo>
                <a:lnTo>
                  <a:pt x="571" y="3033"/>
                </a:lnTo>
                <a:lnTo>
                  <a:pt x="571" y="3110"/>
                </a:lnTo>
                <a:lnTo>
                  <a:pt x="574" y="3110"/>
                </a:lnTo>
                <a:lnTo>
                  <a:pt x="574" y="3188"/>
                </a:lnTo>
                <a:lnTo>
                  <a:pt x="577" y="3188"/>
                </a:lnTo>
                <a:lnTo>
                  <a:pt x="577" y="3266"/>
                </a:lnTo>
                <a:lnTo>
                  <a:pt x="581" y="3266"/>
                </a:lnTo>
                <a:lnTo>
                  <a:pt x="581" y="3344"/>
                </a:lnTo>
                <a:lnTo>
                  <a:pt x="585" y="3344"/>
                </a:lnTo>
                <a:lnTo>
                  <a:pt x="585" y="3421"/>
                </a:lnTo>
                <a:lnTo>
                  <a:pt x="588" y="3421"/>
                </a:lnTo>
                <a:lnTo>
                  <a:pt x="588" y="3499"/>
                </a:lnTo>
                <a:lnTo>
                  <a:pt x="591" y="3499"/>
                </a:lnTo>
                <a:lnTo>
                  <a:pt x="591" y="3577"/>
                </a:lnTo>
                <a:lnTo>
                  <a:pt x="595" y="3577"/>
                </a:lnTo>
                <a:lnTo>
                  <a:pt x="595" y="3655"/>
                </a:lnTo>
                <a:lnTo>
                  <a:pt x="598" y="3655"/>
                </a:lnTo>
                <a:lnTo>
                  <a:pt x="598" y="3732"/>
                </a:lnTo>
                <a:lnTo>
                  <a:pt x="602" y="3732"/>
                </a:lnTo>
                <a:lnTo>
                  <a:pt x="602" y="3810"/>
                </a:lnTo>
                <a:lnTo>
                  <a:pt x="605" y="3810"/>
                </a:lnTo>
                <a:lnTo>
                  <a:pt x="605" y="3888"/>
                </a:lnTo>
                <a:lnTo>
                  <a:pt x="608" y="3888"/>
                </a:lnTo>
                <a:lnTo>
                  <a:pt x="608" y="3966"/>
                </a:lnTo>
                <a:lnTo>
                  <a:pt x="612" y="3966"/>
                </a:lnTo>
                <a:lnTo>
                  <a:pt x="612" y="4044"/>
                </a:lnTo>
                <a:lnTo>
                  <a:pt x="615" y="4044"/>
                </a:lnTo>
                <a:lnTo>
                  <a:pt x="615" y="4121"/>
                </a:lnTo>
                <a:lnTo>
                  <a:pt x="618" y="4121"/>
                </a:lnTo>
                <a:lnTo>
                  <a:pt x="618" y="4199"/>
                </a:lnTo>
                <a:lnTo>
                  <a:pt x="622" y="4199"/>
                </a:lnTo>
                <a:lnTo>
                  <a:pt x="622" y="4277"/>
                </a:lnTo>
                <a:lnTo>
                  <a:pt x="625" y="4277"/>
                </a:lnTo>
                <a:lnTo>
                  <a:pt x="625" y="4355"/>
                </a:lnTo>
                <a:lnTo>
                  <a:pt x="628" y="4355"/>
                </a:lnTo>
                <a:lnTo>
                  <a:pt x="628" y="4432"/>
                </a:lnTo>
                <a:lnTo>
                  <a:pt x="632" y="4432"/>
                </a:lnTo>
                <a:lnTo>
                  <a:pt x="632" y="4510"/>
                </a:lnTo>
                <a:lnTo>
                  <a:pt x="635" y="4510"/>
                </a:lnTo>
                <a:lnTo>
                  <a:pt x="635" y="4588"/>
                </a:lnTo>
                <a:lnTo>
                  <a:pt x="639" y="4588"/>
                </a:lnTo>
                <a:lnTo>
                  <a:pt x="639" y="4666"/>
                </a:lnTo>
                <a:lnTo>
                  <a:pt x="642" y="4666"/>
                </a:lnTo>
                <a:lnTo>
                  <a:pt x="642" y="4743"/>
                </a:lnTo>
                <a:lnTo>
                  <a:pt x="645" y="4743"/>
                </a:lnTo>
                <a:lnTo>
                  <a:pt x="645" y="4821"/>
                </a:lnTo>
                <a:lnTo>
                  <a:pt x="649" y="4821"/>
                </a:lnTo>
                <a:lnTo>
                  <a:pt x="649" y="4899"/>
                </a:lnTo>
                <a:lnTo>
                  <a:pt x="652" y="4899"/>
                </a:lnTo>
                <a:lnTo>
                  <a:pt x="652" y="4977"/>
                </a:lnTo>
                <a:lnTo>
                  <a:pt x="656" y="4977"/>
                </a:lnTo>
                <a:lnTo>
                  <a:pt x="656" y="5055"/>
                </a:lnTo>
                <a:lnTo>
                  <a:pt x="659" y="5055"/>
                </a:lnTo>
                <a:lnTo>
                  <a:pt x="659" y="5132"/>
                </a:lnTo>
                <a:lnTo>
                  <a:pt x="663" y="5132"/>
                </a:lnTo>
                <a:lnTo>
                  <a:pt x="663" y="5210"/>
                </a:lnTo>
                <a:lnTo>
                  <a:pt x="667" y="5210"/>
                </a:lnTo>
                <a:lnTo>
                  <a:pt x="667" y="5288"/>
                </a:lnTo>
                <a:lnTo>
                  <a:pt x="670" y="5288"/>
                </a:lnTo>
                <a:lnTo>
                  <a:pt x="670" y="5366"/>
                </a:lnTo>
                <a:lnTo>
                  <a:pt x="674" y="5366"/>
                </a:lnTo>
                <a:lnTo>
                  <a:pt x="674" y="5443"/>
                </a:lnTo>
                <a:lnTo>
                  <a:pt x="678" y="5443"/>
                </a:lnTo>
                <a:lnTo>
                  <a:pt x="678" y="5521"/>
                </a:lnTo>
                <a:lnTo>
                  <a:pt x="682" y="5521"/>
                </a:lnTo>
                <a:lnTo>
                  <a:pt x="682" y="5599"/>
                </a:lnTo>
                <a:lnTo>
                  <a:pt x="686" y="5599"/>
                </a:lnTo>
                <a:lnTo>
                  <a:pt x="686" y="5677"/>
                </a:lnTo>
                <a:lnTo>
                  <a:pt x="690" y="5677"/>
                </a:lnTo>
                <a:lnTo>
                  <a:pt x="690" y="5754"/>
                </a:lnTo>
                <a:lnTo>
                  <a:pt x="694" y="5754"/>
                </a:lnTo>
                <a:lnTo>
                  <a:pt x="694" y="5832"/>
                </a:lnTo>
                <a:lnTo>
                  <a:pt x="698" y="5832"/>
                </a:lnTo>
                <a:lnTo>
                  <a:pt x="698" y="5910"/>
                </a:lnTo>
                <a:lnTo>
                  <a:pt x="702" y="5910"/>
                </a:lnTo>
                <a:lnTo>
                  <a:pt x="702" y="5988"/>
                </a:lnTo>
                <a:lnTo>
                  <a:pt x="706" y="5988"/>
                </a:lnTo>
                <a:lnTo>
                  <a:pt x="706" y="6066"/>
                </a:lnTo>
                <a:lnTo>
                  <a:pt x="711" y="6066"/>
                </a:lnTo>
                <a:lnTo>
                  <a:pt x="711" y="6143"/>
                </a:lnTo>
                <a:lnTo>
                  <a:pt x="715" y="6143"/>
                </a:lnTo>
                <a:lnTo>
                  <a:pt x="715" y="6221"/>
                </a:lnTo>
                <a:lnTo>
                  <a:pt x="720" y="6221"/>
                </a:lnTo>
                <a:lnTo>
                  <a:pt x="720" y="6299"/>
                </a:lnTo>
                <a:lnTo>
                  <a:pt x="725" y="6299"/>
                </a:lnTo>
                <a:lnTo>
                  <a:pt x="725" y="6377"/>
                </a:lnTo>
                <a:lnTo>
                  <a:pt x="730" y="6377"/>
                </a:lnTo>
                <a:lnTo>
                  <a:pt x="730" y="6454"/>
                </a:lnTo>
                <a:lnTo>
                  <a:pt x="735" y="6454"/>
                </a:lnTo>
                <a:lnTo>
                  <a:pt x="735" y="6532"/>
                </a:lnTo>
                <a:lnTo>
                  <a:pt x="741" y="6532"/>
                </a:lnTo>
                <a:lnTo>
                  <a:pt x="741" y="6610"/>
                </a:lnTo>
                <a:lnTo>
                  <a:pt x="746" y="6610"/>
                </a:lnTo>
                <a:lnTo>
                  <a:pt x="746" y="6688"/>
                </a:lnTo>
                <a:lnTo>
                  <a:pt x="752" y="6688"/>
                </a:lnTo>
                <a:lnTo>
                  <a:pt x="752" y="6765"/>
                </a:lnTo>
                <a:lnTo>
                  <a:pt x="759" y="6765"/>
                </a:lnTo>
                <a:lnTo>
                  <a:pt x="759" y="6843"/>
                </a:lnTo>
                <a:lnTo>
                  <a:pt x="766" y="6843"/>
                </a:lnTo>
                <a:lnTo>
                  <a:pt x="766" y="6921"/>
                </a:lnTo>
                <a:lnTo>
                  <a:pt x="773" y="6921"/>
                </a:lnTo>
                <a:lnTo>
                  <a:pt x="773" y="6999"/>
                </a:lnTo>
                <a:lnTo>
                  <a:pt x="780" y="6999"/>
                </a:lnTo>
                <a:lnTo>
                  <a:pt x="780" y="7077"/>
                </a:lnTo>
                <a:lnTo>
                  <a:pt x="789" y="7077"/>
                </a:lnTo>
                <a:lnTo>
                  <a:pt x="789" y="7154"/>
                </a:lnTo>
                <a:lnTo>
                  <a:pt x="798" y="7154"/>
                </a:lnTo>
                <a:lnTo>
                  <a:pt x="798" y="7232"/>
                </a:lnTo>
                <a:lnTo>
                  <a:pt x="808" y="7232"/>
                </a:lnTo>
                <a:lnTo>
                  <a:pt x="808" y="7310"/>
                </a:lnTo>
                <a:lnTo>
                  <a:pt x="819" y="7310"/>
                </a:lnTo>
                <a:lnTo>
                  <a:pt x="819" y="7388"/>
                </a:lnTo>
                <a:lnTo>
                  <a:pt x="831" y="7388"/>
                </a:lnTo>
                <a:lnTo>
                  <a:pt x="831" y="7465"/>
                </a:lnTo>
                <a:lnTo>
                  <a:pt x="847" y="7465"/>
                </a:lnTo>
                <a:lnTo>
                  <a:pt x="847" y="7543"/>
                </a:lnTo>
                <a:lnTo>
                  <a:pt x="865" y="7543"/>
                </a:lnTo>
                <a:lnTo>
                  <a:pt x="865" y="7621"/>
                </a:lnTo>
                <a:lnTo>
                  <a:pt x="889" y="7621"/>
                </a:lnTo>
                <a:lnTo>
                  <a:pt x="889" y="7699"/>
                </a:lnTo>
                <a:lnTo>
                  <a:pt x="923" y="7699"/>
                </a:lnTo>
                <a:lnTo>
                  <a:pt x="923" y="7777"/>
                </a:lnTo>
                <a:lnTo>
                  <a:pt x="1700" y="7777"/>
                </a:lnTo>
                <a:lnTo>
                  <a:pt x="1700" y="7699"/>
                </a:lnTo>
                <a:lnTo>
                  <a:pt x="1436" y="7699"/>
                </a:lnTo>
                <a:lnTo>
                  <a:pt x="1436" y="7621"/>
                </a:lnTo>
                <a:lnTo>
                  <a:pt x="1385" y="7621"/>
                </a:lnTo>
                <a:lnTo>
                  <a:pt x="1385" y="7543"/>
                </a:lnTo>
                <a:lnTo>
                  <a:pt x="1368" y="7543"/>
                </a:lnTo>
                <a:lnTo>
                  <a:pt x="1368" y="7465"/>
                </a:lnTo>
                <a:lnTo>
                  <a:pt x="1357" y="7465"/>
                </a:lnTo>
                <a:lnTo>
                  <a:pt x="1357" y="7388"/>
                </a:lnTo>
                <a:lnTo>
                  <a:pt x="1348" y="7388"/>
                </a:lnTo>
                <a:lnTo>
                  <a:pt x="1348" y="7310"/>
                </a:lnTo>
                <a:lnTo>
                  <a:pt x="1340" y="7310"/>
                </a:lnTo>
                <a:lnTo>
                  <a:pt x="1340" y="7232"/>
                </a:lnTo>
                <a:lnTo>
                  <a:pt x="1334" y="7232"/>
                </a:lnTo>
                <a:lnTo>
                  <a:pt x="1334" y="7154"/>
                </a:lnTo>
                <a:lnTo>
                  <a:pt x="1328" y="7154"/>
                </a:lnTo>
                <a:lnTo>
                  <a:pt x="1328" y="7077"/>
                </a:lnTo>
                <a:lnTo>
                  <a:pt x="1323" y="7077"/>
                </a:lnTo>
                <a:lnTo>
                  <a:pt x="1323" y="6999"/>
                </a:lnTo>
                <a:lnTo>
                  <a:pt x="1319" y="6999"/>
                </a:lnTo>
                <a:lnTo>
                  <a:pt x="1319" y="6921"/>
                </a:lnTo>
                <a:lnTo>
                  <a:pt x="1315" y="6921"/>
                </a:lnTo>
                <a:lnTo>
                  <a:pt x="1315" y="6843"/>
                </a:lnTo>
                <a:lnTo>
                  <a:pt x="1311" y="6843"/>
                </a:lnTo>
                <a:lnTo>
                  <a:pt x="1311" y="6765"/>
                </a:lnTo>
                <a:lnTo>
                  <a:pt x="1307" y="6765"/>
                </a:lnTo>
                <a:lnTo>
                  <a:pt x="1307" y="6688"/>
                </a:lnTo>
                <a:lnTo>
                  <a:pt x="1304" y="6688"/>
                </a:lnTo>
                <a:lnTo>
                  <a:pt x="1304" y="6610"/>
                </a:lnTo>
                <a:lnTo>
                  <a:pt x="1301" y="6610"/>
                </a:lnTo>
                <a:lnTo>
                  <a:pt x="1301" y="6532"/>
                </a:lnTo>
                <a:lnTo>
                  <a:pt x="1298" y="6532"/>
                </a:lnTo>
                <a:lnTo>
                  <a:pt x="1298" y="6454"/>
                </a:lnTo>
                <a:lnTo>
                  <a:pt x="1295" y="6454"/>
                </a:lnTo>
                <a:lnTo>
                  <a:pt x="1295" y="6377"/>
                </a:lnTo>
                <a:lnTo>
                  <a:pt x="1292" y="6377"/>
                </a:lnTo>
                <a:lnTo>
                  <a:pt x="1292" y="6299"/>
                </a:lnTo>
                <a:lnTo>
                  <a:pt x="1290" y="6299"/>
                </a:lnTo>
                <a:lnTo>
                  <a:pt x="1290" y="6221"/>
                </a:lnTo>
                <a:lnTo>
                  <a:pt x="1287" y="6221"/>
                </a:lnTo>
                <a:lnTo>
                  <a:pt x="1287" y="6143"/>
                </a:lnTo>
                <a:lnTo>
                  <a:pt x="1285" y="6143"/>
                </a:lnTo>
                <a:lnTo>
                  <a:pt x="1285" y="6066"/>
                </a:lnTo>
                <a:lnTo>
                  <a:pt x="1282" y="6066"/>
                </a:lnTo>
                <a:lnTo>
                  <a:pt x="1282" y="5988"/>
                </a:lnTo>
                <a:lnTo>
                  <a:pt x="1280" y="5988"/>
                </a:lnTo>
                <a:lnTo>
                  <a:pt x="1280" y="5910"/>
                </a:lnTo>
                <a:lnTo>
                  <a:pt x="1278" y="5910"/>
                </a:lnTo>
                <a:lnTo>
                  <a:pt x="1278" y="5832"/>
                </a:lnTo>
                <a:lnTo>
                  <a:pt x="1276" y="5832"/>
                </a:lnTo>
                <a:lnTo>
                  <a:pt x="1276" y="5754"/>
                </a:lnTo>
                <a:lnTo>
                  <a:pt x="1273" y="5754"/>
                </a:lnTo>
                <a:lnTo>
                  <a:pt x="1273" y="5677"/>
                </a:lnTo>
                <a:lnTo>
                  <a:pt x="1271" y="5677"/>
                </a:lnTo>
                <a:lnTo>
                  <a:pt x="1271" y="5599"/>
                </a:lnTo>
                <a:lnTo>
                  <a:pt x="1270" y="5599"/>
                </a:lnTo>
                <a:lnTo>
                  <a:pt x="1270" y="5521"/>
                </a:lnTo>
                <a:lnTo>
                  <a:pt x="1268" y="5521"/>
                </a:lnTo>
                <a:lnTo>
                  <a:pt x="1268" y="5443"/>
                </a:lnTo>
                <a:lnTo>
                  <a:pt x="1266" y="5443"/>
                </a:lnTo>
                <a:lnTo>
                  <a:pt x="1266" y="5366"/>
                </a:lnTo>
                <a:lnTo>
                  <a:pt x="1264" y="5366"/>
                </a:lnTo>
                <a:lnTo>
                  <a:pt x="1264" y="5288"/>
                </a:lnTo>
                <a:lnTo>
                  <a:pt x="1262" y="5288"/>
                </a:lnTo>
                <a:lnTo>
                  <a:pt x="1262" y="5210"/>
                </a:lnTo>
                <a:lnTo>
                  <a:pt x="1260" y="5210"/>
                </a:lnTo>
                <a:lnTo>
                  <a:pt x="1260" y="5132"/>
                </a:lnTo>
                <a:lnTo>
                  <a:pt x="1258" y="5132"/>
                </a:lnTo>
                <a:lnTo>
                  <a:pt x="1258" y="5055"/>
                </a:lnTo>
                <a:lnTo>
                  <a:pt x="1257" y="5055"/>
                </a:lnTo>
                <a:lnTo>
                  <a:pt x="1257" y="4977"/>
                </a:lnTo>
                <a:lnTo>
                  <a:pt x="1255" y="4977"/>
                </a:lnTo>
                <a:lnTo>
                  <a:pt x="1255" y="4899"/>
                </a:lnTo>
                <a:lnTo>
                  <a:pt x="1253" y="4899"/>
                </a:lnTo>
                <a:lnTo>
                  <a:pt x="1253" y="4821"/>
                </a:lnTo>
                <a:lnTo>
                  <a:pt x="1251" y="4821"/>
                </a:lnTo>
                <a:lnTo>
                  <a:pt x="1251" y="4743"/>
                </a:lnTo>
                <a:lnTo>
                  <a:pt x="1250" y="4743"/>
                </a:lnTo>
                <a:lnTo>
                  <a:pt x="1250" y="4666"/>
                </a:lnTo>
                <a:lnTo>
                  <a:pt x="1248" y="4666"/>
                </a:lnTo>
                <a:lnTo>
                  <a:pt x="1248" y="4588"/>
                </a:lnTo>
                <a:lnTo>
                  <a:pt x="1247" y="4588"/>
                </a:lnTo>
                <a:lnTo>
                  <a:pt x="1247" y="4510"/>
                </a:lnTo>
                <a:lnTo>
                  <a:pt x="1245" y="4510"/>
                </a:lnTo>
                <a:lnTo>
                  <a:pt x="1245" y="4432"/>
                </a:lnTo>
                <a:lnTo>
                  <a:pt x="1243" y="4432"/>
                </a:lnTo>
                <a:lnTo>
                  <a:pt x="1243" y="4355"/>
                </a:lnTo>
                <a:lnTo>
                  <a:pt x="1242" y="4355"/>
                </a:lnTo>
                <a:lnTo>
                  <a:pt x="1242" y="4277"/>
                </a:lnTo>
                <a:lnTo>
                  <a:pt x="1240" y="4277"/>
                </a:lnTo>
                <a:lnTo>
                  <a:pt x="1240" y="4199"/>
                </a:lnTo>
                <a:lnTo>
                  <a:pt x="1239" y="4199"/>
                </a:lnTo>
                <a:lnTo>
                  <a:pt x="1239" y="4121"/>
                </a:lnTo>
                <a:lnTo>
                  <a:pt x="1237" y="4121"/>
                </a:lnTo>
                <a:lnTo>
                  <a:pt x="1237" y="4044"/>
                </a:lnTo>
                <a:lnTo>
                  <a:pt x="1236" y="4044"/>
                </a:lnTo>
                <a:lnTo>
                  <a:pt x="1236" y="3966"/>
                </a:lnTo>
                <a:lnTo>
                  <a:pt x="1234" y="3966"/>
                </a:lnTo>
                <a:lnTo>
                  <a:pt x="1234" y="3888"/>
                </a:lnTo>
                <a:lnTo>
                  <a:pt x="1233" y="3888"/>
                </a:lnTo>
                <a:lnTo>
                  <a:pt x="1233" y="3810"/>
                </a:lnTo>
                <a:lnTo>
                  <a:pt x="1231" y="3810"/>
                </a:lnTo>
                <a:lnTo>
                  <a:pt x="1231" y="3732"/>
                </a:lnTo>
                <a:lnTo>
                  <a:pt x="1230" y="3732"/>
                </a:lnTo>
                <a:lnTo>
                  <a:pt x="1230" y="3655"/>
                </a:lnTo>
                <a:lnTo>
                  <a:pt x="1228" y="3655"/>
                </a:lnTo>
                <a:lnTo>
                  <a:pt x="1228" y="3577"/>
                </a:lnTo>
                <a:lnTo>
                  <a:pt x="1227" y="3577"/>
                </a:lnTo>
                <a:lnTo>
                  <a:pt x="1227" y="3499"/>
                </a:lnTo>
                <a:lnTo>
                  <a:pt x="1225" y="3499"/>
                </a:lnTo>
                <a:lnTo>
                  <a:pt x="1225" y="3421"/>
                </a:lnTo>
                <a:lnTo>
                  <a:pt x="1224" y="3421"/>
                </a:lnTo>
                <a:lnTo>
                  <a:pt x="1224" y="3344"/>
                </a:lnTo>
                <a:lnTo>
                  <a:pt x="1222" y="3344"/>
                </a:lnTo>
                <a:lnTo>
                  <a:pt x="1222" y="3266"/>
                </a:lnTo>
                <a:lnTo>
                  <a:pt x="1221" y="3266"/>
                </a:lnTo>
                <a:lnTo>
                  <a:pt x="1221" y="3188"/>
                </a:lnTo>
                <a:lnTo>
                  <a:pt x="1219" y="3188"/>
                </a:lnTo>
                <a:lnTo>
                  <a:pt x="1219" y="3110"/>
                </a:lnTo>
                <a:lnTo>
                  <a:pt x="1218" y="3110"/>
                </a:lnTo>
                <a:lnTo>
                  <a:pt x="1218" y="3033"/>
                </a:lnTo>
                <a:lnTo>
                  <a:pt x="1216" y="3033"/>
                </a:lnTo>
                <a:lnTo>
                  <a:pt x="1216" y="2955"/>
                </a:lnTo>
                <a:lnTo>
                  <a:pt x="1215" y="2955"/>
                </a:lnTo>
                <a:lnTo>
                  <a:pt x="1215" y="2877"/>
                </a:lnTo>
                <a:lnTo>
                  <a:pt x="1213" y="2877"/>
                </a:lnTo>
                <a:lnTo>
                  <a:pt x="1213" y="2799"/>
                </a:lnTo>
                <a:lnTo>
                  <a:pt x="1212" y="2799"/>
                </a:lnTo>
                <a:lnTo>
                  <a:pt x="1212" y="2721"/>
                </a:lnTo>
                <a:lnTo>
                  <a:pt x="1210" y="2721"/>
                </a:lnTo>
                <a:lnTo>
                  <a:pt x="1210" y="2644"/>
                </a:lnTo>
                <a:lnTo>
                  <a:pt x="1209" y="2644"/>
                </a:lnTo>
                <a:lnTo>
                  <a:pt x="1209" y="2566"/>
                </a:lnTo>
                <a:lnTo>
                  <a:pt x="1207" y="2566"/>
                </a:lnTo>
                <a:lnTo>
                  <a:pt x="1207" y="2488"/>
                </a:lnTo>
                <a:lnTo>
                  <a:pt x="1205" y="2488"/>
                </a:lnTo>
                <a:lnTo>
                  <a:pt x="1205" y="2410"/>
                </a:lnTo>
                <a:lnTo>
                  <a:pt x="1204" y="2410"/>
                </a:lnTo>
                <a:lnTo>
                  <a:pt x="1204" y="2333"/>
                </a:lnTo>
                <a:lnTo>
                  <a:pt x="1202" y="2333"/>
                </a:lnTo>
                <a:lnTo>
                  <a:pt x="1202" y="2255"/>
                </a:lnTo>
                <a:lnTo>
                  <a:pt x="1201" y="2255"/>
                </a:lnTo>
                <a:lnTo>
                  <a:pt x="1201" y="2177"/>
                </a:lnTo>
                <a:lnTo>
                  <a:pt x="1199" y="2177"/>
                </a:lnTo>
                <a:lnTo>
                  <a:pt x="1199" y="2099"/>
                </a:lnTo>
                <a:lnTo>
                  <a:pt x="1197" y="2099"/>
                </a:lnTo>
                <a:lnTo>
                  <a:pt x="1197" y="2022"/>
                </a:lnTo>
                <a:lnTo>
                  <a:pt x="1196" y="2022"/>
                </a:lnTo>
                <a:lnTo>
                  <a:pt x="1196" y="1944"/>
                </a:lnTo>
                <a:lnTo>
                  <a:pt x="1194" y="1944"/>
                </a:lnTo>
                <a:lnTo>
                  <a:pt x="1194" y="1866"/>
                </a:lnTo>
                <a:lnTo>
                  <a:pt x="1192" y="1866"/>
                </a:lnTo>
                <a:lnTo>
                  <a:pt x="1192" y="1788"/>
                </a:lnTo>
                <a:lnTo>
                  <a:pt x="1190" y="1788"/>
                </a:lnTo>
                <a:lnTo>
                  <a:pt x="1190" y="1710"/>
                </a:lnTo>
                <a:lnTo>
                  <a:pt x="1189" y="1710"/>
                </a:lnTo>
                <a:lnTo>
                  <a:pt x="1189" y="1633"/>
                </a:lnTo>
                <a:lnTo>
                  <a:pt x="1187" y="1633"/>
                </a:lnTo>
                <a:lnTo>
                  <a:pt x="1187" y="1555"/>
                </a:lnTo>
                <a:lnTo>
                  <a:pt x="1185" y="1555"/>
                </a:lnTo>
                <a:lnTo>
                  <a:pt x="1185" y="1477"/>
                </a:lnTo>
                <a:lnTo>
                  <a:pt x="1183" y="1477"/>
                </a:lnTo>
                <a:lnTo>
                  <a:pt x="1183" y="1399"/>
                </a:lnTo>
                <a:lnTo>
                  <a:pt x="1181" y="1399"/>
                </a:lnTo>
                <a:lnTo>
                  <a:pt x="1181" y="1322"/>
                </a:lnTo>
                <a:lnTo>
                  <a:pt x="1179" y="1322"/>
                </a:lnTo>
                <a:lnTo>
                  <a:pt x="1179" y="1244"/>
                </a:lnTo>
                <a:lnTo>
                  <a:pt x="1177" y="1244"/>
                </a:lnTo>
                <a:lnTo>
                  <a:pt x="1177" y="1166"/>
                </a:lnTo>
                <a:lnTo>
                  <a:pt x="1174" y="1166"/>
                </a:lnTo>
                <a:lnTo>
                  <a:pt x="1174" y="1088"/>
                </a:lnTo>
                <a:lnTo>
                  <a:pt x="1172" y="1088"/>
                </a:lnTo>
                <a:lnTo>
                  <a:pt x="1172" y="1011"/>
                </a:lnTo>
                <a:lnTo>
                  <a:pt x="1170" y="1011"/>
                </a:lnTo>
                <a:lnTo>
                  <a:pt x="1170" y="933"/>
                </a:lnTo>
                <a:lnTo>
                  <a:pt x="1167" y="933"/>
                </a:lnTo>
                <a:lnTo>
                  <a:pt x="1167" y="855"/>
                </a:lnTo>
                <a:lnTo>
                  <a:pt x="1164" y="855"/>
                </a:lnTo>
                <a:lnTo>
                  <a:pt x="1164" y="777"/>
                </a:lnTo>
                <a:lnTo>
                  <a:pt x="1162" y="777"/>
                </a:lnTo>
                <a:lnTo>
                  <a:pt x="1162" y="699"/>
                </a:lnTo>
                <a:lnTo>
                  <a:pt x="1158" y="699"/>
                </a:lnTo>
                <a:lnTo>
                  <a:pt x="1158" y="622"/>
                </a:lnTo>
                <a:lnTo>
                  <a:pt x="1155" y="622"/>
                </a:lnTo>
                <a:lnTo>
                  <a:pt x="1155" y="544"/>
                </a:lnTo>
                <a:lnTo>
                  <a:pt x="1151" y="544"/>
                </a:lnTo>
                <a:lnTo>
                  <a:pt x="1151" y="466"/>
                </a:lnTo>
                <a:lnTo>
                  <a:pt x="1147" y="466"/>
                </a:lnTo>
                <a:lnTo>
                  <a:pt x="1147" y="388"/>
                </a:lnTo>
                <a:lnTo>
                  <a:pt x="1143" y="388"/>
                </a:lnTo>
                <a:lnTo>
                  <a:pt x="1143" y="311"/>
                </a:lnTo>
                <a:lnTo>
                  <a:pt x="1137" y="311"/>
                </a:lnTo>
                <a:lnTo>
                  <a:pt x="1137" y="233"/>
                </a:lnTo>
                <a:lnTo>
                  <a:pt x="1130" y="233"/>
                </a:lnTo>
                <a:lnTo>
                  <a:pt x="1130" y="155"/>
                </a:lnTo>
                <a:lnTo>
                  <a:pt x="1121" y="155"/>
                </a:lnTo>
                <a:lnTo>
                  <a:pt x="1121" y="77"/>
                </a:lnTo>
                <a:lnTo>
                  <a:pt x="1108" y="77"/>
                </a:lnTo>
                <a:lnTo>
                  <a:pt x="1108" y="0"/>
                </a:lnTo>
                <a:lnTo>
                  <a:pt x="0" y="0"/>
                </a:lnTo>
              </a:path>
            </a:pathLst>
          </a:custGeom>
          <a:noFill/>
          <a:ln w="31750">
            <a:solidFill>
              <a:srgbClr val="33CC33"/>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2360" name="Freeform 227"/>
          <p:cNvSpPr>
            <a:spLocks/>
          </p:cNvSpPr>
          <p:nvPr/>
        </p:nvSpPr>
        <p:spPr bwMode="auto">
          <a:xfrm flipV="1">
            <a:off x="4127500" y="2779713"/>
            <a:ext cx="28575" cy="1978025"/>
          </a:xfrm>
          <a:custGeom>
            <a:avLst/>
            <a:gdLst>
              <a:gd name="T0" fmla="*/ 0 w 17"/>
              <a:gd name="T1" fmla="*/ 0 h 7777"/>
              <a:gd name="T2" fmla="*/ 0 w 17"/>
              <a:gd name="T3" fmla="*/ 0 h 7777"/>
              <a:gd name="T4" fmla="*/ 0 w 17"/>
              <a:gd name="T5" fmla="*/ 2147483647 h 7777"/>
              <a:gd name="T6" fmla="*/ 2147483647 w 17"/>
              <a:gd name="T7" fmla="*/ 2147483647 h 7777"/>
              <a:gd name="T8" fmla="*/ 2147483647 w 17"/>
              <a:gd name="T9" fmla="*/ 0 h 7777"/>
              <a:gd name="T10" fmla="*/ 0 w 17"/>
              <a:gd name="T11" fmla="*/ 0 h 7777"/>
              <a:gd name="T12" fmla="*/ 0 60000 65536"/>
              <a:gd name="T13" fmla="*/ 0 60000 65536"/>
              <a:gd name="T14" fmla="*/ 0 60000 65536"/>
              <a:gd name="T15" fmla="*/ 0 60000 65536"/>
              <a:gd name="T16" fmla="*/ 0 60000 65536"/>
              <a:gd name="T17" fmla="*/ 0 60000 65536"/>
              <a:gd name="T18" fmla="*/ 0 w 17"/>
              <a:gd name="T19" fmla="*/ 0 h 7777"/>
              <a:gd name="T20" fmla="*/ 17 w 17"/>
              <a:gd name="T21" fmla="*/ 7777 h 7777"/>
            </a:gdLst>
            <a:ahLst/>
            <a:cxnLst>
              <a:cxn ang="T12">
                <a:pos x="T0" y="T1"/>
              </a:cxn>
              <a:cxn ang="T13">
                <a:pos x="T2" y="T3"/>
              </a:cxn>
              <a:cxn ang="T14">
                <a:pos x="T4" y="T5"/>
              </a:cxn>
              <a:cxn ang="T15">
                <a:pos x="T6" y="T7"/>
              </a:cxn>
              <a:cxn ang="T16">
                <a:pos x="T8" y="T9"/>
              </a:cxn>
              <a:cxn ang="T17">
                <a:pos x="T10" y="T11"/>
              </a:cxn>
            </a:cxnLst>
            <a:rect l="T18" t="T19" r="T20" b="T21"/>
            <a:pathLst>
              <a:path w="17" h="7777">
                <a:moveTo>
                  <a:pt x="0" y="0"/>
                </a:moveTo>
                <a:lnTo>
                  <a:pt x="0" y="0"/>
                </a:lnTo>
                <a:lnTo>
                  <a:pt x="0" y="7777"/>
                </a:lnTo>
                <a:lnTo>
                  <a:pt x="17" y="7777"/>
                </a:lnTo>
                <a:lnTo>
                  <a:pt x="17" y="0"/>
                </a:lnTo>
                <a:lnTo>
                  <a:pt x="0" y="0"/>
                </a:lnTo>
              </a:path>
            </a:pathLst>
          </a:custGeom>
          <a:noFill/>
          <a:ln w="31750">
            <a:solidFill>
              <a:srgbClr val="CC00CC"/>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2361" name="Freeform 229"/>
          <p:cNvSpPr>
            <a:spLocks/>
          </p:cNvSpPr>
          <p:nvPr/>
        </p:nvSpPr>
        <p:spPr bwMode="auto">
          <a:xfrm flipV="1">
            <a:off x="3611563" y="2779713"/>
            <a:ext cx="22225" cy="1978025"/>
          </a:xfrm>
          <a:custGeom>
            <a:avLst/>
            <a:gdLst>
              <a:gd name="T0" fmla="*/ 0 w 14"/>
              <a:gd name="T1" fmla="*/ 0 h 7777"/>
              <a:gd name="T2" fmla="*/ 0 w 14"/>
              <a:gd name="T3" fmla="*/ 0 h 7777"/>
              <a:gd name="T4" fmla="*/ 0 w 14"/>
              <a:gd name="T5" fmla="*/ 2147483647 h 7777"/>
              <a:gd name="T6" fmla="*/ 2147483647 w 14"/>
              <a:gd name="T7" fmla="*/ 2147483647 h 7777"/>
              <a:gd name="T8" fmla="*/ 2147483647 w 14"/>
              <a:gd name="T9" fmla="*/ 0 h 7777"/>
              <a:gd name="T10" fmla="*/ 0 w 14"/>
              <a:gd name="T11" fmla="*/ 0 h 7777"/>
              <a:gd name="T12" fmla="*/ 0 60000 65536"/>
              <a:gd name="T13" fmla="*/ 0 60000 65536"/>
              <a:gd name="T14" fmla="*/ 0 60000 65536"/>
              <a:gd name="T15" fmla="*/ 0 60000 65536"/>
              <a:gd name="T16" fmla="*/ 0 60000 65536"/>
              <a:gd name="T17" fmla="*/ 0 60000 65536"/>
              <a:gd name="T18" fmla="*/ 0 w 14"/>
              <a:gd name="T19" fmla="*/ 0 h 7777"/>
              <a:gd name="T20" fmla="*/ 14 w 14"/>
              <a:gd name="T21" fmla="*/ 7777 h 7777"/>
            </a:gdLst>
            <a:ahLst/>
            <a:cxnLst>
              <a:cxn ang="T12">
                <a:pos x="T0" y="T1"/>
              </a:cxn>
              <a:cxn ang="T13">
                <a:pos x="T2" y="T3"/>
              </a:cxn>
              <a:cxn ang="T14">
                <a:pos x="T4" y="T5"/>
              </a:cxn>
              <a:cxn ang="T15">
                <a:pos x="T6" y="T7"/>
              </a:cxn>
              <a:cxn ang="T16">
                <a:pos x="T8" y="T9"/>
              </a:cxn>
              <a:cxn ang="T17">
                <a:pos x="T10" y="T11"/>
              </a:cxn>
            </a:cxnLst>
            <a:rect l="T18" t="T19" r="T20" b="T21"/>
            <a:pathLst>
              <a:path w="14" h="7777">
                <a:moveTo>
                  <a:pt x="0" y="0"/>
                </a:moveTo>
                <a:lnTo>
                  <a:pt x="0" y="0"/>
                </a:lnTo>
                <a:lnTo>
                  <a:pt x="0" y="7777"/>
                </a:lnTo>
                <a:lnTo>
                  <a:pt x="14" y="7777"/>
                </a:lnTo>
                <a:lnTo>
                  <a:pt x="14" y="0"/>
                </a:lnTo>
                <a:lnTo>
                  <a:pt x="0" y="0"/>
                </a:lnTo>
              </a:path>
            </a:pathLst>
          </a:custGeom>
          <a:noFill/>
          <a:ln w="31750">
            <a:solidFill>
              <a:srgbClr val="0066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2362" name="Line 173"/>
          <p:cNvSpPr>
            <a:spLocks noChangeShapeType="1"/>
          </p:cNvSpPr>
          <p:nvPr/>
        </p:nvSpPr>
        <p:spPr bwMode="auto">
          <a:xfrm>
            <a:off x="355600" y="4757738"/>
            <a:ext cx="8499475" cy="1587"/>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12363" name="Rectangle 235"/>
          <p:cNvSpPr>
            <a:spLocks noChangeArrowheads="1"/>
          </p:cNvSpPr>
          <p:nvPr/>
        </p:nvSpPr>
        <p:spPr bwMode="auto">
          <a:xfrm>
            <a:off x="8764588" y="2743200"/>
            <a:ext cx="74612" cy="147320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latin typeface="Arial" panose="020B0604020202020204" pitchFamily="34" charset="0"/>
            </a:endParaRPr>
          </a:p>
        </p:txBody>
      </p:sp>
      <p:sp>
        <p:nvSpPr>
          <p:cNvPr id="312364" name="TextBox 62"/>
          <p:cNvSpPr txBox="1">
            <a:spLocks noChangeArrowheads="1"/>
          </p:cNvSpPr>
          <p:nvPr/>
        </p:nvSpPr>
        <p:spPr bwMode="auto">
          <a:xfrm>
            <a:off x="9144000" y="0"/>
            <a:ext cx="5486400" cy="784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a:latin typeface="Arial" panose="020B0604020202020204" pitchFamily="34" charset="0"/>
              </a:rPr>
              <a:t>In plotting all these on the same axis, I’m assuming that the cost of changing a parameter by an (infinitesimal) unit amount is the same for all the parameters, i.e., that (∂</a:t>
            </a:r>
            <a:r>
              <a:rPr lang="en-US" altLang="en-US" i="1">
                <a:latin typeface="Arial" panose="020B0604020202020204" pitchFamily="34" charset="0"/>
              </a:rPr>
              <a:t>s</a:t>
            </a:r>
            <a:r>
              <a:rPr lang="en-US" altLang="en-US">
                <a:latin typeface="Arial" panose="020B0604020202020204" pitchFamily="34" charset="0"/>
              </a:rPr>
              <a:t>/∂</a:t>
            </a:r>
            <a:r>
              <a:rPr lang="en-US" altLang="en-US" i="1">
                <a:latin typeface="Arial" panose="020B0604020202020204" pitchFamily="34" charset="0"/>
              </a:rPr>
              <a:t>c</a:t>
            </a:r>
            <a:r>
              <a:rPr lang="en-US" altLang="en-US">
                <a:latin typeface="Arial" panose="020B0604020202020204" pitchFamily="34" charset="0"/>
              </a:rPr>
              <a:t>) = (∂</a:t>
            </a:r>
            <a:r>
              <a:rPr lang="en-US" altLang="en-US" i="1">
                <a:latin typeface="Arial" panose="020B0604020202020204" pitchFamily="34" charset="0"/>
              </a:rPr>
              <a:t>M</a:t>
            </a:r>
            <a:r>
              <a:rPr lang="en-US" altLang="en-US">
                <a:latin typeface="Arial" panose="020B0604020202020204" pitchFamily="34" charset="0"/>
              </a:rPr>
              <a:t>/∂</a:t>
            </a:r>
            <a:r>
              <a:rPr lang="en-US" altLang="en-US" i="1">
                <a:latin typeface="Arial" panose="020B0604020202020204" pitchFamily="34" charset="0"/>
              </a:rPr>
              <a:t>c</a:t>
            </a:r>
            <a:r>
              <a:rPr lang="en-US" altLang="en-US">
                <a:latin typeface="Arial" panose="020B0604020202020204" pitchFamily="34" charset="0"/>
              </a:rPr>
              <a:t>) = (∂</a:t>
            </a:r>
            <a:r>
              <a:rPr lang="en-US" altLang="en-US" i="1">
                <a:latin typeface="Arial" panose="020B0604020202020204" pitchFamily="34" charset="0"/>
              </a:rPr>
              <a:t>D</a:t>
            </a:r>
            <a:r>
              <a:rPr lang="en-US" altLang="en-US">
                <a:latin typeface="Arial" panose="020B0604020202020204" pitchFamily="34" charset="0"/>
              </a:rPr>
              <a:t>/∂</a:t>
            </a:r>
            <a:r>
              <a:rPr lang="en-US" altLang="en-US" i="1">
                <a:latin typeface="Arial" panose="020B0604020202020204" pitchFamily="34" charset="0"/>
              </a:rPr>
              <a:t>c</a:t>
            </a:r>
            <a:r>
              <a:rPr lang="en-US" altLang="en-US">
                <a:latin typeface="Arial" panose="020B0604020202020204" pitchFamily="34" charset="0"/>
              </a:rPr>
              <a:t>) = ... = (∂</a:t>
            </a:r>
            <a:r>
              <a:rPr lang="en-US" altLang="en-US" i="1">
                <a:latin typeface="Arial" panose="020B0604020202020204" pitchFamily="34" charset="0"/>
              </a:rPr>
              <a:t>H</a:t>
            </a:r>
            <a:r>
              <a:rPr lang="en-US" altLang="en-US">
                <a:latin typeface="Arial" panose="020B0604020202020204" pitchFamily="34" charset="0"/>
              </a:rPr>
              <a:t>/∂</a:t>
            </a:r>
            <a:r>
              <a:rPr lang="en-US" altLang="en-US" i="1">
                <a:latin typeface="Arial" panose="020B0604020202020204" pitchFamily="34" charset="0"/>
              </a:rPr>
              <a:t>c</a:t>
            </a:r>
            <a:r>
              <a:rPr lang="en-US" altLang="en-US">
                <a:latin typeface="Arial" panose="020B0604020202020204" pitchFamily="34" charset="0"/>
              </a:rPr>
              <a:t>), by which we would get the sensitivities of </a:t>
            </a:r>
            <a:r>
              <a:rPr lang="en-US" altLang="en-US" i="1">
                <a:latin typeface="Arial" panose="020B0604020202020204" pitchFamily="34" charset="0"/>
              </a:rPr>
              <a:t>Z</a:t>
            </a:r>
            <a:r>
              <a:rPr lang="en-US" altLang="en-US">
                <a:latin typeface="Arial" panose="020B0604020202020204" pitchFamily="34" charset="0"/>
              </a:rPr>
              <a:t> to the actual investments in each of the parameters, cum ∂</a:t>
            </a:r>
            <a:r>
              <a:rPr lang="en-US" altLang="en-US" i="1">
                <a:latin typeface="Arial" panose="020B0604020202020204" pitchFamily="34" charset="0"/>
              </a:rPr>
              <a:t>Z</a:t>
            </a:r>
            <a:r>
              <a:rPr lang="en-US" altLang="en-US">
                <a:latin typeface="Arial" panose="020B0604020202020204" pitchFamily="34" charset="0"/>
              </a:rPr>
              <a:t>/∂</a:t>
            </a:r>
            <a:r>
              <a:rPr lang="en-US" altLang="en-US" i="1">
                <a:latin typeface="Arial" panose="020B0604020202020204" pitchFamily="34" charset="0"/>
              </a:rPr>
              <a:t>c</a:t>
            </a:r>
            <a:r>
              <a:rPr lang="en-US" altLang="en-US">
                <a:latin typeface="Arial" panose="020B0604020202020204" pitchFamily="34" charset="0"/>
              </a:rPr>
              <a:t> = (∂</a:t>
            </a:r>
            <a:r>
              <a:rPr lang="en-US" altLang="en-US" i="1">
                <a:latin typeface="Arial" panose="020B0604020202020204" pitchFamily="34" charset="0"/>
              </a:rPr>
              <a:t>Z</a:t>
            </a:r>
            <a:r>
              <a:rPr lang="en-US" altLang="en-US">
                <a:latin typeface="Arial" panose="020B0604020202020204" pitchFamily="34" charset="0"/>
              </a:rPr>
              <a:t>/∂</a:t>
            </a:r>
            <a:r>
              <a:rPr lang="en-US" altLang="en-US" i="1">
                <a:latin typeface="Arial" panose="020B0604020202020204" pitchFamily="34" charset="0"/>
              </a:rPr>
              <a:t>s</a:t>
            </a:r>
            <a:r>
              <a:rPr lang="en-US" altLang="en-US">
                <a:latin typeface="Arial" panose="020B0604020202020204" pitchFamily="34" charset="0"/>
              </a:rPr>
              <a:t>) (∂</a:t>
            </a:r>
            <a:r>
              <a:rPr lang="en-US" altLang="en-US" i="1">
                <a:latin typeface="Arial" panose="020B0604020202020204" pitchFamily="34" charset="0"/>
              </a:rPr>
              <a:t>s</a:t>
            </a:r>
            <a:r>
              <a:rPr lang="en-US" altLang="en-US">
                <a:latin typeface="Arial" panose="020B0604020202020204" pitchFamily="34" charset="0"/>
              </a:rPr>
              <a:t>/∂</a:t>
            </a:r>
            <a:r>
              <a:rPr lang="en-US" altLang="en-US" i="1">
                <a:latin typeface="Arial" panose="020B0604020202020204" pitchFamily="34" charset="0"/>
              </a:rPr>
              <a:t>c</a:t>
            </a:r>
            <a:r>
              <a:rPr lang="en-US" altLang="en-US">
                <a:latin typeface="Arial" panose="020B0604020202020204" pitchFamily="34" charset="0"/>
              </a:rPr>
              <a:t>), etc.  But of course I would have to make this same assumption even if all of the parameters were in exactly the same units.  Thus there is no special need (or capacity) to normalize for units.</a:t>
            </a:r>
          </a:p>
          <a:p>
            <a:pPr eaLnBrk="1" hangingPunct="1"/>
            <a:endParaRPr lang="en-US" altLang="en-US">
              <a:latin typeface="Arial" panose="020B0604020202020204" pitchFamily="34" charset="0"/>
            </a:endParaRPr>
          </a:p>
          <a:p>
            <a:pPr eaLnBrk="1" hangingPunct="1"/>
            <a:r>
              <a:rPr lang="en-US" altLang="en-US">
                <a:latin typeface="Arial" panose="020B0604020202020204" pitchFamily="34" charset="0"/>
              </a:rPr>
              <a:t>Of course, if those factors (∂</a:t>
            </a:r>
            <a:r>
              <a:rPr lang="en-US" altLang="en-US" i="1">
                <a:latin typeface="Arial" panose="020B0604020202020204" pitchFamily="34" charset="0"/>
              </a:rPr>
              <a:t>s</a:t>
            </a:r>
            <a:r>
              <a:rPr lang="en-US" altLang="en-US">
                <a:latin typeface="Arial" panose="020B0604020202020204" pitchFamily="34" charset="0"/>
              </a:rPr>
              <a:t>/∂</a:t>
            </a:r>
            <a:r>
              <a:rPr lang="en-US" altLang="en-US" i="1">
                <a:latin typeface="Arial" panose="020B0604020202020204" pitchFamily="34" charset="0"/>
              </a:rPr>
              <a:t>c</a:t>
            </a:r>
            <a:r>
              <a:rPr lang="en-US" altLang="en-US">
                <a:latin typeface="Arial" panose="020B0604020202020204" pitchFamily="34" charset="0"/>
              </a:rPr>
              <a:t>), etc., are not all the same, then the rankings could change.  So the ranking depicted here is contingent on the comparability of the costs of engineering control.  Indeed, the same issue arises about sensitivity analyses performed on deterministic models.  What we’re doing here is the preliminary analysis which precedes the calculation that’ll finally express bang for actual buck. </a:t>
            </a:r>
          </a:p>
          <a:p>
            <a:pPr eaLnBrk="1" hangingPunct="1"/>
            <a:endParaRPr lang="en-US" altLang="en-US">
              <a:latin typeface="Arial" panose="020B0604020202020204" pitchFamily="34" charset="0"/>
            </a:endParaRPr>
          </a:p>
          <a:p>
            <a:pPr eaLnBrk="1" hangingPunct="1"/>
            <a:r>
              <a:rPr lang="en-US" altLang="en-US">
                <a:latin typeface="Arial" panose="020B0604020202020204" pitchFamily="34" charset="0"/>
              </a:rPr>
              <a:t>Note that similar issues arise about the rankings for the pinching analysis even though all of the sensitivities are expressed in dimensionless percent reductions of uncertainty.  In this case, practical calculation would necessarily involve the costs of collecting data about </a:t>
            </a:r>
            <a:r>
              <a:rPr lang="en-US" altLang="en-US" i="1">
                <a:latin typeface="Arial" panose="020B0604020202020204" pitchFamily="34" charset="0"/>
              </a:rPr>
              <a:t>s</a:t>
            </a:r>
            <a:r>
              <a:rPr lang="en-US" altLang="en-US">
                <a:latin typeface="Arial" panose="020B0604020202020204" pitchFamily="34" charset="0"/>
              </a:rPr>
              <a:t> versus </a:t>
            </a:r>
            <a:r>
              <a:rPr lang="en-US" altLang="en-US" i="1">
                <a:latin typeface="Arial" panose="020B0604020202020204" pitchFamily="34" charset="0"/>
              </a:rPr>
              <a:t>M</a:t>
            </a:r>
            <a:r>
              <a:rPr lang="en-US" altLang="en-US">
                <a:latin typeface="Arial" panose="020B0604020202020204" pitchFamily="34" charset="0"/>
              </a:rPr>
              <a:t> versus </a:t>
            </a:r>
            <a:r>
              <a:rPr lang="en-US" altLang="en-US" i="1">
                <a:latin typeface="Arial" panose="020B0604020202020204" pitchFamily="34" charset="0"/>
              </a:rPr>
              <a:t>H</a:t>
            </a:r>
            <a:r>
              <a:rPr lang="en-US" altLang="en-US">
                <a:latin typeface="Arial" panose="020B0604020202020204" pitchFamily="34" charset="0"/>
              </a:rPr>
              <a:t>, etc., which typically would be different</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16326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63268" grpId="0"/>
    </p:bldLst>
  </p:timing>
</p:sld>
</file>

<file path=ppt/slides/slide3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3346" name="Rectangle 2"/>
          <p:cNvSpPr>
            <a:spLocks noGrp="1" noChangeArrowheads="1"/>
          </p:cNvSpPr>
          <p:nvPr>
            <p:ph type="title"/>
          </p:nvPr>
        </p:nvSpPr>
        <p:spPr/>
        <p:txBody>
          <a:bodyPr/>
          <a:lstStyle/>
          <a:p>
            <a:pPr eaLnBrk="1" hangingPunct="1"/>
            <a:r>
              <a:rPr lang="en-US" altLang="en-US"/>
              <a:t>Completely different rankings</a:t>
            </a:r>
          </a:p>
        </p:txBody>
      </p:sp>
      <p:sp>
        <p:nvSpPr>
          <p:cNvPr id="313347" name="Rectangle 3"/>
          <p:cNvSpPr>
            <a:spLocks noGrp="1" noChangeArrowheads="1"/>
          </p:cNvSpPr>
          <p:nvPr>
            <p:ph type="body" idx="1"/>
          </p:nvPr>
        </p:nvSpPr>
        <p:spPr>
          <a:xfrm>
            <a:off x="685800" y="1981200"/>
            <a:ext cx="7924800" cy="4114800"/>
          </a:xfrm>
        </p:spPr>
        <p:txBody>
          <a:bodyPr/>
          <a:lstStyle/>
          <a:p>
            <a:pPr eaLnBrk="1" hangingPunct="1"/>
            <a:r>
              <a:rPr lang="en-US" altLang="en-US" sz="2800">
                <a:solidFill>
                  <a:srgbClr val="009900"/>
                </a:solidFill>
              </a:rPr>
              <a:t>The uncertainty reduction in hypothetical pinching assesses the possible effect of more or better data</a:t>
            </a:r>
          </a:p>
          <a:p>
            <a:pPr eaLnBrk="1" hangingPunct="1"/>
            <a:r>
              <a:rPr lang="en-US" altLang="en-US" sz="2800">
                <a:solidFill>
                  <a:srgbClr val="0000FF"/>
                </a:solidFill>
              </a:rPr>
              <a:t>Evaluating local derivates as p-boxes tells how effective control or management can be</a:t>
            </a:r>
          </a:p>
          <a:p>
            <a:pPr lvl="4" eaLnBrk="1" hangingPunct="1"/>
            <a:endParaRPr lang="en-US" altLang="en-US" sz="1000"/>
          </a:p>
          <a:p>
            <a:pPr lvl="4" eaLnBrk="1" hangingPunct="1"/>
            <a:endParaRPr lang="en-US" altLang="en-US" sz="1800"/>
          </a:p>
          <a:p>
            <a:pPr lvl="3" eaLnBrk="1" hangingPunct="1"/>
            <a:endParaRPr lang="en-US" altLang="en-US" sz="1800"/>
          </a:p>
          <a:p>
            <a:pPr lvl="4" eaLnBrk="1" hangingPunct="1"/>
            <a:endParaRPr lang="en-US" altLang="en-US" sz="800"/>
          </a:p>
          <a:p>
            <a:pPr eaLnBrk="1" hangingPunct="1">
              <a:spcBef>
                <a:spcPct val="0"/>
              </a:spcBef>
              <a:buFontTx/>
              <a:buNone/>
            </a:pPr>
            <a:r>
              <a:rPr lang="en-US" altLang="en-US" sz="2800" i="1"/>
              <a:t>	</a:t>
            </a:r>
            <a:r>
              <a:rPr lang="en-US" altLang="en-US" sz="2800" i="1">
                <a:solidFill>
                  <a:srgbClr val="009900"/>
                </a:solidFill>
              </a:rPr>
              <a:t>Empirical study:   </a:t>
            </a:r>
            <a:r>
              <a:rPr lang="en-US" altLang="en-US" sz="2800" i="1">
                <a:solidFill>
                  <a:srgbClr val="FF0000"/>
                </a:solidFill>
              </a:rPr>
              <a:t>		</a:t>
            </a:r>
            <a:r>
              <a:rPr lang="en-US" altLang="en-US" sz="2800" i="1">
                <a:solidFill>
                  <a:srgbClr val="009900"/>
                </a:solidFill>
              </a:rPr>
              <a:t>M  H  D  </a:t>
            </a:r>
            <a:r>
              <a:rPr lang="pt-BR" altLang="en-US" sz="2800">
                <a:solidFill>
                  <a:srgbClr val="009900"/>
                </a:solidFill>
                <a:sym typeface="Symbol" panose="05050102010706020507" pitchFamily="18" charset="2"/>
              </a:rPr>
              <a:t>    </a:t>
            </a:r>
            <a:r>
              <a:rPr lang="en-US" altLang="en-US" sz="2800" i="1">
                <a:solidFill>
                  <a:srgbClr val="009900"/>
                </a:solidFill>
              </a:rPr>
              <a:t>s</a:t>
            </a:r>
            <a:endParaRPr lang="en-US" altLang="en-US" sz="2800">
              <a:solidFill>
                <a:srgbClr val="009900"/>
              </a:solidFill>
            </a:endParaRPr>
          </a:p>
          <a:p>
            <a:pPr eaLnBrk="1" hangingPunct="1">
              <a:spcBef>
                <a:spcPct val="0"/>
              </a:spcBef>
              <a:buFontTx/>
              <a:buNone/>
            </a:pPr>
            <a:r>
              <a:rPr lang="en-US" altLang="en-US" sz="2800" i="1"/>
              <a:t>	</a:t>
            </a:r>
            <a:r>
              <a:rPr lang="en-US" altLang="en-US" sz="2800" i="1">
                <a:solidFill>
                  <a:srgbClr val="0000FF"/>
                </a:solidFill>
              </a:rPr>
              <a:t>Engineering control:		s  </a:t>
            </a:r>
            <a:r>
              <a:rPr lang="pt-BR" altLang="en-US" sz="2800">
                <a:solidFill>
                  <a:srgbClr val="0000FF"/>
                </a:solidFill>
                <a:sym typeface="Symbol" panose="05050102010706020507" pitchFamily="18" charset="2"/>
              </a:rPr>
              <a:t></a:t>
            </a:r>
            <a:r>
              <a:rPr lang="en-US" altLang="en-US" sz="2800" i="1">
                <a:solidFill>
                  <a:srgbClr val="0000FF"/>
                </a:solidFill>
              </a:rPr>
              <a:t>  D  </a:t>
            </a:r>
            <a:r>
              <a:rPr lang="pt-BR" altLang="en-US" sz="2800">
                <a:solidFill>
                  <a:srgbClr val="0000FF"/>
                </a:solidFill>
                <a:sym typeface="Symbol" panose="05050102010706020507" pitchFamily="18" charset="2"/>
              </a:rPr>
              <a:t></a:t>
            </a:r>
            <a:r>
              <a:rPr lang="en-US" altLang="en-US" sz="2800" i="1">
                <a:solidFill>
                  <a:srgbClr val="0000FF"/>
                </a:solidFill>
              </a:rPr>
              <a:t>  H  M</a:t>
            </a:r>
          </a:p>
        </p:txBody>
      </p:sp>
      <p:grpSp>
        <p:nvGrpSpPr>
          <p:cNvPr id="2" name="Group 11"/>
          <p:cNvGrpSpPr>
            <a:grpSpLocks/>
          </p:cNvGrpSpPr>
          <p:nvPr/>
        </p:nvGrpSpPr>
        <p:grpSpPr bwMode="auto">
          <a:xfrm>
            <a:off x="3962400" y="3962400"/>
            <a:ext cx="2590800" cy="2514600"/>
            <a:chOff x="2544" y="2496"/>
            <a:chExt cx="1632" cy="1584"/>
          </a:xfrm>
        </p:grpSpPr>
        <p:sp>
          <p:nvSpPr>
            <p:cNvPr id="313349" name="Text Box 4"/>
            <p:cNvSpPr txBox="1">
              <a:spLocks noChangeArrowheads="1"/>
            </p:cNvSpPr>
            <p:nvPr/>
          </p:nvSpPr>
          <p:spPr bwMode="auto">
            <a:xfrm>
              <a:off x="2592" y="3792"/>
              <a:ext cx="1584"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2400">
                  <a:solidFill>
                    <a:srgbClr val="0000FF"/>
                  </a:solidFill>
                  <a:latin typeface="Times New Roman" panose="02020603050405020304" pitchFamily="18" charset="0"/>
                </a:rPr>
                <a:t>Best for control</a:t>
              </a:r>
            </a:p>
          </p:txBody>
        </p:sp>
        <p:sp>
          <p:nvSpPr>
            <p:cNvPr id="313350" name="Text Box 5"/>
            <p:cNvSpPr txBox="1">
              <a:spLocks noChangeArrowheads="1"/>
            </p:cNvSpPr>
            <p:nvPr/>
          </p:nvSpPr>
          <p:spPr bwMode="auto">
            <a:xfrm>
              <a:off x="2544" y="2496"/>
              <a:ext cx="1450"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2400">
                  <a:solidFill>
                    <a:srgbClr val="009900"/>
                  </a:solidFill>
                  <a:latin typeface="Times New Roman" panose="02020603050405020304" pitchFamily="18" charset="0"/>
                </a:rPr>
                <a:t>Best for study</a:t>
              </a:r>
            </a:p>
          </p:txBody>
        </p:sp>
        <p:sp>
          <p:nvSpPr>
            <p:cNvPr id="313351" name="Line 6"/>
            <p:cNvSpPr>
              <a:spLocks noChangeShapeType="1"/>
            </p:cNvSpPr>
            <p:nvPr/>
          </p:nvSpPr>
          <p:spPr bwMode="auto">
            <a:xfrm flipV="1">
              <a:off x="3168" y="3538"/>
              <a:ext cx="216" cy="312"/>
            </a:xfrm>
            <a:prstGeom prst="line">
              <a:avLst/>
            </a:prstGeom>
            <a:noFill/>
            <a:ln w="76200">
              <a:solidFill>
                <a:srgbClr val="0000FF"/>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313352" name="Line 8"/>
            <p:cNvSpPr>
              <a:spLocks noChangeShapeType="1"/>
            </p:cNvSpPr>
            <p:nvPr/>
          </p:nvSpPr>
          <p:spPr bwMode="auto">
            <a:xfrm>
              <a:off x="3168" y="2746"/>
              <a:ext cx="240" cy="288"/>
            </a:xfrm>
            <a:prstGeom prst="line">
              <a:avLst/>
            </a:prstGeom>
            <a:noFill/>
            <a:ln w="76200">
              <a:solidFill>
                <a:srgbClr val="009900"/>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106" name="Rectangle 7"/>
          <p:cNvSpPr>
            <a:spLocks noChangeArrowheads="1"/>
          </p:cNvSpPr>
          <p:nvPr/>
        </p:nvSpPr>
        <p:spPr bwMode="auto">
          <a:xfrm>
            <a:off x="3962400" y="2527300"/>
            <a:ext cx="914400" cy="381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endParaRPr lang="en-US" altLang="en-US"/>
          </a:p>
        </p:txBody>
      </p:sp>
      <p:sp>
        <p:nvSpPr>
          <p:cNvPr id="227330" name="Rectangle 2"/>
          <p:cNvSpPr>
            <a:spLocks noGrp="1" noChangeArrowheads="1"/>
          </p:cNvSpPr>
          <p:nvPr>
            <p:ph type="title"/>
          </p:nvPr>
        </p:nvSpPr>
        <p:spPr/>
        <p:txBody>
          <a:bodyPr/>
          <a:lstStyle/>
          <a:p>
            <a:pPr eaLnBrk="1" hangingPunct="1">
              <a:defRPr/>
            </a:pPr>
            <a:r>
              <a:rPr lang="en-US"/>
              <a:t>Box-Muller algorithm</a:t>
            </a:r>
          </a:p>
        </p:txBody>
      </p:sp>
      <p:sp>
        <p:nvSpPr>
          <p:cNvPr id="47108" name="Rectangle 3"/>
          <p:cNvSpPr>
            <a:spLocks noGrp="1" noChangeArrowheads="1"/>
          </p:cNvSpPr>
          <p:nvPr>
            <p:ph type="body" idx="1"/>
          </p:nvPr>
        </p:nvSpPr>
        <p:spPr>
          <a:xfrm>
            <a:off x="609600" y="2286000"/>
            <a:ext cx="8458200" cy="4114800"/>
          </a:xfrm>
        </p:spPr>
        <p:txBody>
          <a:bodyPr/>
          <a:lstStyle/>
          <a:p>
            <a:pPr eaLnBrk="1" hangingPunct="1">
              <a:buFontTx/>
              <a:buNone/>
            </a:pPr>
            <a:r>
              <a:rPr lang="en-US" altLang="en-US" dirty="0"/>
              <a:t>	</a:t>
            </a:r>
            <a:r>
              <a:rPr lang="en-US" altLang="en-US" dirty="0">
                <a:solidFill>
                  <a:srgbClr val="009900"/>
                </a:solidFill>
              </a:rPr>
              <a:t>N(0,1) ~ </a:t>
            </a:r>
            <a:r>
              <a:rPr lang="en-US" altLang="en-US" dirty="0">
                <a:solidFill>
                  <a:srgbClr val="009900"/>
                </a:solidFill>
                <a:sym typeface="Symbol" panose="05050102010706020507" pitchFamily="18" charset="2"/>
              </a:rPr>
              <a:t>2 ln(</a:t>
            </a:r>
            <a:r>
              <a:rPr lang="en-US" altLang="en-US" i="1" dirty="0">
                <a:solidFill>
                  <a:srgbClr val="009900"/>
                </a:solidFill>
                <a:sym typeface="Symbol" panose="05050102010706020507" pitchFamily="18" charset="2"/>
              </a:rPr>
              <a:t>u</a:t>
            </a:r>
            <a:r>
              <a:rPr lang="en-US" altLang="en-US" dirty="0">
                <a:solidFill>
                  <a:srgbClr val="009900"/>
                </a:solidFill>
                <a:sym typeface="Symbol" panose="05050102010706020507" pitchFamily="18" charset="2"/>
              </a:rPr>
              <a:t>)  sin(2 </a:t>
            </a:r>
            <a:r>
              <a:rPr lang="en-US" altLang="en-US" i="1" dirty="0">
                <a:solidFill>
                  <a:srgbClr val="009900"/>
                </a:solidFill>
                <a:sym typeface="Symbol" panose="05050102010706020507" pitchFamily="18" charset="2"/>
              </a:rPr>
              <a:t>v</a:t>
            </a:r>
            <a:r>
              <a:rPr lang="en-US" altLang="en-US" dirty="0">
                <a:solidFill>
                  <a:srgbClr val="009900"/>
                </a:solidFill>
                <a:sym typeface="Symbol" panose="05050102010706020507" pitchFamily="18" charset="2"/>
              </a:rPr>
              <a:t>)</a:t>
            </a:r>
          </a:p>
          <a:p>
            <a:pPr lvl="1" eaLnBrk="1" hangingPunct="1">
              <a:buFontTx/>
              <a:buNone/>
            </a:pPr>
            <a:r>
              <a:rPr lang="en-US" altLang="en-US" dirty="0">
                <a:solidFill>
                  <a:srgbClr val="009900"/>
                </a:solidFill>
                <a:sym typeface="Symbol" panose="05050102010706020507" pitchFamily="18" charset="2"/>
              </a:rPr>
              <a:t>	where </a:t>
            </a:r>
            <a:r>
              <a:rPr lang="en-US" altLang="en-US" i="1" dirty="0">
                <a:solidFill>
                  <a:srgbClr val="009900"/>
                </a:solidFill>
                <a:sym typeface="Symbol" panose="05050102010706020507" pitchFamily="18" charset="2"/>
              </a:rPr>
              <a:t>u, v </a:t>
            </a:r>
            <a:r>
              <a:rPr lang="en-US" altLang="en-US" dirty="0">
                <a:solidFill>
                  <a:srgbClr val="009900"/>
                </a:solidFill>
                <a:sym typeface="Symbol" panose="05050102010706020507" pitchFamily="18" charset="2"/>
              </a:rPr>
              <a:t>~ U(0,1), and </a:t>
            </a:r>
            <a:r>
              <a:rPr lang="en-US" altLang="en-US" i="1" dirty="0">
                <a:solidFill>
                  <a:srgbClr val="009900"/>
                </a:solidFill>
                <a:sym typeface="Symbol" panose="05050102010706020507" pitchFamily="18" charset="2"/>
              </a:rPr>
              <a:t>u</a:t>
            </a:r>
            <a:r>
              <a:rPr lang="en-US" altLang="en-US" dirty="0">
                <a:solidFill>
                  <a:srgbClr val="009900"/>
                </a:solidFill>
                <a:sym typeface="Symbol" panose="05050102010706020507" pitchFamily="18" charset="2"/>
              </a:rPr>
              <a:t>  </a:t>
            </a:r>
            <a:r>
              <a:rPr lang="en-US" altLang="en-US" i="1" dirty="0">
                <a:solidFill>
                  <a:srgbClr val="009900"/>
                </a:solidFill>
                <a:sym typeface="Symbol" panose="05050102010706020507" pitchFamily="18" charset="2"/>
              </a:rPr>
              <a:t>v</a:t>
            </a:r>
            <a:r>
              <a:rPr lang="en-US" altLang="en-US" dirty="0">
                <a:sym typeface="Symbol" panose="05050102010706020507" pitchFamily="18" charset="2"/>
              </a:rPr>
              <a:t> </a:t>
            </a:r>
          </a:p>
          <a:p>
            <a:pPr lvl="1" eaLnBrk="1" hangingPunct="1">
              <a:buFontTx/>
              <a:buNone/>
            </a:pPr>
            <a:endParaRPr lang="en-US" altLang="en-US" sz="1000" dirty="0">
              <a:sym typeface="Symbol" panose="05050102010706020507" pitchFamily="18" charset="2"/>
            </a:endParaRPr>
          </a:p>
          <a:p>
            <a:pPr eaLnBrk="1" hangingPunct="1"/>
            <a:r>
              <a:rPr lang="en-US" altLang="en-US" dirty="0"/>
              <a:t>Specialized generator for normal deviates</a:t>
            </a:r>
          </a:p>
          <a:p>
            <a:pPr eaLnBrk="1" hangingPunct="1"/>
            <a:r>
              <a:rPr lang="en-US" altLang="en-US" dirty="0"/>
              <a:t>Faster than inverting the cumulative normal distribution which has no closed form</a:t>
            </a:r>
          </a:p>
          <a:p>
            <a:pPr eaLnBrk="1" hangingPunct="1"/>
            <a:r>
              <a:rPr lang="en-US" altLang="en-US" dirty="0"/>
              <a:t>General deviates </a:t>
            </a:r>
            <a:r>
              <a:rPr lang="en-US" altLang="en-US" dirty="0">
                <a:solidFill>
                  <a:srgbClr val="009900"/>
                </a:solidFill>
              </a:rPr>
              <a:t>N(</a:t>
            </a:r>
            <a:r>
              <a:rPr lang="en-US" altLang="en-US" dirty="0">
                <a:solidFill>
                  <a:srgbClr val="009900"/>
                </a:solidFill>
                <a:sym typeface="Symbol" panose="05050102010706020507" pitchFamily="18" charset="2"/>
              </a:rPr>
              <a:t>, ) ~  N(0,1) + </a:t>
            </a:r>
          </a:p>
        </p:txBody>
      </p:sp>
      <p:sp>
        <p:nvSpPr>
          <p:cNvPr id="47109" name="Line 4"/>
          <p:cNvSpPr>
            <a:spLocks noChangeShapeType="1"/>
          </p:cNvSpPr>
          <p:nvPr/>
        </p:nvSpPr>
        <p:spPr bwMode="auto">
          <a:xfrm>
            <a:off x="2745740" y="2354580"/>
            <a:ext cx="3581400" cy="0"/>
          </a:xfrm>
          <a:prstGeom prst="line">
            <a:avLst/>
          </a:prstGeom>
          <a:noFill/>
          <a:ln w="25400">
            <a:solidFill>
              <a:srgbClr val="009900"/>
            </a:solidFill>
            <a:round/>
            <a:headEnd/>
            <a:tailEnd/>
          </a:ln>
          <a:extLst>
            <a:ext uri="{909E8E84-426E-40DD-AFC4-6F175D3DCCD1}">
              <a14:hiddenFill xmlns:a14="http://schemas.microsoft.com/office/drawing/2010/main">
                <a:noFill/>
              </a14:hiddenFill>
            </a:ext>
          </a:extLst>
        </p:spPr>
        <p:txBody>
          <a:bodyPr/>
          <a:lstStyle/>
          <a:p>
            <a:endParaRPr lang="en-US"/>
          </a:p>
        </p:txBody>
      </p:sp>
      <p:grpSp>
        <p:nvGrpSpPr>
          <p:cNvPr id="47110" name="Group 8"/>
          <p:cNvGrpSpPr>
            <a:grpSpLocks/>
          </p:cNvGrpSpPr>
          <p:nvPr/>
        </p:nvGrpSpPr>
        <p:grpSpPr bwMode="auto">
          <a:xfrm>
            <a:off x="9283700" y="1676400"/>
            <a:ext cx="4432300" cy="850900"/>
            <a:chOff x="2824" y="1056"/>
            <a:chExt cx="2792" cy="536"/>
          </a:xfrm>
        </p:grpSpPr>
        <p:sp>
          <p:nvSpPr>
            <p:cNvPr id="47111" name="Text Box 5"/>
            <p:cNvSpPr txBox="1">
              <a:spLocks noChangeArrowheads="1"/>
            </p:cNvSpPr>
            <p:nvPr/>
          </p:nvSpPr>
          <p:spPr bwMode="auto">
            <a:xfrm>
              <a:off x="4464" y="1056"/>
              <a:ext cx="1152" cy="524"/>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r>
                <a:rPr lang="en-US" altLang="en-US" sz="2400"/>
                <a:t>It uses a convolution</a:t>
              </a:r>
            </a:p>
          </p:txBody>
        </p:sp>
        <p:cxnSp>
          <p:nvCxnSpPr>
            <p:cNvPr id="47112" name="AutoShape 6"/>
            <p:cNvCxnSpPr>
              <a:cxnSpLocks noChangeShapeType="1"/>
              <a:stCxn id="47111" idx="1"/>
              <a:endCxn id="47106" idx="0"/>
            </p:cNvCxnSpPr>
            <p:nvPr/>
          </p:nvCxnSpPr>
          <p:spPr bwMode="auto">
            <a:xfrm rot="10800000" flipV="1">
              <a:off x="2824" y="1318"/>
              <a:ext cx="1640" cy="274"/>
            </a:xfrm>
            <a:prstGeom prst="bentConnector2">
              <a:avLst/>
            </a:prstGeom>
            <a:noFill/>
            <a:ln w="9525">
              <a:solidFill>
                <a:schemeClr val="tx1"/>
              </a:solidFill>
              <a:miter lim="800000"/>
              <a:headEnd/>
              <a:tailEnd type="triangle" w="med" len="med"/>
            </a:ln>
            <a:extLst>
              <a:ext uri="{909E8E84-426E-40DD-AFC4-6F175D3DCCD1}">
                <a14:hiddenFill xmlns:a14="http://schemas.microsoft.com/office/drawing/2010/main">
                  <a:noFill/>
                </a14:hiddenFill>
              </a:ext>
            </a:extLst>
          </p:spPr>
        </p:cxnSp>
      </p:grpSp>
    </p:spTree>
    <p:extLst>
      <p:ext uri="{BB962C8B-B14F-4D97-AF65-F5344CB8AC3E}">
        <p14:creationId xmlns:p14="http://schemas.microsoft.com/office/powerpoint/2010/main" val="4083927252"/>
      </p:ext>
    </p:extLst>
  </p:cSld>
  <p:clrMapOvr>
    <a:masterClrMapping/>
  </p:clrMapOvr>
</p:sld>
</file>

<file path=ppt/slides/slide3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3410" name="Rectangle 3"/>
          <p:cNvSpPr>
            <a:spLocks noGrp="1" noChangeArrowheads="1"/>
          </p:cNvSpPr>
          <p:nvPr>
            <p:ph type="body" idx="1"/>
          </p:nvPr>
        </p:nvSpPr>
        <p:spPr>
          <a:xfrm>
            <a:off x="381000" y="1981200"/>
            <a:ext cx="8763000" cy="4876800"/>
          </a:xfrm>
        </p:spPr>
        <p:txBody>
          <a:bodyPr/>
          <a:lstStyle/>
          <a:p>
            <a:pPr eaLnBrk="1" hangingPunct="1">
              <a:defRPr/>
            </a:pPr>
            <a:r>
              <a:rPr lang="en-US" dirty="0"/>
              <a:t>Empirical planning</a:t>
            </a:r>
          </a:p>
          <a:p>
            <a:pPr lvl="1" eaLnBrk="1" hangingPunct="1">
              <a:defRPr/>
            </a:pPr>
            <a:r>
              <a:rPr lang="en-US" dirty="0">
                <a:solidFill>
                  <a:schemeClr val="accent3">
                    <a:lumMod val="50000"/>
                  </a:schemeClr>
                </a:solidFill>
              </a:rPr>
              <a:t>What variables need study to reduce uncertainty?</a:t>
            </a:r>
          </a:p>
          <a:p>
            <a:pPr eaLnBrk="1" hangingPunct="1">
              <a:defRPr/>
            </a:pPr>
            <a:r>
              <a:rPr lang="en-US" dirty="0"/>
              <a:t>Engineering control</a:t>
            </a:r>
          </a:p>
          <a:p>
            <a:pPr lvl="1" eaLnBrk="1" hangingPunct="1">
              <a:defRPr/>
            </a:pPr>
            <a:r>
              <a:rPr lang="en-US" dirty="0">
                <a:solidFill>
                  <a:schemeClr val="accent3">
                    <a:lumMod val="50000"/>
                  </a:schemeClr>
                </a:solidFill>
              </a:rPr>
              <a:t>What variables can be modified to change the result?</a:t>
            </a:r>
          </a:p>
          <a:p>
            <a:pPr eaLnBrk="1" hangingPunct="1">
              <a:defRPr/>
            </a:pPr>
            <a:r>
              <a:rPr lang="en-US" dirty="0"/>
              <a:t>Robustness analysis</a:t>
            </a:r>
          </a:p>
          <a:p>
            <a:pPr lvl="1" eaLnBrk="1" hangingPunct="1">
              <a:defRPr/>
            </a:pPr>
            <a:r>
              <a:rPr lang="en-US" dirty="0">
                <a:solidFill>
                  <a:schemeClr val="accent3">
                    <a:lumMod val="50000"/>
                  </a:schemeClr>
                </a:solidFill>
              </a:rPr>
              <a:t>How robust are the results of the assessment?</a:t>
            </a:r>
          </a:p>
          <a:p>
            <a:pPr eaLnBrk="1" hangingPunct="1">
              <a:defRPr/>
            </a:pPr>
            <a:r>
              <a:rPr lang="en-US" dirty="0"/>
              <a:t>Tracking analysis</a:t>
            </a:r>
          </a:p>
          <a:p>
            <a:pPr lvl="1" eaLnBrk="1" hangingPunct="1">
              <a:defRPr/>
            </a:pPr>
            <a:r>
              <a:rPr lang="en-US" dirty="0">
                <a:solidFill>
                  <a:schemeClr val="accent3">
                    <a:lumMod val="50000"/>
                  </a:schemeClr>
                </a:solidFill>
              </a:rPr>
              <a:t>Which input combinations yield extreme results?</a:t>
            </a:r>
          </a:p>
        </p:txBody>
      </p:sp>
      <p:sp>
        <p:nvSpPr>
          <p:cNvPr id="314371" name="Rectangle 2"/>
          <p:cNvSpPr>
            <a:spLocks noGrp="1" noChangeArrowheads="1"/>
          </p:cNvSpPr>
          <p:nvPr>
            <p:ph type="title"/>
          </p:nvPr>
        </p:nvSpPr>
        <p:spPr/>
        <p:txBody>
          <a:bodyPr/>
          <a:lstStyle/>
          <a:p>
            <a:pPr eaLnBrk="1" hangingPunct="1"/>
            <a:r>
              <a:rPr lang="en-US" altLang="en-US"/>
              <a:t>Different ‘sensitivity’ questions</a:t>
            </a:r>
          </a:p>
        </p:txBody>
      </p:sp>
      <p:grpSp>
        <p:nvGrpSpPr>
          <p:cNvPr id="2" name="Group 7"/>
          <p:cNvGrpSpPr>
            <a:grpSpLocks/>
          </p:cNvGrpSpPr>
          <p:nvPr/>
        </p:nvGrpSpPr>
        <p:grpSpPr bwMode="auto">
          <a:xfrm>
            <a:off x="0" y="457200"/>
            <a:ext cx="9067800" cy="5715000"/>
            <a:chOff x="0" y="288"/>
            <a:chExt cx="5712" cy="3600"/>
          </a:xfrm>
        </p:grpSpPr>
        <p:sp>
          <p:nvSpPr>
            <p:cNvPr id="314374" name="Rectangle 5"/>
            <p:cNvSpPr>
              <a:spLocks noChangeArrowheads="1"/>
            </p:cNvSpPr>
            <p:nvPr/>
          </p:nvSpPr>
          <p:spPr bwMode="auto">
            <a:xfrm>
              <a:off x="0" y="1344"/>
              <a:ext cx="480" cy="2544"/>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latin typeface="Arial" panose="020B0604020202020204" pitchFamily="34" charset="0"/>
              </a:endParaRPr>
            </a:p>
          </p:txBody>
        </p:sp>
        <p:sp>
          <p:nvSpPr>
            <p:cNvPr id="314375" name="Rectangle 4"/>
            <p:cNvSpPr>
              <a:spLocks noChangeArrowheads="1"/>
            </p:cNvSpPr>
            <p:nvPr/>
          </p:nvSpPr>
          <p:spPr bwMode="auto">
            <a:xfrm>
              <a:off x="192" y="288"/>
              <a:ext cx="5520" cy="30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lnSpc>
                  <a:spcPts val="8600"/>
                </a:lnSpc>
                <a:buFont typeface="Wingdings" panose="05000000000000000000" pitchFamily="2" charset="2"/>
                <a:buChar char="ü"/>
              </a:pPr>
              <a:endParaRPr lang="en-US" altLang="en-US" sz="4800">
                <a:solidFill>
                  <a:srgbClr val="FF0000"/>
                </a:solidFill>
                <a:latin typeface="Times New Roman" panose="02020603050405020304" pitchFamily="18" charset="0"/>
              </a:endParaRPr>
            </a:p>
            <a:p>
              <a:pPr eaLnBrk="1" hangingPunct="1">
                <a:lnSpc>
                  <a:spcPts val="8600"/>
                </a:lnSpc>
                <a:buFont typeface="Wingdings" panose="05000000000000000000" pitchFamily="2" charset="2"/>
                <a:buChar char="ü"/>
              </a:pPr>
              <a:r>
                <a:rPr lang="en-US" altLang="en-US" sz="4800">
                  <a:solidFill>
                    <a:srgbClr val="FF0000"/>
                  </a:solidFill>
                  <a:latin typeface="Times New Roman" panose="02020603050405020304" pitchFamily="18" charset="0"/>
                </a:rPr>
                <a:t> </a:t>
              </a:r>
            </a:p>
            <a:p>
              <a:pPr eaLnBrk="1" hangingPunct="1">
                <a:lnSpc>
                  <a:spcPts val="8600"/>
                </a:lnSpc>
                <a:buFont typeface="Wingdings" panose="05000000000000000000" pitchFamily="2" charset="2"/>
                <a:buChar char="ü"/>
              </a:pPr>
              <a:r>
                <a:rPr lang="en-US" altLang="en-US" sz="4800">
                  <a:solidFill>
                    <a:srgbClr val="FF0000"/>
                  </a:solidFill>
                  <a:latin typeface="Times New Roman" panose="02020603050405020304" pitchFamily="18" charset="0"/>
                </a:rPr>
                <a:t> </a:t>
              </a:r>
            </a:p>
            <a:p>
              <a:pPr eaLnBrk="1" hangingPunct="1">
                <a:lnSpc>
                  <a:spcPts val="8600"/>
                </a:lnSpc>
                <a:buFont typeface="Wingdings" panose="05000000000000000000" pitchFamily="2" charset="2"/>
                <a:buChar char="ü"/>
              </a:pPr>
              <a:r>
                <a:rPr lang="en-US" altLang="en-US" sz="4800">
                  <a:solidFill>
                    <a:srgbClr val="FF0000"/>
                  </a:solidFill>
                  <a:latin typeface="Times New Roman" panose="02020603050405020304" pitchFamily="18" charset="0"/>
                </a:rPr>
                <a:t> </a:t>
              </a:r>
            </a:p>
            <a:p>
              <a:pPr eaLnBrk="1" hangingPunct="1">
                <a:lnSpc>
                  <a:spcPts val="8600"/>
                </a:lnSpc>
                <a:buFont typeface="Wingdings" panose="05000000000000000000" pitchFamily="2" charset="2"/>
                <a:buChar char="û"/>
              </a:pPr>
              <a:r>
                <a:rPr lang="en-US" altLang="en-US" sz="4800">
                  <a:solidFill>
                    <a:srgbClr val="FF0000"/>
                  </a:solidFill>
                  <a:latin typeface="Times New Roman" panose="02020603050405020304" pitchFamily="18" charset="0"/>
                </a:rPr>
                <a:t> </a:t>
              </a:r>
            </a:p>
          </p:txBody>
        </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1" fill="hold" nodeType="afterEffect">
                                  <p:stCondLst>
                                    <p:cond delay="2000"/>
                                  </p:stCondLst>
                                  <p:childTnLst>
                                    <p:set>
                                      <p:cBhvr>
                                        <p:cTn id="6" dur="1" fill="hold">
                                          <p:stCondLst>
                                            <p:cond delay="0"/>
                                          </p:stCondLst>
                                        </p:cTn>
                                        <p:tgtEl>
                                          <p:spTgt spid="2"/>
                                        </p:tgtEl>
                                        <p:attrNameLst>
                                          <p:attrName>style.visibility</p:attrName>
                                        </p:attrNameLst>
                                      </p:cBhvr>
                                      <p:to>
                                        <p:strVal val="visible"/>
                                      </p:to>
                                    </p:set>
                                    <p:animEffect transition="in" filter="wipe(up)">
                                      <p:cBhvr>
                                        <p:cTn id="7" dur="30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8610" name="Rectangle 2"/>
          <p:cNvSpPr>
            <a:spLocks noGrp="1" noChangeArrowheads="1"/>
          </p:cNvSpPr>
          <p:nvPr>
            <p:ph type="ctrTitle"/>
          </p:nvPr>
        </p:nvSpPr>
        <p:spPr>
          <a:xfrm>
            <a:off x="0" y="2895600"/>
            <a:ext cx="9144000" cy="1143000"/>
          </a:xfrm>
        </p:spPr>
        <p:txBody>
          <a:bodyPr/>
          <a:lstStyle/>
          <a:p>
            <a:pPr algn="ctr" eaLnBrk="1" hangingPunct="1">
              <a:defRPr/>
            </a:pPr>
            <a:r>
              <a:rPr lang="en-US" sz="6000" dirty="0" err="1"/>
              <a:t>Backcalculation</a:t>
            </a:r>
            <a:endParaRPr lang="en-US" sz="6000" dirty="0"/>
          </a:p>
        </p:txBody>
      </p:sp>
      <p:sp>
        <p:nvSpPr>
          <p:cNvPr id="25603" name="AutoShape 5"/>
          <p:cNvSpPr>
            <a:spLocks noChangeArrowheads="1"/>
          </p:cNvSpPr>
          <p:nvPr/>
        </p:nvSpPr>
        <p:spPr bwMode="auto">
          <a:xfrm flipV="1">
            <a:off x="0" y="0"/>
            <a:ext cx="3581400" cy="2438400"/>
          </a:xfrm>
          <a:prstGeom prst="triangle">
            <a:avLst>
              <a:gd name="adj" fmla="val 50000"/>
            </a:avLst>
          </a:prstGeom>
          <a:solidFill>
            <a:srgbClr val="008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endParaRPr lang="en-US" altLang="en-US"/>
          </a:p>
        </p:txBody>
      </p:sp>
      <p:sp>
        <p:nvSpPr>
          <p:cNvPr id="25605" name="Rectangle 8"/>
          <p:cNvSpPr>
            <a:spLocks noGrp="1" noChangeArrowheads="1"/>
          </p:cNvSpPr>
          <p:nvPr>
            <p:ph type="subTitle" idx="1"/>
          </p:nvPr>
        </p:nvSpPr>
        <p:spPr/>
        <p:txBody>
          <a:bodyPr/>
          <a:lstStyle/>
          <a:p>
            <a:pPr eaLnBrk="1" hangingPunct="1"/>
            <a:r>
              <a:rPr lang="en-US" altLang="en-US"/>
              <a:t> </a:t>
            </a:r>
          </a:p>
        </p:txBody>
      </p:sp>
    </p:spTree>
    <p:extLst>
      <p:ext uri="{BB962C8B-B14F-4D97-AF65-F5344CB8AC3E}">
        <p14:creationId xmlns:p14="http://schemas.microsoft.com/office/powerpoint/2010/main" val="3558558063"/>
      </p:ext>
    </p:extLst>
  </p:cSld>
  <p:clrMapOvr>
    <a:masterClrMapping/>
  </p:clrMapOvr>
</p:sld>
</file>

<file path=ppt/slides/slide3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457200"/>
            <a:ext cx="9144000" cy="1143000"/>
          </a:xfrm>
        </p:spPr>
        <p:txBody>
          <a:bodyPr/>
          <a:lstStyle/>
          <a:p>
            <a:r>
              <a:rPr lang="en-GB" dirty="0"/>
              <a:t>Engineering design under uncertainty</a:t>
            </a:r>
          </a:p>
        </p:txBody>
      </p:sp>
      <p:sp>
        <p:nvSpPr>
          <p:cNvPr id="3" name="Content Placeholder 2"/>
          <p:cNvSpPr>
            <a:spLocks noGrp="1"/>
          </p:cNvSpPr>
          <p:nvPr>
            <p:ph idx="1"/>
          </p:nvPr>
        </p:nvSpPr>
        <p:spPr>
          <a:xfrm>
            <a:off x="685800" y="1981200"/>
            <a:ext cx="8153400" cy="4419600"/>
          </a:xfrm>
        </p:spPr>
        <p:txBody>
          <a:bodyPr>
            <a:normAutofit fontScale="92500" lnSpcReduction="10000"/>
          </a:bodyPr>
          <a:lstStyle/>
          <a:p>
            <a:r>
              <a:rPr lang="en-GB" altLang="en-US" sz="3500" dirty="0"/>
              <a:t>Traditional design freezes requirements early</a:t>
            </a:r>
          </a:p>
          <a:p>
            <a:pPr lvl="1"/>
            <a:r>
              <a:rPr lang="en-GB" altLang="en-US" dirty="0">
                <a:solidFill>
                  <a:srgbClr val="C00000"/>
                </a:solidFill>
              </a:rPr>
              <a:t>restricts future developments</a:t>
            </a:r>
          </a:p>
          <a:p>
            <a:pPr lvl="1"/>
            <a:r>
              <a:rPr lang="en-GB" altLang="en-US" dirty="0">
                <a:solidFill>
                  <a:srgbClr val="C00000"/>
                </a:solidFill>
              </a:rPr>
              <a:t>specifies functions and performance levels</a:t>
            </a:r>
          </a:p>
          <a:p>
            <a:pPr lvl="4"/>
            <a:endParaRPr lang="en-GB" altLang="en-US" dirty="0"/>
          </a:p>
          <a:p>
            <a:r>
              <a:rPr lang="en-GB" altLang="en-US" sz="3500" dirty="0"/>
              <a:t>Often does not fully address uncertainty</a:t>
            </a:r>
            <a:endParaRPr lang="en-GB" altLang="en-US" dirty="0"/>
          </a:p>
          <a:p>
            <a:pPr lvl="1"/>
            <a:r>
              <a:rPr lang="en-GB" altLang="en-US" dirty="0">
                <a:solidFill>
                  <a:srgbClr val="C00000"/>
                </a:solidFill>
              </a:rPr>
              <a:t>assumptions may be incorrect</a:t>
            </a:r>
          </a:p>
          <a:p>
            <a:pPr lvl="1"/>
            <a:r>
              <a:rPr lang="en-GB" altLang="en-US" dirty="0">
                <a:solidFill>
                  <a:srgbClr val="C00000"/>
                </a:solidFill>
              </a:rPr>
              <a:t>variation or unpredictability of conditions</a:t>
            </a:r>
          </a:p>
          <a:p>
            <a:pPr lvl="1"/>
            <a:r>
              <a:rPr lang="en-GB" altLang="en-US" dirty="0">
                <a:solidFill>
                  <a:srgbClr val="C00000"/>
                </a:solidFill>
              </a:rPr>
              <a:t>entirely unknown facts that might be germane </a:t>
            </a:r>
          </a:p>
          <a:p>
            <a:pPr lvl="4"/>
            <a:endParaRPr lang="en-GB" altLang="en-US" dirty="0">
              <a:solidFill>
                <a:srgbClr val="C00000"/>
              </a:solidFill>
            </a:endParaRPr>
          </a:p>
          <a:p>
            <a:r>
              <a:rPr lang="en-GB" altLang="en-US" sz="3500" dirty="0"/>
              <a:t>Performance affected by uncertainties</a:t>
            </a:r>
          </a:p>
          <a:p>
            <a:endParaRPr lang="en-GB" dirty="0"/>
          </a:p>
        </p:txBody>
      </p:sp>
      <p:sp>
        <p:nvSpPr>
          <p:cNvPr id="4" name="Slide Number Placeholder 3"/>
          <p:cNvSpPr>
            <a:spLocks noGrp="1"/>
          </p:cNvSpPr>
          <p:nvPr>
            <p:ph type="sldNum" sz="quarter" idx="12"/>
          </p:nvPr>
        </p:nvSpPr>
        <p:spPr/>
        <p:txBody>
          <a:bodyPr/>
          <a:lstStyle/>
          <a:p>
            <a:fld id="{6253BE8F-4373-8243-8337-926009B267DB}" type="slidenum">
              <a:rPr lang="en-US" smtClean="0"/>
              <a:pPr/>
              <a:t>332</a:t>
            </a:fld>
            <a:endParaRPr lang="en-US"/>
          </a:p>
        </p:txBody>
      </p:sp>
    </p:spTree>
    <p:extLst>
      <p:ext uri="{BB962C8B-B14F-4D97-AF65-F5344CB8AC3E}">
        <p14:creationId xmlns:p14="http://schemas.microsoft.com/office/powerpoint/2010/main" val="1162608238"/>
      </p:ext>
    </p:extLst>
  </p:cSld>
  <p:clrMapOvr>
    <a:masterClrMapping/>
  </p:clrMapOvr>
</p:sld>
</file>

<file path=ppt/slides/slide3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6" name="Rectangle 2"/>
          <p:cNvSpPr>
            <a:spLocks noGrp="1" noChangeArrowheads="1"/>
          </p:cNvSpPr>
          <p:nvPr>
            <p:ph type="title"/>
          </p:nvPr>
        </p:nvSpPr>
        <p:spPr/>
        <p:txBody>
          <a:bodyPr/>
          <a:lstStyle/>
          <a:p>
            <a:pPr eaLnBrk="1" hangingPunct="1"/>
            <a:r>
              <a:rPr lang="en-US" altLang="en-US"/>
              <a:t>A typical problem</a:t>
            </a:r>
          </a:p>
        </p:txBody>
      </p:sp>
      <p:sp>
        <p:nvSpPr>
          <p:cNvPr id="41987" name="Rectangle 3"/>
          <p:cNvSpPr>
            <a:spLocks noGrp="1" noChangeArrowheads="1"/>
          </p:cNvSpPr>
          <p:nvPr>
            <p:ph type="body" idx="1"/>
          </p:nvPr>
        </p:nvSpPr>
        <p:spPr>
          <a:xfrm>
            <a:off x="381000" y="1981200"/>
            <a:ext cx="8686800" cy="4876800"/>
          </a:xfrm>
        </p:spPr>
        <p:txBody>
          <a:bodyPr/>
          <a:lstStyle/>
          <a:p>
            <a:pPr eaLnBrk="1" hangingPunct="1"/>
            <a:r>
              <a:rPr lang="en-US" altLang="en-US" dirty="0"/>
              <a:t>How can we design a radiation shielding system if we can’t specify the radiation distribution?</a:t>
            </a:r>
          </a:p>
          <a:p>
            <a:pPr lvl="4"/>
            <a:endParaRPr lang="en-US" altLang="en-US" sz="1400" dirty="0"/>
          </a:p>
          <a:p>
            <a:r>
              <a:rPr lang="en-US" altLang="en-US" dirty="0"/>
              <a:t>Could plan with worst case analysis</a:t>
            </a:r>
          </a:p>
          <a:p>
            <a:pPr lvl="1"/>
            <a:r>
              <a:rPr lang="en-US" altLang="en-US" dirty="0">
                <a:solidFill>
                  <a:srgbClr val="C00000"/>
                </a:solidFill>
              </a:rPr>
              <a:t>Often wasteful</a:t>
            </a:r>
          </a:p>
          <a:p>
            <a:pPr lvl="1"/>
            <a:r>
              <a:rPr lang="en-US" altLang="en-US" dirty="0">
                <a:solidFill>
                  <a:srgbClr val="C00000"/>
                </a:solidFill>
              </a:rPr>
              <a:t>Can’t account for rare, even worse extremes</a:t>
            </a:r>
          </a:p>
          <a:p>
            <a:pPr lvl="8"/>
            <a:endParaRPr lang="en-US" altLang="en-US" sz="1400" dirty="0">
              <a:solidFill>
                <a:srgbClr val="FF0000"/>
              </a:solidFill>
            </a:endParaRPr>
          </a:p>
          <a:p>
            <a:pPr eaLnBrk="1" hangingPunct="1"/>
            <a:r>
              <a:rPr lang="en-US" altLang="en-US" dirty="0"/>
              <a:t>Could pretend we know the distribution</a:t>
            </a:r>
          </a:p>
          <a:p>
            <a:pPr lvl="1" eaLnBrk="1" hangingPunct="1"/>
            <a:r>
              <a:rPr lang="en-US" altLang="en-US" dirty="0">
                <a:solidFill>
                  <a:srgbClr val="C00000"/>
                </a:solidFill>
              </a:rPr>
              <a:t>Unreasonable for new designs or environments</a:t>
            </a:r>
          </a:p>
        </p:txBody>
      </p:sp>
    </p:spTree>
    <p:extLst>
      <p:ext uri="{BB962C8B-B14F-4D97-AF65-F5344CB8AC3E}">
        <p14:creationId xmlns:p14="http://schemas.microsoft.com/office/powerpoint/2010/main" val="1186002505"/>
      </p:ext>
    </p:extLst>
  </p:cSld>
  <p:clrMapOvr>
    <a:masterClrMapping/>
  </p:clrMapOvr>
</p:sld>
</file>

<file path=ppt/slides/slide3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6114" name="Rectangle 2"/>
          <p:cNvSpPr>
            <a:spLocks noGrp="1" noChangeArrowheads="1"/>
          </p:cNvSpPr>
          <p:nvPr>
            <p:ph type="title"/>
          </p:nvPr>
        </p:nvSpPr>
        <p:spPr/>
        <p:txBody>
          <a:bodyPr/>
          <a:lstStyle/>
          <a:p>
            <a:pPr eaLnBrk="1" hangingPunct="1">
              <a:defRPr/>
            </a:pPr>
            <a:r>
              <a:rPr lang="en-US"/>
              <a:t>Backcalculation</a:t>
            </a:r>
          </a:p>
        </p:txBody>
      </p:sp>
      <p:sp>
        <p:nvSpPr>
          <p:cNvPr id="100355" name="Rectangle 3"/>
          <p:cNvSpPr>
            <a:spLocks noGrp="1" noChangeArrowheads="1"/>
          </p:cNvSpPr>
          <p:nvPr>
            <p:ph type="body" idx="1"/>
          </p:nvPr>
        </p:nvSpPr>
        <p:spPr>
          <a:xfrm>
            <a:off x="457200" y="1981200"/>
            <a:ext cx="8686800" cy="4114800"/>
          </a:xfrm>
        </p:spPr>
        <p:txBody>
          <a:bodyPr/>
          <a:lstStyle/>
          <a:p>
            <a:r>
              <a:rPr lang="en-US" altLang="en-US" dirty="0"/>
              <a:t>Untangles an equation involving uncertain numbers when we must satisfy a constraint</a:t>
            </a:r>
          </a:p>
          <a:p>
            <a:pPr lvl="8"/>
            <a:endParaRPr lang="en-US" altLang="en-US" dirty="0"/>
          </a:p>
          <a:p>
            <a:r>
              <a:rPr lang="en-US" altLang="en-US" dirty="0" err="1"/>
              <a:t>Backcalculation</a:t>
            </a:r>
            <a:r>
              <a:rPr lang="en-US" altLang="en-US" dirty="0"/>
              <a:t> finds </a:t>
            </a:r>
            <a:r>
              <a:rPr lang="en-US" altLang="en-US" i="1" dirty="0"/>
              <a:t>B</a:t>
            </a:r>
            <a:r>
              <a:rPr lang="en-US" altLang="en-US" dirty="0"/>
              <a:t> such that </a:t>
            </a:r>
            <a:r>
              <a:rPr lang="en-US" altLang="en-US" i="1" dirty="0"/>
              <a:t>A + B = C</a:t>
            </a:r>
            <a:r>
              <a:rPr lang="en-US" altLang="en-US" dirty="0"/>
              <a:t>, from estimates for </a:t>
            </a:r>
            <a:r>
              <a:rPr lang="en-US" altLang="en-US" i="1" dirty="0"/>
              <a:t>A</a:t>
            </a:r>
            <a:r>
              <a:rPr lang="en-US" altLang="en-US" dirty="0"/>
              <a:t> and constraints on </a:t>
            </a:r>
            <a:r>
              <a:rPr lang="en-US" altLang="en-US" i="1" dirty="0"/>
              <a:t>C</a:t>
            </a:r>
          </a:p>
          <a:p>
            <a:pPr lvl="8"/>
            <a:endParaRPr lang="en-US" altLang="en-US" i="1" dirty="0"/>
          </a:p>
          <a:p>
            <a:pPr eaLnBrk="1" hangingPunct="1"/>
            <a:r>
              <a:rPr lang="en-US" altLang="en-US" sz="3100" dirty="0"/>
              <a:t>Engineering design under uncertainty, such as planning cleanup/remediation uses </a:t>
            </a:r>
            <a:r>
              <a:rPr lang="en-US" altLang="en-US" sz="3100" dirty="0" err="1"/>
              <a:t>backcalculation</a:t>
            </a:r>
            <a:endParaRPr lang="en-US" altLang="en-US" sz="3100" dirty="0"/>
          </a:p>
          <a:p>
            <a:pPr lvl="1" eaLnBrk="1" hangingPunct="1"/>
            <a:r>
              <a:rPr lang="en-US" altLang="en-US" dirty="0">
                <a:solidFill>
                  <a:srgbClr val="009900"/>
                </a:solidFill>
              </a:rPr>
              <a:t>How clean is clean enough?</a:t>
            </a:r>
          </a:p>
          <a:p>
            <a:pPr lvl="4"/>
            <a:endParaRPr lang="en-US" altLang="en-US" dirty="0"/>
          </a:p>
          <a:p>
            <a:pPr lvl="4" eaLnBrk="1" hangingPunct="1"/>
            <a:endParaRPr lang="en-US" altLang="en-US" dirty="0"/>
          </a:p>
          <a:p>
            <a:pPr eaLnBrk="1" hangingPunct="1"/>
            <a:r>
              <a:rPr lang="en-US" altLang="en-US" dirty="0"/>
              <a:t>How can we untangle the expression        			              </a:t>
            </a:r>
            <a:r>
              <a:rPr lang="en-US" altLang="en-US" i="1" dirty="0">
                <a:solidFill>
                  <a:schemeClr val="accent2"/>
                </a:solidFill>
              </a:rPr>
              <a:t>A+B = C</a:t>
            </a:r>
          </a:p>
          <a:p>
            <a:pPr eaLnBrk="1" hangingPunct="1">
              <a:buFontTx/>
              <a:buNone/>
            </a:pPr>
            <a:r>
              <a:rPr lang="en-US" altLang="en-US" dirty="0"/>
              <a:t>	when we know </a:t>
            </a:r>
            <a:r>
              <a:rPr lang="en-US" altLang="en-US" i="1" dirty="0"/>
              <a:t>A</a:t>
            </a:r>
            <a:r>
              <a:rPr lang="en-US" altLang="en-US" dirty="0"/>
              <a:t> and </a:t>
            </a:r>
            <a:r>
              <a:rPr lang="en-US" altLang="en-US" i="1" dirty="0"/>
              <a:t>C</a:t>
            </a:r>
            <a:r>
              <a:rPr lang="en-US" altLang="en-US" dirty="0"/>
              <a:t>, and need </a:t>
            </a:r>
            <a:r>
              <a:rPr lang="en-US" altLang="en-US" i="1" dirty="0"/>
              <a:t>B</a:t>
            </a:r>
            <a:r>
              <a:rPr lang="en-US" altLang="en-US" dirty="0"/>
              <a:t>?</a:t>
            </a:r>
          </a:p>
        </p:txBody>
      </p:sp>
      <p:sp>
        <p:nvSpPr>
          <p:cNvPr id="4" name="Text Box 4">
            <a:extLst>
              <a:ext uri="{FF2B5EF4-FFF2-40B4-BE49-F238E27FC236}">
                <a16:creationId xmlns:a16="http://schemas.microsoft.com/office/drawing/2014/main" id="{4C78DDF0-ED5B-478C-8025-DAA4BBE8E949}"/>
              </a:ext>
            </a:extLst>
          </p:cNvPr>
          <p:cNvSpPr txBox="1">
            <a:spLocks noChangeArrowheads="1"/>
          </p:cNvSpPr>
          <p:nvPr/>
        </p:nvSpPr>
        <p:spPr bwMode="auto">
          <a:xfrm>
            <a:off x="9372600" y="2819400"/>
            <a:ext cx="4139275"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en-US" dirty="0">
                <a:latin typeface="+mn-lt"/>
                <a:sym typeface="Symbol" panose="05050102010706020507" pitchFamily="18" charset="2"/>
              </a:rPr>
              <a:t>( means “is inside of” or “is a subset of”)</a:t>
            </a:r>
          </a:p>
        </p:txBody>
      </p:sp>
      <p:sp>
        <p:nvSpPr>
          <p:cNvPr id="2" name="Rectangle 1">
            <a:extLst>
              <a:ext uri="{FF2B5EF4-FFF2-40B4-BE49-F238E27FC236}">
                <a16:creationId xmlns:a16="http://schemas.microsoft.com/office/drawing/2014/main" id="{67784E14-89BF-45FF-9D58-C93E8EE094EF}"/>
              </a:ext>
            </a:extLst>
          </p:cNvPr>
          <p:cNvSpPr/>
          <p:nvPr/>
        </p:nvSpPr>
        <p:spPr>
          <a:xfrm>
            <a:off x="9372600" y="1885811"/>
            <a:ext cx="4572000" cy="656590"/>
          </a:xfrm>
          <a:prstGeom prst="rect">
            <a:avLst/>
          </a:prstGeom>
        </p:spPr>
        <p:txBody>
          <a:bodyPr>
            <a:spAutoFit/>
          </a:bodyPr>
          <a:lstStyle/>
          <a:p>
            <a:r>
              <a:rPr lang="en-US" altLang="en-US" dirty="0" err="1">
                <a:latin typeface="+mn-lt"/>
              </a:rPr>
              <a:t>Backcalculation</a:t>
            </a:r>
            <a:r>
              <a:rPr lang="en-US" altLang="en-US" dirty="0">
                <a:latin typeface="+mn-lt"/>
              </a:rPr>
              <a:t> finds </a:t>
            </a:r>
            <a:r>
              <a:rPr lang="en-US" altLang="en-US" i="1" dirty="0">
                <a:latin typeface="+mn-lt"/>
              </a:rPr>
              <a:t>B</a:t>
            </a:r>
            <a:r>
              <a:rPr lang="en-US" altLang="en-US" dirty="0">
                <a:latin typeface="+mn-lt"/>
              </a:rPr>
              <a:t> such that </a:t>
            </a:r>
            <a:r>
              <a:rPr lang="en-US" altLang="en-US" i="1" dirty="0">
                <a:latin typeface="+mn-lt"/>
              </a:rPr>
              <a:t>A+B </a:t>
            </a:r>
            <a:r>
              <a:rPr lang="en-US" altLang="en-US" sz="2800" baseline="14000" dirty="0">
                <a:latin typeface="+mn-lt"/>
                <a:sym typeface="Symbol" panose="05050102010706020507" pitchFamily="18" charset="2"/>
              </a:rPr>
              <a:t></a:t>
            </a:r>
            <a:r>
              <a:rPr lang="en-US" altLang="en-US" i="1" dirty="0">
                <a:latin typeface="+mn-lt"/>
              </a:rPr>
              <a:t> C</a:t>
            </a:r>
            <a:r>
              <a:rPr lang="en-US" altLang="en-US" dirty="0">
                <a:latin typeface="+mn-lt"/>
              </a:rPr>
              <a:t>, from estimates for </a:t>
            </a:r>
            <a:r>
              <a:rPr lang="en-US" altLang="en-US" i="1" dirty="0">
                <a:latin typeface="+mn-lt"/>
              </a:rPr>
              <a:t>A</a:t>
            </a:r>
            <a:r>
              <a:rPr lang="en-US" altLang="en-US" dirty="0">
                <a:latin typeface="+mn-lt"/>
              </a:rPr>
              <a:t> and constraints on </a:t>
            </a:r>
            <a:r>
              <a:rPr lang="en-US" altLang="en-US" i="1" dirty="0">
                <a:latin typeface="+mn-lt"/>
              </a:rPr>
              <a:t>C</a:t>
            </a:r>
            <a:endParaRPr lang="en-GB" dirty="0">
              <a:latin typeface="+mn-lt"/>
            </a:endParaRPr>
          </a:p>
        </p:txBody>
      </p:sp>
    </p:spTree>
    <p:extLst>
      <p:ext uri="{BB962C8B-B14F-4D97-AF65-F5344CB8AC3E}">
        <p14:creationId xmlns:p14="http://schemas.microsoft.com/office/powerpoint/2010/main" val="1203426913"/>
      </p:ext>
    </p:extLst>
  </p:cSld>
  <p:clrMapOvr>
    <a:masterClrMapping/>
  </p:clrMapOvr>
</p:sld>
</file>

<file path=ppt/slides/slide3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0386" name="Rectangle 2">
            <a:extLst>
              <a:ext uri="{FF2B5EF4-FFF2-40B4-BE49-F238E27FC236}">
                <a16:creationId xmlns:a16="http://schemas.microsoft.com/office/drawing/2014/main" id="{586EEA69-799B-4F6A-8910-737E78522932}"/>
              </a:ext>
            </a:extLst>
          </p:cNvPr>
          <p:cNvSpPr>
            <a:spLocks noGrp="1" noChangeArrowheads="1"/>
          </p:cNvSpPr>
          <p:nvPr>
            <p:ph type="title"/>
          </p:nvPr>
        </p:nvSpPr>
        <p:spPr/>
        <p:txBody>
          <a:bodyPr/>
          <a:lstStyle/>
          <a:p>
            <a:r>
              <a:rPr lang="en-US" altLang="en-US"/>
              <a:t>Planning a remediation program</a:t>
            </a:r>
          </a:p>
        </p:txBody>
      </p:sp>
      <p:sp>
        <p:nvSpPr>
          <p:cNvPr id="400387" name="Rectangle 3">
            <a:extLst>
              <a:ext uri="{FF2B5EF4-FFF2-40B4-BE49-F238E27FC236}">
                <a16:creationId xmlns:a16="http://schemas.microsoft.com/office/drawing/2014/main" id="{BF0B0672-A7E5-434D-9E23-44ACD68612BA}"/>
              </a:ext>
            </a:extLst>
          </p:cNvPr>
          <p:cNvSpPr>
            <a:spLocks noGrp="1" noChangeArrowheads="1"/>
          </p:cNvSpPr>
          <p:nvPr>
            <p:ph type="body" idx="1"/>
          </p:nvPr>
        </p:nvSpPr>
        <p:spPr>
          <a:xfrm>
            <a:off x="457200" y="2057400"/>
            <a:ext cx="8686800" cy="4525962"/>
          </a:xfrm>
        </p:spPr>
        <p:txBody>
          <a:bodyPr/>
          <a:lstStyle/>
          <a:p>
            <a:r>
              <a:rPr lang="en-US" altLang="en-US" sz="2800" dirty="0"/>
              <a:t>Suppose we have constraints (from toxicity studies) on the doses receptors can tolerate of some contaminant</a:t>
            </a:r>
          </a:p>
          <a:p>
            <a:pPr lvl="4"/>
            <a:endParaRPr lang="en-US" altLang="en-US" sz="1800" dirty="0"/>
          </a:p>
          <a:p>
            <a:r>
              <a:rPr lang="en-US" altLang="en-US" sz="2800" dirty="0"/>
              <a:t>Dose is the concentration of the contaminant in water times</a:t>
            </a:r>
            <a:r>
              <a:rPr lang="en-US" altLang="en-US" sz="2800" dirty="0">
                <a:sym typeface="Symbol" panose="05050102010706020507" pitchFamily="18" charset="2"/>
              </a:rPr>
              <a:t> the intake of water by the receptor</a:t>
            </a:r>
          </a:p>
          <a:p>
            <a:pPr lvl="4"/>
            <a:endParaRPr lang="en-US" altLang="en-US" sz="1800" dirty="0"/>
          </a:p>
          <a:p>
            <a:r>
              <a:rPr lang="en-US" altLang="en-US" sz="2800" dirty="0"/>
              <a:t>How clean must the remediation program make the water in order to ensure those constraints aren’t violated?</a:t>
            </a:r>
          </a:p>
        </p:txBody>
      </p:sp>
    </p:spTree>
  </p:cSld>
  <p:clrMapOvr>
    <a:masterClrMapping/>
  </p:clrMapOvr>
</p:sld>
</file>

<file path=ppt/slides/slide336.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382978" name="Rectangle 2">
            <a:extLst>
              <a:ext uri="{FF2B5EF4-FFF2-40B4-BE49-F238E27FC236}">
                <a16:creationId xmlns:a16="http://schemas.microsoft.com/office/drawing/2014/main" id="{44A061C0-628B-4B9A-BA8A-27C3ABF530AF}"/>
              </a:ext>
            </a:extLst>
          </p:cNvPr>
          <p:cNvSpPr>
            <a:spLocks noGrp="1" noChangeArrowheads="1"/>
          </p:cNvSpPr>
          <p:nvPr>
            <p:ph type="title"/>
          </p:nvPr>
        </p:nvSpPr>
        <p:spPr>
          <a:xfrm>
            <a:off x="0" y="274638"/>
            <a:ext cx="9144000" cy="1143000"/>
          </a:xfrm>
        </p:spPr>
        <p:txBody>
          <a:bodyPr/>
          <a:lstStyle/>
          <a:p>
            <a:r>
              <a:rPr lang="en-US" altLang="en-US"/>
              <a:t>Can’t just solve for concentration</a:t>
            </a:r>
          </a:p>
        </p:txBody>
      </p:sp>
      <p:sp>
        <p:nvSpPr>
          <p:cNvPr id="382979" name="Rectangle 3">
            <a:extLst>
              <a:ext uri="{FF2B5EF4-FFF2-40B4-BE49-F238E27FC236}">
                <a16:creationId xmlns:a16="http://schemas.microsoft.com/office/drawing/2014/main" id="{E0122DB0-1FD3-46F8-8812-AA4CB5E168A3}"/>
              </a:ext>
            </a:extLst>
          </p:cNvPr>
          <p:cNvSpPr>
            <a:spLocks noGrp="1" noChangeArrowheads="1"/>
          </p:cNvSpPr>
          <p:nvPr>
            <p:ph type="body" idx="1"/>
          </p:nvPr>
        </p:nvSpPr>
        <p:spPr>
          <a:xfrm>
            <a:off x="838200" y="5373767"/>
            <a:ext cx="7772400" cy="1752600"/>
          </a:xfrm>
        </p:spPr>
        <p:txBody>
          <a:bodyPr/>
          <a:lstStyle/>
          <a:p>
            <a:pPr marL="0" indent="0">
              <a:spcBef>
                <a:spcPct val="0"/>
              </a:spcBef>
              <a:buFontTx/>
              <a:buNone/>
            </a:pPr>
            <a:r>
              <a:rPr lang="en-US" altLang="en-US" sz="2800" dirty="0"/>
              <a:t>When </a:t>
            </a:r>
            <a:r>
              <a:rPr lang="en-US" altLang="en-US" sz="2800" dirty="0">
                <a:solidFill>
                  <a:srgbClr val="FF0000"/>
                </a:solidFill>
              </a:rPr>
              <a:t>Concentration</a:t>
            </a:r>
            <a:r>
              <a:rPr lang="en-US" altLang="en-US" sz="2800" dirty="0"/>
              <a:t> is put back into the </a:t>
            </a:r>
            <a:r>
              <a:rPr lang="en-US" altLang="en-US" sz="2800" dirty="0">
                <a:solidFill>
                  <a:srgbClr val="006600"/>
                </a:solidFill>
              </a:rPr>
              <a:t>forward equation</a:t>
            </a:r>
            <a:r>
              <a:rPr lang="en-US" altLang="en-US" sz="2800" dirty="0"/>
              <a:t>, the resulting </a:t>
            </a:r>
            <a:r>
              <a:rPr lang="en-US" altLang="en-US" sz="2800" dirty="0">
                <a:solidFill>
                  <a:srgbClr val="006600"/>
                </a:solidFill>
              </a:rPr>
              <a:t>Dose</a:t>
            </a:r>
            <a:r>
              <a:rPr lang="en-US" altLang="en-US" sz="2800" dirty="0"/>
              <a:t> is wider than planned</a:t>
            </a:r>
            <a:endParaRPr lang="en-US" altLang="en-US" sz="2800" i="1" dirty="0">
              <a:solidFill>
                <a:srgbClr val="FF0000"/>
              </a:solidFill>
              <a:cs typeface="Times New Roman" panose="02020603050405020304" pitchFamily="18" charset="0"/>
            </a:endParaRPr>
          </a:p>
        </p:txBody>
      </p:sp>
      <p:sp>
        <p:nvSpPr>
          <p:cNvPr id="382980" name="Line 4">
            <a:extLst>
              <a:ext uri="{FF2B5EF4-FFF2-40B4-BE49-F238E27FC236}">
                <a16:creationId xmlns:a16="http://schemas.microsoft.com/office/drawing/2014/main" id="{F6250F43-04E1-48FD-A3EF-1A923F316D12}"/>
              </a:ext>
            </a:extLst>
          </p:cNvPr>
          <p:cNvSpPr>
            <a:spLocks noChangeShapeType="1"/>
          </p:cNvSpPr>
          <p:nvPr/>
        </p:nvSpPr>
        <p:spPr bwMode="auto">
          <a:xfrm>
            <a:off x="1143000" y="2287588"/>
            <a:ext cx="533400" cy="762000"/>
          </a:xfrm>
          <a:prstGeom prst="line">
            <a:avLst/>
          </a:prstGeom>
          <a:noFill/>
          <a:ln w="38100">
            <a:solidFill>
              <a:schemeClr val="tx1"/>
            </a:solidFill>
            <a:round/>
            <a:headEnd/>
            <a:tailEnd type="triangle"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GB">
              <a:latin typeface="+mn-lt"/>
            </a:endParaRPr>
          </a:p>
        </p:txBody>
      </p:sp>
      <p:sp>
        <p:nvSpPr>
          <p:cNvPr id="382981" name="Text Box 5">
            <a:extLst>
              <a:ext uri="{FF2B5EF4-FFF2-40B4-BE49-F238E27FC236}">
                <a16:creationId xmlns:a16="http://schemas.microsoft.com/office/drawing/2014/main" id="{4008FD93-E93D-434E-AB4E-A29F444D1DC6}"/>
              </a:ext>
            </a:extLst>
          </p:cNvPr>
          <p:cNvSpPr txBox="1">
            <a:spLocks noChangeArrowheads="1"/>
          </p:cNvSpPr>
          <p:nvPr/>
        </p:nvSpPr>
        <p:spPr bwMode="auto">
          <a:xfrm>
            <a:off x="457200" y="1905000"/>
            <a:ext cx="1465466" cy="4616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en-US" sz="2400" dirty="0">
                <a:latin typeface="+mn-lt"/>
              </a:rPr>
              <a:t>prescribed</a:t>
            </a:r>
          </a:p>
        </p:txBody>
      </p:sp>
      <p:sp>
        <p:nvSpPr>
          <p:cNvPr id="382982" name="Line 6">
            <a:extLst>
              <a:ext uri="{FF2B5EF4-FFF2-40B4-BE49-F238E27FC236}">
                <a16:creationId xmlns:a16="http://schemas.microsoft.com/office/drawing/2014/main" id="{A4CE1577-EE71-4B0E-8EE6-1CA746E9D104}"/>
              </a:ext>
            </a:extLst>
          </p:cNvPr>
          <p:cNvSpPr>
            <a:spLocks noChangeShapeType="1"/>
          </p:cNvSpPr>
          <p:nvPr/>
        </p:nvSpPr>
        <p:spPr bwMode="auto">
          <a:xfrm flipH="1">
            <a:off x="5943600" y="2287588"/>
            <a:ext cx="520700" cy="825500"/>
          </a:xfrm>
          <a:prstGeom prst="line">
            <a:avLst/>
          </a:prstGeom>
          <a:noFill/>
          <a:ln w="38100">
            <a:solidFill>
              <a:schemeClr val="tx1"/>
            </a:solidFill>
            <a:round/>
            <a:headEnd/>
            <a:tailEnd type="triangle"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GB">
              <a:latin typeface="+mn-lt"/>
            </a:endParaRPr>
          </a:p>
        </p:txBody>
      </p:sp>
      <p:sp>
        <p:nvSpPr>
          <p:cNvPr id="382983" name="Text Box 7">
            <a:extLst>
              <a:ext uri="{FF2B5EF4-FFF2-40B4-BE49-F238E27FC236}">
                <a16:creationId xmlns:a16="http://schemas.microsoft.com/office/drawing/2014/main" id="{3EF0B251-F2DB-40D9-BCE2-8B72CA60FBE3}"/>
              </a:ext>
            </a:extLst>
          </p:cNvPr>
          <p:cNvSpPr txBox="1">
            <a:spLocks noChangeArrowheads="1"/>
          </p:cNvSpPr>
          <p:nvPr/>
        </p:nvSpPr>
        <p:spPr bwMode="auto">
          <a:xfrm>
            <a:off x="5943600" y="1905000"/>
            <a:ext cx="1023037" cy="4616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en-US" sz="2400">
                <a:latin typeface="+mn-lt"/>
              </a:rPr>
              <a:t>known</a:t>
            </a:r>
          </a:p>
        </p:txBody>
      </p:sp>
      <p:sp>
        <p:nvSpPr>
          <p:cNvPr id="382984" name="Line 8">
            <a:extLst>
              <a:ext uri="{FF2B5EF4-FFF2-40B4-BE49-F238E27FC236}">
                <a16:creationId xmlns:a16="http://schemas.microsoft.com/office/drawing/2014/main" id="{79F23900-61D7-40AF-B9D5-D54AA732BE2D}"/>
              </a:ext>
            </a:extLst>
          </p:cNvPr>
          <p:cNvSpPr>
            <a:spLocks noChangeShapeType="1"/>
          </p:cNvSpPr>
          <p:nvPr/>
        </p:nvSpPr>
        <p:spPr bwMode="auto">
          <a:xfrm flipH="1">
            <a:off x="3810000" y="2287588"/>
            <a:ext cx="304800" cy="762000"/>
          </a:xfrm>
          <a:prstGeom prst="line">
            <a:avLst/>
          </a:prstGeom>
          <a:noFill/>
          <a:ln w="38100">
            <a:solidFill>
              <a:schemeClr val="tx1"/>
            </a:solidFill>
            <a:round/>
            <a:headEnd/>
            <a:tailEnd type="triangle"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GB">
              <a:latin typeface="+mn-lt"/>
            </a:endParaRPr>
          </a:p>
        </p:txBody>
      </p:sp>
      <p:sp>
        <p:nvSpPr>
          <p:cNvPr id="382985" name="Text Box 9">
            <a:extLst>
              <a:ext uri="{FF2B5EF4-FFF2-40B4-BE49-F238E27FC236}">
                <a16:creationId xmlns:a16="http://schemas.microsoft.com/office/drawing/2014/main" id="{08343497-A232-47F3-86E9-3A3670CE3DC7}"/>
              </a:ext>
            </a:extLst>
          </p:cNvPr>
          <p:cNvSpPr txBox="1">
            <a:spLocks noChangeArrowheads="1"/>
          </p:cNvSpPr>
          <p:nvPr/>
        </p:nvSpPr>
        <p:spPr bwMode="auto">
          <a:xfrm>
            <a:off x="3505200" y="1905000"/>
            <a:ext cx="1330814" cy="4616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en-US" sz="2400">
                <a:latin typeface="+mn-lt"/>
              </a:rPr>
              <a:t>unknown</a:t>
            </a:r>
          </a:p>
        </p:txBody>
      </p:sp>
      <p:sp>
        <p:nvSpPr>
          <p:cNvPr id="382986" name="Text Box 10">
            <a:extLst>
              <a:ext uri="{FF2B5EF4-FFF2-40B4-BE49-F238E27FC236}">
                <a16:creationId xmlns:a16="http://schemas.microsoft.com/office/drawing/2014/main" id="{DEC77510-7CF8-4DEE-B010-D138BD91394A}"/>
              </a:ext>
            </a:extLst>
          </p:cNvPr>
          <p:cNvSpPr txBox="1">
            <a:spLocks noChangeArrowheads="1"/>
          </p:cNvSpPr>
          <p:nvPr/>
        </p:nvSpPr>
        <p:spPr bwMode="auto">
          <a:xfrm>
            <a:off x="7848600" y="3168650"/>
            <a:ext cx="1331913" cy="6413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en-US">
                <a:solidFill>
                  <a:srgbClr val="006600"/>
                </a:solidFill>
                <a:latin typeface="+mn-lt"/>
              </a:rPr>
              <a:t>forward equation</a:t>
            </a:r>
          </a:p>
        </p:txBody>
      </p:sp>
      <p:sp>
        <p:nvSpPr>
          <p:cNvPr id="382987" name="Text Box 11">
            <a:extLst>
              <a:ext uri="{FF2B5EF4-FFF2-40B4-BE49-F238E27FC236}">
                <a16:creationId xmlns:a16="http://schemas.microsoft.com/office/drawing/2014/main" id="{41FCE043-D1BE-4E39-B7DE-83EB15E141B6}"/>
              </a:ext>
            </a:extLst>
          </p:cNvPr>
          <p:cNvSpPr txBox="1">
            <a:spLocks noChangeArrowheads="1"/>
          </p:cNvSpPr>
          <p:nvPr/>
        </p:nvSpPr>
        <p:spPr bwMode="auto">
          <a:xfrm>
            <a:off x="7848600" y="3854450"/>
            <a:ext cx="1219200" cy="6413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en-US">
                <a:solidFill>
                  <a:srgbClr val="FF0000"/>
                </a:solidFill>
                <a:latin typeface="+mn-lt"/>
              </a:rPr>
              <a:t>inverted equation</a:t>
            </a:r>
          </a:p>
        </p:txBody>
      </p:sp>
      <p:sp>
        <p:nvSpPr>
          <p:cNvPr id="382988" name="Line 12">
            <a:extLst>
              <a:ext uri="{FF2B5EF4-FFF2-40B4-BE49-F238E27FC236}">
                <a16:creationId xmlns:a16="http://schemas.microsoft.com/office/drawing/2014/main" id="{2A2A909C-9CBB-48AD-8474-95A0CBFB115C}"/>
              </a:ext>
            </a:extLst>
          </p:cNvPr>
          <p:cNvSpPr>
            <a:spLocks noChangeShapeType="1"/>
          </p:cNvSpPr>
          <p:nvPr/>
        </p:nvSpPr>
        <p:spPr bwMode="auto">
          <a:xfrm rot="3521437" flipH="1">
            <a:off x="7113588" y="3057525"/>
            <a:ext cx="609600" cy="762000"/>
          </a:xfrm>
          <a:prstGeom prst="line">
            <a:avLst/>
          </a:prstGeom>
          <a:noFill/>
          <a:ln w="38100">
            <a:solidFill>
              <a:srgbClr val="009900"/>
            </a:solidFill>
            <a:round/>
            <a:headEnd/>
            <a:tailEnd type="triangle"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GB">
              <a:latin typeface="+mn-lt"/>
            </a:endParaRPr>
          </a:p>
        </p:txBody>
      </p:sp>
      <p:sp>
        <p:nvSpPr>
          <p:cNvPr id="382989" name="Line 13">
            <a:extLst>
              <a:ext uri="{FF2B5EF4-FFF2-40B4-BE49-F238E27FC236}">
                <a16:creationId xmlns:a16="http://schemas.microsoft.com/office/drawing/2014/main" id="{BA28C8C6-656E-4E58-B1C8-7C76EE0014F4}"/>
              </a:ext>
            </a:extLst>
          </p:cNvPr>
          <p:cNvSpPr>
            <a:spLocks noChangeShapeType="1"/>
          </p:cNvSpPr>
          <p:nvPr/>
        </p:nvSpPr>
        <p:spPr bwMode="auto">
          <a:xfrm rot="3521437" flipH="1">
            <a:off x="7146925" y="3794125"/>
            <a:ext cx="381000" cy="1066800"/>
          </a:xfrm>
          <a:prstGeom prst="line">
            <a:avLst/>
          </a:prstGeom>
          <a:noFill/>
          <a:ln w="38100">
            <a:solidFill>
              <a:srgbClr val="FF0000"/>
            </a:solidFill>
            <a:round/>
            <a:headEnd/>
            <a:tailEnd type="triangle"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GB">
              <a:latin typeface="+mn-lt"/>
            </a:endParaRPr>
          </a:p>
        </p:txBody>
      </p:sp>
      <p:sp>
        <p:nvSpPr>
          <p:cNvPr id="382990" name="Text Box 14">
            <a:extLst>
              <a:ext uri="{FF2B5EF4-FFF2-40B4-BE49-F238E27FC236}">
                <a16:creationId xmlns:a16="http://schemas.microsoft.com/office/drawing/2014/main" id="{B33350CD-F98C-4874-B16E-F33C8166BE1B}"/>
              </a:ext>
            </a:extLst>
          </p:cNvPr>
          <p:cNvSpPr txBox="1">
            <a:spLocks noChangeArrowheads="1"/>
          </p:cNvSpPr>
          <p:nvPr/>
        </p:nvSpPr>
        <p:spPr bwMode="auto">
          <a:xfrm>
            <a:off x="1143000" y="2971800"/>
            <a:ext cx="5299849" cy="181588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en-US" sz="3200" i="1">
                <a:solidFill>
                  <a:srgbClr val="006600"/>
                </a:solidFill>
                <a:latin typeface="+mn-lt"/>
              </a:rPr>
              <a:t>Dose</a:t>
            </a:r>
            <a:r>
              <a:rPr lang="en-US" altLang="en-US" sz="3200">
                <a:solidFill>
                  <a:srgbClr val="006600"/>
                </a:solidFill>
                <a:latin typeface="+mn-lt"/>
              </a:rPr>
              <a:t> = </a:t>
            </a:r>
            <a:r>
              <a:rPr lang="en-US" altLang="en-US" sz="3200" i="1">
                <a:solidFill>
                  <a:srgbClr val="006600"/>
                </a:solidFill>
                <a:latin typeface="+mn-lt"/>
              </a:rPr>
              <a:t>Concentration</a:t>
            </a:r>
            <a:r>
              <a:rPr lang="en-US" altLang="en-US" sz="3200">
                <a:solidFill>
                  <a:srgbClr val="006600"/>
                </a:solidFill>
                <a:latin typeface="+mn-lt"/>
              </a:rPr>
              <a:t> × </a:t>
            </a:r>
            <a:r>
              <a:rPr lang="en-US" altLang="en-US" sz="3200" i="1">
                <a:solidFill>
                  <a:srgbClr val="006600"/>
                </a:solidFill>
                <a:latin typeface="+mn-lt"/>
              </a:rPr>
              <a:t>Intake</a:t>
            </a:r>
            <a:endParaRPr lang="en-US" altLang="en-US" sz="3200">
              <a:solidFill>
                <a:srgbClr val="006600"/>
              </a:solidFill>
              <a:latin typeface="+mn-lt"/>
            </a:endParaRPr>
          </a:p>
          <a:p>
            <a:endParaRPr lang="en-US" altLang="en-US" sz="3200">
              <a:latin typeface="+mn-lt"/>
            </a:endParaRPr>
          </a:p>
          <a:p>
            <a:endParaRPr lang="en-US" altLang="en-US" sz="1600">
              <a:latin typeface="+mn-lt"/>
            </a:endParaRPr>
          </a:p>
          <a:p>
            <a:r>
              <a:rPr lang="en-US" altLang="en-US" sz="3200" i="1">
                <a:solidFill>
                  <a:srgbClr val="FF0000"/>
                </a:solidFill>
                <a:latin typeface="+mn-lt"/>
              </a:rPr>
              <a:t>Concentration</a:t>
            </a:r>
            <a:r>
              <a:rPr lang="en-US" altLang="en-US" sz="3200">
                <a:solidFill>
                  <a:srgbClr val="FF0000"/>
                </a:solidFill>
                <a:latin typeface="+mn-lt"/>
              </a:rPr>
              <a:t> = </a:t>
            </a:r>
            <a:r>
              <a:rPr lang="en-US" altLang="en-US" sz="3200" i="1">
                <a:solidFill>
                  <a:srgbClr val="FF0000"/>
                </a:solidFill>
                <a:latin typeface="+mn-lt"/>
              </a:rPr>
              <a:t>Dose</a:t>
            </a:r>
            <a:r>
              <a:rPr lang="en-US" altLang="en-US" sz="3200">
                <a:solidFill>
                  <a:srgbClr val="FF0000"/>
                </a:solidFill>
                <a:latin typeface="+mn-lt"/>
              </a:rPr>
              <a:t> / </a:t>
            </a:r>
            <a:r>
              <a:rPr lang="en-US" altLang="en-US" sz="3200" i="1">
                <a:solidFill>
                  <a:srgbClr val="FF0000"/>
                </a:solidFill>
                <a:latin typeface="+mn-lt"/>
              </a:rPr>
              <a:t>Intake</a:t>
            </a:r>
            <a:endParaRPr lang="en-US" altLang="en-US" sz="3200">
              <a:latin typeface="+mn-lt"/>
            </a:endParaRPr>
          </a:p>
        </p:txBody>
      </p:sp>
    </p:spTree>
  </p:cSld>
  <p:clrMapOvr>
    <a:masterClrMapping/>
  </p:clrMapOvr>
</p:sld>
</file>

<file path=ppt/slides/slide3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5026" name="Rectangle 2">
            <a:extLst>
              <a:ext uri="{FF2B5EF4-FFF2-40B4-BE49-F238E27FC236}">
                <a16:creationId xmlns:a16="http://schemas.microsoft.com/office/drawing/2014/main" id="{C6D86AE7-1837-4A69-AA77-6347BF0CDF45}"/>
              </a:ext>
            </a:extLst>
          </p:cNvPr>
          <p:cNvSpPr>
            <a:spLocks noGrp="1" noChangeArrowheads="1"/>
          </p:cNvSpPr>
          <p:nvPr>
            <p:ph type="title"/>
          </p:nvPr>
        </p:nvSpPr>
        <p:spPr/>
        <p:txBody>
          <a:bodyPr/>
          <a:lstStyle/>
          <a:p>
            <a:r>
              <a:rPr lang="en-US" altLang="en-US"/>
              <a:t>Example</a:t>
            </a:r>
          </a:p>
        </p:txBody>
      </p:sp>
      <p:sp>
        <p:nvSpPr>
          <p:cNvPr id="385027" name="Rectangle 3">
            <a:extLst>
              <a:ext uri="{FF2B5EF4-FFF2-40B4-BE49-F238E27FC236}">
                <a16:creationId xmlns:a16="http://schemas.microsoft.com/office/drawing/2014/main" id="{60E7EE78-EDE4-4882-84B1-CE3E247A836A}"/>
              </a:ext>
            </a:extLst>
          </p:cNvPr>
          <p:cNvSpPr>
            <a:spLocks noGrp="1" noChangeArrowheads="1"/>
          </p:cNvSpPr>
          <p:nvPr>
            <p:ph type="body" idx="1"/>
          </p:nvPr>
        </p:nvSpPr>
        <p:spPr>
          <a:xfrm>
            <a:off x="762000" y="1828800"/>
            <a:ext cx="8458200" cy="5029200"/>
          </a:xfrm>
        </p:spPr>
        <p:txBody>
          <a:bodyPr/>
          <a:lstStyle/>
          <a:p>
            <a:pPr>
              <a:lnSpc>
                <a:spcPct val="80000"/>
              </a:lnSpc>
              <a:buFontTx/>
              <a:buNone/>
            </a:pPr>
            <a:r>
              <a:rPr lang="en-US" altLang="en-US" sz="2800" dirty="0"/>
              <a:t>Suppose dose must be less than </a:t>
            </a:r>
            <a:r>
              <a:rPr lang="en-US" altLang="en-US" sz="2800" dirty="0">
                <a:solidFill>
                  <a:srgbClr val="009900"/>
                </a:solidFill>
              </a:rPr>
              <a:t>3</a:t>
            </a:r>
            <a:r>
              <a:rPr lang="en-US" altLang="en-US" sz="2800" dirty="0"/>
              <a:t> milligrams</a:t>
            </a:r>
          </a:p>
          <a:p>
            <a:pPr>
              <a:lnSpc>
                <a:spcPct val="80000"/>
              </a:lnSpc>
              <a:buFontTx/>
              <a:buNone/>
            </a:pPr>
            <a:endParaRPr lang="en-US" altLang="en-US" sz="1800" dirty="0"/>
          </a:p>
          <a:p>
            <a:pPr>
              <a:lnSpc>
                <a:spcPct val="80000"/>
              </a:lnSpc>
              <a:buFontTx/>
              <a:buNone/>
            </a:pPr>
            <a:r>
              <a:rPr lang="en-US" altLang="en-US" sz="2800" dirty="0"/>
              <a:t>dose = [0, </a:t>
            </a:r>
            <a:r>
              <a:rPr lang="en-US" altLang="en-US" sz="2800" dirty="0">
                <a:solidFill>
                  <a:srgbClr val="009900"/>
                </a:solidFill>
              </a:rPr>
              <a:t>3</a:t>
            </a:r>
            <a:r>
              <a:rPr lang="en-US" altLang="en-US" sz="2800" dirty="0"/>
              <a:t>] mg </a:t>
            </a:r>
          </a:p>
          <a:p>
            <a:pPr>
              <a:lnSpc>
                <a:spcPct val="80000"/>
              </a:lnSpc>
              <a:buFontTx/>
              <a:buNone/>
            </a:pPr>
            <a:r>
              <a:rPr lang="en-US" altLang="en-US" sz="2800" dirty="0"/>
              <a:t>intake = [0.5, 4] liter</a:t>
            </a:r>
          </a:p>
          <a:p>
            <a:pPr>
              <a:lnSpc>
                <a:spcPct val="80000"/>
              </a:lnSpc>
              <a:buFontTx/>
              <a:buNone/>
            </a:pPr>
            <a:endParaRPr lang="en-US" altLang="en-US" sz="1800" dirty="0"/>
          </a:p>
          <a:p>
            <a:pPr>
              <a:lnSpc>
                <a:spcPct val="80000"/>
              </a:lnSpc>
              <a:buFontTx/>
              <a:buNone/>
            </a:pPr>
            <a:r>
              <a:rPr lang="en-US" altLang="en-US" sz="2800" dirty="0"/>
              <a:t>conc = dose / intake</a:t>
            </a:r>
          </a:p>
          <a:p>
            <a:pPr>
              <a:lnSpc>
                <a:spcPct val="80000"/>
              </a:lnSpc>
              <a:buFontTx/>
              <a:buNone/>
            </a:pPr>
            <a:r>
              <a:rPr lang="en-US" altLang="en-US" sz="2800" b="1" dirty="0"/>
              <a:t>    [ 0, 6] mg liter</a:t>
            </a:r>
            <a:r>
              <a:rPr lang="en-US" altLang="en-US" sz="2800" b="1" baseline="30000" dirty="0"/>
              <a:t>-1</a:t>
            </a:r>
          </a:p>
          <a:p>
            <a:pPr>
              <a:lnSpc>
                <a:spcPct val="80000"/>
              </a:lnSpc>
              <a:buFontTx/>
              <a:buNone/>
            </a:pPr>
            <a:endParaRPr lang="en-US" altLang="en-US" sz="1800" dirty="0"/>
          </a:p>
          <a:p>
            <a:pPr>
              <a:lnSpc>
                <a:spcPct val="80000"/>
              </a:lnSpc>
              <a:buFontTx/>
              <a:buNone/>
            </a:pPr>
            <a:r>
              <a:rPr lang="en-US" altLang="en-US" sz="2800" dirty="0"/>
              <a:t>dose = conc * intake</a:t>
            </a:r>
          </a:p>
          <a:p>
            <a:pPr>
              <a:lnSpc>
                <a:spcPct val="80000"/>
              </a:lnSpc>
              <a:buFontTx/>
              <a:buNone/>
            </a:pPr>
            <a:r>
              <a:rPr lang="en-US" altLang="en-US" sz="2800" b="1" dirty="0"/>
              <a:t>    [ 0, 24] mg</a:t>
            </a:r>
            <a:endParaRPr lang="en-US" altLang="en-US" sz="2800" b="1" baseline="30000" dirty="0"/>
          </a:p>
          <a:p>
            <a:pPr>
              <a:lnSpc>
                <a:spcPct val="80000"/>
              </a:lnSpc>
              <a:buFontTx/>
              <a:buNone/>
            </a:pPr>
            <a:endParaRPr lang="en-US" altLang="en-US" sz="2800" i="1" dirty="0">
              <a:sym typeface="Symbol" panose="05050102010706020507" pitchFamily="18" charset="2"/>
            </a:endParaRPr>
          </a:p>
          <a:p>
            <a:pPr>
              <a:lnSpc>
                <a:spcPct val="80000"/>
              </a:lnSpc>
              <a:buFontTx/>
              <a:buNone/>
            </a:pPr>
            <a:r>
              <a:rPr lang="en-US" altLang="en-US" sz="2800" b="1" i="1" dirty="0">
                <a:solidFill>
                  <a:srgbClr val="FF0000"/>
                </a:solidFill>
                <a:sym typeface="Symbol" panose="05050102010706020507" pitchFamily="18" charset="2"/>
              </a:rPr>
              <a:t>    eight times larger than planned tolerable levels </a:t>
            </a:r>
            <a:r>
              <a:rPr lang="en-US" altLang="en-US" sz="2800" dirty="0">
                <a:solidFill>
                  <a:srgbClr val="FF0000"/>
                </a:solidFill>
                <a:sym typeface="Symbol" panose="05050102010706020507" pitchFamily="18" charset="2"/>
              </a:rPr>
              <a:t> </a:t>
            </a:r>
            <a:r>
              <a:rPr lang="en-US" altLang="en-US" sz="2800" dirty="0">
                <a:solidFill>
                  <a:srgbClr val="FF0000"/>
                </a:solidFill>
              </a:rPr>
              <a:t> </a:t>
            </a:r>
          </a:p>
        </p:txBody>
      </p:sp>
    </p:spTree>
  </p:cSld>
  <p:clrMapOvr>
    <a:masterClrMapping/>
  </p:clrMapOvr>
</p:sld>
</file>

<file path=ppt/slides/slide3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7074" name="Rectangle 2">
            <a:extLst>
              <a:ext uri="{FF2B5EF4-FFF2-40B4-BE49-F238E27FC236}">
                <a16:creationId xmlns:a16="http://schemas.microsoft.com/office/drawing/2014/main" id="{4D3683B6-E059-4933-8201-67822512F194}"/>
              </a:ext>
            </a:extLst>
          </p:cNvPr>
          <p:cNvSpPr>
            <a:spLocks noGrp="1" noChangeArrowheads="1"/>
          </p:cNvSpPr>
          <p:nvPr>
            <p:ph type="title"/>
          </p:nvPr>
        </p:nvSpPr>
        <p:spPr/>
        <p:txBody>
          <a:bodyPr/>
          <a:lstStyle/>
          <a:p>
            <a:r>
              <a:rPr lang="en-US" altLang="en-US"/>
              <a:t>Untangling backcalculations</a:t>
            </a:r>
          </a:p>
        </p:txBody>
      </p:sp>
      <p:sp>
        <p:nvSpPr>
          <p:cNvPr id="387075" name="Rectangle 3">
            <a:extLst>
              <a:ext uri="{FF2B5EF4-FFF2-40B4-BE49-F238E27FC236}">
                <a16:creationId xmlns:a16="http://schemas.microsoft.com/office/drawing/2014/main" id="{F57BCFEC-630A-4112-B5EC-BE37D25DC3B2}"/>
              </a:ext>
            </a:extLst>
          </p:cNvPr>
          <p:cNvSpPr>
            <a:spLocks noGrp="1" noChangeArrowheads="1"/>
          </p:cNvSpPr>
          <p:nvPr>
            <p:ph type="body" idx="1"/>
          </p:nvPr>
        </p:nvSpPr>
        <p:spPr>
          <a:xfrm>
            <a:off x="457200" y="1951038"/>
            <a:ext cx="8229600" cy="4525962"/>
          </a:xfrm>
        </p:spPr>
        <p:txBody>
          <a:bodyPr/>
          <a:lstStyle/>
          <a:p>
            <a:r>
              <a:rPr lang="en-US" altLang="en-US"/>
              <a:t>Solving for </a:t>
            </a:r>
            <a:r>
              <a:rPr lang="en-US" altLang="en-US" i="1"/>
              <a:t>B</a:t>
            </a:r>
            <a:r>
              <a:rPr lang="en-US" altLang="en-US"/>
              <a:t> given </a:t>
            </a:r>
            <a:r>
              <a:rPr lang="en-US" altLang="en-US" i="1"/>
              <a:t>A + B = C</a:t>
            </a:r>
          </a:p>
          <a:p>
            <a:pPr>
              <a:buFontTx/>
              <a:buNone/>
            </a:pPr>
            <a:r>
              <a:rPr lang="en-US" altLang="en-US"/>
              <a:t>	    </a:t>
            </a:r>
            <a:r>
              <a:rPr lang="en-US" altLang="en-US" i="1">
                <a:solidFill>
                  <a:srgbClr val="006600"/>
                </a:solidFill>
              </a:rPr>
              <a:t>B</a:t>
            </a:r>
            <a:r>
              <a:rPr lang="en-US" altLang="en-US">
                <a:solidFill>
                  <a:srgbClr val="006600"/>
                </a:solidFill>
              </a:rPr>
              <a:t> = backcalc(</a:t>
            </a:r>
            <a:r>
              <a:rPr lang="en-US" altLang="en-US" i="1">
                <a:solidFill>
                  <a:srgbClr val="006600"/>
                </a:solidFill>
              </a:rPr>
              <a:t>A</a:t>
            </a:r>
            <a:r>
              <a:rPr lang="en-US" altLang="en-US">
                <a:solidFill>
                  <a:srgbClr val="006600"/>
                </a:solidFill>
              </a:rPr>
              <a:t>, </a:t>
            </a:r>
            <a:r>
              <a:rPr lang="en-US" altLang="en-US" i="1">
                <a:solidFill>
                  <a:srgbClr val="006600"/>
                </a:solidFill>
              </a:rPr>
              <a:t>C</a:t>
            </a:r>
            <a:r>
              <a:rPr lang="en-US" altLang="en-US">
                <a:solidFill>
                  <a:srgbClr val="006600"/>
                </a:solidFill>
              </a:rPr>
              <a:t>) = [</a:t>
            </a:r>
            <a:r>
              <a:rPr lang="en-US" altLang="en-US" i="1">
                <a:solidFill>
                  <a:srgbClr val="006600"/>
                </a:solidFill>
              </a:rPr>
              <a:t>C</a:t>
            </a:r>
            <a:r>
              <a:rPr lang="en-US" altLang="en-US" baseline="-25000">
                <a:solidFill>
                  <a:srgbClr val="006600"/>
                </a:solidFill>
              </a:rPr>
              <a:t>1</a:t>
            </a:r>
            <a:r>
              <a:rPr lang="en-US" altLang="en-US">
                <a:solidFill>
                  <a:srgbClr val="006600"/>
                </a:solidFill>
              </a:rPr>
              <a:t> </a:t>
            </a:r>
            <a:r>
              <a:rPr lang="en-US" altLang="en-US">
                <a:solidFill>
                  <a:srgbClr val="006600"/>
                </a:solidFill>
                <a:sym typeface="Symbol" panose="05050102010706020507" pitchFamily="18" charset="2"/>
              </a:rPr>
              <a:t> </a:t>
            </a:r>
            <a:r>
              <a:rPr lang="en-US" altLang="en-US" i="1">
                <a:solidFill>
                  <a:srgbClr val="006600"/>
                </a:solidFill>
                <a:sym typeface="Symbol" panose="05050102010706020507" pitchFamily="18" charset="2"/>
              </a:rPr>
              <a:t>A</a:t>
            </a:r>
            <a:r>
              <a:rPr lang="en-US" altLang="en-US" baseline="-25000">
                <a:solidFill>
                  <a:srgbClr val="006600"/>
                </a:solidFill>
                <a:sym typeface="Symbol" panose="05050102010706020507" pitchFamily="18" charset="2"/>
              </a:rPr>
              <a:t>1</a:t>
            </a:r>
            <a:r>
              <a:rPr lang="en-US" altLang="en-US">
                <a:solidFill>
                  <a:srgbClr val="006600"/>
                </a:solidFill>
                <a:sym typeface="Symbol" panose="05050102010706020507" pitchFamily="18" charset="2"/>
              </a:rPr>
              <a:t>, </a:t>
            </a:r>
            <a:r>
              <a:rPr lang="en-US" altLang="en-US" i="1">
                <a:solidFill>
                  <a:srgbClr val="006600"/>
                </a:solidFill>
                <a:sym typeface="Symbol" panose="05050102010706020507" pitchFamily="18" charset="2"/>
              </a:rPr>
              <a:t>C</a:t>
            </a:r>
            <a:r>
              <a:rPr lang="en-US" altLang="en-US" baseline="-25000">
                <a:solidFill>
                  <a:srgbClr val="006600"/>
                </a:solidFill>
                <a:sym typeface="Symbol" panose="05050102010706020507" pitchFamily="18" charset="2"/>
              </a:rPr>
              <a:t>2</a:t>
            </a:r>
            <a:r>
              <a:rPr lang="en-US" altLang="en-US">
                <a:solidFill>
                  <a:srgbClr val="006600"/>
                </a:solidFill>
                <a:sym typeface="Symbol" panose="05050102010706020507" pitchFamily="18" charset="2"/>
              </a:rPr>
              <a:t>  </a:t>
            </a:r>
            <a:r>
              <a:rPr lang="en-US" altLang="en-US" i="1">
                <a:solidFill>
                  <a:srgbClr val="006600"/>
                </a:solidFill>
                <a:sym typeface="Symbol" panose="05050102010706020507" pitchFamily="18" charset="2"/>
              </a:rPr>
              <a:t>A</a:t>
            </a:r>
            <a:r>
              <a:rPr lang="en-US" altLang="en-US" baseline="-25000">
                <a:solidFill>
                  <a:srgbClr val="006600"/>
                </a:solidFill>
                <a:sym typeface="Symbol" panose="05050102010706020507" pitchFamily="18" charset="2"/>
              </a:rPr>
              <a:t>2</a:t>
            </a:r>
            <a:r>
              <a:rPr lang="en-US" altLang="en-US">
                <a:solidFill>
                  <a:srgbClr val="006600"/>
                </a:solidFill>
                <a:sym typeface="Symbol" panose="05050102010706020507" pitchFamily="18" charset="2"/>
              </a:rPr>
              <a:t>]</a:t>
            </a:r>
          </a:p>
          <a:p>
            <a:endParaRPr lang="en-US" altLang="en-US">
              <a:solidFill>
                <a:srgbClr val="006600"/>
              </a:solidFill>
              <a:sym typeface="Symbol" panose="05050102010706020507" pitchFamily="18" charset="2"/>
            </a:endParaRPr>
          </a:p>
          <a:p>
            <a:r>
              <a:rPr lang="en-US" altLang="en-US"/>
              <a:t>Solving for </a:t>
            </a:r>
            <a:r>
              <a:rPr lang="en-US" altLang="en-US" i="1"/>
              <a:t>B</a:t>
            </a:r>
            <a:r>
              <a:rPr lang="en-US" altLang="en-US"/>
              <a:t> given </a:t>
            </a:r>
            <a:r>
              <a:rPr lang="en-US" altLang="en-US" i="1"/>
              <a:t>A </a:t>
            </a:r>
            <a:r>
              <a:rPr lang="en-US" altLang="en-US">
                <a:sym typeface="Symbol" panose="05050102010706020507" pitchFamily="18" charset="2"/>
              </a:rPr>
              <a:t></a:t>
            </a:r>
            <a:r>
              <a:rPr lang="en-US" altLang="en-US" i="1">
                <a:sym typeface="Symbol" panose="05050102010706020507" pitchFamily="18" charset="2"/>
              </a:rPr>
              <a:t> B = C</a:t>
            </a:r>
          </a:p>
          <a:p>
            <a:pPr>
              <a:buFontTx/>
              <a:buNone/>
            </a:pPr>
            <a:r>
              <a:rPr lang="en-US" altLang="en-US"/>
              <a:t>       </a:t>
            </a:r>
            <a:r>
              <a:rPr lang="en-US" altLang="en-US" i="1">
                <a:solidFill>
                  <a:srgbClr val="006600"/>
                </a:solidFill>
              </a:rPr>
              <a:t>B</a:t>
            </a:r>
            <a:r>
              <a:rPr lang="en-US" altLang="en-US">
                <a:solidFill>
                  <a:srgbClr val="006600"/>
                </a:solidFill>
              </a:rPr>
              <a:t> = factor(</a:t>
            </a:r>
            <a:r>
              <a:rPr lang="en-US" altLang="en-US" i="1">
                <a:solidFill>
                  <a:srgbClr val="006600"/>
                </a:solidFill>
              </a:rPr>
              <a:t>A</a:t>
            </a:r>
            <a:r>
              <a:rPr lang="en-US" altLang="en-US">
                <a:solidFill>
                  <a:srgbClr val="006600"/>
                </a:solidFill>
              </a:rPr>
              <a:t>, </a:t>
            </a:r>
            <a:r>
              <a:rPr lang="en-US" altLang="en-US" i="1">
                <a:solidFill>
                  <a:srgbClr val="006600"/>
                </a:solidFill>
              </a:rPr>
              <a:t>C</a:t>
            </a:r>
            <a:r>
              <a:rPr lang="en-US" altLang="en-US">
                <a:solidFill>
                  <a:srgbClr val="006600"/>
                </a:solidFill>
              </a:rPr>
              <a:t>) = [</a:t>
            </a:r>
            <a:r>
              <a:rPr lang="en-US" altLang="en-US" i="1">
                <a:solidFill>
                  <a:srgbClr val="006600"/>
                </a:solidFill>
              </a:rPr>
              <a:t>C</a:t>
            </a:r>
            <a:r>
              <a:rPr lang="en-US" altLang="en-US" baseline="-25000">
                <a:solidFill>
                  <a:srgbClr val="006600"/>
                </a:solidFill>
              </a:rPr>
              <a:t>1</a:t>
            </a:r>
            <a:r>
              <a:rPr lang="en-US" altLang="en-US">
                <a:solidFill>
                  <a:srgbClr val="006600"/>
                </a:solidFill>
              </a:rPr>
              <a:t> </a:t>
            </a:r>
            <a:r>
              <a:rPr lang="en-US" altLang="en-US">
                <a:solidFill>
                  <a:srgbClr val="006600"/>
                </a:solidFill>
                <a:sym typeface="Symbol" panose="05050102010706020507" pitchFamily="18" charset="2"/>
              </a:rPr>
              <a:t>/ </a:t>
            </a:r>
            <a:r>
              <a:rPr lang="en-US" altLang="en-US" i="1">
                <a:solidFill>
                  <a:srgbClr val="006600"/>
                </a:solidFill>
                <a:sym typeface="Symbol" panose="05050102010706020507" pitchFamily="18" charset="2"/>
              </a:rPr>
              <a:t>A</a:t>
            </a:r>
            <a:r>
              <a:rPr lang="en-US" altLang="en-US" baseline="-25000">
                <a:solidFill>
                  <a:srgbClr val="006600"/>
                </a:solidFill>
                <a:sym typeface="Symbol" panose="05050102010706020507" pitchFamily="18" charset="2"/>
              </a:rPr>
              <a:t>1</a:t>
            </a:r>
            <a:r>
              <a:rPr lang="en-US" altLang="en-US">
                <a:solidFill>
                  <a:srgbClr val="006600"/>
                </a:solidFill>
                <a:sym typeface="Symbol" panose="05050102010706020507" pitchFamily="18" charset="2"/>
              </a:rPr>
              <a:t>, </a:t>
            </a:r>
            <a:r>
              <a:rPr lang="en-US" altLang="en-US" i="1">
                <a:solidFill>
                  <a:srgbClr val="006600"/>
                </a:solidFill>
                <a:sym typeface="Symbol" panose="05050102010706020507" pitchFamily="18" charset="2"/>
              </a:rPr>
              <a:t>C</a:t>
            </a:r>
            <a:r>
              <a:rPr lang="en-US" altLang="en-US" baseline="-25000">
                <a:solidFill>
                  <a:srgbClr val="006600"/>
                </a:solidFill>
                <a:sym typeface="Symbol" panose="05050102010706020507" pitchFamily="18" charset="2"/>
              </a:rPr>
              <a:t>2</a:t>
            </a:r>
            <a:r>
              <a:rPr lang="en-US" altLang="en-US">
                <a:solidFill>
                  <a:srgbClr val="006600"/>
                </a:solidFill>
                <a:sym typeface="Symbol" panose="05050102010706020507" pitchFamily="18" charset="2"/>
              </a:rPr>
              <a:t> / </a:t>
            </a:r>
            <a:r>
              <a:rPr lang="en-US" altLang="en-US" i="1">
                <a:solidFill>
                  <a:srgbClr val="006600"/>
                </a:solidFill>
                <a:sym typeface="Symbol" panose="05050102010706020507" pitchFamily="18" charset="2"/>
              </a:rPr>
              <a:t>A</a:t>
            </a:r>
            <a:r>
              <a:rPr lang="en-US" altLang="en-US" baseline="-25000">
                <a:solidFill>
                  <a:srgbClr val="006600"/>
                </a:solidFill>
                <a:sym typeface="Symbol" panose="05050102010706020507" pitchFamily="18" charset="2"/>
              </a:rPr>
              <a:t>2</a:t>
            </a:r>
            <a:r>
              <a:rPr lang="en-US" altLang="en-US">
                <a:solidFill>
                  <a:srgbClr val="006600"/>
                </a:solidFill>
                <a:sym typeface="Symbol" panose="05050102010706020507" pitchFamily="18" charset="2"/>
              </a:rPr>
              <a:t>]</a:t>
            </a:r>
          </a:p>
          <a:p>
            <a:endParaRPr lang="en-US" altLang="en-US">
              <a:solidFill>
                <a:schemeClr val="accent1"/>
              </a:solidFill>
              <a:sym typeface="Symbol" panose="05050102010706020507" pitchFamily="18" charset="2"/>
            </a:endParaRPr>
          </a:p>
          <a:p>
            <a:r>
              <a:rPr lang="en-US" altLang="en-US">
                <a:sym typeface="Symbol" panose="05050102010706020507" pitchFamily="18" charset="2"/>
              </a:rPr>
              <a:t>Sometimes called “tolerance solutions”</a:t>
            </a:r>
          </a:p>
        </p:txBody>
      </p:sp>
    </p:spTree>
  </p:cSld>
  <p:clrMapOvr>
    <a:masterClrMapping/>
  </p:clrMapOvr>
</p:sld>
</file>

<file path=ppt/slides/slide3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2434" name="Rectangle 2">
            <a:extLst>
              <a:ext uri="{FF2B5EF4-FFF2-40B4-BE49-F238E27FC236}">
                <a16:creationId xmlns:a16="http://schemas.microsoft.com/office/drawing/2014/main" id="{A91E1E3B-3A6E-417B-9CA3-2CEFA5B067B9}"/>
              </a:ext>
            </a:extLst>
          </p:cNvPr>
          <p:cNvSpPr>
            <a:spLocks noGrp="1" noChangeArrowheads="1"/>
          </p:cNvSpPr>
          <p:nvPr>
            <p:ph type="title"/>
          </p:nvPr>
        </p:nvSpPr>
        <p:spPr/>
        <p:txBody>
          <a:bodyPr/>
          <a:lstStyle/>
          <a:p>
            <a:r>
              <a:rPr lang="en-US" altLang="en-US"/>
              <a:t>Correct solution</a:t>
            </a:r>
          </a:p>
        </p:txBody>
      </p:sp>
      <p:sp>
        <p:nvSpPr>
          <p:cNvPr id="402435" name="Rectangle 3">
            <a:extLst>
              <a:ext uri="{FF2B5EF4-FFF2-40B4-BE49-F238E27FC236}">
                <a16:creationId xmlns:a16="http://schemas.microsoft.com/office/drawing/2014/main" id="{9EDFC72E-3ECB-4DA2-A39B-F24AFB864A19}"/>
              </a:ext>
            </a:extLst>
          </p:cNvPr>
          <p:cNvSpPr>
            <a:spLocks noGrp="1" noChangeArrowheads="1"/>
          </p:cNvSpPr>
          <p:nvPr>
            <p:ph type="body" idx="1"/>
          </p:nvPr>
        </p:nvSpPr>
        <p:spPr>
          <a:xfrm>
            <a:off x="762000" y="1828800"/>
            <a:ext cx="8458200" cy="5029200"/>
          </a:xfrm>
        </p:spPr>
        <p:txBody>
          <a:bodyPr/>
          <a:lstStyle/>
          <a:p>
            <a:pPr>
              <a:lnSpc>
                <a:spcPct val="80000"/>
              </a:lnSpc>
              <a:buFontTx/>
              <a:buNone/>
            </a:pPr>
            <a:r>
              <a:rPr lang="en-US" altLang="en-US" sz="2800" dirty="0"/>
              <a:t>Dose must be less than </a:t>
            </a:r>
            <a:r>
              <a:rPr lang="en-US" altLang="en-US" sz="2800" dirty="0">
                <a:solidFill>
                  <a:srgbClr val="009900"/>
                </a:solidFill>
              </a:rPr>
              <a:t>3</a:t>
            </a:r>
            <a:r>
              <a:rPr lang="en-US" altLang="en-US" sz="2800" dirty="0"/>
              <a:t> milligrams</a:t>
            </a:r>
          </a:p>
          <a:p>
            <a:pPr>
              <a:lnSpc>
                <a:spcPct val="80000"/>
              </a:lnSpc>
              <a:buFontTx/>
              <a:buNone/>
            </a:pPr>
            <a:endParaRPr lang="en-US" altLang="en-US" sz="1800" dirty="0"/>
          </a:p>
          <a:p>
            <a:pPr>
              <a:lnSpc>
                <a:spcPct val="80000"/>
              </a:lnSpc>
              <a:buFontTx/>
              <a:buNone/>
            </a:pPr>
            <a:r>
              <a:rPr lang="en-US" altLang="en-US" sz="2800" dirty="0"/>
              <a:t>dose = [0, </a:t>
            </a:r>
            <a:r>
              <a:rPr lang="en-US" altLang="en-US" sz="2800" dirty="0">
                <a:solidFill>
                  <a:srgbClr val="009900"/>
                </a:solidFill>
              </a:rPr>
              <a:t>3</a:t>
            </a:r>
            <a:r>
              <a:rPr lang="en-US" altLang="en-US" sz="2800" dirty="0"/>
              <a:t>] mg </a:t>
            </a:r>
          </a:p>
          <a:p>
            <a:pPr>
              <a:lnSpc>
                <a:spcPct val="80000"/>
              </a:lnSpc>
              <a:buFontTx/>
              <a:buNone/>
            </a:pPr>
            <a:r>
              <a:rPr lang="en-US" altLang="en-US" sz="2800" dirty="0"/>
              <a:t>intake = [0.5, 4] liter</a:t>
            </a:r>
          </a:p>
          <a:p>
            <a:pPr>
              <a:lnSpc>
                <a:spcPct val="80000"/>
              </a:lnSpc>
              <a:buFontTx/>
              <a:buNone/>
            </a:pPr>
            <a:endParaRPr lang="en-US" altLang="en-US" sz="1800" dirty="0"/>
          </a:p>
          <a:p>
            <a:pPr>
              <a:lnSpc>
                <a:spcPct val="80000"/>
              </a:lnSpc>
              <a:buFontTx/>
              <a:buNone/>
            </a:pPr>
            <a:r>
              <a:rPr lang="en-US" altLang="en-US" sz="2800" dirty="0"/>
              <a:t>conc = factor(intake, dose) = [0/0.5, </a:t>
            </a:r>
            <a:r>
              <a:rPr lang="en-US" altLang="en-US" sz="2800" dirty="0">
                <a:solidFill>
                  <a:srgbClr val="009900"/>
                </a:solidFill>
              </a:rPr>
              <a:t>3</a:t>
            </a:r>
            <a:r>
              <a:rPr lang="en-US" altLang="en-US" sz="2800" dirty="0"/>
              <a:t>/4] mg liter</a:t>
            </a:r>
            <a:r>
              <a:rPr lang="en-US" altLang="en-US" sz="2800" baseline="30000" dirty="0"/>
              <a:t>-1</a:t>
            </a:r>
          </a:p>
          <a:p>
            <a:pPr>
              <a:lnSpc>
                <a:spcPct val="80000"/>
              </a:lnSpc>
              <a:buFontTx/>
              <a:buNone/>
            </a:pPr>
            <a:r>
              <a:rPr lang="en-US" altLang="en-US" sz="2800" b="1" dirty="0"/>
              <a:t>    [ 0, 0.75] mg liter</a:t>
            </a:r>
            <a:r>
              <a:rPr lang="en-US" altLang="en-US" sz="2800" b="1" baseline="30000" dirty="0"/>
              <a:t>-1</a:t>
            </a:r>
          </a:p>
          <a:p>
            <a:pPr>
              <a:lnSpc>
                <a:spcPct val="80000"/>
              </a:lnSpc>
              <a:buFontTx/>
              <a:buNone/>
            </a:pPr>
            <a:endParaRPr lang="en-US" altLang="en-US" sz="1800" dirty="0"/>
          </a:p>
          <a:p>
            <a:pPr>
              <a:lnSpc>
                <a:spcPct val="80000"/>
              </a:lnSpc>
              <a:buFontTx/>
              <a:buNone/>
            </a:pPr>
            <a:r>
              <a:rPr lang="en-US" altLang="en-US" sz="2800" dirty="0"/>
              <a:t>Check:</a:t>
            </a:r>
          </a:p>
          <a:p>
            <a:pPr>
              <a:lnSpc>
                <a:spcPct val="80000"/>
              </a:lnSpc>
              <a:buFontTx/>
              <a:buNone/>
            </a:pPr>
            <a:r>
              <a:rPr lang="en-US" altLang="en-US" sz="2800" dirty="0"/>
              <a:t>dose = conc * intake</a:t>
            </a:r>
          </a:p>
          <a:p>
            <a:pPr>
              <a:lnSpc>
                <a:spcPct val="80000"/>
              </a:lnSpc>
              <a:buFontTx/>
              <a:buNone/>
            </a:pPr>
            <a:r>
              <a:rPr lang="en-US" altLang="en-US" sz="2800" b="1" dirty="0"/>
              <a:t>    [ 0, </a:t>
            </a:r>
            <a:r>
              <a:rPr lang="en-US" altLang="en-US" sz="2800" b="1" dirty="0">
                <a:solidFill>
                  <a:srgbClr val="009900"/>
                </a:solidFill>
              </a:rPr>
              <a:t>3</a:t>
            </a:r>
            <a:r>
              <a:rPr lang="en-US" altLang="en-US" sz="2800" b="1" dirty="0"/>
              <a:t>] mg</a:t>
            </a:r>
            <a:endParaRPr lang="en-US" altLang="en-US" sz="2800" b="1" baseline="30000" dirty="0"/>
          </a:p>
          <a:p>
            <a:pPr>
              <a:lnSpc>
                <a:spcPct val="80000"/>
              </a:lnSpc>
              <a:buFontTx/>
              <a:buNone/>
            </a:pPr>
            <a:endParaRPr lang="en-US" altLang="en-US" sz="2800" i="1" dirty="0">
              <a:sym typeface="Symbol" panose="05050102010706020507" pitchFamily="18" charset="2"/>
            </a:endParaRPr>
          </a:p>
          <a:p>
            <a:pPr>
              <a:lnSpc>
                <a:spcPct val="80000"/>
              </a:lnSpc>
              <a:buFontTx/>
              <a:buNone/>
            </a:pPr>
            <a:endParaRPr lang="en-US" altLang="en-US" sz="2800" dirty="0">
              <a:solidFill>
                <a:srgbClr val="FF0000"/>
              </a:solidFill>
            </a:endParaRPr>
          </a:p>
        </p:txBody>
      </p:sp>
    </p:spTree>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2434" name="Rectangle 2"/>
          <p:cNvSpPr>
            <a:spLocks noGrp="1" noChangeArrowheads="1"/>
          </p:cNvSpPr>
          <p:nvPr>
            <p:ph type="title"/>
          </p:nvPr>
        </p:nvSpPr>
        <p:spPr>
          <a:xfrm>
            <a:off x="685800" y="2590800"/>
            <a:ext cx="7772400" cy="1143000"/>
          </a:xfrm>
        </p:spPr>
        <p:txBody>
          <a:bodyPr/>
          <a:lstStyle/>
          <a:p>
            <a:pPr algn="ctr" eaLnBrk="1" hangingPunct="1">
              <a:defRPr/>
            </a:pPr>
            <a:r>
              <a:rPr lang="en-US" sz="4000"/>
              <a:t>Convolution</a:t>
            </a:r>
            <a:br>
              <a:rPr lang="en-US" sz="4000"/>
            </a:br>
            <a:r>
              <a:rPr lang="en-US" sz="4000"/>
              <a:t>(arithmetic on distributions)</a:t>
            </a:r>
          </a:p>
        </p:txBody>
      </p:sp>
    </p:spTree>
    <p:extLst>
      <p:ext uri="{BB962C8B-B14F-4D97-AF65-F5344CB8AC3E}">
        <p14:creationId xmlns:p14="http://schemas.microsoft.com/office/powerpoint/2010/main" val="3501091457"/>
      </p:ext>
    </p:extLst>
  </p:cSld>
  <p:clrMapOvr>
    <a:masterClrMapping/>
  </p:clrMapOvr>
</p:sld>
</file>

<file path=ppt/slides/slide340.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89090" name="Rectangle 2"/>
          <p:cNvSpPr>
            <a:spLocks noGrp="1" noChangeArrowheads="1"/>
          </p:cNvSpPr>
          <p:nvPr>
            <p:ph type="title"/>
          </p:nvPr>
        </p:nvSpPr>
        <p:spPr>
          <a:xfrm>
            <a:off x="0" y="457200"/>
            <a:ext cx="9144000" cy="1143000"/>
          </a:xfrm>
        </p:spPr>
        <p:txBody>
          <a:bodyPr/>
          <a:lstStyle/>
          <a:p>
            <a:pPr eaLnBrk="1" hangingPunct="1"/>
            <a:r>
              <a:rPr lang="en-US" altLang="en-US" dirty="0"/>
              <a:t>Doesn’t work for distributions either</a:t>
            </a:r>
          </a:p>
        </p:txBody>
      </p:sp>
      <p:sp>
        <p:nvSpPr>
          <p:cNvPr id="89091" name="Rectangle 3"/>
          <p:cNvSpPr>
            <a:spLocks noGrp="1" noChangeArrowheads="1"/>
          </p:cNvSpPr>
          <p:nvPr>
            <p:ph type="body" idx="1"/>
          </p:nvPr>
        </p:nvSpPr>
        <p:spPr>
          <a:xfrm>
            <a:off x="609600" y="1905000"/>
            <a:ext cx="8305800" cy="4572000"/>
          </a:xfrm>
        </p:spPr>
        <p:txBody>
          <a:bodyPr/>
          <a:lstStyle/>
          <a:p>
            <a:pPr marL="0" indent="0" eaLnBrk="1" hangingPunct="1">
              <a:spcBef>
                <a:spcPct val="0"/>
              </a:spcBef>
              <a:buFontTx/>
              <a:buNone/>
            </a:pPr>
            <a:endParaRPr lang="en-US" altLang="en-US" sz="1800" dirty="0"/>
          </a:p>
          <a:p>
            <a:pPr marL="0" indent="0" algn="ctr" eaLnBrk="1" hangingPunct="1">
              <a:spcBef>
                <a:spcPct val="0"/>
              </a:spcBef>
              <a:buFontTx/>
              <a:buNone/>
            </a:pPr>
            <a:endParaRPr lang="en-US" altLang="en-US" i="1" dirty="0">
              <a:solidFill>
                <a:schemeClr val="accent1"/>
              </a:solidFill>
            </a:endParaRPr>
          </a:p>
          <a:p>
            <a:pPr marL="0" indent="0" algn="ctr" eaLnBrk="1" hangingPunct="1">
              <a:spcBef>
                <a:spcPct val="0"/>
              </a:spcBef>
              <a:buFontTx/>
              <a:buNone/>
            </a:pPr>
            <a:endParaRPr lang="en-US" altLang="en-US" i="1" dirty="0">
              <a:solidFill>
                <a:schemeClr val="accent1"/>
              </a:solidFill>
            </a:endParaRPr>
          </a:p>
          <a:p>
            <a:pPr marL="0" indent="0" algn="ctr" eaLnBrk="1" hangingPunct="1">
              <a:spcBef>
                <a:spcPct val="0"/>
              </a:spcBef>
              <a:buFontTx/>
              <a:buNone/>
            </a:pPr>
            <a:r>
              <a:rPr lang="en-US" altLang="en-US" i="1" dirty="0">
                <a:solidFill>
                  <a:srgbClr val="009900"/>
                </a:solidFill>
              </a:rPr>
              <a:t>Dose</a:t>
            </a:r>
            <a:r>
              <a:rPr lang="en-US" altLang="en-US" dirty="0">
                <a:solidFill>
                  <a:srgbClr val="009900"/>
                </a:solidFill>
              </a:rPr>
              <a:t> = </a:t>
            </a:r>
            <a:r>
              <a:rPr lang="en-US" altLang="en-US" i="1" dirty="0">
                <a:solidFill>
                  <a:srgbClr val="009900"/>
                </a:solidFill>
              </a:rPr>
              <a:t>Concentration</a:t>
            </a:r>
            <a:r>
              <a:rPr lang="en-US" altLang="en-US" dirty="0">
                <a:solidFill>
                  <a:srgbClr val="009900"/>
                </a:solidFill>
              </a:rPr>
              <a:t> </a:t>
            </a:r>
            <a:r>
              <a:rPr lang="en-US" altLang="en-US" dirty="0">
                <a:solidFill>
                  <a:srgbClr val="009900"/>
                </a:solidFill>
                <a:cs typeface="Times New Roman" panose="02020603050405020304" pitchFamily="18" charset="0"/>
              </a:rPr>
              <a:t>×</a:t>
            </a:r>
            <a:r>
              <a:rPr lang="en-US" altLang="en-US" dirty="0">
                <a:solidFill>
                  <a:srgbClr val="009900"/>
                </a:solidFill>
              </a:rPr>
              <a:t> </a:t>
            </a:r>
            <a:r>
              <a:rPr lang="en-US" altLang="en-US" i="1" dirty="0">
                <a:solidFill>
                  <a:srgbClr val="009900"/>
                </a:solidFill>
              </a:rPr>
              <a:t>Intake / </a:t>
            </a:r>
            <a:r>
              <a:rPr lang="en-US" altLang="en-US" i="1" dirty="0" err="1">
                <a:solidFill>
                  <a:srgbClr val="009900"/>
                </a:solidFill>
              </a:rPr>
              <a:t>Bodymass</a:t>
            </a:r>
            <a:endParaRPr lang="en-US" altLang="en-US" dirty="0">
              <a:solidFill>
                <a:srgbClr val="009900"/>
              </a:solidFill>
            </a:endParaRPr>
          </a:p>
          <a:p>
            <a:pPr marL="0" indent="0" algn="ctr" eaLnBrk="1" hangingPunct="1">
              <a:spcBef>
                <a:spcPct val="0"/>
              </a:spcBef>
              <a:buFontTx/>
              <a:buNone/>
            </a:pPr>
            <a:endParaRPr lang="en-US" altLang="en-US" sz="1800" dirty="0">
              <a:cs typeface="Times New Roman" panose="02020603050405020304" pitchFamily="18" charset="0"/>
            </a:endParaRPr>
          </a:p>
          <a:p>
            <a:pPr marL="0" indent="0" algn="ctr" eaLnBrk="1" hangingPunct="1">
              <a:spcBef>
                <a:spcPct val="0"/>
              </a:spcBef>
              <a:buFontTx/>
              <a:buNone/>
            </a:pPr>
            <a:endParaRPr lang="en-US" altLang="en-US" sz="1800" dirty="0">
              <a:cs typeface="Times New Roman" panose="02020603050405020304" pitchFamily="18" charset="0"/>
            </a:endParaRPr>
          </a:p>
          <a:p>
            <a:pPr marL="0" indent="0" algn="ctr" eaLnBrk="1" hangingPunct="1">
              <a:spcBef>
                <a:spcPct val="0"/>
              </a:spcBef>
              <a:buFontTx/>
              <a:buNone/>
            </a:pPr>
            <a:r>
              <a:rPr lang="en-US" altLang="en-US" i="1" dirty="0">
                <a:solidFill>
                  <a:srgbClr val="C00000"/>
                </a:solidFill>
                <a:cs typeface="Times New Roman" panose="02020603050405020304" pitchFamily="18" charset="0"/>
              </a:rPr>
              <a:t>Concentration</a:t>
            </a:r>
            <a:r>
              <a:rPr lang="en-US" altLang="en-US" dirty="0">
                <a:solidFill>
                  <a:srgbClr val="C00000"/>
                </a:solidFill>
                <a:cs typeface="Times New Roman" panose="02020603050405020304" pitchFamily="18" charset="0"/>
              </a:rPr>
              <a:t> = </a:t>
            </a:r>
            <a:r>
              <a:rPr lang="en-US" altLang="en-US" i="1" dirty="0">
                <a:solidFill>
                  <a:srgbClr val="C00000"/>
                </a:solidFill>
                <a:cs typeface="Times New Roman" panose="02020603050405020304" pitchFamily="18" charset="0"/>
              </a:rPr>
              <a:t>Dose</a:t>
            </a:r>
            <a:r>
              <a:rPr lang="en-US" altLang="en-US" dirty="0">
                <a:solidFill>
                  <a:srgbClr val="C00000"/>
                </a:solidFill>
                <a:cs typeface="Times New Roman" panose="02020603050405020304" pitchFamily="18" charset="0"/>
              </a:rPr>
              <a:t> </a:t>
            </a:r>
            <a:r>
              <a:rPr lang="en-US" altLang="en-US" dirty="0">
                <a:solidFill>
                  <a:srgbClr val="C00000"/>
                </a:solidFill>
                <a:cs typeface="Times New Roman" panose="02020603050405020304" pitchFamily="18" charset="0"/>
                <a:sym typeface="Symbol" panose="05050102010706020507" pitchFamily="18" charset="2"/>
              </a:rPr>
              <a:t> </a:t>
            </a:r>
            <a:r>
              <a:rPr lang="en-US" altLang="en-US" i="1" dirty="0" err="1">
                <a:solidFill>
                  <a:srgbClr val="C00000"/>
                </a:solidFill>
                <a:cs typeface="Times New Roman" panose="02020603050405020304" pitchFamily="18" charset="0"/>
                <a:sym typeface="Symbol" panose="05050102010706020507" pitchFamily="18" charset="2"/>
              </a:rPr>
              <a:t>Bodymass</a:t>
            </a:r>
            <a:r>
              <a:rPr lang="en-US" altLang="en-US" i="1" dirty="0">
                <a:solidFill>
                  <a:srgbClr val="C00000"/>
                </a:solidFill>
                <a:cs typeface="Times New Roman" panose="02020603050405020304" pitchFamily="18" charset="0"/>
                <a:sym typeface="Symbol" panose="05050102010706020507" pitchFamily="18" charset="2"/>
              </a:rPr>
              <a:t> </a:t>
            </a:r>
            <a:r>
              <a:rPr lang="en-US" altLang="en-US" dirty="0">
                <a:solidFill>
                  <a:srgbClr val="C00000"/>
                </a:solidFill>
                <a:cs typeface="Times New Roman" panose="02020603050405020304" pitchFamily="18" charset="0"/>
              </a:rPr>
              <a:t>/ </a:t>
            </a:r>
            <a:r>
              <a:rPr lang="en-US" altLang="en-US" i="1" dirty="0">
                <a:solidFill>
                  <a:srgbClr val="C00000"/>
                </a:solidFill>
                <a:cs typeface="Times New Roman" panose="02020603050405020304" pitchFamily="18" charset="0"/>
              </a:rPr>
              <a:t>Intake</a:t>
            </a:r>
          </a:p>
          <a:p>
            <a:pPr marL="0" indent="0" algn="ctr" eaLnBrk="1" hangingPunct="1">
              <a:spcBef>
                <a:spcPct val="0"/>
              </a:spcBef>
              <a:buFontTx/>
              <a:buNone/>
            </a:pPr>
            <a:endParaRPr lang="en-US" altLang="en-US" i="1" dirty="0">
              <a:solidFill>
                <a:srgbClr val="FF0000"/>
              </a:solidFill>
              <a:cs typeface="Times New Roman" panose="02020603050405020304" pitchFamily="18" charset="0"/>
            </a:endParaRPr>
          </a:p>
          <a:p>
            <a:pPr marL="0" indent="0" eaLnBrk="1" hangingPunct="1">
              <a:buFontTx/>
              <a:buNone/>
            </a:pPr>
            <a:r>
              <a:rPr lang="en-US" altLang="en-US" dirty="0"/>
              <a:t>When </a:t>
            </a:r>
            <a:r>
              <a:rPr lang="en-US" altLang="en-US" dirty="0">
                <a:solidFill>
                  <a:srgbClr val="C00000"/>
                </a:solidFill>
              </a:rPr>
              <a:t>concentration</a:t>
            </a:r>
            <a:r>
              <a:rPr lang="en-US" altLang="en-US" dirty="0"/>
              <a:t> is put back into the forward equation, the resulting </a:t>
            </a:r>
            <a:r>
              <a:rPr lang="en-US" altLang="en-US" dirty="0">
                <a:solidFill>
                  <a:srgbClr val="009900"/>
                </a:solidFill>
              </a:rPr>
              <a:t>dose</a:t>
            </a:r>
            <a:r>
              <a:rPr lang="en-US" altLang="en-US" dirty="0"/>
              <a:t> is wider than planned</a:t>
            </a:r>
            <a:endParaRPr lang="en-US" altLang="en-US" i="1" dirty="0">
              <a:solidFill>
                <a:srgbClr val="FF0000"/>
              </a:solidFill>
              <a:cs typeface="Times New Roman" panose="02020603050405020304" pitchFamily="18" charset="0"/>
            </a:endParaRPr>
          </a:p>
        </p:txBody>
      </p:sp>
      <p:grpSp>
        <p:nvGrpSpPr>
          <p:cNvPr id="89092" name="Group 4"/>
          <p:cNvGrpSpPr>
            <a:grpSpLocks/>
          </p:cNvGrpSpPr>
          <p:nvPr/>
        </p:nvGrpSpPr>
        <p:grpSpPr bwMode="auto">
          <a:xfrm>
            <a:off x="457200" y="1981200"/>
            <a:ext cx="7186613" cy="1143000"/>
            <a:chOff x="288" y="1248"/>
            <a:chExt cx="4527" cy="720"/>
          </a:xfrm>
        </p:grpSpPr>
        <p:sp>
          <p:nvSpPr>
            <p:cNvPr id="89093" name="Line 5"/>
            <p:cNvSpPr>
              <a:spLocks noChangeShapeType="1"/>
            </p:cNvSpPr>
            <p:nvPr/>
          </p:nvSpPr>
          <p:spPr bwMode="auto">
            <a:xfrm>
              <a:off x="720" y="1488"/>
              <a:ext cx="336" cy="480"/>
            </a:xfrm>
            <a:prstGeom prst="line">
              <a:avLst/>
            </a:prstGeom>
            <a:noFill/>
            <a:ln w="38100">
              <a:solidFill>
                <a:schemeClr val="tx1"/>
              </a:solidFill>
              <a:round/>
              <a:headEnd/>
              <a:tailEnd type="triangle" w="lg" len="lg"/>
            </a:ln>
            <a:extLst>
              <a:ext uri="{909E8E84-426E-40DD-AFC4-6F175D3DCCD1}">
                <a14:hiddenFill xmlns:a14="http://schemas.microsoft.com/office/drawing/2010/main">
                  <a:noFill/>
                </a14:hiddenFill>
              </a:ext>
            </a:extLst>
          </p:spPr>
          <p:txBody>
            <a:bodyPr/>
            <a:lstStyle/>
            <a:p>
              <a:endParaRPr lang="en-US"/>
            </a:p>
          </p:txBody>
        </p:sp>
        <p:sp>
          <p:nvSpPr>
            <p:cNvPr id="89094" name="Text Box 6"/>
            <p:cNvSpPr txBox="1">
              <a:spLocks noChangeArrowheads="1"/>
            </p:cNvSpPr>
            <p:nvPr/>
          </p:nvSpPr>
          <p:spPr bwMode="auto">
            <a:xfrm>
              <a:off x="288" y="1248"/>
              <a:ext cx="915"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rgbClr val="111111"/>
                  </a:solidFill>
                  <a:latin typeface="Times New Roman" panose="02020603050405020304" pitchFamily="18" charset="0"/>
                </a:defRPr>
              </a:lvl1pPr>
              <a:lvl2pPr marL="742950" indent="-285750" eaLnBrk="0" hangingPunct="0">
                <a:defRPr sz="2400">
                  <a:solidFill>
                    <a:srgbClr val="111111"/>
                  </a:solidFill>
                  <a:latin typeface="Times New Roman" panose="02020603050405020304" pitchFamily="18" charset="0"/>
                </a:defRPr>
              </a:lvl2pPr>
              <a:lvl3pPr marL="1143000" indent="-228600" eaLnBrk="0" hangingPunct="0">
                <a:defRPr sz="2400">
                  <a:solidFill>
                    <a:srgbClr val="111111"/>
                  </a:solidFill>
                  <a:latin typeface="Times New Roman" panose="02020603050405020304" pitchFamily="18" charset="0"/>
                </a:defRPr>
              </a:lvl3pPr>
              <a:lvl4pPr marL="1600200" indent="-228600" eaLnBrk="0" hangingPunct="0">
                <a:defRPr sz="2400">
                  <a:solidFill>
                    <a:srgbClr val="111111"/>
                  </a:solidFill>
                  <a:latin typeface="Times New Roman" panose="02020603050405020304" pitchFamily="18" charset="0"/>
                </a:defRPr>
              </a:lvl4pPr>
              <a:lvl5pPr marL="2057400" indent="-228600" eaLnBrk="0" hangingPunct="0">
                <a:defRPr sz="2400">
                  <a:solidFill>
                    <a:srgbClr val="111111"/>
                  </a:solidFill>
                  <a:latin typeface="Times New Roman" panose="02020603050405020304" pitchFamily="18" charset="0"/>
                </a:defRPr>
              </a:lvl5pPr>
              <a:lvl6pPr marL="2514600" indent="-228600" algn="ctr" eaLnBrk="0" fontAlgn="base" hangingPunct="0">
                <a:spcBef>
                  <a:spcPct val="0"/>
                </a:spcBef>
                <a:spcAft>
                  <a:spcPct val="0"/>
                </a:spcAft>
                <a:defRPr sz="2400">
                  <a:solidFill>
                    <a:srgbClr val="111111"/>
                  </a:solidFill>
                  <a:latin typeface="Times New Roman" panose="02020603050405020304" pitchFamily="18" charset="0"/>
                </a:defRPr>
              </a:lvl6pPr>
              <a:lvl7pPr marL="2971800" indent="-228600" algn="ctr" eaLnBrk="0" fontAlgn="base" hangingPunct="0">
                <a:spcBef>
                  <a:spcPct val="0"/>
                </a:spcBef>
                <a:spcAft>
                  <a:spcPct val="0"/>
                </a:spcAft>
                <a:defRPr sz="2400">
                  <a:solidFill>
                    <a:srgbClr val="111111"/>
                  </a:solidFill>
                  <a:latin typeface="Times New Roman" panose="02020603050405020304" pitchFamily="18" charset="0"/>
                </a:defRPr>
              </a:lvl7pPr>
              <a:lvl8pPr marL="3429000" indent="-228600" algn="ctr" eaLnBrk="0" fontAlgn="base" hangingPunct="0">
                <a:spcBef>
                  <a:spcPct val="0"/>
                </a:spcBef>
                <a:spcAft>
                  <a:spcPct val="0"/>
                </a:spcAft>
                <a:defRPr sz="2400">
                  <a:solidFill>
                    <a:srgbClr val="111111"/>
                  </a:solidFill>
                  <a:latin typeface="Times New Roman" panose="02020603050405020304" pitchFamily="18" charset="0"/>
                </a:defRPr>
              </a:lvl8pPr>
              <a:lvl9pPr marL="3886200" indent="-228600" algn="ctr" eaLnBrk="0" fontAlgn="base" hangingPunct="0">
                <a:spcBef>
                  <a:spcPct val="0"/>
                </a:spcBef>
                <a:spcAft>
                  <a:spcPct val="0"/>
                </a:spcAft>
                <a:defRPr sz="2400">
                  <a:solidFill>
                    <a:srgbClr val="111111"/>
                  </a:solidFill>
                  <a:latin typeface="Times New Roman" panose="02020603050405020304" pitchFamily="18" charset="0"/>
                </a:defRPr>
              </a:lvl9pPr>
            </a:lstStyle>
            <a:p>
              <a:pPr algn="l" eaLnBrk="1" hangingPunct="1"/>
              <a:r>
                <a:rPr lang="en-US" altLang="en-US" dirty="0">
                  <a:solidFill>
                    <a:schemeClr val="tx1"/>
                  </a:solidFill>
                </a:rPr>
                <a:t>prescribed</a:t>
              </a:r>
            </a:p>
          </p:txBody>
        </p:sp>
        <p:sp>
          <p:nvSpPr>
            <p:cNvPr id="89095" name="Line 7"/>
            <p:cNvSpPr>
              <a:spLocks noChangeShapeType="1"/>
            </p:cNvSpPr>
            <p:nvPr/>
          </p:nvSpPr>
          <p:spPr bwMode="auto">
            <a:xfrm flipH="1">
              <a:off x="3799" y="1488"/>
              <a:ext cx="705" cy="480"/>
            </a:xfrm>
            <a:prstGeom prst="line">
              <a:avLst/>
            </a:prstGeom>
            <a:noFill/>
            <a:ln w="38100">
              <a:solidFill>
                <a:schemeClr val="tx1"/>
              </a:solidFill>
              <a:round/>
              <a:headEnd/>
              <a:tailEnd type="triangle" w="lg" len="lg"/>
            </a:ln>
            <a:extLst>
              <a:ext uri="{909E8E84-426E-40DD-AFC4-6F175D3DCCD1}">
                <a14:hiddenFill xmlns:a14="http://schemas.microsoft.com/office/drawing/2010/main">
                  <a:noFill/>
                </a14:hiddenFill>
              </a:ext>
            </a:extLst>
          </p:spPr>
          <p:txBody>
            <a:bodyPr/>
            <a:lstStyle/>
            <a:p>
              <a:endParaRPr lang="en-US"/>
            </a:p>
          </p:txBody>
        </p:sp>
        <p:sp>
          <p:nvSpPr>
            <p:cNvPr id="89096" name="Text Box 8"/>
            <p:cNvSpPr txBox="1">
              <a:spLocks noChangeArrowheads="1"/>
            </p:cNvSpPr>
            <p:nvPr/>
          </p:nvSpPr>
          <p:spPr bwMode="auto">
            <a:xfrm>
              <a:off x="4176" y="1248"/>
              <a:ext cx="639"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rgbClr val="111111"/>
                  </a:solidFill>
                  <a:latin typeface="Times New Roman" panose="02020603050405020304" pitchFamily="18" charset="0"/>
                </a:defRPr>
              </a:lvl1pPr>
              <a:lvl2pPr marL="742950" indent="-285750" eaLnBrk="0" hangingPunct="0">
                <a:defRPr sz="2400">
                  <a:solidFill>
                    <a:srgbClr val="111111"/>
                  </a:solidFill>
                  <a:latin typeface="Times New Roman" panose="02020603050405020304" pitchFamily="18" charset="0"/>
                </a:defRPr>
              </a:lvl2pPr>
              <a:lvl3pPr marL="1143000" indent="-228600" eaLnBrk="0" hangingPunct="0">
                <a:defRPr sz="2400">
                  <a:solidFill>
                    <a:srgbClr val="111111"/>
                  </a:solidFill>
                  <a:latin typeface="Times New Roman" panose="02020603050405020304" pitchFamily="18" charset="0"/>
                </a:defRPr>
              </a:lvl3pPr>
              <a:lvl4pPr marL="1600200" indent="-228600" eaLnBrk="0" hangingPunct="0">
                <a:defRPr sz="2400">
                  <a:solidFill>
                    <a:srgbClr val="111111"/>
                  </a:solidFill>
                  <a:latin typeface="Times New Roman" panose="02020603050405020304" pitchFamily="18" charset="0"/>
                </a:defRPr>
              </a:lvl4pPr>
              <a:lvl5pPr marL="2057400" indent="-228600" eaLnBrk="0" hangingPunct="0">
                <a:defRPr sz="2400">
                  <a:solidFill>
                    <a:srgbClr val="111111"/>
                  </a:solidFill>
                  <a:latin typeface="Times New Roman" panose="02020603050405020304" pitchFamily="18" charset="0"/>
                </a:defRPr>
              </a:lvl5pPr>
              <a:lvl6pPr marL="2514600" indent="-228600" algn="ctr" eaLnBrk="0" fontAlgn="base" hangingPunct="0">
                <a:spcBef>
                  <a:spcPct val="0"/>
                </a:spcBef>
                <a:spcAft>
                  <a:spcPct val="0"/>
                </a:spcAft>
                <a:defRPr sz="2400">
                  <a:solidFill>
                    <a:srgbClr val="111111"/>
                  </a:solidFill>
                  <a:latin typeface="Times New Roman" panose="02020603050405020304" pitchFamily="18" charset="0"/>
                </a:defRPr>
              </a:lvl6pPr>
              <a:lvl7pPr marL="2971800" indent="-228600" algn="ctr" eaLnBrk="0" fontAlgn="base" hangingPunct="0">
                <a:spcBef>
                  <a:spcPct val="0"/>
                </a:spcBef>
                <a:spcAft>
                  <a:spcPct val="0"/>
                </a:spcAft>
                <a:defRPr sz="2400">
                  <a:solidFill>
                    <a:srgbClr val="111111"/>
                  </a:solidFill>
                  <a:latin typeface="Times New Roman" panose="02020603050405020304" pitchFamily="18" charset="0"/>
                </a:defRPr>
              </a:lvl7pPr>
              <a:lvl8pPr marL="3429000" indent="-228600" algn="ctr" eaLnBrk="0" fontAlgn="base" hangingPunct="0">
                <a:spcBef>
                  <a:spcPct val="0"/>
                </a:spcBef>
                <a:spcAft>
                  <a:spcPct val="0"/>
                </a:spcAft>
                <a:defRPr sz="2400">
                  <a:solidFill>
                    <a:srgbClr val="111111"/>
                  </a:solidFill>
                  <a:latin typeface="Times New Roman" panose="02020603050405020304" pitchFamily="18" charset="0"/>
                </a:defRPr>
              </a:lvl8pPr>
              <a:lvl9pPr marL="3886200" indent="-228600" algn="ctr" eaLnBrk="0" fontAlgn="base" hangingPunct="0">
                <a:spcBef>
                  <a:spcPct val="0"/>
                </a:spcBef>
                <a:spcAft>
                  <a:spcPct val="0"/>
                </a:spcAft>
                <a:defRPr sz="2400">
                  <a:solidFill>
                    <a:srgbClr val="111111"/>
                  </a:solidFill>
                  <a:latin typeface="Times New Roman" panose="02020603050405020304" pitchFamily="18" charset="0"/>
                </a:defRPr>
              </a:lvl9pPr>
            </a:lstStyle>
            <a:p>
              <a:pPr algn="l" eaLnBrk="1" hangingPunct="1"/>
              <a:r>
                <a:rPr lang="en-US" altLang="en-US">
                  <a:solidFill>
                    <a:schemeClr val="tx1"/>
                  </a:solidFill>
                </a:rPr>
                <a:t>known</a:t>
              </a:r>
            </a:p>
          </p:txBody>
        </p:sp>
        <p:sp>
          <p:nvSpPr>
            <p:cNvPr id="89097" name="Line 9"/>
            <p:cNvSpPr>
              <a:spLocks noChangeShapeType="1"/>
            </p:cNvSpPr>
            <p:nvPr/>
          </p:nvSpPr>
          <p:spPr bwMode="auto">
            <a:xfrm flipH="1">
              <a:off x="2832" y="1488"/>
              <a:ext cx="192" cy="480"/>
            </a:xfrm>
            <a:prstGeom prst="line">
              <a:avLst/>
            </a:prstGeom>
            <a:noFill/>
            <a:ln w="38100">
              <a:solidFill>
                <a:schemeClr val="tx1"/>
              </a:solidFill>
              <a:round/>
              <a:headEnd/>
              <a:tailEnd type="triangle" w="lg" len="lg"/>
            </a:ln>
            <a:extLst>
              <a:ext uri="{909E8E84-426E-40DD-AFC4-6F175D3DCCD1}">
                <a14:hiddenFill xmlns:a14="http://schemas.microsoft.com/office/drawing/2010/main">
                  <a:noFill/>
                </a14:hiddenFill>
              </a:ext>
            </a:extLst>
          </p:spPr>
          <p:txBody>
            <a:bodyPr/>
            <a:lstStyle/>
            <a:p>
              <a:endParaRPr lang="en-US"/>
            </a:p>
          </p:txBody>
        </p:sp>
        <p:sp>
          <p:nvSpPr>
            <p:cNvPr id="89098" name="Text Box 10"/>
            <p:cNvSpPr txBox="1">
              <a:spLocks noChangeArrowheads="1"/>
            </p:cNvSpPr>
            <p:nvPr/>
          </p:nvSpPr>
          <p:spPr bwMode="auto">
            <a:xfrm>
              <a:off x="2640" y="1248"/>
              <a:ext cx="831"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rgbClr val="111111"/>
                  </a:solidFill>
                  <a:latin typeface="Times New Roman" panose="02020603050405020304" pitchFamily="18" charset="0"/>
                </a:defRPr>
              </a:lvl1pPr>
              <a:lvl2pPr marL="742950" indent="-285750" eaLnBrk="0" hangingPunct="0">
                <a:defRPr sz="2400">
                  <a:solidFill>
                    <a:srgbClr val="111111"/>
                  </a:solidFill>
                  <a:latin typeface="Times New Roman" panose="02020603050405020304" pitchFamily="18" charset="0"/>
                </a:defRPr>
              </a:lvl2pPr>
              <a:lvl3pPr marL="1143000" indent="-228600" eaLnBrk="0" hangingPunct="0">
                <a:defRPr sz="2400">
                  <a:solidFill>
                    <a:srgbClr val="111111"/>
                  </a:solidFill>
                  <a:latin typeface="Times New Roman" panose="02020603050405020304" pitchFamily="18" charset="0"/>
                </a:defRPr>
              </a:lvl3pPr>
              <a:lvl4pPr marL="1600200" indent="-228600" eaLnBrk="0" hangingPunct="0">
                <a:defRPr sz="2400">
                  <a:solidFill>
                    <a:srgbClr val="111111"/>
                  </a:solidFill>
                  <a:latin typeface="Times New Roman" panose="02020603050405020304" pitchFamily="18" charset="0"/>
                </a:defRPr>
              </a:lvl4pPr>
              <a:lvl5pPr marL="2057400" indent="-228600" eaLnBrk="0" hangingPunct="0">
                <a:defRPr sz="2400">
                  <a:solidFill>
                    <a:srgbClr val="111111"/>
                  </a:solidFill>
                  <a:latin typeface="Times New Roman" panose="02020603050405020304" pitchFamily="18" charset="0"/>
                </a:defRPr>
              </a:lvl5pPr>
              <a:lvl6pPr marL="2514600" indent="-228600" algn="ctr" eaLnBrk="0" fontAlgn="base" hangingPunct="0">
                <a:spcBef>
                  <a:spcPct val="0"/>
                </a:spcBef>
                <a:spcAft>
                  <a:spcPct val="0"/>
                </a:spcAft>
                <a:defRPr sz="2400">
                  <a:solidFill>
                    <a:srgbClr val="111111"/>
                  </a:solidFill>
                  <a:latin typeface="Times New Roman" panose="02020603050405020304" pitchFamily="18" charset="0"/>
                </a:defRPr>
              </a:lvl6pPr>
              <a:lvl7pPr marL="2971800" indent="-228600" algn="ctr" eaLnBrk="0" fontAlgn="base" hangingPunct="0">
                <a:spcBef>
                  <a:spcPct val="0"/>
                </a:spcBef>
                <a:spcAft>
                  <a:spcPct val="0"/>
                </a:spcAft>
                <a:defRPr sz="2400">
                  <a:solidFill>
                    <a:srgbClr val="111111"/>
                  </a:solidFill>
                  <a:latin typeface="Times New Roman" panose="02020603050405020304" pitchFamily="18" charset="0"/>
                </a:defRPr>
              </a:lvl7pPr>
              <a:lvl8pPr marL="3429000" indent="-228600" algn="ctr" eaLnBrk="0" fontAlgn="base" hangingPunct="0">
                <a:spcBef>
                  <a:spcPct val="0"/>
                </a:spcBef>
                <a:spcAft>
                  <a:spcPct val="0"/>
                </a:spcAft>
                <a:defRPr sz="2400">
                  <a:solidFill>
                    <a:srgbClr val="111111"/>
                  </a:solidFill>
                  <a:latin typeface="Times New Roman" panose="02020603050405020304" pitchFamily="18" charset="0"/>
                </a:defRPr>
              </a:lvl8pPr>
              <a:lvl9pPr marL="3886200" indent="-228600" algn="ctr" eaLnBrk="0" fontAlgn="base" hangingPunct="0">
                <a:spcBef>
                  <a:spcPct val="0"/>
                </a:spcBef>
                <a:spcAft>
                  <a:spcPct val="0"/>
                </a:spcAft>
                <a:defRPr sz="2400">
                  <a:solidFill>
                    <a:srgbClr val="111111"/>
                  </a:solidFill>
                  <a:latin typeface="Times New Roman" panose="02020603050405020304" pitchFamily="18" charset="0"/>
                </a:defRPr>
              </a:lvl9pPr>
            </a:lstStyle>
            <a:p>
              <a:pPr algn="l" eaLnBrk="1" hangingPunct="1"/>
              <a:r>
                <a:rPr lang="en-US" altLang="en-US">
                  <a:solidFill>
                    <a:schemeClr val="tx1"/>
                  </a:solidFill>
                </a:rPr>
                <a:t>unknown</a:t>
              </a:r>
            </a:p>
          </p:txBody>
        </p:sp>
      </p:grpSp>
      <p:sp>
        <p:nvSpPr>
          <p:cNvPr id="11" name="Line 7"/>
          <p:cNvSpPr>
            <a:spLocks noChangeShapeType="1"/>
          </p:cNvSpPr>
          <p:nvPr/>
        </p:nvSpPr>
        <p:spPr bwMode="auto">
          <a:xfrm>
            <a:off x="7150101" y="2362200"/>
            <a:ext cx="236535" cy="825500"/>
          </a:xfrm>
          <a:prstGeom prst="line">
            <a:avLst/>
          </a:prstGeom>
          <a:noFill/>
          <a:ln w="38100">
            <a:solidFill>
              <a:schemeClr val="tx1"/>
            </a:solidFill>
            <a:round/>
            <a:headEnd/>
            <a:tailEnd type="triangle" w="lg" len="lg"/>
          </a:ln>
          <a:extLst>
            <a:ext uri="{909E8E84-426E-40DD-AFC4-6F175D3DCCD1}">
              <a14:hiddenFill xmlns:a14="http://schemas.microsoft.com/office/drawing/2010/main">
                <a:noFill/>
              </a14:hiddenFill>
            </a:ext>
          </a:extLst>
        </p:spPr>
        <p:txBody>
          <a:bodyPr/>
          <a:lstStyle/>
          <a:p>
            <a:endParaRPr lang="en-US"/>
          </a:p>
        </p:txBody>
      </p:sp>
    </p:spTree>
    <p:extLst>
      <p:ext uri="{BB962C8B-B14F-4D97-AF65-F5344CB8AC3E}">
        <p14:creationId xmlns:p14="http://schemas.microsoft.com/office/powerpoint/2010/main" val="3588957522"/>
      </p:ext>
    </p:extLst>
  </p:cSld>
  <p:clrMapOvr>
    <a:masterClrMapping/>
  </p:clrMapOvr>
</p:sld>
</file>

<file path=ppt/slides/slide3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02" name="Rectangle 2"/>
          <p:cNvSpPr>
            <a:spLocks noChangeArrowheads="1"/>
          </p:cNvSpPr>
          <p:nvPr/>
        </p:nvSpPr>
        <p:spPr bwMode="auto">
          <a:xfrm>
            <a:off x="0" y="0"/>
            <a:ext cx="9144000" cy="685800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endParaRPr lang="en-US" altLang="en-US"/>
          </a:p>
        </p:txBody>
      </p:sp>
      <p:sp>
        <p:nvSpPr>
          <p:cNvPr id="102403" name="Rectangle 3"/>
          <p:cNvSpPr>
            <a:spLocks noChangeArrowheads="1"/>
          </p:cNvSpPr>
          <p:nvPr/>
        </p:nvSpPr>
        <p:spPr bwMode="auto">
          <a:xfrm>
            <a:off x="1862138" y="3313113"/>
            <a:ext cx="1375377" cy="292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r>
              <a:rPr lang="en-US" altLang="en-US" sz="1900" b="1">
                <a:solidFill>
                  <a:srgbClr val="009900"/>
                </a:solidFill>
                <a:latin typeface="+mn-lt"/>
              </a:rPr>
              <a:t>Planned dose</a:t>
            </a:r>
            <a:endParaRPr lang="en-US" altLang="en-US" sz="2400">
              <a:solidFill>
                <a:srgbClr val="009900"/>
              </a:solidFill>
              <a:latin typeface="+mn-lt"/>
            </a:endParaRPr>
          </a:p>
        </p:txBody>
      </p:sp>
      <p:sp>
        <p:nvSpPr>
          <p:cNvPr id="102404" name="Rectangle 4"/>
          <p:cNvSpPr>
            <a:spLocks noChangeArrowheads="1"/>
          </p:cNvSpPr>
          <p:nvPr/>
        </p:nvSpPr>
        <p:spPr bwMode="auto">
          <a:xfrm>
            <a:off x="6372225" y="3302000"/>
            <a:ext cx="1117294" cy="292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r>
              <a:rPr lang="en-US" altLang="en-US" sz="1900" b="1">
                <a:solidFill>
                  <a:srgbClr val="009900"/>
                </a:solidFill>
                <a:latin typeface="+mn-lt"/>
              </a:rPr>
              <a:t>Body mass</a:t>
            </a:r>
            <a:endParaRPr lang="en-US" altLang="en-US" sz="2400">
              <a:solidFill>
                <a:srgbClr val="009900"/>
              </a:solidFill>
              <a:latin typeface="+mn-lt"/>
            </a:endParaRPr>
          </a:p>
        </p:txBody>
      </p:sp>
      <p:sp>
        <p:nvSpPr>
          <p:cNvPr id="102405" name="Rectangle 5"/>
          <p:cNvSpPr>
            <a:spLocks noChangeArrowheads="1"/>
          </p:cNvSpPr>
          <p:nvPr/>
        </p:nvSpPr>
        <p:spPr bwMode="auto">
          <a:xfrm>
            <a:off x="2286000" y="6038850"/>
            <a:ext cx="678071" cy="292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r>
              <a:rPr lang="en-US" altLang="en-US" sz="1900" b="1">
                <a:solidFill>
                  <a:srgbClr val="009900"/>
                </a:solidFill>
                <a:latin typeface="+mn-lt"/>
              </a:rPr>
              <a:t>Intake</a:t>
            </a:r>
            <a:endParaRPr lang="en-US" altLang="en-US" sz="2400">
              <a:solidFill>
                <a:srgbClr val="009900"/>
              </a:solidFill>
              <a:latin typeface="+mn-lt"/>
            </a:endParaRPr>
          </a:p>
        </p:txBody>
      </p:sp>
      <p:sp>
        <p:nvSpPr>
          <p:cNvPr id="102406" name="Rectangle 6"/>
          <p:cNvSpPr>
            <a:spLocks noChangeArrowheads="1"/>
          </p:cNvSpPr>
          <p:nvPr/>
        </p:nvSpPr>
        <p:spPr bwMode="auto">
          <a:xfrm>
            <a:off x="6200775" y="6029325"/>
            <a:ext cx="1503617" cy="292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r>
              <a:rPr lang="en-US" altLang="en-US" sz="1900" b="1">
                <a:solidFill>
                  <a:srgbClr val="009900"/>
                </a:solidFill>
                <a:latin typeface="+mn-lt"/>
              </a:rPr>
              <a:t>Concentration</a:t>
            </a:r>
            <a:endParaRPr lang="en-US" altLang="en-US" sz="2400">
              <a:solidFill>
                <a:srgbClr val="009900"/>
              </a:solidFill>
              <a:latin typeface="+mn-lt"/>
            </a:endParaRPr>
          </a:p>
        </p:txBody>
      </p:sp>
      <p:sp>
        <p:nvSpPr>
          <p:cNvPr id="102407" name="Line 7"/>
          <p:cNvSpPr>
            <a:spLocks noChangeShapeType="1"/>
          </p:cNvSpPr>
          <p:nvPr/>
        </p:nvSpPr>
        <p:spPr bwMode="auto">
          <a:xfrm flipV="1">
            <a:off x="841375" y="5770563"/>
            <a:ext cx="1588" cy="34925"/>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latin typeface="+mn-lt"/>
            </a:endParaRPr>
          </a:p>
        </p:txBody>
      </p:sp>
      <p:sp>
        <p:nvSpPr>
          <p:cNvPr id="102408" name="Rectangle 8"/>
          <p:cNvSpPr>
            <a:spLocks noChangeArrowheads="1"/>
          </p:cNvSpPr>
          <p:nvPr/>
        </p:nvSpPr>
        <p:spPr bwMode="auto">
          <a:xfrm>
            <a:off x="793750" y="5819775"/>
            <a:ext cx="121828" cy="292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r>
              <a:rPr lang="en-US" altLang="en-US" sz="1900">
                <a:solidFill>
                  <a:srgbClr val="009900"/>
                </a:solidFill>
                <a:latin typeface="+mn-lt"/>
              </a:rPr>
              <a:t>0</a:t>
            </a:r>
            <a:endParaRPr lang="en-US" altLang="en-US" sz="2400">
              <a:solidFill>
                <a:srgbClr val="009900"/>
              </a:solidFill>
              <a:latin typeface="+mn-lt"/>
            </a:endParaRPr>
          </a:p>
        </p:txBody>
      </p:sp>
      <p:sp>
        <p:nvSpPr>
          <p:cNvPr id="102409" name="Line 9"/>
          <p:cNvSpPr>
            <a:spLocks noChangeShapeType="1"/>
          </p:cNvSpPr>
          <p:nvPr/>
        </p:nvSpPr>
        <p:spPr bwMode="auto">
          <a:xfrm flipV="1">
            <a:off x="1284288" y="5770563"/>
            <a:ext cx="1587" cy="34925"/>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latin typeface="+mn-lt"/>
            </a:endParaRPr>
          </a:p>
        </p:txBody>
      </p:sp>
      <p:sp>
        <p:nvSpPr>
          <p:cNvPr id="102410" name="Line 10"/>
          <p:cNvSpPr>
            <a:spLocks noChangeShapeType="1"/>
          </p:cNvSpPr>
          <p:nvPr/>
        </p:nvSpPr>
        <p:spPr bwMode="auto">
          <a:xfrm flipV="1">
            <a:off x="1728788" y="5770563"/>
            <a:ext cx="1587" cy="34925"/>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latin typeface="+mn-lt"/>
            </a:endParaRPr>
          </a:p>
        </p:txBody>
      </p:sp>
      <p:sp>
        <p:nvSpPr>
          <p:cNvPr id="102411" name="Rectangle 11"/>
          <p:cNvSpPr>
            <a:spLocks noChangeArrowheads="1"/>
          </p:cNvSpPr>
          <p:nvPr/>
        </p:nvSpPr>
        <p:spPr bwMode="auto">
          <a:xfrm>
            <a:off x="1679575" y="5819775"/>
            <a:ext cx="121828" cy="292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r>
              <a:rPr lang="en-US" altLang="en-US" sz="1900">
                <a:solidFill>
                  <a:srgbClr val="009900"/>
                </a:solidFill>
                <a:latin typeface="+mn-lt"/>
              </a:rPr>
              <a:t>2</a:t>
            </a:r>
            <a:endParaRPr lang="en-US" altLang="en-US" sz="2400">
              <a:solidFill>
                <a:srgbClr val="009900"/>
              </a:solidFill>
              <a:latin typeface="+mn-lt"/>
            </a:endParaRPr>
          </a:p>
        </p:txBody>
      </p:sp>
      <p:sp>
        <p:nvSpPr>
          <p:cNvPr id="102412" name="Line 12"/>
          <p:cNvSpPr>
            <a:spLocks noChangeShapeType="1"/>
          </p:cNvSpPr>
          <p:nvPr/>
        </p:nvSpPr>
        <p:spPr bwMode="auto">
          <a:xfrm flipV="1">
            <a:off x="2171700" y="5770563"/>
            <a:ext cx="1588" cy="34925"/>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latin typeface="+mn-lt"/>
            </a:endParaRPr>
          </a:p>
        </p:txBody>
      </p:sp>
      <p:sp>
        <p:nvSpPr>
          <p:cNvPr id="102413" name="Line 13"/>
          <p:cNvSpPr>
            <a:spLocks noChangeShapeType="1"/>
          </p:cNvSpPr>
          <p:nvPr/>
        </p:nvSpPr>
        <p:spPr bwMode="auto">
          <a:xfrm flipV="1">
            <a:off x="2614613" y="5770563"/>
            <a:ext cx="1587" cy="34925"/>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latin typeface="+mn-lt"/>
            </a:endParaRPr>
          </a:p>
        </p:txBody>
      </p:sp>
      <p:sp>
        <p:nvSpPr>
          <p:cNvPr id="102414" name="Rectangle 14"/>
          <p:cNvSpPr>
            <a:spLocks noChangeArrowheads="1"/>
          </p:cNvSpPr>
          <p:nvPr/>
        </p:nvSpPr>
        <p:spPr bwMode="auto">
          <a:xfrm>
            <a:off x="2566988" y="5819775"/>
            <a:ext cx="121828" cy="292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r>
              <a:rPr lang="en-US" altLang="en-US" sz="1900">
                <a:solidFill>
                  <a:srgbClr val="009900"/>
                </a:solidFill>
                <a:latin typeface="+mn-lt"/>
              </a:rPr>
              <a:t>4</a:t>
            </a:r>
            <a:endParaRPr lang="en-US" altLang="en-US" sz="2400">
              <a:solidFill>
                <a:srgbClr val="009900"/>
              </a:solidFill>
              <a:latin typeface="+mn-lt"/>
            </a:endParaRPr>
          </a:p>
        </p:txBody>
      </p:sp>
      <p:sp>
        <p:nvSpPr>
          <p:cNvPr id="102415" name="Line 15"/>
          <p:cNvSpPr>
            <a:spLocks noChangeShapeType="1"/>
          </p:cNvSpPr>
          <p:nvPr/>
        </p:nvSpPr>
        <p:spPr bwMode="auto">
          <a:xfrm flipV="1">
            <a:off x="3057525" y="5770563"/>
            <a:ext cx="1588" cy="34925"/>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latin typeface="+mn-lt"/>
            </a:endParaRPr>
          </a:p>
        </p:txBody>
      </p:sp>
      <p:sp>
        <p:nvSpPr>
          <p:cNvPr id="102416" name="Line 16"/>
          <p:cNvSpPr>
            <a:spLocks noChangeShapeType="1"/>
          </p:cNvSpPr>
          <p:nvPr/>
        </p:nvSpPr>
        <p:spPr bwMode="auto">
          <a:xfrm flipV="1">
            <a:off x="3502025" y="5770563"/>
            <a:ext cx="1588" cy="34925"/>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latin typeface="+mn-lt"/>
            </a:endParaRPr>
          </a:p>
        </p:txBody>
      </p:sp>
      <p:sp>
        <p:nvSpPr>
          <p:cNvPr id="102417" name="Rectangle 17"/>
          <p:cNvSpPr>
            <a:spLocks noChangeArrowheads="1"/>
          </p:cNvSpPr>
          <p:nvPr/>
        </p:nvSpPr>
        <p:spPr bwMode="auto">
          <a:xfrm>
            <a:off x="3454400" y="5819775"/>
            <a:ext cx="121828" cy="292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r>
              <a:rPr lang="en-US" altLang="en-US" sz="1900">
                <a:solidFill>
                  <a:srgbClr val="009900"/>
                </a:solidFill>
                <a:latin typeface="+mn-lt"/>
              </a:rPr>
              <a:t>6</a:t>
            </a:r>
            <a:endParaRPr lang="en-US" altLang="en-US" sz="2400">
              <a:solidFill>
                <a:srgbClr val="009900"/>
              </a:solidFill>
              <a:latin typeface="+mn-lt"/>
            </a:endParaRPr>
          </a:p>
        </p:txBody>
      </p:sp>
      <p:sp>
        <p:nvSpPr>
          <p:cNvPr id="102418" name="Line 18"/>
          <p:cNvSpPr>
            <a:spLocks noChangeShapeType="1"/>
          </p:cNvSpPr>
          <p:nvPr/>
        </p:nvSpPr>
        <p:spPr bwMode="auto">
          <a:xfrm flipV="1">
            <a:off x="3946525" y="5770563"/>
            <a:ext cx="1588" cy="34925"/>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latin typeface="+mn-lt"/>
            </a:endParaRPr>
          </a:p>
        </p:txBody>
      </p:sp>
      <p:sp>
        <p:nvSpPr>
          <p:cNvPr id="102419" name="Line 19"/>
          <p:cNvSpPr>
            <a:spLocks noChangeShapeType="1"/>
          </p:cNvSpPr>
          <p:nvPr/>
        </p:nvSpPr>
        <p:spPr bwMode="auto">
          <a:xfrm flipV="1">
            <a:off x="4387850" y="5770563"/>
            <a:ext cx="1588" cy="34925"/>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latin typeface="+mn-lt"/>
            </a:endParaRPr>
          </a:p>
        </p:txBody>
      </p:sp>
      <p:sp>
        <p:nvSpPr>
          <p:cNvPr id="102420" name="Rectangle 20"/>
          <p:cNvSpPr>
            <a:spLocks noChangeArrowheads="1"/>
          </p:cNvSpPr>
          <p:nvPr/>
        </p:nvSpPr>
        <p:spPr bwMode="auto">
          <a:xfrm>
            <a:off x="4340225" y="5819775"/>
            <a:ext cx="121828" cy="292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r>
              <a:rPr lang="en-US" altLang="en-US" sz="1900">
                <a:solidFill>
                  <a:srgbClr val="009900"/>
                </a:solidFill>
                <a:latin typeface="+mn-lt"/>
              </a:rPr>
              <a:t>8</a:t>
            </a:r>
            <a:endParaRPr lang="en-US" altLang="en-US" sz="2400">
              <a:solidFill>
                <a:srgbClr val="009900"/>
              </a:solidFill>
              <a:latin typeface="+mn-lt"/>
            </a:endParaRPr>
          </a:p>
        </p:txBody>
      </p:sp>
      <p:sp>
        <p:nvSpPr>
          <p:cNvPr id="102421" name="Line 21"/>
          <p:cNvSpPr>
            <a:spLocks noChangeShapeType="1"/>
          </p:cNvSpPr>
          <p:nvPr/>
        </p:nvSpPr>
        <p:spPr bwMode="auto">
          <a:xfrm>
            <a:off x="841375" y="3702050"/>
            <a:ext cx="1588" cy="2068513"/>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latin typeface="+mn-lt"/>
            </a:endParaRPr>
          </a:p>
        </p:txBody>
      </p:sp>
      <p:sp>
        <p:nvSpPr>
          <p:cNvPr id="102422" name="Rectangle 22"/>
          <p:cNvSpPr>
            <a:spLocks noChangeArrowheads="1"/>
          </p:cNvSpPr>
          <p:nvPr/>
        </p:nvSpPr>
        <p:spPr bwMode="auto">
          <a:xfrm>
            <a:off x="846138" y="3706813"/>
            <a:ext cx="3536950" cy="2058987"/>
          </a:xfrm>
          <a:prstGeom prst="rect">
            <a:avLst/>
          </a:prstGeom>
          <a:noFill/>
          <a:ln w="11113">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endParaRPr lang="en-US" altLang="en-US">
              <a:latin typeface="+mn-lt"/>
            </a:endParaRPr>
          </a:p>
        </p:txBody>
      </p:sp>
      <p:sp>
        <p:nvSpPr>
          <p:cNvPr id="102423" name="Line 23"/>
          <p:cNvSpPr>
            <a:spLocks noChangeShapeType="1"/>
          </p:cNvSpPr>
          <p:nvPr/>
        </p:nvSpPr>
        <p:spPr bwMode="auto">
          <a:xfrm>
            <a:off x="793750" y="3702050"/>
            <a:ext cx="47625" cy="1588"/>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latin typeface="+mn-lt"/>
            </a:endParaRPr>
          </a:p>
        </p:txBody>
      </p:sp>
      <p:sp>
        <p:nvSpPr>
          <p:cNvPr id="102424" name="Line 24"/>
          <p:cNvSpPr>
            <a:spLocks noChangeShapeType="1"/>
          </p:cNvSpPr>
          <p:nvPr/>
        </p:nvSpPr>
        <p:spPr bwMode="auto">
          <a:xfrm>
            <a:off x="793750" y="3998913"/>
            <a:ext cx="47625" cy="1587"/>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latin typeface="+mn-lt"/>
            </a:endParaRPr>
          </a:p>
        </p:txBody>
      </p:sp>
      <p:sp>
        <p:nvSpPr>
          <p:cNvPr id="102425" name="Rectangle 25"/>
          <p:cNvSpPr>
            <a:spLocks noChangeArrowheads="1"/>
          </p:cNvSpPr>
          <p:nvPr/>
        </p:nvSpPr>
        <p:spPr bwMode="auto">
          <a:xfrm>
            <a:off x="330200" y="3867150"/>
            <a:ext cx="426399" cy="292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r>
              <a:rPr lang="en-US" altLang="en-US" sz="1900">
                <a:solidFill>
                  <a:srgbClr val="009900"/>
                </a:solidFill>
                <a:latin typeface="+mn-lt"/>
              </a:rPr>
              <a:t>0.06</a:t>
            </a:r>
            <a:endParaRPr lang="en-US" altLang="en-US" sz="2400">
              <a:solidFill>
                <a:srgbClr val="009900"/>
              </a:solidFill>
              <a:latin typeface="+mn-lt"/>
            </a:endParaRPr>
          </a:p>
        </p:txBody>
      </p:sp>
      <p:sp>
        <p:nvSpPr>
          <p:cNvPr id="102426" name="Line 26"/>
          <p:cNvSpPr>
            <a:spLocks noChangeShapeType="1"/>
          </p:cNvSpPr>
          <p:nvPr/>
        </p:nvSpPr>
        <p:spPr bwMode="auto">
          <a:xfrm>
            <a:off x="793750" y="4294188"/>
            <a:ext cx="47625" cy="1587"/>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latin typeface="+mn-lt"/>
            </a:endParaRPr>
          </a:p>
        </p:txBody>
      </p:sp>
      <p:sp>
        <p:nvSpPr>
          <p:cNvPr id="102427" name="Line 27"/>
          <p:cNvSpPr>
            <a:spLocks noChangeShapeType="1"/>
          </p:cNvSpPr>
          <p:nvPr/>
        </p:nvSpPr>
        <p:spPr bwMode="auto">
          <a:xfrm>
            <a:off x="793750" y="4587875"/>
            <a:ext cx="47625" cy="1588"/>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latin typeface="+mn-lt"/>
            </a:endParaRPr>
          </a:p>
        </p:txBody>
      </p:sp>
      <p:sp>
        <p:nvSpPr>
          <p:cNvPr id="102428" name="Rectangle 28"/>
          <p:cNvSpPr>
            <a:spLocks noChangeArrowheads="1"/>
          </p:cNvSpPr>
          <p:nvPr/>
        </p:nvSpPr>
        <p:spPr bwMode="auto">
          <a:xfrm>
            <a:off x="330200" y="4459288"/>
            <a:ext cx="426399" cy="292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r>
              <a:rPr lang="en-US" altLang="en-US" sz="1900">
                <a:solidFill>
                  <a:srgbClr val="009900"/>
                </a:solidFill>
                <a:latin typeface="+mn-lt"/>
              </a:rPr>
              <a:t>0.04</a:t>
            </a:r>
            <a:endParaRPr lang="en-US" altLang="en-US" sz="2400">
              <a:solidFill>
                <a:srgbClr val="009900"/>
              </a:solidFill>
              <a:latin typeface="+mn-lt"/>
            </a:endParaRPr>
          </a:p>
        </p:txBody>
      </p:sp>
      <p:sp>
        <p:nvSpPr>
          <p:cNvPr id="102429" name="Line 29"/>
          <p:cNvSpPr>
            <a:spLocks noChangeShapeType="1"/>
          </p:cNvSpPr>
          <p:nvPr/>
        </p:nvSpPr>
        <p:spPr bwMode="auto">
          <a:xfrm>
            <a:off x="793750" y="4886325"/>
            <a:ext cx="47625" cy="1588"/>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latin typeface="+mn-lt"/>
            </a:endParaRPr>
          </a:p>
        </p:txBody>
      </p:sp>
      <p:sp>
        <p:nvSpPr>
          <p:cNvPr id="102430" name="Line 30"/>
          <p:cNvSpPr>
            <a:spLocks noChangeShapeType="1"/>
          </p:cNvSpPr>
          <p:nvPr/>
        </p:nvSpPr>
        <p:spPr bwMode="auto">
          <a:xfrm>
            <a:off x="793750" y="5180013"/>
            <a:ext cx="47625" cy="1587"/>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latin typeface="+mn-lt"/>
            </a:endParaRPr>
          </a:p>
        </p:txBody>
      </p:sp>
      <p:sp>
        <p:nvSpPr>
          <p:cNvPr id="102431" name="Rectangle 31"/>
          <p:cNvSpPr>
            <a:spLocks noChangeArrowheads="1"/>
          </p:cNvSpPr>
          <p:nvPr/>
        </p:nvSpPr>
        <p:spPr bwMode="auto">
          <a:xfrm>
            <a:off x="330200" y="5049838"/>
            <a:ext cx="426399" cy="292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r>
              <a:rPr lang="en-US" altLang="en-US" sz="1900">
                <a:solidFill>
                  <a:srgbClr val="009900"/>
                </a:solidFill>
                <a:latin typeface="+mn-lt"/>
              </a:rPr>
              <a:t>0.02</a:t>
            </a:r>
            <a:endParaRPr lang="en-US" altLang="en-US" sz="2400">
              <a:solidFill>
                <a:srgbClr val="009900"/>
              </a:solidFill>
              <a:latin typeface="+mn-lt"/>
            </a:endParaRPr>
          </a:p>
        </p:txBody>
      </p:sp>
      <p:sp>
        <p:nvSpPr>
          <p:cNvPr id="102432" name="Line 32"/>
          <p:cNvSpPr>
            <a:spLocks noChangeShapeType="1"/>
          </p:cNvSpPr>
          <p:nvPr/>
        </p:nvSpPr>
        <p:spPr bwMode="auto">
          <a:xfrm>
            <a:off x="793750" y="5473700"/>
            <a:ext cx="47625" cy="1588"/>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latin typeface="+mn-lt"/>
            </a:endParaRPr>
          </a:p>
        </p:txBody>
      </p:sp>
      <p:sp>
        <p:nvSpPr>
          <p:cNvPr id="102433" name="Line 33"/>
          <p:cNvSpPr>
            <a:spLocks noChangeShapeType="1"/>
          </p:cNvSpPr>
          <p:nvPr/>
        </p:nvSpPr>
        <p:spPr bwMode="auto">
          <a:xfrm>
            <a:off x="793750" y="5770563"/>
            <a:ext cx="47625" cy="1587"/>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latin typeface="+mn-lt"/>
            </a:endParaRPr>
          </a:p>
        </p:txBody>
      </p:sp>
      <p:sp>
        <p:nvSpPr>
          <p:cNvPr id="102434" name="Rectangle 34"/>
          <p:cNvSpPr>
            <a:spLocks noChangeArrowheads="1"/>
          </p:cNvSpPr>
          <p:nvPr/>
        </p:nvSpPr>
        <p:spPr bwMode="auto">
          <a:xfrm>
            <a:off x="333375" y="5640388"/>
            <a:ext cx="426399" cy="292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r>
              <a:rPr lang="en-US" altLang="en-US" sz="1900">
                <a:solidFill>
                  <a:srgbClr val="009900"/>
                </a:solidFill>
                <a:latin typeface="+mn-lt"/>
              </a:rPr>
              <a:t>0.00</a:t>
            </a:r>
            <a:endParaRPr lang="en-US" altLang="en-US" sz="2400">
              <a:solidFill>
                <a:srgbClr val="009900"/>
              </a:solidFill>
              <a:latin typeface="+mn-lt"/>
            </a:endParaRPr>
          </a:p>
        </p:txBody>
      </p:sp>
      <p:sp>
        <p:nvSpPr>
          <p:cNvPr id="102435" name="Line 35"/>
          <p:cNvSpPr>
            <a:spLocks noChangeShapeType="1"/>
          </p:cNvSpPr>
          <p:nvPr/>
        </p:nvSpPr>
        <p:spPr bwMode="auto">
          <a:xfrm>
            <a:off x="841375" y="5770563"/>
            <a:ext cx="3546475" cy="1587"/>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latin typeface="+mn-lt"/>
            </a:endParaRPr>
          </a:p>
        </p:txBody>
      </p:sp>
      <p:sp>
        <p:nvSpPr>
          <p:cNvPr id="102436" name="Freeform 36"/>
          <p:cNvSpPr>
            <a:spLocks/>
          </p:cNvSpPr>
          <p:nvPr/>
        </p:nvSpPr>
        <p:spPr bwMode="auto">
          <a:xfrm>
            <a:off x="841375" y="3879850"/>
            <a:ext cx="2481263" cy="1890713"/>
          </a:xfrm>
          <a:custGeom>
            <a:avLst/>
            <a:gdLst>
              <a:gd name="T0" fmla="*/ 1109663 w 3126"/>
              <a:gd name="T1" fmla="*/ 1890713 h 2380"/>
              <a:gd name="T2" fmla="*/ 1154113 w 3126"/>
              <a:gd name="T3" fmla="*/ 1817627 h 2380"/>
              <a:gd name="T4" fmla="*/ 1154113 w 3126"/>
              <a:gd name="T5" fmla="*/ 1739774 h 2380"/>
              <a:gd name="T6" fmla="*/ 1198563 w 3126"/>
              <a:gd name="T7" fmla="*/ 1890713 h 2380"/>
              <a:gd name="T8" fmla="*/ 1241425 w 3126"/>
              <a:gd name="T9" fmla="*/ 1664304 h 2380"/>
              <a:gd name="T10" fmla="*/ 1241425 w 3126"/>
              <a:gd name="T11" fmla="*/ 1588040 h 2380"/>
              <a:gd name="T12" fmla="*/ 1286669 w 3126"/>
              <a:gd name="T13" fmla="*/ 1890713 h 2380"/>
              <a:gd name="T14" fmla="*/ 1331119 w 3126"/>
              <a:gd name="T15" fmla="*/ 1513365 h 2380"/>
              <a:gd name="T16" fmla="*/ 1331119 w 3126"/>
              <a:gd name="T17" fmla="*/ 1437101 h 2380"/>
              <a:gd name="T18" fmla="*/ 1375569 w 3126"/>
              <a:gd name="T19" fmla="*/ 1890713 h 2380"/>
              <a:gd name="T20" fmla="*/ 1419225 w 3126"/>
              <a:gd name="T21" fmla="*/ 1364014 h 2380"/>
              <a:gd name="T22" fmla="*/ 1419225 w 3126"/>
              <a:gd name="T23" fmla="*/ 1286956 h 2380"/>
              <a:gd name="T24" fmla="*/ 1464469 w 3126"/>
              <a:gd name="T25" fmla="*/ 1890713 h 2380"/>
              <a:gd name="T26" fmla="*/ 1508125 w 3126"/>
              <a:gd name="T27" fmla="*/ 1211486 h 2380"/>
              <a:gd name="T28" fmla="*/ 1508125 w 3126"/>
              <a:gd name="T29" fmla="*/ 1136017 h 2380"/>
              <a:gd name="T30" fmla="*/ 1551781 w 3126"/>
              <a:gd name="T31" fmla="*/ 1890713 h 2380"/>
              <a:gd name="T32" fmla="*/ 1596231 w 3126"/>
              <a:gd name="T33" fmla="*/ 1060547 h 2380"/>
              <a:gd name="T34" fmla="*/ 1596231 w 3126"/>
              <a:gd name="T35" fmla="*/ 984283 h 2380"/>
              <a:gd name="T36" fmla="*/ 1639888 w 3126"/>
              <a:gd name="T37" fmla="*/ 1890713 h 2380"/>
              <a:gd name="T38" fmla="*/ 1685132 w 3126"/>
              <a:gd name="T39" fmla="*/ 909608 h 2380"/>
              <a:gd name="T40" fmla="*/ 1685132 w 3126"/>
              <a:gd name="T41" fmla="*/ 834138 h 2380"/>
              <a:gd name="T42" fmla="*/ 1728788 w 3126"/>
              <a:gd name="T43" fmla="*/ 1890713 h 2380"/>
              <a:gd name="T44" fmla="*/ 1773238 w 3126"/>
              <a:gd name="T45" fmla="*/ 757080 h 2380"/>
              <a:gd name="T46" fmla="*/ 1773238 w 3126"/>
              <a:gd name="T47" fmla="*/ 680021 h 2380"/>
              <a:gd name="T48" fmla="*/ 1818482 w 3126"/>
              <a:gd name="T49" fmla="*/ 1890713 h 2380"/>
              <a:gd name="T50" fmla="*/ 1862932 w 3126"/>
              <a:gd name="T51" fmla="*/ 606140 h 2380"/>
              <a:gd name="T52" fmla="*/ 1862932 w 3126"/>
              <a:gd name="T53" fmla="*/ 528287 h 2380"/>
              <a:gd name="T54" fmla="*/ 1905794 w 3126"/>
              <a:gd name="T55" fmla="*/ 1890713 h 2380"/>
              <a:gd name="T56" fmla="*/ 1950244 w 3126"/>
              <a:gd name="T57" fmla="*/ 455201 h 2380"/>
              <a:gd name="T58" fmla="*/ 1950244 w 3126"/>
              <a:gd name="T59" fmla="*/ 379731 h 2380"/>
              <a:gd name="T60" fmla="*/ 1995488 w 3126"/>
              <a:gd name="T61" fmla="*/ 1890713 h 2380"/>
              <a:gd name="T62" fmla="*/ 2038351 w 3126"/>
              <a:gd name="T63" fmla="*/ 304262 h 2380"/>
              <a:gd name="T64" fmla="*/ 2038351 w 3126"/>
              <a:gd name="T65" fmla="*/ 228792 h 2380"/>
              <a:gd name="T66" fmla="*/ 2083594 w 3126"/>
              <a:gd name="T67" fmla="*/ 1890713 h 2380"/>
              <a:gd name="T68" fmla="*/ 2128044 w 3126"/>
              <a:gd name="T69" fmla="*/ 151734 h 2380"/>
              <a:gd name="T70" fmla="*/ 2128044 w 3126"/>
              <a:gd name="T71" fmla="*/ 76264 h 2380"/>
              <a:gd name="T72" fmla="*/ 2174082 w 3126"/>
              <a:gd name="T73" fmla="*/ 1890713 h 2380"/>
              <a:gd name="T74" fmla="*/ 2216151 w 3126"/>
              <a:gd name="T75" fmla="*/ 0 h 2380"/>
              <a:gd name="T76" fmla="*/ 2216151 w 3126"/>
              <a:gd name="T77" fmla="*/ 304262 h 2380"/>
              <a:gd name="T78" fmla="*/ 2261394 w 3126"/>
              <a:gd name="T79" fmla="*/ 1890713 h 2380"/>
              <a:gd name="T80" fmla="*/ 2305051 w 3126"/>
              <a:gd name="T81" fmla="*/ 606140 h 2380"/>
              <a:gd name="T82" fmla="*/ 2305051 w 3126"/>
              <a:gd name="T83" fmla="*/ 909608 h 2380"/>
              <a:gd name="T84" fmla="*/ 2351088 w 3126"/>
              <a:gd name="T85" fmla="*/ 1890713 h 2380"/>
              <a:gd name="T86" fmla="*/ 2393157 w 3126"/>
              <a:gd name="T87" fmla="*/ 1211486 h 2380"/>
              <a:gd name="T88" fmla="*/ 2393157 w 3126"/>
              <a:gd name="T89" fmla="*/ 1513365 h 2380"/>
              <a:gd name="T90" fmla="*/ 2439194 w 3126"/>
              <a:gd name="T91" fmla="*/ 1890713 h 2380"/>
              <a:gd name="T92" fmla="*/ 2481263 w 3126"/>
              <a:gd name="T93" fmla="*/ 1817627 h 238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3126"/>
              <a:gd name="T142" fmla="*/ 0 h 2380"/>
              <a:gd name="T143" fmla="*/ 3126 w 3126"/>
              <a:gd name="T144" fmla="*/ 2380 h 238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3126" h="2380">
                <a:moveTo>
                  <a:pt x="0" y="2380"/>
                </a:moveTo>
                <a:lnTo>
                  <a:pt x="1398" y="2380"/>
                </a:lnTo>
                <a:lnTo>
                  <a:pt x="1398" y="2288"/>
                </a:lnTo>
                <a:lnTo>
                  <a:pt x="1454" y="2288"/>
                </a:lnTo>
                <a:lnTo>
                  <a:pt x="1454" y="2380"/>
                </a:lnTo>
                <a:lnTo>
                  <a:pt x="1454" y="2190"/>
                </a:lnTo>
                <a:lnTo>
                  <a:pt x="1510" y="2190"/>
                </a:lnTo>
                <a:lnTo>
                  <a:pt x="1510" y="2380"/>
                </a:lnTo>
                <a:lnTo>
                  <a:pt x="1510" y="2095"/>
                </a:lnTo>
                <a:lnTo>
                  <a:pt x="1564" y="2095"/>
                </a:lnTo>
                <a:lnTo>
                  <a:pt x="1564" y="2380"/>
                </a:lnTo>
                <a:lnTo>
                  <a:pt x="1564" y="1999"/>
                </a:lnTo>
                <a:lnTo>
                  <a:pt x="1621" y="1999"/>
                </a:lnTo>
                <a:lnTo>
                  <a:pt x="1621" y="2380"/>
                </a:lnTo>
                <a:lnTo>
                  <a:pt x="1621" y="1905"/>
                </a:lnTo>
                <a:lnTo>
                  <a:pt x="1677" y="1905"/>
                </a:lnTo>
                <a:lnTo>
                  <a:pt x="1677" y="2380"/>
                </a:lnTo>
                <a:lnTo>
                  <a:pt x="1677" y="1809"/>
                </a:lnTo>
                <a:lnTo>
                  <a:pt x="1733" y="1809"/>
                </a:lnTo>
                <a:lnTo>
                  <a:pt x="1733" y="2380"/>
                </a:lnTo>
                <a:lnTo>
                  <a:pt x="1733" y="1717"/>
                </a:lnTo>
                <a:lnTo>
                  <a:pt x="1788" y="1717"/>
                </a:lnTo>
                <a:lnTo>
                  <a:pt x="1788" y="2380"/>
                </a:lnTo>
                <a:lnTo>
                  <a:pt x="1788" y="1620"/>
                </a:lnTo>
                <a:lnTo>
                  <a:pt x="1845" y="1620"/>
                </a:lnTo>
                <a:lnTo>
                  <a:pt x="1845" y="2380"/>
                </a:lnTo>
                <a:lnTo>
                  <a:pt x="1845" y="1525"/>
                </a:lnTo>
                <a:lnTo>
                  <a:pt x="1900" y="1525"/>
                </a:lnTo>
                <a:lnTo>
                  <a:pt x="1900" y="2380"/>
                </a:lnTo>
                <a:lnTo>
                  <a:pt x="1900" y="1430"/>
                </a:lnTo>
                <a:lnTo>
                  <a:pt x="1955" y="1430"/>
                </a:lnTo>
                <a:lnTo>
                  <a:pt x="1955" y="2380"/>
                </a:lnTo>
                <a:lnTo>
                  <a:pt x="1955" y="1335"/>
                </a:lnTo>
                <a:lnTo>
                  <a:pt x="2011" y="1335"/>
                </a:lnTo>
                <a:lnTo>
                  <a:pt x="2011" y="2380"/>
                </a:lnTo>
                <a:lnTo>
                  <a:pt x="2011" y="1239"/>
                </a:lnTo>
                <a:lnTo>
                  <a:pt x="2066" y="1239"/>
                </a:lnTo>
                <a:lnTo>
                  <a:pt x="2066" y="2380"/>
                </a:lnTo>
                <a:lnTo>
                  <a:pt x="2066" y="1145"/>
                </a:lnTo>
                <a:lnTo>
                  <a:pt x="2123" y="1145"/>
                </a:lnTo>
                <a:lnTo>
                  <a:pt x="2123" y="2380"/>
                </a:lnTo>
                <a:lnTo>
                  <a:pt x="2123" y="1050"/>
                </a:lnTo>
                <a:lnTo>
                  <a:pt x="2178" y="1050"/>
                </a:lnTo>
                <a:lnTo>
                  <a:pt x="2178" y="2380"/>
                </a:lnTo>
                <a:lnTo>
                  <a:pt x="2178" y="953"/>
                </a:lnTo>
                <a:lnTo>
                  <a:pt x="2234" y="953"/>
                </a:lnTo>
                <a:lnTo>
                  <a:pt x="2234" y="2380"/>
                </a:lnTo>
                <a:lnTo>
                  <a:pt x="2234" y="856"/>
                </a:lnTo>
                <a:lnTo>
                  <a:pt x="2291" y="856"/>
                </a:lnTo>
                <a:lnTo>
                  <a:pt x="2291" y="2380"/>
                </a:lnTo>
                <a:lnTo>
                  <a:pt x="2291" y="763"/>
                </a:lnTo>
                <a:lnTo>
                  <a:pt x="2347" y="763"/>
                </a:lnTo>
                <a:lnTo>
                  <a:pt x="2347" y="2380"/>
                </a:lnTo>
                <a:lnTo>
                  <a:pt x="2347" y="665"/>
                </a:lnTo>
                <a:lnTo>
                  <a:pt x="2401" y="665"/>
                </a:lnTo>
                <a:lnTo>
                  <a:pt x="2401" y="2380"/>
                </a:lnTo>
                <a:lnTo>
                  <a:pt x="2401" y="573"/>
                </a:lnTo>
                <a:lnTo>
                  <a:pt x="2457" y="573"/>
                </a:lnTo>
                <a:lnTo>
                  <a:pt x="2457" y="2380"/>
                </a:lnTo>
                <a:lnTo>
                  <a:pt x="2457" y="478"/>
                </a:lnTo>
                <a:lnTo>
                  <a:pt x="2514" y="478"/>
                </a:lnTo>
                <a:lnTo>
                  <a:pt x="2514" y="2380"/>
                </a:lnTo>
                <a:lnTo>
                  <a:pt x="2514" y="383"/>
                </a:lnTo>
                <a:lnTo>
                  <a:pt x="2568" y="383"/>
                </a:lnTo>
                <a:lnTo>
                  <a:pt x="2568" y="2380"/>
                </a:lnTo>
                <a:lnTo>
                  <a:pt x="2568" y="288"/>
                </a:lnTo>
                <a:lnTo>
                  <a:pt x="2625" y="288"/>
                </a:lnTo>
                <a:lnTo>
                  <a:pt x="2625" y="2380"/>
                </a:lnTo>
                <a:lnTo>
                  <a:pt x="2625" y="191"/>
                </a:lnTo>
                <a:lnTo>
                  <a:pt x="2681" y="191"/>
                </a:lnTo>
                <a:lnTo>
                  <a:pt x="2681" y="2380"/>
                </a:lnTo>
                <a:lnTo>
                  <a:pt x="2681" y="96"/>
                </a:lnTo>
                <a:lnTo>
                  <a:pt x="2739" y="96"/>
                </a:lnTo>
                <a:lnTo>
                  <a:pt x="2739" y="2380"/>
                </a:lnTo>
                <a:lnTo>
                  <a:pt x="2739" y="0"/>
                </a:lnTo>
                <a:lnTo>
                  <a:pt x="2792" y="0"/>
                </a:lnTo>
                <a:lnTo>
                  <a:pt x="2792" y="2380"/>
                </a:lnTo>
                <a:lnTo>
                  <a:pt x="2792" y="383"/>
                </a:lnTo>
                <a:lnTo>
                  <a:pt x="2849" y="383"/>
                </a:lnTo>
                <a:lnTo>
                  <a:pt x="2849" y="2380"/>
                </a:lnTo>
                <a:lnTo>
                  <a:pt x="2849" y="763"/>
                </a:lnTo>
                <a:lnTo>
                  <a:pt x="2904" y="763"/>
                </a:lnTo>
                <a:lnTo>
                  <a:pt x="2904" y="2380"/>
                </a:lnTo>
                <a:lnTo>
                  <a:pt x="2904" y="1145"/>
                </a:lnTo>
                <a:lnTo>
                  <a:pt x="2962" y="1145"/>
                </a:lnTo>
                <a:lnTo>
                  <a:pt x="2962" y="2380"/>
                </a:lnTo>
                <a:lnTo>
                  <a:pt x="2962" y="1525"/>
                </a:lnTo>
                <a:lnTo>
                  <a:pt x="3015" y="1525"/>
                </a:lnTo>
                <a:lnTo>
                  <a:pt x="3015" y="2380"/>
                </a:lnTo>
                <a:lnTo>
                  <a:pt x="3015" y="1905"/>
                </a:lnTo>
                <a:lnTo>
                  <a:pt x="3073" y="1905"/>
                </a:lnTo>
                <a:lnTo>
                  <a:pt x="3073" y="2380"/>
                </a:lnTo>
                <a:lnTo>
                  <a:pt x="3073" y="2288"/>
                </a:lnTo>
                <a:lnTo>
                  <a:pt x="3126" y="2288"/>
                </a:lnTo>
                <a:lnTo>
                  <a:pt x="3126" y="2380"/>
                </a:lnTo>
              </a:path>
            </a:pathLst>
          </a:custGeom>
          <a:noFill/>
          <a:ln w="158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mn-lt"/>
            </a:endParaRPr>
          </a:p>
        </p:txBody>
      </p:sp>
      <p:sp>
        <p:nvSpPr>
          <p:cNvPr id="102437" name="Line 37"/>
          <p:cNvSpPr>
            <a:spLocks noChangeShapeType="1"/>
          </p:cNvSpPr>
          <p:nvPr/>
        </p:nvSpPr>
        <p:spPr bwMode="auto">
          <a:xfrm flipV="1">
            <a:off x="5143500" y="3068638"/>
            <a:ext cx="1588" cy="36512"/>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latin typeface="+mn-lt"/>
            </a:endParaRPr>
          </a:p>
        </p:txBody>
      </p:sp>
      <p:sp>
        <p:nvSpPr>
          <p:cNvPr id="102438" name="Rectangle 38"/>
          <p:cNvSpPr>
            <a:spLocks noChangeArrowheads="1"/>
          </p:cNvSpPr>
          <p:nvPr/>
        </p:nvSpPr>
        <p:spPr bwMode="auto">
          <a:xfrm>
            <a:off x="5095875" y="3116263"/>
            <a:ext cx="121828" cy="292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r>
              <a:rPr lang="en-US" altLang="en-US" sz="1900">
                <a:solidFill>
                  <a:srgbClr val="009900"/>
                </a:solidFill>
                <a:latin typeface="+mn-lt"/>
              </a:rPr>
              <a:t>0</a:t>
            </a:r>
            <a:endParaRPr lang="en-US" altLang="en-US" sz="2400">
              <a:solidFill>
                <a:srgbClr val="009900"/>
              </a:solidFill>
              <a:latin typeface="+mn-lt"/>
            </a:endParaRPr>
          </a:p>
        </p:txBody>
      </p:sp>
      <p:sp>
        <p:nvSpPr>
          <p:cNvPr id="102439" name="Line 39"/>
          <p:cNvSpPr>
            <a:spLocks noChangeShapeType="1"/>
          </p:cNvSpPr>
          <p:nvPr/>
        </p:nvSpPr>
        <p:spPr bwMode="auto">
          <a:xfrm flipV="1">
            <a:off x="5586413" y="3068638"/>
            <a:ext cx="1587" cy="36512"/>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latin typeface="+mn-lt"/>
            </a:endParaRPr>
          </a:p>
        </p:txBody>
      </p:sp>
      <p:sp>
        <p:nvSpPr>
          <p:cNvPr id="102440" name="Line 40"/>
          <p:cNvSpPr>
            <a:spLocks noChangeShapeType="1"/>
          </p:cNvSpPr>
          <p:nvPr/>
        </p:nvSpPr>
        <p:spPr bwMode="auto">
          <a:xfrm flipV="1">
            <a:off x="6029325" y="3068638"/>
            <a:ext cx="1588" cy="36512"/>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latin typeface="+mn-lt"/>
            </a:endParaRPr>
          </a:p>
        </p:txBody>
      </p:sp>
      <p:sp>
        <p:nvSpPr>
          <p:cNvPr id="102441" name="Rectangle 41"/>
          <p:cNvSpPr>
            <a:spLocks noChangeArrowheads="1"/>
          </p:cNvSpPr>
          <p:nvPr/>
        </p:nvSpPr>
        <p:spPr bwMode="auto">
          <a:xfrm>
            <a:off x="5983288" y="3116263"/>
            <a:ext cx="121828" cy="292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r>
              <a:rPr lang="en-US" altLang="en-US" sz="1900">
                <a:solidFill>
                  <a:srgbClr val="009900"/>
                </a:solidFill>
                <a:latin typeface="+mn-lt"/>
              </a:rPr>
              <a:t>2</a:t>
            </a:r>
            <a:endParaRPr lang="en-US" altLang="en-US" sz="2400">
              <a:solidFill>
                <a:srgbClr val="009900"/>
              </a:solidFill>
              <a:latin typeface="+mn-lt"/>
            </a:endParaRPr>
          </a:p>
        </p:txBody>
      </p:sp>
      <p:sp>
        <p:nvSpPr>
          <p:cNvPr id="102442" name="Line 42"/>
          <p:cNvSpPr>
            <a:spLocks noChangeShapeType="1"/>
          </p:cNvSpPr>
          <p:nvPr/>
        </p:nvSpPr>
        <p:spPr bwMode="auto">
          <a:xfrm flipV="1">
            <a:off x="6475413" y="3068638"/>
            <a:ext cx="1587" cy="36512"/>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latin typeface="+mn-lt"/>
            </a:endParaRPr>
          </a:p>
        </p:txBody>
      </p:sp>
      <p:sp>
        <p:nvSpPr>
          <p:cNvPr id="102443" name="Line 43"/>
          <p:cNvSpPr>
            <a:spLocks noChangeShapeType="1"/>
          </p:cNvSpPr>
          <p:nvPr/>
        </p:nvSpPr>
        <p:spPr bwMode="auto">
          <a:xfrm flipV="1">
            <a:off x="6916738" y="3068638"/>
            <a:ext cx="1587" cy="36512"/>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latin typeface="+mn-lt"/>
            </a:endParaRPr>
          </a:p>
        </p:txBody>
      </p:sp>
      <p:sp>
        <p:nvSpPr>
          <p:cNvPr id="102444" name="Rectangle 44"/>
          <p:cNvSpPr>
            <a:spLocks noChangeArrowheads="1"/>
          </p:cNvSpPr>
          <p:nvPr/>
        </p:nvSpPr>
        <p:spPr bwMode="auto">
          <a:xfrm>
            <a:off x="6867525" y="3116263"/>
            <a:ext cx="121828" cy="292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r>
              <a:rPr lang="en-US" altLang="en-US" sz="1900">
                <a:solidFill>
                  <a:srgbClr val="009900"/>
                </a:solidFill>
                <a:latin typeface="+mn-lt"/>
              </a:rPr>
              <a:t>4</a:t>
            </a:r>
            <a:endParaRPr lang="en-US" altLang="en-US" sz="2400">
              <a:solidFill>
                <a:srgbClr val="009900"/>
              </a:solidFill>
              <a:latin typeface="+mn-lt"/>
            </a:endParaRPr>
          </a:p>
        </p:txBody>
      </p:sp>
      <p:sp>
        <p:nvSpPr>
          <p:cNvPr id="102445" name="Line 45"/>
          <p:cNvSpPr>
            <a:spLocks noChangeShapeType="1"/>
          </p:cNvSpPr>
          <p:nvPr/>
        </p:nvSpPr>
        <p:spPr bwMode="auto">
          <a:xfrm flipV="1">
            <a:off x="7359650" y="3068638"/>
            <a:ext cx="1588" cy="36512"/>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latin typeface="+mn-lt"/>
            </a:endParaRPr>
          </a:p>
        </p:txBody>
      </p:sp>
      <p:sp>
        <p:nvSpPr>
          <p:cNvPr id="102446" name="Line 46"/>
          <p:cNvSpPr>
            <a:spLocks noChangeShapeType="1"/>
          </p:cNvSpPr>
          <p:nvPr/>
        </p:nvSpPr>
        <p:spPr bwMode="auto">
          <a:xfrm flipV="1">
            <a:off x="7802563" y="3068638"/>
            <a:ext cx="1587" cy="36512"/>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latin typeface="+mn-lt"/>
            </a:endParaRPr>
          </a:p>
        </p:txBody>
      </p:sp>
      <p:sp>
        <p:nvSpPr>
          <p:cNvPr id="102447" name="Rectangle 47"/>
          <p:cNvSpPr>
            <a:spLocks noChangeArrowheads="1"/>
          </p:cNvSpPr>
          <p:nvPr/>
        </p:nvSpPr>
        <p:spPr bwMode="auto">
          <a:xfrm>
            <a:off x="7754938" y="3116263"/>
            <a:ext cx="121828" cy="292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r>
              <a:rPr lang="en-US" altLang="en-US" sz="1900">
                <a:solidFill>
                  <a:srgbClr val="009900"/>
                </a:solidFill>
                <a:latin typeface="+mn-lt"/>
              </a:rPr>
              <a:t>6</a:t>
            </a:r>
            <a:endParaRPr lang="en-US" altLang="en-US" sz="2400">
              <a:solidFill>
                <a:srgbClr val="009900"/>
              </a:solidFill>
              <a:latin typeface="+mn-lt"/>
            </a:endParaRPr>
          </a:p>
        </p:txBody>
      </p:sp>
      <p:sp>
        <p:nvSpPr>
          <p:cNvPr id="102448" name="Line 48"/>
          <p:cNvSpPr>
            <a:spLocks noChangeShapeType="1"/>
          </p:cNvSpPr>
          <p:nvPr/>
        </p:nvSpPr>
        <p:spPr bwMode="auto">
          <a:xfrm flipV="1">
            <a:off x="8248650" y="3068638"/>
            <a:ext cx="1588" cy="36512"/>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latin typeface="+mn-lt"/>
            </a:endParaRPr>
          </a:p>
        </p:txBody>
      </p:sp>
      <p:sp>
        <p:nvSpPr>
          <p:cNvPr id="102449" name="Line 49"/>
          <p:cNvSpPr>
            <a:spLocks noChangeShapeType="1"/>
          </p:cNvSpPr>
          <p:nvPr/>
        </p:nvSpPr>
        <p:spPr bwMode="auto">
          <a:xfrm flipV="1">
            <a:off x="8691563" y="3068638"/>
            <a:ext cx="1587" cy="36512"/>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latin typeface="+mn-lt"/>
            </a:endParaRPr>
          </a:p>
        </p:txBody>
      </p:sp>
      <p:sp>
        <p:nvSpPr>
          <p:cNvPr id="102450" name="Rectangle 50"/>
          <p:cNvSpPr>
            <a:spLocks noChangeArrowheads="1"/>
          </p:cNvSpPr>
          <p:nvPr/>
        </p:nvSpPr>
        <p:spPr bwMode="auto">
          <a:xfrm>
            <a:off x="8642350" y="3116263"/>
            <a:ext cx="121828" cy="292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r>
              <a:rPr lang="en-US" altLang="en-US" sz="1900">
                <a:solidFill>
                  <a:srgbClr val="009900"/>
                </a:solidFill>
                <a:latin typeface="+mn-lt"/>
              </a:rPr>
              <a:t>8</a:t>
            </a:r>
            <a:endParaRPr lang="en-US" altLang="en-US" sz="2400">
              <a:solidFill>
                <a:srgbClr val="009900"/>
              </a:solidFill>
              <a:latin typeface="+mn-lt"/>
            </a:endParaRPr>
          </a:p>
        </p:txBody>
      </p:sp>
      <p:sp>
        <p:nvSpPr>
          <p:cNvPr id="102451" name="Line 51"/>
          <p:cNvSpPr>
            <a:spLocks noChangeShapeType="1"/>
          </p:cNvSpPr>
          <p:nvPr/>
        </p:nvSpPr>
        <p:spPr bwMode="auto">
          <a:xfrm>
            <a:off x="5143500" y="1000125"/>
            <a:ext cx="1588" cy="2068513"/>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latin typeface="+mn-lt"/>
            </a:endParaRPr>
          </a:p>
        </p:txBody>
      </p:sp>
      <p:sp>
        <p:nvSpPr>
          <p:cNvPr id="102452" name="Rectangle 52"/>
          <p:cNvSpPr>
            <a:spLocks noChangeArrowheads="1"/>
          </p:cNvSpPr>
          <p:nvPr/>
        </p:nvSpPr>
        <p:spPr bwMode="auto">
          <a:xfrm>
            <a:off x="5148263" y="1004888"/>
            <a:ext cx="3538537" cy="2058987"/>
          </a:xfrm>
          <a:prstGeom prst="rect">
            <a:avLst/>
          </a:prstGeom>
          <a:noFill/>
          <a:ln w="11113">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endParaRPr lang="en-US" altLang="en-US">
              <a:latin typeface="+mn-lt"/>
            </a:endParaRPr>
          </a:p>
        </p:txBody>
      </p:sp>
      <p:sp>
        <p:nvSpPr>
          <p:cNvPr id="102453" name="Line 53"/>
          <p:cNvSpPr>
            <a:spLocks noChangeShapeType="1"/>
          </p:cNvSpPr>
          <p:nvPr/>
        </p:nvSpPr>
        <p:spPr bwMode="auto">
          <a:xfrm>
            <a:off x="5095875" y="1000125"/>
            <a:ext cx="47625" cy="1588"/>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latin typeface="+mn-lt"/>
            </a:endParaRPr>
          </a:p>
        </p:txBody>
      </p:sp>
      <p:sp>
        <p:nvSpPr>
          <p:cNvPr id="102454" name="Rectangle 54"/>
          <p:cNvSpPr>
            <a:spLocks noChangeArrowheads="1"/>
          </p:cNvSpPr>
          <p:nvPr/>
        </p:nvSpPr>
        <p:spPr bwMode="auto">
          <a:xfrm>
            <a:off x="4711700" y="868363"/>
            <a:ext cx="304571" cy="292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r>
              <a:rPr lang="en-US" altLang="en-US" sz="1900">
                <a:solidFill>
                  <a:srgbClr val="009900"/>
                </a:solidFill>
                <a:latin typeface="+mn-lt"/>
              </a:rPr>
              <a:t>0.4</a:t>
            </a:r>
            <a:endParaRPr lang="en-US" altLang="en-US" sz="2400">
              <a:solidFill>
                <a:srgbClr val="009900"/>
              </a:solidFill>
              <a:latin typeface="+mn-lt"/>
            </a:endParaRPr>
          </a:p>
        </p:txBody>
      </p:sp>
      <p:sp>
        <p:nvSpPr>
          <p:cNvPr id="102455" name="Line 55"/>
          <p:cNvSpPr>
            <a:spLocks noChangeShapeType="1"/>
          </p:cNvSpPr>
          <p:nvPr/>
        </p:nvSpPr>
        <p:spPr bwMode="auto">
          <a:xfrm>
            <a:off x="5095875" y="1258888"/>
            <a:ext cx="47625" cy="1587"/>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latin typeface="+mn-lt"/>
            </a:endParaRPr>
          </a:p>
        </p:txBody>
      </p:sp>
      <p:sp>
        <p:nvSpPr>
          <p:cNvPr id="102456" name="Line 56"/>
          <p:cNvSpPr>
            <a:spLocks noChangeShapeType="1"/>
          </p:cNvSpPr>
          <p:nvPr/>
        </p:nvSpPr>
        <p:spPr bwMode="auto">
          <a:xfrm>
            <a:off x="5095875" y="1517650"/>
            <a:ext cx="47625" cy="1588"/>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latin typeface="+mn-lt"/>
            </a:endParaRPr>
          </a:p>
        </p:txBody>
      </p:sp>
      <p:sp>
        <p:nvSpPr>
          <p:cNvPr id="102457" name="Line 57"/>
          <p:cNvSpPr>
            <a:spLocks noChangeShapeType="1"/>
          </p:cNvSpPr>
          <p:nvPr/>
        </p:nvSpPr>
        <p:spPr bwMode="auto">
          <a:xfrm>
            <a:off x="5095875" y="1774825"/>
            <a:ext cx="47625" cy="1588"/>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latin typeface="+mn-lt"/>
            </a:endParaRPr>
          </a:p>
        </p:txBody>
      </p:sp>
      <p:sp>
        <p:nvSpPr>
          <p:cNvPr id="102458" name="Line 58"/>
          <p:cNvSpPr>
            <a:spLocks noChangeShapeType="1"/>
          </p:cNvSpPr>
          <p:nvPr/>
        </p:nvSpPr>
        <p:spPr bwMode="auto">
          <a:xfrm>
            <a:off x="5095875" y="2033588"/>
            <a:ext cx="47625" cy="1587"/>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latin typeface="+mn-lt"/>
            </a:endParaRPr>
          </a:p>
        </p:txBody>
      </p:sp>
      <p:sp>
        <p:nvSpPr>
          <p:cNvPr id="102459" name="Rectangle 59"/>
          <p:cNvSpPr>
            <a:spLocks noChangeArrowheads="1"/>
          </p:cNvSpPr>
          <p:nvPr/>
        </p:nvSpPr>
        <p:spPr bwMode="auto">
          <a:xfrm>
            <a:off x="4711700" y="1901825"/>
            <a:ext cx="304571" cy="292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r>
              <a:rPr lang="en-US" altLang="en-US" sz="1900">
                <a:solidFill>
                  <a:srgbClr val="009900"/>
                </a:solidFill>
                <a:latin typeface="+mn-lt"/>
              </a:rPr>
              <a:t>0.2</a:t>
            </a:r>
            <a:endParaRPr lang="en-US" altLang="en-US" sz="2400">
              <a:solidFill>
                <a:srgbClr val="009900"/>
              </a:solidFill>
              <a:latin typeface="+mn-lt"/>
            </a:endParaRPr>
          </a:p>
        </p:txBody>
      </p:sp>
      <p:sp>
        <p:nvSpPr>
          <p:cNvPr id="102460" name="Line 60"/>
          <p:cNvSpPr>
            <a:spLocks noChangeShapeType="1"/>
          </p:cNvSpPr>
          <p:nvPr/>
        </p:nvSpPr>
        <p:spPr bwMode="auto">
          <a:xfrm>
            <a:off x="5095875" y="2292350"/>
            <a:ext cx="47625" cy="1588"/>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latin typeface="+mn-lt"/>
            </a:endParaRPr>
          </a:p>
        </p:txBody>
      </p:sp>
      <p:sp>
        <p:nvSpPr>
          <p:cNvPr id="102461" name="Line 61"/>
          <p:cNvSpPr>
            <a:spLocks noChangeShapeType="1"/>
          </p:cNvSpPr>
          <p:nvPr/>
        </p:nvSpPr>
        <p:spPr bwMode="auto">
          <a:xfrm>
            <a:off x="5095875" y="2551113"/>
            <a:ext cx="47625" cy="1587"/>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latin typeface="+mn-lt"/>
            </a:endParaRPr>
          </a:p>
        </p:txBody>
      </p:sp>
      <p:sp>
        <p:nvSpPr>
          <p:cNvPr id="102462" name="Line 62"/>
          <p:cNvSpPr>
            <a:spLocks noChangeShapeType="1"/>
          </p:cNvSpPr>
          <p:nvPr/>
        </p:nvSpPr>
        <p:spPr bwMode="auto">
          <a:xfrm>
            <a:off x="5095875" y="2811463"/>
            <a:ext cx="47625" cy="1587"/>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latin typeface="+mn-lt"/>
            </a:endParaRPr>
          </a:p>
        </p:txBody>
      </p:sp>
      <p:sp>
        <p:nvSpPr>
          <p:cNvPr id="102463" name="Line 63"/>
          <p:cNvSpPr>
            <a:spLocks noChangeShapeType="1"/>
          </p:cNvSpPr>
          <p:nvPr/>
        </p:nvSpPr>
        <p:spPr bwMode="auto">
          <a:xfrm>
            <a:off x="5095875" y="3068638"/>
            <a:ext cx="47625" cy="1587"/>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latin typeface="+mn-lt"/>
            </a:endParaRPr>
          </a:p>
        </p:txBody>
      </p:sp>
      <p:sp>
        <p:nvSpPr>
          <p:cNvPr id="102464" name="Rectangle 64"/>
          <p:cNvSpPr>
            <a:spLocks noChangeArrowheads="1"/>
          </p:cNvSpPr>
          <p:nvPr/>
        </p:nvSpPr>
        <p:spPr bwMode="auto">
          <a:xfrm>
            <a:off x="4711700" y="2978150"/>
            <a:ext cx="304571" cy="292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r>
              <a:rPr lang="en-US" altLang="en-US" sz="1900">
                <a:solidFill>
                  <a:srgbClr val="009900"/>
                </a:solidFill>
                <a:latin typeface="+mn-lt"/>
              </a:rPr>
              <a:t>0.0</a:t>
            </a:r>
            <a:endParaRPr lang="en-US" altLang="en-US" sz="2400">
              <a:solidFill>
                <a:srgbClr val="009900"/>
              </a:solidFill>
              <a:latin typeface="+mn-lt"/>
            </a:endParaRPr>
          </a:p>
        </p:txBody>
      </p:sp>
      <p:sp>
        <p:nvSpPr>
          <p:cNvPr id="102465" name="Line 65"/>
          <p:cNvSpPr>
            <a:spLocks noChangeShapeType="1"/>
          </p:cNvSpPr>
          <p:nvPr/>
        </p:nvSpPr>
        <p:spPr bwMode="auto">
          <a:xfrm>
            <a:off x="5143500" y="3068638"/>
            <a:ext cx="3548063" cy="1587"/>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latin typeface="+mn-lt"/>
            </a:endParaRPr>
          </a:p>
        </p:txBody>
      </p:sp>
      <p:sp>
        <p:nvSpPr>
          <p:cNvPr id="102466" name="Freeform 66"/>
          <p:cNvSpPr>
            <a:spLocks/>
          </p:cNvSpPr>
          <p:nvPr/>
        </p:nvSpPr>
        <p:spPr bwMode="auto">
          <a:xfrm>
            <a:off x="5143500" y="1006475"/>
            <a:ext cx="1906588" cy="2062163"/>
          </a:xfrm>
          <a:custGeom>
            <a:avLst/>
            <a:gdLst>
              <a:gd name="T0" fmla="*/ 0 w 2401"/>
              <a:gd name="T1" fmla="*/ 2062163 h 2598"/>
              <a:gd name="T2" fmla="*/ 1640571 w 2401"/>
              <a:gd name="T3" fmla="*/ 2062163 h 2598"/>
              <a:gd name="T4" fmla="*/ 1640571 w 2401"/>
              <a:gd name="T5" fmla="*/ 2038351 h 2598"/>
              <a:gd name="T6" fmla="*/ 1685040 w 2401"/>
              <a:gd name="T7" fmla="*/ 2038351 h 2598"/>
              <a:gd name="T8" fmla="*/ 1685040 w 2401"/>
              <a:gd name="T9" fmla="*/ 2062163 h 2598"/>
              <a:gd name="T10" fmla="*/ 1685040 w 2401"/>
              <a:gd name="T11" fmla="*/ 1782763 h 2598"/>
              <a:gd name="T12" fmla="*/ 1729508 w 2401"/>
              <a:gd name="T13" fmla="*/ 1782763 h 2598"/>
              <a:gd name="T14" fmla="*/ 1729508 w 2401"/>
              <a:gd name="T15" fmla="*/ 2062163 h 2598"/>
              <a:gd name="T16" fmla="*/ 1729508 w 2401"/>
              <a:gd name="T17" fmla="*/ 811213 h 2598"/>
              <a:gd name="T18" fmla="*/ 1773182 w 2401"/>
              <a:gd name="T19" fmla="*/ 811213 h 2598"/>
              <a:gd name="T20" fmla="*/ 1773182 w 2401"/>
              <a:gd name="T21" fmla="*/ 2062163 h 2598"/>
              <a:gd name="T22" fmla="*/ 1773182 w 2401"/>
              <a:gd name="T23" fmla="*/ 0 h 2598"/>
              <a:gd name="T24" fmla="*/ 1817651 w 2401"/>
              <a:gd name="T25" fmla="*/ 0 h 2598"/>
              <a:gd name="T26" fmla="*/ 1817651 w 2401"/>
              <a:gd name="T27" fmla="*/ 2062163 h 2598"/>
              <a:gd name="T28" fmla="*/ 1817651 w 2401"/>
              <a:gd name="T29" fmla="*/ 811213 h 2598"/>
              <a:gd name="T30" fmla="*/ 1862119 w 2401"/>
              <a:gd name="T31" fmla="*/ 811213 h 2598"/>
              <a:gd name="T32" fmla="*/ 1862119 w 2401"/>
              <a:gd name="T33" fmla="*/ 2062163 h 2598"/>
              <a:gd name="T34" fmla="*/ 1862119 w 2401"/>
              <a:gd name="T35" fmla="*/ 1782763 h 2598"/>
              <a:gd name="T36" fmla="*/ 1906588 w 2401"/>
              <a:gd name="T37" fmla="*/ 1782763 h 2598"/>
              <a:gd name="T38" fmla="*/ 1906588 w 2401"/>
              <a:gd name="T39" fmla="*/ 2062163 h 259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401"/>
              <a:gd name="T61" fmla="*/ 0 h 2598"/>
              <a:gd name="T62" fmla="*/ 2401 w 2401"/>
              <a:gd name="T63" fmla="*/ 2598 h 259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401" h="2598">
                <a:moveTo>
                  <a:pt x="0" y="2598"/>
                </a:moveTo>
                <a:lnTo>
                  <a:pt x="2066" y="2598"/>
                </a:lnTo>
                <a:lnTo>
                  <a:pt x="2066" y="2568"/>
                </a:lnTo>
                <a:lnTo>
                  <a:pt x="2122" y="2568"/>
                </a:lnTo>
                <a:lnTo>
                  <a:pt x="2122" y="2598"/>
                </a:lnTo>
                <a:lnTo>
                  <a:pt x="2122" y="2246"/>
                </a:lnTo>
                <a:lnTo>
                  <a:pt x="2178" y="2246"/>
                </a:lnTo>
                <a:lnTo>
                  <a:pt x="2178" y="2598"/>
                </a:lnTo>
                <a:lnTo>
                  <a:pt x="2178" y="1022"/>
                </a:lnTo>
                <a:lnTo>
                  <a:pt x="2233" y="1022"/>
                </a:lnTo>
                <a:lnTo>
                  <a:pt x="2233" y="2598"/>
                </a:lnTo>
                <a:lnTo>
                  <a:pt x="2233" y="0"/>
                </a:lnTo>
                <a:lnTo>
                  <a:pt x="2289" y="0"/>
                </a:lnTo>
                <a:lnTo>
                  <a:pt x="2289" y="2598"/>
                </a:lnTo>
                <a:lnTo>
                  <a:pt x="2289" y="1022"/>
                </a:lnTo>
                <a:lnTo>
                  <a:pt x="2345" y="1022"/>
                </a:lnTo>
                <a:lnTo>
                  <a:pt x="2345" y="2598"/>
                </a:lnTo>
                <a:lnTo>
                  <a:pt x="2345" y="2246"/>
                </a:lnTo>
                <a:lnTo>
                  <a:pt x="2401" y="2246"/>
                </a:lnTo>
                <a:lnTo>
                  <a:pt x="2401" y="2598"/>
                </a:lnTo>
              </a:path>
            </a:pathLst>
          </a:custGeom>
          <a:noFill/>
          <a:ln w="158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mn-lt"/>
            </a:endParaRPr>
          </a:p>
        </p:txBody>
      </p:sp>
      <p:sp>
        <p:nvSpPr>
          <p:cNvPr id="102467" name="Freeform 67"/>
          <p:cNvSpPr>
            <a:spLocks/>
          </p:cNvSpPr>
          <p:nvPr/>
        </p:nvSpPr>
        <p:spPr bwMode="auto">
          <a:xfrm>
            <a:off x="7050088" y="3044825"/>
            <a:ext cx="88900" cy="23813"/>
          </a:xfrm>
          <a:custGeom>
            <a:avLst/>
            <a:gdLst>
              <a:gd name="T0" fmla="*/ 0 w 111"/>
              <a:gd name="T1" fmla="*/ 0 h 30"/>
              <a:gd name="T2" fmla="*/ 44050 w 111"/>
              <a:gd name="T3" fmla="*/ 0 h 30"/>
              <a:gd name="T4" fmla="*/ 44050 w 111"/>
              <a:gd name="T5" fmla="*/ 23813 h 30"/>
              <a:gd name="T6" fmla="*/ 88900 w 111"/>
              <a:gd name="T7" fmla="*/ 21432 h 30"/>
              <a:gd name="T8" fmla="*/ 0 60000 65536"/>
              <a:gd name="T9" fmla="*/ 0 60000 65536"/>
              <a:gd name="T10" fmla="*/ 0 60000 65536"/>
              <a:gd name="T11" fmla="*/ 0 60000 65536"/>
              <a:gd name="T12" fmla="*/ 0 w 111"/>
              <a:gd name="T13" fmla="*/ 0 h 30"/>
              <a:gd name="T14" fmla="*/ 111 w 111"/>
              <a:gd name="T15" fmla="*/ 30 h 30"/>
            </a:gdLst>
            <a:ahLst/>
            <a:cxnLst>
              <a:cxn ang="T8">
                <a:pos x="T0" y="T1"/>
              </a:cxn>
              <a:cxn ang="T9">
                <a:pos x="T2" y="T3"/>
              </a:cxn>
              <a:cxn ang="T10">
                <a:pos x="T4" y="T5"/>
              </a:cxn>
              <a:cxn ang="T11">
                <a:pos x="T6" y="T7"/>
              </a:cxn>
            </a:cxnLst>
            <a:rect l="T12" t="T13" r="T14" b="T15"/>
            <a:pathLst>
              <a:path w="111" h="30">
                <a:moveTo>
                  <a:pt x="0" y="0"/>
                </a:moveTo>
                <a:lnTo>
                  <a:pt x="55" y="0"/>
                </a:lnTo>
                <a:lnTo>
                  <a:pt x="55" y="30"/>
                </a:lnTo>
                <a:lnTo>
                  <a:pt x="111" y="27"/>
                </a:lnTo>
              </a:path>
            </a:pathLst>
          </a:custGeom>
          <a:noFill/>
          <a:ln w="158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mn-lt"/>
            </a:endParaRPr>
          </a:p>
        </p:txBody>
      </p:sp>
      <p:sp>
        <p:nvSpPr>
          <p:cNvPr id="102468" name="Line 68"/>
          <p:cNvSpPr>
            <a:spLocks noChangeShapeType="1"/>
          </p:cNvSpPr>
          <p:nvPr/>
        </p:nvSpPr>
        <p:spPr bwMode="auto">
          <a:xfrm>
            <a:off x="7138988" y="3067050"/>
            <a:ext cx="1587" cy="1588"/>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latin typeface="+mn-lt"/>
            </a:endParaRPr>
          </a:p>
        </p:txBody>
      </p:sp>
      <p:sp>
        <p:nvSpPr>
          <p:cNvPr id="102469" name="Line 69"/>
          <p:cNvSpPr>
            <a:spLocks noChangeShapeType="1"/>
          </p:cNvSpPr>
          <p:nvPr/>
        </p:nvSpPr>
        <p:spPr bwMode="auto">
          <a:xfrm flipV="1">
            <a:off x="839788" y="3068638"/>
            <a:ext cx="1587" cy="34925"/>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latin typeface="+mn-lt"/>
            </a:endParaRPr>
          </a:p>
        </p:txBody>
      </p:sp>
      <p:sp>
        <p:nvSpPr>
          <p:cNvPr id="102470" name="Rectangle 70"/>
          <p:cNvSpPr>
            <a:spLocks noChangeArrowheads="1"/>
          </p:cNvSpPr>
          <p:nvPr/>
        </p:nvSpPr>
        <p:spPr bwMode="auto">
          <a:xfrm>
            <a:off x="793750" y="3116263"/>
            <a:ext cx="121828" cy="292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r>
              <a:rPr lang="en-US" altLang="en-US" sz="1900">
                <a:solidFill>
                  <a:srgbClr val="009900"/>
                </a:solidFill>
                <a:latin typeface="+mn-lt"/>
              </a:rPr>
              <a:t>0</a:t>
            </a:r>
            <a:endParaRPr lang="en-US" altLang="en-US" sz="2400">
              <a:solidFill>
                <a:srgbClr val="009900"/>
              </a:solidFill>
              <a:latin typeface="+mn-lt"/>
            </a:endParaRPr>
          </a:p>
        </p:txBody>
      </p:sp>
      <p:sp>
        <p:nvSpPr>
          <p:cNvPr id="102471" name="Line 71"/>
          <p:cNvSpPr>
            <a:spLocks noChangeShapeType="1"/>
          </p:cNvSpPr>
          <p:nvPr/>
        </p:nvSpPr>
        <p:spPr bwMode="auto">
          <a:xfrm flipV="1">
            <a:off x="1284288" y="3068638"/>
            <a:ext cx="1587" cy="34925"/>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latin typeface="+mn-lt"/>
            </a:endParaRPr>
          </a:p>
        </p:txBody>
      </p:sp>
      <p:sp>
        <p:nvSpPr>
          <p:cNvPr id="102472" name="Line 72"/>
          <p:cNvSpPr>
            <a:spLocks noChangeShapeType="1"/>
          </p:cNvSpPr>
          <p:nvPr/>
        </p:nvSpPr>
        <p:spPr bwMode="auto">
          <a:xfrm flipV="1">
            <a:off x="1725613" y="3068638"/>
            <a:ext cx="1587" cy="34925"/>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latin typeface="+mn-lt"/>
            </a:endParaRPr>
          </a:p>
        </p:txBody>
      </p:sp>
      <p:sp>
        <p:nvSpPr>
          <p:cNvPr id="102473" name="Rectangle 73"/>
          <p:cNvSpPr>
            <a:spLocks noChangeArrowheads="1"/>
          </p:cNvSpPr>
          <p:nvPr/>
        </p:nvSpPr>
        <p:spPr bwMode="auto">
          <a:xfrm>
            <a:off x="1681163" y="3116263"/>
            <a:ext cx="121828" cy="292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r>
              <a:rPr lang="en-US" altLang="en-US" sz="1900">
                <a:solidFill>
                  <a:srgbClr val="009900"/>
                </a:solidFill>
                <a:latin typeface="+mn-lt"/>
              </a:rPr>
              <a:t>2</a:t>
            </a:r>
            <a:endParaRPr lang="en-US" altLang="en-US" sz="2400">
              <a:solidFill>
                <a:srgbClr val="009900"/>
              </a:solidFill>
              <a:latin typeface="+mn-lt"/>
            </a:endParaRPr>
          </a:p>
        </p:txBody>
      </p:sp>
      <p:sp>
        <p:nvSpPr>
          <p:cNvPr id="102474" name="Line 74"/>
          <p:cNvSpPr>
            <a:spLocks noChangeShapeType="1"/>
          </p:cNvSpPr>
          <p:nvPr/>
        </p:nvSpPr>
        <p:spPr bwMode="auto">
          <a:xfrm flipV="1">
            <a:off x="2171700" y="3068638"/>
            <a:ext cx="1588" cy="34925"/>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latin typeface="+mn-lt"/>
            </a:endParaRPr>
          </a:p>
        </p:txBody>
      </p:sp>
      <p:sp>
        <p:nvSpPr>
          <p:cNvPr id="102475" name="Line 75"/>
          <p:cNvSpPr>
            <a:spLocks noChangeShapeType="1"/>
          </p:cNvSpPr>
          <p:nvPr/>
        </p:nvSpPr>
        <p:spPr bwMode="auto">
          <a:xfrm flipV="1">
            <a:off x="2614613" y="3068638"/>
            <a:ext cx="1587" cy="34925"/>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latin typeface="+mn-lt"/>
            </a:endParaRPr>
          </a:p>
        </p:txBody>
      </p:sp>
      <p:sp>
        <p:nvSpPr>
          <p:cNvPr id="102476" name="Rectangle 76"/>
          <p:cNvSpPr>
            <a:spLocks noChangeArrowheads="1"/>
          </p:cNvSpPr>
          <p:nvPr/>
        </p:nvSpPr>
        <p:spPr bwMode="auto">
          <a:xfrm>
            <a:off x="2566988" y="3116263"/>
            <a:ext cx="121828" cy="292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r>
              <a:rPr lang="en-US" altLang="en-US" sz="1900">
                <a:solidFill>
                  <a:srgbClr val="009900"/>
                </a:solidFill>
                <a:latin typeface="+mn-lt"/>
              </a:rPr>
              <a:t>4</a:t>
            </a:r>
            <a:endParaRPr lang="en-US" altLang="en-US" sz="2400">
              <a:solidFill>
                <a:srgbClr val="009900"/>
              </a:solidFill>
              <a:latin typeface="+mn-lt"/>
            </a:endParaRPr>
          </a:p>
        </p:txBody>
      </p:sp>
      <p:sp>
        <p:nvSpPr>
          <p:cNvPr id="102477" name="Line 77"/>
          <p:cNvSpPr>
            <a:spLocks noChangeShapeType="1"/>
          </p:cNvSpPr>
          <p:nvPr/>
        </p:nvSpPr>
        <p:spPr bwMode="auto">
          <a:xfrm flipV="1">
            <a:off x="3057525" y="3068638"/>
            <a:ext cx="1588" cy="34925"/>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latin typeface="+mn-lt"/>
            </a:endParaRPr>
          </a:p>
        </p:txBody>
      </p:sp>
      <p:sp>
        <p:nvSpPr>
          <p:cNvPr id="102478" name="Line 78"/>
          <p:cNvSpPr>
            <a:spLocks noChangeShapeType="1"/>
          </p:cNvSpPr>
          <p:nvPr/>
        </p:nvSpPr>
        <p:spPr bwMode="auto">
          <a:xfrm flipV="1">
            <a:off x="3500438" y="3068638"/>
            <a:ext cx="1587" cy="34925"/>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latin typeface="+mn-lt"/>
            </a:endParaRPr>
          </a:p>
        </p:txBody>
      </p:sp>
      <p:sp>
        <p:nvSpPr>
          <p:cNvPr id="102479" name="Rectangle 79"/>
          <p:cNvSpPr>
            <a:spLocks noChangeArrowheads="1"/>
          </p:cNvSpPr>
          <p:nvPr/>
        </p:nvSpPr>
        <p:spPr bwMode="auto">
          <a:xfrm>
            <a:off x="3454400" y="3116263"/>
            <a:ext cx="121828" cy="292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r>
              <a:rPr lang="en-US" altLang="en-US" sz="1900">
                <a:solidFill>
                  <a:srgbClr val="009900"/>
                </a:solidFill>
                <a:latin typeface="+mn-lt"/>
              </a:rPr>
              <a:t>6</a:t>
            </a:r>
            <a:endParaRPr lang="en-US" altLang="en-US" sz="2400">
              <a:solidFill>
                <a:srgbClr val="009900"/>
              </a:solidFill>
              <a:latin typeface="+mn-lt"/>
            </a:endParaRPr>
          </a:p>
        </p:txBody>
      </p:sp>
      <p:sp>
        <p:nvSpPr>
          <p:cNvPr id="102480" name="Line 80"/>
          <p:cNvSpPr>
            <a:spLocks noChangeShapeType="1"/>
          </p:cNvSpPr>
          <p:nvPr/>
        </p:nvSpPr>
        <p:spPr bwMode="auto">
          <a:xfrm flipV="1">
            <a:off x="3943350" y="3068638"/>
            <a:ext cx="1588" cy="34925"/>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latin typeface="+mn-lt"/>
            </a:endParaRPr>
          </a:p>
        </p:txBody>
      </p:sp>
      <p:sp>
        <p:nvSpPr>
          <p:cNvPr id="102481" name="Line 81"/>
          <p:cNvSpPr>
            <a:spLocks noChangeShapeType="1"/>
          </p:cNvSpPr>
          <p:nvPr/>
        </p:nvSpPr>
        <p:spPr bwMode="auto">
          <a:xfrm flipV="1">
            <a:off x="4386263" y="3068638"/>
            <a:ext cx="1587" cy="34925"/>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latin typeface="+mn-lt"/>
            </a:endParaRPr>
          </a:p>
        </p:txBody>
      </p:sp>
      <p:sp>
        <p:nvSpPr>
          <p:cNvPr id="102482" name="Rectangle 82"/>
          <p:cNvSpPr>
            <a:spLocks noChangeArrowheads="1"/>
          </p:cNvSpPr>
          <p:nvPr/>
        </p:nvSpPr>
        <p:spPr bwMode="auto">
          <a:xfrm>
            <a:off x="4340225" y="3116263"/>
            <a:ext cx="121828" cy="292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r>
              <a:rPr lang="en-US" altLang="en-US" sz="1900">
                <a:solidFill>
                  <a:srgbClr val="009900"/>
                </a:solidFill>
                <a:latin typeface="+mn-lt"/>
              </a:rPr>
              <a:t>8</a:t>
            </a:r>
            <a:endParaRPr lang="en-US" altLang="en-US" sz="2400">
              <a:solidFill>
                <a:srgbClr val="009900"/>
              </a:solidFill>
              <a:latin typeface="+mn-lt"/>
            </a:endParaRPr>
          </a:p>
        </p:txBody>
      </p:sp>
      <p:sp>
        <p:nvSpPr>
          <p:cNvPr id="102483" name="Line 83"/>
          <p:cNvSpPr>
            <a:spLocks noChangeShapeType="1"/>
          </p:cNvSpPr>
          <p:nvPr/>
        </p:nvSpPr>
        <p:spPr bwMode="auto">
          <a:xfrm>
            <a:off x="839788" y="1000125"/>
            <a:ext cx="1587" cy="2068513"/>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latin typeface="+mn-lt"/>
            </a:endParaRPr>
          </a:p>
        </p:txBody>
      </p:sp>
      <p:sp>
        <p:nvSpPr>
          <p:cNvPr id="102484" name="Rectangle 84"/>
          <p:cNvSpPr>
            <a:spLocks noChangeArrowheads="1"/>
          </p:cNvSpPr>
          <p:nvPr/>
        </p:nvSpPr>
        <p:spPr bwMode="auto">
          <a:xfrm>
            <a:off x="844550" y="1004888"/>
            <a:ext cx="3536950" cy="2058987"/>
          </a:xfrm>
          <a:prstGeom prst="rect">
            <a:avLst/>
          </a:prstGeom>
          <a:noFill/>
          <a:ln w="11113">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endParaRPr lang="en-US" altLang="en-US">
              <a:latin typeface="+mn-lt"/>
            </a:endParaRPr>
          </a:p>
        </p:txBody>
      </p:sp>
      <p:sp>
        <p:nvSpPr>
          <p:cNvPr id="102485" name="Line 85"/>
          <p:cNvSpPr>
            <a:spLocks noChangeShapeType="1"/>
          </p:cNvSpPr>
          <p:nvPr/>
        </p:nvSpPr>
        <p:spPr bwMode="auto">
          <a:xfrm>
            <a:off x="793750" y="1000125"/>
            <a:ext cx="46038" cy="1588"/>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latin typeface="+mn-lt"/>
            </a:endParaRPr>
          </a:p>
        </p:txBody>
      </p:sp>
      <p:sp>
        <p:nvSpPr>
          <p:cNvPr id="102486" name="Rectangle 86"/>
          <p:cNvSpPr>
            <a:spLocks noChangeArrowheads="1"/>
          </p:cNvSpPr>
          <p:nvPr/>
        </p:nvSpPr>
        <p:spPr bwMode="auto">
          <a:xfrm>
            <a:off x="330200" y="868363"/>
            <a:ext cx="426399" cy="292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r>
              <a:rPr lang="en-US" altLang="en-US" sz="1900">
                <a:solidFill>
                  <a:srgbClr val="009900"/>
                </a:solidFill>
                <a:latin typeface="+mn-lt"/>
              </a:rPr>
              <a:t>0.06</a:t>
            </a:r>
            <a:endParaRPr lang="en-US" altLang="en-US" sz="2400">
              <a:solidFill>
                <a:srgbClr val="009900"/>
              </a:solidFill>
              <a:latin typeface="+mn-lt"/>
            </a:endParaRPr>
          </a:p>
        </p:txBody>
      </p:sp>
      <p:sp>
        <p:nvSpPr>
          <p:cNvPr id="102487" name="Line 87"/>
          <p:cNvSpPr>
            <a:spLocks noChangeShapeType="1"/>
          </p:cNvSpPr>
          <p:nvPr/>
        </p:nvSpPr>
        <p:spPr bwMode="auto">
          <a:xfrm>
            <a:off x="793750" y="1346200"/>
            <a:ext cx="46038" cy="1588"/>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latin typeface="+mn-lt"/>
            </a:endParaRPr>
          </a:p>
        </p:txBody>
      </p:sp>
      <p:sp>
        <p:nvSpPr>
          <p:cNvPr id="102488" name="Line 88"/>
          <p:cNvSpPr>
            <a:spLocks noChangeShapeType="1"/>
          </p:cNvSpPr>
          <p:nvPr/>
        </p:nvSpPr>
        <p:spPr bwMode="auto">
          <a:xfrm>
            <a:off x="793750" y="1690688"/>
            <a:ext cx="46038" cy="1587"/>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latin typeface="+mn-lt"/>
            </a:endParaRPr>
          </a:p>
        </p:txBody>
      </p:sp>
      <p:sp>
        <p:nvSpPr>
          <p:cNvPr id="102489" name="Rectangle 89"/>
          <p:cNvSpPr>
            <a:spLocks noChangeArrowheads="1"/>
          </p:cNvSpPr>
          <p:nvPr/>
        </p:nvSpPr>
        <p:spPr bwMode="auto">
          <a:xfrm>
            <a:off x="330200" y="1558925"/>
            <a:ext cx="426399" cy="292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r>
              <a:rPr lang="en-US" altLang="en-US" sz="1900">
                <a:solidFill>
                  <a:srgbClr val="009900"/>
                </a:solidFill>
                <a:latin typeface="+mn-lt"/>
              </a:rPr>
              <a:t>0.04</a:t>
            </a:r>
            <a:endParaRPr lang="en-US" altLang="en-US" sz="2400">
              <a:solidFill>
                <a:srgbClr val="009900"/>
              </a:solidFill>
              <a:latin typeface="+mn-lt"/>
            </a:endParaRPr>
          </a:p>
        </p:txBody>
      </p:sp>
      <p:sp>
        <p:nvSpPr>
          <p:cNvPr id="102490" name="Line 90"/>
          <p:cNvSpPr>
            <a:spLocks noChangeShapeType="1"/>
          </p:cNvSpPr>
          <p:nvPr/>
        </p:nvSpPr>
        <p:spPr bwMode="auto">
          <a:xfrm>
            <a:off x="793750" y="2035175"/>
            <a:ext cx="46038" cy="1588"/>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latin typeface="+mn-lt"/>
            </a:endParaRPr>
          </a:p>
        </p:txBody>
      </p:sp>
      <p:sp>
        <p:nvSpPr>
          <p:cNvPr id="102491" name="Line 91"/>
          <p:cNvSpPr>
            <a:spLocks noChangeShapeType="1"/>
          </p:cNvSpPr>
          <p:nvPr/>
        </p:nvSpPr>
        <p:spPr bwMode="auto">
          <a:xfrm>
            <a:off x="793750" y="2378075"/>
            <a:ext cx="46038" cy="1588"/>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latin typeface="+mn-lt"/>
            </a:endParaRPr>
          </a:p>
        </p:txBody>
      </p:sp>
      <p:sp>
        <p:nvSpPr>
          <p:cNvPr id="102492" name="Rectangle 92"/>
          <p:cNvSpPr>
            <a:spLocks noChangeArrowheads="1"/>
          </p:cNvSpPr>
          <p:nvPr/>
        </p:nvSpPr>
        <p:spPr bwMode="auto">
          <a:xfrm>
            <a:off x="330200" y="2246313"/>
            <a:ext cx="426399" cy="292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r>
              <a:rPr lang="en-US" altLang="en-US" sz="1900">
                <a:solidFill>
                  <a:srgbClr val="009900"/>
                </a:solidFill>
                <a:latin typeface="+mn-lt"/>
              </a:rPr>
              <a:t>0.02</a:t>
            </a:r>
            <a:endParaRPr lang="en-US" altLang="en-US" sz="2400">
              <a:solidFill>
                <a:srgbClr val="009900"/>
              </a:solidFill>
              <a:latin typeface="+mn-lt"/>
            </a:endParaRPr>
          </a:p>
        </p:txBody>
      </p:sp>
      <p:sp>
        <p:nvSpPr>
          <p:cNvPr id="102493" name="Line 93"/>
          <p:cNvSpPr>
            <a:spLocks noChangeShapeType="1"/>
          </p:cNvSpPr>
          <p:nvPr/>
        </p:nvSpPr>
        <p:spPr bwMode="auto">
          <a:xfrm>
            <a:off x="793750" y="2724150"/>
            <a:ext cx="46038" cy="1588"/>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latin typeface="+mn-lt"/>
            </a:endParaRPr>
          </a:p>
        </p:txBody>
      </p:sp>
      <p:sp>
        <p:nvSpPr>
          <p:cNvPr id="102494" name="Line 94"/>
          <p:cNvSpPr>
            <a:spLocks noChangeShapeType="1"/>
          </p:cNvSpPr>
          <p:nvPr/>
        </p:nvSpPr>
        <p:spPr bwMode="auto">
          <a:xfrm>
            <a:off x="793750" y="3068638"/>
            <a:ext cx="46038" cy="1587"/>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latin typeface="+mn-lt"/>
            </a:endParaRPr>
          </a:p>
        </p:txBody>
      </p:sp>
      <p:sp>
        <p:nvSpPr>
          <p:cNvPr id="102495" name="Rectangle 95"/>
          <p:cNvSpPr>
            <a:spLocks noChangeArrowheads="1"/>
          </p:cNvSpPr>
          <p:nvPr/>
        </p:nvSpPr>
        <p:spPr bwMode="auto">
          <a:xfrm>
            <a:off x="333375" y="2936875"/>
            <a:ext cx="426399" cy="292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r>
              <a:rPr lang="en-US" altLang="en-US" sz="1900">
                <a:solidFill>
                  <a:srgbClr val="009900"/>
                </a:solidFill>
                <a:latin typeface="+mn-lt"/>
              </a:rPr>
              <a:t>0.00</a:t>
            </a:r>
            <a:endParaRPr lang="en-US" altLang="en-US" sz="2400">
              <a:solidFill>
                <a:srgbClr val="009900"/>
              </a:solidFill>
              <a:latin typeface="+mn-lt"/>
            </a:endParaRPr>
          </a:p>
        </p:txBody>
      </p:sp>
      <p:sp>
        <p:nvSpPr>
          <p:cNvPr id="102496" name="Line 96"/>
          <p:cNvSpPr>
            <a:spLocks noChangeShapeType="1"/>
          </p:cNvSpPr>
          <p:nvPr/>
        </p:nvSpPr>
        <p:spPr bwMode="auto">
          <a:xfrm>
            <a:off x="839788" y="3068638"/>
            <a:ext cx="3546475" cy="1587"/>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latin typeface="+mn-lt"/>
            </a:endParaRPr>
          </a:p>
        </p:txBody>
      </p:sp>
      <p:sp>
        <p:nvSpPr>
          <p:cNvPr id="102497" name="Freeform 97"/>
          <p:cNvSpPr>
            <a:spLocks/>
          </p:cNvSpPr>
          <p:nvPr/>
        </p:nvSpPr>
        <p:spPr bwMode="auto">
          <a:xfrm>
            <a:off x="839788" y="3054350"/>
            <a:ext cx="266700" cy="14288"/>
          </a:xfrm>
          <a:custGeom>
            <a:avLst/>
            <a:gdLst>
              <a:gd name="T0" fmla="*/ 0 w 334"/>
              <a:gd name="T1" fmla="*/ 14288 h 19"/>
              <a:gd name="T2" fmla="*/ 222782 w 334"/>
              <a:gd name="T3" fmla="*/ 14288 h 19"/>
              <a:gd name="T4" fmla="*/ 222782 w 334"/>
              <a:gd name="T5" fmla="*/ 0 h 19"/>
              <a:gd name="T6" fmla="*/ 266700 w 334"/>
              <a:gd name="T7" fmla="*/ 0 h 19"/>
              <a:gd name="T8" fmla="*/ 266700 w 334"/>
              <a:gd name="T9" fmla="*/ 14288 h 19"/>
              <a:gd name="T10" fmla="*/ 0 60000 65536"/>
              <a:gd name="T11" fmla="*/ 0 60000 65536"/>
              <a:gd name="T12" fmla="*/ 0 60000 65536"/>
              <a:gd name="T13" fmla="*/ 0 60000 65536"/>
              <a:gd name="T14" fmla="*/ 0 60000 65536"/>
              <a:gd name="T15" fmla="*/ 0 w 334"/>
              <a:gd name="T16" fmla="*/ 0 h 19"/>
              <a:gd name="T17" fmla="*/ 334 w 334"/>
              <a:gd name="T18" fmla="*/ 19 h 19"/>
            </a:gdLst>
            <a:ahLst/>
            <a:cxnLst>
              <a:cxn ang="T10">
                <a:pos x="T0" y="T1"/>
              </a:cxn>
              <a:cxn ang="T11">
                <a:pos x="T2" y="T3"/>
              </a:cxn>
              <a:cxn ang="T12">
                <a:pos x="T4" y="T5"/>
              </a:cxn>
              <a:cxn ang="T13">
                <a:pos x="T6" y="T7"/>
              </a:cxn>
              <a:cxn ang="T14">
                <a:pos x="T8" y="T9"/>
              </a:cxn>
            </a:cxnLst>
            <a:rect l="T15" t="T16" r="T17" b="T18"/>
            <a:pathLst>
              <a:path w="334" h="19">
                <a:moveTo>
                  <a:pt x="0" y="19"/>
                </a:moveTo>
                <a:lnTo>
                  <a:pt x="279" y="19"/>
                </a:lnTo>
                <a:lnTo>
                  <a:pt x="279" y="0"/>
                </a:lnTo>
                <a:lnTo>
                  <a:pt x="334" y="0"/>
                </a:lnTo>
                <a:lnTo>
                  <a:pt x="334" y="19"/>
                </a:lnTo>
              </a:path>
            </a:pathLst>
          </a:custGeom>
          <a:noFill/>
          <a:ln w="158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mn-lt"/>
            </a:endParaRPr>
          </a:p>
        </p:txBody>
      </p:sp>
      <p:sp>
        <p:nvSpPr>
          <p:cNvPr id="102498" name="Freeform 98"/>
          <p:cNvSpPr>
            <a:spLocks/>
          </p:cNvSpPr>
          <p:nvPr/>
        </p:nvSpPr>
        <p:spPr bwMode="auto">
          <a:xfrm>
            <a:off x="1106488" y="3048000"/>
            <a:ext cx="47625" cy="20638"/>
          </a:xfrm>
          <a:custGeom>
            <a:avLst/>
            <a:gdLst>
              <a:gd name="T0" fmla="*/ 0 w 60"/>
              <a:gd name="T1" fmla="*/ 0 h 26"/>
              <a:gd name="T2" fmla="*/ 47625 w 60"/>
              <a:gd name="T3" fmla="*/ 0 h 26"/>
              <a:gd name="T4" fmla="*/ 47625 w 60"/>
              <a:gd name="T5" fmla="*/ 20638 h 26"/>
              <a:gd name="T6" fmla="*/ 0 60000 65536"/>
              <a:gd name="T7" fmla="*/ 0 60000 65536"/>
              <a:gd name="T8" fmla="*/ 0 60000 65536"/>
              <a:gd name="T9" fmla="*/ 0 w 60"/>
              <a:gd name="T10" fmla="*/ 0 h 26"/>
              <a:gd name="T11" fmla="*/ 60 w 60"/>
              <a:gd name="T12" fmla="*/ 26 h 26"/>
            </a:gdLst>
            <a:ahLst/>
            <a:cxnLst>
              <a:cxn ang="T6">
                <a:pos x="T0" y="T1"/>
              </a:cxn>
              <a:cxn ang="T7">
                <a:pos x="T2" y="T3"/>
              </a:cxn>
              <a:cxn ang="T8">
                <a:pos x="T4" y="T5"/>
              </a:cxn>
            </a:cxnLst>
            <a:rect l="T9" t="T10" r="T11" b="T12"/>
            <a:pathLst>
              <a:path w="60" h="26">
                <a:moveTo>
                  <a:pt x="0" y="0"/>
                </a:moveTo>
                <a:lnTo>
                  <a:pt x="60" y="0"/>
                </a:lnTo>
                <a:lnTo>
                  <a:pt x="60" y="26"/>
                </a:lnTo>
              </a:path>
            </a:pathLst>
          </a:custGeom>
          <a:noFill/>
          <a:ln w="158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mn-lt"/>
            </a:endParaRPr>
          </a:p>
        </p:txBody>
      </p:sp>
      <p:sp>
        <p:nvSpPr>
          <p:cNvPr id="102499" name="Freeform 99"/>
          <p:cNvSpPr>
            <a:spLocks/>
          </p:cNvSpPr>
          <p:nvPr/>
        </p:nvSpPr>
        <p:spPr bwMode="auto">
          <a:xfrm>
            <a:off x="1154113" y="3041650"/>
            <a:ext cx="41275" cy="26988"/>
          </a:xfrm>
          <a:custGeom>
            <a:avLst/>
            <a:gdLst>
              <a:gd name="T0" fmla="*/ 0 w 54"/>
              <a:gd name="T1" fmla="*/ 0 h 33"/>
              <a:gd name="T2" fmla="*/ 41275 w 54"/>
              <a:gd name="T3" fmla="*/ 0 h 33"/>
              <a:gd name="T4" fmla="*/ 41275 w 54"/>
              <a:gd name="T5" fmla="*/ 26988 h 33"/>
              <a:gd name="T6" fmla="*/ 0 60000 65536"/>
              <a:gd name="T7" fmla="*/ 0 60000 65536"/>
              <a:gd name="T8" fmla="*/ 0 60000 65536"/>
              <a:gd name="T9" fmla="*/ 0 w 54"/>
              <a:gd name="T10" fmla="*/ 0 h 33"/>
              <a:gd name="T11" fmla="*/ 54 w 54"/>
              <a:gd name="T12" fmla="*/ 33 h 33"/>
            </a:gdLst>
            <a:ahLst/>
            <a:cxnLst>
              <a:cxn ang="T6">
                <a:pos x="T0" y="T1"/>
              </a:cxn>
              <a:cxn ang="T7">
                <a:pos x="T2" y="T3"/>
              </a:cxn>
              <a:cxn ang="T8">
                <a:pos x="T4" y="T5"/>
              </a:cxn>
            </a:cxnLst>
            <a:rect l="T9" t="T10" r="T11" b="T12"/>
            <a:pathLst>
              <a:path w="54" h="33">
                <a:moveTo>
                  <a:pt x="0" y="0"/>
                </a:moveTo>
                <a:lnTo>
                  <a:pt x="54" y="0"/>
                </a:lnTo>
                <a:lnTo>
                  <a:pt x="54" y="33"/>
                </a:lnTo>
              </a:path>
            </a:pathLst>
          </a:custGeom>
          <a:noFill/>
          <a:ln w="158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mn-lt"/>
            </a:endParaRPr>
          </a:p>
        </p:txBody>
      </p:sp>
      <p:sp>
        <p:nvSpPr>
          <p:cNvPr id="102500" name="Freeform 100"/>
          <p:cNvSpPr>
            <a:spLocks/>
          </p:cNvSpPr>
          <p:nvPr/>
        </p:nvSpPr>
        <p:spPr bwMode="auto">
          <a:xfrm>
            <a:off x="1195388" y="3032125"/>
            <a:ext cx="46037" cy="36513"/>
          </a:xfrm>
          <a:custGeom>
            <a:avLst/>
            <a:gdLst>
              <a:gd name="T0" fmla="*/ 0 w 58"/>
              <a:gd name="T1" fmla="*/ 0 h 46"/>
              <a:gd name="T2" fmla="*/ 46037 w 58"/>
              <a:gd name="T3" fmla="*/ 0 h 46"/>
              <a:gd name="T4" fmla="*/ 46037 w 58"/>
              <a:gd name="T5" fmla="*/ 36513 h 46"/>
              <a:gd name="T6" fmla="*/ 0 60000 65536"/>
              <a:gd name="T7" fmla="*/ 0 60000 65536"/>
              <a:gd name="T8" fmla="*/ 0 60000 65536"/>
              <a:gd name="T9" fmla="*/ 0 w 58"/>
              <a:gd name="T10" fmla="*/ 0 h 46"/>
              <a:gd name="T11" fmla="*/ 58 w 58"/>
              <a:gd name="T12" fmla="*/ 46 h 46"/>
            </a:gdLst>
            <a:ahLst/>
            <a:cxnLst>
              <a:cxn ang="T6">
                <a:pos x="T0" y="T1"/>
              </a:cxn>
              <a:cxn ang="T7">
                <a:pos x="T2" y="T3"/>
              </a:cxn>
              <a:cxn ang="T8">
                <a:pos x="T4" y="T5"/>
              </a:cxn>
            </a:cxnLst>
            <a:rect l="T9" t="T10" r="T11" b="T12"/>
            <a:pathLst>
              <a:path w="58" h="46">
                <a:moveTo>
                  <a:pt x="0" y="0"/>
                </a:moveTo>
                <a:lnTo>
                  <a:pt x="58" y="0"/>
                </a:lnTo>
                <a:lnTo>
                  <a:pt x="58" y="46"/>
                </a:lnTo>
              </a:path>
            </a:pathLst>
          </a:custGeom>
          <a:noFill/>
          <a:ln w="158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mn-lt"/>
            </a:endParaRPr>
          </a:p>
        </p:txBody>
      </p:sp>
      <p:sp>
        <p:nvSpPr>
          <p:cNvPr id="102501" name="Freeform 101"/>
          <p:cNvSpPr>
            <a:spLocks/>
          </p:cNvSpPr>
          <p:nvPr/>
        </p:nvSpPr>
        <p:spPr bwMode="auto">
          <a:xfrm>
            <a:off x="1241425" y="1693863"/>
            <a:ext cx="2303463" cy="1374775"/>
          </a:xfrm>
          <a:custGeom>
            <a:avLst/>
            <a:gdLst>
              <a:gd name="T0" fmla="*/ 42069 w 2902"/>
              <a:gd name="T1" fmla="*/ 1374775 h 1733"/>
              <a:gd name="T2" fmla="*/ 86519 w 2902"/>
              <a:gd name="T3" fmla="*/ 1374775 h 1733"/>
              <a:gd name="T4" fmla="*/ 130969 w 2902"/>
              <a:gd name="T5" fmla="*/ 1374775 h 1733"/>
              <a:gd name="T6" fmla="*/ 175419 w 2902"/>
              <a:gd name="T7" fmla="*/ 1374775 h 1733"/>
              <a:gd name="T8" fmla="*/ 219075 w 2902"/>
              <a:gd name="T9" fmla="*/ 1374775 h 1733"/>
              <a:gd name="T10" fmla="*/ 264319 w 2902"/>
              <a:gd name="T11" fmla="*/ 1374775 h 1733"/>
              <a:gd name="T12" fmla="*/ 307181 w 2902"/>
              <a:gd name="T13" fmla="*/ 1374775 h 1733"/>
              <a:gd name="T14" fmla="*/ 354806 w 2902"/>
              <a:gd name="T15" fmla="*/ 1374775 h 1733"/>
              <a:gd name="T16" fmla="*/ 396081 w 2902"/>
              <a:gd name="T17" fmla="*/ 1374775 h 1733"/>
              <a:gd name="T18" fmla="*/ 442119 w 2902"/>
              <a:gd name="T19" fmla="*/ 1374775 h 1733"/>
              <a:gd name="T20" fmla="*/ 484188 w 2902"/>
              <a:gd name="T21" fmla="*/ 1374775 h 1733"/>
              <a:gd name="T22" fmla="*/ 529431 w 2902"/>
              <a:gd name="T23" fmla="*/ 1374775 h 1733"/>
              <a:gd name="T24" fmla="*/ 573088 w 2902"/>
              <a:gd name="T25" fmla="*/ 1374775 h 1733"/>
              <a:gd name="T26" fmla="*/ 619125 w 2902"/>
              <a:gd name="T27" fmla="*/ 1374775 h 1733"/>
              <a:gd name="T28" fmla="*/ 661194 w 2902"/>
              <a:gd name="T29" fmla="*/ 1374775 h 1733"/>
              <a:gd name="T30" fmla="*/ 706438 w 2902"/>
              <a:gd name="T31" fmla="*/ 1374775 h 1733"/>
              <a:gd name="T32" fmla="*/ 750094 w 2902"/>
              <a:gd name="T33" fmla="*/ 1374775 h 1733"/>
              <a:gd name="T34" fmla="*/ 796131 w 2902"/>
              <a:gd name="T35" fmla="*/ 1374775 h 1733"/>
              <a:gd name="T36" fmla="*/ 839788 w 2902"/>
              <a:gd name="T37" fmla="*/ 1374775 h 1733"/>
              <a:gd name="T38" fmla="*/ 885825 w 2902"/>
              <a:gd name="T39" fmla="*/ 1374775 h 1733"/>
              <a:gd name="T40" fmla="*/ 929482 w 2902"/>
              <a:gd name="T41" fmla="*/ 1374775 h 1733"/>
              <a:gd name="T42" fmla="*/ 974725 w 2902"/>
              <a:gd name="T43" fmla="*/ 1374775 h 1733"/>
              <a:gd name="T44" fmla="*/ 1016794 w 2902"/>
              <a:gd name="T45" fmla="*/ 1374775 h 1733"/>
              <a:gd name="T46" fmla="*/ 1063625 w 2902"/>
              <a:gd name="T47" fmla="*/ 1374775 h 1733"/>
              <a:gd name="T48" fmla="*/ 1106488 w 2902"/>
              <a:gd name="T49" fmla="*/ 1374775 h 1733"/>
              <a:gd name="T50" fmla="*/ 1150938 w 2902"/>
              <a:gd name="T51" fmla="*/ 1374775 h 1733"/>
              <a:gd name="T52" fmla="*/ 1194594 w 2902"/>
              <a:gd name="T53" fmla="*/ 1374775 h 1733"/>
              <a:gd name="T54" fmla="*/ 1238250 w 2902"/>
              <a:gd name="T55" fmla="*/ 1374775 h 1733"/>
              <a:gd name="T56" fmla="*/ 1283494 w 2902"/>
              <a:gd name="T57" fmla="*/ 1374775 h 1733"/>
              <a:gd name="T58" fmla="*/ 1327944 w 2902"/>
              <a:gd name="T59" fmla="*/ 1374775 h 1733"/>
              <a:gd name="T60" fmla="*/ 1371600 w 2902"/>
              <a:gd name="T61" fmla="*/ 1374775 h 1733"/>
              <a:gd name="T62" fmla="*/ 1416050 w 2902"/>
              <a:gd name="T63" fmla="*/ 1374775 h 1733"/>
              <a:gd name="T64" fmla="*/ 1460500 w 2902"/>
              <a:gd name="T65" fmla="*/ 1374775 h 1733"/>
              <a:gd name="T66" fmla="*/ 1504950 w 2902"/>
              <a:gd name="T67" fmla="*/ 1374775 h 1733"/>
              <a:gd name="T68" fmla="*/ 1548606 w 2902"/>
              <a:gd name="T69" fmla="*/ 1374775 h 1733"/>
              <a:gd name="T70" fmla="*/ 1593056 w 2902"/>
              <a:gd name="T71" fmla="*/ 1374775 h 1733"/>
              <a:gd name="T72" fmla="*/ 1637507 w 2902"/>
              <a:gd name="T73" fmla="*/ 1374775 h 1733"/>
              <a:gd name="T74" fmla="*/ 1681163 w 2902"/>
              <a:gd name="T75" fmla="*/ 1374775 h 1733"/>
              <a:gd name="T76" fmla="*/ 1725613 w 2902"/>
              <a:gd name="T77" fmla="*/ 1374775 h 1733"/>
              <a:gd name="T78" fmla="*/ 1772444 w 2902"/>
              <a:gd name="T79" fmla="*/ 1374775 h 1733"/>
              <a:gd name="T80" fmla="*/ 1815307 w 2902"/>
              <a:gd name="T81" fmla="*/ 1374775 h 1733"/>
              <a:gd name="T82" fmla="*/ 1860551 w 2902"/>
              <a:gd name="T83" fmla="*/ 1374775 h 1733"/>
              <a:gd name="T84" fmla="*/ 1904207 w 2902"/>
              <a:gd name="T85" fmla="*/ 1374775 h 1733"/>
              <a:gd name="T86" fmla="*/ 1949451 w 2902"/>
              <a:gd name="T87" fmla="*/ 1374775 h 1733"/>
              <a:gd name="T88" fmla="*/ 1992313 w 2902"/>
              <a:gd name="T89" fmla="*/ 1374775 h 1733"/>
              <a:gd name="T90" fmla="*/ 2036763 w 2902"/>
              <a:gd name="T91" fmla="*/ 1374775 h 1733"/>
              <a:gd name="T92" fmla="*/ 2079626 w 2902"/>
              <a:gd name="T93" fmla="*/ 1374775 h 1733"/>
              <a:gd name="T94" fmla="*/ 2124076 w 2902"/>
              <a:gd name="T95" fmla="*/ 1374775 h 1733"/>
              <a:gd name="T96" fmla="*/ 2166938 w 2902"/>
              <a:gd name="T97" fmla="*/ 1374775 h 1733"/>
              <a:gd name="T98" fmla="*/ 2213769 w 2902"/>
              <a:gd name="T99" fmla="*/ 1374775 h 1733"/>
              <a:gd name="T100" fmla="*/ 2258219 w 2902"/>
              <a:gd name="T101" fmla="*/ 1374775 h 1733"/>
              <a:gd name="T102" fmla="*/ 2303463 w 2902"/>
              <a:gd name="T103" fmla="*/ 1374775 h 1733"/>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902"/>
              <a:gd name="T157" fmla="*/ 0 h 1733"/>
              <a:gd name="T158" fmla="*/ 2902 w 2902"/>
              <a:gd name="T159" fmla="*/ 1733 h 1733"/>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902" h="1733">
                <a:moveTo>
                  <a:pt x="0" y="1675"/>
                </a:moveTo>
                <a:lnTo>
                  <a:pt x="53" y="1675"/>
                </a:lnTo>
                <a:lnTo>
                  <a:pt x="53" y="1733"/>
                </a:lnTo>
                <a:lnTo>
                  <a:pt x="53" y="1658"/>
                </a:lnTo>
                <a:lnTo>
                  <a:pt x="109" y="1658"/>
                </a:lnTo>
                <a:lnTo>
                  <a:pt x="109" y="1733"/>
                </a:lnTo>
                <a:lnTo>
                  <a:pt x="109" y="1637"/>
                </a:lnTo>
                <a:lnTo>
                  <a:pt x="165" y="1637"/>
                </a:lnTo>
                <a:lnTo>
                  <a:pt x="165" y="1733"/>
                </a:lnTo>
                <a:lnTo>
                  <a:pt x="165" y="1610"/>
                </a:lnTo>
                <a:lnTo>
                  <a:pt x="221" y="1610"/>
                </a:lnTo>
                <a:lnTo>
                  <a:pt x="221" y="1733"/>
                </a:lnTo>
                <a:lnTo>
                  <a:pt x="221" y="1579"/>
                </a:lnTo>
                <a:lnTo>
                  <a:pt x="276" y="1579"/>
                </a:lnTo>
                <a:lnTo>
                  <a:pt x="276" y="1733"/>
                </a:lnTo>
                <a:lnTo>
                  <a:pt x="276" y="1544"/>
                </a:lnTo>
                <a:lnTo>
                  <a:pt x="333" y="1544"/>
                </a:lnTo>
                <a:lnTo>
                  <a:pt x="333" y="1733"/>
                </a:lnTo>
                <a:lnTo>
                  <a:pt x="333" y="1498"/>
                </a:lnTo>
                <a:lnTo>
                  <a:pt x="387" y="1498"/>
                </a:lnTo>
                <a:lnTo>
                  <a:pt x="387" y="1733"/>
                </a:lnTo>
                <a:lnTo>
                  <a:pt x="387" y="1445"/>
                </a:lnTo>
                <a:lnTo>
                  <a:pt x="447" y="1445"/>
                </a:lnTo>
                <a:lnTo>
                  <a:pt x="447" y="1733"/>
                </a:lnTo>
                <a:lnTo>
                  <a:pt x="447" y="1390"/>
                </a:lnTo>
                <a:lnTo>
                  <a:pt x="499" y="1390"/>
                </a:lnTo>
                <a:lnTo>
                  <a:pt x="499" y="1733"/>
                </a:lnTo>
                <a:lnTo>
                  <a:pt x="499" y="1324"/>
                </a:lnTo>
                <a:lnTo>
                  <a:pt x="557" y="1324"/>
                </a:lnTo>
                <a:lnTo>
                  <a:pt x="557" y="1733"/>
                </a:lnTo>
                <a:lnTo>
                  <a:pt x="557" y="1252"/>
                </a:lnTo>
                <a:lnTo>
                  <a:pt x="610" y="1252"/>
                </a:lnTo>
                <a:lnTo>
                  <a:pt x="610" y="1733"/>
                </a:lnTo>
                <a:lnTo>
                  <a:pt x="610" y="1171"/>
                </a:lnTo>
                <a:lnTo>
                  <a:pt x="667" y="1171"/>
                </a:lnTo>
                <a:lnTo>
                  <a:pt x="667" y="1733"/>
                </a:lnTo>
                <a:lnTo>
                  <a:pt x="667" y="1081"/>
                </a:lnTo>
                <a:lnTo>
                  <a:pt x="722" y="1081"/>
                </a:lnTo>
                <a:lnTo>
                  <a:pt x="722" y="1733"/>
                </a:lnTo>
                <a:lnTo>
                  <a:pt x="722" y="988"/>
                </a:lnTo>
                <a:lnTo>
                  <a:pt x="780" y="988"/>
                </a:lnTo>
                <a:lnTo>
                  <a:pt x="780" y="1733"/>
                </a:lnTo>
                <a:lnTo>
                  <a:pt x="780" y="889"/>
                </a:lnTo>
                <a:lnTo>
                  <a:pt x="833" y="889"/>
                </a:lnTo>
                <a:lnTo>
                  <a:pt x="833" y="1733"/>
                </a:lnTo>
                <a:lnTo>
                  <a:pt x="833" y="789"/>
                </a:lnTo>
                <a:lnTo>
                  <a:pt x="890" y="789"/>
                </a:lnTo>
                <a:lnTo>
                  <a:pt x="890" y="1733"/>
                </a:lnTo>
                <a:lnTo>
                  <a:pt x="890" y="683"/>
                </a:lnTo>
                <a:lnTo>
                  <a:pt x="945" y="683"/>
                </a:lnTo>
                <a:lnTo>
                  <a:pt x="945" y="1733"/>
                </a:lnTo>
                <a:lnTo>
                  <a:pt x="945" y="578"/>
                </a:lnTo>
                <a:lnTo>
                  <a:pt x="1003" y="578"/>
                </a:lnTo>
                <a:lnTo>
                  <a:pt x="1003" y="1733"/>
                </a:lnTo>
                <a:lnTo>
                  <a:pt x="1003" y="475"/>
                </a:lnTo>
                <a:lnTo>
                  <a:pt x="1058" y="475"/>
                </a:lnTo>
                <a:lnTo>
                  <a:pt x="1058" y="1733"/>
                </a:lnTo>
                <a:lnTo>
                  <a:pt x="1058" y="378"/>
                </a:lnTo>
                <a:lnTo>
                  <a:pt x="1116" y="378"/>
                </a:lnTo>
                <a:lnTo>
                  <a:pt x="1116" y="1733"/>
                </a:lnTo>
                <a:lnTo>
                  <a:pt x="1116" y="287"/>
                </a:lnTo>
                <a:lnTo>
                  <a:pt x="1171" y="287"/>
                </a:lnTo>
                <a:lnTo>
                  <a:pt x="1171" y="1733"/>
                </a:lnTo>
                <a:lnTo>
                  <a:pt x="1171" y="205"/>
                </a:lnTo>
                <a:lnTo>
                  <a:pt x="1228" y="205"/>
                </a:lnTo>
                <a:lnTo>
                  <a:pt x="1228" y="1733"/>
                </a:lnTo>
                <a:lnTo>
                  <a:pt x="1228" y="134"/>
                </a:lnTo>
                <a:lnTo>
                  <a:pt x="1281" y="134"/>
                </a:lnTo>
                <a:lnTo>
                  <a:pt x="1281" y="1733"/>
                </a:lnTo>
                <a:lnTo>
                  <a:pt x="1281" y="78"/>
                </a:lnTo>
                <a:lnTo>
                  <a:pt x="1340" y="78"/>
                </a:lnTo>
                <a:lnTo>
                  <a:pt x="1340" y="1733"/>
                </a:lnTo>
                <a:lnTo>
                  <a:pt x="1340" y="35"/>
                </a:lnTo>
                <a:lnTo>
                  <a:pt x="1394" y="35"/>
                </a:lnTo>
                <a:lnTo>
                  <a:pt x="1394" y="1733"/>
                </a:lnTo>
                <a:lnTo>
                  <a:pt x="1394" y="9"/>
                </a:lnTo>
                <a:lnTo>
                  <a:pt x="1450" y="9"/>
                </a:lnTo>
                <a:lnTo>
                  <a:pt x="1450" y="1733"/>
                </a:lnTo>
                <a:lnTo>
                  <a:pt x="1450" y="0"/>
                </a:lnTo>
                <a:lnTo>
                  <a:pt x="1505" y="0"/>
                </a:lnTo>
                <a:lnTo>
                  <a:pt x="1505" y="1733"/>
                </a:lnTo>
                <a:lnTo>
                  <a:pt x="1505" y="9"/>
                </a:lnTo>
                <a:lnTo>
                  <a:pt x="1560" y="9"/>
                </a:lnTo>
                <a:lnTo>
                  <a:pt x="1560" y="1733"/>
                </a:lnTo>
                <a:lnTo>
                  <a:pt x="1560" y="35"/>
                </a:lnTo>
                <a:lnTo>
                  <a:pt x="1617" y="35"/>
                </a:lnTo>
                <a:lnTo>
                  <a:pt x="1617" y="1733"/>
                </a:lnTo>
                <a:lnTo>
                  <a:pt x="1617" y="78"/>
                </a:lnTo>
                <a:lnTo>
                  <a:pt x="1673" y="78"/>
                </a:lnTo>
                <a:lnTo>
                  <a:pt x="1673" y="1733"/>
                </a:lnTo>
                <a:lnTo>
                  <a:pt x="1673" y="134"/>
                </a:lnTo>
                <a:lnTo>
                  <a:pt x="1728" y="134"/>
                </a:lnTo>
                <a:lnTo>
                  <a:pt x="1728" y="1733"/>
                </a:lnTo>
                <a:lnTo>
                  <a:pt x="1728" y="205"/>
                </a:lnTo>
                <a:lnTo>
                  <a:pt x="1784" y="205"/>
                </a:lnTo>
                <a:lnTo>
                  <a:pt x="1784" y="1733"/>
                </a:lnTo>
                <a:lnTo>
                  <a:pt x="1784" y="287"/>
                </a:lnTo>
                <a:lnTo>
                  <a:pt x="1840" y="287"/>
                </a:lnTo>
                <a:lnTo>
                  <a:pt x="1840" y="1733"/>
                </a:lnTo>
                <a:lnTo>
                  <a:pt x="1840" y="378"/>
                </a:lnTo>
                <a:lnTo>
                  <a:pt x="1896" y="378"/>
                </a:lnTo>
                <a:lnTo>
                  <a:pt x="1896" y="1733"/>
                </a:lnTo>
                <a:lnTo>
                  <a:pt x="1896" y="475"/>
                </a:lnTo>
                <a:lnTo>
                  <a:pt x="1951" y="475"/>
                </a:lnTo>
                <a:lnTo>
                  <a:pt x="1951" y="1733"/>
                </a:lnTo>
                <a:lnTo>
                  <a:pt x="1951" y="578"/>
                </a:lnTo>
                <a:lnTo>
                  <a:pt x="2007" y="578"/>
                </a:lnTo>
                <a:lnTo>
                  <a:pt x="2007" y="1733"/>
                </a:lnTo>
                <a:lnTo>
                  <a:pt x="2007" y="683"/>
                </a:lnTo>
                <a:lnTo>
                  <a:pt x="2063" y="683"/>
                </a:lnTo>
                <a:lnTo>
                  <a:pt x="2063" y="1733"/>
                </a:lnTo>
                <a:lnTo>
                  <a:pt x="2063" y="789"/>
                </a:lnTo>
                <a:lnTo>
                  <a:pt x="2118" y="789"/>
                </a:lnTo>
                <a:lnTo>
                  <a:pt x="2118" y="1733"/>
                </a:lnTo>
                <a:lnTo>
                  <a:pt x="2118" y="889"/>
                </a:lnTo>
                <a:lnTo>
                  <a:pt x="2174" y="889"/>
                </a:lnTo>
                <a:lnTo>
                  <a:pt x="2174" y="1733"/>
                </a:lnTo>
                <a:lnTo>
                  <a:pt x="2174" y="988"/>
                </a:lnTo>
                <a:lnTo>
                  <a:pt x="2233" y="988"/>
                </a:lnTo>
                <a:lnTo>
                  <a:pt x="2233" y="1733"/>
                </a:lnTo>
                <a:lnTo>
                  <a:pt x="2233" y="1081"/>
                </a:lnTo>
                <a:lnTo>
                  <a:pt x="2287" y="1081"/>
                </a:lnTo>
                <a:lnTo>
                  <a:pt x="2287" y="1733"/>
                </a:lnTo>
                <a:lnTo>
                  <a:pt x="2287" y="1171"/>
                </a:lnTo>
                <a:lnTo>
                  <a:pt x="2344" y="1171"/>
                </a:lnTo>
                <a:lnTo>
                  <a:pt x="2344" y="1733"/>
                </a:lnTo>
                <a:lnTo>
                  <a:pt x="2344" y="1252"/>
                </a:lnTo>
                <a:lnTo>
                  <a:pt x="2399" y="1252"/>
                </a:lnTo>
                <a:lnTo>
                  <a:pt x="2399" y="1733"/>
                </a:lnTo>
                <a:lnTo>
                  <a:pt x="2399" y="1324"/>
                </a:lnTo>
                <a:lnTo>
                  <a:pt x="2456" y="1324"/>
                </a:lnTo>
                <a:lnTo>
                  <a:pt x="2456" y="1733"/>
                </a:lnTo>
                <a:lnTo>
                  <a:pt x="2456" y="1390"/>
                </a:lnTo>
                <a:lnTo>
                  <a:pt x="2510" y="1390"/>
                </a:lnTo>
                <a:lnTo>
                  <a:pt x="2510" y="1733"/>
                </a:lnTo>
                <a:lnTo>
                  <a:pt x="2510" y="1445"/>
                </a:lnTo>
                <a:lnTo>
                  <a:pt x="2566" y="1445"/>
                </a:lnTo>
                <a:lnTo>
                  <a:pt x="2566" y="1733"/>
                </a:lnTo>
                <a:lnTo>
                  <a:pt x="2566" y="1498"/>
                </a:lnTo>
                <a:lnTo>
                  <a:pt x="2620" y="1498"/>
                </a:lnTo>
                <a:lnTo>
                  <a:pt x="2620" y="1733"/>
                </a:lnTo>
                <a:lnTo>
                  <a:pt x="2620" y="1544"/>
                </a:lnTo>
                <a:lnTo>
                  <a:pt x="2676" y="1544"/>
                </a:lnTo>
                <a:lnTo>
                  <a:pt x="2676" y="1733"/>
                </a:lnTo>
                <a:lnTo>
                  <a:pt x="2676" y="1579"/>
                </a:lnTo>
                <a:lnTo>
                  <a:pt x="2730" y="1579"/>
                </a:lnTo>
                <a:lnTo>
                  <a:pt x="2730" y="1733"/>
                </a:lnTo>
                <a:lnTo>
                  <a:pt x="2730" y="1610"/>
                </a:lnTo>
                <a:lnTo>
                  <a:pt x="2789" y="1610"/>
                </a:lnTo>
                <a:lnTo>
                  <a:pt x="2789" y="1733"/>
                </a:lnTo>
                <a:lnTo>
                  <a:pt x="2789" y="1637"/>
                </a:lnTo>
                <a:lnTo>
                  <a:pt x="2845" y="1637"/>
                </a:lnTo>
                <a:lnTo>
                  <a:pt x="2845" y="1733"/>
                </a:lnTo>
                <a:lnTo>
                  <a:pt x="2845" y="1658"/>
                </a:lnTo>
                <a:lnTo>
                  <a:pt x="2902" y="1658"/>
                </a:lnTo>
                <a:lnTo>
                  <a:pt x="2902" y="1733"/>
                </a:lnTo>
              </a:path>
            </a:pathLst>
          </a:custGeom>
          <a:noFill/>
          <a:ln w="158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mn-lt"/>
            </a:endParaRPr>
          </a:p>
        </p:txBody>
      </p:sp>
      <p:sp>
        <p:nvSpPr>
          <p:cNvPr id="102502" name="Freeform 102"/>
          <p:cNvSpPr>
            <a:spLocks/>
          </p:cNvSpPr>
          <p:nvPr/>
        </p:nvSpPr>
        <p:spPr bwMode="auto">
          <a:xfrm>
            <a:off x="3544888" y="3022600"/>
            <a:ext cx="42862" cy="46038"/>
          </a:xfrm>
          <a:custGeom>
            <a:avLst/>
            <a:gdLst>
              <a:gd name="T0" fmla="*/ 0 w 54"/>
              <a:gd name="T1" fmla="*/ 0 h 58"/>
              <a:gd name="T2" fmla="*/ 42862 w 54"/>
              <a:gd name="T3" fmla="*/ 0 h 58"/>
              <a:gd name="T4" fmla="*/ 42862 w 54"/>
              <a:gd name="T5" fmla="*/ 46038 h 58"/>
              <a:gd name="T6" fmla="*/ 0 60000 65536"/>
              <a:gd name="T7" fmla="*/ 0 60000 65536"/>
              <a:gd name="T8" fmla="*/ 0 60000 65536"/>
              <a:gd name="T9" fmla="*/ 0 w 54"/>
              <a:gd name="T10" fmla="*/ 0 h 58"/>
              <a:gd name="T11" fmla="*/ 54 w 54"/>
              <a:gd name="T12" fmla="*/ 58 h 58"/>
            </a:gdLst>
            <a:ahLst/>
            <a:cxnLst>
              <a:cxn ang="T6">
                <a:pos x="T0" y="T1"/>
              </a:cxn>
              <a:cxn ang="T7">
                <a:pos x="T2" y="T3"/>
              </a:cxn>
              <a:cxn ang="T8">
                <a:pos x="T4" y="T5"/>
              </a:cxn>
            </a:cxnLst>
            <a:rect l="T9" t="T10" r="T11" b="T12"/>
            <a:pathLst>
              <a:path w="54" h="58">
                <a:moveTo>
                  <a:pt x="0" y="0"/>
                </a:moveTo>
                <a:lnTo>
                  <a:pt x="54" y="0"/>
                </a:lnTo>
                <a:lnTo>
                  <a:pt x="54" y="58"/>
                </a:lnTo>
              </a:path>
            </a:pathLst>
          </a:custGeom>
          <a:noFill/>
          <a:ln w="158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mn-lt"/>
            </a:endParaRPr>
          </a:p>
        </p:txBody>
      </p:sp>
      <p:sp>
        <p:nvSpPr>
          <p:cNvPr id="102503" name="Freeform 103"/>
          <p:cNvSpPr>
            <a:spLocks/>
          </p:cNvSpPr>
          <p:nvPr/>
        </p:nvSpPr>
        <p:spPr bwMode="auto">
          <a:xfrm>
            <a:off x="3587750" y="3032125"/>
            <a:ext cx="47625" cy="36513"/>
          </a:xfrm>
          <a:custGeom>
            <a:avLst/>
            <a:gdLst>
              <a:gd name="T0" fmla="*/ 0 w 58"/>
              <a:gd name="T1" fmla="*/ 0 h 46"/>
              <a:gd name="T2" fmla="*/ 47625 w 58"/>
              <a:gd name="T3" fmla="*/ 0 h 46"/>
              <a:gd name="T4" fmla="*/ 47625 w 58"/>
              <a:gd name="T5" fmla="*/ 36513 h 46"/>
              <a:gd name="T6" fmla="*/ 0 60000 65536"/>
              <a:gd name="T7" fmla="*/ 0 60000 65536"/>
              <a:gd name="T8" fmla="*/ 0 60000 65536"/>
              <a:gd name="T9" fmla="*/ 0 w 58"/>
              <a:gd name="T10" fmla="*/ 0 h 46"/>
              <a:gd name="T11" fmla="*/ 58 w 58"/>
              <a:gd name="T12" fmla="*/ 46 h 46"/>
            </a:gdLst>
            <a:ahLst/>
            <a:cxnLst>
              <a:cxn ang="T6">
                <a:pos x="T0" y="T1"/>
              </a:cxn>
              <a:cxn ang="T7">
                <a:pos x="T2" y="T3"/>
              </a:cxn>
              <a:cxn ang="T8">
                <a:pos x="T4" y="T5"/>
              </a:cxn>
            </a:cxnLst>
            <a:rect l="T9" t="T10" r="T11" b="T12"/>
            <a:pathLst>
              <a:path w="58" h="46">
                <a:moveTo>
                  <a:pt x="0" y="0"/>
                </a:moveTo>
                <a:lnTo>
                  <a:pt x="58" y="0"/>
                </a:lnTo>
                <a:lnTo>
                  <a:pt x="58" y="46"/>
                </a:lnTo>
              </a:path>
            </a:pathLst>
          </a:custGeom>
          <a:noFill/>
          <a:ln w="158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mn-lt"/>
            </a:endParaRPr>
          </a:p>
        </p:txBody>
      </p:sp>
      <p:sp>
        <p:nvSpPr>
          <p:cNvPr id="102504" name="Freeform 104"/>
          <p:cNvSpPr>
            <a:spLocks/>
          </p:cNvSpPr>
          <p:nvPr/>
        </p:nvSpPr>
        <p:spPr bwMode="auto">
          <a:xfrm>
            <a:off x="3635375" y="3041650"/>
            <a:ext cx="42863" cy="26988"/>
          </a:xfrm>
          <a:custGeom>
            <a:avLst/>
            <a:gdLst>
              <a:gd name="T0" fmla="*/ 0 w 54"/>
              <a:gd name="T1" fmla="*/ 0 h 33"/>
              <a:gd name="T2" fmla="*/ 42863 w 54"/>
              <a:gd name="T3" fmla="*/ 0 h 33"/>
              <a:gd name="T4" fmla="*/ 42863 w 54"/>
              <a:gd name="T5" fmla="*/ 26988 h 33"/>
              <a:gd name="T6" fmla="*/ 0 60000 65536"/>
              <a:gd name="T7" fmla="*/ 0 60000 65536"/>
              <a:gd name="T8" fmla="*/ 0 60000 65536"/>
              <a:gd name="T9" fmla="*/ 0 w 54"/>
              <a:gd name="T10" fmla="*/ 0 h 33"/>
              <a:gd name="T11" fmla="*/ 54 w 54"/>
              <a:gd name="T12" fmla="*/ 33 h 33"/>
            </a:gdLst>
            <a:ahLst/>
            <a:cxnLst>
              <a:cxn ang="T6">
                <a:pos x="T0" y="T1"/>
              </a:cxn>
              <a:cxn ang="T7">
                <a:pos x="T2" y="T3"/>
              </a:cxn>
              <a:cxn ang="T8">
                <a:pos x="T4" y="T5"/>
              </a:cxn>
            </a:cxnLst>
            <a:rect l="T9" t="T10" r="T11" b="T12"/>
            <a:pathLst>
              <a:path w="54" h="33">
                <a:moveTo>
                  <a:pt x="0" y="0"/>
                </a:moveTo>
                <a:lnTo>
                  <a:pt x="54" y="0"/>
                </a:lnTo>
                <a:lnTo>
                  <a:pt x="54" y="33"/>
                </a:lnTo>
              </a:path>
            </a:pathLst>
          </a:custGeom>
          <a:noFill/>
          <a:ln w="158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mn-lt"/>
            </a:endParaRPr>
          </a:p>
        </p:txBody>
      </p:sp>
      <p:sp>
        <p:nvSpPr>
          <p:cNvPr id="102505" name="Freeform 105"/>
          <p:cNvSpPr>
            <a:spLocks/>
          </p:cNvSpPr>
          <p:nvPr/>
        </p:nvSpPr>
        <p:spPr bwMode="auto">
          <a:xfrm>
            <a:off x="3678238" y="3048000"/>
            <a:ext cx="44450" cy="20638"/>
          </a:xfrm>
          <a:custGeom>
            <a:avLst/>
            <a:gdLst>
              <a:gd name="T0" fmla="*/ 0 w 57"/>
              <a:gd name="T1" fmla="*/ 0 h 26"/>
              <a:gd name="T2" fmla="*/ 44450 w 57"/>
              <a:gd name="T3" fmla="*/ 0 h 26"/>
              <a:gd name="T4" fmla="*/ 44450 w 57"/>
              <a:gd name="T5" fmla="*/ 20638 h 26"/>
              <a:gd name="T6" fmla="*/ 0 60000 65536"/>
              <a:gd name="T7" fmla="*/ 0 60000 65536"/>
              <a:gd name="T8" fmla="*/ 0 60000 65536"/>
              <a:gd name="T9" fmla="*/ 0 w 57"/>
              <a:gd name="T10" fmla="*/ 0 h 26"/>
              <a:gd name="T11" fmla="*/ 57 w 57"/>
              <a:gd name="T12" fmla="*/ 26 h 26"/>
            </a:gdLst>
            <a:ahLst/>
            <a:cxnLst>
              <a:cxn ang="T6">
                <a:pos x="T0" y="T1"/>
              </a:cxn>
              <a:cxn ang="T7">
                <a:pos x="T2" y="T3"/>
              </a:cxn>
              <a:cxn ang="T8">
                <a:pos x="T4" y="T5"/>
              </a:cxn>
            </a:cxnLst>
            <a:rect l="T9" t="T10" r="T11" b="T12"/>
            <a:pathLst>
              <a:path w="57" h="26">
                <a:moveTo>
                  <a:pt x="0" y="0"/>
                </a:moveTo>
                <a:lnTo>
                  <a:pt x="57" y="0"/>
                </a:lnTo>
                <a:lnTo>
                  <a:pt x="57" y="26"/>
                </a:lnTo>
              </a:path>
            </a:pathLst>
          </a:custGeom>
          <a:noFill/>
          <a:ln w="158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mn-lt"/>
            </a:endParaRPr>
          </a:p>
        </p:txBody>
      </p:sp>
      <p:sp>
        <p:nvSpPr>
          <p:cNvPr id="102506" name="Freeform 106"/>
          <p:cNvSpPr>
            <a:spLocks/>
          </p:cNvSpPr>
          <p:nvPr/>
        </p:nvSpPr>
        <p:spPr bwMode="auto">
          <a:xfrm>
            <a:off x="3722688" y="3054350"/>
            <a:ext cx="42862" cy="14288"/>
          </a:xfrm>
          <a:custGeom>
            <a:avLst/>
            <a:gdLst>
              <a:gd name="T0" fmla="*/ 0 w 55"/>
              <a:gd name="T1" fmla="*/ 0 h 19"/>
              <a:gd name="T2" fmla="*/ 42862 w 55"/>
              <a:gd name="T3" fmla="*/ 0 h 19"/>
              <a:gd name="T4" fmla="*/ 42862 w 55"/>
              <a:gd name="T5" fmla="*/ 14288 h 19"/>
              <a:gd name="T6" fmla="*/ 0 60000 65536"/>
              <a:gd name="T7" fmla="*/ 0 60000 65536"/>
              <a:gd name="T8" fmla="*/ 0 60000 65536"/>
              <a:gd name="T9" fmla="*/ 0 w 55"/>
              <a:gd name="T10" fmla="*/ 0 h 19"/>
              <a:gd name="T11" fmla="*/ 55 w 55"/>
              <a:gd name="T12" fmla="*/ 19 h 19"/>
            </a:gdLst>
            <a:ahLst/>
            <a:cxnLst>
              <a:cxn ang="T6">
                <a:pos x="T0" y="T1"/>
              </a:cxn>
              <a:cxn ang="T7">
                <a:pos x="T2" y="T3"/>
              </a:cxn>
              <a:cxn ang="T8">
                <a:pos x="T4" y="T5"/>
              </a:cxn>
            </a:cxnLst>
            <a:rect l="T9" t="T10" r="T11" b="T12"/>
            <a:pathLst>
              <a:path w="55" h="19">
                <a:moveTo>
                  <a:pt x="0" y="0"/>
                </a:moveTo>
                <a:lnTo>
                  <a:pt x="55" y="0"/>
                </a:lnTo>
                <a:lnTo>
                  <a:pt x="55" y="19"/>
                </a:lnTo>
              </a:path>
            </a:pathLst>
          </a:custGeom>
          <a:noFill/>
          <a:ln w="158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mn-lt"/>
            </a:endParaRPr>
          </a:p>
        </p:txBody>
      </p:sp>
      <p:sp>
        <p:nvSpPr>
          <p:cNvPr id="102507" name="Freeform 107"/>
          <p:cNvSpPr>
            <a:spLocks/>
          </p:cNvSpPr>
          <p:nvPr/>
        </p:nvSpPr>
        <p:spPr bwMode="auto">
          <a:xfrm>
            <a:off x="3765550" y="3055938"/>
            <a:ext cx="46038" cy="12700"/>
          </a:xfrm>
          <a:custGeom>
            <a:avLst/>
            <a:gdLst>
              <a:gd name="T0" fmla="*/ 0 w 57"/>
              <a:gd name="T1" fmla="*/ 0 h 16"/>
              <a:gd name="T2" fmla="*/ 46038 w 57"/>
              <a:gd name="T3" fmla="*/ 0 h 16"/>
              <a:gd name="T4" fmla="*/ 46038 w 57"/>
              <a:gd name="T5" fmla="*/ 12700 h 16"/>
              <a:gd name="T6" fmla="*/ 0 60000 65536"/>
              <a:gd name="T7" fmla="*/ 0 60000 65536"/>
              <a:gd name="T8" fmla="*/ 0 60000 65536"/>
              <a:gd name="T9" fmla="*/ 0 w 57"/>
              <a:gd name="T10" fmla="*/ 0 h 16"/>
              <a:gd name="T11" fmla="*/ 57 w 57"/>
              <a:gd name="T12" fmla="*/ 16 h 16"/>
            </a:gdLst>
            <a:ahLst/>
            <a:cxnLst>
              <a:cxn ang="T6">
                <a:pos x="T0" y="T1"/>
              </a:cxn>
              <a:cxn ang="T7">
                <a:pos x="T2" y="T3"/>
              </a:cxn>
              <a:cxn ang="T8">
                <a:pos x="T4" y="T5"/>
              </a:cxn>
            </a:cxnLst>
            <a:rect l="T9" t="T10" r="T11" b="T12"/>
            <a:pathLst>
              <a:path w="57" h="16">
                <a:moveTo>
                  <a:pt x="0" y="0"/>
                </a:moveTo>
                <a:lnTo>
                  <a:pt x="57" y="0"/>
                </a:lnTo>
                <a:lnTo>
                  <a:pt x="57" y="16"/>
                </a:lnTo>
              </a:path>
            </a:pathLst>
          </a:custGeom>
          <a:noFill/>
          <a:ln w="158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mn-lt"/>
            </a:endParaRPr>
          </a:p>
        </p:txBody>
      </p:sp>
      <p:sp>
        <p:nvSpPr>
          <p:cNvPr id="102508" name="Freeform 108"/>
          <p:cNvSpPr>
            <a:spLocks/>
          </p:cNvSpPr>
          <p:nvPr/>
        </p:nvSpPr>
        <p:spPr bwMode="auto">
          <a:xfrm>
            <a:off x="3811588" y="3062288"/>
            <a:ext cx="42862" cy="6350"/>
          </a:xfrm>
          <a:custGeom>
            <a:avLst/>
            <a:gdLst>
              <a:gd name="T0" fmla="*/ 0 w 53"/>
              <a:gd name="T1" fmla="*/ 0 h 9"/>
              <a:gd name="T2" fmla="*/ 42862 w 53"/>
              <a:gd name="T3" fmla="*/ 0 h 9"/>
              <a:gd name="T4" fmla="*/ 42862 w 53"/>
              <a:gd name="T5" fmla="*/ 6350 h 9"/>
              <a:gd name="T6" fmla="*/ 0 60000 65536"/>
              <a:gd name="T7" fmla="*/ 0 60000 65536"/>
              <a:gd name="T8" fmla="*/ 0 60000 65536"/>
              <a:gd name="T9" fmla="*/ 0 w 53"/>
              <a:gd name="T10" fmla="*/ 0 h 9"/>
              <a:gd name="T11" fmla="*/ 53 w 53"/>
              <a:gd name="T12" fmla="*/ 9 h 9"/>
            </a:gdLst>
            <a:ahLst/>
            <a:cxnLst>
              <a:cxn ang="T6">
                <a:pos x="T0" y="T1"/>
              </a:cxn>
              <a:cxn ang="T7">
                <a:pos x="T2" y="T3"/>
              </a:cxn>
              <a:cxn ang="T8">
                <a:pos x="T4" y="T5"/>
              </a:cxn>
            </a:cxnLst>
            <a:rect l="T9" t="T10" r="T11" b="T12"/>
            <a:pathLst>
              <a:path w="53" h="9">
                <a:moveTo>
                  <a:pt x="0" y="0"/>
                </a:moveTo>
                <a:lnTo>
                  <a:pt x="53" y="0"/>
                </a:lnTo>
                <a:lnTo>
                  <a:pt x="53" y="9"/>
                </a:lnTo>
              </a:path>
            </a:pathLst>
          </a:custGeom>
          <a:noFill/>
          <a:ln w="158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mn-lt"/>
            </a:endParaRPr>
          </a:p>
        </p:txBody>
      </p:sp>
      <p:sp>
        <p:nvSpPr>
          <p:cNvPr id="102509" name="Freeform 109"/>
          <p:cNvSpPr>
            <a:spLocks/>
          </p:cNvSpPr>
          <p:nvPr/>
        </p:nvSpPr>
        <p:spPr bwMode="auto">
          <a:xfrm>
            <a:off x="3854450" y="3062288"/>
            <a:ext cx="44450" cy="6350"/>
          </a:xfrm>
          <a:custGeom>
            <a:avLst/>
            <a:gdLst>
              <a:gd name="T0" fmla="*/ 0 w 58"/>
              <a:gd name="T1" fmla="*/ 0 h 7"/>
              <a:gd name="T2" fmla="*/ 44450 w 58"/>
              <a:gd name="T3" fmla="*/ 0 h 7"/>
              <a:gd name="T4" fmla="*/ 44450 w 58"/>
              <a:gd name="T5" fmla="*/ 6350 h 7"/>
              <a:gd name="T6" fmla="*/ 0 60000 65536"/>
              <a:gd name="T7" fmla="*/ 0 60000 65536"/>
              <a:gd name="T8" fmla="*/ 0 60000 65536"/>
              <a:gd name="T9" fmla="*/ 0 w 58"/>
              <a:gd name="T10" fmla="*/ 0 h 7"/>
              <a:gd name="T11" fmla="*/ 58 w 58"/>
              <a:gd name="T12" fmla="*/ 7 h 7"/>
            </a:gdLst>
            <a:ahLst/>
            <a:cxnLst>
              <a:cxn ang="T6">
                <a:pos x="T0" y="T1"/>
              </a:cxn>
              <a:cxn ang="T7">
                <a:pos x="T2" y="T3"/>
              </a:cxn>
              <a:cxn ang="T8">
                <a:pos x="T4" y="T5"/>
              </a:cxn>
            </a:cxnLst>
            <a:rect l="T9" t="T10" r="T11" b="T12"/>
            <a:pathLst>
              <a:path w="58" h="7">
                <a:moveTo>
                  <a:pt x="0" y="0"/>
                </a:moveTo>
                <a:lnTo>
                  <a:pt x="58" y="0"/>
                </a:lnTo>
                <a:lnTo>
                  <a:pt x="58" y="7"/>
                </a:lnTo>
              </a:path>
            </a:pathLst>
          </a:custGeom>
          <a:noFill/>
          <a:ln w="158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mn-lt"/>
            </a:endParaRPr>
          </a:p>
        </p:txBody>
      </p:sp>
      <p:sp>
        <p:nvSpPr>
          <p:cNvPr id="102510" name="Freeform 110"/>
          <p:cNvSpPr>
            <a:spLocks/>
          </p:cNvSpPr>
          <p:nvPr/>
        </p:nvSpPr>
        <p:spPr bwMode="auto">
          <a:xfrm>
            <a:off x="3898900" y="3063875"/>
            <a:ext cx="44450" cy="4763"/>
          </a:xfrm>
          <a:custGeom>
            <a:avLst/>
            <a:gdLst>
              <a:gd name="T0" fmla="*/ 0 w 56"/>
              <a:gd name="T1" fmla="*/ 0 h 6"/>
              <a:gd name="T2" fmla="*/ 44450 w 56"/>
              <a:gd name="T3" fmla="*/ 0 h 6"/>
              <a:gd name="T4" fmla="*/ 44450 w 56"/>
              <a:gd name="T5" fmla="*/ 4763 h 6"/>
              <a:gd name="T6" fmla="*/ 0 60000 65536"/>
              <a:gd name="T7" fmla="*/ 0 60000 65536"/>
              <a:gd name="T8" fmla="*/ 0 60000 65536"/>
              <a:gd name="T9" fmla="*/ 0 w 56"/>
              <a:gd name="T10" fmla="*/ 0 h 6"/>
              <a:gd name="T11" fmla="*/ 56 w 56"/>
              <a:gd name="T12" fmla="*/ 6 h 6"/>
            </a:gdLst>
            <a:ahLst/>
            <a:cxnLst>
              <a:cxn ang="T6">
                <a:pos x="T0" y="T1"/>
              </a:cxn>
              <a:cxn ang="T7">
                <a:pos x="T2" y="T3"/>
              </a:cxn>
              <a:cxn ang="T8">
                <a:pos x="T4" y="T5"/>
              </a:cxn>
            </a:cxnLst>
            <a:rect l="T9" t="T10" r="T11" b="T12"/>
            <a:pathLst>
              <a:path w="56" h="6">
                <a:moveTo>
                  <a:pt x="0" y="0"/>
                </a:moveTo>
                <a:lnTo>
                  <a:pt x="56" y="0"/>
                </a:lnTo>
                <a:lnTo>
                  <a:pt x="56" y="6"/>
                </a:lnTo>
              </a:path>
            </a:pathLst>
          </a:custGeom>
          <a:noFill/>
          <a:ln w="158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mn-lt"/>
            </a:endParaRPr>
          </a:p>
        </p:txBody>
      </p:sp>
      <p:sp>
        <p:nvSpPr>
          <p:cNvPr id="102511" name="Freeform 111"/>
          <p:cNvSpPr>
            <a:spLocks/>
          </p:cNvSpPr>
          <p:nvPr/>
        </p:nvSpPr>
        <p:spPr bwMode="auto">
          <a:xfrm>
            <a:off x="3943350" y="3063875"/>
            <a:ext cx="47625" cy="4763"/>
          </a:xfrm>
          <a:custGeom>
            <a:avLst/>
            <a:gdLst>
              <a:gd name="T0" fmla="*/ 0 w 59"/>
              <a:gd name="T1" fmla="*/ 0 h 6"/>
              <a:gd name="T2" fmla="*/ 47625 w 59"/>
              <a:gd name="T3" fmla="*/ 0 h 6"/>
              <a:gd name="T4" fmla="*/ 47625 w 59"/>
              <a:gd name="T5" fmla="*/ 4763 h 6"/>
              <a:gd name="T6" fmla="*/ 0 60000 65536"/>
              <a:gd name="T7" fmla="*/ 0 60000 65536"/>
              <a:gd name="T8" fmla="*/ 0 60000 65536"/>
              <a:gd name="T9" fmla="*/ 0 w 59"/>
              <a:gd name="T10" fmla="*/ 0 h 6"/>
              <a:gd name="T11" fmla="*/ 59 w 59"/>
              <a:gd name="T12" fmla="*/ 6 h 6"/>
            </a:gdLst>
            <a:ahLst/>
            <a:cxnLst>
              <a:cxn ang="T6">
                <a:pos x="T0" y="T1"/>
              </a:cxn>
              <a:cxn ang="T7">
                <a:pos x="T2" y="T3"/>
              </a:cxn>
              <a:cxn ang="T8">
                <a:pos x="T4" y="T5"/>
              </a:cxn>
            </a:cxnLst>
            <a:rect l="T9" t="T10" r="T11" b="T12"/>
            <a:pathLst>
              <a:path w="59" h="6">
                <a:moveTo>
                  <a:pt x="0" y="0"/>
                </a:moveTo>
                <a:lnTo>
                  <a:pt x="59" y="0"/>
                </a:lnTo>
                <a:lnTo>
                  <a:pt x="59" y="6"/>
                </a:lnTo>
              </a:path>
            </a:pathLst>
          </a:custGeom>
          <a:noFill/>
          <a:ln w="158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mn-lt"/>
            </a:endParaRPr>
          </a:p>
        </p:txBody>
      </p:sp>
      <p:sp>
        <p:nvSpPr>
          <p:cNvPr id="102512" name="Freeform 112"/>
          <p:cNvSpPr>
            <a:spLocks/>
          </p:cNvSpPr>
          <p:nvPr/>
        </p:nvSpPr>
        <p:spPr bwMode="auto">
          <a:xfrm>
            <a:off x="3990975" y="3067050"/>
            <a:ext cx="217488" cy="1588"/>
          </a:xfrm>
          <a:custGeom>
            <a:avLst/>
            <a:gdLst>
              <a:gd name="T0" fmla="*/ 0 w 274"/>
              <a:gd name="T1" fmla="*/ 0 h 3"/>
              <a:gd name="T2" fmla="*/ 41275 w 274"/>
              <a:gd name="T3" fmla="*/ 0 h 3"/>
              <a:gd name="T4" fmla="*/ 41275 w 274"/>
              <a:gd name="T5" fmla="*/ 1588 h 3"/>
              <a:gd name="T6" fmla="*/ 87313 w 274"/>
              <a:gd name="T7" fmla="*/ 1059 h 3"/>
              <a:gd name="T8" fmla="*/ 87313 w 274"/>
              <a:gd name="T9" fmla="*/ 1588 h 3"/>
              <a:gd name="T10" fmla="*/ 130969 w 274"/>
              <a:gd name="T11" fmla="*/ 1059 h 3"/>
              <a:gd name="T12" fmla="*/ 130969 w 274"/>
              <a:gd name="T13" fmla="*/ 1588 h 3"/>
              <a:gd name="T14" fmla="*/ 176213 w 274"/>
              <a:gd name="T15" fmla="*/ 1059 h 3"/>
              <a:gd name="T16" fmla="*/ 176213 w 274"/>
              <a:gd name="T17" fmla="*/ 1588 h 3"/>
              <a:gd name="T18" fmla="*/ 217488 w 274"/>
              <a:gd name="T19" fmla="*/ 1588 h 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74"/>
              <a:gd name="T31" fmla="*/ 0 h 3"/>
              <a:gd name="T32" fmla="*/ 274 w 274"/>
              <a:gd name="T33" fmla="*/ 3 h 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74" h="3">
                <a:moveTo>
                  <a:pt x="0" y="0"/>
                </a:moveTo>
                <a:lnTo>
                  <a:pt x="52" y="0"/>
                </a:lnTo>
                <a:lnTo>
                  <a:pt x="52" y="3"/>
                </a:lnTo>
                <a:lnTo>
                  <a:pt x="110" y="2"/>
                </a:lnTo>
                <a:lnTo>
                  <a:pt x="110" y="3"/>
                </a:lnTo>
                <a:lnTo>
                  <a:pt x="165" y="2"/>
                </a:lnTo>
                <a:lnTo>
                  <a:pt x="165" y="3"/>
                </a:lnTo>
                <a:lnTo>
                  <a:pt x="222" y="2"/>
                </a:lnTo>
                <a:lnTo>
                  <a:pt x="222" y="3"/>
                </a:lnTo>
                <a:lnTo>
                  <a:pt x="274" y="3"/>
                </a:lnTo>
              </a:path>
            </a:pathLst>
          </a:custGeom>
          <a:noFill/>
          <a:ln w="158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mn-lt"/>
            </a:endParaRPr>
          </a:p>
        </p:txBody>
      </p:sp>
      <p:sp>
        <p:nvSpPr>
          <p:cNvPr id="102513" name="Line 113"/>
          <p:cNvSpPr>
            <a:spLocks noChangeShapeType="1"/>
          </p:cNvSpPr>
          <p:nvPr/>
        </p:nvSpPr>
        <p:spPr bwMode="auto">
          <a:xfrm flipV="1">
            <a:off x="5191125" y="5746750"/>
            <a:ext cx="1588" cy="34925"/>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latin typeface="+mn-lt"/>
            </a:endParaRPr>
          </a:p>
        </p:txBody>
      </p:sp>
      <p:sp>
        <p:nvSpPr>
          <p:cNvPr id="102514" name="Rectangle 114"/>
          <p:cNvSpPr>
            <a:spLocks noChangeArrowheads="1"/>
          </p:cNvSpPr>
          <p:nvPr/>
        </p:nvSpPr>
        <p:spPr bwMode="auto">
          <a:xfrm>
            <a:off x="5143500" y="5794375"/>
            <a:ext cx="121828" cy="292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r>
              <a:rPr lang="en-US" altLang="en-US" sz="1900">
                <a:solidFill>
                  <a:srgbClr val="009900"/>
                </a:solidFill>
                <a:latin typeface="+mn-lt"/>
              </a:rPr>
              <a:t>0</a:t>
            </a:r>
            <a:endParaRPr lang="en-US" altLang="en-US" sz="2400">
              <a:solidFill>
                <a:srgbClr val="009900"/>
              </a:solidFill>
              <a:latin typeface="+mn-lt"/>
            </a:endParaRPr>
          </a:p>
        </p:txBody>
      </p:sp>
      <p:sp>
        <p:nvSpPr>
          <p:cNvPr id="102515" name="Line 115"/>
          <p:cNvSpPr>
            <a:spLocks noChangeShapeType="1"/>
          </p:cNvSpPr>
          <p:nvPr/>
        </p:nvSpPr>
        <p:spPr bwMode="auto">
          <a:xfrm flipV="1">
            <a:off x="5635625" y="5746750"/>
            <a:ext cx="1588" cy="34925"/>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latin typeface="+mn-lt"/>
            </a:endParaRPr>
          </a:p>
        </p:txBody>
      </p:sp>
      <p:sp>
        <p:nvSpPr>
          <p:cNvPr id="102516" name="Line 116"/>
          <p:cNvSpPr>
            <a:spLocks noChangeShapeType="1"/>
          </p:cNvSpPr>
          <p:nvPr/>
        </p:nvSpPr>
        <p:spPr bwMode="auto">
          <a:xfrm flipV="1">
            <a:off x="6076950" y="5746750"/>
            <a:ext cx="1588" cy="34925"/>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latin typeface="+mn-lt"/>
            </a:endParaRPr>
          </a:p>
        </p:txBody>
      </p:sp>
      <p:sp>
        <p:nvSpPr>
          <p:cNvPr id="102517" name="Rectangle 117"/>
          <p:cNvSpPr>
            <a:spLocks noChangeArrowheads="1"/>
          </p:cNvSpPr>
          <p:nvPr/>
        </p:nvSpPr>
        <p:spPr bwMode="auto">
          <a:xfrm>
            <a:off x="6029325" y="5794375"/>
            <a:ext cx="121828" cy="292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r>
              <a:rPr lang="en-US" altLang="en-US" sz="1900">
                <a:solidFill>
                  <a:srgbClr val="009900"/>
                </a:solidFill>
                <a:latin typeface="+mn-lt"/>
              </a:rPr>
              <a:t>2</a:t>
            </a:r>
            <a:endParaRPr lang="en-US" altLang="en-US" sz="2400">
              <a:solidFill>
                <a:srgbClr val="009900"/>
              </a:solidFill>
              <a:latin typeface="+mn-lt"/>
            </a:endParaRPr>
          </a:p>
        </p:txBody>
      </p:sp>
      <p:sp>
        <p:nvSpPr>
          <p:cNvPr id="102518" name="Line 118"/>
          <p:cNvSpPr>
            <a:spLocks noChangeShapeType="1"/>
          </p:cNvSpPr>
          <p:nvPr/>
        </p:nvSpPr>
        <p:spPr bwMode="auto">
          <a:xfrm flipV="1">
            <a:off x="6521450" y="5746750"/>
            <a:ext cx="1588" cy="34925"/>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latin typeface="+mn-lt"/>
            </a:endParaRPr>
          </a:p>
        </p:txBody>
      </p:sp>
      <p:sp>
        <p:nvSpPr>
          <p:cNvPr id="102519" name="Line 119"/>
          <p:cNvSpPr>
            <a:spLocks noChangeShapeType="1"/>
          </p:cNvSpPr>
          <p:nvPr/>
        </p:nvSpPr>
        <p:spPr bwMode="auto">
          <a:xfrm flipV="1">
            <a:off x="6964363" y="5746750"/>
            <a:ext cx="1587" cy="34925"/>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latin typeface="+mn-lt"/>
            </a:endParaRPr>
          </a:p>
        </p:txBody>
      </p:sp>
      <p:sp>
        <p:nvSpPr>
          <p:cNvPr id="102520" name="Rectangle 120"/>
          <p:cNvSpPr>
            <a:spLocks noChangeArrowheads="1"/>
          </p:cNvSpPr>
          <p:nvPr/>
        </p:nvSpPr>
        <p:spPr bwMode="auto">
          <a:xfrm>
            <a:off x="6916738" y="5794375"/>
            <a:ext cx="121828" cy="292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r>
              <a:rPr lang="en-US" altLang="en-US" sz="1900">
                <a:solidFill>
                  <a:srgbClr val="009900"/>
                </a:solidFill>
                <a:latin typeface="+mn-lt"/>
              </a:rPr>
              <a:t>4</a:t>
            </a:r>
            <a:endParaRPr lang="en-US" altLang="en-US" sz="2400">
              <a:solidFill>
                <a:srgbClr val="009900"/>
              </a:solidFill>
              <a:latin typeface="+mn-lt"/>
            </a:endParaRPr>
          </a:p>
        </p:txBody>
      </p:sp>
      <p:sp>
        <p:nvSpPr>
          <p:cNvPr id="102521" name="Line 121"/>
          <p:cNvSpPr>
            <a:spLocks noChangeShapeType="1"/>
          </p:cNvSpPr>
          <p:nvPr/>
        </p:nvSpPr>
        <p:spPr bwMode="auto">
          <a:xfrm flipV="1">
            <a:off x="7408863" y="5746750"/>
            <a:ext cx="1587" cy="34925"/>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latin typeface="+mn-lt"/>
            </a:endParaRPr>
          </a:p>
        </p:txBody>
      </p:sp>
      <p:sp>
        <p:nvSpPr>
          <p:cNvPr id="102522" name="Line 122"/>
          <p:cNvSpPr>
            <a:spLocks noChangeShapeType="1"/>
          </p:cNvSpPr>
          <p:nvPr/>
        </p:nvSpPr>
        <p:spPr bwMode="auto">
          <a:xfrm flipV="1">
            <a:off x="7851775" y="5746750"/>
            <a:ext cx="1588" cy="34925"/>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latin typeface="+mn-lt"/>
            </a:endParaRPr>
          </a:p>
        </p:txBody>
      </p:sp>
      <p:sp>
        <p:nvSpPr>
          <p:cNvPr id="102523" name="Rectangle 123"/>
          <p:cNvSpPr>
            <a:spLocks noChangeArrowheads="1"/>
          </p:cNvSpPr>
          <p:nvPr/>
        </p:nvSpPr>
        <p:spPr bwMode="auto">
          <a:xfrm>
            <a:off x="7804150" y="5794375"/>
            <a:ext cx="121828" cy="292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r>
              <a:rPr lang="en-US" altLang="en-US" sz="1900">
                <a:solidFill>
                  <a:srgbClr val="009900"/>
                </a:solidFill>
                <a:latin typeface="+mn-lt"/>
              </a:rPr>
              <a:t>6</a:t>
            </a:r>
            <a:endParaRPr lang="en-US" altLang="en-US" sz="2400">
              <a:solidFill>
                <a:srgbClr val="009900"/>
              </a:solidFill>
              <a:latin typeface="+mn-lt"/>
            </a:endParaRPr>
          </a:p>
        </p:txBody>
      </p:sp>
      <p:sp>
        <p:nvSpPr>
          <p:cNvPr id="102524" name="Line 124"/>
          <p:cNvSpPr>
            <a:spLocks noChangeShapeType="1"/>
          </p:cNvSpPr>
          <p:nvPr/>
        </p:nvSpPr>
        <p:spPr bwMode="auto">
          <a:xfrm flipV="1">
            <a:off x="8294688" y="5746750"/>
            <a:ext cx="1587" cy="34925"/>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latin typeface="+mn-lt"/>
            </a:endParaRPr>
          </a:p>
        </p:txBody>
      </p:sp>
      <p:sp>
        <p:nvSpPr>
          <p:cNvPr id="102525" name="Line 125"/>
          <p:cNvSpPr>
            <a:spLocks noChangeShapeType="1"/>
          </p:cNvSpPr>
          <p:nvPr/>
        </p:nvSpPr>
        <p:spPr bwMode="auto">
          <a:xfrm flipV="1">
            <a:off x="8737600" y="5746750"/>
            <a:ext cx="1588" cy="34925"/>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latin typeface="+mn-lt"/>
            </a:endParaRPr>
          </a:p>
        </p:txBody>
      </p:sp>
      <p:sp>
        <p:nvSpPr>
          <p:cNvPr id="102526" name="Rectangle 126"/>
          <p:cNvSpPr>
            <a:spLocks noChangeArrowheads="1"/>
          </p:cNvSpPr>
          <p:nvPr/>
        </p:nvSpPr>
        <p:spPr bwMode="auto">
          <a:xfrm>
            <a:off x="8689975" y="5794375"/>
            <a:ext cx="121828" cy="292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r>
              <a:rPr lang="en-US" altLang="en-US" sz="1900">
                <a:solidFill>
                  <a:srgbClr val="009900"/>
                </a:solidFill>
                <a:latin typeface="+mn-lt"/>
              </a:rPr>
              <a:t>8</a:t>
            </a:r>
            <a:endParaRPr lang="en-US" altLang="en-US" sz="2400">
              <a:solidFill>
                <a:srgbClr val="009900"/>
              </a:solidFill>
              <a:latin typeface="+mn-lt"/>
            </a:endParaRPr>
          </a:p>
        </p:txBody>
      </p:sp>
      <p:sp>
        <p:nvSpPr>
          <p:cNvPr id="102527" name="Line 127"/>
          <p:cNvSpPr>
            <a:spLocks noChangeShapeType="1"/>
          </p:cNvSpPr>
          <p:nvPr/>
        </p:nvSpPr>
        <p:spPr bwMode="auto">
          <a:xfrm>
            <a:off x="5191125" y="3678238"/>
            <a:ext cx="1588" cy="2068512"/>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latin typeface="+mn-lt"/>
            </a:endParaRPr>
          </a:p>
        </p:txBody>
      </p:sp>
      <p:sp>
        <p:nvSpPr>
          <p:cNvPr id="102528" name="Rectangle 128"/>
          <p:cNvSpPr>
            <a:spLocks noChangeArrowheads="1"/>
          </p:cNvSpPr>
          <p:nvPr/>
        </p:nvSpPr>
        <p:spPr bwMode="auto">
          <a:xfrm>
            <a:off x="5195888" y="3683000"/>
            <a:ext cx="3536950" cy="2058988"/>
          </a:xfrm>
          <a:prstGeom prst="rect">
            <a:avLst/>
          </a:prstGeom>
          <a:noFill/>
          <a:ln w="11113">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endParaRPr lang="en-US" altLang="en-US">
              <a:latin typeface="+mn-lt"/>
            </a:endParaRPr>
          </a:p>
        </p:txBody>
      </p:sp>
      <p:sp>
        <p:nvSpPr>
          <p:cNvPr id="102529" name="Line 129"/>
          <p:cNvSpPr>
            <a:spLocks noChangeShapeType="1"/>
          </p:cNvSpPr>
          <p:nvPr/>
        </p:nvSpPr>
        <p:spPr bwMode="auto">
          <a:xfrm>
            <a:off x="5141913" y="3678238"/>
            <a:ext cx="49212" cy="1587"/>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latin typeface="+mn-lt"/>
            </a:endParaRPr>
          </a:p>
        </p:txBody>
      </p:sp>
      <p:sp>
        <p:nvSpPr>
          <p:cNvPr id="102530" name="Line 130"/>
          <p:cNvSpPr>
            <a:spLocks noChangeShapeType="1"/>
          </p:cNvSpPr>
          <p:nvPr/>
        </p:nvSpPr>
        <p:spPr bwMode="auto">
          <a:xfrm>
            <a:off x="5141913" y="3800475"/>
            <a:ext cx="49212" cy="1588"/>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latin typeface="+mn-lt"/>
            </a:endParaRPr>
          </a:p>
        </p:txBody>
      </p:sp>
      <p:sp>
        <p:nvSpPr>
          <p:cNvPr id="102531" name="Line 131"/>
          <p:cNvSpPr>
            <a:spLocks noChangeShapeType="1"/>
          </p:cNvSpPr>
          <p:nvPr/>
        </p:nvSpPr>
        <p:spPr bwMode="auto">
          <a:xfrm>
            <a:off x="5141913" y="3921125"/>
            <a:ext cx="49212" cy="1588"/>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latin typeface="+mn-lt"/>
            </a:endParaRPr>
          </a:p>
        </p:txBody>
      </p:sp>
      <p:sp>
        <p:nvSpPr>
          <p:cNvPr id="102532" name="Rectangle 132"/>
          <p:cNvSpPr>
            <a:spLocks noChangeArrowheads="1"/>
          </p:cNvSpPr>
          <p:nvPr/>
        </p:nvSpPr>
        <p:spPr bwMode="auto">
          <a:xfrm>
            <a:off x="4678363" y="3789363"/>
            <a:ext cx="426399" cy="292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r>
              <a:rPr lang="en-US" altLang="en-US" sz="1900">
                <a:solidFill>
                  <a:srgbClr val="009900"/>
                </a:solidFill>
                <a:latin typeface="+mn-lt"/>
              </a:rPr>
              <a:t>0.03</a:t>
            </a:r>
            <a:endParaRPr lang="en-US" altLang="en-US" sz="2400">
              <a:solidFill>
                <a:srgbClr val="009900"/>
              </a:solidFill>
              <a:latin typeface="+mn-lt"/>
            </a:endParaRPr>
          </a:p>
        </p:txBody>
      </p:sp>
      <p:sp>
        <p:nvSpPr>
          <p:cNvPr id="102533" name="Line 133"/>
          <p:cNvSpPr>
            <a:spLocks noChangeShapeType="1"/>
          </p:cNvSpPr>
          <p:nvPr/>
        </p:nvSpPr>
        <p:spPr bwMode="auto">
          <a:xfrm>
            <a:off x="5141913" y="4043363"/>
            <a:ext cx="49212" cy="1587"/>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latin typeface="+mn-lt"/>
            </a:endParaRPr>
          </a:p>
        </p:txBody>
      </p:sp>
      <p:sp>
        <p:nvSpPr>
          <p:cNvPr id="102534" name="Line 134"/>
          <p:cNvSpPr>
            <a:spLocks noChangeShapeType="1"/>
          </p:cNvSpPr>
          <p:nvPr/>
        </p:nvSpPr>
        <p:spPr bwMode="auto">
          <a:xfrm>
            <a:off x="5141913" y="4165600"/>
            <a:ext cx="49212" cy="1588"/>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latin typeface="+mn-lt"/>
            </a:endParaRPr>
          </a:p>
        </p:txBody>
      </p:sp>
      <p:sp>
        <p:nvSpPr>
          <p:cNvPr id="102535" name="Line 135"/>
          <p:cNvSpPr>
            <a:spLocks noChangeShapeType="1"/>
          </p:cNvSpPr>
          <p:nvPr/>
        </p:nvSpPr>
        <p:spPr bwMode="auto">
          <a:xfrm>
            <a:off x="5141913" y="4286250"/>
            <a:ext cx="49212" cy="1588"/>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latin typeface="+mn-lt"/>
            </a:endParaRPr>
          </a:p>
        </p:txBody>
      </p:sp>
      <p:sp>
        <p:nvSpPr>
          <p:cNvPr id="102536" name="Line 136"/>
          <p:cNvSpPr>
            <a:spLocks noChangeShapeType="1"/>
          </p:cNvSpPr>
          <p:nvPr/>
        </p:nvSpPr>
        <p:spPr bwMode="auto">
          <a:xfrm>
            <a:off x="5141913" y="4406900"/>
            <a:ext cx="49212" cy="1588"/>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latin typeface="+mn-lt"/>
            </a:endParaRPr>
          </a:p>
        </p:txBody>
      </p:sp>
      <p:sp>
        <p:nvSpPr>
          <p:cNvPr id="102537" name="Line 137"/>
          <p:cNvSpPr>
            <a:spLocks noChangeShapeType="1"/>
          </p:cNvSpPr>
          <p:nvPr/>
        </p:nvSpPr>
        <p:spPr bwMode="auto">
          <a:xfrm>
            <a:off x="5141913" y="4529138"/>
            <a:ext cx="49212" cy="1587"/>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latin typeface="+mn-lt"/>
            </a:endParaRPr>
          </a:p>
        </p:txBody>
      </p:sp>
      <p:sp>
        <p:nvSpPr>
          <p:cNvPr id="102538" name="Rectangle 138"/>
          <p:cNvSpPr>
            <a:spLocks noChangeArrowheads="1"/>
          </p:cNvSpPr>
          <p:nvPr/>
        </p:nvSpPr>
        <p:spPr bwMode="auto">
          <a:xfrm>
            <a:off x="4678363" y="4397375"/>
            <a:ext cx="426399" cy="292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r>
              <a:rPr lang="en-US" altLang="en-US" sz="1900">
                <a:solidFill>
                  <a:srgbClr val="009900"/>
                </a:solidFill>
                <a:latin typeface="+mn-lt"/>
              </a:rPr>
              <a:t>0.02</a:t>
            </a:r>
            <a:endParaRPr lang="en-US" altLang="en-US" sz="2400">
              <a:solidFill>
                <a:srgbClr val="009900"/>
              </a:solidFill>
              <a:latin typeface="+mn-lt"/>
            </a:endParaRPr>
          </a:p>
        </p:txBody>
      </p:sp>
      <p:sp>
        <p:nvSpPr>
          <p:cNvPr id="102539" name="Line 139"/>
          <p:cNvSpPr>
            <a:spLocks noChangeShapeType="1"/>
          </p:cNvSpPr>
          <p:nvPr/>
        </p:nvSpPr>
        <p:spPr bwMode="auto">
          <a:xfrm>
            <a:off x="5141913" y="4651375"/>
            <a:ext cx="49212" cy="1588"/>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latin typeface="+mn-lt"/>
            </a:endParaRPr>
          </a:p>
        </p:txBody>
      </p:sp>
      <p:sp>
        <p:nvSpPr>
          <p:cNvPr id="102540" name="Line 140"/>
          <p:cNvSpPr>
            <a:spLocks noChangeShapeType="1"/>
          </p:cNvSpPr>
          <p:nvPr/>
        </p:nvSpPr>
        <p:spPr bwMode="auto">
          <a:xfrm>
            <a:off x="5141913" y="4772025"/>
            <a:ext cx="49212" cy="1588"/>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latin typeface="+mn-lt"/>
            </a:endParaRPr>
          </a:p>
        </p:txBody>
      </p:sp>
      <p:sp>
        <p:nvSpPr>
          <p:cNvPr id="102541" name="Line 141"/>
          <p:cNvSpPr>
            <a:spLocks noChangeShapeType="1"/>
          </p:cNvSpPr>
          <p:nvPr/>
        </p:nvSpPr>
        <p:spPr bwMode="auto">
          <a:xfrm>
            <a:off x="5141913" y="4894263"/>
            <a:ext cx="49212" cy="1587"/>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latin typeface="+mn-lt"/>
            </a:endParaRPr>
          </a:p>
        </p:txBody>
      </p:sp>
      <p:sp>
        <p:nvSpPr>
          <p:cNvPr id="102542" name="Line 142"/>
          <p:cNvSpPr>
            <a:spLocks noChangeShapeType="1"/>
          </p:cNvSpPr>
          <p:nvPr/>
        </p:nvSpPr>
        <p:spPr bwMode="auto">
          <a:xfrm>
            <a:off x="5141913" y="5016500"/>
            <a:ext cx="49212" cy="1588"/>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latin typeface="+mn-lt"/>
            </a:endParaRPr>
          </a:p>
        </p:txBody>
      </p:sp>
      <p:sp>
        <p:nvSpPr>
          <p:cNvPr id="102543" name="Line 143"/>
          <p:cNvSpPr>
            <a:spLocks noChangeShapeType="1"/>
          </p:cNvSpPr>
          <p:nvPr/>
        </p:nvSpPr>
        <p:spPr bwMode="auto">
          <a:xfrm>
            <a:off x="5141913" y="5137150"/>
            <a:ext cx="49212" cy="1588"/>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latin typeface="+mn-lt"/>
            </a:endParaRPr>
          </a:p>
        </p:txBody>
      </p:sp>
      <p:sp>
        <p:nvSpPr>
          <p:cNvPr id="102544" name="Rectangle 144"/>
          <p:cNvSpPr>
            <a:spLocks noChangeArrowheads="1"/>
          </p:cNvSpPr>
          <p:nvPr/>
        </p:nvSpPr>
        <p:spPr bwMode="auto">
          <a:xfrm>
            <a:off x="4678363" y="5005388"/>
            <a:ext cx="426399" cy="292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r>
              <a:rPr lang="en-US" altLang="en-US" sz="1900">
                <a:solidFill>
                  <a:srgbClr val="009900"/>
                </a:solidFill>
                <a:latin typeface="+mn-lt"/>
              </a:rPr>
              <a:t>0.01</a:t>
            </a:r>
            <a:endParaRPr lang="en-US" altLang="en-US" sz="2400">
              <a:solidFill>
                <a:srgbClr val="009900"/>
              </a:solidFill>
              <a:latin typeface="+mn-lt"/>
            </a:endParaRPr>
          </a:p>
        </p:txBody>
      </p:sp>
      <p:sp>
        <p:nvSpPr>
          <p:cNvPr id="102545" name="Line 145"/>
          <p:cNvSpPr>
            <a:spLocks noChangeShapeType="1"/>
          </p:cNvSpPr>
          <p:nvPr/>
        </p:nvSpPr>
        <p:spPr bwMode="auto">
          <a:xfrm>
            <a:off x="5141913" y="5259388"/>
            <a:ext cx="49212" cy="1587"/>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latin typeface="+mn-lt"/>
            </a:endParaRPr>
          </a:p>
        </p:txBody>
      </p:sp>
      <p:sp>
        <p:nvSpPr>
          <p:cNvPr id="102546" name="Line 146"/>
          <p:cNvSpPr>
            <a:spLocks noChangeShapeType="1"/>
          </p:cNvSpPr>
          <p:nvPr/>
        </p:nvSpPr>
        <p:spPr bwMode="auto">
          <a:xfrm>
            <a:off x="5141913" y="5380038"/>
            <a:ext cx="49212" cy="1587"/>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latin typeface="+mn-lt"/>
            </a:endParaRPr>
          </a:p>
        </p:txBody>
      </p:sp>
      <p:sp>
        <p:nvSpPr>
          <p:cNvPr id="102547" name="Line 147"/>
          <p:cNvSpPr>
            <a:spLocks noChangeShapeType="1"/>
          </p:cNvSpPr>
          <p:nvPr/>
        </p:nvSpPr>
        <p:spPr bwMode="auto">
          <a:xfrm>
            <a:off x="5141913" y="5502275"/>
            <a:ext cx="49212" cy="1588"/>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latin typeface="+mn-lt"/>
            </a:endParaRPr>
          </a:p>
        </p:txBody>
      </p:sp>
      <p:sp>
        <p:nvSpPr>
          <p:cNvPr id="102548" name="Line 148"/>
          <p:cNvSpPr>
            <a:spLocks noChangeShapeType="1"/>
          </p:cNvSpPr>
          <p:nvPr/>
        </p:nvSpPr>
        <p:spPr bwMode="auto">
          <a:xfrm>
            <a:off x="5141913" y="5624513"/>
            <a:ext cx="49212" cy="1587"/>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latin typeface="+mn-lt"/>
            </a:endParaRPr>
          </a:p>
        </p:txBody>
      </p:sp>
      <p:sp>
        <p:nvSpPr>
          <p:cNvPr id="102549" name="Line 149"/>
          <p:cNvSpPr>
            <a:spLocks noChangeShapeType="1"/>
          </p:cNvSpPr>
          <p:nvPr/>
        </p:nvSpPr>
        <p:spPr bwMode="auto">
          <a:xfrm>
            <a:off x="5141913" y="5746750"/>
            <a:ext cx="49212" cy="1588"/>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latin typeface="+mn-lt"/>
            </a:endParaRPr>
          </a:p>
        </p:txBody>
      </p:sp>
      <p:sp>
        <p:nvSpPr>
          <p:cNvPr id="102550" name="Rectangle 150"/>
          <p:cNvSpPr>
            <a:spLocks noChangeArrowheads="1"/>
          </p:cNvSpPr>
          <p:nvPr/>
        </p:nvSpPr>
        <p:spPr bwMode="auto">
          <a:xfrm>
            <a:off x="4681538" y="5614988"/>
            <a:ext cx="426399" cy="292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r>
              <a:rPr lang="en-US" altLang="en-US" sz="1900">
                <a:solidFill>
                  <a:srgbClr val="009900"/>
                </a:solidFill>
                <a:latin typeface="+mn-lt"/>
              </a:rPr>
              <a:t>0.00</a:t>
            </a:r>
            <a:endParaRPr lang="en-US" altLang="en-US" sz="2400">
              <a:solidFill>
                <a:srgbClr val="009900"/>
              </a:solidFill>
              <a:latin typeface="+mn-lt"/>
            </a:endParaRPr>
          </a:p>
        </p:txBody>
      </p:sp>
      <p:sp>
        <p:nvSpPr>
          <p:cNvPr id="102551" name="Line 151"/>
          <p:cNvSpPr>
            <a:spLocks noChangeShapeType="1"/>
          </p:cNvSpPr>
          <p:nvPr/>
        </p:nvSpPr>
        <p:spPr bwMode="auto">
          <a:xfrm>
            <a:off x="5191125" y="5746750"/>
            <a:ext cx="3546475" cy="1588"/>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latin typeface="+mn-lt"/>
            </a:endParaRPr>
          </a:p>
        </p:txBody>
      </p:sp>
      <p:sp>
        <p:nvSpPr>
          <p:cNvPr id="102552" name="Freeform 152"/>
          <p:cNvSpPr>
            <a:spLocks/>
          </p:cNvSpPr>
          <p:nvPr/>
        </p:nvSpPr>
        <p:spPr bwMode="auto">
          <a:xfrm>
            <a:off x="5191125" y="5724525"/>
            <a:ext cx="44450" cy="22225"/>
          </a:xfrm>
          <a:custGeom>
            <a:avLst/>
            <a:gdLst>
              <a:gd name="T0" fmla="*/ 0 w 56"/>
              <a:gd name="T1" fmla="*/ 0 h 29"/>
              <a:gd name="T2" fmla="*/ 44450 w 56"/>
              <a:gd name="T3" fmla="*/ 0 h 29"/>
              <a:gd name="T4" fmla="*/ 44450 w 56"/>
              <a:gd name="T5" fmla="*/ 22225 h 29"/>
              <a:gd name="T6" fmla="*/ 0 60000 65536"/>
              <a:gd name="T7" fmla="*/ 0 60000 65536"/>
              <a:gd name="T8" fmla="*/ 0 60000 65536"/>
              <a:gd name="T9" fmla="*/ 0 w 56"/>
              <a:gd name="T10" fmla="*/ 0 h 29"/>
              <a:gd name="T11" fmla="*/ 56 w 56"/>
              <a:gd name="T12" fmla="*/ 29 h 29"/>
            </a:gdLst>
            <a:ahLst/>
            <a:cxnLst>
              <a:cxn ang="T6">
                <a:pos x="T0" y="T1"/>
              </a:cxn>
              <a:cxn ang="T7">
                <a:pos x="T2" y="T3"/>
              </a:cxn>
              <a:cxn ang="T8">
                <a:pos x="T4" y="T5"/>
              </a:cxn>
            </a:cxnLst>
            <a:rect l="T9" t="T10" r="T11" b="T12"/>
            <a:pathLst>
              <a:path w="56" h="29">
                <a:moveTo>
                  <a:pt x="0" y="0"/>
                </a:moveTo>
                <a:lnTo>
                  <a:pt x="56" y="0"/>
                </a:lnTo>
                <a:lnTo>
                  <a:pt x="56" y="29"/>
                </a:lnTo>
              </a:path>
            </a:pathLst>
          </a:custGeom>
          <a:noFill/>
          <a:ln w="158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mn-lt"/>
            </a:endParaRPr>
          </a:p>
        </p:txBody>
      </p:sp>
      <p:sp>
        <p:nvSpPr>
          <p:cNvPr id="102553" name="Freeform 153"/>
          <p:cNvSpPr>
            <a:spLocks/>
          </p:cNvSpPr>
          <p:nvPr/>
        </p:nvSpPr>
        <p:spPr bwMode="auto">
          <a:xfrm>
            <a:off x="5235575" y="5716588"/>
            <a:ext cx="44450" cy="30162"/>
          </a:xfrm>
          <a:custGeom>
            <a:avLst/>
            <a:gdLst>
              <a:gd name="T0" fmla="*/ 0 w 55"/>
              <a:gd name="T1" fmla="*/ 0 h 38"/>
              <a:gd name="T2" fmla="*/ 44450 w 55"/>
              <a:gd name="T3" fmla="*/ 0 h 38"/>
              <a:gd name="T4" fmla="*/ 44450 w 55"/>
              <a:gd name="T5" fmla="*/ 30162 h 38"/>
              <a:gd name="T6" fmla="*/ 0 60000 65536"/>
              <a:gd name="T7" fmla="*/ 0 60000 65536"/>
              <a:gd name="T8" fmla="*/ 0 60000 65536"/>
              <a:gd name="T9" fmla="*/ 0 w 55"/>
              <a:gd name="T10" fmla="*/ 0 h 38"/>
              <a:gd name="T11" fmla="*/ 55 w 55"/>
              <a:gd name="T12" fmla="*/ 38 h 38"/>
            </a:gdLst>
            <a:ahLst/>
            <a:cxnLst>
              <a:cxn ang="T6">
                <a:pos x="T0" y="T1"/>
              </a:cxn>
              <a:cxn ang="T7">
                <a:pos x="T2" y="T3"/>
              </a:cxn>
              <a:cxn ang="T8">
                <a:pos x="T4" y="T5"/>
              </a:cxn>
            </a:cxnLst>
            <a:rect l="T9" t="T10" r="T11" b="T12"/>
            <a:pathLst>
              <a:path w="55" h="38">
                <a:moveTo>
                  <a:pt x="0" y="0"/>
                </a:moveTo>
                <a:lnTo>
                  <a:pt x="55" y="0"/>
                </a:lnTo>
                <a:lnTo>
                  <a:pt x="55" y="38"/>
                </a:lnTo>
              </a:path>
            </a:pathLst>
          </a:custGeom>
          <a:noFill/>
          <a:ln w="158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mn-lt"/>
            </a:endParaRPr>
          </a:p>
        </p:txBody>
      </p:sp>
      <p:sp>
        <p:nvSpPr>
          <p:cNvPr id="102554" name="Freeform 154"/>
          <p:cNvSpPr>
            <a:spLocks/>
          </p:cNvSpPr>
          <p:nvPr/>
        </p:nvSpPr>
        <p:spPr bwMode="auto">
          <a:xfrm>
            <a:off x="5280025" y="5707063"/>
            <a:ext cx="44450" cy="39687"/>
          </a:xfrm>
          <a:custGeom>
            <a:avLst/>
            <a:gdLst>
              <a:gd name="T0" fmla="*/ 0 w 58"/>
              <a:gd name="T1" fmla="*/ 0 h 51"/>
              <a:gd name="T2" fmla="*/ 44450 w 58"/>
              <a:gd name="T3" fmla="*/ 0 h 51"/>
              <a:gd name="T4" fmla="*/ 44450 w 58"/>
              <a:gd name="T5" fmla="*/ 39687 h 51"/>
              <a:gd name="T6" fmla="*/ 0 60000 65536"/>
              <a:gd name="T7" fmla="*/ 0 60000 65536"/>
              <a:gd name="T8" fmla="*/ 0 60000 65536"/>
              <a:gd name="T9" fmla="*/ 0 w 58"/>
              <a:gd name="T10" fmla="*/ 0 h 51"/>
              <a:gd name="T11" fmla="*/ 58 w 58"/>
              <a:gd name="T12" fmla="*/ 51 h 51"/>
            </a:gdLst>
            <a:ahLst/>
            <a:cxnLst>
              <a:cxn ang="T6">
                <a:pos x="T0" y="T1"/>
              </a:cxn>
              <a:cxn ang="T7">
                <a:pos x="T2" y="T3"/>
              </a:cxn>
              <a:cxn ang="T8">
                <a:pos x="T4" y="T5"/>
              </a:cxn>
            </a:cxnLst>
            <a:rect l="T9" t="T10" r="T11" b="T12"/>
            <a:pathLst>
              <a:path w="58" h="51">
                <a:moveTo>
                  <a:pt x="0" y="0"/>
                </a:moveTo>
                <a:lnTo>
                  <a:pt x="58" y="0"/>
                </a:lnTo>
                <a:lnTo>
                  <a:pt x="58" y="51"/>
                </a:lnTo>
              </a:path>
            </a:pathLst>
          </a:custGeom>
          <a:noFill/>
          <a:ln w="158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mn-lt"/>
            </a:endParaRPr>
          </a:p>
        </p:txBody>
      </p:sp>
      <p:sp>
        <p:nvSpPr>
          <p:cNvPr id="102555" name="Freeform 155"/>
          <p:cNvSpPr>
            <a:spLocks/>
          </p:cNvSpPr>
          <p:nvPr/>
        </p:nvSpPr>
        <p:spPr bwMode="auto">
          <a:xfrm>
            <a:off x="5324475" y="3792538"/>
            <a:ext cx="2881313" cy="1954212"/>
          </a:xfrm>
          <a:custGeom>
            <a:avLst/>
            <a:gdLst>
              <a:gd name="T0" fmla="*/ 44462 w 3629"/>
              <a:gd name="T1" fmla="*/ 1886743 h 2462"/>
              <a:gd name="T2" fmla="*/ 132593 w 3629"/>
              <a:gd name="T3" fmla="*/ 1869281 h 2462"/>
              <a:gd name="T4" fmla="*/ 177849 w 3629"/>
              <a:gd name="T5" fmla="*/ 1954212 h 2462"/>
              <a:gd name="T6" fmla="*/ 222311 w 3629"/>
              <a:gd name="T7" fmla="*/ 1790700 h 2462"/>
              <a:gd name="T8" fmla="*/ 309648 w 3629"/>
              <a:gd name="T9" fmla="*/ 1754187 h 2462"/>
              <a:gd name="T10" fmla="*/ 354904 w 3629"/>
              <a:gd name="T11" fmla="*/ 1954212 h 2462"/>
              <a:gd name="T12" fmla="*/ 398572 w 3629"/>
              <a:gd name="T13" fmla="*/ 1612899 h 2462"/>
              <a:gd name="T14" fmla="*/ 485909 w 3629"/>
              <a:gd name="T15" fmla="*/ 1552574 h 2462"/>
              <a:gd name="T16" fmla="*/ 532753 w 3629"/>
              <a:gd name="T17" fmla="*/ 1954212 h 2462"/>
              <a:gd name="T18" fmla="*/ 575627 w 3629"/>
              <a:gd name="T19" fmla="*/ 1335881 h 2462"/>
              <a:gd name="T20" fmla="*/ 663758 w 3629"/>
              <a:gd name="T21" fmla="*/ 1252537 h 2462"/>
              <a:gd name="T22" fmla="*/ 709014 w 3629"/>
              <a:gd name="T23" fmla="*/ 1954212 h 2462"/>
              <a:gd name="T24" fmla="*/ 752682 w 3629"/>
              <a:gd name="T25" fmla="*/ 971550 h 2462"/>
              <a:gd name="T26" fmla="*/ 842401 w 3629"/>
              <a:gd name="T27" fmla="*/ 871537 h 2462"/>
              <a:gd name="T28" fmla="*/ 884481 w 3629"/>
              <a:gd name="T29" fmla="*/ 1954212 h 2462"/>
              <a:gd name="T30" fmla="*/ 929738 w 3629"/>
              <a:gd name="T31" fmla="*/ 573087 h 2462"/>
              <a:gd name="T32" fmla="*/ 1018662 w 3629"/>
              <a:gd name="T33" fmla="*/ 481012 h 2462"/>
              <a:gd name="T34" fmla="*/ 1063918 w 3629"/>
              <a:gd name="T35" fmla="*/ 1954212 h 2462"/>
              <a:gd name="T36" fmla="*/ 1106793 w 3629"/>
              <a:gd name="T37" fmla="*/ 231775 h 2462"/>
              <a:gd name="T38" fmla="*/ 1195717 w 3629"/>
              <a:gd name="T39" fmla="*/ 167481 h 2462"/>
              <a:gd name="T40" fmla="*/ 1240973 w 3629"/>
              <a:gd name="T41" fmla="*/ 1954212 h 2462"/>
              <a:gd name="T42" fmla="*/ 1285436 w 3629"/>
              <a:gd name="T43" fmla="*/ 30956 h 2462"/>
              <a:gd name="T44" fmla="*/ 1372772 w 3629"/>
              <a:gd name="T45" fmla="*/ 9525 h 2462"/>
              <a:gd name="T46" fmla="*/ 1418028 w 3629"/>
              <a:gd name="T47" fmla="*/ 1954212 h 2462"/>
              <a:gd name="T48" fmla="*/ 1463285 w 3629"/>
              <a:gd name="T49" fmla="*/ 18256 h 2462"/>
              <a:gd name="T50" fmla="*/ 1549827 w 3629"/>
              <a:gd name="T51" fmla="*/ 45244 h 2462"/>
              <a:gd name="T52" fmla="*/ 1595877 w 3629"/>
              <a:gd name="T53" fmla="*/ 1954212 h 2462"/>
              <a:gd name="T54" fmla="*/ 1639546 w 3629"/>
              <a:gd name="T55" fmla="*/ 188912 h 2462"/>
              <a:gd name="T56" fmla="*/ 1726883 w 3629"/>
              <a:gd name="T57" fmla="*/ 254794 h 2462"/>
              <a:gd name="T58" fmla="*/ 1773727 w 3629"/>
              <a:gd name="T59" fmla="*/ 1954212 h 2462"/>
              <a:gd name="T60" fmla="*/ 1816601 w 3629"/>
              <a:gd name="T61" fmla="*/ 489744 h 2462"/>
              <a:gd name="T62" fmla="*/ 1906319 w 3629"/>
              <a:gd name="T63" fmla="*/ 577056 h 2462"/>
              <a:gd name="T64" fmla="*/ 1950782 w 3629"/>
              <a:gd name="T65" fmla="*/ 1954212 h 2462"/>
              <a:gd name="T66" fmla="*/ 1995244 w 3629"/>
              <a:gd name="T67" fmla="*/ 848519 h 2462"/>
              <a:gd name="T68" fmla="*/ 2084168 w 3629"/>
              <a:gd name="T69" fmla="*/ 939006 h 2462"/>
              <a:gd name="T70" fmla="*/ 2129425 w 3629"/>
              <a:gd name="T71" fmla="*/ 1954212 h 2462"/>
              <a:gd name="T72" fmla="*/ 2170711 w 3629"/>
              <a:gd name="T73" fmla="*/ 1197768 h 2462"/>
              <a:gd name="T74" fmla="*/ 2260430 w 3629"/>
              <a:gd name="T75" fmla="*/ 1276350 h 2462"/>
              <a:gd name="T76" fmla="*/ 2305686 w 3629"/>
              <a:gd name="T77" fmla="*/ 1954212 h 2462"/>
              <a:gd name="T78" fmla="*/ 2349354 w 3629"/>
              <a:gd name="T79" fmla="*/ 1485899 h 2462"/>
              <a:gd name="T80" fmla="*/ 2439072 w 3629"/>
              <a:gd name="T81" fmla="*/ 1547812 h 2462"/>
              <a:gd name="T82" fmla="*/ 2483535 w 3629"/>
              <a:gd name="T83" fmla="*/ 1954212 h 2462"/>
              <a:gd name="T84" fmla="*/ 2526409 w 3629"/>
              <a:gd name="T85" fmla="*/ 1695450 h 2462"/>
              <a:gd name="T86" fmla="*/ 2616127 w 3629"/>
              <a:gd name="T87" fmla="*/ 1735931 h 2462"/>
              <a:gd name="T88" fmla="*/ 2659796 w 3629"/>
              <a:gd name="T89" fmla="*/ 1954212 h 2462"/>
              <a:gd name="T90" fmla="*/ 2702670 w 3629"/>
              <a:gd name="T91" fmla="*/ 1826418 h 2462"/>
              <a:gd name="T92" fmla="*/ 2792389 w 3629"/>
              <a:gd name="T93" fmla="*/ 1849437 h 2462"/>
              <a:gd name="T94" fmla="*/ 2837645 w 3629"/>
              <a:gd name="T95" fmla="*/ 1954212 h 246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29"/>
              <a:gd name="T145" fmla="*/ 0 h 2462"/>
              <a:gd name="T146" fmla="*/ 3629 w 3629"/>
              <a:gd name="T147" fmla="*/ 2462 h 246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29" h="2462">
                <a:moveTo>
                  <a:pt x="0" y="2395"/>
                </a:moveTo>
                <a:lnTo>
                  <a:pt x="56" y="2395"/>
                </a:lnTo>
                <a:lnTo>
                  <a:pt x="56" y="2462"/>
                </a:lnTo>
                <a:lnTo>
                  <a:pt x="56" y="2377"/>
                </a:lnTo>
                <a:lnTo>
                  <a:pt x="111" y="2377"/>
                </a:lnTo>
                <a:lnTo>
                  <a:pt x="111" y="2462"/>
                </a:lnTo>
                <a:lnTo>
                  <a:pt x="111" y="2355"/>
                </a:lnTo>
                <a:lnTo>
                  <a:pt x="167" y="2355"/>
                </a:lnTo>
                <a:lnTo>
                  <a:pt x="167" y="2462"/>
                </a:lnTo>
                <a:lnTo>
                  <a:pt x="167" y="2326"/>
                </a:lnTo>
                <a:lnTo>
                  <a:pt x="224" y="2326"/>
                </a:lnTo>
                <a:lnTo>
                  <a:pt x="224" y="2462"/>
                </a:lnTo>
                <a:lnTo>
                  <a:pt x="224" y="2294"/>
                </a:lnTo>
                <a:lnTo>
                  <a:pt x="280" y="2294"/>
                </a:lnTo>
                <a:lnTo>
                  <a:pt x="280" y="2462"/>
                </a:lnTo>
                <a:lnTo>
                  <a:pt x="280" y="2256"/>
                </a:lnTo>
                <a:lnTo>
                  <a:pt x="335" y="2256"/>
                </a:lnTo>
                <a:lnTo>
                  <a:pt x="335" y="2462"/>
                </a:lnTo>
                <a:lnTo>
                  <a:pt x="335" y="2210"/>
                </a:lnTo>
                <a:lnTo>
                  <a:pt x="390" y="2210"/>
                </a:lnTo>
                <a:lnTo>
                  <a:pt x="390" y="2462"/>
                </a:lnTo>
                <a:lnTo>
                  <a:pt x="390" y="2158"/>
                </a:lnTo>
                <a:lnTo>
                  <a:pt x="447" y="2158"/>
                </a:lnTo>
                <a:lnTo>
                  <a:pt x="447" y="2462"/>
                </a:lnTo>
                <a:lnTo>
                  <a:pt x="447" y="2100"/>
                </a:lnTo>
                <a:lnTo>
                  <a:pt x="502" y="2100"/>
                </a:lnTo>
                <a:lnTo>
                  <a:pt x="502" y="2462"/>
                </a:lnTo>
                <a:lnTo>
                  <a:pt x="502" y="2032"/>
                </a:lnTo>
                <a:lnTo>
                  <a:pt x="558" y="2032"/>
                </a:lnTo>
                <a:lnTo>
                  <a:pt x="558" y="2462"/>
                </a:lnTo>
                <a:lnTo>
                  <a:pt x="558" y="1956"/>
                </a:lnTo>
                <a:lnTo>
                  <a:pt x="612" y="1956"/>
                </a:lnTo>
                <a:lnTo>
                  <a:pt x="612" y="2462"/>
                </a:lnTo>
                <a:lnTo>
                  <a:pt x="612" y="1872"/>
                </a:lnTo>
                <a:lnTo>
                  <a:pt x="671" y="1872"/>
                </a:lnTo>
                <a:lnTo>
                  <a:pt x="671" y="2462"/>
                </a:lnTo>
                <a:lnTo>
                  <a:pt x="671" y="1782"/>
                </a:lnTo>
                <a:lnTo>
                  <a:pt x="725" y="1782"/>
                </a:lnTo>
                <a:lnTo>
                  <a:pt x="725" y="2462"/>
                </a:lnTo>
                <a:lnTo>
                  <a:pt x="725" y="1683"/>
                </a:lnTo>
                <a:lnTo>
                  <a:pt x="782" y="1683"/>
                </a:lnTo>
                <a:lnTo>
                  <a:pt x="782" y="2462"/>
                </a:lnTo>
                <a:lnTo>
                  <a:pt x="782" y="1578"/>
                </a:lnTo>
                <a:lnTo>
                  <a:pt x="836" y="1578"/>
                </a:lnTo>
                <a:lnTo>
                  <a:pt x="836" y="2462"/>
                </a:lnTo>
                <a:lnTo>
                  <a:pt x="836" y="1466"/>
                </a:lnTo>
                <a:lnTo>
                  <a:pt x="893" y="1466"/>
                </a:lnTo>
                <a:lnTo>
                  <a:pt x="893" y="2462"/>
                </a:lnTo>
                <a:lnTo>
                  <a:pt x="893" y="1346"/>
                </a:lnTo>
                <a:lnTo>
                  <a:pt x="948" y="1346"/>
                </a:lnTo>
                <a:lnTo>
                  <a:pt x="948" y="2462"/>
                </a:lnTo>
                <a:lnTo>
                  <a:pt x="948" y="1224"/>
                </a:lnTo>
                <a:lnTo>
                  <a:pt x="1004" y="1224"/>
                </a:lnTo>
                <a:lnTo>
                  <a:pt x="1004" y="2462"/>
                </a:lnTo>
                <a:lnTo>
                  <a:pt x="1004" y="1098"/>
                </a:lnTo>
                <a:lnTo>
                  <a:pt x="1061" y="1098"/>
                </a:lnTo>
                <a:lnTo>
                  <a:pt x="1061" y="2462"/>
                </a:lnTo>
                <a:lnTo>
                  <a:pt x="1061" y="970"/>
                </a:lnTo>
                <a:lnTo>
                  <a:pt x="1114" y="970"/>
                </a:lnTo>
                <a:lnTo>
                  <a:pt x="1114" y="2462"/>
                </a:lnTo>
                <a:lnTo>
                  <a:pt x="1114" y="846"/>
                </a:lnTo>
                <a:lnTo>
                  <a:pt x="1171" y="846"/>
                </a:lnTo>
                <a:lnTo>
                  <a:pt x="1171" y="2462"/>
                </a:lnTo>
                <a:lnTo>
                  <a:pt x="1171" y="722"/>
                </a:lnTo>
                <a:lnTo>
                  <a:pt x="1228" y="722"/>
                </a:lnTo>
                <a:lnTo>
                  <a:pt x="1228" y="2462"/>
                </a:lnTo>
                <a:lnTo>
                  <a:pt x="1228" y="606"/>
                </a:lnTo>
                <a:lnTo>
                  <a:pt x="1283" y="606"/>
                </a:lnTo>
                <a:lnTo>
                  <a:pt x="1283" y="2462"/>
                </a:lnTo>
                <a:lnTo>
                  <a:pt x="1283" y="494"/>
                </a:lnTo>
                <a:lnTo>
                  <a:pt x="1340" y="494"/>
                </a:lnTo>
                <a:lnTo>
                  <a:pt x="1340" y="2462"/>
                </a:lnTo>
                <a:lnTo>
                  <a:pt x="1340" y="390"/>
                </a:lnTo>
                <a:lnTo>
                  <a:pt x="1394" y="390"/>
                </a:lnTo>
                <a:lnTo>
                  <a:pt x="1394" y="2462"/>
                </a:lnTo>
                <a:lnTo>
                  <a:pt x="1394" y="292"/>
                </a:lnTo>
                <a:lnTo>
                  <a:pt x="1453" y="292"/>
                </a:lnTo>
                <a:lnTo>
                  <a:pt x="1453" y="2462"/>
                </a:lnTo>
                <a:lnTo>
                  <a:pt x="1453" y="211"/>
                </a:lnTo>
                <a:lnTo>
                  <a:pt x="1506" y="211"/>
                </a:lnTo>
                <a:lnTo>
                  <a:pt x="1506" y="2462"/>
                </a:lnTo>
                <a:lnTo>
                  <a:pt x="1506" y="138"/>
                </a:lnTo>
                <a:lnTo>
                  <a:pt x="1563" y="138"/>
                </a:lnTo>
                <a:lnTo>
                  <a:pt x="1563" y="2462"/>
                </a:lnTo>
                <a:lnTo>
                  <a:pt x="1563" y="81"/>
                </a:lnTo>
                <a:lnTo>
                  <a:pt x="1619" y="81"/>
                </a:lnTo>
                <a:lnTo>
                  <a:pt x="1619" y="2462"/>
                </a:lnTo>
                <a:lnTo>
                  <a:pt x="1619" y="39"/>
                </a:lnTo>
                <a:lnTo>
                  <a:pt x="1674" y="39"/>
                </a:lnTo>
                <a:lnTo>
                  <a:pt x="1674" y="2462"/>
                </a:lnTo>
                <a:lnTo>
                  <a:pt x="1674" y="12"/>
                </a:lnTo>
                <a:lnTo>
                  <a:pt x="1729" y="12"/>
                </a:lnTo>
                <a:lnTo>
                  <a:pt x="1729" y="2462"/>
                </a:lnTo>
                <a:lnTo>
                  <a:pt x="1729" y="0"/>
                </a:lnTo>
                <a:lnTo>
                  <a:pt x="1786" y="0"/>
                </a:lnTo>
                <a:lnTo>
                  <a:pt x="1786" y="2462"/>
                </a:lnTo>
                <a:lnTo>
                  <a:pt x="1786" y="4"/>
                </a:lnTo>
                <a:lnTo>
                  <a:pt x="1843" y="4"/>
                </a:lnTo>
                <a:lnTo>
                  <a:pt x="1843" y="2462"/>
                </a:lnTo>
                <a:lnTo>
                  <a:pt x="1843" y="23"/>
                </a:lnTo>
                <a:lnTo>
                  <a:pt x="1900" y="23"/>
                </a:lnTo>
                <a:lnTo>
                  <a:pt x="1900" y="2462"/>
                </a:lnTo>
                <a:lnTo>
                  <a:pt x="1900" y="57"/>
                </a:lnTo>
                <a:lnTo>
                  <a:pt x="1952" y="57"/>
                </a:lnTo>
                <a:lnTo>
                  <a:pt x="1952" y="2462"/>
                </a:lnTo>
                <a:lnTo>
                  <a:pt x="1952" y="106"/>
                </a:lnTo>
                <a:lnTo>
                  <a:pt x="2010" y="106"/>
                </a:lnTo>
                <a:lnTo>
                  <a:pt x="2010" y="2462"/>
                </a:lnTo>
                <a:lnTo>
                  <a:pt x="2010" y="167"/>
                </a:lnTo>
                <a:lnTo>
                  <a:pt x="2065" y="167"/>
                </a:lnTo>
                <a:lnTo>
                  <a:pt x="2065" y="2462"/>
                </a:lnTo>
                <a:lnTo>
                  <a:pt x="2065" y="238"/>
                </a:lnTo>
                <a:lnTo>
                  <a:pt x="2121" y="238"/>
                </a:lnTo>
                <a:lnTo>
                  <a:pt x="2121" y="2462"/>
                </a:lnTo>
                <a:lnTo>
                  <a:pt x="2121" y="321"/>
                </a:lnTo>
                <a:lnTo>
                  <a:pt x="2175" y="321"/>
                </a:lnTo>
                <a:lnTo>
                  <a:pt x="2175" y="2462"/>
                </a:lnTo>
                <a:lnTo>
                  <a:pt x="2175" y="415"/>
                </a:lnTo>
                <a:lnTo>
                  <a:pt x="2234" y="415"/>
                </a:lnTo>
                <a:lnTo>
                  <a:pt x="2234" y="2462"/>
                </a:lnTo>
                <a:lnTo>
                  <a:pt x="2234" y="512"/>
                </a:lnTo>
                <a:lnTo>
                  <a:pt x="2288" y="512"/>
                </a:lnTo>
                <a:lnTo>
                  <a:pt x="2288" y="2462"/>
                </a:lnTo>
                <a:lnTo>
                  <a:pt x="2288" y="617"/>
                </a:lnTo>
                <a:lnTo>
                  <a:pt x="2343" y="617"/>
                </a:lnTo>
                <a:lnTo>
                  <a:pt x="2343" y="2462"/>
                </a:lnTo>
                <a:lnTo>
                  <a:pt x="2343" y="727"/>
                </a:lnTo>
                <a:lnTo>
                  <a:pt x="2401" y="727"/>
                </a:lnTo>
                <a:lnTo>
                  <a:pt x="2401" y="2462"/>
                </a:lnTo>
                <a:lnTo>
                  <a:pt x="2401" y="840"/>
                </a:lnTo>
                <a:lnTo>
                  <a:pt x="2457" y="840"/>
                </a:lnTo>
                <a:lnTo>
                  <a:pt x="2457" y="2462"/>
                </a:lnTo>
                <a:lnTo>
                  <a:pt x="2457" y="954"/>
                </a:lnTo>
                <a:lnTo>
                  <a:pt x="2513" y="954"/>
                </a:lnTo>
                <a:lnTo>
                  <a:pt x="2513" y="2462"/>
                </a:lnTo>
                <a:lnTo>
                  <a:pt x="2513" y="1069"/>
                </a:lnTo>
                <a:lnTo>
                  <a:pt x="2569" y="1069"/>
                </a:lnTo>
                <a:lnTo>
                  <a:pt x="2569" y="2462"/>
                </a:lnTo>
                <a:lnTo>
                  <a:pt x="2569" y="1183"/>
                </a:lnTo>
                <a:lnTo>
                  <a:pt x="2625" y="1183"/>
                </a:lnTo>
                <a:lnTo>
                  <a:pt x="2625" y="2462"/>
                </a:lnTo>
                <a:lnTo>
                  <a:pt x="2625" y="1297"/>
                </a:lnTo>
                <a:lnTo>
                  <a:pt x="2682" y="1297"/>
                </a:lnTo>
                <a:lnTo>
                  <a:pt x="2682" y="2462"/>
                </a:lnTo>
                <a:lnTo>
                  <a:pt x="2682" y="1404"/>
                </a:lnTo>
                <a:lnTo>
                  <a:pt x="2734" y="1404"/>
                </a:lnTo>
                <a:lnTo>
                  <a:pt x="2734" y="2462"/>
                </a:lnTo>
                <a:lnTo>
                  <a:pt x="2734" y="1509"/>
                </a:lnTo>
                <a:lnTo>
                  <a:pt x="2792" y="1509"/>
                </a:lnTo>
                <a:lnTo>
                  <a:pt x="2792" y="2462"/>
                </a:lnTo>
                <a:lnTo>
                  <a:pt x="2792" y="1608"/>
                </a:lnTo>
                <a:lnTo>
                  <a:pt x="2847" y="1608"/>
                </a:lnTo>
                <a:lnTo>
                  <a:pt x="2847" y="2462"/>
                </a:lnTo>
                <a:lnTo>
                  <a:pt x="2847" y="1703"/>
                </a:lnTo>
                <a:lnTo>
                  <a:pt x="2904" y="1703"/>
                </a:lnTo>
                <a:lnTo>
                  <a:pt x="2904" y="2462"/>
                </a:lnTo>
                <a:lnTo>
                  <a:pt x="2904" y="1791"/>
                </a:lnTo>
                <a:lnTo>
                  <a:pt x="2959" y="1791"/>
                </a:lnTo>
                <a:lnTo>
                  <a:pt x="2959" y="2462"/>
                </a:lnTo>
                <a:lnTo>
                  <a:pt x="2959" y="1872"/>
                </a:lnTo>
                <a:lnTo>
                  <a:pt x="3016" y="1872"/>
                </a:lnTo>
                <a:lnTo>
                  <a:pt x="3016" y="2462"/>
                </a:lnTo>
                <a:lnTo>
                  <a:pt x="3016" y="1950"/>
                </a:lnTo>
                <a:lnTo>
                  <a:pt x="3072" y="1950"/>
                </a:lnTo>
                <a:lnTo>
                  <a:pt x="3072" y="2462"/>
                </a:lnTo>
                <a:lnTo>
                  <a:pt x="3072" y="2018"/>
                </a:lnTo>
                <a:lnTo>
                  <a:pt x="3128" y="2018"/>
                </a:lnTo>
                <a:lnTo>
                  <a:pt x="3128" y="2462"/>
                </a:lnTo>
                <a:lnTo>
                  <a:pt x="3128" y="2081"/>
                </a:lnTo>
                <a:lnTo>
                  <a:pt x="3182" y="2081"/>
                </a:lnTo>
                <a:lnTo>
                  <a:pt x="3182" y="2462"/>
                </a:lnTo>
                <a:lnTo>
                  <a:pt x="3182" y="2136"/>
                </a:lnTo>
                <a:lnTo>
                  <a:pt x="3239" y="2136"/>
                </a:lnTo>
                <a:lnTo>
                  <a:pt x="3239" y="2462"/>
                </a:lnTo>
                <a:lnTo>
                  <a:pt x="3239" y="2187"/>
                </a:lnTo>
                <a:lnTo>
                  <a:pt x="3295" y="2187"/>
                </a:lnTo>
                <a:lnTo>
                  <a:pt x="3295" y="2462"/>
                </a:lnTo>
                <a:lnTo>
                  <a:pt x="3295" y="2231"/>
                </a:lnTo>
                <a:lnTo>
                  <a:pt x="3350" y="2231"/>
                </a:lnTo>
                <a:lnTo>
                  <a:pt x="3350" y="2462"/>
                </a:lnTo>
                <a:lnTo>
                  <a:pt x="3350" y="2269"/>
                </a:lnTo>
                <a:lnTo>
                  <a:pt x="3404" y="2269"/>
                </a:lnTo>
                <a:lnTo>
                  <a:pt x="3404" y="2462"/>
                </a:lnTo>
                <a:lnTo>
                  <a:pt x="3404" y="2301"/>
                </a:lnTo>
                <a:lnTo>
                  <a:pt x="3463" y="2301"/>
                </a:lnTo>
                <a:lnTo>
                  <a:pt x="3463" y="2462"/>
                </a:lnTo>
                <a:lnTo>
                  <a:pt x="3463" y="2330"/>
                </a:lnTo>
                <a:lnTo>
                  <a:pt x="3517" y="2330"/>
                </a:lnTo>
                <a:lnTo>
                  <a:pt x="3517" y="2462"/>
                </a:lnTo>
                <a:lnTo>
                  <a:pt x="3517" y="2355"/>
                </a:lnTo>
                <a:lnTo>
                  <a:pt x="3574" y="2355"/>
                </a:lnTo>
                <a:lnTo>
                  <a:pt x="3574" y="2462"/>
                </a:lnTo>
                <a:lnTo>
                  <a:pt x="3574" y="2375"/>
                </a:lnTo>
                <a:lnTo>
                  <a:pt x="3629" y="2375"/>
                </a:lnTo>
                <a:lnTo>
                  <a:pt x="3629" y="2462"/>
                </a:lnTo>
              </a:path>
            </a:pathLst>
          </a:custGeom>
          <a:noFill/>
          <a:ln w="158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mn-lt"/>
            </a:endParaRPr>
          </a:p>
        </p:txBody>
      </p:sp>
      <p:sp>
        <p:nvSpPr>
          <p:cNvPr id="102556" name="Freeform 156"/>
          <p:cNvSpPr>
            <a:spLocks/>
          </p:cNvSpPr>
          <p:nvPr/>
        </p:nvSpPr>
        <p:spPr bwMode="auto">
          <a:xfrm>
            <a:off x="8205788" y="5691188"/>
            <a:ext cx="44450" cy="55562"/>
          </a:xfrm>
          <a:custGeom>
            <a:avLst/>
            <a:gdLst>
              <a:gd name="T0" fmla="*/ 0 w 57"/>
              <a:gd name="T1" fmla="*/ 0 h 69"/>
              <a:gd name="T2" fmla="*/ 44450 w 57"/>
              <a:gd name="T3" fmla="*/ 0 h 69"/>
              <a:gd name="T4" fmla="*/ 44450 w 57"/>
              <a:gd name="T5" fmla="*/ 55562 h 69"/>
              <a:gd name="T6" fmla="*/ 0 60000 65536"/>
              <a:gd name="T7" fmla="*/ 0 60000 65536"/>
              <a:gd name="T8" fmla="*/ 0 60000 65536"/>
              <a:gd name="T9" fmla="*/ 0 w 57"/>
              <a:gd name="T10" fmla="*/ 0 h 69"/>
              <a:gd name="T11" fmla="*/ 57 w 57"/>
              <a:gd name="T12" fmla="*/ 69 h 69"/>
            </a:gdLst>
            <a:ahLst/>
            <a:cxnLst>
              <a:cxn ang="T6">
                <a:pos x="T0" y="T1"/>
              </a:cxn>
              <a:cxn ang="T7">
                <a:pos x="T2" y="T3"/>
              </a:cxn>
              <a:cxn ang="T8">
                <a:pos x="T4" y="T5"/>
              </a:cxn>
            </a:cxnLst>
            <a:rect l="T9" t="T10" r="T11" b="T12"/>
            <a:pathLst>
              <a:path w="57" h="69">
                <a:moveTo>
                  <a:pt x="0" y="0"/>
                </a:moveTo>
                <a:lnTo>
                  <a:pt x="57" y="0"/>
                </a:lnTo>
                <a:lnTo>
                  <a:pt x="57" y="69"/>
                </a:lnTo>
              </a:path>
            </a:pathLst>
          </a:custGeom>
          <a:noFill/>
          <a:ln w="158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mn-lt"/>
            </a:endParaRPr>
          </a:p>
        </p:txBody>
      </p:sp>
      <p:sp>
        <p:nvSpPr>
          <p:cNvPr id="102557" name="Freeform 157"/>
          <p:cNvSpPr>
            <a:spLocks/>
          </p:cNvSpPr>
          <p:nvPr/>
        </p:nvSpPr>
        <p:spPr bwMode="auto">
          <a:xfrm>
            <a:off x="8250238" y="5700713"/>
            <a:ext cx="44450" cy="46037"/>
          </a:xfrm>
          <a:custGeom>
            <a:avLst/>
            <a:gdLst>
              <a:gd name="T0" fmla="*/ 0 w 55"/>
              <a:gd name="T1" fmla="*/ 0 h 58"/>
              <a:gd name="T2" fmla="*/ 44450 w 55"/>
              <a:gd name="T3" fmla="*/ 0 h 58"/>
              <a:gd name="T4" fmla="*/ 44450 w 55"/>
              <a:gd name="T5" fmla="*/ 46037 h 58"/>
              <a:gd name="T6" fmla="*/ 0 60000 65536"/>
              <a:gd name="T7" fmla="*/ 0 60000 65536"/>
              <a:gd name="T8" fmla="*/ 0 60000 65536"/>
              <a:gd name="T9" fmla="*/ 0 w 55"/>
              <a:gd name="T10" fmla="*/ 0 h 58"/>
              <a:gd name="T11" fmla="*/ 55 w 55"/>
              <a:gd name="T12" fmla="*/ 58 h 58"/>
            </a:gdLst>
            <a:ahLst/>
            <a:cxnLst>
              <a:cxn ang="T6">
                <a:pos x="T0" y="T1"/>
              </a:cxn>
              <a:cxn ang="T7">
                <a:pos x="T2" y="T3"/>
              </a:cxn>
              <a:cxn ang="T8">
                <a:pos x="T4" y="T5"/>
              </a:cxn>
            </a:cxnLst>
            <a:rect l="T9" t="T10" r="T11" b="T12"/>
            <a:pathLst>
              <a:path w="55" h="58">
                <a:moveTo>
                  <a:pt x="0" y="0"/>
                </a:moveTo>
                <a:lnTo>
                  <a:pt x="55" y="0"/>
                </a:lnTo>
                <a:lnTo>
                  <a:pt x="55" y="58"/>
                </a:lnTo>
              </a:path>
            </a:pathLst>
          </a:custGeom>
          <a:noFill/>
          <a:ln w="158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mn-lt"/>
            </a:endParaRPr>
          </a:p>
        </p:txBody>
      </p:sp>
      <p:sp>
        <p:nvSpPr>
          <p:cNvPr id="102558" name="Freeform 158"/>
          <p:cNvSpPr>
            <a:spLocks/>
          </p:cNvSpPr>
          <p:nvPr/>
        </p:nvSpPr>
        <p:spPr bwMode="auto">
          <a:xfrm>
            <a:off x="8294688" y="5711825"/>
            <a:ext cx="44450" cy="34925"/>
          </a:xfrm>
          <a:custGeom>
            <a:avLst/>
            <a:gdLst>
              <a:gd name="T0" fmla="*/ 0 w 56"/>
              <a:gd name="T1" fmla="*/ 0 h 43"/>
              <a:gd name="T2" fmla="*/ 44450 w 56"/>
              <a:gd name="T3" fmla="*/ 0 h 43"/>
              <a:gd name="T4" fmla="*/ 44450 w 56"/>
              <a:gd name="T5" fmla="*/ 34925 h 43"/>
              <a:gd name="T6" fmla="*/ 0 60000 65536"/>
              <a:gd name="T7" fmla="*/ 0 60000 65536"/>
              <a:gd name="T8" fmla="*/ 0 60000 65536"/>
              <a:gd name="T9" fmla="*/ 0 w 56"/>
              <a:gd name="T10" fmla="*/ 0 h 43"/>
              <a:gd name="T11" fmla="*/ 56 w 56"/>
              <a:gd name="T12" fmla="*/ 43 h 43"/>
            </a:gdLst>
            <a:ahLst/>
            <a:cxnLst>
              <a:cxn ang="T6">
                <a:pos x="T0" y="T1"/>
              </a:cxn>
              <a:cxn ang="T7">
                <a:pos x="T2" y="T3"/>
              </a:cxn>
              <a:cxn ang="T8">
                <a:pos x="T4" y="T5"/>
              </a:cxn>
            </a:cxnLst>
            <a:rect l="T9" t="T10" r="T11" b="T12"/>
            <a:pathLst>
              <a:path w="56" h="43">
                <a:moveTo>
                  <a:pt x="0" y="0"/>
                </a:moveTo>
                <a:lnTo>
                  <a:pt x="56" y="0"/>
                </a:lnTo>
                <a:lnTo>
                  <a:pt x="56" y="43"/>
                </a:lnTo>
              </a:path>
            </a:pathLst>
          </a:custGeom>
          <a:noFill/>
          <a:ln w="158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mn-lt"/>
            </a:endParaRPr>
          </a:p>
        </p:txBody>
      </p:sp>
      <p:sp>
        <p:nvSpPr>
          <p:cNvPr id="102559" name="Freeform 159"/>
          <p:cNvSpPr>
            <a:spLocks/>
          </p:cNvSpPr>
          <p:nvPr/>
        </p:nvSpPr>
        <p:spPr bwMode="auto">
          <a:xfrm>
            <a:off x="8339138" y="5719763"/>
            <a:ext cx="42862" cy="26987"/>
          </a:xfrm>
          <a:custGeom>
            <a:avLst/>
            <a:gdLst>
              <a:gd name="T0" fmla="*/ 0 w 54"/>
              <a:gd name="T1" fmla="*/ 0 h 35"/>
              <a:gd name="T2" fmla="*/ 42862 w 54"/>
              <a:gd name="T3" fmla="*/ 0 h 35"/>
              <a:gd name="T4" fmla="*/ 42862 w 54"/>
              <a:gd name="T5" fmla="*/ 26987 h 35"/>
              <a:gd name="T6" fmla="*/ 0 60000 65536"/>
              <a:gd name="T7" fmla="*/ 0 60000 65536"/>
              <a:gd name="T8" fmla="*/ 0 60000 65536"/>
              <a:gd name="T9" fmla="*/ 0 w 54"/>
              <a:gd name="T10" fmla="*/ 0 h 35"/>
              <a:gd name="T11" fmla="*/ 54 w 54"/>
              <a:gd name="T12" fmla="*/ 35 h 35"/>
            </a:gdLst>
            <a:ahLst/>
            <a:cxnLst>
              <a:cxn ang="T6">
                <a:pos x="T0" y="T1"/>
              </a:cxn>
              <a:cxn ang="T7">
                <a:pos x="T2" y="T3"/>
              </a:cxn>
              <a:cxn ang="T8">
                <a:pos x="T4" y="T5"/>
              </a:cxn>
            </a:cxnLst>
            <a:rect l="T9" t="T10" r="T11" b="T12"/>
            <a:pathLst>
              <a:path w="54" h="35">
                <a:moveTo>
                  <a:pt x="0" y="0"/>
                </a:moveTo>
                <a:lnTo>
                  <a:pt x="54" y="0"/>
                </a:lnTo>
                <a:lnTo>
                  <a:pt x="54" y="35"/>
                </a:lnTo>
              </a:path>
            </a:pathLst>
          </a:custGeom>
          <a:noFill/>
          <a:ln w="158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mn-lt"/>
            </a:endParaRPr>
          </a:p>
        </p:txBody>
      </p:sp>
      <p:sp>
        <p:nvSpPr>
          <p:cNvPr id="102560" name="Freeform 160"/>
          <p:cNvSpPr>
            <a:spLocks/>
          </p:cNvSpPr>
          <p:nvPr/>
        </p:nvSpPr>
        <p:spPr bwMode="auto">
          <a:xfrm>
            <a:off x="8382000" y="5724525"/>
            <a:ext cx="46038" cy="22225"/>
          </a:xfrm>
          <a:custGeom>
            <a:avLst/>
            <a:gdLst>
              <a:gd name="T0" fmla="*/ 0 w 58"/>
              <a:gd name="T1" fmla="*/ 0 h 27"/>
              <a:gd name="T2" fmla="*/ 46038 w 58"/>
              <a:gd name="T3" fmla="*/ 0 h 27"/>
              <a:gd name="T4" fmla="*/ 46038 w 58"/>
              <a:gd name="T5" fmla="*/ 22225 h 27"/>
              <a:gd name="T6" fmla="*/ 0 60000 65536"/>
              <a:gd name="T7" fmla="*/ 0 60000 65536"/>
              <a:gd name="T8" fmla="*/ 0 60000 65536"/>
              <a:gd name="T9" fmla="*/ 0 w 58"/>
              <a:gd name="T10" fmla="*/ 0 h 27"/>
              <a:gd name="T11" fmla="*/ 58 w 58"/>
              <a:gd name="T12" fmla="*/ 27 h 27"/>
            </a:gdLst>
            <a:ahLst/>
            <a:cxnLst>
              <a:cxn ang="T6">
                <a:pos x="T0" y="T1"/>
              </a:cxn>
              <a:cxn ang="T7">
                <a:pos x="T2" y="T3"/>
              </a:cxn>
              <a:cxn ang="T8">
                <a:pos x="T4" y="T5"/>
              </a:cxn>
            </a:cxnLst>
            <a:rect l="T9" t="T10" r="T11" b="T12"/>
            <a:pathLst>
              <a:path w="58" h="27">
                <a:moveTo>
                  <a:pt x="0" y="0"/>
                </a:moveTo>
                <a:lnTo>
                  <a:pt x="58" y="0"/>
                </a:lnTo>
                <a:lnTo>
                  <a:pt x="58" y="27"/>
                </a:lnTo>
              </a:path>
            </a:pathLst>
          </a:custGeom>
          <a:noFill/>
          <a:ln w="158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mn-lt"/>
            </a:endParaRPr>
          </a:p>
        </p:txBody>
      </p:sp>
      <p:sp>
        <p:nvSpPr>
          <p:cNvPr id="102561" name="Freeform 161"/>
          <p:cNvSpPr>
            <a:spLocks/>
          </p:cNvSpPr>
          <p:nvPr/>
        </p:nvSpPr>
        <p:spPr bwMode="auto">
          <a:xfrm>
            <a:off x="8428038" y="5730875"/>
            <a:ext cx="44450" cy="15875"/>
          </a:xfrm>
          <a:custGeom>
            <a:avLst/>
            <a:gdLst>
              <a:gd name="T0" fmla="*/ 0 w 56"/>
              <a:gd name="T1" fmla="*/ 0 h 20"/>
              <a:gd name="T2" fmla="*/ 44450 w 56"/>
              <a:gd name="T3" fmla="*/ 0 h 20"/>
              <a:gd name="T4" fmla="*/ 44450 w 56"/>
              <a:gd name="T5" fmla="*/ 15875 h 20"/>
              <a:gd name="T6" fmla="*/ 0 60000 65536"/>
              <a:gd name="T7" fmla="*/ 0 60000 65536"/>
              <a:gd name="T8" fmla="*/ 0 60000 65536"/>
              <a:gd name="T9" fmla="*/ 0 w 56"/>
              <a:gd name="T10" fmla="*/ 0 h 20"/>
              <a:gd name="T11" fmla="*/ 56 w 56"/>
              <a:gd name="T12" fmla="*/ 20 h 20"/>
            </a:gdLst>
            <a:ahLst/>
            <a:cxnLst>
              <a:cxn ang="T6">
                <a:pos x="T0" y="T1"/>
              </a:cxn>
              <a:cxn ang="T7">
                <a:pos x="T2" y="T3"/>
              </a:cxn>
              <a:cxn ang="T8">
                <a:pos x="T4" y="T5"/>
              </a:cxn>
            </a:cxnLst>
            <a:rect l="T9" t="T10" r="T11" b="T12"/>
            <a:pathLst>
              <a:path w="56" h="20">
                <a:moveTo>
                  <a:pt x="0" y="0"/>
                </a:moveTo>
                <a:lnTo>
                  <a:pt x="56" y="0"/>
                </a:lnTo>
                <a:lnTo>
                  <a:pt x="56" y="20"/>
                </a:lnTo>
              </a:path>
            </a:pathLst>
          </a:custGeom>
          <a:noFill/>
          <a:ln w="158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mn-lt"/>
            </a:endParaRPr>
          </a:p>
        </p:txBody>
      </p:sp>
      <p:sp>
        <p:nvSpPr>
          <p:cNvPr id="102562" name="Freeform 162"/>
          <p:cNvSpPr>
            <a:spLocks/>
          </p:cNvSpPr>
          <p:nvPr/>
        </p:nvSpPr>
        <p:spPr bwMode="auto">
          <a:xfrm>
            <a:off x="8472488" y="5734050"/>
            <a:ext cx="42862" cy="12700"/>
          </a:xfrm>
          <a:custGeom>
            <a:avLst/>
            <a:gdLst>
              <a:gd name="T0" fmla="*/ 0 w 54"/>
              <a:gd name="T1" fmla="*/ 0 h 16"/>
              <a:gd name="T2" fmla="*/ 42862 w 54"/>
              <a:gd name="T3" fmla="*/ 0 h 16"/>
              <a:gd name="T4" fmla="*/ 42862 w 54"/>
              <a:gd name="T5" fmla="*/ 12700 h 16"/>
              <a:gd name="T6" fmla="*/ 0 60000 65536"/>
              <a:gd name="T7" fmla="*/ 0 60000 65536"/>
              <a:gd name="T8" fmla="*/ 0 60000 65536"/>
              <a:gd name="T9" fmla="*/ 0 w 54"/>
              <a:gd name="T10" fmla="*/ 0 h 16"/>
              <a:gd name="T11" fmla="*/ 54 w 54"/>
              <a:gd name="T12" fmla="*/ 16 h 16"/>
            </a:gdLst>
            <a:ahLst/>
            <a:cxnLst>
              <a:cxn ang="T6">
                <a:pos x="T0" y="T1"/>
              </a:cxn>
              <a:cxn ang="T7">
                <a:pos x="T2" y="T3"/>
              </a:cxn>
              <a:cxn ang="T8">
                <a:pos x="T4" y="T5"/>
              </a:cxn>
            </a:cxnLst>
            <a:rect l="T9" t="T10" r="T11" b="T12"/>
            <a:pathLst>
              <a:path w="54" h="16">
                <a:moveTo>
                  <a:pt x="0" y="0"/>
                </a:moveTo>
                <a:lnTo>
                  <a:pt x="54" y="0"/>
                </a:lnTo>
                <a:lnTo>
                  <a:pt x="54" y="16"/>
                </a:lnTo>
              </a:path>
            </a:pathLst>
          </a:custGeom>
          <a:noFill/>
          <a:ln w="158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mn-lt"/>
            </a:endParaRPr>
          </a:p>
        </p:txBody>
      </p:sp>
      <p:sp>
        <p:nvSpPr>
          <p:cNvPr id="102563" name="Freeform 163"/>
          <p:cNvSpPr>
            <a:spLocks/>
          </p:cNvSpPr>
          <p:nvPr/>
        </p:nvSpPr>
        <p:spPr bwMode="auto">
          <a:xfrm>
            <a:off x="8515350" y="5737225"/>
            <a:ext cx="44450" cy="9525"/>
          </a:xfrm>
          <a:custGeom>
            <a:avLst/>
            <a:gdLst>
              <a:gd name="T0" fmla="*/ 0 w 56"/>
              <a:gd name="T1" fmla="*/ 0 h 11"/>
              <a:gd name="T2" fmla="*/ 44450 w 56"/>
              <a:gd name="T3" fmla="*/ 0 h 11"/>
              <a:gd name="T4" fmla="*/ 44450 w 56"/>
              <a:gd name="T5" fmla="*/ 9525 h 11"/>
              <a:gd name="T6" fmla="*/ 0 60000 65536"/>
              <a:gd name="T7" fmla="*/ 0 60000 65536"/>
              <a:gd name="T8" fmla="*/ 0 60000 65536"/>
              <a:gd name="T9" fmla="*/ 0 w 56"/>
              <a:gd name="T10" fmla="*/ 0 h 11"/>
              <a:gd name="T11" fmla="*/ 56 w 56"/>
              <a:gd name="T12" fmla="*/ 11 h 11"/>
            </a:gdLst>
            <a:ahLst/>
            <a:cxnLst>
              <a:cxn ang="T6">
                <a:pos x="T0" y="T1"/>
              </a:cxn>
              <a:cxn ang="T7">
                <a:pos x="T2" y="T3"/>
              </a:cxn>
              <a:cxn ang="T8">
                <a:pos x="T4" y="T5"/>
              </a:cxn>
            </a:cxnLst>
            <a:rect l="T9" t="T10" r="T11" b="T12"/>
            <a:pathLst>
              <a:path w="56" h="11">
                <a:moveTo>
                  <a:pt x="0" y="0"/>
                </a:moveTo>
                <a:lnTo>
                  <a:pt x="56" y="0"/>
                </a:lnTo>
                <a:lnTo>
                  <a:pt x="56" y="11"/>
                </a:lnTo>
              </a:path>
            </a:pathLst>
          </a:custGeom>
          <a:noFill/>
          <a:ln w="158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mn-lt"/>
            </a:endParaRPr>
          </a:p>
        </p:txBody>
      </p:sp>
      <p:sp>
        <p:nvSpPr>
          <p:cNvPr id="102564" name="Freeform 164"/>
          <p:cNvSpPr>
            <a:spLocks/>
          </p:cNvSpPr>
          <p:nvPr/>
        </p:nvSpPr>
        <p:spPr bwMode="auto">
          <a:xfrm>
            <a:off x="8559800" y="5738813"/>
            <a:ext cx="44450" cy="7937"/>
          </a:xfrm>
          <a:custGeom>
            <a:avLst/>
            <a:gdLst>
              <a:gd name="T0" fmla="*/ 0 w 57"/>
              <a:gd name="T1" fmla="*/ 0 h 10"/>
              <a:gd name="T2" fmla="*/ 44450 w 57"/>
              <a:gd name="T3" fmla="*/ 0 h 10"/>
              <a:gd name="T4" fmla="*/ 44450 w 57"/>
              <a:gd name="T5" fmla="*/ 7937 h 10"/>
              <a:gd name="T6" fmla="*/ 0 60000 65536"/>
              <a:gd name="T7" fmla="*/ 0 60000 65536"/>
              <a:gd name="T8" fmla="*/ 0 60000 65536"/>
              <a:gd name="T9" fmla="*/ 0 w 57"/>
              <a:gd name="T10" fmla="*/ 0 h 10"/>
              <a:gd name="T11" fmla="*/ 57 w 57"/>
              <a:gd name="T12" fmla="*/ 10 h 10"/>
            </a:gdLst>
            <a:ahLst/>
            <a:cxnLst>
              <a:cxn ang="T6">
                <a:pos x="T0" y="T1"/>
              </a:cxn>
              <a:cxn ang="T7">
                <a:pos x="T2" y="T3"/>
              </a:cxn>
              <a:cxn ang="T8">
                <a:pos x="T4" y="T5"/>
              </a:cxn>
            </a:cxnLst>
            <a:rect l="T9" t="T10" r="T11" b="T12"/>
            <a:pathLst>
              <a:path w="57" h="10">
                <a:moveTo>
                  <a:pt x="0" y="0"/>
                </a:moveTo>
                <a:lnTo>
                  <a:pt x="57" y="0"/>
                </a:lnTo>
                <a:lnTo>
                  <a:pt x="57" y="10"/>
                </a:lnTo>
              </a:path>
            </a:pathLst>
          </a:custGeom>
          <a:noFill/>
          <a:ln w="158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mn-lt"/>
            </a:endParaRPr>
          </a:p>
        </p:txBody>
      </p:sp>
      <p:sp>
        <p:nvSpPr>
          <p:cNvPr id="102565" name="Freeform 165"/>
          <p:cNvSpPr>
            <a:spLocks/>
          </p:cNvSpPr>
          <p:nvPr/>
        </p:nvSpPr>
        <p:spPr bwMode="auto">
          <a:xfrm>
            <a:off x="8604250" y="5741988"/>
            <a:ext cx="44450" cy="4762"/>
          </a:xfrm>
          <a:custGeom>
            <a:avLst/>
            <a:gdLst>
              <a:gd name="T0" fmla="*/ 0 w 55"/>
              <a:gd name="T1" fmla="*/ 0 h 6"/>
              <a:gd name="T2" fmla="*/ 44450 w 55"/>
              <a:gd name="T3" fmla="*/ 0 h 6"/>
              <a:gd name="T4" fmla="*/ 44450 w 55"/>
              <a:gd name="T5" fmla="*/ 4762 h 6"/>
              <a:gd name="T6" fmla="*/ 0 60000 65536"/>
              <a:gd name="T7" fmla="*/ 0 60000 65536"/>
              <a:gd name="T8" fmla="*/ 0 60000 65536"/>
              <a:gd name="T9" fmla="*/ 0 w 55"/>
              <a:gd name="T10" fmla="*/ 0 h 6"/>
              <a:gd name="T11" fmla="*/ 55 w 55"/>
              <a:gd name="T12" fmla="*/ 6 h 6"/>
            </a:gdLst>
            <a:ahLst/>
            <a:cxnLst>
              <a:cxn ang="T6">
                <a:pos x="T0" y="T1"/>
              </a:cxn>
              <a:cxn ang="T7">
                <a:pos x="T2" y="T3"/>
              </a:cxn>
              <a:cxn ang="T8">
                <a:pos x="T4" y="T5"/>
              </a:cxn>
            </a:cxnLst>
            <a:rect l="T9" t="T10" r="T11" b="T12"/>
            <a:pathLst>
              <a:path w="55" h="6">
                <a:moveTo>
                  <a:pt x="0" y="0"/>
                </a:moveTo>
                <a:lnTo>
                  <a:pt x="55" y="0"/>
                </a:lnTo>
                <a:lnTo>
                  <a:pt x="55" y="6"/>
                </a:lnTo>
              </a:path>
            </a:pathLst>
          </a:custGeom>
          <a:noFill/>
          <a:ln w="158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mn-lt"/>
            </a:endParaRPr>
          </a:p>
        </p:txBody>
      </p:sp>
      <p:sp>
        <p:nvSpPr>
          <p:cNvPr id="102566" name="Freeform 166"/>
          <p:cNvSpPr>
            <a:spLocks/>
          </p:cNvSpPr>
          <p:nvPr/>
        </p:nvSpPr>
        <p:spPr bwMode="auto">
          <a:xfrm>
            <a:off x="8648700" y="5741988"/>
            <a:ext cx="46038" cy="4762"/>
          </a:xfrm>
          <a:custGeom>
            <a:avLst/>
            <a:gdLst>
              <a:gd name="T0" fmla="*/ 0 w 57"/>
              <a:gd name="T1" fmla="*/ 0 h 5"/>
              <a:gd name="T2" fmla="*/ 46038 w 57"/>
              <a:gd name="T3" fmla="*/ 0 h 5"/>
              <a:gd name="T4" fmla="*/ 46038 w 57"/>
              <a:gd name="T5" fmla="*/ 4762 h 5"/>
              <a:gd name="T6" fmla="*/ 0 60000 65536"/>
              <a:gd name="T7" fmla="*/ 0 60000 65536"/>
              <a:gd name="T8" fmla="*/ 0 60000 65536"/>
              <a:gd name="T9" fmla="*/ 0 w 57"/>
              <a:gd name="T10" fmla="*/ 0 h 5"/>
              <a:gd name="T11" fmla="*/ 57 w 57"/>
              <a:gd name="T12" fmla="*/ 5 h 5"/>
            </a:gdLst>
            <a:ahLst/>
            <a:cxnLst>
              <a:cxn ang="T6">
                <a:pos x="T0" y="T1"/>
              </a:cxn>
              <a:cxn ang="T7">
                <a:pos x="T2" y="T3"/>
              </a:cxn>
              <a:cxn ang="T8">
                <a:pos x="T4" y="T5"/>
              </a:cxn>
            </a:cxnLst>
            <a:rect l="T9" t="T10" r="T11" b="T12"/>
            <a:pathLst>
              <a:path w="57" h="5">
                <a:moveTo>
                  <a:pt x="0" y="0"/>
                </a:moveTo>
                <a:lnTo>
                  <a:pt x="57" y="0"/>
                </a:lnTo>
                <a:lnTo>
                  <a:pt x="57" y="5"/>
                </a:lnTo>
              </a:path>
            </a:pathLst>
          </a:custGeom>
          <a:noFill/>
          <a:ln w="158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mn-lt"/>
            </a:endParaRPr>
          </a:p>
        </p:txBody>
      </p:sp>
      <p:sp>
        <p:nvSpPr>
          <p:cNvPr id="102567" name="Freeform 167"/>
          <p:cNvSpPr>
            <a:spLocks/>
          </p:cNvSpPr>
          <p:nvPr/>
        </p:nvSpPr>
        <p:spPr bwMode="auto">
          <a:xfrm>
            <a:off x="8694738" y="5743575"/>
            <a:ext cx="42862" cy="3175"/>
          </a:xfrm>
          <a:custGeom>
            <a:avLst/>
            <a:gdLst>
              <a:gd name="T0" fmla="*/ 0 w 54"/>
              <a:gd name="T1" fmla="*/ 0 h 4"/>
              <a:gd name="T2" fmla="*/ 42862 w 54"/>
              <a:gd name="T3" fmla="*/ 0 h 4"/>
              <a:gd name="T4" fmla="*/ 42862 w 54"/>
              <a:gd name="T5" fmla="*/ 3175 h 4"/>
              <a:gd name="T6" fmla="*/ 0 60000 65536"/>
              <a:gd name="T7" fmla="*/ 0 60000 65536"/>
              <a:gd name="T8" fmla="*/ 0 60000 65536"/>
              <a:gd name="T9" fmla="*/ 0 w 54"/>
              <a:gd name="T10" fmla="*/ 0 h 4"/>
              <a:gd name="T11" fmla="*/ 54 w 54"/>
              <a:gd name="T12" fmla="*/ 4 h 4"/>
            </a:gdLst>
            <a:ahLst/>
            <a:cxnLst>
              <a:cxn ang="T6">
                <a:pos x="T0" y="T1"/>
              </a:cxn>
              <a:cxn ang="T7">
                <a:pos x="T2" y="T3"/>
              </a:cxn>
              <a:cxn ang="T8">
                <a:pos x="T4" y="T5"/>
              </a:cxn>
            </a:cxnLst>
            <a:rect l="T9" t="T10" r="T11" b="T12"/>
            <a:pathLst>
              <a:path w="54" h="4">
                <a:moveTo>
                  <a:pt x="0" y="0"/>
                </a:moveTo>
                <a:lnTo>
                  <a:pt x="54" y="0"/>
                </a:lnTo>
                <a:lnTo>
                  <a:pt x="54" y="4"/>
                </a:lnTo>
              </a:path>
            </a:pathLst>
          </a:custGeom>
          <a:noFill/>
          <a:ln w="158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mn-lt"/>
            </a:endParaRPr>
          </a:p>
        </p:txBody>
      </p:sp>
      <p:sp>
        <p:nvSpPr>
          <p:cNvPr id="2" name="Rectangle 1">
            <a:extLst>
              <a:ext uri="{FF2B5EF4-FFF2-40B4-BE49-F238E27FC236}">
                <a16:creationId xmlns:a16="http://schemas.microsoft.com/office/drawing/2014/main" id="{89ABE2DF-79AA-4399-90AD-8C4EB11E3123}"/>
              </a:ext>
            </a:extLst>
          </p:cNvPr>
          <p:cNvSpPr/>
          <p:nvPr/>
        </p:nvSpPr>
        <p:spPr>
          <a:xfrm>
            <a:off x="4725989" y="6061075"/>
            <a:ext cx="4572000" cy="369332"/>
          </a:xfrm>
          <a:prstGeom prst="rect">
            <a:avLst/>
          </a:prstGeom>
          <a:solidFill>
            <a:schemeClr val="bg1"/>
          </a:solidFill>
        </p:spPr>
        <p:txBody>
          <a:bodyPr>
            <a:spAutoFit/>
          </a:bodyPr>
          <a:lstStyle/>
          <a:p>
            <a:pPr algn="ctr"/>
            <a:r>
              <a:rPr lang="en-US" altLang="en-US" i="1" dirty="0">
                <a:solidFill>
                  <a:srgbClr val="C00000"/>
                </a:solidFill>
                <a:latin typeface="+mn-lt"/>
                <a:cs typeface="Times New Roman" panose="02020603050405020304" pitchFamily="18" charset="0"/>
              </a:rPr>
              <a:t>Concentration</a:t>
            </a:r>
            <a:r>
              <a:rPr lang="en-US" altLang="en-US" dirty="0">
                <a:solidFill>
                  <a:srgbClr val="C00000"/>
                </a:solidFill>
                <a:latin typeface="+mn-lt"/>
                <a:cs typeface="Times New Roman" panose="02020603050405020304" pitchFamily="18" charset="0"/>
              </a:rPr>
              <a:t> = </a:t>
            </a:r>
            <a:r>
              <a:rPr lang="en-US" altLang="en-US" i="1" dirty="0">
                <a:solidFill>
                  <a:srgbClr val="C00000"/>
                </a:solidFill>
                <a:latin typeface="+mn-lt"/>
                <a:cs typeface="Times New Roman" panose="02020603050405020304" pitchFamily="18" charset="0"/>
              </a:rPr>
              <a:t>Dose</a:t>
            </a:r>
            <a:r>
              <a:rPr lang="en-US" altLang="en-US" dirty="0">
                <a:solidFill>
                  <a:srgbClr val="C00000"/>
                </a:solidFill>
                <a:latin typeface="+mn-lt"/>
                <a:cs typeface="Times New Roman" panose="02020603050405020304" pitchFamily="18" charset="0"/>
              </a:rPr>
              <a:t> </a:t>
            </a:r>
            <a:r>
              <a:rPr lang="en-US" altLang="en-US" dirty="0">
                <a:solidFill>
                  <a:srgbClr val="C00000"/>
                </a:solidFill>
                <a:latin typeface="+mn-lt"/>
                <a:cs typeface="Times New Roman" panose="02020603050405020304" pitchFamily="18" charset="0"/>
                <a:sym typeface="Symbol" panose="05050102010706020507" pitchFamily="18" charset="2"/>
              </a:rPr>
              <a:t> </a:t>
            </a:r>
            <a:r>
              <a:rPr lang="en-US" altLang="en-US" i="1" dirty="0" err="1">
                <a:solidFill>
                  <a:srgbClr val="C00000"/>
                </a:solidFill>
                <a:latin typeface="+mn-lt"/>
                <a:cs typeface="Times New Roman" panose="02020603050405020304" pitchFamily="18" charset="0"/>
                <a:sym typeface="Symbol" panose="05050102010706020507" pitchFamily="18" charset="2"/>
              </a:rPr>
              <a:t>Bodymass</a:t>
            </a:r>
            <a:r>
              <a:rPr lang="en-US" altLang="en-US" i="1" dirty="0">
                <a:solidFill>
                  <a:srgbClr val="C00000"/>
                </a:solidFill>
                <a:latin typeface="+mn-lt"/>
                <a:cs typeface="Times New Roman" panose="02020603050405020304" pitchFamily="18" charset="0"/>
                <a:sym typeface="Symbol" panose="05050102010706020507" pitchFamily="18" charset="2"/>
              </a:rPr>
              <a:t> </a:t>
            </a:r>
            <a:r>
              <a:rPr lang="en-US" altLang="en-US" dirty="0">
                <a:solidFill>
                  <a:srgbClr val="C00000"/>
                </a:solidFill>
                <a:latin typeface="+mn-lt"/>
                <a:cs typeface="Times New Roman" panose="02020603050405020304" pitchFamily="18" charset="0"/>
              </a:rPr>
              <a:t>/ </a:t>
            </a:r>
            <a:r>
              <a:rPr lang="en-US" altLang="en-US" i="1" dirty="0">
                <a:solidFill>
                  <a:srgbClr val="C00000"/>
                </a:solidFill>
                <a:latin typeface="+mn-lt"/>
                <a:cs typeface="Times New Roman" panose="02020603050405020304" pitchFamily="18" charset="0"/>
              </a:rPr>
              <a:t>Intake</a:t>
            </a:r>
          </a:p>
        </p:txBody>
      </p:sp>
      <p:sp>
        <p:nvSpPr>
          <p:cNvPr id="3" name="Rectangle 2">
            <a:extLst>
              <a:ext uri="{FF2B5EF4-FFF2-40B4-BE49-F238E27FC236}">
                <a16:creationId xmlns:a16="http://schemas.microsoft.com/office/drawing/2014/main" id="{98C978D0-1284-43B0-8831-49B0A5A03D42}"/>
              </a:ext>
            </a:extLst>
          </p:cNvPr>
          <p:cNvSpPr/>
          <p:nvPr/>
        </p:nvSpPr>
        <p:spPr>
          <a:xfrm>
            <a:off x="9118600" y="3590925"/>
            <a:ext cx="4902200" cy="280931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Tree>
    <p:extLst>
      <p:ext uri="{BB962C8B-B14F-4D97-AF65-F5344CB8AC3E}">
        <p14:creationId xmlns:p14="http://schemas.microsoft.com/office/powerpoint/2010/main" val="339713244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path" presetSubtype="0" accel="50000" decel="50000" fill="hold" grpId="0" nodeType="withEffect">
                                  <p:stCondLst>
                                    <p:cond delay="0"/>
                                  </p:stCondLst>
                                  <p:childTnLst>
                                    <p:animMotion origin="layout" path="M 0.10191 -0.00301 L -0.50834 0.00301 " pathEditMode="relative" rAng="0" ptsTypes="AA">
                                      <p:cBhvr>
                                        <p:cTn id="6" dur="500" fill="hold"/>
                                        <p:tgtEl>
                                          <p:spTgt spid="3"/>
                                        </p:tgtEl>
                                        <p:attrNameLst>
                                          <p:attrName>ppt_x</p:attrName>
                                          <p:attrName>ppt_y</p:attrName>
                                        </p:attrNameLst>
                                      </p:cBhvr>
                                      <p:rCtr x="-30521" y="301"/>
                                    </p:animMotion>
                                  </p:childTnLst>
                                </p:cTn>
                              </p:par>
                            </p:childTnLst>
                          </p:cTn>
                        </p:par>
                      </p:childTnLst>
                    </p:cTn>
                  </p:par>
                  <p:par>
                    <p:cTn id="7" fill="hold">
                      <p:stCondLst>
                        <p:cond delay="indefinite"/>
                      </p:stCondLst>
                      <p:childTnLst>
                        <p:par>
                          <p:cTn id="8" fill="hold">
                            <p:stCondLst>
                              <p:cond delay="0"/>
                            </p:stCondLst>
                            <p:childTnLst>
                              <p:par>
                                <p:cTn id="9" presetID="10" presetClass="exit" presetSubtype="0" fill="hold" grpId="1" nodeType="clickEffect">
                                  <p:stCondLst>
                                    <p:cond delay="0"/>
                                  </p:stCondLst>
                                  <p:childTnLst>
                                    <p:animEffect transition="out" filter="fade">
                                      <p:cBhvr>
                                        <p:cTn id="10" dur="500"/>
                                        <p:tgtEl>
                                          <p:spTgt spid="3"/>
                                        </p:tgtEl>
                                      </p:cBhvr>
                                    </p:animEffect>
                                    <p:set>
                                      <p:cBhvr>
                                        <p:cTn id="11" dur="1" fill="hold">
                                          <p:stCondLst>
                                            <p:cond delay="499"/>
                                          </p:stCondLst>
                                        </p:cTn>
                                        <p:tgtEl>
                                          <p:spTgt spid="3"/>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3" grpId="1" animBg="1"/>
    </p:bldLst>
  </p:timing>
</p:sld>
</file>

<file path=ppt/slides/slide3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3426" name="Rectangle 2"/>
          <p:cNvSpPr>
            <a:spLocks noChangeArrowheads="1"/>
          </p:cNvSpPr>
          <p:nvPr/>
        </p:nvSpPr>
        <p:spPr bwMode="auto">
          <a:xfrm>
            <a:off x="0" y="0"/>
            <a:ext cx="9144000" cy="685800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endParaRPr lang="en-US" altLang="en-US">
              <a:latin typeface="+mn-lt"/>
            </a:endParaRPr>
          </a:p>
        </p:txBody>
      </p:sp>
      <p:sp>
        <p:nvSpPr>
          <p:cNvPr id="103427" name="Text Box 4"/>
          <p:cNvSpPr txBox="1">
            <a:spLocks noChangeArrowheads="1"/>
          </p:cNvSpPr>
          <p:nvPr/>
        </p:nvSpPr>
        <p:spPr bwMode="auto">
          <a:xfrm>
            <a:off x="1584325" y="1108075"/>
            <a:ext cx="6873875"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r>
              <a:rPr lang="en-US" altLang="en-US" sz="2400" dirty="0">
                <a:latin typeface="+mn-lt"/>
              </a:rPr>
              <a:t>Large doses in the realized distribution (arising from the allowed distribution of concentrations) are more common than were originally planned </a:t>
            </a:r>
          </a:p>
        </p:txBody>
      </p:sp>
      <p:sp>
        <p:nvSpPr>
          <p:cNvPr id="103428" name="AutoShape 5"/>
          <p:cNvSpPr>
            <a:spLocks noChangeAspect="1" noChangeArrowheads="1" noTextEdit="1"/>
          </p:cNvSpPr>
          <p:nvPr/>
        </p:nvSpPr>
        <p:spPr bwMode="auto">
          <a:xfrm>
            <a:off x="457200" y="858838"/>
            <a:ext cx="8458200" cy="5273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atin typeface="+mn-lt"/>
            </a:endParaRPr>
          </a:p>
        </p:txBody>
      </p:sp>
      <p:sp>
        <p:nvSpPr>
          <p:cNvPr id="103429" name="Line 7"/>
          <p:cNvSpPr>
            <a:spLocks noChangeShapeType="1"/>
          </p:cNvSpPr>
          <p:nvPr/>
        </p:nvSpPr>
        <p:spPr bwMode="auto">
          <a:xfrm flipV="1">
            <a:off x="1252538" y="5318125"/>
            <a:ext cx="1587" cy="73025"/>
          </a:xfrm>
          <a:prstGeom prst="line">
            <a:avLst/>
          </a:prstGeom>
          <a:noFill/>
          <a:ln w="33338">
            <a:solidFill>
              <a:schemeClr val="tx1"/>
            </a:solidFill>
            <a:round/>
            <a:headEnd/>
            <a:tailEnd/>
          </a:ln>
          <a:extLst>
            <a:ext uri="{909E8E84-426E-40DD-AFC4-6F175D3DCCD1}">
              <a14:hiddenFill xmlns:a14="http://schemas.microsoft.com/office/drawing/2010/main">
                <a:noFill/>
              </a14:hiddenFill>
            </a:ext>
          </a:extLst>
        </p:spPr>
        <p:txBody>
          <a:bodyPr/>
          <a:lstStyle/>
          <a:p>
            <a:endParaRPr lang="en-US">
              <a:latin typeface="+mn-lt"/>
            </a:endParaRPr>
          </a:p>
        </p:txBody>
      </p:sp>
      <p:sp>
        <p:nvSpPr>
          <p:cNvPr id="103430" name="Rectangle 8"/>
          <p:cNvSpPr>
            <a:spLocks noChangeArrowheads="1"/>
          </p:cNvSpPr>
          <p:nvPr/>
        </p:nvSpPr>
        <p:spPr bwMode="auto">
          <a:xfrm>
            <a:off x="1168400" y="5424488"/>
            <a:ext cx="15388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r>
              <a:rPr lang="en-US" altLang="en-US" sz="2400">
                <a:solidFill>
                  <a:srgbClr val="000000"/>
                </a:solidFill>
                <a:latin typeface="+mn-lt"/>
              </a:rPr>
              <a:t>0</a:t>
            </a:r>
            <a:endParaRPr lang="en-US" altLang="en-US" sz="2400">
              <a:latin typeface="+mn-lt"/>
            </a:endParaRPr>
          </a:p>
        </p:txBody>
      </p:sp>
      <p:sp>
        <p:nvSpPr>
          <p:cNvPr id="103431" name="Line 9"/>
          <p:cNvSpPr>
            <a:spLocks noChangeShapeType="1"/>
          </p:cNvSpPr>
          <p:nvPr/>
        </p:nvSpPr>
        <p:spPr bwMode="auto">
          <a:xfrm flipV="1">
            <a:off x="2198688" y="5318125"/>
            <a:ext cx="1587" cy="73025"/>
          </a:xfrm>
          <a:prstGeom prst="line">
            <a:avLst/>
          </a:prstGeom>
          <a:noFill/>
          <a:ln w="33338">
            <a:solidFill>
              <a:schemeClr val="tx1"/>
            </a:solidFill>
            <a:round/>
            <a:headEnd/>
            <a:tailEnd/>
          </a:ln>
          <a:extLst>
            <a:ext uri="{909E8E84-426E-40DD-AFC4-6F175D3DCCD1}">
              <a14:hiddenFill xmlns:a14="http://schemas.microsoft.com/office/drawing/2010/main">
                <a:noFill/>
              </a14:hiddenFill>
            </a:ext>
          </a:extLst>
        </p:spPr>
        <p:txBody>
          <a:bodyPr/>
          <a:lstStyle/>
          <a:p>
            <a:endParaRPr lang="en-US">
              <a:latin typeface="+mn-lt"/>
            </a:endParaRPr>
          </a:p>
        </p:txBody>
      </p:sp>
      <p:sp>
        <p:nvSpPr>
          <p:cNvPr id="103432" name="Line 10"/>
          <p:cNvSpPr>
            <a:spLocks noChangeShapeType="1"/>
          </p:cNvSpPr>
          <p:nvPr/>
        </p:nvSpPr>
        <p:spPr bwMode="auto">
          <a:xfrm flipV="1">
            <a:off x="3144838" y="5318125"/>
            <a:ext cx="1587" cy="73025"/>
          </a:xfrm>
          <a:prstGeom prst="line">
            <a:avLst/>
          </a:prstGeom>
          <a:noFill/>
          <a:ln w="33338">
            <a:solidFill>
              <a:schemeClr val="tx1"/>
            </a:solidFill>
            <a:round/>
            <a:headEnd/>
            <a:tailEnd/>
          </a:ln>
          <a:extLst>
            <a:ext uri="{909E8E84-426E-40DD-AFC4-6F175D3DCCD1}">
              <a14:hiddenFill xmlns:a14="http://schemas.microsoft.com/office/drawing/2010/main">
                <a:noFill/>
              </a14:hiddenFill>
            </a:ext>
          </a:extLst>
        </p:spPr>
        <p:txBody>
          <a:bodyPr/>
          <a:lstStyle/>
          <a:p>
            <a:endParaRPr lang="en-US">
              <a:latin typeface="+mn-lt"/>
            </a:endParaRPr>
          </a:p>
        </p:txBody>
      </p:sp>
      <p:sp>
        <p:nvSpPr>
          <p:cNvPr id="103433" name="Rectangle 11"/>
          <p:cNvSpPr>
            <a:spLocks noChangeArrowheads="1"/>
          </p:cNvSpPr>
          <p:nvPr/>
        </p:nvSpPr>
        <p:spPr bwMode="auto">
          <a:xfrm>
            <a:off x="3062288" y="5424488"/>
            <a:ext cx="15388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r>
              <a:rPr lang="en-US" altLang="en-US" sz="2400">
                <a:solidFill>
                  <a:srgbClr val="000000"/>
                </a:solidFill>
                <a:latin typeface="+mn-lt"/>
              </a:rPr>
              <a:t>2</a:t>
            </a:r>
            <a:endParaRPr lang="en-US" altLang="en-US" sz="2400">
              <a:latin typeface="+mn-lt"/>
            </a:endParaRPr>
          </a:p>
        </p:txBody>
      </p:sp>
      <p:sp>
        <p:nvSpPr>
          <p:cNvPr id="103434" name="Line 12"/>
          <p:cNvSpPr>
            <a:spLocks noChangeShapeType="1"/>
          </p:cNvSpPr>
          <p:nvPr/>
        </p:nvSpPr>
        <p:spPr bwMode="auto">
          <a:xfrm flipV="1">
            <a:off x="4092575" y="5318125"/>
            <a:ext cx="1588" cy="73025"/>
          </a:xfrm>
          <a:prstGeom prst="line">
            <a:avLst/>
          </a:prstGeom>
          <a:noFill/>
          <a:ln w="33338">
            <a:solidFill>
              <a:schemeClr val="tx1"/>
            </a:solidFill>
            <a:round/>
            <a:headEnd/>
            <a:tailEnd/>
          </a:ln>
          <a:extLst>
            <a:ext uri="{909E8E84-426E-40DD-AFC4-6F175D3DCCD1}">
              <a14:hiddenFill xmlns:a14="http://schemas.microsoft.com/office/drawing/2010/main">
                <a:noFill/>
              </a14:hiddenFill>
            </a:ext>
          </a:extLst>
        </p:spPr>
        <p:txBody>
          <a:bodyPr/>
          <a:lstStyle/>
          <a:p>
            <a:endParaRPr lang="en-US">
              <a:latin typeface="+mn-lt"/>
            </a:endParaRPr>
          </a:p>
        </p:txBody>
      </p:sp>
      <p:sp>
        <p:nvSpPr>
          <p:cNvPr id="103435" name="Line 13"/>
          <p:cNvSpPr>
            <a:spLocks noChangeShapeType="1"/>
          </p:cNvSpPr>
          <p:nvPr/>
        </p:nvSpPr>
        <p:spPr bwMode="auto">
          <a:xfrm flipV="1">
            <a:off x="5037138" y="5318125"/>
            <a:ext cx="1587" cy="73025"/>
          </a:xfrm>
          <a:prstGeom prst="line">
            <a:avLst/>
          </a:prstGeom>
          <a:noFill/>
          <a:ln w="33338">
            <a:solidFill>
              <a:schemeClr val="tx1"/>
            </a:solidFill>
            <a:round/>
            <a:headEnd/>
            <a:tailEnd/>
          </a:ln>
          <a:extLst>
            <a:ext uri="{909E8E84-426E-40DD-AFC4-6F175D3DCCD1}">
              <a14:hiddenFill xmlns:a14="http://schemas.microsoft.com/office/drawing/2010/main">
                <a:noFill/>
              </a14:hiddenFill>
            </a:ext>
          </a:extLst>
        </p:spPr>
        <p:txBody>
          <a:bodyPr/>
          <a:lstStyle/>
          <a:p>
            <a:endParaRPr lang="en-US">
              <a:latin typeface="+mn-lt"/>
            </a:endParaRPr>
          </a:p>
        </p:txBody>
      </p:sp>
      <p:sp>
        <p:nvSpPr>
          <p:cNvPr id="103436" name="Rectangle 14"/>
          <p:cNvSpPr>
            <a:spLocks noChangeArrowheads="1"/>
          </p:cNvSpPr>
          <p:nvPr/>
        </p:nvSpPr>
        <p:spPr bwMode="auto">
          <a:xfrm>
            <a:off x="4956175" y="5424488"/>
            <a:ext cx="15388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r>
              <a:rPr lang="en-US" altLang="en-US" sz="2400">
                <a:solidFill>
                  <a:srgbClr val="000000"/>
                </a:solidFill>
                <a:latin typeface="+mn-lt"/>
              </a:rPr>
              <a:t>4</a:t>
            </a:r>
            <a:endParaRPr lang="en-US" altLang="en-US" sz="2400">
              <a:latin typeface="+mn-lt"/>
            </a:endParaRPr>
          </a:p>
        </p:txBody>
      </p:sp>
      <p:sp>
        <p:nvSpPr>
          <p:cNvPr id="103437" name="Line 15"/>
          <p:cNvSpPr>
            <a:spLocks noChangeShapeType="1"/>
          </p:cNvSpPr>
          <p:nvPr/>
        </p:nvSpPr>
        <p:spPr bwMode="auto">
          <a:xfrm flipV="1">
            <a:off x="5983288" y="5318125"/>
            <a:ext cx="1587" cy="73025"/>
          </a:xfrm>
          <a:prstGeom prst="line">
            <a:avLst/>
          </a:prstGeom>
          <a:noFill/>
          <a:ln w="33338">
            <a:solidFill>
              <a:schemeClr val="tx1"/>
            </a:solidFill>
            <a:round/>
            <a:headEnd/>
            <a:tailEnd/>
          </a:ln>
          <a:extLst>
            <a:ext uri="{909E8E84-426E-40DD-AFC4-6F175D3DCCD1}">
              <a14:hiddenFill xmlns:a14="http://schemas.microsoft.com/office/drawing/2010/main">
                <a:noFill/>
              </a14:hiddenFill>
            </a:ext>
          </a:extLst>
        </p:spPr>
        <p:txBody>
          <a:bodyPr/>
          <a:lstStyle/>
          <a:p>
            <a:endParaRPr lang="en-US">
              <a:latin typeface="+mn-lt"/>
            </a:endParaRPr>
          </a:p>
        </p:txBody>
      </p:sp>
      <p:sp>
        <p:nvSpPr>
          <p:cNvPr id="103438" name="Line 16"/>
          <p:cNvSpPr>
            <a:spLocks noChangeShapeType="1"/>
          </p:cNvSpPr>
          <p:nvPr/>
        </p:nvSpPr>
        <p:spPr bwMode="auto">
          <a:xfrm flipV="1">
            <a:off x="6931025" y="5318125"/>
            <a:ext cx="1588" cy="73025"/>
          </a:xfrm>
          <a:prstGeom prst="line">
            <a:avLst/>
          </a:prstGeom>
          <a:noFill/>
          <a:ln w="33338">
            <a:solidFill>
              <a:schemeClr val="tx1"/>
            </a:solidFill>
            <a:round/>
            <a:headEnd/>
            <a:tailEnd/>
          </a:ln>
          <a:extLst>
            <a:ext uri="{909E8E84-426E-40DD-AFC4-6F175D3DCCD1}">
              <a14:hiddenFill xmlns:a14="http://schemas.microsoft.com/office/drawing/2010/main">
                <a:noFill/>
              </a14:hiddenFill>
            </a:ext>
          </a:extLst>
        </p:spPr>
        <p:txBody>
          <a:bodyPr/>
          <a:lstStyle/>
          <a:p>
            <a:endParaRPr lang="en-US">
              <a:latin typeface="+mn-lt"/>
            </a:endParaRPr>
          </a:p>
        </p:txBody>
      </p:sp>
      <p:sp>
        <p:nvSpPr>
          <p:cNvPr id="103439" name="Rectangle 17"/>
          <p:cNvSpPr>
            <a:spLocks noChangeArrowheads="1"/>
          </p:cNvSpPr>
          <p:nvPr/>
        </p:nvSpPr>
        <p:spPr bwMode="auto">
          <a:xfrm>
            <a:off x="6846888" y="5424488"/>
            <a:ext cx="15388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r>
              <a:rPr lang="en-US" altLang="en-US" sz="2400">
                <a:solidFill>
                  <a:srgbClr val="000000"/>
                </a:solidFill>
                <a:latin typeface="+mn-lt"/>
              </a:rPr>
              <a:t>6</a:t>
            </a:r>
            <a:endParaRPr lang="en-US" altLang="en-US" sz="2400">
              <a:latin typeface="+mn-lt"/>
            </a:endParaRPr>
          </a:p>
        </p:txBody>
      </p:sp>
      <p:sp>
        <p:nvSpPr>
          <p:cNvPr id="103440" name="Line 18"/>
          <p:cNvSpPr>
            <a:spLocks noChangeShapeType="1"/>
          </p:cNvSpPr>
          <p:nvPr/>
        </p:nvSpPr>
        <p:spPr bwMode="auto">
          <a:xfrm flipV="1">
            <a:off x="7875588" y="5318125"/>
            <a:ext cx="1587" cy="73025"/>
          </a:xfrm>
          <a:prstGeom prst="line">
            <a:avLst/>
          </a:prstGeom>
          <a:noFill/>
          <a:ln w="33338">
            <a:solidFill>
              <a:schemeClr val="tx1"/>
            </a:solidFill>
            <a:round/>
            <a:headEnd/>
            <a:tailEnd/>
          </a:ln>
          <a:extLst>
            <a:ext uri="{909E8E84-426E-40DD-AFC4-6F175D3DCCD1}">
              <a14:hiddenFill xmlns:a14="http://schemas.microsoft.com/office/drawing/2010/main">
                <a:noFill/>
              </a14:hiddenFill>
            </a:ext>
          </a:extLst>
        </p:spPr>
        <p:txBody>
          <a:bodyPr/>
          <a:lstStyle/>
          <a:p>
            <a:endParaRPr lang="en-US">
              <a:latin typeface="+mn-lt"/>
            </a:endParaRPr>
          </a:p>
        </p:txBody>
      </p:sp>
      <p:sp>
        <p:nvSpPr>
          <p:cNvPr id="103441" name="Line 19"/>
          <p:cNvSpPr>
            <a:spLocks noChangeShapeType="1"/>
          </p:cNvSpPr>
          <p:nvPr/>
        </p:nvSpPr>
        <p:spPr bwMode="auto">
          <a:xfrm flipV="1">
            <a:off x="8823325" y="5318125"/>
            <a:ext cx="1588" cy="73025"/>
          </a:xfrm>
          <a:prstGeom prst="line">
            <a:avLst/>
          </a:prstGeom>
          <a:noFill/>
          <a:ln w="33338">
            <a:solidFill>
              <a:schemeClr val="tx1"/>
            </a:solidFill>
            <a:round/>
            <a:headEnd/>
            <a:tailEnd/>
          </a:ln>
          <a:extLst>
            <a:ext uri="{909E8E84-426E-40DD-AFC4-6F175D3DCCD1}">
              <a14:hiddenFill xmlns:a14="http://schemas.microsoft.com/office/drawing/2010/main">
                <a:noFill/>
              </a14:hiddenFill>
            </a:ext>
          </a:extLst>
        </p:spPr>
        <p:txBody>
          <a:bodyPr/>
          <a:lstStyle/>
          <a:p>
            <a:endParaRPr lang="en-US">
              <a:latin typeface="+mn-lt"/>
            </a:endParaRPr>
          </a:p>
        </p:txBody>
      </p:sp>
      <p:sp>
        <p:nvSpPr>
          <p:cNvPr id="103442" name="Rectangle 20"/>
          <p:cNvSpPr>
            <a:spLocks noChangeArrowheads="1"/>
          </p:cNvSpPr>
          <p:nvPr/>
        </p:nvSpPr>
        <p:spPr bwMode="auto">
          <a:xfrm>
            <a:off x="8740775" y="5424488"/>
            <a:ext cx="15388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r>
              <a:rPr lang="en-US" altLang="en-US" sz="2400">
                <a:solidFill>
                  <a:srgbClr val="000000"/>
                </a:solidFill>
                <a:latin typeface="+mn-lt"/>
              </a:rPr>
              <a:t>8</a:t>
            </a:r>
            <a:endParaRPr lang="en-US" altLang="en-US" sz="2400">
              <a:latin typeface="+mn-lt"/>
            </a:endParaRPr>
          </a:p>
        </p:txBody>
      </p:sp>
      <p:sp>
        <p:nvSpPr>
          <p:cNvPr id="103443" name="Line 21"/>
          <p:cNvSpPr>
            <a:spLocks noChangeShapeType="1"/>
          </p:cNvSpPr>
          <p:nvPr/>
        </p:nvSpPr>
        <p:spPr bwMode="auto">
          <a:xfrm>
            <a:off x="1252538" y="1033463"/>
            <a:ext cx="1587" cy="4284662"/>
          </a:xfrm>
          <a:prstGeom prst="line">
            <a:avLst/>
          </a:prstGeom>
          <a:noFill/>
          <a:ln w="33338">
            <a:solidFill>
              <a:schemeClr val="tx1"/>
            </a:solidFill>
            <a:round/>
            <a:headEnd/>
            <a:tailEnd/>
          </a:ln>
          <a:extLst>
            <a:ext uri="{909E8E84-426E-40DD-AFC4-6F175D3DCCD1}">
              <a14:hiddenFill xmlns:a14="http://schemas.microsoft.com/office/drawing/2010/main">
                <a:noFill/>
              </a14:hiddenFill>
            </a:ext>
          </a:extLst>
        </p:spPr>
        <p:txBody>
          <a:bodyPr/>
          <a:lstStyle/>
          <a:p>
            <a:endParaRPr lang="en-US">
              <a:latin typeface="+mn-lt"/>
            </a:endParaRPr>
          </a:p>
        </p:txBody>
      </p:sp>
      <p:sp>
        <p:nvSpPr>
          <p:cNvPr id="103444" name="Rectangle 22"/>
          <p:cNvSpPr>
            <a:spLocks noChangeArrowheads="1"/>
          </p:cNvSpPr>
          <p:nvPr/>
        </p:nvSpPr>
        <p:spPr bwMode="auto">
          <a:xfrm>
            <a:off x="1268413" y="1049338"/>
            <a:ext cx="7539037" cy="4252912"/>
          </a:xfrm>
          <a:prstGeom prst="rect">
            <a:avLst/>
          </a:prstGeom>
          <a:noFill/>
          <a:ln w="33338">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endParaRPr lang="en-US" altLang="en-US">
              <a:latin typeface="+mn-lt"/>
            </a:endParaRPr>
          </a:p>
        </p:txBody>
      </p:sp>
      <p:sp>
        <p:nvSpPr>
          <p:cNvPr id="103445" name="Line 23"/>
          <p:cNvSpPr>
            <a:spLocks noChangeShapeType="1"/>
          </p:cNvSpPr>
          <p:nvPr/>
        </p:nvSpPr>
        <p:spPr bwMode="auto">
          <a:xfrm>
            <a:off x="1149350" y="1033463"/>
            <a:ext cx="103188" cy="1587"/>
          </a:xfrm>
          <a:prstGeom prst="line">
            <a:avLst/>
          </a:prstGeom>
          <a:noFill/>
          <a:ln w="33338">
            <a:solidFill>
              <a:schemeClr val="tx1"/>
            </a:solidFill>
            <a:round/>
            <a:headEnd/>
            <a:tailEnd/>
          </a:ln>
          <a:extLst>
            <a:ext uri="{909E8E84-426E-40DD-AFC4-6F175D3DCCD1}">
              <a14:hiddenFill xmlns:a14="http://schemas.microsoft.com/office/drawing/2010/main">
                <a:noFill/>
              </a14:hiddenFill>
            </a:ext>
          </a:extLst>
        </p:spPr>
        <p:txBody>
          <a:bodyPr/>
          <a:lstStyle/>
          <a:p>
            <a:endParaRPr lang="en-US">
              <a:latin typeface="+mn-lt"/>
            </a:endParaRPr>
          </a:p>
        </p:txBody>
      </p:sp>
      <p:sp>
        <p:nvSpPr>
          <p:cNvPr id="103446" name="Rectangle 24"/>
          <p:cNvSpPr>
            <a:spLocks noChangeArrowheads="1"/>
          </p:cNvSpPr>
          <p:nvPr/>
        </p:nvSpPr>
        <p:spPr bwMode="auto">
          <a:xfrm>
            <a:off x="471488" y="862013"/>
            <a:ext cx="538609"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r>
              <a:rPr lang="en-US" altLang="en-US" sz="2400">
                <a:solidFill>
                  <a:srgbClr val="000000"/>
                </a:solidFill>
                <a:latin typeface="+mn-lt"/>
              </a:rPr>
              <a:t>0.06</a:t>
            </a:r>
            <a:endParaRPr lang="en-US" altLang="en-US" sz="2400">
              <a:latin typeface="+mn-lt"/>
            </a:endParaRPr>
          </a:p>
        </p:txBody>
      </p:sp>
      <p:sp>
        <p:nvSpPr>
          <p:cNvPr id="103447" name="Line 25"/>
          <p:cNvSpPr>
            <a:spLocks noChangeShapeType="1"/>
          </p:cNvSpPr>
          <p:nvPr/>
        </p:nvSpPr>
        <p:spPr bwMode="auto">
          <a:xfrm>
            <a:off x="1149350" y="1747838"/>
            <a:ext cx="103188" cy="1587"/>
          </a:xfrm>
          <a:prstGeom prst="line">
            <a:avLst/>
          </a:prstGeom>
          <a:noFill/>
          <a:ln w="33338">
            <a:solidFill>
              <a:schemeClr val="tx1"/>
            </a:solidFill>
            <a:round/>
            <a:headEnd/>
            <a:tailEnd/>
          </a:ln>
          <a:extLst>
            <a:ext uri="{909E8E84-426E-40DD-AFC4-6F175D3DCCD1}">
              <a14:hiddenFill xmlns:a14="http://schemas.microsoft.com/office/drawing/2010/main">
                <a:noFill/>
              </a14:hiddenFill>
            </a:ext>
          </a:extLst>
        </p:spPr>
        <p:txBody>
          <a:bodyPr/>
          <a:lstStyle/>
          <a:p>
            <a:endParaRPr lang="en-US">
              <a:latin typeface="+mn-lt"/>
            </a:endParaRPr>
          </a:p>
        </p:txBody>
      </p:sp>
      <p:sp>
        <p:nvSpPr>
          <p:cNvPr id="103448" name="Rectangle 26"/>
          <p:cNvSpPr>
            <a:spLocks noChangeArrowheads="1"/>
          </p:cNvSpPr>
          <p:nvPr/>
        </p:nvSpPr>
        <p:spPr bwMode="auto">
          <a:xfrm>
            <a:off x="471488" y="1576388"/>
            <a:ext cx="538609"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r>
              <a:rPr lang="en-US" altLang="en-US" sz="2400">
                <a:solidFill>
                  <a:srgbClr val="000000"/>
                </a:solidFill>
                <a:latin typeface="+mn-lt"/>
              </a:rPr>
              <a:t>0.05</a:t>
            </a:r>
            <a:endParaRPr lang="en-US" altLang="en-US" sz="2400">
              <a:latin typeface="+mn-lt"/>
            </a:endParaRPr>
          </a:p>
        </p:txBody>
      </p:sp>
      <p:sp>
        <p:nvSpPr>
          <p:cNvPr id="103449" name="Line 27"/>
          <p:cNvSpPr>
            <a:spLocks noChangeShapeType="1"/>
          </p:cNvSpPr>
          <p:nvPr/>
        </p:nvSpPr>
        <p:spPr bwMode="auto">
          <a:xfrm>
            <a:off x="1149350" y="2462213"/>
            <a:ext cx="103188" cy="1587"/>
          </a:xfrm>
          <a:prstGeom prst="line">
            <a:avLst/>
          </a:prstGeom>
          <a:noFill/>
          <a:ln w="33338">
            <a:solidFill>
              <a:schemeClr val="tx1"/>
            </a:solidFill>
            <a:round/>
            <a:headEnd/>
            <a:tailEnd/>
          </a:ln>
          <a:extLst>
            <a:ext uri="{909E8E84-426E-40DD-AFC4-6F175D3DCCD1}">
              <a14:hiddenFill xmlns:a14="http://schemas.microsoft.com/office/drawing/2010/main">
                <a:noFill/>
              </a14:hiddenFill>
            </a:ext>
          </a:extLst>
        </p:spPr>
        <p:txBody>
          <a:bodyPr/>
          <a:lstStyle/>
          <a:p>
            <a:endParaRPr lang="en-US">
              <a:latin typeface="+mn-lt"/>
            </a:endParaRPr>
          </a:p>
        </p:txBody>
      </p:sp>
      <p:sp>
        <p:nvSpPr>
          <p:cNvPr id="103450" name="Rectangle 28"/>
          <p:cNvSpPr>
            <a:spLocks noChangeArrowheads="1"/>
          </p:cNvSpPr>
          <p:nvPr/>
        </p:nvSpPr>
        <p:spPr bwMode="auto">
          <a:xfrm>
            <a:off x="471488" y="2292350"/>
            <a:ext cx="538609"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r>
              <a:rPr lang="en-US" altLang="en-US" sz="2400">
                <a:solidFill>
                  <a:srgbClr val="000000"/>
                </a:solidFill>
                <a:latin typeface="+mn-lt"/>
              </a:rPr>
              <a:t>0.04</a:t>
            </a:r>
            <a:endParaRPr lang="en-US" altLang="en-US" sz="2400">
              <a:latin typeface="+mn-lt"/>
            </a:endParaRPr>
          </a:p>
        </p:txBody>
      </p:sp>
      <p:sp>
        <p:nvSpPr>
          <p:cNvPr id="103451" name="Line 29"/>
          <p:cNvSpPr>
            <a:spLocks noChangeShapeType="1"/>
          </p:cNvSpPr>
          <p:nvPr/>
        </p:nvSpPr>
        <p:spPr bwMode="auto">
          <a:xfrm>
            <a:off x="1149350" y="3175000"/>
            <a:ext cx="103188" cy="1588"/>
          </a:xfrm>
          <a:prstGeom prst="line">
            <a:avLst/>
          </a:prstGeom>
          <a:noFill/>
          <a:ln w="33338">
            <a:solidFill>
              <a:schemeClr val="tx1"/>
            </a:solidFill>
            <a:round/>
            <a:headEnd/>
            <a:tailEnd/>
          </a:ln>
          <a:extLst>
            <a:ext uri="{909E8E84-426E-40DD-AFC4-6F175D3DCCD1}">
              <a14:hiddenFill xmlns:a14="http://schemas.microsoft.com/office/drawing/2010/main">
                <a:noFill/>
              </a14:hiddenFill>
            </a:ext>
          </a:extLst>
        </p:spPr>
        <p:txBody>
          <a:bodyPr/>
          <a:lstStyle/>
          <a:p>
            <a:endParaRPr lang="en-US">
              <a:latin typeface="+mn-lt"/>
            </a:endParaRPr>
          </a:p>
        </p:txBody>
      </p:sp>
      <p:sp>
        <p:nvSpPr>
          <p:cNvPr id="103452" name="Rectangle 30"/>
          <p:cNvSpPr>
            <a:spLocks noChangeArrowheads="1"/>
          </p:cNvSpPr>
          <p:nvPr/>
        </p:nvSpPr>
        <p:spPr bwMode="auto">
          <a:xfrm>
            <a:off x="471488" y="3006725"/>
            <a:ext cx="538609"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r>
              <a:rPr lang="en-US" altLang="en-US" sz="2400">
                <a:solidFill>
                  <a:srgbClr val="000000"/>
                </a:solidFill>
                <a:latin typeface="+mn-lt"/>
              </a:rPr>
              <a:t>0.03</a:t>
            </a:r>
            <a:endParaRPr lang="en-US" altLang="en-US" sz="2400">
              <a:latin typeface="+mn-lt"/>
            </a:endParaRPr>
          </a:p>
        </p:txBody>
      </p:sp>
      <p:sp>
        <p:nvSpPr>
          <p:cNvPr id="103453" name="Line 31"/>
          <p:cNvSpPr>
            <a:spLocks noChangeShapeType="1"/>
          </p:cNvSpPr>
          <p:nvPr/>
        </p:nvSpPr>
        <p:spPr bwMode="auto">
          <a:xfrm>
            <a:off x="1149350" y="3889375"/>
            <a:ext cx="103188" cy="1588"/>
          </a:xfrm>
          <a:prstGeom prst="line">
            <a:avLst/>
          </a:prstGeom>
          <a:noFill/>
          <a:ln w="33338">
            <a:solidFill>
              <a:schemeClr val="tx1"/>
            </a:solidFill>
            <a:round/>
            <a:headEnd/>
            <a:tailEnd/>
          </a:ln>
          <a:extLst>
            <a:ext uri="{909E8E84-426E-40DD-AFC4-6F175D3DCCD1}">
              <a14:hiddenFill xmlns:a14="http://schemas.microsoft.com/office/drawing/2010/main">
                <a:noFill/>
              </a14:hiddenFill>
            </a:ext>
          </a:extLst>
        </p:spPr>
        <p:txBody>
          <a:bodyPr/>
          <a:lstStyle/>
          <a:p>
            <a:endParaRPr lang="en-US">
              <a:latin typeface="+mn-lt"/>
            </a:endParaRPr>
          </a:p>
        </p:txBody>
      </p:sp>
      <p:sp>
        <p:nvSpPr>
          <p:cNvPr id="103454" name="Rectangle 32"/>
          <p:cNvSpPr>
            <a:spLocks noChangeArrowheads="1"/>
          </p:cNvSpPr>
          <p:nvPr/>
        </p:nvSpPr>
        <p:spPr bwMode="auto">
          <a:xfrm>
            <a:off x="471488" y="3719513"/>
            <a:ext cx="538609"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r>
              <a:rPr lang="en-US" altLang="en-US" sz="2400">
                <a:solidFill>
                  <a:srgbClr val="000000"/>
                </a:solidFill>
                <a:latin typeface="+mn-lt"/>
              </a:rPr>
              <a:t>0.02</a:t>
            </a:r>
            <a:endParaRPr lang="en-US" altLang="en-US" sz="2400">
              <a:latin typeface="+mn-lt"/>
            </a:endParaRPr>
          </a:p>
        </p:txBody>
      </p:sp>
      <p:sp>
        <p:nvSpPr>
          <p:cNvPr id="103455" name="Line 33"/>
          <p:cNvSpPr>
            <a:spLocks noChangeShapeType="1"/>
          </p:cNvSpPr>
          <p:nvPr/>
        </p:nvSpPr>
        <p:spPr bwMode="auto">
          <a:xfrm>
            <a:off x="1149350" y="4602163"/>
            <a:ext cx="103188" cy="1587"/>
          </a:xfrm>
          <a:prstGeom prst="line">
            <a:avLst/>
          </a:prstGeom>
          <a:noFill/>
          <a:ln w="33338">
            <a:solidFill>
              <a:schemeClr val="tx1"/>
            </a:solidFill>
            <a:round/>
            <a:headEnd/>
            <a:tailEnd/>
          </a:ln>
          <a:extLst>
            <a:ext uri="{909E8E84-426E-40DD-AFC4-6F175D3DCCD1}">
              <a14:hiddenFill xmlns:a14="http://schemas.microsoft.com/office/drawing/2010/main">
                <a:noFill/>
              </a14:hiddenFill>
            </a:ext>
          </a:extLst>
        </p:spPr>
        <p:txBody>
          <a:bodyPr/>
          <a:lstStyle/>
          <a:p>
            <a:endParaRPr lang="en-US">
              <a:latin typeface="+mn-lt"/>
            </a:endParaRPr>
          </a:p>
        </p:txBody>
      </p:sp>
      <p:sp>
        <p:nvSpPr>
          <p:cNvPr id="103456" name="Rectangle 34"/>
          <p:cNvSpPr>
            <a:spLocks noChangeArrowheads="1"/>
          </p:cNvSpPr>
          <p:nvPr/>
        </p:nvSpPr>
        <p:spPr bwMode="auto">
          <a:xfrm>
            <a:off x="471488" y="4433888"/>
            <a:ext cx="538609"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r>
              <a:rPr lang="en-US" altLang="en-US" sz="2400">
                <a:solidFill>
                  <a:srgbClr val="000000"/>
                </a:solidFill>
                <a:latin typeface="+mn-lt"/>
              </a:rPr>
              <a:t>0.01</a:t>
            </a:r>
            <a:endParaRPr lang="en-US" altLang="en-US" sz="2400">
              <a:latin typeface="+mn-lt"/>
            </a:endParaRPr>
          </a:p>
        </p:txBody>
      </p:sp>
      <p:sp>
        <p:nvSpPr>
          <p:cNvPr id="103457" name="Line 35"/>
          <p:cNvSpPr>
            <a:spLocks noChangeShapeType="1"/>
          </p:cNvSpPr>
          <p:nvPr/>
        </p:nvSpPr>
        <p:spPr bwMode="auto">
          <a:xfrm>
            <a:off x="1149350" y="5318125"/>
            <a:ext cx="103188" cy="1588"/>
          </a:xfrm>
          <a:prstGeom prst="line">
            <a:avLst/>
          </a:prstGeom>
          <a:noFill/>
          <a:ln w="33338">
            <a:solidFill>
              <a:schemeClr val="tx1"/>
            </a:solidFill>
            <a:round/>
            <a:headEnd/>
            <a:tailEnd/>
          </a:ln>
          <a:extLst>
            <a:ext uri="{909E8E84-426E-40DD-AFC4-6F175D3DCCD1}">
              <a14:hiddenFill xmlns:a14="http://schemas.microsoft.com/office/drawing/2010/main">
                <a:noFill/>
              </a14:hiddenFill>
            </a:ext>
          </a:extLst>
        </p:spPr>
        <p:txBody>
          <a:bodyPr/>
          <a:lstStyle/>
          <a:p>
            <a:endParaRPr lang="en-US">
              <a:latin typeface="+mn-lt"/>
            </a:endParaRPr>
          </a:p>
        </p:txBody>
      </p:sp>
      <p:sp>
        <p:nvSpPr>
          <p:cNvPr id="103458" name="Rectangle 36"/>
          <p:cNvSpPr>
            <a:spLocks noChangeArrowheads="1"/>
          </p:cNvSpPr>
          <p:nvPr/>
        </p:nvSpPr>
        <p:spPr bwMode="auto">
          <a:xfrm>
            <a:off x="884238" y="5148263"/>
            <a:ext cx="153888" cy="369332"/>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lIns="0" tIns="0" rIns="0" bIns="0">
            <a:spAutoFit/>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r>
              <a:rPr lang="en-US" altLang="en-US" sz="2400">
                <a:solidFill>
                  <a:srgbClr val="000000"/>
                </a:solidFill>
                <a:latin typeface="+mn-lt"/>
              </a:rPr>
              <a:t>0</a:t>
            </a:r>
            <a:endParaRPr lang="en-US" altLang="en-US" sz="2400">
              <a:latin typeface="+mn-lt"/>
            </a:endParaRPr>
          </a:p>
        </p:txBody>
      </p:sp>
      <p:sp>
        <p:nvSpPr>
          <p:cNvPr id="103459" name="Line 37"/>
          <p:cNvSpPr>
            <a:spLocks noChangeShapeType="1"/>
          </p:cNvSpPr>
          <p:nvPr/>
        </p:nvSpPr>
        <p:spPr bwMode="auto">
          <a:xfrm>
            <a:off x="1252538" y="5318125"/>
            <a:ext cx="7570787" cy="1588"/>
          </a:xfrm>
          <a:prstGeom prst="line">
            <a:avLst/>
          </a:prstGeom>
          <a:noFill/>
          <a:ln w="33338">
            <a:solidFill>
              <a:schemeClr val="tx1"/>
            </a:solidFill>
            <a:round/>
            <a:headEnd/>
            <a:tailEnd/>
          </a:ln>
          <a:extLst>
            <a:ext uri="{909E8E84-426E-40DD-AFC4-6F175D3DCCD1}">
              <a14:hiddenFill xmlns:a14="http://schemas.microsoft.com/office/drawing/2010/main">
                <a:noFill/>
              </a14:hiddenFill>
            </a:ext>
          </a:extLst>
        </p:spPr>
        <p:txBody>
          <a:bodyPr/>
          <a:lstStyle/>
          <a:p>
            <a:endParaRPr lang="en-US">
              <a:latin typeface="+mn-lt"/>
            </a:endParaRPr>
          </a:p>
        </p:txBody>
      </p:sp>
      <p:sp>
        <p:nvSpPr>
          <p:cNvPr id="103460" name="Line 38"/>
          <p:cNvSpPr>
            <a:spLocks noChangeShapeType="1"/>
          </p:cNvSpPr>
          <p:nvPr/>
        </p:nvSpPr>
        <p:spPr bwMode="auto">
          <a:xfrm flipV="1">
            <a:off x="1725613" y="5287963"/>
            <a:ext cx="1587" cy="30162"/>
          </a:xfrm>
          <a:prstGeom prst="line">
            <a:avLst/>
          </a:prstGeom>
          <a:noFill/>
          <a:ln w="33338">
            <a:solidFill>
              <a:schemeClr val="tx1"/>
            </a:solidFill>
            <a:round/>
            <a:headEnd/>
            <a:tailEnd/>
          </a:ln>
          <a:extLst>
            <a:ext uri="{909E8E84-426E-40DD-AFC4-6F175D3DCCD1}">
              <a14:hiddenFill xmlns:a14="http://schemas.microsoft.com/office/drawing/2010/main">
                <a:noFill/>
              </a14:hiddenFill>
            </a:ext>
          </a:extLst>
        </p:spPr>
        <p:txBody>
          <a:bodyPr/>
          <a:lstStyle/>
          <a:p>
            <a:endParaRPr lang="en-US">
              <a:latin typeface="+mn-lt"/>
            </a:endParaRPr>
          </a:p>
        </p:txBody>
      </p:sp>
      <p:sp>
        <p:nvSpPr>
          <p:cNvPr id="103461" name="Freeform 39"/>
          <p:cNvSpPr>
            <a:spLocks/>
          </p:cNvSpPr>
          <p:nvPr/>
        </p:nvSpPr>
        <p:spPr bwMode="auto">
          <a:xfrm>
            <a:off x="1725613" y="2468563"/>
            <a:ext cx="6719887" cy="2849562"/>
          </a:xfrm>
          <a:custGeom>
            <a:avLst/>
            <a:gdLst>
              <a:gd name="T0" fmla="*/ 92075 w 4233"/>
              <a:gd name="T1" fmla="*/ 2805112 h 1795"/>
              <a:gd name="T2" fmla="*/ 282575 w 4233"/>
              <a:gd name="T3" fmla="*/ 2794000 h 1795"/>
              <a:gd name="T4" fmla="*/ 382587 w 4233"/>
              <a:gd name="T5" fmla="*/ 2752725 h 1795"/>
              <a:gd name="T6" fmla="*/ 571500 w 4233"/>
              <a:gd name="T7" fmla="*/ 2724150 h 1795"/>
              <a:gd name="T8" fmla="*/ 663575 w 4233"/>
              <a:gd name="T9" fmla="*/ 2646362 h 1795"/>
              <a:gd name="T10" fmla="*/ 852487 w 4233"/>
              <a:gd name="T11" fmla="*/ 2595562 h 1795"/>
              <a:gd name="T12" fmla="*/ 947737 w 4233"/>
              <a:gd name="T13" fmla="*/ 2465387 h 1795"/>
              <a:gd name="T14" fmla="*/ 1133475 w 4233"/>
              <a:gd name="T15" fmla="*/ 2381250 h 1795"/>
              <a:gd name="T16" fmla="*/ 1230312 w 4233"/>
              <a:gd name="T17" fmla="*/ 2178050 h 1795"/>
              <a:gd name="T18" fmla="*/ 1419225 w 4233"/>
              <a:gd name="T19" fmla="*/ 2058987 h 1795"/>
              <a:gd name="T20" fmla="*/ 1516062 w 4233"/>
              <a:gd name="T21" fmla="*/ 1781175 h 1795"/>
              <a:gd name="T22" fmla="*/ 1701800 w 4233"/>
              <a:gd name="T23" fmla="*/ 1625600 h 1795"/>
              <a:gd name="T24" fmla="*/ 1797050 w 4233"/>
              <a:gd name="T25" fmla="*/ 1295400 h 1795"/>
              <a:gd name="T26" fmla="*/ 1985962 w 4233"/>
              <a:gd name="T27" fmla="*/ 1122362 h 1795"/>
              <a:gd name="T28" fmla="*/ 2084387 w 4233"/>
              <a:gd name="T29" fmla="*/ 782637 h 1795"/>
              <a:gd name="T30" fmla="*/ 2270125 w 4233"/>
              <a:gd name="T31" fmla="*/ 620712 h 1795"/>
              <a:gd name="T32" fmla="*/ 2366962 w 4233"/>
              <a:gd name="T33" fmla="*/ 336550 h 1795"/>
              <a:gd name="T34" fmla="*/ 2555874 w 4233"/>
              <a:gd name="T35" fmla="*/ 220662 h 1795"/>
              <a:gd name="T36" fmla="*/ 2647949 w 4233"/>
              <a:gd name="T37" fmla="*/ 60325 h 1795"/>
              <a:gd name="T38" fmla="*/ 2838449 w 4233"/>
              <a:gd name="T39" fmla="*/ 14287 h 1795"/>
              <a:gd name="T40" fmla="*/ 2935287 w 4233"/>
              <a:gd name="T41" fmla="*/ 14287 h 1795"/>
              <a:gd name="T42" fmla="*/ 3122612 w 4233"/>
              <a:gd name="T43" fmla="*/ 60325 h 1795"/>
              <a:gd name="T44" fmla="*/ 3216274 w 4233"/>
              <a:gd name="T45" fmla="*/ 220662 h 1795"/>
              <a:gd name="T46" fmla="*/ 3405187 w 4233"/>
              <a:gd name="T47" fmla="*/ 336550 h 1795"/>
              <a:gd name="T48" fmla="*/ 3500437 w 4233"/>
              <a:gd name="T49" fmla="*/ 620712 h 1795"/>
              <a:gd name="T50" fmla="*/ 3690937 w 4233"/>
              <a:gd name="T51" fmla="*/ 782637 h 1795"/>
              <a:gd name="T52" fmla="*/ 3784600 w 4233"/>
              <a:gd name="T53" fmla="*/ 1122362 h 1795"/>
              <a:gd name="T54" fmla="*/ 3975099 w 4233"/>
              <a:gd name="T55" fmla="*/ 1295400 h 1795"/>
              <a:gd name="T56" fmla="*/ 4068762 w 4233"/>
              <a:gd name="T57" fmla="*/ 1625600 h 1795"/>
              <a:gd name="T58" fmla="*/ 4257674 w 4233"/>
              <a:gd name="T59" fmla="*/ 1781175 h 1795"/>
              <a:gd name="T60" fmla="*/ 4349749 w 4233"/>
              <a:gd name="T61" fmla="*/ 2058987 h 1795"/>
              <a:gd name="T62" fmla="*/ 4541837 w 4233"/>
              <a:gd name="T63" fmla="*/ 2178050 h 1795"/>
              <a:gd name="T64" fmla="*/ 4635499 w 4233"/>
              <a:gd name="T65" fmla="*/ 2381250 h 1795"/>
              <a:gd name="T66" fmla="*/ 4825999 w 4233"/>
              <a:gd name="T67" fmla="*/ 2465387 h 1795"/>
              <a:gd name="T68" fmla="*/ 4924424 w 4233"/>
              <a:gd name="T69" fmla="*/ 2595562 h 1795"/>
              <a:gd name="T70" fmla="*/ 5113336 w 4233"/>
              <a:gd name="T71" fmla="*/ 2646362 h 1795"/>
              <a:gd name="T72" fmla="*/ 5205411 w 4233"/>
              <a:gd name="T73" fmla="*/ 2724150 h 1795"/>
              <a:gd name="T74" fmla="*/ 5394324 w 4233"/>
              <a:gd name="T75" fmla="*/ 2752725 h 1795"/>
              <a:gd name="T76" fmla="*/ 5486399 w 4233"/>
              <a:gd name="T77" fmla="*/ 2794000 h 1795"/>
              <a:gd name="T78" fmla="*/ 5680074 w 4233"/>
              <a:gd name="T79" fmla="*/ 2805112 h 1795"/>
              <a:gd name="T80" fmla="*/ 5773736 w 4233"/>
              <a:gd name="T81" fmla="*/ 2827337 h 1795"/>
              <a:gd name="T82" fmla="*/ 5962648 w 4233"/>
              <a:gd name="T83" fmla="*/ 2833687 h 1795"/>
              <a:gd name="T84" fmla="*/ 6057898 w 4233"/>
              <a:gd name="T85" fmla="*/ 2840037 h 1795"/>
              <a:gd name="T86" fmla="*/ 6245223 w 4233"/>
              <a:gd name="T87" fmla="*/ 2841625 h 1795"/>
              <a:gd name="T88" fmla="*/ 6338886 w 4233"/>
              <a:gd name="T89" fmla="*/ 2846387 h 1795"/>
              <a:gd name="T90" fmla="*/ 6624637 w 4233"/>
              <a:gd name="T91" fmla="*/ 2846387 h 1795"/>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233"/>
              <a:gd name="T139" fmla="*/ 0 h 1795"/>
              <a:gd name="T140" fmla="*/ 4233 w 4233"/>
              <a:gd name="T141" fmla="*/ 1795 h 1795"/>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233" h="1795">
                <a:moveTo>
                  <a:pt x="0" y="1776"/>
                </a:moveTo>
                <a:lnTo>
                  <a:pt x="58" y="1776"/>
                </a:lnTo>
                <a:lnTo>
                  <a:pt x="58" y="1767"/>
                </a:lnTo>
                <a:lnTo>
                  <a:pt x="117" y="1767"/>
                </a:lnTo>
                <a:lnTo>
                  <a:pt x="117" y="1760"/>
                </a:lnTo>
                <a:lnTo>
                  <a:pt x="178" y="1760"/>
                </a:lnTo>
                <a:lnTo>
                  <a:pt x="178" y="1748"/>
                </a:lnTo>
                <a:lnTo>
                  <a:pt x="241" y="1748"/>
                </a:lnTo>
                <a:lnTo>
                  <a:pt x="241" y="1734"/>
                </a:lnTo>
                <a:lnTo>
                  <a:pt x="298" y="1734"/>
                </a:lnTo>
                <a:lnTo>
                  <a:pt x="298" y="1716"/>
                </a:lnTo>
                <a:lnTo>
                  <a:pt x="360" y="1716"/>
                </a:lnTo>
                <a:lnTo>
                  <a:pt x="360" y="1695"/>
                </a:lnTo>
                <a:lnTo>
                  <a:pt x="418" y="1695"/>
                </a:lnTo>
                <a:lnTo>
                  <a:pt x="418" y="1667"/>
                </a:lnTo>
                <a:lnTo>
                  <a:pt x="478" y="1667"/>
                </a:lnTo>
                <a:lnTo>
                  <a:pt x="478" y="1635"/>
                </a:lnTo>
                <a:lnTo>
                  <a:pt x="537" y="1635"/>
                </a:lnTo>
                <a:lnTo>
                  <a:pt x="537" y="1598"/>
                </a:lnTo>
                <a:lnTo>
                  <a:pt x="597" y="1598"/>
                </a:lnTo>
                <a:lnTo>
                  <a:pt x="597" y="1553"/>
                </a:lnTo>
                <a:lnTo>
                  <a:pt x="656" y="1553"/>
                </a:lnTo>
                <a:lnTo>
                  <a:pt x="656" y="1500"/>
                </a:lnTo>
                <a:lnTo>
                  <a:pt x="714" y="1500"/>
                </a:lnTo>
                <a:lnTo>
                  <a:pt x="714" y="1440"/>
                </a:lnTo>
                <a:lnTo>
                  <a:pt x="775" y="1440"/>
                </a:lnTo>
                <a:lnTo>
                  <a:pt x="775" y="1372"/>
                </a:lnTo>
                <a:lnTo>
                  <a:pt x="833" y="1372"/>
                </a:lnTo>
                <a:lnTo>
                  <a:pt x="833" y="1297"/>
                </a:lnTo>
                <a:lnTo>
                  <a:pt x="894" y="1297"/>
                </a:lnTo>
                <a:lnTo>
                  <a:pt x="894" y="1211"/>
                </a:lnTo>
                <a:lnTo>
                  <a:pt x="955" y="1211"/>
                </a:lnTo>
                <a:lnTo>
                  <a:pt x="955" y="1122"/>
                </a:lnTo>
                <a:lnTo>
                  <a:pt x="1013" y="1122"/>
                </a:lnTo>
                <a:lnTo>
                  <a:pt x="1013" y="1024"/>
                </a:lnTo>
                <a:lnTo>
                  <a:pt x="1072" y="1024"/>
                </a:lnTo>
                <a:lnTo>
                  <a:pt x="1072" y="922"/>
                </a:lnTo>
                <a:lnTo>
                  <a:pt x="1132" y="922"/>
                </a:lnTo>
                <a:lnTo>
                  <a:pt x="1132" y="816"/>
                </a:lnTo>
                <a:lnTo>
                  <a:pt x="1193" y="816"/>
                </a:lnTo>
                <a:lnTo>
                  <a:pt x="1193" y="707"/>
                </a:lnTo>
                <a:lnTo>
                  <a:pt x="1251" y="707"/>
                </a:lnTo>
                <a:lnTo>
                  <a:pt x="1251" y="599"/>
                </a:lnTo>
                <a:lnTo>
                  <a:pt x="1313" y="599"/>
                </a:lnTo>
                <a:lnTo>
                  <a:pt x="1313" y="493"/>
                </a:lnTo>
                <a:lnTo>
                  <a:pt x="1371" y="493"/>
                </a:lnTo>
                <a:lnTo>
                  <a:pt x="1371" y="391"/>
                </a:lnTo>
                <a:lnTo>
                  <a:pt x="1430" y="391"/>
                </a:lnTo>
                <a:lnTo>
                  <a:pt x="1430" y="295"/>
                </a:lnTo>
                <a:lnTo>
                  <a:pt x="1491" y="295"/>
                </a:lnTo>
                <a:lnTo>
                  <a:pt x="1491" y="212"/>
                </a:lnTo>
                <a:lnTo>
                  <a:pt x="1550" y="212"/>
                </a:lnTo>
                <a:lnTo>
                  <a:pt x="1550" y="139"/>
                </a:lnTo>
                <a:lnTo>
                  <a:pt x="1610" y="139"/>
                </a:lnTo>
                <a:lnTo>
                  <a:pt x="1610" y="80"/>
                </a:lnTo>
                <a:lnTo>
                  <a:pt x="1668" y="80"/>
                </a:lnTo>
                <a:lnTo>
                  <a:pt x="1668" y="38"/>
                </a:lnTo>
                <a:lnTo>
                  <a:pt x="1729" y="38"/>
                </a:lnTo>
                <a:lnTo>
                  <a:pt x="1729" y="9"/>
                </a:lnTo>
                <a:lnTo>
                  <a:pt x="1788" y="9"/>
                </a:lnTo>
                <a:lnTo>
                  <a:pt x="1788" y="0"/>
                </a:lnTo>
                <a:lnTo>
                  <a:pt x="1849" y="0"/>
                </a:lnTo>
                <a:lnTo>
                  <a:pt x="1849" y="9"/>
                </a:lnTo>
                <a:lnTo>
                  <a:pt x="1908" y="9"/>
                </a:lnTo>
                <a:lnTo>
                  <a:pt x="1908" y="38"/>
                </a:lnTo>
                <a:lnTo>
                  <a:pt x="1967" y="38"/>
                </a:lnTo>
                <a:lnTo>
                  <a:pt x="1967" y="80"/>
                </a:lnTo>
                <a:lnTo>
                  <a:pt x="2026" y="80"/>
                </a:lnTo>
                <a:lnTo>
                  <a:pt x="2026" y="139"/>
                </a:lnTo>
                <a:lnTo>
                  <a:pt x="2086" y="139"/>
                </a:lnTo>
                <a:lnTo>
                  <a:pt x="2086" y="212"/>
                </a:lnTo>
                <a:lnTo>
                  <a:pt x="2145" y="212"/>
                </a:lnTo>
                <a:lnTo>
                  <a:pt x="2145" y="295"/>
                </a:lnTo>
                <a:lnTo>
                  <a:pt x="2205" y="295"/>
                </a:lnTo>
                <a:lnTo>
                  <a:pt x="2205" y="391"/>
                </a:lnTo>
                <a:lnTo>
                  <a:pt x="2264" y="391"/>
                </a:lnTo>
                <a:lnTo>
                  <a:pt x="2264" y="493"/>
                </a:lnTo>
                <a:lnTo>
                  <a:pt x="2325" y="493"/>
                </a:lnTo>
                <a:lnTo>
                  <a:pt x="2325" y="599"/>
                </a:lnTo>
                <a:lnTo>
                  <a:pt x="2384" y="599"/>
                </a:lnTo>
                <a:lnTo>
                  <a:pt x="2384" y="707"/>
                </a:lnTo>
                <a:lnTo>
                  <a:pt x="2444" y="707"/>
                </a:lnTo>
                <a:lnTo>
                  <a:pt x="2444" y="816"/>
                </a:lnTo>
                <a:lnTo>
                  <a:pt x="2504" y="816"/>
                </a:lnTo>
                <a:lnTo>
                  <a:pt x="2504" y="922"/>
                </a:lnTo>
                <a:lnTo>
                  <a:pt x="2563" y="922"/>
                </a:lnTo>
                <a:lnTo>
                  <a:pt x="2563" y="1024"/>
                </a:lnTo>
                <a:lnTo>
                  <a:pt x="2624" y="1024"/>
                </a:lnTo>
                <a:lnTo>
                  <a:pt x="2624" y="1122"/>
                </a:lnTo>
                <a:lnTo>
                  <a:pt x="2682" y="1122"/>
                </a:lnTo>
                <a:lnTo>
                  <a:pt x="2682" y="1211"/>
                </a:lnTo>
                <a:lnTo>
                  <a:pt x="2740" y="1211"/>
                </a:lnTo>
                <a:lnTo>
                  <a:pt x="2740" y="1297"/>
                </a:lnTo>
                <a:lnTo>
                  <a:pt x="2801" y="1297"/>
                </a:lnTo>
                <a:lnTo>
                  <a:pt x="2801" y="1372"/>
                </a:lnTo>
                <a:lnTo>
                  <a:pt x="2861" y="1372"/>
                </a:lnTo>
                <a:lnTo>
                  <a:pt x="2861" y="1440"/>
                </a:lnTo>
                <a:lnTo>
                  <a:pt x="2920" y="1440"/>
                </a:lnTo>
                <a:lnTo>
                  <a:pt x="2920" y="1500"/>
                </a:lnTo>
                <a:lnTo>
                  <a:pt x="2982" y="1500"/>
                </a:lnTo>
                <a:lnTo>
                  <a:pt x="2982" y="1553"/>
                </a:lnTo>
                <a:lnTo>
                  <a:pt x="3040" y="1553"/>
                </a:lnTo>
                <a:lnTo>
                  <a:pt x="3040" y="1598"/>
                </a:lnTo>
                <a:lnTo>
                  <a:pt x="3102" y="1598"/>
                </a:lnTo>
                <a:lnTo>
                  <a:pt x="3102" y="1635"/>
                </a:lnTo>
                <a:lnTo>
                  <a:pt x="3160" y="1635"/>
                </a:lnTo>
                <a:lnTo>
                  <a:pt x="3160" y="1667"/>
                </a:lnTo>
                <a:lnTo>
                  <a:pt x="3221" y="1667"/>
                </a:lnTo>
                <a:lnTo>
                  <a:pt x="3221" y="1695"/>
                </a:lnTo>
                <a:lnTo>
                  <a:pt x="3279" y="1695"/>
                </a:lnTo>
                <a:lnTo>
                  <a:pt x="3279" y="1716"/>
                </a:lnTo>
                <a:lnTo>
                  <a:pt x="3336" y="1716"/>
                </a:lnTo>
                <a:lnTo>
                  <a:pt x="3336" y="1734"/>
                </a:lnTo>
                <a:lnTo>
                  <a:pt x="3398" y="1734"/>
                </a:lnTo>
                <a:lnTo>
                  <a:pt x="3398" y="1748"/>
                </a:lnTo>
                <a:lnTo>
                  <a:pt x="3456" y="1748"/>
                </a:lnTo>
                <a:lnTo>
                  <a:pt x="3456" y="1760"/>
                </a:lnTo>
                <a:lnTo>
                  <a:pt x="3517" y="1760"/>
                </a:lnTo>
                <a:lnTo>
                  <a:pt x="3517" y="1767"/>
                </a:lnTo>
                <a:lnTo>
                  <a:pt x="3578" y="1767"/>
                </a:lnTo>
                <a:lnTo>
                  <a:pt x="3578" y="1776"/>
                </a:lnTo>
                <a:lnTo>
                  <a:pt x="3637" y="1776"/>
                </a:lnTo>
                <a:lnTo>
                  <a:pt x="3637" y="1781"/>
                </a:lnTo>
                <a:lnTo>
                  <a:pt x="3697" y="1781"/>
                </a:lnTo>
                <a:lnTo>
                  <a:pt x="3697" y="1785"/>
                </a:lnTo>
                <a:lnTo>
                  <a:pt x="3756" y="1785"/>
                </a:lnTo>
                <a:lnTo>
                  <a:pt x="3756" y="1788"/>
                </a:lnTo>
                <a:lnTo>
                  <a:pt x="3816" y="1788"/>
                </a:lnTo>
                <a:lnTo>
                  <a:pt x="3816" y="1789"/>
                </a:lnTo>
                <a:lnTo>
                  <a:pt x="3874" y="1789"/>
                </a:lnTo>
                <a:lnTo>
                  <a:pt x="3874" y="1790"/>
                </a:lnTo>
                <a:lnTo>
                  <a:pt x="3934" y="1790"/>
                </a:lnTo>
                <a:lnTo>
                  <a:pt x="3934" y="1792"/>
                </a:lnTo>
                <a:lnTo>
                  <a:pt x="3993" y="1792"/>
                </a:lnTo>
                <a:lnTo>
                  <a:pt x="3993" y="1793"/>
                </a:lnTo>
                <a:lnTo>
                  <a:pt x="4054" y="1793"/>
                </a:lnTo>
                <a:lnTo>
                  <a:pt x="4114" y="1793"/>
                </a:lnTo>
                <a:lnTo>
                  <a:pt x="4173" y="1793"/>
                </a:lnTo>
                <a:lnTo>
                  <a:pt x="4173" y="1795"/>
                </a:lnTo>
                <a:lnTo>
                  <a:pt x="4233" y="1795"/>
                </a:lnTo>
              </a:path>
            </a:pathLst>
          </a:custGeom>
          <a:noFill/>
          <a:ln w="33338">
            <a:solidFill>
              <a:schemeClr val="accent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mn-lt"/>
            </a:endParaRPr>
          </a:p>
        </p:txBody>
      </p:sp>
      <p:sp>
        <p:nvSpPr>
          <p:cNvPr id="103462" name="Freeform 40"/>
          <p:cNvSpPr>
            <a:spLocks/>
          </p:cNvSpPr>
          <p:nvPr/>
        </p:nvSpPr>
        <p:spPr bwMode="auto">
          <a:xfrm>
            <a:off x="1252538" y="3282950"/>
            <a:ext cx="7570787" cy="2025650"/>
          </a:xfrm>
          <a:custGeom>
            <a:avLst/>
            <a:gdLst>
              <a:gd name="T0" fmla="*/ 95250 w 4769"/>
              <a:gd name="T1" fmla="*/ 1935163 h 1276"/>
              <a:gd name="T2" fmla="*/ 280987 w 4769"/>
              <a:gd name="T3" fmla="*/ 1917700 h 1276"/>
              <a:gd name="T4" fmla="*/ 377825 w 4769"/>
              <a:gd name="T5" fmla="*/ 1866900 h 1276"/>
              <a:gd name="T6" fmla="*/ 565150 w 4769"/>
              <a:gd name="T7" fmla="*/ 1835150 h 1276"/>
              <a:gd name="T8" fmla="*/ 658812 w 4769"/>
              <a:gd name="T9" fmla="*/ 1763713 h 1276"/>
              <a:gd name="T10" fmla="*/ 855662 w 4769"/>
              <a:gd name="T11" fmla="*/ 1722438 h 1276"/>
              <a:gd name="T12" fmla="*/ 946150 w 4769"/>
              <a:gd name="T13" fmla="*/ 1624012 h 1276"/>
              <a:gd name="T14" fmla="*/ 1136650 w 4769"/>
              <a:gd name="T15" fmla="*/ 1568450 h 1276"/>
              <a:gd name="T16" fmla="*/ 1231900 w 4769"/>
              <a:gd name="T17" fmla="*/ 1444625 h 1276"/>
              <a:gd name="T18" fmla="*/ 1420812 w 4769"/>
              <a:gd name="T19" fmla="*/ 1373187 h 1276"/>
              <a:gd name="T20" fmla="*/ 1514475 w 4769"/>
              <a:gd name="T21" fmla="*/ 1220787 h 1276"/>
              <a:gd name="T22" fmla="*/ 1703387 w 4769"/>
              <a:gd name="T23" fmla="*/ 1143000 h 1276"/>
              <a:gd name="T24" fmla="*/ 1795462 w 4769"/>
              <a:gd name="T25" fmla="*/ 971550 h 1276"/>
              <a:gd name="T26" fmla="*/ 1989137 w 4769"/>
              <a:gd name="T27" fmla="*/ 887413 h 1276"/>
              <a:gd name="T28" fmla="*/ 2081212 w 4769"/>
              <a:gd name="T29" fmla="*/ 709612 h 1276"/>
              <a:gd name="T30" fmla="*/ 2270125 w 4769"/>
              <a:gd name="T31" fmla="*/ 622300 h 1276"/>
              <a:gd name="T32" fmla="*/ 2366962 w 4769"/>
              <a:gd name="T33" fmla="*/ 455613 h 1276"/>
              <a:gd name="T34" fmla="*/ 2557462 w 4769"/>
              <a:gd name="T35" fmla="*/ 377825 h 1276"/>
              <a:gd name="T36" fmla="*/ 2649537 w 4769"/>
              <a:gd name="T37" fmla="*/ 238125 h 1276"/>
              <a:gd name="T38" fmla="*/ 2840037 w 4769"/>
              <a:gd name="T39" fmla="*/ 177800 h 1276"/>
              <a:gd name="T40" fmla="*/ 2933699 w 4769"/>
              <a:gd name="T41" fmla="*/ 82550 h 1276"/>
              <a:gd name="T42" fmla="*/ 3121024 w 4769"/>
              <a:gd name="T43" fmla="*/ 42862 h 1276"/>
              <a:gd name="T44" fmla="*/ 3217862 w 4769"/>
              <a:gd name="T45" fmla="*/ 4762 h 1276"/>
              <a:gd name="T46" fmla="*/ 3408362 w 4769"/>
              <a:gd name="T47" fmla="*/ 0 h 1276"/>
              <a:gd name="T48" fmla="*/ 3502025 w 4769"/>
              <a:gd name="T49" fmla="*/ 22225 h 1276"/>
              <a:gd name="T50" fmla="*/ 3689350 w 4769"/>
              <a:gd name="T51" fmla="*/ 42862 h 1276"/>
              <a:gd name="T52" fmla="*/ 3784600 w 4769"/>
              <a:gd name="T53" fmla="*/ 125413 h 1276"/>
              <a:gd name="T54" fmla="*/ 3973512 w 4769"/>
              <a:gd name="T55" fmla="*/ 177800 h 1276"/>
              <a:gd name="T56" fmla="*/ 4067175 w 4769"/>
              <a:gd name="T57" fmla="*/ 304800 h 1276"/>
              <a:gd name="T58" fmla="*/ 4257675 w 4769"/>
              <a:gd name="T59" fmla="*/ 377825 h 1276"/>
              <a:gd name="T60" fmla="*/ 4352924 w 4769"/>
              <a:gd name="T61" fmla="*/ 538162 h 1276"/>
              <a:gd name="T62" fmla="*/ 4541837 w 4769"/>
              <a:gd name="T63" fmla="*/ 622300 h 1276"/>
              <a:gd name="T64" fmla="*/ 4638674 w 4769"/>
              <a:gd name="T65" fmla="*/ 796925 h 1276"/>
              <a:gd name="T66" fmla="*/ 4822824 w 4769"/>
              <a:gd name="T67" fmla="*/ 887413 h 1276"/>
              <a:gd name="T68" fmla="*/ 4919662 w 4769"/>
              <a:gd name="T69" fmla="*/ 1057275 h 1276"/>
              <a:gd name="T70" fmla="*/ 5108574 w 4769"/>
              <a:gd name="T71" fmla="*/ 1139825 h 1276"/>
              <a:gd name="T72" fmla="*/ 5206999 w 4769"/>
              <a:gd name="T73" fmla="*/ 1298575 h 1276"/>
              <a:gd name="T74" fmla="*/ 5397499 w 4769"/>
              <a:gd name="T75" fmla="*/ 1371600 h 1276"/>
              <a:gd name="T76" fmla="*/ 5489574 w 4769"/>
              <a:gd name="T77" fmla="*/ 1506537 h 1276"/>
              <a:gd name="T78" fmla="*/ 5678486 w 4769"/>
              <a:gd name="T79" fmla="*/ 1566862 h 1276"/>
              <a:gd name="T80" fmla="*/ 5768974 w 4769"/>
              <a:gd name="T81" fmla="*/ 1673225 h 1276"/>
              <a:gd name="T82" fmla="*/ 5959474 w 4769"/>
              <a:gd name="T83" fmla="*/ 1720850 h 1276"/>
              <a:gd name="T84" fmla="*/ 6056311 w 4769"/>
              <a:gd name="T85" fmla="*/ 1800225 h 1276"/>
              <a:gd name="T86" fmla="*/ 6246811 w 4769"/>
              <a:gd name="T87" fmla="*/ 1831975 h 1276"/>
              <a:gd name="T88" fmla="*/ 6342061 w 4769"/>
              <a:gd name="T89" fmla="*/ 1890713 h 1276"/>
              <a:gd name="T90" fmla="*/ 6530975 w 4769"/>
              <a:gd name="T91" fmla="*/ 1912938 h 1276"/>
              <a:gd name="T92" fmla="*/ 6623050 w 4769"/>
              <a:gd name="T93" fmla="*/ 1952625 h 1276"/>
              <a:gd name="T94" fmla="*/ 6811962 w 4769"/>
              <a:gd name="T95" fmla="*/ 1963738 h 1276"/>
              <a:gd name="T96" fmla="*/ 6908800 w 4769"/>
              <a:gd name="T97" fmla="*/ 1989138 h 1276"/>
              <a:gd name="T98" fmla="*/ 7097712 w 4769"/>
              <a:gd name="T99" fmla="*/ 1995488 h 1276"/>
              <a:gd name="T100" fmla="*/ 7192962 w 4769"/>
              <a:gd name="T101" fmla="*/ 2012950 h 1276"/>
              <a:gd name="T102" fmla="*/ 7381875 w 4769"/>
              <a:gd name="T103" fmla="*/ 2016125 h 1276"/>
              <a:gd name="T104" fmla="*/ 7475537 w 4769"/>
              <a:gd name="T105" fmla="*/ 2024063 h 127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4769"/>
              <a:gd name="T160" fmla="*/ 0 h 1276"/>
              <a:gd name="T161" fmla="*/ 4769 w 4769"/>
              <a:gd name="T162" fmla="*/ 1276 h 127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4769" h="1276">
                <a:moveTo>
                  <a:pt x="0" y="1231"/>
                </a:moveTo>
                <a:lnTo>
                  <a:pt x="60" y="1231"/>
                </a:lnTo>
                <a:lnTo>
                  <a:pt x="60" y="1219"/>
                </a:lnTo>
                <a:lnTo>
                  <a:pt x="119" y="1219"/>
                </a:lnTo>
                <a:lnTo>
                  <a:pt x="119" y="1208"/>
                </a:lnTo>
                <a:lnTo>
                  <a:pt x="177" y="1208"/>
                </a:lnTo>
                <a:lnTo>
                  <a:pt x="177" y="1192"/>
                </a:lnTo>
                <a:lnTo>
                  <a:pt x="238" y="1192"/>
                </a:lnTo>
                <a:lnTo>
                  <a:pt x="238" y="1176"/>
                </a:lnTo>
                <a:lnTo>
                  <a:pt x="298" y="1176"/>
                </a:lnTo>
                <a:lnTo>
                  <a:pt x="298" y="1156"/>
                </a:lnTo>
                <a:lnTo>
                  <a:pt x="356" y="1156"/>
                </a:lnTo>
                <a:lnTo>
                  <a:pt x="356" y="1135"/>
                </a:lnTo>
                <a:lnTo>
                  <a:pt x="415" y="1135"/>
                </a:lnTo>
                <a:lnTo>
                  <a:pt x="415" y="1111"/>
                </a:lnTo>
                <a:lnTo>
                  <a:pt x="476" y="1111"/>
                </a:lnTo>
                <a:lnTo>
                  <a:pt x="476" y="1085"/>
                </a:lnTo>
                <a:lnTo>
                  <a:pt x="539" y="1085"/>
                </a:lnTo>
                <a:lnTo>
                  <a:pt x="539" y="1054"/>
                </a:lnTo>
                <a:lnTo>
                  <a:pt x="596" y="1054"/>
                </a:lnTo>
                <a:lnTo>
                  <a:pt x="596" y="1023"/>
                </a:lnTo>
                <a:lnTo>
                  <a:pt x="658" y="1023"/>
                </a:lnTo>
                <a:lnTo>
                  <a:pt x="658" y="988"/>
                </a:lnTo>
                <a:lnTo>
                  <a:pt x="716" y="988"/>
                </a:lnTo>
                <a:lnTo>
                  <a:pt x="716" y="950"/>
                </a:lnTo>
                <a:lnTo>
                  <a:pt x="776" y="950"/>
                </a:lnTo>
                <a:lnTo>
                  <a:pt x="776" y="910"/>
                </a:lnTo>
                <a:lnTo>
                  <a:pt x="835" y="910"/>
                </a:lnTo>
                <a:lnTo>
                  <a:pt x="835" y="865"/>
                </a:lnTo>
                <a:lnTo>
                  <a:pt x="895" y="865"/>
                </a:lnTo>
                <a:lnTo>
                  <a:pt x="895" y="818"/>
                </a:lnTo>
                <a:lnTo>
                  <a:pt x="954" y="818"/>
                </a:lnTo>
                <a:lnTo>
                  <a:pt x="954" y="769"/>
                </a:lnTo>
                <a:lnTo>
                  <a:pt x="1012" y="769"/>
                </a:lnTo>
                <a:lnTo>
                  <a:pt x="1012" y="720"/>
                </a:lnTo>
                <a:lnTo>
                  <a:pt x="1073" y="720"/>
                </a:lnTo>
                <a:lnTo>
                  <a:pt x="1073" y="666"/>
                </a:lnTo>
                <a:lnTo>
                  <a:pt x="1131" y="666"/>
                </a:lnTo>
                <a:lnTo>
                  <a:pt x="1131" y="612"/>
                </a:lnTo>
                <a:lnTo>
                  <a:pt x="1192" y="612"/>
                </a:lnTo>
                <a:lnTo>
                  <a:pt x="1192" y="559"/>
                </a:lnTo>
                <a:lnTo>
                  <a:pt x="1253" y="559"/>
                </a:lnTo>
                <a:lnTo>
                  <a:pt x="1253" y="503"/>
                </a:lnTo>
                <a:lnTo>
                  <a:pt x="1311" y="503"/>
                </a:lnTo>
                <a:lnTo>
                  <a:pt x="1311" y="447"/>
                </a:lnTo>
                <a:lnTo>
                  <a:pt x="1370" y="447"/>
                </a:lnTo>
                <a:lnTo>
                  <a:pt x="1370" y="392"/>
                </a:lnTo>
                <a:lnTo>
                  <a:pt x="1430" y="392"/>
                </a:lnTo>
                <a:lnTo>
                  <a:pt x="1430" y="339"/>
                </a:lnTo>
                <a:lnTo>
                  <a:pt x="1491" y="339"/>
                </a:lnTo>
                <a:lnTo>
                  <a:pt x="1491" y="287"/>
                </a:lnTo>
                <a:lnTo>
                  <a:pt x="1549" y="287"/>
                </a:lnTo>
                <a:lnTo>
                  <a:pt x="1549" y="238"/>
                </a:lnTo>
                <a:lnTo>
                  <a:pt x="1611" y="238"/>
                </a:lnTo>
                <a:lnTo>
                  <a:pt x="1611" y="192"/>
                </a:lnTo>
                <a:lnTo>
                  <a:pt x="1669" y="192"/>
                </a:lnTo>
                <a:lnTo>
                  <a:pt x="1669" y="150"/>
                </a:lnTo>
                <a:lnTo>
                  <a:pt x="1728" y="150"/>
                </a:lnTo>
                <a:lnTo>
                  <a:pt x="1728" y="112"/>
                </a:lnTo>
                <a:lnTo>
                  <a:pt x="1789" y="112"/>
                </a:lnTo>
                <a:lnTo>
                  <a:pt x="1789" y="79"/>
                </a:lnTo>
                <a:lnTo>
                  <a:pt x="1848" y="79"/>
                </a:lnTo>
                <a:lnTo>
                  <a:pt x="1848" y="52"/>
                </a:lnTo>
                <a:lnTo>
                  <a:pt x="1908" y="52"/>
                </a:lnTo>
                <a:lnTo>
                  <a:pt x="1908" y="27"/>
                </a:lnTo>
                <a:lnTo>
                  <a:pt x="1966" y="27"/>
                </a:lnTo>
                <a:lnTo>
                  <a:pt x="1966" y="14"/>
                </a:lnTo>
                <a:lnTo>
                  <a:pt x="2027" y="14"/>
                </a:lnTo>
                <a:lnTo>
                  <a:pt x="2027" y="3"/>
                </a:lnTo>
                <a:lnTo>
                  <a:pt x="2086" y="3"/>
                </a:lnTo>
                <a:lnTo>
                  <a:pt x="2086" y="0"/>
                </a:lnTo>
                <a:lnTo>
                  <a:pt x="2147" y="0"/>
                </a:lnTo>
                <a:lnTo>
                  <a:pt x="2147" y="3"/>
                </a:lnTo>
                <a:lnTo>
                  <a:pt x="2206" y="3"/>
                </a:lnTo>
                <a:lnTo>
                  <a:pt x="2206" y="14"/>
                </a:lnTo>
                <a:lnTo>
                  <a:pt x="2265" y="14"/>
                </a:lnTo>
                <a:lnTo>
                  <a:pt x="2265" y="27"/>
                </a:lnTo>
                <a:lnTo>
                  <a:pt x="2324" y="27"/>
                </a:lnTo>
                <a:lnTo>
                  <a:pt x="2324" y="52"/>
                </a:lnTo>
                <a:lnTo>
                  <a:pt x="2384" y="52"/>
                </a:lnTo>
                <a:lnTo>
                  <a:pt x="2384" y="79"/>
                </a:lnTo>
                <a:lnTo>
                  <a:pt x="2443" y="79"/>
                </a:lnTo>
                <a:lnTo>
                  <a:pt x="2443" y="112"/>
                </a:lnTo>
                <a:lnTo>
                  <a:pt x="2503" y="112"/>
                </a:lnTo>
                <a:lnTo>
                  <a:pt x="2503" y="150"/>
                </a:lnTo>
                <a:lnTo>
                  <a:pt x="2562" y="150"/>
                </a:lnTo>
                <a:lnTo>
                  <a:pt x="2562" y="192"/>
                </a:lnTo>
                <a:lnTo>
                  <a:pt x="2623" y="192"/>
                </a:lnTo>
                <a:lnTo>
                  <a:pt x="2623" y="238"/>
                </a:lnTo>
                <a:lnTo>
                  <a:pt x="2682" y="238"/>
                </a:lnTo>
                <a:lnTo>
                  <a:pt x="2682" y="287"/>
                </a:lnTo>
                <a:lnTo>
                  <a:pt x="2742" y="287"/>
                </a:lnTo>
                <a:lnTo>
                  <a:pt x="2742" y="339"/>
                </a:lnTo>
                <a:lnTo>
                  <a:pt x="2802" y="339"/>
                </a:lnTo>
                <a:lnTo>
                  <a:pt x="2802" y="392"/>
                </a:lnTo>
                <a:lnTo>
                  <a:pt x="2861" y="392"/>
                </a:lnTo>
                <a:lnTo>
                  <a:pt x="2861" y="447"/>
                </a:lnTo>
                <a:lnTo>
                  <a:pt x="2922" y="447"/>
                </a:lnTo>
                <a:lnTo>
                  <a:pt x="2922" y="502"/>
                </a:lnTo>
                <a:lnTo>
                  <a:pt x="2980" y="502"/>
                </a:lnTo>
                <a:lnTo>
                  <a:pt x="2980" y="559"/>
                </a:lnTo>
                <a:lnTo>
                  <a:pt x="3038" y="559"/>
                </a:lnTo>
                <a:lnTo>
                  <a:pt x="3038" y="612"/>
                </a:lnTo>
                <a:lnTo>
                  <a:pt x="3099" y="612"/>
                </a:lnTo>
                <a:lnTo>
                  <a:pt x="3099" y="666"/>
                </a:lnTo>
                <a:lnTo>
                  <a:pt x="3159" y="666"/>
                </a:lnTo>
                <a:lnTo>
                  <a:pt x="3159" y="718"/>
                </a:lnTo>
                <a:lnTo>
                  <a:pt x="3218" y="718"/>
                </a:lnTo>
                <a:lnTo>
                  <a:pt x="3218" y="769"/>
                </a:lnTo>
                <a:lnTo>
                  <a:pt x="3280" y="769"/>
                </a:lnTo>
                <a:lnTo>
                  <a:pt x="3280" y="818"/>
                </a:lnTo>
                <a:lnTo>
                  <a:pt x="3338" y="818"/>
                </a:lnTo>
                <a:lnTo>
                  <a:pt x="3338" y="864"/>
                </a:lnTo>
                <a:lnTo>
                  <a:pt x="3400" y="864"/>
                </a:lnTo>
                <a:lnTo>
                  <a:pt x="3400" y="908"/>
                </a:lnTo>
                <a:lnTo>
                  <a:pt x="3458" y="908"/>
                </a:lnTo>
                <a:lnTo>
                  <a:pt x="3458" y="949"/>
                </a:lnTo>
                <a:lnTo>
                  <a:pt x="3519" y="949"/>
                </a:lnTo>
                <a:lnTo>
                  <a:pt x="3519" y="987"/>
                </a:lnTo>
                <a:lnTo>
                  <a:pt x="3577" y="987"/>
                </a:lnTo>
                <a:lnTo>
                  <a:pt x="3577" y="1022"/>
                </a:lnTo>
                <a:lnTo>
                  <a:pt x="3634" y="1022"/>
                </a:lnTo>
                <a:lnTo>
                  <a:pt x="3634" y="1054"/>
                </a:lnTo>
                <a:lnTo>
                  <a:pt x="3696" y="1054"/>
                </a:lnTo>
                <a:lnTo>
                  <a:pt x="3696" y="1084"/>
                </a:lnTo>
                <a:lnTo>
                  <a:pt x="3754" y="1084"/>
                </a:lnTo>
                <a:lnTo>
                  <a:pt x="3754" y="1110"/>
                </a:lnTo>
                <a:lnTo>
                  <a:pt x="3815" y="1110"/>
                </a:lnTo>
                <a:lnTo>
                  <a:pt x="3815" y="1134"/>
                </a:lnTo>
                <a:lnTo>
                  <a:pt x="3876" y="1134"/>
                </a:lnTo>
                <a:lnTo>
                  <a:pt x="3876" y="1154"/>
                </a:lnTo>
                <a:lnTo>
                  <a:pt x="3935" y="1154"/>
                </a:lnTo>
                <a:lnTo>
                  <a:pt x="3935" y="1174"/>
                </a:lnTo>
                <a:lnTo>
                  <a:pt x="3995" y="1174"/>
                </a:lnTo>
                <a:lnTo>
                  <a:pt x="3995" y="1191"/>
                </a:lnTo>
                <a:lnTo>
                  <a:pt x="4054" y="1191"/>
                </a:lnTo>
                <a:lnTo>
                  <a:pt x="4054" y="1205"/>
                </a:lnTo>
                <a:lnTo>
                  <a:pt x="4114" y="1205"/>
                </a:lnTo>
                <a:lnTo>
                  <a:pt x="4114" y="1218"/>
                </a:lnTo>
                <a:lnTo>
                  <a:pt x="4172" y="1218"/>
                </a:lnTo>
                <a:lnTo>
                  <a:pt x="4172" y="1230"/>
                </a:lnTo>
                <a:lnTo>
                  <a:pt x="4232" y="1230"/>
                </a:lnTo>
                <a:lnTo>
                  <a:pt x="4232" y="1237"/>
                </a:lnTo>
                <a:lnTo>
                  <a:pt x="4291" y="1237"/>
                </a:lnTo>
                <a:lnTo>
                  <a:pt x="4291" y="1247"/>
                </a:lnTo>
                <a:lnTo>
                  <a:pt x="4352" y="1247"/>
                </a:lnTo>
                <a:lnTo>
                  <a:pt x="4352" y="1253"/>
                </a:lnTo>
                <a:lnTo>
                  <a:pt x="4412" y="1253"/>
                </a:lnTo>
                <a:lnTo>
                  <a:pt x="4412" y="1257"/>
                </a:lnTo>
                <a:lnTo>
                  <a:pt x="4471" y="1257"/>
                </a:lnTo>
                <a:lnTo>
                  <a:pt x="4471" y="1263"/>
                </a:lnTo>
                <a:lnTo>
                  <a:pt x="4531" y="1263"/>
                </a:lnTo>
                <a:lnTo>
                  <a:pt x="4531" y="1268"/>
                </a:lnTo>
                <a:lnTo>
                  <a:pt x="4590" y="1268"/>
                </a:lnTo>
                <a:lnTo>
                  <a:pt x="4590" y="1270"/>
                </a:lnTo>
                <a:lnTo>
                  <a:pt x="4650" y="1270"/>
                </a:lnTo>
                <a:lnTo>
                  <a:pt x="4650" y="1273"/>
                </a:lnTo>
                <a:lnTo>
                  <a:pt x="4709" y="1273"/>
                </a:lnTo>
                <a:lnTo>
                  <a:pt x="4709" y="1275"/>
                </a:lnTo>
                <a:lnTo>
                  <a:pt x="4769" y="1275"/>
                </a:lnTo>
                <a:lnTo>
                  <a:pt x="4769" y="1276"/>
                </a:lnTo>
              </a:path>
            </a:pathLst>
          </a:custGeom>
          <a:noFill/>
          <a:ln w="33338">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mn-lt"/>
            </a:endParaRPr>
          </a:p>
        </p:txBody>
      </p:sp>
      <p:sp>
        <p:nvSpPr>
          <p:cNvPr id="103463" name="Rectangle 41"/>
          <p:cNvSpPr>
            <a:spLocks noChangeArrowheads="1"/>
          </p:cNvSpPr>
          <p:nvPr/>
        </p:nvSpPr>
        <p:spPr bwMode="auto">
          <a:xfrm>
            <a:off x="4202113" y="5627688"/>
            <a:ext cx="921727" cy="5386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r>
              <a:rPr lang="en-US" altLang="en-US" sz="3500" b="1">
                <a:solidFill>
                  <a:srgbClr val="000000"/>
                </a:solidFill>
                <a:latin typeface="+mn-lt"/>
              </a:rPr>
              <a:t>Dose</a:t>
            </a:r>
            <a:endParaRPr lang="en-US" altLang="en-US" sz="2400">
              <a:latin typeface="+mn-lt"/>
            </a:endParaRPr>
          </a:p>
        </p:txBody>
      </p:sp>
      <p:sp>
        <p:nvSpPr>
          <p:cNvPr id="103464" name="Rectangle 42"/>
          <p:cNvSpPr>
            <a:spLocks noChangeArrowheads="1"/>
          </p:cNvSpPr>
          <p:nvPr/>
        </p:nvSpPr>
        <p:spPr bwMode="auto">
          <a:xfrm>
            <a:off x="5424488" y="2740025"/>
            <a:ext cx="1176604" cy="4462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r>
              <a:rPr lang="en-US" altLang="en-US" sz="2900">
                <a:solidFill>
                  <a:schemeClr val="accent2"/>
                </a:solidFill>
                <a:latin typeface="+mn-lt"/>
              </a:rPr>
              <a:t>planned</a:t>
            </a:r>
            <a:endParaRPr lang="en-US" altLang="en-US" sz="2400">
              <a:solidFill>
                <a:schemeClr val="accent2"/>
              </a:solidFill>
              <a:latin typeface="+mn-lt"/>
            </a:endParaRPr>
          </a:p>
        </p:txBody>
      </p:sp>
      <p:sp>
        <p:nvSpPr>
          <p:cNvPr id="103465" name="Rectangle 43"/>
          <p:cNvSpPr>
            <a:spLocks noChangeArrowheads="1"/>
          </p:cNvSpPr>
          <p:nvPr/>
        </p:nvSpPr>
        <p:spPr bwMode="auto">
          <a:xfrm>
            <a:off x="6792913" y="4273550"/>
            <a:ext cx="1175002" cy="4462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r>
              <a:rPr lang="en-US" altLang="en-US" sz="2900">
                <a:solidFill>
                  <a:srgbClr val="FF0000"/>
                </a:solidFill>
                <a:latin typeface="+mn-lt"/>
              </a:rPr>
              <a:t>realized</a:t>
            </a:r>
            <a:endParaRPr lang="en-US" altLang="en-US" sz="2400">
              <a:latin typeface="+mn-lt"/>
            </a:endParaRPr>
          </a:p>
        </p:txBody>
      </p:sp>
    </p:spTree>
    <p:extLst>
      <p:ext uri="{BB962C8B-B14F-4D97-AF65-F5344CB8AC3E}">
        <p14:creationId xmlns:p14="http://schemas.microsoft.com/office/powerpoint/2010/main" val="13264431"/>
      </p:ext>
    </p:extLst>
  </p:cSld>
  <p:clrMapOvr>
    <a:masterClrMapping/>
  </p:clrMapOvr>
</p:sld>
</file>

<file path=ppt/slides/slide3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0210" name="Rectangle 2"/>
          <p:cNvSpPr>
            <a:spLocks noGrp="1" noChangeArrowheads="1"/>
          </p:cNvSpPr>
          <p:nvPr>
            <p:ph type="title"/>
          </p:nvPr>
        </p:nvSpPr>
        <p:spPr/>
        <p:txBody>
          <a:bodyPr/>
          <a:lstStyle/>
          <a:p>
            <a:pPr eaLnBrk="1" hangingPunct="1">
              <a:defRPr/>
            </a:pPr>
            <a:r>
              <a:rPr lang="en-US"/>
              <a:t>Normal approximation</a:t>
            </a:r>
          </a:p>
        </p:txBody>
      </p:sp>
      <p:sp>
        <p:nvSpPr>
          <p:cNvPr id="104451" name="Rectangle 3"/>
          <p:cNvSpPr>
            <a:spLocks noGrp="1" noChangeArrowheads="1"/>
          </p:cNvSpPr>
          <p:nvPr>
            <p:ph type="body" idx="1"/>
          </p:nvPr>
        </p:nvSpPr>
        <p:spPr>
          <a:xfrm>
            <a:off x="685800" y="1981200"/>
            <a:ext cx="8001000" cy="4267200"/>
          </a:xfrm>
        </p:spPr>
        <p:txBody>
          <a:bodyPr/>
          <a:lstStyle/>
          <a:p>
            <a:pPr eaLnBrk="1" hangingPunct="1"/>
            <a:r>
              <a:rPr lang="en-US" altLang="en-US" sz="2800" dirty="0"/>
              <a:t>If </a:t>
            </a:r>
            <a:r>
              <a:rPr lang="en-US" altLang="en-US" sz="2800" i="1" dirty="0"/>
              <a:t>A+B=C</a:t>
            </a:r>
            <a:r>
              <a:rPr lang="en-US" altLang="en-US" sz="2800" dirty="0"/>
              <a:t>, compute </a:t>
            </a:r>
            <a:r>
              <a:rPr lang="en-US" altLang="en-US" sz="2800" i="1" dirty="0"/>
              <a:t>B</a:t>
            </a:r>
            <a:r>
              <a:rPr lang="en-US" altLang="en-US" sz="2800" dirty="0"/>
              <a:t> as </a:t>
            </a:r>
            <a:r>
              <a:rPr lang="en-US" altLang="en-US" sz="2800" i="1" dirty="0"/>
              <a:t>C</a:t>
            </a:r>
            <a:r>
              <a:rPr lang="en-US" altLang="en-US" sz="2800" i="1" dirty="0">
                <a:sym typeface="Symbol" panose="05050102010706020507" pitchFamily="18" charset="2"/>
              </a:rPr>
              <a:t></a:t>
            </a:r>
            <a:r>
              <a:rPr lang="en-US" altLang="en-US" sz="2800" i="1" dirty="0"/>
              <a:t>A</a:t>
            </a:r>
            <a:r>
              <a:rPr lang="en-US" altLang="en-US" sz="2800" dirty="0"/>
              <a:t> under the assumption the correlation between </a:t>
            </a:r>
            <a:r>
              <a:rPr lang="en-US" altLang="en-US" sz="2800" i="1" dirty="0"/>
              <a:t>A</a:t>
            </a:r>
            <a:r>
              <a:rPr lang="en-US" altLang="en-US" sz="2800" dirty="0"/>
              <a:t> and </a:t>
            </a:r>
            <a:r>
              <a:rPr lang="en-US" altLang="en-US" sz="2800" i="1" dirty="0"/>
              <a:t>C</a:t>
            </a:r>
            <a:r>
              <a:rPr lang="en-US" altLang="en-US" sz="2800" dirty="0"/>
              <a:t> is </a:t>
            </a:r>
            <a:r>
              <a:rPr lang="en-US" altLang="en-US" sz="2800" i="1" dirty="0"/>
              <a:t>r = </a:t>
            </a:r>
            <a:r>
              <a:rPr lang="en-US" altLang="en-US" sz="2800" dirty="0" err="1"/>
              <a:t>sd</a:t>
            </a:r>
            <a:r>
              <a:rPr lang="en-US" altLang="en-US" sz="2800" dirty="0"/>
              <a:t>(</a:t>
            </a:r>
            <a:r>
              <a:rPr lang="en-US" altLang="en-US" sz="2800" i="1" dirty="0"/>
              <a:t>A</a:t>
            </a:r>
            <a:r>
              <a:rPr lang="en-US" altLang="en-US" sz="2800" dirty="0"/>
              <a:t>)/</a:t>
            </a:r>
            <a:r>
              <a:rPr lang="en-US" altLang="en-US" sz="2800" dirty="0" err="1"/>
              <a:t>sd</a:t>
            </a:r>
            <a:r>
              <a:rPr lang="en-US" altLang="en-US" sz="2800" dirty="0"/>
              <a:t>(</a:t>
            </a:r>
            <a:r>
              <a:rPr lang="en-US" altLang="en-US" sz="2800" i="1" dirty="0"/>
              <a:t>C</a:t>
            </a:r>
            <a:r>
              <a:rPr lang="en-US" altLang="en-US" sz="2800" dirty="0"/>
              <a:t>)</a:t>
            </a:r>
          </a:p>
          <a:p>
            <a:pPr marL="1828800" lvl="4" indent="0">
              <a:lnSpc>
                <a:spcPct val="90000"/>
              </a:lnSpc>
              <a:buNone/>
            </a:pPr>
            <a:endParaRPr lang="en-US" altLang="en-US" sz="1600" dirty="0"/>
          </a:p>
          <a:p>
            <a:pPr>
              <a:lnSpc>
                <a:spcPct val="90000"/>
              </a:lnSpc>
              <a:buFontTx/>
              <a:buNone/>
            </a:pPr>
            <a:r>
              <a:rPr lang="en-US" altLang="en-US" sz="2400" dirty="0">
                <a:solidFill>
                  <a:srgbClr val="009900"/>
                </a:solidFill>
              </a:rPr>
              <a:t>	To simulate normal deviates with correlation </a:t>
            </a:r>
            <a:r>
              <a:rPr lang="en-US" altLang="en-US" sz="2400" i="1" dirty="0">
                <a:solidFill>
                  <a:srgbClr val="009900"/>
                </a:solidFill>
              </a:rPr>
              <a:t>r</a:t>
            </a:r>
            <a:r>
              <a:rPr lang="en-US" altLang="en-US" sz="2400" dirty="0">
                <a:solidFill>
                  <a:srgbClr val="009900"/>
                </a:solidFill>
              </a:rPr>
              <a:t>, compute</a:t>
            </a:r>
          </a:p>
          <a:p>
            <a:pPr>
              <a:lnSpc>
                <a:spcPct val="90000"/>
              </a:lnSpc>
              <a:buFontTx/>
              <a:buNone/>
            </a:pPr>
            <a:r>
              <a:rPr lang="en-US" altLang="en-US" sz="2400" i="1" dirty="0">
                <a:solidFill>
                  <a:srgbClr val="009900"/>
                </a:solidFill>
              </a:rPr>
              <a:t>		Y</a:t>
            </a:r>
            <a:r>
              <a:rPr lang="en-US" altLang="en-US" sz="2400" baseline="-25000" dirty="0">
                <a:solidFill>
                  <a:srgbClr val="009900"/>
                </a:solidFill>
              </a:rPr>
              <a:t>1</a:t>
            </a:r>
            <a:r>
              <a:rPr lang="en-US" altLang="en-US" sz="2400" dirty="0">
                <a:solidFill>
                  <a:srgbClr val="009900"/>
                </a:solidFill>
              </a:rPr>
              <a:t> = </a:t>
            </a:r>
            <a:r>
              <a:rPr lang="en-US" altLang="en-US" sz="2400" i="1" dirty="0">
                <a:solidFill>
                  <a:srgbClr val="009900"/>
                </a:solidFill>
              </a:rPr>
              <a:t>Z</a:t>
            </a:r>
            <a:r>
              <a:rPr lang="en-US" altLang="en-US" sz="2400" baseline="-25000" dirty="0">
                <a:solidFill>
                  <a:srgbClr val="009900"/>
                </a:solidFill>
              </a:rPr>
              <a:t>1 </a:t>
            </a:r>
            <a:r>
              <a:rPr lang="en-US" altLang="en-US" sz="2400" dirty="0">
                <a:solidFill>
                  <a:srgbClr val="009900"/>
                </a:solidFill>
              </a:rPr>
              <a:t> </a:t>
            </a:r>
            <a:r>
              <a:rPr lang="en-US" altLang="en-US" sz="2400" dirty="0">
                <a:solidFill>
                  <a:srgbClr val="009900"/>
                </a:solidFill>
                <a:sym typeface="Symbol" panose="05050102010706020507" pitchFamily="18" charset="2"/>
              </a:rPr>
              <a:t></a:t>
            </a:r>
            <a:r>
              <a:rPr lang="en-US" altLang="en-US" sz="2400" dirty="0">
                <a:solidFill>
                  <a:srgbClr val="009900"/>
                </a:solidFill>
              </a:rPr>
              <a:t> </a:t>
            </a:r>
            <a:r>
              <a:rPr lang="en-US" altLang="en-US" sz="2400" dirty="0">
                <a:solidFill>
                  <a:srgbClr val="009900"/>
                </a:solidFill>
                <a:sym typeface="Symbol" panose="05050102010706020507" pitchFamily="18" charset="2"/>
              </a:rPr>
              <a:t></a:t>
            </a:r>
            <a:r>
              <a:rPr lang="en-US" altLang="en-US" sz="2400" baseline="-25000" dirty="0">
                <a:solidFill>
                  <a:srgbClr val="009900"/>
                </a:solidFill>
              </a:rPr>
              <a:t>1</a:t>
            </a:r>
            <a:r>
              <a:rPr lang="en-US" altLang="en-US" sz="2400" dirty="0">
                <a:solidFill>
                  <a:srgbClr val="009900"/>
                </a:solidFill>
              </a:rPr>
              <a:t> + </a:t>
            </a:r>
            <a:r>
              <a:rPr lang="en-US" altLang="en-US" sz="2400" dirty="0">
                <a:solidFill>
                  <a:srgbClr val="009900"/>
                </a:solidFill>
                <a:sym typeface="Symbol" panose="05050102010706020507" pitchFamily="18" charset="2"/>
              </a:rPr>
              <a:t></a:t>
            </a:r>
            <a:r>
              <a:rPr lang="en-US" altLang="en-US" sz="2400" baseline="-25000" dirty="0">
                <a:solidFill>
                  <a:srgbClr val="009900"/>
                </a:solidFill>
              </a:rPr>
              <a:t>1</a:t>
            </a:r>
          </a:p>
          <a:p>
            <a:pPr>
              <a:lnSpc>
                <a:spcPct val="90000"/>
              </a:lnSpc>
              <a:buFontTx/>
              <a:buNone/>
            </a:pPr>
            <a:r>
              <a:rPr lang="en-US" altLang="en-US" sz="2400" i="1" dirty="0">
                <a:solidFill>
                  <a:srgbClr val="009900"/>
                </a:solidFill>
              </a:rPr>
              <a:t>		Y</a:t>
            </a:r>
            <a:r>
              <a:rPr lang="en-US" altLang="en-US" sz="2400" baseline="-25000" dirty="0">
                <a:solidFill>
                  <a:srgbClr val="009900"/>
                </a:solidFill>
              </a:rPr>
              <a:t>2</a:t>
            </a:r>
            <a:r>
              <a:rPr lang="en-US" altLang="en-US" sz="2400" dirty="0">
                <a:solidFill>
                  <a:srgbClr val="009900"/>
                </a:solidFill>
              </a:rPr>
              <a:t> = (</a:t>
            </a:r>
            <a:r>
              <a:rPr lang="en-US" altLang="en-US" sz="2400" i="1" dirty="0">
                <a:solidFill>
                  <a:srgbClr val="009900"/>
                </a:solidFill>
              </a:rPr>
              <a:t>rZ</a:t>
            </a:r>
            <a:r>
              <a:rPr lang="en-US" altLang="en-US" sz="2400" baseline="-25000" dirty="0">
                <a:solidFill>
                  <a:srgbClr val="009900"/>
                </a:solidFill>
              </a:rPr>
              <a:t>1</a:t>
            </a:r>
            <a:r>
              <a:rPr lang="en-US" altLang="en-US" sz="2400" dirty="0">
                <a:solidFill>
                  <a:srgbClr val="009900"/>
                </a:solidFill>
              </a:rPr>
              <a:t> + Z</a:t>
            </a:r>
            <a:r>
              <a:rPr lang="en-US" altLang="en-US" sz="2400" baseline="-25000" dirty="0">
                <a:solidFill>
                  <a:srgbClr val="009900"/>
                </a:solidFill>
              </a:rPr>
              <a:t>2</a:t>
            </a:r>
            <a:r>
              <a:rPr lang="en-US" altLang="en-US" sz="2400" dirty="0">
                <a:solidFill>
                  <a:srgbClr val="009900"/>
                </a:solidFill>
              </a:rPr>
              <a:t> </a:t>
            </a:r>
            <a:r>
              <a:rPr lang="en-US" altLang="en-US" sz="2400" dirty="0">
                <a:solidFill>
                  <a:srgbClr val="009900"/>
                </a:solidFill>
                <a:sym typeface="Symbol" panose="05050102010706020507" pitchFamily="18" charset="2"/>
              </a:rPr>
              <a:t></a:t>
            </a:r>
            <a:r>
              <a:rPr lang="en-US" altLang="en-US" sz="2400" dirty="0">
                <a:solidFill>
                  <a:srgbClr val="009900"/>
                </a:solidFill>
              </a:rPr>
              <a:t>(1</a:t>
            </a:r>
            <a:r>
              <a:rPr lang="en-US" altLang="en-US" sz="2400" dirty="0">
                <a:solidFill>
                  <a:srgbClr val="009900"/>
                </a:solidFill>
                <a:sym typeface="Symbol" panose="05050102010706020507" pitchFamily="18" charset="2"/>
              </a:rPr>
              <a:t></a:t>
            </a:r>
            <a:r>
              <a:rPr lang="en-US" altLang="en-US" sz="2400" i="1" dirty="0">
                <a:solidFill>
                  <a:srgbClr val="009900"/>
                </a:solidFill>
              </a:rPr>
              <a:t>r</a:t>
            </a:r>
            <a:r>
              <a:rPr lang="en-US" altLang="en-US" sz="2400" baseline="30000" dirty="0">
                <a:solidFill>
                  <a:srgbClr val="009900"/>
                </a:solidFill>
              </a:rPr>
              <a:t>2</a:t>
            </a:r>
            <a:r>
              <a:rPr lang="en-US" altLang="en-US" sz="2400" dirty="0">
                <a:solidFill>
                  <a:srgbClr val="009900"/>
                </a:solidFill>
              </a:rPr>
              <a:t>)) </a:t>
            </a:r>
            <a:r>
              <a:rPr lang="en-US" altLang="en-US" sz="2400" dirty="0">
                <a:solidFill>
                  <a:srgbClr val="009900"/>
                </a:solidFill>
                <a:sym typeface="Symbol" panose="05050102010706020507" pitchFamily="18" charset="2"/>
              </a:rPr>
              <a:t></a:t>
            </a:r>
            <a:r>
              <a:rPr lang="en-US" altLang="en-US" sz="2400" dirty="0">
                <a:solidFill>
                  <a:srgbClr val="009900"/>
                </a:solidFill>
              </a:rPr>
              <a:t> </a:t>
            </a:r>
            <a:r>
              <a:rPr lang="en-US" altLang="en-US" sz="2400" dirty="0">
                <a:solidFill>
                  <a:srgbClr val="009900"/>
                </a:solidFill>
                <a:sym typeface="Symbol" panose="05050102010706020507" pitchFamily="18" charset="2"/>
              </a:rPr>
              <a:t></a:t>
            </a:r>
            <a:r>
              <a:rPr lang="en-US" altLang="en-US" sz="2400" baseline="-25000" dirty="0">
                <a:solidFill>
                  <a:srgbClr val="009900"/>
                </a:solidFill>
                <a:sym typeface="Symbol" panose="05050102010706020507" pitchFamily="18" charset="2"/>
              </a:rPr>
              <a:t>2</a:t>
            </a:r>
            <a:r>
              <a:rPr lang="en-US" altLang="en-US" sz="2400" dirty="0">
                <a:solidFill>
                  <a:srgbClr val="009900"/>
                </a:solidFill>
                <a:sym typeface="Symbol" panose="05050102010706020507" pitchFamily="18" charset="2"/>
              </a:rPr>
              <a:t> + </a:t>
            </a:r>
            <a:r>
              <a:rPr lang="en-US" altLang="en-US" sz="2400" baseline="-25000" dirty="0">
                <a:solidFill>
                  <a:srgbClr val="009900"/>
                </a:solidFill>
                <a:sym typeface="Symbol" panose="05050102010706020507" pitchFamily="18" charset="2"/>
              </a:rPr>
              <a:t>2</a:t>
            </a:r>
            <a:endParaRPr lang="en-US" altLang="en-US" sz="2400" baseline="-25000" dirty="0">
              <a:solidFill>
                <a:srgbClr val="009900"/>
              </a:solidFill>
            </a:endParaRPr>
          </a:p>
          <a:p>
            <a:pPr>
              <a:lnSpc>
                <a:spcPct val="90000"/>
              </a:lnSpc>
              <a:buFontTx/>
              <a:buNone/>
            </a:pPr>
            <a:r>
              <a:rPr lang="en-US" altLang="en-US" sz="2400" dirty="0">
                <a:solidFill>
                  <a:srgbClr val="009900"/>
                </a:solidFill>
              </a:rPr>
              <a:t>	where </a:t>
            </a:r>
            <a:r>
              <a:rPr lang="en-US" altLang="en-US" sz="2400" i="1" dirty="0">
                <a:solidFill>
                  <a:srgbClr val="009900"/>
                </a:solidFill>
              </a:rPr>
              <a:t>Z</a:t>
            </a:r>
            <a:r>
              <a:rPr lang="en-US" altLang="en-US" sz="2400" baseline="-25000" dirty="0">
                <a:solidFill>
                  <a:srgbClr val="009900"/>
                </a:solidFill>
              </a:rPr>
              <a:t>1</a:t>
            </a:r>
            <a:r>
              <a:rPr lang="en-US" altLang="en-US" sz="2400" dirty="0">
                <a:solidFill>
                  <a:srgbClr val="009900"/>
                </a:solidFill>
              </a:rPr>
              <a:t> and Z</a:t>
            </a:r>
            <a:r>
              <a:rPr lang="en-US" altLang="en-US" sz="2400" baseline="-25000" dirty="0">
                <a:solidFill>
                  <a:srgbClr val="009900"/>
                </a:solidFill>
              </a:rPr>
              <a:t>2</a:t>
            </a:r>
            <a:r>
              <a:rPr lang="en-US" altLang="en-US" sz="2400" dirty="0">
                <a:solidFill>
                  <a:srgbClr val="009900"/>
                </a:solidFill>
              </a:rPr>
              <a:t> are independent standard normal deviates, and </a:t>
            </a:r>
            <a:r>
              <a:rPr lang="en-US" altLang="en-US" sz="2400" dirty="0">
                <a:solidFill>
                  <a:srgbClr val="009900"/>
                </a:solidFill>
                <a:sym typeface="Symbol" panose="05050102010706020507" pitchFamily="18" charset="2"/>
              </a:rPr>
              <a:t> and  denote the respective desired means and standard deviations</a:t>
            </a:r>
          </a:p>
          <a:p>
            <a:pPr lvl="3" eaLnBrk="1" hangingPunct="1"/>
            <a:endParaRPr lang="en-US" altLang="en-US" sz="1600" i="1" baseline="-25000" dirty="0"/>
          </a:p>
          <a:p>
            <a:pPr eaLnBrk="1" hangingPunct="1"/>
            <a:r>
              <a:rPr lang="en-US" altLang="en-US" sz="2800" dirty="0"/>
              <a:t>Uses Pearson correlation (not rank correlation)</a:t>
            </a:r>
          </a:p>
          <a:p>
            <a:pPr eaLnBrk="1" hangingPunct="1"/>
            <a:r>
              <a:rPr lang="en-US" altLang="en-US" sz="2800" dirty="0"/>
              <a:t>Good for multivariate normal, and maybe more</a:t>
            </a:r>
          </a:p>
        </p:txBody>
      </p:sp>
      <p:sp>
        <p:nvSpPr>
          <p:cNvPr id="4" name="Rectangle 5"/>
          <p:cNvSpPr>
            <a:spLocks noChangeArrowheads="1"/>
          </p:cNvSpPr>
          <p:nvPr/>
        </p:nvSpPr>
        <p:spPr bwMode="auto">
          <a:xfrm>
            <a:off x="838200" y="3200400"/>
            <a:ext cx="7620000" cy="2286000"/>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Tree>
    <p:extLst>
      <p:ext uri="{BB962C8B-B14F-4D97-AF65-F5344CB8AC3E}">
        <p14:creationId xmlns:p14="http://schemas.microsoft.com/office/powerpoint/2010/main" val="3172448794"/>
      </p:ext>
    </p:extLst>
  </p:cSld>
  <p:clrMapOvr>
    <a:masterClrMapping/>
  </p:clrMapOvr>
</p:sld>
</file>

<file path=ppt/slides/slide3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5474" name="Rectangle 2"/>
          <p:cNvSpPr>
            <a:spLocks noChangeArrowheads="1"/>
          </p:cNvSpPr>
          <p:nvPr/>
        </p:nvSpPr>
        <p:spPr bwMode="auto">
          <a:xfrm>
            <a:off x="0" y="0"/>
            <a:ext cx="9144000" cy="685800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algn="ctr" eaLnBrk="1" hangingPunct="1"/>
            <a:endParaRPr lang="en-US" altLang="en-US" sz="2400">
              <a:latin typeface="Times New Roman" panose="02020603050405020304" pitchFamily="18" charset="0"/>
            </a:endParaRPr>
          </a:p>
        </p:txBody>
      </p:sp>
      <p:pic>
        <p:nvPicPr>
          <p:cNvPr id="105475" name="Picture 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28600" y="969963"/>
            <a:ext cx="8534400" cy="581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5476" name="Text Box 4"/>
          <p:cNvSpPr txBox="1">
            <a:spLocks noChangeArrowheads="1"/>
          </p:cNvSpPr>
          <p:nvPr/>
        </p:nvSpPr>
        <p:spPr bwMode="auto">
          <a:xfrm>
            <a:off x="1219200" y="457200"/>
            <a:ext cx="66786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r>
              <a:rPr lang="en-US" altLang="en-US" sz="2400">
                <a:latin typeface="Times New Roman" panose="02020603050405020304" pitchFamily="18" charset="0"/>
              </a:rPr>
              <a:t>Normal approximation with non-normal distributions</a:t>
            </a:r>
          </a:p>
        </p:txBody>
      </p:sp>
    </p:spTree>
    <p:extLst>
      <p:ext uri="{BB962C8B-B14F-4D97-AF65-F5344CB8AC3E}">
        <p14:creationId xmlns:p14="http://schemas.microsoft.com/office/powerpoint/2010/main" val="3382927877"/>
      </p:ext>
    </p:extLst>
  </p:cSld>
  <p:clrMapOvr>
    <a:masterClrMapping/>
  </p:clrMapOvr>
</p:sld>
</file>

<file path=ppt/slides/slide3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2258" name="Rectangle 2"/>
          <p:cNvSpPr>
            <a:spLocks noGrp="1" noChangeArrowheads="1"/>
          </p:cNvSpPr>
          <p:nvPr>
            <p:ph type="title"/>
          </p:nvPr>
        </p:nvSpPr>
        <p:spPr>
          <a:xfrm>
            <a:off x="685800" y="609600"/>
            <a:ext cx="8458200" cy="1143000"/>
          </a:xfrm>
        </p:spPr>
        <p:txBody>
          <a:bodyPr/>
          <a:lstStyle/>
          <a:p>
            <a:pPr eaLnBrk="1" hangingPunct="1">
              <a:defRPr/>
            </a:pPr>
            <a:r>
              <a:rPr lang="en-US"/>
              <a:t>Iterative (trial &amp; error) approach</a:t>
            </a:r>
          </a:p>
        </p:txBody>
      </p:sp>
      <p:sp>
        <p:nvSpPr>
          <p:cNvPr id="106499" name="Rectangle 3"/>
          <p:cNvSpPr>
            <a:spLocks noGrp="1" noChangeArrowheads="1"/>
          </p:cNvSpPr>
          <p:nvPr>
            <p:ph type="body" idx="1"/>
          </p:nvPr>
        </p:nvSpPr>
        <p:spPr/>
        <p:txBody>
          <a:bodyPr/>
          <a:lstStyle/>
          <a:p>
            <a:pPr eaLnBrk="1" hangingPunct="1"/>
            <a:r>
              <a:rPr lang="en-US" altLang="en-US"/>
              <a:t>Initialize </a:t>
            </a:r>
            <a:r>
              <a:rPr lang="en-US" altLang="en-US" i="1"/>
              <a:t>B</a:t>
            </a:r>
            <a:r>
              <a:rPr lang="en-US" altLang="en-US"/>
              <a:t> with </a:t>
            </a:r>
            <a:r>
              <a:rPr lang="en-US" altLang="en-US" i="1"/>
              <a:t>C</a:t>
            </a:r>
            <a:r>
              <a:rPr lang="en-US" altLang="en-US" i="1">
                <a:sym typeface="Symbol" panose="05050102010706020507" pitchFamily="18" charset="2"/>
              </a:rPr>
              <a:t></a:t>
            </a:r>
            <a:r>
              <a:rPr lang="en-US" altLang="en-US" i="1"/>
              <a:t>A</a:t>
            </a:r>
          </a:p>
          <a:p>
            <a:pPr eaLnBrk="1" hangingPunct="1"/>
            <a:r>
              <a:rPr lang="en-US" altLang="en-US"/>
              <a:t>This distribution is too wide</a:t>
            </a:r>
          </a:p>
          <a:p>
            <a:pPr eaLnBrk="1" hangingPunct="1"/>
            <a:r>
              <a:rPr lang="en-US" altLang="en-US"/>
              <a:t>Transform density </a:t>
            </a:r>
            <a:r>
              <a:rPr lang="en-US" altLang="en-US" i="1"/>
              <a:t>p</a:t>
            </a:r>
            <a:r>
              <a:rPr lang="en-US" altLang="en-US"/>
              <a:t>(</a:t>
            </a:r>
            <a:r>
              <a:rPr lang="en-US" altLang="en-US" i="1"/>
              <a:t>x</a:t>
            </a:r>
            <a:r>
              <a:rPr lang="en-US" altLang="en-US"/>
              <a:t>) to </a:t>
            </a:r>
            <a:r>
              <a:rPr lang="en-US" altLang="en-US" i="1"/>
              <a:t>p</a:t>
            </a:r>
            <a:r>
              <a:rPr lang="en-US" altLang="en-US"/>
              <a:t>(</a:t>
            </a:r>
            <a:r>
              <a:rPr lang="en-US" altLang="en-US" i="1"/>
              <a:t>x</a:t>
            </a:r>
            <a:r>
              <a:rPr lang="en-US" altLang="en-US"/>
              <a:t>)</a:t>
            </a:r>
            <a:r>
              <a:rPr lang="en-US" altLang="en-US" i="1" baseline="30000"/>
              <a:t>m</a:t>
            </a:r>
          </a:p>
          <a:p>
            <a:pPr eaLnBrk="1" hangingPunct="1"/>
            <a:r>
              <a:rPr lang="en-US" altLang="en-US"/>
              <a:t>Rescale so that area remains one</a:t>
            </a:r>
          </a:p>
          <a:p>
            <a:pPr eaLnBrk="1" hangingPunct="1"/>
            <a:r>
              <a:rPr lang="en-US" altLang="en-US"/>
              <a:t>Whenever </a:t>
            </a:r>
            <a:r>
              <a:rPr lang="en-US" altLang="en-US" i="1"/>
              <a:t>m </a:t>
            </a:r>
            <a:r>
              <a:rPr lang="en-US" altLang="en-US"/>
              <a:t>&gt; 1 dispersion decreases</a:t>
            </a:r>
          </a:p>
          <a:p>
            <a:pPr eaLnBrk="1" hangingPunct="1"/>
            <a:r>
              <a:rPr lang="en-US" altLang="en-US"/>
              <a:t>Vary </a:t>
            </a:r>
            <a:r>
              <a:rPr lang="en-US" altLang="en-US" i="1"/>
              <a:t>m</a:t>
            </a:r>
            <a:r>
              <a:rPr lang="en-US" altLang="en-US"/>
              <a:t> until you get an acceptable fit</a:t>
            </a:r>
          </a:p>
        </p:txBody>
      </p:sp>
      <p:sp>
        <p:nvSpPr>
          <p:cNvPr id="352260" name="Freeform 4"/>
          <p:cNvSpPr>
            <a:spLocks/>
          </p:cNvSpPr>
          <p:nvPr/>
        </p:nvSpPr>
        <p:spPr bwMode="auto">
          <a:xfrm>
            <a:off x="5676900" y="3076575"/>
            <a:ext cx="3467100" cy="615950"/>
          </a:xfrm>
          <a:custGeom>
            <a:avLst/>
            <a:gdLst>
              <a:gd name="T0" fmla="*/ 38127 w 2819"/>
              <a:gd name="T1" fmla="*/ 615950 h 1199"/>
              <a:gd name="T2" fmla="*/ 103312 w 2819"/>
              <a:gd name="T3" fmla="*/ 615950 h 1199"/>
              <a:gd name="T4" fmla="*/ 178336 w 2819"/>
              <a:gd name="T5" fmla="*/ 615950 h 1199"/>
              <a:gd name="T6" fmla="*/ 244751 w 2819"/>
              <a:gd name="T7" fmla="*/ 615950 h 1199"/>
              <a:gd name="T8" fmla="*/ 309936 w 2819"/>
              <a:gd name="T9" fmla="*/ 615950 h 1199"/>
              <a:gd name="T10" fmla="*/ 384960 w 2819"/>
              <a:gd name="T11" fmla="*/ 615950 h 1199"/>
              <a:gd name="T12" fmla="*/ 450145 w 2819"/>
              <a:gd name="T13" fmla="*/ 615950 h 1199"/>
              <a:gd name="T14" fmla="*/ 525169 w 2819"/>
              <a:gd name="T15" fmla="*/ 615950 h 1199"/>
              <a:gd name="T16" fmla="*/ 590354 w 2819"/>
              <a:gd name="T17" fmla="*/ 612354 h 1199"/>
              <a:gd name="T18" fmla="*/ 656769 w 2819"/>
              <a:gd name="T19" fmla="*/ 612354 h 1199"/>
              <a:gd name="T20" fmla="*/ 731793 w 2819"/>
              <a:gd name="T21" fmla="*/ 608244 h 1199"/>
              <a:gd name="T22" fmla="*/ 796978 w 2819"/>
              <a:gd name="T23" fmla="*/ 600538 h 1199"/>
              <a:gd name="T24" fmla="*/ 872002 w 2819"/>
              <a:gd name="T25" fmla="*/ 588723 h 1199"/>
              <a:gd name="T26" fmla="*/ 937187 w 2819"/>
              <a:gd name="T27" fmla="*/ 573311 h 1199"/>
              <a:gd name="T28" fmla="*/ 1003602 w 2819"/>
              <a:gd name="T29" fmla="*/ 549680 h 1199"/>
              <a:gd name="T30" fmla="*/ 1077396 w 2819"/>
              <a:gd name="T31" fmla="*/ 514747 h 1199"/>
              <a:gd name="T32" fmla="*/ 1143811 w 2819"/>
              <a:gd name="T33" fmla="*/ 471595 h 1199"/>
              <a:gd name="T34" fmla="*/ 1218835 w 2819"/>
              <a:gd name="T35" fmla="*/ 417140 h 1199"/>
              <a:gd name="T36" fmla="*/ 1284020 w 2819"/>
              <a:gd name="T37" fmla="*/ 350871 h 1199"/>
              <a:gd name="T38" fmla="*/ 1349205 w 2819"/>
              <a:gd name="T39" fmla="*/ 280491 h 1199"/>
              <a:gd name="T40" fmla="*/ 1424229 w 2819"/>
              <a:gd name="T41" fmla="*/ 206515 h 1199"/>
              <a:gd name="T42" fmla="*/ 1490644 w 2819"/>
              <a:gd name="T43" fmla="*/ 132540 h 1199"/>
              <a:gd name="T44" fmla="*/ 1565668 w 2819"/>
              <a:gd name="T45" fmla="*/ 70380 h 1199"/>
              <a:gd name="T46" fmla="*/ 1630853 w 2819"/>
              <a:gd name="T47" fmla="*/ 27227 h 1199"/>
              <a:gd name="T48" fmla="*/ 1696038 w 2819"/>
              <a:gd name="T49" fmla="*/ 3596 h 1199"/>
              <a:gd name="T50" fmla="*/ 1771062 w 2819"/>
              <a:gd name="T51" fmla="*/ 3596 h 1199"/>
              <a:gd name="T52" fmla="*/ 1837477 w 2819"/>
              <a:gd name="T53" fmla="*/ 27227 h 1199"/>
              <a:gd name="T54" fmla="*/ 1911271 w 2819"/>
              <a:gd name="T55" fmla="*/ 70380 h 1199"/>
              <a:gd name="T56" fmla="*/ 1977686 w 2819"/>
              <a:gd name="T57" fmla="*/ 132540 h 1199"/>
              <a:gd name="T58" fmla="*/ 2052710 w 2819"/>
              <a:gd name="T59" fmla="*/ 206515 h 1199"/>
              <a:gd name="T60" fmla="*/ 2117895 w 2819"/>
              <a:gd name="T61" fmla="*/ 280491 h 1199"/>
              <a:gd name="T62" fmla="*/ 2183080 w 2819"/>
              <a:gd name="T63" fmla="*/ 350871 h 1199"/>
              <a:gd name="T64" fmla="*/ 2258104 w 2819"/>
              <a:gd name="T65" fmla="*/ 417140 h 1199"/>
              <a:gd name="T66" fmla="*/ 2324519 w 2819"/>
              <a:gd name="T67" fmla="*/ 471595 h 1199"/>
              <a:gd name="T68" fmla="*/ 2399543 w 2819"/>
              <a:gd name="T69" fmla="*/ 514747 h 1199"/>
              <a:gd name="T70" fmla="*/ 2464728 w 2819"/>
              <a:gd name="T71" fmla="*/ 549680 h 1199"/>
              <a:gd name="T72" fmla="*/ 2529913 w 2819"/>
              <a:gd name="T73" fmla="*/ 573311 h 1199"/>
              <a:gd name="T74" fmla="*/ 2604937 w 2819"/>
              <a:gd name="T75" fmla="*/ 588723 h 1199"/>
              <a:gd name="T76" fmla="*/ 2671352 w 2819"/>
              <a:gd name="T77" fmla="*/ 600538 h 1199"/>
              <a:gd name="T78" fmla="*/ 2745146 w 2819"/>
              <a:gd name="T79" fmla="*/ 608244 h 1199"/>
              <a:gd name="T80" fmla="*/ 2811561 w 2819"/>
              <a:gd name="T81" fmla="*/ 612354 h 1199"/>
              <a:gd name="T82" fmla="*/ 2876746 w 2819"/>
              <a:gd name="T83" fmla="*/ 612354 h 1199"/>
              <a:gd name="T84" fmla="*/ 2951770 w 2819"/>
              <a:gd name="T85" fmla="*/ 615950 h 1199"/>
              <a:gd name="T86" fmla="*/ 3016955 w 2819"/>
              <a:gd name="T87" fmla="*/ 615950 h 1199"/>
              <a:gd name="T88" fmla="*/ 3091979 w 2819"/>
              <a:gd name="T89" fmla="*/ 615950 h 1199"/>
              <a:gd name="T90" fmla="*/ 3158394 w 2819"/>
              <a:gd name="T91" fmla="*/ 615950 h 1199"/>
              <a:gd name="T92" fmla="*/ 3223579 w 2819"/>
              <a:gd name="T93" fmla="*/ 615950 h 1199"/>
              <a:gd name="T94" fmla="*/ 3298603 w 2819"/>
              <a:gd name="T95" fmla="*/ 615950 h 1199"/>
              <a:gd name="T96" fmla="*/ 3363788 w 2819"/>
              <a:gd name="T97" fmla="*/ 615950 h 1199"/>
              <a:gd name="T98" fmla="*/ 3438812 w 2819"/>
              <a:gd name="T99" fmla="*/ 615950 h 1199"/>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2819"/>
              <a:gd name="T151" fmla="*/ 0 h 1199"/>
              <a:gd name="T152" fmla="*/ 2819 w 2819"/>
              <a:gd name="T153" fmla="*/ 1199 h 1199"/>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2819" h="1199">
                <a:moveTo>
                  <a:pt x="0" y="1199"/>
                </a:moveTo>
                <a:lnTo>
                  <a:pt x="31" y="1199"/>
                </a:lnTo>
                <a:lnTo>
                  <a:pt x="54" y="1199"/>
                </a:lnTo>
                <a:lnTo>
                  <a:pt x="84" y="1199"/>
                </a:lnTo>
                <a:lnTo>
                  <a:pt x="115" y="1199"/>
                </a:lnTo>
                <a:lnTo>
                  <a:pt x="145" y="1199"/>
                </a:lnTo>
                <a:lnTo>
                  <a:pt x="168" y="1199"/>
                </a:lnTo>
                <a:lnTo>
                  <a:pt x="199" y="1199"/>
                </a:lnTo>
                <a:lnTo>
                  <a:pt x="229" y="1199"/>
                </a:lnTo>
                <a:lnTo>
                  <a:pt x="252" y="1199"/>
                </a:lnTo>
                <a:lnTo>
                  <a:pt x="282" y="1199"/>
                </a:lnTo>
                <a:lnTo>
                  <a:pt x="313" y="1199"/>
                </a:lnTo>
                <a:lnTo>
                  <a:pt x="336" y="1199"/>
                </a:lnTo>
                <a:lnTo>
                  <a:pt x="366" y="1199"/>
                </a:lnTo>
                <a:lnTo>
                  <a:pt x="397" y="1199"/>
                </a:lnTo>
                <a:lnTo>
                  <a:pt x="427" y="1199"/>
                </a:lnTo>
                <a:lnTo>
                  <a:pt x="450" y="1192"/>
                </a:lnTo>
                <a:lnTo>
                  <a:pt x="480" y="1192"/>
                </a:lnTo>
                <a:lnTo>
                  <a:pt x="511" y="1192"/>
                </a:lnTo>
                <a:lnTo>
                  <a:pt x="534" y="1192"/>
                </a:lnTo>
                <a:lnTo>
                  <a:pt x="564" y="1184"/>
                </a:lnTo>
                <a:lnTo>
                  <a:pt x="595" y="1184"/>
                </a:lnTo>
                <a:lnTo>
                  <a:pt x="625" y="1176"/>
                </a:lnTo>
                <a:lnTo>
                  <a:pt x="648" y="1169"/>
                </a:lnTo>
                <a:lnTo>
                  <a:pt x="678" y="1161"/>
                </a:lnTo>
                <a:lnTo>
                  <a:pt x="709" y="1146"/>
                </a:lnTo>
                <a:lnTo>
                  <a:pt x="732" y="1131"/>
                </a:lnTo>
                <a:lnTo>
                  <a:pt x="762" y="1116"/>
                </a:lnTo>
                <a:lnTo>
                  <a:pt x="793" y="1093"/>
                </a:lnTo>
                <a:lnTo>
                  <a:pt x="816" y="1070"/>
                </a:lnTo>
                <a:lnTo>
                  <a:pt x="846" y="1040"/>
                </a:lnTo>
                <a:lnTo>
                  <a:pt x="876" y="1002"/>
                </a:lnTo>
                <a:lnTo>
                  <a:pt x="907" y="964"/>
                </a:lnTo>
                <a:lnTo>
                  <a:pt x="930" y="918"/>
                </a:lnTo>
                <a:lnTo>
                  <a:pt x="960" y="865"/>
                </a:lnTo>
                <a:lnTo>
                  <a:pt x="991" y="812"/>
                </a:lnTo>
                <a:lnTo>
                  <a:pt x="1014" y="751"/>
                </a:lnTo>
                <a:lnTo>
                  <a:pt x="1044" y="683"/>
                </a:lnTo>
                <a:lnTo>
                  <a:pt x="1075" y="615"/>
                </a:lnTo>
                <a:lnTo>
                  <a:pt x="1097" y="546"/>
                </a:lnTo>
                <a:lnTo>
                  <a:pt x="1128" y="470"/>
                </a:lnTo>
                <a:lnTo>
                  <a:pt x="1158" y="402"/>
                </a:lnTo>
                <a:lnTo>
                  <a:pt x="1189" y="326"/>
                </a:lnTo>
                <a:lnTo>
                  <a:pt x="1212" y="258"/>
                </a:lnTo>
                <a:lnTo>
                  <a:pt x="1242" y="197"/>
                </a:lnTo>
                <a:lnTo>
                  <a:pt x="1273" y="137"/>
                </a:lnTo>
                <a:lnTo>
                  <a:pt x="1295" y="91"/>
                </a:lnTo>
                <a:lnTo>
                  <a:pt x="1326" y="53"/>
                </a:lnTo>
                <a:lnTo>
                  <a:pt x="1356" y="23"/>
                </a:lnTo>
                <a:lnTo>
                  <a:pt x="1379" y="7"/>
                </a:lnTo>
                <a:lnTo>
                  <a:pt x="1410" y="0"/>
                </a:lnTo>
                <a:lnTo>
                  <a:pt x="1440" y="7"/>
                </a:lnTo>
                <a:lnTo>
                  <a:pt x="1471" y="23"/>
                </a:lnTo>
                <a:lnTo>
                  <a:pt x="1494" y="53"/>
                </a:lnTo>
                <a:lnTo>
                  <a:pt x="1524" y="91"/>
                </a:lnTo>
                <a:lnTo>
                  <a:pt x="1554" y="137"/>
                </a:lnTo>
                <a:lnTo>
                  <a:pt x="1577" y="197"/>
                </a:lnTo>
                <a:lnTo>
                  <a:pt x="1608" y="258"/>
                </a:lnTo>
                <a:lnTo>
                  <a:pt x="1638" y="326"/>
                </a:lnTo>
                <a:lnTo>
                  <a:pt x="1669" y="402"/>
                </a:lnTo>
                <a:lnTo>
                  <a:pt x="1692" y="470"/>
                </a:lnTo>
                <a:lnTo>
                  <a:pt x="1722" y="546"/>
                </a:lnTo>
                <a:lnTo>
                  <a:pt x="1753" y="615"/>
                </a:lnTo>
                <a:lnTo>
                  <a:pt x="1775" y="683"/>
                </a:lnTo>
                <a:lnTo>
                  <a:pt x="1806" y="751"/>
                </a:lnTo>
                <a:lnTo>
                  <a:pt x="1836" y="812"/>
                </a:lnTo>
                <a:lnTo>
                  <a:pt x="1859" y="865"/>
                </a:lnTo>
                <a:lnTo>
                  <a:pt x="1890" y="918"/>
                </a:lnTo>
                <a:lnTo>
                  <a:pt x="1920" y="964"/>
                </a:lnTo>
                <a:lnTo>
                  <a:pt x="1951" y="1002"/>
                </a:lnTo>
                <a:lnTo>
                  <a:pt x="1973" y="1040"/>
                </a:lnTo>
                <a:lnTo>
                  <a:pt x="2004" y="1070"/>
                </a:lnTo>
                <a:lnTo>
                  <a:pt x="2034" y="1093"/>
                </a:lnTo>
                <a:lnTo>
                  <a:pt x="2057" y="1116"/>
                </a:lnTo>
                <a:lnTo>
                  <a:pt x="2088" y="1131"/>
                </a:lnTo>
                <a:lnTo>
                  <a:pt x="2118" y="1146"/>
                </a:lnTo>
                <a:lnTo>
                  <a:pt x="2141" y="1161"/>
                </a:lnTo>
                <a:lnTo>
                  <a:pt x="2172" y="1169"/>
                </a:lnTo>
                <a:lnTo>
                  <a:pt x="2202" y="1176"/>
                </a:lnTo>
                <a:lnTo>
                  <a:pt x="2232" y="1184"/>
                </a:lnTo>
                <a:lnTo>
                  <a:pt x="2255" y="1184"/>
                </a:lnTo>
                <a:lnTo>
                  <a:pt x="2286" y="1192"/>
                </a:lnTo>
                <a:lnTo>
                  <a:pt x="2316" y="1192"/>
                </a:lnTo>
                <a:lnTo>
                  <a:pt x="2339" y="1192"/>
                </a:lnTo>
                <a:lnTo>
                  <a:pt x="2370" y="1192"/>
                </a:lnTo>
                <a:lnTo>
                  <a:pt x="2400" y="1199"/>
                </a:lnTo>
                <a:lnTo>
                  <a:pt x="2431" y="1199"/>
                </a:lnTo>
                <a:lnTo>
                  <a:pt x="2453" y="1199"/>
                </a:lnTo>
                <a:lnTo>
                  <a:pt x="2484" y="1199"/>
                </a:lnTo>
                <a:lnTo>
                  <a:pt x="2514" y="1199"/>
                </a:lnTo>
                <a:lnTo>
                  <a:pt x="2537" y="1199"/>
                </a:lnTo>
                <a:lnTo>
                  <a:pt x="2568" y="1199"/>
                </a:lnTo>
                <a:lnTo>
                  <a:pt x="2598" y="1199"/>
                </a:lnTo>
                <a:lnTo>
                  <a:pt x="2621" y="1199"/>
                </a:lnTo>
                <a:lnTo>
                  <a:pt x="2651" y="1199"/>
                </a:lnTo>
                <a:lnTo>
                  <a:pt x="2682" y="1199"/>
                </a:lnTo>
                <a:lnTo>
                  <a:pt x="2712" y="1199"/>
                </a:lnTo>
                <a:lnTo>
                  <a:pt x="2735" y="1199"/>
                </a:lnTo>
                <a:lnTo>
                  <a:pt x="2766" y="1199"/>
                </a:lnTo>
                <a:lnTo>
                  <a:pt x="2796" y="1199"/>
                </a:lnTo>
                <a:lnTo>
                  <a:pt x="2819" y="1199"/>
                </a:lnTo>
              </a:path>
            </a:pathLst>
          </a:custGeom>
          <a:noFill/>
          <a:ln w="12700">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2261" name="Line 5"/>
          <p:cNvSpPr>
            <a:spLocks noChangeShapeType="1"/>
          </p:cNvSpPr>
          <p:nvPr/>
        </p:nvSpPr>
        <p:spPr bwMode="auto">
          <a:xfrm>
            <a:off x="5676900" y="3695700"/>
            <a:ext cx="3467100"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2262" name="Freeform 6"/>
          <p:cNvSpPr>
            <a:spLocks/>
          </p:cNvSpPr>
          <p:nvPr/>
        </p:nvSpPr>
        <p:spPr bwMode="auto">
          <a:xfrm>
            <a:off x="5676900" y="3446463"/>
            <a:ext cx="3467100" cy="246062"/>
          </a:xfrm>
          <a:custGeom>
            <a:avLst/>
            <a:gdLst>
              <a:gd name="T0" fmla="*/ 38127 w 2819"/>
              <a:gd name="T1" fmla="*/ 246062 h 478"/>
              <a:gd name="T2" fmla="*/ 103312 w 2819"/>
              <a:gd name="T3" fmla="*/ 246062 h 478"/>
              <a:gd name="T4" fmla="*/ 178336 w 2819"/>
              <a:gd name="T5" fmla="*/ 246062 h 478"/>
              <a:gd name="T6" fmla="*/ 244751 w 2819"/>
              <a:gd name="T7" fmla="*/ 246062 h 478"/>
              <a:gd name="T8" fmla="*/ 309936 w 2819"/>
              <a:gd name="T9" fmla="*/ 246062 h 478"/>
              <a:gd name="T10" fmla="*/ 384960 w 2819"/>
              <a:gd name="T11" fmla="*/ 246062 h 478"/>
              <a:gd name="T12" fmla="*/ 450145 w 2819"/>
              <a:gd name="T13" fmla="*/ 246062 h 478"/>
              <a:gd name="T14" fmla="*/ 525169 w 2819"/>
              <a:gd name="T15" fmla="*/ 246062 h 478"/>
              <a:gd name="T16" fmla="*/ 590354 w 2819"/>
              <a:gd name="T17" fmla="*/ 246062 h 478"/>
              <a:gd name="T18" fmla="*/ 656769 w 2819"/>
              <a:gd name="T19" fmla="*/ 246062 h 478"/>
              <a:gd name="T20" fmla="*/ 731793 w 2819"/>
              <a:gd name="T21" fmla="*/ 246062 h 478"/>
              <a:gd name="T22" fmla="*/ 796978 w 2819"/>
              <a:gd name="T23" fmla="*/ 246062 h 478"/>
              <a:gd name="T24" fmla="*/ 872002 w 2819"/>
              <a:gd name="T25" fmla="*/ 246062 h 478"/>
              <a:gd name="T26" fmla="*/ 937187 w 2819"/>
              <a:gd name="T27" fmla="*/ 246062 h 478"/>
              <a:gd name="T28" fmla="*/ 1003602 w 2819"/>
              <a:gd name="T29" fmla="*/ 242459 h 478"/>
              <a:gd name="T30" fmla="*/ 1077396 w 2819"/>
              <a:gd name="T31" fmla="*/ 238340 h 478"/>
              <a:gd name="T32" fmla="*/ 1143811 w 2819"/>
              <a:gd name="T33" fmla="*/ 230619 h 478"/>
              <a:gd name="T34" fmla="*/ 1218835 w 2819"/>
              <a:gd name="T35" fmla="*/ 218779 h 478"/>
              <a:gd name="T36" fmla="*/ 1284020 w 2819"/>
              <a:gd name="T37" fmla="*/ 199218 h 478"/>
              <a:gd name="T38" fmla="*/ 1349205 w 2819"/>
              <a:gd name="T39" fmla="*/ 171935 h 478"/>
              <a:gd name="T40" fmla="*/ 1424229 w 2819"/>
              <a:gd name="T41" fmla="*/ 136930 h 478"/>
              <a:gd name="T42" fmla="*/ 1490644 w 2819"/>
              <a:gd name="T43" fmla="*/ 93689 h 478"/>
              <a:gd name="T44" fmla="*/ 1565668 w 2819"/>
              <a:gd name="T45" fmla="*/ 54566 h 478"/>
              <a:gd name="T46" fmla="*/ 1630853 w 2819"/>
              <a:gd name="T47" fmla="*/ 19561 h 478"/>
              <a:gd name="T48" fmla="*/ 1696038 w 2819"/>
              <a:gd name="T49" fmla="*/ 4118 h 478"/>
              <a:gd name="T50" fmla="*/ 1771062 w 2819"/>
              <a:gd name="T51" fmla="*/ 4118 h 478"/>
              <a:gd name="T52" fmla="*/ 1837477 w 2819"/>
              <a:gd name="T53" fmla="*/ 19561 h 478"/>
              <a:gd name="T54" fmla="*/ 1911271 w 2819"/>
              <a:gd name="T55" fmla="*/ 54566 h 478"/>
              <a:gd name="T56" fmla="*/ 1977686 w 2819"/>
              <a:gd name="T57" fmla="*/ 93689 h 478"/>
              <a:gd name="T58" fmla="*/ 2052710 w 2819"/>
              <a:gd name="T59" fmla="*/ 136930 h 478"/>
              <a:gd name="T60" fmla="*/ 2117895 w 2819"/>
              <a:gd name="T61" fmla="*/ 171935 h 478"/>
              <a:gd name="T62" fmla="*/ 2183080 w 2819"/>
              <a:gd name="T63" fmla="*/ 199218 h 478"/>
              <a:gd name="T64" fmla="*/ 2258104 w 2819"/>
              <a:gd name="T65" fmla="*/ 218779 h 478"/>
              <a:gd name="T66" fmla="*/ 2324519 w 2819"/>
              <a:gd name="T67" fmla="*/ 230619 h 478"/>
              <a:gd name="T68" fmla="*/ 2399543 w 2819"/>
              <a:gd name="T69" fmla="*/ 238340 h 478"/>
              <a:gd name="T70" fmla="*/ 2464728 w 2819"/>
              <a:gd name="T71" fmla="*/ 242459 h 478"/>
              <a:gd name="T72" fmla="*/ 2529913 w 2819"/>
              <a:gd name="T73" fmla="*/ 246062 h 478"/>
              <a:gd name="T74" fmla="*/ 2604937 w 2819"/>
              <a:gd name="T75" fmla="*/ 246062 h 478"/>
              <a:gd name="T76" fmla="*/ 2671352 w 2819"/>
              <a:gd name="T77" fmla="*/ 246062 h 478"/>
              <a:gd name="T78" fmla="*/ 2745146 w 2819"/>
              <a:gd name="T79" fmla="*/ 246062 h 478"/>
              <a:gd name="T80" fmla="*/ 2811561 w 2819"/>
              <a:gd name="T81" fmla="*/ 246062 h 478"/>
              <a:gd name="T82" fmla="*/ 2876746 w 2819"/>
              <a:gd name="T83" fmla="*/ 246062 h 478"/>
              <a:gd name="T84" fmla="*/ 2951770 w 2819"/>
              <a:gd name="T85" fmla="*/ 246062 h 478"/>
              <a:gd name="T86" fmla="*/ 3016955 w 2819"/>
              <a:gd name="T87" fmla="*/ 246062 h 478"/>
              <a:gd name="T88" fmla="*/ 3091979 w 2819"/>
              <a:gd name="T89" fmla="*/ 246062 h 478"/>
              <a:gd name="T90" fmla="*/ 3158394 w 2819"/>
              <a:gd name="T91" fmla="*/ 246062 h 478"/>
              <a:gd name="T92" fmla="*/ 3223579 w 2819"/>
              <a:gd name="T93" fmla="*/ 246062 h 478"/>
              <a:gd name="T94" fmla="*/ 3298603 w 2819"/>
              <a:gd name="T95" fmla="*/ 246062 h 478"/>
              <a:gd name="T96" fmla="*/ 3363788 w 2819"/>
              <a:gd name="T97" fmla="*/ 246062 h 478"/>
              <a:gd name="T98" fmla="*/ 3438812 w 2819"/>
              <a:gd name="T99" fmla="*/ 246062 h 478"/>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2819"/>
              <a:gd name="T151" fmla="*/ 0 h 478"/>
              <a:gd name="T152" fmla="*/ 2819 w 2819"/>
              <a:gd name="T153" fmla="*/ 478 h 478"/>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2819" h="478">
                <a:moveTo>
                  <a:pt x="0" y="478"/>
                </a:moveTo>
                <a:lnTo>
                  <a:pt x="31" y="478"/>
                </a:lnTo>
                <a:lnTo>
                  <a:pt x="54" y="478"/>
                </a:lnTo>
                <a:lnTo>
                  <a:pt x="84" y="478"/>
                </a:lnTo>
                <a:lnTo>
                  <a:pt x="115" y="478"/>
                </a:lnTo>
                <a:lnTo>
                  <a:pt x="145" y="478"/>
                </a:lnTo>
                <a:lnTo>
                  <a:pt x="168" y="478"/>
                </a:lnTo>
                <a:lnTo>
                  <a:pt x="199" y="478"/>
                </a:lnTo>
                <a:lnTo>
                  <a:pt x="229" y="478"/>
                </a:lnTo>
                <a:lnTo>
                  <a:pt x="252" y="478"/>
                </a:lnTo>
                <a:lnTo>
                  <a:pt x="282" y="478"/>
                </a:lnTo>
                <a:lnTo>
                  <a:pt x="313" y="478"/>
                </a:lnTo>
                <a:lnTo>
                  <a:pt x="336" y="478"/>
                </a:lnTo>
                <a:lnTo>
                  <a:pt x="366" y="478"/>
                </a:lnTo>
                <a:lnTo>
                  <a:pt x="397" y="478"/>
                </a:lnTo>
                <a:lnTo>
                  <a:pt x="427" y="478"/>
                </a:lnTo>
                <a:lnTo>
                  <a:pt x="450" y="478"/>
                </a:lnTo>
                <a:lnTo>
                  <a:pt x="480" y="478"/>
                </a:lnTo>
                <a:lnTo>
                  <a:pt x="511" y="478"/>
                </a:lnTo>
                <a:lnTo>
                  <a:pt x="534" y="478"/>
                </a:lnTo>
                <a:lnTo>
                  <a:pt x="564" y="478"/>
                </a:lnTo>
                <a:lnTo>
                  <a:pt x="595" y="478"/>
                </a:lnTo>
                <a:lnTo>
                  <a:pt x="625" y="478"/>
                </a:lnTo>
                <a:lnTo>
                  <a:pt x="648" y="478"/>
                </a:lnTo>
                <a:lnTo>
                  <a:pt x="678" y="478"/>
                </a:lnTo>
                <a:lnTo>
                  <a:pt x="709" y="478"/>
                </a:lnTo>
                <a:lnTo>
                  <a:pt x="732" y="478"/>
                </a:lnTo>
                <a:lnTo>
                  <a:pt x="762" y="478"/>
                </a:lnTo>
                <a:lnTo>
                  <a:pt x="793" y="471"/>
                </a:lnTo>
                <a:lnTo>
                  <a:pt x="816" y="471"/>
                </a:lnTo>
                <a:lnTo>
                  <a:pt x="846" y="471"/>
                </a:lnTo>
                <a:lnTo>
                  <a:pt x="876" y="463"/>
                </a:lnTo>
                <a:lnTo>
                  <a:pt x="907" y="455"/>
                </a:lnTo>
                <a:lnTo>
                  <a:pt x="930" y="448"/>
                </a:lnTo>
                <a:lnTo>
                  <a:pt x="960" y="440"/>
                </a:lnTo>
                <a:lnTo>
                  <a:pt x="991" y="425"/>
                </a:lnTo>
                <a:lnTo>
                  <a:pt x="1014" y="410"/>
                </a:lnTo>
                <a:lnTo>
                  <a:pt x="1044" y="387"/>
                </a:lnTo>
                <a:lnTo>
                  <a:pt x="1075" y="364"/>
                </a:lnTo>
                <a:lnTo>
                  <a:pt x="1097" y="334"/>
                </a:lnTo>
                <a:lnTo>
                  <a:pt x="1128" y="304"/>
                </a:lnTo>
                <a:lnTo>
                  <a:pt x="1158" y="266"/>
                </a:lnTo>
                <a:lnTo>
                  <a:pt x="1189" y="228"/>
                </a:lnTo>
                <a:lnTo>
                  <a:pt x="1212" y="182"/>
                </a:lnTo>
                <a:lnTo>
                  <a:pt x="1242" y="144"/>
                </a:lnTo>
                <a:lnTo>
                  <a:pt x="1273" y="106"/>
                </a:lnTo>
                <a:lnTo>
                  <a:pt x="1295" y="68"/>
                </a:lnTo>
                <a:lnTo>
                  <a:pt x="1326" y="38"/>
                </a:lnTo>
                <a:lnTo>
                  <a:pt x="1356" y="15"/>
                </a:lnTo>
                <a:lnTo>
                  <a:pt x="1379" y="8"/>
                </a:lnTo>
                <a:lnTo>
                  <a:pt x="1410" y="0"/>
                </a:lnTo>
                <a:lnTo>
                  <a:pt x="1440" y="8"/>
                </a:lnTo>
                <a:lnTo>
                  <a:pt x="1471" y="15"/>
                </a:lnTo>
                <a:lnTo>
                  <a:pt x="1494" y="38"/>
                </a:lnTo>
                <a:lnTo>
                  <a:pt x="1524" y="68"/>
                </a:lnTo>
                <a:lnTo>
                  <a:pt x="1554" y="106"/>
                </a:lnTo>
                <a:lnTo>
                  <a:pt x="1577" y="144"/>
                </a:lnTo>
                <a:lnTo>
                  <a:pt x="1608" y="182"/>
                </a:lnTo>
                <a:lnTo>
                  <a:pt x="1638" y="228"/>
                </a:lnTo>
                <a:lnTo>
                  <a:pt x="1669" y="266"/>
                </a:lnTo>
                <a:lnTo>
                  <a:pt x="1692" y="304"/>
                </a:lnTo>
                <a:lnTo>
                  <a:pt x="1722" y="334"/>
                </a:lnTo>
                <a:lnTo>
                  <a:pt x="1753" y="364"/>
                </a:lnTo>
                <a:lnTo>
                  <a:pt x="1775" y="387"/>
                </a:lnTo>
                <a:lnTo>
                  <a:pt x="1806" y="410"/>
                </a:lnTo>
                <a:lnTo>
                  <a:pt x="1836" y="425"/>
                </a:lnTo>
                <a:lnTo>
                  <a:pt x="1859" y="440"/>
                </a:lnTo>
                <a:lnTo>
                  <a:pt x="1890" y="448"/>
                </a:lnTo>
                <a:lnTo>
                  <a:pt x="1920" y="455"/>
                </a:lnTo>
                <a:lnTo>
                  <a:pt x="1951" y="463"/>
                </a:lnTo>
                <a:lnTo>
                  <a:pt x="1973" y="471"/>
                </a:lnTo>
                <a:lnTo>
                  <a:pt x="2004" y="471"/>
                </a:lnTo>
                <a:lnTo>
                  <a:pt x="2034" y="471"/>
                </a:lnTo>
                <a:lnTo>
                  <a:pt x="2057" y="478"/>
                </a:lnTo>
                <a:lnTo>
                  <a:pt x="2088" y="478"/>
                </a:lnTo>
                <a:lnTo>
                  <a:pt x="2118" y="478"/>
                </a:lnTo>
                <a:lnTo>
                  <a:pt x="2141" y="478"/>
                </a:lnTo>
                <a:lnTo>
                  <a:pt x="2172" y="478"/>
                </a:lnTo>
                <a:lnTo>
                  <a:pt x="2202" y="478"/>
                </a:lnTo>
                <a:lnTo>
                  <a:pt x="2232" y="478"/>
                </a:lnTo>
                <a:lnTo>
                  <a:pt x="2255" y="478"/>
                </a:lnTo>
                <a:lnTo>
                  <a:pt x="2286" y="478"/>
                </a:lnTo>
                <a:lnTo>
                  <a:pt x="2316" y="478"/>
                </a:lnTo>
                <a:lnTo>
                  <a:pt x="2339" y="478"/>
                </a:lnTo>
                <a:lnTo>
                  <a:pt x="2370" y="478"/>
                </a:lnTo>
                <a:lnTo>
                  <a:pt x="2400" y="478"/>
                </a:lnTo>
                <a:lnTo>
                  <a:pt x="2431" y="478"/>
                </a:lnTo>
                <a:lnTo>
                  <a:pt x="2453" y="478"/>
                </a:lnTo>
                <a:lnTo>
                  <a:pt x="2484" y="478"/>
                </a:lnTo>
                <a:lnTo>
                  <a:pt x="2514" y="478"/>
                </a:lnTo>
                <a:lnTo>
                  <a:pt x="2537" y="478"/>
                </a:lnTo>
                <a:lnTo>
                  <a:pt x="2568" y="478"/>
                </a:lnTo>
                <a:lnTo>
                  <a:pt x="2598" y="478"/>
                </a:lnTo>
                <a:lnTo>
                  <a:pt x="2621" y="478"/>
                </a:lnTo>
                <a:lnTo>
                  <a:pt x="2651" y="478"/>
                </a:lnTo>
                <a:lnTo>
                  <a:pt x="2682" y="478"/>
                </a:lnTo>
                <a:lnTo>
                  <a:pt x="2712" y="478"/>
                </a:lnTo>
                <a:lnTo>
                  <a:pt x="2735" y="478"/>
                </a:lnTo>
                <a:lnTo>
                  <a:pt x="2766" y="478"/>
                </a:lnTo>
                <a:lnTo>
                  <a:pt x="2796" y="478"/>
                </a:lnTo>
                <a:lnTo>
                  <a:pt x="2819" y="47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2263" name="Freeform 7"/>
          <p:cNvSpPr>
            <a:spLocks/>
          </p:cNvSpPr>
          <p:nvPr/>
        </p:nvSpPr>
        <p:spPr bwMode="auto">
          <a:xfrm>
            <a:off x="5676900" y="2819400"/>
            <a:ext cx="3467100" cy="873125"/>
          </a:xfrm>
          <a:custGeom>
            <a:avLst/>
            <a:gdLst>
              <a:gd name="T0" fmla="*/ 38127 w 2819"/>
              <a:gd name="T1" fmla="*/ 873125 h 1700"/>
              <a:gd name="T2" fmla="*/ 103312 w 2819"/>
              <a:gd name="T3" fmla="*/ 873125 h 1700"/>
              <a:gd name="T4" fmla="*/ 178336 w 2819"/>
              <a:gd name="T5" fmla="*/ 873125 h 1700"/>
              <a:gd name="T6" fmla="*/ 244751 w 2819"/>
              <a:gd name="T7" fmla="*/ 873125 h 1700"/>
              <a:gd name="T8" fmla="*/ 309936 w 2819"/>
              <a:gd name="T9" fmla="*/ 873125 h 1700"/>
              <a:gd name="T10" fmla="*/ 384960 w 2819"/>
              <a:gd name="T11" fmla="*/ 873125 h 1700"/>
              <a:gd name="T12" fmla="*/ 450145 w 2819"/>
              <a:gd name="T13" fmla="*/ 873125 h 1700"/>
              <a:gd name="T14" fmla="*/ 525169 w 2819"/>
              <a:gd name="T15" fmla="*/ 873125 h 1700"/>
              <a:gd name="T16" fmla="*/ 590354 w 2819"/>
              <a:gd name="T17" fmla="*/ 873125 h 1700"/>
              <a:gd name="T18" fmla="*/ 656769 w 2819"/>
              <a:gd name="T19" fmla="*/ 873125 h 1700"/>
              <a:gd name="T20" fmla="*/ 731793 w 2819"/>
              <a:gd name="T21" fmla="*/ 873125 h 1700"/>
              <a:gd name="T22" fmla="*/ 796978 w 2819"/>
              <a:gd name="T23" fmla="*/ 873125 h 1700"/>
              <a:gd name="T24" fmla="*/ 872002 w 2819"/>
              <a:gd name="T25" fmla="*/ 873125 h 1700"/>
              <a:gd name="T26" fmla="*/ 937187 w 2819"/>
              <a:gd name="T27" fmla="*/ 869530 h 1700"/>
              <a:gd name="T28" fmla="*/ 1003602 w 2819"/>
              <a:gd name="T29" fmla="*/ 861312 h 1700"/>
              <a:gd name="T30" fmla="*/ 1077396 w 2819"/>
              <a:gd name="T31" fmla="*/ 850013 h 1700"/>
              <a:gd name="T32" fmla="*/ 1143811 w 2819"/>
              <a:gd name="T33" fmla="*/ 826387 h 1700"/>
              <a:gd name="T34" fmla="*/ 1218835 w 2819"/>
              <a:gd name="T35" fmla="*/ 779649 h 1700"/>
              <a:gd name="T36" fmla="*/ 1284020 w 2819"/>
              <a:gd name="T37" fmla="*/ 713395 h 1700"/>
              <a:gd name="T38" fmla="*/ 1349205 w 2819"/>
              <a:gd name="T39" fmla="*/ 612215 h 1700"/>
              <a:gd name="T40" fmla="*/ 1424229 w 2819"/>
              <a:gd name="T41" fmla="*/ 487409 h 1700"/>
              <a:gd name="T42" fmla="*/ 1490644 w 2819"/>
              <a:gd name="T43" fmla="*/ 338978 h 1700"/>
              <a:gd name="T44" fmla="*/ 1565668 w 2819"/>
              <a:gd name="T45" fmla="*/ 194656 h 1700"/>
              <a:gd name="T46" fmla="*/ 1630853 w 2819"/>
              <a:gd name="T47" fmla="*/ 78068 h 1700"/>
              <a:gd name="T48" fmla="*/ 1696038 w 2819"/>
              <a:gd name="T49" fmla="*/ 11813 h 1700"/>
              <a:gd name="T50" fmla="*/ 1771062 w 2819"/>
              <a:gd name="T51" fmla="*/ 11813 h 1700"/>
              <a:gd name="T52" fmla="*/ 1837477 w 2819"/>
              <a:gd name="T53" fmla="*/ 78068 h 1700"/>
              <a:gd name="T54" fmla="*/ 1911271 w 2819"/>
              <a:gd name="T55" fmla="*/ 194656 h 1700"/>
              <a:gd name="T56" fmla="*/ 1977686 w 2819"/>
              <a:gd name="T57" fmla="*/ 338978 h 1700"/>
              <a:gd name="T58" fmla="*/ 2052710 w 2819"/>
              <a:gd name="T59" fmla="*/ 487409 h 1700"/>
              <a:gd name="T60" fmla="*/ 2117895 w 2819"/>
              <a:gd name="T61" fmla="*/ 612215 h 1700"/>
              <a:gd name="T62" fmla="*/ 2183080 w 2819"/>
              <a:gd name="T63" fmla="*/ 713395 h 1700"/>
              <a:gd name="T64" fmla="*/ 2258104 w 2819"/>
              <a:gd name="T65" fmla="*/ 779649 h 1700"/>
              <a:gd name="T66" fmla="*/ 2324519 w 2819"/>
              <a:gd name="T67" fmla="*/ 826387 h 1700"/>
              <a:gd name="T68" fmla="*/ 2399543 w 2819"/>
              <a:gd name="T69" fmla="*/ 850013 h 1700"/>
              <a:gd name="T70" fmla="*/ 2464728 w 2819"/>
              <a:gd name="T71" fmla="*/ 861312 h 1700"/>
              <a:gd name="T72" fmla="*/ 2529913 w 2819"/>
              <a:gd name="T73" fmla="*/ 869530 h 1700"/>
              <a:gd name="T74" fmla="*/ 2604937 w 2819"/>
              <a:gd name="T75" fmla="*/ 873125 h 1700"/>
              <a:gd name="T76" fmla="*/ 2671352 w 2819"/>
              <a:gd name="T77" fmla="*/ 873125 h 1700"/>
              <a:gd name="T78" fmla="*/ 2745146 w 2819"/>
              <a:gd name="T79" fmla="*/ 873125 h 1700"/>
              <a:gd name="T80" fmla="*/ 2811561 w 2819"/>
              <a:gd name="T81" fmla="*/ 873125 h 1700"/>
              <a:gd name="T82" fmla="*/ 2876746 w 2819"/>
              <a:gd name="T83" fmla="*/ 873125 h 1700"/>
              <a:gd name="T84" fmla="*/ 2951770 w 2819"/>
              <a:gd name="T85" fmla="*/ 873125 h 1700"/>
              <a:gd name="T86" fmla="*/ 3016955 w 2819"/>
              <a:gd name="T87" fmla="*/ 873125 h 1700"/>
              <a:gd name="T88" fmla="*/ 3091979 w 2819"/>
              <a:gd name="T89" fmla="*/ 873125 h 1700"/>
              <a:gd name="T90" fmla="*/ 3158394 w 2819"/>
              <a:gd name="T91" fmla="*/ 873125 h 1700"/>
              <a:gd name="T92" fmla="*/ 3223579 w 2819"/>
              <a:gd name="T93" fmla="*/ 873125 h 1700"/>
              <a:gd name="T94" fmla="*/ 3298603 w 2819"/>
              <a:gd name="T95" fmla="*/ 873125 h 1700"/>
              <a:gd name="T96" fmla="*/ 3363788 w 2819"/>
              <a:gd name="T97" fmla="*/ 873125 h 1700"/>
              <a:gd name="T98" fmla="*/ 3438812 w 2819"/>
              <a:gd name="T99" fmla="*/ 873125 h 1700"/>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2819"/>
              <a:gd name="T151" fmla="*/ 0 h 1700"/>
              <a:gd name="T152" fmla="*/ 2819 w 2819"/>
              <a:gd name="T153" fmla="*/ 1700 h 1700"/>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2819" h="1700">
                <a:moveTo>
                  <a:pt x="0" y="1700"/>
                </a:moveTo>
                <a:lnTo>
                  <a:pt x="31" y="1700"/>
                </a:lnTo>
                <a:lnTo>
                  <a:pt x="54" y="1700"/>
                </a:lnTo>
                <a:lnTo>
                  <a:pt x="84" y="1700"/>
                </a:lnTo>
                <a:lnTo>
                  <a:pt x="115" y="1700"/>
                </a:lnTo>
                <a:lnTo>
                  <a:pt x="145" y="1700"/>
                </a:lnTo>
                <a:lnTo>
                  <a:pt x="168" y="1700"/>
                </a:lnTo>
                <a:lnTo>
                  <a:pt x="199" y="1700"/>
                </a:lnTo>
                <a:lnTo>
                  <a:pt x="229" y="1700"/>
                </a:lnTo>
                <a:lnTo>
                  <a:pt x="252" y="1700"/>
                </a:lnTo>
                <a:lnTo>
                  <a:pt x="282" y="1700"/>
                </a:lnTo>
                <a:lnTo>
                  <a:pt x="313" y="1700"/>
                </a:lnTo>
                <a:lnTo>
                  <a:pt x="336" y="1700"/>
                </a:lnTo>
                <a:lnTo>
                  <a:pt x="366" y="1700"/>
                </a:lnTo>
                <a:lnTo>
                  <a:pt x="397" y="1700"/>
                </a:lnTo>
                <a:lnTo>
                  <a:pt x="427" y="1700"/>
                </a:lnTo>
                <a:lnTo>
                  <a:pt x="450" y="1700"/>
                </a:lnTo>
                <a:lnTo>
                  <a:pt x="480" y="1700"/>
                </a:lnTo>
                <a:lnTo>
                  <a:pt x="511" y="1700"/>
                </a:lnTo>
                <a:lnTo>
                  <a:pt x="534" y="1700"/>
                </a:lnTo>
                <a:lnTo>
                  <a:pt x="564" y="1700"/>
                </a:lnTo>
                <a:lnTo>
                  <a:pt x="595" y="1700"/>
                </a:lnTo>
                <a:lnTo>
                  <a:pt x="625" y="1700"/>
                </a:lnTo>
                <a:lnTo>
                  <a:pt x="648" y="1700"/>
                </a:lnTo>
                <a:lnTo>
                  <a:pt x="678" y="1700"/>
                </a:lnTo>
                <a:lnTo>
                  <a:pt x="709" y="1700"/>
                </a:lnTo>
                <a:lnTo>
                  <a:pt x="732" y="1693"/>
                </a:lnTo>
                <a:lnTo>
                  <a:pt x="762" y="1693"/>
                </a:lnTo>
                <a:lnTo>
                  <a:pt x="793" y="1685"/>
                </a:lnTo>
                <a:lnTo>
                  <a:pt x="816" y="1677"/>
                </a:lnTo>
                <a:lnTo>
                  <a:pt x="846" y="1670"/>
                </a:lnTo>
                <a:lnTo>
                  <a:pt x="876" y="1655"/>
                </a:lnTo>
                <a:lnTo>
                  <a:pt x="907" y="1632"/>
                </a:lnTo>
                <a:lnTo>
                  <a:pt x="930" y="1609"/>
                </a:lnTo>
                <a:lnTo>
                  <a:pt x="960" y="1571"/>
                </a:lnTo>
                <a:lnTo>
                  <a:pt x="991" y="1518"/>
                </a:lnTo>
                <a:lnTo>
                  <a:pt x="1014" y="1457"/>
                </a:lnTo>
                <a:lnTo>
                  <a:pt x="1044" y="1389"/>
                </a:lnTo>
                <a:lnTo>
                  <a:pt x="1075" y="1298"/>
                </a:lnTo>
                <a:lnTo>
                  <a:pt x="1097" y="1192"/>
                </a:lnTo>
                <a:lnTo>
                  <a:pt x="1128" y="1078"/>
                </a:lnTo>
                <a:lnTo>
                  <a:pt x="1158" y="949"/>
                </a:lnTo>
                <a:lnTo>
                  <a:pt x="1189" y="804"/>
                </a:lnTo>
                <a:lnTo>
                  <a:pt x="1212" y="660"/>
                </a:lnTo>
                <a:lnTo>
                  <a:pt x="1242" y="516"/>
                </a:lnTo>
                <a:lnTo>
                  <a:pt x="1273" y="379"/>
                </a:lnTo>
                <a:lnTo>
                  <a:pt x="1295" y="250"/>
                </a:lnTo>
                <a:lnTo>
                  <a:pt x="1326" y="152"/>
                </a:lnTo>
                <a:lnTo>
                  <a:pt x="1356" y="68"/>
                </a:lnTo>
                <a:lnTo>
                  <a:pt x="1379" y="23"/>
                </a:lnTo>
                <a:lnTo>
                  <a:pt x="1410" y="0"/>
                </a:lnTo>
                <a:lnTo>
                  <a:pt x="1440" y="23"/>
                </a:lnTo>
                <a:lnTo>
                  <a:pt x="1471" y="68"/>
                </a:lnTo>
                <a:lnTo>
                  <a:pt x="1494" y="152"/>
                </a:lnTo>
                <a:lnTo>
                  <a:pt x="1524" y="250"/>
                </a:lnTo>
                <a:lnTo>
                  <a:pt x="1554" y="379"/>
                </a:lnTo>
                <a:lnTo>
                  <a:pt x="1577" y="516"/>
                </a:lnTo>
                <a:lnTo>
                  <a:pt x="1608" y="660"/>
                </a:lnTo>
                <a:lnTo>
                  <a:pt x="1638" y="804"/>
                </a:lnTo>
                <a:lnTo>
                  <a:pt x="1669" y="949"/>
                </a:lnTo>
                <a:lnTo>
                  <a:pt x="1692" y="1078"/>
                </a:lnTo>
                <a:lnTo>
                  <a:pt x="1722" y="1192"/>
                </a:lnTo>
                <a:lnTo>
                  <a:pt x="1753" y="1298"/>
                </a:lnTo>
                <a:lnTo>
                  <a:pt x="1775" y="1389"/>
                </a:lnTo>
                <a:lnTo>
                  <a:pt x="1806" y="1457"/>
                </a:lnTo>
                <a:lnTo>
                  <a:pt x="1836" y="1518"/>
                </a:lnTo>
                <a:lnTo>
                  <a:pt x="1859" y="1571"/>
                </a:lnTo>
                <a:lnTo>
                  <a:pt x="1890" y="1609"/>
                </a:lnTo>
                <a:lnTo>
                  <a:pt x="1920" y="1632"/>
                </a:lnTo>
                <a:lnTo>
                  <a:pt x="1951" y="1655"/>
                </a:lnTo>
                <a:lnTo>
                  <a:pt x="1973" y="1670"/>
                </a:lnTo>
                <a:lnTo>
                  <a:pt x="2004" y="1677"/>
                </a:lnTo>
                <a:lnTo>
                  <a:pt x="2034" y="1685"/>
                </a:lnTo>
                <a:lnTo>
                  <a:pt x="2057" y="1693"/>
                </a:lnTo>
                <a:lnTo>
                  <a:pt x="2088" y="1693"/>
                </a:lnTo>
                <a:lnTo>
                  <a:pt x="2118" y="1700"/>
                </a:lnTo>
                <a:lnTo>
                  <a:pt x="2141" y="1700"/>
                </a:lnTo>
                <a:lnTo>
                  <a:pt x="2172" y="1700"/>
                </a:lnTo>
                <a:lnTo>
                  <a:pt x="2202" y="1700"/>
                </a:lnTo>
                <a:lnTo>
                  <a:pt x="2232" y="1700"/>
                </a:lnTo>
                <a:lnTo>
                  <a:pt x="2255" y="1700"/>
                </a:lnTo>
                <a:lnTo>
                  <a:pt x="2286" y="1700"/>
                </a:lnTo>
                <a:lnTo>
                  <a:pt x="2316" y="1700"/>
                </a:lnTo>
                <a:lnTo>
                  <a:pt x="2339" y="1700"/>
                </a:lnTo>
                <a:lnTo>
                  <a:pt x="2370" y="1700"/>
                </a:lnTo>
                <a:lnTo>
                  <a:pt x="2400" y="1700"/>
                </a:lnTo>
                <a:lnTo>
                  <a:pt x="2431" y="1700"/>
                </a:lnTo>
                <a:lnTo>
                  <a:pt x="2453" y="1700"/>
                </a:lnTo>
                <a:lnTo>
                  <a:pt x="2484" y="1700"/>
                </a:lnTo>
                <a:lnTo>
                  <a:pt x="2514" y="1700"/>
                </a:lnTo>
                <a:lnTo>
                  <a:pt x="2537" y="1700"/>
                </a:lnTo>
                <a:lnTo>
                  <a:pt x="2568" y="1700"/>
                </a:lnTo>
                <a:lnTo>
                  <a:pt x="2598" y="1700"/>
                </a:lnTo>
                <a:lnTo>
                  <a:pt x="2621" y="1700"/>
                </a:lnTo>
                <a:lnTo>
                  <a:pt x="2651" y="1700"/>
                </a:lnTo>
                <a:lnTo>
                  <a:pt x="2682" y="1700"/>
                </a:lnTo>
                <a:lnTo>
                  <a:pt x="2712" y="1700"/>
                </a:lnTo>
                <a:lnTo>
                  <a:pt x="2735" y="1700"/>
                </a:lnTo>
                <a:lnTo>
                  <a:pt x="2766" y="1700"/>
                </a:lnTo>
                <a:lnTo>
                  <a:pt x="2796" y="1700"/>
                </a:lnTo>
                <a:lnTo>
                  <a:pt x="2819" y="1700"/>
                </a:lnTo>
              </a:path>
            </a:pathLst>
          </a:custGeom>
          <a:noFill/>
          <a:ln w="1270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Tree>
    <p:extLst>
      <p:ext uri="{BB962C8B-B14F-4D97-AF65-F5344CB8AC3E}">
        <p14:creationId xmlns:p14="http://schemas.microsoft.com/office/powerpoint/2010/main" val="3251222909"/>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52261"/>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352260"/>
                                        </p:tgtEl>
                                        <p:attrNameLst>
                                          <p:attrName>style.visibility</p:attrName>
                                        </p:attrNameLst>
                                      </p:cBhvr>
                                      <p:to>
                                        <p:strVal val="visible"/>
                                      </p:to>
                                    </p:set>
                                  </p:childTnLst>
                                </p:cTn>
                              </p:par>
                            </p:childTnLst>
                          </p:cTn>
                        </p:par>
                      </p:childTnLst>
                    </p:cTn>
                  </p:par>
                  <p:par>
                    <p:cTn id="9" fill="hold" nodeType="clickPar">
                      <p:stCondLst>
                        <p:cond delay="indefinite"/>
                      </p:stCondLst>
                      <p:childTnLst>
                        <p:par>
                          <p:cTn id="10" fill="hold" nodeType="withGroup">
                            <p:stCondLst>
                              <p:cond delay="0"/>
                            </p:stCondLst>
                            <p:childTnLst>
                              <p:par>
                                <p:cTn id="11" presetID="10" presetClass="entr" presetSubtype="0" fill="hold" grpId="0" nodeType="clickEffect">
                                  <p:stCondLst>
                                    <p:cond delay="0"/>
                                  </p:stCondLst>
                                  <p:childTnLst>
                                    <p:set>
                                      <p:cBhvr>
                                        <p:cTn id="12" dur="1" fill="hold">
                                          <p:stCondLst>
                                            <p:cond delay="0"/>
                                          </p:stCondLst>
                                        </p:cTn>
                                        <p:tgtEl>
                                          <p:spTgt spid="352262"/>
                                        </p:tgtEl>
                                        <p:attrNameLst>
                                          <p:attrName>style.visibility</p:attrName>
                                        </p:attrNameLst>
                                      </p:cBhvr>
                                      <p:to>
                                        <p:strVal val="visible"/>
                                      </p:to>
                                    </p:set>
                                    <p:animEffect transition="in" filter="fade">
                                      <p:cBhvr>
                                        <p:cTn id="13" dur="2000"/>
                                        <p:tgtEl>
                                          <p:spTgt spid="352262"/>
                                        </p:tgtEl>
                                      </p:cBhvr>
                                    </p:animEffect>
                                  </p:childTnLst>
                                </p:cTn>
                              </p:par>
                            </p:childTnLst>
                          </p:cTn>
                        </p:par>
                      </p:childTnLst>
                    </p:cTn>
                  </p:par>
                  <p:par>
                    <p:cTn id="14" fill="hold" nodeType="clickPar">
                      <p:stCondLst>
                        <p:cond delay="indefinite"/>
                      </p:stCondLst>
                      <p:childTnLst>
                        <p:par>
                          <p:cTn id="15" fill="hold" nodeType="withGroup">
                            <p:stCondLst>
                              <p:cond delay="0"/>
                            </p:stCondLst>
                            <p:childTnLst>
                              <p:par>
                                <p:cTn id="16" presetID="10" presetClass="entr" presetSubtype="0" fill="hold" grpId="0" nodeType="clickEffect">
                                  <p:stCondLst>
                                    <p:cond delay="0"/>
                                  </p:stCondLst>
                                  <p:childTnLst>
                                    <p:set>
                                      <p:cBhvr>
                                        <p:cTn id="17" dur="1" fill="hold">
                                          <p:stCondLst>
                                            <p:cond delay="0"/>
                                          </p:stCondLst>
                                        </p:cTn>
                                        <p:tgtEl>
                                          <p:spTgt spid="352263"/>
                                        </p:tgtEl>
                                        <p:attrNameLst>
                                          <p:attrName>style.visibility</p:attrName>
                                        </p:attrNameLst>
                                      </p:cBhvr>
                                      <p:to>
                                        <p:strVal val="visible"/>
                                      </p:to>
                                    </p:set>
                                    <p:animEffect transition="in" filter="fade">
                                      <p:cBhvr>
                                        <p:cTn id="18" dur="2000"/>
                                        <p:tgtEl>
                                          <p:spTgt spid="352263"/>
                                        </p:tgtEl>
                                      </p:cBhvr>
                                    </p:animEffect>
                                  </p:childTnLst>
                                </p:cTn>
                              </p:par>
                            </p:childTnLst>
                          </p:cTn>
                        </p:par>
                        <p:par>
                          <p:cTn id="19" fill="hold" nodeType="afterGroup">
                            <p:stCondLst>
                              <p:cond delay="2000"/>
                            </p:stCondLst>
                            <p:childTnLst>
                              <p:par>
                                <p:cTn id="20" presetID="10" presetClass="exit" presetSubtype="0" fill="hold" grpId="1" nodeType="afterEffect">
                                  <p:stCondLst>
                                    <p:cond delay="0"/>
                                  </p:stCondLst>
                                  <p:childTnLst>
                                    <p:animEffect transition="out" filter="fade">
                                      <p:cBhvr>
                                        <p:cTn id="21" dur="2000"/>
                                        <p:tgtEl>
                                          <p:spTgt spid="352262"/>
                                        </p:tgtEl>
                                      </p:cBhvr>
                                    </p:animEffect>
                                    <p:set>
                                      <p:cBhvr>
                                        <p:cTn id="22" dur="1" fill="hold">
                                          <p:stCondLst>
                                            <p:cond delay="1999"/>
                                          </p:stCondLst>
                                        </p:cTn>
                                        <p:tgtEl>
                                          <p:spTgt spid="352262"/>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2260" grpId="0" animBg="1"/>
      <p:bldP spid="352261" grpId="0" animBg="1"/>
      <p:bldP spid="352262" grpId="0" animBg="1"/>
      <p:bldP spid="352262" grpId="1" animBg="1"/>
      <p:bldP spid="352263" grpId="0" animBg="1"/>
    </p:bldLst>
  </p:timing>
</p:sld>
</file>

<file path=ppt/slides/slide3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2" name="Rectangle 2"/>
          <p:cNvSpPr>
            <a:spLocks noChangeArrowheads="1"/>
          </p:cNvSpPr>
          <p:nvPr/>
        </p:nvSpPr>
        <p:spPr bwMode="auto">
          <a:xfrm>
            <a:off x="0" y="0"/>
            <a:ext cx="9144000" cy="685800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endParaRPr lang="en-US" altLang="en-US"/>
          </a:p>
        </p:txBody>
      </p:sp>
      <p:sp>
        <p:nvSpPr>
          <p:cNvPr id="12293" name="Text Box 3"/>
          <p:cNvSpPr txBox="1">
            <a:spLocks noChangeArrowheads="1"/>
          </p:cNvSpPr>
          <p:nvPr/>
        </p:nvSpPr>
        <p:spPr bwMode="auto">
          <a:xfrm>
            <a:off x="1143000" y="1266825"/>
            <a:ext cx="7620000"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r>
              <a:rPr lang="en-US" altLang="en-US" sz="2400">
                <a:latin typeface="+mn-lt"/>
              </a:rPr>
              <a:t>By trial and error, you may be able to find a distribution of concentrations that yields something close to the planned distribution of doses.  This is not always possible however.</a:t>
            </a:r>
          </a:p>
        </p:txBody>
      </p:sp>
      <p:graphicFrame>
        <p:nvGraphicFramePr>
          <p:cNvPr id="12290" name="Object 5"/>
          <p:cNvGraphicFramePr>
            <a:graphicFrameLocks noChangeAspect="1"/>
          </p:cNvGraphicFramePr>
          <p:nvPr/>
        </p:nvGraphicFramePr>
        <p:xfrm>
          <a:off x="5867400" y="2743200"/>
          <a:ext cx="2806700" cy="1395413"/>
        </p:xfrm>
        <a:graphic>
          <a:graphicData uri="http://schemas.openxmlformats.org/presentationml/2006/ole">
            <mc:AlternateContent xmlns:mc="http://schemas.openxmlformats.org/markup-compatibility/2006">
              <mc:Choice xmlns:v="urn:schemas-microsoft-com:vml" Requires="v">
                <p:oleObj spid="_x0000_s68784" name="Equation" r:id="rId4" imgW="2273040" imgH="1130040" progId="Equation.3">
                  <p:embed/>
                </p:oleObj>
              </mc:Choice>
              <mc:Fallback>
                <p:oleObj name="Equation" r:id="rId4" imgW="2273040" imgH="1130040" progId="Equation.3">
                  <p:embed/>
                  <p:pic>
                    <p:nvPicPr>
                      <p:cNvPr id="0" name=""/>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867400" y="2743200"/>
                        <a:ext cx="2806700" cy="139541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12291" name="Object 6"/>
          <p:cNvGraphicFramePr>
            <a:graphicFrameLocks noChangeAspect="1"/>
          </p:cNvGraphicFramePr>
          <p:nvPr/>
        </p:nvGraphicFramePr>
        <p:xfrm>
          <a:off x="5889625" y="3963988"/>
          <a:ext cx="2744788" cy="531812"/>
        </p:xfrm>
        <a:graphic>
          <a:graphicData uri="http://schemas.openxmlformats.org/presentationml/2006/ole">
            <mc:AlternateContent xmlns:mc="http://schemas.openxmlformats.org/markup-compatibility/2006">
              <mc:Choice xmlns:v="urn:schemas-microsoft-com:vml" Requires="v">
                <p:oleObj spid="_x0000_s68785" name="Equation" r:id="rId6" imgW="2222280" imgH="431640" progId="Equation.3">
                  <p:embed/>
                </p:oleObj>
              </mc:Choice>
              <mc:Fallback>
                <p:oleObj name="Equation" r:id="rId6" imgW="2222280" imgH="431640" progId="Equation.3">
                  <p:embed/>
                  <p:pic>
                    <p:nvPicPr>
                      <p:cNvPr id="0" name=""/>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5889625" y="3963988"/>
                        <a:ext cx="2744788" cy="53181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12294" name="AutoShape 7"/>
          <p:cNvSpPr>
            <a:spLocks noChangeAspect="1" noChangeArrowheads="1" noTextEdit="1"/>
          </p:cNvSpPr>
          <p:nvPr/>
        </p:nvSpPr>
        <p:spPr bwMode="auto">
          <a:xfrm>
            <a:off x="228600" y="990600"/>
            <a:ext cx="8686800" cy="5381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atin typeface="+mn-lt"/>
            </a:endParaRPr>
          </a:p>
        </p:txBody>
      </p:sp>
      <p:sp>
        <p:nvSpPr>
          <p:cNvPr id="12295" name="Rectangle 9"/>
          <p:cNvSpPr>
            <a:spLocks noChangeArrowheads="1"/>
          </p:cNvSpPr>
          <p:nvPr/>
        </p:nvSpPr>
        <p:spPr bwMode="auto">
          <a:xfrm>
            <a:off x="241300" y="993775"/>
            <a:ext cx="538609"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r>
              <a:rPr lang="en-US" altLang="en-US" sz="2400">
                <a:solidFill>
                  <a:srgbClr val="000000"/>
                </a:solidFill>
                <a:latin typeface="+mn-lt"/>
              </a:rPr>
              <a:t>0.06</a:t>
            </a:r>
            <a:endParaRPr lang="en-US" altLang="en-US" sz="2400">
              <a:latin typeface="+mn-lt"/>
            </a:endParaRPr>
          </a:p>
        </p:txBody>
      </p:sp>
      <p:sp>
        <p:nvSpPr>
          <p:cNvPr id="12296" name="Line 10"/>
          <p:cNvSpPr>
            <a:spLocks noChangeShapeType="1"/>
          </p:cNvSpPr>
          <p:nvPr/>
        </p:nvSpPr>
        <p:spPr bwMode="auto">
          <a:xfrm flipV="1">
            <a:off x="1035050" y="5526088"/>
            <a:ext cx="1588" cy="74612"/>
          </a:xfrm>
          <a:prstGeom prst="line">
            <a:avLst/>
          </a:prstGeom>
          <a:noFill/>
          <a:ln w="33338">
            <a:solidFill>
              <a:schemeClr val="tx1"/>
            </a:solidFill>
            <a:round/>
            <a:headEnd/>
            <a:tailEnd/>
          </a:ln>
          <a:extLst>
            <a:ext uri="{909E8E84-426E-40DD-AFC4-6F175D3DCCD1}">
              <a14:hiddenFill xmlns:a14="http://schemas.microsoft.com/office/drawing/2010/main">
                <a:noFill/>
              </a14:hiddenFill>
            </a:ext>
          </a:extLst>
        </p:spPr>
        <p:txBody>
          <a:bodyPr/>
          <a:lstStyle/>
          <a:p>
            <a:endParaRPr lang="en-US">
              <a:latin typeface="+mn-lt"/>
            </a:endParaRPr>
          </a:p>
        </p:txBody>
      </p:sp>
      <p:sp>
        <p:nvSpPr>
          <p:cNvPr id="12297" name="Line 11"/>
          <p:cNvSpPr>
            <a:spLocks noChangeShapeType="1"/>
          </p:cNvSpPr>
          <p:nvPr/>
        </p:nvSpPr>
        <p:spPr bwMode="auto">
          <a:xfrm flipV="1">
            <a:off x="2005013" y="5526088"/>
            <a:ext cx="1587" cy="74612"/>
          </a:xfrm>
          <a:prstGeom prst="line">
            <a:avLst/>
          </a:prstGeom>
          <a:noFill/>
          <a:ln w="33338">
            <a:solidFill>
              <a:schemeClr val="tx1"/>
            </a:solidFill>
            <a:round/>
            <a:headEnd/>
            <a:tailEnd/>
          </a:ln>
          <a:extLst>
            <a:ext uri="{909E8E84-426E-40DD-AFC4-6F175D3DCCD1}">
              <a14:hiddenFill xmlns:a14="http://schemas.microsoft.com/office/drawing/2010/main">
                <a:noFill/>
              </a14:hiddenFill>
            </a:ext>
          </a:extLst>
        </p:spPr>
        <p:txBody>
          <a:bodyPr/>
          <a:lstStyle/>
          <a:p>
            <a:endParaRPr lang="en-US">
              <a:latin typeface="+mn-lt"/>
            </a:endParaRPr>
          </a:p>
        </p:txBody>
      </p:sp>
      <p:sp>
        <p:nvSpPr>
          <p:cNvPr id="12298" name="Line 12"/>
          <p:cNvSpPr>
            <a:spLocks noChangeShapeType="1"/>
          </p:cNvSpPr>
          <p:nvPr/>
        </p:nvSpPr>
        <p:spPr bwMode="auto">
          <a:xfrm flipV="1">
            <a:off x="2976563" y="5526088"/>
            <a:ext cx="1587" cy="74612"/>
          </a:xfrm>
          <a:prstGeom prst="line">
            <a:avLst/>
          </a:prstGeom>
          <a:noFill/>
          <a:ln w="33338">
            <a:solidFill>
              <a:schemeClr val="tx1"/>
            </a:solidFill>
            <a:round/>
            <a:headEnd/>
            <a:tailEnd/>
          </a:ln>
          <a:extLst>
            <a:ext uri="{909E8E84-426E-40DD-AFC4-6F175D3DCCD1}">
              <a14:hiddenFill xmlns:a14="http://schemas.microsoft.com/office/drawing/2010/main">
                <a:noFill/>
              </a14:hiddenFill>
            </a:ext>
          </a:extLst>
        </p:spPr>
        <p:txBody>
          <a:bodyPr/>
          <a:lstStyle/>
          <a:p>
            <a:endParaRPr lang="en-US">
              <a:latin typeface="+mn-lt"/>
            </a:endParaRPr>
          </a:p>
        </p:txBody>
      </p:sp>
      <p:sp>
        <p:nvSpPr>
          <p:cNvPr id="12299" name="Line 13"/>
          <p:cNvSpPr>
            <a:spLocks noChangeShapeType="1"/>
          </p:cNvSpPr>
          <p:nvPr/>
        </p:nvSpPr>
        <p:spPr bwMode="auto">
          <a:xfrm flipV="1">
            <a:off x="3948113" y="5526088"/>
            <a:ext cx="1587" cy="74612"/>
          </a:xfrm>
          <a:prstGeom prst="line">
            <a:avLst/>
          </a:prstGeom>
          <a:noFill/>
          <a:ln w="33338">
            <a:solidFill>
              <a:schemeClr val="tx1"/>
            </a:solidFill>
            <a:round/>
            <a:headEnd/>
            <a:tailEnd/>
          </a:ln>
          <a:extLst>
            <a:ext uri="{909E8E84-426E-40DD-AFC4-6F175D3DCCD1}">
              <a14:hiddenFill xmlns:a14="http://schemas.microsoft.com/office/drawing/2010/main">
                <a:noFill/>
              </a14:hiddenFill>
            </a:ext>
          </a:extLst>
        </p:spPr>
        <p:txBody>
          <a:bodyPr/>
          <a:lstStyle/>
          <a:p>
            <a:endParaRPr lang="en-US">
              <a:latin typeface="+mn-lt"/>
            </a:endParaRPr>
          </a:p>
        </p:txBody>
      </p:sp>
      <p:sp>
        <p:nvSpPr>
          <p:cNvPr id="12300" name="Line 14"/>
          <p:cNvSpPr>
            <a:spLocks noChangeShapeType="1"/>
          </p:cNvSpPr>
          <p:nvPr/>
        </p:nvSpPr>
        <p:spPr bwMode="auto">
          <a:xfrm flipV="1">
            <a:off x="4916488" y="5526088"/>
            <a:ext cx="1587" cy="74612"/>
          </a:xfrm>
          <a:prstGeom prst="line">
            <a:avLst/>
          </a:prstGeom>
          <a:noFill/>
          <a:ln w="33338">
            <a:solidFill>
              <a:schemeClr val="tx1"/>
            </a:solidFill>
            <a:round/>
            <a:headEnd/>
            <a:tailEnd/>
          </a:ln>
          <a:extLst>
            <a:ext uri="{909E8E84-426E-40DD-AFC4-6F175D3DCCD1}">
              <a14:hiddenFill xmlns:a14="http://schemas.microsoft.com/office/drawing/2010/main">
                <a:noFill/>
              </a14:hiddenFill>
            </a:ext>
          </a:extLst>
        </p:spPr>
        <p:txBody>
          <a:bodyPr/>
          <a:lstStyle/>
          <a:p>
            <a:endParaRPr lang="en-US">
              <a:latin typeface="+mn-lt"/>
            </a:endParaRPr>
          </a:p>
        </p:txBody>
      </p:sp>
      <p:sp>
        <p:nvSpPr>
          <p:cNvPr id="12301" name="Line 15"/>
          <p:cNvSpPr>
            <a:spLocks noChangeShapeType="1"/>
          </p:cNvSpPr>
          <p:nvPr/>
        </p:nvSpPr>
        <p:spPr bwMode="auto">
          <a:xfrm flipV="1">
            <a:off x="5886450" y="5526088"/>
            <a:ext cx="1588" cy="74612"/>
          </a:xfrm>
          <a:prstGeom prst="line">
            <a:avLst/>
          </a:prstGeom>
          <a:noFill/>
          <a:ln w="33338">
            <a:solidFill>
              <a:schemeClr val="tx1"/>
            </a:solidFill>
            <a:round/>
            <a:headEnd/>
            <a:tailEnd/>
          </a:ln>
          <a:extLst>
            <a:ext uri="{909E8E84-426E-40DD-AFC4-6F175D3DCCD1}">
              <a14:hiddenFill xmlns:a14="http://schemas.microsoft.com/office/drawing/2010/main">
                <a:noFill/>
              </a14:hiddenFill>
            </a:ext>
          </a:extLst>
        </p:spPr>
        <p:txBody>
          <a:bodyPr/>
          <a:lstStyle/>
          <a:p>
            <a:endParaRPr lang="en-US">
              <a:latin typeface="+mn-lt"/>
            </a:endParaRPr>
          </a:p>
        </p:txBody>
      </p:sp>
      <p:sp>
        <p:nvSpPr>
          <p:cNvPr id="12302" name="Line 16"/>
          <p:cNvSpPr>
            <a:spLocks noChangeShapeType="1"/>
          </p:cNvSpPr>
          <p:nvPr/>
        </p:nvSpPr>
        <p:spPr bwMode="auto">
          <a:xfrm flipV="1">
            <a:off x="6858000" y="5526088"/>
            <a:ext cx="1588" cy="74612"/>
          </a:xfrm>
          <a:prstGeom prst="line">
            <a:avLst/>
          </a:prstGeom>
          <a:noFill/>
          <a:ln w="33338">
            <a:solidFill>
              <a:schemeClr val="tx1"/>
            </a:solidFill>
            <a:round/>
            <a:headEnd/>
            <a:tailEnd/>
          </a:ln>
          <a:extLst>
            <a:ext uri="{909E8E84-426E-40DD-AFC4-6F175D3DCCD1}">
              <a14:hiddenFill xmlns:a14="http://schemas.microsoft.com/office/drawing/2010/main">
                <a:noFill/>
              </a14:hiddenFill>
            </a:ext>
          </a:extLst>
        </p:spPr>
        <p:txBody>
          <a:bodyPr/>
          <a:lstStyle/>
          <a:p>
            <a:endParaRPr lang="en-US">
              <a:latin typeface="+mn-lt"/>
            </a:endParaRPr>
          </a:p>
        </p:txBody>
      </p:sp>
      <p:sp>
        <p:nvSpPr>
          <p:cNvPr id="12303" name="Line 17"/>
          <p:cNvSpPr>
            <a:spLocks noChangeShapeType="1"/>
          </p:cNvSpPr>
          <p:nvPr/>
        </p:nvSpPr>
        <p:spPr bwMode="auto">
          <a:xfrm flipV="1">
            <a:off x="7826375" y="5526088"/>
            <a:ext cx="1588" cy="74612"/>
          </a:xfrm>
          <a:prstGeom prst="line">
            <a:avLst/>
          </a:prstGeom>
          <a:noFill/>
          <a:ln w="33338">
            <a:solidFill>
              <a:schemeClr val="tx1"/>
            </a:solidFill>
            <a:round/>
            <a:headEnd/>
            <a:tailEnd/>
          </a:ln>
          <a:extLst>
            <a:ext uri="{909E8E84-426E-40DD-AFC4-6F175D3DCCD1}">
              <a14:hiddenFill xmlns:a14="http://schemas.microsoft.com/office/drawing/2010/main">
                <a:noFill/>
              </a14:hiddenFill>
            </a:ext>
          </a:extLst>
        </p:spPr>
        <p:txBody>
          <a:bodyPr/>
          <a:lstStyle/>
          <a:p>
            <a:endParaRPr lang="en-US">
              <a:latin typeface="+mn-lt"/>
            </a:endParaRPr>
          </a:p>
        </p:txBody>
      </p:sp>
      <p:sp>
        <p:nvSpPr>
          <p:cNvPr id="12304" name="Line 18"/>
          <p:cNvSpPr>
            <a:spLocks noChangeShapeType="1"/>
          </p:cNvSpPr>
          <p:nvPr/>
        </p:nvSpPr>
        <p:spPr bwMode="auto">
          <a:xfrm flipV="1">
            <a:off x="8799513" y="5526088"/>
            <a:ext cx="1587" cy="74612"/>
          </a:xfrm>
          <a:prstGeom prst="line">
            <a:avLst/>
          </a:prstGeom>
          <a:noFill/>
          <a:ln w="33338">
            <a:solidFill>
              <a:schemeClr val="tx1"/>
            </a:solidFill>
            <a:round/>
            <a:headEnd/>
            <a:tailEnd/>
          </a:ln>
          <a:extLst>
            <a:ext uri="{909E8E84-426E-40DD-AFC4-6F175D3DCCD1}">
              <a14:hiddenFill xmlns:a14="http://schemas.microsoft.com/office/drawing/2010/main">
                <a:noFill/>
              </a14:hiddenFill>
            </a:ext>
          </a:extLst>
        </p:spPr>
        <p:txBody>
          <a:bodyPr/>
          <a:lstStyle/>
          <a:p>
            <a:endParaRPr lang="en-US">
              <a:latin typeface="+mn-lt"/>
            </a:endParaRPr>
          </a:p>
        </p:txBody>
      </p:sp>
      <p:sp>
        <p:nvSpPr>
          <p:cNvPr id="12305" name="Line 19"/>
          <p:cNvSpPr>
            <a:spLocks noChangeShapeType="1"/>
          </p:cNvSpPr>
          <p:nvPr/>
        </p:nvSpPr>
        <p:spPr bwMode="auto">
          <a:xfrm>
            <a:off x="1035050" y="1157288"/>
            <a:ext cx="1588" cy="4368800"/>
          </a:xfrm>
          <a:prstGeom prst="line">
            <a:avLst/>
          </a:prstGeom>
          <a:noFill/>
          <a:ln w="33338">
            <a:solidFill>
              <a:schemeClr val="tx1"/>
            </a:solidFill>
            <a:round/>
            <a:headEnd/>
            <a:tailEnd/>
          </a:ln>
          <a:extLst>
            <a:ext uri="{909E8E84-426E-40DD-AFC4-6F175D3DCCD1}">
              <a14:hiddenFill xmlns:a14="http://schemas.microsoft.com/office/drawing/2010/main">
                <a:noFill/>
              </a14:hiddenFill>
            </a:ext>
          </a:extLst>
        </p:spPr>
        <p:txBody>
          <a:bodyPr/>
          <a:lstStyle/>
          <a:p>
            <a:endParaRPr lang="en-US">
              <a:latin typeface="+mn-lt"/>
            </a:endParaRPr>
          </a:p>
        </p:txBody>
      </p:sp>
      <p:sp>
        <p:nvSpPr>
          <p:cNvPr id="12306" name="Rectangle 20"/>
          <p:cNvSpPr>
            <a:spLocks noChangeArrowheads="1"/>
          </p:cNvSpPr>
          <p:nvPr/>
        </p:nvSpPr>
        <p:spPr bwMode="auto">
          <a:xfrm>
            <a:off x="1050925" y="1173163"/>
            <a:ext cx="7732713" cy="4337050"/>
          </a:xfrm>
          <a:prstGeom prst="rect">
            <a:avLst/>
          </a:prstGeom>
          <a:noFill/>
          <a:ln w="33338">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endParaRPr lang="en-US" altLang="en-US">
              <a:latin typeface="+mn-lt"/>
            </a:endParaRPr>
          </a:p>
        </p:txBody>
      </p:sp>
      <p:sp>
        <p:nvSpPr>
          <p:cNvPr id="12307" name="Line 21"/>
          <p:cNvSpPr>
            <a:spLocks noChangeShapeType="1"/>
          </p:cNvSpPr>
          <p:nvPr/>
        </p:nvSpPr>
        <p:spPr bwMode="auto">
          <a:xfrm>
            <a:off x="928688" y="1157288"/>
            <a:ext cx="106362" cy="1587"/>
          </a:xfrm>
          <a:prstGeom prst="line">
            <a:avLst/>
          </a:prstGeom>
          <a:noFill/>
          <a:ln w="33338">
            <a:solidFill>
              <a:schemeClr val="tx1"/>
            </a:solidFill>
            <a:round/>
            <a:headEnd/>
            <a:tailEnd/>
          </a:ln>
          <a:extLst>
            <a:ext uri="{909E8E84-426E-40DD-AFC4-6F175D3DCCD1}">
              <a14:hiddenFill xmlns:a14="http://schemas.microsoft.com/office/drawing/2010/main">
                <a:noFill/>
              </a14:hiddenFill>
            </a:ext>
          </a:extLst>
        </p:spPr>
        <p:txBody>
          <a:bodyPr/>
          <a:lstStyle/>
          <a:p>
            <a:endParaRPr lang="en-US">
              <a:latin typeface="+mn-lt"/>
            </a:endParaRPr>
          </a:p>
        </p:txBody>
      </p:sp>
      <p:sp>
        <p:nvSpPr>
          <p:cNvPr id="12308" name="Line 22"/>
          <p:cNvSpPr>
            <a:spLocks noChangeShapeType="1"/>
          </p:cNvSpPr>
          <p:nvPr/>
        </p:nvSpPr>
        <p:spPr bwMode="auto">
          <a:xfrm>
            <a:off x="928688" y="1884363"/>
            <a:ext cx="106362" cy="1587"/>
          </a:xfrm>
          <a:prstGeom prst="line">
            <a:avLst/>
          </a:prstGeom>
          <a:noFill/>
          <a:ln w="33338">
            <a:solidFill>
              <a:schemeClr val="tx1"/>
            </a:solidFill>
            <a:round/>
            <a:headEnd/>
            <a:tailEnd/>
          </a:ln>
          <a:extLst>
            <a:ext uri="{909E8E84-426E-40DD-AFC4-6F175D3DCCD1}">
              <a14:hiddenFill xmlns:a14="http://schemas.microsoft.com/office/drawing/2010/main">
                <a:noFill/>
              </a14:hiddenFill>
            </a:ext>
          </a:extLst>
        </p:spPr>
        <p:txBody>
          <a:bodyPr/>
          <a:lstStyle/>
          <a:p>
            <a:endParaRPr lang="en-US">
              <a:latin typeface="+mn-lt"/>
            </a:endParaRPr>
          </a:p>
        </p:txBody>
      </p:sp>
      <p:sp>
        <p:nvSpPr>
          <p:cNvPr id="12309" name="Line 23"/>
          <p:cNvSpPr>
            <a:spLocks noChangeShapeType="1"/>
          </p:cNvSpPr>
          <p:nvPr/>
        </p:nvSpPr>
        <p:spPr bwMode="auto">
          <a:xfrm>
            <a:off x="928688" y="2614613"/>
            <a:ext cx="106362" cy="1587"/>
          </a:xfrm>
          <a:prstGeom prst="line">
            <a:avLst/>
          </a:prstGeom>
          <a:noFill/>
          <a:ln w="33338">
            <a:solidFill>
              <a:schemeClr val="tx1"/>
            </a:solidFill>
            <a:round/>
            <a:headEnd/>
            <a:tailEnd/>
          </a:ln>
          <a:extLst>
            <a:ext uri="{909E8E84-426E-40DD-AFC4-6F175D3DCCD1}">
              <a14:hiddenFill xmlns:a14="http://schemas.microsoft.com/office/drawing/2010/main">
                <a:noFill/>
              </a14:hiddenFill>
            </a:ext>
          </a:extLst>
        </p:spPr>
        <p:txBody>
          <a:bodyPr/>
          <a:lstStyle/>
          <a:p>
            <a:endParaRPr lang="en-US">
              <a:latin typeface="+mn-lt"/>
            </a:endParaRPr>
          </a:p>
        </p:txBody>
      </p:sp>
      <p:sp>
        <p:nvSpPr>
          <p:cNvPr id="12310" name="Line 24"/>
          <p:cNvSpPr>
            <a:spLocks noChangeShapeType="1"/>
          </p:cNvSpPr>
          <p:nvPr/>
        </p:nvSpPr>
        <p:spPr bwMode="auto">
          <a:xfrm>
            <a:off x="928688" y="3341688"/>
            <a:ext cx="106362" cy="1587"/>
          </a:xfrm>
          <a:prstGeom prst="line">
            <a:avLst/>
          </a:prstGeom>
          <a:noFill/>
          <a:ln w="33338">
            <a:solidFill>
              <a:schemeClr val="tx1"/>
            </a:solidFill>
            <a:round/>
            <a:headEnd/>
            <a:tailEnd/>
          </a:ln>
          <a:extLst>
            <a:ext uri="{909E8E84-426E-40DD-AFC4-6F175D3DCCD1}">
              <a14:hiddenFill xmlns:a14="http://schemas.microsoft.com/office/drawing/2010/main">
                <a:noFill/>
              </a14:hiddenFill>
            </a:ext>
          </a:extLst>
        </p:spPr>
        <p:txBody>
          <a:bodyPr/>
          <a:lstStyle/>
          <a:p>
            <a:endParaRPr lang="en-US">
              <a:latin typeface="+mn-lt"/>
            </a:endParaRPr>
          </a:p>
        </p:txBody>
      </p:sp>
      <p:sp>
        <p:nvSpPr>
          <p:cNvPr id="12311" name="Line 25"/>
          <p:cNvSpPr>
            <a:spLocks noChangeShapeType="1"/>
          </p:cNvSpPr>
          <p:nvPr/>
        </p:nvSpPr>
        <p:spPr bwMode="auto">
          <a:xfrm>
            <a:off x="928688" y="4068763"/>
            <a:ext cx="106362" cy="1587"/>
          </a:xfrm>
          <a:prstGeom prst="line">
            <a:avLst/>
          </a:prstGeom>
          <a:noFill/>
          <a:ln w="33338">
            <a:solidFill>
              <a:schemeClr val="tx1"/>
            </a:solidFill>
            <a:round/>
            <a:headEnd/>
            <a:tailEnd/>
          </a:ln>
          <a:extLst>
            <a:ext uri="{909E8E84-426E-40DD-AFC4-6F175D3DCCD1}">
              <a14:hiddenFill xmlns:a14="http://schemas.microsoft.com/office/drawing/2010/main">
                <a:noFill/>
              </a14:hiddenFill>
            </a:ext>
          </a:extLst>
        </p:spPr>
        <p:txBody>
          <a:bodyPr/>
          <a:lstStyle/>
          <a:p>
            <a:endParaRPr lang="en-US">
              <a:latin typeface="+mn-lt"/>
            </a:endParaRPr>
          </a:p>
        </p:txBody>
      </p:sp>
      <p:sp>
        <p:nvSpPr>
          <p:cNvPr id="12312" name="Line 26"/>
          <p:cNvSpPr>
            <a:spLocks noChangeShapeType="1"/>
          </p:cNvSpPr>
          <p:nvPr/>
        </p:nvSpPr>
        <p:spPr bwMode="auto">
          <a:xfrm>
            <a:off x="928688" y="4799013"/>
            <a:ext cx="106362" cy="1587"/>
          </a:xfrm>
          <a:prstGeom prst="line">
            <a:avLst/>
          </a:prstGeom>
          <a:noFill/>
          <a:ln w="33338">
            <a:solidFill>
              <a:schemeClr val="tx1"/>
            </a:solidFill>
            <a:round/>
            <a:headEnd/>
            <a:tailEnd/>
          </a:ln>
          <a:extLst>
            <a:ext uri="{909E8E84-426E-40DD-AFC4-6F175D3DCCD1}">
              <a14:hiddenFill xmlns:a14="http://schemas.microsoft.com/office/drawing/2010/main">
                <a:noFill/>
              </a14:hiddenFill>
            </a:ext>
          </a:extLst>
        </p:spPr>
        <p:txBody>
          <a:bodyPr/>
          <a:lstStyle/>
          <a:p>
            <a:endParaRPr lang="en-US">
              <a:latin typeface="+mn-lt"/>
            </a:endParaRPr>
          </a:p>
        </p:txBody>
      </p:sp>
      <p:sp>
        <p:nvSpPr>
          <p:cNvPr id="12313" name="Line 27"/>
          <p:cNvSpPr>
            <a:spLocks noChangeShapeType="1"/>
          </p:cNvSpPr>
          <p:nvPr/>
        </p:nvSpPr>
        <p:spPr bwMode="auto">
          <a:xfrm>
            <a:off x="928688" y="5526088"/>
            <a:ext cx="106362" cy="1587"/>
          </a:xfrm>
          <a:prstGeom prst="line">
            <a:avLst/>
          </a:prstGeom>
          <a:noFill/>
          <a:ln w="33338">
            <a:solidFill>
              <a:schemeClr val="tx1"/>
            </a:solidFill>
            <a:round/>
            <a:headEnd/>
            <a:tailEnd/>
          </a:ln>
          <a:extLst>
            <a:ext uri="{909E8E84-426E-40DD-AFC4-6F175D3DCCD1}">
              <a14:hiddenFill xmlns:a14="http://schemas.microsoft.com/office/drawing/2010/main">
                <a:noFill/>
              </a14:hiddenFill>
            </a:ext>
          </a:extLst>
        </p:spPr>
        <p:txBody>
          <a:bodyPr/>
          <a:lstStyle/>
          <a:p>
            <a:endParaRPr lang="en-US">
              <a:latin typeface="+mn-lt"/>
            </a:endParaRPr>
          </a:p>
        </p:txBody>
      </p:sp>
      <p:sp>
        <p:nvSpPr>
          <p:cNvPr id="12314" name="Line 28"/>
          <p:cNvSpPr>
            <a:spLocks noChangeShapeType="1"/>
          </p:cNvSpPr>
          <p:nvPr/>
        </p:nvSpPr>
        <p:spPr bwMode="auto">
          <a:xfrm>
            <a:off x="1035050" y="5526088"/>
            <a:ext cx="7764463" cy="1587"/>
          </a:xfrm>
          <a:prstGeom prst="line">
            <a:avLst/>
          </a:prstGeom>
          <a:noFill/>
          <a:ln w="33338">
            <a:solidFill>
              <a:schemeClr val="tx1"/>
            </a:solidFill>
            <a:round/>
            <a:headEnd/>
            <a:tailEnd/>
          </a:ln>
          <a:extLst>
            <a:ext uri="{909E8E84-426E-40DD-AFC4-6F175D3DCCD1}">
              <a14:hiddenFill xmlns:a14="http://schemas.microsoft.com/office/drawing/2010/main">
                <a:noFill/>
              </a14:hiddenFill>
            </a:ext>
          </a:extLst>
        </p:spPr>
        <p:txBody>
          <a:bodyPr/>
          <a:lstStyle/>
          <a:p>
            <a:endParaRPr lang="en-US">
              <a:latin typeface="+mn-lt"/>
            </a:endParaRPr>
          </a:p>
        </p:txBody>
      </p:sp>
      <p:sp>
        <p:nvSpPr>
          <p:cNvPr id="12315" name="Line 29"/>
          <p:cNvSpPr>
            <a:spLocks noChangeShapeType="1"/>
          </p:cNvSpPr>
          <p:nvPr/>
        </p:nvSpPr>
        <p:spPr bwMode="auto">
          <a:xfrm flipV="1">
            <a:off x="1520825" y="5494338"/>
            <a:ext cx="1588" cy="31750"/>
          </a:xfrm>
          <a:prstGeom prst="line">
            <a:avLst/>
          </a:prstGeom>
          <a:noFill/>
          <a:ln w="33338">
            <a:solidFill>
              <a:schemeClr val="tx1"/>
            </a:solidFill>
            <a:round/>
            <a:headEnd/>
            <a:tailEnd/>
          </a:ln>
          <a:extLst>
            <a:ext uri="{909E8E84-426E-40DD-AFC4-6F175D3DCCD1}">
              <a14:hiddenFill xmlns:a14="http://schemas.microsoft.com/office/drawing/2010/main">
                <a:noFill/>
              </a14:hiddenFill>
            </a:ext>
          </a:extLst>
        </p:spPr>
        <p:txBody>
          <a:bodyPr/>
          <a:lstStyle/>
          <a:p>
            <a:endParaRPr lang="en-US">
              <a:latin typeface="+mn-lt"/>
            </a:endParaRPr>
          </a:p>
        </p:txBody>
      </p:sp>
      <p:sp>
        <p:nvSpPr>
          <p:cNvPr id="12316" name="Freeform 30"/>
          <p:cNvSpPr>
            <a:spLocks/>
          </p:cNvSpPr>
          <p:nvPr/>
        </p:nvSpPr>
        <p:spPr bwMode="auto">
          <a:xfrm>
            <a:off x="1035050" y="2647950"/>
            <a:ext cx="7764463" cy="2878138"/>
          </a:xfrm>
          <a:custGeom>
            <a:avLst/>
            <a:gdLst>
              <a:gd name="T0" fmla="*/ 96837 w 4891"/>
              <a:gd name="T1" fmla="*/ 2868613 h 1813"/>
              <a:gd name="T2" fmla="*/ 288925 w 4891"/>
              <a:gd name="T3" fmla="*/ 2865438 h 1813"/>
              <a:gd name="T4" fmla="*/ 385762 w 4891"/>
              <a:gd name="T5" fmla="*/ 2851151 h 1813"/>
              <a:gd name="T6" fmla="*/ 579437 w 4891"/>
              <a:gd name="T7" fmla="*/ 2841626 h 1813"/>
              <a:gd name="T8" fmla="*/ 676275 w 4891"/>
              <a:gd name="T9" fmla="*/ 2806701 h 1813"/>
              <a:gd name="T10" fmla="*/ 876300 w 4891"/>
              <a:gd name="T11" fmla="*/ 2784476 h 1813"/>
              <a:gd name="T12" fmla="*/ 969963 w 4891"/>
              <a:gd name="T13" fmla="*/ 2717801 h 1813"/>
              <a:gd name="T14" fmla="*/ 1165225 w 4891"/>
              <a:gd name="T15" fmla="*/ 2674938 h 1813"/>
              <a:gd name="T16" fmla="*/ 1263650 w 4891"/>
              <a:gd name="T17" fmla="*/ 2563813 h 1813"/>
              <a:gd name="T18" fmla="*/ 1458912 w 4891"/>
              <a:gd name="T19" fmla="*/ 2492376 h 1813"/>
              <a:gd name="T20" fmla="*/ 1552575 w 4891"/>
              <a:gd name="T21" fmla="*/ 2322513 h 1813"/>
              <a:gd name="T22" fmla="*/ 1747838 w 4891"/>
              <a:gd name="T23" fmla="*/ 2220913 h 1813"/>
              <a:gd name="T24" fmla="*/ 1841500 w 4891"/>
              <a:gd name="T25" fmla="*/ 1990726 h 1813"/>
              <a:gd name="T26" fmla="*/ 2039938 w 4891"/>
              <a:gd name="T27" fmla="*/ 1860551 h 1813"/>
              <a:gd name="T28" fmla="*/ 2133600 w 4891"/>
              <a:gd name="T29" fmla="*/ 1582738 h 1813"/>
              <a:gd name="T30" fmla="*/ 2327275 w 4891"/>
              <a:gd name="T31" fmla="*/ 1435100 h 1813"/>
              <a:gd name="T32" fmla="*/ 2427287 w 4891"/>
              <a:gd name="T33" fmla="*/ 1128713 h 1813"/>
              <a:gd name="T34" fmla="*/ 2622550 w 4891"/>
              <a:gd name="T35" fmla="*/ 974725 h 1813"/>
              <a:gd name="T36" fmla="*/ 2716212 w 4891"/>
              <a:gd name="T37" fmla="*/ 671513 h 1813"/>
              <a:gd name="T38" fmla="*/ 2913062 w 4891"/>
              <a:gd name="T39" fmla="*/ 531813 h 1813"/>
              <a:gd name="T40" fmla="*/ 3011487 w 4891"/>
              <a:gd name="T41" fmla="*/ 284163 h 1813"/>
              <a:gd name="T42" fmla="*/ 3200400 w 4891"/>
              <a:gd name="T43" fmla="*/ 180975 h 1813"/>
              <a:gd name="T44" fmla="*/ 3300413 w 4891"/>
              <a:gd name="T45" fmla="*/ 39688 h 1813"/>
              <a:gd name="T46" fmla="*/ 3495675 w 4891"/>
              <a:gd name="T47" fmla="*/ 4763 h 1813"/>
              <a:gd name="T48" fmla="*/ 3590925 w 4891"/>
              <a:gd name="T49" fmla="*/ 19050 h 1813"/>
              <a:gd name="T50" fmla="*/ 3784600 w 4891"/>
              <a:gd name="T51" fmla="*/ 71438 h 1813"/>
              <a:gd name="T52" fmla="*/ 3881438 w 4891"/>
              <a:gd name="T53" fmla="*/ 252413 h 1813"/>
              <a:gd name="T54" fmla="*/ 4075113 w 4891"/>
              <a:gd name="T55" fmla="*/ 384175 h 1813"/>
              <a:gd name="T56" fmla="*/ 4171950 w 4891"/>
              <a:gd name="T57" fmla="*/ 701675 h 1813"/>
              <a:gd name="T58" fmla="*/ 4368800 w 4891"/>
              <a:gd name="T59" fmla="*/ 881063 h 1813"/>
              <a:gd name="T60" fmla="*/ 4464050 w 4891"/>
              <a:gd name="T61" fmla="*/ 1260475 h 1813"/>
              <a:gd name="T62" fmla="*/ 4657725 w 4891"/>
              <a:gd name="T63" fmla="*/ 1450975 h 1813"/>
              <a:gd name="T64" fmla="*/ 4757737 w 4891"/>
              <a:gd name="T65" fmla="*/ 1804988 h 1813"/>
              <a:gd name="T66" fmla="*/ 4946650 w 4891"/>
              <a:gd name="T67" fmla="*/ 1968501 h 1813"/>
              <a:gd name="T68" fmla="*/ 5046662 w 4891"/>
              <a:gd name="T69" fmla="*/ 2246313 h 1813"/>
              <a:gd name="T70" fmla="*/ 5240337 w 4891"/>
              <a:gd name="T71" fmla="*/ 2365376 h 1813"/>
              <a:gd name="T72" fmla="*/ 5340350 w 4891"/>
              <a:gd name="T73" fmla="*/ 2554288 h 1813"/>
              <a:gd name="T74" fmla="*/ 5535612 w 4891"/>
              <a:gd name="T75" fmla="*/ 2622551 h 1813"/>
              <a:gd name="T76" fmla="*/ 5629275 w 4891"/>
              <a:gd name="T77" fmla="*/ 2727326 h 1813"/>
              <a:gd name="T78" fmla="*/ 5822950 w 4891"/>
              <a:gd name="T79" fmla="*/ 2765426 h 1813"/>
              <a:gd name="T80" fmla="*/ 5919787 w 4891"/>
              <a:gd name="T81" fmla="*/ 2820988 h 1813"/>
              <a:gd name="T82" fmla="*/ 6111875 w 4891"/>
              <a:gd name="T83" fmla="*/ 2835276 h 1813"/>
              <a:gd name="T84" fmla="*/ 6211887 w 4891"/>
              <a:gd name="T85" fmla="*/ 2859088 h 1813"/>
              <a:gd name="T86" fmla="*/ 6405562 w 4891"/>
              <a:gd name="T87" fmla="*/ 2863851 h 1813"/>
              <a:gd name="T88" fmla="*/ 6505576 w 4891"/>
              <a:gd name="T89" fmla="*/ 2873376 h 1813"/>
              <a:gd name="T90" fmla="*/ 6697663 w 4891"/>
              <a:gd name="T91" fmla="*/ 2873376 h 1813"/>
              <a:gd name="T92" fmla="*/ 6891338 w 4891"/>
              <a:gd name="T93" fmla="*/ 2878138 h 1813"/>
              <a:gd name="T94" fmla="*/ 7085013 w 4891"/>
              <a:gd name="T95" fmla="*/ 2878138 h 1813"/>
              <a:gd name="T96" fmla="*/ 7377113 w 4891"/>
              <a:gd name="T97" fmla="*/ 2878138 h 1813"/>
              <a:gd name="T98" fmla="*/ 7667626 w 4891"/>
              <a:gd name="T99" fmla="*/ 2878138 h 1813"/>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4891"/>
              <a:gd name="T151" fmla="*/ 0 h 1813"/>
              <a:gd name="T152" fmla="*/ 4891 w 4891"/>
              <a:gd name="T153" fmla="*/ 1813 h 1813"/>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4891" h="1813">
                <a:moveTo>
                  <a:pt x="0" y="1810"/>
                </a:moveTo>
                <a:lnTo>
                  <a:pt x="61" y="1810"/>
                </a:lnTo>
                <a:lnTo>
                  <a:pt x="61" y="1807"/>
                </a:lnTo>
                <a:lnTo>
                  <a:pt x="122" y="1807"/>
                </a:lnTo>
                <a:lnTo>
                  <a:pt x="122" y="1805"/>
                </a:lnTo>
                <a:lnTo>
                  <a:pt x="182" y="1805"/>
                </a:lnTo>
                <a:lnTo>
                  <a:pt x="182" y="1801"/>
                </a:lnTo>
                <a:lnTo>
                  <a:pt x="243" y="1801"/>
                </a:lnTo>
                <a:lnTo>
                  <a:pt x="243" y="1796"/>
                </a:lnTo>
                <a:lnTo>
                  <a:pt x="306" y="1796"/>
                </a:lnTo>
                <a:lnTo>
                  <a:pt x="306" y="1790"/>
                </a:lnTo>
                <a:lnTo>
                  <a:pt x="365" y="1790"/>
                </a:lnTo>
                <a:lnTo>
                  <a:pt x="365" y="1780"/>
                </a:lnTo>
                <a:lnTo>
                  <a:pt x="426" y="1780"/>
                </a:lnTo>
                <a:lnTo>
                  <a:pt x="426" y="1768"/>
                </a:lnTo>
                <a:lnTo>
                  <a:pt x="488" y="1768"/>
                </a:lnTo>
                <a:lnTo>
                  <a:pt x="488" y="1754"/>
                </a:lnTo>
                <a:lnTo>
                  <a:pt x="552" y="1754"/>
                </a:lnTo>
                <a:lnTo>
                  <a:pt x="552" y="1736"/>
                </a:lnTo>
                <a:lnTo>
                  <a:pt x="611" y="1736"/>
                </a:lnTo>
                <a:lnTo>
                  <a:pt x="611" y="1712"/>
                </a:lnTo>
                <a:lnTo>
                  <a:pt x="674" y="1712"/>
                </a:lnTo>
                <a:lnTo>
                  <a:pt x="674" y="1685"/>
                </a:lnTo>
                <a:lnTo>
                  <a:pt x="734" y="1685"/>
                </a:lnTo>
                <a:lnTo>
                  <a:pt x="734" y="1652"/>
                </a:lnTo>
                <a:lnTo>
                  <a:pt x="796" y="1652"/>
                </a:lnTo>
                <a:lnTo>
                  <a:pt x="796" y="1615"/>
                </a:lnTo>
                <a:lnTo>
                  <a:pt x="856" y="1615"/>
                </a:lnTo>
                <a:lnTo>
                  <a:pt x="856" y="1570"/>
                </a:lnTo>
                <a:lnTo>
                  <a:pt x="919" y="1570"/>
                </a:lnTo>
                <a:lnTo>
                  <a:pt x="919" y="1518"/>
                </a:lnTo>
                <a:lnTo>
                  <a:pt x="978" y="1518"/>
                </a:lnTo>
                <a:lnTo>
                  <a:pt x="978" y="1463"/>
                </a:lnTo>
                <a:lnTo>
                  <a:pt x="1038" y="1463"/>
                </a:lnTo>
                <a:lnTo>
                  <a:pt x="1038" y="1399"/>
                </a:lnTo>
                <a:lnTo>
                  <a:pt x="1101" y="1399"/>
                </a:lnTo>
                <a:lnTo>
                  <a:pt x="1101" y="1329"/>
                </a:lnTo>
                <a:lnTo>
                  <a:pt x="1160" y="1329"/>
                </a:lnTo>
                <a:lnTo>
                  <a:pt x="1160" y="1254"/>
                </a:lnTo>
                <a:lnTo>
                  <a:pt x="1223" y="1254"/>
                </a:lnTo>
                <a:lnTo>
                  <a:pt x="1223" y="1172"/>
                </a:lnTo>
                <a:lnTo>
                  <a:pt x="1285" y="1172"/>
                </a:lnTo>
                <a:lnTo>
                  <a:pt x="1285" y="1086"/>
                </a:lnTo>
                <a:lnTo>
                  <a:pt x="1344" y="1086"/>
                </a:lnTo>
                <a:lnTo>
                  <a:pt x="1344" y="997"/>
                </a:lnTo>
                <a:lnTo>
                  <a:pt x="1405" y="997"/>
                </a:lnTo>
                <a:lnTo>
                  <a:pt x="1405" y="904"/>
                </a:lnTo>
                <a:lnTo>
                  <a:pt x="1466" y="904"/>
                </a:lnTo>
                <a:lnTo>
                  <a:pt x="1466" y="807"/>
                </a:lnTo>
                <a:lnTo>
                  <a:pt x="1529" y="807"/>
                </a:lnTo>
                <a:lnTo>
                  <a:pt x="1529" y="711"/>
                </a:lnTo>
                <a:lnTo>
                  <a:pt x="1589" y="711"/>
                </a:lnTo>
                <a:lnTo>
                  <a:pt x="1589" y="614"/>
                </a:lnTo>
                <a:lnTo>
                  <a:pt x="1652" y="614"/>
                </a:lnTo>
                <a:lnTo>
                  <a:pt x="1652" y="516"/>
                </a:lnTo>
                <a:lnTo>
                  <a:pt x="1711" y="516"/>
                </a:lnTo>
                <a:lnTo>
                  <a:pt x="1711" y="423"/>
                </a:lnTo>
                <a:lnTo>
                  <a:pt x="1772" y="423"/>
                </a:lnTo>
                <a:lnTo>
                  <a:pt x="1772" y="335"/>
                </a:lnTo>
                <a:lnTo>
                  <a:pt x="1835" y="335"/>
                </a:lnTo>
                <a:lnTo>
                  <a:pt x="1835" y="251"/>
                </a:lnTo>
                <a:lnTo>
                  <a:pt x="1897" y="251"/>
                </a:lnTo>
                <a:lnTo>
                  <a:pt x="1897" y="179"/>
                </a:lnTo>
                <a:lnTo>
                  <a:pt x="1957" y="179"/>
                </a:lnTo>
                <a:lnTo>
                  <a:pt x="1957" y="114"/>
                </a:lnTo>
                <a:lnTo>
                  <a:pt x="2016" y="114"/>
                </a:lnTo>
                <a:lnTo>
                  <a:pt x="2016" y="63"/>
                </a:lnTo>
                <a:lnTo>
                  <a:pt x="2079" y="63"/>
                </a:lnTo>
                <a:lnTo>
                  <a:pt x="2079" y="25"/>
                </a:lnTo>
                <a:lnTo>
                  <a:pt x="2140" y="25"/>
                </a:lnTo>
                <a:lnTo>
                  <a:pt x="2140" y="3"/>
                </a:lnTo>
                <a:lnTo>
                  <a:pt x="2202" y="3"/>
                </a:lnTo>
                <a:lnTo>
                  <a:pt x="2202" y="0"/>
                </a:lnTo>
                <a:lnTo>
                  <a:pt x="2262" y="0"/>
                </a:lnTo>
                <a:lnTo>
                  <a:pt x="2262" y="12"/>
                </a:lnTo>
                <a:lnTo>
                  <a:pt x="2324" y="12"/>
                </a:lnTo>
                <a:lnTo>
                  <a:pt x="2324" y="45"/>
                </a:lnTo>
                <a:lnTo>
                  <a:pt x="2384" y="45"/>
                </a:lnTo>
                <a:lnTo>
                  <a:pt x="2384" y="93"/>
                </a:lnTo>
                <a:lnTo>
                  <a:pt x="2445" y="93"/>
                </a:lnTo>
                <a:lnTo>
                  <a:pt x="2445" y="159"/>
                </a:lnTo>
                <a:lnTo>
                  <a:pt x="2505" y="159"/>
                </a:lnTo>
                <a:lnTo>
                  <a:pt x="2505" y="242"/>
                </a:lnTo>
                <a:lnTo>
                  <a:pt x="2567" y="242"/>
                </a:lnTo>
                <a:lnTo>
                  <a:pt x="2567" y="337"/>
                </a:lnTo>
                <a:lnTo>
                  <a:pt x="2628" y="337"/>
                </a:lnTo>
                <a:lnTo>
                  <a:pt x="2628" y="442"/>
                </a:lnTo>
                <a:lnTo>
                  <a:pt x="2689" y="442"/>
                </a:lnTo>
                <a:lnTo>
                  <a:pt x="2689" y="555"/>
                </a:lnTo>
                <a:lnTo>
                  <a:pt x="2752" y="555"/>
                </a:lnTo>
                <a:lnTo>
                  <a:pt x="2752" y="673"/>
                </a:lnTo>
                <a:lnTo>
                  <a:pt x="2812" y="673"/>
                </a:lnTo>
                <a:lnTo>
                  <a:pt x="2812" y="794"/>
                </a:lnTo>
                <a:lnTo>
                  <a:pt x="2874" y="794"/>
                </a:lnTo>
                <a:lnTo>
                  <a:pt x="2874" y="914"/>
                </a:lnTo>
                <a:lnTo>
                  <a:pt x="2934" y="914"/>
                </a:lnTo>
                <a:lnTo>
                  <a:pt x="2934" y="1028"/>
                </a:lnTo>
                <a:lnTo>
                  <a:pt x="2997" y="1028"/>
                </a:lnTo>
                <a:lnTo>
                  <a:pt x="2997" y="1137"/>
                </a:lnTo>
                <a:lnTo>
                  <a:pt x="3056" y="1137"/>
                </a:lnTo>
                <a:lnTo>
                  <a:pt x="3056" y="1240"/>
                </a:lnTo>
                <a:lnTo>
                  <a:pt x="3116" y="1240"/>
                </a:lnTo>
                <a:lnTo>
                  <a:pt x="3116" y="1332"/>
                </a:lnTo>
                <a:lnTo>
                  <a:pt x="3179" y="1332"/>
                </a:lnTo>
                <a:lnTo>
                  <a:pt x="3179" y="1415"/>
                </a:lnTo>
                <a:lnTo>
                  <a:pt x="3240" y="1415"/>
                </a:lnTo>
                <a:lnTo>
                  <a:pt x="3240" y="1490"/>
                </a:lnTo>
                <a:lnTo>
                  <a:pt x="3301" y="1490"/>
                </a:lnTo>
                <a:lnTo>
                  <a:pt x="3301" y="1554"/>
                </a:lnTo>
                <a:lnTo>
                  <a:pt x="3364" y="1554"/>
                </a:lnTo>
                <a:lnTo>
                  <a:pt x="3364" y="1609"/>
                </a:lnTo>
                <a:lnTo>
                  <a:pt x="3424" y="1609"/>
                </a:lnTo>
                <a:lnTo>
                  <a:pt x="3424" y="1652"/>
                </a:lnTo>
                <a:lnTo>
                  <a:pt x="3487" y="1652"/>
                </a:lnTo>
                <a:lnTo>
                  <a:pt x="3487" y="1690"/>
                </a:lnTo>
                <a:lnTo>
                  <a:pt x="3546" y="1690"/>
                </a:lnTo>
                <a:lnTo>
                  <a:pt x="3546" y="1718"/>
                </a:lnTo>
                <a:lnTo>
                  <a:pt x="3609" y="1718"/>
                </a:lnTo>
                <a:lnTo>
                  <a:pt x="3609" y="1742"/>
                </a:lnTo>
                <a:lnTo>
                  <a:pt x="3668" y="1742"/>
                </a:lnTo>
                <a:lnTo>
                  <a:pt x="3668" y="1760"/>
                </a:lnTo>
                <a:lnTo>
                  <a:pt x="3729" y="1760"/>
                </a:lnTo>
                <a:lnTo>
                  <a:pt x="3729" y="1777"/>
                </a:lnTo>
                <a:lnTo>
                  <a:pt x="3790" y="1777"/>
                </a:lnTo>
                <a:lnTo>
                  <a:pt x="3790" y="1786"/>
                </a:lnTo>
                <a:lnTo>
                  <a:pt x="3850" y="1786"/>
                </a:lnTo>
                <a:lnTo>
                  <a:pt x="3850" y="1795"/>
                </a:lnTo>
                <a:lnTo>
                  <a:pt x="3913" y="1795"/>
                </a:lnTo>
                <a:lnTo>
                  <a:pt x="3913" y="1801"/>
                </a:lnTo>
                <a:lnTo>
                  <a:pt x="3975" y="1801"/>
                </a:lnTo>
                <a:lnTo>
                  <a:pt x="3975" y="1804"/>
                </a:lnTo>
                <a:lnTo>
                  <a:pt x="4035" y="1804"/>
                </a:lnTo>
                <a:lnTo>
                  <a:pt x="4035" y="1807"/>
                </a:lnTo>
                <a:lnTo>
                  <a:pt x="4098" y="1807"/>
                </a:lnTo>
                <a:lnTo>
                  <a:pt x="4098" y="1810"/>
                </a:lnTo>
                <a:lnTo>
                  <a:pt x="4157" y="1810"/>
                </a:lnTo>
                <a:lnTo>
                  <a:pt x="4219" y="1810"/>
                </a:lnTo>
                <a:lnTo>
                  <a:pt x="4219" y="1813"/>
                </a:lnTo>
                <a:lnTo>
                  <a:pt x="4278" y="1813"/>
                </a:lnTo>
                <a:lnTo>
                  <a:pt x="4341" y="1813"/>
                </a:lnTo>
                <a:lnTo>
                  <a:pt x="4401" y="1813"/>
                </a:lnTo>
                <a:lnTo>
                  <a:pt x="4463" y="1813"/>
                </a:lnTo>
                <a:lnTo>
                  <a:pt x="4525" y="1813"/>
                </a:lnTo>
                <a:lnTo>
                  <a:pt x="4587" y="1813"/>
                </a:lnTo>
                <a:lnTo>
                  <a:pt x="4647" y="1813"/>
                </a:lnTo>
                <a:lnTo>
                  <a:pt x="4709" y="1813"/>
                </a:lnTo>
                <a:lnTo>
                  <a:pt x="4769" y="1813"/>
                </a:lnTo>
                <a:lnTo>
                  <a:pt x="4830" y="1813"/>
                </a:lnTo>
                <a:lnTo>
                  <a:pt x="4891" y="1813"/>
                </a:lnTo>
              </a:path>
            </a:pathLst>
          </a:custGeom>
          <a:noFill/>
          <a:ln w="33338">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mn-lt"/>
            </a:endParaRPr>
          </a:p>
        </p:txBody>
      </p:sp>
      <p:sp>
        <p:nvSpPr>
          <p:cNvPr id="12317" name="Rectangle 31"/>
          <p:cNvSpPr>
            <a:spLocks noChangeArrowheads="1"/>
          </p:cNvSpPr>
          <p:nvPr/>
        </p:nvSpPr>
        <p:spPr bwMode="auto">
          <a:xfrm>
            <a:off x="960438" y="5646738"/>
            <a:ext cx="15388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r>
              <a:rPr lang="en-US" altLang="en-US" sz="2400">
                <a:solidFill>
                  <a:srgbClr val="000000"/>
                </a:solidFill>
                <a:latin typeface="+mn-lt"/>
              </a:rPr>
              <a:t>0</a:t>
            </a:r>
            <a:endParaRPr lang="en-US" altLang="en-US" sz="2400">
              <a:latin typeface="+mn-lt"/>
            </a:endParaRPr>
          </a:p>
        </p:txBody>
      </p:sp>
      <p:sp>
        <p:nvSpPr>
          <p:cNvPr id="12318" name="Rectangle 32"/>
          <p:cNvSpPr>
            <a:spLocks noChangeArrowheads="1"/>
          </p:cNvSpPr>
          <p:nvPr/>
        </p:nvSpPr>
        <p:spPr bwMode="auto">
          <a:xfrm>
            <a:off x="2903538" y="5646738"/>
            <a:ext cx="15388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r>
              <a:rPr lang="en-US" altLang="en-US" sz="2400">
                <a:solidFill>
                  <a:srgbClr val="000000"/>
                </a:solidFill>
                <a:latin typeface="+mn-lt"/>
              </a:rPr>
              <a:t>2</a:t>
            </a:r>
            <a:endParaRPr lang="en-US" altLang="en-US" sz="2400">
              <a:latin typeface="+mn-lt"/>
            </a:endParaRPr>
          </a:p>
        </p:txBody>
      </p:sp>
      <p:sp>
        <p:nvSpPr>
          <p:cNvPr id="12319" name="Rectangle 33"/>
          <p:cNvSpPr>
            <a:spLocks noChangeArrowheads="1"/>
          </p:cNvSpPr>
          <p:nvPr/>
        </p:nvSpPr>
        <p:spPr bwMode="auto">
          <a:xfrm>
            <a:off x="4841875" y="5646738"/>
            <a:ext cx="15388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r>
              <a:rPr lang="en-US" altLang="en-US" sz="2400">
                <a:solidFill>
                  <a:srgbClr val="000000"/>
                </a:solidFill>
                <a:latin typeface="+mn-lt"/>
              </a:rPr>
              <a:t>4</a:t>
            </a:r>
            <a:endParaRPr lang="en-US" altLang="en-US" sz="2400">
              <a:latin typeface="+mn-lt"/>
            </a:endParaRPr>
          </a:p>
        </p:txBody>
      </p:sp>
      <p:sp>
        <p:nvSpPr>
          <p:cNvPr id="12320" name="Rectangle 34"/>
          <p:cNvSpPr>
            <a:spLocks noChangeArrowheads="1"/>
          </p:cNvSpPr>
          <p:nvPr/>
        </p:nvSpPr>
        <p:spPr bwMode="auto">
          <a:xfrm>
            <a:off x="6784975" y="5646738"/>
            <a:ext cx="15388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r>
              <a:rPr lang="en-US" altLang="en-US" sz="2400">
                <a:solidFill>
                  <a:srgbClr val="000000"/>
                </a:solidFill>
                <a:latin typeface="+mn-lt"/>
              </a:rPr>
              <a:t>6</a:t>
            </a:r>
            <a:endParaRPr lang="en-US" altLang="en-US" sz="2400">
              <a:latin typeface="+mn-lt"/>
            </a:endParaRPr>
          </a:p>
        </p:txBody>
      </p:sp>
      <p:sp>
        <p:nvSpPr>
          <p:cNvPr id="12321" name="Rectangle 35"/>
          <p:cNvSpPr>
            <a:spLocks noChangeArrowheads="1"/>
          </p:cNvSpPr>
          <p:nvPr/>
        </p:nvSpPr>
        <p:spPr bwMode="auto">
          <a:xfrm>
            <a:off x="8726488" y="5646738"/>
            <a:ext cx="15388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r>
              <a:rPr lang="en-US" altLang="en-US" sz="2400">
                <a:solidFill>
                  <a:srgbClr val="000000"/>
                </a:solidFill>
                <a:latin typeface="+mn-lt"/>
              </a:rPr>
              <a:t>8</a:t>
            </a:r>
            <a:endParaRPr lang="en-US" altLang="en-US" sz="2400">
              <a:latin typeface="+mn-lt"/>
            </a:endParaRPr>
          </a:p>
        </p:txBody>
      </p:sp>
      <p:sp>
        <p:nvSpPr>
          <p:cNvPr id="12322" name="Rectangle 36"/>
          <p:cNvSpPr>
            <a:spLocks noChangeArrowheads="1"/>
          </p:cNvSpPr>
          <p:nvPr/>
        </p:nvSpPr>
        <p:spPr bwMode="auto">
          <a:xfrm>
            <a:off x="241300" y="1720850"/>
            <a:ext cx="538609"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r>
              <a:rPr lang="en-US" altLang="en-US" sz="2400">
                <a:solidFill>
                  <a:srgbClr val="000000"/>
                </a:solidFill>
                <a:latin typeface="+mn-lt"/>
              </a:rPr>
              <a:t>0.05</a:t>
            </a:r>
            <a:endParaRPr lang="en-US" altLang="en-US" sz="2400">
              <a:latin typeface="+mn-lt"/>
            </a:endParaRPr>
          </a:p>
        </p:txBody>
      </p:sp>
      <p:sp>
        <p:nvSpPr>
          <p:cNvPr id="12323" name="Rectangle 37"/>
          <p:cNvSpPr>
            <a:spLocks noChangeArrowheads="1"/>
          </p:cNvSpPr>
          <p:nvPr/>
        </p:nvSpPr>
        <p:spPr bwMode="auto">
          <a:xfrm>
            <a:off x="241300" y="2449513"/>
            <a:ext cx="538609"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r>
              <a:rPr lang="en-US" altLang="en-US" sz="2400">
                <a:solidFill>
                  <a:srgbClr val="000000"/>
                </a:solidFill>
                <a:latin typeface="+mn-lt"/>
              </a:rPr>
              <a:t>0.04</a:t>
            </a:r>
            <a:endParaRPr lang="en-US" altLang="en-US" sz="2400">
              <a:latin typeface="+mn-lt"/>
            </a:endParaRPr>
          </a:p>
        </p:txBody>
      </p:sp>
      <p:sp>
        <p:nvSpPr>
          <p:cNvPr id="12324" name="Rectangle 38"/>
          <p:cNvSpPr>
            <a:spLocks noChangeArrowheads="1"/>
          </p:cNvSpPr>
          <p:nvPr/>
        </p:nvSpPr>
        <p:spPr bwMode="auto">
          <a:xfrm>
            <a:off x="241300" y="3179763"/>
            <a:ext cx="538609"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r>
              <a:rPr lang="en-US" altLang="en-US" sz="2400">
                <a:solidFill>
                  <a:srgbClr val="000000"/>
                </a:solidFill>
                <a:latin typeface="+mn-lt"/>
              </a:rPr>
              <a:t>0.03</a:t>
            </a:r>
            <a:endParaRPr lang="en-US" altLang="en-US" sz="2400">
              <a:latin typeface="+mn-lt"/>
            </a:endParaRPr>
          </a:p>
        </p:txBody>
      </p:sp>
      <p:sp>
        <p:nvSpPr>
          <p:cNvPr id="12325" name="Rectangle 39"/>
          <p:cNvSpPr>
            <a:spLocks noChangeArrowheads="1"/>
          </p:cNvSpPr>
          <p:nvPr/>
        </p:nvSpPr>
        <p:spPr bwMode="auto">
          <a:xfrm>
            <a:off x="241300" y="3905250"/>
            <a:ext cx="538609"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r>
              <a:rPr lang="en-US" altLang="en-US" sz="2400">
                <a:solidFill>
                  <a:srgbClr val="000000"/>
                </a:solidFill>
                <a:latin typeface="+mn-lt"/>
              </a:rPr>
              <a:t>0.02</a:t>
            </a:r>
            <a:endParaRPr lang="en-US" altLang="en-US" sz="2400">
              <a:latin typeface="+mn-lt"/>
            </a:endParaRPr>
          </a:p>
        </p:txBody>
      </p:sp>
      <p:sp>
        <p:nvSpPr>
          <p:cNvPr id="12326" name="Rectangle 40"/>
          <p:cNvSpPr>
            <a:spLocks noChangeArrowheads="1"/>
          </p:cNvSpPr>
          <p:nvPr/>
        </p:nvSpPr>
        <p:spPr bwMode="auto">
          <a:xfrm>
            <a:off x="241300" y="4635500"/>
            <a:ext cx="538609"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r>
              <a:rPr lang="en-US" altLang="en-US" sz="2400">
                <a:solidFill>
                  <a:srgbClr val="000000"/>
                </a:solidFill>
                <a:latin typeface="+mn-lt"/>
              </a:rPr>
              <a:t>0.01</a:t>
            </a:r>
            <a:endParaRPr lang="en-US" altLang="en-US" sz="2400">
              <a:latin typeface="+mn-lt"/>
            </a:endParaRPr>
          </a:p>
        </p:txBody>
      </p:sp>
      <p:sp>
        <p:nvSpPr>
          <p:cNvPr id="12327" name="Rectangle 41"/>
          <p:cNvSpPr>
            <a:spLocks noChangeArrowheads="1"/>
          </p:cNvSpPr>
          <p:nvPr/>
        </p:nvSpPr>
        <p:spPr bwMode="auto">
          <a:xfrm>
            <a:off x="665163" y="5364163"/>
            <a:ext cx="15388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r>
              <a:rPr lang="en-US" altLang="en-US" sz="2400">
                <a:solidFill>
                  <a:srgbClr val="000000"/>
                </a:solidFill>
                <a:latin typeface="+mn-lt"/>
              </a:rPr>
              <a:t>0</a:t>
            </a:r>
            <a:endParaRPr lang="en-US" altLang="en-US" sz="2400">
              <a:latin typeface="+mn-lt"/>
            </a:endParaRPr>
          </a:p>
        </p:txBody>
      </p:sp>
      <p:sp>
        <p:nvSpPr>
          <p:cNvPr id="12328" name="Rectangle 42"/>
          <p:cNvSpPr>
            <a:spLocks noChangeArrowheads="1"/>
          </p:cNvSpPr>
          <p:nvPr/>
        </p:nvSpPr>
        <p:spPr bwMode="auto">
          <a:xfrm>
            <a:off x="4084638" y="5835650"/>
            <a:ext cx="948978" cy="553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r>
              <a:rPr lang="en-US" altLang="en-US" sz="3600" b="1">
                <a:solidFill>
                  <a:srgbClr val="000000"/>
                </a:solidFill>
                <a:latin typeface="+mn-lt"/>
              </a:rPr>
              <a:t>Dose</a:t>
            </a:r>
            <a:endParaRPr lang="en-US" altLang="en-US" sz="2400">
              <a:latin typeface="+mn-lt"/>
            </a:endParaRPr>
          </a:p>
        </p:txBody>
      </p:sp>
      <p:sp>
        <p:nvSpPr>
          <p:cNvPr id="12329" name="Freeform 43"/>
          <p:cNvSpPr>
            <a:spLocks/>
          </p:cNvSpPr>
          <p:nvPr/>
        </p:nvSpPr>
        <p:spPr bwMode="auto">
          <a:xfrm>
            <a:off x="1122363" y="2620963"/>
            <a:ext cx="7554912" cy="2911475"/>
          </a:xfrm>
          <a:custGeom>
            <a:avLst/>
            <a:gdLst>
              <a:gd name="T0" fmla="*/ 492125 w 4759"/>
              <a:gd name="T1" fmla="*/ 2859088 h 1834"/>
              <a:gd name="T2" fmla="*/ 687387 w 4759"/>
              <a:gd name="T3" fmla="*/ 2847975 h 1834"/>
              <a:gd name="T4" fmla="*/ 788987 w 4759"/>
              <a:gd name="T5" fmla="*/ 2806700 h 1834"/>
              <a:gd name="T6" fmla="*/ 982662 w 4759"/>
              <a:gd name="T7" fmla="*/ 2778125 h 1834"/>
              <a:gd name="T8" fmla="*/ 1077912 w 4759"/>
              <a:gd name="T9" fmla="*/ 2700338 h 1834"/>
              <a:gd name="T10" fmla="*/ 1271587 w 4759"/>
              <a:gd name="T11" fmla="*/ 2647950 h 1834"/>
              <a:gd name="T12" fmla="*/ 1371600 w 4759"/>
              <a:gd name="T13" fmla="*/ 2514600 h 1834"/>
              <a:gd name="T14" fmla="*/ 1560512 w 4759"/>
              <a:gd name="T15" fmla="*/ 2427288 h 1834"/>
              <a:gd name="T16" fmla="*/ 1660525 w 4759"/>
              <a:gd name="T17" fmla="*/ 2220913 h 1834"/>
              <a:gd name="T18" fmla="*/ 1854200 w 4759"/>
              <a:gd name="T19" fmla="*/ 2098675 h 1834"/>
              <a:gd name="T20" fmla="*/ 1952625 w 4759"/>
              <a:gd name="T21" fmla="*/ 1814513 h 1834"/>
              <a:gd name="T22" fmla="*/ 2143125 w 4759"/>
              <a:gd name="T23" fmla="*/ 1658938 h 1834"/>
              <a:gd name="T24" fmla="*/ 2239962 w 4759"/>
              <a:gd name="T25" fmla="*/ 1319213 h 1834"/>
              <a:gd name="T26" fmla="*/ 2435225 w 4759"/>
              <a:gd name="T27" fmla="*/ 1143000 h 1834"/>
              <a:gd name="T28" fmla="*/ 2535237 w 4759"/>
              <a:gd name="T29" fmla="*/ 796925 h 1834"/>
              <a:gd name="T30" fmla="*/ 2725737 w 4759"/>
              <a:gd name="T31" fmla="*/ 631825 h 1834"/>
              <a:gd name="T32" fmla="*/ 2825749 w 4759"/>
              <a:gd name="T33" fmla="*/ 344488 h 1834"/>
              <a:gd name="T34" fmla="*/ 3019424 w 4759"/>
              <a:gd name="T35" fmla="*/ 223838 h 1834"/>
              <a:gd name="T36" fmla="*/ 3113087 w 4759"/>
              <a:gd name="T37" fmla="*/ 60325 h 1834"/>
              <a:gd name="T38" fmla="*/ 3309937 w 4759"/>
              <a:gd name="T39" fmla="*/ 14288 h 1834"/>
              <a:gd name="T40" fmla="*/ 3408362 w 4759"/>
              <a:gd name="T41" fmla="*/ 14288 h 1834"/>
              <a:gd name="T42" fmla="*/ 3602037 w 4759"/>
              <a:gd name="T43" fmla="*/ 60325 h 1834"/>
              <a:gd name="T44" fmla="*/ 3697287 w 4759"/>
              <a:gd name="T45" fmla="*/ 223838 h 1834"/>
              <a:gd name="T46" fmla="*/ 3889375 w 4759"/>
              <a:gd name="T47" fmla="*/ 344488 h 1834"/>
              <a:gd name="T48" fmla="*/ 3987800 w 4759"/>
              <a:gd name="T49" fmla="*/ 631825 h 1834"/>
              <a:gd name="T50" fmla="*/ 4181475 w 4759"/>
              <a:gd name="T51" fmla="*/ 796925 h 1834"/>
              <a:gd name="T52" fmla="*/ 4281487 w 4759"/>
              <a:gd name="T53" fmla="*/ 1143000 h 1834"/>
              <a:gd name="T54" fmla="*/ 4475162 w 4759"/>
              <a:gd name="T55" fmla="*/ 1319213 h 1834"/>
              <a:gd name="T56" fmla="*/ 4570412 w 4759"/>
              <a:gd name="T57" fmla="*/ 1658938 h 1834"/>
              <a:gd name="T58" fmla="*/ 4764087 w 4759"/>
              <a:gd name="T59" fmla="*/ 1814513 h 1834"/>
              <a:gd name="T60" fmla="*/ 4859337 w 4759"/>
              <a:gd name="T61" fmla="*/ 2098675 h 1834"/>
              <a:gd name="T62" fmla="*/ 5056187 w 4759"/>
              <a:gd name="T63" fmla="*/ 2220913 h 1834"/>
              <a:gd name="T64" fmla="*/ 5153024 w 4759"/>
              <a:gd name="T65" fmla="*/ 2427288 h 1834"/>
              <a:gd name="T66" fmla="*/ 5348287 w 4759"/>
              <a:gd name="T67" fmla="*/ 2514600 h 1834"/>
              <a:gd name="T68" fmla="*/ 5448299 w 4759"/>
              <a:gd name="T69" fmla="*/ 2647950 h 1834"/>
              <a:gd name="T70" fmla="*/ 5641974 w 4759"/>
              <a:gd name="T71" fmla="*/ 2700338 h 1834"/>
              <a:gd name="T72" fmla="*/ 5735636 w 4759"/>
              <a:gd name="T73" fmla="*/ 2778125 h 1834"/>
              <a:gd name="T74" fmla="*/ 5929311 w 4759"/>
              <a:gd name="T75" fmla="*/ 2806700 h 1834"/>
              <a:gd name="T76" fmla="*/ 6024561 w 4759"/>
              <a:gd name="T77" fmla="*/ 2847975 h 1834"/>
              <a:gd name="T78" fmla="*/ 6222999 w 4759"/>
              <a:gd name="T79" fmla="*/ 2859088 h 1834"/>
              <a:gd name="T80" fmla="*/ 6318249 w 4759"/>
              <a:gd name="T81" fmla="*/ 2881313 h 1834"/>
              <a:gd name="T82" fmla="*/ 6511925 w 4759"/>
              <a:gd name="T83" fmla="*/ 2887663 h 1834"/>
              <a:gd name="T84" fmla="*/ 6610350 w 4759"/>
              <a:gd name="T85" fmla="*/ 2895600 h 1834"/>
              <a:gd name="T86" fmla="*/ 6804025 w 4759"/>
              <a:gd name="T87" fmla="*/ 2900363 h 1834"/>
              <a:gd name="T88" fmla="*/ 6899275 w 4759"/>
              <a:gd name="T89" fmla="*/ 2905125 h 1834"/>
              <a:gd name="T90" fmla="*/ 7194550 w 4759"/>
              <a:gd name="T91" fmla="*/ 2905125 h 1834"/>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759"/>
              <a:gd name="T139" fmla="*/ 0 h 1834"/>
              <a:gd name="T140" fmla="*/ 4759 w 4759"/>
              <a:gd name="T141" fmla="*/ 1834 h 1834"/>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759" h="1834">
                <a:moveTo>
                  <a:pt x="0" y="1834"/>
                </a:moveTo>
                <a:lnTo>
                  <a:pt x="310" y="1810"/>
                </a:lnTo>
                <a:lnTo>
                  <a:pt x="310" y="1801"/>
                </a:lnTo>
                <a:lnTo>
                  <a:pt x="371" y="1801"/>
                </a:lnTo>
                <a:lnTo>
                  <a:pt x="371" y="1794"/>
                </a:lnTo>
                <a:lnTo>
                  <a:pt x="433" y="1794"/>
                </a:lnTo>
                <a:lnTo>
                  <a:pt x="433" y="1783"/>
                </a:lnTo>
                <a:lnTo>
                  <a:pt x="497" y="1783"/>
                </a:lnTo>
                <a:lnTo>
                  <a:pt x="497" y="1768"/>
                </a:lnTo>
                <a:lnTo>
                  <a:pt x="556" y="1768"/>
                </a:lnTo>
                <a:lnTo>
                  <a:pt x="556" y="1750"/>
                </a:lnTo>
                <a:lnTo>
                  <a:pt x="619" y="1750"/>
                </a:lnTo>
                <a:lnTo>
                  <a:pt x="619" y="1729"/>
                </a:lnTo>
                <a:lnTo>
                  <a:pt x="679" y="1729"/>
                </a:lnTo>
                <a:lnTo>
                  <a:pt x="679" y="1701"/>
                </a:lnTo>
                <a:lnTo>
                  <a:pt x="741" y="1701"/>
                </a:lnTo>
                <a:lnTo>
                  <a:pt x="741" y="1668"/>
                </a:lnTo>
                <a:lnTo>
                  <a:pt x="801" y="1668"/>
                </a:lnTo>
                <a:lnTo>
                  <a:pt x="801" y="1629"/>
                </a:lnTo>
                <a:lnTo>
                  <a:pt x="864" y="1629"/>
                </a:lnTo>
                <a:lnTo>
                  <a:pt x="864" y="1584"/>
                </a:lnTo>
                <a:lnTo>
                  <a:pt x="923" y="1584"/>
                </a:lnTo>
                <a:lnTo>
                  <a:pt x="923" y="1529"/>
                </a:lnTo>
                <a:lnTo>
                  <a:pt x="983" y="1529"/>
                </a:lnTo>
                <a:lnTo>
                  <a:pt x="983" y="1468"/>
                </a:lnTo>
                <a:lnTo>
                  <a:pt x="1046" y="1468"/>
                </a:lnTo>
                <a:lnTo>
                  <a:pt x="1046" y="1399"/>
                </a:lnTo>
                <a:lnTo>
                  <a:pt x="1105" y="1399"/>
                </a:lnTo>
                <a:lnTo>
                  <a:pt x="1105" y="1322"/>
                </a:lnTo>
                <a:lnTo>
                  <a:pt x="1168" y="1322"/>
                </a:lnTo>
                <a:lnTo>
                  <a:pt x="1168" y="1236"/>
                </a:lnTo>
                <a:lnTo>
                  <a:pt x="1230" y="1236"/>
                </a:lnTo>
                <a:lnTo>
                  <a:pt x="1230" y="1143"/>
                </a:lnTo>
                <a:lnTo>
                  <a:pt x="1289" y="1143"/>
                </a:lnTo>
                <a:lnTo>
                  <a:pt x="1289" y="1045"/>
                </a:lnTo>
                <a:lnTo>
                  <a:pt x="1350" y="1045"/>
                </a:lnTo>
                <a:lnTo>
                  <a:pt x="1350" y="940"/>
                </a:lnTo>
                <a:lnTo>
                  <a:pt x="1411" y="940"/>
                </a:lnTo>
                <a:lnTo>
                  <a:pt x="1411" y="831"/>
                </a:lnTo>
                <a:lnTo>
                  <a:pt x="1474" y="831"/>
                </a:lnTo>
                <a:lnTo>
                  <a:pt x="1474" y="720"/>
                </a:lnTo>
                <a:lnTo>
                  <a:pt x="1534" y="720"/>
                </a:lnTo>
                <a:lnTo>
                  <a:pt x="1534" y="611"/>
                </a:lnTo>
                <a:lnTo>
                  <a:pt x="1597" y="611"/>
                </a:lnTo>
                <a:lnTo>
                  <a:pt x="1597" y="502"/>
                </a:lnTo>
                <a:lnTo>
                  <a:pt x="1656" y="502"/>
                </a:lnTo>
                <a:lnTo>
                  <a:pt x="1656" y="398"/>
                </a:lnTo>
                <a:lnTo>
                  <a:pt x="1717" y="398"/>
                </a:lnTo>
                <a:lnTo>
                  <a:pt x="1717" y="301"/>
                </a:lnTo>
                <a:lnTo>
                  <a:pt x="1780" y="301"/>
                </a:lnTo>
                <a:lnTo>
                  <a:pt x="1780" y="217"/>
                </a:lnTo>
                <a:lnTo>
                  <a:pt x="1842" y="217"/>
                </a:lnTo>
                <a:lnTo>
                  <a:pt x="1842" y="141"/>
                </a:lnTo>
                <a:lnTo>
                  <a:pt x="1902" y="141"/>
                </a:lnTo>
                <a:lnTo>
                  <a:pt x="1902" y="81"/>
                </a:lnTo>
                <a:lnTo>
                  <a:pt x="1961" y="81"/>
                </a:lnTo>
                <a:lnTo>
                  <a:pt x="1961" y="38"/>
                </a:lnTo>
                <a:lnTo>
                  <a:pt x="2024" y="38"/>
                </a:lnTo>
                <a:lnTo>
                  <a:pt x="2024" y="9"/>
                </a:lnTo>
                <a:lnTo>
                  <a:pt x="2085" y="9"/>
                </a:lnTo>
                <a:lnTo>
                  <a:pt x="2085" y="0"/>
                </a:lnTo>
                <a:lnTo>
                  <a:pt x="2147" y="0"/>
                </a:lnTo>
                <a:lnTo>
                  <a:pt x="2147" y="9"/>
                </a:lnTo>
                <a:lnTo>
                  <a:pt x="2207" y="9"/>
                </a:lnTo>
                <a:lnTo>
                  <a:pt x="2207" y="38"/>
                </a:lnTo>
                <a:lnTo>
                  <a:pt x="2269" y="38"/>
                </a:lnTo>
                <a:lnTo>
                  <a:pt x="2269" y="81"/>
                </a:lnTo>
                <a:lnTo>
                  <a:pt x="2329" y="81"/>
                </a:lnTo>
                <a:lnTo>
                  <a:pt x="2329" y="141"/>
                </a:lnTo>
                <a:lnTo>
                  <a:pt x="2390" y="141"/>
                </a:lnTo>
                <a:lnTo>
                  <a:pt x="2390" y="217"/>
                </a:lnTo>
                <a:lnTo>
                  <a:pt x="2450" y="217"/>
                </a:lnTo>
                <a:lnTo>
                  <a:pt x="2450" y="301"/>
                </a:lnTo>
                <a:lnTo>
                  <a:pt x="2512" y="301"/>
                </a:lnTo>
                <a:lnTo>
                  <a:pt x="2512" y="398"/>
                </a:lnTo>
                <a:lnTo>
                  <a:pt x="2573" y="398"/>
                </a:lnTo>
                <a:lnTo>
                  <a:pt x="2573" y="502"/>
                </a:lnTo>
                <a:lnTo>
                  <a:pt x="2634" y="502"/>
                </a:lnTo>
                <a:lnTo>
                  <a:pt x="2634" y="611"/>
                </a:lnTo>
                <a:lnTo>
                  <a:pt x="2697" y="611"/>
                </a:lnTo>
                <a:lnTo>
                  <a:pt x="2697" y="720"/>
                </a:lnTo>
                <a:lnTo>
                  <a:pt x="2757" y="720"/>
                </a:lnTo>
                <a:lnTo>
                  <a:pt x="2757" y="831"/>
                </a:lnTo>
                <a:lnTo>
                  <a:pt x="2819" y="831"/>
                </a:lnTo>
                <a:lnTo>
                  <a:pt x="2819" y="940"/>
                </a:lnTo>
                <a:lnTo>
                  <a:pt x="2879" y="940"/>
                </a:lnTo>
                <a:lnTo>
                  <a:pt x="2879" y="1045"/>
                </a:lnTo>
                <a:lnTo>
                  <a:pt x="2942" y="1045"/>
                </a:lnTo>
                <a:lnTo>
                  <a:pt x="2942" y="1143"/>
                </a:lnTo>
                <a:lnTo>
                  <a:pt x="3001" y="1143"/>
                </a:lnTo>
                <a:lnTo>
                  <a:pt x="3001" y="1236"/>
                </a:lnTo>
                <a:lnTo>
                  <a:pt x="3061" y="1236"/>
                </a:lnTo>
                <a:lnTo>
                  <a:pt x="3061" y="1322"/>
                </a:lnTo>
                <a:lnTo>
                  <a:pt x="3124" y="1322"/>
                </a:lnTo>
                <a:lnTo>
                  <a:pt x="3124" y="1399"/>
                </a:lnTo>
                <a:lnTo>
                  <a:pt x="3185" y="1399"/>
                </a:lnTo>
                <a:lnTo>
                  <a:pt x="3185" y="1468"/>
                </a:lnTo>
                <a:lnTo>
                  <a:pt x="3246" y="1468"/>
                </a:lnTo>
                <a:lnTo>
                  <a:pt x="3246" y="1529"/>
                </a:lnTo>
                <a:lnTo>
                  <a:pt x="3309" y="1529"/>
                </a:lnTo>
                <a:lnTo>
                  <a:pt x="3309" y="1584"/>
                </a:lnTo>
                <a:lnTo>
                  <a:pt x="3369" y="1584"/>
                </a:lnTo>
                <a:lnTo>
                  <a:pt x="3369" y="1629"/>
                </a:lnTo>
                <a:lnTo>
                  <a:pt x="3432" y="1629"/>
                </a:lnTo>
                <a:lnTo>
                  <a:pt x="3432" y="1668"/>
                </a:lnTo>
                <a:lnTo>
                  <a:pt x="3491" y="1668"/>
                </a:lnTo>
                <a:lnTo>
                  <a:pt x="3491" y="1701"/>
                </a:lnTo>
                <a:lnTo>
                  <a:pt x="3554" y="1701"/>
                </a:lnTo>
                <a:lnTo>
                  <a:pt x="3554" y="1729"/>
                </a:lnTo>
                <a:lnTo>
                  <a:pt x="3613" y="1729"/>
                </a:lnTo>
                <a:lnTo>
                  <a:pt x="3613" y="1750"/>
                </a:lnTo>
                <a:lnTo>
                  <a:pt x="3674" y="1750"/>
                </a:lnTo>
                <a:lnTo>
                  <a:pt x="3674" y="1768"/>
                </a:lnTo>
                <a:lnTo>
                  <a:pt x="3735" y="1768"/>
                </a:lnTo>
                <a:lnTo>
                  <a:pt x="3735" y="1783"/>
                </a:lnTo>
                <a:lnTo>
                  <a:pt x="3795" y="1783"/>
                </a:lnTo>
                <a:lnTo>
                  <a:pt x="3795" y="1794"/>
                </a:lnTo>
                <a:lnTo>
                  <a:pt x="3858" y="1794"/>
                </a:lnTo>
                <a:lnTo>
                  <a:pt x="3858" y="1801"/>
                </a:lnTo>
                <a:lnTo>
                  <a:pt x="3920" y="1801"/>
                </a:lnTo>
                <a:lnTo>
                  <a:pt x="3920" y="1810"/>
                </a:lnTo>
                <a:lnTo>
                  <a:pt x="3980" y="1810"/>
                </a:lnTo>
                <a:lnTo>
                  <a:pt x="3980" y="1815"/>
                </a:lnTo>
                <a:lnTo>
                  <a:pt x="4043" y="1815"/>
                </a:lnTo>
                <a:lnTo>
                  <a:pt x="4043" y="1819"/>
                </a:lnTo>
                <a:lnTo>
                  <a:pt x="4102" y="1819"/>
                </a:lnTo>
                <a:lnTo>
                  <a:pt x="4102" y="1822"/>
                </a:lnTo>
                <a:lnTo>
                  <a:pt x="4164" y="1822"/>
                </a:lnTo>
                <a:lnTo>
                  <a:pt x="4164" y="1824"/>
                </a:lnTo>
                <a:lnTo>
                  <a:pt x="4223" y="1824"/>
                </a:lnTo>
                <a:lnTo>
                  <a:pt x="4223" y="1827"/>
                </a:lnTo>
                <a:lnTo>
                  <a:pt x="4286" y="1827"/>
                </a:lnTo>
                <a:lnTo>
                  <a:pt x="4346" y="1827"/>
                </a:lnTo>
                <a:lnTo>
                  <a:pt x="4346" y="1830"/>
                </a:lnTo>
                <a:lnTo>
                  <a:pt x="4408" y="1830"/>
                </a:lnTo>
                <a:lnTo>
                  <a:pt x="4470" y="1830"/>
                </a:lnTo>
                <a:lnTo>
                  <a:pt x="4532" y="1830"/>
                </a:lnTo>
                <a:lnTo>
                  <a:pt x="4759" y="1830"/>
                </a:lnTo>
              </a:path>
            </a:pathLst>
          </a:custGeom>
          <a:noFill/>
          <a:ln w="33338">
            <a:solidFill>
              <a:schemeClr val="accent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mn-lt"/>
            </a:endParaRPr>
          </a:p>
        </p:txBody>
      </p:sp>
    </p:spTree>
    <p:extLst>
      <p:ext uri="{BB962C8B-B14F-4D97-AF65-F5344CB8AC3E}">
        <p14:creationId xmlns:p14="http://schemas.microsoft.com/office/powerpoint/2010/main" val="1744890729"/>
      </p:ext>
    </p:extLst>
  </p:cSld>
  <p:clrMapOvr>
    <a:masterClrMapping/>
  </p:clrMapOvr>
</p:sld>
</file>

<file path=ppt/slides/slide3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114" name="Rectangle 2"/>
          <p:cNvSpPr>
            <a:spLocks noGrp="1" noChangeArrowheads="1"/>
          </p:cNvSpPr>
          <p:nvPr>
            <p:ph type="title"/>
          </p:nvPr>
        </p:nvSpPr>
        <p:spPr/>
        <p:txBody>
          <a:bodyPr/>
          <a:lstStyle/>
          <a:p>
            <a:pPr eaLnBrk="1" hangingPunct="1"/>
            <a:r>
              <a:rPr lang="en-US" altLang="en-US"/>
              <a:t>Backcalculation with p-boxes</a:t>
            </a:r>
          </a:p>
        </p:txBody>
      </p:sp>
      <p:sp>
        <p:nvSpPr>
          <p:cNvPr id="90115" name="Rectangle 3"/>
          <p:cNvSpPr>
            <a:spLocks noGrp="1" noChangeArrowheads="1"/>
          </p:cNvSpPr>
          <p:nvPr>
            <p:ph type="body" idx="1"/>
          </p:nvPr>
        </p:nvSpPr>
        <p:spPr>
          <a:xfrm>
            <a:off x="685800" y="1981200"/>
            <a:ext cx="8229600" cy="2362200"/>
          </a:xfrm>
        </p:spPr>
        <p:txBody>
          <a:bodyPr/>
          <a:lstStyle/>
          <a:p>
            <a:pPr eaLnBrk="1" hangingPunct="1">
              <a:lnSpc>
                <a:spcPct val="80000"/>
              </a:lnSpc>
              <a:buFontTx/>
              <a:buNone/>
            </a:pPr>
            <a:r>
              <a:rPr lang="en-US" altLang="en-US" sz="2800"/>
              <a:t>Suppose </a:t>
            </a:r>
            <a:r>
              <a:rPr lang="en-US" altLang="en-US" sz="2800" i="1"/>
              <a:t>A</a:t>
            </a:r>
            <a:r>
              <a:rPr lang="en-US" altLang="en-US" sz="2800"/>
              <a:t> + </a:t>
            </a:r>
            <a:r>
              <a:rPr lang="en-US" altLang="en-US" sz="2800" i="1"/>
              <a:t>B</a:t>
            </a:r>
            <a:r>
              <a:rPr lang="en-US" altLang="en-US" sz="2800"/>
              <a:t> = </a:t>
            </a:r>
            <a:r>
              <a:rPr lang="en-US" altLang="en-US" sz="2800" i="1"/>
              <a:t>C</a:t>
            </a:r>
            <a:r>
              <a:rPr lang="en-US" altLang="en-US" sz="2800"/>
              <a:t>, where </a:t>
            </a:r>
          </a:p>
          <a:p>
            <a:pPr eaLnBrk="1" hangingPunct="1">
              <a:lnSpc>
                <a:spcPct val="80000"/>
              </a:lnSpc>
              <a:buFontTx/>
              <a:buNone/>
            </a:pPr>
            <a:r>
              <a:rPr lang="en-US" altLang="en-US" sz="2800"/>
              <a:t>	</a:t>
            </a:r>
            <a:r>
              <a:rPr lang="en-US" altLang="en-US" sz="2800" i="1"/>
              <a:t>A</a:t>
            </a:r>
            <a:r>
              <a:rPr lang="en-US" altLang="en-US" sz="2800"/>
              <a:t> = normal(5, 1)</a:t>
            </a:r>
          </a:p>
          <a:p>
            <a:pPr eaLnBrk="1" hangingPunct="1">
              <a:lnSpc>
                <a:spcPct val="80000"/>
              </a:lnSpc>
              <a:buFontTx/>
              <a:buNone/>
            </a:pPr>
            <a:r>
              <a:rPr lang="en-US" altLang="en-US" sz="2800"/>
              <a:t>	</a:t>
            </a:r>
            <a:r>
              <a:rPr lang="en-US" altLang="en-US" sz="2800" i="1"/>
              <a:t>C</a:t>
            </a:r>
            <a:r>
              <a:rPr lang="en-US" altLang="en-US" sz="2800"/>
              <a:t> = {0 </a:t>
            </a:r>
            <a:r>
              <a:rPr lang="en-US" altLang="en-US" sz="2800">
                <a:sym typeface="Symbol" panose="05050102010706020507" pitchFamily="18" charset="2"/>
              </a:rPr>
              <a:t> </a:t>
            </a:r>
            <a:r>
              <a:rPr lang="en-US" altLang="en-US" sz="2800" i="1">
                <a:sym typeface="Symbol" panose="05050102010706020507" pitchFamily="18" charset="2"/>
              </a:rPr>
              <a:t>C</a:t>
            </a:r>
            <a:r>
              <a:rPr lang="en-US" altLang="en-US" sz="2800"/>
              <a:t>, median </a:t>
            </a:r>
            <a:r>
              <a:rPr lang="en-US" altLang="en-US" sz="2800">
                <a:sym typeface="Symbol" panose="05050102010706020507" pitchFamily="18" charset="2"/>
              </a:rPr>
              <a:t> 1.5, 90</a:t>
            </a:r>
            <a:r>
              <a:rPr lang="en-US" altLang="en-US" sz="2800" baseline="30000">
                <a:sym typeface="Symbol" panose="05050102010706020507" pitchFamily="18" charset="2"/>
              </a:rPr>
              <a:t>th</a:t>
            </a:r>
            <a:r>
              <a:rPr lang="en-US" altLang="en-US" sz="2800">
                <a:sym typeface="Symbol" panose="05050102010706020507" pitchFamily="18" charset="2"/>
              </a:rPr>
              <a:t> %ile  35, max  50}</a:t>
            </a:r>
            <a:endParaRPr lang="en-US" altLang="en-US" sz="2800"/>
          </a:p>
        </p:txBody>
      </p:sp>
      <p:sp>
        <p:nvSpPr>
          <p:cNvPr id="90116" name="AutoShape 4"/>
          <p:cNvSpPr>
            <a:spLocks noChangeAspect="1" noChangeArrowheads="1" noTextEdit="1"/>
          </p:cNvSpPr>
          <p:nvPr/>
        </p:nvSpPr>
        <p:spPr bwMode="auto">
          <a:xfrm>
            <a:off x="228600" y="3733800"/>
            <a:ext cx="4495800" cy="2314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grpSp>
        <p:nvGrpSpPr>
          <p:cNvPr id="90117" name="Group 5"/>
          <p:cNvGrpSpPr>
            <a:grpSpLocks/>
          </p:cNvGrpSpPr>
          <p:nvPr/>
        </p:nvGrpSpPr>
        <p:grpSpPr bwMode="auto">
          <a:xfrm>
            <a:off x="444500" y="3811588"/>
            <a:ext cx="3813175" cy="2400300"/>
            <a:chOff x="280" y="2401"/>
            <a:chExt cx="2402" cy="1512"/>
          </a:xfrm>
        </p:grpSpPr>
        <p:sp>
          <p:nvSpPr>
            <p:cNvPr id="90226" name="Line 6"/>
            <p:cNvSpPr>
              <a:spLocks noChangeShapeType="1"/>
            </p:cNvSpPr>
            <p:nvPr/>
          </p:nvSpPr>
          <p:spPr bwMode="auto">
            <a:xfrm>
              <a:off x="484" y="3641"/>
              <a:ext cx="2152" cy="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0227" name="Line 7"/>
            <p:cNvSpPr>
              <a:spLocks noChangeShapeType="1"/>
            </p:cNvSpPr>
            <p:nvPr/>
          </p:nvSpPr>
          <p:spPr bwMode="auto">
            <a:xfrm>
              <a:off x="484" y="3641"/>
              <a:ext cx="1" cy="2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0228" name="Line 8"/>
            <p:cNvSpPr>
              <a:spLocks noChangeShapeType="1"/>
            </p:cNvSpPr>
            <p:nvPr/>
          </p:nvSpPr>
          <p:spPr bwMode="auto">
            <a:xfrm>
              <a:off x="484" y="3641"/>
              <a:ext cx="1" cy="4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0229" name="Rectangle 9"/>
            <p:cNvSpPr>
              <a:spLocks noChangeArrowheads="1"/>
            </p:cNvSpPr>
            <p:nvPr/>
          </p:nvSpPr>
          <p:spPr bwMode="auto">
            <a:xfrm>
              <a:off x="423" y="3683"/>
              <a:ext cx="107"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rgbClr val="111111"/>
                  </a:solidFill>
                  <a:latin typeface="Times New Roman" panose="02020603050405020304" pitchFamily="18" charset="0"/>
                </a:defRPr>
              </a:lvl1pPr>
              <a:lvl2pPr marL="742950" indent="-285750" eaLnBrk="0" hangingPunct="0">
                <a:defRPr sz="2400">
                  <a:solidFill>
                    <a:srgbClr val="111111"/>
                  </a:solidFill>
                  <a:latin typeface="Times New Roman" panose="02020603050405020304" pitchFamily="18" charset="0"/>
                </a:defRPr>
              </a:lvl2pPr>
              <a:lvl3pPr marL="1143000" indent="-228600" eaLnBrk="0" hangingPunct="0">
                <a:defRPr sz="2400">
                  <a:solidFill>
                    <a:srgbClr val="111111"/>
                  </a:solidFill>
                  <a:latin typeface="Times New Roman" panose="02020603050405020304" pitchFamily="18" charset="0"/>
                </a:defRPr>
              </a:lvl3pPr>
              <a:lvl4pPr marL="1600200" indent="-228600" eaLnBrk="0" hangingPunct="0">
                <a:defRPr sz="2400">
                  <a:solidFill>
                    <a:srgbClr val="111111"/>
                  </a:solidFill>
                  <a:latin typeface="Times New Roman" panose="02020603050405020304" pitchFamily="18" charset="0"/>
                </a:defRPr>
              </a:lvl4pPr>
              <a:lvl5pPr marL="2057400" indent="-228600" eaLnBrk="0" hangingPunct="0">
                <a:defRPr sz="2400">
                  <a:solidFill>
                    <a:srgbClr val="111111"/>
                  </a:solidFill>
                  <a:latin typeface="Times New Roman" panose="02020603050405020304" pitchFamily="18" charset="0"/>
                </a:defRPr>
              </a:lvl5pPr>
              <a:lvl6pPr marL="2514600" indent="-228600" algn="ctr" eaLnBrk="0" fontAlgn="base" hangingPunct="0">
                <a:spcBef>
                  <a:spcPct val="0"/>
                </a:spcBef>
                <a:spcAft>
                  <a:spcPct val="0"/>
                </a:spcAft>
                <a:defRPr sz="2400">
                  <a:solidFill>
                    <a:srgbClr val="111111"/>
                  </a:solidFill>
                  <a:latin typeface="Times New Roman" panose="02020603050405020304" pitchFamily="18" charset="0"/>
                </a:defRPr>
              </a:lvl6pPr>
              <a:lvl7pPr marL="2971800" indent="-228600" algn="ctr" eaLnBrk="0" fontAlgn="base" hangingPunct="0">
                <a:spcBef>
                  <a:spcPct val="0"/>
                </a:spcBef>
                <a:spcAft>
                  <a:spcPct val="0"/>
                </a:spcAft>
                <a:defRPr sz="2400">
                  <a:solidFill>
                    <a:srgbClr val="111111"/>
                  </a:solidFill>
                  <a:latin typeface="Times New Roman" panose="02020603050405020304" pitchFamily="18" charset="0"/>
                </a:defRPr>
              </a:lvl7pPr>
              <a:lvl8pPr marL="3429000" indent="-228600" algn="ctr" eaLnBrk="0" fontAlgn="base" hangingPunct="0">
                <a:spcBef>
                  <a:spcPct val="0"/>
                </a:spcBef>
                <a:spcAft>
                  <a:spcPct val="0"/>
                </a:spcAft>
                <a:defRPr sz="2400">
                  <a:solidFill>
                    <a:srgbClr val="111111"/>
                  </a:solidFill>
                  <a:latin typeface="Times New Roman" panose="02020603050405020304" pitchFamily="18" charset="0"/>
                </a:defRPr>
              </a:lvl8pPr>
              <a:lvl9pPr marL="3886200" indent="-228600" algn="ctr" eaLnBrk="0" fontAlgn="base" hangingPunct="0">
                <a:spcBef>
                  <a:spcPct val="0"/>
                </a:spcBef>
                <a:spcAft>
                  <a:spcPct val="0"/>
                </a:spcAft>
                <a:defRPr sz="2400">
                  <a:solidFill>
                    <a:srgbClr val="111111"/>
                  </a:solidFill>
                  <a:latin typeface="Times New Roman" panose="02020603050405020304" pitchFamily="18" charset="0"/>
                </a:defRPr>
              </a:lvl9pPr>
            </a:lstStyle>
            <a:p>
              <a:pPr algn="l" eaLnBrk="1" hangingPunct="1"/>
              <a:r>
                <a:rPr lang="en-US" altLang="en-US">
                  <a:solidFill>
                    <a:schemeClr val="tx1"/>
                  </a:solidFill>
                  <a:latin typeface="MS Sans Serif" charset="0"/>
                </a:rPr>
                <a:t>2</a:t>
              </a:r>
              <a:endParaRPr lang="en-US" altLang="en-US">
                <a:solidFill>
                  <a:schemeClr val="tx1"/>
                </a:solidFill>
              </a:endParaRPr>
            </a:p>
          </p:txBody>
        </p:sp>
        <p:sp>
          <p:nvSpPr>
            <p:cNvPr id="90230" name="Line 10"/>
            <p:cNvSpPr>
              <a:spLocks noChangeShapeType="1"/>
            </p:cNvSpPr>
            <p:nvPr/>
          </p:nvSpPr>
          <p:spPr bwMode="auto">
            <a:xfrm>
              <a:off x="520" y="3641"/>
              <a:ext cx="0" cy="2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0231" name="Line 11"/>
            <p:cNvSpPr>
              <a:spLocks noChangeShapeType="1"/>
            </p:cNvSpPr>
            <p:nvPr/>
          </p:nvSpPr>
          <p:spPr bwMode="auto">
            <a:xfrm>
              <a:off x="555" y="3641"/>
              <a:ext cx="1" cy="2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0232" name="Line 12"/>
            <p:cNvSpPr>
              <a:spLocks noChangeShapeType="1"/>
            </p:cNvSpPr>
            <p:nvPr/>
          </p:nvSpPr>
          <p:spPr bwMode="auto">
            <a:xfrm>
              <a:off x="591" y="3641"/>
              <a:ext cx="1" cy="2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0233" name="Line 13"/>
            <p:cNvSpPr>
              <a:spLocks noChangeShapeType="1"/>
            </p:cNvSpPr>
            <p:nvPr/>
          </p:nvSpPr>
          <p:spPr bwMode="auto">
            <a:xfrm>
              <a:off x="627" y="3641"/>
              <a:ext cx="1" cy="2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0234" name="Line 14"/>
            <p:cNvSpPr>
              <a:spLocks noChangeShapeType="1"/>
            </p:cNvSpPr>
            <p:nvPr/>
          </p:nvSpPr>
          <p:spPr bwMode="auto">
            <a:xfrm>
              <a:off x="663" y="3641"/>
              <a:ext cx="1" cy="2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0235" name="Line 15"/>
            <p:cNvSpPr>
              <a:spLocks noChangeShapeType="1"/>
            </p:cNvSpPr>
            <p:nvPr/>
          </p:nvSpPr>
          <p:spPr bwMode="auto">
            <a:xfrm>
              <a:off x="699" y="3641"/>
              <a:ext cx="1" cy="2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0236" name="Line 16"/>
            <p:cNvSpPr>
              <a:spLocks noChangeShapeType="1"/>
            </p:cNvSpPr>
            <p:nvPr/>
          </p:nvSpPr>
          <p:spPr bwMode="auto">
            <a:xfrm>
              <a:off x="735" y="3641"/>
              <a:ext cx="1" cy="2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0237" name="Line 17"/>
            <p:cNvSpPr>
              <a:spLocks noChangeShapeType="1"/>
            </p:cNvSpPr>
            <p:nvPr/>
          </p:nvSpPr>
          <p:spPr bwMode="auto">
            <a:xfrm>
              <a:off x="771" y="3641"/>
              <a:ext cx="1" cy="2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0238" name="Line 18"/>
            <p:cNvSpPr>
              <a:spLocks noChangeShapeType="1"/>
            </p:cNvSpPr>
            <p:nvPr/>
          </p:nvSpPr>
          <p:spPr bwMode="auto">
            <a:xfrm>
              <a:off x="806" y="3641"/>
              <a:ext cx="1" cy="2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0239" name="Line 19"/>
            <p:cNvSpPr>
              <a:spLocks noChangeShapeType="1"/>
            </p:cNvSpPr>
            <p:nvPr/>
          </p:nvSpPr>
          <p:spPr bwMode="auto">
            <a:xfrm>
              <a:off x="842" y="3641"/>
              <a:ext cx="1" cy="2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0240" name="Line 20"/>
            <p:cNvSpPr>
              <a:spLocks noChangeShapeType="1"/>
            </p:cNvSpPr>
            <p:nvPr/>
          </p:nvSpPr>
          <p:spPr bwMode="auto">
            <a:xfrm>
              <a:off x="842" y="3641"/>
              <a:ext cx="1" cy="4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0241" name="Rectangle 21"/>
            <p:cNvSpPr>
              <a:spLocks noChangeArrowheads="1"/>
            </p:cNvSpPr>
            <p:nvPr/>
          </p:nvSpPr>
          <p:spPr bwMode="auto">
            <a:xfrm>
              <a:off x="782" y="3683"/>
              <a:ext cx="107"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rgbClr val="111111"/>
                  </a:solidFill>
                  <a:latin typeface="Times New Roman" panose="02020603050405020304" pitchFamily="18" charset="0"/>
                </a:defRPr>
              </a:lvl1pPr>
              <a:lvl2pPr marL="742950" indent="-285750" eaLnBrk="0" hangingPunct="0">
                <a:defRPr sz="2400">
                  <a:solidFill>
                    <a:srgbClr val="111111"/>
                  </a:solidFill>
                  <a:latin typeface="Times New Roman" panose="02020603050405020304" pitchFamily="18" charset="0"/>
                </a:defRPr>
              </a:lvl2pPr>
              <a:lvl3pPr marL="1143000" indent="-228600" eaLnBrk="0" hangingPunct="0">
                <a:defRPr sz="2400">
                  <a:solidFill>
                    <a:srgbClr val="111111"/>
                  </a:solidFill>
                  <a:latin typeface="Times New Roman" panose="02020603050405020304" pitchFamily="18" charset="0"/>
                </a:defRPr>
              </a:lvl3pPr>
              <a:lvl4pPr marL="1600200" indent="-228600" eaLnBrk="0" hangingPunct="0">
                <a:defRPr sz="2400">
                  <a:solidFill>
                    <a:srgbClr val="111111"/>
                  </a:solidFill>
                  <a:latin typeface="Times New Roman" panose="02020603050405020304" pitchFamily="18" charset="0"/>
                </a:defRPr>
              </a:lvl4pPr>
              <a:lvl5pPr marL="2057400" indent="-228600" eaLnBrk="0" hangingPunct="0">
                <a:defRPr sz="2400">
                  <a:solidFill>
                    <a:srgbClr val="111111"/>
                  </a:solidFill>
                  <a:latin typeface="Times New Roman" panose="02020603050405020304" pitchFamily="18" charset="0"/>
                </a:defRPr>
              </a:lvl5pPr>
              <a:lvl6pPr marL="2514600" indent="-228600" algn="ctr" eaLnBrk="0" fontAlgn="base" hangingPunct="0">
                <a:spcBef>
                  <a:spcPct val="0"/>
                </a:spcBef>
                <a:spcAft>
                  <a:spcPct val="0"/>
                </a:spcAft>
                <a:defRPr sz="2400">
                  <a:solidFill>
                    <a:srgbClr val="111111"/>
                  </a:solidFill>
                  <a:latin typeface="Times New Roman" panose="02020603050405020304" pitchFamily="18" charset="0"/>
                </a:defRPr>
              </a:lvl6pPr>
              <a:lvl7pPr marL="2971800" indent="-228600" algn="ctr" eaLnBrk="0" fontAlgn="base" hangingPunct="0">
                <a:spcBef>
                  <a:spcPct val="0"/>
                </a:spcBef>
                <a:spcAft>
                  <a:spcPct val="0"/>
                </a:spcAft>
                <a:defRPr sz="2400">
                  <a:solidFill>
                    <a:srgbClr val="111111"/>
                  </a:solidFill>
                  <a:latin typeface="Times New Roman" panose="02020603050405020304" pitchFamily="18" charset="0"/>
                </a:defRPr>
              </a:lvl7pPr>
              <a:lvl8pPr marL="3429000" indent="-228600" algn="ctr" eaLnBrk="0" fontAlgn="base" hangingPunct="0">
                <a:spcBef>
                  <a:spcPct val="0"/>
                </a:spcBef>
                <a:spcAft>
                  <a:spcPct val="0"/>
                </a:spcAft>
                <a:defRPr sz="2400">
                  <a:solidFill>
                    <a:srgbClr val="111111"/>
                  </a:solidFill>
                  <a:latin typeface="Times New Roman" panose="02020603050405020304" pitchFamily="18" charset="0"/>
                </a:defRPr>
              </a:lvl8pPr>
              <a:lvl9pPr marL="3886200" indent="-228600" algn="ctr" eaLnBrk="0" fontAlgn="base" hangingPunct="0">
                <a:spcBef>
                  <a:spcPct val="0"/>
                </a:spcBef>
                <a:spcAft>
                  <a:spcPct val="0"/>
                </a:spcAft>
                <a:defRPr sz="2400">
                  <a:solidFill>
                    <a:srgbClr val="111111"/>
                  </a:solidFill>
                  <a:latin typeface="Times New Roman" panose="02020603050405020304" pitchFamily="18" charset="0"/>
                </a:defRPr>
              </a:lvl9pPr>
            </a:lstStyle>
            <a:p>
              <a:pPr algn="l" eaLnBrk="1" hangingPunct="1"/>
              <a:r>
                <a:rPr lang="en-US" altLang="en-US">
                  <a:solidFill>
                    <a:schemeClr val="tx1"/>
                  </a:solidFill>
                  <a:latin typeface="MS Sans Serif" charset="0"/>
                </a:rPr>
                <a:t>3</a:t>
              </a:r>
              <a:endParaRPr lang="en-US" altLang="en-US">
                <a:solidFill>
                  <a:schemeClr val="tx1"/>
                </a:solidFill>
              </a:endParaRPr>
            </a:p>
          </p:txBody>
        </p:sp>
        <p:sp>
          <p:nvSpPr>
            <p:cNvPr id="90242" name="Line 22"/>
            <p:cNvSpPr>
              <a:spLocks noChangeShapeType="1"/>
            </p:cNvSpPr>
            <p:nvPr/>
          </p:nvSpPr>
          <p:spPr bwMode="auto">
            <a:xfrm>
              <a:off x="878" y="3641"/>
              <a:ext cx="1" cy="2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0243" name="Line 23"/>
            <p:cNvSpPr>
              <a:spLocks noChangeShapeType="1"/>
            </p:cNvSpPr>
            <p:nvPr/>
          </p:nvSpPr>
          <p:spPr bwMode="auto">
            <a:xfrm>
              <a:off x="914" y="3641"/>
              <a:ext cx="1" cy="2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0244" name="Line 24"/>
            <p:cNvSpPr>
              <a:spLocks noChangeShapeType="1"/>
            </p:cNvSpPr>
            <p:nvPr/>
          </p:nvSpPr>
          <p:spPr bwMode="auto">
            <a:xfrm>
              <a:off x="950" y="3641"/>
              <a:ext cx="1" cy="2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0245" name="Line 25"/>
            <p:cNvSpPr>
              <a:spLocks noChangeShapeType="1"/>
            </p:cNvSpPr>
            <p:nvPr/>
          </p:nvSpPr>
          <p:spPr bwMode="auto">
            <a:xfrm>
              <a:off x="986" y="3641"/>
              <a:ext cx="1" cy="2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0246" name="Line 26"/>
            <p:cNvSpPr>
              <a:spLocks noChangeShapeType="1"/>
            </p:cNvSpPr>
            <p:nvPr/>
          </p:nvSpPr>
          <p:spPr bwMode="auto">
            <a:xfrm>
              <a:off x="1022" y="3641"/>
              <a:ext cx="1" cy="2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0247" name="Line 27"/>
            <p:cNvSpPr>
              <a:spLocks noChangeShapeType="1"/>
            </p:cNvSpPr>
            <p:nvPr/>
          </p:nvSpPr>
          <p:spPr bwMode="auto">
            <a:xfrm>
              <a:off x="1058" y="3641"/>
              <a:ext cx="1" cy="2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0248" name="Line 28"/>
            <p:cNvSpPr>
              <a:spLocks noChangeShapeType="1"/>
            </p:cNvSpPr>
            <p:nvPr/>
          </p:nvSpPr>
          <p:spPr bwMode="auto">
            <a:xfrm>
              <a:off x="1094" y="3641"/>
              <a:ext cx="1" cy="2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0249" name="Line 29"/>
            <p:cNvSpPr>
              <a:spLocks noChangeShapeType="1"/>
            </p:cNvSpPr>
            <p:nvPr/>
          </p:nvSpPr>
          <p:spPr bwMode="auto">
            <a:xfrm>
              <a:off x="1130" y="3641"/>
              <a:ext cx="1" cy="2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0250" name="Line 30"/>
            <p:cNvSpPr>
              <a:spLocks noChangeShapeType="1"/>
            </p:cNvSpPr>
            <p:nvPr/>
          </p:nvSpPr>
          <p:spPr bwMode="auto">
            <a:xfrm>
              <a:off x="1166" y="3641"/>
              <a:ext cx="1" cy="2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0251" name="Line 31"/>
            <p:cNvSpPr>
              <a:spLocks noChangeShapeType="1"/>
            </p:cNvSpPr>
            <p:nvPr/>
          </p:nvSpPr>
          <p:spPr bwMode="auto">
            <a:xfrm>
              <a:off x="1202" y="3641"/>
              <a:ext cx="0" cy="2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0252" name="Line 32"/>
            <p:cNvSpPr>
              <a:spLocks noChangeShapeType="1"/>
            </p:cNvSpPr>
            <p:nvPr/>
          </p:nvSpPr>
          <p:spPr bwMode="auto">
            <a:xfrm>
              <a:off x="1202" y="3641"/>
              <a:ext cx="0" cy="4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0253" name="Rectangle 33"/>
            <p:cNvSpPr>
              <a:spLocks noChangeArrowheads="1"/>
            </p:cNvSpPr>
            <p:nvPr/>
          </p:nvSpPr>
          <p:spPr bwMode="auto">
            <a:xfrm>
              <a:off x="1141" y="3683"/>
              <a:ext cx="107"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rgbClr val="111111"/>
                  </a:solidFill>
                  <a:latin typeface="Times New Roman" panose="02020603050405020304" pitchFamily="18" charset="0"/>
                </a:defRPr>
              </a:lvl1pPr>
              <a:lvl2pPr marL="742950" indent="-285750" eaLnBrk="0" hangingPunct="0">
                <a:defRPr sz="2400">
                  <a:solidFill>
                    <a:srgbClr val="111111"/>
                  </a:solidFill>
                  <a:latin typeface="Times New Roman" panose="02020603050405020304" pitchFamily="18" charset="0"/>
                </a:defRPr>
              </a:lvl2pPr>
              <a:lvl3pPr marL="1143000" indent="-228600" eaLnBrk="0" hangingPunct="0">
                <a:defRPr sz="2400">
                  <a:solidFill>
                    <a:srgbClr val="111111"/>
                  </a:solidFill>
                  <a:latin typeface="Times New Roman" panose="02020603050405020304" pitchFamily="18" charset="0"/>
                </a:defRPr>
              </a:lvl3pPr>
              <a:lvl4pPr marL="1600200" indent="-228600" eaLnBrk="0" hangingPunct="0">
                <a:defRPr sz="2400">
                  <a:solidFill>
                    <a:srgbClr val="111111"/>
                  </a:solidFill>
                  <a:latin typeface="Times New Roman" panose="02020603050405020304" pitchFamily="18" charset="0"/>
                </a:defRPr>
              </a:lvl4pPr>
              <a:lvl5pPr marL="2057400" indent="-228600" eaLnBrk="0" hangingPunct="0">
                <a:defRPr sz="2400">
                  <a:solidFill>
                    <a:srgbClr val="111111"/>
                  </a:solidFill>
                  <a:latin typeface="Times New Roman" panose="02020603050405020304" pitchFamily="18" charset="0"/>
                </a:defRPr>
              </a:lvl5pPr>
              <a:lvl6pPr marL="2514600" indent="-228600" algn="ctr" eaLnBrk="0" fontAlgn="base" hangingPunct="0">
                <a:spcBef>
                  <a:spcPct val="0"/>
                </a:spcBef>
                <a:spcAft>
                  <a:spcPct val="0"/>
                </a:spcAft>
                <a:defRPr sz="2400">
                  <a:solidFill>
                    <a:srgbClr val="111111"/>
                  </a:solidFill>
                  <a:latin typeface="Times New Roman" panose="02020603050405020304" pitchFamily="18" charset="0"/>
                </a:defRPr>
              </a:lvl6pPr>
              <a:lvl7pPr marL="2971800" indent="-228600" algn="ctr" eaLnBrk="0" fontAlgn="base" hangingPunct="0">
                <a:spcBef>
                  <a:spcPct val="0"/>
                </a:spcBef>
                <a:spcAft>
                  <a:spcPct val="0"/>
                </a:spcAft>
                <a:defRPr sz="2400">
                  <a:solidFill>
                    <a:srgbClr val="111111"/>
                  </a:solidFill>
                  <a:latin typeface="Times New Roman" panose="02020603050405020304" pitchFamily="18" charset="0"/>
                </a:defRPr>
              </a:lvl7pPr>
              <a:lvl8pPr marL="3429000" indent="-228600" algn="ctr" eaLnBrk="0" fontAlgn="base" hangingPunct="0">
                <a:spcBef>
                  <a:spcPct val="0"/>
                </a:spcBef>
                <a:spcAft>
                  <a:spcPct val="0"/>
                </a:spcAft>
                <a:defRPr sz="2400">
                  <a:solidFill>
                    <a:srgbClr val="111111"/>
                  </a:solidFill>
                  <a:latin typeface="Times New Roman" panose="02020603050405020304" pitchFamily="18" charset="0"/>
                </a:defRPr>
              </a:lvl8pPr>
              <a:lvl9pPr marL="3886200" indent="-228600" algn="ctr" eaLnBrk="0" fontAlgn="base" hangingPunct="0">
                <a:spcBef>
                  <a:spcPct val="0"/>
                </a:spcBef>
                <a:spcAft>
                  <a:spcPct val="0"/>
                </a:spcAft>
                <a:defRPr sz="2400">
                  <a:solidFill>
                    <a:srgbClr val="111111"/>
                  </a:solidFill>
                  <a:latin typeface="Times New Roman" panose="02020603050405020304" pitchFamily="18" charset="0"/>
                </a:defRPr>
              </a:lvl9pPr>
            </a:lstStyle>
            <a:p>
              <a:pPr algn="l" eaLnBrk="1" hangingPunct="1"/>
              <a:r>
                <a:rPr lang="en-US" altLang="en-US">
                  <a:solidFill>
                    <a:schemeClr val="tx1"/>
                  </a:solidFill>
                  <a:latin typeface="MS Sans Serif" charset="0"/>
                </a:rPr>
                <a:t>4</a:t>
              </a:r>
              <a:endParaRPr lang="en-US" altLang="en-US">
                <a:solidFill>
                  <a:schemeClr val="tx1"/>
                </a:solidFill>
              </a:endParaRPr>
            </a:p>
          </p:txBody>
        </p:sp>
        <p:sp>
          <p:nvSpPr>
            <p:cNvPr id="90254" name="Line 34"/>
            <p:cNvSpPr>
              <a:spLocks noChangeShapeType="1"/>
            </p:cNvSpPr>
            <p:nvPr/>
          </p:nvSpPr>
          <p:spPr bwMode="auto">
            <a:xfrm>
              <a:off x="1237" y="3641"/>
              <a:ext cx="0" cy="2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0255" name="Line 35"/>
            <p:cNvSpPr>
              <a:spLocks noChangeShapeType="1"/>
            </p:cNvSpPr>
            <p:nvPr/>
          </p:nvSpPr>
          <p:spPr bwMode="auto">
            <a:xfrm>
              <a:off x="1272" y="3641"/>
              <a:ext cx="1" cy="2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0256" name="Line 36"/>
            <p:cNvSpPr>
              <a:spLocks noChangeShapeType="1"/>
            </p:cNvSpPr>
            <p:nvPr/>
          </p:nvSpPr>
          <p:spPr bwMode="auto">
            <a:xfrm>
              <a:off x="1308" y="3641"/>
              <a:ext cx="1" cy="2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0257" name="Line 37"/>
            <p:cNvSpPr>
              <a:spLocks noChangeShapeType="1"/>
            </p:cNvSpPr>
            <p:nvPr/>
          </p:nvSpPr>
          <p:spPr bwMode="auto">
            <a:xfrm>
              <a:off x="1344" y="3641"/>
              <a:ext cx="1" cy="2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0258" name="Line 38"/>
            <p:cNvSpPr>
              <a:spLocks noChangeShapeType="1"/>
            </p:cNvSpPr>
            <p:nvPr/>
          </p:nvSpPr>
          <p:spPr bwMode="auto">
            <a:xfrm>
              <a:off x="1380" y="3641"/>
              <a:ext cx="1" cy="2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0259" name="Line 39"/>
            <p:cNvSpPr>
              <a:spLocks noChangeShapeType="1"/>
            </p:cNvSpPr>
            <p:nvPr/>
          </p:nvSpPr>
          <p:spPr bwMode="auto">
            <a:xfrm>
              <a:off x="1416" y="3641"/>
              <a:ext cx="1" cy="2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0260" name="Line 40"/>
            <p:cNvSpPr>
              <a:spLocks noChangeShapeType="1"/>
            </p:cNvSpPr>
            <p:nvPr/>
          </p:nvSpPr>
          <p:spPr bwMode="auto">
            <a:xfrm>
              <a:off x="1452" y="3641"/>
              <a:ext cx="1" cy="2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0261" name="Line 41"/>
            <p:cNvSpPr>
              <a:spLocks noChangeShapeType="1"/>
            </p:cNvSpPr>
            <p:nvPr/>
          </p:nvSpPr>
          <p:spPr bwMode="auto">
            <a:xfrm>
              <a:off x="1488" y="3641"/>
              <a:ext cx="1" cy="2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0262" name="Line 42"/>
            <p:cNvSpPr>
              <a:spLocks noChangeShapeType="1"/>
            </p:cNvSpPr>
            <p:nvPr/>
          </p:nvSpPr>
          <p:spPr bwMode="auto">
            <a:xfrm>
              <a:off x="1524" y="3641"/>
              <a:ext cx="1" cy="2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0263" name="Line 43"/>
            <p:cNvSpPr>
              <a:spLocks noChangeShapeType="1"/>
            </p:cNvSpPr>
            <p:nvPr/>
          </p:nvSpPr>
          <p:spPr bwMode="auto">
            <a:xfrm>
              <a:off x="1560" y="3641"/>
              <a:ext cx="1" cy="2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0264" name="Line 44"/>
            <p:cNvSpPr>
              <a:spLocks noChangeShapeType="1"/>
            </p:cNvSpPr>
            <p:nvPr/>
          </p:nvSpPr>
          <p:spPr bwMode="auto">
            <a:xfrm>
              <a:off x="1560" y="3641"/>
              <a:ext cx="1" cy="4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0265" name="Rectangle 45"/>
            <p:cNvSpPr>
              <a:spLocks noChangeArrowheads="1"/>
            </p:cNvSpPr>
            <p:nvPr/>
          </p:nvSpPr>
          <p:spPr bwMode="auto">
            <a:xfrm>
              <a:off x="1499" y="3683"/>
              <a:ext cx="107"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rgbClr val="111111"/>
                  </a:solidFill>
                  <a:latin typeface="Times New Roman" panose="02020603050405020304" pitchFamily="18" charset="0"/>
                </a:defRPr>
              </a:lvl1pPr>
              <a:lvl2pPr marL="742950" indent="-285750" eaLnBrk="0" hangingPunct="0">
                <a:defRPr sz="2400">
                  <a:solidFill>
                    <a:srgbClr val="111111"/>
                  </a:solidFill>
                  <a:latin typeface="Times New Roman" panose="02020603050405020304" pitchFamily="18" charset="0"/>
                </a:defRPr>
              </a:lvl2pPr>
              <a:lvl3pPr marL="1143000" indent="-228600" eaLnBrk="0" hangingPunct="0">
                <a:defRPr sz="2400">
                  <a:solidFill>
                    <a:srgbClr val="111111"/>
                  </a:solidFill>
                  <a:latin typeface="Times New Roman" panose="02020603050405020304" pitchFamily="18" charset="0"/>
                </a:defRPr>
              </a:lvl3pPr>
              <a:lvl4pPr marL="1600200" indent="-228600" eaLnBrk="0" hangingPunct="0">
                <a:defRPr sz="2400">
                  <a:solidFill>
                    <a:srgbClr val="111111"/>
                  </a:solidFill>
                  <a:latin typeface="Times New Roman" panose="02020603050405020304" pitchFamily="18" charset="0"/>
                </a:defRPr>
              </a:lvl4pPr>
              <a:lvl5pPr marL="2057400" indent="-228600" eaLnBrk="0" hangingPunct="0">
                <a:defRPr sz="2400">
                  <a:solidFill>
                    <a:srgbClr val="111111"/>
                  </a:solidFill>
                  <a:latin typeface="Times New Roman" panose="02020603050405020304" pitchFamily="18" charset="0"/>
                </a:defRPr>
              </a:lvl5pPr>
              <a:lvl6pPr marL="2514600" indent="-228600" algn="ctr" eaLnBrk="0" fontAlgn="base" hangingPunct="0">
                <a:spcBef>
                  <a:spcPct val="0"/>
                </a:spcBef>
                <a:spcAft>
                  <a:spcPct val="0"/>
                </a:spcAft>
                <a:defRPr sz="2400">
                  <a:solidFill>
                    <a:srgbClr val="111111"/>
                  </a:solidFill>
                  <a:latin typeface="Times New Roman" panose="02020603050405020304" pitchFamily="18" charset="0"/>
                </a:defRPr>
              </a:lvl6pPr>
              <a:lvl7pPr marL="2971800" indent="-228600" algn="ctr" eaLnBrk="0" fontAlgn="base" hangingPunct="0">
                <a:spcBef>
                  <a:spcPct val="0"/>
                </a:spcBef>
                <a:spcAft>
                  <a:spcPct val="0"/>
                </a:spcAft>
                <a:defRPr sz="2400">
                  <a:solidFill>
                    <a:srgbClr val="111111"/>
                  </a:solidFill>
                  <a:latin typeface="Times New Roman" panose="02020603050405020304" pitchFamily="18" charset="0"/>
                </a:defRPr>
              </a:lvl7pPr>
              <a:lvl8pPr marL="3429000" indent="-228600" algn="ctr" eaLnBrk="0" fontAlgn="base" hangingPunct="0">
                <a:spcBef>
                  <a:spcPct val="0"/>
                </a:spcBef>
                <a:spcAft>
                  <a:spcPct val="0"/>
                </a:spcAft>
                <a:defRPr sz="2400">
                  <a:solidFill>
                    <a:srgbClr val="111111"/>
                  </a:solidFill>
                  <a:latin typeface="Times New Roman" panose="02020603050405020304" pitchFamily="18" charset="0"/>
                </a:defRPr>
              </a:lvl8pPr>
              <a:lvl9pPr marL="3886200" indent="-228600" algn="ctr" eaLnBrk="0" fontAlgn="base" hangingPunct="0">
                <a:spcBef>
                  <a:spcPct val="0"/>
                </a:spcBef>
                <a:spcAft>
                  <a:spcPct val="0"/>
                </a:spcAft>
                <a:defRPr sz="2400">
                  <a:solidFill>
                    <a:srgbClr val="111111"/>
                  </a:solidFill>
                  <a:latin typeface="Times New Roman" panose="02020603050405020304" pitchFamily="18" charset="0"/>
                </a:defRPr>
              </a:lvl9pPr>
            </a:lstStyle>
            <a:p>
              <a:pPr algn="l" eaLnBrk="1" hangingPunct="1"/>
              <a:r>
                <a:rPr lang="en-US" altLang="en-US">
                  <a:solidFill>
                    <a:schemeClr val="tx1"/>
                  </a:solidFill>
                  <a:latin typeface="MS Sans Serif" charset="0"/>
                </a:rPr>
                <a:t>5</a:t>
              </a:r>
              <a:endParaRPr lang="en-US" altLang="en-US">
                <a:solidFill>
                  <a:schemeClr val="tx1"/>
                </a:solidFill>
              </a:endParaRPr>
            </a:p>
          </p:txBody>
        </p:sp>
        <p:sp>
          <p:nvSpPr>
            <p:cNvPr id="90266" name="Line 46"/>
            <p:cNvSpPr>
              <a:spLocks noChangeShapeType="1"/>
            </p:cNvSpPr>
            <p:nvPr/>
          </p:nvSpPr>
          <p:spPr bwMode="auto">
            <a:xfrm>
              <a:off x="1596" y="3641"/>
              <a:ext cx="1" cy="2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0267" name="Line 47"/>
            <p:cNvSpPr>
              <a:spLocks noChangeShapeType="1"/>
            </p:cNvSpPr>
            <p:nvPr/>
          </p:nvSpPr>
          <p:spPr bwMode="auto">
            <a:xfrm>
              <a:off x="1632" y="3641"/>
              <a:ext cx="1" cy="2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0268" name="Line 48"/>
            <p:cNvSpPr>
              <a:spLocks noChangeShapeType="1"/>
            </p:cNvSpPr>
            <p:nvPr/>
          </p:nvSpPr>
          <p:spPr bwMode="auto">
            <a:xfrm>
              <a:off x="1668" y="3641"/>
              <a:ext cx="1" cy="2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0269" name="Line 49"/>
            <p:cNvSpPr>
              <a:spLocks noChangeShapeType="1"/>
            </p:cNvSpPr>
            <p:nvPr/>
          </p:nvSpPr>
          <p:spPr bwMode="auto">
            <a:xfrm>
              <a:off x="1704" y="3641"/>
              <a:ext cx="1" cy="2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0270" name="Line 50"/>
            <p:cNvSpPr>
              <a:spLocks noChangeShapeType="1"/>
            </p:cNvSpPr>
            <p:nvPr/>
          </p:nvSpPr>
          <p:spPr bwMode="auto">
            <a:xfrm>
              <a:off x="1740" y="3641"/>
              <a:ext cx="1" cy="2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0271" name="Line 51"/>
            <p:cNvSpPr>
              <a:spLocks noChangeShapeType="1"/>
            </p:cNvSpPr>
            <p:nvPr/>
          </p:nvSpPr>
          <p:spPr bwMode="auto">
            <a:xfrm>
              <a:off x="1775" y="3641"/>
              <a:ext cx="1" cy="2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0272" name="Line 52"/>
            <p:cNvSpPr>
              <a:spLocks noChangeShapeType="1"/>
            </p:cNvSpPr>
            <p:nvPr/>
          </p:nvSpPr>
          <p:spPr bwMode="auto">
            <a:xfrm>
              <a:off x="1811" y="3641"/>
              <a:ext cx="1" cy="2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0273" name="Line 53"/>
            <p:cNvSpPr>
              <a:spLocks noChangeShapeType="1"/>
            </p:cNvSpPr>
            <p:nvPr/>
          </p:nvSpPr>
          <p:spPr bwMode="auto">
            <a:xfrm>
              <a:off x="1847" y="3641"/>
              <a:ext cx="1" cy="2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0274" name="Line 54"/>
            <p:cNvSpPr>
              <a:spLocks noChangeShapeType="1"/>
            </p:cNvSpPr>
            <p:nvPr/>
          </p:nvSpPr>
          <p:spPr bwMode="auto">
            <a:xfrm>
              <a:off x="1883" y="3641"/>
              <a:ext cx="0" cy="2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0275" name="Line 55"/>
            <p:cNvSpPr>
              <a:spLocks noChangeShapeType="1"/>
            </p:cNvSpPr>
            <p:nvPr/>
          </p:nvSpPr>
          <p:spPr bwMode="auto">
            <a:xfrm>
              <a:off x="1918" y="3641"/>
              <a:ext cx="1" cy="2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0276" name="Line 56"/>
            <p:cNvSpPr>
              <a:spLocks noChangeShapeType="1"/>
            </p:cNvSpPr>
            <p:nvPr/>
          </p:nvSpPr>
          <p:spPr bwMode="auto">
            <a:xfrm>
              <a:off x="1918" y="3641"/>
              <a:ext cx="1" cy="4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0277" name="Rectangle 57"/>
            <p:cNvSpPr>
              <a:spLocks noChangeArrowheads="1"/>
            </p:cNvSpPr>
            <p:nvPr/>
          </p:nvSpPr>
          <p:spPr bwMode="auto">
            <a:xfrm>
              <a:off x="1858" y="3683"/>
              <a:ext cx="107"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rgbClr val="111111"/>
                  </a:solidFill>
                  <a:latin typeface="Times New Roman" panose="02020603050405020304" pitchFamily="18" charset="0"/>
                </a:defRPr>
              </a:lvl1pPr>
              <a:lvl2pPr marL="742950" indent="-285750" eaLnBrk="0" hangingPunct="0">
                <a:defRPr sz="2400">
                  <a:solidFill>
                    <a:srgbClr val="111111"/>
                  </a:solidFill>
                  <a:latin typeface="Times New Roman" panose="02020603050405020304" pitchFamily="18" charset="0"/>
                </a:defRPr>
              </a:lvl2pPr>
              <a:lvl3pPr marL="1143000" indent="-228600" eaLnBrk="0" hangingPunct="0">
                <a:defRPr sz="2400">
                  <a:solidFill>
                    <a:srgbClr val="111111"/>
                  </a:solidFill>
                  <a:latin typeface="Times New Roman" panose="02020603050405020304" pitchFamily="18" charset="0"/>
                </a:defRPr>
              </a:lvl3pPr>
              <a:lvl4pPr marL="1600200" indent="-228600" eaLnBrk="0" hangingPunct="0">
                <a:defRPr sz="2400">
                  <a:solidFill>
                    <a:srgbClr val="111111"/>
                  </a:solidFill>
                  <a:latin typeface="Times New Roman" panose="02020603050405020304" pitchFamily="18" charset="0"/>
                </a:defRPr>
              </a:lvl4pPr>
              <a:lvl5pPr marL="2057400" indent="-228600" eaLnBrk="0" hangingPunct="0">
                <a:defRPr sz="2400">
                  <a:solidFill>
                    <a:srgbClr val="111111"/>
                  </a:solidFill>
                  <a:latin typeface="Times New Roman" panose="02020603050405020304" pitchFamily="18" charset="0"/>
                </a:defRPr>
              </a:lvl5pPr>
              <a:lvl6pPr marL="2514600" indent="-228600" algn="ctr" eaLnBrk="0" fontAlgn="base" hangingPunct="0">
                <a:spcBef>
                  <a:spcPct val="0"/>
                </a:spcBef>
                <a:spcAft>
                  <a:spcPct val="0"/>
                </a:spcAft>
                <a:defRPr sz="2400">
                  <a:solidFill>
                    <a:srgbClr val="111111"/>
                  </a:solidFill>
                  <a:latin typeface="Times New Roman" panose="02020603050405020304" pitchFamily="18" charset="0"/>
                </a:defRPr>
              </a:lvl6pPr>
              <a:lvl7pPr marL="2971800" indent="-228600" algn="ctr" eaLnBrk="0" fontAlgn="base" hangingPunct="0">
                <a:spcBef>
                  <a:spcPct val="0"/>
                </a:spcBef>
                <a:spcAft>
                  <a:spcPct val="0"/>
                </a:spcAft>
                <a:defRPr sz="2400">
                  <a:solidFill>
                    <a:srgbClr val="111111"/>
                  </a:solidFill>
                  <a:latin typeface="Times New Roman" panose="02020603050405020304" pitchFamily="18" charset="0"/>
                </a:defRPr>
              </a:lvl7pPr>
              <a:lvl8pPr marL="3429000" indent="-228600" algn="ctr" eaLnBrk="0" fontAlgn="base" hangingPunct="0">
                <a:spcBef>
                  <a:spcPct val="0"/>
                </a:spcBef>
                <a:spcAft>
                  <a:spcPct val="0"/>
                </a:spcAft>
                <a:defRPr sz="2400">
                  <a:solidFill>
                    <a:srgbClr val="111111"/>
                  </a:solidFill>
                  <a:latin typeface="Times New Roman" panose="02020603050405020304" pitchFamily="18" charset="0"/>
                </a:defRPr>
              </a:lvl8pPr>
              <a:lvl9pPr marL="3886200" indent="-228600" algn="ctr" eaLnBrk="0" fontAlgn="base" hangingPunct="0">
                <a:spcBef>
                  <a:spcPct val="0"/>
                </a:spcBef>
                <a:spcAft>
                  <a:spcPct val="0"/>
                </a:spcAft>
                <a:defRPr sz="2400">
                  <a:solidFill>
                    <a:srgbClr val="111111"/>
                  </a:solidFill>
                  <a:latin typeface="Times New Roman" panose="02020603050405020304" pitchFamily="18" charset="0"/>
                </a:defRPr>
              </a:lvl9pPr>
            </a:lstStyle>
            <a:p>
              <a:pPr algn="l" eaLnBrk="1" hangingPunct="1"/>
              <a:r>
                <a:rPr lang="en-US" altLang="en-US">
                  <a:solidFill>
                    <a:schemeClr val="tx1"/>
                  </a:solidFill>
                  <a:latin typeface="MS Sans Serif" charset="0"/>
                </a:rPr>
                <a:t>6</a:t>
              </a:r>
              <a:endParaRPr lang="en-US" altLang="en-US">
                <a:solidFill>
                  <a:schemeClr val="tx1"/>
                </a:solidFill>
              </a:endParaRPr>
            </a:p>
          </p:txBody>
        </p:sp>
        <p:sp>
          <p:nvSpPr>
            <p:cNvPr id="90278" name="Line 58"/>
            <p:cNvSpPr>
              <a:spLocks noChangeShapeType="1"/>
            </p:cNvSpPr>
            <p:nvPr/>
          </p:nvSpPr>
          <p:spPr bwMode="auto">
            <a:xfrm>
              <a:off x="1954" y="3641"/>
              <a:ext cx="1" cy="2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0279" name="Line 59"/>
            <p:cNvSpPr>
              <a:spLocks noChangeShapeType="1"/>
            </p:cNvSpPr>
            <p:nvPr/>
          </p:nvSpPr>
          <p:spPr bwMode="auto">
            <a:xfrm>
              <a:off x="1990" y="3641"/>
              <a:ext cx="1" cy="2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0280" name="Line 60"/>
            <p:cNvSpPr>
              <a:spLocks noChangeShapeType="1"/>
            </p:cNvSpPr>
            <p:nvPr/>
          </p:nvSpPr>
          <p:spPr bwMode="auto">
            <a:xfrm>
              <a:off x="2026" y="3641"/>
              <a:ext cx="1" cy="2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0281" name="Line 61"/>
            <p:cNvSpPr>
              <a:spLocks noChangeShapeType="1"/>
            </p:cNvSpPr>
            <p:nvPr/>
          </p:nvSpPr>
          <p:spPr bwMode="auto">
            <a:xfrm>
              <a:off x="2062" y="3641"/>
              <a:ext cx="1" cy="2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0282" name="Line 62"/>
            <p:cNvSpPr>
              <a:spLocks noChangeShapeType="1"/>
            </p:cNvSpPr>
            <p:nvPr/>
          </p:nvSpPr>
          <p:spPr bwMode="auto">
            <a:xfrm>
              <a:off x="2098" y="3641"/>
              <a:ext cx="1" cy="2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0283" name="Line 63"/>
            <p:cNvSpPr>
              <a:spLocks noChangeShapeType="1"/>
            </p:cNvSpPr>
            <p:nvPr/>
          </p:nvSpPr>
          <p:spPr bwMode="auto">
            <a:xfrm>
              <a:off x="2134" y="3641"/>
              <a:ext cx="1" cy="2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0284" name="Line 64"/>
            <p:cNvSpPr>
              <a:spLocks noChangeShapeType="1"/>
            </p:cNvSpPr>
            <p:nvPr/>
          </p:nvSpPr>
          <p:spPr bwMode="auto">
            <a:xfrm>
              <a:off x="2170" y="3641"/>
              <a:ext cx="1" cy="2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0285" name="Line 65"/>
            <p:cNvSpPr>
              <a:spLocks noChangeShapeType="1"/>
            </p:cNvSpPr>
            <p:nvPr/>
          </p:nvSpPr>
          <p:spPr bwMode="auto">
            <a:xfrm>
              <a:off x="2205" y="3641"/>
              <a:ext cx="1" cy="2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0286" name="Line 66"/>
            <p:cNvSpPr>
              <a:spLocks noChangeShapeType="1"/>
            </p:cNvSpPr>
            <p:nvPr/>
          </p:nvSpPr>
          <p:spPr bwMode="auto">
            <a:xfrm>
              <a:off x="2241" y="3641"/>
              <a:ext cx="1" cy="2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0287" name="Line 67"/>
            <p:cNvSpPr>
              <a:spLocks noChangeShapeType="1"/>
            </p:cNvSpPr>
            <p:nvPr/>
          </p:nvSpPr>
          <p:spPr bwMode="auto">
            <a:xfrm>
              <a:off x="2277" y="3641"/>
              <a:ext cx="1" cy="2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0288" name="Line 68"/>
            <p:cNvSpPr>
              <a:spLocks noChangeShapeType="1"/>
            </p:cNvSpPr>
            <p:nvPr/>
          </p:nvSpPr>
          <p:spPr bwMode="auto">
            <a:xfrm>
              <a:off x="2277" y="3641"/>
              <a:ext cx="1" cy="4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0289" name="Rectangle 69"/>
            <p:cNvSpPr>
              <a:spLocks noChangeArrowheads="1"/>
            </p:cNvSpPr>
            <p:nvPr/>
          </p:nvSpPr>
          <p:spPr bwMode="auto">
            <a:xfrm>
              <a:off x="2216" y="3683"/>
              <a:ext cx="107"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rgbClr val="111111"/>
                  </a:solidFill>
                  <a:latin typeface="Times New Roman" panose="02020603050405020304" pitchFamily="18" charset="0"/>
                </a:defRPr>
              </a:lvl1pPr>
              <a:lvl2pPr marL="742950" indent="-285750" eaLnBrk="0" hangingPunct="0">
                <a:defRPr sz="2400">
                  <a:solidFill>
                    <a:srgbClr val="111111"/>
                  </a:solidFill>
                  <a:latin typeface="Times New Roman" panose="02020603050405020304" pitchFamily="18" charset="0"/>
                </a:defRPr>
              </a:lvl2pPr>
              <a:lvl3pPr marL="1143000" indent="-228600" eaLnBrk="0" hangingPunct="0">
                <a:defRPr sz="2400">
                  <a:solidFill>
                    <a:srgbClr val="111111"/>
                  </a:solidFill>
                  <a:latin typeface="Times New Roman" panose="02020603050405020304" pitchFamily="18" charset="0"/>
                </a:defRPr>
              </a:lvl3pPr>
              <a:lvl4pPr marL="1600200" indent="-228600" eaLnBrk="0" hangingPunct="0">
                <a:defRPr sz="2400">
                  <a:solidFill>
                    <a:srgbClr val="111111"/>
                  </a:solidFill>
                  <a:latin typeface="Times New Roman" panose="02020603050405020304" pitchFamily="18" charset="0"/>
                </a:defRPr>
              </a:lvl4pPr>
              <a:lvl5pPr marL="2057400" indent="-228600" eaLnBrk="0" hangingPunct="0">
                <a:defRPr sz="2400">
                  <a:solidFill>
                    <a:srgbClr val="111111"/>
                  </a:solidFill>
                  <a:latin typeface="Times New Roman" panose="02020603050405020304" pitchFamily="18" charset="0"/>
                </a:defRPr>
              </a:lvl5pPr>
              <a:lvl6pPr marL="2514600" indent="-228600" algn="ctr" eaLnBrk="0" fontAlgn="base" hangingPunct="0">
                <a:spcBef>
                  <a:spcPct val="0"/>
                </a:spcBef>
                <a:spcAft>
                  <a:spcPct val="0"/>
                </a:spcAft>
                <a:defRPr sz="2400">
                  <a:solidFill>
                    <a:srgbClr val="111111"/>
                  </a:solidFill>
                  <a:latin typeface="Times New Roman" panose="02020603050405020304" pitchFamily="18" charset="0"/>
                </a:defRPr>
              </a:lvl6pPr>
              <a:lvl7pPr marL="2971800" indent="-228600" algn="ctr" eaLnBrk="0" fontAlgn="base" hangingPunct="0">
                <a:spcBef>
                  <a:spcPct val="0"/>
                </a:spcBef>
                <a:spcAft>
                  <a:spcPct val="0"/>
                </a:spcAft>
                <a:defRPr sz="2400">
                  <a:solidFill>
                    <a:srgbClr val="111111"/>
                  </a:solidFill>
                  <a:latin typeface="Times New Roman" panose="02020603050405020304" pitchFamily="18" charset="0"/>
                </a:defRPr>
              </a:lvl7pPr>
              <a:lvl8pPr marL="3429000" indent="-228600" algn="ctr" eaLnBrk="0" fontAlgn="base" hangingPunct="0">
                <a:spcBef>
                  <a:spcPct val="0"/>
                </a:spcBef>
                <a:spcAft>
                  <a:spcPct val="0"/>
                </a:spcAft>
                <a:defRPr sz="2400">
                  <a:solidFill>
                    <a:srgbClr val="111111"/>
                  </a:solidFill>
                  <a:latin typeface="Times New Roman" panose="02020603050405020304" pitchFamily="18" charset="0"/>
                </a:defRPr>
              </a:lvl8pPr>
              <a:lvl9pPr marL="3886200" indent="-228600" algn="ctr" eaLnBrk="0" fontAlgn="base" hangingPunct="0">
                <a:spcBef>
                  <a:spcPct val="0"/>
                </a:spcBef>
                <a:spcAft>
                  <a:spcPct val="0"/>
                </a:spcAft>
                <a:defRPr sz="2400">
                  <a:solidFill>
                    <a:srgbClr val="111111"/>
                  </a:solidFill>
                  <a:latin typeface="Times New Roman" panose="02020603050405020304" pitchFamily="18" charset="0"/>
                </a:defRPr>
              </a:lvl9pPr>
            </a:lstStyle>
            <a:p>
              <a:pPr algn="l" eaLnBrk="1" hangingPunct="1"/>
              <a:r>
                <a:rPr lang="en-US" altLang="en-US">
                  <a:solidFill>
                    <a:schemeClr val="tx1"/>
                  </a:solidFill>
                  <a:latin typeface="MS Sans Serif" charset="0"/>
                </a:rPr>
                <a:t>7</a:t>
              </a:r>
              <a:endParaRPr lang="en-US" altLang="en-US">
                <a:solidFill>
                  <a:schemeClr val="tx1"/>
                </a:solidFill>
              </a:endParaRPr>
            </a:p>
          </p:txBody>
        </p:sp>
        <p:sp>
          <p:nvSpPr>
            <p:cNvPr id="90290" name="Line 70"/>
            <p:cNvSpPr>
              <a:spLocks noChangeShapeType="1"/>
            </p:cNvSpPr>
            <p:nvPr/>
          </p:nvSpPr>
          <p:spPr bwMode="auto">
            <a:xfrm>
              <a:off x="2313" y="3641"/>
              <a:ext cx="1" cy="2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0291" name="Line 71"/>
            <p:cNvSpPr>
              <a:spLocks noChangeShapeType="1"/>
            </p:cNvSpPr>
            <p:nvPr/>
          </p:nvSpPr>
          <p:spPr bwMode="auto">
            <a:xfrm>
              <a:off x="2349" y="3641"/>
              <a:ext cx="1" cy="2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0292" name="Line 72"/>
            <p:cNvSpPr>
              <a:spLocks noChangeShapeType="1"/>
            </p:cNvSpPr>
            <p:nvPr/>
          </p:nvSpPr>
          <p:spPr bwMode="auto">
            <a:xfrm>
              <a:off x="2385" y="3641"/>
              <a:ext cx="1" cy="2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0293" name="Line 73"/>
            <p:cNvSpPr>
              <a:spLocks noChangeShapeType="1"/>
            </p:cNvSpPr>
            <p:nvPr/>
          </p:nvSpPr>
          <p:spPr bwMode="auto">
            <a:xfrm>
              <a:off x="2421" y="3641"/>
              <a:ext cx="1" cy="2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0294" name="Line 74"/>
            <p:cNvSpPr>
              <a:spLocks noChangeShapeType="1"/>
            </p:cNvSpPr>
            <p:nvPr/>
          </p:nvSpPr>
          <p:spPr bwMode="auto">
            <a:xfrm>
              <a:off x="2457" y="3641"/>
              <a:ext cx="1" cy="2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0295" name="Line 75"/>
            <p:cNvSpPr>
              <a:spLocks noChangeShapeType="1"/>
            </p:cNvSpPr>
            <p:nvPr/>
          </p:nvSpPr>
          <p:spPr bwMode="auto">
            <a:xfrm>
              <a:off x="2493" y="3641"/>
              <a:ext cx="1" cy="2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0296" name="Line 76"/>
            <p:cNvSpPr>
              <a:spLocks noChangeShapeType="1"/>
            </p:cNvSpPr>
            <p:nvPr/>
          </p:nvSpPr>
          <p:spPr bwMode="auto">
            <a:xfrm>
              <a:off x="2529" y="3641"/>
              <a:ext cx="1" cy="2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0297" name="Line 77"/>
            <p:cNvSpPr>
              <a:spLocks noChangeShapeType="1"/>
            </p:cNvSpPr>
            <p:nvPr/>
          </p:nvSpPr>
          <p:spPr bwMode="auto">
            <a:xfrm>
              <a:off x="2565" y="3641"/>
              <a:ext cx="0" cy="2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0298" name="Line 78"/>
            <p:cNvSpPr>
              <a:spLocks noChangeShapeType="1"/>
            </p:cNvSpPr>
            <p:nvPr/>
          </p:nvSpPr>
          <p:spPr bwMode="auto">
            <a:xfrm>
              <a:off x="2600" y="3641"/>
              <a:ext cx="1" cy="2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0299" name="Line 79"/>
            <p:cNvSpPr>
              <a:spLocks noChangeShapeType="1"/>
            </p:cNvSpPr>
            <p:nvPr/>
          </p:nvSpPr>
          <p:spPr bwMode="auto">
            <a:xfrm>
              <a:off x="2635" y="3641"/>
              <a:ext cx="1" cy="2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0300" name="Line 80"/>
            <p:cNvSpPr>
              <a:spLocks noChangeShapeType="1"/>
            </p:cNvSpPr>
            <p:nvPr/>
          </p:nvSpPr>
          <p:spPr bwMode="auto">
            <a:xfrm>
              <a:off x="2635" y="3641"/>
              <a:ext cx="1" cy="4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0301" name="Rectangle 81"/>
            <p:cNvSpPr>
              <a:spLocks noChangeArrowheads="1"/>
            </p:cNvSpPr>
            <p:nvPr/>
          </p:nvSpPr>
          <p:spPr bwMode="auto">
            <a:xfrm>
              <a:off x="2575" y="3683"/>
              <a:ext cx="107"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rgbClr val="111111"/>
                  </a:solidFill>
                  <a:latin typeface="Times New Roman" panose="02020603050405020304" pitchFamily="18" charset="0"/>
                </a:defRPr>
              </a:lvl1pPr>
              <a:lvl2pPr marL="742950" indent="-285750" eaLnBrk="0" hangingPunct="0">
                <a:defRPr sz="2400">
                  <a:solidFill>
                    <a:srgbClr val="111111"/>
                  </a:solidFill>
                  <a:latin typeface="Times New Roman" panose="02020603050405020304" pitchFamily="18" charset="0"/>
                </a:defRPr>
              </a:lvl2pPr>
              <a:lvl3pPr marL="1143000" indent="-228600" eaLnBrk="0" hangingPunct="0">
                <a:defRPr sz="2400">
                  <a:solidFill>
                    <a:srgbClr val="111111"/>
                  </a:solidFill>
                  <a:latin typeface="Times New Roman" panose="02020603050405020304" pitchFamily="18" charset="0"/>
                </a:defRPr>
              </a:lvl3pPr>
              <a:lvl4pPr marL="1600200" indent="-228600" eaLnBrk="0" hangingPunct="0">
                <a:defRPr sz="2400">
                  <a:solidFill>
                    <a:srgbClr val="111111"/>
                  </a:solidFill>
                  <a:latin typeface="Times New Roman" panose="02020603050405020304" pitchFamily="18" charset="0"/>
                </a:defRPr>
              </a:lvl4pPr>
              <a:lvl5pPr marL="2057400" indent="-228600" eaLnBrk="0" hangingPunct="0">
                <a:defRPr sz="2400">
                  <a:solidFill>
                    <a:srgbClr val="111111"/>
                  </a:solidFill>
                  <a:latin typeface="Times New Roman" panose="02020603050405020304" pitchFamily="18" charset="0"/>
                </a:defRPr>
              </a:lvl5pPr>
              <a:lvl6pPr marL="2514600" indent="-228600" algn="ctr" eaLnBrk="0" fontAlgn="base" hangingPunct="0">
                <a:spcBef>
                  <a:spcPct val="0"/>
                </a:spcBef>
                <a:spcAft>
                  <a:spcPct val="0"/>
                </a:spcAft>
                <a:defRPr sz="2400">
                  <a:solidFill>
                    <a:srgbClr val="111111"/>
                  </a:solidFill>
                  <a:latin typeface="Times New Roman" panose="02020603050405020304" pitchFamily="18" charset="0"/>
                </a:defRPr>
              </a:lvl6pPr>
              <a:lvl7pPr marL="2971800" indent="-228600" algn="ctr" eaLnBrk="0" fontAlgn="base" hangingPunct="0">
                <a:spcBef>
                  <a:spcPct val="0"/>
                </a:spcBef>
                <a:spcAft>
                  <a:spcPct val="0"/>
                </a:spcAft>
                <a:defRPr sz="2400">
                  <a:solidFill>
                    <a:srgbClr val="111111"/>
                  </a:solidFill>
                  <a:latin typeface="Times New Roman" panose="02020603050405020304" pitchFamily="18" charset="0"/>
                </a:defRPr>
              </a:lvl7pPr>
              <a:lvl8pPr marL="3429000" indent="-228600" algn="ctr" eaLnBrk="0" fontAlgn="base" hangingPunct="0">
                <a:spcBef>
                  <a:spcPct val="0"/>
                </a:spcBef>
                <a:spcAft>
                  <a:spcPct val="0"/>
                </a:spcAft>
                <a:defRPr sz="2400">
                  <a:solidFill>
                    <a:srgbClr val="111111"/>
                  </a:solidFill>
                  <a:latin typeface="Times New Roman" panose="02020603050405020304" pitchFamily="18" charset="0"/>
                </a:defRPr>
              </a:lvl8pPr>
              <a:lvl9pPr marL="3886200" indent="-228600" algn="ctr" eaLnBrk="0" fontAlgn="base" hangingPunct="0">
                <a:spcBef>
                  <a:spcPct val="0"/>
                </a:spcBef>
                <a:spcAft>
                  <a:spcPct val="0"/>
                </a:spcAft>
                <a:defRPr sz="2400">
                  <a:solidFill>
                    <a:srgbClr val="111111"/>
                  </a:solidFill>
                  <a:latin typeface="Times New Roman" panose="02020603050405020304" pitchFamily="18" charset="0"/>
                </a:defRPr>
              </a:lvl9pPr>
            </a:lstStyle>
            <a:p>
              <a:pPr algn="l" eaLnBrk="1" hangingPunct="1"/>
              <a:r>
                <a:rPr lang="en-US" altLang="en-US">
                  <a:solidFill>
                    <a:schemeClr val="tx1"/>
                  </a:solidFill>
                  <a:latin typeface="MS Sans Serif" charset="0"/>
                </a:rPr>
                <a:t>8</a:t>
              </a:r>
              <a:endParaRPr lang="en-US" altLang="en-US">
                <a:solidFill>
                  <a:schemeClr val="tx1"/>
                </a:solidFill>
              </a:endParaRPr>
            </a:p>
          </p:txBody>
        </p:sp>
        <p:sp>
          <p:nvSpPr>
            <p:cNvPr id="90302" name="Line 82"/>
            <p:cNvSpPr>
              <a:spLocks noChangeShapeType="1"/>
            </p:cNvSpPr>
            <p:nvPr/>
          </p:nvSpPr>
          <p:spPr bwMode="auto">
            <a:xfrm flipV="1">
              <a:off x="484" y="2437"/>
              <a:ext cx="1" cy="1204"/>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0303" name="Line 83"/>
            <p:cNvSpPr>
              <a:spLocks noChangeShapeType="1"/>
            </p:cNvSpPr>
            <p:nvPr/>
          </p:nvSpPr>
          <p:spPr bwMode="auto">
            <a:xfrm flipH="1">
              <a:off x="430" y="3641"/>
              <a:ext cx="54"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0304" name="Line 84"/>
            <p:cNvSpPr>
              <a:spLocks noChangeShapeType="1"/>
            </p:cNvSpPr>
            <p:nvPr/>
          </p:nvSpPr>
          <p:spPr bwMode="auto">
            <a:xfrm flipH="1">
              <a:off x="415" y="3641"/>
              <a:ext cx="69" cy="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0305" name="Rectangle 85"/>
            <p:cNvSpPr>
              <a:spLocks noChangeArrowheads="1"/>
            </p:cNvSpPr>
            <p:nvPr/>
          </p:nvSpPr>
          <p:spPr bwMode="auto">
            <a:xfrm>
              <a:off x="280" y="3605"/>
              <a:ext cx="107"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rgbClr val="111111"/>
                  </a:solidFill>
                  <a:latin typeface="Times New Roman" panose="02020603050405020304" pitchFamily="18" charset="0"/>
                </a:defRPr>
              </a:lvl1pPr>
              <a:lvl2pPr marL="742950" indent="-285750" eaLnBrk="0" hangingPunct="0">
                <a:defRPr sz="2400">
                  <a:solidFill>
                    <a:srgbClr val="111111"/>
                  </a:solidFill>
                  <a:latin typeface="Times New Roman" panose="02020603050405020304" pitchFamily="18" charset="0"/>
                </a:defRPr>
              </a:lvl2pPr>
              <a:lvl3pPr marL="1143000" indent="-228600" eaLnBrk="0" hangingPunct="0">
                <a:defRPr sz="2400">
                  <a:solidFill>
                    <a:srgbClr val="111111"/>
                  </a:solidFill>
                  <a:latin typeface="Times New Roman" panose="02020603050405020304" pitchFamily="18" charset="0"/>
                </a:defRPr>
              </a:lvl3pPr>
              <a:lvl4pPr marL="1600200" indent="-228600" eaLnBrk="0" hangingPunct="0">
                <a:defRPr sz="2400">
                  <a:solidFill>
                    <a:srgbClr val="111111"/>
                  </a:solidFill>
                  <a:latin typeface="Times New Roman" panose="02020603050405020304" pitchFamily="18" charset="0"/>
                </a:defRPr>
              </a:lvl4pPr>
              <a:lvl5pPr marL="2057400" indent="-228600" eaLnBrk="0" hangingPunct="0">
                <a:defRPr sz="2400">
                  <a:solidFill>
                    <a:srgbClr val="111111"/>
                  </a:solidFill>
                  <a:latin typeface="Times New Roman" panose="02020603050405020304" pitchFamily="18" charset="0"/>
                </a:defRPr>
              </a:lvl5pPr>
              <a:lvl6pPr marL="2514600" indent="-228600" algn="ctr" eaLnBrk="0" fontAlgn="base" hangingPunct="0">
                <a:spcBef>
                  <a:spcPct val="0"/>
                </a:spcBef>
                <a:spcAft>
                  <a:spcPct val="0"/>
                </a:spcAft>
                <a:defRPr sz="2400">
                  <a:solidFill>
                    <a:srgbClr val="111111"/>
                  </a:solidFill>
                  <a:latin typeface="Times New Roman" panose="02020603050405020304" pitchFamily="18" charset="0"/>
                </a:defRPr>
              </a:lvl6pPr>
              <a:lvl7pPr marL="2971800" indent="-228600" algn="ctr" eaLnBrk="0" fontAlgn="base" hangingPunct="0">
                <a:spcBef>
                  <a:spcPct val="0"/>
                </a:spcBef>
                <a:spcAft>
                  <a:spcPct val="0"/>
                </a:spcAft>
                <a:defRPr sz="2400">
                  <a:solidFill>
                    <a:srgbClr val="111111"/>
                  </a:solidFill>
                  <a:latin typeface="Times New Roman" panose="02020603050405020304" pitchFamily="18" charset="0"/>
                </a:defRPr>
              </a:lvl7pPr>
              <a:lvl8pPr marL="3429000" indent="-228600" algn="ctr" eaLnBrk="0" fontAlgn="base" hangingPunct="0">
                <a:spcBef>
                  <a:spcPct val="0"/>
                </a:spcBef>
                <a:spcAft>
                  <a:spcPct val="0"/>
                </a:spcAft>
                <a:defRPr sz="2400">
                  <a:solidFill>
                    <a:srgbClr val="111111"/>
                  </a:solidFill>
                  <a:latin typeface="Times New Roman" panose="02020603050405020304" pitchFamily="18" charset="0"/>
                </a:defRPr>
              </a:lvl8pPr>
              <a:lvl9pPr marL="3886200" indent="-228600" algn="ctr" eaLnBrk="0" fontAlgn="base" hangingPunct="0">
                <a:spcBef>
                  <a:spcPct val="0"/>
                </a:spcBef>
                <a:spcAft>
                  <a:spcPct val="0"/>
                </a:spcAft>
                <a:defRPr sz="2400">
                  <a:solidFill>
                    <a:srgbClr val="111111"/>
                  </a:solidFill>
                  <a:latin typeface="Times New Roman" panose="02020603050405020304" pitchFamily="18" charset="0"/>
                </a:defRPr>
              </a:lvl9pPr>
            </a:lstStyle>
            <a:p>
              <a:pPr algn="l" eaLnBrk="1" hangingPunct="1"/>
              <a:r>
                <a:rPr lang="en-US" altLang="en-US">
                  <a:solidFill>
                    <a:schemeClr val="tx1"/>
                  </a:solidFill>
                  <a:latin typeface="MS Sans Serif" charset="0"/>
                </a:rPr>
                <a:t>0</a:t>
              </a:r>
              <a:endParaRPr lang="en-US" altLang="en-US">
                <a:solidFill>
                  <a:schemeClr val="tx1"/>
                </a:solidFill>
              </a:endParaRPr>
            </a:p>
          </p:txBody>
        </p:sp>
        <p:sp>
          <p:nvSpPr>
            <p:cNvPr id="90306" name="Line 86"/>
            <p:cNvSpPr>
              <a:spLocks noChangeShapeType="1"/>
            </p:cNvSpPr>
            <p:nvPr/>
          </p:nvSpPr>
          <p:spPr bwMode="auto">
            <a:xfrm flipH="1">
              <a:off x="430" y="3520"/>
              <a:ext cx="54"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0307" name="Line 87"/>
            <p:cNvSpPr>
              <a:spLocks noChangeShapeType="1"/>
            </p:cNvSpPr>
            <p:nvPr/>
          </p:nvSpPr>
          <p:spPr bwMode="auto">
            <a:xfrm flipH="1">
              <a:off x="430" y="3400"/>
              <a:ext cx="54"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0308" name="Line 88"/>
            <p:cNvSpPr>
              <a:spLocks noChangeShapeType="1"/>
            </p:cNvSpPr>
            <p:nvPr/>
          </p:nvSpPr>
          <p:spPr bwMode="auto">
            <a:xfrm flipH="1">
              <a:off x="430" y="3279"/>
              <a:ext cx="54"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0309" name="Line 89"/>
            <p:cNvSpPr>
              <a:spLocks noChangeShapeType="1"/>
            </p:cNvSpPr>
            <p:nvPr/>
          </p:nvSpPr>
          <p:spPr bwMode="auto">
            <a:xfrm flipH="1">
              <a:off x="430" y="3159"/>
              <a:ext cx="54"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0310" name="Line 90"/>
            <p:cNvSpPr>
              <a:spLocks noChangeShapeType="1"/>
            </p:cNvSpPr>
            <p:nvPr/>
          </p:nvSpPr>
          <p:spPr bwMode="auto">
            <a:xfrm flipH="1">
              <a:off x="430" y="3039"/>
              <a:ext cx="54" cy="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0311" name="Line 91"/>
            <p:cNvSpPr>
              <a:spLocks noChangeShapeType="1"/>
            </p:cNvSpPr>
            <p:nvPr/>
          </p:nvSpPr>
          <p:spPr bwMode="auto">
            <a:xfrm flipH="1">
              <a:off x="415" y="3039"/>
              <a:ext cx="69" cy="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0312" name="Line 92"/>
            <p:cNvSpPr>
              <a:spLocks noChangeShapeType="1"/>
            </p:cNvSpPr>
            <p:nvPr/>
          </p:nvSpPr>
          <p:spPr bwMode="auto">
            <a:xfrm flipH="1">
              <a:off x="430" y="2918"/>
              <a:ext cx="54"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0313" name="Line 93"/>
            <p:cNvSpPr>
              <a:spLocks noChangeShapeType="1"/>
            </p:cNvSpPr>
            <p:nvPr/>
          </p:nvSpPr>
          <p:spPr bwMode="auto">
            <a:xfrm flipH="1">
              <a:off x="430" y="2798"/>
              <a:ext cx="54"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0314" name="Line 94"/>
            <p:cNvSpPr>
              <a:spLocks noChangeShapeType="1"/>
            </p:cNvSpPr>
            <p:nvPr/>
          </p:nvSpPr>
          <p:spPr bwMode="auto">
            <a:xfrm flipH="1">
              <a:off x="430" y="2678"/>
              <a:ext cx="54" cy="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0315" name="Line 95"/>
            <p:cNvSpPr>
              <a:spLocks noChangeShapeType="1"/>
            </p:cNvSpPr>
            <p:nvPr/>
          </p:nvSpPr>
          <p:spPr bwMode="auto">
            <a:xfrm flipH="1">
              <a:off x="430" y="2557"/>
              <a:ext cx="54"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0316" name="Line 96"/>
            <p:cNvSpPr>
              <a:spLocks noChangeShapeType="1"/>
            </p:cNvSpPr>
            <p:nvPr/>
          </p:nvSpPr>
          <p:spPr bwMode="auto">
            <a:xfrm flipH="1">
              <a:off x="430" y="2437"/>
              <a:ext cx="54" cy="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0317" name="Line 97"/>
            <p:cNvSpPr>
              <a:spLocks noChangeShapeType="1"/>
            </p:cNvSpPr>
            <p:nvPr/>
          </p:nvSpPr>
          <p:spPr bwMode="auto">
            <a:xfrm flipH="1">
              <a:off x="415" y="2437"/>
              <a:ext cx="69" cy="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0318" name="Rectangle 98"/>
            <p:cNvSpPr>
              <a:spLocks noChangeArrowheads="1"/>
            </p:cNvSpPr>
            <p:nvPr/>
          </p:nvSpPr>
          <p:spPr bwMode="auto">
            <a:xfrm>
              <a:off x="280" y="2401"/>
              <a:ext cx="107"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rgbClr val="111111"/>
                  </a:solidFill>
                  <a:latin typeface="Times New Roman" panose="02020603050405020304" pitchFamily="18" charset="0"/>
                </a:defRPr>
              </a:lvl1pPr>
              <a:lvl2pPr marL="742950" indent="-285750" eaLnBrk="0" hangingPunct="0">
                <a:defRPr sz="2400">
                  <a:solidFill>
                    <a:srgbClr val="111111"/>
                  </a:solidFill>
                  <a:latin typeface="Times New Roman" panose="02020603050405020304" pitchFamily="18" charset="0"/>
                </a:defRPr>
              </a:lvl2pPr>
              <a:lvl3pPr marL="1143000" indent="-228600" eaLnBrk="0" hangingPunct="0">
                <a:defRPr sz="2400">
                  <a:solidFill>
                    <a:srgbClr val="111111"/>
                  </a:solidFill>
                  <a:latin typeface="Times New Roman" panose="02020603050405020304" pitchFamily="18" charset="0"/>
                </a:defRPr>
              </a:lvl3pPr>
              <a:lvl4pPr marL="1600200" indent="-228600" eaLnBrk="0" hangingPunct="0">
                <a:defRPr sz="2400">
                  <a:solidFill>
                    <a:srgbClr val="111111"/>
                  </a:solidFill>
                  <a:latin typeface="Times New Roman" panose="02020603050405020304" pitchFamily="18" charset="0"/>
                </a:defRPr>
              </a:lvl4pPr>
              <a:lvl5pPr marL="2057400" indent="-228600" eaLnBrk="0" hangingPunct="0">
                <a:defRPr sz="2400">
                  <a:solidFill>
                    <a:srgbClr val="111111"/>
                  </a:solidFill>
                  <a:latin typeface="Times New Roman" panose="02020603050405020304" pitchFamily="18" charset="0"/>
                </a:defRPr>
              </a:lvl5pPr>
              <a:lvl6pPr marL="2514600" indent="-228600" algn="ctr" eaLnBrk="0" fontAlgn="base" hangingPunct="0">
                <a:spcBef>
                  <a:spcPct val="0"/>
                </a:spcBef>
                <a:spcAft>
                  <a:spcPct val="0"/>
                </a:spcAft>
                <a:defRPr sz="2400">
                  <a:solidFill>
                    <a:srgbClr val="111111"/>
                  </a:solidFill>
                  <a:latin typeface="Times New Roman" panose="02020603050405020304" pitchFamily="18" charset="0"/>
                </a:defRPr>
              </a:lvl6pPr>
              <a:lvl7pPr marL="2971800" indent="-228600" algn="ctr" eaLnBrk="0" fontAlgn="base" hangingPunct="0">
                <a:spcBef>
                  <a:spcPct val="0"/>
                </a:spcBef>
                <a:spcAft>
                  <a:spcPct val="0"/>
                </a:spcAft>
                <a:defRPr sz="2400">
                  <a:solidFill>
                    <a:srgbClr val="111111"/>
                  </a:solidFill>
                  <a:latin typeface="Times New Roman" panose="02020603050405020304" pitchFamily="18" charset="0"/>
                </a:defRPr>
              </a:lvl7pPr>
              <a:lvl8pPr marL="3429000" indent="-228600" algn="ctr" eaLnBrk="0" fontAlgn="base" hangingPunct="0">
                <a:spcBef>
                  <a:spcPct val="0"/>
                </a:spcBef>
                <a:spcAft>
                  <a:spcPct val="0"/>
                </a:spcAft>
                <a:defRPr sz="2400">
                  <a:solidFill>
                    <a:srgbClr val="111111"/>
                  </a:solidFill>
                  <a:latin typeface="Times New Roman" panose="02020603050405020304" pitchFamily="18" charset="0"/>
                </a:defRPr>
              </a:lvl8pPr>
              <a:lvl9pPr marL="3886200" indent="-228600" algn="ctr" eaLnBrk="0" fontAlgn="base" hangingPunct="0">
                <a:spcBef>
                  <a:spcPct val="0"/>
                </a:spcBef>
                <a:spcAft>
                  <a:spcPct val="0"/>
                </a:spcAft>
                <a:defRPr sz="2400">
                  <a:solidFill>
                    <a:srgbClr val="111111"/>
                  </a:solidFill>
                  <a:latin typeface="Times New Roman" panose="02020603050405020304" pitchFamily="18" charset="0"/>
                </a:defRPr>
              </a:lvl9pPr>
            </a:lstStyle>
            <a:p>
              <a:pPr algn="l" eaLnBrk="1" hangingPunct="1"/>
              <a:r>
                <a:rPr lang="en-US" altLang="en-US">
                  <a:solidFill>
                    <a:schemeClr val="tx1"/>
                  </a:solidFill>
                  <a:latin typeface="MS Sans Serif" charset="0"/>
                </a:rPr>
                <a:t>1</a:t>
              </a:r>
              <a:endParaRPr lang="en-US" altLang="en-US">
                <a:solidFill>
                  <a:schemeClr val="tx1"/>
                </a:solidFill>
              </a:endParaRPr>
            </a:p>
          </p:txBody>
        </p:sp>
        <p:sp>
          <p:nvSpPr>
            <p:cNvPr id="90319" name="Freeform 99"/>
            <p:cNvSpPr>
              <a:spLocks/>
            </p:cNvSpPr>
            <p:nvPr/>
          </p:nvSpPr>
          <p:spPr bwMode="auto">
            <a:xfrm flipV="1">
              <a:off x="636" y="2437"/>
              <a:ext cx="1848" cy="1204"/>
            </a:xfrm>
            <a:custGeom>
              <a:avLst/>
              <a:gdLst>
                <a:gd name="T0" fmla="*/ 661 w 6525"/>
                <a:gd name="T1" fmla="*/ 247 h 8257"/>
                <a:gd name="T2" fmla="*/ 1293 w 6525"/>
                <a:gd name="T3" fmla="*/ 495 h 8257"/>
                <a:gd name="T4" fmla="*/ 1564 w 6525"/>
                <a:gd name="T5" fmla="*/ 825 h 8257"/>
                <a:gd name="T6" fmla="*/ 1836 w 6525"/>
                <a:gd name="T7" fmla="*/ 1073 h 8257"/>
                <a:gd name="T8" fmla="*/ 2003 w 6525"/>
                <a:gd name="T9" fmla="*/ 1403 h 8257"/>
                <a:gd name="T10" fmla="*/ 2196 w 6525"/>
                <a:gd name="T11" fmla="*/ 1651 h 8257"/>
                <a:gd name="T12" fmla="*/ 2327 w 6525"/>
                <a:gd name="T13" fmla="*/ 1981 h 8257"/>
                <a:gd name="T14" fmla="*/ 2486 w 6525"/>
                <a:gd name="T15" fmla="*/ 2229 h 8257"/>
                <a:gd name="T16" fmla="*/ 2598 w 6525"/>
                <a:gd name="T17" fmla="*/ 2559 h 8257"/>
                <a:gd name="T18" fmla="*/ 2740 w 6525"/>
                <a:gd name="T19" fmla="*/ 2807 h 8257"/>
                <a:gd name="T20" fmla="*/ 2842 w 6525"/>
                <a:gd name="T21" fmla="*/ 3137 h 8257"/>
                <a:gd name="T22" fmla="*/ 2974 w 6525"/>
                <a:gd name="T23" fmla="*/ 3385 h 8257"/>
                <a:gd name="T24" fmla="*/ 3071 w 6525"/>
                <a:gd name="T25" fmla="*/ 3715 h 8257"/>
                <a:gd name="T26" fmla="*/ 3199 w 6525"/>
                <a:gd name="T27" fmla="*/ 3963 h 8257"/>
                <a:gd name="T28" fmla="*/ 3294 w 6525"/>
                <a:gd name="T29" fmla="*/ 4293 h 8257"/>
                <a:gd name="T30" fmla="*/ 3422 w 6525"/>
                <a:gd name="T31" fmla="*/ 4541 h 8257"/>
                <a:gd name="T32" fmla="*/ 3518 w 6525"/>
                <a:gd name="T33" fmla="*/ 4871 h 8257"/>
                <a:gd name="T34" fmla="*/ 3649 w 6525"/>
                <a:gd name="T35" fmla="*/ 5119 h 8257"/>
                <a:gd name="T36" fmla="*/ 3751 w 6525"/>
                <a:gd name="T37" fmla="*/ 5449 h 8257"/>
                <a:gd name="T38" fmla="*/ 3891 w 6525"/>
                <a:gd name="T39" fmla="*/ 5697 h 8257"/>
                <a:gd name="T40" fmla="*/ 4001 w 6525"/>
                <a:gd name="T41" fmla="*/ 6027 h 8257"/>
                <a:gd name="T42" fmla="*/ 4157 w 6525"/>
                <a:gd name="T43" fmla="*/ 6275 h 8257"/>
                <a:gd name="T44" fmla="*/ 4284 w 6525"/>
                <a:gd name="T45" fmla="*/ 6605 h 8257"/>
                <a:gd name="T46" fmla="*/ 4471 w 6525"/>
                <a:gd name="T47" fmla="*/ 6853 h 8257"/>
                <a:gd name="T48" fmla="*/ 4631 w 6525"/>
                <a:gd name="T49" fmla="*/ 7183 h 8257"/>
                <a:gd name="T50" fmla="*/ 4886 w 6525"/>
                <a:gd name="T51" fmla="*/ 7431 h 8257"/>
                <a:gd name="T52" fmla="*/ 5132 w 6525"/>
                <a:gd name="T53" fmla="*/ 7761 h 8257"/>
                <a:gd name="T54" fmla="*/ 5645 w 6525"/>
                <a:gd name="T55" fmla="*/ 8009 h 8257"/>
                <a:gd name="T56" fmla="*/ 6525 w 6525"/>
                <a:gd name="T57" fmla="*/ 8174 h 8257"/>
                <a:gd name="T58" fmla="*/ 5480 w 6525"/>
                <a:gd name="T59" fmla="*/ 7926 h 8257"/>
                <a:gd name="T60" fmla="*/ 5132 w 6525"/>
                <a:gd name="T61" fmla="*/ 7596 h 8257"/>
                <a:gd name="T62" fmla="*/ 4816 w 6525"/>
                <a:gd name="T63" fmla="*/ 7348 h 8257"/>
                <a:gd name="T64" fmla="*/ 4631 w 6525"/>
                <a:gd name="T65" fmla="*/ 7018 h 8257"/>
                <a:gd name="T66" fmla="*/ 4422 w 6525"/>
                <a:gd name="T67" fmla="*/ 6770 h 8257"/>
                <a:gd name="T68" fmla="*/ 4284 w 6525"/>
                <a:gd name="T69" fmla="*/ 6440 h 8257"/>
                <a:gd name="T70" fmla="*/ 4117 w 6525"/>
                <a:gd name="T71" fmla="*/ 6192 h 8257"/>
                <a:gd name="T72" fmla="*/ 4001 w 6525"/>
                <a:gd name="T73" fmla="*/ 5862 h 8257"/>
                <a:gd name="T74" fmla="*/ 3855 w 6525"/>
                <a:gd name="T75" fmla="*/ 5614 h 8257"/>
                <a:gd name="T76" fmla="*/ 3751 w 6525"/>
                <a:gd name="T77" fmla="*/ 5284 h 8257"/>
                <a:gd name="T78" fmla="*/ 3616 w 6525"/>
                <a:gd name="T79" fmla="*/ 5036 h 8257"/>
                <a:gd name="T80" fmla="*/ 3518 w 6525"/>
                <a:gd name="T81" fmla="*/ 4706 h 8257"/>
                <a:gd name="T82" fmla="*/ 3390 w 6525"/>
                <a:gd name="T83" fmla="*/ 4458 h 8257"/>
                <a:gd name="T84" fmla="*/ 3294 w 6525"/>
                <a:gd name="T85" fmla="*/ 4128 h 8257"/>
                <a:gd name="T86" fmla="*/ 3167 w 6525"/>
                <a:gd name="T87" fmla="*/ 3880 h 8257"/>
                <a:gd name="T88" fmla="*/ 3071 w 6525"/>
                <a:gd name="T89" fmla="*/ 3550 h 8257"/>
                <a:gd name="T90" fmla="*/ 2942 w 6525"/>
                <a:gd name="T91" fmla="*/ 3302 h 8257"/>
                <a:gd name="T92" fmla="*/ 2842 w 6525"/>
                <a:gd name="T93" fmla="*/ 2972 h 8257"/>
                <a:gd name="T94" fmla="*/ 2705 w 6525"/>
                <a:gd name="T95" fmla="*/ 2724 h 8257"/>
                <a:gd name="T96" fmla="*/ 2598 w 6525"/>
                <a:gd name="T97" fmla="*/ 2394 h 8257"/>
                <a:gd name="T98" fmla="*/ 2448 w 6525"/>
                <a:gd name="T99" fmla="*/ 2146 h 8257"/>
                <a:gd name="T100" fmla="*/ 2327 w 6525"/>
                <a:gd name="T101" fmla="*/ 1816 h 8257"/>
                <a:gd name="T102" fmla="*/ 2150 w 6525"/>
                <a:gd name="T103" fmla="*/ 1568 h 8257"/>
                <a:gd name="T104" fmla="*/ 2003 w 6525"/>
                <a:gd name="T105" fmla="*/ 1238 h 8257"/>
                <a:gd name="T106" fmla="*/ 1774 w 6525"/>
                <a:gd name="T107" fmla="*/ 990 h 8257"/>
                <a:gd name="T108" fmla="*/ 1564 w 6525"/>
                <a:gd name="T109" fmla="*/ 660 h 8257"/>
                <a:gd name="T110" fmla="*/ 1179 w 6525"/>
                <a:gd name="T111" fmla="*/ 412 h 8257"/>
                <a:gd name="T112" fmla="*/ 661 w 6525"/>
                <a:gd name="T113" fmla="*/ 82 h 8257"/>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6525"/>
                <a:gd name="T172" fmla="*/ 0 h 8257"/>
                <a:gd name="T173" fmla="*/ 6525 w 6525"/>
                <a:gd name="T174" fmla="*/ 8257 h 8257"/>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6525" h="8257">
                  <a:moveTo>
                    <a:pt x="0" y="0"/>
                  </a:moveTo>
                  <a:lnTo>
                    <a:pt x="0" y="0"/>
                  </a:lnTo>
                  <a:lnTo>
                    <a:pt x="0" y="82"/>
                  </a:lnTo>
                  <a:lnTo>
                    <a:pt x="316" y="82"/>
                  </a:lnTo>
                  <a:lnTo>
                    <a:pt x="316" y="165"/>
                  </a:lnTo>
                  <a:lnTo>
                    <a:pt x="661" y="165"/>
                  </a:lnTo>
                  <a:lnTo>
                    <a:pt x="661" y="247"/>
                  </a:lnTo>
                  <a:lnTo>
                    <a:pt x="880" y="247"/>
                  </a:lnTo>
                  <a:lnTo>
                    <a:pt x="880" y="330"/>
                  </a:lnTo>
                  <a:lnTo>
                    <a:pt x="1045" y="330"/>
                  </a:lnTo>
                  <a:lnTo>
                    <a:pt x="1045" y="412"/>
                  </a:lnTo>
                  <a:lnTo>
                    <a:pt x="1179" y="412"/>
                  </a:lnTo>
                  <a:lnTo>
                    <a:pt x="1179" y="495"/>
                  </a:lnTo>
                  <a:lnTo>
                    <a:pt x="1293" y="495"/>
                  </a:lnTo>
                  <a:lnTo>
                    <a:pt x="1293" y="577"/>
                  </a:lnTo>
                  <a:lnTo>
                    <a:pt x="1393" y="577"/>
                  </a:lnTo>
                  <a:lnTo>
                    <a:pt x="1393" y="660"/>
                  </a:lnTo>
                  <a:lnTo>
                    <a:pt x="1483" y="660"/>
                  </a:lnTo>
                  <a:lnTo>
                    <a:pt x="1483" y="743"/>
                  </a:lnTo>
                  <a:lnTo>
                    <a:pt x="1564" y="743"/>
                  </a:lnTo>
                  <a:lnTo>
                    <a:pt x="1564" y="825"/>
                  </a:lnTo>
                  <a:lnTo>
                    <a:pt x="1639" y="825"/>
                  </a:lnTo>
                  <a:lnTo>
                    <a:pt x="1639" y="908"/>
                  </a:lnTo>
                  <a:lnTo>
                    <a:pt x="1709" y="908"/>
                  </a:lnTo>
                  <a:lnTo>
                    <a:pt x="1709" y="990"/>
                  </a:lnTo>
                  <a:lnTo>
                    <a:pt x="1774" y="990"/>
                  </a:lnTo>
                  <a:lnTo>
                    <a:pt x="1774" y="1073"/>
                  </a:lnTo>
                  <a:lnTo>
                    <a:pt x="1836" y="1073"/>
                  </a:lnTo>
                  <a:lnTo>
                    <a:pt x="1836" y="1155"/>
                  </a:lnTo>
                  <a:lnTo>
                    <a:pt x="1894" y="1155"/>
                  </a:lnTo>
                  <a:lnTo>
                    <a:pt x="1894" y="1238"/>
                  </a:lnTo>
                  <a:lnTo>
                    <a:pt x="1950" y="1238"/>
                  </a:lnTo>
                  <a:lnTo>
                    <a:pt x="1950" y="1321"/>
                  </a:lnTo>
                  <a:lnTo>
                    <a:pt x="2003" y="1321"/>
                  </a:lnTo>
                  <a:lnTo>
                    <a:pt x="2003" y="1403"/>
                  </a:lnTo>
                  <a:lnTo>
                    <a:pt x="2054" y="1403"/>
                  </a:lnTo>
                  <a:lnTo>
                    <a:pt x="2054" y="1486"/>
                  </a:lnTo>
                  <a:lnTo>
                    <a:pt x="2103" y="1486"/>
                  </a:lnTo>
                  <a:lnTo>
                    <a:pt x="2103" y="1568"/>
                  </a:lnTo>
                  <a:lnTo>
                    <a:pt x="2150" y="1568"/>
                  </a:lnTo>
                  <a:lnTo>
                    <a:pt x="2150" y="1651"/>
                  </a:lnTo>
                  <a:lnTo>
                    <a:pt x="2196" y="1651"/>
                  </a:lnTo>
                  <a:lnTo>
                    <a:pt x="2196" y="1733"/>
                  </a:lnTo>
                  <a:lnTo>
                    <a:pt x="2241" y="1733"/>
                  </a:lnTo>
                  <a:lnTo>
                    <a:pt x="2241" y="1816"/>
                  </a:lnTo>
                  <a:lnTo>
                    <a:pt x="2284" y="1816"/>
                  </a:lnTo>
                  <a:lnTo>
                    <a:pt x="2284" y="1899"/>
                  </a:lnTo>
                  <a:lnTo>
                    <a:pt x="2327" y="1899"/>
                  </a:lnTo>
                  <a:lnTo>
                    <a:pt x="2327" y="1981"/>
                  </a:lnTo>
                  <a:lnTo>
                    <a:pt x="2368" y="1981"/>
                  </a:lnTo>
                  <a:lnTo>
                    <a:pt x="2368" y="2064"/>
                  </a:lnTo>
                  <a:lnTo>
                    <a:pt x="2408" y="2064"/>
                  </a:lnTo>
                  <a:lnTo>
                    <a:pt x="2408" y="2146"/>
                  </a:lnTo>
                  <a:lnTo>
                    <a:pt x="2448" y="2146"/>
                  </a:lnTo>
                  <a:lnTo>
                    <a:pt x="2448" y="2229"/>
                  </a:lnTo>
                  <a:lnTo>
                    <a:pt x="2486" y="2229"/>
                  </a:lnTo>
                  <a:lnTo>
                    <a:pt x="2486" y="2311"/>
                  </a:lnTo>
                  <a:lnTo>
                    <a:pt x="2524" y="2311"/>
                  </a:lnTo>
                  <a:lnTo>
                    <a:pt x="2524" y="2394"/>
                  </a:lnTo>
                  <a:lnTo>
                    <a:pt x="2562" y="2394"/>
                  </a:lnTo>
                  <a:lnTo>
                    <a:pt x="2562" y="2477"/>
                  </a:lnTo>
                  <a:lnTo>
                    <a:pt x="2598" y="2477"/>
                  </a:lnTo>
                  <a:lnTo>
                    <a:pt x="2598" y="2559"/>
                  </a:lnTo>
                  <a:lnTo>
                    <a:pt x="2634" y="2559"/>
                  </a:lnTo>
                  <a:lnTo>
                    <a:pt x="2634" y="2642"/>
                  </a:lnTo>
                  <a:lnTo>
                    <a:pt x="2670" y="2642"/>
                  </a:lnTo>
                  <a:lnTo>
                    <a:pt x="2670" y="2724"/>
                  </a:lnTo>
                  <a:lnTo>
                    <a:pt x="2705" y="2724"/>
                  </a:lnTo>
                  <a:lnTo>
                    <a:pt x="2705" y="2807"/>
                  </a:lnTo>
                  <a:lnTo>
                    <a:pt x="2740" y="2807"/>
                  </a:lnTo>
                  <a:lnTo>
                    <a:pt x="2740" y="2889"/>
                  </a:lnTo>
                  <a:lnTo>
                    <a:pt x="2774" y="2889"/>
                  </a:lnTo>
                  <a:lnTo>
                    <a:pt x="2774" y="2972"/>
                  </a:lnTo>
                  <a:lnTo>
                    <a:pt x="2808" y="2972"/>
                  </a:lnTo>
                  <a:lnTo>
                    <a:pt x="2808" y="3055"/>
                  </a:lnTo>
                  <a:lnTo>
                    <a:pt x="2842" y="3055"/>
                  </a:lnTo>
                  <a:lnTo>
                    <a:pt x="2842" y="3137"/>
                  </a:lnTo>
                  <a:lnTo>
                    <a:pt x="2876" y="3137"/>
                  </a:lnTo>
                  <a:lnTo>
                    <a:pt x="2876" y="3220"/>
                  </a:lnTo>
                  <a:lnTo>
                    <a:pt x="2909" y="3220"/>
                  </a:lnTo>
                  <a:lnTo>
                    <a:pt x="2909" y="3302"/>
                  </a:lnTo>
                  <a:lnTo>
                    <a:pt x="2942" y="3302"/>
                  </a:lnTo>
                  <a:lnTo>
                    <a:pt x="2942" y="3385"/>
                  </a:lnTo>
                  <a:lnTo>
                    <a:pt x="2974" y="3385"/>
                  </a:lnTo>
                  <a:lnTo>
                    <a:pt x="2974" y="3467"/>
                  </a:lnTo>
                  <a:lnTo>
                    <a:pt x="3007" y="3467"/>
                  </a:lnTo>
                  <a:lnTo>
                    <a:pt x="3007" y="3550"/>
                  </a:lnTo>
                  <a:lnTo>
                    <a:pt x="3039" y="3550"/>
                  </a:lnTo>
                  <a:lnTo>
                    <a:pt x="3039" y="3633"/>
                  </a:lnTo>
                  <a:lnTo>
                    <a:pt x="3071" y="3633"/>
                  </a:lnTo>
                  <a:lnTo>
                    <a:pt x="3071" y="3715"/>
                  </a:lnTo>
                  <a:lnTo>
                    <a:pt x="3103" y="3715"/>
                  </a:lnTo>
                  <a:lnTo>
                    <a:pt x="3103" y="3798"/>
                  </a:lnTo>
                  <a:lnTo>
                    <a:pt x="3135" y="3798"/>
                  </a:lnTo>
                  <a:lnTo>
                    <a:pt x="3135" y="3880"/>
                  </a:lnTo>
                  <a:lnTo>
                    <a:pt x="3167" y="3880"/>
                  </a:lnTo>
                  <a:lnTo>
                    <a:pt x="3167" y="3963"/>
                  </a:lnTo>
                  <a:lnTo>
                    <a:pt x="3199" y="3963"/>
                  </a:lnTo>
                  <a:lnTo>
                    <a:pt x="3199" y="4045"/>
                  </a:lnTo>
                  <a:lnTo>
                    <a:pt x="3231" y="4045"/>
                  </a:lnTo>
                  <a:lnTo>
                    <a:pt x="3231" y="4128"/>
                  </a:lnTo>
                  <a:lnTo>
                    <a:pt x="3263" y="4128"/>
                  </a:lnTo>
                  <a:lnTo>
                    <a:pt x="3263" y="4211"/>
                  </a:lnTo>
                  <a:lnTo>
                    <a:pt x="3294" y="4211"/>
                  </a:lnTo>
                  <a:lnTo>
                    <a:pt x="3294" y="4293"/>
                  </a:lnTo>
                  <a:lnTo>
                    <a:pt x="3326" y="4293"/>
                  </a:lnTo>
                  <a:lnTo>
                    <a:pt x="3326" y="4376"/>
                  </a:lnTo>
                  <a:lnTo>
                    <a:pt x="3358" y="4376"/>
                  </a:lnTo>
                  <a:lnTo>
                    <a:pt x="3358" y="4458"/>
                  </a:lnTo>
                  <a:lnTo>
                    <a:pt x="3390" y="4458"/>
                  </a:lnTo>
                  <a:lnTo>
                    <a:pt x="3390" y="4541"/>
                  </a:lnTo>
                  <a:lnTo>
                    <a:pt x="3422" y="4541"/>
                  </a:lnTo>
                  <a:lnTo>
                    <a:pt x="3422" y="4623"/>
                  </a:lnTo>
                  <a:lnTo>
                    <a:pt x="3454" y="4623"/>
                  </a:lnTo>
                  <a:lnTo>
                    <a:pt x="3454" y="4706"/>
                  </a:lnTo>
                  <a:lnTo>
                    <a:pt x="3486" y="4706"/>
                  </a:lnTo>
                  <a:lnTo>
                    <a:pt x="3486" y="4789"/>
                  </a:lnTo>
                  <a:lnTo>
                    <a:pt x="3518" y="4789"/>
                  </a:lnTo>
                  <a:lnTo>
                    <a:pt x="3518" y="4871"/>
                  </a:lnTo>
                  <a:lnTo>
                    <a:pt x="3551" y="4871"/>
                  </a:lnTo>
                  <a:lnTo>
                    <a:pt x="3551" y="4954"/>
                  </a:lnTo>
                  <a:lnTo>
                    <a:pt x="3583" y="4954"/>
                  </a:lnTo>
                  <a:lnTo>
                    <a:pt x="3583" y="5036"/>
                  </a:lnTo>
                  <a:lnTo>
                    <a:pt x="3616" y="5036"/>
                  </a:lnTo>
                  <a:lnTo>
                    <a:pt x="3616" y="5119"/>
                  </a:lnTo>
                  <a:lnTo>
                    <a:pt x="3649" y="5119"/>
                  </a:lnTo>
                  <a:lnTo>
                    <a:pt x="3649" y="5201"/>
                  </a:lnTo>
                  <a:lnTo>
                    <a:pt x="3683" y="5201"/>
                  </a:lnTo>
                  <a:lnTo>
                    <a:pt x="3683" y="5284"/>
                  </a:lnTo>
                  <a:lnTo>
                    <a:pt x="3717" y="5284"/>
                  </a:lnTo>
                  <a:lnTo>
                    <a:pt x="3717" y="5367"/>
                  </a:lnTo>
                  <a:lnTo>
                    <a:pt x="3751" y="5367"/>
                  </a:lnTo>
                  <a:lnTo>
                    <a:pt x="3751" y="5449"/>
                  </a:lnTo>
                  <a:lnTo>
                    <a:pt x="3785" y="5449"/>
                  </a:lnTo>
                  <a:lnTo>
                    <a:pt x="3785" y="5532"/>
                  </a:lnTo>
                  <a:lnTo>
                    <a:pt x="3820" y="5532"/>
                  </a:lnTo>
                  <a:lnTo>
                    <a:pt x="3820" y="5614"/>
                  </a:lnTo>
                  <a:lnTo>
                    <a:pt x="3855" y="5614"/>
                  </a:lnTo>
                  <a:lnTo>
                    <a:pt x="3855" y="5697"/>
                  </a:lnTo>
                  <a:lnTo>
                    <a:pt x="3891" y="5697"/>
                  </a:lnTo>
                  <a:lnTo>
                    <a:pt x="3891" y="5779"/>
                  </a:lnTo>
                  <a:lnTo>
                    <a:pt x="3927" y="5779"/>
                  </a:lnTo>
                  <a:lnTo>
                    <a:pt x="3927" y="5862"/>
                  </a:lnTo>
                  <a:lnTo>
                    <a:pt x="3963" y="5862"/>
                  </a:lnTo>
                  <a:lnTo>
                    <a:pt x="3963" y="5945"/>
                  </a:lnTo>
                  <a:lnTo>
                    <a:pt x="4001" y="5945"/>
                  </a:lnTo>
                  <a:lnTo>
                    <a:pt x="4001" y="6027"/>
                  </a:lnTo>
                  <a:lnTo>
                    <a:pt x="4039" y="6027"/>
                  </a:lnTo>
                  <a:lnTo>
                    <a:pt x="4039" y="6110"/>
                  </a:lnTo>
                  <a:lnTo>
                    <a:pt x="4077" y="6110"/>
                  </a:lnTo>
                  <a:lnTo>
                    <a:pt x="4077" y="6192"/>
                  </a:lnTo>
                  <a:lnTo>
                    <a:pt x="4117" y="6192"/>
                  </a:lnTo>
                  <a:lnTo>
                    <a:pt x="4117" y="6275"/>
                  </a:lnTo>
                  <a:lnTo>
                    <a:pt x="4157" y="6275"/>
                  </a:lnTo>
                  <a:lnTo>
                    <a:pt x="4157" y="6357"/>
                  </a:lnTo>
                  <a:lnTo>
                    <a:pt x="4198" y="6357"/>
                  </a:lnTo>
                  <a:lnTo>
                    <a:pt x="4198" y="6440"/>
                  </a:lnTo>
                  <a:lnTo>
                    <a:pt x="4241" y="6440"/>
                  </a:lnTo>
                  <a:lnTo>
                    <a:pt x="4241" y="6523"/>
                  </a:lnTo>
                  <a:lnTo>
                    <a:pt x="4284" y="6523"/>
                  </a:lnTo>
                  <a:lnTo>
                    <a:pt x="4284" y="6605"/>
                  </a:lnTo>
                  <a:lnTo>
                    <a:pt x="4329" y="6605"/>
                  </a:lnTo>
                  <a:lnTo>
                    <a:pt x="4329" y="6688"/>
                  </a:lnTo>
                  <a:lnTo>
                    <a:pt x="4375" y="6688"/>
                  </a:lnTo>
                  <a:lnTo>
                    <a:pt x="4375" y="6770"/>
                  </a:lnTo>
                  <a:lnTo>
                    <a:pt x="4422" y="6770"/>
                  </a:lnTo>
                  <a:lnTo>
                    <a:pt x="4422" y="6853"/>
                  </a:lnTo>
                  <a:lnTo>
                    <a:pt x="4471" y="6853"/>
                  </a:lnTo>
                  <a:lnTo>
                    <a:pt x="4471" y="6935"/>
                  </a:lnTo>
                  <a:lnTo>
                    <a:pt x="4522" y="6935"/>
                  </a:lnTo>
                  <a:lnTo>
                    <a:pt x="4522" y="7018"/>
                  </a:lnTo>
                  <a:lnTo>
                    <a:pt x="4575" y="7018"/>
                  </a:lnTo>
                  <a:lnTo>
                    <a:pt x="4575" y="7101"/>
                  </a:lnTo>
                  <a:lnTo>
                    <a:pt x="4631" y="7101"/>
                  </a:lnTo>
                  <a:lnTo>
                    <a:pt x="4631" y="7183"/>
                  </a:lnTo>
                  <a:lnTo>
                    <a:pt x="4689" y="7183"/>
                  </a:lnTo>
                  <a:lnTo>
                    <a:pt x="4689" y="7266"/>
                  </a:lnTo>
                  <a:lnTo>
                    <a:pt x="4751" y="7266"/>
                  </a:lnTo>
                  <a:lnTo>
                    <a:pt x="4751" y="7348"/>
                  </a:lnTo>
                  <a:lnTo>
                    <a:pt x="4816" y="7348"/>
                  </a:lnTo>
                  <a:lnTo>
                    <a:pt x="4816" y="7431"/>
                  </a:lnTo>
                  <a:lnTo>
                    <a:pt x="4886" y="7431"/>
                  </a:lnTo>
                  <a:lnTo>
                    <a:pt x="4886" y="7513"/>
                  </a:lnTo>
                  <a:lnTo>
                    <a:pt x="4961" y="7513"/>
                  </a:lnTo>
                  <a:lnTo>
                    <a:pt x="4961" y="7596"/>
                  </a:lnTo>
                  <a:lnTo>
                    <a:pt x="5042" y="7596"/>
                  </a:lnTo>
                  <a:lnTo>
                    <a:pt x="5042" y="7679"/>
                  </a:lnTo>
                  <a:lnTo>
                    <a:pt x="5132" y="7679"/>
                  </a:lnTo>
                  <a:lnTo>
                    <a:pt x="5132" y="7761"/>
                  </a:lnTo>
                  <a:lnTo>
                    <a:pt x="5232" y="7761"/>
                  </a:lnTo>
                  <a:lnTo>
                    <a:pt x="5232" y="7844"/>
                  </a:lnTo>
                  <a:lnTo>
                    <a:pt x="5346" y="7844"/>
                  </a:lnTo>
                  <a:lnTo>
                    <a:pt x="5346" y="7926"/>
                  </a:lnTo>
                  <a:lnTo>
                    <a:pt x="5480" y="7926"/>
                  </a:lnTo>
                  <a:lnTo>
                    <a:pt x="5480" y="8009"/>
                  </a:lnTo>
                  <a:lnTo>
                    <a:pt x="5645" y="8009"/>
                  </a:lnTo>
                  <a:lnTo>
                    <a:pt x="5645" y="8091"/>
                  </a:lnTo>
                  <a:lnTo>
                    <a:pt x="5864" y="8091"/>
                  </a:lnTo>
                  <a:lnTo>
                    <a:pt x="5864" y="8174"/>
                  </a:lnTo>
                  <a:lnTo>
                    <a:pt x="6209" y="8174"/>
                  </a:lnTo>
                  <a:lnTo>
                    <a:pt x="6209" y="8257"/>
                  </a:lnTo>
                  <a:lnTo>
                    <a:pt x="6525" y="8257"/>
                  </a:lnTo>
                  <a:lnTo>
                    <a:pt x="6525" y="8174"/>
                  </a:lnTo>
                  <a:lnTo>
                    <a:pt x="6209" y="8174"/>
                  </a:lnTo>
                  <a:lnTo>
                    <a:pt x="6209" y="8091"/>
                  </a:lnTo>
                  <a:lnTo>
                    <a:pt x="5864" y="8091"/>
                  </a:lnTo>
                  <a:lnTo>
                    <a:pt x="5864" y="8009"/>
                  </a:lnTo>
                  <a:lnTo>
                    <a:pt x="5645" y="8009"/>
                  </a:lnTo>
                  <a:lnTo>
                    <a:pt x="5645" y="7926"/>
                  </a:lnTo>
                  <a:lnTo>
                    <a:pt x="5480" y="7926"/>
                  </a:lnTo>
                  <a:lnTo>
                    <a:pt x="5480" y="7844"/>
                  </a:lnTo>
                  <a:lnTo>
                    <a:pt x="5346" y="7844"/>
                  </a:lnTo>
                  <a:lnTo>
                    <a:pt x="5346" y="7761"/>
                  </a:lnTo>
                  <a:lnTo>
                    <a:pt x="5232" y="7761"/>
                  </a:lnTo>
                  <a:lnTo>
                    <a:pt x="5232" y="7679"/>
                  </a:lnTo>
                  <a:lnTo>
                    <a:pt x="5132" y="7679"/>
                  </a:lnTo>
                  <a:lnTo>
                    <a:pt x="5132" y="7596"/>
                  </a:lnTo>
                  <a:lnTo>
                    <a:pt x="5042" y="7596"/>
                  </a:lnTo>
                  <a:lnTo>
                    <a:pt x="5042" y="7513"/>
                  </a:lnTo>
                  <a:lnTo>
                    <a:pt x="4961" y="7513"/>
                  </a:lnTo>
                  <a:lnTo>
                    <a:pt x="4961" y="7431"/>
                  </a:lnTo>
                  <a:lnTo>
                    <a:pt x="4886" y="7431"/>
                  </a:lnTo>
                  <a:lnTo>
                    <a:pt x="4886" y="7348"/>
                  </a:lnTo>
                  <a:lnTo>
                    <a:pt x="4816" y="7348"/>
                  </a:lnTo>
                  <a:lnTo>
                    <a:pt x="4816" y="7266"/>
                  </a:lnTo>
                  <a:lnTo>
                    <a:pt x="4751" y="7266"/>
                  </a:lnTo>
                  <a:lnTo>
                    <a:pt x="4751" y="7183"/>
                  </a:lnTo>
                  <a:lnTo>
                    <a:pt x="4689" y="7183"/>
                  </a:lnTo>
                  <a:lnTo>
                    <a:pt x="4689" y="7101"/>
                  </a:lnTo>
                  <a:lnTo>
                    <a:pt x="4631" y="7101"/>
                  </a:lnTo>
                  <a:lnTo>
                    <a:pt x="4631" y="7018"/>
                  </a:lnTo>
                  <a:lnTo>
                    <a:pt x="4575" y="7018"/>
                  </a:lnTo>
                  <a:lnTo>
                    <a:pt x="4575" y="6935"/>
                  </a:lnTo>
                  <a:lnTo>
                    <a:pt x="4522" y="6935"/>
                  </a:lnTo>
                  <a:lnTo>
                    <a:pt x="4522" y="6853"/>
                  </a:lnTo>
                  <a:lnTo>
                    <a:pt x="4471" y="6853"/>
                  </a:lnTo>
                  <a:lnTo>
                    <a:pt x="4471" y="6770"/>
                  </a:lnTo>
                  <a:lnTo>
                    <a:pt x="4422" y="6770"/>
                  </a:lnTo>
                  <a:lnTo>
                    <a:pt x="4422" y="6688"/>
                  </a:lnTo>
                  <a:lnTo>
                    <a:pt x="4375" y="6688"/>
                  </a:lnTo>
                  <a:lnTo>
                    <a:pt x="4375" y="6605"/>
                  </a:lnTo>
                  <a:lnTo>
                    <a:pt x="4329" y="6605"/>
                  </a:lnTo>
                  <a:lnTo>
                    <a:pt x="4329" y="6523"/>
                  </a:lnTo>
                  <a:lnTo>
                    <a:pt x="4284" y="6523"/>
                  </a:lnTo>
                  <a:lnTo>
                    <a:pt x="4284" y="6440"/>
                  </a:lnTo>
                  <a:lnTo>
                    <a:pt x="4241" y="6440"/>
                  </a:lnTo>
                  <a:lnTo>
                    <a:pt x="4241" y="6357"/>
                  </a:lnTo>
                  <a:lnTo>
                    <a:pt x="4198" y="6357"/>
                  </a:lnTo>
                  <a:lnTo>
                    <a:pt x="4198" y="6275"/>
                  </a:lnTo>
                  <a:lnTo>
                    <a:pt x="4157" y="6275"/>
                  </a:lnTo>
                  <a:lnTo>
                    <a:pt x="4157" y="6192"/>
                  </a:lnTo>
                  <a:lnTo>
                    <a:pt x="4117" y="6192"/>
                  </a:lnTo>
                  <a:lnTo>
                    <a:pt x="4117" y="6110"/>
                  </a:lnTo>
                  <a:lnTo>
                    <a:pt x="4077" y="6110"/>
                  </a:lnTo>
                  <a:lnTo>
                    <a:pt x="4077" y="6027"/>
                  </a:lnTo>
                  <a:lnTo>
                    <a:pt x="4039" y="6027"/>
                  </a:lnTo>
                  <a:lnTo>
                    <a:pt x="4039" y="5945"/>
                  </a:lnTo>
                  <a:lnTo>
                    <a:pt x="4001" y="5945"/>
                  </a:lnTo>
                  <a:lnTo>
                    <a:pt x="4001" y="5862"/>
                  </a:lnTo>
                  <a:lnTo>
                    <a:pt x="3963" y="5862"/>
                  </a:lnTo>
                  <a:lnTo>
                    <a:pt x="3963" y="5779"/>
                  </a:lnTo>
                  <a:lnTo>
                    <a:pt x="3927" y="5779"/>
                  </a:lnTo>
                  <a:lnTo>
                    <a:pt x="3927" y="5697"/>
                  </a:lnTo>
                  <a:lnTo>
                    <a:pt x="3891" y="5697"/>
                  </a:lnTo>
                  <a:lnTo>
                    <a:pt x="3891" y="5614"/>
                  </a:lnTo>
                  <a:lnTo>
                    <a:pt x="3855" y="5614"/>
                  </a:lnTo>
                  <a:lnTo>
                    <a:pt x="3855" y="5532"/>
                  </a:lnTo>
                  <a:lnTo>
                    <a:pt x="3820" y="5532"/>
                  </a:lnTo>
                  <a:lnTo>
                    <a:pt x="3820" y="5449"/>
                  </a:lnTo>
                  <a:lnTo>
                    <a:pt x="3785" y="5449"/>
                  </a:lnTo>
                  <a:lnTo>
                    <a:pt x="3785" y="5367"/>
                  </a:lnTo>
                  <a:lnTo>
                    <a:pt x="3751" y="5367"/>
                  </a:lnTo>
                  <a:lnTo>
                    <a:pt x="3751" y="5284"/>
                  </a:lnTo>
                  <a:lnTo>
                    <a:pt x="3717" y="5284"/>
                  </a:lnTo>
                  <a:lnTo>
                    <a:pt x="3717" y="5201"/>
                  </a:lnTo>
                  <a:lnTo>
                    <a:pt x="3683" y="5201"/>
                  </a:lnTo>
                  <a:lnTo>
                    <a:pt x="3683" y="5119"/>
                  </a:lnTo>
                  <a:lnTo>
                    <a:pt x="3649" y="5119"/>
                  </a:lnTo>
                  <a:lnTo>
                    <a:pt x="3649" y="5036"/>
                  </a:lnTo>
                  <a:lnTo>
                    <a:pt x="3616" y="5036"/>
                  </a:lnTo>
                  <a:lnTo>
                    <a:pt x="3616" y="4954"/>
                  </a:lnTo>
                  <a:lnTo>
                    <a:pt x="3583" y="4954"/>
                  </a:lnTo>
                  <a:lnTo>
                    <a:pt x="3583" y="4871"/>
                  </a:lnTo>
                  <a:lnTo>
                    <a:pt x="3551" y="4871"/>
                  </a:lnTo>
                  <a:lnTo>
                    <a:pt x="3551" y="4789"/>
                  </a:lnTo>
                  <a:lnTo>
                    <a:pt x="3518" y="4789"/>
                  </a:lnTo>
                  <a:lnTo>
                    <a:pt x="3518" y="4706"/>
                  </a:lnTo>
                  <a:lnTo>
                    <a:pt x="3486" y="4706"/>
                  </a:lnTo>
                  <a:lnTo>
                    <a:pt x="3486" y="4623"/>
                  </a:lnTo>
                  <a:lnTo>
                    <a:pt x="3454" y="4623"/>
                  </a:lnTo>
                  <a:lnTo>
                    <a:pt x="3454" y="4541"/>
                  </a:lnTo>
                  <a:lnTo>
                    <a:pt x="3422" y="4541"/>
                  </a:lnTo>
                  <a:lnTo>
                    <a:pt x="3422" y="4458"/>
                  </a:lnTo>
                  <a:lnTo>
                    <a:pt x="3390" y="4458"/>
                  </a:lnTo>
                  <a:lnTo>
                    <a:pt x="3390" y="4376"/>
                  </a:lnTo>
                  <a:lnTo>
                    <a:pt x="3358" y="4376"/>
                  </a:lnTo>
                  <a:lnTo>
                    <a:pt x="3358" y="4293"/>
                  </a:lnTo>
                  <a:lnTo>
                    <a:pt x="3326" y="4293"/>
                  </a:lnTo>
                  <a:lnTo>
                    <a:pt x="3326" y="4211"/>
                  </a:lnTo>
                  <a:lnTo>
                    <a:pt x="3294" y="4211"/>
                  </a:lnTo>
                  <a:lnTo>
                    <a:pt x="3294" y="4128"/>
                  </a:lnTo>
                  <a:lnTo>
                    <a:pt x="3263" y="4128"/>
                  </a:lnTo>
                  <a:lnTo>
                    <a:pt x="3263" y="4045"/>
                  </a:lnTo>
                  <a:lnTo>
                    <a:pt x="3231" y="4045"/>
                  </a:lnTo>
                  <a:lnTo>
                    <a:pt x="3231" y="3963"/>
                  </a:lnTo>
                  <a:lnTo>
                    <a:pt x="3199" y="3963"/>
                  </a:lnTo>
                  <a:lnTo>
                    <a:pt x="3199" y="3880"/>
                  </a:lnTo>
                  <a:lnTo>
                    <a:pt x="3167" y="3880"/>
                  </a:lnTo>
                  <a:lnTo>
                    <a:pt x="3167" y="3798"/>
                  </a:lnTo>
                  <a:lnTo>
                    <a:pt x="3135" y="3798"/>
                  </a:lnTo>
                  <a:lnTo>
                    <a:pt x="3135" y="3715"/>
                  </a:lnTo>
                  <a:lnTo>
                    <a:pt x="3103" y="3715"/>
                  </a:lnTo>
                  <a:lnTo>
                    <a:pt x="3103" y="3633"/>
                  </a:lnTo>
                  <a:lnTo>
                    <a:pt x="3071" y="3633"/>
                  </a:lnTo>
                  <a:lnTo>
                    <a:pt x="3071" y="3550"/>
                  </a:lnTo>
                  <a:lnTo>
                    <a:pt x="3039" y="3550"/>
                  </a:lnTo>
                  <a:lnTo>
                    <a:pt x="3039" y="3467"/>
                  </a:lnTo>
                  <a:lnTo>
                    <a:pt x="3007" y="3467"/>
                  </a:lnTo>
                  <a:lnTo>
                    <a:pt x="3007" y="3385"/>
                  </a:lnTo>
                  <a:lnTo>
                    <a:pt x="2974" y="3385"/>
                  </a:lnTo>
                  <a:lnTo>
                    <a:pt x="2974" y="3302"/>
                  </a:lnTo>
                  <a:lnTo>
                    <a:pt x="2942" y="3302"/>
                  </a:lnTo>
                  <a:lnTo>
                    <a:pt x="2942" y="3220"/>
                  </a:lnTo>
                  <a:lnTo>
                    <a:pt x="2909" y="3220"/>
                  </a:lnTo>
                  <a:lnTo>
                    <a:pt x="2909" y="3137"/>
                  </a:lnTo>
                  <a:lnTo>
                    <a:pt x="2876" y="3137"/>
                  </a:lnTo>
                  <a:lnTo>
                    <a:pt x="2876" y="3055"/>
                  </a:lnTo>
                  <a:lnTo>
                    <a:pt x="2842" y="3055"/>
                  </a:lnTo>
                  <a:lnTo>
                    <a:pt x="2842" y="2972"/>
                  </a:lnTo>
                  <a:lnTo>
                    <a:pt x="2808" y="2972"/>
                  </a:lnTo>
                  <a:lnTo>
                    <a:pt x="2808" y="2889"/>
                  </a:lnTo>
                  <a:lnTo>
                    <a:pt x="2774" y="2889"/>
                  </a:lnTo>
                  <a:lnTo>
                    <a:pt x="2774" y="2807"/>
                  </a:lnTo>
                  <a:lnTo>
                    <a:pt x="2740" y="2807"/>
                  </a:lnTo>
                  <a:lnTo>
                    <a:pt x="2740" y="2724"/>
                  </a:lnTo>
                  <a:lnTo>
                    <a:pt x="2705" y="2724"/>
                  </a:lnTo>
                  <a:lnTo>
                    <a:pt x="2705" y="2642"/>
                  </a:lnTo>
                  <a:lnTo>
                    <a:pt x="2670" y="2642"/>
                  </a:lnTo>
                  <a:lnTo>
                    <a:pt x="2670" y="2559"/>
                  </a:lnTo>
                  <a:lnTo>
                    <a:pt x="2634" y="2559"/>
                  </a:lnTo>
                  <a:lnTo>
                    <a:pt x="2634" y="2477"/>
                  </a:lnTo>
                  <a:lnTo>
                    <a:pt x="2598" y="2477"/>
                  </a:lnTo>
                  <a:lnTo>
                    <a:pt x="2598" y="2394"/>
                  </a:lnTo>
                  <a:lnTo>
                    <a:pt x="2562" y="2394"/>
                  </a:lnTo>
                  <a:lnTo>
                    <a:pt x="2562" y="2311"/>
                  </a:lnTo>
                  <a:lnTo>
                    <a:pt x="2524" y="2311"/>
                  </a:lnTo>
                  <a:lnTo>
                    <a:pt x="2524" y="2229"/>
                  </a:lnTo>
                  <a:lnTo>
                    <a:pt x="2486" y="2229"/>
                  </a:lnTo>
                  <a:lnTo>
                    <a:pt x="2486" y="2146"/>
                  </a:lnTo>
                  <a:lnTo>
                    <a:pt x="2448" y="2146"/>
                  </a:lnTo>
                  <a:lnTo>
                    <a:pt x="2448" y="2064"/>
                  </a:lnTo>
                  <a:lnTo>
                    <a:pt x="2408" y="2064"/>
                  </a:lnTo>
                  <a:lnTo>
                    <a:pt x="2408" y="1981"/>
                  </a:lnTo>
                  <a:lnTo>
                    <a:pt x="2368" y="1981"/>
                  </a:lnTo>
                  <a:lnTo>
                    <a:pt x="2368" y="1899"/>
                  </a:lnTo>
                  <a:lnTo>
                    <a:pt x="2327" y="1899"/>
                  </a:lnTo>
                  <a:lnTo>
                    <a:pt x="2327" y="1816"/>
                  </a:lnTo>
                  <a:lnTo>
                    <a:pt x="2284" y="1816"/>
                  </a:lnTo>
                  <a:lnTo>
                    <a:pt x="2284" y="1733"/>
                  </a:lnTo>
                  <a:lnTo>
                    <a:pt x="2241" y="1733"/>
                  </a:lnTo>
                  <a:lnTo>
                    <a:pt x="2241" y="1651"/>
                  </a:lnTo>
                  <a:lnTo>
                    <a:pt x="2196" y="1651"/>
                  </a:lnTo>
                  <a:lnTo>
                    <a:pt x="2196" y="1568"/>
                  </a:lnTo>
                  <a:lnTo>
                    <a:pt x="2150" y="1568"/>
                  </a:lnTo>
                  <a:lnTo>
                    <a:pt x="2150" y="1486"/>
                  </a:lnTo>
                  <a:lnTo>
                    <a:pt x="2103" y="1486"/>
                  </a:lnTo>
                  <a:lnTo>
                    <a:pt x="2103" y="1403"/>
                  </a:lnTo>
                  <a:lnTo>
                    <a:pt x="2054" y="1403"/>
                  </a:lnTo>
                  <a:lnTo>
                    <a:pt x="2054" y="1321"/>
                  </a:lnTo>
                  <a:lnTo>
                    <a:pt x="2003" y="1321"/>
                  </a:lnTo>
                  <a:lnTo>
                    <a:pt x="2003" y="1238"/>
                  </a:lnTo>
                  <a:lnTo>
                    <a:pt x="1950" y="1238"/>
                  </a:lnTo>
                  <a:lnTo>
                    <a:pt x="1950" y="1155"/>
                  </a:lnTo>
                  <a:lnTo>
                    <a:pt x="1894" y="1155"/>
                  </a:lnTo>
                  <a:lnTo>
                    <a:pt x="1894" y="1073"/>
                  </a:lnTo>
                  <a:lnTo>
                    <a:pt x="1836" y="1073"/>
                  </a:lnTo>
                  <a:lnTo>
                    <a:pt x="1836" y="990"/>
                  </a:lnTo>
                  <a:lnTo>
                    <a:pt x="1774" y="990"/>
                  </a:lnTo>
                  <a:lnTo>
                    <a:pt x="1774" y="908"/>
                  </a:lnTo>
                  <a:lnTo>
                    <a:pt x="1709" y="908"/>
                  </a:lnTo>
                  <a:lnTo>
                    <a:pt x="1709" y="825"/>
                  </a:lnTo>
                  <a:lnTo>
                    <a:pt x="1639" y="825"/>
                  </a:lnTo>
                  <a:lnTo>
                    <a:pt x="1639" y="743"/>
                  </a:lnTo>
                  <a:lnTo>
                    <a:pt x="1564" y="743"/>
                  </a:lnTo>
                  <a:lnTo>
                    <a:pt x="1564" y="660"/>
                  </a:lnTo>
                  <a:lnTo>
                    <a:pt x="1483" y="660"/>
                  </a:lnTo>
                  <a:lnTo>
                    <a:pt x="1483" y="577"/>
                  </a:lnTo>
                  <a:lnTo>
                    <a:pt x="1393" y="577"/>
                  </a:lnTo>
                  <a:lnTo>
                    <a:pt x="1393" y="495"/>
                  </a:lnTo>
                  <a:lnTo>
                    <a:pt x="1293" y="495"/>
                  </a:lnTo>
                  <a:lnTo>
                    <a:pt x="1293" y="412"/>
                  </a:lnTo>
                  <a:lnTo>
                    <a:pt x="1179" y="412"/>
                  </a:lnTo>
                  <a:lnTo>
                    <a:pt x="1179" y="330"/>
                  </a:lnTo>
                  <a:lnTo>
                    <a:pt x="1045" y="330"/>
                  </a:lnTo>
                  <a:lnTo>
                    <a:pt x="1045" y="247"/>
                  </a:lnTo>
                  <a:lnTo>
                    <a:pt x="880" y="247"/>
                  </a:lnTo>
                  <a:lnTo>
                    <a:pt x="880" y="165"/>
                  </a:lnTo>
                  <a:lnTo>
                    <a:pt x="661" y="165"/>
                  </a:lnTo>
                  <a:lnTo>
                    <a:pt x="661" y="82"/>
                  </a:lnTo>
                  <a:lnTo>
                    <a:pt x="316" y="82"/>
                  </a:lnTo>
                  <a:lnTo>
                    <a:pt x="316" y="0"/>
                  </a:lnTo>
                  <a:lnTo>
                    <a:pt x="0" y="0"/>
                  </a:lnTo>
                </a:path>
              </a:pathLst>
            </a:custGeom>
            <a:noFill/>
            <a:ln w="33338">
              <a:solidFill>
                <a:srgbClr val="00FF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rgbClr val="111111"/>
                  </a:solidFill>
                  <a:latin typeface="Times New Roman" panose="02020603050405020304" pitchFamily="18" charset="0"/>
                </a:defRPr>
              </a:lvl1pPr>
              <a:lvl2pPr marL="742950" indent="-285750" eaLnBrk="0" hangingPunct="0">
                <a:defRPr sz="2400">
                  <a:solidFill>
                    <a:srgbClr val="111111"/>
                  </a:solidFill>
                  <a:latin typeface="Times New Roman" panose="02020603050405020304" pitchFamily="18" charset="0"/>
                </a:defRPr>
              </a:lvl2pPr>
              <a:lvl3pPr marL="1143000" indent="-228600" eaLnBrk="0" hangingPunct="0">
                <a:defRPr sz="2400">
                  <a:solidFill>
                    <a:srgbClr val="111111"/>
                  </a:solidFill>
                  <a:latin typeface="Times New Roman" panose="02020603050405020304" pitchFamily="18" charset="0"/>
                </a:defRPr>
              </a:lvl3pPr>
              <a:lvl4pPr marL="1600200" indent="-228600" eaLnBrk="0" hangingPunct="0">
                <a:defRPr sz="2400">
                  <a:solidFill>
                    <a:srgbClr val="111111"/>
                  </a:solidFill>
                  <a:latin typeface="Times New Roman" panose="02020603050405020304" pitchFamily="18" charset="0"/>
                </a:defRPr>
              </a:lvl4pPr>
              <a:lvl5pPr marL="2057400" indent="-228600" eaLnBrk="0" hangingPunct="0">
                <a:defRPr sz="2400">
                  <a:solidFill>
                    <a:srgbClr val="111111"/>
                  </a:solidFill>
                  <a:latin typeface="Times New Roman" panose="02020603050405020304" pitchFamily="18" charset="0"/>
                </a:defRPr>
              </a:lvl5pPr>
              <a:lvl6pPr marL="2514600" indent="-228600" algn="ctr" eaLnBrk="0" fontAlgn="base" hangingPunct="0">
                <a:spcBef>
                  <a:spcPct val="0"/>
                </a:spcBef>
                <a:spcAft>
                  <a:spcPct val="0"/>
                </a:spcAft>
                <a:defRPr sz="2400">
                  <a:solidFill>
                    <a:srgbClr val="111111"/>
                  </a:solidFill>
                  <a:latin typeface="Times New Roman" panose="02020603050405020304" pitchFamily="18" charset="0"/>
                </a:defRPr>
              </a:lvl6pPr>
              <a:lvl7pPr marL="2971800" indent="-228600" algn="ctr" eaLnBrk="0" fontAlgn="base" hangingPunct="0">
                <a:spcBef>
                  <a:spcPct val="0"/>
                </a:spcBef>
                <a:spcAft>
                  <a:spcPct val="0"/>
                </a:spcAft>
                <a:defRPr sz="2400">
                  <a:solidFill>
                    <a:srgbClr val="111111"/>
                  </a:solidFill>
                  <a:latin typeface="Times New Roman" panose="02020603050405020304" pitchFamily="18" charset="0"/>
                </a:defRPr>
              </a:lvl7pPr>
              <a:lvl8pPr marL="3429000" indent="-228600" algn="ctr" eaLnBrk="0" fontAlgn="base" hangingPunct="0">
                <a:spcBef>
                  <a:spcPct val="0"/>
                </a:spcBef>
                <a:spcAft>
                  <a:spcPct val="0"/>
                </a:spcAft>
                <a:defRPr sz="2400">
                  <a:solidFill>
                    <a:srgbClr val="111111"/>
                  </a:solidFill>
                  <a:latin typeface="Times New Roman" panose="02020603050405020304" pitchFamily="18" charset="0"/>
                </a:defRPr>
              </a:lvl8pPr>
              <a:lvl9pPr marL="3886200" indent="-228600" algn="ctr" eaLnBrk="0" fontAlgn="base" hangingPunct="0">
                <a:spcBef>
                  <a:spcPct val="0"/>
                </a:spcBef>
                <a:spcAft>
                  <a:spcPct val="0"/>
                </a:spcAft>
                <a:defRPr sz="2400">
                  <a:solidFill>
                    <a:srgbClr val="111111"/>
                  </a:solidFill>
                  <a:latin typeface="Times New Roman" panose="02020603050405020304" pitchFamily="18" charset="0"/>
                </a:defRPr>
              </a:lvl9pPr>
            </a:lstStyle>
            <a:p>
              <a:pPr eaLnBrk="1" hangingPunct="1"/>
              <a:endParaRPr lang="en-US" altLang="en-US"/>
            </a:p>
          </p:txBody>
        </p:sp>
        <p:sp>
          <p:nvSpPr>
            <p:cNvPr id="90320" name="Rectangle 100"/>
            <p:cNvSpPr>
              <a:spLocks noChangeArrowheads="1"/>
            </p:cNvSpPr>
            <p:nvPr/>
          </p:nvSpPr>
          <p:spPr bwMode="auto">
            <a:xfrm>
              <a:off x="1118" y="2496"/>
              <a:ext cx="408" cy="5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rgbClr val="111111"/>
                  </a:solidFill>
                  <a:latin typeface="Times New Roman" panose="02020603050405020304" pitchFamily="18" charset="0"/>
                </a:defRPr>
              </a:lvl1pPr>
              <a:lvl2pPr marL="742950" indent="-285750" eaLnBrk="0" hangingPunct="0">
                <a:defRPr sz="2400">
                  <a:solidFill>
                    <a:srgbClr val="111111"/>
                  </a:solidFill>
                  <a:latin typeface="Times New Roman" panose="02020603050405020304" pitchFamily="18" charset="0"/>
                </a:defRPr>
              </a:lvl2pPr>
              <a:lvl3pPr marL="1143000" indent="-228600" eaLnBrk="0" hangingPunct="0">
                <a:defRPr sz="2400">
                  <a:solidFill>
                    <a:srgbClr val="111111"/>
                  </a:solidFill>
                  <a:latin typeface="Times New Roman" panose="02020603050405020304" pitchFamily="18" charset="0"/>
                </a:defRPr>
              </a:lvl3pPr>
              <a:lvl4pPr marL="1600200" indent="-228600" eaLnBrk="0" hangingPunct="0">
                <a:defRPr sz="2400">
                  <a:solidFill>
                    <a:srgbClr val="111111"/>
                  </a:solidFill>
                  <a:latin typeface="Times New Roman" panose="02020603050405020304" pitchFamily="18" charset="0"/>
                </a:defRPr>
              </a:lvl4pPr>
              <a:lvl5pPr marL="2057400" indent="-228600" eaLnBrk="0" hangingPunct="0">
                <a:defRPr sz="2400">
                  <a:solidFill>
                    <a:srgbClr val="111111"/>
                  </a:solidFill>
                  <a:latin typeface="Times New Roman" panose="02020603050405020304" pitchFamily="18" charset="0"/>
                </a:defRPr>
              </a:lvl5pPr>
              <a:lvl6pPr marL="2514600" indent="-228600" algn="ctr" eaLnBrk="0" fontAlgn="base" hangingPunct="0">
                <a:spcBef>
                  <a:spcPct val="0"/>
                </a:spcBef>
                <a:spcAft>
                  <a:spcPct val="0"/>
                </a:spcAft>
                <a:defRPr sz="2400">
                  <a:solidFill>
                    <a:srgbClr val="111111"/>
                  </a:solidFill>
                  <a:latin typeface="Times New Roman" panose="02020603050405020304" pitchFamily="18" charset="0"/>
                </a:defRPr>
              </a:lvl6pPr>
              <a:lvl7pPr marL="2971800" indent="-228600" algn="ctr" eaLnBrk="0" fontAlgn="base" hangingPunct="0">
                <a:spcBef>
                  <a:spcPct val="0"/>
                </a:spcBef>
                <a:spcAft>
                  <a:spcPct val="0"/>
                </a:spcAft>
                <a:defRPr sz="2400">
                  <a:solidFill>
                    <a:srgbClr val="111111"/>
                  </a:solidFill>
                  <a:latin typeface="Times New Roman" panose="02020603050405020304" pitchFamily="18" charset="0"/>
                </a:defRPr>
              </a:lvl7pPr>
              <a:lvl8pPr marL="3429000" indent="-228600" algn="ctr" eaLnBrk="0" fontAlgn="base" hangingPunct="0">
                <a:spcBef>
                  <a:spcPct val="0"/>
                </a:spcBef>
                <a:spcAft>
                  <a:spcPct val="0"/>
                </a:spcAft>
                <a:defRPr sz="2400">
                  <a:solidFill>
                    <a:srgbClr val="111111"/>
                  </a:solidFill>
                  <a:latin typeface="Times New Roman" panose="02020603050405020304" pitchFamily="18" charset="0"/>
                </a:defRPr>
              </a:lvl8pPr>
              <a:lvl9pPr marL="3886200" indent="-228600" algn="ctr" eaLnBrk="0" fontAlgn="base" hangingPunct="0">
                <a:spcBef>
                  <a:spcPct val="0"/>
                </a:spcBef>
                <a:spcAft>
                  <a:spcPct val="0"/>
                </a:spcAft>
                <a:defRPr sz="2400">
                  <a:solidFill>
                    <a:srgbClr val="111111"/>
                  </a:solidFill>
                  <a:latin typeface="Times New Roman" panose="02020603050405020304" pitchFamily="18" charset="0"/>
                </a:defRPr>
              </a:lvl9pPr>
            </a:lstStyle>
            <a:p>
              <a:pPr algn="l" eaLnBrk="1" hangingPunct="1"/>
              <a:r>
                <a:rPr lang="en-US" altLang="en-US" sz="5400">
                  <a:solidFill>
                    <a:srgbClr val="66FF33"/>
                  </a:solidFill>
                  <a:latin typeface="MS Sans Serif" charset="0"/>
                </a:rPr>
                <a:t> A</a:t>
              </a:r>
              <a:endParaRPr lang="en-US" altLang="en-US" sz="5400">
                <a:solidFill>
                  <a:srgbClr val="66FF33"/>
                </a:solidFill>
              </a:endParaRPr>
            </a:p>
          </p:txBody>
        </p:sp>
      </p:grpSp>
      <p:sp>
        <p:nvSpPr>
          <p:cNvPr id="90118" name="AutoShape 102"/>
          <p:cNvSpPr>
            <a:spLocks noChangeAspect="1" noChangeArrowheads="1" noTextEdit="1"/>
          </p:cNvSpPr>
          <p:nvPr/>
        </p:nvSpPr>
        <p:spPr bwMode="auto">
          <a:xfrm>
            <a:off x="4800600" y="3733800"/>
            <a:ext cx="4419600" cy="2271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90119" name="Line 103"/>
          <p:cNvSpPr>
            <a:spLocks noChangeShapeType="1"/>
          </p:cNvSpPr>
          <p:nvPr/>
        </p:nvSpPr>
        <p:spPr bwMode="auto">
          <a:xfrm>
            <a:off x="5330825" y="5741988"/>
            <a:ext cx="3357563" cy="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0120" name="Line 104"/>
          <p:cNvSpPr>
            <a:spLocks noChangeShapeType="1"/>
          </p:cNvSpPr>
          <p:nvPr/>
        </p:nvSpPr>
        <p:spPr bwMode="auto">
          <a:xfrm>
            <a:off x="5330825" y="5741988"/>
            <a:ext cx="1588" cy="3968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0121" name="Line 105"/>
          <p:cNvSpPr>
            <a:spLocks noChangeShapeType="1"/>
          </p:cNvSpPr>
          <p:nvPr/>
        </p:nvSpPr>
        <p:spPr bwMode="auto">
          <a:xfrm>
            <a:off x="5330825" y="5741988"/>
            <a:ext cx="1588" cy="6667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0122" name="Rectangle 106"/>
          <p:cNvSpPr>
            <a:spLocks noChangeArrowheads="1"/>
          </p:cNvSpPr>
          <p:nvPr/>
        </p:nvSpPr>
        <p:spPr bwMode="auto">
          <a:xfrm>
            <a:off x="5151438" y="5807075"/>
            <a:ext cx="1587"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rgbClr val="111111"/>
                </a:solidFill>
                <a:latin typeface="Times New Roman" panose="02020603050405020304" pitchFamily="18" charset="0"/>
              </a:defRPr>
            </a:lvl1pPr>
            <a:lvl2pPr marL="742950" indent="-285750" eaLnBrk="0" hangingPunct="0">
              <a:defRPr sz="2400">
                <a:solidFill>
                  <a:srgbClr val="111111"/>
                </a:solidFill>
                <a:latin typeface="Times New Roman" panose="02020603050405020304" pitchFamily="18" charset="0"/>
              </a:defRPr>
            </a:lvl2pPr>
            <a:lvl3pPr marL="1143000" indent="-228600" eaLnBrk="0" hangingPunct="0">
              <a:defRPr sz="2400">
                <a:solidFill>
                  <a:srgbClr val="111111"/>
                </a:solidFill>
                <a:latin typeface="Times New Roman" panose="02020603050405020304" pitchFamily="18" charset="0"/>
              </a:defRPr>
            </a:lvl3pPr>
            <a:lvl4pPr marL="1600200" indent="-228600" eaLnBrk="0" hangingPunct="0">
              <a:defRPr sz="2400">
                <a:solidFill>
                  <a:srgbClr val="111111"/>
                </a:solidFill>
                <a:latin typeface="Times New Roman" panose="02020603050405020304" pitchFamily="18" charset="0"/>
              </a:defRPr>
            </a:lvl4pPr>
            <a:lvl5pPr marL="2057400" indent="-228600" eaLnBrk="0" hangingPunct="0">
              <a:defRPr sz="2400">
                <a:solidFill>
                  <a:srgbClr val="111111"/>
                </a:solidFill>
                <a:latin typeface="Times New Roman" panose="02020603050405020304" pitchFamily="18" charset="0"/>
              </a:defRPr>
            </a:lvl5pPr>
            <a:lvl6pPr marL="2514600" indent="-228600" algn="ctr" eaLnBrk="0" fontAlgn="base" hangingPunct="0">
              <a:spcBef>
                <a:spcPct val="0"/>
              </a:spcBef>
              <a:spcAft>
                <a:spcPct val="0"/>
              </a:spcAft>
              <a:defRPr sz="2400">
                <a:solidFill>
                  <a:srgbClr val="111111"/>
                </a:solidFill>
                <a:latin typeface="Times New Roman" panose="02020603050405020304" pitchFamily="18" charset="0"/>
              </a:defRPr>
            </a:lvl6pPr>
            <a:lvl7pPr marL="2971800" indent="-228600" algn="ctr" eaLnBrk="0" fontAlgn="base" hangingPunct="0">
              <a:spcBef>
                <a:spcPct val="0"/>
              </a:spcBef>
              <a:spcAft>
                <a:spcPct val="0"/>
              </a:spcAft>
              <a:defRPr sz="2400">
                <a:solidFill>
                  <a:srgbClr val="111111"/>
                </a:solidFill>
                <a:latin typeface="Times New Roman" panose="02020603050405020304" pitchFamily="18" charset="0"/>
              </a:defRPr>
            </a:lvl7pPr>
            <a:lvl8pPr marL="3429000" indent="-228600" algn="ctr" eaLnBrk="0" fontAlgn="base" hangingPunct="0">
              <a:spcBef>
                <a:spcPct val="0"/>
              </a:spcBef>
              <a:spcAft>
                <a:spcPct val="0"/>
              </a:spcAft>
              <a:defRPr sz="2400">
                <a:solidFill>
                  <a:srgbClr val="111111"/>
                </a:solidFill>
                <a:latin typeface="Times New Roman" panose="02020603050405020304" pitchFamily="18" charset="0"/>
              </a:defRPr>
            </a:lvl8pPr>
            <a:lvl9pPr marL="3886200" indent="-228600" algn="ctr" eaLnBrk="0" fontAlgn="base" hangingPunct="0">
              <a:spcBef>
                <a:spcPct val="0"/>
              </a:spcBef>
              <a:spcAft>
                <a:spcPct val="0"/>
              </a:spcAft>
              <a:defRPr sz="2400">
                <a:solidFill>
                  <a:srgbClr val="111111"/>
                </a:solidFill>
                <a:latin typeface="Times New Roman" panose="02020603050405020304" pitchFamily="18" charset="0"/>
              </a:defRPr>
            </a:lvl9pPr>
          </a:lstStyle>
          <a:p>
            <a:pPr algn="l" eaLnBrk="1" hangingPunct="1"/>
            <a:endParaRPr lang="en-US" altLang="en-US">
              <a:solidFill>
                <a:schemeClr val="tx1"/>
              </a:solidFill>
            </a:endParaRPr>
          </a:p>
        </p:txBody>
      </p:sp>
      <p:sp>
        <p:nvSpPr>
          <p:cNvPr id="90123" name="Line 107"/>
          <p:cNvSpPr>
            <a:spLocks noChangeShapeType="1"/>
          </p:cNvSpPr>
          <p:nvPr/>
        </p:nvSpPr>
        <p:spPr bwMode="auto">
          <a:xfrm>
            <a:off x="5378450" y="5741988"/>
            <a:ext cx="3175" cy="3968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0124" name="Line 108"/>
          <p:cNvSpPr>
            <a:spLocks noChangeShapeType="1"/>
          </p:cNvSpPr>
          <p:nvPr/>
        </p:nvSpPr>
        <p:spPr bwMode="auto">
          <a:xfrm>
            <a:off x="5426075" y="5741988"/>
            <a:ext cx="1588" cy="3968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0125" name="Line 109"/>
          <p:cNvSpPr>
            <a:spLocks noChangeShapeType="1"/>
          </p:cNvSpPr>
          <p:nvPr/>
        </p:nvSpPr>
        <p:spPr bwMode="auto">
          <a:xfrm>
            <a:off x="5475288" y="5741988"/>
            <a:ext cx="1587" cy="3968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0126" name="Line 110"/>
          <p:cNvSpPr>
            <a:spLocks noChangeShapeType="1"/>
          </p:cNvSpPr>
          <p:nvPr/>
        </p:nvSpPr>
        <p:spPr bwMode="auto">
          <a:xfrm>
            <a:off x="5522913" y="5741988"/>
            <a:ext cx="0" cy="3968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0127" name="Line 111"/>
          <p:cNvSpPr>
            <a:spLocks noChangeShapeType="1"/>
          </p:cNvSpPr>
          <p:nvPr/>
        </p:nvSpPr>
        <p:spPr bwMode="auto">
          <a:xfrm>
            <a:off x="5572125" y="5741988"/>
            <a:ext cx="0" cy="3968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0128" name="Line 112"/>
          <p:cNvSpPr>
            <a:spLocks noChangeShapeType="1"/>
          </p:cNvSpPr>
          <p:nvPr/>
        </p:nvSpPr>
        <p:spPr bwMode="auto">
          <a:xfrm>
            <a:off x="5618163" y="5741988"/>
            <a:ext cx="1587" cy="3968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0129" name="Line 113"/>
          <p:cNvSpPr>
            <a:spLocks noChangeShapeType="1"/>
          </p:cNvSpPr>
          <p:nvPr/>
        </p:nvSpPr>
        <p:spPr bwMode="auto">
          <a:xfrm>
            <a:off x="5667375" y="5741988"/>
            <a:ext cx="1588" cy="3968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0130" name="Line 114"/>
          <p:cNvSpPr>
            <a:spLocks noChangeShapeType="1"/>
          </p:cNvSpPr>
          <p:nvPr/>
        </p:nvSpPr>
        <p:spPr bwMode="auto">
          <a:xfrm>
            <a:off x="5715000" y="5741988"/>
            <a:ext cx="0" cy="3968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0131" name="Line 115"/>
          <p:cNvSpPr>
            <a:spLocks noChangeShapeType="1"/>
          </p:cNvSpPr>
          <p:nvPr/>
        </p:nvSpPr>
        <p:spPr bwMode="auto">
          <a:xfrm>
            <a:off x="5762625" y="5741988"/>
            <a:ext cx="1588" cy="3968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0132" name="Line 116"/>
          <p:cNvSpPr>
            <a:spLocks noChangeShapeType="1"/>
          </p:cNvSpPr>
          <p:nvPr/>
        </p:nvSpPr>
        <p:spPr bwMode="auto">
          <a:xfrm>
            <a:off x="5810250" y="5741988"/>
            <a:ext cx="1588" cy="3968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0133" name="Line 117"/>
          <p:cNvSpPr>
            <a:spLocks noChangeShapeType="1"/>
          </p:cNvSpPr>
          <p:nvPr/>
        </p:nvSpPr>
        <p:spPr bwMode="auto">
          <a:xfrm>
            <a:off x="5810250" y="5741988"/>
            <a:ext cx="1588" cy="6667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0134" name="Rectangle 118"/>
          <p:cNvSpPr>
            <a:spLocks noChangeArrowheads="1"/>
          </p:cNvSpPr>
          <p:nvPr/>
        </p:nvSpPr>
        <p:spPr bwMode="auto">
          <a:xfrm>
            <a:off x="5715000" y="5807075"/>
            <a:ext cx="169863"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rgbClr val="111111"/>
                </a:solidFill>
                <a:latin typeface="Times New Roman" panose="02020603050405020304" pitchFamily="18" charset="0"/>
              </a:defRPr>
            </a:lvl1pPr>
            <a:lvl2pPr marL="742950" indent="-285750" eaLnBrk="0" hangingPunct="0">
              <a:defRPr sz="2400">
                <a:solidFill>
                  <a:srgbClr val="111111"/>
                </a:solidFill>
                <a:latin typeface="Times New Roman" panose="02020603050405020304" pitchFamily="18" charset="0"/>
              </a:defRPr>
            </a:lvl2pPr>
            <a:lvl3pPr marL="1143000" indent="-228600" eaLnBrk="0" hangingPunct="0">
              <a:defRPr sz="2400">
                <a:solidFill>
                  <a:srgbClr val="111111"/>
                </a:solidFill>
                <a:latin typeface="Times New Roman" panose="02020603050405020304" pitchFamily="18" charset="0"/>
              </a:defRPr>
            </a:lvl3pPr>
            <a:lvl4pPr marL="1600200" indent="-228600" eaLnBrk="0" hangingPunct="0">
              <a:defRPr sz="2400">
                <a:solidFill>
                  <a:srgbClr val="111111"/>
                </a:solidFill>
                <a:latin typeface="Times New Roman" panose="02020603050405020304" pitchFamily="18" charset="0"/>
              </a:defRPr>
            </a:lvl4pPr>
            <a:lvl5pPr marL="2057400" indent="-228600" eaLnBrk="0" hangingPunct="0">
              <a:defRPr sz="2400">
                <a:solidFill>
                  <a:srgbClr val="111111"/>
                </a:solidFill>
                <a:latin typeface="Times New Roman" panose="02020603050405020304" pitchFamily="18" charset="0"/>
              </a:defRPr>
            </a:lvl5pPr>
            <a:lvl6pPr marL="2514600" indent="-228600" algn="ctr" eaLnBrk="0" fontAlgn="base" hangingPunct="0">
              <a:spcBef>
                <a:spcPct val="0"/>
              </a:spcBef>
              <a:spcAft>
                <a:spcPct val="0"/>
              </a:spcAft>
              <a:defRPr sz="2400">
                <a:solidFill>
                  <a:srgbClr val="111111"/>
                </a:solidFill>
                <a:latin typeface="Times New Roman" panose="02020603050405020304" pitchFamily="18" charset="0"/>
              </a:defRPr>
            </a:lvl6pPr>
            <a:lvl7pPr marL="2971800" indent="-228600" algn="ctr" eaLnBrk="0" fontAlgn="base" hangingPunct="0">
              <a:spcBef>
                <a:spcPct val="0"/>
              </a:spcBef>
              <a:spcAft>
                <a:spcPct val="0"/>
              </a:spcAft>
              <a:defRPr sz="2400">
                <a:solidFill>
                  <a:srgbClr val="111111"/>
                </a:solidFill>
                <a:latin typeface="Times New Roman" panose="02020603050405020304" pitchFamily="18" charset="0"/>
              </a:defRPr>
            </a:lvl7pPr>
            <a:lvl8pPr marL="3429000" indent="-228600" algn="ctr" eaLnBrk="0" fontAlgn="base" hangingPunct="0">
              <a:spcBef>
                <a:spcPct val="0"/>
              </a:spcBef>
              <a:spcAft>
                <a:spcPct val="0"/>
              </a:spcAft>
              <a:defRPr sz="2400">
                <a:solidFill>
                  <a:srgbClr val="111111"/>
                </a:solidFill>
                <a:latin typeface="Times New Roman" panose="02020603050405020304" pitchFamily="18" charset="0"/>
              </a:defRPr>
            </a:lvl8pPr>
            <a:lvl9pPr marL="3886200" indent="-228600" algn="ctr" eaLnBrk="0" fontAlgn="base" hangingPunct="0">
              <a:spcBef>
                <a:spcPct val="0"/>
              </a:spcBef>
              <a:spcAft>
                <a:spcPct val="0"/>
              </a:spcAft>
              <a:defRPr sz="2400">
                <a:solidFill>
                  <a:srgbClr val="111111"/>
                </a:solidFill>
                <a:latin typeface="Times New Roman" panose="02020603050405020304" pitchFamily="18" charset="0"/>
              </a:defRPr>
            </a:lvl9pPr>
          </a:lstStyle>
          <a:p>
            <a:pPr algn="l" eaLnBrk="1" hangingPunct="1"/>
            <a:r>
              <a:rPr lang="en-US" altLang="en-US">
                <a:solidFill>
                  <a:schemeClr val="tx1"/>
                </a:solidFill>
                <a:latin typeface="MS Sans Serif" charset="0"/>
              </a:rPr>
              <a:t>0</a:t>
            </a:r>
            <a:endParaRPr lang="en-US" altLang="en-US">
              <a:solidFill>
                <a:schemeClr val="tx1"/>
              </a:solidFill>
            </a:endParaRPr>
          </a:p>
        </p:txBody>
      </p:sp>
      <p:sp>
        <p:nvSpPr>
          <p:cNvPr id="90135" name="Line 119"/>
          <p:cNvSpPr>
            <a:spLocks noChangeShapeType="1"/>
          </p:cNvSpPr>
          <p:nvPr/>
        </p:nvSpPr>
        <p:spPr bwMode="auto">
          <a:xfrm>
            <a:off x="5859463" y="5741988"/>
            <a:ext cx="0" cy="3968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0136" name="Line 120"/>
          <p:cNvSpPr>
            <a:spLocks noChangeShapeType="1"/>
          </p:cNvSpPr>
          <p:nvPr/>
        </p:nvSpPr>
        <p:spPr bwMode="auto">
          <a:xfrm>
            <a:off x="5905500" y="5741988"/>
            <a:ext cx="3175" cy="3968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0137" name="Line 121"/>
          <p:cNvSpPr>
            <a:spLocks noChangeShapeType="1"/>
          </p:cNvSpPr>
          <p:nvPr/>
        </p:nvSpPr>
        <p:spPr bwMode="auto">
          <a:xfrm>
            <a:off x="5954713" y="5741988"/>
            <a:ext cx="1587" cy="3968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0138" name="Line 122"/>
          <p:cNvSpPr>
            <a:spLocks noChangeShapeType="1"/>
          </p:cNvSpPr>
          <p:nvPr/>
        </p:nvSpPr>
        <p:spPr bwMode="auto">
          <a:xfrm>
            <a:off x="6002338" y="5741988"/>
            <a:ext cx="1587" cy="3968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0139" name="Line 123"/>
          <p:cNvSpPr>
            <a:spLocks noChangeShapeType="1"/>
          </p:cNvSpPr>
          <p:nvPr/>
        </p:nvSpPr>
        <p:spPr bwMode="auto">
          <a:xfrm>
            <a:off x="6051550" y="5741988"/>
            <a:ext cx="0" cy="3968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0140" name="Line 124"/>
          <p:cNvSpPr>
            <a:spLocks noChangeShapeType="1"/>
          </p:cNvSpPr>
          <p:nvPr/>
        </p:nvSpPr>
        <p:spPr bwMode="auto">
          <a:xfrm>
            <a:off x="6097588" y="5741988"/>
            <a:ext cx="1587" cy="3968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0141" name="Line 125"/>
          <p:cNvSpPr>
            <a:spLocks noChangeShapeType="1"/>
          </p:cNvSpPr>
          <p:nvPr/>
        </p:nvSpPr>
        <p:spPr bwMode="auto">
          <a:xfrm>
            <a:off x="6146800" y="5741988"/>
            <a:ext cx="1588" cy="3968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0142" name="Line 126"/>
          <p:cNvSpPr>
            <a:spLocks noChangeShapeType="1"/>
          </p:cNvSpPr>
          <p:nvPr/>
        </p:nvSpPr>
        <p:spPr bwMode="auto">
          <a:xfrm>
            <a:off x="6192838" y="5741988"/>
            <a:ext cx="3175" cy="3968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0143" name="Line 127"/>
          <p:cNvSpPr>
            <a:spLocks noChangeShapeType="1"/>
          </p:cNvSpPr>
          <p:nvPr/>
        </p:nvSpPr>
        <p:spPr bwMode="auto">
          <a:xfrm>
            <a:off x="6242050" y="5741988"/>
            <a:ext cx="3175" cy="3968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0144" name="Line 128"/>
          <p:cNvSpPr>
            <a:spLocks noChangeShapeType="1"/>
          </p:cNvSpPr>
          <p:nvPr/>
        </p:nvSpPr>
        <p:spPr bwMode="auto">
          <a:xfrm>
            <a:off x="6291263" y="5741988"/>
            <a:ext cx="0" cy="3968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0145" name="Line 129"/>
          <p:cNvSpPr>
            <a:spLocks noChangeShapeType="1"/>
          </p:cNvSpPr>
          <p:nvPr/>
        </p:nvSpPr>
        <p:spPr bwMode="auto">
          <a:xfrm>
            <a:off x="6291263" y="5741988"/>
            <a:ext cx="0" cy="6667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0146" name="Rectangle 130"/>
          <p:cNvSpPr>
            <a:spLocks noChangeArrowheads="1"/>
          </p:cNvSpPr>
          <p:nvPr/>
        </p:nvSpPr>
        <p:spPr bwMode="auto">
          <a:xfrm>
            <a:off x="6162675" y="5808663"/>
            <a:ext cx="3556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eaLnBrk="0" hangingPunct="0">
              <a:defRPr sz="2400">
                <a:solidFill>
                  <a:srgbClr val="111111"/>
                </a:solidFill>
                <a:latin typeface="Times New Roman" panose="02020603050405020304" pitchFamily="18" charset="0"/>
              </a:defRPr>
            </a:lvl1pPr>
            <a:lvl2pPr marL="742950" indent="-285750" eaLnBrk="0" hangingPunct="0">
              <a:defRPr sz="2400">
                <a:solidFill>
                  <a:srgbClr val="111111"/>
                </a:solidFill>
                <a:latin typeface="Times New Roman" panose="02020603050405020304" pitchFamily="18" charset="0"/>
              </a:defRPr>
            </a:lvl2pPr>
            <a:lvl3pPr marL="1143000" indent="-228600" eaLnBrk="0" hangingPunct="0">
              <a:defRPr sz="2400">
                <a:solidFill>
                  <a:srgbClr val="111111"/>
                </a:solidFill>
                <a:latin typeface="Times New Roman" panose="02020603050405020304" pitchFamily="18" charset="0"/>
              </a:defRPr>
            </a:lvl3pPr>
            <a:lvl4pPr marL="1600200" indent="-228600" eaLnBrk="0" hangingPunct="0">
              <a:defRPr sz="2400">
                <a:solidFill>
                  <a:srgbClr val="111111"/>
                </a:solidFill>
                <a:latin typeface="Times New Roman" panose="02020603050405020304" pitchFamily="18" charset="0"/>
              </a:defRPr>
            </a:lvl4pPr>
            <a:lvl5pPr marL="2057400" indent="-228600" eaLnBrk="0" hangingPunct="0">
              <a:defRPr sz="2400">
                <a:solidFill>
                  <a:srgbClr val="111111"/>
                </a:solidFill>
                <a:latin typeface="Times New Roman" panose="02020603050405020304" pitchFamily="18" charset="0"/>
              </a:defRPr>
            </a:lvl5pPr>
            <a:lvl6pPr marL="2514600" indent="-228600" algn="ctr" eaLnBrk="0" fontAlgn="base" hangingPunct="0">
              <a:spcBef>
                <a:spcPct val="0"/>
              </a:spcBef>
              <a:spcAft>
                <a:spcPct val="0"/>
              </a:spcAft>
              <a:defRPr sz="2400">
                <a:solidFill>
                  <a:srgbClr val="111111"/>
                </a:solidFill>
                <a:latin typeface="Times New Roman" panose="02020603050405020304" pitchFamily="18" charset="0"/>
              </a:defRPr>
            </a:lvl6pPr>
            <a:lvl7pPr marL="2971800" indent="-228600" algn="ctr" eaLnBrk="0" fontAlgn="base" hangingPunct="0">
              <a:spcBef>
                <a:spcPct val="0"/>
              </a:spcBef>
              <a:spcAft>
                <a:spcPct val="0"/>
              </a:spcAft>
              <a:defRPr sz="2400">
                <a:solidFill>
                  <a:srgbClr val="111111"/>
                </a:solidFill>
                <a:latin typeface="Times New Roman" panose="02020603050405020304" pitchFamily="18" charset="0"/>
              </a:defRPr>
            </a:lvl7pPr>
            <a:lvl8pPr marL="3429000" indent="-228600" algn="ctr" eaLnBrk="0" fontAlgn="base" hangingPunct="0">
              <a:spcBef>
                <a:spcPct val="0"/>
              </a:spcBef>
              <a:spcAft>
                <a:spcPct val="0"/>
              </a:spcAft>
              <a:defRPr sz="2400">
                <a:solidFill>
                  <a:srgbClr val="111111"/>
                </a:solidFill>
                <a:latin typeface="Times New Roman" panose="02020603050405020304" pitchFamily="18" charset="0"/>
              </a:defRPr>
            </a:lvl8pPr>
            <a:lvl9pPr marL="3886200" indent="-228600" algn="ctr" eaLnBrk="0" fontAlgn="base" hangingPunct="0">
              <a:spcBef>
                <a:spcPct val="0"/>
              </a:spcBef>
              <a:spcAft>
                <a:spcPct val="0"/>
              </a:spcAft>
              <a:defRPr sz="2400">
                <a:solidFill>
                  <a:srgbClr val="111111"/>
                </a:solidFill>
                <a:latin typeface="Times New Roman" panose="02020603050405020304" pitchFamily="18" charset="0"/>
              </a:defRPr>
            </a:lvl9pPr>
          </a:lstStyle>
          <a:p>
            <a:pPr algn="l" eaLnBrk="1" hangingPunct="1"/>
            <a:r>
              <a:rPr lang="en-US" altLang="en-US">
                <a:solidFill>
                  <a:schemeClr val="tx1"/>
                </a:solidFill>
                <a:latin typeface="MS Sans Serif" charset="0"/>
              </a:rPr>
              <a:t>10</a:t>
            </a:r>
            <a:endParaRPr lang="en-US" altLang="en-US">
              <a:solidFill>
                <a:schemeClr val="tx1"/>
              </a:solidFill>
            </a:endParaRPr>
          </a:p>
        </p:txBody>
      </p:sp>
      <p:sp>
        <p:nvSpPr>
          <p:cNvPr id="90147" name="Line 131"/>
          <p:cNvSpPr>
            <a:spLocks noChangeShapeType="1"/>
          </p:cNvSpPr>
          <p:nvPr/>
        </p:nvSpPr>
        <p:spPr bwMode="auto">
          <a:xfrm>
            <a:off x="6338888" y="5741988"/>
            <a:ext cx="1587" cy="3968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0148" name="Line 132"/>
          <p:cNvSpPr>
            <a:spLocks noChangeShapeType="1"/>
          </p:cNvSpPr>
          <p:nvPr/>
        </p:nvSpPr>
        <p:spPr bwMode="auto">
          <a:xfrm>
            <a:off x="6386513" y="5741988"/>
            <a:ext cx="1587" cy="3968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0149" name="Line 133"/>
          <p:cNvSpPr>
            <a:spLocks noChangeShapeType="1"/>
          </p:cNvSpPr>
          <p:nvPr/>
        </p:nvSpPr>
        <p:spPr bwMode="auto">
          <a:xfrm>
            <a:off x="6434138" y="5741988"/>
            <a:ext cx="1587" cy="3968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0150" name="Line 134"/>
          <p:cNvSpPr>
            <a:spLocks noChangeShapeType="1"/>
          </p:cNvSpPr>
          <p:nvPr/>
        </p:nvSpPr>
        <p:spPr bwMode="auto">
          <a:xfrm>
            <a:off x="6481763" y="5741988"/>
            <a:ext cx="1587" cy="3968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0151" name="Line 135"/>
          <p:cNvSpPr>
            <a:spLocks noChangeShapeType="1"/>
          </p:cNvSpPr>
          <p:nvPr/>
        </p:nvSpPr>
        <p:spPr bwMode="auto">
          <a:xfrm>
            <a:off x="6530975" y="5741988"/>
            <a:ext cx="1588" cy="3968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0152" name="Line 136"/>
          <p:cNvSpPr>
            <a:spLocks noChangeShapeType="1"/>
          </p:cNvSpPr>
          <p:nvPr/>
        </p:nvSpPr>
        <p:spPr bwMode="auto">
          <a:xfrm>
            <a:off x="6578600" y="5741988"/>
            <a:ext cx="0" cy="3968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0153" name="Line 137"/>
          <p:cNvSpPr>
            <a:spLocks noChangeShapeType="1"/>
          </p:cNvSpPr>
          <p:nvPr/>
        </p:nvSpPr>
        <p:spPr bwMode="auto">
          <a:xfrm>
            <a:off x="6626225" y="5741988"/>
            <a:ext cx="1588" cy="3968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0154" name="Line 138"/>
          <p:cNvSpPr>
            <a:spLocks noChangeShapeType="1"/>
          </p:cNvSpPr>
          <p:nvPr/>
        </p:nvSpPr>
        <p:spPr bwMode="auto">
          <a:xfrm>
            <a:off x="6673850" y="5741988"/>
            <a:ext cx="1588" cy="3968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0155" name="Line 139"/>
          <p:cNvSpPr>
            <a:spLocks noChangeShapeType="1"/>
          </p:cNvSpPr>
          <p:nvPr/>
        </p:nvSpPr>
        <p:spPr bwMode="auto">
          <a:xfrm>
            <a:off x="6723063" y="5741988"/>
            <a:ext cx="1587" cy="3968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0156" name="Line 140"/>
          <p:cNvSpPr>
            <a:spLocks noChangeShapeType="1"/>
          </p:cNvSpPr>
          <p:nvPr/>
        </p:nvSpPr>
        <p:spPr bwMode="auto">
          <a:xfrm>
            <a:off x="6769100" y="5741988"/>
            <a:ext cx="1588" cy="3968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0157" name="Line 141"/>
          <p:cNvSpPr>
            <a:spLocks noChangeShapeType="1"/>
          </p:cNvSpPr>
          <p:nvPr/>
        </p:nvSpPr>
        <p:spPr bwMode="auto">
          <a:xfrm>
            <a:off x="6769100" y="5741988"/>
            <a:ext cx="1588" cy="6667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0158" name="Rectangle 142"/>
          <p:cNvSpPr>
            <a:spLocks noChangeArrowheads="1"/>
          </p:cNvSpPr>
          <p:nvPr/>
        </p:nvSpPr>
        <p:spPr bwMode="auto">
          <a:xfrm>
            <a:off x="6640513" y="5808663"/>
            <a:ext cx="339725"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rgbClr val="111111"/>
                </a:solidFill>
                <a:latin typeface="Times New Roman" panose="02020603050405020304" pitchFamily="18" charset="0"/>
              </a:defRPr>
            </a:lvl1pPr>
            <a:lvl2pPr marL="742950" indent="-285750" eaLnBrk="0" hangingPunct="0">
              <a:defRPr sz="2400">
                <a:solidFill>
                  <a:srgbClr val="111111"/>
                </a:solidFill>
                <a:latin typeface="Times New Roman" panose="02020603050405020304" pitchFamily="18" charset="0"/>
              </a:defRPr>
            </a:lvl2pPr>
            <a:lvl3pPr marL="1143000" indent="-228600" eaLnBrk="0" hangingPunct="0">
              <a:defRPr sz="2400">
                <a:solidFill>
                  <a:srgbClr val="111111"/>
                </a:solidFill>
                <a:latin typeface="Times New Roman" panose="02020603050405020304" pitchFamily="18" charset="0"/>
              </a:defRPr>
            </a:lvl3pPr>
            <a:lvl4pPr marL="1600200" indent="-228600" eaLnBrk="0" hangingPunct="0">
              <a:defRPr sz="2400">
                <a:solidFill>
                  <a:srgbClr val="111111"/>
                </a:solidFill>
                <a:latin typeface="Times New Roman" panose="02020603050405020304" pitchFamily="18" charset="0"/>
              </a:defRPr>
            </a:lvl4pPr>
            <a:lvl5pPr marL="2057400" indent="-228600" eaLnBrk="0" hangingPunct="0">
              <a:defRPr sz="2400">
                <a:solidFill>
                  <a:srgbClr val="111111"/>
                </a:solidFill>
                <a:latin typeface="Times New Roman" panose="02020603050405020304" pitchFamily="18" charset="0"/>
              </a:defRPr>
            </a:lvl5pPr>
            <a:lvl6pPr marL="2514600" indent="-228600" algn="ctr" eaLnBrk="0" fontAlgn="base" hangingPunct="0">
              <a:spcBef>
                <a:spcPct val="0"/>
              </a:spcBef>
              <a:spcAft>
                <a:spcPct val="0"/>
              </a:spcAft>
              <a:defRPr sz="2400">
                <a:solidFill>
                  <a:srgbClr val="111111"/>
                </a:solidFill>
                <a:latin typeface="Times New Roman" panose="02020603050405020304" pitchFamily="18" charset="0"/>
              </a:defRPr>
            </a:lvl6pPr>
            <a:lvl7pPr marL="2971800" indent="-228600" algn="ctr" eaLnBrk="0" fontAlgn="base" hangingPunct="0">
              <a:spcBef>
                <a:spcPct val="0"/>
              </a:spcBef>
              <a:spcAft>
                <a:spcPct val="0"/>
              </a:spcAft>
              <a:defRPr sz="2400">
                <a:solidFill>
                  <a:srgbClr val="111111"/>
                </a:solidFill>
                <a:latin typeface="Times New Roman" panose="02020603050405020304" pitchFamily="18" charset="0"/>
              </a:defRPr>
            </a:lvl7pPr>
            <a:lvl8pPr marL="3429000" indent="-228600" algn="ctr" eaLnBrk="0" fontAlgn="base" hangingPunct="0">
              <a:spcBef>
                <a:spcPct val="0"/>
              </a:spcBef>
              <a:spcAft>
                <a:spcPct val="0"/>
              </a:spcAft>
              <a:defRPr sz="2400">
                <a:solidFill>
                  <a:srgbClr val="111111"/>
                </a:solidFill>
                <a:latin typeface="Times New Roman" panose="02020603050405020304" pitchFamily="18" charset="0"/>
              </a:defRPr>
            </a:lvl8pPr>
            <a:lvl9pPr marL="3886200" indent="-228600" algn="ctr" eaLnBrk="0" fontAlgn="base" hangingPunct="0">
              <a:spcBef>
                <a:spcPct val="0"/>
              </a:spcBef>
              <a:spcAft>
                <a:spcPct val="0"/>
              </a:spcAft>
              <a:defRPr sz="2400">
                <a:solidFill>
                  <a:srgbClr val="111111"/>
                </a:solidFill>
                <a:latin typeface="Times New Roman" panose="02020603050405020304" pitchFamily="18" charset="0"/>
              </a:defRPr>
            </a:lvl9pPr>
          </a:lstStyle>
          <a:p>
            <a:pPr algn="l" eaLnBrk="1" hangingPunct="1"/>
            <a:r>
              <a:rPr lang="en-US" altLang="en-US">
                <a:solidFill>
                  <a:schemeClr val="tx1"/>
                </a:solidFill>
                <a:latin typeface="MS Sans Serif" charset="0"/>
              </a:rPr>
              <a:t>20</a:t>
            </a:r>
            <a:endParaRPr lang="en-US" altLang="en-US">
              <a:solidFill>
                <a:schemeClr val="tx1"/>
              </a:solidFill>
            </a:endParaRPr>
          </a:p>
        </p:txBody>
      </p:sp>
      <p:sp>
        <p:nvSpPr>
          <p:cNvPr id="90159" name="Line 143"/>
          <p:cNvSpPr>
            <a:spLocks noChangeShapeType="1"/>
          </p:cNvSpPr>
          <p:nvPr/>
        </p:nvSpPr>
        <p:spPr bwMode="auto">
          <a:xfrm>
            <a:off x="6818313" y="5741988"/>
            <a:ext cx="1587" cy="3968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0160" name="Line 144"/>
          <p:cNvSpPr>
            <a:spLocks noChangeShapeType="1"/>
          </p:cNvSpPr>
          <p:nvPr/>
        </p:nvSpPr>
        <p:spPr bwMode="auto">
          <a:xfrm>
            <a:off x="6865938" y="5741988"/>
            <a:ext cx="1587" cy="3968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0161" name="Line 145"/>
          <p:cNvSpPr>
            <a:spLocks noChangeShapeType="1"/>
          </p:cNvSpPr>
          <p:nvPr/>
        </p:nvSpPr>
        <p:spPr bwMode="auto">
          <a:xfrm>
            <a:off x="6915150" y="5741988"/>
            <a:ext cx="0" cy="3968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0162" name="Line 146"/>
          <p:cNvSpPr>
            <a:spLocks noChangeShapeType="1"/>
          </p:cNvSpPr>
          <p:nvPr/>
        </p:nvSpPr>
        <p:spPr bwMode="auto">
          <a:xfrm>
            <a:off x="6961188" y="5741988"/>
            <a:ext cx="1587" cy="3968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0163" name="Line 147"/>
          <p:cNvSpPr>
            <a:spLocks noChangeShapeType="1"/>
          </p:cNvSpPr>
          <p:nvPr/>
        </p:nvSpPr>
        <p:spPr bwMode="auto">
          <a:xfrm>
            <a:off x="7010400" y="5741988"/>
            <a:ext cx="1588" cy="3968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0164" name="Line 148"/>
          <p:cNvSpPr>
            <a:spLocks noChangeShapeType="1"/>
          </p:cNvSpPr>
          <p:nvPr/>
        </p:nvSpPr>
        <p:spPr bwMode="auto">
          <a:xfrm>
            <a:off x="7058025" y="5741988"/>
            <a:ext cx="1588" cy="3968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0165" name="Line 149"/>
          <p:cNvSpPr>
            <a:spLocks noChangeShapeType="1"/>
          </p:cNvSpPr>
          <p:nvPr/>
        </p:nvSpPr>
        <p:spPr bwMode="auto">
          <a:xfrm>
            <a:off x="7105650" y="5741988"/>
            <a:ext cx="3175" cy="3968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0166" name="Line 150"/>
          <p:cNvSpPr>
            <a:spLocks noChangeShapeType="1"/>
          </p:cNvSpPr>
          <p:nvPr/>
        </p:nvSpPr>
        <p:spPr bwMode="auto">
          <a:xfrm>
            <a:off x="7153275" y="5741988"/>
            <a:ext cx="1588" cy="3968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0167" name="Line 151"/>
          <p:cNvSpPr>
            <a:spLocks noChangeShapeType="1"/>
          </p:cNvSpPr>
          <p:nvPr/>
        </p:nvSpPr>
        <p:spPr bwMode="auto">
          <a:xfrm>
            <a:off x="7202488" y="5741988"/>
            <a:ext cx="1587" cy="3968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0168" name="Line 152"/>
          <p:cNvSpPr>
            <a:spLocks noChangeShapeType="1"/>
          </p:cNvSpPr>
          <p:nvPr/>
        </p:nvSpPr>
        <p:spPr bwMode="auto">
          <a:xfrm>
            <a:off x="7250113" y="5741988"/>
            <a:ext cx="1587" cy="3968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0169" name="Line 153"/>
          <p:cNvSpPr>
            <a:spLocks noChangeShapeType="1"/>
          </p:cNvSpPr>
          <p:nvPr/>
        </p:nvSpPr>
        <p:spPr bwMode="auto">
          <a:xfrm>
            <a:off x="7250113" y="5741988"/>
            <a:ext cx="1587" cy="6667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0170" name="Rectangle 154"/>
          <p:cNvSpPr>
            <a:spLocks noChangeArrowheads="1"/>
          </p:cNvSpPr>
          <p:nvPr/>
        </p:nvSpPr>
        <p:spPr bwMode="auto">
          <a:xfrm>
            <a:off x="7124700" y="5808663"/>
            <a:ext cx="339725"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rgbClr val="111111"/>
                </a:solidFill>
                <a:latin typeface="Times New Roman" panose="02020603050405020304" pitchFamily="18" charset="0"/>
              </a:defRPr>
            </a:lvl1pPr>
            <a:lvl2pPr marL="742950" indent="-285750" eaLnBrk="0" hangingPunct="0">
              <a:defRPr sz="2400">
                <a:solidFill>
                  <a:srgbClr val="111111"/>
                </a:solidFill>
                <a:latin typeface="Times New Roman" panose="02020603050405020304" pitchFamily="18" charset="0"/>
              </a:defRPr>
            </a:lvl2pPr>
            <a:lvl3pPr marL="1143000" indent="-228600" eaLnBrk="0" hangingPunct="0">
              <a:defRPr sz="2400">
                <a:solidFill>
                  <a:srgbClr val="111111"/>
                </a:solidFill>
                <a:latin typeface="Times New Roman" panose="02020603050405020304" pitchFamily="18" charset="0"/>
              </a:defRPr>
            </a:lvl3pPr>
            <a:lvl4pPr marL="1600200" indent="-228600" eaLnBrk="0" hangingPunct="0">
              <a:defRPr sz="2400">
                <a:solidFill>
                  <a:srgbClr val="111111"/>
                </a:solidFill>
                <a:latin typeface="Times New Roman" panose="02020603050405020304" pitchFamily="18" charset="0"/>
              </a:defRPr>
            </a:lvl4pPr>
            <a:lvl5pPr marL="2057400" indent="-228600" eaLnBrk="0" hangingPunct="0">
              <a:defRPr sz="2400">
                <a:solidFill>
                  <a:srgbClr val="111111"/>
                </a:solidFill>
                <a:latin typeface="Times New Roman" panose="02020603050405020304" pitchFamily="18" charset="0"/>
              </a:defRPr>
            </a:lvl5pPr>
            <a:lvl6pPr marL="2514600" indent="-228600" algn="ctr" eaLnBrk="0" fontAlgn="base" hangingPunct="0">
              <a:spcBef>
                <a:spcPct val="0"/>
              </a:spcBef>
              <a:spcAft>
                <a:spcPct val="0"/>
              </a:spcAft>
              <a:defRPr sz="2400">
                <a:solidFill>
                  <a:srgbClr val="111111"/>
                </a:solidFill>
                <a:latin typeface="Times New Roman" panose="02020603050405020304" pitchFamily="18" charset="0"/>
              </a:defRPr>
            </a:lvl6pPr>
            <a:lvl7pPr marL="2971800" indent="-228600" algn="ctr" eaLnBrk="0" fontAlgn="base" hangingPunct="0">
              <a:spcBef>
                <a:spcPct val="0"/>
              </a:spcBef>
              <a:spcAft>
                <a:spcPct val="0"/>
              </a:spcAft>
              <a:defRPr sz="2400">
                <a:solidFill>
                  <a:srgbClr val="111111"/>
                </a:solidFill>
                <a:latin typeface="Times New Roman" panose="02020603050405020304" pitchFamily="18" charset="0"/>
              </a:defRPr>
            </a:lvl7pPr>
            <a:lvl8pPr marL="3429000" indent="-228600" algn="ctr" eaLnBrk="0" fontAlgn="base" hangingPunct="0">
              <a:spcBef>
                <a:spcPct val="0"/>
              </a:spcBef>
              <a:spcAft>
                <a:spcPct val="0"/>
              </a:spcAft>
              <a:defRPr sz="2400">
                <a:solidFill>
                  <a:srgbClr val="111111"/>
                </a:solidFill>
                <a:latin typeface="Times New Roman" panose="02020603050405020304" pitchFamily="18" charset="0"/>
              </a:defRPr>
            </a:lvl8pPr>
            <a:lvl9pPr marL="3886200" indent="-228600" algn="ctr" eaLnBrk="0" fontAlgn="base" hangingPunct="0">
              <a:spcBef>
                <a:spcPct val="0"/>
              </a:spcBef>
              <a:spcAft>
                <a:spcPct val="0"/>
              </a:spcAft>
              <a:defRPr sz="2400">
                <a:solidFill>
                  <a:srgbClr val="111111"/>
                </a:solidFill>
                <a:latin typeface="Times New Roman" panose="02020603050405020304" pitchFamily="18" charset="0"/>
              </a:defRPr>
            </a:lvl9pPr>
          </a:lstStyle>
          <a:p>
            <a:pPr algn="l" eaLnBrk="1" hangingPunct="1"/>
            <a:r>
              <a:rPr lang="en-US" altLang="en-US">
                <a:solidFill>
                  <a:schemeClr val="tx1"/>
                </a:solidFill>
                <a:latin typeface="MS Sans Serif" charset="0"/>
              </a:rPr>
              <a:t>30</a:t>
            </a:r>
            <a:endParaRPr lang="en-US" altLang="en-US">
              <a:solidFill>
                <a:schemeClr val="tx1"/>
              </a:solidFill>
            </a:endParaRPr>
          </a:p>
        </p:txBody>
      </p:sp>
      <p:sp>
        <p:nvSpPr>
          <p:cNvPr id="90171" name="Line 155"/>
          <p:cNvSpPr>
            <a:spLocks noChangeShapeType="1"/>
          </p:cNvSpPr>
          <p:nvPr/>
        </p:nvSpPr>
        <p:spPr bwMode="auto">
          <a:xfrm>
            <a:off x="7297738" y="5741988"/>
            <a:ext cx="1587" cy="3968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0172" name="Line 156"/>
          <p:cNvSpPr>
            <a:spLocks noChangeShapeType="1"/>
          </p:cNvSpPr>
          <p:nvPr/>
        </p:nvSpPr>
        <p:spPr bwMode="auto">
          <a:xfrm>
            <a:off x="7345363" y="5741988"/>
            <a:ext cx="1587" cy="3968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0173" name="Line 157"/>
          <p:cNvSpPr>
            <a:spLocks noChangeShapeType="1"/>
          </p:cNvSpPr>
          <p:nvPr/>
        </p:nvSpPr>
        <p:spPr bwMode="auto">
          <a:xfrm>
            <a:off x="7394575" y="5741988"/>
            <a:ext cx="1588" cy="3968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0174" name="Line 158"/>
          <p:cNvSpPr>
            <a:spLocks noChangeShapeType="1"/>
          </p:cNvSpPr>
          <p:nvPr/>
        </p:nvSpPr>
        <p:spPr bwMode="auto">
          <a:xfrm>
            <a:off x="7442200" y="5741988"/>
            <a:ext cx="3175" cy="3968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0175" name="Line 159"/>
          <p:cNvSpPr>
            <a:spLocks noChangeShapeType="1"/>
          </p:cNvSpPr>
          <p:nvPr/>
        </p:nvSpPr>
        <p:spPr bwMode="auto">
          <a:xfrm>
            <a:off x="7489825" y="5741988"/>
            <a:ext cx="1588" cy="3968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0176" name="Line 160"/>
          <p:cNvSpPr>
            <a:spLocks noChangeShapeType="1"/>
          </p:cNvSpPr>
          <p:nvPr/>
        </p:nvSpPr>
        <p:spPr bwMode="auto">
          <a:xfrm>
            <a:off x="7539038" y="5741988"/>
            <a:ext cx="1587" cy="3968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0177" name="Line 161"/>
          <p:cNvSpPr>
            <a:spLocks noChangeShapeType="1"/>
          </p:cNvSpPr>
          <p:nvPr/>
        </p:nvSpPr>
        <p:spPr bwMode="auto">
          <a:xfrm>
            <a:off x="7586663" y="5741988"/>
            <a:ext cx="1587" cy="3968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0178" name="Line 162"/>
          <p:cNvSpPr>
            <a:spLocks noChangeShapeType="1"/>
          </p:cNvSpPr>
          <p:nvPr/>
        </p:nvSpPr>
        <p:spPr bwMode="auto">
          <a:xfrm>
            <a:off x="7632700" y="5741988"/>
            <a:ext cx="1588" cy="3968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0179" name="Line 163"/>
          <p:cNvSpPr>
            <a:spLocks noChangeShapeType="1"/>
          </p:cNvSpPr>
          <p:nvPr/>
        </p:nvSpPr>
        <p:spPr bwMode="auto">
          <a:xfrm>
            <a:off x="7681913" y="5741988"/>
            <a:ext cx="1587" cy="3968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0180" name="Line 164"/>
          <p:cNvSpPr>
            <a:spLocks noChangeShapeType="1"/>
          </p:cNvSpPr>
          <p:nvPr/>
        </p:nvSpPr>
        <p:spPr bwMode="auto">
          <a:xfrm>
            <a:off x="7729538" y="5741988"/>
            <a:ext cx="0" cy="3968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0181" name="Line 165"/>
          <p:cNvSpPr>
            <a:spLocks noChangeShapeType="1"/>
          </p:cNvSpPr>
          <p:nvPr/>
        </p:nvSpPr>
        <p:spPr bwMode="auto">
          <a:xfrm>
            <a:off x="7729538" y="5741988"/>
            <a:ext cx="0" cy="6667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0182" name="Rectangle 166"/>
          <p:cNvSpPr>
            <a:spLocks noChangeArrowheads="1"/>
          </p:cNvSpPr>
          <p:nvPr/>
        </p:nvSpPr>
        <p:spPr bwMode="auto">
          <a:xfrm>
            <a:off x="7607300" y="5808663"/>
            <a:ext cx="339725"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rgbClr val="111111"/>
                </a:solidFill>
                <a:latin typeface="Times New Roman" panose="02020603050405020304" pitchFamily="18" charset="0"/>
              </a:defRPr>
            </a:lvl1pPr>
            <a:lvl2pPr marL="742950" indent="-285750" eaLnBrk="0" hangingPunct="0">
              <a:defRPr sz="2400">
                <a:solidFill>
                  <a:srgbClr val="111111"/>
                </a:solidFill>
                <a:latin typeface="Times New Roman" panose="02020603050405020304" pitchFamily="18" charset="0"/>
              </a:defRPr>
            </a:lvl2pPr>
            <a:lvl3pPr marL="1143000" indent="-228600" eaLnBrk="0" hangingPunct="0">
              <a:defRPr sz="2400">
                <a:solidFill>
                  <a:srgbClr val="111111"/>
                </a:solidFill>
                <a:latin typeface="Times New Roman" panose="02020603050405020304" pitchFamily="18" charset="0"/>
              </a:defRPr>
            </a:lvl3pPr>
            <a:lvl4pPr marL="1600200" indent="-228600" eaLnBrk="0" hangingPunct="0">
              <a:defRPr sz="2400">
                <a:solidFill>
                  <a:srgbClr val="111111"/>
                </a:solidFill>
                <a:latin typeface="Times New Roman" panose="02020603050405020304" pitchFamily="18" charset="0"/>
              </a:defRPr>
            </a:lvl4pPr>
            <a:lvl5pPr marL="2057400" indent="-228600" eaLnBrk="0" hangingPunct="0">
              <a:defRPr sz="2400">
                <a:solidFill>
                  <a:srgbClr val="111111"/>
                </a:solidFill>
                <a:latin typeface="Times New Roman" panose="02020603050405020304" pitchFamily="18" charset="0"/>
              </a:defRPr>
            </a:lvl5pPr>
            <a:lvl6pPr marL="2514600" indent="-228600" algn="ctr" eaLnBrk="0" fontAlgn="base" hangingPunct="0">
              <a:spcBef>
                <a:spcPct val="0"/>
              </a:spcBef>
              <a:spcAft>
                <a:spcPct val="0"/>
              </a:spcAft>
              <a:defRPr sz="2400">
                <a:solidFill>
                  <a:srgbClr val="111111"/>
                </a:solidFill>
                <a:latin typeface="Times New Roman" panose="02020603050405020304" pitchFamily="18" charset="0"/>
              </a:defRPr>
            </a:lvl6pPr>
            <a:lvl7pPr marL="2971800" indent="-228600" algn="ctr" eaLnBrk="0" fontAlgn="base" hangingPunct="0">
              <a:spcBef>
                <a:spcPct val="0"/>
              </a:spcBef>
              <a:spcAft>
                <a:spcPct val="0"/>
              </a:spcAft>
              <a:defRPr sz="2400">
                <a:solidFill>
                  <a:srgbClr val="111111"/>
                </a:solidFill>
                <a:latin typeface="Times New Roman" panose="02020603050405020304" pitchFamily="18" charset="0"/>
              </a:defRPr>
            </a:lvl7pPr>
            <a:lvl8pPr marL="3429000" indent="-228600" algn="ctr" eaLnBrk="0" fontAlgn="base" hangingPunct="0">
              <a:spcBef>
                <a:spcPct val="0"/>
              </a:spcBef>
              <a:spcAft>
                <a:spcPct val="0"/>
              </a:spcAft>
              <a:defRPr sz="2400">
                <a:solidFill>
                  <a:srgbClr val="111111"/>
                </a:solidFill>
                <a:latin typeface="Times New Roman" panose="02020603050405020304" pitchFamily="18" charset="0"/>
              </a:defRPr>
            </a:lvl8pPr>
            <a:lvl9pPr marL="3886200" indent="-228600" algn="ctr" eaLnBrk="0" fontAlgn="base" hangingPunct="0">
              <a:spcBef>
                <a:spcPct val="0"/>
              </a:spcBef>
              <a:spcAft>
                <a:spcPct val="0"/>
              </a:spcAft>
              <a:defRPr sz="2400">
                <a:solidFill>
                  <a:srgbClr val="111111"/>
                </a:solidFill>
                <a:latin typeface="Times New Roman" panose="02020603050405020304" pitchFamily="18" charset="0"/>
              </a:defRPr>
            </a:lvl9pPr>
          </a:lstStyle>
          <a:p>
            <a:pPr algn="l" eaLnBrk="1" hangingPunct="1"/>
            <a:r>
              <a:rPr lang="en-US" altLang="en-US">
                <a:solidFill>
                  <a:schemeClr val="tx1"/>
                </a:solidFill>
                <a:latin typeface="MS Sans Serif" charset="0"/>
              </a:rPr>
              <a:t>40</a:t>
            </a:r>
            <a:endParaRPr lang="en-US" altLang="en-US">
              <a:solidFill>
                <a:schemeClr val="tx1"/>
              </a:solidFill>
            </a:endParaRPr>
          </a:p>
        </p:txBody>
      </p:sp>
      <p:sp>
        <p:nvSpPr>
          <p:cNvPr id="90183" name="Line 167"/>
          <p:cNvSpPr>
            <a:spLocks noChangeShapeType="1"/>
          </p:cNvSpPr>
          <p:nvPr/>
        </p:nvSpPr>
        <p:spPr bwMode="auto">
          <a:xfrm>
            <a:off x="7778750" y="5741988"/>
            <a:ext cx="0" cy="3968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0184" name="Line 168"/>
          <p:cNvSpPr>
            <a:spLocks noChangeShapeType="1"/>
          </p:cNvSpPr>
          <p:nvPr/>
        </p:nvSpPr>
        <p:spPr bwMode="auto">
          <a:xfrm>
            <a:off x="7824788" y="5741988"/>
            <a:ext cx="3175" cy="3968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0185" name="Line 169"/>
          <p:cNvSpPr>
            <a:spLocks noChangeShapeType="1"/>
          </p:cNvSpPr>
          <p:nvPr/>
        </p:nvSpPr>
        <p:spPr bwMode="auto">
          <a:xfrm>
            <a:off x="7874000" y="5741988"/>
            <a:ext cx="1588" cy="3968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0186" name="Line 170"/>
          <p:cNvSpPr>
            <a:spLocks noChangeShapeType="1"/>
          </p:cNvSpPr>
          <p:nvPr/>
        </p:nvSpPr>
        <p:spPr bwMode="auto">
          <a:xfrm>
            <a:off x="7921625" y="5741988"/>
            <a:ext cx="1588" cy="3968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0187" name="Line 171"/>
          <p:cNvSpPr>
            <a:spLocks noChangeShapeType="1"/>
          </p:cNvSpPr>
          <p:nvPr/>
        </p:nvSpPr>
        <p:spPr bwMode="auto">
          <a:xfrm>
            <a:off x="7969250" y="5741988"/>
            <a:ext cx="1588" cy="3968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0188" name="Line 172"/>
          <p:cNvSpPr>
            <a:spLocks noChangeShapeType="1"/>
          </p:cNvSpPr>
          <p:nvPr/>
        </p:nvSpPr>
        <p:spPr bwMode="auto">
          <a:xfrm>
            <a:off x="8016875" y="5741988"/>
            <a:ext cx="1588" cy="3968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0189" name="Line 173"/>
          <p:cNvSpPr>
            <a:spLocks noChangeShapeType="1"/>
          </p:cNvSpPr>
          <p:nvPr/>
        </p:nvSpPr>
        <p:spPr bwMode="auto">
          <a:xfrm>
            <a:off x="8066088" y="5741988"/>
            <a:ext cx="0" cy="3968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0190" name="Line 174"/>
          <p:cNvSpPr>
            <a:spLocks noChangeShapeType="1"/>
          </p:cNvSpPr>
          <p:nvPr/>
        </p:nvSpPr>
        <p:spPr bwMode="auto">
          <a:xfrm>
            <a:off x="8115300" y="5741988"/>
            <a:ext cx="0" cy="3968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0191" name="Line 175"/>
          <p:cNvSpPr>
            <a:spLocks noChangeShapeType="1"/>
          </p:cNvSpPr>
          <p:nvPr/>
        </p:nvSpPr>
        <p:spPr bwMode="auto">
          <a:xfrm>
            <a:off x="8161338" y="5741988"/>
            <a:ext cx="3175" cy="3968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0192" name="Line 176"/>
          <p:cNvSpPr>
            <a:spLocks noChangeShapeType="1"/>
          </p:cNvSpPr>
          <p:nvPr/>
        </p:nvSpPr>
        <p:spPr bwMode="auto">
          <a:xfrm>
            <a:off x="8210550" y="5741988"/>
            <a:ext cx="1588" cy="3968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0193" name="Line 177"/>
          <p:cNvSpPr>
            <a:spLocks noChangeShapeType="1"/>
          </p:cNvSpPr>
          <p:nvPr/>
        </p:nvSpPr>
        <p:spPr bwMode="auto">
          <a:xfrm>
            <a:off x="8210550" y="5741988"/>
            <a:ext cx="1588" cy="6667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0194" name="Rectangle 178"/>
          <p:cNvSpPr>
            <a:spLocks noChangeArrowheads="1"/>
          </p:cNvSpPr>
          <p:nvPr/>
        </p:nvSpPr>
        <p:spPr bwMode="auto">
          <a:xfrm>
            <a:off x="8091488" y="5808663"/>
            <a:ext cx="339725"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rgbClr val="111111"/>
                </a:solidFill>
                <a:latin typeface="Times New Roman" panose="02020603050405020304" pitchFamily="18" charset="0"/>
              </a:defRPr>
            </a:lvl1pPr>
            <a:lvl2pPr marL="742950" indent="-285750" eaLnBrk="0" hangingPunct="0">
              <a:defRPr sz="2400">
                <a:solidFill>
                  <a:srgbClr val="111111"/>
                </a:solidFill>
                <a:latin typeface="Times New Roman" panose="02020603050405020304" pitchFamily="18" charset="0"/>
              </a:defRPr>
            </a:lvl2pPr>
            <a:lvl3pPr marL="1143000" indent="-228600" eaLnBrk="0" hangingPunct="0">
              <a:defRPr sz="2400">
                <a:solidFill>
                  <a:srgbClr val="111111"/>
                </a:solidFill>
                <a:latin typeface="Times New Roman" panose="02020603050405020304" pitchFamily="18" charset="0"/>
              </a:defRPr>
            </a:lvl3pPr>
            <a:lvl4pPr marL="1600200" indent="-228600" eaLnBrk="0" hangingPunct="0">
              <a:defRPr sz="2400">
                <a:solidFill>
                  <a:srgbClr val="111111"/>
                </a:solidFill>
                <a:latin typeface="Times New Roman" panose="02020603050405020304" pitchFamily="18" charset="0"/>
              </a:defRPr>
            </a:lvl4pPr>
            <a:lvl5pPr marL="2057400" indent="-228600" eaLnBrk="0" hangingPunct="0">
              <a:defRPr sz="2400">
                <a:solidFill>
                  <a:srgbClr val="111111"/>
                </a:solidFill>
                <a:latin typeface="Times New Roman" panose="02020603050405020304" pitchFamily="18" charset="0"/>
              </a:defRPr>
            </a:lvl5pPr>
            <a:lvl6pPr marL="2514600" indent="-228600" algn="ctr" eaLnBrk="0" fontAlgn="base" hangingPunct="0">
              <a:spcBef>
                <a:spcPct val="0"/>
              </a:spcBef>
              <a:spcAft>
                <a:spcPct val="0"/>
              </a:spcAft>
              <a:defRPr sz="2400">
                <a:solidFill>
                  <a:srgbClr val="111111"/>
                </a:solidFill>
                <a:latin typeface="Times New Roman" panose="02020603050405020304" pitchFamily="18" charset="0"/>
              </a:defRPr>
            </a:lvl6pPr>
            <a:lvl7pPr marL="2971800" indent="-228600" algn="ctr" eaLnBrk="0" fontAlgn="base" hangingPunct="0">
              <a:spcBef>
                <a:spcPct val="0"/>
              </a:spcBef>
              <a:spcAft>
                <a:spcPct val="0"/>
              </a:spcAft>
              <a:defRPr sz="2400">
                <a:solidFill>
                  <a:srgbClr val="111111"/>
                </a:solidFill>
                <a:latin typeface="Times New Roman" panose="02020603050405020304" pitchFamily="18" charset="0"/>
              </a:defRPr>
            </a:lvl7pPr>
            <a:lvl8pPr marL="3429000" indent="-228600" algn="ctr" eaLnBrk="0" fontAlgn="base" hangingPunct="0">
              <a:spcBef>
                <a:spcPct val="0"/>
              </a:spcBef>
              <a:spcAft>
                <a:spcPct val="0"/>
              </a:spcAft>
              <a:defRPr sz="2400">
                <a:solidFill>
                  <a:srgbClr val="111111"/>
                </a:solidFill>
                <a:latin typeface="Times New Roman" panose="02020603050405020304" pitchFamily="18" charset="0"/>
              </a:defRPr>
            </a:lvl8pPr>
            <a:lvl9pPr marL="3886200" indent="-228600" algn="ctr" eaLnBrk="0" fontAlgn="base" hangingPunct="0">
              <a:spcBef>
                <a:spcPct val="0"/>
              </a:spcBef>
              <a:spcAft>
                <a:spcPct val="0"/>
              </a:spcAft>
              <a:defRPr sz="2400">
                <a:solidFill>
                  <a:srgbClr val="111111"/>
                </a:solidFill>
                <a:latin typeface="Times New Roman" panose="02020603050405020304" pitchFamily="18" charset="0"/>
              </a:defRPr>
            </a:lvl9pPr>
          </a:lstStyle>
          <a:p>
            <a:pPr algn="l" eaLnBrk="1" hangingPunct="1"/>
            <a:r>
              <a:rPr lang="en-US" altLang="en-US">
                <a:solidFill>
                  <a:schemeClr val="tx1"/>
                </a:solidFill>
                <a:latin typeface="MS Sans Serif" charset="0"/>
              </a:rPr>
              <a:t>50</a:t>
            </a:r>
            <a:endParaRPr lang="en-US" altLang="en-US">
              <a:solidFill>
                <a:schemeClr val="tx1"/>
              </a:solidFill>
            </a:endParaRPr>
          </a:p>
        </p:txBody>
      </p:sp>
      <p:sp>
        <p:nvSpPr>
          <p:cNvPr id="90195" name="Line 179"/>
          <p:cNvSpPr>
            <a:spLocks noChangeShapeType="1"/>
          </p:cNvSpPr>
          <p:nvPr/>
        </p:nvSpPr>
        <p:spPr bwMode="auto">
          <a:xfrm>
            <a:off x="8258175" y="5741988"/>
            <a:ext cx="1588" cy="3968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0196" name="Line 180"/>
          <p:cNvSpPr>
            <a:spLocks noChangeShapeType="1"/>
          </p:cNvSpPr>
          <p:nvPr/>
        </p:nvSpPr>
        <p:spPr bwMode="auto">
          <a:xfrm>
            <a:off x="8305800" y="5741988"/>
            <a:ext cx="1588" cy="3968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0197" name="Line 181"/>
          <p:cNvSpPr>
            <a:spLocks noChangeShapeType="1"/>
          </p:cNvSpPr>
          <p:nvPr/>
        </p:nvSpPr>
        <p:spPr bwMode="auto">
          <a:xfrm>
            <a:off x="8353425" y="5741988"/>
            <a:ext cx="1588" cy="3968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0198" name="Line 182"/>
          <p:cNvSpPr>
            <a:spLocks noChangeShapeType="1"/>
          </p:cNvSpPr>
          <p:nvPr/>
        </p:nvSpPr>
        <p:spPr bwMode="auto">
          <a:xfrm>
            <a:off x="8402638" y="5741988"/>
            <a:ext cx="0" cy="3968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0199" name="Line 183"/>
          <p:cNvSpPr>
            <a:spLocks noChangeShapeType="1"/>
          </p:cNvSpPr>
          <p:nvPr/>
        </p:nvSpPr>
        <p:spPr bwMode="auto">
          <a:xfrm>
            <a:off x="8448675" y="5741988"/>
            <a:ext cx="3175" cy="3968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0200" name="Line 184"/>
          <p:cNvSpPr>
            <a:spLocks noChangeShapeType="1"/>
          </p:cNvSpPr>
          <p:nvPr/>
        </p:nvSpPr>
        <p:spPr bwMode="auto">
          <a:xfrm>
            <a:off x="8497888" y="5741988"/>
            <a:ext cx="3175" cy="3968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0201" name="Line 185"/>
          <p:cNvSpPr>
            <a:spLocks noChangeShapeType="1"/>
          </p:cNvSpPr>
          <p:nvPr/>
        </p:nvSpPr>
        <p:spPr bwMode="auto">
          <a:xfrm>
            <a:off x="8545513" y="5741988"/>
            <a:ext cx="1587" cy="3968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0202" name="Line 186"/>
          <p:cNvSpPr>
            <a:spLocks noChangeShapeType="1"/>
          </p:cNvSpPr>
          <p:nvPr/>
        </p:nvSpPr>
        <p:spPr bwMode="auto">
          <a:xfrm>
            <a:off x="8593138" y="5741988"/>
            <a:ext cx="1587" cy="3968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0203" name="Line 187"/>
          <p:cNvSpPr>
            <a:spLocks noChangeShapeType="1"/>
          </p:cNvSpPr>
          <p:nvPr/>
        </p:nvSpPr>
        <p:spPr bwMode="auto">
          <a:xfrm>
            <a:off x="8642350" y="5741988"/>
            <a:ext cx="0" cy="3968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0204" name="Line 188"/>
          <p:cNvSpPr>
            <a:spLocks noChangeShapeType="1"/>
          </p:cNvSpPr>
          <p:nvPr/>
        </p:nvSpPr>
        <p:spPr bwMode="auto">
          <a:xfrm>
            <a:off x="8688388" y="5741988"/>
            <a:ext cx="1587" cy="3968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0205" name="Line 189"/>
          <p:cNvSpPr>
            <a:spLocks noChangeShapeType="1"/>
          </p:cNvSpPr>
          <p:nvPr/>
        </p:nvSpPr>
        <p:spPr bwMode="auto">
          <a:xfrm>
            <a:off x="8688388" y="5741988"/>
            <a:ext cx="1587" cy="6667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0206" name="Rectangle 190"/>
          <p:cNvSpPr>
            <a:spLocks noChangeArrowheads="1"/>
          </p:cNvSpPr>
          <p:nvPr/>
        </p:nvSpPr>
        <p:spPr bwMode="auto">
          <a:xfrm>
            <a:off x="8575675" y="5808663"/>
            <a:ext cx="339725"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rgbClr val="111111"/>
                </a:solidFill>
                <a:latin typeface="Times New Roman" panose="02020603050405020304" pitchFamily="18" charset="0"/>
              </a:defRPr>
            </a:lvl1pPr>
            <a:lvl2pPr marL="742950" indent="-285750" eaLnBrk="0" hangingPunct="0">
              <a:defRPr sz="2400">
                <a:solidFill>
                  <a:srgbClr val="111111"/>
                </a:solidFill>
                <a:latin typeface="Times New Roman" panose="02020603050405020304" pitchFamily="18" charset="0"/>
              </a:defRPr>
            </a:lvl2pPr>
            <a:lvl3pPr marL="1143000" indent="-228600" eaLnBrk="0" hangingPunct="0">
              <a:defRPr sz="2400">
                <a:solidFill>
                  <a:srgbClr val="111111"/>
                </a:solidFill>
                <a:latin typeface="Times New Roman" panose="02020603050405020304" pitchFamily="18" charset="0"/>
              </a:defRPr>
            </a:lvl3pPr>
            <a:lvl4pPr marL="1600200" indent="-228600" eaLnBrk="0" hangingPunct="0">
              <a:defRPr sz="2400">
                <a:solidFill>
                  <a:srgbClr val="111111"/>
                </a:solidFill>
                <a:latin typeface="Times New Roman" panose="02020603050405020304" pitchFamily="18" charset="0"/>
              </a:defRPr>
            </a:lvl4pPr>
            <a:lvl5pPr marL="2057400" indent="-228600" eaLnBrk="0" hangingPunct="0">
              <a:defRPr sz="2400">
                <a:solidFill>
                  <a:srgbClr val="111111"/>
                </a:solidFill>
                <a:latin typeface="Times New Roman" panose="02020603050405020304" pitchFamily="18" charset="0"/>
              </a:defRPr>
            </a:lvl5pPr>
            <a:lvl6pPr marL="2514600" indent="-228600" algn="ctr" eaLnBrk="0" fontAlgn="base" hangingPunct="0">
              <a:spcBef>
                <a:spcPct val="0"/>
              </a:spcBef>
              <a:spcAft>
                <a:spcPct val="0"/>
              </a:spcAft>
              <a:defRPr sz="2400">
                <a:solidFill>
                  <a:srgbClr val="111111"/>
                </a:solidFill>
                <a:latin typeface="Times New Roman" panose="02020603050405020304" pitchFamily="18" charset="0"/>
              </a:defRPr>
            </a:lvl6pPr>
            <a:lvl7pPr marL="2971800" indent="-228600" algn="ctr" eaLnBrk="0" fontAlgn="base" hangingPunct="0">
              <a:spcBef>
                <a:spcPct val="0"/>
              </a:spcBef>
              <a:spcAft>
                <a:spcPct val="0"/>
              </a:spcAft>
              <a:defRPr sz="2400">
                <a:solidFill>
                  <a:srgbClr val="111111"/>
                </a:solidFill>
                <a:latin typeface="Times New Roman" panose="02020603050405020304" pitchFamily="18" charset="0"/>
              </a:defRPr>
            </a:lvl7pPr>
            <a:lvl8pPr marL="3429000" indent="-228600" algn="ctr" eaLnBrk="0" fontAlgn="base" hangingPunct="0">
              <a:spcBef>
                <a:spcPct val="0"/>
              </a:spcBef>
              <a:spcAft>
                <a:spcPct val="0"/>
              </a:spcAft>
              <a:defRPr sz="2400">
                <a:solidFill>
                  <a:srgbClr val="111111"/>
                </a:solidFill>
                <a:latin typeface="Times New Roman" panose="02020603050405020304" pitchFamily="18" charset="0"/>
              </a:defRPr>
            </a:lvl8pPr>
            <a:lvl9pPr marL="3886200" indent="-228600" algn="ctr" eaLnBrk="0" fontAlgn="base" hangingPunct="0">
              <a:spcBef>
                <a:spcPct val="0"/>
              </a:spcBef>
              <a:spcAft>
                <a:spcPct val="0"/>
              </a:spcAft>
              <a:defRPr sz="2400">
                <a:solidFill>
                  <a:srgbClr val="111111"/>
                </a:solidFill>
                <a:latin typeface="Times New Roman" panose="02020603050405020304" pitchFamily="18" charset="0"/>
              </a:defRPr>
            </a:lvl9pPr>
          </a:lstStyle>
          <a:p>
            <a:pPr algn="l" eaLnBrk="1" hangingPunct="1"/>
            <a:r>
              <a:rPr lang="en-US" altLang="en-US">
                <a:solidFill>
                  <a:schemeClr val="tx1"/>
                </a:solidFill>
                <a:latin typeface="MS Sans Serif" charset="0"/>
              </a:rPr>
              <a:t>60</a:t>
            </a:r>
            <a:endParaRPr lang="en-US" altLang="en-US">
              <a:solidFill>
                <a:schemeClr val="tx1"/>
              </a:solidFill>
            </a:endParaRPr>
          </a:p>
        </p:txBody>
      </p:sp>
      <p:sp>
        <p:nvSpPr>
          <p:cNvPr id="90207" name="Line 191"/>
          <p:cNvSpPr>
            <a:spLocks noChangeShapeType="1"/>
          </p:cNvSpPr>
          <p:nvPr/>
        </p:nvSpPr>
        <p:spPr bwMode="auto">
          <a:xfrm flipV="1">
            <a:off x="5330825" y="3865563"/>
            <a:ext cx="1588" cy="187642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0208" name="Line 192"/>
          <p:cNvSpPr>
            <a:spLocks noChangeShapeType="1"/>
          </p:cNvSpPr>
          <p:nvPr/>
        </p:nvSpPr>
        <p:spPr bwMode="auto">
          <a:xfrm flipH="1">
            <a:off x="5246688" y="5741988"/>
            <a:ext cx="84137" cy="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0209" name="Line 193"/>
          <p:cNvSpPr>
            <a:spLocks noChangeShapeType="1"/>
          </p:cNvSpPr>
          <p:nvPr/>
        </p:nvSpPr>
        <p:spPr bwMode="auto">
          <a:xfrm flipH="1">
            <a:off x="5224463" y="5741988"/>
            <a:ext cx="106362" cy="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0210" name="Rectangle 194"/>
          <p:cNvSpPr>
            <a:spLocks noChangeArrowheads="1"/>
          </p:cNvSpPr>
          <p:nvPr/>
        </p:nvSpPr>
        <p:spPr bwMode="auto">
          <a:xfrm>
            <a:off x="5013325" y="5646738"/>
            <a:ext cx="169863"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rgbClr val="111111"/>
                </a:solidFill>
                <a:latin typeface="Times New Roman" panose="02020603050405020304" pitchFamily="18" charset="0"/>
              </a:defRPr>
            </a:lvl1pPr>
            <a:lvl2pPr marL="742950" indent="-285750" eaLnBrk="0" hangingPunct="0">
              <a:defRPr sz="2400">
                <a:solidFill>
                  <a:srgbClr val="111111"/>
                </a:solidFill>
                <a:latin typeface="Times New Roman" panose="02020603050405020304" pitchFamily="18" charset="0"/>
              </a:defRPr>
            </a:lvl2pPr>
            <a:lvl3pPr marL="1143000" indent="-228600" eaLnBrk="0" hangingPunct="0">
              <a:defRPr sz="2400">
                <a:solidFill>
                  <a:srgbClr val="111111"/>
                </a:solidFill>
                <a:latin typeface="Times New Roman" panose="02020603050405020304" pitchFamily="18" charset="0"/>
              </a:defRPr>
            </a:lvl3pPr>
            <a:lvl4pPr marL="1600200" indent="-228600" eaLnBrk="0" hangingPunct="0">
              <a:defRPr sz="2400">
                <a:solidFill>
                  <a:srgbClr val="111111"/>
                </a:solidFill>
                <a:latin typeface="Times New Roman" panose="02020603050405020304" pitchFamily="18" charset="0"/>
              </a:defRPr>
            </a:lvl4pPr>
            <a:lvl5pPr marL="2057400" indent="-228600" eaLnBrk="0" hangingPunct="0">
              <a:defRPr sz="2400">
                <a:solidFill>
                  <a:srgbClr val="111111"/>
                </a:solidFill>
                <a:latin typeface="Times New Roman" panose="02020603050405020304" pitchFamily="18" charset="0"/>
              </a:defRPr>
            </a:lvl5pPr>
            <a:lvl6pPr marL="2514600" indent="-228600" algn="ctr" eaLnBrk="0" fontAlgn="base" hangingPunct="0">
              <a:spcBef>
                <a:spcPct val="0"/>
              </a:spcBef>
              <a:spcAft>
                <a:spcPct val="0"/>
              </a:spcAft>
              <a:defRPr sz="2400">
                <a:solidFill>
                  <a:srgbClr val="111111"/>
                </a:solidFill>
                <a:latin typeface="Times New Roman" panose="02020603050405020304" pitchFamily="18" charset="0"/>
              </a:defRPr>
            </a:lvl6pPr>
            <a:lvl7pPr marL="2971800" indent="-228600" algn="ctr" eaLnBrk="0" fontAlgn="base" hangingPunct="0">
              <a:spcBef>
                <a:spcPct val="0"/>
              </a:spcBef>
              <a:spcAft>
                <a:spcPct val="0"/>
              </a:spcAft>
              <a:defRPr sz="2400">
                <a:solidFill>
                  <a:srgbClr val="111111"/>
                </a:solidFill>
                <a:latin typeface="Times New Roman" panose="02020603050405020304" pitchFamily="18" charset="0"/>
              </a:defRPr>
            </a:lvl7pPr>
            <a:lvl8pPr marL="3429000" indent="-228600" algn="ctr" eaLnBrk="0" fontAlgn="base" hangingPunct="0">
              <a:spcBef>
                <a:spcPct val="0"/>
              </a:spcBef>
              <a:spcAft>
                <a:spcPct val="0"/>
              </a:spcAft>
              <a:defRPr sz="2400">
                <a:solidFill>
                  <a:srgbClr val="111111"/>
                </a:solidFill>
                <a:latin typeface="Times New Roman" panose="02020603050405020304" pitchFamily="18" charset="0"/>
              </a:defRPr>
            </a:lvl8pPr>
            <a:lvl9pPr marL="3886200" indent="-228600" algn="ctr" eaLnBrk="0" fontAlgn="base" hangingPunct="0">
              <a:spcBef>
                <a:spcPct val="0"/>
              </a:spcBef>
              <a:spcAft>
                <a:spcPct val="0"/>
              </a:spcAft>
              <a:defRPr sz="2400">
                <a:solidFill>
                  <a:srgbClr val="111111"/>
                </a:solidFill>
                <a:latin typeface="Times New Roman" panose="02020603050405020304" pitchFamily="18" charset="0"/>
              </a:defRPr>
            </a:lvl9pPr>
          </a:lstStyle>
          <a:p>
            <a:pPr algn="l" eaLnBrk="1" hangingPunct="1"/>
            <a:r>
              <a:rPr lang="en-US" altLang="en-US">
                <a:solidFill>
                  <a:schemeClr val="tx1"/>
                </a:solidFill>
                <a:latin typeface="MS Sans Serif" charset="0"/>
              </a:rPr>
              <a:t>0</a:t>
            </a:r>
            <a:endParaRPr lang="en-US" altLang="en-US">
              <a:solidFill>
                <a:schemeClr val="tx1"/>
              </a:solidFill>
            </a:endParaRPr>
          </a:p>
        </p:txBody>
      </p:sp>
      <p:sp>
        <p:nvSpPr>
          <p:cNvPr id="90211" name="Line 195"/>
          <p:cNvSpPr>
            <a:spLocks noChangeShapeType="1"/>
          </p:cNvSpPr>
          <p:nvPr/>
        </p:nvSpPr>
        <p:spPr bwMode="auto">
          <a:xfrm flipH="1">
            <a:off x="5246688" y="5554663"/>
            <a:ext cx="84137" cy="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0212" name="Line 196"/>
          <p:cNvSpPr>
            <a:spLocks noChangeShapeType="1"/>
          </p:cNvSpPr>
          <p:nvPr/>
        </p:nvSpPr>
        <p:spPr bwMode="auto">
          <a:xfrm flipH="1">
            <a:off x="5246688" y="5367338"/>
            <a:ext cx="84137" cy="158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0213" name="Line 197"/>
          <p:cNvSpPr>
            <a:spLocks noChangeShapeType="1"/>
          </p:cNvSpPr>
          <p:nvPr/>
        </p:nvSpPr>
        <p:spPr bwMode="auto">
          <a:xfrm flipH="1">
            <a:off x="5246688" y="5180013"/>
            <a:ext cx="84137" cy="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0214" name="Line 198"/>
          <p:cNvSpPr>
            <a:spLocks noChangeShapeType="1"/>
          </p:cNvSpPr>
          <p:nvPr/>
        </p:nvSpPr>
        <p:spPr bwMode="auto">
          <a:xfrm flipH="1">
            <a:off x="5246688" y="4991100"/>
            <a:ext cx="84137" cy="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0215" name="Line 199"/>
          <p:cNvSpPr>
            <a:spLocks noChangeShapeType="1"/>
          </p:cNvSpPr>
          <p:nvPr/>
        </p:nvSpPr>
        <p:spPr bwMode="auto">
          <a:xfrm flipH="1">
            <a:off x="5246688" y="4803775"/>
            <a:ext cx="84137" cy="1588"/>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0216" name="Line 200"/>
          <p:cNvSpPr>
            <a:spLocks noChangeShapeType="1"/>
          </p:cNvSpPr>
          <p:nvPr/>
        </p:nvSpPr>
        <p:spPr bwMode="auto">
          <a:xfrm flipH="1">
            <a:off x="5224463" y="4803775"/>
            <a:ext cx="106362" cy="1588"/>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0217" name="Line 201"/>
          <p:cNvSpPr>
            <a:spLocks noChangeShapeType="1"/>
          </p:cNvSpPr>
          <p:nvPr/>
        </p:nvSpPr>
        <p:spPr bwMode="auto">
          <a:xfrm flipH="1">
            <a:off x="5246688" y="4616450"/>
            <a:ext cx="84137" cy="1588"/>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0218" name="Line 202"/>
          <p:cNvSpPr>
            <a:spLocks noChangeShapeType="1"/>
          </p:cNvSpPr>
          <p:nvPr/>
        </p:nvSpPr>
        <p:spPr bwMode="auto">
          <a:xfrm flipH="1">
            <a:off x="5246688" y="4429125"/>
            <a:ext cx="84137" cy="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0219" name="Line 203"/>
          <p:cNvSpPr>
            <a:spLocks noChangeShapeType="1"/>
          </p:cNvSpPr>
          <p:nvPr/>
        </p:nvSpPr>
        <p:spPr bwMode="auto">
          <a:xfrm flipH="1">
            <a:off x="5246688" y="4240213"/>
            <a:ext cx="84137" cy="158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0220" name="Line 204"/>
          <p:cNvSpPr>
            <a:spLocks noChangeShapeType="1"/>
          </p:cNvSpPr>
          <p:nvPr/>
        </p:nvSpPr>
        <p:spPr bwMode="auto">
          <a:xfrm flipH="1">
            <a:off x="5246688" y="4052888"/>
            <a:ext cx="84137" cy="158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0221" name="Line 205"/>
          <p:cNvSpPr>
            <a:spLocks noChangeShapeType="1"/>
          </p:cNvSpPr>
          <p:nvPr/>
        </p:nvSpPr>
        <p:spPr bwMode="auto">
          <a:xfrm flipH="1">
            <a:off x="5246688" y="3865563"/>
            <a:ext cx="84137" cy="158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0222" name="Line 206"/>
          <p:cNvSpPr>
            <a:spLocks noChangeShapeType="1"/>
          </p:cNvSpPr>
          <p:nvPr/>
        </p:nvSpPr>
        <p:spPr bwMode="auto">
          <a:xfrm flipH="1">
            <a:off x="5224463" y="3865563"/>
            <a:ext cx="106362" cy="158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0223" name="Rectangle 207"/>
          <p:cNvSpPr>
            <a:spLocks noChangeArrowheads="1"/>
          </p:cNvSpPr>
          <p:nvPr/>
        </p:nvSpPr>
        <p:spPr bwMode="auto">
          <a:xfrm>
            <a:off x="5013325" y="3770313"/>
            <a:ext cx="169863"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rgbClr val="111111"/>
                </a:solidFill>
                <a:latin typeface="Times New Roman" panose="02020603050405020304" pitchFamily="18" charset="0"/>
              </a:defRPr>
            </a:lvl1pPr>
            <a:lvl2pPr marL="742950" indent="-285750" eaLnBrk="0" hangingPunct="0">
              <a:defRPr sz="2400">
                <a:solidFill>
                  <a:srgbClr val="111111"/>
                </a:solidFill>
                <a:latin typeface="Times New Roman" panose="02020603050405020304" pitchFamily="18" charset="0"/>
              </a:defRPr>
            </a:lvl2pPr>
            <a:lvl3pPr marL="1143000" indent="-228600" eaLnBrk="0" hangingPunct="0">
              <a:defRPr sz="2400">
                <a:solidFill>
                  <a:srgbClr val="111111"/>
                </a:solidFill>
                <a:latin typeface="Times New Roman" panose="02020603050405020304" pitchFamily="18" charset="0"/>
              </a:defRPr>
            </a:lvl3pPr>
            <a:lvl4pPr marL="1600200" indent="-228600" eaLnBrk="0" hangingPunct="0">
              <a:defRPr sz="2400">
                <a:solidFill>
                  <a:srgbClr val="111111"/>
                </a:solidFill>
                <a:latin typeface="Times New Roman" panose="02020603050405020304" pitchFamily="18" charset="0"/>
              </a:defRPr>
            </a:lvl4pPr>
            <a:lvl5pPr marL="2057400" indent="-228600" eaLnBrk="0" hangingPunct="0">
              <a:defRPr sz="2400">
                <a:solidFill>
                  <a:srgbClr val="111111"/>
                </a:solidFill>
                <a:latin typeface="Times New Roman" panose="02020603050405020304" pitchFamily="18" charset="0"/>
              </a:defRPr>
            </a:lvl5pPr>
            <a:lvl6pPr marL="2514600" indent="-228600" algn="ctr" eaLnBrk="0" fontAlgn="base" hangingPunct="0">
              <a:spcBef>
                <a:spcPct val="0"/>
              </a:spcBef>
              <a:spcAft>
                <a:spcPct val="0"/>
              </a:spcAft>
              <a:defRPr sz="2400">
                <a:solidFill>
                  <a:srgbClr val="111111"/>
                </a:solidFill>
                <a:latin typeface="Times New Roman" panose="02020603050405020304" pitchFamily="18" charset="0"/>
              </a:defRPr>
            </a:lvl6pPr>
            <a:lvl7pPr marL="2971800" indent="-228600" algn="ctr" eaLnBrk="0" fontAlgn="base" hangingPunct="0">
              <a:spcBef>
                <a:spcPct val="0"/>
              </a:spcBef>
              <a:spcAft>
                <a:spcPct val="0"/>
              </a:spcAft>
              <a:defRPr sz="2400">
                <a:solidFill>
                  <a:srgbClr val="111111"/>
                </a:solidFill>
                <a:latin typeface="Times New Roman" panose="02020603050405020304" pitchFamily="18" charset="0"/>
              </a:defRPr>
            </a:lvl7pPr>
            <a:lvl8pPr marL="3429000" indent="-228600" algn="ctr" eaLnBrk="0" fontAlgn="base" hangingPunct="0">
              <a:spcBef>
                <a:spcPct val="0"/>
              </a:spcBef>
              <a:spcAft>
                <a:spcPct val="0"/>
              </a:spcAft>
              <a:defRPr sz="2400">
                <a:solidFill>
                  <a:srgbClr val="111111"/>
                </a:solidFill>
                <a:latin typeface="Times New Roman" panose="02020603050405020304" pitchFamily="18" charset="0"/>
              </a:defRPr>
            </a:lvl8pPr>
            <a:lvl9pPr marL="3886200" indent="-228600" algn="ctr" eaLnBrk="0" fontAlgn="base" hangingPunct="0">
              <a:spcBef>
                <a:spcPct val="0"/>
              </a:spcBef>
              <a:spcAft>
                <a:spcPct val="0"/>
              </a:spcAft>
              <a:defRPr sz="2400">
                <a:solidFill>
                  <a:srgbClr val="111111"/>
                </a:solidFill>
                <a:latin typeface="Times New Roman" panose="02020603050405020304" pitchFamily="18" charset="0"/>
              </a:defRPr>
            </a:lvl9pPr>
          </a:lstStyle>
          <a:p>
            <a:pPr algn="l" eaLnBrk="1" hangingPunct="1"/>
            <a:r>
              <a:rPr lang="en-US" altLang="en-US">
                <a:solidFill>
                  <a:schemeClr val="tx1"/>
                </a:solidFill>
                <a:latin typeface="MS Sans Serif" charset="0"/>
              </a:rPr>
              <a:t>1</a:t>
            </a:r>
            <a:endParaRPr lang="en-US" altLang="en-US">
              <a:solidFill>
                <a:schemeClr val="tx1"/>
              </a:solidFill>
            </a:endParaRPr>
          </a:p>
        </p:txBody>
      </p:sp>
      <p:sp>
        <p:nvSpPr>
          <p:cNvPr id="90224" name="Freeform 208"/>
          <p:cNvSpPr>
            <a:spLocks/>
          </p:cNvSpPr>
          <p:nvPr/>
        </p:nvSpPr>
        <p:spPr bwMode="auto">
          <a:xfrm flipV="1">
            <a:off x="5810250" y="3865563"/>
            <a:ext cx="2400300" cy="1876425"/>
          </a:xfrm>
          <a:custGeom>
            <a:avLst/>
            <a:gdLst>
              <a:gd name="T0" fmla="*/ 0 w 5429"/>
              <a:gd name="T1" fmla="*/ 247 h 8257"/>
              <a:gd name="T2" fmla="*/ 0 w 5429"/>
              <a:gd name="T3" fmla="*/ 495 h 8257"/>
              <a:gd name="T4" fmla="*/ 0 w 5429"/>
              <a:gd name="T5" fmla="*/ 825 h 8257"/>
              <a:gd name="T6" fmla="*/ 0 w 5429"/>
              <a:gd name="T7" fmla="*/ 1073 h 8257"/>
              <a:gd name="T8" fmla="*/ 0 w 5429"/>
              <a:gd name="T9" fmla="*/ 1403 h 8257"/>
              <a:gd name="T10" fmla="*/ 0 w 5429"/>
              <a:gd name="T11" fmla="*/ 1651 h 8257"/>
              <a:gd name="T12" fmla="*/ 0 w 5429"/>
              <a:gd name="T13" fmla="*/ 1981 h 8257"/>
              <a:gd name="T14" fmla="*/ 0 w 5429"/>
              <a:gd name="T15" fmla="*/ 2229 h 8257"/>
              <a:gd name="T16" fmla="*/ 0 w 5429"/>
              <a:gd name="T17" fmla="*/ 2559 h 8257"/>
              <a:gd name="T18" fmla="*/ 0 w 5429"/>
              <a:gd name="T19" fmla="*/ 2807 h 8257"/>
              <a:gd name="T20" fmla="*/ 0 w 5429"/>
              <a:gd name="T21" fmla="*/ 3137 h 8257"/>
              <a:gd name="T22" fmla="*/ 0 w 5429"/>
              <a:gd name="T23" fmla="*/ 3385 h 8257"/>
              <a:gd name="T24" fmla="*/ 0 w 5429"/>
              <a:gd name="T25" fmla="*/ 3715 h 8257"/>
              <a:gd name="T26" fmla="*/ 0 w 5429"/>
              <a:gd name="T27" fmla="*/ 3963 h 8257"/>
              <a:gd name="T28" fmla="*/ 0 w 5429"/>
              <a:gd name="T29" fmla="*/ 4293 h 8257"/>
              <a:gd name="T30" fmla="*/ 0 w 5429"/>
              <a:gd name="T31" fmla="*/ 4541 h 8257"/>
              <a:gd name="T32" fmla="*/ 0 w 5429"/>
              <a:gd name="T33" fmla="*/ 4871 h 8257"/>
              <a:gd name="T34" fmla="*/ 0 w 5429"/>
              <a:gd name="T35" fmla="*/ 5119 h 8257"/>
              <a:gd name="T36" fmla="*/ 0 w 5429"/>
              <a:gd name="T37" fmla="*/ 5449 h 8257"/>
              <a:gd name="T38" fmla="*/ 0 w 5429"/>
              <a:gd name="T39" fmla="*/ 5697 h 8257"/>
              <a:gd name="T40" fmla="*/ 0 w 5429"/>
              <a:gd name="T41" fmla="*/ 6027 h 8257"/>
              <a:gd name="T42" fmla="*/ 0 w 5429"/>
              <a:gd name="T43" fmla="*/ 6275 h 8257"/>
              <a:gd name="T44" fmla="*/ 0 w 5429"/>
              <a:gd name="T45" fmla="*/ 6605 h 8257"/>
              <a:gd name="T46" fmla="*/ 0 w 5429"/>
              <a:gd name="T47" fmla="*/ 6853 h 8257"/>
              <a:gd name="T48" fmla="*/ 0 w 5429"/>
              <a:gd name="T49" fmla="*/ 7183 h 8257"/>
              <a:gd name="T50" fmla="*/ 0 w 5429"/>
              <a:gd name="T51" fmla="*/ 7431 h 8257"/>
              <a:gd name="T52" fmla="*/ 0 w 5429"/>
              <a:gd name="T53" fmla="*/ 7761 h 8257"/>
              <a:gd name="T54" fmla="*/ 0 w 5429"/>
              <a:gd name="T55" fmla="*/ 8009 h 8257"/>
              <a:gd name="T56" fmla="*/ 5429 w 5429"/>
              <a:gd name="T57" fmla="*/ 8174 h 8257"/>
              <a:gd name="T58" fmla="*/ 5429 w 5429"/>
              <a:gd name="T59" fmla="*/ 7926 h 8257"/>
              <a:gd name="T60" fmla="*/ 5429 w 5429"/>
              <a:gd name="T61" fmla="*/ 7596 h 8257"/>
              <a:gd name="T62" fmla="*/ 3800 w 5429"/>
              <a:gd name="T63" fmla="*/ 7348 h 8257"/>
              <a:gd name="T64" fmla="*/ 3800 w 5429"/>
              <a:gd name="T65" fmla="*/ 7018 h 8257"/>
              <a:gd name="T66" fmla="*/ 3800 w 5429"/>
              <a:gd name="T67" fmla="*/ 6770 h 8257"/>
              <a:gd name="T68" fmla="*/ 3800 w 5429"/>
              <a:gd name="T69" fmla="*/ 6440 h 8257"/>
              <a:gd name="T70" fmla="*/ 3800 w 5429"/>
              <a:gd name="T71" fmla="*/ 6192 h 8257"/>
              <a:gd name="T72" fmla="*/ 3800 w 5429"/>
              <a:gd name="T73" fmla="*/ 5862 h 8257"/>
              <a:gd name="T74" fmla="*/ 3800 w 5429"/>
              <a:gd name="T75" fmla="*/ 5614 h 8257"/>
              <a:gd name="T76" fmla="*/ 3800 w 5429"/>
              <a:gd name="T77" fmla="*/ 5284 h 8257"/>
              <a:gd name="T78" fmla="*/ 3800 w 5429"/>
              <a:gd name="T79" fmla="*/ 5036 h 8257"/>
              <a:gd name="T80" fmla="*/ 3800 w 5429"/>
              <a:gd name="T81" fmla="*/ 4706 h 8257"/>
              <a:gd name="T82" fmla="*/ 3800 w 5429"/>
              <a:gd name="T83" fmla="*/ 4458 h 8257"/>
              <a:gd name="T84" fmla="*/ 3800 w 5429"/>
              <a:gd name="T85" fmla="*/ 4128 h 8257"/>
              <a:gd name="T86" fmla="*/ 1629 w 5429"/>
              <a:gd name="T87" fmla="*/ 3880 h 8257"/>
              <a:gd name="T88" fmla="*/ 1629 w 5429"/>
              <a:gd name="T89" fmla="*/ 3550 h 8257"/>
              <a:gd name="T90" fmla="*/ 1629 w 5429"/>
              <a:gd name="T91" fmla="*/ 3302 h 8257"/>
              <a:gd name="T92" fmla="*/ 1629 w 5429"/>
              <a:gd name="T93" fmla="*/ 2972 h 8257"/>
              <a:gd name="T94" fmla="*/ 1629 w 5429"/>
              <a:gd name="T95" fmla="*/ 2724 h 8257"/>
              <a:gd name="T96" fmla="*/ 1629 w 5429"/>
              <a:gd name="T97" fmla="*/ 2394 h 8257"/>
              <a:gd name="T98" fmla="*/ 1629 w 5429"/>
              <a:gd name="T99" fmla="*/ 2146 h 8257"/>
              <a:gd name="T100" fmla="*/ 1629 w 5429"/>
              <a:gd name="T101" fmla="*/ 1816 h 8257"/>
              <a:gd name="T102" fmla="*/ 1629 w 5429"/>
              <a:gd name="T103" fmla="*/ 1568 h 8257"/>
              <a:gd name="T104" fmla="*/ 1629 w 5429"/>
              <a:gd name="T105" fmla="*/ 1238 h 8257"/>
              <a:gd name="T106" fmla="*/ 1629 w 5429"/>
              <a:gd name="T107" fmla="*/ 990 h 8257"/>
              <a:gd name="T108" fmla="*/ 1629 w 5429"/>
              <a:gd name="T109" fmla="*/ 660 h 8257"/>
              <a:gd name="T110" fmla="*/ 1629 w 5429"/>
              <a:gd name="T111" fmla="*/ 412 h 8257"/>
              <a:gd name="T112" fmla="*/ 1629 w 5429"/>
              <a:gd name="T113" fmla="*/ 82 h 8257"/>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5429"/>
              <a:gd name="T172" fmla="*/ 0 h 8257"/>
              <a:gd name="T173" fmla="*/ 5429 w 5429"/>
              <a:gd name="T174" fmla="*/ 8257 h 8257"/>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5429" h="8257">
                <a:moveTo>
                  <a:pt x="0" y="0"/>
                </a:moveTo>
                <a:lnTo>
                  <a:pt x="0" y="0"/>
                </a:lnTo>
                <a:lnTo>
                  <a:pt x="0" y="82"/>
                </a:lnTo>
                <a:lnTo>
                  <a:pt x="0" y="165"/>
                </a:lnTo>
                <a:lnTo>
                  <a:pt x="0" y="247"/>
                </a:lnTo>
                <a:lnTo>
                  <a:pt x="0" y="330"/>
                </a:lnTo>
                <a:lnTo>
                  <a:pt x="0" y="412"/>
                </a:lnTo>
                <a:lnTo>
                  <a:pt x="0" y="495"/>
                </a:lnTo>
                <a:lnTo>
                  <a:pt x="0" y="577"/>
                </a:lnTo>
                <a:lnTo>
                  <a:pt x="0" y="660"/>
                </a:lnTo>
                <a:lnTo>
                  <a:pt x="0" y="743"/>
                </a:lnTo>
                <a:lnTo>
                  <a:pt x="0" y="825"/>
                </a:lnTo>
                <a:lnTo>
                  <a:pt x="0" y="908"/>
                </a:lnTo>
                <a:lnTo>
                  <a:pt x="0" y="990"/>
                </a:lnTo>
                <a:lnTo>
                  <a:pt x="0" y="1073"/>
                </a:lnTo>
                <a:lnTo>
                  <a:pt x="0" y="1155"/>
                </a:lnTo>
                <a:lnTo>
                  <a:pt x="0" y="1238"/>
                </a:lnTo>
                <a:lnTo>
                  <a:pt x="0" y="1321"/>
                </a:lnTo>
                <a:lnTo>
                  <a:pt x="0" y="1403"/>
                </a:lnTo>
                <a:lnTo>
                  <a:pt x="0" y="1486"/>
                </a:lnTo>
                <a:lnTo>
                  <a:pt x="0" y="1568"/>
                </a:lnTo>
                <a:lnTo>
                  <a:pt x="0" y="1651"/>
                </a:lnTo>
                <a:lnTo>
                  <a:pt x="0" y="1733"/>
                </a:lnTo>
                <a:lnTo>
                  <a:pt x="0" y="1816"/>
                </a:lnTo>
                <a:lnTo>
                  <a:pt x="0" y="1899"/>
                </a:lnTo>
                <a:lnTo>
                  <a:pt x="0" y="1981"/>
                </a:lnTo>
                <a:lnTo>
                  <a:pt x="0" y="2064"/>
                </a:lnTo>
                <a:lnTo>
                  <a:pt x="0" y="2146"/>
                </a:lnTo>
                <a:lnTo>
                  <a:pt x="0" y="2229"/>
                </a:lnTo>
                <a:lnTo>
                  <a:pt x="0" y="2311"/>
                </a:lnTo>
                <a:lnTo>
                  <a:pt x="0" y="2394"/>
                </a:lnTo>
                <a:lnTo>
                  <a:pt x="0" y="2477"/>
                </a:lnTo>
                <a:lnTo>
                  <a:pt x="0" y="2559"/>
                </a:lnTo>
                <a:lnTo>
                  <a:pt x="0" y="2642"/>
                </a:lnTo>
                <a:lnTo>
                  <a:pt x="0" y="2724"/>
                </a:lnTo>
                <a:lnTo>
                  <a:pt x="0" y="2807"/>
                </a:lnTo>
                <a:lnTo>
                  <a:pt x="0" y="2889"/>
                </a:lnTo>
                <a:lnTo>
                  <a:pt x="0" y="2972"/>
                </a:lnTo>
                <a:lnTo>
                  <a:pt x="0" y="3055"/>
                </a:lnTo>
                <a:lnTo>
                  <a:pt x="0" y="3137"/>
                </a:lnTo>
                <a:lnTo>
                  <a:pt x="0" y="3220"/>
                </a:lnTo>
                <a:lnTo>
                  <a:pt x="0" y="3302"/>
                </a:lnTo>
                <a:lnTo>
                  <a:pt x="0" y="3385"/>
                </a:lnTo>
                <a:lnTo>
                  <a:pt x="0" y="3467"/>
                </a:lnTo>
                <a:lnTo>
                  <a:pt x="0" y="3550"/>
                </a:lnTo>
                <a:lnTo>
                  <a:pt x="0" y="3633"/>
                </a:lnTo>
                <a:lnTo>
                  <a:pt x="0" y="3715"/>
                </a:lnTo>
                <a:lnTo>
                  <a:pt x="0" y="3798"/>
                </a:lnTo>
                <a:lnTo>
                  <a:pt x="0" y="3880"/>
                </a:lnTo>
                <a:lnTo>
                  <a:pt x="0" y="3963"/>
                </a:lnTo>
                <a:lnTo>
                  <a:pt x="0" y="4045"/>
                </a:lnTo>
                <a:lnTo>
                  <a:pt x="0" y="4128"/>
                </a:lnTo>
                <a:lnTo>
                  <a:pt x="0" y="4211"/>
                </a:lnTo>
                <a:lnTo>
                  <a:pt x="0" y="4293"/>
                </a:lnTo>
                <a:lnTo>
                  <a:pt x="0" y="4376"/>
                </a:lnTo>
                <a:lnTo>
                  <a:pt x="0" y="4458"/>
                </a:lnTo>
                <a:lnTo>
                  <a:pt x="0" y="4541"/>
                </a:lnTo>
                <a:lnTo>
                  <a:pt x="0" y="4623"/>
                </a:lnTo>
                <a:lnTo>
                  <a:pt x="0" y="4706"/>
                </a:lnTo>
                <a:lnTo>
                  <a:pt x="0" y="4789"/>
                </a:lnTo>
                <a:lnTo>
                  <a:pt x="0" y="4871"/>
                </a:lnTo>
                <a:lnTo>
                  <a:pt x="0" y="4954"/>
                </a:lnTo>
                <a:lnTo>
                  <a:pt x="0" y="5036"/>
                </a:lnTo>
                <a:lnTo>
                  <a:pt x="0" y="5119"/>
                </a:lnTo>
                <a:lnTo>
                  <a:pt x="0" y="5201"/>
                </a:lnTo>
                <a:lnTo>
                  <a:pt x="0" y="5284"/>
                </a:lnTo>
                <a:lnTo>
                  <a:pt x="0" y="5367"/>
                </a:lnTo>
                <a:lnTo>
                  <a:pt x="0" y="5449"/>
                </a:lnTo>
                <a:lnTo>
                  <a:pt x="0" y="5532"/>
                </a:lnTo>
                <a:lnTo>
                  <a:pt x="0" y="5614"/>
                </a:lnTo>
                <a:lnTo>
                  <a:pt x="0" y="5697"/>
                </a:lnTo>
                <a:lnTo>
                  <a:pt x="0" y="5779"/>
                </a:lnTo>
                <a:lnTo>
                  <a:pt x="0" y="5862"/>
                </a:lnTo>
                <a:lnTo>
                  <a:pt x="0" y="5945"/>
                </a:lnTo>
                <a:lnTo>
                  <a:pt x="0" y="6027"/>
                </a:lnTo>
                <a:lnTo>
                  <a:pt x="0" y="6110"/>
                </a:lnTo>
                <a:lnTo>
                  <a:pt x="0" y="6192"/>
                </a:lnTo>
                <a:lnTo>
                  <a:pt x="0" y="6275"/>
                </a:lnTo>
                <a:lnTo>
                  <a:pt x="0" y="6357"/>
                </a:lnTo>
                <a:lnTo>
                  <a:pt x="0" y="6440"/>
                </a:lnTo>
                <a:lnTo>
                  <a:pt x="0" y="6523"/>
                </a:lnTo>
                <a:lnTo>
                  <a:pt x="0" y="6605"/>
                </a:lnTo>
                <a:lnTo>
                  <a:pt x="0" y="6688"/>
                </a:lnTo>
                <a:lnTo>
                  <a:pt x="0" y="6770"/>
                </a:lnTo>
                <a:lnTo>
                  <a:pt x="0" y="6853"/>
                </a:lnTo>
                <a:lnTo>
                  <a:pt x="0" y="6935"/>
                </a:lnTo>
                <a:lnTo>
                  <a:pt x="0" y="7018"/>
                </a:lnTo>
                <a:lnTo>
                  <a:pt x="0" y="7101"/>
                </a:lnTo>
                <a:lnTo>
                  <a:pt x="0" y="7183"/>
                </a:lnTo>
                <a:lnTo>
                  <a:pt x="0" y="7266"/>
                </a:lnTo>
                <a:lnTo>
                  <a:pt x="0" y="7348"/>
                </a:lnTo>
                <a:lnTo>
                  <a:pt x="0" y="7431"/>
                </a:lnTo>
                <a:lnTo>
                  <a:pt x="0" y="7513"/>
                </a:lnTo>
                <a:lnTo>
                  <a:pt x="0" y="7596"/>
                </a:lnTo>
                <a:lnTo>
                  <a:pt x="0" y="7679"/>
                </a:lnTo>
                <a:lnTo>
                  <a:pt x="0" y="7761"/>
                </a:lnTo>
                <a:lnTo>
                  <a:pt x="0" y="7844"/>
                </a:lnTo>
                <a:lnTo>
                  <a:pt x="0" y="7926"/>
                </a:lnTo>
                <a:lnTo>
                  <a:pt x="0" y="8009"/>
                </a:lnTo>
                <a:lnTo>
                  <a:pt x="0" y="8091"/>
                </a:lnTo>
                <a:lnTo>
                  <a:pt x="0" y="8174"/>
                </a:lnTo>
                <a:lnTo>
                  <a:pt x="0" y="8257"/>
                </a:lnTo>
                <a:lnTo>
                  <a:pt x="5429" y="8257"/>
                </a:lnTo>
                <a:lnTo>
                  <a:pt x="5429" y="8174"/>
                </a:lnTo>
                <a:lnTo>
                  <a:pt x="5429" y="8091"/>
                </a:lnTo>
                <a:lnTo>
                  <a:pt x="5429" y="8009"/>
                </a:lnTo>
                <a:lnTo>
                  <a:pt x="5429" y="7926"/>
                </a:lnTo>
                <a:lnTo>
                  <a:pt x="5429" y="7844"/>
                </a:lnTo>
                <a:lnTo>
                  <a:pt x="5429" y="7761"/>
                </a:lnTo>
                <a:lnTo>
                  <a:pt x="5429" y="7679"/>
                </a:lnTo>
                <a:lnTo>
                  <a:pt x="5429" y="7596"/>
                </a:lnTo>
                <a:lnTo>
                  <a:pt x="5429" y="7513"/>
                </a:lnTo>
                <a:lnTo>
                  <a:pt x="5429" y="7431"/>
                </a:lnTo>
                <a:lnTo>
                  <a:pt x="3800" y="7431"/>
                </a:lnTo>
                <a:lnTo>
                  <a:pt x="3800" y="7348"/>
                </a:lnTo>
                <a:lnTo>
                  <a:pt x="3800" y="7266"/>
                </a:lnTo>
                <a:lnTo>
                  <a:pt x="3800" y="7183"/>
                </a:lnTo>
                <a:lnTo>
                  <a:pt x="3800" y="7101"/>
                </a:lnTo>
                <a:lnTo>
                  <a:pt x="3800" y="7018"/>
                </a:lnTo>
                <a:lnTo>
                  <a:pt x="3800" y="6935"/>
                </a:lnTo>
                <a:lnTo>
                  <a:pt x="3800" y="6853"/>
                </a:lnTo>
                <a:lnTo>
                  <a:pt x="3800" y="6770"/>
                </a:lnTo>
                <a:lnTo>
                  <a:pt x="3800" y="6688"/>
                </a:lnTo>
                <a:lnTo>
                  <a:pt x="3800" y="6605"/>
                </a:lnTo>
                <a:lnTo>
                  <a:pt x="3800" y="6523"/>
                </a:lnTo>
                <a:lnTo>
                  <a:pt x="3800" y="6440"/>
                </a:lnTo>
                <a:lnTo>
                  <a:pt x="3800" y="6357"/>
                </a:lnTo>
                <a:lnTo>
                  <a:pt x="3800" y="6275"/>
                </a:lnTo>
                <a:lnTo>
                  <a:pt x="3800" y="6192"/>
                </a:lnTo>
                <a:lnTo>
                  <a:pt x="3800" y="6110"/>
                </a:lnTo>
                <a:lnTo>
                  <a:pt x="3800" y="6027"/>
                </a:lnTo>
                <a:lnTo>
                  <a:pt x="3800" y="5945"/>
                </a:lnTo>
                <a:lnTo>
                  <a:pt x="3800" y="5862"/>
                </a:lnTo>
                <a:lnTo>
                  <a:pt x="3800" y="5779"/>
                </a:lnTo>
                <a:lnTo>
                  <a:pt x="3800" y="5697"/>
                </a:lnTo>
                <a:lnTo>
                  <a:pt x="3800" y="5614"/>
                </a:lnTo>
                <a:lnTo>
                  <a:pt x="3800" y="5532"/>
                </a:lnTo>
                <a:lnTo>
                  <a:pt x="3800" y="5449"/>
                </a:lnTo>
                <a:lnTo>
                  <a:pt x="3800" y="5367"/>
                </a:lnTo>
                <a:lnTo>
                  <a:pt x="3800" y="5284"/>
                </a:lnTo>
                <a:lnTo>
                  <a:pt x="3800" y="5201"/>
                </a:lnTo>
                <a:lnTo>
                  <a:pt x="3800" y="5119"/>
                </a:lnTo>
                <a:lnTo>
                  <a:pt x="3800" y="5036"/>
                </a:lnTo>
                <a:lnTo>
                  <a:pt x="3800" y="4954"/>
                </a:lnTo>
                <a:lnTo>
                  <a:pt x="3800" y="4871"/>
                </a:lnTo>
                <a:lnTo>
                  <a:pt x="3800" y="4789"/>
                </a:lnTo>
                <a:lnTo>
                  <a:pt x="3800" y="4706"/>
                </a:lnTo>
                <a:lnTo>
                  <a:pt x="3800" y="4623"/>
                </a:lnTo>
                <a:lnTo>
                  <a:pt x="3800" y="4541"/>
                </a:lnTo>
                <a:lnTo>
                  <a:pt x="3800" y="4458"/>
                </a:lnTo>
                <a:lnTo>
                  <a:pt x="3800" y="4376"/>
                </a:lnTo>
                <a:lnTo>
                  <a:pt x="3800" y="4293"/>
                </a:lnTo>
                <a:lnTo>
                  <a:pt x="3800" y="4211"/>
                </a:lnTo>
                <a:lnTo>
                  <a:pt x="3800" y="4128"/>
                </a:lnTo>
                <a:lnTo>
                  <a:pt x="1629" y="4128"/>
                </a:lnTo>
                <a:lnTo>
                  <a:pt x="1629" y="4045"/>
                </a:lnTo>
                <a:lnTo>
                  <a:pt x="1629" y="3963"/>
                </a:lnTo>
                <a:lnTo>
                  <a:pt x="1629" y="3880"/>
                </a:lnTo>
                <a:lnTo>
                  <a:pt x="1629" y="3798"/>
                </a:lnTo>
                <a:lnTo>
                  <a:pt x="1629" y="3715"/>
                </a:lnTo>
                <a:lnTo>
                  <a:pt x="1629" y="3633"/>
                </a:lnTo>
                <a:lnTo>
                  <a:pt x="1629" y="3550"/>
                </a:lnTo>
                <a:lnTo>
                  <a:pt x="1629" y="3467"/>
                </a:lnTo>
                <a:lnTo>
                  <a:pt x="1629" y="3385"/>
                </a:lnTo>
                <a:lnTo>
                  <a:pt x="1629" y="3302"/>
                </a:lnTo>
                <a:lnTo>
                  <a:pt x="1629" y="3220"/>
                </a:lnTo>
                <a:lnTo>
                  <a:pt x="1629" y="3137"/>
                </a:lnTo>
                <a:lnTo>
                  <a:pt x="1629" y="3055"/>
                </a:lnTo>
                <a:lnTo>
                  <a:pt x="1629" y="2972"/>
                </a:lnTo>
                <a:lnTo>
                  <a:pt x="1629" y="2889"/>
                </a:lnTo>
                <a:lnTo>
                  <a:pt x="1629" y="2807"/>
                </a:lnTo>
                <a:lnTo>
                  <a:pt x="1629" y="2724"/>
                </a:lnTo>
                <a:lnTo>
                  <a:pt x="1629" y="2642"/>
                </a:lnTo>
                <a:lnTo>
                  <a:pt x="1629" y="2559"/>
                </a:lnTo>
                <a:lnTo>
                  <a:pt x="1629" y="2477"/>
                </a:lnTo>
                <a:lnTo>
                  <a:pt x="1629" y="2394"/>
                </a:lnTo>
                <a:lnTo>
                  <a:pt x="1629" y="2311"/>
                </a:lnTo>
                <a:lnTo>
                  <a:pt x="1629" y="2229"/>
                </a:lnTo>
                <a:lnTo>
                  <a:pt x="1629" y="2146"/>
                </a:lnTo>
                <a:lnTo>
                  <a:pt x="1629" y="2064"/>
                </a:lnTo>
                <a:lnTo>
                  <a:pt x="1629" y="1981"/>
                </a:lnTo>
                <a:lnTo>
                  <a:pt x="1629" y="1899"/>
                </a:lnTo>
                <a:lnTo>
                  <a:pt x="1629" y="1816"/>
                </a:lnTo>
                <a:lnTo>
                  <a:pt x="1629" y="1733"/>
                </a:lnTo>
                <a:lnTo>
                  <a:pt x="1629" y="1651"/>
                </a:lnTo>
                <a:lnTo>
                  <a:pt x="1629" y="1568"/>
                </a:lnTo>
                <a:lnTo>
                  <a:pt x="1629" y="1486"/>
                </a:lnTo>
                <a:lnTo>
                  <a:pt x="1629" y="1403"/>
                </a:lnTo>
                <a:lnTo>
                  <a:pt x="1629" y="1321"/>
                </a:lnTo>
                <a:lnTo>
                  <a:pt x="1629" y="1238"/>
                </a:lnTo>
                <a:lnTo>
                  <a:pt x="1629" y="1155"/>
                </a:lnTo>
                <a:lnTo>
                  <a:pt x="1629" y="1073"/>
                </a:lnTo>
                <a:lnTo>
                  <a:pt x="1629" y="990"/>
                </a:lnTo>
                <a:lnTo>
                  <a:pt x="1629" y="908"/>
                </a:lnTo>
                <a:lnTo>
                  <a:pt x="1629" y="825"/>
                </a:lnTo>
                <a:lnTo>
                  <a:pt x="1629" y="743"/>
                </a:lnTo>
                <a:lnTo>
                  <a:pt x="1629" y="660"/>
                </a:lnTo>
                <a:lnTo>
                  <a:pt x="1629" y="577"/>
                </a:lnTo>
                <a:lnTo>
                  <a:pt x="1629" y="495"/>
                </a:lnTo>
                <a:lnTo>
                  <a:pt x="1629" y="412"/>
                </a:lnTo>
                <a:lnTo>
                  <a:pt x="1629" y="330"/>
                </a:lnTo>
                <a:lnTo>
                  <a:pt x="1629" y="247"/>
                </a:lnTo>
                <a:lnTo>
                  <a:pt x="1629" y="165"/>
                </a:lnTo>
                <a:lnTo>
                  <a:pt x="1629" y="82"/>
                </a:lnTo>
                <a:lnTo>
                  <a:pt x="1629" y="0"/>
                </a:lnTo>
                <a:lnTo>
                  <a:pt x="0" y="0"/>
                </a:lnTo>
              </a:path>
            </a:pathLst>
          </a:custGeom>
          <a:noFill/>
          <a:ln w="33338">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rgbClr val="111111"/>
                </a:solidFill>
                <a:latin typeface="Times New Roman" panose="02020603050405020304" pitchFamily="18" charset="0"/>
              </a:defRPr>
            </a:lvl1pPr>
            <a:lvl2pPr marL="742950" indent="-285750" eaLnBrk="0" hangingPunct="0">
              <a:defRPr sz="2400">
                <a:solidFill>
                  <a:srgbClr val="111111"/>
                </a:solidFill>
                <a:latin typeface="Times New Roman" panose="02020603050405020304" pitchFamily="18" charset="0"/>
              </a:defRPr>
            </a:lvl2pPr>
            <a:lvl3pPr marL="1143000" indent="-228600" eaLnBrk="0" hangingPunct="0">
              <a:defRPr sz="2400">
                <a:solidFill>
                  <a:srgbClr val="111111"/>
                </a:solidFill>
                <a:latin typeface="Times New Roman" panose="02020603050405020304" pitchFamily="18" charset="0"/>
              </a:defRPr>
            </a:lvl3pPr>
            <a:lvl4pPr marL="1600200" indent="-228600" eaLnBrk="0" hangingPunct="0">
              <a:defRPr sz="2400">
                <a:solidFill>
                  <a:srgbClr val="111111"/>
                </a:solidFill>
                <a:latin typeface="Times New Roman" panose="02020603050405020304" pitchFamily="18" charset="0"/>
              </a:defRPr>
            </a:lvl4pPr>
            <a:lvl5pPr marL="2057400" indent="-228600" eaLnBrk="0" hangingPunct="0">
              <a:defRPr sz="2400">
                <a:solidFill>
                  <a:srgbClr val="111111"/>
                </a:solidFill>
                <a:latin typeface="Times New Roman" panose="02020603050405020304" pitchFamily="18" charset="0"/>
              </a:defRPr>
            </a:lvl5pPr>
            <a:lvl6pPr marL="2514600" indent="-228600" algn="ctr" eaLnBrk="0" fontAlgn="base" hangingPunct="0">
              <a:spcBef>
                <a:spcPct val="0"/>
              </a:spcBef>
              <a:spcAft>
                <a:spcPct val="0"/>
              </a:spcAft>
              <a:defRPr sz="2400">
                <a:solidFill>
                  <a:srgbClr val="111111"/>
                </a:solidFill>
                <a:latin typeface="Times New Roman" panose="02020603050405020304" pitchFamily="18" charset="0"/>
              </a:defRPr>
            </a:lvl6pPr>
            <a:lvl7pPr marL="2971800" indent="-228600" algn="ctr" eaLnBrk="0" fontAlgn="base" hangingPunct="0">
              <a:spcBef>
                <a:spcPct val="0"/>
              </a:spcBef>
              <a:spcAft>
                <a:spcPct val="0"/>
              </a:spcAft>
              <a:defRPr sz="2400">
                <a:solidFill>
                  <a:srgbClr val="111111"/>
                </a:solidFill>
                <a:latin typeface="Times New Roman" panose="02020603050405020304" pitchFamily="18" charset="0"/>
              </a:defRPr>
            </a:lvl7pPr>
            <a:lvl8pPr marL="3429000" indent="-228600" algn="ctr" eaLnBrk="0" fontAlgn="base" hangingPunct="0">
              <a:spcBef>
                <a:spcPct val="0"/>
              </a:spcBef>
              <a:spcAft>
                <a:spcPct val="0"/>
              </a:spcAft>
              <a:defRPr sz="2400">
                <a:solidFill>
                  <a:srgbClr val="111111"/>
                </a:solidFill>
                <a:latin typeface="Times New Roman" panose="02020603050405020304" pitchFamily="18" charset="0"/>
              </a:defRPr>
            </a:lvl8pPr>
            <a:lvl9pPr marL="3886200" indent="-228600" algn="ctr" eaLnBrk="0" fontAlgn="base" hangingPunct="0">
              <a:spcBef>
                <a:spcPct val="0"/>
              </a:spcBef>
              <a:spcAft>
                <a:spcPct val="0"/>
              </a:spcAft>
              <a:defRPr sz="2400">
                <a:solidFill>
                  <a:srgbClr val="111111"/>
                </a:solidFill>
                <a:latin typeface="Times New Roman" panose="02020603050405020304" pitchFamily="18" charset="0"/>
              </a:defRPr>
            </a:lvl9pPr>
          </a:lstStyle>
          <a:p>
            <a:pPr eaLnBrk="1" hangingPunct="1"/>
            <a:endParaRPr lang="en-US" altLang="en-US"/>
          </a:p>
        </p:txBody>
      </p:sp>
      <p:sp>
        <p:nvSpPr>
          <p:cNvPr id="90225" name="Rectangle 209"/>
          <p:cNvSpPr>
            <a:spLocks noChangeArrowheads="1"/>
          </p:cNvSpPr>
          <p:nvPr/>
        </p:nvSpPr>
        <p:spPr bwMode="auto">
          <a:xfrm>
            <a:off x="6500813" y="4025900"/>
            <a:ext cx="608012" cy="822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rgbClr val="111111"/>
                </a:solidFill>
                <a:latin typeface="Times New Roman" panose="02020603050405020304" pitchFamily="18" charset="0"/>
              </a:defRPr>
            </a:lvl1pPr>
            <a:lvl2pPr marL="742950" indent="-285750" eaLnBrk="0" hangingPunct="0">
              <a:defRPr sz="2400">
                <a:solidFill>
                  <a:srgbClr val="111111"/>
                </a:solidFill>
                <a:latin typeface="Times New Roman" panose="02020603050405020304" pitchFamily="18" charset="0"/>
              </a:defRPr>
            </a:lvl2pPr>
            <a:lvl3pPr marL="1143000" indent="-228600" eaLnBrk="0" hangingPunct="0">
              <a:defRPr sz="2400">
                <a:solidFill>
                  <a:srgbClr val="111111"/>
                </a:solidFill>
                <a:latin typeface="Times New Roman" panose="02020603050405020304" pitchFamily="18" charset="0"/>
              </a:defRPr>
            </a:lvl3pPr>
            <a:lvl4pPr marL="1600200" indent="-228600" eaLnBrk="0" hangingPunct="0">
              <a:defRPr sz="2400">
                <a:solidFill>
                  <a:srgbClr val="111111"/>
                </a:solidFill>
                <a:latin typeface="Times New Roman" panose="02020603050405020304" pitchFamily="18" charset="0"/>
              </a:defRPr>
            </a:lvl4pPr>
            <a:lvl5pPr marL="2057400" indent="-228600" eaLnBrk="0" hangingPunct="0">
              <a:defRPr sz="2400">
                <a:solidFill>
                  <a:srgbClr val="111111"/>
                </a:solidFill>
                <a:latin typeface="Times New Roman" panose="02020603050405020304" pitchFamily="18" charset="0"/>
              </a:defRPr>
            </a:lvl5pPr>
            <a:lvl6pPr marL="2514600" indent="-228600" algn="ctr" eaLnBrk="0" fontAlgn="base" hangingPunct="0">
              <a:spcBef>
                <a:spcPct val="0"/>
              </a:spcBef>
              <a:spcAft>
                <a:spcPct val="0"/>
              </a:spcAft>
              <a:defRPr sz="2400">
                <a:solidFill>
                  <a:srgbClr val="111111"/>
                </a:solidFill>
                <a:latin typeface="Times New Roman" panose="02020603050405020304" pitchFamily="18" charset="0"/>
              </a:defRPr>
            </a:lvl6pPr>
            <a:lvl7pPr marL="2971800" indent="-228600" algn="ctr" eaLnBrk="0" fontAlgn="base" hangingPunct="0">
              <a:spcBef>
                <a:spcPct val="0"/>
              </a:spcBef>
              <a:spcAft>
                <a:spcPct val="0"/>
              </a:spcAft>
              <a:defRPr sz="2400">
                <a:solidFill>
                  <a:srgbClr val="111111"/>
                </a:solidFill>
                <a:latin typeface="Times New Roman" panose="02020603050405020304" pitchFamily="18" charset="0"/>
              </a:defRPr>
            </a:lvl7pPr>
            <a:lvl8pPr marL="3429000" indent="-228600" algn="ctr" eaLnBrk="0" fontAlgn="base" hangingPunct="0">
              <a:spcBef>
                <a:spcPct val="0"/>
              </a:spcBef>
              <a:spcAft>
                <a:spcPct val="0"/>
              </a:spcAft>
              <a:defRPr sz="2400">
                <a:solidFill>
                  <a:srgbClr val="111111"/>
                </a:solidFill>
                <a:latin typeface="Times New Roman" panose="02020603050405020304" pitchFamily="18" charset="0"/>
              </a:defRPr>
            </a:lvl8pPr>
            <a:lvl9pPr marL="3886200" indent="-228600" algn="ctr" eaLnBrk="0" fontAlgn="base" hangingPunct="0">
              <a:spcBef>
                <a:spcPct val="0"/>
              </a:spcBef>
              <a:spcAft>
                <a:spcPct val="0"/>
              </a:spcAft>
              <a:defRPr sz="2400">
                <a:solidFill>
                  <a:srgbClr val="111111"/>
                </a:solidFill>
                <a:latin typeface="Times New Roman" panose="02020603050405020304" pitchFamily="18" charset="0"/>
              </a:defRPr>
            </a:lvl9pPr>
          </a:lstStyle>
          <a:p>
            <a:pPr algn="l" eaLnBrk="1" hangingPunct="1"/>
            <a:r>
              <a:rPr lang="en-US" altLang="en-US" sz="3200">
                <a:solidFill>
                  <a:srgbClr val="FF0000"/>
                </a:solidFill>
                <a:latin typeface="MS Sans Serif" charset="0"/>
              </a:rPr>
              <a:t> </a:t>
            </a:r>
            <a:r>
              <a:rPr lang="en-US" altLang="en-US" sz="5400">
                <a:solidFill>
                  <a:srgbClr val="FF0000"/>
                </a:solidFill>
                <a:latin typeface="MS Sans Serif" charset="0"/>
              </a:rPr>
              <a:t>C</a:t>
            </a:r>
            <a:endParaRPr lang="en-US" altLang="en-US" sz="5400">
              <a:solidFill>
                <a:schemeClr val="tx1"/>
              </a:solidFill>
            </a:endParaRPr>
          </a:p>
        </p:txBody>
      </p:sp>
    </p:spTree>
    <p:extLst>
      <p:ext uri="{BB962C8B-B14F-4D97-AF65-F5344CB8AC3E}">
        <p14:creationId xmlns:p14="http://schemas.microsoft.com/office/powerpoint/2010/main" val="937445930"/>
      </p:ext>
    </p:extLst>
  </p:cSld>
  <p:clrMapOvr>
    <a:masterClrMapping/>
  </p:clrMapOvr>
</p:sld>
</file>

<file path=ppt/slides/slide3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1138" name="Rectangle 2"/>
          <p:cNvSpPr>
            <a:spLocks noGrp="1" noChangeArrowheads="1"/>
          </p:cNvSpPr>
          <p:nvPr>
            <p:ph type="title"/>
          </p:nvPr>
        </p:nvSpPr>
        <p:spPr/>
        <p:txBody>
          <a:bodyPr/>
          <a:lstStyle/>
          <a:p>
            <a:pPr eaLnBrk="1" hangingPunct="1"/>
            <a:r>
              <a:rPr lang="en-US" altLang="en-US"/>
              <a:t>Getting the answer</a:t>
            </a:r>
          </a:p>
        </p:txBody>
      </p:sp>
      <p:sp>
        <p:nvSpPr>
          <p:cNvPr id="91139" name="Rectangle 3"/>
          <p:cNvSpPr>
            <a:spLocks noGrp="1" noChangeArrowheads="1"/>
          </p:cNvSpPr>
          <p:nvPr>
            <p:ph type="body" idx="1"/>
          </p:nvPr>
        </p:nvSpPr>
        <p:spPr/>
        <p:txBody>
          <a:bodyPr/>
          <a:lstStyle/>
          <a:p>
            <a:pPr eaLnBrk="1" hangingPunct="1"/>
            <a:r>
              <a:rPr lang="en-US" altLang="en-US"/>
              <a:t>The backcalculation algorithm basically reverses the forward convolution </a:t>
            </a:r>
          </a:p>
          <a:p>
            <a:pPr eaLnBrk="1" hangingPunct="1"/>
            <a:endParaRPr lang="en-US" altLang="en-US" sz="300"/>
          </a:p>
          <a:p>
            <a:pPr eaLnBrk="1" hangingPunct="1"/>
            <a:endParaRPr lang="en-US" altLang="en-US" sz="300"/>
          </a:p>
          <a:p>
            <a:pPr eaLnBrk="1" hangingPunct="1"/>
            <a:endParaRPr lang="en-US" altLang="en-US" sz="300"/>
          </a:p>
          <a:p>
            <a:pPr eaLnBrk="1" hangingPunct="1"/>
            <a:endParaRPr lang="en-US" altLang="en-US" sz="300"/>
          </a:p>
          <a:p>
            <a:pPr eaLnBrk="1" hangingPunct="1"/>
            <a:endParaRPr lang="en-US" altLang="en-US" sz="300"/>
          </a:p>
          <a:p>
            <a:pPr eaLnBrk="1" hangingPunct="1"/>
            <a:endParaRPr lang="en-US" altLang="en-US" sz="300"/>
          </a:p>
          <a:p>
            <a:pPr eaLnBrk="1" hangingPunct="1"/>
            <a:endParaRPr lang="en-US" altLang="en-US" sz="300"/>
          </a:p>
          <a:p>
            <a:pPr eaLnBrk="1" hangingPunct="1"/>
            <a:endParaRPr lang="en-US" altLang="en-US" sz="300"/>
          </a:p>
          <a:p>
            <a:pPr eaLnBrk="1" hangingPunct="1"/>
            <a:endParaRPr lang="en-US" altLang="en-US" sz="300"/>
          </a:p>
          <a:p>
            <a:pPr eaLnBrk="1" hangingPunct="1"/>
            <a:r>
              <a:rPr lang="en-US" altLang="en-US"/>
              <a:t>Any distribution 				   totally inside </a:t>
            </a:r>
            <a:r>
              <a:rPr lang="en-US" altLang="en-US" i="1"/>
              <a:t>B</a:t>
            </a:r>
            <a:r>
              <a:rPr lang="en-US" altLang="en-US"/>
              <a:t> is 				      sure to satisfy the 			     constraint … it’s					               a “kernel”</a:t>
            </a:r>
          </a:p>
        </p:txBody>
      </p:sp>
      <p:sp>
        <p:nvSpPr>
          <p:cNvPr id="91140" name="AutoShape 4"/>
          <p:cNvSpPr>
            <a:spLocks noChangeAspect="1" noChangeArrowheads="1" noTextEdit="1"/>
          </p:cNvSpPr>
          <p:nvPr/>
        </p:nvSpPr>
        <p:spPr bwMode="auto">
          <a:xfrm>
            <a:off x="4419600" y="4038600"/>
            <a:ext cx="4495800" cy="2314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91141" name="Line 5"/>
          <p:cNvSpPr>
            <a:spLocks noChangeShapeType="1"/>
          </p:cNvSpPr>
          <p:nvPr/>
        </p:nvSpPr>
        <p:spPr bwMode="auto">
          <a:xfrm>
            <a:off x="4959350" y="6080125"/>
            <a:ext cx="3416300" cy="1588"/>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142" name="Line 6"/>
          <p:cNvSpPr>
            <a:spLocks noChangeShapeType="1"/>
          </p:cNvSpPr>
          <p:nvPr/>
        </p:nvSpPr>
        <p:spPr bwMode="auto">
          <a:xfrm>
            <a:off x="4959350" y="6080125"/>
            <a:ext cx="1588" cy="4127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143" name="Line 7"/>
          <p:cNvSpPr>
            <a:spLocks noChangeShapeType="1"/>
          </p:cNvSpPr>
          <p:nvPr/>
        </p:nvSpPr>
        <p:spPr bwMode="auto">
          <a:xfrm>
            <a:off x="4959350" y="6080125"/>
            <a:ext cx="1588" cy="68263"/>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144" name="Rectangle 8"/>
          <p:cNvSpPr>
            <a:spLocks noChangeArrowheads="1"/>
          </p:cNvSpPr>
          <p:nvPr/>
        </p:nvSpPr>
        <p:spPr bwMode="auto">
          <a:xfrm>
            <a:off x="4775200" y="6151563"/>
            <a:ext cx="441325"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rgbClr val="111111"/>
                </a:solidFill>
                <a:latin typeface="Times New Roman" panose="02020603050405020304" pitchFamily="18" charset="0"/>
              </a:defRPr>
            </a:lvl1pPr>
            <a:lvl2pPr marL="742950" indent="-285750" eaLnBrk="0" hangingPunct="0">
              <a:defRPr sz="2400">
                <a:solidFill>
                  <a:srgbClr val="111111"/>
                </a:solidFill>
                <a:latin typeface="Times New Roman" panose="02020603050405020304" pitchFamily="18" charset="0"/>
              </a:defRPr>
            </a:lvl2pPr>
            <a:lvl3pPr marL="1143000" indent="-228600" eaLnBrk="0" hangingPunct="0">
              <a:defRPr sz="2400">
                <a:solidFill>
                  <a:srgbClr val="111111"/>
                </a:solidFill>
                <a:latin typeface="Times New Roman" panose="02020603050405020304" pitchFamily="18" charset="0"/>
              </a:defRPr>
            </a:lvl3pPr>
            <a:lvl4pPr marL="1600200" indent="-228600" eaLnBrk="0" hangingPunct="0">
              <a:defRPr sz="2400">
                <a:solidFill>
                  <a:srgbClr val="111111"/>
                </a:solidFill>
                <a:latin typeface="Times New Roman" panose="02020603050405020304" pitchFamily="18" charset="0"/>
              </a:defRPr>
            </a:lvl4pPr>
            <a:lvl5pPr marL="2057400" indent="-228600" eaLnBrk="0" hangingPunct="0">
              <a:defRPr sz="2400">
                <a:solidFill>
                  <a:srgbClr val="111111"/>
                </a:solidFill>
                <a:latin typeface="Times New Roman" panose="02020603050405020304" pitchFamily="18" charset="0"/>
              </a:defRPr>
            </a:lvl5pPr>
            <a:lvl6pPr marL="2514600" indent="-228600" algn="ctr" eaLnBrk="0" fontAlgn="base" hangingPunct="0">
              <a:spcBef>
                <a:spcPct val="0"/>
              </a:spcBef>
              <a:spcAft>
                <a:spcPct val="0"/>
              </a:spcAft>
              <a:defRPr sz="2400">
                <a:solidFill>
                  <a:srgbClr val="111111"/>
                </a:solidFill>
                <a:latin typeface="Times New Roman" panose="02020603050405020304" pitchFamily="18" charset="0"/>
              </a:defRPr>
            </a:lvl6pPr>
            <a:lvl7pPr marL="2971800" indent="-228600" algn="ctr" eaLnBrk="0" fontAlgn="base" hangingPunct="0">
              <a:spcBef>
                <a:spcPct val="0"/>
              </a:spcBef>
              <a:spcAft>
                <a:spcPct val="0"/>
              </a:spcAft>
              <a:defRPr sz="2400">
                <a:solidFill>
                  <a:srgbClr val="111111"/>
                </a:solidFill>
                <a:latin typeface="Times New Roman" panose="02020603050405020304" pitchFamily="18" charset="0"/>
              </a:defRPr>
            </a:lvl7pPr>
            <a:lvl8pPr marL="3429000" indent="-228600" algn="ctr" eaLnBrk="0" fontAlgn="base" hangingPunct="0">
              <a:spcBef>
                <a:spcPct val="0"/>
              </a:spcBef>
              <a:spcAft>
                <a:spcPct val="0"/>
              </a:spcAft>
              <a:defRPr sz="2400">
                <a:solidFill>
                  <a:srgbClr val="111111"/>
                </a:solidFill>
                <a:latin typeface="Times New Roman" panose="02020603050405020304" pitchFamily="18" charset="0"/>
              </a:defRPr>
            </a:lvl8pPr>
            <a:lvl9pPr marL="3886200" indent="-228600" algn="ctr" eaLnBrk="0" fontAlgn="base" hangingPunct="0">
              <a:spcBef>
                <a:spcPct val="0"/>
              </a:spcBef>
              <a:spcAft>
                <a:spcPct val="0"/>
              </a:spcAft>
              <a:defRPr sz="2400">
                <a:solidFill>
                  <a:srgbClr val="111111"/>
                </a:solidFill>
                <a:latin typeface="Times New Roman" panose="02020603050405020304" pitchFamily="18" charset="0"/>
              </a:defRPr>
            </a:lvl9pPr>
          </a:lstStyle>
          <a:p>
            <a:pPr algn="l" eaLnBrk="1" hangingPunct="1"/>
            <a:r>
              <a:rPr lang="en-US" altLang="en-US">
                <a:solidFill>
                  <a:schemeClr val="tx1"/>
                </a:solidFill>
                <a:latin typeface="MS Sans Serif" charset="0"/>
              </a:rPr>
              <a:t>-10</a:t>
            </a:r>
            <a:endParaRPr lang="en-US" altLang="en-US">
              <a:solidFill>
                <a:schemeClr val="tx1"/>
              </a:solidFill>
            </a:endParaRPr>
          </a:p>
        </p:txBody>
      </p:sp>
      <p:sp>
        <p:nvSpPr>
          <p:cNvPr id="91145" name="Line 9"/>
          <p:cNvSpPr>
            <a:spLocks noChangeShapeType="1"/>
          </p:cNvSpPr>
          <p:nvPr/>
        </p:nvSpPr>
        <p:spPr bwMode="auto">
          <a:xfrm>
            <a:off x="5016500" y="6080125"/>
            <a:ext cx="0" cy="4127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146" name="Line 10"/>
          <p:cNvSpPr>
            <a:spLocks noChangeShapeType="1"/>
          </p:cNvSpPr>
          <p:nvPr/>
        </p:nvSpPr>
        <p:spPr bwMode="auto">
          <a:xfrm>
            <a:off x="5072063" y="6080125"/>
            <a:ext cx="1587" cy="4127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147" name="Line 11"/>
          <p:cNvSpPr>
            <a:spLocks noChangeShapeType="1"/>
          </p:cNvSpPr>
          <p:nvPr/>
        </p:nvSpPr>
        <p:spPr bwMode="auto">
          <a:xfrm>
            <a:off x="5129213" y="6080125"/>
            <a:ext cx="1587" cy="4127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148" name="Line 12"/>
          <p:cNvSpPr>
            <a:spLocks noChangeShapeType="1"/>
          </p:cNvSpPr>
          <p:nvPr/>
        </p:nvSpPr>
        <p:spPr bwMode="auto">
          <a:xfrm>
            <a:off x="5186363" y="6080125"/>
            <a:ext cx="1587" cy="4127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149" name="Line 13"/>
          <p:cNvSpPr>
            <a:spLocks noChangeShapeType="1"/>
          </p:cNvSpPr>
          <p:nvPr/>
        </p:nvSpPr>
        <p:spPr bwMode="auto">
          <a:xfrm>
            <a:off x="5243513" y="6080125"/>
            <a:ext cx="1587" cy="4127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150" name="Line 14"/>
          <p:cNvSpPr>
            <a:spLocks noChangeShapeType="1"/>
          </p:cNvSpPr>
          <p:nvPr/>
        </p:nvSpPr>
        <p:spPr bwMode="auto">
          <a:xfrm>
            <a:off x="5300663" y="6080125"/>
            <a:ext cx="1587" cy="4127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151" name="Line 15"/>
          <p:cNvSpPr>
            <a:spLocks noChangeShapeType="1"/>
          </p:cNvSpPr>
          <p:nvPr/>
        </p:nvSpPr>
        <p:spPr bwMode="auto">
          <a:xfrm>
            <a:off x="5357813" y="6080125"/>
            <a:ext cx="1587" cy="4127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152" name="Line 16"/>
          <p:cNvSpPr>
            <a:spLocks noChangeShapeType="1"/>
          </p:cNvSpPr>
          <p:nvPr/>
        </p:nvSpPr>
        <p:spPr bwMode="auto">
          <a:xfrm>
            <a:off x="5414963" y="6080125"/>
            <a:ext cx="1587" cy="4127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153" name="Line 17"/>
          <p:cNvSpPr>
            <a:spLocks noChangeShapeType="1"/>
          </p:cNvSpPr>
          <p:nvPr/>
        </p:nvSpPr>
        <p:spPr bwMode="auto">
          <a:xfrm>
            <a:off x="5472113" y="6080125"/>
            <a:ext cx="1587" cy="4127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154" name="Line 18"/>
          <p:cNvSpPr>
            <a:spLocks noChangeShapeType="1"/>
          </p:cNvSpPr>
          <p:nvPr/>
        </p:nvSpPr>
        <p:spPr bwMode="auto">
          <a:xfrm>
            <a:off x="5527675" y="6080125"/>
            <a:ext cx="1588" cy="4127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155" name="Line 19"/>
          <p:cNvSpPr>
            <a:spLocks noChangeShapeType="1"/>
          </p:cNvSpPr>
          <p:nvPr/>
        </p:nvSpPr>
        <p:spPr bwMode="auto">
          <a:xfrm>
            <a:off x="5527675" y="6080125"/>
            <a:ext cx="1588" cy="68263"/>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156" name="Rectangle 20"/>
          <p:cNvSpPr>
            <a:spLocks noChangeArrowheads="1"/>
          </p:cNvSpPr>
          <p:nvPr/>
        </p:nvSpPr>
        <p:spPr bwMode="auto">
          <a:xfrm>
            <a:off x="5432425" y="6151563"/>
            <a:ext cx="169863"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rgbClr val="111111"/>
                </a:solidFill>
                <a:latin typeface="Times New Roman" panose="02020603050405020304" pitchFamily="18" charset="0"/>
              </a:defRPr>
            </a:lvl1pPr>
            <a:lvl2pPr marL="742950" indent="-285750" eaLnBrk="0" hangingPunct="0">
              <a:defRPr sz="2400">
                <a:solidFill>
                  <a:srgbClr val="111111"/>
                </a:solidFill>
                <a:latin typeface="Times New Roman" panose="02020603050405020304" pitchFamily="18" charset="0"/>
              </a:defRPr>
            </a:lvl2pPr>
            <a:lvl3pPr marL="1143000" indent="-228600" eaLnBrk="0" hangingPunct="0">
              <a:defRPr sz="2400">
                <a:solidFill>
                  <a:srgbClr val="111111"/>
                </a:solidFill>
                <a:latin typeface="Times New Roman" panose="02020603050405020304" pitchFamily="18" charset="0"/>
              </a:defRPr>
            </a:lvl3pPr>
            <a:lvl4pPr marL="1600200" indent="-228600" eaLnBrk="0" hangingPunct="0">
              <a:defRPr sz="2400">
                <a:solidFill>
                  <a:srgbClr val="111111"/>
                </a:solidFill>
                <a:latin typeface="Times New Roman" panose="02020603050405020304" pitchFamily="18" charset="0"/>
              </a:defRPr>
            </a:lvl4pPr>
            <a:lvl5pPr marL="2057400" indent="-228600" eaLnBrk="0" hangingPunct="0">
              <a:defRPr sz="2400">
                <a:solidFill>
                  <a:srgbClr val="111111"/>
                </a:solidFill>
                <a:latin typeface="Times New Roman" panose="02020603050405020304" pitchFamily="18" charset="0"/>
              </a:defRPr>
            </a:lvl5pPr>
            <a:lvl6pPr marL="2514600" indent="-228600" algn="ctr" eaLnBrk="0" fontAlgn="base" hangingPunct="0">
              <a:spcBef>
                <a:spcPct val="0"/>
              </a:spcBef>
              <a:spcAft>
                <a:spcPct val="0"/>
              </a:spcAft>
              <a:defRPr sz="2400">
                <a:solidFill>
                  <a:srgbClr val="111111"/>
                </a:solidFill>
                <a:latin typeface="Times New Roman" panose="02020603050405020304" pitchFamily="18" charset="0"/>
              </a:defRPr>
            </a:lvl6pPr>
            <a:lvl7pPr marL="2971800" indent="-228600" algn="ctr" eaLnBrk="0" fontAlgn="base" hangingPunct="0">
              <a:spcBef>
                <a:spcPct val="0"/>
              </a:spcBef>
              <a:spcAft>
                <a:spcPct val="0"/>
              </a:spcAft>
              <a:defRPr sz="2400">
                <a:solidFill>
                  <a:srgbClr val="111111"/>
                </a:solidFill>
                <a:latin typeface="Times New Roman" panose="02020603050405020304" pitchFamily="18" charset="0"/>
              </a:defRPr>
            </a:lvl7pPr>
            <a:lvl8pPr marL="3429000" indent="-228600" algn="ctr" eaLnBrk="0" fontAlgn="base" hangingPunct="0">
              <a:spcBef>
                <a:spcPct val="0"/>
              </a:spcBef>
              <a:spcAft>
                <a:spcPct val="0"/>
              </a:spcAft>
              <a:defRPr sz="2400">
                <a:solidFill>
                  <a:srgbClr val="111111"/>
                </a:solidFill>
                <a:latin typeface="Times New Roman" panose="02020603050405020304" pitchFamily="18" charset="0"/>
              </a:defRPr>
            </a:lvl8pPr>
            <a:lvl9pPr marL="3886200" indent="-228600" algn="ctr" eaLnBrk="0" fontAlgn="base" hangingPunct="0">
              <a:spcBef>
                <a:spcPct val="0"/>
              </a:spcBef>
              <a:spcAft>
                <a:spcPct val="0"/>
              </a:spcAft>
              <a:defRPr sz="2400">
                <a:solidFill>
                  <a:srgbClr val="111111"/>
                </a:solidFill>
                <a:latin typeface="Times New Roman" panose="02020603050405020304" pitchFamily="18" charset="0"/>
              </a:defRPr>
            </a:lvl9pPr>
          </a:lstStyle>
          <a:p>
            <a:pPr algn="l" eaLnBrk="1" hangingPunct="1"/>
            <a:r>
              <a:rPr lang="en-US" altLang="en-US">
                <a:solidFill>
                  <a:schemeClr val="tx1"/>
                </a:solidFill>
                <a:latin typeface="MS Sans Serif" charset="0"/>
              </a:rPr>
              <a:t>0</a:t>
            </a:r>
            <a:endParaRPr lang="en-US" altLang="en-US">
              <a:solidFill>
                <a:schemeClr val="tx1"/>
              </a:solidFill>
            </a:endParaRPr>
          </a:p>
        </p:txBody>
      </p:sp>
      <p:sp>
        <p:nvSpPr>
          <p:cNvPr id="91157" name="Line 21"/>
          <p:cNvSpPr>
            <a:spLocks noChangeShapeType="1"/>
          </p:cNvSpPr>
          <p:nvPr/>
        </p:nvSpPr>
        <p:spPr bwMode="auto">
          <a:xfrm>
            <a:off x="5584825" y="6080125"/>
            <a:ext cx="1588" cy="4127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158" name="Line 22"/>
          <p:cNvSpPr>
            <a:spLocks noChangeShapeType="1"/>
          </p:cNvSpPr>
          <p:nvPr/>
        </p:nvSpPr>
        <p:spPr bwMode="auto">
          <a:xfrm>
            <a:off x="5641975" y="6080125"/>
            <a:ext cx="1588" cy="4127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159" name="Line 23"/>
          <p:cNvSpPr>
            <a:spLocks noChangeShapeType="1"/>
          </p:cNvSpPr>
          <p:nvPr/>
        </p:nvSpPr>
        <p:spPr bwMode="auto">
          <a:xfrm>
            <a:off x="5699125" y="6080125"/>
            <a:ext cx="1588" cy="4127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160" name="Line 24"/>
          <p:cNvSpPr>
            <a:spLocks noChangeShapeType="1"/>
          </p:cNvSpPr>
          <p:nvPr/>
        </p:nvSpPr>
        <p:spPr bwMode="auto">
          <a:xfrm>
            <a:off x="5756275" y="6080125"/>
            <a:ext cx="1588" cy="4127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161" name="Line 25"/>
          <p:cNvSpPr>
            <a:spLocks noChangeShapeType="1"/>
          </p:cNvSpPr>
          <p:nvPr/>
        </p:nvSpPr>
        <p:spPr bwMode="auto">
          <a:xfrm>
            <a:off x="5813425" y="6080125"/>
            <a:ext cx="1588" cy="4127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162" name="Line 26"/>
          <p:cNvSpPr>
            <a:spLocks noChangeShapeType="1"/>
          </p:cNvSpPr>
          <p:nvPr/>
        </p:nvSpPr>
        <p:spPr bwMode="auto">
          <a:xfrm>
            <a:off x="5870575" y="6080125"/>
            <a:ext cx="1588" cy="4127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163" name="Line 27"/>
          <p:cNvSpPr>
            <a:spLocks noChangeShapeType="1"/>
          </p:cNvSpPr>
          <p:nvPr/>
        </p:nvSpPr>
        <p:spPr bwMode="auto">
          <a:xfrm>
            <a:off x="5927725" y="6080125"/>
            <a:ext cx="1588" cy="4127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164" name="Line 28"/>
          <p:cNvSpPr>
            <a:spLocks noChangeShapeType="1"/>
          </p:cNvSpPr>
          <p:nvPr/>
        </p:nvSpPr>
        <p:spPr bwMode="auto">
          <a:xfrm>
            <a:off x="5984875" y="6080125"/>
            <a:ext cx="1588" cy="4127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165" name="Line 29"/>
          <p:cNvSpPr>
            <a:spLocks noChangeShapeType="1"/>
          </p:cNvSpPr>
          <p:nvPr/>
        </p:nvSpPr>
        <p:spPr bwMode="auto">
          <a:xfrm>
            <a:off x="6042025" y="6080125"/>
            <a:ext cx="1588" cy="4127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166" name="Line 30"/>
          <p:cNvSpPr>
            <a:spLocks noChangeShapeType="1"/>
          </p:cNvSpPr>
          <p:nvPr/>
        </p:nvSpPr>
        <p:spPr bwMode="auto">
          <a:xfrm>
            <a:off x="6099175" y="6080125"/>
            <a:ext cx="0" cy="4127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167" name="Line 31"/>
          <p:cNvSpPr>
            <a:spLocks noChangeShapeType="1"/>
          </p:cNvSpPr>
          <p:nvPr/>
        </p:nvSpPr>
        <p:spPr bwMode="auto">
          <a:xfrm>
            <a:off x="6099175" y="6080125"/>
            <a:ext cx="0" cy="68263"/>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168" name="Rectangle 32"/>
          <p:cNvSpPr>
            <a:spLocks noChangeArrowheads="1"/>
          </p:cNvSpPr>
          <p:nvPr/>
        </p:nvSpPr>
        <p:spPr bwMode="auto">
          <a:xfrm>
            <a:off x="5948363" y="6151563"/>
            <a:ext cx="339725"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rgbClr val="111111"/>
                </a:solidFill>
                <a:latin typeface="Times New Roman" panose="02020603050405020304" pitchFamily="18" charset="0"/>
              </a:defRPr>
            </a:lvl1pPr>
            <a:lvl2pPr marL="742950" indent="-285750" eaLnBrk="0" hangingPunct="0">
              <a:defRPr sz="2400">
                <a:solidFill>
                  <a:srgbClr val="111111"/>
                </a:solidFill>
                <a:latin typeface="Times New Roman" panose="02020603050405020304" pitchFamily="18" charset="0"/>
              </a:defRPr>
            </a:lvl2pPr>
            <a:lvl3pPr marL="1143000" indent="-228600" eaLnBrk="0" hangingPunct="0">
              <a:defRPr sz="2400">
                <a:solidFill>
                  <a:srgbClr val="111111"/>
                </a:solidFill>
                <a:latin typeface="Times New Roman" panose="02020603050405020304" pitchFamily="18" charset="0"/>
              </a:defRPr>
            </a:lvl3pPr>
            <a:lvl4pPr marL="1600200" indent="-228600" eaLnBrk="0" hangingPunct="0">
              <a:defRPr sz="2400">
                <a:solidFill>
                  <a:srgbClr val="111111"/>
                </a:solidFill>
                <a:latin typeface="Times New Roman" panose="02020603050405020304" pitchFamily="18" charset="0"/>
              </a:defRPr>
            </a:lvl4pPr>
            <a:lvl5pPr marL="2057400" indent="-228600" eaLnBrk="0" hangingPunct="0">
              <a:defRPr sz="2400">
                <a:solidFill>
                  <a:srgbClr val="111111"/>
                </a:solidFill>
                <a:latin typeface="Times New Roman" panose="02020603050405020304" pitchFamily="18" charset="0"/>
              </a:defRPr>
            </a:lvl5pPr>
            <a:lvl6pPr marL="2514600" indent="-228600" algn="ctr" eaLnBrk="0" fontAlgn="base" hangingPunct="0">
              <a:spcBef>
                <a:spcPct val="0"/>
              </a:spcBef>
              <a:spcAft>
                <a:spcPct val="0"/>
              </a:spcAft>
              <a:defRPr sz="2400">
                <a:solidFill>
                  <a:srgbClr val="111111"/>
                </a:solidFill>
                <a:latin typeface="Times New Roman" panose="02020603050405020304" pitchFamily="18" charset="0"/>
              </a:defRPr>
            </a:lvl6pPr>
            <a:lvl7pPr marL="2971800" indent="-228600" algn="ctr" eaLnBrk="0" fontAlgn="base" hangingPunct="0">
              <a:spcBef>
                <a:spcPct val="0"/>
              </a:spcBef>
              <a:spcAft>
                <a:spcPct val="0"/>
              </a:spcAft>
              <a:defRPr sz="2400">
                <a:solidFill>
                  <a:srgbClr val="111111"/>
                </a:solidFill>
                <a:latin typeface="Times New Roman" panose="02020603050405020304" pitchFamily="18" charset="0"/>
              </a:defRPr>
            </a:lvl7pPr>
            <a:lvl8pPr marL="3429000" indent="-228600" algn="ctr" eaLnBrk="0" fontAlgn="base" hangingPunct="0">
              <a:spcBef>
                <a:spcPct val="0"/>
              </a:spcBef>
              <a:spcAft>
                <a:spcPct val="0"/>
              </a:spcAft>
              <a:defRPr sz="2400">
                <a:solidFill>
                  <a:srgbClr val="111111"/>
                </a:solidFill>
                <a:latin typeface="Times New Roman" panose="02020603050405020304" pitchFamily="18" charset="0"/>
              </a:defRPr>
            </a:lvl8pPr>
            <a:lvl9pPr marL="3886200" indent="-228600" algn="ctr" eaLnBrk="0" fontAlgn="base" hangingPunct="0">
              <a:spcBef>
                <a:spcPct val="0"/>
              </a:spcBef>
              <a:spcAft>
                <a:spcPct val="0"/>
              </a:spcAft>
              <a:defRPr sz="2400">
                <a:solidFill>
                  <a:srgbClr val="111111"/>
                </a:solidFill>
                <a:latin typeface="Times New Roman" panose="02020603050405020304" pitchFamily="18" charset="0"/>
              </a:defRPr>
            </a:lvl9pPr>
          </a:lstStyle>
          <a:p>
            <a:pPr algn="l" eaLnBrk="1" hangingPunct="1"/>
            <a:r>
              <a:rPr lang="en-US" altLang="en-US">
                <a:solidFill>
                  <a:schemeClr val="tx1"/>
                </a:solidFill>
                <a:latin typeface="MS Sans Serif" charset="0"/>
              </a:rPr>
              <a:t>10</a:t>
            </a:r>
            <a:endParaRPr lang="en-US" altLang="en-US">
              <a:solidFill>
                <a:schemeClr val="tx1"/>
              </a:solidFill>
            </a:endParaRPr>
          </a:p>
        </p:txBody>
      </p:sp>
      <p:sp>
        <p:nvSpPr>
          <p:cNvPr id="91169" name="Line 33"/>
          <p:cNvSpPr>
            <a:spLocks noChangeShapeType="1"/>
          </p:cNvSpPr>
          <p:nvPr/>
        </p:nvSpPr>
        <p:spPr bwMode="auto">
          <a:xfrm>
            <a:off x="6154738" y="6080125"/>
            <a:ext cx="1587" cy="4127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170" name="Line 34"/>
          <p:cNvSpPr>
            <a:spLocks noChangeShapeType="1"/>
          </p:cNvSpPr>
          <p:nvPr/>
        </p:nvSpPr>
        <p:spPr bwMode="auto">
          <a:xfrm>
            <a:off x="6210300" y="6080125"/>
            <a:ext cx="1588" cy="4127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171" name="Line 35"/>
          <p:cNvSpPr>
            <a:spLocks noChangeShapeType="1"/>
          </p:cNvSpPr>
          <p:nvPr/>
        </p:nvSpPr>
        <p:spPr bwMode="auto">
          <a:xfrm>
            <a:off x="6267450" y="6080125"/>
            <a:ext cx="1588" cy="4127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172" name="Line 36"/>
          <p:cNvSpPr>
            <a:spLocks noChangeShapeType="1"/>
          </p:cNvSpPr>
          <p:nvPr/>
        </p:nvSpPr>
        <p:spPr bwMode="auto">
          <a:xfrm>
            <a:off x="6324600" y="6080125"/>
            <a:ext cx="1588" cy="4127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173" name="Line 37"/>
          <p:cNvSpPr>
            <a:spLocks noChangeShapeType="1"/>
          </p:cNvSpPr>
          <p:nvPr/>
        </p:nvSpPr>
        <p:spPr bwMode="auto">
          <a:xfrm>
            <a:off x="6381750" y="6080125"/>
            <a:ext cx="1588" cy="4127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174" name="Line 38"/>
          <p:cNvSpPr>
            <a:spLocks noChangeShapeType="1"/>
          </p:cNvSpPr>
          <p:nvPr/>
        </p:nvSpPr>
        <p:spPr bwMode="auto">
          <a:xfrm>
            <a:off x="6438900" y="6080125"/>
            <a:ext cx="1588" cy="4127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175" name="Line 39"/>
          <p:cNvSpPr>
            <a:spLocks noChangeShapeType="1"/>
          </p:cNvSpPr>
          <p:nvPr/>
        </p:nvSpPr>
        <p:spPr bwMode="auto">
          <a:xfrm>
            <a:off x="6496050" y="6080125"/>
            <a:ext cx="1588" cy="4127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176" name="Line 40"/>
          <p:cNvSpPr>
            <a:spLocks noChangeShapeType="1"/>
          </p:cNvSpPr>
          <p:nvPr/>
        </p:nvSpPr>
        <p:spPr bwMode="auto">
          <a:xfrm>
            <a:off x="6553200" y="6080125"/>
            <a:ext cx="1588" cy="4127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177" name="Line 41"/>
          <p:cNvSpPr>
            <a:spLocks noChangeShapeType="1"/>
          </p:cNvSpPr>
          <p:nvPr/>
        </p:nvSpPr>
        <p:spPr bwMode="auto">
          <a:xfrm>
            <a:off x="6610350" y="6080125"/>
            <a:ext cx="1588" cy="4127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178" name="Line 42"/>
          <p:cNvSpPr>
            <a:spLocks noChangeShapeType="1"/>
          </p:cNvSpPr>
          <p:nvPr/>
        </p:nvSpPr>
        <p:spPr bwMode="auto">
          <a:xfrm>
            <a:off x="6667500" y="6080125"/>
            <a:ext cx="1588" cy="4127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179" name="Line 43"/>
          <p:cNvSpPr>
            <a:spLocks noChangeShapeType="1"/>
          </p:cNvSpPr>
          <p:nvPr/>
        </p:nvSpPr>
        <p:spPr bwMode="auto">
          <a:xfrm>
            <a:off x="6667500" y="6080125"/>
            <a:ext cx="1588" cy="68263"/>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180" name="Rectangle 44"/>
          <p:cNvSpPr>
            <a:spLocks noChangeArrowheads="1"/>
          </p:cNvSpPr>
          <p:nvPr/>
        </p:nvSpPr>
        <p:spPr bwMode="auto">
          <a:xfrm>
            <a:off x="6516688" y="6151563"/>
            <a:ext cx="339725"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rgbClr val="111111"/>
                </a:solidFill>
                <a:latin typeface="Times New Roman" panose="02020603050405020304" pitchFamily="18" charset="0"/>
              </a:defRPr>
            </a:lvl1pPr>
            <a:lvl2pPr marL="742950" indent="-285750" eaLnBrk="0" hangingPunct="0">
              <a:defRPr sz="2400">
                <a:solidFill>
                  <a:srgbClr val="111111"/>
                </a:solidFill>
                <a:latin typeface="Times New Roman" panose="02020603050405020304" pitchFamily="18" charset="0"/>
              </a:defRPr>
            </a:lvl2pPr>
            <a:lvl3pPr marL="1143000" indent="-228600" eaLnBrk="0" hangingPunct="0">
              <a:defRPr sz="2400">
                <a:solidFill>
                  <a:srgbClr val="111111"/>
                </a:solidFill>
                <a:latin typeface="Times New Roman" panose="02020603050405020304" pitchFamily="18" charset="0"/>
              </a:defRPr>
            </a:lvl3pPr>
            <a:lvl4pPr marL="1600200" indent="-228600" eaLnBrk="0" hangingPunct="0">
              <a:defRPr sz="2400">
                <a:solidFill>
                  <a:srgbClr val="111111"/>
                </a:solidFill>
                <a:latin typeface="Times New Roman" panose="02020603050405020304" pitchFamily="18" charset="0"/>
              </a:defRPr>
            </a:lvl4pPr>
            <a:lvl5pPr marL="2057400" indent="-228600" eaLnBrk="0" hangingPunct="0">
              <a:defRPr sz="2400">
                <a:solidFill>
                  <a:srgbClr val="111111"/>
                </a:solidFill>
                <a:latin typeface="Times New Roman" panose="02020603050405020304" pitchFamily="18" charset="0"/>
              </a:defRPr>
            </a:lvl5pPr>
            <a:lvl6pPr marL="2514600" indent="-228600" algn="ctr" eaLnBrk="0" fontAlgn="base" hangingPunct="0">
              <a:spcBef>
                <a:spcPct val="0"/>
              </a:spcBef>
              <a:spcAft>
                <a:spcPct val="0"/>
              </a:spcAft>
              <a:defRPr sz="2400">
                <a:solidFill>
                  <a:srgbClr val="111111"/>
                </a:solidFill>
                <a:latin typeface="Times New Roman" panose="02020603050405020304" pitchFamily="18" charset="0"/>
              </a:defRPr>
            </a:lvl6pPr>
            <a:lvl7pPr marL="2971800" indent="-228600" algn="ctr" eaLnBrk="0" fontAlgn="base" hangingPunct="0">
              <a:spcBef>
                <a:spcPct val="0"/>
              </a:spcBef>
              <a:spcAft>
                <a:spcPct val="0"/>
              </a:spcAft>
              <a:defRPr sz="2400">
                <a:solidFill>
                  <a:srgbClr val="111111"/>
                </a:solidFill>
                <a:latin typeface="Times New Roman" panose="02020603050405020304" pitchFamily="18" charset="0"/>
              </a:defRPr>
            </a:lvl7pPr>
            <a:lvl8pPr marL="3429000" indent="-228600" algn="ctr" eaLnBrk="0" fontAlgn="base" hangingPunct="0">
              <a:spcBef>
                <a:spcPct val="0"/>
              </a:spcBef>
              <a:spcAft>
                <a:spcPct val="0"/>
              </a:spcAft>
              <a:defRPr sz="2400">
                <a:solidFill>
                  <a:srgbClr val="111111"/>
                </a:solidFill>
                <a:latin typeface="Times New Roman" panose="02020603050405020304" pitchFamily="18" charset="0"/>
              </a:defRPr>
            </a:lvl8pPr>
            <a:lvl9pPr marL="3886200" indent="-228600" algn="ctr" eaLnBrk="0" fontAlgn="base" hangingPunct="0">
              <a:spcBef>
                <a:spcPct val="0"/>
              </a:spcBef>
              <a:spcAft>
                <a:spcPct val="0"/>
              </a:spcAft>
              <a:defRPr sz="2400">
                <a:solidFill>
                  <a:srgbClr val="111111"/>
                </a:solidFill>
                <a:latin typeface="Times New Roman" panose="02020603050405020304" pitchFamily="18" charset="0"/>
              </a:defRPr>
            </a:lvl9pPr>
          </a:lstStyle>
          <a:p>
            <a:pPr algn="l" eaLnBrk="1" hangingPunct="1"/>
            <a:r>
              <a:rPr lang="en-US" altLang="en-US">
                <a:solidFill>
                  <a:schemeClr val="tx1"/>
                </a:solidFill>
                <a:latin typeface="MS Sans Serif" charset="0"/>
              </a:rPr>
              <a:t>20</a:t>
            </a:r>
            <a:endParaRPr lang="en-US" altLang="en-US">
              <a:solidFill>
                <a:schemeClr val="tx1"/>
              </a:solidFill>
            </a:endParaRPr>
          </a:p>
        </p:txBody>
      </p:sp>
      <p:sp>
        <p:nvSpPr>
          <p:cNvPr id="91181" name="Line 45"/>
          <p:cNvSpPr>
            <a:spLocks noChangeShapeType="1"/>
          </p:cNvSpPr>
          <p:nvPr/>
        </p:nvSpPr>
        <p:spPr bwMode="auto">
          <a:xfrm>
            <a:off x="6724650" y="6080125"/>
            <a:ext cx="1588" cy="4127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182" name="Line 46"/>
          <p:cNvSpPr>
            <a:spLocks noChangeShapeType="1"/>
          </p:cNvSpPr>
          <p:nvPr/>
        </p:nvSpPr>
        <p:spPr bwMode="auto">
          <a:xfrm>
            <a:off x="6781800" y="6080125"/>
            <a:ext cx="1588" cy="4127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183" name="Line 47"/>
          <p:cNvSpPr>
            <a:spLocks noChangeShapeType="1"/>
          </p:cNvSpPr>
          <p:nvPr/>
        </p:nvSpPr>
        <p:spPr bwMode="auto">
          <a:xfrm>
            <a:off x="6838950" y="6080125"/>
            <a:ext cx="1588" cy="4127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184" name="Line 48"/>
          <p:cNvSpPr>
            <a:spLocks noChangeShapeType="1"/>
          </p:cNvSpPr>
          <p:nvPr/>
        </p:nvSpPr>
        <p:spPr bwMode="auto">
          <a:xfrm>
            <a:off x="6896100" y="6080125"/>
            <a:ext cx="1588" cy="4127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185" name="Line 49"/>
          <p:cNvSpPr>
            <a:spLocks noChangeShapeType="1"/>
          </p:cNvSpPr>
          <p:nvPr/>
        </p:nvSpPr>
        <p:spPr bwMode="auto">
          <a:xfrm>
            <a:off x="6953250" y="6080125"/>
            <a:ext cx="1588" cy="4127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186" name="Line 50"/>
          <p:cNvSpPr>
            <a:spLocks noChangeShapeType="1"/>
          </p:cNvSpPr>
          <p:nvPr/>
        </p:nvSpPr>
        <p:spPr bwMode="auto">
          <a:xfrm>
            <a:off x="7010400" y="6080125"/>
            <a:ext cx="1588" cy="4127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187" name="Line 51"/>
          <p:cNvSpPr>
            <a:spLocks noChangeShapeType="1"/>
          </p:cNvSpPr>
          <p:nvPr/>
        </p:nvSpPr>
        <p:spPr bwMode="auto">
          <a:xfrm>
            <a:off x="7065963" y="6080125"/>
            <a:ext cx="1587" cy="4127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188" name="Line 52"/>
          <p:cNvSpPr>
            <a:spLocks noChangeShapeType="1"/>
          </p:cNvSpPr>
          <p:nvPr/>
        </p:nvSpPr>
        <p:spPr bwMode="auto">
          <a:xfrm>
            <a:off x="7123113" y="6080125"/>
            <a:ext cx="1587" cy="4127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189" name="Line 53"/>
          <p:cNvSpPr>
            <a:spLocks noChangeShapeType="1"/>
          </p:cNvSpPr>
          <p:nvPr/>
        </p:nvSpPr>
        <p:spPr bwMode="auto">
          <a:xfrm>
            <a:off x="7180263" y="6080125"/>
            <a:ext cx="0" cy="4127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190" name="Line 54"/>
          <p:cNvSpPr>
            <a:spLocks noChangeShapeType="1"/>
          </p:cNvSpPr>
          <p:nvPr/>
        </p:nvSpPr>
        <p:spPr bwMode="auto">
          <a:xfrm>
            <a:off x="7235825" y="6080125"/>
            <a:ext cx="1588" cy="4127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191" name="Line 55"/>
          <p:cNvSpPr>
            <a:spLocks noChangeShapeType="1"/>
          </p:cNvSpPr>
          <p:nvPr/>
        </p:nvSpPr>
        <p:spPr bwMode="auto">
          <a:xfrm>
            <a:off x="7235825" y="6080125"/>
            <a:ext cx="1588" cy="68263"/>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192" name="Rectangle 56"/>
          <p:cNvSpPr>
            <a:spLocks noChangeArrowheads="1"/>
          </p:cNvSpPr>
          <p:nvPr/>
        </p:nvSpPr>
        <p:spPr bwMode="auto">
          <a:xfrm>
            <a:off x="7086600" y="6151563"/>
            <a:ext cx="339725"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rgbClr val="111111"/>
                </a:solidFill>
                <a:latin typeface="Times New Roman" panose="02020603050405020304" pitchFamily="18" charset="0"/>
              </a:defRPr>
            </a:lvl1pPr>
            <a:lvl2pPr marL="742950" indent="-285750" eaLnBrk="0" hangingPunct="0">
              <a:defRPr sz="2400">
                <a:solidFill>
                  <a:srgbClr val="111111"/>
                </a:solidFill>
                <a:latin typeface="Times New Roman" panose="02020603050405020304" pitchFamily="18" charset="0"/>
              </a:defRPr>
            </a:lvl2pPr>
            <a:lvl3pPr marL="1143000" indent="-228600" eaLnBrk="0" hangingPunct="0">
              <a:defRPr sz="2400">
                <a:solidFill>
                  <a:srgbClr val="111111"/>
                </a:solidFill>
                <a:latin typeface="Times New Roman" panose="02020603050405020304" pitchFamily="18" charset="0"/>
              </a:defRPr>
            </a:lvl3pPr>
            <a:lvl4pPr marL="1600200" indent="-228600" eaLnBrk="0" hangingPunct="0">
              <a:defRPr sz="2400">
                <a:solidFill>
                  <a:srgbClr val="111111"/>
                </a:solidFill>
                <a:latin typeface="Times New Roman" panose="02020603050405020304" pitchFamily="18" charset="0"/>
              </a:defRPr>
            </a:lvl4pPr>
            <a:lvl5pPr marL="2057400" indent="-228600" eaLnBrk="0" hangingPunct="0">
              <a:defRPr sz="2400">
                <a:solidFill>
                  <a:srgbClr val="111111"/>
                </a:solidFill>
                <a:latin typeface="Times New Roman" panose="02020603050405020304" pitchFamily="18" charset="0"/>
              </a:defRPr>
            </a:lvl5pPr>
            <a:lvl6pPr marL="2514600" indent="-228600" algn="ctr" eaLnBrk="0" fontAlgn="base" hangingPunct="0">
              <a:spcBef>
                <a:spcPct val="0"/>
              </a:spcBef>
              <a:spcAft>
                <a:spcPct val="0"/>
              </a:spcAft>
              <a:defRPr sz="2400">
                <a:solidFill>
                  <a:srgbClr val="111111"/>
                </a:solidFill>
                <a:latin typeface="Times New Roman" panose="02020603050405020304" pitchFamily="18" charset="0"/>
              </a:defRPr>
            </a:lvl6pPr>
            <a:lvl7pPr marL="2971800" indent="-228600" algn="ctr" eaLnBrk="0" fontAlgn="base" hangingPunct="0">
              <a:spcBef>
                <a:spcPct val="0"/>
              </a:spcBef>
              <a:spcAft>
                <a:spcPct val="0"/>
              </a:spcAft>
              <a:defRPr sz="2400">
                <a:solidFill>
                  <a:srgbClr val="111111"/>
                </a:solidFill>
                <a:latin typeface="Times New Roman" panose="02020603050405020304" pitchFamily="18" charset="0"/>
              </a:defRPr>
            </a:lvl7pPr>
            <a:lvl8pPr marL="3429000" indent="-228600" algn="ctr" eaLnBrk="0" fontAlgn="base" hangingPunct="0">
              <a:spcBef>
                <a:spcPct val="0"/>
              </a:spcBef>
              <a:spcAft>
                <a:spcPct val="0"/>
              </a:spcAft>
              <a:defRPr sz="2400">
                <a:solidFill>
                  <a:srgbClr val="111111"/>
                </a:solidFill>
                <a:latin typeface="Times New Roman" panose="02020603050405020304" pitchFamily="18" charset="0"/>
              </a:defRPr>
            </a:lvl8pPr>
            <a:lvl9pPr marL="3886200" indent="-228600" algn="ctr" eaLnBrk="0" fontAlgn="base" hangingPunct="0">
              <a:spcBef>
                <a:spcPct val="0"/>
              </a:spcBef>
              <a:spcAft>
                <a:spcPct val="0"/>
              </a:spcAft>
              <a:defRPr sz="2400">
                <a:solidFill>
                  <a:srgbClr val="111111"/>
                </a:solidFill>
                <a:latin typeface="Times New Roman" panose="02020603050405020304" pitchFamily="18" charset="0"/>
              </a:defRPr>
            </a:lvl9pPr>
          </a:lstStyle>
          <a:p>
            <a:pPr algn="l" eaLnBrk="1" hangingPunct="1"/>
            <a:r>
              <a:rPr lang="en-US" altLang="en-US">
                <a:solidFill>
                  <a:schemeClr val="tx1"/>
                </a:solidFill>
                <a:latin typeface="MS Sans Serif" charset="0"/>
              </a:rPr>
              <a:t>30</a:t>
            </a:r>
            <a:endParaRPr lang="en-US" altLang="en-US">
              <a:solidFill>
                <a:schemeClr val="tx1"/>
              </a:solidFill>
            </a:endParaRPr>
          </a:p>
        </p:txBody>
      </p:sp>
      <p:sp>
        <p:nvSpPr>
          <p:cNvPr id="91193" name="Line 57"/>
          <p:cNvSpPr>
            <a:spLocks noChangeShapeType="1"/>
          </p:cNvSpPr>
          <p:nvPr/>
        </p:nvSpPr>
        <p:spPr bwMode="auto">
          <a:xfrm>
            <a:off x="7292975" y="6080125"/>
            <a:ext cx="1588" cy="4127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194" name="Line 58"/>
          <p:cNvSpPr>
            <a:spLocks noChangeShapeType="1"/>
          </p:cNvSpPr>
          <p:nvPr/>
        </p:nvSpPr>
        <p:spPr bwMode="auto">
          <a:xfrm>
            <a:off x="7350125" y="6080125"/>
            <a:ext cx="1588" cy="4127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195" name="Line 59"/>
          <p:cNvSpPr>
            <a:spLocks noChangeShapeType="1"/>
          </p:cNvSpPr>
          <p:nvPr/>
        </p:nvSpPr>
        <p:spPr bwMode="auto">
          <a:xfrm>
            <a:off x="7407275" y="6080125"/>
            <a:ext cx="1588" cy="4127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196" name="Line 60"/>
          <p:cNvSpPr>
            <a:spLocks noChangeShapeType="1"/>
          </p:cNvSpPr>
          <p:nvPr/>
        </p:nvSpPr>
        <p:spPr bwMode="auto">
          <a:xfrm>
            <a:off x="7464425" y="6080125"/>
            <a:ext cx="1588" cy="4127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197" name="Line 61"/>
          <p:cNvSpPr>
            <a:spLocks noChangeShapeType="1"/>
          </p:cNvSpPr>
          <p:nvPr/>
        </p:nvSpPr>
        <p:spPr bwMode="auto">
          <a:xfrm>
            <a:off x="7521575" y="6080125"/>
            <a:ext cx="1588" cy="4127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198" name="Line 62"/>
          <p:cNvSpPr>
            <a:spLocks noChangeShapeType="1"/>
          </p:cNvSpPr>
          <p:nvPr/>
        </p:nvSpPr>
        <p:spPr bwMode="auto">
          <a:xfrm>
            <a:off x="7578725" y="6080125"/>
            <a:ext cx="1588" cy="4127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199" name="Line 63"/>
          <p:cNvSpPr>
            <a:spLocks noChangeShapeType="1"/>
          </p:cNvSpPr>
          <p:nvPr/>
        </p:nvSpPr>
        <p:spPr bwMode="auto">
          <a:xfrm>
            <a:off x="7635875" y="6080125"/>
            <a:ext cx="1588" cy="4127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200" name="Line 64"/>
          <p:cNvSpPr>
            <a:spLocks noChangeShapeType="1"/>
          </p:cNvSpPr>
          <p:nvPr/>
        </p:nvSpPr>
        <p:spPr bwMode="auto">
          <a:xfrm>
            <a:off x="7693025" y="6080125"/>
            <a:ext cx="1588" cy="4127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201" name="Line 65"/>
          <p:cNvSpPr>
            <a:spLocks noChangeShapeType="1"/>
          </p:cNvSpPr>
          <p:nvPr/>
        </p:nvSpPr>
        <p:spPr bwMode="auto">
          <a:xfrm>
            <a:off x="7748588" y="6080125"/>
            <a:ext cx="1587" cy="4127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202" name="Line 66"/>
          <p:cNvSpPr>
            <a:spLocks noChangeShapeType="1"/>
          </p:cNvSpPr>
          <p:nvPr/>
        </p:nvSpPr>
        <p:spPr bwMode="auto">
          <a:xfrm>
            <a:off x="7805738" y="6080125"/>
            <a:ext cx="1587" cy="4127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203" name="Line 67"/>
          <p:cNvSpPr>
            <a:spLocks noChangeShapeType="1"/>
          </p:cNvSpPr>
          <p:nvPr/>
        </p:nvSpPr>
        <p:spPr bwMode="auto">
          <a:xfrm>
            <a:off x="7805738" y="6080125"/>
            <a:ext cx="1587" cy="68263"/>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204" name="Rectangle 68"/>
          <p:cNvSpPr>
            <a:spLocks noChangeArrowheads="1"/>
          </p:cNvSpPr>
          <p:nvPr/>
        </p:nvSpPr>
        <p:spPr bwMode="auto">
          <a:xfrm>
            <a:off x="7654925" y="6151563"/>
            <a:ext cx="339725"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rgbClr val="111111"/>
                </a:solidFill>
                <a:latin typeface="Times New Roman" panose="02020603050405020304" pitchFamily="18" charset="0"/>
              </a:defRPr>
            </a:lvl1pPr>
            <a:lvl2pPr marL="742950" indent="-285750" eaLnBrk="0" hangingPunct="0">
              <a:defRPr sz="2400">
                <a:solidFill>
                  <a:srgbClr val="111111"/>
                </a:solidFill>
                <a:latin typeface="Times New Roman" panose="02020603050405020304" pitchFamily="18" charset="0"/>
              </a:defRPr>
            </a:lvl2pPr>
            <a:lvl3pPr marL="1143000" indent="-228600" eaLnBrk="0" hangingPunct="0">
              <a:defRPr sz="2400">
                <a:solidFill>
                  <a:srgbClr val="111111"/>
                </a:solidFill>
                <a:latin typeface="Times New Roman" panose="02020603050405020304" pitchFamily="18" charset="0"/>
              </a:defRPr>
            </a:lvl3pPr>
            <a:lvl4pPr marL="1600200" indent="-228600" eaLnBrk="0" hangingPunct="0">
              <a:defRPr sz="2400">
                <a:solidFill>
                  <a:srgbClr val="111111"/>
                </a:solidFill>
                <a:latin typeface="Times New Roman" panose="02020603050405020304" pitchFamily="18" charset="0"/>
              </a:defRPr>
            </a:lvl4pPr>
            <a:lvl5pPr marL="2057400" indent="-228600" eaLnBrk="0" hangingPunct="0">
              <a:defRPr sz="2400">
                <a:solidFill>
                  <a:srgbClr val="111111"/>
                </a:solidFill>
                <a:latin typeface="Times New Roman" panose="02020603050405020304" pitchFamily="18" charset="0"/>
              </a:defRPr>
            </a:lvl5pPr>
            <a:lvl6pPr marL="2514600" indent="-228600" algn="ctr" eaLnBrk="0" fontAlgn="base" hangingPunct="0">
              <a:spcBef>
                <a:spcPct val="0"/>
              </a:spcBef>
              <a:spcAft>
                <a:spcPct val="0"/>
              </a:spcAft>
              <a:defRPr sz="2400">
                <a:solidFill>
                  <a:srgbClr val="111111"/>
                </a:solidFill>
                <a:latin typeface="Times New Roman" panose="02020603050405020304" pitchFamily="18" charset="0"/>
              </a:defRPr>
            </a:lvl6pPr>
            <a:lvl7pPr marL="2971800" indent="-228600" algn="ctr" eaLnBrk="0" fontAlgn="base" hangingPunct="0">
              <a:spcBef>
                <a:spcPct val="0"/>
              </a:spcBef>
              <a:spcAft>
                <a:spcPct val="0"/>
              </a:spcAft>
              <a:defRPr sz="2400">
                <a:solidFill>
                  <a:srgbClr val="111111"/>
                </a:solidFill>
                <a:latin typeface="Times New Roman" panose="02020603050405020304" pitchFamily="18" charset="0"/>
              </a:defRPr>
            </a:lvl7pPr>
            <a:lvl8pPr marL="3429000" indent="-228600" algn="ctr" eaLnBrk="0" fontAlgn="base" hangingPunct="0">
              <a:spcBef>
                <a:spcPct val="0"/>
              </a:spcBef>
              <a:spcAft>
                <a:spcPct val="0"/>
              </a:spcAft>
              <a:defRPr sz="2400">
                <a:solidFill>
                  <a:srgbClr val="111111"/>
                </a:solidFill>
                <a:latin typeface="Times New Roman" panose="02020603050405020304" pitchFamily="18" charset="0"/>
              </a:defRPr>
            </a:lvl8pPr>
            <a:lvl9pPr marL="3886200" indent="-228600" algn="ctr" eaLnBrk="0" fontAlgn="base" hangingPunct="0">
              <a:spcBef>
                <a:spcPct val="0"/>
              </a:spcBef>
              <a:spcAft>
                <a:spcPct val="0"/>
              </a:spcAft>
              <a:defRPr sz="2400">
                <a:solidFill>
                  <a:srgbClr val="111111"/>
                </a:solidFill>
                <a:latin typeface="Times New Roman" panose="02020603050405020304" pitchFamily="18" charset="0"/>
              </a:defRPr>
            </a:lvl9pPr>
          </a:lstStyle>
          <a:p>
            <a:pPr algn="l" eaLnBrk="1" hangingPunct="1"/>
            <a:r>
              <a:rPr lang="en-US" altLang="en-US">
                <a:solidFill>
                  <a:schemeClr val="tx1"/>
                </a:solidFill>
                <a:latin typeface="MS Sans Serif" charset="0"/>
              </a:rPr>
              <a:t>40</a:t>
            </a:r>
            <a:endParaRPr lang="en-US" altLang="en-US">
              <a:solidFill>
                <a:schemeClr val="tx1"/>
              </a:solidFill>
            </a:endParaRPr>
          </a:p>
        </p:txBody>
      </p:sp>
      <p:sp>
        <p:nvSpPr>
          <p:cNvPr id="91205" name="Line 69"/>
          <p:cNvSpPr>
            <a:spLocks noChangeShapeType="1"/>
          </p:cNvSpPr>
          <p:nvPr/>
        </p:nvSpPr>
        <p:spPr bwMode="auto">
          <a:xfrm>
            <a:off x="7862888" y="6080125"/>
            <a:ext cx="1587" cy="4127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206" name="Line 70"/>
          <p:cNvSpPr>
            <a:spLocks noChangeShapeType="1"/>
          </p:cNvSpPr>
          <p:nvPr/>
        </p:nvSpPr>
        <p:spPr bwMode="auto">
          <a:xfrm>
            <a:off x="7920038" y="6080125"/>
            <a:ext cx="1587" cy="4127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207" name="Line 71"/>
          <p:cNvSpPr>
            <a:spLocks noChangeShapeType="1"/>
          </p:cNvSpPr>
          <p:nvPr/>
        </p:nvSpPr>
        <p:spPr bwMode="auto">
          <a:xfrm>
            <a:off x="7977188" y="6080125"/>
            <a:ext cx="1587" cy="4127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208" name="Line 72"/>
          <p:cNvSpPr>
            <a:spLocks noChangeShapeType="1"/>
          </p:cNvSpPr>
          <p:nvPr/>
        </p:nvSpPr>
        <p:spPr bwMode="auto">
          <a:xfrm>
            <a:off x="8034338" y="6080125"/>
            <a:ext cx="1587" cy="4127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209" name="Line 73"/>
          <p:cNvSpPr>
            <a:spLocks noChangeShapeType="1"/>
          </p:cNvSpPr>
          <p:nvPr/>
        </p:nvSpPr>
        <p:spPr bwMode="auto">
          <a:xfrm>
            <a:off x="8091488" y="6080125"/>
            <a:ext cx="1587" cy="4127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210" name="Line 74"/>
          <p:cNvSpPr>
            <a:spLocks noChangeShapeType="1"/>
          </p:cNvSpPr>
          <p:nvPr/>
        </p:nvSpPr>
        <p:spPr bwMode="auto">
          <a:xfrm>
            <a:off x="8148638" y="6080125"/>
            <a:ext cx="1587" cy="4127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211" name="Line 75"/>
          <p:cNvSpPr>
            <a:spLocks noChangeShapeType="1"/>
          </p:cNvSpPr>
          <p:nvPr/>
        </p:nvSpPr>
        <p:spPr bwMode="auto">
          <a:xfrm>
            <a:off x="8205788" y="6080125"/>
            <a:ext cx="1587" cy="4127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212" name="Line 76"/>
          <p:cNvSpPr>
            <a:spLocks noChangeShapeType="1"/>
          </p:cNvSpPr>
          <p:nvPr/>
        </p:nvSpPr>
        <p:spPr bwMode="auto">
          <a:xfrm>
            <a:off x="8262938" y="6080125"/>
            <a:ext cx="0" cy="4127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213" name="Line 77"/>
          <p:cNvSpPr>
            <a:spLocks noChangeShapeType="1"/>
          </p:cNvSpPr>
          <p:nvPr/>
        </p:nvSpPr>
        <p:spPr bwMode="auto">
          <a:xfrm>
            <a:off x="8318500" y="6080125"/>
            <a:ext cx="1588" cy="4127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214" name="Line 78"/>
          <p:cNvSpPr>
            <a:spLocks noChangeShapeType="1"/>
          </p:cNvSpPr>
          <p:nvPr/>
        </p:nvSpPr>
        <p:spPr bwMode="auto">
          <a:xfrm>
            <a:off x="8375650" y="6080125"/>
            <a:ext cx="1588" cy="4127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215" name="Line 79"/>
          <p:cNvSpPr>
            <a:spLocks noChangeShapeType="1"/>
          </p:cNvSpPr>
          <p:nvPr/>
        </p:nvSpPr>
        <p:spPr bwMode="auto">
          <a:xfrm>
            <a:off x="8375650" y="6080125"/>
            <a:ext cx="1588" cy="68263"/>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216" name="Rectangle 80"/>
          <p:cNvSpPr>
            <a:spLocks noChangeArrowheads="1"/>
          </p:cNvSpPr>
          <p:nvPr/>
        </p:nvSpPr>
        <p:spPr bwMode="auto">
          <a:xfrm>
            <a:off x="8226425" y="6151563"/>
            <a:ext cx="339725"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rgbClr val="111111"/>
                </a:solidFill>
                <a:latin typeface="Times New Roman" panose="02020603050405020304" pitchFamily="18" charset="0"/>
              </a:defRPr>
            </a:lvl1pPr>
            <a:lvl2pPr marL="742950" indent="-285750" eaLnBrk="0" hangingPunct="0">
              <a:defRPr sz="2400">
                <a:solidFill>
                  <a:srgbClr val="111111"/>
                </a:solidFill>
                <a:latin typeface="Times New Roman" panose="02020603050405020304" pitchFamily="18" charset="0"/>
              </a:defRPr>
            </a:lvl2pPr>
            <a:lvl3pPr marL="1143000" indent="-228600" eaLnBrk="0" hangingPunct="0">
              <a:defRPr sz="2400">
                <a:solidFill>
                  <a:srgbClr val="111111"/>
                </a:solidFill>
                <a:latin typeface="Times New Roman" panose="02020603050405020304" pitchFamily="18" charset="0"/>
              </a:defRPr>
            </a:lvl3pPr>
            <a:lvl4pPr marL="1600200" indent="-228600" eaLnBrk="0" hangingPunct="0">
              <a:defRPr sz="2400">
                <a:solidFill>
                  <a:srgbClr val="111111"/>
                </a:solidFill>
                <a:latin typeface="Times New Roman" panose="02020603050405020304" pitchFamily="18" charset="0"/>
              </a:defRPr>
            </a:lvl4pPr>
            <a:lvl5pPr marL="2057400" indent="-228600" eaLnBrk="0" hangingPunct="0">
              <a:defRPr sz="2400">
                <a:solidFill>
                  <a:srgbClr val="111111"/>
                </a:solidFill>
                <a:latin typeface="Times New Roman" panose="02020603050405020304" pitchFamily="18" charset="0"/>
              </a:defRPr>
            </a:lvl5pPr>
            <a:lvl6pPr marL="2514600" indent="-228600" algn="ctr" eaLnBrk="0" fontAlgn="base" hangingPunct="0">
              <a:spcBef>
                <a:spcPct val="0"/>
              </a:spcBef>
              <a:spcAft>
                <a:spcPct val="0"/>
              </a:spcAft>
              <a:defRPr sz="2400">
                <a:solidFill>
                  <a:srgbClr val="111111"/>
                </a:solidFill>
                <a:latin typeface="Times New Roman" panose="02020603050405020304" pitchFamily="18" charset="0"/>
              </a:defRPr>
            </a:lvl6pPr>
            <a:lvl7pPr marL="2971800" indent="-228600" algn="ctr" eaLnBrk="0" fontAlgn="base" hangingPunct="0">
              <a:spcBef>
                <a:spcPct val="0"/>
              </a:spcBef>
              <a:spcAft>
                <a:spcPct val="0"/>
              </a:spcAft>
              <a:defRPr sz="2400">
                <a:solidFill>
                  <a:srgbClr val="111111"/>
                </a:solidFill>
                <a:latin typeface="Times New Roman" panose="02020603050405020304" pitchFamily="18" charset="0"/>
              </a:defRPr>
            </a:lvl7pPr>
            <a:lvl8pPr marL="3429000" indent="-228600" algn="ctr" eaLnBrk="0" fontAlgn="base" hangingPunct="0">
              <a:spcBef>
                <a:spcPct val="0"/>
              </a:spcBef>
              <a:spcAft>
                <a:spcPct val="0"/>
              </a:spcAft>
              <a:defRPr sz="2400">
                <a:solidFill>
                  <a:srgbClr val="111111"/>
                </a:solidFill>
                <a:latin typeface="Times New Roman" panose="02020603050405020304" pitchFamily="18" charset="0"/>
              </a:defRPr>
            </a:lvl8pPr>
            <a:lvl9pPr marL="3886200" indent="-228600" algn="ctr" eaLnBrk="0" fontAlgn="base" hangingPunct="0">
              <a:spcBef>
                <a:spcPct val="0"/>
              </a:spcBef>
              <a:spcAft>
                <a:spcPct val="0"/>
              </a:spcAft>
              <a:defRPr sz="2400">
                <a:solidFill>
                  <a:srgbClr val="111111"/>
                </a:solidFill>
                <a:latin typeface="Times New Roman" panose="02020603050405020304" pitchFamily="18" charset="0"/>
              </a:defRPr>
            </a:lvl9pPr>
          </a:lstStyle>
          <a:p>
            <a:pPr algn="l" eaLnBrk="1" hangingPunct="1"/>
            <a:r>
              <a:rPr lang="en-US" altLang="en-US">
                <a:solidFill>
                  <a:schemeClr val="tx1"/>
                </a:solidFill>
                <a:latin typeface="MS Sans Serif" charset="0"/>
              </a:rPr>
              <a:t>50</a:t>
            </a:r>
            <a:endParaRPr lang="en-US" altLang="en-US">
              <a:solidFill>
                <a:schemeClr val="tx1"/>
              </a:solidFill>
            </a:endParaRPr>
          </a:p>
        </p:txBody>
      </p:sp>
      <p:sp>
        <p:nvSpPr>
          <p:cNvPr id="91217" name="Line 81"/>
          <p:cNvSpPr>
            <a:spLocks noChangeShapeType="1"/>
          </p:cNvSpPr>
          <p:nvPr/>
        </p:nvSpPr>
        <p:spPr bwMode="auto">
          <a:xfrm flipV="1">
            <a:off x="4959350" y="4173538"/>
            <a:ext cx="1588" cy="191135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218" name="Line 82"/>
          <p:cNvSpPr>
            <a:spLocks noChangeShapeType="1"/>
          </p:cNvSpPr>
          <p:nvPr/>
        </p:nvSpPr>
        <p:spPr bwMode="auto">
          <a:xfrm flipH="1">
            <a:off x="4873625" y="6080125"/>
            <a:ext cx="85725" cy="1588"/>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219" name="Line 83"/>
          <p:cNvSpPr>
            <a:spLocks noChangeShapeType="1"/>
          </p:cNvSpPr>
          <p:nvPr/>
        </p:nvSpPr>
        <p:spPr bwMode="auto">
          <a:xfrm flipH="1">
            <a:off x="4849813" y="6080125"/>
            <a:ext cx="109537" cy="1588"/>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220" name="Rectangle 84"/>
          <p:cNvSpPr>
            <a:spLocks noChangeArrowheads="1"/>
          </p:cNvSpPr>
          <p:nvPr/>
        </p:nvSpPr>
        <p:spPr bwMode="auto">
          <a:xfrm>
            <a:off x="4635500" y="6024563"/>
            <a:ext cx="169863"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rgbClr val="111111"/>
                </a:solidFill>
                <a:latin typeface="Times New Roman" panose="02020603050405020304" pitchFamily="18" charset="0"/>
              </a:defRPr>
            </a:lvl1pPr>
            <a:lvl2pPr marL="742950" indent="-285750" eaLnBrk="0" hangingPunct="0">
              <a:defRPr sz="2400">
                <a:solidFill>
                  <a:srgbClr val="111111"/>
                </a:solidFill>
                <a:latin typeface="Times New Roman" panose="02020603050405020304" pitchFamily="18" charset="0"/>
              </a:defRPr>
            </a:lvl2pPr>
            <a:lvl3pPr marL="1143000" indent="-228600" eaLnBrk="0" hangingPunct="0">
              <a:defRPr sz="2400">
                <a:solidFill>
                  <a:srgbClr val="111111"/>
                </a:solidFill>
                <a:latin typeface="Times New Roman" panose="02020603050405020304" pitchFamily="18" charset="0"/>
              </a:defRPr>
            </a:lvl3pPr>
            <a:lvl4pPr marL="1600200" indent="-228600" eaLnBrk="0" hangingPunct="0">
              <a:defRPr sz="2400">
                <a:solidFill>
                  <a:srgbClr val="111111"/>
                </a:solidFill>
                <a:latin typeface="Times New Roman" panose="02020603050405020304" pitchFamily="18" charset="0"/>
              </a:defRPr>
            </a:lvl4pPr>
            <a:lvl5pPr marL="2057400" indent="-228600" eaLnBrk="0" hangingPunct="0">
              <a:defRPr sz="2400">
                <a:solidFill>
                  <a:srgbClr val="111111"/>
                </a:solidFill>
                <a:latin typeface="Times New Roman" panose="02020603050405020304" pitchFamily="18" charset="0"/>
              </a:defRPr>
            </a:lvl5pPr>
            <a:lvl6pPr marL="2514600" indent="-228600" algn="ctr" eaLnBrk="0" fontAlgn="base" hangingPunct="0">
              <a:spcBef>
                <a:spcPct val="0"/>
              </a:spcBef>
              <a:spcAft>
                <a:spcPct val="0"/>
              </a:spcAft>
              <a:defRPr sz="2400">
                <a:solidFill>
                  <a:srgbClr val="111111"/>
                </a:solidFill>
                <a:latin typeface="Times New Roman" panose="02020603050405020304" pitchFamily="18" charset="0"/>
              </a:defRPr>
            </a:lvl6pPr>
            <a:lvl7pPr marL="2971800" indent="-228600" algn="ctr" eaLnBrk="0" fontAlgn="base" hangingPunct="0">
              <a:spcBef>
                <a:spcPct val="0"/>
              </a:spcBef>
              <a:spcAft>
                <a:spcPct val="0"/>
              </a:spcAft>
              <a:defRPr sz="2400">
                <a:solidFill>
                  <a:srgbClr val="111111"/>
                </a:solidFill>
                <a:latin typeface="Times New Roman" panose="02020603050405020304" pitchFamily="18" charset="0"/>
              </a:defRPr>
            </a:lvl7pPr>
            <a:lvl8pPr marL="3429000" indent="-228600" algn="ctr" eaLnBrk="0" fontAlgn="base" hangingPunct="0">
              <a:spcBef>
                <a:spcPct val="0"/>
              </a:spcBef>
              <a:spcAft>
                <a:spcPct val="0"/>
              </a:spcAft>
              <a:defRPr sz="2400">
                <a:solidFill>
                  <a:srgbClr val="111111"/>
                </a:solidFill>
                <a:latin typeface="Times New Roman" panose="02020603050405020304" pitchFamily="18" charset="0"/>
              </a:defRPr>
            </a:lvl8pPr>
            <a:lvl9pPr marL="3886200" indent="-228600" algn="ctr" eaLnBrk="0" fontAlgn="base" hangingPunct="0">
              <a:spcBef>
                <a:spcPct val="0"/>
              </a:spcBef>
              <a:spcAft>
                <a:spcPct val="0"/>
              </a:spcAft>
              <a:defRPr sz="2400">
                <a:solidFill>
                  <a:srgbClr val="111111"/>
                </a:solidFill>
                <a:latin typeface="Times New Roman" panose="02020603050405020304" pitchFamily="18" charset="0"/>
              </a:defRPr>
            </a:lvl9pPr>
          </a:lstStyle>
          <a:p>
            <a:pPr algn="l" eaLnBrk="1" hangingPunct="1"/>
            <a:r>
              <a:rPr lang="en-US" altLang="en-US">
                <a:solidFill>
                  <a:schemeClr val="tx1"/>
                </a:solidFill>
                <a:latin typeface="MS Sans Serif" charset="0"/>
              </a:rPr>
              <a:t>0</a:t>
            </a:r>
            <a:endParaRPr lang="en-US" altLang="en-US">
              <a:solidFill>
                <a:schemeClr val="tx1"/>
              </a:solidFill>
            </a:endParaRPr>
          </a:p>
        </p:txBody>
      </p:sp>
      <p:sp>
        <p:nvSpPr>
          <p:cNvPr id="91221" name="Line 85"/>
          <p:cNvSpPr>
            <a:spLocks noChangeShapeType="1"/>
          </p:cNvSpPr>
          <p:nvPr/>
        </p:nvSpPr>
        <p:spPr bwMode="auto">
          <a:xfrm flipH="1">
            <a:off x="4873625" y="5892800"/>
            <a:ext cx="85725" cy="1588"/>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222" name="Line 86"/>
          <p:cNvSpPr>
            <a:spLocks noChangeShapeType="1"/>
          </p:cNvSpPr>
          <p:nvPr/>
        </p:nvSpPr>
        <p:spPr bwMode="auto">
          <a:xfrm flipH="1">
            <a:off x="4873625" y="5702300"/>
            <a:ext cx="85725" cy="1588"/>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223" name="Line 87"/>
          <p:cNvSpPr>
            <a:spLocks noChangeShapeType="1"/>
          </p:cNvSpPr>
          <p:nvPr/>
        </p:nvSpPr>
        <p:spPr bwMode="auto">
          <a:xfrm flipH="1">
            <a:off x="4873625" y="5510213"/>
            <a:ext cx="85725" cy="158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224" name="Line 88"/>
          <p:cNvSpPr>
            <a:spLocks noChangeShapeType="1"/>
          </p:cNvSpPr>
          <p:nvPr/>
        </p:nvSpPr>
        <p:spPr bwMode="auto">
          <a:xfrm flipH="1">
            <a:off x="4873625" y="5319713"/>
            <a:ext cx="85725" cy="158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225" name="Line 89"/>
          <p:cNvSpPr>
            <a:spLocks noChangeShapeType="1"/>
          </p:cNvSpPr>
          <p:nvPr/>
        </p:nvSpPr>
        <p:spPr bwMode="auto">
          <a:xfrm flipH="1">
            <a:off x="4873625" y="5129213"/>
            <a:ext cx="85725" cy="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226" name="Line 90"/>
          <p:cNvSpPr>
            <a:spLocks noChangeShapeType="1"/>
          </p:cNvSpPr>
          <p:nvPr/>
        </p:nvSpPr>
        <p:spPr bwMode="auto">
          <a:xfrm flipH="1">
            <a:off x="4849813" y="5129213"/>
            <a:ext cx="109537" cy="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227" name="Line 91"/>
          <p:cNvSpPr>
            <a:spLocks noChangeShapeType="1"/>
          </p:cNvSpPr>
          <p:nvPr/>
        </p:nvSpPr>
        <p:spPr bwMode="auto">
          <a:xfrm flipH="1">
            <a:off x="4873625" y="4937125"/>
            <a:ext cx="85725" cy="1588"/>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228" name="Line 92"/>
          <p:cNvSpPr>
            <a:spLocks noChangeShapeType="1"/>
          </p:cNvSpPr>
          <p:nvPr/>
        </p:nvSpPr>
        <p:spPr bwMode="auto">
          <a:xfrm flipH="1">
            <a:off x="4873625" y="4746625"/>
            <a:ext cx="85725" cy="1588"/>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229" name="Line 93"/>
          <p:cNvSpPr>
            <a:spLocks noChangeShapeType="1"/>
          </p:cNvSpPr>
          <p:nvPr/>
        </p:nvSpPr>
        <p:spPr bwMode="auto">
          <a:xfrm flipH="1">
            <a:off x="4873625" y="4556125"/>
            <a:ext cx="85725" cy="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230" name="Line 94"/>
          <p:cNvSpPr>
            <a:spLocks noChangeShapeType="1"/>
          </p:cNvSpPr>
          <p:nvPr/>
        </p:nvSpPr>
        <p:spPr bwMode="auto">
          <a:xfrm flipH="1">
            <a:off x="4873625" y="4364038"/>
            <a:ext cx="85725" cy="158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231" name="Line 95"/>
          <p:cNvSpPr>
            <a:spLocks noChangeShapeType="1"/>
          </p:cNvSpPr>
          <p:nvPr/>
        </p:nvSpPr>
        <p:spPr bwMode="auto">
          <a:xfrm flipH="1">
            <a:off x="4873625" y="4173538"/>
            <a:ext cx="85725" cy="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232" name="Line 96"/>
          <p:cNvSpPr>
            <a:spLocks noChangeShapeType="1"/>
          </p:cNvSpPr>
          <p:nvPr/>
        </p:nvSpPr>
        <p:spPr bwMode="auto">
          <a:xfrm flipH="1">
            <a:off x="4849813" y="4173538"/>
            <a:ext cx="109537" cy="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233" name="Rectangle 97"/>
          <p:cNvSpPr>
            <a:spLocks noChangeArrowheads="1"/>
          </p:cNvSpPr>
          <p:nvPr/>
        </p:nvSpPr>
        <p:spPr bwMode="auto">
          <a:xfrm>
            <a:off x="4635500" y="4113213"/>
            <a:ext cx="169863"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rgbClr val="111111"/>
                </a:solidFill>
                <a:latin typeface="Times New Roman" panose="02020603050405020304" pitchFamily="18" charset="0"/>
              </a:defRPr>
            </a:lvl1pPr>
            <a:lvl2pPr marL="742950" indent="-285750" eaLnBrk="0" hangingPunct="0">
              <a:defRPr sz="2400">
                <a:solidFill>
                  <a:srgbClr val="111111"/>
                </a:solidFill>
                <a:latin typeface="Times New Roman" panose="02020603050405020304" pitchFamily="18" charset="0"/>
              </a:defRPr>
            </a:lvl2pPr>
            <a:lvl3pPr marL="1143000" indent="-228600" eaLnBrk="0" hangingPunct="0">
              <a:defRPr sz="2400">
                <a:solidFill>
                  <a:srgbClr val="111111"/>
                </a:solidFill>
                <a:latin typeface="Times New Roman" panose="02020603050405020304" pitchFamily="18" charset="0"/>
              </a:defRPr>
            </a:lvl3pPr>
            <a:lvl4pPr marL="1600200" indent="-228600" eaLnBrk="0" hangingPunct="0">
              <a:defRPr sz="2400">
                <a:solidFill>
                  <a:srgbClr val="111111"/>
                </a:solidFill>
                <a:latin typeface="Times New Roman" panose="02020603050405020304" pitchFamily="18" charset="0"/>
              </a:defRPr>
            </a:lvl4pPr>
            <a:lvl5pPr marL="2057400" indent="-228600" eaLnBrk="0" hangingPunct="0">
              <a:defRPr sz="2400">
                <a:solidFill>
                  <a:srgbClr val="111111"/>
                </a:solidFill>
                <a:latin typeface="Times New Roman" panose="02020603050405020304" pitchFamily="18" charset="0"/>
              </a:defRPr>
            </a:lvl5pPr>
            <a:lvl6pPr marL="2514600" indent="-228600" algn="ctr" eaLnBrk="0" fontAlgn="base" hangingPunct="0">
              <a:spcBef>
                <a:spcPct val="0"/>
              </a:spcBef>
              <a:spcAft>
                <a:spcPct val="0"/>
              </a:spcAft>
              <a:defRPr sz="2400">
                <a:solidFill>
                  <a:srgbClr val="111111"/>
                </a:solidFill>
                <a:latin typeface="Times New Roman" panose="02020603050405020304" pitchFamily="18" charset="0"/>
              </a:defRPr>
            </a:lvl6pPr>
            <a:lvl7pPr marL="2971800" indent="-228600" algn="ctr" eaLnBrk="0" fontAlgn="base" hangingPunct="0">
              <a:spcBef>
                <a:spcPct val="0"/>
              </a:spcBef>
              <a:spcAft>
                <a:spcPct val="0"/>
              </a:spcAft>
              <a:defRPr sz="2400">
                <a:solidFill>
                  <a:srgbClr val="111111"/>
                </a:solidFill>
                <a:latin typeface="Times New Roman" panose="02020603050405020304" pitchFamily="18" charset="0"/>
              </a:defRPr>
            </a:lvl7pPr>
            <a:lvl8pPr marL="3429000" indent="-228600" algn="ctr" eaLnBrk="0" fontAlgn="base" hangingPunct="0">
              <a:spcBef>
                <a:spcPct val="0"/>
              </a:spcBef>
              <a:spcAft>
                <a:spcPct val="0"/>
              </a:spcAft>
              <a:defRPr sz="2400">
                <a:solidFill>
                  <a:srgbClr val="111111"/>
                </a:solidFill>
                <a:latin typeface="Times New Roman" panose="02020603050405020304" pitchFamily="18" charset="0"/>
              </a:defRPr>
            </a:lvl8pPr>
            <a:lvl9pPr marL="3886200" indent="-228600" algn="ctr" eaLnBrk="0" fontAlgn="base" hangingPunct="0">
              <a:spcBef>
                <a:spcPct val="0"/>
              </a:spcBef>
              <a:spcAft>
                <a:spcPct val="0"/>
              </a:spcAft>
              <a:defRPr sz="2400">
                <a:solidFill>
                  <a:srgbClr val="111111"/>
                </a:solidFill>
                <a:latin typeface="Times New Roman" panose="02020603050405020304" pitchFamily="18" charset="0"/>
              </a:defRPr>
            </a:lvl9pPr>
          </a:lstStyle>
          <a:p>
            <a:pPr algn="l" eaLnBrk="1" hangingPunct="1"/>
            <a:r>
              <a:rPr lang="en-US" altLang="en-US">
                <a:solidFill>
                  <a:schemeClr val="tx1"/>
                </a:solidFill>
                <a:latin typeface="MS Sans Serif" charset="0"/>
              </a:rPr>
              <a:t>1</a:t>
            </a:r>
            <a:endParaRPr lang="en-US" altLang="en-US">
              <a:solidFill>
                <a:schemeClr val="tx1"/>
              </a:solidFill>
            </a:endParaRPr>
          </a:p>
        </p:txBody>
      </p:sp>
      <p:sp>
        <p:nvSpPr>
          <p:cNvPr id="91234" name="Freeform 98"/>
          <p:cNvSpPr>
            <a:spLocks/>
          </p:cNvSpPr>
          <p:nvPr/>
        </p:nvSpPr>
        <p:spPr bwMode="auto">
          <a:xfrm flipV="1">
            <a:off x="5389563" y="4173538"/>
            <a:ext cx="2554287" cy="1911350"/>
          </a:xfrm>
          <a:custGeom>
            <a:avLst/>
            <a:gdLst>
              <a:gd name="T0" fmla="*/ 0 w 5681"/>
              <a:gd name="T1" fmla="*/ 247 h 8257"/>
              <a:gd name="T2" fmla="*/ 0 w 5681"/>
              <a:gd name="T3" fmla="*/ 495 h 8257"/>
              <a:gd name="T4" fmla="*/ 0 w 5681"/>
              <a:gd name="T5" fmla="*/ 825 h 8257"/>
              <a:gd name="T6" fmla="*/ 0 w 5681"/>
              <a:gd name="T7" fmla="*/ 1073 h 8257"/>
              <a:gd name="T8" fmla="*/ 0 w 5681"/>
              <a:gd name="T9" fmla="*/ 1403 h 8257"/>
              <a:gd name="T10" fmla="*/ 0 w 5681"/>
              <a:gd name="T11" fmla="*/ 1651 h 8257"/>
              <a:gd name="T12" fmla="*/ 0 w 5681"/>
              <a:gd name="T13" fmla="*/ 1981 h 8257"/>
              <a:gd name="T14" fmla="*/ 0 w 5681"/>
              <a:gd name="T15" fmla="*/ 2229 h 8257"/>
              <a:gd name="T16" fmla="*/ 0 w 5681"/>
              <a:gd name="T17" fmla="*/ 2559 h 8257"/>
              <a:gd name="T18" fmla="*/ 0 w 5681"/>
              <a:gd name="T19" fmla="*/ 2807 h 8257"/>
              <a:gd name="T20" fmla="*/ 0 w 5681"/>
              <a:gd name="T21" fmla="*/ 3137 h 8257"/>
              <a:gd name="T22" fmla="*/ 0 w 5681"/>
              <a:gd name="T23" fmla="*/ 3385 h 8257"/>
              <a:gd name="T24" fmla="*/ 0 w 5681"/>
              <a:gd name="T25" fmla="*/ 3715 h 8257"/>
              <a:gd name="T26" fmla="*/ 0 w 5681"/>
              <a:gd name="T27" fmla="*/ 3963 h 8257"/>
              <a:gd name="T28" fmla="*/ 0 w 5681"/>
              <a:gd name="T29" fmla="*/ 4293 h 8257"/>
              <a:gd name="T30" fmla="*/ 0 w 5681"/>
              <a:gd name="T31" fmla="*/ 4541 h 8257"/>
              <a:gd name="T32" fmla="*/ 0 w 5681"/>
              <a:gd name="T33" fmla="*/ 4871 h 8257"/>
              <a:gd name="T34" fmla="*/ 0 w 5681"/>
              <a:gd name="T35" fmla="*/ 5119 h 8257"/>
              <a:gd name="T36" fmla="*/ 0 w 5681"/>
              <a:gd name="T37" fmla="*/ 5449 h 8257"/>
              <a:gd name="T38" fmla="*/ 0 w 5681"/>
              <a:gd name="T39" fmla="*/ 5697 h 8257"/>
              <a:gd name="T40" fmla="*/ 0 w 5681"/>
              <a:gd name="T41" fmla="*/ 6027 h 8257"/>
              <a:gd name="T42" fmla="*/ 0 w 5681"/>
              <a:gd name="T43" fmla="*/ 6275 h 8257"/>
              <a:gd name="T44" fmla="*/ 0 w 5681"/>
              <a:gd name="T45" fmla="*/ 6605 h 8257"/>
              <a:gd name="T46" fmla="*/ 0 w 5681"/>
              <a:gd name="T47" fmla="*/ 6853 h 8257"/>
              <a:gd name="T48" fmla="*/ 0 w 5681"/>
              <a:gd name="T49" fmla="*/ 7183 h 8257"/>
              <a:gd name="T50" fmla="*/ 0 w 5681"/>
              <a:gd name="T51" fmla="*/ 7431 h 8257"/>
              <a:gd name="T52" fmla="*/ 0 w 5681"/>
              <a:gd name="T53" fmla="*/ 7761 h 8257"/>
              <a:gd name="T54" fmla="*/ 0 w 5681"/>
              <a:gd name="T55" fmla="*/ 8009 h 8257"/>
              <a:gd name="T56" fmla="*/ 5681 w 5681"/>
              <a:gd name="T57" fmla="*/ 8174 h 8257"/>
              <a:gd name="T58" fmla="*/ 5681 w 5681"/>
              <a:gd name="T59" fmla="*/ 7926 h 8257"/>
              <a:gd name="T60" fmla="*/ 5681 w 5681"/>
              <a:gd name="T61" fmla="*/ 7596 h 8257"/>
              <a:gd name="T62" fmla="*/ 3781 w 5681"/>
              <a:gd name="T63" fmla="*/ 7348 h 8257"/>
              <a:gd name="T64" fmla="*/ 3781 w 5681"/>
              <a:gd name="T65" fmla="*/ 7018 h 8257"/>
              <a:gd name="T66" fmla="*/ 3781 w 5681"/>
              <a:gd name="T67" fmla="*/ 6770 h 8257"/>
              <a:gd name="T68" fmla="*/ 3781 w 5681"/>
              <a:gd name="T69" fmla="*/ 6440 h 8257"/>
              <a:gd name="T70" fmla="*/ 3781 w 5681"/>
              <a:gd name="T71" fmla="*/ 6192 h 8257"/>
              <a:gd name="T72" fmla="*/ 3781 w 5681"/>
              <a:gd name="T73" fmla="*/ 5862 h 8257"/>
              <a:gd name="T74" fmla="*/ 3781 w 5681"/>
              <a:gd name="T75" fmla="*/ 5614 h 8257"/>
              <a:gd name="T76" fmla="*/ 3781 w 5681"/>
              <a:gd name="T77" fmla="*/ 5284 h 8257"/>
              <a:gd name="T78" fmla="*/ 3781 w 5681"/>
              <a:gd name="T79" fmla="*/ 5036 h 8257"/>
              <a:gd name="T80" fmla="*/ 3781 w 5681"/>
              <a:gd name="T81" fmla="*/ 4706 h 8257"/>
              <a:gd name="T82" fmla="*/ 3781 w 5681"/>
              <a:gd name="T83" fmla="*/ 4458 h 8257"/>
              <a:gd name="T84" fmla="*/ 3781 w 5681"/>
              <a:gd name="T85" fmla="*/ 4128 h 8257"/>
              <a:gd name="T86" fmla="*/ 1248 w 5681"/>
              <a:gd name="T87" fmla="*/ 3880 h 8257"/>
              <a:gd name="T88" fmla="*/ 1248 w 5681"/>
              <a:gd name="T89" fmla="*/ 3550 h 8257"/>
              <a:gd name="T90" fmla="*/ 1248 w 5681"/>
              <a:gd name="T91" fmla="*/ 3302 h 8257"/>
              <a:gd name="T92" fmla="*/ 1248 w 5681"/>
              <a:gd name="T93" fmla="*/ 2972 h 8257"/>
              <a:gd name="T94" fmla="*/ 1248 w 5681"/>
              <a:gd name="T95" fmla="*/ 2724 h 8257"/>
              <a:gd name="T96" fmla="*/ 1248 w 5681"/>
              <a:gd name="T97" fmla="*/ 2394 h 8257"/>
              <a:gd name="T98" fmla="*/ 1248 w 5681"/>
              <a:gd name="T99" fmla="*/ 2146 h 8257"/>
              <a:gd name="T100" fmla="*/ 1248 w 5681"/>
              <a:gd name="T101" fmla="*/ 1816 h 8257"/>
              <a:gd name="T102" fmla="*/ 1248 w 5681"/>
              <a:gd name="T103" fmla="*/ 1568 h 8257"/>
              <a:gd name="T104" fmla="*/ 1248 w 5681"/>
              <a:gd name="T105" fmla="*/ 1238 h 8257"/>
              <a:gd name="T106" fmla="*/ 1248 w 5681"/>
              <a:gd name="T107" fmla="*/ 990 h 8257"/>
              <a:gd name="T108" fmla="*/ 1248 w 5681"/>
              <a:gd name="T109" fmla="*/ 660 h 8257"/>
              <a:gd name="T110" fmla="*/ 1248 w 5681"/>
              <a:gd name="T111" fmla="*/ 412 h 8257"/>
              <a:gd name="T112" fmla="*/ 1248 w 5681"/>
              <a:gd name="T113" fmla="*/ 82 h 8257"/>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5681"/>
              <a:gd name="T172" fmla="*/ 0 h 8257"/>
              <a:gd name="T173" fmla="*/ 5681 w 5681"/>
              <a:gd name="T174" fmla="*/ 8257 h 8257"/>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5681" h="8257">
                <a:moveTo>
                  <a:pt x="0" y="0"/>
                </a:moveTo>
                <a:lnTo>
                  <a:pt x="0" y="0"/>
                </a:lnTo>
                <a:lnTo>
                  <a:pt x="0" y="82"/>
                </a:lnTo>
                <a:lnTo>
                  <a:pt x="0" y="165"/>
                </a:lnTo>
                <a:lnTo>
                  <a:pt x="0" y="247"/>
                </a:lnTo>
                <a:lnTo>
                  <a:pt x="0" y="330"/>
                </a:lnTo>
                <a:lnTo>
                  <a:pt x="0" y="412"/>
                </a:lnTo>
                <a:lnTo>
                  <a:pt x="0" y="495"/>
                </a:lnTo>
                <a:lnTo>
                  <a:pt x="0" y="577"/>
                </a:lnTo>
                <a:lnTo>
                  <a:pt x="0" y="660"/>
                </a:lnTo>
                <a:lnTo>
                  <a:pt x="0" y="743"/>
                </a:lnTo>
                <a:lnTo>
                  <a:pt x="0" y="825"/>
                </a:lnTo>
                <a:lnTo>
                  <a:pt x="0" y="908"/>
                </a:lnTo>
                <a:lnTo>
                  <a:pt x="0" y="990"/>
                </a:lnTo>
                <a:lnTo>
                  <a:pt x="0" y="1073"/>
                </a:lnTo>
                <a:lnTo>
                  <a:pt x="0" y="1155"/>
                </a:lnTo>
                <a:lnTo>
                  <a:pt x="0" y="1238"/>
                </a:lnTo>
                <a:lnTo>
                  <a:pt x="0" y="1321"/>
                </a:lnTo>
                <a:lnTo>
                  <a:pt x="0" y="1403"/>
                </a:lnTo>
                <a:lnTo>
                  <a:pt x="0" y="1486"/>
                </a:lnTo>
                <a:lnTo>
                  <a:pt x="0" y="1568"/>
                </a:lnTo>
                <a:lnTo>
                  <a:pt x="0" y="1651"/>
                </a:lnTo>
                <a:lnTo>
                  <a:pt x="0" y="1733"/>
                </a:lnTo>
                <a:lnTo>
                  <a:pt x="0" y="1816"/>
                </a:lnTo>
                <a:lnTo>
                  <a:pt x="0" y="1899"/>
                </a:lnTo>
                <a:lnTo>
                  <a:pt x="0" y="1981"/>
                </a:lnTo>
                <a:lnTo>
                  <a:pt x="0" y="2064"/>
                </a:lnTo>
                <a:lnTo>
                  <a:pt x="0" y="2146"/>
                </a:lnTo>
                <a:lnTo>
                  <a:pt x="0" y="2229"/>
                </a:lnTo>
                <a:lnTo>
                  <a:pt x="0" y="2311"/>
                </a:lnTo>
                <a:lnTo>
                  <a:pt x="0" y="2394"/>
                </a:lnTo>
                <a:lnTo>
                  <a:pt x="0" y="2477"/>
                </a:lnTo>
                <a:lnTo>
                  <a:pt x="0" y="2559"/>
                </a:lnTo>
                <a:lnTo>
                  <a:pt x="0" y="2642"/>
                </a:lnTo>
                <a:lnTo>
                  <a:pt x="0" y="2724"/>
                </a:lnTo>
                <a:lnTo>
                  <a:pt x="0" y="2807"/>
                </a:lnTo>
                <a:lnTo>
                  <a:pt x="0" y="2889"/>
                </a:lnTo>
                <a:lnTo>
                  <a:pt x="0" y="2972"/>
                </a:lnTo>
                <a:lnTo>
                  <a:pt x="0" y="3055"/>
                </a:lnTo>
                <a:lnTo>
                  <a:pt x="0" y="3137"/>
                </a:lnTo>
                <a:lnTo>
                  <a:pt x="0" y="3220"/>
                </a:lnTo>
                <a:lnTo>
                  <a:pt x="0" y="3302"/>
                </a:lnTo>
                <a:lnTo>
                  <a:pt x="0" y="3385"/>
                </a:lnTo>
                <a:lnTo>
                  <a:pt x="0" y="3467"/>
                </a:lnTo>
                <a:lnTo>
                  <a:pt x="0" y="3550"/>
                </a:lnTo>
                <a:lnTo>
                  <a:pt x="0" y="3633"/>
                </a:lnTo>
                <a:lnTo>
                  <a:pt x="0" y="3715"/>
                </a:lnTo>
                <a:lnTo>
                  <a:pt x="0" y="3798"/>
                </a:lnTo>
                <a:lnTo>
                  <a:pt x="0" y="3880"/>
                </a:lnTo>
                <a:lnTo>
                  <a:pt x="0" y="3963"/>
                </a:lnTo>
                <a:lnTo>
                  <a:pt x="0" y="4045"/>
                </a:lnTo>
                <a:lnTo>
                  <a:pt x="0" y="4128"/>
                </a:lnTo>
                <a:lnTo>
                  <a:pt x="0" y="4211"/>
                </a:lnTo>
                <a:lnTo>
                  <a:pt x="0" y="4293"/>
                </a:lnTo>
                <a:lnTo>
                  <a:pt x="0" y="4376"/>
                </a:lnTo>
                <a:lnTo>
                  <a:pt x="0" y="4458"/>
                </a:lnTo>
                <a:lnTo>
                  <a:pt x="0" y="4541"/>
                </a:lnTo>
                <a:lnTo>
                  <a:pt x="0" y="4623"/>
                </a:lnTo>
                <a:lnTo>
                  <a:pt x="0" y="4706"/>
                </a:lnTo>
                <a:lnTo>
                  <a:pt x="0" y="4789"/>
                </a:lnTo>
                <a:lnTo>
                  <a:pt x="0" y="4871"/>
                </a:lnTo>
                <a:lnTo>
                  <a:pt x="0" y="4954"/>
                </a:lnTo>
                <a:lnTo>
                  <a:pt x="0" y="5036"/>
                </a:lnTo>
                <a:lnTo>
                  <a:pt x="0" y="5119"/>
                </a:lnTo>
                <a:lnTo>
                  <a:pt x="0" y="5201"/>
                </a:lnTo>
                <a:lnTo>
                  <a:pt x="0" y="5284"/>
                </a:lnTo>
                <a:lnTo>
                  <a:pt x="0" y="5367"/>
                </a:lnTo>
                <a:lnTo>
                  <a:pt x="0" y="5449"/>
                </a:lnTo>
                <a:lnTo>
                  <a:pt x="0" y="5532"/>
                </a:lnTo>
                <a:lnTo>
                  <a:pt x="0" y="5614"/>
                </a:lnTo>
                <a:lnTo>
                  <a:pt x="0" y="5697"/>
                </a:lnTo>
                <a:lnTo>
                  <a:pt x="0" y="5779"/>
                </a:lnTo>
                <a:lnTo>
                  <a:pt x="0" y="5862"/>
                </a:lnTo>
                <a:lnTo>
                  <a:pt x="0" y="5945"/>
                </a:lnTo>
                <a:lnTo>
                  <a:pt x="0" y="6027"/>
                </a:lnTo>
                <a:lnTo>
                  <a:pt x="0" y="6110"/>
                </a:lnTo>
                <a:lnTo>
                  <a:pt x="0" y="6192"/>
                </a:lnTo>
                <a:lnTo>
                  <a:pt x="0" y="6275"/>
                </a:lnTo>
                <a:lnTo>
                  <a:pt x="0" y="6357"/>
                </a:lnTo>
                <a:lnTo>
                  <a:pt x="0" y="6440"/>
                </a:lnTo>
                <a:lnTo>
                  <a:pt x="0" y="6523"/>
                </a:lnTo>
                <a:lnTo>
                  <a:pt x="0" y="6605"/>
                </a:lnTo>
                <a:lnTo>
                  <a:pt x="0" y="6688"/>
                </a:lnTo>
                <a:lnTo>
                  <a:pt x="0" y="6770"/>
                </a:lnTo>
                <a:lnTo>
                  <a:pt x="0" y="6853"/>
                </a:lnTo>
                <a:lnTo>
                  <a:pt x="0" y="6935"/>
                </a:lnTo>
                <a:lnTo>
                  <a:pt x="0" y="7018"/>
                </a:lnTo>
                <a:lnTo>
                  <a:pt x="0" y="7101"/>
                </a:lnTo>
                <a:lnTo>
                  <a:pt x="0" y="7183"/>
                </a:lnTo>
                <a:lnTo>
                  <a:pt x="0" y="7266"/>
                </a:lnTo>
                <a:lnTo>
                  <a:pt x="0" y="7348"/>
                </a:lnTo>
                <a:lnTo>
                  <a:pt x="0" y="7431"/>
                </a:lnTo>
                <a:lnTo>
                  <a:pt x="0" y="7513"/>
                </a:lnTo>
                <a:lnTo>
                  <a:pt x="0" y="7596"/>
                </a:lnTo>
                <a:lnTo>
                  <a:pt x="0" y="7679"/>
                </a:lnTo>
                <a:lnTo>
                  <a:pt x="0" y="7761"/>
                </a:lnTo>
                <a:lnTo>
                  <a:pt x="0" y="7844"/>
                </a:lnTo>
                <a:lnTo>
                  <a:pt x="0" y="7926"/>
                </a:lnTo>
                <a:lnTo>
                  <a:pt x="0" y="8009"/>
                </a:lnTo>
                <a:lnTo>
                  <a:pt x="0" y="8091"/>
                </a:lnTo>
                <a:lnTo>
                  <a:pt x="0" y="8174"/>
                </a:lnTo>
                <a:lnTo>
                  <a:pt x="0" y="8257"/>
                </a:lnTo>
                <a:lnTo>
                  <a:pt x="5681" y="8257"/>
                </a:lnTo>
                <a:lnTo>
                  <a:pt x="5681" y="8174"/>
                </a:lnTo>
                <a:lnTo>
                  <a:pt x="5681" y="8091"/>
                </a:lnTo>
                <a:lnTo>
                  <a:pt x="5681" y="8009"/>
                </a:lnTo>
                <a:lnTo>
                  <a:pt x="5681" y="7926"/>
                </a:lnTo>
                <a:lnTo>
                  <a:pt x="5681" y="7844"/>
                </a:lnTo>
                <a:lnTo>
                  <a:pt x="5681" y="7761"/>
                </a:lnTo>
                <a:lnTo>
                  <a:pt x="5681" y="7679"/>
                </a:lnTo>
                <a:lnTo>
                  <a:pt x="5681" y="7596"/>
                </a:lnTo>
                <a:lnTo>
                  <a:pt x="5681" y="7513"/>
                </a:lnTo>
                <a:lnTo>
                  <a:pt x="5681" y="7431"/>
                </a:lnTo>
                <a:lnTo>
                  <a:pt x="3781" y="7431"/>
                </a:lnTo>
                <a:lnTo>
                  <a:pt x="3781" y="7348"/>
                </a:lnTo>
                <a:lnTo>
                  <a:pt x="3781" y="7266"/>
                </a:lnTo>
                <a:lnTo>
                  <a:pt x="3781" y="7183"/>
                </a:lnTo>
                <a:lnTo>
                  <a:pt x="3781" y="7101"/>
                </a:lnTo>
                <a:lnTo>
                  <a:pt x="3781" y="7018"/>
                </a:lnTo>
                <a:lnTo>
                  <a:pt x="3781" y="6935"/>
                </a:lnTo>
                <a:lnTo>
                  <a:pt x="3781" y="6853"/>
                </a:lnTo>
                <a:lnTo>
                  <a:pt x="3781" y="6770"/>
                </a:lnTo>
                <a:lnTo>
                  <a:pt x="3781" y="6688"/>
                </a:lnTo>
                <a:lnTo>
                  <a:pt x="3781" y="6605"/>
                </a:lnTo>
                <a:lnTo>
                  <a:pt x="3781" y="6523"/>
                </a:lnTo>
                <a:lnTo>
                  <a:pt x="3781" y="6440"/>
                </a:lnTo>
                <a:lnTo>
                  <a:pt x="3781" y="6357"/>
                </a:lnTo>
                <a:lnTo>
                  <a:pt x="3781" y="6275"/>
                </a:lnTo>
                <a:lnTo>
                  <a:pt x="3781" y="6192"/>
                </a:lnTo>
                <a:lnTo>
                  <a:pt x="3781" y="6110"/>
                </a:lnTo>
                <a:lnTo>
                  <a:pt x="3781" y="6027"/>
                </a:lnTo>
                <a:lnTo>
                  <a:pt x="3781" y="5945"/>
                </a:lnTo>
                <a:lnTo>
                  <a:pt x="3781" y="5862"/>
                </a:lnTo>
                <a:lnTo>
                  <a:pt x="3781" y="5779"/>
                </a:lnTo>
                <a:lnTo>
                  <a:pt x="3781" y="5697"/>
                </a:lnTo>
                <a:lnTo>
                  <a:pt x="3781" y="5614"/>
                </a:lnTo>
                <a:lnTo>
                  <a:pt x="3781" y="5532"/>
                </a:lnTo>
                <a:lnTo>
                  <a:pt x="3781" y="5449"/>
                </a:lnTo>
                <a:lnTo>
                  <a:pt x="3781" y="5367"/>
                </a:lnTo>
                <a:lnTo>
                  <a:pt x="3781" y="5284"/>
                </a:lnTo>
                <a:lnTo>
                  <a:pt x="3781" y="5201"/>
                </a:lnTo>
                <a:lnTo>
                  <a:pt x="3781" y="5119"/>
                </a:lnTo>
                <a:lnTo>
                  <a:pt x="3781" y="5036"/>
                </a:lnTo>
                <a:lnTo>
                  <a:pt x="3781" y="4954"/>
                </a:lnTo>
                <a:lnTo>
                  <a:pt x="3781" y="4871"/>
                </a:lnTo>
                <a:lnTo>
                  <a:pt x="3781" y="4789"/>
                </a:lnTo>
                <a:lnTo>
                  <a:pt x="3781" y="4706"/>
                </a:lnTo>
                <a:lnTo>
                  <a:pt x="3781" y="4623"/>
                </a:lnTo>
                <a:lnTo>
                  <a:pt x="3781" y="4541"/>
                </a:lnTo>
                <a:lnTo>
                  <a:pt x="3781" y="4458"/>
                </a:lnTo>
                <a:lnTo>
                  <a:pt x="3781" y="4376"/>
                </a:lnTo>
                <a:lnTo>
                  <a:pt x="3781" y="4293"/>
                </a:lnTo>
                <a:lnTo>
                  <a:pt x="3781" y="4211"/>
                </a:lnTo>
                <a:lnTo>
                  <a:pt x="3781" y="4128"/>
                </a:lnTo>
                <a:lnTo>
                  <a:pt x="1248" y="4128"/>
                </a:lnTo>
                <a:lnTo>
                  <a:pt x="1248" y="4045"/>
                </a:lnTo>
                <a:lnTo>
                  <a:pt x="1248" y="3963"/>
                </a:lnTo>
                <a:lnTo>
                  <a:pt x="1248" y="3880"/>
                </a:lnTo>
                <a:lnTo>
                  <a:pt x="1248" y="3798"/>
                </a:lnTo>
                <a:lnTo>
                  <a:pt x="1248" y="3715"/>
                </a:lnTo>
                <a:lnTo>
                  <a:pt x="1248" y="3633"/>
                </a:lnTo>
                <a:lnTo>
                  <a:pt x="1248" y="3550"/>
                </a:lnTo>
                <a:lnTo>
                  <a:pt x="1248" y="3467"/>
                </a:lnTo>
                <a:lnTo>
                  <a:pt x="1248" y="3385"/>
                </a:lnTo>
                <a:lnTo>
                  <a:pt x="1248" y="3302"/>
                </a:lnTo>
                <a:lnTo>
                  <a:pt x="1248" y="3220"/>
                </a:lnTo>
                <a:lnTo>
                  <a:pt x="1248" y="3137"/>
                </a:lnTo>
                <a:lnTo>
                  <a:pt x="1248" y="3055"/>
                </a:lnTo>
                <a:lnTo>
                  <a:pt x="1248" y="2972"/>
                </a:lnTo>
                <a:lnTo>
                  <a:pt x="1248" y="2889"/>
                </a:lnTo>
                <a:lnTo>
                  <a:pt x="1248" y="2807"/>
                </a:lnTo>
                <a:lnTo>
                  <a:pt x="1248" y="2724"/>
                </a:lnTo>
                <a:lnTo>
                  <a:pt x="1248" y="2642"/>
                </a:lnTo>
                <a:lnTo>
                  <a:pt x="1248" y="2559"/>
                </a:lnTo>
                <a:lnTo>
                  <a:pt x="1248" y="2477"/>
                </a:lnTo>
                <a:lnTo>
                  <a:pt x="1248" y="2394"/>
                </a:lnTo>
                <a:lnTo>
                  <a:pt x="1248" y="2311"/>
                </a:lnTo>
                <a:lnTo>
                  <a:pt x="1248" y="2229"/>
                </a:lnTo>
                <a:lnTo>
                  <a:pt x="1248" y="2146"/>
                </a:lnTo>
                <a:lnTo>
                  <a:pt x="1248" y="2064"/>
                </a:lnTo>
                <a:lnTo>
                  <a:pt x="1248" y="1981"/>
                </a:lnTo>
                <a:lnTo>
                  <a:pt x="1248" y="1899"/>
                </a:lnTo>
                <a:lnTo>
                  <a:pt x="1248" y="1816"/>
                </a:lnTo>
                <a:lnTo>
                  <a:pt x="1248" y="1733"/>
                </a:lnTo>
                <a:lnTo>
                  <a:pt x="1248" y="1651"/>
                </a:lnTo>
                <a:lnTo>
                  <a:pt x="1248" y="1568"/>
                </a:lnTo>
                <a:lnTo>
                  <a:pt x="1248" y="1486"/>
                </a:lnTo>
                <a:lnTo>
                  <a:pt x="1248" y="1403"/>
                </a:lnTo>
                <a:lnTo>
                  <a:pt x="1248" y="1321"/>
                </a:lnTo>
                <a:lnTo>
                  <a:pt x="1248" y="1238"/>
                </a:lnTo>
                <a:lnTo>
                  <a:pt x="1248" y="1155"/>
                </a:lnTo>
                <a:lnTo>
                  <a:pt x="1248" y="1073"/>
                </a:lnTo>
                <a:lnTo>
                  <a:pt x="1248" y="990"/>
                </a:lnTo>
                <a:lnTo>
                  <a:pt x="1248" y="908"/>
                </a:lnTo>
                <a:lnTo>
                  <a:pt x="1248" y="825"/>
                </a:lnTo>
                <a:lnTo>
                  <a:pt x="1248" y="743"/>
                </a:lnTo>
                <a:lnTo>
                  <a:pt x="1248" y="660"/>
                </a:lnTo>
                <a:lnTo>
                  <a:pt x="1248" y="577"/>
                </a:lnTo>
                <a:lnTo>
                  <a:pt x="1248" y="495"/>
                </a:lnTo>
                <a:lnTo>
                  <a:pt x="1248" y="412"/>
                </a:lnTo>
                <a:lnTo>
                  <a:pt x="1248" y="330"/>
                </a:lnTo>
                <a:lnTo>
                  <a:pt x="1248" y="247"/>
                </a:lnTo>
                <a:lnTo>
                  <a:pt x="1248" y="165"/>
                </a:lnTo>
                <a:lnTo>
                  <a:pt x="1248" y="82"/>
                </a:lnTo>
                <a:lnTo>
                  <a:pt x="1248" y="0"/>
                </a:lnTo>
                <a:lnTo>
                  <a:pt x="0" y="0"/>
                </a:lnTo>
              </a:path>
            </a:pathLst>
          </a:custGeom>
          <a:noFill/>
          <a:ln w="57150">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rgbClr val="111111"/>
                </a:solidFill>
                <a:latin typeface="Times New Roman" panose="02020603050405020304" pitchFamily="18" charset="0"/>
              </a:defRPr>
            </a:lvl1pPr>
            <a:lvl2pPr marL="742950" indent="-285750" eaLnBrk="0" hangingPunct="0">
              <a:defRPr sz="2400">
                <a:solidFill>
                  <a:srgbClr val="111111"/>
                </a:solidFill>
                <a:latin typeface="Times New Roman" panose="02020603050405020304" pitchFamily="18" charset="0"/>
              </a:defRPr>
            </a:lvl2pPr>
            <a:lvl3pPr marL="1143000" indent="-228600" eaLnBrk="0" hangingPunct="0">
              <a:defRPr sz="2400">
                <a:solidFill>
                  <a:srgbClr val="111111"/>
                </a:solidFill>
                <a:latin typeface="Times New Roman" panose="02020603050405020304" pitchFamily="18" charset="0"/>
              </a:defRPr>
            </a:lvl3pPr>
            <a:lvl4pPr marL="1600200" indent="-228600" eaLnBrk="0" hangingPunct="0">
              <a:defRPr sz="2400">
                <a:solidFill>
                  <a:srgbClr val="111111"/>
                </a:solidFill>
                <a:latin typeface="Times New Roman" panose="02020603050405020304" pitchFamily="18" charset="0"/>
              </a:defRPr>
            </a:lvl4pPr>
            <a:lvl5pPr marL="2057400" indent="-228600" eaLnBrk="0" hangingPunct="0">
              <a:defRPr sz="2400">
                <a:solidFill>
                  <a:srgbClr val="111111"/>
                </a:solidFill>
                <a:latin typeface="Times New Roman" panose="02020603050405020304" pitchFamily="18" charset="0"/>
              </a:defRPr>
            </a:lvl5pPr>
            <a:lvl6pPr marL="2514600" indent="-228600" algn="ctr" eaLnBrk="0" fontAlgn="base" hangingPunct="0">
              <a:spcBef>
                <a:spcPct val="0"/>
              </a:spcBef>
              <a:spcAft>
                <a:spcPct val="0"/>
              </a:spcAft>
              <a:defRPr sz="2400">
                <a:solidFill>
                  <a:srgbClr val="111111"/>
                </a:solidFill>
                <a:latin typeface="Times New Roman" panose="02020603050405020304" pitchFamily="18" charset="0"/>
              </a:defRPr>
            </a:lvl6pPr>
            <a:lvl7pPr marL="2971800" indent="-228600" algn="ctr" eaLnBrk="0" fontAlgn="base" hangingPunct="0">
              <a:spcBef>
                <a:spcPct val="0"/>
              </a:spcBef>
              <a:spcAft>
                <a:spcPct val="0"/>
              </a:spcAft>
              <a:defRPr sz="2400">
                <a:solidFill>
                  <a:srgbClr val="111111"/>
                </a:solidFill>
                <a:latin typeface="Times New Roman" panose="02020603050405020304" pitchFamily="18" charset="0"/>
              </a:defRPr>
            </a:lvl7pPr>
            <a:lvl8pPr marL="3429000" indent="-228600" algn="ctr" eaLnBrk="0" fontAlgn="base" hangingPunct="0">
              <a:spcBef>
                <a:spcPct val="0"/>
              </a:spcBef>
              <a:spcAft>
                <a:spcPct val="0"/>
              </a:spcAft>
              <a:defRPr sz="2400">
                <a:solidFill>
                  <a:srgbClr val="111111"/>
                </a:solidFill>
                <a:latin typeface="Times New Roman" panose="02020603050405020304" pitchFamily="18" charset="0"/>
              </a:defRPr>
            </a:lvl8pPr>
            <a:lvl9pPr marL="3886200" indent="-228600" algn="ctr" eaLnBrk="0" fontAlgn="base" hangingPunct="0">
              <a:spcBef>
                <a:spcPct val="0"/>
              </a:spcBef>
              <a:spcAft>
                <a:spcPct val="0"/>
              </a:spcAft>
              <a:defRPr sz="2400">
                <a:solidFill>
                  <a:srgbClr val="111111"/>
                </a:solidFill>
                <a:latin typeface="Times New Roman" panose="02020603050405020304" pitchFamily="18" charset="0"/>
              </a:defRPr>
            </a:lvl9pPr>
          </a:lstStyle>
          <a:p>
            <a:pPr eaLnBrk="1" hangingPunct="1"/>
            <a:endParaRPr lang="en-US" altLang="en-US"/>
          </a:p>
        </p:txBody>
      </p:sp>
      <p:sp>
        <p:nvSpPr>
          <p:cNvPr id="91235" name="Rectangle 99"/>
          <p:cNvSpPr>
            <a:spLocks noChangeArrowheads="1"/>
          </p:cNvSpPr>
          <p:nvPr/>
        </p:nvSpPr>
        <p:spPr bwMode="auto">
          <a:xfrm>
            <a:off x="5676900" y="4267200"/>
            <a:ext cx="654025"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rgbClr val="111111"/>
                </a:solidFill>
                <a:latin typeface="Times New Roman" panose="02020603050405020304" pitchFamily="18" charset="0"/>
              </a:defRPr>
            </a:lvl1pPr>
            <a:lvl2pPr marL="742950" indent="-285750" eaLnBrk="0" hangingPunct="0">
              <a:defRPr sz="2400">
                <a:solidFill>
                  <a:srgbClr val="111111"/>
                </a:solidFill>
                <a:latin typeface="Times New Roman" panose="02020603050405020304" pitchFamily="18" charset="0"/>
              </a:defRPr>
            </a:lvl2pPr>
            <a:lvl3pPr marL="1143000" indent="-228600" eaLnBrk="0" hangingPunct="0">
              <a:defRPr sz="2400">
                <a:solidFill>
                  <a:srgbClr val="111111"/>
                </a:solidFill>
                <a:latin typeface="Times New Roman" panose="02020603050405020304" pitchFamily="18" charset="0"/>
              </a:defRPr>
            </a:lvl3pPr>
            <a:lvl4pPr marL="1600200" indent="-228600" eaLnBrk="0" hangingPunct="0">
              <a:defRPr sz="2400">
                <a:solidFill>
                  <a:srgbClr val="111111"/>
                </a:solidFill>
                <a:latin typeface="Times New Roman" panose="02020603050405020304" pitchFamily="18" charset="0"/>
              </a:defRPr>
            </a:lvl4pPr>
            <a:lvl5pPr marL="2057400" indent="-228600" eaLnBrk="0" hangingPunct="0">
              <a:defRPr sz="2400">
                <a:solidFill>
                  <a:srgbClr val="111111"/>
                </a:solidFill>
                <a:latin typeface="Times New Roman" panose="02020603050405020304" pitchFamily="18" charset="0"/>
              </a:defRPr>
            </a:lvl5pPr>
            <a:lvl6pPr marL="2514600" indent="-228600" algn="ctr" eaLnBrk="0" fontAlgn="base" hangingPunct="0">
              <a:spcBef>
                <a:spcPct val="0"/>
              </a:spcBef>
              <a:spcAft>
                <a:spcPct val="0"/>
              </a:spcAft>
              <a:defRPr sz="2400">
                <a:solidFill>
                  <a:srgbClr val="111111"/>
                </a:solidFill>
                <a:latin typeface="Times New Roman" panose="02020603050405020304" pitchFamily="18" charset="0"/>
              </a:defRPr>
            </a:lvl6pPr>
            <a:lvl7pPr marL="2971800" indent="-228600" algn="ctr" eaLnBrk="0" fontAlgn="base" hangingPunct="0">
              <a:spcBef>
                <a:spcPct val="0"/>
              </a:spcBef>
              <a:spcAft>
                <a:spcPct val="0"/>
              </a:spcAft>
              <a:defRPr sz="2400">
                <a:solidFill>
                  <a:srgbClr val="111111"/>
                </a:solidFill>
                <a:latin typeface="Times New Roman" panose="02020603050405020304" pitchFamily="18" charset="0"/>
              </a:defRPr>
            </a:lvl7pPr>
            <a:lvl8pPr marL="3429000" indent="-228600" algn="ctr" eaLnBrk="0" fontAlgn="base" hangingPunct="0">
              <a:spcBef>
                <a:spcPct val="0"/>
              </a:spcBef>
              <a:spcAft>
                <a:spcPct val="0"/>
              </a:spcAft>
              <a:defRPr sz="2400">
                <a:solidFill>
                  <a:srgbClr val="111111"/>
                </a:solidFill>
                <a:latin typeface="Times New Roman" panose="02020603050405020304" pitchFamily="18" charset="0"/>
              </a:defRPr>
            </a:lvl8pPr>
            <a:lvl9pPr marL="3886200" indent="-228600" algn="ctr" eaLnBrk="0" fontAlgn="base" hangingPunct="0">
              <a:spcBef>
                <a:spcPct val="0"/>
              </a:spcBef>
              <a:spcAft>
                <a:spcPct val="0"/>
              </a:spcAft>
              <a:defRPr sz="2400">
                <a:solidFill>
                  <a:srgbClr val="111111"/>
                </a:solidFill>
                <a:latin typeface="Times New Roman" panose="02020603050405020304" pitchFamily="18" charset="0"/>
              </a:defRPr>
            </a:lvl9pPr>
          </a:lstStyle>
          <a:p>
            <a:pPr algn="l" eaLnBrk="1" hangingPunct="1"/>
            <a:r>
              <a:rPr lang="en-US" altLang="en-US" sz="5400" dirty="0">
                <a:solidFill>
                  <a:srgbClr val="0000FF"/>
                </a:solidFill>
                <a:latin typeface="MS Sans Serif" charset="0"/>
              </a:rPr>
              <a:t> B</a:t>
            </a:r>
          </a:p>
        </p:txBody>
      </p:sp>
      <p:sp>
        <p:nvSpPr>
          <p:cNvPr id="2" name="Rectangle 1">
            <a:extLst>
              <a:ext uri="{FF2B5EF4-FFF2-40B4-BE49-F238E27FC236}">
                <a16:creationId xmlns:a16="http://schemas.microsoft.com/office/drawing/2014/main" id="{C30F2E60-1B97-42B5-AD42-3CE49D3A3544}"/>
              </a:ext>
            </a:extLst>
          </p:cNvPr>
          <p:cNvSpPr/>
          <p:nvPr/>
        </p:nvSpPr>
        <p:spPr>
          <a:xfrm>
            <a:off x="9131300" y="152400"/>
            <a:ext cx="13713496" cy="6961906"/>
          </a:xfrm>
          <a:prstGeom prst="rect">
            <a:avLst/>
          </a:prstGeom>
        </p:spPr>
        <p:txBody>
          <a:bodyPr wrap="square">
            <a:spAutoFit/>
          </a:bodyPr>
          <a:lstStyle/>
          <a:p>
            <a:pPr defTabSz="571500">
              <a:lnSpc>
                <a:spcPct val="80000"/>
              </a:lnSpc>
              <a:buFontTx/>
              <a:buNone/>
              <a:tabLst>
                <a:tab pos="71438" algn="l"/>
                <a:tab pos="180975" algn="l"/>
                <a:tab pos="285750" algn="l"/>
                <a:tab pos="428625" algn="l"/>
                <a:tab pos="571500" algn="l"/>
                <a:tab pos="681038" algn="l"/>
              </a:tabLst>
            </a:pPr>
            <a:r>
              <a:rPr lang="en-US" altLang="en-US" dirty="0">
                <a:solidFill>
                  <a:srgbClr val="009900"/>
                </a:solidFill>
                <a:latin typeface="+mn-lt"/>
              </a:rPr>
              <a:t>Algorithm for additive </a:t>
            </a:r>
            <a:r>
              <a:rPr lang="en-US" altLang="en-US" dirty="0" err="1">
                <a:solidFill>
                  <a:srgbClr val="009900"/>
                </a:solidFill>
                <a:latin typeface="+mn-lt"/>
              </a:rPr>
              <a:t>backcalculation</a:t>
            </a:r>
            <a:r>
              <a:rPr lang="en-US" altLang="en-US" dirty="0">
                <a:solidFill>
                  <a:srgbClr val="009900"/>
                </a:solidFill>
                <a:latin typeface="+mn-lt"/>
              </a:rPr>
              <a:t> of the kernel for </a:t>
            </a:r>
            <a:r>
              <a:rPr lang="en-US" altLang="en-US" i="1" dirty="0">
                <a:solidFill>
                  <a:srgbClr val="009900"/>
                </a:solidFill>
                <a:latin typeface="+mn-lt"/>
              </a:rPr>
              <a:t>B</a:t>
            </a:r>
            <a:r>
              <a:rPr lang="en-US" altLang="en-US" dirty="0">
                <a:solidFill>
                  <a:srgbClr val="009900"/>
                </a:solidFill>
                <a:latin typeface="+mn-lt"/>
              </a:rPr>
              <a:t> from the equation </a:t>
            </a:r>
            <a:r>
              <a:rPr lang="en-US" altLang="en-US" i="1" dirty="0">
                <a:solidFill>
                  <a:srgbClr val="009900"/>
                </a:solidFill>
                <a:latin typeface="+mn-lt"/>
              </a:rPr>
              <a:t>C = A + B</a:t>
            </a:r>
            <a:r>
              <a:rPr lang="en-US" altLang="en-US" dirty="0">
                <a:solidFill>
                  <a:srgbClr val="009900"/>
                </a:solidFill>
                <a:latin typeface="+mn-lt"/>
              </a:rPr>
              <a:t>, where the p-boxes for </a:t>
            </a:r>
            <a:r>
              <a:rPr lang="en-US" altLang="en-US" i="1" dirty="0">
                <a:solidFill>
                  <a:srgbClr val="009900"/>
                </a:solidFill>
                <a:latin typeface="+mn-lt"/>
              </a:rPr>
              <a:t>A</a:t>
            </a:r>
            <a:r>
              <a:rPr lang="en-US" altLang="en-US" dirty="0">
                <a:solidFill>
                  <a:srgbClr val="009900"/>
                </a:solidFill>
                <a:latin typeface="+mn-lt"/>
              </a:rPr>
              <a:t> and the constraint </a:t>
            </a:r>
            <a:r>
              <a:rPr lang="en-US" altLang="en-US" i="1" dirty="0">
                <a:solidFill>
                  <a:srgbClr val="009900"/>
                </a:solidFill>
                <a:latin typeface="+mn-lt"/>
              </a:rPr>
              <a:t>C</a:t>
            </a:r>
            <a:r>
              <a:rPr lang="en-US" altLang="en-US" dirty="0">
                <a:solidFill>
                  <a:srgbClr val="009900"/>
                </a:solidFill>
                <a:latin typeface="+mn-lt"/>
              </a:rPr>
              <a:t> are known</a:t>
            </a:r>
          </a:p>
          <a:p>
            <a:pPr defTabSz="571500">
              <a:lnSpc>
                <a:spcPct val="80000"/>
              </a:lnSpc>
              <a:buFontTx/>
              <a:buNone/>
              <a:tabLst>
                <a:tab pos="71438" algn="l"/>
                <a:tab pos="180975" algn="l"/>
                <a:tab pos="285750" algn="l"/>
                <a:tab pos="428625" algn="l"/>
                <a:tab pos="571500" algn="l"/>
                <a:tab pos="681038" algn="l"/>
              </a:tabLst>
            </a:pPr>
            <a:r>
              <a:rPr lang="en-US" altLang="en-US" dirty="0">
                <a:latin typeface="+mn-lt"/>
              </a:rPr>
              <a:t> N = number of percentiles used in the representation; {e.g. 100}</a:t>
            </a:r>
          </a:p>
          <a:p>
            <a:pPr defTabSz="571500">
              <a:lnSpc>
                <a:spcPct val="80000"/>
              </a:lnSpc>
              <a:buFontTx/>
              <a:buNone/>
              <a:tabLst>
                <a:tab pos="71438" algn="l"/>
                <a:tab pos="180975" algn="l"/>
                <a:tab pos="285750" algn="l"/>
                <a:tab pos="428625" algn="l"/>
                <a:tab pos="571500" algn="l"/>
                <a:tab pos="681038" algn="l"/>
              </a:tabLst>
            </a:pPr>
            <a:r>
              <a:rPr lang="en-US" altLang="en-US" dirty="0">
                <a:latin typeface="+mn-lt"/>
              </a:rPr>
              <a:t>{algorithm below finds the left side of the p-box for the distribution of B}</a:t>
            </a:r>
          </a:p>
          <a:p>
            <a:pPr defTabSz="571500">
              <a:lnSpc>
                <a:spcPct val="80000"/>
              </a:lnSpc>
              <a:buFontTx/>
              <a:buNone/>
              <a:tabLst>
                <a:tab pos="71438" algn="l"/>
                <a:tab pos="180975" algn="l"/>
                <a:tab pos="285750" algn="l"/>
                <a:tab pos="428625" algn="l"/>
                <a:tab pos="571500" algn="l"/>
                <a:tab pos="681038" algn="l"/>
              </a:tabLst>
            </a:pPr>
            <a:r>
              <a:rPr lang="en-US" altLang="en-US" dirty="0">
                <a:latin typeface="+mn-lt"/>
              </a:rPr>
              <a:t>left limit on B at lowest percentile = left limit on C at lowest percentile – left limit on A at lowest percentile;</a:t>
            </a:r>
          </a:p>
          <a:p>
            <a:pPr defTabSz="571500">
              <a:lnSpc>
                <a:spcPct val="80000"/>
              </a:lnSpc>
              <a:buFontTx/>
              <a:buNone/>
              <a:tabLst>
                <a:tab pos="71438" algn="l"/>
                <a:tab pos="180975" algn="l"/>
                <a:tab pos="285750" algn="l"/>
                <a:tab pos="428625" algn="l"/>
                <a:tab pos="571500" algn="l"/>
                <a:tab pos="681038" algn="l"/>
              </a:tabLst>
            </a:pPr>
            <a:r>
              <a:rPr lang="en-US" altLang="en-US" dirty="0">
                <a:latin typeface="+mn-lt"/>
              </a:rPr>
              <a:t>for i = 1 to N do begin</a:t>
            </a:r>
          </a:p>
          <a:p>
            <a:pPr defTabSz="571500">
              <a:lnSpc>
                <a:spcPct val="80000"/>
              </a:lnSpc>
              <a:buFontTx/>
              <a:buNone/>
              <a:tabLst>
                <a:tab pos="71438" algn="l"/>
                <a:tab pos="180975" algn="l"/>
                <a:tab pos="285750" algn="l"/>
                <a:tab pos="428625" algn="l"/>
                <a:tab pos="571500" algn="l"/>
                <a:tab pos="681038" algn="l"/>
              </a:tabLst>
            </a:pPr>
            <a:r>
              <a:rPr lang="en-US" altLang="en-US" dirty="0">
                <a:latin typeface="+mn-lt"/>
              </a:rPr>
              <a:t>	set flag to "not done";</a:t>
            </a:r>
          </a:p>
          <a:p>
            <a:pPr defTabSz="571500">
              <a:lnSpc>
                <a:spcPct val="80000"/>
              </a:lnSpc>
              <a:buFontTx/>
              <a:buNone/>
              <a:tabLst>
                <a:tab pos="71438" algn="l"/>
                <a:tab pos="180975" algn="l"/>
                <a:tab pos="285750" algn="l"/>
                <a:tab pos="428625" algn="l"/>
                <a:tab pos="571500" algn="l"/>
                <a:tab pos="681038" algn="l"/>
              </a:tabLst>
            </a:pPr>
            <a:r>
              <a:rPr lang="en-US" altLang="en-US" dirty="0">
                <a:latin typeface="+mn-lt"/>
              </a:rPr>
              <a:t>	for j = 0 to i–1 do begin</a:t>
            </a:r>
          </a:p>
          <a:p>
            <a:pPr defTabSz="571500">
              <a:lnSpc>
                <a:spcPct val="80000"/>
              </a:lnSpc>
              <a:buFontTx/>
              <a:buNone/>
              <a:tabLst>
                <a:tab pos="71438" algn="l"/>
                <a:tab pos="180975" algn="l"/>
                <a:tab pos="285750" algn="l"/>
                <a:tab pos="428625" algn="l"/>
                <a:tab pos="571500" algn="l"/>
                <a:tab pos="681038" algn="l"/>
              </a:tabLst>
            </a:pPr>
            <a:r>
              <a:rPr lang="en-US" altLang="en-US" dirty="0">
                <a:latin typeface="+mn-lt"/>
              </a:rPr>
              <a:t>		if (left limit on C at </a:t>
            </a:r>
            <a:r>
              <a:rPr lang="en-US" altLang="en-US" dirty="0" err="1">
                <a:latin typeface="+mn-lt"/>
              </a:rPr>
              <a:t>ith</a:t>
            </a:r>
            <a:r>
              <a:rPr lang="en-US" altLang="en-US" dirty="0">
                <a:latin typeface="+mn-lt"/>
              </a:rPr>
              <a:t> percentile) £ (left limit on A at [i–j]</a:t>
            </a:r>
            <a:r>
              <a:rPr lang="en-US" altLang="en-US" dirty="0" err="1">
                <a:latin typeface="+mn-lt"/>
              </a:rPr>
              <a:t>th</a:t>
            </a:r>
            <a:r>
              <a:rPr lang="en-US" altLang="en-US" dirty="0">
                <a:latin typeface="+mn-lt"/>
              </a:rPr>
              <a:t> percentile) + (left limit on B at the </a:t>
            </a:r>
            <a:r>
              <a:rPr lang="en-US" altLang="en-US" dirty="0" err="1">
                <a:latin typeface="+mn-lt"/>
              </a:rPr>
              <a:t>jth</a:t>
            </a:r>
            <a:r>
              <a:rPr lang="en-US" altLang="en-US" dirty="0">
                <a:latin typeface="+mn-lt"/>
              </a:rPr>
              <a:t> percentile)</a:t>
            </a:r>
          </a:p>
          <a:p>
            <a:pPr defTabSz="571500">
              <a:lnSpc>
                <a:spcPct val="80000"/>
              </a:lnSpc>
              <a:buFontTx/>
              <a:buNone/>
              <a:tabLst>
                <a:tab pos="71438" algn="l"/>
                <a:tab pos="180975" algn="l"/>
                <a:tab pos="285750" algn="l"/>
                <a:tab pos="428625" algn="l"/>
                <a:tab pos="571500" algn="l"/>
                <a:tab pos="681038" algn="l"/>
              </a:tabLst>
            </a:pPr>
            <a:r>
              <a:rPr lang="en-US" altLang="en-US" dirty="0">
                <a:latin typeface="+mn-lt"/>
              </a:rPr>
              <a:t>		then set flag to "done";</a:t>
            </a:r>
          </a:p>
          <a:p>
            <a:pPr defTabSz="571500">
              <a:lnSpc>
                <a:spcPct val="80000"/>
              </a:lnSpc>
              <a:buFontTx/>
              <a:buNone/>
              <a:tabLst>
                <a:tab pos="71438" algn="l"/>
                <a:tab pos="180975" algn="l"/>
                <a:tab pos="285750" algn="l"/>
                <a:tab pos="428625" algn="l"/>
                <a:tab pos="571500" algn="l"/>
                <a:tab pos="681038" algn="l"/>
              </a:tabLst>
            </a:pPr>
            <a:r>
              <a:rPr lang="en-US" altLang="en-US" dirty="0">
                <a:latin typeface="+mn-lt"/>
              </a:rPr>
              <a:t>		end; {if}</a:t>
            </a:r>
          </a:p>
          <a:p>
            <a:pPr defTabSz="571500">
              <a:lnSpc>
                <a:spcPct val="80000"/>
              </a:lnSpc>
              <a:buFontTx/>
              <a:buNone/>
              <a:tabLst>
                <a:tab pos="71438" algn="l"/>
                <a:tab pos="180975" algn="l"/>
                <a:tab pos="285750" algn="l"/>
                <a:tab pos="428625" algn="l"/>
                <a:tab pos="571500" algn="l"/>
                <a:tab pos="681038" algn="l"/>
              </a:tabLst>
            </a:pPr>
            <a:r>
              <a:rPr lang="en-US" altLang="en-US" dirty="0">
                <a:latin typeface="+mn-lt"/>
              </a:rPr>
              <a:t>		if flag is "done" then</a:t>
            </a:r>
          </a:p>
          <a:p>
            <a:pPr defTabSz="571500">
              <a:lnSpc>
                <a:spcPct val="80000"/>
              </a:lnSpc>
              <a:buFontTx/>
              <a:buNone/>
              <a:tabLst>
                <a:tab pos="71438" algn="l"/>
                <a:tab pos="180975" algn="l"/>
                <a:tab pos="285750" algn="l"/>
                <a:tab pos="428625" algn="l"/>
                <a:tab pos="571500" algn="l"/>
                <a:tab pos="681038" algn="l"/>
              </a:tabLst>
            </a:pPr>
            <a:r>
              <a:rPr lang="en-US" altLang="en-US" dirty="0">
                <a:latin typeface="+mn-lt"/>
              </a:rPr>
              <a:t>			left limit on B at </a:t>
            </a:r>
            <a:r>
              <a:rPr lang="en-US" altLang="en-US" dirty="0" err="1">
                <a:latin typeface="+mn-lt"/>
              </a:rPr>
              <a:t>ith</a:t>
            </a:r>
            <a:r>
              <a:rPr lang="en-US" altLang="en-US" dirty="0">
                <a:latin typeface="+mn-lt"/>
              </a:rPr>
              <a:t> percentile = left limit on B at [i–1]</a:t>
            </a:r>
            <a:r>
              <a:rPr lang="en-US" altLang="en-US" dirty="0" err="1">
                <a:latin typeface="+mn-lt"/>
              </a:rPr>
              <a:t>th</a:t>
            </a:r>
            <a:r>
              <a:rPr lang="en-US" altLang="en-US" dirty="0">
                <a:latin typeface="+mn-lt"/>
              </a:rPr>
              <a:t> percentile {the one right below it}</a:t>
            </a:r>
          </a:p>
          <a:p>
            <a:pPr defTabSz="571500">
              <a:lnSpc>
                <a:spcPct val="80000"/>
              </a:lnSpc>
              <a:buFontTx/>
              <a:buNone/>
              <a:tabLst>
                <a:tab pos="71438" algn="l"/>
                <a:tab pos="180975" algn="l"/>
                <a:tab pos="285750" algn="l"/>
                <a:tab pos="428625" algn="l"/>
                <a:tab pos="571500" algn="l"/>
                <a:tab pos="681038" algn="l"/>
              </a:tabLst>
            </a:pPr>
            <a:r>
              <a:rPr lang="en-US" altLang="en-US" dirty="0">
                <a:latin typeface="+mn-lt"/>
              </a:rPr>
              <a:t>		else left limit on B at </a:t>
            </a:r>
            <a:r>
              <a:rPr lang="en-US" altLang="en-US" dirty="0" err="1">
                <a:latin typeface="+mn-lt"/>
              </a:rPr>
              <a:t>ith</a:t>
            </a:r>
            <a:r>
              <a:rPr lang="en-US" altLang="en-US" dirty="0">
                <a:latin typeface="+mn-lt"/>
              </a:rPr>
              <a:t> percentile = left limit on C at </a:t>
            </a:r>
            <a:r>
              <a:rPr lang="en-US" altLang="en-US" dirty="0" err="1">
                <a:latin typeface="+mn-lt"/>
              </a:rPr>
              <a:t>ith</a:t>
            </a:r>
            <a:r>
              <a:rPr lang="en-US" altLang="en-US" dirty="0">
                <a:latin typeface="+mn-lt"/>
              </a:rPr>
              <a:t> percentile – left limit on A at 0th percentile;</a:t>
            </a:r>
          </a:p>
          <a:p>
            <a:pPr defTabSz="571500">
              <a:lnSpc>
                <a:spcPct val="80000"/>
              </a:lnSpc>
              <a:buFontTx/>
              <a:buNone/>
              <a:tabLst>
                <a:tab pos="71438" algn="l"/>
                <a:tab pos="180975" algn="l"/>
                <a:tab pos="285750" algn="l"/>
                <a:tab pos="428625" algn="l"/>
                <a:tab pos="571500" algn="l"/>
                <a:tab pos="681038" algn="l"/>
              </a:tabLst>
            </a:pPr>
            <a:r>
              <a:rPr lang="en-US" altLang="en-US" dirty="0">
                <a:latin typeface="+mn-lt"/>
              </a:rPr>
              <a:t>		end; {if}</a:t>
            </a:r>
          </a:p>
          <a:p>
            <a:pPr defTabSz="571500">
              <a:lnSpc>
                <a:spcPct val="80000"/>
              </a:lnSpc>
              <a:buFontTx/>
              <a:buNone/>
              <a:tabLst>
                <a:tab pos="71438" algn="l"/>
                <a:tab pos="180975" algn="l"/>
                <a:tab pos="285750" algn="l"/>
                <a:tab pos="428625" algn="l"/>
                <a:tab pos="571500" algn="l"/>
                <a:tab pos="681038" algn="l"/>
              </a:tabLst>
            </a:pPr>
            <a:r>
              <a:rPr lang="en-US" altLang="en-US" dirty="0">
                <a:latin typeface="+mn-lt"/>
              </a:rPr>
              <a:t>	end; {for j}</a:t>
            </a:r>
          </a:p>
          <a:p>
            <a:pPr defTabSz="571500">
              <a:lnSpc>
                <a:spcPct val="80000"/>
              </a:lnSpc>
              <a:buFontTx/>
              <a:buNone/>
              <a:tabLst>
                <a:tab pos="71438" algn="l"/>
                <a:tab pos="180975" algn="l"/>
                <a:tab pos="285750" algn="l"/>
                <a:tab pos="428625" algn="l"/>
                <a:tab pos="571500" algn="l"/>
                <a:tab pos="681038" algn="l"/>
              </a:tabLst>
            </a:pPr>
            <a:r>
              <a:rPr lang="en-US" altLang="en-US" dirty="0">
                <a:latin typeface="+mn-lt"/>
              </a:rPr>
              <a:t>end; {for i, left bound}</a:t>
            </a:r>
          </a:p>
          <a:p>
            <a:pPr defTabSz="571500">
              <a:lnSpc>
                <a:spcPct val="80000"/>
              </a:lnSpc>
              <a:buFontTx/>
              <a:buNone/>
              <a:tabLst>
                <a:tab pos="71438" algn="l"/>
                <a:tab pos="180975" algn="l"/>
                <a:tab pos="285750" algn="l"/>
                <a:tab pos="428625" algn="l"/>
                <a:tab pos="571500" algn="l"/>
                <a:tab pos="681038" algn="l"/>
              </a:tabLst>
            </a:pPr>
            <a:r>
              <a:rPr lang="en-US" altLang="en-US" dirty="0">
                <a:latin typeface="+mn-lt"/>
              </a:rPr>
              <a:t>{algorithm below finds the right side of the p-box for the distribution of B}</a:t>
            </a:r>
          </a:p>
          <a:p>
            <a:pPr defTabSz="571500">
              <a:lnSpc>
                <a:spcPct val="80000"/>
              </a:lnSpc>
              <a:buFontTx/>
              <a:buNone/>
              <a:tabLst>
                <a:tab pos="71438" algn="l"/>
                <a:tab pos="180975" algn="l"/>
                <a:tab pos="285750" algn="l"/>
                <a:tab pos="428625" algn="l"/>
                <a:tab pos="571500" algn="l"/>
                <a:tab pos="681038" algn="l"/>
              </a:tabLst>
            </a:pPr>
            <a:r>
              <a:rPr lang="en-US" altLang="en-US" dirty="0">
                <a:latin typeface="+mn-lt"/>
              </a:rPr>
              <a:t>right limit on B at highest percentile = right limit on C at highest percentile – right limit on A at highest percentile;</a:t>
            </a:r>
          </a:p>
          <a:p>
            <a:pPr defTabSz="571500">
              <a:lnSpc>
                <a:spcPct val="80000"/>
              </a:lnSpc>
              <a:buFontTx/>
              <a:buNone/>
              <a:tabLst>
                <a:tab pos="71438" algn="l"/>
                <a:tab pos="180975" algn="l"/>
                <a:tab pos="285750" algn="l"/>
                <a:tab pos="428625" algn="l"/>
                <a:tab pos="571500" algn="l"/>
                <a:tab pos="681038" algn="l"/>
              </a:tabLst>
            </a:pPr>
            <a:r>
              <a:rPr lang="en-US" altLang="en-US" dirty="0">
                <a:latin typeface="+mn-lt"/>
              </a:rPr>
              <a:t>for i = N–1 down to 0 do begin</a:t>
            </a:r>
          </a:p>
          <a:p>
            <a:pPr defTabSz="571500">
              <a:lnSpc>
                <a:spcPct val="80000"/>
              </a:lnSpc>
              <a:buFontTx/>
              <a:buNone/>
              <a:tabLst>
                <a:tab pos="71438" algn="l"/>
                <a:tab pos="180975" algn="l"/>
                <a:tab pos="285750" algn="l"/>
                <a:tab pos="428625" algn="l"/>
                <a:tab pos="571500" algn="l"/>
                <a:tab pos="681038" algn="l"/>
              </a:tabLst>
            </a:pPr>
            <a:r>
              <a:rPr lang="en-US" altLang="en-US" dirty="0">
                <a:latin typeface="+mn-lt"/>
              </a:rPr>
              <a:t>	set flag to "not done";</a:t>
            </a:r>
          </a:p>
          <a:p>
            <a:pPr defTabSz="571500">
              <a:lnSpc>
                <a:spcPct val="80000"/>
              </a:lnSpc>
              <a:buFontTx/>
              <a:buNone/>
              <a:tabLst>
                <a:tab pos="71438" algn="l"/>
                <a:tab pos="180975" algn="l"/>
                <a:tab pos="285750" algn="l"/>
                <a:tab pos="428625" algn="l"/>
                <a:tab pos="571500" algn="l"/>
                <a:tab pos="681038" algn="l"/>
              </a:tabLst>
            </a:pPr>
            <a:r>
              <a:rPr lang="en-US" altLang="en-US" dirty="0">
                <a:latin typeface="+mn-lt"/>
              </a:rPr>
              <a:t>	for j = N down to i+1 do begin</a:t>
            </a:r>
          </a:p>
          <a:p>
            <a:pPr defTabSz="571500">
              <a:lnSpc>
                <a:spcPct val="80000"/>
              </a:lnSpc>
              <a:buFontTx/>
              <a:buNone/>
              <a:tabLst>
                <a:tab pos="71438" algn="l"/>
                <a:tab pos="180975" algn="l"/>
                <a:tab pos="285750" algn="l"/>
                <a:tab pos="428625" algn="l"/>
                <a:tab pos="571500" algn="l"/>
                <a:tab pos="681038" algn="l"/>
              </a:tabLst>
            </a:pPr>
            <a:r>
              <a:rPr lang="en-US" altLang="en-US" dirty="0">
                <a:latin typeface="+mn-lt"/>
              </a:rPr>
              <a:t>		if (right limit on C at </a:t>
            </a:r>
            <a:r>
              <a:rPr lang="en-US" altLang="en-US" dirty="0" err="1">
                <a:latin typeface="+mn-lt"/>
              </a:rPr>
              <a:t>ith</a:t>
            </a:r>
            <a:r>
              <a:rPr lang="en-US" altLang="en-US" dirty="0">
                <a:latin typeface="+mn-lt"/>
              </a:rPr>
              <a:t> percentile) ³ (right limit on A at [i–</a:t>
            </a:r>
            <a:r>
              <a:rPr lang="en-US" altLang="en-US" dirty="0" err="1">
                <a:latin typeface="+mn-lt"/>
              </a:rPr>
              <a:t>j+N</a:t>
            </a:r>
            <a:r>
              <a:rPr lang="en-US" altLang="en-US" dirty="0">
                <a:latin typeface="+mn-lt"/>
              </a:rPr>
              <a:t>]</a:t>
            </a:r>
            <a:r>
              <a:rPr lang="en-US" altLang="en-US" dirty="0" err="1">
                <a:latin typeface="+mn-lt"/>
              </a:rPr>
              <a:t>th</a:t>
            </a:r>
            <a:r>
              <a:rPr lang="en-US" altLang="en-US" dirty="0">
                <a:latin typeface="+mn-lt"/>
              </a:rPr>
              <a:t> percentile) + (right limit on B at the </a:t>
            </a:r>
            <a:r>
              <a:rPr lang="en-US" altLang="en-US" dirty="0" err="1">
                <a:latin typeface="+mn-lt"/>
              </a:rPr>
              <a:t>jth</a:t>
            </a:r>
            <a:r>
              <a:rPr lang="en-US" altLang="en-US" dirty="0">
                <a:latin typeface="+mn-lt"/>
              </a:rPr>
              <a:t> percentile)</a:t>
            </a:r>
          </a:p>
          <a:p>
            <a:pPr defTabSz="571500">
              <a:lnSpc>
                <a:spcPct val="80000"/>
              </a:lnSpc>
              <a:buFontTx/>
              <a:buNone/>
              <a:tabLst>
                <a:tab pos="71438" algn="l"/>
                <a:tab pos="180975" algn="l"/>
                <a:tab pos="285750" algn="l"/>
                <a:tab pos="428625" algn="l"/>
                <a:tab pos="571500" algn="l"/>
                <a:tab pos="681038" algn="l"/>
              </a:tabLst>
            </a:pPr>
            <a:r>
              <a:rPr lang="en-US" altLang="en-US" dirty="0">
                <a:latin typeface="+mn-lt"/>
              </a:rPr>
              <a:t>		then set flag to "done";</a:t>
            </a:r>
          </a:p>
          <a:p>
            <a:pPr defTabSz="571500">
              <a:lnSpc>
                <a:spcPct val="80000"/>
              </a:lnSpc>
              <a:buFontTx/>
              <a:buNone/>
              <a:tabLst>
                <a:tab pos="71438" algn="l"/>
                <a:tab pos="180975" algn="l"/>
                <a:tab pos="285750" algn="l"/>
                <a:tab pos="428625" algn="l"/>
                <a:tab pos="571500" algn="l"/>
                <a:tab pos="681038" algn="l"/>
              </a:tabLst>
            </a:pPr>
            <a:r>
              <a:rPr lang="en-US" altLang="en-US" dirty="0">
                <a:latin typeface="+mn-lt"/>
              </a:rPr>
              <a:t>		end; {if}</a:t>
            </a:r>
          </a:p>
          <a:p>
            <a:pPr defTabSz="571500">
              <a:lnSpc>
                <a:spcPct val="80000"/>
              </a:lnSpc>
              <a:buFontTx/>
              <a:buNone/>
              <a:tabLst>
                <a:tab pos="71438" algn="l"/>
                <a:tab pos="180975" algn="l"/>
                <a:tab pos="285750" algn="l"/>
                <a:tab pos="428625" algn="l"/>
                <a:tab pos="571500" algn="l"/>
                <a:tab pos="681038" algn="l"/>
              </a:tabLst>
            </a:pPr>
            <a:r>
              <a:rPr lang="en-US" altLang="en-US" dirty="0">
                <a:latin typeface="+mn-lt"/>
              </a:rPr>
              <a:t>		if flag is "done" then</a:t>
            </a:r>
          </a:p>
          <a:p>
            <a:pPr defTabSz="571500">
              <a:lnSpc>
                <a:spcPct val="80000"/>
              </a:lnSpc>
              <a:buFontTx/>
              <a:buNone/>
              <a:tabLst>
                <a:tab pos="71438" algn="l"/>
                <a:tab pos="180975" algn="l"/>
                <a:tab pos="285750" algn="l"/>
                <a:tab pos="428625" algn="l"/>
                <a:tab pos="571500" algn="l"/>
                <a:tab pos="681038" algn="l"/>
              </a:tabLst>
            </a:pPr>
            <a:r>
              <a:rPr lang="en-US" altLang="en-US" dirty="0">
                <a:latin typeface="+mn-lt"/>
              </a:rPr>
              <a:t>			right limit on B at </a:t>
            </a:r>
            <a:r>
              <a:rPr lang="en-US" altLang="en-US" dirty="0" err="1">
                <a:latin typeface="+mn-lt"/>
              </a:rPr>
              <a:t>ith</a:t>
            </a:r>
            <a:r>
              <a:rPr lang="en-US" altLang="en-US" dirty="0">
                <a:latin typeface="+mn-lt"/>
              </a:rPr>
              <a:t> percentile = right limit on B at [i+1]</a:t>
            </a:r>
            <a:r>
              <a:rPr lang="en-US" altLang="en-US" dirty="0" err="1">
                <a:latin typeface="+mn-lt"/>
              </a:rPr>
              <a:t>th</a:t>
            </a:r>
            <a:r>
              <a:rPr lang="en-US" altLang="en-US" dirty="0">
                <a:latin typeface="+mn-lt"/>
              </a:rPr>
              <a:t> percentile {the one right above it}</a:t>
            </a:r>
          </a:p>
          <a:p>
            <a:pPr defTabSz="571500">
              <a:lnSpc>
                <a:spcPct val="80000"/>
              </a:lnSpc>
              <a:buFontTx/>
              <a:buNone/>
              <a:tabLst>
                <a:tab pos="71438" algn="l"/>
                <a:tab pos="180975" algn="l"/>
                <a:tab pos="285750" algn="l"/>
                <a:tab pos="428625" algn="l"/>
                <a:tab pos="571500" algn="l"/>
                <a:tab pos="681038" algn="l"/>
              </a:tabLst>
            </a:pPr>
            <a:r>
              <a:rPr lang="en-US" altLang="en-US" dirty="0">
                <a:latin typeface="+mn-lt"/>
              </a:rPr>
              <a:t>		else right limit on B at </a:t>
            </a:r>
            <a:r>
              <a:rPr lang="en-US" altLang="en-US" dirty="0" err="1">
                <a:latin typeface="+mn-lt"/>
              </a:rPr>
              <a:t>ith</a:t>
            </a:r>
            <a:r>
              <a:rPr lang="en-US" altLang="en-US" dirty="0">
                <a:latin typeface="+mn-lt"/>
              </a:rPr>
              <a:t> percentile = right limit on C at </a:t>
            </a:r>
            <a:r>
              <a:rPr lang="en-US" altLang="en-US" dirty="0" err="1">
                <a:latin typeface="+mn-lt"/>
              </a:rPr>
              <a:t>ith</a:t>
            </a:r>
            <a:r>
              <a:rPr lang="en-US" altLang="en-US" dirty="0">
                <a:latin typeface="+mn-lt"/>
              </a:rPr>
              <a:t> percentile – right limit on A at Nth percentile;</a:t>
            </a:r>
          </a:p>
          <a:p>
            <a:pPr defTabSz="571500">
              <a:lnSpc>
                <a:spcPct val="80000"/>
              </a:lnSpc>
              <a:buFontTx/>
              <a:buNone/>
              <a:tabLst>
                <a:tab pos="71438" algn="l"/>
                <a:tab pos="180975" algn="l"/>
                <a:tab pos="285750" algn="l"/>
                <a:tab pos="428625" algn="l"/>
                <a:tab pos="571500" algn="l"/>
                <a:tab pos="681038" algn="l"/>
              </a:tabLst>
            </a:pPr>
            <a:r>
              <a:rPr lang="en-US" altLang="en-US" dirty="0">
                <a:latin typeface="+mn-lt"/>
              </a:rPr>
              <a:t>		end; {if}</a:t>
            </a:r>
          </a:p>
          <a:p>
            <a:pPr defTabSz="571500">
              <a:lnSpc>
                <a:spcPct val="80000"/>
              </a:lnSpc>
              <a:buFontTx/>
              <a:buNone/>
              <a:tabLst>
                <a:tab pos="71438" algn="l"/>
                <a:tab pos="180975" algn="l"/>
                <a:tab pos="285750" algn="l"/>
                <a:tab pos="428625" algn="l"/>
                <a:tab pos="571500" algn="l"/>
                <a:tab pos="681038" algn="l"/>
              </a:tabLst>
            </a:pPr>
            <a:r>
              <a:rPr lang="en-US" altLang="en-US" dirty="0">
                <a:latin typeface="+mn-lt"/>
              </a:rPr>
              <a:t>	end; {for j}</a:t>
            </a:r>
          </a:p>
          <a:p>
            <a:pPr defTabSz="571500">
              <a:lnSpc>
                <a:spcPct val="80000"/>
              </a:lnSpc>
              <a:buFontTx/>
              <a:buNone/>
              <a:tabLst>
                <a:tab pos="71438" algn="l"/>
                <a:tab pos="180975" algn="l"/>
                <a:tab pos="285750" algn="l"/>
                <a:tab pos="428625" algn="l"/>
                <a:tab pos="571500" algn="l"/>
                <a:tab pos="681038" algn="l"/>
              </a:tabLst>
            </a:pPr>
            <a:r>
              <a:rPr lang="en-US" altLang="en-US" dirty="0">
                <a:latin typeface="+mn-lt"/>
              </a:rPr>
              <a:t>end; {for i, right bound} end. {algorithm}</a:t>
            </a:r>
            <a:endParaRPr lang="en-GB" dirty="0">
              <a:latin typeface="+mn-lt"/>
            </a:endParaRPr>
          </a:p>
        </p:txBody>
      </p:sp>
    </p:spTree>
    <p:extLst>
      <p:ext uri="{BB962C8B-B14F-4D97-AF65-F5344CB8AC3E}">
        <p14:creationId xmlns:p14="http://schemas.microsoft.com/office/powerpoint/2010/main" val="1757615993"/>
      </p:ext>
    </p:extLst>
  </p:cSld>
  <p:clrMapOvr>
    <a:masterClrMapping/>
  </p:clrMapOvr>
</p:sld>
</file>

<file path=ppt/slides/slide3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62" name="Rectangle 2"/>
          <p:cNvSpPr>
            <a:spLocks noGrp="1" noChangeArrowheads="1"/>
          </p:cNvSpPr>
          <p:nvPr>
            <p:ph type="title"/>
          </p:nvPr>
        </p:nvSpPr>
        <p:spPr/>
        <p:txBody>
          <a:bodyPr/>
          <a:lstStyle/>
          <a:p>
            <a:pPr eaLnBrk="1" hangingPunct="1"/>
            <a:r>
              <a:rPr lang="en-US" altLang="en-US"/>
              <a:t>Check it by plugging it back in</a:t>
            </a:r>
          </a:p>
        </p:txBody>
      </p:sp>
      <p:sp>
        <p:nvSpPr>
          <p:cNvPr id="92163" name="Rectangle 3"/>
          <p:cNvSpPr>
            <a:spLocks noGrp="1" noChangeArrowheads="1"/>
          </p:cNvSpPr>
          <p:nvPr>
            <p:ph type="body" idx="1"/>
          </p:nvPr>
        </p:nvSpPr>
        <p:spPr>
          <a:xfrm>
            <a:off x="685800" y="1981200"/>
            <a:ext cx="8077200" cy="4724400"/>
          </a:xfrm>
        </p:spPr>
        <p:txBody>
          <a:bodyPr/>
          <a:lstStyle/>
          <a:p>
            <a:pPr eaLnBrk="1" hangingPunct="1">
              <a:buFontTx/>
              <a:buNone/>
            </a:pPr>
            <a:r>
              <a:rPr lang="en-US" altLang="en-US" sz="3600" b="1" i="1"/>
              <a:t>A</a:t>
            </a:r>
            <a:r>
              <a:rPr lang="en-US" altLang="en-US" sz="3600" b="1"/>
              <a:t> + </a:t>
            </a:r>
            <a:r>
              <a:rPr lang="en-US" altLang="en-US" sz="3600" b="1" i="1"/>
              <a:t>B = C</a:t>
            </a:r>
            <a:r>
              <a:rPr lang="en-US" altLang="en-US" sz="3600" b="1"/>
              <a:t>* </a:t>
            </a:r>
            <a:r>
              <a:rPr lang="en-US" altLang="en-US" sz="3600" b="1">
                <a:sym typeface="Symbol" panose="05050102010706020507" pitchFamily="18" charset="2"/>
              </a:rPr>
              <a:t> </a:t>
            </a:r>
            <a:r>
              <a:rPr lang="en-US" altLang="en-US" sz="3600" b="1" i="1">
                <a:sym typeface="Symbol" panose="05050102010706020507" pitchFamily="18" charset="2"/>
              </a:rPr>
              <a:t>C</a:t>
            </a:r>
          </a:p>
          <a:p>
            <a:pPr eaLnBrk="1" hangingPunct="1">
              <a:buFontTx/>
              <a:buNone/>
            </a:pPr>
            <a:endParaRPr lang="en-US" altLang="en-US" sz="3600" b="1" i="1">
              <a:sym typeface="Symbol" panose="05050102010706020507" pitchFamily="18" charset="2"/>
            </a:endParaRPr>
          </a:p>
          <a:p>
            <a:pPr eaLnBrk="1" hangingPunct="1">
              <a:buFontTx/>
              <a:buNone/>
            </a:pPr>
            <a:endParaRPr lang="en-US" altLang="en-US" sz="3600" b="1" i="1">
              <a:sym typeface="Symbol" panose="05050102010706020507" pitchFamily="18" charset="2"/>
            </a:endParaRPr>
          </a:p>
          <a:p>
            <a:pPr eaLnBrk="1" hangingPunct="1">
              <a:buFontTx/>
              <a:buNone/>
            </a:pPr>
            <a:endParaRPr lang="en-US" altLang="en-US" sz="3600" b="1" i="1">
              <a:sym typeface="Symbol" panose="05050102010706020507" pitchFamily="18" charset="2"/>
            </a:endParaRPr>
          </a:p>
          <a:p>
            <a:pPr eaLnBrk="1" hangingPunct="1">
              <a:buFontTx/>
              <a:buNone/>
            </a:pPr>
            <a:endParaRPr lang="en-US" altLang="en-US" sz="3600" b="1" i="1">
              <a:sym typeface="Symbol" panose="05050102010706020507" pitchFamily="18" charset="2"/>
            </a:endParaRPr>
          </a:p>
          <a:p>
            <a:pPr eaLnBrk="1" hangingPunct="1">
              <a:buFontTx/>
              <a:buNone/>
            </a:pPr>
            <a:endParaRPr lang="en-US" altLang="en-US" sz="3600" b="1" i="1">
              <a:sym typeface="Symbol" panose="05050102010706020507" pitchFamily="18" charset="2"/>
            </a:endParaRPr>
          </a:p>
        </p:txBody>
      </p:sp>
      <p:grpSp>
        <p:nvGrpSpPr>
          <p:cNvPr id="92164" name="Group 4"/>
          <p:cNvGrpSpPr>
            <a:grpSpLocks/>
          </p:cNvGrpSpPr>
          <p:nvPr/>
        </p:nvGrpSpPr>
        <p:grpSpPr bwMode="auto">
          <a:xfrm>
            <a:off x="1600200" y="2971800"/>
            <a:ext cx="6734175" cy="3313113"/>
            <a:chOff x="1008" y="1872"/>
            <a:chExt cx="4242" cy="2087"/>
          </a:xfrm>
        </p:grpSpPr>
        <p:sp>
          <p:nvSpPr>
            <p:cNvPr id="92165" name="AutoShape 5"/>
            <p:cNvSpPr>
              <a:spLocks noChangeAspect="1" noChangeArrowheads="1" noTextEdit="1"/>
            </p:cNvSpPr>
            <p:nvPr/>
          </p:nvSpPr>
          <p:spPr bwMode="auto">
            <a:xfrm>
              <a:off x="1008" y="1872"/>
              <a:ext cx="4242" cy="20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92166" name="Line 6"/>
            <p:cNvSpPr>
              <a:spLocks noChangeShapeType="1"/>
            </p:cNvSpPr>
            <p:nvPr/>
          </p:nvSpPr>
          <p:spPr bwMode="auto">
            <a:xfrm>
              <a:off x="1517" y="3670"/>
              <a:ext cx="3223" cy="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167" name="Line 7"/>
            <p:cNvSpPr>
              <a:spLocks noChangeShapeType="1"/>
            </p:cNvSpPr>
            <p:nvPr/>
          </p:nvSpPr>
          <p:spPr bwMode="auto">
            <a:xfrm>
              <a:off x="1517" y="3670"/>
              <a:ext cx="1" cy="3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168" name="Line 8"/>
            <p:cNvSpPr>
              <a:spLocks noChangeShapeType="1"/>
            </p:cNvSpPr>
            <p:nvPr/>
          </p:nvSpPr>
          <p:spPr bwMode="auto">
            <a:xfrm>
              <a:off x="1517" y="3670"/>
              <a:ext cx="1" cy="59"/>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169" name="Rectangle 9"/>
            <p:cNvSpPr>
              <a:spLocks noChangeArrowheads="1"/>
            </p:cNvSpPr>
            <p:nvPr/>
          </p:nvSpPr>
          <p:spPr bwMode="auto">
            <a:xfrm>
              <a:off x="1344" y="3729"/>
              <a:ext cx="277"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rgbClr val="111111"/>
                  </a:solidFill>
                  <a:latin typeface="Times New Roman" panose="02020603050405020304" pitchFamily="18" charset="0"/>
                </a:defRPr>
              </a:lvl1pPr>
              <a:lvl2pPr marL="742950" indent="-285750" eaLnBrk="0" hangingPunct="0">
                <a:defRPr sz="2400">
                  <a:solidFill>
                    <a:srgbClr val="111111"/>
                  </a:solidFill>
                  <a:latin typeface="Times New Roman" panose="02020603050405020304" pitchFamily="18" charset="0"/>
                </a:defRPr>
              </a:lvl2pPr>
              <a:lvl3pPr marL="1143000" indent="-228600" eaLnBrk="0" hangingPunct="0">
                <a:defRPr sz="2400">
                  <a:solidFill>
                    <a:srgbClr val="111111"/>
                  </a:solidFill>
                  <a:latin typeface="Times New Roman" panose="02020603050405020304" pitchFamily="18" charset="0"/>
                </a:defRPr>
              </a:lvl3pPr>
              <a:lvl4pPr marL="1600200" indent="-228600" eaLnBrk="0" hangingPunct="0">
                <a:defRPr sz="2400">
                  <a:solidFill>
                    <a:srgbClr val="111111"/>
                  </a:solidFill>
                  <a:latin typeface="Times New Roman" panose="02020603050405020304" pitchFamily="18" charset="0"/>
                </a:defRPr>
              </a:lvl4pPr>
              <a:lvl5pPr marL="2057400" indent="-228600" eaLnBrk="0" hangingPunct="0">
                <a:defRPr sz="2400">
                  <a:solidFill>
                    <a:srgbClr val="111111"/>
                  </a:solidFill>
                  <a:latin typeface="Times New Roman" panose="02020603050405020304" pitchFamily="18" charset="0"/>
                </a:defRPr>
              </a:lvl5pPr>
              <a:lvl6pPr marL="2514600" indent="-228600" algn="ctr" eaLnBrk="0" fontAlgn="base" hangingPunct="0">
                <a:spcBef>
                  <a:spcPct val="0"/>
                </a:spcBef>
                <a:spcAft>
                  <a:spcPct val="0"/>
                </a:spcAft>
                <a:defRPr sz="2400">
                  <a:solidFill>
                    <a:srgbClr val="111111"/>
                  </a:solidFill>
                  <a:latin typeface="Times New Roman" panose="02020603050405020304" pitchFamily="18" charset="0"/>
                </a:defRPr>
              </a:lvl6pPr>
              <a:lvl7pPr marL="2971800" indent="-228600" algn="ctr" eaLnBrk="0" fontAlgn="base" hangingPunct="0">
                <a:spcBef>
                  <a:spcPct val="0"/>
                </a:spcBef>
                <a:spcAft>
                  <a:spcPct val="0"/>
                </a:spcAft>
                <a:defRPr sz="2400">
                  <a:solidFill>
                    <a:srgbClr val="111111"/>
                  </a:solidFill>
                  <a:latin typeface="Times New Roman" panose="02020603050405020304" pitchFamily="18" charset="0"/>
                </a:defRPr>
              </a:lvl7pPr>
              <a:lvl8pPr marL="3429000" indent="-228600" algn="ctr" eaLnBrk="0" fontAlgn="base" hangingPunct="0">
                <a:spcBef>
                  <a:spcPct val="0"/>
                </a:spcBef>
                <a:spcAft>
                  <a:spcPct val="0"/>
                </a:spcAft>
                <a:defRPr sz="2400">
                  <a:solidFill>
                    <a:srgbClr val="111111"/>
                  </a:solidFill>
                  <a:latin typeface="Times New Roman" panose="02020603050405020304" pitchFamily="18" charset="0"/>
                </a:defRPr>
              </a:lvl8pPr>
              <a:lvl9pPr marL="3886200" indent="-228600" algn="ctr" eaLnBrk="0" fontAlgn="base" hangingPunct="0">
                <a:spcBef>
                  <a:spcPct val="0"/>
                </a:spcBef>
                <a:spcAft>
                  <a:spcPct val="0"/>
                </a:spcAft>
                <a:defRPr sz="2400">
                  <a:solidFill>
                    <a:srgbClr val="111111"/>
                  </a:solidFill>
                  <a:latin typeface="Times New Roman" panose="02020603050405020304" pitchFamily="18" charset="0"/>
                </a:defRPr>
              </a:lvl9pPr>
            </a:lstStyle>
            <a:p>
              <a:pPr algn="l" eaLnBrk="1" hangingPunct="1"/>
              <a:r>
                <a:rPr lang="en-US" altLang="en-US">
                  <a:solidFill>
                    <a:schemeClr val="tx1"/>
                  </a:solidFill>
                  <a:latin typeface="MS Sans Serif" charset="0"/>
                </a:rPr>
                <a:t>-10</a:t>
              </a:r>
              <a:endParaRPr lang="en-US" altLang="en-US">
                <a:solidFill>
                  <a:schemeClr val="tx1"/>
                </a:solidFill>
              </a:endParaRPr>
            </a:p>
          </p:txBody>
        </p:sp>
        <p:sp>
          <p:nvSpPr>
            <p:cNvPr id="92170" name="Line 10"/>
            <p:cNvSpPr>
              <a:spLocks noChangeShapeType="1"/>
            </p:cNvSpPr>
            <p:nvPr/>
          </p:nvSpPr>
          <p:spPr bwMode="auto">
            <a:xfrm>
              <a:off x="1563" y="3670"/>
              <a:ext cx="2" cy="3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171" name="Line 11"/>
            <p:cNvSpPr>
              <a:spLocks noChangeShapeType="1"/>
            </p:cNvSpPr>
            <p:nvPr/>
          </p:nvSpPr>
          <p:spPr bwMode="auto">
            <a:xfrm>
              <a:off x="1609" y="3670"/>
              <a:ext cx="1" cy="3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172" name="Line 12"/>
            <p:cNvSpPr>
              <a:spLocks noChangeShapeType="1"/>
            </p:cNvSpPr>
            <p:nvPr/>
          </p:nvSpPr>
          <p:spPr bwMode="auto">
            <a:xfrm>
              <a:off x="1655" y="3670"/>
              <a:ext cx="2" cy="3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173" name="Line 13"/>
            <p:cNvSpPr>
              <a:spLocks noChangeShapeType="1"/>
            </p:cNvSpPr>
            <p:nvPr/>
          </p:nvSpPr>
          <p:spPr bwMode="auto">
            <a:xfrm>
              <a:off x="1701" y="3670"/>
              <a:ext cx="1" cy="3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174" name="Line 14"/>
            <p:cNvSpPr>
              <a:spLocks noChangeShapeType="1"/>
            </p:cNvSpPr>
            <p:nvPr/>
          </p:nvSpPr>
          <p:spPr bwMode="auto">
            <a:xfrm>
              <a:off x="1748" y="3670"/>
              <a:ext cx="1" cy="3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175" name="Line 15"/>
            <p:cNvSpPr>
              <a:spLocks noChangeShapeType="1"/>
            </p:cNvSpPr>
            <p:nvPr/>
          </p:nvSpPr>
          <p:spPr bwMode="auto">
            <a:xfrm>
              <a:off x="1793" y="3670"/>
              <a:ext cx="1" cy="3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176" name="Line 16"/>
            <p:cNvSpPr>
              <a:spLocks noChangeShapeType="1"/>
            </p:cNvSpPr>
            <p:nvPr/>
          </p:nvSpPr>
          <p:spPr bwMode="auto">
            <a:xfrm>
              <a:off x="1840" y="3670"/>
              <a:ext cx="1" cy="3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177" name="Line 17"/>
            <p:cNvSpPr>
              <a:spLocks noChangeShapeType="1"/>
            </p:cNvSpPr>
            <p:nvPr/>
          </p:nvSpPr>
          <p:spPr bwMode="auto">
            <a:xfrm>
              <a:off x="1885" y="3670"/>
              <a:ext cx="1" cy="3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178" name="Line 18"/>
            <p:cNvSpPr>
              <a:spLocks noChangeShapeType="1"/>
            </p:cNvSpPr>
            <p:nvPr/>
          </p:nvSpPr>
          <p:spPr bwMode="auto">
            <a:xfrm>
              <a:off x="1932" y="3670"/>
              <a:ext cx="1" cy="3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179" name="Line 19"/>
            <p:cNvSpPr>
              <a:spLocks noChangeShapeType="1"/>
            </p:cNvSpPr>
            <p:nvPr/>
          </p:nvSpPr>
          <p:spPr bwMode="auto">
            <a:xfrm>
              <a:off x="1977" y="3670"/>
              <a:ext cx="2" cy="3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180" name="Line 20"/>
            <p:cNvSpPr>
              <a:spLocks noChangeShapeType="1"/>
            </p:cNvSpPr>
            <p:nvPr/>
          </p:nvSpPr>
          <p:spPr bwMode="auto">
            <a:xfrm>
              <a:off x="1977" y="3670"/>
              <a:ext cx="2" cy="59"/>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181" name="Rectangle 21"/>
            <p:cNvSpPr>
              <a:spLocks noChangeArrowheads="1"/>
            </p:cNvSpPr>
            <p:nvPr/>
          </p:nvSpPr>
          <p:spPr bwMode="auto">
            <a:xfrm>
              <a:off x="1886" y="3729"/>
              <a:ext cx="107"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rgbClr val="111111"/>
                  </a:solidFill>
                  <a:latin typeface="Times New Roman" panose="02020603050405020304" pitchFamily="18" charset="0"/>
                </a:defRPr>
              </a:lvl1pPr>
              <a:lvl2pPr marL="742950" indent="-285750" eaLnBrk="0" hangingPunct="0">
                <a:defRPr sz="2400">
                  <a:solidFill>
                    <a:srgbClr val="111111"/>
                  </a:solidFill>
                  <a:latin typeface="Times New Roman" panose="02020603050405020304" pitchFamily="18" charset="0"/>
                </a:defRPr>
              </a:lvl2pPr>
              <a:lvl3pPr marL="1143000" indent="-228600" eaLnBrk="0" hangingPunct="0">
                <a:defRPr sz="2400">
                  <a:solidFill>
                    <a:srgbClr val="111111"/>
                  </a:solidFill>
                  <a:latin typeface="Times New Roman" panose="02020603050405020304" pitchFamily="18" charset="0"/>
                </a:defRPr>
              </a:lvl3pPr>
              <a:lvl4pPr marL="1600200" indent="-228600" eaLnBrk="0" hangingPunct="0">
                <a:defRPr sz="2400">
                  <a:solidFill>
                    <a:srgbClr val="111111"/>
                  </a:solidFill>
                  <a:latin typeface="Times New Roman" panose="02020603050405020304" pitchFamily="18" charset="0"/>
                </a:defRPr>
              </a:lvl4pPr>
              <a:lvl5pPr marL="2057400" indent="-228600" eaLnBrk="0" hangingPunct="0">
                <a:defRPr sz="2400">
                  <a:solidFill>
                    <a:srgbClr val="111111"/>
                  </a:solidFill>
                  <a:latin typeface="Times New Roman" panose="02020603050405020304" pitchFamily="18" charset="0"/>
                </a:defRPr>
              </a:lvl5pPr>
              <a:lvl6pPr marL="2514600" indent="-228600" algn="ctr" eaLnBrk="0" fontAlgn="base" hangingPunct="0">
                <a:spcBef>
                  <a:spcPct val="0"/>
                </a:spcBef>
                <a:spcAft>
                  <a:spcPct val="0"/>
                </a:spcAft>
                <a:defRPr sz="2400">
                  <a:solidFill>
                    <a:srgbClr val="111111"/>
                  </a:solidFill>
                  <a:latin typeface="Times New Roman" panose="02020603050405020304" pitchFamily="18" charset="0"/>
                </a:defRPr>
              </a:lvl6pPr>
              <a:lvl7pPr marL="2971800" indent="-228600" algn="ctr" eaLnBrk="0" fontAlgn="base" hangingPunct="0">
                <a:spcBef>
                  <a:spcPct val="0"/>
                </a:spcBef>
                <a:spcAft>
                  <a:spcPct val="0"/>
                </a:spcAft>
                <a:defRPr sz="2400">
                  <a:solidFill>
                    <a:srgbClr val="111111"/>
                  </a:solidFill>
                  <a:latin typeface="Times New Roman" panose="02020603050405020304" pitchFamily="18" charset="0"/>
                </a:defRPr>
              </a:lvl7pPr>
              <a:lvl8pPr marL="3429000" indent="-228600" algn="ctr" eaLnBrk="0" fontAlgn="base" hangingPunct="0">
                <a:spcBef>
                  <a:spcPct val="0"/>
                </a:spcBef>
                <a:spcAft>
                  <a:spcPct val="0"/>
                </a:spcAft>
                <a:defRPr sz="2400">
                  <a:solidFill>
                    <a:srgbClr val="111111"/>
                  </a:solidFill>
                  <a:latin typeface="Times New Roman" panose="02020603050405020304" pitchFamily="18" charset="0"/>
                </a:defRPr>
              </a:lvl8pPr>
              <a:lvl9pPr marL="3886200" indent="-228600" algn="ctr" eaLnBrk="0" fontAlgn="base" hangingPunct="0">
                <a:spcBef>
                  <a:spcPct val="0"/>
                </a:spcBef>
                <a:spcAft>
                  <a:spcPct val="0"/>
                </a:spcAft>
                <a:defRPr sz="2400">
                  <a:solidFill>
                    <a:srgbClr val="111111"/>
                  </a:solidFill>
                  <a:latin typeface="Times New Roman" panose="02020603050405020304" pitchFamily="18" charset="0"/>
                </a:defRPr>
              </a:lvl9pPr>
            </a:lstStyle>
            <a:p>
              <a:pPr algn="l" eaLnBrk="1" hangingPunct="1"/>
              <a:r>
                <a:rPr lang="en-US" altLang="en-US">
                  <a:solidFill>
                    <a:schemeClr val="tx1"/>
                  </a:solidFill>
                  <a:latin typeface="MS Sans Serif" charset="0"/>
                </a:rPr>
                <a:t>0</a:t>
              </a:r>
              <a:endParaRPr lang="en-US" altLang="en-US">
                <a:solidFill>
                  <a:schemeClr val="tx1"/>
                </a:solidFill>
              </a:endParaRPr>
            </a:p>
          </p:txBody>
        </p:sp>
        <p:sp>
          <p:nvSpPr>
            <p:cNvPr id="92182" name="Line 22"/>
            <p:cNvSpPr>
              <a:spLocks noChangeShapeType="1"/>
            </p:cNvSpPr>
            <p:nvPr/>
          </p:nvSpPr>
          <p:spPr bwMode="auto">
            <a:xfrm>
              <a:off x="2024" y="3670"/>
              <a:ext cx="1" cy="3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183" name="Line 23"/>
            <p:cNvSpPr>
              <a:spLocks noChangeShapeType="1"/>
            </p:cNvSpPr>
            <p:nvPr/>
          </p:nvSpPr>
          <p:spPr bwMode="auto">
            <a:xfrm>
              <a:off x="2069" y="3670"/>
              <a:ext cx="2" cy="3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184" name="Line 24"/>
            <p:cNvSpPr>
              <a:spLocks noChangeShapeType="1"/>
            </p:cNvSpPr>
            <p:nvPr/>
          </p:nvSpPr>
          <p:spPr bwMode="auto">
            <a:xfrm>
              <a:off x="2116" y="3670"/>
              <a:ext cx="1" cy="3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185" name="Line 25"/>
            <p:cNvSpPr>
              <a:spLocks noChangeShapeType="1"/>
            </p:cNvSpPr>
            <p:nvPr/>
          </p:nvSpPr>
          <p:spPr bwMode="auto">
            <a:xfrm>
              <a:off x="2161" y="3670"/>
              <a:ext cx="2" cy="3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186" name="Line 26"/>
            <p:cNvSpPr>
              <a:spLocks noChangeShapeType="1"/>
            </p:cNvSpPr>
            <p:nvPr/>
          </p:nvSpPr>
          <p:spPr bwMode="auto">
            <a:xfrm>
              <a:off x="2208" y="3670"/>
              <a:ext cx="1" cy="3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187" name="Line 27"/>
            <p:cNvSpPr>
              <a:spLocks noChangeShapeType="1"/>
            </p:cNvSpPr>
            <p:nvPr/>
          </p:nvSpPr>
          <p:spPr bwMode="auto">
            <a:xfrm>
              <a:off x="2253" y="3670"/>
              <a:ext cx="2" cy="3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188" name="Line 28"/>
            <p:cNvSpPr>
              <a:spLocks noChangeShapeType="1"/>
            </p:cNvSpPr>
            <p:nvPr/>
          </p:nvSpPr>
          <p:spPr bwMode="auto">
            <a:xfrm>
              <a:off x="2300" y="3670"/>
              <a:ext cx="2" cy="3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189" name="Line 29"/>
            <p:cNvSpPr>
              <a:spLocks noChangeShapeType="1"/>
            </p:cNvSpPr>
            <p:nvPr/>
          </p:nvSpPr>
          <p:spPr bwMode="auto">
            <a:xfrm>
              <a:off x="2345" y="3670"/>
              <a:ext cx="2" cy="3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190" name="Line 30"/>
            <p:cNvSpPr>
              <a:spLocks noChangeShapeType="1"/>
            </p:cNvSpPr>
            <p:nvPr/>
          </p:nvSpPr>
          <p:spPr bwMode="auto">
            <a:xfrm>
              <a:off x="2392" y="3670"/>
              <a:ext cx="2" cy="3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191" name="Line 31"/>
            <p:cNvSpPr>
              <a:spLocks noChangeShapeType="1"/>
            </p:cNvSpPr>
            <p:nvPr/>
          </p:nvSpPr>
          <p:spPr bwMode="auto">
            <a:xfrm>
              <a:off x="2438" y="3670"/>
              <a:ext cx="1" cy="3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192" name="Line 32"/>
            <p:cNvSpPr>
              <a:spLocks noChangeShapeType="1"/>
            </p:cNvSpPr>
            <p:nvPr/>
          </p:nvSpPr>
          <p:spPr bwMode="auto">
            <a:xfrm>
              <a:off x="2438" y="3670"/>
              <a:ext cx="1" cy="59"/>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193" name="Rectangle 33"/>
            <p:cNvSpPr>
              <a:spLocks noChangeArrowheads="1"/>
            </p:cNvSpPr>
            <p:nvPr/>
          </p:nvSpPr>
          <p:spPr bwMode="auto">
            <a:xfrm>
              <a:off x="2296" y="3729"/>
              <a:ext cx="303"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eaLnBrk="0" hangingPunct="0">
                <a:defRPr sz="2400">
                  <a:solidFill>
                    <a:srgbClr val="111111"/>
                  </a:solidFill>
                  <a:latin typeface="Times New Roman" panose="02020603050405020304" pitchFamily="18" charset="0"/>
                </a:defRPr>
              </a:lvl1pPr>
              <a:lvl2pPr marL="742950" indent="-285750" eaLnBrk="0" hangingPunct="0">
                <a:defRPr sz="2400">
                  <a:solidFill>
                    <a:srgbClr val="111111"/>
                  </a:solidFill>
                  <a:latin typeface="Times New Roman" panose="02020603050405020304" pitchFamily="18" charset="0"/>
                </a:defRPr>
              </a:lvl2pPr>
              <a:lvl3pPr marL="1143000" indent="-228600" eaLnBrk="0" hangingPunct="0">
                <a:defRPr sz="2400">
                  <a:solidFill>
                    <a:srgbClr val="111111"/>
                  </a:solidFill>
                  <a:latin typeface="Times New Roman" panose="02020603050405020304" pitchFamily="18" charset="0"/>
                </a:defRPr>
              </a:lvl3pPr>
              <a:lvl4pPr marL="1600200" indent="-228600" eaLnBrk="0" hangingPunct="0">
                <a:defRPr sz="2400">
                  <a:solidFill>
                    <a:srgbClr val="111111"/>
                  </a:solidFill>
                  <a:latin typeface="Times New Roman" panose="02020603050405020304" pitchFamily="18" charset="0"/>
                </a:defRPr>
              </a:lvl4pPr>
              <a:lvl5pPr marL="2057400" indent="-228600" eaLnBrk="0" hangingPunct="0">
                <a:defRPr sz="2400">
                  <a:solidFill>
                    <a:srgbClr val="111111"/>
                  </a:solidFill>
                  <a:latin typeface="Times New Roman" panose="02020603050405020304" pitchFamily="18" charset="0"/>
                </a:defRPr>
              </a:lvl5pPr>
              <a:lvl6pPr marL="2514600" indent="-228600" algn="ctr" eaLnBrk="0" fontAlgn="base" hangingPunct="0">
                <a:spcBef>
                  <a:spcPct val="0"/>
                </a:spcBef>
                <a:spcAft>
                  <a:spcPct val="0"/>
                </a:spcAft>
                <a:defRPr sz="2400">
                  <a:solidFill>
                    <a:srgbClr val="111111"/>
                  </a:solidFill>
                  <a:latin typeface="Times New Roman" panose="02020603050405020304" pitchFamily="18" charset="0"/>
                </a:defRPr>
              </a:lvl6pPr>
              <a:lvl7pPr marL="2971800" indent="-228600" algn="ctr" eaLnBrk="0" fontAlgn="base" hangingPunct="0">
                <a:spcBef>
                  <a:spcPct val="0"/>
                </a:spcBef>
                <a:spcAft>
                  <a:spcPct val="0"/>
                </a:spcAft>
                <a:defRPr sz="2400">
                  <a:solidFill>
                    <a:srgbClr val="111111"/>
                  </a:solidFill>
                  <a:latin typeface="Times New Roman" panose="02020603050405020304" pitchFamily="18" charset="0"/>
                </a:defRPr>
              </a:lvl7pPr>
              <a:lvl8pPr marL="3429000" indent="-228600" algn="ctr" eaLnBrk="0" fontAlgn="base" hangingPunct="0">
                <a:spcBef>
                  <a:spcPct val="0"/>
                </a:spcBef>
                <a:spcAft>
                  <a:spcPct val="0"/>
                </a:spcAft>
                <a:defRPr sz="2400">
                  <a:solidFill>
                    <a:srgbClr val="111111"/>
                  </a:solidFill>
                  <a:latin typeface="Times New Roman" panose="02020603050405020304" pitchFamily="18" charset="0"/>
                </a:defRPr>
              </a:lvl8pPr>
              <a:lvl9pPr marL="3886200" indent="-228600" algn="ctr" eaLnBrk="0" fontAlgn="base" hangingPunct="0">
                <a:spcBef>
                  <a:spcPct val="0"/>
                </a:spcBef>
                <a:spcAft>
                  <a:spcPct val="0"/>
                </a:spcAft>
                <a:defRPr sz="2400">
                  <a:solidFill>
                    <a:srgbClr val="111111"/>
                  </a:solidFill>
                  <a:latin typeface="Times New Roman" panose="02020603050405020304" pitchFamily="18" charset="0"/>
                </a:defRPr>
              </a:lvl9pPr>
            </a:lstStyle>
            <a:p>
              <a:pPr algn="l" eaLnBrk="1" hangingPunct="1"/>
              <a:r>
                <a:rPr lang="en-US" altLang="en-US">
                  <a:solidFill>
                    <a:schemeClr val="tx1"/>
                  </a:solidFill>
                  <a:latin typeface="MS Sans Serif" charset="0"/>
                </a:rPr>
                <a:t>10</a:t>
              </a:r>
              <a:endParaRPr lang="en-US" altLang="en-US">
                <a:solidFill>
                  <a:schemeClr val="tx1"/>
                </a:solidFill>
              </a:endParaRPr>
            </a:p>
          </p:txBody>
        </p:sp>
        <p:sp>
          <p:nvSpPr>
            <p:cNvPr id="92194" name="Line 34"/>
            <p:cNvSpPr>
              <a:spLocks noChangeShapeType="1"/>
            </p:cNvSpPr>
            <p:nvPr/>
          </p:nvSpPr>
          <p:spPr bwMode="auto">
            <a:xfrm>
              <a:off x="2484" y="3670"/>
              <a:ext cx="2" cy="3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195" name="Line 35"/>
            <p:cNvSpPr>
              <a:spLocks noChangeShapeType="1"/>
            </p:cNvSpPr>
            <p:nvPr/>
          </p:nvSpPr>
          <p:spPr bwMode="auto">
            <a:xfrm>
              <a:off x="2530" y="3670"/>
              <a:ext cx="1" cy="3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196" name="Line 36"/>
            <p:cNvSpPr>
              <a:spLocks noChangeShapeType="1"/>
            </p:cNvSpPr>
            <p:nvPr/>
          </p:nvSpPr>
          <p:spPr bwMode="auto">
            <a:xfrm>
              <a:off x="2576" y="3670"/>
              <a:ext cx="2" cy="3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197" name="Line 37"/>
            <p:cNvSpPr>
              <a:spLocks noChangeShapeType="1"/>
            </p:cNvSpPr>
            <p:nvPr/>
          </p:nvSpPr>
          <p:spPr bwMode="auto">
            <a:xfrm>
              <a:off x="2622" y="3670"/>
              <a:ext cx="1" cy="3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198" name="Line 38"/>
            <p:cNvSpPr>
              <a:spLocks noChangeShapeType="1"/>
            </p:cNvSpPr>
            <p:nvPr/>
          </p:nvSpPr>
          <p:spPr bwMode="auto">
            <a:xfrm>
              <a:off x="2669" y="3670"/>
              <a:ext cx="1" cy="3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199" name="Line 39"/>
            <p:cNvSpPr>
              <a:spLocks noChangeShapeType="1"/>
            </p:cNvSpPr>
            <p:nvPr/>
          </p:nvSpPr>
          <p:spPr bwMode="auto">
            <a:xfrm>
              <a:off x="2714" y="3670"/>
              <a:ext cx="1" cy="3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200" name="Line 40"/>
            <p:cNvSpPr>
              <a:spLocks noChangeShapeType="1"/>
            </p:cNvSpPr>
            <p:nvPr/>
          </p:nvSpPr>
          <p:spPr bwMode="auto">
            <a:xfrm>
              <a:off x="2761" y="3670"/>
              <a:ext cx="1" cy="3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201" name="Line 41"/>
            <p:cNvSpPr>
              <a:spLocks noChangeShapeType="1"/>
            </p:cNvSpPr>
            <p:nvPr/>
          </p:nvSpPr>
          <p:spPr bwMode="auto">
            <a:xfrm>
              <a:off x="2806" y="3670"/>
              <a:ext cx="1" cy="3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202" name="Line 42"/>
            <p:cNvSpPr>
              <a:spLocks noChangeShapeType="1"/>
            </p:cNvSpPr>
            <p:nvPr/>
          </p:nvSpPr>
          <p:spPr bwMode="auto">
            <a:xfrm>
              <a:off x="2853" y="3670"/>
              <a:ext cx="1" cy="3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203" name="Line 43"/>
            <p:cNvSpPr>
              <a:spLocks noChangeShapeType="1"/>
            </p:cNvSpPr>
            <p:nvPr/>
          </p:nvSpPr>
          <p:spPr bwMode="auto">
            <a:xfrm>
              <a:off x="2898" y="3670"/>
              <a:ext cx="1" cy="3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204" name="Line 44"/>
            <p:cNvSpPr>
              <a:spLocks noChangeShapeType="1"/>
            </p:cNvSpPr>
            <p:nvPr/>
          </p:nvSpPr>
          <p:spPr bwMode="auto">
            <a:xfrm>
              <a:off x="2898" y="3670"/>
              <a:ext cx="1" cy="59"/>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205" name="Rectangle 45"/>
            <p:cNvSpPr>
              <a:spLocks noChangeArrowheads="1"/>
            </p:cNvSpPr>
            <p:nvPr/>
          </p:nvSpPr>
          <p:spPr bwMode="auto">
            <a:xfrm>
              <a:off x="2756" y="3729"/>
              <a:ext cx="214"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rgbClr val="111111"/>
                  </a:solidFill>
                  <a:latin typeface="Times New Roman" panose="02020603050405020304" pitchFamily="18" charset="0"/>
                </a:defRPr>
              </a:lvl1pPr>
              <a:lvl2pPr marL="742950" indent="-285750" eaLnBrk="0" hangingPunct="0">
                <a:defRPr sz="2400">
                  <a:solidFill>
                    <a:srgbClr val="111111"/>
                  </a:solidFill>
                  <a:latin typeface="Times New Roman" panose="02020603050405020304" pitchFamily="18" charset="0"/>
                </a:defRPr>
              </a:lvl2pPr>
              <a:lvl3pPr marL="1143000" indent="-228600" eaLnBrk="0" hangingPunct="0">
                <a:defRPr sz="2400">
                  <a:solidFill>
                    <a:srgbClr val="111111"/>
                  </a:solidFill>
                  <a:latin typeface="Times New Roman" panose="02020603050405020304" pitchFamily="18" charset="0"/>
                </a:defRPr>
              </a:lvl3pPr>
              <a:lvl4pPr marL="1600200" indent="-228600" eaLnBrk="0" hangingPunct="0">
                <a:defRPr sz="2400">
                  <a:solidFill>
                    <a:srgbClr val="111111"/>
                  </a:solidFill>
                  <a:latin typeface="Times New Roman" panose="02020603050405020304" pitchFamily="18" charset="0"/>
                </a:defRPr>
              </a:lvl4pPr>
              <a:lvl5pPr marL="2057400" indent="-228600" eaLnBrk="0" hangingPunct="0">
                <a:defRPr sz="2400">
                  <a:solidFill>
                    <a:srgbClr val="111111"/>
                  </a:solidFill>
                  <a:latin typeface="Times New Roman" panose="02020603050405020304" pitchFamily="18" charset="0"/>
                </a:defRPr>
              </a:lvl5pPr>
              <a:lvl6pPr marL="2514600" indent="-228600" algn="ctr" eaLnBrk="0" fontAlgn="base" hangingPunct="0">
                <a:spcBef>
                  <a:spcPct val="0"/>
                </a:spcBef>
                <a:spcAft>
                  <a:spcPct val="0"/>
                </a:spcAft>
                <a:defRPr sz="2400">
                  <a:solidFill>
                    <a:srgbClr val="111111"/>
                  </a:solidFill>
                  <a:latin typeface="Times New Roman" panose="02020603050405020304" pitchFamily="18" charset="0"/>
                </a:defRPr>
              </a:lvl6pPr>
              <a:lvl7pPr marL="2971800" indent="-228600" algn="ctr" eaLnBrk="0" fontAlgn="base" hangingPunct="0">
                <a:spcBef>
                  <a:spcPct val="0"/>
                </a:spcBef>
                <a:spcAft>
                  <a:spcPct val="0"/>
                </a:spcAft>
                <a:defRPr sz="2400">
                  <a:solidFill>
                    <a:srgbClr val="111111"/>
                  </a:solidFill>
                  <a:latin typeface="Times New Roman" panose="02020603050405020304" pitchFamily="18" charset="0"/>
                </a:defRPr>
              </a:lvl7pPr>
              <a:lvl8pPr marL="3429000" indent="-228600" algn="ctr" eaLnBrk="0" fontAlgn="base" hangingPunct="0">
                <a:spcBef>
                  <a:spcPct val="0"/>
                </a:spcBef>
                <a:spcAft>
                  <a:spcPct val="0"/>
                </a:spcAft>
                <a:defRPr sz="2400">
                  <a:solidFill>
                    <a:srgbClr val="111111"/>
                  </a:solidFill>
                  <a:latin typeface="Times New Roman" panose="02020603050405020304" pitchFamily="18" charset="0"/>
                </a:defRPr>
              </a:lvl8pPr>
              <a:lvl9pPr marL="3886200" indent="-228600" algn="ctr" eaLnBrk="0" fontAlgn="base" hangingPunct="0">
                <a:spcBef>
                  <a:spcPct val="0"/>
                </a:spcBef>
                <a:spcAft>
                  <a:spcPct val="0"/>
                </a:spcAft>
                <a:defRPr sz="2400">
                  <a:solidFill>
                    <a:srgbClr val="111111"/>
                  </a:solidFill>
                  <a:latin typeface="Times New Roman" panose="02020603050405020304" pitchFamily="18" charset="0"/>
                </a:defRPr>
              </a:lvl9pPr>
            </a:lstStyle>
            <a:p>
              <a:pPr algn="l" eaLnBrk="1" hangingPunct="1"/>
              <a:r>
                <a:rPr lang="en-US" altLang="en-US">
                  <a:solidFill>
                    <a:schemeClr val="tx1"/>
                  </a:solidFill>
                  <a:latin typeface="MS Sans Serif" charset="0"/>
                </a:rPr>
                <a:t>20</a:t>
              </a:r>
              <a:endParaRPr lang="en-US" altLang="en-US">
                <a:solidFill>
                  <a:schemeClr val="tx1"/>
                </a:solidFill>
              </a:endParaRPr>
            </a:p>
          </p:txBody>
        </p:sp>
        <p:sp>
          <p:nvSpPr>
            <p:cNvPr id="92206" name="Line 46"/>
            <p:cNvSpPr>
              <a:spLocks noChangeShapeType="1"/>
            </p:cNvSpPr>
            <p:nvPr/>
          </p:nvSpPr>
          <p:spPr bwMode="auto">
            <a:xfrm>
              <a:off x="2945" y="3670"/>
              <a:ext cx="1" cy="3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207" name="Line 47"/>
            <p:cNvSpPr>
              <a:spLocks noChangeShapeType="1"/>
            </p:cNvSpPr>
            <p:nvPr/>
          </p:nvSpPr>
          <p:spPr bwMode="auto">
            <a:xfrm>
              <a:off x="2990" y="3670"/>
              <a:ext cx="2" cy="3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208" name="Line 48"/>
            <p:cNvSpPr>
              <a:spLocks noChangeShapeType="1"/>
            </p:cNvSpPr>
            <p:nvPr/>
          </p:nvSpPr>
          <p:spPr bwMode="auto">
            <a:xfrm>
              <a:off x="3037" y="3670"/>
              <a:ext cx="1" cy="3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209" name="Line 49"/>
            <p:cNvSpPr>
              <a:spLocks noChangeShapeType="1"/>
            </p:cNvSpPr>
            <p:nvPr/>
          </p:nvSpPr>
          <p:spPr bwMode="auto">
            <a:xfrm>
              <a:off x="3082" y="3670"/>
              <a:ext cx="2" cy="3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210" name="Line 50"/>
            <p:cNvSpPr>
              <a:spLocks noChangeShapeType="1"/>
            </p:cNvSpPr>
            <p:nvPr/>
          </p:nvSpPr>
          <p:spPr bwMode="auto">
            <a:xfrm>
              <a:off x="3129" y="3670"/>
              <a:ext cx="1" cy="3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211" name="Line 51"/>
            <p:cNvSpPr>
              <a:spLocks noChangeShapeType="1"/>
            </p:cNvSpPr>
            <p:nvPr/>
          </p:nvSpPr>
          <p:spPr bwMode="auto">
            <a:xfrm>
              <a:off x="3174" y="3670"/>
              <a:ext cx="2" cy="3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212" name="Line 52"/>
            <p:cNvSpPr>
              <a:spLocks noChangeShapeType="1"/>
            </p:cNvSpPr>
            <p:nvPr/>
          </p:nvSpPr>
          <p:spPr bwMode="auto">
            <a:xfrm>
              <a:off x="3221" y="3670"/>
              <a:ext cx="2" cy="3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213" name="Line 53"/>
            <p:cNvSpPr>
              <a:spLocks noChangeShapeType="1"/>
            </p:cNvSpPr>
            <p:nvPr/>
          </p:nvSpPr>
          <p:spPr bwMode="auto">
            <a:xfrm>
              <a:off x="3266" y="3670"/>
              <a:ext cx="2" cy="3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214" name="Line 54"/>
            <p:cNvSpPr>
              <a:spLocks noChangeShapeType="1"/>
            </p:cNvSpPr>
            <p:nvPr/>
          </p:nvSpPr>
          <p:spPr bwMode="auto">
            <a:xfrm>
              <a:off x="3313" y="3670"/>
              <a:ext cx="2" cy="3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215" name="Line 55"/>
            <p:cNvSpPr>
              <a:spLocks noChangeShapeType="1"/>
            </p:cNvSpPr>
            <p:nvPr/>
          </p:nvSpPr>
          <p:spPr bwMode="auto">
            <a:xfrm>
              <a:off x="3359" y="3670"/>
              <a:ext cx="1" cy="3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216" name="Line 56"/>
            <p:cNvSpPr>
              <a:spLocks noChangeShapeType="1"/>
            </p:cNvSpPr>
            <p:nvPr/>
          </p:nvSpPr>
          <p:spPr bwMode="auto">
            <a:xfrm>
              <a:off x="3359" y="3670"/>
              <a:ext cx="1" cy="59"/>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217" name="Rectangle 57"/>
            <p:cNvSpPr>
              <a:spLocks noChangeArrowheads="1"/>
            </p:cNvSpPr>
            <p:nvPr/>
          </p:nvSpPr>
          <p:spPr bwMode="auto">
            <a:xfrm>
              <a:off x="3217" y="3729"/>
              <a:ext cx="214"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rgbClr val="111111"/>
                  </a:solidFill>
                  <a:latin typeface="Times New Roman" panose="02020603050405020304" pitchFamily="18" charset="0"/>
                </a:defRPr>
              </a:lvl1pPr>
              <a:lvl2pPr marL="742950" indent="-285750" eaLnBrk="0" hangingPunct="0">
                <a:defRPr sz="2400">
                  <a:solidFill>
                    <a:srgbClr val="111111"/>
                  </a:solidFill>
                  <a:latin typeface="Times New Roman" panose="02020603050405020304" pitchFamily="18" charset="0"/>
                </a:defRPr>
              </a:lvl2pPr>
              <a:lvl3pPr marL="1143000" indent="-228600" eaLnBrk="0" hangingPunct="0">
                <a:defRPr sz="2400">
                  <a:solidFill>
                    <a:srgbClr val="111111"/>
                  </a:solidFill>
                  <a:latin typeface="Times New Roman" panose="02020603050405020304" pitchFamily="18" charset="0"/>
                </a:defRPr>
              </a:lvl3pPr>
              <a:lvl4pPr marL="1600200" indent="-228600" eaLnBrk="0" hangingPunct="0">
                <a:defRPr sz="2400">
                  <a:solidFill>
                    <a:srgbClr val="111111"/>
                  </a:solidFill>
                  <a:latin typeface="Times New Roman" panose="02020603050405020304" pitchFamily="18" charset="0"/>
                </a:defRPr>
              </a:lvl4pPr>
              <a:lvl5pPr marL="2057400" indent="-228600" eaLnBrk="0" hangingPunct="0">
                <a:defRPr sz="2400">
                  <a:solidFill>
                    <a:srgbClr val="111111"/>
                  </a:solidFill>
                  <a:latin typeface="Times New Roman" panose="02020603050405020304" pitchFamily="18" charset="0"/>
                </a:defRPr>
              </a:lvl5pPr>
              <a:lvl6pPr marL="2514600" indent="-228600" algn="ctr" eaLnBrk="0" fontAlgn="base" hangingPunct="0">
                <a:spcBef>
                  <a:spcPct val="0"/>
                </a:spcBef>
                <a:spcAft>
                  <a:spcPct val="0"/>
                </a:spcAft>
                <a:defRPr sz="2400">
                  <a:solidFill>
                    <a:srgbClr val="111111"/>
                  </a:solidFill>
                  <a:latin typeface="Times New Roman" panose="02020603050405020304" pitchFamily="18" charset="0"/>
                </a:defRPr>
              </a:lvl6pPr>
              <a:lvl7pPr marL="2971800" indent="-228600" algn="ctr" eaLnBrk="0" fontAlgn="base" hangingPunct="0">
                <a:spcBef>
                  <a:spcPct val="0"/>
                </a:spcBef>
                <a:spcAft>
                  <a:spcPct val="0"/>
                </a:spcAft>
                <a:defRPr sz="2400">
                  <a:solidFill>
                    <a:srgbClr val="111111"/>
                  </a:solidFill>
                  <a:latin typeface="Times New Roman" panose="02020603050405020304" pitchFamily="18" charset="0"/>
                </a:defRPr>
              </a:lvl7pPr>
              <a:lvl8pPr marL="3429000" indent="-228600" algn="ctr" eaLnBrk="0" fontAlgn="base" hangingPunct="0">
                <a:spcBef>
                  <a:spcPct val="0"/>
                </a:spcBef>
                <a:spcAft>
                  <a:spcPct val="0"/>
                </a:spcAft>
                <a:defRPr sz="2400">
                  <a:solidFill>
                    <a:srgbClr val="111111"/>
                  </a:solidFill>
                  <a:latin typeface="Times New Roman" panose="02020603050405020304" pitchFamily="18" charset="0"/>
                </a:defRPr>
              </a:lvl8pPr>
              <a:lvl9pPr marL="3886200" indent="-228600" algn="ctr" eaLnBrk="0" fontAlgn="base" hangingPunct="0">
                <a:spcBef>
                  <a:spcPct val="0"/>
                </a:spcBef>
                <a:spcAft>
                  <a:spcPct val="0"/>
                </a:spcAft>
                <a:defRPr sz="2400">
                  <a:solidFill>
                    <a:srgbClr val="111111"/>
                  </a:solidFill>
                  <a:latin typeface="Times New Roman" panose="02020603050405020304" pitchFamily="18" charset="0"/>
                </a:defRPr>
              </a:lvl9pPr>
            </a:lstStyle>
            <a:p>
              <a:pPr algn="l" eaLnBrk="1" hangingPunct="1"/>
              <a:r>
                <a:rPr lang="en-US" altLang="en-US">
                  <a:solidFill>
                    <a:schemeClr val="tx1"/>
                  </a:solidFill>
                  <a:latin typeface="MS Sans Serif" charset="0"/>
                </a:rPr>
                <a:t>30</a:t>
              </a:r>
              <a:endParaRPr lang="en-US" altLang="en-US">
                <a:solidFill>
                  <a:schemeClr val="tx1"/>
                </a:solidFill>
              </a:endParaRPr>
            </a:p>
          </p:txBody>
        </p:sp>
        <p:sp>
          <p:nvSpPr>
            <p:cNvPr id="92218" name="Line 58"/>
            <p:cNvSpPr>
              <a:spLocks noChangeShapeType="1"/>
            </p:cNvSpPr>
            <p:nvPr/>
          </p:nvSpPr>
          <p:spPr bwMode="auto">
            <a:xfrm>
              <a:off x="3405" y="3670"/>
              <a:ext cx="2" cy="3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219" name="Line 59"/>
            <p:cNvSpPr>
              <a:spLocks noChangeShapeType="1"/>
            </p:cNvSpPr>
            <p:nvPr/>
          </p:nvSpPr>
          <p:spPr bwMode="auto">
            <a:xfrm>
              <a:off x="3451" y="3670"/>
              <a:ext cx="1" cy="3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220" name="Line 60"/>
            <p:cNvSpPr>
              <a:spLocks noChangeShapeType="1"/>
            </p:cNvSpPr>
            <p:nvPr/>
          </p:nvSpPr>
          <p:spPr bwMode="auto">
            <a:xfrm>
              <a:off x="3497" y="3670"/>
              <a:ext cx="2" cy="3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221" name="Line 61"/>
            <p:cNvSpPr>
              <a:spLocks noChangeShapeType="1"/>
            </p:cNvSpPr>
            <p:nvPr/>
          </p:nvSpPr>
          <p:spPr bwMode="auto">
            <a:xfrm>
              <a:off x="3544" y="3670"/>
              <a:ext cx="2" cy="3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222" name="Line 62"/>
            <p:cNvSpPr>
              <a:spLocks noChangeShapeType="1"/>
            </p:cNvSpPr>
            <p:nvPr/>
          </p:nvSpPr>
          <p:spPr bwMode="auto">
            <a:xfrm>
              <a:off x="3589" y="3670"/>
              <a:ext cx="2" cy="3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223" name="Line 63"/>
            <p:cNvSpPr>
              <a:spLocks noChangeShapeType="1"/>
            </p:cNvSpPr>
            <p:nvPr/>
          </p:nvSpPr>
          <p:spPr bwMode="auto">
            <a:xfrm>
              <a:off x="3636" y="3670"/>
              <a:ext cx="2" cy="3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224" name="Line 64"/>
            <p:cNvSpPr>
              <a:spLocks noChangeShapeType="1"/>
            </p:cNvSpPr>
            <p:nvPr/>
          </p:nvSpPr>
          <p:spPr bwMode="auto">
            <a:xfrm>
              <a:off x="3682" y="3670"/>
              <a:ext cx="1" cy="3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225" name="Line 65"/>
            <p:cNvSpPr>
              <a:spLocks noChangeShapeType="1"/>
            </p:cNvSpPr>
            <p:nvPr/>
          </p:nvSpPr>
          <p:spPr bwMode="auto">
            <a:xfrm>
              <a:off x="3727" y="3670"/>
              <a:ext cx="1" cy="3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226" name="Line 66"/>
            <p:cNvSpPr>
              <a:spLocks noChangeShapeType="1"/>
            </p:cNvSpPr>
            <p:nvPr/>
          </p:nvSpPr>
          <p:spPr bwMode="auto">
            <a:xfrm>
              <a:off x="3774" y="3670"/>
              <a:ext cx="1" cy="3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227" name="Line 67"/>
            <p:cNvSpPr>
              <a:spLocks noChangeShapeType="1"/>
            </p:cNvSpPr>
            <p:nvPr/>
          </p:nvSpPr>
          <p:spPr bwMode="auto">
            <a:xfrm>
              <a:off x="3819" y="3670"/>
              <a:ext cx="1" cy="3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228" name="Line 68"/>
            <p:cNvSpPr>
              <a:spLocks noChangeShapeType="1"/>
            </p:cNvSpPr>
            <p:nvPr/>
          </p:nvSpPr>
          <p:spPr bwMode="auto">
            <a:xfrm>
              <a:off x="3819" y="3670"/>
              <a:ext cx="1" cy="59"/>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229" name="Rectangle 69"/>
            <p:cNvSpPr>
              <a:spLocks noChangeArrowheads="1"/>
            </p:cNvSpPr>
            <p:nvPr/>
          </p:nvSpPr>
          <p:spPr bwMode="auto">
            <a:xfrm>
              <a:off x="3677" y="3729"/>
              <a:ext cx="214"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rgbClr val="111111"/>
                  </a:solidFill>
                  <a:latin typeface="Times New Roman" panose="02020603050405020304" pitchFamily="18" charset="0"/>
                </a:defRPr>
              </a:lvl1pPr>
              <a:lvl2pPr marL="742950" indent="-285750" eaLnBrk="0" hangingPunct="0">
                <a:defRPr sz="2400">
                  <a:solidFill>
                    <a:srgbClr val="111111"/>
                  </a:solidFill>
                  <a:latin typeface="Times New Roman" panose="02020603050405020304" pitchFamily="18" charset="0"/>
                </a:defRPr>
              </a:lvl2pPr>
              <a:lvl3pPr marL="1143000" indent="-228600" eaLnBrk="0" hangingPunct="0">
                <a:defRPr sz="2400">
                  <a:solidFill>
                    <a:srgbClr val="111111"/>
                  </a:solidFill>
                  <a:latin typeface="Times New Roman" panose="02020603050405020304" pitchFamily="18" charset="0"/>
                </a:defRPr>
              </a:lvl3pPr>
              <a:lvl4pPr marL="1600200" indent="-228600" eaLnBrk="0" hangingPunct="0">
                <a:defRPr sz="2400">
                  <a:solidFill>
                    <a:srgbClr val="111111"/>
                  </a:solidFill>
                  <a:latin typeface="Times New Roman" panose="02020603050405020304" pitchFamily="18" charset="0"/>
                </a:defRPr>
              </a:lvl4pPr>
              <a:lvl5pPr marL="2057400" indent="-228600" eaLnBrk="0" hangingPunct="0">
                <a:defRPr sz="2400">
                  <a:solidFill>
                    <a:srgbClr val="111111"/>
                  </a:solidFill>
                  <a:latin typeface="Times New Roman" panose="02020603050405020304" pitchFamily="18" charset="0"/>
                </a:defRPr>
              </a:lvl5pPr>
              <a:lvl6pPr marL="2514600" indent="-228600" algn="ctr" eaLnBrk="0" fontAlgn="base" hangingPunct="0">
                <a:spcBef>
                  <a:spcPct val="0"/>
                </a:spcBef>
                <a:spcAft>
                  <a:spcPct val="0"/>
                </a:spcAft>
                <a:defRPr sz="2400">
                  <a:solidFill>
                    <a:srgbClr val="111111"/>
                  </a:solidFill>
                  <a:latin typeface="Times New Roman" panose="02020603050405020304" pitchFamily="18" charset="0"/>
                </a:defRPr>
              </a:lvl6pPr>
              <a:lvl7pPr marL="2971800" indent="-228600" algn="ctr" eaLnBrk="0" fontAlgn="base" hangingPunct="0">
                <a:spcBef>
                  <a:spcPct val="0"/>
                </a:spcBef>
                <a:spcAft>
                  <a:spcPct val="0"/>
                </a:spcAft>
                <a:defRPr sz="2400">
                  <a:solidFill>
                    <a:srgbClr val="111111"/>
                  </a:solidFill>
                  <a:latin typeface="Times New Roman" panose="02020603050405020304" pitchFamily="18" charset="0"/>
                </a:defRPr>
              </a:lvl7pPr>
              <a:lvl8pPr marL="3429000" indent="-228600" algn="ctr" eaLnBrk="0" fontAlgn="base" hangingPunct="0">
                <a:spcBef>
                  <a:spcPct val="0"/>
                </a:spcBef>
                <a:spcAft>
                  <a:spcPct val="0"/>
                </a:spcAft>
                <a:defRPr sz="2400">
                  <a:solidFill>
                    <a:srgbClr val="111111"/>
                  </a:solidFill>
                  <a:latin typeface="Times New Roman" panose="02020603050405020304" pitchFamily="18" charset="0"/>
                </a:defRPr>
              </a:lvl8pPr>
              <a:lvl9pPr marL="3886200" indent="-228600" algn="ctr" eaLnBrk="0" fontAlgn="base" hangingPunct="0">
                <a:spcBef>
                  <a:spcPct val="0"/>
                </a:spcBef>
                <a:spcAft>
                  <a:spcPct val="0"/>
                </a:spcAft>
                <a:defRPr sz="2400">
                  <a:solidFill>
                    <a:srgbClr val="111111"/>
                  </a:solidFill>
                  <a:latin typeface="Times New Roman" panose="02020603050405020304" pitchFamily="18" charset="0"/>
                </a:defRPr>
              </a:lvl9pPr>
            </a:lstStyle>
            <a:p>
              <a:pPr algn="l" eaLnBrk="1" hangingPunct="1"/>
              <a:r>
                <a:rPr lang="en-US" altLang="en-US">
                  <a:solidFill>
                    <a:schemeClr val="tx1"/>
                  </a:solidFill>
                  <a:latin typeface="MS Sans Serif" charset="0"/>
                </a:rPr>
                <a:t>40</a:t>
              </a:r>
              <a:endParaRPr lang="en-US" altLang="en-US">
                <a:solidFill>
                  <a:schemeClr val="tx1"/>
                </a:solidFill>
              </a:endParaRPr>
            </a:p>
          </p:txBody>
        </p:sp>
        <p:sp>
          <p:nvSpPr>
            <p:cNvPr id="92230" name="Line 70"/>
            <p:cNvSpPr>
              <a:spLocks noChangeShapeType="1"/>
            </p:cNvSpPr>
            <p:nvPr/>
          </p:nvSpPr>
          <p:spPr bwMode="auto">
            <a:xfrm>
              <a:off x="3866" y="3670"/>
              <a:ext cx="1" cy="3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231" name="Line 71"/>
            <p:cNvSpPr>
              <a:spLocks noChangeShapeType="1"/>
            </p:cNvSpPr>
            <p:nvPr/>
          </p:nvSpPr>
          <p:spPr bwMode="auto">
            <a:xfrm>
              <a:off x="3911" y="3670"/>
              <a:ext cx="2" cy="3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232" name="Line 72"/>
            <p:cNvSpPr>
              <a:spLocks noChangeShapeType="1"/>
            </p:cNvSpPr>
            <p:nvPr/>
          </p:nvSpPr>
          <p:spPr bwMode="auto">
            <a:xfrm>
              <a:off x="3958" y="3670"/>
              <a:ext cx="1" cy="3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233" name="Line 73"/>
            <p:cNvSpPr>
              <a:spLocks noChangeShapeType="1"/>
            </p:cNvSpPr>
            <p:nvPr/>
          </p:nvSpPr>
          <p:spPr bwMode="auto">
            <a:xfrm>
              <a:off x="4003" y="3670"/>
              <a:ext cx="2" cy="3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234" name="Line 74"/>
            <p:cNvSpPr>
              <a:spLocks noChangeShapeType="1"/>
            </p:cNvSpPr>
            <p:nvPr/>
          </p:nvSpPr>
          <p:spPr bwMode="auto">
            <a:xfrm>
              <a:off x="4050" y="3670"/>
              <a:ext cx="1" cy="3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235" name="Line 75"/>
            <p:cNvSpPr>
              <a:spLocks noChangeShapeType="1"/>
            </p:cNvSpPr>
            <p:nvPr/>
          </p:nvSpPr>
          <p:spPr bwMode="auto">
            <a:xfrm>
              <a:off x="4095" y="3670"/>
              <a:ext cx="2" cy="3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236" name="Line 76"/>
            <p:cNvSpPr>
              <a:spLocks noChangeShapeType="1"/>
            </p:cNvSpPr>
            <p:nvPr/>
          </p:nvSpPr>
          <p:spPr bwMode="auto">
            <a:xfrm>
              <a:off x="4142" y="3670"/>
              <a:ext cx="1" cy="3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237" name="Line 77"/>
            <p:cNvSpPr>
              <a:spLocks noChangeShapeType="1"/>
            </p:cNvSpPr>
            <p:nvPr/>
          </p:nvSpPr>
          <p:spPr bwMode="auto">
            <a:xfrm>
              <a:off x="4189" y="3670"/>
              <a:ext cx="1" cy="3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238" name="Line 78"/>
            <p:cNvSpPr>
              <a:spLocks noChangeShapeType="1"/>
            </p:cNvSpPr>
            <p:nvPr/>
          </p:nvSpPr>
          <p:spPr bwMode="auto">
            <a:xfrm>
              <a:off x="4234" y="3670"/>
              <a:ext cx="2" cy="3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239" name="Line 79"/>
            <p:cNvSpPr>
              <a:spLocks noChangeShapeType="1"/>
            </p:cNvSpPr>
            <p:nvPr/>
          </p:nvSpPr>
          <p:spPr bwMode="auto">
            <a:xfrm>
              <a:off x="4281" y="3670"/>
              <a:ext cx="1" cy="3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240" name="Line 80"/>
            <p:cNvSpPr>
              <a:spLocks noChangeShapeType="1"/>
            </p:cNvSpPr>
            <p:nvPr/>
          </p:nvSpPr>
          <p:spPr bwMode="auto">
            <a:xfrm>
              <a:off x="4281" y="3670"/>
              <a:ext cx="1" cy="59"/>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241" name="Rectangle 81"/>
            <p:cNvSpPr>
              <a:spLocks noChangeArrowheads="1"/>
            </p:cNvSpPr>
            <p:nvPr/>
          </p:nvSpPr>
          <p:spPr bwMode="auto">
            <a:xfrm>
              <a:off x="4139" y="3729"/>
              <a:ext cx="214"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rgbClr val="111111"/>
                  </a:solidFill>
                  <a:latin typeface="Times New Roman" panose="02020603050405020304" pitchFamily="18" charset="0"/>
                </a:defRPr>
              </a:lvl1pPr>
              <a:lvl2pPr marL="742950" indent="-285750" eaLnBrk="0" hangingPunct="0">
                <a:defRPr sz="2400">
                  <a:solidFill>
                    <a:srgbClr val="111111"/>
                  </a:solidFill>
                  <a:latin typeface="Times New Roman" panose="02020603050405020304" pitchFamily="18" charset="0"/>
                </a:defRPr>
              </a:lvl2pPr>
              <a:lvl3pPr marL="1143000" indent="-228600" eaLnBrk="0" hangingPunct="0">
                <a:defRPr sz="2400">
                  <a:solidFill>
                    <a:srgbClr val="111111"/>
                  </a:solidFill>
                  <a:latin typeface="Times New Roman" panose="02020603050405020304" pitchFamily="18" charset="0"/>
                </a:defRPr>
              </a:lvl3pPr>
              <a:lvl4pPr marL="1600200" indent="-228600" eaLnBrk="0" hangingPunct="0">
                <a:defRPr sz="2400">
                  <a:solidFill>
                    <a:srgbClr val="111111"/>
                  </a:solidFill>
                  <a:latin typeface="Times New Roman" panose="02020603050405020304" pitchFamily="18" charset="0"/>
                </a:defRPr>
              </a:lvl4pPr>
              <a:lvl5pPr marL="2057400" indent="-228600" eaLnBrk="0" hangingPunct="0">
                <a:defRPr sz="2400">
                  <a:solidFill>
                    <a:srgbClr val="111111"/>
                  </a:solidFill>
                  <a:latin typeface="Times New Roman" panose="02020603050405020304" pitchFamily="18" charset="0"/>
                </a:defRPr>
              </a:lvl5pPr>
              <a:lvl6pPr marL="2514600" indent="-228600" algn="ctr" eaLnBrk="0" fontAlgn="base" hangingPunct="0">
                <a:spcBef>
                  <a:spcPct val="0"/>
                </a:spcBef>
                <a:spcAft>
                  <a:spcPct val="0"/>
                </a:spcAft>
                <a:defRPr sz="2400">
                  <a:solidFill>
                    <a:srgbClr val="111111"/>
                  </a:solidFill>
                  <a:latin typeface="Times New Roman" panose="02020603050405020304" pitchFamily="18" charset="0"/>
                </a:defRPr>
              </a:lvl6pPr>
              <a:lvl7pPr marL="2971800" indent="-228600" algn="ctr" eaLnBrk="0" fontAlgn="base" hangingPunct="0">
                <a:spcBef>
                  <a:spcPct val="0"/>
                </a:spcBef>
                <a:spcAft>
                  <a:spcPct val="0"/>
                </a:spcAft>
                <a:defRPr sz="2400">
                  <a:solidFill>
                    <a:srgbClr val="111111"/>
                  </a:solidFill>
                  <a:latin typeface="Times New Roman" panose="02020603050405020304" pitchFamily="18" charset="0"/>
                </a:defRPr>
              </a:lvl7pPr>
              <a:lvl8pPr marL="3429000" indent="-228600" algn="ctr" eaLnBrk="0" fontAlgn="base" hangingPunct="0">
                <a:spcBef>
                  <a:spcPct val="0"/>
                </a:spcBef>
                <a:spcAft>
                  <a:spcPct val="0"/>
                </a:spcAft>
                <a:defRPr sz="2400">
                  <a:solidFill>
                    <a:srgbClr val="111111"/>
                  </a:solidFill>
                  <a:latin typeface="Times New Roman" panose="02020603050405020304" pitchFamily="18" charset="0"/>
                </a:defRPr>
              </a:lvl8pPr>
              <a:lvl9pPr marL="3886200" indent="-228600" algn="ctr" eaLnBrk="0" fontAlgn="base" hangingPunct="0">
                <a:spcBef>
                  <a:spcPct val="0"/>
                </a:spcBef>
                <a:spcAft>
                  <a:spcPct val="0"/>
                </a:spcAft>
                <a:defRPr sz="2400">
                  <a:solidFill>
                    <a:srgbClr val="111111"/>
                  </a:solidFill>
                  <a:latin typeface="Times New Roman" panose="02020603050405020304" pitchFamily="18" charset="0"/>
                </a:defRPr>
              </a:lvl9pPr>
            </a:lstStyle>
            <a:p>
              <a:pPr algn="l" eaLnBrk="1" hangingPunct="1"/>
              <a:r>
                <a:rPr lang="en-US" altLang="en-US">
                  <a:solidFill>
                    <a:schemeClr val="tx1"/>
                  </a:solidFill>
                  <a:latin typeface="MS Sans Serif" charset="0"/>
                </a:rPr>
                <a:t>50</a:t>
              </a:r>
              <a:endParaRPr lang="en-US" altLang="en-US">
                <a:solidFill>
                  <a:schemeClr val="tx1"/>
                </a:solidFill>
              </a:endParaRPr>
            </a:p>
          </p:txBody>
        </p:sp>
        <p:sp>
          <p:nvSpPr>
            <p:cNvPr id="92242" name="Line 82"/>
            <p:cNvSpPr>
              <a:spLocks noChangeShapeType="1"/>
            </p:cNvSpPr>
            <p:nvPr/>
          </p:nvSpPr>
          <p:spPr bwMode="auto">
            <a:xfrm>
              <a:off x="4326" y="3670"/>
              <a:ext cx="2" cy="3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243" name="Line 83"/>
            <p:cNvSpPr>
              <a:spLocks noChangeShapeType="1"/>
            </p:cNvSpPr>
            <p:nvPr/>
          </p:nvSpPr>
          <p:spPr bwMode="auto">
            <a:xfrm>
              <a:off x="4373" y="3670"/>
              <a:ext cx="1" cy="3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244" name="Line 84"/>
            <p:cNvSpPr>
              <a:spLocks noChangeShapeType="1"/>
            </p:cNvSpPr>
            <p:nvPr/>
          </p:nvSpPr>
          <p:spPr bwMode="auto">
            <a:xfrm>
              <a:off x="4418" y="3670"/>
              <a:ext cx="2" cy="3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245" name="Line 85"/>
            <p:cNvSpPr>
              <a:spLocks noChangeShapeType="1"/>
            </p:cNvSpPr>
            <p:nvPr/>
          </p:nvSpPr>
          <p:spPr bwMode="auto">
            <a:xfrm>
              <a:off x="4465" y="3670"/>
              <a:ext cx="1" cy="3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246" name="Line 86"/>
            <p:cNvSpPr>
              <a:spLocks noChangeShapeType="1"/>
            </p:cNvSpPr>
            <p:nvPr/>
          </p:nvSpPr>
          <p:spPr bwMode="auto">
            <a:xfrm>
              <a:off x="4510" y="3670"/>
              <a:ext cx="2" cy="3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247" name="Line 87"/>
            <p:cNvSpPr>
              <a:spLocks noChangeShapeType="1"/>
            </p:cNvSpPr>
            <p:nvPr/>
          </p:nvSpPr>
          <p:spPr bwMode="auto">
            <a:xfrm>
              <a:off x="4557" y="3670"/>
              <a:ext cx="2" cy="3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248" name="Line 88"/>
            <p:cNvSpPr>
              <a:spLocks noChangeShapeType="1"/>
            </p:cNvSpPr>
            <p:nvPr/>
          </p:nvSpPr>
          <p:spPr bwMode="auto">
            <a:xfrm>
              <a:off x="4603" y="3670"/>
              <a:ext cx="1" cy="3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249" name="Line 89"/>
            <p:cNvSpPr>
              <a:spLocks noChangeShapeType="1"/>
            </p:cNvSpPr>
            <p:nvPr/>
          </p:nvSpPr>
          <p:spPr bwMode="auto">
            <a:xfrm>
              <a:off x="4648" y="3670"/>
              <a:ext cx="1" cy="3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250" name="Line 90"/>
            <p:cNvSpPr>
              <a:spLocks noChangeShapeType="1"/>
            </p:cNvSpPr>
            <p:nvPr/>
          </p:nvSpPr>
          <p:spPr bwMode="auto">
            <a:xfrm>
              <a:off x="4695" y="3670"/>
              <a:ext cx="1" cy="3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251" name="Line 91"/>
            <p:cNvSpPr>
              <a:spLocks noChangeShapeType="1"/>
            </p:cNvSpPr>
            <p:nvPr/>
          </p:nvSpPr>
          <p:spPr bwMode="auto">
            <a:xfrm>
              <a:off x="4740" y="3670"/>
              <a:ext cx="1" cy="3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252" name="Line 92"/>
            <p:cNvSpPr>
              <a:spLocks noChangeShapeType="1"/>
            </p:cNvSpPr>
            <p:nvPr/>
          </p:nvSpPr>
          <p:spPr bwMode="auto">
            <a:xfrm>
              <a:off x="4740" y="3670"/>
              <a:ext cx="1" cy="59"/>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253" name="Rectangle 93"/>
            <p:cNvSpPr>
              <a:spLocks noChangeArrowheads="1"/>
            </p:cNvSpPr>
            <p:nvPr/>
          </p:nvSpPr>
          <p:spPr bwMode="auto">
            <a:xfrm>
              <a:off x="4598" y="3729"/>
              <a:ext cx="214"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rgbClr val="111111"/>
                  </a:solidFill>
                  <a:latin typeface="Times New Roman" panose="02020603050405020304" pitchFamily="18" charset="0"/>
                </a:defRPr>
              </a:lvl1pPr>
              <a:lvl2pPr marL="742950" indent="-285750" eaLnBrk="0" hangingPunct="0">
                <a:defRPr sz="2400">
                  <a:solidFill>
                    <a:srgbClr val="111111"/>
                  </a:solidFill>
                  <a:latin typeface="Times New Roman" panose="02020603050405020304" pitchFamily="18" charset="0"/>
                </a:defRPr>
              </a:lvl2pPr>
              <a:lvl3pPr marL="1143000" indent="-228600" eaLnBrk="0" hangingPunct="0">
                <a:defRPr sz="2400">
                  <a:solidFill>
                    <a:srgbClr val="111111"/>
                  </a:solidFill>
                  <a:latin typeface="Times New Roman" panose="02020603050405020304" pitchFamily="18" charset="0"/>
                </a:defRPr>
              </a:lvl3pPr>
              <a:lvl4pPr marL="1600200" indent="-228600" eaLnBrk="0" hangingPunct="0">
                <a:defRPr sz="2400">
                  <a:solidFill>
                    <a:srgbClr val="111111"/>
                  </a:solidFill>
                  <a:latin typeface="Times New Roman" panose="02020603050405020304" pitchFamily="18" charset="0"/>
                </a:defRPr>
              </a:lvl4pPr>
              <a:lvl5pPr marL="2057400" indent="-228600" eaLnBrk="0" hangingPunct="0">
                <a:defRPr sz="2400">
                  <a:solidFill>
                    <a:srgbClr val="111111"/>
                  </a:solidFill>
                  <a:latin typeface="Times New Roman" panose="02020603050405020304" pitchFamily="18" charset="0"/>
                </a:defRPr>
              </a:lvl5pPr>
              <a:lvl6pPr marL="2514600" indent="-228600" algn="ctr" eaLnBrk="0" fontAlgn="base" hangingPunct="0">
                <a:spcBef>
                  <a:spcPct val="0"/>
                </a:spcBef>
                <a:spcAft>
                  <a:spcPct val="0"/>
                </a:spcAft>
                <a:defRPr sz="2400">
                  <a:solidFill>
                    <a:srgbClr val="111111"/>
                  </a:solidFill>
                  <a:latin typeface="Times New Roman" panose="02020603050405020304" pitchFamily="18" charset="0"/>
                </a:defRPr>
              </a:lvl6pPr>
              <a:lvl7pPr marL="2971800" indent="-228600" algn="ctr" eaLnBrk="0" fontAlgn="base" hangingPunct="0">
                <a:spcBef>
                  <a:spcPct val="0"/>
                </a:spcBef>
                <a:spcAft>
                  <a:spcPct val="0"/>
                </a:spcAft>
                <a:defRPr sz="2400">
                  <a:solidFill>
                    <a:srgbClr val="111111"/>
                  </a:solidFill>
                  <a:latin typeface="Times New Roman" panose="02020603050405020304" pitchFamily="18" charset="0"/>
                </a:defRPr>
              </a:lvl7pPr>
              <a:lvl8pPr marL="3429000" indent="-228600" algn="ctr" eaLnBrk="0" fontAlgn="base" hangingPunct="0">
                <a:spcBef>
                  <a:spcPct val="0"/>
                </a:spcBef>
                <a:spcAft>
                  <a:spcPct val="0"/>
                </a:spcAft>
                <a:defRPr sz="2400">
                  <a:solidFill>
                    <a:srgbClr val="111111"/>
                  </a:solidFill>
                  <a:latin typeface="Times New Roman" panose="02020603050405020304" pitchFamily="18" charset="0"/>
                </a:defRPr>
              </a:lvl8pPr>
              <a:lvl9pPr marL="3886200" indent="-228600" algn="ctr" eaLnBrk="0" fontAlgn="base" hangingPunct="0">
                <a:spcBef>
                  <a:spcPct val="0"/>
                </a:spcBef>
                <a:spcAft>
                  <a:spcPct val="0"/>
                </a:spcAft>
                <a:defRPr sz="2400">
                  <a:solidFill>
                    <a:srgbClr val="111111"/>
                  </a:solidFill>
                  <a:latin typeface="Times New Roman" panose="02020603050405020304" pitchFamily="18" charset="0"/>
                </a:defRPr>
              </a:lvl9pPr>
            </a:lstStyle>
            <a:p>
              <a:pPr algn="l" eaLnBrk="1" hangingPunct="1"/>
              <a:r>
                <a:rPr lang="en-US" altLang="en-US">
                  <a:solidFill>
                    <a:schemeClr val="tx1"/>
                  </a:solidFill>
                  <a:latin typeface="MS Sans Serif" charset="0"/>
                </a:rPr>
                <a:t>60</a:t>
              </a:r>
              <a:endParaRPr lang="en-US" altLang="en-US">
                <a:solidFill>
                  <a:schemeClr val="tx1"/>
                </a:solidFill>
              </a:endParaRPr>
            </a:p>
          </p:txBody>
        </p:sp>
        <p:sp>
          <p:nvSpPr>
            <p:cNvPr id="92254" name="Line 94"/>
            <p:cNvSpPr>
              <a:spLocks noChangeShapeType="1"/>
            </p:cNvSpPr>
            <p:nvPr/>
          </p:nvSpPr>
          <p:spPr bwMode="auto">
            <a:xfrm flipV="1">
              <a:off x="1517" y="1990"/>
              <a:ext cx="1" cy="168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255" name="Line 95"/>
            <p:cNvSpPr>
              <a:spLocks noChangeShapeType="1"/>
            </p:cNvSpPr>
            <p:nvPr/>
          </p:nvSpPr>
          <p:spPr bwMode="auto">
            <a:xfrm flipH="1">
              <a:off x="1436" y="3670"/>
              <a:ext cx="81" cy="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256" name="Line 96"/>
            <p:cNvSpPr>
              <a:spLocks noChangeShapeType="1"/>
            </p:cNvSpPr>
            <p:nvPr/>
          </p:nvSpPr>
          <p:spPr bwMode="auto">
            <a:xfrm flipH="1">
              <a:off x="1415" y="3670"/>
              <a:ext cx="102" cy="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257" name="Rectangle 97"/>
            <p:cNvSpPr>
              <a:spLocks noChangeArrowheads="1"/>
            </p:cNvSpPr>
            <p:nvPr/>
          </p:nvSpPr>
          <p:spPr bwMode="auto">
            <a:xfrm>
              <a:off x="1212" y="3584"/>
              <a:ext cx="108"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rgbClr val="111111"/>
                  </a:solidFill>
                  <a:latin typeface="Times New Roman" panose="02020603050405020304" pitchFamily="18" charset="0"/>
                </a:defRPr>
              </a:lvl1pPr>
              <a:lvl2pPr marL="742950" indent="-285750" eaLnBrk="0" hangingPunct="0">
                <a:defRPr sz="2400">
                  <a:solidFill>
                    <a:srgbClr val="111111"/>
                  </a:solidFill>
                  <a:latin typeface="Times New Roman" panose="02020603050405020304" pitchFamily="18" charset="0"/>
                </a:defRPr>
              </a:lvl2pPr>
              <a:lvl3pPr marL="1143000" indent="-228600" eaLnBrk="0" hangingPunct="0">
                <a:defRPr sz="2400">
                  <a:solidFill>
                    <a:srgbClr val="111111"/>
                  </a:solidFill>
                  <a:latin typeface="Times New Roman" panose="02020603050405020304" pitchFamily="18" charset="0"/>
                </a:defRPr>
              </a:lvl3pPr>
              <a:lvl4pPr marL="1600200" indent="-228600" eaLnBrk="0" hangingPunct="0">
                <a:defRPr sz="2400">
                  <a:solidFill>
                    <a:srgbClr val="111111"/>
                  </a:solidFill>
                  <a:latin typeface="Times New Roman" panose="02020603050405020304" pitchFamily="18" charset="0"/>
                </a:defRPr>
              </a:lvl4pPr>
              <a:lvl5pPr marL="2057400" indent="-228600" eaLnBrk="0" hangingPunct="0">
                <a:defRPr sz="2400">
                  <a:solidFill>
                    <a:srgbClr val="111111"/>
                  </a:solidFill>
                  <a:latin typeface="Times New Roman" panose="02020603050405020304" pitchFamily="18" charset="0"/>
                </a:defRPr>
              </a:lvl5pPr>
              <a:lvl6pPr marL="2514600" indent="-228600" algn="ctr" eaLnBrk="0" fontAlgn="base" hangingPunct="0">
                <a:spcBef>
                  <a:spcPct val="0"/>
                </a:spcBef>
                <a:spcAft>
                  <a:spcPct val="0"/>
                </a:spcAft>
                <a:defRPr sz="2400">
                  <a:solidFill>
                    <a:srgbClr val="111111"/>
                  </a:solidFill>
                  <a:latin typeface="Times New Roman" panose="02020603050405020304" pitchFamily="18" charset="0"/>
                </a:defRPr>
              </a:lvl6pPr>
              <a:lvl7pPr marL="2971800" indent="-228600" algn="ctr" eaLnBrk="0" fontAlgn="base" hangingPunct="0">
                <a:spcBef>
                  <a:spcPct val="0"/>
                </a:spcBef>
                <a:spcAft>
                  <a:spcPct val="0"/>
                </a:spcAft>
                <a:defRPr sz="2400">
                  <a:solidFill>
                    <a:srgbClr val="111111"/>
                  </a:solidFill>
                  <a:latin typeface="Times New Roman" panose="02020603050405020304" pitchFamily="18" charset="0"/>
                </a:defRPr>
              </a:lvl7pPr>
              <a:lvl8pPr marL="3429000" indent="-228600" algn="ctr" eaLnBrk="0" fontAlgn="base" hangingPunct="0">
                <a:spcBef>
                  <a:spcPct val="0"/>
                </a:spcBef>
                <a:spcAft>
                  <a:spcPct val="0"/>
                </a:spcAft>
                <a:defRPr sz="2400">
                  <a:solidFill>
                    <a:srgbClr val="111111"/>
                  </a:solidFill>
                  <a:latin typeface="Times New Roman" panose="02020603050405020304" pitchFamily="18" charset="0"/>
                </a:defRPr>
              </a:lvl8pPr>
              <a:lvl9pPr marL="3886200" indent="-228600" algn="ctr" eaLnBrk="0" fontAlgn="base" hangingPunct="0">
                <a:spcBef>
                  <a:spcPct val="0"/>
                </a:spcBef>
                <a:spcAft>
                  <a:spcPct val="0"/>
                </a:spcAft>
                <a:defRPr sz="2400">
                  <a:solidFill>
                    <a:srgbClr val="111111"/>
                  </a:solidFill>
                  <a:latin typeface="Times New Roman" panose="02020603050405020304" pitchFamily="18" charset="0"/>
                </a:defRPr>
              </a:lvl9pPr>
            </a:lstStyle>
            <a:p>
              <a:pPr algn="l" eaLnBrk="1" hangingPunct="1"/>
              <a:r>
                <a:rPr lang="en-US" altLang="en-US">
                  <a:solidFill>
                    <a:schemeClr val="tx1"/>
                  </a:solidFill>
                  <a:latin typeface="MS Sans Serif" charset="0"/>
                </a:rPr>
                <a:t>0</a:t>
              </a:r>
              <a:endParaRPr lang="en-US" altLang="en-US">
                <a:solidFill>
                  <a:schemeClr val="tx1"/>
                </a:solidFill>
              </a:endParaRPr>
            </a:p>
          </p:txBody>
        </p:sp>
        <p:sp>
          <p:nvSpPr>
            <p:cNvPr id="92258" name="Line 98"/>
            <p:cNvSpPr>
              <a:spLocks noChangeShapeType="1"/>
            </p:cNvSpPr>
            <p:nvPr/>
          </p:nvSpPr>
          <p:spPr bwMode="auto">
            <a:xfrm flipH="1">
              <a:off x="1436" y="3502"/>
              <a:ext cx="81" cy="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259" name="Line 99"/>
            <p:cNvSpPr>
              <a:spLocks noChangeShapeType="1"/>
            </p:cNvSpPr>
            <p:nvPr/>
          </p:nvSpPr>
          <p:spPr bwMode="auto">
            <a:xfrm flipH="1">
              <a:off x="1436" y="3334"/>
              <a:ext cx="81"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260" name="Line 100"/>
            <p:cNvSpPr>
              <a:spLocks noChangeShapeType="1"/>
            </p:cNvSpPr>
            <p:nvPr/>
          </p:nvSpPr>
          <p:spPr bwMode="auto">
            <a:xfrm flipH="1">
              <a:off x="1436" y="3166"/>
              <a:ext cx="81" cy="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261" name="Line 101"/>
            <p:cNvSpPr>
              <a:spLocks noChangeShapeType="1"/>
            </p:cNvSpPr>
            <p:nvPr/>
          </p:nvSpPr>
          <p:spPr bwMode="auto">
            <a:xfrm flipH="1">
              <a:off x="1436" y="2998"/>
              <a:ext cx="81" cy="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262" name="Line 102"/>
            <p:cNvSpPr>
              <a:spLocks noChangeShapeType="1"/>
            </p:cNvSpPr>
            <p:nvPr/>
          </p:nvSpPr>
          <p:spPr bwMode="auto">
            <a:xfrm flipH="1">
              <a:off x="1436" y="2830"/>
              <a:ext cx="81"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263" name="Line 103"/>
            <p:cNvSpPr>
              <a:spLocks noChangeShapeType="1"/>
            </p:cNvSpPr>
            <p:nvPr/>
          </p:nvSpPr>
          <p:spPr bwMode="auto">
            <a:xfrm flipH="1">
              <a:off x="1415" y="2830"/>
              <a:ext cx="102"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264" name="Line 104"/>
            <p:cNvSpPr>
              <a:spLocks noChangeShapeType="1"/>
            </p:cNvSpPr>
            <p:nvPr/>
          </p:nvSpPr>
          <p:spPr bwMode="auto">
            <a:xfrm flipH="1">
              <a:off x="1436" y="2662"/>
              <a:ext cx="81"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265" name="Line 105"/>
            <p:cNvSpPr>
              <a:spLocks noChangeShapeType="1"/>
            </p:cNvSpPr>
            <p:nvPr/>
          </p:nvSpPr>
          <p:spPr bwMode="auto">
            <a:xfrm flipH="1">
              <a:off x="1436" y="2494"/>
              <a:ext cx="81"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266" name="Line 106"/>
            <p:cNvSpPr>
              <a:spLocks noChangeShapeType="1"/>
            </p:cNvSpPr>
            <p:nvPr/>
          </p:nvSpPr>
          <p:spPr bwMode="auto">
            <a:xfrm flipH="1">
              <a:off x="1436" y="2326"/>
              <a:ext cx="81"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267" name="Line 107"/>
            <p:cNvSpPr>
              <a:spLocks noChangeShapeType="1"/>
            </p:cNvSpPr>
            <p:nvPr/>
          </p:nvSpPr>
          <p:spPr bwMode="auto">
            <a:xfrm flipH="1">
              <a:off x="1436" y="2158"/>
              <a:ext cx="81"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268" name="Line 108"/>
            <p:cNvSpPr>
              <a:spLocks noChangeShapeType="1"/>
            </p:cNvSpPr>
            <p:nvPr/>
          </p:nvSpPr>
          <p:spPr bwMode="auto">
            <a:xfrm flipH="1">
              <a:off x="1436" y="1990"/>
              <a:ext cx="81"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269" name="Line 109"/>
            <p:cNvSpPr>
              <a:spLocks noChangeShapeType="1"/>
            </p:cNvSpPr>
            <p:nvPr/>
          </p:nvSpPr>
          <p:spPr bwMode="auto">
            <a:xfrm flipH="1">
              <a:off x="1415" y="1990"/>
              <a:ext cx="102"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270" name="Rectangle 110"/>
            <p:cNvSpPr>
              <a:spLocks noChangeArrowheads="1"/>
            </p:cNvSpPr>
            <p:nvPr/>
          </p:nvSpPr>
          <p:spPr bwMode="auto">
            <a:xfrm>
              <a:off x="1212" y="1905"/>
              <a:ext cx="108"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rgbClr val="111111"/>
                  </a:solidFill>
                  <a:latin typeface="Times New Roman" panose="02020603050405020304" pitchFamily="18" charset="0"/>
                </a:defRPr>
              </a:lvl1pPr>
              <a:lvl2pPr marL="742950" indent="-285750" eaLnBrk="0" hangingPunct="0">
                <a:defRPr sz="2400">
                  <a:solidFill>
                    <a:srgbClr val="111111"/>
                  </a:solidFill>
                  <a:latin typeface="Times New Roman" panose="02020603050405020304" pitchFamily="18" charset="0"/>
                </a:defRPr>
              </a:lvl2pPr>
              <a:lvl3pPr marL="1143000" indent="-228600" eaLnBrk="0" hangingPunct="0">
                <a:defRPr sz="2400">
                  <a:solidFill>
                    <a:srgbClr val="111111"/>
                  </a:solidFill>
                  <a:latin typeface="Times New Roman" panose="02020603050405020304" pitchFamily="18" charset="0"/>
                </a:defRPr>
              </a:lvl3pPr>
              <a:lvl4pPr marL="1600200" indent="-228600" eaLnBrk="0" hangingPunct="0">
                <a:defRPr sz="2400">
                  <a:solidFill>
                    <a:srgbClr val="111111"/>
                  </a:solidFill>
                  <a:latin typeface="Times New Roman" panose="02020603050405020304" pitchFamily="18" charset="0"/>
                </a:defRPr>
              </a:lvl4pPr>
              <a:lvl5pPr marL="2057400" indent="-228600" eaLnBrk="0" hangingPunct="0">
                <a:defRPr sz="2400">
                  <a:solidFill>
                    <a:srgbClr val="111111"/>
                  </a:solidFill>
                  <a:latin typeface="Times New Roman" panose="02020603050405020304" pitchFamily="18" charset="0"/>
                </a:defRPr>
              </a:lvl5pPr>
              <a:lvl6pPr marL="2514600" indent="-228600" algn="ctr" eaLnBrk="0" fontAlgn="base" hangingPunct="0">
                <a:spcBef>
                  <a:spcPct val="0"/>
                </a:spcBef>
                <a:spcAft>
                  <a:spcPct val="0"/>
                </a:spcAft>
                <a:defRPr sz="2400">
                  <a:solidFill>
                    <a:srgbClr val="111111"/>
                  </a:solidFill>
                  <a:latin typeface="Times New Roman" panose="02020603050405020304" pitchFamily="18" charset="0"/>
                </a:defRPr>
              </a:lvl6pPr>
              <a:lvl7pPr marL="2971800" indent="-228600" algn="ctr" eaLnBrk="0" fontAlgn="base" hangingPunct="0">
                <a:spcBef>
                  <a:spcPct val="0"/>
                </a:spcBef>
                <a:spcAft>
                  <a:spcPct val="0"/>
                </a:spcAft>
                <a:defRPr sz="2400">
                  <a:solidFill>
                    <a:srgbClr val="111111"/>
                  </a:solidFill>
                  <a:latin typeface="Times New Roman" panose="02020603050405020304" pitchFamily="18" charset="0"/>
                </a:defRPr>
              </a:lvl7pPr>
              <a:lvl8pPr marL="3429000" indent="-228600" algn="ctr" eaLnBrk="0" fontAlgn="base" hangingPunct="0">
                <a:spcBef>
                  <a:spcPct val="0"/>
                </a:spcBef>
                <a:spcAft>
                  <a:spcPct val="0"/>
                </a:spcAft>
                <a:defRPr sz="2400">
                  <a:solidFill>
                    <a:srgbClr val="111111"/>
                  </a:solidFill>
                  <a:latin typeface="Times New Roman" panose="02020603050405020304" pitchFamily="18" charset="0"/>
                </a:defRPr>
              </a:lvl8pPr>
              <a:lvl9pPr marL="3886200" indent="-228600" algn="ctr" eaLnBrk="0" fontAlgn="base" hangingPunct="0">
                <a:spcBef>
                  <a:spcPct val="0"/>
                </a:spcBef>
                <a:spcAft>
                  <a:spcPct val="0"/>
                </a:spcAft>
                <a:defRPr sz="2400">
                  <a:solidFill>
                    <a:srgbClr val="111111"/>
                  </a:solidFill>
                  <a:latin typeface="Times New Roman" panose="02020603050405020304" pitchFamily="18" charset="0"/>
                </a:defRPr>
              </a:lvl9pPr>
            </a:lstStyle>
            <a:p>
              <a:pPr algn="l" eaLnBrk="1" hangingPunct="1"/>
              <a:r>
                <a:rPr lang="en-US" altLang="en-US">
                  <a:solidFill>
                    <a:schemeClr val="tx1"/>
                  </a:solidFill>
                  <a:latin typeface="MS Sans Serif" charset="0"/>
                </a:rPr>
                <a:t>1</a:t>
              </a:r>
              <a:endParaRPr lang="en-US" altLang="en-US">
                <a:solidFill>
                  <a:schemeClr val="tx1"/>
                </a:solidFill>
              </a:endParaRPr>
            </a:p>
          </p:txBody>
        </p:sp>
        <p:sp>
          <p:nvSpPr>
            <p:cNvPr id="92271" name="Freeform 111"/>
            <p:cNvSpPr>
              <a:spLocks/>
            </p:cNvSpPr>
            <p:nvPr/>
          </p:nvSpPr>
          <p:spPr bwMode="auto">
            <a:xfrm flipV="1">
              <a:off x="1977" y="1990"/>
              <a:ext cx="2304" cy="1680"/>
            </a:xfrm>
            <a:custGeom>
              <a:avLst/>
              <a:gdLst>
                <a:gd name="T0" fmla="*/ 57 w 5429"/>
                <a:gd name="T1" fmla="*/ 247 h 8257"/>
                <a:gd name="T2" fmla="*/ 111 w 5429"/>
                <a:gd name="T3" fmla="*/ 495 h 8257"/>
                <a:gd name="T4" fmla="*/ 134 w 5429"/>
                <a:gd name="T5" fmla="*/ 825 h 8257"/>
                <a:gd name="T6" fmla="*/ 158 w 5429"/>
                <a:gd name="T7" fmla="*/ 1073 h 8257"/>
                <a:gd name="T8" fmla="*/ 172 w 5429"/>
                <a:gd name="T9" fmla="*/ 1403 h 8257"/>
                <a:gd name="T10" fmla="*/ 188 w 5429"/>
                <a:gd name="T11" fmla="*/ 1651 h 8257"/>
                <a:gd name="T12" fmla="*/ 200 w 5429"/>
                <a:gd name="T13" fmla="*/ 1981 h 8257"/>
                <a:gd name="T14" fmla="*/ 213 w 5429"/>
                <a:gd name="T15" fmla="*/ 2229 h 8257"/>
                <a:gd name="T16" fmla="*/ 223 w 5429"/>
                <a:gd name="T17" fmla="*/ 2559 h 8257"/>
                <a:gd name="T18" fmla="*/ 235 w 5429"/>
                <a:gd name="T19" fmla="*/ 2807 h 8257"/>
                <a:gd name="T20" fmla="*/ 244 w 5429"/>
                <a:gd name="T21" fmla="*/ 3137 h 8257"/>
                <a:gd name="T22" fmla="*/ 255 w 5429"/>
                <a:gd name="T23" fmla="*/ 3385 h 8257"/>
                <a:gd name="T24" fmla="*/ 263 w 5429"/>
                <a:gd name="T25" fmla="*/ 3715 h 8257"/>
                <a:gd name="T26" fmla="*/ 274 w 5429"/>
                <a:gd name="T27" fmla="*/ 3963 h 8257"/>
                <a:gd name="T28" fmla="*/ 283 w 5429"/>
                <a:gd name="T29" fmla="*/ 4293 h 8257"/>
                <a:gd name="T30" fmla="*/ 294 w 5429"/>
                <a:gd name="T31" fmla="*/ 4541 h 8257"/>
                <a:gd name="T32" fmla="*/ 302 w 5429"/>
                <a:gd name="T33" fmla="*/ 4871 h 8257"/>
                <a:gd name="T34" fmla="*/ 313 w 5429"/>
                <a:gd name="T35" fmla="*/ 5119 h 8257"/>
                <a:gd name="T36" fmla="*/ 322 w 5429"/>
                <a:gd name="T37" fmla="*/ 5449 h 8257"/>
                <a:gd name="T38" fmla="*/ 334 w 5429"/>
                <a:gd name="T39" fmla="*/ 5697 h 8257"/>
                <a:gd name="T40" fmla="*/ 343 w 5429"/>
                <a:gd name="T41" fmla="*/ 6027 h 8257"/>
                <a:gd name="T42" fmla="*/ 357 w 5429"/>
                <a:gd name="T43" fmla="*/ 6275 h 8257"/>
                <a:gd name="T44" fmla="*/ 367 w 5429"/>
                <a:gd name="T45" fmla="*/ 6605 h 8257"/>
                <a:gd name="T46" fmla="*/ 383 w 5429"/>
                <a:gd name="T47" fmla="*/ 6853 h 8257"/>
                <a:gd name="T48" fmla="*/ 397 w 5429"/>
                <a:gd name="T49" fmla="*/ 7183 h 8257"/>
                <a:gd name="T50" fmla="*/ 419 w 5429"/>
                <a:gd name="T51" fmla="*/ 7431 h 8257"/>
                <a:gd name="T52" fmla="*/ 440 w 5429"/>
                <a:gd name="T53" fmla="*/ 7761 h 8257"/>
                <a:gd name="T54" fmla="*/ 3650 w 5429"/>
                <a:gd name="T55" fmla="*/ 8009 h 8257"/>
                <a:gd name="T56" fmla="*/ 5429 w 5429"/>
                <a:gd name="T57" fmla="*/ 8174 h 8257"/>
                <a:gd name="T58" fmla="*/ 5339 w 5429"/>
                <a:gd name="T59" fmla="*/ 7926 h 8257"/>
                <a:gd name="T60" fmla="*/ 5309 w 5429"/>
                <a:gd name="T61" fmla="*/ 7596 h 8257"/>
                <a:gd name="T62" fmla="*/ 3773 w 5429"/>
                <a:gd name="T63" fmla="*/ 7348 h 8257"/>
                <a:gd name="T64" fmla="*/ 3711 w 5429"/>
                <a:gd name="T65" fmla="*/ 7018 h 8257"/>
                <a:gd name="T66" fmla="*/ 3673 w 5429"/>
                <a:gd name="T67" fmla="*/ 6770 h 8257"/>
                <a:gd name="T68" fmla="*/ 3654 w 5429"/>
                <a:gd name="T69" fmla="*/ 6440 h 8257"/>
                <a:gd name="T70" fmla="*/ 3633 w 5429"/>
                <a:gd name="T71" fmla="*/ 6192 h 8257"/>
                <a:gd name="T72" fmla="*/ 3620 w 5429"/>
                <a:gd name="T73" fmla="*/ 5862 h 8257"/>
                <a:gd name="T74" fmla="*/ 3604 w 5429"/>
                <a:gd name="T75" fmla="*/ 5614 h 8257"/>
                <a:gd name="T76" fmla="*/ 3594 w 5429"/>
                <a:gd name="T77" fmla="*/ 5284 h 8257"/>
                <a:gd name="T78" fmla="*/ 3581 w 5429"/>
                <a:gd name="T79" fmla="*/ 5036 h 8257"/>
                <a:gd name="T80" fmla="*/ 3571 w 5429"/>
                <a:gd name="T81" fmla="*/ 4706 h 8257"/>
                <a:gd name="T82" fmla="*/ 3559 w 5429"/>
                <a:gd name="T83" fmla="*/ 4458 h 8257"/>
                <a:gd name="T84" fmla="*/ 3551 w 5429"/>
                <a:gd name="T85" fmla="*/ 4128 h 8257"/>
                <a:gd name="T86" fmla="*/ 1553 w 5429"/>
                <a:gd name="T87" fmla="*/ 3880 h 8257"/>
                <a:gd name="T88" fmla="*/ 1518 w 5429"/>
                <a:gd name="T89" fmla="*/ 3550 h 8257"/>
                <a:gd name="T90" fmla="*/ 1488 w 5429"/>
                <a:gd name="T91" fmla="*/ 3302 h 8257"/>
                <a:gd name="T92" fmla="*/ 1471 w 5429"/>
                <a:gd name="T93" fmla="*/ 2972 h 8257"/>
                <a:gd name="T94" fmla="*/ 1453 w 5429"/>
                <a:gd name="T95" fmla="*/ 2724 h 8257"/>
                <a:gd name="T96" fmla="*/ 1441 w 5429"/>
                <a:gd name="T97" fmla="*/ 2394 h 8257"/>
                <a:gd name="T98" fmla="*/ 1426 w 5429"/>
                <a:gd name="T99" fmla="*/ 2146 h 8257"/>
                <a:gd name="T100" fmla="*/ 1416 w 5429"/>
                <a:gd name="T101" fmla="*/ 1816 h 8257"/>
                <a:gd name="T102" fmla="*/ 1403 w 5429"/>
                <a:gd name="T103" fmla="*/ 1568 h 8257"/>
                <a:gd name="T104" fmla="*/ 1394 w 5429"/>
                <a:gd name="T105" fmla="*/ 1238 h 8257"/>
                <a:gd name="T106" fmla="*/ 1382 w 5429"/>
                <a:gd name="T107" fmla="*/ 990 h 8257"/>
                <a:gd name="T108" fmla="*/ 1374 w 5429"/>
                <a:gd name="T109" fmla="*/ 660 h 8257"/>
                <a:gd name="T110" fmla="*/ 1363 w 5429"/>
                <a:gd name="T111" fmla="*/ 412 h 8257"/>
                <a:gd name="T112" fmla="*/ 1355 w 5429"/>
                <a:gd name="T113" fmla="*/ 82 h 8257"/>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5429"/>
                <a:gd name="T172" fmla="*/ 0 h 8257"/>
                <a:gd name="T173" fmla="*/ 5429 w 5429"/>
                <a:gd name="T174" fmla="*/ 8257 h 8257"/>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5429" h="8257">
                  <a:moveTo>
                    <a:pt x="0" y="0"/>
                  </a:moveTo>
                  <a:lnTo>
                    <a:pt x="0" y="0"/>
                  </a:lnTo>
                  <a:lnTo>
                    <a:pt x="0" y="82"/>
                  </a:lnTo>
                  <a:lnTo>
                    <a:pt x="27" y="82"/>
                  </a:lnTo>
                  <a:lnTo>
                    <a:pt x="27" y="165"/>
                  </a:lnTo>
                  <a:lnTo>
                    <a:pt x="57" y="165"/>
                  </a:lnTo>
                  <a:lnTo>
                    <a:pt x="57" y="247"/>
                  </a:lnTo>
                  <a:lnTo>
                    <a:pt x="76" y="247"/>
                  </a:lnTo>
                  <a:lnTo>
                    <a:pt x="76" y="330"/>
                  </a:lnTo>
                  <a:lnTo>
                    <a:pt x="90" y="330"/>
                  </a:lnTo>
                  <a:lnTo>
                    <a:pt x="90" y="412"/>
                  </a:lnTo>
                  <a:lnTo>
                    <a:pt x="101" y="412"/>
                  </a:lnTo>
                  <a:lnTo>
                    <a:pt x="101" y="495"/>
                  </a:lnTo>
                  <a:lnTo>
                    <a:pt x="111" y="495"/>
                  </a:lnTo>
                  <a:lnTo>
                    <a:pt x="111" y="577"/>
                  </a:lnTo>
                  <a:lnTo>
                    <a:pt x="120" y="577"/>
                  </a:lnTo>
                  <a:lnTo>
                    <a:pt x="120" y="660"/>
                  </a:lnTo>
                  <a:lnTo>
                    <a:pt x="127" y="660"/>
                  </a:lnTo>
                  <a:lnTo>
                    <a:pt x="127" y="743"/>
                  </a:lnTo>
                  <a:lnTo>
                    <a:pt x="134" y="743"/>
                  </a:lnTo>
                  <a:lnTo>
                    <a:pt x="134" y="825"/>
                  </a:lnTo>
                  <a:lnTo>
                    <a:pt x="141" y="825"/>
                  </a:lnTo>
                  <a:lnTo>
                    <a:pt x="141" y="908"/>
                  </a:lnTo>
                  <a:lnTo>
                    <a:pt x="147" y="908"/>
                  </a:lnTo>
                  <a:lnTo>
                    <a:pt x="147" y="990"/>
                  </a:lnTo>
                  <a:lnTo>
                    <a:pt x="152" y="990"/>
                  </a:lnTo>
                  <a:lnTo>
                    <a:pt x="152" y="1073"/>
                  </a:lnTo>
                  <a:lnTo>
                    <a:pt x="158" y="1073"/>
                  </a:lnTo>
                  <a:lnTo>
                    <a:pt x="158" y="1155"/>
                  </a:lnTo>
                  <a:lnTo>
                    <a:pt x="163" y="1155"/>
                  </a:lnTo>
                  <a:lnTo>
                    <a:pt x="163" y="1238"/>
                  </a:lnTo>
                  <a:lnTo>
                    <a:pt x="167" y="1238"/>
                  </a:lnTo>
                  <a:lnTo>
                    <a:pt x="167" y="1321"/>
                  </a:lnTo>
                  <a:lnTo>
                    <a:pt x="172" y="1321"/>
                  </a:lnTo>
                  <a:lnTo>
                    <a:pt x="172" y="1403"/>
                  </a:lnTo>
                  <a:lnTo>
                    <a:pt x="176" y="1403"/>
                  </a:lnTo>
                  <a:lnTo>
                    <a:pt x="176" y="1486"/>
                  </a:lnTo>
                  <a:lnTo>
                    <a:pt x="180" y="1486"/>
                  </a:lnTo>
                  <a:lnTo>
                    <a:pt x="180" y="1568"/>
                  </a:lnTo>
                  <a:lnTo>
                    <a:pt x="185" y="1568"/>
                  </a:lnTo>
                  <a:lnTo>
                    <a:pt x="185" y="1651"/>
                  </a:lnTo>
                  <a:lnTo>
                    <a:pt x="188" y="1651"/>
                  </a:lnTo>
                  <a:lnTo>
                    <a:pt x="188" y="1733"/>
                  </a:lnTo>
                  <a:lnTo>
                    <a:pt x="192" y="1733"/>
                  </a:lnTo>
                  <a:lnTo>
                    <a:pt x="192" y="1816"/>
                  </a:lnTo>
                  <a:lnTo>
                    <a:pt x="196" y="1816"/>
                  </a:lnTo>
                  <a:lnTo>
                    <a:pt x="196" y="1899"/>
                  </a:lnTo>
                  <a:lnTo>
                    <a:pt x="200" y="1899"/>
                  </a:lnTo>
                  <a:lnTo>
                    <a:pt x="200" y="1981"/>
                  </a:lnTo>
                  <a:lnTo>
                    <a:pt x="203" y="1981"/>
                  </a:lnTo>
                  <a:lnTo>
                    <a:pt x="203" y="2064"/>
                  </a:lnTo>
                  <a:lnTo>
                    <a:pt x="207" y="2064"/>
                  </a:lnTo>
                  <a:lnTo>
                    <a:pt x="207" y="2146"/>
                  </a:lnTo>
                  <a:lnTo>
                    <a:pt x="210" y="2146"/>
                  </a:lnTo>
                  <a:lnTo>
                    <a:pt x="210" y="2229"/>
                  </a:lnTo>
                  <a:lnTo>
                    <a:pt x="213" y="2229"/>
                  </a:lnTo>
                  <a:lnTo>
                    <a:pt x="213" y="2311"/>
                  </a:lnTo>
                  <a:lnTo>
                    <a:pt x="217" y="2311"/>
                  </a:lnTo>
                  <a:lnTo>
                    <a:pt x="217" y="2394"/>
                  </a:lnTo>
                  <a:lnTo>
                    <a:pt x="220" y="2394"/>
                  </a:lnTo>
                  <a:lnTo>
                    <a:pt x="220" y="2477"/>
                  </a:lnTo>
                  <a:lnTo>
                    <a:pt x="223" y="2477"/>
                  </a:lnTo>
                  <a:lnTo>
                    <a:pt x="223" y="2559"/>
                  </a:lnTo>
                  <a:lnTo>
                    <a:pt x="226" y="2559"/>
                  </a:lnTo>
                  <a:lnTo>
                    <a:pt x="226" y="2642"/>
                  </a:lnTo>
                  <a:lnTo>
                    <a:pt x="229" y="2642"/>
                  </a:lnTo>
                  <a:lnTo>
                    <a:pt x="229" y="2724"/>
                  </a:lnTo>
                  <a:lnTo>
                    <a:pt x="232" y="2724"/>
                  </a:lnTo>
                  <a:lnTo>
                    <a:pt x="232" y="2807"/>
                  </a:lnTo>
                  <a:lnTo>
                    <a:pt x="235" y="2807"/>
                  </a:lnTo>
                  <a:lnTo>
                    <a:pt x="235" y="2889"/>
                  </a:lnTo>
                  <a:lnTo>
                    <a:pt x="238" y="2889"/>
                  </a:lnTo>
                  <a:lnTo>
                    <a:pt x="238" y="2972"/>
                  </a:lnTo>
                  <a:lnTo>
                    <a:pt x="241" y="2972"/>
                  </a:lnTo>
                  <a:lnTo>
                    <a:pt x="241" y="3055"/>
                  </a:lnTo>
                  <a:lnTo>
                    <a:pt x="244" y="3055"/>
                  </a:lnTo>
                  <a:lnTo>
                    <a:pt x="244" y="3137"/>
                  </a:lnTo>
                  <a:lnTo>
                    <a:pt x="247" y="3137"/>
                  </a:lnTo>
                  <a:lnTo>
                    <a:pt x="247" y="3220"/>
                  </a:lnTo>
                  <a:lnTo>
                    <a:pt x="250" y="3220"/>
                  </a:lnTo>
                  <a:lnTo>
                    <a:pt x="250" y="3302"/>
                  </a:lnTo>
                  <a:lnTo>
                    <a:pt x="252" y="3302"/>
                  </a:lnTo>
                  <a:lnTo>
                    <a:pt x="252" y="3385"/>
                  </a:lnTo>
                  <a:lnTo>
                    <a:pt x="255" y="3385"/>
                  </a:lnTo>
                  <a:lnTo>
                    <a:pt x="255" y="3467"/>
                  </a:lnTo>
                  <a:lnTo>
                    <a:pt x="258" y="3467"/>
                  </a:lnTo>
                  <a:lnTo>
                    <a:pt x="258" y="3550"/>
                  </a:lnTo>
                  <a:lnTo>
                    <a:pt x="261" y="3550"/>
                  </a:lnTo>
                  <a:lnTo>
                    <a:pt x="261" y="3633"/>
                  </a:lnTo>
                  <a:lnTo>
                    <a:pt x="263" y="3633"/>
                  </a:lnTo>
                  <a:lnTo>
                    <a:pt x="263" y="3715"/>
                  </a:lnTo>
                  <a:lnTo>
                    <a:pt x="266" y="3715"/>
                  </a:lnTo>
                  <a:lnTo>
                    <a:pt x="266" y="3798"/>
                  </a:lnTo>
                  <a:lnTo>
                    <a:pt x="269" y="3798"/>
                  </a:lnTo>
                  <a:lnTo>
                    <a:pt x="269" y="3880"/>
                  </a:lnTo>
                  <a:lnTo>
                    <a:pt x="272" y="3880"/>
                  </a:lnTo>
                  <a:lnTo>
                    <a:pt x="272" y="3963"/>
                  </a:lnTo>
                  <a:lnTo>
                    <a:pt x="274" y="3963"/>
                  </a:lnTo>
                  <a:lnTo>
                    <a:pt x="274" y="4045"/>
                  </a:lnTo>
                  <a:lnTo>
                    <a:pt x="277" y="4045"/>
                  </a:lnTo>
                  <a:lnTo>
                    <a:pt x="277" y="4128"/>
                  </a:lnTo>
                  <a:lnTo>
                    <a:pt x="280" y="4128"/>
                  </a:lnTo>
                  <a:lnTo>
                    <a:pt x="280" y="4211"/>
                  </a:lnTo>
                  <a:lnTo>
                    <a:pt x="283" y="4211"/>
                  </a:lnTo>
                  <a:lnTo>
                    <a:pt x="283" y="4293"/>
                  </a:lnTo>
                  <a:lnTo>
                    <a:pt x="285" y="4293"/>
                  </a:lnTo>
                  <a:lnTo>
                    <a:pt x="285" y="4376"/>
                  </a:lnTo>
                  <a:lnTo>
                    <a:pt x="288" y="4376"/>
                  </a:lnTo>
                  <a:lnTo>
                    <a:pt x="288" y="4458"/>
                  </a:lnTo>
                  <a:lnTo>
                    <a:pt x="291" y="4458"/>
                  </a:lnTo>
                  <a:lnTo>
                    <a:pt x="291" y="4541"/>
                  </a:lnTo>
                  <a:lnTo>
                    <a:pt x="294" y="4541"/>
                  </a:lnTo>
                  <a:lnTo>
                    <a:pt x="294" y="4623"/>
                  </a:lnTo>
                  <a:lnTo>
                    <a:pt x="296" y="4623"/>
                  </a:lnTo>
                  <a:lnTo>
                    <a:pt x="296" y="4706"/>
                  </a:lnTo>
                  <a:lnTo>
                    <a:pt x="299" y="4706"/>
                  </a:lnTo>
                  <a:lnTo>
                    <a:pt x="299" y="4789"/>
                  </a:lnTo>
                  <a:lnTo>
                    <a:pt x="302" y="4789"/>
                  </a:lnTo>
                  <a:lnTo>
                    <a:pt x="302" y="4871"/>
                  </a:lnTo>
                  <a:lnTo>
                    <a:pt x="305" y="4871"/>
                  </a:lnTo>
                  <a:lnTo>
                    <a:pt x="305" y="4954"/>
                  </a:lnTo>
                  <a:lnTo>
                    <a:pt x="307" y="4954"/>
                  </a:lnTo>
                  <a:lnTo>
                    <a:pt x="307" y="5036"/>
                  </a:lnTo>
                  <a:lnTo>
                    <a:pt x="310" y="5036"/>
                  </a:lnTo>
                  <a:lnTo>
                    <a:pt x="310" y="5119"/>
                  </a:lnTo>
                  <a:lnTo>
                    <a:pt x="313" y="5119"/>
                  </a:lnTo>
                  <a:lnTo>
                    <a:pt x="313" y="5201"/>
                  </a:lnTo>
                  <a:lnTo>
                    <a:pt x="316" y="5201"/>
                  </a:lnTo>
                  <a:lnTo>
                    <a:pt x="316" y="5284"/>
                  </a:lnTo>
                  <a:lnTo>
                    <a:pt x="319" y="5284"/>
                  </a:lnTo>
                  <a:lnTo>
                    <a:pt x="319" y="5367"/>
                  </a:lnTo>
                  <a:lnTo>
                    <a:pt x="322" y="5367"/>
                  </a:lnTo>
                  <a:lnTo>
                    <a:pt x="322" y="5449"/>
                  </a:lnTo>
                  <a:lnTo>
                    <a:pt x="325" y="5449"/>
                  </a:lnTo>
                  <a:lnTo>
                    <a:pt x="325" y="5532"/>
                  </a:lnTo>
                  <a:lnTo>
                    <a:pt x="328" y="5532"/>
                  </a:lnTo>
                  <a:lnTo>
                    <a:pt x="328" y="5614"/>
                  </a:lnTo>
                  <a:lnTo>
                    <a:pt x="331" y="5614"/>
                  </a:lnTo>
                  <a:lnTo>
                    <a:pt x="331" y="5697"/>
                  </a:lnTo>
                  <a:lnTo>
                    <a:pt x="334" y="5697"/>
                  </a:lnTo>
                  <a:lnTo>
                    <a:pt x="334" y="5779"/>
                  </a:lnTo>
                  <a:lnTo>
                    <a:pt x="337" y="5779"/>
                  </a:lnTo>
                  <a:lnTo>
                    <a:pt x="337" y="5862"/>
                  </a:lnTo>
                  <a:lnTo>
                    <a:pt x="340" y="5862"/>
                  </a:lnTo>
                  <a:lnTo>
                    <a:pt x="340" y="5945"/>
                  </a:lnTo>
                  <a:lnTo>
                    <a:pt x="343" y="5945"/>
                  </a:lnTo>
                  <a:lnTo>
                    <a:pt x="343" y="6027"/>
                  </a:lnTo>
                  <a:lnTo>
                    <a:pt x="346" y="6027"/>
                  </a:lnTo>
                  <a:lnTo>
                    <a:pt x="346" y="6110"/>
                  </a:lnTo>
                  <a:lnTo>
                    <a:pt x="350" y="6110"/>
                  </a:lnTo>
                  <a:lnTo>
                    <a:pt x="350" y="6192"/>
                  </a:lnTo>
                  <a:lnTo>
                    <a:pt x="353" y="6192"/>
                  </a:lnTo>
                  <a:lnTo>
                    <a:pt x="353" y="6275"/>
                  </a:lnTo>
                  <a:lnTo>
                    <a:pt x="357" y="6275"/>
                  </a:lnTo>
                  <a:lnTo>
                    <a:pt x="357" y="6357"/>
                  </a:lnTo>
                  <a:lnTo>
                    <a:pt x="360" y="6357"/>
                  </a:lnTo>
                  <a:lnTo>
                    <a:pt x="360" y="6440"/>
                  </a:lnTo>
                  <a:lnTo>
                    <a:pt x="364" y="6440"/>
                  </a:lnTo>
                  <a:lnTo>
                    <a:pt x="364" y="6523"/>
                  </a:lnTo>
                  <a:lnTo>
                    <a:pt x="367" y="6523"/>
                  </a:lnTo>
                  <a:lnTo>
                    <a:pt x="367" y="6605"/>
                  </a:lnTo>
                  <a:lnTo>
                    <a:pt x="371" y="6605"/>
                  </a:lnTo>
                  <a:lnTo>
                    <a:pt x="371" y="6688"/>
                  </a:lnTo>
                  <a:lnTo>
                    <a:pt x="375" y="6688"/>
                  </a:lnTo>
                  <a:lnTo>
                    <a:pt x="375" y="6770"/>
                  </a:lnTo>
                  <a:lnTo>
                    <a:pt x="379" y="6770"/>
                  </a:lnTo>
                  <a:lnTo>
                    <a:pt x="379" y="6853"/>
                  </a:lnTo>
                  <a:lnTo>
                    <a:pt x="383" y="6853"/>
                  </a:lnTo>
                  <a:lnTo>
                    <a:pt x="383" y="6935"/>
                  </a:lnTo>
                  <a:lnTo>
                    <a:pt x="388" y="6935"/>
                  </a:lnTo>
                  <a:lnTo>
                    <a:pt x="388" y="7018"/>
                  </a:lnTo>
                  <a:lnTo>
                    <a:pt x="392" y="7018"/>
                  </a:lnTo>
                  <a:lnTo>
                    <a:pt x="392" y="7101"/>
                  </a:lnTo>
                  <a:lnTo>
                    <a:pt x="397" y="7101"/>
                  </a:lnTo>
                  <a:lnTo>
                    <a:pt x="397" y="7183"/>
                  </a:lnTo>
                  <a:lnTo>
                    <a:pt x="402" y="7183"/>
                  </a:lnTo>
                  <a:lnTo>
                    <a:pt x="402" y="7266"/>
                  </a:lnTo>
                  <a:lnTo>
                    <a:pt x="407" y="7266"/>
                  </a:lnTo>
                  <a:lnTo>
                    <a:pt x="407" y="7348"/>
                  </a:lnTo>
                  <a:lnTo>
                    <a:pt x="413" y="7348"/>
                  </a:lnTo>
                  <a:lnTo>
                    <a:pt x="413" y="7431"/>
                  </a:lnTo>
                  <a:lnTo>
                    <a:pt x="419" y="7431"/>
                  </a:lnTo>
                  <a:lnTo>
                    <a:pt x="419" y="7513"/>
                  </a:lnTo>
                  <a:lnTo>
                    <a:pt x="425" y="7513"/>
                  </a:lnTo>
                  <a:lnTo>
                    <a:pt x="425" y="7596"/>
                  </a:lnTo>
                  <a:lnTo>
                    <a:pt x="432" y="7596"/>
                  </a:lnTo>
                  <a:lnTo>
                    <a:pt x="432" y="7679"/>
                  </a:lnTo>
                  <a:lnTo>
                    <a:pt x="440" y="7679"/>
                  </a:lnTo>
                  <a:lnTo>
                    <a:pt x="440" y="7761"/>
                  </a:lnTo>
                  <a:lnTo>
                    <a:pt x="449" y="7761"/>
                  </a:lnTo>
                  <a:lnTo>
                    <a:pt x="449" y="7844"/>
                  </a:lnTo>
                  <a:lnTo>
                    <a:pt x="3523" y="7844"/>
                  </a:lnTo>
                  <a:lnTo>
                    <a:pt x="3523" y="7926"/>
                  </a:lnTo>
                  <a:lnTo>
                    <a:pt x="3590" y="7926"/>
                  </a:lnTo>
                  <a:lnTo>
                    <a:pt x="3590" y="8009"/>
                  </a:lnTo>
                  <a:lnTo>
                    <a:pt x="3650" y="8009"/>
                  </a:lnTo>
                  <a:lnTo>
                    <a:pt x="3650" y="8091"/>
                  </a:lnTo>
                  <a:lnTo>
                    <a:pt x="3706" y="8091"/>
                  </a:lnTo>
                  <a:lnTo>
                    <a:pt x="3706" y="8174"/>
                  </a:lnTo>
                  <a:lnTo>
                    <a:pt x="3758" y="8174"/>
                  </a:lnTo>
                  <a:lnTo>
                    <a:pt x="3758" y="8257"/>
                  </a:lnTo>
                  <a:lnTo>
                    <a:pt x="5429" y="8257"/>
                  </a:lnTo>
                  <a:lnTo>
                    <a:pt x="5429" y="8174"/>
                  </a:lnTo>
                  <a:lnTo>
                    <a:pt x="5402" y="8174"/>
                  </a:lnTo>
                  <a:lnTo>
                    <a:pt x="5402" y="8091"/>
                  </a:lnTo>
                  <a:lnTo>
                    <a:pt x="5372" y="8091"/>
                  </a:lnTo>
                  <a:lnTo>
                    <a:pt x="5372" y="8009"/>
                  </a:lnTo>
                  <a:lnTo>
                    <a:pt x="5353" y="8009"/>
                  </a:lnTo>
                  <a:lnTo>
                    <a:pt x="5353" y="7926"/>
                  </a:lnTo>
                  <a:lnTo>
                    <a:pt x="5339" y="7926"/>
                  </a:lnTo>
                  <a:lnTo>
                    <a:pt x="5339" y="7844"/>
                  </a:lnTo>
                  <a:lnTo>
                    <a:pt x="5328" y="7844"/>
                  </a:lnTo>
                  <a:lnTo>
                    <a:pt x="5328" y="7761"/>
                  </a:lnTo>
                  <a:lnTo>
                    <a:pt x="5318" y="7761"/>
                  </a:lnTo>
                  <a:lnTo>
                    <a:pt x="5318" y="7679"/>
                  </a:lnTo>
                  <a:lnTo>
                    <a:pt x="5309" y="7679"/>
                  </a:lnTo>
                  <a:lnTo>
                    <a:pt x="5309" y="7596"/>
                  </a:lnTo>
                  <a:lnTo>
                    <a:pt x="5302" y="7596"/>
                  </a:lnTo>
                  <a:lnTo>
                    <a:pt x="5302" y="7513"/>
                  </a:lnTo>
                  <a:lnTo>
                    <a:pt x="5295" y="7513"/>
                  </a:lnTo>
                  <a:lnTo>
                    <a:pt x="5295" y="7431"/>
                  </a:lnTo>
                  <a:lnTo>
                    <a:pt x="3800" y="7431"/>
                  </a:lnTo>
                  <a:lnTo>
                    <a:pt x="3800" y="7348"/>
                  </a:lnTo>
                  <a:lnTo>
                    <a:pt x="3773" y="7348"/>
                  </a:lnTo>
                  <a:lnTo>
                    <a:pt x="3773" y="7266"/>
                  </a:lnTo>
                  <a:lnTo>
                    <a:pt x="3744" y="7266"/>
                  </a:lnTo>
                  <a:lnTo>
                    <a:pt x="3744" y="7183"/>
                  </a:lnTo>
                  <a:lnTo>
                    <a:pt x="3725" y="7183"/>
                  </a:lnTo>
                  <a:lnTo>
                    <a:pt x="3725" y="7101"/>
                  </a:lnTo>
                  <a:lnTo>
                    <a:pt x="3711" y="7101"/>
                  </a:lnTo>
                  <a:lnTo>
                    <a:pt x="3711" y="7018"/>
                  </a:lnTo>
                  <a:lnTo>
                    <a:pt x="3699" y="7018"/>
                  </a:lnTo>
                  <a:lnTo>
                    <a:pt x="3699" y="6935"/>
                  </a:lnTo>
                  <a:lnTo>
                    <a:pt x="3689" y="6935"/>
                  </a:lnTo>
                  <a:lnTo>
                    <a:pt x="3689" y="6853"/>
                  </a:lnTo>
                  <a:lnTo>
                    <a:pt x="3681" y="6853"/>
                  </a:lnTo>
                  <a:lnTo>
                    <a:pt x="3681" y="6770"/>
                  </a:lnTo>
                  <a:lnTo>
                    <a:pt x="3673" y="6770"/>
                  </a:lnTo>
                  <a:lnTo>
                    <a:pt x="3673" y="6688"/>
                  </a:lnTo>
                  <a:lnTo>
                    <a:pt x="3666" y="6688"/>
                  </a:lnTo>
                  <a:lnTo>
                    <a:pt x="3666" y="6605"/>
                  </a:lnTo>
                  <a:lnTo>
                    <a:pt x="3660" y="6605"/>
                  </a:lnTo>
                  <a:lnTo>
                    <a:pt x="3660" y="6523"/>
                  </a:lnTo>
                  <a:lnTo>
                    <a:pt x="3654" y="6523"/>
                  </a:lnTo>
                  <a:lnTo>
                    <a:pt x="3654" y="6440"/>
                  </a:lnTo>
                  <a:lnTo>
                    <a:pt x="3648" y="6440"/>
                  </a:lnTo>
                  <a:lnTo>
                    <a:pt x="3648" y="6357"/>
                  </a:lnTo>
                  <a:lnTo>
                    <a:pt x="3643" y="6357"/>
                  </a:lnTo>
                  <a:lnTo>
                    <a:pt x="3643" y="6275"/>
                  </a:lnTo>
                  <a:lnTo>
                    <a:pt x="3638" y="6275"/>
                  </a:lnTo>
                  <a:lnTo>
                    <a:pt x="3638" y="6192"/>
                  </a:lnTo>
                  <a:lnTo>
                    <a:pt x="3633" y="6192"/>
                  </a:lnTo>
                  <a:lnTo>
                    <a:pt x="3633" y="6110"/>
                  </a:lnTo>
                  <a:lnTo>
                    <a:pt x="3629" y="6110"/>
                  </a:lnTo>
                  <a:lnTo>
                    <a:pt x="3629" y="6027"/>
                  </a:lnTo>
                  <a:lnTo>
                    <a:pt x="3624" y="6027"/>
                  </a:lnTo>
                  <a:lnTo>
                    <a:pt x="3624" y="5945"/>
                  </a:lnTo>
                  <a:lnTo>
                    <a:pt x="3620" y="5945"/>
                  </a:lnTo>
                  <a:lnTo>
                    <a:pt x="3620" y="5862"/>
                  </a:lnTo>
                  <a:lnTo>
                    <a:pt x="3616" y="5862"/>
                  </a:lnTo>
                  <a:lnTo>
                    <a:pt x="3616" y="5779"/>
                  </a:lnTo>
                  <a:lnTo>
                    <a:pt x="3612" y="5779"/>
                  </a:lnTo>
                  <a:lnTo>
                    <a:pt x="3612" y="5697"/>
                  </a:lnTo>
                  <a:lnTo>
                    <a:pt x="3608" y="5697"/>
                  </a:lnTo>
                  <a:lnTo>
                    <a:pt x="3608" y="5614"/>
                  </a:lnTo>
                  <a:lnTo>
                    <a:pt x="3604" y="5614"/>
                  </a:lnTo>
                  <a:lnTo>
                    <a:pt x="3604" y="5532"/>
                  </a:lnTo>
                  <a:lnTo>
                    <a:pt x="3601" y="5532"/>
                  </a:lnTo>
                  <a:lnTo>
                    <a:pt x="3601" y="5449"/>
                  </a:lnTo>
                  <a:lnTo>
                    <a:pt x="3597" y="5449"/>
                  </a:lnTo>
                  <a:lnTo>
                    <a:pt x="3597" y="5367"/>
                  </a:lnTo>
                  <a:lnTo>
                    <a:pt x="3594" y="5367"/>
                  </a:lnTo>
                  <a:lnTo>
                    <a:pt x="3594" y="5284"/>
                  </a:lnTo>
                  <a:lnTo>
                    <a:pt x="3590" y="5284"/>
                  </a:lnTo>
                  <a:lnTo>
                    <a:pt x="3590" y="5201"/>
                  </a:lnTo>
                  <a:lnTo>
                    <a:pt x="3587" y="5201"/>
                  </a:lnTo>
                  <a:lnTo>
                    <a:pt x="3587" y="5119"/>
                  </a:lnTo>
                  <a:lnTo>
                    <a:pt x="3584" y="5119"/>
                  </a:lnTo>
                  <a:lnTo>
                    <a:pt x="3584" y="5036"/>
                  </a:lnTo>
                  <a:lnTo>
                    <a:pt x="3581" y="5036"/>
                  </a:lnTo>
                  <a:lnTo>
                    <a:pt x="3581" y="4954"/>
                  </a:lnTo>
                  <a:lnTo>
                    <a:pt x="3577" y="4954"/>
                  </a:lnTo>
                  <a:lnTo>
                    <a:pt x="3577" y="4871"/>
                  </a:lnTo>
                  <a:lnTo>
                    <a:pt x="3574" y="4871"/>
                  </a:lnTo>
                  <a:lnTo>
                    <a:pt x="3574" y="4789"/>
                  </a:lnTo>
                  <a:lnTo>
                    <a:pt x="3571" y="4789"/>
                  </a:lnTo>
                  <a:lnTo>
                    <a:pt x="3571" y="4706"/>
                  </a:lnTo>
                  <a:lnTo>
                    <a:pt x="3568" y="4706"/>
                  </a:lnTo>
                  <a:lnTo>
                    <a:pt x="3568" y="4623"/>
                  </a:lnTo>
                  <a:lnTo>
                    <a:pt x="3565" y="4623"/>
                  </a:lnTo>
                  <a:lnTo>
                    <a:pt x="3565" y="4541"/>
                  </a:lnTo>
                  <a:lnTo>
                    <a:pt x="3562" y="4541"/>
                  </a:lnTo>
                  <a:lnTo>
                    <a:pt x="3562" y="4458"/>
                  </a:lnTo>
                  <a:lnTo>
                    <a:pt x="3559" y="4458"/>
                  </a:lnTo>
                  <a:lnTo>
                    <a:pt x="3559" y="4376"/>
                  </a:lnTo>
                  <a:lnTo>
                    <a:pt x="3557" y="4376"/>
                  </a:lnTo>
                  <a:lnTo>
                    <a:pt x="3557" y="4293"/>
                  </a:lnTo>
                  <a:lnTo>
                    <a:pt x="3554" y="4293"/>
                  </a:lnTo>
                  <a:lnTo>
                    <a:pt x="3554" y="4211"/>
                  </a:lnTo>
                  <a:lnTo>
                    <a:pt x="3551" y="4211"/>
                  </a:lnTo>
                  <a:lnTo>
                    <a:pt x="3551" y="4128"/>
                  </a:lnTo>
                  <a:lnTo>
                    <a:pt x="1629" y="4128"/>
                  </a:lnTo>
                  <a:lnTo>
                    <a:pt x="1629" y="4045"/>
                  </a:lnTo>
                  <a:lnTo>
                    <a:pt x="1602" y="4045"/>
                  </a:lnTo>
                  <a:lnTo>
                    <a:pt x="1602" y="3963"/>
                  </a:lnTo>
                  <a:lnTo>
                    <a:pt x="1572" y="3963"/>
                  </a:lnTo>
                  <a:lnTo>
                    <a:pt x="1572" y="3880"/>
                  </a:lnTo>
                  <a:lnTo>
                    <a:pt x="1553" y="3880"/>
                  </a:lnTo>
                  <a:lnTo>
                    <a:pt x="1553" y="3798"/>
                  </a:lnTo>
                  <a:lnTo>
                    <a:pt x="1539" y="3798"/>
                  </a:lnTo>
                  <a:lnTo>
                    <a:pt x="1539" y="3715"/>
                  </a:lnTo>
                  <a:lnTo>
                    <a:pt x="1528" y="3715"/>
                  </a:lnTo>
                  <a:lnTo>
                    <a:pt x="1528" y="3633"/>
                  </a:lnTo>
                  <a:lnTo>
                    <a:pt x="1518" y="3633"/>
                  </a:lnTo>
                  <a:lnTo>
                    <a:pt x="1518" y="3550"/>
                  </a:lnTo>
                  <a:lnTo>
                    <a:pt x="1509" y="3550"/>
                  </a:lnTo>
                  <a:lnTo>
                    <a:pt x="1509" y="3467"/>
                  </a:lnTo>
                  <a:lnTo>
                    <a:pt x="1502" y="3467"/>
                  </a:lnTo>
                  <a:lnTo>
                    <a:pt x="1502" y="3385"/>
                  </a:lnTo>
                  <a:lnTo>
                    <a:pt x="1495" y="3385"/>
                  </a:lnTo>
                  <a:lnTo>
                    <a:pt x="1495" y="3302"/>
                  </a:lnTo>
                  <a:lnTo>
                    <a:pt x="1488" y="3302"/>
                  </a:lnTo>
                  <a:lnTo>
                    <a:pt x="1488" y="3220"/>
                  </a:lnTo>
                  <a:lnTo>
                    <a:pt x="1482" y="3220"/>
                  </a:lnTo>
                  <a:lnTo>
                    <a:pt x="1482" y="3137"/>
                  </a:lnTo>
                  <a:lnTo>
                    <a:pt x="1477" y="3137"/>
                  </a:lnTo>
                  <a:lnTo>
                    <a:pt x="1477" y="3055"/>
                  </a:lnTo>
                  <a:lnTo>
                    <a:pt x="1471" y="3055"/>
                  </a:lnTo>
                  <a:lnTo>
                    <a:pt x="1471" y="2972"/>
                  </a:lnTo>
                  <a:lnTo>
                    <a:pt x="1466" y="2972"/>
                  </a:lnTo>
                  <a:lnTo>
                    <a:pt x="1466" y="2889"/>
                  </a:lnTo>
                  <a:lnTo>
                    <a:pt x="1462" y="2889"/>
                  </a:lnTo>
                  <a:lnTo>
                    <a:pt x="1462" y="2807"/>
                  </a:lnTo>
                  <a:lnTo>
                    <a:pt x="1457" y="2807"/>
                  </a:lnTo>
                  <a:lnTo>
                    <a:pt x="1457" y="2724"/>
                  </a:lnTo>
                  <a:lnTo>
                    <a:pt x="1453" y="2724"/>
                  </a:lnTo>
                  <a:lnTo>
                    <a:pt x="1453" y="2642"/>
                  </a:lnTo>
                  <a:lnTo>
                    <a:pt x="1449" y="2642"/>
                  </a:lnTo>
                  <a:lnTo>
                    <a:pt x="1449" y="2559"/>
                  </a:lnTo>
                  <a:lnTo>
                    <a:pt x="1444" y="2559"/>
                  </a:lnTo>
                  <a:lnTo>
                    <a:pt x="1444" y="2477"/>
                  </a:lnTo>
                  <a:lnTo>
                    <a:pt x="1441" y="2477"/>
                  </a:lnTo>
                  <a:lnTo>
                    <a:pt x="1441" y="2394"/>
                  </a:lnTo>
                  <a:lnTo>
                    <a:pt x="1437" y="2394"/>
                  </a:lnTo>
                  <a:lnTo>
                    <a:pt x="1437" y="2311"/>
                  </a:lnTo>
                  <a:lnTo>
                    <a:pt x="1433" y="2311"/>
                  </a:lnTo>
                  <a:lnTo>
                    <a:pt x="1433" y="2229"/>
                  </a:lnTo>
                  <a:lnTo>
                    <a:pt x="1429" y="2229"/>
                  </a:lnTo>
                  <a:lnTo>
                    <a:pt x="1429" y="2146"/>
                  </a:lnTo>
                  <a:lnTo>
                    <a:pt x="1426" y="2146"/>
                  </a:lnTo>
                  <a:lnTo>
                    <a:pt x="1426" y="2064"/>
                  </a:lnTo>
                  <a:lnTo>
                    <a:pt x="1422" y="2064"/>
                  </a:lnTo>
                  <a:lnTo>
                    <a:pt x="1422" y="1981"/>
                  </a:lnTo>
                  <a:lnTo>
                    <a:pt x="1419" y="1981"/>
                  </a:lnTo>
                  <a:lnTo>
                    <a:pt x="1419" y="1899"/>
                  </a:lnTo>
                  <a:lnTo>
                    <a:pt x="1416" y="1899"/>
                  </a:lnTo>
                  <a:lnTo>
                    <a:pt x="1416" y="1816"/>
                  </a:lnTo>
                  <a:lnTo>
                    <a:pt x="1412" y="1816"/>
                  </a:lnTo>
                  <a:lnTo>
                    <a:pt x="1412" y="1733"/>
                  </a:lnTo>
                  <a:lnTo>
                    <a:pt x="1409" y="1733"/>
                  </a:lnTo>
                  <a:lnTo>
                    <a:pt x="1409" y="1651"/>
                  </a:lnTo>
                  <a:lnTo>
                    <a:pt x="1406" y="1651"/>
                  </a:lnTo>
                  <a:lnTo>
                    <a:pt x="1406" y="1568"/>
                  </a:lnTo>
                  <a:lnTo>
                    <a:pt x="1403" y="1568"/>
                  </a:lnTo>
                  <a:lnTo>
                    <a:pt x="1403" y="1486"/>
                  </a:lnTo>
                  <a:lnTo>
                    <a:pt x="1400" y="1486"/>
                  </a:lnTo>
                  <a:lnTo>
                    <a:pt x="1400" y="1403"/>
                  </a:lnTo>
                  <a:lnTo>
                    <a:pt x="1397" y="1403"/>
                  </a:lnTo>
                  <a:lnTo>
                    <a:pt x="1397" y="1321"/>
                  </a:lnTo>
                  <a:lnTo>
                    <a:pt x="1394" y="1321"/>
                  </a:lnTo>
                  <a:lnTo>
                    <a:pt x="1394" y="1238"/>
                  </a:lnTo>
                  <a:lnTo>
                    <a:pt x="1391" y="1238"/>
                  </a:lnTo>
                  <a:lnTo>
                    <a:pt x="1391" y="1155"/>
                  </a:lnTo>
                  <a:lnTo>
                    <a:pt x="1388" y="1155"/>
                  </a:lnTo>
                  <a:lnTo>
                    <a:pt x="1388" y="1073"/>
                  </a:lnTo>
                  <a:lnTo>
                    <a:pt x="1385" y="1073"/>
                  </a:lnTo>
                  <a:lnTo>
                    <a:pt x="1385" y="990"/>
                  </a:lnTo>
                  <a:lnTo>
                    <a:pt x="1382" y="990"/>
                  </a:lnTo>
                  <a:lnTo>
                    <a:pt x="1382" y="908"/>
                  </a:lnTo>
                  <a:lnTo>
                    <a:pt x="1379" y="908"/>
                  </a:lnTo>
                  <a:lnTo>
                    <a:pt x="1379" y="825"/>
                  </a:lnTo>
                  <a:lnTo>
                    <a:pt x="1377" y="825"/>
                  </a:lnTo>
                  <a:lnTo>
                    <a:pt x="1377" y="743"/>
                  </a:lnTo>
                  <a:lnTo>
                    <a:pt x="1374" y="743"/>
                  </a:lnTo>
                  <a:lnTo>
                    <a:pt x="1374" y="660"/>
                  </a:lnTo>
                  <a:lnTo>
                    <a:pt x="1371" y="660"/>
                  </a:lnTo>
                  <a:lnTo>
                    <a:pt x="1371" y="577"/>
                  </a:lnTo>
                  <a:lnTo>
                    <a:pt x="1368" y="577"/>
                  </a:lnTo>
                  <a:lnTo>
                    <a:pt x="1368" y="495"/>
                  </a:lnTo>
                  <a:lnTo>
                    <a:pt x="1366" y="495"/>
                  </a:lnTo>
                  <a:lnTo>
                    <a:pt x="1366" y="412"/>
                  </a:lnTo>
                  <a:lnTo>
                    <a:pt x="1363" y="412"/>
                  </a:lnTo>
                  <a:lnTo>
                    <a:pt x="1363" y="330"/>
                  </a:lnTo>
                  <a:lnTo>
                    <a:pt x="1360" y="330"/>
                  </a:lnTo>
                  <a:lnTo>
                    <a:pt x="1360" y="247"/>
                  </a:lnTo>
                  <a:lnTo>
                    <a:pt x="1357" y="247"/>
                  </a:lnTo>
                  <a:lnTo>
                    <a:pt x="1357" y="165"/>
                  </a:lnTo>
                  <a:lnTo>
                    <a:pt x="1355" y="165"/>
                  </a:lnTo>
                  <a:lnTo>
                    <a:pt x="1355" y="82"/>
                  </a:lnTo>
                  <a:lnTo>
                    <a:pt x="1352" y="82"/>
                  </a:lnTo>
                  <a:lnTo>
                    <a:pt x="1352" y="0"/>
                  </a:lnTo>
                  <a:lnTo>
                    <a:pt x="0" y="0"/>
                  </a:lnTo>
                </a:path>
              </a:pathLst>
            </a:custGeom>
            <a:noFill/>
            <a:ln w="33338">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rgbClr val="111111"/>
                  </a:solidFill>
                  <a:latin typeface="Times New Roman" panose="02020603050405020304" pitchFamily="18" charset="0"/>
                </a:defRPr>
              </a:lvl1pPr>
              <a:lvl2pPr marL="742950" indent="-285750" eaLnBrk="0" hangingPunct="0">
                <a:defRPr sz="2400">
                  <a:solidFill>
                    <a:srgbClr val="111111"/>
                  </a:solidFill>
                  <a:latin typeface="Times New Roman" panose="02020603050405020304" pitchFamily="18" charset="0"/>
                </a:defRPr>
              </a:lvl2pPr>
              <a:lvl3pPr marL="1143000" indent="-228600" eaLnBrk="0" hangingPunct="0">
                <a:defRPr sz="2400">
                  <a:solidFill>
                    <a:srgbClr val="111111"/>
                  </a:solidFill>
                  <a:latin typeface="Times New Roman" panose="02020603050405020304" pitchFamily="18" charset="0"/>
                </a:defRPr>
              </a:lvl3pPr>
              <a:lvl4pPr marL="1600200" indent="-228600" eaLnBrk="0" hangingPunct="0">
                <a:defRPr sz="2400">
                  <a:solidFill>
                    <a:srgbClr val="111111"/>
                  </a:solidFill>
                  <a:latin typeface="Times New Roman" panose="02020603050405020304" pitchFamily="18" charset="0"/>
                </a:defRPr>
              </a:lvl4pPr>
              <a:lvl5pPr marL="2057400" indent="-228600" eaLnBrk="0" hangingPunct="0">
                <a:defRPr sz="2400">
                  <a:solidFill>
                    <a:srgbClr val="111111"/>
                  </a:solidFill>
                  <a:latin typeface="Times New Roman" panose="02020603050405020304" pitchFamily="18" charset="0"/>
                </a:defRPr>
              </a:lvl5pPr>
              <a:lvl6pPr marL="2514600" indent="-228600" algn="ctr" eaLnBrk="0" fontAlgn="base" hangingPunct="0">
                <a:spcBef>
                  <a:spcPct val="0"/>
                </a:spcBef>
                <a:spcAft>
                  <a:spcPct val="0"/>
                </a:spcAft>
                <a:defRPr sz="2400">
                  <a:solidFill>
                    <a:srgbClr val="111111"/>
                  </a:solidFill>
                  <a:latin typeface="Times New Roman" panose="02020603050405020304" pitchFamily="18" charset="0"/>
                </a:defRPr>
              </a:lvl6pPr>
              <a:lvl7pPr marL="2971800" indent="-228600" algn="ctr" eaLnBrk="0" fontAlgn="base" hangingPunct="0">
                <a:spcBef>
                  <a:spcPct val="0"/>
                </a:spcBef>
                <a:spcAft>
                  <a:spcPct val="0"/>
                </a:spcAft>
                <a:defRPr sz="2400">
                  <a:solidFill>
                    <a:srgbClr val="111111"/>
                  </a:solidFill>
                  <a:latin typeface="Times New Roman" panose="02020603050405020304" pitchFamily="18" charset="0"/>
                </a:defRPr>
              </a:lvl7pPr>
              <a:lvl8pPr marL="3429000" indent="-228600" algn="ctr" eaLnBrk="0" fontAlgn="base" hangingPunct="0">
                <a:spcBef>
                  <a:spcPct val="0"/>
                </a:spcBef>
                <a:spcAft>
                  <a:spcPct val="0"/>
                </a:spcAft>
                <a:defRPr sz="2400">
                  <a:solidFill>
                    <a:srgbClr val="111111"/>
                  </a:solidFill>
                  <a:latin typeface="Times New Roman" panose="02020603050405020304" pitchFamily="18" charset="0"/>
                </a:defRPr>
              </a:lvl8pPr>
              <a:lvl9pPr marL="3886200" indent="-228600" algn="ctr" eaLnBrk="0" fontAlgn="base" hangingPunct="0">
                <a:spcBef>
                  <a:spcPct val="0"/>
                </a:spcBef>
                <a:spcAft>
                  <a:spcPct val="0"/>
                </a:spcAft>
                <a:defRPr sz="2400">
                  <a:solidFill>
                    <a:srgbClr val="111111"/>
                  </a:solidFill>
                  <a:latin typeface="Times New Roman" panose="02020603050405020304" pitchFamily="18" charset="0"/>
                </a:defRPr>
              </a:lvl9pPr>
            </a:lstStyle>
            <a:p>
              <a:pPr eaLnBrk="1" hangingPunct="1"/>
              <a:endParaRPr lang="en-US" altLang="en-US"/>
            </a:p>
          </p:txBody>
        </p:sp>
        <p:sp>
          <p:nvSpPr>
            <p:cNvPr id="92272" name="Rectangle 112"/>
            <p:cNvSpPr>
              <a:spLocks noChangeArrowheads="1"/>
            </p:cNvSpPr>
            <p:nvPr/>
          </p:nvSpPr>
          <p:spPr bwMode="auto">
            <a:xfrm>
              <a:off x="2544" y="2256"/>
              <a:ext cx="551" cy="5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rgbClr val="111111"/>
                  </a:solidFill>
                  <a:latin typeface="Times New Roman" panose="02020603050405020304" pitchFamily="18" charset="0"/>
                </a:defRPr>
              </a:lvl1pPr>
              <a:lvl2pPr marL="742950" indent="-285750" eaLnBrk="0" hangingPunct="0">
                <a:defRPr sz="2400">
                  <a:solidFill>
                    <a:srgbClr val="111111"/>
                  </a:solidFill>
                  <a:latin typeface="Times New Roman" panose="02020603050405020304" pitchFamily="18" charset="0"/>
                </a:defRPr>
              </a:lvl2pPr>
              <a:lvl3pPr marL="1143000" indent="-228600" eaLnBrk="0" hangingPunct="0">
                <a:defRPr sz="2400">
                  <a:solidFill>
                    <a:srgbClr val="111111"/>
                  </a:solidFill>
                  <a:latin typeface="Times New Roman" panose="02020603050405020304" pitchFamily="18" charset="0"/>
                </a:defRPr>
              </a:lvl3pPr>
              <a:lvl4pPr marL="1600200" indent="-228600" eaLnBrk="0" hangingPunct="0">
                <a:defRPr sz="2400">
                  <a:solidFill>
                    <a:srgbClr val="111111"/>
                  </a:solidFill>
                  <a:latin typeface="Times New Roman" panose="02020603050405020304" pitchFamily="18" charset="0"/>
                </a:defRPr>
              </a:lvl4pPr>
              <a:lvl5pPr marL="2057400" indent="-228600" eaLnBrk="0" hangingPunct="0">
                <a:defRPr sz="2400">
                  <a:solidFill>
                    <a:srgbClr val="111111"/>
                  </a:solidFill>
                  <a:latin typeface="Times New Roman" panose="02020603050405020304" pitchFamily="18" charset="0"/>
                </a:defRPr>
              </a:lvl5pPr>
              <a:lvl6pPr marL="2514600" indent="-228600" algn="ctr" eaLnBrk="0" fontAlgn="base" hangingPunct="0">
                <a:spcBef>
                  <a:spcPct val="0"/>
                </a:spcBef>
                <a:spcAft>
                  <a:spcPct val="0"/>
                </a:spcAft>
                <a:defRPr sz="2400">
                  <a:solidFill>
                    <a:srgbClr val="111111"/>
                  </a:solidFill>
                  <a:latin typeface="Times New Roman" panose="02020603050405020304" pitchFamily="18" charset="0"/>
                </a:defRPr>
              </a:lvl6pPr>
              <a:lvl7pPr marL="2971800" indent="-228600" algn="ctr" eaLnBrk="0" fontAlgn="base" hangingPunct="0">
                <a:spcBef>
                  <a:spcPct val="0"/>
                </a:spcBef>
                <a:spcAft>
                  <a:spcPct val="0"/>
                </a:spcAft>
                <a:defRPr sz="2400">
                  <a:solidFill>
                    <a:srgbClr val="111111"/>
                  </a:solidFill>
                  <a:latin typeface="Times New Roman" panose="02020603050405020304" pitchFamily="18" charset="0"/>
                </a:defRPr>
              </a:lvl7pPr>
              <a:lvl8pPr marL="3429000" indent="-228600" algn="ctr" eaLnBrk="0" fontAlgn="base" hangingPunct="0">
                <a:spcBef>
                  <a:spcPct val="0"/>
                </a:spcBef>
                <a:spcAft>
                  <a:spcPct val="0"/>
                </a:spcAft>
                <a:defRPr sz="2400">
                  <a:solidFill>
                    <a:srgbClr val="111111"/>
                  </a:solidFill>
                  <a:latin typeface="Times New Roman" panose="02020603050405020304" pitchFamily="18" charset="0"/>
                </a:defRPr>
              </a:lvl8pPr>
              <a:lvl9pPr marL="3886200" indent="-228600" algn="ctr" eaLnBrk="0" fontAlgn="base" hangingPunct="0">
                <a:spcBef>
                  <a:spcPct val="0"/>
                </a:spcBef>
                <a:spcAft>
                  <a:spcPct val="0"/>
                </a:spcAft>
                <a:defRPr sz="2400">
                  <a:solidFill>
                    <a:srgbClr val="111111"/>
                  </a:solidFill>
                  <a:latin typeface="Times New Roman" panose="02020603050405020304" pitchFamily="18" charset="0"/>
                </a:defRPr>
              </a:lvl9pPr>
            </a:lstStyle>
            <a:p>
              <a:pPr algn="l" eaLnBrk="1" hangingPunct="1"/>
              <a:r>
                <a:rPr lang="en-US" altLang="en-US" sz="3200">
                  <a:solidFill>
                    <a:srgbClr val="0000FF"/>
                  </a:solidFill>
                  <a:latin typeface="MS Sans Serif" charset="0"/>
                </a:rPr>
                <a:t> </a:t>
              </a:r>
              <a:r>
                <a:rPr lang="en-US" altLang="en-US" sz="5400">
                  <a:solidFill>
                    <a:srgbClr val="0000FF"/>
                  </a:solidFill>
                  <a:latin typeface="MS Sans Serif" charset="0"/>
                </a:rPr>
                <a:t>C*</a:t>
              </a:r>
              <a:endParaRPr lang="en-US" altLang="en-US" sz="5400">
                <a:solidFill>
                  <a:schemeClr val="tx1"/>
                </a:solidFill>
              </a:endParaRPr>
            </a:p>
          </p:txBody>
        </p:sp>
        <p:sp>
          <p:nvSpPr>
            <p:cNvPr id="92273" name="Freeform 113"/>
            <p:cNvSpPr>
              <a:spLocks/>
            </p:cNvSpPr>
            <p:nvPr/>
          </p:nvSpPr>
          <p:spPr bwMode="auto">
            <a:xfrm flipV="1">
              <a:off x="1977" y="1990"/>
              <a:ext cx="2304" cy="1680"/>
            </a:xfrm>
            <a:custGeom>
              <a:avLst/>
              <a:gdLst>
                <a:gd name="T0" fmla="*/ 0 w 5429"/>
                <a:gd name="T1" fmla="*/ 247 h 8257"/>
                <a:gd name="T2" fmla="*/ 0 w 5429"/>
                <a:gd name="T3" fmla="*/ 495 h 8257"/>
                <a:gd name="T4" fmla="*/ 0 w 5429"/>
                <a:gd name="T5" fmla="*/ 825 h 8257"/>
                <a:gd name="T6" fmla="*/ 0 w 5429"/>
                <a:gd name="T7" fmla="*/ 1073 h 8257"/>
                <a:gd name="T8" fmla="*/ 0 w 5429"/>
                <a:gd name="T9" fmla="*/ 1403 h 8257"/>
                <a:gd name="T10" fmla="*/ 0 w 5429"/>
                <a:gd name="T11" fmla="*/ 1651 h 8257"/>
                <a:gd name="T12" fmla="*/ 0 w 5429"/>
                <a:gd name="T13" fmla="*/ 1981 h 8257"/>
                <a:gd name="T14" fmla="*/ 0 w 5429"/>
                <a:gd name="T15" fmla="*/ 2229 h 8257"/>
                <a:gd name="T16" fmla="*/ 0 w 5429"/>
                <a:gd name="T17" fmla="*/ 2559 h 8257"/>
                <a:gd name="T18" fmla="*/ 0 w 5429"/>
                <a:gd name="T19" fmla="*/ 2807 h 8257"/>
                <a:gd name="T20" fmla="*/ 0 w 5429"/>
                <a:gd name="T21" fmla="*/ 3137 h 8257"/>
                <a:gd name="T22" fmla="*/ 0 w 5429"/>
                <a:gd name="T23" fmla="*/ 3385 h 8257"/>
                <a:gd name="T24" fmla="*/ 0 w 5429"/>
                <a:gd name="T25" fmla="*/ 3715 h 8257"/>
                <a:gd name="T26" fmla="*/ 0 w 5429"/>
                <a:gd name="T27" fmla="*/ 3963 h 8257"/>
                <a:gd name="T28" fmla="*/ 0 w 5429"/>
                <a:gd name="T29" fmla="*/ 4293 h 8257"/>
                <a:gd name="T30" fmla="*/ 0 w 5429"/>
                <a:gd name="T31" fmla="*/ 4541 h 8257"/>
                <a:gd name="T32" fmla="*/ 0 w 5429"/>
                <a:gd name="T33" fmla="*/ 4871 h 8257"/>
                <a:gd name="T34" fmla="*/ 0 w 5429"/>
                <a:gd name="T35" fmla="*/ 5119 h 8257"/>
                <a:gd name="T36" fmla="*/ 0 w 5429"/>
                <a:gd name="T37" fmla="*/ 5449 h 8257"/>
                <a:gd name="T38" fmla="*/ 0 w 5429"/>
                <a:gd name="T39" fmla="*/ 5697 h 8257"/>
                <a:gd name="T40" fmla="*/ 0 w 5429"/>
                <a:gd name="T41" fmla="*/ 6027 h 8257"/>
                <a:gd name="T42" fmla="*/ 0 w 5429"/>
                <a:gd name="T43" fmla="*/ 6275 h 8257"/>
                <a:gd name="T44" fmla="*/ 0 w 5429"/>
                <a:gd name="T45" fmla="*/ 6605 h 8257"/>
                <a:gd name="T46" fmla="*/ 0 w 5429"/>
                <a:gd name="T47" fmla="*/ 6853 h 8257"/>
                <a:gd name="T48" fmla="*/ 0 w 5429"/>
                <a:gd name="T49" fmla="*/ 7183 h 8257"/>
                <a:gd name="T50" fmla="*/ 0 w 5429"/>
                <a:gd name="T51" fmla="*/ 7431 h 8257"/>
                <a:gd name="T52" fmla="*/ 0 w 5429"/>
                <a:gd name="T53" fmla="*/ 7761 h 8257"/>
                <a:gd name="T54" fmla="*/ 0 w 5429"/>
                <a:gd name="T55" fmla="*/ 8009 h 8257"/>
                <a:gd name="T56" fmla="*/ 5429 w 5429"/>
                <a:gd name="T57" fmla="*/ 8174 h 8257"/>
                <a:gd name="T58" fmla="*/ 5429 w 5429"/>
                <a:gd name="T59" fmla="*/ 7926 h 8257"/>
                <a:gd name="T60" fmla="*/ 5429 w 5429"/>
                <a:gd name="T61" fmla="*/ 7596 h 8257"/>
                <a:gd name="T62" fmla="*/ 3800 w 5429"/>
                <a:gd name="T63" fmla="*/ 7348 h 8257"/>
                <a:gd name="T64" fmla="*/ 3800 w 5429"/>
                <a:gd name="T65" fmla="*/ 7018 h 8257"/>
                <a:gd name="T66" fmla="*/ 3800 w 5429"/>
                <a:gd name="T67" fmla="*/ 6770 h 8257"/>
                <a:gd name="T68" fmla="*/ 3800 w 5429"/>
                <a:gd name="T69" fmla="*/ 6440 h 8257"/>
                <a:gd name="T70" fmla="*/ 3800 w 5429"/>
                <a:gd name="T71" fmla="*/ 6192 h 8257"/>
                <a:gd name="T72" fmla="*/ 3800 w 5429"/>
                <a:gd name="T73" fmla="*/ 5862 h 8257"/>
                <a:gd name="T74" fmla="*/ 3800 w 5429"/>
                <a:gd name="T75" fmla="*/ 5614 h 8257"/>
                <a:gd name="T76" fmla="*/ 3800 w 5429"/>
                <a:gd name="T77" fmla="*/ 5284 h 8257"/>
                <a:gd name="T78" fmla="*/ 3800 w 5429"/>
                <a:gd name="T79" fmla="*/ 5036 h 8257"/>
                <a:gd name="T80" fmla="*/ 3800 w 5429"/>
                <a:gd name="T81" fmla="*/ 4706 h 8257"/>
                <a:gd name="T82" fmla="*/ 3800 w 5429"/>
                <a:gd name="T83" fmla="*/ 4458 h 8257"/>
                <a:gd name="T84" fmla="*/ 3800 w 5429"/>
                <a:gd name="T85" fmla="*/ 4128 h 8257"/>
                <a:gd name="T86" fmla="*/ 1629 w 5429"/>
                <a:gd name="T87" fmla="*/ 3880 h 8257"/>
                <a:gd name="T88" fmla="*/ 1629 w 5429"/>
                <a:gd name="T89" fmla="*/ 3550 h 8257"/>
                <a:gd name="T90" fmla="*/ 1629 w 5429"/>
                <a:gd name="T91" fmla="*/ 3302 h 8257"/>
                <a:gd name="T92" fmla="*/ 1629 w 5429"/>
                <a:gd name="T93" fmla="*/ 2972 h 8257"/>
                <a:gd name="T94" fmla="*/ 1629 w 5429"/>
                <a:gd name="T95" fmla="*/ 2724 h 8257"/>
                <a:gd name="T96" fmla="*/ 1629 w 5429"/>
                <a:gd name="T97" fmla="*/ 2394 h 8257"/>
                <a:gd name="T98" fmla="*/ 1629 w 5429"/>
                <a:gd name="T99" fmla="*/ 2146 h 8257"/>
                <a:gd name="T100" fmla="*/ 1629 w 5429"/>
                <a:gd name="T101" fmla="*/ 1816 h 8257"/>
                <a:gd name="T102" fmla="*/ 1629 w 5429"/>
                <a:gd name="T103" fmla="*/ 1568 h 8257"/>
                <a:gd name="T104" fmla="*/ 1629 w 5429"/>
                <a:gd name="T105" fmla="*/ 1238 h 8257"/>
                <a:gd name="T106" fmla="*/ 1629 w 5429"/>
                <a:gd name="T107" fmla="*/ 990 h 8257"/>
                <a:gd name="T108" fmla="*/ 1629 w 5429"/>
                <a:gd name="T109" fmla="*/ 660 h 8257"/>
                <a:gd name="T110" fmla="*/ 1629 w 5429"/>
                <a:gd name="T111" fmla="*/ 412 h 8257"/>
                <a:gd name="T112" fmla="*/ 1629 w 5429"/>
                <a:gd name="T113" fmla="*/ 82 h 8257"/>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5429"/>
                <a:gd name="T172" fmla="*/ 0 h 8257"/>
                <a:gd name="T173" fmla="*/ 5429 w 5429"/>
                <a:gd name="T174" fmla="*/ 8257 h 8257"/>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5429" h="8257">
                  <a:moveTo>
                    <a:pt x="0" y="0"/>
                  </a:moveTo>
                  <a:lnTo>
                    <a:pt x="0" y="0"/>
                  </a:lnTo>
                  <a:lnTo>
                    <a:pt x="0" y="82"/>
                  </a:lnTo>
                  <a:lnTo>
                    <a:pt x="0" y="165"/>
                  </a:lnTo>
                  <a:lnTo>
                    <a:pt x="0" y="247"/>
                  </a:lnTo>
                  <a:lnTo>
                    <a:pt x="0" y="330"/>
                  </a:lnTo>
                  <a:lnTo>
                    <a:pt x="0" y="412"/>
                  </a:lnTo>
                  <a:lnTo>
                    <a:pt x="0" y="495"/>
                  </a:lnTo>
                  <a:lnTo>
                    <a:pt x="0" y="577"/>
                  </a:lnTo>
                  <a:lnTo>
                    <a:pt x="0" y="660"/>
                  </a:lnTo>
                  <a:lnTo>
                    <a:pt x="0" y="743"/>
                  </a:lnTo>
                  <a:lnTo>
                    <a:pt x="0" y="825"/>
                  </a:lnTo>
                  <a:lnTo>
                    <a:pt x="0" y="908"/>
                  </a:lnTo>
                  <a:lnTo>
                    <a:pt x="0" y="990"/>
                  </a:lnTo>
                  <a:lnTo>
                    <a:pt x="0" y="1073"/>
                  </a:lnTo>
                  <a:lnTo>
                    <a:pt x="0" y="1155"/>
                  </a:lnTo>
                  <a:lnTo>
                    <a:pt x="0" y="1238"/>
                  </a:lnTo>
                  <a:lnTo>
                    <a:pt x="0" y="1321"/>
                  </a:lnTo>
                  <a:lnTo>
                    <a:pt x="0" y="1403"/>
                  </a:lnTo>
                  <a:lnTo>
                    <a:pt x="0" y="1486"/>
                  </a:lnTo>
                  <a:lnTo>
                    <a:pt x="0" y="1568"/>
                  </a:lnTo>
                  <a:lnTo>
                    <a:pt x="0" y="1651"/>
                  </a:lnTo>
                  <a:lnTo>
                    <a:pt x="0" y="1733"/>
                  </a:lnTo>
                  <a:lnTo>
                    <a:pt x="0" y="1816"/>
                  </a:lnTo>
                  <a:lnTo>
                    <a:pt x="0" y="1899"/>
                  </a:lnTo>
                  <a:lnTo>
                    <a:pt x="0" y="1981"/>
                  </a:lnTo>
                  <a:lnTo>
                    <a:pt x="0" y="2064"/>
                  </a:lnTo>
                  <a:lnTo>
                    <a:pt x="0" y="2146"/>
                  </a:lnTo>
                  <a:lnTo>
                    <a:pt x="0" y="2229"/>
                  </a:lnTo>
                  <a:lnTo>
                    <a:pt x="0" y="2311"/>
                  </a:lnTo>
                  <a:lnTo>
                    <a:pt x="0" y="2394"/>
                  </a:lnTo>
                  <a:lnTo>
                    <a:pt x="0" y="2477"/>
                  </a:lnTo>
                  <a:lnTo>
                    <a:pt x="0" y="2559"/>
                  </a:lnTo>
                  <a:lnTo>
                    <a:pt x="0" y="2642"/>
                  </a:lnTo>
                  <a:lnTo>
                    <a:pt x="0" y="2724"/>
                  </a:lnTo>
                  <a:lnTo>
                    <a:pt x="0" y="2807"/>
                  </a:lnTo>
                  <a:lnTo>
                    <a:pt x="0" y="2889"/>
                  </a:lnTo>
                  <a:lnTo>
                    <a:pt x="0" y="2972"/>
                  </a:lnTo>
                  <a:lnTo>
                    <a:pt x="0" y="3055"/>
                  </a:lnTo>
                  <a:lnTo>
                    <a:pt x="0" y="3137"/>
                  </a:lnTo>
                  <a:lnTo>
                    <a:pt x="0" y="3220"/>
                  </a:lnTo>
                  <a:lnTo>
                    <a:pt x="0" y="3302"/>
                  </a:lnTo>
                  <a:lnTo>
                    <a:pt x="0" y="3385"/>
                  </a:lnTo>
                  <a:lnTo>
                    <a:pt x="0" y="3467"/>
                  </a:lnTo>
                  <a:lnTo>
                    <a:pt x="0" y="3550"/>
                  </a:lnTo>
                  <a:lnTo>
                    <a:pt x="0" y="3633"/>
                  </a:lnTo>
                  <a:lnTo>
                    <a:pt x="0" y="3715"/>
                  </a:lnTo>
                  <a:lnTo>
                    <a:pt x="0" y="3798"/>
                  </a:lnTo>
                  <a:lnTo>
                    <a:pt x="0" y="3880"/>
                  </a:lnTo>
                  <a:lnTo>
                    <a:pt x="0" y="3963"/>
                  </a:lnTo>
                  <a:lnTo>
                    <a:pt x="0" y="4045"/>
                  </a:lnTo>
                  <a:lnTo>
                    <a:pt x="0" y="4128"/>
                  </a:lnTo>
                  <a:lnTo>
                    <a:pt x="0" y="4211"/>
                  </a:lnTo>
                  <a:lnTo>
                    <a:pt x="0" y="4293"/>
                  </a:lnTo>
                  <a:lnTo>
                    <a:pt x="0" y="4376"/>
                  </a:lnTo>
                  <a:lnTo>
                    <a:pt x="0" y="4458"/>
                  </a:lnTo>
                  <a:lnTo>
                    <a:pt x="0" y="4541"/>
                  </a:lnTo>
                  <a:lnTo>
                    <a:pt x="0" y="4623"/>
                  </a:lnTo>
                  <a:lnTo>
                    <a:pt x="0" y="4706"/>
                  </a:lnTo>
                  <a:lnTo>
                    <a:pt x="0" y="4789"/>
                  </a:lnTo>
                  <a:lnTo>
                    <a:pt x="0" y="4871"/>
                  </a:lnTo>
                  <a:lnTo>
                    <a:pt x="0" y="4954"/>
                  </a:lnTo>
                  <a:lnTo>
                    <a:pt x="0" y="5036"/>
                  </a:lnTo>
                  <a:lnTo>
                    <a:pt x="0" y="5119"/>
                  </a:lnTo>
                  <a:lnTo>
                    <a:pt x="0" y="5201"/>
                  </a:lnTo>
                  <a:lnTo>
                    <a:pt x="0" y="5284"/>
                  </a:lnTo>
                  <a:lnTo>
                    <a:pt x="0" y="5367"/>
                  </a:lnTo>
                  <a:lnTo>
                    <a:pt x="0" y="5449"/>
                  </a:lnTo>
                  <a:lnTo>
                    <a:pt x="0" y="5532"/>
                  </a:lnTo>
                  <a:lnTo>
                    <a:pt x="0" y="5614"/>
                  </a:lnTo>
                  <a:lnTo>
                    <a:pt x="0" y="5697"/>
                  </a:lnTo>
                  <a:lnTo>
                    <a:pt x="0" y="5779"/>
                  </a:lnTo>
                  <a:lnTo>
                    <a:pt x="0" y="5862"/>
                  </a:lnTo>
                  <a:lnTo>
                    <a:pt x="0" y="5945"/>
                  </a:lnTo>
                  <a:lnTo>
                    <a:pt x="0" y="6027"/>
                  </a:lnTo>
                  <a:lnTo>
                    <a:pt x="0" y="6110"/>
                  </a:lnTo>
                  <a:lnTo>
                    <a:pt x="0" y="6192"/>
                  </a:lnTo>
                  <a:lnTo>
                    <a:pt x="0" y="6275"/>
                  </a:lnTo>
                  <a:lnTo>
                    <a:pt x="0" y="6357"/>
                  </a:lnTo>
                  <a:lnTo>
                    <a:pt x="0" y="6440"/>
                  </a:lnTo>
                  <a:lnTo>
                    <a:pt x="0" y="6523"/>
                  </a:lnTo>
                  <a:lnTo>
                    <a:pt x="0" y="6605"/>
                  </a:lnTo>
                  <a:lnTo>
                    <a:pt x="0" y="6688"/>
                  </a:lnTo>
                  <a:lnTo>
                    <a:pt x="0" y="6770"/>
                  </a:lnTo>
                  <a:lnTo>
                    <a:pt x="0" y="6853"/>
                  </a:lnTo>
                  <a:lnTo>
                    <a:pt x="0" y="6935"/>
                  </a:lnTo>
                  <a:lnTo>
                    <a:pt x="0" y="7018"/>
                  </a:lnTo>
                  <a:lnTo>
                    <a:pt x="0" y="7101"/>
                  </a:lnTo>
                  <a:lnTo>
                    <a:pt x="0" y="7183"/>
                  </a:lnTo>
                  <a:lnTo>
                    <a:pt x="0" y="7266"/>
                  </a:lnTo>
                  <a:lnTo>
                    <a:pt x="0" y="7348"/>
                  </a:lnTo>
                  <a:lnTo>
                    <a:pt x="0" y="7431"/>
                  </a:lnTo>
                  <a:lnTo>
                    <a:pt x="0" y="7513"/>
                  </a:lnTo>
                  <a:lnTo>
                    <a:pt x="0" y="7596"/>
                  </a:lnTo>
                  <a:lnTo>
                    <a:pt x="0" y="7679"/>
                  </a:lnTo>
                  <a:lnTo>
                    <a:pt x="0" y="7761"/>
                  </a:lnTo>
                  <a:lnTo>
                    <a:pt x="0" y="7844"/>
                  </a:lnTo>
                  <a:lnTo>
                    <a:pt x="0" y="7926"/>
                  </a:lnTo>
                  <a:lnTo>
                    <a:pt x="0" y="8009"/>
                  </a:lnTo>
                  <a:lnTo>
                    <a:pt x="0" y="8091"/>
                  </a:lnTo>
                  <a:lnTo>
                    <a:pt x="0" y="8174"/>
                  </a:lnTo>
                  <a:lnTo>
                    <a:pt x="0" y="8257"/>
                  </a:lnTo>
                  <a:lnTo>
                    <a:pt x="5429" y="8257"/>
                  </a:lnTo>
                  <a:lnTo>
                    <a:pt x="5429" y="8174"/>
                  </a:lnTo>
                  <a:lnTo>
                    <a:pt x="5429" y="8091"/>
                  </a:lnTo>
                  <a:lnTo>
                    <a:pt x="5429" y="8009"/>
                  </a:lnTo>
                  <a:lnTo>
                    <a:pt x="5429" y="7926"/>
                  </a:lnTo>
                  <a:lnTo>
                    <a:pt x="5429" y="7844"/>
                  </a:lnTo>
                  <a:lnTo>
                    <a:pt x="5429" y="7761"/>
                  </a:lnTo>
                  <a:lnTo>
                    <a:pt x="5429" y="7679"/>
                  </a:lnTo>
                  <a:lnTo>
                    <a:pt x="5429" y="7596"/>
                  </a:lnTo>
                  <a:lnTo>
                    <a:pt x="5429" y="7513"/>
                  </a:lnTo>
                  <a:lnTo>
                    <a:pt x="5429" y="7431"/>
                  </a:lnTo>
                  <a:lnTo>
                    <a:pt x="3800" y="7431"/>
                  </a:lnTo>
                  <a:lnTo>
                    <a:pt x="3800" y="7348"/>
                  </a:lnTo>
                  <a:lnTo>
                    <a:pt x="3800" y="7266"/>
                  </a:lnTo>
                  <a:lnTo>
                    <a:pt x="3800" y="7183"/>
                  </a:lnTo>
                  <a:lnTo>
                    <a:pt x="3800" y="7101"/>
                  </a:lnTo>
                  <a:lnTo>
                    <a:pt x="3800" y="7018"/>
                  </a:lnTo>
                  <a:lnTo>
                    <a:pt x="3800" y="6935"/>
                  </a:lnTo>
                  <a:lnTo>
                    <a:pt x="3800" y="6853"/>
                  </a:lnTo>
                  <a:lnTo>
                    <a:pt x="3800" y="6770"/>
                  </a:lnTo>
                  <a:lnTo>
                    <a:pt x="3800" y="6688"/>
                  </a:lnTo>
                  <a:lnTo>
                    <a:pt x="3800" y="6605"/>
                  </a:lnTo>
                  <a:lnTo>
                    <a:pt x="3800" y="6523"/>
                  </a:lnTo>
                  <a:lnTo>
                    <a:pt x="3800" y="6440"/>
                  </a:lnTo>
                  <a:lnTo>
                    <a:pt x="3800" y="6357"/>
                  </a:lnTo>
                  <a:lnTo>
                    <a:pt x="3800" y="6275"/>
                  </a:lnTo>
                  <a:lnTo>
                    <a:pt x="3800" y="6192"/>
                  </a:lnTo>
                  <a:lnTo>
                    <a:pt x="3800" y="6110"/>
                  </a:lnTo>
                  <a:lnTo>
                    <a:pt x="3800" y="6027"/>
                  </a:lnTo>
                  <a:lnTo>
                    <a:pt x="3800" y="5945"/>
                  </a:lnTo>
                  <a:lnTo>
                    <a:pt x="3800" y="5862"/>
                  </a:lnTo>
                  <a:lnTo>
                    <a:pt x="3800" y="5779"/>
                  </a:lnTo>
                  <a:lnTo>
                    <a:pt x="3800" y="5697"/>
                  </a:lnTo>
                  <a:lnTo>
                    <a:pt x="3800" y="5614"/>
                  </a:lnTo>
                  <a:lnTo>
                    <a:pt x="3800" y="5532"/>
                  </a:lnTo>
                  <a:lnTo>
                    <a:pt x="3800" y="5449"/>
                  </a:lnTo>
                  <a:lnTo>
                    <a:pt x="3800" y="5367"/>
                  </a:lnTo>
                  <a:lnTo>
                    <a:pt x="3800" y="5284"/>
                  </a:lnTo>
                  <a:lnTo>
                    <a:pt x="3800" y="5201"/>
                  </a:lnTo>
                  <a:lnTo>
                    <a:pt x="3800" y="5119"/>
                  </a:lnTo>
                  <a:lnTo>
                    <a:pt x="3800" y="5036"/>
                  </a:lnTo>
                  <a:lnTo>
                    <a:pt x="3800" y="4954"/>
                  </a:lnTo>
                  <a:lnTo>
                    <a:pt x="3800" y="4871"/>
                  </a:lnTo>
                  <a:lnTo>
                    <a:pt x="3800" y="4789"/>
                  </a:lnTo>
                  <a:lnTo>
                    <a:pt x="3800" y="4706"/>
                  </a:lnTo>
                  <a:lnTo>
                    <a:pt x="3800" y="4623"/>
                  </a:lnTo>
                  <a:lnTo>
                    <a:pt x="3800" y="4541"/>
                  </a:lnTo>
                  <a:lnTo>
                    <a:pt x="3800" y="4458"/>
                  </a:lnTo>
                  <a:lnTo>
                    <a:pt x="3800" y="4376"/>
                  </a:lnTo>
                  <a:lnTo>
                    <a:pt x="3800" y="4293"/>
                  </a:lnTo>
                  <a:lnTo>
                    <a:pt x="3800" y="4211"/>
                  </a:lnTo>
                  <a:lnTo>
                    <a:pt x="3800" y="4128"/>
                  </a:lnTo>
                  <a:lnTo>
                    <a:pt x="1629" y="4128"/>
                  </a:lnTo>
                  <a:lnTo>
                    <a:pt x="1629" y="4045"/>
                  </a:lnTo>
                  <a:lnTo>
                    <a:pt x="1629" y="3963"/>
                  </a:lnTo>
                  <a:lnTo>
                    <a:pt x="1629" y="3880"/>
                  </a:lnTo>
                  <a:lnTo>
                    <a:pt x="1629" y="3798"/>
                  </a:lnTo>
                  <a:lnTo>
                    <a:pt x="1629" y="3715"/>
                  </a:lnTo>
                  <a:lnTo>
                    <a:pt x="1629" y="3633"/>
                  </a:lnTo>
                  <a:lnTo>
                    <a:pt x="1629" y="3550"/>
                  </a:lnTo>
                  <a:lnTo>
                    <a:pt x="1629" y="3467"/>
                  </a:lnTo>
                  <a:lnTo>
                    <a:pt x="1629" y="3385"/>
                  </a:lnTo>
                  <a:lnTo>
                    <a:pt x="1629" y="3302"/>
                  </a:lnTo>
                  <a:lnTo>
                    <a:pt x="1629" y="3220"/>
                  </a:lnTo>
                  <a:lnTo>
                    <a:pt x="1629" y="3137"/>
                  </a:lnTo>
                  <a:lnTo>
                    <a:pt x="1629" y="3055"/>
                  </a:lnTo>
                  <a:lnTo>
                    <a:pt x="1629" y="2972"/>
                  </a:lnTo>
                  <a:lnTo>
                    <a:pt x="1629" y="2889"/>
                  </a:lnTo>
                  <a:lnTo>
                    <a:pt x="1629" y="2807"/>
                  </a:lnTo>
                  <a:lnTo>
                    <a:pt x="1629" y="2724"/>
                  </a:lnTo>
                  <a:lnTo>
                    <a:pt x="1629" y="2642"/>
                  </a:lnTo>
                  <a:lnTo>
                    <a:pt x="1629" y="2559"/>
                  </a:lnTo>
                  <a:lnTo>
                    <a:pt x="1629" y="2477"/>
                  </a:lnTo>
                  <a:lnTo>
                    <a:pt x="1629" y="2394"/>
                  </a:lnTo>
                  <a:lnTo>
                    <a:pt x="1629" y="2311"/>
                  </a:lnTo>
                  <a:lnTo>
                    <a:pt x="1629" y="2229"/>
                  </a:lnTo>
                  <a:lnTo>
                    <a:pt x="1629" y="2146"/>
                  </a:lnTo>
                  <a:lnTo>
                    <a:pt x="1629" y="2064"/>
                  </a:lnTo>
                  <a:lnTo>
                    <a:pt x="1629" y="1981"/>
                  </a:lnTo>
                  <a:lnTo>
                    <a:pt x="1629" y="1899"/>
                  </a:lnTo>
                  <a:lnTo>
                    <a:pt x="1629" y="1816"/>
                  </a:lnTo>
                  <a:lnTo>
                    <a:pt x="1629" y="1733"/>
                  </a:lnTo>
                  <a:lnTo>
                    <a:pt x="1629" y="1651"/>
                  </a:lnTo>
                  <a:lnTo>
                    <a:pt x="1629" y="1568"/>
                  </a:lnTo>
                  <a:lnTo>
                    <a:pt x="1629" y="1486"/>
                  </a:lnTo>
                  <a:lnTo>
                    <a:pt x="1629" y="1403"/>
                  </a:lnTo>
                  <a:lnTo>
                    <a:pt x="1629" y="1321"/>
                  </a:lnTo>
                  <a:lnTo>
                    <a:pt x="1629" y="1238"/>
                  </a:lnTo>
                  <a:lnTo>
                    <a:pt x="1629" y="1155"/>
                  </a:lnTo>
                  <a:lnTo>
                    <a:pt x="1629" y="1073"/>
                  </a:lnTo>
                  <a:lnTo>
                    <a:pt x="1629" y="990"/>
                  </a:lnTo>
                  <a:lnTo>
                    <a:pt x="1629" y="908"/>
                  </a:lnTo>
                  <a:lnTo>
                    <a:pt x="1629" y="825"/>
                  </a:lnTo>
                  <a:lnTo>
                    <a:pt x="1629" y="743"/>
                  </a:lnTo>
                  <a:lnTo>
                    <a:pt x="1629" y="660"/>
                  </a:lnTo>
                  <a:lnTo>
                    <a:pt x="1629" y="577"/>
                  </a:lnTo>
                  <a:lnTo>
                    <a:pt x="1629" y="495"/>
                  </a:lnTo>
                  <a:lnTo>
                    <a:pt x="1629" y="412"/>
                  </a:lnTo>
                  <a:lnTo>
                    <a:pt x="1629" y="330"/>
                  </a:lnTo>
                  <a:lnTo>
                    <a:pt x="1629" y="247"/>
                  </a:lnTo>
                  <a:lnTo>
                    <a:pt x="1629" y="165"/>
                  </a:lnTo>
                  <a:lnTo>
                    <a:pt x="1629" y="82"/>
                  </a:lnTo>
                  <a:lnTo>
                    <a:pt x="1629" y="0"/>
                  </a:lnTo>
                  <a:lnTo>
                    <a:pt x="0" y="0"/>
                  </a:lnTo>
                </a:path>
              </a:pathLst>
            </a:custGeom>
            <a:noFill/>
            <a:ln w="33338">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rgbClr val="111111"/>
                  </a:solidFill>
                  <a:latin typeface="Times New Roman" panose="02020603050405020304" pitchFamily="18" charset="0"/>
                </a:defRPr>
              </a:lvl1pPr>
              <a:lvl2pPr marL="742950" indent="-285750" eaLnBrk="0" hangingPunct="0">
                <a:defRPr sz="2400">
                  <a:solidFill>
                    <a:srgbClr val="111111"/>
                  </a:solidFill>
                  <a:latin typeface="Times New Roman" panose="02020603050405020304" pitchFamily="18" charset="0"/>
                </a:defRPr>
              </a:lvl2pPr>
              <a:lvl3pPr marL="1143000" indent="-228600" eaLnBrk="0" hangingPunct="0">
                <a:defRPr sz="2400">
                  <a:solidFill>
                    <a:srgbClr val="111111"/>
                  </a:solidFill>
                  <a:latin typeface="Times New Roman" panose="02020603050405020304" pitchFamily="18" charset="0"/>
                </a:defRPr>
              </a:lvl3pPr>
              <a:lvl4pPr marL="1600200" indent="-228600" eaLnBrk="0" hangingPunct="0">
                <a:defRPr sz="2400">
                  <a:solidFill>
                    <a:srgbClr val="111111"/>
                  </a:solidFill>
                  <a:latin typeface="Times New Roman" panose="02020603050405020304" pitchFamily="18" charset="0"/>
                </a:defRPr>
              </a:lvl4pPr>
              <a:lvl5pPr marL="2057400" indent="-228600" eaLnBrk="0" hangingPunct="0">
                <a:defRPr sz="2400">
                  <a:solidFill>
                    <a:srgbClr val="111111"/>
                  </a:solidFill>
                  <a:latin typeface="Times New Roman" panose="02020603050405020304" pitchFamily="18" charset="0"/>
                </a:defRPr>
              </a:lvl5pPr>
              <a:lvl6pPr marL="2514600" indent="-228600" algn="ctr" eaLnBrk="0" fontAlgn="base" hangingPunct="0">
                <a:spcBef>
                  <a:spcPct val="0"/>
                </a:spcBef>
                <a:spcAft>
                  <a:spcPct val="0"/>
                </a:spcAft>
                <a:defRPr sz="2400">
                  <a:solidFill>
                    <a:srgbClr val="111111"/>
                  </a:solidFill>
                  <a:latin typeface="Times New Roman" panose="02020603050405020304" pitchFamily="18" charset="0"/>
                </a:defRPr>
              </a:lvl6pPr>
              <a:lvl7pPr marL="2971800" indent="-228600" algn="ctr" eaLnBrk="0" fontAlgn="base" hangingPunct="0">
                <a:spcBef>
                  <a:spcPct val="0"/>
                </a:spcBef>
                <a:spcAft>
                  <a:spcPct val="0"/>
                </a:spcAft>
                <a:defRPr sz="2400">
                  <a:solidFill>
                    <a:srgbClr val="111111"/>
                  </a:solidFill>
                  <a:latin typeface="Times New Roman" panose="02020603050405020304" pitchFamily="18" charset="0"/>
                </a:defRPr>
              </a:lvl7pPr>
              <a:lvl8pPr marL="3429000" indent="-228600" algn="ctr" eaLnBrk="0" fontAlgn="base" hangingPunct="0">
                <a:spcBef>
                  <a:spcPct val="0"/>
                </a:spcBef>
                <a:spcAft>
                  <a:spcPct val="0"/>
                </a:spcAft>
                <a:defRPr sz="2400">
                  <a:solidFill>
                    <a:srgbClr val="111111"/>
                  </a:solidFill>
                  <a:latin typeface="Times New Roman" panose="02020603050405020304" pitchFamily="18" charset="0"/>
                </a:defRPr>
              </a:lvl8pPr>
              <a:lvl9pPr marL="3886200" indent="-228600" algn="ctr" eaLnBrk="0" fontAlgn="base" hangingPunct="0">
                <a:spcBef>
                  <a:spcPct val="0"/>
                </a:spcBef>
                <a:spcAft>
                  <a:spcPct val="0"/>
                </a:spcAft>
                <a:defRPr sz="2400">
                  <a:solidFill>
                    <a:srgbClr val="111111"/>
                  </a:solidFill>
                  <a:latin typeface="Times New Roman" panose="02020603050405020304" pitchFamily="18" charset="0"/>
                </a:defRPr>
              </a:lvl9pPr>
            </a:lstStyle>
            <a:p>
              <a:pPr eaLnBrk="1" hangingPunct="1"/>
              <a:endParaRPr lang="en-US" altLang="en-US"/>
            </a:p>
          </p:txBody>
        </p:sp>
        <p:sp>
          <p:nvSpPr>
            <p:cNvPr id="92274" name="Rectangle 114"/>
            <p:cNvSpPr>
              <a:spLocks noChangeArrowheads="1"/>
            </p:cNvSpPr>
            <p:nvPr/>
          </p:nvSpPr>
          <p:spPr bwMode="auto">
            <a:xfrm>
              <a:off x="3744" y="2256"/>
              <a:ext cx="383" cy="5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rgbClr val="111111"/>
                  </a:solidFill>
                  <a:latin typeface="Times New Roman" panose="02020603050405020304" pitchFamily="18" charset="0"/>
                </a:defRPr>
              </a:lvl1pPr>
              <a:lvl2pPr marL="742950" indent="-285750" eaLnBrk="0" hangingPunct="0">
                <a:defRPr sz="2400">
                  <a:solidFill>
                    <a:srgbClr val="111111"/>
                  </a:solidFill>
                  <a:latin typeface="Times New Roman" panose="02020603050405020304" pitchFamily="18" charset="0"/>
                </a:defRPr>
              </a:lvl2pPr>
              <a:lvl3pPr marL="1143000" indent="-228600" eaLnBrk="0" hangingPunct="0">
                <a:defRPr sz="2400">
                  <a:solidFill>
                    <a:srgbClr val="111111"/>
                  </a:solidFill>
                  <a:latin typeface="Times New Roman" panose="02020603050405020304" pitchFamily="18" charset="0"/>
                </a:defRPr>
              </a:lvl3pPr>
              <a:lvl4pPr marL="1600200" indent="-228600" eaLnBrk="0" hangingPunct="0">
                <a:defRPr sz="2400">
                  <a:solidFill>
                    <a:srgbClr val="111111"/>
                  </a:solidFill>
                  <a:latin typeface="Times New Roman" panose="02020603050405020304" pitchFamily="18" charset="0"/>
                </a:defRPr>
              </a:lvl4pPr>
              <a:lvl5pPr marL="2057400" indent="-228600" eaLnBrk="0" hangingPunct="0">
                <a:defRPr sz="2400">
                  <a:solidFill>
                    <a:srgbClr val="111111"/>
                  </a:solidFill>
                  <a:latin typeface="Times New Roman" panose="02020603050405020304" pitchFamily="18" charset="0"/>
                </a:defRPr>
              </a:lvl5pPr>
              <a:lvl6pPr marL="2514600" indent="-228600" algn="ctr" eaLnBrk="0" fontAlgn="base" hangingPunct="0">
                <a:spcBef>
                  <a:spcPct val="0"/>
                </a:spcBef>
                <a:spcAft>
                  <a:spcPct val="0"/>
                </a:spcAft>
                <a:defRPr sz="2400">
                  <a:solidFill>
                    <a:srgbClr val="111111"/>
                  </a:solidFill>
                  <a:latin typeface="Times New Roman" panose="02020603050405020304" pitchFamily="18" charset="0"/>
                </a:defRPr>
              </a:lvl6pPr>
              <a:lvl7pPr marL="2971800" indent="-228600" algn="ctr" eaLnBrk="0" fontAlgn="base" hangingPunct="0">
                <a:spcBef>
                  <a:spcPct val="0"/>
                </a:spcBef>
                <a:spcAft>
                  <a:spcPct val="0"/>
                </a:spcAft>
                <a:defRPr sz="2400">
                  <a:solidFill>
                    <a:srgbClr val="111111"/>
                  </a:solidFill>
                  <a:latin typeface="Times New Roman" panose="02020603050405020304" pitchFamily="18" charset="0"/>
                </a:defRPr>
              </a:lvl7pPr>
              <a:lvl8pPr marL="3429000" indent="-228600" algn="ctr" eaLnBrk="0" fontAlgn="base" hangingPunct="0">
                <a:spcBef>
                  <a:spcPct val="0"/>
                </a:spcBef>
                <a:spcAft>
                  <a:spcPct val="0"/>
                </a:spcAft>
                <a:defRPr sz="2400">
                  <a:solidFill>
                    <a:srgbClr val="111111"/>
                  </a:solidFill>
                  <a:latin typeface="Times New Roman" panose="02020603050405020304" pitchFamily="18" charset="0"/>
                </a:defRPr>
              </a:lvl8pPr>
              <a:lvl9pPr marL="3886200" indent="-228600" algn="ctr" eaLnBrk="0" fontAlgn="base" hangingPunct="0">
                <a:spcBef>
                  <a:spcPct val="0"/>
                </a:spcBef>
                <a:spcAft>
                  <a:spcPct val="0"/>
                </a:spcAft>
                <a:defRPr sz="2400">
                  <a:solidFill>
                    <a:srgbClr val="111111"/>
                  </a:solidFill>
                  <a:latin typeface="Times New Roman" panose="02020603050405020304" pitchFamily="18" charset="0"/>
                </a:defRPr>
              </a:lvl9pPr>
            </a:lstStyle>
            <a:p>
              <a:pPr algn="l" eaLnBrk="1" hangingPunct="1"/>
              <a:r>
                <a:rPr lang="en-US" altLang="en-US" sz="3200">
                  <a:solidFill>
                    <a:srgbClr val="FF0000"/>
                  </a:solidFill>
                  <a:latin typeface="MS Sans Serif" charset="0"/>
                </a:rPr>
                <a:t> </a:t>
              </a:r>
              <a:r>
                <a:rPr lang="en-US" altLang="en-US" sz="5400">
                  <a:solidFill>
                    <a:srgbClr val="FF0000"/>
                  </a:solidFill>
                  <a:latin typeface="MS Sans Serif" charset="0"/>
                </a:rPr>
                <a:t>C</a:t>
              </a:r>
              <a:endParaRPr lang="en-US" altLang="en-US" sz="5400">
                <a:solidFill>
                  <a:schemeClr val="tx1"/>
                </a:solidFill>
              </a:endParaRPr>
            </a:p>
          </p:txBody>
        </p:sp>
      </p:grpSp>
    </p:spTree>
    <p:extLst>
      <p:ext uri="{BB962C8B-B14F-4D97-AF65-F5344CB8AC3E}">
        <p14:creationId xmlns:p14="http://schemas.microsoft.com/office/powerpoint/2010/main" val="3695341538"/>
      </p:ext>
    </p:extLst>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02" name="Rectangle 2"/>
          <p:cNvSpPr>
            <a:spLocks noChangeArrowheads="1"/>
          </p:cNvSpPr>
          <p:nvPr/>
        </p:nvSpPr>
        <p:spPr bwMode="auto">
          <a:xfrm>
            <a:off x="0" y="1524000"/>
            <a:ext cx="9144000" cy="533400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algn="ctr" eaLnBrk="1" hangingPunct="1"/>
            <a:endParaRPr lang="en-US" altLang="en-US" sz="2400">
              <a:latin typeface="Times New Roman" panose="02020603050405020304" pitchFamily="18" charset="0"/>
            </a:endParaRPr>
          </a:p>
        </p:txBody>
      </p:sp>
      <p:sp>
        <p:nvSpPr>
          <p:cNvPr id="51203" name="Freeform 3"/>
          <p:cNvSpPr>
            <a:spLocks/>
          </p:cNvSpPr>
          <p:nvPr/>
        </p:nvSpPr>
        <p:spPr bwMode="auto">
          <a:xfrm>
            <a:off x="152400" y="3308350"/>
            <a:ext cx="2286000" cy="765175"/>
          </a:xfrm>
          <a:custGeom>
            <a:avLst/>
            <a:gdLst>
              <a:gd name="T0" fmla="*/ 30287 w 1736"/>
              <a:gd name="T1" fmla="*/ 731838 h 482"/>
              <a:gd name="T2" fmla="*/ 85593 w 1736"/>
              <a:gd name="T3" fmla="*/ 715963 h 482"/>
              <a:gd name="T4" fmla="*/ 143533 w 1736"/>
              <a:gd name="T5" fmla="*/ 693738 h 482"/>
              <a:gd name="T6" fmla="*/ 200157 w 1736"/>
              <a:gd name="T7" fmla="*/ 666750 h 482"/>
              <a:gd name="T8" fmla="*/ 258097 w 1736"/>
              <a:gd name="T9" fmla="*/ 631825 h 482"/>
              <a:gd name="T10" fmla="*/ 316037 w 1736"/>
              <a:gd name="T11" fmla="*/ 592138 h 482"/>
              <a:gd name="T12" fmla="*/ 372660 w 1736"/>
              <a:gd name="T13" fmla="*/ 544513 h 482"/>
              <a:gd name="T14" fmla="*/ 429283 w 1736"/>
              <a:gd name="T15" fmla="*/ 490538 h 482"/>
              <a:gd name="T16" fmla="*/ 485907 w 1736"/>
              <a:gd name="T17" fmla="*/ 431800 h 482"/>
              <a:gd name="T18" fmla="*/ 542530 w 1736"/>
              <a:gd name="T19" fmla="*/ 366713 h 482"/>
              <a:gd name="T20" fmla="*/ 600470 w 1736"/>
              <a:gd name="T21" fmla="*/ 301625 h 482"/>
              <a:gd name="T22" fmla="*/ 657093 w 1736"/>
              <a:gd name="T23" fmla="*/ 234950 h 482"/>
              <a:gd name="T24" fmla="*/ 715034 w 1736"/>
              <a:gd name="T25" fmla="*/ 171450 h 482"/>
              <a:gd name="T26" fmla="*/ 772974 w 1736"/>
              <a:gd name="T27" fmla="*/ 114300 h 482"/>
              <a:gd name="T28" fmla="*/ 828280 w 1736"/>
              <a:gd name="T29" fmla="*/ 66675 h 482"/>
              <a:gd name="T30" fmla="*/ 886220 w 1736"/>
              <a:gd name="T31" fmla="*/ 30163 h 482"/>
              <a:gd name="T32" fmla="*/ 942843 w 1736"/>
              <a:gd name="T33" fmla="*/ 7938 h 482"/>
              <a:gd name="T34" fmla="*/ 999467 w 1736"/>
              <a:gd name="T35" fmla="*/ 1588 h 482"/>
              <a:gd name="T36" fmla="*/ 1028437 w 1736"/>
              <a:gd name="T37" fmla="*/ 0 h 482"/>
              <a:gd name="T38" fmla="*/ 1057407 w 1736"/>
              <a:gd name="T39" fmla="*/ 1588 h 482"/>
              <a:gd name="T40" fmla="*/ 1114030 w 1736"/>
              <a:gd name="T41" fmla="*/ 15875 h 482"/>
              <a:gd name="T42" fmla="*/ 1171970 w 1736"/>
              <a:gd name="T43" fmla="*/ 46038 h 482"/>
              <a:gd name="T44" fmla="*/ 1227276 w 1736"/>
              <a:gd name="T45" fmla="*/ 90488 h 482"/>
              <a:gd name="T46" fmla="*/ 1285217 w 1736"/>
              <a:gd name="T47" fmla="*/ 142875 h 482"/>
              <a:gd name="T48" fmla="*/ 1343157 w 1736"/>
              <a:gd name="T49" fmla="*/ 203200 h 482"/>
              <a:gd name="T50" fmla="*/ 1399780 w 1736"/>
              <a:gd name="T51" fmla="*/ 268288 h 482"/>
              <a:gd name="T52" fmla="*/ 1456403 w 1736"/>
              <a:gd name="T53" fmla="*/ 334963 h 482"/>
              <a:gd name="T54" fmla="*/ 1514344 w 1736"/>
              <a:gd name="T55" fmla="*/ 400050 h 482"/>
              <a:gd name="T56" fmla="*/ 1572284 w 1736"/>
              <a:gd name="T57" fmla="*/ 461963 h 482"/>
              <a:gd name="T58" fmla="*/ 1628907 w 1736"/>
              <a:gd name="T59" fmla="*/ 517525 h 482"/>
              <a:gd name="T60" fmla="*/ 1686847 w 1736"/>
              <a:gd name="T61" fmla="*/ 568325 h 482"/>
              <a:gd name="T62" fmla="*/ 1742153 w 1736"/>
              <a:gd name="T63" fmla="*/ 612775 h 482"/>
              <a:gd name="T64" fmla="*/ 1798777 w 1736"/>
              <a:gd name="T65" fmla="*/ 649288 h 482"/>
              <a:gd name="T66" fmla="*/ 1856717 w 1736"/>
              <a:gd name="T67" fmla="*/ 679450 h 482"/>
              <a:gd name="T68" fmla="*/ 1914657 w 1736"/>
              <a:gd name="T69" fmla="*/ 703263 h 482"/>
              <a:gd name="T70" fmla="*/ 1971280 w 1736"/>
              <a:gd name="T71" fmla="*/ 722313 h 482"/>
              <a:gd name="T72" fmla="*/ 2027903 w 1736"/>
              <a:gd name="T73" fmla="*/ 738188 h 482"/>
              <a:gd name="T74" fmla="*/ 2085843 w 1736"/>
              <a:gd name="T75" fmla="*/ 750888 h 482"/>
              <a:gd name="T76" fmla="*/ 2143783 w 1736"/>
              <a:gd name="T77" fmla="*/ 757238 h 482"/>
              <a:gd name="T78" fmla="*/ 2199090 w 1736"/>
              <a:gd name="T79" fmla="*/ 762000 h 482"/>
              <a:gd name="T80" fmla="*/ 2255713 w 1736"/>
              <a:gd name="T81" fmla="*/ 765175 h 482"/>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736"/>
              <a:gd name="T124" fmla="*/ 0 h 482"/>
              <a:gd name="T125" fmla="*/ 1736 w 1736"/>
              <a:gd name="T126" fmla="*/ 482 h 482"/>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736" h="482">
                <a:moveTo>
                  <a:pt x="0" y="465"/>
                </a:moveTo>
                <a:lnTo>
                  <a:pt x="23" y="461"/>
                </a:lnTo>
                <a:lnTo>
                  <a:pt x="44" y="457"/>
                </a:lnTo>
                <a:lnTo>
                  <a:pt x="65" y="451"/>
                </a:lnTo>
                <a:lnTo>
                  <a:pt x="87" y="444"/>
                </a:lnTo>
                <a:lnTo>
                  <a:pt x="109" y="437"/>
                </a:lnTo>
                <a:lnTo>
                  <a:pt x="130" y="429"/>
                </a:lnTo>
                <a:lnTo>
                  <a:pt x="152" y="420"/>
                </a:lnTo>
                <a:lnTo>
                  <a:pt x="173" y="410"/>
                </a:lnTo>
                <a:lnTo>
                  <a:pt x="196" y="398"/>
                </a:lnTo>
                <a:lnTo>
                  <a:pt x="217" y="386"/>
                </a:lnTo>
                <a:lnTo>
                  <a:pt x="240" y="373"/>
                </a:lnTo>
                <a:lnTo>
                  <a:pt x="261" y="359"/>
                </a:lnTo>
                <a:lnTo>
                  <a:pt x="283" y="343"/>
                </a:lnTo>
                <a:lnTo>
                  <a:pt x="305" y="327"/>
                </a:lnTo>
                <a:lnTo>
                  <a:pt x="326" y="309"/>
                </a:lnTo>
                <a:lnTo>
                  <a:pt x="348" y="291"/>
                </a:lnTo>
                <a:lnTo>
                  <a:pt x="369" y="272"/>
                </a:lnTo>
                <a:lnTo>
                  <a:pt x="391" y="252"/>
                </a:lnTo>
                <a:lnTo>
                  <a:pt x="412" y="231"/>
                </a:lnTo>
                <a:lnTo>
                  <a:pt x="434" y="211"/>
                </a:lnTo>
                <a:lnTo>
                  <a:pt x="456" y="190"/>
                </a:lnTo>
                <a:lnTo>
                  <a:pt x="477" y="169"/>
                </a:lnTo>
                <a:lnTo>
                  <a:pt x="499" y="148"/>
                </a:lnTo>
                <a:lnTo>
                  <a:pt x="520" y="128"/>
                </a:lnTo>
                <a:lnTo>
                  <a:pt x="543" y="108"/>
                </a:lnTo>
                <a:lnTo>
                  <a:pt x="564" y="90"/>
                </a:lnTo>
                <a:lnTo>
                  <a:pt x="587" y="72"/>
                </a:lnTo>
                <a:lnTo>
                  <a:pt x="607" y="57"/>
                </a:lnTo>
                <a:lnTo>
                  <a:pt x="629" y="42"/>
                </a:lnTo>
                <a:lnTo>
                  <a:pt x="652" y="29"/>
                </a:lnTo>
                <a:lnTo>
                  <a:pt x="673" y="19"/>
                </a:lnTo>
                <a:lnTo>
                  <a:pt x="694" y="10"/>
                </a:lnTo>
                <a:lnTo>
                  <a:pt x="716" y="5"/>
                </a:lnTo>
                <a:lnTo>
                  <a:pt x="738" y="1"/>
                </a:lnTo>
                <a:lnTo>
                  <a:pt x="759" y="1"/>
                </a:lnTo>
                <a:lnTo>
                  <a:pt x="759" y="0"/>
                </a:lnTo>
                <a:lnTo>
                  <a:pt x="781" y="0"/>
                </a:lnTo>
                <a:lnTo>
                  <a:pt x="781" y="1"/>
                </a:lnTo>
                <a:lnTo>
                  <a:pt x="803" y="1"/>
                </a:lnTo>
                <a:lnTo>
                  <a:pt x="824" y="5"/>
                </a:lnTo>
                <a:lnTo>
                  <a:pt x="846" y="10"/>
                </a:lnTo>
                <a:lnTo>
                  <a:pt x="868" y="19"/>
                </a:lnTo>
                <a:lnTo>
                  <a:pt x="890" y="29"/>
                </a:lnTo>
                <a:lnTo>
                  <a:pt x="911" y="42"/>
                </a:lnTo>
                <a:lnTo>
                  <a:pt x="932" y="57"/>
                </a:lnTo>
                <a:lnTo>
                  <a:pt x="955" y="72"/>
                </a:lnTo>
                <a:lnTo>
                  <a:pt x="976" y="90"/>
                </a:lnTo>
                <a:lnTo>
                  <a:pt x="998" y="108"/>
                </a:lnTo>
                <a:lnTo>
                  <a:pt x="1020" y="128"/>
                </a:lnTo>
                <a:lnTo>
                  <a:pt x="1042" y="148"/>
                </a:lnTo>
                <a:lnTo>
                  <a:pt x="1063" y="169"/>
                </a:lnTo>
                <a:lnTo>
                  <a:pt x="1085" y="190"/>
                </a:lnTo>
                <a:lnTo>
                  <a:pt x="1106" y="211"/>
                </a:lnTo>
                <a:lnTo>
                  <a:pt x="1128" y="231"/>
                </a:lnTo>
                <a:lnTo>
                  <a:pt x="1150" y="252"/>
                </a:lnTo>
                <a:lnTo>
                  <a:pt x="1170" y="271"/>
                </a:lnTo>
                <a:lnTo>
                  <a:pt x="1194" y="291"/>
                </a:lnTo>
                <a:lnTo>
                  <a:pt x="1215" y="309"/>
                </a:lnTo>
                <a:lnTo>
                  <a:pt x="1237" y="326"/>
                </a:lnTo>
                <a:lnTo>
                  <a:pt x="1258" y="343"/>
                </a:lnTo>
                <a:lnTo>
                  <a:pt x="1281" y="358"/>
                </a:lnTo>
                <a:lnTo>
                  <a:pt x="1302" y="373"/>
                </a:lnTo>
                <a:lnTo>
                  <a:pt x="1323" y="386"/>
                </a:lnTo>
                <a:lnTo>
                  <a:pt x="1346" y="398"/>
                </a:lnTo>
                <a:lnTo>
                  <a:pt x="1366" y="409"/>
                </a:lnTo>
                <a:lnTo>
                  <a:pt x="1389" y="419"/>
                </a:lnTo>
                <a:lnTo>
                  <a:pt x="1410" y="428"/>
                </a:lnTo>
                <a:lnTo>
                  <a:pt x="1432" y="436"/>
                </a:lnTo>
                <a:lnTo>
                  <a:pt x="1454" y="443"/>
                </a:lnTo>
                <a:lnTo>
                  <a:pt x="1475" y="450"/>
                </a:lnTo>
                <a:lnTo>
                  <a:pt x="1497" y="455"/>
                </a:lnTo>
                <a:lnTo>
                  <a:pt x="1518" y="460"/>
                </a:lnTo>
                <a:lnTo>
                  <a:pt x="1540" y="465"/>
                </a:lnTo>
                <a:lnTo>
                  <a:pt x="1561" y="467"/>
                </a:lnTo>
                <a:lnTo>
                  <a:pt x="1584" y="473"/>
                </a:lnTo>
                <a:lnTo>
                  <a:pt x="1605" y="475"/>
                </a:lnTo>
                <a:lnTo>
                  <a:pt x="1628" y="477"/>
                </a:lnTo>
                <a:lnTo>
                  <a:pt x="1648" y="479"/>
                </a:lnTo>
                <a:lnTo>
                  <a:pt x="1670" y="480"/>
                </a:lnTo>
                <a:lnTo>
                  <a:pt x="1692" y="481"/>
                </a:lnTo>
                <a:lnTo>
                  <a:pt x="1713" y="482"/>
                </a:lnTo>
                <a:lnTo>
                  <a:pt x="1736" y="482"/>
                </a:lnTo>
              </a:path>
            </a:pathLst>
          </a:custGeom>
          <a:noFill/>
          <a:ln w="49213">
            <a:solidFill>
              <a:schemeClr val="accent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1204" name="Freeform 4"/>
          <p:cNvSpPr>
            <a:spLocks/>
          </p:cNvSpPr>
          <p:nvPr/>
        </p:nvSpPr>
        <p:spPr bwMode="auto">
          <a:xfrm>
            <a:off x="152400" y="2819400"/>
            <a:ext cx="2362200" cy="1258888"/>
          </a:xfrm>
          <a:custGeom>
            <a:avLst/>
            <a:gdLst>
              <a:gd name="T0" fmla="*/ 0 w 1984"/>
              <a:gd name="T1" fmla="*/ 0 h 793"/>
              <a:gd name="T2" fmla="*/ 0 w 1984"/>
              <a:gd name="T3" fmla="*/ 1258888 h 793"/>
              <a:gd name="T4" fmla="*/ 2362200 w 1984"/>
              <a:gd name="T5" fmla="*/ 1258888 h 793"/>
              <a:gd name="T6" fmla="*/ 0 60000 65536"/>
              <a:gd name="T7" fmla="*/ 0 60000 65536"/>
              <a:gd name="T8" fmla="*/ 0 60000 65536"/>
              <a:gd name="T9" fmla="*/ 0 w 1984"/>
              <a:gd name="T10" fmla="*/ 0 h 793"/>
              <a:gd name="T11" fmla="*/ 1984 w 1984"/>
              <a:gd name="T12" fmla="*/ 793 h 793"/>
            </a:gdLst>
            <a:ahLst/>
            <a:cxnLst>
              <a:cxn ang="T6">
                <a:pos x="T0" y="T1"/>
              </a:cxn>
              <a:cxn ang="T7">
                <a:pos x="T2" y="T3"/>
              </a:cxn>
              <a:cxn ang="T8">
                <a:pos x="T4" y="T5"/>
              </a:cxn>
            </a:cxnLst>
            <a:rect l="T9" t="T10" r="T11" b="T12"/>
            <a:pathLst>
              <a:path w="1984" h="793">
                <a:moveTo>
                  <a:pt x="0" y="0"/>
                </a:moveTo>
                <a:lnTo>
                  <a:pt x="0" y="793"/>
                </a:lnTo>
                <a:lnTo>
                  <a:pt x="1984" y="793"/>
                </a:lnTo>
              </a:path>
            </a:pathLst>
          </a:custGeom>
          <a:noFill/>
          <a:ln w="39688">
            <a:solidFill>
              <a:schemeClr val="accent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1205" name="Rectangle 5"/>
          <p:cNvSpPr>
            <a:spLocks noChangeArrowheads="1"/>
          </p:cNvSpPr>
          <p:nvPr/>
        </p:nvSpPr>
        <p:spPr bwMode="auto">
          <a:xfrm>
            <a:off x="1066800" y="4159250"/>
            <a:ext cx="2032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r>
              <a:rPr lang="en-US" altLang="en-US" sz="2400" b="1" i="1">
                <a:solidFill>
                  <a:schemeClr val="accent2"/>
                </a:solidFill>
              </a:rPr>
              <a:t>X</a:t>
            </a:r>
          </a:p>
        </p:txBody>
      </p:sp>
      <p:sp>
        <p:nvSpPr>
          <p:cNvPr id="112646" name="Freeform 6"/>
          <p:cNvSpPr>
            <a:spLocks/>
          </p:cNvSpPr>
          <p:nvPr/>
        </p:nvSpPr>
        <p:spPr bwMode="auto">
          <a:xfrm>
            <a:off x="6858000" y="3228975"/>
            <a:ext cx="1905000" cy="838200"/>
          </a:xfrm>
          <a:custGeom>
            <a:avLst/>
            <a:gdLst>
              <a:gd name="T0" fmla="*/ 25239 w 1736"/>
              <a:gd name="T1" fmla="*/ 801681 h 482"/>
              <a:gd name="T2" fmla="*/ 71328 w 1736"/>
              <a:gd name="T3" fmla="*/ 784291 h 482"/>
              <a:gd name="T4" fmla="*/ 119611 w 1736"/>
              <a:gd name="T5" fmla="*/ 759945 h 482"/>
              <a:gd name="T6" fmla="*/ 166797 w 1736"/>
              <a:gd name="T7" fmla="*/ 730382 h 482"/>
              <a:gd name="T8" fmla="*/ 215081 w 1736"/>
              <a:gd name="T9" fmla="*/ 692124 h 482"/>
              <a:gd name="T10" fmla="*/ 263364 w 1736"/>
              <a:gd name="T11" fmla="*/ 648649 h 482"/>
              <a:gd name="T12" fmla="*/ 310550 w 1736"/>
              <a:gd name="T13" fmla="*/ 596478 h 482"/>
              <a:gd name="T14" fmla="*/ 357736 w 1736"/>
              <a:gd name="T15" fmla="*/ 537352 h 482"/>
              <a:gd name="T16" fmla="*/ 404922 w 1736"/>
              <a:gd name="T17" fmla="*/ 473009 h 482"/>
              <a:gd name="T18" fmla="*/ 452108 w 1736"/>
              <a:gd name="T19" fmla="*/ 401710 h 482"/>
              <a:gd name="T20" fmla="*/ 500392 w 1736"/>
              <a:gd name="T21" fmla="*/ 330411 h 482"/>
              <a:gd name="T22" fmla="*/ 547578 w 1736"/>
              <a:gd name="T23" fmla="*/ 257373 h 482"/>
              <a:gd name="T24" fmla="*/ 595861 w 1736"/>
              <a:gd name="T25" fmla="*/ 187812 h 482"/>
              <a:gd name="T26" fmla="*/ 644145 w 1736"/>
              <a:gd name="T27" fmla="*/ 125208 h 482"/>
              <a:gd name="T28" fmla="*/ 690233 w 1736"/>
              <a:gd name="T29" fmla="*/ 73038 h 482"/>
              <a:gd name="T30" fmla="*/ 738517 w 1736"/>
              <a:gd name="T31" fmla="*/ 33041 h 482"/>
              <a:gd name="T32" fmla="*/ 785703 w 1736"/>
              <a:gd name="T33" fmla="*/ 8695 h 482"/>
              <a:gd name="T34" fmla="*/ 832889 w 1736"/>
              <a:gd name="T35" fmla="*/ 1739 h 482"/>
              <a:gd name="T36" fmla="*/ 857031 w 1736"/>
              <a:gd name="T37" fmla="*/ 0 h 482"/>
              <a:gd name="T38" fmla="*/ 881172 w 1736"/>
              <a:gd name="T39" fmla="*/ 1739 h 482"/>
              <a:gd name="T40" fmla="*/ 928358 w 1736"/>
              <a:gd name="T41" fmla="*/ 17390 h 482"/>
              <a:gd name="T42" fmla="*/ 976642 w 1736"/>
              <a:gd name="T43" fmla="*/ 50431 h 482"/>
              <a:gd name="T44" fmla="*/ 1022730 w 1736"/>
              <a:gd name="T45" fmla="*/ 99123 h 482"/>
              <a:gd name="T46" fmla="*/ 1071014 w 1736"/>
              <a:gd name="T47" fmla="*/ 156510 h 482"/>
              <a:gd name="T48" fmla="*/ 1119297 w 1736"/>
              <a:gd name="T49" fmla="*/ 222593 h 482"/>
              <a:gd name="T50" fmla="*/ 1166484 w 1736"/>
              <a:gd name="T51" fmla="*/ 293892 h 482"/>
              <a:gd name="T52" fmla="*/ 1213670 w 1736"/>
              <a:gd name="T53" fmla="*/ 366930 h 482"/>
              <a:gd name="T54" fmla="*/ 1261953 w 1736"/>
              <a:gd name="T55" fmla="*/ 438229 h 482"/>
              <a:gd name="T56" fmla="*/ 1310236 w 1736"/>
              <a:gd name="T57" fmla="*/ 506050 h 482"/>
              <a:gd name="T58" fmla="*/ 1357422 w 1736"/>
              <a:gd name="T59" fmla="*/ 566915 h 482"/>
              <a:gd name="T60" fmla="*/ 1405706 w 1736"/>
              <a:gd name="T61" fmla="*/ 622564 h 482"/>
              <a:gd name="T62" fmla="*/ 1451794 w 1736"/>
              <a:gd name="T63" fmla="*/ 671256 h 482"/>
              <a:gd name="T64" fmla="*/ 1498981 w 1736"/>
              <a:gd name="T65" fmla="*/ 711253 h 482"/>
              <a:gd name="T66" fmla="*/ 1547264 w 1736"/>
              <a:gd name="T67" fmla="*/ 744294 h 482"/>
              <a:gd name="T68" fmla="*/ 1595547 w 1736"/>
              <a:gd name="T69" fmla="*/ 770379 h 482"/>
              <a:gd name="T70" fmla="*/ 1642733 w 1736"/>
              <a:gd name="T71" fmla="*/ 791247 h 482"/>
              <a:gd name="T72" fmla="*/ 1689919 w 1736"/>
              <a:gd name="T73" fmla="*/ 808637 h 482"/>
              <a:gd name="T74" fmla="*/ 1738203 w 1736"/>
              <a:gd name="T75" fmla="*/ 822549 h 482"/>
              <a:gd name="T76" fmla="*/ 1786486 w 1736"/>
              <a:gd name="T77" fmla="*/ 829505 h 482"/>
              <a:gd name="T78" fmla="*/ 1832575 w 1736"/>
              <a:gd name="T79" fmla="*/ 834722 h 482"/>
              <a:gd name="T80" fmla="*/ 1879761 w 1736"/>
              <a:gd name="T81" fmla="*/ 838200 h 482"/>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736"/>
              <a:gd name="T124" fmla="*/ 0 h 482"/>
              <a:gd name="T125" fmla="*/ 1736 w 1736"/>
              <a:gd name="T126" fmla="*/ 482 h 482"/>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736" h="482">
                <a:moveTo>
                  <a:pt x="0" y="465"/>
                </a:moveTo>
                <a:lnTo>
                  <a:pt x="23" y="461"/>
                </a:lnTo>
                <a:lnTo>
                  <a:pt x="44" y="457"/>
                </a:lnTo>
                <a:lnTo>
                  <a:pt x="65" y="451"/>
                </a:lnTo>
                <a:lnTo>
                  <a:pt x="87" y="444"/>
                </a:lnTo>
                <a:lnTo>
                  <a:pt x="109" y="437"/>
                </a:lnTo>
                <a:lnTo>
                  <a:pt x="130" y="429"/>
                </a:lnTo>
                <a:lnTo>
                  <a:pt x="152" y="420"/>
                </a:lnTo>
                <a:lnTo>
                  <a:pt x="173" y="410"/>
                </a:lnTo>
                <a:lnTo>
                  <a:pt x="196" y="398"/>
                </a:lnTo>
                <a:lnTo>
                  <a:pt x="217" y="386"/>
                </a:lnTo>
                <a:lnTo>
                  <a:pt x="240" y="373"/>
                </a:lnTo>
                <a:lnTo>
                  <a:pt x="261" y="359"/>
                </a:lnTo>
                <a:lnTo>
                  <a:pt x="283" y="343"/>
                </a:lnTo>
                <a:lnTo>
                  <a:pt x="305" y="327"/>
                </a:lnTo>
                <a:lnTo>
                  <a:pt x="326" y="309"/>
                </a:lnTo>
                <a:lnTo>
                  <a:pt x="348" y="291"/>
                </a:lnTo>
                <a:lnTo>
                  <a:pt x="369" y="272"/>
                </a:lnTo>
                <a:lnTo>
                  <a:pt x="391" y="252"/>
                </a:lnTo>
                <a:lnTo>
                  <a:pt x="412" y="231"/>
                </a:lnTo>
                <a:lnTo>
                  <a:pt x="434" y="211"/>
                </a:lnTo>
                <a:lnTo>
                  <a:pt x="456" y="190"/>
                </a:lnTo>
                <a:lnTo>
                  <a:pt x="477" y="169"/>
                </a:lnTo>
                <a:lnTo>
                  <a:pt x="499" y="148"/>
                </a:lnTo>
                <a:lnTo>
                  <a:pt x="520" y="128"/>
                </a:lnTo>
                <a:lnTo>
                  <a:pt x="543" y="108"/>
                </a:lnTo>
                <a:lnTo>
                  <a:pt x="564" y="90"/>
                </a:lnTo>
                <a:lnTo>
                  <a:pt x="587" y="72"/>
                </a:lnTo>
                <a:lnTo>
                  <a:pt x="607" y="57"/>
                </a:lnTo>
                <a:lnTo>
                  <a:pt x="629" y="42"/>
                </a:lnTo>
                <a:lnTo>
                  <a:pt x="652" y="29"/>
                </a:lnTo>
                <a:lnTo>
                  <a:pt x="673" y="19"/>
                </a:lnTo>
                <a:lnTo>
                  <a:pt x="694" y="10"/>
                </a:lnTo>
                <a:lnTo>
                  <a:pt x="716" y="5"/>
                </a:lnTo>
                <a:lnTo>
                  <a:pt x="738" y="1"/>
                </a:lnTo>
                <a:lnTo>
                  <a:pt x="759" y="1"/>
                </a:lnTo>
                <a:lnTo>
                  <a:pt x="759" y="0"/>
                </a:lnTo>
                <a:lnTo>
                  <a:pt x="781" y="0"/>
                </a:lnTo>
                <a:lnTo>
                  <a:pt x="781" y="1"/>
                </a:lnTo>
                <a:lnTo>
                  <a:pt x="803" y="1"/>
                </a:lnTo>
                <a:lnTo>
                  <a:pt x="824" y="5"/>
                </a:lnTo>
                <a:lnTo>
                  <a:pt x="846" y="10"/>
                </a:lnTo>
                <a:lnTo>
                  <a:pt x="868" y="19"/>
                </a:lnTo>
                <a:lnTo>
                  <a:pt x="890" y="29"/>
                </a:lnTo>
                <a:lnTo>
                  <a:pt x="911" y="42"/>
                </a:lnTo>
                <a:lnTo>
                  <a:pt x="932" y="57"/>
                </a:lnTo>
                <a:lnTo>
                  <a:pt x="955" y="72"/>
                </a:lnTo>
                <a:lnTo>
                  <a:pt x="976" y="90"/>
                </a:lnTo>
                <a:lnTo>
                  <a:pt x="998" y="108"/>
                </a:lnTo>
                <a:lnTo>
                  <a:pt x="1020" y="128"/>
                </a:lnTo>
                <a:lnTo>
                  <a:pt x="1042" y="148"/>
                </a:lnTo>
                <a:lnTo>
                  <a:pt x="1063" y="169"/>
                </a:lnTo>
                <a:lnTo>
                  <a:pt x="1085" y="190"/>
                </a:lnTo>
                <a:lnTo>
                  <a:pt x="1106" y="211"/>
                </a:lnTo>
                <a:lnTo>
                  <a:pt x="1128" y="231"/>
                </a:lnTo>
                <a:lnTo>
                  <a:pt x="1150" y="252"/>
                </a:lnTo>
                <a:lnTo>
                  <a:pt x="1170" y="271"/>
                </a:lnTo>
                <a:lnTo>
                  <a:pt x="1194" y="291"/>
                </a:lnTo>
                <a:lnTo>
                  <a:pt x="1215" y="309"/>
                </a:lnTo>
                <a:lnTo>
                  <a:pt x="1237" y="326"/>
                </a:lnTo>
                <a:lnTo>
                  <a:pt x="1258" y="343"/>
                </a:lnTo>
                <a:lnTo>
                  <a:pt x="1281" y="358"/>
                </a:lnTo>
                <a:lnTo>
                  <a:pt x="1302" y="373"/>
                </a:lnTo>
                <a:lnTo>
                  <a:pt x="1323" y="386"/>
                </a:lnTo>
                <a:lnTo>
                  <a:pt x="1346" y="398"/>
                </a:lnTo>
                <a:lnTo>
                  <a:pt x="1366" y="409"/>
                </a:lnTo>
                <a:lnTo>
                  <a:pt x="1389" y="419"/>
                </a:lnTo>
                <a:lnTo>
                  <a:pt x="1410" y="428"/>
                </a:lnTo>
                <a:lnTo>
                  <a:pt x="1432" y="436"/>
                </a:lnTo>
                <a:lnTo>
                  <a:pt x="1454" y="443"/>
                </a:lnTo>
                <a:lnTo>
                  <a:pt x="1475" y="450"/>
                </a:lnTo>
                <a:lnTo>
                  <a:pt x="1497" y="455"/>
                </a:lnTo>
                <a:lnTo>
                  <a:pt x="1518" y="460"/>
                </a:lnTo>
                <a:lnTo>
                  <a:pt x="1540" y="465"/>
                </a:lnTo>
                <a:lnTo>
                  <a:pt x="1561" y="467"/>
                </a:lnTo>
                <a:lnTo>
                  <a:pt x="1584" y="473"/>
                </a:lnTo>
                <a:lnTo>
                  <a:pt x="1605" y="475"/>
                </a:lnTo>
                <a:lnTo>
                  <a:pt x="1628" y="477"/>
                </a:lnTo>
                <a:lnTo>
                  <a:pt x="1648" y="479"/>
                </a:lnTo>
                <a:lnTo>
                  <a:pt x="1670" y="480"/>
                </a:lnTo>
                <a:lnTo>
                  <a:pt x="1692" y="481"/>
                </a:lnTo>
                <a:lnTo>
                  <a:pt x="1713" y="482"/>
                </a:lnTo>
                <a:lnTo>
                  <a:pt x="1736" y="482"/>
                </a:lnTo>
              </a:path>
            </a:pathLst>
          </a:custGeom>
          <a:noFill/>
          <a:ln w="49213">
            <a:solidFill>
              <a:srgbClr val="9900CC"/>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1207" name="Freeform 7"/>
          <p:cNvSpPr>
            <a:spLocks/>
          </p:cNvSpPr>
          <p:nvPr/>
        </p:nvSpPr>
        <p:spPr bwMode="auto">
          <a:xfrm>
            <a:off x="6486525" y="2847975"/>
            <a:ext cx="2581275" cy="1258888"/>
          </a:xfrm>
          <a:custGeom>
            <a:avLst/>
            <a:gdLst>
              <a:gd name="T0" fmla="*/ 0 w 1984"/>
              <a:gd name="T1" fmla="*/ 0 h 793"/>
              <a:gd name="T2" fmla="*/ 0 w 1984"/>
              <a:gd name="T3" fmla="*/ 1258888 h 793"/>
              <a:gd name="T4" fmla="*/ 2581275 w 1984"/>
              <a:gd name="T5" fmla="*/ 1258888 h 793"/>
              <a:gd name="T6" fmla="*/ 0 60000 65536"/>
              <a:gd name="T7" fmla="*/ 0 60000 65536"/>
              <a:gd name="T8" fmla="*/ 0 60000 65536"/>
              <a:gd name="T9" fmla="*/ 0 w 1984"/>
              <a:gd name="T10" fmla="*/ 0 h 793"/>
              <a:gd name="T11" fmla="*/ 1984 w 1984"/>
              <a:gd name="T12" fmla="*/ 793 h 793"/>
            </a:gdLst>
            <a:ahLst/>
            <a:cxnLst>
              <a:cxn ang="T6">
                <a:pos x="T0" y="T1"/>
              </a:cxn>
              <a:cxn ang="T7">
                <a:pos x="T2" y="T3"/>
              </a:cxn>
              <a:cxn ang="T8">
                <a:pos x="T4" y="T5"/>
              </a:cxn>
            </a:cxnLst>
            <a:rect l="T9" t="T10" r="T11" b="T12"/>
            <a:pathLst>
              <a:path w="1984" h="793">
                <a:moveTo>
                  <a:pt x="0" y="0"/>
                </a:moveTo>
                <a:lnTo>
                  <a:pt x="0" y="793"/>
                </a:lnTo>
                <a:lnTo>
                  <a:pt x="1984" y="793"/>
                </a:lnTo>
              </a:path>
            </a:pathLst>
          </a:custGeom>
          <a:noFill/>
          <a:ln w="39688">
            <a:solidFill>
              <a:srgbClr val="9900CC"/>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1208" name="Rectangle 8"/>
          <p:cNvSpPr>
            <a:spLocks noChangeArrowheads="1"/>
          </p:cNvSpPr>
          <p:nvPr/>
        </p:nvSpPr>
        <p:spPr bwMode="auto">
          <a:xfrm>
            <a:off x="7467600" y="4159250"/>
            <a:ext cx="5842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r>
              <a:rPr lang="en-US" altLang="en-US" sz="2400" b="1" i="1">
                <a:solidFill>
                  <a:srgbClr val="9900CC"/>
                </a:solidFill>
              </a:rPr>
              <a:t>X+Y</a:t>
            </a:r>
          </a:p>
        </p:txBody>
      </p:sp>
      <p:sp>
        <p:nvSpPr>
          <p:cNvPr id="51209" name="Text Box 9"/>
          <p:cNvSpPr txBox="1">
            <a:spLocks noChangeArrowheads="1"/>
          </p:cNvSpPr>
          <p:nvPr/>
        </p:nvSpPr>
        <p:spPr bwMode="auto">
          <a:xfrm>
            <a:off x="5791200" y="3152775"/>
            <a:ext cx="503238"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r>
              <a:rPr lang="en-US" altLang="en-US" sz="4400" b="1">
                <a:latin typeface="Times New Roman" panose="02020603050405020304" pitchFamily="18" charset="0"/>
              </a:rPr>
              <a:t>=</a:t>
            </a:r>
          </a:p>
        </p:txBody>
      </p:sp>
      <p:sp>
        <p:nvSpPr>
          <p:cNvPr id="51210" name="Text Box 10"/>
          <p:cNvSpPr txBox="1">
            <a:spLocks noChangeArrowheads="1"/>
          </p:cNvSpPr>
          <p:nvPr/>
        </p:nvSpPr>
        <p:spPr bwMode="auto">
          <a:xfrm>
            <a:off x="2438400" y="3152775"/>
            <a:ext cx="503238"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r>
              <a:rPr lang="en-US" altLang="en-US" sz="4400" b="1">
                <a:latin typeface="Times New Roman" panose="02020603050405020304" pitchFamily="18" charset="0"/>
              </a:rPr>
              <a:t>+</a:t>
            </a:r>
          </a:p>
        </p:txBody>
      </p:sp>
      <p:sp>
        <p:nvSpPr>
          <p:cNvPr id="51211" name="Freeform 11"/>
          <p:cNvSpPr>
            <a:spLocks/>
          </p:cNvSpPr>
          <p:nvPr/>
        </p:nvSpPr>
        <p:spPr bwMode="auto">
          <a:xfrm>
            <a:off x="3048000" y="2847975"/>
            <a:ext cx="2819400" cy="1258888"/>
          </a:xfrm>
          <a:custGeom>
            <a:avLst/>
            <a:gdLst>
              <a:gd name="T0" fmla="*/ 0 w 1984"/>
              <a:gd name="T1" fmla="*/ 0 h 793"/>
              <a:gd name="T2" fmla="*/ 0 w 1984"/>
              <a:gd name="T3" fmla="*/ 1258888 h 793"/>
              <a:gd name="T4" fmla="*/ 2819400 w 1984"/>
              <a:gd name="T5" fmla="*/ 1258888 h 793"/>
              <a:gd name="T6" fmla="*/ 0 60000 65536"/>
              <a:gd name="T7" fmla="*/ 0 60000 65536"/>
              <a:gd name="T8" fmla="*/ 0 60000 65536"/>
              <a:gd name="T9" fmla="*/ 0 w 1984"/>
              <a:gd name="T10" fmla="*/ 0 h 793"/>
              <a:gd name="T11" fmla="*/ 1984 w 1984"/>
              <a:gd name="T12" fmla="*/ 793 h 793"/>
            </a:gdLst>
            <a:ahLst/>
            <a:cxnLst>
              <a:cxn ang="T6">
                <a:pos x="T0" y="T1"/>
              </a:cxn>
              <a:cxn ang="T7">
                <a:pos x="T2" y="T3"/>
              </a:cxn>
              <a:cxn ang="T8">
                <a:pos x="T4" y="T5"/>
              </a:cxn>
            </a:cxnLst>
            <a:rect l="T9" t="T10" r="T11" b="T12"/>
            <a:pathLst>
              <a:path w="1984" h="793">
                <a:moveTo>
                  <a:pt x="0" y="0"/>
                </a:moveTo>
                <a:lnTo>
                  <a:pt x="0" y="793"/>
                </a:lnTo>
                <a:lnTo>
                  <a:pt x="1984" y="793"/>
                </a:lnTo>
              </a:path>
            </a:pathLst>
          </a:custGeom>
          <a:noFill/>
          <a:ln w="39751">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1212" name="Rectangle 12"/>
          <p:cNvSpPr>
            <a:spLocks noChangeArrowheads="1"/>
          </p:cNvSpPr>
          <p:nvPr/>
        </p:nvSpPr>
        <p:spPr bwMode="auto">
          <a:xfrm>
            <a:off x="4208463" y="4187825"/>
            <a:ext cx="2032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r>
              <a:rPr lang="en-US" altLang="en-US" sz="2400" b="1" i="1">
                <a:solidFill>
                  <a:srgbClr val="FF0000"/>
                </a:solidFill>
              </a:rPr>
              <a:t>Y</a:t>
            </a:r>
          </a:p>
        </p:txBody>
      </p:sp>
      <p:grpSp>
        <p:nvGrpSpPr>
          <p:cNvPr id="51213" name="Group 13"/>
          <p:cNvGrpSpPr>
            <a:grpSpLocks/>
          </p:cNvGrpSpPr>
          <p:nvPr/>
        </p:nvGrpSpPr>
        <p:grpSpPr bwMode="auto">
          <a:xfrm>
            <a:off x="3130550" y="3457575"/>
            <a:ext cx="2573338" cy="622300"/>
            <a:chOff x="1972" y="2544"/>
            <a:chExt cx="1621" cy="392"/>
          </a:xfrm>
        </p:grpSpPr>
        <p:sp>
          <p:nvSpPr>
            <p:cNvPr id="51295" name="Line 14"/>
            <p:cNvSpPr>
              <a:spLocks noChangeShapeType="1"/>
            </p:cNvSpPr>
            <p:nvPr/>
          </p:nvSpPr>
          <p:spPr bwMode="auto">
            <a:xfrm flipV="1">
              <a:off x="1972" y="2544"/>
              <a:ext cx="524" cy="392"/>
            </a:xfrm>
            <a:prstGeom prst="line">
              <a:avLst/>
            </a:prstGeom>
            <a:noFill/>
            <a:ln w="57150">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1296" name="Line 15"/>
            <p:cNvSpPr>
              <a:spLocks noChangeShapeType="1"/>
            </p:cNvSpPr>
            <p:nvPr/>
          </p:nvSpPr>
          <p:spPr bwMode="auto">
            <a:xfrm>
              <a:off x="2496" y="2544"/>
              <a:ext cx="1097" cy="384"/>
            </a:xfrm>
            <a:prstGeom prst="line">
              <a:avLst/>
            </a:prstGeom>
            <a:noFill/>
            <a:ln w="57150">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grpSp>
      <p:sp>
        <p:nvSpPr>
          <p:cNvPr id="112656" name="AutoShape 16"/>
          <p:cNvSpPr>
            <a:spLocks noChangeArrowheads="1"/>
          </p:cNvSpPr>
          <p:nvPr/>
        </p:nvSpPr>
        <p:spPr bwMode="auto">
          <a:xfrm>
            <a:off x="1219200" y="3914775"/>
            <a:ext cx="152400" cy="152400"/>
          </a:xfrm>
          <a:prstGeom prst="octagon">
            <a:avLst>
              <a:gd name="adj" fmla="val 29287"/>
            </a:avLst>
          </a:prstGeom>
          <a:solidFill>
            <a:schemeClr val="accent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algn="ctr" eaLnBrk="1" hangingPunct="1"/>
            <a:endParaRPr lang="en-US" altLang="en-US" sz="2400">
              <a:latin typeface="Times New Roman" panose="02020603050405020304" pitchFamily="18" charset="0"/>
            </a:endParaRPr>
          </a:p>
        </p:txBody>
      </p:sp>
      <p:sp>
        <p:nvSpPr>
          <p:cNvPr id="112657" name="AutoShape 17"/>
          <p:cNvSpPr>
            <a:spLocks noChangeArrowheads="1"/>
          </p:cNvSpPr>
          <p:nvPr/>
        </p:nvSpPr>
        <p:spPr bwMode="auto">
          <a:xfrm>
            <a:off x="4572000" y="3914775"/>
            <a:ext cx="152400" cy="152400"/>
          </a:xfrm>
          <a:prstGeom prst="octagon">
            <a:avLst>
              <a:gd name="adj" fmla="val 29287"/>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algn="ctr" eaLnBrk="1" hangingPunct="1"/>
            <a:endParaRPr lang="en-US" altLang="en-US" sz="2400">
              <a:latin typeface="Times New Roman" panose="02020603050405020304" pitchFamily="18" charset="0"/>
            </a:endParaRPr>
          </a:p>
        </p:txBody>
      </p:sp>
      <p:sp>
        <p:nvSpPr>
          <p:cNvPr id="112658" name="AutoShape 18"/>
          <p:cNvSpPr>
            <a:spLocks noChangeArrowheads="1"/>
          </p:cNvSpPr>
          <p:nvPr/>
        </p:nvSpPr>
        <p:spPr bwMode="auto">
          <a:xfrm>
            <a:off x="7848600" y="3914775"/>
            <a:ext cx="152400" cy="152400"/>
          </a:xfrm>
          <a:prstGeom prst="octagon">
            <a:avLst>
              <a:gd name="adj" fmla="val 29287"/>
            </a:avLst>
          </a:prstGeom>
          <a:solidFill>
            <a:srgbClr val="9900CC"/>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algn="ctr" eaLnBrk="1" hangingPunct="1"/>
            <a:endParaRPr lang="en-US" altLang="en-US" sz="2400">
              <a:latin typeface="Times New Roman" panose="02020603050405020304" pitchFamily="18" charset="0"/>
            </a:endParaRPr>
          </a:p>
        </p:txBody>
      </p:sp>
      <p:sp>
        <p:nvSpPr>
          <p:cNvPr id="112659" name="AutoShape 19"/>
          <p:cNvSpPr>
            <a:spLocks noChangeArrowheads="1"/>
          </p:cNvSpPr>
          <p:nvPr/>
        </p:nvSpPr>
        <p:spPr bwMode="auto">
          <a:xfrm>
            <a:off x="1676400" y="3914775"/>
            <a:ext cx="152400" cy="152400"/>
          </a:xfrm>
          <a:prstGeom prst="octagon">
            <a:avLst>
              <a:gd name="adj" fmla="val 29287"/>
            </a:avLst>
          </a:prstGeom>
          <a:solidFill>
            <a:schemeClr val="accent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algn="ctr" eaLnBrk="1" hangingPunct="1"/>
            <a:endParaRPr lang="en-US" altLang="en-US" sz="2400">
              <a:latin typeface="Times New Roman" panose="02020603050405020304" pitchFamily="18" charset="0"/>
            </a:endParaRPr>
          </a:p>
        </p:txBody>
      </p:sp>
      <p:sp>
        <p:nvSpPr>
          <p:cNvPr id="112660" name="AutoShape 20"/>
          <p:cNvSpPr>
            <a:spLocks noChangeArrowheads="1"/>
          </p:cNvSpPr>
          <p:nvPr/>
        </p:nvSpPr>
        <p:spPr bwMode="auto">
          <a:xfrm>
            <a:off x="4114800" y="3914775"/>
            <a:ext cx="152400" cy="152400"/>
          </a:xfrm>
          <a:prstGeom prst="octagon">
            <a:avLst>
              <a:gd name="adj" fmla="val 29287"/>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algn="ctr" eaLnBrk="1" hangingPunct="1"/>
            <a:endParaRPr lang="en-US" altLang="en-US" sz="2400">
              <a:latin typeface="Times New Roman" panose="02020603050405020304" pitchFamily="18" charset="0"/>
            </a:endParaRPr>
          </a:p>
        </p:txBody>
      </p:sp>
      <p:sp>
        <p:nvSpPr>
          <p:cNvPr id="112661" name="AutoShape 21"/>
          <p:cNvSpPr>
            <a:spLocks noChangeArrowheads="1"/>
          </p:cNvSpPr>
          <p:nvPr/>
        </p:nvSpPr>
        <p:spPr bwMode="auto">
          <a:xfrm>
            <a:off x="8001000" y="3914775"/>
            <a:ext cx="152400" cy="152400"/>
          </a:xfrm>
          <a:prstGeom prst="octagon">
            <a:avLst>
              <a:gd name="adj" fmla="val 29287"/>
            </a:avLst>
          </a:prstGeom>
          <a:solidFill>
            <a:srgbClr val="9900CC"/>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algn="ctr" eaLnBrk="1" hangingPunct="1"/>
            <a:endParaRPr lang="en-US" altLang="en-US" sz="2400">
              <a:latin typeface="Times New Roman" panose="02020603050405020304" pitchFamily="18" charset="0"/>
            </a:endParaRPr>
          </a:p>
        </p:txBody>
      </p:sp>
      <p:sp>
        <p:nvSpPr>
          <p:cNvPr id="112662" name="AutoShape 22"/>
          <p:cNvSpPr>
            <a:spLocks noChangeArrowheads="1"/>
          </p:cNvSpPr>
          <p:nvPr/>
        </p:nvSpPr>
        <p:spPr bwMode="auto">
          <a:xfrm>
            <a:off x="1371600" y="3914775"/>
            <a:ext cx="152400" cy="152400"/>
          </a:xfrm>
          <a:prstGeom prst="octagon">
            <a:avLst>
              <a:gd name="adj" fmla="val 29287"/>
            </a:avLst>
          </a:prstGeom>
          <a:solidFill>
            <a:schemeClr val="accent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algn="ctr" eaLnBrk="1" hangingPunct="1"/>
            <a:endParaRPr lang="en-US" altLang="en-US" sz="2400">
              <a:latin typeface="Times New Roman" panose="02020603050405020304" pitchFamily="18" charset="0"/>
            </a:endParaRPr>
          </a:p>
        </p:txBody>
      </p:sp>
      <p:sp>
        <p:nvSpPr>
          <p:cNvPr id="112663" name="AutoShape 23"/>
          <p:cNvSpPr>
            <a:spLocks noChangeArrowheads="1"/>
          </p:cNvSpPr>
          <p:nvPr/>
        </p:nvSpPr>
        <p:spPr bwMode="auto">
          <a:xfrm>
            <a:off x="5181600" y="3914775"/>
            <a:ext cx="152400" cy="152400"/>
          </a:xfrm>
          <a:prstGeom prst="octagon">
            <a:avLst>
              <a:gd name="adj" fmla="val 29287"/>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algn="ctr" eaLnBrk="1" hangingPunct="1"/>
            <a:endParaRPr lang="en-US" altLang="en-US" sz="2400">
              <a:latin typeface="Times New Roman" panose="02020603050405020304" pitchFamily="18" charset="0"/>
            </a:endParaRPr>
          </a:p>
        </p:txBody>
      </p:sp>
      <p:sp>
        <p:nvSpPr>
          <p:cNvPr id="112664" name="AutoShape 24"/>
          <p:cNvSpPr>
            <a:spLocks noChangeArrowheads="1"/>
          </p:cNvSpPr>
          <p:nvPr/>
        </p:nvSpPr>
        <p:spPr bwMode="auto">
          <a:xfrm>
            <a:off x="8458200" y="3914775"/>
            <a:ext cx="152400" cy="152400"/>
          </a:xfrm>
          <a:prstGeom prst="octagon">
            <a:avLst>
              <a:gd name="adj" fmla="val 29287"/>
            </a:avLst>
          </a:prstGeom>
          <a:solidFill>
            <a:srgbClr val="9900CC"/>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algn="ctr" eaLnBrk="1" hangingPunct="1"/>
            <a:endParaRPr lang="en-US" altLang="en-US" sz="2400">
              <a:latin typeface="Times New Roman" panose="02020603050405020304" pitchFamily="18" charset="0"/>
            </a:endParaRPr>
          </a:p>
        </p:txBody>
      </p:sp>
      <p:sp>
        <p:nvSpPr>
          <p:cNvPr id="112665" name="AutoShape 25"/>
          <p:cNvSpPr>
            <a:spLocks noChangeArrowheads="1"/>
          </p:cNvSpPr>
          <p:nvPr/>
        </p:nvSpPr>
        <p:spPr bwMode="auto">
          <a:xfrm>
            <a:off x="609600" y="3914775"/>
            <a:ext cx="152400" cy="152400"/>
          </a:xfrm>
          <a:prstGeom prst="octagon">
            <a:avLst>
              <a:gd name="adj" fmla="val 29287"/>
            </a:avLst>
          </a:prstGeom>
          <a:solidFill>
            <a:schemeClr val="accent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algn="ctr" eaLnBrk="1" hangingPunct="1"/>
            <a:endParaRPr lang="en-US" altLang="en-US" sz="2400">
              <a:latin typeface="Times New Roman" panose="02020603050405020304" pitchFamily="18" charset="0"/>
            </a:endParaRPr>
          </a:p>
        </p:txBody>
      </p:sp>
      <p:sp>
        <p:nvSpPr>
          <p:cNvPr id="112666" name="AutoShape 26"/>
          <p:cNvSpPr>
            <a:spLocks noChangeArrowheads="1"/>
          </p:cNvSpPr>
          <p:nvPr/>
        </p:nvSpPr>
        <p:spPr bwMode="auto">
          <a:xfrm>
            <a:off x="3962400" y="3914775"/>
            <a:ext cx="152400" cy="152400"/>
          </a:xfrm>
          <a:prstGeom prst="octagon">
            <a:avLst>
              <a:gd name="adj" fmla="val 29287"/>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algn="ctr" eaLnBrk="1" hangingPunct="1"/>
            <a:endParaRPr lang="en-US" altLang="en-US" sz="2400">
              <a:latin typeface="Times New Roman" panose="02020603050405020304" pitchFamily="18" charset="0"/>
            </a:endParaRPr>
          </a:p>
        </p:txBody>
      </p:sp>
      <p:sp>
        <p:nvSpPr>
          <p:cNvPr id="112667" name="AutoShape 27"/>
          <p:cNvSpPr>
            <a:spLocks noChangeArrowheads="1"/>
          </p:cNvSpPr>
          <p:nvPr/>
        </p:nvSpPr>
        <p:spPr bwMode="auto">
          <a:xfrm>
            <a:off x="7239000" y="3914775"/>
            <a:ext cx="152400" cy="152400"/>
          </a:xfrm>
          <a:prstGeom prst="octagon">
            <a:avLst>
              <a:gd name="adj" fmla="val 29287"/>
            </a:avLst>
          </a:prstGeom>
          <a:solidFill>
            <a:srgbClr val="9900CC"/>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algn="ctr" eaLnBrk="1" hangingPunct="1"/>
            <a:endParaRPr lang="en-US" altLang="en-US" sz="2400">
              <a:latin typeface="Times New Roman" panose="02020603050405020304" pitchFamily="18" charset="0"/>
            </a:endParaRPr>
          </a:p>
        </p:txBody>
      </p:sp>
      <p:sp>
        <p:nvSpPr>
          <p:cNvPr id="112668" name="AutoShape 28"/>
          <p:cNvSpPr>
            <a:spLocks noChangeArrowheads="1"/>
          </p:cNvSpPr>
          <p:nvPr/>
        </p:nvSpPr>
        <p:spPr bwMode="auto">
          <a:xfrm>
            <a:off x="762000" y="3914775"/>
            <a:ext cx="152400" cy="152400"/>
          </a:xfrm>
          <a:prstGeom prst="octagon">
            <a:avLst>
              <a:gd name="adj" fmla="val 29287"/>
            </a:avLst>
          </a:prstGeom>
          <a:solidFill>
            <a:schemeClr val="accent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algn="ctr" eaLnBrk="1" hangingPunct="1"/>
            <a:endParaRPr lang="en-US" altLang="en-US" sz="2400">
              <a:latin typeface="Times New Roman" panose="02020603050405020304" pitchFamily="18" charset="0"/>
            </a:endParaRPr>
          </a:p>
        </p:txBody>
      </p:sp>
      <p:sp>
        <p:nvSpPr>
          <p:cNvPr id="112669" name="AutoShape 29"/>
          <p:cNvSpPr>
            <a:spLocks noChangeArrowheads="1"/>
          </p:cNvSpPr>
          <p:nvPr/>
        </p:nvSpPr>
        <p:spPr bwMode="auto">
          <a:xfrm>
            <a:off x="4267200" y="3914775"/>
            <a:ext cx="152400" cy="152400"/>
          </a:xfrm>
          <a:prstGeom prst="octagon">
            <a:avLst>
              <a:gd name="adj" fmla="val 29287"/>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algn="ctr" eaLnBrk="1" hangingPunct="1"/>
            <a:endParaRPr lang="en-US" altLang="en-US" sz="2400">
              <a:latin typeface="Times New Roman" panose="02020603050405020304" pitchFamily="18" charset="0"/>
            </a:endParaRPr>
          </a:p>
        </p:txBody>
      </p:sp>
      <p:sp>
        <p:nvSpPr>
          <p:cNvPr id="112670" name="AutoShape 30"/>
          <p:cNvSpPr>
            <a:spLocks noChangeArrowheads="1"/>
          </p:cNvSpPr>
          <p:nvPr/>
        </p:nvSpPr>
        <p:spPr bwMode="auto">
          <a:xfrm>
            <a:off x="7543800" y="3914775"/>
            <a:ext cx="152400" cy="152400"/>
          </a:xfrm>
          <a:prstGeom prst="octagon">
            <a:avLst>
              <a:gd name="adj" fmla="val 29287"/>
            </a:avLst>
          </a:prstGeom>
          <a:solidFill>
            <a:srgbClr val="9900CC"/>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algn="ctr" eaLnBrk="1" hangingPunct="1"/>
            <a:endParaRPr lang="en-US" altLang="en-US" sz="2400">
              <a:latin typeface="Times New Roman" panose="02020603050405020304" pitchFamily="18" charset="0"/>
            </a:endParaRPr>
          </a:p>
        </p:txBody>
      </p:sp>
      <p:sp>
        <p:nvSpPr>
          <p:cNvPr id="112671" name="AutoShape 31"/>
          <p:cNvSpPr>
            <a:spLocks noChangeArrowheads="1"/>
          </p:cNvSpPr>
          <p:nvPr/>
        </p:nvSpPr>
        <p:spPr bwMode="auto">
          <a:xfrm>
            <a:off x="914400" y="3914775"/>
            <a:ext cx="152400" cy="152400"/>
          </a:xfrm>
          <a:prstGeom prst="octagon">
            <a:avLst>
              <a:gd name="adj" fmla="val 29287"/>
            </a:avLst>
          </a:prstGeom>
          <a:solidFill>
            <a:schemeClr val="accent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algn="ctr" eaLnBrk="1" hangingPunct="1"/>
            <a:endParaRPr lang="en-US" altLang="en-US" sz="2400">
              <a:latin typeface="Times New Roman" panose="02020603050405020304" pitchFamily="18" charset="0"/>
            </a:endParaRPr>
          </a:p>
        </p:txBody>
      </p:sp>
      <p:sp>
        <p:nvSpPr>
          <p:cNvPr id="112672" name="AutoShape 32"/>
          <p:cNvSpPr>
            <a:spLocks noChangeArrowheads="1"/>
          </p:cNvSpPr>
          <p:nvPr/>
        </p:nvSpPr>
        <p:spPr bwMode="auto">
          <a:xfrm>
            <a:off x="3505200" y="3914775"/>
            <a:ext cx="152400" cy="152400"/>
          </a:xfrm>
          <a:prstGeom prst="octagon">
            <a:avLst>
              <a:gd name="adj" fmla="val 29287"/>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algn="ctr" eaLnBrk="1" hangingPunct="1"/>
            <a:endParaRPr lang="en-US" altLang="en-US" sz="2400">
              <a:latin typeface="Times New Roman" panose="02020603050405020304" pitchFamily="18" charset="0"/>
            </a:endParaRPr>
          </a:p>
        </p:txBody>
      </p:sp>
      <p:sp>
        <p:nvSpPr>
          <p:cNvPr id="112673" name="AutoShape 33"/>
          <p:cNvSpPr>
            <a:spLocks noChangeArrowheads="1"/>
          </p:cNvSpPr>
          <p:nvPr/>
        </p:nvSpPr>
        <p:spPr bwMode="auto">
          <a:xfrm>
            <a:off x="6934200" y="3914775"/>
            <a:ext cx="152400" cy="152400"/>
          </a:xfrm>
          <a:prstGeom prst="octagon">
            <a:avLst>
              <a:gd name="adj" fmla="val 29287"/>
            </a:avLst>
          </a:prstGeom>
          <a:solidFill>
            <a:srgbClr val="9900CC"/>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algn="ctr" eaLnBrk="1" hangingPunct="1"/>
            <a:endParaRPr lang="en-US" altLang="en-US" sz="2400">
              <a:latin typeface="Times New Roman" panose="02020603050405020304" pitchFamily="18" charset="0"/>
            </a:endParaRPr>
          </a:p>
        </p:txBody>
      </p:sp>
      <p:grpSp>
        <p:nvGrpSpPr>
          <p:cNvPr id="3" name="Group 34"/>
          <p:cNvGrpSpPr>
            <a:grpSpLocks/>
          </p:cNvGrpSpPr>
          <p:nvPr/>
        </p:nvGrpSpPr>
        <p:grpSpPr bwMode="auto">
          <a:xfrm>
            <a:off x="457200" y="3305175"/>
            <a:ext cx="8001000" cy="762000"/>
            <a:chOff x="288" y="1344"/>
            <a:chExt cx="5040" cy="480"/>
          </a:xfrm>
        </p:grpSpPr>
        <p:grpSp>
          <p:nvGrpSpPr>
            <p:cNvPr id="51235" name="Group 35"/>
            <p:cNvGrpSpPr>
              <a:grpSpLocks/>
            </p:cNvGrpSpPr>
            <p:nvPr/>
          </p:nvGrpSpPr>
          <p:grpSpPr bwMode="auto">
            <a:xfrm>
              <a:off x="2016" y="1536"/>
              <a:ext cx="1152" cy="288"/>
              <a:chOff x="2016" y="3696"/>
              <a:chExt cx="1152" cy="288"/>
            </a:xfrm>
          </p:grpSpPr>
          <p:sp>
            <p:nvSpPr>
              <p:cNvPr id="51276" name="AutoShape 36"/>
              <p:cNvSpPr>
                <a:spLocks noChangeArrowheads="1"/>
              </p:cNvSpPr>
              <p:nvPr/>
            </p:nvSpPr>
            <p:spPr bwMode="auto">
              <a:xfrm>
                <a:off x="2976" y="3888"/>
                <a:ext cx="96" cy="96"/>
              </a:xfrm>
              <a:prstGeom prst="octagon">
                <a:avLst>
                  <a:gd name="adj" fmla="val 29287"/>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algn="ctr" eaLnBrk="1" hangingPunct="1"/>
                <a:endParaRPr lang="en-US" altLang="en-US" sz="2400">
                  <a:latin typeface="Times New Roman" panose="02020603050405020304" pitchFamily="18" charset="0"/>
                </a:endParaRPr>
              </a:p>
            </p:txBody>
          </p:sp>
          <p:sp>
            <p:nvSpPr>
              <p:cNvPr id="51277" name="AutoShape 37"/>
              <p:cNvSpPr>
                <a:spLocks noChangeArrowheads="1"/>
              </p:cNvSpPr>
              <p:nvPr/>
            </p:nvSpPr>
            <p:spPr bwMode="auto">
              <a:xfrm>
                <a:off x="2832" y="3792"/>
                <a:ext cx="96" cy="96"/>
              </a:xfrm>
              <a:prstGeom prst="octagon">
                <a:avLst>
                  <a:gd name="adj" fmla="val 29287"/>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algn="ctr" eaLnBrk="1" hangingPunct="1"/>
                <a:endParaRPr lang="en-US" altLang="en-US" sz="2400">
                  <a:latin typeface="Times New Roman" panose="02020603050405020304" pitchFamily="18" charset="0"/>
                </a:endParaRPr>
              </a:p>
            </p:txBody>
          </p:sp>
          <p:sp>
            <p:nvSpPr>
              <p:cNvPr id="51278" name="AutoShape 38"/>
              <p:cNvSpPr>
                <a:spLocks noChangeArrowheads="1"/>
              </p:cNvSpPr>
              <p:nvPr/>
            </p:nvSpPr>
            <p:spPr bwMode="auto">
              <a:xfrm>
                <a:off x="2400" y="3888"/>
                <a:ext cx="96" cy="96"/>
              </a:xfrm>
              <a:prstGeom prst="octagon">
                <a:avLst>
                  <a:gd name="adj" fmla="val 29287"/>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algn="ctr" eaLnBrk="1" hangingPunct="1"/>
                <a:endParaRPr lang="en-US" altLang="en-US" sz="2400">
                  <a:latin typeface="Times New Roman" panose="02020603050405020304" pitchFamily="18" charset="0"/>
                </a:endParaRPr>
              </a:p>
            </p:txBody>
          </p:sp>
          <p:sp>
            <p:nvSpPr>
              <p:cNvPr id="51279" name="AutoShape 39"/>
              <p:cNvSpPr>
                <a:spLocks noChangeArrowheads="1"/>
              </p:cNvSpPr>
              <p:nvPr/>
            </p:nvSpPr>
            <p:spPr bwMode="auto">
              <a:xfrm>
                <a:off x="2640" y="3792"/>
                <a:ext cx="96" cy="96"/>
              </a:xfrm>
              <a:prstGeom prst="octagon">
                <a:avLst>
                  <a:gd name="adj" fmla="val 29287"/>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algn="ctr" eaLnBrk="1" hangingPunct="1"/>
                <a:endParaRPr lang="en-US" altLang="en-US" sz="2400">
                  <a:latin typeface="Times New Roman" panose="02020603050405020304" pitchFamily="18" charset="0"/>
                </a:endParaRPr>
              </a:p>
            </p:txBody>
          </p:sp>
          <p:sp>
            <p:nvSpPr>
              <p:cNvPr id="51280" name="AutoShape 40"/>
              <p:cNvSpPr>
                <a:spLocks noChangeArrowheads="1"/>
              </p:cNvSpPr>
              <p:nvPr/>
            </p:nvSpPr>
            <p:spPr bwMode="auto">
              <a:xfrm>
                <a:off x="2016" y="3888"/>
                <a:ext cx="96" cy="96"/>
              </a:xfrm>
              <a:prstGeom prst="octagon">
                <a:avLst>
                  <a:gd name="adj" fmla="val 29287"/>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algn="ctr" eaLnBrk="1" hangingPunct="1"/>
                <a:endParaRPr lang="en-US" altLang="en-US" sz="2400">
                  <a:latin typeface="Times New Roman" panose="02020603050405020304" pitchFamily="18" charset="0"/>
                </a:endParaRPr>
              </a:p>
            </p:txBody>
          </p:sp>
          <p:sp>
            <p:nvSpPr>
              <p:cNvPr id="51281" name="AutoShape 41"/>
              <p:cNvSpPr>
                <a:spLocks noChangeArrowheads="1"/>
              </p:cNvSpPr>
              <p:nvPr/>
            </p:nvSpPr>
            <p:spPr bwMode="auto">
              <a:xfrm>
                <a:off x="3072" y="3888"/>
                <a:ext cx="96" cy="96"/>
              </a:xfrm>
              <a:prstGeom prst="octagon">
                <a:avLst>
                  <a:gd name="adj" fmla="val 29287"/>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algn="ctr" eaLnBrk="1" hangingPunct="1"/>
                <a:endParaRPr lang="en-US" altLang="en-US" sz="2400">
                  <a:latin typeface="Times New Roman" panose="02020603050405020304" pitchFamily="18" charset="0"/>
                </a:endParaRPr>
              </a:p>
            </p:txBody>
          </p:sp>
          <p:sp>
            <p:nvSpPr>
              <p:cNvPr id="51282" name="AutoShape 42"/>
              <p:cNvSpPr>
                <a:spLocks noChangeArrowheads="1"/>
              </p:cNvSpPr>
              <p:nvPr/>
            </p:nvSpPr>
            <p:spPr bwMode="auto">
              <a:xfrm>
                <a:off x="2112" y="3888"/>
                <a:ext cx="96" cy="96"/>
              </a:xfrm>
              <a:prstGeom prst="octagon">
                <a:avLst>
                  <a:gd name="adj" fmla="val 29287"/>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algn="ctr" eaLnBrk="1" hangingPunct="1"/>
                <a:endParaRPr lang="en-US" altLang="en-US" sz="2400">
                  <a:latin typeface="Times New Roman" panose="02020603050405020304" pitchFamily="18" charset="0"/>
                </a:endParaRPr>
              </a:p>
            </p:txBody>
          </p:sp>
          <p:sp>
            <p:nvSpPr>
              <p:cNvPr id="51283" name="AutoShape 43"/>
              <p:cNvSpPr>
                <a:spLocks noChangeArrowheads="1"/>
              </p:cNvSpPr>
              <p:nvPr/>
            </p:nvSpPr>
            <p:spPr bwMode="auto">
              <a:xfrm>
                <a:off x="2256" y="3792"/>
                <a:ext cx="96" cy="96"/>
              </a:xfrm>
              <a:prstGeom prst="octagon">
                <a:avLst>
                  <a:gd name="adj" fmla="val 29287"/>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algn="ctr" eaLnBrk="1" hangingPunct="1"/>
                <a:endParaRPr lang="en-US" altLang="en-US" sz="2400">
                  <a:latin typeface="Times New Roman" panose="02020603050405020304" pitchFamily="18" charset="0"/>
                </a:endParaRPr>
              </a:p>
            </p:txBody>
          </p:sp>
          <p:sp>
            <p:nvSpPr>
              <p:cNvPr id="51284" name="AutoShape 44"/>
              <p:cNvSpPr>
                <a:spLocks noChangeArrowheads="1"/>
              </p:cNvSpPr>
              <p:nvPr/>
            </p:nvSpPr>
            <p:spPr bwMode="auto">
              <a:xfrm>
                <a:off x="2736" y="3792"/>
                <a:ext cx="96" cy="96"/>
              </a:xfrm>
              <a:prstGeom prst="octagon">
                <a:avLst>
                  <a:gd name="adj" fmla="val 29287"/>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algn="ctr" eaLnBrk="1" hangingPunct="1"/>
                <a:endParaRPr lang="en-US" altLang="en-US" sz="2400">
                  <a:latin typeface="Times New Roman" panose="02020603050405020304" pitchFamily="18" charset="0"/>
                </a:endParaRPr>
              </a:p>
            </p:txBody>
          </p:sp>
          <p:sp>
            <p:nvSpPr>
              <p:cNvPr id="51285" name="AutoShape 45"/>
              <p:cNvSpPr>
                <a:spLocks noChangeArrowheads="1"/>
              </p:cNvSpPr>
              <p:nvPr/>
            </p:nvSpPr>
            <p:spPr bwMode="auto">
              <a:xfrm>
                <a:off x="2304" y="3888"/>
                <a:ext cx="96" cy="96"/>
              </a:xfrm>
              <a:prstGeom prst="octagon">
                <a:avLst>
                  <a:gd name="adj" fmla="val 29287"/>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algn="ctr" eaLnBrk="1" hangingPunct="1"/>
                <a:endParaRPr lang="en-US" altLang="en-US" sz="2400">
                  <a:latin typeface="Times New Roman" panose="02020603050405020304" pitchFamily="18" charset="0"/>
                </a:endParaRPr>
              </a:p>
            </p:txBody>
          </p:sp>
          <p:sp>
            <p:nvSpPr>
              <p:cNvPr id="51286" name="AutoShape 46"/>
              <p:cNvSpPr>
                <a:spLocks noChangeArrowheads="1"/>
              </p:cNvSpPr>
              <p:nvPr/>
            </p:nvSpPr>
            <p:spPr bwMode="auto">
              <a:xfrm>
                <a:off x="2544" y="3792"/>
                <a:ext cx="96" cy="96"/>
              </a:xfrm>
              <a:prstGeom prst="octagon">
                <a:avLst>
                  <a:gd name="adj" fmla="val 29287"/>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algn="ctr" eaLnBrk="1" hangingPunct="1"/>
                <a:endParaRPr lang="en-US" altLang="en-US" sz="2400">
                  <a:latin typeface="Times New Roman" panose="02020603050405020304" pitchFamily="18" charset="0"/>
                </a:endParaRPr>
              </a:p>
            </p:txBody>
          </p:sp>
          <p:sp>
            <p:nvSpPr>
              <p:cNvPr id="51287" name="AutoShape 47"/>
              <p:cNvSpPr>
                <a:spLocks noChangeArrowheads="1"/>
              </p:cNvSpPr>
              <p:nvPr/>
            </p:nvSpPr>
            <p:spPr bwMode="auto">
              <a:xfrm>
                <a:off x="2448" y="3792"/>
                <a:ext cx="96" cy="96"/>
              </a:xfrm>
              <a:prstGeom prst="octagon">
                <a:avLst>
                  <a:gd name="adj" fmla="val 29287"/>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algn="ctr" eaLnBrk="1" hangingPunct="1"/>
                <a:endParaRPr lang="en-US" altLang="en-US" sz="2400">
                  <a:latin typeface="Times New Roman" panose="02020603050405020304" pitchFamily="18" charset="0"/>
                </a:endParaRPr>
              </a:p>
            </p:txBody>
          </p:sp>
          <p:sp>
            <p:nvSpPr>
              <p:cNvPr id="51288" name="AutoShape 48"/>
              <p:cNvSpPr>
                <a:spLocks noChangeArrowheads="1"/>
              </p:cNvSpPr>
              <p:nvPr/>
            </p:nvSpPr>
            <p:spPr bwMode="auto">
              <a:xfrm>
                <a:off x="2352" y="3792"/>
                <a:ext cx="96" cy="96"/>
              </a:xfrm>
              <a:prstGeom prst="octagon">
                <a:avLst>
                  <a:gd name="adj" fmla="val 29287"/>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algn="ctr" eaLnBrk="1" hangingPunct="1"/>
                <a:endParaRPr lang="en-US" altLang="en-US" sz="2400">
                  <a:latin typeface="Times New Roman" panose="02020603050405020304" pitchFamily="18" charset="0"/>
                </a:endParaRPr>
              </a:p>
            </p:txBody>
          </p:sp>
          <p:sp>
            <p:nvSpPr>
              <p:cNvPr id="51289" name="AutoShape 49"/>
              <p:cNvSpPr>
                <a:spLocks noChangeArrowheads="1"/>
              </p:cNvSpPr>
              <p:nvPr/>
            </p:nvSpPr>
            <p:spPr bwMode="auto">
              <a:xfrm>
                <a:off x="2160" y="3792"/>
                <a:ext cx="96" cy="96"/>
              </a:xfrm>
              <a:prstGeom prst="octagon">
                <a:avLst>
                  <a:gd name="adj" fmla="val 29287"/>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algn="ctr" eaLnBrk="1" hangingPunct="1"/>
                <a:endParaRPr lang="en-US" altLang="en-US" sz="2400">
                  <a:latin typeface="Times New Roman" panose="02020603050405020304" pitchFamily="18" charset="0"/>
                </a:endParaRPr>
              </a:p>
            </p:txBody>
          </p:sp>
          <p:sp>
            <p:nvSpPr>
              <p:cNvPr id="51290" name="AutoShape 50"/>
              <p:cNvSpPr>
                <a:spLocks noChangeArrowheads="1"/>
              </p:cNvSpPr>
              <p:nvPr/>
            </p:nvSpPr>
            <p:spPr bwMode="auto">
              <a:xfrm>
                <a:off x="2592" y="3696"/>
                <a:ext cx="96" cy="96"/>
              </a:xfrm>
              <a:prstGeom prst="octagon">
                <a:avLst>
                  <a:gd name="adj" fmla="val 29287"/>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algn="ctr" eaLnBrk="1" hangingPunct="1"/>
                <a:endParaRPr lang="en-US" altLang="en-US" sz="2400">
                  <a:latin typeface="Times New Roman" panose="02020603050405020304" pitchFamily="18" charset="0"/>
                </a:endParaRPr>
              </a:p>
            </p:txBody>
          </p:sp>
          <p:sp>
            <p:nvSpPr>
              <p:cNvPr id="51291" name="AutoShape 51"/>
              <p:cNvSpPr>
                <a:spLocks noChangeArrowheads="1"/>
              </p:cNvSpPr>
              <p:nvPr/>
            </p:nvSpPr>
            <p:spPr bwMode="auto">
              <a:xfrm>
                <a:off x="2400" y="3696"/>
                <a:ext cx="96" cy="96"/>
              </a:xfrm>
              <a:prstGeom prst="octagon">
                <a:avLst>
                  <a:gd name="adj" fmla="val 29287"/>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algn="ctr" eaLnBrk="1" hangingPunct="1"/>
                <a:endParaRPr lang="en-US" altLang="en-US" sz="2400">
                  <a:latin typeface="Times New Roman" panose="02020603050405020304" pitchFamily="18" charset="0"/>
                </a:endParaRPr>
              </a:p>
            </p:txBody>
          </p:sp>
          <p:sp>
            <p:nvSpPr>
              <p:cNvPr id="51292" name="AutoShape 52"/>
              <p:cNvSpPr>
                <a:spLocks noChangeArrowheads="1"/>
              </p:cNvSpPr>
              <p:nvPr/>
            </p:nvSpPr>
            <p:spPr bwMode="auto">
              <a:xfrm>
                <a:off x="2688" y="3696"/>
                <a:ext cx="96" cy="96"/>
              </a:xfrm>
              <a:prstGeom prst="octagon">
                <a:avLst>
                  <a:gd name="adj" fmla="val 29287"/>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algn="ctr" eaLnBrk="1" hangingPunct="1"/>
                <a:endParaRPr lang="en-US" altLang="en-US" sz="2400">
                  <a:latin typeface="Times New Roman" panose="02020603050405020304" pitchFamily="18" charset="0"/>
                </a:endParaRPr>
              </a:p>
            </p:txBody>
          </p:sp>
          <p:sp>
            <p:nvSpPr>
              <p:cNvPr id="51293" name="AutoShape 53"/>
              <p:cNvSpPr>
                <a:spLocks noChangeArrowheads="1"/>
              </p:cNvSpPr>
              <p:nvPr/>
            </p:nvSpPr>
            <p:spPr bwMode="auto">
              <a:xfrm>
                <a:off x="2496" y="3696"/>
                <a:ext cx="96" cy="96"/>
              </a:xfrm>
              <a:prstGeom prst="octagon">
                <a:avLst>
                  <a:gd name="adj" fmla="val 29287"/>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algn="ctr" eaLnBrk="1" hangingPunct="1"/>
                <a:endParaRPr lang="en-US" altLang="en-US" sz="2400">
                  <a:latin typeface="Times New Roman" panose="02020603050405020304" pitchFamily="18" charset="0"/>
                </a:endParaRPr>
              </a:p>
            </p:txBody>
          </p:sp>
          <p:sp>
            <p:nvSpPr>
              <p:cNvPr id="51294" name="AutoShape 54"/>
              <p:cNvSpPr>
                <a:spLocks noChangeArrowheads="1"/>
              </p:cNvSpPr>
              <p:nvPr/>
            </p:nvSpPr>
            <p:spPr bwMode="auto">
              <a:xfrm>
                <a:off x="2784" y="3888"/>
                <a:ext cx="96" cy="96"/>
              </a:xfrm>
              <a:prstGeom prst="octagon">
                <a:avLst>
                  <a:gd name="adj" fmla="val 29287"/>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algn="ctr" eaLnBrk="1" hangingPunct="1"/>
                <a:endParaRPr lang="en-US" altLang="en-US" sz="2400">
                  <a:latin typeface="Times New Roman" panose="02020603050405020304" pitchFamily="18" charset="0"/>
                </a:endParaRPr>
              </a:p>
            </p:txBody>
          </p:sp>
        </p:grpSp>
        <p:grpSp>
          <p:nvGrpSpPr>
            <p:cNvPr id="51236" name="Group 55"/>
            <p:cNvGrpSpPr>
              <a:grpSpLocks/>
            </p:cNvGrpSpPr>
            <p:nvPr/>
          </p:nvGrpSpPr>
          <p:grpSpPr bwMode="auto">
            <a:xfrm>
              <a:off x="4464" y="1344"/>
              <a:ext cx="864" cy="480"/>
              <a:chOff x="4464" y="1344"/>
              <a:chExt cx="864" cy="480"/>
            </a:xfrm>
          </p:grpSpPr>
          <p:sp>
            <p:nvSpPr>
              <p:cNvPr id="51257" name="AutoShape 56"/>
              <p:cNvSpPr>
                <a:spLocks noChangeArrowheads="1"/>
              </p:cNvSpPr>
              <p:nvPr/>
            </p:nvSpPr>
            <p:spPr bwMode="auto">
              <a:xfrm>
                <a:off x="4656" y="1728"/>
                <a:ext cx="96" cy="96"/>
              </a:xfrm>
              <a:prstGeom prst="octagon">
                <a:avLst>
                  <a:gd name="adj" fmla="val 29287"/>
                </a:avLst>
              </a:prstGeom>
              <a:solidFill>
                <a:srgbClr val="9900CC"/>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algn="ctr" eaLnBrk="1" hangingPunct="1"/>
                <a:endParaRPr lang="en-US" altLang="en-US" sz="2400">
                  <a:latin typeface="Times New Roman" panose="02020603050405020304" pitchFamily="18" charset="0"/>
                </a:endParaRPr>
              </a:p>
            </p:txBody>
          </p:sp>
          <p:sp>
            <p:nvSpPr>
              <p:cNvPr id="51258" name="AutoShape 57"/>
              <p:cNvSpPr>
                <a:spLocks noChangeArrowheads="1"/>
              </p:cNvSpPr>
              <p:nvPr/>
            </p:nvSpPr>
            <p:spPr bwMode="auto">
              <a:xfrm>
                <a:off x="4848" y="1728"/>
                <a:ext cx="96" cy="96"/>
              </a:xfrm>
              <a:prstGeom prst="octagon">
                <a:avLst>
                  <a:gd name="adj" fmla="val 29287"/>
                </a:avLst>
              </a:prstGeom>
              <a:solidFill>
                <a:srgbClr val="9900CC"/>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algn="ctr" eaLnBrk="1" hangingPunct="1"/>
                <a:endParaRPr lang="en-US" altLang="en-US" sz="2400">
                  <a:latin typeface="Times New Roman" panose="02020603050405020304" pitchFamily="18" charset="0"/>
                </a:endParaRPr>
              </a:p>
            </p:txBody>
          </p:sp>
          <p:sp>
            <p:nvSpPr>
              <p:cNvPr id="51259" name="AutoShape 58"/>
              <p:cNvSpPr>
                <a:spLocks noChangeArrowheads="1"/>
              </p:cNvSpPr>
              <p:nvPr/>
            </p:nvSpPr>
            <p:spPr bwMode="auto">
              <a:xfrm>
                <a:off x="5136" y="1728"/>
                <a:ext cx="96" cy="96"/>
              </a:xfrm>
              <a:prstGeom prst="octagon">
                <a:avLst>
                  <a:gd name="adj" fmla="val 29287"/>
                </a:avLst>
              </a:prstGeom>
              <a:solidFill>
                <a:srgbClr val="9900CC"/>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algn="ctr" eaLnBrk="1" hangingPunct="1"/>
                <a:endParaRPr lang="en-US" altLang="en-US" sz="2400">
                  <a:latin typeface="Times New Roman" panose="02020603050405020304" pitchFamily="18" charset="0"/>
                </a:endParaRPr>
              </a:p>
            </p:txBody>
          </p:sp>
          <p:sp>
            <p:nvSpPr>
              <p:cNvPr id="51260" name="AutoShape 59"/>
              <p:cNvSpPr>
                <a:spLocks noChangeArrowheads="1"/>
              </p:cNvSpPr>
              <p:nvPr/>
            </p:nvSpPr>
            <p:spPr bwMode="auto">
              <a:xfrm>
                <a:off x="5232" y="1728"/>
                <a:ext cx="96" cy="96"/>
              </a:xfrm>
              <a:prstGeom prst="octagon">
                <a:avLst>
                  <a:gd name="adj" fmla="val 29287"/>
                </a:avLst>
              </a:prstGeom>
              <a:solidFill>
                <a:srgbClr val="9900CC"/>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algn="ctr" eaLnBrk="1" hangingPunct="1"/>
                <a:endParaRPr lang="en-US" altLang="en-US" sz="2400">
                  <a:latin typeface="Times New Roman" panose="02020603050405020304" pitchFamily="18" charset="0"/>
                </a:endParaRPr>
              </a:p>
            </p:txBody>
          </p:sp>
          <p:sp>
            <p:nvSpPr>
              <p:cNvPr id="51261" name="AutoShape 60"/>
              <p:cNvSpPr>
                <a:spLocks noChangeArrowheads="1"/>
              </p:cNvSpPr>
              <p:nvPr/>
            </p:nvSpPr>
            <p:spPr bwMode="auto">
              <a:xfrm>
                <a:off x="4464" y="1728"/>
                <a:ext cx="96" cy="96"/>
              </a:xfrm>
              <a:prstGeom prst="octagon">
                <a:avLst>
                  <a:gd name="adj" fmla="val 29287"/>
                </a:avLst>
              </a:prstGeom>
              <a:solidFill>
                <a:srgbClr val="9900CC"/>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algn="ctr" eaLnBrk="1" hangingPunct="1"/>
                <a:endParaRPr lang="en-US" altLang="en-US" sz="2400">
                  <a:latin typeface="Times New Roman" panose="02020603050405020304" pitchFamily="18" charset="0"/>
                </a:endParaRPr>
              </a:p>
            </p:txBody>
          </p:sp>
          <p:sp>
            <p:nvSpPr>
              <p:cNvPr id="51262" name="AutoShape 61"/>
              <p:cNvSpPr>
                <a:spLocks noChangeArrowheads="1"/>
              </p:cNvSpPr>
              <p:nvPr/>
            </p:nvSpPr>
            <p:spPr bwMode="auto">
              <a:xfrm>
                <a:off x="4752" y="1632"/>
                <a:ext cx="96" cy="96"/>
              </a:xfrm>
              <a:prstGeom prst="octagon">
                <a:avLst>
                  <a:gd name="adj" fmla="val 29287"/>
                </a:avLst>
              </a:prstGeom>
              <a:solidFill>
                <a:srgbClr val="9900CC"/>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algn="ctr" eaLnBrk="1" hangingPunct="1"/>
                <a:endParaRPr lang="en-US" altLang="en-US" sz="2400">
                  <a:latin typeface="Times New Roman" panose="02020603050405020304" pitchFamily="18" charset="0"/>
                </a:endParaRPr>
              </a:p>
            </p:txBody>
          </p:sp>
          <p:sp>
            <p:nvSpPr>
              <p:cNvPr id="51263" name="AutoShape 62"/>
              <p:cNvSpPr>
                <a:spLocks noChangeArrowheads="1"/>
              </p:cNvSpPr>
              <p:nvPr/>
            </p:nvSpPr>
            <p:spPr bwMode="auto">
              <a:xfrm>
                <a:off x="4944" y="1632"/>
                <a:ext cx="96" cy="96"/>
              </a:xfrm>
              <a:prstGeom prst="octagon">
                <a:avLst>
                  <a:gd name="adj" fmla="val 29287"/>
                </a:avLst>
              </a:prstGeom>
              <a:solidFill>
                <a:srgbClr val="9900CC"/>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algn="ctr" eaLnBrk="1" hangingPunct="1"/>
                <a:endParaRPr lang="en-US" altLang="en-US" sz="2400">
                  <a:latin typeface="Times New Roman" panose="02020603050405020304" pitchFamily="18" charset="0"/>
                </a:endParaRPr>
              </a:p>
            </p:txBody>
          </p:sp>
          <p:sp>
            <p:nvSpPr>
              <p:cNvPr id="51264" name="AutoShape 63"/>
              <p:cNvSpPr>
                <a:spLocks noChangeArrowheads="1"/>
              </p:cNvSpPr>
              <p:nvPr/>
            </p:nvSpPr>
            <p:spPr bwMode="auto">
              <a:xfrm>
                <a:off x="4848" y="1632"/>
                <a:ext cx="96" cy="96"/>
              </a:xfrm>
              <a:prstGeom prst="octagon">
                <a:avLst>
                  <a:gd name="adj" fmla="val 29287"/>
                </a:avLst>
              </a:prstGeom>
              <a:solidFill>
                <a:srgbClr val="9900CC"/>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algn="ctr" eaLnBrk="1" hangingPunct="1"/>
                <a:endParaRPr lang="en-US" altLang="en-US" sz="2400">
                  <a:latin typeface="Times New Roman" panose="02020603050405020304" pitchFamily="18" charset="0"/>
                </a:endParaRPr>
              </a:p>
            </p:txBody>
          </p:sp>
          <p:sp>
            <p:nvSpPr>
              <p:cNvPr id="51265" name="AutoShape 64"/>
              <p:cNvSpPr>
                <a:spLocks noChangeArrowheads="1"/>
              </p:cNvSpPr>
              <p:nvPr/>
            </p:nvSpPr>
            <p:spPr bwMode="auto">
              <a:xfrm>
                <a:off x="4896" y="1536"/>
                <a:ext cx="96" cy="96"/>
              </a:xfrm>
              <a:prstGeom prst="octagon">
                <a:avLst>
                  <a:gd name="adj" fmla="val 29287"/>
                </a:avLst>
              </a:prstGeom>
              <a:solidFill>
                <a:srgbClr val="9900CC"/>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algn="ctr" eaLnBrk="1" hangingPunct="1"/>
                <a:endParaRPr lang="en-US" altLang="en-US" sz="2400">
                  <a:latin typeface="Times New Roman" panose="02020603050405020304" pitchFamily="18" charset="0"/>
                </a:endParaRPr>
              </a:p>
            </p:txBody>
          </p:sp>
          <p:sp>
            <p:nvSpPr>
              <p:cNvPr id="51266" name="AutoShape 65"/>
              <p:cNvSpPr>
                <a:spLocks noChangeArrowheads="1"/>
              </p:cNvSpPr>
              <p:nvPr/>
            </p:nvSpPr>
            <p:spPr bwMode="auto">
              <a:xfrm>
                <a:off x="4800" y="1536"/>
                <a:ext cx="96" cy="96"/>
              </a:xfrm>
              <a:prstGeom prst="octagon">
                <a:avLst>
                  <a:gd name="adj" fmla="val 29287"/>
                </a:avLst>
              </a:prstGeom>
              <a:solidFill>
                <a:srgbClr val="9900CC"/>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algn="ctr" eaLnBrk="1" hangingPunct="1"/>
                <a:endParaRPr lang="en-US" altLang="en-US" sz="2400">
                  <a:latin typeface="Times New Roman" panose="02020603050405020304" pitchFamily="18" charset="0"/>
                </a:endParaRPr>
              </a:p>
            </p:txBody>
          </p:sp>
          <p:sp>
            <p:nvSpPr>
              <p:cNvPr id="51267" name="AutoShape 66"/>
              <p:cNvSpPr>
                <a:spLocks noChangeArrowheads="1"/>
              </p:cNvSpPr>
              <p:nvPr/>
            </p:nvSpPr>
            <p:spPr bwMode="auto">
              <a:xfrm>
                <a:off x="4656" y="1632"/>
                <a:ext cx="96" cy="96"/>
              </a:xfrm>
              <a:prstGeom prst="octagon">
                <a:avLst>
                  <a:gd name="adj" fmla="val 29287"/>
                </a:avLst>
              </a:prstGeom>
              <a:solidFill>
                <a:srgbClr val="9900CC"/>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algn="ctr" eaLnBrk="1" hangingPunct="1"/>
                <a:endParaRPr lang="en-US" altLang="en-US" sz="2400">
                  <a:latin typeface="Times New Roman" panose="02020603050405020304" pitchFamily="18" charset="0"/>
                </a:endParaRPr>
              </a:p>
            </p:txBody>
          </p:sp>
          <p:sp>
            <p:nvSpPr>
              <p:cNvPr id="51268" name="AutoShape 67"/>
              <p:cNvSpPr>
                <a:spLocks noChangeArrowheads="1"/>
              </p:cNvSpPr>
              <p:nvPr/>
            </p:nvSpPr>
            <p:spPr bwMode="auto">
              <a:xfrm>
                <a:off x="4560" y="1632"/>
                <a:ext cx="96" cy="96"/>
              </a:xfrm>
              <a:prstGeom prst="octagon">
                <a:avLst>
                  <a:gd name="adj" fmla="val 29287"/>
                </a:avLst>
              </a:prstGeom>
              <a:solidFill>
                <a:srgbClr val="9900CC"/>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algn="ctr" eaLnBrk="1" hangingPunct="1"/>
                <a:endParaRPr lang="en-US" altLang="en-US" sz="2400">
                  <a:latin typeface="Times New Roman" panose="02020603050405020304" pitchFamily="18" charset="0"/>
                </a:endParaRPr>
              </a:p>
            </p:txBody>
          </p:sp>
          <p:sp>
            <p:nvSpPr>
              <p:cNvPr id="51269" name="AutoShape 68"/>
              <p:cNvSpPr>
                <a:spLocks noChangeArrowheads="1"/>
              </p:cNvSpPr>
              <p:nvPr/>
            </p:nvSpPr>
            <p:spPr bwMode="auto">
              <a:xfrm>
                <a:off x="5040" y="1632"/>
                <a:ext cx="96" cy="96"/>
              </a:xfrm>
              <a:prstGeom prst="octagon">
                <a:avLst>
                  <a:gd name="adj" fmla="val 29287"/>
                </a:avLst>
              </a:prstGeom>
              <a:solidFill>
                <a:srgbClr val="9900CC"/>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algn="ctr" eaLnBrk="1" hangingPunct="1"/>
                <a:endParaRPr lang="en-US" altLang="en-US" sz="2400">
                  <a:latin typeface="Times New Roman" panose="02020603050405020304" pitchFamily="18" charset="0"/>
                </a:endParaRPr>
              </a:p>
            </p:txBody>
          </p:sp>
          <p:sp>
            <p:nvSpPr>
              <p:cNvPr id="51270" name="AutoShape 69"/>
              <p:cNvSpPr>
                <a:spLocks noChangeArrowheads="1"/>
              </p:cNvSpPr>
              <p:nvPr/>
            </p:nvSpPr>
            <p:spPr bwMode="auto">
              <a:xfrm>
                <a:off x="4704" y="1536"/>
                <a:ext cx="96" cy="96"/>
              </a:xfrm>
              <a:prstGeom prst="octagon">
                <a:avLst>
                  <a:gd name="adj" fmla="val 29287"/>
                </a:avLst>
              </a:prstGeom>
              <a:solidFill>
                <a:srgbClr val="9900CC"/>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algn="ctr" eaLnBrk="1" hangingPunct="1"/>
                <a:endParaRPr lang="en-US" altLang="en-US" sz="2400">
                  <a:latin typeface="Times New Roman" panose="02020603050405020304" pitchFamily="18" charset="0"/>
                </a:endParaRPr>
              </a:p>
            </p:txBody>
          </p:sp>
          <p:sp>
            <p:nvSpPr>
              <p:cNvPr id="51271" name="AutoShape 70"/>
              <p:cNvSpPr>
                <a:spLocks noChangeArrowheads="1"/>
              </p:cNvSpPr>
              <p:nvPr/>
            </p:nvSpPr>
            <p:spPr bwMode="auto">
              <a:xfrm>
                <a:off x="4992" y="1536"/>
                <a:ext cx="96" cy="96"/>
              </a:xfrm>
              <a:prstGeom prst="octagon">
                <a:avLst>
                  <a:gd name="adj" fmla="val 29287"/>
                </a:avLst>
              </a:prstGeom>
              <a:solidFill>
                <a:srgbClr val="9900CC"/>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algn="ctr" eaLnBrk="1" hangingPunct="1"/>
                <a:endParaRPr lang="en-US" altLang="en-US" sz="2400">
                  <a:latin typeface="Times New Roman" panose="02020603050405020304" pitchFamily="18" charset="0"/>
                </a:endParaRPr>
              </a:p>
            </p:txBody>
          </p:sp>
          <p:sp>
            <p:nvSpPr>
              <p:cNvPr id="51272" name="AutoShape 71"/>
              <p:cNvSpPr>
                <a:spLocks noChangeArrowheads="1"/>
              </p:cNvSpPr>
              <p:nvPr/>
            </p:nvSpPr>
            <p:spPr bwMode="auto">
              <a:xfrm>
                <a:off x="4752" y="1440"/>
                <a:ext cx="96" cy="96"/>
              </a:xfrm>
              <a:prstGeom prst="octagon">
                <a:avLst>
                  <a:gd name="adj" fmla="val 29287"/>
                </a:avLst>
              </a:prstGeom>
              <a:solidFill>
                <a:srgbClr val="9900CC"/>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algn="ctr" eaLnBrk="1" hangingPunct="1"/>
                <a:endParaRPr lang="en-US" altLang="en-US" sz="2400">
                  <a:latin typeface="Times New Roman" panose="02020603050405020304" pitchFamily="18" charset="0"/>
                </a:endParaRPr>
              </a:p>
            </p:txBody>
          </p:sp>
          <p:sp>
            <p:nvSpPr>
              <p:cNvPr id="51273" name="AutoShape 72"/>
              <p:cNvSpPr>
                <a:spLocks noChangeArrowheads="1"/>
              </p:cNvSpPr>
              <p:nvPr/>
            </p:nvSpPr>
            <p:spPr bwMode="auto">
              <a:xfrm>
                <a:off x="4848" y="1440"/>
                <a:ext cx="96" cy="96"/>
              </a:xfrm>
              <a:prstGeom prst="octagon">
                <a:avLst>
                  <a:gd name="adj" fmla="val 29287"/>
                </a:avLst>
              </a:prstGeom>
              <a:solidFill>
                <a:srgbClr val="9900CC"/>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algn="ctr" eaLnBrk="1" hangingPunct="1"/>
                <a:endParaRPr lang="en-US" altLang="en-US" sz="2400">
                  <a:latin typeface="Times New Roman" panose="02020603050405020304" pitchFamily="18" charset="0"/>
                </a:endParaRPr>
              </a:p>
            </p:txBody>
          </p:sp>
          <p:sp>
            <p:nvSpPr>
              <p:cNvPr id="51274" name="AutoShape 73"/>
              <p:cNvSpPr>
                <a:spLocks noChangeArrowheads="1"/>
              </p:cNvSpPr>
              <p:nvPr/>
            </p:nvSpPr>
            <p:spPr bwMode="auto">
              <a:xfrm>
                <a:off x="4800" y="1344"/>
                <a:ext cx="96" cy="96"/>
              </a:xfrm>
              <a:prstGeom prst="octagon">
                <a:avLst>
                  <a:gd name="adj" fmla="val 29287"/>
                </a:avLst>
              </a:prstGeom>
              <a:solidFill>
                <a:srgbClr val="9900CC"/>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algn="ctr" eaLnBrk="1" hangingPunct="1"/>
                <a:endParaRPr lang="en-US" altLang="en-US" sz="2400">
                  <a:latin typeface="Times New Roman" panose="02020603050405020304" pitchFamily="18" charset="0"/>
                </a:endParaRPr>
              </a:p>
            </p:txBody>
          </p:sp>
          <p:sp>
            <p:nvSpPr>
              <p:cNvPr id="51275" name="AutoShape 74"/>
              <p:cNvSpPr>
                <a:spLocks noChangeArrowheads="1"/>
              </p:cNvSpPr>
              <p:nvPr/>
            </p:nvSpPr>
            <p:spPr bwMode="auto">
              <a:xfrm>
                <a:off x="4608" y="1536"/>
                <a:ext cx="96" cy="96"/>
              </a:xfrm>
              <a:prstGeom prst="octagon">
                <a:avLst>
                  <a:gd name="adj" fmla="val 29287"/>
                </a:avLst>
              </a:prstGeom>
              <a:solidFill>
                <a:srgbClr val="9900CC"/>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algn="ctr" eaLnBrk="1" hangingPunct="1"/>
                <a:endParaRPr lang="en-US" altLang="en-US" sz="2400">
                  <a:latin typeface="Times New Roman" panose="02020603050405020304" pitchFamily="18" charset="0"/>
                </a:endParaRPr>
              </a:p>
            </p:txBody>
          </p:sp>
        </p:grpSp>
        <p:grpSp>
          <p:nvGrpSpPr>
            <p:cNvPr id="51237" name="Group 75"/>
            <p:cNvGrpSpPr>
              <a:grpSpLocks/>
            </p:cNvGrpSpPr>
            <p:nvPr/>
          </p:nvGrpSpPr>
          <p:grpSpPr bwMode="auto">
            <a:xfrm>
              <a:off x="288" y="1440"/>
              <a:ext cx="960" cy="384"/>
              <a:chOff x="288" y="3648"/>
              <a:chExt cx="960" cy="384"/>
            </a:xfrm>
          </p:grpSpPr>
          <p:sp>
            <p:nvSpPr>
              <p:cNvPr id="51238" name="AutoShape 76"/>
              <p:cNvSpPr>
                <a:spLocks noChangeArrowheads="1"/>
              </p:cNvSpPr>
              <p:nvPr/>
            </p:nvSpPr>
            <p:spPr bwMode="auto">
              <a:xfrm>
                <a:off x="1152" y="3936"/>
                <a:ext cx="96" cy="96"/>
              </a:xfrm>
              <a:prstGeom prst="octagon">
                <a:avLst>
                  <a:gd name="adj" fmla="val 29287"/>
                </a:avLst>
              </a:prstGeom>
              <a:solidFill>
                <a:schemeClr val="accent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algn="ctr" eaLnBrk="1" hangingPunct="1"/>
                <a:endParaRPr lang="en-US" altLang="en-US" sz="2400">
                  <a:latin typeface="Times New Roman" panose="02020603050405020304" pitchFamily="18" charset="0"/>
                </a:endParaRPr>
              </a:p>
            </p:txBody>
          </p:sp>
          <p:sp>
            <p:nvSpPr>
              <p:cNvPr id="51239" name="AutoShape 77"/>
              <p:cNvSpPr>
                <a:spLocks noChangeArrowheads="1"/>
              </p:cNvSpPr>
              <p:nvPr/>
            </p:nvSpPr>
            <p:spPr bwMode="auto">
              <a:xfrm>
                <a:off x="816" y="3840"/>
                <a:ext cx="96" cy="96"/>
              </a:xfrm>
              <a:prstGeom prst="octagon">
                <a:avLst>
                  <a:gd name="adj" fmla="val 29287"/>
                </a:avLst>
              </a:prstGeom>
              <a:solidFill>
                <a:schemeClr val="accent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algn="ctr" eaLnBrk="1" hangingPunct="1"/>
                <a:endParaRPr lang="en-US" altLang="en-US" sz="2400">
                  <a:latin typeface="Times New Roman" panose="02020603050405020304" pitchFamily="18" charset="0"/>
                </a:endParaRPr>
              </a:p>
            </p:txBody>
          </p:sp>
          <p:sp>
            <p:nvSpPr>
              <p:cNvPr id="51240" name="AutoShape 78"/>
              <p:cNvSpPr>
                <a:spLocks noChangeArrowheads="1"/>
              </p:cNvSpPr>
              <p:nvPr/>
            </p:nvSpPr>
            <p:spPr bwMode="auto">
              <a:xfrm>
                <a:off x="528" y="3840"/>
                <a:ext cx="96" cy="96"/>
              </a:xfrm>
              <a:prstGeom prst="octagon">
                <a:avLst>
                  <a:gd name="adj" fmla="val 29287"/>
                </a:avLst>
              </a:prstGeom>
              <a:solidFill>
                <a:schemeClr val="accent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algn="ctr" eaLnBrk="1" hangingPunct="1"/>
                <a:endParaRPr lang="en-US" altLang="en-US" sz="2400">
                  <a:latin typeface="Times New Roman" panose="02020603050405020304" pitchFamily="18" charset="0"/>
                </a:endParaRPr>
              </a:p>
            </p:txBody>
          </p:sp>
          <p:sp>
            <p:nvSpPr>
              <p:cNvPr id="51241" name="AutoShape 79"/>
              <p:cNvSpPr>
                <a:spLocks noChangeArrowheads="1"/>
              </p:cNvSpPr>
              <p:nvPr/>
            </p:nvSpPr>
            <p:spPr bwMode="auto">
              <a:xfrm>
                <a:off x="288" y="3936"/>
                <a:ext cx="96" cy="96"/>
              </a:xfrm>
              <a:prstGeom prst="octagon">
                <a:avLst>
                  <a:gd name="adj" fmla="val 29287"/>
                </a:avLst>
              </a:prstGeom>
              <a:solidFill>
                <a:schemeClr val="accent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algn="ctr" eaLnBrk="1" hangingPunct="1"/>
                <a:endParaRPr lang="en-US" altLang="en-US" sz="2400">
                  <a:latin typeface="Times New Roman" panose="02020603050405020304" pitchFamily="18" charset="0"/>
                </a:endParaRPr>
              </a:p>
            </p:txBody>
          </p:sp>
          <p:sp>
            <p:nvSpPr>
              <p:cNvPr id="51242" name="AutoShape 80"/>
              <p:cNvSpPr>
                <a:spLocks noChangeArrowheads="1"/>
              </p:cNvSpPr>
              <p:nvPr/>
            </p:nvSpPr>
            <p:spPr bwMode="auto">
              <a:xfrm>
                <a:off x="768" y="3744"/>
                <a:ext cx="96" cy="96"/>
              </a:xfrm>
              <a:prstGeom prst="octagon">
                <a:avLst>
                  <a:gd name="adj" fmla="val 29287"/>
                </a:avLst>
              </a:prstGeom>
              <a:solidFill>
                <a:schemeClr val="accent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algn="ctr" eaLnBrk="1" hangingPunct="1"/>
                <a:endParaRPr lang="en-US" altLang="en-US" sz="2400">
                  <a:latin typeface="Times New Roman" panose="02020603050405020304" pitchFamily="18" charset="0"/>
                </a:endParaRPr>
              </a:p>
            </p:txBody>
          </p:sp>
          <p:sp>
            <p:nvSpPr>
              <p:cNvPr id="51243" name="AutoShape 81"/>
              <p:cNvSpPr>
                <a:spLocks noChangeArrowheads="1"/>
              </p:cNvSpPr>
              <p:nvPr/>
            </p:nvSpPr>
            <p:spPr bwMode="auto">
              <a:xfrm>
                <a:off x="672" y="3744"/>
                <a:ext cx="96" cy="96"/>
              </a:xfrm>
              <a:prstGeom prst="octagon">
                <a:avLst>
                  <a:gd name="adj" fmla="val 29287"/>
                </a:avLst>
              </a:prstGeom>
              <a:solidFill>
                <a:schemeClr val="accent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algn="ctr" eaLnBrk="1" hangingPunct="1"/>
                <a:endParaRPr lang="en-US" altLang="en-US" sz="2400">
                  <a:latin typeface="Times New Roman" panose="02020603050405020304" pitchFamily="18" charset="0"/>
                </a:endParaRPr>
              </a:p>
            </p:txBody>
          </p:sp>
          <p:sp>
            <p:nvSpPr>
              <p:cNvPr id="51244" name="AutoShape 82"/>
              <p:cNvSpPr>
                <a:spLocks noChangeArrowheads="1"/>
              </p:cNvSpPr>
              <p:nvPr/>
            </p:nvSpPr>
            <p:spPr bwMode="auto">
              <a:xfrm>
                <a:off x="576" y="3744"/>
                <a:ext cx="96" cy="96"/>
              </a:xfrm>
              <a:prstGeom prst="octagon">
                <a:avLst>
                  <a:gd name="adj" fmla="val 29287"/>
                </a:avLst>
              </a:prstGeom>
              <a:solidFill>
                <a:schemeClr val="accent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algn="ctr" eaLnBrk="1" hangingPunct="1"/>
                <a:endParaRPr lang="en-US" altLang="en-US" sz="2400">
                  <a:latin typeface="Times New Roman" panose="02020603050405020304" pitchFamily="18" charset="0"/>
                </a:endParaRPr>
              </a:p>
            </p:txBody>
          </p:sp>
          <p:sp>
            <p:nvSpPr>
              <p:cNvPr id="51245" name="AutoShape 83"/>
              <p:cNvSpPr>
                <a:spLocks noChangeArrowheads="1"/>
              </p:cNvSpPr>
              <p:nvPr/>
            </p:nvSpPr>
            <p:spPr bwMode="auto">
              <a:xfrm>
                <a:off x="720" y="3840"/>
                <a:ext cx="96" cy="96"/>
              </a:xfrm>
              <a:prstGeom prst="octagon">
                <a:avLst>
                  <a:gd name="adj" fmla="val 29287"/>
                </a:avLst>
              </a:prstGeom>
              <a:solidFill>
                <a:schemeClr val="accent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algn="ctr" eaLnBrk="1" hangingPunct="1"/>
                <a:endParaRPr lang="en-US" altLang="en-US" sz="2400">
                  <a:latin typeface="Times New Roman" panose="02020603050405020304" pitchFamily="18" charset="0"/>
                </a:endParaRPr>
              </a:p>
            </p:txBody>
          </p:sp>
          <p:sp>
            <p:nvSpPr>
              <p:cNvPr id="51246" name="AutoShape 84"/>
              <p:cNvSpPr>
                <a:spLocks noChangeArrowheads="1"/>
              </p:cNvSpPr>
              <p:nvPr/>
            </p:nvSpPr>
            <p:spPr bwMode="auto">
              <a:xfrm>
                <a:off x="480" y="3744"/>
                <a:ext cx="96" cy="96"/>
              </a:xfrm>
              <a:prstGeom prst="octagon">
                <a:avLst>
                  <a:gd name="adj" fmla="val 29287"/>
                </a:avLst>
              </a:prstGeom>
              <a:solidFill>
                <a:schemeClr val="accent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algn="ctr" eaLnBrk="1" hangingPunct="1"/>
                <a:endParaRPr lang="en-US" altLang="en-US" sz="2400">
                  <a:latin typeface="Times New Roman" panose="02020603050405020304" pitchFamily="18" charset="0"/>
                </a:endParaRPr>
              </a:p>
            </p:txBody>
          </p:sp>
          <p:sp>
            <p:nvSpPr>
              <p:cNvPr id="51247" name="AutoShape 85"/>
              <p:cNvSpPr>
                <a:spLocks noChangeArrowheads="1"/>
              </p:cNvSpPr>
              <p:nvPr/>
            </p:nvSpPr>
            <p:spPr bwMode="auto">
              <a:xfrm>
                <a:off x="960" y="3936"/>
                <a:ext cx="96" cy="96"/>
              </a:xfrm>
              <a:prstGeom prst="octagon">
                <a:avLst>
                  <a:gd name="adj" fmla="val 29287"/>
                </a:avLst>
              </a:prstGeom>
              <a:solidFill>
                <a:schemeClr val="accent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algn="ctr" eaLnBrk="1" hangingPunct="1"/>
                <a:endParaRPr lang="en-US" altLang="en-US" sz="2400">
                  <a:latin typeface="Times New Roman" panose="02020603050405020304" pitchFamily="18" charset="0"/>
                </a:endParaRPr>
              </a:p>
            </p:txBody>
          </p:sp>
          <p:sp>
            <p:nvSpPr>
              <p:cNvPr id="51248" name="AutoShape 86"/>
              <p:cNvSpPr>
                <a:spLocks noChangeArrowheads="1"/>
              </p:cNvSpPr>
              <p:nvPr/>
            </p:nvSpPr>
            <p:spPr bwMode="auto">
              <a:xfrm>
                <a:off x="864" y="3744"/>
                <a:ext cx="96" cy="96"/>
              </a:xfrm>
              <a:prstGeom prst="octagon">
                <a:avLst>
                  <a:gd name="adj" fmla="val 29287"/>
                </a:avLst>
              </a:prstGeom>
              <a:solidFill>
                <a:schemeClr val="accent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algn="ctr" eaLnBrk="1" hangingPunct="1"/>
                <a:endParaRPr lang="en-US" altLang="en-US" sz="2400">
                  <a:latin typeface="Times New Roman" panose="02020603050405020304" pitchFamily="18" charset="0"/>
                </a:endParaRPr>
              </a:p>
            </p:txBody>
          </p:sp>
          <p:sp>
            <p:nvSpPr>
              <p:cNvPr id="51249" name="AutoShape 87"/>
              <p:cNvSpPr>
                <a:spLocks noChangeArrowheads="1"/>
              </p:cNvSpPr>
              <p:nvPr/>
            </p:nvSpPr>
            <p:spPr bwMode="auto">
              <a:xfrm>
                <a:off x="432" y="3840"/>
                <a:ext cx="96" cy="96"/>
              </a:xfrm>
              <a:prstGeom prst="octagon">
                <a:avLst>
                  <a:gd name="adj" fmla="val 29287"/>
                </a:avLst>
              </a:prstGeom>
              <a:solidFill>
                <a:schemeClr val="accent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algn="ctr" eaLnBrk="1" hangingPunct="1"/>
                <a:endParaRPr lang="en-US" altLang="en-US" sz="2400">
                  <a:latin typeface="Times New Roman" panose="02020603050405020304" pitchFamily="18" charset="0"/>
                </a:endParaRPr>
              </a:p>
            </p:txBody>
          </p:sp>
          <p:sp>
            <p:nvSpPr>
              <p:cNvPr id="51250" name="AutoShape 88"/>
              <p:cNvSpPr>
                <a:spLocks noChangeArrowheads="1"/>
              </p:cNvSpPr>
              <p:nvPr/>
            </p:nvSpPr>
            <p:spPr bwMode="auto">
              <a:xfrm>
                <a:off x="1008" y="3840"/>
                <a:ext cx="96" cy="96"/>
              </a:xfrm>
              <a:prstGeom prst="octagon">
                <a:avLst>
                  <a:gd name="adj" fmla="val 29287"/>
                </a:avLst>
              </a:prstGeom>
              <a:solidFill>
                <a:schemeClr val="accent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algn="ctr" eaLnBrk="1" hangingPunct="1"/>
                <a:endParaRPr lang="en-US" altLang="en-US" sz="2400">
                  <a:latin typeface="Times New Roman" panose="02020603050405020304" pitchFamily="18" charset="0"/>
                </a:endParaRPr>
              </a:p>
            </p:txBody>
          </p:sp>
          <p:sp>
            <p:nvSpPr>
              <p:cNvPr id="51251" name="AutoShape 89"/>
              <p:cNvSpPr>
                <a:spLocks noChangeArrowheads="1"/>
              </p:cNvSpPr>
              <p:nvPr/>
            </p:nvSpPr>
            <p:spPr bwMode="auto">
              <a:xfrm>
                <a:off x="912" y="3840"/>
                <a:ext cx="96" cy="96"/>
              </a:xfrm>
              <a:prstGeom prst="octagon">
                <a:avLst>
                  <a:gd name="adj" fmla="val 29287"/>
                </a:avLst>
              </a:prstGeom>
              <a:solidFill>
                <a:schemeClr val="accent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algn="ctr" eaLnBrk="1" hangingPunct="1"/>
                <a:endParaRPr lang="en-US" altLang="en-US" sz="2400">
                  <a:latin typeface="Times New Roman" panose="02020603050405020304" pitchFamily="18" charset="0"/>
                </a:endParaRPr>
              </a:p>
            </p:txBody>
          </p:sp>
          <p:sp>
            <p:nvSpPr>
              <p:cNvPr id="51252" name="AutoShape 90"/>
              <p:cNvSpPr>
                <a:spLocks noChangeArrowheads="1"/>
              </p:cNvSpPr>
              <p:nvPr/>
            </p:nvSpPr>
            <p:spPr bwMode="auto">
              <a:xfrm>
                <a:off x="624" y="3840"/>
                <a:ext cx="96" cy="96"/>
              </a:xfrm>
              <a:prstGeom prst="octagon">
                <a:avLst>
                  <a:gd name="adj" fmla="val 29287"/>
                </a:avLst>
              </a:prstGeom>
              <a:solidFill>
                <a:schemeClr val="accent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algn="ctr" eaLnBrk="1" hangingPunct="1"/>
                <a:endParaRPr lang="en-US" altLang="en-US" sz="2400">
                  <a:latin typeface="Times New Roman" panose="02020603050405020304" pitchFamily="18" charset="0"/>
                </a:endParaRPr>
              </a:p>
            </p:txBody>
          </p:sp>
          <p:sp>
            <p:nvSpPr>
              <p:cNvPr id="51253" name="AutoShape 91"/>
              <p:cNvSpPr>
                <a:spLocks noChangeArrowheads="1"/>
              </p:cNvSpPr>
              <p:nvPr/>
            </p:nvSpPr>
            <p:spPr bwMode="auto">
              <a:xfrm>
                <a:off x="336" y="3840"/>
                <a:ext cx="96" cy="96"/>
              </a:xfrm>
              <a:prstGeom prst="octagon">
                <a:avLst>
                  <a:gd name="adj" fmla="val 29287"/>
                </a:avLst>
              </a:prstGeom>
              <a:solidFill>
                <a:schemeClr val="accent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algn="ctr" eaLnBrk="1" hangingPunct="1"/>
                <a:endParaRPr lang="en-US" altLang="en-US" sz="2400">
                  <a:latin typeface="Times New Roman" panose="02020603050405020304" pitchFamily="18" charset="0"/>
                </a:endParaRPr>
              </a:p>
            </p:txBody>
          </p:sp>
          <p:sp>
            <p:nvSpPr>
              <p:cNvPr id="51254" name="AutoShape 92"/>
              <p:cNvSpPr>
                <a:spLocks noChangeArrowheads="1"/>
              </p:cNvSpPr>
              <p:nvPr/>
            </p:nvSpPr>
            <p:spPr bwMode="auto">
              <a:xfrm>
                <a:off x="624" y="3648"/>
                <a:ext cx="96" cy="96"/>
              </a:xfrm>
              <a:prstGeom prst="octagon">
                <a:avLst>
                  <a:gd name="adj" fmla="val 29287"/>
                </a:avLst>
              </a:prstGeom>
              <a:solidFill>
                <a:schemeClr val="accent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algn="ctr" eaLnBrk="1" hangingPunct="1"/>
                <a:endParaRPr lang="en-US" altLang="en-US" sz="2400">
                  <a:latin typeface="Times New Roman" panose="02020603050405020304" pitchFamily="18" charset="0"/>
                </a:endParaRPr>
              </a:p>
            </p:txBody>
          </p:sp>
          <p:sp>
            <p:nvSpPr>
              <p:cNvPr id="51255" name="AutoShape 93"/>
              <p:cNvSpPr>
                <a:spLocks noChangeArrowheads="1"/>
              </p:cNvSpPr>
              <p:nvPr/>
            </p:nvSpPr>
            <p:spPr bwMode="auto">
              <a:xfrm>
                <a:off x="720" y="3648"/>
                <a:ext cx="96" cy="96"/>
              </a:xfrm>
              <a:prstGeom prst="octagon">
                <a:avLst>
                  <a:gd name="adj" fmla="val 29287"/>
                </a:avLst>
              </a:prstGeom>
              <a:solidFill>
                <a:schemeClr val="accent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algn="ctr" eaLnBrk="1" hangingPunct="1"/>
                <a:endParaRPr lang="en-US" altLang="en-US" sz="2400">
                  <a:latin typeface="Times New Roman" panose="02020603050405020304" pitchFamily="18" charset="0"/>
                </a:endParaRPr>
              </a:p>
            </p:txBody>
          </p:sp>
          <p:sp>
            <p:nvSpPr>
              <p:cNvPr id="51256" name="AutoShape 94"/>
              <p:cNvSpPr>
                <a:spLocks noChangeArrowheads="1"/>
              </p:cNvSpPr>
              <p:nvPr/>
            </p:nvSpPr>
            <p:spPr bwMode="auto">
              <a:xfrm>
                <a:off x="672" y="3936"/>
                <a:ext cx="96" cy="96"/>
              </a:xfrm>
              <a:prstGeom prst="octagon">
                <a:avLst>
                  <a:gd name="adj" fmla="val 29287"/>
                </a:avLst>
              </a:prstGeom>
              <a:solidFill>
                <a:schemeClr val="accent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algn="ctr" eaLnBrk="1" hangingPunct="1"/>
                <a:endParaRPr lang="en-US" altLang="en-US" sz="2400">
                  <a:latin typeface="Times New Roman" panose="02020603050405020304" pitchFamily="18" charset="0"/>
                </a:endParaRPr>
              </a:p>
            </p:txBody>
          </p:sp>
        </p:grpSp>
      </p:grpSp>
      <p:sp>
        <p:nvSpPr>
          <p:cNvPr id="112735" name="Rectangle 95"/>
          <p:cNvSpPr>
            <a:spLocks noGrp="1" noChangeArrowheads="1"/>
          </p:cNvSpPr>
          <p:nvPr>
            <p:ph type="title"/>
          </p:nvPr>
        </p:nvSpPr>
        <p:spPr/>
        <p:txBody>
          <a:bodyPr/>
          <a:lstStyle/>
          <a:p>
            <a:pPr eaLnBrk="1" hangingPunct="1">
              <a:defRPr/>
            </a:pPr>
            <a:r>
              <a:rPr lang="en-US"/>
              <a:t>Convolution</a:t>
            </a:r>
          </a:p>
        </p:txBody>
      </p:sp>
      <p:sp>
        <p:nvSpPr>
          <p:cNvPr id="51234" name="Text Box 96"/>
          <p:cNvSpPr txBox="1">
            <a:spLocks noChangeArrowheads="1"/>
          </p:cNvSpPr>
          <p:nvPr/>
        </p:nvSpPr>
        <p:spPr bwMode="auto">
          <a:xfrm>
            <a:off x="457200" y="5105400"/>
            <a:ext cx="8305800" cy="1373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r>
              <a:rPr lang="en-US" altLang="en-US" sz="2800" b="1">
                <a:solidFill>
                  <a:schemeClr val="bg2"/>
                </a:solidFill>
              </a:rPr>
              <a:t>Convolution is getting the output distribution from the input distributions.  Monte Carlo is one way to do this.</a:t>
            </a:r>
          </a:p>
        </p:txBody>
      </p:sp>
    </p:spTree>
    <p:extLst>
      <p:ext uri="{BB962C8B-B14F-4D97-AF65-F5344CB8AC3E}">
        <p14:creationId xmlns:p14="http://schemas.microsoft.com/office/powerpoint/2010/main" val="254830539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1" fill="hold" grpId="0" nodeType="clickEffect">
                                  <p:stCondLst>
                                    <p:cond delay="0"/>
                                  </p:stCondLst>
                                  <p:childTnLst>
                                    <p:set>
                                      <p:cBhvr>
                                        <p:cTn id="6" dur="1" fill="hold">
                                          <p:stCondLst>
                                            <p:cond delay="0"/>
                                          </p:stCondLst>
                                        </p:cTn>
                                        <p:tgtEl>
                                          <p:spTgt spid="112656"/>
                                        </p:tgtEl>
                                        <p:attrNameLst>
                                          <p:attrName>style.visibility</p:attrName>
                                        </p:attrNameLst>
                                      </p:cBhvr>
                                      <p:to>
                                        <p:strVal val="visible"/>
                                      </p:to>
                                    </p:set>
                                    <p:anim calcmode="lin" valueType="num">
                                      <p:cBhvr additive="base">
                                        <p:cTn id="7" dur="500" fill="hold"/>
                                        <p:tgtEl>
                                          <p:spTgt spid="112656"/>
                                        </p:tgtEl>
                                        <p:attrNameLst>
                                          <p:attrName>ppt_x</p:attrName>
                                        </p:attrNameLst>
                                      </p:cBhvr>
                                      <p:tavLst>
                                        <p:tav tm="0">
                                          <p:val>
                                            <p:strVal val="#ppt_x"/>
                                          </p:val>
                                        </p:tav>
                                        <p:tav tm="100000">
                                          <p:val>
                                            <p:strVal val="#ppt_x"/>
                                          </p:val>
                                        </p:tav>
                                      </p:tavLst>
                                    </p:anim>
                                    <p:anim calcmode="lin" valueType="num">
                                      <p:cBhvr additive="base">
                                        <p:cTn id="8" dur="500" fill="hold"/>
                                        <p:tgtEl>
                                          <p:spTgt spid="112656"/>
                                        </p:tgtEl>
                                        <p:attrNameLst>
                                          <p:attrName>ppt_y</p:attrName>
                                        </p:attrNameLst>
                                      </p:cBhvr>
                                      <p:tavLst>
                                        <p:tav tm="0">
                                          <p:val>
                                            <p:strVal val="0-#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1" fill="hold" grpId="0" nodeType="clickEffect">
                                  <p:stCondLst>
                                    <p:cond delay="0"/>
                                  </p:stCondLst>
                                  <p:childTnLst>
                                    <p:set>
                                      <p:cBhvr>
                                        <p:cTn id="12" dur="1" fill="hold">
                                          <p:stCondLst>
                                            <p:cond delay="0"/>
                                          </p:stCondLst>
                                        </p:cTn>
                                        <p:tgtEl>
                                          <p:spTgt spid="112657"/>
                                        </p:tgtEl>
                                        <p:attrNameLst>
                                          <p:attrName>style.visibility</p:attrName>
                                        </p:attrNameLst>
                                      </p:cBhvr>
                                      <p:to>
                                        <p:strVal val="visible"/>
                                      </p:to>
                                    </p:set>
                                    <p:anim calcmode="lin" valueType="num">
                                      <p:cBhvr additive="base">
                                        <p:cTn id="13" dur="500" fill="hold"/>
                                        <p:tgtEl>
                                          <p:spTgt spid="112657"/>
                                        </p:tgtEl>
                                        <p:attrNameLst>
                                          <p:attrName>ppt_x</p:attrName>
                                        </p:attrNameLst>
                                      </p:cBhvr>
                                      <p:tavLst>
                                        <p:tav tm="0">
                                          <p:val>
                                            <p:strVal val="#ppt_x"/>
                                          </p:val>
                                        </p:tav>
                                        <p:tav tm="100000">
                                          <p:val>
                                            <p:strVal val="#ppt_x"/>
                                          </p:val>
                                        </p:tav>
                                      </p:tavLst>
                                    </p:anim>
                                    <p:anim calcmode="lin" valueType="num">
                                      <p:cBhvr additive="base">
                                        <p:cTn id="14" dur="500" fill="hold"/>
                                        <p:tgtEl>
                                          <p:spTgt spid="112657"/>
                                        </p:tgtEl>
                                        <p:attrNameLst>
                                          <p:attrName>ppt_y</p:attrName>
                                        </p:attrNameLst>
                                      </p:cBhvr>
                                      <p:tavLst>
                                        <p:tav tm="0">
                                          <p:val>
                                            <p:strVal val="0-#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1" fill="hold" grpId="0" nodeType="clickEffect">
                                  <p:stCondLst>
                                    <p:cond delay="0"/>
                                  </p:stCondLst>
                                  <p:childTnLst>
                                    <p:set>
                                      <p:cBhvr>
                                        <p:cTn id="18" dur="1" fill="hold">
                                          <p:stCondLst>
                                            <p:cond delay="0"/>
                                          </p:stCondLst>
                                        </p:cTn>
                                        <p:tgtEl>
                                          <p:spTgt spid="112658"/>
                                        </p:tgtEl>
                                        <p:attrNameLst>
                                          <p:attrName>style.visibility</p:attrName>
                                        </p:attrNameLst>
                                      </p:cBhvr>
                                      <p:to>
                                        <p:strVal val="visible"/>
                                      </p:to>
                                    </p:set>
                                    <p:anim calcmode="lin" valueType="num">
                                      <p:cBhvr additive="base">
                                        <p:cTn id="19" dur="500" fill="hold"/>
                                        <p:tgtEl>
                                          <p:spTgt spid="112658"/>
                                        </p:tgtEl>
                                        <p:attrNameLst>
                                          <p:attrName>ppt_x</p:attrName>
                                        </p:attrNameLst>
                                      </p:cBhvr>
                                      <p:tavLst>
                                        <p:tav tm="0">
                                          <p:val>
                                            <p:strVal val="#ppt_x"/>
                                          </p:val>
                                        </p:tav>
                                        <p:tav tm="100000">
                                          <p:val>
                                            <p:strVal val="#ppt_x"/>
                                          </p:val>
                                        </p:tav>
                                      </p:tavLst>
                                    </p:anim>
                                    <p:anim calcmode="lin" valueType="num">
                                      <p:cBhvr additive="base">
                                        <p:cTn id="20" dur="500" fill="hold"/>
                                        <p:tgtEl>
                                          <p:spTgt spid="112658"/>
                                        </p:tgtEl>
                                        <p:attrNameLst>
                                          <p:attrName>ppt_y</p:attrName>
                                        </p:attrNameLst>
                                      </p:cBhvr>
                                      <p:tavLst>
                                        <p:tav tm="0">
                                          <p:val>
                                            <p:strVal val="0-#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1" fill="hold" grpId="0" nodeType="clickEffect">
                                  <p:stCondLst>
                                    <p:cond delay="0"/>
                                  </p:stCondLst>
                                  <p:childTnLst>
                                    <p:set>
                                      <p:cBhvr>
                                        <p:cTn id="24" dur="1" fill="hold">
                                          <p:stCondLst>
                                            <p:cond delay="0"/>
                                          </p:stCondLst>
                                        </p:cTn>
                                        <p:tgtEl>
                                          <p:spTgt spid="112659"/>
                                        </p:tgtEl>
                                        <p:attrNameLst>
                                          <p:attrName>style.visibility</p:attrName>
                                        </p:attrNameLst>
                                      </p:cBhvr>
                                      <p:to>
                                        <p:strVal val="visible"/>
                                      </p:to>
                                    </p:set>
                                    <p:anim calcmode="lin" valueType="num">
                                      <p:cBhvr additive="base">
                                        <p:cTn id="25" dur="500" fill="hold"/>
                                        <p:tgtEl>
                                          <p:spTgt spid="112659"/>
                                        </p:tgtEl>
                                        <p:attrNameLst>
                                          <p:attrName>ppt_x</p:attrName>
                                        </p:attrNameLst>
                                      </p:cBhvr>
                                      <p:tavLst>
                                        <p:tav tm="0">
                                          <p:val>
                                            <p:strVal val="#ppt_x"/>
                                          </p:val>
                                        </p:tav>
                                        <p:tav tm="100000">
                                          <p:val>
                                            <p:strVal val="#ppt_x"/>
                                          </p:val>
                                        </p:tav>
                                      </p:tavLst>
                                    </p:anim>
                                    <p:anim calcmode="lin" valueType="num">
                                      <p:cBhvr additive="base">
                                        <p:cTn id="26" dur="500" fill="hold"/>
                                        <p:tgtEl>
                                          <p:spTgt spid="112659"/>
                                        </p:tgtEl>
                                        <p:attrNameLst>
                                          <p:attrName>ppt_y</p:attrName>
                                        </p:attrNameLst>
                                      </p:cBhvr>
                                      <p:tavLst>
                                        <p:tav tm="0">
                                          <p:val>
                                            <p:strVal val="0-#ppt_h/2"/>
                                          </p:val>
                                        </p:tav>
                                        <p:tav tm="100000">
                                          <p:val>
                                            <p:strVal val="#ppt_y"/>
                                          </p:val>
                                        </p:tav>
                                      </p:tavLst>
                                    </p:anim>
                                  </p:childTnLst>
                                </p:cTn>
                              </p:par>
                            </p:childTnLst>
                          </p:cTn>
                        </p:par>
                        <p:par>
                          <p:cTn id="27" fill="hold" nodeType="afterGroup">
                            <p:stCondLst>
                              <p:cond delay="500"/>
                            </p:stCondLst>
                            <p:childTnLst>
                              <p:par>
                                <p:cTn id="28" presetID="2" presetClass="entr" presetSubtype="1" fill="hold" grpId="0" nodeType="afterEffect">
                                  <p:stCondLst>
                                    <p:cond delay="0"/>
                                  </p:stCondLst>
                                  <p:childTnLst>
                                    <p:set>
                                      <p:cBhvr>
                                        <p:cTn id="29" dur="1" fill="hold">
                                          <p:stCondLst>
                                            <p:cond delay="0"/>
                                          </p:stCondLst>
                                        </p:cTn>
                                        <p:tgtEl>
                                          <p:spTgt spid="112660"/>
                                        </p:tgtEl>
                                        <p:attrNameLst>
                                          <p:attrName>style.visibility</p:attrName>
                                        </p:attrNameLst>
                                      </p:cBhvr>
                                      <p:to>
                                        <p:strVal val="visible"/>
                                      </p:to>
                                    </p:set>
                                    <p:anim calcmode="lin" valueType="num">
                                      <p:cBhvr additive="base">
                                        <p:cTn id="30" dur="500" fill="hold"/>
                                        <p:tgtEl>
                                          <p:spTgt spid="112660"/>
                                        </p:tgtEl>
                                        <p:attrNameLst>
                                          <p:attrName>ppt_x</p:attrName>
                                        </p:attrNameLst>
                                      </p:cBhvr>
                                      <p:tavLst>
                                        <p:tav tm="0">
                                          <p:val>
                                            <p:strVal val="#ppt_x"/>
                                          </p:val>
                                        </p:tav>
                                        <p:tav tm="100000">
                                          <p:val>
                                            <p:strVal val="#ppt_x"/>
                                          </p:val>
                                        </p:tav>
                                      </p:tavLst>
                                    </p:anim>
                                    <p:anim calcmode="lin" valueType="num">
                                      <p:cBhvr additive="base">
                                        <p:cTn id="31" dur="500" fill="hold"/>
                                        <p:tgtEl>
                                          <p:spTgt spid="112660"/>
                                        </p:tgtEl>
                                        <p:attrNameLst>
                                          <p:attrName>ppt_y</p:attrName>
                                        </p:attrNameLst>
                                      </p:cBhvr>
                                      <p:tavLst>
                                        <p:tav tm="0">
                                          <p:val>
                                            <p:strVal val="0-#ppt_h/2"/>
                                          </p:val>
                                        </p:tav>
                                        <p:tav tm="100000">
                                          <p:val>
                                            <p:strVal val="#ppt_y"/>
                                          </p:val>
                                        </p:tav>
                                      </p:tavLst>
                                    </p:anim>
                                  </p:childTnLst>
                                </p:cTn>
                              </p:par>
                            </p:childTnLst>
                          </p:cTn>
                        </p:par>
                        <p:par>
                          <p:cTn id="32" fill="hold" nodeType="afterGroup">
                            <p:stCondLst>
                              <p:cond delay="1000"/>
                            </p:stCondLst>
                            <p:childTnLst>
                              <p:par>
                                <p:cTn id="33" presetID="2" presetClass="entr" presetSubtype="1" fill="hold" grpId="0" nodeType="afterEffect">
                                  <p:stCondLst>
                                    <p:cond delay="0"/>
                                  </p:stCondLst>
                                  <p:childTnLst>
                                    <p:set>
                                      <p:cBhvr>
                                        <p:cTn id="34" dur="1" fill="hold">
                                          <p:stCondLst>
                                            <p:cond delay="0"/>
                                          </p:stCondLst>
                                        </p:cTn>
                                        <p:tgtEl>
                                          <p:spTgt spid="112661"/>
                                        </p:tgtEl>
                                        <p:attrNameLst>
                                          <p:attrName>style.visibility</p:attrName>
                                        </p:attrNameLst>
                                      </p:cBhvr>
                                      <p:to>
                                        <p:strVal val="visible"/>
                                      </p:to>
                                    </p:set>
                                    <p:anim calcmode="lin" valueType="num">
                                      <p:cBhvr additive="base">
                                        <p:cTn id="35" dur="500" fill="hold"/>
                                        <p:tgtEl>
                                          <p:spTgt spid="112661"/>
                                        </p:tgtEl>
                                        <p:attrNameLst>
                                          <p:attrName>ppt_x</p:attrName>
                                        </p:attrNameLst>
                                      </p:cBhvr>
                                      <p:tavLst>
                                        <p:tav tm="0">
                                          <p:val>
                                            <p:strVal val="#ppt_x"/>
                                          </p:val>
                                        </p:tav>
                                        <p:tav tm="100000">
                                          <p:val>
                                            <p:strVal val="#ppt_x"/>
                                          </p:val>
                                        </p:tav>
                                      </p:tavLst>
                                    </p:anim>
                                    <p:anim calcmode="lin" valueType="num">
                                      <p:cBhvr additive="base">
                                        <p:cTn id="36" dur="500" fill="hold"/>
                                        <p:tgtEl>
                                          <p:spTgt spid="112661"/>
                                        </p:tgtEl>
                                        <p:attrNameLst>
                                          <p:attrName>ppt_y</p:attrName>
                                        </p:attrNameLst>
                                      </p:cBhvr>
                                      <p:tavLst>
                                        <p:tav tm="0">
                                          <p:val>
                                            <p:strVal val="0-#ppt_h/2"/>
                                          </p:val>
                                        </p:tav>
                                        <p:tav tm="100000">
                                          <p:val>
                                            <p:strVal val="#ppt_y"/>
                                          </p:val>
                                        </p:tav>
                                      </p:tavLst>
                                    </p:anim>
                                  </p:childTnLst>
                                </p:cTn>
                              </p:par>
                            </p:childTnLst>
                          </p:cTn>
                        </p:par>
                      </p:childTnLst>
                    </p:cTn>
                  </p:par>
                  <p:par>
                    <p:cTn id="37" fill="hold" nodeType="clickPar">
                      <p:stCondLst>
                        <p:cond delay="indefinite"/>
                      </p:stCondLst>
                      <p:childTnLst>
                        <p:par>
                          <p:cTn id="38" fill="hold" nodeType="withGroup">
                            <p:stCondLst>
                              <p:cond delay="0"/>
                            </p:stCondLst>
                            <p:childTnLst>
                              <p:par>
                                <p:cTn id="39" presetID="2" presetClass="entr" presetSubtype="1" fill="hold" grpId="0" nodeType="clickEffect">
                                  <p:stCondLst>
                                    <p:cond delay="0"/>
                                  </p:stCondLst>
                                  <p:childTnLst>
                                    <p:set>
                                      <p:cBhvr>
                                        <p:cTn id="40" dur="1" fill="hold">
                                          <p:stCondLst>
                                            <p:cond delay="0"/>
                                          </p:stCondLst>
                                        </p:cTn>
                                        <p:tgtEl>
                                          <p:spTgt spid="112662"/>
                                        </p:tgtEl>
                                        <p:attrNameLst>
                                          <p:attrName>style.visibility</p:attrName>
                                        </p:attrNameLst>
                                      </p:cBhvr>
                                      <p:to>
                                        <p:strVal val="visible"/>
                                      </p:to>
                                    </p:set>
                                    <p:anim calcmode="lin" valueType="num">
                                      <p:cBhvr additive="base">
                                        <p:cTn id="41" dur="500" fill="hold"/>
                                        <p:tgtEl>
                                          <p:spTgt spid="112662"/>
                                        </p:tgtEl>
                                        <p:attrNameLst>
                                          <p:attrName>ppt_x</p:attrName>
                                        </p:attrNameLst>
                                      </p:cBhvr>
                                      <p:tavLst>
                                        <p:tav tm="0">
                                          <p:val>
                                            <p:strVal val="#ppt_x"/>
                                          </p:val>
                                        </p:tav>
                                        <p:tav tm="100000">
                                          <p:val>
                                            <p:strVal val="#ppt_x"/>
                                          </p:val>
                                        </p:tav>
                                      </p:tavLst>
                                    </p:anim>
                                    <p:anim calcmode="lin" valueType="num">
                                      <p:cBhvr additive="base">
                                        <p:cTn id="42" dur="500" fill="hold"/>
                                        <p:tgtEl>
                                          <p:spTgt spid="112662"/>
                                        </p:tgtEl>
                                        <p:attrNameLst>
                                          <p:attrName>ppt_y</p:attrName>
                                        </p:attrNameLst>
                                      </p:cBhvr>
                                      <p:tavLst>
                                        <p:tav tm="0">
                                          <p:val>
                                            <p:strVal val="0-#ppt_h/2"/>
                                          </p:val>
                                        </p:tav>
                                        <p:tav tm="100000">
                                          <p:val>
                                            <p:strVal val="#ppt_y"/>
                                          </p:val>
                                        </p:tav>
                                      </p:tavLst>
                                    </p:anim>
                                  </p:childTnLst>
                                </p:cTn>
                              </p:par>
                            </p:childTnLst>
                          </p:cTn>
                        </p:par>
                        <p:par>
                          <p:cTn id="43" fill="hold" nodeType="afterGroup">
                            <p:stCondLst>
                              <p:cond delay="500"/>
                            </p:stCondLst>
                            <p:childTnLst>
                              <p:par>
                                <p:cTn id="44" presetID="2" presetClass="entr" presetSubtype="1" fill="hold" grpId="0" nodeType="afterEffect">
                                  <p:stCondLst>
                                    <p:cond delay="0"/>
                                  </p:stCondLst>
                                  <p:childTnLst>
                                    <p:set>
                                      <p:cBhvr>
                                        <p:cTn id="45" dur="1" fill="hold">
                                          <p:stCondLst>
                                            <p:cond delay="0"/>
                                          </p:stCondLst>
                                        </p:cTn>
                                        <p:tgtEl>
                                          <p:spTgt spid="112663"/>
                                        </p:tgtEl>
                                        <p:attrNameLst>
                                          <p:attrName>style.visibility</p:attrName>
                                        </p:attrNameLst>
                                      </p:cBhvr>
                                      <p:to>
                                        <p:strVal val="visible"/>
                                      </p:to>
                                    </p:set>
                                    <p:anim calcmode="lin" valueType="num">
                                      <p:cBhvr additive="base">
                                        <p:cTn id="46" dur="500" fill="hold"/>
                                        <p:tgtEl>
                                          <p:spTgt spid="112663"/>
                                        </p:tgtEl>
                                        <p:attrNameLst>
                                          <p:attrName>ppt_x</p:attrName>
                                        </p:attrNameLst>
                                      </p:cBhvr>
                                      <p:tavLst>
                                        <p:tav tm="0">
                                          <p:val>
                                            <p:strVal val="#ppt_x"/>
                                          </p:val>
                                        </p:tav>
                                        <p:tav tm="100000">
                                          <p:val>
                                            <p:strVal val="#ppt_x"/>
                                          </p:val>
                                        </p:tav>
                                      </p:tavLst>
                                    </p:anim>
                                    <p:anim calcmode="lin" valueType="num">
                                      <p:cBhvr additive="base">
                                        <p:cTn id="47" dur="500" fill="hold"/>
                                        <p:tgtEl>
                                          <p:spTgt spid="112663"/>
                                        </p:tgtEl>
                                        <p:attrNameLst>
                                          <p:attrName>ppt_y</p:attrName>
                                        </p:attrNameLst>
                                      </p:cBhvr>
                                      <p:tavLst>
                                        <p:tav tm="0">
                                          <p:val>
                                            <p:strVal val="0-#ppt_h/2"/>
                                          </p:val>
                                        </p:tav>
                                        <p:tav tm="100000">
                                          <p:val>
                                            <p:strVal val="#ppt_y"/>
                                          </p:val>
                                        </p:tav>
                                      </p:tavLst>
                                    </p:anim>
                                  </p:childTnLst>
                                </p:cTn>
                              </p:par>
                            </p:childTnLst>
                          </p:cTn>
                        </p:par>
                        <p:par>
                          <p:cTn id="48" fill="hold" nodeType="afterGroup">
                            <p:stCondLst>
                              <p:cond delay="1000"/>
                            </p:stCondLst>
                            <p:childTnLst>
                              <p:par>
                                <p:cTn id="49" presetID="2" presetClass="entr" presetSubtype="1" fill="hold" grpId="0" nodeType="afterEffect">
                                  <p:stCondLst>
                                    <p:cond delay="0"/>
                                  </p:stCondLst>
                                  <p:childTnLst>
                                    <p:set>
                                      <p:cBhvr>
                                        <p:cTn id="50" dur="1" fill="hold">
                                          <p:stCondLst>
                                            <p:cond delay="0"/>
                                          </p:stCondLst>
                                        </p:cTn>
                                        <p:tgtEl>
                                          <p:spTgt spid="112664"/>
                                        </p:tgtEl>
                                        <p:attrNameLst>
                                          <p:attrName>style.visibility</p:attrName>
                                        </p:attrNameLst>
                                      </p:cBhvr>
                                      <p:to>
                                        <p:strVal val="visible"/>
                                      </p:to>
                                    </p:set>
                                    <p:anim calcmode="lin" valueType="num">
                                      <p:cBhvr additive="base">
                                        <p:cTn id="51" dur="500" fill="hold"/>
                                        <p:tgtEl>
                                          <p:spTgt spid="112664"/>
                                        </p:tgtEl>
                                        <p:attrNameLst>
                                          <p:attrName>ppt_x</p:attrName>
                                        </p:attrNameLst>
                                      </p:cBhvr>
                                      <p:tavLst>
                                        <p:tav tm="0">
                                          <p:val>
                                            <p:strVal val="#ppt_x"/>
                                          </p:val>
                                        </p:tav>
                                        <p:tav tm="100000">
                                          <p:val>
                                            <p:strVal val="#ppt_x"/>
                                          </p:val>
                                        </p:tav>
                                      </p:tavLst>
                                    </p:anim>
                                    <p:anim calcmode="lin" valueType="num">
                                      <p:cBhvr additive="base">
                                        <p:cTn id="52" dur="500" fill="hold"/>
                                        <p:tgtEl>
                                          <p:spTgt spid="112664"/>
                                        </p:tgtEl>
                                        <p:attrNameLst>
                                          <p:attrName>ppt_y</p:attrName>
                                        </p:attrNameLst>
                                      </p:cBhvr>
                                      <p:tavLst>
                                        <p:tav tm="0">
                                          <p:val>
                                            <p:strVal val="0-#ppt_h/2"/>
                                          </p:val>
                                        </p:tav>
                                        <p:tav tm="100000">
                                          <p:val>
                                            <p:strVal val="#ppt_y"/>
                                          </p:val>
                                        </p:tav>
                                      </p:tavLst>
                                    </p:anim>
                                  </p:childTnLst>
                                </p:cTn>
                              </p:par>
                            </p:childTnLst>
                          </p:cTn>
                        </p:par>
                      </p:childTnLst>
                    </p:cTn>
                  </p:par>
                  <p:par>
                    <p:cTn id="53" fill="hold" nodeType="clickPar">
                      <p:stCondLst>
                        <p:cond delay="indefinite"/>
                      </p:stCondLst>
                      <p:childTnLst>
                        <p:par>
                          <p:cTn id="54" fill="hold" nodeType="withGroup">
                            <p:stCondLst>
                              <p:cond delay="0"/>
                            </p:stCondLst>
                            <p:childTnLst>
                              <p:par>
                                <p:cTn id="55" presetID="2" presetClass="entr" presetSubtype="1" fill="hold" grpId="0" nodeType="clickEffect">
                                  <p:stCondLst>
                                    <p:cond delay="0"/>
                                  </p:stCondLst>
                                  <p:childTnLst>
                                    <p:set>
                                      <p:cBhvr>
                                        <p:cTn id="56" dur="1" fill="hold">
                                          <p:stCondLst>
                                            <p:cond delay="0"/>
                                          </p:stCondLst>
                                        </p:cTn>
                                        <p:tgtEl>
                                          <p:spTgt spid="112665"/>
                                        </p:tgtEl>
                                        <p:attrNameLst>
                                          <p:attrName>style.visibility</p:attrName>
                                        </p:attrNameLst>
                                      </p:cBhvr>
                                      <p:to>
                                        <p:strVal val="visible"/>
                                      </p:to>
                                    </p:set>
                                    <p:anim calcmode="lin" valueType="num">
                                      <p:cBhvr additive="base">
                                        <p:cTn id="57" dur="500" fill="hold"/>
                                        <p:tgtEl>
                                          <p:spTgt spid="112665"/>
                                        </p:tgtEl>
                                        <p:attrNameLst>
                                          <p:attrName>ppt_x</p:attrName>
                                        </p:attrNameLst>
                                      </p:cBhvr>
                                      <p:tavLst>
                                        <p:tav tm="0">
                                          <p:val>
                                            <p:strVal val="#ppt_x"/>
                                          </p:val>
                                        </p:tav>
                                        <p:tav tm="100000">
                                          <p:val>
                                            <p:strVal val="#ppt_x"/>
                                          </p:val>
                                        </p:tav>
                                      </p:tavLst>
                                    </p:anim>
                                    <p:anim calcmode="lin" valueType="num">
                                      <p:cBhvr additive="base">
                                        <p:cTn id="58" dur="500" fill="hold"/>
                                        <p:tgtEl>
                                          <p:spTgt spid="112665"/>
                                        </p:tgtEl>
                                        <p:attrNameLst>
                                          <p:attrName>ppt_y</p:attrName>
                                        </p:attrNameLst>
                                      </p:cBhvr>
                                      <p:tavLst>
                                        <p:tav tm="0">
                                          <p:val>
                                            <p:strVal val="0-#ppt_h/2"/>
                                          </p:val>
                                        </p:tav>
                                        <p:tav tm="100000">
                                          <p:val>
                                            <p:strVal val="#ppt_y"/>
                                          </p:val>
                                        </p:tav>
                                      </p:tavLst>
                                    </p:anim>
                                  </p:childTnLst>
                                </p:cTn>
                              </p:par>
                            </p:childTnLst>
                          </p:cTn>
                        </p:par>
                        <p:par>
                          <p:cTn id="59" fill="hold" nodeType="afterGroup">
                            <p:stCondLst>
                              <p:cond delay="500"/>
                            </p:stCondLst>
                            <p:childTnLst>
                              <p:par>
                                <p:cTn id="60" presetID="2" presetClass="entr" presetSubtype="1" fill="hold" grpId="0" nodeType="afterEffect">
                                  <p:stCondLst>
                                    <p:cond delay="0"/>
                                  </p:stCondLst>
                                  <p:childTnLst>
                                    <p:set>
                                      <p:cBhvr>
                                        <p:cTn id="61" dur="1" fill="hold">
                                          <p:stCondLst>
                                            <p:cond delay="0"/>
                                          </p:stCondLst>
                                        </p:cTn>
                                        <p:tgtEl>
                                          <p:spTgt spid="112666"/>
                                        </p:tgtEl>
                                        <p:attrNameLst>
                                          <p:attrName>style.visibility</p:attrName>
                                        </p:attrNameLst>
                                      </p:cBhvr>
                                      <p:to>
                                        <p:strVal val="visible"/>
                                      </p:to>
                                    </p:set>
                                    <p:anim calcmode="lin" valueType="num">
                                      <p:cBhvr additive="base">
                                        <p:cTn id="62" dur="500" fill="hold"/>
                                        <p:tgtEl>
                                          <p:spTgt spid="112666"/>
                                        </p:tgtEl>
                                        <p:attrNameLst>
                                          <p:attrName>ppt_x</p:attrName>
                                        </p:attrNameLst>
                                      </p:cBhvr>
                                      <p:tavLst>
                                        <p:tav tm="0">
                                          <p:val>
                                            <p:strVal val="#ppt_x"/>
                                          </p:val>
                                        </p:tav>
                                        <p:tav tm="100000">
                                          <p:val>
                                            <p:strVal val="#ppt_x"/>
                                          </p:val>
                                        </p:tav>
                                      </p:tavLst>
                                    </p:anim>
                                    <p:anim calcmode="lin" valueType="num">
                                      <p:cBhvr additive="base">
                                        <p:cTn id="63" dur="500" fill="hold"/>
                                        <p:tgtEl>
                                          <p:spTgt spid="112666"/>
                                        </p:tgtEl>
                                        <p:attrNameLst>
                                          <p:attrName>ppt_y</p:attrName>
                                        </p:attrNameLst>
                                      </p:cBhvr>
                                      <p:tavLst>
                                        <p:tav tm="0">
                                          <p:val>
                                            <p:strVal val="0-#ppt_h/2"/>
                                          </p:val>
                                        </p:tav>
                                        <p:tav tm="100000">
                                          <p:val>
                                            <p:strVal val="#ppt_y"/>
                                          </p:val>
                                        </p:tav>
                                      </p:tavLst>
                                    </p:anim>
                                  </p:childTnLst>
                                </p:cTn>
                              </p:par>
                            </p:childTnLst>
                          </p:cTn>
                        </p:par>
                        <p:par>
                          <p:cTn id="64" fill="hold" nodeType="afterGroup">
                            <p:stCondLst>
                              <p:cond delay="1000"/>
                            </p:stCondLst>
                            <p:childTnLst>
                              <p:par>
                                <p:cTn id="65" presetID="2" presetClass="entr" presetSubtype="1" fill="hold" grpId="0" nodeType="afterEffect">
                                  <p:stCondLst>
                                    <p:cond delay="0"/>
                                  </p:stCondLst>
                                  <p:childTnLst>
                                    <p:set>
                                      <p:cBhvr>
                                        <p:cTn id="66" dur="1" fill="hold">
                                          <p:stCondLst>
                                            <p:cond delay="0"/>
                                          </p:stCondLst>
                                        </p:cTn>
                                        <p:tgtEl>
                                          <p:spTgt spid="112667"/>
                                        </p:tgtEl>
                                        <p:attrNameLst>
                                          <p:attrName>style.visibility</p:attrName>
                                        </p:attrNameLst>
                                      </p:cBhvr>
                                      <p:to>
                                        <p:strVal val="visible"/>
                                      </p:to>
                                    </p:set>
                                    <p:anim calcmode="lin" valueType="num">
                                      <p:cBhvr additive="base">
                                        <p:cTn id="67" dur="500" fill="hold"/>
                                        <p:tgtEl>
                                          <p:spTgt spid="112667"/>
                                        </p:tgtEl>
                                        <p:attrNameLst>
                                          <p:attrName>ppt_x</p:attrName>
                                        </p:attrNameLst>
                                      </p:cBhvr>
                                      <p:tavLst>
                                        <p:tav tm="0">
                                          <p:val>
                                            <p:strVal val="#ppt_x"/>
                                          </p:val>
                                        </p:tav>
                                        <p:tav tm="100000">
                                          <p:val>
                                            <p:strVal val="#ppt_x"/>
                                          </p:val>
                                        </p:tav>
                                      </p:tavLst>
                                    </p:anim>
                                    <p:anim calcmode="lin" valueType="num">
                                      <p:cBhvr additive="base">
                                        <p:cTn id="68" dur="500" fill="hold"/>
                                        <p:tgtEl>
                                          <p:spTgt spid="112667"/>
                                        </p:tgtEl>
                                        <p:attrNameLst>
                                          <p:attrName>ppt_y</p:attrName>
                                        </p:attrNameLst>
                                      </p:cBhvr>
                                      <p:tavLst>
                                        <p:tav tm="0">
                                          <p:val>
                                            <p:strVal val="0-#ppt_h/2"/>
                                          </p:val>
                                        </p:tav>
                                        <p:tav tm="100000">
                                          <p:val>
                                            <p:strVal val="#ppt_y"/>
                                          </p:val>
                                        </p:tav>
                                      </p:tavLst>
                                    </p:anim>
                                  </p:childTnLst>
                                </p:cTn>
                              </p:par>
                            </p:childTnLst>
                          </p:cTn>
                        </p:par>
                      </p:childTnLst>
                    </p:cTn>
                  </p:par>
                  <p:par>
                    <p:cTn id="69" fill="hold" nodeType="clickPar">
                      <p:stCondLst>
                        <p:cond delay="indefinite"/>
                      </p:stCondLst>
                      <p:childTnLst>
                        <p:par>
                          <p:cTn id="70" fill="hold" nodeType="withGroup">
                            <p:stCondLst>
                              <p:cond delay="0"/>
                            </p:stCondLst>
                            <p:childTnLst>
                              <p:par>
                                <p:cTn id="71" presetID="2" presetClass="entr" presetSubtype="1" fill="hold" grpId="0" nodeType="clickEffect">
                                  <p:stCondLst>
                                    <p:cond delay="0"/>
                                  </p:stCondLst>
                                  <p:childTnLst>
                                    <p:set>
                                      <p:cBhvr>
                                        <p:cTn id="72" dur="1" fill="hold">
                                          <p:stCondLst>
                                            <p:cond delay="0"/>
                                          </p:stCondLst>
                                        </p:cTn>
                                        <p:tgtEl>
                                          <p:spTgt spid="112668"/>
                                        </p:tgtEl>
                                        <p:attrNameLst>
                                          <p:attrName>style.visibility</p:attrName>
                                        </p:attrNameLst>
                                      </p:cBhvr>
                                      <p:to>
                                        <p:strVal val="visible"/>
                                      </p:to>
                                    </p:set>
                                    <p:anim calcmode="lin" valueType="num">
                                      <p:cBhvr additive="base">
                                        <p:cTn id="73" dur="500" fill="hold"/>
                                        <p:tgtEl>
                                          <p:spTgt spid="112668"/>
                                        </p:tgtEl>
                                        <p:attrNameLst>
                                          <p:attrName>ppt_x</p:attrName>
                                        </p:attrNameLst>
                                      </p:cBhvr>
                                      <p:tavLst>
                                        <p:tav tm="0">
                                          <p:val>
                                            <p:strVal val="#ppt_x"/>
                                          </p:val>
                                        </p:tav>
                                        <p:tav tm="100000">
                                          <p:val>
                                            <p:strVal val="#ppt_x"/>
                                          </p:val>
                                        </p:tav>
                                      </p:tavLst>
                                    </p:anim>
                                    <p:anim calcmode="lin" valueType="num">
                                      <p:cBhvr additive="base">
                                        <p:cTn id="74" dur="500" fill="hold"/>
                                        <p:tgtEl>
                                          <p:spTgt spid="112668"/>
                                        </p:tgtEl>
                                        <p:attrNameLst>
                                          <p:attrName>ppt_y</p:attrName>
                                        </p:attrNameLst>
                                      </p:cBhvr>
                                      <p:tavLst>
                                        <p:tav tm="0">
                                          <p:val>
                                            <p:strVal val="0-#ppt_h/2"/>
                                          </p:val>
                                        </p:tav>
                                        <p:tav tm="100000">
                                          <p:val>
                                            <p:strVal val="#ppt_y"/>
                                          </p:val>
                                        </p:tav>
                                      </p:tavLst>
                                    </p:anim>
                                  </p:childTnLst>
                                </p:cTn>
                              </p:par>
                            </p:childTnLst>
                          </p:cTn>
                        </p:par>
                        <p:par>
                          <p:cTn id="75" fill="hold" nodeType="afterGroup">
                            <p:stCondLst>
                              <p:cond delay="500"/>
                            </p:stCondLst>
                            <p:childTnLst>
                              <p:par>
                                <p:cTn id="76" presetID="2" presetClass="entr" presetSubtype="1" fill="hold" grpId="0" nodeType="afterEffect">
                                  <p:stCondLst>
                                    <p:cond delay="0"/>
                                  </p:stCondLst>
                                  <p:childTnLst>
                                    <p:set>
                                      <p:cBhvr>
                                        <p:cTn id="77" dur="1" fill="hold">
                                          <p:stCondLst>
                                            <p:cond delay="0"/>
                                          </p:stCondLst>
                                        </p:cTn>
                                        <p:tgtEl>
                                          <p:spTgt spid="112669"/>
                                        </p:tgtEl>
                                        <p:attrNameLst>
                                          <p:attrName>style.visibility</p:attrName>
                                        </p:attrNameLst>
                                      </p:cBhvr>
                                      <p:to>
                                        <p:strVal val="visible"/>
                                      </p:to>
                                    </p:set>
                                    <p:anim calcmode="lin" valueType="num">
                                      <p:cBhvr additive="base">
                                        <p:cTn id="78" dur="500" fill="hold"/>
                                        <p:tgtEl>
                                          <p:spTgt spid="112669"/>
                                        </p:tgtEl>
                                        <p:attrNameLst>
                                          <p:attrName>ppt_x</p:attrName>
                                        </p:attrNameLst>
                                      </p:cBhvr>
                                      <p:tavLst>
                                        <p:tav tm="0">
                                          <p:val>
                                            <p:strVal val="#ppt_x"/>
                                          </p:val>
                                        </p:tav>
                                        <p:tav tm="100000">
                                          <p:val>
                                            <p:strVal val="#ppt_x"/>
                                          </p:val>
                                        </p:tav>
                                      </p:tavLst>
                                    </p:anim>
                                    <p:anim calcmode="lin" valueType="num">
                                      <p:cBhvr additive="base">
                                        <p:cTn id="79" dur="500" fill="hold"/>
                                        <p:tgtEl>
                                          <p:spTgt spid="112669"/>
                                        </p:tgtEl>
                                        <p:attrNameLst>
                                          <p:attrName>ppt_y</p:attrName>
                                        </p:attrNameLst>
                                      </p:cBhvr>
                                      <p:tavLst>
                                        <p:tav tm="0">
                                          <p:val>
                                            <p:strVal val="0-#ppt_h/2"/>
                                          </p:val>
                                        </p:tav>
                                        <p:tav tm="100000">
                                          <p:val>
                                            <p:strVal val="#ppt_y"/>
                                          </p:val>
                                        </p:tav>
                                      </p:tavLst>
                                    </p:anim>
                                  </p:childTnLst>
                                </p:cTn>
                              </p:par>
                            </p:childTnLst>
                          </p:cTn>
                        </p:par>
                        <p:par>
                          <p:cTn id="80" fill="hold" nodeType="afterGroup">
                            <p:stCondLst>
                              <p:cond delay="1000"/>
                            </p:stCondLst>
                            <p:childTnLst>
                              <p:par>
                                <p:cTn id="81" presetID="2" presetClass="entr" presetSubtype="1" fill="hold" grpId="0" nodeType="afterEffect">
                                  <p:stCondLst>
                                    <p:cond delay="0"/>
                                  </p:stCondLst>
                                  <p:childTnLst>
                                    <p:set>
                                      <p:cBhvr>
                                        <p:cTn id="82" dur="1" fill="hold">
                                          <p:stCondLst>
                                            <p:cond delay="0"/>
                                          </p:stCondLst>
                                        </p:cTn>
                                        <p:tgtEl>
                                          <p:spTgt spid="112670"/>
                                        </p:tgtEl>
                                        <p:attrNameLst>
                                          <p:attrName>style.visibility</p:attrName>
                                        </p:attrNameLst>
                                      </p:cBhvr>
                                      <p:to>
                                        <p:strVal val="visible"/>
                                      </p:to>
                                    </p:set>
                                    <p:anim calcmode="lin" valueType="num">
                                      <p:cBhvr additive="base">
                                        <p:cTn id="83" dur="500" fill="hold"/>
                                        <p:tgtEl>
                                          <p:spTgt spid="112670"/>
                                        </p:tgtEl>
                                        <p:attrNameLst>
                                          <p:attrName>ppt_x</p:attrName>
                                        </p:attrNameLst>
                                      </p:cBhvr>
                                      <p:tavLst>
                                        <p:tav tm="0">
                                          <p:val>
                                            <p:strVal val="#ppt_x"/>
                                          </p:val>
                                        </p:tav>
                                        <p:tav tm="100000">
                                          <p:val>
                                            <p:strVal val="#ppt_x"/>
                                          </p:val>
                                        </p:tav>
                                      </p:tavLst>
                                    </p:anim>
                                    <p:anim calcmode="lin" valueType="num">
                                      <p:cBhvr additive="base">
                                        <p:cTn id="84" dur="500" fill="hold"/>
                                        <p:tgtEl>
                                          <p:spTgt spid="112670"/>
                                        </p:tgtEl>
                                        <p:attrNameLst>
                                          <p:attrName>ppt_y</p:attrName>
                                        </p:attrNameLst>
                                      </p:cBhvr>
                                      <p:tavLst>
                                        <p:tav tm="0">
                                          <p:val>
                                            <p:strVal val="0-#ppt_h/2"/>
                                          </p:val>
                                        </p:tav>
                                        <p:tav tm="100000">
                                          <p:val>
                                            <p:strVal val="#ppt_y"/>
                                          </p:val>
                                        </p:tav>
                                      </p:tavLst>
                                    </p:anim>
                                  </p:childTnLst>
                                </p:cTn>
                              </p:par>
                            </p:childTnLst>
                          </p:cTn>
                        </p:par>
                      </p:childTnLst>
                    </p:cTn>
                  </p:par>
                  <p:par>
                    <p:cTn id="85" fill="hold" nodeType="clickPar">
                      <p:stCondLst>
                        <p:cond delay="indefinite"/>
                      </p:stCondLst>
                      <p:childTnLst>
                        <p:par>
                          <p:cTn id="86" fill="hold" nodeType="withGroup">
                            <p:stCondLst>
                              <p:cond delay="0"/>
                            </p:stCondLst>
                            <p:childTnLst>
                              <p:par>
                                <p:cTn id="87" presetID="2" presetClass="entr" presetSubtype="1" fill="hold" grpId="0" nodeType="clickEffect">
                                  <p:stCondLst>
                                    <p:cond delay="0"/>
                                  </p:stCondLst>
                                  <p:childTnLst>
                                    <p:set>
                                      <p:cBhvr>
                                        <p:cTn id="88" dur="1" fill="hold">
                                          <p:stCondLst>
                                            <p:cond delay="0"/>
                                          </p:stCondLst>
                                        </p:cTn>
                                        <p:tgtEl>
                                          <p:spTgt spid="112671"/>
                                        </p:tgtEl>
                                        <p:attrNameLst>
                                          <p:attrName>style.visibility</p:attrName>
                                        </p:attrNameLst>
                                      </p:cBhvr>
                                      <p:to>
                                        <p:strVal val="visible"/>
                                      </p:to>
                                    </p:set>
                                    <p:anim calcmode="lin" valueType="num">
                                      <p:cBhvr additive="base">
                                        <p:cTn id="89" dur="500" fill="hold"/>
                                        <p:tgtEl>
                                          <p:spTgt spid="112671"/>
                                        </p:tgtEl>
                                        <p:attrNameLst>
                                          <p:attrName>ppt_x</p:attrName>
                                        </p:attrNameLst>
                                      </p:cBhvr>
                                      <p:tavLst>
                                        <p:tav tm="0">
                                          <p:val>
                                            <p:strVal val="#ppt_x"/>
                                          </p:val>
                                        </p:tav>
                                        <p:tav tm="100000">
                                          <p:val>
                                            <p:strVal val="#ppt_x"/>
                                          </p:val>
                                        </p:tav>
                                      </p:tavLst>
                                    </p:anim>
                                    <p:anim calcmode="lin" valueType="num">
                                      <p:cBhvr additive="base">
                                        <p:cTn id="90" dur="500" fill="hold"/>
                                        <p:tgtEl>
                                          <p:spTgt spid="112671"/>
                                        </p:tgtEl>
                                        <p:attrNameLst>
                                          <p:attrName>ppt_y</p:attrName>
                                        </p:attrNameLst>
                                      </p:cBhvr>
                                      <p:tavLst>
                                        <p:tav tm="0">
                                          <p:val>
                                            <p:strVal val="0-#ppt_h/2"/>
                                          </p:val>
                                        </p:tav>
                                        <p:tav tm="100000">
                                          <p:val>
                                            <p:strVal val="#ppt_y"/>
                                          </p:val>
                                        </p:tav>
                                      </p:tavLst>
                                    </p:anim>
                                  </p:childTnLst>
                                </p:cTn>
                              </p:par>
                            </p:childTnLst>
                          </p:cTn>
                        </p:par>
                        <p:par>
                          <p:cTn id="91" fill="hold" nodeType="afterGroup">
                            <p:stCondLst>
                              <p:cond delay="500"/>
                            </p:stCondLst>
                            <p:childTnLst>
                              <p:par>
                                <p:cTn id="92" presetID="2" presetClass="entr" presetSubtype="1" fill="hold" grpId="0" nodeType="afterEffect">
                                  <p:stCondLst>
                                    <p:cond delay="0"/>
                                  </p:stCondLst>
                                  <p:childTnLst>
                                    <p:set>
                                      <p:cBhvr>
                                        <p:cTn id="93" dur="1" fill="hold">
                                          <p:stCondLst>
                                            <p:cond delay="0"/>
                                          </p:stCondLst>
                                        </p:cTn>
                                        <p:tgtEl>
                                          <p:spTgt spid="112672"/>
                                        </p:tgtEl>
                                        <p:attrNameLst>
                                          <p:attrName>style.visibility</p:attrName>
                                        </p:attrNameLst>
                                      </p:cBhvr>
                                      <p:to>
                                        <p:strVal val="visible"/>
                                      </p:to>
                                    </p:set>
                                    <p:anim calcmode="lin" valueType="num">
                                      <p:cBhvr additive="base">
                                        <p:cTn id="94" dur="500" fill="hold"/>
                                        <p:tgtEl>
                                          <p:spTgt spid="112672"/>
                                        </p:tgtEl>
                                        <p:attrNameLst>
                                          <p:attrName>ppt_x</p:attrName>
                                        </p:attrNameLst>
                                      </p:cBhvr>
                                      <p:tavLst>
                                        <p:tav tm="0">
                                          <p:val>
                                            <p:strVal val="#ppt_x"/>
                                          </p:val>
                                        </p:tav>
                                        <p:tav tm="100000">
                                          <p:val>
                                            <p:strVal val="#ppt_x"/>
                                          </p:val>
                                        </p:tav>
                                      </p:tavLst>
                                    </p:anim>
                                    <p:anim calcmode="lin" valueType="num">
                                      <p:cBhvr additive="base">
                                        <p:cTn id="95" dur="500" fill="hold"/>
                                        <p:tgtEl>
                                          <p:spTgt spid="112672"/>
                                        </p:tgtEl>
                                        <p:attrNameLst>
                                          <p:attrName>ppt_y</p:attrName>
                                        </p:attrNameLst>
                                      </p:cBhvr>
                                      <p:tavLst>
                                        <p:tav tm="0">
                                          <p:val>
                                            <p:strVal val="0-#ppt_h/2"/>
                                          </p:val>
                                        </p:tav>
                                        <p:tav tm="100000">
                                          <p:val>
                                            <p:strVal val="#ppt_y"/>
                                          </p:val>
                                        </p:tav>
                                      </p:tavLst>
                                    </p:anim>
                                  </p:childTnLst>
                                </p:cTn>
                              </p:par>
                            </p:childTnLst>
                          </p:cTn>
                        </p:par>
                        <p:par>
                          <p:cTn id="96" fill="hold" nodeType="afterGroup">
                            <p:stCondLst>
                              <p:cond delay="1000"/>
                            </p:stCondLst>
                            <p:childTnLst>
                              <p:par>
                                <p:cTn id="97" presetID="2" presetClass="entr" presetSubtype="1" fill="hold" grpId="0" nodeType="afterEffect">
                                  <p:stCondLst>
                                    <p:cond delay="0"/>
                                  </p:stCondLst>
                                  <p:childTnLst>
                                    <p:set>
                                      <p:cBhvr>
                                        <p:cTn id="98" dur="1" fill="hold">
                                          <p:stCondLst>
                                            <p:cond delay="0"/>
                                          </p:stCondLst>
                                        </p:cTn>
                                        <p:tgtEl>
                                          <p:spTgt spid="112673"/>
                                        </p:tgtEl>
                                        <p:attrNameLst>
                                          <p:attrName>style.visibility</p:attrName>
                                        </p:attrNameLst>
                                      </p:cBhvr>
                                      <p:to>
                                        <p:strVal val="visible"/>
                                      </p:to>
                                    </p:set>
                                    <p:anim calcmode="lin" valueType="num">
                                      <p:cBhvr additive="base">
                                        <p:cTn id="99" dur="500" fill="hold"/>
                                        <p:tgtEl>
                                          <p:spTgt spid="112673"/>
                                        </p:tgtEl>
                                        <p:attrNameLst>
                                          <p:attrName>ppt_x</p:attrName>
                                        </p:attrNameLst>
                                      </p:cBhvr>
                                      <p:tavLst>
                                        <p:tav tm="0">
                                          <p:val>
                                            <p:strVal val="#ppt_x"/>
                                          </p:val>
                                        </p:tav>
                                        <p:tav tm="100000">
                                          <p:val>
                                            <p:strVal val="#ppt_x"/>
                                          </p:val>
                                        </p:tav>
                                      </p:tavLst>
                                    </p:anim>
                                    <p:anim calcmode="lin" valueType="num">
                                      <p:cBhvr additive="base">
                                        <p:cTn id="100" dur="500" fill="hold"/>
                                        <p:tgtEl>
                                          <p:spTgt spid="112673"/>
                                        </p:tgtEl>
                                        <p:attrNameLst>
                                          <p:attrName>ppt_y</p:attrName>
                                        </p:attrNameLst>
                                      </p:cBhvr>
                                      <p:tavLst>
                                        <p:tav tm="0">
                                          <p:val>
                                            <p:strVal val="0-#ppt_h/2"/>
                                          </p:val>
                                        </p:tav>
                                        <p:tav tm="100000">
                                          <p:val>
                                            <p:strVal val="#ppt_y"/>
                                          </p:val>
                                        </p:tav>
                                      </p:tavLst>
                                    </p:anim>
                                  </p:childTnLst>
                                </p:cTn>
                              </p:par>
                            </p:childTnLst>
                          </p:cTn>
                        </p:par>
                        <p:par>
                          <p:cTn id="101" fill="hold" nodeType="afterGroup">
                            <p:stCondLst>
                              <p:cond delay="1500"/>
                            </p:stCondLst>
                            <p:childTnLst>
                              <p:par>
                                <p:cTn id="102" presetID="2" presetClass="entr" presetSubtype="1" fill="hold" nodeType="afterEffect">
                                  <p:stCondLst>
                                    <p:cond delay="0"/>
                                  </p:stCondLst>
                                  <p:childTnLst>
                                    <p:set>
                                      <p:cBhvr>
                                        <p:cTn id="103" dur="1" fill="hold">
                                          <p:stCondLst>
                                            <p:cond delay="0"/>
                                          </p:stCondLst>
                                        </p:cTn>
                                        <p:tgtEl>
                                          <p:spTgt spid="3"/>
                                        </p:tgtEl>
                                        <p:attrNameLst>
                                          <p:attrName>style.visibility</p:attrName>
                                        </p:attrNameLst>
                                      </p:cBhvr>
                                      <p:to>
                                        <p:strVal val="visible"/>
                                      </p:to>
                                    </p:set>
                                    <p:anim calcmode="lin" valueType="num">
                                      <p:cBhvr additive="base">
                                        <p:cTn id="104" dur="500" fill="hold"/>
                                        <p:tgtEl>
                                          <p:spTgt spid="3"/>
                                        </p:tgtEl>
                                        <p:attrNameLst>
                                          <p:attrName>ppt_x</p:attrName>
                                        </p:attrNameLst>
                                      </p:cBhvr>
                                      <p:tavLst>
                                        <p:tav tm="0">
                                          <p:val>
                                            <p:strVal val="#ppt_x"/>
                                          </p:val>
                                        </p:tav>
                                        <p:tav tm="100000">
                                          <p:val>
                                            <p:strVal val="#ppt_x"/>
                                          </p:val>
                                        </p:tav>
                                      </p:tavLst>
                                    </p:anim>
                                    <p:anim calcmode="lin" valueType="num">
                                      <p:cBhvr additive="base">
                                        <p:cTn id="105" dur="500" fill="hold"/>
                                        <p:tgtEl>
                                          <p:spTgt spid="3"/>
                                        </p:tgtEl>
                                        <p:attrNameLst>
                                          <p:attrName>ppt_y</p:attrName>
                                        </p:attrNameLst>
                                      </p:cBhvr>
                                      <p:tavLst>
                                        <p:tav tm="0">
                                          <p:val>
                                            <p:strVal val="0-#ppt_h/2"/>
                                          </p:val>
                                        </p:tav>
                                        <p:tav tm="100000">
                                          <p:val>
                                            <p:strVal val="#ppt_y"/>
                                          </p:val>
                                        </p:tav>
                                      </p:tavLst>
                                    </p:anim>
                                  </p:childTnLst>
                                </p:cTn>
                              </p:par>
                            </p:childTnLst>
                          </p:cTn>
                        </p:par>
                      </p:childTnLst>
                    </p:cTn>
                  </p:par>
                  <p:par>
                    <p:cTn id="106" fill="hold" nodeType="clickPar">
                      <p:stCondLst>
                        <p:cond delay="indefinite"/>
                      </p:stCondLst>
                      <p:childTnLst>
                        <p:par>
                          <p:cTn id="107" fill="hold" nodeType="withGroup">
                            <p:stCondLst>
                              <p:cond delay="0"/>
                            </p:stCondLst>
                            <p:childTnLst>
                              <p:par>
                                <p:cTn id="108" presetID="22" presetClass="entr" presetSubtype="8" fill="hold" grpId="0" nodeType="clickEffect">
                                  <p:stCondLst>
                                    <p:cond delay="0"/>
                                  </p:stCondLst>
                                  <p:childTnLst>
                                    <p:set>
                                      <p:cBhvr>
                                        <p:cTn id="109" dur="1" fill="hold">
                                          <p:stCondLst>
                                            <p:cond delay="0"/>
                                          </p:stCondLst>
                                        </p:cTn>
                                        <p:tgtEl>
                                          <p:spTgt spid="112646"/>
                                        </p:tgtEl>
                                        <p:attrNameLst>
                                          <p:attrName>style.visibility</p:attrName>
                                        </p:attrNameLst>
                                      </p:cBhvr>
                                      <p:to>
                                        <p:strVal val="visible"/>
                                      </p:to>
                                    </p:set>
                                    <p:animEffect transition="in" filter="wipe(left)">
                                      <p:cBhvr>
                                        <p:cTn id="110" dur="500"/>
                                        <p:tgtEl>
                                          <p:spTgt spid="1126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2646" grpId="0" animBg="1"/>
      <p:bldP spid="112656" grpId="0" animBg="1"/>
      <p:bldP spid="112657" grpId="0" animBg="1"/>
      <p:bldP spid="112658" grpId="0" animBg="1"/>
      <p:bldP spid="112659" grpId="0" animBg="1"/>
      <p:bldP spid="112660" grpId="0" animBg="1"/>
      <p:bldP spid="112661" grpId="0" animBg="1"/>
      <p:bldP spid="112662" grpId="0" animBg="1"/>
      <p:bldP spid="112663" grpId="0" animBg="1"/>
      <p:bldP spid="112664" grpId="0" animBg="1"/>
      <p:bldP spid="112665" grpId="0" animBg="1"/>
      <p:bldP spid="112666" grpId="0" animBg="1"/>
      <p:bldP spid="112667" grpId="0" animBg="1"/>
      <p:bldP spid="112668" grpId="0" animBg="1"/>
      <p:bldP spid="112669" grpId="0" animBg="1"/>
      <p:bldP spid="112670" grpId="0" animBg="1"/>
      <p:bldP spid="112671" grpId="0" animBg="1"/>
      <p:bldP spid="112672" grpId="0" animBg="1"/>
      <p:bldP spid="112673" grpId="0" animBg="1"/>
    </p:bldLst>
  </p:timing>
</p:sld>
</file>

<file path=ppt/slides/slide3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1138" name="Rectangle 2"/>
          <p:cNvSpPr>
            <a:spLocks noGrp="1" noChangeArrowheads="1"/>
          </p:cNvSpPr>
          <p:nvPr>
            <p:ph type="title"/>
          </p:nvPr>
        </p:nvSpPr>
        <p:spPr/>
        <p:txBody>
          <a:bodyPr/>
          <a:lstStyle/>
          <a:p>
            <a:pPr eaLnBrk="1" hangingPunct="1"/>
            <a:r>
              <a:rPr lang="en-US" altLang="en-US"/>
              <a:t>P-boxes</a:t>
            </a:r>
          </a:p>
        </p:txBody>
      </p:sp>
      <p:sp>
        <p:nvSpPr>
          <p:cNvPr id="91139" name="Rectangle 3"/>
          <p:cNvSpPr>
            <a:spLocks noGrp="1" noChangeArrowheads="1"/>
          </p:cNvSpPr>
          <p:nvPr>
            <p:ph type="body" idx="1"/>
          </p:nvPr>
        </p:nvSpPr>
        <p:spPr>
          <a:xfrm>
            <a:off x="457200" y="1828800"/>
            <a:ext cx="8458200" cy="4910667"/>
          </a:xfrm>
        </p:spPr>
        <p:txBody>
          <a:bodyPr>
            <a:normAutofit/>
          </a:bodyPr>
          <a:lstStyle/>
          <a:p>
            <a:pPr eaLnBrk="1" hangingPunct="1"/>
            <a:r>
              <a:rPr lang="en-US" altLang="en-US" dirty="0"/>
              <a:t>Natural compromise that can express both</a:t>
            </a:r>
          </a:p>
          <a:p>
            <a:pPr lvl="1" eaLnBrk="1" hangingPunct="1"/>
            <a:r>
              <a:rPr lang="en-US" altLang="en-US" dirty="0">
                <a:solidFill>
                  <a:srgbClr val="0000FF"/>
                </a:solidFill>
              </a:rPr>
              <a:t>Gross uncertainty like intervals and worst cases</a:t>
            </a:r>
          </a:p>
          <a:p>
            <a:pPr lvl="1" eaLnBrk="1" hangingPunct="1"/>
            <a:r>
              <a:rPr lang="en-US" altLang="en-US" dirty="0">
                <a:solidFill>
                  <a:srgbClr val="0000FF"/>
                </a:solidFill>
              </a:rPr>
              <a:t>Distributional information about tail risks</a:t>
            </a:r>
          </a:p>
          <a:p>
            <a:pPr lvl="1" eaLnBrk="1" hangingPunct="1"/>
            <a:endParaRPr lang="en-US" altLang="en-US" dirty="0"/>
          </a:p>
          <a:p>
            <a:pPr eaLnBrk="1" hangingPunct="1"/>
            <a:r>
              <a:rPr lang="en-US" altLang="en-US" dirty="0"/>
              <a:t>Needed to solve equations containing uncertain numbers</a:t>
            </a:r>
          </a:p>
          <a:p>
            <a:pPr lvl="1" eaLnBrk="1" hangingPunct="1"/>
            <a:r>
              <a:rPr lang="en-US" altLang="en-US" dirty="0">
                <a:solidFill>
                  <a:srgbClr val="0000FF"/>
                </a:solidFill>
              </a:rPr>
              <a:t>Uncertainty propagation</a:t>
            </a:r>
          </a:p>
          <a:p>
            <a:pPr lvl="1" eaLnBrk="1" hangingPunct="1"/>
            <a:r>
              <a:rPr lang="en-US" altLang="en-US" dirty="0">
                <a:solidFill>
                  <a:srgbClr val="0000FF"/>
                </a:solidFill>
              </a:rPr>
              <a:t>Constraint propagation</a:t>
            </a:r>
          </a:p>
          <a:p>
            <a:pPr lvl="1" eaLnBrk="1" hangingPunct="1"/>
            <a:r>
              <a:rPr lang="en-US" altLang="en-US" dirty="0" err="1">
                <a:solidFill>
                  <a:srgbClr val="0000FF"/>
                </a:solidFill>
              </a:rPr>
              <a:t>Backcalculation</a:t>
            </a:r>
            <a:endParaRPr lang="en-US" altLang="en-US" dirty="0">
              <a:solidFill>
                <a:srgbClr val="0000FF"/>
              </a:solidFill>
            </a:endParaRPr>
          </a:p>
          <a:p>
            <a:pPr lvl="1" eaLnBrk="1" hangingPunct="1"/>
            <a:endParaRPr lang="en-US" altLang="en-US" dirty="0"/>
          </a:p>
        </p:txBody>
      </p:sp>
    </p:spTree>
    <p:extLst>
      <p:ext uri="{BB962C8B-B14F-4D97-AF65-F5344CB8AC3E}">
        <p14:creationId xmlns:p14="http://schemas.microsoft.com/office/powerpoint/2010/main" val="47054081"/>
      </p:ext>
    </p:extLst>
  </p:cSld>
  <p:clrMapOvr>
    <a:masterClrMapping/>
  </p:clrMapOvr>
</p:sld>
</file>

<file path=ppt/slides/slide3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3186" name="Rectangle 2"/>
          <p:cNvSpPr>
            <a:spLocks noGrp="1" noChangeArrowheads="1"/>
          </p:cNvSpPr>
          <p:nvPr>
            <p:ph type="title"/>
          </p:nvPr>
        </p:nvSpPr>
        <p:spPr/>
        <p:txBody>
          <a:bodyPr/>
          <a:lstStyle/>
          <a:p>
            <a:pPr eaLnBrk="1" hangingPunct="1"/>
            <a:r>
              <a:rPr lang="en-US" altLang="en-US"/>
              <a:t>NASA shielding example</a:t>
            </a:r>
          </a:p>
        </p:txBody>
      </p:sp>
      <p:sp>
        <p:nvSpPr>
          <p:cNvPr id="93187" name="Rectangle 3"/>
          <p:cNvSpPr>
            <a:spLocks noGrp="1" noChangeArrowheads="1"/>
          </p:cNvSpPr>
          <p:nvPr>
            <p:ph type="body" idx="1"/>
          </p:nvPr>
        </p:nvSpPr>
        <p:spPr>
          <a:xfrm>
            <a:off x="457200" y="1600200"/>
            <a:ext cx="8686800" cy="5029200"/>
          </a:xfrm>
        </p:spPr>
        <p:txBody>
          <a:bodyPr/>
          <a:lstStyle/>
          <a:p>
            <a:pPr eaLnBrk="1" hangingPunct="1">
              <a:lnSpc>
                <a:spcPct val="90000"/>
              </a:lnSpc>
            </a:pPr>
            <a:r>
              <a:rPr lang="en-US" altLang="en-US"/>
              <a:t>Medical team says </a:t>
            </a:r>
          </a:p>
          <a:p>
            <a:pPr lvl="1" eaLnBrk="1" hangingPunct="1">
              <a:lnSpc>
                <a:spcPct val="90000"/>
              </a:lnSpc>
            </a:pPr>
            <a:r>
              <a:rPr lang="en-US" altLang="en-US"/>
              <a:t>crew must not get doses larger than 2000 grays</a:t>
            </a:r>
          </a:p>
          <a:p>
            <a:pPr lvl="1" eaLnBrk="1" hangingPunct="1">
              <a:lnSpc>
                <a:spcPct val="90000"/>
              </a:lnSpc>
            </a:pPr>
            <a:r>
              <a:rPr lang="en-US" altLang="en-US"/>
              <a:t>95% of doses should be less than 750 grays </a:t>
            </a:r>
          </a:p>
          <a:p>
            <a:pPr lvl="1" eaLnBrk="1" hangingPunct="1">
              <a:lnSpc>
                <a:spcPct val="90000"/>
              </a:lnSpc>
            </a:pPr>
            <a:r>
              <a:rPr lang="en-US" altLang="en-US"/>
              <a:t>most doses should be less than 500 grays</a:t>
            </a:r>
          </a:p>
          <a:p>
            <a:pPr lvl="4" eaLnBrk="1" hangingPunct="1">
              <a:lnSpc>
                <a:spcPct val="90000"/>
              </a:lnSpc>
            </a:pPr>
            <a:endParaRPr lang="en-US" altLang="en-US"/>
          </a:p>
          <a:p>
            <a:pPr eaLnBrk="1" hangingPunct="1">
              <a:lnSpc>
                <a:spcPct val="90000"/>
              </a:lnSpc>
            </a:pPr>
            <a:r>
              <a:rPr lang="en-US" altLang="en-US"/>
              <a:t>Radiation distribution is uniform </a:t>
            </a:r>
          </a:p>
          <a:p>
            <a:pPr lvl="1" eaLnBrk="1" hangingPunct="1">
              <a:lnSpc>
                <a:spcPct val="90000"/>
              </a:lnSpc>
            </a:pPr>
            <a:r>
              <a:rPr lang="en-US" altLang="en-US"/>
              <a:t>minimum in [0.01, 0.05] rads per second</a:t>
            </a:r>
          </a:p>
          <a:p>
            <a:pPr lvl="1" eaLnBrk="1" hangingPunct="1">
              <a:lnSpc>
                <a:spcPct val="90000"/>
              </a:lnSpc>
            </a:pPr>
            <a:r>
              <a:rPr lang="en-US" altLang="en-US"/>
              <a:t>maximum in [0.08, 0.1] rads per second </a:t>
            </a:r>
          </a:p>
          <a:p>
            <a:pPr lvl="4" eaLnBrk="1" hangingPunct="1">
              <a:lnSpc>
                <a:spcPct val="90000"/>
              </a:lnSpc>
            </a:pPr>
            <a:endParaRPr lang="en-US" altLang="en-US"/>
          </a:p>
          <a:p>
            <a:pPr eaLnBrk="1" hangingPunct="1">
              <a:lnSpc>
                <a:spcPct val="90000"/>
              </a:lnSpc>
            </a:pPr>
            <a:r>
              <a:rPr lang="en-US" altLang="en-US"/>
              <a:t>Mission could last 30 to 200 hours</a:t>
            </a:r>
          </a:p>
        </p:txBody>
      </p:sp>
      <p:sp>
        <p:nvSpPr>
          <p:cNvPr id="410628" name="Text Box 4"/>
          <p:cNvSpPr txBox="1">
            <a:spLocks noChangeArrowheads="1"/>
          </p:cNvSpPr>
          <p:nvPr/>
        </p:nvSpPr>
        <p:spPr bwMode="auto">
          <a:xfrm>
            <a:off x="3581400" y="6324600"/>
            <a:ext cx="54165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800" i="1">
                <a:solidFill>
                  <a:srgbClr val="3333FF"/>
                </a:solidFill>
              </a:rPr>
              <a:t>How are these constraints expressed with p-boxes?</a:t>
            </a:r>
          </a:p>
        </p:txBody>
      </p:sp>
    </p:spTree>
    <p:extLst>
      <p:ext uri="{BB962C8B-B14F-4D97-AF65-F5344CB8AC3E}">
        <p14:creationId xmlns:p14="http://schemas.microsoft.com/office/powerpoint/2010/main" val="25016475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1062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0628" grpId="0"/>
    </p:bldLst>
  </p:timing>
</p:sld>
</file>

<file path=ppt/slides/slide3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Rectangle 221"/>
          <p:cNvSpPr>
            <a:spLocks noGrp="1" noChangeArrowheads="1"/>
          </p:cNvSpPr>
          <p:nvPr>
            <p:ph type="title"/>
          </p:nvPr>
        </p:nvSpPr>
        <p:spPr>
          <a:xfrm>
            <a:off x="0" y="274638"/>
            <a:ext cx="9144000" cy="1143000"/>
          </a:xfrm>
        </p:spPr>
        <p:txBody>
          <a:bodyPr/>
          <a:lstStyle/>
          <a:p>
            <a:pPr eaLnBrk="1" hangingPunct="1"/>
            <a:r>
              <a:rPr lang="en-US" altLang="en-US"/>
              <a:t>P-boxes express these constraints</a:t>
            </a:r>
          </a:p>
        </p:txBody>
      </p:sp>
      <p:sp>
        <p:nvSpPr>
          <p:cNvPr id="94211" name="Rectangle 7"/>
          <p:cNvSpPr>
            <a:spLocks noChangeArrowheads="1"/>
          </p:cNvSpPr>
          <p:nvPr/>
        </p:nvSpPr>
        <p:spPr bwMode="auto">
          <a:xfrm>
            <a:off x="1362075" y="5324475"/>
            <a:ext cx="1203325" cy="269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600" i="1">
                <a:solidFill>
                  <a:srgbClr val="000000"/>
                </a:solidFill>
                <a:latin typeface="MS Sans Serif"/>
              </a:rPr>
              <a:t>D</a:t>
            </a:r>
            <a:r>
              <a:rPr lang="en-US" altLang="en-US" sz="1600">
                <a:solidFill>
                  <a:srgbClr val="000000"/>
                </a:solidFill>
                <a:latin typeface="MS Sans Serif"/>
              </a:rPr>
              <a:t> [Gy]</a:t>
            </a:r>
            <a:endParaRPr lang="en-US" altLang="en-US" sz="1600"/>
          </a:p>
        </p:txBody>
      </p:sp>
      <p:sp>
        <p:nvSpPr>
          <p:cNvPr id="94212" name="Rectangle 8"/>
          <p:cNvSpPr>
            <a:spLocks noChangeArrowheads="1"/>
          </p:cNvSpPr>
          <p:nvPr/>
        </p:nvSpPr>
        <p:spPr bwMode="auto">
          <a:xfrm>
            <a:off x="4386263" y="5324475"/>
            <a:ext cx="61912" cy="269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600">
                <a:solidFill>
                  <a:srgbClr val="000000"/>
                </a:solidFill>
                <a:latin typeface="MS Sans Serif"/>
              </a:rPr>
              <a:t> </a:t>
            </a:r>
            <a:endParaRPr lang="en-US" altLang="en-US" sz="1600"/>
          </a:p>
        </p:txBody>
      </p:sp>
      <p:sp>
        <p:nvSpPr>
          <p:cNvPr id="94213" name="Rectangle 9"/>
          <p:cNvSpPr>
            <a:spLocks noChangeArrowheads="1"/>
          </p:cNvSpPr>
          <p:nvPr/>
        </p:nvSpPr>
        <p:spPr bwMode="auto">
          <a:xfrm>
            <a:off x="4349750" y="5324475"/>
            <a:ext cx="163513" cy="269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600" i="1">
                <a:solidFill>
                  <a:srgbClr val="000000"/>
                </a:solidFill>
                <a:latin typeface="MS Sans Serif"/>
              </a:rPr>
              <a:t>R</a:t>
            </a:r>
            <a:endParaRPr lang="en-US" altLang="en-US" sz="1600"/>
          </a:p>
        </p:txBody>
      </p:sp>
      <p:sp>
        <p:nvSpPr>
          <p:cNvPr id="94214" name="Rectangle 10"/>
          <p:cNvSpPr>
            <a:spLocks noChangeArrowheads="1"/>
          </p:cNvSpPr>
          <p:nvPr/>
        </p:nvSpPr>
        <p:spPr bwMode="auto">
          <a:xfrm>
            <a:off x="4500563" y="5324475"/>
            <a:ext cx="61912" cy="269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600">
                <a:solidFill>
                  <a:srgbClr val="000000"/>
                </a:solidFill>
                <a:latin typeface="MS Sans Serif"/>
              </a:rPr>
              <a:t> </a:t>
            </a:r>
            <a:endParaRPr lang="en-US" altLang="en-US" sz="1600"/>
          </a:p>
        </p:txBody>
      </p:sp>
      <p:sp>
        <p:nvSpPr>
          <p:cNvPr id="94215" name="Rectangle 11"/>
          <p:cNvSpPr>
            <a:spLocks noChangeArrowheads="1"/>
          </p:cNvSpPr>
          <p:nvPr/>
        </p:nvSpPr>
        <p:spPr bwMode="auto">
          <a:xfrm>
            <a:off x="4564063" y="5324475"/>
            <a:ext cx="61912" cy="269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600">
                <a:solidFill>
                  <a:srgbClr val="000000"/>
                </a:solidFill>
                <a:latin typeface="MS Sans Serif"/>
              </a:rPr>
              <a:t>[</a:t>
            </a:r>
            <a:endParaRPr lang="en-US" altLang="en-US" sz="1600"/>
          </a:p>
        </p:txBody>
      </p:sp>
      <p:sp>
        <p:nvSpPr>
          <p:cNvPr id="94216" name="Rectangle 12"/>
          <p:cNvSpPr>
            <a:spLocks noChangeArrowheads="1"/>
          </p:cNvSpPr>
          <p:nvPr/>
        </p:nvSpPr>
        <p:spPr bwMode="auto">
          <a:xfrm>
            <a:off x="5010150" y="5321300"/>
            <a:ext cx="112713" cy="269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600">
                <a:solidFill>
                  <a:srgbClr val="000000"/>
                </a:solidFill>
                <a:latin typeface="MS Sans Serif"/>
              </a:rPr>
              <a:t>s</a:t>
            </a:r>
            <a:endParaRPr lang="en-US" altLang="en-US" sz="1600"/>
          </a:p>
        </p:txBody>
      </p:sp>
      <p:sp>
        <p:nvSpPr>
          <p:cNvPr id="94217" name="Rectangle 13"/>
          <p:cNvSpPr>
            <a:spLocks noChangeArrowheads="1"/>
          </p:cNvSpPr>
          <p:nvPr/>
        </p:nvSpPr>
        <p:spPr bwMode="auto">
          <a:xfrm>
            <a:off x="5124450" y="5256213"/>
            <a:ext cx="50800" cy="184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600">
                <a:solidFill>
                  <a:srgbClr val="000000"/>
                </a:solidFill>
                <a:latin typeface="MS Sans Serif"/>
              </a:rPr>
              <a:t>-</a:t>
            </a:r>
            <a:endParaRPr lang="en-US" altLang="en-US" sz="1600"/>
          </a:p>
        </p:txBody>
      </p:sp>
      <p:sp>
        <p:nvSpPr>
          <p:cNvPr id="94218" name="Rectangle 14"/>
          <p:cNvSpPr>
            <a:spLocks noChangeArrowheads="1"/>
          </p:cNvSpPr>
          <p:nvPr/>
        </p:nvSpPr>
        <p:spPr bwMode="auto">
          <a:xfrm>
            <a:off x="5165725" y="5256213"/>
            <a:ext cx="85725" cy="184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600">
                <a:solidFill>
                  <a:srgbClr val="000000"/>
                </a:solidFill>
                <a:latin typeface="MS Sans Serif"/>
              </a:rPr>
              <a:t>1</a:t>
            </a:r>
            <a:endParaRPr lang="en-US" altLang="en-US" sz="1600"/>
          </a:p>
        </p:txBody>
      </p:sp>
      <p:sp>
        <p:nvSpPr>
          <p:cNvPr id="94219" name="Rectangle 15"/>
          <p:cNvSpPr>
            <a:spLocks noChangeArrowheads="1"/>
          </p:cNvSpPr>
          <p:nvPr/>
        </p:nvSpPr>
        <p:spPr bwMode="auto">
          <a:xfrm>
            <a:off x="5237163" y="5321300"/>
            <a:ext cx="63500" cy="269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600">
                <a:solidFill>
                  <a:srgbClr val="000000"/>
                </a:solidFill>
                <a:latin typeface="MS Sans Serif"/>
              </a:rPr>
              <a:t> </a:t>
            </a:r>
            <a:endParaRPr lang="en-US" altLang="en-US" sz="1600"/>
          </a:p>
        </p:txBody>
      </p:sp>
      <p:sp>
        <p:nvSpPr>
          <p:cNvPr id="94220" name="Rectangle 16"/>
          <p:cNvSpPr>
            <a:spLocks noChangeArrowheads="1"/>
          </p:cNvSpPr>
          <p:nvPr/>
        </p:nvSpPr>
        <p:spPr bwMode="auto">
          <a:xfrm>
            <a:off x="4638675" y="5324475"/>
            <a:ext cx="481013" cy="269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600">
                <a:solidFill>
                  <a:srgbClr val="000000"/>
                </a:solidFill>
                <a:latin typeface="MS Sans Serif"/>
              </a:rPr>
              <a:t>Gy</a:t>
            </a:r>
            <a:endParaRPr lang="en-US" altLang="en-US" sz="1600"/>
          </a:p>
        </p:txBody>
      </p:sp>
      <p:sp>
        <p:nvSpPr>
          <p:cNvPr id="94221" name="Rectangle 17"/>
          <p:cNvSpPr>
            <a:spLocks noChangeArrowheads="1"/>
          </p:cNvSpPr>
          <p:nvPr/>
        </p:nvSpPr>
        <p:spPr bwMode="auto">
          <a:xfrm>
            <a:off x="5251450" y="5324475"/>
            <a:ext cx="349250" cy="269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600">
                <a:solidFill>
                  <a:srgbClr val="000000"/>
                </a:solidFill>
                <a:latin typeface="MS Sans Serif"/>
              </a:rPr>
              <a:t>]</a:t>
            </a:r>
            <a:endParaRPr lang="en-US" altLang="en-US" sz="1600"/>
          </a:p>
        </p:txBody>
      </p:sp>
      <p:sp>
        <p:nvSpPr>
          <p:cNvPr id="94222" name="Line 18"/>
          <p:cNvSpPr>
            <a:spLocks noChangeShapeType="1"/>
          </p:cNvSpPr>
          <p:nvPr/>
        </p:nvSpPr>
        <p:spPr bwMode="auto">
          <a:xfrm>
            <a:off x="6657975" y="4965700"/>
            <a:ext cx="2411413" cy="0"/>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94223" name="Line 19"/>
          <p:cNvSpPr>
            <a:spLocks noChangeShapeType="1"/>
          </p:cNvSpPr>
          <p:nvPr/>
        </p:nvSpPr>
        <p:spPr bwMode="auto">
          <a:xfrm>
            <a:off x="6657975" y="4965700"/>
            <a:ext cx="1588" cy="77788"/>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94224" name="Line 20"/>
          <p:cNvSpPr>
            <a:spLocks noChangeShapeType="1"/>
          </p:cNvSpPr>
          <p:nvPr/>
        </p:nvSpPr>
        <p:spPr bwMode="auto">
          <a:xfrm>
            <a:off x="6657975" y="4965700"/>
            <a:ext cx="1588" cy="134938"/>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94225" name="Rectangle 21"/>
          <p:cNvSpPr>
            <a:spLocks noChangeArrowheads="1"/>
          </p:cNvSpPr>
          <p:nvPr/>
        </p:nvSpPr>
        <p:spPr bwMode="auto">
          <a:xfrm>
            <a:off x="6596063" y="5100638"/>
            <a:ext cx="125412" cy="269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600">
                <a:solidFill>
                  <a:srgbClr val="000000"/>
                </a:solidFill>
                <a:latin typeface="MS Sans Serif"/>
              </a:rPr>
              <a:t>0</a:t>
            </a:r>
            <a:endParaRPr lang="en-US" altLang="en-US" sz="1600"/>
          </a:p>
        </p:txBody>
      </p:sp>
      <p:sp>
        <p:nvSpPr>
          <p:cNvPr id="94226" name="Line 22"/>
          <p:cNvSpPr>
            <a:spLocks noChangeShapeType="1"/>
          </p:cNvSpPr>
          <p:nvPr/>
        </p:nvSpPr>
        <p:spPr bwMode="auto">
          <a:xfrm>
            <a:off x="6686550" y="4965700"/>
            <a:ext cx="1588" cy="77788"/>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94227" name="Line 23"/>
          <p:cNvSpPr>
            <a:spLocks noChangeShapeType="1"/>
          </p:cNvSpPr>
          <p:nvPr/>
        </p:nvSpPr>
        <p:spPr bwMode="auto">
          <a:xfrm>
            <a:off x="6723063" y="4965700"/>
            <a:ext cx="0" cy="77788"/>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94228" name="Line 24"/>
          <p:cNvSpPr>
            <a:spLocks noChangeShapeType="1"/>
          </p:cNvSpPr>
          <p:nvPr/>
        </p:nvSpPr>
        <p:spPr bwMode="auto">
          <a:xfrm>
            <a:off x="6751638" y="4965700"/>
            <a:ext cx="0" cy="77788"/>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94229" name="Line 25"/>
          <p:cNvSpPr>
            <a:spLocks noChangeShapeType="1"/>
          </p:cNvSpPr>
          <p:nvPr/>
        </p:nvSpPr>
        <p:spPr bwMode="auto">
          <a:xfrm>
            <a:off x="6778625" y="4965700"/>
            <a:ext cx="1588" cy="77788"/>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94230" name="Line 26"/>
          <p:cNvSpPr>
            <a:spLocks noChangeShapeType="1"/>
          </p:cNvSpPr>
          <p:nvPr/>
        </p:nvSpPr>
        <p:spPr bwMode="auto">
          <a:xfrm>
            <a:off x="6807200" y="4965700"/>
            <a:ext cx="1588" cy="77788"/>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94231" name="Line 27"/>
          <p:cNvSpPr>
            <a:spLocks noChangeShapeType="1"/>
          </p:cNvSpPr>
          <p:nvPr/>
        </p:nvSpPr>
        <p:spPr bwMode="auto">
          <a:xfrm>
            <a:off x="6835775" y="4965700"/>
            <a:ext cx="1588" cy="77788"/>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94232" name="Line 28"/>
          <p:cNvSpPr>
            <a:spLocks noChangeShapeType="1"/>
          </p:cNvSpPr>
          <p:nvPr/>
        </p:nvSpPr>
        <p:spPr bwMode="auto">
          <a:xfrm>
            <a:off x="6872288" y="4965700"/>
            <a:ext cx="0" cy="77788"/>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94233" name="Line 29"/>
          <p:cNvSpPr>
            <a:spLocks noChangeShapeType="1"/>
          </p:cNvSpPr>
          <p:nvPr/>
        </p:nvSpPr>
        <p:spPr bwMode="auto">
          <a:xfrm>
            <a:off x="6900863" y="4965700"/>
            <a:ext cx="0" cy="77788"/>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94234" name="Line 30"/>
          <p:cNvSpPr>
            <a:spLocks noChangeShapeType="1"/>
          </p:cNvSpPr>
          <p:nvPr/>
        </p:nvSpPr>
        <p:spPr bwMode="auto">
          <a:xfrm>
            <a:off x="6927850" y="4965700"/>
            <a:ext cx="1588" cy="77788"/>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94235" name="Line 31"/>
          <p:cNvSpPr>
            <a:spLocks noChangeShapeType="1"/>
          </p:cNvSpPr>
          <p:nvPr/>
        </p:nvSpPr>
        <p:spPr bwMode="auto">
          <a:xfrm>
            <a:off x="6958013" y="4965700"/>
            <a:ext cx="0" cy="77788"/>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94236" name="Line 32"/>
          <p:cNvSpPr>
            <a:spLocks noChangeShapeType="1"/>
          </p:cNvSpPr>
          <p:nvPr/>
        </p:nvSpPr>
        <p:spPr bwMode="auto">
          <a:xfrm>
            <a:off x="6992938" y="4965700"/>
            <a:ext cx="1587" cy="77788"/>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94237" name="Line 33"/>
          <p:cNvSpPr>
            <a:spLocks noChangeShapeType="1"/>
          </p:cNvSpPr>
          <p:nvPr/>
        </p:nvSpPr>
        <p:spPr bwMode="auto">
          <a:xfrm>
            <a:off x="7021513" y="4965700"/>
            <a:ext cx="0" cy="77788"/>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94238" name="Line 34"/>
          <p:cNvSpPr>
            <a:spLocks noChangeShapeType="1"/>
          </p:cNvSpPr>
          <p:nvPr/>
        </p:nvSpPr>
        <p:spPr bwMode="auto">
          <a:xfrm>
            <a:off x="7050088" y="4965700"/>
            <a:ext cx="0" cy="77788"/>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94239" name="Line 35"/>
          <p:cNvSpPr>
            <a:spLocks noChangeShapeType="1"/>
          </p:cNvSpPr>
          <p:nvPr/>
        </p:nvSpPr>
        <p:spPr bwMode="auto">
          <a:xfrm>
            <a:off x="7078663" y="4965700"/>
            <a:ext cx="0" cy="77788"/>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94240" name="Line 36"/>
          <p:cNvSpPr>
            <a:spLocks noChangeShapeType="1"/>
          </p:cNvSpPr>
          <p:nvPr/>
        </p:nvSpPr>
        <p:spPr bwMode="auto">
          <a:xfrm>
            <a:off x="7113588" y="4965700"/>
            <a:ext cx="1587" cy="77788"/>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94241" name="Line 37"/>
          <p:cNvSpPr>
            <a:spLocks noChangeShapeType="1"/>
          </p:cNvSpPr>
          <p:nvPr/>
        </p:nvSpPr>
        <p:spPr bwMode="auto">
          <a:xfrm>
            <a:off x="7142163" y="4965700"/>
            <a:ext cx="1587" cy="77788"/>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94242" name="Line 38"/>
          <p:cNvSpPr>
            <a:spLocks noChangeShapeType="1"/>
          </p:cNvSpPr>
          <p:nvPr/>
        </p:nvSpPr>
        <p:spPr bwMode="auto">
          <a:xfrm>
            <a:off x="7170738" y="4965700"/>
            <a:ext cx="0" cy="77788"/>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94243" name="Line 39"/>
          <p:cNvSpPr>
            <a:spLocks noChangeShapeType="1"/>
          </p:cNvSpPr>
          <p:nvPr/>
        </p:nvSpPr>
        <p:spPr bwMode="auto">
          <a:xfrm>
            <a:off x="7199313" y="4965700"/>
            <a:ext cx="0" cy="77788"/>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94244" name="Line 40"/>
          <p:cNvSpPr>
            <a:spLocks noChangeShapeType="1"/>
          </p:cNvSpPr>
          <p:nvPr/>
        </p:nvSpPr>
        <p:spPr bwMode="auto">
          <a:xfrm>
            <a:off x="7234238" y="4965700"/>
            <a:ext cx="1587" cy="77788"/>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94245" name="Line 41"/>
          <p:cNvSpPr>
            <a:spLocks noChangeShapeType="1"/>
          </p:cNvSpPr>
          <p:nvPr/>
        </p:nvSpPr>
        <p:spPr bwMode="auto">
          <a:xfrm>
            <a:off x="7262813" y="4965700"/>
            <a:ext cx="1587" cy="77788"/>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94246" name="Line 42"/>
          <p:cNvSpPr>
            <a:spLocks noChangeShapeType="1"/>
          </p:cNvSpPr>
          <p:nvPr/>
        </p:nvSpPr>
        <p:spPr bwMode="auto">
          <a:xfrm>
            <a:off x="7291388" y="4965700"/>
            <a:ext cx="1587" cy="77788"/>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94247" name="Line 43"/>
          <p:cNvSpPr>
            <a:spLocks noChangeShapeType="1"/>
          </p:cNvSpPr>
          <p:nvPr/>
        </p:nvSpPr>
        <p:spPr bwMode="auto">
          <a:xfrm>
            <a:off x="7319963" y="4965700"/>
            <a:ext cx="1587" cy="77788"/>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94248" name="Line 44"/>
          <p:cNvSpPr>
            <a:spLocks noChangeShapeType="1"/>
          </p:cNvSpPr>
          <p:nvPr/>
        </p:nvSpPr>
        <p:spPr bwMode="auto">
          <a:xfrm>
            <a:off x="7348538" y="4965700"/>
            <a:ext cx="0" cy="77788"/>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94249" name="Line 45"/>
          <p:cNvSpPr>
            <a:spLocks noChangeShapeType="1"/>
          </p:cNvSpPr>
          <p:nvPr/>
        </p:nvSpPr>
        <p:spPr bwMode="auto">
          <a:xfrm>
            <a:off x="7385050" y="4965700"/>
            <a:ext cx="0" cy="77788"/>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94250" name="Line 46"/>
          <p:cNvSpPr>
            <a:spLocks noChangeShapeType="1"/>
          </p:cNvSpPr>
          <p:nvPr/>
        </p:nvSpPr>
        <p:spPr bwMode="auto">
          <a:xfrm>
            <a:off x="7412038" y="4965700"/>
            <a:ext cx="1587" cy="77788"/>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94251" name="Line 47"/>
          <p:cNvSpPr>
            <a:spLocks noChangeShapeType="1"/>
          </p:cNvSpPr>
          <p:nvPr/>
        </p:nvSpPr>
        <p:spPr bwMode="auto">
          <a:xfrm>
            <a:off x="7440613" y="4965700"/>
            <a:ext cx="1587" cy="77788"/>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94252" name="Line 48"/>
          <p:cNvSpPr>
            <a:spLocks noChangeShapeType="1"/>
          </p:cNvSpPr>
          <p:nvPr/>
        </p:nvSpPr>
        <p:spPr bwMode="auto">
          <a:xfrm>
            <a:off x="7470775" y="4965700"/>
            <a:ext cx="0" cy="77788"/>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94253" name="Line 49"/>
          <p:cNvSpPr>
            <a:spLocks noChangeShapeType="1"/>
          </p:cNvSpPr>
          <p:nvPr/>
        </p:nvSpPr>
        <p:spPr bwMode="auto">
          <a:xfrm>
            <a:off x="7504113" y="4965700"/>
            <a:ext cx="1587" cy="77788"/>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94254" name="Line 50"/>
          <p:cNvSpPr>
            <a:spLocks noChangeShapeType="1"/>
          </p:cNvSpPr>
          <p:nvPr/>
        </p:nvSpPr>
        <p:spPr bwMode="auto">
          <a:xfrm>
            <a:off x="7532688" y="4965700"/>
            <a:ext cx="1587" cy="77788"/>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94255" name="Line 51"/>
          <p:cNvSpPr>
            <a:spLocks noChangeShapeType="1"/>
          </p:cNvSpPr>
          <p:nvPr/>
        </p:nvSpPr>
        <p:spPr bwMode="auto">
          <a:xfrm>
            <a:off x="7562850" y="4965700"/>
            <a:ext cx="0" cy="77788"/>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94256" name="Line 52"/>
          <p:cNvSpPr>
            <a:spLocks noChangeShapeType="1"/>
          </p:cNvSpPr>
          <p:nvPr/>
        </p:nvSpPr>
        <p:spPr bwMode="auto">
          <a:xfrm>
            <a:off x="7562850" y="4965700"/>
            <a:ext cx="0" cy="134938"/>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94257" name="Rectangle 53"/>
          <p:cNvSpPr>
            <a:spLocks noChangeArrowheads="1"/>
          </p:cNvSpPr>
          <p:nvPr/>
        </p:nvSpPr>
        <p:spPr bwMode="auto">
          <a:xfrm>
            <a:off x="7242175" y="5100638"/>
            <a:ext cx="928688" cy="269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600">
                <a:solidFill>
                  <a:srgbClr val="000000"/>
                </a:solidFill>
                <a:latin typeface="MS Sans Serif"/>
              </a:rPr>
              <a:t>300000</a:t>
            </a:r>
            <a:endParaRPr lang="en-US" altLang="en-US" sz="1600"/>
          </a:p>
        </p:txBody>
      </p:sp>
      <p:sp>
        <p:nvSpPr>
          <p:cNvPr id="94258" name="Line 54"/>
          <p:cNvSpPr>
            <a:spLocks noChangeShapeType="1"/>
          </p:cNvSpPr>
          <p:nvPr/>
        </p:nvSpPr>
        <p:spPr bwMode="auto">
          <a:xfrm>
            <a:off x="7589838" y="4965700"/>
            <a:ext cx="1587" cy="77788"/>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94259" name="Line 55"/>
          <p:cNvSpPr>
            <a:spLocks noChangeShapeType="1"/>
          </p:cNvSpPr>
          <p:nvPr/>
        </p:nvSpPr>
        <p:spPr bwMode="auto">
          <a:xfrm>
            <a:off x="7626350" y="4965700"/>
            <a:ext cx="1588" cy="77788"/>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94260" name="Line 56"/>
          <p:cNvSpPr>
            <a:spLocks noChangeShapeType="1"/>
          </p:cNvSpPr>
          <p:nvPr/>
        </p:nvSpPr>
        <p:spPr bwMode="auto">
          <a:xfrm>
            <a:off x="7654925" y="4965700"/>
            <a:ext cx="0" cy="77788"/>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94261" name="Line 57"/>
          <p:cNvSpPr>
            <a:spLocks noChangeShapeType="1"/>
          </p:cNvSpPr>
          <p:nvPr/>
        </p:nvSpPr>
        <p:spPr bwMode="auto">
          <a:xfrm>
            <a:off x="7681913" y="4965700"/>
            <a:ext cx="1587" cy="77788"/>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94262" name="Line 58"/>
          <p:cNvSpPr>
            <a:spLocks noChangeShapeType="1"/>
          </p:cNvSpPr>
          <p:nvPr/>
        </p:nvSpPr>
        <p:spPr bwMode="auto">
          <a:xfrm>
            <a:off x="7712075" y="4965700"/>
            <a:ext cx="1588" cy="77788"/>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94263" name="Line 59"/>
          <p:cNvSpPr>
            <a:spLocks noChangeShapeType="1"/>
          </p:cNvSpPr>
          <p:nvPr/>
        </p:nvSpPr>
        <p:spPr bwMode="auto">
          <a:xfrm>
            <a:off x="7747000" y="4965700"/>
            <a:ext cx="0" cy="77788"/>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94264" name="Line 60"/>
          <p:cNvSpPr>
            <a:spLocks noChangeShapeType="1"/>
          </p:cNvSpPr>
          <p:nvPr/>
        </p:nvSpPr>
        <p:spPr bwMode="auto">
          <a:xfrm>
            <a:off x="7775575" y="4965700"/>
            <a:ext cx="0" cy="77788"/>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94265" name="Line 61"/>
          <p:cNvSpPr>
            <a:spLocks noChangeShapeType="1"/>
          </p:cNvSpPr>
          <p:nvPr/>
        </p:nvSpPr>
        <p:spPr bwMode="auto">
          <a:xfrm>
            <a:off x="7804150" y="4965700"/>
            <a:ext cx="1588" cy="77788"/>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94266" name="Line 62"/>
          <p:cNvSpPr>
            <a:spLocks noChangeShapeType="1"/>
          </p:cNvSpPr>
          <p:nvPr/>
        </p:nvSpPr>
        <p:spPr bwMode="auto">
          <a:xfrm>
            <a:off x="7832725" y="4965700"/>
            <a:ext cx="0" cy="77788"/>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94267" name="Line 63"/>
          <p:cNvSpPr>
            <a:spLocks noChangeShapeType="1"/>
          </p:cNvSpPr>
          <p:nvPr/>
        </p:nvSpPr>
        <p:spPr bwMode="auto">
          <a:xfrm>
            <a:off x="7867650" y="4965700"/>
            <a:ext cx="1588" cy="77788"/>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94268" name="Line 64"/>
          <p:cNvSpPr>
            <a:spLocks noChangeShapeType="1"/>
          </p:cNvSpPr>
          <p:nvPr/>
        </p:nvSpPr>
        <p:spPr bwMode="auto">
          <a:xfrm>
            <a:off x="7896225" y="4965700"/>
            <a:ext cx="1588" cy="77788"/>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94269" name="Line 65"/>
          <p:cNvSpPr>
            <a:spLocks noChangeShapeType="1"/>
          </p:cNvSpPr>
          <p:nvPr/>
        </p:nvSpPr>
        <p:spPr bwMode="auto">
          <a:xfrm>
            <a:off x="7924800" y="4965700"/>
            <a:ext cx="0" cy="77788"/>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94270" name="Line 66"/>
          <p:cNvSpPr>
            <a:spLocks noChangeShapeType="1"/>
          </p:cNvSpPr>
          <p:nvPr/>
        </p:nvSpPr>
        <p:spPr bwMode="auto">
          <a:xfrm>
            <a:off x="7953375" y="4965700"/>
            <a:ext cx="1588" cy="77788"/>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94271" name="Line 67"/>
          <p:cNvSpPr>
            <a:spLocks noChangeShapeType="1"/>
          </p:cNvSpPr>
          <p:nvPr/>
        </p:nvSpPr>
        <p:spPr bwMode="auto">
          <a:xfrm>
            <a:off x="7981950" y="4965700"/>
            <a:ext cx="1588" cy="77788"/>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94272" name="Line 68"/>
          <p:cNvSpPr>
            <a:spLocks noChangeShapeType="1"/>
          </p:cNvSpPr>
          <p:nvPr/>
        </p:nvSpPr>
        <p:spPr bwMode="auto">
          <a:xfrm>
            <a:off x="8016875" y="4965700"/>
            <a:ext cx="1588" cy="77788"/>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94273" name="Line 69"/>
          <p:cNvSpPr>
            <a:spLocks noChangeShapeType="1"/>
          </p:cNvSpPr>
          <p:nvPr/>
        </p:nvSpPr>
        <p:spPr bwMode="auto">
          <a:xfrm>
            <a:off x="8045450" y="4965700"/>
            <a:ext cx="1588" cy="77788"/>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94274" name="Line 70"/>
          <p:cNvSpPr>
            <a:spLocks noChangeShapeType="1"/>
          </p:cNvSpPr>
          <p:nvPr/>
        </p:nvSpPr>
        <p:spPr bwMode="auto">
          <a:xfrm>
            <a:off x="8074025" y="4965700"/>
            <a:ext cx="1588" cy="77788"/>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94275" name="Line 71"/>
          <p:cNvSpPr>
            <a:spLocks noChangeShapeType="1"/>
          </p:cNvSpPr>
          <p:nvPr/>
        </p:nvSpPr>
        <p:spPr bwMode="auto">
          <a:xfrm>
            <a:off x="8102600" y="4965700"/>
            <a:ext cx="0" cy="77788"/>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94276" name="Line 72"/>
          <p:cNvSpPr>
            <a:spLocks noChangeShapeType="1"/>
          </p:cNvSpPr>
          <p:nvPr/>
        </p:nvSpPr>
        <p:spPr bwMode="auto">
          <a:xfrm>
            <a:off x="8139113" y="4965700"/>
            <a:ext cx="0" cy="77788"/>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94277" name="Line 73"/>
          <p:cNvSpPr>
            <a:spLocks noChangeShapeType="1"/>
          </p:cNvSpPr>
          <p:nvPr/>
        </p:nvSpPr>
        <p:spPr bwMode="auto">
          <a:xfrm>
            <a:off x="8166100" y="4965700"/>
            <a:ext cx="1588" cy="77788"/>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94278" name="Line 74"/>
          <p:cNvSpPr>
            <a:spLocks noChangeShapeType="1"/>
          </p:cNvSpPr>
          <p:nvPr/>
        </p:nvSpPr>
        <p:spPr bwMode="auto">
          <a:xfrm>
            <a:off x="8194675" y="4965700"/>
            <a:ext cx="1588" cy="77788"/>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94279" name="Line 75"/>
          <p:cNvSpPr>
            <a:spLocks noChangeShapeType="1"/>
          </p:cNvSpPr>
          <p:nvPr/>
        </p:nvSpPr>
        <p:spPr bwMode="auto">
          <a:xfrm>
            <a:off x="8223250" y="4965700"/>
            <a:ext cx="1588" cy="77788"/>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94280" name="Line 76"/>
          <p:cNvSpPr>
            <a:spLocks noChangeShapeType="1"/>
          </p:cNvSpPr>
          <p:nvPr/>
        </p:nvSpPr>
        <p:spPr bwMode="auto">
          <a:xfrm>
            <a:off x="8258175" y="4965700"/>
            <a:ext cx="1588" cy="77788"/>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94281" name="Line 77"/>
          <p:cNvSpPr>
            <a:spLocks noChangeShapeType="1"/>
          </p:cNvSpPr>
          <p:nvPr/>
        </p:nvSpPr>
        <p:spPr bwMode="auto">
          <a:xfrm>
            <a:off x="8288338" y="4965700"/>
            <a:ext cx="0" cy="77788"/>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94282" name="Line 78"/>
          <p:cNvSpPr>
            <a:spLocks noChangeShapeType="1"/>
          </p:cNvSpPr>
          <p:nvPr/>
        </p:nvSpPr>
        <p:spPr bwMode="auto">
          <a:xfrm>
            <a:off x="8315325" y="4965700"/>
            <a:ext cx="1588" cy="77788"/>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94283" name="Line 79"/>
          <p:cNvSpPr>
            <a:spLocks noChangeShapeType="1"/>
          </p:cNvSpPr>
          <p:nvPr/>
        </p:nvSpPr>
        <p:spPr bwMode="auto">
          <a:xfrm>
            <a:off x="8343900" y="4965700"/>
            <a:ext cx="1588" cy="77788"/>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94284" name="Line 80"/>
          <p:cNvSpPr>
            <a:spLocks noChangeShapeType="1"/>
          </p:cNvSpPr>
          <p:nvPr/>
        </p:nvSpPr>
        <p:spPr bwMode="auto">
          <a:xfrm>
            <a:off x="8374063" y="4965700"/>
            <a:ext cx="0" cy="77788"/>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94285" name="Line 81"/>
          <p:cNvSpPr>
            <a:spLocks noChangeShapeType="1"/>
          </p:cNvSpPr>
          <p:nvPr/>
        </p:nvSpPr>
        <p:spPr bwMode="auto">
          <a:xfrm>
            <a:off x="8408988" y="4965700"/>
            <a:ext cx="0" cy="77788"/>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94286" name="Line 82"/>
          <p:cNvSpPr>
            <a:spLocks noChangeShapeType="1"/>
          </p:cNvSpPr>
          <p:nvPr/>
        </p:nvSpPr>
        <p:spPr bwMode="auto">
          <a:xfrm>
            <a:off x="8435975" y="4965700"/>
            <a:ext cx="1588" cy="77788"/>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94287" name="Line 83"/>
          <p:cNvSpPr>
            <a:spLocks noChangeShapeType="1"/>
          </p:cNvSpPr>
          <p:nvPr/>
        </p:nvSpPr>
        <p:spPr bwMode="auto">
          <a:xfrm>
            <a:off x="8466138" y="4965700"/>
            <a:ext cx="0" cy="77788"/>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94288" name="Line 84"/>
          <p:cNvSpPr>
            <a:spLocks noChangeShapeType="1"/>
          </p:cNvSpPr>
          <p:nvPr/>
        </p:nvSpPr>
        <p:spPr bwMode="auto">
          <a:xfrm>
            <a:off x="8466138" y="4965700"/>
            <a:ext cx="0" cy="134938"/>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94289" name="Rectangle 85"/>
          <p:cNvSpPr>
            <a:spLocks noChangeArrowheads="1"/>
          </p:cNvSpPr>
          <p:nvPr/>
        </p:nvSpPr>
        <p:spPr bwMode="auto">
          <a:xfrm>
            <a:off x="8156575" y="5100638"/>
            <a:ext cx="987425" cy="269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600">
                <a:solidFill>
                  <a:srgbClr val="000000"/>
                </a:solidFill>
                <a:latin typeface="MS Sans Serif"/>
              </a:rPr>
              <a:t>600000</a:t>
            </a:r>
            <a:endParaRPr lang="en-US" altLang="en-US" sz="1600"/>
          </a:p>
        </p:txBody>
      </p:sp>
      <p:sp>
        <p:nvSpPr>
          <p:cNvPr id="94290" name="Line 86"/>
          <p:cNvSpPr>
            <a:spLocks noChangeShapeType="1"/>
          </p:cNvSpPr>
          <p:nvPr/>
        </p:nvSpPr>
        <p:spPr bwMode="auto">
          <a:xfrm>
            <a:off x="8494713" y="4965700"/>
            <a:ext cx="0" cy="77788"/>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94291" name="Line 87"/>
          <p:cNvSpPr>
            <a:spLocks noChangeShapeType="1"/>
          </p:cNvSpPr>
          <p:nvPr/>
        </p:nvSpPr>
        <p:spPr bwMode="auto">
          <a:xfrm>
            <a:off x="8529638" y="4965700"/>
            <a:ext cx="1587" cy="77788"/>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94292" name="Line 88"/>
          <p:cNvSpPr>
            <a:spLocks noChangeShapeType="1"/>
          </p:cNvSpPr>
          <p:nvPr/>
        </p:nvSpPr>
        <p:spPr bwMode="auto">
          <a:xfrm>
            <a:off x="8558213" y="4965700"/>
            <a:ext cx="0" cy="77788"/>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94293" name="Line 89"/>
          <p:cNvSpPr>
            <a:spLocks noChangeShapeType="1"/>
          </p:cNvSpPr>
          <p:nvPr/>
        </p:nvSpPr>
        <p:spPr bwMode="auto">
          <a:xfrm>
            <a:off x="8586788" y="4965700"/>
            <a:ext cx="0" cy="77788"/>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94294" name="Line 90"/>
          <p:cNvSpPr>
            <a:spLocks noChangeShapeType="1"/>
          </p:cNvSpPr>
          <p:nvPr/>
        </p:nvSpPr>
        <p:spPr bwMode="auto">
          <a:xfrm>
            <a:off x="8615363" y="4965700"/>
            <a:ext cx="1587" cy="77788"/>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94295" name="Line 91"/>
          <p:cNvSpPr>
            <a:spLocks noChangeShapeType="1"/>
          </p:cNvSpPr>
          <p:nvPr/>
        </p:nvSpPr>
        <p:spPr bwMode="auto">
          <a:xfrm>
            <a:off x="8650288" y="4965700"/>
            <a:ext cx="1587" cy="77788"/>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94296" name="Line 92"/>
          <p:cNvSpPr>
            <a:spLocks noChangeShapeType="1"/>
          </p:cNvSpPr>
          <p:nvPr/>
        </p:nvSpPr>
        <p:spPr bwMode="auto">
          <a:xfrm>
            <a:off x="8678863" y="4965700"/>
            <a:ext cx="0" cy="77788"/>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94297" name="Line 93"/>
          <p:cNvSpPr>
            <a:spLocks noChangeShapeType="1"/>
          </p:cNvSpPr>
          <p:nvPr/>
        </p:nvSpPr>
        <p:spPr bwMode="auto">
          <a:xfrm>
            <a:off x="8707438" y="4965700"/>
            <a:ext cx="1587" cy="77788"/>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94298" name="Line 94"/>
          <p:cNvSpPr>
            <a:spLocks noChangeShapeType="1"/>
          </p:cNvSpPr>
          <p:nvPr/>
        </p:nvSpPr>
        <p:spPr bwMode="auto">
          <a:xfrm>
            <a:off x="8736013" y="4965700"/>
            <a:ext cx="1587" cy="77788"/>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94299" name="Line 95"/>
          <p:cNvSpPr>
            <a:spLocks noChangeShapeType="1"/>
          </p:cNvSpPr>
          <p:nvPr/>
        </p:nvSpPr>
        <p:spPr bwMode="auto">
          <a:xfrm>
            <a:off x="8770938" y="4965700"/>
            <a:ext cx="0" cy="77788"/>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94300" name="Line 96"/>
          <p:cNvSpPr>
            <a:spLocks noChangeShapeType="1"/>
          </p:cNvSpPr>
          <p:nvPr/>
        </p:nvSpPr>
        <p:spPr bwMode="auto">
          <a:xfrm>
            <a:off x="8799513" y="4965700"/>
            <a:ext cx="1587" cy="77788"/>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94301" name="Line 97"/>
          <p:cNvSpPr>
            <a:spLocks noChangeShapeType="1"/>
          </p:cNvSpPr>
          <p:nvPr/>
        </p:nvSpPr>
        <p:spPr bwMode="auto">
          <a:xfrm>
            <a:off x="8828088" y="4965700"/>
            <a:ext cx="1587" cy="77788"/>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94302" name="Line 98"/>
          <p:cNvSpPr>
            <a:spLocks noChangeShapeType="1"/>
          </p:cNvSpPr>
          <p:nvPr/>
        </p:nvSpPr>
        <p:spPr bwMode="auto">
          <a:xfrm>
            <a:off x="8858250" y="4965700"/>
            <a:ext cx="0" cy="77788"/>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94303" name="Line 99"/>
          <p:cNvSpPr>
            <a:spLocks noChangeShapeType="1"/>
          </p:cNvSpPr>
          <p:nvPr/>
        </p:nvSpPr>
        <p:spPr bwMode="auto">
          <a:xfrm>
            <a:off x="8885238" y="4965700"/>
            <a:ext cx="1587" cy="77788"/>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94304" name="Line 100"/>
          <p:cNvSpPr>
            <a:spLocks noChangeShapeType="1"/>
          </p:cNvSpPr>
          <p:nvPr/>
        </p:nvSpPr>
        <p:spPr bwMode="auto">
          <a:xfrm>
            <a:off x="8920163" y="4965700"/>
            <a:ext cx="1587" cy="77788"/>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94305" name="Line 101"/>
          <p:cNvSpPr>
            <a:spLocks noChangeShapeType="1"/>
          </p:cNvSpPr>
          <p:nvPr/>
        </p:nvSpPr>
        <p:spPr bwMode="auto">
          <a:xfrm>
            <a:off x="8950325" y="4965700"/>
            <a:ext cx="0" cy="77788"/>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94306" name="Line 102"/>
          <p:cNvSpPr>
            <a:spLocks noChangeShapeType="1"/>
          </p:cNvSpPr>
          <p:nvPr/>
        </p:nvSpPr>
        <p:spPr bwMode="auto">
          <a:xfrm>
            <a:off x="8977313" y="4965700"/>
            <a:ext cx="1587" cy="77788"/>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94307" name="Line 103"/>
          <p:cNvSpPr>
            <a:spLocks noChangeShapeType="1"/>
          </p:cNvSpPr>
          <p:nvPr/>
        </p:nvSpPr>
        <p:spPr bwMode="auto">
          <a:xfrm>
            <a:off x="9005888" y="4965700"/>
            <a:ext cx="1587" cy="77788"/>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94308" name="Line 104"/>
          <p:cNvSpPr>
            <a:spLocks noChangeShapeType="1"/>
          </p:cNvSpPr>
          <p:nvPr/>
        </p:nvSpPr>
        <p:spPr bwMode="auto">
          <a:xfrm>
            <a:off x="9042400" y="4965700"/>
            <a:ext cx="0" cy="77788"/>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94309" name="Line 105"/>
          <p:cNvSpPr>
            <a:spLocks noChangeShapeType="1"/>
          </p:cNvSpPr>
          <p:nvPr/>
        </p:nvSpPr>
        <p:spPr bwMode="auto">
          <a:xfrm>
            <a:off x="9069388" y="4965700"/>
            <a:ext cx="1587" cy="77788"/>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94310" name="Line 106"/>
          <p:cNvSpPr>
            <a:spLocks noChangeShapeType="1"/>
          </p:cNvSpPr>
          <p:nvPr/>
        </p:nvSpPr>
        <p:spPr bwMode="auto">
          <a:xfrm flipV="1">
            <a:off x="6657975" y="2203450"/>
            <a:ext cx="1588" cy="2762250"/>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94311" name="Line 107"/>
          <p:cNvSpPr>
            <a:spLocks noChangeShapeType="1"/>
          </p:cNvSpPr>
          <p:nvPr/>
        </p:nvSpPr>
        <p:spPr bwMode="auto">
          <a:xfrm flipH="1">
            <a:off x="6565900" y="4965700"/>
            <a:ext cx="92075" cy="0"/>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94312" name="Line 108"/>
          <p:cNvSpPr>
            <a:spLocks noChangeShapeType="1"/>
          </p:cNvSpPr>
          <p:nvPr/>
        </p:nvSpPr>
        <p:spPr bwMode="auto">
          <a:xfrm flipH="1">
            <a:off x="6545263" y="4965700"/>
            <a:ext cx="112712" cy="0"/>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94313" name="Line 110"/>
          <p:cNvSpPr>
            <a:spLocks noChangeShapeType="1"/>
          </p:cNvSpPr>
          <p:nvPr/>
        </p:nvSpPr>
        <p:spPr bwMode="auto">
          <a:xfrm flipH="1">
            <a:off x="6565900" y="4687888"/>
            <a:ext cx="92075" cy="0"/>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94314" name="Line 111"/>
          <p:cNvSpPr>
            <a:spLocks noChangeShapeType="1"/>
          </p:cNvSpPr>
          <p:nvPr/>
        </p:nvSpPr>
        <p:spPr bwMode="auto">
          <a:xfrm flipH="1">
            <a:off x="6565900" y="4410075"/>
            <a:ext cx="92075" cy="1588"/>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94315" name="Line 112"/>
          <p:cNvSpPr>
            <a:spLocks noChangeShapeType="1"/>
          </p:cNvSpPr>
          <p:nvPr/>
        </p:nvSpPr>
        <p:spPr bwMode="auto">
          <a:xfrm flipH="1">
            <a:off x="6565900" y="4140200"/>
            <a:ext cx="92075" cy="0"/>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94316" name="Line 113"/>
          <p:cNvSpPr>
            <a:spLocks noChangeShapeType="1"/>
          </p:cNvSpPr>
          <p:nvPr/>
        </p:nvSpPr>
        <p:spPr bwMode="auto">
          <a:xfrm flipH="1">
            <a:off x="6565900" y="3860800"/>
            <a:ext cx="92075" cy="1588"/>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94317" name="Line 114"/>
          <p:cNvSpPr>
            <a:spLocks noChangeShapeType="1"/>
          </p:cNvSpPr>
          <p:nvPr/>
        </p:nvSpPr>
        <p:spPr bwMode="auto">
          <a:xfrm flipH="1">
            <a:off x="6565900" y="3584575"/>
            <a:ext cx="92075" cy="0"/>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94318" name="Line 115"/>
          <p:cNvSpPr>
            <a:spLocks noChangeShapeType="1"/>
          </p:cNvSpPr>
          <p:nvPr/>
        </p:nvSpPr>
        <p:spPr bwMode="auto">
          <a:xfrm flipH="1">
            <a:off x="6545263" y="3584575"/>
            <a:ext cx="112712" cy="0"/>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94319" name="Line 116"/>
          <p:cNvSpPr>
            <a:spLocks noChangeShapeType="1"/>
          </p:cNvSpPr>
          <p:nvPr/>
        </p:nvSpPr>
        <p:spPr bwMode="auto">
          <a:xfrm flipH="1">
            <a:off x="6565900" y="3306763"/>
            <a:ext cx="92075" cy="1587"/>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94320" name="Line 117"/>
          <p:cNvSpPr>
            <a:spLocks noChangeShapeType="1"/>
          </p:cNvSpPr>
          <p:nvPr/>
        </p:nvSpPr>
        <p:spPr bwMode="auto">
          <a:xfrm flipH="1">
            <a:off x="6565900" y="3028950"/>
            <a:ext cx="92075" cy="0"/>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94321" name="Line 118"/>
          <p:cNvSpPr>
            <a:spLocks noChangeShapeType="1"/>
          </p:cNvSpPr>
          <p:nvPr/>
        </p:nvSpPr>
        <p:spPr bwMode="auto">
          <a:xfrm flipH="1">
            <a:off x="6565900" y="2757488"/>
            <a:ext cx="92075" cy="1587"/>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94322" name="Line 119"/>
          <p:cNvSpPr>
            <a:spLocks noChangeShapeType="1"/>
          </p:cNvSpPr>
          <p:nvPr/>
        </p:nvSpPr>
        <p:spPr bwMode="auto">
          <a:xfrm flipH="1">
            <a:off x="6565900" y="2481263"/>
            <a:ext cx="92075" cy="0"/>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94323" name="Line 120"/>
          <p:cNvSpPr>
            <a:spLocks noChangeShapeType="1"/>
          </p:cNvSpPr>
          <p:nvPr/>
        </p:nvSpPr>
        <p:spPr bwMode="auto">
          <a:xfrm flipH="1">
            <a:off x="6565900" y="2203450"/>
            <a:ext cx="92075" cy="0"/>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94324" name="Line 121"/>
          <p:cNvSpPr>
            <a:spLocks noChangeShapeType="1"/>
          </p:cNvSpPr>
          <p:nvPr/>
        </p:nvSpPr>
        <p:spPr bwMode="auto">
          <a:xfrm flipH="1">
            <a:off x="6545263" y="2203450"/>
            <a:ext cx="112712" cy="0"/>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94325" name="Freeform 123"/>
          <p:cNvSpPr>
            <a:spLocks/>
          </p:cNvSpPr>
          <p:nvPr/>
        </p:nvSpPr>
        <p:spPr bwMode="auto">
          <a:xfrm>
            <a:off x="6985000" y="2203450"/>
            <a:ext cx="1843088" cy="2762250"/>
          </a:xfrm>
          <a:custGeom>
            <a:avLst/>
            <a:gdLst>
              <a:gd name="T0" fmla="*/ 0 w 259"/>
              <a:gd name="T1" fmla="*/ 2147483646 h 388"/>
              <a:gd name="T2" fmla="*/ 0 w 259"/>
              <a:gd name="T3" fmla="*/ 2147483646 h 388"/>
              <a:gd name="T4" fmla="*/ 0 w 259"/>
              <a:gd name="T5" fmla="*/ 0 h 388"/>
              <a:gd name="T6" fmla="*/ 2147483646 w 259"/>
              <a:gd name="T7" fmla="*/ 0 h 388"/>
              <a:gd name="T8" fmla="*/ 2147483646 w 259"/>
              <a:gd name="T9" fmla="*/ 2147483646 h 388"/>
              <a:gd name="T10" fmla="*/ 0 w 259"/>
              <a:gd name="T11" fmla="*/ 2147483646 h 38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9" h="388">
                <a:moveTo>
                  <a:pt x="0" y="388"/>
                </a:moveTo>
                <a:lnTo>
                  <a:pt x="0" y="388"/>
                </a:lnTo>
                <a:lnTo>
                  <a:pt x="0" y="0"/>
                </a:lnTo>
                <a:lnTo>
                  <a:pt x="259" y="0"/>
                </a:lnTo>
                <a:lnTo>
                  <a:pt x="259" y="388"/>
                </a:lnTo>
                <a:lnTo>
                  <a:pt x="0" y="388"/>
                </a:lnTo>
              </a:path>
            </a:pathLst>
          </a:custGeom>
          <a:noFill/>
          <a:ln w="3333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94326" name="Rectangle 124"/>
          <p:cNvSpPr>
            <a:spLocks noChangeArrowheads="1"/>
          </p:cNvSpPr>
          <p:nvPr/>
        </p:nvSpPr>
        <p:spPr bwMode="auto">
          <a:xfrm>
            <a:off x="7689850" y="5314950"/>
            <a:ext cx="1044575" cy="269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600" i="1">
                <a:solidFill>
                  <a:srgbClr val="000000"/>
                </a:solidFill>
                <a:latin typeface="MS Sans Serif"/>
              </a:rPr>
              <a:t>T</a:t>
            </a:r>
            <a:r>
              <a:rPr lang="en-US" altLang="en-US" sz="1600">
                <a:solidFill>
                  <a:srgbClr val="000000"/>
                </a:solidFill>
                <a:latin typeface="MS Sans Serif"/>
              </a:rPr>
              <a:t> [s]</a:t>
            </a:r>
            <a:endParaRPr lang="en-US" altLang="en-US" sz="1600"/>
          </a:p>
        </p:txBody>
      </p:sp>
      <p:sp>
        <p:nvSpPr>
          <p:cNvPr id="94327" name="Line 125"/>
          <p:cNvSpPr>
            <a:spLocks noChangeShapeType="1"/>
          </p:cNvSpPr>
          <p:nvPr/>
        </p:nvSpPr>
        <p:spPr bwMode="auto">
          <a:xfrm>
            <a:off x="533400" y="4972050"/>
            <a:ext cx="2411413" cy="1588"/>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94328" name="Line 126"/>
          <p:cNvSpPr>
            <a:spLocks noChangeShapeType="1"/>
          </p:cNvSpPr>
          <p:nvPr/>
        </p:nvSpPr>
        <p:spPr bwMode="auto">
          <a:xfrm>
            <a:off x="533400" y="4972050"/>
            <a:ext cx="1588" cy="77788"/>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94329" name="Line 127"/>
          <p:cNvSpPr>
            <a:spLocks noChangeShapeType="1"/>
          </p:cNvSpPr>
          <p:nvPr/>
        </p:nvSpPr>
        <p:spPr bwMode="auto">
          <a:xfrm>
            <a:off x="533400" y="4972050"/>
            <a:ext cx="1588" cy="134938"/>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94330" name="Rectangle 128"/>
          <p:cNvSpPr>
            <a:spLocks noChangeArrowheads="1"/>
          </p:cNvSpPr>
          <p:nvPr/>
        </p:nvSpPr>
        <p:spPr bwMode="auto">
          <a:xfrm>
            <a:off x="455613" y="5106988"/>
            <a:ext cx="125412" cy="269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600">
                <a:solidFill>
                  <a:srgbClr val="000000"/>
                </a:solidFill>
                <a:latin typeface="MS Sans Serif"/>
              </a:rPr>
              <a:t>0</a:t>
            </a:r>
            <a:endParaRPr lang="en-US" altLang="en-US" sz="1600"/>
          </a:p>
        </p:txBody>
      </p:sp>
      <p:sp>
        <p:nvSpPr>
          <p:cNvPr id="94331" name="Line 129"/>
          <p:cNvSpPr>
            <a:spLocks noChangeShapeType="1"/>
          </p:cNvSpPr>
          <p:nvPr/>
        </p:nvSpPr>
        <p:spPr bwMode="auto">
          <a:xfrm>
            <a:off x="611188" y="4972050"/>
            <a:ext cx="1587" cy="77788"/>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94332" name="Line 130"/>
          <p:cNvSpPr>
            <a:spLocks noChangeShapeType="1"/>
          </p:cNvSpPr>
          <p:nvPr/>
        </p:nvSpPr>
        <p:spPr bwMode="auto">
          <a:xfrm>
            <a:off x="696913" y="4972050"/>
            <a:ext cx="1587" cy="77788"/>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94333" name="Line 131"/>
          <p:cNvSpPr>
            <a:spLocks noChangeShapeType="1"/>
          </p:cNvSpPr>
          <p:nvPr/>
        </p:nvSpPr>
        <p:spPr bwMode="auto">
          <a:xfrm>
            <a:off x="774700" y="4972050"/>
            <a:ext cx="1588" cy="77788"/>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94334" name="Line 132"/>
          <p:cNvSpPr>
            <a:spLocks noChangeShapeType="1"/>
          </p:cNvSpPr>
          <p:nvPr/>
        </p:nvSpPr>
        <p:spPr bwMode="auto">
          <a:xfrm>
            <a:off x="854075" y="4972050"/>
            <a:ext cx="0" cy="77788"/>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94335" name="Line 133"/>
          <p:cNvSpPr>
            <a:spLocks noChangeShapeType="1"/>
          </p:cNvSpPr>
          <p:nvPr/>
        </p:nvSpPr>
        <p:spPr bwMode="auto">
          <a:xfrm>
            <a:off x="938213" y="4972050"/>
            <a:ext cx="1587" cy="77788"/>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94336" name="Line 134"/>
          <p:cNvSpPr>
            <a:spLocks noChangeShapeType="1"/>
          </p:cNvSpPr>
          <p:nvPr/>
        </p:nvSpPr>
        <p:spPr bwMode="auto">
          <a:xfrm>
            <a:off x="1017588" y="4972050"/>
            <a:ext cx="0" cy="77788"/>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94337" name="Line 135"/>
          <p:cNvSpPr>
            <a:spLocks noChangeShapeType="1"/>
          </p:cNvSpPr>
          <p:nvPr/>
        </p:nvSpPr>
        <p:spPr bwMode="auto">
          <a:xfrm>
            <a:off x="1095375" y="4972050"/>
            <a:ext cx="1588" cy="77788"/>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94338" name="Line 136"/>
          <p:cNvSpPr>
            <a:spLocks noChangeShapeType="1"/>
          </p:cNvSpPr>
          <p:nvPr/>
        </p:nvSpPr>
        <p:spPr bwMode="auto">
          <a:xfrm>
            <a:off x="1173163" y="4972050"/>
            <a:ext cx="1587" cy="77788"/>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94339" name="Line 137"/>
          <p:cNvSpPr>
            <a:spLocks noChangeShapeType="1"/>
          </p:cNvSpPr>
          <p:nvPr/>
        </p:nvSpPr>
        <p:spPr bwMode="auto">
          <a:xfrm>
            <a:off x="1258888" y="4972050"/>
            <a:ext cx="1587" cy="77788"/>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94340" name="Line 138"/>
          <p:cNvSpPr>
            <a:spLocks noChangeShapeType="1"/>
          </p:cNvSpPr>
          <p:nvPr/>
        </p:nvSpPr>
        <p:spPr bwMode="auto">
          <a:xfrm>
            <a:off x="1338263" y="4972050"/>
            <a:ext cx="0" cy="77788"/>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94341" name="Line 139"/>
          <p:cNvSpPr>
            <a:spLocks noChangeShapeType="1"/>
          </p:cNvSpPr>
          <p:nvPr/>
        </p:nvSpPr>
        <p:spPr bwMode="auto">
          <a:xfrm>
            <a:off x="1338263" y="4972050"/>
            <a:ext cx="0" cy="134938"/>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94342" name="Rectangle 140"/>
          <p:cNvSpPr>
            <a:spLocks noChangeArrowheads="1"/>
          </p:cNvSpPr>
          <p:nvPr/>
        </p:nvSpPr>
        <p:spPr bwMode="auto">
          <a:xfrm>
            <a:off x="1108075" y="5106988"/>
            <a:ext cx="1195388" cy="269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600">
                <a:solidFill>
                  <a:srgbClr val="000000"/>
                </a:solidFill>
                <a:latin typeface="MS Sans Serif"/>
              </a:rPr>
              <a:t>1000</a:t>
            </a:r>
            <a:endParaRPr lang="en-US" altLang="en-US" sz="1600"/>
          </a:p>
        </p:txBody>
      </p:sp>
      <p:sp>
        <p:nvSpPr>
          <p:cNvPr id="94343" name="Line 141"/>
          <p:cNvSpPr>
            <a:spLocks noChangeShapeType="1"/>
          </p:cNvSpPr>
          <p:nvPr/>
        </p:nvSpPr>
        <p:spPr bwMode="auto">
          <a:xfrm>
            <a:off x="1416050" y="4972050"/>
            <a:ext cx="0" cy="77788"/>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94344" name="Line 142"/>
          <p:cNvSpPr>
            <a:spLocks noChangeShapeType="1"/>
          </p:cNvSpPr>
          <p:nvPr/>
        </p:nvSpPr>
        <p:spPr bwMode="auto">
          <a:xfrm>
            <a:off x="1501775" y="4972050"/>
            <a:ext cx="0" cy="77788"/>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94345" name="Line 143"/>
          <p:cNvSpPr>
            <a:spLocks noChangeShapeType="1"/>
          </p:cNvSpPr>
          <p:nvPr/>
        </p:nvSpPr>
        <p:spPr bwMode="auto">
          <a:xfrm>
            <a:off x="1579563" y="4972050"/>
            <a:ext cx="1587" cy="77788"/>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94346" name="Line 144"/>
          <p:cNvSpPr>
            <a:spLocks noChangeShapeType="1"/>
          </p:cNvSpPr>
          <p:nvPr/>
        </p:nvSpPr>
        <p:spPr bwMode="auto">
          <a:xfrm>
            <a:off x="1657350" y="4972050"/>
            <a:ext cx="1588" cy="77788"/>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94347" name="Line 145"/>
          <p:cNvSpPr>
            <a:spLocks noChangeShapeType="1"/>
          </p:cNvSpPr>
          <p:nvPr/>
        </p:nvSpPr>
        <p:spPr bwMode="auto">
          <a:xfrm>
            <a:off x="1743075" y="4972050"/>
            <a:ext cx="1588" cy="77788"/>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94348" name="Line 146"/>
          <p:cNvSpPr>
            <a:spLocks noChangeShapeType="1"/>
          </p:cNvSpPr>
          <p:nvPr/>
        </p:nvSpPr>
        <p:spPr bwMode="auto">
          <a:xfrm>
            <a:off x="1820863" y="4972050"/>
            <a:ext cx="0" cy="77788"/>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94349" name="Line 147"/>
          <p:cNvSpPr>
            <a:spLocks noChangeShapeType="1"/>
          </p:cNvSpPr>
          <p:nvPr/>
        </p:nvSpPr>
        <p:spPr bwMode="auto">
          <a:xfrm>
            <a:off x="1898650" y="4972050"/>
            <a:ext cx="1588" cy="77788"/>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94350" name="Line 148"/>
          <p:cNvSpPr>
            <a:spLocks noChangeShapeType="1"/>
          </p:cNvSpPr>
          <p:nvPr/>
        </p:nvSpPr>
        <p:spPr bwMode="auto">
          <a:xfrm>
            <a:off x="1976438" y="4972050"/>
            <a:ext cx="1587" cy="77788"/>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94351" name="Line 149"/>
          <p:cNvSpPr>
            <a:spLocks noChangeShapeType="1"/>
          </p:cNvSpPr>
          <p:nvPr/>
        </p:nvSpPr>
        <p:spPr bwMode="auto">
          <a:xfrm>
            <a:off x="2062163" y="4972050"/>
            <a:ext cx="1587" cy="77788"/>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94352" name="Line 150"/>
          <p:cNvSpPr>
            <a:spLocks noChangeShapeType="1"/>
          </p:cNvSpPr>
          <p:nvPr/>
        </p:nvSpPr>
        <p:spPr bwMode="auto">
          <a:xfrm>
            <a:off x="2139950" y="4972050"/>
            <a:ext cx="1588" cy="77788"/>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94353" name="Line 151"/>
          <p:cNvSpPr>
            <a:spLocks noChangeShapeType="1"/>
          </p:cNvSpPr>
          <p:nvPr/>
        </p:nvSpPr>
        <p:spPr bwMode="auto">
          <a:xfrm>
            <a:off x="2139950" y="4972050"/>
            <a:ext cx="1588" cy="134938"/>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94354" name="Rectangle 152"/>
          <p:cNvSpPr>
            <a:spLocks noChangeArrowheads="1"/>
          </p:cNvSpPr>
          <p:nvPr/>
        </p:nvSpPr>
        <p:spPr bwMode="auto">
          <a:xfrm>
            <a:off x="1903413" y="5106988"/>
            <a:ext cx="1557337" cy="269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600">
                <a:solidFill>
                  <a:srgbClr val="000000"/>
                </a:solidFill>
                <a:latin typeface="MS Sans Serif"/>
              </a:rPr>
              <a:t>2000</a:t>
            </a:r>
            <a:endParaRPr lang="en-US" altLang="en-US" sz="1600"/>
          </a:p>
        </p:txBody>
      </p:sp>
      <p:sp>
        <p:nvSpPr>
          <p:cNvPr id="94355" name="Line 153"/>
          <p:cNvSpPr>
            <a:spLocks noChangeShapeType="1"/>
          </p:cNvSpPr>
          <p:nvPr/>
        </p:nvSpPr>
        <p:spPr bwMode="auto">
          <a:xfrm>
            <a:off x="2219325" y="4972050"/>
            <a:ext cx="0" cy="77788"/>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94356" name="Line 154"/>
          <p:cNvSpPr>
            <a:spLocks noChangeShapeType="1"/>
          </p:cNvSpPr>
          <p:nvPr/>
        </p:nvSpPr>
        <p:spPr bwMode="auto">
          <a:xfrm>
            <a:off x="2303463" y="4972050"/>
            <a:ext cx="1587" cy="77788"/>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94357" name="Line 155"/>
          <p:cNvSpPr>
            <a:spLocks noChangeShapeType="1"/>
          </p:cNvSpPr>
          <p:nvPr/>
        </p:nvSpPr>
        <p:spPr bwMode="auto">
          <a:xfrm>
            <a:off x="2382838" y="4972050"/>
            <a:ext cx="0" cy="77788"/>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94358" name="Line 156"/>
          <p:cNvSpPr>
            <a:spLocks noChangeShapeType="1"/>
          </p:cNvSpPr>
          <p:nvPr/>
        </p:nvSpPr>
        <p:spPr bwMode="auto">
          <a:xfrm>
            <a:off x="2460625" y="4972050"/>
            <a:ext cx="1588" cy="77788"/>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94359" name="Line 157"/>
          <p:cNvSpPr>
            <a:spLocks noChangeShapeType="1"/>
          </p:cNvSpPr>
          <p:nvPr/>
        </p:nvSpPr>
        <p:spPr bwMode="auto">
          <a:xfrm>
            <a:off x="2538413" y="4972050"/>
            <a:ext cx="1587" cy="77788"/>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94360" name="Line 158"/>
          <p:cNvSpPr>
            <a:spLocks noChangeShapeType="1"/>
          </p:cNvSpPr>
          <p:nvPr/>
        </p:nvSpPr>
        <p:spPr bwMode="auto">
          <a:xfrm>
            <a:off x="2624138" y="4972050"/>
            <a:ext cx="1587" cy="77788"/>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94361" name="Line 159"/>
          <p:cNvSpPr>
            <a:spLocks noChangeShapeType="1"/>
          </p:cNvSpPr>
          <p:nvPr/>
        </p:nvSpPr>
        <p:spPr bwMode="auto">
          <a:xfrm>
            <a:off x="2703513" y="4972050"/>
            <a:ext cx="0" cy="77788"/>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94362" name="Line 160"/>
          <p:cNvSpPr>
            <a:spLocks noChangeShapeType="1"/>
          </p:cNvSpPr>
          <p:nvPr/>
        </p:nvSpPr>
        <p:spPr bwMode="auto">
          <a:xfrm>
            <a:off x="2781300" y="4972050"/>
            <a:ext cx="0" cy="77788"/>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94363" name="Line 161"/>
          <p:cNvSpPr>
            <a:spLocks noChangeShapeType="1"/>
          </p:cNvSpPr>
          <p:nvPr/>
        </p:nvSpPr>
        <p:spPr bwMode="auto">
          <a:xfrm>
            <a:off x="2867025" y="4972050"/>
            <a:ext cx="0" cy="77788"/>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94364" name="Line 162"/>
          <p:cNvSpPr>
            <a:spLocks noChangeShapeType="1"/>
          </p:cNvSpPr>
          <p:nvPr/>
        </p:nvSpPr>
        <p:spPr bwMode="auto">
          <a:xfrm>
            <a:off x="2944813" y="4972050"/>
            <a:ext cx="1587" cy="77788"/>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94365" name="Line 163"/>
          <p:cNvSpPr>
            <a:spLocks noChangeShapeType="1"/>
          </p:cNvSpPr>
          <p:nvPr/>
        </p:nvSpPr>
        <p:spPr bwMode="auto">
          <a:xfrm>
            <a:off x="2944813" y="4972050"/>
            <a:ext cx="1587" cy="134938"/>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94366" name="Rectangle 164"/>
          <p:cNvSpPr>
            <a:spLocks noChangeArrowheads="1"/>
          </p:cNvSpPr>
          <p:nvPr/>
        </p:nvSpPr>
        <p:spPr bwMode="auto">
          <a:xfrm>
            <a:off x="2708275" y="5106988"/>
            <a:ext cx="1668463" cy="269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600">
                <a:solidFill>
                  <a:srgbClr val="000000"/>
                </a:solidFill>
                <a:latin typeface="MS Sans Serif"/>
              </a:rPr>
              <a:t>3000</a:t>
            </a:r>
            <a:endParaRPr lang="en-US" altLang="en-US" sz="1600"/>
          </a:p>
        </p:txBody>
      </p:sp>
      <p:sp>
        <p:nvSpPr>
          <p:cNvPr id="94367" name="Line 165"/>
          <p:cNvSpPr>
            <a:spLocks noChangeShapeType="1"/>
          </p:cNvSpPr>
          <p:nvPr/>
        </p:nvSpPr>
        <p:spPr bwMode="auto">
          <a:xfrm flipV="1">
            <a:off x="533400" y="2209800"/>
            <a:ext cx="1588" cy="2762250"/>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94368" name="Line 166"/>
          <p:cNvSpPr>
            <a:spLocks noChangeShapeType="1"/>
          </p:cNvSpPr>
          <p:nvPr/>
        </p:nvSpPr>
        <p:spPr bwMode="auto">
          <a:xfrm flipH="1">
            <a:off x="441325" y="4972050"/>
            <a:ext cx="92075" cy="1588"/>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94369" name="Line 167"/>
          <p:cNvSpPr>
            <a:spLocks noChangeShapeType="1"/>
          </p:cNvSpPr>
          <p:nvPr/>
        </p:nvSpPr>
        <p:spPr bwMode="auto">
          <a:xfrm flipH="1">
            <a:off x="419100" y="4972050"/>
            <a:ext cx="114300" cy="1588"/>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94370" name="Rectangle 168"/>
          <p:cNvSpPr>
            <a:spLocks noChangeArrowheads="1"/>
          </p:cNvSpPr>
          <p:nvPr/>
        </p:nvSpPr>
        <p:spPr bwMode="auto">
          <a:xfrm>
            <a:off x="244475" y="4843463"/>
            <a:ext cx="125413" cy="2714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600">
                <a:solidFill>
                  <a:srgbClr val="000000"/>
                </a:solidFill>
                <a:latin typeface="MS Sans Serif"/>
              </a:rPr>
              <a:t>0</a:t>
            </a:r>
            <a:endParaRPr lang="en-US" altLang="en-US" sz="1600"/>
          </a:p>
        </p:txBody>
      </p:sp>
      <p:sp>
        <p:nvSpPr>
          <p:cNvPr id="94371" name="Line 169"/>
          <p:cNvSpPr>
            <a:spLocks noChangeShapeType="1"/>
          </p:cNvSpPr>
          <p:nvPr/>
        </p:nvSpPr>
        <p:spPr bwMode="auto">
          <a:xfrm flipH="1">
            <a:off x="441325" y="4694238"/>
            <a:ext cx="92075" cy="1587"/>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94372" name="Line 170"/>
          <p:cNvSpPr>
            <a:spLocks noChangeShapeType="1"/>
          </p:cNvSpPr>
          <p:nvPr/>
        </p:nvSpPr>
        <p:spPr bwMode="auto">
          <a:xfrm flipH="1">
            <a:off x="441325" y="4416425"/>
            <a:ext cx="92075" cy="1588"/>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94373" name="Line 171"/>
          <p:cNvSpPr>
            <a:spLocks noChangeShapeType="1"/>
          </p:cNvSpPr>
          <p:nvPr/>
        </p:nvSpPr>
        <p:spPr bwMode="auto">
          <a:xfrm flipH="1">
            <a:off x="441325" y="4146550"/>
            <a:ext cx="92075" cy="1588"/>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94374" name="Line 172"/>
          <p:cNvSpPr>
            <a:spLocks noChangeShapeType="1"/>
          </p:cNvSpPr>
          <p:nvPr/>
        </p:nvSpPr>
        <p:spPr bwMode="auto">
          <a:xfrm flipH="1">
            <a:off x="441325" y="3868738"/>
            <a:ext cx="92075" cy="0"/>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94375" name="Line 173"/>
          <p:cNvSpPr>
            <a:spLocks noChangeShapeType="1"/>
          </p:cNvSpPr>
          <p:nvPr/>
        </p:nvSpPr>
        <p:spPr bwMode="auto">
          <a:xfrm flipH="1">
            <a:off x="441325" y="3590925"/>
            <a:ext cx="92075" cy="1588"/>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94376" name="Line 174"/>
          <p:cNvSpPr>
            <a:spLocks noChangeShapeType="1"/>
          </p:cNvSpPr>
          <p:nvPr/>
        </p:nvSpPr>
        <p:spPr bwMode="auto">
          <a:xfrm flipH="1">
            <a:off x="419100" y="3590925"/>
            <a:ext cx="114300" cy="1588"/>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94377" name="Line 175"/>
          <p:cNvSpPr>
            <a:spLocks noChangeShapeType="1"/>
          </p:cNvSpPr>
          <p:nvPr/>
        </p:nvSpPr>
        <p:spPr bwMode="auto">
          <a:xfrm flipH="1">
            <a:off x="441325" y="3314700"/>
            <a:ext cx="92075" cy="0"/>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94378" name="Line 176"/>
          <p:cNvSpPr>
            <a:spLocks noChangeShapeType="1"/>
          </p:cNvSpPr>
          <p:nvPr/>
        </p:nvSpPr>
        <p:spPr bwMode="auto">
          <a:xfrm flipH="1">
            <a:off x="441325" y="3035300"/>
            <a:ext cx="92075" cy="1588"/>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94379" name="Line 177"/>
          <p:cNvSpPr>
            <a:spLocks noChangeShapeType="1"/>
          </p:cNvSpPr>
          <p:nvPr/>
        </p:nvSpPr>
        <p:spPr bwMode="auto">
          <a:xfrm flipH="1">
            <a:off x="441325" y="2765425"/>
            <a:ext cx="92075" cy="0"/>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94380" name="Line 178"/>
          <p:cNvSpPr>
            <a:spLocks noChangeShapeType="1"/>
          </p:cNvSpPr>
          <p:nvPr/>
        </p:nvSpPr>
        <p:spPr bwMode="auto">
          <a:xfrm flipH="1">
            <a:off x="441325" y="2487613"/>
            <a:ext cx="92075" cy="1587"/>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94381" name="Line 179"/>
          <p:cNvSpPr>
            <a:spLocks noChangeShapeType="1"/>
          </p:cNvSpPr>
          <p:nvPr/>
        </p:nvSpPr>
        <p:spPr bwMode="auto">
          <a:xfrm flipH="1">
            <a:off x="441325" y="2209800"/>
            <a:ext cx="92075" cy="1588"/>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94382" name="Line 180"/>
          <p:cNvSpPr>
            <a:spLocks noChangeShapeType="1"/>
          </p:cNvSpPr>
          <p:nvPr/>
        </p:nvSpPr>
        <p:spPr bwMode="auto">
          <a:xfrm flipH="1">
            <a:off x="419100" y="2209800"/>
            <a:ext cx="114300" cy="1588"/>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94383" name="Rectangle 181"/>
          <p:cNvSpPr>
            <a:spLocks noChangeArrowheads="1"/>
          </p:cNvSpPr>
          <p:nvPr/>
        </p:nvSpPr>
        <p:spPr bwMode="auto">
          <a:xfrm>
            <a:off x="258763" y="2081213"/>
            <a:ext cx="125412" cy="2714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600">
                <a:solidFill>
                  <a:srgbClr val="000000"/>
                </a:solidFill>
                <a:latin typeface="MS Sans Serif"/>
              </a:rPr>
              <a:t>1</a:t>
            </a:r>
            <a:endParaRPr lang="en-US" altLang="en-US" sz="1600"/>
          </a:p>
        </p:txBody>
      </p:sp>
      <p:sp>
        <p:nvSpPr>
          <p:cNvPr id="94384" name="Freeform 182"/>
          <p:cNvSpPr>
            <a:spLocks/>
          </p:cNvSpPr>
          <p:nvPr/>
        </p:nvSpPr>
        <p:spPr bwMode="auto">
          <a:xfrm>
            <a:off x="533400" y="2209800"/>
            <a:ext cx="1606550" cy="2762250"/>
          </a:xfrm>
          <a:custGeom>
            <a:avLst/>
            <a:gdLst>
              <a:gd name="T0" fmla="*/ 0 w 226"/>
              <a:gd name="T1" fmla="*/ 2147483646 h 388"/>
              <a:gd name="T2" fmla="*/ 0 w 226"/>
              <a:gd name="T3" fmla="*/ 2147483646 h 388"/>
              <a:gd name="T4" fmla="*/ 0 w 226"/>
              <a:gd name="T5" fmla="*/ 2147483646 h 388"/>
              <a:gd name="T6" fmla="*/ 0 w 226"/>
              <a:gd name="T7" fmla="*/ 2147483646 h 388"/>
              <a:gd name="T8" fmla="*/ 0 w 226"/>
              <a:gd name="T9" fmla="*/ 2147483646 h 388"/>
              <a:gd name="T10" fmla="*/ 0 w 226"/>
              <a:gd name="T11" fmla="*/ 2147483646 h 388"/>
              <a:gd name="T12" fmla="*/ 0 w 226"/>
              <a:gd name="T13" fmla="*/ 2147483646 h 388"/>
              <a:gd name="T14" fmla="*/ 0 w 226"/>
              <a:gd name="T15" fmla="*/ 2147483646 h 388"/>
              <a:gd name="T16" fmla="*/ 0 w 226"/>
              <a:gd name="T17" fmla="*/ 2147483646 h 388"/>
              <a:gd name="T18" fmla="*/ 0 w 226"/>
              <a:gd name="T19" fmla="*/ 2147483646 h 388"/>
              <a:gd name="T20" fmla="*/ 0 w 226"/>
              <a:gd name="T21" fmla="*/ 2147483646 h 388"/>
              <a:gd name="T22" fmla="*/ 0 w 226"/>
              <a:gd name="T23" fmla="*/ 2147483646 h 388"/>
              <a:gd name="T24" fmla="*/ 0 w 226"/>
              <a:gd name="T25" fmla="*/ 2147483646 h 388"/>
              <a:gd name="T26" fmla="*/ 0 w 226"/>
              <a:gd name="T27" fmla="*/ 2147483646 h 388"/>
              <a:gd name="T28" fmla="*/ 0 w 226"/>
              <a:gd name="T29" fmla="*/ 2147483646 h 388"/>
              <a:gd name="T30" fmla="*/ 0 w 226"/>
              <a:gd name="T31" fmla="*/ 2147483646 h 388"/>
              <a:gd name="T32" fmla="*/ 0 w 226"/>
              <a:gd name="T33" fmla="*/ 2147483646 h 388"/>
              <a:gd name="T34" fmla="*/ 0 w 226"/>
              <a:gd name="T35" fmla="*/ 2147483646 h 388"/>
              <a:gd name="T36" fmla="*/ 0 w 226"/>
              <a:gd name="T37" fmla="*/ 2147483646 h 388"/>
              <a:gd name="T38" fmla="*/ 0 w 226"/>
              <a:gd name="T39" fmla="*/ 2147483646 h 388"/>
              <a:gd name="T40" fmla="*/ 0 w 226"/>
              <a:gd name="T41" fmla="*/ 2147483646 h 388"/>
              <a:gd name="T42" fmla="*/ 0 w 226"/>
              <a:gd name="T43" fmla="*/ 2147483646 h 388"/>
              <a:gd name="T44" fmla="*/ 0 w 226"/>
              <a:gd name="T45" fmla="*/ 2147483646 h 388"/>
              <a:gd name="T46" fmla="*/ 0 w 226"/>
              <a:gd name="T47" fmla="*/ 2147483646 h 388"/>
              <a:gd name="T48" fmla="*/ 0 w 226"/>
              <a:gd name="T49" fmla="*/ 2147483646 h 388"/>
              <a:gd name="T50" fmla="*/ 0 w 226"/>
              <a:gd name="T51" fmla="*/ 2147483646 h 388"/>
              <a:gd name="T52" fmla="*/ 0 w 226"/>
              <a:gd name="T53" fmla="*/ 2147483646 h 388"/>
              <a:gd name="T54" fmla="*/ 0 w 226"/>
              <a:gd name="T55" fmla="*/ 2147483646 h 388"/>
              <a:gd name="T56" fmla="*/ 2147483646 w 226"/>
              <a:gd name="T57" fmla="*/ 2147483646 h 388"/>
              <a:gd name="T58" fmla="*/ 2147483646 w 226"/>
              <a:gd name="T59" fmla="*/ 2147483646 h 388"/>
              <a:gd name="T60" fmla="*/ 2147483646 w 226"/>
              <a:gd name="T61" fmla="*/ 2147483646 h 388"/>
              <a:gd name="T62" fmla="*/ 2147483646 w 226"/>
              <a:gd name="T63" fmla="*/ 2147483646 h 388"/>
              <a:gd name="T64" fmla="*/ 2147483646 w 226"/>
              <a:gd name="T65" fmla="*/ 2147483646 h 388"/>
              <a:gd name="T66" fmla="*/ 2147483646 w 226"/>
              <a:gd name="T67" fmla="*/ 2147483646 h 388"/>
              <a:gd name="T68" fmla="*/ 2147483646 w 226"/>
              <a:gd name="T69" fmla="*/ 2147483646 h 388"/>
              <a:gd name="T70" fmla="*/ 2147483646 w 226"/>
              <a:gd name="T71" fmla="*/ 2147483646 h 388"/>
              <a:gd name="T72" fmla="*/ 2147483646 w 226"/>
              <a:gd name="T73" fmla="*/ 2147483646 h 388"/>
              <a:gd name="T74" fmla="*/ 2147483646 w 226"/>
              <a:gd name="T75" fmla="*/ 2147483646 h 388"/>
              <a:gd name="T76" fmla="*/ 2147483646 w 226"/>
              <a:gd name="T77" fmla="*/ 2147483646 h 388"/>
              <a:gd name="T78" fmla="*/ 2147483646 w 226"/>
              <a:gd name="T79" fmla="*/ 2147483646 h 388"/>
              <a:gd name="T80" fmla="*/ 2147483646 w 226"/>
              <a:gd name="T81" fmla="*/ 2147483646 h 388"/>
              <a:gd name="T82" fmla="*/ 2147483646 w 226"/>
              <a:gd name="T83" fmla="*/ 2147483646 h 388"/>
              <a:gd name="T84" fmla="*/ 2147483646 w 226"/>
              <a:gd name="T85" fmla="*/ 2147483646 h 388"/>
              <a:gd name="T86" fmla="*/ 2147483646 w 226"/>
              <a:gd name="T87" fmla="*/ 2147483646 h 388"/>
              <a:gd name="T88" fmla="*/ 2147483646 w 226"/>
              <a:gd name="T89" fmla="*/ 2147483646 h 388"/>
              <a:gd name="T90" fmla="*/ 2147483646 w 226"/>
              <a:gd name="T91" fmla="*/ 2147483646 h 388"/>
              <a:gd name="T92" fmla="*/ 2147483646 w 226"/>
              <a:gd name="T93" fmla="*/ 2147483646 h 388"/>
              <a:gd name="T94" fmla="*/ 2147483646 w 226"/>
              <a:gd name="T95" fmla="*/ 2147483646 h 388"/>
              <a:gd name="T96" fmla="*/ 2147483646 w 226"/>
              <a:gd name="T97" fmla="*/ 2147483646 h 388"/>
              <a:gd name="T98" fmla="*/ 2147483646 w 226"/>
              <a:gd name="T99" fmla="*/ 2147483646 h 388"/>
              <a:gd name="T100" fmla="*/ 2147483646 w 226"/>
              <a:gd name="T101" fmla="*/ 2147483646 h 388"/>
              <a:gd name="T102" fmla="*/ 2147483646 w 226"/>
              <a:gd name="T103" fmla="*/ 2147483646 h 388"/>
              <a:gd name="T104" fmla="*/ 2147483646 w 226"/>
              <a:gd name="T105" fmla="*/ 2147483646 h 388"/>
              <a:gd name="T106" fmla="*/ 2147483646 w 226"/>
              <a:gd name="T107" fmla="*/ 2147483646 h 388"/>
              <a:gd name="T108" fmla="*/ 2147483646 w 226"/>
              <a:gd name="T109" fmla="*/ 2147483646 h 388"/>
              <a:gd name="T110" fmla="*/ 2147483646 w 226"/>
              <a:gd name="T111" fmla="*/ 2147483646 h 388"/>
              <a:gd name="T112" fmla="*/ 2147483646 w 226"/>
              <a:gd name="T113" fmla="*/ 2147483646 h 388"/>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226" h="388">
                <a:moveTo>
                  <a:pt x="0" y="0"/>
                </a:moveTo>
                <a:lnTo>
                  <a:pt x="0" y="0"/>
                </a:lnTo>
                <a:lnTo>
                  <a:pt x="0" y="4"/>
                </a:lnTo>
                <a:lnTo>
                  <a:pt x="0" y="8"/>
                </a:lnTo>
                <a:lnTo>
                  <a:pt x="0" y="12"/>
                </a:lnTo>
                <a:lnTo>
                  <a:pt x="0" y="16"/>
                </a:lnTo>
                <a:lnTo>
                  <a:pt x="0" y="19"/>
                </a:lnTo>
                <a:lnTo>
                  <a:pt x="0" y="23"/>
                </a:lnTo>
                <a:lnTo>
                  <a:pt x="0" y="27"/>
                </a:lnTo>
                <a:lnTo>
                  <a:pt x="0" y="31"/>
                </a:lnTo>
                <a:lnTo>
                  <a:pt x="0" y="35"/>
                </a:lnTo>
                <a:lnTo>
                  <a:pt x="0" y="39"/>
                </a:lnTo>
                <a:lnTo>
                  <a:pt x="0" y="43"/>
                </a:lnTo>
                <a:lnTo>
                  <a:pt x="0" y="47"/>
                </a:lnTo>
                <a:lnTo>
                  <a:pt x="0" y="50"/>
                </a:lnTo>
                <a:lnTo>
                  <a:pt x="0" y="54"/>
                </a:lnTo>
                <a:lnTo>
                  <a:pt x="0" y="58"/>
                </a:lnTo>
                <a:lnTo>
                  <a:pt x="0" y="62"/>
                </a:lnTo>
                <a:lnTo>
                  <a:pt x="0" y="66"/>
                </a:lnTo>
                <a:lnTo>
                  <a:pt x="0" y="70"/>
                </a:lnTo>
                <a:lnTo>
                  <a:pt x="0" y="74"/>
                </a:lnTo>
                <a:lnTo>
                  <a:pt x="0" y="78"/>
                </a:lnTo>
                <a:lnTo>
                  <a:pt x="0" y="82"/>
                </a:lnTo>
                <a:lnTo>
                  <a:pt x="0" y="85"/>
                </a:lnTo>
                <a:lnTo>
                  <a:pt x="0" y="89"/>
                </a:lnTo>
                <a:lnTo>
                  <a:pt x="0" y="93"/>
                </a:lnTo>
                <a:lnTo>
                  <a:pt x="0" y="97"/>
                </a:lnTo>
                <a:lnTo>
                  <a:pt x="0" y="101"/>
                </a:lnTo>
                <a:lnTo>
                  <a:pt x="0" y="105"/>
                </a:lnTo>
                <a:lnTo>
                  <a:pt x="0" y="109"/>
                </a:lnTo>
                <a:lnTo>
                  <a:pt x="0" y="113"/>
                </a:lnTo>
                <a:lnTo>
                  <a:pt x="0" y="116"/>
                </a:lnTo>
                <a:lnTo>
                  <a:pt x="0" y="120"/>
                </a:lnTo>
                <a:lnTo>
                  <a:pt x="0" y="124"/>
                </a:lnTo>
                <a:lnTo>
                  <a:pt x="0" y="128"/>
                </a:lnTo>
                <a:lnTo>
                  <a:pt x="0" y="132"/>
                </a:lnTo>
                <a:lnTo>
                  <a:pt x="0" y="136"/>
                </a:lnTo>
                <a:lnTo>
                  <a:pt x="0" y="140"/>
                </a:lnTo>
                <a:lnTo>
                  <a:pt x="0" y="144"/>
                </a:lnTo>
                <a:lnTo>
                  <a:pt x="0" y="147"/>
                </a:lnTo>
                <a:lnTo>
                  <a:pt x="0" y="151"/>
                </a:lnTo>
                <a:lnTo>
                  <a:pt x="0" y="155"/>
                </a:lnTo>
                <a:lnTo>
                  <a:pt x="0" y="159"/>
                </a:lnTo>
                <a:lnTo>
                  <a:pt x="0" y="163"/>
                </a:lnTo>
                <a:lnTo>
                  <a:pt x="0" y="167"/>
                </a:lnTo>
                <a:lnTo>
                  <a:pt x="0" y="171"/>
                </a:lnTo>
                <a:lnTo>
                  <a:pt x="0" y="175"/>
                </a:lnTo>
                <a:lnTo>
                  <a:pt x="0" y="179"/>
                </a:lnTo>
                <a:lnTo>
                  <a:pt x="0" y="182"/>
                </a:lnTo>
                <a:lnTo>
                  <a:pt x="0" y="186"/>
                </a:lnTo>
                <a:lnTo>
                  <a:pt x="0" y="190"/>
                </a:lnTo>
                <a:lnTo>
                  <a:pt x="0" y="194"/>
                </a:lnTo>
                <a:lnTo>
                  <a:pt x="0" y="198"/>
                </a:lnTo>
                <a:lnTo>
                  <a:pt x="0" y="202"/>
                </a:lnTo>
                <a:lnTo>
                  <a:pt x="0" y="206"/>
                </a:lnTo>
                <a:lnTo>
                  <a:pt x="0" y="210"/>
                </a:lnTo>
                <a:lnTo>
                  <a:pt x="0" y="213"/>
                </a:lnTo>
                <a:lnTo>
                  <a:pt x="0" y="217"/>
                </a:lnTo>
                <a:lnTo>
                  <a:pt x="0" y="221"/>
                </a:lnTo>
                <a:lnTo>
                  <a:pt x="0" y="225"/>
                </a:lnTo>
                <a:lnTo>
                  <a:pt x="0" y="229"/>
                </a:lnTo>
                <a:lnTo>
                  <a:pt x="0" y="233"/>
                </a:lnTo>
                <a:lnTo>
                  <a:pt x="0" y="237"/>
                </a:lnTo>
                <a:lnTo>
                  <a:pt x="0" y="241"/>
                </a:lnTo>
                <a:lnTo>
                  <a:pt x="0" y="244"/>
                </a:lnTo>
                <a:lnTo>
                  <a:pt x="0" y="248"/>
                </a:lnTo>
                <a:lnTo>
                  <a:pt x="0" y="252"/>
                </a:lnTo>
                <a:lnTo>
                  <a:pt x="0" y="256"/>
                </a:lnTo>
                <a:lnTo>
                  <a:pt x="0" y="260"/>
                </a:lnTo>
                <a:lnTo>
                  <a:pt x="0" y="264"/>
                </a:lnTo>
                <a:lnTo>
                  <a:pt x="0" y="268"/>
                </a:lnTo>
                <a:lnTo>
                  <a:pt x="0" y="272"/>
                </a:lnTo>
                <a:lnTo>
                  <a:pt x="0" y="276"/>
                </a:lnTo>
                <a:lnTo>
                  <a:pt x="0" y="279"/>
                </a:lnTo>
                <a:lnTo>
                  <a:pt x="0" y="283"/>
                </a:lnTo>
                <a:lnTo>
                  <a:pt x="0" y="287"/>
                </a:lnTo>
                <a:lnTo>
                  <a:pt x="0" y="291"/>
                </a:lnTo>
                <a:lnTo>
                  <a:pt x="0" y="295"/>
                </a:lnTo>
                <a:lnTo>
                  <a:pt x="0" y="299"/>
                </a:lnTo>
                <a:lnTo>
                  <a:pt x="0" y="303"/>
                </a:lnTo>
                <a:lnTo>
                  <a:pt x="0" y="307"/>
                </a:lnTo>
                <a:lnTo>
                  <a:pt x="0" y="310"/>
                </a:lnTo>
                <a:lnTo>
                  <a:pt x="0" y="314"/>
                </a:lnTo>
                <a:lnTo>
                  <a:pt x="0" y="318"/>
                </a:lnTo>
                <a:lnTo>
                  <a:pt x="0" y="322"/>
                </a:lnTo>
                <a:lnTo>
                  <a:pt x="0" y="326"/>
                </a:lnTo>
                <a:lnTo>
                  <a:pt x="0" y="330"/>
                </a:lnTo>
                <a:lnTo>
                  <a:pt x="0" y="334"/>
                </a:lnTo>
                <a:lnTo>
                  <a:pt x="0" y="338"/>
                </a:lnTo>
                <a:lnTo>
                  <a:pt x="0" y="341"/>
                </a:lnTo>
                <a:lnTo>
                  <a:pt x="0" y="345"/>
                </a:lnTo>
                <a:lnTo>
                  <a:pt x="0" y="349"/>
                </a:lnTo>
                <a:lnTo>
                  <a:pt x="0" y="353"/>
                </a:lnTo>
                <a:lnTo>
                  <a:pt x="0" y="357"/>
                </a:lnTo>
                <a:lnTo>
                  <a:pt x="0" y="361"/>
                </a:lnTo>
                <a:lnTo>
                  <a:pt x="0" y="365"/>
                </a:lnTo>
                <a:lnTo>
                  <a:pt x="0" y="369"/>
                </a:lnTo>
                <a:lnTo>
                  <a:pt x="0" y="373"/>
                </a:lnTo>
                <a:lnTo>
                  <a:pt x="0" y="376"/>
                </a:lnTo>
                <a:lnTo>
                  <a:pt x="0" y="380"/>
                </a:lnTo>
                <a:lnTo>
                  <a:pt x="0" y="384"/>
                </a:lnTo>
                <a:lnTo>
                  <a:pt x="0" y="388"/>
                </a:lnTo>
                <a:lnTo>
                  <a:pt x="226" y="388"/>
                </a:lnTo>
                <a:lnTo>
                  <a:pt x="226" y="384"/>
                </a:lnTo>
                <a:lnTo>
                  <a:pt x="226" y="380"/>
                </a:lnTo>
                <a:lnTo>
                  <a:pt x="226" y="376"/>
                </a:lnTo>
                <a:lnTo>
                  <a:pt x="226" y="373"/>
                </a:lnTo>
                <a:lnTo>
                  <a:pt x="226" y="369"/>
                </a:lnTo>
                <a:lnTo>
                  <a:pt x="85" y="369"/>
                </a:lnTo>
                <a:lnTo>
                  <a:pt x="85" y="365"/>
                </a:lnTo>
                <a:lnTo>
                  <a:pt x="85" y="361"/>
                </a:lnTo>
                <a:lnTo>
                  <a:pt x="85" y="357"/>
                </a:lnTo>
                <a:lnTo>
                  <a:pt x="85" y="353"/>
                </a:lnTo>
                <a:lnTo>
                  <a:pt x="85" y="349"/>
                </a:lnTo>
                <a:lnTo>
                  <a:pt x="85" y="345"/>
                </a:lnTo>
                <a:lnTo>
                  <a:pt x="85" y="341"/>
                </a:lnTo>
                <a:lnTo>
                  <a:pt x="85" y="338"/>
                </a:lnTo>
                <a:lnTo>
                  <a:pt x="85" y="334"/>
                </a:lnTo>
                <a:lnTo>
                  <a:pt x="85" y="330"/>
                </a:lnTo>
                <a:lnTo>
                  <a:pt x="85" y="326"/>
                </a:lnTo>
                <a:lnTo>
                  <a:pt x="85" y="322"/>
                </a:lnTo>
                <a:lnTo>
                  <a:pt x="85" y="318"/>
                </a:lnTo>
                <a:lnTo>
                  <a:pt x="85" y="314"/>
                </a:lnTo>
                <a:lnTo>
                  <a:pt x="85" y="310"/>
                </a:lnTo>
                <a:lnTo>
                  <a:pt x="85" y="307"/>
                </a:lnTo>
                <a:lnTo>
                  <a:pt x="85" y="303"/>
                </a:lnTo>
                <a:lnTo>
                  <a:pt x="85" y="299"/>
                </a:lnTo>
                <a:lnTo>
                  <a:pt x="85" y="295"/>
                </a:lnTo>
                <a:lnTo>
                  <a:pt x="85" y="291"/>
                </a:lnTo>
                <a:lnTo>
                  <a:pt x="85" y="287"/>
                </a:lnTo>
                <a:lnTo>
                  <a:pt x="85" y="283"/>
                </a:lnTo>
                <a:lnTo>
                  <a:pt x="85" y="279"/>
                </a:lnTo>
                <a:lnTo>
                  <a:pt x="85" y="276"/>
                </a:lnTo>
                <a:lnTo>
                  <a:pt x="85" y="272"/>
                </a:lnTo>
                <a:lnTo>
                  <a:pt x="85" y="268"/>
                </a:lnTo>
                <a:lnTo>
                  <a:pt x="85" y="264"/>
                </a:lnTo>
                <a:lnTo>
                  <a:pt x="85" y="260"/>
                </a:lnTo>
                <a:lnTo>
                  <a:pt x="85" y="256"/>
                </a:lnTo>
                <a:lnTo>
                  <a:pt x="85" y="252"/>
                </a:lnTo>
                <a:lnTo>
                  <a:pt x="85" y="248"/>
                </a:lnTo>
                <a:lnTo>
                  <a:pt x="85" y="244"/>
                </a:lnTo>
                <a:lnTo>
                  <a:pt x="85" y="241"/>
                </a:lnTo>
                <a:lnTo>
                  <a:pt x="85" y="237"/>
                </a:lnTo>
                <a:lnTo>
                  <a:pt x="85" y="233"/>
                </a:lnTo>
                <a:lnTo>
                  <a:pt x="85" y="229"/>
                </a:lnTo>
                <a:lnTo>
                  <a:pt x="85" y="225"/>
                </a:lnTo>
                <a:lnTo>
                  <a:pt x="85" y="221"/>
                </a:lnTo>
                <a:lnTo>
                  <a:pt x="85" y="217"/>
                </a:lnTo>
                <a:lnTo>
                  <a:pt x="85" y="213"/>
                </a:lnTo>
                <a:lnTo>
                  <a:pt x="85" y="210"/>
                </a:lnTo>
                <a:lnTo>
                  <a:pt x="85" y="206"/>
                </a:lnTo>
                <a:lnTo>
                  <a:pt x="85" y="202"/>
                </a:lnTo>
                <a:lnTo>
                  <a:pt x="85" y="198"/>
                </a:lnTo>
                <a:lnTo>
                  <a:pt x="85" y="194"/>
                </a:lnTo>
                <a:lnTo>
                  <a:pt x="57" y="194"/>
                </a:lnTo>
                <a:lnTo>
                  <a:pt x="57" y="190"/>
                </a:lnTo>
                <a:lnTo>
                  <a:pt x="57" y="186"/>
                </a:lnTo>
                <a:lnTo>
                  <a:pt x="57" y="182"/>
                </a:lnTo>
                <a:lnTo>
                  <a:pt x="57" y="179"/>
                </a:lnTo>
                <a:lnTo>
                  <a:pt x="57" y="175"/>
                </a:lnTo>
                <a:lnTo>
                  <a:pt x="57" y="171"/>
                </a:lnTo>
                <a:lnTo>
                  <a:pt x="57" y="167"/>
                </a:lnTo>
                <a:lnTo>
                  <a:pt x="57" y="163"/>
                </a:lnTo>
                <a:lnTo>
                  <a:pt x="57" y="159"/>
                </a:lnTo>
                <a:lnTo>
                  <a:pt x="57" y="155"/>
                </a:lnTo>
                <a:lnTo>
                  <a:pt x="57" y="151"/>
                </a:lnTo>
                <a:lnTo>
                  <a:pt x="57" y="147"/>
                </a:lnTo>
                <a:lnTo>
                  <a:pt x="57" y="144"/>
                </a:lnTo>
                <a:lnTo>
                  <a:pt x="57" y="140"/>
                </a:lnTo>
                <a:lnTo>
                  <a:pt x="57" y="136"/>
                </a:lnTo>
                <a:lnTo>
                  <a:pt x="57" y="132"/>
                </a:lnTo>
                <a:lnTo>
                  <a:pt x="57" y="128"/>
                </a:lnTo>
                <a:lnTo>
                  <a:pt x="57" y="124"/>
                </a:lnTo>
                <a:lnTo>
                  <a:pt x="57" y="120"/>
                </a:lnTo>
                <a:lnTo>
                  <a:pt x="57" y="116"/>
                </a:lnTo>
                <a:lnTo>
                  <a:pt x="57" y="113"/>
                </a:lnTo>
                <a:lnTo>
                  <a:pt x="57" y="109"/>
                </a:lnTo>
                <a:lnTo>
                  <a:pt x="57" y="105"/>
                </a:lnTo>
                <a:lnTo>
                  <a:pt x="57" y="101"/>
                </a:lnTo>
                <a:lnTo>
                  <a:pt x="57" y="97"/>
                </a:lnTo>
                <a:lnTo>
                  <a:pt x="57" y="93"/>
                </a:lnTo>
                <a:lnTo>
                  <a:pt x="57" y="89"/>
                </a:lnTo>
                <a:lnTo>
                  <a:pt x="57" y="85"/>
                </a:lnTo>
                <a:lnTo>
                  <a:pt x="57" y="82"/>
                </a:lnTo>
                <a:lnTo>
                  <a:pt x="57" y="78"/>
                </a:lnTo>
                <a:lnTo>
                  <a:pt x="57" y="74"/>
                </a:lnTo>
                <a:lnTo>
                  <a:pt x="57" y="70"/>
                </a:lnTo>
                <a:lnTo>
                  <a:pt x="57" y="66"/>
                </a:lnTo>
                <a:lnTo>
                  <a:pt x="57" y="62"/>
                </a:lnTo>
                <a:lnTo>
                  <a:pt x="57" y="58"/>
                </a:lnTo>
                <a:lnTo>
                  <a:pt x="57" y="54"/>
                </a:lnTo>
                <a:lnTo>
                  <a:pt x="57" y="50"/>
                </a:lnTo>
                <a:lnTo>
                  <a:pt x="57" y="47"/>
                </a:lnTo>
                <a:lnTo>
                  <a:pt x="57" y="43"/>
                </a:lnTo>
                <a:lnTo>
                  <a:pt x="57" y="39"/>
                </a:lnTo>
                <a:lnTo>
                  <a:pt x="57" y="35"/>
                </a:lnTo>
                <a:lnTo>
                  <a:pt x="57" y="31"/>
                </a:lnTo>
                <a:lnTo>
                  <a:pt x="57" y="27"/>
                </a:lnTo>
                <a:lnTo>
                  <a:pt x="57" y="23"/>
                </a:lnTo>
                <a:lnTo>
                  <a:pt x="57" y="19"/>
                </a:lnTo>
                <a:lnTo>
                  <a:pt x="57" y="16"/>
                </a:lnTo>
                <a:lnTo>
                  <a:pt x="57" y="12"/>
                </a:lnTo>
                <a:lnTo>
                  <a:pt x="57" y="8"/>
                </a:lnTo>
                <a:lnTo>
                  <a:pt x="57" y="4"/>
                </a:lnTo>
                <a:lnTo>
                  <a:pt x="57" y="0"/>
                </a:lnTo>
                <a:lnTo>
                  <a:pt x="0" y="0"/>
                </a:lnTo>
              </a:path>
            </a:pathLst>
          </a:custGeom>
          <a:noFill/>
          <a:ln w="3333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94385" name="Line 183"/>
          <p:cNvSpPr>
            <a:spLocks noChangeShapeType="1"/>
          </p:cNvSpPr>
          <p:nvPr/>
        </p:nvSpPr>
        <p:spPr bwMode="auto">
          <a:xfrm>
            <a:off x="3584575" y="4972050"/>
            <a:ext cx="2411413" cy="1588"/>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94386" name="Line 184"/>
          <p:cNvSpPr>
            <a:spLocks noChangeShapeType="1"/>
          </p:cNvSpPr>
          <p:nvPr/>
        </p:nvSpPr>
        <p:spPr bwMode="auto">
          <a:xfrm>
            <a:off x="3584575" y="4972050"/>
            <a:ext cx="0" cy="77788"/>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94387" name="Line 185"/>
          <p:cNvSpPr>
            <a:spLocks noChangeShapeType="1"/>
          </p:cNvSpPr>
          <p:nvPr/>
        </p:nvSpPr>
        <p:spPr bwMode="auto">
          <a:xfrm>
            <a:off x="3584575" y="4972050"/>
            <a:ext cx="0" cy="134938"/>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94388" name="Rectangle 186"/>
          <p:cNvSpPr>
            <a:spLocks noChangeArrowheads="1"/>
          </p:cNvSpPr>
          <p:nvPr/>
        </p:nvSpPr>
        <p:spPr bwMode="auto">
          <a:xfrm>
            <a:off x="3224213" y="5106988"/>
            <a:ext cx="979487" cy="269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600">
                <a:solidFill>
                  <a:srgbClr val="000000"/>
                </a:solidFill>
                <a:latin typeface="MS Sans Serif"/>
              </a:rPr>
              <a:t>0.0001</a:t>
            </a:r>
            <a:endParaRPr lang="en-US" altLang="en-US" sz="1600"/>
          </a:p>
        </p:txBody>
      </p:sp>
      <p:sp>
        <p:nvSpPr>
          <p:cNvPr id="94389" name="Line 187"/>
          <p:cNvSpPr>
            <a:spLocks noChangeShapeType="1"/>
          </p:cNvSpPr>
          <p:nvPr/>
        </p:nvSpPr>
        <p:spPr bwMode="auto">
          <a:xfrm>
            <a:off x="3825875" y="4972050"/>
            <a:ext cx="1588" cy="77788"/>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94390" name="Line 188"/>
          <p:cNvSpPr>
            <a:spLocks noChangeShapeType="1"/>
          </p:cNvSpPr>
          <p:nvPr/>
        </p:nvSpPr>
        <p:spPr bwMode="auto">
          <a:xfrm>
            <a:off x="4068763" y="4972050"/>
            <a:ext cx="0" cy="77788"/>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94391" name="Line 189"/>
          <p:cNvSpPr>
            <a:spLocks noChangeShapeType="1"/>
          </p:cNvSpPr>
          <p:nvPr/>
        </p:nvSpPr>
        <p:spPr bwMode="auto">
          <a:xfrm>
            <a:off x="4310063" y="4972050"/>
            <a:ext cx="1587" cy="77788"/>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94392" name="Line 190"/>
          <p:cNvSpPr>
            <a:spLocks noChangeShapeType="1"/>
          </p:cNvSpPr>
          <p:nvPr/>
        </p:nvSpPr>
        <p:spPr bwMode="auto">
          <a:xfrm>
            <a:off x="4551363" y="4972050"/>
            <a:ext cx="1587" cy="77788"/>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94393" name="Line 191"/>
          <p:cNvSpPr>
            <a:spLocks noChangeShapeType="1"/>
          </p:cNvSpPr>
          <p:nvPr/>
        </p:nvSpPr>
        <p:spPr bwMode="auto">
          <a:xfrm>
            <a:off x="4786313" y="4972050"/>
            <a:ext cx="1587" cy="77788"/>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94394" name="Line 192"/>
          <p:cNvSpPr>
            <a:spLocks noChangeShapeType="1"/>
          </p:cNvSpPr>
          <p:nvPr/>
        </p:nvSpPr>
        <p:spPr bwMode="auto">
          <a:xfrm>
            <a:off x="5027613" y="4972050"/>
            <a:ext cx="1587" cy="77788"/>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94395" name="Line 193"/>
          <p:cNvSpPr>
            <a:spLocks noChangeShapeType="1"/>
          </p:cNvSpPr>
          <p:nvPr/>
        </p:nvSpPr>
        <p:spPr bwMode="auto">
          <a:xfrm>
            <a:off x="5270500" y="4972050"/>
            <a:ext cx="0" cy="77788"/>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94396" name="Line 194"/>
          <p:cNvSpPr>
            <a:spLocks noChangeShapeType="1"/>
          </p:cNvSpPr>
          <p:nvPr/>
        </p:nvSpPr>
        <p:spPr bwMode="auto">
          <a:xfrm>
            <a:off x="5511800" y="4972050"/>
            <a:ext cx="1588" cy="77788"/>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94397" name="Line 195"/>
          <p:cNvSpPr>
            <a:spLocks noChangeShapeType="1"/>
          </p:cNvSpPr>
          <p:nvPr/>
        </p:nvSpPr>
        <p:spPr bwMode="auto">
          <a:xfrm>
            <a:off x="5754688" y="4972050"/>
            <a:ext cx="0" cy="77788"/>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94398" name="Line 196"/>
          <p:cNvSpPr>
            <a:spLocks noChangeShapeType="1"/>
          </p:cNvSpPr>
          <p:nvPr/>
        </p:nvSpPr>
        <p:spPr bwMode="auto">
          <a:xfrm>
            <a:off x="5995988" y="4972050"/>
            <a:ext cx="1587" cy="77788"/>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94399" name="Line 197"/>
          <p:cNvSpPr>
            <a:spLocks noChangeShapeType="1"/>
          </p:cNvSpPr>
          <p:nvPr/>
        </p:nvSpPr>
        <p:spPr bwMode="auto">
          <a:xfrm>
            <a:off x="5995988" y="4972050"/>
            <a:ext cx="1587" cy="134938"/>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94400" name="Rectangle 198"/>
          <p:cNvSpPr>
            <a:spLocks noChangeArrowheads="1"/>
          </p:cNvSpPr>
          <p:nvPr/>
        </p:nvSpPr>
        <p:spPr bwMode="auto">
          <a:xfrm>
            <a:off x="5753100" y="5106988"/>
            <a:ext cx="915988" cy="269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600">
                <a:solidFill>
                  <a:srgbClr val="000000"/>
                </a:solidFill>
                <a:latin typeface="MS Sans Serif"/>
              </a:rPr>
              <a:t>0.0011</a:t>
            </a:r>
            <a:endParaRPr lang="en-US" altLang="en-US" sz="1600"/>
          </a:p>
        </p:txBody>
      </p:sp>
      <p:sp>
        <p:nvSpPr>
          <p:cNvPr id="94401" name="Line 199"/>
          <p:cNvSpPr>
            <a:spLocks noChangeShapeType="1"/>
          </p:cNvSpPr>
          <p:nvPr/>
        </p:nvSpPr>
        <p:spPr bwMode="auto">
          <a:xfrm flipV="1">
            <a:off x="3584575" y="2209800"/>
            <a:ext cx="0" cy="2762250"/>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94402" name="Line 200"/>
          <p:cNvSpPr>
            <a:spLocks noChangeShapeType="1"/>
          </p:cNvSpPr>
          <p:nvPr/>
        </p:nvSpPr>
        <p:spPr bwMode="auto">
          <a:xfrm flipH="1">
            <a:off x="3492500" y="4972050"/>
            <a:ext cx="92075" cy="1588"/>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94403" name="Line 201"/>
          <p:cNvSpPr>
            <a:spLocks noChangeShapeType="1"/>
          </p:cNvSpPr>
          <p:nvPr/>
        </p:nvSpPr>
        <p:spPr bwMode="auto">
          <a:xfrm flipH="1">
            <a:off x="3470275" y="4972050"/>
            <a:ext cx="114300" cy="1588"/>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94404" name="Line 203"/>
          <p:cNvSpPr>
            <a:spLocks noChangeShapeType="1"/>
          </p:cNvSpPr>
          <p:nvPr/>
        </p:nvSpPr>
        <p:spPr bwMode="auto">
          <a:xfrm flipH="1">
            <a:off x="3492500" y="4694238"/>
            <a:ext cx="92075" cy="1587"/>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94405" name="Line 204"/>
          <p:cNvSpPr>
            <a:spLocks noChangeShapeType="1"/>
          </p:cNvSpPr>
          <p:nvPr/>
        </p:nvSpPr>
        <p:spPr bwMode="auto">
          <a:xfrm flipH="1">
            <a:off x="3492500" y="4416425"/>
            <a:ext cx="92075" cy="1588"/>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94406" name="Line 205"/>
          <p:cNvSpPr>
            <a:spLocks noChangeShapeType="1"/>
          </p:cNvSpPr>
          <p:nvPr/>
        </p:nvSpPr>
        <p:spPr bwMode="auto">
          <a:xfrm flipH="1">
            <a:off x="3492500" y="4146550"/>
            <a:ext cx="92075" cy="1588"/>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94407" name="Line 206"/>
          <p:cNvSpPr>
            <a:spLocks noChangeShapeType="1"/>
          </p:cNvSpPr>
          <p:nvPr/>
        </p:nvSpPr>
        <p:spPr bwMode="auto">
          <a:xfrm flipH="1">
            <a:off x="3492500" y="3868738"/>
            <a:ext cx="92075" cy="0"/>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94408" name="Line 207"/>
          <p:cNvSpPr>
            <a:spLocks noChangeShapeType="1"/>
          </p:cNvSpPr>
          <p:nvPr/>
        </p:nvSpPr>
        <p:spPr bwMode="auto">
          <a:xfrm flipH="1">
            <a:off x="3492500" y="3590925"/>
            <a:ext cx="92075" cy="1588"/>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94409" name="Line 208"/>
          <p:cNvSpPr>
            <a:spLocks noChangeShapeType="1"/>
          </p:cNvSpPr>
          <p:nvPr/>
        </p:nvSpPr>
        <p:spPr bwMode="auto">
          <a:xfrm flipH="1">
            <a:off x="3470275" y="3590925"/>
            <a:ext cx="114300" cy="1588"/>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94410" name="Line 209"/>
          <p:cNvSpPr>
            <a:spLocks noChangeShapeType="1"/>
          </p:cNvSpPr>
          <p:nvPr/>
        </p:nvSpPr>
        <p:spPr bwMode="auto">
          <a:xfrm flipH="1">
            <a:off x="3492500" y="3314700"/>
            <a:ext cx="92075" cy="0"/>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94411" name="Line 210"/>
          <p:cNvSpPr>
            <a:spLocks noChangeShapeType="1"/>
          </p:cNvSpPr>
          <p:nvPr/>
        </p:nvSpPr>
        <p:spPr bwMode="auto">
          <a:xfrm flipH="1">
            <a:off x="3492500" y="3035300"/>
            <a:ext cx="92075" cy="1588"/>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94412" name="Line 211"/>
          <p:cNvSpPr>
            <a:spLocks noChangeShapeType="1"/>
          </p:cNvSpPr>
          <p:nvPr/>
        </p:nvSpPr>
        <p:spPr bwMode="auto">
          <a:xfrm flipH="1">
            <a:off x="3492500" y="2765425"/>
            <a:ext cx="92075" cy="0"/>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94413" name="Line 212"/>
          <p:cNvSpPr>
            <a:spLocks noChangeShapeType="1"/>
          </p:cNvSpPr>
          <p:nvPr/>
        </p:nvSpPr>
        <p:spPr bwMode="auto">
          <a:xfrm flipH="1">
            <a:off x="3492500" y="2487613"/>
            <a:ext cx="92075" cy="1587"/>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94414" name="Line 213"/>
          <p:cNvSpPr>
            <a:spLocks noChangeShapeType="1"/>
          </p:cNvSpPr>
          <p:nvPr/>
        </p:nvSpPr>
        <p:spPr bwMode="auto">
          <a:xfrm flipH="1">
            <a:off x="3492500" y="2209800"/>
            <a:ext cx="92075" cy="1588"/>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94415" name="Line 214"/>
          <p:cNvSpPr>
            <a:spLocks noChangeShapeType="1"/>
          </p:cNvSpPr>
          <p:nvPr/>
        </p:nvSpPr>
        <p:spPr bwMode="auto">
          <a:xfrm flipH="1">
            <a:off x="3470275" y="2209800"/>
            <a:ext cx="114300" cy="1588"/>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94416" name="Freeform 216"/>
          <p:cNvSpPr>
            <a:spLocks/>
          </p:cNvSpPr>
          <p:nvPr/>
        </p:nvSpPr>
        <p:spPr bwMode="auto">
          <a:xfrm>
            <a:off x="3584575" y="2209800"/>
            <a:ext cx="2170113" cy="2762250"/>
          </a:xfrm>
          <a:custGeom>
            <a:avLst/>
            <a:gdLst>
              <a:gd name="T0" fmla="*/ 2147483646 w 305"/>
              <a:gd name="T1" fmla="*/ 2147483646 h 388"/>
              <a:gd name="T2" fmla="*/ 2147483646 w 305"/>
              <a:gd name="T3" fmla="*/ 2147483646 h 388"/>
              <a:gd name="T4" fmla="*/ 2147483646 w 305"/>
              <a:gd name="T5" fmla="*/ 2147483646 h 388"/>
              <a:gd name="T6" fmla="*/ 2147483646 w 305"/>
              <a:gd name="T7" fmla="*/ 2147483646 h 388"/>
              <a:gd name="T8" fmla="*/ 2147483646 w 305"/>
              <a:gd name="T9" fmla="*/ 2147483646 h 388"/>
              <a:gd name="T10" fmla="*/ 2147483646 w 305"/>
              <a:gd name="T11" fmla="*/ 2147483646 h 388"/>
              <a:gd name="T12" fmla="*/ 2147483646 w 305"/>
              <a:gd name="T13" fmla="*/ 2147483646 h 388"/>
              <a:gd name="T14" fmla="*/ 2147483646 w 305"/>
              <a:gd name="T15" fmla="*/ 2147483646 h 388"/>
              <a:gd name="T16" fmla="*/ 2147483646 w 305"/>
              <a:gd name="T17" fmla="*/ 2147483646 h 388"/>
              <a:gd name="T18" fmla="*/ 2147483646 w 305"/>
              <a:gd name="T19" fmla="*/ 2147483646 h 388"/>
              <a:gd name="T20" fmla="*/ 2147483646 w 305"/>
              <a:gd name="T21" fmla="*/ 2147483646 h 388"/>
              <a:gd name="T22" fmla="*/ 2147483646 w 305"/>
              <a:gd name="T23" fmla="*/ 2147483646 h 388"/>
              <a:gd name="T24" fmla="*/ 2147483646 w 305"/>
              <a:gd name="T25" fmla="*/ 2147483646 h 388"/>
              <a:gd name="T26" fmla="*/ 2147483646 w 305"/>
              <a:gd name="T27" fmla="*/ 2147483646 h 388"/>
              <a:gd name="T28" fmla="*/ 2147483646 w 305"/>
              <a:gd name="T29" fmla="*/ 2147483646 h 388"/>
              <a:gd name="T30" fmla="*/ 2147483646 w 305"/>
              <a:gd name="T31" fmla="*/ 2147483646 h 388"/>
              <a:gd name="T32" fmla="*/ 2147483646 w 305"/>
              <a:gd name="T33" fmla="*/ 2147483646 h 388"/>
              <a:gd name="T34" fmla="*/ 2147483646 w 305"/>
              <a:gd name="T35" fmla="*/ 2147483646 h 388"/>
              <a:gd name="T36" fmla="*/ 2147483646 w 305"/>
              <a:gd name="T37" fmla="*/ 2147483646 h 388"/>
              <a:gd name="T38" fmla="*/ 2147483646 w 305"/>
              <a:gd name="T39" fmla="*/ 2147483646 h 388"/>
              <a:gd name="T40" fmla="*/ 2147483646 w 305"/>
              <a:gd name="T41" fmla="*/ 2147483646 h 388"/>
              <a:gd name="T42" fmla="*/ 2147483646 w 305"/>
              <a:gd name="T43" fmla="*/ 2147483646 h 388"/>
              <a:gd name="T44" fmla="*/ 2147483646 w 305"/>
              <a:gd name="T45" fmla="*/ 2147483646 h 388"/>
              <a:gd name="T46" fmla="*/ 2147483646 w 305"/>
              <a:gd name="T47" fmla="*/ 2147483646 h 388"/>
              <a:gd name="T48" fmla="*/ 2147483646 w 305"/>
              <a:gd name="T49" fmla="*/ 2147483646 h 388"/>
              <a:gd name="T50" fmla="*/ 2147483646 w 305"/>
              <a:gd name="T51" fmla="*/ 2147483646 h 388"/>
              <a:gd name="T52" fmla="*/ 2147483646 w 305"/>
              <a:gd name="T53" fmla="*/ 2147483646 h 388"/>
              <a:gd name="T54" fmla="*/ 2147483646 w 305"/>
              <a:gd name="T55" fmla="*/ 2147483646 h 388"/>
              <a:gd name="T56" fmla="*/ 2147483646 w 305"/>
              <a:gd name="T57" fmla="*/ 2147483646 h 388"/>
              <a:gd name="T58" fmla="*/ 2147483646 w 305"/>
              <a:gd name="T59" fmla="*/ 2147483646 h 388"/>
              <a:gd name="T60" fmla="*/ 2147483646 w 305"/>
              <a:gd name="T61" fmla="*/ 2147483646 h 388"/>
              <a:gd name="T62" fmla="*/ 2147483646 w 305"/>
              <a:gd name="T63" fmla="*/ 2147483646 h 388"/>
              <a:gd name="T64" fmla="*/ 2147483646 w 305"/>
              <a:gd name="T65" fmla="*/ 2147483646 h 388"/>
              <a:gd name="T66" fmla="*/ 2147483646 w 305"/>
              <a:gd name="T67" fmla="*/ 2147483646 h 388"/>
              <a:gd name="T68" fmla="*/ 2147483646 w 305"/>
              <a:gd name="T69" fmla="*/ 2147483646 h 388"/>
              <a:gd name="T70" fmla="*/ 2147483646 w 305"/>
              <a:gd name="T71" fmla="*/ 2147483646 h 388"/>
              <a:gd name="T72" fmla="*/ 2147483646 w 305"/>
              <a:gd name="T73" fmla="*/ 2147483646 h 388"/>
              <a:gd name="T74" fmla="*/ 2147483646 w 305"/>
              <a:gd name="T75" fmla="*/ 2147483646 h 388"/>
              <a:gd name="T76" fmla="*/ 2147483646 w 305"/>
              <a:gd name="T77" fmla="*/ 2147483646 h 388"/>
              <a:gd name="T78" fmla="*/ 2147483646 w 305"/>
              <a:gd name="T79" fmla="*/ 2147483646 h 388"/>
              <a:gd name="T80" fmla="*/ 2147483646 w 305"/>
              <a:gd name="T81" fmla="*/ 2147483646 h 388"/>
              <a:gd name="T82" fmla="*/ 2147483646 w 305"/>
              <a:gd name="T83" fmla="*/ 2147483646 h 388"/>
              <a:gd name="T84" fmla="*/ 2147483646 w 305"/>
              <a:gd name="T85" fmla="*/ 2147483646 h 388"/>
              <a:gd name="T86" fmla="*/ 2147483646 w 305"/>
              <a:gd name="T87" fmla="*/ 2147483646 h 388"/>
              <a:gd name="T88" fmla="*/ 2147483646 w 305"/>
              <a:gd name="T89" fmla="*/ 2147483646 h 388"/>
              <a:gd name="T90" fmla="*/ 2147483646 w 305"/>
              <a:gd name="T91" fmla="*/ 2147483646 h 388"/>
              <a:gd name="T92" fmla="*/ 2147483646 w 305"/>
              <a:gd name="T93" fmla="*/ 2147483646 h 388"/>
              <a:gd name="T94" fmla="*/ 2147483646 w 305"/>
              <a:gd name="T95" fmla="*/ 2147483646 h 388"/>
              <a:gd name="T96" fmla="*/ 2147483646 w 305"/>
              <a:gd name="T97" fmla="*/ 2147483646 h 388"/>
              <a:gd name="T98" fmla="*/ 2147483646 w 305"/>
              <a:gd name="T99" fmla="*/ 2147483646 h 388"/>
              <a:gd name="T100" fmla="*/ 2147483646 w 305"/>
              <a:gd name="T101" fmla="*/ 2147483646 h 388"/>
              <a:gd name="T102" fmla="*/ 2147483646 w 305"/>
              <a:gd name="T103" fmla="*/ 2147483646 h 388"/>
              <a:gd name="T104" fmla="*/ 2147483646 w 305"/>
              <a:gd name="T105" fmla="*/ 2147483646 h 388"/>
              <a:gd name="T106" fmla="*/ 2147483646 w 305"/>
              <a:gd name="T107" fmla="*/ 2147483646 h 388"/>
              <a:gd name="T108" fmla="*/ 2147483646 w 305"/>
              <a:gd name="T109" fmla="*/ 2147483646 h 388"/>
              <a:gd name="T110" fmla="*/ 2147483646 w 305"/>
              <a:gd name="T111" fmla="*/ 2147483646 h 388"/>
              <a:gd name="T112" fmla="*/ 2147483646 w 305"/>
              <a:gd name="T113" fmla="*/ 2147483646 h 388"/>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305" h="388">
                <a:moveTo>
                  <a:pt x="0" y="0"/>
                </a:moveTo>
                <a:lnTo>
                  <a:pt x="0" y="0"/>
                </a:lnTo>
                <a:lnTo>
                  <a:pt x="0" y="4"/>
                </a:lnTo>
                <a:lnTo>
                  <a:pt x="2" y="4"/>
                </a:lnTo>
                <a:lnTo>
                  <a:pt x="2" y="8"/>
                </a:lnTo>
                <a:lnTo>
                  <a:pt x="5" y="8"/>
                </a:lnTo>
                <a:lnTo>
                  <a:pt x="5" y="12"/>
                </a:lnTo>
                <a:lnTo>
                  <a:pt x="7" y="12"/>
                </a:lnTo>
                <a:lnTo>
                  <a:pt x="7" y="16"/>
                </a:lnTo>
                <a:lnTo>
                  <a:pt x="10" y="16"/>
                </a:lnTo>
                <a:lnTo>
                  <a:pt x="10" y="19"/>
                </a:lnTo>
                <a:lnTo>
                  <a:pt x="12" y="19"/>
                </a:lnTo>
                <a:lnTo>
                  <a:pt x="12" y="23"/>
                </a:lnTo>
                <a:lnTo>
                  <a:pt x="14" y="23"/>
                </a:lnTo>
                <a:lnTo>
                  <a:pt x="14" y="27"/>
                </a:lnTo>
                <a:lnTo>
                  <a:pt x="17" y="27"/>
                </a:lnTo>
                <a:lnTo>
                  <a:pt x="17" y="31"/>
                </a:lnTo>
                <a:lnTo>
                  <a:pt x="19" y="31"/>
                </a:lnTo>
                <a:lnTo>
                  <a:pt x="19" y="35"/>
                </a:lnTo>
                <a:lnTo>
                  <a:pt x="21" y="35"/>
                </a:lnTo>
                <a:lnTo>
                  <a:pt x="21" y="39"/>
                </a:lnTo>
                <a:lnTo>
                  <a:pt x="24" y="39"/>
                </a:lnTo>
                <a:lnTo>
                  <a:pt x="24" y="43"/>
                </a:lnTo>
                <a:lnTo>
                  <a:pt x="26" y="43"/>
                </a:lnTo>
                <a:lnTo>
                  <a:pt x="26" y="47"/>
                </a:lnTo>
                <a:lnTo>
                  <a:pt x="29" y="47"/>
                </a:lnTo>
                <a:lnTo>
                  <a:pt x="29" y="50"/>
                </a:lnTo>
                <a:lnTo>
                  <a:pt x="31" y="50"/>
                </a:lnTo>
                <a:lnTo>
                  <a:pt x="31" y="54"/>
                </a:lnTo>
                <a:lnTo>
                  <a:pt x="33" y="54"/>
                </a:lnTo>
                <a:lnTo>
                  <a:pt x="33" y="58"/>
                </a:lnTo>
                <a:lnTo>
                  <a:pt x="36" y="58"/>
                </a:lnTo>
                <a:lnTo>
                  <a:pt x="36" y="62"/>
                </a:lnTo>
                <a:lnTo>
                  <a:pt x="38" y="62"/>
                </a:lnTo>
                <a:lnTo>
                  <a:pt x="38" y="66"/>
                </a:lnTo>
                <a:lnTo>
                  <a:pt x="40" y="66"/>
                </a:lnTo>
                <a:lnTo>
                  <a:pt x="40" y="70"/>
                </a:lnTo>
                <a:lnTo>
                  <a:pt x="43" y="70"/>
                </a:lnTo>
                <a:lnTo>
                  <a:pt x="43" y="74"/>
                </a:lnTo>
                <a:lnTo>
                  <a:pt x="45" y="74"/>
                </a:lnTo>
                <a:lnTo>
                  <a:pt x="45" y="78"/>
                </a:lnTo>
                <a:lnTo>
                  <a:pt x="47" y="78"/>
                </a:lnTo>
                <a:lnTo>
                  <a:pt x="47" y="82"/>
                </a:lnTo>
                <a:lnTo>
                  <a:pt x="50" y="82"/>
                </a:lnTo>
                <a:lnTo>
                  <a:pt x="50" y="85"/>
                </a:lnTo>
                <a:lnTo>
                  <a:pt x="52" y="85"/>
                </a:lnTo>
                <a:lnTo>
                  <a:pt x="52" y="89"/>
                </a:lnTo>
                <a:lnTo>
                  <a:pt x="55" y="89"/>
                </a:lnTo>
                <a:lnTo>
                  <a:pt x="55" y="93"/>
                </a:lnTo>
                <a:lnTo>
                  <a:pt x="57" y="93"/>
                </a:lnTo>
                <a:lnTo>
                  <a:pt x="57" y="97"/>
                </a:lnTo>
                <a:lnTo>
                  <a:pt x="59" y="97"/>
                </a:lnTo>
                <a:lnTo>
                  <a:pt x="59" y="101"/>
                </a:lnTo>
                <a:lnTo>
                  <a:pt x="62" y="101"/>
                </a:lnTo>
                <a:lnTo>
                  <a:pt x="62" y="105"/>
                </a:lnTo>
                <a:lnTo>
                  <a:pt x="64" y="105"/>
                </a:lnTo>
                <a:lnTo>
                  <a:pt x="64" y="109"/>
                </a:lnTo>
                <a:lnTo>
                  <a:pt x="66" y="109"/>
                </a:lnTo>
                <a:lnTo>
                  <a:pt x="66" y="113"/>
                </a:lnTo>
                <a:lnTo>
                  <a:pt x="69" y="113"/>
                </a:lnTo>
                <a:lnTo>
                  <a:pt x="69" y="116"/>
                </a:lnTo>
                <a:lnTo>
                  <a:pt x="71" y="116"/>
                </a:lnTo>
                <a:lnTo>
                  <a:pt x="71" y="120"/>
                </a:lnTo>
                <a:lnTo>
                  <a:pt x="74" y="120"/>
                </a:lnTo>
                <a:lnTo>
                  <a:pt x="74" y="124"/>
                </a:lnTo>
                <a:lnTo>
                  <a:pt x="76" y="124"/>
                </a:lnTo>
                <a:lnTo>
                  <a:pt x="76" y="128"/>
                </a:lnTo>
                <a:lnTo>
                  <a:pt x="78" y="128"/>
                </a:lnTo>
                <a:lnTo>
                  <a:pt x="78" y="132"/>
                </a:lnTo>
                <a:lnTo>
                  <a:pt x="81" y="132"/>
                </a:lnTo>
                <a:lnTo>
                  <a:pt x="81" y="136"/>
                </a:lnTo>
                <a:lnTo>
                  <a:pt x="83" y="136"/>
                </a:lnTo>
                <a:lnTo>
                  <a:pt x="83" y="140"/>
                </a:lnTo>
                <a:lnTo>
                  <a:pt x="85" y="140"/>
                </a:lnTo>
                <a:lnTo>
                  <a:pt x="85" y="144"/>
                </a:lnTo>
                <a:lnTo>
                  <a:pt x="88" y="144"/>
                </a:lnTo>
                <a:lnTo>
                  <a:pt x="88" y="147"/>
                </a:lnTo>
                <a:lnTo>
                  <a:pt x="90" y="147"/>
                </a:lnTo>
                <a:lnTo>
                  <a:pt x="90" y="151"/>
                </a:lnTo>
                <a:lnTo>
                  <a:pt x="93" y="151"/>
                </a:lnTo>
                <a:lnTo>
                  <a:pt x="93" y="155"/>
                </a:lnTo>
                <a:lnTo>
                  <a:pt x="95" y="155"/>
                </a:lnTo>
                <a:lnTo>
                  <a:pt x="95" y="159"/>
                </a:lnTo>
                <a:lnTo>
                  <a:pt x="97" y="159"/>
                </a:lnTo>
                <a:lnTo>
                  <a:pt x="97" y="163"/>
                </a:lnTo>
                <a:lnTo>
                  <a:pt x="100" y="163"/>
                </a:lnTo>
                <a:lnTo>
                  <a:pt x="100" y="167"/>
                </a:lnTo>
                <a:lnTo>
                  <a:pt x="102" y="167"/>
                </a:lnTo>
                <a:lnTo>
                  <a:pt x="102" y="171"/>
                </a:lnTo>
                <a:lnTo>
                  <a:pt x="104" y="171"/>
                </a:lnTo>
                <a:lnTo>
                  <a:pt x="104" y="175"/>
                </a:lnTo>
                <a:lnTo>
                  <a:pt x="107" y="175"/>
                </a:lnTo>
                <a:lnTo>
                  <a:pt x="107" y="179"/>
                </a:lnTo>
                <a:lnTo>
                  <a:pt x="109" y="179"/>
                </a:lnTo>
                <a:lnTo>
                  <a:pt x="109" y="182"/>
                </a:lnTo>
                <a:lnTo>
                  <a:pt x="112" y="182"/>
                </a:lnTo>
                <a:lnTo>
                  <a:pt x="112" y="186"/>
                </a:lnTo>
                <a:lnTo>
                  <a:pt x="114" y="186"/>
                </a:lnTo>
                <a:lnTo>
                  <a:pt x="114" y="190"/>
                </a:lnTo>
                <a:lnTo>
                  <a:pt x="116" y="190"/>
                </a:lnTo>
                <a:lnTo>
                  <a:pt x="116" y="194"/>
                </a:lnTo>
                <a:lnTo>
                  <a:pt x="119" y="194"/>
                </a:lnTo>
                <a:lnTo>
                  <a:pt x="119" y="198"/>
                </a:lnTo>
                <a:lnTo>
                  <a:pt x="121" y="198"/>
                </a:lnTo>
                <a:lnTo>
                  <a:pt x="121" y="202"/>
                </a:lnTo>
                <a:lnTo>
                  <a:pt x="123" y="202"/>
                </a:lnTo>
                <a:lnTo>
                  <a:pt x="123" y="206"/>
                </a:lnTo>
                <a:lnTo>
                  <a:pt x="126" y="206"/>
                </a:lnTo>
                <a:lnTo>
                  <a:pt x="126" y="210"/>
                </a:lnTo>
                <a:lnTo>
                  <a:pt x="128" y="210"/>
                </a:lnTo>
                <a:lnTo>
                  <a:pt x="128" y="213"/>
                </a:lnTo>
                <a:lnTo>
                  <a:pt x="131" y="213"/>
                </a:lnTo>
                <a:lnTo>
                  <a:pt x="131" y="217"/>
                </a:lnTo>
                <a:lnTo>
                  <a:pt x="133" y="217"/>
                </a:lnTo>
                <a:lnTo>
                  <a:pt x="133" y="221"/>
                </a:lnTo>
                <a:lnTo>
                  <a:pt x="135" y="221"/>
                </a:lnTo>
                <a:lnTo>
                  <a:pt x="135" y="225"/>
                </a:lnTo>
                <a:lnTo>
                  <a:pt x="138" y="225"/>
                </a:lnTo>
                <a:lnTo>
                  <a:pt x="138" y="229"/>
                </a:lnTo>
                <a:lnTo>
                  <a:pt x="140" y="229"/>
                </a:lnTo>
                <a:lnTo>
                  <a:pt x="140" y="233"/>
                </a:lnTo>
                <a:lnTo>
                  <a:pt x="142" y="233"/>
                </a:lnTo>
                <a:lnTo>
                  <a:pt x="142" y="237"/>
                </a:lnTo>
                <a:lnTo>
                  <a:pt x="145" y="237"/>
                </a:lnTo>
                <a:lnTo>
                  <a:pt x="145" y="241"/>
                </a:lnTo>
                <a:lnTo>
                  <a:pt x="147" y="241"/>
                </a:lnTo>
                <a:lnTo>
                  <a:pt x="147" y="244"/>
                </a:lnTo>
                <a:lnTo>
                  <a:pt x="149" y="244"/>
                </a:lnTo>
                <a:lnTo>
                  <a:pt x="149" y="248"/>
                </a:lnTo>
                <a:lnTo>
                  <a:pt x="152" y="248"/>
                </a:lnTo>
                <a:lnTo>
                  <a:pt x="152" y="252"/>
                </a:lnTo>
                <a:lnTo>
                  <a:pt x="154" y="252"/>
                </a:lnTo>
                <a:lnTo>
                  <a:pt x="154" y="256"/>
                </a:lnTo>
                <a:lnTo>
                  <a:pt x="157" y="256"/>
                </a:lnTo>
                <a:lnTo>
                  <a:pt x="157" y="260"/>
                </a:lnTo>
                <a:lnTo>
                  <a:pt x="159" y="260"/>
                </a:lnTo>
                <a:lnTo>
                  <a:pt x="159" y="264"/>
                </a:lnTo>
                <a:lnTo>
                  <a:pt x="161" y="264"/>
                </a:lnTo>
                <a:lnTo>
                  <a:pt x="161" y="268"/>
                </a:lnTo>
                <a:lnTo>
                  <a:pt x="164" y="268"/>
                </a:lnTo>
                <a:lnTo>
                  <a:pt x="164" y="272"/>
                </a:lnTo>
                <a:lnTo>
                  <a:pt x="166" y="272"/>
                </a:lnTo>
                <a:lnTo>
                  <a:pt x="166" y="276"/>
                </a:lnTo>
                <a:lnTo>
                  <a:pt x="168" y="276"/>
                </a:lnTo>
                <a:lnTo>
                  <a:pt x="168" y="279"/>
                </a:lnTo>
                <a:lnTo>
                  <a:pt x="171" y="279"/>
                </a:lnTo>
                <a:lnTo>
                  <a:pt x="171" y="283"/>
                </a:lnTo>
                <a:lnTo>
                  <a:pt x="173" y="283"/>
                </a:lnTo>
                <a:lnTo>
                  <a:pt x="173" y="287"/>
                </a:lnTo>
                <a:lnTo>
                  <a:pt x="176" y="287"/>
                </a:lnTo>
                <a:lnTo>
                  <a:pt x="176" y="291"/>
                </a:lnTo>
                <a:lnTo>
                  <a:pt x="178" y="291"/>
                </a:lnTo>
                <a:lnTo>
                  <a:pt x="178" y="295"/>
                </a:lnTo>
                <a:lnTo>
                  <a:pt x="180" y="295"/>
                </a:lnTo>
                <a:lnTo>
                  <a:pt x="180" y="299"/>
                </a:lnTo>
                <a:lnTo>
                  <a:pt x="183" y="299"/>
                </a:lnTo>
                <a:lnTo>
                  <a:pt x="183" y="303"/>
                </a:lnTo>
                <a:lnTo>
                  <a:pt x="185" y="303"/>
                </a:lnTo>
                <a:lnTo>
                  <a:pt x="185" y="307"/>
                </a:lnTo>
                <a:lnTo>
                  <a:pt x="187" y="307"/>
                </a:lnTo>
                <a:lnTo>
                  <a:pt x="187" y="310"/>
                </a:lnTo>
                <a:lnTo>
                  <a:pt x="190" y="310"/>
                </a:lnTo>
                <a:lnTo>
                  <a:pt x="190" y="314"/>
                </a:lnTo>
                <a:lnTo>
                  <a:pt x="192" y="314"/>
                </a:lnTo>
                <a:lnTo>
                  <a:pt x="192" y="318"/>
                </a:lnTo>
                <a:lnTo>
                  <a:pt x="195" y="318"/>
                </a:lnTo>
                <a:lnTo>
                  <a:pt x="195" y="322"/>
                </a:lnTo>
                <a:lnTo>
                  <a:pt x="197" y="322"/>
                </a:lnTo>
                <a:lnTo>
                  <a:pt x="197" y="326"/>
                </a:lnTo>
                <a:lnTo>
                  <a:pt x="199" y="326"/>
                </a:lnTo>
                <a:lnTo>
                  <a:pt x="199" y="330"/>
                </a:lnTo>
                <a:lnTo>
                  <a:pt x="202" y="330"/>
                </a:lnTo>
                <a:lnTo>
                  <a:pt x="202" y="334"/>
                </a:lnTo>
                <a:lnTo>
                  <a:pt x="204" y="334"/>
                </a:lnTo>
                <a:lnTo>
                  <a:pt x="204" y="338"/>
                </a:lnTo>
                <a:lnTo>
                  <a:pt x="206" y="338"/>
                </a:lnTo>
                <a:lnTo>
                  <a:pt x="206" y="341"/>
                </a:lnTo>
                <a:lnTo>
                  <a:pt x="209" y="341"/>
                </a:lnTo>
                <a:lnTo>
                  <a:pt x="209" y="345"/>
                </a:lnTo>
                <a:lnTo>
                  <a:pt x="211" y="345"/>
                </a:lnTo>
                <a:lnTo>
                  <a:pt x="211" y="349"/>
                </a:lnTo>
                <a:lnTo>
                  <a:pt x="214" y="349"/>
                </a:lnTo>
                <a:lnTo>
                  <a:pt x="214" y="353"/>
                </a:lnTo>
                <a:lnTo>
                  <a:pt x="216" y="353"/>
                </a:lnTo>
                <a:lnTo>
                  <a:pt x="216" y="357"/>
                </a:lnTo>
                <a:lnTo>
                  <a:pt x="218" y="357"/>
                </a:lnTo>
                <a:lnTo>
                  <a:pt x="218" y="361"/>
                </a:lnTo>
                <a:lnTo>
                  <a:pt x="221" y="361"/>
                </a:lnTo>
                <a:lnTo>
                  <a:pt x="221" y="365"/>
                </a:lnTo>
                <a:lnTo>
                  <a:pt x="223" y="365"/>
                </a:lnTo>
                <a:lnTo>
                  <a:pt x="223" y="369"/>
                </a:lnTo>
                <a:lnTo>
                  <a:pt x="225" y="369"/>
                </a:lnTo>
                <a:lnTo>
                  <a:pt x="225" y="373"/>
                </a:lnTo>
                <a:lnTo>
                  <a:pt x="228" y="373"/>
                </a:lnTo>
                <a:lnTo>
                  <a:pt x="228" y="376"/>
                </a:lnTo>
                <a:lnTo>
                  <a:pt x="230" y="376"/>
                </a:lnTo>
                <a:lnTo>
                  <a:pt x="230" y="380"/>
                </a:lnTo>
                <a:lnTo>
                  <a:pt x="232" y="380"/>
                </a:lnTo>
                <a:lnTo>
                  <a:pt x="232" y="384"/>
                </a:lnTo>
                <a:lnTo>
                  <a:pt x="235" y="384"/>
                </a:lnTo>
                <a:lnTo>
                  <a:pt x="235" y="388"/>
                </a:lnTo>
                <a:lnTo>
                  <a:pt x="305" y="388"/>
                </a:lnTo>
                <a:lnTo>
                  <a:pt x="305" y="384"/>
                </a:lnTo>
                <a:lnTo>
                  <a:pt x="303" y="384"/>
                </a:lnTo>
                <a:lnTo>
                  <a:pt x="303" y="380"/>
                </a:lnTo>
                <a:lnTo>
                  <a:pt x="302" y="380"/>
                </a:lnTo>
                <a:lnTo>
                  <a:pt x="302" y="376"/>
                </a:lnTo>
                <a:lnTo>
                  <a:pt x="300" y="376"/>
                </a:lnTo>
                <a:lnTo>
                  <a:pt x="300" y="373"/>
                </a:lnTo>
                <a:lnTo>
                  <a:pt x="298" y="373"/>
                </a:lnTo>
                <a:lnTo>
                  <a:pt x="298" y="369"/>
                </a:lnTo>
                <a:lnTo>
                  <a:pt x="297" y="369"/>
                </a:lnTo>
                <a:lnTo>
                  <a:pt x="297" y="365"/>
                </a:lnTo>
                <a:lnTo>
                  <a:pt x="295" y="365"/>
                </a:lnTo>
                <a:lnTo>
                  <a:pt x="295" y="361"/>
                </a:lnTo>
                <a:lnTo>
                  <a:pt x="293" y="361"/>
                </a:lnTo>
                <a:lnTo>
                  <a:pt x="293" y="357"/>
                </a:lnTo>
                <a:lnTo>
                  <a:pt x="291" y="357"/>
                </a:lnTo>
                <a:lnTo>
                  <a:pt x="291" y="353"/>
                </a:lnTo>
                <a:lnTo>
                  <a:pt x="290" y="353"/>
                </a:lnTo>
                <a:lnTo>
                  <a:pt x="290" y="349"/>
                </a:lnTo>
                <a:lnTo>
                  <a:pt x="288" y="349"/>
                </a:lnTo>
                <a:lnTo>
                  <a:pt x="288" y="345"/>
                </a:lnTo>
                <a:lnTo>
                  <a:pt x="286" y="345"/>
                </a:lnTo>
                <a:lnTo>
                  <a:pt x="286" y="341"/>
                </a:lnTo>
                <a:lnTo>
                  <a:pt x="285" y="341"/>
                </a:lnTo>
                <a:lnTo>
                  <a:pt x="285" y="338"/>
                </a:lnTo>
                <a:lnTo>
                  <a:pt x="283" y="338"/>
                </a:lnTo>
                <a:lnTo>
                  <a:pt x="283" y="334"/>
                </a:lnTo>
                <a:lnTo>
                  <a:pt x="281" y="334"/>
                </a:lnTo>
                <a:lnTo>
                  <a:pt x="281" y="330"/>
                </a:lnTo>
                <a:lnTo>
                  <a:pt x="280" y="330"/>
                </a:lnTo>
                <a:lnTo>
                  <a:pt x="280" y="326"/>
                </a:lnTo>
                <a:lnTo>
                  <a:pt x="278" y="326"/>
                </a:lnTo>
                <a:lnTo>
                  <a:pt x="278" y="322"/>
                </a:lnTo>
                <a:lnTo>
                  <a:pt x="276" y="322"/>
                </a:lnTo>
                <a:lnTo>
                  <a:pt x="276" y="318"/>
                </a:lnTo>
                <a:lnTo>
                  <a:pt x="274" y="318"/>
                </a:lnTo>
                <a:lnTo>
                  <a:pt x="274" y="314"/>
                </a:lnTo>
                <a:lnTo>
                  <a:pt x="273" y="314"/>
                </a:lnTo>
                <a:lnTo>
                  <a:pt x="273" y="310"/>
                </a:lnTo>
                <a:lnTo>
                  <a:pt x="271" y="310"/>
                </a:lnTo>
                <a:lnTo>
                  <a:pt x="271" y="307"/>
                </a:lnTo>
                <a:lnTo>
                  <a:pt x="269" y="307"/>
                </a:lnTo>
                <a:lnTo>
                  <a:pt x="269" y="303"/>
                </a:lnTo>
                <a:lnTo>
                  <a:pt x="268" y="303"/>
                </a:lnTo>
                <a:lnTo>
                  <a:pt x="268" y="299"/>
                </a:lnTo>
                <a:lnTo>
                  <a:pt x="266" y="299"/>
                </a:lnTo>
                <a:lnTo>
                  <a:pt x="266" y="295"/>
                </a:lnTo>
                <a:lnTo>
                  <a:pt x="264" y="295"/>
                </a:lnTo>
                <a:lnTo>
                  <a:pt x="264" y="291"/>
                </a:lnTo>
                <a:lnTo>
                  <a:pt x="263" y="291"/>
                </a:lnTo>
                <a:lnTo>
                  <a:pt x="263" y="287"/>
                </a:lnTo>
                <a:lnTo>
                  <a:pt x="261" y="287"/>
                </a:lnTo>
                <a:lnTo>
                  <a:pt x="261" y="283"/>
                </a:lnTo>
                <a:lnTo>
                  <a:pt x="259" y="283"/>
                </a:lnTo>
                <a:lnTo>
                  <a:pt x="259" y="279"/>
                </a:lnTo>
                <a:lnTo>
                  <a:pt x="258" y="279"/>
                </a:lnTo>
                <a:lnTo>
                  <a:pt x="258" y="276"/>
                </a:lnTo>
                <a:lnTo>
                  <a:pt x="256" y="276"/>
                </a:lnTo>
                <a:lnTo>
                  <a:pt x="256" y="272"/>
                </a:lnTo>
                <a:lnTo>
                  <a:pt x="254" y="272"/>
                </a:lnTo>
                <a:lnTo>
                  <a:pt x="254" y="268"/>
                </a:lnTo>
                <a:lnTo>
                  <a:pt x="252" y="268"/>
                </a:lnTo>
                <a:lnTo>
                  <a:pt x="252" y="264"/>
                </a:lnTo>
                <a:lnTo>
                  <a:pt x="251" y="264"/>
                </a:lnTo>
                <a:lnTo>
                  <a:pt x="251" y="260"/>
                </a:lnTo>
                <a:lnTo>
                  <a:pt x="249" y="260"/>
                </a:lnTo>
                <a:lnTo>
                  <a:pt x="249" y="256"/>
                </a:lnTo>
                <a:lnTo>
                  <a:pt x="247" y="256"/>
                </a:lnTo>
                <a:lnTo>
                  <a:pt x="247" y="252"/>
                </a:lnTo>
                <a:lnTo>
                  <a:pt x="246" y="252"/>
                </a:lnTo>
                <a:lnTo>
                  <a:pt x="246" y="248"/>
                </a:lnTo>
                <a:lnTo>
                  <a:pt x="244" y="248"/>
                </a:lnTo>
                <a:lnTo>
                  <a:pt x="244" y="244"/>
                </a:lnTo>
                <a:lnTo>
                  <a:pt x="242" y="244"/>
                </a:lnTo>
                <a:lnTo>
                  <a:pt x="242" y="241"/>
                </a:lnTo>
                <a:lnTo>
                  <a:pt x="241" y="241"/>
                </a:lnTo>
                <a:lnTo>
                  <a:pt x="241" y="237"/>
                </a:lnTo>
                <a:lnTo>
                  <a:pt x="239" y="237"/>
                </a:lnTo>
                <a:lnTo>
                  <a:pt x="239" y="233"/>
                </a:lnTo>
                <a:lnTo>
                  <a:pt x="237" y="233"/>
                </a:lnTo>
                <a:lnTo>
                  <a:pt x="237" y="229"/>
                </a:lnTo>
                <a:lnTo>
                  <a:pt x="236" y="229"/>
                </a:lnTo>
                <a:lnTo>
                  <a:pt x="236" y="225"/>
                </a:lnTo>
                <a:lnTo>
                  <a:pt x="234" y="225"/>
                </a:lnTo>
                <a:lnTo>
                  <a:pt x="234" y="221"/>
                </a:lnTo>
                <a:lnTo>
                  <a:pt x="232" y="221"/>
                </a:lnTo>
                <a:lnTo>
                  <a:pt x="232" y="217"/>
                </a:lnTo>
                <a:lnTo>
                  <a:pt x="230" y="217"/>
                </a:lnTo>
                <a:lnTo>
                  <a:pt x="230" y="213"/>
                </a:lnTo>
                <a:lnTo>
                  <a:pt x="229" y="213"/>
                </a:lnTo>
                <a:lnTo>
                  <a:pt x="229" y="210"/>
                </a:lnTo>
                <a:lnTo>
                  <a:pt x="227" y="210"/>
                </a:lnTo>
                <a:lnTo>
                  <a:pt x="227" y="206"/>
                </a:lnTo>
                <a:lnTo>
                  <a:pt x="225" y="206"/>
                </a:lnTo>
                <a:lnTo>
                  <a:pt x="225" y="202"/>
                </a:lnTo>
                <a:lnTo>
                  <a:pt x="224" y="202"/>
                </a:lnTo>
                <a:lnTo>
                  <a:pt x="224" y="198"/>
                </a:lnTo>
                <a:lnTo>
                  <a:pt x="222" y="198"/>
                </a:lnTo>
                <a:lnTo>
                  <a:pt x="222" y="194"/>
                </a:lnTo>
                <a:lnTo>
                  <a:pt x="220" y="194"/>
                </a:lnTo>
                <a:lnTo>
                  <a:pt x="220" y="190"/>
                </a:lnTo>
                <a:lnTo>
                  <a:pt x="219" y="190"/>
                </a:lnTo>
                <a:lnTo>
                  <a:pt x="219" y="186"/>
                </a:lnTo>
                <a:lnTo>
                  <a:pt x="217" y="186"/>
                </a:lnTo>
                <a:lnTo>
                  <a:pt x="217" y="182"/>
                </a:lnTo>
                <a:lnTo>
                  <a:pt x="215" y="182"/>
                </a:lnTo>
                <a:lnTo>
                  <a:pt x="215" y="179"/>
                </a:lnTo>
                <a:lnTo>
                  <a:pt x="214" y="179"/>
                </a:lnTo>
                <a:lnTo>
                  <a:pt x="214" y="175"/>
                </a:lnTo>
                <a:lnTo>
                  <a:pt x="212" y="175"/>
                </a:lnTo>
                <a:lnTo>
                  <a:pt x="212" y="171"/>
                </a:lnTo>
                <a:lnTo>
                  <a:pt x="210" y="171"/>
                </a:lnTo>
                <a:lnTo>
                  <a:pt x="210" y="167"/>
                </a:lnTo>
                <a:lnTo>
                  <a:pt x="208" y="167"/>
                </a:lnTo>
                <a:lnTo>
                  <a:pt x="208" y="163"/>
                </a:lnTo>
                <a:lnTo>
                  <a:pt x="207" y="163"/>
                </a:lnTo>
                <a:lnTo>
                  <a:pt x="207" y="159"/>
                </a:lnTo>
                <a:lnTo>
                  <a:pt x="205" y="159"/>
                </a:lnTo>
                <a:lnTo>
                  <a:pt x="205" y="155"/>
                </a:lnTo>
                <a:lnTo>
                  <a:pt x="203" y="155"/>
                </a:lnTo>
                <a:lnTo>
                  <a:pt x="203" y="151"/>
                </a:lnTo>
                <a:lnTo>
                  <a:pt x="202" y="151"/>
                </a:lnTo>
                <a:lnTo>
                  <a:pt x="202" y="147"/>
                </a:lnTo>
                <a:lnTo>
                  <a:pt x="200" y="147"/>
                </a:lnTo>
                <a:lnTo>
                  <a:pt x="200" y="144"/>
                </a:lnTo>
                <a:lnTo>
                  <a:pt x="198" y="144"/>
                </a:lnTo>
                <a:lnTo>
                  <a:pt x="198" y="140"/>
                </a:lnTo>
                <a:lnTo>
                  <a:pt x="197" y="140"/>
                </a:lnTo>
                <a:lnTo>
                  <a:pt x="197" y="136"/>
                </a:lnTo>
                <a:lnTo>
                  <a:pt x="195" y="136"/>
                </a:lnTo>
                <a:lnTo>
                  <a:pt x="195" y="132"/>
                </a:lnTo>
                <a:lnTo>
                  <a:pt x="193" y="132"/>
                </a:lnTo>
                <a:lnTo>
                  <a:pt x="193" y="128"/>
                </a:lnTo>
                <a:lnTo>
                  <a:pt x="192" y="128"/>
                </a:lnTo>
                <a:lnTo>
                  <a:pt x="192" y="124"/>
                </a:lnTo>
                <a:lnTo>
                  <a:pt x="190" y="124"/>
                </a:lnTo>
                <a:lnTo>
                  <a:pt x="190" y="120"/>
                </a:lnTo>
                <a:lnTo>
                  <a:pt x="188" y="120"/>
                </a:lnTo>
                <a:lnTo>
                  <a:pt x="188" y="116"/>
                </a:lnTo>
                <a:lnTo>
                  <a:pt x="186" y="116"/>
                </a:lnTo>
                <a:lnTo>
                  <a:pt x="186" y="113"/>
                </a:lnTo>
                <a:lnTo>
                  <a:pt x="185" y="113"/>
                </a:lnTo>
                <a:lnTo>
                  <a:pt x="185" y="109"/>
                </a:lnTo>
                <a:lnTo>
                  <a:pt x="183" y="109"/>
                </a:lnTo>
                <a:lnTo>
                  <a:pt x="183" y="105"/>
                </a:lnTo>
                <a:lnTo>
                  <a:pt x="181" y="105"/>
                </a:lnTo>
                <a:lnTo>
                  <a:pt x="181" y="101"/>
                </a:lnTo>
                <a:lnTo>
                  <a:pt x="180" y="101"/>
                </a:lnTo>
                <a:lnTo>
                  <a:pt x="180" y="97"/>
                </a:lnTo>
                <a:lnTo>
                  <a:pt x="178" y="97"/>
                </a:lnTo>
                <a:lnTo>
                  <a:pt x="178" y="93"/>
                </a:lnTo>
                <a:lnTo>
                  <a:pt x="176" y="93"/>
                </a:lnTo>
                <a:lnTo>
                  <a:pt x="176" y="89"/>
                </a:lnTo>
                <a:lnTo>
                  <a:pt x="175" y="89"/>
                </a:lnTo>
                <a:lnTo>
                  <a:pt x="175" y="85"/>
                </a:lnTo>
                <a:lnTo>
                  <a:pt x="173" y="85"/>
                </a:lnTo>
                <a:lnTo>
                  <a:pt x="173" y="82"/>
                </a:lnTo>
                <a:lnTo>
                  <a:pt x="171" y="82"/>
                </a:lnTo>
                <a:lnTo>
                  <a:pt x="171" y="78"/>
                </a:lnTo>
                <a:lnTo>
                  <a:pt x="170" y="78"/>
                </a:lnTo>
                <a:lnTo>
                  <a:pt x="170" y="74"/>
                </a:lnTo>
                <a:lnTo>
                  <a:pt x="168" y="74"/>
                </a:lnTo>
                <a:lnTo>
                  <a:pt x="168" y="70"/>
                </a:lnTo>
                <a:lnTo>
                  <a:pt x="166" y="70"/>
                </a:lnTo>
                <a:lnTo>
                  <a:pt x="166" y="66"/>
                </a:lnTo>
                <a:lnTo>
                  <a:pt x="164" y="66"/>
                </a:lnTo>
                <a:lnTo>
                  <a:pt x="164" y="62"/>
                </a:lnTo>
                <a:lnTo>
                  <a:pt x="163" y="62"/>
                </a:lnTo>
                <a:lnTo>
                  <a:pt x="163" y="58"/>
                </a:lnTo>
                <a:lnTo>
                  <a:pt x="161" y="58"/>
                </a:lnTo>
                <a:lnTo>
                  <a:pt x="161" y="54"/>
                </a:lnTo>
                <a:lnTo>
                  <a:pt x="159" y="54"/>
                </a:lnTo>
                <a:lnTo>
                  <a:pt x="159" y="50"/>
                </a:lnTo>
                <a:lnTo>
                  <a:pt x="158" y="50"/>
                </a:lnTo>
                <a:lnTo>
                  <a:pt x="158" y="47"/>
                </a:lnTo>
                <a:lnTo>
                  <a:pt x="156" y="47"/>
                </a:lnTo>
                <a:lnTo>
                  <a:pt x="156" y="43"/>
                </a:lnTo>
                <a:lnTo>
                  <a:pt x="154" y="43"/>
                </a:lnTo>
                <a:lnTo>
                  <a:pt x="154" y="39"/>
                </a:lnTo>
                <a:lnTo>
                  <a:pt x="153" y="39"/>
                </a:lnTo>
                <a:lnTo>
                  <a:pt x="153" y="35"/>
                </a:lnTo>
                <a:lnTo>
                  <a:pt x="151" y="35"/>
                </a:lnTo>
                <a:lnTo>
                  <a:pt x="151" y="31"/>
                </a:lnTo>
                <a:lnTo>
                  <a:pt x="149" y="31"/>
                </a:lnTo>
                <a:lnTo>
                  <a:pt x="149" y="27"/>
                </a:lnTo>
                <a:lnTo>
                  <a:pt x="147" y="27"/>
                </a:lnTo>
                <a:lnTo>
                  <a:pt x="147" y="23"/>
                </a:lnTo>
                <a:lnTo>
                  <a:pt x="146" y="23"/>
                </a:lnTo>
                <a:lnTo>
                  <a:pt x="146" y="19"/>
                </a:lnTo>
                <a:lnTo>
                  <a:pt x="144" y="19"/>
                </a:lnTo>
                <a:lnTo>
                  <a:pt x="144" y="16"/>
                </a:lnTo>
                <a:lnTo>
                  <a:pt x="142" y="16"/>
                </a:lnTo>
                <a:lnTo>
                  <a:pt x="142" y="12"/>
                </a:lnTo>
                <a:lnTo>
                  <a:pt x="141" y="12"/>
                </a:lnTo>
                <a:lnTo>
                  <a:pt x="141" y="8"/>
                </a:lnTo>
                <a:lnTo>
                  <a:pt x="139" y="8"/>
                </a:lnTo>
                <a:lnTo>
                  <a:pt x="139" y="4"/>
                </a:lnTo>
                <a:lnTo>
                  <a:pt x="137" y="4"/>
                </a:lnTo>
                <a:lnTo>
                  <a:pt x="137" y="0"/>
                </a:lnTo>
                <a:lnTo>
                  <a:pt x="0" y="0"/>
                </a:lnTo>
              </a:path>
            </a:pathLst>
          </a:custGeom>
          <a:noFill/>
          <a:ln w="3333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94417" name="Rectangle 217"/>
          <p:cNvSpPr>
            <a:spLocks noChangeArrowheads="1"/>
          </p:cNvSpPr>
          <p:nvPr/>
        </p:nvSpPr>
        <p:spPr bwMode="auto">
          <a:xfrm>
            <a:off x="3648075" y="3989388"/>
            <a:ext cx="61913" cy="2714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600">
                <a:solidFill>
                  <a:srgbClr val="000000"/>
                </a:solidFill>
                <a:latin typeface="MS Sans Serif"/>
              </a:rPr>
              <a:t> </a:t>
            </a:r>
            <a:endParaRPr lang="en-US" altLang="en-US" sz="1600"/>
          </a:p>
        </p:txBody>
      </p:sp>
      <p:sp>
        <p:nvSpPr>
          <p:cNvPr id="406750" name="Text Box 222"/>
          <p:cNvSpPr txBox="1">
            <a:spLocks noChangeArrowheads="1"/>
          </p:cNvSpPr>
          <p:nvPr/>
        </p:nvSpPr>
        <p:spPr bwMode="auto">
          <a:xfrm>
            <a:off x="5105400" y="6248400"/>
            <a:ext cx="35750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800" i="1">
                <a:solidFill>
                  <a:srgbClr val="3333FF"/>
                </a:solidFill>
              </a:rPr>
              <a:t>What are the ordinate axes here?</a:t>
            </a:r>
          </a:p>
        </p:txBody>
      </p:sp>
      <p:sp>
        <p:nvSpPr>
          <p:cNvPr id="94419" name="Text Box 223"/>
          <p:cNvSpPr txBox="1">
            <a:spLocks noChangeArrowheads="1"/>
          </p:cNvSpPr>
          <p:nvPr/>
        </p:nvSpPr>
        <p:spPr bwMode="auto">
          <a:xfrm>
            <a:off x="917575" y="2209800"/>
            <a:ext cx="587375" cy="762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4400" i="1"/>
              <a:t>D</a:t>
            </a:r>
          </a:p>
        </p:txBody>
      </p:sp>
      <p:sp>
        <p:nvSpPr>
          <p:cNvPr id="94420" name="Text Box 224"/>
          <p:cNvSpPr txBox="1">
            <a:spLocks noChangeArrowheads="1"/>
          </p:cNvSpPr>
          <p:nvPr/>
        </p:nvSpPr>
        <p:spPr bwMode="auto">
          <a:xfrm>
            <a:off x="4811713" y="2209800"/>
            <a:ext cx="587375" cy="762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4400" i="1"/>
              <a:t>R</a:t>
            </a:r>
          </a:p>
        </p:txBody>
      </p:sp>
      <p:sp>
        <p:nvSpPr>
          <p:cNvPr id="94421" name="Text Box 225"/>
          <p:cNvSpPr txBox="1">
            <a:spLocks noChangeArrowheads="1"/>
          </p:cNvSpPr>
          <p:nvPr/>
        </p:nvSpPr>
        <p:spPr bwMode="auto">
          <a:xfrm>
            <a:off x="7631113" y="2209800"/>
            <a:ext cx="525462" cy="762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4400" i="1"/>
              <a:t>T</a:t>
            </a:r>
          </a:p>
        </p:txBody>
      </p:sp>
      <p:sp>
        <p:nvSpPr>
          <p:cNvPr id="2" name="TextBox 1"/>
          <p:cNvSpPr txBox="1"/>
          <p:nvPr/>
        </p:nvSpPr>
        <p:spPr>
          <a:xfrm rot="16200000">
            <a:off x="-678889" y="3458840"/>
            <a:ext cx="1691489" cy="369332"/>
          </a:xfrm>
          <a:prstGeom prst="rect">
            <a:avLst/>
          </a:prstGeom>
          <a:noFill/>
        </p:spPr>
        <p:txBody>
          <a:bodyPr wrap="none" rtlCol="0">
            <a:spAutoFit/>
          </a:bodyPr>
          <a:lstStyle/>
          <a:p>
            <a:r>
              <a:rPr lang="en-GB" dirty="0">
                <a:latin typeface="+mn-lt"/>
              </a:rPr>
              <a:t>Exceedance risk</a:t>
            </a:r>
          </a:p>
        </p:txBody>
      </p:sp>
    </p:spTree>
    <p:extLst>
      <p:ext uri="{BB962C8B-B14F-4D97-AF65-F5344CB8AC3E}">
        <p14:creationId xmlns:p14="http://schemas.microsoft.com/office/powerpoint/2010/main" val="20944286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0675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6750" grpId="0"/>
    </p:bldLst>
  </p:timing>
</p:sld>
</file>

<file path=ppt/slides/slide353.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203778" name="Rectangle 2">
            <a:extLst>
              <a:ext uri="{FF2B5EF4-FFF2-40B4-BE49-F238E27FC236}">
                <a16:creationId xmlns:a16="http://schemas.microsoft.com/office/drawing/2014/main" id="{282AF5C7-639F-4290-9714-D6DD2B66F800}"/>
              </a:ext>
            </a:extLst>
          </p:cNvPr>
          <p:cNvSpPr>
            <a:spLocks noGrp="1" noChangeArrowheads="1"/>
          </p:cNvSpPr>
          <p:nvPr>
            <p:ph type="title"/>
          </p:nvPr>
        </p:nvSpPr>
        <p:spPr/>
        <p:txBody>
          <a:bodyPr/>
          <a:lstStyle/>
          <a:p>
            <a:r>
              <a:rPr lang="en-US" altLang="en-US"/>
              <a:t>Can’t just invert the equation</a:t>
            </a:r>
          </a:p>
        </p:txBody>
      </p:sp>
      <p:sp>
        <p:nvSpPr>
          <p:cNvPr id="203779" name="Rectangle 3">
            <a:extLst>
              <a:ext uri="{FF2B5EF4-FFF2-40B4-BE49-F238E27FC236}">
                <a16:creationId xmlns:a16="http://schemas.microsoft.com/office/drawing/2014/main" id="{C10E8B37-3C2A-4294-9448-D39662672669}"/>
              </a:ext>
            </a:extLst>
          </p:cNvPr>
          <p:cNvSpPr>
            <a:spLocks noGrp="1" noChangeArrowheads="1"/>
          </p:cNvSpPr>
          <p:nvPr>
            <p:ph type="body" idx="1"/>
          </p:nvPr>
        </p:nvSpPr>
        <p:spPr>
          <a:xfrm>
            <a:off x="533400" y="1905000"/>
            <a:ext cx="8686800" cy="4572000"/>
          </a:xfrm>
        </p:spPr>
        <p:txBody>
          <a:bodyPr/>
          <a:lstStyle/>
          <a:p>
            <a:pPr marL="0" indent="0">
              <a:spcBef>
                <a:spcPct val="0"/>
              </a:spcBef>
              <a:buFontTx/>
              <a:buNone/>
            </a:pPr>
            <a:endParaRPr lang="en-US" altLang="en-US" sz="1800" dirty="0"/>
          </a:p>
          <a:p>
            <a:pPr marL="0" indent="0" algn="ctr">
              <a:spcBef>
                <a:spcPct val="0"/>
              </a:spcBef>
              <a:buFontTx/>
              <a:buNone/>
            </a:pPr>
            <a:endParaRPr lang="en-US" altLang="en-US" i="1" dirty="0">
              <a:solidFill>
                <a:schemeClr val="accent1"/>
              </a:solidFill>
            </a:endParaRPr>
          </a:p>
          <a:p>
            <a:pPr marL="0" indent="0" algn="ctr">
              <a:spcBef>
                <a:spcPct val="0"/>
              </a:spcBef>
              <a:buFontTx/>
              <a:buNone/>
            </a:pPr>
            <a:endParaRPr lang="en-US" altLang="en-US" i="1" dirty="0">
              <a:solidFill>
                <a:schemeClr val="accent1"/>
              </a:solidFill>
            </a:endParaRPr>
          </a:p>
          <a:p>
            <a:pPr marL="0" indent="0" algn="ctr">
              <a:spcBef>
                <a:spcPct val="0"/>
              </a:spcBef>
              <a:buFontTx/>
              <a:buNone/>
            </a:pPr>
            <a:r>
              <a:rPr lang="en-US" altLang="en-US" i="1" dirty="0">
                <a:solidFill>
                  <a:srgbClr val="00CC00"/>
                </a:solidFill>
              </a:rPr>
              <a:t>Dose</a:t>
            </a:r>
            <a:r>
              <a:rPr lang="en-US" altLang="en-US" dirty="0">
                <a:solidFill>
                  <a:srgbClr val="00CC00"/>
                </a:solidFill>
              </a:rPr>
              <a:t> = </a:t>
            </a:r>
            <a:r>
              <a:rPr lang="en-US" altLang="en-US" i="1" dirty="0">
                <a:solidFill>
                  <a:srgbClr val="00CC00"/>
                </a:solidFill>
              </a:rPr>
              <a:t>Radiation</a:t>
            </a:r>
            <a:r>
              <a:rPr lang="en-US" altLang="en-US" dirty="0">
                <a:solidFill>
                  <a:srgbClr val="00CC00"/>
                </a:solidFill>
              </a:rPr>
              <a:t> </a:t>
            </a:r>
            <a:r>
              <a:rPr lang="en-US" altLang="en-US" dirty="0">
                <a:solidFill>
                  <a:srgbClr val="00CC00"/>
                </a:solidFill>
                <a:sym typeface="Symbol" panose="05050102010706020507" pitchFamily="18" charset="2"/>
              </a:rPr>
              <a:t></a:t>
            </a:r>
            <a:r>
              <a:rPr lang="en-US" altLang="en-US" i="1" dirty="0">
                <a:solidFill>
                  <a:srgbClr val="00CC00"/>
                </a:solidFill>
              </a:rPr>
              <a:t>Time </a:t>
            </a:r>
            <a:r>
              <a:rPr lang="en-US" altLang="en-US" dirty="0">
                <a:solidFill>
                  <a:srgbClr val="00CC00"/>
                </a:solidFill>
              </a:rPr>
              <a:t>/ </a:t>
            </a:r>
            <a:r>
              <a:rPr lang="en-US" altLang="en-US" i="1" dirty="0">
                <a:solidFill>
                  <a:srgbClr val="00CC00"/>
                </a:solidFill>
              </a:rPr>
              <a:t>Shielding</a:t>
            </a:r>
            <a:endParaRPr lang="en-US" altLang="en-US" dirty="0">
              <a:solidFill>
                <a:srgbClr val="00CC00"/>
              </a:solidFill>
            </a:endParaRPr>
          </a:p>
          <a:p>
            <a:pPr marL="0" indent="0" algn="ctr">
              <a:spcBef>
                <a:spcPct val="0"/>
              </a:spcBef>
              <a:buFontTx/>
              <a:buNone/>
            </a:pPr>
            <a:endParaRPr lang="en-US" altLang="en-US" sz="1800" dirty="0">
              <a:cs typeface="Times New Roman" panose="02020603050405020304" pitchFamily="18" charset="0"/>
            </a:endParaRPr>
          </a:p>
          <a:p>
            <a:pPr marL="0" indent="0" algn="ctr">
              <a:spcBef>
                <a:spcPct val="0"/>
              </a:spcBef>
              <a:buFontTx/>
              <a:buNone/>
            </a:pPr>
            <a:endParaRPr lang="en-US" altLang="en-US" sz="1800" dirty="0">
              <a:cs typeface="Times New Roman" panose="02020603050405020304" pitchFamily="18" charset="0"/>
            </a:endParaRPr>
          </a:p>
          <a:p>
            <a:pPr marL="0" indent="0" algn="ctr">
              <a:spcBef>
                <a:spcPct val="0"/>
              </a:spcBef>
              <a:buFontTx/>
              <a:buNone/>
            </a:pPr>
            <a:r>
              <a:rPr lang="en-US" altLang="en-US" i="1" dirty="0">
                <a:solidFill>
                  <a:srgbClr val="FF0000"/>
                </a:solidFill>
                <a:cs typeface="Times New Roman" panose="02020603050405020304" pitchFamily="18" charset="0"/>
              </a:rPr>
              <a:t>Shielding </a:t>
            </a:r>
            <a:r>
              <a:rPr lang="en-US" altLang="en-US" dirty="0">
                <a:solidFill>
                  <a:srgbClr val="FF0000"/>
                </a:solidFill>
                <a:cs typeface="Times New Roman" panose="02020603050405020304" pitchFamily="18" charset="0"/>
              </a:rPr>
              <a:t>= </a:t>
            </a:r>
            <a:r>
              <a:rPr lang="en-US" altLang="en-US" i="1" dirty="0">
                <a:solidFill>
                  <a:srgbClr val="FF0000"/>
                </a:solidFill>
                <a:cs typeface="Times New Roman" panose="02020603050405020304" pitchFamily="18" charset="0"/>
              </a:rPr>
              <a:t>Radiation </a:t>
            </a:r>
            <a:r>
              <a:rPr lang="en-US" altLang="en-US" i="1" dirty="0">
                <a:solidFill>
                  <a:srgbClr val="FF0000"/>
                </a:solidFill>
                <a:cs typeface="Times New Roman" panose="02020603050405020304" pitchFamily="18" charset="0"/>
                <a:sym typeface="Symbol" panose="05050102010706020507" pitchFamily="18" charset="2"/>
              </a:rPr>
              <a:t></a:t>
            </a:r>
            <a:r>
              <a:rPr lang="en-US" altLang="en-US" dirty="0">
                <a:solidFill>
                  <a:srgbClr val="FF0000"/>
                </a:solidFill>
                <a:cs typeface="Times New Roman" panose="02020603050405020304" pitchFamily="18" charset="0"/>
              </a:rPr>
              <a:t> </a:t>
            </a:r>
            <a:r>
              <a:rPr lang="en-US" altLang="en-US" i="1" dirty="0">
                <a:solidFill>
                  <a:srgbClr val="FF0000"/>
                </a:solidFill>
                <a:cs typeface="Times New Roman" panose="02020603050405020304" pitchFamily="18" charset="0"/>
              </a:rPr>
              <a:t>Time </a:t>
            </a:r>
            <a:r>
              <a:rPr lang="en-US" altLang="en-US" dirty="0">
                <a:solidFill>
                  <a:srgbClr val="FF0000"/>
                </a:solidFill>
                <a:cs typeface="Times New Roman" panose="02020603050405020304" pitchFamily="18" charset="0"/>
              </a:rPr>
              <a:t>/ </a:t>
            </a:r>
            <a:r>
              <a:rPr lang="en-US" altLang="en-US" i="1" dirty="0">
                <a:solidFill>
                  <a:srgbClr val="FF0000"/>
                </a:solidFill>
                <a:cs typeface="Times New Roman" panose="02020603050405020304" pitchFamily="18" charset="0"/>
              </a:rPr>
              <a:t>Dose</a:t>
            </a:r>
          </a:p>
          <a:p>
            <a:pPr marL="0" indent="0" algn="ctr">
              <a:spcBef>
                <a:spcPct val="0"/>
              </a:spcBef>
              <a:buFontTx/>
              <a:buNone/>
            </a:pPr>
            <a:endParaRPr lang="en-US" altLang="en-US" i="1" dirty="0">
              <a:solidFill>
                <a:srgbClr val="FF0000"/>
              </a:solidFill>
              <a:cs typeface="Times New Roman" panose="02020603050405020304" pitchFamily="18" charset="0"/>
            </a:endParaRPr>
          </a:p>
          <a:p>
            <a:pPr marL="0" indent="0">
              <a:buFontTx/>
              <a:buNone/>
            </a:pPr>
            <a:r>
              <a:rPr lang="en-US" altLang="en-US" dirty="0"/>
              <a:t>When </a:t>
            </a:r>
            <a:r>
              <a:rPr lang="en-US" altLang="en-US" i="1" dirty="0"/>
              <a:t>Shielding</a:t>
            </a:r>
            <a:r>
              <a:rPr lang="en-US" altLang="en-US" dirty="0"/>
              <a:t> is put into the </a:t>
            </a:r>
            <a:r>
              <a:rPr lang="en-US" altLang="en-US" dirty="0">
                <a:solidFill>
                  <a:srgbClr val="00CC00"/>
                </a:solidFill>
              </a:rPr>
              <a:t>forward equation</a:t>
            </a:r>
            <a:r>
              <a:rPr lang="en-US" altLang="en-US" dirty="0"/>
              <a:t>, the resulting </a:t>
            </a:r>
            <a:r>
              <a:rPr lang="en-US" altLang="en-US" i="1" dirty="0"/>
              <a:t>Dose</a:t>
            </a:r>
            <a:r>
              <a:rPr lang="en-US" altLang="en-US" dirty="0"/>
              <a:t> is wider than planned</a:t>
            </a:r>
          </a:p>
        </p:txBody>
      </p:sp>
      <p:sp>
        <p:nvSpPr>
          <p:cNvPr id="203781" name="Line 5">
            <a:extLst>
              <a:ext uri="{FF2B5EF4-FFF2-40B4-BE49-F238E27FC236}">
                <a16:creationId xmlns:a16="http://schemas.microsoft.com/office/drawing/2014/main" id="{6BB1C450-42B8-47F9-8CD3-65F39B8DE59A}"/>
              </a:ext>
            </a:extLst>
          </p:cNvPr>
          <p:cNvSpPr>
            <a:spLocks noChangeShapeType="1"/>
          </p:cNvSpPr>
          <p:nvPr/>
        </p:nvSpPr>
        <p:spPr bwMode="auto">
          <a:xfrm>
            <a:off x="2209800" y="2514600"/>
            <a:ext cx="152400" cy="685800"/>
          </a:xfrm>
          <a:prstGeom prst="line">
            <a:avLst/>
          </a:prstGeom>
          <a:noFill/>
          <a:ln w="38100">
            <a:solidFill>
              <a:schemeClr val="bg1">
                <a:lumMod val="85000"/>
              </a:schemeClr>
            </a:solidFill>
            <a:round/>
            <a:headEnd/>
            <a:tailEnd type="triangle"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GB"/>
          </a:p>
        </p:txBody>
      </p:sp>
      <p:sp>
        <p:nvSpPr>
          <p:cNvPr id="203782" name="Text Box 6">
            <a:extLst>
              <a:ext uri="{FF2B5EF4-FFF2-40B4-BE49-F238E27FC236}">
                <a16:creationId xmlns:a16="http://schemas.microsoft.com/office/drawing/2014/main" id="{5C5F7842-E4E7-41DC-90BE-F698CD4EA4A6}"/>
              </a:ext>
            </a:extLst>
          </p:cNvPr>
          <p:cNvSpPr txBox="1">
            <a:spLocks noChangeArrowheads="1"/>
          </p:cNvSpPr>
          <p:nvPr/>
        </p:nvSpPr>
        <p:spPr bwMode="auto">
          <a:xfrm>
            <a:off x="838200" y="2057400"/>
            <a:ext cx="2728913"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en-US" sz="2400" dirty="0">
                <a:solidFill>
                  <a:schemeClr val="bg1">
                    <a:lumMod val="75000"/>
                  </a:schemeClr>
                </a:solidFill>
                <a:latin typeface="Times New Roman" panose="02020603050405020304" pitchFamily="18" charset="0"/>
              </a:rPr>
              <a:t>prescribed constraint</a:t>
            </a:r>
          </a:p>
        </p:txBody>
      </p:sp>
      <p:sp>
        <p:nvSpPr>
          <p:cNvPr id="203783" name="Line 7">
            <a:extLst>
              <a:ext uri="{FF2B5EF4-FFF2-40B4-BE49-F238E27FC236}">
                <a16:creationId xmlns:a16="http://schemas.microsoft.com/office/drawing/2014/main" id="{60439730-7DC1-4FBE-A17C-7B5B0DCF5E75}"/>
              </a:ext>
            </a:extLst>
          </p:cNvPr>
          <p:cNvSpPr>
            <a:spLocks noChangeShapeType="1"/>
          </p:cNvSpPr>
          <p:nvPr/>
        </p:nvSpPr>
        <p:spPr bwMode="auto">
          <a:xfrm>
            <a:off x="6858000" y="2514600"/>
            <a:ext cx="228600" cy="685800"/>
          </a:xfrm>
          <a:prstGeom prst="line">
            <a:avLst/>
          </a:prstGeom>
          <a:noFill/>
          <a:ln w="38100">
            <a:solidFill>
              <a:schemeClr val="bg1">
                <a:lumMod val="85000"/>
              </a:schemeClr>
            </a:solidFill>
            <a:round/>
            <a:headEnd/>
            <a:tailEnd type="triangle"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GB"/>
          </a:p>
        </p:txBody>
      </p:sp>
      <p:sp>
        <p:nvSpPr>
          <p:cNvPr id="203784" name="Text Box 8">
            <a:extLst>
              <a:ext uri="{FF2B5EF4-FFF2-40B4-BE49-F238E27FC236}">
                <a16:creationId xmlns:a16="http://schemas.microsoft.com/office/drawing/2014/main" id="{0CC435D6-430A-4F1C-82F5-243445434CCC}"/>
              </a:ext>
            </a:extLst>
          </p:cNvPr>
          <p:cNvSpPr txBox="1">
            <a:spLocks noChangeArrowheads="1"/>
          </p:cNvSpPr>
          <p:nvPr/>
        </p:nvSpPr>
        <p:spPr bwMode="auto">
          <a:xfrm>
            <a:off x="6324600" y="2057400"/>
            <a:ext cx="1319213"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en-US" sz="2400">
                <a:solidFill>
                  <a:schemeClr val="bg1">
                    <a:lumMod val="75000"/>
                  </a:schemeClr>
                </a:solidFill>
                <a:latin typeface="Times New Roman" panose="02020603050405020304" pitchFamily="18" charset="0"/>
              </a:rPr>
              <a:t>unknown</a:t>
            </a:r>
          </a:p>
        </p:txBody>
      </p:sp>
      <p:sp>
        <p:nvSpPr>
          <p:cNvPr id="203785" name="Line 9">
            <a:extLst>
              <a:ext uri="{FF2B5EF4-FFF2-40B4-BE49-F238E27FC236}">
                <a16:creationId xmlns:a16="http://schemas.microsoft.com/office/drawing/2014/main" id="{F3C92E62-0608-40B3-81E7-A9A02AE805CD}"/>
              </a:ext>
            </a:extLst>
          </p:cNvPr>
          <p:cNvSpPr>
            <a:spLocks noChangeShapeType="1"/>
          </p:cNvSpPr>
          <p:nvPr/>
        </p:nvSpPr>
        <p:spPr bwMode="auto">
          <a:xfrm flipH="1">
            <a:off x="4191000" y="2514600"/>
            <a:ext cx="685800" cy="685800"/>
          </a:xfrm>
          <a:prstGeom prst="line">
            <a:avLst/>
          </a:prstGeom>
          <a:noFill/>
          <a:ln w="38100">
            <a:solidFill>
              <a:schemeClr val="bg1">
                <a:lumMod val="85000"/>
              </a:schemeClr>
            </a:solidFill>
            <a:round/>
            <a:headEnd/>
            <a:tailEnd type="triangle"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GB"/>
          </a:p>
        </p:txBody>
      </p:sp>
      <p:sp>
        <p:nvSpPr>
          <p:cNvPr id="203786" name="Text Box 10">
            <a:extLst>
              <a:ext uri="{FF2B5EF4-FFF2-40B4-BE49-F238E27FC236}">
                <a16:creationId xmlns:a16="http://schemas.microsoft.com/office/drawing/2014/main" id="{9F41B806-52DA-486B-A025-541FC66B27A0}"/>
              </a:ext>
            </a:extLst>
          </p:cNvPr>
          <p:cNvSpPr txBox="1">
            <a:spLocks noChangeArrowheads="1"/>
          </p:cNvSpPr>
          <p:nvPr/>
        </p:nvSpPr>
        <p:spPr bwMode="auto">
          <a:xfrm>
            <a:off x="4167188" y="2057400"/>
            <a:ext cx="1243012"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en-US" sz="2400">
                <a:solidFill>
                  <a:schemeClr val="bg1">
                    <a:lumMod val="75000"/>
                  </a:schemeClr>
                </a:solidFill>
                <a:latin typeface="Times New Roman" panose="02020603050405020304" pitchFamily="18" charset="0"/>
              </a:rPr>
              <a:t>   known</a:t>
            </a:r>
          </a:p>
        </p:txBody>
      </p:sp>
      <p:sp>
        <p:nvSpPr>
          <p:cNvPr id="203787" name="Line 11">
            <a:extLst>
              <a:ext uri="{FF2B5EF4-FFF2-40B4-BE49-F238E27FC236}">
                <a16:creationId xmlns:a16="http://schemas.microsoft.com/office/drawing/2014/main" id="{69E532C6-50C4-42B9-83C3-233B5047EDB9}"/>
              </a:ext>
            </a:extLst>
          </p:cNvPr>
          <p:cNvSpPr>
            <a:spLocks noChangeShapeType="1"/>
          </p:cNvSpPr>
          <p:nvPr/>
        </p:nvSpPr>
        <p:spPr bwMode="auto">
          <a:xfrm>
            <a:off x="4876800" y="2514600"/>
            <a:ext cx="685800" cy="685800"/>
          </a:xfrm>
          <a:prstGeom prst="line">
            <a:avLst/>
          </a:prstGeom>
          <a:noFill/>
          <a:ln w="38100">
            <a:solidFill>
              <a:schemeClr val="bg1">
                <a:lumMod val="85000"/>
              </a:schemeClr>
            </a:solidFill>
            <a:round/>
            <a:headEnd/>
            <a:tailEnd type="triangle"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GB"/>
          </a:p>
        </p:txBody>
      </p:sp>
    </p:spTree>
  </p:cSld>
  <p:clrMapOvr>
    <a:masterClrMapping/>
  </p:clrMapOvr>
</p:sld>
</file>

<file path=ppt/slides/slide3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4" name="Rectangle 4"/>
          <p:cNvSpPr>
            <a:spLocks noGrp="1" noChangeArrowheads="1"/>
          </p:cNvSpPr>
          <p:nvPr>
            <p:ph type="title"/>
          </p:nvPr>
        </p:nvSpPr>
        <p:spPr/>
        <p:txBody>
          <a:bodyPr/>
          <a:lstStyle/>
          <a:p>
            <a:pPr eaLnBrk="1" hangingPunct="1"/>
            <a:r>
              <a:rPr lang="en-US" altLang="en-US"/>
              <a:t>Wrong calculation</a:t>
            </a:r>
          </a:p>
        </p:txBody>
      </p:sp>
      <p:sp>
        <p:nvSpPr>
          <p:cNvPr id="95236" name="Rectangle 6"/>
          <p:cNvSpPr>
            <a:spLocks noChangeArrowheads="1"/>
          </p:cNvSpPr>
          <p:nvPr/>
        </p:nvSpPr>
        <p:spPr bwMode="auto">
          <a:xfrm>
            <a:off x="914400" y="2057400"/>
            <a:ext cx="2654300" cy="5794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i="1"/>
              <a:t>S </a:t>
            </a:r>
            <a:r>
              <a:rPr lang="en-US" altLang="en-US"/>
              <a:t>= </a:t>
            </a:r>
            <a:r>
              <a:rPr lang="en-US" altLang="en-US" i="1"/>
              <a:t>R </a:t>
            </a:r>
            <a:r>
              <a:rPr lang="en-US" altLang="en-US">
                <a:sym typeface="Symbol" panose="05050102010706020507" pitchFamily="18" charset="2"/>
              </a:rPr>
              <a:t></a:t>
            </a:r>
            <a:r>
              <a:rPr lang="en-US" altLang="en-US" i="1"/>
              <a:t> T </a:t>
            </a:r>
            <a:r>
              <a:rPr lang="en-US" altLang="en-US">
                <a:sym typeface="Symbol" panose="05050102010706020507" pitchFamily="18" charset="2"/>
              </a:rPr>
              <a:t>/</a:t>
            </a:r>
            <a:r>
              <a:rPr lang="en-US" altLang="en-US" i="1">
                <a:sym typeface="Symbol" panose="05050102010706020507" pitchFamily="18" charset="2"/>
              </a:rPr>
              <a:t> D</a:t>
            </a:r>
            <a:r>
              <a:rPr lang="en-US" altLang="en-US">
                <a:sym typeface="Symbol" panose="05050102010706020507" pitchFamily="18" charset="2"/>
              </a:rPr>
              <a:t> </a:t>
            </a:r>
          </a:p>
        </p:txBody>
      </p:sp>
      <p:sp>
        <p:nvSpPr>
          <p:cNvPr id="411656" name="Text Box 8"/>
          <p:cNvSpPr txBox="1">
            <a:spLocks noChangeArrowheads="1"/>
          </p:cNvSpPr>
          <p:nvPr/>
        </p:nvSpPr>
        <p:spPr bwMode="auto">
          <a:xfrm>
            <a:off x="5791200" y="3581400"/>
            <a:ext cx="3048000" cy="6413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800">
                <a:solidFill>
                  <a:srgbClr val="FF0000"/>
                </a:solidFill>
              </a:rPr>
              <a:t>Tail doses more than 50 times larger than planned!</a:t>
            </a:r>
          </a:p>
        </p:txBody>
      </p:sp>
      <p:sp>
        <p:nvSpPr>
          <p:cNvPr id="411658" name="Text Box 10"/>
          <p:cNvSpPr txBox="1">
            <a:spLocks noChangeArrowheads="1"/>
          </p:cNvSpPr>
          <p:nvPr/>
        </p:nvSpPr>
        <p:spPr bwMode="auto">
          <a:xfrm>
            <a:off x="123523" y="823667"/>
            <a:ext cx="1210588" cy="255454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6000" dirty="0">
                <a:solidFill>
                  <a:srgbClr val="FF0000"/>
                </a:solidFill>
                <a:latin typeface="Baby Kruffy"/>
              </a:rPr>
              <a:t>x</a:t>
            </a:r>
          </a:p>
        </p:txBody>
      </p:sp>
      <p:sp>
        <p:nvSpPr>
          <p:cNvPr id="4" name="AutoShape 3"/>
          <p:cNvSpPr>
            <a:spLocks noChangeAspect="1" noChangeArrowheads="1" noTextEdit="1"/>
          </p:cNvSpPr>
          <p:nvPr/>
        </p:nvSpPr>
        <p:spPr bwMode="auto">
          <a:xfrm>
            <a:off x="228600" y="2736850"/>
            <a:ext cx="8755063" cy="368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5238" name="Rectangle 9"/>
          <p:cNvSpPr>
            <a:spLocks noChangeArrowheads="1"/>
          </p:cNvSpPr>
          <p:nvPr/>
        </p:nvSpPr>
        <p:spPr bwMode="auto">
          <a:xfrm>
            <a:off x="5715000" y="2057400"/>
            <a:ext cx="2541588" cy="5794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i="1" dirty="0"/>
              <a:t>D = R </a:t>
            </a:r>
            <a:r>
              <a:rPr lang="en-US" altLang="en-US" dirty="0">
                <a:sym typeface="Symbol" panose="05050102010706020507" pitchFamily="18" charset="2"/>
              </a:rPr>
              <a:t></a:t>
            </a:r>
            <a:r>
              <a:rPr lang="en-US" altLang="en-US" i="1" dirty="0"/>
              <a:t> T </a:t>
            </a:r>
            <a:r>
              <a:rPr lang="en-US" altLang="en-US" dirty="0"/>
              <a:t>/</a:t>
            </a:r>
            <a:r>
              <a:rPr lang="en-US" altLang="en-US" i="1" dirty="0"/>
              <a:t> S</a:t>
            </a:r>
          </a:p>
        </p:txBody>
      </p:sp>
      <p:grpSp>
        <p:nvGrpSpPr>
          <p:cNvPr id="411723" name="Group 411722"/>
          <p:cNvGrpSpPr/>
          <p:nvPr/>
        </p:nvGrpSpPr>
        <p:grpSpPr>
          <a:xfrm>
            <a:off x="4751388" y="2760663"/>
            <a:ext cx="4367212" cy="3719513"/>
            <a:chOff x="4751388" y="2760663"/>
            <a:chExt cx="4367212" cy="3719513"/>
          </a:xfrm>
        </p:grpSpPr>
        <p:sp>
          <p:nvSpPr>
            <p:cNvPr id="11" name="Rectangle 10"/>
            <p:cNvSpPr>
              <a:spLocks noChangeArrowheads="1"/>
            </p:cNvSpPr>
            <p:nvPr/>
          </p:nvSpPr>
          <p:spPr bwMode="auto">
            <a:xfrm>
              <a:off x="5053013" y="5549900"/>
              <a:ext cx="315913" cy="425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2500" b="0" i="0" u="none" strike="noStrike" cap="none" normalizeH="0" baseline="0">
                  <a:ln>
                    <a:noFill/>
                  </a:ln>
                  <a:solidFill>
                    <a:srgbClr val="000000"/>
                  </a:solidFill>
                  <a:effectLst/>
                  <a:latin typeface="Arial" panose="020B0604020202020204" pitchFamily="34" charset="0"/>
                </a:rPr>
                <a:t>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2" name="Rectangle 11"/>
            <p:cNvSpPr>
              <a:spLocks noChangeArrowheads="1"/>
            </p:cNvSpPr>
            <p:nvPr/>
          </p:nvSpPr>
          <p:spPr bwMode="auto">
            <a:xfrm>
              <a:off x="6261100" y="5549900"/>
              <a:ext cx="1196975" cy="425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2500" b="0" i="0" u="none" strike="noStrike" cap="none" normalizeH="0" baseline="0">
                  <a:ln>
                    <a:noFill/>
                  </a:ln>
                  <a:solidFill>
                    <a:srgbClr val="000000"/>
                  </a:solidFill>
                  <a:effectLst/>
                  <a:latin typeface="Arial" panose="020B0604020202020204" pitchFamily="34" charset="0"/>
                </a:rPr>
                <a:t>100000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3" name="Rectangle 12"/>
            <p:cNvSpPr>
              <a:spLocks noChangeArrowheads="1"/>
            </p:cNvSpPr>
            <p:nvPr/>
          </p:nvSpPr>
          <p:spPr bwMode="auto">
            <a:xfrm>
              <a:off x="7921625" y="5549900"/>
              <a:ext cx="1196975" cy="425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2500" b="0" i="0" u="none" strike="noStrike" cap="none" normalizeH="0" baseline="0">
                  <a:ln>
                    <a:noFill/>
                  </a:ln>
                  <a:solidFill>
                    <a:srgbClr val="000000"/>
                  </a:solidFill>
                  <a:effectLst/>
                  <a:latin typeface="Arial" panose="020B0604020202020204" pitchFamily="34" charset="0"/>
                </a:rPr>
                <a:t>200000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4" name="Rectangle 13"/>
            <p:cNvSpPr>
              <a:spLocks noChangeArrowheads="1"/>
            </p:cNvSpPr>
            <p:nvPr/>
          </p:nvSpPr>
          <p:spPr bwMode="auto">
            <a:xfrm>
              <a:off x="4751388" y="5218113"/>
              <a:ext cx="315913" cy="425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2500" b="0" i="0" u="none" strike="noStrike" cap="none" normalizeH="0" baseline="0">
                  <a:ln>
                    <a:noFill/>
                  </a:ln>
                  <a:solidFill>
                    <a:srgbClr val="000000"/>
                  </a:solidFill>
                  <a:effectLst/>
                  <a:latin typeface="Arial" panose="020B0604020202020204" pitchFamily="34" charset="0"/>
                </a:rPr>
                <a:t>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5" name="Rectangle 14"/>
            <p:cNvSpPr>
              <a:spLocks noChangeArrowheads="1"/>
            </p:cNvSpPr>
            <p:nvPr/>
          </p:nvSpPr>
          <p:spPr bwMode="auto">
            <a:xfrm>
              <a:off x="4751388" y="2760663"/>
              <a:ext cx="315913" cy="425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2500" b="0" i="0" u="none" strike="noStrike" cap="none" normalizeH="0" baseline="0">
                  <a:ln>
                    <a:noFill/>
                  </a:ln>
                  <a:solidFill>
                    <a:srgbClr val="000000"/>
                  </a:solidFill>
                  <a:effectLst/>
                  <a:latin typeface="Arial" panose="020B0604020202020204" pitchFamily="34" charset="0"/>
                </a:rPr>
                <a:t>1</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6" name="Rectangle 15"/>
            <p:cNvSpPr>
              <a:spLocks noChangeArrowheads="1"/>
            </p:cNvSpPr>
            <p:nvPr/>
          </p:nvSpPr>
          <p:spPr bwMode="auto">
            <a:xfrm>
              <a:off x="6494463" y="5992813"/>
              <a:ext cx="430213" cy="487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2900" b="0" i="1" u="none" strike="noStrike" cap="none" normalizeH="0" baseline="0">
                  <a:ln>
                    <a:noFill/>
                  </a:ln>
                  <a:solidFill>
                    <a:srgbClr val="000000"/>
                  </a:solidFill>
                  <a:effectLst/>
                  <a:latin typeface="Arial" panose="020B0604020202020204" pitchFamily="34" charset="0"/>
                </a:rPr>
                <a:t>D</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7" name="Rectangle 16"/>
            <p:cNvSpPr>
              <a:spLocks noChangeArrowheads="1"/>
            </p:cNvSpPr>
            <p:nvPr/>
          </p:nvSpPr>
          <p:spPr bwMode="auto">
            <a:xfrm>
              <a:off x="6861175" y="5991225"/>
              <a:ext cx="265113" cy="488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2900" b="0" i="0" u="none" strike="noStrike" cap="none" normalizeH="0" baseline="0">
                  <a:ln>
                    <a:noFill/>
                  </a:ln>
                  <a:solidFill>
                    <a:srgbClr val="000000"/>
                  </a:solidFill>
                  <a:effectLst/>
                  <a:latin typeface="Arial" panose="020B0604020202020204" pitchFamily="34" charset="0"/>
                </a:rPr>
                <a:t>[</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8" name="Rectangle 17"/>
            <p:cNvSpPr>
              <a:spLocks noChangeArrowheads="1"/>
            </p:cNvSpPr>
            <p:nvPr/>
          </p:nvSpPr>
          <p:spPr bwMode="auto">
            <a:xfrm>
              <a:off x="6962775" y="5991225"/>
              <a:ext cx="631825" cy="488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2900" b="0" i="0" u="none" strike="noStrike" cap="none" normalizeH="0" baseline="0">
                  <a:ln>
                    <a:noFill/>
                  </a:ln>
                  <a:solidFill>
                    <a:srgbClr val="000000"/>
                  </a:solidFill>
                  <a:effectLst/>
                  <a:latin typeface="Arial" panose="020B0604020202020204" pitchFamily="34" charset="0"/>
                </a:rPr>
                <a:t>Gy</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9" name="Rectangle 18"/>
            <p:cNvSpPr>
              <a:spLocks noChangeArrowheads="1"/>
            </p:cNvSpPr>
            <p:nvPr/>
          </p:nvSpPr>
          <p:spPr bwMode="auto">
            <a:xfrm>
              <a:off x="7429500" y="5991225"/>
              <a:ext cx="265113" cy="488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2900" b="0" i="0" u="none" strike="noStrike" cap="none" normalizeH="0" baseline="0">
                  <a:ln>
                    <a:noFill/>
                  </a:ln>
                  <a:solidFill>
                    <a:srgbClr val="000000"/>
                  </a:solidFill>
                  <a:effectLst/>
                  <a:latin typeface="Arial" panose="020B0604020202020204" pitchFamily="34" charset="0"/>
                </a:rPr>
                <a:t>]</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56" name="Line 55"/>
            <p:cNvSpPr>
              <a:spLocks noChangeShapeType="1"/>
            </p:cNvSpPr>
            <p:nvPr/>
          </p:nvSpPr>
          <p:spPr bwMode="auto">
            <a:xfrm>
              <a:off x="5132388" y="5407025"/>
              <a:ext cx="3322638" cy="1588"/>
            </a:xfrm>
            <a:prstGeom prst="line">
              <a:avLst/>
            </a:prstGeom>
            <a:noFill/>
            <a:ln w="1588"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7" name="Line 56"/>
            <p:cNvSpPr>
              <a:spLocks noChangeShapeType="1"/>
            </p:cNvSpPr>
            <p:nvPr/>
          </p:nvSpPr>
          <p:spPr bwMode="auto">
            <a:xfrm>
              <a:off x="5132388" y="5407025"/>
              <a:ext cx="1588" cy="71438"/>
            </a:xfrm>
            <a:prstGeom prst="line">
              <a:avLst/>
            </a:prstGeom>
            <a:noFill/>
            <a:ln w="1588"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8" name="Line 57"/>
            <p:cNvSpPr>
              <a:spLocks noChangeShapeType="1"/>
            </p:cNvSpPr>
            <p:nvPr/>
          </p:nvSpPr>
          <p:spPr bwMode="auto">
            <a:xfrm>
              <a:off x="5132388" y="5407025"/>
              <a:ext cx="1588" cy="119063"/>
            </a:xfrm>
            <a:prstGeom prst="line">
              <a:avLst/>
            </a:prstGeom>
            <a:noFill/>
            <a:ln w="1588"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9" name="Line 58"/>
            <p:cNvSpPr>
              <a:spLocks noChangeShapeType="1"/>
            </p:cNvSpPr>
            <p:nvPr/>
          </p:nvSpPr>
          <p:spPr bwMode="auto">
            <a:xfrm>
              <a:off x="5297488" y="5407025"/>
              <a:ext cx="1588" cy="71438"/>
            </a:xfrm>
            <a:prstGeom prst="line">
              <a:avLst/>
            </a:prstGeom>
            <a:noFill/>
            <a:ln w="1588"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60" name="Line 59"/>
            <p:cNvSpPr>
              <a:spLocks noChangeShapeType="1"/>
            </p:cNvSpPr>
            <p:nvPr/>
          </p:nvSpPr>
          <p:spPr bwMode="auto">
            <a:xfrm>
              <a:off x="5464175" y="5407025"/>
              <a:ext cx="1588" cy="71438"/>
            </a:xfrm>
            <a:prstGeom prst="line">
              <a:avLst/>
            </a:prstGeom>
            <a:noFill/>
            <a:ln w="1588"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61" name="Line 60"/>
            <p:cNvSpPr>
              <a:spLocks noChangeShapeType="1"/>
            </p:cNvSpPr>
            <p:nvPr/>
          </p:nvSpPr>
          <p:spPr bwMode="auto">
            <a:xfrm>
              <a:off x="5629275" y="5407025"/>
              <a:ext cx="1588" cy="71438"/>
            </a:xfrm>
            <a:prstGeom prst="line">
              <a:avLst/>
            </a:prstGeom>
            <a:noFill/>
            <a:ln w="1588"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62" name="Line 61"/>
            <p:cNvSpPr>
              <a:spLocks noChangeShapeType="1"/>
            </p:cNvSpPr>
            <p:nvPr/>
          </p:nvSpPr>
          <p:spPr bwMode="auto">
            <a:xfrm>
              <a:off x="5795963" y="5407025"/>
              <a:ext cx="1588" cy="71438"/>
            </a:xfrm>
            <a:prstGeom prst="line">
              <a:avLst/>
            </a:prstGeom>
            <a:noFill/>
            <a:ln w="1588"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63" name="Line 62"/>
            <p:cNvSpPr>
              <a:spLocks noChangeShapeType="1"/>
            </p:cNvSpPr>
            <p:nvPr/>
          </p:nvSpPr>
          <p:spPr bwMode="auto">
            <a:xfrm>
              <a:off x="5962650" y="5407025"/>
              <a:ext cx="1588" cy="71438"/>
            </a:xfrm>
            <a:prstGeom prst="line">
              <a:avLst/>
            </a:prstGeom>
            <a:noFill/>
            <a:ln w="1588"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95232" name="Line 63"/>
            <p:cNvSpPr>
              <a:spLocks noChangeShapeType="1"/>
            </p:cNvSpPr>
            <p:nvPr/>
          </p:nvSpPr>
          <p:spPr bwMode="auto">
            <a:xfrm>
              <a:off x="6127750" y="5407025"/>
              <a:ext cx="1588" cy="71438"/>
            </a:xfrm>
            <a:prstGeom prst="line">
              <a:avLst/>
            </a:prstGeom>
            <a:noFill/>
            <a:ln w="1588"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95233" name="Line 64"/>
            <p:cNvSpPr>
              <a:spLocks noChangeShapeType="1"/>
            </p:cNvSpPr>
            <p:nvPr/>
          </p:nvSpPr>
          <p:spPr bwMode="auto">
            <a:xfrm>
              <a:off x="6294438" y="5407025"/>
              <a:ext cx="1588" cy="71438"/>
            </a:xfrm>
            <a:prstGeom prst="line">
              <a:avLst/>
            </a:prstGeom>
            <a:noFill/>
            <a:ln w="1588"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95237" name="Line 65"/>
            <p:cNvSpPr>
              <a:spLocks noChangeShapeType="1"/>
            </p:cNvSpPr>
            <p:nvPr/>
          </p:nvSpPr>
          <p:spPr bwMode="auto">
            <a:xfrm>
              <a:off x="6461125" y="5407025"/>
              <a:ext cx="1588" cy="71438"/>
            </a:xfrm>
            <a:prstGeom prst="line">
              <a:avLst/>
            </a:prstGeom>
            <a:noFill/>
            <a:ln w="1588"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95239" name="Line 66"/>
            <p:cNvSpPr>
              <a:spLocks noChangeShapeType="1"/>
            </p:cNvSpPr>
            <p:nvPr/>
          </p:nvSpPr>
          <p:spPr bwMode="auto">
            <a:xfrm>
              <a:off x="6626225" y="5407025"/>
              <a:ext cx="1588" cy="71438"/>
            </a:xfrm>
            <a:prstGeom prst="line">
              <a:avLst/>
            </a:prstGeom>
            <a:noFill/>
            <a:ln w="1588"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95240" name="Line 67"/>
            <p:cNvSpPr>
              <a:spLocks noChangeShapeType="1"/>
            </p:cNvSpPr>
            <p:nvPr/>
          </p:nvSpPr>
          <p:spPr bwMode="auto">
            <a:xfrm>
              <a:off x="6792913" y="5407025"/>
              <a:ext cx="1588" cy="71438"/>
            </a:xfrm>
            <a:prstGeom prst="line">
              <a:avLst/>
            </a:prstGeom>
            <a:noFill/>
            <a:ln w="1588"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95241" name="Line 68"/>
            <p:cNvSpPr>
              <a:spLocks noChangeShapeType="1"/>
            </p:cNvSpPr>
            <p:nvPr/>
          </p:nvSpPr>
          <p:spPr bwMode="auto">
            <a:xfrm>
              <a:off x="6792913" y="5407025"/>
              <a:ext cx="1588" cy="119063"/>
            </a:xfrm>
            <a:prstGeom prst="line">
              <a:avLst/>
            </a:prstGeom>
            <a:noFill/>
            <a:ln w="1588"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95242" name="Line 69"/>
            <p:cNvSpPr>
              <a:spLocks noChangeShapeType="1"/>
            </p:cNvSpPr>
            <p:nvPr/>
          </p:nvSpPr>
          <p:spPr bwMode="auto">
            <a:xfrm>
              <a:off x="6958013" y="5407025"/>
              <a:ext cx="1588" cy="71438"/>
            </a:xfrm>
            <a:prstGeom prst="line">
              <a:avLst/>
            </a:prstGeom>
            <a:noFill/>
            <a:ln w="1588"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95243" name="Line 70"/>
            <p:cNvSpPr>
              <a:spLocks noChangeShapeType="1"/>
            </p:cNvSpPr>
            <p:nvPr/>
          </p:nvSpPr>
          <p:spPr bwMode="auto">
            <a:xfrm>
              <a:off x="7124700" y="5407025"/>
              <a:ext cx="1588" cy="71438"/>
            </a:xfrm>
            <a:prstGeom prst="line">
              <a:avLst/>
            </a:prstGeom>
            <a:noFill/>
            <a:ln w="1588"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95244" name="Line 71"/>
            <p:cNvSpPr>
              <a:spLocks noChangeShapeType="1"/>
            </p:cNvSpPr>
            <p:nvPr/>
          </p:nvSpPr>
          <p:spPr bwMode="auto">
            <a:xfrm>
              <a:off x="7291388" y="5407025"/>
              <a:ext cx="1588" cy="71438"/>
            </a:xfrm>
            <a:prstGeom prst="line">
              <a:avLst/>
            </a:prstGeom>
            <a:noFill/>
            <a:ln w="1588"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95245" name="Line 72"/>
            <p:cNvSpPr>
              <a:spLocks noChangeShapeType="1"/>
            </p:cNvSpPr>
            <p:nvPr/>
          </p:nvSpPr>
          <p:spPr bwMode="auto">
            <a:xfrm>
              <a:off x="7459663" y="5407025"/>
              <a:ext cx="1588" cy="71438"/>
            </a:xfrm>
            <a:prstGeom prst="line">
              <a:avLst/>
            </a:prstGeom>
            <a:noFill/>
            <a:ln w="1588"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95246" name="Line 73"/>
            <p:cNvSpPr>
              <a:spLocks noChangeShapeType="1"/>
            </p:cNvSpPr>
            <p:nvPr/>
          </p:nvSpPr>
          <p:spPr bwMode="auto">
            <a:xfrm>
              <a:off x="7624763" y="5407025"/>
              <a:ext cx="1588" cy="71438"/>
            </a:xfrm>
            <a:prstGeom prst="line">
              <a:avLst/>
            </a:prstGeom>
            <a:noFill/>
            <a:ln w="1588"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95247" name="Line 74"/>
            <p:cNvSpPr>
              <a:spLocks noChangeShapeType="1"/>
            </p:cNvSpPr>
            <p:nvPr/>
          </p:nvSpPr>
          <p:spPr bwMode="auto">
            <a:xfrm>
              <a:off x="7791450" y="5407025"/>
              <a:ext cx="1588" cy="71438"/>
            </a:xfrm>
            <a:prstGeom prst="line">
              <a:avLst/>
            </a:prstGeom>
            <a:noFill/>
            <a:ln w="1588"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95248" name="Line 75"/>
            <p:cNvSpPr>
              <a:spLocks noChangeShapeType="1"/>
            </p:cNvSpPr>
            <p:nvPr/>
          </p:nvSpPr>
          <p:spPr bwMode="auto">
            <a:xfrm>
              <a:off x="7954963" y="5407025"/>
              <a:ext cx="3175" cy="71438"/>
            </a:xfrm>
            <a:prstGeom prst="line">
              <a:avLst/>
            </a:prstGeom>
            <a:noFill/>
            <a:ln w="1588"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95249" name="Line 76"/>
            <p:cNvSpPr>
              <a:spLocks noChangeShapeType="1"/>
            </p:cNvSpPr>
            <p:nvPr/>
          </p:nvSpPr>
          <p:spPr bwMode="auto">
            <a:xfrm>
              <a:off x="8121650" y="5407025"/>
              <a:ext cx="3175" cy="71438"/>
            </a:xfrm>
            <a:prstGeom prst="line">
              <a:avLst/>
            </a:prstGeom>
            <a:noFill/>
            <a:ln w="1588"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95250" name="Line 77"/>
            <p:cNvSpPr>
              <a:spLocks noChangeShapeType="1"/>
            </p:cNvSpPr>
            <p:nvPr/>
          </p:nvSpPr>
          <p:spPr bwMode="auto">
            <a:xfrm>
              <a:off x="8288338" y="5407025"/>
              <a:ext cx="3175" cy="71438"/>
            </a:xfrm>
            <a:prstGeom prst="line">
              <a:avLst/>
            </a:prstGeom>
            <a:noFill/>
            <a:ln w="1588"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95251" name="Line 78"/>
            <p:cNvSpPr>
              <a:spLocks noChangeShapeType="1"/>
            </p:cNvSpPr>
            <p:nvPr/>
          </p:nvSpPr>
          <p:spPr bwMode="auto">
            <a:xfrm>
              <a:off x="8455025" y="5407025"/>
              <a:ext cx="1588" cy="71438"/>
            </a:xfrm>
            <a:prstGeom prst="line">
              <a:avLst/>
            </a:prstGeom>
            <a:noFill/>
            <a:ln w="1588"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95252" name="Line 79"/>
            <p:cNvSpPr>
              <a:spLocks noChangeShapeType="1"/>
            </p:cNvSpPr>
            <p:nvPr/>
          </p:nvSpPr>
          <p:spPr bwMode="auto">
            <a:xfrm>
              <a:off x="8455025" y="5407025"/>
              <a:ext cx="1588" cy="119063"/>
            </a:xfrm>
            <a:prstGeom prst="line">
              <a:avLst/>
            </a:prstGeom>
            <a:noFill/>
            <a:ln w="1588"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95253" name="Line 80"/>
            <p:cNvSpPr>
              <a:spLocks noChangeShapeType="1"/>
            </p:cNvSpPr>
            <p:nvPr/>
          </p:nvSpPr>
          <p:spPr bwMode="auto">
            <a:xfrm flipV="1">
              <a:off x="5132388" y="2901950"/>
              <a:ext cx="1588" cy="2505075"/>
            </a:xfrm>
            <a:prstGeom prst="line">
              <a:avLst/>
            </a:prstGeom>
            <a:noFill/>
            <a:ln w="1588"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95254" name="Line 81"/>
            <p:cNvSpPr>
              <a:spLocks noChangeShapeType="1"/>
            </p:cNvSpPr>
            <p:nvPr/>
          </p:nvSpPr>
          <p:spPr bwMode="auto">
            <a:xfrm flipH="1">
              <a:off x="5006975" y="5407025"/>
              <a:ext cx="125413" cy="1588"/>
            </a:xfrm>
            <a:prstGeom prst="line">
              <a:avLst/>
            </a:prstGeom>
            <a:noFill/>
            <a:ln w="1588"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95255" name="Line 82"/>
            <p:cNvSpPr>
              <a:spLocks noChangeShapeType="1"/>
            </p:cNvSpPr>
            <p:nvPr/>
          </p:nvSpPr>
          <p:spPr bwMode="auto">
            <a:xfrm flipH="1">
              <a:off x="4973638" y="5407025"/>
              <a:ext cx="158750" cy="1588"/>
            </a:xfrm>
            <a:prstGeom prst="line">
              <a:avLst/>
            </a:prstGeom>
            <a:noFill/>
            <a:ln w="1588"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95256" name="Line 83"/>
            <p:cNvSpPr>
              <a:spLocks noChangeShapeType="1"/>
            </p:cNvSpPr>
            <p:nvPr/>
          </p:nvSpPr>
          <p:spPr bwMode="auto">
            <a:xfrm flipH="1">
              <a:off x="5006975" y="5156200"/>
              <a:ext cx="125413" cy="3175"/>
            </a:xfrm>
            <a:prstGeom prst="line">
              <a:avLst/>
            </a:prstGeom>
            <a:noFill/>
            <a:ln w="1588"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95257" name="Line 84"/>
            <p:cNvSpPr>
              <a:spLocks noChangeShapeType="1"/>
            </p:cNvSpPr>
            <p:nvPr/>
          </p:nvSpPr>
          <p:spPr bwMode="auto">
            <a:xfrm flipH="1">
              <a:off x="5006975" y="4905375"/>
              <a:ext cx="125413" cy="3175"/>
            </a:xfrm>
            <a:prstGeom prst="line">
              <a:avLst/>
            </a:prstGeom>
            <a:noFill/>
            <a:ln w="1588"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95258" name="Line 85"/>
            <p:cNvSpPr>
              <a:spLocks noChangeShapeType="1"/>
            </p:cNvSpPr>
            <p:nvPr/>
          </p:nvSpPr>
          <p:spPr bwMode="auto">
            <a:xfrm flipH="1">
              <a:off x="5006975" y="4654550"/>
              <a:ext cx="125413" cy="1588"/>
            </a:xfrm>
            <a:prstGeom prst="line">
              <a:avLst/>
            </a:prstGeom>
            <a:noFill/>
            <a:ln w="1588"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95259" name="Line 86"/>
            <p:cNvSpPr>
              <a:spLocks noChangeShapeType="1"/>
            </p:cNvSpPr>
            <p:nvPr/>
          </p:nvSpPr>
          <p:spPr bwMode="auto">
            <a:xfrm flipH="1">
              <a:off x="5006975" y="4403725"/>
              <a:ext cx="125413" cy="1588"/>
            </a:xfrm>
            <a:prstGeom prst="line">
              <a:avLst/>
            </a:prstGeom>
            <a:noFill/>
            <a:ln w="1588"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95260" name="Line 87"/>
            <p:cNvSpPr>
              <a:spLocks noChangeShapeType="1"/>
            </p:cNvSpPr>
            <p:nvPr/>
          </p:nvSpPr>
          <p:spPr bwMode="auto">
            <a:xfrm flipH="1">
              <a:off x="5006975" y="4152900"/>
              <a:ext cx="125413" cy="1588"/>
            </a:xfrm>
            <a:prstGeom prst="line">
              <a:avLst/>
            </a:prstGeom>
            <a:noFill/>
            <a:ln w="1588"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95261" name="Line 88"/>
            <p:cNvSpPr>
              <a:spLocks noChangeShapeType="1"/>
            </p:cNvSpPr>
            <p:nvPr/>
          </p:nvSpPr>
          <p:spPr bwMode="auto">
            <a:xfrm flipH="1">
              <a:off x="4973638" y="4152900"/>
              <a:ext cx="158750" cy="1588"/>
            </a:xfrm>
            <a:prstGeom prst="line">
              <a:avLst/>
            </a:prstGeom>
            <a:noFill/>
            <a:ln w="1588"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95262" name="Line 89"/>
            <p:cNvSpPr>
              <a:spLocks noChangeShapeType="1"/>
            </p:cNvSpPr>
            <p:nvPr/>
          </p:nvSpPr>
          <p:spPr bwMode="auto">
            <a:xfrm flipH="1">
              <a:off x="5006975" y="3902075"/>
              <a:ext cx="125413" cy="1588"/>
            </a:xfrm>
            <a:prstGeom prst="line">
              <a:avLst/>
            </a:prstGeom>
            <a:noFill/>
            <a:ln w="1588"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95263" name="Line 90"/>
            <p:cNvSpPr>
              <a:spLocks noChangeShapeType="1"/>
            </p:cNvSpPr>
            <p:nvPr/>
          </p:nvSpPr>
          <p:spPr bwMode="auto">
            <a:xfrm flipH="1">
              <a:off x="5006975" y="3652838"/>
              <a:ext cx="125413" cy="1588"/>
            </a:xfrm>
            <a:prstGeom prst="line">
              <a:avLst/>
            </a:prstGeom>
            <a:noFill/>
            <a:ln w="1588"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95264" name="Line 91"/>
            <p:cNvSpPr>
              <a:spLocks noChangeShapeType="1"/>
            </p:cNvSpPr>
            <p:nvPr/>
          </p:nvSpPr>
          <p:spPr bwMode="auto">
            <a:xfrm flipH="1">
              <a:off x="5006975" y="3402013"/>
              <a:ext cx="125413" cy="1588"/>
            </a:xfrm>
            <a:prstGeom prst="line">
              <a:avLst/>
            </a:prstGeom>
            <a:noFill/>
            <a:ln w="1588"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95265" name="Line 92"/>
            <p:cNvSpPr>
              <a:spLocks noChangeShapeType="1"/>
            </p:cNvSpPr>
            <p:nvPr/>
          </p:nvSpPr>
          <p:spPr bwMode="auto">
            <a:xfrm flipH="1">
              <a:off x="5006975" y="3151188"/>
              <a:ext cx="125413" cy="1588"/>
            </a:xfrm>
            <a:prstGeom prst="line">
              <a:avLst/>
            </a:prstGeom>
            <a:noFill/>
            <a:ln w="1588"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95266" name="Line 93"/>
            <p:cNvSpPr>
              <a:spLocks noChangeShapeType="1"/>
            </p:cNvSpPr>
            <p:nvPr/>
          </p:nvSpPr>
          <p:spPr bwMode="auto">
            <a:xfrm flipH="1">
              <a:off x="5006975" y="2901950"/>
              <a:ext cx="125413" cy="0"/>
            </a:xfrm>
            <a:prstGeom prst="line">
              <a:avLst/>
            </a:prstGeom>
            <a:noFill/>
            <a:ln w="1588"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95267" name="Line 94"/>
            <p:cNvSpPr>
              <a:spLocks noChangeShapeType="1"/>
            </p:cNvSpPr>
            <p:nvPr/>
          </p:nvSpPr>
          <p:spPr bwMode="auto">
            <a:xfrm flipH="1">
              <a:off x="4973638" y="2901950"/>
              <a:ext cx="158750" cy="0"/>
            </a:xfrm>
            <a:prstGeom prst="line">
              <a:avLst/>
            </a:prstGeom>
            <a:noFill/>
            <a:ln w="1588"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95268" name="Freeform 95"/>
            <p:cNvSpPr>
              <a:spLocks/>
            </p:cNvSpPr>
            <p:nvPr/>
          </p:nvSpPr>
          <p:spPr bwMode="auto">
            <a:xfrm>
              <a:off x="5132388" y="2901950"/>
              <a:ext cx="2214563" cy="2505075"/>
            </a:xfrm>
            <a:custGeom>
              <a:avLst/>
              <a:gdLst>
                <a:gd name="T0" fmla="*/ 0 w 1395"/>
                <a:gd name="T1" fmla="*/ 47 h 1578"/>
                <a:gd name="T2" fmla="*/ 0 w 1395"/>
                <a:gd name="T3" fmla="*/ 126 h 1578"/>
                <a:gd name="T4" fmla="*/ 0 w 1395"/>
                <a:gd name="T5" fmla="*/ 205 h 1578"/>
                <a:gd name="T6" fmla="*/ 0 w 1395"/>
                <a:gd name="T7" fmla="*/ 284 h 1578"/>
                <a:gd name="T8" fmla="*/ 0 w 1395"/>
                <a:gd name="T9" fmla="*/ 363 h 1578"/>
                <a:gd name="T10" fmla="*/ 0 w 1395"/>
                <a:gd name="T11" fmla="*/ 442 h 1578"/>
                <a:gd name="T12" fmla="*/ 0 w 1395"/>
                <a:gd name="T13" fmla="*/ 521 h 1578"/>
                <a:gd name="T14" fmla="*/ 0 w 1395"/>
                <a:gd name="T15" fmla="*/ 600 h 1578"/>
                <a:gd name="T16" fmla="*/ 0 w 1395"/>
                <a:gd name="T17" fmla="*/ 679 h 1578"/>
                <a:gd name="T18" fmla="*/ 0 w 1395"/>
                <a:gd name="T19" fmla="*/ 757 h 1578"/>
                <a:gd name="T20" fmla="*/ 0 w 1395"/>
                <a:gd name="T21" fmla="*/ 836 h 1578"/>
                <a:gd name="T22" fmla="*/ 0 w 1395"/>
                <a:gd name="T23" fmla="*/ 915 h 1578"/>
                <a:gd name="T24" fmla="*/ 0 w 1395"/>
                <a:gd name="T25" fmla="*/ 994 h 1578"/>
                <a:gd name="T26" fmla="*/ 0 w 1395"/>
                <a:gd name="T27" fmla="*/ 1073 h 1578"/>
                <a:gd name="T28" fmla="*/ 0 w 1395"/>
                <a:gd name="T29" fmla="*/ 1152 h 1578"/>
                <a:gd name="T30" fmla="*/ 0 w 1395"/>
                <a:gd name="T31" fmla="*/ 1231 h 1578"/>
                <a:gd name="T32" fmla="*/ 0 w 1395"/>
                <a:gd name="T33" fmla="*/ 1309 h 1578"/>
                <a:gd name="T34" fmla="*/ 0 w 1395"/>
                <a:gd name="T35" fmla="*/ 1388 h 1578"/>
                <a:gd name="T36" fmla="*/ 0 w 1395"/>
                <a:gd name="T37" fmla="*/ 1467 h 1578"/>
                <a:gd name="T38" fmla="*/ 0 w 1395"/>
                <a:gd name="T39" fmla="*/ 1546 h 1578"/>
                <a:gd name="T40" fmla="*/ 1304 w 1395"/>
                <a:gd name="T41" fmla="*/ 1562 h 1578"/>
                <a:gd name="T42" fmla="*/ 1153 w 1395"/>
                <a:gd name="T43" fmla="*/ 1514 h 1578"/>
                <a:gd name="T44" fmla="*/ 489 w 1395"/>
                <a:gd name="T45" fmla="*/ 1483 h 1578"/>
                <a:gd name="T46" fmla="*/ 432 w 1395"/>
                <a:gd name="T47" fmla="*/ 1436 h 1578"/>
                <a:gd name="T48" fmla="*/ 368 w 1395"/>
                <a:gd name="T49" fmla="*/ 1404 h 1578"/>
                <a:gd name="T50" fmla="*/ 336 w 1395"/>
                <a:gd name="T51" fmla="*/ 1357 h 1578"/>
                <a:gd name="T52" fmla="*/ 296 w 1395"/>
                <a:gd name="T53" fmla="*/ 1325 h 1578"/>
                <a:gd name="T54" fmla="*/ 274 w 1395"/>
                <a:gd name="T55" fmla="*/ 1278 h 1578"/>
                <a:gd name="T56" fmla="*/ 247 w 1395"/>
                <a:gd name="T57" fmla="*/ 1246 h 1578"/>
                <a:gd name="T58" fmla="*/ 232 w 1395"/>
                <a:gd name="T59" fmla="*/ 1199 h 1578"/>
                <a:gd name="T60" fmla="*/ 212 w 1395"/>
                <a:gd name="T61" fmla="*/ 1168 h 1578"/>
                <a:gd name="T62" fmla="*/ 200 w 1395"/>
                <a:gd name="T63" fmla="*/ 1120 h 1578"/>
                <a:gd name="T64" fmla="*/ 185 w 1395"/>
                <a:gd name="T65" fmla="*/ 1089 h 1578"/>
                <a:gd name="T66" fmla="*/ 177 w 1395"/>
                <a:gd name="T67" fmla="*/ 1041 h 1578"/>
                <a:gd name="T68" fmla="*/ 165 w 1395"/>
                <a:gd name="T69" fmla="*/ 1010 h 1578"/>
                <a:gd name="T70" fmla="*/ 158 w 1395"/>
                <a:gd name="T71" fmla="*/ 962 h 1578"/>
                <a:gd name="T72" fmla="*/ 149 w 1395"/>
                <a:gd name="T73" fmla="*/ 931 h 1578"/>
                <a:gd name="T74" fmla="*/ 143 w 1395"/>
                <a:gd name="T75" fmla="*/ 884 h 1578"/>
                <a:gd name="T76" fmla="*/ 135 w 1395"/>
                <a:gd name="T77" fmla="*/ 852 h 1578"/>
                <a:gd name="T78" fmla="*/ 130 w 1395"/>
                <a:gd name="T79" fmla="*/ 805 h 1578"/>
                <a:gd name="T80" fmla="*/ 124 w 1395"/>
                <a:gd name="T81" fmla="*/ 773 h 1578"/>
                <a:gd name="T82" fmla="*/ 120 w 1395"/>
                <a:gd name="T83" fmla="*/ 726 h 1578"/>
                <a:gd name="T84" fmla="*/ 114 w 1395"/>
                <a:gd name="T85" fmla="*/ 694 h 1578"/>
                <a:gd name="T86" fmla="*/ 111 w 1395"/>
                <a:gd name="T87" fmla="*/ 647 h 1578"/>
                <a:gd name="T88" fmla="*/ 107 w 1395"/>
                <a:gd name="T89" fmla="*/ 615 h 1578"/>
                <a:gd name="T90" fmla="*/ 104 w 1395"/>
                <a:gd name="T91" fmla="*/ 568 h 1578"/>
                <a:gd name="T92" fmla="*/ 99 w 1395"/>
                <a:gd name="T93" fmla="*/ 536 h 1578"/>
                <a:gd name="T94" fmla="*/ 97 w 1395"/>
                <a:gd name="T95" fmla="*/ 489 h 1578"/>
                <a:gd name="T96" fmla="*/ 93 w 1395"/>
                <a:gd name="T97" fmla="*/ 458 h 1578"/>
                <a:gd name="T98" fmla="*/ 91 w 1395"/>
                <a:gd name="T99" fmla="*/ 410 h 1578"/>
                <a:gd name="T100" fmla="*/ 88 w 1395"/>
                <a:gd name="T101" fmla="*/ 379 h 1578"/>
                <a:gd name="T102" fmla="*/ 86 w 1395"/>
                <a:gd name="T103" fmla="*/ 331 h 1578"/>
                <a:gd name="T104" fmla="*/ 83 w 1395"/>
                <a:gd name="T105" fmla="*/ 300 h 1578"/>
                <a:gd name="T106" fmla="*/ 81 w 1395"/>
                <a:gd name="T107" fmla="*/ 253 h 1578"/>
                <a:gd name="T108" fmla="*/ 78 w 1395"/>
                <a:gd name="T109" fmla="*/ 221 h 1578"/>
                <a:gd name="T110" fmla="*/ 77 w 1395"/>
                <a:gd name="T111" fmla="*/ 174 h 1578"/>
                <a:gd name="T112" fmla="*/ 74 w 1395"/>
                <a:gd name="T113" fmla="*/ 142 h 1578"/>
                <a:gd name="T114" fmla="*/ 73 w 1395"/>
                <a:gd name="T115" fmla="*/ 95 h 1578"/>
                <a:gd name="T116" fmla="*/ 71 w 1395"/>
                <a:gd name="T117" fmla="*/ 63 h 1578"/>
                <a:gd name="T118" fmla="*/ 70 w 1395"/>
                <a:gd name="T119" fmla="*/ 16 h 15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395" h="1578">
                  <a:moveTo>
                    <a:pt x="0" y="0"/>
                  </a:moveTo>
                  <a:lnTo>
                    <a:pt x="0" y="0"/>
                  </a:lnTo>
                  <a:lnTo>
                    <a:pt x="0" y="16"/>
                  </a:lnTo>
                  <a:lnTo>
                    <a:pt x="0" y="32"/>
                  </a:lnTo>
                  <a:lnTo>
                    <a:pt x="0" y="47"/>
                  </a:lnTo>
                  <a:lnTo>
                    <a:pt x="0" y="63"/>
                  </a:lnTo>
                  <a:lnTo>
                    <a:pt x="0" y="79"/>
                  </a:lnTo>
                  <a:lnTo>
                    <a:pt x="0" y="95"/>
                  </a:lnTo>
                  <a:lnTo>
                    <a:pt x="0" y="110"/>
                  </a:lnTo>
                  <a:lnTo>
                    <a:pt x="0" y="126"/>
                  </a:lnTo>
                  <a:lnTo>
                    <a:pt x="0" y="142"/>
                  </a:lnTo>
                  <a:lnTo>
                    <a:pt x="0" y="158"/>
                  </a:lnTo>
                  <a:lnTo>
                    <a:pt x="0" y="174"/>
                  </a:lnTo>
                  <a:lnTo>
                    <a:pt x="0" y="189"/>
                  </a:lnTo>
                  <a:lnTo>
                    <a:pt x="0" y="205"/>
                  </a:lnTo>
                  <a:lnTo>
                    <a:pt x="0" y="221"/>
                  </a:lnTo>
                  <a:lnTo>
                    <a:pt x="0" y="237"/>
                  </a:lnTo>
                  <a:lnTo>
                    <a:pt x="0" y="253"/>
                  </a:lnTo>
                  <a:lnTo>
                    <a:pt x="0" y="268"/>
                  </a:lnTo>
                  <a:lnTo>
                    <a:pt x="0" y="284"/>
                  </a:lnTo>
                  <a:lnTo>
                    <a:pt x="0" y="300"/>
                  </a:lnTo>
                  <a:lnTo>
                    <a:pt x="0" y="316"/>
                  </a:lnTo>
                  <a:lnTo>
                    <a:pt x="0" y="331"/>
                  </a:lnTo>
                  <a:lnTo>
                    <a:pt x="0" y="347"/>
                  </a:lnTo>
                  <a:lnTo>
                    <a:pt x="0" y="363"/>
                  </a:lnTo>
                  <a:lnTo>
                    <a:pt x="0" y="379"/>
                  </a:lnTo>
                  <a:lnTo>
                    <a:pt x="0" y="395"/>
                  </a:lnTo>
                  <a:lnTo>
                    <a:pt x="0" y="410"/>
                  </a:lnTo>
                  <a:lnTo>
                    <a:pt x="0" y="426"/>
                  </a:lnTo>
                  <a:lnTo>
                    <a:pt x="0" y="442"/>
                  </a:lnTo>
                  <a:lnTo>
                    <a:pt x="0" y="458"/>
                  </a:lnTo>
                  <a:lnTo>
                    <a:pt x="0" y="473"/>
                  </a:lnTo>
                  <a:lnTo>
                    <a:pt x="0" y="489"/>
                  </a:lnTo>
                  <a:lnTo>
                    <a:pt x="0" y="505"/>
                  </a:lnTo>
                  <a:lnTo>
                    <a:pt x="0" y="521"/>
                  </a:lnTo>
                  <a:lnTo>
                    <a:pt x="0" y="536"/>
                  </a:lnTo>
                  <a:lnTo>
                    <a:pt x="0" y="552"/>
                  </a:lnTo>
                  <a:lnTo>
                    <a:pt x="0" y="568"/>
                  </a:lnTo>
                  <a:lnTo>
                    <a:pt x="0" y="584"/>
                  </a:lnTo>
                  <a:lnTo>
                    <a:pt x="0" y="600"/>
                  </a:lnTo>
                  <a:lnTo>
                    <a:pt x="0" y="615"/>
                  </a:lnTo>
                  <a:lnTo>
                    <a:pt x="0" y="631"/>
                  </a:lnTo>
                  <a:lnTo>
                    <a:pt x="0" y="647"/>
                  </a:lnTo>
                  <a:lnTo>
                    <a:pt x="0" y="663"/>
                  </a:lnTo>
                  <a:lnTo>
                    <a:pt x="0" y="679"/>
                  </a:lnTo>
                  <a:lnTo>
                    <a:pt x="0" y="694"/>
                  </a:lnTo>
                  <a:lnTo>
                    <a:pt x="0" y="710"/>
                  </a:lnTo>
                  <a:lnTo>
                    <a:pt x="0" y="726"/>
                  </a:lnTo>
                  <a:lnTo>
                    <a:pt x="0" y="742"/>
                  </a:lnTo>
                  <a:lnTo>
                    <a:pt x="0" y="757"/>
                  </a:lnTo>
                  <a:lnTo>
                    <a:pt x="0" y="773"/>
                  </a:lnTo>
                  <a:lnTo>
                    <a:pt x="0" y="789"/>
                  </a:lnTo>
                  <a:lnTo>
                    <a:pt x="0" y="805"/>
                  </a:lnTo>
                  <a:lnTo>
                    <a:pt x="0" y="821"/>
                  </a:lnTo>
                  <a:lnTo>
                    <a:pt x="0" y="836"/>
                  </a:lnTo>
                  <a:lnTo>
                    <a:pt x="0" y="852"/>
                  </a:lnTo>
                  <a:lnTo>
                    <a:pt x="0" y="868"/>
                  </a:lnTo>
                  <a:lnTo>
                    <a:pt x="0" y="884"/>
                  </a:lnTo>
                  <a:lnTo>
                    <a:pt x="0" y="899"/>
                  </a:lnTo>
                  <a:lnTo>
                    <a:pt x="0" y="915"/>
                  </a:lnTo>
                  <a:lnTo>
                    <a:pt x="0" y="931"/>
                  </a:lnTo>
                  <a:lnTo>
                    <a:pt x="0" y="947"/>
                  </a:lnTo>
                  <a:lnTo>
                    <a:pt x="0" y="962"/>
                  </a:lnTo>
                  <a:lnTo>
                    <a:pt x="0" y="978"/>
                  </a:lnTo>
                  <a:lnTo>
                    <a:pt x="0" y="994"/>
                  </a:lnTo>
                  <a:lnTo>
                    <a:pt x="0" y="1010"/>
                  </a:lnTo>
                  <a:lnTo>
                    <a:pt x="0" y="1026"/>
                  </a:lnTo>
                  <a:lnTo>
                    <a:pt x="0" y="1041"/>
                  </a:lnTo>
                  <a:lnTo>
                    <a:pt x="0" y="1057"/>
                  </a:lnTo>
                  <a:lnTo>
                    <a:pt x="0" y="1073"/>
                  </a:lnTo>
                  <a:lnTo>
                    <a:pt x="0" y="1089"/>
                  </a:lnTo>
                  <a:lnTo>
                    <a:pt x="0" y="1104"/>
                  </a:lnTo>
                  <a:lnTo>
                    <a:pt x="0" y="1120"/>
                  </a:lnTo>
                  <a:lnTo>
                    <a:pt x="0" y="1136"/>
                  </a:lnTo>
                  <a:lnTo>
                    <a:pt x="0" y="1152"/>
                  </a:lnTo>
                  <a:lnTo>
                    <a:pt x="0" y="1168"/>
                  </a:lnTo>
                  <a:lnTo>
                    <a:pt x="0" y="1183"/>
                  </a:lnTo>
                  <a:lnTo>
                    <a:pt x="0" y="1199"/>
                  </a:lnTo>
                  <a:lnTo>
                    <a:pt x="0" y="1215"/>
                  </a:lnTo>
                  <a:lnTo>
                    <a:pt x="0" y="1231"/>
                  </a:lnTo>
                  <a:lnTo>
                    <a:pt x="0" y="1246"/>
                  </a:lnTo>
                  <a:lnTo>
                    <a:pt x="0" y="1262"/>
                  </a:lnTo>
                  <a:lnTo>
                    <a:pt x="0" y="1278"/>
                  </a:lnTo>
                  <a:lnTo>
                    <a:pt x="0" y="1294"/>
                  </a:lnTo>
                  <a:lnTo>
                    <a:pt x="0" y="1309"/>
                  </a:lnTo>
                  <a:lnTo>
                    <a:pt x="0" y="1325"/>
                  </a:lnTo>
                  <a:lnTo>
                    <a:pt x="0" y="1341"/>
                  </a:lnTo>
                  <a:lnTo>
                    <a:pt x="0" y="1357"/>
                  </a:lnTo>
                  <a:lnTo>
                    <a:pt x="0" y="1373"/>
                  </a:lnTo>
                  <a:lnTo>
                    <a:pt x="0" y="1388"/>
                  </a:lnTo>
                  <a:lnTo>
                    <a:pt x="0" y="1404"/>
                  </a:lnTo>
                  <a:lnTo>
                    <a:pt x="0" y="1420"/>
                  </a:lnTo>
                  <a:lnTo>
                    <a:pt x="0" y="1436"/>
                  </a:lnTo>
                  <a:lnTo>
                    <a:pt x="0" y="1451"/>
                  </a:lnTo>
                  <a:lnTo>
                    <a:pt x="0" y="1467"/>
                  </a:lnTo>
                  <a:lnTo>
                    <a:pt x="0" y="1483"/>
                  </a:lnTo>
                  <a:lnTo>
                    <a:pt x="0" y="1499"/>
                  </a:lnTo>
                  <a:lnTo>
                    <a:pt x="0" y="1514"/>
                  </a:lnTo>
                  <a:lnTo>
                    <a:pt x="0" y="1530"/>
                  </a:lnTo>
                  <a:lnTo>
                    <a:pt x="0" y="1546"/>
                  </a:lnTo>
                  <a:lnTo>
                    <a:pt x="0" y="1562"/>
                  </a:lnTo>
                  <a:lnTo>
                    <a:pt x="0" y="1578"/>
                  </a:lnTo>
                  <a:lnTo>
                    <a:pt x="1395" y="1578"/>
                  </a:lnTo>
                  <a:lnTo>
                    <a:pt x="1395" y="1562"/>
                  </a:lnTo>
                  <a:lnTo>
                    <a:pt x="1304" y="1562"/>
                  </a:lnTo>
                  <a:lnTo>
                    <a:pt x="1304" y="1546"/>
                  </a:lnTo>
                  <a:lnTo>
                    <a:pt x="1224" y="1546"/>
                  </a:lnTo>
                  <a:lnTo>
                    <a:pt x="1224" y="1530"/>
                  </a:lnTo>
                  <a:lnTo>
                    <a:pt x="1153" y="1530"/>
                  </a:lnTo>
                  <a:lnTo>
                    <a:pt x="1153" y="1514"/>
                  </a:lnTo>
                  <a:lnTo>
                    <a:pt x="1090" y="1514"/>
                  </a:lnTo>
                  <a:lnTo>
                    <a:pt x="1090" y="1499"/>
                  </a:lnTo>
                  <a:lnTo>
                    <a:pt x="523" y="1499"/>
                  </a:lnTo>
                  <a:lnTo>
                    <a:pt x="523" y="1483"/>
                  </a:lnTo>
                  <a:lnTo>
                    <a:pt x="489" y="1483"/>
                  </a:lnTo>
                  <a:lnTo>
                    <a:pt x="489" y="1467"/>
                  </a:lnTo>
                  <a:lnTo>
                    <a:pt x="459" y="1467"/>
                  </a:lnTo>
                  <a:lnTo>
                    <a:pt x="459" y="1451"/>
                  </a:lnTo>
                  <a:lnTo>
                    <a:pt x="432" y="1451"/>
                  </a:lnTo>
                  <a:lnTo>
                    <a:pt x="432" y="1436"/>
                  </a:lnTo>
                  <a:lnTo>
                    <a:pt x="409" y="1436"/>
                  </a:lnTo>
                  <a:lnTo>
                    <a:pt x="409" y="1420"/>
                  </a:lnTo>
                  <a:lnTo>
                    <a:pt x="388" y="1420"/>
                  </a:lnTo>
                  <a:lnTo>
                    <a:pt x="388" y="1404"/>
                  </a:lnTo>
                  <a:lnTo>
                    <a:pt x="368" y="1404"/>
                  </a:lnTo>
                  <a:lnTo>
                    <a:pt x="368" y="1388"/>
                  </a:lnTo>
                  <a:lnTo>
                    <a:pt x="351" y="1388"/>
                  </a:lnTo>
                  <a:lnTo>
                    <a:pt x="351" y="1373"/>
                  </a:lnTo>
                  <a:lnTo>
                    <a:pt x="336" y="1373"/>
                  </a:lnTo>
                  <a:lnTo>
                    <a:pt x="336" y="1357"/>
                  </a:lnTo>
                  <a:lnTo>
                    <a:pt x="321" y="1357"/>
                  </a:lnTo>
                  <a:lnTo>
                    <a:pt x="321" y="1341"/>
                  </a:lnTo>
                  <a:lnTo>
                    <a:pt x="308" y="1341"/>
                  </a:lnTo>
                  <a:lnTo>
                    <a:pt x="308" y="1325"/>
                  </a:lnTo>
                  <a:lnTo>
                    <a:pt x="296" y="1325"/>
                  </a:lnTo>
                  <a:lnTo>
                    <a:pt x="296" y="1309"/>
                  </a:lnTo>
                  <a:lnTo>
                    <a:pt x="284" y="1309"/>
                  </a:lnTo>
                  <a:lnTo>
                    <a:pt x="284" y="1294"/>
                  </a:lnTo>
                  <a:lnTo>
                    <a:pt x="274" y="1294"/>
                  </a:lnTo>
                  <a:lnTo>
                    <a:pt x="274" y="1278"/>
                  </a:lnTo>
                  <a:lnTo>
                    <a:pt x="264" y="1278"/>
                  </a:lnTo>
                  <a:lnTo>
                    <a:pt x="264" y="1262"/>
                  </a:lnTo>
                  <a:lnTo>
                    <a:pt x="256" y="1262"/>
                  </a:lnTo>
                  <a:lnTo>
                    <a:pt x="256" y="1246"/>
                  </a:lnTo>
                  <a:lnTo>
                    <a:pt x="247" y="1246"/>
                  </a:lnTo>
                  <a:lnTo>
                    <a:pt x="247" y="1231"/>
                  </a:lnTo>
                  <a:lnTo>
                    <a:pt x="239" y="1231"/>
                  </a:lnTo>
                  <a:lnTo>
                    <a:pt x="239" y="1215"/>
                  </a:lnTo>
                  <a:lnTo>
                    <a:pt x="232" y="1215"/>
                  </a:lnTo>
                  <a:lnTo>
                    <a:pt x="232" y="1199"/>
                  </a:lnTo>
                  <a:lnTo>
                    <a:pt x="225" y="1199"/>
                  </a:lnTo>
                  <a:lnTo>
                    <a:pt x="225" y="1183"/>
                  </a:lnTo>
                  <a:lnTo>
                    <a:pt x="218" y="1183"/>
                  </a:lnTo>
                  <a:lnTo>
                    <a:pt x="218" y="1168"/>
                  </a:lnTo>
                  <a:lnTo>
                    <a:pt x="212" y="1168"/>
                  </a:lnTo>
                  <a:lnTo>
                    <a:pt x="212" y="1152"/>
                  </a:lnTo>
                  <a:lnTo>
                    <a:pt x="206" y="1152"/>
                  </a:lnTo>
                  <a:lnTo>
                    <a:pt x="206" y="1136"/>
                  </a:lnTo>
                  <a:lnTo>
                    <a:pt x="200" y="1136"/>
                  </a:lnTo>
                  <a:lnTo>
                    <a:pt x="200" y="1120"/>
                  </a:lnTo>
                  <a:lnTo>
                    <a:pt x="195" y="1120"/>
                  </a:lnTo>
                  <a:lnTo>
                    <a:pt x="195" y="1104"/>
                  </a:lnTo>
                  <a:lnTo>
                    <a:pt x="190" y="1104"/>
                  </a:lnTo>
                  <a:lnTo>
                    <a:pt x="190" y="1089"/>
                  </a:lnTo>
                  <a:lnTo>
                    <a:pt x="185" y="1089"/>
                  </a:lnTo>
                  <a:lnTo>
                    <a:pt x="185" y="1073"/>
                  </a:lnTo>
                  <a:lnTo>
                    <a:pt x="181" y="1073"/>
                  </a:lnTo>
                  <a:lnTo>
                    <a:pt x="181" y="1057"/>
                  </a:lnTo>
                  <a:lnTo>
                    <a:pt x="177" y="1057"/>
                  </a:lnTo>
                  <a:lnTo>
                    <a:pt x="177" y="1041"/>
                  </a:lnTo>
                  <a:lnTo>
                    <a:pt x="173" y="1041"/>
                  </a:lnTo>
                  <a:lnTo>
                    <a:pt x="173" y="1026"/>
                  </a:lnTo>
                  <a:lnTo>
                    <a:pt x="169" y="1026"/>
                  </a:lnTo>
                  <a:lnTo>
                    <a:pt x="169" y="1010"/>
                  </a:lnTo>
                  <a:lnTo>
                    <a:pt x="165" y="1010"/>
                  </a:lnTo>
                  <a:lnTo>
                    <a:pt x="165" y="994"/>
                  </a:lnTo>
                  <a:lnTo>
                    <a:pt x="161" y="994"/>
                  </a:lnTo>
                  <a:lnTo>
                    <a:pt x="161" y="978"/>
                  </a:lnTo>
                  <a:lnTo>
                    <a:pt x="158" y="978"/>
                  </a:lnTo>
                  <a:lnTo>
                    <a:pt x="158" y="962"/>
                  </a:lnTo>
                  <a:lnTo>
                    <a:pt x="155" y="962"/>
                  </a:lnTo>
                  <a:lnTo>
                    <a:pt x="155" y="947"/>
                  </a:lnTo>
                  <a:lnTo>
                    <a:pt x="152" y="947"/>
                  </a:lnTo>
                  <a:lnTo>
                    <a:pt x="152" y="931"/>
                  </a:lnTo>
                  <a:lnTo>
                    <a:pt x="149" y="931"/>
                  </a:lnTo>
                  <a:lnTo>
                    <a:pt x="149" y="915"/>
                  </a:lnTo>
                  <a:lnTo>
                    <a:pt x="146" y="915"/>
                  </a:lnTo>
                  <a:lnTo>
                    <a:pt x="146" y="899"/>
                  </a:lnTo>
                  <a:lnTo>
                    <a:pt x="143" y="899"/>
                  </a:lnTo>
                  <a:lnTo>
                    <a:pt x="143" y="884"/>
                  </a:lnTo>
                  <a:lnTo>
                    <a:pt x="140" y="884"/>
                  </a:lnTo>
                  <a:lnTo>
                    <a:pt x="140" y="868"/>
                  </a:lnTo>
                  <a:lnTo>
                    <a:pt x="138" y="868"/>
                  </a:lnTo>
                  <a:lnTo>
                    <a:pt x="138" y="852"/>
                  </a:lnTo>
                  <a:lnTo>
                    <a:pt x="135" y="852"/>
                  </a:lnTo>
                  <a:lnTo>
                    <a:pt x="135" y="836"/>
                  </a:lnTo>
                  <a:lnTo>
                    <a:pt x="133" y="836"/>
                  </a:lnTo>
                  <a:lnTo>
                    <a:pt x="133" y="821"/>
                  </a:lnTo>
                  <a:lnTo>
                    <a:pt x="130" y="821"/>
                  </a:lnTo>
                  <a:lnTo>
                    <a:pt x="130" y="805"/>
                  </a:lnTo>
                  <a:lnTo>
                    <a:pt x="129" y="805"/>
                  </a:lnTo>
                  <a:lnTo>
                    <a:pt x="129" y="789"/>
                  </a:lnTo>
                  <a:lnTo>
                    <a:pt x="126" y="789"/>
                  </a:lnTo>
                  <a:lnTo>
                    <a:pt x="126" y="773"/>
                  </a:lnTo>
                  <a:lnTo>
                    <a:pt x="124" y="773"/>
                  </a:lnTo>
                  <a:lnTo>
                    <a:pt x="124" y="757"/>
                  </a:lnTo>
                  <a:lnTo>
                    <a:pt x="122" y="757"/>
                  </a:lnTo>
                  <a:lnTo>
                    <a:pt x="122" y="742"/>
                  </a:lnTo>
                  <a:lnTo>
                    <a:pt x="120" y="742"/>
                  </a:lnTo>
                  <a:lnTo>
                    <a:pt x="120" y="726"/>
                  </a:lnTo>
                  <a:lnTo>
                    <a:pt x="118" y="726"/>
                  </a:lnTo>
                  <a:lnTo>
                    <a:pt x="118" y="710"/>
                  </a:lnTo>
                  <a:lnTo>
                    <a:pt x="116" y="710"/>
                  </a:lnTo>
                  <a:lnTo>
                    <a:pt x="116" y="694"/>
                  </a:lnTo>
                  <a:lnTo>
                    <a:pt x="114" y="694"/>
                  </a:lnTo>
                  <a:lnTo>
                    <a:pt x="114" y="679"/>
                  </a:lnTo>
                  <a:lnTo>
                    <a:pt x="113" y="679"/>
                  </a:lnTo>
                  <a:lnTo>
                    <a:pt x="113" y="663"/>
                  </a:lnTo>
                  <a:lnTo>
                    <a:pt x="111" y="663"/>
                  </a:lnTo>
                  <a:lnTo>
                    <a:pt x="111" y="647"/>
                  </a:lnTo>
                  <a:lnTo>
                    <a:pt x="109" y="647"/>
                  </a:lnTo>
                  <a:lnTo>
                    <a:pt x="109" y="631"/>
                  </a:lnTo>
                  <a:lnTo>
                    <a:pt x="108" y="631"/>
                  </a:lnTo>
                  <a:lnTo>
                    <a:pt x="108" y="615"/>
                  </a:lnTo>
                  <a:lnTo>
                    <a:pt x="107" y="615"/>
                  </a:lnTo>
                  <a:lnTo>
                    <a:pt x="107" y="600"/>
                  </a:lnTo>
                  <a:lnTo>
                    <a:pt x="105" y="600"/>
                  </a:lnTo>
                  <a:lnTo>
                    <a:pt x="105" y="584"/>
                  </a:lnTo>
                  <a:lnTo>
                    <a:pt x="104" y="584"/>
                  </a:lnTo>
                  <a:lnTo>
                    <a:pt x="104" y="568"/>
                  </a:lnTo>
                  <a:lnTo>
                    <a:pt x="102" y="568"/>
                  </a:lnTo>
                  <a:lnTo>
                    <a:pt x="102" y="552"/>
                  </a:lnTo>
                  <a:lnTo>
                    <a:pt x="101" y="552"/>
                  </a:lnTo>
                  <a:lnTo>
                    <a:pt x="101" y="536"/>
                  </a:lnTo>
                  <a:lnTo>
                    <a:pt x="99" y="536"/>
                  </a:lnTo>
                  <a:lnTo>
                    <a:pt x="99" y="521"/>
                  </a:lnTo>
                  <a:lnTo>
                    <a:pt x="98" y="521"/>
                  </a:lnTo>
                  <a:lnTo>
                    <a:pt x="98" y="505"/>
                  </a:lnTo>
                  <a:lnTo>
                    <a:pt x="97" y="505"/>
                  </a:lnTo>
                  <a:lnTo>
                    <a:pt x="97" y="489"/>
                  </a:lnTo>
                  <a:lnTo>
                    <a:pt x="95" y="489"/>
                  </a:lnTo>
                  <a:lnTo>
                    <a:pt x="95" y="473"/>
                  </a:lnTo>
                  <a:lnTo>
                    <a:pt x="94" y="473"/>
                  </a:lnTo>
                  <a:lnTo>
                    <a:pt x="94" y="458"/>
                  </a:lnTo>
                  <a:lnTo>
                    <a:pt x="93" y="458"/>
                  </a:lnTo>
                  <a:lnTo>
                    <a:pt x="93" y="442"/>
                  </a:lnTo>
                  <a:lnTo>
                    <a:pt x="92" y="442"/>
                  </a:lnTo>
                  <a:lnTo>
                    <a:pt x="92" y="426"/>
                  </a:lnTo>
                  <a:lnTo>
                    <a:pt x="91" y="426"/>
                  </a:lnTo>
                  <a:lnTo>
                    <a:pt x="91" y="410"/>
                  </a:lnTo>
                  <a:lnTo>
                    <a:pt x="90" y="410"/>
                  </a:lnTo>
                  <a:lnTo>
                    <a:pt x="90" y="395"/>
                  </a:lnTo>
                  <a:lnTo>
                    <a:pt x="89" y="395"/>
                  </a:lnTo>
                  <a:lnTo>
                    <a:pt x="89" y="379"/>
                  </a:lnTo>
                  <a:lnTo>
                    <a:pt x="88" y="379"/>
                  </a:lnTo>
                  <a:lnTo>
                    <a:pt x="88" y="363"/>
                  </a:lnTo>
                  <a:lnTo>
                    <a:pt x="87" y="363"/>
                  </a:lnTo>
                  <a:lnTo>
                    <a:pt x="87" y="347"/>
                  </a:lnTo>
                  <a:lnTo>
                    <a:pt x="86" y="347"/>
                  </a:lnTo>
                  <a:lnTo>
                    <a:pt x="86" y="331"/>
                  </a:lnTo>
                  <a:lnTo>
                    <a:pt x="85" y="331"/>
                  </a:lnTo>
                  <a:lnTo>
                    <a:pt x="85" y="316"/>
                  </a:lnTo>
                  <a:lnTo>
                    <a:pt x="84" y="316"/>
                  </a:lnTo>
                  <a:lnTo>
                    <a:pt x="84" y="300"/>
                  </a:lnTo>
                  <a:lnTo>
                    <a:pt x="83" y="300"/>
                  </a:lnTo>
                  <a:lnTo>
                    <a:pt x="83" y="284"/>
                  </a:lnTo>
                  <a:lnTo>
                    <a:pt x="82" y="284"/>
                  </a:lnTo>
                  <a:lnTo>
                    <a:pt x="82" y="268"/>
                  </a:lnTo>
                  <a:lnTo>
                    <a:pt x="81" y="268"/>
                  </a:lnTo>
                  <a:lnTo>
                    <a:pt x="81" y="253"/>
                  </a:lnTo>
                  <a:lnTo>
                    <a:pt x="80" y="253"/>
                  </a:lnTo>
                  <a:lnTo>
                    <a:pt x="80" y="237"/>
                  </a:lnTo>
                  <a:lnTo>
                    <a:pt x="79" y="237"/>
                  </a:lnTo>
                  <a:lnTo>
                    <a:pt x="79" y="221"/>
                  </a:lnTo>
                  <a:lnTo>
                    <a:pt x="78" y="221"/>
                  </a:lnTo>
                  <a:lnTo>
                    <a:pt x="78" y="205"/>
                  </a:lnTo>
                  <a:lnTo>
                    <a:pt x="78" y="205"/>
                  </a:lnTo>
                  <a:lnTo>
                    <a:pt x="78" y="189"/>
                  </a:lnTo>
                  <a:lnTo>
                    <a:pt x="77" y="189"/>
                  </a:lnTo>
                  <a:lnTo>
                    <a:pt x="77" y="174"/>
                  </a:lnTo>
                  <a:lnTo>
                    <a:pt x="76" y="174"/>
                  </a:lnTo>
                  <a:lnTo>
                    <a:pt x="76" y="158"/>
                  </a:lnTo>
                  <a:lnTo>
                    <a:pt x="75" y="158"/>
                  </a:lnTo>
                  <a:lnTo>
                    <a:pt x="75" y="142"/>
                  </a:lnTo>
                  <a:lnTo>
                    <a:pt x="74" y="142"/>
                  </a:lnTo>
                  <a:lnTo>
                    <a:pt x="74" y="126"/>
                  </a:lnTo>
                  <a:lnTo>
                    <a:pt x="74" y="126"/>
                  </a:lnTo>
                  <a:lnTo>
                    <a:pt x="74" y="110"/>
                  </a:lnTo>
                  <a:lnTo>
                    <a:pt x="73" y="110"/>
                  </a:lnTo>
                  <a:lnTo>
                    <a:pt x="73" y="95"/>
                  </a:lnTo>
                  <a:lnTo>
                    <a:pt x="72" y="95"/>
                  </a:lnTo>
                  <a:lnTo>
                    <a:pt x="72" y="79"/>
                  </a:lnTo>
                  <a:lnTo>
                    <a:pt x="72" y="79"/>
                  </a:lnTo>
                  <a:lnTo>
                    <a:pt x="72" y="63"/>
                  </a:lnTo>
                  <a:lnTo>
                    <a:pt x="71" y="63"/>
                  </a:lnTo>
                  <a:lnTo>
                    <a:pt x="71" y="47"/>
                  </a:lnTo>
                  <a:lnTo>
                    <a:pt x="70" y="47"/>
                  </a:lnTo>
                  <a:lnTo>
                    <a:pt x="70" y="32"/>
                  </a:lnTo>
                  <a:lnTo>
                    <a:pt x="70" y="32"/>
                  </a:lnTo>
                  <a:lnTo>
                    <a:pt x="70" y="16"/>
                  </a:lnTo>
                  <a:lnTo>
                    <a:pt x="69" y="16"/>
                  </a:lnTo>
                  <a:lnTo>
                    <a:pt x="69" y="0"/>
                  </a:lnTo>
                  <a:lnTo>
                    <a:pt x="0" y="0"/>
                  </a:lnTo>
                </a:path>
              </a:pathLst>
            </a:custGeom>
            <a:noFill/>
            <a:ln w="42863" cap="flat">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95278" name="Rectangle 105"/>
            <p:cNvSpPr>
              <a:spLocks noChangeArrowheads="1"/>
            </p:cNvSpPr>
            <p:nvPr/>
          </p:nvSpPr>
          <p:spPr bwMode="auto">
            <a:xfrm>
              <a:off x="5053013" y="5549900"/>
              <a:ext cx="315913" cy="425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2500" b="0" i="0" u="none" strike="noStrike" cap="none" normalizeH="0" baseline="0">
                  <a:ln>
                    <a:noFill/>
                  </a:ln>
                  <a:solidFill>
                    <a:srgbClr val="000000"/>
                  </a:solidFill>
                  <a:effectLst/>
                  <a:latin typeface="Arial" panose="020B0604020202020204" pitchFamily="34" charset="0"/>
                </a:rPr>
                <a:t>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95279" name="Rectangle 106"/>
            <p:cNvSpPr>
              <a:spLocks noChangeArrowheads="1"/>
            </p:cNvSpPr>
            <p:nvPr/>
          </p:nvSpPr>
          <p:spPr bwMode="auto">
            <a:xfrm>
              <a:off x="6261100" y="5549900"/>
              <a:ext cx="1196975" cy="425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2500" b="0" i="0" u="none" strike="noStrike" cap="none" normalizeH="0" baseline="0">
                  <a:ln>
                    <a:noFill/>
                  </a:ln>
                  <a:solidFill>
                    <a:srgbClr val="000000"/>
                  </a:solidFill>
                  <a:effectLst/>
                  <a:latin typeface="Arial" panose="020B0604020202020204" pitchFamily="34" charset="0"/>
                </a:rPr>
                <a:t>100000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95280" name="Rectangle 107"/>
            <p:cNvSpPr>
              <a:spLocks noChangeArrowheads="1"/>
            </p:cNvSpPr>
            <p:nvPr/>
          </p:nvSpPr>
          <p:spPr bwMode="auto">
            <a:xfrm>
              <a:off x="7921625" y="5549900"/>
              <a:ext cx="1196975" cy="425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2500" b="0" i="0" u="none" strike="noStrike" cap="none" normalizeH="0" baseline="0">
                  <a:ln>
                    <a:noFill/>
                  </a:ln>
                  <a:solidFill>
                    <a:srgbClr val="000000"/>
                  </a:solidFill>
                  <a:effectLst/>
                  <a:latin typeface="Arial" panose="020B0604020202020204" pitchFamily="34" charset="0"/>
                </a:rPr>
                <a:t>200000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95281" name="Rectangle 108"/>
            <p:cNvSpPr>
              <a:spLocks noChangeArrowheads="1"/>
            </p:cNvSpPr>
            <p:nvPr/>
          </p:nvSpPr>
          <p:spPr bwMode="auto">
            <a:xfrm>
              <a:off x="4751388" y="5218113"/>
              <a:ext cx="315913" cy="425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2500" b="0" i="0" u="none" strike="noStrike" cap="none" normalizeH="0" baseline="0">
                  <a:ln>
                    <a:noFill/>
                  </a:ln>
                  <a:solidFill>
                    <a:srgbClr val="000000"/>
                  </a:solidFill>
                  <a:effectLst/>
                  <a:latin typeface="Arial" panose="020B0604020202020204" pitchFamily="34" charset="0"/>
                </a:rPr>
                <a:t>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95282" name="Rectangle 109"/>
            <p:cNvSpPr>
              <a:spLocks noChangeArrowheads="1"/>
            </p:cNvSpPr>
            <p:nvPr/>
          </p:nvSpPr>
          <p:spPr bwMode="auto">
            <a:xfrm>
              <a:off x="4751388" y="2760663"/>
              <a:ext cx="315913" cy="425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2500" b="0" i="0" u="none" strike="noStrike" cap="none" normalizeH="0" baseline="0">
                  <a:ln>
                    <a:noFill/>
                  </a:ln>
                  <a:solidFill>
                    <a:srgbClr val="000000"/>
                  </a:solidFill>
                  <a:effectLst/>
                  <a:latin typeface="Arial" panose="020B0604020202020204" pitchFamily="34" charset="0"/>
                </a:rPr>
                <a:t>1</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95283" name="Rectangle 110"/>
            <p:cNvSpPr>
              <a:spLocks noChangeArrowheads="1"/>
            </p:cNvSpPr>
            <p:nvPr/>
          </p:nvSpPr>
          <p:spPr bwMode="auto">
            <a:xfrm>
              <a:off x="6494463" y="5992813"/>
              <a:ext cx="430213" cy="487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2900" b="0" i="1" u="none" strike="noStrike" cap="none" normalizeH="0" baseline="0">
                  <a:ln>
                    <a:noFill/>
                  </a:ln>
                  <a:solidFill>
                    <a:srgbClr val="000000"/>
                  </a:solidFill>
                  <a:effectLst/>
                  <a:latin typeface="Arial" panose="020B0604020202020204" pitchFamily="34" charset="0"/>
                </a:rPr>
                <a:t>D</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95284" name="Rectangle 111"/>
            <p:cNvSpPr>
              <a:spLocks noChangeArrowheads="1"/>
            </p:cNvSpPr>
            <p:nvPr/>
          </p:nvSpPr>
          <p:spPr bwMode="auto">
            <a:xfrm>
              <a:off x="6861175" y="5991225"/>
              <a:ext cx="265113" cy="488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2900" b="0" i="0" u="none" strike="noStrike" cap="none" normalizeH="0" baseline="0">
                  <a:ln>
                    <a:noFill/>
                  </a:ln>
                  <a:solidFill>
                    <a:srgbClr val="000000"/>
                  </a:solidFill>
                  <a:effectLst/>
                  <a:latin typeface="Arial" panose="020B0604020202020204" pitchFamily="34" charset="0"/>
                </a:rPr>
                <a:t>[</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95285" name="Rectangle 112"/>
            <p:cNvSpPr>
              <a:spLocks noChangeArrowheads="1"/>
            </p:cNvSpPr>
            <p:nvPr/>
          </p:nvSpPr>
          <p:spPr bwMode="auto">
            <a:xfrm>
              <a:off x="6962775" y="5991225"/>
              <a:ext cx="631825" cy="488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2900" b="0" i="0" u="none" strike="noStrike" cap="none" normalizeH="0" baseline="0">
                  <a:ln>
                    <a:noFill/>
                  </a:ln>
                  <a:solidFill>
                    <a:srgbClr val="000000"/>
                  </a:solidFill>
                  <a:effectLst/>
                  <a:latin typeface="Arial" panose="020B0604020202020204" pitchFamily="34" charset="0"/>
                </a:rPr>
                <a:t>Gy</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95286" name="Rectangle 113"/>
            <p:cNvSpPr>
              <a:spLocks noChangeArrowheads="1"/>
            </p:cNvSpPr>
            <p:nvPr/>
          </p:nvSpPr>
          <p:spPr bwMode="auto">
            <a:xfrm>
              <a:off x="7429500" y="5991225"/>
              <a:ext cx="265113" cy="488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2900" b="0" i="0" u="none" strike="noStrike" cap="none" normalizeH="0" baseline="0">
                  <a:ln>
                    <a:noFill/>
                  </a:ln>
                  <a:solidFill>
                    <a:srgbClr val="000000"/>
                  </a:solidFill>
                  <a:effectLst/>
                  <a:latin typeface="Arial" panose="020B0604020202020204" pitchFamily="34" charset="0"/>
                </a:rPr>
                <a:t>]</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411677" name="Line 150"/>
            <p:cNvSpPr>
              <a:spLocks noChangeShapeType="1"/>
            </p:cNvSpPr>
            <p:nvPr/>
          </p:nvSpPr>
          <p:spPr bwMode="auto">
            <a:xfrm>
              <a:off x="5132388" y="5407025"/>
              <a:ext cx="3322638" cy="1588"/>
            </a:xfrm>
            <a:prstGeom prst="line">
              <a:avLst/>
            </a:prstGeom>
            <a:noFill/>
            <a:ln w="1588"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11678" name="Line 151"/>
            <p:cNvSpPr>
              <a:spLocks noChangeShapeType="1"/>
            </p:cNvSpPr>
            <p:nvPr/>
          </p:nvSpPr>
          <p:spPr bwMode="auto">
            <a:xfrm>
              <a:off x="5132388" y="5407025"/>
              <a:ext cx="1588" cy="71438"/>
            </a:xfrm>
            <a:prstGeom prst="line">
              <a:avLst/>
            </a:prstGeom>
            <a:noFill/>
            <a:ln w="1588"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11679" name="Line 152"/>
            <p:cNvSpPr>
              <a:spLocks noChangeShapeType="1"/>
            </p:cNvSpPr>
            <p:nvPr/>
          </p:nvSpPr>
          <p:spPr bwMode="auto">
            <a:xfrm>
              <a:off x="5132388" y="5407025"/>
              <a:ext cx="1588" cy="119063"/>
            </a:xfrm>
            <a:prstGeom prst="line">
              <a:avLst/>
            </a:prstGeom>
            <a:noFill/>
            <a:ln w="1588"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11680" name="Line 153"/>
            <p:cNvSpPr>
              <a:spLocks noChangeShapeType="1"/>
            </p:cNvSpPr>
            <p:nvPr/>
          </p:nvSpPr>
          <p:spPr bwMode="auto">
            <a:xfrm>
              <a:off x="5297488" y="5407025"/>
              <a:ext cx="1588" cy="71438"/>
            </a:xfrm>
            <a:prstGeom prst="line">
              <a:avLst/>
            </a:prstGeom>
            <a:noFill/>
            <a:ln w="1588"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11681" name="Line 154"/>
            <p:cNvSpPr>
              <a:spLocks noChangeShapeType="1"/>
            </p:cNvSpPr>
            <p:nvPr/>
          </p:nvSpPr>
          <p:spPr bwMode="auto">
            <a:xfrm>
              <a:off x="5464175" y="5407025"/>
              <a:ext cx="1588" cy="71438"/>
            </a:xfrm>
            <a:prstGeom prst="line">
              <a:avLst/>
            </a:prstGeom>
            <a:noFill/>
            <a:ln w="1588"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11682" name="Line 155"/>
            <p:cNvSpPr>
              <a:spLocks noChangeShapeType="1"/>
            </p:cNvSpPr>
            <p:nvPr/>
          </p:nvSpPr>
          <p:spPr bwMode="auto">
            <a:xfrm>
              <a:off x="5629275" y="5407025"/>
              <a:ext cx="1588" cy="71438"/>
            </a:xfrm>
            <a:prstGeom prst="line">
              <a:avLst/>
            </a:prstGeom>
            <a:noFill/>
            <a:ln w="1588"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11683" name="Line 156"/>
            <p:cNvSpPr>
              <a:spLocks noChangeShapeType="1"/>
            </p:cNvSpPr>
            <p:nvPr/>
          </p:nvSpPr>
          <p:spPr bwMode="auto">
            <a:xfrm>
              <a:off x="5795963" y="5407025"/>
              <a:ext cx="1588" cy="71438"/>
            </a:xfrm>
            <a:prstGeom prst="line">
              <a:avLst/>
            </a:prstGeom>
            <a:noFill/>
            <a:ln w="1588"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11684" name="Line 157"/>
            <p:cNvSpPr>
              <a:spLocks noChangeShapeType="1"/>
            </p:cNvSpPr>
            <p:nvPr/>
          </p:nvSpPr>
          <p:spPr bwMode="auto">
            <a:xfrm>
              <a:off x="5962650" y="5407025"/>
              <a:ext cx="1588" cy="71438"/>
            </a:xfrm>
            <a:prstGeom prst="line">
              <a:avLst/>
            </a:prstGeom>
            <a:noFill/>
            <a:ln w="1588"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11685" name="Line 158"/>
            <p:cNvSpPr>
              <a:spLocks noChangeShapeType="1"/>
            </p:cNvSpPr>
            <p:nvPr/>
          </p:nvSpPr>
          <p:spPr bwMode="auto">
            <a:xfrm>
              <a:off x="6127750" y="5407025"/>
              <a:ext cx="1588" cy="71438"/>
            </a:xfrm>
            <a:prstGeom prst="line">
              <a:avLst/>
            </a:prstGeom>
            <a:noFill/>
            <a:ln w="1588"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11686" name="Line 159"/>
            <p:cNvSpPr>
              <a:spLocks noChangeShapeType="1"/>
            </p:cNvSpPr>
            <p:nvPr/>
          </p:nvSpPr>
          <p:spPr bwMode="auto">
            <a:xfrm>
              <a:off x="6294438" y="5407025"/>
              <a:ext cx="1588" cy="71438"/>
            </a:xfrm>
            <a:prstGeom prst="line">
              <a:avLst/>
            </a:prstGeom>
            <a:noFill/>
            <a:ln w="1588"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11687" name="Line 160"/>
            <p:cNvSpPr>
              <a:spLocks noChangeShapeType="1"/>
            </p:cNvSpPr>
            <p:nvPr/>
          </p:nvSpPr>
          <p:spPr bwMode="auto">
            <a:xfrm>
              <a:off x="6461125" y="5407025"/>
              <a:ext cx="1588" cy="71438"/>
            </a:xfrm>
            <a:prstGeom prst="line">
              <a:avLst/>
            </a:prstGeom>
            <a:noFill/>
            <a:ln w="1588"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11688" name="Line 161"/>
            <p:cNvSpPr>
              <a:spLocks noChangeShapeType="1"/>
            </p:cNvSpPr>
            <p:nvPr/>
          </p:nvSpPr>
          <p:spPr bwMode="auto">
            <a:xfrm>
              <a:off x="6626225" y="5407025"/>
              <a:ext cx="1588" cy="71438"/>
            </a:xfrm>
            <a:prstGeom prst="line">
              <a:avLst/>
            </a:prstGeom>
            <a:noFill/>
            <a:ln w="1588"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11689" name="Line 162"/>
            <p:cNvSpPr>
              <a:spLocks noChangeShapeType="1"/>
            </p:cNvSpPr>
            <p:nvPr/>
          </p:nvSpPr>
          <p:spPr bwMode="auto">
            <a:xfrm>
              <a:off x="6792913" y="5407025"/>
              <a:ext cx="1588" cy="71438"/>
            </a:xfrm>
            <a:prstGeom prst="line">
              <a:avLst/>
            </a:prstGeom>
            <a:noFill/>
            <a:ln w="1588"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11690" name="Line 163"/>
            <p:cNvSpPr>
              <a:spLocks noChangeShapeType="1"/>
            </p:cNvSpPr>
            <p:nvPr/>
          </p:nvSpPr>
          <p:spPr bwMode="auto">
            <a:xfrm>
              <a:off x="6792913" y="5407025"/>
              <a:ext cx="1588" cy="119063"/>
            </a:xfrm>
            <a:prstGeom prst="line">
              <a:avLst/>
            </a:prstGeom>
            <a:noFill/>
            <a:ln w="1588"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11691" name="Line 164"/>
            <p:cNvSpPr>
              <a:spLocks noChangeShapeType="1"/>
            </p:cNvSpPr>
            <p:nvPr/>
          </p:nvSpPr>
          <p:spPr bwMode="auto">
            <a:xfrm>
              <a:off x="6958013" y="5407025"/>
              <a:ext cx="1588" cy="71438"/>
            </a:xfrm>
            <a:prstGeom prst="line">
              <a:avLst/>
            </a:prstGeom>
            <a:noFill/>
            <a:ln w="1588"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11692" name="Line 165"/>
            <p:cNvSpPr>
              <a:spLocks noChangeShapeType="1"/>
            </p:cNvSpPr>
            <p:nvPr/>
          </p:nvSpPr>
          <p:spPr bwMode="auto">
            <a:xfrm>
              <a:off x="7124700" y="5407025"/>
              <a:ext cx="1588" cy="71438"/>
            </a:xfrm>
            <a:prstGeom prst="line">
              <a:avLst/>
            </a:prstGeom>
            <a:noFill/>
            <a:ln w="1588"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11693" name="Line 166"/>
            <p:cNvSpPr>
              <a:spLocks noChangeShapeType="1"/>
            </p:cNvSpPr>
            <p:nvPr/>
          </p:nvSpPr>
          <p:spPr bwMode="auto">
            <a:xfrm>
              <a:off x="7291388" y="5407025"/>
              <a:ext cx="1588" cy="71438"/>
            </a:xfrm>
            <a:prstGeom prst="line">
              <a:avLst/>
            </a:prstGeom>
            <a:noFill/>
            <a:ln w="1588"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11694" name="Line 167"/>
            <p:cNvSpPr>
              <a:spLocks noChangeShapeType="1"/>
            </p:cNvSpPr>
            <p:nvPr/>
          </p:nvSpPr>
          <p:spPr bwMode="auto">
            <a:xfrm>
              <a:off x="7459663" y="5407025"/>
              <a:ext cx="1588" cy="71438"/>
            </a:xfrm>
            <a:prstGeom prst="line">
              <a:avLst/>
            </a:prstGeom>
            <a:noFill/>
            <a:ln w="1588"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11695" name="Line 168"/>
            <p:cNvSpPr>
              <a:spLocks noChangeShapeType="1"/>
            </p:cNvSpPr>
            <p:nvPr/>
          </p:nvSpPr>
          <p:spPr bwMode="auto">
            <a:xfrm>
              <a:off x="7624763" y="5407025"/>
              <a:ext cx="1588" cy="71438"/>
            </a:xfrm>
            <a:prstGeom prst="line">
              <a:avLst/>
            </a:prstGeom>
            <a:noFill/>
            <a:ln w="1588"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11696" name="Line 169"/>
            <p:cNvSpPr>
              <a:spLocks noChangeShapeType="1"/>
            </p:cNvSpPr>
            <p:nvPr/>
          </p:nvSpPr>
          <p:spPr bwMode="auto">
            <a:xfrm>
              <a:off x="7791450" y="5407025"/>
              <a:ext cx="1588" cy="71438"/>
            </a:xfrm>
            <a:prstGeom prst="line">
              <a:avLst/>
            </a:prstGeom>
            <a:noFill/>
            <a:ln w="1588"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11697" name="Line 170"/>
            <p:cNvSpPr>
              <a:spLocks noChangeShapeType="1"/>
            </p:cNvSpPr>
            <p:nvPr/>
          </p:nvSpPr>
          <p:spPr bwMode="auto">
            <a:xfrm>
              <a:off x="7954963" y="5407025"/>
              <a:ext cx="3175" cy="71438"/>
            </a:xfrm>
            <a:prstGeom prst="line">
              <a:avLst/>
            </a:prstGeom>
            <a:noFill/>
            <a:ln w="1588"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11698" name="Line 171"/>
            <p:cNvSpPr>
              <a:spLocks noChangeShapeType="1"/>
            </p:cNvSpPr>
            <p:nvPr/>
          </p:nvSpPr>
          <p:spPr bwMode="auto">
            <a:xfrm>
              <a:off x="8121650" y="5407025"/>
              <a:ext cx="3175" cy="71438"/>
            </a:xfrm>
            <a:prstGeom prst="line">
              <a:avLst/>
            </a:prstGeom>
            <a:noFill/>
            <a:ln w="1588"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11699" name="Line 172"/>
            <p:cNvSpPr>
              <a:spLocks noChangeShapeType="1"/>
            </p:cNvSpPr>
            <p:nvPr/>
          </p:nvSpPr>
          <p:spPr bwMode="auto">
            <a:xfrm>
              <a:off x="8288338" y="5407025"/>
              <a:ext cx="3175" cy="71438"/>
            </a:xfrm>
            <a:prstGeom prst="line">
              <a:avLst/>
            </a:prstGeom>
            <a:noFill/>
            <a:ln w="1588"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11700" name="Line 173"/>
            <p:cNvSpPr>
              <a:spLocks noChangeShapeType="1"/>
            </p:cNvSpPr>
            <p:nvPr/>
          </p:nvSpPr>
          <p:spPr bwMode="auto">
            <a:xfrm>
              <a:off x="8455025" y="5407025"/>
              <a:ext cx="1588" cy="71438"/>
            </a:xfrm>
            <a:prstGeom prst="line">
              <a:avLst/>
            </a:prstGeom>
            <a:noFill/>
            <a:ln w="1588"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11701" name="Line 174"/>
            <p:cNvSpPr>
              <a:spLocks noChangeShapeType="1"/>
            </p:cNvSpPr>
            <p:nvPr/>
          </p:nvSpPr>
          <p:spPr bwMode="auto">
            <a:xfrm>
              <a:off x="8455025" y="5407025"/>
              <a:ext cx="1588" cy="119063"/>
            </a:xfrm>
            <a:prstGeom prst="line">
              <a:avLst/>
            </a:prstGeom>
            <a:noFill/>
            <a:ln w="1588"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11702" name="Line 175"/>
            <p:cNvSpPr>
              <a:spLocks noChangeShapeType="1"/>
            </p:cNvSpPr>
            <p:nvPr/>
          </p:nvSpPr>
          <p:spPr bwMode="auto">
            <a:xfrm flipV="1">
              <a:off x="5132388" y="2901950"/>
              <a:ext cx="1588" cy="2505075"/>
            </a:xfrm>
            <a:prstGeom prst="line">
              <a:avLst/>
            </a:prstGeom>
            <a:noFill/>
            <a:ln w="1588"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11703" name="Line 176"/>
            <p:cNvSpPr>
              <a:spLocks noChangeShapeType="1"/>
            </p:cNvSpPr>
            <p:nvPr/>
          </p:nvSpPr>
          <p:spPr bwMode="auto">
            <a:xfrm flipH="1">
              <a:off x="5006975" y="5407025"/>
              <a:ext cx="125413" cy="1588"/>
            </a:xfrm>
            <a:prstGeom prst="line">
              <a:avLst/>
            </a:prstGeom>
            <a:noFill/>
            <a:ln w="1588"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11704" name="Line 177"/>
            <p:cNvSpPr>
              <a:spLocks noChangeShapeType="1"/>
            </p:cNvSpPr>
            <p:nvPr/>
          </p:nvSpPr>
          <p:spPr bwMode="auto">
            <a:xfrm flipH="1">
              <a:off x="4973638" y="5407025"/>
              <a:ext cx="158750" cy="1588"/>
            </a:xfrm>
            <a:prstGeom prst="line">
              <a:avLst/>
            </a:prstGeom>
            <a:noFill/>
            <a:ln w="1588"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11705" name="Line 178"/>
            <p:cNvSpPr>
              <a:spLocks noChangeShapeType="1"/>
            </p:cNvSpPr>
            <p:nvPr/>
          </p:nvSpPr>
          <p:spPr bwMode="auto">
            <a:xfrm flipH="1">
              <a:off x="5006975" y="5156200"/>
              <a:ext cx="125413" cy="3175"/>
            </a:xfrm>
            <a:prstGeom prst="line">
              <a:avLst/>
            </a:prstGeom>
            <a:noFill/>
            <a:ln w="1588"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11706" name="Line 179"/>
            <p:cNvSpPr>
              <a:spLocks noChangeShapeType="1"/>
            </p:cNvSpPr>
            <p:nvPr/>
          </p:nvSpPr>
          <p:spPr bwMode="auto">
            <a:xfrm flipH="1">
              <a:off x="5006975" y="4905375"/>
              <a:ext cx="125413" cy="3175"/>
            </a:xfrm>
            <a:prstGeom prst="line">
              <a:avLst/>
            </a:prstGeom>
            <a:noFill/>
            <a:ln w="1588"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11707" name="Line 180"/>
            <p:cNvSpPr>
              <a:spLocks noChangeShapeType="1"/>
            </p:cNvSpPr>
            <p:nvPr/>
          </p:nvSpPr>
          <p:spPr bwMode="auto">
            <a:xfrm flipH="1">
              <a:off x="5006975" y="4654550"/>
              <a:ext cx="125413" cy="1588"/>
            </a:xfrm>
            <a:prstGeom prst="line">
              <a:avLst/>
            </a:prstGeom>
            <a:noFill/>
            <a:ln w="1588"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11708" name="Line 181"/>
            <p:cNvSpPr>
              <a:spLocks noChangeShapeType="1"/>
            </p:cNvSpPr>
            <p:nvPr/>
          </p:nvSpPr>
          <p:spPr bwMode="auto">
            <a:xfrm flipH="1">
              <a:off x="5006975" y="4403725"/>
              <a:ext cx="125413" cy="1588"/>
            </a:xfrm>
            <a:prstGeom prst="line">
              <a:avLst/>
            </a:prstGeom>
            <a:noFill/>
            <a:ln w="1588"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11709" name="Line 182"/>
            <p:cNvSpPr>
              <a:spLocks noChangeShapeType="1"/>
            </p:cNvSpPr>
            <p:nvPr/>
          </p:nvSpPr>
          <p:spPr bwMode="auto">
            <a:xfrm flipH="1">
              <a:off x="5006975" y="4152900"/>
              <a:ext cx="125413" cy="1588"/>
            </a:xfrm>
            <a:prstGeom prst="line">
              <a:avLst/>
            </a:prstGeom>
            <a:noFill/>
            <a:ln w="1588"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11710" name="Line 183"/>
            <p:cNvSpPr>
              <a:spLocks noChangeShapeType="1"/>
            </p:cNvSpPr>
            <p:nvPr/>
          </p:nvSpPr>
          <p:spPr bwMode="auto">
            <a:xfrm flipH="1">
              <a:off x="4973638" y="4152900"/>
              <a:ext cx="158750" cy="1588"/>
            </a:xfrm>
            <a:prstGeom prst="line">
              <a:avLst/>
            </a:prstGeom>
            <a:noFill/>
            <a:ln w="1588"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11711" name="Line 184"/>
            <p:cNvSpPr>
              <a:spLocks noChangeShapeType="1"/>
            </p:cNvSpPr>
            <p:nvPr/>
          </p:nvSpPr>
          <p:spPr bwMode="auto">
            <a:xfrm flipH="1">
              <a:off x="5006975" y="3902075"/>
              <a:ext cx="125413" cy="1588"/>
            </a:xfrm>
            <a:prstGeom prst="line">
              <a:avLst/>
            </a:prstGeom>
            <a:noFill/>
            <a:ln w="1588"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11712" name="Line 185"/>
            <p:cNvSpPr>
              <a:spLocks noChangeShapeType="1"/>
            </p:cNvSpPr>
            <p:nvPr/>
          </p:nvSpPr>
          <p:spPr bwMode="auto">
            <a:xfrm flipH="1">
              <a:off x="5006975" y="3652838"/>
              <a:ext cx="125413" cy="1588"/>
            </a:xfrm>
            <a:prstGeom prst="line">
              <a:avLst/>
            </a:prstGeom>
            <a:noFill/>
            <a:ln w="1588"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11713" name="Line 186"/>
            <p:cNvSpPr>
              <a:spLocks noChangeShapeType="1"/>
            </p:cNvSpPr>
            <p:nvPr/>
          </p:nvSpPr>
          <p:spPr bwMode="auto">
            <a:xfrm flipH="1">
              <a:off x="5006975" y="3402013"/>
              <a:ext cx="125413" cy="1588"/>
            </a:xfrm>
            <a:prstGeom prst="line">
              <a:avLst/>
            </a:prstGeom>
            <a:noFill/>
            <a:ln w="1588"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11714" name="Line 187"/>
            <p:cNvSpPr>
              <a:spLocks noChangeShapeType="1"/>
            </p:cNvSpPr>
            <p:nvPr/>
          </p:nvSpPr>
          <p:spPr bwMode="auto">
            <a:xfrm flipH="1">
              <a:off x="5006975" y="3151188"/>
              <a:ext cx="125413" cy="1588"/>
            </a:xfrm>
            <a:prstGeom prst="line">
              <a:avLst/>
            </a:prstGeom>
            <a:noFill/>
            <a:ln w="1588"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11715" name="Line 188"/>
            <p:cNvSpPr>
              <a:spLocks noChangeShapeType="1"/>
            </p:cNvSpPr>
            <p:nvPr/>
          </p:nvSpPr>
          <p:spPr bwMode="auto">
            <a:xfrm flipH="1">
              <a:off x="5006975" y="2901950"/>
              <a:ext cx="125413" cy="0"/>
            </a:xfrm>
            <a:prstGeom prst="line">
              <a:avLst/>
            </a:prstGeom>
            <a:noFill/>
            <a:ln w="1588"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11716" name="Line 189"/>
            <p:cNvSpPr>
              <a:spLocks noChangeShapeType="1"/>
            </p:cNvSpPr>
            <p:nvPr/>
          </p:nvSpPr>
          <p:spPr bwMode="auto">
            <a:xfrm flipH="1">
              <a:off x="4973638" y="2901950"/>
              <a:ext cx="158750" cy="0"/>
            </a:xfrm>
            <a:prstGeom prst="line">
              <a:avLst/>
            </a:prstGeom>
            <a:noFill/>
            <a:ln w="1588"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11717" name="Freeform 190"/>
            <p:cNvSpPr>
              <a:spLocks/>
            </p:cNvSpPr>
            <p:nvPr/>
          </p:nvSpPr>
          <p:spPr bwMode="auto">
            <a:xfrm>
              <a:off x="5132388" y="2901950"/>
              <a:ext cx="2214563" cy="2505075"/>
            </a:xfrm>
            <a:custGeom>
              <a:avLst/>
              <a:gdLst>
                <a:gd name="T0" fmla="*/ 0 w 1395"/>
                <a:gd name="T1" fmla="*/ 47 h 1578"/>
                <a:gd name="T2" fmla="*/ 0 w 1395"/>
                <a:gd name="T3" fmla="*/ 126 h 1578"/>
                <a:gd name="T4" fmla="*/ 0 w 1395"/>
                <a:gd name="T5" fmla="*/ 205 h 1578"/>
                <a:gd name="T6" fmla="*/ 0 w 1395"/>
                <a:gd name="T7" fmla="*/ 284 h 1578"/>
                <a:gd name="T8" fmla="*/ 0 w 1395"/>
                <a:gd name="T9" fmla="*/ 363 h 1578"/>
                <a:gd name="T10" fmla="*/ 0 w 1395"/>
                <a:gd name="T11" fmla="*/ 442 h 1578"/>
                <a:gd name="T12" fmla="*/ 0 w 1395"/>
                <a:gd name="T13" fmla="*/ 521 h 1578"/>
                <a:gd name="T14" fmla="*/ 0 w 1395"/>
                <a:gd name="T15" fmla="*/ 600 h 1578"/>
                <a:gd name="T16" fmla="*/ 0 w 1395"/>
                <a:gd name="T17" fmla="*/ 679 h 1578"/>
                <a:gd name="T18" fmla="*/ 0 w 1395"/>
                <a:gd name="T19" fmla="*/ 757 h 1578"/>
                <a:gd name="T20" fmla="*/ 0 w 1395"/>
                <a:gd name="T21" fmla="*/ 836 h 1578"/>
                <a:gd name="T22" fmla="*/ 0 w 1395"/>
                <a:gd name="T23" fmla="*/ 915 h 1578"/>
                <a:gd name="T24" fmla="*/ 0 w 1395"/>
                <a:gd name="T25" fmla="*/ 994 h 1578"/>
                <a:gd name="T26" fmla="*/ 0 w 1395"/>
                <a:gd name="T27" fmla="*/ 1073 h 1578"/>
                <a:gd name="T28" fmla="*/ 0 w 1395"/>
                <a:gd name="T29" fmla="*/ 1152 h 1578"/>
                <a:gd name="T30" fmla="*/ 0 w 1395"/>
                <a:gd name="T31" fmla="*/ 1231 h 1578"/>
                <a:gd name="T32" fmla="*/ 0 w 1395"/>
                <a:gd name="T33" fmla="*/ 1309 h 1578"/>
                <a:gd name="T34" fmla="*/ 0 w 1395"/>
                <a:gd name="T35" fmla="*/ 1388 h 1578"/>
                <a:gd name="T36" fmla="*/ 0 w 1395"/>
                <a:gd name="T37" fmla="*/ 1467 h 1578"/>
                <a:gd name="T38" fmla="*/ 0 w 1395"/>
                <a:gd name="T39" fmla="*/ 1546 h 1578"/>
                <a:gd name="T40" fmla="*/ 1304 w 1395"/>
                <a:gd name="T41" fmla="*/ 1562 h 1578"/>
                <a:gd name="T42" fmla="*/ 1153 w 1395"/>
                <a:gd name="T43" fmla="*/ 1514 h 1578"/>
                <a:gd name="T44" fmla="*/ 489 w 1395"/>
                <a:gd name="T45" fmla="*/ 1483 h 1578"/>
                <a:gd name="T46" fmla="*/ 432 w 1395"/>
                <a:gd name="T47" fmla="*/ 1436 h 1578"/>
                <a:gd name="T48" fmla="*/ 368 w 1395"/>
                <a:gd name="T49" fmla="*/ 1404 h 1578"/>
                <a:gd name="T50" fmla="*/ 336 w 1395"/>
                <a:gd name="T51" fmla="*/ 1357 h 1578"/>
                <a:gd name="T52" fmla="*/ 296 w 1395"/>
                <a:gd name="T53" fmla="*/ 1325 h 1578"/>
                <a:gd name="T54" fmla="*/ 274 w 1395"/>
                <a:gd name="T55" fmla="*/ 1278 h 1578"/>
                <a:gd name="T56" fmla="*/ 247 w 1395"/>
                <a:gd name="T57" fmla="*/ 1246 h 1578"/>
                <a:gd name="T58" fmla="*/ 232 w 1395"/>
                <a:gd name="T59" fmla="*/ 1199 h 1578"/>
                <a:gd name="T60" fmla="*/ 212 w 1395"/>
                <a:gd name="T61" fmla="*/ 1168 h 1578"/>
                <a:gd name="T62" fmla="*/ 200 w 1395"/>
                <a:gd name="T63" fmla="*/ 1120 h 1578"/>
                <a:gd name="T64" fmla="*/ 185 w 1395"/>
                <a:gd name="T65" fmla="*/ 1089 h 1578"/>
                <a:gd name="T66" fmla="*/ 177 w 1395"/>
                <a:gd name="T67" fmla="*/ 1041 h 1578"/>
                <a:gd name="T68" fmla="*/ 165 w 1395"/>
                <a:gd name="T69" fmla="*/ 1010 h 1578"/>
                <a:gd name="T70" fmla="*/ 158 w 1395"/>
                <a:gd name="T71" fmla="*/ 962 h 1578"/>
                <a:gd name="T72" fmla="*/ 149 w 1395"/>
                <a:gd name="T73" fmla="*/ 931 h 1578"/>
                <a:gd name="T74" fmla="*/ 143 w 1395"/>
                <a:gd name="T75" fmla="*/ 884 h 1578"/>
                <a:gd name="T76" fmla="*/ 135 w 1395"/>
                <a:gd name="T77" fmla="*/ 852 h 1578"/>
                <a:gd name="T78" fmla="*/ 130 w 1395"/>
                <a:gd name="T79" fmla="*/ 805 h 1578"/>
                <a:gd name="T80" fmla="*/ 124 w 1395"/>
                <a:gd name="T81" fmla="*/ 773 h 1578"/>
                <a:gd name="T82" fmla="*/ 120 w 1395"/>
                <a:gd name="T83" fmla="*/ 726 h 1578"/>
                <a:gd name="T84" fmla="*/ 114 w 1395"/>
                <a:gd name="T85" fmla="*/ 694 h 1578"/>
                <a:gd name="T86" fmla="*/ 111 w 1395"/>
                <a:gd name="T87" fmla="*/ 647 h 1578"/>
                <a:gd name="T88" fmla="*/ 107 w 1395"/>
                <a:gd name="T89" fmla="*/ 615 h 1578"/>
                <a:gd name="T90" fmla="*/ 104 w 1395"/>
                <a:gd name="T91" fmla="*/ 568 h 1578"/>
                <a:gd name="T92" fmla="*/ 99 w 1395"/>
                <a:gd name="T93" fmla="*/ 536 h 1578"/>
                <a:gd name="T94" fmla="*/ 97 w 1395"/>
                <a:gd name="T95" fmla="*/ 489 h 1578"/>
                <a:gd name="T96" fmla="*/ 93 w 1395"/>
                <a:gd name="T97" fmla="*/ 458 h 1578"/>
                <a:gd name="T98" fmla="*/ 91 w 1395"/>
                <a:gd name="T99" fmla="*/ 410 h 1578"/>
                <a:gd name="T100" fmla="*/ 88 w 1395"/>
                <a:gd name="T101" fmla="*/ 379 h 1578"/>
                <a:gd name="T102" fmla="*/ 86 w 1395"/>
                <a:gd name="T103" fmla="*/ 331 h 1578"/>
                <a:gd name="T104" fmla="*/ 83 w 1395"/>
                <a:gd name="T105" fmla="*/ 300 h 1578"/>
                <a:gd name="T106" fmla="*/ 81 w 1395"/>
                <a:gd name="T107" fmla="*/ 253 h 1578"/>
                <a:gd name="T108" fmla="*/ 78 w 1395"/>
                <a:gd name="T109" fmla="*/ 221 h 1578"/>
                <a:gd name="T110" fmla="*/ 77 w 1395"/>
                <a:gd name="T111" fmla="*/ 174 h 1578"/>
                <a:gd name="T112" fmla="*/ 74 w 1395"/>
                <a:gd name="T113" fmla="*/ 142 h 1578"/>
                <a:gd name="T114" fmla="*/ 73 w 1395"/>
                <a:gd name="T115" fmla="*/ 95 h 1578"/>
                <a:gd name="T116" fmla="*/ 71 w 1395"/>
                <a:gd name="T117" fmla="*/ 63 h 1578"/>
                <a:gd name="T118" fmla="*/ 70 w 1395"/>
                <a:gd name="T119" fmla="*/ 16 h 15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395" h="1578">
                  <a:moveTo>
                    <a:pt x="0" y="0"/>
                  </a:moveTo>
                  <a:lnTo>
                    <a:pt x="0" y="0"/>
                  </a:lnTo>
                  <a:lnTo>
                    <a:pt x="0" y="16"/>
                  </a:lnTo>
                  <a:lnTo>
                    <a:pt x="0" y="32"/>
                  </a:lnTo>
                  <a:lnTo>
                    <a:pt x="0" y="47"/>
                  </a:lnTo>
                  <a:lnTo>
                    <a:pt x="0" y="63"/>
                  </a:lnTo>
                  <a:lnTo>
                    <a:pt x="0" y="79"/>
                  </a:lnTo>
                  <a:lnTo>
                    <a:pt x="0" y="95"/>
                  </a:lnTo>
                  <a:lnTo>
                    <a:pt x="0" y="110"/>
                  </a:lnTo>
                  <a:lnTo>
                    <a:pt x="0" y="126"/>
                  </a:lnTo>
                  <a:lnTo>
                    <a:pt x="0" y="142"/>
                  </a:lnTo>
                  <a:lnTo>
                    <a:pt x="0" y="158"/>
                  </a:lnTo>
                  <a:lnTo>
                    <a:pt x="0" y="174"/>
                  </a:lnTo>
                  <a:lnTo>
                    <a:pt x="0" y="189"/>
                  </a:lnTo>
                  <a:lnTo>
                    <a:pt x="0" y="205"/>
                  </a:lnTo>
                  <a:lnTo>
                    <a:pt x="0" y="221"/>
                  </a:lnTo>
                  <a:lnTo>
                    <a:pt x="0" y="237"/>
                  </a:lnTo>
                  <a:lnTo>
                    <a:pt x="0" y="253"/>
                  </a:lnTo>
                  <a:lnTo>
                    <a:pt x="0" y="268"/>
                  </a:lnTo>
                  <a:lnTo>
                    <a:pt x="0" y="284"/>
                  </a:lnTo>
                  <a:lnTo>
                    <a:pt x="0" y="300"/>
                  </a:lnTo>
                  <a:lnTo>
                    <a:pt x="0" y="316"/>
                  </a:lnTo>
                  <a:lnTo>
                    <a:pt x="0" y="331"/>
                  </a:lnTo>
                  <a:lnTo>
                    <a:pt x="0" y="347"/>
                  </a:lnTo>
                  <a:lnTo>
                    <a:pt x="0" y="363"/>
                  </a:lnTo>
                  <a:lnTo>
                    <a:pt x="0" y="379"/>
                  </a:lnTo>
                  <a:lnTo>
                    <a:pt x="0" y="395"/>
                  </a:lnTo>
                  <a:lnTo>
                    <a:pt x="0" y="410"/>
                  </a:lnTo>
                  <a:lnTo>
                    <a:pt x="0" y="426"/>
                  </a:lnTo>
                  <a:lnTo>
                    <a:pt x="0" y="442"/>
                  </a:lnTo>
                  <a:lnTo>
                    <a:pt x="0" y="458"/>
                  </a:lnTo>
                  <a:lnTo>
                    <a:pt x="0" y="473"/>
                  </a:lnTo>
                  <a:lnTo>
                    <a:pt x="0" y="489"/>
                  </a:lnTo>
                  <a:lnTo>
                    <a:pt x="0" y="505"/>
                  </a:lnTo>
                  <a:lnTo>
                    <a:pt x="0" y="521"/>
                  </a:lnTo>
                  <a:lnTo>
                    <a:pt x="0" y="536"/>
                  </a:lnTo>
                  <a:lnTo>
                    <a:pt x="0" y="552"/>
                  </a:lnTo>
                  <a:lnTo>
                    <a:pt x="0" y="568"/>
                  </a:lnTo>
                  <a:lnTo>
                    <a:pt x="0" y="584"/>
                  </a:lnTo>
                  <a:lnTo>
                    <a:pt x="0" y="600"/>
                  </a:lnTo>
                  <a:lnTo>
                    <a:pt x="0" y="615"/>
                  </a:lnTo>
                  <a:lnTo>
                    <a:pt x="0" y="631"/>
                  </a:lnTo>
                  <a:lnTo>
                    <a:pt x="0" y="647"/>
                  </a:lnTo>
                  <a:lnTo>
                    <a:pt x="0" y="663"/>
                  </a:lnTo>
                  <a:lnTo>
                    <a:pt x="0" y="679"/>
                  </a:lnTo>
                  <a:lnTo>
                    <a:pt x="0" y="694"/>
                  </a:lnTo>
                  <a:lnTo>
                    <a:pt x="0" y="710"/>
                  </a:lnTo>
                  <a:lnTo>
                    <a:pt x="0" y="726"/>
                  </a:lnTo>
                  <a:lnTo>
                    <a:pt x="0" y="742"/>
                  </a:lnTo>
                  <a:lnTo>
                    <a:pt x="0" y="757"/>
                  </a:lnTo>
                  <a:lnTo>
                    <a:pt x="0" y="773"/>
                  </a:lnTo>
                  <a:lnTo>
                    <a:pt x="0" y="789"/>
                  </a:lnTo>
                  <a:lnTo>
                    <a:pt x="0" y="805"/>
                  </a:lnTo>
                  <a:lnTo>
                    <a:pt x="0" y="821"/>
                  </a:lnTo>
                  <a:lnTo>
                    <a:pt x="0" y="836"/>
                  </a:lnTo>
                  <a:lnTo>
                    <a:pt x="0" y="852"/>
                  </a:lnTo>
                  <a:lnTo>
                    <a:pt x="0" y="868"/>
                  </a:lnTo>
                  <a:lnTo>
                    <a:pt x="0" y="884"/>
                  </a:lnTo>
                  <a:lnTo>
                    <a:pt x="0" y="899"/>
                  </a:lnTo>
                  <a:lnTo>
                    <a:pt x="0" y="915"/>
                  </a:lnTo>
                  <a:lnTo>
                    <a:pt x="0" y="931"/>
                  </a:lnTo>
                  <a:lnTo>
                    <a:pt x="0" y="947"/>
                  </a:lnTo>
                  <a:lnTo>
                    <a:pt x="0" y="962"/>
                  </a:lnTo>
                  <a:lnTo>
                    <a:pt x="0" y="978"/>
                  </a:lnTo>
                  <a:lnTo>
                    <a:pt x="0" y="994"/>
                  </a:lnTo>
                  <a:lnTo>
                    <a:pt x="0" y="1010"/>
                  </a:lnTo>
                  <a:lnTo>
                    <a:pt x="0" y="1026"/>
                  </a:lnTo>
                  <a:lnTo>
                    <a:pt x="0" y="1041"/>
                  </a:lnTo>
                  <a:lnTo>
                    <a:pt x="0" y="1057"/>
                  </a:lnTo>
                  <a:lnTo>
                    <a:pt x="0" y="1073"/>
                  </a:lnTo>
                  <a:lnTo>
                    <a:pt x="0" y="1089"/>
                  </a:lnTo>
                  <a:lnTo>
                    <a:pt x="0" y="1104"/>
                  </a:lnTo>
                  <a:lnTo>
                    <a:pt x="0" y="1120"/>
                  </a:lnTo>
                  <a:lnTo>
                    <a:pt x="0" y="1136"/>
                  </a:lnTo>
                  <a:lnTo>
                    <a:pt x="0" y="1152"/>
                  </a:lnTo>
                  <a:lnTo>
                    <a:pt x="0" y="1168"/>
                  </a:lnTo>
                  <a:lnTo>
                    <a:pt x="0" y="1183"/>
                  </a:lnTo>
                  <a:lnTo>
                    <a:pt x="0" y="1199"/>
                  </a:lnTo>
                  <a:lnTo>
                    <a:pt x="0" y="1215"/>
                  </a:lnTo>
                  <a:lnTo>
                    <a:pt x="0" y="1231"/>
                  </a:lnTo>
                  <a:lnTo>
                    <a:pt x="0" y="1246"/>
                  </a:lnTo>
                  <a:lnTo>
                    <a:pt x="0" y="1262"/>
                  </a:lnTo>
                  <a:lnTo>
                    <a:pt x="0" y="1278"/>
                  </a:lnTo>
                  <a:lnTo>
                    <a:pt x="0" y="1294"/>
                  </a:lnTo>
                  <a:lnTo>
                    <a:pt x="0" y="1309"/>
                  </a:lnTo>
                  <a:lnTo>
                    <a:pt x="0" y="1325"/>
                  </a:lnTo>
                  <a:lnTo>
                    <a:pt x="0" y="1341"/>
                  </a:lnTo>
                  <a:lnTo>
                    <a:pt x="0" y="1357"/>
                  </a:lnTo>
                  <a:lnTo>
                    <a:pt x="0" y="1373"/>
                  </a:lnTo>
                  <a:lnTo>
                    <a:pt x="0" y="1388"/>
                  </a:lnTo>
                  <a:lnTo>
                    <a:pt x="0" y="1404"/>
                  </a:lnTo>
                  <a:lnTo>
                    <a:pt x="0" y="1420"/>
                  </a:lnTo>
                  <a:lnTo>
                    <a:pt x="0" y="1436"/>
                  </a:lnTo>
                  <a:lnTo>
                    <a:pt x="0" y="1451"/>
                  </a:lnTo>
                  <a:lnTo>
                    <a:pt x="0" y="1467"/>
                  </a:lnTo>
                  <a:lnTo>
                    <a:pt x="0" y="1483"/>
                  </a:lnTo>
                  <a:lnTo>
                    <a:pt x="0" y="1499"/>
                  </a:lnTo>
                  <a:lnTo>
                    <a:pt x="0" y="1514"/>
                  </a:lnTo>
                  <a:lnTo>
                    <a:pt x="0" y="1530"/>
                  </a:lnTo>
                  <a:lnTo>
                    <a:pt x="0" y="1546"/>
                  </a:lnTo>
                  <a:lnTo>
                    <a:pt x="0" y="1562"/>
                  </a:lnTo>
                  <a:lnTo>
                    <a:pt x="0" y="1578"/>
                  </a:lnTo>
                  <a:lnTo>
                    <a:pt x="1395" y="1578"/>
                  </a:lnTo>
                  <a:lnTo>
                    <a:pt x="1395" y="1562"/>
                  </a:lnTo>
                  <a:lnTo>
                    <a:pt x="1304" y="1562"/>
                  </a:lnTo>
                  <a:lnTo>
                    <a:pt x="1304" y="1546"/>
                  </a:lnTo>
                  <a:lnTo>
                    <a:pt x="1224" y="1546"/>
                  </a:lnTo>
                  <a:lnTo>
                    <a:pt x="1224" y="1530"/>
                  </a:lnTo>
                  <a:lnTo>
                    <a:pt x="1153" y="1530"/>
                  </a:lnTo>
                  <a:lnTo>
                    <a:pt x="1153" y="1514"/>
                  </a:lnTo>
                  <a:lnTo>
                    <a:pt x="1090" y="1514"/>
                  </a:lnTo>
                  <a:lnTo>
                    <a:pt x="1090" y="1499"/>
                  </a:lnTo>
                  <a:lnTo>
                    <a:pt x="523" y="1499"/>
                  </a:lnTo>
                  <a:lnTo>
                    <a:pt x="523" y="1483"/>
                  </a:lnTo>
                  <a:lnTo>
                    <a:pt x="489" y="1483"/>
                  </a:lnTo>
                  <a:lnTo>
                    <a:pt x="489" y="1467"/>
                  </a:lnTo>
                  <a:lnTo>
                    <a:pt x="459" y="1467"/>
                  </a:lnTo>
                  <a:lnTo>
                    <a:pt x="459" y="1451"/>
                  </a:lnTo>
                  <a:lnTo>
                    <a:pt x="432" y="1451"/>
                  </a:lnTo>
                  <a:lnTo>
                    <a:pt x="432" y="1436"/>
                  </a:lnTo>
                  <a:lnTo>
                    <a:pt x="409" y="1436"/>
                  </a:lnTo>
                  <a:lnTo>
                    <a:pt x="409" y="1420"/>
                  </a:lnTo>
                  <a:lnTo>
                    <a:pt x="388" y="1420"/>
                  </a:lnTo>
                  <a:lnTo>
                    <a:pt x="388" y="1404"/>
                  </a:lnTo>
                  <a:lnTo>
                    <a:pt x="368" y="1404"/>
                  </a:lnTo>
                  <a:lnTo>
                    <a:pt x="368" y="1388"/>
                  </a:lnTo>
                  <a:lnTo>
                    <a:pt x="351" y="1388"/>
                  </a:lnTo>
                  <a:lnTo>
                    <a:pt x="351" y="1373"/>
                  </a:lnTo>
                  <a:lnTo>
                    <a:pt x="336" y="1373"/>
                  </a:lnTo>
                  <a:lnTo>
                    <a:pt x="336" y="1357"/>
                  </a:lnTo>
                  <a:lnTo>
                    <a:pt x="321" y="1357"/>
                  </a:lnTo>
                  <a:lnTo>
                    <a:pt x="321" y="1341"/>
                  </a:lnTo>
                  <a:lnTo>
                    <a:pt x="308" y="1341"/>
                  </a:lnTo>
                  <a:lnTo>
                    <a:pt x="308" y="1325"/>
                  </a:lnTo>
                  <a:lnTo>
                    <a:pt x="296" y="1325"/>
                  </a:lnTo>
                  <a:lnTo>
                    <a:pt x="296" y="1309"/>
                  </a:lnTo>
                  <a:lnTo>
                    <a:pt x="284" y="1309"/>
                  </a:lnTo>
                  <a:lnTo>
                    <a:pt x="284" y="1294"/>
                  </a:lnTo>
                  <a:lnTo>
                    <a:pt x="274" y="1294"/>
                  </a:lnTo>
                  <a:lnTo>
                    <a:pt x="274" y="1278"/>
                  </a:lnTo>
                  <a:lnTo>
                    <a:pt x="264" y="1278"/>
                  </a:lnTo>
                  <a:lnTo>
                    <a:pt x="264" y="1262"/>
                  </a:lnTo>
                  <a:lnTo>
                    <a:pt x="256" y="1262"/>
                  </a:lnTo>
                  <a:lnTo>
                    <a:pt x="256" y="1246"/>
                  </a:lnTo>
                  <a:lnTo>
                    <a:pt x="247" y="1246"/>
                  </a:lnTo>
                  <a:lnTo>
                    <a:pt x="247" y="1231"/>
                  </a:lnTo>
                  <a:lnTo>
                    <a:pt x="239" y="1231"/>
                  </a:lnTo>
                  <a:lnTo>
                    <a:pt x="239" y="1215"/>
                  </a:lnTo>
                  <a:lnTo>
                    <a:pt x="232" y="1215"/>
                  </a:lnTo>
                  <a:lnTo>
                    <a:pt x="232" y="1199"/>
                  </a:lnTo>
                  <a:lnTo>
                    <a:pt x="225" y="1199"/>
                  </a:lnTo>
                  <a:lnTo>
                    <a:pt x="225" y="1183"/>
                  </a:lnTo>
                  <a:lnTo>
                    <a:pt x="218" y="1183"/>
                  </a:lnTo>
                  <a:lnTo>
                    <a:pt x="218" y="1168"/>
                  </a:lnTo>
                  <a:lnTo>
                    <a:pt x="212" y="1168"/>
                  </a:lnTo>
                  <a:lnTo>
                    <a:pt x="212" y="1152"/>
                  </a:lnTo>
                  <a:lnTo>
                    <a:pt x="206" y="1152"/>
                  </a:lnTo>
                  <a:lnTo>
                    <a:pt x="206" y="1136"/>
                  </a:lnTo>
                  <a:lnTo>
                    <a:pt x="200" y="1136"/>
                  </a:lnTo>
                  <a:lnTo>
                    <a:pt x="200" y="1120"/>
                  </a:lnTo>
                  <a:lnTo>
                    <a:pt x="195" y="1120"/>
                  </a:lnTo>
                  <a:lnTo>
                    <a:pt x="195" y="1104"/>
                  </a:lnTo>
                  <a:lnTo>
                    <a:pt x="190" y="1104"/>
                  </a:lnTo>
                  <a:lnTo>
                    <a:pt x="190" y="1089"/>
                  </a:lnTo>
                  <a:lnTo>
                    <a:pt x="185" y="1089"/>
                  </a:lnTo>
                  <a:lnTo>
                    <a:pt x="185" y="1073"/>
                  </a:lnTo>
                  <a:lnTo>
                    <a:pt x="181" y="1073"/>
                  </a:lnTo>
                  <a:lnTo>
                    <a:pt x="181" y="1057"/>
                  </a:lnTo>
                  <a:lnTo>
                    <a:pt x="177" y="1057"/>
                  </a:lnTo>
                  <a:lnTo>
                    <a:pt x="177" y="1041"/>
                  </a:lnTo>
                  <a:lnTo>
                    <a:pt x="173" y="1041"/>
                  </a:lnTo>
                  <a:lnTo>
                    <a:pt x="173" y="1026"/>
                  </a:lnTo>
                  <a:lnTo>
                    <a:pt x="169" y="1026"/>
                  </a:lnTo>
                  <a:lnTo>
                    <a:pt x="169" y="1010"/>
                  </a:lnTo>
                  <a:lnTo>
                    <a:pt x="165" y="1010"/>
                  </a:lnTo>
                  <a:lnTo>
                    <a:pt x="165" y="994"/>
                  </a:lnTo>
                  <a:lnTo>
                    <a:pt x="161" y="994"/>
                  </a:lnTo>
                  <a:lnTo>
                    <a:pt x="161" y="978"/>
                  </a:lnTo>
                  <a:lnTo>
                    <a:pt x="158" y="978"/>
                  </a:lnTo>
                  <a:lnTo>
                    <a:pt x="158" y="962"/>
                  </a:lnTo>
                  <a:lnTo>
                    <a:pt x="155" y="962"/>
                  </a:lnTo>
                  <a:lnTo>
                    <a:pt x="155" y="947"/>
                  </a:lnTo>
                  <a:lnTo>
                    <a:pt x="152" y="947"/>
                  </a:lnTo>
                  <a:lnTo>
                    <a:pt x="152" y="931"/>
                  </a:lnTo>
                  <a:lnTo>
                    <a:pt x="149" y="931"/>
                  </a:lnTo>
                  <a:lnTo>
                    <a:pt x="149" y="915"/>
                  </a:lnTo>
                  <a:lnTo>
                    <a:pt x="146" y="915"/>
                  </a:lnTo>
                  <a:lnTo>
                    <a:pt x="146" y="899"/>
                  </a:lnTo>
                  <a:lnTo>
                    <a:pt x="143" y="899"/>
                  </a:lnTo>
                  <a:lnTo>
                    <a:pt x="143" y="884"/>
                  </a:lnTo>
                  <a:lnTo>
                    <a:pt x="140" y="884"/>
                  </a:lnTo>
                  <a:lnTo>
                    <a:pt x="140" y="868"/>
                  </a:lnTo>
                  <a:lnTo>
                    <a:pt x="138" y="868"/>
                  </a:lnTo>
                  <a:lnTo>
                    <a:pt x="138" y="852"/>
                  </a:lnTo>
                  <a:lnTo>
                    <a:pt x="135" y="852"/>
                  </a:lnTo>
                  <a:lnTo>
                    <a:pt x="135" y="836"/>
                  </a:lnTo>
                  <a:lnTo>
                    <a:pt x="133" y="836"/>
                  </a:lnTo>
                  <a:lnTo>
                    <a:pt x="133" y="821"/>
                  </a:lnTo>
                  <a:lnTo>
                    <a:pt x="130" y="821"/>
                  </a:lnTo>
                  <a:lnTo>
                    <a:pt x="130" y="805"/>
                  </a:lnTo>
                  <a:lnTo>
                    <a:pt x="129" y="805"/>
                  </a:lnTo>
                  <a:lnTo>
                    <a:pt x="129" y="789"/>
                  </a:lnTo>
                  <a:lnTo>
                    <a:pt x="126" y="789"/>
                  </a:lnTo>
                  <a:lnTo>
                    <a:pt x="126" y="773"/>
                  </a:lnTo>
                  <a:lnTo>
                    <a:pt x="124" y="773"/>
                  </a:lnTo>
                  <a:lnTo>
                    <a:pt x="124" y="757"/>
                  </a:lnTo>
                  <a:lnTo>
                    <a:pt x="122" y="757"/>
                  </a:lnTo>
                  <a:lnTo>
                    <a:pt x="122" y="742"/>
                  </a:lnTo>
                  <a:lnTo>
                    <a:pt x="120" y="742"/>
                  </a:lnTo>
                  <a:lnTo>
                    <a:pt x="120" y="726"/>
                  </a:lnTo>
                  <a:lnTo>
                    <a:pt x="118" y="726"/>
                  </a:lnTo>
                  <a:lnTo>
                    <a:pt x="118" y="710"/>
                  </a:lnTo>
                  <a:lnTo>
                    <a:pt x="116" y="710"/>
                  </a:lnTo>
                  <a:lnTo>
                    <a:pt x="116" y="694"/>
                  </a:lnTo>
                  <a:lnTo>
                    <a:pt x="114" y="694"/>
                  </a:lnTo>
                  <a:lnTo>
                    <a:pt x="114" y="679"/>
                  </a:lnTo>
                  <a:lnTo>
                    <a:pt x="113" y="679"/>
                  </a:lnTo>
                  <a:lnTo>
                    <a:pt x="113" y="663"/>
                  </a:lnTo>
                  <a:lnTo>
                    <a:pt x="111" y="663"/>
                  </a:lnTo>
                  <a:lnTo>
                    <a:pt x="111" y="647"/>
                  </a:lnTo>
                  <a:lnTo>
                    <a:pt x="109" y="647"/>
                  </a:lnTo>
                  <a:lnTo>
                    <a:pt x="109" y="631"/>
                  </a:lnTo>
                  <a:lnTo>
                    <a:pt x="108" y="631"/>
                  </a:lnTo>
                  <a:lnTo>
                    <a:pt x="108" y="615"/>
                  </a:lnTo>
                  <a:lnTo>
                    <a:pt x="107" y="615"/>
                  </a:lnTo>
                  <a:lnTo>
                    <a:pt x="107" y="600"/>
                  </a:lnTo>
                  <a:lnTo>
                    <a:pt x="105" y="600"/>
                  </a:lnTo>
                  <a:lnTo>
                    <a:pt x="105" y="584"/>
                  </a:lnTo>
                  <a:lnTo>
                    <a:pt x="104" y="584"/>
                  </a:lnTo>
                  <a:lnTo>
                    <a:pt x="104" y="568"/>
                  </a:lnTo>
                  <a:lnTo>
                    <a:pt x="102" y="568"/>
                  </a:lnTo>
                  <a:lnTo>
                    <a:pt x="102" y="552"/>
                  </a:lnTo>
                  <a:lnTo>
                    <a:pt x="101" y="552"/>
                  </a:lnTo>
                  <a:lnTo>
                    <a:pt x="101" y="536"/>
                  </a:lnTo>
                  <a:lnTo>
                    <a:pt x="99" y="536"/>
                  </a:lnTo>
                  <a:lnTo>
                    <a:pt x="99" y="521"/>
                  </a:lnTo>
                  <a:lnTo>
                    <a:pt x="98" y="521"/>
                  </a:lnTo>
                  <a:lnTo>
                    <a:pt x="98" y="505"/>
                  </a:lnTo>
                  <a:lnTo>
                    <a:pt x="97" y="505"/>
                  </a:lnTo>
                  <a:lnTo>
                    <a:pt x="97" y="489"/>
                  </a:lnTo>
                  <a:lnTo>
                    <a:pt x="95" y="489"/>
                  </a:lnTo>
                  <a:lnTo>
                    <a:pt x="95" y="473"/>
                  </a:lnTo>
                  <a:lnTo>
                    <a:pt x="94" y="473"/>
                  </a:lnTo>
                  <a:lnTo>
                    <a:pt x="94" y="458"/>
                  </a:lnTo>
                  <a:lnTo>
                    <a:pt x="93" y="458"/>
                  </a:lnTo>
                  <a:lnTo>
                    <a:pt x="93" y="442"/>
                  </a:lnTo>
                  <a:lnTo>
                    <a:pt x="92" y="442"/>
                  </a:lnTo>
                  <a:lnTo>
                    <a:pt x="92" y="426"/>
                  </a:lnTo>
                  <a:lnTo>
                    <a:pt x="91" y="426"/>
                  </a:lnTo>
                  <a:lnTo>
                    <a:pt x="91" y="410"/>
                  </a:lnTo>
                  <a:lnTo>
                    <a:pt x="90" y="410"/>
                  </a:lnTo>
                  <a:lnTo>
                    <a:pt x="90" y="395"/>
                  </a:lnTo>
                  <a:lnTo>
                    <a:pt x="89" y="395"/>
                  </a:lnTo>
                  <a:lnTo>
                    <a:pt x="89" y="379"/>
                  </a:lnTo>
                  <a:lnTo>
                    <a:pt x="88" y="379"/>
                  </a:lnTo>
                  <a:lnTo>
                    <a:pt x="88" y="363"/>
                  </a:lnTo>
                  <a:lnTo>
                    <a:pt x="87" y="363"/>
                  </a:lnTo>
                  <a:lnTo>
                    <a:pt x="87" y="347"/>
                  </a:lnTo>
                  <a:lnTo>
                    <a:pt x="86" y="347"/>
                  </a:lnTo>
                  <a:lnTo>
                    <a:pt x="86" y="331"/>
                  </a:lnTo>
                  <a:lnTo>
                    <a:pt x="85" y="331"/>
                  </a:lnTo>
                  <a:lnTo>
                    <a:pt x="85" y="316"/>
                  </a:lnTo>
                  <a:lnTo>
                    <a:pt x="84" y="316"/>
                  </a:lnTo>
                  <a:lnTo>
                    <a:pt x="84" y="300"/>
                  </a:lnTo>
                  <a:lnTo>
                    <a:pt x="83" y="300"/>
                  </a:lnTo>
                  <a:lnTo>
                    <a:pt x="83" y="284"/>
                  </a:lnTo>
                  <a:lnTo>
                    <a:pt x="82" y="284"/>
                  </a:lnTo>
                  <a:lnTo>
                    <a:pt x="82" y="268"/>
                  </a:lnTo>
                  <a:lnTo>
                    <a:pt x="81" y="268"/>
                  </a:lnTo>
                  <a:lnTo>
                    <a:pt x="81" y="253"/>
                  </a:lnTo>
                  <a:lnTo>
                    <a:pt x="80" y="253"/>
                  </a:lnTo>
                  <a:lnTo>
                    <a:pt x="80" y="237"/>
                  </a:lnTo>
                  <a:lnTo>
                    <a:pt x="79" y="237"/>
                  </a:lnTo>
                  <a:lnTo>
                    <a:pt x="79" y="221"/>
                  </a:lnTo>
                  <a:lnTo>
                    <a:pt x="78" y="221"/>
                  </a:lnTo>
                  <a:lnTo>
                    <a:pt x="78" y="205"/>
                  </a:lnTo>
                  <a:lnTo>
                    <a:pt x="78" y="205"/>
                  </a:lnTo>
                  <a:lnTo>
                    <a:pt x="78" y="189"/>
                  </a:lnTo>
                  <a:lnTo>
                    <a:pt x="77" y="189"/>
                  </a:lnTo>
                  <a:lnTo>
                    <a:pt x="77" y="174"/>
                  </a:lnTo>
                  <a:lnTo>
                    <a:pt x="76" y="174"/>
                  </a:lnTo>
                  <a:lnTo>
                    <a:pt x="76" y="158"/>
                  </a:lnTo>
                  <a:lnTo>
                    <a:pt x="75" y="158"/>
                  </a:lnTo>
                  <a:lnTo>
                    <a:pt x="75" y="142"/>
                  </a:lnTo>
                  <a:lnTo>
                    <a:pt x="74" y="142"/>
                  </a:lnTo>
                  <a:lnTo>
                    <a:pt x="74" y="126"/>
                  </a:lnTo>
                  <a:lnTo>
                    <a:pt x="74" y="126"/>
                  </a:lnTo>
                  <a:lnTo>
                    <a:pt x="74" y="110"/>
                  </a:lnTo>
                  <a:lnTo>
                    <a:pt x="73" y="110"/>
                  </a:lnTo>
                  <a:lnTo>
                    <a:pt x="73" y="95"/>
                  </a:lnTo>
                  <a:lnTo>
                    <a:pt x="72" y="95"/>
                  </a:lnTo>
                  <a:lnTo>
                    <a:pt x="72" y="79"/>
                  </a:lnTo>
                  <a:lnTo>
                    <a:pt x="72" y="79"/>
                  </a:lnTo>
                  <a:lnTo>
                    <a:pt x="72" y="63"/>
                  </a:lnTo>
                  <a:lnTo>
                    <a:pt x="71" y="63"/>
                  </a:lnTo>
                  <a:lnTo>
                    <a:pt x="71" y="47"/>
                  </a:lnTo>
                  <a:lnTo>
                    <a:pt x="70" y="47"/>
                  </a:lnTo>
                  <a:lnTo>
                    <a:pt x="70" y="32"/>
                  </a:lnTo>
                  <a:lnTo>
                    <a:pt x="70" y="32"/>
                  </a:lnTo>
                  <a:lnTo>
                    <a:pt x="70" y="16"/>
                  </a:lnTo>
                  <a:lnTo>
                    <a:pt x="69" y="16"/>
                  </a:lnTo>
                  <a:lnTo>
                    <a:pt x="69" y="0"/>
                  </a:lnTo>
                  <a:lnTo>
                    <a:pt x="0" y="0"/>
                  </a:lnTo>
                </a:path>
              </a:pathLst>
            </a:custGeom>
            <a:noFill/>
            <a:ln w="42863" cap="flat">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grpSp>
      <p:grpSp>
        <p:nvGrpSpPr>
          <p:cNvPr id="411724" name="Group 411723"/>
          <p:cNvGrpSpPr/>
          <p:nvPr/>
        </p:nvGrpSpPr>
        <p:grpSpPr>
          <a:xfrm>
            <a:off x="-17811" y="2760663"/>
            <a:ext cx="4318349" cy="3719513"/>
            <a:chOff x="-17811" y="2760663"/>
            <a:chExt cx="4318349" cy="3719513"/>
          </a:xfrm>
        </p:grpSpPr>
        <p:sp>
          <p:nvSpPr>
            <p:cNvPr id="8" name="TextBox 7"/>
            <p:cNvSpPr txBox="1"/>
            <p:nvPr/>
          </p:nvSpPr>
          <p:spPr>
            <a:xfrm rot="16200000">
              <a:off x="-678890" y="3958379"/>
              <a:ext cx="1691489" cy="369332"/>
            </a:xfrm>
            <a:prstGeom prst="rect">
              <a:avLst/>
            </a:prstGeom>
            <a:noFill/>
          </p:spPr>
          <p:txBody>
            <a:bodyPr wrap="none" rtlCol="0">
              <a:spAutoFit/>
            </a:bodyPr>
            <a:lstStyle/>
            <a:p>
              <a:r>
                <a:rPr lang="en-GB" dirty="0">
                  <a:latin typeface="+mn-lt"/>
                </a:rPr>
                <a:t>Exceedance risk</a:t>
              </a:r>
            </a:p>
          </p:txBody>
        </p:sp>
        <p:sp>
          <p:nvSpPr>
            <p:cNvPr id="5" name="Rectangle 5"/>
            <p:cNvSpPr>
              <a:spLocks noChangeArrowheads="1"/>
            </p:cNvSpPr>
            <p:nvPr/>
          </p:nvSpPr>
          <p:spPr bwMode="auto">
            <a:xfrm>
              <a:off x="531813" y="5549900"/>
              <a:ext cx="315913" cy="425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2500" b="0" i="0" u="none" strike="noStrike" cap="none" normalizeH="0" baseline="0">
                  <a:ln>
                    <a:noFill/>
                  </a:ln>
                  <a:solidFill>
                    <a:srgbClr val="000000"/>
                  </a:solidFill>
                  <a:effectLst/>
                  <a:latin typeface="Arial" panose="020B0604020202020204" pitchFamily="34" charset="0"/>
                </a:rPr>
                <a:t>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6" name="Rectangle 6"/>
            <p:cNvSpPr>
              <a:spLocks noChangeArrowheads="1"/>
            </p:cNvSpPr>
            <p:nvPr/>
          </p:nvSpPr>
          <p:spPr bwMode="auto">
            <a:xfrm>
              <a:off x="2014538" y="5549900"/>
              <a:ext cx="581025" cy="425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2500" b="0" i="0" u="none" strike="noStrike" cap="none" normalizeH="0" baseline="0">
                  <a:ln>
                    <a:noFill/>
                  </a:ln>
                  <a:solidFill>
                    <a:srgbClr val="000000"/>
                  </a:solidFill>
                  <a:effectLst/>
                  <a:latin typeface="Arial" panose="020B0604020202020204" pitchFamily="34" charset="0"/>
                </a:rPr>
                <a:t>0.1</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7" name="Rectangle 7"/>
            <p:cNvSpPr>
              <a:spLocks noChangeArrowheads="1"/>
            </p:cNvSpPr>
            <p:nvPr/>
          </p:nvSpPr>
          <p:spPr bwMode="auto">
            <a:xfrm rot="16200000">
              <a:off x="3790950" y="5381625"/>
              <a:ext cx="446088" cy="573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3300" b="1" i="0" u="none" strike="noStrike" cap="none" normalizeH="0" baseline="0">
                  <a:ln>
                    <a:noFill/>
                  </a:ln>
                  <a:solidFill>
                    <a:srgbClr val="000000"/>
                  </a:solidFill>
                  <a:effectLst/>
                  <a:latin typeface="Arial" panose="020B0604020202020204" pitchFamily="34" charset="0"/>
                </a:rPr>
                <a:t>8</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9" name="Rectangle 8"/>
            <p:cNvSpPr>
              <a:spLocks noChangeArrowheads="1"/>
            </p:cNvSpPr>
            <p:nvPr/>
          </p:nvSpPr>
          <p:spPr bwMode="auto">
            <a:xfrm>
              <a:off x="228600" y="5218113"/>
              <a:ext cx="315913" cy="425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2500" b="0" i="0" u="none" strike="noStrike" cap="none" normalizeH="0" baseline="0">
                  <a:ln>
                    <a:noFill/>
                  </a:ln>
                  <a:solidFill>
                    <a:srgbClr val="000000"/>
                  </a:solidFill>
                  <a:effectLst/>
                  <a:latin typeface="Arial" panose="020B0604020202020204" pitchFamily="34" charset="0"/>
                </a:rPr>
                <a:t>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0" name="Rectangle 9"/>
            <p:cNvSpPr>
              <a:spLocks noChangeArrowheads="1"/>
            </p:cNvSpPr>
            <p:nvPr/>
          </p:nvSpPr>
          <p:spPr bwMode="auto">
            <a:xfrm>
              <a:off x="228600" y="2760663"/>
              <a:ext cx="315913" cy="425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2500" b="0" i="0" u="none" strike="noStrike" cap="none" normalizeH="0" baseline="0">
                  <a:ln>
                    <a:noFill/>
                  </a:ln>
                  <a:solidFill>
                    <a:srgbClr val="000000"/>
                  </a:solidFill>
                  <a:effectLst/>
                  <a:latin typeface="Arial" panose="020B0604020202020204" pitchFamily="34" charset="0"/>
                </a:rPr>
                <a:t>1</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0" name="Rectangle 19"/>
            <p:cNvSpPr>
              <a:spLocks noChangeArrowheads="1"/>
            </p:cNvSpPr>
            <p:nvPr/>
          </p:nvSpPr>
          <p:spPr bwMode="auto">
            <a:xfrm>
              <a:off x="2092325" y="5992813"/>
              <a:ext cx="409575" cy="487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2900" b="0" i="1" u="none" strike="noStrike" cap="none" normalizeH="0" baseline="0">
                  <a:ln>
                    <a:noFill/>
                  </a:ln>
                  <a:solidFill>
                    <a:srgbClr val="000000"/>
                  </a:solidFill>
                  <a:effectLst/>
                  <a:latin typeface="Arial" panose="020B0604020202020204" pitchFamily="34" charset="0"/>
                </a:rPr>
                <a:t>S</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1" name="Line 20"/>
            <p:cNvSpPr>
              <a:spLocks noChangeShapeType="1"/>
            </p:cNvSpPr>
            <p:nvPr/>
          </p:nvSpPr>
          <p:spPr bwMode="auto">
            <a:xfrm>
              <a:off x="611188" y="5407025"/>
              <a:ext cx="3321050" cy="1588"/>
            </a:xfrm>
            <a:prstGeom prst="line">
              <a:avLst/>
            </a:prstGeom>
            <a:noFill/>
            <a:ln w="1588"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22" name="Line 21"/>
            <p:cNvSpPr>
              <a:spLocks noChangeShapeType="1"/>
            </p:cNvSpPr>
            <p:nvPr/>
          </p:nvSpPr>
          <p:spPr bwMode="auto">
            <a:xfrm>
              <a:off x="611188" y="5407025"/>
              <a:ext cx="1588" cy="71438"/>
            </a:xfrm>
            <a:prstGeom prst="line">
              <a:avLst/>
            </a:prstGeom>
            <a:noFill/>
            <a:ln w="1588"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23" name="Line 22"/>
            <p:cNvSpPr>
              <a:spLocks noChangeShapeType="1"/>
            </p:cNvSpPr>
            <p:nvPr/>
          </p:nvSpPr>
          <p:spPr bwMode="auto">
            <a:xfrm>
              <a:off x="611188" y="5407025"/>
              <a:ext cx="1588" cy="119063"/>
            </a:xfrm>
            <a:prstGeom prst="line">
              <a:avLst/>
            </a:prstGeom>
            <a:noFill/>
            <a:ln w="1588"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24" name="Line 23"/>
            <p:cNvSpPr>
              <a:spLocks noChangeShapeType="1"/>
            </p:cNvSpPr>
            <p:nvPr/>
          </p:nvSpPr>
          <p:spPr bwMode="auto">
            <a:xfrm>
              <a:off x="776288" y="5407025"/>
              <a:ext cx="1588" cy="71438"/>
            </a:xfrm>
            <a:prstGeom prst="line">
              <a:avLst/>
            </a:prstGeom>
            <a:noFill/>
            <a:ln w="1588"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25" name="Line 24"/>
            <p:cNvSpPr>
              <a:spLocks noChangeShapeType="1"/>
            </p:cNvSpPr>
            <p:nvPr/>
          </p:nvSpPr>
          <p:spPr bwMode="auto">
            <a:xfrm>
              <a:off x="942975" y="5407025"/>
              <a:ext cx="1588" cy="71438"/>
            </a:xfrm>
            <a:prstGeom prst="line">
              <a:avLst/>
            </a:prstGeom>
            <a:noFill/>
            <a:ln w="1588"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26" name="Line 25"/>
            <p:cNvSpPr>
              <a:spLocks noChangeShapeType="1"/>
            </p:cNvSpPr>
            <p:nvPr/>
          </p:nvSpPr>
          <p:spPr bwMode="auto">
            <a:xfrm>
              <a:off x="1108075" y="5407025"/>
              <a:ext cx="1588" cy="71438"/>
            </a:xfrm>
            <a:prstGeom prst="line">
              <a:avLst/>
            </a:prstGeom>
            <a:noFill/>
            <a:ln w="1588"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27" name="Line 26"/>
            <p:cNvSpPr>
              <a:spLocks noChangeShapeType="1"/>
            </p:cNvSpPr>
            <p:nvPr/>
          </p:nvSpPr>
          <p:spPr bwMode="auto">
            <a:xfrm>
              <a:off x="1274763" y="5407025"/>
              <a:ext cx="1588" cy="71438"/>
            </a:xfrm>
            <a:prstGeom prst="line">
              <a:avLst/>
            </a:prstGeom>
            <a:noFill/>
            <a:ln w="1588"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28" name="Line 27"/>
            <p:cNvSpPr>
              <a:spLocks noChangeShapeType="1"/>
            </p:cNvSpPr>
            <p:nvPr/>
          </p:nvSpPr>
          <p:spPr bwMode="auto">
            <a:xfrm>
              <a:off x="1441450" y="5407025"/>
              <a:ext cx="1588" cy="71438"/>
            </a:xfrm>
            <a:prstGeom prst="line">
              <a:avLst/>
            </a:prstGeom>
            <a:noFill/>
            <a:ln w="1588"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29" name="Line 28"/>
            <p:cNvSpPr>
              <a:spLocks noChangeShapeType="1"/>
            </p:cNvSpPr>
            <p:nvPr/>
          </p:nvSpPr>
          <p:spPr bwMode="auto">
            <a:xfrm>
              <a:off x="1606550" y="5407025"/>
              <a:ext cx="1588" cy="71438"/>
            </a:xfrm>
            <a:prstGeom prst="line">
              <a:avLst/>
            </a:prstGeom>
            <a:noFill/>
            <a:ln w="1588"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0" name="Line 29"/>
            <p:cNvSpPr>
              <a:spLocks noChangeShapeType="1"/>
            </p:cNvSpPr>
            <p:nvPr/>
          </p:nvSpPr>
          <p:spPr bwMode="auto">
            <a:xfrm>
              <a:off x="1773238" y="5407025"/>
              <a:ext cx="1588" cy="71438"/>
            </a:xfrm>
            <a:prstGeom prst="line">
              <a:avLst/>
            </a:prstGeom>
            <a:noFill/>
            <a:ln w="1588"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1" name="Line 30"/>
            <p:cNvSpPr>
              <a:spLocks noChangeShapeType="1"/>
            </p:cNvSpPr>
            <p:nvPr/>
          </p:nvSpPr>
          <p:spPr bwMode="auto">
            <a:xfrm>
              <a:off x="1938338" y="5407025"/>
              <a:ext cx="1588" cy="71438"/>
            </a:xfrm>
            <a:prstGeom prst="line">
              <a:avLst/>
            </a:prstGeom>
            <a:noFill/>
            <a:ln w="1588"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2" name="Line 31"/>
            <p:cNvSpPr>
              <a:spLocks noChangeShapeType="1"/>
            </p:cNvSpPr>
            <p:nvPr/>
          </p:nvSpPr>
          <p:spPr bwMode="auto">
            <a:xfrm>
              <a:off x="2105025" y="5407025"/>
              <a:ext cx="1588" cy="71438"/>
            </a:xfrm>
            <a:prstGeom prst="line">
              <a:avLst/>
            </a:prstGeom>
            <a:noFill/>
            <a:ln w="1588"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3" name="Line 32"/>
            <p:cNvSpPr>
              <a:spLocks noChangeShapeType="1"/>
            </p:cNvSpPr>
            <p:nvPr/>
          </p:nvSpPr>
          <p:spPr bwMode="auto">
            <a:xfrm>
              <a:off x="2271713" y="5407025"/>
              <a:ext cx="1588" cy="71438"/>
            </a:xfrm>
            <a:prstGeom prst="line">
              <a:avLst/>
            </a:prstGeom>
            <a:noFill/>
            <a:ln w="1588"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4" name="Line 33"/>
            <p:cNvSpPr>
              <a:spLocks noChangeShapeType="1"/>
            </p:cNvSpPr>
            <p:nvPr/>
          </p:nvSpPr>
          <p:spPr bwMode="auto">
            <a:xfrm>
              <a:off x="2271713" y="5407025"/>
              <a:ext cx="1588" cy="119063"/>
            </a:xfrm>
            <a:prstGeom prst="line">
              <a:avLst/>
            </a:prstGeom>
            <a:noFill/>
            <a:ln w="1588"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5" name="Line 34"/>
            <p:cNvSpPr>
              <a:spLocks noChangeShapeType="1"/>
            </p:cNvSpPr>
            <p:nvPr/>
          </p:nvSpPr>
          <p:spPr bwMode="auto">
            <a:xfrm>
              <a:off x="2436813" y="5407025"/>
              <a:ext cx="1588" cy="71438"/>
            </a:xfrm>
            <a:prstGeom prst="line">
              <a:avLst/>
            </a:prstGeom>
            <a:noFill/>
            <a:ln w="1588"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6" name="Line 35"/>
            <p:cNvSpPr>
              <a:spLocks noChangeShapeType="1"/>
            </p:cNvSpPr>
            <p:nvPr/>
          </p:nvSpPr>
          <p:spPr bwMode="auto">
            <a:xfrm>
              <a:off x="2603500" y="5407025"/>
              <a:ext cx="1588" cy="71438"/>
            </a:xfrm>
            <a:prstGeom prst="line">
              <a:avLst/>
            </a:prstGeom>
            <a:noFill/>
            <a:ln w="1588"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7" name="Line 36"/>
            <p:cNvSpPr>
              <a:spLocks noChangeShapeType="1"/>
            </p:cNvSpPr>
            <p:nvPr/>
          </p:nvSpPr>
          <p:spPr bwMode="auto">
            <a:xfrm>
              <a:off x="2770188" y="5407025"/>
              <a:ext cx="1588" cy="71438"/>
            </a:xfrm>
            <a:prstGeom prst="line">
              <a:avLst/>
            </a:prstGeom>
            <a:noFill/>
            <a:ln w="1588"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8" name="Line 37"/>
            <p:cNvSpPr>
              <a:spLocks noChangeShapeType="1"/>
            </p:cNvSpPr>
            <p:nvPr/>
          </p:nvSpPr>
          <p:spPr bwMode="auto">
            <a:xfrm>
              <a:off x="3932238" y="5407025"/>
              <a:ext cx="1588" cy="71438"/>
            </a:xfrm>
            <a:prstGeom prst="line">
              <a:avLst/>
            </a:prstGeom>
            <a:noFill/>
            <a:ln w="1588"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9" name="Line 38"/>
            <p:cNvSpPr>
              <a:spLocks noChangeShapeType="1"/>
            </p:cNvSpPr>
            <p:nvPr/>
          </p:nvSpPr>
          <p:spPr bwMode="auto">
            <a:xfrm>
              <a:off x="3932238" y="5407025"/>
              <a:ext cx="1588" cy="119063"/>
            </a:xfrm>
            <a:prstGeom prst="line">
              <a:avLst/>
            </a:prstGeom>
            <a:noFill/>
            <a:ln w="1588"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0" name="Line 39"/>
            <p:cNvSpPr>
              <a:spLocks noChangeShapeType="1"/>
            </p:cNvSpPr>
            <p:nvPr/>
          </p:nvSpPr>
          <p:spPr bwMode="auto">
            <a:xfrm flipV="1">
              <a:off x="611188" y="2901950"/>
              <a:ext cx="1588" cy="2505075"/>
            </a:xfrm>
            <a:prstGeom prst="line">
              <a:avLst/>
            </a:prstGeom>
            <a:noFill/>
            <a:ln w="1588"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1" name="Line 40"/>
            <p:cNvSpPr>
              <a:spLocks noChangeShapeType="1"/>
            </p:cNvSpPr>
            <p:nvPr/>
          </p:nvSpPr>
          <p:spPr bwMode="auto">
            <a:xfrm flipH="1">
              <a:off x="485775" y="5407025"/>
              <a:ext cx="125413" cy="1588"/>
            </a:xfrm>
            <a:prstGeom prst="line">
              <a:avLst/>
            </a:prstGeom>
            <a:noFill/>
            <a:ln w="1588"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2" name="Line 41"/>
            <p:cNvSpPr>
              <a:spLocks noChangeShapeType="1"/>
            </p:cNvSpPr>
            <p:nvPr/>
          </p:nvSpPr>
          <p:spPr bwMode="auto">
            <a:xfrm flipH="1">
              <a:off x="452438" y="5407025"/>
              <a:ext cx="158750" cy="1588"/>
            </a:xfrm>
            <a:prstGeom prst="line">
              <a:avLst/>
            </a:prstGeom>
            <a:noFill/>
            <a:ln w="1588"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3" name="Line 42"/>
            <p:cNvSpPr>
              <a:spLocks noChangeShapeType="1"/>
            </p:cNvSpPr>
            <p:nvPr/>
          </p:nvSpPr>
          <p:spPr bwMode="auto">
            <a:xfrm flipH="1">
              <a:off x="485775" y="5156200"/>
              <a:ext cx="125413" cy="3175"/>
            </a:xfrm>
            <a:prstGeom prst="line">
              <a:avLst/>
            </a:prstGeom>
            <a:noFill/>
            <a:ln w="1588"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4" name="Line 43"/>
            <p:cNvSpPr>
              <a:spLocks noChangeShapeType="1"/>
            </p:cNvSpPr>
            <p:nvPr/>
          </p:nvSpPr>
          <p:spPr bwMode="auto">
            <a:xfrm flipH="1">
              <a:off x="485775" y="4905375"/>
              <a:ext cx="125413" cy="3175"/>
            </a:xfrm>
            <a:prstGeom prst="line">
              <a:avLst/>
            </a:prstGeom>
            <a:noFill/>
            <a:ln w="1588"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5" name="Line 44"/>
            <p:cNvSpPr>
              <a:spLocks noChangeShapeType="1"/>
            </p:cNvSpPr>
            <p:nvPr/>
          </p:nvSpPr>
          <p:spPr bwMode="auto">
            <a:xfrm flipH="1">
              <a:off x="485775" y="4654550"/>
              <a:ext cx="125413" cy="1588"/>
            </a:xfrm>
            <a:prstGeom prst="line">
              <a:avLst/>
            </a:prstGeom>
            <a:noFill/>
            <a:ln w="1588"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6" name="Line 45"/>
            <p:cNvSpPr>
              <a:spLocks noChangeShapeType="1"/>
            </p:cNvSpPr>
            <p:nvPr/>
          </p:nvSpPr>
          <p:spPr bwMode="auto">
            <a:xfrm flipH="1">
              <a:off x="485775" y="4403725"/>
              <a:ext cx="125413" cy="1588"/>
            </a:xfrm>
            <a:prstGeom prst="line">
              <a:avLst/>
            </a:prstGeom>
            <a:noFill/>
            <a:ln w="1588"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7" name="Line 46"/>
            <p:cNvSpPr>
              <a:spLocks noChangeShapeType="1"/>
            </p:cNvSpPr>
            <p:nvPr/>
          </p:nvSpPr>
          <p:spPr bwMode="auto">
            <a:xfrm flipH="1">
              <a:off x="485775" y="4152900"/>
              <a:ext cx="125413" cy="1588"/>
            </a:xfrm>
            <a:prstGeom prst="line">
              <a:avLst/>
            </a:prstGeom>
            <a:noFill/>
            <a:ln w="1588"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8" name="Line 47"/>
            <p:cNvSpPr>
              <a:spLocks noChangeShapeType="1"/>
            </p:cNvSpPr>
            <p:nvPr/>
          </p:nvSpPr>
          <p:spPr bwMode="auto">
            <a:xfrm flipH="1">
              <a:off x="452438" y="4152900"/>
              <a:ext cx="158750" cy="1588"/>
            </a:xfrm>
            <a:prstGeom prst="line">
              <a:avLst/>
            </a:prstGeom>
            <a:noFill/>
            <a:ln w="1588"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9" name="Line 48"/>
            <p:cNvSpPr>
              <a:spLocks noChangeShapeType="1"/>
            </p:cNvSpPr>
            <p:nvPr/>
          </p:nvSpPr>
          <p:spPr bwMode="auto">
            <a:xfrm flipH="1">
              <a:off x="485775" y="3902075"/>
              <a:ext cx="125413" cy="1588"/>
            </a:xfrm>
            <a:prstGeom prst="line">
              <a:avLst/>
            </a:prstGeom>
            <a:noFill/>
            <a:ln w="1588"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0" name="Line 49"/>
            <p:cNvSpPr>
              <a:spLocks noChangeShapeType="1"/>
            </p:cNvSpPr>
            <p:nvPr/>
          </p:nvSpPr>
          <p:spPr bwMode="auto">
            <a:xfrm flipH="1">
              <a:off x="485775" y="3652838"/>
              <a:ext cx="125413" cy="1588"/>
            </a:xfrm>
            <a:prstGeom prst="line">
              <a:avLst/>
            </a:prstGeom>
            <a:noFill/>
            <a:ln w="1588"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1" name="Line 50"/>
            <p:cNvSpPr>
              <a:spLocks noChangeShapeType="1"/>
            </p:cNvSpPr>
            <p:nvPr/>
          </p:nvSpPr>
          <p:spPr bwMode="auto">
            <a:xfrm flipH="1">
              <a:off x="485775" y="3402013"/>
              <a:ext cx="125413" cy="1588"/>
            </a:xfrm>
            <a:prstGeom prst="line">
              <a:avLst/>
            </a:prstGeom>
            <a:noFill/>
            <a:ln w="1588"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2" name="Line 51"/>
            <p:cNvSpPr>
              <a:spLocks noChangeShapeType="1"/>
            </p:cNvSpPr>
            <p:nvPr/>
          </p:nvSpPr>
          <p:spPr bwMode="auto">
            <a:xfrm flipH="1">
              <a:off x="485775" y="3151188"/>
              <a:ext cx="125413" cy="1588"/>
            </a:xfrm>
            <a:prstGeom prst="line">
              <a:avLst/>
            </a:prstGeom>
            <a:noFill/>
            <a:ln w="1588"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3" name="Line 52"/>
            <p:cNvSpPr>
              <a:spLocks noChangeShapeType="1"/>
            </p:cNvSpPr>
            <p:nvPr/>
          </p:nvSpPr>
          <p:spPr bwMode="auto">
            <a:xfrm flipH="1">
              <a:off x="485775" y="2901950"/>
              <a:ext cx="125413" cy="0"/>
            </a:xfrm>
            <a:prstGeom prst="line">
              <a:avLst/>
            </a:prstGeom>
            <a:noFill/>
            <a:ln w="1588"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4" name="Line 53"/>
            <p:cNvSpPr>
              <a:spLocks noChangeShapeType="1"/>
            </p:cNvSpPr>
            <p:nvPr/>
          </p:nvSpPr>
          <p:spPr bwMode="auto">
            <a:xfrm flipH="1">
              <a:off x="452438" y="2901950"/>
              <a:ext cx="158750" cy="0"/>
            </a:xfrm>
            <a:prstGeom prst="line">
              <a:avLst/>
            </a:prstGeom>
            <a:noFill/>
            <a:ln w="1588"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5" name="Freeform 54"/>
            <p:cNvSpPr>
              <a:spLocks/>
            </p:cNvSpPr>
            <p:nvPr/>
          </p:nvSpPr>
          <p:spPr bwMode="auto">
            <a:xfrm>
              <a:off x="698500" y="2901950"/>
              <a:ext cx="1725613" cy="2505075"/>
            </a:xfrm>
            <a:custGeom>
              <a:avLst/>
              <a:gdLst>
                <a:gd name="T0" fmla="*/ 8 w 1087"/>
                <a:gd name="T1" fmla="*/ 47 h 1578"/>
                <a:gd name="T2" fmla="*/ 105 w 1087"/>
                <a:gd name="T3" fmla="*/ 95 h 1578"/>
                <a:gd name="T4" fmla="*/ 137 w 1087"/>
                <a:gd name="T5" fmla="*/ 158 h 1578"/>
                <a:gd name="T6" fmla="*/ 179 w 1087"/>
                <a:gd name="T7" fmla="*/ 205 h 1578"/>
                <a:gd name="T8" fmla="*/ 211 w 1087"/>
                <a:gd name="T9" fmla="*/ 268 h 1578"/>
                <a:gd name="T10" fmla="*/ 253 w 1087"/>
                <a:gd name="T11" fmla="*/ 316 h 1578"/>
                <a:gd name="T12" fmla="*/ 285 w 1087"/>
                <a:gd name="T13" fmla="*/ 379 h 1578"/>
                <a:gd name="T14" fmla="*/ 327 w 1087"/>
                <a:gd name="T15" fmla="*/ 426 h 1578"/>
                <a:gd name="T16" fmla="*/ 359 w 1087"/>
                <a:gd name="T17" fmla="*/ 489 h 1578"/>
                <a:gd name="T18" fmla="*/ 401 w 1087"/>
                <a:gd name="T19" fmla="*/ 536 h 1578"/>
                <a:gd name="T20" fmla="*/ 432 w 1087"/>
                <a:gd name="T21" fmla="*/ 600 h 1578"/>
                <a:gd name="T22" fmla="*/ 474 w 1087"/>
                <a:gd name="T23" fmla="*/ 647 h 1578"/>
                <a:gd name="T24" fmla="*/ 506 w 1087"/>
                <a:gd name="T25" fmla="*/ 710 h 1578"/>
                <a:gd name="T26" fmla="*/ 549 w 1087"/>
                <a:gd name="T27" fmla="*/ 757 h 1578"/>
                <a:gd name="T28" fmla="*/ 580 w 1087"/>
                <a:gd name="T29" fmla="*/ 821 h 1578"/>
                <a:gd name="T30" fmla="*/ 622 w 1087"/>
                <a:gd name="T31" fmla="*/ 868 h 1578"/>
                <a:gd name="T32" fmla="*/ 654 w 1087"/>
                <a:gd name="T33" fmla="*/ 931 h 1578"/>
                <a:gd name="T34" fmla="*/ 696 w 1087"/>
                <a:gd name="T35" fmla="*/ 978 h 1578"/>
                <a:gd name="T36" fmla="*/ 728 w 1087"/>
                <a:gd name="T37" fmla="*/ 1041 h 1578"/>
                <a:gd name="T38" fmla="*/ 770 w 1087"/>
                <a:gd name="T39" fmla="*/ 1089 h 1578"/>
                <a:gd name="T40" fmla="*/ 802 w 1087"/>
                <a:gd name="T41" fmla="*/ 1152 h 1578"/>
                <a:gd name="T42" fmla="*/ 844 w 1087"/>
                <a:gd name="T43" fmla="*/ 1199 h 1578"/>
                <a:gd name="T44" fmla="*/ 876 w 1087"/>
                <a:gd name="T45" fmla="*/ 1262 h 1578"/>
                <a:gd name="T46" fmla="*/ 918 w 1087"/>
                <a:gd name="T47" fmla="*/ 1309 h 1578"/>
                <a:gd name="T48" fmla="*/ 950 w 1087"/>
                <a:gd name="T49" fmla="*/ 1373 h 1578"/>
                <a:gd name="T50" fmla="*/ 992 w 1087"/>
                <a:gd name="T51" fmla="*/ 1420 h 1578"/>
                <a:gd name="T52" fmla="*/ 1024 w 1087"/>
                <a:gd name="T53" fmla="*/ 1483 h 1578"/>
                <a:gd name="T54" fmla="*/ 1066 w 1087"/>
                <a:gd name="T55" fmla="*/ 1530 h 1578"/>
                <a:gd name="T56" fmla="*/ 1087 w 1087"/>
                <a:gd name="T57" fmla="*/ 1546 h 1578"/>
                <a:gd name="T58" fmla="*/ 1045 w 1087"/>
                <a:gd name="T59" fmla="*/ 1499 h 1578"/>
                <a:gd name="T60" fmla="*/ 1013 w 1087"/>
                <a:gd name="T61" fmla="*/ 1436 h 1578"/>
                <a:gd name="T62" fmla="*/ 971 w 1087"/>
                <a:gd name="T63" fmla="*/ 1388 h 1578"/>
                <a:gd name="T64" fmla="*/ 939 w 1087"/>
                <a:gd name="T65" fmla="*/ 1325 h 1578"/>
                <a:gd name="T66" fmla="*/ 897 w 1087"/>
                <a:gd name="T67" fmla="*/ 1278 h 1578"/>
                <a:gd name="T68" fmla="*/ 865 w 1087"/>
                <a:gd name="T69" fmla="*/ 1215 h 1578"/>
                <a:gd name="T70" fmla="*/ 823 w 1087"/>
                <a:gd name="T71" fmla="*/ 1167 h 1578"/>
                <a:gd name="T72" fmla="*/ 791 w 1087"/>
                <a:gd name="T73" fmla="*/ 1104 h 1578"/>
                <a:gd name="T74" fmla="*/ 749 w 1087"/>
                <a:gd name="T75" fmla="*/ 1057 h 1578"/>
                <a:gd name="T76" fmla="*/ 717 w 1087"/>
                <a:gd name="T77" fmla="*/ 994 h 1578"/>
                <a:gd name="T78" fmla="*/ 675 w 1087"/>
                <a:gd name="T79" fmla="*/ 947 h 1578"/>
                <a:gd name="T80" fmla="*/ 644 w 1087"/>
                <a:gd name="T81" fmla="*/ 884 h 1578"/>
                <a:gd name="T82" fmla="*/ 601 w 1087"/>
                <a:gd name="T83" fmla="*/ 836 h 1578"/>
                <a:gd name="T84" fmla="*/ 570 w 1087"/>
                <a:gd name="T85" fmla="*/ 773 h 1578"/>
                <a:gd name="T86" fmla="*/ 527 w 1087"/>
                <a:gd name="T87" fmla="*/ 726 h 1578"/>
                <a:gd name="T88" fmla="*/ 496 w 1087"/>
                <a:gd name="T89" fmla="*/ 663 h 1578"/>
                <a:gd name="T90" fmla="*/ 454 w 1087"/>
                <a:gd name="T91" fmla="*/ 615 h 1578"/>
                <a:gd name="T92" fmla="*/ 422 w 1087"/>
                <a:gd name="T93" fmla="*/ 552 h 1578"/>
                <a:gd name="T94" fmla="*/ 380 w 1087"/>
                <a:gd name="T95" fmla="*/ 505 h 1578"/>
                <a:gd name="T96" fmla="*/ 348 w 1087"/>
                <a:gd name="T97" fmla="*/ 442 h 1578"/>
                <a:gd name="T98" fmla="*/ 306 w 1087"/>
                <a:gd name="T99" fmla="*/ 394 h 1578"/>
                <a:gd name="T100" fmla="*/ 274 w 1087"/>
                <a:gd name="T101" fmla="*/ 331 h 1578"/>
                <a:gd name="T102" fmla="*/ 232 w 1087"/>
                <a:gd name="T103" fmla="*/ 284 h 1578"/>
                <a:gd name="T104" fmla="*/ 200 w 1087"/>
                <a:gd name="T105" fmla="*/ 221 h 1578"/>
                <a:gd name="T106" fmla="*/ 158 w 1087"/>
                <a:gd name="T107" fmla="*/ 174 h 1578"/>
                <a:gd name="T108" fmla="*/ 126 w 1087"/>
                <a:gd name="T109" fmla="*/ 110 h 1578"/>
                <a:gd name="T110" fmla="*/ 16 w 1087"/>
                <a:gd name="T111" fmla="*/ 63 h 1578"/>
                <a:gd name="T112" fmla="*/ 4 w 1087"/>
                <a:gd name="T113" fmla="*/ 0 h 15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087" h="1578">
                  <a:moveTo>
                    <a:pt x="0" y="0"/>
                  </a:moveTo>
                  <a:lnTo>
                    <a:pt x="0" y="0"/>
                  </a:lnTo>
                  <a:lnTo>
                    <a:pt x="0" y="16"/>
                  </a:lnTo>
                  <a:lnTo>
                    <a:pt x="4" y="16"/>
                  </a:lnTo>
                  <a:lnTo>
                    <a:pt x="4" y="31"/>
                  </a:lnTo>
                  <a:lnTo>
                    <a:pt x="8" y="31"/>
                  </a:lnTo>
                  <a:lnTo>
                    <a:pt x="8" y="47"/>
                  </a:lnTo>
                  <a:lnTo>
                    <a:pt x="12" y="47"/>
                  </a:lnTo>
                  <a:lnTo>
                    <a:pt x="12" y="63"/>
                  </a:lnTo>
                  <a:lnTo>
                    <a:pt x="16" y="63"/>
                  </a:lnTo>
                  <a:lnTo>
                    <a:pt x="16" y="79"/>
                  </a:lnTo>
                  <a:lnTo>
                    <a:pt x="95" y="79"/>
                  </a:lnTo>
                  <a:lnTo>
                    <a:pt x="95" y="95"/>
                  </a:lnTo>
                  <a:lnTo>
                    <a:pt x="105" y="95"/>
                  </a:lnTo>
                  <a:lnTo>
                    <a:pt x="105" y="110"/>
                  </a:lnTo>
                  <a:lnTo>
                    <a:pt x="116" y="110"/>
                  </a:lnTo>
                  <a:lnTo>
                    <a:pt x="116" y="126"/>
                  </a:lnTo>
                  <a:lnTo>
                    <a:pt x="126" y="126"/>
                  </a:lnTo>
                  <a:lnTo>
                    <a:pt x="126" y="142"/>
                  </a:lnTo>
                  <a:lnTo>
                    <a:pt x="137" y="142"/>
                  </a:lnTo>
                  <a:lnTo>
                    <a:pt x="137" y="158"/>
                  </a:lnTo>
                  <a:lnTo>
                    <a:pt x="147" y="158"/>
                  </a:lnTo>
                  <a:lnTo>
                    <a:pt x="147" y="174"/>
                  </a:lnTo>
                  <a:lnTo>
                    <a:pt x="158" y="174"/>
                  </a:lnTo>
                  <a:lnTo>
                    <a:pt x="158" y="189"/>
                  </a:lnTo>
                  <a:lnTo>
                    <a:pt x="169" y="189"/>
                  </a:lnTo>
                  <a:lnTo>
                    <a:pt x="169" y="205"/>
                  </a:lnTo>
                  <a:lnTo>
                    <a:pt x="179" y="205"/>
                  </a:lnTo>
                  <a:lnTo>
                    <a:pt x="179" y="221"/>
                  </a:lnTo>
                  <a:lnTo>
                    <a:pt x="190" y="221"/>
                  </a:lnTo>
                  <a:lnTo>
                    <a:pt x="190" y="237"/>
                  </a:lnTo>
                  <a:lnTo>
                    <a:pt x="200" y="237"/>
                  </a:lnTo>
                  <a:lnTo>
                    <a:pt x="200" y="252"/>
                  </a:lnTo>
                  <a:lnTo>
                    <a:pt x="211" y="252"/>
                  </a:lnTo>
                  <a:lnTo>
                    <a:pt x="211" y="268"/>
                  </a:lnTo>
                  <a:lnTo>
                    <a:pt x="221" y="268"/>
                  </a:lnTo>
                  <a:lnTo>
                    <a:pt x="221" y="284"/>
                  </a:lnTo>
                  <a:lnTo>
                    <a:pt x="232" y="284"/>
                  </a:lnTo>
                  <a:lnTo>
                    <a:pt x="232" y="300"/>
                  </a:lnTo>
                  <a:lnTo>
                    <a:pt x="242" y="300"/>
                  </a:lnTo>
                  <a:lnTo>
                    <a:pt x="242" y="316"/>
                  </a:lnTo>
                  <a:lnTo>
                    <a:pt x="253" y="316"/>
                  </a:lnTo>
                  <a:lnTo>
                    <a:pt x="253" y="331"/>
                  </a:lnTo>
                  <a:lnTo>
                    <a:pt x="264" y="331"/>
                  </a:lnTo>
                  <a:lnTo>
                    <a:pt x="264" y="347"/>
                  </a:lnTo>
                  <a:lnTo>
                    <a:pt x="274" y="347"/>
                  </a:lnTo>
                  <a:lnTo>
                    <a:pt x="274" y="363"/>
                  </a:lnTo>
                  <a:lnTo>
                    <a:pt x="285" y="363"/>
                  </a:lnTo>
                  <a:lnTo>
                    <a:pt x="285" y="379"/>
                  </a:lnTo>
                  <a:lnTo>
                    <a:pt x="295" y="379"/>
                  </a:lnTo>
                  <a:lnTo>
                    <a:pt x="295" y="394"/>
                  </a:lnTo>
                  <a:lnTo>
                    <a:pt x="306" y="394"/>
                  </a:lnTo>
                  <a:lnTo>
                    <a:pt x="306" y="410"/>
                  </a:lnTo>
                  <a:lnTo>
                    <a:pt x="316" y="410"/>
                  </a:lnTo>
                  <a:lnTo>
                    <a:pt x="316" y="426"/>
                  </a:lnTo>
                  <a:lnTo>
                    <a:pt x="327" y="426"/>
                  </a:lnTo>
                  <a:lnTo>
                    <a:pt x="327" y="442"/>
                  </a:lnTo>
                  <a:lnTo>
                    <a:pt x="337" y="442"/>
                  </a:lnTo>
                  <a:lnTo>
                    <a:pt x="337" y="457"/>
                  </a:lnTo>
                  <a:lnTo>
                    <a:pt x="348" y="457"/>
                  </a:lnTo>
                  <a:lnTo>
                    <a:pt x="348" y="473"/>
                  </a:lnTo>
                  <a:lnTo>
                    <a:pt x="359" y="473"/>
                  </a:lnTo>
                  <a:lnTo>
                    <a:pt x="359" y="489"/>
                  </a:lnTo>
                  <a:lnTo>
                    <a:pt x="369" y="489"/>
                  </a:lnTo>
                  <a:lnTo>
                    <a:pt x="369" y="505"/>
                  </a:lnTo>
                  <a:lnTo>
                    <a:pt x="380" y="505"/>
                  </a:lnTo>
                  <a:lnTo>
                    <a:pt x="380" y="521"/>
                  </a:lnTo>
                  <a:lnTo>
                    <a:pt x="390" y="521"/>
                  </a:lnTo>
                  <a:lnTo>
                    <a:pt x="390" y="536"/>
                  </a:lnTo>
                  <a:lnTo>
                    <a:pt x="401" y="536"/>
                  </a:lnTo>
                  <a:lnTo>
                    <a:pt x="401" y="552"/>
                  </a:lnTo>
                  <a:lnTo>
                    <a:pt x="411" y="552"/>
                  </a:lnTo>
                  <a:lnTo>
                    <a:pt x="411" y="568"/>
                  </a:lnTo>
                  <a:lnTo>
                    <a:pt x="422" y="568"/>
                  </a:lnTo>
                  <a:lnTo>
                    <a:pt x="422" y="584"/>
                  </a:lnTo>
                  <a:lnTo>
                    <a:pt x="432" y="584"/>
                  </a:lnTo>
                  <a:lnTo>
                    <a:pt x="432" y="600"/>
                  </a:lnTo>
                  <a:lnTo>
                    <a:pt x="443" y="600"/>
                  </a:lnTo>
                  <a:lnTo>
                    <a:pt x="443" y="615"/>
                  </a:lnTo>
                  <a:lnTo>
                    <a:pt x="454" y="615"/>
                  </a:lnTo>
                  <a:lnTo>
                    <a:pt x="454" y="631"/>
                  </a:lnTo>
                  <a:lnTo>
                    <a:pt x="464" y="631"/>
                  </a:lnTo>
                  <a:lnTo>
                    <a:pt x="464" y="647"/>
                  </a:lnTo>
                  <a:lnTo>
                    <a:pt x="474" y="647"/>
                  </a:lnTo>
                  <a:lnTo>
                    <a:pt x="474" y="663"/>
                  </a:lnTo>
                  <a:lnTo>
                    <a:pt x="485" y="663"/>
                  </a:lnTo>
                  <a:lnTo>
                    <a:pt x="485" y="678"/>
                  </a:lnTo>
                  <a:lnTo>
                    <a:pt x="496" y="678"/>
                  </a:lnTo>
                  <a:lnTo>
                    <a:pt x="496" y="694"/>
                  </a:lnTo>
                  <a:lnTo>
                    <a:pt x="506" y="694"/>
                  </a:lnTo>
                  <a:lnTo>
                    <a:pt x="506" y="710"/>
                  </a:lnTo>
                  <a:lnTo>
                    <a:pt x="517" y="710"/>
                  </a:lnTo>
                  <a:lnTo>
                    <a:pt x="517" y="726"/>
                  </a:lnTo>
                  <a:lnTo>
                    <a:pt x="527" y="726"/>
                  </a:lnTo>
                  <a:lnTo>
                    <a:pt x="527" y="742"/>
                  </a:lnTo>
                  <a:lnTo>
                    <a:pt x="538" y="742"/>
                  </a:lnTo>
                  <a:lnTo>
                    <a:pt x="538" y="757"/>
                  </a:lnTo>
                  <a:lnTo>
                    <a:pt x="549" y="757"/>
                  </a:lnTo>
                  <a:lnTo>
                    <a:pt x="549" y="773"/>
                  </a:lnTo>
                  <a:lnTo>
                    <a:pt x="559" y="773"/>
                  </a:lnTo>
                  <a:lnTo>
                    <a:pt x="559" y="789"/>
                  </a:lnTo>
                  <a:lnTo>
                    <a:pt x="570" y="789"/>
                  </a:lnTo>
                  <a:lnTo>
                    <a:pt x="570" y="805"/>
                  </a:lnTo>
                  <a:lnTo>
                    <a:pt x="580" y="805"/>
                  </a:lnTo>
                  <a:lnTo>
                    <a:pt x="580" y="821"/>
                  </a:lnTo>
                  <a:lnTo>
                    <a:pt x="591" y="821"/>
                  </a:lnTo>
                  <a:lnTo>
                    <a:pt x="591" y="836"/>
                  </a:lnTo>
                  <a:lnTo>
                    <a:pt x="601" y="836"/>
                  </a:lnTo>
                  <a:lnTo>
                    <a:pt x="601" y="852"/>
                  </a:lnTo>
                  <a:lnTo>
                    <a:pt x="612" y="852"/>
                  </a:lnTo>
                  <a:lnTo>
                    <a:pt x="612" y="868"/>
                  </a:lnTo>
                  <a:lnTo>
                    <a:pt x="622" y="868"/>
                  </a:lnTo>
                  <a:lnTo>
                    <a:pt x="622" y="884"/>
                  </a:lnTo>
                  <a:lnTo>
                    <a:pt x="633" y="884"/>
                  </a:lnTo>
                  <a:lnTo>
                    <a:pt x="633" y="899"/>
                  </a:lnTo>
                  <a:lnTo>
                    <a:pt x="644" y="899"/>
                  </a:lnTo>
                  <a:lnTo>
                    <a:pt x="644" y="915"/>
                  </a:lnTo>
                  <a:lnTo>
                    <a:pt x="654" y="915"/>
                  </a:lnTo>
                  <a:lnTo>
                    <a:pt x="654" y="931"/>
                  </a:lnTo>
                  <a:lnTo>
                    <a:pt x="665" y="931"/>
                  </a:lnTo>
                  <a:lnTo>
                    <a:pt x="665" y="947"/>
                  </a:lnTo>
                  <a:lnTo>
                    <a:pt x="675" y="947"/>
                  </a:lnTo>
                  <a:lnTo>
                    <a:pt x="675" y="962"/>
                  </a:lnTo>
                  <a:lnTo>
                    <a:pt x="686" y="962"/>
                  </a:lnTo>
                  <a:lnTo>
                    <a:pt x="686" y="978"/>
                  </a:lnTo>
                  <a:lnTo>
                    <a:pt x="696" y="978"/>
                  </a:lnTo>
                  <a:lnTo>
                    <a:pt x="696" y="994"/>
                  </a:lnTo>
                  <a:lnTo>
                    <a:pt x="707" y="994"/>
                  </a:lnTo>
                  <a:lnTo>
                    <a:pt x="707" y="1010"/>
                  </a:lnTo>
                  <a:lnTo>
                    <a:pt x="717" y="1010"/>
                  </a:lnTo>
                  <a:lnTo>
                    <a:pt x="717" y="1026"/>
                  </a:lnTo>
                  <a:lnTo>
                    <a:pt x="728" y="1026"/>
                  </a:lnTo>
                  <a:lnTo>
                    <a:pt x="728" y="1041"/>
                  </a:lnTo>
                  <a:lnTo>
                    <a:pt x="739" y="1041"/>
                  </a:lnTo>
                  <a:lnTo>
                    <a:pt x="739" y="1057"/>
                  </a:lnTo>
                  <a:lnTo>
                    <a:pt x="749" y="1057"/>
                  </a:lnTo>
                  <a:lnTo>
                    <a:pt x="749" y="1073"/>
                  </a:lnTo>
                  <a:lnTo>
                    <a:pt x="760" y="1073"/>
                  </a:lnTo>
                  <a:lnTo>
                    <a:pt x="760" y="1089"/>
                  </a:lnTo>
                  <a:lnTo>
                    <a:pt x="770" y="1089"/>
                  </a:lnTo>
                  <a:lnTo>
                    <a:pt x="770" y="1104"/>
                  </a:lnTo>
                  <a:lnTo>
                    <a:pt x="781" y="1104"/>
                  </a:lnTo>
                  <a:lnTo>
                    <a:pt x="781" y="1120"/>
                  </a:lnTo>
                  <a:lnTo>
                    <a:pt x="791" y="1120"/>
                  </a:lnTo>
                  <a:lnTo>
                    <a:pt x="791" y="1136"/>
                  </a:lnTo>
                  <a:lnTo>
                    <a:pt x="802" y="1136"/>
                  </a:lnTo>
                  <a:lnTo>
                    <a:pt x="802" y="1152"/>
                  </a:lnTo>
                  <a:lnTo>
                    <a:pt x="812" y="1152"/>
                  </a:lnTo>
                  <a:lnTo>
                    <a:pt x="812" y="1167"/>
                  </a:lnTo>
                  <a:lnTo>
                    <a:pt x="823" y="1167"/>
                  </a:lnTo>
                  <a:lnTo>
                    <a:pt x="823" y="1183"/>
                  </a:lnTo>
                  <a:lnTo>
                    <a:pt x="834" y="1183"/>
                  </a:lnTo>
                  <a:lnTo>
                    <a:pt x="834" y="1199"/>
                  </a:lnTo>
                  <a:lnTo>
                    <a:pt x="844" y="1199"/>
                  </a:lnTo>
                  <a:lnTo>
                    <a:pt x="844" y="1215"/>
                  </a:lnTo>
                  <a:lnTo>
                    <a:pt x="855" y="1215"/>
                  </a:lnTo>
                  <a:lnTo>
                    <a:pt x="855" y="1231"/>
                  </a:lnTo>
                  <a:lnTo>
                    <a:pt x="865" y="1231"/>
                  </a:lnTo>
                  <a:lnTo>
                    <a:pt x="865" y="1246"/>
                  </a:lnTo>
                  <a:lnTo>
                    <a:pt x="876" y="1246"/>
                  </a:lnTo>
                  <a:lnTo>
                    <a:pt x="876" y="1262"/>
                  </a:lnTo>
                  <a:lnTo>
                    <a:pt x="886" y="1262"/>
                  </a:lnTo>
                  <a:lnTo>
                    <a:pt x="886" y="1278"/>
                  </a:lnTo>
                  <a:lnTo>
                    <a:pt x="897" y="1278"/>
                  </a:lnTo>
                  <a:lnTo>
                    <a:pt x="897" y="1294"/>
                  </a:lnTo>
                  <a:lnTo>
                    <a:pt x="907" y="1294"/>
                  </a:lnTo>
                  <a:lnTo>
                    <a:pt x="907" y="1309"/>
                  </a:lnTo>
                  <a:lnTo>
                    <a:pt x="918" y="1309"/>
                  </a:lnTo>
                  <a:lnTo>
                    <a:pt x="918" y="1325"/>
                  </a:lnTo>
                  <a:lnTo>
                    <a:pt x="929" y="1325"/>
                  </a:lnTo>
                  <a:lnTo>
                    <a:pt x="929" y="1341"/>
                  </a:lnTo>
                  <a:lnTo>
                    <a:pt x="939" y="1341"/>
                  </a:lnTo>
                  <a:lnTo>
                    <a:pt x="939" y="1357"/>
                  </a:lnTo>
                  <a:lnTo>
                    <a:pt x="950" y="1357"/>
                  </a:lnTo>
                  <a:lnTo>
                    <a:pt x="950" y="1373"/>
                  </a:lnTo>
                  <a:lnTo>
                    <a:pt x="960" y="1373"/>
                  </a:lnTo>
                  <a:lnTo>
                    <a:pt x="960" y="1388"/>
                  </a:lnTo>
                  <a:lnTo>
                    <a:pt x="971" y="1388"/>
                  </a:lnTo>
                  <a:lnTo>
                    <a:pt x="971" y="1404"/>
                  </a:lnTo>
                  <a:lnTo>
                    <a:pt x="981" y="1404"/>
                  </a:lnTo>
                  <a:lnTo>
                    <a:pt x="981" y="1420"/>
                  </a:lnTo>
                  <a:lnTo>
                    <a:pt x="992" y="1420"/>
                  </a:lnTo>
                  <a:lnTo>
                    <a:pt x="992" y="1436"/>
                  </a:lnTo>
                  <a:lnTo>
                    <a:pt x="1002" y="1436"/>
                  </a:lnTo>
                  <a:lnTo>
                    <a:pt x="1002" y="1451"/>
                  </a:lnTo>
                  <a:lnTo>
                    <a:pt x="1013" y="1451"/>
                  </a:lnTo>
                  <a:lnTo>
                    <a:pt x="1013" y="1467"/>
                  </a:lnTo>
                  <a:lnTo>
                    <a:pt x="1024" y="1467"/>
                  </a:lnTo>
                  <a:lnTo>
                    <a:pt x="1024" y="1483"/>
                  </a:lnTo>
                  <a:lnTo>
                    <a:pt x="1034" y="1483"/>
                  </a:lnTo>
                  <a:lnTo>
                    <a:pt x="1034" y="1499"/>
                  </a:lnTo>
                  <a:lnTo>
                    <a:pt x="1045" y="1499"/>
                  </a:lnTo>
                  <a:lnTo>
                    <a:pt x="1045" y="1514"/>
                  </a:lnTo>
                  <a:lnTo>
                    <a:pt x="1055" y="1514"/>
                  </a:lnTo>
                  <a:lnTo>
                    <a:pt x="1055" y="1530"/>
                  </a:lnTo>
                  <a:lnTo>
                    <a:pt x="1066" y="1530"/>
                  </a:lnTo>
                  <a:lnTo>
                    <a:pt x="1066" y="1546"/>
                  </a:lnTo>
                  <a:lnTo>
                    <a:pt x="1076" y="1546"/>
                  </a:lnTo>
                  <a:lnTo>
                    <a:pt x="1076" y="1562"/>
                  </a:lnTo>
                  <a:lnTo>
                    <a:pt x="1087" y="1562"/>
                  </a:lnTo>
                  <a:lnTo>
                    <a:pt x="1087" y="1578"/>
                  </a:lnTo>
                  <a:lnTo>
                    <a:pt x="1087" y="1562"/>
                  </a:lnTo>
                  <a:lnTo>
                    <a:pt x="1087" y="1546"/>
                  </a:lnTo>
                  <a:lnTo>
                    <a:pt x="1076" y="1546"/>
                  </a:lnTo>
                  <a:lnTo>
                    <a:pt x="1076" y="1530"/>
                  </a:lnTo>
                  <a:lnTo>
                    <a:pt x="1066" y="1530"/>
                  </a:lnTo>
                  <a:lnTo>
                    <a:pt x="1066" y="1514"/>
                  </a:lnTo>
                  <a:lnTo>
                    <a:pt x="1055" y="1514"/>
                  </a:lnTo>
                  <a:lnTo>
                    <a:pt x="1055" y="1499"/>
                  </a:lnTo>
                  <a:lnTo>
                    <a:pt x="1045" y="1499"/>
                  </a:lnTo>
                  <a:lnTo>
                    <a:pt x="1045" y="1483"/>
                  </a:lnTo>
                  <a:lnTo>
                    <a:pt x="1034" y="1483"/>
                  </a:lnTo>
                  <a:lnTo>
                    <a:pt x="1034" y="1467"/>
                  </a:lnTo>
                  <a:lnTo>
                    <a:pt x="1024" y="1467"/>
                  </a:lnTo>
                  <a:lnTo>
                    <a:pt x="1024" y="1451"/>
                  </a:lnTo>
                  <a:lnTo>
                    <a:pt x="1013" y="1451"/>
                  </a:lnTo>
                  <a:lnTo>
                    <a:pt x="1013" y="1436"/>
                  </a:lnTo>
                  <a:lnTo>
                    <a:pt x="1002" y="1436"/>
                  </a:lnTo>
                  <a:lnTo>
                    <a:pt x="1002" y="1420"/>
                  </a:lnTo>
                  <a:lnTo>
                    <a:pt x="992" y="1420"/>
                  </a:lnTo>
                  <a:lnTo>
                    <a:pt x="992" y="1404"/>
                  </a:lnTo>
                  <a:lnTo>
                    <a:pt x="981" y="1404"/>
                  </a:lnTo>
                  <a:lnTo>
                    <a:pt x="981" y="1388"/>
                  </a:lnTo>
                  <a:lnTo>
                    <a:pt x="971" y="1388"/>
                  </a:lnTo>
                  <a:lnTo>
                    <a:pt x="971" y="1373"/>
                  </a:lnTo>
                  <a:lnTo>
                    <a:pt x="960" y="1373"/>
                  </a:lnTo>
                  <a:lnTo>
                    <a:pt x="960" y="1357"/>
                  </a:lnTo>
                  <a:lnTo>
                    <a:pt x="950" y="1357"/>
                  </a:lnTo>
                  <a:lnTo>
                    <a:pt x="950" y="1341"/>
                  </a:lnTo>
                  <a:lnTo>
                    <a:pt x="939" y="1341"/>
                  </a:lnTo>
                  <a:lnTo>
                    <a:pt x="939" y="1325"/>
                  </a:lnTo>
                  <a:lnTo>
                    <a:pt x="929" y="1325"/>
                  </a:lnTo>
                  <a:lnTo>
                    <a:pt x="929" y="1309"/>
                  </a:lnTo>
                  <a:lnTo>
                    <a:pt x="918" y="1309"/>
                  </a:lnTo>
                  <a:lnTo>
                    <a:pt x="918" y="1294"/>
                  </a:lnTo>
                  <a:lnTo>
                    <a:pt x="907" y="1294"/>
                  </a:lnTo>
                  <a:lnTo>
                    <a:pt x="907" y="1278"/>
                  </a:lnTo>
                  <a:lnTo>
                    <a:pt x="897" y="1278"/>
                  </a:lnTo>
                  <a:lnTo>
                    <a:pt x="897" y="1262"/>
                  </a:lnTo>
                  <a:lnTo>
                    <a:pt x="886" y="1262"/>
                  </a:lnTo>
                  <a:lnTo>
                    <a:pt x="886" y="1246"/>
                  </a:lnTo>
                  <a:lnTo>
                    <a:pt x="876" y="1246"/>
                  </a:lnTo>
                  <a:lnTo>
                    <a:pt x="876" y="1231"/>
                  </a:lnTo>
                  <a:lnTo>
                    <a:pt x="865" y="1231"/>
                  </a:lnTo>
                  <a:lnTo>
                    <a:pt x="865" y="1215"/>
                  </a:lnTo>
                  <a:lnTo>
                    <a:pt x="855" y="1215"/>
                  </a:lnTo>
                  <a:lnTo>
                    <a:pt x="855" y="1199"/>
                  </a:lnTo>
                  <a:lnTo>
                    <a:pt x="844" y="1199"/>
                  </a:lnTo>
                  <a:lnTo>
                    <a:pt x="844" y="1183"/>
                  </a:lnTo>
                  <a:lnTo>
                    <a:pt x="834" y="1183"/>
                  </a:lnTo>
                  <a:lnTo>
                    <a:pt x="834" y="1167"/>
                  </a:lnTo>
                  <a:lnTo>
                    <a:pt x="823" y="1167"/>
                  </a:lnTo>
                  <a:lnTo>
                    <a:pt x="823" y="1152"/>
                  </a:lnTo>
                  <a:lnTo>
                    <a:pt x="812" y="1152"/>
                  </a:lnTo>
                  <a:lnTo>
                    <a:pt x="812" y="1136"/>
                  </a:lnTo>
                  <a:lnTo>
                    <a:pt x="802" y="1136"/>
                  </a:lnTo>
                  <a:lnTo>
                    <a:pt x="802" y="1120"/>
                  </a:lnTo>
                  <a:lnTo>
                    <a:pt x="791" y="1120"/>
                  </a:lnTo>
                  <a:lnTo>
                    <a:pt x="791" y="1104"/>
                  </a:lnTo>
                  <a:lnTo>
                    <a:pt x="781" y="1104"/>
                  </a:lnTo>
                  <a:lnTo>
                    <a:pt x="781" y="1089"/>
                  </a:lnTo>
                  <a:lnTo>
                    <a:pt x="770" y="1089"/>
                  </a:lnTo>
                  <a:lnTo>
                    <a:pt x="770" y="1073"/>
                  </a:lnTo>
                  <a:lnTo>
                    <a:pt x="760" y="1073"/>
                  </a:lnTo>
                  <a:lnTo>
                    <a:pt x="760" y="1057"/>
                  </a:lnTo>
                  <a:lnTo>
                    <a:pt x="749" y="1057"/>
                  </a:lnTo>
                  <a:lnTo>
                    <a:pt x="749" y="1041"/>
                  </a:lnTo>
                  <a:lnTo>
                    <a:pt x="739" y="1041"/>
                  </a:lnTo>
                  <a:lnTo>
                    <a:pt x="739" y="1026"/>
                  </a:lnTo>
                  <a:lnTo>
                    <a:pt x="728" y="1026"/>
                  </a:lnTo>
                  <a:lnTo>
                    <a:pt x="728" y="1010"/>
                  </a:lnTo>
                  <a:lnTo>
                    <a:pt x="717" y="1010"/>
                  </a:lnTo>
                  <a:lnTo>
                    <a:pt x="717" y="994"/>
                  </a:lnTo>
                  <a:lnTo>
                    <a:pt x="707" y="994"/>
                  </a:lnTo>
                  <a:lnTo>
                    <a:pt x="707" y="978"/>
                  </a:lnTo>
                  <a:lnTo>
                    <a:pt x="696" y="978"/>
                  </a:lnTo>
                  <a:lnTo>
                    <a:pt x="696" y="962"/>
                  </a:lnTo>
                  <a:lnTo>
                    <a:pt x="686" y="962"/>
                  </a:lnTo>
                  <a:lnTo>
                    <a:pt x="686" y="947"/>
                  </a:lnTo>
                  <a:lnTo>
                    <a:pt x="675" y="947"/>
                  </a:lnTo>
                  <a:lnTo>
                    <a:pt x="675" y="931"/>
                  </a:lnTo>
                  <a:lnTo>
                    <a:pt x="665" y="931"/>
                  </a:lnTo>
                  <a:lnTo>
                    <a:pt x="665" y="915"/>
                  </a:lnTo>
                  <a:lnTo>
                    <a:pt x="654" y="915"/>
                  </a:lnTo>
                  <a:lnTo>
                    <a:pt x="654" y="899"/>
                  </a:lnTo>
                  <a:lnTo>
                    <a:pt x="644" y="899"/>
                  </a:lnTo>
                  <a:lnTo>
                    <a:pt x="644" y="884"/>
                  </a:lnTo>
                  <a:lnTo>
                    <a:pt x="633" y="884"/>
                  </a:lnTo>
                  <a:lnTo>
                    <a:pt x="633" y="868"/>
                  </a:lnTo>
                  <a:lnTo>
                    <a:pt x="622" y="868"/>
                  </a:lnTo>
                  <a:lnTo>
                    <a:pt x="622" y="852"/>
                  </a:lnTo>
                  <a:lnTo>
                    <a:pt x="612" y="852"/>
                  </a:lnTo>
                  <a:lnTo>
                    <a:pt x="612" y="836"/>
                  </a:lnTo>
                  <a:lnTo>
                    <a:pt x="601" y="836"/>
                  </a:lnTo>
                  <a:lnTo>
                    <a:pt x="601" y="821"/>
                  </a:lnTo>
                  <a:lnTo>
                    <a:pt x="591" y="821"/>
                  </a:lnTo>
                  <a:lnTo>
                    <a:pt x="591" y="805"/>
                  </a:lnTo>
                  <a:lnTo>
                    <a:pt x="580" y="805"/>
                  </a:lnTo>
                  <a:lnTo>
                    <a:pt x="580" y="789"/>
                  </a:lnTo>
                  <a:lnTo>
                    <a:pt x="570" y="789"/>
                  </a:lnTo>
                  <a:lnTo>
                    <a:pt x="570" y="773"/>
                  </a:lnTo>
                  <a:lnTo>
                    <a:pt x="559" y="773"/>
                  </a:lnTo>
                  <a:lnTo>
                    <a:pt x="559" y="757"/>
                  </a:lnTo>
                  <a:lnTo>
                    <a:pt x="549" y="757"/>
                  </a:lnTo>
                  <a:lnTo>
                    <a:pt x="549" y="742"/>
                  </a:lnTo>
                  <a:lnTo>
                    <a:pt x="538" y="742"/>
                  </a:lnTo>
                  <a:lnTo>
                    <a:pt x="538" y="726"/>
                  </a:lnTo>
                  <a:lnTo>
                    <a:pt x="527" y="726"/>
                  </a:lnTo>
                  <a:lnTo>
                    <a:pt x="527" y="710"/>
                  </a:lnTo>
                  <a:lnTo>
                    <a:pt x="517" y="710"/>
                  </a:lnTo>
                  <a:lnTo>
                    <a:pt x="517" y="694"/>
                  </a:lnTo>
                  <a:lnTo>
                    <a:pt x="506" y="694"/>
                  </a:lnTo>
                  <a:lnTo>
                    <a:pt x="506" y="678"/>
                  </a:lnTo>
                  <a:lnTo>
                    <a:pt x="496" y="678"/>
                  </a:lnTo>
                  <a:lnTo>
                    <a:pt x="496" y="663"/>
                  </a:lnTo>
                  <a:lnTo>
                    <a:pt x="485" y="663"/>
                  </a:lnTo>
                  <a:lnTo>
                    <a:pt x="485" y="647"/>
                  </a:lnTo>
                  <a:lnTo>
                    <a:pt x="474" y="647"/>
                  </a:lnTo>
                  <a:lnTo>
                    <a:pt x="474" y="631"/>
                  </a:lnTo>
                  <a:lnTo>
                    <a:pt x="464" y="631"/>
                  </a:lnTo>
                  <a:lnTo>
                    <a:pt x="464" y="615"/>
                  </a:lnTo>
                  <a:lnTo>
                    <a:pt x="454" y="615"/>
                  </a:lnTo>
                  <a:lnTo>
                    <a:pt x="454" y="600"/>
                  </a:lnTo>
                  <a:lnTo>
                    <a:pt x="443" y="600"/>
                  </a:lnTo>
                  <a:lnTo>
                    <a:pt x="443" y="584"/>
                  </a:lnTo>
                  <a:lnTo>
                    <a:pt x="432" y="584"/>
                  </a:lnTo>
                  <a:lnTo>
                    <a:pt x="432" y="568"/>
                  </a:lnTo>
                  <a:lnTo>
                    <a:pt x="422" y="568"/>
                  </a:lnTo>
                  <a:lnTo>
                    <a:pt x="422" y="552"/>
                  </a:lnTo>
                  <a:lnTo>
                    <a:pt x="411" y="552"/>
                  </a:lnTo>
                  <a:lnTo>
                    <a:pt x="411" y="536"/>
                  </a:lnTo>
                  <a:lnTo>
                    <a:pt x="401" y="536"/>
                  </a:lnTo>
                  <a:lnTo>
                    <a:pt x="401" y="521"/>
                  </a:lnTo>
                  <a:lnTo>
                    <a:pt x="390" y="521"/>
                  </a:lnTo>
                  <a:lnTo>
                    <a:pt x="390" y="505"/>
                  </a:lnTo>
                  <a:lnTo>
                    <a:pt x="380" y="505"/>
                  </a:lnTo>
                  <a:lnTo>
                    <a:pt x="380" y="489"/>
                  </a:lnTo>
                  <a:lnTo>
                    <a:pt x="369" y="489"/>
                  </a:lnTo>
                  <a:lnTo>
                    <a:pt x="369" y="473"/>
                  </a:lnTo>
                  <a:lnTo>
                    <a:pt x="359" y="473"/>
                  </a:lnTo>
                  <a:lnTo>
                    <a:pt x="359" y="457"/>
                  </a:lnTo>
                  <a:lnTo>
                    <a:pt x="348" y="457"/>
                  </a:lnTo>
                  <a:lnTo>
                    <a:pt x="348" y="442"/>
                  </a:lnTo>
                  <a:lnTo>
                    <a:pt x="337" y="442"/>
                  </a:lnTo>
                  <a:lnTo>
                    <a:pt x="337" y="426"/>
                  </a:lnTo>
                  <a:lnTo>
                    <a:pt x="327" y="426"/>
                  </a:lnTo>
                  <a:lnTo>
                    <a:pt x="327" y="410"/>
                  </a:lnTo>
                  <a:lnTo>
                    <a:pt x="316" y="410"/>
                  </a:lnTo>
                  <a:lnTo>
                    <a:pt x="316" y="394"/>
                  </a:lnTo>
                  <a:lnTo>
                    <a:pt x="306" y="394"/>
                  </a:lnTo>
                  <a:lnTo>
                    <a:pt x="306" y="379"/>
                  </a:lnTo>
                  <a:lnTo>
                    <a:pt x="295" y="379"/>
                  </a:lnTo>
                  <a:lnTo>
                    <a:pt x="295" y="363"/>
                  </a:lnTo>
                  <a:lnTo>
                    <a:pt x="285" y="363"/>
                  </a:lnTo>
                  <a:lnTo>
                    <a:pt x="285" y="347"/>
                  </a:lnTo>
                  <a:lnTo>
                    <a:pt x="274" y="347"/>
                  </a:lnTo>
                  <a:lnTo>
                    <a:pt x="274" y="331"/>
                  </a:lnTo>
                  <a:lnTo>
                    <a:pt x="264" y="331"/>
                  </a:lnTo>
                  <a:lnTo>
                    <a:pt x="264" y="316"/>
                  </a:lnTo>
                  <a:lnTo>
                    <a:pt x="253" y="316"/>
                  </a:lnTo>
                  <a:lnTo>
                    <a:pt x="253" y="300"/>
                  </a:lnTo>
                  <a:lnTo>
                    <a:pt x="242" y="300"/>
                  </a:lnTo>
                  <a:lnTo>
                    <a:pt x="242" y="284"/>
                  </a:lnTo>
                  <a:lnTo>
                    <a:pt x="232" y="284"/>
                  </a:lnTo>
                  <a:lnTo>
                    <a:pt x="232" y="268"/>
                  </a:lnTo>
                  <a:lnTo>
                    <a:pt x="221" y="268"/>
                  </a:lnTo>
                  <a:lnTo>
                    <a:pt x="221" y="252"/>
                  </a:lnTo>
                  <a:lnTo>
                    <a:pt x="211" y="252"/>
                  </a:lnTo>
                  <a:lnTo>
                    <a:pt x="211" y="237"/>
                  </a:lnTo>
                  <a:lnTo>
                    <a:pt x="200" y="237"/>
                  </a:lnTo>
                  <a:lnTo>
                    <a:pt x="200" y="221"/>
                  </a:lnTo>
                  <a:lnTo>
                    <a:pt x="190" y="221"/>
                  </a:lnTo>
                  <a:lnTo>
                    <a:pt x="190" y="205"/>
                  </a:lnTo>
                  <a:lnTo>
                    <a:pt x="179" y="205"/>
                  </a:lnTo>
                  <a:lnTo>
                    <a:pt x="179" y="189"/>
                  </a:lnTo>
                  <a:lnTo>
                    <a:pt x="169" y="189"/>
                  </a:lnTo>
                  <a:lnTo>
                    <a:pt x="169" y="174"/>
                  </a:lnTo>
                  <a:lnTo>
                    <a:pt x="158" y="174"/>
                  </a:lnTo>
                  <a:lnTo>
                    <a:pt x="158" y="158"/>
                  </a:lnTo>
                  <a:lnTo>
                    <a:pt x="147" y="158"/>
                  </a:lnTo>
                  <a:lnTo>
                    <a:pt x="147" y="142"/>
                  </a:lnTo>
                  <a:lnTo>
                    <a:pt x="137" y="142"/>
                  </a:lnTo>
                  <a:lnTo>
                    <a:pt x="137" y="126"/>
                  </a:lnTo>
                  <a:lnTo>
                    <a:pt x="126" y="126"/>
                  </a:lnTo>
                  <a:lnTo>
                    <a:pt x="126" y="110"/>
                  </a:lnTo>
                  <a:lnTo>
                    <a:pt x="116" y="110"/>
                  </a:lnTo>
                  <a:lnTo>
                    <a:pt x="116" y="95"/>
                  </a:lnTo>
                  <a:lnTo>
                    <a:pt x="105" y="95"/>
                  </a:lnTo>
                  <a:lnTo>
                    <a:pt x="105" y="79"/>
                  </a:lnTo>
                  <a:lnTo>
                    <a:pt x="95" y="79"/>
                  </a:lnTo>
                  <a:lnTo>
                    <a:pt x="95" y="63"/>
                  </a:lnTo>
                  <a:lnTo>
                    <a:pt x="16" y="63"/>
                  </a:lnTo>
                  <a:lnTo>
                    <a:pt x="16" y="47"/>
                  </a:lnTo>
                  <a:lnTo>
                    <a:pt x="12" y="47"/>
                  </a:lnTo>
                  <a:lnTo>
                    <a:pt x="12" y="31"/>
                  </a:lnTo>
                  <a:lnTo>
                    <a:pt x="8" y="31"/>
                  </a:lnTo>
                  <a:lnTo>
                    <a:pt x="8" y="16"/>
                  </a:lnTo>
                  <a:lnTo>
                    <a:pt x="4" y="16"/>
                  </a:lnTo>
                  <a:lnTo>
                    <a:pt x="4" y="0"/>
                  </a:lnTo>
                  <a:lnTo>
                    <a:pt x="0" y="0"/>
                  </a:lnTo>
                </a:path>
              </a:pathLst>
            </a:custGeom>
            <a:noFill/>
            <a:ln w="22225" cap="flat">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95269" name="Line 96"/>
            <p:cNvSpPr>
              <a:spLocks noChangeShapeType="1"/>
            </p:cNvSpPr>
            <p:nvPr/>
          </p:nvSpPr>
          <p:spPr bwMode="auto">
            <a:xfrm>
              <a:off x="3198813" y="5348288"/>
              <a:ext cx="234950" cy="155575"/>
            </a:xfrm>
            <a:prstGeom prst="line">
              <a:avLst/>
            </a:prstGeom>
            <a:noFill/>
            <a:ln w="9525"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95270" name="Line 97"/>
            <p:cNvSpPr>
              <a:spLocks noChangeShapeType="1"/>
            </p:cNvSpPr>
            <p:nvPr/>
          </p:nvSpPr>
          <p:spPr bwMode="auto">
            <a:xfrm>
              <a:off x="3276600" y="5348288"/>
              <a:ext cx="236538" cy="155575"/>
            </a:xfrm>
            <a:prstGeom prst="line">
              <a:avLst/>
            </a:prstGeom>
            <a:noFill/>
            <a:ln w="9525"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95271" name="Line 98"/>
            <p:cNvSpPr>
              <a:spLocks noChangeShapeType="1"/>
            </p:cNvSpPr>
            <p:nvPr/>
          </p:nvSpPr>
          <p:spPr bwMode="auto">
            <a:xfrm flipV="1">
              <a:off x="2425700" y="5402263"/>
              <a:ext cx="1493838" cy="9525"/>
            </a:xfrm>
            <a:prstGeom prst="line">
              <a:avLst/>
            </a:prstGeom>
            <a:noFill/>
            <a:ln w="46038" cap="flat">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95272" name="Line 99"/>
            <p:cNvSpPr>
              <a:spLocks noChangeShapeType="1"/>
            </p:cNvSpPr>
            <p:nvPr/>
          </p:nvSpPr>
          <p:spPr bwMode="auto">
            <a:xfrm>
              <a:off x="690563" y="2894013"/>
              <a:ext cx="3214688" cy="0"/>
            </a:xfrm>
            <a:prstGeom prst="line">
              <a:avLst/>
            </a:prstGeom>
            <a:noFill/>
            <a:ln w="46038" cap="flat">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95273" name="Rectangle 100"/>
            <p:cNvSpPr>
              <a:spLocks noChangeArrowheads="1"/>
            </p:cNvSpPr>
            <p:nvPr/>
          </p:nvSpPr>
          <p:spPr bwMode="auto">
            <a:xfrm>
              <a:off x="531813" y="5549900"/>
              <a:ext cx="315913" cy="425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2500" b="0" i="0" u="none" strike="noStrike" cap="none" normalizeH="0" baseline="0">
                  <a:ln>
                    <a:noFill/>
                  </a:ln>
                  <a:solidFill>
                    <a:srgbClr val="000000"/>
                  </a:solidFill>
                  <a:effectLst/>
                  <a:latin typeface="Arial" panose="020B0604020202020204" pitchFamily="34" charset="0"/>
                </a:rPr>
                <a:t>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95274" name="Rectangle 101"/>
            <p:cNvSpPr>
              <a:spLocks noChangeArrowheads="1"/>
            </p:cNvSpPr>
            <p:nvPr/>
          </p:nvSpPr>
          <p:spPr bwMode="auto">
            <a:xfrm>
              <a:off x="2014538" y="5549900"/>
              <a:ext cx="581025" cy="425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2500" b="0" i="0" u="none" strike="noStrike" cap="none" normalizeH="0" baseline="0">
                  <a:ln>
                    <a:noFill/>
                  </a:ln>
                  <a:solidFill>
                    <a:srgbClr val="000000"/>
                  </a:solidFill>
                  <a:effectLst/>
                  <a:latin typeface="Arial" panose="020B0604020202020204" pitchFamily="34" charset="0"/>
                </a:rPr>
                <a:t>0.1</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95275" name="Rectangle 102"/>
            <p:cNvSpPr>
              <a:spLocks noChangeArrowheads="1"/>
            </p:cNvSpPr>
            <p:nvPr/>
          </p:nvSpPr>
          <p:spPr bwMode="auto">
            <a:xfrm rot="16200000">
              <a:off x="3790950" y="5381625"/>
              <a:ext cx="446088" cy="573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3300" b="1" i="0" u="none" strike="noStrike" cap="none" normalizeH="0" baseline="0">
                  <a:ln>
                    <a:noFill/>
                  </a:ln>
                  <a:solidFill>
                    <a:srgbClr val="000000"/>
                  </a:solidFill>
                  <a:effectLst/>
                  <a:latin typeface="Arial" panose="020B0604020202020204" pitchFamily="34" charset="0"/>
                </a:rPr>
                <a:t>8</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95276" name="Rectangle 103"/>
            <p:cNvSpPr>
              <a:spLocks noChangeArrowheads="1"/>
            </p:cNvSpPr>
            <p:nvPr/>
          </p:nvSpPr>
          <p:spPr bwMode="auto">
            <a:xfrm>
              <a:off x="228600" y="5218113"/>
              <a:ext cx="315913" cy="425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2500" b="0" i="0" u="none" strike="noStrike" cap="none" normalizeH="0" baseline="0">
                  <a:ln>
                    <a:noFill/>
                  </a:ln>
                  <a:solidFill>
                    <a:srgbClr val="000000"/>
                  </a:solidFill>
                  <a:effectLst/>
                  <a:latin typeface="Arial" panose="020B0604020202020204" pitchFamily="34" charset="0"/>
                </a:rPr>
                <a:t>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95277" name="Rectangle 104"/>
            <p:cNvSpPr>
              <a:spLocks noChangeArrowheads="1"/>
            </p:cNvSpPr>
            <p:nvPr/>
          </p:nvSpPr>
          <p:spPr bwMode="auto">
            <a:xfrm>
              <a:off x="228600" y="2760663"/>
              <a:ext cx="315913" cy="425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2500" b="0" i="0" u="none" strike="noStrike" cap="none" normalizeH="0" baseline="0">
                  <a:ln>
                    <a:noFill/>
                  </a:ln>
                  <a:solidFill>
                    <a:srgbClr val="000000"/>
                  </a:solidFill>
                  <a:effectLst/>
                  <a:latin typeface="Arial" panose="020B0604020202020204" pitchFamily="34" charset="0"/>
                </a:rPr>
                <a:t>1</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95287" name="Rectangle 114"/>
            <p:cNvSpPr>
              <a:spLocks noChangeArrowheads="1"/>
            </p:cNvSpPr>
            <p:nvPr/>
          </p:nvSpPr>
          <p:spPr bwMode="auto">
            <a:xfrm>
              <a:off x="2092325" y="5992813"/>
              <a:ext cx="409575" cy="487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2900" b="0" i="1" u="none" strike="noStrike" cap="none" normalizeH="0" baseline="0">
                  <a:ln>
                    <a:noFill/>
                  </a:ln>
                  <a:solidFill>
                    <a:srgbClr val="000000"/>
                  </a:solidFill>
                  <a:effectLst/>
                  <a:latin typeface="Arial" panose="020B0604020202020204" pitchFamily="34" charset="0"/>
                </a:rPr>
                <a:t>S</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95288" name="Line 115"/>
            <p:cNvSpPr>
              <a:spLocks noChangeShapeType="1"/>
            </p:cNvSpPr>
            <p:nvPr/>
          </p:nvSpPr>
          <p:spPr bwMode="auto">
            <a:xfrm>
              <a:off x="611188" y="5407025"/>
              <a:ext cx="3321050" cy="1588"/>
            </a:xfrm>
            <a:prstGeom prst="line">
              <a:avLst/>
            </a:prstGeom>
            <a:noFill/>
            <a:ln w="1588"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95289" name="Line 116"/>
            <p:cNvSpPr>
              <a:spLocks noChangeShapeType="1"/>
            </p:cNvSpPr>
            <p:nvPr/>
          </p:nvSpPr>
          <p:spPr bwMode="auto">
            <a:xfrm>
              <a:off x="611188" y="5407025"/>
              <a:ext cx="1588" cy="71438"/>
            </a:xfrm>
            <a:prstGeom prst="line">
              <a:avLst/>
            </a:prstGeom>
            <a:noFill/>
            <a:ln w="1588"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95290" name="Line 117"/>
            <p:cNvSpPr>
              <a:spLocks noChangeShapeType="1"/>
            </p:cNvSpPr>
            <p:nvPr/>
          </p:nvSpPr>
          <p:spPr bwMode="auto">
            <a:xfrm>
              <a:off x="611188" y="5407025"/>
              <a:ext cx="1588" cy="119063"/>
            </a:xfrm>
            <a:prstGeom prst="line">
              <a:avLst/>
            </a:prstGeom>
            <a:noFill/>
            <a:ln w="1588"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95291" name="Line 118"/>
            <p:cNvSpPr>
              <a:spLocks noChangeShapeType="1"/>
            </p:cNvSpPr>
            <p:nvPr/>
          </p:nvSpPr>
          <p:spPr bwMode="auto">
            <a:xfrm>
              <a:off x="776288" y="5407025"/>
              <a:ext cx="1588" cy="71438"/>
            </a:xfrm>
            <a:prstGeom prst="line">
              <a:avLst/>
            </a:prstGeom>
            <a:noFill/>
            <a:ln w="1588"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95292" name="Line 119"/>
            <p:cNvSpPr>
              <a:spLocks noChangeShapeType="1"/>
            </p:cNvSpPr>
            <p:nvPr/>
          </p:nvSpPr>
          <p:spPr bwMode="auto">
            <a:xfrm>
              <a:off x="942975" y="5407025"/>
              <a:ext cx="1588" cy="71438"/>
            </a:xfrm>
            <a:prstGeom prst="line">
              <a:avLst/>
            </a:prstGeom>
            <a:noFill/>
            <a:ln w="1588"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95293" name="Line 120"/>
            <p:cNvSpPr>
              <a:spLocks noChangeShapeType="1"/>
            </p:cNvSpPr>
            <p:nvPr/>
          </p:nvSpPr>
          <p:spPr bwMode="auto">
            <a:xfrm>
              <a:off x="1108075" y="5407025"/>
              <a:ext cx="1588" cy="71438"/>
            </a:xfrm>
            <a:prstGeom prst="line">
              <a:avLst/>
            </a:prstGeom>
            <a:noFill/>
            <a:ln w="1588"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95294" name="Line 121"/>
            <p:cNvSpPr>
              <a:spLocks noChangeShapeType="1"/>
            </p:cNvSpPr>
            <p:nvPr/>
          </p:nvSpPr>
          <p:spPr bwMode="auto">
            <a:xfrm>
              <a:off x="1274763" y="5407025"/>
              <a:ext cx="1588" cy="71438"/>
            </a:xfrm>
            <a:prstGeom prst="line">
              <a:avLst/>
            </a:prstGeom>
            <a:noFill/>
            <a:ln w="1588"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95295" name="Line 122"/>
            <p:cNvSpPr>
              <a:spLocks noChangeShapeType="1"/>
            </p:cNvSpPr>
            <p:nvPr/>
          </p:nvSpPr>
          <p:spPr bwMode="auto">
            <a:xfrm>
              <a:off x="1441450" y="5407025"/>
              <a:ext cx="1588" cy="71438"/>
            </a:xfrm>
            <a:prstGeom prst="line">
              <a:avLst/>
            </a:prstGeom>
            <a:noFill/>
            <a:ln w="1588"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11648" name="Line 123"/>
            <p:cNvSpPr>
              <a:spLocks noChangeShapeType="1"/>
            </p:cNvSpPr>
            <p:nvPr/>
          </p:nvSpPr>
          <p:spPr bwMode="auto">
            <a:xfrm>
              <a:off x="1606550" y="5407025"/>
              <a:ext cx="1588" cy="71438"/>
            </a:xfrm>
            <a:prstGeom prst="line">
              <a:avLst/>
            </a:prstGeom>
            <a:noFill/>
            <a:ln w="1588"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11649" name="Line 124"/>
            <p:cNvSpPr>
              <a:spLocks noChangeShapeType="1"/>
            </p:cNvSpPr>
            <p:nvPr/>
          </p:nvSpPr>
          <p:spPr bwMode="auto">
            <a:xfrm>
              <a:off x="1773238" y="5407025"/>
              <a:ext cx="1588" cy="71438"/>
            </a:xfrm>
            <a:prstGeom prst="line">
              <a:avLst/>
            </a:prstGeom>
            <a:noFill/>
            <a:ln w="1588"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11650" name="Line 125"/>
            <p:cNvSpPr>
              <a:spLocks noChangeShapeType="1"/>
            </p:cNvSpPr>
            <p:nvPr/>
          </p:nvSpPr>
          <p:spPr bwMode="auto">
            <a:xfrm>
              <a:off x="1938338" y="5407025"/>
              <a:ext cx="1588" cy="71438"/>
            </a:xfrm>
            <a:prstGeom prst="line">
              <a:avLst/>
            </a:prstGeom>
            <a:noFill/>
            <a:ln w="1588"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11651" name="Line 126"/>
            <p:cNvSpPr>
              <a:spLocks noChangeShapeType="1"/>
            </p:cNvSpPr>
            <p:nvPr/>
          </p:nvSpPr>
          <p:spPr bwMode="auto">
            <a:xfrm>
              <a:off x="2105025" y="5407025"/>
              <a:ext cx="1588" cy="71438"/>
            </a:xfrm>
            <a:prstGeom prst="line">
              <a:avLst/>
            </a:prstGeom>
            <a:noFill/>
            <a:ln w="1588"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11652" name="Line 127"/>
            <p:cNvSpPr>
              <a:spLocks noChangeShapeType="1"/>
            </p:cNvSpPr>
            <p:nvPr/>
          </p:nvSpPr>
          <p:spPr bwMode="auto">
            <a:xfrm>
              <a:off x="2271713" y="5407025"/>
              <a:ext cx="1588" cy="71438"/>
            </a:xfrm>
            <a:prstGeom prst="line">
              <a:avLst/>
            </a:prstGeom>
            <a:noFill/>
            <a:ln w="1588"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11653" name="Line 128"/>
            <p:cNvSpPr>
              <a:spLocks noChangeShapeType="1"/>
            </p:cNvSpPr>
            <p:nvPr/>
          </p:nvSpPr>
          <p:spPr bwMode="auto">
            <a:xfrm>
              <a:off x="2271713" y="5407025"/>
              <a:ext cx="1588" cy="119063"/>
            </a:xfrm>
            <a:prstGeom prst="line">
              <a:avLst/>
            </a:prstGeom>
            <a:noFill/>
            <a:ln w="1588"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11654" name="Line 129"/>
            <p:cNvSpPr>
              <a:spLocks noChangeShapeType="1"/>
            </p:cNvSpPr>
            <p:nvPr/>
          </p:nvSpPr>
          <p:spPr bwMode="auto">
            <a:xfrm>
              <a:off x="2436813" y="5407025"/>
              <a:ext cx="1588" cy="71438"/>
            </a:xfrm>
            <a:prstGeom prst="line">
              <a:avLst/>
            </a:prstGeom>
            <a:noFill/>
            <a:ln w="1588"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11655" name="Line 130"/>
            <p:cNvSpPr>
              <a:spLocks noChangeShapeType="1"/>
            </p:cNvSpPr>
            <p:nvPr/>
          </p:nvSpPr>
          <p:spPr bwMode="auto">
            <a:xfrm>
              <a:off x="2603500" y="5407025"/>
              <a:ext cx="1588" cy="71438"/>
            </a:xfrm>
            <a:prstGeom prst="line">
              <a:avLst/>
            </a:prstGeom>
            <a:noFill/>
            <a:ln w="1588"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11657" name="Line 131"/>
            <p:cNvSpPr>
              <a:spLocks noChangeShapeType="1"/>
            </p:cNvSpPr>
            <p:nvPr/>
          </p:nvSpPr>
          <p:spPr bwMode="auto">
            <a:xfrm>
              <a:off x="2770188" y="5407025"/>
              <a:ext cx="1588" cy="71438"/>
            </a:xfrm>
            <a:prstGeom prst="line">
              <a:avLst/>
            </a:prstGeom>
            <a:noFill/>
            <a:ln w="1588"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11659" name="Line 132"/>
            <p:cNvSpPr>
              <a:spLocks noChangeShapeType="1"/>
            </p:cNvSpPr>
            <p:nvPr/>
          </p:nvSpPr>
          <p:spPr bwMode="auto">
            <a:xfrm>
              <a:off x="3932238" y="5407025"/>
              <a:ext cx="1588" cy="71438"/>
            </a:xfrm>
            <a:prstGeom prst="line">
              <a:avLst/>
            </a:prstGeom>
            <a:noFill/>
            <a:ln w="1588"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11660" name="Line 133"/>
            <p:cNvSpPr>
              <a:spLocks noChangeShapeType="1"/>
            </p:cNvSpPr>
            <p:nvPr/>
          </p:nvSpPr>
          <p:spPr bwMode="auto">
            <a:xfrm>
              <a:off x="3932238" y="5407025"/>
              <a:ext cx="1588" cy="119063"/>
            </a:xfrm>
            <a:prstGeom prst="line">
              <a:avLst/>
            </a:prstGeom>
            <a:noFill/>
            <a:ln w="1588"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11661" name="Line 134"/>
            <p:cNvSpPr>
              <a:spLocks noChangeShapeType="1"/>
            </p:cNvSpPr>
            <p:nvPr/>
          </p:nvSpPr>
          <p:spPr bwMode="auto">
            <a:xfrm flipV="1">
              <a:off x="611188" y="2901950"/>
              <a:ext cx="1588" cy="2505075"/>
            </a:xfrm>
            <a:prstGeom prst="line">
              <a:avLst/>
            </a:prstGeom>
            <a:noFill/>
            <a:ln w="1588"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11662" name="Line 135"/>
            <p:cNvSpPr>
              <a:spLocks noChangeShapeType="1"/>
            </p:cNvSpPr>
            <p:nvPr/>
          </p:nvSpPr>
          <p:spPr bwMode="auto">
            <a:xfrm flipH="1">
              <a:off x="485775" y="5407025"/>
              <a:ext cx="125413" cy="1588"/>
            </a:xfrm>
            <a:prstGeom prst="line">
              <a:avLst/>
            </a:prstGeom>
            <a:noFill/>
            <a:ln w="1588"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11663" name="Line 136"/>
            <p:cNvSpPr>
              <a:spLocks noChangeShapeType="1"/>
            </p:cNvSpPr>
            <p:nvPr/>
          </p:nvSpPr>
          <p:spPr bwMode="auto">
            <a:xfrm flipH="1">
              <a:off x="452438" y="5407025"/>
              <a:ext cx="158750" cy="1588"/>
            </a:xfrm>
            <a:prstGeom prst="line">
              <a:avLst/>
            </a:prstGeom>
            <a:noFill/>
            <a:ln w="1588"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11664" name="Line 137"/>
            <p:cNvSpPr>
              <a:spLocks noChangeShapeType="1"/>
            </p:cNvSpPr>
            <p:nvPr/>
          </p:nvSpPr>
          <p:spPr bwMode="auto">
            <a:xfrm flipH="1">
              <a:off x="485775" y="5156200"/>
              <a:ext cx="125413" cy="3175"/>
            </a:xfrm>
            <a:prstGeom prst="line">
              <a:avLst/>
            </a:prstGeom>
            <a:noFill/>
            <a:ln w="1588"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11665" name="Line 138"/>
            <p:cNvSpPr>
              <a:spLocks noChangeShapeType="1"/>
            </p:cNvSpPr>
            <p:nvPr/>
          </p:nvSpPr>
          <p:spPr bwMode="auto">
            <a:xfrm flipH="1">
              <a:off x="485775" y="4905375"/>
              <a:ext cx="125413" cy="3175"/>
            </a:xfrm>
            <a:prstGeom prst="line">
              <a:avLst/>
            </a:prstGeom>
            <a:noFill/>
            <a:ln w="1588"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11666" name="Line 139"/>
            <p:cNvSpPr>
              <a:spLocks noChangeShapeType="1"/>
            </p:cNvSpPr>
            <p:nvPr/>
          </p:nvSpPr>
          <p:spPr bwMode="auto">
            <a:xfrm flipH="1">
              <a:off x="485775" y="4654550"/>
              <a:ext cx="125413" cy="1588"/>
            </a:xfrm>
            <a:prstGeom prst="line">
              <a:avLst/>
            </a:prstGeom>
            <a:noFill/>
            <a:ln w="1588"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11667" name="Line 140"/>
            <p:cNvSpPr>
              <a:spLocks noChangeShapeType="1"/>
            </p:cNvSpPr>
            <p:nvPr/>
          </p:nvSpPr>
          <p:spPr bwMode="auto">
            <a:xfrm flipH="1">
              <a:off x="485775" y="4403725"/>
              <a:ext cx="125413" cy="1588"/>
            </a:xfrm>
            <a:prstGeom prst="line">
              <a:avLst/>
            </a:prstGeom>
            <a:noFill/>
            <a:ln w="1588"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11668" name="Line 141"/>
            <p:cNvSpPr>
              <a:spLocks noChangeShapeType="1"/>
            </p:cNvSpPr>
            <p:nvPr/>
          </p:nvSpPr>
          <p:spPr bwMode="auto">
            <a:xfrm flipH="1">
              <a:off x="485775" y="4152900"/>
              <a:ext cx="125413" cy="1588"/>
            </a:xfrm>
            <a:prstGeom prst="line">
              <a:avLst/>
            </a:prstGeom>
            <a:noFill/>
            <a:ln w="1588"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11669" name="Line 142"/>
            <p:cNvSpPr>
              <a:spLocks noChangeShapeType="1"/>
            </p:cNvSpPr>
            <p:nvPr/>
          </p:nvSpPr>
          <p:spPr bwMode="auto">
            <a:xfrm flipH="1">
              <a:off x="452438" y="4152900"/>
              <a:ext cx="158750" cy="1588"/>
            </a:xfrm>
            <a:prstGeom prst="line">
              <a:avLst/>
            </a:prstGeom>
            <a:noFill/>
            <a:ln w="1588"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11670" name="Line 143"/>
            <p:cNvSpPr>
              <a:spLocks noChangeShapeType="1"/>
            </p:cNvSpPr>
            <p:nvPr/>
          </p:nvSpPr>
          <p:spPr bwMode="auto">
            <a:xfrm flipH="1">
              <a:off x="485775" y="3902075"/>
              <a:ext cx="125413" cy="1588"/>
            </a:xfrm>
            <a:prstGeom prst="line">
              <a:avLst/>
            </a:prstGeom>
            <a:noFill/>
            <a:ln w="1588"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11671" name="Line 144"/>
            <p:cNvSpPr>
              <a:spLocks noChangeShapeType="1"/>
            </p:cNvSpPr>
            <p:nvPr/>
          </p:nvSpPr>
          <p:spPr bwMode="auto">
            <a:xfrm flipH="1">
              <a:off x="485775" y="3652838"/>
              <a:ext cx="125413" cy="1588"/>
            </a:xfrm>
            <a:prstGeom prst="line">
              <a:avLst/>
            </a:prstGeom>
            <a:noFill/>
            <a:ln w="1588"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11672" name="Line 145"/>
            <p:cNvSpPr>
              <a:spLocks noChangeShapeType="1"/>
            </p:cNvSpPr>
            <p:nvPr/>
          </p:nvSpPr>
          <p:spPr bwMode="auto">
            <a:xfrm flipH="1">
              <a:off x="485775" y="3402013"/>
              <a:ext cx="125413" cy="1588"/>
            </a:xfrm>
            <a:prstGeom prst="line">
              <a:avLst/>
            </a:prstGeom>
            <a:noFill/>
            <a:ln w="1588"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11673" name="Line 146"/>
            <p:cNvSpPr>
              <a:spLocks noChangeShapeType="1"/>
            </p:cNvSpPr>
            <p:nvPr/>
          </p:nvSpPr>
          <p:spPr bwMode="auto">
            <a:xfrm flipH="1">
              <a:off x="485775" y="3151188"/>
              <a:ext cx="125413" cy="1588"/>
            </a:xfrm>
            <a:prstGeom prst="line">
              <a:avLst/>
            </a:prstGeom>
            <a:noFill/>
            <a:ln w="1588"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11674" name="Line 147"/>
            <p:cNvSpPr>
              <a:spLocks noChangeShapeType="1"/>
            </p:cNvSpPr>
            <p:nvPr/>
          </p:nvSpPr>
          <p:spPr bwMode="auto">
            <a:xfrm flipH="1">
              <a:off x="485775" y="2901950"/>
              <a:ext cx="125413" cy="0"/>
            </a:xfrm>
            <a:prstGeom prst="line">
              <a:avLst/>
            </a:prstGeom>
            <a:noFill/>
            <a:ln w="1588"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11675" name="Line 148"/>
            <p:cNvSpPr>
              <a:spLocks noChangeShapeType="1"/>
            </p:cNvSpPr>
            <p:nvPr/>
          </p:nvSpPr>
          <p:spPr bwMode="auto">
            <a:xfrm flipH="1">
              <a:off x="452438" y="2901950"/>
              <a:ext cx="158750" cy="0"/>
            </a:xfrm>
            <a:prstGeom prst="line">
              <a:avLst/>
            </a:prstGeom>
            <a:noFill/>
            <a:ln w="1588"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11676" name="Freeform 149"/>
            <p:cNvSpPr>
              <a:spLocks/>
            </p:cNvSpPr>
            <p:nvPr/>
          </p:nvSpPr>
          <p:spPr bwMode="auto">
            <a:xfrm>
              <a:off x="698500" y="2901950"/>
              <a:ext cx="1725613" cy="2505075"/>
            </a:xfrm>
            <a:custGeom>
              <a:avLst/>
              <a:gdLst>
                <a:gd name="T0" fmla="*/ 8 w 1087"/>
                <a:gd name="T1" fmla="*/ 47 h 1578"/>
                <a:gd name="T2" fmla="*/ 105 w 1087"/>
                <a:gd name="T3" fmla="*/ 95 h 1578"/>
                <a:gd name="T4" fmla="*/ 137 w 1087"/>
                <a:gd name="T5" fmla="*/ 158 h 1578"/>
                <a:gd name="T6" fmla="*/ 179 w 1087"/>
                <a:gd name="T7" fmla="*/ 205 h 1578"/>
                <a:gd name="T8" fmla="*/ 211 w 1087"/>
                <a:gd name="T9" fmla="*/ 268 h 1578"/>
                <a:gd name="T10" fmla="*/ 253 w 1087"/>
                <a:gd name="T11" fmla="*/ 316 h 1578"/>
                <a:gd name="T12" fmla="*/ 285 w 1087"/>
                <a:gd name="T13" fmla="*/ 379 h 1578"/>
                <a:gd name="T14" fmla="*/ 327 w 1087"/>
                <a:gd name="T15" fmla="*/ 426 h 1578"/>
                <a:gd name="T16" fmla="*/ 359 w 1087"/>
                <a:gd name="T17" fmla="*/ 489 h 1578"/>
                <a:gd name="T18" fmla="*/ 401 w 1087"/>
                <a:gd name="T19" fmla="*/ 536 h 1578"/>
                <a:gd name="T20" fmla="*/ 432 w 1087"/>
                <a:gd name="T21" fmla="*/ 600 h 1578"/>
                <a:gd name="T22" fmla="*/ 474 w 1087"/>
                <a:gd name="T23" fmla="*/ 647 h 1578"/>
                <a:gd name="T24" fmla="*/ 506 w 1087"/>
                <a:gd name="T25" fmla="*/ 710 h 1578"/>
                <a:gd name="T26" fmla="*/ 549 w 1087"/>
                <a:gd name="T27" fmla="*/ 757 h 1578"/>
                <a:gd name="T28" fmla="*/ 580 w 1087"/>
                <a:gd name="T29" fmla="*/ 821 h 1578"/>
                <a:gd name="T30" fmla="*/ 622 w 1087"/>
                <a:gd name="T31" fmla="*/ 868 h 1578"/>
                <a:gd name="T32" fmla="*/ 654 w 1087"/>
                <a:gd name="T33" fmla="*/ 931 h 1578"/>
                <a:gd name="T34" fmla="*/ 696 w 1087"/>
                <a:gd name="T35" fmla="*/ 978 h 1578"/>
                <a:gd name="T36" fmla="*/ 728 w 1087"/>
                <a:gd name="T37" fmla="*/ 1041 h 1578"/>
                <a:gd name="T38" fmla="*/ 770 w 1087"/>
                <a:gd name="T39" fmla="*/ 1089 h 1578"/>
                <a:gd name="T40" fmla="*/ 802 w 1087"/>
                <a:gd name="T41" fmla="*/ 1152 h 1578"/>
                <a:gd name="T42" fmla="*/ 844 w 1087"/>
                <a:gd name="T43" fmla="*/ 1199 h 1578"/>
                <a:gd name="T44" fmla="*/ 876 w 1087"/>
                <a:gd name="T45" fmla="*/ 1262 h 1578"/>
                <a:gd name="T46" fmla="*/ 918 w 1087"/>
                <a:gd name="T47" fmla="*/ 1309 h 1578"/>
                <a:gd name="T48" fmla="*/ 950 w 1087"/>
                <a:gd name="T49" fmla="*/ 1373 h 1578"/>
                <a:gd name="T50" fmla="*/ 992 w 1087"/>
                <a:gd name="T51" fmla="*/ 1420 h 1578"/>
                <a:gd name="T52" fmla="*/ 1024 w 1087"/>
                <a:gd name="T53" fmla="*/ 1483 h 1578"/>
                <a:gd name="T54" fmla="*/ 1066 w 1087"/>
                <a:gd name="T55" fmla="*/ 1530 h 1578"/>
                <a:gd name="T56" fmla="*/ 1087 w 1087"/>
                <a:gd name="T57" fmla="*/ 1546 h 1578"/>
                <a:gd name="T58" fmla="*/ 1045 w 1087"/>
                <a:gd name="T59" fmla="*/ 1499 h 1578"/>
                <a:gd name="T60" fmla="*/ 1013 w 1087"/>
                <a:gd name="T61" fmla="*/ 1436 h 1578"/>
                <a:gd name="T62" fmla="*/ 971 w 1087"/>
                <a:gd name="T63" fmla="*/ 1388 h 1578"/>
                <a:gd name="T64" fmla="*/ 939 w 1087"/>
                <a:gd name="T65" fmla="*/ 1325 h 1578"/>
                <a:gd name="T66" fmla="*/ 897 w 1087"/>
                <a:gd name="T67" fmla="*/ 1278 h 1578"/>
                <a:gd name="T68" fmla="*/ 865 w 1087"/>
                <a:gd name="T69" fmla="*/ 1215 h 1578"/>
                <a:gd name="T70" fmla="*/ 823 w 1087"/>
                <a:gd name="T71" fmla="*/ 1167 h 1578"/>
                <a:gd name="T72" fmla="*/ 791 w 1087"/>
                <a:gd name="T73" fmla="*/ 1104 h 1578"/>
                <a:gd name="T74" fmla="*/ 749 w 1087"/>
                <a:gd name="T75" fmla="*/ 1057 h 1578"/>
                <a:gd name="T76" fmla="*/ 717 w 1087"/>
                <a:gd name="T77" fmla="*/ 994 h 1578"/>
                <a:gd name="T78" fmla="*/ 675 w 1087"/>
                <a:gd name="T79" fmla="*/ 947 h 1578"/>
                <a:gd name="T80" fmla="*/ 644 w 1087"/>
                <a:gd name="T81" fmla="*/ 884 h 1578"/>
                <a:gd name="T82" fmla="*/ 601 w 1087"/>
                <a:gd name="T83" fmla="*/ 836 h 1578"/>
                <a:gd name="T84" fmla="*/ 570 w 1087"/>
                <a:gd name="T85" fmla="*/ 773 h 1578"/>
                <a:gd name="T86" fmla="*/ 527 w 1087"/>
                <a:gd name="T87" fmla="*/ 726 h 1578"/>
                <a:gd name="T88" fmla="*/ 496 w 1087"/>
                <a:gd name="T89" fmla="*/ 663 h 1578"/>
                <a:gd name="T90" fmla="*/ 454 w 1087"/>
                <a:gd name="T91" fmla="*/ 615 h 1578"/>
                <a:gd name="T92" fmla="*/ 422 w 1087"/>
                <a:gd name="T93" fmla="*/ 552 h 1578"/>
                <a:gd name="T94" fmla="*/ 380 w 1087"/>
                <a:gd name="T95" fmla="*/ 505 h 1578"/>
                <a:gd name="T96" fmla="*/ 348 w 1087"/>
                <a:gd name="T97" fmla="*/ 442 h 1578"/>
                <a:gd name="T98" fmla="*/ 306 w 1087"/>
                <a:gd name="T99" fmla="*/ 394 h 1578"/>
                <a:gd name="T100" fmla="*/ 274 w 1087"/>
                <a:gd name="T101" fmla="*/ 331 h 1578"/>
                <a:gd name="T102" fmla="*/ 232 w 1087"/>
                <a:gd name="T103" fmla="*/ 284 h 1578"/>
                <a:gd name="T104" fmla="*/ 200 w 1087"/>
                <a:gd name="T105" fmla="*/ 221 h 1578"/>
                <a:gd name="T106" fmla="*/ 158 w 1087"/>
                <a:gd name="T107" fmla="*/ 174 h 1578"/>
                <a:gd name="T108" fmla="*/ 126 w 1087"/>
                <a:gd name="T109" fmla="*/ 110 h 1578"/>
                <a:gd name="T110" fmla="*/ 16 w 1087"/>
                <a:gd name="T111" fmla="*/ 63 h 1578"/>
                <a:gd name="T112" fmla="*/ 4 w 1087"/>
                <a:gd name="T113" fmla="*/ 0 h 15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087" h="1578">
                  <a:moveTo>
                    <a:pt x="0" y="0"/>
                  </a:moveTo>
                  <a:lnTo>
                    <a:pt x="0" y="0"/>
                  </a:lnTo>
                  <a:lnTo>
                    <a:pt x="0" y="16"/>
                  </a:lnTo>
                  <a:lnTo>
                    <a:pt x="4" y="16"/>
                  </a:lnTo>
                  <a:lnTo>
                    <a:pt x="4" y="31"/>
                  </a:lnTo>
                  <a:lnTo>
                    <a:pt x="8" y="31"/>
                  </a:lnTo>
                  <a:lnTo>
                    <a:pt x="8" y="47"/>
                  </a:lnTo>
                  <a:lnTo>
                    <a:pt x="12" y="47"/>
                  </a:lnTo>
                  <a:lnTo>
                    <a:pt x="12" y="63"/>
                  </a:lnTo>
                  <a:lnTo>
                    <a:pt x="16" y="63"/>
                  </a:lnTo>
                  <a:lnTo>
                    <a:pt x="16" y="79"/>
                  </a:lnTo>
                  <a:lnTo>
                    <a:pt x="95" y="79"/>
                  </a:lnTo>
                  <a:lnTo>
                    <a:pt x="95" y="95"/>
                  </a:lnTo>
                  <a:lnTo>
                    <a:pt x="105" y="95"/>
                  </a:lnTo>
                  <a:lnTo>
                    <a:pt x="105" y="110"/>
                  </a:lnTo>
                  <a:lnTo>
                    <a:pt x="116" y="110"/>
                  </a:lnTo>
                  <a:lnTo>
                    <a:pt x="116" y="126"/>
                  </a:lnTo>
                  <a:lnTo>
                    <a:pt x="126" y="126"/>
                  </a:lnTo>
                  <a:lnTo>
                    <a:pt x="126" y="142"/>
                  </a:lnTo>
                  <a:lnTo>
                    <a:pt x="137" y="142"/>
                  </a:lnTo>
                  <a:lnTo>
                    <a:pt x="137" y="158"/>
                  </a:lnTo>
                  <a:lnTo>
                    <a:pt x="147" y="158"/>
                  </a:lnTo>
                  <a:lnTo>
                    <a:pt x="147" y="174"/>
                  </a:lnTo>
                  <a:lnTo>
                    <a:pt x="158" y="174"/>
                  </a:lnTo>
                  <a:lnTo>
                    <a:pt x="158" y="189"/>
                  </a:lnTo>
                  <a:lnTo>
                    <a:pt x="169" y="189"/>
                  </a:lnTo>
                  <a:lnTo>
                    <a:pt x="169" y="205"/>
                  </a:lnTo>
                  <a:lnTo>
                    <a:pt x="179" y="205"/>
                  </a:lnTo>
                  <a:lnTo>
                    <a:pt x="179" y="221"/>
                  </a:lnTo>
                  <a:lnTo>
                    <a:pt x="190" y="221"/>
                  </a:lnTo>
                  <a:lnTo>
                    <a:pt x="190" y="237"/>
                  </a:lnTo>
                  <a:lnTo>
                    <a:pt x="200" y="237"/>
                  </a:lnTo>
                  <a:lnTo>
                    <a:pt x="200" y="252"/>
                  </a:lnTo>
                  <a:lnTo>
                    <a:pt x="211" y="252"/>
                  </a:lnTo>
                  <a:lnTo>
                    <a:pt x="211" y="268"/>
                  </a:lnTo>
                  <a:lnTo>
                    <a:pt x="221" y="268"/>
                  </a:lnTo>
                  <a:lnTo>
                    <a:pt x="221" y="284"/>
                  </a:lnTo>
                  <a:lnTo>
                    <a:pt x="232" y="284"/>
                  </a:lnTo>
                  <a:lnTo>
                    <a:pt x="232" y="300"/>
                  </a:lnTo>
                  <a:lnTo>
                    <a:pt x="242" y="300"/>
                  </a:lnTo>
                  <a:lnTo>
                    <a:pt x="242" y="316"/>
                  </a:lnTo>
                  <a:lnTo>
                    <a:pt x="253" y="316"/>
                  </a:lnTo>
                  <a:lnTo>
                    <a:pt x="253" y="331"/>
                  </a:lnTo>
                  <a:lnTo>
                    <a:pt x="264" y="331"/>
                  </a:lnTo>
                  <a:lnTo>
                    <a:pt x="264" y="347"/>
                  </a:lnTo>
                  <a:lnTo>
                    <a:pt x="274" y="347"/>
                  </a:lnTo>
                  <a:lnTo>
                    <a:pt x="274" y="363"/>
                  </a:lnTo>
                  <a:lnTo>
                    <a:pt x="285" y="363"/>
                  </a:lnTo>
                  <a:lnTo>
                    <a:pt x="285" y="379"/>
                  </a:lnTo>
                  <a:lnTo>
                    <a:pt x="295" y="379"/>
                  </a:lnTo>
                  <a:lnTo>
                    <a:pt x="295" y="394"/>
                  </a:lnTo>
                  <a:lnTo>
                    <a:pt x="306" y="394"/>
                  </a:lnTo>
                  <a:lnTo>
                    <a:pt x="306" y="410"/>
                  </a:lnTo>
                  <a:lnTo>
                    <a:pt x="316" y="410"/>
                  </a:lnTo>
                  <a:lnTo>
                    <a:pt x="316" y="426"/>
                  </a:lnTo>
                  <a:lnTo>
                    <a:pt x="327" y="426"/>
                  </a:lnTo>
                  <a:lnTo>
                    <a:pt x="327" y="442"/>
                  </a:lnTo>
                  <a:lnTo>
                    <a:pt x="337" y="442"/>
                  </a:lnTo>
                  <a:lnTo>
                    <a:pt x="337" y="457"/>
                  </a:lnTo>
                  <a:lnTo>
                    <a:pt x="348" y="457"/>
                  </a:lnTo>
                  <a:lnTo>
                    <a:pt x="348" y="473"/>
                  </a:lnTo>
                  <a:lnTo>
                    <a:pt x="359" y="473"/>
                  </a:lnTo>
                  <a:lnTo>
                    <a:pt x="359" y="489"/>
                  </a:lnTo>
                  <a:lnTo>
                    <a:pt x="369" y="489"/>
                  </a:lnTo>
                  <a:lnTo>
                    <a:pt x="369" y="505"/>
                  </a:lnTo>
                  <a:lnTo>
                    <a:pt x="380" y="505"/>
                  </a:lnTo>
                  <a:lnTo>
                    <a:pt x="380" y="521"/>
                  </a:lnTo>
                  <a:lnTo>
                    <a:pt x="390" y="521"/>
                  </a:lnTo>
                  <a:lnTo>
                    <a:pt x="390" y="536"/>
                  </a:lnTo>
                  <a:lnTo>
                    <a:pt x="401" y="536"/>
                  </a:lnTo>
                  <a:lnTo>
                    <a:pt x="401" y="552"/>
                  </a:lnTo>
                  <a:lnTo>
                    <a:pt x="411" y="552"/>
                  </a:lnTo>
                  <a:lnTo>
                    <a:pt x="411" y="568"/>
                  </a:lnTo>
                  <a:lnTo>
                    <a:pt x="422" y="568"/>
                  </a:lnTo>
                  <a:lnTo>
                    <a:pt x="422" y="584"/>
                  </a:lnTo>
                  <a:lnTo>
                    <a:pt x="432" y="584"/>
                  </a:lnTo>
                  <a:lnTo>
                    <a:pt x="432" y="600"/>
                  </a:lnTo>
                  <a:lnTo>
                    <a:pt x="443" y="600"/>
                  </a:lnTo>
                  <a:lnTo>
                    <a:pt x="443" y="615"/>
                  </a:lnTo>
                  <a:lnTo>
                    <a:pt x="454" y="615"/>
                  </a:lnTo>
                  <a:lnTo>
                    <a:pt x="454" y="631"/>
                  </a:lnTo>
                  <a:lnTo>
                    <a:pt x="464" y="631"/>
                  </a:lnTo>
                  <a:lnTo>
                    <a:pt x="464" y="647"/>
                  </a:lnTo>
                  <a:lnTo>
                    <a:pt x="474" y="647"/>
                  </a:lnTo>
                  <a:lnTo>
                    <a:pt x="474" y="663"/>
                  </a:lnTo>
                  <a:lnTo>
                    <a:pt x="485" y="663"/>
                  </a:lnTo>
                  <a:lnTo>
                    <a:pt x="485" y="678"/>
                  </a:lnTo>
                  <a:lnTo>
                    <a:pt x="496" y="678"/>
                  </a:lnTo>
                  <a:lnTo>
                    <a:pt x="496" y="694"/>
                  </a:lnTo>
                  <a:lnTo>
                    <a:pt x="506" y="694"/>
                  </a:lnTo>
                  <a:lnTo>
                    <a:pt x="506" y="710"/>
                  </a:lnTo>
                  <a:lnTo>
                    <a:pt x="517" y="710"/>
                  </a:lnTo>
                  <a:lnTo>
                    <a:pt x="517" y="726"/>
                  </a:lnTo>
                  <a:lnTo>
                    <a:pt x="527" y="726"/>
                  </a:lnTo>
                  <a:lnTo>
                    <a:pt x="527" y="742"/>
                  </a:lnTo>
                  <a:lnTo>
                    <a:pt x="538" y="742"/>
                  </a:lnTo>
                  <a:lnTo>
                    <a:pt x="538" y="757"/>
                  </a:lnTo>
                  <a:lnTo>
                    <a:pt x="549" y="757"/>
                  </a:lnTo>
                  <a:lnTo>
                    <a:pt x="549" y="773"/>
                  </a:lnTo>
                  <a:lnTo>
                    <a:pt x="559" y="773"/>
                  </a:lnTo>
                  <a:lnTo>
                    <a:pt x="559" y="789"/>
                  </a:lnTo>
                  <a:lnTo>
                    <a:pt x="570" y="789"/>
                  </a:lnTo>
                  <a:lnTo>
                    <a:pt x="570" y="805"/>
                  </a:lnTo>
                  <a:lnTo>
                    <a:pt x="580" y="805"/>
                  </a:lnTo>
                  <a:lnTo>
                    <a:pt x="580" y="821"/>
                  </a:lnTo>
                  <a:lnTo>
                    <a:pt x="591" y="821"/>
                  </a:lnTo>
                  <a:lnTo>
                    <a:pt x="591" y="836"/>
                  </a:lnTo>
                  <a:lnTo>
                    <a:pt x="601" y="836"/>
                  </a:lnTo>
                  <a:lnTo>
                    <a:pt x="601" y="852"/>
                  </a:lnTo>
                  <a:lnTo>
                    <a:pt x="612" y="852"/>
                  </a:lnTo>
                  <a:lnTo>
                    <a:pt x="612" y="868"/>
                  </a:lnTo>
                  <a:lnTo>
                    <a:pt x="622" y="868"/>
                  </a:lnTo>
                  <a:lnTo>
                    <a:pt x="622" y="884"/>
                  </a:lnTo>
                  <a:lnTo>
                    <a:pt x="633" y="884"/>
                  </a:lnTo>
                  <a:lnTo>
                    <a:pt x="633" y="899"/>
                  </a:lnTo>
                  <a:lnTo>
                    <a:pt x="644" y="899"/>
                  </a:lnTo>
                  <a:lnTo>
                    <a:pt x="644" y="915"/>
                  </a:lnTo>
                  <a:lnTo>
                    <a:pt x="654" y="915"/>
                  </a:lnTo>
                  <a:lnTo>
                    <a:pt x="654" y="931"/>
                  </a:lnTo>
                  <a:lnTo>
                    <a:pt x="665" y="931"/>
                  </a:lnTo>
                  <a:lnTo>
                    <a:pt x="665" y="947"/>
                  </a:lnTo>
                  <a:lnTo>
                    <a:pt x="675" y="947"/>
                  </a:lnTo>
                  <a:lnTo>
                    <a:pt x="675" y="962"/>
                  </a:lnTo>
                  <a:lnTo>
                    <a:pt x="686" y="962"/>
                  </a:lnTo>
                  <a:lnTo>
                    <a:pt x="686" y="978"/>
                  </a:lnTo>
                  <a:lnTo>
                    <a:pt x="696" y="978"/>
                  </a:lnTo>
                  <a:lnTo>
                    <a:pt x="696" y="994"/>
                  </a:lnTo>
                  <a:lnTo>
                    <a:pt x="707" y="994"/>
                  </a:lnTo>
                  <a:lnTo>
                    <a:pt x="707" y="1010"/>
                  </a:lnTo>
                  <a:lnTo>
                    <a:pt x="717" y="1010"/>
                  </a:lnTo>
                  <a:lnTo>
                    <a:pt x="717" y="1026"/>
                  </a:lnTo>
                  <a:lnTo>
                    <a:pt x="728" y="1026"/>
                  </a:lnTo>
                  <a:lnTo>
                    <a:pt x="728" y="1041"/>
                  </a:lnTo>
                  <a:lnTo>
                    <a:pt x="739" y="1041"/>
                  </a:lnTo>
                  <a:lnTo>
                    <a:pt x="739" y="1057"/>
                  </a:lnTo>
                  <a:lnTo>
                    <a:pt x="749" y="1057"/>
                  </a:lnTo>
                  <a:lnTo>
                    <a:pt x="749" y="1073"/>
                  </a:lnTo>
                  <a:lnTo>
                    <a:pt x="760" y="1073"/>
                  </a:lnTo>
                  <a:lnTo>
                    <a:pt x="760" y="1089"/>
                  </a:lnTo>
                  <a:lnTo>
                    <a:pt x="770" y="1089"/>
                  </a:lnTo>
                  <a:lnTo>
                    <a:pt x="770" y="1104"/>
                  </a:lnTo>
                  <a:lnTo>
                    <a:pt x="781" y="1104"/>
                  </a:lnTo>
                  <a:lnTo>
                    <a:pt x="781" y="1120"/>
                  </a:lnTo>
                  <a:lnTo>
                    <a:pt x="791" y="1120"/>
                  </a:lnTo>
                  <a:lnTo>
                    <a:pt x="791" y="1136"/>
                  </a:lnTo>
                  <a:lnTo>
                    <a:pt x="802" y="1136"/>
                  </a:lnTo>
                  <a:lnTo>
                    <a:pt x="802" y="1152"/>
                  </a:lnTo>
                  <a:lnTo>
                    <a:pt x="812" y="1152"/>
                  </a:lnTo>
                  <a:lnTo>
                    <a:pt x="812" y="1167"/>
                  </a:lnTo>
                  <a:lnTo>
                    <a:pt x="823" y="1167"/>
                  </a:lnTo>
                  <a:lnTo>
                    <a:pt x="823" y="1183"/>
                  </a:lnTo>
                  <a:lnTo>
                    <a:pt x="834" y="1183"/>
                  </a:lnTo>
                  <a:lnTo>
                    <a:pt x="834" y="1199"/>
                  </a:lnTo>
                  <a:lnTo>
                    <a:pt x="844" y="1199"/>
                  </a:lnTo>
                  <a:lnTo>
                    <a:pt x="844" y="1215"/>
                  </a:lnTo>
                  <a:lnTo>
                    <a:pt x="855" y="1215"/>
                  </a:lnTo>
                  <a:lnTo>
                    <a:pt x="855" y="1231"/>
                  </a:lnTo>
                  <a:lnTo>
                    <a:pt x="865" y="1231"/>
                  </a:lnTo>
                  <a:lnTo>
                    <a:pt x="865" y="1246"/>
                  </a:lnTo>
                  <a:lnTo>
                    <a:pt x="876" y="1246"/>
                  </a:lnTo>
                  <a:lnTo>
                    <a:pt x="876" y="1262"/>
                  </a:lnTo>
                  <a:lnTo>
                    <a:pt x="886" y="1262"/>
                  </a:lnTo>
                  <a:lnTo>
                    <a:pt x="886" y="1278"/>
                  </a:lnTo>
                  <a:lnTo>
                    <a:pt x="897" y="1278"/>
                  </a:lnTo>
                  <a:lnTo>
                    <a:pt x="897" y="1294"/>
                  </a:lnTo>
                  <a:lnTo>
                    <a:pt x="907" y="1294"/>
                  </a:lnTo>
                  <a:lnTo>
                    <a:pt x="907" y="1309"/>
                  </a:lnTo>
                  <a:lnTo>
                    <a:pt x="918" y="1309"/>
                  </a:lnTo>
                  <a:lnTo>
                    <a:pt x="918" y="1325"/>
                  </a:lnTo>
                  <a:lnTo>
                    <a:pt x="929" y="1325"/>
                  </a:lnTo>
                  <a:lnTo>
                    <a:pt x="929" y="1341"/>
                  </a:lnTo>
                  <a:lnTo>
                    <a:pt x="939" y="1341"/>
                  </a:lnTo>
                  <a:lnTo>
                    <a:pt x="939" y="1357"/>
                  </a:lnTo>
                  <a:lnTo>
                    <a:pt x="950" y="1357"/>
                  </a:lnTo>
                  <a:lnTo>
                    <a:pt x="950" y="1373"/>
                  </a:lnTo>
                  <a:lnTo>
                    <a:pt x="960" y="1373"/>
                  </a:lnTo>
                  <a:lnTo>
                    <a:pt x="960" y="1388"/>
                  </a:lnTo>
                  <a:lnTo>
                    <a:pt x="971" y="1388"/>
                  </a:lnTo>
                  <a:lnTo>
                    <a:pt x="971" y="1404"/>
                  </a:lnTo>
                  <a:lnTo>
                    <a:pt x="981" y="1404"/>
                  </a:lnTo>
                  <a:lnTo>
                    <a:pt x="981" y="1420"/>
                  </a:lnTo>
                  <a:lnTo>
                    <a:pt x="992" y="1420"/>
                  </a:lnTo>
                  <a:lnTo>
                    <a:pt x="992" y="1436"/>
                  </a:lnTo>
                  <a:lnTo>
                    <a:pt x="1002" y="1436"/>
                  </a:lnTo>
                  <a:lnTo>
                    <a:pt x="1002" y="1451"/>
                  </a:lnTo>
                  <a:lnTo>
                    <a:pt x="1013" y="1451"/>
                  </a:lnTo>
                  <a:lnTo>
                    <a:pt x="1013" y="1467"/>
                  </a:lnTo>
                  <a:lnTo>
                    <a:pt x="1024" y="1467"/>
                  </a:lnTo>
                  <a:lnTo>
                    <a:pt x="1024" y="1483"/>
                  </a:lnTo>
                  <a:lnTo>
                    <a:pt x="1034" y="1483"/>
                  </a:lnTo>
                  <a:lnTo>
                    <a:pt x="1034" y="1499"/>
                  </a:lnTo>
                  <a:lnTo>
                    <a:pt x="1045" y="1499"/>
                  </a:lnTo>
                  <a:lnTo>
                    <a:pt x="1045" y="1514"/>
                  </a:lnTo>
                  <a:lnTo>
                    <a:pt x="1055" y="1514"/>
                  </a:lnTo>
                  <a:lnTo>
                    <a:pt x="1055" y="1530"/>
                  </a:lnTo>
                  <a:lnTo>
                    <a:pt x="1066" y="1530"/>
                  </a:lnTo>
                  <a:lnTo>
                    <a:pt x="1066" y="1546"/>
                  </a:lnTo>
                  <a:lnTo>
                    <a:pt x="1076" y="1546"/>
                  </a:lnTo>
                  <a:lnTo>
                    <a:pt x="1076" y="1562"/>
                  </a:lnTo>
                  <a:lnTo>
                    <a:pt x="1087" y="1562"/>
                  </a:lnTo>
                  <a:lnTo>
                    <a:pt x="1087" y="1578"/>
                  </a:lnTo>
                  <a:lnTo>
                    <a:pt x="1087" y="1562"/>
                  </a:lnTo>
                  <a:lnTo>
                    <a:pt x="1087" y="1546"/>
                  </a:lnTo>
                  <a:lnTo>
                    <a:pt x="1076" y="1546"/>
                  </a:lnTo>
                  <a:lnTo>
                    <a:pt x="1076" y="1530"/>
                  </a:lnTo>
                  <a:lnTo>
                    <a:pt x="1066" y="1530"/>
                  </a:lnTo>
                  <a:lnTo>
                    <a:pt x="1066" y="1514"/>
                  </a:lnTo>
                  <a:lnTo>
                    <a:pt x="1055" y="1514"/>
                  </a:lnTo>
                  <a:lnTo>
                    <a:pt x="1055" y="1499"/>
                  </a:lnTo>
                  <a:lnTo>
                    <a:pt x="1045" y="1499"/>
                  </a:lnTo>
                  <a:lnTo>
                    <a:pt x="1045" y="1483"/>
                  </a:lnTo>
                  <a:lnTo>
                    <a:pt x="1034" y="1483"/>
                  </a:lnTo>
                  <a:lnTo>
                    <a:pt x="1034" y="1467"/>
                  </a:lnTo>
                  <a:lnTo>
                    <a:pt x="1024" y="1467"/>
                  </a:lnTo>
                  <a:lnTo>
                    <a:pt x="1024" y="1451"/>
                  </a:lnTo>
                  <a:lnTo>
                    <a:pt x="1013" y="1451"/>
                  </a:lnTo>
                  <a:lnTo>
                    <a:pt x="1013" y="1436"/>
                  </a:lnTo>
                  <a:lnTo>
                    <a:pt x="1002" y="1436"/>
                  </a:lnTo>
                  <a:lnTo>
                    <a:pt x="1002" y="1420"/>
                  </a:lnTo>
                  <a:lnTo>
                    <a:pt x="992" y="1420"/>
                  </a:lnTo>
                  <a:lnTo>
                    <a:pt x="992" y="1404"/>
                  </a:lnTo>
                  <a:lnTo>
                    <a:pt x="981" y="1404"/>
                  </a:lnTo>
                  <a:lnTo>
                    <a:pt x="981" y="1388"/>
                  </a:lnTo>
                  <a:lnTo>
                    <a:pt x="971" y="1388"/>
                  </a:lnTo>
                  <a:lnTo>
                    <a:pt x="971" y="1373"/>
                  </a:lnTo>
                  <a:lnTo>
                    <a:pt x="960" y="1373"/>
                  </a:lnTo>
                  <a:lnTo>
                    <a:pt x="960" y="1357"/>
                  </a:lnTo>
                  <a:lnTo>
                    <a:pt x="950" y="1357"/>
                  </a:lnTo>
                  <a:lnTo>
                    <a:pt x="950" y="1341"/>
                  </a:lnTo>
                  <a:lnTo>
                    <a:pt x="939" y="1341"/>
                  </a:lnTo>
                  <a:lnTo>
                    <a:pt x="939" y="1325"/>
                  </a:lnTo>
                  <a:lnTo>
                    <a:pt x="929" y="1325"/>
                  </a:lnTo>
                  <a:lnTo>
                    <a:pt x="929" y="1309"/>
                  </a:lnTo>
                  <a:lnTo>
                    <a:pt x="918" y="1309"/>
                  </a:lnTo>
                  <a:lnTo>
                    <a:pt x="918" y="1294"/>
                  </a:lnTo>
                  <a:lnTo>
                    <a:pt x="907" y="1294"/>
                  </a:lnTo>
                  <a:lnTo>
                    <a:pt x="907" y="1278"/>
                  </a:lnTo>
                  <a:lnTo>
                    <a:pt x="897" y="1278"/>
                  </a:lnTo>
                  <a:lnTo>
                    <a:pt x="897" y="1262"/>
                  </a:lnTo>
                  <a:lnTo>
                    <a:pt x="886" y="1262"/>
                  </a:lnTo>
                  <a:lnTo>
                    <a:pt x="886" y="1246"/>
                  </a:lnTo>
                  <a:lnTo>
                    <a:pt x="876" y="1246"/>
                  </a:lnTo>
                  <a:lnTo>
                    <a:pt x="876" y="1231"/>
                  </a:lnTo>
                  <a:lnTo>
                    <a:pt x="865" y="1231"/>
                  </a:lnTo>
                  <a:lnTo>
                    <a:pt x="865" y="1215"/>
                  </a:lnTo>
                  <a:lnTo>
                    <a:pt x="855" y="1215"/>
                  </a:lnTo>
                  <a:lnTo>
                    <a:pt x="855" y="1199"/>
                  </a:lnTo>
                  <a:lnTo>
                    <a:pt x="844" y="1199"/>
                  </a:lnTo>
                  <a:lnTo>
                    <a:pt x="844" y="1183"/>
                  </a:lnTo>
                  <a:lnTo>
                    <a:pt x="834" y="1183"/>
                  </a:lnTo>
                  <a:lnTo>
                    <a:pt x="834" y="1167"/>
                  </a:lnTo>
                  <a:lnTo>
                    <a:pt x="823" y="1167"/>
                  </a:lnTo>
                  <a:lnTo>
                    <a:pt x="823" y="1152"/>
                  </a:lnTo>
                  <a:lnTo>
                    <a:pt x="812" y="1152"/>
                  </a:lnTo>
                  <a:lnTo>
                    <a:pt x="812" y="1136"/>
                  </a:lnTo>
                  <a:lnTo>
                    <a:pt x="802" y="1136"/>
                  </a:lnTo>
                  <a:lnTo>
                    <a:pt x="802" y="1120"/>
                  </a:lnTo>
                  <a:lnTo>
                    <a:pt x="791" y="1120"/>
                  </a:lnTo>
                  <a:lnTo>
                    <a:pt x="791" y="1104"/>
                  </a:lnTo>
                  <a:lnTo>
                    <a:pt x="781" y="1104"/>
                  </a:lnTo>
                  <a:lnTo>
                    <a:pt x="781" y="1089"/>
                  </a:lnTo>
                  <a:lnTo>
                    <a:pt x="770" y="1089"/>
                  </a:lnTo>
                  <a:lnTo>
                    <a:pt x="770" y="1073"/>
                  </a:lnTo>
                  <a:lnTo>
                    <a:pt x="760" y="1073"/>
                  </a:lnTo>
                  <a:lnTo>
                    <a:pt x="760" y="1057"/>
                  </a:lnTo>
                  <a:lnTo>
                    <a:pt x="749" y="1057"/>
                  </a:lnTo>
                  <a:lnTo>
                    <a:pt x="749" y="1041"/>
                  </a:lnTo>
                  <a:lnTo>
                    <a:pt x="739" y="1041"/>
                  </a:lnTo>
                  <a:lnTo>
                    <a:pt x="739" y="1026"/>
                  </a:lnTo>
                  <a:lnTo>
                    <a:pt x="728" y="1026"/>
                  </a:lnTo>
                  <a:lnTo>
                    <a:pt x="728" y="1010"/>
                  </a:lnTo>
                  <a:lnTo>
                    <a:pt x="717" y="1010"/>
                  </a:lnTo>
                  <a:lnTo>
                    <a:pt x="717" y="994"/>
                  </a:lnTo>
                  <a:lnTo>
                    <a:pt x="707" y="994"/>
                  </a:lnTo>
                  <a:lnTo>
                    <a:pt x="707" y="978"/>
                  </a:lnTo>
                  <a:lnTo>
                    <a:pt x="696" y="978"/>
                  </a:lnTo>
                  <a:lnTo>
                    <a:pt x="696" y="962"/>
                  </a:lnTo>
                  <a:lnTo>
                    <a:pt x="686" y="962"/>
                  </a:lnTo>
                  <a:lnTo>
                    <a:pt x="686" y="947"/>
                  </a:lnTo>
                  <a:lnTo>
                    <a:pt x="675" y="947"/>
                  </a:lnTo>
                  <a:lnTo>
                    <a:pt x="675" y="931"/>
                  </a:lnTo>
                  <a:lnTo>
                    <a:pt x="665" y="931"/>
                  </a:lnTo>
                  <a:lnTo>
                    <a:pt x="665" y="915"/>
                  </a:lnTo>
                  <a:lnTo>
                    <a:pt x="654" y="915"/>
                  </a:lnTo>
                  <a:lnTo>
                    <a:pt x="654" y="899"/>
                  </a:lnTo>
                  <a:lnTo>
                    <a:pt x="644" y="899"/>
                  </a:lnTo>
                  <a:lnTo>
                    <a:pt x="644" y="884"/>
                  </a:lnTo>
                  <a:lnTo>
                    <a:pt x="633" y="884"/>
                  </a:lnTo>
                  <a:lnTo>
                    <a:pt x="633" y="868"/>
                  </a:lnTo>
                  <a:lnTo>
                    <a:pt x="622" y="868"/>
                  </a:lnTo>
                  <a:lnTo>
                    <a:pt x="622" y="852"/>
                  </a:lnTo>
                  <a:lnTo>
                    <a:pt x="612" y="852"/>
                  </a:lnTo>
                  <a:lnTo>
                    <a:pt x="612" y="836"/>
                  </a:lnTo>
                  <a:lnTo>
                    <a:pt x="601" y="836"/>
                  </a:lnTo>
                  <a:lnTo>
                    <a:pt x="601" y="821"/>
                  </a:lnTo>
                  <a:lnTo>
                    <a:pt x="591" y="821"/>
                  </a:lnTo>
                  <a:lnTo>
                    <a:pt x="591" y="805"/>
                  </a:lnTo>
                  <a:lnTo>
                    <a:pt x="580" y="805"/>
                  </a:lnTo>
                  <a:lnTo>
                    <a:pt x="580" y="789"/>
                  </a:lnTo>
                  <a:lnTo>
                    <a:pt x="570" y="789"/>
                  </a:lnTo>
                  <a:lnTo>
                    <a:pt x="570" y="773"/>
                  </a:lnTo>
                  <a:lnTo>
                    <a:pt x="559" y="773"/>
                  </a:lnTo>
                  <a:lnTo>
                    <a:pt x="559" y="757"/>
                  </a:lnTo>
                  <a:lnTo>
                    <a:pt x="549" y="757"/>
                  </a:lnTo>
                  <a:lnTo>
                    <a:pt x="549" y="742"/>
                  </a:lnTo>
                  <a:lnTo>
                    <a:pt x="538" y="742"/>
                  </a:lnTo>
                  <a:lnTo>
                    <a:pt x="538" y="726"/>
                  </a:lnTo>
                  <a:lnTo>
                    <a:pt x="527" y="726"/>
                  </a:lnTo>
                  <a:lnTo>
                    <a:pt x="527" y="710"/>
                  </a:lnTo>
                  <a:lnTo>
                    <a:pt x="517" y="710"/>
                  </a:lnTo>
                  <a:lnTo>
                    <a:pt x="517" y="694"/>
                  </a:lnTo>
                  <a:lnTo>
                    <a:pt x="506" y="694"/>
                  </a:lnTo>
                  <a:lnTo>
                    <a:pt x="506" y="678"/>
                  </a:lnTo>
                  <a:lnTo>
                    <a:pt x="496" y="678"/>
                  </a:lnTo>
                  <a:lnTo>
                    <a:pt x="496" y="663"/>
                  </a:lnTo>
                  <a:lnTo>
                    <a:pt x="485" y="663"/>
                  </a:lnTo>
                  <a:lnTo>
                    <a:pt x="485" y="647"/>
                  </a:lnTo>
                  <a:lnTo>
                    <a:pt x="474" y="647"/>
                  </a:lnTo>
                  <a:lnTo>
                    <a:pt x="474" y="631"/>
                  </a:lnTo>
                  <a:lnTo>
                    <a:pt x="464" y="631"/>
                  </a:lnTo>
                  <a:lnTo>
                    <a:pt x="464" y="615"/>
                  </a:lnTo>
                  <a:lnTo>
                    <a:pt x="454" y="615"/>
                  </a:lnTo>
                  <a:lnTo>
                    <a:pt x="454" y="600"/>
                  </a:lnTo>
                  <a:lnTo>
                    <a:pt x="443" y="600"/>
                  </a:lnTo>
                  <a:lnTo>
                    <a:pt x="443" y="584"/>
                  </a:lnTo>
                  <a:lnTo>
                    <a:pt x="432" y="584"/>
                  </a:lnTo>
                  <a:lnTo>
                    <a:pt x="432" y="568"/>
                  </a:lnTo>
                  <a:lnTo>
                    <a:pt x="422" y="568"/>
                  </a:lnTo>
                  <a:lnTo>
                    <a:pt x="422" y="552"/>
                  </a:lnTo>
                  <a:lnTo>
                    <a:pt x="411" y="552"/>
                  </a:lnTo>
                  <a:lnTo>
                    <a:pt x="411" y="536"/>
                  </a:lnTo>
                  <a:lnTo>
                    <a:pt x="401" y="536"/>
                  </a:lnTo>
                  <a:lnTo>
                    <a:pt x="401" y="521"/>
                  </a:lnTo>
                  <a:lnTo>
                    <a:pt x="390" y="521"/>
                  </a:lnTo>
                  <a:lnTo>
                    <a:pt x="390" y="505"/>
                  </a:lnTo>
                  <a:lnTo>
                    <a:pt x="380" y="505"/>
                  </a:lnTo>
                  <a:lnTo>
                    <a:pt x="380" y="489"/>
                  </a:lnTo>
                  <a:lnTo>
                    <a:pt x="369" y="489"/>
                  </a:lnTo>
                  <a:lnTo>
                    <a:pt x="369" y="473"/>
                  </a:lnTo>
                  <a:lnTo>
                    <a:pt x="359" y="473"/>
                  </a:lnTo>
                  <a:lnTo>
                    <a:pt x="359" y="457"/>
                  </a:lnTo>
                  <a:lnTo>
                    <a:pt x="348" y="457"/>
                  </a:lnTo>
                  <a:lnTo>
                    <a:pt x="348" y="442"/>
                  </a:lnTo>
                  <a:lnTo>
                    <a:pt x="337" y="442"/>
                  </a:lnTo>
                  <a:lnTo>
                    <a:pt x="337" y="426"/>
                  </a:lnTo>
                  <a:lnTo>
                    <a:pt x="327" y="426"/>
                  </a:lnTo>
                  <a:lnTo>
                    <a:pt x="327" y="410"/>
                  </a:lnTo>
                  <a:lnTo>
                    <a:pt x="316" y="410"/>
                  </a:lnTo>
                  <a:lnTo>
                    <a:pt x="316" y="394"/>
                  </a:lnTo>
                  <a:lnTo>
                    <a:pt x="306" y="394"/>
                  </a:lnTo>
                  <a:lnTo>
                    <a:pt x="306" y="379"/>
                  </a:lnTo>
                  <a:lnTo>
                    <a:pt x="295" y="379"/>
                  </a:lnTo>
                  <a:lnTo>
                    <a:pt x="295" y="363"/>
                  </a:lnTo>
                  <a:lnTo>
                    <a:pt x="285" y="363"/>
                  </a:lnTo>
                  <a:lnTo>
                    <a:pt x="285" y="347"/>
                  </a:lnTo>
                  <a:lnTo>
                    <a:pt x="274" y="347"/>
                  </a:lnTo>
                  <a:lnTo>
                    <a:pt x="274" y="331"/>
                  </a:lnTo>
                  <a:lnTo>
                    <a:pt x="264" y="331"/>
                  </a:lnTo>
                  <a:lnTo>
                    <a:pt x="264" y="316"/>
                  </a:lnTo>
                  <a:lnTo>
                    <a:pt x="253" y="316"/>
                  </a:lnTo>
                  <a:lnTo>
                    <a:pt x="253" y="300"/>
                  </a:lnTo>
                  <a:lnTo>
                    <a:pt x="242" y="300"/>
                  </a:lnTo>
                  <a:lnTo>
                    <a:pt x="242" y="284"/>
                  </a:lnTo>
                  <a:lnTo>
                    <a:pt x="232" y="284"/>
                  </a:lnTo>
                  <a:lnTo>
                    <a:pt x="232" y="268"/>
                  </a:lnTo>
                  <a:lnTo>
                    <a:pt x="221" y="268"/>
                  </a:lnTo>
                  <a:lnTo>
                    <a:pt x="221" y="252"/>
                  </a:lnTo>
                  <a:lnTo>
                    <a:pt x="211" y="252"/>
                  </a:lnTo>
                  <a:lnTo>
                    <a:pt x="211" y="237"/>
                  </a:lnTo>
                  <a:lnTo>
                    <a:pt x="200" y="237"/>
                  </a:lnTo>
                  <a:lnTo>
                    <a:pt x="200" y="221"/>
                  </a:lnTo>
                  <a:lnTo>
                    <a:pt x="190" y="221"/>
                  </a:lnTo>
                  <a:lnTo>
                    <a:pt x="190" y="205"/>
                  </a:lnTo>
                  <a:lnTo>
                    <a:pt x="179" y="205"/>
                  </a:lnTo>
                  <a:lnTo>
                    <a:pt x="179" y="189"/>
                  </a:lnTo>
                  <a:lnTo>
                    <a:pt x="169" y="189"/>
                  </a:lnTo>
                  <a:lnTo>
                    <a:pt x="169" y="174"/>
                  </a:lnTo>
                  <a:lnTo>
                    <a:pt x="158" y="174"/>
                  </a:lnTo>
                  <a:lnTo>
                    <a:pt x="158" y="158"/>
                  </a:lnTo>
                  <a:lnTo>
                    <a:pt x="147" y="158"/>
                  </a:lnTo>
                  <a:lnTo>
                    <a:pt x="147" y="142"/>
                  </a:lnTo>
                  <a:lnTo>
                    <a:pt x="137" y="142"/>
                  </a:lnTo>
                  <a:lnTo>
                    <a:pt x="137" y="126"/>
                  </a:lnTo>
                  <a:lnTo>
                    <a:pt x="126" y="126"/>
                  </a:lnTo>
                  <a:lnTo>
                    <a:pt x="126" y="110"/>
                  </a:lnTo>
                  <a:lnTo>
                    <a:pt x="116" y="110"/>
                  </a:lnTo>
                  <a:lnTo>
                    <a:pt x="116" y="95"/>
                  </a:lnTo>
                  <a:lnTo>
                    <a:pt x="105" y="95"/>
                  </a:lnTo>
                  <a:lnTo>
                    <a:pt x="105" y="79"/>
                  </a:lnTo>
                  <a:lnTo>
                    <a:pt x="95" y="79"/>
                  </a:lnTo>
                  <a:lnTo>
                    <a:pt x="95" y="63"/>
                  </a:lnTo>
                  <a:lnTo>
                    <a:pt x="16" y="63"/>
                  </a:lnTo>
                  <a:lnTo>
                    <a:pt x="16" y="47"/>
                  </a:lnTo>
                  <a:lnTo>
                    <a:pt x="12" y="47"/>
                  </a:lnTo>
                  <a:lnTo>
                    <a:pt x="12" y="31"/>
                  </a:lnTo>
                  <a:lnTo>
                    <a:pt x="8" y="31"/>
                  </a:lnTo>
                  <a:lnTo>
                    <a:pt x="8" y="16"/>
                  </a:lnTo>
                  <a:lnTo>
                    <a:pt x="4" y="16"/>
                  </a:lnTo>
                  <a:lnTo>
                    <a:pt x="4" y="0"/>
                  </a:lnTo>
                  <a:lnTo>
                    <a:pt x="0" y="0"/>
                  </a:lnTo>
                </a:path>
              </a:pathLst>
            </a:custGeom>
            <a:noFill/>
            <a:ln w="22225" cap="flat">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11718" name="Line 191"/>
            <p:cNvSpPr>
              <a:spLocks noChangeShapeType="1"/>
            </p:cNvSpPr>
            <p:nvPr/>
          </p:nvSpPr>
          <p:spPr bwMode="auto">
            <a:xfrm>
              <a:off x="3198813" y="5348288"/>
              <a:ext cx="234950" cy="155575"/>
            </a:xfrm>
            <a:prstGeom prst="line">
              <a:avLst/>
            </a:prstGeom>
            <a:noFill/>
            <a:ln w="9525"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11719" name="Line 192"/>
            <p:cNvSpPr>
              <a:spLocks noChangeShapeType="1"/>
            </p:cNvSpPr>
            <p:nvPr/>
          </p:nvSpPr>
          <p:spPr bwMode="auto">
            <a:xfrm>
              <a:off x="3276600" y="5348288"/>
              <a:ext cx="236538" cy="155575"/>
            </a:xfrm>
            <a:prstGeom prst="line">
              <a:avLst/>
            </a:prstGeom>
            <a:noFill/>
            <a:ln w="9525"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11720" name="Line 193"/>
            <p:cNvSpPr>
              <a:spLocks noChangeShapeType="1"/>
            </p:cNvSpPr>
            <p:nvPr/>
          </p:nvSpPr>
          <p:spPr bwMode="auto">
            <a:xfrm flipV="1">
              <a:off x="2425700" y="5402263"/>
              <a:ext cx="1493838" cy="9525"/>
            </a:xfrm>
            <a:prstGeom prst="line">
              <a:avLst/>
            </a:prstGeom>
            <a:noFill/>
            <a:ln w="46038" cap="flat">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11721" name="Line 194"/>
            <p:cNvSpPr>
              <a:spLocks noChangeShapeType="1"/>
            </p:cNvSpPr>
            <p:nvPr/>
          </p:nvSpPr>
          <p:spPr bwMode="auto">
            <a:xfrm>
              <a:off x="690563" y="2894013"/>
              <a:ext cx="3214688" cy="0"/>
            </a:xfrm>
            <a:prstGeom prst="line">
              <a:avLst/>
            </a:prstGeom>
            <a:noFill/>
            <a:ln w="46038" cap="flat">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grpSp>
    </p:spTree>
    <p:extLst>
      <p:ext uri="{BB962C8B-B14F-4D97-AF65-F5344CB8AC3E}">
        <p14:creationId xmlns:p14="http://schemas.microsoft.com/office/powerpoint/2010/main" val="698142659"/>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11658"/>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0" presetClass="entr" presetSubtype="0" fill="hold" grpId="0" nodeType="clickEffect">
                                  <p:stCondLst>
                                    <p:cond delay="0"/>
                                  </p:stCondLst>
                                  <p:childTnLst>
                                    <p:set>
                                      <p:cBhvr>
                                        <p:cTn id="10" dur="1" fill="hold">
                                          <p:stCondLst>
                                            <p:cond delay="0"/>
                                          </p:stCondLst>
                                        </p:cTn>
                                        <p:tgtEl>
                                          <p:spTgt spid="95238"/>
                                        </p:tgtEl>
                                        <p:attrNameLst>
                                          <p:attrName>style.visibility</p:attrName>
                                        </p:attrNameLst>
                                      </p:cBhvr>
                                      <p:to>
                                        <p:strVal val="visible"/>
                                      </p:to>
                                    </p:set>
                                    <p:animEffect transition="in" filter="fade">
                                      <p:cBhvr>
                                        <p:cTn id="11" dur="500"/>
                                        <p:tgtEl>
                                          <p:spTgt spid="95238"/>
                                        </p:tgtEl>
                                      </p:cBhvr>
                                    </p:animEffect>
                                  </p:childTnLst>
                                </p:cTn>
                              </p:par>
                            </p:childTnLst>
                          </p:cTn>
                        </p:par>
                      </p:childTnLst>
                    </p:cTn>
                  </p:par>
                  <p:par>
                    <p:cTn id="12" fill="hold">
                      <p:stCondLst>
                        <p:cond delay="indefinite"/>
                      </p:stCondLst>
                      <p:childTnLst>
                        <p:par>
                          <p:cTn id="13" fill="hold">
                            <p:stCondLst>
                              <p:cond delay="0"/>
                            </p:stCondLst>
                            <p:childTnLst>
                              <p:par>
                                <p:cTn id="14" presetID="10" presetClass="entr" presetSubtype="0" fill="hold" nodeType="clickEffect">
                                  <p:stCondLst>
                                    <p:cond delay="0"/>
                                  </p:stCondLst>
                                  <p:childTnLst>
                                    <p:set>
                                      <p:cBhvr>
                                        <p:cTn id="15" dur="1" fill="hold">
                                          <p:stCondLst>
                                            <p:cond delay="0"/>
                                          </p:stCondLst>
                                        </p:cTn>
                                        <p:tgtEl>
                                          <p:spTgt spid="411723"/>
                                        </p:tgtEl>
                                        <p:attrNameLst>
                                          <p:attrName>style.visibility</p:attrName>
                                        </p:attrNameLst>
                                      </p:cBhvr>
                                      <p:to>
                                        <p:strVal val="visible"/>
                                      </p:to>
                                    </p:set>
                                    <p:animEffect transition="in" filter="fade">
                                      <p:cBhvr>
                                        <p:cTn id="16" dur="500"/>
                                        <p:tgtEl>
                                          <p:spTgt spid="411723"/>
                                        </p:tgtEl>
                                      </p:cBhvr>
                                    </p:animEffec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grpId="0" nodeType="clickEffect">
                                  <p:stCondLst>
                                    <p:cond delay="0"/>
                                  </p:stCondLst>
                                  <p:childTnLst>
                                    <p:set>
                                      <p:cBhvr>
                                        <p:cTn id="20" dur="1" fill="hold">
                                          <p:stCondLst>
                                            <p:cond delay="0"/>
                                          </p:stCondLst>
                                        </p:cTn>
                                        <p:tgtEl>
                                          <p:spTgt spid="41165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1656" grpId="0"/>
      <p:bldP spid="411658" grpId="0"/>
      <p:bldP spid="95238" grpId="0"/>
    </p:bldLst>
  </p:timing>
</p:sld>
</file>

<file path=ppt/slides/slide3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6258" name="Rectangle 6"/>
          <p:cNvSpPr>
            <a:spLocks noGrp="1" noChangeArrowheads="1"/>
          </p:cNvSpPr>
          <p:nvPr>
            <p:ph type="title"/>
          </p:nvPr>
        </p:nvSpPr>
        <p:spPr/>
        <p:txBody>
          <a:bodyPr/>
          <a:lstStyle/>
          <a:p>
            <a:pPr eaLnBrk="1" hangingPunct="1"/>
            <a:r>
              <a:rPr lang="en-US" altLang="en-US" dirty="0"/>
              <a:t>Correct way uses </a:t>
            </a:r>
            <a:r>
              <a:rPr lang="en-US" altLang="en-US" dirty="0" err="1"/>
              <a:t>backcalculation</a:t>
            </a:r>
            <a:endParaRPr lang="en-US" altLang="en-US" dirty="0"/>
          </a:p>
        </p:txBody>
      </p:sp>
      <p:sp>
        <p:nvSpPr>
          <p:cNvPr id="96260" name="Rectangle 9"/>
          <p:cNvSpPr>
            <a:spLocks noChangeArrowheads="1"/>
          </p:cNvSpPr>
          <p:nvPr/>
        </p:nvSpPr>
        <p:spPr bwMode="auto">
          <a:xfrm>
            <a:off x="5562600" y="2057400"/>
            <a:ext cx="2541588" cy="5794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i="1" dirty="0">
                <a:solidFill>
                  <a:srgbClr val="3399FF"/>
                </a:solidFill>
              </a:rPr>
              <a:t>D = R </a:t>
            </a:r>
            <a:r>
              <a:rPr lang="en-US" altLang="en-US" dirty="0">
                <a:solidFill>
                  <a:srgbClr val="3399FF"/>
                </a:solidFill>
                <a:sym typeface="Symbol" panose="05050102010706020507" pitchFamily="18" charset="2"/>
              </a:rPr>
              <a:t></a:t>
            </a:r>
            <a:r>
              <a:rPr lang="en-US" altLang="en-US" i="1" dirty="0">
                <a:solidFill>
                  <a:srgbClr val="3399FF"/>
                </a:solidFill>
              </a:rPr>
              <a:t> T </a:t>
            </a:r>
            <a:r>
              <a:rPr lang="en-US" altLang="en-US" dirty="0">
                <a:solidFill>
                  <a:srgbClr val="3399FF"/>
                </a:solidFill>
              </a:rPr>
              <a:t>/</a:t>
            </a:r>
            <a:r>
              <a:rPr lang="en-US" altLang="en-US" i="1" dirty="0">
                <a:solidFill>
                  <a:srgbClr val="3399FF"/>
                </a:solidFill>
              </a:rPr>
              <a:t> S</a:t>
            </a:r>
          </a:p>
        </p:txBody>
      </p:sp>
      <p:sp>
        <p:nvSpPr>
          <p:cNvPr id="413708" name="Text Box 12"/>
          <p:cNvSpPr txBox="1">
            <a:spLocks noChangeArrowheads="1"/>
          </p:cNvSpPr>
          <p:nvPr/>
        </p:nvSpPr>
        <p:spPr bwMode="auto">
          <a:xfrm>
            <a:off x="685800" y="6415088"/>
            <a:ext cx="33845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800" i="1" dirty="0">
                <a:solidFill>
                  <a:srgbClr val="3333FF"/>
                </a:solidFill>
              </a:rPr>
              <a:t>Wait, how could shielding </a:t>
            </a:r>
            <a:r>
              <a:rPr lang="en-US" altLang="en-US" sz="1800" i="1" u="sng" dirty="0">
                <a:solidFill>
                  <a:srgbClr val="3333FF"/>
                </a:solidFill>
              </a:rPr>
              <a:t>vary</a:t>
            </a:r>
            <a:r>
              <a:rPr lang="en-US" altLang="en-US" sz="1800" i="1" dirty="0">
                <a:solidFill>
                  <a:srgbClr val="3333FF"/>
                </a:solidFill>
              </a:rPr>
              <a:t>?</a:t>
            </a:r>
          </a:p>
        </p:txBody>
      </p:sp>
      <p:sp>
        <p:nvSpPr>
          <p:cNvPr id="96263" name="Text Box 13"/>
          <p:cNvSpPr txBox="1">
            <a:spLocks noChangeArrowheads="1"/>
          </p:cNvSpPr>
          <p:nvPr/>
        </p:nvSpPr>
        <p:spPr bwMode="auto">
          <a:xfrm>
            <a:off x="9204325" y="4684713"/>
            <a:ext cx="4359275" cy="20145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800"/>
              <a:t>The all-but-95% range of this p-box answer for S is about [0.95, infinity] (which is a lot thicker than the interval answer [0.72, infinity]) because the all-but-95% range of the allowed dose in this example was only 750 Gy, rather than 1000 Gy.  </a:t>
            </a:r>
          </a:p>
        </p:txBody>
      </p:sp>
      <p:sp>
        <p:nvSpPr>
          <p:cNvPr id="3" name="AutoShape 3"/>
          <p:cNvSpPr>
            <a:spLocks noChangeAspect="1" noChangeArrowheads="1" noTextEdit="1"/>
          </p:cNvSpPr>
          <p:nvPr/>
        </p:nvSpPr>
        <p:spPr bwMode="auto">
          <a:xfrm>
            <a:off x="228600" y="2752725"/>
            <a:ext cx="8839200" cy="3790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413788" name="Freeform 214"/>
          <p:cNvSpPr>
            <a:spLocks/>
          </p:cNvSpPr>
          <p:nvPr/>
        </p:nvSpPr>
        <p:spPr bwMode="auto">
          <a:xfrm>
            <a:off x="5357813" y="2924175"/>
            <a:ext cx="2244725" cy="2593975"/>
          </a:xfrm>
          <a:custGeom>
            <a:avLst/>
            <a:gdLst>
              <a:gd name="T0" fmla="*/ 0 w 1414"/>
              <a:gd name="T1" fmla="*/ 50 h 1634"/>
              <a:gd name="T2" fmla="*/ 0 w 1414"/>
              <a:gd name="T3" fmla="*/ 131 h 1634"/>
              <a:gd name="T4" fmla="*/ 0 w 1414"/>
              <a:gd name="T5" fmla="*/ 213 h 1634"/>
              <a:gd name="T6" fmla="*/ 0 w 1414"/>
              <a:gd name="T7" fmla="*/ 294 h 1634"/>
              <a:gd name="T8" fmla="*/ 0 w 1414"/>
              <a:gd name="T9" fmla="*/ 376 h 1634"/>
              <a:gd name="T10" fmla="*/ 0 w 1414"/>
              <a:gd name="T11" fmla="*/ 458 h 1634"/>
              <a:gd name="T12" fmla="*/ 0 w 1414"/>
              <a:gd name="T13" fmla="*/ 539 h 1634"/>
              <a:gd name="T14" fmla="*/ 0 w 1414"/>
              <a:gd name="T15" fmla="*/ 621 h 1634"/>
              <a:gd name="T16" fmla="*/ 0 w 1414"/>
              <a:gd name="T17" fmla="*/ 703 h 1634"/>
              <a:gd name="T18" fmla="*/ 0 w 1414"/>
              <a:gd name="T19" fmla="*/ 784 h 1634"/>
              <a:gd name="T20" fmla="*/ 0 w 1414"/>
              <a:gd name="T21" fmla="*/ 866 h 1634"/>
              <a:gd name="T22" fmla="*/ 0 w 1414"/>
              <a:gd name="T23" fmla="*/ 948 h 1634"/>
              <a:gd name="T24" fmla="*/ 0 w 1414"/>
              <a:gd name="T25" fmla="*/ 1029 h 1634"/>
              <a:gd name="T26" fmla="*/ 0 w 1414"/>
              <a:gd name="T27" fmla="*/ 1111 h 1634"/>
              <a:gd name="T28" fmla="*/ 0 w 1414"/>
              <a:gd name="T29" fmla="*/ 1193 h 1634"/>
              <a:gd name="T30" fmla="*/ 0 w 1414"/>
              <a:gd name="T31" fmla="*/ 1275 h 1634"/>
              <a:gd name="T32" fmla="*/ 0 w 1414"/>
              <a:gd name="T33" fmla="*/ 1356 h 1634"/>
              <a:gd name="T34" fmla="*/ 0 w 1414"/>
              <a:gd name="T35" fmla="*/ 1438 h 1634"/>
              <a:gd name="T36" fmla="*/ 0 w 1414"/>
              <a:gd name="T37" fmla="*/ 1519 h 1634"/>
              <a:gd name="T38" fmla="*/ 0 w 1414"/>
              <a:gd name="T39" fmla="*/ 1601 h 1634"/>
              <a:gd name="T40" fmla="*/ 1408 w 1414"/>
              <a:gd name="T41" fmla="*/ 1618 h 1634"/>
              <a:gd name="T42" fmla="*/ 1393 w 1414"/>
              <a:gd name="T43" fmla="*/ 1568 h 1634"/>
              <a:gd name="T44" fmla="*/ 528 w 1414"/>
              <a:gd name="T45" fmla="*/ 1536 h 1634"/>
              <a:gd name="T46" fmla="*/ 523 w 1414"/>
              <a:gd name="T47" fmla="*/ 1487 h 1634"/>
              <a:gd name="T48" fmla="*/ 515 w 1414"/>
              <a:gd name="T49" fmla="*/ 1454 h 1634"/>
              <a:gd name="T50" fmla="*/ 509 w 1414"/>
              <a:gd name="T51" fmla="*/ 1405 h 1634"/>
              <a:gd name="T52" fmla="*/ 502 w 1414"/>
              <a:gd name="T53" fmla="*/ 1372 h 1634"/>
              <a:gd name="T54" fmla="*/ 496 w 1414"/>
              <a:gd name="T55" fmla="*/ 1323 h 1634"/>
              <a:gd name="T56" fmla="*/ 488 w 1414"/>
              <a:gd name="T57" fmla="*/ 1291 h 1634"/>
              <a:gd name="T58" fmla="*/ 483 w 1414"/>
              <a:gd name="T59" fmla="*/ 1242 h 1634"/>
              <a:gd name="T60" fmla="*/ 475 w 1414"/>
              <a:gd name="T61" fmla="*/ 1209 h 1634"/>
              <a:gd name="T62" fmla="*/ 470 w 1414"/>
              <a:gd name="T63" fmla="*/ 1160 h 1634"/>
              <a:gd name="T64" fmla="*/ 462 w 1414"/>
              <a:gd name="T65" fmla="*/ 1127 h 1634"/>
              <a:gd name="T66" fmla="*/ 456 w 1414"/>
              <a:gd name="T67" fmla="*/ 1078 h 1634"/>
              <a:gd name="T68" fmla="*/ 448 w 1414"/>
              <a:gd name="T69" fmla="*/ 1046 h 1634"/>
              <a:gd name="T70" fmla="*/ 443 w 1414"/>
              <a:gd name="T71" fmla="*/ 997 h 1634"/>
              <a:gd name="T72" fmla="*/ 435 w 1414"/>
              <a:gd name="T73" fmla="*/ 964 h 1634"/>
              <a:gd name="T74" fmla="*/ 430 w 1414"/>
              <a:gd name="T75" fmla="*/ 915 h 1634"/>
              <a:gd name="T76" fmla="*/ 422 w 1414"/>
              <a:gd name="T77" fmla="*/ 883 h 1634"/>
              <a:gd name="T78" fmla="*/ 416 w 1414"/>
              <a:gd name="T79" fmla="*/ 834 h 1634"/>
              <a:gd name="T80" fmla="*/ 352 w 1414"/>
              <a:gd name="T81" fmla="*/ 801 h 1634"/>
              <a:gd name="T82" fmla="*/ 348 w 1414"/>
              <a:gd name="T83" fmla="*/ 752 h 1634"/>
              <a:gd name="T84" fmla="*/ 343 w 1414"/>
              <a:gd name="T85" fmla="*/ 719 h 1634"/>
              <a:gd name="T86" fmla="*/ 340 w 1414"/>
              <a:gd name="T87" fmla="*/ 670 h 1634"/>
              <a:gd name="T88" fmla="*/ 334 w 1414"/>
              <a:gd name="T89" fmla="*/ 638 h 1634"/>
              <a:gd name="T90" fmla="*/ 331 w 1414"/>
              <a:gd name="T91" fmla="*/ 588 h 1634"/>
              <a:gd name="T92" fmla="*/ 326 w 1414"/>
              <a:gd name="T93" fmla="*/ 556 h 1634"/>
              <a:gd name="T94" fmla="*/ 322 w 1414"/>
              <a:gd name="T95" fmla="*/ 507 h 1634"/>
              <a:gd name="T96" fmla="*/ 317 w 1414"/>
              <a:gd name="T97" fmla="*/ 474 h 1634"/>
              <a:gd name="T98" fmla="*/ 313 w 1414"/>
              <a:gd name="T99" fmla="*/ 425 h 1634"/>
              <a:gd name="T100" fmla="*/ 308 w 1414"/>
              <a:gd name="T101" fmla="*/ 392 h 1634"/>
              <a:gd name="T102" fmla="*/ 304 w 1414"/>
              <a:gd name="T103" fmla="*/ 343 h 1634"/>
              <a:gd name="T104" fmla="*/ 299 w 1414"/>
              <a:gd name="T105" fmla="*/ 311 h 1634"/>
              <a:gd name="T106" fmla="*/ 295 w 1414"/>
              <a:gd name="T107" fmla="*/ 262 h 1634"/>
              <a:gd name="T108" fmla="*/ 290 w 1414"/>
              <a:gd name="T109" fmla="*/ 229 h 1634"/>
              <a:gd name="T110" fmla="*/ 286 w 1414"/>
              <a:gd name="T111" fmla="*/ 180 h 1634"/>
              <a:gd name="T112" fmla="*/ 281 w 1414"/>
              <a:gd name="T113" fmla="*/ 147 h 1634"/>
              <a:gd name="T114" fmla="*/ 278 w 1414"/>
              <a:gd name="T115" fmla="*/ 99 h 1634"/>
              <a:gd name="T116" fmla="*/ 272 w 1414"/>
              <a:gd name="T117" fmla="*/ 66 h 1634"/>
              <a:gd name="T118" fmla="*/ 269 w 1414"/>
              <a:gd name="T119" fmla="*/ 17 h 1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414" h="1634">
                <a:moveTo>
                  <a:pt x="0" y="0"/>
                </a:moveTo>
                <a:lnTo>
                  <a:pt x="0" y="0"/>
                </a:lnTo>
                <a:lnTo>
                  <a:pt x="0" y="17"/>
                </a:lnTo>
                <a:lnTo>
                  <a:pt x="0" y="33"/>
                </a:lnTo>
                <a:lnTo>
                  <a:pt x="0" y="50"/>
                </a:lnTo>
                <a:lnTo>
                  <a:pt x="0" y="66"/>
                </a:lnTo>
                <a:lnTo>
                  <a:pt x="0" y="82"/>
                </a:lnTo>
                <a:lnTo>
                  <a:pt x="0" y="99"/>
                </a:lnTo>
                <a:lnTo>
                  <a:pt x="0" y="115"/>
                </a:lnTo>
                <a:lnTo>
                  <a:pt x="0" y="131"/>
                </a:lnTo>
                <a:lnTo>
                  <a:pt x="0" y="147"/>
                </a:lnTo>
                <a:lnTo>
                  <a:pt x="0" y="164"/>
                </a:lnTo>
                <a:lnTo>
                  <a:pt x="0" y="180"/>
                </a:lnTo>
                <a:lnTo>
                  <a:pt x="0" y="196"/>
                </a:lnTo>
                <a:lnTo>
                  <a:pt x="0" y="213"/>
                </a:lnTo>
                <a:lnTo>
                  <a:pt x="0" y="229"/>
                </a:lnTo>
                <a:lnTo>
                  <a:pt x="0" y="245"/>
                </a:lnTo>
                <a:lnTo>
                  <a:pt x="0" y="262"/>
                </a:lnTo>
                <a:lnTo>
                  <a:pt x="0" y="278"/>
                </a:lnTo>
                <a:lnTo>
                  <a:pt x="0" y="294"/>
                </a:lnTo>
                <a:lnTo>
                  <a:pt x="0" y="311"/>
                </a:lnTo>
                <a:lnTo>
                  <a:pt x="0" y="327"/>
                </a:lnTo>
                <a:lnTo>
                  <a:pt x="0" y="343"/>
                </a:lnTo>
                <a:lnTo>
                  <a:pt x="0" y="360"/>
                </a:lnTo>
                <a:lnTo>
                  <a:pt x="0" y="376"/>
                </a:lnTo>
                <a:lnTo>
                  <a:pt x="0" y="392"/>
                </a:lnTo>
                <a:lnTo>
                  <a:pt x="0" y="409"/>
                </a:lnTo>
                <a:lnTo>
                  <a:pt x="0" y="425"/>
                </a:lnTo>
                <a:lnTo>
                  <a:pt x="0" y="441"/>
                </a:lnTo>
                <a:lnTo>
                  <a:pt x="0" y="458"/>
                </a:lnTo>
                <a:lnTo>
                  <a:pt x="0" y="474"/>
                </a:lnTo>
                <a:lnTo>
                  <a:pt x="0" y="491"/>
                </a:lnTo>
                <a:lnTo>
                  <a:pt x="0" y="507"/>
                </a:lnTo>
                <a:lnTo>
                  <a:pt x="0" y="523"/>
                </a:lnTo>
                <a:lnTo>
                  <a:pt x="0" y="539"/>
                </a:lnTo>
                <a:lnTo>
                  <a:pt x="0" y="556"/>
                </a:lnTo>
                <a:lnTo>
                  <a:pt x="0" y="572"/>
                </a:lnTo>
                <a:lnTo>
                  <a:pt x="0" y="588"/>
                </a:lnTo>
                <a:lnTo>
                  <a:pt x="0" y="605"/>
                </a:lnTo>
                <a:lnTo>
                  <a:pt x="0" y="621"/>
                </a:lnTo>
                <a:lnTo>
                  <a:pt x="0" y="638"/>
                </a:lnTo>
                <a:lnTo>
                  <a:pt x="0" y="654"/>
                </a:lnTo>
                <a:lnTo>
                  <a:pt x="0" y="670"/>
                </a:lnTo>
                <a:lnTo>
                  <a:pt x="0" y="687"/>
                </a:lnTo>
                <a:lnTo>
                  <a:pt x="0" y="703"/>
                </a:lnTo>
                <a:lnTo>
                  <a:pt x="0" y="719"/>
                </a:lnTo>
                <a:lnTo>
                  <a:pt x="0" y="735"/>
                </a:lnTo>
                <a:lnTo>
                  <a:pt x="0" y="752"/>
                </a:lnTo>
                <a:lnTo>
                  <a:pt x="0" y="768"/>
                </a:lnTo>
                <a:lnTo>
                  <a:pt x="0" y="784"/>
                </a:lnTo>
                <a:lnTo>
                  <a:pt x="0" y="801"/>
                </a:lnTo>
                <a:lnTo>
                  <a:pt x="0" y="817"/>
                </a:lnTo>
                <a:lnTo>
                  <a:pt x="0" y="834"/>
                </a:lnTo>
                <a:lnTo>
                  <a:pt x="0" y="850"/>
                </a:lnTo>
                <a:lnTo>
                  <a:pt x="0" y="866"/>
                </a:lnTo>
                <a:lnTo>
                  <a:pt x="0" y="883"/>
                </a:lnTo>
                <a:lnTo>
                  <a:pt x="0" y="899"/>
                </a:lnTo>
                <a:lnTo>
                  <a:pt x="0" y="915"/>
                </a:lnTo>
                <a:lnTo>
                  <a:pt x="0" y="931"/>
                </a:lnTo>
                <a:lnTo>
                  <a:pt x="0" y="948"/>
                </a:lnTo>
                <a:lnTo>
                  <a:pt x="0" y="964"/>
                </a:lnTo>
                <a:lnTo>
                  <a:pt x="0" y="980"/>
                </a:lnTo>
                <a:lnTo>
                  <a:pt x="0" y="997"/>
                </a:lnTo>
                <a:lnTo>
                  <a:pt x="0" y="1013"/>
                </a:lnTo>
                <a:lnTo>
                  <a:pt x="0" y="1029"/>
                </a:lnTo>
                <a:lnTo>
                  <a:pt x="0" y="1046"/>
                </a:lnTo>
                <a:lnTo>
                  <a:pt x="0" y="1062"/>
                </a:lnTo>
                <a:lnTo>
                  <a:pt x="0" y="1078"/>
                </a:lnTo>
                <a:lnTo>
                  <a:pt x="0" y="1095"/>
                </a:lnTo>
                <a:lnTo>
                  <a:pt x="0" y="1111"/>
                </a:lnTo>
                <a:lnTo>
                  <a:pt x="0" y="1127"/>
                </a:lnTo>
                <a:lnTo>
                  <a:pt x="0" y="1144"/>
                </a:lnTo>
                <a:lnTo>
                  <a:pt x="0" y="1160"/>
                </a:lnTo>
                <a:lnTo>
                  <a:pt x="0" y="1176"/>
                </a:lnTo>
                <a:lnTo>
                  <a:pt x="0" y="1193"/>
                </a:lnTo>
                <a:lnTo>
                  <a:pt x="0" y="1209"/>
                </a:lnTo>
                <a:lnTo>
                  <a:pt x="0" y="1225"/>
                </a:lnTo>
                <a:lnTo>
                  <a:pt x="0" y="1242"/>
                </a:lnTo>
                <a:lnTo>
                  <a:pt x="0" y="1258"/>
                </a:lnTo>
                <a:lnTo>
                  <a:pt x="0" y="1275"/>
                </a:lnTo>
                <a:lnTo>
                  <a:pt x="0" y="1291"/>
                </a:lnTo>
                <a:lnTo>
                  <a:pt x="0" y="1307"/>
                </a:lnTo>
                <a:lnTo>
                  <a:pt x="0" y="1323"/>
                </a:lnTo>
                <a:lnTo>
                  <a:pt x="0" y="1340"/>
                </a:lnTo>
                <a:lnTo>
                  <a:pt x="0" y="1356"/>
                </a:lnTo>
                <a:lnTo>
                  <a:pt x="0" y="1372"/>
                </a:lnTo>
                <a:lnTo>
                  <a:pt x="0" y="1389"/>
                </a:lnTo>
                <a:lnTo>
                  <a:pt x="0" y="1405"/>
                </a:lnTo>
                <a:lnTo>
                  <a:pt x="0" y="1421"/>
                </a:lnTo>
                <a:lnTo>
                  <a:pt x="0" y="1438"/>
                </a:lnTo>
                <a:lnTo>
                  <a:pt x="0" y="1454"/>
                </a:lnTo>
                <a:lnTo>
                  <a:pt x="0" y="1471"/>
                </a:lnTo>
                <a:lnTo>
                  <a:pt x="0" y="1487"/>
                </a:lnTo>
                <a:lnTo>
                  <a:pt x="0" y="1503"/>
                </a:lnTo>
                <a:lnTo>
                  <a:pt x="0" y="1519"/>
                </a:lnTo>
                <a:lnTo>
                  <a:pt x="0" y="1536"/>
                </a:lnTo>
                <a:lnTo>
                  <a:pt x="0" y="1552"/>
                </a:lnTo>
                <a:lnTo>
                  <a:pt x="0" y="1568"/>
                </a:lnTo>
                <a:lnTo>
                  <a:pt x="0" y="1585"/>
                </a:lnTo>
                <a:lnTo>
                  <a:pt x="0" y="1601"/>
                </a:lnTo>
                <a:lnTo>
                  <a:pt x="0" y="1618"/>
                </a:lnTo>
                <a:lnTo>
                  <a:pt x="0" y="1634"/>
                </a:lnTo>
                <a:lnTo>
                  <a:pt x="1414" y="1634"/>
                </a:lnTo>
                <a:lnTo>
                  <a:pt x="1414" y="1618"/>
                </a:lnTo>
                <a:lnTo>
                  <a:pt x="1408" y="1618"/>
                </a:lnTo>
                <a:lnTo>
                  <a:pt x="1408" y="1601"/>
                </a:lnTo>
                <a:lnTo>
                  <a:pt x="1400" y="1601"/>
                </a:lnTo>
                <a:lnTo>
                  <a:pt x="1400" y="1585"/>
                </a:lnTo>
                <a:lnTo>
                  <a:pt x="1393" y="1585"/>
                </a:lnTo>
                <a:lnTo>
                  <a:pt x="1393" y="1568"/>
                </a:lnTo>
                <a:lnTo>
                  <a:pt x="1386" y="1568"/>
                </a:lnTo>
                <a:lnTo>
                  <a:pt x="1386" y="1552"/>
                </a:lnTo>
                <a:lnTo>
                  <a:pt x="531" y="1552"/>
                </a:lnTo>
                <a:lnTo>
                  <a:pt x="531" y="1536"/>
                </a:lnTo>
                <a:lnTo>
                  <a:pt x="528" y="1536"/>
                </a:lnTo>
                <a:lnTo>
                  <a:pt x="528" y="1519"/>
                </a:lnTo>
                <a:lnTo>
                  <a:pt x="525" y="1519"/>
                </a:lnTo>
                <a:lnTo>
                  <a:pt x="525" y="1503"/>
                </a:lnTo>
                <a:lnTo>
                  <a:pt x="523" y="1503"/>
                </a:lnTo>
                <a:lnTo>
                  <a:pt x="523" y="1487"/>
                </a:lnTo>
                <a:lnTo>
                  <a:pt x="520" y="1487"/>
                </a:lnTo>
                <a:lnTo>
                  <a:pt x="520" y="1471"/>
                </a:lnTo>
                <a:lnTo>
                  <a:pt x="517" y="1471"/>
                </a:lnTo>
                <a:lnTo>
                  <a:pt x="517" y="1454"/>
                </a:lnTo>
                <a:lnTo>
                  <a:pt x="515" y="1454"/>
                </a:lnTo>
                <a:lnTo>
                  <a:pt x="515" y="1438"/>
                </a:lnTo>
                <a:lnTo>
                  <a:pt x="512" y="1438"/>
                </a:lnTo>
                <a:lnTo>
                  <a:pt x="512" y="1421"/>
                </a:lnTo>
                <a:lnTo>
                  <a:pt x="509" y="1421"/>
                </a:lnTo>
                <a:lnTo>
                  <a:pt x="509" y="1405"/>
                </a:lnTo>
                <a:lnTo>
                  <a:pt x="507" y="1405"/>
                </a:lnTo>
                <a:lnTo>
                  <a:pt x="507" y="1389"/>
                </a:lnTo>
                <a:lnTo>
                  <a:pt x="504" y="1389"/>
                </a:lnTo>
                <a:lnTo>
                  <a:pt x="504" y="1372"/>
                </a:lnTo>
                <a:lnTo>
                  <a:pt x="502" y="1372"/>
                </a:lnTo>
                <a:lnTo>
                  <a:pt x="502" y="1356"/>
                </a:lnTo>
                <a:lnTo>
                  <a:pt x="499" y="1356"/>
                </a:lnTo>
                <a:lnTo>
                  <a:pt x="499" y="1340"/>
                </a:lnTo>
                <a:lnTo>
                  <a:pt x="496" y="1340"/>
                </a:lnTo>
                <a:lnTo>
                  <a:pt x="496" y="1323"/>
                </a:lnTo>
                <a:lnTo>
                  <a:pt x="493" y="1323"/>
                </a:lnTo>
                <a:lnTo>
                  <a:pt x="493" y="1307"/>
                </a:lnTo>
                <a:lnTo>
                  <a:pt x="491" y="1307"/>
                </a:lnTo>
                <a:lnTo>
                  <a:pt x="491" y="1291"/>
                </a:lnTo>
                <a:lnTo>
                  <a:pt x="488" y="1291"/>
                </a:lnTo>
                <a:lnTo>
                  <a:pt x="488" y="1275"/>
                </a:lnTo>
                <a:lnTo>
                  <a:pt x="486" y="1275"/>
                </a:lnTo>
                <a:lnTo>
                  <a:pt x="486" y="1258"/>
                </a:lnTo>
                <a:lnTo>
                  <a:pt x="483" y="1258"/>
                </a:lnTo>
                <a:lnTo>
                  <a:pt x="483" y="1242"/>
                </a:lnTo>
                <a:lnTo>
                  <a:pt x="480" y="1242"/>
                </a:lnTo>
                <a:lnTo>
                  <a:pt x="480" y="1225"/>
                </a:lnTo>
                <a:lnTo>
                  <a:pt x="477" y="1225"/>
                </a:lnTo>
                <a:lnTo>
                  <a:pt x="477" y="1209"/>
                </a:lnTo>
                <a:lnTo>
                  <a:pt x="475" y="1209"/>
                </a:lnTo>
                <a:lnTo>
                  <a:pt x="475" y="1193"/>
                </a:lnTo>
                <a:lnTo>
                  <a:pt x="472" y="1193"/>
                </a:lnTo>
                <a:lnTo>
                  <a:pt x="472" y="1176"/>
                </a:lnTo>
                <a:lnTo>
                  <a:pt x="470" y="1176"/>
                </a:lnTo>
                <a:lnTo>
                  <a:pt x="470" y="1160"/>
                </a:lnTo>
                <a:lnTo>
                  <a:pt x="467" y="1160"/>
                </a:lnTo>
                <a:lnTo>
                  <a:pt x="467" y="1144"/>
                </a:lnTo>
                <a:lnTo>
                  <a:pt x="464" y="1144"/>
                </a:lnTo>
                <a:lnTo>
                  <a:pt x="464" y="1127"/>
                </a:lnTo>
                <a:lnTo>
                  <a:pt x="462" y="1127"/>
                </a:lnTo>
                <a:lnTo>
                  <a:pt x="462" y="1111"/>
                </a:lnTo>
                <a:lnTo>
                  <a:pt x="459" y="1111"/>
                </a:lnTo>
                <a:lnTo>
                  <a:pt x="459" y="1095"/>
                </a:lnTo>
                <a:lnTo>
                  <a:pt x="456" y="1095"/>
                </a:lnTo>
                <a:lnTo>
                  <a:pt x="456" y="1078"/>
                </a:lnTo>
                <a:lnTo>
                  <a:pt x="454" y="1078"/>
                </a:lnTo>
                <a:lnTo>
                  <a:pt x="454" y="1062"/>
                </a:lnTo>
                <a:lnTo>
                  <a:pt x="451" y="1062"/>
                </a:lnTo>
                <a:lnTo>
                  <a:pt x="451" y="1046"/>
                </a:lnTo>
                <a:lnTo>
                  <a:pt x="448" y="1046"/>
                </a:lnTo>
                <a:lnTo>
                  <a:pt x="448" y="1029"/>
                </a:lnTo>
                <a:lnTo>
                  <a:pt x="446" y="1029"/>
                </a:lnTo>
                <a:lnTo>
                  <a:pt x="446" y="1013"/>
                </a:lnTo>
                <a:lnTo>
                  <a:pt x="443" y="1013"/>
                </a:lnTo>
                <a:lnTo>
                  <a:pt x="443" y="997"/>
                </a:lnTo>
                <a:lnTo>
                  <a:pt x="440" y="997"/>
                </a:lnTo>
                <a:lnTo>
                  <a:pt x="440" y="980"/>
                </a:lnTo>
                <a:lnTo>
                  <a:pt x="438" y="980"/>
                </a:lnTo>
                <a:lnTo>
                  <a:pt x="438" y="964"/>
                </a:lnTo>
                <a:lnTo>
                  <a:pt x="435" y="964"/>
                </a:lnTo>
                <a:lnTo>
                  <a:pt x="435" y="948"/>
                </a:lnTo>
                <a:lnTo>
                  <a:pt x="433" y="948"/>
                </a:lnTo>
                <a:lnTo>
                  <a:pt x="433" y="931"/>
                </a:lnTo>
                <a:lnTo>
                  <a:pt x="430" y="931"/>
                </a:lnTo>
                <a:lnTo>
                  <a:pt x="430" y="915"/>
                </a:lnTo>
                <a:lnTo>
                  <a:pt x="427" y="915"/>
                </a:lnTo>
                <a:lnTo>
                  <a:pt x="427" y="899"/>
                </a:lnTo>
                <a:lnTo>
                  <a:pt x="425" y="899"/>
                </a:lnTo>
                <a:lnTo>
                  <a:pt x="425" y="883"/>
                </a:lnTo>
                <a:lnTo>
                  <a:pt x="422" y="883"/>
                </a:lnTo>
                <a:lnTo>
                  <a:pt x="422" y="866"/>
                </a:lnTo>
                <a:lnTo>
                  <a:pt x="419" y="866"/>
                </a:lnTo>
                <a:lnTo>
                  <a:pt x="419" y="850"/>
                </a:lnTo>
                <a:lnTo>
                  <a:pt x="416" y="850"/>
                </a:lnTo>
                <a:lnTo>
                  <a:pt x="416" y="834"/>
                </a:lnTo>
                <a:lnTo>
                  <a:pt x="414" y="834"/>
                </a:lnTo>
                <a:lnTo>
                  <a:pt x="414" y="817"/>
                </a:lnTo>
                <a:lnTo>
                  <a:pt x="354" y="817"/>
                </a:lnTo>
                <a:lnTo>
                  <a:pt x="354" y="801"/>
                </a:lnTo>
                <a:lnTo>
                  <a:pt x="352" y="801"/>
                </a:lnTo>
                <a:lnTo>
                  <a:pt x="352" y="784"/>
                </a:lnTo>
                <a:lnTo>
                  <a:pt x="350" y="784"/>
                </a:lnTo>
                <a:lnTo>
                  <a:pt x="350" y="768"/>
                </a:lnTo>
                <a:lnTo>
                  <a:pt x="348" y="768"/>
                </a:lnTo>
                <a:lnTo>
                  <a:pt x="348" y="752"/>
                </a:lnTo>
                <a:lnTo>
                  <a:pt x="347" y="752"/>
                </a:lnTo>
                <a:lnTo>
                  <a:pt x="347" y="735"/>
                </a:lnTo>
                <a:lnTo>
                  <a:pt x="345" y="735"/>
                </a:lnTo>
                <a:lnTo>
                  <a:pt x="345" y="719"/>
                </a:lnTo>
                <a:lnTo>
                  <a:pt x="343" y="719"/>
                </a:lnTo>
                <a:lnTo>
                  <a:pt x="343" y="703"/>
                </a:lnTo>
                <a:lnTo>
                  <a:pt x="342" y="703"/>
                </a:lnTo>
                <a:lnTo>
                  <a:pt x="342" y="687"/>
                </a:lnTo>
                <a:lnTo>
                  <a:pt x="340" y="687"/>
                </a:lnTo>
                <a:lnTo>
                  <a:pt x="340" y="670"/>
                </a:lnTo>
                <a:lnTo>
                  <a:pt x="338" y="670"/>
                </a:lnTo>
                <a:lnTo>
                  <a:pt x="338" y="654"/>
                </a:lnTo>
                <a:lnTo>
                  <a:pt x="336" y="654"/>
                </a:lnTo>
                <a:lnTo>
                  <a:pt x="336" y="638"/>
                </a:lnTo>
                <a:lnTo>
                  <a:pt x="334" y="638"/>
                </a:lnTo>
                <a:lnTo>
                  <a:pt x="334" y="621"/>
                </a:lnTo>
                <a:lnTo>
                  <a:pt x="333" y="621"/>
                </a:lnTo>
                <a:lnTo>
                  <a:pt x="333" y="605"/>
                </a:lnTo>
                <a:lnTo>
                  <a:pt x="331" y="605"/>
                </a:lnTo>
                <a:lnTo>
                  <a:pt x="331" y="588"/>
                </a:lnTo>
                <a:lnTo>
                  <a:pt x="329" y="588"/>
                </a:lnTo>
                <a:lnTo>
                  <a:pt x="329" y="572"/>
                </a:lnTo>
                <a:lnTo>
                  <a:pt x="327" y="572"/>
                </a:lnTo>
                <a:lnTo>
                  <a:pt x="327" y="556"/>
                </a:lnTo>
                <a:lnTo>
                  <a:pt x="326" y="556"/>
                </a:lnTo>
                <a:lnTo>
                  <a:pt x="326" y="539"/>
                </a:lnTo>
                <a:lnTo>
                  <a:pt x="324" y="539"/>
                </a:lnTo>
                <a:lnTo>
                  <a:pt x="324" y="523"/>
                </a:lnTo>
                <a:lnTo>
                  <a:pt x="322" y="523"/>
                </a:lnTo>
                <a:lnTo>
                  <a:pt x="322" y="507"/>
                </a:lnTo>
                <a:lnTo>
                  <a:pt x="320" y="507"/>
                </a:lnTo>
                <a:lnTo>
                  <a:pt x="320" y="491"/>
                </a:lnTo>
                <a:lnTo>
                  <a:pt x="319" y="491"/>
                </a:lnTo>
                <a:lnTo>
                  <a:pt x="319" y="474"/>
                </a:lnTo>
                <a:lnTo>
                  <a:pt x="317" y="474"/>
                </a:lnTo>
                <a:lnTo>
                  <a:pt x="317" y="458"/>
                </a:lnTo>
                <a:lnTo>
                  <a:pt x="315" y="458"/>
                </a:lnTo>
                <a:lnTo>
                  <a:pt x="315" y="441"/>
                </a:lnTo>
                <a:lnTo>
                  <a:pt x="313" y="441"/>
                </a:lnTo>
                <a:lnTo>
                  <a:pt x="313" y="425"/>
                </a:lnTo>
                <a:lnTo>
                  <a:pt x="311" y="425"/>
                </a:lnTo>
                <a:lnTo>
                  <a:pt x="311" y="409"/>
                </a:lnTo>
                <a:lnTo>
                  <a:pt x="310" y="409"/>
                </a:lnTo>
                <a:lnTo>
                  <a:pt x="310" y="392"/>
                </a:lnTo>
                <a:lnTo>
                  <a:pt x="308" y="392"/>
                </a:lnTo>
                <a:lnTo>
                  <a:pt x="308" y="376"/>
                </a:lnTo>
                <a:lnTo>
                  <a:pt x="306" y="376"/>
                </a:lnTo>
                <a:lnTo>
                  <a:pt x="306" y="360"/>
                </a:lnTo>
                <a:lnTo>
                  <a:pt x="304" y="360"/>
                </a:lnTo>
                <a:lnTo>
                  <a:pt x="304" y="343"/>
                </a:lnTo>
                <a:lnTo>
                  <a:pt x="303" y="343"/>
                </a:lnTo>
                <a:lnTo>
                  <a:pt x="303" y="327"/>
                </a:lnTo>
                <a:lnTo>
                  <a:pt x="301" y="327"/>
                </a:lnTo>
                <a:lnTo>
                  <a:pt x="301" y="311"/>
                </a:lnTo>
                <a:lnTo>
                  <a:pt x="299" y="311"/>
                </a:lnTo>
                <a:lnTo>
                  <a:pt x="299" y="294"/>
                </a:lnTo>
                <a:lnTo>
                  <a:pt x="297" y="294"/>
                </a:lnTo>
                <a:lnTo>
                  <a:pt x="297" y="278"/>
                </a:lnTo>
                <a:lnTo>
                  <a:pt x="295" y="278"/>
                </a:lnTo>
                <a:lnTo>
                  <a:pt x="295" y="262"/>
                </a:lnTo>
                <a:lnTo>
                  <a:pt x="294" y="262"/>
                </a:lnTo>
                <a:lnTo>
                  <a:pt x="294" y="245"/>
                </a:lnTo>
                <a:lnTo>
                  <a:pt x="292" y="245"/>
                </a:lnTo>
                <a:lnTo>
                  <a:pt x="292" y="229"/>
                </a:lnTo>
                <a:lnTo>
                  <a:pt x="290" y="229"/>
                </a:lnTo>
                <a:lnTo>
                  <a:pt x="290" y="213"/>
                </a:lnTo>
                <a:lnTo>
                  <a:pt x="288" y="213"/>
                </a:lnTo>
                <a:lnTo>
                  <a:pt x="288" y="196"/>
                </a:lnTo>
                <a:lnTo>
                  <a:pt x="286" y="196"/>
                </a:lnTo>
                <a:lnTo>
                  <a:pt x="286" y="180"/>
                </a:lnTo>
                <a:lnTo>
                  <a:pt x="285" y="180"/>
                </a:lnTo>
                <a:lnTo>
                  <a:pt x="285" y="164"/>
                </a:lnTo>
                <a:lnTo>
                  <a:pt x="283" y="164"/>
                </a:lnTo>
                <a:lnTo>
                  <a:pt x="283" y="147"/>
                </a:lnTo>
                <a:lnTo>
                  <a:pt x="281" y="147"/>
                </a:lnTo>
                <a:lnTo>
                  <a:pt x="281" y="131"/>
                </a:lnTo>
                <a:lnTo>
                  <a:pt x="280" y="131"/>
                </a:lnTo>
                <a:lnTo>
                  <a:pt x="280" y="115"/>
                </a:lnTo>
                <a:lnTo>
                  <a:pt x="278" y="115"/>
                </a:lnTo>
                <a:lnTo>
                  <a:pt x="278" y="99"/>
                </a:lnTo>
                <a:lnTo>
                  <a:pt x="276" y="99"/>
                </a:lnTo>
                <a:lnTo>
                  <a:pt x="276" y="82"/>
                </a:lnTo>
                <a:lnTo>
                  <a:pt x="274" y="82"/>
                </a:lnTo>
                <a:lnTo>
                  <a:pt x="274" y="66"/>
                </a:lnTo>
                <a:lnTo>
                  <a:pt x="272" y="66"/>
                </a:lnTo>
                <a:lnTo>
                  <a:pt x="272" y="50"/>
                </a:lnTo>
                <a:lnTo>
                  <a:pt x="271" y="50"/>
                </a:lnTo>
                <a:lnTo>
                  <a:pt x="271" y="33"/>
                </a:lnTo>
                <a:lnTo>
                  <a:pt x="269" y="33"/>
                </a:lnTo>
                <a:lnTo>
                  <a:pt x="269" y="17"/>
                </a:lnTo>
                <a:lnTo>
                  <a:pt x="267" y="17"/>
                </a:lnTo>
                <a:lnTo>
                  <a:pt x="267" y="0"/>
                </a:lnTo>
                <a:lnTo>
                  <a:pt x="0" y="0"/>
                </a:lnTo>
              </a:path>
            </a:pathLst>
          </a:custGeom>
          <a:solidFill>
            <a:srgbClr val="99CCFF"/>
          </a:solidFill>
          <a:ln w="34925" cap="flat">
            <a:solidFill>
              <a:srgbClr val="99CCFF"/>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grpSp>
        <p:nvGrpSpPr>
          <p:cNvPr id="413803" name="Group 413802"/>
          <p:cNvGrpSpPr/>
          <p:nvPr/>
        </p:nvGrpSpPr>
        <p:grpSpPr>
          <a:xfrm>
            <a:off x="4972050" y="2778125"/>
            <a:ext cx="4216400" cy="3843338"/>
            <a:chOff x="4972050" y="2778125"/>
            <a:chExt cx="4216400" cy="3843338"/>
          </a:xfrm>
        </p:grpSpPr>
        <p:sp>
          <p:nvSpPr>
            <p:cNvPr id="9" name="Rectangle 9"/>
            <p:cNvSpPr>
              <a:spLocks noChangeArrowheads="1"/>
            </p:cNvSpPr>
            <p:nvPr/>
          </p:nvSpPr>
          <p:spPr bwMode="auto">
            <a:xfrm>
              <a:off x="5289550" y="5665788"/>
              <a:ext cx="315913" cy="423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2500" b="0" i="0" u="none" strike="noStrike" cap="none" normalizeH="0" baseline="0">
                  <a:ln>
                    <a:noFill/>
                  </a:ln>
                  <a:solidFill>
                    <a:srgbClr val="000000"/>
                  </a:solidFill>
                  <a:effectLst/>
                  <a:latin typeface="Arial" panose="020B0604020202020204" pitchFamily="34" charset="0"/>
                </a:rPr>
                <a:t>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0" name="Rectangle 10"/>
            <p:cNvSpPr>
              <a:spLocks noChangeArrowheads="1"/>
            </p:cNvSpPr>
            <p:nvPr/>
          </p:nvSpPr>
          <p:spPr bwMode="auto">
            <a:xfrm>
              <a:off x="6099175" y="5665788"/>
              <a:ext cx="844550" cy="423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2500" b="0" i="0" u="none" strike="noStrike" cap="none" normalizeH="0" baseline="0">
                  <a:ln>
                    <a:noFill/>
                  </a:ln>
                  <a:solidFill>
                    <a:srgbClr val="000000"/>
                  </a:solidFill>
                  <a:effectLst/>
                  <a:latin typeface="Arial" panose="020B0604020202020204" pitchFamily="34" charset="0"/>
                </a:rPr>
                <a:t>1000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1" name="Rectangle 11"/>
            <p:cNvSpPr>
              <a:spLocks noChangeArrowheads="1"/>
            </p:cNvSpPr>
            <p:nvPr/>
          </p:nvSpPr>
          <p:spPr bwMode="auto">
            <a:xfrm>
              <a:off x="7223125" y="5665788"/>
              <a:ext cx="844550" cy="423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2500" b="0" i="0" u="none" strike="noStrike" cap="none" normalizeH="0" baseline="0">
                  <a:ln>
                    <a:noFill/>
                  </a:ln>
                  <a:solidFill>
                    <a:srgbClr val="000000"/>
                  </a:solidFill>
                  <a:effectLst/>
                  <a:latin typeface="Arial" panose="020B0604020202020204" pitchFamily="34" charset="0"/>
                </a:rPr>
                <a:t>2000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2" name="Rectangle 12"/>
            <p:cNvSpPr>
              <a:spLocks noChangeArrowheads="1"/>
            </p:cNvSpPr>
            <p:nvPr/>
          </p:nvSpPr>
          <p:spPr bwMode="auto">
            <a:xfrm>
              <a:off x="8343900" y="5665788"/>
              <a:ext cx="844550" cy="423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2500" b="0" i="0" u="none" strike="noStrike" cap="none" normalizeH="0" baseline="0">
                  <a:ln>
                    <a:noFill/>
                  </a:ln>
                  <a:solidFill>
                    <a:srgbClr val="000000"/>
                  </a:solidFill>
                  <a:effectLst/>
                  <a:latin typeface="Arial" panose="020B0604020202020204" pitchFamily="34" charset="0"/>
                </a:rPr>
                <a:t>3000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3" name="Rectangle 13"/>
            <p:cNvSpPr>
              <a:spLocks noChangeArrowheads="1"/>
            </p:cNvSpPr>
            <p:nvPr/>
          </p:nvSpPr>
          <p:spPr bwMode="auto">
            <a:xfrm>
              <a:off x="4972050" y="5343525"/>
              <a:ext cx="315913" cy="423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2500" b="0" i="0" u="none" strike="noStrike" cap="none" normalizeH="0" baseline="0">
                  <a:ln>
                    <a:noFill/>
                  </a:ln>
                  <a:solidFill>
                    <a:srgbClr val="000000"/>
                  </a:solidFill>
                  <a:effectLst/>
                  <a:latin typeface="Arial" panose="020B0604020202020204" pitchFamily="34" charset="0"/>
                </a:rPr>
                <a:t>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4" name="Rectangle 14"/>
            <p:cNvSpPr>
              <a:spLocks noChangeArrowheads="1"/>
            </p:cNvSpPr>
            <p:nvPr/>
          </p:nvSpPr>
          <p:spPr bwMode="auto">
            <a:xfrm>
              <a:off x="4972050" y="2778125"/>
              <a:ext cx="315913" cy="423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2500" b="0" i="0" u="none" strike="noStrike" cap="none" normalizeH="0" baseline="0">
                  <a:ln>
                    <a:noFill/>
                  </a:ln>
                  <a:solidFill>
                    <a:srgbClr val="000000"/>
                  </a:solidFill>
                  <a:effectLst/>
                  <a:latin typeface="Arial" panose="020B0604020202020204" pitchFamily="34" charset="0"/>
                </a:rPr>
                <a:t>1</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52" name="Line 52"/>
            <p:cNvSpPr>
              <a:spLocks noChangeShapeType="1"/>
            </p:cNvSpPr>
            <p:nvPr/>
          </p:nvSpPr>
          <p:spPr bwMode="auto">
            <a:xfrm>
              <a:off x="5357813" y="5518150"/>
              <a:ext cx="3367088" cy="0"/>
            </a:xfrm>
            <a:prstGeom prst="line">
              <a:avLst/>
            </a:prstGeom>
            <a:noFill/>
            <a:ln w="1588"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3" name="Line 53"/>
            <p:cNvSpPr>
              <a:spLocks noChangeShapeType="1"/>
            </p:cNvSpPr>
            <p:nvPr/>
          </p:nvSpPr>
          <p:spPr bwMode="auto">
            <a:xfrm>
              <a:off x="5357813" y="5518150"/>
              <a:ext cx="1588" cy="73025"/>
            </a:xfrm>
            <a:prstGeom prst="line">
              <a:avLst/>
            </a:prstGeom>
            <a:noFill/>
            <a:ln w="1588"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4" name="Line 54"/>
            <p:cNvSpPr>
              <a:spLocks noChangeShapeType="1"/>
            </p:cNvSpPr>
            <p:nvPr/>
          </p:nvSpPr>
          <p:spPr bwMode="auto">
            <a:xfrm>
              <a:off x="5357813" y="5518150"/>
              <a:ext cx="1588" cy="122238"/>
            </a:xfrm>
            <a:prstGeom prst="line">
              <a:avLst/>
            </a:prstGeom>
            <a:noFill/>
            <a:ln w="1588"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5" name="Line 55"/>
            <p:cNvSpPr>
              <a:spLocks noChangeShapeType="1"/>
            </p:cNvSpPr>
            <p:nvPr/>
          </p:nvSpPr>
          <p:spPr bwMode="auto">
            <a:xfrm>
              <a:off x="5468938" y="5518150"/>
              <a:ext cx="1588" cy="73025"/>
            </a:xfrm>
            <a:prstGeom prst="line">
              <a:avLst/>
            </a:prstGeom>
            <a:noFill/>
            <a:ln w="1588"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6" name="Line 56"/>
            <p:cNvSpPr>
              <a:spLocks noChangeShapeType="1"/>
            </p:cNvSpPr>
            <p:nvPr/>
          </p:nvSpPr>
          <p:spPr bwMode="auto">
            <a:xfrm>
              <a:off x="5581650" y="5518150"/>
              <a:ext cx="1588" cy="73025"/>
            </a:xfrm>
            <a:prstGeom prst="line">
              <a:avLst/>
            </a:prstGeom>
            <a:noFill/>
            <a:ln w="1588"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7" name="Line 57"/>
            <p:cNvSpPr>
              <a:spLocks noChangeShapeType="1"/>
            </p:cNvSpPr>
            <p:nvPr/>
          </p:nvSpPr>
          <p:spPr bwMode="auto">
            <a:xfrm>
              <a:off x="5694363" y="5518150"/>
              <a:ext cx="1588" cy="73025"/>
            </a:xfrm>
            <a:prstGeom prst="line">
              <a:avLst/>
            </a:prstGeom>
            <a:noFill/>
            <a:ln w="1588"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8" name="Line 58"/>
            <p:cNvSpPr>
              <a:spLocks noChangeShapeType="1"/>
            </p:cNvSpPr>
            <p:nvPr/>
          </p:nvSpPr>
          <p:spPr bwMode="auto">
            <a:xfrm>
              <a:off x="5805488" y="5518150"/>
              <a:ext cx="1588" cy="73025"/>
            </a:xfrm>
            <a:prstGeom prst="line">
              <a:avLst/>
            </a:prstGeom>
            <a:noFill/>
            <a:ln w="1588"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9" name="Line 59"/>
            <p:cNvSpPr>
              <a:spLocks noChangeShapeType="1"/>
            </p:cNvSpPr>
            <p:nvPr/>
          </p:nvSpPr>
          <p:spPr bwMode="auto">
            <a:xfrm>
              <a:off x="5918200" y="5518150"/>
              <a:ext cx="1588" cy="73025"/>
            </a:xfrm>
            <a:prstGeom prst="line">
              <a:avLst/>
            </a:prstGeom>
            <a:noFill/>
            <a:ln w="1588"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60" name="Line 60"/>
            <p:cNvSpPr>
              <a:spLocks noChangeShapeType="1"/>
            </p:cNvSpPr>
            <p:nvPr/>
          </p:nvSpPr>
          <p:spPr bwMode="auto">
            <a:xfrm>
              <a:off x="6030913" y="5518150"/>
              <a:ext cx="1588" cy="73025"/>
            </a:xfrm>
            <a:prstGeom prst="line">
              <a:avLst/>
            </a:prstGeom>
            <a:noFill/>
            <a:ln w="1588"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61" name="Line 61"/>
            <p:cNvSpPr>
              <a:spLocks noChangeShapeType="1"/>
            </p:cNvSpPr>
            <p:nvPr/>
          </p:nvSpPr>
          <p:spPr bwMode="auto">
            <a:xfrm>
              <a:off x="6143625" y="5518150"/>
              <a:ext cx="1588" cy="73025"/>
            </a:xfrm>
            <a:prstGeom prst="line">
              <a:avLst/>
            </a:prstGeom>
            <a:noFill/>
            <a:ln w="1588"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62" name="Line 62"/>
            <p:cNvSpPr>
              <a:spLocks noChangeShapeType="1"/>
            </p:cNvSpPr>
            <p:nvPr/>
          </p:nvSpPr>
          <p:spPr bwMode="auto">
            <a:xfrm>
              <a:off x="6254750" y="5518150"/>
              <a:ext cx="1588" cy="73025"/>
            </a:xfrm>
            <a:prstGeom prst="line">
              <a:avLst/>
            </a:prstGeom>
            <a:noFill/>
            <a:ln w="1588"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63" name="Line 63"/>
            <p:cNvSpPr>
              <a:spLocks noChangeShapeType="1"/>
            </p:cNvSpPr>
            <p:nvPr/>
          </p:nvSpPr>
          <p:spPr bwMode="auto">
            <a:xfrm>
              <a:off x="6367463" y="5518150"/>
              <a:ext cx="1588" cy="73025"/>
            </a:xfrm>
            <a:prstGeom prst="line">
              <a:avLst/>
            </a:prstGeom>
            <a:noFill/>
            <a:ln w="1588"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13696" name="Line 64"/>
            <p:cNvSpPr>
              <a:spLocks noChangeShapeType="1"/>
            </p:cNvSpPr>
            <p:nvPr/>
          </p:nvSpPr>
          <p:spPr bwMode="auto">
            <a:xfrm>
              <a:off x="6480175" y="5518150"/>
              <a:ext cx="1588" cy="73025"/>
            </a:xfrm>
            <a:prstGeom prst="line">
              <a:avLst/>
            </a:prstGeom>
            <a:noFill/>
            <a:ln w="1588"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13697" name="Line 65"/>
            <p:cNvSpPr>
              <a:spLocks noChangeShapeType="1"/>
            </p:cNvSpPr>
            <p:nvPr/>
          </p:nvSpPr>
          <p:spPr bwMode="auto">
            <a:xfrm>
              <a:off x="6480175" y="5518150"/>
              <a:ext cx="1588" cy="122238"/>
            </a:xfrm>
            <a:prstGeom prst="line">
              <a:avLst/>
            </a:prstGeom>
            <a:noFill/>
            <a:ln w="1588"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13698" name="Line 66"/>
            <p:cNvSpPr>
              <a:spLocks noChangeShapeType="1"/>
            </p:cNvSpPr>
            <p:nvPr/>
          </p:nvSpPr>
          <p:spPr bwMode="auto">
            <a:xfrm>
              <a:off x="6592888" y="5518150"/>
              <a:ext cx="1588" cy="73025"/>
            </a:xfrm>
            <a:prstGeom prst="line">
              <a:avLst/>
            </a:prstGeom>
            <a:noFill/>
            <a:ln w="1588"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13699" name="Line 67"/>
            <p:cNvSpPr>
              <a:spLocks noChangeShapeType="1"/>
            </p:cNvSpPr>
            <p:nvPr/>
          </p:nvSpPr>
          <p:spPr bwMode="auto">
            <a:xfrm>
              <a:off x="6705600" y="5518150"/>
              <a:ext cx="1588" cy="73025"/>
            </a:xfrm>
            <a:prstGeom prst="line">
              <a:avLst/>
            </a:prstGeom>
            <a:noFill/>
            <a:ln w="1588"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13700" name="Line 68"/>
            <p:cNvSpPr>
              <a:spLocks noChangeShapeType="1"/>
            </p:cNvSpPr>
            <p:nvPr/>
          </p:nvSpPr>
          <p:spPr bwMode="auto">
            <a:xfrm>
              <a:off x="6816725" y="5518150"/>
              <a:ext cx="1588" cy="73025"/>
            </a:xfrm>
            <a:prstGeom prst="line">
              <a:avLst/>
            </a:prstGeom>
            <a:noFill/>
            <a:ln w="1588"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13701" name="Line 69"/>
            <p:cNvSpPr>
              <a:spLocks noChangeShapeType="1"/>
            </p:cNvSpPr>
            <p:nvPr/>
          </p:nvSpPr>
          <p:spPr bwMode="auto">
            <a:xfrm>
              <a:off x="6929438" y="5518150"/>
              <a:ext cx="1588" cy="73025"/>
            </a:xfrm>
            <a:prstGeom prst="line">
              <a:avLst/>
            </a:prstGeom>
            <a:noFill/>
            <a:ln w="1588"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13702" name="Line 70"/>
            <p:cNvSpPr>
              <a:spLocks noChangeShapeType="1"/>
            </p:cNvSpPr>
            <p:nvPr/>
          </p:nvSpPr>
          <p:spPr bwMode="auto">
            <a:xfrm>
              <a:off x="7042150" y="5518150"/>
              <a:ext cx="1588" cy="73025"/>
            </a:xfrm>
            <a:prstGeom prst="line">
              <a:avLst/>
            </a:prstGeom>
            <a:noFill/>
            <a:ln w="1588"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13703" name="Line 71"/>
            <p:cNvSpPr>
              <a:spLocks noChangeShapeType="1"/>
            </p:cNvSpPr>
            <p:nvPr/>
          </p:nvSpPr>
          <p:spPr bwMode="auto">
            <a:xfrm>
              <a:off x="7154863" y="5518150"/>
              <a:ext cx="1588" cy="73025"/>
            </a:xfrm>
            <a:prstGeom prst="line">
              <a:avLst/>
            </a:prstGeom>
            <a:noFill/>
            <a:ln w="1588"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13704" name="Line 72"/>
            <p:cNvSpPr>
              <a:spLocks noChangeShapeType="1"/>
            </p:cNvSpPr>
            <p:nvPr/>
          </p:nvSpPr>
          <p:spPr bwMode="auto">
            <a:xfrm>
              <a:off x="7265988" y="5518150"/>
              <a:ext cx="1588" cy="73025"/>
            </a:xfrm>
            <a:prstGeom prst="line">
              <a:avLst/>
            </a:prstGeom>
            <a:noFill/>
            <a:ln w="1588"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13705" name="Line 73"/>
            <p:cNvSpPr>
              <a:spLocks noChangeShapeType="1"/>
            </p:cNvSpPr>
            <p:nvPr/>
          </p:nvSpPr>
          <p:spPr bwMode="auto">
            <a:xfrm>
              <a:off x="7378700" y="5518150"/>
              <a:ext cx="1588" cy="73025"/>
            </a:xfrm>
            <a:prstGeom prst="line">
              <a:avLst/>
            </a:prstGeom>
            <a:noFill/>
            <a:ln w="1588"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13706" name="Line 74"/>
            <p:cNvSpPr>
              <a:spLocks noChangeShapeType="1"/>
            </p:cNvSpPr>
            <p:nvPr/>
          </p:nvSpPr>
          <p:spPr bwMode="auto">
            <a:xfrm>
              <a:off x="7491413" y="5518150"/>
              <a:ext cx="1588" cy="73025"/>
            </a:xfrm>
            <a:prstGeom prst="line">
              <a:avLst/>
            </a:prstGeom>
            <a:noFill/>
            <a:ln w="1588"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13707" name="Line 75"/>
            <p:cNvSpPr>
              <a:spLocks noChangeShapeType="1"/>
            </p:cNvSpPr>
            <p:nvPr/>
          </p:nvSpPr>
          <p:spPr bwMode="auto">
            <a:xfrm>
              <a:off x="7602538" y="5518150"/>
              <a:ext cx="3175" cy="73025"/>
            </a:xfrm>
            <a:prstGeom prst="line">
              <a:avLst/>
            </a:prstGeom>
            <a:noFill/>
            <a:ln w="1588"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13709" name="Line 76"/>
            <p:cNvSpPr>
              <a:spLocks noChangeShapeType="1"/>
            </p:cNvSpPr>
            <p:nvPr/>
          </p:nvSpPr>
          <p:spPr bwMode="auto">
            <a:xfrm>
              <a:off x="7602538" y="5518150"/>
              <a:ext cx="3175" cy="122238"/>
            </a:xfrm>
            <a:prstGeom prst="line">
              <a:avLst/>
            </a:prstGeom>
            <a:noFill/>
            <a:ln w="1588"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13710" name="Line 77"/>
            <p:cNvSpPr>
              <a:spLocks noChangeShapeType="1"/>
            </p:cNvSpPr>
            <p:nvPr/>
          </p:nvSpPr>
          <p:spPr bwMode="auto">
            <a:xfrm>
              <a:off x="7716838" y="5518150"/>
              <a:ext cx="1588" cy="73025"/>
            </a:xfrm>
            <a:prstGeom prst="line">
              <a:avLst/>
            </a:prstGeom>
            <a:noFill/>
            <a:ln w="1588"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13711" name="Line 78"/>
            <p:cNvSpPr>
              <a:spLocks noChangeShapeType="1"/>
            </p:cNvSpPr>
            <p:nvPr/>
          </p:nvSpPr>
          <p:spPr bwMode="auto">
            <a:xfrm>
              <a:off x="7826375" y="5518150"/>
              <a:ext cx="1588" cy="73025"/>
            </a:xfrm>
            <a:prstGeom prst="line">
              <a:avLst/>
            </a:prstGeom>
            <a:noFill/>
            <a:ln w="1588"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13712" name="Line 79"/>
            <p:cNvSpPr>
              <a:spLocks noChangeShapeType="1"/>
            </p:cNvSpPr>
            <p:nvPr/>
          </p:nvSpPr>
          <p:spPr bwMode="auto">
            <a:xfrm>
              <a:off x="7939088" y="5518150"/>
              <a:ext cx="1588" cy="73025"/>
            </a:xfrm>
            <a:prstGeom prst="line">
              <a:avLst/>
            </a:prstGeom>
            <a:noFill/>
            <a:ln w="1588"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13713" name="Line 80"/>
            <p:cNvSpPr>
              <a:spLocks noChangeShapeType="1"/>
            </p:cNvSpPr>
            <p:nvPr/>
          </p:nvSpPr>
          <p:spPr bwMode="auto">
            <a:xfrm>
              <a:off x="8053388" y="5518150"/>
              <a:ext cx="1588" cy="73025"/>
            </a:xfrm>
            <a:prstGeom prst="line">
              <a:avLst/>
            </a:prstGeom>
            <a:noFill/>
            <a:ln w="1588"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13714" name="Line 81"/>
            <p:cNvSpPr>
              <a:spLocks noChangeShapeType="1"/>
            </p:cNvSpPr>
            <p:nvPr/>
          </p:nvSpPr>
          <p:spPr bwMode="auto">
            <a:xfrm>
              <a:off x="8164513" y="5518150"/>
              <a:ext cx="1588" cy="73025"/>
            </a:xfrm>
            <a:prstGeom prst="line">
              <a:avLst/>
            </a:prstGeom>
            <a:noFill/>
            <a:ln w="1588"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13715" name="Line 82"/>
            <p:cNvSpPr>
              <a:spLocks noChangeShapeType="1"/>
            </p:cNvSpPr>
            <p:nvPr/>
          </p:nvSpPr>
          <p:spPr bwMode="auto">
            <a:xfrm>
              <a:off x="8275638" y="5518150"/>
              <a:ext cx="1588" cy="73025"/>
            </a:xfrm>
            <a:prstGeom prst="line">
              <a:avLst/>
            </a:prstGeom>
            <a:noFill/>
            <a:ln w="1588"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13716" name="Line 83"/>
            <p:cNvSpPr>
              <a:spLocks noChangeShapeType="1"/>
            </p:cNvSpPr>
            <p:nvPr/>
          </p:nvSpPr>
          <p:spPr bwMode="auto">
            <a:xfrm>
              <a:off x="8388350" y="5518150"/>
              <a:ext cx="1588" cy="73025"/>
            </a:xfrm>
            <a:prstGeom prst="line">
              <a:avLst/>
            </a:prstGeom>
            <a:noFill/>
            <a:ln w="1588"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13717" name="Line 84"/>
            <p:cNvSpPr>
              <a:spLocks noChangeShapeType="1"/>
            </p:cNvSpPr>
            <p:nvPr/>
          </p:nvSpPr>
          <p:spPr bwMode="auto">
            <a:xfrm>
              <a:off x="8501063" y="5518150"/>
              <a:ext cx="1588" cy="73025"/>
            </a:xfrm>
            <a:prstGeom prst="line">
              <a:avLst/>
            </a:prstGeom>
            <a:noFill/>
            <a:ln w="1588"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13718" name="Line 85"/>
            <p:cNvSpPr>
              <a:spLocks noChangeShapeType="1"/>
            </p:cNvSpPr>
            <p:nvPr/>
          </p:nvSpPr>
          <p:spPr bwMode="auto">
            <a:xfrm>
              <a:off x="8612188" y="5518150"/>
              <a:ext cx="1588" cy="73025"/>
            </a:xfrm>
            <a:prstGeom prst="line">
              <a:avLst/>
            </a:prstGeom>
            <a:noFill/>
            <a:ln w="1588"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13719" name="Line 86"/>
            <p:cNvSpPr>
              <a:spLocks noChangeShapeType="1"/>
            </p:cNvSpPr>
            <p:nvPr/>
          </p:nvSpPr>
          <p:spPr bwMode="auto">
            <a:xfrm>
              <a:off x="8724900" y="5518150"/>
              <a:ext cx="1588" cy="73025"/>
            </a:xfrm>
            <a:prstGeom prst="line">
              <a:avLst/>
            </a:prstGeom>
            <a:noFill/>
            <a:ln w="1588"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13720" name="Line 87"/>
            <p:cNvSpPr>
              <a:spLocks noChangeShapeType="1"/>
            </p:cNvSpPr>
            <p:nvPr/>
          </p:nvSpPr>
          <p:spPr bwMode="auto">
            <a:xfrm>
              <a:off x="8724900" y="5518150"/>
              <a:ext cx="1588" cy="122238"/>
            </a:xfrm>
            <a:prstGeom prst="line">
              <a:avLst/>
            </a:prstGeom>
            <a:noFill/>
            <a:ln w="1588"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13721" name="Line 88"/>
            <p:cNvSpPr>
              <a:spLocks noChangeShapeType="1"/>
            </p:cNvSpPr>
            <p:nvPr/>
          </p:nvSpPr>
          <p:spPr bwMode="auto">
            <a:xfrm flipV="1">
              <a:off x="5357813" y="2924175"/>
              <a:ext cx="1588" cy="2593975"/>
            </a:xfrm>
            <a:prstGeom prst="line">
              <a:avLst/>
            </a:prstGeom>
            <a:noFill/>
            <a:ln w="1588"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13722" name="Line 89"/>
            <p:cNvSpPr>
              <a:spLocks noChangeShapeType="1"/>
            </p:cNvSpPr>
            <p:nvPr/>
          </p:nvSpPr>
          <p:spPr bwMode="auto">
            <a:xfrm flipH="1">
              <a:off x="5230813" y="5518150"/>
              <a:ext cx="127000" cy="0"/>
            </a:xfrm>
            <a:prstGeom prst="line">
              <a:avLst/>
            </a:prstGeom>
            <a:noFill/>
            <a:ln w="1588"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13723" name="Line 90"/>
            <p:cNvSpPr>
              <a:spLocks noChangeShapeType="1"/>
            </p:cNvSpPr>
            <p:nvPr/>
          </p:nvSpPr>
          <p:spPr bwMode="auto">
            <a:xfrm flipH="1">
              <a:off x="5197475" y="5518150"/>
              <a:ext cx="160338" cy="0"/>
            </a:xfrm>
            <a:prstGeom prst="line">
              <a:avLst/>
            </a:prstGeom>
            <a:noFill/>
            <a:ln w="1588"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13724" name="Line 91"/>
            <p:cNvSpPr>
              <a:spLocks noChangeShapeType="1"/>
            </p:cNvSpPr>
            <p:nvPr/>
          </p:nvSpPr>
          <p:spPr bwMode="auto">
            <a:xfrm flipH="1">
              <a:off x="5230813" y="5259388"/>
              <a:ext cx="127000" cy="1588"/>
            </a:xfrm>
            <a:prstGeom prst="line">
              <a:avLst/>
            </a:prstGeom>
            <a:noFill/>
            <a:ln w="1588"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13725" name="Line 92"/>
            <p:cNvSpPr>
              <a:spLocks noChangeShapeType="1"/>
            </p:cNvSpPr>
            <p:nvPr/>
          </p:nvSpPr>
          <p:spPr bwMode="auto">
            <a:xfrm flipH="1">
              <a:off x="5230813" y="4999038"/>
              <a:ext cx="127000" cy="0"/>
            </a:xfrm>
            <a:prstGeom prst="line">
              <a:avLst/>
            </a:prstGeom>
            <a:noFill/>
            <a:ln w="1588"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13726" name="Line 93"/>
            <p:cNvSpPr>
              <a:spLocks noChangeShapeType="1"/>
            </p:cNvSpPr>
            <p:nvPr/>
          </p:nvSpPr>
          <p:spPr bwMode="auto">
            <a:xfrm flipH="1">
              <a:off x="5230813" y="4738688"/>
              <a:ext cx="127000" cy="1588"/>
            </a:xfrm>
            <a:prstGeom prst="line">
              <a:avLst/>
            </a:prstGeom>
            <a:noFill/>
            <a:ln w="1588"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13727" name="Line 94"/>
            <p:cNvSpPr>
              <a:spLocks noChangeShapeType="1"/>
            </p:cNvSpPr>
            <p:nvPr/>
          </p:nvSpPr>
          <p:spPr bwMode="auto">
            <a:xfrm flipH="1">
              <a:off x="5230813" y="4479925"/>
              <a:ext cx="127000" cy="1588"/>
            </a:xfrm>
            <a:prstGeom prst="line">
              <a:avLst/>
            </a:prstGeom>
            <a:noFill/>
            <a:ln w="1588"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13728" name="Line 95"/>
            <p:cNvSpPr>
              <a:spLocks noChangeShapeType="1"/>
            </p:cNvSpPr>
            <p:nvPr/>
          </p:nvSpPr>
          <p:spPr bwMode="auto">
            <a:xfrm flipH="1">
              <a:off x="5230813" y="4221163"/>
              <a:ext cx="127000" cy="0"/>
            </a:xfrm>
            <a:prstGeom prst="line">
              <a:avLst/>
            </a:prstGeom>
            <a:noFill/>
            <a:ln w="1588"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13729" name="Line 96"/>
            <p:cNvSpPr>
              <a:spLocks noChangeShapeType="1"/>
            </p:cNvSpPr>
            <p:nvPr/>
          </p:nvSpPr>
          <p:spPr bwMode="auto">
            <a:xfrm flipH="1">
              <a:off x="5197475" y="4221163"/>
              <a:ext cx="160338" cy="0"/>
            </a:xfrm>
            <a:prstGeom prst="line">
              <a:avLst/>
            </a:prstGeom>
            <a:noFill/>
            <a:ln w="1588"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13730" name="Line 97"/>
            <p:cNvSpPr>
              <a:spLocks noChangeShapeType="1"/>
            </p:cNvSpPr>
            <p:nvPr/>
          </p:nvSpPr>
          <p:spPr bwMode="auto">
            <a:xfrm flipH="1">
              <a:off x="5230813" y="3960813"/>
              <a:ext cx="127000" cy="1588"/>
            </a:xfrm>
            <a:prstGeom prst="line">
              <a:avLst/>
            </a:prstGeom>
            <a:noFill/>
            <a:ln w="1588"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13731" name="Line 98"/>
            <p:cNvSpPr>
              <a:spLocks noChangeShapeType="1"/>
            </p:cNvSpPr>
            <p:nvPr/>
          </p:nvSpPr>
          <p:spPr bwMode="auto">
            <a:xfrm flipH="1">
              <a:off x="5230813" y="3703638"/>
              <a:ext cx="127000" cy="1588"/>
            </a:xfrm>
            <a:prstGeom prst="line">
              <a:avLst/>
            </a:prstGeom>
            <a:noFill/>
            <a:ln w="1588"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13732" name="Line 99"/>
            <p:cNvSpPr>
              <a:spLocks noChangeShapeType="1"/>
            </p:cNvSpPr>
            <p:nvPr/>
          </p:nvSpPr>
          <p:spPr bwMode="auto">
            <a:xfrm flipH="1">
              <a:off x="5230813" y="3444875"/>
              <a:ext cx="127000" cy="0"/>
            </a:xfrm>
            <a:prstGeom prst="line">
              <a:avLst/>
            </a:prstGeom>
            <a:noFill/>
            <a:ln w="1588"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13733" name="Line 100"/>
            <p:cNvSpPr>
              <a:spLocks noChangeShapeType="1"/>
            </p:cNvSpPr>
            <p:nvPr/>
          </p:nvSpPr>
          <p:spPr bwMode="auto">
            <a:xfrm flipH="1">
              <a:off x="5230813" y="3182938"/>
              <a:ext cx="127000" cy="1588"/>
            </a:xfrm>
            <a:prstGeom prst="line">
              <a:avLst/>
            </a:prstGeom>
            <a:noFill/>
            <a:ln w="1588"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13734" name="Line 101"/>
            <p:cNvSpPr>
              <a:spLocks noChangeShapeType="1"/>
            </p:cNvSpPr>
            <p:nvPr/>
          </p:nvSpPr>
          <p:spPr bwMode="auto">
            <a:xfrm flipH="1">
              <a:off x="5230813" y="2924175"/>
              <a:ext cx="127000" cy="1588"/>
            </a:xfrm>
            <a:prstGeom prst="line">
              <a:avLst/>
            </a:prstGeom>
            <a:noFill/>
            <a:ln w="1588"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13735" name="Line 102"/>
            <p:cNvSpPr>
              <a:spLocks noChangeShapeType="1"/>
            </p:cNvSpPr>
            <p:nvPr/>
          </p:nvSpPr>
          <p:spPr bwMode="auto">
            <a:xfrm flipH="1">
              <a:off x="5197475" y="2924175"/>
              <a:ext cx="160338" cy="1588"/>
            </a:xfrm>
            <a:prstGeom prst="line">
              <a:avLst/>
            </a:prstGeom>
            <a:noFill/>
            <a:ln w="1588"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13737" name="Freeform 104"/>
            <p:cNvSpPr>
              <a:spLocks/>
            </p:cNvSpPr>
            <p:nvPr/>
          </p:nvSpPr>
          <p:spPr bwMode="auto">
            <a:xfrm>
              <a:off x="5357813" y="2924175"/>
              <a:ext cx="2244725" cy="2593975"/>
            </a:xfrm>
            <a:custGeom>
              <a:avLst/>
              <a:gdLst>
                <a:gd name="T0" fmla="*/ 0 w 1414"/>
                <a:gd name="T1" fmla="*/ 33 h 1634"/>
                <a:gd name="T2" fmla="*/ 0 w 1414"/>
                <a:gd name="T3" fmla="*/ 99 h 1634"/>
                <a:gd name="T4" fmla="*/ 0 w 1414"/>
                <a:gd name="T5" fmla="*/ 164 h 1634"/>
                <a:gd name="T6" fmla="*/ 0 w 1414"/>
                <a:gd name="T7" fmla="*/ 229 h 1634"/>
                <a:gd name="T8" fmla="*/ 0 w 1414"/>
                <a:gd name="T9" fmla="*/ 294 h 1634"/>
                <a:gd name="T10" fmla="*/ 0 w 1414"/>
                <a:gd name="T11" fmla="*/ 360 h 1634"/>
                <a:gd name="T12" fmla="*/ 0 w 1414"/>
                <a:gd name="T13" fmla="*/ 425 h 1634"/>
                <a:gd name="T14" fmla="*/ 0 w 1414"/>
                <a:gd name="T15" fmla="*/ 491 h 1634"/>
                <a:gd name="T16" fmla="*/ 0 w 1414"/>
                <a:gd name="T17" fmla="*/ 556 h 1634"/>
                <a:gd name="T18" fmla="*/ 0 w 1414"/>
                <a:gd name="T19" fmla="*/ 621 h 1634"/>
                <a:gd name="T20" fmla="*/ 0 w 1414"/>
                <a:gd name="T21" fmla="*/ 687 h 1634"/>
                <a:gd name="T22" fmla="*/ 0 w 1414"/>
                <a:gd name="T23" fmla="*/ 752 h 1634"/>
                <a:gd name="T24" fmla="*/ 0 w 1414"/>
                <a:gd name="T25" fmla="*/ 817 h 1634"/>
                <a:gd name="T26" fmla="*/ 0 w 1414"/>
                <a:gd name="T27" fmla="*/ 883 h 1634"/>
                <a:gd name="T28" fmla="*/ 0 w 1414"/>
                <a:gd name="T29" fmla="*/ 948 h 1634"/>
                <a:gd name="T30" fmla="*/ 0 w 1414"/>
                <a:gd name="T31" fmla="*/ 1013 h 1634"/>
                <a:gd name="T32" fmla="*/ 0 w 1414"/>
                <a:gd name="T33" fmla="*/ 1078 h 1634"/>
                <a:gd name="T34" fmla="*/ 0 w 1414"/>
                <a:gd name="T35" fmla="*/ 1144 h 1634"/>
                <a:gd name="T36" fmla="*/ 0 w 1414"/>
                <a:gd name="T37" fmla="*/ 1209 h 1634"/>
                <a:gd name="T38" fmla="*/ 0 w 1414"/>
                <a:gd name="T39" fmla="*/ 1275 h 1634"/>
                <a:gd name="T40" fmla="*/ 0 w 1414"/>
                <a:gd name="T41" fmla="*/ 1340 h 1634"/>
                <a:gd name="T42" fmla="*/ 0 w 1414"/>
                <a:gd name="T43" fmla="*/ 1405 h 1634"/>
                <a:gd name="T44" fmla="*/ 0 w 1414"/>
                <a:gd name="T45" fmla="*/ 1471 h 1634"/>
                <a:gd name="T46" fmla="*/ 0 w 1414"/>
                <a:gd name="T47" fmla="*/ 1536 h 1634"/>
                <a:gd name="T48" fmla="*/ 0 w 1414"/>
                <a:gd name="T49" fmla="*/ 1601 h 1634"/>
                <a:gd name="T50" fmla="*/ 1414 w 1414"/>
                <a:gd name="T51" fmla="*/ 1618 h 1634"/>
                <a:gd name="T52" fmla="*/ 1414 w 1414"/>
                <a:gd name="T53" fmla="*/ 1552 h 1634"/>
                <a:gd name="T54" fmla="*/ 531 w 1414"/>
                <a:gd name="T55" fmla="*/ 1503 h 1634"/>
                <a:gd name="T56" fmla="*/ 531 w 1414"/>
                <a:gd name="T57" fmla="*/ 1438 h 1634"/>
                <a:gd name="T58" fmla="*/ 531 w 1414"/>
                <a:gd name="T59" fmla="*/ 1372 h 1634"/>
                <a:gd name="T60" fmla="*/ 531 w 1414"/>
                <a:gd name="T61" fmla="*/ 1307 h 1634"/>
                <a:gd name="T62" fmla="*/ 531 w 1414"/>
                <a:gd name="T63" fmla="*/ 1242 h 1634"/>
                <a:gd name="T64" fmla="*/ 531 w 1414"/>
                <a:gd name="T65" fmla="*/ 1176 h 1634"/>
                <a:gd name="T66" fmla="*/ 531 w 1414"/>
                <a:gd name="T67" fmla="*/ 1111 h 1634"/>
                <a:gd name="T68" fmla="*/ 531 w 1414"/>
                <a:gd name="T69" fmla="*/ 1046 h 1634"/>
                <a:gd name="T70" fmla="*/ 531 w 1414"/>
                <a:gd name="T71" fmla="*/ 980 h 1634"/>
                <a:gd name="T72" fmla="*/ 531 w 1414"/>
                <a:gd name="T73" fmla="*/ 915 h 1634"/>
                <a:gd name="T74" fmla="*/ 531 w 1414"/>
                <a:gd name="T75" fmla="*/ 850 h 1634"/>
                <a:gd name="T76" fmla="*/ 354 w 1414"/>
                <a:gd name="T77" fmla="*/ 801 h 1634"/>
                <a:gd name="T78" fmla="*/ 354 w 1414"/>
                <a:gd name="T79" fmla="*/ 735 h 1634"/>
                <a:gd name="T80" fmla="*/ 354 w 1414"/>
                <a:gd name="T81" fmla="*/ 670 h 1634"/>
                <a:gd name="T82" fmla="*/ 354 w 1414"/>
                <a:gd name="T83" fmla="*/ 605 h 1634"/>
                <a:gd name="T84" fmla="*/ 354 w 1414"/>
                <a:gd name="T85" fmla="*/ 539 h 1634"/>
                <a:gd name="T86" fmla="*/ 354 w 1414"/>
                <a:gd name="T87" fmla="*/ 474 h 1634"/>
                <a:gd name="T88" fmla="*/ 354 w 1414"/>
                <a:gd name="T89" fmla="*/ 409 h 1634"/>
                <a:gd name="T90" fmla="*/ 354 w 1414"/>
                <a:gd name="T91" fmla="*/ 343 h 1634"/>
                <a:gd name="T92" fmla="*/ 354 w 1414"/>
                <a:gd name="T93" fmla="*/ 278 h 1634"/>
                <a:gd name="T94" fmla="*/ 354 w 1414"/>
                <a:gd name="T95" fmla="*/ 213 h 1634"/>
                <a:gd name="T96" fmla="*/ 354 w 1414"/>
                <a:gd name="T97" fmla="*/ 147 h 1634"/>
                <a:gd name="T98" fmla="*/ 354 w 1414"/>
                <a:gd name="T99" fmla="*/ 82 h 1634"/>
                <a:gd name="T100" fmla="*/ 354 w 1414"/>
                <a:gd name="T101" fmla="*/ 17 h 1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414" h="1634">
                  <a:moveTo>
                    <a:pt x="0" y="0"/>
                  </a:moveTo>
                  <a:lnTo>
                    <a:pt x="0" y="0"/>
                  </a:lnTo>
                  <a:lnTo>
                    <a:pt x="0" y="17"/>
                  </a:lnTo>
                  <a:lnTo>
                    <a:pt x="0" y="33"/>
                  </a:lnTo>
                  <a:lnTo>
                    <a:pt x="0" y="50"/>
                  </a:lnTo>
                  <a:lnTo>
                    <a:pt x="0" y="66"/>
                  </a:lnTo>
                  <a:lnTo>
                    <a:pt x="0" y="82"/>
                  </a:lnTo>
                  <a:lnTo>
                    <a:pt x="0" y="99"/>
                  </a:lnTo>
                  <a:lnTo>
                    <a:pt x="0" y="115"/>
                  </a:lnTo>
                  <a:lnTo>
                    <a:pt x="0" y="131"/>
                  </a:lnTo>
                  <a:lnTo>
                    <a:pt x="0" y="147"/>
                  </a:lnTo>
                  <a:lnTo>
                    <a:pt x="0" y="164"/>
                  </a:lnTo>
                  <a:lnTo>
                    <a:pt x="0" y="180"/>
                  </a:lnTo>
                  <a:lnTo>
                    <a:pt x="0" y="196"/>
                  </a:lnTo>
                  <a:lnTo>
                    <a:pt x="0" y="213"/>
                  </a:lnTo>
                  <a:lnTo>
                    <a:pt x="0" y="229"/>
                  </a:lnTo>
                  <a:lnTo>
                    <a:pt x="0" y="245"/>
                  </a:lnTo>
                  <a:lnTo>
                    <a:pt x="0" y="262"/>
                  </a:lnTo>
                  <a:lnTo>
                    <a:pt x="0" y="278"/>
                  </a:lnTo>
                  <a:lnTo>
                    <a:pt x="0" y="294"/>
                  </a:lnTo>
                  <a:lnTo>
                    <a:pt x="0" y="311"/>
                  </a:lnTo>
                  <a:lnTo>
                    <a:pt x="0" y="327"/>
                  </a:lnTo>
                  <a:lnTo>
                    <a:pt x="0" y="343"/>
                  </a:lnTo>
                  <a:lnTo>
                    <a:pt x="0" y="360"/>
                  </a:lnTo>
                  <a:lnTo>
                    <a:pt x="0" y="376"/>
                  </a:lnTo>
                  <a:lnTo>
                    <a:pt x="0" y="392"/>
                  </a:lnTo>
                  <a:lnTo>
                    <a:pt x="0" y="409"/>
                  </a:lnTo>
                  <a:lnTo>
                    <a:pt x="0" y="425"/>
                  </a:lnTo>
                  <a:lnTo>
                    <a:pt x="0" y="441"/>
                  </a:lnTo>
                  <a:lnTo>
                    <a:pt x="0" y="458"/>
                  </a:lnTo>
                  <a:lnTo>
                    <a:pt x="0" y="474"/>
                  </a:lnTo>
                  <a:lnTo>
                    <a:pt x="0" y="491"/>
                  </a:lnTo>
                  <a:lnTo>
                    <a:pt x="0" y="507"/>
                  </a:lnTo>
                  <a:lnTo>
                    <a:pt x="0" y="523"/>
                  </a:lnTo>
                  <a:lnTo>
                    <a:pt x="0" y="539"/>
                  </a:lnTo>
                  <a:lnTo>
                    <a:pt x="0" y="556"/>
                  </a:lnTo>
                  <a:lnTo>
                    <a:pt x="0" y="572"/>
                  </a:lnTo>
                  <a:lnTo>
                    <a:pt x="0" y="588"/>
                  </a:lnTo>
                  <a:lnTo>
                    <a:pt x="0" y="605"/>
                  </a:lnTo>
                  <a:lnTo>
                    <a:pt x="0" y="621"/>
                  </a:lnTo>
                  <a:lnTo>
                    <a:pt x="0" y="638"/>
                  </a:lnTo>
                  <a:lnTo>
                    <a:pt x="0" y="654"/>
                  </a:lnTo>
                  <a:lnTo>
                    <a:pt x="0" y="670"/>
                  </a:lnTo>
                  <a:lnTo>
                    <a:pt x="0" y="687"/>
                  </a:lnTo>
                  <a:lnTo>
                    <a:pt x="0" y="703"/>
                  </a:lnTo>
                  <a:lnTo>
                    <a:pt x="0" y="719"/>
                  </a:lnTo>
                  <a:lnTo>
                    <a:pt x="0" y="735"/>
                  </a:lnTo>
                  <a:lnTo>
                    <a:pt x="0" y="752"/>
                  </a:lnTo>
                  <a:lnTo>
                    <a:pt x="0" y="768"/>
                  </a:lnTo>
                  <a:lnTo>
                    <a:pt x="0" y="784"/>
                  </a:lnTo>
                  <a:lnTo>
                    <a:pt x="0" y="801"/>
                  </a:lnTo>
                  <a:lnTo>
                    <a:pt x="0" y="817"/>
                  </a:lnTo>
                  <a:lnTo>
                    <a:pt x="0" y="834"/>
                  </a:lnTo>
                  <a:lnTo>
                    <a:pt x="0" y="850"/>
                  </a:lnTo>
                  <a:lnTo>
                    <a:pt x="0" y="866"/>
                  </a:lnTo>
                  <a:lnTo>
                    <a:pt x="0" y="883"/>
                  </a:lnTo>
                  <a:lnTo>
                    <a:pt x="0" y="899"/>
                  </a:lnTo>
                  <a:lnTo>
                    <a:pt x="0" y="915"/>
                  </a:lnTo>
                  <a:lnTo>
                    <a:pt x="0" y="931"/>
                  </a:lnTo>
                  <a:lnTo>
                    <a:pt x="0" y="948"/>
                  </a:lnTo>
                  <a:lnTo>
                    <a:pt x="0" y="964"/>
                  </a:lnTo>
                  <a:lnTo>
                    <a:pt x="0" y="980"/>
                  </a:lnTo>
                  <a:lnTo>
                    <a:pt x="0" y="997"/>
                  </a:lnTo>
                  <a:lnTo>
                    <a:pt x="0" y="1013"/>
                  </a:lnTo>
                  <a:lnTo>
                    <a:pt x="0" y="1029"/>
                  </a:lnTo>
                  <a:lnTo>
                    <a:pt x="0" y="1046"/>
                  </a:lnTo>
                  <a:lnTo>
                    <a:pt x="0" y="1062"/>
                  </a:lnTo>
                  <a:lnTo>
                    <a:pt x="0" y="1078"/>
                  </a:lnTo>
                  <a:lnTo>
                    <a:pt x="0" y="1095"/>
                  </a:lnTo>
                  <a:lnTo>
                    <a:pt x="0" y="1111"/>
                  </a:lnTo>
                  <a:lnTo>
                    <a:pt x="0" y="1127"/>
                  </a:lnTo>
                  <a:lnTo>
                    <a:pt x="0" y="1144"/>
                  </a:lnTo>
                  <a:lnTo>
                    <a:pt x="0" y="1160"/>
                  </a:lnTo>
                  <a:lnTo>
                    <a:pt x="0" y="1176"/>
                  </a:lnTo>
                  <a:lnTo>
                    <a:pt x="0" y="1193"/>
                  </a:lnTo>
                  <a:lnTo>
                    <a:pt x="0" y="1209"/>
                  </a:lnTo>
                  <a:lnTo>
                    <a:pt x="0" y="1225"/>
                  </a:lnTo>
                  <a:lnTo>
                    <a:pt x="0" y="1242"/>
                  </a:lnTo>
                  <a:lnTo>
                    <a:pt x="0" y="1258"/>
                  </a:lnTo>
                  <a:lnTo>
                    <a:pt x="0" y="1275"/>
                  </a:lnTo>
                  <a:lnTo>
                    <a:pt x="0" y="1291"/>
                  </a:lnTo>
                  <a:lnTo>
                    <a:pt x="0" y="1307"/>
                  </a:lnTo>
                  <a:lnTo>
                    <a:pt x="0" y="1323"/>
                  </a:lnTo>
                  <a:lnTo>
                    <a:pt x="0" y="1340"/>
                  </a:lnTo>
                  <a:lnTo>
                    <a:pt x="0" y="1356"/>
                  </a:lnTo>
                  <a:lnTo>
                    <a:pt x="0" y="1372"/>
                  </a:lnTo>
                  <a:lnTo>
                    <a:pt x="0" y="1389"/>
                  </a:lnTo>
                  <a:lnTo>
                    <a:pt x="0" y="1405"/>
                  </a:lnTo>
                  <a:lnTo>
                    <a:pt x="0" y="1421"/>
                  </a:lnTo>
                  <a:lnTo>
                    <a:pt x="0" y="1438"/>
                  </a:lnTo>
                  <a:lnTo>
                    <a:pt x="0" y="1454"/>
                  </a:lnTo>
                  <a:lnTo>
                    <a:pt x="0" y="1471"/>
                  </a:lnTo>
                  <a:lnTo>
                    <a:pt x="0" y="1487"/>
                  </a:lnTo>
                  <a:lnTo>
                    <a:pt x="0" y="1503"/>
                  </a:lnTo>
                  <a:lnTo>
                    <a:pt x="0" y="1519"/>
                  </a:lnTo>
                  <a:lnTo>
                    <a:pt x="0" y="1536"/>
                  </a:lnTo>
                  <a:lnTo>
                    <a:pt x="0" y="1552"/>
                  </a:lnTo>
                  <a:lnTo>
                    <a:pt x="0" y="1568"/>
                  </a:lnTo>
                  <a:lnTo>
                    <a:pt x="0" y="1585"/>
                  </a:lnTo>
                  <a:lnTo>
                    <a:pt x="0" y="1601"/>
                  </a:lnTo>
                  <a:lnTo>
                    <a:pt x="0" y="1618"/>
                  </a:lnTo>
                  <a:lnTo>
                    <a:pt x="0" y="1634"/>
                  </a:lnTo>
                  <a:lnTo>
                    <a:pt x="1414" y="1634"/>
                  </a:lnTo>
                  <a:lnTo>
                    <a:pt x="1414" y="1618"/>
                  </a:lnTo>
                  <a:lnTo>
                    <a:pt x="1414" y="1601"/>
                  </a:lnTo>
                  <a:lnTo>
                    <a:pt x="1414" y="1585"/>
                  </a:lnTo>
                  <a:lnTo>
                    <a:pt x="1414" y="1568"/>
                  </a:lnTo>
                  <a:lnTo>
                    <a:pt x="1414" y="1552"/>
                  </a:lnTo>
                  <a:lnTo>
                    <a:pt x="531" y="1552"/>
                  </a:lnTo>
                  <a:lnTo>
                    <a:pt x="531" y="1536"/>
                  </a:lnTo>
                  <a:lnTo>
                    <a:pt x="531" y="1519"/>
                  </a:lnTo>
                  <a:lnTo>
                    <a:pt x="531" y="1503"/>
                  </a:lnTo>
                  <a:lnTo>
                    <a:pt x="531" y="1487"/>
                  </a:lnTo>
                  <a:lnTo>
                    <a:pt x="531" y="1471"/>
                  </a:lnTo>
                  <a:lnTo>
                    <a:pt x="531" y="1454"/>
                  </a:lnTo>
                  <a:lnTo>
                    <a:pt x="531" y="1438"/>
                  </a:lnTo>
                  <a:lnTo>
                    <a:pt x="531" y="1421"/>
                  </a:lnTo>
                  <a:lnTo>
                    <a:pt x="531" y="1405"/>
                  </a:lnTo>
                  <a:lnTo>
                    <a:pt x="531" y="1389"/>
                  </a:lnTo>
                  <a:lnTo>
                    <a:pt x="531" y="1372"/>
                  </a:lnTo>
                  <a:lnTo>
                    <a:pt x="531" y="1356"/>
                  </a:lnTo>
                  <a:lnTo>
                    <a:pt x="531" y="1340"/>
                  </a:lnTo>
                  <a:lnTo>
                    <a:pt x="531" y="1323"/>
                  </a:lnTo>
                  <a:lnTo>
                    <a:pt x="531" y="1307"/>
                  </a:lnTo>
                  <a:lnTo>
                    <a:pt x="531" y="1291"/>
                  </a:lnTo>
                  <a:lnTo>
                    <a:pt x="531" y="1275"/>
                  </a:lnTo>
                  <a:lnTo>
                    <a:pt x="531" y="1258"/>
                  </a:lnTo>
                  <a:lnTo>
                    <a:pt x="531" y="1242"/>
                  </a:lnTo>
                  <a:lnTo>
                    <a:pt x="531" y="1225"/>
                  </a:lnTo>
                  <a:lnTo>
                    <a:pt x="531" y="1209"/>
                  </a:lnTo>
                  <a:lnTo>
                    <a:pt x="531" y="1193"/>
                  </a:lnTo>
                  <a:lnTo>
                    <a:pt x="531" y="1176"/>
                  </a:lnTo>
                  <a:lnTo>
                    <a:pt x="531" y="1160"/>
                  </a:lnTo>
                  <a:lnTo>
                    <a:pt x="531" y="1144"/>
                  </a:lnTo>
                  <a:lnTo>
                    <a:pt x="531" y="1127"/>
                  </a:lnTo>
                  <a:lnTo>
                    <a:pt x="531" y="1111"/>
                  </a:lnTo>
                  <a:lnTo>
                    <a:pt x="531" y="1095"/>
                  </a:lnTo>
                  <a:lnTo>
                    <a:pt x="531" y="1078"/>
                  </a:lnTo>
                  <a:lnTo>
                    <a:pt x="531" y="1062"/>
                  </a:lnTo>
                  <a:lnTo>
                    <a:pt x="531" y="1046"/>
                  </a:lnTo>
                  <a:lnTo>
                    <a:pt x="531" y="1029"/>
                  </a:lnTo>
                  <a:lnTo>
                    <a:pt x="531" y="1013"/>
                  </a:lnTo>
                  <a:lnTo>
                    <a:pt x="531" y="997"/>
                  </a:lnTo>
                  <a:lnTo>
                    <a:pt x="531" y="980"/>
                  </a:lnTo>
                  <a:lnTo>
                    <a:pt x="531" y="964"/>
                  </a:lnTo>
                  <a:lnTo>
                    <a:pt x="531" y="948"/>
                  </a:lnTo>
                  <a:lnTo>
                    <a:pt x="531" y="931"/>
                  </a:lnTo>
                  <a:lnTo>
                    <a:pt x="531" y="915"/>
                  </a:lnTo>
                  <a:lnTo>
                    <a:pt x="531" y="899"/>
                  </a:lnTo>
                  <a:lnTo>
                    <a:pt x="531" y="883"/>
                  </a:lnTo>
                  <a:lnTo>
                    <a:pt x="531" y="866"/>
                  </a:lnTo>
                  <a:lnTo>
                    <a:pt x="531" y="850"/>
                  </a:lnTo>
                  <a:lnTo>
                    <a:pt x="531" y="834"/>
                  </a:lnTo>
                  <a:lnTo>
                    <a:pt x="531" y="817"/>
                  </a:lnTo>
                  <a:lnTo>
                    <a:pt x="354" y="817"/>
                  </a:lnTo>
                  <a:lnTo>
                    <a:pt x="354" y="801"/>
                  </a:lnTo>
                  <a:lnTo>
                    <a:pt x="354" y="784"/>
                  </a:lnTo>
                  <a:lnTo>
                    <a:pt x="354" y="768"/>
                  </a:lnTo>
                  <a:lnTo>
                    <a:pt x="354" y="752"/>
                  </a:lnTo>
                  <a:lnTo>
                    <a:pt x="354" y="735"/>
                  </a:lnTo>
                  <a:lnTo>
                    <a:pt x="354" y="719"/>
                  </a:lnTo>
                  <a:lnTo>
                    <a:pt x="354" y="703"/>
                  </a:lnTo>
                  <a:lnTo>
                    <a:pt x="354" y="687"/>
                  </a:lnTo>
                  <a:lnTo>
                    <a:pt x="354" y="670"/>
                  </a:lnTo>
                  <a:lnTo>
                    <a:pt x="354" y="654"/>
                  </a:lnTo>
                  <a:lnTo>
                    <a:pt x="354" y="638"/>
                  </a:lnTo>
                  <a:lnTo>
                    <a:pt x="354" y="621"/>
                  </a:lnTo>
                  <a:lnTo>
                    <a:pt x="354" y="605"/>
                  </a:lnTo>
                  <a:lnTo>
                    <a:pt x="354" y="588"/>
                  </a:lnTo>
                  <a:lnTo>
                    <a:pt x="354" y="572"/>
                  </a:lnTo>
                  <a:lnTo>
                    <a:pt x="354" y="556"/>
                  </a:lnTo>
                  <a:lnTo>
                    <a:pt x="354" y="539"/>
                  </a:lnTo>
                  <a:lnTo>
                    <a:pt x="354" y="523"/>
                  </a:lnTo>
                  <a:lnTo>
                    <a:pt x="354" y="507"/>
                  </a:lnTo>
                  <a:lnTo>
                    <a:pt x="354" y="491"/>
                  </a:lnTo>
                  <a:lnTo>
                    <a:pt x="354" y="474"/>
                  </a:lnTo>
                  <a:lnTo>
                    <a:pt x="354" y="458"/>
                  </a:lnTo>
                  <a:lnTo>
                    <a:pt x="354" y="441"/>
                  </a:lnTo>
                  <a:lnTo>
                    <a:pt x="354" y="425"/>
                  </a:lnTo>
                  <a:lnTo>
                    <a:pt x="354" y="409"/>
                  </a:lnTo>
                  <a:lnTo>
                    <a:pt x="354" y="392"/>
                  </a:lnTo>
                  <a:lnTo>
                    <a:pt x="354" y="376"/>
                  </a:lnTo>
                  <a:lnTo>
                    <a:pt x="354" y="360"/>
                  </a:lnTo>
                  <a:lnTo>
                    <a:pt x="354" y="343"/>
                  </a:lnTo>
                  <a:lnTo>
                    <a:pt x="354" y="327"/>
                  </a:lnTo>
                  <a:lnTo>
                    <a:pt x="354" y="311"/>
                  </a:lnTo>
                  <a:lnTo>
                    <a:pt x="354" y="294"/>
                  </a:lnTo>
                  <a:lnTo>
                    <a:pt x="354" y="278"/>
                  </a:lnTo>
                  <a:lnTo>
                    <a:pt x="354" y="262"/>
                  </a:lnTo>
                  <a:lnTo>
                    <a:pt x="354" y="245"/>
                  </a:lnTo>
                  <a:lnTo>
                    <a:pt x="354" y="229"/>
                  </a:lnTo>
                  <a:lnTo>
                    <a:pt x="354" y="213"/>
                  </a:lnTo>
                  <a:lnTo>
                    <a:pt x="354" y="196"/>
                  </a:lnTo>
                  <a:lnTo>
                    <a:pt x="354" y="180"/>
                  </a:lnTo>
                  <a:lnTo>
                    <a:pt x="354" y="164"/>
                  </a:lnTo>
                  <a:lnTo>
                    <a:pt x="354" y="147"/>
                  </a:lnTo>
                  <a:lnTo>
                    <a:pt x="354" y="131"/>
                  </a:lnTo>
                  <a:lnTo>
                    <a:pt x="354" y="115"/>
                  </a:lnTo>
                  <a:lnTo>
                    <a:pt x="354" y="99"/>
                  </a:lnTo>
                  <a:lnTo>
                    <a:pt x="354" y="82"/>
                  </a:lnTo>
                  <a:lnTo>
                    <a:pt x="354" y="66"/>
                  </a:lnTo>
                  <a:lnTo>
                    <a:pt x="354" y="50"/>
                  </a:lnTo>
                  <a:lnTo>
                    <a:pt x="354" y="33"/>
                  </a:lnTo>
                  <a:lnTo>
                    <a:pt x="354" y="17"/>
                  </a:lnTo>
                  <a:lnTo>
                    <a:pt x="354" y="0"/>
                  </a:lnTo>
                  <a:lnTo>
                    <a:pt x="0" y="0"/>
                  </a:lnTo>
                </a:path>
              </a:pathLst>
            </a:custGeom>
            <a:noFill/>
            <a:ln w="34925" cap="flat">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13739" name="Rectangle 106"/>
            <p:cNvSpPr>
              <a:spLocks noChangeArrowheads="1"/>
            </p:cNvSpPr>
            <p:nvPr/>
          </p:nvSpPr>
          <p:spPr bwMode="auto">
            <a:xfrm>
              <a:off x="6580188" y="6116638"/>
              <a:ext cx="442913" cy="501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2900" b="0" i="1" u="none" strike="noStrike" cap="none" normalizeH="0" baseline="0">
                  <a:ln>
                    <a:noFill/>
                  </a:ln>
                  <a:solidFill>
                    <a:srgbClr val="000000"/>
                  </a:solidFill>
                  <a:effectLst/>
                  <a:latin typeface="Arial" panose="020B0604020202020204" pitchFamily="34" charset="0"/>
                </a:rPr>
                <a:t>D</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413740" name="Rectangle 107"/>
            <p:cNvSpPr>
              <a:spLocks noChangeArrowheads="1"/>
            </p:cNvSpPr>
            <p:nvPr/>
          </p:nvSpPr>
          <p:spPr bwMode="auto">
            <a:xfrm>
              <a:off x="6950075" y="6115050"/>
              <a:ext cx="274638" cy="5064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2900" b="0" i="0" u="none" strike="noStrike" cap="none" normalizeH="0" baseline="0">
                  <a:ln>
                    <a:noFill/>
                  </a:ln>
                  <a:solidFill>
                    <a:srgbClr val="000000"/>
                  </a:solidFill>
                  <a:effectLst/>
                  <a:latin typeface="Arial" panose="020B0604020202020204" pitchFamily="34" charset="0"/>
                </a:rPr>
                <a:t>[</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413741" name="Rectangle 108"/>
            <p:cNvSpPr>
              <a:spLocks noChangeArrowheads="1"/>
            </p:cNvSpPr>
            <p:nvPr/>
          </p:nvSpPr>
          <p:spPr bwMode="auto">
            <a:xfrm>
              <a:off x="7054850" y="6115050"/>
              <a:ext cx="655638" cy="5064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2900" b="0" i="0" u="none" strike="noStrike" cap="none" normalizeH="0" baseline="0">
                  <a:ln>
                    <a:noFill/>
                  </a:ln>
                  <a:solidFill>
                    <a:srgbClr val="000000"/>
                  </a:solidFill>
                  <a:effectLst/>
                  <a:latin typeface="Arial" panose="020B0604020202020204" pitchFamily="34" charset="0"/>
                </a:rPr>
                <a:t>Gy</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413742" name="Rectangle 109"/>
            <p:cNvSpPr>
              <a:spLocks noChangeArrowheads="1"/>
            </p:cNvSpPr>
            <p:nvPr/>
          </p:nvSpPr>
          <p:spPr bwMode="auto">
            <a:xfrm>
              <a:off x="7527925" y="6115050"/>
              <a:ext cx="274638" cy="5064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2900" b="0" i="0" u="none" strike="noStrike" cap="none" normalizeH="0" baseline="0">
                  <a:ln>
                    <a:noFill/>
                  </a:ln>
                  <a:solidFill>
                    <a:srgbClr val="000000"/>
                  </a:solidFill>
                  <a:effectLst/>
                  <a:latin typeface="Arial" panose="020B0604020202020204" pitchFamily="34" charset="0"/>
                </a:rPr>
                <a:t>]</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413753" name="Rectangle 120"/>
            <p:cNvSpPr>
              <a:spLocks noChangeArrowheads="1"/>
            </p:cNvSpPr>
            <p:nvPr/>
          </p:nvSpPr>
          <p:spPr bwMode="auto">
            <a:xfrm>
              <a:off x="5289550" y="5665788"/>
              <a:ext cx="315913" cy="423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2500" b="0" i="0" u="none" strike="noStrike" cap="none" normalizeH="0" baseline="0">
                  <a:ln>
                    <a:noFill/>
                  </a:ln>
                  <a:solidFill>
                    <a:srgbClr val="000000"/>
                  </a:solidFill>
                  <a:effectLst/>
                  <a:latin typeface="Arial" panose="020B0604020202020204" pitchFamily="34" charset="0"/>
                </a:rPr>
                <a:t>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413754" name="Rectangle 121"/>
            <p:cNvSpPr>
              <a:spLocks noChangeArrowheads="1"/>
            </p:cNvSpPr>
            <p:nvPr/>
          </p:nvSpPr>
          <p:spPr bwMode="auto">
            <a:xfrm>
              <a:off x="6099175" y="5665788"/>
              <a:ext cx="844550" cy="423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2500" b="0" i="0" u="none" strike="noStrike" cap="none" normalizeH="0" baseline="0">
                  <a:ln>
                    <a:noFill/>
                  </a:ln>
                  <a:solidFill>
                    <a:srgbClr val="000000"/>
                  </a:solidFill>
                  <a:effectLst/>
                  <a:latin typeface="Arial" panose="020B0604020202020204" pitchFamily="34" charset="0"/>
                </a:rPr>
                <a:t>1000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413755" name="Rectangle 122"/>
            <p:cNvSpPr>
              <a:spLocks noChangeArrowheads="1"/>
            </p:cNvSpPr>
            <p:nvPr/>
          </p:nvSpPr>
          <p:spPr bwMode="auto">
            <a:xfrm>
              <a:off x="7223125" y="5665788"/>
              <a:ext cx="844550" cy="423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2500" b="0" i="0" u="none" strike="noStrike" cap="none" normalizeH="0" baseline="0">
                  <a:ln>
                    <a:noFill/>
                  </a:ln>
                  <a:solidFill>
                    <a:srgbClr val="000000"/>
                  </a:solidFill>
                  <a:effectLst/>
                  <a:latin typeface="Arial" panose="020B0604020202020204" pitchFamily="34" charset="0"/>
                </a:rPr>
                <a:t>2000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413756" name="Rectangle 123"/>
            <p:cNvSpPr>
              <a:spLocks noChangeArrowheads="1"/>
            </p:cNvSpPr>
            <p:nvPr/>
          </p:nvSpPr>
          <p:spPr bwMode="auto">
            <a:xfrm>
              <a:off x="8343900" y="5665788"/>
              <a:ext cx="844550" cy="423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2500" b="0" i="0" u="none" strike="noStrike" cap="none" normalizeH="0" baseline="0">
                  <a:ln>
                    <a:noFill/>
                  </a:ln>
                  <a:solidFill>
                    <a:srgbClr val="000000"/>
                  </a:solidFill>
                  <a:effectLst/>
                  <a:latin typeface="Arial" panose="020B0604020202020204" pitchFamily="34" charset="0"/>
                </a:rPr>
                <a:t>3000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413757" name="Rectangle 124"/>
            <p:cNvSpPr>
              <a:spLocks noChangeArrowheads="1"/>
            </p:cNvSpPr>
            <p:nvPr/>
          </p:nvSpPr>
          <p:spPr bwMode="auto">
            <a:xfrm>
              <a:off x="4972050" y="5343525"/>
              <a:ext cx="315913" cy="423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2500" b="0" i="0" u="none" strike="noStrike" cap="none" normalizeH="0" baseline="0">
                  <a:ln>
                    <a:noFill/>
                  </a:ln>
                  <a:solidFill>
                    <a:srgbClr val="000000"/>
                  </a:solidFill>
                  <a:effectLst/>
                  <a:latin typeface="Arial" panose="020B0604020202020204" pitchFamily="34" charset="0"/>
                </a:rPr>
                <a:t>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413758" name="Rectangle 125"/>
            <p:cNvSpPr>
              <a:spLocks noChangeArrowheads="1"/>
            </p:cNvSpPr>
            <p:nvPr/>
          </p:nvSpPr>
          <p:spPr bwMode="auto">
            <a:xfrm>
              <a:off x="4972050" y="2778125"/>
              <a:ext cx="315913" cy="423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2500" b="0" i="0" u="none" strike="noStrike" cap="none" normalizeH="0" baseline="0">
                  <a:ln>
                    <a:noFill/>
                  </a:ln>
                  <a:solidFill>
                    <a:srgbClr val="000000"/>
                  </a:solidFill>
                  <a:effectLst/>
                  <a:latin typeface="Arial" panose="020B0604020202020204" pitchFamily="34" charset="0"/>
                </a:rPr>
                <a:t>1</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96297" name="Line 163"/>
            <p:cNvSpPr>
              <a:spLocks noChangeShapeType="1"/>
            </p:cNvSpPr>
            <p:nvPr/>
          </p:nvSpPr>
          <p:spPr bwMode="auto">
            <a:xfrm>
              <a:off x="5357813" y="5518150"/>
              <a:ext cx="3367088" cy="0"/>
            </a:xfrm>
            <a:prstGeom prst="line">
              <a:avLst/>
            </a:prstGeom>
            <a:noFill/>
            <a:ln w="1588"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96298" name="Line 164"/>
            <p:cNvSpPr>
              <a:spLocks noChangeShapeType="1"/>
            </p:cNvSpPr>
            <p:nvPr/>
          </p:nvSpPr>
          <p:spPr bwMode="auto">
            <a:xfrm>
              <a:off x="5357813" y="5518150"/>
              <a:ext cx="1588" cy="73025"/>
            </a:xfrm>
            <a:prstGeom prst="line">
              <a:avLst/>
            </a:prstGeom>
            <a:noFill/>
            <a:ln w="1588"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96299" name="Line 165"/>
            <p:cNvSpPr>
              <a:spLocks noChangeShapeType="1"/>
            </p:cNvSpPr>
            <p:nvPr/>
          </p:nvSpPr>
          <p:spPr bwMode="auto">
            <a:xfrm>
              <a:off x="5357813" y="5518150"/>
              <a:ext cx="1588" cy="122238"/>
            </a:xfrm>
            <a:prstGeom prst="line">
              <a:avLst/>
            </a:prstGeom>
            <a:noFill/>
            <a:ln w="1588"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96300" name="Line 166"/>
            <p:cNvSpPr>
              <a:spLocks noChangeShapeType="1"/>
            </p:cNvSpPr>
            <p:nvPr/>
          </p:nvSpPr>
          <p:spPr bwMode="auto">
            <a:xfrm>
              <a:off x="5468938" y="5518150"/>
              <a:ext cx="1588" cy="73025"/>
            </a:xfrm>
            <a:prstGeom prst="line">
              <a:avLst/>
            </a:prstGeom>
            <a:noFill/>
            <a:ln w="1588"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96301" name="Line 167"/>
            <p:cNvSpPr>
              <a:spLocks noChangeShapeType="1"/>
            </p:cNvSpPr>
            <p:nvPr/>
          </p:nvSpPr>
          <p:spPr bwMode="auto">
            <a:xfrm>
              <a:off x="5581650" y="5518150"/>
              <a:ext cx="1588" cy="73025"/>
            </a:xfrm>
            <a:prstGeom prst="line">
              <a:avLst/>
            </a:prstGeom>
            <a:noFill/>
            <a:ln w="1588"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96302" name="Line 168"/>
            <p:cNvSpPr>
              <a:spLocks noChangeShapeType="1"/>
            </p:cNvSpPr>
            <p:nvPr/>
          </p:nvSpPr>
          <p:spPr bwMode="auto">
            <a:xfrm>
              <a:off x="5694363" y="5518150"/>
              <a:ext cx="1588" cy="73025"/>
            </a:xfrm>
            <a:prstGeom prst="line">
              <a:avLst/>
            </a:prstGeom>
            <a:noFill/>
            <a:ln w="1588"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96303" name="Line 169"/>
            <p:cNvSpPr>
              <a:spLocks noChangeShapeType="1"/>
            </p:cNvSpPr>
            <p:nvPr/>
          </p:nvSpPr>
          <p:spPr bwMode="auto">
            <a:xfrm>
              <a:off x="5805488" y="5518150"/>
              <a:ext cx="1588" cy="73025"/>
            </a:xfrm>
            <a:prstGeom prst="line">
              <a:avLst/>
            </a:prstGeom>
            <a:noFill/>
            <a:ln w="1588"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96304" name="Line 170"/>
            <p:cNvSpPr>
              <a:spLocks noChangeShapeType="1"/>
            </p:cNvSpPr>
            <p:nvPr/>
          </p:nvSpPr>
          <p:spPr bwMode="auto">
            <a:xfrm>
              <a:off x="5918200" y="5518150"/>
              <a:ext cx="1588" cy="73025"/>
            </a:xfrm>
            <a:prstGeom prst="line">
              <a:avLst/>
            </a:prstGeom>
            <a:noFill/>
            <a:ln w="1588"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96305" name="Line 171"/>
            <p:cNvSpPr>
              <a:spLocks noChangeShapeType="1"/>
            </p:cNvSpPr>
            <p:nvPr/>
          </p:nvSpPr>
          <p:spPr bwMode="auto">
            <a:xfrm>
              <a:off x="6030913" y="5518150"/>
              <a:ext cx="1588" cy="73025"/>
            </a:xfrm>
            <a:prstGeom prst="line">
              <a:avLst/>
            </a:prstGeom>
            <a:noFill/>
            <a:ln w="1588"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96306" name="Line 172"/>
            <p:cNvSpPr>
              <a:spLocks noChangeShapeType="1"/>
            </p:cNvSpPr>
            <p:nvPr/>
          </p:nvSpPr>
          <p:spPr bwMode="auto">
            <a:xfrm>
              <a:off x="6143625" y="5518150"/>
              <a:ext cx="1588" cy="73025"/>
            </a:xfrm>
            <a:prstGeom prst="line">
              <a:avLst/>
            </a:prstGeom>
            <a:noFill/>
            <a:ln w="1588"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96307" name="Line 173"/>
            <p:cNvSpPr>
              <a:spLocks noChangeShapeType="1"/>
            </p:cNvSpPr>
            <p:nvPr/>
          </p:nvSpPr>
          <p:spPr bwMode="auto">
            <a:xfrm>
              <a:off x="6254750" y="5518150"/>
              <a:ext cx="1588" cy="73025"/>
            </a:xfrm>
            <a:prstGeom prst="line">
              <a:avLst/>
            </a:prstGeom>
            <a:noFill/>
            <a:ln w="1588"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96308" name="Line 174"/>
            <p:cNvSpPr>
              <a:spLocks noChangeShapeType="1"/>
            </p:cNvSpPr>
            <p:nvPr/>
          </p:nvSpPr>
          <p:spPr bwMode="auto">
            <a:xfrm>
              <a:off x="6367463" y="5518150"/>
              <a:ext cx="1588" cy="73025"/>
            </a:xfrm>
            <a:prstGeom prst="line">
              <a:avLst/>
            </a:prstGeom>
            <a:noFill/>
            <a:ln w="1588"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96309" name="Line 175"/>
            <p:cNvSpPr>
              <a:spLocks noChangeShapeType="1"/>
            </p:cNvSpPr>
            <p:nvPr/>
          </p:nvSpPr>
          <p:spPr bwMode="auto">
            <a:xfrm>
              <a:off x="6480175" y="5518150"/>
              <a:ext cx="1588" cy="73025"/>
            </a:xfrm>
            <a:prstGeom prst="line">
              <a:avLst/>
            </a:prstGeom>
            <a:noFill/>
            <a:ln w="1588"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96310" name="Line 176"/>
            <p:cNvSpPr>
              <a:spLocks noChangeShapeType="1"/>
            </p:cNvSpPr>
            <p:nvPr/>
          </p:nvSpPr>
          <p:spPr bwMode="auto">
            <a:xfrm>
              <a:off x="6480175" y="5518150"/>
              <a:ext cx="1588" cy="122238"/>
            </a:xfrm>
            <a:prstGeom prst="line">
              <a:avLst/>
            </a:prstGeom>
            <a:noFill/>
            <a:ln w="1588"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96311" name="Line 177"/>
            <p:cNvSpPr>
              <a:spLocks noChangeShapeType="1"/>
            </p:cNvSpPr>
            <p:nvPr/>
          </p:nvSpPr>
          <p:spPr bwMode="auto">
            <a:xfrm>
              <a:off x="6592888" y="5518150"/>
              <a:ext cx="1588" cy="73025"/>
            </a:xfrm>
            <a:prstGeom prst="line">
              <a:avLst/>
            </a:prstGeom>
            <a:noFill/>
            <a:ln w="1588"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96312" name="Line 178"/>
            <p:cNvSpPr>
              <a:spLocks noChangeShapeType="1"/>
            </p:cNvSpPr>
            <p:nvPr/>
          </p:nvSpPr>
          <p:spPr bwMode="auto">
            <a:xfrm>
              <a:off x="6705600" y="5518150"/>
              <a:ext cx="1588" cy="73025"/>
            </a:xfrm>
            <a:prstGeom prst="line">
              <a:avLst/>
            </a:prstGeom>
            <a:noFill/>
            <a:ln w="1588"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96313" name="Line 179"/>
            <p:cNvSpPr>
              <a:spLocks noChangeShapeType="1"/>
            </p:cNvSpPr>
            <p:nvPr/>
          </p:nvSpPr>
          <p:spPr bwMode="auto">
            <a:xfrm>
              <a:off x="6816725" y="5518150"/>
              <a:ext cx="1588" cy="73025"/>
            </a:xfrm>
            <a:prstGeom prst="line">
              <a:avLst/>
            </a:prstGeom>
            <a:noFill/>
            <a:ln w="1588"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96314" name="Line 180"/>
            <p:cNvSpPr>
              <a:spLocks noChangeShapeType="1"/>
            </p:cNvSpPr>
            <p:nvPr/>
          </p:nvSpPr>
          <p:spPr bwMode="auto">
            <a:xfrm>
              <a:off x="6929438" y="5518150"/>
              <a:ext cx="1588" cy="73025"/>
            </a:xfrm>
            <a:prstGeom prst="line">
              <a:avLst/>
            </a:prstGeom>
            <a:noFill/>
            <a:ln w="1588"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96315" name="Line 181"/>
            <p:cNvSpPr>
              <a:spLocks noChangeShapeType="1"/>
            </p:cNvSpPr>
            <p:nvPr/>
          </p:nvSpPr>
          <p:spPr bwMode="auto">
            <a:xfrm>
              <a:off x="7042150" y="5518150"/>
              <a:ext cx="1588" cy="73025"/>
            </a:xfrm>
            <a:prstGeom prst="line">
              <a:avLst/>
            </a:prstGeom>
            <a:noFill/>
            <a:ln w="1588"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96316" name="Line 182"/>
            <p:cNvSpPr>
              <a:spLocks noChangeShapeType="1"/>
            </p:cNvSpPr>
            <p:nvPr/>
          </p:nvSpPr>
          <p:spPr bwMode="auto">
            <a:xfrm>
              <a:off x="7154863" y="5518150"/>
              <a:ext cx="1588" cy="73025"/>
            </a:xfrm>
            <a:prstGeom prst="line">
              <a:avLst/>
            </a:prstGeom>
            <a:noFill/>
            <a:ln w="1588"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96317" name="Line 183"/>
            <p:cNvSpPr>
              <a:spLocks noChangeShapeType="1"/>
            </p:cNvSpPr>
            <p:nvPr/>
          </p:nvSpPr>
          <p:spPr bwMode="auto">
            <a:xfrm>
              <a:off x="7265988" y="5518150"/>
              <a:ext cx="1588" cy="73025"/>
            </a:xfrm>
            <a:prstGeom prst="line">
              <a:avLst/>
            </a:prstGeom>
            <a:noFill/>
            <a:ln w="1588"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96318" name="Line 184"/>
            <p:cNvSpPr>
              <a:spLocks noChangeShapeType="1"/>
            </p:cNvSpPr>
            <p:nvPr/>
          </p:nvSpPr>
          <p:spPr bwMode="auto">
            <a:xfrm>
              <a:off x="7378700" y="5518150"/>
              <a:ext cx="1588" cy="73025"/>
            </a:xfrm>
            <a:prstGeom prst="line">
              <a:avLst/>
            </a:prstGeom>
            <a:noFill/>
            <a:ln w="1588"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96319" name="Line 185"/>
            <p:cNvSpPr>
              <a:spLocks noChangeShapeType="1"/>
            </p:cNvSpPr>
            <p:nvPr/>
          </p:nvSpPr>
          <p:spPr bwMode="auto">
            <a:xfrm>
              <a:off x="7491413" y="5518150"/>
              <a:ext cx="1588" cy="73025"/>
            </a:xfrm>
            <a:prstGeom prst="line">
              <a:avLst/>
            </a:prstGeom>
            <a:noFill/>
            <a:ln w="1588"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13760" name="Line 186"/>
            <p:cNvSpPr>
              <a:spLocks noChangeShapeType="1"/>
            </p:cNvSpPr>
            <p:nvPr/>
          </p:nvSpPr>
          <p:spPr bwMode="auto">
            <a:xfrm>
              <a:off x="7602538" y="5518150"/>
              <a:ext cx="3175" cy="73025"/>
            </a:xfrm>
            <a:prstGeom prst="line">
              <a:avLst/>
            </a:prstGeom>
            <a:noFill/>
            <a:ln w="1588"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13761" name="Line 187"/>
            <p:cNvSpPr>
              <a:spLocks noChangeShapeType="1"/>
            </p:cNvSpPr>
            <p:nvPr/>
          </p:nvSpPr>
          <p:spPr bwMode="auto">
            <a:xfrm>
              <a:off x="7602538" y="5518150"/>
              <a:ext cx="3175" cy="122238"/>
            </a:xfrm>
            <a:prstGeom prst="line">
              <a:avLst/>
            </a:prstGeom>
            <a:noFill/>
            <a:ln w="1588"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13762" name="Line 188"/>
            <p:cNvSpPr>
              <a:spLocks noChangeShapeType="1"/>
            </p:cNvSpPr>
            <p:nvPr/>
          </p:nvSpPr>
          <p:spPr bwMode="auto">
            <a:xfrm>
              <a:off x="7716838" y="5518150"/>
              <a:ext cx="1588" cy="73025"/>
            </a:xfrm>
            <a:prstGeom prst="line">
              <a:avLst/>
            </a:prstGeom>
            <a:noFill/>
            <a:ln w="1588"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13763" name="Line 189"/>
            <p:cNvSpPr>
              <a:spLocks noChangeShapeType="1"/>
            </p:cNvSpPr>
            <p:nvPr/>
          </p:nvSpPr>
          <p:spPr bwMode="auto">
            <a:xfrm>
              <a:off x="7826375" y="5518150"/>
              <a:ext cx="1588" cy="73025"/>
            </a:xfrm>
            <a:prstGeom prst="line">
              <a:avLst/>
            </a:prstGeom>
            <a:noFill/>
            <a:ln w="1588"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13764" name="Line 190"/>
            <p:cNvSpPr>
              <a:spLocks noChangeShapeType="1"/>
            </p:cNvSpPr>
            <p:nvPr/>
          </p:nvSpPr>
          <p:spPr bwMode="auto">
            <a:xfrm>
              <a:off x="7939088" y="5518150"/>
              <a:ext cx="1588" cy="73025"/>
            </a:xfrm>
            <a:prstGeom prst="line">
              <a:avLst/>
            </a:prstGeom>
            <a:noFill/>
            <a:ln w="1588"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13765" name="Line 191"/>
            <p:cNvSpPr>
              <a:spLocks noChangeShapeType="1"/>
            </p:cNvSpPr>
            <p:nvPr/>
          </p:nvSpPr>
          <p:spPr bwMode="auto">
            <a:xfrm>
              <a:off x="8053388" y="5518150"/>
              <a:ext cx="1588" cy="73025"/>
            </a:xfrm>
            <a:prstGeom prst="line">
              <a:avLst/>
            </a:prstGeom>
            <a:noFill/>
            <a:ln w="1588"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13766" name="Line 192"/>
            <p:cNvSpPr>
              <a:spLocks noChangeShapeType="1"/>
            </p:cNvSpPr>
            <p:nvPr/>
          </p:nvSpPr>
          <p:spPr bwMode="auto">
            <a:xfrm>
              <a:off x="8164513" y="5518150"/>
              <a:ext cx="1588" cy="73025"/>
            </a:xfrm>
            <a:prstGeom prst="line">
              <a:avLst/>
            </a:prstGeom>
            <a:noFill/>
            <a:ln w="1588"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13767" name="Line 193"/>
            <p:cNvSpPr>
              <a:spLocks noChangeShapeType="1"/>
            </p:cNvSpPr>
            <p:nvPr/>
          </p:nvSpPr>
          <p:spPr bwMode="auto">
            <a:xfrm>
              <a:off x="8275638" y="5518150"/>
              <a:ext cx="1588" cy="73025"/>
            </a:xfrm>
            <a:prstGeom prst="line">
              <a:avLst/>
            </a:prstGeom>
            <a:noFill/>
            <a:ln w="1588"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13768" name="Line 194"/>
            <p:cNvSpPr>
              <a:spLocks noChangeShapeType="1"/>
            </p:cNvSpPr>
            <p:nvPr/>
          </p:nvSpPr>
          <p:spPr bwMode="auto">
            <a:xfrm>
              <a:off x="8388350" y="5518150"/>
              <a:ext cx="1588" cy="73025"/>
            </a:xfrm>
            <a:prstGeom prst="line">
              <a:avLst/>
            </a:prstGeom>
            <a:noFill/>
            <a:ln w="1588"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13769" name="Line 195"/>
            <p:cNvSpPr>
              <a:spLocks noChangeShapeType="1"/>
            </p:cNvSpPr>
            <p:nvPr/>
          </p:nvSpPr>
          <p:spPr bwMode="auto">
            <a:xfrm>
              <a:off x="8501063" y="5518150"/>
              <a:ext cx="1588" cy="73025"/>
            </a:xfrm>
            <a:prstGeom prst="line">
              <a:avLst/>
            </a:prstGeom>
            <a:noFill/>
            <a:ln w="1588"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13770" name="Line 196"/>
            <p:cNvSpPr>
              <a:spLocks noChangeShapeType="1"/>
            </p:cNvSpPr>
            <p:nvPr/>
          </p:nvSpPr>
          <p:spPr bwMode="auto">
            <a:xfrm>
              <a:off x="8612188" y="5518150"/>
              <a:ext cx="1588" cy="73025"/>
            </a:xfrm>
            <a:prstGeom prst="line">
              <a:avLst/>
            </a:prstGeom>
            <a:noFill/>
            <a:ln w="1588"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13771" name="Line 197"/>
            <p:cNvSpPr>
              <a:spLocks noChangeShapeType="1"/>
            </p:cNvSpPr>
            <p:nvPr/>
          </p:nvSpPr>
          <p:spPr bwMode="auto">
            <a:xfrm>
              <a:off x="8724900" y="5518150"/>
              <a:ext cx="1588" cy="73025"/>
            </a:xfrm>
            <a:prstGeom prst="line">
              <a:avLst/>
            </a:prstGeom>
            <a:noFill/>
            <a:ln w="1588"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13772" name="Line 198"/>
            <p:cNvSpPr>
              <a:spLocks noChangeShapeType="1"/>
            </p:cNvSpPr>
            <p:nvPr/>
          </p:nvSpPr>
          <p:spPr bwMode="auto">
            <a:xfrm>
              <a:off x="8724900" y="5518150"/>
              <a:ext cx="1588" cy="122238"/>
            </a:xfrm>
            <a:prstGeom prst="line">
              <a:avLst/>
            </a:prstGeom>
            <a:noFill/>
            <a:ln w="1588"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13773" name="Line 199"/>
            <p:cNvSpPr>
              <a:spLocks noChangeShapeType="1"/>
            </p:cNvSpPr>
            <p:nvPr/>
          </p:nvSpPr>
          <p:spPr bwMode="auto">
            <a:xfrm flipV="1">
              <a:off x="5357813" y="2924175"/>
              <a:ext cx="1588" cy="2593975"/>
            </a:xfrm>
            <a:prstGeom prst="line">
              <a:avLst/>
            </a:prstGeom>
            <a:noFill/>
            <a:ln w="1588"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13774" name="Line 200"/>
            <p:cNvSpPr>
              <a:spLocks noChangeShapeType="1"/>
            </p:cNvSpPr>
            <p:nvPr/>
          </p:nvSpPr>
          <p:spPr bwMode="auto">
            <a:xfrm flipH="1">
              <a:off x="5230813" y="5518150"/>
              <a:ext cx="127000" cy="0"/>
            </a:xfrm>
            <a:prstGeom prst="line">
              <a:avLst/>
            </a:prstGeom>
            <a:noFill/>
            <a:ln w="1588"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13775" name="Line 201"/>
            <p:cNvSpPr>
              <a:spLocks noChangeShapeType="1"/>
            </p:cNvSpPr>
            <p:nvPr/>
          </p:nvSpPr>
          <p:spPr bwMode="auto">
            <a:xfrm flipH="1">
              <a:off x="5197475" y="5518150"/>
              <a:ext cx="160338" cy="0"/>
            </a:xfrm>
            <a:prstGeom prst="line">
              <a:avLst/>
            </a:prstGeom>
            <a:noFill/>
            <a:ln w="1588"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13776" name="Line 202"/>
            <p:cNvSpPr>
              <a:spLocks noChangeShapeType="1"/>
            </p:cNvSpPr>
            <p:nvPr/>
          </p:nvSpPr>
          <p:spPr bwMode="auto">
            <a:xfrm flipH="1">
              <a:off x="5230813" y="5259388"/>
              <a:ext cx="127000" cy="1588"/>
            </a:xfrm>
            <a:prstGeom prst="line">
              <a:avLst/>
            </a:prstGeom>
            <a:noFill/>
            <a:ln w="1588"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13777" name="Line 203"/>
            <p:cNvSpPr>
              <a:spLocks noChangeShapeType="1"/>
            </p:cNvSpPr>
            <p:nvPr/>
          </p:nvSpPr>
          <p:spPr bwMode="auto">
            <a:xfrm flipH="1">
              <a:off x="5230813" y="4999038"/>
              <a:ext cx="127000" cy="0"/>
            </a:xfrm>
            <a:prstGeom prst="line">
              <a:avLst/>
            </a:prstGeom>
            <a:noFill/>
            <a:ln w="1588"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13778" name="Line 204"/>
            <p:cNvSpPr>
              <a:spLocks noChangeShapeType="1"/>
            </p:cNvSpPr>
            <p:nvPr/>
          </p:nvSpPr>
          <p:spPr bwMode="auto">
            <a:xfrm flipH="1">
              <a:off x="5230813" y="4738688"/>
              <a:ext cx="127000" cy="1588"/>
            </a:xfrm>
            <a:prstGeom prst="line">
              <a:avLst/>
            </a:prstGeom>
            <a:noFill/>
            <a:ln w="1588"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13779" name="Line 205"/>
            <p:cNvSpPr>
              <a:spLocks noChangeShapeType="1"/>
            </p:cNvSpPr>
            <p:nvPr/>
          </p:nvSpPr>
          <p:spPr bwMode="auto">
            <a:xfrm flipH="1">
              <a:off x="5230813" y="4479925"/>
              <a:ext cx="127000" cy="1588"/>
            </a:xfrm>
            <a:prstGeom prst="line">
              <a:avLst/>
            </a:prstGeom>
            <a:noFill/>
            <a:ln w="1588"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13780" name="Line 206"/>
            <p:cNvSpPr>
              <a:spLocks noChangeShapeType="1"/>
            </p:cNvSpPr>
            <p:nvPr/>
          </p:nvSpPr>
          <p:spPr bwMode="auto">
            <a:xfrm flipH="1">
              <a:off x="5230813" y="4221163"/>
              <a:ext cx="127000" cy="0"/>
            </a:xfrm>
            <a:prstGeom prst="line">
              <a:avLst/>
            </a:prstGeom>
            <a:noFill/>
            <a:ln w="1588"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13781" name="Line 207"/>
            <p:cNvSpPr>
              <a:spLocks noChangeShapeType="1"/>
            </p:cNvSpPr>
            <p:nvPr/>
          </p:nvSpPr>
          <p:spPr bwMode="auto">
            <a:xfrm flipH="1">
              <a:off x="5197475" y="4221163"/>
              <a:ext cx="160338" cy="0"/>
            </a:xfrm>
            <a:prstGeom prst="line">
              <a:avLst/>
            </a:prstGeom>
            <a:noFill/>
            <a:ln w="1588"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13782" name="Line 208"/>
            <p:cNvSpPr>
              <a:spLocks noChangeShapeType="1"/>
            </p:cNvSpPr>
            <p:nvPr/>
          </p:nvSpPr>
          <p:spPr bwMode="auto">
            <a:xfrm flipH="1">
              <a:off x="5230813" y="3960813"/>
              <a:ext cx="127000" cy="1588"/>
            </a:xfrm>
            <a:prstGeom prst="line">
              <a:avLst/>
            </a:prstGeom>
            <a:noFill/>
            <a:ln w="1588"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13783" name="Line 209"/>
            <p:cNvSpPr>
              <a:spLocks noChangeShapeType="1"/>
            </p:cNvSpPr>
            <p:nvPr/>
          </p:nvSpPr>
          <p:spPr bwMode="auto">
            <a:xfrm flipH="1">
              <a:off x="5230813" y="3703638"/>
              <a:ext cx="127000" cy="1588"/>
            </a:xfrm>
            <a:prstGeom prst="line">
              <a:avLst/>
            </a:prstGeom>
            <a:noFill/>
            <a:ln w="1588"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13784" name="Line 210"/>
            <p:cNvSpPr>
              <a:spLocks noChangeShapeType="1"/>
            </p:cNvSpPr>
            <p:nvPr/>
          </p:nvSpPr>
          <p:spPr bwMode="auto">
            <a:xfrm flipH="1">
              <a:off x="5230813" y="3444875"/>
              <a:ext cx="127000" cy="0"/>
            </a:xfrm>
            <a:prstGeom prst="line">
              <a:avLst/>
            </a:prstGeom>
            <a:noFill/>
            <a:ln w="1588"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13785" name="Line 211"/>
            <p:cNvSpPr>
              <a:spLocks noChangeShapeType="1"/>
            </p:cNvSpPr>
            <p:nvPr/>
          </p:nvSpPr>
          <p:spPr bwMode="auto">
            <a:xfrm flipH="1">
              <a:off x="5230813" y="3182938"/>
              <a:ext cx="127000" cy="1588"/>
            </a:xfrm>
            <a:prstGeom prst="line">
              <a:avLst/>
            </a:prstGeom>
            <a:noFill/>
            <a:ln w="1588"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13786" name="Line 212"/>
            <p:cNvSpPr>
              <a:spLocks noChangeShapeType="1"/>
            </p:cNvSpPr>
            <p:nvPr/>
          </p:nvSpPr>
          <p:spPr bwMode="auto">
            <a:xfrm flipH="1">
              <a:off x="5230813" y="2924175"/>
              <a:ext cx="127000" cy="1588"/>
            </a:xfrm>
            <a:prstGeom prst="line">
              <a:avLst/>
            </a:prstGeom>
            <a:noFill/>
            <a:ln w="1588"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13787" name="Line 213"/>
            <p:cNvSpPr>
              <a:spLocks noChangeShapeType="1"/>
            </p:cNvSpPr>
            <p:nvPr/>
          </p:nvSpPr>
          <p:spPr bwMode="auto">
            <a:xfrm flipH="1">
              <a:off x="5197475" y="2924175"/>
              <a:ext cx="160338" cy="1588"/>
            </a:xfrm>
            <a:prstGeom prst="line">
              <a:avLst/>
            </a:prstGeom>
            <a:noFill/>
            <a:ln w="1588"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13789" name="Freeform 215"/>
            <p:cNvSpPr>
              <a:spLocks/>
            </p:cNvSpPr>
            <p:nvPr/>
          </p:nvSpPr>
          <p:spPr bwMode="auto">
            <a:xfrm>
              <a:off x="5357813" y="2924175"/>
              <a:ext cx="2244725" cy="2593975"/>
            </a:xfrm>
            <a:custGeom>
              <a:avLst/>
              <a:gdLst>
                <a:gd name="T0" fmla="*/ 0 w 1414"/>
                <a:gd name="T1" fmla="*/ 33 h 1634"/>
                <a:gd name="T2" fmla="*/ 0 w 1414"/>
                <a:gd name="T3" fmla="*/ 99 h 1634"/>
                <a:gd name="T4" fmla="*/ 0 w 1414"/>
                <a:gd name="T5" fmla="*/ 164 h 1634"/>
                <a:gd name="T6" fmla="*/ 0 w 1414"/>
                <a:gd name="T7" fmla="*/ 229 h 1634"/>
                <a:gd name="T8" fmla="*/ 0 w 1414"/>
                <a:gd name="T9" fmla="*/ 294 h 1634"/>
                <a:gd name="T10" fmla="*/ 0 w 1414"/>
                <a:gd name="T11" fmla="*/ 360 h 1634"/>
                <a:gd name="T12" fmla="*/ 0 w 1414"/>
                <a:gd name="T13" fmla="*/ 425 h 1634"/>
                <a:gd name="T14" fmla="*/ 0 w 1414"/>
                <a:gd name="T15" fmla="*/ 491 h 1634"/>
                <a:gd name="T16" fmla="*/ 0 w 1414"/>
                <a:gd name="T17" fmla="*/ 556 h 1634"/>
                <a:gd name="T18" fmla="*/ 0 w 1414"/>
                <a:gd name="T19" fmla="*/ 621 h 1634"/>
                <a:gd name="T20" fmla="*/ 0 w 1414"/>
                <a:gd name="T21" fmla="*/ 687 h 1634"/>
                <a:gd name="T22" fmla="*/ 0 w 1414"/>
                <a:gd name="T23" fmla="*/ 752 h 1634"/>
                <a:gd name="T24" fmla="*/ 0 w 1414"/>
                <a:gd name="T25" fmla="*/ 817 h 1634"/>
                <a:gd name="T26" fmla="*/ 0 w 1414"/>
                <a:gd name="T27" fmla="*/ 883 h 1634"/>
                <a:gd name="T28" fmla="*/ 0 w 1414"/>
                <a:gd name="T29" fmla="*/ 948 h 1634"/>
                <a:gd name="T30" fmla="*/ 0 w 1414"/>
                <a:gd name="T31" fmla="*/ 1013 h 1634"/>
                <a:gd name="T32" fmla="*/ 0 w 1414"/>
                <a:gd name="T33" fmla="*/ 1078 h 1634"/>
                <a:gd name="T34" fmla="*/ 0 w 1414"/>
                <a:gd name="T35" fmla="*/ 1144 h 1634"/>
                <a:gd name="T36" fmla="*/ 0 w 1414"/>
                <a:gd name="T37" fmla="*/ 1209 h 1634"/>
                <a:gd name="T38" fmla="*/ 0 w 1414"/>
                <a:gd name="T39" fmla="*/ 1275 h 1634"/>
                <a:gd name="T40" fmla="*/ 0 w 1414"/>
                <a:gd name="T41" fmla="*/ 1340 h 1634"/>
                <a:gd name="T42" fmla="*/ 0 w 1414"/>
                <a:gd name="T43" fmla="*/ 1405 h 1634"/>
                <a:gd name="T44" fmla="*/ 0 w 1414"/>
                <a:gd name="T45" fmla="*/ 1471 h 1634"/>
                <a:gd name="T46" fmla="*/ 0 w 1414"/>
                <a:gd name="T47" fmla="*/ 1536 h 1634"/>
                <a:gd name="T48" fmla="*/ 0 w 1414"/>
                <a:gd name="T49" fmla="*/ 1601 h 1634"/>
                <a:gd name="T50" fmla="*/ 1414 w 1414"/>
                <a:gd name="T51" fmla="*/ 1618 h 1634"/>
                <a:gd name="T52" fmla="*/ 1414 w 1414"/>
                <a:gd name="T53" fmla="*/ 1552 h 1634"/>
                <a:gd name="T54" fmla="*/ 531 w 1414"/>
                <a:gd name="T55" fmla="*/ 1503 h 1634"/>
                <a:gd name="T56" fmla="*/ 531 w 1414"/>
                <a:gd name="T57" fmla="*/ 1438 h 1634"/>
                <a:gd name="T58" fmla="*/ 531 w 1414"/>
                <a:gd name="T59" fmla="*/ 1372 h 1634"/>
                <a:gd name="T60" fmla="*/ 531 w 1414"/>
                <a:gd name="T61" fmla="*/ 1307 h 1634"/>
                <a:gd name="T62" fmla="*/ 531 w 1414"/>
                <a:gd name="T63" fmla="*/ 1242 h 1634"/>
                <a:gd name="T64" fmla="*/ 531 w 1414"/>
                <a:gd name="T65" fmla="*/ 1176 h 1634"/>
                <a:gd name="T66" fmla="*/ 531 w 1414"/>
                <a:gd name="T67" fmla="*/ 1111 h 1634"/>
                <a:gd name="T68" fmla="*/ 531 w 1414"/>
                <a:gd name="T69" fmla="*/ 1046 h 1634"/>
                <a:gd name="T70" fmla="*/ 531 w 1414"/>
                <a:gd name="T71" fmla="*/ 980 h 1634"/>
                <a:gd name="T72" fmla="*/ 531 w 1414"/>
                <a:gd name="T73" fmla="*/ 915 h 1634"/>
                <a:gd name="T74" fmla="*/ 531 w 1414"/>
                <a:gd name="T75" fmla="*/ 850 h 1634"/>
                <a:gd name="T76" fmla="*/ 354 w 1414"/>
                <a:gd name="T77" fmla="*/ 801 h 1634"/>
                <a:gd name="T78" fmla="*/ 354 w 1414"/>
                <a:gd name="T79" fmla="*/ 735 h 1634"/>
                <a:gd name="T80" fmla="*/ 354 w 1414"/>
                <a:gd name="T81" fmla="*/ 670 h 1634"/>
                <a:gd name="T82" fmla="*/ 354 w 1414"/>
                <a:gd name="T83" fmla="*/ 605 h 1634"/>
                <a:gd name="T84" fmla="*/ 354 w 1414"/>
                <a:gd name="T85" fmla="*/ 539 h 1634"/>
                <a:gd name="T86" fmla="*/ 354 w 1414"/>
                <a:gd name="T87" fmla="*/ 474 h 1634"/>
                <a:gd name="T88" fmla="*/ 354 w 1414"/>
                <a:gd name="T89" fmla="*/ 409 h 1634"/>
                <a:gd name="T90" fmla="*/ 354 w 1414"/>
                <a:gd name="T91" fmla="*/ 343 h 1634"/>
                <a:gd name="T92" fmla="*/ 354 w 1414"/>
                <a:gd name="T93" fmla="*/ 278 h 1634"/>
                <a:gd name="T94" fmla="*/ 354 w 1414"/>
                <a:gd name="T95" fmla="*/ 213 h 1634"/>
                <a:gd name="T96" fmla="*/ 354 w 1414"/>
                <a:gd name="T97" fmla="*/ 147 h 1634"/>
                <a:gd name="T98" fmla="*/ 354 w 1414"/>
                <a:gd name="T99" fmla="*/ 82 h 1634"/>
                <a:gd name="T100" fmla="*/ 354 w 1414"/>
                <a:gd name="T101" fmla="*/ 17 h 1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414" h="1634">
                  <a:moveTo>
                    <a:pt x="0" y="0"/>
                  </a:moveTo>
                  <a:lnTo>
                    <a:pt x="0" y="0"/>
                  </a:lnTo>
                  <a:lnTo>
                    <a:pt x="0" y="17"/>
                  </a:lnTo>
                  <a:lnTo>
                    <a:pt x="0" y="33"/>
                  </a:lnTo>
                  <a:lnTo>
                    <a:pt x="0" y="50"/>
                  </a:lnTo>
                  <a:lnTo>
                    <a:pt x="0" y="66"/>
                  </a:lnTo>
                  <a:lnTo>
                    <a:pt x="0" y="82"/>
                  </a:lnTo>
                  <a:lnTo>
                    <a:pt x="0" y="99"/>
                  </a:lnTo>
                  <a:lnTo>
                    <a:pt x="0" y="115"/>
                  </a:lnTo>
                  <a:lnTo>
                    <a:pt x="0" y="131"/>
                  </a:lnTo>
                  <a:lnTo>
                    <a:pt x="0" y="147"/>
                  </a:lnTo>
                  <a:lnTo>
                    <a:pt x="0" y="164"/>
                  </a:lnTo>
                  <a:lnTo>
                    <a:pt x="0" y="180"/>
                  </a:lnTo>
                  <a:lnTo>
                    <a:pt x="0" y="196"/>
                  </a:lnTo>
                  <a:lnTo>
                    <a:pt x="0" y="213"/>
                  </a:lnTo>
                  <a:lnTo>
                    <a:pt x="0" y="229"/>
                  </a:lnTo>
                  <a:lnTo>
                    <a:pt x="0" y="245"/>
                  </a:lnTo>
                  <a:lnTo>
                    <a:pt x="0" y="262"/>
                  </a:lnTo>
                  <a:lnTo>
                    <a:pt x="0" y="278"/>
                  </a:lnTo>
                  <a:lnTo>
                    <a:pt x="0" y="294"/>
                  </a:lnTo>
                  <a:lnTo>
                    <a:pt x="0" y="311"/>
                  </a:lnTo>
                  <a:lnTo>
                    <a:pt x="0" y="327"/>
                  </a:lnTo>
                  <a:lnTo>
                    <a:pt x="0" y="343"/>
                  </a:lnTo>
                  <a:lnTo>
                    <a:pt x="0" y="360"/>
                  </a:lnTo>
                  <a:lnTo>
                    <a:pt x="0" y="376"/>
                  </a:lnTo>
                  <a:lnTo>
                    <a:pt x="0" y="392"/>
                  </a:lnTo>
                  <a:lnTo>
                    <a:pt x="0" y="409"/>
                  </a:lnTo>
                  <a:lnTo>
                    <a:pt x="0" y="425"/>
                  </a:lnTo>
                  <a:lnTo>
                    <a:pt x="0" y="441"/>
                  </a:lnTo>
                  <a:lnTo>
                    <a:pt x="0" y="458"/>
                  </a:lnTo>
                  <a:lnTo>
                    <a:pt x="0" y="474"/>
                  </a:lnTo>
                  <a:lnTo>
                    <a:pt x="0" y="491"/>
                  </a:lnTo>
                  <a:lnTo>
                    <a:pt x="0" y="507"/>
                  </a:lnTo>
                  <a:lnTo>
                    <a:pt x="0" y="523"/>
                  </a:lnTo>
                  <a:lnTo>
                    <a:pt x="0" y="539"/>
                  </a:lnTo>
                  <a:lnTo>
                    <a:pt x="0" y="556"/>
                  </a:lnTo>
                  <a:lnTo>
                    <a:pt x="0" y="572"/>
                  </a:lnTo>
                  <a:lnTo>
                    <a:pt x="0" y="588"/>
                  </a:lnTo>
                  <a:lnTo>
                    <a:pt x="0" y="605"/>
                  </a:lnTo>
                  <a:lnTo>
                    <a:pt x="0" y="621"/>
                  </a:lnTo>
                  <a:lnTo>
                    <a:pt x="0" y="638"/>
                  </a:lnTo>
                  <a:lnTo>
                    <a:pt x="0" y="654"/>
                  </a:lnTo>
                  <a:lnTo>
                    <a:pt x="0" y="670"/>
                  </a:lnTo>
                  <a:lnTo>
                    <a:pt x="0" y="687"/>
                  </a:lnTo>
                  <a:lnTo>
                    <a:pt x="0" y="703"/>
                  </a:lnTo>
                  <a:lnTo>
                    <a:pt x="0" y="719"/>
                  </a:lnTo>
                  <a:lnTo>
                    <a:pt x="0" y="735"/>
                  </a:lnTo>
                  <a:lnTo>
                    <a:pt x="0" y="752"/>
                  </a:lnTo>
                  <a:lnTo>
                    <a:pt x="0" y="768"/>
                  </a:lnTo>
                  <a:lnTo>
                    <a:pt x="0" y="784"/>
                  </a:lnTo>
                  <a:lnTo>
                    <a:pt x="0" y="801"/>
                  </a:lnTo>
                  <a:lnTo>
                    <a:pt x="0" y="817"/>
                  </a:lnTo>
                  <a:lnTo>
                    <a:pt x="0" y="834"/>
                  </a:lnTo>
                  <a:lnTo>
                    <a:pt x="0" y="850"/>
                  </a:lnTo>
                  <a:lnTo>
                    <a:pt x="0" y="866"/>
                  </a:lnTo>
                  <a:lnTo>
                    <a:pt x="0" y="883"/>
                  </a:lnTo>
                  <a:lnTo>
                    <a:pt x="0" y="899"/>
                  </a:lnTo>
                  <a:lnTo>
                    <a:pt x="0" y="915"/>
                  </a:lnTo>
                  <a:lnTo>
                    <a:pt x="0" y="931"/>
                  </a:lnTo>
                  <a:lnTo>
                    <a:pt x="0" y="948"/>
                  </a:lnTo>
                  <a:lnTo>
                    <a:pt x="0" y="964"/>
                  </a:lnTo>
                  <a:lnTo>
                    <a:pt x="0" y="980"/>
                  </a:lnTo>
                  <a:lnTo>
                    <a:pt x="0" y="997"/>
                  </a:lnTo>
                  <a:lnTo>
                    <a:pt x="0" y="1013"/>
                  </a:lnTo>
                  <a:lnTo>
                    <a:pt x="0" y="1029"/>
                  </a:lnTo>
                  <a:lnTo>
                    <a:pt x="0" y="1046"/>
                  </a:lnTo>
                  <a:lnTo>
                    <a:pt x="0" y="1062"/>
                  </a:lnTo>
                  <a:lnTo>
                    <a:pt x="0" y="1078"/>
                  </a:lnTo>
                  <a:lnTo>
                    <a:pt x="0" y="1095"/>
                  </a:lnTo>
                  <a:lnTo>
                    <a:pt x="0" y="1111"/>
                  </a:lnTo>
                  <a:lnTo>
                    <a:pt x="0" y="1127"/>
                  </a:lnTo>
                  <a:lnTo>
                    <a:pt x="0" y="1144"/>
                  </a:lnTo>
                  <a:lnTo>
                    <a:pt x="0" y="1160"/>
                  </a:lnTo>
                  <a:lnTo>
                    <a:pt x="0" y="1176"/>
                  </a:lnTo>
                  <a:lnTo>
                    <a:pt x="0" y="1193"/>
                  </a:lnTo>
                  <a:lnTo>
                    <a:pt x="0" y="1209"/>
                  </a:lnTo>
                  <a:lnTo>
                    <a:pt x="0" y="1225"/>
                  </a:lnTo>
                  <a:lnTo>
                    <a:pt x="0" y="1242"/>
                  </a:lnTo>
                  <a:lnTo>
                    <a:pt x="0" y="1258"/>
                  </a:lnTo>
                  <a:lnTo>
                    <a:pt x="0" y="1275"/>
                  </a:lnTo>
                  <a:lnTo>
                    <a:pt x="0" y="1291"/>
                  </a:lnTo>
                  <a:lnTo>
                    <a:pt x="0" y="1307"/>
                  </a:lnTo>
                  <a:lnTo>
                    <a:pt x="0" y="1323"/>
                  </a:lnTo>
                  <a:lnTo>
                    <a:pt x="0" y="1340"/>
                  </a:lnTo>
                  <a:lnTo>
                    <a:pt x="0" y="1356"/>
                  </a:lnTo>
                  <a:lnTo>
                    <a:pt x="0" y="1372"/>
                  </a:lnTo>
                  <a:lnTo>
                    <a:pt x="0" y="1389"/>
                  </a:lnTo>
                  <a:lnTo>
                    <a:pt x="0" y="1405"/>
                  </a:lnTo>
                  <a:lnTo>
                    <a:pt x="0" y="1421"/>
                  </a:lnTo>
                  <a:lnTo>
                    <a:pt x="0" y="1438"/>
                  </a:lnTo>
                  <a:lnTo>
                    <a:pt x="0" y="1454"/>
                  </a:lnTo>
                  <a:lnTo>
                    <a:pt x="0" y="1471"/>
                  </a:lnTo>
                  <a:lnTo>
                    <a:pt x="0" y="1487"/>
                  </a:lnTo>
                  <a:lnTo>
                    <a:pt x="0" y="1503"/>
                  </a:lnTo>
                  <a:lnTo>
                    <a:pt x="0" y="1519"/>
                  </a:lnTo>
                  <a:lnTo>
                    <a:pt x="0" y="1536"/>
                  </a:lnTo>
                  <a:lnTo>
                    <a:pt x="0" y="1552"/>
                  </a:lnTo>
                  <a:lnTo>
                    <a:pt x="0" y="1568"/>
                  </a:lnTo>
                  <a:lnTo>
                    <a:pt x="0" y="1585"/>
                  </a:lnTo>
                  <a:lnTo>
                    <a:pt x="0" y="1601"/>
                  </a:lnTo>
                  <a:lnTo>
                    <a:pt x="0" y="1618"/>
                  </a:lnTo>
                  <a:lnTo>
                    <a:pt x="0" y="1634"/>
                  </a:lnTo>
                  <a:lnTo>
                    <a:pt x="1414" y="1634"/>
                  </a:lnTo>
                  <a:lnTo>
                    <a:pt x="1414" y="1618"/>
                  </a:lnTo>
                  <a:lnTo>
                    <a:pt x="1414" y="1601"/>
                  </a:lnTo>
                  <a:lnTo>
                    <a:pt x="1414" y="1585"/>
                  </a:lnTo>
                  <a:lnTo>
                    <a:pt x="1414" y="1568"/>
                  </a:lnTo>
                  <a:lnTo>
                    <a:pt x="1414" y="1552"/>
                  </a:lnTo>
                  <a:lnTo>
                    <a:pt x="531" y="1552"/>
                  </a:lnTo>
                  <a:lnTo>
                    <a:pt x="531" y="1536"/>
                  </a:lnTo>
                  <a:lnTo>
                    <a:pt x="531" y="1519"/>
                  </a:lnTo>
                  <a:lnTo>
                    <a:pt x="531" y="1503"/>
                  </a:lnTo>
                  <a:lnTo>
                    <a:pt x="531" y="1487"/>
                  </a:lnTo>
                  <a:lnTo>
                    <a:pt x="531" y="1471"/>
                  </a:lnTo>
                  <a:lnTo>
                    <a:pt x="531" y="1454"/>
                  </a:lnTo>
                  <a:lnTo>
                    <a:pt x="531" y="1438"/>
                  </a:lnTo>
                  <a:lnTo>
                    <a:pt x="531" y="1421"/>
                  </a:lnTo>
                  <a:lnTo>
                    <a:pt x="531" y="1405"/>
                  </a:lnTo>
                  <a:lnTo>
                    <a:pt x="531" y="1389"/>
                  </a:lnTo>
                  <a:lnTo>
                    <a:pt x="531" y="1372"/>
                  </a:lnTo>
                  <a:lnTo>
                    <a:pt x="531" y="1356"/>
                  </a:lnTo>
                  <a:lnTo>
                    <a:pt x="531" y="1340"/>
                  </a:lnTo>
                  <a:lnTo>
                    <a:pt x="531" y="1323"/>
                  </a:lnTo>
                  <a:lnTo>
                    <a:pt x="531" y="1307"/>
                  </a:lnTo>
                  <a:lnTo>
                    <a:pt x="531" y="1291"/>
                  </a:lnTo>
                  <a:lnTo>
                    <a:pt x="531" y="1275"/>
                  </a:lnTo>
                  <a:lnTo>
                    <a:pt x="531" y="1258"/>
                  </a:lnTo>
                  <a:lnTo>
                    <a:pt x="531" y="1242"/>
                  </a:lnTo>
                  <a:lnTo>
                    <a:pt x="531" y="1225"/>
                  </a:lnTo>
                  <a:lnTo>
                    <a:pt x="531" y="1209"/>
                  </a:lnTo>
                  <a:lnTo>
                    <a:pt x="531" y="1193"/>
                  </a:lnTo>
                  <a:lnTo>
                    <a:pt x="531" y="1176"/>
                  </a:lnTo>
                  <a:lnTo>
                    <a:pt x="531" y="1160"/>
                  </a:lnTo>
                  <a:lnTo>
                    <a:pt x="531" y="1144"/>
                  </a:lnTo>
                  <a:lnTo>
                    <a:pt x="531" y="1127"/>
                  </a:lnTo>
                  <a:lnTo>
                    <a:pt x="531" y="1111"/>
                  </a:lnTo>
                  <a:lnTo>
                    <a:pt x="531" y="1095"/>
                  </a:lnTo>
                  <a:lnTo>
                    <a:pt x="531" y="1078"/>
                  </a:lnTo>
                  <a:lnTo>
                    <a:pt x="531" y="1062"/>
                  </a:lnTo>
                  <a:lnTo>
                    <a:pt x="531" y="1046"/>
                  </a:lnTo>
                  <a:lnTo>
                    <a:pt x="531" y="1029"/>
                  </a:lnTo>
                  <a:lnTo>
                    <a:pt x="531" y="1013"/>
                  </a:lnTo>
                  <a:lnTo>
                    <a:pt x="531" y="997"/>
                  </a:lnTo>
                  <a:lnTo>
                    <a:pt x="531" y="980"/>
                  </a:lnTo>
                  <a:lnTo>
                    <a:pt x="531" y="964"/>
                  </a:lnTo>
                  <a:lnTo>
                    <a:pt x="531" y="948"/>
                  </a:lnTo>
                  <a:lnTo>
                    <a:pt x="531" y="931"/>
                  </a:lnTo>
                  <a:lnTo>
                    <a:pt x="531" y="915"/>
                  </a:lnTo>
                  <a:lnTo>
                    <a:pt x="531" y="899"/>
                  </a:lnTo>
                  <a:lnTo>
                    <a:pt x="531" y="883"/>
                  </a:lnTo>
                  <a:lnTo>
                    <a:pt x="531" y="866"/>
                  </a:lnTo>
                  <a:lnTo>
                    <a:pt x="531" y="850"/>
                  </a:lnTo>
                  <a:lnTo>
                    <a:pt x="531" y="834"/>
                  </a:lnTo>
                  <a:lnTo>
                    <a:pt x="531" y="817"/>
                  </a:lnTo>
                  <a:lnTo>
                    <a:pt x="354" y="817"/>
                  </a:lnTo>
                  <a:lnTo>
                    <a:pt x="354" y="801"/>
                  </a:lnTo>
                  <a:lnTo>
                    <a:pt x="354" y="784"/>
                  </a:lnTo>
                  <a:lnTo>
                    <a:pt x="354" y="768"/>
                  </a:lnTo>
                  <a:lnTo>
                    <a:pt x="354" y="752"/>
                  </a:lnTo>
                  <a:lnTo>
                    <a:pt x="354" y="735"/>
                  </a:lnTo>
                  <a:lnTo>
                    <a:pt x="354" y="719"/>
                  </a:lnTo>
                  <a:lnTo>
                    <a:pt x="354" y="703"/>
                  </a:lnTo>
                  <a:lnTo>
                    <a:pt x="354" y="687"/>
                  </a:lnTo>
                  <a:lnTo>
                    <a:pt x="354" y="670"/>
                  </a:lnTo>
                  <a:lnTo>
                    <a:pt x="354" y="654"/>
                  </a:lnTo>
                  <a:lnTo>
                    <a:pt x="354" y="638"/>
                  </a:lnTo>
                  <a:lnTo>
                    <a:pt x="354" y="621"/>
                  </a:lnTo>
                  <a:lnTo>
                    <a:pt x="354" y="605"/>
                  </a:lnTo>
                  <a:lnTo>
                    <a:pt x="354" y="588"/>
                  </a:lnTo>
                  <a:lnTo>
                    <a:pt x="354" y="572"/>
                  </a:lnTo>
                  <a:lnTo>
                    <a:pt x="354" y="556"/>
                  </a:lnTo>
                  <a:lnTo>
                    <a:pt x="354" y="539"/>
                  </a:lnTo>
                  <a:lnTo>
                    <a:pt x="354" y="523"/>
                  </a:lnTo>
                  <a:lnTo>
                    <a:pt x="354" y="507"/>
                  </a:lnTo>
                  <a:lnTo>
                    <a:pt x="354" y="491"/>
                  </a:lnTo>
                  <a:lnTo>
                    <a:pt x="354" y="474"/>
                  </a:lnTo>
                  <a:lnTo>
                    <a:pt x="354" y="458"/>
                  </a:lnTo>
                  <a:lnTo>
                    <a:pt x="354" y="441"/>
                  </a:lnTo>
                  <a:lnTo>
                    <a:pt x="354" y="425"/>
                  </a:lnTo>
                  <a:lnTo>
                    <a:pt x="354" y="409"/>
                  </a:lnTo>
                  <a:lnTo>
                    <a:pt x="354" y="392"/>
                  </a:lnTo>
                  <a:lnTo>
                    <a:pt x="354" y="376"/>
                  </a:lnTo>
                  <a:lnTo>
                    <a:pt x="354" y="360"/>
                  </a:lnTo>
                  <a:lnTo>
                    <a:pt x="354" y="343"/>
                  </a:lnTo>
                  <a:lnTo>
                    <a:pt x="354" y="327"/>
                  </a:lnTo>
                  <a:lnTo>
                    <a:pt x="354" y="311"/>
                  </a:lnTo>
                  <a:lnTo>
                    <a:pt x="354" y="294"/>
                  </a:lnTo>
                  <a:lnTo>
                    <a:pt x="354" y="278"/>
                  </a:lnTo>
                  <a:lnTo>
                    <a:pt x="354" y="262"/>
                  </a:lnTo>
                  <a:lnTo>
                    <a:pt x="354" y="245"/>
                  </a:lnTo>
                  <a:lnTo>
                    <a:pt x="354" y="229"/>
                  </a:lnTo>
                  <a:lnTo>
                    <a:pt x="354" y="213"/>
                  </a:lnTo>
                  <a:lnTo>
                    <a:pt x="354" y="196"/>
                  </a:lnTo>
                  <a:lnTo>
                    <a:pt x="354" y="180"/>
                  </a:lnTo>
                  <a:lnTo>
                    <a:pt x="354" y="164"/>
                  </a:lnTo>
                  <a:lnTo>
                    <a:pt x="354" y="147"/>
                  </a:lnTo>
                  <a:lnTo>
                    <a:pt x="354" y="131"/>
                  </a:lnTo>
                  <a:lnTo>
                    <a:pt x="354" y="115"/>
                  </a:lnTo>
                  <a:lnTo>
                    <a:pt x="354" y="99"/>
                  </a:lnTo>
                  <a:lnTo>
                    <a:pt x="354" y="82"/>
                  </a:lnTo>
                  <a:lnTo>
                    <a:pt x="354" y="66"/>
                  </a:lnTo>
                  <a:lnTo>
                    <a:pt x="354" y="50"/>
                  </a:lnTo>
                  <a:lnTo>
                    <a:pt x="354" y="33"/>
                  </a:lnTo>
                  <a:lnTo>
                    <a:pt x="354" y="17"/>
                  </a:lnTo>
                  <a:lnTo>
                    <a:pt x="354" y="0"/>
                  </a:lnTo>
                  <a:lnTo>
                    <a:pt x="0" y="0"/>
                  </a:lnTo>
                </a:path>
              </a:pathLst>
            </a:custGeom>
            <a:noFill/>
            <a:ln w="34925" cap="flat">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13791" name="Rectangle 217"/>
            <p:cNvSpPr>
              <a:spLocks noChangeArrowheads="1"/>
            </p:cNvSpPr>
            <p:nvPr/>
          </p:nvSpPr>
          <p:spPr bwMode="auto">
            <a:xfrm>
              <a:off x="6580188" y="6116638"/>
              <a:ext cx="442913" cy="501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2900" b="0" i="1" u="none" strike="noStrike" cap="none" normalizeH="0" baseline="0">
                  <a:ln>
                    <a:noFill/>
                  </a:ln>
                  <a:solidFill>
                    <a:srgbClr val="000000"/>
                  </a:solidFill>
                  <a:effectLst/>
                  <a:latin typeface="Arial" panose="020B0604020202020204" pitchFamily="34" charset="0"/>
                </a:rPr>
                <a:t>D</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413792" name="Rectangle 218"/>
            <p:cNvSpPr>
              <a:spLocks noChangeArrowheads="1"/>
            </p:cNvSpPr>
            <p:nvPr/>
          </p:nvSpPr>
          <p:spPr bwMode="auto">
            <a:xfrm>
              <a:off x="6950075" y="6115050"/>
              <a:ext cx="274638" cy="5064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2900" b="0" i="0" u="none" strike="noStrike" cap="none" normalizeH="0" baseline="0">
                  <a:ln>
                    <a:noFill/>
                  </a:ln>
                  <a:solidFill>
                    <a:srgbClr val="000000"/>
                  </a:solidFill>
                  <a:effectLst/>
                  <a:latin typeface="Arial" panose="020B0604020202020204" pitchFamily="34" charset="0"/>
                </a:rPr>
                <a:t>[</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413793" name="Rectangle 219"/>
            <p:cNvSpPr>
              <a:spLocks noChangeArrowheads="1"/>
            </p:cNvSpPr>
            <p:nvPr/>
          </p:nvSpPr>
          <p:spPr bwMode="auto">
            <a:xfrm>
              <a:off x="7054850" y="6115050"/>
              <a:ext cx="655638" cy="5064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2900" b="0" i="0" u="none" strike="noStrike" cap="none" normalizeH="0" baseline="0">
                  <a:ln>
                    <a:noFill/>
                  </a:ln>
                  <a:solidFill>
                    <a:srgbClr val="000000"/>
                  </a:solidFill>
                  <a:effectLst/>
                  <a:latin typeface="Arial" panose="020B0604020202020204" pitchFamily="34" charset="0"/>
                </a:rPr>
                <a:t>Gy</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413794" name="Rectangle 220"/>
            <p:cNvSpPr>
              <a:spLocks noChangeArrowheads="1"/>
            </p:cNvSpPr>
            <p:nvPr/>
          </p:nvSpPr>
          <p:spPr bwMode="auto">
            <a:xfrm>
              <a:off x="7527925" y="6115050"/>
              <a:ext cx="274638" cy="5064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2900" b="0" i="0" u="none" strike="noStrike" cap="none" normalizeH="0" baseline="0">
                  <a:ln>
                    <a:noFill/>
                  </a:ln>
                  <a:solidFill>
                    <a:srgbClr val="000000"/>
                  </a:solidFill>
                  <a:effectLst/>
                  <a:latin typeface="Arial" panose="020B0604020202020204" pitchFamily="34" charset="0"/>
                </a:rPr>
                <a:t>]</a:t>
              </a:r>
              <a:endParaRPr kumimoji="0" lang="en-US" altLang="en-US" sz="1800" b="0" i="0" u="none" strike="noStrike" cap="none" normalizeH="0" baseline="0">
                <a:ln>
                  <a:noFill/>
                </a:ln>
                <a:solidFill>
                  <a:schemeClr val="tx1"/>
                </a:solidFill>
                <a:effectLst/>
                <a:latin typeface="Arial" panose="020B0604020202020204" pitchFamily="34" charset="0"/>
              </a:endParaRPr>
            </a:p>
          </p:txBody>
        </p:sp>
      </p:grpSp>
      <p:grpSp>
        <p:nvGrpSpPr>
          <p:cNvPr id="413801" name="Group 413800"/>
          <p:cNvGrpSpPr/>
          <p:nvPr/>
        </p:nvGrpSpPr>
        <p:grpSpPr>
          <a:xfrm>
            <a:off x="8316" y="2057400"/>
            <a:ext cx="4649409" cy="4560888"/>
            <a:chOff x="8316" y="2057400"/>
            <a:chExt cx="4649409" cy="4560888"/>
          </a:xfrm>
        </p:grpSpPr>
        <p:sp>
          <p:nvSpPr>
            <p:cNvPr id="96261" name="Rectangle 10"/>
            <p:cNvSpPr>
              <a:spLocks noChangeArrowheads="1"/>
            </p:cNvSpPr>
            <p:nvPr/>
          </p:nvSpPr>
          <p:spPr bwMode="auto">
            <a:xfrm>
              <a:off x="381000" y="2057400"/>
              <a:ext cx="4276725" cy="5794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pt-BR" altLang="en-US" i="1"/>
                <a:t>S </a:t>
              </a:r>
              <a:r>
                <a:rPr lang="pt-BR" altLang="en-US"/>
                <a:t>= 1 / factor(</a:t>
              </a:r>
              <a:r>
                <a:rPr lang="pt-BR" altLang="en-US" i="1"/>
                <a:t>R </a:t>
              </a:r>
              <a:r>
                <a:rPr lang="en-US" altLang="en-US">
                  <a:sym typeface="Symbol" panose="05050102010706020507" pitchFamily="18" charset="2"/>
                </a:rPr>
                <a:t></a:t>
              </a:r>
              <a:r>
                <a:rPr lang="pt-BR" altLang="en-US" i="1"/>
                <a:t> T</a:t>
              </a:r>
              <a:r>
                <a:rPr lang="pt-BR" altLang="en-US"/>
                <a:t>,</a:t>
              </a:r>
              <a:r>
                <a:rPr lang="pt-BR" altLang="en-US" i="1"/>
                <a:t> D</a:t>
              </a:r>
              <a:r>
                <a:rPr lang="pt-BR" altLang="en-US"/>
                <a:t>)</a:t>
              </a:r>
              <a:endParaRPr lang="en-US" altLang="en-US"/>
            </a:p>
          </p:txBody>
        </p:sp>
        <p:sp>
          <p:nvSpPr>
            <p:cNvPr id="8" name="TextBox 7"/>
            <p:cNvSpPr txBox="1"/>
            <p:nvPr/>
          </p:nvSpPr>
          <p:spPr>
            <a:xfrm rot="16200000">
              <a:off x="-652763" y="4059727"/>
              <a:ext cx="1691489" cy="369332"/>
            </a:xfrm>
            <a:prstGeom prst="rect">
              <a:avLst/>
            </a:prstGeom>
            <a:noFill/>
          </p:spPr>
          <p:txBody>
            <a:bodyPr wrap="none" rtlCol="0">
              <a:spAutoFit/>
            </a:bodyPr>
            <a:lstStyle/>
            <a:p>
              <a:r>
                <a:rPr lang="en-GB" dirty="0">
                  <a:latin typeface="+mn-lt"/>
                </a:rPr>
                <a:t>Exceedance risk</a:t>
              </a:r>
            </a:p>
          </p:txBody>
        </p:sp>
        <p:sp>
          <p:nvSpPr>
            <p:cNvPr id="4" name="Rectangle 5"/>
            <p:cNvSpPr>
              <a:spLocks noChangeArrowheads="1"/>
            </p:cNvSpPr>
            <p:nvPr/>
          </p:nvSpPr>
          <p:spPr bwMode="auto">
            <a:xfrm>
              <a:off x="517525" y="5665788"/>
              <a:ext cx="315913" cy="423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2500" b="0" i="0" u="none" strike="noStrike" cap="none" normalizeH="0" baseline="0">
                  <a:ln>
                    <a:noFill/>
                  </a:ln>
                  <a:solidFill>
                    <a:srgbClr val="000000"/>
                  </a:solidFill>
                  <a:effectLst/>
                  <a:latin typeface="Arial" panose="020B0604020202020204" pitchFamily="34" charset="0"/>
                </a:rPr>
                <a:t>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5" name="Rectangle 6"/>
            <p:cNvSpPr>
              <a:spLocks noChangeArrowheads="1"/>
            </p:cNvSpPr>
            <p:nvPr/>
          </p:nvSpPr>
          <p:spPr bwMode="auto">
            <a:xfrm>
              <a:off x="2157413" y="5665788"/>
              <a:ext cx="315913" cy="423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2500" b="0" i="0" u="none" strike="noStrike" cap="none" normalizeH="0" baseline="0">
                  <a:ln>
                    <a:noFill/>
                  </a:ln>
                  <a:solidFill>
                    <a:srgbClr val="000000"/>
                  </a:solidFill>
                  <a:effectLst/>
                  <a:latin typeface="Arial" panose="020B0604020202020204" pitchFamily="34" charset="0"/>
                </a:rPr>
                <a:t>1</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6" name="Rectangle 7"/>
            <p:cNvSpPr>
              <a:spLocks noChangeArrowheads="1"/>
            </p:cNvSpPr>
            <p:nvPr/>
          </p:nvSpPr>
          <p:spPr bwMode="auto">
            <a:xfrm>
              <a:off x="228600" y="5343525"/>
              <a:ext cx="315913" cy="423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2500" b="0" i="0" u="none" strike="noStrike" cap="none" normalizeH="0" baseline="0">
                  <a:ln>
                    <a:noFill/>
                  </a:ln>
                  <a:solidFill>
                    <a:srgbClr val="000000"/>
                  </a:solidFill>
                  <a:effectLst/>
                  <a:latin typeface="Arial" panose="020B0604020202020204" pitchFamily="34" charset="0"/>
                </a:rPr>
                <a:t>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7" name="Rectangle 8"/>
            <p:cNvSpPr>
              <a:spLocks noChangeArrowheads="1"/>
            </p:cNvSpPr>
            <p:nvPr/>
          </p:nvSpPr>
          <p:spPr bwMode="auto">
            <a:xfrm>
              <a:off x="228600" y="2778125"/>
              <a:ext cx="315913" cy="423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2500" b="0" i="0" u="none" strike="noStrike" cap="none" normalizeH="0" baseline="0">
                  <a:ln>
                    <a:noFill/>
                  </a:ln>
                  <a:solidFill>
                    <a:srgbClr val="000000"/>
                  </a:solidFill>
                  <a:effectLst/>
                  <a:latin typeface="Arial" panose="020B0604020202020204" pitchFamily="34" charset="0"/>
                </a:rPr>
                <a:t>1</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5" name="Line 15"/>
            <p:cNvSpPr>
              <a:spLocks noChangeShapeType="1"/>
            </p:cNvSpPr>
            <p:nvPr/>
          </p:nvSpPr>
          <p:spPr bwMode="auto">
            <a:xfrm>
              <a:off x="615950" y="5518150"/>
              <a:ext cx="3367088" cy="0"/>
            </a:xfrm>
            <a:prstGeom prst="line">
              <a:avLst/>
            </a:prstGeom>
            <a:noFill/>
            <a:ln w="1588"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6" name="Line 16"/>
            <p:cNvSpPr>
              <a:spLocks noChangeShapeType="1"/>
            </p:cNvSpPr>
            <p:nvPr/>
          </p:nvSpPr>
          <p:spPr bwMode="auto">
            <a:xfrm>
              <a:off x="615950" y="5518150"/>
              <a:ext cx="1588" cy="73025"/>
            </a:xfrm>
            <a:prstGeom prst="line">
              <a:avLst/>
            </a:prstGeom>
            <a:noFill/>
            <a:ln w="1588"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7" name="Line 17"/>
            <p:cNvSpPr>
              <a:spLocks noChangeShapeType="1"/>
            </p:cNvSpPr>
            <p:nvPr/>
          </p:nvSpPr>
          <p:spPr bwMode="auto">
            <a:xfrm>
              <a:off x="615950" y="5518150"/>
              <a:ext cx="1588" cy="122238"/>
            </a:xfrm>
            <a:prstGeom prst="line">
              <a:avLst/>
            </a:prstGeom>
            <a:noFill/>
            <a:ln w="1588"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8" name="Line 18"/>
            <p:cNvSpPr>
              <a:spLocks noChangeShapeType="1"/>
            </p:cNvSpPr>
            <p:nvPr/>
          </p:nvSpPr>
          <p:spPr bwMode="auto">
            <a:xfrm>
              <a:off x="784225" y="5518150"/>
              <a:ext cx="1588" cy="73025"/>
            </a:xfrm>
            <a:prstGeom prst="line">
              <a:avLst/>
            </a:prstGeom>
            <a:noFill/>
            <a:ln w="1588"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9" name="Line 19"/>
            <p:cNvSpPr>
              <a:spLocks noChangeShapeType="1"/>
            </p:cNvSpPr>
            <p:nvPr/>
          </p:nvSpPr>
          <p:spPr bwMode="auto">
            <a:xfrm>
              <a:off x="952500" y="5518150"/>
              <a:ext cx="1588" cy="73025"/>
            </a:xfrm>
            <a:prstGeom prst="line">
              <a:avLst/>
            </a:prstGeom>
            <a:noFill/>
            <a:ln w="1588"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20" name="Line 20"/>
            <p:cNvSpPr>
              <a:spLocks noChangeShapeType="1"/>
            </p:cNvSpPr>
            <p:nvPr/>
          </p:nvSpPr>
          <p:spPr bwMode="auto">
            <a:xfrm>
              <a:off x="1119188" y="5518150"/>
              <a:ext cx="1588" cy="73025"/>
            </a:xfrm>
            <a:prstGeom prst="line">
              <a:avLst/>
            </a:prstGeom>
            <a:noFill/>
            <a:ln w="1588"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21" name="Line 21"/>
            <p:cNvSpPr>
              <a:spLocks noChangeShapeType="1"/>
            </p:cNvSpPr>
            <p:nvPr/>
          </p:nvSpPr>
          <p:spPr bwMode="auto">
            <a:xfrm>
              <a:off x="1289050" y="5518150"/>
              <a:ext cx="1588" cy="73025"/>
            </a:xfrm>
            <a:prstGeom prst="line">
              <a:avLst/>
            </a:prstGeom>
            <a:noFill/>
            <a:ln w="1588"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22" name="Line 22"/>
            <p:cNvSpPr>
              <a:spLocks noChangeShapeType="1"/>
            </p:cNvSpPr>
            <p:nvPr/>
          </p:nvSpPr>
          <p:spPr bwMode="auto">
            <a:xfrm>
              <a:off x="1457325" y="5518150"/>
              <a:ext cx="1588" cy="73025"/>
            </a:xfrm>
            <a:prstGeom prst="line">
              <a:avLst/>
            </a:prstGeom>
            <a:noFill/>
            <a:ln w="1588"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23" name="Line 23"/>
            <p:cNvSpPr>
              <a:spLocks noChangeShapeType="1"/>
            </p:cNvSpPr>
            <p:nvPr/>
          </p:nvSpPr>
          <p:spPr bwMode="auto">
            <a:xfrm>
              <a:off x="1625600" y="5518150"/>
              <a:ext cx="1588" cy="73025"/>
            </a:xfrm>
            <a:prstGeom prst="line">
              <a:avLst/>
            </a:prstGeom>
            <a:noFill/>
            <a:ln w="1588"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24" name="Line 24"/>
            <p:cNvSpPr>
              <a:spLocks noChangeShapeType="1"/>
            </p:cNvSpPr>
            <p:nvPr/>
          </p:nvSpPr>
          <p:spPr bwMode="auto">
            <a:xfrm>
              <a:off x="1793875" y="5518150"/>
              <a:ext cx="1588" cy="73025"/>
            </a:xfrm>
            <a:prstGeom prst="line">
              <a:avLst/>
            </a:prstGeom>
            <a:noFill/>
            <a:ln w="1588"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25" name="Line 25"/>
            <p:cNvSpPr>
              <a:spLocks noChangeShapeType="1"/>
            </p:cNvSpPr>
            <p:nvPr/>
          </p:nvSpPr>
          <p:spPr bwMode="auto">
            <a:xfrm>
              <a:off x="1962150" y="5518150"/>
              <a:ext cx="1588" cy="73025"/>
            </a:xfrm>
            <a:prstGeom prst="line">
              <a:avLst/>
            </a:prstGeom>
            <a:noFill/>
            <a:ln w="1588"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26" name="Line 26"/>
            <p:cNvSpPr>
              <a:spLocks noChangeShapeType="1"/>
            </p:cNvSpPr>
            <p:nvPr/>
          </p:nvSpPr>
          <p:spPr bwMode="auto">
            <a:xfrm>
              <a:off x="2130425" y="5518150"/>
              <a:ext cx="1588" cy="73025"/>
            </a:xfrm>
            <a:prstGeom prst="line">
              <a:avLst/>
            </a:prstGeom>
            <a:noFill/>
            <a:ln w="1588"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27" name="Line 27"/>
            <p:cNvSpPr>
              <a:spLocks noChangeShapeType="1"/>
            </p:cNvSpPr>
            <p:nvPr/>
          </p:nvSpPr>
          <p:spPr bwMode="auto">
            <a:xfrm>
              <a:off x="2300288" y="5518150"/>
              <a:ext cx="1588" cy="73025"/>
            </a:xfrm>
            <a:prstGeom prst="line">
              <a:avLst/>
            </a:prstGeom>
            <a:noFill/>
            <a:ln w="1588"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28" name="Line 28"/>
            <p:cNvSpPr>
              <a:spLocks noChangeShapeType="1"/>
            </p:cNvSpPr>
            <p:nvPr/>
          </p:nvSpPr>
          <p:spPr bwMode="auto">
            <a:xfrm>
              <a:off x="2300288" y="5518150"/>
              <a:ext cx="1588" cy="122238"/>
            </a:xfrm>
            <a:prstGeom prst="line">
              <a:avLst/>
            </a:prstGeom>
            <a:noFill/>
            <a:ln w="1588"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29" name="Line 29"/>
            <p:cNvSpPr>
              <a:spLocks noChangeShapeType="1"/>
            </p:cNvSpPr>
            <p:nvPr/>
          </p:nvSpPr>
          <p:spPr bwMode="auto">
            <a:xfrm>
              <a:off x="2466975" y="5518150"/>
              <a:ext cx="1588" cy="73025"/>
            </a:xfrm>
            <a:prstGeom prst="line">
              <a:avLst/>
            </a:prstGeom>
            <a:noFill/>
            <a:ln w="1588"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0" name="Line 30"/>
            <p:cNvSpPr>
              <a:spLocks noChangeShapeType="1"/>
            </p:cNvSpPr>
            <p:nvPr/>
          </p:nvSpPr>
          <p:spPr bwMode="auto">
            <a:xfrm>
              <a:off x="2635250" y="5518150"/>
              <a:ext cx="1588" cy="73025"/>
            </a:xfrm>
            <a:prstGeom prst="line">
              <a:avLst/>
            </a:prstGeom>
            <a:noFill/>
            <a:ln w="1588"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1" name="Line 31"/>
            <p:cNvSpPr>
              <a:spLocks noChangeShapeType="1"/>
            </p:cNvSpPr>
            <p:nvPr/>
          </p:nvSpPr>
          <p:spPr bwMode="auto">
            <a:xfrm>
              <a:off x="2805113" y="5518150"/>
              <a:ext cx="1588" cy="73025"/>
            </a:xfrm>
            <a:prstGeom prst="line">
              <a:avLst/>
            </a:prstGeom>
            <a:noFill/>
            <a:ln w="1588"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2" name="Line 32"/>
            <p:cNvSpPr>
              <a:spLocks noChangeShapeType="1"/>
            </p:cNvSpPr>
            <p:nvPr/>
          </p:nvSpPr>
          <p:spPr bwMode="auto">
            <a:xfrm>
              <a:off x="2971800" y="5518150"/>
              <a:ext cx="1588" cy="73025"/>
            </a:xfrm>
            <a:prstGeom prst="line">
              <a:avLst/>
            </a:prstGeom>
            <a:noFill/>
            <a:ln w="1588"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3" name="Line 33"/>
            <p:cNvSpPr>
              <a:spLocks noChangeShapeType="1"/>
            </p:cNvSpPr>
            <p:nvPr/>
          </p:nvSpPr>
          <p:spPr bwMode="auto">
            <a:xfrm>
              <a:off x="3141663" y="5518150"/>
              <a:ext cx="1588" cy="73025"/>
            </a:xfrm>
            <a:prstGeom prst="line">
              <a:avLst/>
            </a:prstGeom>
            <a:noFill/>
            <a:ln w="1588"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4" name="Line 34"/>
            <p:cNvSpPr>
              <a:spLocks noChangeShapeType="1"/>
            </p:cNvSpPr>
            <p:nvPr/>
          </p:nvSpPr>
          <p:spPr bwMode="auto">
            <a:xfrm>
              <a:off x="3983038" y="5518150"/>
              <a:ext cx="1588" cy="73025"/>
            </a:xfrm>
            <a:prstGeom prst="line">
              <a:avLst/>
            </a:prstGeom>
            <a:noFill/>
            <a:ln w="1588"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5" name="Line 35"/>
            <p:cNvSpPr>
              <a:spLocks noChangeShapeType="1"/>
            </p:cNvSpPr>
            <p:nvPr/>
          </p:nvSpPr>
          <p:spPr bwMode="auto">
            <a:xfrm>
              <a:off x="3983038" y="5518150"/>
              <a:ext cx="1588" cy="122238"/>
            </a:xfrm>
            <a:prstGeom prst="line">
              <a:avLst/>
            </a:prstGeom>
            <a:noFill/>
            <a:ln w="1588"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6" name="Line 36"/>
            <p:cNvSpPr>
              <a:spLocks noChangeShapeType="1"/>
            </p:cNvSpPr>
            <p:nvPr/>
          </p:nvSpPr>
          <p:spPr bwMode="auto">
            <a:xfrm flipV="1">
              <a:off x="615950" y="2924175"/>
              <a:ext cx="1588" cy="2593975"/>
            </a:xfrm>
            <a:prstGeom prst="line">
              <a:avLst/>
            </a:prstGeom>
            <a:noFill/>
            <a:ln w="1588"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7" name="Line 37"/>
            <p:cNvSpPr>
              <a:spLocks noChangeShapeType="1"/>
            </p:cNvSpPr>
            <p:nvPr/>
          </p:nvSpPr>
          <p:spPr bwMode="auto">
            <a:xfrm flipH="1">
              <a:off x="488950" y="5518150"/>
              <a:ext cx="127000" cy="0"/>
            </a:xfrm>
            <a:prstGeom prst="line">
              <a:avLst/>
            </a:prstGeom>
            <a:noFill/>
            <a:ln w="1588"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8" name="Line 38"/>
            <p:cNvSpPr>
              <a:spLocks noChangeShapeType="1"/>
            </p:cNvSpPr>
            <p:nvPr/>
          </p:nvSpPr>
          <p:spPr bwMode="auto">
            <a:xfrm flipH="1">
              <a:off x="455613" y="5518150"/>
              <a:ext cx="160338" cy="0"/>
            </a:xfrm>
            <a:prstGeom prst="line">
              <a:avLst/>
            </a:prstGeom>
            <a:noFill/>
            <a:ln w="1588"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9" name="Line 39"/>
            <p:cNvSpPr>
              <a:spLocks noChangeShapeType="1"/>
            </p:cNvSpPr>
            <p:nvPr/>
          </p:nvSpPr>
          <p:spPr bwMode="auto">
            <a:xfrm flipH="1">
              <a:off x="488950" y="5259388"/>
              <a:ext cx="127000" cy="1588"/>
            </a:xfrm>
            <a:prstGeom prst="line">
              <a:avLst/>
            </a:prstGeom>
            <a:noFill/>
            <a:ln w="1588"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0" name="Line 40"/>
            <p:cNvSpPr>
              <a:spLocks noChangeShapeType="1"/>
            </p:cNvSpPr>
            <p:nvPr/>
          </p:nvSpPr>
          <p:spPr bwMode="auto">
            <a:xfrm flipH="1">
              <a:off x="488950" y="4999038"/>
              <a:ext cx="127000" cy="0"/>
            </a:xfrm>
            <a:prstGeom prst="line">
              <a:avLst/>
            </a:prstGeom>
            <a:noFill/>
            <a:ln w="1588"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1" name="Line 41"/>
            <p:cNvSpPr>
              <a:spLocks noChangeShapeType="1"/>
            </p:cNvSpPr>
            <p:nvPr/>
          </p:nvSpPr>
          <p:spPr bwMode="auto">
            <a:xfrm flipH="1">
              <a:off x="488950" y="4738688"/>
              <a:ext cx="127000" cy="1588"/>
            </a:xfrm>
            <a:prstGeom prst="line">
              <a:avLst/>
            </a:prstGeom>
            <a:noFill/>
            <a:ln w="1588"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2" name="Line 42"/>
            <p:cNvSpPr>
              <a:spLocks noChangeShapeType="1"/>
            </p:cNvSpPr>
            <p:nvPr/>
          </p:nvSpPr>
          <p:spPr bwMode="auto">
            <a:xfrm flipH="1">
              <a:off x="488950" y="4479925"/>
              <a:ext cx="127000" cy="1588"/>
            </a:xfrm>
            <a:prstGeom prst="line">
              <a:avLst/>
            </a:prstGeom>
            <a:noFill/>
            <a:ln w="1588"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3" name="Line 43"/>
            <p:cNvSpPr>
              <a:spLocks noChangeShapeType="1"/>
            </p:cNvSpPr>
            <p:nvPr/>
          </p:nvSpPr>
          <p:spPr bwMode="auto">
            <a:xfrm flipH="1">
              <a:off x="488950" y="4221163"/>
              <a:ext cx="127000" cy="0"/>
            </a:xfrm>
            <a:prstGeom prst="line">
              <a:avLst/>
            </a:prstGeom>
            <a:noFill/>
            <a:ln w="1588"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4" name="Line 44"/>
            <p:cNvSpPr>
              <a:spLocks noChangeShapeType="1"/>
            </p:cNvSpPr>
            <p:nvPr/>
          </p:nvSpPr>
          <p:spPr bwMode="auto">
            <a:xfrm flipH="1">
              <a:off x="455613" y="4221163"/>
              <a:ext cx="160338" cy="0"/>
            </a:xfrm>
            <a:prstGeom prst="line">
              <a:avLst/>
            </a:prstGeom>
            <a:noFill/>
            <a:ln w="1588"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5" name="Line 45"/>
            <p:cNvSpPr>
              <a:spLocks noChangeShapeType="1"/>
            </p:cNvSpPr>
            <p:nvPr/>
          </p:nvSpPr>
          <p:spPr bwMode="auto">
            <a:xfrm flipH="1">
              <a:off x="488950" y="3960813"/>
              <a:ext cx="127000" cy="1588"/>
            </a:xfrm>
            <a:prstGeom prst="line">
              <a:avLst/>
            </a:prstGeom>
            <a:noFill/>
            <a:ln w="1588"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6" name="Line 46"/>
            <p:cNvSpPr>
              <a:spLocks noChangeShapeType="1"/>
            </p:cNvSpPr>
            <p:nvPr/>
          </p:nvSpPr>
          <p:spPr bwMode="auto">
            <a:xfrm flipH="1">
              <a:off x="488950" y="3703638"/>
              <a:ext cx="127000" cy="1588"/>
            </a:xfrm>
            <a:prstGeom prst="line">
              <a:avLst/>
            </a:prstGeom>
            <a:noFill/>
            <a:ln w="1588"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7" name="Line 47"/>
            <p:cNvSpPr>
              <a:spLocks noChangeShapeType="1"/>
            </p:cNvSpPr>
            <p:nvPr/>
          </p:nvSpPr>
          <p:spPr bwMode="auto">
            <a:xfrm flipH="1">
              <a:off x="488950" y="3444875"/>
              <a:ext cx="127000" cy="0"/>
            </a:xfrm>
            <a:prstGeom prst="line">
              <a:avLst/>
            </a:prstGeom>
            <a:noFill/>
            <a:ln w="1588"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8" name="Line 48"/>
            <p:cNvSpPr>
              <a:spLocks noChangeShapeType="1"/>
            </p:cNvSpPr>
            <p:nvPr/>
          </p:nvSpPr>
          <p:spPr bwMode="auto">
            <a:xfrm flipH="1">
              <a:off x="488950" y="3182938"/>
              <a:ext cx="127000" cy="1588"/>
            </a:xfrm>
            <a:prstGeom prst="line">
              <a:avLst/>
            </a:prstGeom>
            <a:noFill/>
            <a:ln w="1588"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9" name="Line 49"/>
            <p:cNvSpPr>
              <a:spLocks noChangeShapeType="1"/>
            </p:cNvSpPr>
            <p:nvPr/>
          </p:nvSpPr>
          <p:spPr bwMode="auto">
            <a:xfrm flipH="1">
              <a:off x="488950" y="2924175"/>
              <a:ext cx="127000" cy="1588"/>
            </a:xfrm>
            <a:prstGeom prst="line">
              <a:avLst/>
            </a:prstGeom>
            <a:noFill/>
            <a:ln w="1588"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0" name="Line 50"/>
            <p:cNvSpPr>
              <a:spLocks noChangeShapeType="1"/>
            </p:cNvSpPr>
            <p:nvPr/>
          </p:nvSpPr>
          <p:spPr bwMode="auto">
            <a:xfrm flipH="1">
              <a:off x="455613" y="2924175"/>
              <a:ext cx="160338" cy="1588"/>
            </a:xfrm>
            <a:prstGeom prst="line">
              <a:avLst/>
            </a:prstGeom>
            <a:noFill/>
            <a:ln w="1588"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1" name="Freeform 51"/>
            <p:cNvSpPr>
              <a:spLocks/>
            </p:cNvSpPr>
            <p:nvPr/>
          </p:nvSpPr>
          <p:spPr bwMode="auto">
            <a:xfrm>
              <a:off x="1220788" y="2924175"/>
              <a:ext cx="1819275" cy="2593975"/>
            </a:xfrm>
            <a:custGeom>
              <a:avLst/>
              <a:gdLst>
                <a:gd name="T0" fmla="*/ 0 w 1146"/>
                <a:gd name="T1" fmla="*/ 33 h 1634"/>
                <a:gd name="T2" fmla="*/ 637 w 1146"/>
                <a:gd name="T3" fmla="*/ 82 h 1634"/>
                <a:gd name="T4" fmla="*/ 637 w 1146"/>
                <a:gd name="T5" fmla="*/ 147 h 1634"/>
                <a:gd name="T6" fmla="*/ 637 w 1146"/>
                <a:gd name="T7" fmla="*/ 213 h 1634"/>
                <a:gd name="T8" fmla="*/ 637 w 1146"/>
                <a:gd name="T9" fmla="*/ 278 h 1634"/>
                <a:gd name="T10" fmla="*/ 637 w 1146"/>
                <a:gd name="T11" fmla="*/ 343 h 1634"/>
                <a:gd name="T12" fmla="*/ 637 w 1146"/>
                <a:gd name="T13" fmla="*/ 409 h 1634"/>
                <a:gd name="T14" fmla="*/ 637 w 1146"/>
                <a:gd name="T15" fmla="*/ 474 h 1634"/>
                <a:gd name="T16" fmla="*/ 637 w 1146"/>
                <a:gd name="T17" fmla="*/ 539 h 1634"/>
                <a:gd name="T18" fmla="*/ 637 w 1146"/>
                <a:gd name="T19" fmla="*/ 605 h 1634"/>
                <a:gd name="T20" fmla="*/ 637 w 1146"/>
                <a:gd name="T21" fmla="*/ 670 h 1634"/>
                <a:gd name="T22" fmla="*/ 637 w 1146"/>
                <a:gd name="T23" fmla="*/ 735 h 1634"/>
                <a:gd name="T24" fmla="*/ 637 w 1146"/>
                <a:gd name="T25" fmla="*/ 801 h 1634"/>
                <a:gd name="T26" fmla="*/ 1146 w 1146"/>
                <a:gd name="T27" fmla="*/ 850 h 1634"/>
                <a:gd name="T28" fmla="*/ 1146 w 1146"/>
                <a:gd name="T29" fmla="*/ 915 h 1634"/>
                <a:gd name="T30" fmla="*/ 1146 w 1146"/>
                <a:gd name="T31" fmla="*/ 980 h 1634"/>
                <a:gd name="T32" fmla="*/ 1146 w 1146"/>
                <a:gd name="T33" fmla="*/ 1046 h 1634"/>
                <a:gd name="T34" fmla="*/ 1146 w 1146"/>
                <a:gd name="T35" fmla="*/ 1111 h 1634"/>
                <a:gd name="T36" fmla="*/ 1146 w 1146"/>
                <a:gd name="T37" fmla="*/ 1176 h 1634"/>
                <a:gd name="T38" fmla="*/ 1146 w 1146"/>
                <a:gd name="T39" fmla="*/ 1242 h 1634"/>
                <a:gd name="T40" fmla="*/ 1146 w 1146"/>
                <a:gd name="T41" fmla="*/ 1307 h 1634"/>
                <a:gd name="T42" fmla="*/ 1146 w 1146"/>
                <a:gd name="T43" fmla="*/ 1372 h 1634"/>
                <a:gd name="T44" fmla="*/ 1146 w 1146"/>
                <a:gd name="T45" fmla="*/ 1438 h 1634"/>
                <a:gd name="T46" fmla="*/ 1146 w 1146"/>
                <a:gd name="T47" fmla="*/ 1503 h 1634"/>
                <a:gd name="T48" fmla="*/ 1146 w 1146"/>
                <a:gd name="T49" fmla="*/ 1568 h 1634"/>
                <a:gd name="T50" fmla="*/ 1146 w 1146"/>
                <a:gd name="T51" fmla="*/ 1634 h 1634"/>
                <a:gd name="T52" fmla="*/ 1146 w 1146"/>
                <a:gd name="T53" fmla="*/ 1568 h 1634"/>
                <a:gd name="T54" fmla="*/ 1146 w 1146"/>
                <a:gd name="T55" fmla="*/ 1503 h 1634"/>
                <a:gd name="T56" fmla="*/ 1146 w 1146"/>
                <a:gd name="T57" fmla="*/ 1438 h 1634"/>
                <a:gd name="T58" fmla="*/ 1146 w 1146"/>
                <a:gd name="T59" fmla="*/ 1372 h 1634"/>
                <a:gd name="T60" fmla="*/ 1146 w 1146"/>
                <a:gd name="T61" fmla="*/ 1307 h 1634"/>
                <a:gd name="T62" fmla="*/ 1146 w 1146"/>
                <a:gd name="T63" fmla="*/ 1242 h 1634"/>
                <a:gd name="T64" fmla="*/ 1146 w 1146"/>
                <a:gd name="T65" fmla="*/ 1176 h 1634"/>
                <a:gd name="T66" fmla="*/ 1146 w 1146"/>
                <a:gd name="T67" fmla="*/ 1111 h 1634"/>
                <a:gd name="T68" fmla="*/ 1146 w 1146"/>
                <a:gd name="T69" fmla="*/ 1046 h 1634"/>
                <a:gd name="T70" fmla="*/ 1146 w 1146"/>
                <a:gd name="T71" fmla="*/ 980 h 1634"/>
                <a:gd name="T72" fmla="*/ 1146 w 1146"/>
                <a:gd name="T73" fmla="*/ 915 h 1634"/>
                <a:gd name="T74" fmla="*/ 1146 w 1146"/>
                <a:gd name="T75" fmla="*/ 850 h 1634"/>
                <a:gd name="T76" fmla="*/ 637 w 1146"/>
                <a:gd name="T77" fmla="*/ 801 h 1634"/>
                <a:gd name="T78" fmla="*/ 637 w 1146"/>
                <a:gd name="T79" fmla="*/ 735 h 1634"/>
                <a:gd name="T80" fmla="*/ 637 w 1146"/>
                <a:gd name="T81" fmla="*/ 670 h 1634"/>
                <a:gd name="T82" fmla="*/ 637 w 1146"/>
                <a:gd name="T83" fmla="*/ 605 h 1634"/>
                <a:gd name="T84" fmla="*/ 637 w 1146"/>
                <a:gd name="T85" fmla="*/ 539 h 1634"/>
                <a:gd name="T86" fmla="*/ 637 w 1146"/>
                <a:gd name="T87" fmla="*/ 474 h 1634"/>
                <a:gd name="T88" fmla="*/ 637 w 1146"/>
                <a:gd name="T89" fmla="*/ 409 h 1634"/>
                <a:gd name="T90" fmla="*/ 637 w 1146"/>
                <a:gd name="T91" fmla="*/ 343 h 1634"/>
                <a:gd name="T92" fmla="*/ 637 w 1146"/>
                <a:gd name="T93" fmla="*/ 278 h 1634"/>
                <a:gd name="T94" fmla="*/ 637 w 1146"/>
                <a:gd name="T95" fmla="*/ 213 h 1634"/>
                <a:gd name="T96" fmla="*/ 637 w 1146"/>
                <a:gd name="T97" fmla="*/ 147 h 1634"/>
                <a:gd name="T98" fmla="*/ 637 w 1146"/>
                <a:gd name="T99" fmla="*/ 82 h 1634"/>
                <a:gd name="T100" fmla="*/ 0 w 1146"/>
                <a:gd name="T101" fmla="*/ 33 h 1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146" h="1634">
                  <a:moveTo>
                    <a:pt x="0" y="0"/>
                  </a:moveTo>
                  <a:lnTo>
                    <a:pt x="0" y="0"/>
                  </a:lnTo>
                  <a:lnTo>
                    <a:pt x="0" y="17"/>
                  </a:lnTo>
                  <a:lnTo>
                    <a:pt x="0" y="33"/>
                  </a:lnTo>
                  <a:lnTo>
                    <a:pt x="0" y="49"/>
                  </a:lnTo>
                  <a:lnTo>
                    <a:pt x="0" y="66"/>
                  </a:lnTo>
                  <a:lnTo>
                    <a:pt x="0" y="82"/>
                  </a:lnTo>
                  <a:lnTo>
                    <a:pt x="637" y="82"/>
                  </a:lnTo>
                  <a:lnTo>
                    <a:pt x="637" y="98"/>
                  </a:lnTo>
                  <a:lnTo>
                    <a:pt x="637" y="115"/>
                  </a:lnTo>
                  <a:lnTo>
                    <a:pt x="637" y="131"/>
                  </a:lnTo>
                  <a:lnTo>
                    <a:pt x="637" y="147"/>
                  </a:lnTo>
                  <a:lnTo>
                    <a:pt x="637" y="164"/>
                  </a:lnTo>
                  <a:lnTo>
                    <a:pt x="637" y="180"/>
                  </a:lnTo>
                  <a:lnTo>
                    <a:pt x="637" y="196"/>
                  </a:lnTo>
                  <a:lnTo>
                    <a:pt x="637" y="213"/>
                  </a:lnTo>
                  <a:lnTo>
                    <a:pt x="637" y="229"/>
                  </a:lnTo>
                  <a:lnTo>
                    <a:pt x="637" y="245"/>
                  </a:lnTo>
                  <a:lnTo>
                    <a:pt x="637" y="262"/>
                  </a:lnTo>
                  <a:lnTo>
                    <a:pt x="637" y="278"/>
                  </a:lnTo>
                  <a:lnTo>
                    <a:pt x="637" y="294"/>
                  </a:lnTo>
                  <a:lnTo>
                    <a:pt x="637" y="311"/>
                  </a:lnTo>
                  <a:lnTo>
                    <a:pt x="637" y="327"/>
                  </a:lnTo>
                  <a:lnTo>
                    <a:pt x="637" y="343"/>
                  </a:lnTo>
                  <a:lnTo>
                    <a:pt x="637" y="360"/>
                  </a:lnTo>
                  <a:lnTo>
                    <a:pt x="637" y="376"/>
                  </a:lnTo>
                  <a:lnTo>
                    <a:pt x="637" y="392"/>
                  </a:lnTo>
                  <a:lnTo>
                    <a:pt x="637" y="409"/>
                  </a:lnTo>
                  <a:lnTo>
                    <a:pt x="637" y="425"/>
                  </a:lnTo>
                  <a:lnTo>
                    <a:pt x="637" y="441"/>
                  </a:lnTo>
                  <a:lnTo>
                    <a:pt x="637" y="458"/>
                  </a:lnTo>
                  <a:lnTo>
                    <a:pt x="637" y="474"/>
                  </a:lnTo>
                  <a:lnTo>
                    <a:pt x="637" y="491"/>
                  </a:lnTo>
                  <a:lnTo>
                    <a:pt x="637" y="507"/>
                  </a:lnTo>
                  <a:lnTo>
                    <a:pt x="637" y="523"/>
                  </a:lnTo>
                  <a:lnTo>
                    <a:pt x="637" y="539"/>
                  </a:lnTo>
                  <a:lnTo>
                    <a:pt x="637" y="556"/>
                  </a:lnTo>
                  <a:lnTo>
                    <a:pt x="637" y="572"/>
                  </a:lnTo>
                  <a:lnTo>
                    <a:pt x="637" y="588"/>
                  </a:lnTo>
                  <a:lnTo>
                    <a:pt x="637" y="605"/>
                  </a:lnTo>
                  <a:lnTo>
                    <a:pt x="637" y="621"/>
                  </a:lnTo>
                  <a:lnTo>
                    <a:pt x="637" y="637"/>
                  </a:lnTo>
                  <a:lnTo>
                    <a:pt x="637" y="654"/>
                  </a:lnTo>
                  <a:lnTo>
                    <a:pt x="637" y="670"/>
                  </a:lnTo>
                  <a:lnTo>
                    <a:pt x="637" y="686"/>
                  </a:lnTo>
                  <a:lnTo>
                    <a:pt x="637" y="703"/>
                  </a:lnTo>
                  <a:lnTo>
                    <a:pt x="637" y="719"/>
                  </a:lnTo>
                  <a:lnTo>
                    <a:pt x="637" y="735"/>
                  </a:lnTo>
                  <a:lnTo>
                    <a:pt x="637" y="752"/>
                  </a:lnTo>
                  <a:lnTo>
                    <a:pt x="637" y="768"/>
                  </a:lnTo>
                  <a:lnTo>
                    <a:pt x="637" y="784"/>
                  </a:lnTo>
                  <a:lnTo>
                    <a:pt x="637" y="801"/>
                  </a:lnTo>
                  <a:lnTo>
                    <a:pt x="637" y="817"/>
                  </a:lnTo>
                  <a:lnTo>
                    <a:pt x="1146" y="817"/>
                  </a:lnTo>
                  <a:lnTo>
                    <a:pt x="1146" y="833"/>
                  </a:lnTo>
                  <a:lnTo>
                    <a:pt x="1146" y="850"/>
                  </a:lnTo>
                  <a:lnTo>
                    <a:pt x="1146" y="866"/>
                  </a:lnTo>
                  <a:lnTo>
                    <a:pt x="1146" y="882"/>
                  </a:lnTo>
                  <a:lnTo>
                    <a:pt x="1146" y="899"/>
                  </a:lnTo>
                  <a:lnTo>
                    <a:pt x="1146" y="915"/>
                  </a:lnTo>
                  <a:lnTo>
                    <a:pt x="1146" y="931"/>
                  </a:lnTo>
                  <a:lnTo>
                    <a:pt x="1146" y="948"/>
                  </a:lnTo>
                  <a:lnTo>
                    <a:pt x="1146" y="964"/>
                  </a:lnTo>
                  <a:lnTo>
                    <a:pt x="1146" y="980"/>
                  </a:lnTo>
                  <a:lnTo>
                    <a:pt x="1146" y="997"/>
                  </a:lnTo>
                  <a:lnTo>
                    <a:pt x="1146" y="1013"/>
                  </a:lnTo>
                  <a:lnTo>
                    <a:pt x="1146" y="1029"/>
                  </a:lnTo>
                  <a:lnTo>
                    <a:pt x="1146" y="1046"/>
                  </a:lnTo>
                  <a:lnTo>
                    <a:pt x="1146" y="1062"/>
                  </a:lnTo>
                  <a:lnTo>
                    <a:pt x="1146" y="1078"/>
                  </a:lnTo>
                  <a:lnTo>
                    <a:pt x="1146" y="1095"/>
                  </a:lnTo>
                  <a:lnTo>
                    <a:pt x="1146" y="1111"/>
                  </a:lnTo>
                  <a:lnTo>
                    <a:pt x="1146" y="1127"/>
                  </a:lnTo>
                  <a:lnTo>
                    <a:pt x="1146" y="1144"/>
                  </a:lnTo>
                  <a:lnTo>
                    <a:pt x="1146" y="1160"/>
                  </a:lnTo>
                  <a:lnTo>
                    <a:pt x="1146" y="1176"/>
                  </a:lnTo>
                  <a:lnTo>
                    <a:pt x="1146" y="1193"/>
                  </a:lnTo>
                  <a:lnTo>
                    <a:pt x="1146" y="1209"/>
                  </a:lnTo>
                  <a:lnTo>
                    <a:pt x="1146" y="1225"/>
                  </a:lnTo>
                  <a:lnTo>
                    <a:pt x="1146" y="1242"/>
                  </a:lnTo>
                  <a:lnTo>
                    <a:pt x="1146" y="1258"/>
                  </a:lnTo>
                  <a:lnTo>
                    <a:pt x="1146" y="1275"/>
                  </a:lnTo>
                  <a:lnTo>
                    <a:pt x="1146" y="1291"/>
                  </a:lnTo>
                  <a:lnTo>
                    <a:pt x="1146" y="1307"/>
                  </a:lnTo>
                  <a:lnTo>
                    <a:pt x="1146" y="1323"/>
                  </a:lnTo>
                  <a:lnTo>
                    <a:pt x="1146" y="1340"/>
                  </a:lnTo>
                  <a:lnTo>
                    <a:pt x="1146" y="1356"/>
                  </a:lnTo>
                  <a:lnTo>
                    <a:pt x="1146" y="1372"/>
                  </a:lnTo>
                  <a:lnTo>
                    <a:pt x="1146" y="1389"/>
                  </a:lnTo>
                  <a:lnTo>
                    <a:pt x="1146" y="1405"/>
                  </a:lnTo>
                  <a:lnTo>
                    <a:pt x="1146" y="1421"/>
                  </a:lnTo>
                  <a:lnTo>
                    <a:pt x="1146" y="1438"/>
                  </a:lnTo>
                  <a:lnTo>
                    <a:pt x="1146" y="1454"/>
                  </a:lnTo>
                  <a:lnTo>
                    <a:pt x="1146" y="1470"/>
                  </a:lnTo>
                  <a:lnTo>
                    <a:pt x="1146" y="1487"/>
                  </a:lnTo>
                  <a:lnTo>
                    <a:pt x="1146" y="1503"/>
                  </a:lnTo>
                  <a:lnTo>
                    <a:pt x="1146" y="1519"/>
                  </a:lnTo>
                  <a:lnTo>
                    <a:pt x="1146" y="1536"/>
                  </a:lnTo>
                  <a:lnTo>
                    <a:pt x="1146" y="1552"/>
                  </a:lnTo>
                  <a:lnTo>
                    <a:pt x="1146" y="1568"/>
                  </a:lnTo>
                  <a:lnTo>
                    <a:pt x="1146" y="1585"/>
                  </a:lnTo>
                  <a:lnTo>
                    <a:pt x="1146" y="1601"/>
                  </a:lnTo>
                  <a:lnTo>
                    <a:pt x="1146" y="1617"/>
                  </a:lnTo>
                  <a:lnTo>
                    <a:pt x="1146" y="1634"/>
                  </a:lnTo>
                  <a:lnTo>
                    <a:pt x="1146" y="1617"/>
                  </a:lnTo>
                  <a:lnTo>
                    <a:pt x="1146" y="1601"/>
                  </a:lnTo>
                  <a:lnTo>
                    <a:pt x="1146" y="1585"/>
                  </a:lnTo>
                  <a:lnTo>
                    <a:pt x="1146" y="1568"/>
                  </a:lnTo>
                  <a:lnTo>
                    <a:pt x="1146" y="1552"/>
                  </a:lnTo>
                  <a:lnTo>
                    <a:pt x="1146" y="1536"/>
                  </a:lnTo>
                  <a:lnTo>
                    <a:pt x="1146" y="1519"/>
                  </a:lnTo>
                  <a:lnTo>
                    <a:pt x="1146" y="1503"/>
                  </a:lnTo>
                  <a:lnTo>
                    <a:pt x="1146" y="1487"/>
                  </a:lnTo>
                  <a:lnTo>
                    <a:pt x="1146" y="1470"/>
                  </a:lnTo>
                  <a:lnTo>
                    <a:pt x="1146" y="1454"/>
                  </a:lnTo>
                  <a:lnTo>
                    <a:pt x="1146" y="1438"/>
                  </a:lnTo>
                  <a:lnTo>
                    <a:pt x="1146" y="1421"/>
                  </a:lnTo>
                  <a:lnTo>
                    <a:pt x="1146" y="1405"/>
                  </a:lnTo>
                  <a:lnTo>
                    <a:pt x="1146" y="1389"/>
                  </a:lnTo>
                  <a:lnTo>
                    <a:pt x="1146" y="1372"/>
                  </a:lnTo>
                  <a:lnTo>
                    <a:pt x="1146" y="1356"/>
                  </a:lnTo>
                  <a:lnTo>
                    <a:pt x="1146" y="1340"/>
                  </a:lnTo>
                  <a:lnTo>
                    <a:pt x="1146" y="1323"/>
                  </a:lnTo>
                  <a:lnTo>
                    <a:pt x="1146" y="1307"/>
                  </a:lnTo>
                  <a:lnTo>
                    <a:pt x="1146" y="1291"/>
                  </a:lnTo>
                  <a:lnTo>
                    <a:pt x="1146" y="1275"/>
                  </a:lnTo>
                  <a:lnTo>
                    <a:pt x="1146" y="1258"/>
                  </a:lnTo>
                  <a:lnTo>
                    <a:pt x="1146" y="1242"/>
                  </a:lnTo>
                  <a:lnTo>
                    <a:pt x="1146" y="1225"/>
                  </a:lnTo>
                  <a:lnTo>
                    <a:pt x="1146" y="1209"/>
                  </a:lnTo>
                  <a:lnTo>
                    <a:pt x="1146" y="1193"/>
                  </a:lnTo>
                  <a:lnTo>
                    <a:pt x="1146" y="1176"/>
                  </a:lnTo>
                  <a:lnTo>
                    <a:pt x="1146" y="1160"/>
                  </a:lnTo>
                  <a:lnTo>
                    <a:pt x="1146" y="1144"/>
                  </a:lnTo>
                  <a:lnTo>
                    <a:pt x="1146" y="1127"/>
                  </a:lnTo>
                  <a:lnTo>
                    <a:pt x="1146" y="1111"/>
                  </a:lnTo>
                  <a:lnTo>
                    <a:pt x="1146" y="1095"/>
                  </a:lnTo>
                  <a:lnTo>
                    <a:pt x="1146" y="1078"/>
                  </a:lnTo>
                  <a:lnTo>
                    <a:pt x="1146" y="1062"/>
                  </a:lnTo>
                  <a:lnTo>
                    <a:pt x="1146" y="1046"/>
                  </a:lnTo>
                  <a:lnTo>
                    <a:pt x="1146" y="1029"/>
                  </a:lnTo>
                  <a:lnTo>
                    <a:pt x="1146" y="1013"/>
                  </a:lnTo>
                  <a:lnTo>
                    <a:pt x="1146" y="997"/>
                  </a:lnTo>
                  <a:lnTo>
                    <a:pt x="1146" y="980"/>
                  </a:lnTo>
                  <a:lnTo>
                    <a:pt x="1146" y="964"/>
                  </a:lnTo>
                  <a:lnTo>
                    <a:pt x="1146" y="948"/>
                  </a:lnTo>
                  <a:lnTo>
                    <a:pt x="1146" y="931"/>
                  </a:lnTo>
                  <a:lnTo>
                    <a:pt x="1146" y="915"/>
                  </a:lnTo>
                  <a:lnTo>
                    <a:pt x="1146" y="899"/>
                  </a:lnTo>
                  <a:lnTo>
                    <a:pt x="1146" y="882"/>
                  </a:lnTo>
                  <a:lnTo>
                    <a:pt x="1146" y="866"/>
                  </a:lnTo>
                  <a:lnTo>
                    <a:pt x="1146" y="850"/>
                  </a:lnTo>
                  <a:lnTo>
                    <a:pt x="1146" y="833"/>
                  </a:lnTo>
                  <a:lnTo>
                    <a:pt x="1146" y="817"/>
                  </a:lnTo>
                  <a:lnTo>
                    <a:pt x="1146" y="801"/>
                  </a:lnTo>
                  <a:lnTo>
                    <a:pt x="637" y="801"/>
                  </a:lnTo>
                  <a:lnTo>
                    <a:pt x="637" y="784"/>
                  </a:lnTo>
                  <a:lnTo>
                    <a:pt x="637" y="768"/>
                  </a:lnTo>
                  <a:lnTo>
                    <a:pt x="637" y="752"/>
                  </a:lnTo>
                  <a:lnTo>
                    <a:pt x="637" y="735"/>
                  </a:lnTo>
                  <a:lnTo>
                    <a:pt x="637" y="719"/>
                  </a:lnTo>
                  <a:lnTo>
                    <a:pt x="637" y="703"/>
                  </a:lnTo>
                  <a:lnTo>
                    <a:pt x="637" y="686"/>
                  </a:lnTo>
                  <a:lnTo>
                    <a:pt x="637" y="670"/>
                  </a:lnTo>
                  <a:lnTo>
                    <a:pt x="637" y="654"/>
                  </a:lnTo>
                  <a:lnTo>
                    <a:pt x="637" y="637"/>
                  </a:lnTo>
                  <a:lnTo>
                    <a:pt x="637" y="621"/>
                  </a:lnTo>
                  <a:lnTo>
                    <a:pt x="637" y="605"/>
                  </a:lnTo>
                  <a:lnTo>
                    <a:pt x="637" y="588"/>
                  </a:lnTo>
                  <a:lnTo>
                    <a:pt x="637" y="572"/>
                  </a:lnTo>
                  <a:lnTo>
                    <a:pt x="637" y="556"/>
                  </a:lnTo>
                  <a:lnTo>
                    <a:pt x="637" y="539"/>
                  </a:lnTo>
                  <a:lnTo>
                    <a:pt x="637" y="523"/>
                  </a:lnTo>
                  <a:lnTo>
                    <a:pt x="637" y="507"/>
                  </a:lnTo>
                  <a:lnTo>
                    <a:pt x="637" y="491"/>
                  </a:lnTo>
                  <a:lnTo>
                    <a:pt x="637" y="474"/>
                  </a:lnTo>
                  <a:lnTo>
                    <a:pt x="637" y="458"/>
                  </a:lnTo>
                  <a:lnTo>
                    <a:pt x="637" y="441"/>
                  </a:lnTo>
                  <a:lnTo>
                    <a:pt x="637" y="425"/>
                  </a:lnTo>
                  <a:lnTo>
                    <a:pt x="637" y="409"/>
                  </a:lnTo>
                  <a:lnTo>
                    <a:pt x="637" y="392"/>
                  </a:lnTo>
                  <a:lnTo>
                    <a:pt x="637" y="376"/>
                  </a:lnTo>
                  <a:lnTo>
                    <a:pt x="637" y="360"/>
                  </a:lnTo>
                  <a:lnTo>
                    <a:pt x="637" y="343"/>
                  </a:lnTo>
                  <a:lnTo>
                    <a:pt x="637" y="327"/>
                  </a:lnTo>
                  <a:lnTo>
                    <a:pt x="637" y="311"/>
                  </a:lnTo>
                  <a:lnTo>
                    <a:pt x="637" y="294"/>
                  </a:lnTo>
                  <a:lnTo>
                    <a:pt x="637" y="278"/>
                  </a:lnTo>
                  <a:lnTo>
                    <a:pt x="637" y="262"/>
                  </a:lnTo>
                  <a:lnTo>
                    <a:pt x="637" y="245"/>
                  </a:lnTo>
                  <a:lnTo>
                    <a:pt x="637" y="229"/>
                  </a:lnTo>
                  <a:lnTo>
                    <a:pt x="637" y="213"/>
                  </a:lnTo>
                  <a:lnTo>
                    <a:pt x="637" y="196"/>
                  </a:lnTo>
                  <a:lnTo>
                    <a:pt x="637" y="180"/>
                  </a:lnTo>
                  <a:lnTo>
                    <a:pt x="637" y="164"/>
                  </a:lnTo>
                  <a:lnTo>
                    <a:pt x="637" y="147"/>
                  </a:lnTo>
                  <a:lnTo>
                    <a:pt x="637" y="131"/>
                  </a:lnTo>
                  <a:lnTo>
                    <a:pt x="637" y="115"/>
                  </a:lnTo>
                  <a:lnTo>
                    <a:pt x="637" y="98"/>
                  </a:lnTo>
                  <a:lnTo>
                    <a:pt x="637" y="82"/>
                  </a:lnTo>
                  <a:lnTo>
                    <a:pt x="637" y="66"/>
                  </a:lnTo>
                  <a:lnTo>
                    <a:pt x="0" y="66"/>
                  </a:lnTo>
                  <a:lnTo>
                    <a:pt x="0" y="49"/>
                  </a:lnTo>
                  <a:lnTo>
                    <a:pt x="0" y="33"/>
                  </a:lnTo>
                  <a:lnTo>
                    <a:pt x="0" y="17"/>
                  </a:lnTo>
                  <a:lnTo>
                    <a:pt x="0" y="0"/>
                  </a:lnTo>
                </a:path>
              </a:pathLst>
            </a:custGeom>
            <a:noFill/>
            <a:ln w="34925" cap="flat">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13738" name="Rectangle 105"/>
            <p:cNvSpPr>
              <a:spLocks noChangeArrowheads="1"/>
            </p:cNvSpPr>
            <p:nvPr/>
          </p:nvSpPr>
          <p:spPr bwMode="auto">
            <a:xfrm rot="16200000">
              <a:off x="3792537" y="5502275"/>
              <a:ext cx="446088" cy="574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3400" b="1" i="0" u="none" strike="noStrike" cap="none" normalizeH="0" baseline="0">
                  <a:ln>
                    <a:noFill/>
                  </a:ln>
                  <a:solidFill>
                    <a:srgbClr val="000000"/>
                  </a:solidFill>
                  <a:effectLst/>
                  <a:latin typeface="Arial" panose="020B0604020202020204" pitchFamily="34" charset="0"/>
                </a:rPr>
                <a:t>8</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413743" name="Rectangle 110"/>
            <p:cNvSpPr>
              <a:spLocks noChangeArrowheads="1"/>
            </p:cNvSpPr>
            <p:nvPr/>
          </p:nvSpPr>
          <p:spPr bwMode="auto">
            <a:xfrm>
              <a:off x="2117725" y="6116638"/>
              <a:ext cx="422275" cy="501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2900" b="0" i="1" u="none" strike="noStrike" cap="none" normalizeH="0" baseline="0">
                  <a:ln>
                    <a:noFill/>
                  </a:ln>
                  <a:solidFill>
                    <a:srgbClr val="000000"/>
                  </a:solidFill>
                  <a:effectLst/>
                  <a:latin typeface="Arial" panose="020B0604020202020204" pitchFamily="34" charset="0"/>
                </a:rPr>
                <a:t>S</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413744" name="Line 111"/>
            <p:cNvSpPr>
              <a:spLocks noChangeShapeType="1"/>
            </p:cNvSpPr>
            <p:nvPr/>
          </p:nvSpPr>
          <p:spPr bwMode="auto">
            <a:xfrm>
              <a:off x="3478213" y="5461000"/>
              <a:ext cx="238125" cy="155575"/>
            </a:xfrm>
            <a:prstGeom prst="line">
              <a:avLst/>
            </a:prstGeom>
            <a:noFill/>
            <a:ln w="9525"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13745" name="Line 112"/>
            <p:cNvSpPr>
              <a:spLocks noChangeShapeType="1"/>
            </p:cNvSpPr>
            <p:nvPr/>
          </p:nvSpPr>
          <p:spPr bwMode="auto">
            <a:xfrm>
              <a:off x="3557588" y="5461000"/>
              <a:ext cx="238125" cy="155575"/>
            </a:xfrm>
            <a:prstGeom prst="line">
              <a:avLst/>
            </a:prstGeom>
            <a:noFill/>
            <a:ln w="9525"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13746" name="Line 113"/>
            <p:cNvSpPr>
              <a:spLocks noChangeShapeType="1"/>
            </p:cNvSpPr>
            <p:nvPr/>
          </p:nvSpPr>
          <p:spPr bwMode="auto">
            <a:xfrm flipV="1">
              <a:off x="3035300" y="5505450"/>
              <a:ext cx="1514475" cy="9525"/>
            </a:xfrm>
            <a:prstGeom prst="line">
              <a:avLst/>
            </a:prstGeom>
            <a:noFill/>
            <a:ln w="46038" cap="flat">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13747" name="Line 114"/>
            <p:cNvSpPr>
              <a:spLocks noChangeShapeType="1"/>
            </p:cNvSpPr>
            <p:nvPr/>
          </p:nvSpPr>
          <p:spPr bwMode="auto">
            <a:xfrm>
              <a:off x="1223963" y="2946400"/>
              <a:ext cx="3257550" cy="0"/>
            </a:xfrm>
            <a:prstGeom prst="line">
              <a:avLst/>
            </a:prstGeom>
            <a:noFill/>
            <a:ln w="46038" cap="flat">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13748" name="Rectangle 115"/>
            <p:cNvSpPr>
              <a:spLocks noChangeArrowheads="1"/>
            </p:cNvSpPr>
            <p:nvPr/>
          </p:nvSpPr>
          <p:spPr bwMode="auto">
            <a:xfrm>
              <a:off x="4008438" y="2778125"/>
              <a:ext cx="635000" cy="282892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413749" name="Rectangle 116"/>
            <p:cNvSpPr>
              <a:spLocks noChangeArrowheads="1"/>
            </p:cNvSpPr>
            <p:nvPr/>
          </p:nvSpPr>
          <p:spPr bwMode="auto">
            <a:xfrm>
              <a:off x="517525" y="5665788"/>
              <a:ext cx="315913" cy="423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2500" b="0" i="0" u="none" strike="noStrike" cap="none" normalizeH="0" baseline="0">
                  <a:ln>
                    <a:noFill/>
                  </a:ln>
                  <a:solidFill>
                    <a:srgbClr val="000000"/>
                  </a:solidFill>
                  <a:effectLst/>
                  <a:latin typeface="Arial" panose="020B0604020202020204" pitchFamily="34" charset="0"/>
                </a:rPr>
                <a:t>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413750" name="Rectangle 117"/>
            <p:cNvSpPr>
              <a:spLocks noChangeArrowheads="1"/>
            </p:cNvSpPr>
            <p:nvPr/>
          </p:nvSpPr>
          <p:spPr bwMode="auto">
            <a:xfrm>
              <a:off x="2157413" y="5665788"/>
              <a:ext cx="315913" cy="423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2500" b="0" i="0" u="none" strike="noStrike" cap="none" normalizeH="0" baseline="0">
                  <a:ln>
                    <a:noFill/>
                  </a:ln>
                  <a:solidFill>
                    <a:srgbClr val="000000"/>
                  </a:solidFill>
                  <a:effectLst/>
                  <a:latin typeface="Arial" panose="020B0604020202020204" pitchFamily="34" charset="0"/>
                </a:rPr>
                <a:t>1</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413751" name="Rectangle 118"/>
            <p:cNvSpPr>
              <a:spLocks noChangeArrowheads="1"/>
            </p:cNvSpPr>
            <p:nvPr/>
          </p:nvSpPr>
          <p:spPr bwMode="auto">
            <a:xfrm>
              <a:off x="228600" y="5343525"/>
              <a:ext cx="315913" cy="423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2500" b="0" i="0" u="none" strike="noStrike" cap="none" normalizeH="0" baseline="0">
                  <a:ln>
                    <a:noFill/>
                  </a:ln>
                  <a:solidFill>
                    <a:srgbClr val="000000"/>
                  </a:solidFill>
                  <a:effectLst/>
                  <a:latin typeface="Arial" panose="020B0604020202020204" pitchFamily="34" charset="0"/>
                </a:rPr>
                <a:t>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413752" name="Rectangle 119"/>
            <p:cNvSpPr>
              <a:spLocks noChangeArrowheads="1"/>
            </p:cNvSpPr>
            <p:nvPr/>
          </p:nvSpPr>
          <p:spPr bwMode="auto">
            <a:xfrm>
              <a:off x="228600" y="2778125"/>
              <a:ext cx="315913" cy="423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2500" b="0" i="0" u="none" strike="noStrike" cap="none" normalizeH="0" baseline="0">
                  <a:ln>
                    <a:noFill/>
                  </a:ln>
                  <a:solidFill>
                    <a:srgbClr val="000000"/>
                  </a:solidFill>
                  <a:effectLst/>
                  <a:latin typeface="Arial" panose="020B0604020202020204" pitchFamily="34" charset="0"/>
                </a:rPr>
                <a:t>1</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413759" name="Line 126"/>
            <p:cNvSpPr>
              <a:spLocks noChangeShapeType="1"/>
            </p:cNvSpPr>
            <p:nvPr/>
          </p:nvSpPr>
          <p:spPr bwMode="auto">
            <a:xfrm>
              <a:off x="615950" y="5518150"/>
              <a:ext cx="3367088" cy="0"/>
            </a:xfrm>
            <a:prstGeom prst="line">
              <a:avLst/>
            </a:prstGeom>
            <a:noFill/>
            <a:ln w="1588"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96256" name="Line 127"/>
            <p:cNvSpPr>
              <a:spLocks noChangeShapeType="1"/>
            </p:cNvSpPr>
            <p:nvPr/>
          </p:nvSpPr>
          <p:spPr bwMode="auto">
            <a:xfrm>
              <a:off x="615950" y="5518150"/>
              <a:ext cx="1588" cy="73025"/>
            </a:xfrm>
            <a:prstGeom prst="line">
              <a:avLst/>
            </a:prstGeom>
            <a:noFill/>
            <a:ln w="1588"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96257" name="Line 128"/>
            <p:cNvSpPr>
              <a:spLocks noChangeShapeType="1"/>
            </p:cNvSpPr>
            <p:nvPr/>
          </p:nvSpPr>
          <p:spPr bwMode="auto">
            <a:xfrm>
              <a:off x="615950" y="5518150"/>
              <a:ext cx="1588" cy="122238"/>
            </a:xfrm>
            <a:prstGeom prst="line">
              <a:avLst/>
            </a:prstGeom>
            <a:noFill/>
            <a:ln w="1588"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96262" name="Line 129"/>
            <p:cNvSpPr>
              <a:spLocks noChangeShapeType="1"/>
            </p:cNvSpPr>
            <p:nvPr/>
          </p:nvSpPr>
          <p:spPr bwMode="auto">
            <a:xfrm>
              <a:off x="784225" y="5518150"/>
              <a:ext cx="1588" cy="73025"/>
            </a:xfrm>
            <a:prstGeom prst="line">
              <a:avLst/>
            </a:prstGeom>
            <a:noFill/>
            <a:ln w="1588"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96264" name="Line 130"/>
            <p:cNvSpPr>
              <a:spLocks noChangeShapeType="1"/>
            </p:cNvSpPr>
            <p:nvPr/>
          </p:nvSpPr>
          <p:spPr bwMode="auto">
            <a:xfrm>
              <a:off x="952500" y="5518150"/>
              <a:ext cx="1588" cy="73025"/>
            </a:xfrm>
            <a:prstGeom prst="line">
              <a:avLst/>
            </a:prstGeom>
            <a:noFill/>
            <a:ln w="1588"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96265" name="Line 131"/>
            <p:cNvSpPr>
              <a:spLocks noChangeShapeType="1"/>
            </p:cNvSpPr>
            <p:nvPr/>
          </p:nvSpPr>
          <p:spPr bwMode="auto">
            <a:xfrm>
              <a:off x="1119188" y="5518150"/>
              <a:ext cx="1588" cy="73025"/>
            </a:xfrm>
            <a:prstGeom prst="line">
              <a:avLst/>
            </a:prstGeom>
            <a:noFill/>
            <a:ln w="1588"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96266" name="Line 132"/>
            <p:cNvSpPr>
              <a:spLocks noChangeShapeType="1"/>
            </p:cNvSpPr>
            <p:nvPr/>
          </p:nvSpPr>
          <p:spPr bwMode="auto">
            <a:xfrm>
              <a:off x="1289050" y="5518150"/>
              <a:ext cx="1588" cy="73025"/>
            </a:xfrm>
            <a:prstGeom prst="line">
              <a:avLst/>
            </a:prstGeom>
            <a:noFill/>
            <a:ln w="1588"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96267" name="Line 133"/>
            <p:cNvSpPr>
              <a:spLocks noChangeShapeType="1"/>
            </p:cNvSpPr>
            <p:nvPr/>
          </p:nvSpPr>
          <p:spPr bwMode="auto">
            <a:xfrm>
              <a:off x="1457325" y="5518150"/>
              <a:ext cx="1588" cy="73025"/>
            </a:xfrm>
            <a:prstGeom prst="line">
              <a:avLst/>
            </a:prstGeom>
            <a:noFill/>
            <a:ln w="1588"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96268" name="Line 134"/>
            <p:cNvSpPr>
              <a:spLocks noChangeShapeType="1"/>
            </p:cNvSpPr>
            <p:nvPr/>
          </p:nvSpPr>
          <p:spPr bwMode="auto">
            <a:xfrm>
              <a:off x="1625600" y="5518150"/>
              <a:ext cx="1588" cy="73025"/>
            </a:xfrm>
            <a:prstGeom prst="line">
              <a:avLst/>
            </a:prstGeom>
            <a:noFill/>
            <a:ln w="1588"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96269" name="Line 135"/>
            <p:cNvSpPr>
              <a:spLocks noChangeShapeType="1"/>
            </p:cNvSpPr>
            <p:nvPr/>
          </p:nvSpPr>
          <p:spPr bwMode="auto">
            <a:xfrm>
              <a:off x="1793875" y="5518150"/>
              <a:ext cx="1588" cy="73025"/>
            </a:xfrm>
            <a:prstGeom prst="line">
              <a:avLst/>
            </a:prstGeom>
            <a:noFill/>
            <a:ln w="1588"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96270" name="Line 136"/>
            <p:cNvSpPr>
              <a:spLocks noChangeShapeType="1"/>
            </p:cNvSpPr>
            <p:nvPr/>
          </p:nvSpPr>
          <p:spPr bwMode="auto">
            <a:xfrm>
              <a:off x="1962150" y="5518150"/>
              <a:ext cx="1588" cy="73025"/>
            </a:xfrm>
            <a:prstGeom prst="line">
              <a:avLst/>
            </a:prstGeom>
            <a:noFill/>
            <a:ln w="1588"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96271" name="Line 137"/>
            <p:cNvSpPr>
              <a:spLocks noChangeShapeType="1"/>
            </p:cNvSpPr>
            <p:nvPr/>
          </p:nvSpPr>
          <p:spPr bwMode="auto">
            <a:xfrm>
              <a:off x="2130425" y="5518150"/>
              <a:ext cx="1588" cy="73025"/>
            </a:xfrm>
            <a:prstGeom prst="line">
              <a:avLst/>
            </a:prstGeom>
            <a:noFill/>
            <a:ln w="1588"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96272" name="Line 138"/>
            <p:cNvSpPr>
              <a:spLocks noChangeShapeType="1"/>
            </p:cNvSpPr>
            <p:nvPr/>
          </p:nvSpPr>
          <p:spPr bwMode="auto">
            <a:xfrm>
              <a:off x="2300288" y="5518150"/>
              <a:ext cx="1588" cy="73025"/>
            </a:xfrm>
            <a:prstGeom prst="line">
              <a:avLst/>
            </a:prstGeom>
            <a:noFill/>
            <a:ln w="1588"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96273" name="Line 139"/>
            <p:cNvSpPr>
              <a:spLocks noChangeShapeType="1"/>
            </p:cNvSpPr>
            <p:nvPr/>
          </p:nvSpPr>
          <p:spPr bwMode="auto">
            <a:xfrm>
              <a:off x="2300288" y="5518150"/>
              <a:ext cx="1588" cy="122238"/>
            </a:xfrm>
            <a:prstGeom prst="line">
              <a:avLst/>
            </a:prstGeom>
            <a:noFill/>
            <a:ln w="1588"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96274" name="Line 140"/>
            <p:cNvSpPr>
              <a:spLocks noChangeShapeType="1"/>
            </p:cNvSpPr>
            <p:nvPr/>
          </p:nvSpPr>
          <p:spPr bwMode="auto">
            <a:xfrm>
              <a:off x="2466975" y="5518150"/>
              <a:ext cx="1588" cy="73025"/>
            </a:xfrm>
            <a:prstGeom prst="line">
              <a:avLst/>
            </a:prstGeom>
            <a:noFill/>
            <a:ln w="1588"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96275" name="Line 141"/>
            <p:cNvSpPr>
              <a:spLocks noChangeShapeType="1"/>
            </p:cNvSpPr>
            <p:nvPr/>
          </p:nvSpPr>
          <p:spPr bwMode="auto">
            <a:xfrm>
              <a:off x="2635250" y="5518150"/>
              <a:ext cx="1588" cy="73025"/>
            </a:xfrm>
            <a:prstGeom prst="line">
              <a:avLst/>
            </a:prstGeom>
            <a:noFill/>
            <a:ln w="1588"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96276" name="Line 142"/>
            <p:cNvSpPr>
              <a:spLocks noChangeShapeType="1"/>
            </p:cNvSpPr>
            <p:nvPr/>
          </p:nvSpPr>
          <p:spPr bwMode="auto">
            <a:xfrm>
              <a:off x="2805113" y="5518150"/>
              <a:ext cx="1588" cy="73025"/>
            </a:xfrm>
            <a:prstGeom prst="line">
              <a:avLst/>
            </a:prstGeom>
            <a:noFill/>
            <a:ln w="1588"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96277" name="Line 143"/>
            <p:cNvSpPr>
              <a:spLocks noChangeShapeType="1"/>
            </p:cNvSpPr>
            <p:nvPr/>
          </p:nvSpPr>
          <p:spPr bwMode="auto">
            <a:xfrm>
              <a:off x="2971800" y="5518150"/>
              <a:ext cx="1588" cy="73025"/>
            </a:xfrm>
            <a:prstGeom prst="line">
              <a:avLst/>
            </a:prstGeom>
            <a:noFill/>
            <a:ln w="1588"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96278" name="Line 144"/>
            <p:cNvSpPr>
              <a:spLocks noChangeShapeType="1"/>
            </p:cNvSpPr>
            <p:nvPr/>
          </p:nvSpPr>
          <p:spPr bwMode="auto">
            <a:xfrm>
              <a:off x="3141663" y="5518150"/>
              <a:ext cx="1588" cy="73025"/>
            </a:xfrm>
            <a:prstGeom prst="line">
              <a:avLst/>
            </a:prstGeom>
            <a:noFill/>
            <a:ln w="1588"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96279" name="Line 145"/>
            <p:cNvSpPr>
              <a:spLocks noChangeShapeType="1"/>
            </p:cNvSpPr>
            <p:nvPr/>
          </p:nvSpPr>
          <p:spPr bwMode="auto">
            <a:xfrm>
              <a:off x="3983038" y="5518150"/>
              <a:ext cx="1588" cy="73025"/>
            </a:xfrm>
            <a:prstGeom prst="line">
              <a:avLst/>
            </a:prstGeom>
            <a:noFill/>
            <a:ln w="1588"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96280" name="Line 146"/>
            <p:cNvSpPr>
              <a:spLocks noChangeShapeType="1"/>
            </p:cNvSpPr>
            <p:nvPr/>
          </p:nvSpPr>
          <p:spPr bwMode="auto">
            <a:xfrm>
              <a:off x="3983038" y="5518150"/>
              <a:ext cx="1588" cy="122238"/>
            </a:xfrm>
            <a:prstGeom prst="line">
              <a:avLst/>
            </a:prstGeom>
            <a:noFill/>
            <a:ln w="1588"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96281" name="Line 147"/>
            <p:cNvSpPr>
              <a:spLocks noChangeShapeType="1"/>
            </p:cNvSpPr>
            <p:nvPr/>
          </p:nvSpPr>
          <p:spPr bwMode="auto">
            <a:xfrm flipV="1">
              <a:off x="615950" y="2924175"/>
              <a:ext cx="1588" cy="2593975"/>
            </a:xfrm>
            <a:prstGeom prst="line">
              <a:avLst/>
            </a:prstGeom>
            <a:noFill/>
            <a:ln w="1588"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96282" name="Line 148"/>
            <p:cNvSpPr>
              <a:spLocks noChangeShapeType="1"/>
            </p:cNvSpPr>
            <p:nvPr/>
          </p:nvSpPr>
          <p:spPr bwMode="auto">
            <a:xfrm flipH="1">
              <a:off x="488950" y="5518150"/>
              <a:ext cx="127000" cy="0"/>
            </a:xfrm>
            <a:prstGeom prst="line">
              <a:avLst/>
            </a:prstGeom>
            <a:noFill/>
            <a:ln w="1588"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96283" name="Line 149"/>
            <p:cNvSpPr>
              <a:spLocks noChangeShapeType="1"/>
            </p:cNvSpPr>
            <p:nvPr/>
          </p:nvSpPr>
          <p:spPr bwMode="auto">
            <a:xfrm flipH="1">
              <a:off x="455613" y="5518150"/>
              <a:ext cx="160338" cy="0"/>
            </a:xfrm>
            <a:prstGeom prst="line">
              <a:avLst/>
            </a:prstGeom>
            <a:noFill/>
            <a:ln w="1588"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96284" name="Line 150"/>
            <p:cNvSpPr>
              <a:spLocks noChangeShapeType="1"/>
            </p:cNvSpPr>
            <p:nvPr/>
          </p:nvSpPr>
          <p:spPr bwMode="auto">
            <a:xfrm flipH="1">
              <a:off x="488950" y="5259388"/>
              <a:ext cx="127000" cy="1588"/>
            </a:xfrm>
            <a:prstGeom prst="line">
              <a:avLst/>
            </a:prstGeom>
            <a:noFill/>
            <a:ln w="1588"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96285" name="Line 151"/>
            <p:cNvSpPr>
              <a:spLocks noChangeShapeType="1"/>
            </p:cNvSpPr>
            <p:nvPr/>
          </p:nvSpPr>
          <p:spPr bwMode="auto">
            <a:xfrm flipH="1">
              <a:off x="488950" y="4999038"/>
              <a:ext cx="127000" cy="0"/>
            </a:xfrm>
            <a:prstGeom prst="line">
              <a:avLst/>
            </a:prstGeom>
            <a:noFill/>
            <a:ln w="1588"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96286" name="Line 152"/>
            <p:cNvSpPr>
              <a:spLocks noChangeShapeType="1"/>
            </p:cNvSpPr>
            <p:nvPr/>
          </p:nvSpPr>
          <p:spPr bwMode="auto">
            <a:xfrm flipH="1">
              <a:off x="488950" y="4738688"/>
              <a:ext cx="127000" cy="1588"/>
            </a:xfrm>
            <a:prstGeom prst="line">
              <a:avLst/>
            </a:prstGeom>
            <a:noFill/>
            <a:ln w="1588"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96287" name="Line 153"/>
            <p:cNvSpPr>
              <a:spLocks noChangeShapeType="1"/>
            </p:cNvSpPr>
            <p:nvPr/>
          </p:nvSpPr>
          <p:spPr bwMode="auto">
            <a:xfrm flipH="1">
              <a:off x="488950" y="4479925"/>
              <a:ext cx="127000" cy="1588"/>
            </a:xfrm>
            <a:prstGeom prst="line">
              <a:avLst/>
            </a:prstGeom>
            <a:noFill/>
            <a:ln w="1588"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96288" name="Line 154"/>
            <p:cNvSpPr>
              <a:spLocks noChangeShapeType="1"/>
            </p:cNvSpPr>
            <p:nvPr/>
          </p:nvSpPr>
          <p:spPr bwMode="auto">
            <a:xfrm flipH="1">
              <a:off x="488950" y="4221163"/>
              <a:ext cx="127000" cy="0"/>
            </a:xfrm>
            <a:prstGeom prst="line">
              <a:avLst/>
            </a:prstGeom>
            <a:noFill/>
            <a:ln w="1588"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96289" name="Line 155"/>
            <p:cNvSpPr>
              <a:spLocks noChangeShapeType="1"/>
            </p:cNvSpPr>
            <p:nvPr/>
          </p:nvSpPr>
          <p:spPr bwMode="auto">
            <a:xfrm flipH="1">
              <a:off x="455613" y="4221163"/>
              <a:ext cx="160338" cy="0"/>
            </a:xfrm>
            <a:prstGeom prst="line">
              <a:avLst/>
            </a:prstGeom>
            <a:noFill/>
            <a:ln w="1588"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96290" name="Line 156"/>
            <p:cNvSpPr>
              <a:spLocks noChangeShapeType="1"/>
            </p:cNvSpPr>
            <p:nvPr/>
          </p:nvSpPr>
          <p:spPr bwMode="auto">
            <a:xfrm flipH="1">
              <a:off x="488950" y="3960813"/>
              <a:ext cx="127000" cy="1588"/>
            </a:xfrm>
            <a:prstGeom prst="line">
              <a:avLst/>
            </a:prstGeom>
            <a:noFill/>
            <a:ln w="1588"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96291" name="Line 157"/>
            <p:cNvSpPr>
              <a:spLocks noChangeShapeType="1"/>
            </p:cNvSpPr>
            <p:nvPr/>
          </p:nvSpPr>
          <p:spPr bwMode="auto">
            <a:xfrm flipH="1">
              <a:off x="488950" y="3703638"/>
              <a:ext cx="127000" cy="1588"/>
            </a:xfrm>
            <a:prstGeom prst="line">
              <a:avLst/>
            </a:prstGeom>
            <a:noFill/>
            <a:ln w="1588"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96292" name="Line 158"/>
            <p:cNvSpPr>
              <a:spLocks noChangeShapeType="1"/>
            </p:cNvSpPr>
            <p:nvPr/>
          </p:nvSpPr>
          <p:spPr bwMode="auto">
            <a:xfrm flipH="1">
              <a:off x="488950" y="3444875"/>
              <a:ext cx="127000" cy="0"/>
            </a:xfrm>
            <a:prstGeom prst="line">
              <a:avLst/>
            </a:prstGeom>
            <a:noFill/>
            <a:ln w="1588"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96293" name="Line 159"/>
            <p:cNvSpPr>
              <a:spLocks noChangeShapeType="1"/>
            </p:cNvSpPr>
            <p:nvPr/>
          </p:nvSpPr>
          <p:spPr bwMode="auto">
            <a:xfrm flipH="1">
              <a:off x="488950" y="3182938"/>
              <a:ext cx="127000" cy="1588"/>
            </a:xfrm>
            <a:prstGeom prst="line">
              <a:avLst/>
            </a:prstGeom>
            <a:noFill/>
            <a:ln w="1588"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96294" name="Line 160"/>
            <p:cNvSpPr>
              <a:spLocks noChangeShapeType="1"/>
            </p:cNvSpPr>
            <p:nvPr/>
          </p:nvSpPr>
          <p:spPr bwMode="auto">
            <a:xfrm flipH="1">
              <a:off x="488950" y="2924175"/>
              <a:ext cx="127000" cy="1588"/>
            </a:xfrm>
            <a:prstGeom prst="line">
              <a:avLst/>
            </a:prstGeom>
            <a:noFill/>
            <a:ln w="1588"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96295" name="Line 161"/>
            <p:cNvSpPr>
              <a:spLocks noChangeShapeType="1"/>
            </p:cNvSpPr>
            <p:nvPr/>
          </p:nvSpPr>
          <p:spPr bwMode="auto">
            <a:xfrm flipH="1">
              <a:off x="455613" y="2924175"/>
              <a:ext cx="160338" cy="1588"/>
            </a:xfrm>
            <a:prstGeom prst="line">
              <a:avLst/>
            </a:prstGeom>
            <a:noFill/>
            <a:ln w="1588"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96296" name="Freeform 162"/>
            <p:cNvSpPr>
              <a:spLocks/>
            </p:cNvSpPr>
            <p:nvPr/>
          </p:nvSpPr>
          <p:spPr bwMode="auto">
            <a:xfrm>
              <a:off x="1220788" y="2924175"/>
              <a:ext cx="1819275" cy="2593975"/>
            </a:xfrm>
            <a:custGeom>
              <a:avLst/>
              <a:gdLst>
                <a:gd name="T0" fmla="*/ 0 w 1146"/>
                <a:gd name="T1" fmla="*/ 33 h 1634"/>
                <a:gd name="T2" fmla="*/ 637 w 1146"/>
                <a:gd name="T3" fmla="*/ 82 h 1634"/>
                <a:gd name="T4" fmla="*/ 637 w 1146"/>
                <a:gd name="T5" fmla="*/ 147 h 1634"/>
                <a:gd name="T6" fmla="*/ 637 w 1146"/>
                <a:gd name="T7" fmla="*/ 213 h 1634"/>
                <a:gd name="T8" fmla="*/ 637 w 1146"/>
                <a:gd name="T9" fmla="*/ 278 h 1634"/>
                <a:gd name="T10" fmla="*/ 637 w 1146"/>
                <a:gd name="T11" fmla="*/ 343 h 1634"/>
                <a:gd name="T12" fmla="*/ 637 w 1146"/>
                <a:gd name="T13" fmla="*/ 409 h 1634"/>
                <a:gd name="T14" fmla="*/ 637 w 1146"/>
                <a:gd name="T15" fmla="*/ 474 h 1634"/>
                <a:gd name="T16" fmla="*/ 637 w 1146"/>
                <a:gd name="T17" fmla="*/ 539 h 1634"/>
                <a:gd name="T18" fmla="*/ 637 w 1146"/>
                <a:gd name="T19" fmla="*/ 605 h 1634"/>
                <a:gd name="T20" fmla="*/ 637 w 1146"/>
                <a:gd name="T21" fmla="*/ 670 h 1634"/>
                <a:gd name="T22" fmla="*/ 637 w 1146"/>
                <a:gd name="T23" fmla="*/ 735 h 1634"/>
                <a:gd name="T24" fmla="*/ 637 w 1146"/>
                <a:gd name="T25" fmla="*/ 801 h 1634"/>
                <a:gd name="T26" fmla="*/ 1146 w 1146"/>
                <a:gd name="T27" fmla="*/ 850 h 1634"/>
                <a:gd name="T28" fmla="*/ 1146 w 1146"/>
                <a:gd name="T29" fmla="*/ 915 h 1634"/>
                <a:gd name="T30" fmla="*/ 1146 w 1146"/>
                <a:gd name="T31" fmla="*/ 980 h 1634"/>
                <a:gd name="T32" fmla="*/ 1146 w 1146"/>
                <a:gd name="T33" fmla="*/ 1046 h 1634"/>
                <a:gd name="T34" fmla="*/ 1146 w 1146"/>
                <a:gd name="T35" fmla="*/ 1111 h 1634"/>
                <a:gd name="T36" fmla="*/ 1146 w 1146"/>
                <a:gd name="T37" fmla="*/ 1176 h 1634"/>
                <a:gd name="T38" fmla="*/ 1146 w 1146"/>
                <a:gd name="T39" fmla="*/ 1242 h 1634"/>
                <a:gd name="T40" fmla="*/ 1146 w 1146"/>
                <a:gd name="T41" fmla="*/ 1307 h 1634"/>
                <a:gd name="T42" fmla="*/ 1146 w 1146"/>
                <a:gd name="T43" fmla="*/ 1372 h 1634"/>
                <a:gd name="T44" fmla="*/ 1146 w 1146"/>
                <a:gd name="T45" fmla="*/ 1438 h 1634"/>
                <a:gd name="T46" fmla="*/ 1146 w 1146"/>
                <a:gd name="T47" fmla="*/ 1503 h 1634"/>
                <a:gd name="T48" fmla="*/ 1146 w 1146"/>
                <a:gd name="T49" fmla="*/ 1568 h 1634"/>
                <a:gd name="T50" fmla="*/ 1146 w 1146"/>
                <a:gd name="T51" fmla="*/ 1634 h 1634"/>
                <a:gd name="T52" fmla="*/ 1146 w 1146"/>
                <a:gd name="T53" fmla="*/ 1568 h 1634"/>
                <a:gd name="T54" fmla="*/ 1146 w 1146"/>
                <a:gd name="T55" fmla="*/ 1503 h 1634"/>
                <a:gd name="T56" fmla="*/ 1146 w 1146"/>
                <a:gd name="T57" fmla="*/ 1438 h 1634"/>
                <a:gd name="T58" fmla="*/ 1146 w 1146"/>
                <a:gd name="T59" fmla="*/ 1372 h 1634"/>
                <a:gd name="T60" fmla="*/ 1146 w 1146"/>
                <a:gd name="T61" fmla="*/ 1307 h 1634"/>
                <a:gd name="T62" fmla="*/ 1146 w 1146"/>
                <a:gd name="T63" fmla="*/ 1242 h 1634"/>
                <a:gd name="T64" fmla="*/ 1146 w 1146"/>
                <a:gd name="T65" fmla="*/ 1176 h 1634"/>
                <a:gd name="T66" fmla="*/ 1146 w 1146"/>
                <a:gd name="T67" fmla="*/ 1111 h 1634"/>
                <a:gd name="T68" fmla="*/ 1146 w 1146"/>
                <a:gd name="T69" fmla="*/ 1046 h 1634"/>
                <a:gd name="T70" fmla="*/ 1146 w 1146"/>
                <a:gd name="T71" fmla="*/ 980 h 1634"/>
                <a:gd name="T72" fmla="*/ 1146 w 1146"/>
                <a:gd name="T73" fmla="*/ 915 h 1634"/>
                <a:gd name="T74" fmla="*/ 1146 w 1146"/>
                <a:gd name="T75" fmla="*/ 850 h 1634"/>
                <a:gd name="T76" fmla="*/ 637 w 1146"/>
                <a:gd name="T77" fmla="*/ 801 h 1634"/>
                <a:gd name="T78" fmla="*/ 637 w 1146"/>
                <a:gd name="T79" fmla="*/ 735 h 1634"/>
                <a:gd name="T80" fmla="*/ 637 w 1146"/>
                <a:gd name="T81" fmla="*/ 670 h 1634"/>
                <a:gd name="T82" fmla="*/ 637 w 1146"/>
                <a:gd name="T83" fmla="*/ 605 h 1634"/>
                <a:gd name="T84" fmla="*/ 637 w 1146"/>
                <a:gd name="T85" fmla="*/ 539 h 1634"/>
                <a:gd name="T86" fmla="*/ 637 w 1146"/>
                <a:gd name="T87" fmla="*/ 474 h 1634"/>
                <a:gd name="T88" fmla="*/ 637 w 1146"/>
                <a:gd name="T89" fmla="*/ 409 h 1634"/>
                <a:gd name="T90" fmla="*/ 637 w 1146"/>
                <a:gd name="T91" fmla="*/ 343 h 1634"/>
                <a:gd name="T92" fmla="*/ 637 w 1146"/>
                <a:gd name="T93" fmla="*/ 278 h 1634"/>
                <a:gd name="T94" fmla="*/ 637 w 1146"/>
                <a:gd name="T95" fmla="*/ 213 h 1634"/>
                <a:gd name="T96" fmla="*/ 637 w 1146"/>
                <a:gd name="T97" fmla="*/ 147 h 1634"/>
                <a:gd name="T98" fmla="*/ 637 w 1146"/>
                <a:gd name="T99" fmla="*/ 82 h 1634"/>
                <a:gd name="T100" fmla="*/ 0 w 1146"/>
                <a:gd name="T101" fmla="*/ 33 h 1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146" h="1634">
                  <a:moveTo>
                    <a:pt x="0" y="0"/>
                  </a:moveTo>
                  <a:lnTo>
                    <a:pt x="0" y="0"/>
                  </a:lnTo>
                  <a:lnTo>
                    <a:pt x="0" y="17"/>
                  </a:lnTo>
                  <a:lnTo>
                    <a:pt x="0" y="33"/>
                  </a:lnTo>
                  <a:lnTo>
                    <a:pt x="0" y="49"/>
                  </a:lnTo>
                  <a:lnTo>
                    <a:pt x="0" y="66"/>
                  </a:lnTo>
                  <a:lnTo>
                    <a:pt x="0" y="82"/>
                  </a:lnTo>
                  <a:lnTo>
                    <a:pt x="637" y="82"/>
                  </a:lnTo>
                  <a:lnTo>
                    <a:pt x="637" y="98"/>
                  </a:lnTo>
                  <a:lnTo>
                    <a:pt x="637" y="115"/>
                  </a:lnTo>
                  <a:lnTo>
                    <a:pt x="637" y="131"/>
                  </a:lnTo>
                  <a:lnTo>
                    <a:pt x="637" y="147"/>
                  </a:lnTo>
                  <a:lnTo>
                    <a:pt x="637" y="164"/>
                  </a:lnTo>
                  <a:lnTo>
                    <a:pt x="637" y="180"/>
                  </a:lnTo>
                  <a:lnTo>
                    <a:pt x="637" y="196"/>
                  </a:lnTo>
                  <a:lnTo>
                    <a:pt x="637" y="213"/>
                  </a:lnTo>
                  <a:lnTo>
                    <a:pt x="637" y="229"/>
                  </a:lnTo>
                  <a:lnTo>
                    <a:pt x="637" y="245"/>
                  </a:lnTo>
                  <a:lnTo>
                    <a:pt x="637" y="262"/>
                  </a:lnTo>
                  <a:lnTo>
                    <a:pt x="637" y="278"/>
                  </a:lnTo>
                  <a:lnTo>
                    <a:pt x="637" y="294"/>
                  </a:lnTo>
                  <a:lnTo>
                    <a:pt x="637" y="311"/>
                  </a:lnTo>
                  <a:lnTo>
                    <a:pt x="637" y="327"/>
                  </a:lnTo>
                  <a:lnTo>
                    <a:pt x="637" y="343"/>
                  </a:lnTo>
                  <a:lnTo>
                    <a:pt x="637" y="360"/>
                  </a:lnTo>
                  <a:lnTo>
                    <a:pt x="637" y="376"/>
                  </a:lnTo>
                  <a:lnTo>
                    <a:pt x="637" y="392"/>
                  </a:lnTo>
                  <a:lnTo>
                    <a:pt x="637" y="409"/>
                  </a:lnTo>
                  <a:lnTo>
                    <a:pt x="637" y="425"/>
                  </a:lnTo>
                  <a:lnTo>
                    <a:pt x="637" y="441"/>
                  </a:lnTo>
                  <a:lnTo>
                    <a:pt x="637" y="458"/>
                  </a:lnTo>
                  <a:lnTo>
                    <a:pt x="637" y="474"/>
                  </a:lnTo>
                  <a:lnTo>
                    <a:pt x="637" y="491"/>
                  </a:lnTo>
                  <a:lnTo>
                    <a:pt x="637" y="507"/>
                  </a:lnTo>
                  <a:lnTo>
                    <a:pt x="637" y="523"/>
                  </a:lnTo>
                  <a:lnTo>
                    <a:pt x="637" y="539"/>
                  </a:lnTo>
                  <a:lnTo>
                    <a:pt x="637" y="556"/>
                  </a:lnTo>
                  <a:lnTo>
                    <a:pt x="637" y="572"/>
                  </a:lnTo>
                  <a:lnTo>
                    <a:pt x="637" y="588"/>
                  </a:lnTo>
                  <a:lnTo>
                    <a:pt x="637" y="605"/>
                  </a:lnTo>
                  <a:lnTo>
                    <a:pt x="637" y="621"/>
                  </a:lnTo>
                  <a:lnTo>
                    <a:pt x="637" y="637"/>
                  </a:lnTo>
                  <a:lnTo>
                    <a:pt x="637" y="654"/>
                  </a:lnTo>
                  <a:lnTo>
                    <a:pt x="637" y="670"/>
                  </a:lnTo>
                  <a:lnTo>
                    <a:pt x="637" y="686"/>
                  </a:lnTo>
                  <a:lnTo>
                    <a:pt x="637" y="703"/>
                  </a:lnTo>
                  <a:lnTo>
                    <a:pt x="637" y="719"/>
                  </a:lnTo>
                  <a:lnTo>
                    <a:pt x="637" y="735"/>
                  </a:lnTo>
                  <a:lnTo>
                    <a:pt x="637" y="752"/>
                  </a:lnTo>
                  <a:lnTo>
                    <a:pt x="637" y="768"/>
                  </a:lnTo>
                  <a:lnTo>
                    <a:pt x="637" y="784"/>
                  </a:lnTo>
                  <a:lnTo>
                    <a:pt x="637" y="801"/>
                  </a:lnTo>
                  <a:lnTo>
                    <a:pt x="637" y="817"/>
                  </a:lnTo>
                  <a:lnTo>
                    <a:pt x="1146" y="817"/>
                  </a:lnTo>
                  <a:lnTo>
                    <a:pt x="1146" y="833"/>
                  </a:lnTo>
                  <a:lnTo>
                    <a:pt x="1146" y="850"/>
                  </a:lnTo>
                  <a:lnTo>
                    <a:pt x="1146" y="866"/>
                  </a:lnTo>
                  <a:lnTo>
                    <a:pt x="1146" y="882"/>
                  </a:lnTo>
                  <a:lnTo>
                    <a:pt x="1146" y="899"/>
                  </a:lnTo>
                  <a:lnTo>
                    <a:pt x="1146" y="915"/>
                  </a:lnTo>
                  <a:lnTo>
                    <a:pt x="1146" y="931"/>
                  </a:lnTo>
                  <a:lnTo>
                    <a:pt x="1146" y="948"/>
                  </a:lnTo>
                  <a:lnTo>
                    <a:pt x="1146" y="964"/>
                  </a:lnTo>
                  <a:lnTo>
                    <a:pt x="1146" y="980"/>
                  </a:lnTo>
                  <a:lnTo>
                    <a:pt x="1146" y="997"/>
                  </a:lnTo>
                  <a:lnTo>
                    <a:pt x="1146" y="1013"/>
                  </a:lnTo>
                  <a:lnTo>
                    <a:pt x="1146" y="1029"/>
                  </a:lnTo>
                  <a:lnTo>
                    <a:pt x="1146" y="1046"/>
                  </a:lnTo>
                  <a:lnTo>
                    <a:pt x="1146" y="1062"/>
                  </a:lnTo>
                  <a:lnTo>
                    <a:pt x="1146" y="1078"/>
                  </a:lnTo>
                  <a:lnTo>
                    <a:pt x="1146" y="1095"/>
                  </a:lnTo>
                  <a:lnTo>
                    <a:pt x="1146" y="1111"/>
                  </a:lnTo>
                  <a:lnTo>
                    <a:pt x="1146" y="1127"/>
                  </a:lnTo>
                  <a:lnTo>
                    <a:pt x="1146" y="1144"/>
                  </a:lnTo>
                  <a:lnTo>
                    <a:pt x="1146" y="1160"/>
                  </a:lnTo>
                  <a:lnTo>
                    <a:pt x="1146" y="1176"/>
                  </a:lnTo>
                  <a:lnTo>
                    <a:pt x="1146" y="1193"/>
                  </a:lnTo>
                  <a:lnTo>
                    <a:pt x="1146" y="1209"/>
                  </a:lnTo>
                  <a:lnTo>
                    <a:pt x="1146" y="1225"/>
                  </a:lnTo>
                  <a:lnTo>
                    <a:pt x="1146" y="1242"/>
                  </a:lnTo>
                  <a:lnTo>
                    <a:pt x="1146" y="1258"/>
                  </a:lnTo>
                  <a:lnTo>
                    <a:pt x="1146" y="1275"/>
                  </a:lnTo>
                  <a:lnTo>
                    <a:pt x="1146" y="1291"/>
                  </a:lnTo>
                  <a:lnTo>
                    <a:pt x="1146" y="1307"/>
                  </a:lnTo>
                  <a:lnTo>
                    <a:pt x="1146" y="1323"/>
                  </a:lnTo>
                  <a:lnTo>
                    <a:pt x="1146" y="1340"/>
                  </a:lnTo>
                  <a:lnTo>
                    <a:pt x="1146" y="1356"/>
                  </a:lnTo>
                  <a:lnTo>
                    <a:pt x="1146" y="1372"/>
                  </a:lnTo>
                  <a:lnTo>
                    <a:pt x="1146" y="1389"/>
                  </a:lnTo>
                  <a:lnTo>
                    <a:pt x="1146" y="1405"/>
                  </a:lnTo>
                  <a:lnTo>
                    <a:pt x="1146" y="1421"/>
                  </a:lnTo>
                  <a:lnTo>
                    <a:pt x="1146" y="1438"/>
                  </a:lnTo>
                  <a:lnTo>
                    <a:pt x="1146" y="1454"/>
                  </a:lnTo>
                  <a:lnTo>
                    <a:pt x="1146" y="1470"/>
                  </a:lnTo>
                  <a:lnTo>
                    <a:pt x="1146" y="1487"/>
                  </a:lnTo>
                  <a:lnTo>
                    <a:pt x="1146" y="1503"/>
                  </a:lnTo>
                  <a:lnTo>
                    <a:pt x="1146" y="1519"/>
                  </a:lnTo>
                  <a:lnTo>
                    <a:pt x="1146" y="1536"/>
                  </a:lnTo>
                  <a:lnTo>
                    <a:pt x="1146" y="1552"/>
                  </a:lnTo>
                  <a:lnTo>
                    <a:pt x="1146" y="1568"/>
                  </a:lnTo>
                  <a:lnTo>
                    <a:pt x="1146" y="1585"/>
                  </a:lnTo>
                  <a:lnTo>
                    <a:pt x="1146" y="1601"/>
                  </a:lnTo>
                  <a:lnTo>
                    <a:pt x="1146" y="1617"/>
                  </a:lnTo>
                  <a:lnTo>
                    <a:pt x="1146" y="1634"/>
                  </a:lnTo>
                  <a:lnTo>
                    <a:pt x="1146" y="1617"/>
                  </a:lnTo>
                  <a:lnTo>
                    <a:pt x="1146" y="1601"/>
                  </a:lnTo>
                  <a:lnTo>
                    <a:pt x="1146" y="1585"/>
                  </a:lnTo>
                  <a:lnTo>
                    <a:pt x="1146" y="1568"/>
                  </a:lnTo>
                  <a:lnTo>
                    <a:pt x="1146" y="1552"/>
                  </a:lnTo>
                  <a:lnTo>
                    <a:pt x="1146" y="1536"/>
                  </a:lnTo>
                  <a:lnTo>
                    <a:pt x="1146" y="1519"/>
                  </a:lnTo>
                  <a:lnTo>
                    <a:pt x="1146" y="1503"/>
                  </a:lnTo>
                  <a:lnTo>
                    <a:pt x="1146" y="1487"/>
                  </a:lnTo>
                  <a:lnTo>
                    <a:pt x="1146" y="1470"/>
                  </a:lnTo>
                  <a:lnTo>
                    <a:pt x="1146" y="1454"/>
                  </a:lnTo>
                  <a:lnTo>
                    <a:pt x="1146" y="1438"/>
                  </a:lnTo>
                  <a:lnTo>
                    <a:pt x="1146" y="1421"/>
                  </a:lnTo>
                  <a:lnTo>
                    <a:pt x="1146" y="1405"/>
                  </a:lnTo>
                  <a:lnTo>
                    <a:pt x="1146" y="1389"/>
                  </a:lnTo>
                  <a:lnTo>
                    <a:pt x="1146" y="1372"/>
                  </a:lnTo>
                  <a:lnTo>
                    <a:pt x="1146" y="1356"/>
                  </a:lnTo>
                  <a:lnTo>
                    <a:pt x="1146" y="1340"/>
                  </a:lnTo>
                  <a:lnTo>
                    <a:pt x="1146" y="1323"/>
                  </a:lnTo>
                  <a:lnTo>
                    <a:pt x="1146" y="1307"/>
                  </a:lnTo>
                  <a:lnTo>
                    <a:pt x="1146" y="1291"/>
                  </a:lnTo>
                  <a:lnTo>
                    <a:pt x="1146" y="1275"/>
                  </a:lnTo>
                  <a:lnTo>
                    <a:pt x="1146" y="1258"/>
                  </a:lnTo>
                  <a:lnTo>
                    <a:pt x="1146" y="1242"/>
                  </a:lnTo>
                  <a:lnTo>
                    <a:pt x="1146" y="1225"/>
                  </a:lnTo>
                  <a:lnTo>
                    <a:pt x="1146" y="1209"/>
                  </a:lnTo>
                  <a:lnTo>
                    <a:pt x="1146" y="1193"/>
                  </a:lnTo>
                  <a:lnTo>
                    <a:pt x="1146" y="1176"/>
                  </a:lnTo>
                  <a:lnTo>
                    <a:pt x="1146" y="1160"/>
                  </a:lnTo>
                  <a:lnTo>
                    <a:pt x="1146" y="1144"/>
                  </a:lnTo>
                  <a:lnTo>
                    <a:pt x="1146" y="1127"/>
                  </a:lnTo>
                  <a:lnTo>
                    <a:pt x="1146" y="1111"/>
                  </a:lnTo>
                  <a:lnTo>
                    <a:pt x="1146" y="1095"/>
                  </a:lnTo>
                  <a:lnTo>
                    <a:pt x="1146" y="1078"/>
                  </a:lnTo>
                  <a:lnTo>
                    <a:pt x="1146" y="1062"/>
                  </a:lnTo>
                  <a:lnTo>
                    <a:pt x="1146" y="1046"/>
                  </a:lnTo>
                  <a:lnTo>
                    <a:pt x="1146" y="1029"/>
                  </a:lnTo>
                  <a:lnTo>
                    <a:pt x="1146" y="1013"/>
                  </a:lnTo>
                  <a:lnTo>
                    <a:pt x="1146" y="997"/>
                  </a:lnTo>
                  <a:lnTo>
                    <a:pt x="1146" y="980"/>
                  </a:lnTo>
                  <a:lnTo>
                    <a:pt x="1146" y="964"/>
                  </a:lnTo>
                  <a:lnTo>
                    <a:pt x="1146" y="948"/>
                  </a:lnTo>
                  <a:lnTo>
                    <a:pt x="1146" y="931"/>
                  </a:lnTo>
                  <a:lnTo>
                    <a:pt x="1146" y="915"/>
                  </a:lnTo>
                  <a:lnTo>
                    <a:pt x="1146" y="899"/>
                  </a:lnTo>
                  <a:lnTo>
                    <a:pt x="1146" y="882"/>
                  </a:lnTo>
                  <a:lnTo>
                    <a:pt x="1146" y="866"/>
                  </a:lnTo>
                  <a:lnTo>
                    <a:pt x="1146" y="850"/>
                  </a:lnTo>
                  <a:lnTo>
                    <a:pt x="1146" y="833"/>
                  </a:lnTo>
                  <a:lnTo>
                    <a:pt x="1146" y="817"/>
                  </a:lnTo>
                  <a:lnTo>
                    <a:pt x="1146" y="801"/>
                  </a:lnTo>
                  <a:lnTo>
                    <a:pt x="637" y="801"/>
                  </a:lnTo>
                  <a:lnTo>
                    <a:pt x="637" y="784"/>
                  </a:lnTo>
                  <a:lnTo>
                    <a:pt x="637" y="768"/>
                  </a:lnTo>
                  <a:lnTo>
                    <a:pt x="637" y="752"/>
                  </a:lnTo>
                  <a:lnTo>
                    <a:pt x="637" y="735"/>
                  </a:lnTo>
                  <a:lnTo>
                    <a:pt x="637" y="719"/>
                  </a:lnTo>
                  <a:lnTo>
                    <a:pt x="637" y="703"/>
                  </a:lnTo>
                  <a:lnTo>
                    <a:pt x="637" y="686"/>
                  </a:lnTo>
                  <a:lnTo>
                    <a:pt x="637" y="670"/>
                  </a:lnTo>
                  <a:lnTo>
                    <a:pt x="637" y="654"/>
                  </a:lnTo>
                  <a:lnTo>
                    <a:pt x="637" y="637"/>
                  </a:lnTo>
                  <a:lnTo>
                    <a:pt x="637" y="621"/>
                  </a:lnTo>
                  <a:lnTo>
                    <a:pt x="637" y="605"/>
                  </a:lnTo>
                  <a:lnTo>
                    <a:pt x="637" y="588"/>
                  </a:lnTo>
                  <a:lnTo>
                    <a:pt x="637" y="572"/>
                  </a:lnTo>
                  <a:lnTo>
                    <a:pt x="637" y="556"/>
                  </a:lnTo>
                  <a:lnTo>
                    <a:pt x="637" y="539"/>
                  </a:lnTo>
                  <a:lnTo>
                    <a:pt x="637" y="523"/>
                  </a:lnTo>
                  <a:lnTo>
                    <a:pt x="637" y="507"/>
                  </a:lnTo>
                  <a:lnTo>
                    <a:pt x="637" y="491"/>
                  </a:lnTo>
                  <a:lnTo>
                    <a:pt x="637" y="474"/>
                  </a:lnTo>
                  <a:lnTo>
                    <a:pt x="637" y="458"/>
                  </a:lnTo>
                  <a:lnTo>
                    <a:pt x="637" y="441"/>
                  </a:lnTo>
                  <a:lnTo>
                    <a:pt x="637" y="425"/>
                  </a:lnTo>
                  <a:lnTo>
                    <a:pt x="637" y="409"/>
                  </a:lnTo>
                  <a:lnTo>
                    <a:pt x="637" y="392"/>
                  </a:lnTo>
                  <a:lnTo>
                    <a:pt x="637" y="376"/>
                  </a:lnTo>
                  <a:lnTo>
                    <a:pt x="637" y="360"/>
                  </a:lnTo>
                  <a:lnTo>
                    <a:pt x="637" y="343"/>
                  </a:lnTo>
                  <a:lnTo>
                    <a:pt x="637" y="327"/>
                  </a:lnTo>
                  <a:lnTo>
                    <a:pt x="637" y="311"/>
                  </a:lnTo>
                  <a:lnTo>
                    <a:pt x="637" y="294"/>
                  </a:lnTo>
                  <a:lnTo>
                    <a:pt x="637" y="278"/>
                  </a:lnTo>
                  <a:lnTo>
                    <a:pt x="637" y="262"/>
                  </a:lnTo>
                  <a:lnTo>
                    <a:pt x="637" y="245"/>
                  </a:lnTo>
                  <a:lnTo>
                    <a:pt x="637" y="229"/>
                  </a:lnTo>
                  <a:lnTo>
                    <a:pt x="637" y="213"/>
                  </a:lnTo>
                  <a:lnTo>
                    <a:pt x="637" y="196"/>
                  </a:lnTo>
                  <a:lnTo>
                    <a:pt x="637" y="180"/>
                  </a:lnTo>
                  <a:lnTo>
                    <a:pt x="637" y="164"/>
                  </a:lnTo>
                  <a:lnTo>
                    <a:pt x="637" y="147"/>
                  </a:lnTo>
                  <a:lnTo>
                    <a:pt x="637" y="131"/>
                  </a:lnTo>
                  <a:lnTo>
                    <a:pt x="637" y="115"/>
                  </a:lnTo>
                  <a:lnTo>
                    <a:pt x="637" y="98"/>
                  </a:lnTo>
                  <a:lnTo>
                    <a:pt x="637" y="82"/>
                  </a:lnTo>
                  <a:lnTo>
                    <a:pt x="637" y="66"/>
                  </a:lnTo>
                  <a:lnTo>
                    <a:pt x="0" y="66"/>
                  </a:lnTo>
                  <a:lnTo>
                    <a:pt x="0" y="49"/>
                  </a:lnTo>
                  <a:lnTo>
                    <a:pt x="0" y="33"/>
                  </a:lnTo>
                  <a:lnTo>
                    <a:pt x="0" y="17"/>
                  </a:lnTo>
                  <a:lnTo>
                    <a:pt x="0" y="0"/>
                  </a:lnTo>
                </a:path>
              </a:pathLst>
            </a:custGeom>
            <a:noFill/>
            <a:ln w="34925" cap="flat">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13790" name="Rectangle 216"/>
            <p:cNvSpPr>
              <a:spLocks noChangeArrowheads="1"/>
            </p:cNvSpPr>
            <p:nvPr/>
          </p:nvSpPr>
          <p:spPr bwMode="auto">
            <a:xfrm rot="16200000">
              <a:off x="3792537" y="5502275"/>
              <a:ext cx="446088" cy="574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3400" b="1" i="0" u="none" strike="noStrike" cap="none" normalizeH="0" baseline="0">
                  <a:ln>
                    <a:noFill/>
                  </a:ln>
                  <a:solidFill>
                    <a:srgbClr val="000000"/>
                  </a:solidFill>
                  <a:effectLst/>
                  <a:latin typeface="Arial" panose="020B0604020202020204" pitchFamily="34" charset="0"/>
                </a:rPr>
                <a:t>8</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413795" name="Rectangle 221"/>
            <p:cNvSpPr>
              <a:spLocks noChangeArrowheads="1"/>
            </p:cNvSpPr>
            <p:nvPr/>
          </p:nvSpPr>
          <p:spPr bwMode="auto">
            <a:xfrm>
              <a:off x="2117725" y="6116638"/>
              <a:ext cx="422275" cy="501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2900" b="0" i="1" u="none" strike="noStrike" cap="none" normalizeH="0" baseline="0">
                  <a:ln>
                    <a:noFill/>
                  </a:ln>
                  <a:solidFill>
                    <a:srgbClr val="000000"/>
                  </a:solidFill>
                  <a:effectLst/>
                  <a:latin typeface="Arial" panose="020B0604020202020204" pitchFamily="34" charset="0"/>
                </a:rPr>
                <a:t>S</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413796" name="Line 222"/>
            <p:cNvSpPr>
              <a:spLocks noChangeShapeType="1"/>
            </p:cNvSpPr>
            <p:nvPr/>
          </p:nvSpPr>
          <p:spPr bwMode="auto">
            <a:xfrm>
              <a:off x="3478213" y="5461000"/>
              <a:ext cx="238125" cy="155575"/>
            </a:xfrm>
            <a:prstGeom prst="line">
              <a:avLst/>
            </a:prstGeom>
            <a:noFill/>
            <a:ln w="9525"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13797" name="Line 223"/>
            <p:cNvSpPr>
              <a:spLocks noChangeShapeType="1"/>
            </p:cNvSpPr>
            <p:nvPr/>
          </p:nvSpPr>
          <p:spPr bwMode="auto">
            <a:xfrm>
              <a:off x="3557588" y="5461000"/>
              <a:ext cx="238125" cy="155575"/>
            </a:xfrm>
            <a:prstGeom prst="line">
              <a:avLst/>
            </a:prstGeom>
            <a:noFill/>
            <a:ln w="9525"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13798" name="Line 224"/>
            <p:cNvSpPr>
              <a:spLocks noChangeShapeType="1"/>
            </p:cNvSpPr>
            <p:nvPr/>
          </p:nvSpPr>
          <p:spPr bwMode="auto">
            <a:xfrm flipV="1">
              <a:off x="3035300" y="5505450"/>
              <a:ext cx="1514475" cy="9525"/>
            </a:xfrm>
            <a:prstGeom prst="line">
              <a:avLst/>
            </a:prstGeom>
            <a:noFill/>
            <a:ln w="46038" cap="flat">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13799" name="Line 225"/>
            <p:cNvSpPr>
              <a:spLocks noChangeShapeType="1"/>
            </p:cNvSpPr>
            <p:nvPr/>
          </p:nvSpPr>
          <p:spPr bwMode="auto">
            <a:xfrm>
              <a:off x="1223963" y="2946400"/>
              <a:ext cx="3257550" cy="0"/>
            </a:xfrm>
            <a:prstGeom prst="line">
              <a:avLst/>
            </a:prstGeom>
            <a:noFill/>
            <a:ln w="46038" cap="flat">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13800" name="Rectangle 226"/>
            <p:cNvSpPr>
              <a:spLocks noChangeArrowheads="1"/>
            </p:cNvSpPr>
            <p:nvPr/>
          </p:nvSpPr>
          <p:spPr bwMode="auto">
            <a:xfrm>
              <a:off x="4008438" y="2778125"/>
              <a:ext cx="635000" cy="282892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spTree>
    <p:extLst>
      <p:ext uri="{BB962C8B-B14F-4D97-AF65-F5344CB8AC3E}">
        <p14:creationId xmlns:p14="http://schemas.microsoft.com/office/powerpoint/2010/main" val="153083593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413801"/>
                                        </p:tgtEl>
                                        <p:attrNameLst>
                                          <p:attrName>style.visibility</p:attrName>
                                        </p:attrNameLst>
                                      </p:cBhvr>
                                      <p:to>
                                        <p:strVal val="visible"/>
                                      </p:to>
                                    </p:set>
                                    <p:animEffect transition="in" filter="fade">
                                      <p:cBhvr>
                                        <p:cTn id="7" dur="500"/>
                                        <p:tgtEl>
                                          <p:spTgt spid="413801"/>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413803"/>
                                        </p:tgtEl>
                                        <p:attrNameLst>
                                          <p:attrName>style.visibility</p:attrName>
                                        </p:attrNameLst>
                                      </p:cBhvr>
                                      <p:to>
                                        <p:strVal val="visible"/>
                                      </p:to>
                                    </p:set>
                                    <p:animEffect transition="in" filter="fade">
                                      <p:cBhvr>
                                        <p:cTn id="12" dur="500"/>
                                        <p:tgtEl>
                                          <p:spTgt spid="413803"/>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96260"/>
                                        </p:tgtEl>
                                        <p:attrNameLst>
                                          <p:attrName>style.visibility</p:attrName>
                                        </p:attrNameLst>
                                      </p:cBhvr>
                                      <p:to>
                                        <p:strVal val="visible"/>
                                      </p:to>
                                    </p:set>
                                    <p:animEffect transition="in" filter="fade">
                                      <p:cBhvr>
                                        <p:cTn id="17" dur="500"/>
                                        <p:tgtEl>
                                          <p:spTgt spid="96260"/>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413788"/>
                                        </p:tgtEl>
                                        <p:attrNameLst>
                                          <p:attrName>style.visibility</p:attrName>
                                        </p:attrNameLst>
                                      </p:cBhvr>
                                      <p:to>
                                        <p:strVal val="visible"/>
                                      </p:to>
                                    </p:set>
                                    <p:animEffect transition="in" filter="fade">
                                      <p:cBhvr>
                                        <p:cTn id="22" dur="500"/>
                                        <p:tgtEl>
                                          <p:spTgt spid="413788"/>
                                        </p:tgtEl>
                                      </p:cBhvr>
                                    </p:animEffec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41370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6260" grpId="0"/>
      <p:bldP spid="413708" grpId="0"/>
      <p:bldP spid="413788" grpId="0" animBg="1"/>
    </p:bldLst>
  </p:timing>
</p:sld>
</file>

<file path=ppt/slides/slide3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7282" name="Rectangle 2"/>
          <p:cNvSpPr>
            <a:spLocks noGrp="1" noChangeArrowheads="1"/>
          </p:cNvSpPr>
          <p:nvPr>
            <p:ph type="title"/>
          </p:nvPr>
        </p:nvSpPr>
        <p:spPr/>
        <p:txBody>
          <a:bodyPr/>
          <a:lstStyle/>
          <a:p>
            <a:pPr eaLnBrk="1" hangingPunct="1"/>
            <a:r>
              <a:rPr lang="en-US" altLang="en-US" dirty="0"/>
              <a:t>P-boxes better than worst case</a:t>
            </a:r>
          </a:p>
        </p:txBody>
      </p:sp>
      <p:sp>
        <p:nvSpPr>
          <p:cNvPr id="97283" name="Rectangle 3"/>
          <p:cNvSpPr>
            <a:spLocks noGrp="1" noChangeArrowheads="1"/>
          </p:cNvSpPr>
          <p:nvPr>
            <p:ph type="body" idx="1"/>
          </p:nvPr>
        </p:nvSpPr>
        <p:spPr>
          <a:xfrm>
            <a:off x="457200" y="1752600"/>
            <a:ext cx="8686800" cy="5257800"/>
          </a:xfrm>
        </p:spPr>
        <p:txBody>
          <a:bodyPr/>
          <a:lstStyle/>
          <a:p>
            <a:pPr eaLnBrk="1" hangingPunct="1">
              <a:lnSpc>
                <a:spcPct val="90000"/>
              </a:lnSpc>
            </a:pPr>
            <a:r>
              <a:rPr lang="en-US" altLang="en-US" sz="2800" dirty="0"/>
              <a:t>More realistic</a:t>
            </a:r>
          </a:p>
          <a:p>
            <a:pPr lvl="1" eaLnBrk="1" hangingPunct="1">
              <a:lnSpc>
                <a:spcPct val="90000"/>
              </a:lnSpc>
            </a:pPr>
            <a:r>
              <a:rPr lang="en-US" altLang="en-US" sz="2400" dirty="0">
                <a:solidFill>
                  <a:srgbClr val="009900"/>
                </a:solidFill>
              </a:rPr>
              <a:t>Need not assume the worst case surely happens</a:t>
            </a:r>
          </a:p>
          <a:p>
            <a:pPr lvl="1" eaLnBrk="1" hangingPunct="1">
              <a:lnSpc>
                <a:spcPct val="90000"/>
              </a:lnSpc>
            </a:pPr>
            <a:r>
              <a:rPr lang="en-US" altLang="en-US" sz="2400" dirty="0">
                <a:solidFill>
                  <a:srgbClr val="009900"/>
                </a:solidFill>
              </a:rPr>
              <a:t>Can account for rarity of extreme events</a:t>
            </a:r>
          </a:p>
          <a:p>
            <a:pPr lvl="4" eaLnBrk="1" hangingPunct="1">
              <a:lnSpc>
                <a:spcPct val="90000"/>
              </a:lnSpc>
            </a:pPr>
            <a:endParaRPr lang="en-US" altLang="en-US" sz="1800" dirty="0"/>
          </a:p>
          <a:p>
            <a:pPr eaLnBrk="1" hangingPunct="1">
              <a:lnSpc>
                <a:spcPct val="90000"/>
              </a:lnSpc>
            </a:pPr>
            <a:r>
              <a:rPr lang="en-US" altLang="en-US" sz="2800" dirty="0"/>
              <a:t>More expressive</a:t>
            </a:r>
          </a:p>
          <a:p>
            <a:pPr lvl="1" eaLnBrk="1" hangingPunct="1">
              <a:lnSpc>
                <a:spcPct val="90000"/>
              </a:lnSpc>
            </a:pPr>
            <a:r>
              <a:rPr lang="en-US" altLang="en-US" sz="2400" dirty="0">
                <a:solidFill>
                  <a:srgbClr val="009900"/>
                </a:solidFill>
              </a:rPr>
              <a:t>Can distinguish between possible events</a:t>
            </a:r>
          </a:p>
          <a:p>
            <a:pPr lvl="1" eaLnBrk="1" hangingPunct="1">
              <a:lnSpc>
                <a:spcPct val="90000"/>
              </a:lnSpc>
            </a:pPr>
            <a:r>
              <a:rPr lang="en-US" altLang="en-US" sz="2400" dirty="0">
                <a:solidFill>
                  <a:srgbClr val="009900"/>
                </a:solidFill>
              </a:rPr>
              <a:t>Captures complex tolerances (higher doses if infrequent)</a:t>
            </a:r>
          </a:p>
          <a:p>
            <a:pPr lvl="1" eaLnBrk="1" hangingPunct="1">
              <a:lnSpc>
                <a:spcPct val="90000"/>
              </a:lnSpc>
            </a:pPr>
            <a:r>
              <a:rPr lang="en-US" altLang="en-US" sz="2400" dirty="0">
                <a:solidFill>
                  <a:srgbClr val="009900"/>
                </a:solidFill>
              </a:rPr>
              <a:t>Can consider more extreme events than would else be feasible </a:t>
            </a:r>
          </a:p>
          <a:p>
            <a:pPr lvl="4" eaLnBrk="1" hangingPunct="1">
              <a:lnSpc>
                <a:spcPct val="90000"/>
              </a:lnSpc>
            </a:pPr>
            <a:endParaRPr lang="en-US" altLang="en-US" sz="1800" dirty="0">
              <a:solidFill>
                <a:srgbClr val="3399FF"/>
              </a:solidFill>
            </a:endParaRPr>
          </a:p>
          <a:p>
            <a:pPr eaLnBrk="1" hangingPunct="1">
              <a:lnSpc>
                <a:spcPct val="90000"/>
              </a:lnSpc>
            </a:pPr>
            <a:r>
              <a:rPr lang="en-US" altLang="en-US" sz="2800" dirty="0"/>
              <a:t>Better results</a:t>
            </a:r>
          </a:p>
          <a:p>
            <a:pPr lvl="1" eaLnBrk="1" hangingPunct="1">
              <a:lnSpc>
                <a:spcPct val="90000"/>
              </a:lnSpc>
            </a:pPr>
            <a:r>
              <a:rPr lang="en-US" altLang="en-US" sz="2400" dirty="0">
                <a:solidFill>
                  <a:srgbClr val="009900"/>
                </a:solidFill>
              </a:rPr>
              <a:t>Cheaper constraints on shielding</a:t>
            </a:r>
          </a:p>
          <a:p>
            <a:pPr lvl="1" eaLnBrk="1" hangingPunct="1">
              <a:lnSpc>
                <a:spcPct val="90000"/>
              </a:lnSpc>
            </a:pPr>
            <a:r>
              <a:rPr lang="en-US" altLang="en-US" sz="2400" dirty="0">
                <a:solidFill>
                  <a:srgbClr val="009900"/>
                </a:solidFill>
              </a:rPr>
              <a:t>Safer outcomes for the crew</a:t>
            </a:r>
          </a:p>
        </p:txBody>
      </p:sp>
    </p:spTree>
    <p:extLst>
      <p:ext uri="{BB962C8B-B14F-4D97-AF65-F5344CB8AC3E}">
        <p14:creationId xmlns:p14="http://schemas.microsoft.com/office/powerpoint/2010/main" val="1999575185"/>
      </p:ext>
    </p:extLst>
  </p:cSld>
  <p:clrMapOvr>
    <a:masterClrMapping/>
  </p:clrMapOvr>
</p:sld>
</file>

<file path=ppt/slides/slide3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3186" name="Rectangle 2"/>
          <p:cNvSpPr>
            <a:spLocks noGrp="1" noChangeArrowheads="1"/>
          </p:cNvSpPr>
          <p:nvPr>
            <p:ph type="title"/>
          </p:nvPr>
        </p:nvSpPr>
        <p:spPr/>
        <p:txBody>
          <a:bodyPr/>
          <a:lstStyle/>
          <a:p>
            <a:pPr eaLnBrk="1" hangingPunct="1"/>
            <a:r>
              <a:rPr lang="en-US" altLang="en-US"/>
              <a:t>Precise distributions don’t work</a:t>
            </a:r>
          </a:p>
        </p:txBody>
      </p:sp>
      <p:sp>
        <p:nvSpPr>
          <p:cNvPr id="93187" name="Rectangle 3"/>
          <p:cNvSpPr>
            <a:spLocks noGrp="1" noChangeArrowheads="1"/>
          </p:cNvSpPr>
          <p:nvPr>
            <p:ph type="body" idx="1"/>
          </p:nvPr>
        </p:nvSpPr>
        <p:spPr>
          <a:xfrm>
            <a:off x="685800" y="1981200"/>
            <a:ext cx="8329613" cy="4495800"/>
          </a:xfrm>
        </p:spPr>
        <p:txBody>
          <a:bodyPr/>
          <a:lstStyle/>
          <a:p>
            <a:pPr eaLnBrk="1" hangingPunct="1">
              <a:lnSpc>
                <a:spcPct val="90000"/>
              </a:lnSpc>
            </a:pPr>
            <a:r>
              <a:rPr lang="en-US" altLang="en-US" dirty="0"/>
              <a:t>Precise distributions can’t express the target</a:t>
            </a:r>
          </a:p>
          <a:p>
            <a:pPr eaLnBrk="1" hangingPunct="1">
              <a:lnSpc>
                <a:spcPct val="90000"/>
              </a:lnSpc>
            </a:pPr>
            <a:endParaRPr lang="en-US" altLang="en-US" sz="1600" dirty="0"/>
          </a:p>
          <a:p>
            <a:pPr eaLnBrk="1" hangingPunct="1">
              <a:lnSpc>
                <a:spcPct val="90000"/>
              </a:lnSpc>
            </a:pPr>
            <a:r>
              <a:rPr lang="en-US" altLang="en-US" dirty="0"/>
              <a:t>Prescribing a precise distribution of doses says we </a:t>
            </a:r>
            <a:r>
              <a:rPr lang="en-US" altLang="en-US" i="1" dirty="0"/>
              <a:t>want</a:t>
            </a:r>
            <a:r>
              <a:rPr lang="en-US" altLang="en-US" dirty="0"/>
              <a:t> some high doses</a:t>
            </a:r>
          </a:p>
          <a:p>
            <a:pPr eaLnBrk="1" hangingPunct="1">
              <a:lnSpc>
                <a:spcPct val="90000"/>
              </a:lnSpc>
            </a:pPr>
            <a:endParaRPr lang="en-US" altLang="en-US" sz="1600" dirty="0"/>
          </a:p>
          <a:p>
            <a:pPr eaLnBrk="1" hangingPunct="1">
              <a:lnSpc>
                <a:spcPct val="90000"/>
              </a:lnSpc>
            </a:pPr>
            <a:r>
              <a:rPr lang="en-US" altLang="en-US" dirty="0"/>
              <a:t>Any distribution to the left would be better</a:t>
            </a:r>
          </a:p>
          <a:p>
            <a:pPr eaLnBrk="1" hangingPunct="1">
              <a:lnSpc>
                <a:spcPct val="90000"/>
              </a:lnSpc>
            </a:pPr>
            <a:endParaRPr lang="en-US" altLang="en-US" sz="1600" dirty="0"/>
          </a:p>
          <a:p>
            <a:pPr eaLnBrk="1" hangingPunct="1">
              <a:lnSpc>
                <a:spcPct val="90000"/>
              </a:lnSpc>
            </a:pPr>
            <a:r>
              <a:rPr lang="en-US" altLang="en-US" dirty="0"/>
              <a:t>A p-box on the dose target expresses this idea</a:t>
            </a:r>
          </a:p>
        </p:txBody>
      </p:sp>
    </p:spTree>
    <p:extLst>
      <p:ext uri="{BB962C8B-B14F-4D97-AF65-F5344CB8AC3E}">
        <p14:creationId xmlns:p14="http://schemas.microsoft.com/office/powerpoint/2010/main" val="2574850865"/>
      </p:ext>
    </p:extLst>
  </p:cSld>
  <p:clrMapOvr>
    <a:masterClrMapping/>
  </p:clrMapOvr>
</p:sld>
</file>

<file path=ppt/slides/slide3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Rectangle 2"/>
          <p:cNvSpPr>
            <a:spLocks noGrp="1" noChangeArrowheads="1"/>
          </p:cNvSpPr>
          <p:nvPr>
            <p:ph type="title"/>
          </p:nvPr>
        </p:nvSpPr>
        <p:spPr/>
        <p:txBody>
          <a:bodyPr/>
          <a:lstStyle/>
          <a:p>
            <a:pPr eaLnBrk="1" hangingPunct="1"/>
            <a:r>
              <a:rPr lang="en-US" altLang="en-US"/>
              <a:t>Backcalculation algebra</a:t>
            </a:r>
          </a:p>
        </p:txBody>
      </p:sp>
      <p:sp>
        <p:nvSpPr>
          <p:cNvPr id="94211" name="Rectangle 3"/>
          <p:cNvSpPr>
            <a:spLocks noGrp="1" noChangeArrowheads="1"/>
          </p:cNvSpPr>
          <p:nvPr>
            <p:ph type="body" idx="1"/>
          </p:nvPr>
        </p:nvSpPr>
        <p:spPr>
          <a:xfrm>
            <a:off x="685800" y="2209800"/>
            <a:ext cx="8458200" cy="4648200"/>
          </a:xfrm>
        </p:spPr>
        <p:txBody>
          <a:bodyPr/>
          <a:lstStyle/>
          <a:p>
            <a:pPr eaLnBrk="1" hangingPunct="1"/>
            <a:r>
              <a:rPr lang="en-US" altLang="en-US" dirty="0"/>
              <a:t>Can define </a:t>
            </a:r>
            <a:r>
              <a:rPr lang="en-US" altLang="en-US" dirty="0" err="1"/>
              <a:t>untanglings</a:t>
            </a:r>
            <a:r>
              <a:rPr lang="en-US" altLang="en-US" dirty="0"/>
              <a:t> for all basic operations</a:t>
            </a:r>
          </a:p>
          <a:p>
            <a:pPr lvl="1" eaLnBrk="1" hangingPunct="1">
              <a:buFontTx/>
              <a:buNone/>
            </a:pPr>
            <a:r>
              <a:rPr lang="en-US" altLang="en-US" dirty="0"/>
              <a:t>e.g., if </a:t>
            </a:r>
            <a:r>
              <a:rPr lang="en-US" altLang="en-US" i="1" dirty="0"/>
              <a:t>A </a:t>
            </a:r>
            <a:r>
              <a:rPr lang="en-US" altLang="en-US" dirty="0">
                <a:sym typeface="Symbol" panose="05050102010706020507" pitchFamily="18" charset="2"/>
              </a:rPr>
              <a:t></a:t>
            </a:r>
            <a:r>
              <a:rPr lang="en-US" altLang="en-US" i="1" dirty="0"/>
              <a:t> B = C,</a:t>
            </a:r>
            <a:r>
              <a:rPr lang="en-US" altLang="en-US" dirty="0"/>
              <a:t> then</a:t>
            </a:r>
            <a:r>
              <a:rPr lang="en-US" altLang="en-US" i="1" dirty="0"/>
              <a:t> B = </a:t>
            </a:r>
            <a:r>
              <a:rPr lang="en-US" altLang="en-US" dirty="0"/>
              <a:t>exp(</a:t>
            </a:r>
            <a:r>
              <a:rPr lang="en-US" altLang="en-US" dirty="0" err="1"/>
              <a:t>backcalc</a:t>
            </a:r>
            <a:r>
              <a:rPr lang="en-US" altLang="en-US" dirty="0"/>
              <a:t>(ln </a:t>
            </a:r>
            <a:r>
              <a:rPr lang="en-US" altLang="en-US" i="1" dirty="0"/>
              <a:t>A</a:t>
            </a:r>
            <a:r>
              <a:rPr lang="en-US" altLang="en-US" dirty="0"/>
              <a:t>, ln </a:t>
            </a:r>
            <a:r>
              <a:rPr lang="en-US" altLang="en-US" i="1" dirty="0"/>
              <a:t>C</a:t>
            </a:r>
            <a:r>
              <a:rPr lang="en-US" altLang="en-US" dirty="0"/>
              <a:t>))</a:t>
            </a:r>
          </a:p>
          <a:p>
            <a:pPr lvl="1" eaLnBrk="1" hangingPunct="1">
              <a:buFontTx/>
              <a:buNone/>
            </a:pPr>
            <a:endParaRPr lang="en-US" altLang="en-US" sz="1400" dirty="0"/>
          </a:p>
          <a:p>
            <a:pPr eaLnBrk="1" hangingPunct="1"/>
            <a:r>
              <a:rPr lang="en-US" altLang="en-US" dirty="0"/>
              <a:t>Can chain them together for big problems</a:t>
            </a:r>
          </a:p>
          <a:p>
            <a:pPr eaLnBrk="1" hangingPunct="1"/>
            <a:endParaRPr lang="en-US" altLang="en-US" sz="1400" dirty="0"/>
          </a:p>
          <a:p>
            <a:pPr eaLnBrk="1" hangingPunct="1"/>
            <a:r>
              <a:rPr lang="en-US" altLang="en-US" dirty="0"/>
              <a:t>Assuming independence </a:t>
            </a:r>
            <a:r>
              <a:rPr lang="en-US" altLang="en-US" i="1" dirty="0"/>
              <a:t>widens</a:t>
            </a:r>
            <a:r>
              <a:rPr lang="en-US" altLang="en-US" dirty="0"/>
              <a:t> the result</a:t>
            </a:r>
          </a:p>
          <a:p>
            <a:pPr eaLnBrk="1" hangingPunct="1"/>
            <a:endParaRPr lang="en-US" altLang="en-US" sz="1400" dirty="0"/>
          </a:p>
          <a:p>
            <a:pPr eaLnBrk="1" hangingPunct="1"/>
            <a:r>
              <a:rPr lang="en-US" altLang="en-US" dirty="0"/>
              <a:t>Repeated terms need special strategies</a:t>
            </a:r>
          </a:p>
        </p:txBody>
      </p:sp>
    </p:spTree>
    <p:extLst>
      <p:ext uri="{BB962C8B-B14F-4D97-AF65-F5344CB8AC3E}">
        <p14:creationId xmlns:p14="http://schemas.microsoft.com/office/powerpoint/2010/main" val="499469556"/>
      </p:ext>
    </p:extLst>
  </p:cSld>
  <p:clrMapOvr>
    <a:masterClrMapping/>
  </p:clrMapOvr>
</p:sld>
</file>

<file path=ppt/slides/slide3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95354" name="Group 90">
            <a:extLst>
              <a:ext uri="{FF2B5EF4-FFF2-40B4-BE49-F238E27FC236}">
                <a16:creationId xmlns:a16="http://schemas.microsoft.com/office/drawing/2014/main" id="{DDACA687-C7AC-49BA-8DEE-D62408AEA537}"/>
              </a:ext>
            </a:extLst>
          </p:cNvPr>
          <p:cNvGraphicFramePr>
            <a:graphicFrameLocks noGrp="1"/>
          </p:cNvGraphicFramePr>
          <p:nvPr>
            <p:ph idx="4294967295"/>
            <p:extLst>
              <p:ext uri="{D42A27DB-BD31-4B8C-83A1-F6EECF244321}">
                <p14:modId xmlns:p14="http://schemas.microsoft.com/office/powerpoint/2010/main" val="3116329940"/>
              </p:ext>
            </p:extLst>
          </p:nvPr>
        </p:nvGraphicFramePr>
        <p:xfrm>
          <a:off x="533400" y="381000"/>
          <a:ext cx="8229600" cy="6181344"/>
        </p:xfrm>
        <a:graphic>
          <a:graphicData uri="http://schemas.openxmlformats.org/drawingml/2006/table">
            <a:tbl>
              <a:tblPr/>
              <a:tblGrid>
                <a:gridCol w="1828800">
                  <a:extLst>
                    <a:ext uri="{9D8B030D-6E8A-4147-A177-3AD203B41FA5}">
                      <a16:colId xmlns:a16="http://schemas.microsoft.com/office/drawing/2014/main" val="799929835"/>
                    </a:ext>
                  </a:extLst>
                </a:gridCol>
                <a:gridCol w="2362200">
                  <a:extLst>
                    <a:ext uri="{9D8B030D-6E8A-4147-A177-3AD203B41FA5}">
                      <a16:colId xmlns:a16="http://schemas.microsoft.com/office/drawing/2014/main" val="1787278527"/>
                    </a:ext>
                  </a:extLst>
                </a:gridCol>
                <a:gridCol w="4038600">
                  <a:extLst>
                    <a:ext uri="{9D8B030D-6E8A-4147-A177-3AD203B41FA5}">
                      <a16:colId xmlns:a16="http://schemas.microsoft.com/office/drawing/2014/main" val="1591336105"/>
                    </a:ext>
                  </a:extLst>
                </a:gridCol>
              </a:tblGrid>
              <a:tr h="755650">
                <a:tc>
                  <a:txBody>
                    <a:bodyPr/>
                    <a:lstStyle>
                      <a:lvl1pPr>
                        <a:spcBef>
                          <a:spcPct val="20000"/>
                        </a:spcBef>
                        <a:defRPr sz="2800">
                          <a:solidFill>
                            <a:schemeClr val="tx1"/>
                          </a:solidFill>
                          <a:latin typeface="Arial" panose="020B0604020202020204" pitchFamily="34" charset="0"/>
                        </a:defRPr>
                      </a:lvl1pPr>
                      <a:lvl2pPr>
                        <a:spcBef>
                          <a:spcPct val="20000"/>
                        </a:spcBef>
                        <a:defRPr sz="2400">
                          <a:solidFill>
                            <a:schemeClr val="tx1"/>
                          </a:solidFill>
                          <a:latin typeface="Arial" panose="020B0604020202020204" pitchFamily="34" charset="0"/>
                        </a:defRPr>
                      </a:lvl2pPr>
                      <a:lvl3pPr>
                        <a:spcBef>
                          <a:spcPct val="20000"/>
                        </a:spcBef>
                        <a:defRPr sz="2000">
                          <a:solidFill>
                            <a:schemeClr val="tx1"/>
                          </a:solidFill>
                          <a:latin typeface="Arial" panose="020B0604020202020204" pitchFamily="34" charset="0"/>
                        </a:defRPr>
                      </a:lvl3pPr>
                      <a:lvl4pPr>
                        <a:spcBef>
                          <a:spcPct val="20000"/>
                        </a:spcBef>
                        <a:defRPr>
                          <a:solidFill>
                            <a:schemeClr val="tx1"/>
                          </a:solidFill>
                          <a:latin typeface="Arial" panose="020B0604020202020204" pitchFamily="34" charset="0"/>
                        </a:defRPr>
                      </a:lvl4pPr>
                      <a:lvl5pPr>
                        <a:spcBef>
                          <a:spcPct val="20000"/>
                        </a:spcBef>
                        <a:defRPr>
                          <a:solidFill>
                            <a:schemeClr val="tx1"/>
                          </a:solidFill>
                          <a:latin typeface="Arial" panose="020B0604020202020204" pitchFamily="34" charset="0"/>
                        </a:defRPr>
                      </a:lvl5pPr>
                      <a:lvl6pPr fontAlgn="base">
                        <a:spcBef>
                          <a:spcPct val="20000"/>
                        </a:spcBef>
                        <a:spcAft>
                          <a:spcPct val="0"/>
                        </a:spcAft>
                        <a:defRPr>
                          <a:solidFill>
                            <a:schemeClr val="tx1"/>
                          </a:solidFill>
                          <a:latin typeface="Arial" panose="020B0604020202020204" pitchFamily="34" charset="0"/>
                        </a:defRPr>
                      </a:lvl6pPr>
                      <a:lvl7pPr fontAlgn="base">
                        <a:spcBef>
                          <a:spcPct val="20000"/>
                        </a:spcBef>
                        <a:spcAft>
                          <a:spcPct val="0"/>
                        </a:spcAft>
                        <a:defRPr>
                          <a:solidFill>
                            <a:schemeClr val="tx1"/>
                          </a:solidFill>
                          <a:latin typeface="Arial" panose="020B0604020202020204" pitchFamily="34" charset="0"/>
                        </a:defRPr>
                      </a:lvl7pPr>
                      <a:lvl8pPr fontAlgn="base">
                        <a:spcBef>
                          <a:spcPct val="20000"/>
                        </a:spcBef>
                        <a:spcAft>
                          <a:spcPct val="0"/>
                        </a:spcAft>
                        <a:defRPr>
                          <a:solidFill>
                            <a:schemeClr val="tx1"/>
                          </a:solidFill>
                          <a:latin typeface="Arial" panose="020B0604020202020204" pitchFamily="34" charset="0"/>
                        </a:defRPr>
                      </a:lvl8pPr>
                      <a:lvl9pPr fontAlgn="base">
                        <a:spcBef>
                          <a:spcPct val="20000"/>
                        </a:spcBef>
                        <a:spcAft>
                          <a:spcPct val="0"/>
                        </a:spcAft>
                        <a:defRPr>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altLang="en-US" sz="2800" b="0" i="1" u="none" strike="noStrike" cap="none" normalizeH="0" baseline="0">
                          <a:ln>
                            <a:noFill/>
                          </a:ln>
                          <a:solidFill>
                            <a:schemeClr val="tx1"/>
                          </a:solidFill>
                          <a:effectLst/>
                          <a:latin typeface="+mn-lt"/>
                        </a:rPr>
                        <a:t>When you </a:t>
                      </a:r>
                    </a:p>
                    <a:p>
                      <a:pPr marL="0" marR="0" lvl="0" indent="0" algn="l" defTabSz="914400" rtl="0" eaLnBrk="1" fontAlgn="base" latinLnBrk="0" hangingPunct="1">
                        <a:lnSpc>
                          <a:spcPct val="100000"/>
                        </a:lnSpc>
                        <a:spcBef>
                          <a:spcPct val="20000"/>
                        </a:spcBef>
                        <a:spcAft>
                          <a:spcPct val="0"/>
                        </a:spcAft>
                        <a:buClrTx/>
                        <a:buSzTx/>
                        <a:buFontTx/>
                        <a:buNone/>
                        <a:tabLst/>
                      </a:pPr>
                      <a:r>
                        <a:rPr kumimoji="0" lang="en-US" altLang="en-US" sz="2800" b="0" i="1" u="none" strike="noStrike" cap="none" normalizeH="0" baseline="0">
                          <a:ln>
                            <a:noFill/>
                          </a:ln>
                          <a:solidFill>
                            <a:schemeClr val="tx1"/>
                          </a:solidFill>
                          <a:effectLst/>
                          <a:latin typeface="+mn-lt"/>
                        </a:rPr>
                        <a:t>need for</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Arial" panose="020B0604020202020204" pitchFamily="34" charset="0"/>
                        </a:defRPr>
                      </a:lvl1pPr>
                      <a:lvl2pPr>
                        <a:spcBef>
                          <a:spcPct val="20000"/>
                        </a:spcBef>
                        <a:defRPr sz="2400">
                          <a:solidFill>
                            <a:schemeClr val="tx1"/>
                          </a:solidFill>
                          <a:latin typeface="Arial" panose="020B0604020202020204" pitchFamily="34" charset="0"/>
                        </a:defRPr>
                      </a:lvl2pPr>
                      <a:lvl3pPr>
                        <a:spcBef>
                          <a:spcPct val="20000"/>
                        </a:spcBef>
                        <a:defRPr sz="2000">
                          <a:solidFill>
                            <a:schemeClr val="tx1"/>
                          </a:solidFill>
                          <a:latin typeface="Arial" panose="020B0604020202020204" pitchFamily="34" charset="0"/>
                        </a:defRPr>
                      </a:lvl3pPr>
                      <a:lvl4pPr>
                        <a:spcBef>
                          <a:spcPct val="20000"/>
                        </a:spcBef>
                        <a:defRPr>
                          <a:solidFill>
                            <a:schemeClr val="tx1"/>
                          </a:solidFill>
                          <a:latin typeface="Arial" panose="020B0604020202020204" pitchFamily="34" charset="0"/>
                        </a:defRPr>
                      </a:lvl4pPr>
                      <a:lvl5pPr>
                        <a:spcBef>
                          <a:spcPct val="20000"/>
                        </a:spcBef>
                        <a:defRPr>
                          <a:solidFill>
                            <a:schemeClr val="tx1"/>
                          </a:solidFill>
                          <a:latin typeface="Arial" panose="020B0604020202020204" pitchFamily="34" charset="0"/>
                        </a:defRPr>
                      </a:lvl5pPr>
                      <a:lvl6pPr fontAlgn="base">
                        <a:spcBef>
                          <a:spcPct val="20000"/>
                        </a:spcBef>
                        <a:spcAft>
                          <a:spcPct val="0"/>
                        </a:spcAft>
                        <a:defRPr>
                          <a:solidFill>
                            <a:schemeClr val="tx1"/>
                          </a:solidFill>
                          <a:latin typeface="Arial" panose="020B0604020202020204" pitchFamily="34" charset="0"/>
                        </a:defRPr>
                      </a:lvl6pPr>
                      <a:lvl7pPr fontAlgn="base">
                        <a:spcBef>
                          <a:spcPct val="20000"/>
                        </a:spcBef>
                        <a:spcAft>
                          <a:spcPct val="0"/>
                        </a:spcAft>
                        <a:defRPr>
                          <a:solidFill>
                            <a:schemeClr val="tx1"/>
                          </a:solidFill>
                          <a:latin typeface="Arial" panose="020B0604020202020204" pitchFamily="34" charset="0"/>
                        </a:defRPr>
                      </a:lvl7pPr>
                      <a:lvl8pPr fontAlgn="base">
                        <a:spcBef>
                          <a:spcPct val="20000"/>
                        </a:spcBef>
                        <a:spcAft>
                          <a:spcPct val="0"/>
                        </a:spcAft>
                        <a:defRPr>
                          <a:solidFill>
                            <a:schemeClr val="tx1"/>
                          </a:solidFill>
                          <a:latin typeface="Arial" panose="020B0604020202020204" pitchFamily="34" charset="0"/>
                        </a:defRPr>
                      </a:lvl8pPr>
                      <a:lvl9pPr fontAlgn="base">
                        <a:spcBef>
                          <a:spcPct val="20000"/>
                        </a:spcBef>
                        <a:spcAft>
                          <a:spcPct val="0"/>
                        </a:spcAft>
                        <a:defRPr>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altLang="en-US" sz="2800" b="0" i="1" u="none" strike="noStrike" cap="none" normalizeH="0" baseline="0">
                          <a:ln>
                            <a:noFill/>
                          </a:ln>
                          <a:solidFill>
                            <a:schemeClr val="tx1"/>
                          </a:solidFill>
                          <a:effectLst/>
                          <a:latin typeface="+mn-lt"/>
                        </a:rPr>
                        <a:t>And you have</a:t>
                      </a:r>
                    </a:p>
                    <a:p>
                      <a:pPr marL="0" marR="0" lvl="0" indent="0" algn="l" defTabSz="914400" rtl="0" eaLnBrk="1" fontAlgn="base" latinLnBrk="0" hangingPunct="1">
                        <a:lnSpc>
                          <a:spcPct val="100000"/>
                        </a:lnSpc>
                        <a:spcBef>
                          <a:spcPct val="20000"/>
                        </a:spcBef>
                        <a:spcAft>
                          <a:spcPct val="0"/>
                        </a:spcAft>
                        <a:buClrTx/>
                        <a:buSzTx/>
                        <a:buFontTx/>
                        <a:buNone/>
                        <a:tabLst/>
                      </a:pPr>
                      <a:r>
                        <a:rPr kumimoji="0" lang="en-US" altLang="en-US" sz="2800" b="0" i="1" u="none" strike="noStrike" cap="none" normalizeH="0" baseline="0">
                          <a:ln>
                            <a:noFill/>
                          </a:ln>
                          <a:solidFill>
                            <a:schemeClr val="tx1"/>
                          </a:solidFill>
                          <a:effectLst/>
                          <a:latin typeface="+mn-lt"/>
                        </a:rPr>
                        <a:t>estimates for</a:t>
                      </a:r>
                    </a:p>
                  </a:txBody>
                  <a:tcP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Arial" panose="020B0604020202020204" pitchFamily="34" charset="0"/>
                        </a:defRPr>
                      </a:lvl1pPr>
                      <a:lvl2pPr>
                        <a:spcBef>
                          <a:spcPct val="20000"/>
                        </a:spcBef>
                        <a:defRPr sz="2400">
                          <a:solidFill>
                            <a:schemeClr val="tx1"/>
                          </a:solidFill>
                          <a:latin typeface="Arial" panose="020B0604020202020204" pitchFamily="34" charset="0"/>
                        </a:defRPr>
                      </a:lvl2pPr>
                      <a:lvl3pPr>
                        <a:spcBef>
                          <a:spcPct val="20000"/>
                        </a:spcBef>
                        <a:defRPr sz="2000">
                          <a:solidFill>
                            <a:schemeClr val="tx1"/>
                          </a:solidFill>
                          <a:latin typeface="Arial" panose="020B0604020202020204" pitchFamily="34" charset="0"/>
                        </a:defRPr>
                      </a:lvl3pPr>
                      <a:lvl4pPr>
                        <a:spcBef>
                          <a:spcPct val="20000"/>
                        </a:spcBef>
                        <a:defRPr>
                          <a:solidFill>
                            <a:schemeClr val="tx1"/>
                          </a:solidFill>
                          <a:latin typeface="Arial" panose="020B0604020202020204" pitchFamily="34" charset="0"/>
                        </a:defRPr>
                      </a:lvl4pPr>
                      <a:lvl5pPr>
                        <a:spcBef>
                          <a:spcPct val="20000"/>
                        </a:spcBef>
                        <a:defRPr>
                          <a:solidFill>
                            <a:schemeClr val="tx1"/>
                          </a:solidFill>
                          <a:latin typeface="Arial" panose="020B0604020202020204" pitchFamily="34" charset="0"/>
                        </a:defRPr>
                      </a:lvl5pPr>
                      <a:lvl6pPr fontAlgn="base">
                        <a:spcBef>
                          <a:spcPct val="20000"/>
                        </a:spcBef>
                        <a:spcAft>
                          <a:spcPct val="0"/>
                        </a:spcAft>
                        <a:defRPr>
                          <a:solidFill>
                            <a:schemeClr val="tx1"/>
                          </a:solidFill>
                          <a:latin typeface="Arial" panose="020B0604020202020204" pitchFamily="34" charset="0"/>
                        </a:defRPr>
                      </a:lvl6pPr>
                      <a:lvl7pPr fontAlgn="base">
                        <a:spcBef>
                          <a:spcPct val="20000"/>
                        </a:spcBef>
                        <a:spcAft>
                          <a:spcPct val="0"/>
                        </a:spcAft>
                        <a:defRPr>
                          <a:solidFill>
                            <a:schemeClr val="tx1"/>
                          </a:solidFill>
                          <a:latin typeface="Arial" panose="020B0604020202020204" pitchFamily="34" charset="0"/>
                        </a:defRPr>
                      </a:lvl7pPr>
                      <a:lvl8pPr fontAlgn="base">
                        <a:spcBef>
                          <a:spcPct val="20000"/>
                        </a:spcBef>
                        <a:spcAft>
                          <a:spcPct val="0"/>
                        </a:spcAft>
                        <a:defRPr>
                          <a:solidFill>
                            <a:schemeClr val="tx1"/>
                          </a:solidFill>
                          <a:latin typeface="Arial" panose="020B0604020202020204" pitchFamily="34" charset="0"/>
                        </a:defRPr>
                      </a:lvl8pPr>
                      <a:lvl9pPr fontAlgn="base">
                        <a:spcBef>
                          <a:spcPct val="20000"/>
                        </a:spcBef>
                        <a:spcAft>
                          <a:spcPct val="0"/>
                        </a:spcAft>
                        <a:defRPr>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altLang="en-US" sz="2800" b="0" i="1" u="none" strike="noStrike" cap="none" normalizeH="0" baseline="0">
                          <a:ln>
                            <a:noFill/>
                          </a:ln>
                          <a:solidFill>
                            <a:schemeClr val="tx1"/>
                          </a:solidFill>
                          <a:effectLst/>
                          <a:latin typeface="+mn-lt"/>
                        </a:rPr>
                        <a:t>Use this formula</a:t>
                      </a:r>
                    </a:p>
                    <a:p>
                      <a:pPr marL="0" marR="0" lvl="0" indent="0" algn="l" defTabSz="914400" rtl="0" eaLnBrk="1" fontAlgn="base" latinLnBrk="0" hangingPunct="1">
                        <a:lnSpc>
                          <a:spcPct val="100000"/>
                        </a:lnSpc>
                        <a:spcBef>
                          <a:spcPct val="20000"/>
                        </a:spcBef>
                        <a:spcAft>
                          <a:spcPct val="0"/>
                        </a:spcAft>
                        <a:buClrTx/>
                        <a:buSzTx/>
                        <a:buFontTx/>
                        <a:buNone/>
                        <a:tabLst/>
                      </a:pPr>
                      <a:r>
                        <a:rPr kumimoji="0" lang="en-US" altLang="en-US" sz="2800" b="0" i="1" u="none" strike="noStrike" cap="none" normalizeH="0" baseline="0">
                          <a:ln>
                            <a:noFill/>
                          </a:ln>
                          <a:solidFill>
                            <a:schemeClr val="tx1"/>
                          </a:solidFill>
                          <a:effectLst/>
                          <a:latin typeface="+mn-lt"/>
                        </a:rPr>
                        <a:t>to find the unknown</a:t>
                      </a:r>
                      <a:endParaRPr kumimoji="0" lang="en-US" altLang="en-US" sz="2800" b="0" i="0" u="none" strike="noStrike" cap="none" normalizeH="0" baseline="0">
                        <a:ln>
                          <a:noFill/>
                        </a:ln>
                        <a:solidFill>
                          <a:schemeClr val="tx1"/>
                        </a:solidFill>
                        <a:effectLst/>
                        <a:latin typeface="+mn-lt"/>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2899770795"/>
                  </a:ext>
                </a:extLst>
              </a:tr>
              <a:tr h="752475">
                <a:tc>
                  <a:txBody>
                    <a:bodyPr/>
                    <a:lstStyle>
                      <a:lvl1pPr>
                        <a:spcBef>
                          <a:spcPct val="20000"/>
                        </a:spcBef>
                        <a:defRPr sz="2800">
                          <a:solidFill>
                            <a:schemeClr val="tx1"/>
                          </a:solidFill>
                          <a:latin typeface="Arial" panose="020B0604020202020204" pitchFamily="34" charset="0"/>
                        </a:defRPr>
                      </a:lvl1pPr>
                      <a:lvl2pPr>
                        <a:spcBef>
                          <a:spcPct val="20000"/>
                        </a:spcBef>
                        <a:defRPr sz="2400">
                          <a:solidFill>
                            <a:schemeClr val="tx1"/>
                          </a:solidFill>
                          <a:latin typeface="Arial" panose="020B0604020202020204" pitchFamily="34" charset="0"/>
                        </a:defRPr>
                      </a:lvl2pPr>
                      <a:lvl3pPr>
                        <a:spcBef>
                          <a:spcPct val="20000"/>
                        </a:spcBef>
                        <a:defRPr sz="2000">
                          <a:solidFill>
                            <a:schemeClr val="tx1"/>
                          </a:solidFill>
                          <a:latin typeface="Arial" panose="020B0604020202020204" pitchFamily="34" charset="0"/>
                        </a:defRPr>
                      </a:lvl3pPr>
                      <a:lvl4pPr>
                        <a:spcBef>
                          <a:spcPct val="20000"/>
                        </a:spcBef>
                        <a:defRPr>
                          <a:solidFill>
                            <a:schemeClr val="tx1"/>
                          </a:solidFill>
                          <a:latin typeface="Arial" panose="020B0604020202020204" pitchFamily="34" charset="0"/>
                        </a:defRPr>
                      </a:lvl4pPr>
                      <a:lvl5pPr>
                        <a:spcBef>
                          <a:spcPct val="20000"/>
                        </a:spcBef>
                        <a:defRPr>
                          <a:solidFill>
                            <a:schemeClr val="tx1"/>
                          </a:solidFill>
                          <a:latin typeface="Arial" panose="020B0604020202020204" pitchFamily="34" charset="0"/>
                        </a:defRPr>
                      </a:lvl5pPr>
                      <a:lvl6pPr fontAlgn="base">
                        <a:spcBef>
                          <a:spcPct val="20000"/>
                        </a:spcBef>
                        <a:spcAft>
                          <a:spcPct val="0"/>
                        </a:spcAft>
                        <a:defRPr>
                          <a:solidFill>
                            <a:schemeClr val="tx1"/>
                          </a:solidFill>
                          <a:latin typeface="Arial" panose="020B0604020202020204" pitchFamily="34" charset="0"/>
                        </a:defRPr>
                      </a:lvl6pPr>
                      <a:lvl7pPr fontAlgn="base">
                        <a:spcBef>
                          <a:spcPct val="20000"/>
                        </a:spcBef>
                        <a:spcAft>
                          <a:spcPct val="0"/>
                        </a:spcAft>
                        <a:defRPr>
                          <a:solidFill>
                            <a:schemeClr val="tx1"/>
                          </a:solidFill>
                          <a:latin typeface="Arial" panose="020B0604020202020204" pitchFamily="34" charset="0"/>
                        </a:defRPr>
                      </a:lvl7pPr>
                      <a:lvl8pPr fontAlgn="base">
                        <a:spcBef>
                          <a:spcPct val="20000"/>
                        </a:spcBef>
                        <a:spcAft>
                          <a:spcPct val="0"/>
                        </a:spcAft>
                        <a:defRPr>
                          <a:solidFill>
                            <a:schemeClr val="tx1"/>
                          </a:solidFill>
                          <a:latin typeface="Arial" panose="020B0604020202020204" pitchFamily="34" charset="0"/>
                        </a:defRPr>
                      </a:lvl8pPr>
                      <a:lvl9pPr fontAlgn="base">
                        <a:spcBef>
                          <a:spcPct val="20000"/>
                        </a:spcBef>
                        <a:spcAft>
                          <a:spcPct val="0"/>
                        </a:spcAft>
                        <a:defRPr>
                          <a:solidFill>
                            <a:schemeClr val="tx1"/>
                          </a:solidFill>
                          <a:latin typeface="Arial" panose="020B0604020202020204" pitchFamily="34" charset="0"/>
                        </a:defRPr>
                      </a:lvl9pPr>
                    </a:lstStyle>
                    <a:p>
                      <a:pPr marL="0" marR="0" lvl="0" indent="0" algn="l" defTabSz="914400" rtl="0" eaLnBrk="1" fontAlgn="base" latinLnBrk="0" hangingPunct="1">
                        <a:lnSpc>
                          <a:spcPct val="175000"/>
                        </a:lnSpc>
                        <a:spcBef>
                          <a:spcPct val="20000"/>
                        </a:spcBef>
                        <a:spcAft>
                          <a:spcPct val="0"/>
                        </a:spcAft>
                        <a:buClrTx/>
                        <a:buSzTx/>
                        <a:buFontTx/>
                        <a:buNone/>
                        <a:tabLst/>
                      </a:pPr>
                      <a:r>
                        <a:rPr kumimoji="0" lang="pt-BR" altLang="en-US" sz="2800" b="0" i="1" u="none" strike="noStrike" cap="none" normalizeH="0" baseline="0">
                          <a:ln>
                            <a:noFill/>
                          </a:ln>
                          <a:solidFill>
                            <a:schemeClr val="tx1"/>
                          </a:solidFill>
                          <a:effectLst/>
                          <a:latin typeface="+mn-lt"/>
                        </a:rPr>
                        <a:t>A + B </a:t>
                      </a:r>
                      <a:r>
                        <a:rPr kumimoji="0" lang="en-US" altLang="en-US" sz="2800" b="0" i="0" u="none" strike="noStrike" cap="none" normalizeH="0" baseline="0">
                          <a:ln>
                            <a:noFill/>
                          </a:ln>
                          <a:solidFill>
                            <a:schemeClr val="tx1"/>
                          </a:solidFill>
                          <a:effectLst/>
                          <a:latin typeface="+mn-lt"/>
                          <a:sym typeface="Symbol" panose="05050102010706020507" pitchFamily="18" charset="2"/>
                        </a:rPr>
                        <a:t></a:t>
                      </a:r>
                      <a:r>
                        <a:rPr kumimoji="0" lang="pt-BR" altLang="en-US" sz="2800" b="0" i="1" u="none" strike="noStrike" cap="none" normalizeH="0" baseline="0">
                          <a:ln>
                            <a:noFill/>
                          </a:ln>
                          <a:solidFill>
                            <a:schemeClr val="tx1"/>
                          </a:solidFill>
                          <a:effectLst/>
                          <a:latin typeface="+mn-lt"/>
                        </a:rPr>
                        <a:t> C</a:t>
                      </a:r>
                      <a:endParaRPr kumimoji="0" lang="en-US" altLang="en-US" sz="2800" b="0" i="1" u="none" strike="noStrike" cap="none" normalizeH="0" baseline="0">
                        <a:ln>
                          <a:noFill/>
                        </a:ln>
                        <a:solidFill>
                          <a:schemeClr val="tx1"/>
                        </a:solidFill>
                        <a:effectLst/>
                        <a:latin typeface="+mn-lt"/>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Arial" panose="020B0604020202020204" pitchFamily="34" charset="0"/>
                        </a:defRPr>
                      </a:lvl1pPr>
                      <a:lvl2pPr>
                        <a:spcBef>
                          <a:spcPct val="20000"/>
                        </a:spcBef>
                        <a:defRPr sz="2400">
                          <a:solidFill>
                            <a:schemeClr val="tx1"/>
                          </a:solidFill>
                          <a:latin typeface="Arial" panose="020B0604020202020204" pitchFamily="34" charset="0"/>
                        </a:defRPr>
                      </a:lvl2pPr>
                      <a:lvl3pPr>
                        <a:spcBef>
                          <a:spcPct val="20000"/>
                        </a:spcBef>
                        <a:defRPr sz="2000">
                          <a:solidFill>
                            <a:schemeClr val="tx1"/>
                          </a:solidFill>
                          <a:latin typeface="Arial" panose="020B0604020202020204" pitchFamily="34" charset="0"/>
                        </a:defRPr>
                      </a:lvl3pPr>
                      <a:lvl4pPr>
                        <a:spcBef>
                          <a:spcPct val="20000"/>
                        </a:spcBef>
                        <a:defRPr>
                          <a:solidFill>
                            <a:schemeClr val="tx1"/>
                          </a:solidFill>
                          <a:latin typeface="Arial" panose="020B0604020202020204" pitchFamily="34" charset="0"/>
                        </a:defRPr>
                      </a:lvl4pPr>
                      <a:lvl5pPr>
                        <a:spcBef>
                          <a:spcPct val="20000"/>
                        </a:spcBef>
                        <a:defRPr>
                          <a:solidFill>
                            <a:schemeClr val="tx1"/>
                          </a:solidFill>
                          <a:latin typeface="Arial" panose="020B0604020202020204" pitchFamily="34" charset="0"/>
                        </a:defRPr>
                      </a:lvl5pPr>
                      <a:lvl6pPr fontAlgn="base">
                        <a:spcBef>
                          <a:spcPct val="20000"/>
                        </a:spcBef>
                        <a:spcAft>
                          <a:spcPct val="0"/>
                        </a:spcAft>
                        <a:defRPr>
                          <a:solidFill>
                            <a:schemeClr val="tx1"/>
                          </a:solidFill>
                          <a:latin typeface="Arial" panose="020B0604020202020204" pitchFamily="34" charset="0"/>
                        </a:defRPr>
                      </a:lvl6pPr>
                      <a:lvl7pPr fontAlgn="base">
                        <a:spcBef>
                          <a:spcPct val="20000"/>
                        </a:spcBef>
                        <a:spcAft>
                          <a:spcPct val="0"/>
                        </a:spcAft>
                        <a:defRPr>
                          <a:solidFill>
                            <a:schemeClr val="tx1"/>
                          </a:solidFill>
                          <a:latin typeface="Arial" panose="020B0604020202020204" pitchFamily="34" charset="0"/>
                        </a:defRPr>
                      </a:lvl7pPr>
                      <a:lvl8pPr fontAlgn="base">
                        <a:spcBef>
                          <a:spcPct val="20000"/>
                        </a:spcBef>
                        <a:spcAft>
                          <a:spcPct val="0"/>
                        </a:spcAft>
                        <a:defRPr>
                          <a:solidFill>
                            <a:schemeClr val="tx1"/>
                          </a:solidFill>
                          <a:latin typeface="Arial" panose="020B0604020202020204" pitchFamily="34" charset="0"/>
                        </a:defRPr>
                      </a:lvl8pPr>
                      <a:lvl9pPr fontAlgn="base">
                        <a:spcBef>
                          <a:spcPct val="20000"/>
                        </a:spcBef>
                        <a:spcAft>
                          <a:spcPct val="0"/>
                        </a:spcAft>
                        <a:defRPr>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pt-BR" altLang="en-US" sz="2800" b="0" i="1" u="none" strike="noStrike" cap="none" normalizeH="0" baseline="0">
                          <a:ln>
                            <a:noFill/>
                          </a:ln>
                          <a:solidFill>
                            <a:schemeClr val="tx1"/>
                          </a:solidFill>
                          <a:effectLst/>
                          <a:latin typeface="+mn-lt"/>
                        </a:rPr>
                        <a:t>A</a:t>
                      </a:r>
                      <a:r>
                        <a:rPr kumimoji="0" lang="pt-BR" altLang="en-US" sz="2800" b="0" i="0" u="none" strike="noStrike" cap="none" normalizeH="0" baseline="0">
                          <a:ln>
                            <a:noFill/>
                          </a:ln>
                          <a:solidFill>
                            <a:schemeClr val="tx1"/>
                          </a:solidFill>
                          <a:effectLst/>
                          <a:latin typeface="+mn-lt"/>
                        </a:rPr>
                        <a:t>, </a:t>
                      </a:r>
                      <a:r>
                        <a:rPr kumimoji="0" lang="pt-BR" altLang="en-US" sz="2800" b="0" i="1" u="none" strike="noStrike" cap="none" normalizeH="0" baseline="0">
                          <a:ln>
                            <a:noFill/>
                          </a:ln>
                          <a:solidFill>
                            <a:schemeClr val="tx1"/>
                          </a:solidFill>
                          <a:effectLst/>
                          <a:latin typeface="+mn-lt"/>
                        </a:rPr>
                        <a:t>C</a:t>
                      </a:r>
                    </a:p>
                    <a:p>
                      <a:pPr marL="0" marR="0" lvl="0" indent="0" algn="l" defTabSz="914400" rtl="0" eaLnBrk="1" fontAlgn="base" latinLnBrk="0" hangingPunct="1">
                        <a:lnSpc>
                          <a:spcPct val="100000"/>
                        </a:lnSpc>
                        <a:spcBef>
                          <a:spcPct val="20000"/>
                        </a:spcBef>
                        <a:spcAft>
                          <a:spcPct val="0"/>
                        </a:spcAft>
                        <a:buClrTx/>
                        <a:buSzTx/>
                        <a:buFontTx/>
                        <a:buNone/>
                        <a:tabLst/>
                      </a:pPr>
                      <a:r>
                        <a:rPr kumimoji="0" lang="pt-BR" altLang="en-US" sz="2800" b="0" i="1" u="none" strike="noStrike" cap="none" normalizeH="0" baseline="0">
                          <a:ln>
                            <a:noFill/>
                          </a:ln>
                          <a:solidFill>
                            <a:schemeClr val="tx1"/>
                          </a:solidFill>
                          <a:effectLst/>
                          <a:latin typeface="+mn-lt"/>
                        </a:rPr>
                        <a:t>B </a:t>
                      </a:r>
                      <a:r>
                        <a:rPr kumimoji="0" lang="pt-BR" altLang="en-US" sz="2800" b="0" i="0" u="none" strike="noStrike" cap="none" normalizeH="0" baseline="0">
                          <a:ln>
                            <a:noFill/>
                          </a:ln>
                          <a:solidFill>
                            <a:schemeClr val="tx1"/>
                          </a:solidFill>
                          <a:effectLst/>
                          <a:latin typeface="+mn-lt"/>
                        </a:rPr>
                        <a:t>,</a:t>
                      </a:r>
                      <a:r>
                        <a:rPr kumimoji="0" lang="pt-BR" altLang="en-US" sz="2800" b="0" i="1" u="none" strike="noStrike" cap="none" normalizeH="0" baseline="0">
                          <a:ln>
                            <a:noFill/>
                          </a:ln>
                          <a:solidFill>
                            <a:schemeClr val="tx1"/>
                          </a:solidFill>
                          <a:effectLst/>
                          <a:latin typeface="+mn-lt"/>
                        </a:rPr>
                        <a:t>C</a:t>
                      </a:r>
                      <a:endParaRPr kumimoji="0" lang="en-US" altLang="en-US" sz="2800" b="0" i="1" u="none" strike="noStrike" cap="none" normalizeH="0" baseline="0">
                        <a:ln>
                          <a:noFill/>
                        </a:ln>
                        <a:solidFill>
                          <a:schemeClr val="tx1"/>
                        </a:solidFill>
                        <a:effectLst/>
                        <a:latin typeface="+mn-lt"/>
                      </a:endParaRPr>
                    </a:p>
                  </a:txBody>
                  <a:tcP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Arial" panose="020B0604020202020204" pitchFamily="34" charset="0"/>
                        </a:defRPr>
                      </a:lvl1pPr>
                      <a:lvl2pPr>
                        <a:spcBef>
                          <a:spcPct val="20000"/>
                        </a:spcBef>
                        <a:defRPr sz="2400">
                          <a:solidFill>
                            <a:schemeClr val="tx1"/>
                          </a:solidFill>
                          <a:latin typeface="Arial" panose="020B0604020202020204" pitchFamily="34" charset="0"/>
                        </a:defRPr>
                      </a:lvl2pPr>
                      <a:lvl3pPr>
                        <a:spcBef>
                          <a:spcPct val="20000"/>
                        </a:spcBef>
                        <a:defRPr sz="2000">
                          <a:solidFill>
                            <a:schemeClr val="tx1"/>
                          </a:solidFill>
                          <a:latin typeface="Arial" panose="020B0604020202020204" pitchFamily="34" charset="0"/>
                        </a:defRPr>
                      </a:lvl3pPr>
                      <a:lvl4pPr>
                        <a:spcBef>
                          <a:spcPct val="20000"/>
                        </a:spcBef>
                        <a:defRPr>
                          <a:solidFill>
                            <a:schemeClr val="tx1"/>
                          </a:solidFill>
                          <a:latin typeface="Arial" panose="020B0604020202020204" pitchFamily="34" charset="0"/>
                        </a:defRPr>
                      </a:lvl4pPr>
                      <a:lvl5pPr>
                        <a:spcBef>
                          <a:spcPct val="20000"/>
                        </a:spcBef>
                        <a:defRPr>
                          <a:solidFill>
                            <a:schemeClr val="tx1"/>
                          </a:solidFill>
                          <a:latin typeface="Arial" panose="020B0604020202020204" pitchFamily="34" charset="0"/>
                        </a:defRPr>
                      </a:lvl5pPr>
                      <a:lvl6pPr fontAlgn="base">
                        <a:spcBef>
                          <a:spcPct val="20000"/>
                        </a:spcBef>
                        <a:spcAft>
                          <a:spcPct val="0"/>
                        </a:spcAft>
                        <a:defRPr>
                          <a:solidFill>
                            <a:schemeClr val="tx1"/>
                          </a:solidFill>
                          <a:latin typeface="Arial" panose="020B0604020202020204" pitchFamily="34" charset="0"/>
                        </a:defRPr>
                      </a:lvl6pPr>
                      <a:lvl7pPr fontAlgn="base">
                        <a:spcBef>
                          <a:spcPct val="20000"/>
                        </a:spcBef>
                        <a:spcAft>
                          <a:spcPct val="0"/>
                        </a:spcAft>
                        <a:defRPr>
                          <a:solidFill>
                            <a:schemeClr val="tx1"/>
                          </a:solidFill>
                          <a:latin typeface="Arial" panose="020B0604020202020204" pitchFamily="34" charset="0"/>
                        </a:defRPr>
                      </a:lvl7pPr>
                      <a:lvl8pPr fontAlgn="base">
                        <a:spcBef>
                          <a:spcPct val="20000"/>
                        </a:spcBef>
                        <a:spcAft>
                          <a:spcPct val="0"/>
                        </a:spcAft>
                        <a:defRPr>
                          <a:solidFill>
                            <a:schemeClr val="tx1"/>
                          </a:solidFill>
                          <a:latin typeface="Arial" panose="020B0604020202020204" pitchFamily="34" charset="0"/>
                        </a:defRPr>
                      </a:lvl8pPr>
                      <a:lvl9pPr fontAlgn="base">
                        <a:spcBef>
                          <a:spcPct val="20000"/>
                        </a:spcBef>
                        <a:spcAft>
                          <a:spcPct val="0"/>
                        </a:spcAft>
                        <a:defRPr>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altLang="en-US" sz="2800" b="0" i="1" u="none" strike="noStrike" cap="none" normalizeH="0" baseline="0">
                          <a:ln>
                            <a:noFill/>
                          </a:ln>
                          <a:solidFill>
                            <a:schemeClr val="tx1"/>
                          </a:solidFill>
                          <a:effectLst/>
                          <a:latin typeface="+mn-lt"/>
                        </a:rPr>
                        <a:t>B</a:t>
                      </a:r>
                      <a:r>
                        <a:rPr kumimoji="0" lang="en-US" altLang="en-US" sz="2800" b="0" i="0" u="none" strike="noStrike" cap="none" normalizeH="0" baseline="0">
                          <a:ln>
                            <a:noFill/>
                          </a:ln>
                          <a:solidFill>
                            <a:schemeClr val="tx1"/>
                          </a:solidFill>
                          <a:effectLst/>
                          <a:latin typeface="+mn-lt"/>
                        </a:rPr>
                        <a:t> = backcalc(</a:t>
                      </a:r>
                      <a:r>
                        <a:rPr kumimoji="0" lang="en-US" altLang="en-US" sz="2800" b="0" i="1" u="none" strike="noStrike" cap="none" normalizeH="0" baseline="0">
                          <a:ln>
                            <a:noFill/>
                          </a:ln>
                          <a:solidFill>
                            <a:schemeClr val="tx1"/>
                          </a:solidFill>
                          <a:effectLst/>
                          <a:latin typeface="+mn-lt"/>
                        </a:rPr>
                        <a:t>A</a:t>
                      </a:r>
                      <a:r>
                        <a:rPr kumimoji="0" lang="en-US" altLang="en-US" sz="2800" b="0" i="0" u="none" strike="noStrike" cap="none" normalizeH="0" baseline="0">
                          <a:ln>
                            <a:noFill/>
                          </a:ln>
                          <a:solidFill>
                            <a:schemeClr val="tx1"/>
                          </a:solidFill>
                          <a:effectLst/>
                          <a:latin typeface="+mn-lt"/>
                        </a:rPr>
                        <a:t>,</a:t>
                      </a:r>
                      <a:r>
                        <a:rPr kumimoji="0" lang="en-US" altLang="en-US" sz="2800" b="0" i="1" u="none" strike="noStrike" cap="none" normalizeH="0" baseline="0">
                          <a:ln>
                            <a:noFill/>
                          </a:ln>
                          <a:solidFill>
                            <a:schemeClr val="tx1"/>
                          </a:solidFill>
                          <a:effectLst/>
                          <a:latin typeface="+mn-lt"/>
                        </a:rPr>
                        <a:t>C</a:t>
                      </a:r>
                      <a:r>
                        <a:rPr kumimoji="0" lang="en-US" altLang="en-US" sz="2800" b="0" i="0" u="none" strike="noStrike" cap="none" normalizeH="0" baseline="0">
                          <a:ln>
                            <a:noFill/>
                          </a:ln>
                          <a:solidFill>
                            <a:schemeClr val="tx1"/>
                          </a:solidFill>
                          <a:effectLst/>
                          <a:latin typeface="+mn-lt"/>
                        </a:rPr>
                        <a:t>)</a:t>
                      </a:r>
                    </a:p>
                    <a:p>
                      <a:pPr marL="0" marR="0" lvl="0" indent="0" algn="l" defTabSz="914400" rtl="0" eaLnBrk="1" fontAlgn="base" latinLnBrk="0" hangingPunct="1">
                        <a:lnSpc>
                          <a:spcPct val="100000"/>
                        </a:lnSpc>
                        <a:spcBef>
                          <a:spcPct val="20000"/>
                        </a:spcBef>
                        <a:spcAft>
                          <a:spcPct val="0"/>
                        </a:spcAft>
                        <a:buClrTx/>
                        <a:buSzTx/>
                        <a:buFontTx/>
                        <a:buNone/>
                        <a:tabLst/>
                      </a:pPr>
                      <a:r>
                        <a:rPr kumimoji="0" lang="en-US" altLang="en-US" sz="2800" b="0" i="1" u="none" strike="noStrike" cap="none" normalizeH="0" baseline="0">
                          <a:ln>
                            <a:noFill/>
                          </a:ln>
                          <a:solidFill>
                            <a:schemeClr val="tx1"/>
                          </a:solidFill>
                          <a:effectLst/>
                          <a:latin typeface="+mn-lt"/>
                        </a:rPr>
                        <a:t>A</a:t>
                      </a:r>
                      <a:r>
                        <a:rPr kumimoji="0" lang="en-US" altLang="en-US" sz="2800" b="0" i="0" u="none" strike="noStrike" cap="none" normalizeH="0" baseline="0">
                          <a:ln>
                            <a:noFill/>
                          </a:ln>
                          <a:solidFill>
                            <a:schemeClr val="tx1"/>
                          </a:solidFill>
                          <a:effectLst/>
                          <a:latin typeface="+mn-lt"/>
                        </a:rPr>
                        <a:t> = backcalc(</a:t>
                      </a:r>
                      <a:r>
                        <a:rPr kumimoji="0" lang="en-US" altLang="en-US" sz="2800" b="0" i="1" u="none" strike="noStrike" cap="none" normalizeH="0" baseline="0">
                          <a:ln>
                            <a:noFill/>
                          </a:ln>
                          <a:solidFill>
                            <a:schemeClr val="tx1"/>
                          </a:solidFill>
                          <a:effectLst/>
                          <a:latin typeface="+mn-lt"/>
                        </a:rPr>
                        <a:t>B</a:t>
                      </a:r>
                      <a:r>
                        <a:rPr kumimoji="0" lang="en-US" altLang="en-US" sz="2800" b="0" i="0" u="none" strike="noStrike" cap="none" normalizeH="0" baseline="0">
                          <a:ln>
                            <a:noFill/>
                          </a:ln>
                          <a:solidFill>
                            <a:schemeClr val="tx1"/>
                          </a:solidFill>
                          <a:effectLst/>
                          <a:latin typeface="+mn-lt"/>
                        </a:rPr>
                        <a:t>,</a:t>
                      </a:r>
                      <a:r>
                        <a:rPr kumimoji="0" lang="en-US" altLang="en-US" sz="2800" b="0" i="1" u="none" strike="noStrike" cap="none" normalizeH="0" baseline="0">
                          <a:ln>
                            <a:noFill/>
                          </a:ln>
                          <a:solidFill>
                            <a:schemeClr val="tx1"/>
                          </a:solidFill>
                          <a:effectLst/>
                          <a:latin typeface="+mn-lt"/>
                        </a:rPr>
                        <a:t>C</a:t>
                      </a:r>
                      <a:r>
                        <a:rPr kumimoji="0" lang="en-US" altLang="en-US" sz="2800" b="0" i="0" u="none" strike="noStrike" cap="none" normalizeH="0" baseline="0">
                          <a:ln>
                            <a:noFill/>
                          </a:ln>
                          <a:solidFill>
                            <a:schemeClr val="tx1"/>
                          </a:solidFill>
                          <a:effectLst/>
                          <a:latin typeface="+mn-lt"/>
                        </a:rPr>
                        <a:t>)</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2103251430"/>
                  </a:ext>
                </a:extLst>
              </a:tr>
              <a:tr h="755650">
                <a:tc>
                  <a:txBody>
                    <a:bodyPr/>
                    <a:lstStyle>
                      <a:lvl1pPr>
                        <a:spcBef>
                          <a:spcPct val="20000"/>
                        </a:spcBef>
                        <a:defRPr sz="2800">
                          <a:solidFill>
                            <a:schemeClr val="tx1"/>
                          </a:solidFill>
                          <a:latin typeface="Arial" panose="020B0604020202020204" pitchFamily="34" charset="0"/>
                        </a:defRPr>
                      </a:lvl1pPr>
                      <a:lvl2pPr>
                        <a:spcBef>
                          <a:spcPct val="20000"/>
                        </a:spcBef>
                        <a:defRPr sz="2400">
                          <a:solidFill>
                            <a:schemeClr val="tx1"/>
                          </a:solidFill>
                          <a:latin typeface="Arial" panose="020B0604020202020204" pitchFamily="34" charset="0"/>
                        </a:defRPr>
                      </a:lvl2pPr>
                      <a:lvl3pPr>
                        <a:spcBef>
                          <a:spcPct val="20000"/>
                        </a:spcBef>
                        <a:defRPr sz="2000">
                          <a:solidFill>
                            <a:schemeClr val="tx1"/>
                          </a:solidFill>
                          <a:latin typeface="Arial" panose="020B0604020202020204" pitchFamily="34" charset="0"/>
                        </a:defRPr>
                      </a:lvl3pPr>
                      <a:lvl4pPr>
                        <a:spcBef>
                          <a:spcPct val="20000"/>
                        </a:spcBef>
                        <a:defRPr>
                          <a:solidFill>
                            <a:schemeClr val="tx1"/>
                          </a:solidFill>
                          <a:latin typeface="Arial" panose="020B0604020202020204" pitchFamily="34" charset="0"/>
                        </a:defRPr>
                      </a:lvl4pPr>
                      <a:lvl5pPr>
                        <a:spcBef>
                          <a:spcPct val="20000"/>
                        </a:spcBef>
                        <a:defRPr>
                          <a:solidFill>
                            <a:schemeClr val="tx1"/>
                          </a:solidFill>
                          <a:latin typeface="Arial" panose="020B0604020202020204" pitchFamily="34" charset="0"/>
                        </a:defRPr>
                      </a:lvl5pPr>
                      <a:lvl6pPr fontAlgn="base">
                        <a:spcBef>
                          <a:spcPct val="20000"/>
                        </a:spcBef>
                        <a:spcAft>
                          <a:spcPct val="0"/>
                        </a:spcAft>
                        <a:defRPr>
                          <a:solidFill>
                            <a:schemeClr val="tx1"/>
                          </a:solidFill>
                          <a:latin typeface="Arial" panose="020B0604020202020204" pitchFamily="34" charset="0"/>
                        </a:defRPr>
                      </a:lvl6pPr>
                      <a:lvl7pPr fontAlgn="base">
                        <a:spcBef>
                          <a:spcPct val="20000"/>
                        </a:spcBef>
                        <a:spcAft>
                          <a:spcPct val="0"/>
                        </a:spcAft>
                        <a:defRPr>
                          <a:solidFill>
                            <a:schemeClr val="tx1"/>
                          </a:solidFill>
                          <a:latin typeface="Arial" panose="020B0604020202020204" pitchFamily="34" charset="0"/>
                        </a:defRPr>
                      </a:lvl7pPr>
                      <a:lvl8pPr fontAlgn="base">
                        <a:spcBef>
                          <a:spcPct val="20000"/>
                        </a:spcBef>
                        <a:spcAft>
                          <a:spcPct val="0"/>
                        </a:spcAft>
                        <a:defRPr>
                          <a:solidFill>
                            <a:schemeClr val="tx1"/>
                          </a:solidFill>
                          <a:latin typeface="Arial" panose="020B0604020202020204" pitchFamily="34" charset="0"/>
                        </a:defRPr>
                      </a:lvl8pPr>
                      <a:lvl9pPr fontAlgn="base">
                        <a:spcBef>
                          <a:spcPct val="20000"/>
                        </a:spcBef>
                        <a:spcAft>
                          <a:spcPct val="0"/>
                        </a:spcAft>
                        <a:defRPr>
                          <a:solidFill>
                            <a:schemeClr val="tx1"/>
                          </a:solidFill>
                          <a:latin typeface="Arial" panose="020B0604020202020204" pitchFamily="34" charset="0"/>
                        </a:defRPr>
                      </a:lvl9pPr>
                    </a:lstStyle>
                    <a:p>
                      <a:pPr marL="0" marR="0" lvl="0" indent="0" algn="l" defTabSz="914400" rtl="0" eaLnBrk="1" fontAlgn="base" latinLnBrk="0" hangingPunct="1">
                        <a:lnSpc>
                          <a:spcPct val="175000"/>
                        </a:lnSpc>
                        <a:spcBef>
                          <a:spcPct val="20000"/>
                        </a:spcBef>
                        <a:spcAft>
                          <a:spcPct val="0"/>
                        </a:spcAft>
                        <a:buClrTx/>
                        <a:buSzTx/>
                        <a:buFontTx/>
                        <a:buNone/>
                        <a:tabLst/>
                      </a:pPr>
                      <a:r>
                        <a:rPr kumimoji="0" lang="pt-BR" altLang="en-US" sz="2800" b="0" i="1" u="none" strike="noStrike" cap="none" normalizeH="0" baseline="0">
                          <a:ln>
                            <a:noFill/>
                          </a:ln>
                          <a:solidFill>
                            <a:schemeClr val="tx1"/>
                          </a:solidFill>
                          <a:effectLst/>
                          <a:latin typeface="+mn-lt"/>
                        </a:rPr>
                        <a:t>A – B </a:t>
                      </a:r>
                      <a:r>
                        <a:rPr kumimoji="0" lang="pt-BR" altLang="en-US" sz="2800" b="0" i="0" u="none" strike="noStrike" cap="none" normalizeH="0" baseline="0">
                          <a:ln>
                            <a:noFill/>
                          </a:ln>
                          <a:solidFill>
                            <a:schemeClr val="tx1"/>
                          </a:solidFill>
                          <a:effectLst/>
                          <a:latin typeface="+mn-lt"/>
                          <a:sym typeface="Symbol" panose="05050102010706020507" pitchFamily="18" charset="2"/>
                        </a:rPr>
                        <a:t></a:t>
                      </a:r>
                      <a:r>
                        <a:rPr kumimoji="0" lang="pt-BR" altLang="en-US" sz="2800" b="0" i="1" u="none" strike="noStrike" cap="none" normalizeH="0" baseline="0">
                          <a:ln>
                            <a:noFill/>
                          </a:ln>
                          <a:solidFill>
                            <a:schemeClr val="tx1"/>
                          </a:solidFill>
                          <a:effectLst/>
                          <a:latin typeface="+mn-lt"/>
                        </a:rPr>
                        <a:t> C</a:t>
                      </a:r>
                      <a:endParaRPr kumimoji="0" lang="en-US" altLang="en-US" sz="2800" b="0" i="0" u="none" strike="noStrike" cap="none" normalizeH="0" baseline="0">
                        <a:ln>
                          <a:noFill/>
                        </a:ln>
                        <a:solidFill>
                          <a:schemeClr val="tx1"/>
                        </a:solidFill>
                        <a:effectLst/>
                        <a:latin typeface="+mn-lt"/>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Arial" panose="020B0604020202020204" pitchFamily="34" charset="0"/>
                        </a:defRPr>
                      </a:lvl1pPr>
                      <a:lvl2pPr>
                        <a:spcBef>
                          <a:spcPct val="20000"/>
                        </a:spcBef>
                        <a:defRPr sz="2400">
                          <a:solidFill>
                            <a:schemeClr val="tx1"/>
                          </a:solidFill>
                          <a:latin typeface="Arial" panose="020B0604020202020204" pitchFamily="34" charset="0"/>
                        </a:defRPr>
                      </a:lvl2pPr>
                      <a:lvl3pPr>
                        <a:spcBef>
                          <a:spcPct val="20000"/>
                        </a:spcBef>
                        <a:defRPr sz="2000">
                          <a:solidFill>
                            <a:schemeClr val="tx1"/>
                          </a:solidFill>
                          <a:latin typeface="Arial" panose="020B0604020202020204" pitchFamily="34" charset="0"/>
                        </a:defRPr>
                      </a:lvl3pPr>
                      <a:lvl4pPr>
                        <a:spcBef>
                          <a:spcPct val="20000"/>
                        </a:spcBef>
                        <a:defRPr>
                          <a:solidFill>
                            <a:schemeClr val="tx1"/>
                          </a:solidFill>
                          <a:latin typeface="Arial" panose="020B0604020202020204" pitchFamily="34" charset="0"/>
                        </a:defRPr>
                      </a:lvl4pPr>
                      <a:lvl5pPr>
                        <a:spcBef>
                          <a:spcPct val="20000"/>
                        </a:spcBef>
                        <a:defRPr>
                          <a:solidFill>
                            <a:schemeClr val="tx1"/>
                          </a:solidFill>
                          <a:latin typeface="Arial" panose="020B0604020202020204" pitchFamily="34" charset="0"/>
                        </a:defRPr>
                      </a:lvl5pPr>
                      <a:lvl6pPr fontAlgn="base">
                        <a:spcBef>
                          <a:spcPct val="20000"/>
                        </a:spcBef>
                        <a:spcAft>
                          <a:spcPct val="0"/>
                        </a:spcAft>
                        <a:defRPr>
                          <a:solidFill>
                            <a:schemeClr val="tx1"/>
                          </a:solidFill>
                          <a:latin typeface="Arial" panose="020B0604020202020204" pitchFamily="34" charset="0"/>
                        </a:defRPr>
                      </a:lvl6pPr>
                      <a:lvl7pPr fontAlgn="base">
                        <a:spcBef>
                          <a:spcPct val="20000"/>
                        </a:spcBef>
                        <a:spcAft>
                          <a:spcPct val="0"/>
                        </a:spcAft>
                        <a:defRPr>
                          <a:solidFill>
                            <a:schemeClr val="tx1"/>
                          </a:solidFill>
                          <a:latin typeface="Arial" panose="020B0604020202020204" pitchFamily="34" charset="0"/>
                        </a:defRPr>
                      </a:lvl7pPr>
                      <a:lvl8pPr fontAlgn="base">
                        <a:spcBef>
                          <a:spcPct val="20000"/>
                        </a:spcBef>
                        <a:spcAft>
                          <a:spcPct val="0"/>
                        </a:spcAft>
                        <a:defRPr>
                          <a:solidFill>
                            <a:schemeClr val="tx1"/>
                          </a:solidFill>
                          <a:latin typeface="Arial" panose="020B0604020202020204" pitchFamily="34" charset="0"/>
                        </a:defRPr>
                      </a:lvl8pPr>
                      <a:lvl9pPr fontAlgn="base">
                        <a:spcBef>
                          <a:spcPct val="20000"/>
                        </a:spcBef>
                        <a:spcAft>
                          <a:spcPct val="0"/>
                        </a:spcAft>
                        <a:defRPr>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pt-BR" altLang="en-US" sz="2800" b="0" i="1" u="none" strike="noStrike" cap="none" normalizeH="0" baseline="0" dirty="0">
                          <a:ln>
                            <a:noFill/>
                          </a:ln>
                          <a:solidFill>
                            <a:schemeClr val="tx1"/>
                          </a:solidFill>
                          <a:effectLst/>
                          <a:latin typeface="+mn-lt"/>
                        </a:rPr>
                        <a:t>A</a:t>
                      </a:r>
                      <a:r>
                        <a:rPr kumimoji="0" lang="pt-BR" altLang="en-US" sz="2800" b="0" i="0" u="none" strike="noStrike" cap="none" normalizeH="0" baseline="0" dirty="0">
                          <a:ln>
                            <a:noFill/>
                          </a:ln>
                          <a:solidFill>
                            <a:schemeClr val="tx1"/>
                          </a:solidFill>
                          <a:effectLst/>
                          <a:latin typeface="+mn-lt"/>
                        </a:rPr>
                        <a:t>, </a:t>
                      </a:r>
                      <a:r>
                        <a:rPr kumimoji="0" lang="pt-BR" altLang="en-US" sz="2800" b="0" i="1" u="none" strike="noStrike" cap="none" normalizeH="0" baseline="0" dirty="0">
                          <a:ln>
                            <a:noFill/>
                          </a:ln>
                          <a:solidFill>
                            <a:schemeClr val="tx1"/>
                          </a:solidFill>
                          <a:effectLst/>
                          <a:latin typeface="+mn-lt"/>
                        </a:rPr>
                        <a:t>C</a:t>
                      </a:r>
                    </a:p>
                    <a:p>
                      <a:pPr marL="0" marR="0" lvl="0" indent="0" algn="l" defTabSz="914400" rtl="0" eaLnBrk="1" fontAlgn="base" latinLnBrk="0" hangingPunct="1">
                        <a:lnSpc>
                          <a:spcPct val="100000"/>
                        </a:lnSpc>
                        <a:spcBef>
                          <a:spcPct val="20000"/>
                        </a:spcBef>
                        <a:spcAft>
                          <a:spcPct val="0"/>
                        </a:spcAft>
                        <a:buClrTx/>
                        <a:buSzTx/>
                        <a:buFontTx/>
                        <a:buNone/>
                        <a:tabLst/>
                      </a:pPr>
                      <a:r>
                        <a:rPr kumimoji="0" lang="pt-BR" altLang="en-US" sz="2800" b="0" i="1" u="none" strike="noStrike" cap="none" normalizeH="0" baseline="0" dirty="0">
                          <a:ln>
                            <a:noFill/>
                          </a:ln>
                          <a:solidFill>
                            <a:schemeClr val="tx1"/>
                          </a:solidFill>
                          <a:effectLst/>
                          <a:latin typeface="+mn-lt"/>
                        </a:rPr>
                        <a:t>B </a:t>
                      </a:r>
                      <a:r>
                        <a:rPr kumimoji="0" lang="pt-BR" altLang="en-US" sz="2800" b="0" i="0" u="none" strike="noStrike" cap="none" normalizeH="0" baseline="0" dirty="0">
                          <a:ln>
                            <a:noFill/>
                          </a:ln>
                          <a:solidFill>
                            <a:schemeClr val="tx1"/>
                          </a:solidFill>
                          <a:effectLst/>
                          <a:latin typeface="+mn-lt"/>
                        </a:rPr>
                        <a:t>,</a:t>
                      </a:r>
                      <a:r>
                        <a:rPr kumimoji="0" lang="pt-BR" altLang="en-US" sz="2800" b="0" i="1" u="none" strike="noStrike" cap="none" normalizeH="0" baseline="0" dirty="0">
                          <a:ln>
                            <a:noFill/>
                          </a:ln>
                          <a:solidFill>
                            <a:schemeClr val="tx1"/>
                          </a:solidFill>
                          <a:effectLst/>
                          <a:latin typeface="+mn-lt"/>
                        </a:rPr>
                        <a:t>C</a:t>
                      </a:r>
                      <a:endParaRPr kumimoji="0" lang="en-US" altLang="en-US" sz="2800" b="0" i="1" u="none" strike="noStrike" cap="none" normalizeH="0" baseline="0" dirty="0">
                        <a:ln>
                          <a:noFill/>
                        </a:ln>
                        <a:solidFill>
                          <a:schemeClr val="tx1"/>
                        </a:solidFill>
                        <a:effectLst/>
                        <a:latin typeface="+mn-lt"/>
                      </a:endParaRPr>
                    </a:p>
                  </a:txBody>
                  <a:tcP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Arial" panose="020B0604020202020204" pitchFamily="34" charset="0"/>
                        </a:defRPr>
                      </a:lvl1pPr>
                      <a:lvl2pPr>
                        <a:spcBef>
                          <a:spcPct val="20000"/>
                        </a:spcBef>
                        <a:defRPr sz="2400">
                          <a:solidFill>
                            <a:schemeClr val="tx1"/>
                          </a:solidFill>
                          <a:latin typeface="Arial" panose="020B0604020202020204" pitchFamily="34" charset="0"/>
                        </a:defRPr>
                      </a:lvl2pPr>
                      <a:lvl3pPr>
                        <a:spcBef>
                          <a:spcPct val="20000"/>
                        </a:spcBef>
                        <a:defRPr sz="2000">
                          <a:solidFill>
                            <a:schemeClr val="tx1"/>
                          </a:solidFill>
                          <a:latin typeface="Arial" panose="020B0604020202020204" pitchFamily="34" charset="0"/>
                        </a:defRPr>
                      </a:lvl3pPr>
                      <a:lvl4pPr>
                        <a:spcBef>
                          <a:spcPct val="20000"/>
                        </a:spcBef>
                        <a:defRPr>
                          <a:solidFill>
                            <a:schemeClr val="tx1"/>
                          </a:solidFill>
                          <a:latin typeface="Arial" panose="020B0604020202020204" pitchFamily="34" charset="0"/>
                        </a:defRPr>
                      </a:lvl4pPr>
                      <a:lvl5pPr>
                        <a:spcBef>
                          <a:spcPct val="20000"/>
                        </a:spcBef>
                        <a:defRPr>
                          <a:solidFill>
                            <a:schemeClr val="tx1"/>
                          </a:solidFill>
                          <a:latin typeface="Arial" panose="020B0604020202020204" pitchFamily="34" charset="0"/>
                        </a:defRPr>
                      </a:lvl5pPr>
                      <a:lvl6pPr fontAlgn="base">
                        <a:spcBef>
                          <a:spcPct val="20000"/>
                        </a:spcBef>
                        <a:spcAft>
                          <a:spcPct val="0"/>
                        </a:spcAft>
                        <a:defRPr>
                          <a:solidFill>
                            <a:schemeClr val="tx1"/>
                          </a:solidFill>
                          <a:latin typeface="Arial" panose="020B0604020202020204" pitchFamily="34" charset="0"/>
                        </a:defRPr>
                      </a:lvl6pPr>
                      <a:lvl7pPr fontAlgn="base">
                        <a:spcBef>
                          <a:spcPct val="20000"/>
                        </a:spcBef>
                        <a:spcAft>
                          <a:spcPct val="0"/>
                        </a:spcAft>
                        <a:defRPr>
                          <a:solidFill>
                            <a:schemeClr val="tx1"/>
                          </a:solidFill>
                          <a:latin typeface="Arial" panose="020B0604020202020204" pitchFamily="34" charset="0"/>
                        </a:defRPr>
                      </a:lvl7pPr>
                      <a:lvl8pPr fontAlgn="base">
                        <a:spcBef>
                          <a:spcPct val="20000"/>
                        </a:spcBef>
                        <a:spcAft>
                          <a:spcPct val="0"/>
                        </a:spcAft>
                        <a:defRPr>
                          <a:solidFill>
                            <a:schemeClr val="tx1"/>
                          </a:solidFill>
                          <a:latin typeface="Arial" panose="020B0604020202020204" pitchFamily="34" charset="0"/>
                        </a:defRPr>
                      </a:lvl8pPr>
                      <a:lvl9pPr fontAlgn="base">
                        <a:spcBef>
                          <a:spcPct val="20000"/>
                        </a:spcBef>
                        <a:spcAft>
                          <a:spcPct val="0"/>
                        </a:spcAft>
                        <a:defRPr>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altLang="en-US" sz="2800" b="0" i="1" u="none" strike="noStrike" cap="none" normalizeH="0" baseline="0">
                          <a:ln>
                            <a:noFill/>
                          </a:ln>
                          <a:solidFill>
                            <a:schemeClr val="tx1"/>
                          </a:solidFill>
                          <a:effectLst/>
                          <a:latin typeface="+mn-lt"/>
                        </a:rPr>
                        <a:t>B</a:t>
                      </a:r>
                      <a:r>
                        <a:rPr kumimoji="0" lang="en-US" altLang="en-US" sz="2800" b="0" i="0" u="none" strike="noStrike" cap="none" normalizeH="0" baseline="0">
                          <a:ln>
                            <a:noFill/>
                          </a:ln>
                          <a:solidFill>
                            <a:schemeClr val="tx1"/>
                          </a:solidFill>
                          <a:effectLst/>
                          <a:latin typeface="+mn-lt"/>
                        </a:rPr>
                        <a:t> = –backcalc(</a:t>
                      </a:r>
                      <a:r>
                        <a:rPr kumimoji="0" lang="en-US" altLang="en-US" sz="2800" b="0" i="1" u="none" strike="noStrike" cap="none" normalizeH="0" baseline="0">
                          <a:ln>
                            <a:noFill/>
                          </a:ln>
                          <a:solidFill>
                            <a:schemeClr val="tx1"/>
                          </a:solidFill>
                          <a:effectLst/>
                          <a:latin typeface="+mn-lt"/>
                        </a:rPr>
                        <a:t>A</a:t>
                      </a:r>
                      <a:r>
                        <a:rPr kumimoji="0" lang="en-US" altLang="en-US" sz="2800" b="0" i="0" u="none" strike="noStrike" cap="none" normalizeH="0" baseline="0">
                          <a:ln>
                            <a:noFill/>
                          </a:ln>
                          <a:solidFill>
                            <a:schemeClr val="tx1"/>
                          </a:solidFill>
                          <a:effectLst/>
                          <a:latin typeface="+mn-lt"/>
                        </a:rPr>
                        <a:t>,</a:t>
                      </a:r>
                      <a:r>
                        <a:rPr kumimoji="0" lang="en-US" altLang="en-US" sz="2800" b="0" i="1" u="none" strike="noStrike" cap="none" normalizeH="0" baseline="0">
                          <a:ln>
                            <a:noFill/>
                          </a:ln>
                          <a:solidFill>
                            <a:schemeClr val="tx1"/>
                          </a:solidFill>
                          <a:effectLst/>
                          <a:latin typeface="+mn-lt"/>
                        </a:rPr>
                        <a:t>C</a:t>
                      </a:r>
                      <a:r>
                        <a:rPr kumimoji="0" lang="en-US" altLang="en-US" sz="2800" b="0" i="0" u="none" strike="noStrike" cap="none" normalizeH="0" baseline="0">
                          <a:ln>
                            <a:noFill/>
                          </a:ln>
                          <a:solidFill>
                            <a:schemeClr val="tx1"/>
                          </a:solidFill>
                          <a:effectLst/>
                          <a:latin typeface="+mn-lt"/>
                        </a:rPr>
                        <a:t>)</a:t>
                      </a:r>
                    </a:p>
                    <a:p>
                      <a:pPr marL="0" marR="0" lvl="0" indent="0" algn="l" defTabSz="914400" rtl="0" eaLnBrk="1" fontAlgn="base" latinLnBrk="0" hangingPunct="1">
                        <a:lnSpc>
                          <a:spcPct val="100000"/>
                        </a:lnSpc>
                        <a:spcBef>
                          <a:spcPct val="20000"/>
                        </a:spcBef>
                        <a:spcAft>
                          <a:spcPct val="0"/>
                        </a:spcAft>
                        <a:buClrTx/>
                        <a:buSzTx/>
                        <a:buFontTx/>
                        <a:buNone/>
                        <a:tabLst/>
                      </a:pPr>
                      <a:r>
                        <a:rPr kumimoji="0" lang="en-US" altLang="en-US" sz="2800" b="0" i="1" u="none" strike="noStrike" cap="none" normalizeH="0" baseline="0">
                          <a:ln>
                            <a:noFill/>
                          </a:ln>
                          <a:solidFill>
                            <a:schemeClr val="tx1"/>
                          </a:solidFill>
                          <a:effectLst/>
                          <a:latin typeface="+mn-lt"/>
                        </a:rPr>
                        <a:t>A</a:t>
                      </a:r>
                      <a:r>
                        <a:rPr kumimoji="0" lang="en-US" altLang="en-US" sz="2800" b="0" i="0" u="none" strike="noStrike" cap="none" normalizeH="0" baseline="0">
                          <a:ln>
                            <a:noFill/>
                          </a:ln>
                          <a:solidFill>
                            <a:schemeClr val="tx1"/>
                          </a:solidFill>
                          <a:effectLst/>
                          <a:latin typeface="+mn-lt"/>
                        </a:rPr>
                        <a:t> = backcalc(–</a:t>
                      </a:r>
                      <a:r>
                        <a:rPr kumimoji="0" lang="en-US" altLang="en-US" sz="2800" b="0" i="1" u="none" strike="noStrike" cap="none" normalizeH="0" baseline="0">
                          <a:ln>
                            <a:noFill/>
                          </a:ln>
                          <a:solidFill>
                            <a:schemeClr val="tx1"/>
                          </a:solidFill>
                          <a:effectLst/>
                          <a:latin typeface="+mn-lt"/>
                        </a:rPr>
                        <a:t>B</a:t>
                      </a:r>
                      <a:r>
                        <a:rPr kumimoji="0" lang="en-US" altLang="en-US" sz="2800" b="0" i="0" u="none" strike="noStrike" cap="none" normalizeH="0" baseline="0">
                          <a:ln>
                            <a:noFill/>
                          </a:ln>
                          <a:solidFill>
                            <a:schemeClr val="tx1"/>
                          </a:solidFill>
                          <a:effectLst/>
                          <a:latin typeface="+mn-lt"/>
                        </a:rPr>
                        <a:t>,</a:t>
                      </a:r>
                      <a:r>
                        <a:rPr kumimoji="0" lang="en-US" altLang="en-US" sz="2800" b="0" i="1" u="none" strike="noStrike" cap="none" normalizeH="0" baseline="0">
                          <a:ln>
                            <a:noFill/>
                          </a:ln>
                          <a:solidFill>
                            <a:schemeClr val="tx1"/>
                          </a:solidFill>
                          <a:effectLst/>
                          <a:latin typeface="+mn-lt"/>
                        </a:rPr>
                        <a:t>C</a:t>
                      </a:r>
                      <a:r>
                        <a:rPr kumimoji="0" lang="en-US" altLang="en-US" sz="2800" b="0" i="0" u="none" strike="noStrike" cap="none" normalizeH="0" baseline="0">
                          <a:ln>
                            <a:noFill/>
                          </a:ln>
                          <a:solidFill>
                            <a:schemeClr val="tx1"/>
                          </a:solidFill>
                          <a:effectLst/>
                          <a:latin typeface="+mn-lt"/>
                        </a:rPr>
                        <a:t>)</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799990711"/>
                  </a:ext>
                </a:extLst>
              </a:tr>
              <a:tr h="754063">
                <a:tc>
                  <a:txBody>
                    <a:bodyPr/>
                    <a:lstStyle>
                      <a:lvl1pPr>
                        <a:spcBef>
                          <a:spcPct val="20000"/>
                        </a:spcBef>
                        <a:defRPr sz="2800">
                          <a:solidFill>
                            <a:schemeClr val="tx1"/>
                          </a:solidFill>
                          <a:latin typeface="Arial" panose="020B0604020202020204" pitchFamily="34" charset="0"/>
                        </a:defRPr>
                      </a:lvl1pPr>
                      <a:lvl2pPr>
                        <a:spcBef>
                          <a:spcPct val="20000"/>
                        </a:spcBef>
                        <a:defRPr sz="2400">
                          <a:solidFill>
                            <a:schemeClr val="tx1"/>
                          </a:solidFill>
                          <a:latin typeface="Arial" panose="020B0604020202020204" pitchFamily="34" charset="0"/>
                        </a:defRPr>
                      </a:lvl2pPr>
                      <a:lvl3pPr>
                        <a:spcBef>
                          <a:spcPct val="20000"/>
                        </a:spcBef>
                        <a:defRPr sz="2000">
                          <a:solidFill>
                            <a:schemeClr val="tx1"/>
                          </a:solidFill>
                          <a:latin typeface="Arial" panose="020B0604020202020204" pitchFamily="34" charset="0"/>
                        </a:defRPr>
                      </a:lvl3pPr>
                      <a:lvl4pPr>
                        <a:spcBef>
                          <a:spcPct val="20000"/>
                        </a:spcBef>
                        <a:defRPr>
                          <a:solidFill>
                            <a:schemeClr val="tx1"/>
                          </a:solidFill>
                          <a:latin typeface="Arial" panose="020B0604020202020204" pitchFamily="34" charset="0"/>
                        </a:defRPr>
                      </a:lvl4pPr>
                      <a:lvl5pPr>
                        <a:spcBef>
                          <a:spcPct val="20000"/>
                        </a:spcBef>
                        <a:defRPr>
                          <a:solidFill>
                            <a:schemeClr val="tx1"/>
                          </a:solidFill>
                          <a:latin typeface="Arial" panose="020B0604020202020204" pitchFamily="34" charset="0"/>
                        </a:defRPr>
                      </a:lvl5pPr>
                      <a:lvl6pPr fontAlgn="base">
                        <a:spcBef>
                          <a:spcPct val="20000"/>
                        </a:spcBef>
                        <a:spcAft>
                          <a:spcPct val="0"/>
                        </a:spcAft>
                        <a:defRPr>
                          <a:solidFill>
                            <a:schemeClr val="tx1"/>
                          </a:solidFill>
                          <a:latin typeface="Arial" panose="020B0604020202020204" pitchFamily="34" charset="0"/>
                        </a:defRPr>
                      </a:lvl6pPr>
                      <a:lvl7pPr fontAlgn="base">
                        <a:spcBef>
                          <a:spcPct val="20000"/>
                        </a:spcBef>
                        <a:spcAft>
                          <a:spcPct val="0"/>
                        </a:spcAft>
                        <a:defRPr>
                          <a:solidFill>
                            <a:schemeClr val="tx1"/>
                          </a:solidFill>
                          <a:latin typeface="Arial" panose="020B0604020202020204" pitchFamily="34" charset="0"/>
                        </a:defRPr>
                      </a:lvl7pPr>
                      <a:lvl8pPr fontAlgn="base">
                        <a:spcBef>
                          <a:spcPct val="20000"/>
                        </a:spcBef>
                        <a:spcAft>
                          <a:spcPct val="0"/>
                        </a:spcAft>
                        <a:defRPr>
                          <a:solidFill>
                            <a:schemeClr val="tx1"/>
                          </a:solidFill>
                          <a:latin typeface="Arial" panose="020B0604020202020204" pitchFamily="34" charset="0"/>
                        </a:defRPr>
                      </a:lvl8pPr>
                      <a:lvl9pPr fontAlgn="base">
                        <a:spcBef>
                          <a:spcPct val="20000"/>
                        </a:spcBef>
                        <a:spcAft>
                          <a:spcPct val="0"/>
                        </a:spcAft>
                        <a:defRPr>
                          <a:solidFill>
                            <a:schemeClr val="tx1"/>
                          </a:solidFill>
                          <a:latin typeface="Arial" panose="020B0604020202020204" pitchFamily="34" charset="0"/>
                        </a:defRPr>
                      </a:lvl9pPr>
                    </a:lstStyle>
                    <a:p>
                      <a:pPr marL="0" marR="0" lvl="0" indent="0" algn="l" defTabSz="914400" rtl="0" eaLnBrk="1" fontAlgn="base" latinLnBrk="0" hangingPunct="1">
                        <a:lnSpc>
                          <a:spcPct val="175000"/>
                        </a:lnSpc>
                        <a:spcBef>
                          <a:spcPct val="20000"/>
                        </a:spcBef>
                        <a:spcAft>
                          <a:spcPct val="0"/>
                        </a:spcAft>
                        <a:buClrTx/>
                        <a:buSzTx/>
                        <a:buFontTx/>
                        <a:buNone/>
                        <a:tabLst/>
                      </a:pPr>
                      <a:r>
                        <a:rPr kumimoji="0" lang="pt-BR" altLang="en-US" sz="2800" b="0" i="1" u="none" strike="noStrike" cap="none" normalizeH="0" baseline="0">
                          <a:ln>
                            <a:noFill/>
                          </a:ln>
                          <a:solidFill>
                            <a:schemeClr val="tx1"/>
                          </a:solidFill>
                          <a:effectLst/>
                          <a:latin typeface="+mn-lt"/>
                        </a:rPr>
                        <a:t>A </a:t>
                      </a:r>
                      <a:r>
                        <a:rPr kumimoji="0" lang="en-US" altLang="en-US" sz="2800" b="0" i="0" u="none" strike="noStrike" cap="none" normalizeH="0" baseline="0">
                          <a:ln>
                            <a:noFill/>
                          </a:ln>
                          <a:solidFill>
                            <a:schemeClr val="tx1"/>
                          </a:solidFill>
                          <a:effectLst/>
                          <a:latin typeface="+mn-lt"/>
                          <a:sym typeface="Symbol" panose="05050102010706020507" pitchFamily="18" charset="2"/>
                        </a:rPr>
                        <a:t></a:t>
                      </a:r>
                      <a:r>
                        <a:rPr kumimoji="0" lang="pt-BR" altLang="en-US" sz="2800" b="0" i="1" u="none" strike="noStrike" cap="none" normalizeH="0" baseline="0">
                          <a:ln>
                            <a:noFill/>
                          </a:ln>
                          <a:solidFill>
                            <a:schemeClr val="tx1"/>
                          </a:solidFill>
                          <a:effectLst/>
                          <a:latin typeface="+mn-lt"/>
                        </a:rPr>
                        <a:t> B </a:t>
                      </a:r>
                      <a:r>
                        <a:rPr kumimoji="0" lang="en-US" altLang="en-US" sz="2800" b="0" i="0" u="none" strike="noStrike" cap="none" normalizeH="0" baseline="0">
                          <a:ln>
                            <a:noFill/>
                          </a:ln>
                          <a:solidFill>
                            <a:schemeClr val="tx1"/>
                          </a:solidFill>
                          <a:effectLst/>
                          <a:latin typeface="+mn-lt"/>
                          <a:sym typeface="Symbol" panose="05050102010706020507" pitchFamily="18" charset="2"/>
                        </a:rPr>
                        <a:t></a:t>
                      </a:r>
                      <a:r>
                        <a:rPr kumimoji="0" lang="pt-BR" altLang="en-US" sz="2800" b="0" i="1" u="none" strike="noStrike" cap="none" normalizeH="0" baseline="0">
                          <a:ln>
                            <a:noFill/>
                          </a:ln>
                          <a:solidFill>
                            <a:schemeClr val="tx1"/>
                          </a:solidFill>
                          <a:effectLst/>
                          <a:latin typeface="+mn-lt"/>
                        </a:rPr>
                        <a:t> C</a:t>
                      </a:r>
                      <a:endParaRPr kumimoji="0" lang="en-US" altLang="en-US" sz="2800" b="0" i="1" u="none" strike="noStrike" cap="none" normalizeH="0" baseline="0">
                        <a:ln>
                          <a:noFill/>
                        </a:ln>
                        <a:solidFill>
                          <a:schemeClr val="tx1"/>
                        </a:solidFill>
                        <a:effectLst/>
                        <a:latin typeface="+mn-lt"/>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Arial" panose="020B0604020202020204" pitchFamily="34" charset="0"/>
                        </a:defRPr>
                      </a:lvl1pPr>
                      <a:lvl2pPr>
                        <a:spcBef>
                          <a:spcPct val="20000"/>
                        </a:spcBef>
                        <a:defRPr sz="2400">
                          <a:solidFill>
                            <a:schemeClr val="tx1"/>
                          </a:solidFill>
                          <a:latin typeface="Arial" panose="020B0604020202020204" pitchFamily="34" charset="0"/>
                        </a:defRPr>
                      </a:lvl2pPr>
                      <a:lvl3pPr>
                        <a:spcBef>
                          <a:spcPct val="20000"/>
                        </a:spcBef>
                        <a:defRPr sz="2000">
                          <a:solidFill>
                            <a:schemeClr val="tx1"/>
                          </a:solidFill>
                          <a:latin typeface="Arial" panose="020B0604020202020204" pitchFamily="34" charset="0"/>
                        </a:defRPr>
                      </a:lvl3pPr>
                      <a:lvl4pPr>
                        <a:spcBef>
                          <a:spcPct val="20000"/>
                        </a:spcBef>
                        <a:defRPr>
                          <a:solidFill>
                            <a:schemeClr val="tx1"/>
                          </a:solidFill>
                          <a:latin typeface="Arial" panose="020B0604020202020204" pitchFamily="34" charset="0"/>
                        </a:defRPr>
                      </a:lvl4pPr>
                      <a:lvl5pPr>
                        <a:spcBef>
                          <a:spcPct val="20000"/>
                        </a:spcBef>
                        <a:defRPr>
                          <a:solidFill>
                            <a:schemeClr val="tx1"/>
                          </a:solidFill>
                          <a:latin typeface="Arial" panose="020B0604020202020204" pitchFamily="34" charset="0"/>
                        </a:defRPr>
                      </a:lvl5pPr>
                      <a:lvl6pPr fontAlgn="base">
                        <a:spcBef>
                          <a:spcPct val="20000"/>
                        </a:spcBef>
                        <a:spcAft>
                          <a:spcPct val="0"/>
                        </a:spcAft>
                        <a:defRPr>
                          <a:solidFill>
                            <a:schemeClr val="tx1"/>
                          </a:solidFill>
                          <a:latin typeface="Arial" panose="020B0604020202020204" pitchFamily="34" charset="0"/>
                        </a:defRPr>
                      </a:lvl6pPr>
                      <a:lvl7pPr fontAlgn="base">
                        <a:spcBef>
                          <a:spcPct val="20000"/>
                        </a:spcBef>
                        <a:spcAft>
                          <a:spcPct val="0"/>
                        </a:spcAft>
                        <a:defRPr>
                          <a:solidFill>
                            <a:schemeClr val="tx1"/>
                          </a:solidFill>
                          <a:latin typeface="Arial" panose="020B0604020202020204" pitchFamily="34" charset="0"/>
                        </a:defRPr>
                      </a:lvl7pPr>
                      <a:lvl8pPr fontAlgn="base">
                        <a:spcBef>
                          <a:spcPct val="20000"/>
                        </a:spcBef>
                        <a:spcAft>
                          <a:spcPct val="0"/>
                        </a:spcAft>
                        <a:defRPr>
                          <a:solidFill>
                            <a:schemeClr val="tx1"/>
                          </a:solidFill>
                          <a:latin typeface="Arial" panose="020B0604020202020204" pitchFamily="34" charset="0"/>
                        </a:defRPr>
                      </a:lvl8pPr>
                      <a:lvl9pPr fontAlgn="base">
                        <a:spcBef>
                          <a:spcPct val="20000"/>
                        </a:spcBef>
                        <a:spcAft>
                          <a:spcPct val="0"/>
                        </a:spcAft>
                        <a:defRPr>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pt-BR" altLang="en-US" sz="2800" b="0" i="1" u="none" strike="noStrike" cap="none" normalizeH="0" baseline="0">
                          <a:ln>
                            <a:noFill/>
                          </a:ln>
                          <a:solidFill>
                            <a:schemeClr val="tx1"/>
                          </a:solidFill>
                          <a:effectLst/>
                          <a:latin typeface="+mn-lt"/>
                        </a:rPr>
                        <a:t>A</a:t>
                      </a:r>
                      <a:r>
                        <a:rPr kumimoji="0" lang="pt-BR" altLang="en-US" sz="2800" b="0" i="0" u="none" strike="noStrike" cap="none" normalizeH="0" baseline="0">
                          <a:ln>
                            <a:noFill/>
                          </a:ln>
                          <a:solidFill>
                            <a:schemeClr val="tx1"/>
                          </a:solidFill>
                          <a:effectLst/>
                          <a:latin typeface="+mn-lt"/>
                        </a:rPr>
                        <a:t>, </a:t>
                      </a:r>
                      <a:r>
                        <a:rPr kumimoji="0" lang="pt-BR" altLang="en-US" sz="2800" b="0" i="1" u="none" strike="noStrike" cap="none" normalizeH="0" baseline="0">
                          <a:ln>
                            <a:noFill/>
                          </a:ln>
                          <a:solidFill>
                            <a:schemeClr val="tx1"/>
                          </a:solidFill>
                          <a:effectLst/>
                          <a:latin typeface="+mn-lt"/>
                        </a:rPr>
                        <a:t>C</a:t>
                      </a:r>
                    </a:p>
                    <a:p>
                      <a:pPr marL="0" marR="0" lvl="0" indent="0" algn="l" defTabSz="914400" rtl="0" eaLnBrk="1" fontAlgn="base" latinLnBrk="0" hangingPunct="1">
                        <a:lnSpc>
                          <a:spcPct val="100000"/>
                        </a:lnSpc>
                        <a:spcBef>
                          <a:spcPct val="20000"/>
                        </a:spcBef>
                        <a:spcAft>
                          <a:spcPct val="0"/>
                        </a:spcAft>
                        <a:buClrTx/>
                        <a:buSzTx/>
                        <a:buFontTx/>
                        <a:buNone/>
                        <a:tabLst/>
                      </a:pPr>
                      <a:r>
                        <a:rPr kumimoji="0" lang="pt-BR" altLang="en-US" sz="2800" b="0" i="1" u="none" strike="noStrike" cap="none" normalizeH="0" baseline="0">
                          <a:ln>
                            <a:noFill/>
                          </a:ln>
                          <a:solidFill>
                            <a:schemeClr val="tx1"/>
                          </a:solidFill>
                          <a:effectLst/>
                          <a:latin typeface="+mn-lt"/>
                        </a:rPr>
                        <a:t>B </a:t>
                      </a:r>
                      <a:r>
                        <a:rPr kumimoji="0" lang="pt-BR" altLang="en-US" sz="2800" b="0" i="0" u="none" strike="noStrike" cap="none" normalizeH="0" baseline="0">
                          <a:ln>
                            <a:noFill/>
                          </a:ln>
                          <a:solidFill>
                            <a:schemeClr val="tx1"/>
                          </a:solidFill>
                          <a:effectLst/>
                          <a:latin typeface="+mn-lt"/>
                        </a:rPr>
                        <a:t>,</a:t>
                      </a:r>
                      <a:r>
                        <a:rPr kumimoji="0" lang="pt-BR" altLang="en-US" sz="2800" b="0" i="1" u="none" strike="noStrike" cap="none" normalizeH="0" baseline="0">
                          <a:ln>
                            <a:noFill/>
                          </a:ln>
                          <a:solidFill>
                            <a:schemeClr val="tx1"/>
                          </a:solidFill>
                          <a:effectLst/>
                          <a:latin typeface="+mn-lt"/>
                        </a:rPr>
                        <a:t>C</a:t>
                      </a:r>
                      <a:endParaRPr kumimoji="0" lang="en-US" altLang="en-US" sz="2800" b="0" i="1" u="none" strike="noStrike" cap="none" normalizeH="0" baseline="0">
                        <a:ln>
                          <a:noFill/>
                        </a:ln>
                        <a:solidFill>
                          <a:schemeClr val="tx1"/>
                        </a:solidFill>
                        <a:effectLst/>
                        <a:latin typeface="+mn-lt"/>
                      </a:endParaRPr>
                    </a:p>
                  </a:txBody>
                  <a:tcP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Arial" panose="020B0604020202020204" pitchFamily="34" charset="0"/>
                        </a:defRPr>
                      </a:lvl1pPr>
                      <a:lvl2pPr>
                        <a:spcBef>
                          <a:spcPct val="20000"/>
                        </a:spcBef>
                        <a:defRPr sz="2400">
                          <a:solidFill>
                            <a:schemeClr val="tx1"/>
                          </a:solidFill>
                          <a:latin typeface="Arial" panose="020B0604020202020204" pitchFamily="34" charset="0"/>
                        </a:defRPr>
                      </a:lvl2pPr>
                      <a:lvl3pPr>
                        <a:spcBef>
                          <a:spcPct val="20000"/>
                        </a:spcBef>
                        <a:defRPr sz="2000">
                          <a:solidFill>
                            <a:schemeClr val="tx1"/>
                          </a:solidFill>
                          <a:latin typeface="Arial" panose="020B0604020202020204" pitchFamily="34" charset="0"/>
                        </a:defRPr>
                      </a:lvl3pPr>
                      <a:lvl4pPr>
                        <a:spcBef>
                          <a:spcPct val="20000"/>
                        </a:spcBef>
                        <a:defRPr>
                          <a:solidFill>
                            <a:schemeClr val="tx1"/>
                          </a:solidFill>
                          <a:latin typeface="Arial" panose="020B0604020202020204" pitchFamily="34" charset="0"/>
                        </a:defRPr>
                      </a:lvl4pPr>
                      <a:lvl5pPr>
                        <a:spcBef>
                          <a:spcPct val="20000"/>
                        </a:spcBef>
                        <a:defRPr>
                          <a:solidFill>
                            <a:schemeClr val="tx1"/>
                          </a:solidFill>
                          <a:latin typeface="Arial" panose="020B0604020202020204" pitchFamily="34" charset="0"/>
                        </a:defRPr>
                      </a:lvl5pPr>
                      <a:lvl6pPr fontAlgn="base">
                        <a:spcBef>
                          <a:spcPct val="20000"/>
                        </a:spcBef>
                        <a:spcAft>
                          <a:spcPct val="0"/>
                        </a:spcAft>
                        <a:defRPr>
                          <a:solidFill>
                            <a:schemeClr val="tx1"/>
                          </a:solidFill>
                          <a:latin typeface="Arial" panose="020B0604020202020204" pitchFamily="34" charset="0"/>
                        </a:defRPr>
                      </a:lvl6pPr>
                      <a:lvl7pPr fontAlgn="base">
                        <a:spcBef>
                          <a:spcPct val="20000"/>
                        </a:spcBef>
                        <a:spcAft>
                          <a:spcPct val="0"/>
                        </a:spcAft>
                        <a:defRPr>
                          <a:solidFill>
                            <a:schemeClr val="tx1"/>
                          </a:solidFill>
                          <a:latin typeface="Arial" panose="020B0604020202020204" pitchFamily="34" charset="0"/>
                        </a:defRPr>
                      </a:lvl7pPr>
                      <a:lvl8pPr fontAlgn="base">
                        <a:spcBef>
                          <a:spcPct val="20000"/>
                        </a:spcBef>
                        <a:spcAft>
                          <a:spcPct val="0"/>
                        </a:spcAft>
                        <a:defRPr>
                          <a:solidFill>
                            <a:schemeClr val="tx1"/>
                          </a:solidFill>
                          <a:latin typeface="Arial" panose="020B0604020202020204" pitchFamily="34" charset="0"/>
                        </a:defRPr>
                      </a:lvl8pPr>
                      <a:lvl9pPr fontAlgn="base">
                        <a:spcBef>
                          <a:spcPct val="20000"/>
                        </a:spcBef>
                        <a:spcAft>
                          <a:spcPct val="0"/>
                        </a:spcAft>
                        <a:defRPr>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pt-BR" altLang="en-US" sz="2800" b="0" i="1" u="none" strike="noStrike" cap="none" normalizeH="0" baseline="0">
                          <a:ln>
                            <a:noFill/>
                          </a:ln>
                          <a:solidFill>
                            <a:schemeClr val="tx1"/>
                          </a:solidFill>
                          <a:effectLst/>
                          <a:latin typeface="+mn-lt"/>
                        </a:rPr>
                        <a:t>B</a:t>
                      </a:r>
                      <a:r>
                        <a:rPr kumimoji="0" lang="pt-BR" altLang="en-US" sz="2800" b="0" i="0" u="none" strike="noStrike" cap="none" normalizeH="0" baseline="0">
                          <a:ln>
                            <a:noFill/>
                          </a:ln>
                          <a:solidFill>
                            <a:schemeClr val="tx1"/>
                          </a:solidFill>
                          <a:effectLst/>
                          <a:latin typeface="+mn-lt"/>
                        </a:rPr>
                        <a:t> = factor(</a:t>
                      </a:r>
                      <a:r>
                        <a:rPr kumimoji="0" lang="pt-BR" altLang="en-US" sz="2800" b="0" i="1" u="none" strike="noStrike" cap="none" normalizeH="0" baseline="0">
                          <a:ln>
                            <a:noFill/>
                          </a:ln>
                          <a:solidFill>
                            <a:schemeClr val="tx1"/>
                          </a:solidFill>
                          <a:effectLst/>
                          <a:latin typeface="+mn-lt"/>
                        </a:rPr>
                        <a:t>A</a:t>
                      </a:r>
                      <a:r>
                        <a:rPr kumimoji="0" lang="pt-BR" altLang="en-US" sz="2800" b="0" i="0" u="none" strike="noStrike" cap="none" normalizeH="0" baseline="0">
                          <a:ln>
                            <a:noFill/>
                          </a:ln>
                          <a:solidFill>
                            <a:schemeClr val="tx1"/>
                          </a:solidFill>
                          <a:effectLst/>
                          <a:latin typeface="+mn-lt"/>
                        </a:rPr>
                        <a:t>,</a:t>
                      </a:r>
                      <a:r>
                        <a:rPr kumimoji="0" lang="pt-BR" altLang="en-US" sz="2800" b="0" i="1" u="none" strike="noStrike" cap="none" normalizeH="0" baseline="0">
                          <a:ln>
                            <a:noFill/>
                          </a:ln>
                          <a:solidFill>
                            <a:schemeClr val="tx1"/>
                          </a:solidFill>
                          <a:effectLst/>
                          <a:latin typeface="+mn-lt"/>
                        </a:rPr>
                        <a:t>C</a:t>
                      </a:r>
                      <a:r>
                        <a:rPr kumimoji="0" lang="pt-BR" altLang="en-US" sz="2800" b="0" i="0" u="none" strike="noStrike" cap="none" normalizeH="0" baseline="0">
                          <a:ln>
                            <a:noFill/>
                          </a:ln>
                          <a:solidFill>
                            <a:schemeClr val="tx1"/>
                          </a:solidFill>
                          <a:effectLst/>
                          <a:latin typeface="+mn-lt"/>
                        </a:rPr>
                        <a:t>)</a:t>
                      </a:r>
                    </a:p>
                    <a:p>
                      <a:pPr marL="0" marR="0" lvl="0" indent="0" algn="l" defTabSz="914400" rtl="0" eaLnBrk="1" fontAlgn="base" latinLnBrk="0" hangingPunct="1">
                        <a:lnSpc>
                          <a:spcPct val="100000"/>
                        </a:lnSpc>
                        <a:spcBef>
                          <a:spcPct val="20000"/>
                        </a:spcBef>
                        <a:spcAft>
                          <a:spcPct val="0"/>
                        </a:spcAft>
                        <a:buClrTx/>
                        <a:buSzTx/>
                        <a:buFontTx/>
                        <a:buNone/>
                        <a:tabLst/>
                      </a:pPr>
                      <a:r>
                        <a:rPr kumimoji="0" lang="pt-BR" altLang="en-US" sz="2800" b="0" i="1" u="none" strike="noStrike" cap="none" normalizeH="0" baseline="0">
                          <a:ln>
                            <a:noFill/>
                          </a:ln>
                          <a:solidFill>
                            <a:schemeClr val="tx1"/>
                          </a:solidFill>
                          <a:effectLst/>
                          <a:latin typeface="+mn-lt"/>
                        </a:rPr>
                        <a:t>A</a:t>
                      </a:r>
                      <a:r>
                        <a:rPr kumimoji="0" lang="pt-BR" altLang="en-US" sz="2800" b="0" i="0" u="none" strike="noStrike" cap="none" normalizeH="0" baseline="0">
                          <a:ln>
                            <a:noFill/>
                          </a:ln>
                          <a:solidFill>
                            <a:schemeClr val="tx1"/>
                          </a:solidFill>
                          <a:effectLst/>
                          <a:latin typeface="+mn-lt"/>
                        </a:rPr>
                        <a:t> = factor(</a:t>
                      </a:r>
                      <a:r>
                        <a:rPr kumimoji="0" lang="pt-BR" altLang="en-US" sz="2800" b="0" i="1" u="none" strike="noStrike" cap="none" normalizeH="0" baseline="0">
                          <a:ln>
                            <a:noFill/>
                          </a:ln>
                          <a:solidFill>
                            <a:schemeClr val="tx1"/>
                          </a:solidFill>
                          <a:effectLst/>
                          <a:latin typeface="+mn-lt"/>
                        </a:rPr>
                        <a:t>B</a:t>
                      </a:r>
                      <a:r>
                        <a:rPr kumimoji="0" lang="pt-BR" altLang="en-US" sz="2800" b="0" i="0" u="none" strike="noStrike" cap="none" normalizeH="0" baseline="0">
                          <a:ln>
                            <a:noFill/>
                          </a:ln>
                          <a:solidFill>
                            <a:schemeClr val="tx1"/>
                          </a:solidFill>
                          <a:effectLst/>
                          <a:latin typeface="+mn-lt"/>
                        </a:rPr>
                        <a:t>,</a:t>
                      </a:r>
                      <a:r>
                        <a:rPr kumimoji="0" lang="pt-BR" altLang="en-US" sz="2800" b="0" i="1" u="none" strike="noStrike" cap="none" normalizeH="0" baseline="0">
                          <a:ln>
                            <a:noFill/>
                          </a:ln>
                          <a:solidFill>
                            <a:schemeClr val="tx1"/>
                          </a:solidFill>
                          <a:effectLst/>
                          <a:latin typeface="+mn-lt"/>
                        </a:rPr>
                        <a:t>C</a:t>
                      </a:r>
                      <a:r>
                        <a:rPr kumimoji="0" lang="pt-BR" altLang="en-US" sz="2800" b="0" i="0" u="none" strike="noStrike" cap="none" normalizeH="0" baseline="0">
                          <a:ln>
                            <a:noFill/>
                          </a:ln>
                          <a:solidFill>
                            <a:schemeClr val="tx1"/>
                          </a:solidFill>
                          <a:effectLst/>
                          <a:latin typeface="+mn-lt"/>
                        </a:rPr>
                        <a:t>)</a:t>
                      </a:r>
                      <a:endParaRPr kumimoji="0" lang="en-US" altLang="en-US" sz="2800" b="0" i="0" u="none" strike="noStrike" cap="none" normalizeH="0" baseline="0">
                        <a:ln>
                          <a:noFill/>
                        </a:ln>
                        <a:solidFill>
                          <a:schemeClr val="tx1"/>
                        </a:solidFill>
                        <a:effectLst/>
                        <a:latin typeface="+mn-lt"/>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4122568225"/>
                  </a:ext>
                </a:extLst>
              </a:tr>
              <a:tr h="752475">
                <a:tc>
                  <a:txBody>
                    <a:bodyPr/>
                    <a:lstStyle>
                      <a:lvl1pPr>
                        <a:spcBef>
                          <a:spcPct val="20000"/>
                        </a:spcBef>
                        <a:defRPr sz="2800">
                          <a:solidFill>
                            <a:schemeClr val="tx1"/>
                          </a:solidFill>
                          <a:latin typeface="Arial" panose="020B0604020202020204" pitchFamily="34" charset="0"/>
                        </a:defRPr>
                      </a:lvl1pPr>
                      <a:lvl2pPr>
                        <a:spcBef>
                          <a:spcPct val="20000"/>
                        </a:spcBef>
                        <a:defRPr sz="2400">
                          <a:solidFill>
                            <a:schemeClr val="tx1"/>
                          </a:solidFill>
                          <a:latin typeface="Arial" panose="020B0604020202020204" pitchFamily="34" charset="0"/>
                        </a:defRPr>
                      </a:lvl2pPr>
                      <a:lvl3pPr>
                        <a:spcBef>
                          <a:spcPct val="20000"/>
                        </a:spcBef>
                        <a:defRPr sz="2000">
                          <a:solidFill>
                            <a:schemeClr val="tx1"/>
                          </a:solidFill>
                          <a:latin typeface="Arial" panose="020B0604020202020204" pitchFamily="34" charset="0"/>
                        </a:defRPr>
                      </a:lvl3pPr>
                      <a:lvl4pPr>
                        <a:spcBef>
                          <a:spcPct val="20000"/>
                        </a:spcBef>
                        <a:defRPr>
                          <a:solidFill>
                            <a:schemeClr val="tx1"/>
                          </a:solidFill>
                          <a:latin typeface="Arial" panose="020B0604020202020204" pitchFamily="34" charset="0"/>
                        </a:defRPr>
                      </a:lvl4pPr>
                      <a:lvl5pPr>
                        <a:spcBef>
                          <a:spcPct val="20000"/>
                        </a:spcBef>
                        <a:defRPr>
                          <a:solidFill>
                            <a:schemeClr val="tx1"/>
                          </a:solidFill>
                          <a:latin typeface="Arial" panose="020B0604020202020204" pitchFamily="34" charset="0"/>
                        </a:defRPr>
                      </a:lvl5pPr>
                      <a:lvl6pPr fontAlgn="base">
                        <a:spcBef>
                          <a:spcPct val="20000"/>
                        </a:spcBef>
                        <a:spcAft>
                          <a:spcPct val="0"/>
                        </a:spcAft>
                        <a:defRPr>
                          <a:solidFill>
                            <a:schemeClr val="tx1"/>
                          </a:solidFill>
                          <a:latin typeface="Arial" panose="020B0604020202020204" pitchFamily="34" charset="0"/>
                        </a:defRPr>
                      </a:lvl6pPr>
                      <a:lvl7pPr fontAlgn="base">
                        <a:spcBef>
                          <a:spcPct val="20000"/>
                        </a:spcBef>
                        <a:spcAft>
                          <a:spcPct val="0"/>
                        </a:spcAft>
                        <a:defRPr>
                          <a:solidFill>
                            <a:schemeClr val="tx1"/>
                          </a:solidFill>
                          <a:latin typeface="Arial" panose="020B0604020202020204" pitchFamily="34" charset="0"/>
                        </a:defRPr>
                      </a:lvl7pPr>
                      <a:lvl8pPr fontAlgn="base">
                        <a:spcBef>
                          <a:spcPct val="20000"/>
                        </a:spcBef>
                        <a:spcAft>
                          <a:spcPct val="0"/>
                        </a:spcAft>
                        <a:defRPr>
                          <a:solidFill>
                            <a:schemeClr val="tx1"/>
                          </a:solidFill>
                          <a:latin typeface="Arial" panose="020B0604020202020204" pitchFamily="34" charset="0"/>
                        </a:defRPr>
                      </a:lvl8pPr>
                      <a:lvl9pPr fontAlgn="base">
                        <a:spcBef>
                          <a:spcPct val="20000"/>
                        </a:spcBef>
                        <a:spcAft>
                          <a:spcPct val="0"/>
                        </a:spcAft>
                        <a:defRPr>
                          <a:solidFill>
                            <a:schemeClr val="tx1"/>
                          </a:solidFill>
                          <a:latin typeface="Arial" panose="020B0604020202020204" pitchFamily="34" charset="0"/>
                        </a:defRPr>
                      </a:lvl9pPr>
                    </a:lstStyle>
                    <a:p>
                      <a:pPr marL="0" marR="0" lvl="0" indent="0" algn="l" defTabSz="914400" rtl="0" eaLnBrk="1" fontAlgn="base" latinLnBrk="0" hangingPunct="1">
                        <a:lnSpc>
                          <a:spcPct val="175000"/>
                        </a:lnSpc>
                        <a:spcBef>
                          <a:spcPct val="20000"/>
                        </a:spcBef>
                        <a:spcAft>
                          <a:spcPct val="0"/>
                        </a:spcAft>
                        <a:buClrTx/>
                        <a:buSzTx/>
                        <a:buFontTx/>
                        <a:buNone/>
                        <a:tabLst/>
                      </a:pPr>
                      <a:r>
                        <a:rPr kumimoji="0" lang="pt-BR" altLang="en-US" sz="2800" b="0" i="1" u="none" strike="noStrike" cap="none" normalizeH="0" baseline="0">
                          <a:ln>
                            <a:noFill/>
                          </a:ln>
                          <a:solidFill>
                            <a:schemeClr val="tx1"/>
                          </a:solidFill>
                          <a:effectLst/>
                          <a:latin typeface="+mn-lt"/>
                        </a:rPr>
                        <a:t>A </a:t>
                      </a:r>
                      <a:r>
                        <a:rPr kumimoji="0" lang="pt-BR" altLang="en-US" sz="1800" b="0" i="1" u="none" strike="noStrike" cap="none" normalizeH="0" baseline="0">
                          <a:ln>
                            <a:noFill/>
                          </a:ln>
                          <a:solidFill>
                            <a:schemeClr val="tx1"/>
                          </a:solidFill>
                          <a:effectLst/>
                          <a:latin typeface="+mn-lt"/>
                        </a:rPr>
                        <a:t> </a:t>
                      </a:r>
                      <a:r>
                        <a:rPr kumimoji="0" lang="pt-BR" altLang="en-US" sz="2800" b="0" i="1" u="none" strike="noStrike" cap="none" normalizeH="0" baseline="0">
                          <a:ln>
                            <a:noFill/>
                          </a:ln>
                          <a:solidFill>
                            <a:schemeClr val="tx1"/>
                          </a:solidFill>
                          <a:effectLst/>
                          <a:latin typeface="+mn-lt"/>
                        </a:rPr>
                        <a:t>/ </a:t>
                      </a:r>
                      <a:r>
                        <a:rPr kumimoji="0" lang="pt-BR" altLang="en-US" sz="1800" b="0" i="1" u="none" strike="noStrike" cap="none" normalizeH="0" baseline="0">
                          <a:ln>
                            <a:noFill/>
                          </a:ln>
                          <a:solidFill>
                            <a:schemeClr val="tx1"/>
                          </a:solidFill>
                          <a:effectLst/>
                          <a:latin typeface="+mn-lt"/>
                        </a:rPr>
                        <a:t> </a:t>
                      </a:r>
                      <a:r>
                        <a:rPr kumimoji="0" lang="pt-BR" altLang="en-US" sz="2800" b="0" i="1" u="none" strike="noStrike" cap="none" normalizeH="0" baseline="0">
                          <a:ln>
                            <a:noFill/>
                          </a:ln>
                          <a:solidFill>
                            <a:schemeClr val="tx1"/>
                          </a:solidFill>
                          <a:effectLst/>
                          <a:latin typeface="+mn-lt"/>
                        </a:rPr>
                        <a:t>B </a:t>
                      </a:r>
                      <a:r>
                        <a:rPr kumimoji="0" lang="en-US" altLang="en-US" sz="2800" b="0" i="0" u="none" strike="noStrike" cap="none" normalizeH="0" baseline="0">
                          <a:ln>
                            <a:noFill/>
                          </a:ln>
                          <a:solidFill>
                            <a:schemeClr val="tx1"/>
                          </a:solidFill>
                          <a:effectLst/>
                          <a:latin typeface="+mn-lt"/>
                          <a:sym typeface="Symbol" panose="05050102010706020507" pitchFamily="18" charset="2"/>
                        </a:rPr>
                        <a:t></a:t>
                      </a:r>
                      <a:r>
                        <a:rPr kumimoji="0" lang="pt-BR" altLang="en-US" sz="2800" b="0" i="1" u="none" strike="noStrike" cap="none" normalizeH="0" baseline="0">
                          <a:ln>
                            <a:noFill/>
                          </a:ln>
                          <a:solidFill>
                            <a:schemeClr val="tx1"/>
                          </a:solidFill>
                          <a:effectLst/>
                          <a:latin typeface="+mn-lt"/>
                        </a:rPr>
                        <a:t> C</a:t>
                      </a:r>
                      <a:endParaRPr kumimoji="0" lang="en-US" altLang="en-US" sz="2800" b="0" i="1" u="none" strike="noStrike" cap="none" normalizeH="0" baseline="0">
                        <a:ln>
                          <a:noFill/>
                        </a:ln>
                        <a:solidFill>
                          <a:schemeClr val="tx1"/>
                        </a:solidFill>
                        <a:effectLst/>
                        <a:latin typeface="+mn-lt"/>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Arial" panose="020B0604020202020204" pitchFamily="34" charset="0"/>
                        </a:defRPr>
                      </a:lvl1pPr>
                      <a:lvl2pPr>
                        <a:spcBef>
                          <a:spcPct val="20000"/>
                        </a:spcBef>
                        <a:defRPr sz="2400">
                          <a:solidFill>
                            <a:schemeClr val="tx1"/>
                          </a:solidFill>
                          <a:latin typeface="Arial" panose="020B0604020202020204" pitchFamily="34" charset="0"/>
                        </a:defRPr>
                      </a:lvl2pPr>
                      <a:lvl3pPr>
                        <a:spcBef>
                          <a:spcPct val="20000"/>
                        </a:spcBef>
                        <a:defRPr sz="2000">
                          <a:solidFill>
                            <a:schemeClr val="tx1"/>
                          </a:solidFill>
                          <a:latin typeface="Arial" panose="020B0604020202020204" pitchFamily="34" charset="0"/>
                        </a:defRPr>
                      </a:lvl3pPr>
                      <a:lvl4pPr>
                        <a:spcBef>
                          <a:spcPct val="20000"/>
                        </a:spcBef>
                        <a:defRPr>
                          <a:solidFill>
                            <a:schemeClr val="tx1"/>
                          </a:solidFill>
                          <a:latin typeface="Arial" panose="020B0604020202020204" pitchFamily="34" charset="0"/>
                        </a:defRPr>
                      </a:lvl4pPr>
                      <a:lvl5pPr>
                        <a:spcBef>
                          <a:spcPct val="20000"/>
                        </a:spcBef>
                        <a:defRPr>
                          <a:solidFill>
                            <a:schemeClr val="tx1"/>
                          </a:solidFill>
                          <a:latin typeface="Arial" panose="020B0604020202020204" pitchFamily="34" charset="0"/>
                        </a:defRPr>
                      </a:lvl5pPr>
                      <a:lvl6pPr fontAlgn="base">
                        <a:spcBef>
                          <a:spcPct val="20000"/>
                        </a:spcBef>
                        <a:spcAft>
                          <a:spcPct val="0"/>
                        </a:spcAft>
                        <a:defRPr>
                          <a:solidFill>
                            <a:schemeClr val="tx1"/>
                          </a:solidFill>
                          <a:latin typeface="Arial" panose="020B0604020202020204" pitchFamily="34" charset="0"/>
                        </a:defRPr>
                      </a:lvl6pPr>
                      <a:lvl7pPr fontAlgn="base">
                        <a:spcBef>
                          <a:spcPct val="20000"/>
                        </a:spcBef>
                        <a:spcAft>
                          <a:spcPct val="0"/>
                        </a:spcAft>
                        <a:defRPr>
                          <a:solidFill>
                            <a:schemeClr val="tx1"/>
                          </a:solidFill>
                          <a:latin typeface="Arial" panose="020B0604020202020204" pitchFamily="34" charset="0"/>
                        </a:defRPr>
                      </a:lvl7pPr>
                      <a:lvl8pPr fontAlgn="base">
                        <a:spcBef>
                          <a:spcPct val="20000"/>
                        </a:spcBef>
                        <a:spcAft>
                          <a:spcPct val="0"/>
                        </a:spcAft>
                        <a:defRPr>
                          <a:solidFill>
                            <a:schemeClr val="tx1"/>
                          </a:solidFill>
                          <a:latin typeface="Arial" panose="020B0604020202020204" pitchFamily="34" charset="0"/>
                        </a:defRPr>
                      </a:lvl8pPr>
                      <a:lvl9pPr fontAlgn="base">
                        <a:spcBef>
                          <a:spcPct val="20000"/>
                        </a:spcBef>
                        <a:spcAft>
                          <a:spcPct val="0"/>
                        </a:spcAft>
                        <a:defRPr>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pt-BR" altLang="en-US" sz="2800" b="0" i="1" u="none" strike="noStrike" cap="none" normalizeH="0" baseline="0">
                          <a:ln>
                            <a:noFill/>
                          </a:ln>
                          <a:solidFill>
                            <a:schemeClr val="tx1"/>
                          </a:solidFill>
                          <a:effectLst/>
                          <a:latin typeface="+mn-lt"/>
                        </a:rPr>
                        <a:t>A</a:t>
                      </a:r>
                      <a:r>
                        <a:rPr kumimoji="0" lang="pt-BR" altLang="en-US" sz="2800" b="0" i="0" u="none" strike="noStrike" cap="none" normalizeH="0" baseline="0">
                          <a:ln>
                            <a:noFill/>
                          </a:ln>
                          <a:solidFill>
                            <a:schemeClr val="tx1"/>
                          </a:solidFill>
                          <a:effectLst/>
                          <a:latin typeface="+mn-lt"/>
                        </a:rPr>
                        <a:t>, </a:t>
                      </a:r>
                      <a:r>
                        <a:rPr kumimoji="0" lang="pt-BR" altLang="en-US" sz="2800" b="0" i="1" u="none" strike="noStrike" cap="none" normalizeH="0" baseline="0">
                          <a:ln>
                            <a:noFill/>
                          </a:ln>
                          <a:solidFill>
                            <a:schemeClr val="tx1"/>
                          </a:solidFill>
                          <a:effectLst/>
                          <a:latin typeface="+mn-lt"/>
                        </a:rPr>
                        <a:t>C</a:t>
                      </a:r>
                    </a:p>
                    <a:p>
                      <a:pPr marL="0" marR="0" lvl="0" indent="0" algn="l" defTabSz="914400" rtl="0" eaLnBrk="1" fontAlgn="base" latinLnBrk="0" hangingPunct="1">
                        <a:lnSpc>
                          <a:spcPct val="100000"/>
                        </a:lnSpc>
                        <a:spcBef>
                          <a:spcPct val="20000"/>
                        </a:spcBef>
                        <a:spcAft>
                          <a:spcPct val="0"/>
                        </a:spcAft>
                        <a:buClrTx/>
                        <a:buSzTx/>
                        <a:buFontTx/>
                        <a:buNone/>
                        <a:tabLst/>
                      </a:pPr>
                      <a:r>
                        <a:rPr kumimoji="0" lang="pt-BR" altLang="en-US" sz="2800" b="0" i="1" u="none" strike="noStrike" cap="none" normalizeH="0" baseline="0">
                          <a:ln>
                            <a:noFill/>
                          </a:ln>
                          <a:solidFill>
                            <a:schemeClr val="tx1"/>
                          </a:solidFill>
                          <a:effectLst/>
                          <a:latin typeface="+mn-lt"/>
                        </a:rPr>
                        <a:t>B </a:t>
                      </a:r>
                      <a:r>
                        <a:rPr kumimoji="0" lang="pt-BR" altLang="en-US" sz="2800" b="0" i="0" u="none" strike="noStrike" cap="none" normalizeH="0" baseline="0">
                          <a:ln>
                            <a:noFill/>
                          </a:ln>
                          <a:solidFill>
                            <a:schemeClr val="tx1"/>
                          </a:solidFill>
                          <a:effectLst/>
                          <a:latin typeface="+mn-lt"/>
                        </a:rPr>
                        <a:t>,</a:t>
                      </a:r>
                      <a:r>
                        <a:rPr kumimoji="0" lang="pt-BR" altLang="en-US" sz="2800" b="0" i="1" u="none" strike="noStrike" cap="none" normalizeH="0" baseline="0">
                          <a:ln>
                            <a:noFill/>
                          </a:ln>
                          <a:solidFill>
                            <a:schemeClr val="tx1"/>
                          </a:solidFill>
                          <a:effectLst/>
                          <a:latin typeface="+mn-lt"/>
                        </a:rPr>
                        <a:t>C</a:t>
                      </a:r>
                      <a:endParaRPr kumimoji="0" lang="en-US" altLang="en-US" sz="2800" b="0" i="1" u="none" strike="noStrike" cap="none" normalizeH="0" baseline="0">
                        <a:ln>
                          <a:noFill/>
                        </a:ln>
                        <a:solidFill>
                          <a:schemeClr val="tx1"/>
                        </a:solidFill>
                        <a:effectLst/>
                        <a:latin typeface="+mn-lt"/>
                      </a:endParaRPr>
                    </a:p>
                  </a:txBody>
                  <a:tcP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Arial" panose="020B0604020202020204" pitchFamily="34" charset="0"/>
                        </a:defRPr>
                      </a:lvl1pPr>
                      <a:lvl2pPr>
                        <a:spcBef>
                          <a:spcPct val="20000"/>
                        </a:spcBef>
                        <a:defRPr sz="2400">
                          <a:solidFill>
                            <a:schemeClr val="tx1"/>
                          </a:solidFill>
                          <a:latin typeface="Arial" panose="020B0604020202020204" pitchFamily="34" charset="0"/>
                        </a:defRPr>
                      </a:lvl2pPr>
                      <a:lvl3pPr>
                        <a:spcBef>
                          <a:spcPct val="20000"/>
                        </a:spcBef>
                        <a:defRPr sz="2000">
                          <a:solidFill>
                            <a:schemeClr val="tx1"/>
                          </a:solidFill>
                          <a:latin typeface="Arial" panose="020B0604020202020204" pitchFamily="34" charset="0"/>
                        </a:defRPr>
                      </a:lvl3pPr>
                      <a:lvl4pPr>
                        <a:spcBef>
                          <a:spcPct val="20000"/>
                        </a:spcBef>
                        <a:defRPr>
                          <a:solidFill>
                            <a:schemeClr val="tx1"/>
                          </a:solidFill>
                          <a:latin typeface="Arial" panose="020B0604020202020204" pitchFamily="34" charset="0"/>
                        </a:defRPr>
                      </a:lvl4pPr>
                      <a:lvl5pPr>
                        <a:spcBef>
                          <a:spcPct val="20000"/>
                        </a:spcBef>
                        <a:defRPr>
                          <a:solidFill>
                            <a:schemeClr val="tx1"/>
                          </a:solidFill>
                          <a:latin typeface="Arial" panose="020B0604020202020204" pitchFamily="34" charset="0"/>
                        </a:defRPr>
                      </a:lvl5pPr>
                      <a:lvl6pPr fontAlgn="base">
                        <a:spcBef>
                          <a:spcPct val="20000"/>
                        </a:spcBef>
                        <a:spcAft>
                          <a:spcPct val="0"/>
                        </a:spcAft>
                        <a:defRPr>
                          <a:solidFill>
                            <a:schemeClr val="tx1"/>
                          </a:solidFill>
                          <a:latin typeface="Arial" panose="020B0604020202020204" pitchFamily="34" charset="0"/>
                        </a:defRPr>
                      </a:lvl6pPr>
                      <a:lvl7pPr fontAlgn="base">
                        <a:spcBef>
                          <a:spcPct val="20000"/>
                        </a:spcBef>
                        <a:spcAft>
                          <a:spcPct val="0"/>
                        </a:spcAft>
                        <a:defRPr>
                          <a:solidFill>
                            <a:schemeClr val="tx1"/>
                          </a:solidFill>
                          <a:latin typeface="Arial" panose="020B0604020202020204" pitchFamily="34" charset="0"/>
                        </a:defRPr>
                      </a:lvl7pPr>
                      <a:lvl8pPr fontAlgn="base">
                        <a:spcBef>
                          <a:spcPct val="20000"/>
                        </a:spcBef>
                        <a:spcAft>
                          <a:spcPct val="0"/>
                        </a:spcAft>
                        <a:defRPr>
                          <a:solidFill>
                            <a:schemeClr val="tx1"/>
                          </a:solidFill>
                          <a:latin typeface="Arial" panose="020B0604020202020204" pitchFamily="34" charset="0"/>
                        </a:defRPr>
                      </a:lvl8pPr>
                      <a:lvl9pPr fontAlgn="base">
                        <a:spcBef>
                          <a:spcPct val="20000"/>
                        </a:spcBef>
                        <a:spcAft>
                          <a:spcPct val="0"/>
                        </a:spcAft>
                        <a:defRPr>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pt-BR" altLang="en-US" sz="2800" b="0" i="1" u="none" strike="noStrike" cap="none" normalizeH="0" baseline="0">
                          <a:ln>
                            <a:noFill/>
                          </a:ln>
                          <a:solidFill>
                            <a:schemeClr val="tx1"/>
                          </a:solidFill>
                          <a:effectLst/>
                          <a:latin typeface="+mn-lt"/>
                        </a:rPr>
                        <a:t>B</a:t>
                      </a:r>
                      <a:r>
                        <a:rPr kumimoji="0" lang="pt-BR" altLang="en-US" sz="2800" b="0" i="0" u="none" strike="noStrike" cap="none" normalizeH="0" baseline="0">
                          <a:ln>
                            <a:noFill/>
                          </a:ln>
                          <a:solidFill>
                            <a:schemeClr val="tx1"/>
                          </a:solidFill>
                          <a:effectLst/>
                          <a:latin typeface="+mn-lt"/>
                        </a:rPr>
                        <a:t> = 1/factor(</a:t>
                      </a:r>
                      <a:r>
                        <a:rPr kumimoji="0" lang="pt-BR" altLang="en-US" sz="2800" b="0" i="1" u="none" strike="noStrike" cap="none" normalizeH="0" baseline="0">
                          <a:ln>
                            <a:noFill/>
                          </a:ln>
                          <a:solidFill>
                            <a:schemeClr val="tx1"/>
                          </a:solidFill>
                          <a:effectLst/>
                          <a:latin typeface="+mn-lt"/>
                        </a:rPr>
                        <a:t>A</a:t>
                      </a:r>
                      <a:r>
                        <a:rPr kumimoji="0" lang="pt-BR" altLang="en-US" sz="2800" b="0" i="0" u="none" strike="noStrike" cap="none" normalizeH="0" baseline="0">
                          <a:ln>
                            <a:noFill/>
                          </a:ln>
                          <a:solidFill>
                            <a:schemeClr val="tx1"/>
                          </a:solidFill>
                          <a:effectLst/>
                          <a:latin typeface="+mn-lt"/>
                        </a:rPr>
                        <a:t>,</a:t>
                      </a:r>
                      <a:r>
                        <a:rPr kumimoji="0" lang="pt-BR" altLang="en-US" sz="2800" b="0" i="1" u="none" strike="noStrike" cap="none" normalizeH="0" baseline="0">
                          <a:ln>
                            <a:noFill/>
                          </a:ln>
                          <a:solidFill>
                            <a:schemeClr val="tx1"/>
                          </a:solidFill>
                          <a:effectLst/>
                          <a:latin typeface="+mn-lt"/>
                        </a:rPr>
                        <a:t>C</a:t>
                      </a:r>
                      <a:r>
                        <a:rPr kumimoji="0" lang="pt-BR" altLang="en-US" sz="2800" b="0" i="0" u="none" strike="noStrike" cap="none" normalizeH="0" baseline="0">
                          <a:ln>
                            <a:noFill/>
                          </a:ln>
                          <a:solidFill>
                            <a:schemeClr val="tx1"/>
                          </a:solidFill>
                          <a:effectLst/>
                          <a:latin typeface="+mn-lt"/>
                        </a:rPr>
                        <a:t>)</a:t>
                      </a:r>
                    </a:p>
                    <a:p>
                      <a:pPr marL="0" marR="0" lvl="0" indent="0" algn="l" defTabSz="914400" rtl="0" eaLnBrk="1" fontAlgn="base" latinLnBrk="0" hangingPunct="1">
                        <a:lnSpc>
                          <a:spcPct val="100000"/>
                        </a:lnSpc>
                        <a:spcBef>
                          <a:spcPct val="20000"/>
                        </a:spcBef>
                        <a:spcAft>
                          <a:spcPct val="0"/>
                        </a:spcAft>
                        <a:buClrTx/>
                        <a:buSzTx/>
                        <a:buFontTx/>
                        <a:buNone/>
                        <a:tabLst/>
                      </a:pPr>
                      <a:r>
                        <a:rPr kumimoji="0" lang="pt-BR" altLang="en-US" sz="2800" b="0" i="1" u="none" strike="noStrike" cap="none" normalizeH="0" baseline="0">
                          <a:ln>
                            <a:noFill/>
                          </a:ln>
                          <a:solidFill>
                            <a:schemeClr val="tx1"/>
                          </a:solidFill>
                          <a:effectLst/>
                          <a:latin typeface="+mn-lt"/>
                        </a:rPr>
                        <a:t>A</a:t>
                      </a:r>
                      <a:r>
                        <a:rPr kumimoji="0" lang="pt-BR" altLang="en-US" sz="2800" b="0" i="0" u="none" strike="noStrike" cap="none" normalizeH="0" baseline="0">
                          <a:ln>
                            <a:noFill/>
                          </a:ln>
                          <a:solidFill>
                            <a:schemeClr val="tx1"/>
                          </a:solidFill>
                          <a:effectLst/>
                          <a:latin typeface="+mn-lt"/>
                        </a:rPr>
                        <a:t> = factor(1/</a:t>
                      </a:r>
                      <a:r>
                        <a:rPr kumimoji="0" lang="pt-BR" altLang="en-US" sz="2800" b="0" i="1" u="none" strike="noStrike" cap="none" normalizeH="0" baseline="0">
                          <a:ln>
                            <a:noFill/>
                          </a:ln>
                          <a:solidFill>
                            <a:schemeClr val="tx1"/>
                          </a:solidFill>
                          <a:effectLst/>
                          <a:latin typeface="+mn-lt"/>
                        </a:rPr>
                        <a:t>B</a:t>
                      </a:r>
                      <a:r>
                        <a:rPr kumimoji="0" lang="pt-BR" altLang="en-US" sz="2800" b="0" i="0" u="none" strike="noStrike" cap="none" normalizeH="0" baseline="0">
                          <a:ln>
                            <a:noFill/>
                          </a:ln>
                          <a:solidFill>
                            <a:schemeClr val="tx1"/>
                          </a:solidFill>
                          <a:effectLst/>
                          <a:latin typeface="+mn-lt"/>
                        </a:rPr>
                        <a:t>,</a:t>
                      </a:r>
                      <a:r>
                        <a:rPr kumimoji="0" lang="pt-BR" altLang="en-US" sz="2800" b="0" i="1" u="none" strike="noStrike" cap="none" normalizeH="0" baseline="0">
                          <a:ln>
                            <a:noFill/>
                          </a:ln>
                          <a:solidFill>
                            <a:schemeClr val="tx1"/>
                          </a:solidFill>
                          <a:effectLst/>
                          <a:latin typeface="+mn-lt"/>
                        </a:rPr>
                        <a:t>C</a:t>
                      </a:r>
                      <a:r>
                        <a:rPr kumimoji="0" lang="pt-BR" altLang="en-US" sz="2800" b="0" i="0" u="none" strike="noStrike" cap="none" normalizeH="0" baseline="0">
                          <a:ln>
                            <a:noFill/>
                          </a:ln>
                          <a:solidFill>
                            <a:schemeClr val="tx1"/>
                          </a:solidFill>
                          <a:effectLst/>
                          <a:latin typeface="+mn-lt"/>
                        </a:rPr>
                        <a:t>)</a:t>
                      </a:r>
                      <a:endParaRPr kumimoji="0" lang="en-US" altLang="en-US" sz="2800" b="0" i="0" u="none" strike="noStrike" cap="none" normalizeH="0" baseline="0">
                        <a:ln>
                          <a:noFill/>
                        </a:ln>
                        <a:solidFill>
                          <a:schemeClr val="tx1"/>
                        </a:solidFill>
                        <a:effectLst/>
                        <a:latin typeface="+mn-lt"/>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3871841455"/>
                  </a:ext>
                </a:extLst>
              </a:tr>
              <a:tr h="755650">
                <a:tc>
                  <a:txBody>
                    <a:bodyPr/>
                    <a:lstStyle>
                      <a:lvl1pPr>
                        <a:spcBef>
                          <a:spcPct val="20000"/>
                        </a:spcBef>
                        <a:defRPr sz="2800">
                          <a:solidFill>
                            <a:schemeClr val="tx1"/>
                          </a:solidFill>
                          <a:latin typeface="Arial" panose="020B0604020202020204" pitchFamily="34" charset="0"/>
                        </a:defRPr>
                      </a:lvl1pPr>
                      <a:lvl2pPr>
                        <a:spcBef>
                          <a:spcPct val="20000"/>
                        </a:spcBef>
                        <a:defRPr sz="2400">
                          <a:solidFill>
                            <a:schemeClr val="tx1"/>
                          </a:solidFill>
                          <a:latin typeface="Arial" panose="020B0604020202020204" pitchFamily="34" charset="0"/>
                        </a:defRPr>
                      </a:lvl2pPr>
                      <a:lvl3pPr>
                        <a:spcBef>
                          <a:spcPct val="20000"/>
                        </a:spcBef>
                        <a:defRPr sz="2000">
                          <a:solidFill>
                            <a:schemeClr val="tx1"/>
                          </a:solidFill>
                          <a:latin typeface="Arial" panose="020B0604020202020204" pitchFamily="34" charset="0"/>
                        </a:defRPr>
                      </a:lvl3pPr>
                      <a:lvl4pPr>
                        <a:spcBef>
                          <a:spcPct val="20000"/>
                        </a:spcBef>
                        <a:defRPr>
                          <a:solidFill>
                            <a:schemeClr val="tx1"/>
                          </a:solidFill>
                          <a:latin typeface="Arial" panose="020B0604020202020204" pitchFamily="34" charset="0"/>
                        </a:defRPr>
                      </a:lvl4pPr>
                      <a:lvl5pPr>
                        <a:spcBef>
                          <a:spcPct val="20000"/>
                        </a:spcBef>
                        <a:defRPr>
                          <a:solidFill>
                            <a:schemeClr val="tx1"/>
                          </a:solidFill>
                          <a:latin typeface="Arial" panose="020B0604020202020204" pitchFamily="34" charset="0"/>
                        </a:defRPr>
                      </a:lvl5pPr>
                      <a:lvl6pPr fontAlgn="base">
                        <a:spcBef>
                          <a:spcPct val="20000"/>
                        </a:spcBef>
                        <a:spcAft>
                          <a:spcPct val="0"/>
                        </a:spcAft>
                        <a:defRPr>
                          <a:solidFill>
                            <a:schemeClr val="tx1"/>
                          </a:solidFill>
                          <a:latin typeface="Arial" panose="020B0604020202020204" pitchFamily="34" charset="0"/>
                        </a:defRPr>
                      </a:lvl6pPr>
                      <a:lvl7pPr fontAlgn="base">
                        <a:spcBef>
                          <a:spcPct val="20000"/>
                        </a:spcBef>
                        <a:spcAft>
                          <a:spcPct val="0"/>
                        </a:spcAft>
                        <a:defRPr>
                          <a:solidFill>
                            <a:schemeClr val="tx1"/>
                          </a:solidFill>
                          <a:latin typeface="Arial" panose="020B0604020202020204" pitchFamily="34" charset="0"/>
                        </a:defRPr>
                      </a:lvl7pPr>
                      <a:lvl8pPr fontAlgn="base">
                        <a:spcBef>
                          <a:spcPct val="20000"/>
                        </a:spcBef>
                        <a:spcAft>
                          <a:spcPct val="0"/>
                        </a:spcAft>
                        <a:defRPr>
                          <a:solidFill>
                            <a:schemeClr val="tx1"/>
                          </a:solidFill>
                          <a:latin typeface="Arial" panose="020B0604020202020204" pitchFamily="34" charset="0"/>
                        </a:defRPr>
                      </a:lvl8pPr>
                      <a:lvl9pPr fontAlgn="base">
                        <a:spcBef>
                          <a:spcPct val="20000"/>
                        </a:spcBef>
                        <a:spcAft>
                          <a:spcPct val="0"/>
                        </a:spcAft>
                        <a:defRPr>
                          <a:solidFill>
                            <a:schemeClr val="tx1"/>
                          </a:solidFill>
                          <a:latin typeface="Arial" panose="020B0604020202020204" pitchFamily="34" charset="0"/>
                        </a:defRPr>
                      </a:lvl9pPr>
                    </a:lstStyle>
                    <a:p>
                      <a:pPr marL="0" marR="0" lvl="0" indent="0" algn="l" defTabSz="914400" rtl="0" eaLnBrk="1" fontAlgn="base" latinLnBrk="0" hangingPunct="1">
                        <a:lnSpc>
                          <a:spcPct val="175000"/>
                        </a:lnSpc>
                        <a:spcBef>
                          <a:spcPct val="20000"/>
                        </a:spcBef>
                        <a:spcAft>
                          <a:spcPct val="0"/>
                        </a:spcAft>
                        <a:buClrTx/>
                        <a:buSzTx/>
                        <a:buFontTx/>
                        <a:buNone/>
                        <a:tabLst/>
                      </a:pPr>
                      <a:r>
                        <a:rPr kumimoji="0" lang="pt-BR" altLang="en-US" sz="2800" b="0" i="1" u="none" strike="noStrike" cap="none" normalizeH="0" baseline="0">
                          <a:ln>
                            <a:noFill/>
                          </a:ln>
                          <a:solidFill>
                            <a:schemeClr val="tx1"/>
                          </a:solidFill>
                          <a:effectLst/>
                          <a:latin typeface="+mn-lt"/>
                        </a:rPr>
                        <a:t>A ^ B </a:t>
                      </a:r>
                      <a:r>
                        <a:rPr kumimoji="0" lang="en-US" altLang="en-US" sz="2800" b="0" i="0" u="none" strike="noStrike" cap="none" normalizeH="0" baseline="0">
                          <a:ln>
                            <a:noFill/>
                          </a:ln>
                          <a:solidFill>
                            <a:schemeClr val="tx1"/>
                          </a:solidFill>
                          <a:effectLst/>
                          <a:latin typeface="+mn-lt"/>
                          <a:sym typeface="Symbol" panose="05050102010706020507" pitchFamily="18" charset="2"/>
                        </a:rPr>
                        <a:t></a:t>
                      </a:r>
                      <a:r>
                        <a:rPr kumimoji="0" lang="pt-BR" altLang="en-US" sz="2800" b="0" i="1" u="none" strike="noStrike" cap="none" normalizeH="0" baseline="0">
                          <a:ln>
                            <a:noFill/>
                          </a:ln>
                          <a:solidFill>
                            <a:schemeClr val="tx1"/>
                          </a:solidFill>
                          <a:effectLst/>
                          <a:latin typeface="+mn-lt"/>
                        </a:rPr>
                        <a:t> C</a:t>
                      </a:r>
                      <a:endParaRPr kumimoji="0" lang="en-US" altLang="en-US" sz="2800" b="0" i="1" u="none" strike="noStrike" cap="none" normalizeH="0" baseline="0">
                        <a:ln>
                          <a:noFill/>
                        </a:ln>
                        <a:solidFill>
                          <a:schemeClr val="tx1"/>
                        </a:solidFill>
                        <a:effectLst/>
                        <a:latin typeface="+mn-lt"/>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Arial" panose="020B0604020202020204" pitchFamily="34" charset="0"/>
                        </a:defRPr>
                      </a:lvl1pPr>
                      <a:lvl2pPr>
                        <a:spcBef>
                          <a:spcPct val="20000"/>
                        </a:spcBef>
                        <a:defRPr sz="2400">
                          <a:solidFill>
                            <a:schemeClr val="tx1"/>
                          </a:solidFill>
                          <a:latin typeface="Arial" panose="020B0604020202020204" pitchFamily="34" charset="0"/>
                        </a:defRPr>
                      </a:lvl2pPr>
                      <a:lvl3pPr>
                        <a:spcBef>
                          <a:spcPct val="20000"/>
                        </a:spcBef>
                        <a:defRPr sz="2000">
                          <a:solidFill>
                            <a:schemeClr val="tx1"/>
                          </a:solidFill>
                          <a:latin typeface="Arial" panose="020B0604020202020204" pitchFamily="34" charset="0"/>
                        </a:defRPr>
                      </a:lvl3pPr>
                      <a:lvl4pPr>
                        <a:spcBef>
                          <a:spcPct val="20000"/>
                        </a:spcBef>
                        <a:defRPr>
                          <a:solidFill>
                            <a:schemeClr val="tx1"/>
                          </a:solidFill>
                          <a:latin typeface="Arial" panose="020B0604020202020204" pitchFamily="34" charset="0"/>
                        </a:defRPr>
                      </a:lvl4pPr>
                      <a:lvl5pPr>
                        <a:spcBef>
                          <a:spcPct val="20000"/>
                        </a:spcBef>
                        <a:defRPr>
                          <a:solidFill>
                            <a:schemeClr val="tx1"/>
                          </a:solidFill>
                          <a:latin typeface="Arial" panose="020B0604020202020204" pitchFamily="34" charset="0"/>
                        </a:defRPr>
                      </a:lvl5pPr>
                      <a:lvl6pPr fontAlgn="base">
                        <a:spcBef>
                          <a:spcPct val="20000"/>
                        </a:spcBef>
                        <a:spcAft>
                          <a:spcPct val="0"/>
                        </a:spcAft>
                        <a:defRPr>
                          <a:solidFill>
                            <a:schemeClr val="tx1"/>
                          </a:solidFill>
                          <a:latin typeface="Arial" panose="020B0604020202020204" pitchFamily="34" charset="0"/>
                        </a:defRPr>
                      </a:lvl6pPr>
                      <a:lvl7pPr fontAlgn="base">
                        <a:spcBef>
                          <a:spcPct val="20000"/>
                        </a:spcBef>
                        <a:spcAft>
                          <a:spcPct val="0"/>
                        </a:spcAft>
                        <a:defRPr>
                          <a:solidFill>
                            <a:schemeClr val="tx1"/>
                          </a:solidFill>
                          <a:latin typeface="Arial" panose="020B0604020202020204" pitchFamily="34" charset="0"/>
                        </a:defRPr>
                      </a:lvl7pPr>
                      <a:lvl8pPr fontAlgn="base">
                        <a:spcBef>
                          <a:spcPct val="20000"/>
                        </a:spcBef>
                        <a:spcAft>
                          <a:spcPct val="0"/>
                        </a:spcAft>
                        <a:defRPr>
                          <a:solidFill>
                            <a:schemeClr val="tx1"/>
                          </a:solidFill>
                          <a:latin typeface="Arial" panose="020B0604020202020204" pitchFamily="34" charset="0"/>
                        </a:defRPr>
                      </a:lvl8pPr>
                      <a:lvl9pPr fontAlgn="base">
                        <a:spcBef>
                          <a:spcPct val="20000"/>
                        </a:spcBef>
                        <a:spcAft>
                          <a:spcPct val="0"/>
                        </a:spcAft>
                        <a:defRPr>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pt-BR" altLang="en-US" sz="2800" b="0" i="1" u="none" strike="noStrike" cap="none" normalizeH="0" baseline="0">
                          <a:ln>
                            <a:noFill/>
                          </a:ln>
                          <a:solidFill>
                            <a:schemeClr val="tx1"/>
                          </a:solidFill>
                          <a:effectLst/>
                          <a:latin typeface="+mn-lt"/>
                        </a:rPr>
                        <a:t>A</a:t>
                      </a:r>
                      <a:r>
                        <a:rPr kumimoji="0" lang="pt-BR" altLang="en-US" sz="2800" b="0" i="0" u="none" strike="noStrike" cap="none" normalizeH="0" baseline="0">
                          <a:ln>
                            <a:noFill/>
                          </a:ln>
                          <a:solidFill>
                            <a:schemeClr val="tx1"/>
                          </a:solidFill>
                          <a:effectLst/>
                          <a:latin typeface="+mn-lt"/>
                        </a:rPr>
                        <a:t>, </a:t>
                      </a:r>
                      <a:r>
                        <a:rPr kumimoji="0" lang="pt-BR" altLang="en-US" sz="2800" b="0" i="1" u="none" strike="noStrike" cap="none" normalizeH="0" baseline="0">
                          <a:ln>
                            <a:noFill/>
                          </a:ln>
                          <a:solidFill>
                            <a:schemeClr val="tx1"/>
                          </a:solidFill>
                          <a:effectLst/>
                          <a:latin typeface="+mn-lt"/>
                        </a:rPr>
                        <a:t>C</a:t>
                      </a:r>
                    </a:p>
                    <a:p>
                      <a:pPr marL="0" marR="0" lvl="0" indent="0" algn="l" defTabSz="914400" rtl="0" eaLnBrk="1" fontAlgn="base" latinLnBrk="0" hangingPunct="1">
                        <a:lnSpc>
                          <a:spcPct val="100000"/>
                        </a:lnSpc>
                        <a:spcBef>
                          <a:spcPct val="20000"/>
                        </a:spcBef>
                        <a:spcAft>
                          <a:spcPct val="0"/>
                        </a:spcAft>
                        <a:buClrTx/>
                        <a:buSzTx/>
                        <a:buFontTx/>
                        <a:buNone/>
                        <a:tabLst/>
                      </a:pPr>
                      <a:r>
                        <a:rPr kumimoji="0" lang="pt-BR" altLang="en-US" sz="2800" b="0" i="1" u="none" strike="noStrike" cap="none" normalizeH="0" baseline="0">
                          <a:ln>
                            <a:noFill/>
                          </a:ln>
                          <a:solidFill>
                            <a:schemeClr val="tx1"/>
                          </a:solidFill>
                          <a:effectLst/>
                          <a:latin typeface="+mn-lt"/>
                        </a:rPr>
                        <a:t>B </a:t>
                      </a:r>
                      <a:r>
                        <a:rPr kumimoji="0" lang="pt-BR" altLang="en-US" sz="2800" b="0" i="0" u="none" strike="noStrike" cap="none" normalizeH="0" baseline="0">
                          <a:ln>
                            <a:noFill/>
                          </a:ln>
                          <a:solidFill>
                            <a:schemeClr val="tx1"/>
                          </a:solidFill>
                          <a:effectLst/>
                          <a:latin typeface="+mn-lt"/>
                        </a:rPr>
                        <a:t>,</a:t>
                      </a:r>
                      <a:r>
                        <a:rPr kumimoji="0" lang="pt-BR" altLang="en-US" sz="2800" b="0" i="1" u="none" strike="noStrike" cap="none" normalizeH="0" baseline="0">
                          <a:ln>
                            <a:noFill/>
                          </a:ln>
                          <a:solidFill>
                            <a:schemeClr val="tx1"/>
                          </a:solidFill>
                          <a:effectLst/>
                          <a:latin typeface="+mn-lt"/>
                        </a:rPr>
                        <a:t>C</a:t>
                      </a:r>
                      <a:endParaRPr kumimoji="0" lang="en-US" altLang="en-US" sz="2800" b="0" i="1" u="none" strike="noStrike" cap="none" normalizeH="0" baseline="0">
                        <a:ln>
                          <a:noFill/>
                        </a:ln>
                        <a:solidFill>
                          <a:schemeClr val="tx1"/>
                        </a:solidFill>
                        <a:effectLst/>
                        <a:latin typeface="+mn-lt"/>
                      </a:endParaRPr>
                    </a:p>
                  </a:txBody>
                  <a:tcP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Arial" panose="020B0604020202020204" pitchFamily="34" charset="0"/>
                        </a:defRPr>
                      </a:lvl1pPr>
                      <a:lvl2pPr>
                        <a:spcBef>
                          <a:spcPct val="20000"/>
                        </a:spcBef>
                        <a:defRPr sz="2400">
                          <a:solidFill>
                            <a:schemeClr val="tx1"/>
                          </a:solidFill>
                          <a:latin typeface="Arial" panose="020B0604020202020204" pitchFamily="34" charset="0"/>
                        </a:defRPr>
                      </a:lvl2pPr>
                      <a:lvl3pPr>
                        <a:spcBef>
                          <a:spcPct val="20000"/>
                        </a:spcBef>
                        <a:defRPr sz="2000">
                          <a:solidFill>
                            <a:schemeClr val="tx1"/>
                          </a:solidFill>
                          <a:latin typeface="Arial" panose="020B0604020202020204" pitchFamily="34" charset="0"/>
                        </a:defRPr>
                      </a:lvl3pPr>
                      <a:lvl4pPr>
                        <a:spcBef>
                          <a:spcPct val="20000"/>
                        </a:spcBef>
                        <a:defRPr>
                          <a:solidFill>
                            <a:schemeClr val="tx1"/>
                          </a:solidFill>
                          <a:latin typeface="Arial" panose="020B0604020202020204" pitchFamily="34" charset="0"/>
                        </a:defRPr>
                      </a:lvl4pPr>
                      <a:lvl5pPr>
                        <a:spcBef>
                          <a:spcPct val="20000"/>
                        </a:spcBef>
                        <a:defRPr>
                          <a:solidFill>
                            <a:schemeClr val="tx1"/>
                          </a:solidFill>
                          <a:latin typeface="Arial" panose="020B0604020202020204" pitchFamily="34" charset="0"/>
                        </a:defRPr>
                      </a:lvl5pPr>
                      <a:lvl6pPr fontAlgn="base">
                        <a:spcBef>
                          <a:spcPct val="20000"/>
                        </a:spcBef>
                        <a:spcAft>
                          <a:spcPct val="0"/>
                        </a:spcAft>
                        <a:defRPr>
                          <a:solidFill>
                            <a:schemeClr val="tx1"/>
                          </a:solidFill>
                          <a:latin typeface="Arial" panose="020B0604020202020204" pitchFamily="34" charset="0"/>
                        </a:defRPr>
                      </a:lvl6pPr>
                      <a:lvl7pPr fontAlgn="base">
                        <a:spcBef>
                          <a:spcPct val="20000"/>
                        </a:spcBef>
                        <a:spcAft>
                          <a:spcPct val="0"/>
                        </a:spcAft>
                        <a:defRPr>
                          <a:solidFill>
                            <a:schemeClr val="tx1"/>
                          </a:solidFill>
                          <a:latin typeface="Arial" panose="020B0604020202020204" pitchFamily="34" charset="0"/>
                        </a:defRPr>
                      </a:lvl7pPr>
                      <a:lvl8pPr fontAlgn="base">
                        <a:spcBef>
                          <a:spcPct val="20000"/>
                        </a:spcBef>
                        <a:spcAft>
                          <a:spcPct val="0"/>
                        </a:spcAft>
                        <a:defRPr>
                          <a:solidFill>
                            <a:schemeClr val="tx1"/>
                          </a:solidFill>
                          <a:latin typeface="Arial" panose="020B0604020202020204" pitchFamily="34" charset="0"/>
                        </a:defRPr>
                      </a:lvl8pPr>
                      <a:lvl9pPr fontAlgn="base">
                        <a:spcBef>
                          <a:spcPct val="20000"/>
                        </a:spcBef>
                        <a:spcAft>
                          <a:spcPct val="0"/>
                        </a:spcAft>
                        <a:defRPr>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pt-BR" altLang="en-US" sz="2800" b="0" i="1" u="none" strike="noStrike" cap="none" normalizeH="0" baseline="0" dirty="0">
                          <a:ln>
                            <a:noFill/>
                          </a:ln>
                          <a:solidFill>
                            <a:schemeClr val="tx1"/>
                          </a:solidFill>
                          <a:effectLst/>
                          <a:latin typeface="+mn-lt"/>
                        </a:rPr>
                        <a:t>B</a:t>
                      </a:r>
                      <a:r>
                        <a:rPr kumimoji="0" lang="pt-BR" altLang="en-US" sz="2800" b="0" i="0" u="none" strike="noStrike" cap="none" normalizeH="0" baseline="0" dirty="0">
                          <a:ln>
                            <a:noFill/>
                          </a:ln>
                          <a:solidFill>
                            <a:schemeClr val="tx1"/>
                          </a:solidFill>
                          <a:effectLst/>
                          <a:latin typeface="+mn-lt"/>
                        </a:rPr>
                        <a:t> = factor(log </a:t>
                      </a:r>
                      <a:r>
                        <a:rPr kumimoji="0" lang="pt-BR" altLang="en-US" sz="2800" b="0" i="1" u="none" strike="noStrike" cap="none" normalizeH="0" baseline="0" dirty="0">
                          <a:ln>
                            <a:noFill/>
                          </a:ln>
                          <a:solidFill>
                            <a:schemeClr val="tx1"/>
                          </a:solidFill>
                          <a:effectLst/>
                          <a:latin typeface="+mn-lt"/>
                        </a:rPr>
                        <a:t>A</a:t>
                      </a:r>
                      <a:r>
                        <a:rPr kumimoji="0" lang="pt-BR" altLang="en-US" sz="2800" b="0" i="0" u="none" strike="noStrike" cap="none" normalizeH="0" baseline="0" dirty="0">
                          <a:ln>
                            <a:noFill/>
                          </a:ln>
                          <a:solidFill>
                            <a:schemeClr val="tx1"/>
                          </a:solidFill>
                          <a:effectLst/>
                          <a:latin typeface="+mn-lt"/>
                        </a:rPr>
                        <a:t>, log </a:t>
                      </a:r>
                      <a:r>
                        <a:rPr kumimoji="0" lang="pt-BR" altLang="en-US" sz="2800" b="0" i="1" u="none" strike="noStrike" cap="none" normalizeH="0" baseline="0" dirty="0">
                          <a:ln>
                            <a:noFill/>
                          </a:ln>
                          <a:solidFill>
                            <a:schemeClr val="tx1"/>
                          </a:solidFill>
                          <a:effectLst/>
                          <a:latin typeface="+mn-lt"/>
                        </a:rPr>
                        <a:t>C</a:t>
                      </a:r>
                      <a:r>
                        <a:rPr kumimoji="0" lang="pt-BR" altLang="en-US" sz="2800" b="0" i="0" u="none" strike="noStrike" cap="none" normalizeH="0" baseline="0" dirty="0">
                          <a:ln>
                            <a:noFill/>
                          </a:ln>
                          <a:solidFill>
                            <a:schemeClr val="tx1"/>
                          </a:solidFill>
                          <a:effectLst/>
                          <a:latin typeface="+mn-lt"/>
                        </a:rPr>
                        <a:t>)</a:t>
                      </a:r>
                    </a:p>
                    <a:p>
                      <a:pPr marL="0" marR="0" lvl="0" indent="0" algn="l" defTabSz="914400" rtl="0" eaLnBrk="1" fontAlgn="base" latinLnBrk="0" hangingPunct="1">
                        <a:lnSpc>
                          <a:spcPct val="100000"/>
                        </a:lnSpc>
                        <a:spcBef>
                          <a:spcPct val="20000"/>
                        </a:spcBef>
                        <a:spcAft>
                          <a:spcPct val="0"/>
                        </a:spcAft>
                        <a:buClrTx/>
                        <a:buSzTx/>
                        <a:buFontTx/>
                        <a:buNone/>
                        <a:tabLst/>
                      </a:pPr>
                      <a:r>
                        <a:rPr kumimoji="0" lang="pt-BR" altLang="en-US" sz="2800" b="0" i="1" u="none" strike="noStrike" cap="none" normalizeH="0" baseline="0" dirty="0">
                          <a:ln>
                            <a:noFill/>
                          </a:ln>
                          <a:solidFill>
                            <a:schemeClr val="tx1"/>
                          </a:solidFill>
                          <a:effectLst/>
                          <a:latin typeface="+mn-lt"/>
                        </a:rPr>
                        <a:t>A</a:t>
                      </a:r>
                      <a:r>
                        <a:rPr kumimoji="0" lang="pt-BR" altLang="en-US" sz="2800" b="0" i="0" u="none" strike="noStrike" cap="none" normalizeH="0" baseline="0" dirty="0">
                          <a:ln>
                            <a:noFill/>
                          </a:ln>
                          <a:solidFill>
                            <a:schemeClr val="tx1"/>
                          </a:solidFill>
                          <a:effectLst/>
                          <a:latin typeface="+mn-lt"/>
                        </a:rPr>
                        <a:t> = exp(factor(</a:t>
                      </a:r>
                      <a:r>
                        <a:rPr kumimoji="0" lang="pt-BR" altLang="en-US" sz="2800" b="0" i="1" u="none" strike="noStrike" cap="none" normalizeH="0" baseline="0" dirty="0">
                          <a:ln>
                            <a:noFill/>
                          </a:ln>
                          <a:solidFill>
                            <a:schemeClr val="tx1"/>
                          </a:solidFill>
                          <a:effectLst/>
                          <a:latin typeface="+mn-lt"/>
                        </a:rPr>
                        <a:t>B</a:t>
                      </a:r>
                      <a:r>
                        <a:rPr kumimoji="0" lang="pt-BR" altLang="en-US" sz="2800" b="0" i="0" u="none" strike="noStrike" cap="none" normalizeH="0" baseline="0" dirty="0">
                          <a:ln>
                            <a:noFill/>
                          </a:ln>
                          <a:solidFill>
                            <a:schemeClr val="tx1"/>
                          </a:solidFill>
                          <a:effectLst/>
                          <a:latin typeface="+mn-lt"/>
                        </a:rPr>
                        <a:t>, log </a:t>
                      </a:r>
                      <a:r>
                        <a:rPr kumimoji="0" lang="pt-BR" altLang="en-US" sz="2800" b="0" i="1" u="none" strike="noStrike" cap="none" normalizeH="0" baseline="0" dirty="0">
                          <a:ln>
                            <a:noFill/>
                          </a:ln>
                          <a:solidFill>
                            <a:schemeClr val="tx1"/>
                          </a:solidFill>
                          <a:effectLst/>
                          <a:latin typeface="+mn-lt"/>
                        </a:rPr>
                        <a:t>C</a:t>
                      </a:r>
                      <a:r>
                        <a:rPr kumimoji="0" lang="pt-BR" altLang="en-US" sz="2800" b="0" i="0" u="none" strike="noStrike" cap="none" normalizeH="0" baseline="0" dirty="0">
                          <a:ln>
                            <a:noFill/>
                          </a:ln>
                          <a:solidFill>
                            <a:schemeClr val="tx1"/>
                          </a:solidFill>
                          <a:effectLst/>
                          <a:latin typeface="+mn-lt"/>
                        </a:rPr>
                        <a:t>))</a:t>
                      </a:r>
                      <a:endParaRPr kumimoji="0" lang="en-US" altLang="en-US" sz="2800" b="0" i="0" u="none" strike="noStrike" cap="none" normalizeH="0" baseline="0" dirty="0">
                        <a:ln>
                          <a:noFill/>
                        </a:ln>
                        <a:solidFill>
                          <a:schemeClr val="tx1"/>
                        </a:solidFill>
                        <a:effectLst/>
                        <a:latin typeface="+mn-lt"/>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4016574765"/>
                  </a:ext>
                </a:extLst>
              </a:tr>
            </a:tbl>
          </a:graphicData>
        </a:graphic>
      </p:graphicFrame>
      <p:sp>
        <p:nvSpPr>
          <p:cNvPr id="2" name="TextBox 1">
            <a:extLst>
              <a:ext uri="{FF2B5EF4-FFF2-40B4-BE49-F238E27FC236}">
                <a16:creationId xmlns:a16="http://schemas.microsoft.com/office/drawing/2014/main" id="{7B19745A-E334-438D-AFA7-15D0939A091B}"/>
              </a:ext>
            </a:extLst>
          </p:cNvPr>
          <p:cNvSpPr txBox="1"/>
          <p:nvPr/>
        </p:nvSpPr>
        <p:spPr>
          <a:xfrm>
            <a:off x="1447800" y="1489502"/>
            <a:ext cx="533400" cy="415498"/>
          </a:xfrm>
          <a:prstGeom prst="rect">
            <a:avLst/>
          </a:prstGeom>
          <a:noFill/>
        </p:spPr>
        <p:txBody>
          <a:bodyPr wrap="square" rtlCol="0">
            <a:spAutoFit/>
          </a:bodyPr>
          <a:lstStyle/>
          <a:p>
            <a:pPr algn="ctr"/>
            <a:r>
              <a:rPr lang="en-GB" sz="1050" dirty="0">
                <a:solidFill>
                  <a:srgbClr val="009900"/>
                </a:solidFill>
                <a:latin typeface="+mn-lt"/>
              </a:rPr>
              <a:t>to be inside</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1604" name="Rectangle 4"/>
          <p:cNvSpPr>
            <a:spLocks noGrp="1" noChangeArrowheads="1"/>
          </p:cNvSpPr>
          <p:nvPr>
            <p:ph type="title"/>
          </p:nvPr>
        </p:nvSpPr>
        <p:spPr>
          <a:xfrm>
            <a:off x="685800" y="609600"/>
            <a:ext cx="8915400" cy="1143000"/>
          </a:xfrm>
        </p:spPr>
        <p:txBody>
          <a:bodyPr/>
          <a:lstStyle/>
          <a:p>
            <a:pPr eaLnBrk="1" hangingPunct="1">
              <a:defRPr/>
            </a:pPr>
            <a:r>
              <a:rPr lang="en-US"/>
              <a:t>Integrated calculations</a:t>
            </a:r>
          </a:p>
        </p:txBody>
      </p:sp>
      <p:sp>
        <p:nvSpPr>
          <p:cNvPr id="52227" name="Freeform 13"/>
          <p:cNvSpPr>
            <a:spLocks/>
          </p:cNvSpPr>
          <p:nvPr/>
        </p:nvSpPr>
        <p:spPr bwMode="auto">
          <a:xfrm>
            <a:off x="1219200" y="5153025"/>
            <a:ext cx="2819400" cy="1258888"/>
          </a:xfrm>
          <a:custGeom>
            <a:avLst/>
            <a:gdLst>
              <a:gd name="T0" fmla="*/ 0 w 1984"/>
              <a:gd name="T1" fmla="*/ 0 h 793"/>
              <a:gd name="T2" fmla="*/ 0 w 1984"/>
              <a:gd name="T3" fmla="*/ 1258888 h 793"/>
              <a:gd name="T4" fmla="*/ 2819400 w 1984"/>
              <a:gd name="T5" fmla="*/ 1258888 h 793"/>
              <a:gd name="T6" fmla="*/ 0 60000 65536"/>
              <a:gd name="T7" fmla="*/ 0 60000 65536"/>
              <a:gd name="T8" fmla="*/ 0 60000 65536"/>
              <a:gd name="T9" fmla="*/ 0 w 1984"/>
              <a:gd name="T10" fmla="*/ 0 h 793"/>
              <a:gd name="T11" fmla="*/ 1984 w 1984"/>
              <a:gd name="T12" fmla="*/ 793 h 793"/>
            </a:gdLst>
            <a:ahLst/>
            <a:cxnLst>
              <a:cxn ang="T6">
                <a:pos x="T0" y="T1"/>
              </a:cxn>
              <a:cxn ang="T7">
                <a:pos x="T2" y="T3"/>
              </a:cxn>
              <a:cxn ang="T8">
                <a:pos x="T4" y="T5"/>
              </a:cxn>
            </a:cxnLst>
            <a:rect l="T9" t="T10" r="T11" b="T12"/>
            <a:pathLst>
              <a:path w="1984" h="793">
                <a:moveTo>
                  <a:pt x="0" y="0"/>
                </a:moveTo>
                <a:lnTo>
                  <a:pt x="0" y="793"/>
                </a:lnTo>
                <a:lnTo>
                  <a:pt x="1984" y="793"/>
                </a:lnTo>
              </a:path>
            </a:pathLst>
          </a:custGeom>
          <a:noFill/>
          <a:ln w="39751">
            <a:solidFill>
              <a:srgbClr val="0099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2228" name="Rectangle 14"/>
          <p:cNvSpPr>
            <a:spLocks noChangeArrowheads="1"/>
          </p:cNvSpPr>
          <p:nvPr/>
        </p:nvSpPr>
        <p:spPr bwMode="auto">
          <a:xfrm>
            <a:off x="3606800" y="6492875"/>
            <a:ext cx="185738"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r>
              <a:rPr lang="en-US" altLang="en-US" sz="2400" b="1" i="1">
                <a:solidFill>
                  <a:srgbClr val="009900"/>
                </a:solidFill>
              </a:rPr>
              <a:t>Z</a:t>
            </a:r>
          </a:p>
        </p:txBody>
      </p:sp>
      <p:grpSp>
        <p:nvGrpSpPr>
          <p:cNvPr id="52229" name="Group 15"/>
          <p:cNvGrpSpPr>
            <a:grpSpLocks/>
          </p:cNvGrpSpPr>
          <p:nvPr/>
        </p:nvGrpSpPr>
        <p:grpSpPr bwMode="auto">
          <a:xfrm>
            <a:off x="1301750" y="5762625"/>
            <a:ext cx="2573338" cy="622300"/>
            <a:chOff x="1972" y="2544"/>
            <a:chExt cx="1621" cy="392"/>
          </a:xfrm>
        </p:grpSpPr>
        <p:sp>
          <p:nvSpPr>
            <p:cNvPr id="52396" name="Line 16"/>
            <p:cNvSpPr>
              <a:spLocks noChangeShapeType="1"/>
            </p:cNvSpPr>
            <p:nvPr/>
          </p:nvSpPr>
          <p:spPr bwMode="auto">
            <a:xfrm flipV="1">
              <a:off x="1972" y="2544"/>
              <a:ext cx="524" cy="392"/>
            </a:xfrm>
            <a:prstGeom prst="line">
              <a:avLst/>
            </a:prstGeom>
            <a:noFill/>
            <a:ln w="57150">
              <a:solidFill>
                <a:srgbClr val="00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2397" name="Line 17"/>
            <p:cNvSpPr>
              <a:spLocks noChangeShapeType="1"/>
            </p:cNvSpPr>
            <p:nvPr/>
          </p:nvSpPr>
          <p:spPr bwMode="auto">
            <a:xfrm>
              <a:off x="2496" y="2544"/>
              <a:ext cx="1097" cy="384"/>
            </a:xfrm>
            <a:prstGeom prst="line">
              <a:avLst/>
            </a:prstGeom>
            <a:noFill/>
            <a:ln w="57150">
              <a:solidFill>
                <a:srgbClr val="0099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3" name="Group 188"/>
          <p:cNvGrpSpPr>
            <a:grpSpLocks/>
          </p:cNvGrpSpPr>
          <p:nvPr/>
        </p:nvGrpSpPr>
        <p:grpSpPr bwMode="auto">
          <a:xfrm>
            <a:off x="1371600" y="5762625"/>
            <a:ext cx="2133600" cy="609600"/>
            <a:chOff x="864" y="3630"/>
            <a:chExt cx="1344" cy="384"/>
          </a:xfrm>
        </p:grpSpPr>
        <p:sp>
          <p:nvSpPr>
            <p:cNvPr id="52371" name="AutoShape 19"/>
            <p:cNvSpPr>
              <a:spLocks noChangeArrowheads="1"/>
            </p:cNvSpPr>
            <p:nvPr/>
          </p:nvSpPr>
          <p:spPr bwMode="auto">
            <a:xfrm>
              <a:off x="1728" y="3918"/>
              <a:ext cx="96" cy="96"/>
            </a:xfrm>
            <a:prstGeom prst="octagon">
              <a:avLst>
                <a:gd name="adj" fmla="val 29287"/>
              </a:avLst>
            </a:prstGeom>
            <a:solidFill>
              <a:srgbClr val="009900"/>
            </a:solidFill>
            <a:ln w="9525">
              <a:solidFill>
                <a:srgbClr val="009900"/>
              </a:solidFill>
              <a:miter lim="800000"/>
              <a:headEnd/>
              <a:tailEnd/>
            </a:ln>
          </p:spPr>
          <p:txBody>
            <a:bodyPr wrap="none" anchor="ct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algn="ctr" eaLnBrk="1" hangingPunct="1"/>
              <a:endParaRPr lang="en-US" altLang="en-US" sz="2400">
                <a:solidFill>
                  <a:srgbClr val="009900"/>
                </a:solidFill>
                <a:latin typeface="Times New Roman" panose="02020603050405020304" pitchFamily="18" charset="0"/>
              </a:endParaRPr>
            </a:p>
          </p:txBody>
        </p:sp>
        <p:sp>
          <p:nvSpPr>
            <p:cNvPr id="52372" name="AutoShape 22"/>
            <p:cNvSpPr>
              <a:spLocks noChangeArrowheads="1"/>
            </p:cNvSpPr>
            <p:nvPr/>
          </p:nvSpPr>
          <p:spPr bwMode="auto">
            <a:xfrm>
              <a:off x="1440" y="3918"/>
              <a:ext cx="96" cy="96"/>
            </a:xfrm>
            <a:prstGeom prst="octagon">
              <a:avLst>
                <a:gd name="adj" fmla="val 29287"/>
              </a:avLst>
            </a:prstGeom>
            <a:solidFill>
              <a:srgbClr val="009900"/>
            </a:solidFill>
            <a:ln w="9525">
              <a:solidFill>
                <a:srgbClr val="009900"/>
              </a:solidFill>
              <a:miter lim="800000"/>
              <a:headEnd/>
              <a:tailEnd/>
            </a:ln>
          </p:spPr>
          <p:txBody>
            <a:bodyPr wrap="none" anchor="ct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algn="ctr" eaLnBrk="1" hangingPunct="1"/>
              <a:endParaRPr lang="en-US" altLang="en-US" sz="2400">
                <a:solidFill>
                  <a:srgbClr val="009900"/>
                </a:solidFill>
                <a:latin typeface="Times New Roman" panose="02020603050405020304" pitchFamily="18" charset="0"/>
              </a:endParaRPr>
            </a:p>
          </p:txBody>
        </p:sp>
        <p:sp>
          <p:nvSpPr>
            <p:cNvPr id="52373" name="AutoShape 25"/>
            <p:cNvSpPr>
              <a:spLocks noChangeArrowheads="1"/>
            </p:cNvSpPr>
            <p:nvPr/>
          </p:nvSpPr>
          <p:spPr bwMode="auto">
            <a:xfrm>
              <a:off x="2112" y="3918"/>
              <a:ext cx="96" cy="96"/>
            </a:xfrm>
            <a:prstGeom prst="octagon">
              <a:avLst>
                <a:gd name="adj" fmla="val 29287"/>
              </a:avLst>
            </a:prstGeom>
            <a:solidFill>
              <a:srgbClr val="009900"/>
            </a:solidFill>
            <a:ln w="9525">
              <a:solidFill>
                <a:srgbClr val="009900"/>
              </a:solidFill>
              <a:miter lim="800000"/>
              <a:headEnd/>
              <a:tailEnd/>
            </a:ln>
          </p:spPr>
          <p:txBody>
            <a:bodyPr wrap="none" anchor="ct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algn="ctr" eaLnBrk="1" hangingPunct="1"/>
              <a:endParaRPr lang="en-US" altLang="en-US" sz="2400">
                <a:solidFill>
                  <a:srgbClr val="009900"/>
                </a:solidFill>
                <a:latin typeface="Times New Roman" panose="02020603050405020304" pitchFamily="18" charset="0"/>
              </a:endParaRPr>
            </a:p>
          </p:txBody>
        </p:sp>
        <p:sp>
          <p:nvSpPr>
            <p:cNvPr id="52374" name="AutoShape 28"/>
            <p:cNvSpPr>
              <a:spLocks noChangeArrowheads="1"/>
            </p:cNvSpPr>
            <p:nvPr/>
          </p:nvSpPr>
          <p:spPr bwMode="auto">
            <a:xfrm>
              <a:off x="1344" y="3918"/>
              <a:ext cx="96" cy="96"/>
            </a:xfrm>
            <a:prstGeom prst="octagon">
              <a:avLst>
                <a:gd name="adj" fmla="val 29287"/>
              </a:avLst>
            </a:prstGeom>
            <a:solidFill>
              <a:srgbClr val="009900"/>
            </a:solidFill>
            <a:ln w="9525">
              <a:solidFill>
                <a:srgbClr val="009900"/>
              </a:solidFill>
              <a:miter lim="800000"/>
              <a:headEnd/>
              <a:tailEnd/>
            </a:ln>
          </p:spPr>
          <p:txBody>
            <a:bodyPr wrap="none" anchor="ct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algn="ctr" eaLnBrk="1" hangingPunct="1"/>
              <a:endParaRPr lang="en-US" altLang="en-US" sz="2400">
                <a:solidFill>
                  <a:srgbClr val="009900"/>
                </a:solidFill>
                <a:latin typeface="Times New Roman" panose="02020603050405020304" pitchFamily="18" charset="0"/>
              </a:endParaRPr>
            </a:p>
          </p:txBody>
        </p:sp>
        <p:sp>
          <p:nvSpPr>
            <p:cNvPr id="52375" name="AutoShape 31"/>
            <p:cNvSpPr>
              <a:spLocks noChangeArrowheads="1"/>
            </p:cNvSpPr>
            <p:nvPr/>
          </p:nvSpPr>
          <p:spPr bwMode="auto">
            <a:xfrm>
              <a:off x="1536" y="3918"/>
              <a:ext cx="96" cy="96"/>
            </a:xfrm>
            <a:prstGeom prst="octagon">
              <a:avLst>
                <a:gd name="adj" fmla="val 29287"/>
              </a:avLst>
            </a:prstGeom>
            <a:solidFill>
              <a:srgbClr val="009900"/>
            </a:solidFill>
            <a:ln w="9525">
              <a:solidFill>
                <a:srgbClr val="009900"/>
              </a:solidFill>
              <a:miter lim="800000"/>
              <a:headEnd/>
              <a:tailEnd/>
            </a:ln>
          </p:spPr>
          <p:txBody>
            <a:bodyPr wrap="none" anchor="ct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algn="ctr" eaLnBrk="1" hangingPunct="1"/>
              <a:endParaRPr lang="en-US" altLang="en-US" sz="2400">
                <a:solidFill>
                  <a:srgbClr val="009900"/>
                </a:solidFill>
                <a:latin typeface="Times New Roman" panose="02020603050405020304" pitchFamily="18" charset="0"/>
              </a:endParaRPr>
            </a:p>
          </p:txBody>
        </p:sp>
        <p:sp>
          <p:nvSpPr>
            <p:cNvPr id="52376" name="AutoShape 34"/>
            <p:cNvSpPr>
              <a:spLocks noChangeArrowheads="1"/>
            </p:cNvSpPr>
            <p:nvPr/>
          </p:nvSpPr>
          <p:spPr bwMode="auto">
            <a:xfrm>
              <a:off x="1056" y="3918"/>
              <a:ext cx="96" cy="96"/>
            </a:xfrm>
            <a:prstGeom prst="octagon">
              <a:avLst>
                <a:gd name="adj" fmla="val 29287"/>
              </a:avLst>
            </a:prstGeom>
            <a:solidFill>
              <a:srgbClr val="009900"/>
            </a:solidFill>
            <a:ln w="9525">
              <a:solidFill>
                <a:srgbClr val="009900"/>
              </a:solidFill>
              <a:miter lim="800000"/>
              <a:headEnd/>
              <a:tailEnd/>
            </a:ln>
          </p:spPr>
          <p:txBody>
            <a:bodyPr wrap="none" anchor="ct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algn="ctr" eaLnBrk="1" hangingPunct="1"/>
              <a:endParaRPr lang="en-US" altLang="en-US" sz="2400">
                <a:solidFill>
                  <a:srgbClr val="009900"/>
                </a:solidFill>
                <a:latin typeface="Times New Roman" panose="02020603050405020304" pitchFamily="18" charset="0"/>
              </a:endParaRPr>
            </a:p>
          </p:txBody>
        </p:sp>
        <p:sp>
          <p:nvSpPr>
            <p:cNvPr id="52377" name="AutoShape 39"/>
            <p:cNvSpPr>
              <a:spLocks noChangeArrowheads="1"/>
            </p:cNvSpPr>
            <p:nvPr/>
          </p:nvSpPr>
          <p:spPr bwMode="auto">
            <a:xfrm>
              <a:off x="1680" y="3822"/>
              <a:ext cx="96" cy="96"/>
            </a:xfrm>
            <a:prstGeom prst="octagon">
              <a:avLst>
                <a:gd name="adj" fmla="val 29287"/>
              </a:avLst>
            </a:prstGeom>
            <a:solidFill>
              <a:srgbClr val="0099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algn="ctr" eaLnBrk="1" hangingPunct="1"/>
              <a:endParaRPr lang="en-US" altLang="en-US" sz="2400">
                <a:latin typeface="Times New Roman" panose="02020603050405020304" pitchFamily="18" charset="0"/>
              </a:endParaRPr>
            </a:p>
          </p:txBody>
        </p:sp>
        <p:sp>
          <p:nvSpPr>
            <p:cNvPr id="52378" name="AutoShape 41"/>
            <p:cNvSpPr>
              <a:spLocks noChangeArrowheads="1"/>
            </p:cNvSpPr>
            <p:nvPr/>
          </p:nvSpPr>
          <p:spPr bwMode="auto">
            <a:xfrm>
              <a:off x="1488" y="3822"/>
              <a:ext cx="96" cy="96"/>
            </a:xfrm>
            <a:prstGeom prst="octagon">
              <a:avLst>
                <a:gd name="adj" fmla="val 29287"/>
              </a:avLst>
            </a:prstGeom>
            <a:solidFill>
              <a:srgbClr val="0099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algn="ctr" eaLnBrk="1" hangingPunct="1"/>
              <a:endParaRPr lang="en-US" altLang="en-US" sz="2400">
                <a:latin typeface="Times New Roman" panose="02020603050405020304" pitchFamily="18" charset="0"/>
              </a:endParaRPr>
            </a:p>
          </p:txBody>
        </p:sp>
        <p:sp>
          <p:nvSpPr>
            <p:cNvPr id="52379" name="AutoShape 42"/>
            <p:cNvSpPr>
              <a:spLocks noChangeArrowheads="1"/>
            </p:cNvSpPr>
            <p:nvPr/>
          </p:nvSpPr>
          <p:spPr bwMode="auto">
            <a:xfrm>
              <a:off x="864" y="3918"/>
              <a:ext cx="96" cy="96"/>
            </a:xfrm>
            <a:prstGeom prst="octagon">
              <a:avLst>
                <a:gd name="adj" fmla="val 29287"/>
              </a:avLst>
            </a:prstGeom>
            <a:solidFill>
              <a:srgbClr val="0099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algn="ctr" eaLnBrk="1" hangingPunct="1"/>
              <a:endParaRPr lang="en-US" altLang="en-US" sz="2400">
                <a:latin typeface="Times New Roman" panose="02020603050405020304" pitchFamily="18" charset="0"/>
              </a:endParaRPr>
            </a:p>
          </p:txBody>
        </p:sp>
        <p:sp>
          <p:nvSpPr>
            <p:cNvPr id="52380" name="AutoShape 43"/>
            <p:cNvSpPr>
              <a:spLocks noChangeArrowheads="1"/>
            </p:cNvSpPr>
            <p:nvPr/>
          </p:nvSpPr>
          <p:spPr bwMode="auto">
            <a:xfrm>
              <a:off x="1920" y="3918"/>
              <a:ext cx="96" cy="96"/>
            </a:xfrm>
            <a:prstGeom prst="octagon">
              <a:avLst>
                <a:gd name="adj" fmla="val 29287"/>
              </a:avLst>
            </a:prstGeom>
            <a:solidFill>
              <a:srgbClr val="0099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algn="ctr" eaLnBrk="1" hangingPunct="1"/>
              <a:endParaRPr lang="en-US" altLang="en-US" sz="2400">
                <a:latin typeface="Times New Roman" panose="02020603050405020304" pitchFamily="18" charset="0"/>
              </a:endParaRPr>
            </a:p>
          </p:txBody>
        </p:sp>
        <p:sp>
          <p:nvSpPr>
            <p:cNvPr id="52381" name="AutoShape 44"/>
            <p:cNvSpPr>
              <a:spLocks noChangeArrowheads="1"/>
            </p:cNvSpPr>
            <p:nvPr/>
          </p:nvSpPr>
          <p:spPr bwMode="auto">
            <a:xfrm>
              <a:off x="960" y="3918"/>
              <a:ext cx="96" cy="96"/>
            </a:xfrm>
            <a:prstGeom prst="octagon">
              <a:avLst>
                <a:gd name="adj" fmla="val 29287"/>
              </a:avLst>
            </a:prstGeom>
            <a:solidFill>
              <a:srgbClr val="0099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algn="ctr" eaLnBrk="1" hangingPunct="1"/>
              <a:endParaRPr lang="en-US" altLang="en-US" sz="2400">
                <a:latin typeface="Times New Roman" panose="02020603050405020304" pitchFamily="18" charset="0"/>
              </a:endParaRPr>
            </a:p>
          </p:txBody>
        </p:sp>
        <p:sp>
          <p:nvSpPr>
            <p:cNvPr id="52382" name="AutoShape 45"/>
            <p:cNvSpPr>
              <a:spLocks noChangeArrowheads="1"/>
            </p:cNvSpPr>
            <p:nvPr/>
          </p:nvSpPr>
          <p:spPr bwMode="auto">
            <a:xfrm>
              <a:off x="1104" y="3822"/>
              <a:ext cx="96" cy="96"/>
            </a:xfrm>
            <a:prstGeom prst="octagon">
              <a:avLst>
                <a:gd name="adj" fmla="val 29287"/>
              </a:avLst>
            </a:prstGeom>
            <a:solidFill>
              <a:srgbClr val="0099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algn="ctr" eaLnBrk="1" hangingPunct="1"/>
              <a:endParaRPr lang="en-US" altLang="en-US" sz="2400">
                <a:latin typeface="Times New Roman" panose="02020603050405020304" pitchFamily="18" charset="0"/>
              </a:endParaRPr>
            </a:p>
          </p:txBody>
        </p:sp>
        <p:sp>
          <p:nvSpPr>
            <p:cNvPr id="52383" name="AutoShape 46"/>
            <p:cNvSpPr>
              <a:spLocks noChangeArrowheads="1"/>
            </p:cNvSpPr>
            <p:nvPr/>
          </p:nvSpPr>
          <p:spPr bwMode="auto">
            <a:xfrm>
              <a:off x="1584" y="3822"/>
              <a:ext cx="96" cy="96"/>
            </a:xfrm>
            <a:prstGeom prst="octagon">
              <a:avLst>
                <a:gd name="adj" fmla="val 29287"/>
              </a:avLst>
            </a:prstGeom>
            <a:solidFill>
              <a:srgbClr val="0099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algn="ctr" eaLnBrk="1" hangingPunct="1"/>
              <a:endParaRPr lang="en-US" altLang="en-US" sz="2400">
                <a:latin typeface="Times New Roman" panose="02020603050405020304" pitchFamily="18" charset="0"/>
              </a:endParaRPr>
            </a:p>
          </p:txBody>
        </p:sp>
        <p:sp>
          <p:nvSpPr>
            <p:cNvPr id="52384" name="AutoShape 47"/>
            <p:cNvSpPr>
              <a:spLocks noChangeArrowheads="1"/>
            </p:cNvSpPr>
            <p:nvPr/>
          </p:nvSpPr>
          <p:spPr bwMode="auto">
            <a:xfrm>
              <a:off x="1152" y="3918"/>
              <a:ext cx="96" cy="96"/>
            </a:xfrm>
            <a:prstGeom prst="octagon">
              <a:avLst>
                <a:gd name="adj" fmla="val 29287"/>
              </a:avLst>
            </a:prstGeom>
            <a:solidFill>
              <a:srgbClr val="0099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algn="ctr" eaLnBrk="1" hangingPunct="1"/>
              <a:endParaRPr lang="en-US" altLang="en-US" sz="2400">
                <a:latin typeface="Times New Roman" panose="02020603050405020304" pitchFamily="18" charset="0"/>
              </a:endParaRPr>
            </a:p>
          </p:txBody>
        </p:sp>
        <p:sp>
          <p:nvSpPr>
            <p:cNvPr id="52385" name="AutoShape 48"/>
            <p:cNvSpPr>
              <a:spLocks noChangeArrowheads="1"/>
            </p:cNvSpPr>
            <p:nvPr/>
          </p:nvSpPr>
          <p:spPr bwMode="auto">
            <a:xfrm>
              <a:off x="1392" y="3822"/>
              <a:ext cx="96" cy="96"/>
            </a:xfrm>
            <a:prstGeom prst="octagon">
              <a:avLst>
                <a:gd name="adj" fmla="val 29287"/>
              </a:avLst>
            </a:prstGeom>
            <a:solidFill>
              <a:srgbClr val="0099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algn="ctr" eaLnBrk="1" hangingPunct="1"/>
              <a:endParaRPr lang="en-US" altLang="en-US" sz="2400">
                <a:latin typeface="Times New Roman" panose="02020603050405020304" pitchFamily="18" charset="0"/>
              </a:endParaRPr>
            </a:p>
          </p:txBody>
        </p:sp>
        <p:sp>
          <p:nvSpPr>
            <p:cNvPr id="52386" name="AutoShape 49"/>
            <p:cNvSpPr>
              <a:spLocks noChangeArrowheads="1"/>
            </p:cNvSpPr>
            <p:nvPr/>
          </p:nvSpPr>
          <p:spPr bwMode="auto">
            <a:xfrm>
              <a:off x="1296" y="3822"/>
              <a:ext cx="96" cy="96"/>
            </a:xfrm>
            <a:prstGeom prst="octagon">
              <a:avLst>
                <a:gd name="adj" fmla="val 29287"/>
              </a:avLst>
            </a:prstGeom>
            <a:solidFill>
              <a:srgbClr val="0099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algn="ctr" eaLnBrk="1" hangingPunct="1"/>
              <a:endParaRPr lang="en-US" altLang="en-US" sz="2400">
                <a:latin typeface="Times New Roman" panose="02020603050405020304" pitchFamily="18" charset="0"/>
              </a:endParaRPr>
            </a:p>
          </p:txBody>
        </p:sp>
        <p:sp>
          <p:nvSpPr>
            <p:cNvPr id="52387" name="AutoShape 50"/>
            <p:cNvSpPr>
              <a:spLocks noChangeArrowheads="1"/>
            </p:cNvSpPr>
            <p:nvPr/>
          </p:nvSpPr>
          <p:spPr bwMode="auto">
            <a:xfrm>
              <a:off x="1200" y="3822"/>
              <a:ext cx="96" cy="96"/>
            </a:xfrm>
            <a:prstGeom prst="octagon">
              <a:avLst>
                <a:gd name="adj" fmla="val 29287"/>
              </a:avLst>
            </a:prstGeom>
            <a:solidFill>
              <a:srgbClr val="0099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algn="ctr" eaLnBrk="1" hangingPunct="1"/>
              <a:endParaRPr lang="en-US" altLang="en-US" sz="2400">
                <a:latin typeface="Times New Roman" panose="02020603050405020304" pitchFamily="18" charset="0"/>
              </a:endParaRPr>
            </a:p>
          </p:txBody>
        </p:sp>
        <p:sp>
          <p:nvSpPr>
            <p:cNvPr id="52388" name="AutoShape 51"/>
            <p:cNvSpPr>
              <a:spLocks noChangeArrowheads="1"/>
            </p:cNvSpPr>
            <p:nvPr/>
          </p:nvSpPr>
          <p:spPr bwMode="auto">
            <a:xfrm>
              <a:off x="1008" y="3822"/>
              <a:ext cx="96" cy="96"/>
            </a:xfrm>
            <a:prstGeom prst="octagon">
              <a:avLst>
                <a:gd name="adj" fmla="val 29287"/>
              </a:avLst>
            </a:prstGeom>
            <a:solidFill>
              <a:srgbClr val="0099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algn="ctr" eaLnBrk="1" hangingPunct="1"/>
              <a:endParaRPr lang="en-US" altLang="en-US" sz="2400">
                <a:latin typeface="Times New Roman" panose="02020603050405020304" pitchFamily="18" charset="0"/>
              </a:endParaRPr>
            </a:p>
          </p:txBody>
        </p:sp>
        <p:sp>
          <p:nvSpPr>
            <p:cNvPr id="52389" name="AutoShape 52"/>
            <p:cNvSpPr>
              <a:spLocks noChangeArrowheads="1"/>
            </p:cNvSpPr>
            <p:nvPr/>
          </p:nvSpPr>
          <p:spPr bwMode="auto">
            <a:xfrm>
              <a:off x="1440" y="3726"/>
              <a:ext cx="96" cy="96"/>
            </a:xfrm>
            <a:prstGeom prst="octagon">
              <a:avLst>
                <a:gd name="adj" fmla="val 29287"/>
              </a:avLst>
            </a:prstGeom>
            <a:solidFill>
              <a:srgbClr val="0099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algn="ctr" eaLnBrk="1" hangingPunct="1"/>
              <a:endParaRPr lang="en-US" altLang="en-US" sz="2400">
                <a:latin typeface="Times New Roman" panose="02020603050405020304" pitchFamily="18" charset="0"/>
              </a:endParaRPr>
            </a:p>
          </p:txBody>
        </p:sp>
        <p:sp>
          <p:nvSpPr>
            <p:cNvPr id="52390" name="AutoShape 53"/>
            <p:cNvSpPr>
              <a:spLocks noChangeArrowheads="1"/>
            </p:cNvSpPr>
            <p:nvPr/>
          </p:nvSpPr>
          <p:spPr bwMode="auto">
            <a:xfrm>
              <a:off x="1248" y="3726"/>
              <a:ext cx="96" cy="96"/>
            </a:xfrm>
            <a:prstGeom prst="octagon">
              <a:avLst>
                <a:gd name="adj" fmla="val 29287"/>
              </a:avLst>
            </a:prstGeom>
            <a:solidFill>
              <a:srgbClr val="0099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algn="ctr" eaLnBrk="1" hangingPunct="1"/>
              <a:endParaRPr lang="en-US" altLang="en-US" sz="2400">
                <a:latin typeface="Times New Roman" panose="02020603050405020304" pitchFamily="18" charset="0"/>
              </a:endParaRPr>
            </a:p>
          </p:txBody>
        </p:sp>
        <p:sp>
          <p:nvSpPr>
            <p:cNvPr id="52391" name="AutoShape 54"/>
            <p:cNvSpPr>
              <a:spLocks noChangeArrowheads="1"/>
            </p:cNvSpPr>
            <p:nvPr/>
          </p:nvSpPr>
          <p:spPr bwMode="auto">
            <a:xfrm>
              <a:off x="1536" y="3726"/>
              <a:ext cx="96" cy="96"/>
            </a:xfrm>
            <a:prstGeom prst="octagon">
              <a:avLst>
                <a:gd name="adj" fmla="val 29287"/>
              </a:avLst>
            </a:prstGeom>
            <a:solidFill>
              <a:srgbClr val="0099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algn="ctr" eaLnBrk="1" hangingPunct="1"/>
              <a:endParaRPr lang="en-US" altLang="en-US" sz="2400">
                <a:latin typeface="Times New Roman" panose="02020603050405020304" pitchFamily="18" charset="0"/>
              </a:endParaRPr>
            </a:p>
          </p:txBody>
        </p:sp>
        <p:sp>
          <p:nvSpPr>
            <p:cNvPr id="52392" name="AutoShape 55"/>
            <p:cNvSpPr>
              <a:spLocks noChangeArrowheads="1"/>
            </p:cNvSpPr>
            <p:nvPr/>
          </p:nvSpPr>
          <p:spPr bwMode="auto">
            <a:xfrm>
              <a:off x="1344" y="3726"/>
              <a:ext cx="96" cy="96"/>
            </a:xfrm>
            <a:prstGeom prst="octagon">
              <a:avLst>
                <a:gd name="adj" fmla="val 29287"/>
              </a:avLst>
            </a:prstGeom>
            <a:solidFill>
              <a:srgbClr val="0099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algn="ctr" eaLnBrk="1" hangingPunct="1"/>
              <a:endParaRPr lang="en-US" altLang="en-US" sz="2400">
                <a:latin typeface="Times New Roman" panose="02020603050405020304" pitchFamily="18" charset="0"/>
              </a:endParaRPr>
            </a:p>
          </p:txBody>
        </p:sp>
        <p:sp>
          <p:nvSpPr>
            <p:cNvPr id="52393" name="AutoShape 56"/>
            <p:cNvSpPr>
              <a:spLocks noChangeArrowheads="1"/>
            </p:cNvSpPr>
            <p:nvPr/>
          </p:nvSpPr>
          <p:spPr bwMode="auto">
            <a:xfrm>
              <a:off x="1632" y="3918"/>
              <a:ext cx="96" cy="96"/>
            </a:xfrm>
            <a:prstGeom prst="octagon">
              <a:avLst>
                <a:gd name="adj" fmla="val 29287"/>
              </a:avLst>
            </a:prstGeom>
            <a:solidFill>
              <a:srgbClr val="0099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algn="ctr" eaLnBrk="1" hangingPunct="1"/>
              <a:endParaRPr lang="en-US" altLang="en-US" sz="2400">
                <a:latin typeface="Times New Roman" panose="02020603050405020304" pitchFamily="18" charset="0"/>
              </a:endParaRPr>
            </a:p>
          </p:txBody>
        </p:sp>
        <p:sp>
          <p:nvSpPr>
            <p:cNvPr id="52394" name="AutoShape 142"/>
            <p:cNvSpPr>
              <a:spLocks noChangeArrowheads="1"/>
            </p:cNvSpPr>
            <p:nvPr/>
          </p:nvSpPr>
          <p:spPr bwMode="auto">
            <a:xfrm>
              <a:off x="1296" y="3630"/>
              <a:ext cx="96" cy="96"/>
            </a:xfrm>
            <a:prstGeom prst="octagon">
              <a:avLst>
                <a:gd name="adj" fmla="val 29287"/>
              </a:avLst>
            </a:prstGeom>
            <a:solidFill>
              <a:srgbClr val="0099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algn="ctr" eaLnBrk="1" hangingPunct="1"/>
              <a:endParaRPr lang="en-US" altLang="en-US" sz="2400">
                <a:latin typeface="Times New Roman" panose="02020603050405020304" pitchFamily="18" charset="0"/>
              </a:endParaRPr>
            </a:p>
          </p:txBody>
        </p:sp>
        <p:sp>
          <p:nvSpPr>
            <p:cNvPr id="52395" name="AutoShape 143"/>
            <p:cNvSpPr>
              <a:spLocks noChangeArrowheads="1"/>
            </p:cNvSpPr>
            <p:nvPr/>
          </p:nvSpPr>
          <p:spPr bwMode="auto">
            <a:xfrm>
              <a:off x="1776" y="3822"/>
              <a:ext cx="96" cy="96"/>
            </a:xfrm>
            <a:prstGeom prst="octagon">
              <a:avLst>
                <a:gd name="adj" fmla="val 29287"/>
              </a:avLst>
            </a:prstGeom>
            <a:solidFill>
              <a:srgbClr val="0099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algn="ctr" eaLnBrk="1" hangingPunct="1"/>
              <a:endParaRPr lang="en-US" altLang="en-US" sz="2400">
                <a:latin typeface="Times New Roman" panose="02020603050405020304" pitchFamily="18" charset="0"/>
              </a:endParaRPr>
            </a:p>
          </p:txBody>
        </p:sp>
      </p:grpSp>
      <p:sp>
        <p:nvSpPr>
          <p:cNvPr id="52231" name="Rectangle 98"/>
          <p:cNvSpPr>
            <a:spLocks noChangeArrowheads="1"/>
          </p:cNvSpPr>
          <p:nvPr/>
        </p:nvSpPr>
        <p:spPr bwMode="auto">
          <a:xfrm>
            <a:off x="3589338" y="4311650"/>
            <a:ext cx="2032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r>
              <a:rPr lang="en-US" altLang="en-US" sz="2400" b="1" i="1">
                <a:solidFill>
                  <a:srgbClr val="FF0000"/>
                </a:solidFill>
              </a:rPr>
              <a:t>Y</a:t>
            </a:r>
          </a:p>
        </p:txBody>
      </p:sp>
      <p:grpSp>
        <p:nvGrpSpPr>
          <p:cNvPr id="52232" name="Group 135"/>
          <p:cNvGrpSpPr>
            <a:grpSpLocks/>
          </p:cNvGrpSpPr>
          <p:nvPr/>
        </p:nvGrpSpPr>
        <p:grpSpPr bwMode="auto">
          <a:xfrm>
            <a:off x="1511300" y="3686175"/>
            <a:ext cx="2146300" cy="530225"/>
            <a:chOff x="148" y="3504"/>
            <a:chExt cx="1621" cy="278"/>
          </a:xfrm>
        </p:grpSpPr>
        <p:sp>
          <p:nvSpPr>
            <p:cNvPr id="52368" name="Line 100"/>
            <p:cNvSpPr>
              <a:spLocks noChangeShapeType="1"/>
            </p:cNvSpPr>
            <p:nvPr/>
          </p:nvSpPr>
          <p:spPr bwMode="auto">
            <a:xfrm flipV="1">
              <a:off x="148" y="3518"/>
              <a:ext cx="4" cy="264"/>
            </a:xfrm>
            <a:prstGeom prst="line">
              <a:avLst/>
            </a:prstGeom>
            <a:noFill/>
            <a:ln w="57150">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2369" name="Line 101"/>
            <p:cNvSpPr>
              <a:spLocks noChangeShapeType="1"/>
            </p:cNvSpPr>
            <p:nvPr/>
          </p:nvSpPr>
          <p:spPr bwMode="auto">
            <a:xfrm>
              <a:off x="1768" y="3504"/>
              <a:ext cx="1" cy="270"/>
            </a:xfrm>
            <a:prstGeom prst="line">
              <a:avLst/>
            </a:prstGeom>
            <a:noFill/>
            <a:ln w="57150">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2370" name="Line 109"/>
            <p:cNvSpPr>
              <a:spLocks noChangeShapeType="1"/>
            </p:cNvSpPr>
            <p:nvPr/>
          </p:nvSpPr>
          <p:spPr bwMode="auto">
            <a:xfrm>
              <a:off x="152" y="3520"/>
              <a:ext cx="1616" cy="0"/>
            </a:xfrm>
            <a:prstGeom prst="line">
              <a:avLst/>
            </a:prstGeom>
            <a:noFill/>
            <a:ln w="57150">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 name="Group 186"/>
          <p:cNvGrpSpPr>
            <a:grpSpLocks/>
          </p:cNvGrpSpPr>
          <p:nvPr/>
        </p:nvGrpSpPr>
        <p:grpSpPr bwMode="auto">
          <a:xfrm>
            <a:off x="1504950" y="3762375"/>
            <a:ext cx="2133600" cy="457200"/>
            <a:chOff x="948" y="2370"/>
            <a:chExt cx="1344" cy="288"/>
          </a:xfrm>
        </p:grpSpPr>
        <p:sp>
          <p:nvSpPr>
            <p:cNvPr id="52336" name="AutoShape 102"/>
            <p:cNvSpPr>
              <a:spLocks noChangeArrowheads="1"/>
            </p:cNvSpPr>
            <p:nvPr/>
          </p:nvSpPr>
          <p:spPr bwMode="auto">
            <a:xfrm>
              <a:off x="1668" y="2370"/>
              <a:ext cx="96" cy="96"/>
            </a:xfrm>
            <a:prstGeom prst="octagon">
              <a:avLst>
                <a:gd name="adj" fmla="val 29287"/>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algn="ctr" eaLnBrk="1" hangingPunct="1"/>
              <a:endParaRPr lang="en-US" altLang="en-US" sz="2400">
                <a:latin typeface="Times New Roman" panose="02020603050405020304" pitchFamily="18" charset="0"/>
              </a:endParaRPr>
            </a:p>
          </p:txBody>
        </p:sp>
        <p:sp>
          <p:nvSpPr>
            <p:cNvPr id="52337" name="AutoShape 103"/>
            <p:cNvSpPr>
              <a:spLocks noChangeArrowheads="1"/>
            </p:cNvSpPr>
            <p:nvPr/>
          </p:nvSpPr>
          <p:spPr bwMode="auto">
            <a:xfrm>
              <a:off x="1048" y="2466"/>
              <a:ext cx="96" cy="96"/>
            </a:xfrm>
            <a:prstGeom prst="octagon">
              <a:avLst>
                <a:gd name="adj" fmla="val 29287"/>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algn="ctr" eaLnBrk="1" hangingPunct="1"/>
              <a:endParaRPr lang="en-US" altLang="en-US" sz="2400">
                <a:latin typeface="Times New Roman" panose="02020603050405020304" pitchFamily="18" charset="0"/>
              </a:endParaRPr>
            </a:p>
          </p:txBody>
        </p:sp>
        <p:sp>
          <p:nvSpPr>
            <p:cNvPr id="52338" name="AutoShape 104"/>
            <p:cNvSpPr>
              <a:spLocks noChangeArrowheads="1"/>
            </p:cNvSpPr>
            <p:nvPr/>
          </p:nvSpPr>
          <p:spPr bwMode="auto">
            <a:xfrm>
              <a:off x="2052" y="2370"/>
              <a:ext cx="96" cy="96"/>
            </a:xfrm>
            <a:prstGeom prst="octagon">
              <a:avLst>
                <a:gd name="adj" fmla="val 29287"/>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algn="ctr" eaLnBrk="1" hangingPunct="1"/>
              <a:endParaRPr lang="en-US" altLang="en-US" sz="2400">
                <a:latin typeface="Times New Roman" panose="02020603050405020304" pitchFamily="18" charset="0"/>
              </a:endParaRPr>
            </a:p>
          </p:txBody>
        </p:sp>
        <p:sp>
          <p:nvSpPr>
            <p:cNvPr id="52339" name="AutoShape 105"/>
            <p:cNvSpPr>
              <a:spLocks noChangeArrowheads="1"/>
            </p:cNvSpPr>
            <p:nvPr/>
          </p:nvSpPr>
          <p:spPr bwMode="auto">
            <a:xfrm>
              <a:off x="948" y="2466"/>
              <a:ext cx="96" cy="96"/>
            </a:xfrm>
            <a:prstGeom prst="octagon">
              <a:avLst>
                <a:gd name="adj" fmla="val 29287"/>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algn="ctr" eaLnBrk="1" hangingPunct="1"/>
              <a:endParaRPr lang="en-US" altLang="en-US" sz="2400">
                <a:latin typeface="Times New Roman" panose="02020603050405020304" pitchFamily="18" charset="0"/>
              </a:endParaRPr>
            </a:p>
          </p:txBody>
        </p:sp>
        <p:sp>
          <p:nvSpPr>
            <p:cNvPr id="52340" name="AutoShape 106"/>
            <p:cNvSpPr>
              <a:spLocks noChangeArrowheads="1"/>
            </p:cNvSpPr>
            <p:nvPr/>
          </p:nvSpPr>
          <p:spPr bwMode="auto">
            <a:xfrm>
              <a:off x="1148" y="2466"/>
              <a:ext cx="96" cy="96"/>
            </a:xfrm>
            <a:prstGeom prst="octagon">
              <a:avLst>
                <a:gd name="adj" fmla="val 29287"/>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algn="ctr" eaLnBrk="1" hangingPunct="1"/>
              <a:endParaRPr lang="en-US" altLang="en-US" sz="2400">
                <a:latin typeface="Times New Roman" panose="02020603050405020304" pitchFamily="18" charset="0"/>
              </a:endParaRPr>
            </a:p>
          </p:txBody>
        </p:sp>
        <p:sp>
          <p:nvSpPr>
            <p:cNvPr id="52341" name="AutoShape 107"/>
            <p:cNvSpPr>
              <a:spLocks noChangeArrowheads="1"/>
            </p:cNvSpPr>
            <p:nvPr/>
          </p:nvSpPr>
          <p:spPr bwMode="auto">
            <a:xfrm>
              <a:off x="996" y="2370"/>
              <a:ext cx="96" cy="96"/>
            </a:xfrm>
            <a:prstGeom prst="octagon">
              <a:avLst>
                <a:gd name="adj" fmla="val 29287"/>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algn="ctr" eaLnBrk="1" hangingPunct="1"/>
              <a:endParaRPr lang="en-US" altLang="en-US" sz="2400">
                <a:latin typeface="Times New Roman" panose="02020603050405020304" pitchFamily="18" charset="0"/>
              </a:endParaRPr>
            </a:p>
          </p:txBody>
        </p:sp>
        <p:sp>
          <p:nvSpPr>
            <p:cNvPr id="52342" name="AutoShape 110"/>
            <p:cNvSpPr>
              <a:spLocks noChangeArrowheads="1"/>
            </p:cNvSpPr>
            <p:nvPr/>
          </p:nvSpPr>
          <p:spPr bwMode="auto">
            <a:xfrm>
              <a:off x="1848" y="2466"/>
              <a:ext cx="96" cy="96"/>
            </a:xfrm>
            <a:prstGeom prst="octagon">
              <a:avLst>
                <a:gd name="adj" fmla="val 29287"/>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algn="ctr" eaLnBrk="1" hangingPunct="1"/>
              <a:endParaRPr lang="en-US" altLang="en-US" sz="2400">
                <a:latin typeface="Times New Roman" panose="02020603050405020304" pitchFamily="18" charset="0"/>
              </a:endParaRPr>
            </a:p>
          </p:txBody>
        </p:sp>
        <p:sp>
          <p:nvSpPr>
            <p:cNvPr id="52343" name="AutoShape 111"/>
            <p:cNvSpPr>
              <a:spLocks noChangeArrowheads="1"/>
            </p:cNvSpPr>
            <p:nvPr/>
          </p:nvSpPr>
          <p:spPr bwMode="auto">
            <a:xfrm>
              <a:off x="1548" y="2466"/>
              <a:ext cx="96" cy="96"/>
            </a:xfrm>
            <a:prstGeom prst="octagon">
              <a:avLst>
                <a:gd name="adj" fmla="val 29287"/>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algn="ctr" eaLnBrk="1" hangingPunct="1"/>
              <a:endParaRPr lang="en-US" altLang="en-US" sz="2400">
                <a:latin typeface="Times New Roman" panose="02020603050405020304" pitchFamily="18" charset="0"/>
              </a:endParaRPr>
            </a:p>
          </p:txBody>
        </p:sp>
        <p:sp>
          <p:nvSpPr>
            <p:cNvPr id="52344" name="AutoShape 112"/>
            <p:cNvSpPr>
              <a:spLocks noChangeArrowheads="1"/>
            </p:cNvSpPr>
            <p:nvPr/>
          </p:nvSpPr>
          <p:spPr bwMode="auto">
            <a:xfrm>
              <a:off x="1348" y="2466"/>
              <a:ext cx="96" cy="96"/>
            </a:xfrm>
            <a:prstGeom prst="octagon">
              <a:avLst>
                <a:gd name="adj" fmla="val 29287"/>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algn="ctr" eaLnBrk="1" hangingPunct="1"/>
              <a:endParaRPr lang="en-US" altLang="en-US" sz="2400">
                <a:latin typeface="Times New Roman" panose="02020603050405020304" pitchFamily="18" charset="0"/>
              </a:endParaRPr>
            </a:p>
          </p:txBody>
        </p:sp>
        <p:sp>
          <p:nvSpPr>
            <p:cNvPr id="52345" name="AutoShape 113"/>
            <p:cNvSpPr>
              <a:spLocks noChangeArrowheads="1"/>
            </p:cNvSpPr>
            <p:nvPr/>
          </p:nvSpPr>
          <p:spPr bwMode="auto">
            <a:xfrm>
              <a:off x="1448" y="2466"/>
              <a:ext cx="96" cy="96"/>
            </a:xfrm>
            <a:prstGeom prst="octagon">
              <a:avLst>
                <a:gd name="adj" fmla="val 29287"/>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algn="ctr" eaLnBrk="1" hangingPunct="1"/>
              <a:endParaRPr lang="en-US" altLang="en-US" sz="2400">
                <a:latin typeface="Times New Roman" panose="02020603050405020304" pitchFamily="18" charset="0"/>
              </a:endParaRPr>
            </a:p>
          </p:txBody>
        </p:sp>
        <p:sp>
          <p:nvSpPr>
            <p:cNvPr id="52346" name="AutoShape 114"/>
            <p:cNvSpPr>
              <a:spLocks noChangeArrowheads="1"/>
            </p:cNvSpPr>
            <p:nvPr/>
          </p:nvSpPr>
          <p:spPr bwMode="auto">
            <a:xfrm>
              <a:off x="1648" y="2466"/>
              <a:ext cx="96" cy="96"/>
            </a:xfrm>
            <a:prstGeom prst="octagon">
              <a:avLst>
                <a:gd name="adj" fmla="val 29287"/>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algn="ctr" eaLnBrk="1" hangingPunct="1"/>
              <a:endParaRPr lang="en-US" altLang="en-US" sz="2400">
                <a:latin typeface="Times New Roman" panose="02020603050405020304" pitchFamily="18" charset="0"/>
              </a:endParaRPr>
            </a:p>
          </p:txBody>
        </p:sp>
        <p:sp>
          <p:nvSpPr>
            <p:cNvPr id="52347" name="AutoShape 115"/>
            <p:cNvSpPr>
              <a:spLocks noChangeArrowheads="1"/>
            </p:cNvSpPr>
            <p:nvPr/>
          </p:nvSpPr>
          <p:spPr bwMode="auto">
            <a:xfrm>
              <a:off x="1248" y="2466"/>
              <a:ext cx="96" cy="96"/>
            </a:xfrm>
            <a:prstGeom prst="octagon">
              <a:avLst>
                <a:gd name="adj" fmla="val 29287"/>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algn="ctr" eaLnBrk="1" hangingPunct="1"/>
              <a:endParaRPr lang="en-US" altLang="en-US" sz="2400">
                <a:latin typeface="Times New Roman" panose="02020603050405020304" pitchFamily="18" charset="0"/>
              </a:endParaRPr>
            </a:p>
          </p:txBody>
        </p:sp>
        <p:sp>
          <p:nvSpPr>
            <p:cNvPr id="52348" name="AutoShape 116"/>
            <p:cNvSpPr>
              <a:spLocks noChangeArrowheads="1"/>
            </p:cNvSpPr>
            <p:nvPr/>
          </p:nvSpPr>
          <p:spPr bwMode="auto">
            <a:xfrm>
              <a:off x="1948" y="2466"/>
              <a:ext cx="96" cy="96"/>
            </a:xfrm>
            <a:prstGeom prst="octagon">
              <a:avLst>
                <a:gd name="adj" fmla="val 29287"/>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algn="ctr" eaLnBrk="1" hangingPunct="1"/>
              <a:endParaRPr lang="en-US" altLang="en-US" sz="2400">
                <a:latin typeface="Times New Roman" panose="02020603050405020304" pitchFamily="18" charset="0"/>
              </a:endParaRPr>
            </a:p>
          </p:txBody>
        </p:sp>
        <p:sp>
          <p:nvSpPr>
            <p:cNvPr id="52349" name="AutoShape 117"/>
            <p:cNvSpPr>
              <a:spLocks noChangeArrowheads="1"/>
            </p:cNvSpPr>
            <p:nvPr/>
          </p:nvSpPr>
          <p:spPr bwMode="auto">
            <a:xfrm>
              <a:off x="2148" y="2466"/>
              <a:ext cx="96" cy="96"/>
            </a:xfrm>
            <a:prstGeom prst="octagon">
              <a:avLst>
                <a:gd name="adj" fmla="val 29287"/>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algn="ctr" eaLnBrk="1" hangingPunct="1"/>
              <a:endParaRPr lang="en-US" altLang="en-US" sz="2400">
                <a:latin typeface="Times New Roman" panose="02020603050405020304" pitchFamily="18" charset="0"/>
              </a:endParaRPr>
            </a:p>
          </p:txBody>
        </p:sp>
        <p:sp>
          <p:nvSpPr>
            <p:cNvPr id="52350" name="AutoShape 118"/>
            <p:cNvSpPr>
              <a:spLocks noChangeArrowheads="1"/>
            </p:cNvSpPr>
            <p:nvPr/>
          </p:nvSpPr>
          <p:spPr bwMode="auto">
            <a:xfrm>
              <a:off x="2048" y="2466"/>
              <a:ext cx="96" cy="96"/>
            </a:xfrm>
            <a:prstGeom prst="octagon">
              <a:avLst>
                <a:gd name="adj" fmla="val 29287"/>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algn="ctr" eaLnBrk="1" hangingPunct="1"/>
              <a:endParaRPr lang="en-US" altLang="en-US" sz="2400">
                <a:latin typeface="Times New Roman" panose="02020603050405020304" pitchFamily="18" charset="0"/>
              </a:endParaRPr>
            </a:p>
          </p:txBody>
        </p:sp>
        <p:sp>
          <p:nvSpPr>
            <p:cNvPr id="52351" name="AutoShape 119"/>
            <p:cNvSpPr>
              <a:spLocks noChangeArrowheads="1"/>
            </p:cNvSpPr>
            <p:nvPr/>
          </p:nvSpPr>
          <p:spPr bwMode="auto">
            <a:xfrm>
              <a:off x="1748" y="2466"/>
              <a:ext cx="96" cy="96"/>
            </a:xfrm>
            <a:prstGeom prst="octagon">
              <a:avLst>
                <a:gd name="adj" fmla="val 29287"/>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algn="ctr" eaLnBrk="1" hangingPunct="1"/>
              <a:endParaRPr lang="en-US" altLang="en-US" sz="2400">
                <a:latin typeface="Times New Roman" panose="02020603050405020304" pitchFamily="18" charset="0"/>
              </a:endParaRPr>
            </a:p>
          </p:txBody>
        </p:sp>
        <p:sp>
          <p:nvSpPr>
            <p:cNvPr id="52352" name="AutoShape 120"/>
            <p:cNvSpPr>
              <a:spLocks noChangeArrowheads="1"/>
            </p:cNvSpPr>
            <p:nvPr/>
          </p:nvSpPr>
          <p:spPr bwMode="auto">
            <a:xfrm>
              <a:off x="1092" y="2370"/>
              <a:ext cx="96" cy="96"/>
            </a:xfrm>
            <a:prstGeom prst="octagon">
              <a:avLst>
                <a:gd name="adj" fmla="val 29287"/>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algn="ctr" eaLnBrk="1" hangingPunct="1"/>
              <a:endParaRPr lang="en-US" altLang="en-US" sz="2400">
                <a:latin typeface="Times New Roman" panose="02020603050405020304" pitchFamily="18" charset="0"/>
              </a:endParaRPr>
            </a:p>
          </p:txBody>
        </p:sp>
        <p:sp>
          <p:nvSpPr>
            <p:cNvPr id="52353" name="AutoShape 121"/>
            <p:cNvSpPr>
              <a:spLocks noChangeArrowheads="1"/>
            </p:cNvSpPr>
            <p:nvPr/>
          </p:nvSpPr>
          <p:spPr bwMode="auto">
            <a:xfrm>
              <a:off x="1380" y="2370"/>
              <a:ext cx="96" cy="96"/>
            </a:xfrm>
            <a:prstGeom prst="octagon">
              <a:avLst>
                <a:gd name="adj" fmla="val 29287"/>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algn="ctr" eaLnBrk="1" hangingPunct="1"/>
              <a:endParaRPr lang="en-US" altLang="en-US" sz="2400">
                <a:latin typeface="Times New Roman" panose="02020603050405020304" pitchFamily="18" charset="0"/>
              </a:endParaRPr>
            </a:p>
          </p:txBody>
        </p:sp>
        <p:sp>
          <p:nvSpPr>
            <p:cNvPr id="52354" name="AutoShape 123"/>
            <p:cNvSpPr>
              <a:spLocks noChangeArrowheads="1"/>
            </p:cNvSpPr>
            <p:nvPr/>
          </p:nvSpPr>
          <p:spPr bwMode="auto">
            <a:xfrm>
              <a:off x="996" y="2562"/>
              <a:ext cx="96" cy="96"/>
            </a:xfrm>
            <a:prstGeom prst="octagon">
              <a:avLst>
                <a:gd name="adj" fmla="val 29287"/>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algn="ctr" eaLnBrk="1" hangingPunct="1"/>
              <a:endParaRPr lang="en-US" altLang="en-US" sz="2400">
                <a:latin typeface="Times New Roman" panose="02020603050405020304" pitchFamily="18" charset="0"/>
              </a:endParaRPr>
            </a:p>
          </p:txBody>
        </p:sp>
        <p:sp>
          <p:nvSpPr>
            <p:cNvPr id="52355" name="AutoShape 124"/>
            <p:cNvSpPr>
              <a:spLocks noChangeArrowheads="1"/>
            </p:cNvSpPr>
            <p:nvPr/>
          </p:nvSpPr>
          <p:spPr bwMode="auto">
            <a:xfrm>
              <a:off x="1196" y="2562"/>
              <a:ext cx="96" cy="96"/>
            </a:xfrm>
            <a:prstGeom prst="octagon">
              <a:avLst>
                <a:gd name="adj" fmla="val 29287"/>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algn="ctr" eaLnBrk="1" hangingPunct="1"/>
              <a:endParaRPr lang="en-US" altLang="en-US" sz="2400">
                <a:latin typeface="Times New Roman" panose="02020603050405020304" pitchFamily="18" charset="0"/>
              </a:endParaRPr>
            </a:p>
          </p:txBody>
        </p:sp>
        <p:sp>
          <p:nvSpPr>
            <p:cNvPr id="52356" name="AutoShape 125"/>
            <p:cNvSpPr>
              <a:spLocks noChangeArrowheads="1"/>
            </p:cNvSpPr>
            <p:nvPr/>
          </p:nvSpPr>
          <p:spPr bwMode="auto">
            <a:xfrm>
              <a:off x="1896" y="2562"/>
              <a:ext cx="96" cy="96"/>
            </a:xfrm>
            <a:prstGeom prst="octagon">
              <a:avLst>
                <a:gd name="adj" fmla="val 29287"/>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algn="ctr" eaLnBrk="1" hangingPunct="1"/>
              <a:endParaRPr lang="en-US" altLang="en-US" sz="2400">
                <a:latin typeface="Times New Roman" panose="02020603050405020304" pitchFamily="18" charset="0"/>
              </a:endParaRPr>
            </a:p>
          </p:txBody>
        </p:sp>
        <p:sp>
          <p:nvSpPr>
            <p:cNvPr id="52357" name="AutoShape 126"/>
            <p:cNvSpPr>
              <a:spLocks noChangeArrowheads="1"/>
            </p:cNvSpPr>
            <p:nvPr/>
          </p:nvSpPr>
          <p:spPr bwMode="auto">
            <a:xfrm>
              <a:off x="1596" y="2562"/>
              <a:ext cx="96" cy="96"/>
            </a:xfrm>
            <a:prstGeom prst="octagon">
              <a:avLst>
                <a:gd name="adj" fmla="val 29287"/>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algn="ctr" eaLnBrk="1" hangingPunct="1"/>
              <a:endParaRPr lang="en-US" altLang="en-US" sz="2400">
                <a:latin typeface="Times New Roman" panose="02020603050405020304" pitchFamily="18" charset="0"/>
              </a:endParaRPr>
            </a:p>
          </p:txBody>
        </p:sp>
        <p:sp>
          <p:nvSpPr>
            <p:cNvPr id="52358" name="AutoShape 128"/>
            <p:cNvSpPr>
              <a:spLocks noChangeArrowheads="1"/>
            </p:cNvSpPr>
            <p:nvPr/>
          </p:nvSpPr>
          <p:spPr bwMode="auto">
            <a:xfrm>
              <a:off x="1496" y="2562"/>
              <a:ext cx="96" cy="96"/>
            </a:xfrm>
            <a:prstGeom prst="octagon">
              <a:avLst>
                <a:gd name="adj" fmla="val 29287"/>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algn="ctr" eaLnBrk="1" hangingPunct="1"/>
              <a:endParaRPr lang="en-US" altLang="en-US" sz="2400">
                <a:latin typeface="Times New Roman" panose="02020603050405020304" pitchFamily="18" charset="0"/>
              </a:endParaRPr>
            </a:p>
          </p:txBody>
        </p:sp>
        <p:sp>
          <p:nvSpPr>
            <p:cNvPr id="52359" name="AutoShape 129"/>
            <p:cNvSpPr>
              <a:spLocks noChangeArrowheads="1"/>
            </p:cNvSpPr>
            <p:nvPr/>
          </p:nvSpPr>
          <p:spPr bwMode="auto">
            <a:xfrm>
              <a:off x="1696" y="2562"/>
              <a:ext cx="96" cy="96"/>
            </a:xfrm>
            <a:prstGeom prst="octagon">
              <a:avLst>
                <a:gd name="adj" fmla="val 29287"/>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algn="ctr" eaLnBrk="1" hangingPunct="1"/>
              <a:endParaRPr lang="en-US" altLang="en-US" sz="2400">
                <a:latin typeface="Times New Roman" panose="02020603050405020304" pitchFamily="18" charset="0"/>
              </a:endParaRPr>
            </a:p>
          </p:txBody>
        </p:sp>
        <p:sp>
          <p:nvSpPr>
            <p:cNvPr id="52360" name="AutoShape 130"/>
            <p:cNvSpPr>
              <a:spLocks noChangeArrowheads="1"/>
            </p:cNvSpPr>
            <p:nvPr/>
          </p:nvSpPr>
          <p:spPr bwMode="auto">
            <a:xfrm>
              <a:off x="1296" y="2562"/>
              <a:ext cx="96" cy="96"/>
            </a:xfrm>
            <a:prstGeom prst="octagon">
              <a:avLst>
                <a:gd name="adj" fmla="val 29287"/>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algn="ctr" eaLnBrk="1" hangingPunct="1"/>
              <a:endParaRPr lang="en-US" altLang="en-US" sz="2400">
                <a:latin typeface="Times New Roman" panose="02020603050405020304" pitchFamily="18" charset="0"/>
              </a:endParaRPr>
            </a:p>
          </p:txBody>
        </p:sp>
        <p:sp>
          <p:nvSpPr>
            <p:cNvPr id="52361" name="AutoShape 131"/>
            <p:cNvSpPr>
              <a:spLocks noChangeArrowheads="1"/>
            </p:cNvSpPr>
            <p:nvPr/>
          </p:nvSpPr>
          <p:spPr bwMode="auto">
            <a:xfrm>
              <a:off x="1996" y="2562"/>
              <a:ext cx="96" cy="96"/>
            </a:xfrm>
            <a:prstGeom prst="octagon">
              <a:avLst>
                <a:gd name="adj" fmla="val 29287"/>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algn="ctr" eaLnBrk="1" hangingPunct="1"/>
              <a:endParaRPr lang="en-US" altLang="en-US" sz="2400">
                <a:latin typeface="Times New Roman" panose="02020603050405020304" pitchFamily="18" charset="0"/>
              </a:endParaRPr>
            </a:p>
          </p:txBody>
        </p:sp>
        <p:sp>
          <p:nvSpPr>
            <p:cNvPr id="52362" name="AutoShape 132"/>
            <p:cNvSpPr>
              <a:spLocks noChangeArrowheads="1"/>
            </p:cNvSpPr>
            <p:nvPr/>
          </p:nvSpPr>
          <p:spPr bwMode="auto">
            <a:xfrm>
              <a:off x="2196" y="2562"/>
              <a:ext cx="96" cy="96"/>
            </a:xfrm>
            <a:prstGeom prst="octagon">
              <a:avLst>
                <a:gd name="adj" fmla="val 29287"/>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algn="ctr" eaLnBrk="1" hangingPunct="1"/>
              <a:endParaRPr lang="en-US" altLang="en-US" sz="2400">
                <a:latin typeface="Times New Roman" panose="02020603050405020304" pitchFamily="18" charset="0"/>
              </a:endParaRPr>
            </a:p>
          </p:txBody>
        </p:sp>
        <p:sp>
          <p:nvSpPr>
            <p:cNvPr id="52363" name="AutoShape 133"/>
            <p:cNvSpPr>
              <a:spLocks noChangeArrowheads="1"/>
            </p:cNvSpPr>
            <p:nvPr/>
          </p:nvSpPr>
          <p:spPr bwMode="auto">
            <a:xfrm>
              <a:off x="2096" y="2562"/>
              <a:ext cx="96" cy="96"/>
            </a:xfrm>
            <a:prstGeom prst="octagon">
              <a:avLst>
                <a:gd name="adj" fmla="val 29287"/>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algn="ctr" eaLnBrk="1" hangingPunct="1"/>
              <a:endParaRPr lang="en-US" altLang="en-US" sz="2400">
                <a:latin typeface="Times New Roman" panose="02020603050405020304" pitchFamily="18" charset="0"/>
              </a:endParaRPr>
            </a:p>
          </p:txBody>
        </p:sp>
        <p:sp>
          <p:nvSpPr>
            <p:cNvPr id="52364" name="AutoShape 134"/>
            <p:cNvSpPr>
              <a:spLocks noChangeArrowheads="1"/>
            </p:cNvSpPr>
            <p:nvPr/>
          </p:nvSpPr>
          <p:spPr bwMode="auto">
            <a:xfrm>
              <a:off x="1796" y="2562"/>
              <a:ext cx="96" cy="96"/>
            </a:xfrm>
            <a:prstGeom prst="octagon">
              <a:avLst>
                <a:gd name="adj" fmla="val 29287"/>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algn="ctr" eaLnBrk="1" hangingPunct="1"/>
              <a:endParaRPr lang="en-US" altLang="en-US" sz="2400">
                <a:latin typeface="Times New Roman" panose="02020603050405020304" pitchFamily="18" charset="0"/>
              </a:endParaRPr>
            </a:p>
          </p:txBody>
        </p:sp>
        <p:sp>
          <p:nvSpPr>
            <p:cNvPr id="52365" name="AutoShape 136"/>
            <p:cNvSpPr>
              <a:spLocks noChangeArrowheads="1"/>
            </p:cNvSpPr>
            <p:nvPr/>
          </p:nvSpPr>
          <p:spPr bwMode="auto">
            <a:xfrm>
              <a:off x="1764" y="2370"/>
              <a:ext cx="96" cy="96"/>
            </a:xfrm>
            <a:prstGeom prst="octagon">
              <a:avLst>
                <a:gd name="adj" fmla="val 29287"/>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algn="ctr" eaLnBrk="1" hangingPunct="1"/>
              <a:endParaRPr lang="en-US" altLang="en-US" sz="2400">
                <a:latin typeface="Times New Roman" panose="02020603050405020304" pitchFamily="18" charset="0"/>
              </a:endParaRPr>
            </a:p>
          </p:txBody>
        </p:sp>
        <p:sp>
          <p:nvSpPr>
            <p:cNvPr id="52366" name="AutoShape 137"/>
            <p:cNvSpPr>
              <a:spLocks noChangeArrowheads="1"/>
            </p:cNvSpPr>
            <p:nvPr/>
          </p:nvSpPr>
          <p:spPr bwMode="auto">
            <a:xfrm>
              <a:off x="1920" y="2370"/>
              <a:ext cx="96" cy="96"/>
            </a:xfrm>
            <a:prstGeom prst="octagon">
              <a:avLst>
                <a:gd name="adj" fmla="val 29287"/>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algn="ctr" eaLnBrk="1" hangingPunct="1"/>
              <a:endParaRPr lang="en-US" altLang="en-US" sz="2400">
                <a:latin typeface="Times New Roman" panose="02020603050405020304" pitchFamily="18" charset="0"/>
              </a:endParaRPr>
            </a:p>
          </p:txBody>
        </p:sp>
        <p:sp>
          <p:nvSpPr>
            <p:cNvPr id="52367" name="AutoShape 144"/>
            <p:cNvSpPr>
              <a:spLocks noChangeArrowheads="1"/>
            </p:cNvSpPr>
            <p:nvPr/>
          </p:nvSpPr>
          <p:spPr bwMode="auto">
            <a:xfrm>
              <a:off x="1488" y="2370"/>
              <a:ext cx="96" cy="96"/>
            </a:xfrm>
            <a:prstGeom prst="octagon">
              <a:avLst>
                <a:gd name="adj" fmla="val 29287"/>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algn="ctr" eaLnBrk="1" hangingPunct="1"/>
              <a:endParaRPr lang="en-US" altLang="en-US" sz="2400">
                <a:latin typeface="Times New Roman" panose="02020603050405020304" pitchFamily="18" charset="0"/>
              </a:endParaRPr>
            </a:p>
          </p:txBody>
        </p:sp>
      </p:grpSp>
      <p:sp>
        <p:nvSpPr>
          <p:cNvPr id="52234" name="Freeform 5"/>
          <p:cNvSpPr>
            <a:spLocks/>
          </p:cNvSpPr>
          <p:nvPr/>
        </p:nvSpPr>
        <p:spPr bwMode="auto">
          <a:xfrm>
            <a:off x="1219200" y="2317750"/>
            <a:ext cx="2286000" cy="765175"/>
          </a:xfrm>
          <a:custGeom>
            <a:avLst/>
            <a:gdLst>
              <a:gd name="T0" fmla="*/ 30287 w 1736"/>
              <a:gd name="T1" fmla="*/ 731838 h 482"/>
              <a:gd name="T2" fmla="*/ 85593 w 1736"/>
              <a:gd name="T3" fmla="*/ 715963 h 482"/>
              <a:gd name="T4" fmla="*/ 143533 w 1736"/>
              <a:gd name="T5" fmla="*/ 693738 h 482"/>
              <a:gd name="T6" fmla="*/ 200157 w 1736"/>
              <a:gd name="T7" fmla="*/ 666750 h 482"/>
              <a:gd name="T8" fmla="*/ 258097 w 1736"/>
              <a:gd name="T9" fmla="*/ 631825 h 482"/>
              <a:gd name="T10" fmla="*/ 316037 w 1736"/>
              <a:gd name="T11" fmla="*/ 592138 h 482"/>
              <a:gd name="T12" fmla="*/ 372660 w 1736"/>
              <a:gd name="T13" fmla="*/ 544513 h 482"/>
              <a:gd name="T14" fmla="*/ 429283 w 1736"/>
              <a:gd name="T15" fmla="*/ 490538 h 482"/>
              <a:gd name="T16" fmla="*/ 485907 w 1736"/>
              <a:gd name="T17" fmla="*/ 431800 h 482"/>
              <a:gd name="T18" fmla="*/ 542530 w 1736"/>
              <a:gd name="T19" fmla="*/ 366713 h 482"/>
              <a:gd name="T20" fmla="*/ 600470 w 1736"/>
              <a:gd name="T21" fmla="*/ 301625 h 482"/>
              <a:gd name="T22" fmla="*/ 657093 w 1736"/>
              <a:gd name="T23" fmla="*/ 234950 h 482"/>
              <a:gd name="T24" fmla="*/ 715034 w 1736"/>
              <a:gd name="T25" fmla="*/ 171450 h 482"/>
              <a:gd name="T26" fmla="*/ 772974 w 1736"/>
              <a:gd name="T27" fmla="*/ 114300 h 482"/>
              <a:gd name="T28" fmla="*/ 828280 w 1736"/>
              <a:gd name="T29" fmla="*/ 66675 h 482"/>
              <a:gd name="T30" fmla="*/ 886220 w 1736"/>
              <a:gd name="T31" fmla="*/ 30163 h 482"/>
              <a:gd name="T32" fmla="*/ 942843 w 1736"/>
              <a:gd name="T33" fmla="*/ 7938 h 482"/>
              <a:gd name="T34" fmla="*/ 999467 w 1736"/>
              <a:gd name="T35" fmla="*/ 1588 h 482"/>
              <a:gd name="T36" fmla="*/ 1028437 w 1736"/>
              <a:gd name="T37" fmla="*/ 0 h 482"/>
              <a:gd name="T38" fmla="*/ 1057407 w 1736"/>
              <a:gd name="T39" fmla="*/ 1588 h 482"/>
              <a:gd name="T40" fmla="*/ 1114030 w 1736"/>
              <a:gd name="T41" fmla="*/ 15875 h 482"/>
              <a:gd name="T42" fmla="*/ 1171970 w 1736"/>
              <a:gd name="T43" fmla="*/ 46038 h 482"/>
              <a:gd name="T44" fmla="*/ 1227276 w 1736"/>
              <a:gd name="T45" fmla="*/ 90488 h 482"/>
              <a:gd name="T46" fmla="*/ 1285217 w 1736"/>
              <a:gd name="T47" fmla="*/ 142875 h 482"/>
              <a:gd name="T48" fmla="*/ 1343157 w 1736"/>
              <a:gd name="T49" fmla="*/ 203200 h 482"/>
              <a:gd name="T50" fmla="*/ 1399780 w 1736"/>
              <a:gd name="T51" fmla="*/ 268288 h 482"/>
              <a:gd name="T52" fmla="*/ 1456403 w 1736"/>
              <a:gd name="T53" fmla="*/ 334963 h 482"/>
              <a:gd name="T54" fmla="*/ 1514344 w 1736"/>
              <a:gd name="T55" fmla="*/ 400050 h 482"/>
              <a:gd name="T56" fmla="*/ 1572284 w 1736"/>
              <a:gd name="T57" fmla="*/ 461963 h 482"/>
              <a:gd name="T58" fmla="*/ 1628907 w 1736"/>
              <a:gd name="T59" fmla="*/ 517525 h 482"/>
              <a:gd name="T60" fmla="*/ 1686847 w 1736"/>
              <a:gd name="T61" fmla="*/ 568325 h 482"/>
              <a:gd name="T62" fmla="*/ 1742153 w 1736"/>
              <a:gd name="T63" fmla="*/ 612775 h 482"/>
              <a:gd name="T64" fmla="*/ 1798777 w 1736"/>
              <a:gd name="T65" fmla="*/ 649288 h 482"/>
              <a:gd name="T66" fmla="*/ 1856717 w 1736"/>
              <a:gd name="T67" fmla="*/ 679450 h 482"/>
              <a:gd name="T68" fmla="*/ 1914657 w 1736"/>
              <a:gd name="T69" fmla="*/ 703263 h 482"/>
              <a:gd name="T70" fmla="*/ 1971280 w 1736"/>
              <a:gd name="T71" fmla="*/ 722313 h 482"/>
              <a:gd name="T72" fmla="*/ 2027903 w 1736"/>
              <a:gd name="T73" fmla="*/ 738188 h 482"/>
              <a:gd name="T74" fmla="*/ 2085843 w 1736"/>
              <a:gd name="T75" fmla="*/ 750888 h 482"/>
              <a:gd name="T76" fmla="*/ 2143783 w 1736"/>
              <a:gd name="T77" fmla="*/ 757238 h 482"/>
              <a:gd name="T78" fmla="*/ 2199090 w 1736"/>
              <a:gd name="T79" fmla="*/ 762000 h 482"/>
              <a:gd name="T80" fmla="*/ 2255713 w 1736"/>
              <a:gd name="T81" fmla="*/ 765175 h 482"/>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736"/>
              <a:gd name="T124" fmla="*/ 0 h 482"/>
              <a:gd name="T125" fmla="*/ 1736 w 1736"/>
              <a:gd name="T126" fmla="*/ 482 h 482"/>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736" h="482">
                <a:moveTo>
                  <a:pt x="0" y="465"/>
                </a:moveTo>
                <a:lnTo>
                  <a:pt x="23" y="461"/>
                </a:lnTo>
                <a:lnTo>
                  <a:pt x="44" y="457"/>
                </a:lnTo>
                <a:lnTo>
                  <a:pt x="65" y="451"/>
                </a:lnTo>
                <a:lnTo>
                  <a:pt x="87" y="444"/>
                </a:lnTo>
                <a:lnTo>
                  <a:pt x="109" y="437"/>
                </a:lnTo>
                <a:lnTo>
                  <a:pt x="130" y="429"/>
                </a:lnTo>
                <a:lnTo>
                  <a:pt x="152" y="420"/>
                </a:lnTo>
                <a:lnTo>
                  <a:pt x="173" y="410"/>
                </a:lnTo>
                <a:lnTo>
                  <a:pt x="196" y="398"/>
                </a:lnTo>
                <a:lnTo>
                  <a:pt x="217" y="386"/>
                </a:lnTo>
                <a:lnTo>
                  <a:pt x="240" y="373"/>
                </a:lnTo>
                <a:lnTo>
                  <a:pt x="261" y="359"/>
                </a:lnTo>
                <a:lnTo>
                  <a:pt x="283" y="343"/>
                </a:lnTo>
                <a:lnTo>
                  <a:pt x="305" y="327"/>
                </a:lnTo>
                <a:lnTo>
                  <a:pt x="326" y="309"/>
                </a:lnTo>
                <a:lnTo>
                  <a:pt x="348" y="291"/>
                </a:lnTo>
                <a:lnTo>
                  <a:pt x="369" y="272"/>
                </a:lnTo>
                <a:lnTo>
                  <a:pt x="391" y="252"/>
                </a:lnTo>
                <a:lnTo>
                  <a:pt x="412" y="231"/>
                </a:lnTo>
                <a:lnTo>
                  <a:pt x="434" y="211"/>
                </a:lnTo>
                <a:lnTo>
                  <a:pt x="456" y="190"/>
                </a:lnTo>
                <a:lnTo>
                  <a:pt x="477" y="169"/>
                </a:lnTo>
                <a:lnTo>
                  <a:pt x="499" y="148"/>
                </a:lnTo>
                <a:lnTo>
                  <a:pt x="520" y="128"/>
                </a:lnTo>
                <a:lnTo>
                  <a:pt x="543" y="108"/>
                </a:lnTo>
                <a:lnTo>
                  <a:pt x="564" y="90"/>
                </a:lnTo>
                <a:lnTo>
                  <a:pt x="587" y="72"/>
                </a:lnTo>
                <a:lnTo>
                  <a:pt x="607" y="57"/>
                </a:lnTo>
                <a:lnTo>
                  <a:pt x="629" y="42"/>
                </a:lnTo>
                <a:lnTo>
                  <a:pt x="652" y="29"/>
                </a:lnTo>
                <a:lnTo>
                  <a:pt x="673" y="19"/>
                </a:lnTo>
                <a:lnTo>
                  <a:pt x="694" y="10"/>
                </a:lnTo>
                <a:lnTo>
                  <a:pt x="716" y="5"/>
                </a:lnTo>
                <a:lnTo>
                  <a:pt x="738" y="1"/>
                </a:lnTo>
                <a:lnTo>
                  <a:pt x="759" y="1"/>
                </a:lnTo>
                <a:lnTo>
                  <a:pt x="759" y="0"/>
                </a:lnTo>
                <a:lnTo>
                  <a:pt x="781" y="0"/>
                </a:lnTo>
                <a:lnTo>
                  <a:pt x="781" y="1"/>
                </a:lnTo>
                <a:lnTo>
                  <a:pt x="803" y="1"/>
                </a:lnTo>
                <a:lnTo>
                  <a:pt x="824" y="5"/>
                </a:lnTo>
                <a:lnTo>
                  <a:pt x="846" y="10"/>
                </a:lnTo>
                <a:lnTo>
                  <a:pt x="868" y="19"/>
                </a:lnTo>
                <a:lnTo>
                  <a:pt x="890" y="29"/>
                </a:lnTo>
                <a:lnTo>
                  <a:pt x="911" y="42"/>
                </a:lnTo>
                <a:lnTo>
                  <a:pt x="932" y="57"/>
                </a:lnTo>
                <a:lnTo>
                  <a:pt x="955" y="72"/>
                </a:lnTo>
                <a:lnTo>
                  <a:pt x="976" y="90"/>
                </a:lnTo>
                <a:lnTo>
                  <a:pt x="998" y="108"/>
                </a:lnTo>
                <a:lnTo>
                  <a:pt x="1020" y="128"/>
                </a:lnTo>
                <a:lnTo>
                  <a:pt x="1042" y="148"/>
                </a:lnTo>
                <a:lnTo>
                  <a:pt x="1063" y="169"/>
                </a:lnTo>
                <a:lnTo>
                  <a:pt x="1085" y="190"/>
                </a:lnTo>
                <a:lnTo>
                  <a:pt x="1106" y="211"/>
                </a:lnTo>
                <a:lnTo>
                  <a:pt x="1128" y="231"/>
                </a:lnTo>
                <a:lnTo>
                  <a:pt x="1150" y="252"/>
                </a:lnTo>
                <a:lnTo>
                  <a:pt x="1170" y="271"/>
                </a:lnTo>
                <a:lnTo>
                  <a:pt x="1194" y="291"/>
                </a:lnTo>
                <a:lnTo>
                  <a:pt x="1215" y="309"/>
                </a:lnTo>
                <a:lnTo>
                  <a:pt x="1237" y="326"/>
                </a:lnTo>
                <a:lnTo>
                  <a:pt x="1258" y="343"/>
                </a:lnTo>
                <a:lnTo>
                  <a:pt x="1281" y="358"/>
                </a:lnTo>
                <a:lnTo>
                  <a:pt x="1302" y="373"/>
                </a:lnTo>
                <a:lnTo>
                  <a:pt x="1323" y="386"/>
                </a:lnTo>
                <a:lnTo>
                  <a:pt x="1346" y="398"/>
                </a:lnTo>
                <a:lnTo>
                  <a:pt x="1366" y="409"/>
                </a:lnTo>
                <a:lnTo>
                  <a:pt x="1389" y="419"/>
                </a:lnTo>
                <a:lnTo>
                  <a:pt x="1410" y="428"/>
                </a:lnTo>
                <a:lnTo>
                  <a:pt x="1432" y="436"/>
                </a:lnTo>
                <a:lnTo>
                  <a:pt x="1454" y="443"/>
                </a:lnTo>
                <a:lnTo>
                  <a:pt x="1475" y="450"/>
                </a:lnTo>
                <a:lnTo>
                  <a:pt x="1497" y="455"/>
                </a:lnTo>
                <a:lnTo>
                  <a:pt x="1518" y="460"/>
                </a:lnTo>
                <a:lnTo>
                  <a:pt x="1540" y="465"/>
                </a:lnTo>
                <a:lnTo>
                  <a:pt x="1561" y="467"/>
                </a:lnTo>
                <a:lnTo>
                  <a:pt x="1584" y="473"/>
                </a:lnTo>
                <a:lnTo>
                  <a:pt x="1605" y="475"/>
                </a:lnTo>
                <a:lnTo>
                  <a:pt x="1628" y="477"/>
                </a:lnTo>
                <a:lnTo>
                  <a:pt x="1648" y="479"/>
                </a:lnTo>
                <a:lnTo>
                  <a:pt x="1670" y="480"/>
                </a:lnTo>
                <a:lnTo>
                  <a:pt x="1692" y="481"/>
                </a:lnTo>
                <a:lnTo>
                  <a:pt x="1713" y="482"/>
                </a:lnTo>
                <a:lnTo>
                  <a:pt x="1736" y="482"/>
                </a:lnTo>
              </a:path>
            </a:pathLst>
          </a:custGeom>
          <a:noFill/>
          <a:ln w="49213">
            <a:solidFill>
              <a:schemeClr val="accent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2235" name="Rectangle 7"/>
          <p:cNvSpPr>
            <a:spLocks noChangeArrowheads="1"/>
          </p:cNvSpPr>
          <p:nvPr/>
        </p:nvSpPr>
        <p:spPr bwMode="auto">
          <a:xfrm>
            <a:off x="3589338" y="3168650"/>
            <a:ext cx="2032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r>
              <a:rPr lang="en-US" altLang="en-US" sz="2400" b="1" i="1">
                <a:solidFill>
                  <a:schemeClr val="accent2"/>
                </a:solidFill>
              </a:rPr>
              <a:t>X</a:t>
            </a:r>
          </a:p>
        </p:txBody>
      </p:sp>
      <p:grpSp>
        <p:nvGrpSpPr>
          <p:cNvPr id="6" name="Group 185"/>
          <p:cNvGrpSpPr>
            <a:grpSpLocks/>
          </p:cNvGrpSpPr>
          <p:nvPr/>
        </p:nvGrpSpPr>
        <p:grpSpPr bwMode="auto">
          <a:xfrm>
            <a:off x="1524000" y="2314575"/>
            <a:ext cx="1524000" cy="762000"/>
            <a:chOff x="960" y="1458"/>
            <a:chExt cx="960" cy="480"/>
          </a:xfrm>
        </p:grpSpPr>
        <p:sp>
          <p:nvSpPr>
            <p:cNvPr id="52311" name="AutoShape 18"/>
            <p:cNvSpPr>
              <a:spLocks noChangeArrowheads="1"/>
            </p:cNvSpPr>
            <p:nvPr/>
          </p:nvSpPr>
          <p:spPr bwMode="auto">
            <a:xfrm>
              <a:off x="1440" y="1842"/>
              <a:ext cx="96" cy="96"/>
            </a:xfrm>
            <a:prstGeom prst="octagon">
              <a:avLst>
                <a:gd name="adj" fmla="val 29287"/>
              </a:avLst>
            </a:prstGeom>
            <a:solidFill>
              <a:schemeClr val="accent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algn="ctr" eaLnBrk="1" hangingPunct="1"/>
              <a:endParaRPr lang="en-US" altLang="en-US" sz="2400">
                <a:latin typeface="Times New Roman" panose="02020603050405020304" pitchFamily="18" charset="0"/>
              </a:endParaRPr>
            </a:p>
          </p:txBody>
        </p:sp>
        <p:sp>
          <p:nvSpPr>
            <p:cNvPr id="52312" name="AutoShape 21"/>
            <p:cNvSpPr>
              <a:spLocks noChangeArrowheads="1"/>
            </p:cNvSpPr>
            <p:nvPr/>
          </p:nvSpPr>
          <p:spPr bwMode="auto">
            <a:xfrm>
              <a:off x="1728" y="1842"/>
              <a:ext cx="96" cy="96"/>
            </a:xfrm>
            <a:prstGeom prst="octagon">
              <a:avLst>
                <a:gd name="adj" fmla="val 29287"/>
              </a:avLst>
            </a:prstGeom>
            <a:solidFill>
              <a:schemeClr val="accent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algn="ctr" eaLnBrk="1" hangingPunct="1"/>
              <a:endParaRPr lang="en-US" altLang="en-US" sz="2400">
                <a:latin typeface="Times New Roman" panose="02020603050405020304" pitchFamily="18" charset="0"/>
              </a:endParaRPr>
            </a:p>
          </p:txBody>
        </p:sp>
        <p:sp>
          <p:nvSpPr>
            <p:cNvPr id="52313" name="AutoShape 24"/>
            <p:cNvSpPr>
              <a:spLocks noChangeArrowheads="1"/>
            </p:cNvSpPr>
            <p:nvPr/>
          </p:nvSpPr>
          <p:spPr bwMode="auto">
            <a:xfrm>
              <a:off x="1536" y="1842"/>
              <a:ext cx="96" cy="96"/>
            </a:xfrm>
            <a:prstGeom prst="octagon">
              <a:avLst>
                <a:gd name="adj" fmla="val 29287"/>
              </a:avLst>
            </a:prstGeom>
            <a:solidFill>
              <a:schemeClr val="accent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algn="ctr" eaLnBrk="1" hangingPunct="1"/>
              <a:endParaRPr lang="en-US" altLang="en-US" sz="2400">
                <a:latin typeface="Times New Roman" panose="02020603050405020304" pitchFamily="18" charset="0"/>
              </a:endParaRPr>
            </a:p>
          </p:txBody>
        </p:sp>
        <p:sp>
          <p:nvSpPr>
            <p:cNvPr id="52314" name="AutoShape 27"/>
            <p:cNvSpPr>
              <a:spLocks noChangeArrowheads="1"/>
            </p:cNvSpPr>
            <p:nvPr/>
          </p:nvSpPr>
          <p:spPr bwMode="auto">
            <a:xfrm>
              <a:off x="1056" y="1842"/>
              <a:ext cx="96" cy="96"/>
            </a:xfrm>
            <a:prstGeom prst="octagon">
              <a:avLst>
                <a:gd name="adj" fmla="val 29287"/>
              </a:avLst>
            </a:prstGeom>
            <a:solidFill>
              <a:schemeClr val="accent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algn="ctr" eaLnBrk="1" hangingPunct="1"/>
              <a:endParaRPr lang="en-US" altLang="en-US" sz="2400">
                <a:latin typeface="Times New Roman" panose="02020603050405020304" pitchFamily="18" charset="0"/>
              </a:endParaRPr>
            </a:p>
          </p:txBody>
        </p:sp>
        <p:sp>
          <p:nvSpPr>
            <p:cNvPr id="52315" name="AutoShape 33"/>
            <p:cNvSpPr>
              <a:spLocks noChangeArrowheads="1"/>
            </p:cNvSpPr>
            <p:nvPr/>
          </p:nvSpPr>
          <p:spPr bwMode="auto">
            <a:xfrm>
              <a:off x="1248" y="1842"/>
              <a:ext cx="96" cy="96"/>
            </a:xfrm>
            <a:prstGeom prst="octagon">
              <a:avLst>
                <a:gd name="adj" fmla="val 29287"/>
              </a:avLst>
            </a:prstGeom>
            <a:solidFill>
              <a:schemeClr val="accent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algn="ctr" eaLnBrk="1" hangingPunct="1"/>
              <a:endParaRPr lang="en-US" altLang="en-US" sz="2400">
                <a:latin typeface="Times New Roman" panose="02020603050405020304" pitchFamily="18" charset="0"/>
              </a:endParaRPr>
            </a:p>
          </p:txBody>
        </p:sp>
        <p:sp>
          <p:nvSpPr>
            <p:cNvPr id="52316" name="AutoShape 78"/>
            <p:cNvSpPr>
              <a:spLocks noChangeArrowheads="1"/>
            </p:cNvSpPr>
            <p:nvPr/>
          </p:nvSpPr>
          <p:spPr bwMode="auto">
            <a:xfrm>
              <a:off x="1824" y="1842"/>
              <a:ext cx="96" cy="96"/>
            </a:xfrm>
            <a:prstGeom prst="octagon">
              <a:avLst>
                <a:gd name="adj" fmla="val 29287"/>
              </a:avLst>
            </a:prstGeom>
            <a:solidFill>
              <a:schemeClr val="accent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algn="ctr" eaLnBrk="1" hangingPunct="1"/>
              <a:endParaRPr lang="en-US" altLang="en-US" sz="2400">
                <a:latin typeface="Times New Roman" panose="02020603050405020304" pitchFamily="18" charset="0"/>
              </a:endParaRPr>
            </a:p>
          </p:txBody>
        </p:sp>
        <p:sp>
          <p:nvSpPr>
            <p:cNvPr id="52317" name="AutoShape 79"/>
            <p:cNvSpPr>
              <a:spLocks noChangeArrowheads="1"/>
            </p:cNvSpPr>
            <p:nvPr/>
          </p:nvSpPr>
          <p:spPr bwMode="auto">
            <a:xfrm>
              <a:off x="1488" y="1746"/>
              <a:ext cx="96" cy="96"/>
            </a:xfrm>
            <a:prstGeom prst="octagon">
              <a:avLst>
                <a:gd name="adj" fmla="val 29287"/>
              </a:avLst>
            </a:prstGeom>
            <a:solidFill>
              <a:schemeClr val="accent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algn="ctr" eaLnBrk="1" hangingPunct="1"/>
              <a:endParaRPr lang="en-US" altLang="en-US" sz="2400">
                <a:latin typeface="Times New Roman" panose="02020603050405020304" pitchFamily="18" charset="0"/>
              </a:endParaRPr>
            </a:p>
          </p:txBody>
        </p:sp>
        <p:sp>
          <p:nvSpPr>
            <p:cNvPr id="52318" name="AutoShape 80"/>
            <p:cNvSpPr>
              <a:spLocks noChangeArrowheads="1"/>
            </p:cNvSpPr>
            <p:nvPr/>
          </p:nvSpPr>
          <p:spPr bwMode="auto">
            <a:xfrm>
              <a:off x="1200" y="1746"/>
              <a:ext cx="96" cy="96"/>
            </a:xfrm>
            <a:prstGeom prst="octagon">
              <a:avLst>
                <a:gd name="adj" fmla="val 29287"/>
              </a:avLst>
            </a:prstGeom>
            <a:solidFill>
              <a:schemeClr val="accent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algn="ctr" eaLnBrk="1" hangingPunct="1"/>
              <a:endParaRPr lang="en-US" altLang="en-US" sz="2400">
                <a:latin typeface="Times New Roman" panose="02020603050405020304" pitchFamily="18" charset="0"/>
              </a:endParaRPr>
            </a:p>
          </p:txBody>
        </p:sp>
        <p:sp>
          <p:nvSpPr>
            <p:cNvPr id="52319" name="AutoShape 81"/>
            <p:cNvSpPr>
              <a:spLocks noChangeArrowheads="1"/>
            </p:cNvSpPr>
            <p:nvPr/>
          </p:nvSpPr>
          <p:spPr bwMode="auto">
            <a:xfrm>
              <a:off x="960" y="1842"/>
              <a:ext cx="96" cy="96"/>
            </a:xfrm>
            <a:prstGeom prst="octagon">
              <a:avLst>
                <a:gd name="adj" fmla="val 29287"/>
              </a:avLst>
            </a:prstGeom>
            <a:solidFill>
              <a:schemeClr val="accent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algn="ctr" eaLnBrk="1" hangingPunct="1"/>
              <a:endParaRPr lang="en-US" altLang="en-US" sz="2400">
                <a:latin typeface="Times New Roman" panose="02020603050405020304" pitchFamily="18" charset="0"/>
              </a:endParaRPr>
            </a:p>
          </p:txBody>
        </p:sp>
        <p:sp>
          <p:nvSpPr>
            <p:cNvPr id="52320" name="AutoShape 82"/>
            <p:cNvSpPr>
              <a:spLocks noChangeArrowheads="1"/>
            </p:cNvSpPr>
            <p:nvPr/>
          </p:nvSpPr>
          <p:spPr bwMode="auto">
            <a:xfrm>
              <a:off x="1440" y="1650"/>
              <a:ext cx="96" cy="96"/>
            </a:xfrm>
            <a:prstGeom prst="octagon">
              <a:avLst>
                <a:gd name="adj" fmla="val 29287"/>
              </a:avLst>
            </a:prstGeom>
            <a:solidFill>
              <a:schemeClr val="accent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algn="ctr" eaLnBrk="1" hangingPunct="1"/>
              <a:endParaRPr lang="en-US" altLang="en-US" sz="2400">
                <a:latin typeface="Times New Roman" panose="02020603050405020304" pitchFamily="18" charset="0"/>
              </a:endParaRPr>
            </a:p>
          </p:txBody>
        </p:sp>
        <p:sp>
          <p:nvSpPr>
            <p:cNvPr id="52321" name="AutoShape 83"/>
            <p:cNvSpPr>
              <a:spLocks noChangeArrowheads="1"/>
            </p:cNvSpPr>
            <p:nvPr/>
          </p:nvSpPr>
          <p:spPr bwMode="auto">
            <a:xfrm>
              <a:off x="1344" y="1650"/>
              <a:ext cx="96" cy="96"/>
            </a:xfrm>
            <a:prstGeom prst="octagon">
              <a:avLst>
                <a:gd name="adj" fmla="val 29287"/>
              </a:avLst>
            </a:prstGeom>
            <a:solidFill>
              <a:schemeClr val="accent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algn="ctr" eaLnBrk="1" hangingPunct="1"/>
              <a:endParaRPr lang="en-US" altLang="en-US" sz="2400">
                <a:latin typeface="Times New Roman" panose="02020603050405020304" pitchFamily="18" charset="0"/>
              </a:endParaRPr>
            </a:p>
          </p:txBody>
        </p:sp>
        <p:sp>
          <p:nvSpPr>
            <p:cNvPr id="52322" name="AutoShape 84"/>
            <p:cNvSpPr>
              <a:spLocks noChangeArrowheads="1"/>
            </p:cNvSpPr>
            <p:nvPr/>
          </p:nvSpPr>
          <p:spPr bwMode="auto">
            <a:xfrm>
              <a:off x="1248" y="1650"/>
              <a:ext cx="96" cy="96"/>
            </a:xfrm>
            <a:prstGeom prst="octagon">
              <a:avLst>
                <a:gd name="adj" fmla="val 29287"/>
              </a:avLst>
            </a:prstGeom>
            <a:solidFill>
              <a:schemeClr val="accent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algn="ctr" eaLnBrk="1" hangingPunct="1"/>
              <a:endParaRPr lang="en-US" altLang="en-US" sz="2400">
                <a:latin typeface="Times New Roman" panose="02020603050405020304" pitchFamily="18" charset="0"/>
              </a:endParaRPr>
            </a:p>
          </p:txBody>
        </p:sp>
        <p:sp>
          <p:nvSpPr>
            <p:cNvPr id="52323" name="AutoShape 85"/>
            <p:cNvSpPr>
              <a:spLocks noChangeArrowheads="1"/>
            </p:cNvSpPr>
            <p:nvPr/>
          </p:nvSpPr>
          <p:spPr bwMode="auto">
            <a:xfrm>
              <a:off x="1392" y="1746"/>
              <a:ext cx="96" cy="96"/>
            </a:xfrm>
            <a:prstGeom prst="octagon">
              <a:avLst>
                <a:gd name="adj" fmla="val 29287"/>
              </a:avLst>
            </a:prstGeom>
            <a:solidFill>
              <a:schemeClr val="accent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algn="ctr" eaLnBrk="1" hangingPunct="1"/>
              <a:endParaRPr lang="en-US" altLang="en-US" sz="2400">
                <a:latin typeface="Times New Roman" panose="02020603050405020304" pitchFamily="18" charset="0"/>
              </a:endParaRPr>
            </a:p>
          </p:txBody>
        </p:sp>
        <p:sp>
          <p:nvSpPr>
            <p:cNvPr id="52324" name="AutoShape 86"/>
            <p:cNvSpPr>
              <a:spLocks noChangeArrowheads="1"/>
            </p:cNvSpPr>
            <p:nvPr/>
          </p:nvSpPr>
          <p:spPr bwMode="auto">
            <a:xfrm>
              <a:off x="1152" y="1650"/>
              <a:ext cx="96" cy="96"/>
            </a:xfrm>
            <a:prstGeom prst="octagon">
              <a:avLst>
                <a:gd name="adj" fmla="val 29287"/>
              </a:avLst>
            </a:prstGeom>
            <a:solidFill>
              <a:schemeClr val="accent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algn="ctr" eaLnBrk="1" hangingPunct="1"/>
              <a:endParaRPr lang="en-US" altLang="en-US" sz="2400">
                <a:latin typeface="Times New Roman" panose="02020603050405020304" pitchFamily="18" charset="0"/>
              </a:endParaRPr>
            </a:p>
          </p:txBody>
        </p:sp>
        <p:sp>
          <p:nvSpPr>
            <p:cNvPr id="52325" name="AutoShape 87"/>
            <p:cNvSpPr>
              <a:spLocks noChangeArrowheads="1"/>
            </p:cNvSpPr>
            <p:nvPr/>
          </p:nvSpPr>
          <p:spPr bwMode="auto">
            <a:xfrm>
              <a:off x="1632" y="1842"/>
              <a:ext cx="96" cy="96"/>
            </a:xfrm>
            <a:prstGeom prst="octagon">
              <a:avLst>
                <a:gd name="adj" fmla="val 29287"/>
              </a:avLst>
            </a:prstGeom>
            <a:solidFill>
              <a:schemeClr val="accent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algn="ctr" eaLnBrk="1" hangingPunct="1"/>
              <a:endParaRPr lang="en-US" altLang="en-US" sz="2400">
                <a:latin typeface="Times New Roman" panose="02020603050405020304" pitchFamily="18" charset="0"/>
              </a:endParaRPr>
            </a:p>
          </p:txBody>
        </p:sp>
        <p:sp>
          <p:nvSpPr>
            <p:cNvPr id="52326" name="AutoShape 88"/>
            <p:cNvSpPr>
              <a:spLocks noChangeArrowheads="1"/>
            </p:cNvSpPr>
            <p:nvPr/>
          </p:nvSpPr>
          <p:spPr bwMode="auto">
            <a:xfrm>
              <a:off x="1536" y="1650"/>
              <a:ext cx="96" cy="96"/>
            </a:xfrm>
            <a:prstGeom prst="octagon">
              <a:avLst>
                <a:gd name="adj" fmla="val 29287"/>
              </a:avLst>
            </a:prstGeom>
            <a:solidFill>
              <a:schemeClr val="accent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algn="ctr" eaLnBrk="1" hangingPunct="1"/>
              <a:endParaRPr lang="en-US" altLang="en-US" sz="2400">
                <a:latin typeface="Times New Roman" panose="02020603050405020304" pitchFamily="18" charset="0"/>
              </a:endParaRPr>
            </a:p>
          </p:txBody>
        </p:sp>
        <p:sp>
          <p:nvSpPr>
            <p:cNvPr id="52327" name="AutoShape 89"/>
            <p:cNvSpPr>
              <a:spLocks noChangeArrowheads="1"/>
            </p:cNvSpPr>
            <p:nvPr/>
          </p:nvSpPr>
          <p:spPr bwMode="auto">
            <a:xfrm>
              <a:off x="1104" y="1746"/>
              <a:ext cx="96" cy="96"/>
            </a:xfrm>
            <a:prstGeom prst="octagon">
              <a:avLst>
                <a:gd name="adj" fmla="val 29287"/>
              </a:avLst>
            </a:prstGeom>
            <a:solidFill>
              <a:schemeClr val="accent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algn="ctr" eaLnBrk="1" hangingPunct="1"/>
              <a:endParaRPr lang="en-US" altLang="en-US" sz="2400">
                <a:latin typeface="Times New Roman" panose="02020603050405020304" pitchFamily="18" charset="0"/>
              </a:endParaRPr>
            </a:p>
          </p:txBody>
        </p:sp>
        <p:sp>
          <p:nvSpPr>
            <p:cNvPr id="52328" name="AutoShape 90"/>
            <p:cNvSpPr>
              <a:spLocks noChangeArrowheads="1"/>
            </p:cNvSpPr>
            <p:nvPr/>
          </p:nvSpPr>
          <p:spPr bwMode="auto">
            <a:xfrm>
              <a:off x="1680" y="1746"/>
              <a:ext cx="96" cy="96"/>
            </a:xfrm>
            <a:prstGeom prst="octagon">
              <a:avLst>
                <a:gd name="adj" fmla="val 29287"/>
              </a:avLst>
            </a:prstGeom>
            <a:solidFill>
              <a:schemeClr val="accent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algn="ctr" eaLnBrk="1" hangingPunct="1"/>
              <a:endParaRPr lang="en-US" altLang="en-US" sz="2400">
                <a:latin typeface="Times New Roman" panose="02020603050405020304" pitchFamily="18" charset="0"/>
              </a:endParaRPr>
            </a:p>
          </p:txBody>
        </p:sp>
        <p:sp>
          <p:nvSpPr>
            <p:cNvPr id="52329" name="AutoShape 91"/>
            <p:cNvSpPr>
              <a:spLocks noChangeArrowheads="1"/>
            </p:cNvSpPr>
            <p:nvPr/>
          </p:nvSpPr>
          <p:spPr bwMode="auto">
            <a:xfrm>
              <a:off x="1584" y="1746"/>
              <a:ext cx="96" cy="96"/>
            </a:xfrm>
            <a:prstGeom prst="octagon">
              <a:avLst>
                <a:gd name="adj" fmla="val 29287"/>
              </a:avLst>
            </a:prstGeom>
            <a:solidFill>
              <a:schemeClr val="accent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algn="ctr" eaLnBrk="1" hangingPunct="1"/>
              <a:endParaRPr lang="en-US" altLang="en-US" sz="2400">
                <a:latin typeface="Times New Roman" panose="02020603050405020304" pitchFamily="18" charset="0"/>
              </a:endParaRPr>
            </a:p>
          </p:txBody>
        </p:sp>
        <p:sp>
          <p:nvSpPr>
            <p:cNvPr id="52330" name="AutoShape 92"/>
            <p:cNvSpPr>
              <a:spLocks noChangeArrowheads="1"/>
            </p:cNvSpPr>
            <p:nvPr/>
          </p:nvSpPr>
          <p:spPr bwMode="auto">
            <a:xfrm>
              <a:off x="1296" y="1746"/>
              <a:ext cx="96" cy="96"/>
            </a:xfrm>
            <a:prstGeom prst="octagon">
              <a:avLst>
                <a:gd name="adj" fmla="val 29287"/>
              </a:avLst>
            </a:prstGeom>
            <a:solidFill>
              <a:schemeClr val="accent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algn="ctr" eaLnBrk="1" hangingPunct="1"/>
              <a:endParaRPr lang="en-US" altLang="en-US" sz="2400">
                <a:latin typeface="Times New Roman" panose="02020603050405020304" pitchFamily="18" charset="0"/>
              </a:endParaRPr>
            </a:p>
          </p:txBody>
        </p:sp>
        <p:sp>
          <p:nvSpPr>
            <p:cNvPr id="52331" name="AutoShape 93"/>
            <p:cNvSpPr>
              <a:spLocks noChangeArrowheads="1"/>
            </p:cNvSpPr>
            <p:nvPr/>
          </p:nvSpPr>
          <p:spPr bwMode="auto">
            <a:xfrm>
              <a:off x="1008" y="1746"/>
              <a:ext cx="96" cy="96"/>
            </a:xfrm>
            <a:prstGeom prst="octagon">
              <a:avLst>
                <a:gd name="adj" fmla="val 29287"/>
              </a:avLst>
            </a:prstGeom>
            <a:solidFill>
              <a:schemeClr val="accent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algn="ctr" eaLnBrk="1" hangingPunct="1"/>
              <a:endParaRPr lang="en-US" altLang="en-US" sz="2400">
                <a:latin typeface="Times New Roman" panose="02020603050405020304" pitchFamily="18" charset="0"/>
              </a:endParaRPr>
            </a:p>
          </p:txBody>
        </p:sp>
        <p:sp>
          <p:nvSpPr>
            <p:cNvPr id="52332" name="AutoShape 94"/>
            <p:cNvSpPr>
              <a:spLocks noChangeArrowheads="1"/>
            </p:cNvSpPr>
            <p:nvPr/>
          </p:nvSpPr>
          <p:spPr bwMode="auto">
            <a:xfrm>
              <a:off x="1296" y="1554"/>
              <a:ext cx="96" cy="96"/>
            </a:xfrm>
            <a:prstGeom prst="octagon">
              <a:avLst>
                <a:gd name="adj" fmla="val 29287"/>
              </a:avLst>
            </a:prstGeom>
            <a:solidFill>
              <a:schemeClr val="accent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algn="ctr" eaLnBrk="1" hangingPunct="1"/>
              <a:endParaRPr lang="en-US" altLang="en-US" sz="2400">
                <a:latin typeface="Times New Roman" panose="02020603050405020304" pitchFamily="18" charset="0"/>
              </a:endParaRPr>
            </a:p>
          </p:txBody>
        </p:sp>
        <p:sp>
          <p:nvSpPr>
            <p:cNvPr id="52333" name="AutoShape 95"/>
            <p:cNvSpPr>
              <a:spLocks noChangeArrowheads="1"/>
            </p:cNvSpPr>
            <p:nvPr/>
          </p:nvSpPr>
          <p:spPr bwMode="auto">
            <a:xfrm>
              <a:off x="1392" y="1554"/>
              <a:ext cx="96" cy="96"/>
            </a:xfrm>
            <a:prstGeom prst="octagon">
              <a:avLst>
                <a:gd name="adj" fmla="val 29287"/>
              </a:avLst>
            </a:prstGeom>
            <a:solidFill>
              <a:schemeClr val="accent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algn="ctr" eaLnBrk="1" hangingPunct="1"/>
              <a:endParaRPr lang="en-US" altLang="en-US" sz="2400">
                <a:latin typeface="Times New Roman" panose="02020603050405020304" pitchFamily="18" charset="0"/>
              </a:endParaRPr>
            </a:p>
          </p:txBody>
        </p:sp>
        <p:sp>
          <p:nvSpPr>
            <p:cNvPr id="52334" name="AutoShape 140"/>
            <p:cNvSpPr>
              <a:spLocks noChangeArrowheads="1"/>
            </p:cNvSpPr>
            <p:nvPr/>
          </p:nvSpPr>
          <p:spPr bwMode="auto">
            <a:xfrm>
              <a:off x="1488" y="1554"/>
              <a:ext cx="96" cy="96"/>
            </a:xfrm>
            <a:prstGeom prst="octagon">
              <a:avLst>
                <a:gd name="adj" fmla="val 29287"/>
              </a:avLst>
            </a:prstGeom>
            <a:solidFill>
              <a:schemeClr val="accent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algn="ctr" eaLnBrk="1" hangingPunct="1"/>
              <a:endParaRPr lang="en-US" altLang="en-US" sz="2400">
                <a:latin typeface="Times New Roman" panose="02020603050405020304" pitchFamily="18" charset="0"/>
              </a:endParaRPr>
            </a:p>
          </p:txBody>
        </p:sp>
        <p:sp>
          <p:nvSpPr>
            <p:cNvPr id="52335" name="AutoShape 141"/>
            <p:cNvSpPr>
              <a:spLocks noChangeArrowheads="1"/>
            </p:cNvSpPr>
            <p:nvPr/>
          </p:nvSpPr>
          <p:spPr bwMode="auto">
            <a:xfrm>
              <a:off x="1344" y="1458"/>
              <a:ext cx="96" cy="96"/>
            </a:xfrm>
            <a:prstGeom prst="octagon">
              <a:avLst>
                <a:gd name="adj" fmla="val 29287"/>
              </a:avLst>
            </a:prstGeom>
            <a:solidFill>
              <a:schemeClr val="accent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algn="ctr" eaLnBrk="1" hangingPunct="1"/>
              <a:endParaRPr lang="en-US" altLang="en-US" sz="2400">
                <a:latin typeface="Times New Roman" panose="02020603050405020304" pitchFamily="18" charset="0"/>
              </a:endParaRPr>
            </a:p>
          </p:txBody>
        </p:sp>
      </p:grpSp>
      <p:sp>
        <p:nvSpPr>
          <p:cNvPr id="52237" name="Freeform 8"/>
          <p:cNvSpPr>
            <a:spLocks/>
          </p:cNvSpPr>
          <p:nvPr/>
        </p:nvSpPr>
        <p:spPr bwMode="auto">
          <a:xfrm>
            <a:off x="1463675" y="4495800"/>
            <a:ext cx="2247900" cy="762000"/>
          </a:xfrm>
          <a:custGeom>
            <a:avLst/>
            <a:gdLst>
              <a:gd name="T0" fmla="*/ 29782 w 1736"/>
              <a:gd name="T1" fmla="*/ 728801 h 482"/>
              <a:gd name="T2" fmla="*/ 84167 w 1736"/>
              <a:gd name="T3" fmla="*/ 712992 h 482"/>
              <a:gd name="T4" fmla="*/ 141141 w 1736"/>
              <a:gd name="T5" fmla="*/ 690859 h 482"/>
              <a:gd name="T6" fmla="*/ 196821 w 1736"/>
              <a:gd name="T7" fmla="*/ 663983 h 482"/>
              <a:gd name="T8" fmla="*/ 253795 w 1736"/>
              <a:gd name="T9" fmla="*/ 629203 h 482"/>
              <a:gd name="T10" fmla="*/ 310770 w 1736"/>
              <a:gd name="T11" fmla="*/ 589681 h 482"/>
              <a:gd name="T12" fmla="*/ 366449 w 1736"/>
              <a:gd name="T13" fmla="*/ 542253 h 482"/>
              <a:gd name="T14" fmla="*/ 422129 w 1736"/>
              <a:gd name="T15" fmla="*/ 488502 h 482"/>
              <a:gd name="T16" fmla="*/ 477808 w 1736"/>
              <a:gd name="T17" fmla="*/ 430008 h 482"/>
              <a:gd name="T18" fmla="*/ 533488 w 1736"/>
              <a:gd name="T19" fmla="*/ 365191 h 482"/>
              <a:gd name="T20" fmla="*/ 590462 w 1736"/>
              <a:gd name="T21" fmla="*/ 300373 h 482"/>
              <a:gd name="T22" fmla="*/ 646142 w 1736"/>
              <a:gd name="T23" fmla="*/ 233975 h 482"/>
              <a:gd name="T24" fmla="*/ 703116 w 1736"/>
              <a:gd name="T25" fmla="*/ 170739 h 482"/>
              <a:gd name="T26" fmla="*/ 760091 w 1736"/>
              <a:gd name="T27" fmla="*/ 113826 h 482"/>
              <a:gd name="T28" fmla="*/ 814475 w 1736"/>
              <a:gd name="T29" fmla="*/ 66398 h 482"/>
              <a:gd name="T30" fmla="*/ 871450 w 1736"/>
              <a:gd name="T31" fmla="*/ 30037 h 482"/>
              <a:gd name="T32" fmla="*/ 927129 w 1736"/>
              <a:gd name="T33" fmla="*/ 7905 h 482"/>
              <a:gd name="T34" fmla="*/ 982809 w 1736"/>
              <a:gd name="T35" fmla="*/ 1581 h 482"/>
              <a:gd name="T36" fmla="*/ 1011296 w 1736"/>
              <a:gd name="T37" fmla="*/ 0 h 482"/>
              <a:gd name="T38" fmla="*/ 1039783 w 1736"/>
              <a:gd name="T39" fmla="*/ 1581 h 482"/>
              <a:gd name="T40" fmla="*/ 1095463 w 1736"/>
              <a:gd name="T41" fmla="*/ 15809 h 482"/>
              <a:gd name="T42" fmla="*/ 1152437 w 1736"/>
              <a:gd name="T43" fmla="*/ 45846 h 482"/>
              <a:gd name="T44" fmla="*/ 1206822 w 1736"/>
              <a:gd name="T45" fmla="*/ 90112 h 482"/>
              <a:gd name="T46" fmla="*/ 1263796 w 1736"/>
              <a:gd name="T47" fmla="*/ 142282 h 482"/>
              <a:gd name="T48" fmla="*/ 1320771 w 1736"/>
              <a:gd name="T49" fmla="*/ 202357 h 482"/>
              <a:gd name="T50" fmla="*/ 1376451 w 1736"/>
              <a:gd name="T51" fmla="*/ 267174 h 482"/>
              <a:gd name="T52" fmla="*/ 1432130 w 1736"/>
              <a:gd name="T53" fmla="*/ 333573 h 482"/>
              <a:gd name="T54" fmla="*/ 1489104 w 1736"/>
              <a:gd name="T55" fmla="*/ 398390 h 482"/>
              <a:gd name="T56" fmla="*/ 1546079 w 1736"/>
              <a:gd name="T57" fmla="*/ 460046 h 482"/>
              <a:gd name="T58" fmla="*/ 1601758 w 1736"/>
              <a:gd name="T59" fmla="*/ 515378 h 482"/>
              <a:gd name="T60" fmla="*/ 1658733 w 1736"/>
              <a:gd name="T61" fmla="*/ 565967 h 482"/>
              <a:gd name="T62" fmla="*/ 1713117 w 1736"/>
              <a:gd name="T63" fmla="*/ 610232 h 482"/>
              <a:gd name="T64" fmla="*/ 1768797 w 1736"/>
              <a:gd name="T65" fmla="*/ 646593 h 482"/>
              <a:gd name="T66" fmla="*/ 1825771 w 1736"/>
              <a:gd name="T67" fmla="*/ 676631 h 482"/>
              <a:gd name="T68" fmla="*/ 1882746 w 1736"/>
              <a:gd name="T69" fmla="*/ 700344 h 482"/>
              <a:gd name="T70" fmla="*/ 1938425 w 1736"/>
              <a:gd name="T71" fmla="*/ 719315 h 482"/>
              <a:gd name="T72" fmla="*/ 1994105 w 1736"/>
              <a:gd name="T73" fmla="*/ 735124 h 482"/>
              <a:gd name="T74" fmla="*/ 2051079 w 1736"/>
              <a:gd name="T75" fmla="*/ 747772 h 482"/>
              <a:gd name="T76" fmla="*/ 2108054 w 1736"/>
              <a:gd name="T77" fmla="*/ 754095 h 482"/>
              <a:gd name="T78" fmla="*/ 2162438 w 1736"/>
              <a:gd name="T79" fmla="*/ 758838 h 482"/>
              <a:gd name="T80" fmla="*/ 2218118 w 1736"/>
              <a:gd name="T81" fmla="*/ 762000 h 482"/>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736"/>
              <a:gd name="T124" fmla="*/ 0 h 482"/>
              <a:gd name="T125" fmla="*/ 1736 w 1736"/>
              <a:gd name="T126" fmla="*/ 482 h 482"/>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736" h="482">
                <a:moveTo>
                  <a:pt x="0" y="465"/>
                </a:moveTo>
                <a:lnTo>
                  <a:pt x="23" y="461"/>
                </a:lnTo>
                <a:lnTo>
                  <a:pt x="44" y="457"/>
                </a:lnTo>
                <a:lnTo>
                  <a:pt x="65" y="451"/>
                </a:lnTo>
                <a:lnTo>
                  <a:pt x="87" y="444"/>
                </a:lnTo>
                <a:lnTo>
                  <a:pt x="109" y="437"/>
                </a:lnTo>
                <a:lnTo>
                  <a:pt x="130" y="429"/>
                </a:lnTo>
                <a:lnTo>
                  <a:pt x="152" y="420"/>
                </a:lnTo>
                <a:lnTo>
                  <a:pt x="173" y="410"/>
                </a:lnTo>
                <a:lnTo>
                  <a:pt x="196" y="398"/>
                </a:lnTo>
                <a:lnTo>
                  <a:pt x="217" y="386"/>
                </a:lnTo>
                <a:lnTo>
                  <a:pt x="240" y="373"/>
                </a:lnTo>
                <a:lnTo>
                  <a:pt x="261" y="359"/>
                </a:lnTo>
                <a:lnTo>
                  <a:pt x="283" y="343"/>
                </a:lnTo>
                <a:lnTo>
                  <a:pt x="305" y="327"/>
                </a:lnTo>
                <a:lnTo>
                  <a:pt x="326" y="309"/>
                </a:lnTo>
                <a:lnTo>
                  <a:pt x="348" y="291"/>
                </a:lnTo>
                <a:lnTo>
                  <a:pt x="369" y="272"/>
                </a:lnTo>
                <a:lnTo>
                  <a:pt x="391" y="252"/>
                </a:lnTo>
                <a:lnTo>
                  <a:pt x="412" y="231"/>
                </a:lnTo>
                <a:lnTo>
                  <a:pt x="434" y="211"/>
                </a:lnTo>
                <a:lnTo>
                  <a:pt x="456" y="190"/>
                </a:lnTo>
                <a:lnTo>
                  <a:pt x="477" y="169"/>
                </a:lnTo>
                <a:lnTo>
                  <a:pt x="499" y="148"/>
                </a:lnTo>
                <a:lnTo>
                  <a:pt x="520" y="128"/>
                </a:lnTo>
                <a:lnTo>
                  <a:pt x="543" y="108"/>
                </a:lnTo>
                <a:lnTo>
                  <a:pt x="564" y="90"/>
                </a:lnTo>
                <a:lnTo>
                  <a:pt x="587" y="72"/>
                </a:lnTo>
                <a:lnTo>
                  <a:pt x="607" y="57"/>
                </a:lnTo>
                <a:lnTo>
                  <a:pt x="629" y="42"/>
                </a:lnTo>
                <a:lnTo>
                  <a:pt x="652" y="29"/>
                </a:lnTo>
                <a:lnTo>
                  <a:pt x="673" y="19"/>
                </a:lnTo>
                <a:lnTo>
                  <a:pt x="694" y="10"/>
                </a:lnTo>
                <a:lnTo>
                  <a:pt x="716" y="5"/>
                </a:lnTo>
                <a:lnTo>
                  <a:pt x="738" y="1"/>
                </a:lnTo>
                <a:lnTo>
                  <a:pt x="759" y="1"/>
                </a:lnTo>
                <a:lnTo>
                  <a:pt x="759" y="0"/>
                </a:lnTo>
                <a:lnTo>
                  <a:pt x="781" y="0"/>
                </a:lnTo>
                <a:lnTo>
                  <a:pt x="781" y="1"/>
                </a:lnTo>
                <a:lnTo>
                  <a:pt x="803" y="1"/>
                </a:lnTo>
                <a:lnTo>
                  <a:pt x="824" y="5"/>
                </a:lnTo>
                <a:lnTo>
                  <a:pt x="846" y="10"/>
                </a:lnTo>
                <a:lnTo>
                  <a:pt x="868" y="19"/>
                </a:lnTo>
                <a:lnTo>
                  <a:pt x="890" y="29"/>
                </a:lnTo>
                <a:lnTo>
                  <a:pt x="911" y="42"/>
                </a:lnTo>
                <a:lnTo>
                  <a:pt x="932" y="57"/>
                </a:lnTo>
                <a:lnTo>
                  <a:pt x="955" y="72"/>
                </a:lnTo>
                <a:lnTo>
                  <a:pt x="976" y="90"/>
                </a:lnTo>
                <a:lnTo>
                  <a:pt x="998" y="108"/>
                </a:lnTo>
                <a:lnTo>
                  <a:pt x="1020" y="128"/>
                </a:lnTo>
                <a:lnTo>
                  <a:pt x="1042" y="148"/>
                </a:lnTo>
                <a:lnTo>
                  <a:pt x="1063" y="169"/>
                </a:lnTo>
                <a:lnTo>
                  <a:pt x="1085" y="190"/>
                </a:lnTo>
                <a:lnTo>
                  <a:pt x="1106" y="211"/>
                </a:lnTo>
                <a:lnTo>
                  <a:pt x="1128" y="231"/>
                </a:lnTo>
                <a:lnTo>
                  <a:pt x="1150" y="252"/>
                </a:lnTo>
                <a:lnTo>
                  <a:pt x="1170" y="271"/>
                </a:lnTo>
                <a:lnTo>
                  <a:pt x="1194" y="291"/>
                </a:lnTo>
                <a:lnTo>
                  <a:pt x="1215" y="309"/>
                </a:lnTo>
                <a:lnTo>
                  <a:pt x="1237" y="326"/>
                </a:lnTo>
                <a:lnTo>
                  <a:pt x="1258" y="343"/>
                </a:lnTo>
                <a:lnTo>
                  <a:pt x="1281" y="358"/>
                </a:lnTo>
                <a:lnTo>
                  <a:pt x="1302" y="373"/>
                </a:lnTo>
                <a:lnTo>
                  <a:pt x="1323" y="386"/>
                </a:lnTo>
                <a:lnTo>
                  <a:pt x="1346" y="398"/>
                </a:lnTo>
                <a:lnTo>
                  <a:pt x="1366" y="409"/>
                </a:lnTo>
                <a:lnTo>
                  <a:pt x="1389" y="419"/>
                </a:lnTo>
                <a:lnTo>
                  <a:pt x="1410" y="428"/>
                </a:lnTo>
                <a:lnTo>
                  <a:pt x="1432" y="436"/>
                </a:lnTo>
                <a:lnTo>
                  <a:pt x="1454" y="443"/>
                </a:lnTo>
                <a:lnTo>
                  <a:pt x="1475" y="450"/>
                </a:lnTo>
                <a:lnTo>
                  <a:pt x="1497" y="455"/>
                </a:lnTo>
                <a:lnTo>
                  <a:pt x="1518" y="460"/>
                </a:lnTo>
                <a:lnTo>
                  <a:pt x="1540" y="465"/>
                </a:lnTo>
                <a:lnTo>
                  <a:pt x="1561" y="467"/>
                </a:lnTo>
                <a:lnTo>
                  <a:pt x="1584" y="473"/>
                </a:lnTo>
                <a:lnTo>
                  <a:pt x="1605" y="475"/>
                </a:lnTo>
                <a:lnTo>
                  <a:pt x="1628" y="477"/>
                </a:lnTo>
                <a:lnTo>
                  <a:pt x="1648" y="479"/>
                </a:lnTo>
                <a:lnTo>
                  <a:pt x="1670" y="480"/>
                </a:lnTo>
                <a:lnTo>
                  <a:pt x="1692" y="481"/>
                </a:lnTo>
                <a:lnTo>
                  <a:pt x="1713" y="482"/>
                </a:lnTo>
                <a:lnTo>
                  <a:pt x="1736" y="482"/>
                </a:lnTo>
              </a:path>
            </a:pathLst>
          </a:custGeom>
          <a:noFill/>
          <a:ln w="49213">
            <a:solidFill>
              <a:srgbClr val="9900CC"/>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2238" name="Rectangle 10"/>
          <p:cNvSpPr>
            <a:spLocks noChangeArrowheads="1"/>
          </p:cNvSpPr>
          <p:nvPr/>
        </p:nvSpPr>
        <p:spPr bwMode="auto">
          <a:xfrm>
            <a:off x="3505200" y="5349875"/>
            <a:ext cx="287338"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r>
              <a:rPr lang="en-US" altLang="en-US" sz="2400" b="1" i="1">
                <a:solidFill>
                  <a:srgbClr val="9900CC"/>
                </a:solidFill>
              </a:rPr>
              <a:t>W</a:t>
            </a:r>
          </a:p>
        </p:txBody>
      </p:sp>
      <p:grpSp>
        <p:nvGrpSpPr>
          <p:cNvPr id="7" name="Group 154"/>
          <p:cNvGrpSpPr>
            <a:grpSpLocks/>
          </p:cNvGrpSpPr>
          <p:nvPr/>
        </p:nvGrpSpPr>
        <p:grpSpPr bwMode="auto">
          <a:xfrm>
            <a:off x="1739900" y="2924175"/>
            <a:ext cx="1308100" cy="3448050"/>
            <a:chOff x="808" y="1842"/>
            <a:chExt cx="824" cy="2172"/>
          </a:xfrm>
        </p:grpSpPr>
        <p:sp>
          <p:nvSpPr>
            <p:cNvPr id="52307" name="AutoShape 38"/>
            <p:cNvSpPr>
              <a:spLocks noChangeArrowheads="1"/>
            </p:cNvSpPr>
            <p:nvPr/>
          </p:nvSpPr>
          <p:spPr bwMode="auto">
            <a:xfrm>
              <a:off x="1536" y="3918"/>
              <a:ext cx="96" cy="96"/>
            </a:xfrm>
            <a:prstGeom prst="octagon">
              <a:avLst>
                <a:gd name="adj" fmla="val 29287"/>
              </a:avLst>
            </a:prstGeom>
            <a:solidFill>
              <a:srgbClr val="0099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algn="ctr" eaLnBrk="1" hangingPunct="1"/>
              <a:endParaRPr lang="en-US" altLang="en-US" sz="2400">
                <a:latin typeface="Times New Roman" panose="02020603050405020304" pitchFamily="18" charset="0"/>
              </a:endParaRPr>
            </a:p>
          </p:txBody>
        </p:sp>
        <p:sp>
          <p:nvSpPr>
            <p:cNvPr id="52308" name="AutoShape 122"/>
            <p:cNvSpPr>
              <a:spLocks noChangeArrowheads="1"/>
            </p:cNvSpPr>
            <p:nvPr/>
          </p:nvSpPr>
          <p:spPr bwMode="auto">
            <a:xfrm>
              <a:off x="808" y="2562"/>
              <a:ext cx="96" cy="96"/>
            </a:xfrm>
            <a:prstGeom prst="octagon">
              <a:avLst>
                <a:gd name="adj" fmla="val 29287"/>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algn="ctr" eaLnBrk="1" hangingPunct="1"/>
              <a:endParaRPr lang="en-US" altLang="en-US" sz="2400">
                <a:latin typeface="Times New Roman" panose="02020603050405020304" pitchFamily="18" charset="0"/>
              </a:endParaRPr>
            </a:p>
          </p:txBody>
        </p:sp>
        <p:sp>
          <p:nvSpPr>
            <p:cNvPr id="52309" name="AutoShape 96"/>
            <p:cNvSpPr>
              <a:spLocks noChangeArrowheads="1"/>
            </p:cNvSpPr>
            <p:nvPr/>
          </p:nvSpPr>
          <p:spPr bwMode="auto">
            <a:xfrm>
              <a:off x="1056" y="1842"/>
              <a:ext cx="96" cy="96"/>
            </a:xfrm>
            <a:prstGeom prst="octagon">
              <a:avLst>
                <a:gd name="adj" fmla="val 29287"/>
              </a:avLst>
            </a:prstGeom>
            <a:solidFill>
              <a:schemeClr val="accent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algn="ctr" eaLnBrk="1" hangingPunct="1"/>
              <a:endParaRPr lang="en-US" altLang="en-US" sz="2400">
                <a:latin typeface="Times New Roman" panose="02020603050405020304" pitchFamily="18" charset="0"/>
              </a:endParaRPr>
            </a:p>
          </p:txBody>
        </p:sp>
        <p:sp>
          <p:nvSpPr>
            <p:cNvPr id="52310" name="AutoShape 58"/>
            <p:cNvSpPr>
              <a:spLocks noChangeArrowheads="1"/>
            </p:cNvSpPr>
            <p:nvPr/>
          </p:nvSpPr>
          <p:spPr bwMode="auto">
            <a:xfrm>
              <a:off x="1050" y="3216"/>
              <a:ext cx="96" cy="96"/>
            </a:xfrm>
            <a:prstGeom prst="octagon">
              <a:avLst>
                <a:gd name="adj" fmla="val 29287"/>
              </a:avLst>
            </a:prstGeom>
            <a:solidFill>
              <a:srgbClr val="9900CC"/>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algn="ctr" eaLnBrk="1" hangingPunct="1"/>
              <a:endParaRPr lang="en-US" altLang="en-US" sz="2400">
                <a:latin typeface="Times New Roman" panose="02020603050405020304" pitchFamily="18" charset="0"/>
              </a:endParaRPr>
            </a:p>
          </p:txBody>
        </p:sp>
      </p:grpSp>
      <p:grpSp>
        <p:nvGrpSpPr>
          <p:cNvPr id="8" name="Group 153"/>
          <p:cNvGrpSpPr>
            <a:grpSpLocks/>
          </p:cNvGrpSpPr>
          <p:nvPr/>
        </p:nvGrpSpPr>
        <p:grpSpPr bwMode="auto">
          <a:xfrm>
            <a:off x="1828800" y="2924175"/>
            <a:ext cx="1209675" cy="3448050"/>
            <a:chOff x="864" y="1842"/>
            <a:chExt cx="762" cy="2172"/>
          </a:xfrm>
        </p:grpSpPr>
        <p:sp>
          <p:nvSpPr>
            <p:cNvPr id="52303" name="AutoShape 40"/>
            <p:cNvSpPr>
              <a:spLocks noChangeArrowheads="1"/>
            </p:cNvSpPr>
            <p:nvPr/>
          </p:nvSpPr>
          <p:spPr bwMode="auto">
            <a:xfrm>
              <a:off x="960" y="3918"/>
              <a:ext cx="96" cy="96"/>
            </a:xfrm>
            <a:prstGeom prst="octagon">
              <a:avLst>
                <a:gd name="adj" fmla="val 29287"/>
              </a:avLst>
            </a:prstGeom>
            <a:solidFill>
              <a:srgbClr val="0099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algn="ctr" eaLnBrk="1" hangingPunct="1"/>
              <a:endParaRPr lang="en-US" altLang="en-US" sz="2400">
                <a:latin typeface="Times New Roman" panose="02020603050405020304" pitchFamily="18" charset="0"/>
              </a:endParaRPr>
            </a:p>
          </p:txBody>
        </p:sp>
        <p:sp>
          <p:nvSpPr>
            <p:cNvPr id="52304" name="AutoShape 127"/>
            <p:cNvSpPr>
              <a:spLocks noChangeArrowheads="1"/>
            </p:cNvSpPr>
            <p:nvPr/>
          </p:nvSpPr>
          <p:spPr bwMode="auto">
            <a:xfrm>
              <a:off x="1108" y="2562"/>
              <a:ext cx="96" cy="96"/>
            </a:xfrm>
            <a:prstGeom prst="octagon">
              <a:avLst>
                <a:gd name="adj" fmla="val 29287"/>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algn="ctr" eaLnBrk="1" hangingPunct="1"/>
              <a:endParaRPr lang="en-US" altLang="en-US" sz="2400">
                <a:latin typeface="Times New Roman" panose="02020603050405020304" pitchFamily="18" charset="0"/>
              </a:endParaRPr>
            </a:p>
          </p:txBody>
        </p:sp>
        <p:sp>
          <p:nvSpPr>
            <p:cNvPr id="52305" name="AutoShape 30"/>
            <p:cNvSpPr>
              <a:spLocks noChangeArrowheads="1"/>
            </p:cNvSpPr>
            <p:nvPr/>
          </p:nvSpPr>
          <p:spPr bwMode="auto">
            <a:xfrm>
              <a:off x="864" y="1842"/>
              <a:ext cx="96" cy="96"/>
            </a:xfrm>
            <a:prstGeom prst="octagon">
              <a:avLst>
                <a:gd name="adj" fmla="val 29287"/>
              </a:avLst>
            </a:prstGeom>
            <a:solidFill>
              <a:schemeClr val="accent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algn="ctr" eaLnBrk="1" hangingPunct="1"/>
              <a:endParaRPr lang="en-US" altLang="en-US" sz="2400">
                <a:latin typeface="Times New Roman" panose="02020603050405020304" pitchFamily="18" charset="0"/>
              </a:endParaRPr>
            </a:p>
          </p:txBody>
        </p:sp>
        <p:sp>
          <p:nvSpPr>
            <p:cNvPr id="52306" name="AutoShape 60"/>
            <p:cNvSpPr>
              <a:spLocks noChangeArrowheads="1"/>
            </p:cNvSpPr>
            <p:nvPr/>
          </p:nvSpPr>
          <p:spPr bwMode="auto">
            <a:xfrm>
              <a:off x="1530" y="3216"/>
              <a:ext cx="96" cy="96"/>
            </a:xfrm>
            <a:prstGeom prst="octagon">
              <a:avLst>
                <a:gd name="adj" fmla="val 29287"/>
              </a:avLst>
            </a:prstGeom>
            <a:solidFill>
              <a:srgbClr val="9900CC"/>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algn="ctr" eaLnBrk="1" hangingPunct="1"/>
              <a:endParaRPr lang="en-US" altLang="en-US" sz="2400">
                <a:latin typeface="Times New Roman" panose="02020603050405020304" pitchFamily="18" charset="0"/>
              </a:endParaRPr>
            </a:p>
          </p:txBody>
        </p:sp>
      </p:grpSp>
      <p:sp>
        <p:nvSpPr>
          <p:cNvPr id="52241" name="Freeform 9"/>
          <p:cNvSpPr>
            <a:spLocks/>
          </p:cNvSpPr>
          <p:nvPr/>
        </p:nvSpPr>
        <p:spPr bwMode="auto">
          <a:xfrm>
            <a:off x="1219200" y="4038600"/>
            <a:ext cx="2840038" cy="1258888"/>
          </a:xfrm>
          <a:custGeom>
            <a:avLst/>
            <a:gdLst>
              <a:gd name="T0" fmla="*/ 0 w 1984"/>
              <a:gd name="T1" fmla="*/ 0 h 793"/>
              <a:gd name="T2" fmla="*/ 0 w 1984"/>
              <a:gd name="T3" fmla="*/ 1258888 h 793"/>
              <a:gd name="T4" fmla="*/ 2840038 w 1984"/>
              <a:gd name="T5" fmla="*/ 1258888 h 793"/>
              <a:gd name="T6" fmla="*/ 0 60000 65536"/>
              <a:gd name="T7" fmla="*/ 0 60000 65536"/>
              <a:gd name="T8" fmla="*/ 0 60000 65536"/>
              <a:gd name="T9" fmla="*/ 0 w 1984"/>
              <a:gd name="T10" fmla="*/ 0 h 793"/>
              <a:gd name="T11" fmla="*/ 1984 w 1984"/>
              <a:gd name="T12" fmla="*/ 793 h 793"/>
            </a:gdLst>
            <a:ahLst/>
            <a:cxnLst>
              <a:cxn ang="T6">
                <a:pos x="T0" y="T1"/>
              </a:cxn>
              <a:cxn ang="T7">
                <a:pos x="T2" y="T3"/>
              </a:cxn>
              <a:cxn ang="T8">
                <a:pos x="T4" y="T5"/>
              </a:cxn>
            </a:cxnLst>
            <a:rect l="T9" t="T10" r="T11" b="T12"/>
            <a:pathLst>
              <a:path w="1984" h="793">
                <a:moveTo>
                  <a:pt x="0" y="0"/>
                </a:moveTo>
                <a:lnTo>
                  <a:pt x="0" y="793"/>
                </a:lnTo>
                <a:lnTo>
                  <a:pt x="1984" y="793"/>
                </a:lnTo>
              </a:path>
            </a:pathLst>
          </a:custGeom>
          <a:noFill/>
          <a:ln w="39688">
            <a:solidFill>
              <a:srgbClr val="9900CC"/>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2242" name="Freeform 97"/>
          <p:cNvSpPr>
            <a:spLocks/>
          </p:cNvSpPr>
          <p:nvPr/>
        </p:nvSpPr>
        <p:spPr bwMode="auto">
          <a:xfrm>
            <a:off x="1219200" y="2971800"/>
            <a:ext cx="2819400" cy="1258888"/>
          </a:xfrm>
          <a:custGeom>
            <a:avLst/>
            <a:gdLst>
              <a:gd name="T0" fmla="*/ 0 w 1984"/>
              <a:gd name="T1" fmla="*/ 0 h 793"/>
              <a:gd name="T2" fmla="*/ 0 w 1984"/>
              <a:gd name="T3" fmla="*/ 1258888 h 793"/>
              <a:gd name="T4" fmla="*/ 2819400 w 1984"/>
              <a:gd name="T5" fmla="*/ 1258888 h 793"/>
              <a:gd name="T6" fmla="*/ 0 60000 65536"/>
              <a:gd name="T7" fmla="*/ 0 60000 65536"/>
              <a:gd name="T8" fmla="*/ 0 60000 65536"/>
              <a:gd name="T9" fmla="*/ 0 w 1984"/>
              <a:gd name="T10" fmla="*/ 0 h 793"/>
              <a:gd name="T11" fmla="*/ 1984 w 1984"/>
              <a:gd name="T12" fmla="*/ 793 h 793"/>
            </a:gdLst>
            <a:ahLst/>
            <a:cxnLst>
              <a:cxn ang="T6">
                <a:pos x="T0" y="T1"/>
              </a:cxn>
              <a:cxn ang="T7">
                <a:pos x="T2" y="T3"/>
              </a:cxn>
              <a:cxn ang="T8">
                <a:pos x="T4" y="T5"/>
              </a:cxn>
            </a:cxnLst>
            <a:rect l="T9" t="T10" r="T11" b="T12"/>
            <a:pathLst>
              <a:path w="1984" h="793">
                <a:moveTo>
                  <a:pt x="0" y="0"/>
                </a:moveTo>
                <a:lnTo>
                  <a:pt x="0" y="793"/>
                </a:lnTo>
                <a:lnTo>
                  <a:pt x="1984" y="793"/>
                </a:lnTo>
              </a:path>
            </a:pathLst>
          </a:custGeom>
          <a:noFill/>
          <a:ln w="39751">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2243" name="Freeform 6"/>
          <p:cNvSpPr>
            <a:spLocks/>
          </p:cNvSpPr>
          <p:nvPr/>
        </p:nvSpPr>
        <p:spPr bwMode="auto">
          <a:xfrm>
            <a:off x="1219200" y="1828800"/>
            <a:ext cx="2746375" cy="1258888"/>
          </a:xfrm>
          <a:custGeom>
            <a:avLst/>
            <a:gdLst>
              <a:gd name="T0" fmla="*/ 0 w 1984"/>
              <a:gd name="T1" fmla="*/ 0 h 793"/>
              <a:gd name="T2" fmla="*/ 0 w 1984"/>
              <a:gd name="T3" fmla="*/ 1258888 h 793"/>
              <a:gd name="T4" fmla="*/ 2746375 w 1984"/>
              <a:gd name="T5" fmla="*/ 1258888 h 793"/>
              <a:gd name="T6" fmla="*/ 0 60000 65536"/>
              <a:gd name="T7" fmla="*/ 0 60000 65536"/>
              <a:gd name="T8" fmla="*/ 0 60000 65536"/>
              <a:gd name="T9" fmla="*/ 0 w 1984"/>
              <a:gd name="T10" fmla="*/ 0 h 793"/>
              <a:gd name="T11" fmla="*/ 1984 w 1984"/>
              <a:gd name="T12" fmla="*/ 793 h 793"/>
            </a:gdLst>
            <a:ahLst/>
            <a:cxnLst>
              <a:cxn ang="T6">
                <a:pos x="T0" y="T1"/>
              </a:cxn>
              <a:cxn ang="T7">
                <a:pos x="T2" y="T3"/>
              </a:cxn>
              <a:cxn ang="T8">
                <a:pos x="T4" y="T5"/>
              </a:cxn>
            </a:cxnLst>
            <a:rect l="T9" t="T10" r="T11" b="T12"/>
            <a:pathLst>
              <a:path w="1984" h="793">
                <a:moveTo>
                  <a:pt x="0" y="0"/>
                </a:moveTo>
                <a:lnTo>
                  <a:pt x="0" y="793"/>
                </a:lnTo>
                <a:lnTo>
                  <a:pt x="1984" y="793"/>
                </a:lnTo>
              </a:path>
            </a:pathLst>
          </a:custGeom>
          <a:noFill/>
          <a:ln w="39688">
            <a:solidFill>
              <a:schemeClr val="accent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81756" name="Freeform 156"/>
          <p:cNvSpPr>
            <a:spLocks/>
          </p:cNvSpPr>
          <p:nvPr/>
        </p:nvSpPr>
        <p:spPr bwMode="auto">
          <a:xfrm>
            <a:off x="5311775" y="4383088"/>
            <a:ext cx="2247900" cy="762000"/>
          </a:xfrm>
          <a:custGeom>
            <a:avLst/>
            <a:gdLst>
              <a:gd name="T0" fmla="*/ 29782 w 1736"/>
              <a:gd name="T1" fmla="*/ 728801 h 482"/>
              <a:gd name="T2" fmla="*/ 84167 w 1736"/>
              <a:gd name="T3" fmla="*/ 712992 h 482"/>
              <a:gd name="T4" fmla="*/ 141141 w 1736"/>
              <a:gd name="T5" fmla="*/ 690859 h 482"/>
              <a:gd name="T6" fmla="*/ 196821 w 1736"/>
              <a:gd name="T7" fmla="*/ 663983 h 482"/>
              <a:gd name="T8" fmla="*/ 253795 w 1736"/>
              <a:gd name="T9" fmla="*/ 629203 h 482"/>
              <a:gd name="T10" fmla="*/ 310770 w 1736"/>
              <a:gd name="T11" fmla="*/ 589681 h 482"/>
              <a:gd name="T12" fmla="*/ 366449 w 1736"/>
              <a:gd name="T13" fmla="*/ 542253 h 482"/>
              <a:gd name="T14" fmla="*/ 422129 w 1736"/>
              <a:gd name="T15" fmla="*/ 488502 h 482"/>
              <a:gd name="T16" fmla="*/ 477808 w 1736"/>
              <a:gd name="T17" fmla="*/ 430008 h 482"/>
              <a:gd name="T18" fmla="*/ 533488 w 1736"/>
              <a:gd name="T19" fmla="*/ 365191 h 482"/>
              <a:gd name="T20" fmla="*/ 590462 w 1736"/>
              <a:gd name="T21" fmla="*/ 300373 h 482"/>
              <a:gd name="T22" fmla="*/ 646142 w 1736"/>
              <a:gd name="T23" fmla="*/ 233975 h 482"/>
              <a:gd name="T24" fmla="*/ 703116 w 1736"/>
              <a:gd name="T25" fmla="*/ 170739 h 482"/>
              <a:gd name="T26" fmla="*/ 760091 w 1736"/>
              <a:gd name="T27" fmla="*/ 113826 h 482"/>
              <a:gd name="T28" fmla="*/ 814475 w 1736"/>
              <a:gd name="T29" fmla="*/ 66398 h 482"/>
              <a:gd name="T30" fmla="*/ 871450 w 1736"/>
              <a:gd name="T31" fmla="*/ 30037 h 482"/>
              <a:gd name="T32" fmla="*/ 927129 w 1736"/>
              <a:gd name="T33" fmla="*/ 7905 h 482"/>
              <a:gd name="T34" fmla="*/ 982809 w 1736"/>
              <a:gd name="T35" fmla="*/ 1581 h 482"/>
              <a:gd name="T36" fmla="*/ 1011296 w 1736"/>
              <a:gd name="T37" fmla="*/ 0 h 482"/>
              <a:gd name="T38" fmla="*/ 1039783 w 1736"/>
              <a:gd name="T39" fmla="*/ 1581 h 482"/>
              <a:gd name="T40" fmla="*/ 1095463 w 1736"/>
              <a:gd name="T41" fmla="*/ 15809 h 482"/>
              <a:gd name="T42" fmla="*/ 1152437 w 1736"/>
              <a:gd name="T43" fmla="*/ 45846 h 482"/>
              <a:gd name="T44" fmla="*/ 1206822 w 1736"/>
              <a:gd name="T45" fmla="*/ 90112 h 482"/>
              <a:gd name="T46" fmla="*/ 1263796 w 1736"/>
              <a:gd name="T47" fmla="*/ 142282 h 482"/>
              <a:gd name="T48" fmla="*/ 1320771 w 1736"/>
              <a:gd name="T49" fmla="*/ 202357 h 482"/>
              <a:gd name="T50" fmla="*/ 1376451 w 1736"/>
              <a:gd name="T51" fmla="*/ 267174 h 482"/>
              <a:gd name="T52" fmla="*/ 1432130 w 1736"/>
              <a:gd name="T53" fmla="*/ 333573 h 482"/>
              <a:gd name="T54" fmla="*/ 1489104 w 1736"/>
              <a:gd name="T55" fmla="*/ 398390 h 482"/>
              <a:gd name="T56" fmla="*/ 1546079 w 1736"/>
              <a:gd name="T57" fmla="*/ 460046 h 482"/>
              <a:gd name="T58" fmla="*/ 1601758 w 1736"/>
              <a:gd name="T59" fmla="*/ 515378 h 482"/>
              <a:gd name="T60" fmla="*/ 1658733 w 1736"/>
              <a:gd name="T61" fmla="*/ 565967 h 482"/>
              <a:gd name="T62" fmla="*/ 1713117 w 1736"/>
              <a:gd name="T63" fmla="*/ 610232 h 482"/>
              <a:gd name="T64" fmla="*/ 1768797 w 1736"/>
              <a:gd name="T65" fmla="*/ 646593 h 482"/>
              <a:gd name="T66" fmla="*/ 1825771 w 1736"/>
              <a:gd name="T67" fmla="*/ 676631 h 482"/>
              <a:gd name="T68" fmla="*/ 1882746 w 1736"/>
              <a:gd name="T69" fmla="*/ 700344 h 482"/>
              <a:gd name="T70" fmla="*/ 1938425 w 1736"/>
              <a:gd name="T71" fmla="*/ 719315 h 482"/>
              <a:gd name="T72" fmla="*/ 1994105 w 1736"/>
              <a:gd name="T73" fmla="*/ 735124 h 482"/>
              <a:gd name="T74" fmla="*/ 2051079 w 1736"/>
              <a:gd name="T75" fmla="*/ 747772 h 482"/>
              <a:gd name="T76" fmla="*/ 2108054 w 1736"/>
              <a:gd name="T77" fmla="*/ 754095 h 482"/>
              <a:gd name="T78" fmla="*/ 2162438 w 1736"/>
              <a:gd name="T79" fmla="*/ 758838 h 482"/>
              <a:gd name="T80" fmla="*/ 2218118 w 1736"/>
              <a:gd name="T81" fmla="*/ 762000 h 482"/>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736"/>
              <a:gd name="T124" fmla="*/ 0 h 482"/>
              <a:gd name="T125" fmla="*/ 1736 w 1736"/>
              <a:gd name="T126" fmla="*/ 482 h 482"/>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736" h="482">
                <a:moveTo>
                  <a:pt x="0" y="465"/>
                </a:moveTo>
                <a:lnTo>
                  <a:pt x="23" y="461"/>
                </a:lnTo>
                <a:lnTo>
                  <a:pt x="44" y="457"/>
                </a:lnTo>
                <a:lnTo>
                  <a:pt x="65" y="451"/>
                </a:lnTo>
                <a:lnTo>
                  <a:pt x="87" y="444"/>
                </a:lnTo>
                <a:lnTo>
                  <a:pt x="109" y="437"/>
                </a:lnTo>
                <a:lnTo>
                  <a:pt x="130" y="429"/>
                </a:lnTo>
                <a:lnTo>
                  <a:pt x="152" y="420"/>
                </a:lnTo>
                <a:lnTo>
                  <a:pt x="173" y="410"/>
                </a:lnTo>
                <a:lnTo>
                  <a:pt x="196" y="398"/>
                </a:lnTo>
                <a:lnTo>
                  <a:pt x="217" y="386"/>
                </a:lnTo>
                <a:lnTo>
                  <a:pt x="240" y="373"/>
                </a:lnTo>
                <a:lnTo>
                  <a:pt x="261" y="359"/>
                </a:lnTo>
                <a:lnTo>
                  <a:pt x="283" y="343"/>
                </a:lnTo>
                <a:lnTo>
                  <a:pt x="305" y="327"/>
                </a:lnTo>
                <a:lnTo>
                  <a:pt x="326" y="309"/>
                </a:lnTo>
                <a:lnTo>
                  <a:pt x="348" y="291"/>
                </a:lnTo>
                <a:lnTo>
                  <a:pt x="369" y="272"/>
                </a:lnTo>
                <a:lnTo>
                  <a:pt x="391" y="252"/>
                </a:lnTo>
                <a:lnTo>
                  <a:pt x="412" y="231"/>
                </a:lnTo>
                <a:lnTo>
                  <a:pt x="434" y="211"/>
                </a:lnTo>
                <a:lnTo>
                  <a:pt x="456" y="190"/>
                </a:lnTo>
                <a:lnTo>
                  <a:pt x="477" y="169"/>
                </a:lnTo>
                <a:lnTo>
                  <a:pt x="499" y="148"/>
                </a:lnTo>
                <a:lnTo>
                  <a:pt x="520" y="128"/>
                </a:lnTo>
                <a:lnTo>
                  <a:pt x="543" y="108"/>
                </a:lnTo>
                <a:lnTo>
                  <a:pt x="564" y="90"/>
                </a:lnTo>
                <a:lnTo>
                  <a:pt x="587" y="72"/>
                </a:lnTo>
                <a:lnTo>
                  <a:pt x="607" y="57"/>
                </a:lnTo>
                <a:lnTo>
                  <a:pt x="629" y="42"/>
                </a:lnTo>
                <a:lnTo>
                  <a:pt x="652" y="29"/>
                </a:lnTo>
                <a:lnTo>
                  <a:pt x="673" y="19"/>
                </a:lnTo>
                <a:lnTo>
                  <a:pt x="694" y="10"/>
                </a:lnTo>
                <a:lnTo>
                  <a:pt x="716" y="5"/>
                </a:lnTo>
                <a:lnTo>
                  <a:pt x="738" y="1"/>
                </a:lnTo>
                <a:lnTo>
                  <a:pt x="759" y="1"/>
                </a:lnTo>
                <a:lnTo>
                  <a:pt x="759" y="0"/>
                </a:lnTo>
                <a:lnTo>
                  <a:pt x="781" y="0"/>
                </a:lnTo>
                <a:lnTo>
                  <a:pt x="781" y="1"/>
                </a:lnTo>
                <a:lnTo>
                  <a:pt x="803" y="1"/>
                </a:lnTo>
                <a:lnTo>
                  <a:pt x="824" y="5"/>
                </a:lnTo>
                <a:lnTo>
                  <a:pt x="846" y="10"/>
                </a:lnTo>
                <a:lnTo>
                  <a:pt x="868" y="19"/>
                </a:lnTo>
                <a:lnTo>
                  <a:pt x="890" y="29"/>
                </a:lnTo>
                <a:lnTo>
                  <a:pt x="911" y="42"/>
                </a:lnTo>
                <a:lnTo>
                  <a:pt x="932" y="57"/>
                </a:lnTo>
                <a:lnTo>
                  <a:pt x="955" y="72"/>
                </a:lnTo>
                <a:lnTo>
                  <a:pt x="976" y="90"/>
                </a:lnTo>
                <a:lnTo>
                  <a:pt x="998" y="108"/>
                </a:lnTo>
                <a:lnTo>
                  <a:pt x="1020" y="128"/>
                </a:lnTo>
                <a:lnTo>
                  <a:pt x="1042" y="148"/>
                </a:lnTo>
                <a:lnTo>
                  <a:pt x="1063" y="169"/>
                </a:lnTo>
                <a:lnTo>
                  <a:pt x="1085" y="190"/>
                </a:lnTo>
                <a:lnTo>
                  <a:pt x="1106" y="211"/>
                </a:lnTo>
                <a:lnTo>
                  <a:pt x="1128" y="231"/>
                </a:lnTo>
                <a:lnTo>
                  <a:pt x="1150" y="252"/>
                </a:lnTo>
                <a:lnTo>
                  <a:pt x="1170" y="271"/>
                </a:lnTo>
                <a:lnTo>
                  <a:pt x="1194" y="291"/>
                </a:lnTo>
                <a:lnTo>
                  <a:pt x="1215" y="309"/>
                </a:lnTo>
                <a:lnTo>
                  <a:pt x="1237" y="326"/>
                </a:lnTo>
                <a:lnTo>
                  <a:pt x="1258" y="343"/>
                </a:lnTo>
                <a:lnTo>
                  <a:pt x="1281" y="358"/>
                </a:lnTo>
                <a:lnTo>
                  <a:pt x="1302" y="373"/>
                </a:lnTo>
                <a:lnTo>
                  <a:pt x="1323" y="386"/>
                </a:lnTo>
                <a:lnTo>
                  <a:pt x="1346" y="398"/>
                </a:lnTo>
                <a:lnTo>
                  <a:pt x="1366" y="409"/>
                </a:lnTo>
                <a:lnTo>
                  <a:pt x="1389" y="419"/>
                </a:lnTo>
                <a:lnTo>
                  <a:pt x="1410" y="428"/>
                </a:lnTo>
                <a:lnTo>
                  <a:pt x="1432" y="436"/>
                </a:lnTo>
                <a:lnTo>
                  <a:pt x="1454" y="443"/>
                </a:lnTo>
                <a:lnTo>
                  <a:pt x="1475" y="450"/>
                </a:lnTo>
                <a:lnTo>
                  <a:pt x="1497" y="455"/>
                </a:lnTo>
                <a:lnTo>
                  <a:pt x="1518" y="460"/>
                </a:lnTo>
                <a:lnTo>
                  <a:pt x="1540" y="465"/>
                </a:lnTo>
                <a:lnTo>
                  <a:pt x="1561" y="467"/>
                </a:lnTo>
                <a:lnTo>
                  <a:pt x="1584" y="473"/>
                </a:lnTo>
                <a:lnTo>
                  <a:pt x="1605" y="475"/>
                </a:lnTo>
                <a:lnTo>
                  <a:pt x="1628" y="477"/>
                </a:lnTo>
                <a:lnTo>
                  <a:pt x="1648" y="479"/>
                </a:lnTo>
                <a:lnTo>
                  <a:pt x="1670" y="480"/>
                </a:lnTo>
                <a:lnTo>
                  <a:pt x="1692" y="481"/>
                </a:lnTo>
                <a:lnTo>
                  <a:pt x="1713" y="482"/>
                </a:lnTo>
                <a:lnTo>
                  <a:pt x="1736" y="482"/>
                </a:lnTo>
              </a:path>
            </a:pathLst>
          </a:custGeom>
          <a:noFill/>
          <a:ln w="49213">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2245" name="Rectangle 157"/>
          <p:cNvSpPr>
            <a:spLocks noChangeArrowheads="1"/>
          </p:cNvSpPr>
          <p:nvPr/>
        </p:nvSpPr>
        <p:spPr bwMode="auto">
          <a:xfrm>
            <a:off x="6497638" y="5237163"/>
            <a:ext cx="1436687"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r>
              <a:rPr lang="en-US" altLang="en-US" sz="2400" b="1" i="1"/>
              <a:t>f</a:t>
            </a:r>
            <a:r>
              <a:rPr lang="en-US" altLang="en-US" sz="2400" b="1"/>
              <a:t>(</a:t>
            </a:r>
            <a:r>
              <a:rPr lang="en-US" altLang="en-US" sz="2400" b="1" i="1"/>
              <a:t>W</a:t>
            </a:r>
            <a:r>
              <a:rPr lang="en-US" altLang="en-US" sz="2400" b="1"/>
              <a:t>,</a:t>
            </a:r>
            <a:r>
              <a:rPr lang="en-US" altLang="en-US" sz="2400" b="1" i="1"/>
              <a:t>X</a:t>
            </a:r>
            <a:r>
              <a:rPr lang="en-US" altLang="en-US" sz="2400" b="1"/>
              <a:t>,</a:t>
            </a:r>
            <a:r>
              <a:rPr lang="en-US" altLang="en-US" sz="2400" b="1" i="1"/>
              <a:t>Y</a:t>
            </a:r>
            <a:r>
              <a:rPr lang="en-US" altLang="en-US" sz="2400" b="1"/>
              <a:t>,</a:t>
            </a:r>
            <a:r>
              <a:rPr lang="en-US" altLang="en-US" sz="2400" b="1" i="1"/>
              <a:t>Z</a:t>
            </a:r>
            <a:r>
              <a:rPr lang="en-US" altLang="en-US" sz="2400" b="1"/>
              <a:t>)</a:t>
            </a:r>
          </a:p>
        </p:txBody>
      </p:sp>
      <p:sp>
        <p:nvSpPr>
          <p:cNvPr id="281761" name="AutoShape 161"/>
          <p:cNvSpPr>
            <a:spLocks noChangeArrowheads="1"/>
          </p:cNvSpPr>
          <p:nvPr/>
        </p:nvSpPr>
        <p:spPr bwMode="auto">
          <a:xfrm>
            <a:off x="5964238" y="4992688"/>
            <a:ext cx="152400" cy="152400"/>
          </a:xfrm>
          <a:prstGeom prst="octagon">
            <a:avLst>
              <a:gd name="adj" fmla="val 29287"/>
            </a:avLst>
          </a:prstGeom>
          <a:solidFill>
            <a:schemeClr val="tx1"/>
          </a:solidFill>
          <a:ln w="9525">
            <a:solidFill>
              <a:schemeClr val="tx1"/>
            </a:solidFill>
            <a:miter lim="800000"/>
            <a:headEnd/>
            <a:tailEnd/>
          </a:ln>
        </p:spPr>
        <p:txBody>
          <a:bodyPr wrap="none" anchor="ct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algn="ctr" eaLnBrk="1" hangingPunct="1"/>
            <a:endParaRPr lang="en-US" altLang="en-US" sz="2400">
              <a:latin typeface="Times New Roman" panose="02020603050405020304" pitchFamily="18" charset="0"/>
            </a:endParaRPr>
          </a:p>
        </p:txBody>
      </p:sp>
      <p:sp>
        <p:nvSpPr>
          <p:cNvPr id="281764" name="AutoShape 164"/>
          <p:cNvSpPr>
            <a:spLocks noChangeArrowheads="1"/>
          </p:cNvSpPr>
          <p:nvPr/>
        </p:nvSpPr>
        <p:spPr bwMode="auto">
          <a:xfrm>
            <a:off x="6276975" y="4992688"/>
            <a:ext cx="152400" cy="152400"/>
          </a:xfrm>
          <a:prstGeom prst="octagon">
            <a:avLst>
              <a:gd name="adj" fmla="val 29287"/>
            </a:avLst>
          </a:prstGeom>
          <a:solidFill>
            <a:schemeClr val="tx1"/>
          </a:solidFill>
          <a:ln w="9525">
            <a:solidFill>
              <a:schemeClr val="tx1"/>
            </a:solidFill>
            <a:miter lim="800000"/>
            <a:headEnd/>
            <a:tailEnd/>
          </a:ln>
        </p:spPr>
        <p:txBody>
          <a:bodyPr wrap="none" anchor="ct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algn="ctr" eaLnBrk="1" hangingPunct="1"/>
            <a:endParaRPr lang="en-US" altLang="en-US" sz="2400">
              <a:latin typeface="Times New Roman" panose="02020603050405020304" pitchFamily="18" charset="0"/>
            </a:endParaRPr>
          </a:p>
        </p:txBody>
      </p:sp>
      <p:grpSp>
        <p:nvGrpSpPr>
          <p:cNvPr id="9" name="Group 189"/>
          <p:cNvGrpSpPr>
            <a:grpSpLocks/>
          </p:cNvGrpSpPr>
          <p:nvPr/>
        </p:nvGrpSpPr>
        <p:grpSpPr bwMode="auto">
          <a:xfrm>
            <a:off x="5659438" y="4383088"/>
            <a:ext cx="1371600" cy="762000"/>
            <a:chOff x="3504" y="2544"/>
            <a:chExt cx="864" cy="480"/>
          </a:xfrm>
        </p:grpSpPr>
        <p:sp>
          <p:nvSpPr>
            <p:cNvPr id="52280" name="AutoShape 158"/>
            <p:cNvSpPr>
              <a:spLocks noChangeArrowheads="1"/>
            </p:cNvSpPr>
            <p:nvPr/>
          </p:nvSpPr>
          <p:spPr bwMode="auto">
            <a:xfrm>
              <a:off x="3989" y="2928"/>
              <a:ext cx="96" cy="96"/>
            </a:xfrm>
            <a:prstGeom prst="octagon">
              <a:avLst>
                <a:gd name="adj" fmla="val 29287"/>
              </a:avLst>
            </a:prstGeom>
            <a:solidFill>
              <a:schemeClr val="tx1"/>
            </a:solidFill>
            <a:ln w="9525">
              <a:solidFill>
                <a:schemeClr val="tx1"/>
              </a:solidFill>
              <a:miter lim="800000"/>
              <a:headEnd/>
              <a:tailEnd/>
            </a:ln>
          </p:spPr>
          <p:txBody>
            <a:bodyPr wrap="none" anchor="ct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algn="ctr" eaLnBrk="1" hangingPunct="1"/>
              <a:endParaRPr lang="en-US" altLang="en-US" sz="2400">
                <a:latin typeface="Times New Roman" panose="02020603050405020304" pitchFamily="18" charset="0"/>
              </a:endParaRPr>
            </a:p>
          </p:txBody>
        </p:sp>
        <p:sp>
          <p:nvSpPr>
            <p:cNvPr id="52281" name="AutoShape 159"/>
            <p:cNvSpPr>
              <a:spLocks noChangeArrowheads="1"/>
            </p:cNvSpPr>
            <p:nvPr/>
          </p:nvSpPr>
          <p:spPr bwMode="auto">
            <a:xfrm>
              <a:off x="4085" y="2928"/>
              <a:ext cx="96" cy="96"/>
            </a:xfrm>
            <a:prstGeom prst="octagon">
              <a:avLst>
                <a:gd name="adj" fmla="val 29287"/>
              </a:avLst>
            </a:prstGeom>
            <a:solidFill>
              <a:schemeClr val="tx1"/>
            </a:solidFill>
            <a:ln w="9525">
              <a:solidFill>
                <a:schemeClr val="tx1"/>
              </a:solidFill>
              <a:miter lim="800000"/>
              <a:headEnd/>
              <a:tailEnd/>
            </a:ln>
          </p:spPr>
          <p:txBody>
            <a:bodyPr wrap="none" anchor="ct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algn="ctr" eaLnBrk="1" hangingPunct="1"/>
              <a:endParaRPr lang="en-US" altLang="en-US" sz="2400">
                <a:latin typeface="Times New Roman" panose="02020603050405020304" pitchFamily="18" charset="0"/>
              </a:endParaRPr>
            </a:p>
          </p:txBody>
        </p:sp>
        <p:sp>
          <p:nvSpPr>
            <p:cNvPr id="52282" name="AutoShape 160"/>
            <p:cNvSpPr>
              <a:spLocks noChangeArrowheads="1"/>
            </p:cNvSpPr>
            <p:nvPr/>
          </p:nvSpPr>
          <p:spPr bwMode="auto">
            <a:xfrm>
              <a:off x="4272" y="2928"/>
              <a:ext cx="96" cy="96"/>
            </a:xfrm>
            <a:prstGeom prst="octagon">
              <a:avLst>
                <a:gd name="adj" fmla="val 29287"/>
              </a:avLst>
            </a:prstGeom>
            <a:solidFill>
              <a:schemeClr val="tx1"/>
            </a:solidFill>
            <a:ln w="9525">
              <a:solidFill>
                <a:schemeClr val="tx1"/>
              </a:solidFill>
              <a:miter lim="800000"/>
              <a:headEnd/>
              <a:tailEnd/>
            </a:ln>
          </p:spPr>
          <p:txBody>
            <a:bodyPr wrap="none" anchor="ct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algn="ctr" eaLnBrk="1" hangingPunct="1"/>
              <a:endParaRPr lang="en-US" altLang="en-US" sz="2400">
                <a:latin typeface="Times New Roman" panose="02020603050405020304" pitchFamily="18" charset="0"/>
              </a:endParaRPr>
            </a:p>
          </p:txBody>
        </p:sp>
        <p:sp>
          <p:nvSpPr>
            <p:cNvPr id="52283" name="AutoShape 162"/>
            <p:cNvSpPr>
              <a:spLocks noChangeArrowheads="1"/>
            </p:cNvSpPr>
            <p:nvPr/>
          </p:nvSpPr>
          <p:spPr bwMode="auto">
            <a:xfrm>
              <a:off x="3797" y="2928"/>
              <a:ext cx="96" cy="96"/>
            </a:xfrm>
            <a:prstGeom prst="octagon">
              <a:avLst>
                <a:gd name="adj" fmla="val 29287"/>
              </a:avLst>
            </a:prstGeom>
            <a:solidFill>
              <a:schemeClr val="tx1"/>
            </a:solidFill>
            <a:ln w="9525">
              <a:solidFill>
                <a:schemeClr val="tx1"/>
              </a:solidFill>
              <a:miter lim="800000"/>
              <a:headEnd/>
              <a:tailEnd/>
            </a:ln>
          </p:spPr>
          <p:txBody>
            <a:bodyPr wrap="none" anchor="ct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algn="ctr" eaLnBrk="1" hangingPunct="1"/>
              <a:endParaRPr lang="en-US" altLang="en-US" sz="2400">
                <a:latin typeface="Times New Roman" panose="02020603050405020304" pitchFamily="18" charset="0"/>
              </a:endParaRPr>
            </a:p>
          </p:txBody>
        </p:sp>
        <p:sp>
          <p:nvSpPr>
            <p:cNvPr id="52284" name="AutoShape 163"/>
            <p:cNvSpPr>
              <a:spLocks noChangeArrowheads="1"/>
            </p:cNvSpPr>
            <p:nvPr/>
          </p:nvSpPr>
          <p:spPr bwMode="auto">
            <a:xfrm>
              <a:off x="3504" y="2928"/>
              <a:ext cx="96" cy="96"/>
            </a:xfrm>
            <a:prstGeom prst="octagon">
              <a:avLst>
                <a:gd name="adj" fmla="val 29287"/>
              </a:avLst>
            </a:prstGeom>
            <a:solidFill>
              <a:schemeClr val="tx1"/>
            </a:solidFill>
            <a:ln w="9525">
              <a:solidFill>
                <a:schemeClr val="tx1"/>
              </a:solidFill>
              <a:miter lim="800000"/>
              <a:headEnd/>
              <a:tailEnd/>
            </a:ln>
          </p:spPr>
          <p:txBody>
            <a:bodyPr wrap="none" anchor="ct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algn="ctr" eaLnBrk="1" hangingPunct="1"/>
              <a:endParaRPr lang="en-US" altLang="en-US" sz="2400">
                <a:latin typeface="Times New Roman" panose="02020603050405020304" pitchFamily="18" charset="0"/>
              </a:endParaRPr>
            </a:p>
          </p:txBody>
        </p:sp>
        <p:sp>
          <p:nvSpPr>
            <p:cNvPr id="52285" name="AutoShape 165"/>
            <p:cNvSpPr>
              <a:spLocks noChangeArrowheads="1"/>
            </p:cNvSpPr>
            <p:nvPr/>
          </p:nvSpPr>
          <p:spPr bwMode="auto">
            <a:xfrm>
              <a:off x="4176" y="2928"/>
              <a:ext cx="96" cy="96"/>
            </a:xfrm>
            <a:prstGeom prst="octagon">
              <a:avLst>
                <a:gd name="adj" fmla="val 29287"/>
              </a:avLst>
            </a:prstGeom>
            <a:solidFill>
              <a:schemeClr val="tx1"/>
            </a:solidFill>
            <a:ln w="9525">
              <a:solidFill>
                <a:schemeClr val="tx1"/>
              </a:solidFill>
              <a:miter lim="800000"/>
              <a:headEnd/>
              <a:tailEnd/>
            </a:ln>
          </p:spPr>
          <p:txBody>
            <a:bodyPr wrap="none" anchor="ct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algn="ctr" eaLnBrk="1" hangingPunct="1"/>
              <a:endParaRPr lang="en-US" altLang="en-US" sz="2400">
                <a:latin typeface="Times New Roman" panose="02020603050405020304" pitchFamily="18" charset="0"/>
              </a:endParaRPr>
            </a:p>
          </p:txBody>
        </p:sp>
        <p:sp>
          <p:nvSpPr>
            <p:cNvPr id="52286" name="AutoShape 166"/>
            <p:cNvSpPr>
              <a:spLocks noChangeArrowheads="1"/>
            </p:cNvSpPr>
            <p:nvPr/>
          </p:nvSpPr>
          <p:spPr bwMode="auto">
            <a:xfrm>
              <a:off x="3600" y="2928"/>
              <a:ext cx="96" cy="96"/>
            </a:xfrm>
            <a:prstGeom prst="octagon">
              <a:avLst>
                <a:gd name="adj" fmla="val 29287"/>
              </a:avLst>
            </a:prstGeom>
            <a:solidFill>
              <a:schemeClr val="tx1"/>
            </a:solidFill>
            <a:ln w="9525">
              <a:solidFill>
                <a:schemeClr val="tx1"/>
              </a:solidFill>
              <a:miter lim="800000"/>
              <a:headEnd/>
              <a:tailEnd/>
            </a:ln>
          </p:spPr>
          <p:txBody>
            <a:bodyPr wrap="none" anchor="ct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algn="ctr" eaLnBrk="1" hangingPunct="1"/>
              <a:endParaRPr lang="en-US" altLang="en-US" sz="2400">
                <a:latin typeface="Times New Roman" panose="02020603050405020304" pitchFamily="18" charset="0"/>
              </a:endParaRPr>
            </a:p>
          </p:txBody>
        </p:sp>
        <p:sp>
          <p:nvSpPr>
            <p:cNvPr id="52287" name="AutoShape 167"/>
            <p:cNvSpPr>
              <a:spLocks noChangeArrowheads="1"/>
            </p:cNvSpPr>
            <p:nvPr/>
          </p:nvSpPr>
          <p:spPr bwMode="auto">
            <a:xfrm>
              <a:off x="3797" y="2832"/>
              <a:ext cx="96" cy="96"/>
            </a:xfrm>
            <a:prstGeom prst="octagon">
              <a:avLst>
                <a:gd name="adj" fmla="val 29287"/>
              </a:avLst>
            </a:prstGeom>
            <a:solidFill>
              <a:schemeClr val="tx1"/>
            </a:solidFill>
            <a:ln w="9525">
              <a:solidFill>
                <a:schemeClr val="tx1"/>
              </a:solidFill>
              <a:miter lim="800000"/>
              <a:headEnd/>
              <a:tailEnd/>
            </a:ln>
          </p:spPr>
          <p:txBody>
            <a:bodyPr wrap="none" anchor="ct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algn="ctr" eaLnBrk="1" hangingPunct="1"/>
              <a:endParaRPr lang="en-US" altLang="en-US" sz="2400">
                <a:latin typeface="Times New Roman" panose="02020603050405020304" pitchFamily="18" charset="0"/>
              </a:endParaRPr>
            </a:p>
          </p:txBody>
        </p:sp>
        <p:sp>
          <p:nvSpPr>
            <p:cNvPr id="52288" name="AutoShape 168"/>
            <p:cNvSpPr>
              <a:spLocks noChangeArrowheads="1"/>
            </p:cNvSpPr>
            <p:nvPr/>
          </p:nvSpPr>
          <p:spPr bwMode="auto">
            <a:xfrm>
              <a:off x="3989" y="2832"/>
              <a:ext cx="96" cy="96"/>
            </a:xfrm>
            <a:prstGeom prst="octagon">
              <a:avLst>
                <a:gd name="adj" fmla="val 29287"/>
              </a:avLst>
            </a:prstGeom>
            <a:solidFill>
              <a:schemeClr val="tx1"/>
            </a:solidFill>
            <a:ln w="9525">
              <a:solidFill>
                <a:schemeClr val="tx1"/>
              </a:solidFill>
              <a:miter lim="800000"/>
              <a:headEnd/>
              <a:tailEnd/>
            </a:ln>
          </p:spPr>
          <p:txBody>
            <a:bodyPr wrap="none" anchor="ct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algn="ctr" eaLnBrk="1" hangingPunct="1"/>
              <a:endParaRPr lang="en-US" altLang="en-US" sz="2400">
                <a:latin typeface="Times New Roman" panose="02020603050405020304" pitchFamily="18" charset="0"/>
              </a:endParaRPr>
            </a:p>
          </p:txBody>
        </p:sp>
        <p:sp>
          <p:nvSpPr>
            <p:cNvPr id="52289" name="AutoShape 169"/>
            <p:cNvSpPr>
              <a:spLocks noChangeArrowheads="1"/>
            </p:cNvSpPr>
            <p:nvPr/>
          </p:nvSpPr>
          <p:spPr bwMode="auto">
            <a:xfrm>
              <a:off x="3893" y="2832"/>
              <a:ext cx="96" cy="96"/>
            </a:xfrm>
            <a:prstGeom prst="octagon">
              <a:avLst>
                <a:gd name="adj" fmla="val 29287"/>
              </a:avLst>
            </a:prstGeom>
            <a:solidFill>
              <a:schemeClr val="tx1"/>
            </a:solidFill>
            <a:ln w="9525">
              <a:solidFill>
                <a:schemeClr val="tx1"/>
              </a:solidFill>
              <a:miter lim="800000"/>
              <a:headEnd/>
              <a:tailEnd/>
            </a:ln>
          </p:spPr>
          <p:txBody>
            <a:bodyPr wrap="none" anchor="ct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algn="ctr" eaLnBrk="1" hangingPunct="1"/>
              <a:endParaRPr lang="en-US" altLang="en-US" sz="2400">
                <a:latin typeface="Times New Roman" panose="02020603050405020304" pitchFamily="18" charset="0"/>
              </a:endParaRPr>
            </a:p>
          </p:txBody>
        </p:sp>
        <p:sp>
          <p:nvSpPr>
            <p:cNvPr id="52290" name="AutoShape 170"/>
            <p:cNvSpPr>
              <a:spLocks noChangeArrowheads="1"/>
            </p:cNvSpPr>
            <p:nvPr/>
          </p:nvSpPr>
          <p:spPr bwMode="auto">
            <a:xfrm>
              <a:off x="3941" y="2736"/>
              <a:ext cx="96" cy="96"/>
            </a:xfrm>
            <a:prstGeom prst="octagon">
              <a:avLst>
                <a:gd name="adj" fmla="val 29287"/>
              </a:avLst>
            </a:prstGeom>
            <a:solidFill>
              <a:schemeClr val="tx1"/>
            </a:solidFill>
            <a:ln w="9525">
              <a:solidFill>
                <a:schemeClr val="tx1"/>
              </a:solidFill>
              <a:miter lim="800000"/>
              <a:headEnd/>
              <a:tailEnd/>
            </a:ln>
          </p:spPr>
          <p:txBody>
            <a:bodyPr wrap="none" anchor="ct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algn="ctr" eaLnBrk="1" hangingPunct="1"/>
              <a:endParaRPr lang="en-US" altLang="en-US" sz="2400">
                <a:latin typeface="Times New Roman" panose="02020603050405020304" pitchFamily="18" charset="0"/>
              </a:endParaRPr>
            </a:p>
          </p:txBody>
        </p:sp>
        <p:sp>
          <p:nvSpPr>
            <p:cNvPr id="52291" name="AutoShape 171"/>
            <p:cNvSpPr>
              <a:spLocks noChangeArrowheads="1"/>
            </p:cNvSpPr>
            <p:nvPr/>
          </p:nvSpPr>
          <p:spPr bwMode="auto">
            <a:xfrm>
              <a:off x="3845" y="2736"/>
              <a:ext cx="96" cy="96"/>
            </a:xfrm>
            <a:prstGeom prst="octagon">
              <a:avLst>
                <a:gd name="adj" fmla="val 29287"/>
              </a:avLst>
            </a:prstGeom>
            <a:solidFill>
              <a:schemeClr val="tx1"/>
            </a:solidFill>
            <a:ln w="9525">
              <a:solidFill>
                <a:schemeClr val="tx1"/>
              </a:solidFill>
              <a:miter lim="800000"/>
              <a:headEnd/>
              <a:tailEnd/>
            </a:ln>
          </p:spPr>
          <p:txBody>
            <a:bodyPr wrap="none" anchor="ct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algn="ctr" eaLnBrk="1" hangingPunct="1"/>
              <a:endParaRPr lang="en-US" altLang="en-US" sz="2400">
                <a:latin typeface="Times New Roman" panose="02020603050405020304" pitchFamily="18" charset="0"/>
              </a:endParaRPr>
            </a:p>
          </p:txBody>
        </p:sp>
        <p:sp>
          <p:nvSpPr>
            <p:cNvPr id="52292" name="AutoShape 172"/>
            <p:cNvSpPr>
              <a:spLocks noChangeArrowheads="1"/>
            </p:cNvSpPr>
            <p:nvPr/>
          </p:nvSpPr>
          <p:spPr bwMode="auto">
            <a:xfrm>
              <a:off x="3701" y="2832"/>
              <a:ext cx="96" cy="96"/>
            </a:xfrm>
            <a:prstGeom prst="octagon">
              <a:avLst>
                <a:gd name="adj" fmla="val 29287"/>
              </a:avLst>
            </a:prstGeom>
            <a:solidFill>
              <a:schemeClr val="tx1"/>
            </a:solidFill>
            <a:ln w="9525">
              <a:solidFill>
                <a:schemeClr val="tx1"/>
              </a:solidFill>
              <a:miter lim="800000"/>
              <a:headEnd/>
              <a:tailEnd/>
            </a:ln>
          </p:spPr>
          <p:txBody>
            <a:bodyPr wrap="none" anchor="ct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algn="ctr" eaLnBrk="1" hangingPunct="1"/>
              <a:endParaRPr lang="en-US" altLang="en-US" sz="2400">
                <a:latin typeface="Times New Roman" panose="02020603050405020304" pitchFamily="18" charset="0"/>
              </a:endParaRPr>
            </a:p>
          </p:txBody>
        </p:sp>
        <p:sp>
          <p:nvSpPr>
            <p:cNvPr id="52293" name="AutoShape 173"/>
            <p:cNvSpPr>
              <a:spLocks noChangeArrowheads="1"/>
            </p:cNvSpPr>
            <p:nvPr/>
          </p:nvSpPr>
          <p:spPr bwMode="auto">
            <a:xfrm>
              <a:off x="3605" y="2832"/>
              <a:ext cx="96" cy="96"/>
            </a:xfrm>
            <a:prstGeom prst="octagon">
              <a:avLst>
                <a:gd name="adj" fmla="val 29287"/>
              </a:avLst>
            </a:prstGeom>
            <a:solidFill>
              <a:schemeClr val="tx1"/>
            </a:solidFill>
            <a:ln w="9525">
              <a:solidFill>
                <a:schemeClr val="tx1"/>
              </a:solidFill>
              <a:miter lim="800000"/>
              <a:headEnd/>
              <a:tailEnd/>
            </a:ln>
          </p:spPr>
          <p:txBody>
            <a:bodyPr wrap="none" anchor="ct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algn="ctr" eaLnBrk="1" hangingPunct="1"/>
              <a:endParaRPr lang="en-US" altLang="en-US" sz="2400">
                <a:latin typeface="Times New Roman" panose="02020603050405020304" pitchFamily="18" charset="0"/>
              </a:endParaRPr>
            </a:p>
          </p:txBody>
        </p:sp>
        <p:sp>
          <p:nvSpPr>
            <p:cNvPr id="52294" name="AutoShape 174"/>
            <p:cNvSpPr>
              <a:spLocks noChangeArrowheads="1"/>
            </p:cNvSpPr>
            <p:nvPr/>
          </p:nvSpPr>
          <p:spPr bwMode="auto">
            <a:xfrm>
              <a:off x="4085" y="2832"/>
              <a:ext cx="96" cy="96"/>
            </a:xfrm>
            <a:prstGeom prst="octagon">
              <a:avLst>
                <a:gd name="adj" fmla="val 29287"/>
              </a:avLst>
            </a:prstGeom>
            <a:solidFill>
              <a:schemeClr val="tx1"/>
            </a:solidFill>
            <a:ln w="9525">
              <a:solidFill>
                <a:schemeClr val="tx1"/>
              </a:solidFill>
              <a:miter lim="800000"/>
              <a:headEnd/>
              <a:tailEnd/>
            </a:ln>
          </p:spPr>
          <p:txBody>
            <a:bodyPr wrap="none" anchor="ct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algn="ctr" eaLnBrk="1" hangingPunct="1"/>
              <a:endParaRPr lang="en-US" altLang="en-US" sz="2400">
                <a:latin typeface="Times New Roman" panose="02020603050405020304" pitchFamily="18" charset="0"/>
              </a:endParaRPr>
            </a:p>
          </p:txBody>
        </p:sp>
        <p:sp>
          <p:nvSpPr>
            <p:cNvPr id="52295" name="AutoShape 175"/>
            <p:cNvSpPr>
              <a:spLocks noChangeArrowheads="1"/>
            </p:cNvSpPr>
            <p:nvPr/>
          </p:nvSpPr>
          <p:spPr bwMode="auto">
            <a:xfrm>
              <a:off x="3749" y="2736"/>
              <a:ext cx="96" cy="96"/>
            </a:xfrm>
            <a:prstGeom prst="octagon">
              <a:avLst>
                <a:gd name="adj" fmla="val 29287"/>
              </a:avLst>
            </a:prstGeom>
            <a:solidFill>
              <a:schemeClr val="tx1"/>
            </a:solidFill>
            <a:ln w="9525">
              <a:solidFill>
                <a:schemeClr val="tx1"/>
              </a:solidFill>
              <a:miter lim="800000"/>
              <a:headEnd/>
              <a:tailEnd/>
            </a:ln>
          </p:spPr>
          <p:txBody>
            <a:bodyPr wrap="none" anchor="ct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algn="ctr" eaLnBrk="1" hangingPunct="1"/>
              <a:endParaRPr lang="en-US" altLang="en-US" sz="2400">
                <a:latin typeface="Times New Roman" panose="02020603050405020304" pitchFamily="18" charset="0"/>
              </a:endParaRPr>
            </a:p>
          </p:txBody>
        </p:sp>
        <p:sp>
          <p:nvSpPr>
            <p:cNvPr id="52296" name="AutoShape 176"/>
            <p:cNvSpPr>
              <a:spLocks noChangeArrowheads="1"/>
            </p:cNvSpPr>
            <p:nvPr/>
          </p:nvSpPr>
          <p:spPr bwMode="auto">
            <a:xfrm>
              <a:off x="4037" y="2736"/>
              <a:ext cx="96" cy="96"/>
            </a:xfrm>
            <a:prstGeom prst="octagon">
              <a:avLst>
                <a:gd name="adj" fmla="val 29287"/>
              </a:avLst>
            </a:prstGeom>
            <a:solidFill>
              <a:schemeClr val="tx1"/>
            </a:solidFill>
            <a:ln w="9525">
              <a:solidFill>
                <a:schemeClr val="tx1"/>
              </a:solidFill>
              <a:miter lim="800000"/>
              <a:headEnd/>
              <a:tailEnd/>
            </a:ln>
          </p:spPr>
          <p:txBody>
            <a:bodyPr wrap="none" anchor="ct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algn="ctr" eaLnBrk="1" hangingPunct="1"/>
              <a:endParaRPr lang="en-US" altLang="en-US" sz="2400">
                <a:latin typeface="Times New Roman" panose="02020603050405020304" pitchFamily="18" charset="0"/>
              </a:endParaRPr>
            </a:p>
          </p:txBody>
        </p:sp>
        <p:sp>
          <p:nvSpPr>
            <p:cNvPr id="52297" name="AutoShape 177"/>
            <p:cNvSpPr>
              <a:spLocks noChangeArrowheads="1"/>
            </p:cNvSpPr>
            <p:nvPr/>
          </p:nvSpPr>
          <p:spPr bwMode="auto">
            <a:xfrm>
              <a:off x="3797" y="2640"/>
              <a:ext cx="96" cy="96"/>
            </a:xfrm>
            <a:prstGeom prst="octagon">
              <a:avLst>
                <a:gd name="adj" fmla="val 29287"/>
              </a:avLst>
            </a:prstGeom>
            <a:solidFill>
              <a:schemeClr val="tx1"/>
            </a:solidFill>
            <a:ln w="9525">
              <a:solidFill>
                <a:schemeClr val="tx1"/>
              </a:solidFill>
              <a:miter lim="800000"/>
              <a:headEnd/>
              <a:tailEnd/>
            </a:ln>
          </p:spPr>
          <p:txBody>
            <a:bodyPr wrap="none" anchor="ct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algn="ctr" eaLnBrk="1" hangingPunct="1"/>
              <a:endParaRPr lang="en-US" altLang="en-US" sz="2400">
                <a:latin typeface="Times New Roman" panose="02020603050405020304" pitchFamily="18" charset="0"/>
              </a:endParaRPr>
            </a:p>
          </p:txBody>
        </p:sp>
        <p:sp>
          <p:nvSpPr>
            <p:cNvPr id="52298" name="AutoShape 178"/>
            <p:cNvSpPr>
              <a:spLocks noChangeArrowheads="1"/>
            </p:cNvSpPr>
            <p:nvPr/>
          </p:nvSpPr>
          <p:spPr bwMode="auto">
            <a:xfrm>
              <a:off x="3893" y="2640"/>
              <a:ext cx="96" cy="96"/>
            </a:xfrm>
            <a:prstGeom prst="octagon">
              <a:avLst>
                <a:gd name="adj" fmla="val 29287"/>
              </a:avLst>
            </a:prstGeom>
            <a:solidFill>
              <a:schemeClr val="tx1"/>
            </a:solidFill>
            <a:ln w="9525">
              <a:solidFill>
                <a:schemeClr val="tx1"/>
              </a:solidFill>
              <a:miter lim="800000"/>
              <a:headEnd/>
              <a:tailEnd/>
            </a:ln>
          </p:spPr>
          <p:txBody>
            <a:bodyPr wrap="none" anchor="ct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algn="ctr" eaLnBrk="1" hangingPunct="1"/>
              <a:endParaRPr lang="en-US" altLang="en-US" sz="2400">
                <a:latin typeface="Times New Roman" panose="02020603050405020304" pitchFamily="18" charset="0"/>
              </a:endParaRPr>
            </a:p>
          </p:txBody>
        </p:sp>
        <p:sp>
          <p:nvSpPr>
            <p:cNvPr id="52299" name="AutoShape 179"/>
            <p:cNvSpPr>
              <a:spLocks noChangeArrowheads="1"/>
            </p:cNvSpPr>
            <p:nvPr/>
          </p:nvSpPr>
          <p:spPr bwMode="auto">
            <a:xfrm>
              <a:off x="3845" y="2544"/>
              <a:ext cx="96" cy="96"/>
            </a:xfrm>
            <a:prstGeom prst="octagon">
              <a:avLst>
                <a:gd name="adj" fmla="val 29287"/>
              </a:avLst>
            </a:prstGeom>
            <a:solidFill>
              <a:schemeClr val="tx1"/>
            </a:solidFill>
            <a:ln w="9525">
              <a:solidFill>
                <a:schemeClr val="tx1"/>
              </a:solidFill>
              <a:miter lim="800000"/>
              <a:headEnd/>
              <a:tailEnd/>
            </a:ln>
          </p:spPr>
          <p:txBody>
            <a:bodyPr wrap="none" anchor="ct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algn="ctr" eaLnBrk="1" hangingPunct="1"/>
              <a:endParaRPr lang="en-US" altLang="en-US" sz="2400">
                <a:latin typeface="Times New Roman" panose="02020603050405020304" pitchFamily="18" charset="0"/>
              </a:endParaRPr>
            </a:p>
          </p:txBody>
        </p:sp>
        <p:sp>
          <p:nvSpPr>
            <p:cNvPr id="52300" name="AutoShape 180"/>
            <p:cNvSpPr>
              <a:spLocks noChangeArrowheads="1"/>
            </p:cNvSpPr>
            <p:nvPr/>
          </p:nvSpPr>
          <p:spPr bwMode="auto">
            <a:xfrm>
              <a:off x="3653" y="2736"/>
              <a:ext cx="96" cy="96"/>
            </a:xfrm>
            <a:prstGeom prst="octagon">
              <a:avLst>
                <a:gd name="adj" fmla="val 29287"/>
              </a:avLst>
            </a:prstGeom>
            <a:solidFill>
              <a:schemeClr val="tx1"/>
            </a:solidFill>
            <a:ln w="9525">
              <a:solidFill>
                <a:schemeClr val="tx1"/>
              </a:solidFill>
              <a:miter lim="800000"/>
              <a:headEnd/>
              <a:tailEnd/>
            </a:ln>
          </p:spPr>
          <p:txBody>
            <a:bodyPr wrap="none" anchor="ct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algn="ctr" eaLnBrk="1" hangingPunct="1"/>
              <a:endParaRPr lang="en-US" altLang="en-US" sz="2400">
                <a:latin typeface="Times New Roman" panose="02020603050405020304" pitchFamily="18" charset="0"/>
              </a:endParaRPr>
            </a:p>
          </p:txBody>
        </p:sp>
        <p:sp>
          <p:nvSpPr>
            <p:cNvPr id="52301" name="AutoShape 181"/>
            <p:cNvSpPr>
              <a:spLocks noChangeArrowheads="1"/>
            </p:cNvSpPr>
            <p:nvPr/>
          </p:nvSpPr>
          <p:spPr bwMode="auto">
            <a:xfrm>
              <a:off x="3989" y="2640"/>
              <a:ext cx="96" cy="96"/>
            </a:xfrm>
            <a:prstGeom prst="octagon">
              <a:avLst>
                <a:gd name="adj" fmla="val 29287"/>
              </a:avLst>
            </a:prstGeom>
            <a:solidFill>
              <a:schemeClr val="tx1"/>
            </a:solidFill>
            <a:ln w="9525">
              <a:solidFill>
                <a:schemeClr val="tx1"/>
              </a:solidFill>
              <a:miter lim="800000"/>
              <a:headEnd/>
              <a:tailEnd/>
            </a:ln>
          </p:spPr>
          <p:txBody>
            <a:bodyPr wrap="none" anchor="ct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algn="ctr" eaLnBrk="1" hangingPunct="1"/>
              <a:endParaRPr lang="en-US" altLang="en-US" sz="2400">
                <a:latin typeface="Times New Roman" panose="02020603050405020304" pitchFamily="18" charset="0"/>
              </a:endParaRPr>
            </a:p>
          </p:txBody>
        </p:sp>
        <p:sp>
          <p:nvSpPr>
            <p:cNvPr id="52302" name="AutoShape 182"/>
            <p:cNvSpPr>
              <a:spLocks noChangeArrowheads="1"/>
            </p:cNvSpPr>
            <p:nvPr/>
          </p:nvSpPr>
          <p:spPr bwMode="auto">
            <a:xfrm>
              <a:off x="3701" y="2640"/>
              <a:ext cx="96" cy="96"/>
            </a:xfrm>
            <a:prstGeom prst="octagon">
              <a:avLst>
                <a:gd name="adj" fmla="val 29287"/>
              </a:avLst>
            </a:prstGeom>
            <a:solidFill>
              <a:schemeClr val="tx1"/>
            </a:solidFill>
            <a:ln w="9525">
              <a:solidFill>
                <a:schemeClr val="tx1"/>
              </a:solidFill>
              <a:miter lim="800000"/>
              <a:headEnd/>
              <a:tailEnd/>
            </a:ln>
          </p:spPr>
          <p:txBody>
            <a:bodyPr wrap="none" anchor="ct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algn="ctr" eaLnBrk="1" hangingPunct="1"/>
              <a:endParaRPr lang="en-US" altLang="en-US" sz="2400">
                <a:latin typeface="Times New Roman" panose="02020603050405020304" pitchFamily="18" charset="0"/>
              </a:endParaRPr>
            </a:p>
          </p:txBody>
        </p:sp>
      </p:grpSp>
      <p:sp>
        <p:nvSpPr>
          <p:cNvPr id="52249" name="Freeform 183"/>
          <p:cNvSpPr>
            <a:spLocks/>
          </p:cNvSpPr>
          <p:nvPr/>
        </p:nvSpPr>
        <p:spPr bwMode="auto">
          <a:xfrm>
            <a:off x="5105400" y="3886200"/>
            <a:ext cx="2840038" cy="1258888"/>
          </a:xfrm>
          <a:custGeom>
            <a:avLst/>
            <a:gdLst>
              <a:gd name="T0" fmla="*/ 0 w 1984"/>
              <a:gd name="T1" fmla="*/ 0 h 793"/>
              <a:gd name="T2" fmla="*/ 0 w 1984"/>
              <a:gd name="T3" fmla="*/ 1258888 h 793"/>
              <a:gd name="T4" fmla="*/ 2840038 w 1984"/>
              <a:gd name="T5" fmla="*/ 1258888 h 793"/>
              <a:gd name="T6" fmla="*/ 0 60000 65536"/>
              <a:gd name="T7" fmla="*/ 0 60000 65536"/>
              <a:gd name="T8" fmla="*/ 0 60000 65536"/>
              <a:gd name="T9" fmla="*/ 0 w 1984"/>
              <a:gd name="T10" fmla="*/ 0 h 793"/>
              <a:gd name="T11" fmla="*/ 1984 w 1984"/>
              <a:gd name="T12" fmla="*/ 793 h 793"/>
            </a:gdLst>
            <a:ahLst/>
            <a:cxnLst>
              <a:cxn ang="T6">
                <a:pos x="T0" y="T1"/>
              </a:cxn>
              <a:cxn ang="T7">
                <a:pos x="T2" y="T3"/>
              </a:cxn>
              <a:cxn ang="T8">
                <a:pos x="T4" y="T5"/>
              </a:cxn>
            </a:cxnLst>
            <a:rect l="T9" t="T10" r="T11" b="T12"/>
            <a:pathLst>
              <a:path w="1984" h="793">
                <a:moveTo>
                  <a:pt x="0" y="0"/>
                </a:moveTo>
                <a:lnTo>
                  <a:pt x="0" y="793"/>
                </a:lnTo>
                <a:lnTo>
                  <a:pt x="1984" y="793"/>
                </a:lnTo>
              </a:path>
            </a:pathLst>
          </a:custGeom>
          <a:noFill/>
          <a:ln w="39688">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nvGrpSpPr>
          <p:cNvPr id="10" name="Group 187"/>
          <p:cNvGrpSpPr>
            <a:grpSpLocks/>
          </p:cNvGrpSpPr>
          <p:nvPr/>
        </p:nvGrpSpPr>
        <p:grpSpPr bwMode="auto">
          <a:xfrm>
            <a:off x="1666875" y="4495800"/>
            <a:ext cx="1676400" cy="762000"/>
            <a:chOff x="1050" y="2832"/>
            <a:chExt cx="1056" cy="480"/>
          </a:xfrm>
        </p:grpSpPr>
        <p:sp>
          <p:nvSpPr>
            <p:cNvPr id="52254" name="AutoShape 20"/>
            <p:cNvSpPr>
              <a:spLocks noChangeArrowheads="1"/>
            </p:cNvSpPr>
            <p:nvPr/>
          </p:nvSpPr>
          <p:spPr bwMode="auto">
            <a:xfrm>
              <a:off x="1626" y="3216"/>
              <a:ext cx="96" cy="96"/>
            </a:xfrm>
            <a:prstGeom prst="octagon">
              <a:avLst>
                <a:gd name="adj" fmla="val 29287"/>
              </a:avLst>
            </a:prstGeom>
            <a:solidFill>
              <a:srgbClr val="9900CC"/>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algn="ctr" eaLnBrk="1" hangingPunct="1"/>
              <a:endParaRPr lang="en-US" altLang="en-US" sz="2400">
                <a:latin typeface="Times New Roman" panose="02020603050405020304" pitchFamily="18" charset="0"/>
              </a:endParaRPr>
            </a:p>
          </p:txBody>
        </p:sp>
        <p:sp>
          <p:nvSpPr>
            <p:cNvPr id="52255" name="AutoShape 23"/>
            <p:cNvSpPr>
              <a:spLocks noChangeArrowheads="1"/>
            </p:cNvSpPr>
            <p:nvPr/>
          </p:nvSpPr>
          <p:spPr bwMode="auto">
            <a:xfrm>
              <a:off x="1722" y="3216"/>
              <a:ext cx="96" cy="96"/>
            </a:xfrm>
            <a:prstGeom prst="octagon">
              <a:avLst>
                <a:gd name="adj" fmla="val 29287"/>
              </a:avLst>
            </a:prstGeom>
            <a:solidFill>
              <a:srgbClr val="9900CC"/>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algn="ctr" eaLnBrk="1" hangingPunct="1"/>
              <a:endParaRPr lang="en-US" altLang="en-US" sz="2400">
                <a:latin typeface="Times New Roman" panose="02020603050405020304" pitchFamily="18" charset="0"/>
              </a:endParaRPr>
            </a:p>
          </p:txBody>
        </p:sp>
        <p:sp>
          <p:nvSpPr>
            <p:cNvPr id="52256" name="AutoShape 26"/>
            <p:cNvSpPr>
              <a:spLocks noChangeArrowheads="1"/>
            </p:cNvSpPr>
            <p:nvPr/>
          </p:nvSpPr>
          <p:spPr bwMode="auto">
            <a:xfrm>
              <a:off x="2010" y="3216"/>
              <a:ext cx="96" cy="96"/>
            </a:xfrm>
            <a:prstGeom prst="octagon">
              <a:avLst>
                <a:gd name="adj" fmla="val 29287"/>
              </a:avLst>
            </a:prstGeom>
            <a:solidFill>
              <a:srgbClr val="9900CC"/>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algn="ctr" eaLnBrk="1" hangingPunct="1"/>
              <a:endParaRPr lang="en-US" altLang="en-US" sz="2400">
                <a:latin typeface="Times New Roman" panose="02020603050405020304" pitchFamily="18" charset="0"/>
              </a:endParaRPr>
            </a:p>
          </p:txBody>
        </p:sp>
        <p:sp>
          <p:nvSpPr>
            <p:cNvPr id="52257" name="AutoShape 29"/>
            <p:cNvSpPr>
              <a:spLocks noChangeArrowheads="1"/>
            </p:cNvSpPr>
            <p:nvPr/>
          </p:nvSpPr>
          <p:spPr bwMode="auto">
            <a:xfrm>
              <a:off x="1242" y="3216"/>
              <a:ext cx="96" cy="96"/>
            </a:xfrm>
            <a:prstGeom prst="octagon">
              <a:avLst>
                <a:gd name="adj" fmla="val 29287"/>
              </a:avLst>
            </a:prstGeom>
            <a:solidFill>
              <a:srgbClr val="9900CC"/>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algn="ctr" eaLnBrk="1" hangingPunct="1"/>
              <a:endParaRPr lang="en-US" altLang="en-US" sz="2400">
                <a:latin typeface="Times New Roman" panose="02020603050405020304" pitchFamily="18" charset="0"/>
              </a:endParaRPr>
            </a:p>
          </p:txBody>
        </p:sp>
        <p:sp>
          <p:nvSpPr>
            <p:cNvPr id="52258" name="AutoShape 32"/>
            <p:cNvSpPr>
              <a:spLocks noChangeArrowheads="1"/>
            </p:cNvSpPr>
            <p:nvPr/>
          </p:nvSpPr>
          <p:spPr bwMode="auto">
            <a:xfrm>
              <a:off x="1434" y="3216"/>
              <a:ext cx="96" cy="96"/>
            </a:xfrm>
            <a:prstGeom prst="octagon">
              <a:avLst>
                <a:gd name="adj" fmla="val 29287"/>
              </a:avLst>
            </a:prstGeom>
            <a:solidFill>
              <a:srgbClr val="9900CC"/>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algn="ctr" eaLnBrk="1" hangingPunct="1"/>
              <a:endParaRPr lang="en-US" altLang="en-US" sz="2400">
                <a:latin typeface="Times New Roman" panose="02020603050405020304" pitchFamily="18" charset="0"/>
              </a:endParaRPr>
            </a:p>
          </p:txBody>
        </p:sp>
        <p:sp>
          <p:nvSpPr>
            <p:cNvPr id="52259" name="AutoShape 35"/>
            <p:cNvSpPr>
              <a:spLocks noChangeArrowheads="1"/>
            </p:cNvSpPr>
            <p:nvPr/>
          </p:nvSpPr>
          <p:spPr bwMode="auto">
            <a:xfrm>
              <a:off x="1050" y="3216"/>
              <a:ext cx="96" cy="96"/>
            </a:xfrm>
            <a:prstGeom prst="octagon">
              <a:avLst>
                <a:gd name="adj" fmla="val 29287"/>
              </a:avLst>
            </a:prstGeom>
            <a:solidFill>
              <a:srgbClr val="9900CC"/>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algn="ctr" eaLnBrk="1" hangingPunct="1"/>
              <a:endParaRPr lang="en-US" altLang="en-US" sz="2400">
                <a:latin typeface="Times New Roman" panose="02020603050405020304" pitchFamily="18" charset="0"/>
              </a:endParaRPr>
            </a:p>
          </p:txBody>
        </p:sp>
        <p:sp>
          <p:nvSpPr>
            <p:cNvPr id="52260" name="AutoShape 59"/>
            <p:cNvSpPr>
              <a:spLocks noChangeArrowheads="1"/>
            </p:cNvSpPr>
            <p:nvPr/>
          </p:nvSpPr>
          <p:spPr bwMode="auto">
            <a:xfrm>
              <a:off x="1530" y="3216"/>
              <a:ext cx="96" cy="96"/>
            </a:xfrm>
            <a:prstGeom prst="octagon">
              <a:avLst>
                <a:gd name="adj" fmla="val 29287"/>
              </a:avLst>
            </a:prstGeom>
            <a:solidFill>
              <a:srgbClr val="9900CC"/>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algn="ctr" eaLnBrk="1" hangingPunct="1"/>
              <a:endParaRPr lang="en-US" altLang="en-US" sz="2400">
                <a:latin typeface="Times New Roman" panose="02020603050405020304" pitchFamily="18" charset="0"/>
              </a:endParaRPr>
            </a:p>
          </p:txBody>
        </p:sp>
        <p:sp>
          <p:nvSpPr>
            <p:cNvPr id="52261" name="AutoShape 61"/>
            <p:cNvSpPr>
              <a:spLocks noChangeArrowheads="1"/>
            </p:cNvSpPr>
            <p:nvPr/>
          </p:nvSpPr>
          <p:spPr bwMode="auto">
            <a:xfrm>
              <a:off x="1914" y="3216"/>
              <a:ext cx="96" cy="96"/>
            </a:xfrm>
            <a:prstGeom prst="octagon">
              <a:avLst>
                <a:gd name="adj" fmla="val 29287"/>
              </a:avLst>
            </a:prstGeom>
            <a:solidFill>
              <a:srgbClr val="9900CC"/>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algn="ctr" eaLnBrk="1" hangingPunct="1"/>
              <a:endParaRPr lang="en-US" altLang="en-US" sz="2400">
                <a:latin typeface="Times New Roman" panose="02020603050405020304" pitchFamily="18" charset="0"/>
              </a:endParaRPr>
            </a:p>
          </p:txBody>
        </p:sp>
        <p:sp>
          <p:nvSpPr>
            <p:cNvPr id="52262" name="AutoShape 62"/>
            <p:cNvSpPr>
              <a:spLocks noChangeArrowheads="1"/>
            </p:cNvSpPr>
            <p:nvPr/>
          </p:nvSpPr>
          <p:spPr bwMode="auto">
            <a:xfrm>
              <a:off x="1146" y="3216"/>
              <a:ext cx="96" cy="96"/>
            </a:xfrm>
            <a:prstGeom prst="octagon">
              <a:avLst>
                <a:gd name="adj" fmla="val 29287"/>
              </a:avLst>
            </a:prstGeom>
            <a:solidFill>
              <a:srgbClr val="9900CC"/>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algn="ctr" eaLnBrk="1" hangingPunct="1"/>
              <a:endParaRPr lang="en-US" altLang="en-US" sz="2400">
                <a:latin typeface="Times New Roman" panose="02020603050405020304" pitchFamily="18" charset="0"/>
              </a:endParaRPr>
            </a:p>
          </p:txBody>
        </p:sp>
        <p:sp>
          <p:nvSpPr>
            <p:cNvPr id="52263" name="AutoShape 63"/>
            <p:cNvSpPr>
              <a:spLocks noChangeArrowheads="1"/>
            </p:cNvSpPr>
            <p:nvPr/>
          </p:nvSpPr>
          <p:spPr bwMode="auto">
            <a:xfrm>
              <a:off x="1434" y="3120"/>
              <a:ext cx="96" cy="96"/>
            </a:xfrm>
            <a:prstGeom prst="octagon">
              <a:avLst>
                <a:gd name="adj" fmla="val 29287"/>
              </a:avLst>
            </a:prstGeom>
            <a:solidFill>
              <a:srgbClr val="9900CC"/>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algn="ctr" eaLnBrk="1" hangingPunct="1"/>
              <a:endParaRPr lang="en-US" altLang="en-US" sz="2400">
                <a:latin typeface="Times New Roman" panose="02020603050405020304" pitchFamily="18" charset="0"/>
              </a:endParaRPr>
            </a:p>
          </p:txBody>
        </p:sp>
        <p:sp>
          <p:nvSpPr>
            <p:cNvPr id="52264" name="AutoShape 64"/>
            <p:cNvSpPr>
              <a:spLocks noChangeArrowheads="1"/>
            </p:cNvSpPr>
            <p:nvPr/>
          </p:nvSpPr>
          <p:spPr bwMode="auto">
            <a:xfrm>
              <a:off x="1626" y="3120"/>
              <a:ext cx="96" cy="96"/>
            </a:xfrm>
            <a:prstGeom prst="octagon">
              <a:avLst>
                <a:gd name="adj" fmla="val 29287"/>
              </a:avLst>
            </a:prstGeom>
            <a:solidFill>
              <a:srgbClr val="9900CC"/>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algn="ctr" eaLnBrk="1" hangingPunct="1"/>
              <a:endParaRPr lang="en-US" altLang="en-US" sz="2400">
                <a:latin typeface="Times New Roman" panose="02020603050405020304" pitchFamily="18" charset="0"/>
              </a:endParaRPr>
            </a:p>
          </p:txBody>
        </p:sp>
        <p:sp>
          <p:nvSpPr>
            <p:cNvPr id="52265" name="AutoShape 65"/>
            <p:cNvSpPr>
              <a:spLocks noChangeArrowheads="1"/>
            </p:cNvSpPr>
            <p:nvPr/>
          </p:nvSpPr>
          <p:spPr bwMode="auto">
            <a:xfrm>
              <a:off x="1530" y="3120"/>
              <a:ext cx="96" cy="96"/>
            </a:xfrm>
            <a:prstGeom prst="octagon">
              <a:avLst>
                <a:gd name="adj" fmla="val 29287"/>
              </a:avLst>
            </a:prstGeom>
            <a:solidFill>
              <a:srgbClr val="9900CC"/>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algn="ctr" eaLnBrk="1" hangingPunct="1"/>
              <a:endParaRPr lang="en-US" altLang="en-US" sz="2400">
                <a:latin typeface="Times New Roman" panose="02020603050405020304" pitchFamily="18" charset="0"/>
              </a:endParaRPr>
            </a:p>
          </p:txBody>
        </p:sp>
        <p:sp>
          <p:nvSpPr>
            <p:cNvPr id="52266" name="AutoShape 66"/>
            <p:cNvSpPr>
              <a:spLocks noChangeArrowheads="1"/>
            </p:cNvSpPr>
            <p:nvPr/>
          </p:nvSpPr>
          <p:spPr bwMode="auto">
            <a:xfrm>
              <a:off x="1578" y="3024"/>
              <a:ext cx="96" cy="96"/>
            </a:xfrm>
            <a:prstGeom prst="octagon">
              <a:avLst>
                <a:gd name="adj" fmla="val 29287"/>
              </a:avLst>
            </a:prstGeom>
            <a:solidFill>
              <a:srgbClr val="9900CC"/>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algn="ctr" eaLnBrk="1" hangingPunct="1"/>
              <a:endParaRPr lang="en-US" altLang="en-US" sz="2400">
                <a:latin typeface="Times New Roman" panose="02020603050405020304" pitchFamily="18" charset="0"/>
              </a:endParaRPr>
            </a:p>
          </p:txBody>
        </p:sp>
        <p:sp>
          <p:nvSpPr>
            <p:cNvPr id="52267" name="AutoShape 67"/>
            <p:cNvSpPr>
              <a:spLocks noChangeArrowheads="1"/>
            </p:cNvSpPr>
            <p:nvPr/>
          </p:nvSpPr>
          <p:spPr bwMode="auto">
            <a:xfrm>
              <a:off x="1482" y="3024"/>
              <a:ext cx="96" cy="96"/>
            </a:xfrm>
            <a:prstGeom prst="octagon">
              <a:avLst>
                <a:gd name="adj" fmla="val 29287"/>
              </a:avLst>
            </a:prstGeom>
            <a:solidFill>
              <a:srgbClr val="9900CC"/>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algn="ctr" eaLnBrk="1" hangingPunct="1"/>
              <a:endParaRPr lang="en-US" altLang="en-US" sz="2400">
                <a:latin typeface="Times New Roman" panose="02020603050405020304" pitchFamily="18" charset="0"/>
              </a:endParaRPr>
            </a:p>
          </p:txBody>
        </p:sp>
        <p:sp>
          <p:nvSpPr>
            <p:cNvPr id="52268" name="AutoShape 68"/>
            <p:cNvSpPr>
              <a:spLocks noChangeArrowheads="1"/>
            </p:cNvSpPr>
            <p:nvPr/>
          </p:nvSpPr>
          <p:spPr bwMode="auto">
            <a:xfrm>
              <a:off x="1338" y="3120"/>
              <a:ext cx="96" cy="96"/>
            </a:xfrm>
            <a:prstGeom prst="octagon">
              <a:avLst>
                <a:gd name="adj" fmla="val 29287"/>
              </a:avLst>
            </a:prstGeom>
            <a:solidFill>
              <a:srgbClr val="9900CC"/>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algn="ctr" eaLnBrk="1" hangingPunct="1"/>
              <a:endParaRPr lang="en-US" altLang="en-US" sz="2400">
                <a:latin typeface="Times New Roman" panose="02020603050405020304" pitchFamily="18" charset="0"/>
              </a:endParaRPr>
            </a:p>
          </p:txBody>
        </p:sp>
        <p:sp>
          <p:nvSpPr>
            <p:cNvPr id="52269" name="AutoShape 69"/>
            <p:cNvSpPr>
              <a:spLocks noChangeArrowheads="1"/>
            </p:cNvSpPr>
            <p:nvPr/>
          </p:nvSpPr>
          <p:spPr bwMode="auto">
            <a:xfrm>
              <a:off x="1242" y="3120"/>
              <a:ext cx="96" cy="96"/>
            </a:xfrm>
            <a:prstGeom prst="octagon">
              <a:avLst>
                <a:gd name="adj" fmla="val 29287"/>
              </a:avLst>
            </a:prstGeom>
            <a:solidFill>
              <a:srgbClr val="9900CC"/>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algn="ctr" eaLnBrk="1" hangingPunct="1"/>
              <a:endParaRPr lang="en-US" altLang="en-US" sz="2400">
                <a:latin typeface="Times New Roman" panose="02020603050405020304" pitchFamily="18" charset="0"/>
              </a:endParaRPr>
            </a:p>
          </p:txBody>
        </p:sp>
        <p:sp>
          <p:nvSpPr>
            <p:cNvPr id="52270" name="AutoShape 70"/>
            <p:cNvSpPr>
              <a:spLocks noChangeArrowheads="1"/>
            </p:cNvSpPr>
            <p:nvPr/>
          </p:nvSpPr>
          <p:spPr bwMode="auto">
            <a:xfrm>
              <a:off x="1722" y="3120"/>
              <a:ext cx="96" cy="96"/>
            </a:xfrm>
            <a:prstGeom prst="octagon">
              <a:avLst>
                <a:gd name="adj" fmla="val 29287"/>
              </a:avLst>
            </a:prstGeom>
            <a:solidFill>
              <a:srgbClr val="9900CC"/>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algn="ctr" eaLnBrk="1" hangingPunct="1"/>
              <a:endParaRPr lang="en-US" altLang="en-US" sz="2400">
                <a:latin typeface="Times New Roman" panose="02020603050405020304" pitchFamily="18" charset="0"/>
              </a:endParaRPr>
            </a:p>
          </p:txBody>
        </p:sp>
        <p:sp>
          <p:nvSpPr>
            <p:cNvPr id="52271" name="AutoShape 71"/>
            <p:cNvSpPr>
              <a:spLocks noChangeArrowheads="1"/>
            </p:cNvSpPr>
            <p:nvPr/>
          </p:nvSpPr>
          <p:spPr bwMode="auto">
            <a:xfrm>
              <a:off x="1386" y="3024"/>
              <a:ext cx="96" cy="96"/>
            </a:xfrm>
            <a:prstGeom prst="octagon">
              <a:avLst>
                <a:gd name="adj" fmla="val 29287"/>
              </a:avLst>
            </a:prstGeom>
            <a:solidFill>
              <a:srgbClr val="9900CC"/>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algn="ctr" eaLnBrk="1" hangingPunct="1"/>
              <a:endParaRPr lang="en-US" altLang="en-US" sz="2400">
                <a:latin typeface="Times New Roman" panose="02020603050405020304" pitchFamily="18" charset="0"/>
              </a:endParaRPr>
            </a:p>
          </p:txBody>
        </p:sp>
        <p:sp>
          <p:nvSpPr>
            <p:cNvPr id="52272" name="AutoShape 72"/>
            <p:cNvSpPr>
              <a:spLocks noChangeArrowheads="1"/>
            </p:cNvSpPr>
            <p:nvPr/>
          </p:nvSpPr>
          <p:spPr bwMode="auto">
            <a:xfrm>
              <a:off x="1674" y="3024"/>
              <a:ext cx="96" cy="96"/>
            </a:xfrm>
            <a:prstGeom prst="octagon">
              <a:avLst>
                <a:gd name="adj" fmla="val 29287"/>
              </a:avLst>
            </a:prstGeom>
            <a:solidFill>
              <a:srgbClr val="9900CC"/>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algn="ctr" eaLnBrk="1" hangingPunct="1"/>
              <a:endParaRPr lang="en-US" altLang="en-US" sz="2400">
                <a:latin typeface="Times New Roman" panose="02020603050405020304" pitchFamily="18" charset="0"/>
              </a:endParaRPr>
            </a:p>
          </p:txBody>
        </p:sp>
        <p:sp>
          <p:nvSpPr>
            <p:cNvPr id="52273" name="AutoShape 73"/>
            <p:cNvSpPr>
              <a:spLocks noChangeArrowheads="1"/>
            </p:cNvSpPr>
            <p:nvPr/>
          </p:nvSpPr>
          <p:spPr bwMode="auto">
            <a:xfrm>
              <a:off x="1434" y="2928"/>
              <a:ext cx="96" cy="96"/>
            </a:xfrm>
            <a:prstGeom prst="octagon">
              <a:avLst>
                <a:gd name="adj" fmla="val 29287"/>
              </a:avLst>
            </a:prstGeom>
            <a:solidFill>
              <a:srgbClr val="9900CC"/>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algn="ctr" eaLnBrk="1" hangingPunct="1"/>
              <a:endParaRPr lang="en-US" altLang="en-US" sz="2400">
                <a:latin typeface="Times New Roman" panose="02020603050405020304" pitchFamily="18" charset="0"/>
              </a:endParaRPr>
            </a:p>
          </p:txBody>
        </p:sp>
        <p:sp>
          <p:nvSpPr>
            <p:cNvPr id="52274" name="AutoShape 74"/>
            <p:cNvSpPr>
              <a:spLocks noChangeArrowheads="1"/>
            </p:cNvSpPr>
            <p:nvPr/>
          </p:nvSpPr>
          <p:spPr bwMode="auto">
            <a:xfrm>
              <a:off x="1530" y="2928"/>
              <a:ext cx="96" cy="96"/>
            </a:xfrm>
            <a:prstGeom prst="octagon">
              <a:avLst>
                <a:gd name="adj" fmla="val 29287"/>
              </a:avLst>
            </a:prstGeom>
            <a:solidFill>
              <a:srgbClr val="9900CC"/>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algn="ctr" eaLnBrk="1" hangingPunct="1"/>
              <a:endParaRPr lang="en-US" altLang="en-US" sz="2400">
                <a:latin typeface="Times New Roman" panose="02020603050405020304" pitchFamily="18" charset="0"/>
              </a:endParaRPr>
            </a:p>
          </p:txBody>
        </p:sp>
        <p:sp>
          <p:nvSpPr>
            <p:cNvPr id="52275" name="AutoShape 75"/>
            <p:cNvSpPr>
              <a:spLocks noChangeArrowheads="1"/>
            </p:cNvSpPr>
            <p:nvPr/>
          </p:nvSpPr>
          <p:spPr bwMode="auto">
            <a:xfrm>
              <a:off x="1482" y="2832"/>
              <a:ext cx="96" cy="96"/>
            </a:xfrm>
            <a:prstGeom prst="octagon">
              <a:avLst>
                <a:gd name="adj" fmla="val 29287"/>
              </a:avLst>
            </a:prstGeom>
            <a:solidFill>
              <a:srgbClr val="9900CC"/>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algn="ctr" eaLnBrk="1" hangingPunct="1"/>
              <a:endParaRPr lang="en-US" altLang="en-US" sz="2400">
                <a:latin typeface="Times New Roman" panose="02020603050405020304" pitchFamily="18" charset="0"/>
              </a:endParaRPr>
            </a:p>
          </p:txBody>
        </p:sp>
        <p:sp>
          <p:nvSpPr>
            <p:cNvPr id="52276" name="AutoShape 76"/>
            <p:cNvSpPr>
              <a:spLocks noChangeArrowheads="1"/>
            </p:cNvSpPr>
            <p:nvPr/>
          </p:nvSpPr>
          <p:spPr bwMode="auto">
            <a:xfrm>
              <a:off x="1290" y="3024"/>
              <a:ext cx="96" cy="96"/>
            </a:xfrm>
            <a:prstGeom prst="octagon">
              <a:avLst>
                <a:gd name="adj" fmla="val 29287"/>
              </a:avLst>
            </a:prstGeom>
            <a:solidFill>
              <a:srgbClr val="9900CC"/>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algn="ctr" eaLnBrk="1" hangingPunct="1"/>
              <a:endParaRPr lang="en-US" altLang="en-US" sz="2400">
                <a:latin typeface="Times New Roman" panose="02020603050405020304" pitchFamily="18" charset="0"/>
              </a:endParaRPr>
            </a:p>
          </p:txBody>
        </p:sp>
        <p:sp>
          <p:nvSpPr>
            <p:cNvPr id="52277" name="AutoShape 138"/>
            <p:cNvSpPr>
              <a:spLocks noChangeArrowheads="1"/>
            </p:cNvSpPr>
            <p:nvPr/>
          </p:nvSpPr>
          <p:spPr bwMode="auto">
            <a:xfrm>
              <a:off x="1626" y="2928"/>
              <a:ext cx="96" cy="96"/>
            </a:xfrm>
            <a:prstGeom prst="octagon">
              <a:avLst>
                <a:gd name="adj" fmla="val 29287"/>
              </a:avLst>
            </a:prstGeom>
            <a:solidFill>
              <a:srgbClr val="9900CC"/>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algn="ctr" eaLnBrk="1" hangingPunct="1"/>
              <a:endParaRPr lang="en-US" altLang="en-US" sz="2400">
                <a:latin typeface="Times New Roman" panose="02020603050405020304" pitchFamily="18" charset="0"/>
              </a:endParaRPr>
            </a:p>
          </p:txBody>
        </p:sp>
        <p:sp>
          <p:nvSpPr>
            <p:cNvPr id="52278" name="AutoShape 139"/>
            <p:cNvSpPr>
              <a:spLocks noChangeArrowheads="1"/>
            </p:cNvSpPr>
            <p:nvPr/>
          </p:nvSpPr>
          <p:spPr bwMode="auto">
            <a:xfrm>
              <a:off x="1338" y="2928"/>
              <a:ext cx="96" cy="96"/>
            </a:xfrm>
            <a:prstGeom prst="octagon">
              <a:avLst>
                <a:gd name="adj" fmla="val 29287"/>
              </a:avLst>
            </a:prstGeom>
            <a:solidFill>
              <a:srgbClr val="9900CC"/>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algn="ctr" eaLnBrk="1" hangingPunct="1"/>
              <a:endParaRPr lang="en-US" altLang="en-US" sz="2400">
                <a:latin typeface="Times New Roman" panose="02020603050405020304" pitchFamily="18" charset="0"/>
              </a:endParaRPr>
            </a:p>
          </p:txBody>
        </p:sp>
        <p:sp>
          <p:nvSpPr>
            <p:cNvPr id="52279" name="AutoShape 184"/>
            <p:cNvSpPr>
              <a:spLocks noChangeArrowheads="1"/>
            </p:cNvSpPr>
            <p:nvPr/>
          </p:nvSpPr>
          <p:spPr bwMode="auto">
            <a:xfrm>
              <a:off x="1824" y="3120"/>
              <a:ext cx="96" cy="96"/>
            </a:xfrm>
            <a:prstGeom prst="octagon">
              <a:avLst>
                <a:gd name="adj" fmla="val 29287"/>
              </a:avLst>
            </a:prstGeom>
            <a:solidFill>
              <a:srgbClr val="9900CC"/>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algn="ctr" eaLnBrk="1" hangingPunct="1"/>
              <a:endParaRPr lang="en-US" altLang="en-US" sz="2400">
                <a:latin typeface="Times New Roman" panose="02020603050405020304" pitchFamily="18" charset="0"/>
              </a:endParaRPr>
            </a:p>
          </p:txBody>
        </p:sp>
      </p:grpSp>
      <p:sp>
        <p:nvSpPr>
          <p:cNvPr id="52251" name="Text Box 194"/>
          <p:cNvSpPr txBox="1">
            <a:spLocks noChangeArrowheads="1"/>
          </p:cNvSpPr>
          <p:nvPr/>
        </p:nvSpPr>
        <p:spPr bwMode="auto">
          <a:xfrm>
            <a:off x="4267200" y="5867400"/>
            <a:ext cx="4724400" cy="822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r>
              <a:rPr lang="en-US" altLang="en-US" sz="2400">
                <a:solidFill>
                  <a:schemeClr val="hlink"/>
                </a:solidFill>
                <a:latin typeface="Times New Roman" panose="02020603050405020304" pitchFamily="18" charset="0"/>
              </a:rPr>
              <a:t>This is unlike interval analysis which solved operations sequentially</a:t>
            </a:r>
          </a:p>
        </p:txBody>
      </p:sp>
      <p:sp>
        <p:nvSpPr>
          <p:cNvPr id="52252" name="Text Box 195"/>
          <p:cNvSpPr txBox="1">
            <a:spLocks noChangeArrowheads="1"/>
          </p:cNvSpPr>
          <p:nvPr/>
        </p:nvSpPr>
        <p:spPr bwMode="auto">
          <a:xfrm>
            <a:off x="4267200" y="1752600"/>
            <a:ext cx="4587875" cy="1917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r>
              <a:rPr lang="en-US" altLang="en-US" sz="2400">
                <a:latin typeface="Times New Roman" panose="02020603050405020304" pitchFamily="18" charset="0"/>
              </a:rPr>
              <a:t>Sample realizations from each input distribution, then combine them all to compute a (scalar) output value.  Repeat many times to accumulate a distribution of output values.</a:t>
            </a:r>
          </a:p>
        </p:txBody>
      </p:sp>
      <p:sp>
        <p:nvSpPr>
          <p:cNvPr id="52253" name="Line 197"/>
          <p:cNvSpPr>
            <a:spLocks noChangeShapeType="1"/>
          </p:cNvSpPr>
          <p:nvPr/>
        </p:nvSpPr>
        <p:spPr bwMode="auto">
          <a:xfrm flipH="1">
            <a:off x="1325563" y="5227638"/>
            <a:ext cx="155575" cy="66675"/>
          </a:xfrm>
          <a:prstGeom prst="line">
            <a:avLst/>
          </a:prstGeom>
          <a:noFill/>
          <a:ln w="49276">
            <a:solidFill>
              <a:srgbClr val="9900CC"/>
            </a:solidFill>
            <a:round/>
            <a:headEnd/>
            <a:tailEnd/>
          </a:ln>
          <a:extLst>
            <a:ext uri="{909E8E84-426E-40DD-AFC4-6F175D3DCCD1}">
              <a14:hiddenFill xmlns:a14="http://schemas.microsoft.com/office/drawing/2010/main">
                <a:noFill/>
              </a14:hiddenFill>
            </a:ext>
          </a:extLst>
        </p:spPr>
        <p:txBody>
          <a:bodyPr/>
          <a:lstStyle/>
          <a:p>
            <a:endParaRPr lang="en-US"/>
          </a:p>
        </p:txBody>
      </p:sp>
    </p:spTree>
    <p:extLst>
      <p:ext uri="{BB962C8B-B14F-4D97-AF65-F5344CB8AC3E}">
        <p14:creationId xmlns:p14="http://schemas.microsoft.com/office/powerpoint/2010/main" val="212084652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1" fill="hold" nodeType="click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ppt_x"/>
                                          </p:val>
                                        </p:tav>
                                        <p:tav tm="100000">
                                          <p:val>
                                            <p:strVal val="#ppt_x"/>
                                          </p:val>
                                        </p:tav>
                                      </p:tavLst>
                                    </p:anim>
                                    <p:anim calcmode="lin" valueType="num">
                                      <p:cBhvr additive="base">
                                        <p:cTn id="8" dur="500" fill="hold"/>
                                        <p:tgtEl>
                                          <p:spTgt spid="8"/>
                                        </p:tgtEl>
                                        <p:attrNameLst>
                                          <p:attrName>ppt_y</p:attrName>
                                        </p:attrNameLst>
                                      </p:cBhvr>
                                      <p:tavLst>
                                        <p:tav tm="0">
                                          <p:val>
                                            <p:strVal val="0-#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1" fill="hold" grpId="0" nodeType="clickEffect">
                                  <p:stCondLst>
                                    <p:cond delay="0"/>
                                  </p:stCondLst>
                                  <p:childTnLst>
                                    <p:set>
                                      <p:cBhvr>
                                        <p:cTn id="12" dur="1" fill="hold">
                                          <p:stCondLst>
                                            <p:cond delay="0"/>
                                          </p:stCondLst>
                                        </p:cTn>
                                        <p:tgtEl>
                                          <p:spTgt spid="281764"/>
                                        </p:tgtEl>
                                        <p:attrNameLst>
                                          <p:attrName>style.visibility</p:attrName>
                                        </p:attrNameLst>
                                      </p:cBhvr>
                                      <p:to>
                                        <p:strVal val="visible"/>
                                      </p:to>
                                    </p:set>
                                    <p:anim calcmode="lin" valueType="num">
                                      <p:cBhvr additive="base">
                                        <p:cTn id="13" dur="500" fill="hold"/>
                                        <p:tgtEl>
                                          <p:spTgt spid="281764"/>
                                        </p:tgtEl>
                                        <p:attrNameLst>
                                          <p:attrName>ppt_x</p:attrName>
                                        </p:attrNameLst>
                                      </p:cBhvr>
                                      <p:tavLst>
                                        <p:tav tm="0">
                                          <p:val>
                                            <p:strVal val="#ppt_x"/>
                                          </p:val>
                                        </p:tav>
                                        <p:tav tm="100000">
                                          <p:val>
                                            <p:strVal val="#ppt_x"/>
                                          </p:val>
                                        </p:tav>
                                      </p:tavLst>
                                    </p:anim>
                                    <p:anim calcmode="lin" valueType="num">
                                      <p:cBhvr additive="base">
                                        <p:cTn id="14" dur="500" fill="hold"/>
                                        <p:tgtEl>
                                          <p:spTgt spid="281764"/>
                                        </p:tgtEl>
                                        <p:attrNameLst>
                                          <p:attrName>ppt_y</p:attrName>
                                        </p:attrNameLst>
                                      </p:cBhvr>
                                      <p:tavLst>
                                        <p:tav tm="0">
                                          <p:val>
                                            <p:strVal val="0-#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1" fill="hold" nodeType="clickEffect">
                                  <p:stCondLst>
                                    <p:cond delay="0"/>
                                  </p:stCondLst>
                                  <p:childTnLst>
                                    <p:set>
                                      <p:cBhvr>
                                        <p:cTn id="18" dur="1" fill="hold">
                                          <p:stCondLst>
                                            <p:cond delay="0"/>
                                          </p:stCondLst>
                                        </p:cTn>
                                        <p:tgtEl>
                                          <p:spTgt spid="7"/>
                                        </p:tgtEl>
                                        <p:attrNameLst>
                                          <p:attrName>style.visibility</p:attrName>
                                        </p:attrNameLst>
                                      </p:cBhvr>
                                      <p:to>
                                        <p:strVal val="visible"/>
                                      </p:to>
                                    </p:set>
                                    <p:anim calcmode="lin" valueType="num">
                                      <p:cBhvr additive="base">
                                        <p:cTn id="19" dur="500" fill="hold"/>
                                        <p:tgtEl>
                                          <p:spTgt spid="7"/>
                                        </p:tgtEl>
                                        <p:attrNameLst>
                                          <p:attrName>ppt_x</p:attrName>
                                        </p:attrNameLst>
                                      </p:cBhvr>
                                      <p:tavLst>
                                        <p:tav tm="0">
                                          <p:val>
                                            <p:strVal val="#ppt_x"/>
                                          </p:val>
                                        </p:tav>
                                        <p:tav tm="100000">
                                          <p:val>
                                            <p:strVal val="#ppt_x"/>
                                          </p:val>
                                        </p:tav>
                                      </p:tavLst>
                                    </p:anim>
                                    <p:anim calcmode="lin" valueType="num">
                                      <p:cBhvr additive="base">
                                        <p:cTn id="20" dur="500" fill="hold"/>
                                        <p:tgtEl>
                                          <p:spTgt spid="7"/>
                                        </p:tgtEl>
                                        <p:attrNameLst>
                                          <p:attrName>ppt_y</p:attrName>
                                        </p:attrNameLst>
                                      </p:cBhvr>
                                      <p:tavLst>
                                        <p:tav tm="0">
                                          <p:val>
                                            <p:strVal val="0-#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1" fill="hold" grpId="0" nodeType="clickEffect">
                                  <p:stCondLst>
                                    <p:cond delay="0"/>
                                  </p:stCondLst>
                                  <p:childTnLst>
                                    <p:set>
                                      <p:cBhvr>
                                        <p:cTn id="24" dur="1" fill="hold">
                                          <p:stCondLst>
                                            <p:cond delay="0"/>
                                          </p:stCondLst>
                                        </p:cTn>
                                        <p:tgtEl>
                                          <p:spTgt spid="281761"/>
                                        </p:tgtEl>
                                        <p:attrNameLst>
                                          <p:attrName>style.visibility</p:attrName>
                                        </p:attrNameLst>
                                      </p:cBhvr>
                                      <p:to>
                                        <p:strVal val="visible"/>
                                      </p:to>
                                    </p:set>
                                    <p:anim calcmode="lin" valueType="num">
                                      <p:cBhvr additive="base">
                                        <p:cTn id="25" dur="500" fill="hold"/>
                                        <p:tgtEl>
                                          <p:spTgt spid="281761"/>
                                        </p:tgtEl>
                                        <p:attrNameLst>
                                          <p:attrName>ppt_x</p:attrName>
                                        </p:attrNameLst>
                                      </p:cBhvr>
                                      <p:tavLst>
                                        <p:tav tm="0">
                                          <p:val>
                                            <p:strVal val="#ppt_x"/>
                                          </p:val>
                                        </p:tav>
                                        <p:tav tm="100000">
                                          <p:val>
                                            <p:strVal val="#ppt_x"/>
                                          </p:val>
                                        </p:tav>
                                      </p:tavLst>
                                    </p:anim>
                                    <p:anim calcmode="lin" valueType="num">
                                      <p:cBhvr additive="base">
                                        <p:cTn id="26" dur="500" fill="hold"/>
                                        <p:tgtEl>
                                          <p:spTgt spid="281761"/>
                                        </p:tgtEl>
                                        <p:attrNameLst>
                                          <p:attrName>ppt_y</p:attrName>
                                        </p:attrNameLst>
                                      </p:cBhvr>
                                      <p:tavLst>
                                        <p:tav tm="0">
                                          <p:val>
                                            <p:strVal val="0-#ppt_h/2"/>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1" fill="hold" nodeType="clickEffect">
                                  <p:stCondLst>
                                    <p:cond delay="0"/>
                                  </p:stCondLst>
                                  <p:childTnLst>
                                    <p:set>
                                      <p:cBhvr>
                                        <p:cTn id="30" dur="1" fill="hold">
                                          <p:stCondLst>
                                            <p:cond delay="0"/>
                                          </p:stCondLst>
                                        </p:cTn>
                                        <p:tgtEl>
                                          <p:spTgt spid="6"/>
                                        </p:tgtEl>
                                        <p:attrNameLst>
                                          <p:attrName>style.visibility</p:attrName>
                                        </p:attrNameLst>
                                      </p:cBhvr>
                                      <p:to>
                                        <p:strVal val="visible"/>
                                      </p:to>
                                    </p:set>
                                    <p:anim calcmode="lin" valueType="num">
                                      <p:cBhvr additive="base">
                                        <p:cTn id="31" dur="500" fill="hold"/>
                                        <p:tgtEl>
                                          <p:spTgt spid="6"/>
                                        </p:tgtEl>
                                        <p:attrNameLst>
                                          <p:attrName>ppt_x</p:attrName>
                                        </p:attrNameLst>
                                      </p:cBhvr>
                                      <p:tavLst>
                                        <p:tav tm="0">
                                          <p:val>
                                            <p:strVal val="#ppt_x"/>
                                          </p:val>
                                        </p:tav>
                                        <p:tav tm="100000">
                                          <p:val>
                                            <p:strVal val="#ppt_x"/>
                                          </p:val>
                                        </p:tav>
                                      </p:tavLst>
                                    </p:anim>
                                    <p:anim calcmode="lin" valueType="num">
                                      <p:cBhvr additive="base">
                                        <p:cTn id="32" dur="500" fill="hold"/>
                                        <p:tgtEl>
                                          <p:spTgt spid="6"/>
                                        </p:tgtEl>
                                        <p:attrNameLst>
                                          <p:attrName>ppt_y</p:attrName>
                                        </p:attrNameLst>
                                      </p:cBhvr>
                                      <p:tavLst>
                                        <p:tav tm="0">
                                          <p:val>
                                            <p:strVal val="0-#ppt_h/2"/>
                                          </p:val>
                                        </p:tav>
                                        <p:tav tm="100000">
                                          <p:val>
                                            <p:strVal val="#ppt_y"/>
                                          </p:val>
                                        </p:tav>
                                      </p:tavLst>
                                    </p:anim>
                                  </p:childTnLst>
                                </p:cTn>
                              </p:par>
                              <p:par>
                                <p:cTn id="33" presetID="2" presetClass="entr" presetSubtype="1" fill="hold" nodeType="withEffect">
                                  <p:stCondLst>
                                    <p:cond delay="0"/>
                                  </p:stCondLst>
                                  <p:childTnLst>
                                    <p:set>
                                      <p:cBhvr>
                                        <p:cTn id="34" dur="1" fill="hold">
                                          <p:stCondLst>
                                            <p:cond delay="0"/>
                                          </p:stCondLst>
                                        </p:cTn>
                                        <p:tgtEl>
                                          <p:spTgt spid="5"/>
                                        </p:tgtEl>
                                        <p:attrNameLst>
                                          <p:attrName>style.visibility</p:attrName>
                                        </p:attrNameLst>
                                      </p:cBhvr>
                                      <p:to>
                                        <p:strVal val="visible"/>
                                      </p:to>
                                    </p:set>
                                    <p:anim calcmode="lin" valueType="num">
                                      <p:cBhvr additive="base">
                                        <p:cTn id="35" dur="500" fill="hold"/>
                                        <p:tgtEl>
                                          <p:spTgt spid="5"/>
                                        </p:tgtEl>
                                        <p:attrNameLst>
                                          <p:attrName>ppt_x</p:attrName>
                                        </p:attrNameLst>
                                      </p:cBhvr>
                                      <p:tavLst>
                                        <p:tav tm="0">
                                          <p:val>
                                            <p:strVal val="#ppt_x"/>
                                          </p:val>
                                        </p:tav>
                                        <p:tav tm="100000">
                                          <p:val>
                                            <p:strVal val="#ppt_x"/>
                                          </p:val>
                                        </p:tav>
                                      </p:tavLst>
                                    </p:anim>
                                    <p:anim calcmode="lin" valueType="num">
                                      <p:cBhvr additive="base">
                                        <p:cTn id="36" dur="500" fill="hold"/>
                                        <p:tgtEl>
                                          <p:spTgt spid="5"/>
                                        </p:tgtEl>
                                        <p:attrNameLst>
                                          <p:attrName>ppt_y</p:attrName>
                                        </p:attrNameLst>
                                      </p:cBhvr>
                                      <p:tavLst>
                                        <p:tav tm="0">
                                          <p:val>
                                            <p:strVal val="0-#ppt_h/2"/>
                                          </p:val>
                                        </p:tav>
                                        <p:tav tm="100000">
                                          <p:val>
                                            <p:strVal val="#ppt_y"/>
                                          </p:val>
                                        </p:tav>
                                      </p:tavLst>
                                    </p:anim>
                                  </p:childTnLst>
                                </p:cTn>
                              </p:par>
                              <p:par>
                                <p:cTn id="37" presetID="2" presetClass="entr" presetSubtype="1" fill="hold" nodeType="withEffect">
                                  <p:stCondLst>
                                    <p:cond delay="0"/>
                                  </p:stCondLst>
                                  <p:childTnLst>
                                    <p:set>
                                      <p:cBhvr>
                                        <p:cTn id="38" dur="1" fill="hold">
                                          <p:stCondLst>
                                            <p:cond delay="0"/>
                                          </p:stCondLst>
                                        </p:cTn>
                                        <p:tgtEl>
                                          <p:spTgt spid="10"/>
                                        </p:tgtEl>
                                        <p:attrNameLst>
                                          <p:attrName>style.visibility</p:attrName>
                                        </p:attrNameLst>
                                      </p:cBhvr>
                                      <p:to>
                                        <p:strVal val="visible"/>
                                      </p:to>
                                    </p:set>
                                    <p:anim calcmode="lin" valueType="num">
                                      <p:cBhvr additive="base">
                                        <p:cTn id="39" dur="500" fill="hold"/>
                                        <p:tgtEl>
                                          <p:spTgt spid="10"/>
                                        </p:tgtEl>
                                        <p:attrNameLst>
                                          <p:attrName>ppt_x</p:attrName>
                                        </p:attrNameLst>
                                      </p:cBhvr>
                                      <p:tavLst>
                                        <p:tav tm="0">
                                          <p:val>
                                            <p:strVal val="#ppt_x"/>
                                          </p:val>
                                        </p:tav>
                                        <p:tav tm="100000">
                                          <p:val>
                                            <p:strVal val="#ppt_x"/>
                                          </p:val>
                                        </p:tav>
                                      </p:tavLst>
                                    </p:anim>
                                    <p:anim calcmode="lin" valueType="num">
                                      <p:cBhvr additive="base">
                                        <p:cTn id="40" dur="500" fill="hold"/>
                                        <p:tgtEl>
                                          <p:spTgt spid="10"/>
                                        </p:tgtEl>
                                        <p:attrNameLst>
                                          <p:attrName>ppt_y</p:attrName>
                                        </p:attrNameLst>
                                      </p:cBhvr>
                                      <p:tavLst>
                                        <p:tav tm="0">
                                          <p:val>
                                            <p:strVal val="0-#ppt_h/2"/>
                                          </p:val>
                                        </p:tav>
                                        <p:tav tm="100000">
                                          <p:val>
                                            <p:strVal val="#ppt_y"/>
                                          </p:val>
                                        </p:tav>
                                      </p:tavLst>
                                    </p:anim>
                                  </p:childTnLst>
                                </p:cTn>
                              </p:par>
                              <p:par>
                                <p:cTn id="41" presetID="2" presetClass="entr" presetSubtype="1" fill="hold" nodeType="withEffect">
                                  <p:stCondLst>
                                    <p:cond delay="0"/>
                                  </p:stCondLst>
                                  <p:childTnLst>
                                    <p:set>
                                      <p:cBhvr>
                                        <p:cTn id="42" dur="1" fill="hold">
                                          <p:stCondLst>
                                            <p:cond delay="0"/>
                                          </p:stCondLst>
                                        </p:cTn>
                                        <p:tgtEl>
                                          <p:spTgt spid="3"/>
                                        </p:tgtEl>
                                        <p:attrNameLst>
                                          <p:attrName>style.visibility</p:attrName>
                                        </p:attrNameLst>
                                      </p:cBhvr>
                                      <p:to>
                                        <p:strVal val="visible"/>
                                      </p:to>
                                    </p:set>
                                    <p:anim calcmode="lin" valueType="num">
                                      <p:cBhvr additive="base">
                                        <p:cTn id="43" dur="500" fill="hold"/>
                                        <p:tgtEl>
                                          <p:spTgt spid="3"/>
                                        </p:tgtEl>
                                        <p:attrNameLst>
                                          <p:attrName>ppt_x</p:attrName>
                                        </p:attrNameLst>
                                      </p:cBhvr>
                                      <p:tavLst>
                                        <p:tav tm="0">
                                          <p:val>
                                            <p:strVal val="#ppt_x"/>
                                          </p:val>
                                        </p:tav>
                                        <p:tav tm="100000">
                                          <p:val>
                                            <p:strVal val="#ppt_x"/>
                                          </p:val>
                                        </p:tav>
                                      </p:tavLst>
                                    </p:anim>
                                    <p:anim calcmode="lin" valueType="num">
                                      <p:cBhvr additive="base">
                                        <p:cTn id="44" dur="500" fill="hold"/>
                                        <p:tgtEl>
                                          <p:spTgt spid="3"/>
                                        </p:tgtEl>
                                        <p:attrNameLst>
                                          <p:attrName>ppt_y</p:attrName>
                                        </p:attrNameLst>
                                      </p:cBhvr>
                                      <p:tavLst>
                                        <p:tav tm="0">
                                          <p:val>
                                            <p:strVal val="0-#ppt_h/2"/>
                                          </p:val>
                                        </p:tav>
                                        <p:tav tm="100000">
                                          <p:val>
                                            <p:strVal val="#ppt_y"/>
                                          </p:val>
                                        </p:tav>
                                      </p:tavLst>
                                    </p:anim>
                                  </p:childTnLst>
                                </p:cTn>
                              </p:par>
                              <p:par>
                                <p:cTn id="45" presetID="2" presetClass="entr" presetSubtype="1" fill="hold" nodeType="withEffect">
                                  <p:stCondLst>
                                    <p:cond delay="0"/>
                                  </p:stCondLst>
                                  <p:childTnLst>
                                    <p:set>
                                      <p:cBhvr>
                                        <p:cTn id="46" dur="1" fill="hold">
                                          <p:stCondLst>
                                            <p:cond delay="0"/>
                                          </p:stCondLst>
                                        </p:cTn>
                                        <p:tgtEl>
                                          <p:spTgt spid="9"/>
                                        </p:tgtEl>
                                        <p:attrNameLst>
                                          <p:attrName>style.visibility</p:attrName>
                                        </p:attrNameLst>
                                      </p:cBhvr>
                                      <p:to>
                                        <p:strVal val="visible"/>
                                      </p:to>
                                    </p:set>
                                    <p:anim calcmode="lin" valueType="num">
                                      <p:cBhvr additive="base">
                                        <p:cTn id="47" dur="500" fill="hold"/>
                                        <p:tgtEl>
                                          <p:spTgt spid="9"/>
                                        </p:tgtEl>
                                        <p:attrNameLst>
                                          <p:attrName>ppt_x</p:attrName>
                                        </p:attrNameLst>
                                      </p:cBhvr>
                                      <p:tavLst>
                                        <p:tav tm="0">
                                          <p:val>
                                            <p:strVal val="#ppt_x"/>
                                          </p:val>
                                        </p:tav>
                                        <p:tav tm="100000">
                                          <p:val>
                                            <p:strVal val="#ppt_x"/>
                                          </p:val>
                                        </p:tav>
                                      </p:tavLst>
                                    </p:anim>
                                    <p:anim calcmode="lin" valueType="num">
                                      <p:cBhvr additive="base">
                                        <p:cTn id="48" dur="500" fill="hold"/>
                                        <p:tgtEl>
                                          <p:spTgt spid="9"/>
                                        </p:tgtEl>
                                        <p:attrNameLst>
                                          <p:attrName>ppt_y</p:attrName>
                                        </p:attrNameLst>
                                      </p:cBhvr>
                                      <p:tavLst>
                                        <p:tav tm="0">
                                          <p:val>
                                            <p:strVal val="0-#ppt_h/2"/>
                                          </p:val>
                                        </p:tav>
                                        <p:tav tm="100000">
                                          <p:val>
                                            <p:strVal val="#ppt_y"/>
                                          </p:val>
                                        </p:tav>
                                      </p:tavLst>
                                    </p:anim>
                                  </p:childTnLst>
                                </p:cTn>
                              </p:par>
                            </p:childTnLst>
                          </p:cTn>
                        </p:par>
                      </p:childTnLst>
                    </p:cTn>
                  </p:par>
                  <p:par>
                    <p:cTn id="49" fill="hold" nodeType="clickPar">
                      <p:stCondLst>
                        <p:cond delay="indefinite"/>
                      </p:stCondLst>
                      <p:childTnLst>
                        <p:par>
                          <p:cTn id="50" fill="hold" nodeType="withGroup">
                            <p:stCondLst>
                              <p:cond delay="0"/>
                            </p:stCondLst>
                            <p:childTnLst>
                              <p:par>
                                <p:cTn id="51" presetID="22" presetClass="entr" presetSubtype="8" fill="hold" grpId="0" nodeType="clickEffect">
                                  <p:stCondLst>
                                    <p:cond delay="0"/>
                                  </p:stCondLst>
                                  <p:childTnLst>
                                    <p:set>
                                      <p:cBhvr>
                                        <p:cTn id="52" dur="1" fill="hold">
                                          <p:stCondLst>
                                            <p:cond delay="0"/>
                                          </p:stCondLst>
                                        </p:cTn>
                                        <p:tgtEl>
                                          <p:spTgt spid="281756"/>
                                        </p:tgtEl>
                                        <p:attrNameLst>
                                          <p:attrName>style.visibility</p:attrName>
                                        </p:attrNameLst>
                                      </p:cBhvr>
                                      <p:to>
                                        <p:strVal val="visible"/>
                                      </p:to>
                                    </p:set>
                                    <p:animEffect transition="in" filter="wipe(left)">
                                      <p:cBhvr>
                                        <p:cTn id="53" dur="500"/>
                                        <p:tgtEl>
                                          <p:spTgt spid="2817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1756" grpId="0" animBg="1"/>
      <p:bldP spid="281761" grpId="0" animBg="1"/>
      <p:bldP spid="281764" grpId="0" animBg="1"/>
    </p:bldLst>
  </p:timing>
</p:sld>
</file>

<file path=ppt/slides/slide3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4" name="Rectangle 2"/>
          <p:cNvSpPr>
            <a:spLocks noGrp="1" noChangeArrowheads="1"/>
          </p:cNvSpPr>
          <p:nvPr>
            <p:ph type="title"/>
          </p:nvPr>
        </p:nvSpPr>
        <p:spPr/>
        <p:txBody>
          <a:bodyPr/>
          <a:lstStyle/>
          <a:p>
            <a:pPr eaLnBrk="1" hangingPunct="1"/>
            <a:r>
              <a:rPr lang="en-US" altLang="en-US"/>
              <a:t>Conclusion</a:t>
            </a:r>
          </a:p>
        </p:txBody>
      </p:sp>
      <p:sp>
        <p:nvSpPr>
          <p:cNvPr id="95235" name="Rectangle 3"/>
          <p:cNvSpPr>
            <a:spLocks noGrp="1" noChangeArrowheads="1"/>
          </p:cNvSpPr>
          <p:nvPr>
            <p:ph type="body" idx="1"/>
          </p:nvPr>
        </p:nvSpPr>
        <p:spPr>
          <a:xfrm>
            <a:off x="685800" y="1981200"/>
            <a:ext cx="8229600" cy="4114800"/>
          </a:xfrm>
        </p:spPr>
        <p:txBody>
          <a:bodyPr/>
          <a:lstStyle/>
          <a:p>
            <a:pPr eaLnBrk="1" hangingPunct="1"/>
            <a:r>
              <a:rPr lang="en-US" altLang="en-US" dirty="0"/>
              <a:t>Planning cleanup requires </a:t>
            </a:r>
            <a:r>
              <a:rPr lang="en-US" altLang="en-US" dirty="0" err="1"/>
              <a:t>backcalculation</a:t>
            </a:r>
            <a:r>
              <a:rPr lang="en-US" altLang="en-US" dirty="0"/>
              <a:t> </a:t>
            </a:r>
          </a:p>
          <a:p>
            <a:pPr eaLnBrk="1" hangingPunct="1"/>
            <a:endParaRPr lang="en-US" altLang="en-US" dirty="0"/>
          </a:p>
          <a:p>
            <a:pPr eaLnBrk="1" hangingPunct="1"/>
            <a:r>
              <a:rPr lang="en-US" altLang="en-US" dirty="0"/>
              <a:t>Monte Carlo methods don’t generally work except in a trial-and-error approach</a:t>
            </a:r>
          </a:p>
          <a:p>
            <a:pPr eaLnBrk="1" hangingPunct="1"/>
            <a:endParaRPr lang="en-US" altLang="en-US" dirty="0"/>
          </a:p>
          <a:p>
            <a:pPr eaLnBrk="1" hangingPunct="1"/>
            <a:r>
              <a:rPr lang="en-US" altLang="en-US" dirty="0"/>
              <a:t>Should express the dose target as a p-box</a:t>
            </a:r>
          </a:p>
        </p:txBody>
      </p:sp>
    </p:spTree>
    <p:extLst>
      <p:ext uri="{BB962C8B-B14F-4D97-AF65-F5344CB8AC3E}">
        <p14:creationId xmlns:p14="http://schemas.microsoft.com/office/powerpoint/2010/main" val="1692653801"/>
      </p:ext>
    </p:extLst>
  </p:cSld>
  <p:clrMapOvr>
    <a:masterClrMapping/>
  </p:clrMapOvr>
</p:sld>
</file>

<file path=ppt/slides/slide36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pSp>
        <p:nvGrpSpPr>
          <p:cNvPr id="389122" name="Group 2"/>
          <p:cNvGrpSpPr>
            <a:grpSpLocks/>
          </p:cNvGrpSpPr>
          <p:nvPr/>
        </p:nvGrpSpPr>
        <p:grpSpPr bwMode="auto">
          <a:xfrm>
            <a:off x="5121275" y="3048000"/>
            <a:ext cx="3870324" cy="3314700"/>
            <a:chOff x="3178" y="2160"/>
            <a:chExt cx="2438" cy="2088"/>
          </a:xfrm>
        </p:grpSpPr>
        <p:sp>
          <p:nvSpPr>
            <p:cNvPr id="389123" name="Line 3"/>
            <p:cNvSpPr>
              <a:spLocks noChangeShapeType="1"/>
            </p:cNvSpPr>
            <p:nvPr/>
          </p:nvSpPr>
          <p:spPr bwMode="auto">
            <a:xfrm>
              <a:off x="4008" y="2236"/>
              <a:ext cx="1" cy="1486"/>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GB">
                <a:latin typeface="+mn-lt"/>
              </a:endParaRPr>
            </a:p>
          </p:txBody>
        </p:sp>
        <p:sp>
          <p:nvSpPr>
            <p:cNvPr id="389124" name="Line 4"/>
            <p:cNvSpPr>
              <a:spLocks noChangeShapeType="1"/>
            </p:cNvSpPr>
            <p:nvPr/>
          </p:nvSpPr>
          <p:spPr bwMode="auto">
            <a:xfrm>
              <a:off x="3966" y="3722"/>
              <a:ext cx="42"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GB">
                <a:latin typeface="+mn-lt"/>
              </a:endParaRPr>
            </a:p>
          </p:txBody>
        </p:sp>
        <p:sp>
          <p:nvSpPr>
            <p:cNvPr id="389125" name="Line 5"/>
            <p:cNvSpPr>
              <a:spLocks noChangeShapeType="1"/>
            </p:cNvSpPr>
            <p:nvPr/>
          </p:nvSpPr>
          <p:spPr bwMode="auto">
            <a:xfrm>
              <a:off x="3966" y="3478"/>
              <a:ext cx="42"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GB">
                <a:latin typeface="+mn-lt"/>
              </a:endParaRPr>
            </a:p>
          </p:txBody>
        </p:sp>
        <p:sp>
          <p:nvSpPr>
            <p:cNvPr id="389126" name="Line 6"/>
            <p:cNvSpPr>
              <a:spLocks noChangeShapeType="1"/>
            </p:cNvSpPr>
            <p:nvPr/>
          </p:nvSpPr>
          <p:spPr bwMode="auto">
            <a:xfrm>
              <a:off x="3966" y="3226"/>
              <a:ext cx="42"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GB">
                <a:latin typeface="+mn-lt"/>
              </a:endParaRPr>
            </a:p>
          </p:txBody>
        </p:sp>
        <p:sp>
          <p:nvSpPr>
            <p:cNvPr id="389127" name="Line 7"/>
            <p:cNvSpPr>
              <a:spLocks noChangeShapeType="1"/>
            </p:cNvSpPr>
            <p:nvPr/>
          </p:nvSpPr>
          <p:spPr bwMode="auto">
            <a:xfrm>
              <a:off x="3966" y="2983"/>
              <a:ext cx="42"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GB">
                <a:latin typeface="+mn-lt"/>
              </a:endParaRPr>
            </a:p>
          </p:txBody>
        </p:sp>
        <p:sp>
          <p:nvSpPr>
            <p:cNvPr id="389128" name="Line 8"/>
            <p:cNvSpPr>
              <a:spLocks noChangeShapeType="1"/>
            </p:cNvSpPr>
            <p:nvPr/>
          </p:nvSpPr>
          <p:spPr bwMode="auto">
            <a:xfrm>
              <a:off x="3966" y="2731"/>
              <a:ext cx="42"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GB">
                <a:latin typeface="+mn-lt"/>
              </a:endParaRPr>
            </a:p>
          </p:txBody>
        </p:sp>
        <p:sp>
          <p:nvSpPr>
            <p:cNvPr id="389129" name="Line 9"/>
            <p:cNvSpPr>
              <a:spLocks noChangeShapeType="1"/>
            </p:cNvSpPr>
            <p:nvPr/>
          </p:nvSpPr>
          <p:spPr bwMode="auto">
            <a:xfrm>
              <a:off x="3966" y="2488"/>
              <a:ext cx="42"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GB">
                <a:latin typeface="+mn-lt"/>
              </a:endParaRPr>
            </a:p>
          </p:txBody>
        </p:sp>
        <p:sp>
          <p:nvSpPr>
            <p:cNvPr id="389130" name="Line 10"/>
            <p:cNvSpPr>
              <a:spLocks noChangeShapeType="1"/>
            </p:cNvSpPr>
            <p:nvPr/>
          </p:nvSpPr>
          <p:spPr bwMode="auto">
            <a:xfrm>
              <a:off x="3966" y="2236"/>
              <a:ext cx="42"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GB">
                <a:latin typeface="+mn-lt"/>
              </a:endParaRPr>
            </a:p>
          </p:txBody>
        </p:sp>
        <p:sp>
          <p:nvSpPr>
            <p:cNvPr id="389131" name="Line 11"/>
            <p:cNvSpPr>
              <a:spLocks noChangeShapeType="1"/>
            </p:cNvSpPr>
            <p:nvPr/>
          </p:nvSpPr>
          <p:spPr bwMode="auto">
            <a:xfrm>
              <a:off x="3545" y="3722"/>
              <a:ext cx="2071"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GB">
                <a:latin typeface="+mn-lt"/>
              </a:endParaRPr>
            </a:p>
          </p:txBody>
        </p:sp>
        <p:sp>
          <p:nvSpPr>
            <p:cNvPr id="389132" name="Line 12"/>
            <p:cNvSpPr>
              <a:spLocks noChangeShapeType="1"/>
            </p:cNvSpPr>
            <p:nvPr/>
          </p:nvSpPr>
          <p:spPr bwMode="auto">
            <a:xfrm flipV="1">
              <a:off x="3545" y="3722"/>
              <a:ext cx="1" cy="4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GB">
                <a:latin typeface="+mn-lt"/>
              </a:endParaRPr>
            </a:p>
          </p:txBody>
        </p:sp>
        <p:sp>
          <p:nvSpPr>
            <p:cNvPr id="389133" name="Line 13"/>
            <p:cNvSpPr>
              <a:spLocks noChangeShapeType="1"/>
            </p:cNvSpPr>
            <p:nvPr/>
          </p:nvSpPr>
          <p:spPr bwMode="auto">
            <a:xfrm flipV="1">
              <a:off x="4008" y="3722"/>
              <a:ext cx="1" cy="4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GB">
                <a:latin typeface="+mn-lt"/>
              </a:endParaRPr>
            </a:p>
          </p:txBody>
        </p:sp>
        <p:sp>
          <p:nvSpPr>
            <p:cNvPr id="389134" name="Line 14"/>
            <p:cNvSpPr>
              <a:spLocks noChangeShapeType="1"/>
            </p:cNvSpPr>
            <p:nvPr/>
          </p:nvSpPr>
          <p:spPr bwMode="auto">
            <a:xfrm flipV="1">
              <a:off x="4463" y="3722"/>
              <a:ext cx="1" cy="4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GB">
                <a:latin typeface="+mn-lt"/>
              </a:endParaRPr>
            </a:p>
          </p:txBody>
        </p:sp>
        <p:sp>
          <p:nvSpPr>
            <p:cNvPr id="389135" name="Line 15"/>
            <p:cNvSpPr>
              <a:spLocks noChangeShapeType="1"/>
            </p:cNvSpPr>
            <p:nvPr/>
          </p:nvSpPr>
          <p:spPr bwMode="auto">
            <a:xfrm flipV="1">
              <a:off x="4926" y="3722"/>
              <a:ext cx="1" cy="4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GB">
                <a:latin typeface="+mn-lt"/>
              </a:endParaRPr>
            </a:p>
          </p:txBody>
        </p:sp>
        <p:sp>
          <p:nvSpPr>
            <p:cNvPr id="389136" name="Line 16"/>
            <p:cNvSpPr>
              <a:spLocks noChangeShapeType="1"/>
            </p:cNvSpPr>
            <p:nvPr/>
          </p:nvSpPr>
          <p:spPr bwMode="auto">
            <a:xfrm flipV="1">
              <a:off x="5389" y="3722"/>
              <a:ext cx="1" cy="4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GB">
                <a:latin typeface="+mn-lt"/>
              </a:endParaRPr>
            </a:p>
          </p:txBody>
        </p:sp>
        <p:sp>
          <p:nvSpPr>
            <p:cNvPr id="389137" name="Rectangle 17"/>
            <p:cNvSpPr>
              <a:spLocks noChangeArrowheads="1"/>
            </p:cNvSpPr>
            <p:nvPr/>
          </p:nvSpPr>
          <p:spPr bwMode="auto">
            <a:xfrm>
              <a:off x="3822" y="3403"/>
              <a:ext cx="73" cy="2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en-US">
                  <a:latin typeface="+mn-lt"/>
                </a:rPr>
                <a:t>1</a:t>
              </a:r>
              <a:endParaRPr lang="en-US" altLang="en-US" sz="2400">
                <a:latin typeface="+mn-lt"/>
              </a:endParaRPr>
            </a:p>
          </p:txBody>
        </p:sp>
        <p:sp>
          <p:nvSpPr>
            <p:cNvPr id="389138" name="Rectangle 18"/>
            <p:cNvSpPr>
              <a:spLocks noChangeArrowheads="1"/>
            </p:cNvSpPr>
            <p:nvPr/>
          </p:nvSpPr>
          <p:spPr bwMode="auto">
            <a:xfrm>
              <a:off x="3822" y="3151"/>
              <a:ext cx="73" cy="2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en-US">
                  <a:latin typeface="+mn-lt"/>
                </a:rPr>
                <a:t>2</a:t>
              </a:r>
              <a:endParaRPr lang="en-US" altLang="en-US" sz="2400">
                <a:latin typeface="+mn-lt"/>
              </a:endParaRPr>
            </a:p>
          </p:txBody>
        </p:sp>
        <p:sp>
          <p:nvSpPr>
            <p:cNvPr id="389139" name="Rectangle 19"/>
            <p:cNvSpPr>
              <a:spLocks noChangeArrowheads="1"/>
            </p:cNvSpPr>
            <p:nvPr/>
          </p:nvSpPr>
          <p:spPr bwMode="auto">
            <a:xfrm>
              <a:off x="3822" y="2907"/>
              <a:ext cx="73" cy="2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en-US">
                  <a:latin typeface="+mn-lt"/>
                </a:rPr>
                <a:t>3</a:t>
              </a:r>
              <a:endParaRPr lang="en-US" altLang="en-US" sz="2400">
                <a:latin typeface="+mn-lt"/>
              </a:endParaRPr>
            </a:p>
          </p:txBody>
        </p:sp>
        <p:sp>
          <p:nvSpPr>
            <p:cNvPr id="389140" name="Rectangle 20"/>
            <p:cNvSpPr>
              <a:spLocks noChangeArrowheads="1"/>
            </p:cNvSpPr>
            <p:nvPr/>
          </p:nvSpPr>
          <p:spPr bwMode="auto">
            <a:xfrm>
              <a:off x="3822" y="2655"/>
              <a:ext cx="73" cy="2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en-US">
                  <a:latin typeface="+mn-lt"/>
                </a:rPr>
                <a:t>4</a:t>
              </a:r>
              <a:endParaRPr lang="en-US" altLang="en-US" sz="2400">
                <a:latin typeface="+mn-lt"/>
              </a:endParaRPr>
            </a:p>
          </p:txBody>
        </p:sp>
        <p:sp>
          <p:nvSpPr>
            <p:cNvPr id="389141" name="Rectangle 21"/>
            <p:cNvSpPr>
              <a:spLocks noChangeArrowheads="1"/>
            </p:cNvSpPr>
            <p:nvPr/>
          </p:nvSpPr>
          <p:spPr bwMode="auto">
            <a:xfrm>
              <a:off x="3822" y="2412"/>
              <a:ext cx="73" cy="2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en-US">
                  <a:latin typeface="+mn-lt"/>
                </a:rPr>
                <a:t>5</a:t>
              </a:r>
              <a:endParaRPr lang="en-US" altLang="en-US" sz="2400">
                <a:latin typeface="+mn-lt"/>
              </a:endParaRPr>
            </a:p>
          </p:txBody>
        </p:sp>
        <p:sp>
          <p:nvSpPr>
            <p:cNvPr id="389142" name="Rectangle 22"/>
            <p:cNvSpPr>
              <a:spLocks noChangeArrowheads="1"/>
            </p:cNvSpPr>
            <p:nvPr/>
          </p:nvSpPr>
          <p:spPr bwMode="auto">
            <a:xfrm>
              <a:off x="3822" y="2160"/>
              <a:ext cx="73" cy="2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en-US">
                  <a:latin typeface="+mn-lt"/>
                </a:rPr>
                <a:t>6</a:t>
              </a:r>
              <a:endParaRPr lang="en-US" altLang="en-US" sz="2400">
                <a:latin typeface="+mn-lt"/>
              </a:endParaRPr>
            </a:p>
          </p:txBody>
        </p:sp>
        <p:sp>
          <p:nvSpPr>
            <p:cNvPr id="389143" name="Rectangle 23"/>
            <p:cNvSpPr>
              <a:spLocks noChangeArrowheads="1"/>
            </p:cNvSpPr>
            <p:nvPr/>
          </p:nvSpPr>
          <p:spPr bwMode="auto">
            <a:xfrm>
              <a:off x="4429" y="3856"/>
              <a:ext cx="73" cy="2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en-US">
                  <a:latin typeface="+mn-lt"/>
                </a:rPr>
                <a:t>1</a:t>
              </a:r>
              <a:endParaRPr lang="en-US" altLang="en-US" sz="2400">
                <a:latin typeface="+mn-lt"/>
              </a:endParaRPr>
            </a:p>
          </p:txBody>
        </p:sp>
        <p:sp>
          <p:nvSpPr>
            <p:cNvPr id="389144" name="Rectangle 24"/>
            <p:cNvSpPr>
              <a:spLocks noChangeArrowheads="1"/>
            </p:cNvSpPr>
            <p:nvPr/>
          </p:nvSpPr>
          <p:spPr bwMode="auto">
            <a:xfrm>
              <a:off x="4833" y="3856"/>
              <a:ext cx="182" cy="2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en-US">
                  <a:latin typeface="+mn-lt"/>
                </a:rPr>
                <a:t>1.5</a:t>
              </a:r>
              <a:endParaRPr lang="en-US" altLang="en-US" sz="2400">
                <a:latin typeface="+mn-lt"/>
              </a:endParaRPr>
            </a:p>
          </p:txBody>
        </p:sp>
        <p:sp>
          <p:nvSpPr>
            <p:cNvPr id="389145" name="Rectangle 25"/>
            <p:cNvSpPr>
              <a:spLocks noChangeArrowheads="1"/>
            </p:cNvSpPr>
            <p:nvPr/>
          </p:nvSpPr>
          <p:spPr bwMode="auto">
            <a:xfrm>
              <a:off x="5355" y="3856"/>
              <a:ext cx="73" cy="2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en-US">
                  <a:latin typeface="+mn-lt"/>
                </a:rPr>
                <a:t>2</a:t>
              </a:r>
              <a:endParaRPr lang="en-US" altLang="en-US" sz="2400">
                <a:latin typeface="+mn-lt"/>
              </a:endParaRPr>
            </a:p>
          </p:txBody>
        </p:sp>
        <p:sp>
          <p:nvSpPr>
            <p:cNvPr id="389146" name="Rectangle 26"/>
            <p:cNvSpPr>
              <a:spLocks noChangeArrowheads="1"/>
            </p:cNvSpPr>
            <p:nvPr/>
          </p:nvSpPr>
          <p:spPr bwMode="auto">
            <a:xfrm>
              <a:off x="4522" y="4015"/>
              <a:ext cx="89" cy="2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en-US" i="1">
                  <a:latin typeface="+mn-lt"/>
                </a:rPr>
                <a:t>A</a:t>
              </a:r>
              <a:endParaRPr lang="en-US" altLang="en-US" sz="2400">
                <a:latin typeface="+mn-lt"/>
              </a:endParaRPr>
            </a:p>
          </p:txBody>
        </p:sp>
        <p:sp>
          <p:nvSpPr>
            <p:cNvPr id="389147" name="Rectangle 27"/>
            <p:cNvSpPr>
              <a:spLocks noChangeArrowheads="1"/>
            </p:cNvSpPr>
            <p:nvPr/>
          </p:nvSpPr>
          <p:spPr bwMode="auto">
            <a:xfrm rot="16200000">
              <a:off x="3250" y="2866"/>
              <a:ext cx="89" cy="2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en-US" i="1">
                  <a:latin typeface="+mn-lt"/>
                </a:rPr>
                <a:t>B</a:t>
              </a:r>
              <a:endParaRPr lang="en-US" altLang="en-US" sz="2400">
                <a:latin typeface="+mn-lt"/>
              </a:endParaRPr>
            </a:p>
          </p:txBody>
        </p:sp>
        <p:sp>
          <p:nvSpPr>
            <p:cNvPr id="389148" name="Freeform 28"/>
            <p:cNvSpPr>
              <a:spLocks/>
            </p:cNvSpPr>
            <p:nvPr/>
          </p:nvSpPr>
          <p:spPr bwMode="auto">
            <a:xfrm>
              <a:off x="4471" y="2479"/>
              <a:ext cx="918" cy="1234"/>
            </a:xfrm>
            <a:custGeom>
              <a:avLst/>
              <a:gdLst>
                <a:gd name="T0" fmla="*/ 0 w 918"/>
                <a:gd name="T1" fmla="*/ 0 h 1234"/>
                <a:gd name="T2" fmla="*/ 918 w 918"/>
                <a:gd name="T3" fmla="*/ 244 h 1234"/>
                <a:gd name="T4" fmla="*/ 918 w 918"/>
                <a:gd name="T5" fmla="*/ 1234 h 1234"/>
                <a:gd name="T6" fmla="*/ 0 w 918"/>
                <a:gd name="T7" fmla="*/ 999 h 1234"/>
                <a:gd name="T8" fmla="*/ 0 w 918"/>
                <a:gd name="T9" fmla="*/ 0 h 1234"/>
              </a:gdLst>
              <a:ahLst/>
              <a:cxnLst>
                <a:cxn ang="0">
                  <a:pos x="T0" y="T1"/>
                </a:cxn>
                <a:cxn ang="0">
                  <a:pos x="T2" y="T3"/>
                </a:cxn>
                <a:cxn ang="0">
                  <a:pos x="T4" y="T5"/>
                </a:cxn>
                <a:cxn ang="0">
                  <a:pos x="T6" y="T7"/>
                </a:cxn>
                <a:cxn ang="0">
                  <a:pos x="T8" y="T9"/>
                </a:cxn>
              </a:cxnLst>
              <a:rect l="0" t="0" r="r" b="b"/>
              <a:pathLst>
                <a:path w="918" h="1234">
                  <a:moveTo>
                    <a:pt x="0" y="0"/>
                  </a:moveTo>
                  <a:lnTo>
                    <a:pt x="918" y="244"/>
                  </a:lnTo>
                  <a:lnTo>
                    <a:pt x="918" y="1234"/>
                  </a:lnTo>
                  <a:lnTo>
                    <a:pt x="0" y="999"/>
                  </a:lnTo>
                  <a:lnTo>
                    <a:pt x="0" y="0"/>
                  </a:lnTo>
                  <a:close/>
                </a:path>
              </a:pathLst>
            </a:custGeom>
            <a:solidFill>
              <a:srgbClr val="3399FF"/>
            </a:solidFill>
            <a:ln w="12700">
              <a:solidFill>
                <a:srgbClr val="000000"/>
              </a:solidFill>
              <a:prstDash val="solid"/>
              <a:round/>
              <a:headEnd/>
              <a:tailEnd/>
            </a:ln>
          </p:spPr>
          <p:txBody>
            <a:bodyPr/>
            <a:lstStyle/>
            <a:p>
              <a:endParaRPr lang="en-GB">
                <a:latin typeface="+mn-lt"/>
              </a:endParaRPr>
            </a:p>
          </p:txBody>
        </p:sp>
        <p:sp>
          <p:nvSpPr>
            <p:cNvPr id="389149" name="Line 29"/>
            <p:cNvSpPr>
              <a:spLocks noChangeShapeType="1"/>
            </p:cNvSpPr>
            <p:nvPr/>
          </p:nvSpPr>
          <p:spPr bwMode="auto">
            <a:xfrm flipV="1">
              <a:off x="3561" y="2479"/>
              <a:ext cx="1" cy="1234"/>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GB">
                <a:latin typeface="+mn-lt"/>
              </a:endParaRPr>
            </a:p>
          </p:txBody>
        </p:sp>
        <p:sp>
          <p:nvSpPr>
            <p:cNvPr id="389150" name="Line 30"/>
            <p:cNvSpPr>
              <a:spLocks noChangeShapeType="1"/>
            </p:cNvSpPr>
            <p:nvPr/>
          </p:nvSpPr>
          <p:spPr bwMode="auto">
            <a:xfrm>
              <a:off x="3502" y="2479"/>
              <a:ext cx="127"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GB">
                <a:latin typeface="+mn-lt"/>
              </a:endParaRPr>
            </a:p>
          </p:txBody>
        </p:sp>
        <p:sp>
          <p:nvSpPr>
            <p:cNvPr id="389151" name="Rectangle 31"/>
            <p:cNvSpPr>
              <a:spLocks noChangeArrowheads="1"/>
            </p:cNvSpPr>
            <p:nvPr/>
          </p:nvSpPr>
          <p:spPr bwMode="auto">
            <a:xfrm>
              <a:off x="3393" y="2949"/>
              <a:ext cx="194" cy="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GB">
                <a:latin typeface="+mn-lt"/>
              </a:endParaRPr>
            </a:p>
          </p:txBody>
        </p:sp>
        <p:sp>
          <p:nvSpPr>
            <p:cNvPr id="389152" name="Rectangle 32"/>
            <p:cNvSpPr>
              <a:spLocks noChangeArrowheads="1"/>
            </p:cNvSpPr>
            <p:nvPr/>
          </p:nvSpPr>
          <p:spPr bwMode="auto">
            <a:xfrm rot="16200000">
              <a:off x="3369" y="3008"/>
              <a:ext cx="214"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en-US" sz="1400">
                  <a:latin typeface="+mn-lt"/>
                </a:rPr>
                <a:t>shell</a:t>
              </a:r>
              <a:endParaRPr lang="en-US" altLang="en-US" sz="2400">
                <a:latin typeface="+mn-lt"/>
              </a:endParaRPr>
            </a:p>
          </p:txBody>
        </p:sp>
        <p:sp>
          <p:nvSpPr>
            <p:cNvPr id="389153" name="Line 33"/>
            <p:cNvSpPr>
              <a:spLocks noChangeShapeType="1"/>
            </p:cNvSpPr>
            <p:nvPr/>
          </p:nvSpPr>
          <p:spPr bwMode="auto">
            <a:xfrm>
              <a:off x="4471" y="3722"/>
              <a:ext cx="918" cy="1"/>
            </a:xfrm>
            <a:prstGeom prst="line">
              <a:avLst/>
            </a:prstGeom>
            <a:noFill/>
            <a:ln w="666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atin typeface="+mn-lt"/>
              </a:endParaRPr>
            </a:p>
          </p:txBody>
        </p:sp>
        <p:sp>
          <p:nvSpPr>
            <p:cNvPr id="389154" name="Line 34"/>
            <p:cNvSpPr>
              <a:spLocks noChangeShapeType="1"/>
            </p:cNvSpPr>
            <p:nvPr/>
          </p:nvSpPr>
          <p:spPr bwMode="auto">
            <a:xfrm>
              <a:off x="3502" y="3713"/>
              <a:ext cx="127"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GB">
                <a:latin typeface="+mn-lt"/>
              </a:endParaRPr>
            </a:p>
          </p:txBody>
        </p:sp>
        <p:sp>
          <p:nvSpPr>
            <p:cNvPr id="389155" name="Rectangle 35"/>
            <p:cNvSpPr>
              <a:spLocks noChangeArrowheads="1"/>
            </p:cNvSpPr>
            <p:nvPr/>
          </p:nvSpPr>
          <p:spPr bwMode="auto">
            <a:xfrm>
              <a:off x="3789" y="3621"/>
              <a:ext cx="160" cy="2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GB">
                <a:latin typeface="+mn-lt"/>
              </a:endParaRPr>
            </a:p>
          </p:txBody>
        </p:sp>
      </p:grpSp>
      <p:sp>
        <p:nvSpPr>
          <p:cNvPr id="389156" name="Rectangle 36"/>
          <p:cNvSpPr>
            <a:spLocks noGrp="1" noChangeArrowheads="1"/>
          </p:cNvSpPr>
          <p:nvPr>
            <p:ph type="title"/>
          </p:nvPr>
        </p:nvSpPr>
        <p:spPr/>
        <p:txBody>
          <a:bodyPr/>
          <a:lstStyle/>
          <a:p>
            <a:r>
              <a:rPr lang="en-US" altLang="en-US"/>
              <a:t>Kernal versus shell</a:t>
            </a:r>
          </a:p>
        </p:txBody>
      </p:sp>
      <p:sp>
        <p:nvSpPr>
          <p:cNvPr id="389157" name="Rectangle 37"/>
          <p:cNvSpPr>
            <a:spLocks noGrp="1" noChangeArrowheads="1"/>
          </p:cNvSpPr>
          <p:nvPr>
            <p:ph type="body" idx="1"/>
          </p:nvPr>
        </p:nvSpPr>
        <p:spPr>
          <a:xfrm>
            <a:off x="457200" y="1684338"/>
            <a:ext cx="8229600" cy="1592262"/>
          </a:xfrm>
        </p:spPr>
        <p:txBody>
          <a:bodyPr/>
          <a:lstStyle/>
          <a:p>
            <a:pPr algn="just">
              <a:lnSpc>
                <a:spcPct val="90000"/>
              </a:lnSpc>
              <a:buFontTx/>
              <a:buNone/>
            </a:pPr>
            <a:r>
              <a:rPr lang="en-US" altLang="en-US"/>
              <a:t>Given    </a:t>
            </a:r>
            <a:r>
              <a:rPr lang="en-US" altLang="en-US" i="1"/>
              <a:t>A</a:t>
            </a:r>
            <a:r>
              <a:rPr lang="en-US" altLang="en-US"/>
              <a:t> </a:t>
            </a:r>
            <a:r>
              <a:rPr lang="en-US" altLang="en-US">
                <a:sym typeface="Symbol" panose="05050102010706020507" pitchFamily="18" charset="2"/>
              </a:rPr>
              <a:t></a:t>
            </a:r>
            <a:r>
              <a:rPr lang="en-US" altLang="en-US"/>
              <a:t> [1,2]       </a:t>
            </a:r>
            <a:r>
              <a:rPr lang="en-US" altLang="en-US" i="1"/>
              <a:t>C</a:t>
            </a:r>
            <a:r>
              <a:rPr lang="en-US" altLang="en-US"/>
              <a:t> </a:t>
            </a:r>
            <a:r>
              <a:rPr lang="en-US" altLang="en-US">
                <a:sym typeface="Symbol" panose="05050102010706020507" pitchFamily="18" charset="2"/>
              </a:rPr>
              <a:t></a:t>
            </a:r>
            <a:r>
              <a:rPr lang="en-US" altLang="en-US"/>
              <a:t> [2,6]       </a:t>
            </a:r>
            <a:r>
              <a:rPr lang="en-US" altLang="en-US" i="1"/>
              <a:t>C</a:t>
            </a:r>
            <a:r>
              <a:rPr lang="en-US" altLang="en-US"/>
              <a:t> </a:t>
            </a:r>
            <a:r>
              <a:rPr lang="en-US" altLang="en-US">
                <a:sym typeface="Symbol" panose="05050102010706020507" pitchFamily="18" charset="2"/>
              </a:rPr>
              <a:t></a:t>
            </a:r>
            <a:r>
              <a:rPr lang="en-US" altLang="en-US"/>
              <a:t> </a:t>
            </a:r>
            <a:r>
              <a:rPr lang="en-US" altLang="en-US" i="1"/>
              <a:t>A</a:t>
            </a:r>
            <a:r>
              <a:rPr lang="en-US" altLang="en-US"/>
              <a:t> </a:t>
            </a:r>
            <a:r>
              <a:rPr lang="en-US" altLang="en-US">
                <a:sym typeface="Symbol" panose="05050102010706020507" pitchFamily="18" charset="2"/>
              </a:rPr>
              <a:t></a:t>
            </a:r>
            <a:r>
              <a:rPr lang="en-US" altLang="en-US"/>
              <a:t> </a:t>
            </a:r>
            <a:r>
              <a:rPr lang="en-US" altLang="en-US" i="1"/>
              <a:t>B</a:t>
            </a:r>
          </a:p>
          <a:p>
            <a:pPr algn="just">
              <a:lnSpc>
                <a:spcPct val="90000"/>
              </a:lnSpc>
              <a:buFontTx/>
              <a:buNone/>
            </a:pPr>
            <a:r>
              <a:rPr lang="en-US" altLang="en-US"/>
              <a:t>There are two different ways to solve for </a:t>
            </a:r>
            <a:r>
              <a:rPr lang="en-US" altLang="en-US" i="1"/>
              <a:t>B</a:t>
            </a:r>
            <a:endParaRPr lang="en-US" altLang="en-US"/>
          </a:p>
          <a:p>
            <a:pPr lvl="3" algn="just">
              <a:lnSpc>
                <a:spcPct val="90000"/>
              </a:lnSpc>
              <a:buFontTx/>
              <a:buNone/>
            </a:pPr>
            <a:endParaRPr lang="en-US" altLang="en-US" sz="2400"/>
          </a:p>
        </p:txBody>
      </p:sp>
      <p:grpSp>
        <p:nvGrpSpPr>
          <p:cNvPr id="389158" name="Group 38"/>
          <p:cNvGrpSpPr>
            <a:grpSpLocks/>
          </p:cNvGrpSpPr>
          <p:nvPr/>
        </p:nvGrpSpPr>
        <p:grpSpPr bwMode="auto">
          <a:xfrm>
            <a:off x="5794375" y="3954463"/>
            <a:ext cx="2849563" cy="1200150"/>
            <a:chOff x="3602" y="2731"/>
            <a:chExt cx="1795" cy="756"/>
          </a:xfrm>
        </p:grpSpPr>
        <p:sp>
          <p:nvSpPr>
            <p:cNvPr id="389159" name="Line 39"/>
            <p:cNvSpPr>
              <a:spLocks noChangeShapeType="1"/>
            </p:cNvSpPr>
            <p:nvPr/>
          </p:nvSpPr>
          <p:spPr bwMode="auto">
            <a:xfrm>
              <a:off x="3654" y="3478"/>
              <a:ext cx="152"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grpSp>
          <p:nvGrpSpPr>
            <p:cNvPr id="389160" name="Group 40"/>
            <p:cNvGrpSpPr>
              <a:grpSpLocks/>
            </p:cNvGrpSpPr>
            <p:nvPr/>
          </p:nvGrpSpPr>
          <p:grpSpPr bwMode="auto">
            <a:xfrm>
              <a:off x="3602" y="2731"/>
              <a:ext cx="1795" cy="756"/>
              <a:chOff x="6578" y="2731"/>
              <a:chExt cx="1795" cy="756"/>
            </a:xfrm>
          </p:grpSpPr>
          <p:grpSp>
            <p:nvGrpSpPr>
              <p:cNvPr id="389161" name="Group 41"/>
              <p:cNvGrpSpPr>
                <a:grpSpLocks/>
              </p:cNvGrpSpPr>
              <p:nvPr/>
            </p:nvGrpSpPr>
            <p:grpSpPr bwMode="auto">
              <a:xfrm>
                <a:off x="7447" y="2731"/>
                <a:ext cx="926" cy="756"/>
                <a:chOff x="4404" y="2771"/>
                <a:chExt cx="926" cy="756"/>
              </a:xfrm>
            </p:grpSpPr>
            <p:sp>
              <p:nvSpPr>
                <p:cNvPr id="389162" name="Rectangle 42"/>
                <p:cNvSpPr>
                  <a:spLocks noChangeArrowheads="1"/>
                </p:cNvSpPr>
                <p:nvPr/>
              </p:nvSpPr>
              <p:spPr bwMode="auto">
                <a:xfrm>
                  <a:off x="4404" y="2771"/>
                  <a:ext cx="918" cy="747"/>
                </a:xfrm>
                <a:prstGeom prst="rect">
                  <a:avLst/>
                </a:prstGeom>
                <a:solidFill>
                  <a:srgbClr val="0099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GB"/>
                </a:p>
              </p:txBody>
            </p:sp>
            <p:sp>
              <p:nvSpPr>
                <p:cNvPr id="389163" name="Rectangle 43"/>
                <p:cNvSpPr>
                  <a:spLocks noChangeArrowheads="1"/>
                </p:cNvSpPr>
                <p:nvPr/>
              </p:nvSpPr>
              <p:spPr bwMode="auto">
                <a:xfrm>
                  <a:off x="4404" y="2771"/>
                  <a:ext cx="8" cy="34"/>
                </a:xfrm>
                <a:prstGeom prst="rect">
                  <a:avLst/>
                </a:prstGeom>
                <a:solidFill>
                  <a:srgbClr val="33CC33"/>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GB"/>
                </a:p>
              </p:txBody>
            </p:sp>
            <p:sp>
              <p:nvSpPr>
                <p:cNvPr id="389164" name="Rectangle 44"/>
                <p:cNvSpPr>
                  <a:spLocks noChangeArrowheads="1"/>
                </p:cNvSpPr>
                <p:nvPr/>
              </p:nvSpPr>
              <p:spPr bwMode="auto">
                <a:xfrm>
                  <a:off x="4404" y="2830"/>
                  <a:ext cx="8" cy="33"/>
                </a:xfrm>
                <a:prstGeom prst="rect">
                  <a:avLst/>
                </a:prstGeom>
                <a:solidFill>
                  <a:srgbClr val="33CC33"/>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GB"/>
                </a:p>
              </p:txBody>
            </p:sp>
            <p:sp>
              <p:nvSpPr>
                <p:cNvPr id="389165" name="Rectangle 45"/>
                <p:cNvSpPr>
                  <a:spLocks noChangeArrowheads="1"/>
                </p:cNvSpPr>
                <p:nvPr/>
              </p:nvSpPr>
              <p:spPr bwMode="auto">
                <a:xfrm>
                  <a:off x="4404" y="2889"/>
                  <a:ext cx="8" cy="33"/>
                </a:xfrm>
                <a:prstGeom prst="rect">
                  <a:avLst/>
                </a:prstGeom>
                <a:solidFill>
                  <a:srgbClr val="33CC33"/>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GB"/>
                </a:p>
              </p:txBody>
            </p:sp>
            <p:sp>
              <p:nvSpPr>
                <p:cNvPr id="389166" name="Rectangle 46"/>
                <p:cNvSpPr>
                  <a:spLocks noChangeArrowheads="1"/>
                </p:cNvSpPr>
                <p:nvPr/>
              </p:nvSpPr>
              <p:spPr bwMode="auto">
                <a:xfrm>
                  <a:off x="4404" y="2947"/>
                  <a:ext cx="8" cy="34"/>
                </a:xfrm>
                <a:prstGeom prst="rect">
                  <a:avLst/>
                </a:prstGeom>
                <a:solidFill>
                  <a:srgbClr val="33CC33"/>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GB"/>
                </a:p>
              </p:txBody>
            </p:sp>
            <p:sp>
              <p:nvSpPr>
                <p:cNvPr id="389167" name="Rectangle 47"/>
                <p:cNvSpPr>
                  <a:spLocks noChangeArrowheads="1"/>
                </p:cNvSpPr>
                <p:nvPr/>
              </p:nvSpPr>
              <p:spPr bwMode="auto">
                <a:xfrm>
                  <a:off x="4404" y="3006"/>
                  <a:ext cx="8" cy="34"/>
                </a:xfrm>
                <a:prstGeom prst="rect">
                  <a:avLst/>
                </a:prstGeom>
                <a:solidFill>
                  <a:srgbClr val="33CC33"/>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GB"/>
                </a:p>
              </p:txBody>
            </p:sp>
            <p:sp>
              <p:nvSpPr>
                <p:cNvPr id="389168" name="Rectangle 48"/>
                <p:cNvSpPr>
                  <a:spLocks noChangeArrowheads="1"/>
                </p:cNvSpPr>
                <p:nvPr/>
              </p:nvSpPr>
              <p:spPr bwMode="auto">
                <a:xfrm>
                  <a:off x="4404" y="3065"/>
                  <a:ext cx="8" cy="33"/>
                </a:xfrm>
                <a:prstGeom prst="rect">
                  <a:avLst/>
                </a:prstGeom>
                <a:solidFill>
                  <a:srgbClr val="33CC33"/>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GB"/>
                </a:p>
              </p:txBody>
            </p:sp>
            <p:sp>
              <p:nvSpPr>
                <p:cNvPr id="389169" name="Rectangle 49"/>
                <p:cNvSpPr>
                  <a:spLocks noChangeArrowheads="1"/>
                </p:cNvSpPr>
                <p:nvPr/>
              </p:nvSpPr>
              <p:spPr bwMode="auto">
                <a:xfrm>
                  <a:off x="4404" y="3124"/>
                  <a:ext cx="8" cy="33"/>
                </a:xfrm>
                <a:prstGeom prst="rect">
                  <a:avLst/>
                </a:prstGeom>
                <a:solidFill>
                  <a:srgbClr val="33CC33"/>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GB"/>
                </a:p>
              </p:txBody>
            </p:sp>
            <p:sp>
              <p:nvSpPr>
                <p:cNvPr id="389170" name="Rectangle 50"/>
                <p:cNvSpPr>
                  <a:spLocks noChangeArrowheads="1"/>
                </p:cNvSpPr>
                <p:nvPr/>
              </p:nvSpPr>
              <p:spPr bwMode="auto">
                <a:xfrm>
                  <a:off x="4404" y="3182"/>
                  <a:ext cx="8" cy="34"/>
                </a:xfrm>
                <a:prstGeom prst="rect">
                  <a:avLst/>
                </a:prstGeom>
                <a:solidFill>
                  <a:srgbClr val="33CC33"/>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GB"/>
                </a:p>
              </p:txBody>
            </p:sp>
            <p:sp>
              <p:nvSpPr>
                <p:cNvPr id="389171" name="Rectangle 51"/>
                <p:cNvSpPr>
                  <a:spLocks noChangeArrowheads="1"/>
                </p:cNvSpPr>
                <p:nvPr/>
              </p:nvSpPr>
              <p:spPr bwMode="auto">
                <a:xfrm>
                  <a:off x="4404" y="3241"/>
                  <a:ext cx="8" cy="34"/>
                </a:xfrm>
                <a:prstGeom prst="rect">
                  <a:avLst/>
                </a:prstGeom>
                <a:solidFill>
                  <a:srgbClr val="33CC33"/>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GB"/>
                </a:p>
              </p:txBody>
            </p:sp>
            <p:sp>
              <p:nvSpPr>
                <p:cNvPr id="389172" name="Rectangle 52"/>
                <p:cNvSpPr>
                  <a:spLocks noChangeArrowheads="1"/>
                </p:cNvSpPr>
                <p:nvPr/>
              </p:nvSpPr>
              <p:spPr bwMode="auto">
                <a:xfrm>
                  <a:off x="4404" y="3300"/>
                  <a:ext cx="8" cy="33"/>
                </a:xfrm>
                <a:prstGeom prst="rect">
                  <a:avLst/>
                </a:prstGeom>
                <a:solidFill>
                  <a:srgbClr val="33CC33"/>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GB"/>
                </a:p>
              </p:txBody>
            </p:sp>
            <p:sp>
              <p:nvSpPr>
                <p:cNvPr id="389173" name="Rectangle 53"/>
                <p:cNvSpPr>
                  <a:spLocks noChangeArrowheads="1"/>
                </p:cNvSpPr>
                <p:nvPr/>
              </p:nvSpPr>
              <p:spPr bwMode="auto">
                <a:xfrm>
                  <a:off x="4404" y="3359"/>
                  <a:ext cx="8" cy="33"/>
                </a:xfrm>
                <a:prstGeom prst="rect">
                  <a:avLst/>
                </a:prstGeom>
                <a:solidFill>
                  <a:srgbClr val="33CC33"/>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GB"/>
                </a:p>
              </p:txBody>
            </p:sp>
            <p:sp>
              <p:nvSpPr>
                <p:cNvPr id="389174" name="Rectangle 54"/>
                <p:cNvSpPr>
                  <a:spLocks noChangeArrowheads="1"/>
                </p:cNvSpPr>
                <p:nvPr/>
              </p:nvSpPr>
              <p:spPr bwMode="auto">
                <a:xfrm>
                  <a:off x="4404" y="3417"/>
                  <a:ext cx="8" cy="34"/>
                </a:xfrm>
                <a:prstGeom prst="rect">
                  <a:avLst/>
                </a:prstGeom>
                <a:solidFill>
                  <a:srgbClr val="33CC33"/>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GB"/>
                </a:p>
              </p:txBody>
            </p:sp>
            <p:sp>
              <p:nvSpPr>
                <p:cNvPr id="389175" name="Rectangle 55"/>
                <p:cNvSpPr>
                  <a:spLocks noChangeArrowheads="1"/>
                </p:cNvSpPr>
                <p:nvPr/>
              </p:nvSpPr>
              <p:spPr bwMode="auto">
                <a:xfrm>
                  <a:off x="4404" y="3476"/>
                  <a:ext cx="8" cy="34"/>
                </a:xfrm>
                <a:prstGeom prst="rect">
                  <a:avLst/>
                </a:prstGeom>
                <a:solidFill>
                  <a:srgbClr val="33CC33"/>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GB"/>
                </a:p>
              </p:txBody>
            </p:sp>
            <p:sp>
              <p:nvSpPr>
                <p:cNvPr id="389176" name="Rectangle 56"/>
                <p:cNvSpPr>
                  <a:spLocks noChangeArrowheads="1"/>
                </p:cNvSpPr>
                <p:nvPr/>
              </p:nvSpPr>
              <p:spPr bwMode="auto">
                <a:xfrm>
                  <a:off x="4421" y="3518"/>
                  <a:ext cx="34" cy="9"/>
                </a:xfrm>
                <a:prstGeom prst="rect">
                  <a:avLst/>
                </a:prstGeom>
                <a:solidFill>
                  <a:srgbClr val="33CC33"/>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GB"/>
                </a:p>
              </p:txBody>
            </p:sp>
            <p:sp>
              <p:nvSpPr>
                <p:cNvPr id="389177" name="Rectangle 57"/>
                <p:cNvSpPr>
                  <a:spLocks noChangeArrowheads="1"/>
                </p:cNvSpPr>
                <p:nvPr/>
              </p:nvSpPr>
              <p:spPr bwMode="auto">
                <a:xfrm>
                  <a:off x="4480" y="3518"/>
                  <a:ext cx="33" cy="9"/>
                </a:xfrm>
                <a:prstGeom prst="rect">
                  <a:avLst/>
                </a:prstGeom>
                <a:solidFill>
                  <a:srgbClr val="33CC33"/>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GB"/>
                </a:p>
              </p:txBody>
            </p:sp>
            <p:sp>
              <p:nvSpPr>
                <p:cNvPr id="389178" name="Rectangle 58"/>
                <p:cNvSpPr>
                  <a:spLocks noChangeArrowheads="1"/>
                </p:cNvSpPr>
                <p:nvPr/>
              </p:nvSpPr>
              <p:spPr bwMode="auto">
                <a:xfrm>
                  <a:off x="4539" y="3518"/>
                  <a:ext cx="33" cy="9"/>
                </a:xfrm>
                <a:prstGeom prst="rect">
                  <a:avLst/>
                </a:prstGeom>
                <a:solidFill>
                  <a:srgbClr val="33CC33"/>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GB"/>
                </a:p>
              </p:txBody>
            </p:sp>
            <p:sp>
              <p:nvSpPr>
                <p:cNvPr id="389179" name="Rectangle 59"/>
                <p:cNvSpPr>
                  <a:spLocks noChangeArrowheads="1"/>
                </p:cNvSpPr>
                <p:nvPr/>
              </p:nvSpPr>
              <p:spPr bwMode="auto">
                <a:xfrm>
                  <a:off x="4598" y="3518"/>
                  <a:ext cx="33" cy="9"/>
                </a:xfrm>
                <a:prstGeom prst="rect">
                  <a:avLst/>
                </a:prstGeom>
                <a:solidFill>
                  <a:srgbClr val="33CC33"/>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GB"/>
                </a:p>
              </p:txBody>
            </p:sp>
            <p:sp>
              <p:nvSpPr>
                <p:cNvPr id="389180" name="Rectangle 60"/>
                <p:cNvSpPr>
                  <a:spLocks noChangeArrowheads="1"/>
                </p:cNvSpPr>
                <p:nvPr/>
              </p:nvSpPr>
              <p:spPr bwMode="auto">
                <a:xfrm>
                  <a:off x="4657" y="3518"/>
                  <a:ext cx="33" cy="9"/>
                </a:xfrm>
                <a:prstGeom prst="rect">
                  <a:avLst/>
                </a:prstGeom>
                <a:solidFill>
                  <a:srgbClr val="33CC33"/>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GB"/>
                </a:p>
              </p:txBody>
            </p:sp>
            <p:sp>
              <p:nvSpPr>
                <p:cNvPr id="389181" name="Rectangle 61"/>
                <p:cNvSpPr>
                  <a:spLocks noChangeArrowheads="1"/>
                </p:cNvSpPr>
                <p:nvPr/>
              </p:nvSpPr>
              <p:spPr bwMode="auto">
                <a:xfrm>
                  <a:off x="4716" y="3518"/>
                  <a:ext cx="33" cy="9"/>
                </a:xfrm>
                <a:prstGeom prst="rect">
                  <a:avLst/>
                </a:prstGeom>
                <a:solidFill>
                  <a:srgbClr val="33CC33"/>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GB"/>
                </a:p>
              </p:txBody>
            </p:sp>
            <p:sp>
              <p:nvSpPr>
                <p:cNvPr id="389182" name="Rectangle 62"/>
                <p:cNvSpPr>
                  <a:spLocks noChangeArrowheads="1"/>
                </p:cNvSpPr>
                <p:nvPr/>
              </p:nvSpPr>
              <p:spPr bwMode="auto">
                <a:xfrm>
                  <a:off x="4775" y="3518"/>
                  <a:ext cx="33" cy="9"/>
                </a:xfrm>
                <a:prstGeom prst="rect">
                  <a:avLst/>
                </a:prstGeom>
                <a:solidFill>
                  <a:srgbClr val="33CC33"/>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GB"/>
                </a:p>
              </p:txBody>
            </p:sp>
            <p:sp>
              <p:nvSpPr>
                <p:cNvPr id="389183" name="Rectangle 63"/>
                <p:cNvSpPr>
                  <a:spLocks noChangeArrowheads="1"/>
                </p:cNvSpPr>
                <p:nvPr/>
              </p:nvSpPr>
              <p:spPr bwMode="auto">
                <a:xfrm>
                  <a:off x="4834" y="3518"/>
                  <a:ext cx="33" cy="9"/>
                </a:xfrm>
                <a:prstGeom prst="rect">
                  <a:avLst/>
                </a:prstGeom>
                <a:solidFill>
                  <a:srgbClr val="33CC33"/>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GB"/>
                </a:p>
              </p:txBody>
            </p:sp>
            <p:sp>
              <p:nvSpPr>
                <p:cNvPr id="389184" name="Rectangle 64"/>
                <p:cNvSpPr>
                  <a:spLocks noChangeArrowheads="1"/>
                </p:cNvSpPr>
                <p:nvPr/>
              </p:nvSpPr>
              <p:spPr bwMode="auto">
                <a:xfrm>
                  <a:off x="4892" y="3518"/>
                  <a:ext cx="34" cy="9"/>
                </a:xfrm>
                <a:prstGeom prst="rect">
                  <a:avLst/>
                </a:prstGeom>
                <a:solidFill>
                  <a:srgbClr val="33CC33"/>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GB"/>
                </a:p>
              </p:txBody>
            </p:sp>
            <p:sp>
              <p:nvSpPr>
                <p:cNvPr id="389185" name="Rectangle 65"/>
                <p:cNvSpPr>
                  <a:spLocks noChangeArrowheads="1"/>
                </p:cNvSpPr>
                <p:nvPr/>
              </p:nvSpPr>
              <p:spPr bwMode="auto">
                <a:xfrm>
                  <a:off x="4951" y="3518"/>
                  <a:ext cx="34" cy="9"/>
                </a:xfrm>
                <a:prstGeom prst="rect">
                  <a:avLst/>
                </a:prstGeom>
                <a:solidFill>
                  <a:srgbClr val="33CC33"/>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GB"/>
                </a:p>
              </p:txBody>
            </p:sp>
            <p:sp>
              <p:nvSpPr>
                <p:cNvPr id="389186" name="Rectangle 66"/>
                <p:cNvSpPr>
                  <a:spLocks noChangeArrowheads="1"/>
                </p:cNvSpPr>
                <p:nvPr/>
              </p:nvSpPr>
              <p:spPr bwMode="auto">
                <a:xfrm>
                  <a:off x="5010" y="3518"/>
                  <a:ext cx="34" cy="9"/>
                </a:xfrm>
                <a:prstGeom prst="rect">
                  <a:avLst/>
                </a:prstGeom>
                <a:solidFill>
                  <a:srgbClr val="33CC33"/>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GB"/>
                </a:p>
              </p:txBody>
            </p:sp>
            <p:sp>
              <p:nvSpPr>
                <p:cNvPr id="389187" name="Rectangle 67"/>
                <p:cNvSpPr>
                  <a:spLocks noChangeArrowheads="1"/>
                </p:cNvSpPr>
                <p:nvPr/>
              </p:nvSpPr>
              <p:spPr bwMode="auto">
                <a:xfrm>
                  <a:off x="5069" y="3518"/>
                  <a:ext cx="34" cy="9"/>
                </a:xfrm>
                <a:prstGeom prst="rect">
                  <a:avLst/>
                </a:prstGeom>
                <a:solidFill>
                  <a:srgbClr val="33CC33"/>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GB"/>
                </a:p>
              </p:txBody>
            </p:sp>
            <p:sp>
              <p:nvSpPr>
                <p:cNvPr id="389188" name="Rectangle 68"/>
                <p:cNvSpPr>
                  <a:spLocks noChangeArrowheads="1"/>
                </p:cNvSpPr>
                <p:nvPr/>
              </p:nvSpPr>
              <p:spPr bwMode="auto">
                <a:xfrm>
                  <a:off x="5128" y="3518"/>
                  <a:ext cx="34" cy="9"/>
                </a:xfrm>
                <a:prstGeom prst="rect">
                  <a:avLst/>
                </a:prstGeom>
                <a:solidFill>
                  <a:srgbClr val="33CC33"/>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GB"/>
                </a:p>
              </p:txBody>
            </p:sp>
            <p:sp>
              <p:nvSpPr>
                <p:cNvPr id="389189" name="Rectangle 69"/>
                <p:cNvSpPr>
                  <a:spLocks noChangeArrowheads="1"/>
                </p:cNvSpPr>
                <p:nvPr/>
              </p:nvSpPr>
              <p:spPr bwMode="auto">
                <a:xfrm>
                  <a:off x="5187" y="3518"/>
                  <a:ext cx="34" cy="9"/>
                </a:xfrm>
                <a:prstGeom prst="rect">
                  <a:avLst/>
                </a:prstGeom>
                <a:solidFill>
                  <a:srgbClr val="33CC33"/>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GB"/>
                </a:p>
              </p:txBody>
            </p:sp>
            <p:sp>
              <p:nvSpPr>
                <p:cNvPr id="389190" name="Rectangle 70"/>
                <p:cNvSpPr>
                  <a:spLocks noChangeArrowheads="1"/>
                </p:cNvSpPr>
                <p:nvPr/>
              </p:nvSpPr>
              <p:spPr bwMode="auto">
                <a:xfrm>
                  <a:off x="5246" y="3518"/>
                  <a:ext cx="34" cy="9"/>
                </a:xfrm>
                <a:prstGeom prst="rect">
                  <a:avLst/>
                </a:prstGeom>
                <a:solidFill>
                  <a:srgbClr val="33CC33"/>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GB"/>
                </a:p>
              </p:txBody>
            </p:sp>
            <p:sp>
              <p:nvSpPr>
                <p:cNvPr id="389191" name="Freeform 71"/>
                <p:cNvSpPr>
                  <a:spLocks/>
                </p:cNvSpPr>
                <p:nvPr/>
              </p:nvSpPr>
              <p:spPr bwMode="auto">
                <a:xfrm>
                  <a:off x="5305" y="3501"/>
                  <a:ext cx="25" cy="26"/>
                </a:xfrm>
                <a:custGeom>
                  <a:avLst/>
                  <a:gdLst>
                    <a:gd name="T0" fmla="*/ 0 w 25"/>
                    <a:gd name="T1" fmla="*/ 17 h 26"/>
                    <a:gd name="T2" fmla="*/ 0 w 25"/>
                    <a:gd name="T3" fmla="*/ 26 h 26"/>
                    <a:gd name="T4" fmla="*/ 17 w 25"/>
                    <a:gd name="T5" fmla="*/ 26 h 26"/>
                    <a:gd name="T6" fmla="*/ 17 w 25"/>
                    <a:gd name="T7" fmla="*/ 26 h 26"/>
                    <a:gd name="T8" fmla="*/ 25 w 25"/>
                    <a:gd name="T9" fmla="*/ 17 h 26"/>
                    <a:gd name="T10" fmla="*/ 25 w 25"/>
                    <a:gd name="T11" fmla="*/ 0 h 26"/>
                    <a:gd name="T12" fmla="*/ 17 w 25"/>
                    <a:gd name="T13" fmla="*/ 0 h 26"/>
                    <a:gd name="T14" fmla="*/ 17 w 25"/>
                    <a:gd name="T15" fmla="*/ 17 h 26"/>
                    <a:gd name="T16" fmla="*/ 17 w 25"/>
                    <a:gd name="T17" fmla="*/ 17 h 26"/>
                    <a:gd name="T18" fmla="*/ 17 w 25"/>
                    <a:gd name="T19" fmla="*/ 17 h 26"/>
                    <a:gd name="T20" fmla="*/ 0 w 25"/>
                    <a:gd name="T21" fmla="*/ 17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26">
                      <a:moveTo>
                        <a:pt x="0" y="17"/>
                      </a:moveTo>
                      <a:lnTo>
                        <a:pt x="0" y="26"/>
                      </a:lnTo>
                      <a:lnTo>
                        <a:pt x="17" y="26"/>
                      </a:lnTo>
                      <a:lnTo>
                        <a:pt x="17" y="26"/>
                      </a:lnTo>
                      <a:lnTo>
                        <a:pt x="25" y="17"/>
                      </a:lnTo>
                      <a:lnTo>
                        <a:pt x="25" y="0"/>
                      </a:lnTo>
                      <a:lnTo>
                        <a:pt x="17" y="0"/>
                      </a:lnTo>
                      <a:lnTo>
                        <a:pt x="17" y="17"/>
                      </a:lnTo>
                      <a:lnTo>
                        <a:pt x="17" y="17"/>
                      </a:lnTo>
                      <a:lnTo>
                        <a:pt x="17" y="17"/>
                      </a:lnTo>
                      <a:lnTo>
                        <a:pt x="0" y="17"/>
                      </a:lnTo>
                      <a:close/>
                    </a:path>
                  </a:pathLst>
                </a:cu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89192" name="Rectangle 72"/>
                <p:cNvSpPr>
                  <a:spLocks noChangeArrowheads="1"/>
                </p:cNvSpPr>
                <p:nvPr/>
              </p:nvSpPr>
              <p:spPr bwMode="auto">
                <a:xfrm>
                  <a:off x="5322" y="3443"/>
                  <a:ext cx="8" cy="33"/>
                </a:xfrm>
                <a:prstGeom prst="rect">
                  <a:avLst/>
                </a:prstGeom>
                <a:solidFill>
                  <a:srgbClr val="33CC33"/>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GB"/>
                </a:p>
              </p:txBody>
            </p:sp>
            <p:sp>
              <p:nvSpPr>
                <p:cNvPr id="389193" name="Rectangle 73"/>
                <p:cNvSpPr>
                  <a:spLocks noChangeArrowheads="1"/>
                </p:cNvSpPr>
                <p:nvPr/>
              </p:nvSpPr>
              <p:spPr bwMode="auto">
                <a:xfrm>
                  <a:off x="5322" y="3384"/>
                  <a:ext cx="8" cy="33"/>
                </a:xfrm>
                <a:prstGeom prst="rect">
                  <a:avLst/>
                </a:prstGeom>
                <a:solidFill>
                  <a:srgbClr val="33CC33"/>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GB"/>
                </a:p>
              </p:txBody>
            </p:sp>
            <p:sp>
              <p:nvSpPr>
                <p:cNvPr id="389194" name="Rectangle 74"/>
                <p:cNvSpPr>
                  <a:spLocks noChangeArrowheads="1"/>
                </p:cNvSpPr>
                <p:nvPr/>
              </p:nvSpPr>
              <p:spPr bwMode="auto">
                <a:xfrm>
                  <a:off x="5322" y="3325"/>
                  <a:ext cx="8" cy="34"/>
                </a:xfrm>
                <a:prstGeom prst="rect">
                  <a:avLst/>
                </a:prstGeom>
                <a:solidFill>
                  <a:srgbClr val="33CC33"/>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GB"/>
                </a:p>
              </p:txBody>
            </p:sp>
            <p:sp>
              <p:nvSpPr>
                <p:cNvPr id="389195" name="Rectangle 75"/>
                <p:cNvSpPr>
                  <a:spLocks noChangeArrowheads="1"/>
                </p:cNvSpPr>
                <p:nvPr/>
              </p:nvSpPr>
              <p:spPr bwMode="auto">
                <a:xfrm>
                  <a:off x="5322" y="3266"/>
                  <a:ext cx="8" cy="34"/>
                </a:xfrm>
                <a:prstGeom prst="rect">
                  <a:avLst/>
                </a:prstGeom>
                <a:solidFill>
                  <a:srgbClr val="33CC33"/>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GB"/>
                </a:p>
              </p:txBody>
            </p:sp>
            <p:sp>
              <p:nvSpPr>
                <p:cNvPr id="389196" name="Rectangle 76"/>
                <p:cNvSpPr>
                  <a:spLocks noChangeArrowheads="1"/>
                </p:cNvSpPr>
                <p:nvPr/>
              </p:nvSpPr>
              <p:spPr bwMode="auto">
                <a:xfrm>
                  <a:off x="5322" y="3208"/>
                  <a:ext cx="8" cy="33"/>
                </a:xfrm>
                <a:prstGeom prst="rect">
                  <a:avLst/>
                </a:prstGeom>
                <a:solidFill>
                  <a:srgbClr val="33CC33"/>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GB"/>
                </a:p>
              </p:txBody>
            </p:sp>
            <p:sp>
              <p:nvSpPr>
                <p:cNvPr id="389197" name="Rectangle 77"/>
                <p:cNvSpPr>
                  <a:spLocks noChangeArrowheads="1"/>
                </p:cNvSpPr>
                <p:nvPr/>
              </p:nvSpPr>
              <p:spPr bwMode="auto">
                <a:xfrm>
                  <a:off x="5322" y="3149"/>
                  <a:ext cx="8" cy="33"/>
                </a:xfrm>
                <a:prstGeom prst="rect">
                  <a:avLst/>
                </a:prstGeom>
                <a:solidFill>
                  <a:srgbClr val="33CC33"/>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GB"/>
                </a:p>
              </p:txBody>
            </p:sp>
            <p:sp>
              <p:nvSpPr>
                <p:cNvPr id="389198" name="Rectangle 78"/>
                <p:cNvSpPr>
                  <a:spLocks noChangeArrowheads="1"/>
                </p:cNvSpPr>
                <p:nvPr/>
              </p:nvSpPr>
              <p:spPr bwMode="auto">
                <a:xfrm>
                  <a:off x="5322" y="3090"/>
                  <a:ext cx="8" cy="34"/>
                </a:xfrm>
                <a:prstGeom prst="rect">
                  <a:avLst/>
                </a:prstGeom>
                <a:solidFill>
                  <a:srgbClr val="33CC33"/>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GB"/>
                </a:p>
              </p:txBody>
            </p:sp>
            <p:sp>
              <p:nvSpPr>
                <p:cNvPr id="389199" name="Rectangle 79"/>
                <p:cNvSpPr>
                  <a:spLocks noChangeArrowheads="1"/>
                </p:cNvSpPr>
                <p:nvPr/>
              </p:nvSpPr>
              <p:spPr bwMode="auto">
                <a:xfrm>
                  <a:off x="5322" y="3031"/>
                  <a:ext cx="8" cy="34"/>
                </a:xfrm>
                <a:prstGeom prst="rect">
                  <a:avLst/>
                </a:prstGeom>
                <a:solidFill>
                  <a:srgbClr val="33CC33"/>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GB"/>
                </a:p>
              </p:txBody>
            </p:sp>
            <p:sp>
              <p:nvSpPr>
                <p:cNvPr id="389200" name="Rectangle 80"/>
                <p:cNvSpPr>
                  <a:spLocks noChangeArrowheads="1"/>
                </p:cNvSpPr>
                <p:nvPr/>
              </p:nvSpPr>
              <p:spPr bwMode="auto">
                <a:xfrm>
                  <a:off x="5322" y="2972"/>
                  <a:ext cx="8" cy="34"/>
                </a:xfrm>
                <a:prstGeom prst="rect">
                  <a:avLst/>
                </a:prstGeom>
                <a:solidFill>
                  <a:srgbClr val="33CC33"/>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GB"/>
                </a:p>
              </p:txBody>
            </p:sp>
            <p:sp>
              <p:nvSpPr>
                <p:cNvPr id="389201" name="Rectangle 81"/>
                <p:cNvSpPr>
                  <a:spLocks noChangeArrowheads="1"/>
                </p:cNvSpPr>
                <p:nvPr/>
              </p:nvSpPr>
              <p:spPr bwMode="auto">
                <a:xfrm>
                  <a:off x="5322" y="2914"/>
                  <a:ext cx="8" cy="33"/>
                </a:xfrm>
                <a:prstGeom prst="rect">
                  <a:avLst/>
                </a:prstGeom>
                <a:solidFill>
                  <a:srgbClr val="33CC33"/>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GB"/>
                </a:p>
              </p:txBody>
            </p:sp>
            <p:sp>
              <p:nvSpPr>
                <p:cNvPr id="389202" name="Rectangle 82"/>
                <p:cNvSpPr>
                  <a:spLocks noChangeArrowheads="1"/>
                </p:cNvSpPr>
                <p:nvPr/>
              </p:nvSpPr>
              <p:spPr bwMode="auto">
                <a:xfrm>
                  <a:off x="5322" y="2855"/>
                  <a:ext cx="8" cy="34"/>
                </a:xfrm>
                <a:prstGeom prst="rect">
                  <a:avLst/>
                </a:prstGeom>
                <a:solidFill>
                  <a:srgbClr val="33CC33"/>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GB"/>
                </a:p>
              </p:txBody>
            </p:sp>
            <p:sp>
              <p:nvSpPr>
                <p:cNvPr id="389203" name="Rectangle 83"/>
                <p:cNvSpPr>
                  <a:spLocks noChangeArrowheads="1"/>
                </p:cNvSpPr>
                <p:nvPr/>
              </p:nvSpPr>
              <p:spPr bwMode="auto">
                <a:xfrm>
                  <a:off x="5322" y="2796"/>
                  <a:ext cx="8" cy="34"/>
                </a:xfrm>
                <a:prstGeom prst="rect">
                  <a:avLst/>
                </a:prstGeom>
                <a:solidFill>
                  <a:srgbClr val="33CC33"/>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GB"/>
                </a:p>
              </p:txBody>
            </p:sp>
            <p:sp>
              <p:nvSpPr>
                <p:cNvPr id="389204" name="Rectangle 84"/>
                <p:cNvSpPr>
                  <a:spLocks noChangeArrowheads="1"/>
                </p:cNvSpPr>
                <p:nvPr/>
              </p:nvSpPr>
              <p:spPr bwMode="auto">
                <a:xfrm>
                  <a:off x="5288" y="2771"/>
                  <a:ext cx="34" cy="8"/>
                </a:xfrm>
                <a:prstGeom prst="rect">
                  <a:avLst/>
                </a:prstGeom>
                <a:solidFill>
                  <a:srgbClr val="33CC33"/>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GB"/>
                </a:p>
              </p:txBody>
            </p:sp>
            <p:sp>
              <p:nvSpPr>
                <p:cNvPr id="389205" name="Rectangle 85"/>
                <p:cNvSpPr>
                  <a:spLocks noChangeArrowheads="1"/>
                </p:cNvSpPr>
                <p:nvPr/>
              </p:nvSpPr>
              <p:spPr bwMode="auto">
                <a:xfrm>
                  <a:off x="5229" y="2771"/>
                  <a:ext cx="34" cy="8"/>
                </a:xfrm>
                <a:prstGeom prst="rect">
                  <a:avLst/>
                </a:prstGeom>
                <a:solidFill>
                  <a:srgbClr val="33CC33"/>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GB"/>
                </a:p>
              </p:txBody>
            </p:sp>
            <p:sp>
              <p:nvSpPr>
                <p:cNvPr id="389206" name="Rectangle 86"/>
                <p:cNvSpPr>
                  <a:spLocks noChangeArrowheads="1"/>
                </p:cNvSpPr>
                <p:nvPr/>
              </p:nvSpPr>
              <p:spPr bwMode="auto">
                <a:xfrm>
                  <a:off x="5170" y="2771"/>
                  <a:ext cx="34" cy="8"/>
                </a:xfrm>
                <a:prstGeom prst="rect">
                  <a:avLst/>
                </a:prstGeom>
                <a:solidFill>
                  <a:srgbClr val="33CC33"/>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GB"/>
                </a:p>
              </p:txBody>
            </p:sp>
            <p:sp>
              <p:nvSpPr>
                <p:cNvPr id="389207" name="Rectangle 87"/>
                <p:cNvSpPr>
                  <a:spLocks noChangeArrowheads="1"/>
                </p:cNvSpPr>
                <p:nvPr/>
              </p:nvSpPr>
              <p:spPr bwMode="auto">
                <a:xfrm>
                  <a:off x="5111" y="2771"/>
                  <a:ext cx="34" cy="8"/>
                </a:xfrm>
                <a:prstGeom prst="rect">
                  <a:avLst/>
                </a:prstGeom>
                <a:solidFill>
                  <a:srgbClr val="33CC33"/>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GB"/>
                </a:p>
              </p:txBody>
            </p:sp>
            <p:sp>
              <p:nvSpPr>
                <p:cNvPr id="389208" name="Rectangle 88"/>
                <p:cNvSpPr>
                  <a:spLocks noChangeArrowheads="1"/>
                </p:cNvSpPr>
                <p:nvPr/>
              </p:nvSpPr>
              <p:spPr bwMode="auto">
                <a:xfrm>
                  <a:off x="5053" y="2771"/>
                  <a:ext cx="33" cy="8"/>
                </a:xfrm>
                <a:prstGeom prst="rect">
                  <a:avLst/>
                </a:prstGeom>
                <a:solidFill>
                  <a:srgbClr val="33CC33"/>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GB"/>
                </a:p>
              </p:txBody>
            </p:sp>
            <p:sp>
              <p:nvSpPr>
                <p:cNvPr id="389209" name="Rectangle 89"/>
                <p:cNvSpPr>
                  <a:spLocks noChangeArrowheads="1"/>
                </p:cNvSpPr>
                <p:nvPr/>
              </p:nvSpPr>
              <p:spPr bwMode="auto">
                <a:xfrm>
                  <a:off x="4994" y="2771"/>
                  <a:ext cx="33" cy="8"/>
                </a:xfrm>
                <a:prstGeom prst="rect">
                  <a:avLst/>
                </a:prstGeom>
                <a:solidFill>
                  <a:srgbClr val="33CC33"/>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GB"/>
                </a:p>
              </p:txBody>
            </p:sp>
            <p:sp>
              <p:nvSpPr>
                <p:cNvPr id="389210" name="Rectangle 90"/>
                <p:cNvSpPr>
                  <a:spLocks noChangeArrowheads="1"/>
                </p:cNvSpPr>
                <p:nvPr/>
              </p:nvSpPr>
              <p:spPr bwMode="auto">
                <a:xfrm>
                  <a:off x="4935" y="2771"/>
                  <a:ext cx="33" cy="8"/>
                </a:xfrm>
                <a:prstGeom prst="rect">
                  <a:avLst/>
                </a:prstGeom>
                <a:solidFill>
                  <a:srgbClr val="33CC33"/>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GB"/>
                </a:p>
              </p:txBody>
            </p:sp>
            <p:sp>
              <p:nvSpPr>
                <p:cNvPr id="389211" name="Rectangle 91"/>
                <p:cNvSpPr>
                  <a:spLocks noChangeArrowheads="1"/>
                </p:cNvSpPr>
                <p:nvPr/>
              </p:nvSpPr>
              <p:spPr bwMode="auto">
                <a:xfrm>
                  <a:off x="4876" y="2771"/>
                  <a:ext cx="33" cy="8"/>
                </a:xfrm>
                <a:prstGeom prst="rect">
                  <a:avLst/>
                </a:prstGeom>
                <a:solidFill>
                  <a:srgbClr val="33CC33"/>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GB"/>
                </a:p>
              </p:txBody>
            </p:sp>
            <p:sp>
              <p:nvSpPr>
                <p:cNvPr id="389212" name="Rectangle 92"/>
                <p:cNvSpPr>
                  <a:spLocks noChangeArrowheads="1"/>
                </p:cNvSpPr>
                <p:nvPr/>
              </p:nvSpPr>
              <p:spPr bwMode="auto">
                <a:xfrm>
                  <a:off x="4817" y="2771"/>
                  <a:ext cx="33" cy="8"/>
                </a:xfrm>
                <a:prstGeom prst="rect">
                  <a:avLst/>
                </a:prstGeom>
                <a:solidFill>
                  <a:srgbClr val="33CC33"/>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GB"/>
                </a:p>
              </p:txBody>
            </p:sp>
            <p:sp>
              <p:nvSpPr>
                <p:cNvPr id="389213" name="Rectangle 93"/>
                <p:cNvSpPr>
                  <a:spLocks noChangeArrowheads="1"/>
                </p:cNvSpPr>
                <p:nvPr/>
              </p:nvSpPr>
              <p:spPr bwMode="auto">
                <a:xfrm>
                  <a:off x="4758" y="2771"/>
                  <a:ext cx="33" cy="8"/>
                </a:xfrm>
                <a:prstGeom prst="rect">
                  <a:avLst/>
                </a:prstGeom>
                <a:solidFill>
                  <a:srgbClr val="33CC33"/>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GB"/>
                </a:p>
              </p:txBody>
            </p:sp>
            <p:sp>
              <p:nvSpPr>
                <p:cNvPr id="389214" name="Rectangle 94"/>
                <p:cNvSpPr>
                  <a:spLocks noChangeArrowheads="1"/>
                </p:cNvSpPr>
                <p:nvPr/>
              </p:nvSpPr>
              <p:spPr bwMode="auto">
                <a:xfrm>
                  <a:off x="4699" y="2771"/>
                  <a:ext cx="33" cy="8"/>
                </a:xfrm>
                <a:prstGeom prst="rect">
                  <a:avLst/>
                </a:prstGeom>
                <a:solidFill>
                  <a:srgbClr val="33CC33"/>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GB"/>
                </a:p>
              </p:txBody>
            </p:sp>
            <p:sp>
              <p:nvSpPr>
                <p:cNvPr id="389215" name="Rectangle 95"/>
                <p:cNvSpPr>
                  <a:spLocks noChangeArrowheads="1"/>
                </p:cNvSpPr>
                <p:nvPr/>
              </p:nvSpPr>
              <p:spPr bwMode="auto">
                <a:xfrm>
                  <a:off x="4640" y="2771"/>
                  <a:ext cx="34" cy="8"/>
                </a:xfrm>
                <a:prstGeom prst="rect">
                  <a:avLst/>
                </a:prstGeom>
                <a:solidFill>
                  <a:srgbClr val="33CC33"/>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GB"/>
                </a:p>
              </p:txBody>
            </p:sp>
            <p:sp>
              <p:nvSpPr>
                <p:cNvPr id="389216" name="Rectangle 96"/>
                <p:cNvSpPr>
                  <a:spLocks noChangeArrowheads="1"/>
                </p:cNvSpPr>
                <p:nvPr/>
              </p:nvSpPr>
              <p:spPr bwMode="auto">
                <a:xfrm>
                  <a:off x="4581" y="2771"/>
                  <a:ext cx="34" cy="8"/>
                </a:xfrm>
                <a:prstGeom prst="rect">
                  <a:avLst/>
                </a:prstGeom>
                <a:solidFill>
                  <a:srgbClr val="33CC33"/>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GB"/>
                </a:p>
              </p:txBody>
            </p:sp>
            <p:sp>
              <p:nvSpPr>
                <p:cNvPr id="389217" name="Rectangle 97"/>
                <p:cNvSpPr>
                  <a:spLocks noChangeArrowheads="1"/>
                </p:cNvSpPr>
                <p:nvPr/>
              </p:nvSpPr>
              <p:spPr bwMode="auto">
                <a:xfrm>
                  <a:off x="4522" y="2771"/>
                  <a:ext cx="34" cy="8"/>
                </a:xfrm>
                <a:prstGeom prst="rect">
                  <a:avLst/>
                </a:prstGeom>
                <a:solidFill>
                  <a:srgbClr val="33CC33"/>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GB"/>
                </a:p>
              </p:txBody>
            </p:sp>
            <p:sp>
              <p:nvSpPr>
                <p:cNvPr id="389218" name="Rectangle 98"/>
                <p:cNvSpPr>
                  <a:spLocks noChangeArrowheads="1"/>
                </p:cNvSpPr>
                <p:nvPr/>
              </p:nvSpPr>
              <p:spPr bwMode="auto">
                <a:xfrm>
                  <a:off x="4463" y="2771"/>
                  <a:ext cx="34" cy="8"/>
                </a:xfrm>
                <a:prstGeom prst="rect">
                  <a:avLst/>
                </a:prstGeom>
                <a:solidFill>
                  <a:srgbClr val="33CC33"/>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GB"/>
                </a:p>
              </p:txBody>
            </p:sp>
            <p:sp>
              <p:nvSpPr>
                <p:cNvPr id="389219" name="Rectangle 99"/>
                <p:cNvSpPr>
                  <a:spLocks noChangeArrowheads="1"/>
                </p:cNvSpPr>
                <p:nvPr/>
              </p:nvSpPr>
              <p:spPr bwMode="auto">
                <a:xfrm>
                  <a:off x="4404" y="2771"/>
                  <a:ext cx="34" cy="8"/>
                </a:xfrm>
                <a:prstGeom prst="rect">
                  <a:avLst/>
                </a:prstGeom>
                <a:solidFill>
                  <a:srgbClr val="33CC33"/>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GB"/>
                </a:p>
              </p:txBody>
            </p:sp>
          </p:grpSp>
          <p:sp>
            <p:nvSpPr>
              <p:cNvPr id="389220" name="Rectangle 100"/>
              <p:cNvSpPr>
                <a:spLocks noChangeArrowheads="1"/>
              </p:cNvSpPr>
              <p:nvPr/>
            </p:nvSpPr>
            <p:spPr bwMode="auto">
              <a:xfrm rot="16200000">
                <a:off x="6493" y="3045"/>
                <a:ext cx="304"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en-US" sz="1400"/>
                  <a:t>kernel</a:t>
                </a:r>
                <a:endParaRPr lang="en-US" altLang="en-US" sz="2400">
                  <a:latin typeface="Times New Roman" panose="02020603050405020304" pitchFamily="18" charset="0"/>
                </a:endParaRPr>
              </a:p>
            </p:txBody>
          </p:sp>
          <p:sp>
            <p:nvSpPr>
              <p:cNvPr id="389221" name="Line 101"/>
              <p:cNvSpPr>
                <a:spLocks noChangeShapeType="1"/>
              </p:cNvSpPr>
              <p:nvPr/>
            </p:nvSpPr>
            <p:spPr bwMode="auto">
              <a:xfrm flipV="1">
                <a:off x="6706" y="2731"/>
                <a:ext cx="1" cy="74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389222" name="Line 102"/>
              <p:cNvSpPr>
                <a:spLocks noChangeShapeType="1"/>
              </p:cNvSpPr>
              <p:nvPr/>
            </p:nvSpPr>
            <p:spPr bwMode="auto">
              <a:xfrm>
                <a:off x="6647" y="2731"/>
                <a:ext cx="126"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grpSp>
      </p:grpSp>
      <p:sp>
        <p:nvSpPr>
          <p:cNvPr id="389223" name="Text Box 103"/>
          <p:cNvSpPr txBox="1">
            <a:spLocks noChangeArrowheads="1"/>
          </p:cNvSpPr>
          <p:nvPr/>
        </p:nvSpPr>
        <p:spPr bwMode="auto">
          <a:xfrm>
            <a:off x="457200" y="3730625"/>
            <a:ext cx="3853940" cy="107721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spAutoFit/>
          </a:bodyPr>
          <a:lstStyle/>
          <a:p>
            <a:r>
              <a:rPr lang="en-US" altLang="en-US" sz="3200">
                <a:solidFill>
                  <a:srgbClr val="0066FF"/>
                </a:solidFill>
                <a:latin typeface="+mn-lt"/>
              </a:rPr>
              <a:t>Shell (united solution)</a:t>
            </a:r>
          </a:p>
          <a:p>
            <a:pPr lvl="1"/>
            <a:r>
              <a:rPr lang="en-US" altLang="en-US" sz="3200" i="1">
                <a:solidFill>
                  <a:srgbClr val="0066FF"/>
                </a:solidFill>
                <a:latin typeface="+mn-lt"/>
              </a:rPr>
              <a:t>B</a:t>
            </a:r>
            <a:r>
              <a:rPr lang="en-US" altLang="en-US" sz="3200">
                <a:solidFill>
                  <a:srgbClr val="0066FF"/>
                </a:solidFill>
                <a:latin typeface="+mn-lt"/>
              </a:rPr>
              <a:t> </a:t>
            </a:r>
            <a:r>
              <a:rPr lang="en-US" altLang="en-US" sz="3200">
                <a:solidFill>
                  <a:srgbClr val="0066FF"/>
                </a:solidFill>
                <a:latin typeface="+mn-lt"/>
                <a:sym typeface="Symbol" panose="05050102010706020507" pitchFamily="18" charset="2"/>
              </a:rPr>
              <a:t></a:t>
            </a:r>
            <a:r>
              <a:rPr lang="en-US" altLang="en-US" sz="3200">
                <a:solidFill>
                  <a:srgbClr val="0066FF"/>
                </a:solidFill>
                <a:latin typeface="+mn-lt"/>
              </a:rPr>
              <a:t> </a:t>
            </a:r>
            <a:r>
              <a:rPr lang="en-US" altLang="en-US" sz="3200" i="1">
                <a:solidFill>
                  <a:srgbClr val="0066FF"/>
                </a:solidFill>
                <a:latin typeface="+mn-lt"/>
              </a:rPr>
              <a:t>C</a:t>
            </a:r>
            <a:r>
              <a:rPr lang="en-US" altLang="en-US" sz="3200">
                <a:solidFill>
                  <a:srgbClr val="0066FF"/>
                </a:solidFill>
                <a:latin typeface="+mn-lt"/>
              </a:rPr>
              <a:t> </a:t>
            </a:r>
            <a:r>
              <a:rPr lang="en-US" altLang="en-US" sz="3200">
                <a:solidFill>
                  <a:srgbClr val="0066FF"/>
                </a:solidFill>
                <a:latin typeface="+mn-lt"/>
                <a:sym typeface="Symbol" panose="05050102010706020507" pitchFamily="18" charset="2"/>
              </a:rPr>
              <a:t></a:t>
            </a:r>
            <a:r>
              <a:rPr lang="en-US" altLang="en-US" sz="3200">
                <a:solidFill>
                  <a:srgbClr val="0066FF"/>
                </a:solidFill>
                <a:latin typeface="+mn-lt"/>
              </a:rPr>
              <a:t> </a:t>
            </a:r>
            <a:r>
              <a:rPr lang="en-US" altLang="en-US" sz="3200" i="1">
                <a:solidFill>
                  <a:srgbClr val="0066FF"/>
                </a:solidFill>
                <a:latin typeface="+mn-lt"/>
              </a:rPr>
              <a:t>A</a:t>
            </a:r>
            <a:r>
              <a:rPr lang="en-US" altLang="en-US" sz="3200">
                <a:solidFill>
                  <a:srgbClr val="0066FF"/>
                </a:solidFill>
                <a:latin typeface="+mn-lt"/>
              </a:rPr>
              <a:t> </a:t>
            </a:r>
            <a:r>
              <a:rPr lang="en-US" altLang="en-US" sz="3200">
                <a:solidFill>
                  <a:srgbClr val="0066FF"/>
                </a:solidFill>
                <a:latin typeface="+mn-lt"/>
                <a:sym typeface="Symbol" panose="05050102010706020507" pitchFamily="18" charset="2"/>
              </a:rPr>
              <a:t></a:t>
            </a:r>
            <a:r>
              <a:rPr lang="en-US" altLang="en-US" sz="3200">
                <a:solidFill>
                  <a:srgbClr val="0066FF"/>
                </a:solidFill>
                <a:latin typeface="+mn-lt"/>
              </a:rPr>
              <a:t> [0,5]</a:t>
            </a:r>
          </a:p>
        </p:txBody>
      </p:sp>
      <p:sp>
        <p:nvSpPr>
          <p:cNvPr id="389224" name="Text Box 104"/>
          <p:cNvSpPr txBox="1">
            <a:spLocks noChangeArrowheads="1"/>
          </p:cNvSpPr>
          <p:nvPr/>
        </p:nvSpPr>
        <p:spPr bwMode="auto">
          <a:xfrm>
            <a:off x="457200" y="5273675"/>
            <a:ext cx="4984057" cy="107721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spAutoFit/>
          </a:bodyPr>
          <a:lstStyle/>
          <a:p>
            <a:r>
              <a:rPr lang="en-US" altLang="en-US" sz="3200">
                <a:solidFill>
                  <a:srgbClr val="006600"/>
                </a:solidFill>
                <a:latin typeface="+mn-lt"/>
              </a:rPr>
              <a:t>Kernel (tolerance solution)</a:t>
            </a:r>
          </a:p>
          <a:p>
            <a:pPr lvl="1"/>
            <a:r>
              <a:rPr lang="en-US" altLang="en-US" sz="3200" i="1">
                <a:solidFill>
                  <a:srgbClr val="006600"/>
                </a:solidFill>
                <a:latin typeface="+mn-lt"/>
              </a:rPr>
              <a:t>B</a:t>
            </a:r>
            <a:r>
              <a:rPr lang="en-US" altLang="en-US" sz="3200">
                <a:solidFill>
                  <a:srgbClr val="006600"/>
                </a:solidFill>
                <a:latin typeface="+mn-lt"/>
              </a:rPr>
              <a:t> </a:t>
            </a:r>
            <a:r>
              <a:rPr lang="en-US" altLang="en-US" sz="3200">
                <a:solidFill>
                  <a:srgbClr val="006600"/>
                </a:solidFill>
                <a:latin typeface="+mn-lt"/>
                <a:sym typeface="Symbol" panose="05050102010706020507" pitchFamily="18" charset="2"/>
              </a:rPr>
              <a:t></a:t>
            </a:r>
            <a:r>
              <a:rPr lang="en-US" altLang="en-US" sz="3200">
                <a:solidFill>
                  <a:srgbClr val="006600"/>
                </a:solidFill>
                <a:latin typeface="+mn-lt"/>
              </a:rPr>
              <a:t>  backcalc(</a:t>
            </a:r>
            <a:r>
              <a:rPr lang="en-US" altLang="en-US" sz="3200" i="1">
                <a:solidFill>
                  <a:srgbClr val="006600"/>
                </a:solidFill>
                <a:latin typeface="+mn-lt"/>
              </a:rPr>
              <a:t>A</a:t>
            </a:r>
            <a:r>
              <a:rPr lang="en-US" altLang="en-US" sz="3200">
                <a:solidFill>
                  <a:srgbClr val="006600"/>
                </a:solidFill>
                <a:latin typeface="+mn-lt"/>
              </a:rPr>
              <a:t>,</a:t>
            </a:r>
            <a:r>
              <a:rPr lang="en-US" altLang="en-US" sz="3200" i="1">
                <a:solidFill>
                  <a:srgbClr val="006600"/>
                </a:solidFill>
                <a:latin typeface="+mn-lt"/>
              </a:rPr>
              <a:t>C</a:t>
            </a:r>
            <a:r>
              <a:rPr lang="en-US" altLang="en-US" sz="3200">
                <a:solidFill>
                  <a:srgbClr val="006600"/>
                </a:solidFill>
                <a:latin typeface="+mn-lt"/>
              </a:rPr>
              <a:t>) </a:t>
            </a:r>
            <a:r>
              <a:rPr lang="en-US" altLang="en-US" sz="3200">
                <a:solidFill>
                  <a:srgbClr val="006600"/>
                </a:solidFill>
                <a:latin typeface="+mn-lt"/>
                <a:sym typeface="Symbol" panose="05050102010706020507" pitchFamily="18" charset="2"/>
              </a:rPr>
              <a:t></a:t>
            </a:r>
            <a:r>
              <a:rPr lang="en-US" altLang="en-US" sz="3200">
                <a:solidFill>
                  <a:srgbClr val="006600"/>
                </a:solidFill>
                <a:latin typeface="+mn-lt"/>
              </a:rPr>
              <a:t> [1,4]</a:t>
            </a:r>
          </a:p>
        </p:txBody>
      </p:sp>
      <p:sp>
        <p:nvSpPr>
          <p:cNvPr id="105" name="Text Box 17">
            <a:extLst>
              <a:ext uri="{FF2B5EF4-FFF2-40B4-BE49-F238E27FC236}">
                <a16:creationId xmlns:a16="http://schemas.microsoft.com/office/drawing/2014/main" id="{F27553B5-BD4F-4E5A-8A54-09D6E6D51188}"/>
              </a:ext>
            </a:extLst>
          </p:cNvPr>
          <p:cNvSpPr txBox="1">
            <a:spLocks noChangeArrowheads="1"/>
          </p:cNvSpPr>
          <p:nvPr/>
        </p:nvSpPr>
        <p:spPr bwMode="auto">
          <a:xfrm>
            <a:off x="7772400" y="228600"/>
            <a:ext cx="1268413" cy="5794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3200" dirty="0">
                <a:solidFill>
                  <a:srgbClr val="FF0000"/>
                </a:solidFill>
                <a:latin typeface="Arial Black" panose="020B0A04020102020204" pitchFamily="34" charset="0"/>
              </a:rPr>
              <a:t>SKIP</a:t>
            </a:r>
          </a:p>
        </p:txBody>
      </p:sp>
    </p:spTree>
    <p:extLst>
      <p:ext uri="{BB962C8B-B14F-4D97-AF65-F5344CB8AC3E}">
        <p14:creationId xmlns:p14="http://schemas.microsoft.com/office/powerpoint/2010/main" val="303347489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89223"/>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389122"/>
                                        </p:tgtEl>
                                        <p:attrNameLst>
                                          <p:attrName>style.visibility</p:attrName>
                                        </p:attrNameLst>
                                      </p:cBhvr>
                                      <p:to>
                                        <p:strVal val="visible"/>
                                      </p:to>
                                    </p:set>
                                  </p:childTnLst>
                                </p:cTn>
                              </p:par>
                            </p:childTnLst>
                          </p:cTn>
                        </p:par>
                      </p:childTnLst>
                    </p:cTn>
                  </p:par>
                  <p:par>
                    <p:cTn id="9" fill="hold" nodeType="clickPar">
                      <p:stCondLst>
                        <p:cond delay="indefinite"/>
                      </p:stCondLst>
                      <p:childTnLst>
                        <p:par>
                          <p:cTn id="10" fill="hold" nodeType="withGroup">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389224"/>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38915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9223" grpId="0"/>
      <p:bldP spid="389224" grpId="0"/>
    </p:bldLst>
  </p:timing>
</p:sld>
</file>

<file path=ppt/slides/slide36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26306" name="Rectangle 2"/>
          <p:cNvSpPr>
            <a:spLocks noGrp="1" noChangeArrowheads="1"/>
          </p:cNvSpPr>
          <p:nvPr>
            <p:ph type="title"/>
          </p:nvPr>
        </p:nvSpPr>
        <p:spPr/>
        <p:txBody>
          <a:bodyPr/>
          <a:lstStyle/>
          <a:p>
            <a:r>
              <a:rPr lang="en-US" altLang="en-US"/>
              <a:t>Rounding wrinkle</a:t>
            </a:r>
          </a:p>
        </p:txBody>
      </p:sp>
      <p:sp>
        <p:nvSpPr>
          <p:cNvPr id="226307" name="Rectangle 3"/>
          <p:cNvSpPr>
            <a:spLocks noGrp="1" noChangeArrowheads="1"/>
          </p:cNvSpPr>
          <p:nvPr>
            <p:ph type="body" idx="1"/>
          </p:nvPr>
        </p:nvSpPr>
        <p:spPr>
          <a:xfrm>
            <a:off x="457200" y="1646238"/>
            <a:ext cx="8229600" cy="5059362"/>
          </a:xfrm>
        </p:spPr>
        <p:txBody>
          <a:bodyPr/>
          <a:lstStyle/>
          <a:p>
            <a:pPr>
              <a:lnSpc>
                <a:spcPct val="80000"/>
              </a:lnSpc>
              <a:buFontTx/>
              <a:buNone/>
            </a:pPr>
            <a:r>
              <a:rPr lang="en-US" altLang="en-US" sz="2000"/>
              <a:t>Backcalculation solves for </a:t>
            </a:r>
            <a:r>
              <a:rPr lang="en-US" altLang="en-US" sz="2000" i="1"/>
              <a:t>b</a:t>
            </a:r>
            <a:r>
              <a:rPr lang="en-US" altLang="en-US" sz="2000"/>
              <a:t> such that </a:t>
            </a:r>
            <a:r>
              <a:rPr lang="en-US" altLang="en-US" sz="2000" i="1"/>
              <a:t>a</a:t>
            </a:r>
            <a:r>
              <a:rPr lang="en-US" altLang="en-US" sz="2000"/>
              <a:t> + </a:t>
            </a:r>
            <a:r>
              <a:rPr lang="en-US" altLang="en-US" sz="2000" i="1"/>
              <a:t>b</a:t>
            </a:r>
            <a:r>
              <a:rPr lang="en-US" altLang="en-US" sz="2000"/>
              <a:t> = </a:t>
            </a:r>
            <a:r>
              <a:rPr lang="en-US" altLang="en-US" sz="2000" i="1"/>
              <a:t>c</a:t>
            </a:r>
            <a:r>
              <a:rPr lang="en-US" altLang="en-US" sz="2000"/>
              <a:t> </a:t>
            </a:r>
          </a:p>
          <a:p>
            <a:pPr>
              <a:lnSpc>
                <a:spcPct val="80000"/>
              </a:lnSpc>
              <a:buFontTx/>
              <a:buNone/>
            </a:pPr>
            <a:r>
              <a:rPr lang="en-US" altLang="en-US" sz="2000" i="1"/>
              <a:t>          a	</a:t>
            </a:r>
            <a:r>
              <a:rPr lang="en-US" altLang="en-US" sz="2000"/>
              <a:t>= [ 4/3, 5/3]</a:t>
            </a:r>
          </a:p>
          <a:p>
            <a:pPr>
              <a:lnSpc>
                <a:spcPct val="80000"/>
              </a:lnSpc>
              <a:buFontTx/>
              <a:buNone/>
            </a:pPr>
            <a:r>
              <a:rPr lang="en-US" altLang="en-US" sz="2000" i="1"/>
              <a:t>          c	</a:t>
            </a:r>
            <a:r>
              <a:rPr lang="en-US" altLang="en-US" sz="2000"/>
              <a:t>= [ 2,7]</a:t>
            </a:r>
          </a:p>
          <a:p>
            <a:pPr>
              <a:lnSpc>
                <a:spcPct val="80000"/>
              </a:lnSpc>
              <a:buFontTx/>
              <a:buNone/>
            </a:pPr>
            <a:r>
              <a:rPr lang="en-US" altLang="en-US" sz="2000" i="1"/>
              <a:t>          b	</a:t>
            </a:r>
            <a:r>
              <a:rPr lang="en-US" altLang="en-US" sz="2000"/>
              <a:t>= backcalc(</a:t>
            </a:r>
            <a:r>
              <a:rPr lang="en-US" altLang="en-US" sz="2000" i="1"/>
              <a:t>a</a:t>
            </a:r>
            <a:r>
              <a:rPr lang="en-US" altLang="en-US" sz="2000"/>
              <a:t>,</a:t>
            </a:r>
            <a:r>
              <a:rPr lang="en-US" altLang="en-US" sz="2000" i="1"/>
              <a:t>c</a:t>
            </a:r>
            <a:r>
              <a:rPr lang="en-US" altLang="en-US" sz="2000"/>
              <a:t>) = [ </a:t>
            </a:r>
            <a:r>
              <a:rPr lang="en-US" altLang="en-US" sz="2000" i="1"/>
              <a:t>c</a:t>
            </a:r>
            <a:r>
              <a:rPr lang="en-US" altLang="en-US" sz="2000" baseline="-25000"/>
              <a:t>1</a:t>
            </a:r>
            <a:r>
              <a:rPr lang="en-US" altLang="en-US" sz="2000">
                <a:sym typeface="Symbol" panose="05050102010706020507" pitchFamily="18" charset="2"/>
              </a:rPr>
              <a:t></a:t>
            </a:r>
            <a:r>
              <a:rPr lang="en-US" altLang="en-US" sz="2000" i="1"/>
              <a:t>a</a:t>
            </a:r>
            <a:r>
              <a:rPr lang="en-US" altLang="en-US" sz="2000" baseline="-25000"/>
              <a:t>1</a:t>
            </a:r>
            <a:r>
              <a:rPr lang="en-US" altLang="en-US" sz="2000"/>
              <a:t>, </a:t>
            </a:r>
            <a:r>
              <a:rPr lang="en-US" altLang="en-US" sz="2000" i="1"/>
              <a:t>c</a:t>
            </a:r>
            <a:r>
              <a:rPr lang="en-US" altLang="en-US" sz="2000" baseline="-25000"/>
              <a:t>2</a:t>
            </a:r>
            <a:r>
              <a:rPr lang="en-US" altLang="en-US" sz="2000">
                <a:sym typeface="Symbol" panose="05050102010706020507" pitchFamily="18" charset="2"/>
              </a:rPr>
              <a:t></a:t>
            </a:r>
            <a:r>
              <a:rPr lang="en-US" altLang="en-US" sz="2000" i="1"/>
              <a:t>a</a:t>
            </a:r>
            <a:r>
              <a:rPr lang="en-US" altLang="en-US" sz="2000" baseline="-25000"/>
              <a:t>2</a:t>
            </a:r>
            <a:r>
              <a:rPr lang="en-US" altLang="en-US" sz="2000"/>
              <a:t>] = [ 2</a:t>
            </a:r>
            <a:r>
              <a:rPr lang="en-US" altLang="en-US" sz="2000">
                <a:sym typeface="Symbol" panose="05050102010706020507" pitchFamily="18" charset="2"/>
              </a:rPr>
              <a:t></a:t>
            </a:r>
            <a:r>
              <a:rPr lang="en-US" altLang="en-US" sz="2000"/>
              <a:t>4/3, 7</a:t>
            </a:r>
            <a:r>
              <a:rPr lang="en-US" altLang="en-US" sz="2000">
                <a:sym typeface="Symbol" panose="05050102010706020507" pitchFamily="18" charset="2"/>
              </a:rPr>
              <a:t></a:t>
            </a:r>
            <a:r>
              <a:rPr lang="en-US" altLang="en-US" sz="2000"/>
              <a:t>5/3] = [ 2/3, 16/3]</a:t>
            </a:r>
          </a:p>
          <a:p>
            <a:pPr>
              <a:lnSpc>
                <a:spcPct val="80000"/>
              </a:lnSpc>
              <a:buFontTx/>
              <a:buNone/>
            </a:pPr>
            <a:r>
              <a:rPr lang="en-US" altLang="en-US" sz="2000" i="1"/>
              <a:t>          a</a:t>
            </a:r>
            <a:r>
              <a:rPr lang="en-US" altLang="en-US" sz="2000"/>
              <a:t> + </a:t>
            </a:r>
            <a:r>
              <a:rPr lang="en-US" altLang="en-US" sz="2000" i="1"/>
              <a:t>b</a:t>
            </a:r>
            <a:r>
              <a:rPr lang="en-US" altLang="en-US" sz="2000"/>
              <a:t> =</a:t>
            </a:r>
            <a:r>
              <a:rPr lang="en-US" altLang="en-US" sz="2000" b="1"/>
              <a:t> [ 2, 7] </a:t>
            </a:r>
          </a:p>
          <a:p>
            <a:pPr>
              <a:lnSpc>
                <a:spcPct val="80000"/>
              </a:lnSpc>
              <a:buFontTx/>
              <a:buNone/>
            </a:pPr>
            <a:endParaRPr lang="en-US" altLang="en-US" sz="2000" b="1"/>
          </a:p>
          <a:p>
            <a:pPr>
              <a:lnSpc>
                <a:spcPct val="80000"/>
              </a:lnSpc>
              <a:buFontTx/>
              <a:buNone/>
            </a:pPr>
            <a:r>
              <a:rPr lang="en-US" altLang="en-US" sz="2000"/>
              <a:t>But with outward-directed rounding</a:t>
            </a:r>
          </a:p>
          <a:p>
            <a:pPr>
              <a:lnSpc>
                <a:spcPct val="80000"/>
              </a:lnSpc>
              <a:buFontTx/>
              <a:buNone/>
            </a:pPr>
            <a:r>
              <a:rPr lang="en-US" altLang="en-US" sz="2000"/>
              <a:t>          </a:t>
            </a:r>
            <a:r>
              <a:rPr lang="en-US" altLang="en-US" sz="2000" i="1"/>
              <a:t>b </a:t>
            </a:r>
            <a:r>
              <a:rPr lang="en-US" altLang="en-US" sz="2000"/>
              <a:t>	= [ 2/3, 16/3] </a:t>
            </a:r>
          </a:p>
          <a:p>
            <a:pPr>
              <a:lnSpc>
                <a:spcPct val="80000"/>
              </a:lnSpc>
              <a:buFontTx/>
              <a:buNone/>
            </a:pPr>
            <a:r>
              <a:rPr lang="en-US" altLang="en-US" sz="2000"/>
              <a:t> 		= [ 0.6666…, 5.3333…] </a:t>
            </a:r>
          </a:p>
          <a:p>
            <a:pPr>
              <a:lnSpc>
                <a:spcPct val="80000"/>
              </a:lnSpc>
              <a:buFontTx/>
              <a:buNone/>
            </a:pPr>
            <a:r>
              <a:rPr lang="en-US" altLang="en-US" sz="2000"/>
              <a:t> 		= [ 0.66, 5.4] </a:t>
            </a:r>
          </a:p>
          <a:p>
            <a:pPr>
              <a:lnSpc>
                <a:spcPct val="80000"/>
              </a:lnSpc>
              <a:buFontTx/>
              <a:buNone/>
            </a:pPr>
            <a:r>
              <a:rPr lang="en-US" altLang="en-US" sz="2000" i="1"/>
              <a:t>          a</a:t>
            </a:r>
            <a:r>
              <a:rPr lang="en-US" altLang="en-US" sz="2000"/>
              <a:t> + [ 0.66, 5.4] = </a:t>
            </a:r>
            <a:r>
              <a:rPr lang="en-US" altLang="en-US" sz="2000" b="1"/>
              <a:t>[ 1.9, 7.1] </a:t>
            </a:r>
          </a:p>
          <a:p>
            <a:pPr>
              <a:lnSpc>
                <a:spcPct val="80000"/>
              </a:lnSpc>
              <a:buFontTx/>
              <a:buNone/>
            </a:pPr>
            <a:endParaRPr lang="en-US" altLang="en-US" sz="2000"/>
          </a:p>
          <a:p>
            <a:pPr>
              <a:lnSpc>
                <a:spcPct val="80000"/>
              </a:lnSpc>
              <a:buFontTx/>
              <a:buNone/>
            </a:pPr>
            <a:r>
              <a:rPr lang="en-US" altLang="en-US" sz="2000"/>
              <a:t>For backcalculations, use </a:t>
            </a:r>
            <a:r>
              <a:rPr lang="en-US" altLang="en-US" sz="2000" u="sng"/>
              <a:t>inward-directed rounding</a:t>
            </a:r>
          </a:p>
          <a:p>
            <a:pPr>
              <a:lnSpc>
                <a:spcPct val="80000"/>
              </a:lnSpc>
              <a:buFontTx/>
              <a:buNone/>
            </a:pPr>
            <a:r>
              <a:rPr lang="en-US" altLang="en-US" sz="2000" i="1"/>
              <a:t>          b</a:t>
            </a:r>
            <a:r>
              <a:rPr lang="en-US" altLang="en-US" sz="2000"/>
              <a:t> = [ 2/3, 16/3] = [ 0.67, 5.3]</a:t>
            </a:r>
          </a:p>
          <a:p>
            <a:pPr>
              <a:lnSpc>
                <a:spcPct val="80000"/>
              </a:lnSpc>
              <a:buFontTx/>
              <a:buNone/>
            </a:pPr>
            <a:r>
              <a:rPr lang="en-US" altLang="en-US" sz="2000" i="1"/>
              <a:t>          a</a:t>
            </a:r>
            <a:r>
              <a:rPr lang="en-US" altLang="en-US" sz="2000"/>
              <a:t> + [ 0.67, 5.3] = [ 2.0033333, 6.966666] = </a:t>
            </a:r>
            <a:r>
              <a:rPr lang="en-US" altLang="en-US" sz="2000" b="1"/>
              <a:t>[ 2, 7]</a:t>
            </a:r>
          </a:p>
        </p:txBody>
      </p:sp>
      <p:sp>
        <p:nvSpPr>
          <p:cNvPr id="226308" name="Text Box 4"/>
          <p:cNvSpPr txBox="1">
            <a:spLocks noChangeArrowheads="1"/>
          </p:cNvSpPr>
          <p:nvPr/>
        </p:nvSpPr>
        <p:spPr bwMode="auto">
          <a:xfrm>
            <a:off x="4953000" y="4114800"/>
            <a:ext cx="3860352" cy="92333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en-US" dirty="0">
                <a:latin typeface="+mn-lt"/>
              </a:rPr>
              <a:t>Extra precision doesn’t fix the problem</a:t>
            </a:r>
          </a:p>
          <a:p>
            <a:r>
              <a:rPr lang="en-US" altLang="en-US" dirty="0">
                <a:latin typeface="+mn-lt"/>
              </a:rPr>
              <a:t>a + [ 0.666666666666, 5.33333333334]</a:t>
            </a:r>
          </a:p>
          <a:p>
            <a:r>
              <a:rPr lang="en-US" altLang="en-US" dirty="0">
                <a:latin typeface="+mn-lt"/>
              </a:rPr>
              <a:t>  </a:t>
            </a:r>
            <a:r>
              <a:rPr lang="en-US" altLang="en-US" b="1" dirty="0">
                <a:latin typeface="+mn-lt"/>
              </a:rPr>
              <a:t>[ 1.99999999999, 7.00000000001]</a:t>
            </a:r>
            <a:r>
              <a:rPr lang="en-US" altLang="en-US" dirty="0">
                <a:latin typeface="+mn-lt"/>
              </a:rPr>
              <a:t> </a:t>
            </a:r>
          </a:p>
        </p:txBody>
      </p:sp>
      <p:sp>
        <p:nvSpPr>
          <p:cNvPr id="226311" name="WordArt 7"/>
          <p:cNvSpPr>
            <a:spLocks noChangeArrowheads="1" noChangeShapeType="1" noTextEdit="1"/>
          </p:cNvSpPr>
          <p:nvPr/>
        </p:nvSpPr>
        <p:spPr bwMode="auto">
          <a:xfrm>
            <a:off x="4343400" y="3733800"/>
            <a:ext cx="3629025" cy="1098550"/>
          </a:xfrm>
          <a:prstGeom prst="rect">
            <a:avLst/>
          </a:prstGeom>
          <a:extLst>
            <a:ext uri="{AF507438-7753-43E0-B8FC-AC1667EBCBE1}">
              <a14:hiddenEffects xmlns:a14="http://schemas.microsoft.com/office/drawing/2010/main">
                <a:effectLst/>
              </a14:hiddenEffects>
            </a:ext>
          </a:extLst>
        </p:spPr>
        <p:txBody>
          <a:bodyPr wrap="none" fromWordArt="1">
            <a:prstTxWarp prst="textSlantUp">
              <a:avLst>
                <a:gd name="adj" fmla="val 17500"/>
              </a:avLst>
            </a:prstTxWarp>
            <a:scene3d>
              <a:camera prst="legacyPerspectiveFront">
                <a:rot lat="20519999" lon="1080000" rev="0"/>
              </a:camera>
              <a:lightRig rig="legacyHarsh2" dir="b"/>
            </a:scene3d>
            <a:sp3d extrusionH="430200" prstMaterial="legacyMatte">
              <a:extrusionClr>
                <a:srgbClr val="FF6600"/>
              </a:extrusionClr>
              <a:contourClr>
                <a:srgbClr val="FFE701"/>
              </a:contourClr>
            </a:sp3d>
          </a:bodyPr>
          <a:lstStyle/>
          <a:p>
            <a:pPr algn="ctr"/>
            <a:r>
              <a:rPr lang="en-GB" sz="3600" kern="10">
                <a:ln w="9525">
                  <a:round/>
                  <a:headEnd/>
                  <a:tailEnd/>
                </a:ln>
                <a:gradFill rotWithShape="0">
                  <a:gsLst>
                    <a:gs pos="0">
                      <a:srgbClr val="FFE701"/>
                    </a:gs>
                    <a:gs pos="100000">
                      <a:srgbClr val="FE3E02"/>
                    </a:gs>
                  </a:gsLst>
                  <a:lin ang="5400000" scaled="1"/>
                </a:gradFill>
                <a:latin typeface="Impact" panose="020B0806030902050204" pitchFamily="34" charset="0"/>
              </a:rPr>
              <a:t>Precision loss </a:t>
            </a:r>
          </a:p>
          <a:p>
            <a:pPr algn="ctr"/>
            <a:r>
              <a:rPr lang="en-GB" sz="3600" kern="10">
                <a:ln w="9525">
                  <a:round/>
                  <a:headEnd/>
                  <a:tailEnd/>
                </a:ln>
                <a:gradFill rotWithShape="0">
                  <a:gsLst>
                    <a:gs pos="0">
                      <a:srgbClr val="FFE701"/>
                    </a:gs>
                    <a:gs pos="100000">
                      <a:srgbClr val="FE3E02"/>
                    </a:gs>
                  </a:gsLst>
                  <a:lin ang="5400000" scaled="1"/>
                </a:gradFill>
                <a:latin typeface="Impact" panose="020B0806030902050204" pitchFamily="34" charset="0"/>
              </a:rPr>
              <a:t>violates the constraint </a:t>
            </a:r>
          </a:p>
        </p:txBody>
      </p:sp>
    </p:spTree>
    <p:extLst>
      <p:ext uri="{BB962C8B-B14F-4D97-AF65-F5344CB8AC3E}">
        <p14:creationId xmlns:p14="http://schemas.microsoft.com/office/powerpoint/2010/main" val="286251974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 presetClass="entr" presetSubtype="0" fill="hold" grpId="0" nodeType="clickEffect">
                                  <p:stCondLst>
                                    <p:cond delay="0"/>
                                  </p:stCondLst>
                                  <p:childTnLst>
                                    <p:set>
                                      <p:cBhvr>
                                        <p:cTn id="6" dur="1" fill="hold">
                                          <p:stCondLst>
                                            <p:cond delay="0"/>
                                          </p:stCondLst>
                                        </p:cTn>
                                        <p:tgtEl>
                                          <p:spTgt spid="226311"/>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0" presetClass="exit" presetSubtype="0" fill="hold" grpId="1" nodeType="clickEffect">
                                  <p:stCondLst>
                                    <p:cond delay="0"/>
                                  </p:stCondLst>
                                  <p:childTnLst>
                                    <p:animEffect transition="out" filter="fade">
                                      <p:cBhvr>
                                        <p:cTn id="10" dur="2000"/>
                                        <p:tgtEl>
                                          <p:spTgt spid="226311"/>
                                        </p:tgtEl>
                                      </p:cBhvr>
                                    </p:animEffect>
                                    <p:set>
                                      <p:cBhvr>
                                        <p:cTn id="11" dur="1" fill="hold">
                                          <p:stCondLst>
                                            <p:cond delay="1999"/>
                                          </p:stCondLst>
                                        </p:cTn>
                                        <p:tgtEl>
                                          <p:spTgt spid="226311"/>
                                        </p:tgtEl>
                                        <p:attrNameLst>
                                          <p:attrName>style.visibility</p:attrName>
                                        </p:attrNameLst>
                                      </p:cBhvr>
                                      <p:to>
                                        <p:strVal val="hidden"/>
                                      </p:to>
                                    </p:set>
                                  </p:childTnLst>
                                </p:cTn>
                              </p:par>
                              <p:par>
                                <p:cTn id="12" presetID="10" presetClass="entr" presetSubtype="0" fill="hold" grpId="0" nodeType="withEffect">
                                  <p:stCondLst>
                                    <p:cond delay="0"/>
                                  </p:stCondLst>
                                  <p:childTnLst>
                                    <p:set>
                                      <p:cBhvr>
                                        <p:cTn id="13" dur="1" fill="hold">
                                          <p:stCondLst>
                                            <p:cond delay="0"/>
                                          </p:stCondLst>
                                        </p:cTn>
                                        <p:tgtEl>
                                          <p:spTgt spid="226308"/>
                                        </p:tgtEl>
                                        <p:attrNameLst>
                                          <p:attrName>style.visibility</p:attrName>
                                        </p:attrNameLst>
                                      </p:cBhvr>
                                      <p:to>
                                        <p:strVal val="visible"/>
                                      </p:to>
                                    </p:set>
                                    <p:animEffect transition="in" filter="fade">
                                      <p:cBhvr>
                                        <p:cTn id="14" dur="2000"/>
                                        <p:tgtEl>
                                          <p:spTgt spid="22630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6308" grpId="0"/>
      <p:bldP spid="226311" grpId="0" animBg="1"/>
      <p:bldP spid="226311" grpId="1" animBg="1"/>
    </p:bldLst>
  </p:timing>
</p:sld>
</file>

<file path=ppt/slides/slide363.xml><?xml version="1.0" encoding="utf-8"?>
<p:sld xmlns:a="http://schemas.openxmlformats.org/drawingml/2006/main" xmlns:r="http://schemas.openxmlformats.org/officeDocument/2006/relationships" xmlns:p="http://schemas.openxmlformats.org/presentationml/2006/main" showMasterPhAnim="0" show="0">
  <p:cSld>
    <p:spTree>
      <p:nvGrpSpPr>
        <p:cNvPr id="1" name=""/>
        <p:cNvGrpSpPr/>
        <p:nvPr/>
      </p:nvGrpSpPr>
      <p:grpSpPr>
        <a:xfrm>
          <a:off x="0" y="0"/>
          <a:ext cx="0" cy="0"/>
          <a:chOff x="0" y="0"/>
          <a:chExt cx="0" cy="0"/>
        </a:xfrm>
      </p:grpSpPr>
      <p:sp>
        <p:nvSpPr>
          <p:cNvPr id="4098" name="Rectangle 2">
            <a:extLst>
              <a:ext uri="{FF2B5EF4-FFF2-40B4-BE49-F238E27FC236}">
                <a16:creationId xmlns:a16="http://schemas.microsoft.com/office/drawing/2014/main" id="{91FA0F65-ACFD-48B8-A7DE-DCD7D16F45A4}"/>
              </a:ext>
            </a:extLst>
          </p:cNvPr>
          <p:cNvSpPr>
            <a:spLocks noGrp="1" noChangeArrowheads="1"/>
          </p:cNvSpPr>
          <p:nvPr>
            <p:ph type="title"/>
          </p:nvPr>
        </p:nvSpPr>
        <p:spPr/>
        <p:txBody>
          <a:bodyPr/>
          <a:lstStyle/>
          <a:p>
            <a:r>
              <a:rPr lang="en-US" altLang="en-US"/>
              <a:t>Not the same as deconvolution</a:t>
            </a:r>
          </a:p>
        </p:txBody>
      </p:sp>
      <p:sp>
        <p:nvSpPr>
          <p:cNvPr id="4099" name="Rectangle 3">
            <a:extLst>
              <a:ext uri="{FF2B5EF4-FFF2-40B4-BE49-F238E27FC236}">
                <a16:creationId xmlns:a16="http://schemas.microsoft.com/office/drawing/2014/main" id="{03081387-2E31-413D-A53A-E976B561D8B1}"/>
              </a:ext>
            </a:extLst>
          </p:cNvPr>
          <p:cNvSpPr>
            <a:spLocks noGrp="1" noChangeArrowheads="1"/>
          </p:cNvSpPr>
          <p:nvPr>
            <p:ph type="body" idx="1"/>
          </p:nvPr>
        </p:nvSpPr>
        <p:spPr>
          <a:xfrm>
            <a:off x="685800" y="1981200"/>
            <a:ext cx="8001000" cy="4572000"/>
          </a:xfrm>
        </p:spPr>
        <p:txBody>
          <a:bodyPr/>
          <a:lstStyle/>
          <a:p>
            <a:pPr marL="0" indent="0">
              <a:lnSpc>
                <a:spcPct val="90000"/>
              </a:lnSpc>
              <a:spcBef>
                <a:spcPct val="0"/>
              </a:spcBef>
              <a:buFontTx/>
              <a:buNone/>
            </a:pPr>
            <a:r>
              <a:rPr lang="en-US" altLang="en-US" sz="2800" dirty="0"/>
              <a:t>Deconvolution is a related procedure for equations involving uncertainty</a:t>
            </a:r>
          </a:p>
          <a:p>
            <a:pPr marL="0" indent="0">
              <a:lnSpc>
                <a:spcPct val="90000"/>
              </a:lnSpc>
              <a:spcBef>
                <a:spcPct val="0"/>
              </a:spcBef>
              <a:buFontTx/>
              <a:buNone/>
            </a:pPr>
            <a:endParaRPr lang="en-US" altLang="en-US" sz="2800" dirty="0"/>
          </a:p>
          <a:p>
            <a:pPr marL="0" indent="0">
              <a:lnSpc>
                <a:spcPct val="90000"/>
              </a:lnSpc>
              <a:spcBef>
                <a:spcPct val="0"/>
              </a:spcBef>
              <a:buFontTx/>
              <a:buNone/>
            </a:pPr>
            <a:r>
              <a:rPr lang="en-US" altLang="en-US" sz="2800" dirty="0"/>
              <a:t>Deconvolution is used, for instance, to improve the estimate of the distribution of </a:t>
            </a:r>
            <a:r>
              <a:rPr lang="en-US" altLang="en-US" sz="2800" i="1" dirty="0"/>
              <a:t>X</a:t>
            </a:r>
            <a:r>
              <a:rPr lang="en-US" altLang="en-US" sz="2800" dirty="0"/>
              <a:t> given a distributions of measurements </a:t>
            </a:r>
            <a:r>
              <a:rPr lang="en-US" altLang="en-US" sz="2800" i="1" dirty="0"/>
              <a:t>Y</a:t>
            </a:r>
            <a:r>
              <a:rPr lang="en-US" altLang="en-US" sz="2800" dirty="0"/>
              <a:t> and measurement error </a:t>
            </a:r>
            <a:r>
              <a:rPr lang="en-US" altLang="en-US" sz="2800" dirty="0">
                <a:sym typeface="Symbol" panose="05050102010706020507" pitchFamily="18" charset="2"/>
              </a:rPr>
              <a:t></a:t>
            </a:r>
            <a:endParaRPr lang="en-US" altLang="en-US" sz="2800" dirty="0"/>
          </a:p>
          <a:p>
            <a:pPr marL="0" indent="0">
              <a:lnSpc>
                <a:spcPct val="90000"/>
              </a:lnSpc>
              <a:spcBef>
                <a:spcPct val="0"/>
              </a:spcBef>
              <a:buFontTx/>
              <a:buNone/>
            </a:pPr>
            <a:endParaRPr lang="en-US" altLang="en-US" sz="2800" dirty="0"/>
          </a:p>
          <a:p>
            <a:pPr marL="0" indent="0" algn="ctr">
              <a:lnSpc>
                <a:spcPct val="90000"/>
              </a:lnSpc>
              <a:spcBef>
                <a:spcPct val="0"/>
              </a:spcBef>
              <a:buFontTx/>
              <a:buNone/>
            </a:pPr>
            <a:r>
              <a:rPr lang="en-US" altLang="en-US" sz="2800" i="1" dirty="0"/>
              <a:t>Y = X + </a:t>
            </a:r>
            <a:r>
              <a:rPr lang="en-US" altLang="en-US" sz="2800" dirty="0">
                <a:sym typeface="Symbol" panose="05050102010706020507" pitchFamily="18" charset="2"/>
              </a:rPr>
              <a:t></a:t>
            </a:r>
            <a:endParaRPr lang="en-US" altLang="en-US" sz="2800" dirty="0"/>
          </a:p>
          <a:p>
            <a:pPr marL="0" indent="0" algn="ctr">
              <a:lnSpc>
                <a:spcPct val="90000"/>
              </a:lnSpc>
              <a:spcBef>
                <a:spcPct val="0"/>
              </a:spcBef>
              <a:buFontTx/>
              <a:buNone/>
            </a:pPr>
            <a:endParaRPr lang="en-US" altLang="en-US" sz="2800" dirty="0"/>
          </a:p>
          <a:p>
            <a:pPr marL="0" indent="0">
              <a:lnSpc>
                <a:spcPct val="90000"/>
              </a:lnSpc>
              <a:spcBef>
                <a:spcPct val="0"/>
              </a:spcBef>
              <a:buFontTx/>
              <a:buNone/>
            </a:pPr>
            <a:r>
              <a:rPr lang="en-US" altLang="en-US" sz="2800" dirty="0"/>
              <a:t>Unlike </a:t>
            </a:r>
            <a:r>
              <a:rPr lang="en-US" altLang="en-US" sz="2800" dirty="0" err="1"/>
              <a:t>backcalculation</a:t>
            </a:r>
            <a:r>
              <a:rPr lang="en-US" altLang="en-US" sz="2800" dirty="0"/>
              <a:t>, doesn’t satisfy constraints</a:t>
            </a:r>
          </a:p>
        </p:txBody>
      </p:sp>
      <p:sp>
        <p:nvSpPr>
          <p:cNvPr id="4100" name="Text Box 4">
            <a:extLst>
              <a:ext uri="{FF2B5EF4-FFF2-40B4-BE49-F238E27FC236}">
                <a16:creationId xmlns:a16="http://schemas.microsoft.com/office/drawing/2014/main" id="{25360B57-D5E2-4F1C-8FC4-E45E24EB81F4}"/>
              </a:ext>
            </a:extLst>
          </p:cNvPr>
          <p:cNvSpPr txBox="1">
            <a:spLocks noChangeArrowheads="1"/>
          </p:cNvSpPr>
          <p:nvPr/>
        </p:nvSpPr>
        <p:spPr bwMode="auto">
          <a:xfrm>
            <a:off x="6019800" y="4572000"/>
            <a:ext cx="2971800" cy="6463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r>
              <a:rPr lang="en-US" altLang="en-US" dirty="0">
                <a:solidFill>
                  <a:srgbClr val="CC0099"/>
                </a:solidFill>
                <a:latin typeface="+mn-lt"/>
              </a:rPr>
              <a:t>Variance of </a:t>
            </a:r>
            <a:r>
              <a:rPr lang="en-US" altLang="en-US" i="1" dirty="0">
                <a:solidFill>
                  <a:srgbClr val="CC0099"/>
                </a:solidFill>
                <a:latin typeface="+mn-lt"/>
              </a:rPr>
              <a:t>X</a:t>
            </a:r>
            <a:r>
              <a:rPr lang="en-US" altLang="en-US" dirty="0">
                <a:solidFill>
                  <a:srgbClr val="CC0099"/>
                </a:solidFill>
                <a:latin typeface="+mn-lt"/>
              </a:rPr>
              <a:t> should be smaller than that of </a:t>
            </a:r>
            <a:r>
              <a:rPr lang="en-US" altLang="en-US" i="1" dirty="0">
                <a:solidFill>
                  <a:srgbClr val="CC0099"/>
                </a:solidFill>
                <a:latin typeface="+mn-lt"/>
              </a:rPr>
              <a:t>Y</a:t>
            </a:r>
          </a:p>
        </p:txBody>
      </p:sp>
      <p:sp>
        <p:nvSpPr>
          <p:cNvPr id="5" name="Text Box 17">
            <a:extLst>
              <a:ext uri="{FF2B5EF4-FFF2-40B4-BE49-F238E27FC236}">
                <a16:creationId xmlns:a16="http://schemas.microsoft.com/office/drawing/2014/main" id="{DB0FFFC5-C7AB-45CC-8CB6-49EBDCE5F6A8}"/>
              </a:ext>
            </a:extLst>
          </p:cNvPr>
          <p:cNvSpPr txBox="1">
            <a:spLocks noChangeArrowheads="1"/>
          </p:cNvSpPr>
          <p:nvPr/>
        </p:nvSpPr>
        <p:spPr bwMode="auto">
          <a:xfrm>
            <a:off x="7772400" y="228600"/>
            <a:ext cx="1268413" cy="5794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3200" dirty="0">
                <a:solidFill>
                  <a:srgbClr val="FF0000"/>
                </a:solidFill>
                <a:latin typeface="Arial Black" panose="020B0A04020102020204" pitchFamily="34" charset="0"/>
              </a:rPr>
              <a:t>SKIP</a:t>
            </a:r>
          </a:p>
        </p:txBody>
      </p:sp>
    </p:spTree>
    <p:extLst>
      <p:ext uri="{BB962C8B-B14F-4D97-AF65-F5344CB8AC3E}">
        <p14:creationId xmlns:p14="http://schemas.microsoft.com/office/powerpoint/2010/main" val="428798076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2" fill="hold" grpId="0" nodeType="clickEffect">
                                  <p:stCondLst>
                                    <p:cond delay="0"/>
                                  </p:stCondLst>
                                  <p:childTnLst>
                                    <p:set>
                                      <p:cBhvr>
                                        <p:cTn id="6" dur="1" fill="hold">
                                          <p:stCondLst>
                                            <p:cond delay="0"/>
                                          </p:stCondLst>
                                        </p:cTn>
                                        <p:tgtEl>
                                          <p:spTgt spid="4100"/>
                                        </p:tgtEl>
                                        <p:attrNameLst>
                                          <p:attrName>style.visibility</p:attrName>
                                        </p:attrNameLst>
                                      </p:cBhvr>
                                      <p:to>
                                        <p:strVal val="visible"/>
                                      </p:to>
                                    </p:set>
                                    <p:anim calcmode="lin" valueType="num">
                                      <p:cBhvr additive="base">
                                        <p:cTn id="7" dur="500" fill="hold"/>
                                        <p:tgtEl>
                                          <p:spTgt spid="4100"/>
                                        </p:tgtEl>
                                        <p:attrNameLst>
                                          <p:attrName>ppt_x</p:attrName>
                                        </p:attrNameLst>
                                      </p:cBhvr>
                                      <p:tavLst>
                                        <p:tav tm="0">
                                          <p:val>
                                            <p:strVal val="1+#ppt_w/2"/>
                                          </p:val>
                                        </p:tav>
                                        <p:tav tm="100000">
                                          <p:val>
                                            <p:strVal val="#ppt_x"/>
                                          </p:val>
                                        </p:tav>
                                      </p:tavLst>
                                    </p:anim>
                                    <p:anim calcmode="lin" valueType="num">
                                      <p:cBhvr additive="base">
                                        <p:cTn id="8" dur="500" fill="hold"/>
                                        <p:tgtEl>
                                          <p:spTgt spid="4100"/>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00" grpId="0" autoUpdateAnimBg="0"/>
    </p:bldLst>
  </p:timing>
</p:sld>
</file>

<file path=ppt/slides/slide36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4274" name="Rectangle 2"/>
          <p:cNvSpPr>
            <a:spLocks noGrp="1" noChangeArrowheads="1"/>
          </p:cNvSpPr>
          <p:nvPr>
            <p:ph type="title"/>
          </p:nvPr>
        </p:nvSpPr>
        <p:spPr>
          <a:xfrm>
            <a:off x="457200" y="2700866"/>
            <a:ext cx="8229600" cy="1143000"/>
          </a:xfrm>
        </p:spPr>
        <p:txBody>
          <a:bodyPr/>
          <a:lstStyle/>
          <a:p>
            <a:pPr eaLnBrk="1" hangingPunct="1"/>
            <a:r>
              <a:rPr lang="en-US" altLang="en-US" dirty="0"/>
              <a:t>Controlled </a:t>
            </a:r>
            <a:r>
              <a:rPr lang="en-US" altLang="en-US" dirty="0" err="1"/>
              <a:t>backcalculation</a:t>
            </a:r>
            <a:endParaRPr lang="en-US" altLang="en-US" dirty="0"/>
          </a:p>
        </p:txBody>
      </p:sp>
      <p:sp>
        <p:nvSpPr>
          <p:cNvPr id="3" name="Text Box 17">
            <a:extLst>
              <a:ext uri="{FF2B5EF4-FFF2-40B4-BE49-F238E27FC236}">
                <a16:creationId xmlns:a16="http://schemas.microsoft.com/office/drawing/2014/main" id="{21409828-DA69-424F-BBBF-F49773204C60}"/>
              </a:ext>
            </a:extLst>
          </p:cNvPr>
          <p:cNvSpPr txBox="1">
            <a:spLocks noChangeArrowheads="1"/>
          </p:cNvSpPr>
          <p:nvPr/>
        </p:nvSpPr>
        <p:spPr bwMode="auto">
          <a:xfrm>
            <a:off x="7772400" y="228600"/>
            <a:ext cx="1268413" cy="5794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3200" dirty="0">
                <a:solidFill>
                  <a:srgbClr val="FF0000"/>
                </a:solidFill>
                <a:latin typeface="Arial Black" panose="020B0A04020102020204" pitchFamily="34" charset="0"/>
              </a:rPr>
              <a:t>SKIP</a:t>
            </a:r>
          </a:p>
        </p:txBody>
      </p:sp>
    </p:spTree>
    <p:extLst>
      <p:ext uri="{BB962C8B-B14F-4D97-AF65-F5344CB8AC3E}">
        <p14:creationId xmlns:p14="http://schemas.microsoft.com/office/powerpoint/2010/main" val="1209455097"/>
      </p:ext>
    </p:extLst>
  </p:cSld>
  <p:clrMapOvr>
    <a:masterClrMapping/>
  </p:clrMapOvr>
</p:sld>
</file>

<file path=ppt/slides/slide36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6322" name="Rectangle 2"/>
          <p:cNvSpPr>
            <a:spLocks noGrp="1" noChangeArrowheads="1"/>
          </p:cNvSpPr>
          <p:nvPr>
            <p:ph type="title"/>
          </p:nvPr>
        </p:nvSpPr>
        <p:spPr/>
        <p:txBody>
          <a:bodyPr/>
          <a:lstStyle/>
          <a:p>
            <a:pPr eaLnBrk="1" hangingPunct="1"/>
            <a:r>
              <a:rPr lang="en-US" altLang="en-US"/>
              <a:t>Backcalculation may not work</a:t>
            </a:r>
          </a:p>
        </p:txBody>
      </p:sp>
      <p:sp>
        <p:nvSpPr>
          <p:cNvPr id="56323" name="Rectangle 3"/>
          <p:cNvSpPr>
            <a:spLocks noGrp="1" noChangeArrowheads="1"/>
          </p:cNvSpPr>
          <p:nvPr>
            <p:ph type="body" idx="1"/>
          </p:nvPr>
        </p:nvSpPr>
        <p:spPr>
          <a:xfrm>
            <a:off x="304800" y="1600200"/>
            <a:ext cx="8686800" cy="5029200"/>
          </a:xfrm>
        </p:spPr>
        <p:txBody>
          <a:bodyPr/>
          <a:lstStyle/>
          <a:p>
            <a:pPr eaLnBrk="1" hangingPunct="1">
              <a:lnSpc>
                <a:spcPct val="90000"/>
              </a:lnSpc>
              <a:buFontTx/>
              <a:buNone/>
            </a:pPr>
            <a:r>
              <a:rPr lang="en-US" altLang="en-US" sz="2400"/>
              <a:t>Suppose </a:t>
            </a:r>
            <a:r>
              <a:rPr lang="en-US" altLang="en-US" sz="2400" i="1"/>
              <a:t>a + b = c</a:t>
            </a:r>
            <a:endParaRPr lang="en-US" altLang="en-US" sz="2400"/>
          </a:p>
          <a:p>
            <a:pPr eaLnBrk="1" hangingPunct="1">
              <a:lnSpc>
                <a:spcPct val="90000"/>
              </a:lnSpc>
              <a:buFontTx/>
              <a:buNone/>
            </a:pPr>
            <a:r>
              <a:rPr lang="en-US" altLang="en-US" sz="2400"/>
              <a:t>	</a:t>
            </a:r>
            <a:r>
              <a:rPr lang="en-US" altLang="en-US" sz="2400" i="1"/>
              <a:t>a</a:t>
            </a:r>
            <a:r>
              <a:rPr lang="en-US" altLang="en-US" sz="2400"/>
              <a:t> = [10, 20]</a:t>
            </a:r>
          </a:p>
          <a:p>
            <a:pPr eaLnBrk="1" hangingPunct="1">
              <a:lnSpc>
                <a:spcPct val="90000"/>
              </a:lnSpc>
              <a:buFontTx/>
              <a:buNone/>
            </a:pPr>
            <a:r>
              <a:rPr lang="en-US" altLang="en-US" sz="2400"/>
              <a:t>	</a:t>
            </a:r>
            <a:r>
              <a:rPr lang="en-US" altLang="en-US" sz="2400" i="1"/>
              <a:t>c</a:t>
            </a:r>
            <a:r>
              <a:rPr lang="en-US" altLang="en-US" sz="2400"/>
              <a:t> = [20, 25]</a:t>
            </a:r>
          </a:p>
          <a:p>
            <a:pPr eaLnBrk="1" hangingPunct="1">
              <a:lnSpc>
                <a:spcPct val="90000"/>
              </a:lnSpc>
              <a:buFontTx/>
              <a:buNone/>
            </a:pPr>
            <a:r>
              <a:rPr lang="en-US" altLang="en-US" sz="1400"/>
              <a:t>		</a:t>
            </a:r>
          </a:p>
          <a:p>
            <a:pPr eaLnBrk="1" hangingPunct="1">
              <a:lnSpc>
                <a:spcPct val="90000"/>
              </a:lnSpc>
              <a:buFontTx/>
              <a:buNone/>
            </a:pPr>
            <a:r>
              <a:rPr lang="en-US" altLang="en-US" sz="2400"/>
              <a:t>The backcalculation </a:t>
            </a:r>
          </a:p>
          <a:p>
            <a:pPr eaLnBrk="1" hangingPunct="1">
              <a:lnSpc>
                <a:spcPct val="90000"/>
              </a:lnSpc>
              <a:buFontTx/>
              <a:buNone/>
            </a:pPr>
            <a:r>
              <a:rPr lang="en-US" altLang="en-US" sz="2400"/>
              <a:t>	</a:t>
            </a:r>
            <a:r>
              <a:rPr lang="en-US" altLang="en-US" sz="2400" i="1"/>
              <a:t>b</a:t>
            </a:r>
            <a:r>
              <a:rPr lang="en-US" altLang="en-US" sz="2400"/>
              <a:t> = backcalc(</a:t>
            </a:r>
            <a:r>
              <a:rPr lang="en-US" altLang="en-US" sz="2400" i="1"/>
              <a:t>a</a:t>
            </a:r>
            <a:r>
              <a:rPr lang="en-US" altLang="en-US" sz="2400"/>
              <a:t>, </a:t>
            </a:r>
            <a:r>
              <a:rPr lang="en-US" altLang="en-US" sz="2400" i="1"/>
              <a:t>c</a:t>
            </a:r>
            <a:r>
              <a:rPr lang="en-US" altLang="en-US" sz="2400"/>
              <a:t>) = </a:t>
            </a:r>
            <a:r>
              <a:rPr lang="pt-BR" altLang="en-US" sz="2400"/>
              <a:t>backcalc([</a:t>
            </a:r>
            <a:r>
              <a:rPr lang="pt-BR" altLang="en-US" sz="2400" i="1"/>
              <a:t>a</a:t>
            </a:r>
            <a:r>
              <a:rPr lang="pt-BR" altLang="en-US" sz="2400" baseline="-25000"/>
              <a:t>1</a:t>
            </a:r>
            <a:r>
              <a:rPr lang="pt-BR" altLang="en-US" sz="2400"/>
              <a:t>,</a:t>
            </a:r>
            <a:r>
              <a:rPr lang="pt-BR" altLang="en-US" sz="2400" i="1"/>
              <a:t> a</a:t>
            </a:r>
            <a:r>
              <a:rPr lang="pt-BR" altLang="en-US" sz="2400" baseline="-25000"/>
              <a:t>2</a:t>
            </a:r>
            <a:r>
              <a:rPr lang="pt-BR" altLang="en-US" sz="2400"/>
              <a:t>], [</a:t>
            </a:r>
            <a:r>
              <a:rPr lang="pt-BR" altLang="en-US" sz="2400" i="1"/>
              <a:t>c</a:t>
            </a:r>
            <a:r>
              <a:rPr lang="pt-BR" altLang="en-US" sz="2400" baseline="-25000"/>
              <a:t>1</a:t>
            </a:r>
            <a:r>
              <a:rPr lang="en-US" altLang="en-US" sz="2400"/>
              <a:t>,</a:t>
            </a:r>
            <a:r>
              <a:rPr lang="pt-BR" altLang="en-US" sz="2400" i="1"/>
              <a:t>c</a:t>
            </a:r>
            <a:r>
              <a:rPr lang="pt-BR" altLang="en-US" sz="2400" baseline="-25000"/>
              <a:t>2</a:t>
            </a:r>
            <a:r>
              <a:rPr lang="pt-BR" altLang="en-US" sz="2400"/>
              <a:t>]) </a:t>
            </a:r>
            <a:r>
              <a:rPr lang="en-US" altLang="en-US" sz="2400"/>
              <a:t>= [</a:t>
            </a:r>
            <a:r>
              <a:rPr lang="en-US" altLang="en-US" sz="2400" i="1"/>
              <a:t>c</a:t>
            </a:r>
            <a:r>
              <a:rPr lang="en-US" altLang="en-US" sz="2400" baseline="-25000"/>
              <a:t>1</a:t>
            </a:r>
            <a:r>
              <a:rPr lang="en-US" altLang="en-US" sz="2400">
                <a:sym typeface="Symbol" panose="05050102010706020507" pitchFamily="18" charset="2"/>
              </a:rPr>
              <a:t></a:t>
            </a:r>
            <a:r>
              <a:rPr lang="en-US" altLang="en-US" sz="2400" i="1"/>
              <a:t>a</a:t>
            </a:r>
            <a:r>
              <a:rPr lang="en-US" altLang="en-US" sz="2400" baseline="-25000"/>
              <a:t>1</a:t>
            </a:r>
            <a:r>
              <a:rPr lang="en-US" altLang="en-US" sz="2400"/>
              <a:t>, </a:t>
            </a:r>
            <a:r>
              <a:rPr lang="en-US" altLang="en-US" sz="2400" i="1"/>
              <a:t>c</a:t>
            </a:r>
            <a:r>
              <a:rPr lang="en-US" altLang="en-US" sz="2400" baseline="-25000"/>
              <a:t>2</a:t>
            </a:r>
            <a:r>
              <a:rPr lang="en-US" altLang="en-US" sz="2400">
                <a:sym typeface="Symbol" panose="05050102010706020507" pitchFamily="18" charset="2"/>
              </a:rPr>
              <a:t></a:t>
            </a:r>
            <a:r>
              <a:rPr lang="en-US" altLang="en-US" sz="2400" i="1"/>
              <a:t>a</a:t>
            </a:r>
            <a:r>
              <a:rPr lang="en-US" altLang="en-US" sz="2400" baseline="-25000"/>
              <a:t>2</a:t>
            </a:r>
            <a:r>
              <a:rPr lang="en-US" altLang="en-US" sz="2400"/>
              <a:t>]</a:t>
            </a:r>
            <a:r>
              <a:rPr lang="pt-BR" altLang="en-US" sz="2400"/>
              <a:t> </a:t>
            </a:r>
          </a:p>
          <a:p>
            <a:pPr eaLnBrk="1" hangingPunct="1">
              <a:lnSpc>
                <a:spcPct val="90000"/>
              </a:lnSpc>
              <a:buFontTx/>
              <a:buNone/>
            </a:pPr>
            <a:r>
              <a:rPr lang="pt-BR" altLang="en-US" sz="2400"/>
              <a:t>	   = [20</a:t>
            </a:r>
            <a:r>
              <a:rPr lang="pt-BR" altLang="en-US" sz="2400">
                <a:sym typeface="Symbol" panose="05050102010706020507" pitchFamily="18" charset="2"/>
              </a:rPr>
              <a:t></a:t>
            </a:r>
            <a:r>
              <a:rPr lang="pt-BR" altLang="en-US" sz="2400"/>
              <a:t>10, 25</a:t>
            </a:r>
            <a:r>
              <a:rPr lang="pt-BR" altLang="en-US" sz="2400">
                <a:sym typeface="Symbol" panose="05050102010706020507" pitchFamily="18" charset="2"/>
              </a:rPr>
              <a:t></a:t>
            </a:r>
            <a:r>
              <a:rPr lang="pt-BR" altLang="en-US" sz="2400"/>
              <a:t>20] </a:t>
            </a:r>
          </a:p>
          <a:p>
            <a:pPr eaLnBrk="1" hangingPunct="1">
              <a:lnSpc>
                <a:spcPct val="90000"/>
              </a:lnSpc>
              <a:buFontTx/>
              <a:buNone/>
            </a:pPr>
            <a:r>
              <a:rPr lang="pt-BR" altLang="en-US" sz="2400"/>
              <a:t>	   = </a:t>
            </a:r>
            <a:r>
              <a:rPr lang="pt-BR" altLang="en-US" sz="2400">
                <a:solidFill>
                  <a:srgbClr val="FF0000"/>
                </a:solidFill>
              </a:rPr>
              <a:t>[10, 5]</a:t>
            </a:r>
            <a:endParaRPr lang="en-US" altLang="en-US" sz="2400">
              <a:solidFill>
                <a:srgbClr val="FF0000"/>
              </a:solidFill>
            </a:endParaRPr>
          </a:p>
          <a:p>
            <a:pPr eaLnBrk="1" hangingPunct="1">
              <a:lnSpc>
                <a:spcPct val="90000"/>
              </a:lnSpc>
              <a:buFontTx/>
              <a:buNone/>
            </a:pPr>
            <a:r>
              <a:rPr lang="en-US" altLang="en-US" sz="2400"/>
              <a:t>gives an “inverted interval”, which means there is no solution </a:t>
            </a:r>
          </a:p>
          <a:p>
            <a:pPr lvl="4" eaLnBrk="1" hangingPunct="1">
              <a:lnSpc>
                <a:spcPct val="90000"/>
              </a:lnSpc>
              <a:buFontTx/>
              <a:buNone/>
            </a:pPr>
            <a:endParaRPr lang="en-US" altLang="en-US" sz="1600"/>
          </a:p>
          <a:p>
            <a:pPr eaLnBrk="1" hangingPunct="1">
              <a:lnSpc>
                <a:spcPct val="90000"/>
              </a:lnSpc>
              <a:buFontTx/>
              <a:buNone/>
            </a:pPr>
            <a:r>
              <a:rPr lang="en-US" altLang="en-US" sz="2400"/>
              <a:t>The width of </a:t>
            </a:r>
            <a:r>
              <a:rPr lang="en-US" altLang="en-US" sz="2400" i="1"/>
              <a:t>a</a:t>
            </a:r>
            <a:r>
              <a:rPr lang="en-US" altLang="en-US" sz="2400"/>
              <a:t> is larger than the width of </a:t>
            </a:r>
            <a:r>
              <a:rPr lang="en-US" altLang="en-US" sz="2400" i="1"/>
              <a:t>c</a:t>
            </a:r>
          </a:p>
          <a:p>
            <a:pPr eaLnBrk="1" hangingPunct="1">
              <a:lnSpc>
                <a:spcPct val="90000"/>
              </a:lnSpc>
              <a:buFontTx/>
              <a:buNone/>
            </a:pPr>
            <a:r>
              <a:rPr lang="en-US" altLang="en-US" sz="2400">
                <a:solidFill>
                  <a:srgbClr val="FF0000"/>
                </a:solidFill>
              </a:rPr>
              <a:t>There’s no </a:t>
            </a:r>
            <a:r>
              <a:rPr lang="en-US" altLang="en-US" sz="2400" i="1">
                <a:solidFill>
                  <a:srgbClr val="FF0000"/>
                </a:solidFill>
              </a:rPr>
              <a:t>b</a:t>
            </a:r>
            <a:r>
              <a:rPr lang="en-US" altLang="en-US" sz="2400">
                <a:solidFill>
                  <a:srgbClr val="FF0000"/>
                </a:solidFill>
              </a:rPr>
              <a:t> could be added to </a:t>
            </a:r>
            <a:r>
              <a:rPr lang="en-US" altLang="en-US" sz="2400" i="1">
                <a:solidFill>
                  <a:srgbClr val="FF0000"/>
                </a:solidFill>
              </a:rPr>
              <a:t>a</a:t>
            </a:r>
            <a:r>
              <a:rPr lang="en-US" altLang="en-US" sz="2400">
                <a:solidFill>
                  <a:srgbClr val="FF0000"/>
                </a:solidFill>
              </a:rPr>
              <a:t> that gives a sum inside </a:t>
            </a:r>
            <a:r>
              <a:rPr lang="en-US" altLang="en-US" sz="2400" i="1">
                <a:solidFill>
                  <a:srgbClr val="FF0000"/>
                </a:solidFill>
              </a:rPr>
              <a:t>c</a:t>
            </a:r>
            <a:endParaRPr lang="en-US" altLang="en-US" sz="2400">
              <a:solidFill>
                <a:srgbClr val="FF0000"/>
              </a:solidFill>
            </a:endParaRPr>
          </a:p>
        </p:txBody>
      </p:sp>
      <p:sp>
        <p:nvSpPr>
          <p:cNvPr id="4" name="Text Box 17">
            <a:extLst>
              <a:ext uri="{FF2B5EF4-FFF2-40B4-BE49-F238E27FC236}">
                <a16:creationId xmlns:a16="http://schemas.microsoft.com/office/drawing/2014/main" id="{29E6754D-B324-4991-A227-1446761C3272}"/>
              </a:ext>
            </a:extLst>
          </p:cNvPr>
          <p:cNvSpPr txBox="1">
            <a:spLocks noChangeArrowheads="1"/>
          </p:cNvSpPr>
          <p:nvPr/>
        </p:nvSpPr>
        <p:spPr bwMode="auto">
          <a:xfrm>
            <a:off x="7772400" y="228600"/>
            <a:ext cx="1268413" cy="5794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3200" dirty="0">
                <a:solidFill>
                  <a:srgbClr val="FF0000"/>
                </a:solidFill>
                <a:latin typeface="Arial Black" panose="020B0A04020102020204" pitchFamily="34" charset="0"/>
              </a:rPr>
              <a:t>SKIP</a:t>
            </a:r>
          </a:p>
        </p:txBody>
      </p:sp>
    </p:spTree>
    <p:extLst>
      <p:ext uri="{BB962C8B-B14F-4D97-AF65-F5344CB8AC3E}">
        <p14:creationId xmlns:p14="http://schemas.microsoft.com/office/powerpoint/2010/main" val="2238712426"/>
      </p:ext>
    </p:extLst>
  </p:cSld>
  <p:clrMapOvr>
    <a:masterClrMapping/>
  </p:clrMapOvr>
</p:sld>
</file>

<file path=ppt/slides/slide36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8370" name="Rectangle 2"/>
          <p:cNvSpPr>
            <a:spLocks noGrp="1" noChangeArrowheads="1"/>
          </p:cNvSpPr>
          <p:nvPr>
            <p:ph type="title"/>
          </p:nvPr>
        </p:nvSpPr>
        <p:spPr/>
        <p:txBody>
          <a:bodyPr/>
          <a:lstStyle/>
          <a:p>
            <a:pPr eaLnBrk="1" hangingPunct="1"/>
            <a:r>
              <a:rPr lang="en-US" altLang="en-US"/>
              <a:t>Control solution</a:t>
            </a:r>
          </a:p>
        </p:txBody>
      </p:sp>
      <p:sp>
        <p:nvSpPr>
          <p:cNvPr id="58371" name="Rectangle 3"/>
          <p:cNvSpPr>
            <a:spLocks noGrp="1" noChangeArrowheads="1"/>
          </p:cNvSpPr>
          <p:nvPr>
            <p:ph type="body" idx="1"/>
          </p:nvPr>
        </p:nvSpPr>
        <p:spPr>
          <a:xfrm>
            <a:off x="457200" y="1600200"/>
            <a:ext cx="8458200" cy="5105400"/>
          </a:xfrm>
        </p:spPr>
        <p:txBody>
          <a:bodyPr/>
          <a:lstStyle/>
          <a:p>
            <a:pPr eaLnBrk="1" hangingPunct="1">
              <a:buFontTx/>
              <a:buNone/>
            </a:pPr>
            <a:r>
              <a:rPr lang="en-US" altLang="en-US" sz="2800" i="1" dirty="0"/>
              <a:t>b	 </a:t>
            </a:r>
            <a:r>
              <a:rPr lang="en-US" altLang="en-US" sz="2800" dirty="0"/>
              <a:t>= </a:t>
            </a:r>
            <a:r>
              <a:rPr lang="en-US" altLang="en-US" sz="2800" dirty="0">
                <a:sym typeface="Symbol" panose="05050102010706020507" pitchFamily="18" charset="2"/>
              </a:rPr>
              <a:t></a:t>
            </a:r>
            <a:r>
              <a:rPr lang="en-US" altLang="en-US" sz="2800" dirty="0" err="1"/>
              <a:t>backcalc</a:t>
            </a:r>
            <a:r>
              <a:rPr lang="en-US" altLang="en-US" sz="2800" dirty="0"/>
              <a:t>(</a:t>
            </a:r>
            <a:r>
              <a:rPr lang="en-US" altLang="en-US" sz="2800" i="1" dirty="0"/>
              <a:t>c</a:t>
            </a:r>
            <a:r>
              <a:rPr lang="en-US" altLang="en-US" sz="2800" dirty="0"/>
              <a:t>, </a:t>
            </a:r>
            <a:r>
              <a:rPr lang="en-US" altLang="en-US" sz="2800" i="1" dirty="0"/>
              <a:t>a</a:t>
            </a:r>
            <a:r>
              <a:rPr lang="en-US" altLang="en-US" sz="2800" dirty="0"/>
              <a:t>) </a:t>
            </a:r>
          </a:p>
          <a:p>
            <a:pPr eaLnBrk="1" hangingPunct="1">
              <a:buFontTx/>
              <a:buNone/>
            </a:pPr>
            <a:r>
              <a:rPr lang="pt-BR" altLang="en-US" sz="2800" dirty="0"/>
              <a:t>	 </a:t>
            </a:r>
            <a:r>
              <a:rPr lang="en-US" altLang="en-US" sz="2800" dirty="0"/>
              <a:t>= </a:t>
            </a:r>
            <a:r>
              <a:rPr lang="pt-BR" altLang="en-US" sz="2800" dirty="0">
                <a:sym typeface="Symbol" panose="05050102010706020507" pitchFamily="18" charset="2"/>
              </a:rPr>
              <a:t></a:t>
            </a:r>
            <a:r>
              <a:rPr lang="pt-BR" altLang="en-US" sz="2800" dirty="0"/>
              <a:t>backcalc([</a:t>
            </a:r>
            <a:r>
              <a:rPr lang="pt-BR" altLang="en-US" sz="2800" i="1" dirty="0"/>
              <a:t>c</a:t>
            </a:r>
            <a:r>
              <a:rPr lang="pt-BR" altLang="en-US" sz="2800" baseline="-25000" dirty="0"/>
              <a:t>1</a:t>
            </a:r>
            <a:r>
              <a:rPr lang="pt-BR" altLang="en-US" sz="2800" dirty="0"/>
              <a:t>,</a:t>
            </a:r>
            <a:r>
              <a:rPr lang="pt-BR" altLang="en-US" sz="2800" i="1" dirty="0"/>
              <a:t>c</a:t>
            </a:r>
            <a:r>
              <a:rPr lang="pt-BR" altLang="en-US" sz="2800" baseline="-25000" dirty="0"/>
              <a:t>2</a:t>
            </a:r>
            <a:r>
              <a:rPr lang="pt-BR" altLang="en-US" sz="2800" dirty="0"/>
              <a:t>], [</a:t>
            </a:r>
            <a:r>
              <a:rPr lang="pt-BR" altLang="en-US" sz="2800" i="1" dirty="0"/>
              <a:t>a</a:t>
            </a:r>
            <a:r>
              <a:rPr lang="pt-BR" altLang="en-US" sz="2800" baseline="-25000" dirty="0"/>
              <a:t>1</a:t>
            </a:r>
            <a:r>
              <a:rPr lang="pt-BR" altLang="en-US" sz="2800" dirty="0"/>
              <a:t>,</a:t>
            </a:r>
            <a:r>
              <a:rPr lang="pt-BR" altLang="en-US" sz="2800" i="1" dirty="0"/>
              <a:t> a</a:t>
            </a:r>
            <a:r>
              <a:rPr lang="pt-BR" altLang="en-US" sz="2800" baseline="-25000" dirty="0"/>
              <a:t>2</a:t>
            </a:r>
            <a:r>
              <a:rPr lang="pt-BR" altLang="en-US" sz="2800" dirty="0"/>
              <a:t>]) </a:t>
            </a:r>
          </a:p>
          <a:p>
            <a:pPr eaLnBrk="1" hangingPunct="1">
              <a:buFontTx/>
              <a:buNone/>
            </a:pPr>
            <a:r>
              <a:rPr lang="pt-BR" altLang="en-US" sz="2800" dirty="0"/>
              <a:t>	 = </a:t>
            </a:r>
            <a:r>
              <a:rPr lang="pt-BR" altLang="en-US" sz="2800" dirty="0">
                <a:sym typeface="Symbol" panose="05050102010706020507" pitchFamily="18" charset="2"/>
              </a:rPr>
              <a:t></a:t>
            </a:r>
            <a:r>
              <a:rPr lang="pt-BR" altLang="en-US" sz="2800" dirty="0"/>
              <a:t>[</a:t>
            </a:r>
            <a:r>
              <a:rPr lang="pt-BR" altLang="en-US" sz="2800" i="1" dirty="0"/>
              <a:t>a</a:t>
            </a:r>
            <a:r>
              <a:rPr lang="pt-BR" altLang="en-US" sz="2800" baseline="-25000" dirty="0"/>
              <a:t>1</a:t>
            </a:r>
            <a:r>
              <a:rPr lang="en-US" altLang="en-US" sz="2800" dirty="0">
                <a:sym typeface="Symbol" panose="05050102010706020507" pitchFamily="18" charset="2"/>
              </a:rPr>
              <a:t></a:t>
            </a:r>
            <a:r>
              <a:rPr lang="pt-BR" altLang="en-US" sz="2800" i="1" dirty="0"/>
              <a:t>c</a:t>
            </a:r>
            <a:r>
              <a:rPr lang="pt-BR" altLang="en-US" sz="2800" baseline="-25000" dirty="0"/>
              <a:t>1</a:t>
            </a:r>
            <a:r>
              <a:rPr lang="pt-BR" altLang="en-US" sz="2800" dirty="0"/>
              <a:t>, </a:t>
            </a:r>
            <a:r>
              <a:rPr lang="pt-BR" altLang="en-US" sz="2800" i="1" dirty="0"/>
              <a:t>a</a:t>
            </a:r>
            <a:r>
              <a:rPr lang="pt-BR" altLang="en-US" sz="2800" baseline="-25000" dirty="0"/>
              <a:t>2</a:t>
            </a:r>
            <a:r>
              <a:rPr lang="en-US" altLang="en-US" sz="2800" dirty="0">
                <a:sym typeface="Symbol" panose="05050102010706020507" pitchFamily="18" charset="2"/>
              </a:rPr>
              <a:t></a:t>
            </a:r>
            <a:r>
              <a:rPr lang="pt-BR" altLang="en-US" sz="2800" i="1" dirty="0"/>
              <a:t>c</a:t>
            </a:r>
            <a:r>
              <a:rPr lang="pt-BR" altLang="en-US" sz="2800" baseline="-25000" dirty="0"/>
              <a:t>2</a:t>
            </a:r>
            <a:r>
              <a:rPr lang="pt-BR" altLang="en-US" sz="2800" dirty="0"/>
              <a:t>] </a:t>
            </a:r>
          </a:p>
          <a:p>
            <a:pPr eaLnBrk="1" hangingPunct="1">
              <a:buFontTx/>
              <a:buNone/>
            </a:pPr>
            <a:r>
              <a:rPr lang="pt-BR" altLang="en-US" sz="2800" dirty="0"/>
              <a:t>	 = </a:t>
            </a:r>
            <a:r>
              <a:rPr lang="pt-BR" altLang="en-US" sz="2800" dirty="0">
                <a:sym typeface="Symbol" panose="05050102010706020507" pitchFamily="18" charset="2"/>
              </a:rPr>
              <a:t></a:t>
            </a:r>
            <a:r>
              <a:rPr lang="pt-BR" altLang="en-US" sz="2800" dirty="0"/>
              <a:t>[10</a:t>
            </a:r>
            <a:r>
              <a:rPr lang="pt-BR" altLang="en-US" sz="2800" dirty="0">
                <a:sym typeface="Symbol" panose="05050102010706020507" pitchFamily="18" charset="2"/>
              </a:rPr>
              <a:t></a:t>
            </a:r>
            <a:r>
              <a:rPr lang="pt-BR" altLang="en-US" sz="2800" dirty="0"/>
              <a:t>20, 20</a:t>
            </a:r>
            <a:r>
              <a:rPr lang="pt-BR" altLang="en-US" sz="2800" dirty="0">
                <a:sym typeface="Symbol" panose="05050102010706020507" pitchFamily="18" charset="2"/>
              </a:rPr>
              <a:t></a:t>
            </a:r>
            <a:r>
              <a:rPr lang="pt-BR" altLang="en-US" sz="2800" dirty="0"/>
              <a:t>25] = </a:t>
            </a:r>
            <a:r>
              <a:rPr lang="pt-BR" altLang="en-US" sz="2800" dirty="0">
                <a:sym typeface="Symbol" panose="05050102010706020507" pitchFamily="18" charset="2"/>
              </a:rPr>
              <a:t></a:t>
            </a:r>
            <a:r>
              <a:rPr lang="pt-BR" altLang="en-US" sz="2800" dirty="0"/>
              <a:t>[</a:t>
            </a:r>
            <a:r>
              <a:rPr lang="pt-BR" altLang="en-US" sz="2800" dirty="0">
                <a:sym typeface="Symbol" panose="05050102010706020507" pitchFamily="18" charset="2"/>
              </a:rPr>
              <a:t></a:t>
            </a:r>
            <a:r>
              <a:rPr lang="pt-BR" altLang="en-US" sz="2800" dirty="0"/>
              <a:t>10, </a:t>
            </a:r>
            <a:r>
              <a:rPr lang="pt-BR" altLang="en-US" sz="2800" dirty="0">
                <a:sym typeface="Symbol" panose="05050102010706020507" pitchFamily="18" charset="2"/>
              </a:rPr>
              <a:t></a:t>
            </a:r>
            <a:r>
              <a:rPr lang="pt-BR" altLang="en-US" sz="2800" dirty="0"/>
              <a:t>5] </a:t>
            </a:r>
          </a:p>
          <a:p>
            <a:pPr eaLnBrk="1" hangingPunct="1">
              <a:buFontTx/>
              <a:buNone/>
            </a:pPr>
            <a:r>
              <a:rPr lang="pt-BR" altLang="en-US" sz="2800" dirty="0"/>
              <a:t>	 </a:t>
            </a:r>
            <a:r>
              <a:rPr lang="en-US" altLang="en-US" sz="2800" dirty="0"/>
              <a:t>= [5, 10]</a:t>
            </a:r>
          </a:p>
          <a:p>
            <a:pPr eaLnBrk="1" hangingPunct="1">
              <a:buFontTx/>
              <a:buNone/>
            </a:pPr>
            <a:endParaRPr lang="en-US" altLang="en-US" sz="2800" dirty="0"/>
          </a:p>
          <a:p>
            <a:pPr eaLnBrk="1" hangingPunct="1">
              <a:buFontTx/>
              <a:buNone/>
            </a:pPr>
            <a:r>
              <a:rPr lang="en-US" altLang="en-US" sz="2800" dirty="0"/>
              <a:t>	</a:t>
            </a:r>
            <a:r>
              <a:rPr lang="en-US" altLang="en-US" sz="2800" dirty="0">
                <a:solidFill>
                  <a:srgbClr val="006600"/>
                </a:solidFill>
              </a:rPr>
              <a:t>The range [5,10] is an ‘inner interval’ on the flexibility required for </a:t>
            </a:r>
            <a:r>
              <a:rPr lang="en-US" altLang="en-US" sz="2800" i="1" dirty="0">
                <a:solidFill>
                  <a:srgbClr val="006600"/>
                </a:solidFill>
              </a:rPr>
              <a:t>controlling</a:t>
            </a:r>
            <a:r>
              <a:rPr lang="en-US" altLang="en-US" sz="2800" dirty="0">
                <a:solidFill>
                  <a:srgbClr val="006600"/>
                </a:solidFill>
              </a:rPr>
              <a:t> the value of the parameter </a:t>
            </a:r>
            <a:r>
              <a:rPr lang="en-US" altLang="en-US" sz="2800" i="1" dirty="0">
                <a:solidFill>
                  <a:srgbClr val="006600"/>
                </a:solidFill>
              </a:rPr>
              <a:t>b</a:t>
            </a:r>
            <a:r>
              <a:rPr lang="en-US" altLang="en-US" sz="2800" dirty="0">
                <a:solidFill>
                  <a:srgbClr val="006600"/>
                </a:solidFill>
              </a:rPr>
              <a:t> in order to ensure that the sum </a:t>
            </a:r>
            <a:r>
              <a:rPr lang="en-US" altLang="en-US" sz="2800" i="1" dirty="0">
                <a:solidFill>
                  <a:srgbClr val="006600"/>
                </a:solidFill>
              </a:rPr>
              <a:t>a + b </a:t>
            </a:r>
            <a:r>
              <a:rPr lang="en-US" altLang="en-US" sz="2800" dirty="0">
                <a:solidFill>
                  <a:srgbClr val="006600"/>
                </a:solidFill>
              </a:rPr>
              <a:t>reliably lies in the interval prescribed for </a:t>
            </a:r>
            <a:r>
              <a:rPr lang="en-US" altLang="en-US" sz="2800" i="1" dirty="0">
                <a:solidFill>
                  <a:srgbClr val="006600"/>
                </a:solidFill>
              </a:rPr>
              <a:t>c</a:t>
            </a:r>
            <a:endParaRPr lang="en-US" altLang="en-US" sz="2800" dirty="0">
              <a:solidFill>
                <a:srgbClr val="006600"/>
              </a:solidFill>
            </a:endParaRPr>
          </a:p>
        </p:txBody>
      </p:sp>
      <p:sp>
        <p:nvSpPr>
          <p:cNvPr id="4" name="Text Box 17">
            <a:extLst>
              <a:ext uri="{FF2B5EF4-FFF2-40B4-BE49-F238E27FC236}">
                <a16:creationId xmlns:a16="http://schemas.microsoft.com/office/drawing/2014/main" id="{61603A40-8599-4F06-A8DD-FDA1AAB3584B}"/>
              </a:ext>
            </a:extLst>
          </p:cNvPr>
          <p:cNvSpPr txBox="1">
            <a:spLocks noChangeArrowheads="1"/>
          </p:cNvSpPr>
          <p:nvPr/>
        </p:nvSpPr>
        <p:spPr bwMode="auto">
          <a:xfrm>
            <a:off x="7772400" y="228600"/>
            <a:ext cx="1268413" cy="5794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3200" dirty="0">
                <a:solidFill>
                  <a:srgbClr val="FF0000"/>
                </a:solidFill>
                <a:latin typeface="Arial Black" panose="020B0A04020102020204" pitchFamily="34" charset="0"/>
              </a:rPr>
              <a:t>SKIP</a:t>
            </a:r>
          </a:p>
        </p:txBody>
      </p:sp>
    </p:spTree>
    <p:extLst>
      <p:ext uri="{BB962C8B-B14F-4D97-AF65-F5344CB8AC3E}">
        <p14:creationId xmlns:p14="http://schemas.microsoft.com/office/powerpoint/2010/main" val="3408660501"/>
      </p:ext>
    </p:extLst>
  </p:cSld>
  <p:clrMapOvr>
    <a:masterClrMapping/>
  </p:clrMapOvr>
</p:sld>
</file>

<file path=ppt/slides/slide36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60418" name="Rectangle 4"/>
          <p:cNvSpPr>
            <a:spLocks noChangeArrowheads="1"/>
          </p:cNvSpPr>
          <p:nvPr/>
        </p:nvSpPr>
        <p:spPr bwMode="auto">
          <a:xfrm>
            <a:off x="381000" y="3703638"/>
            <a:ext cx="8229600" cy="1143000"/>
          </a:xfrm>
          <a:prstGeom prst="rect">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GB" altLang="en-US" sz="1800"/>
          </a:p>
        </p:txBody>
      </p:sp>
      <p:sp>
        <p:nvSpPr>
          <p:cNvPr id="60419" name="Rectangle 2"/>
          <p:cNvSpPr>
            <a:spLocks noGrp="1" noChangeArrowheads="1"/>
          </p:cNvSpPr>
          <p:nvPr>
            <p:ph type="title"/>
          </p:nvPr>
        </p:nvSpPr>
        <p:spPr/>
        <p:txBody>
          <a:bodyPr/>
          <a:lstStyle/>
          <a:p>
            <a:pPr eaLnBrk="1" hangingPunct="1"/>
            <a:r>
              <a:rPr lang="en-US" altLang="en-US"/>
              <a:t>Advance planning</a:t>
            </a:r>
          </a:p>
        </p:txBody>
      </p:sp>
      <p:sp>
        <p:nvSpPr>
          <p:cNvPr id="60420" name="Rectangle 3"/>
          <p:cNvSpPr>
            <a:spLocks noGrp="1" noChangeArrowheads="1"/>
          </p:cNvSpPr>
          <p:nvPr>
            <p:ph type="body" idx="1"/>
          </p:nvPr>
        </p:nvSpPr>
        <p:spPr>
          <a:xfrm>
            <a:off x="76200" y="2027238"/>
            <a:ext cx="8810625" cy="4525962"/>
          </a:xfrm>
        </p:spPr>
        <p:txBody>
          <a:bodyPr/>
          <a:lstStyle/>
          <a:p>
            <a:pPr eaLnBrk="1" hangingPunct="1">
              <a:buFontTx/>
              <a:buNone/>
            </a:pPr>
            <a:r>
              <a:rPr lang="en-US" altLang="en-US"/>
              <a:t>	When there’s no regular backcalculation, but we wanna keep </a:t>
            </a:r>
            <a:r>
              <a:rPr lang="en-US" altLang="en-US" i="1"/>
              <a:t>c</a:t>
            </a:r>
            <a:r>
              <a:rPr lang="en-US" altLang="en-US"/>
              <a:t> inside its prescribed limits…</a:t>
            </a:r>
          </a:p>
          <a:p>
            <a:pPr eaLnBrk="1" hangingPunct="1">
              <a:buFontTx/>
              <a:buNone/>
            </a:pPr>
            <a:endParaRPr lang="en-US" altLang="en-US"/>
          </a:p>
          <a:p>
            <a:pPr eaLnBrk="1" hangingPunct="1">
              <a:buFontTx/>
              <a:buNone/>
            </a:pPr>
            <a:r>
              <a:rPr lang="en-US" altLang="en-US"/>
              <a:t>	We have to be able to vary </a:t>
            </a:r>
            <a:r>
              <a:rPr lang="en-US" altLang="en-US" i="1"/>
              <a:t>b</a:t>
            </a:r>
            <a:r>
              <a:rPr lang="en-US" altLang="en-US"/>
              <a:t> over this range in reaction to whatever value </a:t>
            </a:r>
            <a:r>
              <a:rPr lang="en-US" altLang="en-US" i="1"/>
              <a:t>a</a:t>
            </a:r>
            <a:r>
              <a:rPr lang="en-US" altLang="en-US"/>
              <a:t> takes on</a:t>
            </a:r>
          </a:p>
          <a:p>
            <a:pPr eaLnBrk="1" hangingPunct="1">
              <a:buFontTx/>
              <a:buNone/>
            </a:pPr>
            <a:endParaRPr lang="en-US" altLang="en-US"/>
          </a:p>
          <a:p>
            <a:pPr eaLnBrk="1" hangingPunct="1">
              <a:buFontTx/>
              <a:buNone/>
            </a:pPr>
            <a:endParaRPr lang="en-US" altLang="en-US"/>
          </a:p>
        </p:txBody>
      </p:sp>
      <p:sp>
        <p:nvSpPr>
          <p:cNvPr id="5" name="Text Box 17">
            <a:extLst>
              <a:ext uri="{FF2B5EF4-FFF2-40B4-BE49-F238E27FC236}">
                <a16:creationId xmlns:a16="http://schemas.microsoft.com/office/drawing/2014/main" id="{4433F50B-94F5-4523-9914-4568C38ACF5E}"/>
              </a:ext>
            </a:extLst>
          </p:cNvPr>
          <p:cNvSpPr txBox="1">
            <a:spLocks noChangeArrowheads="1"/>
          </p:cNvSpPr>
          <p:nvPr/>
        </p:nvSpPr>
        <p:spPr bwMode="auto">
          <a:xfrm>
            <a:off x="7772400" y="228600"/>
            <a:ext cx="1268413" cy="5794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3200" dirty="0">
                <a:solidFill>
                  <a:srgbClr val="FF0000"/>
                </a:solidFill>
                <a:latin typeface="Arial Black" panose="020B0A04020102020204" pitchFamily="34" charset="0"/>
              </a:rPr>
              <a:t>SKIP</a:t>
            </a:r>
          </a:p>
        </p:txBody>
      </p:sp>
    </p:spTree>
    <p:extLst>
      <p:ext uri="{BB962C8B-B14F-4D97-AF65-F5344CB8AC3E}">
        <p14:creationId xmlns:p14="http://schemas.microsoft.com/office/powerpoint/2010/main" val="4169675551"/>
      </p:ext>
    </p:extLst>
  </p:cSld>
  <p:clrMapOvr>
    <a:masterClrMapping/>
  </p:clrMapOvr>
</p:sld>
</file>

<file path=ppt/slides/slide36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62466" name="Picture 4"/>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685800" y="838200"/>
            <a:ext cx="7620000" cy="5727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8774" name="Text Box 6"/>
          <p:cNvSpPr txBox="1">
            <a:spLocks noChangeArrowheads="1"/>
          </p:cNvSpPr>
          <p:nvPr/>
        </p:nvSpPr>
        <p:spPr bwMode="auto">
          <a:xfrm rot="1703134">
            <a:off x="3233738" y="3001963"/>
            <a:ext cx="3471862" cy="5794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a:latin typeface="Times New Roman" panose="02020603050405020304" pitchFamily="18" charset="0"/>
              </a:rPr>
              <a:t>Acceptable </a:t>
            </a:r>
            <a:r>
              <a:rPr lang="en-US" altLang="en-US" i="1">
                <a:latin typeface="Times New Roman" panose="02020603050405020304" pitchFamily="18" charset="0"/>
              </a:rPr>
              <a:t>c</a:t>
            </a:r>
            <a:r>
              <a:rPr lang="en-US" altLang="en-US">
                <a:latin typeface="Times New Roman" panose="02020603050405020304" pitchFamily="18" charset="0"/>
              </a:rPr>
              <a:t>-values</a:t>
            </a:r>
            <a:endParaRPr lang="en-US" altLang="en-US" i="1">
              <a:latin typeface="Times New Roman" panose="02020603050405020304" pitchFamily="18" charset="0"/>
            </a:endParaRPr>
          </a:p>
        </p:txBody>
      </p:sp>
      <p:sp>
        <p:nvSpPr>
          <p:cNvPr id="288775" name="Oval 7"/>
          <p:cNvSpPr>
            <a:spLocks noChangeArrowheads="1"/>
          </p:cNvSpPr>
          <p:nvPr/>
        </p:nvSpPr>
        <p:spPr bwMode="auto">
          <a:xfrm>
            <a:off x="3200400" y="2763838"/>
            <a:ext cx="152400" cy="152400"/>
          </a:xfrm>
          <a:prstGeom prst="ellipse">
            <a:avLst/>
          </a:prstGeom>
          <a:solidFill>
            <a:srgbClr val="FF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GB" altLang="en-US" sz="1800"/>
          </a:p>
        </p:txBody>
      </p:sp>
      <p:sp>
        <p:nvSpPr>
          <p:cNvPr id="288776" name="Oval 8"/>
          <p:cNvSpPr>
            <a:spLocks noChangeArrowheads="1"/>
          </p:cNvSpPr>
          <p:nvPr/>
        </p:nvSpPr>
        <p:spPr bwMode="auto">
          <a:xfrm>
            <a:off x="6432550" y="3657600"/>
            <a:ext cx="152400" cy="152400"/>
          </a:xfrm>
          <a:prstGeom prst="ellipse">
            <a:avLst/>
          </a:prstGeom>
          <a:solidFill>
            <a:srgbClr val="FF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GB" altLang="en-US" sz="1800"/>
          </a:p>
        </p:txBody>
      </p:sp>
      <p:sp>
        <p:nvSpPr>
          <p:cNvPr id="288777" name="Text Box 9"/>
          <p:cNvSpPr txBox="1">
            <a:spLocks noChangeArrowheads="1"/>
          </p:cNvSpPr>
          <p:nvPr/>
        </p:nvSpPr>
        <p:spPr bwMode="auto">
          <a:xfrm>
            <a:off x="3352800" y="6096000"/>
            <a:ext cx="152400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800">
                <a:solidFill>
                  <a:srgbClr val="FF0000"/>
                </a:solidFill>
              </a:rPr>
              <a:t>Can’t control</a:t>
            </a:r>
          </a:p>
        </p:txBody>
      </p:sp>
      <p:sp>
        <p:nvSpPr>
          <p:cNvPr id="288778" name="Text Box 10"/>
          <p:cNvSpPr txBox="1">
            <a:spLocks noChangeArrowheads="1"/>
          </p:cNvSpPr>
          <p:nvPr/>
        </p:nvSpPr>
        <p:spPr bwMode="auto">
          <a:xfrm>
            <a:off x="228600" y="2438400"/>
            <a:ext cx="1082675" cy="6413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800">
                <a:solidFill>
                  <a:srgbClr val="FF0000"/>
                </a:solidFill>
              </a:rPr>
              <a:t>Must control</a:t>
            </a:r>
          </a:p>
        </p:txBody>
      </p:sp>
      <p:sp>
        <p:nvSpPr>
          <p:cNvPr id="8" name="Text Box 17">
            <a:extLst>
              <a:ext uri="{FF2B5EF4-FFF2-40B4-BE49-F238E27FC236}">
                <a16:creationId xmlns:a16="http://schemas.microsoft.com/office/drawing/2014/main" id="{18D8FACA-8489-4243-A1E5-4F42B47659E5}"/>
              </a:ext>
            </a:extLst>
          </p:cNvPr>
          <p:cNvSpPr txBox="1">
            <a:spLocks noChangeArrowheads="1"/>
          </p:cNvSpPr>
          <p:nvPr/>
        </p:nvSpPr>
        <p:spPr bwMode="auto">
          <a:xfrm>
            <a:off x="7772400" y="228600"/>
            <a:ext cx="1268413" cy="5794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3200" dirty="0">
                <a:solidFill>
                  <a:srgbClr val="FF0000"/>
                </a:solidFill>
                <a:latin typeface="Arial Black" panose="020B0A04020102020204" pitchFamily="34" charset="0"/>
              </a:rPr>
              <a:t>SKIP</a:t>
            </a:r>
          </a:p>
        </p:txBody>
      </p:sp>
    </p:spTree>
    <p:extLst>
      <p:ext uri="{BB962C8B-B14F-4D97-AF65-F5344CB8AC3E}">
        <p14:creationId xmlns:p14="http://schemas.microsoft.com/office/powerpoint/2010/main" val="377871067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88774"/>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0" presetClass="exit" presetSubtype="0" fill="hold" grpId="1" nodeType="clickEffect">
                                  <p:stCondLst>
                                    <p:cond delay="0"/>
                                  </p:stCondLst>
                                  <p:childTnLst>
                                    <p:animEffect transition="out" filter="fade">
                                      <p:cBhvr>
                                        <p:cTn id="10" dur="2000"/>
                                        <p:tgtEl>
                                          <p:spTgt spid="288774"/>
                                        </p:tgtEl>
                                      </p:cBhvr>
                                    </p:animEffect>
                                    <p:set>
                                      <p:cBhvr>
                                        <p:cTn id="11" dur="1" fill="hold">
                                          <p:stCondLst>
                                            <p:cond delay="1999"/>
                                          </p:stCondLst>
                                        </p:cTn>
                                        <p:tgtEl>
                                          <p:spTgt spid="288774"/>
                                        </p:tgtEl>
                                        <p:attrNameLst>
                                          <p:attrName>style.visibility</p:attrName>
                                        </p:attrNameLst>
                                      </p:cBhvr>
                                      <p:to>
                                        <p:strVal val="hidden"/>
                                      </p:to>
                                    </p:set>
                                  </p:childTnLst>
                                </p:cTn>
                              </p:par>
                            </p:childTnLst>
                          </p:cTn>
                        </p:par>
                      </p:childTnLst>
                    </p:cTn>
                  </p:par>
                  <p:par>
                    <p:cTn id="12" fill="hold" nodeType="clickPar">
                      <p:stCondLst>
                        <p:cond delay="indefinite"/>
                      </p:stCondLst>
                      <p:childTnLst>
                        <p:par>
                          <p:cTn id="13" fill="hold" nodeType="withGroup">
                            <p:stCondLst>
                              <p:cond delay="0"/>
                            </p:stCondLst>
                            <p:childTnLst>
                              <p:par>
                                <p:cTn id="14" presetID="1" presetClass="entr" presetSubtype="0" fill="hold" grpId="0" nodeType="clickEffect">
                                  <p:stCondLst>
                                    <p:cond delay="0"/>
                                  </p:stCondLst>
                                  <p:childTnLst>
                                    <p:set>
                                      <p:cBhvr>
                                        <p:cTn id="15" dur="1" fill="hold">
                                          <p:stCondLst>
                                            <p:cond delay="0"/>
                                          </p:stCondLst>
                                        </p:cTn>
                                        <p:tgtEl>
                                          <p:spTgt spid="288778"/>
                                        </p:tgtEl>
                                        <p:attrNameLst>
                                          <p:attrName>style.visibility</p:attrName>
                                        </p:attrNameLst>
                                      </p:cBhvr>
                                      <p:to>
                                        <p:strVal val="visible"/>
                                      </p:to>
                                    </p:set>
                                  </p:childTnLst>
                                </p:cTn>
                              </p:par>
                              <p:par>
                                <p:cTn id="16" presetID="1" presetClass="entr" presetSubtype="0" fill="hold" grpId="0" nodeType="withEffect">
                                  <p:stCondLst>
                                    <p:cond delay="0"/>
                                  </p:stCondLst>
                                  <p:childTnLst>
                                    <p:set>
                                      <p:cBhvr>
                                        <p:cTn id="17" dur="1" fill="hold">
                                          <p:stCondLst>
                                            <p:cond delay="0"/>
                                          </p:stCondLst>
                                        </p:cTn>
                                        <p:tgtEl>
                                          <p:spTgt spid="288777"/>
                                        </p:tgtEl>
                                        <p:attrNameLst>
                                          <p:attrName>style.visibility</p:attrName>
                                        </p:attrNameLst>
                                      </p:cBhvr>
                                      <p:to>
                                        <p:strVal val="visible"/>
                                      </p:to>
                                    </p:set>
                                  </p:childTnLst>
                                </p:cTn>
                              </p:par>
                            </p:childTnLst>
                          </p:cTn>
                        </p:par>
                      </p:childTnLst>
                    </p:cTn>
                  </p:par>
                  <p:par>
                    <p:cTn id="18" fill="hold" nodeType="clickPar">
                      <p:stCondLst>
                        <p:cond delay="indefinite"/>
                      </p:stCondLst>
                      <p:childTnLst>
                        <p:par>
                          <p:cTn id="19" fill="hold" nodeType="withGroup">
                            <p:stCondLst>
                              <p:cond delay="0"/>
                            </p:stCondLst>
                            <p:childTnLst>
                              <p:par>
                                <p:cTn id="20" presetID="1" presetClass="entr" presetSubtype="0" fill="hold" grpId="0" nodeType="clickEffect">
                                  <p:stCondLst>
                                    <p:cond delay="0"/>
                                  </p:stCondLst>
                                  <p:childTnLst>
                                    <p:set>
                                      <p:cBhvr>
                                        <p:cTn id="21" dur="1" fill="hold">
                                          <p:stCondLst>
                                            <p:cond delay="0"/>
                                          </p:stCondLst>
                                        </p:cTn>
                                        <p:tgtEl>
                                          <p:spTgt spid="288775"/>
                                        </p:tgtEl>
                                        <p:attrNameLst>
                                          <p:attrName>style.visibility</p:attrName>
                                        </p:attrNameLst>
                                      </p:cBhvr>
                                      <p:to>
                                        <p:strVal val="visible"/>
                                      </p:to>
                                    </p:set>
                                  </p:childTnLst>
                                </p:cTn>
                              </p:par>
                              <p:par>
                                <p:cTn id="22" presetID="1" presetClass="entr" presetSubtype="0" fill="hold" grpId="0" nodeType="withEffect">
                                  <p:stCondLst>
                                    <p:cond delay="0"/>
                                  </p:stCondLst>
                                  <p:childTnLst>
                                    <p:set>
                                      <p:cBhvr>
                                        <p:cTn id="23" dur="1" fill="hold">
                                          <p:stCondLst>
                                            <p:cond delay="0"/>
                                          </p:stCondLst>
                                        </p:cTn>
                                        <p:tgtEl>
                                          <p:spTgt spid="28877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8774" grpId="0"/>
      <p:bldP spid="288774" grpId="1"/>
      <p:bldP spid="288775" grpId="0" animBg="1"/>
      <p:bldP spid="288776" grpId="0" animBg="1"/>
      <p:bldP spid="288777" grpId="0"/>
      <p:bldP spid="288778" grpId="0"/>
    </p:bldLst>
  </p:timing>
</p:sld>
</file>

<file path=ppt/slides/slide36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64514" name="Rectangle 2"/>
          <p:cNvSpPr>
            <a:spLocks noGrp="1" noChangeArrowheads="1"/>
          </p:cNvSpPr>
          <p:nvPr>
            <p:ph type="title"/>
          </p:nvPr>
        </p:nvSpPr>
        <p:spPr/>
        <p:txBody>
          <a:bodyPr/>
          <a:lstStyle/>
          <a:p>
            <a:pPr eaLnBrk="1" hangingPunct="1"/>
            <a:r>
              <a:rPr lang="en-US" altLang="en-US"/>
              <a:t>Control</a:t>
            </a:r>
          </a:p>
        </p:txBody>
      </p:sp>
      <p:sp>
        <p:nvSpPr>
          <p:cNvPr id="64515" name="Rectangle 3"/>
          <p:cNvSpPr>
            <a:spLocks noGrp="1" noChangeArrowheads="1"/>
          </p:cNvSpPr>
          <p:nvPr>
            <p:ph type="body" idx="1"/>
          </p:nvPr>
        </p:nvSpPr>
        <p:spPr>
          <a:xfrm>
            <a:off x="304800" y="1676400"/>
            <a:ext cx="8686800" cy="4525963"/>
          </a:xfrm>
        </p:spPr>
        <p:txBody>
          <a:bodyPr/>
          <a:lstStyle/>
          <a:p>
            <a:pPr eaLnBrk="1" hangingPunct="1"/>
            <a:r>
              <a:rPr lang="en-US" altLang="en-US" sz="2800"/>
              <a:t>The control solution is </a:t>
            </a:r>
            <a:r>
              <a:rPr lang="en-US" altLang="en-US" sz="2800" i="1"/>
              <a:t>not</a:t>
            </a:r>
            <a:r>
              <a:rPr lang="en-US" altLang="en-US" sz="2800"/>
              <a:t> a simple constraint on </a:t>
            </a:r>
            <a:r>
              <a:rPr lang="en-US" altLang="en-US" sz="2800" i="1"/>
              <a:t>b</a:t>
            </a:r>
          </a:p>
          <a:p>
            <a:pPr lvl="1" eaLnBrk="1" hangingPunct="1">
              <a:buFontTx/>
              <a:buNone/>
            </a:pPr>
            <a:r>
              <a:rPr lang="en-US" altLang="en-US" sz="2400" i="1"/>
              <a:t>	a + b</a:t>
            </a:r>
            <a:r>
              <a:rPr lang="en-US" altLang="en-US" sz="2400"/>
              <a:t> = [10, 20] + [5, 10] = [15, 30]  </a:t>
            </a:r>
            <a:r>
              <a:rPr lang="en-US" altLang="en-US" sz="2400">
                <a:solidFill>
                  <a:srgbClr val="FF0000"/>
                </a:solidFill>
              </a:rPr>
              <a:t>…</a:t>
            </a:r>
            <a:r>
              <a:rPr lang="en-US" altLang="en-US" sz="2400" i="1">
                <a:solidFill>
                  <a:srgbClr val="FF0000"/>
                </a:solidFill>
              </a:rPr>
              <a:t>much too wide</a:t>
            </a:r>
            <a:r>
              <a:rPr lang="en-US" altLang="en-US" sz="2400"/>
              <a:t>	</a:t>
            </a:r>
          </a:p>
          <a:p>
            <a:pPr lvl="4" eaLnBrk="1" hangingPunct="1"/>
            <a:endParaRPr lang="en-US" altLang="en-US" sz="1800"/>
          </a:p>
          <a:p>
            <a:pPr eaLnBrk="1" hangingPunct="1"/>
            <a:r>
              <a:rPr lang="en-US" altLang="en-US" sz="2800"/>
              <a:t>So long as we can freely vary </a:t>
            </a:r>
            <a:r>
              <a:rPr lang="en-US" altLang="en-US" sz="2800" i="1"/>
              <a:t>b</a:t>
            </a:r>
            <a:r>
              <a:rPr lang="en-US" altLang="en-US" sz="2800"/>
              <a:t> within [5,10], doing so can ensure we keep the sum within its limits </a:t>
            </a:r>
            <a:r>
              <a:rPr lang="en-US" altLang="en-US" sz="2800" i="1"/>
              <a:t>c</a:t>
            </a:r>
            <a:r>
              <a:rPr lang="en-US" altLang="en-US" sz="2800"/>
              <a:t>, no matter what </a:t>
            </a:r>
            <a:r>
              <a:rPr lang="en-US" altLang="en-US" sz="2800" i="1"/>
              <a:t>a</a:t>
            </a:r>
            <a:r>
              <a:rPr lang="en-US" altLang="en-US" sz="2800"/>
              <a:t> does in its range </a:t>
            </a:r>
          </a:p>
          <a:p>
            <a:pPr lvl="4" eaLnBrk="1" hangingPunct="1"/>
            <a:endParaRPr lang="en-US" altLang="en-US" sz="1800"/>
          </a:p>
          <a:p>
            <a:pPr eaLnBrk="1" hangingPunct="1"/>
            <a:r>
              <a:rPr lang="en-US" altLang="en-US" sz="2800"/>
              <a:t>But we have to be able to see what value </a:t>
            </a:r>
            <a:r>
              <a:rPr lang="en-US" altLang="en-US" sz="2800" i="1"/>
              <a:t>a </a:t>
            </a:r>
            <a:r>
              <a:rPr lang="en-US" altLang="en-US" sz="2800"/>
              <a:t>takes so we can set </a:t>
            </a:r>
            <a:r>
              <a:rPr lang="en-US" altLang="en-US" sz="2800" i="1"/>
              <a:t>b</a:t>
            </a:r>
            <a:r>
              <a:rPr lang="en-US" altLang="en-US" sz="2800"/>
              <a:t>’s value accordingly</a:t>
            </a:r>
          </a:p>
        </p:txBody>
      </p:sp>
      <p:sp>
        <p:nvSpPr>
          <p:cNvPr id="4" name="Text Box 17">
            <a:extLst>
              <a:ext uri="{FF2B5EF4-FFF2-40B4-BE49-F238E27FC236}">
                <a16:creationId xmlns:a16="http://schemas.microsoft.com/office/drawing/2014/main" id="{F10550CA-F400-49EA-B0AC-1D0E53BF0FDD}"/>
              </a:ext>
            </a:extLst>
          </p:cNvPr>
          <p:cNvSpPr txBox="1">
            <a:spLocks noChangeArrowheads="1"/>
          </p:cNvSpPr>
          <p:nvPr/>
        </p:nvSpPr>
        <p:spPr bwMode="auto">
          <a:xfrm>
            <a:off x="7772400" y="228600"/>
            <a:ext cx="1268413" cy="5794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3200" dirty="0">
                <a:solidFill>
                  <a:srgbClr val="FF0000"/>
                </a:solidFill>
                <a:latin typeface="Arial Black" panose="020B0A04020102020204" pitchFamily="34" charset="0"/>
              </a:rPr>
              <a:t>SKIP</a:t>
            </a:r>
          </a:p>
        </p:txBody>
      </p:sp>
    </p:spTree>
    <p:extLst>
      <p:ext uri="{BB962C8B-B14F-4D97-AF65-F5344CB8AC3E}">
        <p14:creationId xmlns:p14="http://schemas.microsoft.com/office/powerpoint/2010/main" val="481584338"/>
      </p:ext>
    </p:extLst>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802" name="Rectangle 2"/>
          <p:cNvSpPr>
            <a:spLocks noGrp="1" noChangeArrowheads="1"/>
          </p:cNvSpPr>
          <p:nvPr>
            <p:ph type="title" idx="4294967295"/>
          </p:nvPr>
        </p:nvSpPr>
        <p:spPr/>
        <p:txBody>
          <a:bodyPr/>
          <a:lstStyle/>
          <a:p>
            <a:pPr eaLnBrk="1" hangingPunct="1"/>
            <a:r>
              <a:rPr lang="en-US" altLang="en-US"/>
              <a:t>Example: contaminant plume</a:t>
            </a:r>
          </a:p>
        </p:txBody>
      </p:sp>
      <p:sp>
        <p:nvSpPr>
          <p:cNvPr id="76803" name="Rectangle 3"/>
          <p:cNvSpPr>
            <a:spLocks noGrp="1" noChangeArrowheads="1"/>
          </p:cNvSpPr>
          <p:nvPr>
            <p:ph type="body" idx="4294967295"/>
          </p:nvPr>
        </p:nvSpPr>
        <p:spPr>
          <a:xfrm>
            <a:off x="685800" y="1981200"/>
            <a:ext cx="8229600" cy="4572000"/>
          </a:xfrm>
        </p:spPr>
        <p:txBody>
          <a:bodyPr/>
          <a:lstStyle/>
          <a:p>
            <a:pPr eaLnBrk="1" hangingPunct="1">
              <a:spcBef>
                <a:spcPct val="45000"/>
              </a:spcBef>
            </a:pPr>
            <a:r>
              <a:rPr lang="en-US" altLang="en-US" sz="2800">
                <a:cs typeface="Times New Roman" panose="02020603050405020304" pitchFamily="18" charset="0"/>
              </a:rPr>
              <a:t>Hydrocarbon in groundwater near some wells</a:t>
            </a:r>
          </a:p>
          <a:p>
            <a:pPr eaLnBrk="1" hangingPunct="1">
              <a:spcBef>
                <a:spcPct val="45000"/>
              </a:spcBef>
            </a:pPr>
            <a:r>
              <a:rPr lang="en-US" altLang="en-US" sz="2800">
                <a:cs typeface="Times New Roman" panose="02020603050405020304" pitchFamily="18" charset="0"/>
              </a:rPr>
              <a:t>Constant, one-dimensional, uniform Darcian flow</a:t>
            </a:r>
          </a:p>
          <a:p>
            <a:pPr eaLnBrk="1" hangingPunct="1">
              <a:spcBef>
                <a:spcPct val="45000"/>
              </a:spcBef>
            </a:pPr>
            <a:r>
              <a:rPr lang="en-US" altLang="en-US" sz="2800">
                <a:cs typeface="Times New Roman" panose="02020603050405020304" pitchFamily="18" charset="0"/>
              </a:rPr>
              <a:t>Homogeneous properties (e.g., no pipes, conduits, barriers or differential permeability among layers)</a:t>
            </a:r>
          </a:p>
          <a:p>
            <a:pPr eaLnBrk="1" hangingPunct="1">
              <a:spcBef>
                <a:spcPct val="45000"/>
              </a:spcBef>
            </a:pPr>
            <a:r>
              <a:rPr lang="en-US" altLang="en-US" sz="2800">
                <a:cs typeface="Times New Roman" panose="02020603050405020304" pitchFamily="18" charset="0"/>
              </a:rPr>
              <a:t>Linear retardation</a:t>
            </a:r>
          </a:p>
          <a:p>
            <a:pPr eaLnBrk="1" hangingPunct="1">
              <a:spcBef>
                <a:spcPct val="45000"/>
              </a:spcBef>
            </a:pPr>
            <a:r>
              <a:rPr lang="en-US" altLang="en-US" sz="2800">
                <a:cs typeface="Times New Roman" panose="02020603050405020304" pitchFamily="18" charset="0"/>
              </a:rPr>
              <a:t>No dispersion</a:t>
            </a:r>
          </a:p>
          <a:p>
            <a:pPr lvl="4" eaLnBrk="1" hangingPunct="1">
              <a:spcBef>
                <a:spcPct val="45000"/>
              </a:spcBef>
            </a:pPr>
            <a:endParaRPr lang="en-US" altLang="en-US" sz="900">
              <a:cs typeface="Times New Roman" panose="02020603050405020304" pitchFamily="18" charset="0"/>
            </a:endParaRPr>
          </a:p>
          <a:p>
            <a:pPr eaLnBrk="1" hangingPunct="1">
              <a:spcBef>
                <a:spcPct val="45000"/>
              </a:spcBef>
            </a:pPr>
            <a:r>
              <a:rPr lang="en-US" altLang="en-US" sz="2800">
                <a:solidFill>
                  <a:srgbClr val="0000FF"/>
                </a:solidFill>
                <a:cs typeface="Times New Roman" panose="02020603050405020304" pitchFamily="18" charset="0"/>
              </a:rPr>
              <a:t>How long before the contaminant reaches the wells?</a:t>
            </a:r>
            <a:endParaRPr lang="en-US" altLang="en-US" sz="2800">
              <a:solidFill>
                <a:srgbClr val="0000FF"/>
              </a:solidFill>
            </a:endParaRPr>
          </a:p>
        </p:txBody>
      </p:sp>
      <p:sp>
        <p:nvSpPr>
          <p:cNvPr id="74756" name="Rectangle 4"/>
          <p:cNvSpPr>
            <a:spLocks noChangeArrowheads="1"/>
          </p:cNvSpPr>
          <p:nvPr/>
        </p:nvSpPr>
        <p:spPr bwMode="auto">
          <a:xfrm>
            <a:off x="7315200" y="1447800"/>
            <a:ext cx="1300163" cy="457200"/>
          </a:xfrm>
          <a:prstGeom prst="rect">
            <a:avLst/>
          </a:prstGeom>
          <a:noFill/>
          <a:ln w="9525">
            <a:noFill/>
            <a:miter lim="800000"/>
            <a:headEnd/>
            <a:tailEnd/>
          </a:ln>
        </p:spPr>
        <p:txBody>
          <a:bodyPr wrap="none">
            <a:spAutoFit/>
          </a:bodyPr>
          <a:lstStyle/>
          <a:p>
            <a:pPr>
              <a:defRPr/>
            </a:pPr>
            <a:r>
              <a:rPr lang="en-US" sz="2400" dirty="0" err="1">
                <a:solidFill>
                  <a:schemeClr val="accent3">
                    <a:lumMod val="65000"/>
                  </a:schemeClr>
                </a:solidFill>
                <a:latin typeface="Times New Roman" pitchFamily="18" charset="0"/>
              </a:rPr>
              <a:t>Lobascio</a:t>
            </a:r>
            <a:endParaRPr lang="en-US" sz="2400" dirty="0">
              <a:solidFill>
                <a:schemeClr val="accent3">
                  <a:lumMod val="65000"/>
                </a:schemeClr>
              </a:solidFill>
              <a:latin typeface="Times New Roman" pitchFamily="18" charset="0"/>
            </a:endParaRPr>
          </a:p>
        </p:txBody>
      </p:sp>
      <p:sp>
        <p:nvSpPr>
          <p:cNvPr id="76805" name="Rectangle 4"/>
          <p:cNvSpPr>
            <a:spLocks noChangeArrowheads="1"/>
          </p:cNvSpPr>
          <p:nvPr/>
        </p:nvSpPr>
        <p:spPr bwMode="auto">
          <a:xfrm>
            <a:off x="9372600" y="1295400"/>
            <a:ext cx="2192338" cy="830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2400">
                <a:solidFill>
                  <a:srgbClr val="009900"/>
                </a:solidFill>
                <a:latin typeface="Times New Roman" panose="02020603050405020304" pitchFamily="18" charset="0"/>
              </a:rPr>
              <a:t>Marco Lobascio</a:t>
            </a:r>
          </a:p>
          <a:p>
            <a:pPr eaLnBrk="1" hangingPunct="1"/>
            <a:r>
              <a:rPr lang="en-US" altLang="en-US" sz="2400">
                <a:solidFill>
                  <a:srgbClr val="009900"/>
                </a:solidFill>
                <a:latin typeface="Times New Roman" panose="02020603050405020304" pitchFamily="18" charset="0"/>
              </a:rPr>
              <a:t>San Francisco</a:t>
            </a:r>
          </a:p>
        </p:txBody>
      </p:sp>
    </p:spTree>
    <p:extLst>
      <p:ext uri="{BB962C8B-B14F-4D97-AF65-F5344CB8AC3E}">
        <p14:creationId xmlns:p14="http://schemas.microsoft.com/office/powerpoint/2010/main" val="3668417566"/>
      </p:ext>
    </p:extLst>
  </p:cSld>
  <p:clrMapOvr>
    <a:masterClrMapping/>
  </p:clrMapOvr>
</p:sld>
</file>

<file path=ppt/slides/slide37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66562" name="Rectangle 2"/>
          <p:cNvSpPr>
            <a:spLocks noGrp="1" noChangeArrowheads="1"/>
          </p:cNvSpPr>
          <p:nvPr>
            <p:ph type="title"/>
          </p:nvPr>
        </p:nvSpPr>
        <p:spPr/>
        <p:txBody>
          <a:bodyPr/>
          <a:lstStyle/>
          <a:p>
            <a:pPr eaLnBrk="1" hangingPunct="1"/>
            <a:r>
              <a:rPr lang="en-US" altLang="en-US"/>
              <a:t>Pressurized gas</a:t>
            </a:r>
          </a:p>
        </p:txBody>
      </p:sp>
      <p:sp>
        <p:nvSpPr>
          <p:cNvPr id="299011" name="Rectangle 3"/>
          <p:cNvSpPr>
            <a:spLocks noGrp="1" noChangeArrowheads="1"/>
          </p:cNvSpPr>
          <p:nvPr>
            <p:ph type="body" sz="half" idx="1"/>
          </p:nvPr>
        </p:nvSpPr>
        <p:spPr>
          <a:xfrm>
            <a:off x="384628" y="1989250"/>
            <a:ext cx="8458200" cy="4525963"/>
          </a:xfrm>
        </p:spPr>
        <p:txBody>
          <a:bodyPr/>
          <a:lstStyle/>
          <a:p>
            <a:pPr eaLnBrk="1" hangingPunct="1">
              <a:lnSpc>
                <a:spcPct val="80000"/>
              </a:lnSpc>
              <a:buFontTx/>
              <a:buNone/>
            </a:pPr>
            <a:r>
              <a:rPr lang="en-US" altLang="en-US" sz="2800" dirty="0"/>
              <a:t>What volume is needed to keep pressure in a given range?</a:t>
            </a:r>
          </a:p>
          <a:p>
            <a:pPr eaLnBrk="1" hangingPunct="1">
              <a:lnSpc>
                <a:spcPct val="80000"/>
              </a:lnSpc>
              <a:buFontTx/>
              <a:buNone/>
            </a:pPr>
            <a:endParaRPr lang="en-US" altLang="en-US" sz="2800" dirty="0"/>
          </a:p>
          <a:p>
            <a:pPr eaLnBrk="1" hangingPunct="1">
              <a:lnSpc>
                <a:spcPct val="80000"/>
              </a:lnSpc>
              <a:buFontTx/>
              <a:buNone/>
            </a:pPr>
            <a:r>
              <a:rPr lang="en-US" altLang="en-US" sz="2400" i="1" dirty="0"/>
              <a:t>n</a:t>
            </a:r>
            <a:r>
              <a:rPr lang="en-US" altLang="en-US" sz="2400" dirty="0"/>
              <a:t> = [4.4, 4.8] moles			</a:t>
            </a:r>
            <a:r>
              <a:rPr lang="en-US" altLang="en-US" sz="2400" dirty="0">
                <a:solidFill>
                  <a:srgbClr val="0000FF"/>
                </a:solidFill>
              </a:rPr>
              <a:t>// quantity of gas</a:t>
            </a:r>
          </a:p>
          <a:p>
            <a:pPr eaLnBrk="1" hangingPunct="1">
              <a:lnSpc>
                <a:spcPct val="80000"/>
              </a:lnSpc>
              <a:buFontTx/>
              <a:buNone/>
            </a:pPr>
            <a:r>
              <a:rPr lang="en-US" altLang="en-US" sz="2400" i="1" dirty="0"/>
              <a:t>T</a:t>
            </a:r>
            <a:r>
              <a:rPr lang="en-US" altLang="en-US" sz="2400" dirty="0"/>
              <a:t> = [263, 315] K 			</a:t>
            </a:r>
            <a:r>
              <a:rPr lang="en-US" altLang="en-US" sz="2400" dirty="0">
                <a:solidFill>
                  <a:srgbClr val="0000FF"/>
                </a:solidFill>
              </a:rPr>
              <a:t>// temperature</a:t>
            </a:r>
            <a:r>
              <a:rPr lang="en-US" altLang="en-US" sz="2400" i="1" dirty="0">
                <a:solidFill>
                  <a:srgbClr val="0000FF"/>
                </a:solidFill>
              </a:rPr>
              <a:t> </a:t>
            </a:r>
          </a:p>
          <a:p>
            <a:pPr eaLnBrk="1" hangingPunct="1">
              <a:lnSpc>
                <a:spcPct val="80000"/>
              </a:lnSpc>
              <a:buFontTx/>
              <a:buNone/>
            </a:pPr>
            <a:r>
              <a:rPr lang="en-US" altLang="en-US" sz="2400" i="1" dirty="0"/>
              <a:t>p</a:t>
            </a:r>
            <a:r>
              <a:rPr lang="en-US" altLang="en-US" sz="2400" dirty="0"/>
              <a:t> = [450,500] kPa			</a:t>
            </a:r>
            <a:r>
              <a:rPr lang="en-US" altLang="en-US" sz="2400" dirty="0">
                <a:solidFill>
                  <a:srgbClr val="0000FF"/>
                </a:solidFill>
              </a:rPr>
              <a:t>// pressure</a:t>
            </a:r>
          </a:p>
          <a:p>
            <a:pPr eaLnBrk="1" hangingPunct="1">
              <a:lnSpc>
                <a:spcPct val="80000"/>
              </a:lnSpc>
              <a:buFontTx/>
              <a:buNone/>
            </a:pPr>
            <a:endParaRPr lang="en-US" altLang="en-US" sz="2400" dirty="0">
              <a:solidFill>
                <a:schemeClr val="hlink"/>
              </a:solidFill>
            </a:endParaRPr>
          </a:p>
          <a:p>
            <a:pPr eaLnBrk="1" hangingPunct="1">
              <a:lnSpc>
                <a:spcPct val="80000"/>
              </a:lnSpc>
              <a:buFontTx/>
              <a:buNone/>
            </a:pPr>
            <a:endParaRPr lang="en-US" altLang="en-US" sz="2400" dirty="0"/>
          </a:p>
          <a:p>
            <a:pPr eaLnBrk="1" hangingPunct="1">
              <a:lnSpc>
                <a:spcPct val="80000"/>
              </a:lnSpc>
              <a:buFontTx/>
              <a:buNone/>
            </a:pPr>
            <a:r>
              <a:rPr lang="en-US" altLang="en-US" sz="2400" i="1" dirty="0"/>
              <a:t>p</a:t>
            </a:r>
            <a:r>
              <a:rPr lang="en-US" altLang="en-US" sz="2400" dirty="0"/>
              <a:t> </a:t>
            </a:r>
            <a:r>
              <a:rPr lang="en-US" altLang="en-US" sz="2400" dirty="0">
                <a:sym typeface="Symbol" panose="05050102010706020507" pitchFamily="18" charset="2"/>
              </a:rPr>
              <a:t></a:t>
            </a:r>
            <a:r>
              <a:rPr lang="en-US" altLang="en-US" sz="2400" dirty="0"/>
              <a:t> V = </a:t>
            </a:r>
            <a:r>
              <a:rPr lang="en-US" altLang="en-US" sz="2400" i="1" dirty="0"/>
              <a:t>n</a:t>
            </a:r>
            <a:r>
              <a:rPr lang="en-US" altLang="en-US" sz="2400" dirty="0"/>
              <a:t> </a:t>
            </a:r>
            <a:r>
              <a:rPr lang="en-US" altLang="en-US" sz="2400" dirty="0">
                <a:sym typeface="Symbol" panose="05050102010706020507" pitchFamily="18" charset="2"/>
              </a:rPr>
              <a:t></a:t>
            </a:r>
            <a:r>
              <a:rPr lang="en-US" altLang="en-US" sz="2400" dirty="0"/>
              <a:t> </a:t>
            </a:r>
            <a:r>
              <a:rPr lang="en-US" altLang="en-US" sz="2400" i="1" dirty="0"/>
              <a:t>R</a:t>
            </a:r>
            <a:r>
              <a:rPr lang="en-US" altLang="en-US" sz="2400" dirty="0"/>
              <a:t> </a:t>
            </a:r>
            <a:r>
              <a:rPr lang="en-US" altLang="en-US" sz="2400" dirty="0">
                <a:sym typeface="Symbol" panose="05050102010706020507" pitchFamily="18" charset="2"/>
              </a:rPr>
              <a:t></a:t>
            </a:r>
            <a:r>
              <a:rPr lang="en-US" altLang="en-US" sz="2400" dirty="0"/>
              <a:t> </a:t>
            </a:r>
            <a:r>
              <a:rPr lang="en-US" altLang="en-US" sz="2400" i="1" dirty="0"/>
              <a:t>T</a:t>
            </a:r>
            <a:r>
              <a:rPr lang="en-US" altLang="en-US" sz="2400" dirty="0"/>
              <a:t> 			</a:t>
            </a:r>
            <a:r>
              <a:rPr lang="en-US" altLang="en-US" sz="2400" dirty="0">
                <a:solidFill>
                  <a:srgbClr val="0000FF"/>
                </a:solidFill>
              </a:rPr>
              <a:t>// the ideal gas law</a:t>
            </a:r>
          </a:p>
          <a:p>
            <a:pPr eaLnBrk="1" hangingPunct="1">
              <a:lnSpc>
                <a:spcPct val="80000"/>
              </a:lnSpc>
              <a:buFontTx/>
              <a:buNone/>
            </a:pPr>
            <a:r>
              <a:rPr lang="en-US" altLang="en-US" sz="2400" i="1" dirty="0"/>
              <a:t>R</a:t>
            </a:r>
            <a:r>
              <a:rPr lang="en-US" altLang="en-US" sz="2400" dirty="0"/>
              <a:t> = 8.314472 </a:t>
            </a:r>
            <a:r>
              <a:rPr lang="en-US" altLang="en-US" sz="2400" dirty="0" err="1"/>
              <a:t>kPa</a:t>
            </a:r>
            <a:r>
              <a:rPr lang="en-US" altLang="en-US" sz="2400" dirty="0"/>
              <a:t> L per mole per K 	</a:t>
            </a:r>
            <a:r>
              <a:rPr lang="en-US" altLang="en-US" sz="2400" dirty="0">
                <a:solidFill>
                  <a:srgbClr val="0000FF"/>
                </a:solidFill>
              </a:rPr>
              <a:t>// ideal gas constant</a:t>
            </a:r>
          </a:p>
          <a:p>
            <a:pPr eaLnBrk="1" hangingPunct="1">
              <a:lnSpc>
                <a:spcPct val="80000"/>
              </a:lnSpc>
              <a:buFontTx/>
              <a:buNone/>
            </a:pPr>
            <a:endParaRPr lang="en-US" altLang="en-US" sz="2400" dirty="0"/>
          </a:p>
          <a:p>
            <a:pPr eaLnBrk="1" hangingPunct="1">
              <a:lnSpc>
                <a:spcPct val="80000"/>
              </a:lnSpc>
              <a:buFontTx/>
              <a:buNone/>
            </a:pPr>
            <a:r>
              <a:rPr lang="en-US" altLang="en-US" sz="2400" i="1" dirty="0"/>
              <a:t>V</a:t>
            </a:r>
            <a:r>
              <a:rPr lang="en-US" altLang="en-US" sz="2400" dirty="0"/>
              <a:t> = factor(</a:t>
            </a:r>
            <a:r>
              <a:rPr lang="en-US" altLang="en-US" sz="2400" i="1" dirty="0"/>
              <a:t>p</a:t>
            </a:r>
            <a:r>
              <a:rPr lang="en-US" altLang="en-US" sz="2400" dirty="0"/>
              <a:t>, </a:t>
            </a:r>
            <a:r>
              <a:rPr lang="en-US" altLang="en-US" sz="2400" i="1" dirty="0"/>
              <a:t>n</a:t>
            </a:r>
            <a:r>
              <a:rPr lang="en-US" altLang="en-US" sz="2400" dirty="0"/>
              <a:t> * </a:t>
            </a:r>
            <a:r>
              <a:rPr lang="en-US" altLang="en-US" sz="2400" i="1" dirty="0"/>
              <a:t>R</a:t>
            </a:r>
            <a:r>
              <a:rPr lang="en-US" altLang="en-US" sz="2400" dirty="0"/>
              <a:t> * </a:t>
            </a:r>
            <a:r>
              <a:rPr lang="en-US" altLang="en-US" sz="2400" i="1" dirty="0"/>
              <a:t>T</a:t>
            </a:r>
            <a:r>
              <a:rPr lang="en-US" altLang="en-US" sz="2400" dirty="0"/>
              <a:t>)                  		</a:t>
            </a:r>
            <a:endParaRPr lang="en-US" altLang="en-US" sz="2400" dirty="0">
              <a:solidFill>
                <a:schemeClr val="hlink"/>
              </a:solidFill>
            </a:endParaRPr>
          </a:p>
          <a:p>
            <a:pPr eaLnBrk="1" hangingPunct="1">
              <a:lnSpc>
                <a:spcPct val="80000"/>
              </a:lnSpc>
              <a:buFontTx/>
              <a:buNone/>
            </a:pPr>
            <a:r>
              <a:rPr lang="en-US" altLang="en-US" sz="2400" dirty="0"/>
              <a:t>    = [ 21.39, 25.14] L 			</a:t>
            </a:r>
            <a:r>
              <a:rPr lang="en-US" altLang="en-US" sz="2400" dirty="0">
                <a:solidFill>
                  <a:srgbClr val="0000FF"/>
                </a:solidFill>
              </a:rPr>
              <a:t>// control solution</a:t>
            </a:r>
          </a:p>
        </p:txBody>
      </p:sp>
      <p:sp>
        <p:nvSpPr>
          <p:cNvPr id="299013" name="Rectangle 5"/>
          <p:cNvSpPr>
            <a:spLocks noChangeArrowheads="1"/>
          </p:cNvSpPr>
          <p:nvPr/>
        </p:nvSpPr>
        <p:spPr bwMode="auto">
          <a:xfrm>
            <a:off x="384628" y="4587875"/>
            <a:ext cx="2350387" cy="461665"/>
          </a:xfrm>
          <a:prstGeom prst="rect">
            <a:avLst/>
          </a:prstGeom>
          <a:solidFill>
            <a:schemeClr val="bg1"/>
          </a:solidFill>
          <a:ln>
            <a:noFill/>
          </a:ln>
          <a:effectLs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2400" i="1" dirty="0">
                <a:latin typeface="+mn-lt"/>
              </a:rPr>
              <a:t>n</a:t>
            </a:r>
            <a:r>
              <a:rPr lang="en-US" altLang="en-US" sz="2400" dirty="0">
                <a:latin typeface="+mn-lt"/>
              </a:rPr>
              <a:t> </a:t>
            </a:r>
            <a:r>
              <a:rPr lang="en-US" altLang="en-US" sz="2400" dirty="0">
                <a:latin typeface="+mn-lt"/>
                <a:sym typeface="Symbol" panose="05050102010706020507" pitchFamily="18" charset="2"/>
              </a:rPr>
              <a:t></a:t>
            </a:r>
            <a:r>
              <a:rPr lang="en-US" altLang="en-US" sz="2400" dirty="0">
                <a:latin typeface="+mn-lt"/>
              </a:rPr>
              <a:t> </a:t>
            </a:r>
            <a:r>
              <a:rPr lang="en-US" altLang="en-US" sz="2400" i="1" dirty="0">
                <a:latin typeface="+mn-lt"/>
              </a:rPr>
              <a:t>R</a:t>
            </a:r>
            <a:r>
              <a:rPr lang="en-US" altLang="en-US" sz="2400" dirty="0">
                <a:latin typeface="+mn-lt"/>
              </a:rPr>
              <a:t> </a:t>
            </a:r>
            <a:r>
              <a:rPr lang="en-US" altLang="en-US" sz="2400" dirty="0">
                <a:latin typeface="+mn-lt"/>
                <a:sym typeface="Symbol" panose="05050102010706020507" pitchFamily="18" charset="2"/>
              </a:rPr>
              <a:t></a:t>
            </a:r>
            <a:r>
              <a:rPr lang="en-US" altLang="en-US" sz="2400" dirty="0">
                <a:latin typeface="+mn-lt"/>
              </a:rPr>
              <a:t> </a:t>
            </a:r>
            <a:r>
              <a:rPr lang="en-US" altLang="en-US" sz="2400" i="1" dirty="0">
                <a:latin typeface="+mn-lt"/>
              </a:rPr>
              <a:t>T / V = p </a:t>
            </a:r>
          </a:p>
        </p:txBody>
      </p:sp>
      <p:graphicFrame>
        <p:nvGraphicFramePr>
          <p:cNvPr id="299118" name="Group 110"/>
          <p:cNvGraphicFramePr>
            <a:graphicFrameLocks noGrp="1"/>
          </p:cNvGraphicFramePr>
          <p:nvPr>
            <p:ph sz="half" idx="2"/>
          </p:nvPr>
        </p:nvGraphicFramePr>
        <p:xfrm>
          <a:off x="9296400" y="2362200"/>
          <a:ext cx="4114800" cy="3001965"/>
        </p:xfrm>
        <a:graphic>
          <a:graphicData uri="http://schemas.openxmlformats.org/drawingml/2006/table">
            <a:tbl>
              <a:tblPr/>
              <a:tblGrid>
                <a:gridCol w="904875">
                  <a:extLst>
                    <a:ext uri="{9D8B030D-6E8A-4147-A177-3AD203B41FA5}">
                      <a16:colId xmlns:a16="http://schemas.microsoft.com/office/drawing/2014/main" val="20000"/>
                    </a:ext>
                  </a:extLst>
                </a:gridCol>
                <a:gridCol w="1152525">
                  <a:extLst>
                    <a:ext uri="{9D8B030D-6E8A-4147-A177-3AD203B41FA5}">
                      <a16:colId xmlns:a16="http://schemas.microsoft.com/office/drawing/2014/main" val="20001"/>
                    </a:ext>
                  </a:extLst>
                </a:gridCol>
                <a:gridCol w="2057400">
                  <a:extLst>
                    <a:ext uri="{9D8B030D-6E8A-4147-A177-3AD203B41FA5}">
                      <a16:colId xmlns:a16="http://schemas.microsoft.com/office/drawing/2014/main" val="20002"/>
                    </a:ext>
                  </a:extLst>
                </a:gridCol>
              </a:tblGrid>
              <a:tr h="500063">
                <a:tc>
                  <a:txBody>
                    <a:bodyPr/>
                    <a:lstStyle>
                      <a:lvl1pPr>
                        <a:spcBef>
                          <a:spcPct val="20000"/>
                        </a:spcBef>
                        <a:defRPr sz="2800">
                          <a:solidFill>
                            <a:schemeClr val="tx1"/>
                          </a:solidFill>
                          <a:latin typeface="Arial" panose="020B0604020202020204" pitchFamily="34" charset="0"/>
                        </a:defRPr>
                      </a:lvl1pPr>
                      <a:lvl2pPr>
                        <a:spcBef>
                          <a:spcPct val="20000"/>
                        </a:spcBef>
                        <a:defRPr sz="2400">
                          <a:solidFill>
                            <a:schemeClr val="tx1"/>
                          </a:solidFill>
                          <a:latin typeface="Arial" panose="020B0604020202020204" pitchFamily="34" charset="0"/>
                        </a:defRPr>
                      </a:lvl2pPr>
                      <a:lvl3pPr>
                        <a:spcBef>
                          <a:spcPct val="20000"/>
                        </a:spcBef>
                        <a:defRPr sz="2000">
                          <a:solidFill>
                            <a:schemeClr val="tx1"/>
                          </a:solidFill>
                          <a:latin typeface="Arial" panose="020B0604020202020204" pitchFamily="34" charset="0"/>
                        </a:defRPr>
                      </a:lvl3pPr>
                      <a:lvl4pPr>
                        <a:spcBef>
                          <a:spcPct val="20000"/>
                        </a:spcBef>
                        <a:defRPr>
                          <a:solidFill>
                            <a:schemeClr val="tx1"/>
                          </a:solidFill>
                          <a:latin typeface="Arial" panose="020B0604020202020204" pitchFamily="34" charset="0"/>
                        </a:defRPr>
                      </a:lvl4pPr>
                      <a:lvl5pPr>
                        <a:spcBef>
                          <a:spcPct val="20000"/>
                        </a:spcBef>
                        <a:defRPr>
                          <a:solidFill>
                            <a:schemeClr val="tx1"/>
                          </a:solidFill>
                          <a:latin typeface="Arial" panose="020B0604020202020204" pitchFamily="34" charset="0"/>
                        </a:defRPr>
                      </a:lvl5pPr>
                      <a:lvl6pPr fontAlgn="base">
                        <a:spcBef>
                          <a:spcPct val="20000"/>
                        </a:spcBef>
                        <a:spcAft>
                          <a:spcPct val="0"/>
                        </a:spcAft>
                        <a:defRPr>
                          <a:solidFill>
                            <a:schemeClr val="tx1"/>
                          </a:solidFill>
                          <a:latin typeface="Arial" panose="020B0604020202020204" pitchFamily="34" charset="0"/>
                        </a:defRPr>
                      </a:lvl6pPr>
                      <a:lvl7pPr fontAlgn="base">
                        <a:spcBef>
                          <a:spcPct val="20000"/>
                        </a:spcBef>
                        <a:spcAft>
                          <a:spcPct val="0"/>
                        </a:spcAft>
                        <a:defRPr>
                          <a:solidFill>
                            <a:schemeClr val="tx1"/>
                          </a:solidFill>
                          <a:latin typeface="Arial" panose="020B0604020202020204" pitchFamily="34" charset="0"/>
                        </a:defRPr>
                      </a:lvl7pPr>
                      <a:lvl8pPr fontAlgn="base">
                        <a:spcBef>
                          <a:spcPct val="20000"/>
                        </a:spcBef>
                        <a:spcAft>
                          <a:spcPct val="0"/>
                        </a:spcAft>
                        <a:defRPr>
                          <a:solidFill>
                            <a:schemeClr val="tx1"/>
                          </a:solidFill>
                          <a:latin typeface="Arial" panose="020B0604020202020204" pitchFamily="34" charset="0"/>
                        </a:defRPr>
                      </a:lvl8pPr>
                      <a:lvl9pPr fontAlgn="base">
                        <a:spcBef>
                          <a:spcPct val="20000"/>
                        </a:spcBef>
                        <a:spcAft>
                          <a:spcPct val="0"/>
                        </a:spcAft>
                        <a:defRPr>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altLang="en-US" sz="1200" b="0" i="1" u="none" strike="noStrike" cap="none" normalizeH="0" baseline="0">
                          <a:ln>
                            <a:noFill/>
                          </a:ln>
                          <a:solidFill>
                            <a:schemeClr val="tx1"/>
                          </a:solidFill>
                          <a:effectLst/>
                          <a:latin typeface="Arial" panose="020B0604020202020204" pitchFamily="34" charset="0"/>
                        </a:rPr>
                        <a:t>When you </a:t>
                      </a:r>
                    </a:p>
                    <a:p>
                      <a:pPr marL="0" marR="0" lvl="0" indent="0" algn="l" defTabSz="914400" rtl="0" eaLnBrk="1" fontAlgn="base" latinLnBrk="0" hangingPunct="1">
                        <a:lnSpc>
                          <a:spcPct val="100000"/>
                        </a:lnSpc>
                        <a:spcBef>
                          <a:spcPct val="20000"/>
                        </a:spcBef>
                        <a:spcAft>
                          <a:spcPct val="0"/>
                        </a:spcAft>
                        <a:buClrTx/>
                        <a:buSzTx/>
                        <a:buFontTx/>
                        <a:buNone/>
                        <a:tabLst/>
                      </a:pPr>
                      <a:r>
                        <a:rPr kumimoji="0" lang="en-US" altLang="en-US" sz="1200" b="0" i="1" u="none" strike="noStrike" cap="none" normalizeH="0" baseline="0">
                          <a:ln>
                            <a:noFill/>
                          </a:ln>
                          <a:solidFill>
                            <a:schemeClr val="tx1"/>
                          </a:solidFill>
                          <a:effectLst/>
                          <a:latin typeface="Arial" panose="020B0604020202020204" pitchFamily="34" charset="0"/>
                        </a:rPr>
                        <a:t>need for</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defRPr sz="2800">
                          <a:solidFill>
                            <a:schemeClr val="tx1"/>
                          </a:solidFill>
                          <a:latin typeface="Arial" panose="020B0604020202020204" pitchFamily="34" charset="0"/>
                        </a:defRPr>
                      </a:lvl1pPr>
                      <a:lvl2pPr>
                        <a:spcBef>
                          <a:spcPct val="20000"/>
                        </a:spcBef>
                        <a:defRPr sz="2400">
                          <a:solidFill>
                            <a:schemeClr val="tx1"/>
                          </a:solidFill>
                          <a:latin typeface="Arial" panose="020B0604020202020204" pitchFamily="34" charset="0"/>
                        </a:defRPr>
                      </a:lvl2pPr>
                      <a:lvl3pPr>
                        <a:spcBef>
                          <a:spcPct val="20000"/>
                        </a:spcBef>
                        <a:defRPr sz="2000">
                          <a:solidFill>
                            <a:schemeClr val="tx1"/>
                          </a:solidFill>
                          <a:latin typeface="Arial" panose="020B0604020202020204" pitchFamily="34" charset="0"/>
                        </a:defRPr>
                      </a:lvl3pPr>
                      <a:lvl4pPr>
                        <a:spcBef>
                          <a:spcPct val="20000"/>
                        </a:spcBef>
                        <a:defRPr>
                          <a:solidFill>
                            <a:schemeClr val="tx1"/>
                          </a:solidFill>
                          <a:latin typeface="Arial" panose="020B0604020202020204" pitchFamily="34" charset="0"/>
                        </a:defRPr>
                      </a:lvl4pPr>
                      <a:lvl5pPr>
                        <a:spcBef>
                          <a:spcPct val="20000"/>
                        </a:spcBef>
                        <a:defRPr>
                          <a:solidFill>
                            <a:schemeClr val="tx1"/>
                          </a:solidFill>
                          <a:latin typeface="Arial" panose="020B0604020202020204" pitchFamily="34" charset="0"/>
                        </a:defRPr>
                      </a:lvl5pPr>
                      <a:lvl6pPr fontAlgn="base">
                        <a:spcBef>
                          <a:spcPct val="20000"/>
                        </a:spcBef>
                        <a:spcAft>
                          <a:spcPct val="0"/>
                        </a:spcAft>
                        <a:defRPr>
                          <a:solidFill>
                            <a:schemeClr val="tx1"/>
                          </a:solidFill>
                          <a:latin typeface="Arial" panose="020B0604020202020204" pitchFamily="34" charset="0"/>
                        </a:defRPr>
                      </a:lvl6pPr>
                      <a:lvl7pPr fontAlgn="base">
                        <a:spcBef>
                          <a:spcPct val="20000"/>
                        </a:spcBef>
                        <a:spcAft>
                          <a:spcPct val="0"/>
                        </a:spcAft>
                        <a:defRPr>
                          <a:solidFill>
                            <a:schemeClr val="tx1"/>
                          </a:solidFill>
                          <a:latin typeface="Arial" panose="020B0604020202020204" pitchFamily="34" charset="0"/>
                        </a:defRPr>
                      </a:lvl7pPr>
                      <a:lvl8pPr fontAlgn="base">
                        <a:spcBef>
                          <a:spcPct val="20000"/>
                        </a:spcBef>
                        <a:spcAft>
                          <a:spcPct val="0"/>
                        </a:spcAft>
                        <a:defRPr>
                          <a:solidFill>
                            <a:schemeClr val="tx1"/>
                          </a:solidFill>
                          <a:latin typeface="Arial" panose="020B0604020202020204" pitchFamily="34" charset="0"/>
                        </a:defRPr>
                      </a:lvl8pPr>
                      <a:lvl9pPr fontAlgn="base">
                        <a:spcBef>
                          <a:spcPct val="20000"/>
                        </a:spcBef>
                        <a:spcAft>
                          <a:spcPct val="0"/>
                        </a:spcAft>
                        <a:defRPr>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altLang="en-US" sz="1200" b="0" i="1" u="none" strike="noStrike" cap="none" normalizeH="0" baseline="0">
                          <a:ln>
                            <a:noFill/>
                          </a:ln>
                          <a:solidFill>
                            <a:schemeClr val="tx1"/>
                          </a:solidFill>
                          <a:effectLst/>
                          <a:latin typeface="Arial" panose="020B0604020202020204" pitchFamily="34" charset="0"/>
                        </a:rPr>
                        <a:t>And you have</a:t>
                      </a:r>
                    </a:p>
                    <a:p>
                      <a:pPr marL="0" marR="0" lvl="0" indent="0" algn="l" defTabSz="914400" rtl="0" eaLnBrk="1" fontAlgn="base" latinLnBrk="0" hangingPunct="1">
                        <a:lnSpc>
                          <a:spcPct val="100000"/>
                        </a:lnSpc>
                        <a:spcBef>
                          <a:spcPct val="20000"/>
                        </a:spcBef>
                        <a:spcAft>
                          <a:spcPct val="0"/>
                        </a:spcAft>
                        <a:buClrTx/>
                        <a:buSzTx/>
                        <a:buFontTx/>
                        <a:buNone/>
                        <a:tabLst/>
                      </a:pPr>
                      <a:r>
                        <a:rPr kumimoji="0" lang="en-US" altLang="en-US" sz="1200" b="0" i="1" u="none" strike="noStrike" cap="none" normalizeH="0" baseline="0">
                          <a:ln>
                            <a:noFill/>
                          </a:ln>
                          <a:solidFill>
                            <a:schemeClr val="tx1"/>
                          </a:solidFill>
                          <a:effectLst/>
                          <a:latin typeface="Arial" panose="020B0604020202020204" pitchFamily="34" charset="0"/>
                        </a:rPr>
                        <a:t>estimates for</a:t>
                      </a:r>
                    </a:p>
                  </a:txBody>
                  <a:tcP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defRPr sz="2800">
                          <a:solidFill>
                            <a:schemeClr val="tx1"/>
                          </a:solidFill>
                          <a:latin typeface="Arial" panose="020B0604020202020204" pitchFamily="34" charset="0"/>
                        </a:defRPr>
                      </a:lvl1pPr>
                      <a:lvl2pPr>
                        <a:spcBef>
                          <a:spcPct val="20000"/>
                        </a:spcBef>
                        <a:defRPr sz="2400">
                          <a:solidFill>
                            <a:schemeClr val="tx1"/>
                          </a:solidFill>
                          <a:latin typeface="Arial" panose="020B0604020202020204" pitchFamily="34" charset="0"/>
                        </a:defRPr>
                      </a:lvl2pPr>
                      <a:lvl3pPr>
                        <a:spcBef>
                          <a:spcPct val="20000"/>
                        </a:spcBef>
                        <a:defRPr sz="2000">
                          <a:solidFill>
                            <a:schemeClr val="tx1"/>
                          </a:solidFill>
                          <a:latin typeface="Arial" panose="020B0604020202020204" pitchFamily="34" charset="0"/>
                        </a:defRPr>
                      </a:lvl3pPr>
                      <a:lvl4pPr>
                        <a:spcBef>
                          <a:spcPct val="20000"/>
                        </a:spcBef>
                        <a:defRPr>
                          <a:solidFill>
                            <a:schemeClr val="tx1"/>
                          </a:solidFill>
                          <a:latin typeface="Arial" panose="020B0604020202020204" pitchFamily="34" charset="0"/>
                        </a:defRPr>
                      </a:lvl4pPr>
                      <a:lvl5pPr>
                        <a:spcBef>
                          <a:spcPct val="20000"/>
                        </a:spcBef>
                        <a:defRPr>
                          <a:solidFill>
                            <a:schemeClr val="tx1"/>
                          </a:solidFill>
                          <a:latin typeface="Arial" panose="020B0604020202020204" pitchFamily="34" charset="0"/>
                        </a:defRPr>
                      </a:lvl5pPr>
                      <a:lvl6pPr fontAlgn="base">
                        <a:spcBef>
                          <a:spcPct val="20000"/>
                        </a:spcBef>
                        <a:spcAft>
                          <a:spcPct val="0"/>
                        </a:spcAft>
                        <a:defRPr>
                          <a:solidFill>
                            <a:schemeClr val="tx1"/>
                          </a:solidFill>
                          <a:latin typeface="Arial" panose="020B0604020202020204" pitchFamily="34" charset="0"/>
                        </a:defRPr>
                      </a:lvl6pPr>
                      <a:lvl7pPr fontAlgn="base">
                        <a:spcBef>
                          <a:spcPct val="20000"/>
                        </a:spcBef>
                        <a:spcAft>
                          <a:spcPct val="0"/>
                        </a:spcAft>
                        <a:defRPr>
                          <a:solidFill>
                            <a:schemeClr val="tx1"/>
                          </a:solidFill>
                          <a:latin typeface="Arial" panose="020B0604020202020204" pitchFamily="34" charset="0"/>
                        </a:defRPr>
                      </a:lvl7pPr>
                      <a:lvl8pPr fontAlgn="base">
                        <a:spcBef>
                          <a:spcPct val="20000"/>
                        </a:spcBef>
                        <a:spcAft>
                          <a:spcPct val="0"/>
                        </a:spcAft>
                        <a:defRPr>
                          <a:solidFill>
                            <a:schemeClr val="tx1"/>
                          </a:solidFill>
                          <a:latin typeface="Arial" panose="020B0604020202020204" pitchFamily="34" charset="0"/>
                        </a:defRPr>
                      </a:lvl8pPr>
                      <a:lvl9pPr fontAlgn="base">
                        <a:spcBef>
                          <a:spcPct val="20000"/>
                        </a:spcBef>
                        <a:spcAft>
                          <a:spcPct val="0"/>
                        </a:spcAft>
                        <a:defRPr>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altLang="en-US" sz="1200" b="0" i="1" u="none" strike="noStrike" cap="none" normalizeH="0" baseline="0">
                          <a:ln>
                            <a:noFill/>
                          </a:ln>
                          <a:solidFill>
                            <a:schemeClr val="tx1"/>
                          </a:solidFill>
                          <a:effectLst/>
                          <a:latin typeface="Arial" panose="020B0604020202020204" pitchFamily="34" charset="0"/>
                        </a:rPr>
                        <a:t>Use this formula</a:t>
                      </a:r>
                    </a:p>
                    <a:p>
                      <a:pPr marL="0" marR="0" lvl="0" indent="0" algn="l" defTabSz="914400" rtl="0" eaLnBrk="1" fontAlgn="base" latinLnBrk="0" hangingPunct="1">
                        <a:lnSpc>
                          <a:spcPct val="100000"/>
                        </a:lnSpc>
                        <a:spcBef>
                          <a:spcPct val="20000"/>
                        </a:spcBef>
                        <a:spcAft>
                          <a:spcPct val="0"/>
                        </a:spcAft>
                        <a:buClrTx/>
                        <a:buSzTx/>
                        <a:buFontTx/>
                        <a:buNone/>
                        <a:tabLst/>
                      </a:pPr>
                      <a:r>
                        <a:rPr kumimoji="0" lang="en-US" altLang="en-US" sz="1200" b="0" i="1" u="none" strike="noStrike" cap="none" normalizeH="0" baseline="0">
                          <a:ln>
                            <a:noFill/>
                          </a:ln>
                          <a:solidFill>
                            <a:schemeClr val="tx1"/>
                          </a:solidFill>
                          <a:effectLst/>
                          <a:latin typeface="Arial" panose="020B0604020202020204" pitchFamily="34" charset="0"/>
                        </a:rPr>
                        <a:t>to find the </a:t>
                      </a:r>
                      <a:r>
                        <a:rPr kumimoji="0" lang="en-US" altLang="en-US" sz="1200" b="0" i="1" u="none" strike="noStrike" cap="none" normalizeH="0" baseline="0">
                          <a:ln>
                            <a:noFill/>
                          </a:ln>
                          <a:solidFill>
                            <a:srgbClr val="FF0000"/>
                          </a:solidFill>
                          <a:effectLst/>
                          <a:latin typeface="Arial" panose="020B0604020202020204" pitchFamily="34" charset="0"/>
                        </a:rPr>
                        <a:t>control variable</a:t>
                      </a:r>
                      <a:endParaRPr kumimoji="0" lang="en-US" altLang="en-US" sz="1200" b="0" i="0" u="none" strike="noStrike" cap="none" normalizeH="0" baseline="0">
                        <a:ln>
                          <a:noFill/>
                        </a:ln>
                        <a:solidFill>
                          <a:srgbClr val="FF0000"/>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0"/>
                  </a:ext>
                </a:extLst>
              </a:tr>
              <a:tr h="500063">
                <a:tc>
                  <a:txBody>
                    <a:bodyPr/>
                    <a:lstStyle>
                      <a:lvl1pPr>
                        <a:spcBef>
                          <a:spcPct val="20000"/>
                        </a:spcBef>
                        <a:defRPr sz="2800">
                          <a:solidFill>
                            <a:schemeClr val="tx1"/>
                          </a:solidFill>
                          <a:latin typeface="Arial" panose="020B0604020202020204" pitchFamily="34" charset="0"/>
                        </a:defRPr>
                      </a:lvl1pPr>
                      <a:lvl2pPr>
                        <a:spcBef>
                          <a:spcPct val="20000"/>
                        </a:spcBef>
                        <a:defRPr sz="2400">
                          <a:solidFill>
                            <a:schemeClr val="tx1"/>
                          </a:solidFill>
                          <a:latin typeface="Arial" panose="020B0604020202020204" pitchFamily="34" charset="0"/>
                        </a:defRPr>
                      </a:lvl2pPr>
                      <a:lvl3pPr>
                        <a:spcBef>
                          <a:spcPct val="20000"/>
                        </a:spcBef>
                        <a:defRPr sz="2000">
                          <a:solidFill>
                            <a:schemeClr val="tx1"/>
                          </a:solidFill>
                          <a:latin typeface="Arial" panose="020B0604020202020204" pitchFamily="34" charset="0"/>
                        </a:defRPr>
                      </a:lvl3pPr>
                      <a:lvl4pPr>
                        <a:spcBef>
                          <a:spcPct val="20000"/>
                        </a:spcBef>
                        <a:defRPr>
                          <a:solidFill>
                            <a:schemeClr val="tx1"/>
                          </a:solidFill>
                          <a:latin typeface="Arial" panose="020B0604020202020204" pitchFamily="34" charset="0"/>
                        </a:defRPr>
                      </a:lvl4pPr>
                      <a:lvl5pPr>
                        <a:spcBef>
                          <a:spcPct val="20000"/>
                        </a:spcBef>
                        <a:defRPr>
                          <a:solidFill>
                            <a:schemeClr val="tx1"/>
                          </a:solidFill>
                          <a:latin typeface="Arial" panose="020B0604020202020204" pitchFamily="34" charset="0"/>
                        </a:defRPr>
                      </a:lvl5pPr>
                      <a:lvl6pPr fontAlgn="base">
                        <a:spcBef>
                          <a:spcPct val="20000"/>
                        </a:spcBef>
                        <a:spcAft>
                          <a:spcPct val="0"/>
                        </a:spcAft>
                        <a:defRPr>
                          <a:solidFill>
                            <a:schemeClr val="tx1"/>
                          </a:solidFill>
                          <a:latin typeface="Arial" panose="020B0604020202020204" pitchFamily="34" charset="0"/>
                        </a:defRPr>
                      </a:lvl6pPr>
                      <a:lvl7pPr fontAlgn="base">
                        <a:spcBef>
                          <a:spcPct val="20000"/>
                        </a:spcBef>
                        <a:spcAft>
                          <a:spcPct val="0"/>
                        </a:spcAft>
                        <a:defRPr>
                          <a:solidFill>
                            <a:schemeClr val="tx1"/>
                          </a:solidFill>
                          <a:latin typeface="Arial" panose="020B0604020202020204" pitchFamily="34" charset="0"/>
                        </a:defRPr>
                      </a:lvl7pPr>
                      <a:lvl8pPr fontAlgn="base">
                        <a:spcBef>
                          <a:spcPct val="20000"/>
                        </a:spcBef>
                        <a:spcAft>
                          <a:spcPct val="0"/>
                        </a:spcAft>
                        <a:defRPr>
                          <a:solidFill>
                            <a:schemeClr val="tx1"/>
                          </a:solidFill>
                          <a:latin typeface="Arial" panose="020B0604020202020204" pitchFamily="34" charset="0"/>
                        </a:defRPr>
                      </a:lvl8pPr>
                      <a:lvl9pPr fontAlgn="base">
                        <a:spcBef>
                          <a:spcPct val="20000"/>
                        </a:spcBef>
                        <a:spcAft>
                          <a:spcPct val="0"/>
                        </a:spcAft>
                        <a:defRPr>
                          <a:solidFill>
                            <a:schemeClr val="tx1"/>
                          </a:solidFill>
                          <a:latin typeface="Arial" panose="020B0604020202020204" pitchFamily="34" charset="0"/>
                        </a:defRPr>
                      </a:lvl9pPr>
                    </a:lstStyle>
                    <a:p>
                      <a:pPr marL="0" marR="0" lvl="0" indent="0" algn="l" defTabSz="914400" rtl="0" eaLnBrk="1" fontAlgn="base" latinLnBrk="0" hangingPunct="1">
                        <a:lnSpc>
                          <a:spcPct val="175000"/>
                        </a:lnSpc>
                        <a:spcBef>
                          <a:spcPct val="20000"/>
                        </a:spcBef>
                        <a:spcAft>
                          <a:spcPct val="0"/>
                        </a:spcAft>
                        <a:buClrTx/>
                        <a:buSzTx/>
                        <a:buFontTx/>
                        <a:buNone/>
                        <a:tabLst/>
                      </a:pPr>
                      <a:r>
                        <a:rPr kumimoji="0" lang="pt-BR" altLang="en-US" sz="1200" b="0" i="1" u="none" strike="noStrike" cap="none" normalizeH="0" baseline="0">
                          <a:ln>
                            <a:noFill/>
                          </a:ln>
                          <a:solidFill>
                            <a:schemeClr val="tx1"/>
                          </a:solidFill>
                          <a:effectLst/>
                          <a:latin typeface="Arial" panose="020B0604020202020204" pitchFamily="34" charset="0"/>
                        </a:rPr>
                        <a:t>A + B </a:t>
                      </a:r>
                      <a:r>
                        <a:rPr kumimoji="0" lang="en-US" altLang="en-US" sz="1200" b="0" i="0" u="none" strike="noStrike" cap="none" normalizeH="0" baseline="0">
                          <a:ln>
                            <a:noFill/>
                          </a:ln>
                          <a:solidFill>
                            <a:schemeClr val="tx1"/>
                          </a:solidFill>
                          <a:effectLst/>
                          <a:latin typeface="Arial" panose="020B0604020202020204" pitchFamily="34" charset="0"/>
                          <a:sym typeface="Symbol" panose="05050102010706020507" pitchFamily="18" charset="2"/>
                        </a:rPr>
                        <a:t></a:t>
                      </a:r>
                      <a:r>
                        <a:rPr kumimoji="0" lang="pt-BR" altLang="en-US" sz="1200" b="0" i="1" u="none" strike="noStrike" cap="none" normalizeH="0" baseline="0">
                          <a:ln>
                            <a:noFill/>
                          </a:ln>
                          <a:solidFill>
                            <a:schemeClr val="tx1"/>
                          </a:solidFill>
                          <a:effectLst/>
                          <a:latin typeface="Arial" panose="020B0604020202020204" pitchFamily="34" charset="0"/>
                        </a:rPr>
                        <a:t> C</a:t>
                      </a:r>
                      <a:endParaRPr kumimoji="0" lang="en-US" altLang="en-US" sz="1200" b="0" i="1" u="none" strike="noStrike" cap="none" normalizeH="0" baseline="0">
                        <a:ln>
                          <a:noFill/>
                        </a:ln>
                        <a:solidFill>
                          <a:schemeClr val="tx1"/>
                        </a:solidFill>
                        <a:effectLst/>
                        <a:latin typeface="Arial" panose="020B0604020202020204" pitchFamily="34"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defRPr sz="2800">
                          <a:solidFill>
                            <a:schemeClr val="tx1"/>
                          </a:solidFill>
                          <a:latin typeface="Arial" panose="020B0604020202020204" pitchFamily="34" charset="0"/>
                        </a:defRPr>
                      </a:lvl1pPr>
                      <a:lvl2pPr>
                        <a:spcBef>
                          <a:spcPct val="20000"/>
                        </a:spcBef>
                        <a:defRPr sz="2400">
                          <a:solidFill>
                            <a:schemeClr val="tx1"/>
                          </a:solidFill>
                          <a:latin typeface="Arial" panose="020B0604020202020204" pitchFamily="34" charset="0"/>
                        </a:defRPr>
                      </a:lvl2pPr>
                      <a:lvl3pPr>
                        <a:spcBef>
                          <a:spcPct val="20000"/>
                        </a:spcBef>
                        <a:defRPr sz="2000">
                          <a:solidFill>
                            <a:schemeClr val="tx1"/>
                          </a:solidFill>
                          <a:latin typeface="Arial" panose="020B0604020202020204" pitchFamily="34" charset="0"/>
                        </a:defRPr>
                      </a:lvl3pPr>
                      <a:lvl4pPr>
                        <a:spcBef>
                          <a:spcPct val="20000"/>
                        </a:spcBef>
                        <a:defRPr>
                          <a:solidFill>
                            <a:schemeClr val="tx1"/>
                          </a:solidFill>
                          <a:latin typeface="Arial" panose="020B0604020202020204" pitchFamily="34" charset="0"/>
                        </a:defRPr>
                      </a:lvl4pPr>
                      <a:lvl5pPr>
                        <a:spcBef>
                          <a:spcPct val="20000"/>
                        </a:spcBef>
                        <a:defRPr>
                          <a:solidFill>
                            <a:schemeClr val="tx1"/>
                          </a:solidFill>
                          <a:latin typeface="Arial" panose="020B0604020202020204" pitchFamily="34" charset="0"/>
                        </a:defRPr>
                      </a:lvl5pPr>
                      <a:lvl6pPr fontAlgn="base">
                        <a:spcBef>
                          <a:spcPct val="20000"/>
                        </a:spcBef>
                        <a:spcAft>
                          <a:spcPct val="0"/>
                        </a:spcAft>
                        <a:defRPr>
                          <a:solidFill>
                            <a:schemeClr val="tx1"/>
                          </a:solidFill>
                          <a:latin typeface="Arial" panose="020B0604020202020204" pitchFamily="34" charset="0"/>
                        </a:defRPr>
                      </a:lvl6pPr>
                      <a:lvl7pPr fontAlgn="base">
                        <a:spcBef>
                          <a:spcPct val="20000"/>
                        </a:spcBef>
                        <a:spcAft>
                          <a:spcPct val="0"/>
                        </a:spcAft>
                        <a:defRPr>
                          <a:solidFill>
                            <a:schemeClr val="tx1"/>
                          </a:solidFill>
                          <a:latin typeface="Arial" panose="020B0604020202020204" pitchFamily="34" charset="0"/>
                        </a:defRPr>
                      </a:lvl7pPr>
                      <a:lvl8pPr fontAlgn="base">
                        <a:spcBef>
                          <a:spcPct val="20000"/>
                        </a:spcBef>
                        <a:spcAft>
                          <a:spcPct val="0"/>
                        </a:spcAft>
                        <a:defRPr>
                          <a:solidFill>
                            <a:schemeClr val="tx1"/>
                          </a:solidFill>
                          <a:latin typeface="Arial" panose="020B0604020202020204" pitchFamily="34" charset="0"/>
                        </a:defRPr>
                      </a:lvl8pPr>
                      <a:lvl9pPr fontAlgn="base">
                        <a:spcBef>
                          <a:spcPct val="20000"/>
                        </a:spcBef>
                        <a:spcAft>
                          <a:spcPct val="0"/>
                        </a:spcAft>
                        <a:defRPr>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pt-BR" altLang="en-US" sz="1200" b="0" i="1" u="none" strike="noStrike" cap="none" normalizeH="0" baseline="0">
                          <a:ln>
                            <a:noFill/>
                          </a:ln>
                          <a:solidFill>
                            <a:schemeClr val="tx1"/>
                          </a:solidFill>
                          <a:effectLst/>
                          <a:latin typeface="Arial" panose="020B0604020202020204" pitchFamily="34" charset="0"/>
                        </a:rPr>
                        <a:t>A</a:t>
                      </a:r>
                      <a:r>
                        <a:rPr kumimoji="0" lang="pt-BR" altLang="en-US" sz="1200" b="0" i="0" u="none" strike="noStrike" cap="none" normalizeH="0" baseline="0">
                          <a:ln>
                            <a:noFill/>
                          </a:ln>
                          <a:solidFill>
                            <a:schemeClr val="tx1"/>
                          </a:solidFill>
                          <a:effectLst/>
                          <a:latin typeface="Arial" panose="020B0604020202020204" pitchFamily="34" charset="0"/>
                        </a:rPr>
                        <a:t>, </a:t>
                      </a:r>
                      <a:r>
                        <a:rPr kumimoji="0" lang="pt-BR" altLang="en-US" sz="1200" b="0" i="1" u="none" strike="noStrike" cap="none" normalizeH="0" baseline="0">
                          <a:ln>
                            <a:noFill/>
                          </a:ln>
                          <a:solidFill>
                            <a:schemeClr val="tx1"/>
                          </a:solidFill>
                          <a:effectLst/>
                          <a:latin typeface="Arial" panose="020B0604020202020204" pitchFamily="34" charset="0"/>
                        </a:rPr>
                        <a:t>C</a:t>
                      </a:r>
                    </a:p>
                    <a:p>
                      <a:pPr marL="0" marR="0" lvl="0" indent="0" algn="l" defTabSz="914400" rtl="0" eaLnBrk="1" fontAlgn="base" latinLnBrk="0" hangingPunct="1">
                        <a:lnSpc>
                          <a:spcPct val="100000"/>
                        </a:lnSpc>
                        <a:spcBef>
                          <a:spcPct val="20000"/>
                        </a:spcBef>
                        <a:spcAft>
                          <a:spcPct val="0"/>
                        </a:spcAft>
                        <a:buClrTx/>
                        <a:buSzTx/>
                        <a:buFontTx/>
                        <a:buNone/>
                        <a:tabLst/>
                      </a:pPr>
                      <a:r>
                        <a:rPr kumimoji="0" lang="pt-BR" altLang="en-US" sz="1200" b="0" i="1" u="none" strike="noStrike" cap="none" normalizeH="0" baseline="0">
                          <a:ln>
                            <a:noFill/>
                          </a:ln>
                          <a:solidFill>
                            <a:schemeClr val="tx1"/>
                          </a:solidFill>
                          <a:effectLst/>
                          <a:latin typeface="Arial" panose="020B0604020202020204" pitchFamily="34" charset="0"/>
                        </a:rPr>
                        <a:t>B </a:t>
                      </a:r>
                      <a:r>
                        <a:rPr kumimoji="0" lang="pt-BR" altLang="en-US" sz="1200" b="0" i="0" u="none" strike="noStrike" cap="none" normalizeH="0" baseline="0">
                          <a:ln>
                            <a:noFill/>
                          </a:ln>
                          <a:solidFill>
                            <a:schemeClr val="tx1"/>
                          </a:solidFill>
                          <a:effectLst/>
                          <a:latin typeface="Arial" panose="020B0604020202020204" pitchFamily="34" charset="0"/>
                        </a:rPr>
                        <a:t>,</a:t>
                      </a:r>
                      <a:r>
                        <a:rPr kumimoji="0" lang="pt-BR" altLang="en-US" sz="1200" b="0" i="1" u="none" strike="noStrike" cap="none" normalizeH="0" baseline="0">
                          <a:ln>
                            <a:noFill/>
                          </a:ln>
                          <a:solidFill>
                            <a:schemeClr val="tx1"/>
                          </a:solidFill>
                          <a:effectLst/>
                          <a:latin typeface="Arial" panose="020B0604020202020204" pitchFamily="34" charset="0"/>
                        </a:rPr>
                        <a:t>C</a:t>
                      </a:r>
                      <a:endParaRPr kumimoji="0" lang="en-US" altLang="en-US" sz="1200" b="0" i="1" u="none" strike="noStrike" cap="none" normalizeH="0" baseline="0">
                        <a:ln>
                          <a:noFill/>
                        </a:ln>
                        <a:solidFill>
                          <a:schemeClr val="tx1"/>
                        </a:solidFill>
                        <a:effectLst/>
                        <a:latin typeface="Arial" panose="020B0604020202020204" pitchFamily="34" charset="0"/>
                      </a:endParaRPr>
                    </a:p>
                  </a:txBody>
                  <a:tcP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defRPr sz="2800">
                          <a:solidFill>
                            <a:schemeClr val="tx1"/>
                          </a:solidFill>
                          <a:latin typeface="Arial" panose="020B0604020202020204" pitchFamily="34" charset="0"/>
                        </a:defRPr>
                      </a:lvl1pPr>
                      <a:lvl2pPr>
                        <a:spcBef>
                          <a:spcPct val="20000"/>
                        </a:spcBef>
                        <a:defRPr sz="2400">
                          <a:solidFill>
                            <a:schemeClr val="tx1"/>
                          </a:solidFill>
                          <a:latin typeface="Arial" panose="020B0604020202020204" pitchFamily="34" charset="0"/>
                        </a:defRPr>
                      </a:lvl2pPr>
                      <a:lvl3pPr>
                        <a:spcBef>
                          <a:spcPct val="20000"/>
                        </a:spcBef>
                        <a:defRPr sz="2000">
                          <a:solidFill>
                            <a:schemeClr val="tx1"/>
                          </a:solidFill>
                          <a:latin typeface="Arial" panose="020B0604020202020204" pitchFamily="34" charset="0"/>
                        </a:defRPr>
                      </a:lvl3pPr>
                      <a:lvl4pPr>
                        <a:spcBef>
                          <a:spcPct val="20000"/>
                        </a:spcBef>
                        <a:defRPr>
                          <a:solidFill>
                            <a:schemeClr val="tx1"/>
                          </a:solidFill>
                          <a:latin typeface="Arial" panose="020B0604020202020204" pitchFamily="34" charset="0"/>
                        </a:defRPr>
                      </a:lvl4pPr>
                      <a:lvl5pPr>
                        <a:spcBef>
                          <a:spcPct val="20000"/>
                        </a:spcBef>
                        <a:defRPr>
                          <a:solidFill>
                            <a:schemeClr val="tx1"/>
                          </a:solidFill>
                          <a:latin typeface="Arial" panose="020B0604020202020204" pitchFamily="34" charset="0"/>
                        </a:defRPr>
                      </a:lvl5pPr>
                      <a:lvl6pPr fontAlgn="base">
                        <a:spcBef>
                          <a:spcPct val="20000"/>
                        </a:spcBef>
                        <a:spcAft>
                          <a:spcPct val="0"/>
                        </a:spcAft>
                        <a:defRPr>
                          <a:solidFill>
                            <a:schemeClr val="tx1"/>
                          </a:solidFill>
                          <a:latin typeface="Arial" panose="020B0604020202020204" pitchFamily="34" charset="0"/>
                        </a:defRPr>
                      </a:lvl6pPr>
                      <a:lvl7pPr fontAlgn="base">
                        <a:spcBef>
                          <a:spcPct val="20000"/>
                        </a:spcBef>
                        <a:spcAft>
                          <a:spcPct val="0"/>
                        </a:spcAft>
                        <a:defRPr>
                          <a:solidFill>
                            <a:schemeClr val="tx1"/>
                          </a:solidFill>
                          <a:latin typeface="Arial" panose="020B0604020202020204" pitchFamily="34" charset="0"/>
                        </a:defRPr>
                      </a:lvl7pPr>
                      <a:lvl8pPr fontAlgn="base">
                        <a:spcBef>
                          <a:spcPct val="20000"/>
                        </a:spcBef>
                        <a:spcAft>
                          <a:spcPct val="0"/>
                        </a:spcAft>
                        <a:defRPr>
                          <a:solidFill>
                            <a:schemeClr val="tx1"/>
                          </a:solidFill>
                          <a:latin typeface="Arial" panose="020B0604020202020204" pitchFamily="34" charset="0"/>
                        </a:defRPr>
                      </a:lvl8pPr>
                      <a:lvl9pPr fontAlgn="base">
                        <a:spcBef>
                          <a:spcPct val="20000"/>
                        </a:spcBef>
                        <a:spcAft>
                          <a:spcPct val="0"/>
                        </a:spcAft>
                        <a:defRPr>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altLang="en-US" sz="1200" b="0" i="1" u="none" strike="noStrike" cap="none" normalizeH="0" baseline="0">
                          <a:ln>
                            <a:noFill/>
                          </a:ln>
                          <a:solidFill>
                            <a:schemeClr val="tx1"/>
                          </a:solidFill>
                          <a:effectLst/>
                          <a:latin typeface="Arial" panose="020B0604020202020204" pitchFamily="34" charset="0"/>
                        </a:rPr>
                        <a:t>B</a:t>
                      </a:r>
                      <a:r>
                        <a:rPr kumimoji="0" lang="en-US" altLang="en-US" sz="1200" b="0" i="0" u="none" strike="noStrike" cap="none" normalizeH="0" baseline="0">
                          <a:ln>
                            <a:noFill/>
                          </a:ln>
                          <a:solidFill>
                            <a:schemeClr val="tx1"/>
                          </a:solidFill>
                          <a:effectLst/>
                          <a:latin typeface="Arial" panose="020B0604020202020204" pitchFamily="34" charset="0"/>
                        </a:rPr>
                        <a:t> = –backcalc(</a:t>
                      </a:r>
                      <a:r>
                        <a:rPr kumimoji="0" lang="en-US" altLang="en-US" sz="1200" b="0" i="1" u="none" strike="noStrike" cap="none" normalizeH="0" baseline="0">
                          <a:ln>
                            <a:noFill/>
                          </a:ln>
                          <a:solidFill>
                            <a:schemeClr val="tx1"/>
                          </a:solidFill>
                          <a:effectLst/>
                          <a:latin typeface="Arial" panose="020B0604020202020204" pitchFamily="34" charset="0"/>
                        </a:rPr>
                        <a:t>C</a:t>
                      </a:r>
                      <a:r>
                        <a:rPr kumimoji="0" lang="en-US" altLang="en-US" sz="1200" b="0" i="0" u="none" strike="noStrike" cap="none" normalizeH="0" baseline="0">
                          <a:ln>
                            <a:noFill/>
                          </a:ln>
                          <a:solidFill>
                            <a:schemeClr val="tx1"/>
                          </a:solidFill>
                          <a:effectLst/>
                          <a:latin typeface="Arial" panose="020B0604020202020204" pitchFamily="34" charset="0"/>
                        </a:rPr>
                        <a:t>, </a:t>
                      </a:r>
                      <a:r>
                        <a:rPr kumimoji="0" lang="en-US" altLang="en-US" sz="1200" b="0" i="1" u="none" strike="noStrike" cap="none" normalizeH="0" baseline="0">
                          <a:ln>
                            <a:noFill/>
                          </a:ln>
                          <a:solidFill>
                            <a:schemeClr val="tx1"/>
                          </a:solidFill>
                          <a:effectLst/>
                          <a:latin typeface="Arial" panose="020B0604020202020204" pitchFamily="34" charset="0"/>
                        </a:rPr>
                        <a:t>A</a:t>
                      </a:r>
                      <a:r>
                        <a:rPr kumimoji="0" lang="en-US" altLang="en-US" sz="1200" b="0" i="0" u="none" strike="noStrike" cap="none" normalizeH="0" baseline="0">
                          <a:ln>
                            <a:noFill/>
                          </a:ln>
                          <a:solidFill>
                            <a:schemeClr val="tx1"/>
                          </a:solidFill>
                          <a:effectLst/>
                          <a:latin typeface="Arial" panose="020B0604020202020204" pitchFamily="34" charset="0"/>
                        </a:rPr>
                        <a:t>)</a:t>
                      </a:r>
                    </a:p>
                    <a:p>
                      <a:pPr marL="0" marR="0" lvl="0" indent="0" algn="l" defTabSz="914400" rtl="0" eaLnBrk="1" fontAlgn="base" latinLnBrk="0" hangingPunct="1">
                        <a:lnSpc>
                          <a:spcPct val="100000"/>
                        </a:lnSpc>
                        <a:spcBef>
                          <a:spcPct val="20000"/>
                        </a:spcBef>
                        <a:spcAft>
                          <a:spcPct val="0"/>
                        </a:spcAft>
                        <a:buClrTx/>
                        <a:buSzTx/>
                        <a:buFontTx/>
                        <a:buNone/>
                        <a:tabLst/>
                      </a:pPr>
                      <a:r>
                        <a:rPr kumimoji="0" lang="en-US" altLang="en-US" sz="1200" b="0" i="1" u="none" strike="noStrike" cap="none" normalizeH="0" baseline="0">
                          <a:ln>
                            <a:noFill/>
                          </a:ln>
                          <a:solidFill>
                            <a:schemeClr val="tx1"/>
                          </a:solidFill>
                          <a:effectLst/>
                          <a:latin typeface="Arial" panose="020B0604020202020204" pitchFamily="34" charset="0"/>
                        </a:rPr>
                        <a:t>A</a:t>
                      </a:r>
                      <a:r>
                        <a:rPr kumimoji="0" lang="en-US" altLang="en-US" sz="1200" b="0" i="0" u="none" strike="noStrike" cap="none" normalizeH="0" baseline="0">
                          <a:ln>
                            <a:noFill/>
                          </a:ln>
                          <a:solidFill>
                            <a:schemeClr val="tx1"/>
                          </a:solidFill>
                          <a:effectLst/>
                          <a:latin typeface="Arial" panose="020B0604020202020204" pitchFamily="34" charset="0"/>
                        </a:rPr>
                        <a:t> = –backcalc(</a:t>
                      </a:r>
                      <a:r>
                        <a:rPr kumimoji="0" lang="en-US" altLang="en-US" sz="1200" b="0" i="1" u="none" strike="noStrike" cap="none" normalizeH="0" baseline="0">
                          <a:ln>
                            <a:noFill/>
                          </a:ln>
                          <a:solidFill>
                            <a:schemeClr val="tx1"/>
                          </a:solidFill>
                          <a:effectLst/>
                          <a:latin typeface="Arial" panose="020B0604020202020204" pitchFamily="34" charset="0"/>
                        </a:rPr>
                        <a:t>C</a:t>
                      </a:r>
                      <a:r>
                        <a:rPr kumimoji="0" lang="en-US" altLang="en-US" sz="1200" b="0" i="0" u="none" strike="noStrike" cap="none" normalizeH="0" baseline="0">
                          <a:ln>
                            <a:noFill/>
                          </a:ln>
                          <a:solidFill>
                            <a:schemeClr val="tx1"/>
                          </a:solidFill>
                          <a:effectLst/>
                          <a:latin typeface="Arial" panose="020B0604020202020204" pitchFamily="34" charset="0"/>
                        </a:rPr>
                        <a:t>, </a:t>
                      </a:r>
                      <a:r>
                        <a:rPr kumimoji="0" lang="en-US" altLang="en-US" sz="1200" b="0" i="1" u="none" strike="noStrike" cap="none" normalizeH="0" baseline="0">
                          <a:ln>
                            <a:noFill/>
                          </a:ln>
                          <a:solidFill>
                            <a:schemeClr val="tx1"/>
                          </a:solidFill>
                          <a:effectLst/>
                          <a:latin typeface="Arial" panose="020B0604020202020204" pitchFamily="34" charset="0"/>
                        </a:rPr>
                        <a:t>B</a:t>
                      </a:r>
                      <a:r>
                        <a:rPr kumimoji="0" lang="en-US" altLang="en-US" sz="1200" b="0" i="0" u="none" strike="noStrike" cap="none" normalizeH="0" baseline="0">
                          <a:ln>
                            <a:noFill/>
                          </a:ln>
                          <a:solidFill>
                            <a:schemeClr val="tx1"/>
                          </a:solidFill>
                          <a:effectLst/>
                          <a:latin typeface="Arial" panose="020B0604020202020204" pitchFamily="34" charset="0"/>
                        </a:rPr>
                        <a:t>)</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1"/>
                  </a:ext>
                </a:extLst>
              </a:tr>
              <a:tr h="501650">
                <a:tc>
                  <a:txBody>
                    <a:bodyPr/>
                    <a:lstStyle>
                      <a:lvl1pPr>
                        <a:spcBef>
                          <a:spcPct val="20000"/>
                        </a:spcBef>
                        <a:defRPr sz="2800">
                          <a:solidFill>
                            <a:schemeClr val="tx1"/>
                          </a:solidFill>
                          <a:latin typeface="Arial" panose="020B0604020202020204" pitchFamily="34" charset="0"/>
                        </a:defRPr>
                      </a:lvl1pPr>
                      <a:lvl2pPr>
                        <a:spcBef>
                          <a:spcPct val="20000"/>
                        </a:spcBef>
                        <a:defRPr sz="2400">
                          <a:solidFill>
                            <a:schemeClr val="tx1"/>
                          </a:solidFill>
                          <a:latin typeface="Arial" panose="020B0604020202020204" pitchFamily="34" charset="0"/>
                        </a:defRPr>
                      </a:lvl2pPr>
                      <a:lvl3pPr>
                        <a:spcBef>
                          <a:spcPct val="20000"/>
                        </a:spcBef>
                        <a:defRPr sz="2000">
                          <a:solidFill>
                            <a:schemeClr val="tx1"/>
                          </a:solidFill>
                          <a:latin typeface="Arial" panose="020B0604020202020204" pitchFamily="34" charset="0"/>
                        </a:defRPr>
                      </a:lvl3pPr>
                      <a:lvl4pPr>
                        <a:spcBef>
                          <a:spcPct val="20000"/>
                        </a:spcBef>
                        <a:defRPr>
                          <a:solidFill>
                            <a:schemeClr val="tx1"/>
                          </a:solidFill>
                          <a:latin typeface="Arial" panose="020B0604020202020204" pitchFamily="34" charset="0"/>
                        </a:defRPr>
                      </a:lvl4pPr>
                      <a:lvl5pPr>
                        <a:spcBef>
                          <a:spcPct val="20000"/>
                        </a:spcBef>
                        <a:defRPr>
                          <a:solidFill>
                            <a:schemeClr val="tx1"/>
                          </a:solidFill>
                          <a:latin typeface="Arial" panose="020B0604020202020204" pitchFamily="34" charset="0"/>
                        </a:defRPr>
                      </a:lvl5pPr>
                      <a:lvl6pPr fontAlgn="base">
                        <a:spcBef>
                          <a:spcPct val="20000"/>
                        </a:spcBef>
                        <a:spcAft>
                          <a:spcPct val="0"/>
                        </a:spcAft>
                        <a:defRPr>
                          <a:solidFill>
                            <a:schemeClr val="tx1"/>
                          </a:solidFill>
                          <a:latin typeface="Arial" panose="020B0604020202020204" pitchFamily="34" charset="0"/>
                        </a:defRPr>
                      </a:lvl6pPr>
                      <a:lvl7pPr fontAlgn="base">
                        <a:spcBef>
                          <a:spcPct val="20000"/>
                        </a:spcBef>
                        <a:spcAft>
                          <a:spcPct val="0"/>
                        </a:spcAft>
                        <a:defRPr>
                          <a:solidFill>
                            <a:schemeClr val="tx1"/>
                          </a:solidFill>
                          <a:latin typeface="Arial" panose="020B0604020202020204" pitchFamily="34" charset="0"/>
                        </a:defRPr>
                      </a:lvl7pPr>
                      <a:lvl8pPr fontAlgn="base">
                        <a:spcBef>
                          <a:spcPct val="20000"/>
                        </a:spcBef>
                        <a:spcAft>
                          <a:spcPct val="0"/>
                        </a:spcAft>
                        <a:defRPr>
                          <a:solidFill>
                            <a:schemeClr val="tx1"/>
                          </a:solidFill>
                          <a:latin typeface="Arial" panose="020B0604020202020204" pitchFamily="34" charset="0"/>
                        </a:defRPr>
                      </a:lvl8pPr>
                      <a:lvl9pPr fontAlgn="base">
                        <a:spcBef>
                          <a:spcPct val="20000"/>
                        </a:spcBef>
                        <a:spcAft>
                          <a:spcPct val="0"/>
                        </a:spcAft>
                        <a:defRPr>
                          <a:solidFill>
                            <a:schemeClr val="tx1"/>
                          </a:solidFill>
                          <a:latin typeface="Arial" panose="020B0604020202020204" pitchFamily="34" charset="0"/>
                        </a:defRPr>
                      </a:lvl9pPr>
                    </a:lstStyle>
                    <a:p>
                      <a:pPr marL="0" marR="0" lvl="0" indent="0" algn="l" defTabSz="914400" rtl="0" eaLnBrk="1" fontAlgn="base" latinLnBrk="0" hangingPunct="1">
                        <a:lnSpc>
                          <a:spcPct val="175000"/>
                        </a:lnSpc>
                        <a:spcBef>
                          <a:spcPct val="20000"/>
                        </a:spcBef>
                        <a:spcAft>
                          <a:spcPct val="0"/>
                        </a:spcAft>
                        <a:buClrTx/>
                        <a:buSzTx/>
                        <a:buFontTx/>
                        <a:buNone/>
                        <a:tabLst/>
                      </a:pPr>
                      <a:r>
                        <a:rPr kumimoji="0" lang="pt-BR" altLang="en-US" sz="1200" b="0" i="1" u="none" strike="noStrike" cap="none" normalizeH="0" baseline="0">
                          <a:ln>
                            <a:noFill/>
                          </a:ln>
                          <a:solidFill>
                            <a:schemeClr val="tx1"/>
                          </a:solidFill>
                          <a:effectLst/>
                          <a:latin typeface="Arial" panose="020B0604020202020204" pitchFamily="34" charset="0"/>
                        </a:rPr>
                        <a:t>A – B </a:t>
                      </a:r>
                      <a:r>
                        <a:rPr kumimoji="0" lang="pt-BR" altLang="en-US" sz="1200" b="0" i="0" u="none" strike="noStrike" cap="none" normalizeH="0" baseline="0">
                          <a:ln>
                            <a:noFill/>
                          </a:ln>
                          <a:solidFill>
                            <a:schemeClr val="tx1"/>
                          </a:solidFill>
                          <a:effectLst/>
                          <a:latin typeface="Arial" panose="020B0604020202020204" pitchFamily="34" charset="0"/>
                          <a:sym typeface="Symbol" panose="05050102010706020507" pitchFamily="18" charset="2"/>
                        </a:rPr>
                        <a:t></a:t>
                      </a:r>
                      <a:r>
                        <a:rPr kumimoji="0" lang="pt-BR" altLang="en-US" sz="1200" b="0" i="1" u="none" strike="noStrike" cap="none" normalizeH="0" baseline="0">
                          <a:ln>
                            <a:noFill/>
                          </a:ln>
                          <a:solidFill>
                            <a:schemeClr val="tx1"/>
                          </a:solidFill>
                          <a:effectLst/>
                          <a:latin typeface="Arial" panose="020B0604020202020204" pitchFamily="34" charset="0"/>
                        </a:rPr>
                        <a:t> C</a:t>
                      </a:r>
                      <a:endParaRPr kumimoji="0" lang="en-US" altLang="en-US" sz="1200" b="0" i="0" u="none" strike="noStrike" cap="none" normalizeH="0" baseline="0">
                        <a:ln>
                          <a:noFill/>
                        </a:ln>
                        <a:solidFill>
                          <a:schemeClr val="tx1"/>
                        </a:solidFill>
                        <a:effectLst/>
                        <a:latin typeface="Arial" panose="020B0604020202020204" pitchFamily="34"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defRPr sz="2800">
                          <a:solidFill>
                            <a:schemeClr val="tx1"/>
                          </a:solidFill>
                          <a:latin typeface="Arial" panose="020B0604020202020204" pitchFamily="34" charset="0"/>
                        </a:defRPr>
                      </a:lvl1pPr>
                      <a:lvl2pPr>
                        <a:spcBef>
                          <a:spcPct val="20000"/>
                        </a:spcBef>
                        <a:defRPr sz="2400">
                          <a:solidFill>
                            <a:schemeClr val="tx1"/>
                          </a:solidFill>
                          <a:latin typeface="Arial" panose="020B0604020202020204" pitchFamily="34" charset="0"/>
                        </a:defRPr>
                      </a:lvl2pPr>
                      <a:lvl3pPr>
                        <a:spcBef>
                          <a:spcPct val="20000"/>
                        </a:spcBef>
                        <a:defRPr sz="2000">
                          <a:solidFill>
                            <a:schemeClr val="tx1"/>
                          </a:solidFill>
                          <a:latin typeface="Arial" panose="020B0604020202020204" pitchFamily="34" charset="0"/>
                        </a:defRPr>
                      </a:lvl3pPr>
                      <a:lvl4pPr>
                        <a:spcBef>
                          <a:spcPct val="20000"/>
                        </a:spcBef>
                        <a:defRPr>
                          <a:solidFill>
                            <a:schemeClr val="tx1"/>
                          </a:solidFill>
                          <a:latin typeface="Arial" panose="020B0604020202020204" pitchFamily="34" charset="0"/>
                        </a:defRPr>
                      </a:lvl4pPr>
                      <a:lvl5pPr>
                        <a:spcBef>
                          <a:spcPct val="20000"/>
                        </a:spcBef>
                        <a:defRPr>
                          <a:solidFill>
                            <a:schemeClr val="tx1"/>
                          </a:solidFill>
                          <a:latin typeface="Arial" panose="020B0604020202020204" pitchFamily="34" charset="0"/>
                        </a:defRPr>
                      </a:lvl5pPr>
                      <a:lvl6pPr fontAlgn="base">
                        <a:spcBef>
                          <a:spcPct val="20000"/>
                        </a:spcBef>
                        <a:spcAft>
                          <a:spcPct val="0"/>
                        </a:spcAft>
                        <a:defRPr>
                          <a:solidFill>
                            <a:schemeClr val="tx1"/>
                          </a:solidFill>
                          <a:latin typeface="Arial" panose="020B0604020202020204" pitchFamily="34" charset="0"/>
                        </a:defRPr>
                      </a:lvl6pPr>
                      <a:lvl7pPr fontAlgn="base">
                        <a:spcBef>
                          <a:spcPct val="20000"/>
                        </a:spcBef>
                        <a:spcAft>
                          <a:spcPct val="0"/>
                        </a:spcAft>
                        <a:defRPr>
                          <a:solidFill>
                            <a:schemeClr val="tx1"/>
                          </a:solidFill>
                          <a:latin typeface="Arial" panose="020B0604020202020204" pitchFamily="34" charset="0"/>
                        </a:defRPr>
                      </a:lvl7pPr>
                      <a:lvl8pPr fontAlgn="base">
                        <a:spcBef>
                          <a:spcPct val="20000"/>
                        </a:spcBef>
                        <a:spcAft>
                          <a:spcPct val="0"/>
                        </a:spcAft>
                        <a:defRPr>
                          <a:solidFill>
                            <a:schemeClr val="tx1"/>
                          </a:solidFill>
                          <a:latin typeface="Arial" panose="020B0604020202020204" pitchFamily="34" charset="0"/>
                        </a:defRPr>
                      </a:lvl8pPr>
                      <a:lvl9pPr fontAlgn="base">
                        <a:spcBef>
                          <a:spcPct val="20000"/>
                        </a:spcBef>
                        <a:spcAft>
                          <a:spcPct val="0"/>
                        </a:spcAft>
                        <a:defRPr>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pt-BR" altLang="en-US" sz="1200" b="0" i="1" u="none" strike="noStrike" cap="none" normalizeH="0" baseline="0">
                          <a:ln>
                            <a:noFill/>
                          </a:ln>
                          <a:solidFill>
                            <a:schemeClr val="tx1"/>
                          </a:solidFill>
                          <a:effectLst/>
                          <a:latin typeface="Arial" panose="020B0604020202020204" pitchFamily="34" charset="0"/>
                        </a:rPr>
                        <a:t>A</a:t>
                      </a:r>
                      <a:r>
                        <a:rPr kumimoji="0" lang="pt-BR" altLang="en-US" sz="1200" b="0" i="0" u="none" strike="noStrike" cap="none" normalizeH="0" baseline="0">
                          <a:ln>
                            <a:noFill/>
                          </a:ln>
                          <a:solidFill>
                            <a:schemeClr val="tx1"/>
                          </a:solidFill>
                          <a:effectLst/>
                          <a:latin typeface="Arial" panose="020B0604020202020204" pitchFamily="34" charset="0"/>
                        </a:rPr>
                        <a:t>, </a:t>
                      </a:r>
                      <a:r>
                        <a:rPr kumimoji="0" lang="pt-BR" altLang="en-US" sz="1200" b="0" i="1" u="none" strike="noStrike" cap="none" normalizeH="0" baseline="0">
                          <a:ln>
                            <a:noFill/>
                          </a:ln>
                          <a:solidFill>
                            <a:schemeClr val="tx1"/>
                          </a:solidFill>
                          <a:effectLst/>
                          <a:latin typeface="Arial" panose="020B0604020202020204" pitchFamily="34" charset="0"/>
                        </a:rPr>
                        <a:t>C</a:t>
                      </a:r>
                    </a:p>
                    <a:p>
                      <a:pPr marL="0" marR="0" lvl="0" indent="0" algn="l" defTabSz="914400" rtl="0" eaLnBrk="1" fontAlgn="base" latinLnBrk="0" hangingPunct="1">
                        <a:lnSpc>
                          <a:spcPct val="100000"/>
                        </a:lnSpc>
                        <a:spcBef>
                          <a:spcPct val="20000"/>
                        </a:spcBef>
                        <a:spcAft>
                          <a:spcPct val="0"/>
                        </a:spcAft>
                        <a:buClrTx/>
                        <a:buSzTx/>
                        <a:buFontTx/>
                        <a:buNone/>
                        <a:tabLst/>
                      </a:pPr>
                      <a:r>
                        <a:rPr kumimoji="0" lang="pt-BR" altLang="en-US" sz="1200" b="0" i="1" u="none" strike="noStrike" cap="none" normalizeH="0" baseline="0">
                          <a:ln>
                            <a:noFill/>
                          </a:ln>
                          <a:solidFill>
                            <a:schemeClr val="tx1"/>
                          </a:solidFill>
                          <a:effectLst/>
                          <a:latin typeface="Arial" panose="020B0604020202020204" pitchFamily="34" charset="0"/>
                        </a:rPr>
                        <a:t>B </a:t>
                      </a:r>
                      <a:r>
                        <a:rPr kumimoji="0" lang="pt-BR" altLang="en-US" sz="1200" b="0" i="0" u="none" strike="noStrike" cap="none" normalizeH="0" baseline="0">
                          <a:ln>
                            <a:noFill/>
                          </a:ln>
                          <a:solidFill>
                            <a:schemeClr val="tx1"/>
                          </a:solidFill>
                          <a:effectLst/>
                          <a:latin typeface="Arial" panose="020B0604020202020204" pitchFamily="34" charset="0"/>
                        </a:rPr>
                        <a:t>,</a:t>
                      </a:r>
                      <a:r>
                        <a:rPr kumimoji="0" lang="pt-BR" altLang="en-US" sz="1200" b="0" i="1" u="none" strike="noStrike" cap="none" normalizeH="0" baseline="0">
                          <a:ln>
                            <a:noFill/>
                          </a:ln>
                          <a:solidFill>
                            <a:schemeClr val="tx1"/>
                          </a:solidFill>
                          <a:effectLst/>
                          <a:latin typeface="Arial" panose="020B0604020202020204" pitchFamily="34" charset="0"/>
                        </a:rPr>
                        <a:t>C</a:t>
                      </a:r>
                      <a:endParaRPr kumimoji="0" lang="en-US" altLang="en-US" sz="1200" b="0" i="1" u="none" strike="noStrike" cap="none" normalizeH="0" baseline="0">
                        <a:ln>
                          <a:noFill/>
                        </a:ln>
                        <a:solidFill>
                          <a:schemeClr val="tx1"/>
                        </a:solidFill>
                        <a:effectLst/>
                        <a:latin typeface="Arial" panose="020B0604020202020204" pitchFamily="34" charset="0"/>
                      </a:endParaRPr>
                    </a:p>
                  </a:txBody>
                  <a:tcP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defRPr sz="2800">
                          <a:solidFill>
                            <a:schemeClr val="tx1"/>
                          </a:solidFill>
                          <a:latin typeface="Arial" panose="020B0604020202020204" pitchFamily="34" charset="0"/>
                        </a:defRPr>
                      </a:lvl1pPr>
                      <a:lvl2pPr>
                        <a:spcBef>
                          <a:spcPct val="20000"/>
                        </a:spcBef>
                        <a:defRPr sz="2400">
                          <a:solidFill>
                            <a:schemeClr val="tx1"/>
                          </a:solidFill>
                          <a:latin typeface="Arial" panose="020B0604020202020204" pitchFamily="34" charset="0"/>
                        </a:defRPr>
                      </a:lvl2pPr>
                      <a:lvl3pPr>
                        <a:spcBef>
                          <a:spcPct val="20000"/>
                        </a:spcBef>
                        <a:defRPr sz="2000">
                          <a:solidFill>
                            <a:schemeClr val="tx1"/>
                          </a:solidFill>
                          <a:latin typeface="Arial" panose="020B0604020202020204" pitchFamily="34" charset="0"/>
                        </a:defRPr>
                      </a:lvl3pPr>
                      <a:lvl4pPr>
                        <a:spcBef>
                          <a:spcPct val="20000"/>
                        </a:spcBef>
                        <a:defRPr>
                          <a:solidFill>
                            <a:schemeClr val="tx1"/>
                          </a:solidFill>
                          <a:latin typeface="Arial" panose="020B0604020202020204" pitchFamily="34" charset="0"/>
                        </a:defRPr>
                      </a:lvl4pPr>
                      <a:lvl5pPr>
                        <a:spcBef>
                          <a:spcPct val="20000"/>
                        </a:spcBef>
                        <a:defRPr>
                          <a:solidFill>
                            <a:schemeClr val="tx1"/>
                          </a:solidFill>
                          <a:latin typeface="Arial" panose="020B0604020202020204" pitchFamily="34" charset="0"/>
                        </a:defRPr>
                      </a:lvl5pPr>
                      <a:lvl6pPr fontAlgn="base">
                        <a:spcBef>
                          <a:spcPct val="20000"/>
                        </a:spcBef>
                        <a:spcAft>
                          <a:spcPct val="0"/>
                        </a:spcAft>
                        <a:defRPr>
                          <a:solidFill>
                            <a:schemeClr val="tx1"/>
                          </a:solidFill>
                          <a:latin typeface="Arial" panose="020B0604020202020204" pitchFamily="34" charset="0"/>
                        </a:defRPr>
                      </a:lvl6pPr>
                      <a:lvl7pPr fontAlgn="base">
                        <a:spcBef>
                          <a:spcPct val="20000"/>
                        </a:spcBef>
                        <a:spcAft>
                          <a:spcPct val="0"/>
                        </a:spcAft>
                        <a:defRPr>
                          <a:solidFill>
                            <a:schemeClr val="tx1"/>
                          </a:solidFill>
                          <a:latin typeface="Arial" panose="020B0604020202020204" pitchFamily="34" charset="0"/>
                        </a:defRPr>
                      </a:lvl7pPr>
                      <a:lvl8pPr fontAlgn="base">
                        <a:spcBef>
                          <a:spcPct val="20000"/>
                        </a:spcBef>
                        <a:spcAft>
                          <a:spcPct val="0"/>
                        </a:spcAft>
                        <a:defRPr>
                          <a:solidFill>
                            <a:schemeClr val="tx1"/>
                          </a:solidFill>
                          <a:latin typeface="Arial" panose="020B0604020202020204" pitchFamily="34" charset="0"/>
                        </a:defRPr>
                      </a:lvl8pPr>
                      <a:lvl9pPr fontAlgn="base">
                        <a:spcBef>
                          <a:spcPct val="20000"/>
                        </a:spcBef>
                        <a:spcAft>
                          <a:spcPct val="0"/>
                        </a:spcAft>
                        <a:defRPr>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altLang="en-US" sz="1200" b="0" i="1" u="none" strike="noStrike" cap="none" normalizeH="0" baseline="0">
                          <a:ln>
                            <a:noFill/>
                          </a:ln>
                          <a:solidFill>
                            <a:schemeClr val="tx1"/>
                          </a:solidFill>
                          <a:effectLst/>
                          <a:latin typeface="Arial" panose="020B0604020202020204" pitchFamily="34" charset="0"/>
                        </a:rPr>
                        <a:t>B</a:t>
                      </a:r>
                      <a:r>
                        <a:rPr kumimoji="0" lang="en-US" altLang="en-US" sz="1200" b="0" i="0" u="none" strike="noStrike" cap="none" normalizeH="0" baseline="0">
                          <a:ln>
                            <a:noFill/>
                          </a:ln>
                          <a:solidFill>
                            <a:schemeClr val="tx1"/>
                          </a:solidFill>
                          <a:effectLst/>
                          <a:latin typeface="Arial" panose="020B0604020202020204" pitchFamily="34" charset="0"/>
                        </a:rPr>
                        <a:t> = backcalc(</a:t>
                      </a:r>
                      <a:r>
                        <a:rPr kumimoji="0" lang="en-US" altLang="en-US" sz="1200" b="0" i="1" u="none" strike="noStrike" cap="none" normalizeH="0" baseline="0">
                          <a:ln>
                            <a:noFill/>
                          </a:ln>
                          <a:solidFill>
                            <a:schemeClr val="tx1"/>
                          </a:solidFill>
                          <a:effectLst/>
                          <a:latin typeface="Arial" panose="020B0604020202020204" pitchFamily="34" charset="0"/>
                        </a:rPr>
                        <a:t>C</a:t>
                      </a:r>
                      <a:r>
                        <a:rPr kumimoji="0" lang="en-US" altLang="en-US" sz="1200" b="0" i="0" u="none" strike="noStrike" cap="none" normalizeH="0" baseline="0">
                          <a:ln>
                            <a:noFill/>
                          </a:ln>
                          <a:solidFill>
                            <a:schemeClr val="tx1"/>
                          </a:solidFill>
                          <a:effectLst/>
                          <a:latin typeface="Arial" panose="020B0604020202020204" pitchFamily="34" charset="0"/>
                        </a:rPr>
                        <a:t>, </a:t>
                      </a:r>
                      <a:r>
                        <a:rPr kumimoji="0" lang="en-US" altLang="en-US" sz="1200" b="0" i="1" u="none" strike="noStrike" cap="none" normalizeH="0" baseline="0">
                          <a:ln>
                            <a:noFill/>
                          </a:ln>
                          <a:solidFill>
                            <a:schemeClr val="tx1"/>
                          </a:solidFill>
                          <a:effectLst/>
                          <a:latin typeface="Arial" panose="020B0604020202020204" pitchFamily="34" charset="0"/>
                        </a:rPr>
                        <a:t>A</a:t>
                      </a:r>
                      <a:r>
                        <a:rPr kumimoji="0" lang="en-US" altLang="en-US" sz="1200" b="0" i="0" u="none" strike="noStrike" cap="none" normalizeH="0" baseline="0">
                          <a:ln>
                            <a:noFill/>
                          </a:ln>
                          <a:solidFill>
                            <a:schemeClr val="tx1"/>
                          </a:solidFill>
                          <a:effectLst/>
                          <a:latin typeface="Arial" panose="020B0604020202020204" pitchFamily="34" charset="0"/>
                        </a:rPr>
                        <a:t>)</a:t>
                      </a:r>
                    </a:p>
                    <a:p>
                      <a:pPr marL="0" marR="0" lvl="0" indent="0" algn="l" defTabSz="914400" rtl="0" eaLnBrk="1" fontAlgn="base" latinLnBrk="0" hangingPunct="1">
                        <a:lnSpc>
                          <a:spcPct val="100000"/>
                        </a:lnSpc>
                        <a:spcBef>
                          <a:spcPct val="20000"/>
                        </a:spcBef>
                        <a:spcAft>
                          <a:spcPct val="0"/>
                        </a:spcAft>
                        <a:buClrTx/>
                        <a:buSzTx/>
                        <a:buFontTx/>
                        <a:buNone/>
                        <a:tabLst/>
                      </a:pPr>
                      <a:r>
                        <a:rPr kumimoji="0" lang="en-US" altLang="en-US" sz="1200" b="0" i="1" u="none" strike="noStrike" cap="none" normalizeH="0" baseline="0">
                          <a:ln>
                            <a:noFill/>
                          </a:ln>
                          <a:solidFill>
                            <a:schemeClr val="tx1"/>
                          </a:solidFill>
                          <a:effectLst/>
                          <a:latin typeface="Arial" panose="020B0604020202020204" pitchFamily="34" charset="0"/>
                        </a:rPr>
                        <a:t>A</a:t>
                      </a:r>
                      <a:r>
                        <a:rPr kumimoji="0" lang="en-US" altLang="en-US" sz="1200" b="0" i="0" u="none" strike="noStrike" cap="none" normalizeH="0" baseline="0">
                          <a:ln>
                            <a:noFill/>
                          </a:ln>
                          <a:solidFill>
                            <a:schemeClr val="tx1"/>
                          </a:solidFill>
                          <a:effectLst/>
                          <a:latin typeface="Arial" panose="020B0604020202020204" pitchFamily="34" charset="0"/>
                        </a:rPr>
                        <a:t> = –backcalc(</a:t>
                      </a:r>
                      <a:r>
                        <a:rPr kumimoji="0" lang="en-US" altLang="en-US" sz="1200" b="0" i="1" u="none" strike="noStrike" cap="none" normalizeH="0" baseline="0">
                          <a:ln>
                            <a:noFill/>
                          </a:ln>
                          <a:solidFill>
                            <a:schemeClr val="tx1"/>
                          </a:solidFill>
                          <a:effectLst/>
                          <a:latin typeface="Arial" panose="020B0604020202020204" pitchFamily="34" charset="0"/>
                        </a:rPr>
                        <a:t>C</a:t>
                      </a:r>
                      <a:r>
                        <a:rPr kumimoji="0" lang="en-US" altLang="en-US" sz="1200" b="0" i="0" u="none" strike="noStrike" cap="none" normalizeH="0" baseline="0">
                          <a:ln>
                            <a:noFill/>
                          </a:ln>
                          <a:solidFill>
                            <a:schemeClr val="tx1"/>
                          </a:solidFill>
                          <a:effectLst/>
                          <a:latin typeface="Arial" panose="020B0604020202020204" pitchFamily="34" charset="0"/>
                        </a:rPr>
                        <a:t>,</a:t>
                      </a:r>
                      <a:r>
                        <a:rPr kumimoji="0" lang="en-US" altLang="en-US" sz="1200" b="0" i="1" u="none" strike="noStrike" cap="none" normalizeH="0" baseline="0">
                          <a:ln>
                            <a:noFill/>
                          </a:ln>
                          <a:solidFill>
                            <a:schemeClr val="tx1"/>
                          </a:solidFill>
                          <a:effectLst/>
                          <a:latin typeface="Arial" panose="020B0604020202020204" pitchFamily="34" charset="0"/>
                        </a:rPr>
                        <a:t> </a:t>
                      </a:r>
                      <a:r>
                        <a:rPr kumimoji="0" lang="en-US" altLang="en-US" sz="1200" b="0" i="0" u="none" strike="noStrike" cap="none" normalizeH="0" baseline="0">
                          <a:ln>
                            <a:noFill/>
                          </a:ln>
                          <a:solidFill>
                            <a:schemeClr val="tx1"/>
                          </a:solidFill>
                          <a:effectLst/>
                          <a:latin typeface="Arial" panose="020B0604020202020204" pitchFamily="34" charset="0"/>
                        </a:rPr>
                        <a:t>–</a:t>
                      </a:r>
                      <a:r>
                        <a:rPr kumimoji="0" lang="en-US" altLang="en-US" sz="1200" b="0" i="1" u="none" strike="noStrike" cap="none" normalizeH="0" baseline="0">
                          <a:ln>
                            <a:noFill/>
                          </a:ln>
                          <a:solidFill>
                            <a:schemeClr val="tx1"/>
                          </a:solidFill>
                          <a:effectLst/>
                          <a:latin typeface="Arial" panose="020B0604020202020204" pitchFamily="34" charset="0"/>
                        </a:rPr>
                        <a:t>B</a:t>
                      </a:r>
                      <a:r>
                        <a:rPr kumimoji="0" lang="en-US" altLang="en-US" sz="1200" b="0" i="0" u="none" strike="noStrike" cap="none" normalizeH="0" baseline="0">
                          <a:ln>
                            <a:noFill/>
                          </a:ln>
                          <a:solidFill>
                            <a:schemeClr val="tx1"/>
                          </a:solidFill>
                          <a:effectLst/>
                          <a:latin typeface="Arial" panose="020B0604020202020204" pitchFamily="34" charset="0"/>
                        </a:rPr>
                        <a:t>)</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2"/>
                  </a:ext>
                </a:extLst>
              </a:tr>
              <a:tr h="500063">
                <a:tc>
                  <a:txBody>
                    <a:bodyPr/>
                    <a:lstStyle>
                      <a:lvl1pPr>
                        <a:spcBef>
                          <a:spcPct val="20000"/>
                        </a:spcBef>
                        <a:defRPr sz="2800">
                          <a:solidFill>
                            <a:schemeClr val="tx1"/>
                          </a:solidFill>
                          <a:latin typeface="Arial" panose="020B0604020202020204" pitchFamily="34" charset="0"/>
                        </a:defRPr>
                      </a:lvl1pPr>
                      <a:lvl2pPr>
                        <a:spcBef>
                          <a:spcPct val="20000"/>
                        </a:spcBef>
                        <a:defRPr sz="2400">
                          <a:solidFill>
                            <a:schemeClr val="tx1"/>
                          </a:solidFill>
                          <a:latin typeface="Arial" panose="020B0604020202020204" pitchFamily="34" charset="0"/>
                        </a:defRPr>
                      </a:lvl2pPr>
                      <a:lvl3pPr>
                        <a:spcBef>
                          <a:spcPct val="20000"/>
                        </a:spcBef>
                        <a:defRPr sz="2000">
                          <a:solidFill>
                            <a:schemeClr val="tx1"/>
                          </a:solidFill>
                          <a:latin typeface="Arial" panose="020B0604020202020204" pitchFamily="34" charset="0"/>
                        </a:defRPr>
                      </a:lvl3pPr>
                      <a:lvl4pPr>
                        <a:spcBef>
                          <a:spcPct val="20000"/>
                        </a:spcBef>
                        <a:defRPr>
                          <a:solidFill>
                            <a:schemeClr val="tx1"/>
                          </a:solidFill>
                          <a:latin typeface="Arial" panose="020B0604020202020204" pitchFamily="34" charset="0"/>
                        </a:defRPr>
                      </a:lvl4pPr>
                      <a:lvl5pPr>
                        <a:spcBef>
                          <a:spcPct val="20000"/>
                        </a:spcBef>
                        <a:defRPr>
                          <a:solidFill>
                            <a:schemeClr val="tx1"/>
                          </a:solidFill>
                          <a:latin typeface="Arial" panose="020B0604020202020204" pitchFamily="34" charset="0"/>
                        </a:defRPr>
                      </a:lvl5pPr>
                      <a:lvl6pPr fontAlgn="base">
                        <a:spcBef>
                          <a:spcPct val="20000"/>
                        </a:spcBef>
                        <a:spcAft>
                          <a:spcPct val="0"/>
                        </a:spcAft>
                        <a:defRPr>
                          <a:solidFill>
                            <a:schemeClr val="tx1"/>
                          </a:solidFill>
                          <a:latin typeface="Arial" panose="020B0604020202020204" pitchFamily="34" charset="0"/>
                        </a:defRPr>
                      </a:lvl6pPr>
                      <a:lvl7pPr fontAlgn="base">
                        <a:spcBef>
                          <a:spcPct val="20000"/>
                        </a:spcBef>
                        <a:spcAft>
                          <a:spcPct val="0"/>
                        </a:spcAft>
                        <a:defRPr>
                          <a:solidFill>
                            <a:schemeClr val="tx1"/>
                          </a:solidFill>
                          <a:latin typeface="Arial" panose="020B0604020202020204" pitchFamily="34" charset="0"/>
                        </a:defRPr>
                      </a:lvl7pPr>
                      <a:lvl8pPr fontAlgn="base">
                        <a:spcBef>
                          <a:spcPct val="20000"/>
                        </a:spcBef>
                        <a:spcAft>
                          <a:spcPct val="0"/>
                        </a:spcAft>
                        <a:defRPr>
                          <a:solidFill>
                            <a:schemeClr val="tx1"/>
                          </a:solidFill>
                          <a:latin typeface="Arial" panose="020B0604020202020204" pitchFamily="34" charset="0"/>
                        </a:defRPr>
                      </a:lvl8pPr>
                      <a:lvl9pPr fontAlgn="base">
                        <a:spcBef>
                          <a:spcPct val="20000"/>
                        </a:spcBef>
                        <a:spcAft>
                          <a:spcPct val="0"/>
                        </a:spcAft>
                        <a:defRPr>
                          <a:solidFill>
                            <a:schemeClr val="tx1"/>
                          </a:solidFill>
                          <a:latin typeface="Arial" panose="020B0604020202020204" pitchFamily="34" charset="0"/>
                        </a:defRPr>
                      </a:lvl9pPr>
                    </a:lstStyle>
                    <a:p>
                      <a:pPr marL="0" marR="0" lvl="0" indent="0" algn="l" defTabSz="914400" rtl="0" eaLnBrk="1" fontAlgn="base" latinLnBrk="0" hangingPunct="1">
                        <a:lnSpc>
                          <a:spcPct val="175000"/>
                        </a:lnSpc>
                        <a:spcBef>
                          <a:spcPct val="20000"/>
                        </a:spcBef>
                        <a:spcAft>
                          <a:spcPct val="0"/>
                        </a:spcAft>
                        <a:buClrTx/>
                        <a:buSzTx/>
                        <a:buFontTx/>
                        <a:buNone/>
                        <a:tabLst/>
                      </a:pPr>
                      <a:r>
                        <a:rPr kumimoji="0" lang="pt-BR" altLang="en-US" sz="1200" b="0" i="1" u="none" strike="noStrike" cap="none" normalizeH="0" baseline="0">
                          <a:ln>
                            <a:noFill/>
                          </a:ln>
                          <a:solidFill>
                            <a:schemeClr val="tx1"/>
                          </a:solidFill>
                          <a:effectLst/>
                          <a:latin typeface="Arial" panose="020B0604020202020204" pitchFamily="34" charset="0"/>
                        </a:rPr>
                        <a:t>A </a:t>
                      </a:r>
                      <a:r>
                        <a:rPr kumimoji="0" lang="en-US" altLang="en-US" sz="1200" b="0" i="0" u="none" strike="noStrike" cap="none" normalizeH="0" baseline="0">
                          <a:ln>
                            <a:noFill/>
                          </a:ln>
                          <a:solidFill>
                            <a:schemeClr val="tx1"/>
                          </a:solidFill>
                          <a:effectLst/>
                          <a:latin typeface="Arial" panose="020B0604020202020204" pitchFamily="34" charset="0"/>
                          <a:sym typeface="Symbol" panose="05050102010706020507" pitchFamily="18" charset="2"/>
                        </a:rPr>
                        <a:t></a:t>
                      </a:r>
                      <a:r>
                        <a:rPr kumimoji="0" lang="pt-BR" altLang="en-US" sz="1200" b="0" i="1" u="none" strike="noStrike" cap="none" normalizeH="0" baseline="0">
                          <a:ln>
                            <a:noFill/>
                          </a:ln>
                          <a:solidFill>
                            <a:schemeClr val="tx1"/>
                          </a:solidFill>
                          <a:effectLst/>
                          <a:latin typeface="Arial" panose="020B0604020202020204" pitchFamily="34" charset="0"/>
                        </a:rPr>
                        <a:t> B </a:t>
                      </a:r>
                      <a:r>
                        <a:rPr kumimoji="0" lang="en-US" altLang="en-US" sz="1200" b="0" i="0" u="none" strike="noStrike" cap="none" normalizeH="0" baseline="0">
                          <a:ln>
                            <a:noFill/>
                          </a:ln>
                          <a:solidFill>
                            <a:schemeClr val="tx1"/>
                          </a:solidFill>
                          <a:effectLst/>
                          <a:latin typeface="Arial" panose="020B0604020202020204" pitchFamily="34" charset="0"/>
                          <a:sym typeface="Symbol" panose="05050102010706020507" pitchFamily="18" charset="2"/>
                        </a:rPr>
                        <a:t></a:t>
                      </a:r>
                      <a:r>
                        <a:rPr kumimoji="0" lang="pt-BR" altLang="en-US" sz="1200" b="0" i="1" u="none" strike="noStrike" cap="none" normalizeH="0" baseline="0">
                          <a:ln>
                            <a:noFill/>
                          </a:ln>
                          <a:solidFill>
                            <a:schemeClr val="tx1"/>
                          </a:solidFill>
                          <a:effectLst/>
                          <a:latin typeface="Arial" panose="020B0604020202020204" pitchFamily="34" charset="0"/>
                        </a:rPr>
                        <a:t> C</a:t>
                      </a:r>
                      <a:endParaRPr kumimoji="0" lang="en-US" altLang="en-US" sz="1200" b="0" i="1" u="none" strike="noStrike" cap="none" normalizeH="0" baseline="0">
                        <a:ln>
                          <a:noFill/>
                        </a:ln>
                        <a:solidFill>
                          <a:schemeClr val="tx1"/>
                        </a:solidFill>
                        <a:effectLst/>
                        <a:latin typeface="Arial" panose="020B0604020202020204" pitchFamily="34"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defRPr sz="2800">
                          <a:solidFill>
                            <a:schemeClr val="tx1"/>
                          </a:solidFill>
                          <a:latin typeface="Arial" panose="020B0604020202020204" pitchFamily="34" charset="0"/>
                        </a:defRPr>
                      </a:lvl1pPr>
                      <a:lvl2pPr>
                        <a:spcBef>
                          <a:spcPct val="20000"/>
                        </a:spcBef>
                        <a:defRPr sz="2400">
                          <a:solidFill>
                            <a:schemeClr val="tx1"/>
                          </a:solidFill>
                          <a:latin typeface="Arial" panose="020B0604020202020204" pitchFamily="34" charset="0"/>
                        </a:defRPr>
                      </a:lvl2pPr>
                      <a:lvl3pPr>
                        <a:spcBef>
                          <a:spcPct val="20000"/>
                        </a:spcBef>
                        <a:defRPr sz="2000">
                          <a:solidFill>
                            <a:schemeClr val="tx1"/>
                          </a:solidFill>
                          <a:latin typeface="Arial" panose="020B0604020202020204" pitchFamily="34" charset="0"/>
                        </a:defRPr>
                      </a:lvl3pPr>
                      <a:lvl4pPr>
                        <a:spcBef>
                          <a:spcPct val="20000"/>
                        </a:spcBef>
                        <a:defRPr>
                          <a:solidFill>
                            <a:schemeClr val="tx1"/>
                          </a:solidFill>
                          <a:latin typeface="Arial" panose="020B0604020202020204" pitchFamily="34" charset="0"/>
                        </a:defRPr>
                      </a:lvl4pPr>
                      <a:lvl5pPr>
                        <a:spcBef>
                          <a:spcPct val="20000"/>
                        </a:spcBef>
                        <a:defRPr>
                          <a:solidFill>
                            <a:schemeClr val="tx1"/>
                          </a:solidFill>
                          <a:latin typeface="Arial" panose="020B0604020202020204" pitchFamily="34" charset="0"/>
                        </a:defRPr>
                      </a:lvl5pPr>
                      <a:lvl6pPr fontAlgn="base">
                        <a:spcBef>
                          <a:spcPct val="20000"/>
                        </a:spcBef>
                        <a:spcAft>
                          <a:spcPct val="0"/>
                        </a:spcAft>
                        <a:defRPr>
                          <a:solidFill>
                            <a:schemeClr val="tx1"/>
                          </a:solidFill>
                          <a:latin typeface="Arial" panose="020B0604020202020204" pitchFamily="34" charset="0"/>
                        </a:defRPr>
                      </a:lvl6pPr>
                      <a:lvl7pPr fontAlgn="base">
                        <a:spcBef>
                          <a:spcPct val="20000"/>
                        </a:spcBef>
                        <a:spcAft>
                          <a:spcPct val="0"/>
                        </a:spcAft>
                        <a:defRPr>
                          <a:solidFill>
                            <a:schemeClr val="tx1"/>
                          </a:solidFill>
                          <a:latin typeface="Arial" panose="020B0604020202020204" pitchFamily="34" charset="0"/>
                        </a:defRPr>
                      </a:lvl7pPr>
                      <a:lvl8pPr fontAlgn="base">
                        <a:spcBef>
                          <a:spcPct val="20000"/>
                        </a:spcBef>
                        <a:spcAft>
                          <a:spcPct val="0"/>
                        </a:spcAft>
                        <a:defRPr>
                          <a:solidFill>
                            <a:schemeClr val="tx1"/>
                          </a:solidFill>
                          <a:latin typeface="Arial" panose="020B0604020202020204" pitchFamily="34" charset="0"/>
                        </a:defRPr>
                      </a:lvl8pPr>
                      <a:lvl9pPr fontAlgn="base">
                        <a:spcBef>
                          <a:spcPct val="20000"/>
                        </a:spcBef>
                        <a:spcAft>
                          <a:spcPct val="0"/>
                        </a:spcAft>
                        <a:defRPr>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pt-BR" altLang="en-US" sz="1200" b="0" i="1" u="none" strike="noStrike" cap="none" normalizeH="0" baseline="0">
                          <a:ln>
                            <a:noFill/>
                          </a:ln>
                          <a:solidFill>
                            <a:schemeClr val="tx1"/>
                          </a:solidFill>
                          <a:effectLst/>
                          <a:latin typeface="Arial" panose="020B0604020202020204" pitchFamily="34" charset="0"/>
                        </a:rPr>
                        <a:t>A</a:t>
                      </a:r>
                      <a:r>
                        <a:rPr kumimoji="0" lang="pt-BR" altLang="en-US" sz="1200" b="0" i="0" u="none" strike="noStrike" cap="none" normalizeH="0" baseline="0">
                          <a:ln>
                            <a:noFill/>
                          </a:ln>
                          <a:solidFill>
                            <a:schemeClr val="tx1"/>
                          </a:solidFill>
                          <a:effectLst/>
                          <a:latin typeface="Arial" panose="020B0604020202020204" pitchFamily="34" charset="0"/>
                        </a:rPr>
                        <a:t>, </a:t>
                      </a:r>
                      <a:r>
                        <a:rPr kumimoji="0" lang="pt-BR" altLang="en-US" sz="1200" b="0" i="1" u="none" strike="noStrike" cap="none" normalizeH="0" baseline="0">
                          <a:ln>
                            <a:noFill/>
                          </a:ln>
                          <a:solidFill>
                            <a:schemeClr val="tx1"/>
                          </a:solidFill>
                          <a:effectLst/>
                          <a:latin typeface="Arial" panose="020B0604020202020204" pitchFamily="34" charset="0"/>
                        </a:rPr>
                        <a:t>C</a:t>
                      </a:r>
                    </a:p>
                    <a:p>
                      <a:pPr marL="0" marR="0" lvl="0" indent="0" algn="l" defTabSz="914400" rtl="0" eaLnBrk="1" fontAlgn="base" latinLnBrk="0" hangingPunct="1">
                        <a:lnSpc>
                          <a:spcPct val="100000"/>
                        </a:lnSpc>
                        <a:spcBef>
                          <a:spcPct val="20000"/>
                        </a:spcBef>
                        <a:spcAft>
                          <a:spcPct val="0"/>
                        </a:spcAft>
                        <a:buClrTx/>
                        <a:buSzTx/>
                        <a:buFontTx/>
                        <a:buNone/>
                        <a:tabLst/>
                      </a:pPr>
                      <a:r>
                        <a:rPr kumimoji="0" lang="pt-BR" altLang="en-US" sz="1200" b="0" i="1" u="none" strike="noStrike" cap="none" normalizeH="0" baseline="0">
                          <a:ln>
                            <a:noFill/>
                          </a:ln>
                          <a:solidFill>
                            <a:schemeClr val="tx1"/>
                          </a:solidFill>
                          <a:effectLst/>
                          <a:latin typeface="Arial" panose="020B0604020202020204" pitchFamily="34" charset="0"/>
                        </a:rPr>
                        <a:t>B </a:t>
                      </a:r>
                      <a:r>
                        <a:rPr kumimoji="0" lang="pt-BR" altLang="en-US" sz="1200" b="0" i="0" u="none" strike="noStrike" cap="none" normalizeH="0" baseline="0">
                          <a:ln>
                            <a:noFill/>
                          </a:ln>
                          <a:solidFill>
                            <a:schemeClr val="tx1"/>
                          </a:solidFill>
                          <a:effectLst/>
                          <a:latin typeface="Arial" panose="020B0604020202020204" pitchFamily="34" charset="0"/>
                        </a:rPr>
                        <a:t>,</a:t>
                      </a:r>
                      <a:r>
                        <a:rPr kumimoji="0" lang="pt-BR" altLang="en-US" sz="1200" b="0" i="1" u="none" strike="noStrike" cap="none" normalizeH="0" baseline="0">
                          <a:ln>
                            <a:noFill/>
                          </a:ln>
                          <a:solidFill>
                            <a:schemeClr val="tx1"/>
                          </a:solidFill>
                          <a:effectLst/>
                          <a:latin typeface="Arial" panose="020B0604020202020204" pitchFamily="34" charset="0"/>
                        </a:rPr>
                        <a:t>C</a:t>
                      </a:r>
                      <a:endParaRPr kumimoji="0" lang="en-US" altLang="en-US" sz="1200" b="0" i="1" u="none" strike="noStrike" cap="none" normalizeH="0" baseline="0">
                        <a:ln>
                          <a:noFill/>
                        </a:ln>
                        <a:solidFill>
                          <a:schemeClr val="tx1"/>
                        </a:solidFill>
                        <a:effectLst/>
                        <a:latin typeface="Arial" panose="020B0604020202020204" pitchFamily="34" charset="0"/>
                      </a:endParaRPr>
                    </a:p>
                  </a:txBody>
                  <a:tcP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defRPr sz="2800">
                          <a:solidFill>
                            <a:schemeClr val="tx1"/>
                          </a:solidFill>
                          <a:latin typeface="Arial" panose="020B0604020202020204" pitchFamily="34" charset="0"/>
                        </a:defRPr>
                      </a:lvl1pPr>
                      <a:lvl2pPr>
                        <a:spcBef>
                          <a:spcPct val="20000"/>
                        </a:spcBef>
                        <a:defRPr sz="2400">
                          <a:solidFill>
                            <a:schemeClr val="tx1"/>
                          </a:solidFill>
                          <a:latin typeface="Arial" panose="020B0604020202020204" pitchFamily="34" charset="0"/>
                        </a:defRPr>
                      </a:lvl2pPr>
                      <a:lvl3pPr>
                        <a:spcBef>
                          <a:spcPct val="20000"/>
                        </a:spcBef>
                        <a:defRPr sz="2000">
                          <a:solidFill>
                            <a:schemeClr val="tx1"/>
                          </a:solidFill>
                          <a:latin typeface="Arial" panose="020B0604020202020204" pitchFamily="34" charset="0"/>
                        </a:defRPr>
                      </a:lvl3pPr>
                      <a:lvl4pPr>
                        <a:spcBef>
                          <a:spcPct val="20000"/>
                        </a:spcBef>
                        <a:defRPr>
                          <a:solidFill>
                            <a:schemeClr val="tx1"/>
                          </a:solidFill>
                          <a:latin typeface="Arial" panose="020B0604020202020204" pitchFamily="34" charset="0"/>
                        </a:defRPr>
                      </a:lvl4pPr>
                      <a:lvl5pPr>
                        <a:spcBef>
                          <a:spcPct val="20000"/>
                        </a:spcBef>
                        <a:defRPr>
                          <a:solidFill>
                            <a:schemeClr val="tx1"/>
                          </a:solidFill>
                          <a:latin typeface="Arial" panose="020B0604020202020204" pitchFamily="34" charset="0"/>
                        </a:defRPr>
                      </a:lvl5pPr>
                      <a:lvl6pPr fontAlgn="base">
                        <a:spcBef>
                          <a:spcPct val="20000"/>
                        </a:spcBef>
                        <a:spcAft>
                          <a:spcPct val="0"/>
                        </a:spcAft>
                        <a:defRPr>
                          <a:solidFill>
                            <a:schemeClr val="tx1"/>
                          </a:solidFill>
                          <a:latin typeface="Arial" panose="020B0604020202020204" pitchFamily="34" charset="0"/>
                        </a:defRPr>
                      </a:lvl6pPr>
                      <a:lvl7pPr fontAlgn="base">
                        <a:spcBef>
                          <a:spcPct val="20000"/>
                        </a:spcBef>
                        <a:spcAft>
                          <a:spcPct val="0"/>
                        </a:spcAft>
                        <a:defRPr>
                          <a:solidFill>
                            <a:schemeClr val="tx1"/>
                          </a:solidFill>
                          <a:latin typeface="Arial" panose="020B0604020202020204" pitchFamily="34" charset="0"/>
                        </a:defRPr>
                      </a:lvl7pPr>
                      <a:lvl8pPr fontAlgn="base">
                        <a:spcBef>
                          <a:spcPct val="20000"/>
                        </a:spcBef>
                        <a:spcAft>
                          <a:spcPct val="0"/>
                        </a:spcAft>
                        <a:defRPr>
                          <a:solidFill>
                            <a:schemeClr val="tx1"/>
                          </a:solidFill>
                          <a:latin typeface="Arial" panose="020B0604020202020204" pitchFamily="34" charset="0"/>
                        </a:defRPr>
                      </a:lvl8pPr>
                      <a:lvl9pPr fontAlgn="base">
                        <a:spcBef>
                          <a:spcPct val="20000"/>
                        </a:spcBef>
                        <a:spcAft>
                          <a:spcPct val="0"/>
                        </a:spcAft>
                        <a:defRPr>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pt-BR" altLang="en-US" sz="1200" b="0" i="1" u="none" strike="noStrike" cap="none" normalizeH="0" baseline="0">
                          <a:ln>
                            <a:noFill/>
                          </a:ln>
                          <a:solidFill>
                            <a:schemeClr val="tx1"/>
                          </a:solidFill>
                          <a:effectLst/>
                          <a:latin typeface="Arial" panose="020B0604020202020204" pitchFamily="34" charset="0"/>
                        </a:rPr>
                        <a:t>B</a:t>
                      </a:r>
                      <a:r>
                        <a:rPr kumimoji="0" lang="pt-BR" altLang="en-US" sz="1200" b="0" i="0" u="none" strike="noStrike" cap="none" normalizeH="0" baseline="0">
                          <a:ln>
                            <a:noFill/>
                          </a:ln>
                          <a:solidFill>
                            <a:schemeClr val="tx1"/>
                          </a:solidFill>
                          <a:effectLst/>
                          <a:latin typeface="Arial" panose="020B0604020202020204" pitchFamily="34" charset="0"/>
                        </a:rPr>
                        <a:t> = 1/factor(</a:t>
                      </a:r>
                      <a:r>
                        <a:rPr kumimoji="0" lang="pt-BR" altLang="en-US" sz="1200" b="0" i="1" u="none" strike="noStrike" cap="none" normalizeH="0" baseline="0">
                          <a:ln>
                            <a:noFill/>
                          </a:ln>
                          <a:solidFill>
                            <a:schemeClr val="tx1"/>
                          </a:solidFill>
                          <a:effectLst/>
                          <a:latin typeface="Arial" panose="020B0604020202020204" pitchFamily="34" charset="0"/>
                        </a:rPr>
                        <a:t>C</a:t>
                      </a:r>
                      <a:r>
                        <a:rPr kumimoji="0" lang="pt-BR" altLang="en-US" sz="1200" b="0" i="0" u="none" strike="noStrike" cap="none" normalizeH="0" baseline="0">
                          <a:ln>
                            <a:noFill/>
                          </a:ln>
                          <a:solidFill>
                            <a:schemeClr val="tx1"/>
                          </a:solidFill>
                          <a:effectLst/>
                          <a:latin typeface="Arial" panose="020B0604020202020204" pitchFamily="34" charset="0"/>
                        </a:rPr>
                        <a:t>,</a:t>
                      </a:r>
                      <a:r>
                        <a:rPr kumimoji="0" lang="pt-BR" altLang="en-US" sz="1200" b="0" i="1" u="none" strike="noStrike" cap="none" normalizeH="0" baseline="0">
                          <a:ln>
                            <a:noFill/>
                          </a:ln>
                          <a:solidFill>
                            <a:schemeClr val="tx1"/>
                          </a:solidFill>
                          <a:effectLst/>
                          <a:latin typeface="Arial" panose="020B0604020202020204" pitchFamily="34" charset="0"/>
                        </a:rPr>
                        <a:t> A</a:t>
                      </a:r>
                      <a:r>
                        <a:rPr kumimoji="0" lang="pt-BR" altLang="en-US" sz="1200" b="0" i="0" u="none" strike="noStrike" cap="none" normalizeH="0" baseline="0">
                          <a:ln>
                            <a:noFill/>
                          </a:ln>
                          <a:solidFill>
                            <a:schemeClr val="tx1"/>
                          </a:solidFill>
                          <a:effectLst/>
                          <a:latin typeface="Arial" panose="020B0604020202020204" pitchFamily="34" charset="0"/>
                        </a:rPr>
                        <a:t>)</a:t>
                      </a:r>
                    </a:p>
                    <a:p>
                      <a:pPr marL="0" marR="0" lvl="0" indent="0" algn="l" defTabSz="914400" rtl="0" eaLnBrk="1" fontAlgn="base" latinLnBrk="0" hangingPunct="1">
                        <a:lnSpc>
                          <a:spcPct val="100000"/>
                        </a:lnSpc>
                        <a:spcBef>
                          <a:spcPct val="20000"/>
                        </a:spcBef>
                        <a:spcAft>
                          <a:spcPct val="0"/>
                        </a:spcAft>
                        <a:buClrTx/>
                        <a:buSzTx/>
                        <a:buFontTx/>
                        <a:buNone/>
                        <a:tabLst/>
                      </a:pPr>
                      <a:r>
                        <a:rPr kumimoji="0" lang="pt-BR" altLang="en-US" sz="1200" b="0" i="1" u="none" strike="noStrike" cap="none" normalizeH="0" baseline="0">
                          <a:ln>
                            <a:noFill/>
                          </a:ln>
                          <a:solidFill>
                            <a:schemeClr val="tx1"/>
                          </a:solidFill>
                          <a:effectLst/>
                          <a:latin typeface="Arial" panose="020B0604020202020204" pitchFamily="34" charset="0"/>
                        </a:rPr>
                        <a:t>A</a:t>
                      </a:r>
                      <a:r>
                        <a:rPr kumimoji="0" lang="pt-BR" altLang="en-US" sz="1200" b="0" i="0" u="none" strike="noStrike" cap="none" normalizeH="0" baseline="0">
                          <a:ln>
                            <a:noFill/>
                          </a:ln>
                          <a:solidFill>
                            <a:schemeClr val="tx1"/>
                          </a:solidFill>
                          <a:effectLst/>
                          <a:latin typeface="Arial" panose="020B0604020202020204" pitchFamily="34" charset="0"/>
                        </a:rPr>
                        <a:t> = 1/factor(</a:t>
                      </a:r>
                      <a:r>
                        <a:rPr kumimoji="0" lang="pt-BR" altLang="en-US" sz="1200" b="0" i="1" u="none" strike="noStrike" cap="none" normalizeH="0" baseline="0">
                          <a:ln>
                            <a:noFill/>
                          </a:ln>
                          <a:solidFill>
                            <a:schemeClr val="tx1"/>
                          </a:solidFill>
                          <a:effectLst/>
                          <a:latin typeface="Arial" panose="020B0604020202020204" pitchFamily="34" charset="0"/>
                        </a:rPr>
                        <a:t>C</a:t>
                      </a:r>
                      <a:r>
                        <a:rPr kumimoji="0" lang="pt-BR" altLang="en-US" sz="1200" b="0" i="0" u="none" strike="noStrike" cap="none" normalizeH="0" baseline="0">
                          <a:ln>
                            <a:noFill/>
                          </a:ln>
                          <a:solidFill>
                            <a:schemeClr val="tx1"/>
                          </a:solidFill>
                          <a:effectLst/>
                          <a:latin typeface="Arial" panose="020B0604020202020204" pitchFamily="34" charset="0"/>
                        </a:rPr>
                        <a:t>,</a:t>
                      </a:r>
                      <a:r>
                        <a:rPr kumimoji="0" lang="pt-BR" altLang="en-US" sz="1200" b="0" i="1" u="none" strike="noStrike" cap="none" normalizeH="0" baseline="0">
                          <a:ln>
                            <a:noFill/>
                          </a:ln>
                          <a:solidFill>
                            <a:schemeClr val="tx1"/>
                          </a:solidFill>
                          <a:effectLst/>
                          <a:latin typeface="Arial" panose="020B0604020202020204" pitchFamily="34" charset="0"/>
                        </a:rPr>
                        <a:t> B</a:t>
                      </a:r>
                      <a:r>
                        <a:rPr kumimoji="0" lang="pt-BR" altLang="en-US" sz="1200" b="0" i="0" u="none" strike="noStrike" cap="none" normalizeH="0" baseline="0">
                          <a:ln>
                            <a:noFill/>
                          </a:ln>
                          <a:solidFill>
                            <a:schemeClr val="tx1"/>
                          </a:solidFill>
                          <a:effectLst/>
                          <a:latin typeface="Arial" panose="020B0604020202020204" pitchFamily="34" charset="0"/>
                        </a:rPr>
                        <a:t>)</a:t>
                      </a:r>
                      <a:endParaRPr kumimoji="0" lang="en-US" altLang="en-US" sz="1200" b="0" i="0" u="none" strike="noStrike" cap="none" normalizeH="0" baseline="0">
                        <a:ln>
                          <a:noFill/>
                        </a:ln>
                        <a:solidFill>
                          <a:schemeClr val="tx1"/>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3"/>
                  </a:ext>
                </a:extLst>
              </a:tr>
              <a:tr h="500063">
                <a:tc>
                  <a:txBody>
                    <a:bodyPr/>
                    <a:lstStyle>
                      <a:lvl1pPr>
                        <a:spcBef>
                          <a:spcPct val="20000"/>
                        </a:spcBef>
                        <a:defRPr sz="2800">
                          <a:solidFill>
                            <a:schemeClr val="tx1"/>
                          </a:solidFill>
                          <a:latin typeface="Arial" panose="020B0604020202020204" pitchFamily="34" charset="0"/>
                        </a:defRPr>
                      </a:lvl1pPr>
                      <a:lvl2pPr>
                        <a:spcBef>
                          <a:spcPct val="20000"/>
                        </a:spcBef>
                        <a:defRPr sz="2400">
                          <a:solidFill>
                            <a:schemeClr val="tx1"/>
                          </a:solidFill>
                          <a:latin typeface="Arial" panose="020B0604020202020204" pitchFamily="34" charset="0"/>
                        </a:defRPr>
                      </a:lvl2pPr>
                      <a:lvl3pPr>
                        <a:spcBef>
                          <a:spcPct val="20000"/>
                        </a:spcBef>
                        <a:defRPr sz="2000">
                          <a:solidFill>
                            <a:schemeClr val="tx1"/>
                          </a:solidFill>
                          <a:latin typeface="Arial" panose="020B0604020202020204" pitchFamily="34" charset="0"/>
                        </a:defRPr>
                      </a:lvl3pPr>
                      <a:lvl4pPr>
                        <a:spcBef>
                          <a:spcPct val="20000"/>
                        </a:spcBef>
                        <a:defRPr>
                          <a:solidFill>
                            <a:schemeClr val="tx1"/>
                          </a:solidFill>
                          <a:latin typeface="Arial" panose="020B0604020202020204" pitchFamily="34" charset="0"/>
                        </a:defRPr>
                      </a:lvl4pPr>
                      <a:lvl5pPr>
                        <a:spcBef>
                          <a:spcPct val="20000"/>
                        </a:spcBef>
                        <a:defRPr>
                          <a:solidFill>
                            <a:schemeClr val="tx1"/>
                          </a:solidFill>
                          <a:latin typeface="Arial" panose="020B0604020202020204" pitchFamily="34" charset="0"/>
                        </a:defRPr>
                      </a:lvl5pPr>
                      <a:lvl6pPr fontAlgn="base">
                        <a:spcBef>
                          <a:spcPct val="20000"/>
                        </a:spcBef>
                        <a:spcAft>
                          <a:spcPct val="0"/>
                        </a:spcAft>
                        <a:defRPr>
                          <a:solidFill>
                            <a:schemeClr val="tx1"/>
                          </a:solidFill>
                          <a:latin typeface="Arial" panose="020B0604020202020204" pitchFamily="34" charset="0"/>
                        </a:defRPr>
                      </a:lvl6pPr>
                      <a:lvl7pPr fontAlgn="base">
                        <a:spcBef>
                          <a:spcPct val="20000"/>
                        </a:spcBef>
                        <a:spcAft>
                          <a:spcPct val="0"/>
                        </a:spcAft>
                        <a:defRPr>
                          <a:solidFill>
                            <a:schemeClr val="tx1"/>
                          </a:solidFill>
                          <a:latin typeface="Arial" panose="020B0604020202020204" pitchFamily="34" charset="0"/>
                        </a:defRPr>
                      </a:lvl7pPr>
                      <a:lvl8pPr fontAlgn="base">
                        <a:spcBef>
                          <a:spcPct val="20000"/>
                        </a:spcBef>
                        <a:spcAft>
                          <a:spcPct val="0"/>
                        </a:spcAft>
                        <a:defRPr>
                          <a:solidFill>
                            <a:schemeClr val="tx1"/>
                          </a:solidFill>
                          <a:latin typeface="Arial" panose="020B0604020202020204" pitchFamily="34" charset="0"/>
                        </a:defRPr>
                      </a:lvl8pPr>
                      <a:lvl9pPr fontAlgn="base">
                        <a:spcBef>
                          <a:spcPct val="20000"/>
                        </a:spcBef>
                        <a:spcAft>
                          <a:spcPct val="0"/>
                        </a:spcAft>
                        <a:defRPr>
                          <a:solidFill>
                            <a:schemeClr val="tx1"/>
                          </a:solidFill>
                          <a:latin typeface="Arial" panose="020B0604020202020204" pitchFamily="34" charset="0"/>
                        </a:defRPr>
                      </a:lvl9pPr>
                    </a:lstStyle>
                    <a:p>
                      <a:pPr marL="0" marR="0" lvl="0" indent="0" algn="l" defTabSz="914400" rtl="0" eaLnBrk="1" fontAlgn="base" latinLnBrk="0" hangingPunct="1">
                        <a:lnSpc>
                          <a:spcPct val="175000"/>
                        </a:lnSpc>
                        <a:spcBef>
                          <a:spcPct val="20000"/>
                        </a:spcBef>
                        <a:spcAft>
                          <a:spcPct val="0"/>
                        </a:spcAft>
                        <a:buClrTx/>
                        <a:buSzTx/>
                        <a:buFontTx/>
                        <a:buNone/>
                        <a:tabLst/>
                      </a:pPr>
                      <a:r>
                        <a:rPr kumimoji="0" lang="pt-BR" altLang="en-US" sz="1200" b="0" i="1" u="none" strike="noStrike" cap="none" normalizeH="0" baseline="0">
                          <a:ln>
                            <a:noFill/>
                          </a:ln>
                          <a:solidFill>
                            <a:schemeClr val="tx1"/>
                          </a:solidFill>
                          <a:effectLst/>
                          <a:latin typeface="Arial" panose="020B0604020202020204" pitchFamily="34" charset="0"/>
                        </a:rPr>
                        <a:t>A</a:t>
                      </a:r>
                      <a:r>
                        <a:rPr kumimoji="0" lang="pt-BR" altLang="en-US" sz="1000" b="0" i="1" u="none" strike="noStrike" cap="none" normalizeH="0" baseline="0">
                          <a:ln>
                            <a:noFill/>
                          </a:ln>
                          <a:solidFill>
                            <a:schemeClr val="tx1"/>
                          </a:solidFill>
                          <a:effectLst/>
                          <a:latin typeface="Arial" panose="020B0604020202020204" pitchFamily="34" charset="0"/>
                        </a:rPr>
                        <a:t>  </a:t>
                      </a:r>
                      <a:r>
                        <a:rPr kumimoji="0" lang="pt-BR" altLang="en-US" sz="1200" b="0" i="1" u="none" strike="noStrike" cap="none" normalizeH="0" baseline="0">
                          <a:ln>
                            <a:noFill/>
                          </a:ln>
                          <a:solidFill>
                            <a:schemeClr val="tx1"/>
                          </a:solidFill>
                          <a:effectLst/>
                          <a:latin typeface="Arial" panose="020B0604020202020204" pitchFamily="34" charset="0"/>
                        </a:rPr>
                        <a:t>/</a:t>
                      </a:r>
                      <a:r>
                        <a:rPr kumimoji="0" lang="pt-BR" altLang="en-US" sz="1000" b="0" i="1" u="none" strike="noStrike" cap="none" normalizeH="0" baseline="0">
                          <a:ln>
                            <a:noFill/>
                          </a:ln>
                          <a:solidFill>
                            <a:schemeClr val="tx1"/>
                          </a:solidFill>
                          <a:effectLst/>
                          <a:latin typeface="Arial" panose="020B0604020202020204" pitchFamily="34" charset="0"/>
                        </a:rPr>
                        <a:t>  </a:t>
                      </a:r>
                      <a:r>
                        <a:rPr kumimoji="0" lang="pt-BR" altLang="en-US" sz="1200" b="0" i="1" u="none" strike="noStrike" cap="none" normalizeH="0" baseline="0">
                          <a:ln>
                            <a:noFill/>
                          </a:ln>
                          <a:solidFill>
                            <a:schemeClr val="tx1"/>
                          </a:solidFill>
                          <a:effectLst/>
                          <a:latin typeface="Arial" panose="020B0604020202020204" pitchFamily="34" charset="0"/>
                        </a:rPr>
                        <a:t>B </a:t>
                      </a:r>
                      <a:r>
                        <a:rPr kumimoji="0" lang="en-US" altLang="en-US" sz="1200" b="0" i="0" u="none" strike="noStrike" cap="none" normalizeH="0" baseline="0">
                          <a:ln>
                            <a:noFill/>
                          </a:ln>
                          <a:solidFill>
                            <a:schemeClr val="tx1"/>
                          </a:solidFill>
                          <a:effectLst/>
                          <a:latin typeface="Arial" panose="020B0604020202020204" pitchFamily="34" charset="0"/>
                          <a:sym typeface="Symbol" panose="05050102010706020507" pitchFamily="18" charset="2"/>
                        </a:rPr>
                        <a:t></a:t>
                      </a:r>
                      <a:r>
                        <a:rPr kumimoji="0" lang="pt-BR" altLang="en-US" sz="1200" b="0" i="1" u="none" strike="noStrike" cap="none" normalizeH="0" baseline="0">
                          <a:ln>
                            <a:noFill/>
                          </a:ln>
                          <a:solidFill>
                            <a:schemeClr val="tx1"/>
                          </a:solidFill>
                          <a:effectLst/>
                          <a:latin typeface="Arial" panose="020B0604020202020204" pitchFamily="34" charset="0"/>
                        </a:rPr>
                        <a:t> C</a:t>
                      </a:r>
                      <a:endParaRPr kumimoji="0" lang="en-US" altLang="en-US" sz="1200" b="0" i="1" u="none" strike="noStrike" cap="none" normalizeH="0" baseline="0">
                        <a:ln>
                          <a:noFill/>
                        </a:ln>
                        <a:solidFill>
                          <a:schemeClr val="tx1"/>
                        </a:solidFill>
                        <a:effectLst/>
                        <a:latin typeface="Arial" panose="020B0604020202020204" pitchFamily="34"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defRPr sz="2800">
                          <a:solidFill>
                            <a:schemeClr val="tx1"/>
                          </a:solidFill>
                          <a:latin typeface="Arial" panose="020B0604020202020204" pitchFamily="34" charset="0"/>
                        </a:defRPr>
                      </a:lvl1pPr>
                      <a:lvl2pPr>
                        <a:spcBef>
                          <a:spcPct val="20000"/>
                        </a:spcBef>
                        <a:defRPr sz="2400">
                          <a:solidFill>
                            <a:schemeClr val="tx1"/>
                          </a:solidFill>
                          <a:latin typeface="Arial" panose="020B0604020202020204" pitchFamily="34" charset="0"/>
                        </a:defRPr>
                      </a:lvl2pPr>
                      <a:lvl3pPr>
                        <a:spcBef>
                          <a:spcPct val="20000"/>
                        </a:spcBef>
                        <a:defRPr sz="2000">
                          <a:solidFill>
                            <a:schemeClr val="tx1"/>
                          </a:solidFill>
                          <a:latin typeface="Arial" panose="020B0604020202020204" pitchFamily="34" charset="0"/>
                        </a:defRPr>
                      </a:lvl3pPr>
                      <a:lvl4pPr>
                        <a:spcBef>
                          <a:spcPct val="20000"/>
                        </a:spcBef>
                        <a:defRPr>
                          <a:solidFill>
                            <a:schemeClr val="tx1"/>
                          </a:solidFill>
                          <a:latin typeface="Arial" panose="020B0604020202020204" pitchFamily="34" charset="0"/>
                        </a:defRPr>
                      </a:lvl4pPr>
                      <a:lvl5pPr>
                        <a:spcBef>
                          <a:spcPct val="20000"/>
                        </a:spcBef>
                        <a:defRPr>
                          <a:solidFill>
                            <a:schemeClr val="tx1"/>
                          </a:solidFill>
                          <a:latin typeface="Arial" panose="020B0604020202020204" pitchFamily="34" charset="0"/>
                        </a:defRPr>
                      </a:lvl5pPr>
                      <a:lvl6pPr fontAlgn="base">
                        <a:spcBef>
                          <a:spcPct val="20000"/>
                        </a:spcBef>
                        <a:spcAft>
                          <a:spcPct val="0"/>
                        </a:spcAft>
                        <a:defRPr>
                          <a:solidFill>
                            <a:schemeClr val="tx1"/>
                          </a:solidFill>
                          <a:latin typeface="Arial" panose="020B0604020202020204" pitchFamily="34" charset="0"/>
                        </a:defRPr>
                      </a:lvl6pPr>
                      <a:lvl7pPr fontAlgn="base">
                        <a:spcBef>
                          <a:spcPct val="20000"/>
                        </a:spcBef>
                        <a:spcAft>
                          <a:spcPct val="0"/>
                        </a:spcAft>
                        <a:defRPr>
                          <a:solidFill>
                            <a:schemeClr val="tx1"/>
                          </a:solidFill>
                          <a:latin typeface="Arial" panose="020B0604020202020204" pitchFamily="34" charset="0"/>
                        </a:defRPr>
                      </a:lvl7pPr>
                      <a:lvl8pPr fontAlgn="base">
                        <a:spcBef>
                          <a:spcPct val="20000"/>
                        </a:spcBef>
                        <a:spcAft>
                          <a:spcPct val="0"/>
                        </a:spcAft>
                        <a:defRPr>
                          <a:solidFill>
                            <a:schemeClr val="tx1"/>
                          </a:solidFill>
                          <a:latin typeface="Arial" panose="020B0604020202020204" pitchFamily="34" charset="0"/>
                        </a:defRPr>
                      </a:lvl8pPr>
                      <a:lvl9pPr fontAlgn="base">
                        <a:spcBef>
                          <a:spcPct val="20000"/>
                        </a:spcBef>
                        <a:spcAft>
                          <a:spcPct val="0"/>
                        </a:spcAft>
                        <a:defRPr>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pt-BR" altLang="en-US" sz="1200" b="0" i="1" u="none" strike="noStrike" cap="none" normalizeH="0" baseline="0">
                          <a:ln>
                            <a:noFill/>
                          </a:ln>
                          <a:solidFill>
                            <a:schemeClr val="tx1"/>
                          </a:solidFill>
                          <a:effectLst/>
                          <a:latin typeface="Arial" panose="020B0604020202020204" pitchFamily="34" charset="0"/>
                        </a:rPr>
                        <a:t>A</a:t>
                      </a:r>
                      <a:r>
                        <a:rPr kumimoji="0" lang="pt-BR" altLang="en-US" sz="1200" b="0" i="0" u="none" strike="noStrike" cap="none" normalizeH="0" baseline="0">
                          <a:ln>
                            <a:noFill/>
                          </a:ln>
                          <a:solidFill>
                            <a:schemeClr val="tx1"/>
                          </a:solidFill>
                          <a:effectLst/>
                          <a:latin typeface="Arial" panose="020B0604020202020204" pitchFamily="34" charset="0"/>
                        </a:rPr>
                        <a:t>, </a:t>
                      </a:r>
                      <a:r>
                        <a:rPr kumimoji="0" lang="pt-BR" altLang="en-US" sz="1200" b="0" i="1" u="none" strike="noStrike" cap="none" normalizeH="0" baseline="0">
                          <a:ln>
                            <a:noFill/>
                          </a:ln>
                          <a:solidFill>
                            <a:schemeClr val="tx1"/>
                          </a:solidFill>
                          <a:effectLst/>
                          <a:latin typeface="Arial" panose="020B0604020202020204" pitchFamily="34" charset="0"/>
                        </a:rPr>
                        <a:t>C</a:t>
                      </a:r>
                    </a:p>
                    <a:p>
                      <a:pPr marL="0" marR="0" lvl="0" indent="0" algn="l" defTabSz="914400" rtl="0" eaLnBrk="1" fontAlgn="base" latinLnBrk="0" hangingPunct="1">
                        <a:lnSpc>
                          <a:spcPct val="100000"/>
                        </a:lnSpc>
                        <a:spcBef>
                          <a:spcPct val="20000"/>
                        </a:spcBef>
                        <a:spcAft>
                          <a:spcPct val="0"/>
                        </a:spcAft>
                        <a:buClrTx/>
                        <a:buSzTx/>
                        <a:buFontTx/>
                        <a:buNone/>
                        <a:tabLst/>
                      </a:pPr>
                      <a:r>
                        <a:rPr kumimoji="0" lang="pt-BR" altLang="en-US" sz="1200" b="0" i="1" u="none" strike="noStrike" cap="none" normalizeH="0" baseline="0">
                          <a:ln>
                            <a:noFill/>
                          </a:ln>
                          <a:solidFill>
                            <a:schemeClr val="tx1"/>
                          </a:solidFill>
                          <a:effectLst/>
                          <a:latin typeface="Arial" panose="020B0604020202020204" pitchFamily="34" charset="0"/>
                        </a:rPr>
                        <a:t>B </a:t>
                      </a:r>
                      <a:r>
                        <a:rPr kumimoji="0" lang="pt-BR" altLang="en-US" sz="1200" b="0" i="0" u="none" strike="noStrike" cap="none" normalizeH="0" baseline="0">
                          <a:ln>
                            <a:noFill/>
                          </a:ln>
                          <a:solidFill>
                            <a:schemeClr val="tx1"/>
                          </a:solidFill>
                          <a:effectLst/>
                          <a:latin typeface="Arial" panose="020B0604020202020204" pitchFamily="34" charset="0"/>
                        </a:rPr>
                        <a:t>,</a:t>
                      </a:r>
                      <a:r>
                        <a:rPr kumimoji="0" lang="pt-BR" altLang="en-US" sz="1200" b="0" i="1" u="none" strike="noStrike" cap="none" normalizeH="0" baseline="0">
                          <a:ln>
                            <a:noFill/>
                          </a:ln>
                          <a:solidFill>
                            <a:schemeClr val="tx1"/>
                          </a:solidFill>
                          <a:effectLst/>
                          <a:latin typeface="Arial" panose="020B0604020202020204" pitchFamily="34" charset="0"/>
                        </a:rPr>
                        <a:t>C</a:t>
                      </a:r>
                      <a:endParaRPr kumimoji="0" lang="en-US" altLang="en-US" sz="1200" b="0" i="1" u="none" strike="noStrike" cap="none" normalizeH="0" baseline="0">
                        <a:ln>
                          <a:noFill/>
                        </a:ln>
                        <a:solidFill>
                          <a:schemeClr val="tx1"/>
                        </a:solidFill>
                        <a:effectLst/>
                        <a:latin typeface="Arial" panose="020B0604020202020204" pitchFamily="34" charset="0"/>
                      </a:endParaRPr>
                    </a:p>
                  </a:txBody>
                  <a:tcP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defRPr sz="2800">
                          <a:solidFill>
                            <a:schemeClr val="tx1"/>
                          </a:solidFill>
                          <a:latin typeface="Arial" panose="020B0604020202020204" pitchFamily="34" charset="0"/>
                        </a:defRPr>
                      </a:lvl1pPr>
                      <a:lvl2pPr>
                        <a:spcBef>
                          <a:spcPct val="20000"/>
                        </a:spcBef>
                        <a:defRPr sz="2400">
                          <a:solidFill>
                            <a:schemeClr val="tx1"/>
                          </a:solidFill>
                          <a:latin typeface="Arial" panose="020B0604020202020204" pitchFamily="34" charset="0"/>
                        </a:defRPr>
                      </a:lvl2pPr>
                      <a:lvl3pPr>
                        <a:spcBef>
                          <a:spcPct val="20000"/>
                        </a:spcBef>
                        <a:defRPr sz="2000">
                          <a:solidFill>
                            <a:schemeClr val="tx1"/>
                          </a:solidFill>
                          <a:latin typeface="Arial" panose="020B0604020202020204" pitchFamily="34" charset="0"/>
                        </a:defRPr>
                      </a:lvl3pPr>
                      <a:lvl4pPr>
                        <a:spcBef>
                          <a:spcPct val="20000"/>
                        </a:spcBef>
                        <a:defRPr>
                          <a:solidFill>
                            <a:schemeClr val="tx1"/>
                          </a:solidFill>
                          <a:latin typeface="Arial" panose="020B0604020202020204" pitchFamily="34" charset="0"/>
                        </a:defRPr>
                      </a:lvl4pPr>
                      <a:lvl5pPr>
                        <a:spcBef>
                          <a:spcPct val="20000"/>
                        </a:spcBef>
                        <a:defRPr>
                          <a:solidFill>
                            <a:schemeClr val="tx1"/>
                          </a:solidFill>
                          <a:latin typeface="Arial" panose="020B0604020202020204" pitchFamily="34" charset="0"/>
                        </a:defRPr>
                      </a:lvl5pPr>
                      <a:lvl6pPr fontAlgn="base">
                        <a:spcBef>
                          <a:spcPct val="20000"/>
                        </a:spcBef>
                        <a:spcAft>
                          <a:spcPct val="0"/>
                        </a:spcAft>
                        <a:defRPr>
                          <a:solidFill>
                            <a:schemeClr val="tx1"/>
                          </a:solidFill>
                          <a:latin typeface="Arial" panose="020B0604020202020204" pitchFamily="34" charset="0"/>
                        </a:defRPr>
                      </a:lvl6pPr>
                      <a:lvl7pPr fontAlgn="base">
                        <a:spcBef>
                          <a:spcPct val="20000"/>
                        </a:spcBef>
                        <a:spcAft>
                          <a:spcPct val="0"/>
                        </a:spcAft>
                        <a:defRPr>
                          <a:solidFill>
                            <a:schemeClr val="tx1"/>
                          </a:solidFill>
                          <a:latin typeface="Arial" panose="020B0604020202020204" pitchFamily="34" charset="0"/>
                        </a:defRPr>
                      </a:lvl7pPr>
                      <a:lvl8pPr fontAlgn="base">
                        <a:spcBef>
                          <a:spcPct val="20000"/>
                        </a:spcBef>
                        <a:spcAft>
                          <a:spcPct val="0"/>
                        </a:spcAft>
                        <a:defRPr>
                          <a:solidFill>
                            <a:schemeClr val="tx1"/>
                          </a:solidFill>
                          <a:latin typeface="Arial" panose="020B0604020202020204" pitchFamily="34" charset="0"/>
                        </a:defRPr>
                      </a:lvl8pPr>
                      <a:lvl9pPr fontAlgn="base">
                        <a:spcBef>
                          <a:spcPct val="20000"/>
                        </a:spcBef>
                        <a:spcAft>
                          <a:spcPct val="0"/>
                        </a:spcAft>
                        <a:defRPr>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pt-BR" altLang="en-US" sz="1200" b="0" i="1" u="none" strike="noStrike" cap="none" normalizeH="0" baseline="0">
                          <a:ln>
                            <a:noFill/>
                          </a:ln>
                          <a:solidFill>
                            <a:schemeClr val="tx1"/>
                          </a:solidFill>
                          <a:effectLst/>
                          <a:latin typeface="Arial" panose="020B0604020202020204" pitchFamily="34" charset="0"/>
                        </a:rPr>
                        <a:t>B</a:t>
                      </a:r>
                      <a:r>
                        <a:rPr kumimoji="0" lang="pt-BR" altLang="en-US" sz="1200" b="0" i="0" u="none" strike="noStrike" cap="none" normalizeH="0" baseline="0">
                          <a:ln>
                            <a:noFill/>
                          </a:ln>
                          <a:solidFill>
                            <a:schemeClr val="tx1"/>
                          </a:solidFill>
                          <a:effectLst/>
                          <a:latin typeface="Arial" panose="020B0604020202020204" pitchFamily="34" charset="0"/>
                        </a:rPr>
                        <a:t> = factor(</a:t>
                      </a:r>
                      <a:r>
                        <a:rPr kumimoji="0" lang="pt-BR" altLang="en-US" sz="1200" b="0" i="1" u="none" strike="noStrike" cap="none" normalizeH="0" baseline="0">
                          <a:ln>
                            <a:noFill/>
                          </a:ln>
                          <a:solidFill>
                            <a:schemeClr val="tx1"/>
                          </a:solidFill>
                          <a:effectLst/>
                          <a:latin typeface="Arial" panose="020B0604020202020204" pitchFamily="34" charset="0"/>
                        </a:rPr>
                        <a:t>C</a:t>
                      </a:r>
                      <a:r>
                        <a:rPr kumimoji="0" lang="pt-BR" altLang="en-US" sz="1200" b="0" i="0" u="none" strike="noStrike" cap="none" normalizeH="0" baseline="0">
                          <a:ln>
                            <a:noFill/>
                          </a:ln>
                          <a:solidFill>
                            <a:schemeClr val="tx1"/>
                          </a:solidFill>
                          <a:effectLst/>
                          <a:latin typeface="Arial" panose="020B0604020202020204" pitchFamily="34" charset="0"/>
                        </a:rPr>
                        <a:t>,</a:t>
                      </a:r>
                      <a:r>
                        <a:rPr kumimoji="0" lang="pt-BR" altLang="en-US" sz="1200" b="0" i="1" u="none" strike="noStrike" cap="none" normalizeH="0" baseline="0">
                          <a:ln>
                            <a:noFill/>
                          </a:ln>
                          <a:solidFill>
                            <a:schemeClr val="tx1"/>
                          </a:solidFill>
                          <a:effectLst/>
                          <a:latin typeface="Arial" panose="020B0604020202020204" pitchFamily="34" charset="0"/>
                        </a:rPr>
                        <a:t> A</a:t>
                      </a:r>
                      <a:r>
                        <a:rPr kumimoji="0" lang="pt-BR" altLang="en-US" sz="1200" b="0" i="0" u="none" strike="noStrike" cap="none" normalizeH="0" baseline="0">
                          <a:ln>
                            <a:noFill/>
                          </a:ln>
                          <a:solidFill>
                            <a:schemeClr val="tx1"/>
                          </a:solidFill>
                          <a:effectLst/>
                          <a:latin typeface="Arial" panose="020B0604020202020204" pitchFamily="34" charset="0"/>
                        </a:rPr>
                        <a:t>)</a:t>
                      </a:r>
                    </a:p>
                    <a:p>
                      <a:pPr marL="0" marR="0" lvl="0" indent="0" algn="l" defTabSz="914400" rtl="0" eaLnBrk="1" fontAlgn="base" latinLnBrk="0" hangingPunct="1">
                        <a:lnSpc>
                          <a:spcPct val="100000"/>
                        </a:lnSpc>
                        <a:spcBef>
                          <a:spcPct val="20000"/>
                        </a:spcBef>
                        <a:spcAft>
                          <a:spcPct val="0"/>
                        </a:spcAft>
                        <a:buClrTx/>
                        <a:buSzTx/>
                        <a:buFontTx/>
                        <a:buNone/>
                        <a:tabLst/>
                      </a:pPr>
                      <a:r>
                        <a:rPr kumimoji="0" lang="pt-BR" altLang="en-US" sz="1200" b="0" i="1" u="none" strike="noStrike" cap="none" normalizeH="0" baseline="0">
                          <a:ln>
                            <a:noFill/>
                          </a:ln>
                          <a:solidFill>
                            <a:schemeClr val="tx1"/>
                          </a:solidFill>
                          <a:effectLst/>
                          <a:latin typeface="Arial" panose="020B0604020202020204" pitchFamily="34" charset="0"/>
                        </a:rPr>
                        <a:t>A</a:t>
                      </a:r>
                      <a:r>
                        <a:rPr kumimoji="0" lang="pt-BR" altLang="en-US" sz="1200" b="0" i="0" u="none" strike="noStrike" cap="none" normalizeH="0" baseline="0">
                          <a:ln>
                            <a:noFill/>
                          </a:ln>
                          <a:solidFill>
                            <a:schemeClr val="tx1"/>
                          </a:solidFill>
                          <a:effectLst/>
                          <a:latin typeface="Arial" panose="020B0604020202020204" pitchFamily="34" charset="0"/>
                        </a:rPr>
                        <a:t> = 1/factor(</a:t>
                      </a:r>
                      <a:r>
                        <a:rPr kumimoji="0" lang="pt-BR" altLang="en-US" sz="1200" b="0" i="1" u="none" strike="noStrike" cap="none" normalizeH="0" baseline="0">
                          <a:ln>
                            <a:noFill/>
                          </a:ln>
                          <a:solidFill>
                            <a:schemeClr val="tx1"/>
                          </a:solidFill>
                          <a:effectLst/>
                          <a:latin typeface="Arial" panose="020B0604020202020204" pitchFamily="34" charset="0"/>
                        </a:rPr>
                        <a:t>C</a:t>
                      </a:r>
                      <a:r>
                        <a:rPr kumimoji="0" lang="pt-BR" altLang="en-US" sz="1200" b="0" i="0" u="none" strike="noStrike" cap="none" normalizeH="0" baseline="0">
                          <a:ln>
                            <a:noFill/>
                          </a:ln>
                          <a:solidFill>
                            <a:schemeClr val="tx1"/>
                          </a:solidFill>
                          <a:effectLst/>
                          <a:latin typeface="Arial" panose="020B0604020202020204" pitchFamily="34" charset="0"/>
                        </a:rPr>
                        <a:t>,</a:t>
                      </a:r>
                      <a:r>
                        <a:rPr kumimoji="0" lang="pt-BR" altLang="en-US" sz="1200" b="0" i="1" u="none" strike="noStrike" cap="none" normalizeH="0" baseline="0">
                          <a:ln>
                            <a:noFill/>
                          </a:ln>
                          <a:solidFill>
                            <a:schemeClr val="tx1"/>
                          </a:solidFill>
                          <a:effectLst/>
                          <a:latin typeface="Arial" panose="020B0604020202020204" pitchFamily="34" charset="0"/>
                        </a:rPr>
                        <a:t> </a:t>
                      </a:r>
                      <a:r>
                        <a:rPr kumimoji="0" lang="pt-BR" altLang="en-US" sz="1200" b="0" i="0" u="none" strike="noStrike" cap="none" normalizeH="0" baseline="0">
                          <a:ln>
                            <a:noFill/>
                          </a:ln>
                          <a:solidFill>
                            <a:schemeClr val="tx1"/>
                          </a:solidFill>
                          <a:effectLst/>
                          <a:latin typeface="Arial" panose="020B0604020202020204" pitchFamily="34" charset="0"/>
                        </a:rPr>
                        <a:t>1/</a:t>
                      </a:r>
                      <a:r>
                        <a:rPr kumimoji="0" lang="pt-BR" altLang="en-US" sz="1200" b="0" i="1" u="none" strike="noStrike" cap="none" normalizeH="0" baseline="0">
                          <a:ln>
                            <a:noFill/>
                          </a:ln>
                          <a:solidFill>
                            <a:schemeClr val="tx1"/>
                          </a:solidFill>
                          <a:effectLst/>
                          <a:latin typeface="Arial" panose="020B0604020202020204" pitchFamily="34" charset="0"/>
                        </a:rPr>
                        <a:t>B</a:t>
                      </a:r>
                      <a:r>
                        <a:rPr kumimoji="0" lang="pt-BR" altLang="en-US" sz="1200" b="0" i="0" u="none" strike="noStrike" cap="none" normalizeH="0" baseline="0">
                          <a:ln>
                            <a:noFill/>
                          </a:ln>
                          <a:solidFill>
                            <a:schemeClr val="tx1"/>
                          </a:solidFill>
                          <a:effectLst/>
                          <a:latin typeface="Arial" panose="020B0604020202020204" pitchFamily="34" charset="0"/>
                        </a:rPr>
                        <a:t>)</a:t>
                      </a:r>
                      <a:endParaRPr kumimoji="0" lang="en-US" altLang="en-US" sz="1200" b="0" i="0" u="none" strike="noStrike" cap="none" normalizeH="0" baseline="0">
                        <a:ln>
                          <a:noFill/>
                        </a:ln>
                        <a:solidFill>
                          <a:schemeClr val="tx1"/>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4"/>
                  </a:ext>
                </a:extLst>
              </a:tr>
              <a:tr h="500063">
                <a:tc>
                  <a:txBody>
                    <a:bodyPr/>
                    <a:lstStyle>
                      <a:lvl1pPr>
                        <a:spcBef>
                          <a:spcPct val="20000"/>
                        </a:spcBef>
                        <a:defRPr sz="2800">
                          <a:solidFill>
                            <a:schemeClr val="tx1"/>
                          </a:solidFill>
                          <a:latin typeface="Arial" panose="020B0604020202020204" pitchFamily="34" charset="0"/>
                        </a:defRPr>
                      </a:lvl1pPr>
                      <a:lvl2pPr>
                        <a:spcBef>
                          <a:spcPct val="20000"/>
                        </a:spcBef>
                        <a:defRPr sz="2400">
                          <a:solidFill>
                            <a:schemeClr val="tx1"/>
                          </a:solidFill>
                          <a:latin typeface="Arial" panose="020B0604020202020204" pitchFamily="34" charset="0"/>
                        </a:defRPr>
                      </a:lvl2pPr>
                      <a:lvl3pPr>
                        <a:spcBef>
                          <a:spcPct val="20000"/>
                        </a:spcBef>
                        <a:defRPr sz="2000">
                          <a:solidFill>
                            <a:schemeClr val="tx1"/>
                          </a:solidFill>
                          <a:latin typeface="Arial" panose="020B0604020202020204" pitchFamily="34" charset="0"/>
                        </a:defRPr>
                      </a:lvl3pPr>
                      <a:lvl4pPr>
                        <a:spcBef>
                          <a:spcPct val="20000"/>
                        </a:spcBef>
                        <a:defRPr>
                          <a:solidFill>
                            <a:schemeClr val="tx1"/>
                          </a:solidFill>
                          <a:latin typeface="Arial" panose="020B0604020202020204" pitchFamily="34" charset="0"/>
                        </a:defRPr>
                      </a:lvl4pPr>
                      <a:lvl5pPr>
                        <a:spcBef>
                          <a:spcPct val="20000"/>
                        </a:spcBef>
                        <a:defRPr>
                          <a:solidFill>
                            <a:schemeClr val="tx1"/>
                          </a:solidFill>
                          <a:latin typeface="Arial" panose="020B0604020202020204" pitchFamily="34" charset="0"/>
                        </a:defRPr>
                      </a:lvl5pPr>
                      <a:lvl6pPr fontAlgn="base">
                        <a:spcBef>
                          <a:spcPct val="20000"/>
                        </a:spcBef>
                        <a:spcAft>
                          <a:spcPct val="0"/>
                        </a:spcAft>
                        <a:defRPr>
                          <a:solidFill>
                            <a:schemeClr val="tx1"/>
                          </a:solidFill>
                          <a:latin typeface="Arial" panose="020B0604020202020204" pitchFamily="34" charset="0"/>
                        </a:defRPr>
                      </a:lvl6pPr>
                      <a:lvl7pPr fontAlgn="base">
                        <a:spcBef>
                          <a:spcPct val="20000"/>
                        </a:spcBef>
                        <a:spcAft>
                          <a:spcPct val="0"/>
                        </a:spcAft>
                        <a:defRPr>
                          <a:solidFill>
                            <a:schemeClr val="tx1"/>
                          </a:solidFill>
                          <a:latin typeface="Arial" panose="020B0604020202020204" pitchFamily="34" charset="0"/>
                        </a:defRPr>
                      </a:lvl7pPr>
                      <a:lvl8pPr fontAlgn="base">
                        <a:spcBef>
                          <a:spcPct val="20000"/>
                        </a:spcBef>
                        <a:spcAft>
                          <a:spcPct val="0"/>
                        </a:spcAft>
                        <a:defRPr>
                          <a:solidFill>
                            <a:schemeClr val="tx1"/>
                          </a:solidFill>
                          <a:latin typeface="Arial" panose="020B0604020202020204" pitchFamily="34" charset="0"/>
                        </a:defRPr>
                      </a:lvl8pPr>
                      <a:lvl9pPr fontAlgn="base">
                        <a:spcBef>
                          <a:spcPct val="20000"/>
                        </a:spcBef>
                        <a:spcAft>
                          <a:spcPct val="0"/>
                        </a:spcAft>
                        <a:defRPr>
                          <a:solidFill>
                            <a:schemeClr val="tx1"/>
                          </a:solidFill>
                          <a:latin typeface="Arial" panose="020B0604020202020204" pitchFamily="34" charset="0"/>
                        </a:defRPr>
                      </a:lvl9pPr>
                    </a:lstStyle>
                    <a:p>
                      <a:pPr marL="0" marR="0" lvl="0" indent="0" algn="l" defTabSz="914400" rtl="0" eaLnBrk="1" fontAlgn="base" latinLnBrk="0" hangingPunct="1">
                        <a:lnSpc>
                          <a:spcPct val="175000"/>
                        </a:lnSpc>
                        <a:spcBef>
                          <a:spcPct val="20000"/>
                        </a:spcBef>
                        <a:spcAft>
                          <a:spcPct val="0"/>
                        </a:spcAft>
                        <a:buClrTx/>
                        <a:buSzTx/>
                        <a:buFontTx/>
                        <a:buNone/>
                        <a:tabLst/>
                      </a:pPr>
                      <a:r>
                        <a:rPr kumimoji="0" lang="pt-BR" altLang="en-US" sz="1200" b="0" i="1" u="none" strike="noStrike" cap="none" normalizeH="0" baseline="0">
                          <a:ln>
                            <a:noFill/>
                          </a:ln>
                          <a:solidFill>
                            <a:schemeClr val="tx1"/>
                          </a:solidFill>
                          <a:effectLst/>
                          <a:latin typeface="Arial" panose="020B0604020202020204" pitchFamily="34" charset="0"/>
                        </a:rPr>
                        <a:t>A ^ B </a:t>
                      </a:r>
                      <a:r>
                        <a:rPr kumimoji="0" lang="en-US" altLang="en-US" sz="1200" b="0" i="0" u="none" strike="noStrike" cap="none" normalizeH="0" baseline="0">
                          <a:ln>
                            <a:noFill/>
                          </a:ln>
                          <a:solidFill>
                            <a:schemeClr val="tx1"/>
                          </a:solidFill>
                          <a:effectLst/>
                          <a:latin typeface="Arial" panose="020B0604020202020204" pitchFamily="34" charset="0"/>
                          <a:sym typeface="Symbol" panose="05050102010706020507" pitchFamily="18" charset="2"/>
                        </a:rPr>
                        <a:t></a:t>
                      </a:r>
                      <a:r>
                        <a:rPr kumimoji="0" lang="pt-BR" altLang="en-US" sz="1200" b="0" i="1" u="none" strike="noStrike" cap="none" normalizeH="0" baseline="0">
                          <a:ln>
                            <a:noFill/>
                          </a:ln>
                          <a:solidFill>
                            <a:schemeClr val="tx1"/>
                          </a:solidFill>
                          <a:effectLst/>
                          <a:latin typeface="Arial" panose="020B0604020202020204" pitchFamily="34" charset="0"/>
                        </a:rPr>
                        <a:t> C</a:t>
                      </a:r>
                      <a:endParaRPr kumimoji="0" lang="en-US" altLang="en-US" sz="1200" b="0" i="1" u="none" strike="noStrike" cap="none" normalizeH="0" baseline="0">
                        <a:ln>
                          <a:noFill/>
                        </a:ln>
                        <a:solidFill>
                          <a:schemeClr val="tx1"/>
                        </a:solidFill>
                        <a:effectLst/>
                        <a:latin typeface="Arial" panose="020B0604020202020204" pitchFamily="34"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defRPr sz="2800">
                          <a:solidFill>
                            <a:schemeClr val="tx1"/>
                          </a:solidFill>
                          <a:latin typeface="Arial" panose="020B0604020202020204" pitchFamily="34" charset="0"/>
                        </a:defRPr>
                      </a:lvl1pPr>
                      <a:lvl2pPr>
                        <a:spcBef>
                          <a:spcPct val="20000"/>
                        </a:spcBef>
                        <a:defRPr sz="2400">
                          <a:solidFill>
                            <a:schemeClr val="tx1"/>
                          </a:solidFill>
                          <a:latin typeface="Arial" panose="020B0604020202020204" pitchFamily="34" charset="0"/>
                        </a:defRPr>
                      </a:lvl2pPr>
                      <a:lvl3pPr>
                        <a:spcBef>
                          <a:spcPct val="20000"/>
                        </a:spcBef>
                        <a:defRPr sz="2000">
                          <a:solidFill>
                            <a:schemeClr val="tx1"/>
                          </a:solidFill>
                          <a:latin typeface="Arial" panose="020B0604020202020204" pitchFamily="34" charset="0"/>
                        </a:defRPr>
                      </a:lvl3pPr>
                      <a:lvl4pPr>
                        <a:spcBef>
                          <a:spcPct val="20000"/>
                        </a:spcBef>
                        <a:defRPr>
                          <a:solidFill>
                            <a:schemeClr val="tx1"/>
                          </a:solidFill>
                          <a:latin typeface="Arial" panose="020B0604020202020204" pitchFamily="34" charset="0"/>
                        </a:defRPr>
                      </a:lvl4pPr>
                      <a:lvl5pPr>
                        <a:spcBef>
                          <a:spcPct val="20000"/>
                        </a:spcBef>
                        <a:defRPr>
                          <a:solidFill>
                            <a:schemeClr val="tx1"/>
                          </a:solidFill>
                          <a:latin typeface="Arial" panose="020B0604020202020204" pitchFamily="34" charset="0"/>
                        </a:defRPr>
                      </a:lvl5pPr>
                      <a:lvl6pPr fontAlgn="base">
                        <a:spcBef>
                          <a:spcPct val="20000"/>
                        </a:spcBef>
                        <a:spcAft>
                          <a:spcPct val="0"/>
                        </a:spcAft>
                        <a:defRPr>
                          <a:solidFill>
                            <a:schemeClr val="tx1"/>
                          </a:solidFill>
                          <a:latin typeface="Arial" panose="020B0604020202020204" pitchFamily="34" charset="0"/>
                        </a:defRPr>
                      </a:lvl6pPr>
                      <a:lvl7pPr fontAlgn="base">
                        <a:spcBef>
                          <a:spcPct val="20000"/>
                        </a:spcBef>
                        <a:spcAft>
                          <a:spcPct val="0"/>
                        </a:spcAft>
                        <a:defRPr>
                          <a:solidFill>
                            <a:schemeClr val="tx1"/>
                          </a:solidFill>
                          <a:latin typeface="Arial" panose="020B0604020202020204" pitchFamily="34" charset="0"/>
                        </a:defRPr>
                      </a:lvl7pPr>
                      <a:lvl8pPr fontAlgn="base">
                        <a:spcBef>
                          <a:spcPct val="20000"/>
                        </a:spcBef>
                        <a:spcAft>
                          <a:spcPct val="0"/>
                        </a:spcAft>
                        <a:defRPr>
                          <a:solidFill>
                            <a:schemeClr val="tx1"/>
                          </a:solidFill>
                          <a:latin typeface="Arial" panose="020B0604020202020204" pitchFamily="34" charset="0"/>
                        </a:defRPr>
                      </a:lvl8pPr>
                      <a:lvl9pPr fontAlgn="base">
                        <a:spcBef>
                          <a:spcPct val="20000"/>
                        </a:spcBef>
                        <a:spcAft>
                          <a:spcPct val="0"/>
                        </a:spcAft>
                        <a:defRPr>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pt-BR" altLang="en-US" sz="1200" b="0" i="1" u="none" strike="noStrike" cap="none" normalizeH="0" baseline="0">
                          <a:ln>
                            <a:noFill/>
                          </a:ln>
                          <a:solidFill>
                            <a:schemeClr val="tx1"/>
                          </a:solidFill>
                          <a:effectLst/>
                          <a:latin typeface="Arial" panose="020B0604020202020204" pitchFamily="34" charset="0"/>
                        </a:rPr>
                        <a:t>A</a:t>
                      </a:r>
                      <a:r>
                        <a:rPr kumimoji="0" lang="pt-BR" altLang="en-US" sz="1200" b="0" i="0" u="none" strike="noStrike" cap="none" normalizeH="0" baseline="0">
                          <a:ln>
                            <a:noFill/>
                          </a:ln>
                          <a:solidFill>
                            <a:schemeClr val="tx1"/>
                          </a:solidFill>
                          <a:effectLst/>
                          <a:latin typeface="Arial" panose="020B0604020202020204" pitchFamily="34" charset="0"/>
                        </a:rPr>
                        <a:t>, </a:t>
                      </a:r>
                      <a:r>
                        <a:rPr kumimoji="0" lang="pt-BR" altLang="en-US" sz="1200" b="0" i="1" u="none" strike="noStrike" cap="none" normalizeH="0" baseline="0">
                          <a:ln>
                            <a:noFill/>
                          </a:ln>
                          <a:solidFill>
                            <a:schemeClr val="tx1"/>
                          </a:solidFill>
                          <a:effectLst/>
                          <a:latin typeface="Arial" panose="020B0604020202020204" pitchFamily="34" charset="0"/>
                        </a:rPr>
                        <a:t>C</a:t>
                      </a:r>
                    </a:p>
                    <a:p>
                      <a:pPr marL="0" marR="0" lvl="0" indent="0" algn="l" defTabSz="914400" rtl="0" eaLnBrk="1" fontAlgn="base" latinLnBrk="0" hangingPunct="1">
                        <a:lnSpc>
                          <a:spcPct val="100000"/>
                        </a:lnSpc>
                        <a:spcBef>
                          <a:spcPct val="20000"/>
                        </a:spcBef>
                        <a:spcAft>
                          <a:spcPct val="0"/>
                        </a:spcAft>
                        <a:buClrTx/>
                        <a:buSzTx/>
                        <a:buFontTx/>
                        <a:buNone/>
                        <a:tabLst/>
                      </a:pPr>
                      <a:r>
                        <a:rPr kumimoji="0" lang="pt-BR" altLang="en-US" sz="1200" b="0" i="1" u="none" strike="noStrike" cap="none" normalizeH="0" baseline="0">
                          <a:ln>
                            <a:noFill/>
                          </a:ln>
                          <a:solidFill>
                            <a:schemeClr val="tx1"/>
                          </a:solidFill>
                          <a:effectLst/>
                          <a:latin typeface="Arial" panose="020B0604020202020204" pitchFamily="34" charset="0"/>
                        </a:rPr>
                        <a:t>B </a:t>
                      </a:r>
                      <a:r>
                        <a:rPr kumimoji="0" lang="pt-BR" altLang="en-US" sz="1200" b="0" i="0" u="none" strike="noStrike" cap="none" normalizeH="0" baseline="0">
                          <a:ln>
                            <a:noFill/>
                          </a:ln>
                          <a:solidFill>
                            <a:schemeClr val="tx1"/>
                          </a:solidFill>
                          <a:effectLst/>
                          <a:latin typeface="Arial" panose="020B0604020202020204" pitchFamily="34" charset="0"/>
                        </a:rPr>
                        <a:t>,</a:t>
                      </a:r>
                      <a:r>
                        <a:rPr kumimoji="0" lang="pt-BR" altLang="en-US" sz="1200" b="0" i="1" u="none" strike="noStrike" cap="none" normalizeH="0" baseline="0">
                          <a:ln>
                            <a:noFill/>
                          </a:ln>
                          <a:solidFill>
                            <a:schemeClr val="tx1"/>
                          </a:solidFill>
                          <a:effectLst/>
                          <a:latin typeface="Arial" panose="020B0604020202020204" pitchFamily="34" charset="0"/>
                        </a:rPr>
                        <a:t>C</a:t>
                      </a:r>
                      <a:endParaRPr kumimoji="0" lang="en-US" altLang="en-US" sz="1200" b="0" i="1" u="none" strike="noStrike" cap="none" normalizeH="0" baseline="0">
                        <a:ln>
                          <a:noFill/>
                        </a:ln>
                        <a:solidFill>
                          <a:schemeClr val="tx1"/>
                        </a:solidFill>
                        <a:effectLst/>
                        <a:latin typeface="Arial" panose="020B0604020202020204" pitchFamily="34" charset="0"/>
                      </a:endParaRPr>
                    </a:p>
                  </a:txBody>
                  <a:tcP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defRPr sz="2800">
                          <a:solidFill>
                            <a:schemeClr val="tx1"/>
                          </a:solidFill>
                          <a:latin typeface="Arial" panose="020B0604020202020204" pitchFamily="34" charset="0"/>
                        </a:defRPr>
                      </a:lvl1pPr>
                      <a:lvl2pPr>
                        <a:spcBef>
                          <a:spcPct val="20000"/>
                        </a:spcBef>
                        <a:defRPr sz="2400">
                          <a:solidFill>
                            <a:schemeClr val="tx1"/>
                          </a:solidFill>
                          <a:latin typeface="Arial" panose="020B0604020202020204" pitchFamily="34" charset="0"/>
                        </a:defRPr>
                      </a:lvl2pPr>
                      <a:lvl3pPr>
                        <a:spcBef>
                          <a:spcPct val="20000"/>
                        </a:spcBef>
                        <a:defRPr sz="2000">
                          <a:solidFill>
                            <a:schemeClr val="tx1"/>
                          </a:solidFill>
                          <a:latin typeface="Arial" panose="020B0604020202020204" pitchFamily="34" charset="0"/>
                        </a:defRPr>
                      </a:lvl3pPr>
                      <a:lvl4pPr>
                        <a:spcBef>
                          <a:spcPct val="20000"/>
                        </a:spcBef>
                        <a:defRPr>
                          <a:solidFill>
                            <a:schemeClr val="tx1"/>
                          </a:solidFill>
                          <a:latin typeface="Arial" panose="020B0604020202020204" pitchFamily="34" charset="0"/>
                        </a:defRPr>
                      </a:lvl4pPr>
                      <a:lvl5pPr>
                        <a:spcBef>
                          <a:spcPct val="20000"/>
                        </a:spcBef>
                        <a:defRPr>
                          <a:solidFill>
                            <a:schemeClr val="tx1"/>
                          </a:solidFill>
                          <a:latin typeface="Arial" panose="020B0604020202020204" pitchFamily="34" charset="0"/>
                        </a:defRPr>
                      </a:lvl5pPr>
                      <a:lvl6pPr fontAlgn="base">
                        <a:spcBef>
                          <a:spcPct val="20000"/>
                        </a:spcBef>
                        <a:spcAft>
                          <a:spcPct val="0"/>
                        </a:spcAft>
                        <a:defRPr>
                          <a:solidFill>
                            <a:schemeClr val="tx1"/>
                          </a:solidFill>
                          <a:latin typeface="Arial" panose="020B0604020202020204" pitchFamily="34" charset="0"/>
                        </a:defRPr>
                      </a:lvl6pPr>
                      <a:lvl7pPr fontAlgn="base">
                        <a:spcBef>
                          <a:spcPct val="20000"/>
                        </a:spcBef>
                        <a:spcAft>
                          <a:spcPct val="0"/>
                        </a:spcAft>
                        <a:defRPr>
                          <a:solidFill>
                            <a:schemeClr val="tx1"/>
                          </a:solidFill>
                          <a:latin typeface="Arial" panose="020B0604020202020204" pitchFamily="34" charset="0"/>
                        </a:defRPr>
                      </a:lvl7pPr>
                      <a:lvl8pPr fontAlgn="base">
                        <a:spcBef>
                          <a:spcPct val="20000"/>
                        </a:spcBef>
                        <a:spcAft>
                          <a:spcPct val="0"/>
                        </a:spcAft>
                        <a:defRPr>
                          <a:solidFill>
                            <a:schemeClr val="tx1"/>
                          </a:solidFill>
                          <a:latin typeface="Arial" panose="020B0604020202020204" pitchFamily="34" charset="0"/>
                        </a:defRPr>
                      </a:lvl8pPr>
                      <a:lvl9pPr fontAlgn="base">
                        <a:spcBef>
                          <a:spcPct val="20000"/>
                        </a:spcBef>
                        <a:spcAft>
                          <a:spcPct val="0"/>
                        </a:spcAft>
                        <a:defRPr>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pt-BR" altLang="en-US" sz="1200" b="0" i="1" u="none" strike="noStrike" cap="none" normalizeH="0" baseline="0">
                          <a:ln>
                            <a:noFill/>
                          </a:ln>
                          <a:solidFill>
                            <a:schemeClr val="tx1"/>
                          </a:solidFill>
                          <a:effectLst/>
                          <a:latin typeface="Arial" panose="020B0604020202020204" pitchFamily="34" charset="0"/>
                        </a:rPr>
                        <a:t>B</a:t>
                      </a:r>
                      <a:r>
                        <a:rPr kumimoji="0" lang="pt-BR" altLang="en-US" sz="1200" b="0" i="0" u="none" strike="noStrike" cap="none" normalizeH="0" baseline="0">
                          <a:ln>
                            <a:noFill/>
                          </a:ln>
                          <a:solidFill>
                            <a:schemeClr val="tx1"/>
                          </a:solidFill>
                          <a:effectLst/>
                          <a:latin typeface="Arial" panose="020B0604020202020204" pitchFamily="34" charset="0"/>
                        </a:rPr>
                        <a:t> = 1/factor(ln </a:t>
                      </a:r>
                      <a:r>
                        <a:rPr kumimoji="0" lang="pt-BR" altLang="en-US" sz="1200" b="0" i="1" u="none" strike="noStrike" cap="none" normalizeH="0" baseline="0">
                          <a:ln>
                            <a:noFill/>
                          </a:ln>
                          <a:solidFill>
                            <a:schemeClr val="tx1"/>
                          </a:solidFill>
                          <a:effectLst/>
                          <a:latin typeface="Arial" panose="020B0604020202020204" pitchFamily="34" charset="0"/>
                        </a:rPr>
                        <a:t>A</a:t>
                      </a:r>
                      <a:r>
                        <a:rPr kumimoji="0" lang="pt-BR" altLang="en-US" sz="1200" b="0" i="0" u="none" strike="noStrike" cap="none" normalizeH="0" baseline="0">
                          <a:ln>
                            <a:noFill/>
                          </a:ln>
                          <a:solidFill>
                            <a:schemeClr val="tx1"/>
                          </a:solidFill>
                          <a:effectLst/>
                          <a:latin typeface="Arial" panose="020B0604020202020204" pitchFamily="34" charset="0"/>
                        </a:rPr>
                        <a:t>, ln </a:t>
                      </a:r>
                      <a:r>
                        <a:rPr kumimoji="0" lang="pt-BR" altLang="en-US" sz="1200" b="0" i="1" u="none" strike="noStrike" cap="none" normalizeH="0" baseline="0">
                          <a:ln>
                            <a:noFill/>
                          </a:ln>
                          <a:solidFill>
                            <a:schemeClr val="tx1"/>
                          </a:solidFill>
                          <a:effectLst/>
                          <a:latin typeface="Arial" panose="020B0604020202020204" pitchFamily="34" charset="0"/>
                        </a:rPr>
                        <a:t>C</a:t>
                      </a:r>
                      <a:r>
                        <a:rPr kumimoji="0" lang="pt-BR" altLang="en-US" sz="1200" b="0" i="0" u="none" strike="noStrike" cap="none" normalizeH="0" baseline="0">
                          <a:ln>
                            <a:noFill/>
                          </a:ln>
                          <a:solidFill>
                            <a:schemeClr val="tx1"/>
                          </a:solidFill>
                          <a:effectLst/>
                          <a:latin typeface="Arial" panose="020B0604020202020204" pitchFamily="34" charset="0"/>
                        </a:rPr>
                        <a:t>)</a:t>
                      </a:r>
                    </a:p>
                    <a:p>
                      <a:pPr marL="0" marR="0" lvl="0" indent="0" algn="l" defTabSz="914400" rtl="0" eaLnBrk="1" fontAlgn="base" latinLnBrk="0" hangingPunct="1">
                        <a:lnSpc>
                          <a:spcPct val="100000"/>
                        </a:lnSpc>
                        <a:spcBef>
                          <a:spcPct val="20000"/>
                        </a:spcBef>
                        <a:spcAft>
                          <a:spcPct val="0"/>
                        </a:spcAft>
                        <a:buClrTx/>
                        <a:buSzTx/>
                        <a:buFontTx/>
                        <a:buNone/>
                        <a:tabLst/>
                      </a:pPr>
                      <a:r>
                        <a:rPr kumimoji="0" lang="pt-BR" altLang="en-US" sz="1200" b="0" i="1" u="none" strike="noStrike" cap="none" normalizeH="0" baseline="0">
                          <a:ln>
                            <a:noFill/>
                          </a:ln>
                          <a:solidFill>
                            <a:schemeClr val="tx1"/>
                          </a:solidFill>
                          <a:effectLst/>
                          <a:latin typeface="Arial" panose="020B0604020202020204" pitchFamily="34" charset="0"/>
                        </a:rPr>
                        <a:t>A</a:t>
                      </a:r>
                      <a:r>
                        <a:rPr kumimoji="0" lang="pt-BR" altLang="en-US" sz="1200" b="0" i="0" u="none" strike="noStrike" cap="none" normalizeH="0" baseline="0">
                          <a:ln>
                            <a:noFill/>
                          </a:ln>
                          <a:solidFill>
                            <a:schemeClr val="tx1"/>
                          </a:solidFill>
                          <a:effectLst/>
                          <a:latin typeface="Arial" panose="020B0604020202020204" pitchFamily="34" charset="0"/>
                        </a:rPr>
                        <a:t> = 1/exp(factor(</a:t>
                      </a:r>
                      <a:r>
                        <a:rPr kumimoji="0" lang="pt-BR" altLang="en-US" sz="1200" b="0" i="1" u="none" strike="noStrike" cap="none" normalizeH="0" baseline="0">
                          <a:ln>
                            <a:noFill/>
                          </a:ln>
                          <a:solidFill>
                            <a:schemeClr val="tx1"/>
                          </a:solidFill>
                          <a:effectLst/>
                          <a:latin typeface="Arial" panose="020B0604020202020204" pitchFamily="34" charset="0"/>
                        </a:rPr>
                        <a:t>B</a:t>
                      </a:r>
                      <a:r>
                        <a:rPr kumimoji="0" lang="pt-BR" altLang="en-US" sz="1200" b="0" i="0" u="none" strike="noStrike" cap="none" normalizeH="0" baseline="0">
                          <a:ln>
                            <a:noFill/>
                          </a:ln>
                          <a:solidFill>
                            <a:schemeClr val="tx1"/>
                          </a:solidFill>
                          <a:effectLst/>
                          <a:latin typeface="Arial" panose="020B0604020202020204" pitchFamily="34" charset="0"/>
                        </a:rPr>
                        <a:t>, ln </a:t>
                      </a:r>
                      <a:r>
                        <a:rPr kumimoji="0" lang="pt-BR" altLang="en-US" sz="1200" b="0" i="1" u="none" strike="noStrike" cap="none" normalizeH="0" baseline="0">
                          <a:ln>
                            <a:noFill/>
                          </a:ln>
                          <a:solidFill>
                            <a:schemeClr val="tx1"/>
                          </a:solidFill>
                          <a:effectLst/>
                          <a:latin typeface="Arial" panose="020B0604020202020204" pitchFamily="34" charset="0"/>
                        </a:rPr>
                        <a:t>C</a:t>
                      </a:r>
                      <a:r>
                        <a:rPr kumimoji="0" lang="pt-BR" altLang="en-US" sz="1200" b="0" i="0" u="none" strike="noStrike" cap="none" normalizeH="0" baseline="0">
                          <a:ln>
                            <a:noFill/>
                          </a:ln>
                          <a:solidFill>
                            <a:schemeClr val="tx1"/>
                          </a:solidFill>
                          <a:effectLst/>
                          <a:latin typeface="Arial" panose="020B0604020202020204" pitchFamily="34" charset="0"/>
                        </a:rPr>
                        <a:t>))</a:t>
                      </a:r>
                      <a:endParaRPr kumimoji="0" lang="en-US" altLang="en-US" sz="1200" b="0" i="0" u="none" strike="noStrike" cap="none" normalizeH="0" baseline="0">
                        <a:ln>
                          <a:noFill/>
                        </a:ln>
                        <a:solidFill>
                          <a:schemeClr val="tx1"/>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5"/>
                  </a:ext>
                </a:extLst>
              </a:tr>
            </a:tbl>
          </a:graphicData>
        </a:graphic>
      </p:graphicFrame>
      <p:sp>
        <p:nvSpPr>
          <p:cNvPr id="299120" name="Freeform 112"/>
          <p:cNvSpPr>
            <a:spLocks/>
          </p:cNvSpPr>
          <p:nvPr/>
        </p:nvSpPr>
        <p:spPr bwMode="auto">
          <a:xfrm>
            <a:off x="9296400" y="4410075"/>
            <a:ext cx="3592513" cy="352425"/>
          </a:xfrm>
          <a:custGeom>
            <a:avLst/>
            <a:gdLst>
              <a:gd name="T0" fmla="*/ 2147483646 w 2263"/>
              <a:gd name="T1" fmla="*/ 2147483646 h 222"/>
              <a:gd name="T2" fmla="*/ 2147483646 w 2263"/>
              <a:gd name="T3" fmla="*/ 2147483646 h 222"/>
              <a:gd name="T4" fmla="*/ 2147483646 w 2263"/>
              <a:gd name="T5" fmla="*/ 2147483646 h 222"/>
              <a:gd name="T6" fmla="*/ 0 w 2263"/>
              <a:gd name="T7" fmla="*/ 2147483646 h 222"/>
              <a:gd name="T8" fmla="*/ 2147483646 w 2263"/>
              <a:gd name="T9" fmla="*/ 2147483646 h 222"/>
              <a:gd name="T10" fmla="*/ 2147483646 w 2263"/>
              <a:gd name="T11" fmla="*/ 2147483646 h 222"/>
              <a:gd name="T12" fmla="*/ 2147483646 w 2263"/>
              <a:gd name="T13" fmla="*/ 2147483646 h 222"/>
              <a:gd name="T14" fmla="*/ 2147483646 w 2263"/>
              <a:gd name="T15" fmla="*/ 2147483646 h 222"/>
              <a:gd name="T16" fmla="*/ 2147483646 w 2263"/>
              <a:gd name="T17" fmla="*/ 2147483646 h 222"/>
              <a:gd name="T18" fmla="*/ 2147483646 w 2263"/>
              <a:gd name="T19" fmla="*/ 2147483646 h 22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263" h="222">
                <a:moveTo>
                  <a:pt x="2102" y="9"/>
                </a:moveTo>
                <a:cubicBezTo>
                  <a:pt x="1941" y="2"/>
                  <a:pt x="1542" y="0"/>
                  <a:pt x="1229" y="3"/>
                </a:cubicBezTo>
                <a:cubicBezTo>
                  <a:pt x="916" y="6"/>
                  <a:pt x="426" y="9"/>
                  <a:pt x="221" y="30"/>
                </a:cubicBezTo>
                <a:cubicBezTo>
                  <a:pt x="16" y="51"/>
                  <a:pt x="19" y="97"/>
                  <a:pt x="0" y="129"/>
                </a:cubicBezTo>
                <a:cubicBezTo>
                  <a:pt x="10" y="203"/>
                  <a:pt x="32" y="199"/>
                  <a:pt x="104" y="222"/>
                </a:cubicBezTo>
                <a:cubicBezTo>
                  <a:pt x="223" y="217"/>
                  <a:pt x="347" y="219"/>
                  <a:pt x="485" y="198"/>
                </a:cubicBezTo>
                <a:cubicBezTo>
                  <a:pt x="575" y="162"/>
                  <a:pt x="689" y="145"/>
                  <a:pt x="755" y="144"/>
                </a:cubicBezTo>
                <a:cubicBezTo>
                  <a:pt x="1046" y="126"/>
                  <a:pt x="1908" y="119"/>
                  <a:pt x="2149" y="111"/>
                </a:cubicBezTo>
                <a:cubicBezTo>
                  <a:pt x="2168" y="106"/>
                  <a:pt x="2204" y="93"/>
                  <a:pt x="2204" y="93"/>
                </a:cubicBezTo>
                <a:cubicBezTo>
                  <a:pt x="2207" y="79"/>
                  <a:pt x="2263" y="24"/>
                  <a:pt x="2102" y="9"/>
                </a:cubicBezTo>
                <a:close/>
              </a:path>
            </a:pathLst>
          </a:custGeom>
          <a:noFill/>
          <a:ln w="9525">
            <a:solidFill>
              <a:srgbClr val="FF0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GB"/>
          </a:p>
        </p:txBody>
      </p:sp>
      <p:sp>
        <p:nvSpPr>
          <p:cNvPr id="7" name="Text Box 17">
            <a:extLst>
              <a:ext uri="{FF2B5EF4-FFF2-40B4-BE49-F238E27FC236}">
                <a16:creationId xmlns:a16="http://schemas.microsoft.com/office/drawing/2014/main" id="{6A40B504-3EEC-425A-8D91-601E98EAC863}"/>
              </a:ext>
            </a:extLst>
          </p:cNvPr>
          <p:cNvSpPr txBox="1">
            <a:spLocks noChangeArrowheads="1"/>
          </p:cNvSpPr>
          <p:nvPr/>
        </p:nvSpPr>
        <p:spPr bwMode="auto">
          <a:xfrm>
            <a:off x="7772400" y="228600"/>
            <a:ext cx="1268413" cy="5794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3200" dirty="0">
                <a:solidFill>
                  <a:srgbClr val="FF0000"/>
                </a:solidFill>
                <a:latin typeface="Arial Black" panose="020B0A04020102020204" pitchFamily="34" charset="0"/>
              </a:rPr>
              <a:t>SKIP</a:t>
            </a:r>
          </a:p>
        </p:txBody>
      </p:sp>
    </p:spTree>
    <p:extLst>
      <p:ext uri="{BB962C8B-B14F-4D97-AF65-F5344CB8AC3E}">
        <p14:creationId xmlns:p14="http://schemas.microsoft.com/office/powerpoint/2010/main" val="43932521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entr" presetSubtype="0" fill="hold" grpId="0" nodeType="withEffect">
                                  <p:stCondLst>
                                    <p:cond delay="0"/>
                                  </p:stCondLst>
                                  <p:childTnLst>
                                    <p:set>
                                      <p:cBhvr>
                                        <p:cTn id="6" dur="1" fill="hold">
                                          <p:stCondLst>
                                            <p:cond delay="0"/>
                                          </p:stCondLst>
                                        </p:cTn>
                                        <p:tgtEl>
                                          <p:spTgt spid="299011">
                                            <p:txEl>
                                              <p:pRg st="0" end="0"/>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299011">
                                            <p:txEl>
                                              <p:pRg st="2" end="2"/>
                                            </p:txEl>
                                          </p:spTgt>
                                        </p:tgtEl>
                                        <p:attrNameLst>
                                          <p:attrName>style.visibility</p:attrName>
                                        </p:attrNameLst>
                                      </p:cBhvr>
                                      <p:to>
                                        <p:strVal val="visible"/>
                                      </p:to>
                                    </p:set>
                                  </p:childTnLst>
                                </p:cTn>
                              </p:par>
                            </p:childTnLst>
                          </p:cTn>
                        </p:par>
                        <p:par>
                          <p:cTn id="11" fill="hold" nodeType="afterGroup">
                            <p:stCondLst>
                              <p:cond delay="0"/>
                            </p:stCondLst>
                            <p:childTnLst>
                              <p:par>
                                <p:cTn id="12" presetID="1" presetClass="entr" presetSubtype="0" fill="hold" grpId="0" nodeType="afterEffect">
                                  <p:stCondLst>
                                    <p:cond delay="0"/>
                                  </p:stCondLst>
                                  <p:childTnLst>
                                    <p:set>
                                      <p:cBhvr>
                                        <p:cTn id="13" dur="1" fill="hold">
                                          <p:stCondLst>
                                            <p:cond delay="0"/>
                                          </p:stCondLst>
                                        </p:cTn>
                                        <p:tgtEl>
                                          <p:spTgt spid="299011">
                                            <p:txEl>
                                              <p:pRg st="3" end="3"/>
                                            </p:txEl>
                                          </p:spTgt>
                                        </p:tgtEl>
                                        <p:attrNameLst>
                                          <p:attrName>style.visibility</p:attrName>
                                        </p:attrNameLst>
                                      </p:cBhvr>
                                      <p:to>
                                        <p:strVal val="visible"/>
                                      </p:to>
                                    </p:set>
                                  </p:childTnLst>
                                </p:cTn>
                              </p:par>
                            </p:childTnLst>
                          </p:cTn>
                        </p:par>
                        <p:par>
                          <p:cTn id="14" fill="hold" nodeType="afterGroup">
                            <p:stCondLst>
                              <p:cond delay="0"/>
                            </p:stCondLst>
                            <p:childTnLst>
                              <p:par>
                                <p:cTn id="15" presetID="1" presetClass="entr" presetSubtype="0" fill="hold" grpId="0" nodeType="afterEffect">
                                  <p:stCondLst>
                                    <p:cond delay="0"/>
                                  </p:stCondLst>
                                  <p:childTnLst>
                                    <p:set>
                                      <p:cBhvr>
                                        <p:cTn id="16" dur="1" fill="hold">
                                          <p:stCondLst>
                                            <p:cond delay="0"/>
                                          </p:stCondLst>
                                        </p:cTn>
                                        <p:tgtEl>
                                          <p:spTgt spid="299011">
                                            <p:txEl>
                                              <p:pRg st="4" end="4"/>
                                            </p:txEl>
                                          </p:spTgt>
                                        </p:tgtEl>
                                        <p:attrNameLst>
                                          <p:attrName>style.visibility</p:attrName>
                                        </p:attrNameLst>
                                      </p:cBhvr>
                                      <p:to>
                                        <p:strVal val="visible"/>
                                      </p:to>
                                    </p:set>
                                  </p:childTnLst>
                                </p:cTn>
                              </p:par>
                            </p:childTnLst>
                          </p:cTn>
                        </p:par>
                      </p:childTnLst>
                    </p:cTn>
                  </p:par>
                  <p:par>
                    <p:cTn id="17" fill="hold" nodeType="clickPar">
                      <p:stCondLst>
                        <p:cond delay="indefinite"/>
                      </p:stCondLst>
                      <p:childTnLst>
                        <p:par>
                          <p:cTn id="18" fill="hold" nodeType="withGroup">
                            <p:stCondLst>
                              <p:cond delay="0"/>
                            </p:stCondLst>
                            <p:childTnLst>
                              <p:par>
                                <p:cTn id="19" presetID="1" presetClass="entr" presetSubtype="0" fill="hold" grpId="0" nodeType="clickEffect">
                                  <p:stCondLst>
                                    <p:cond delay="0"/>
                                  </p:stCondLst>
                                  <p:childTnLst>
                                    <p:set>
                                      <p:cBhvr>
                                        <p:cTn id="20" dur="1" fill="hold">
                                          <p:stCondLst>
                                            <p:cond delay="0"/>
                                          </p:stCondLst>
                                        </p:cTn>
                                        <p:tgtEl>
                                          <p:spTgt spid="299011">
                                            <p:txEl>
                                              <p:pRg st="7" end="7"/>
                                            </p:txEl>
                                          </p:spTgt>
                                        </p:tgtEl>
                                        <p:attrNameLst>
                                          <p:attrName>style.visibility</p:attrName>
                                        </p:attrNameLst>
                                      </p:cBhvr>
                                      <p:to>
                                        <p:strVal val="visible"/>
                                      </p:to>
                                    </p:set>
                                  </p:childTnLst>
                                </p:cTn>
                              </p:par>
                            </p:childTnLst>
                          </p:cTn>
                        </p:par>
                        <p:par>
                          <p:cTn id="21" fill="hold" nodeType="afterGroup">
                            <p:stCondLst>
                              <p:cond delay="0"/>
                            </p:stCondLst>
                            <p:childTnLst>
                              <p:par>
                                <p:cTn id="22" presetID="1" presetClass="entr" presetSubtype="0" fill="hold" grpId="0" nodeType="afterEffect">
                                  <p:stCondLst>
                                    <p:cond delay="0"/>
                                  </p:stCondLst>
                                  <p:childTnLst>
                                    <p:set>
                                      <p:cBhvr>
                                        <p:cTn id="23" dur="1" fill="hold">
                                          <p:stCondLst>
                                            <p:cond delay="0"/>
                                          </p:stCondLst>
                                        </p:cTn>
                                        <p:tgtEl>
                                          <p:spTgt spid="299011">
                                            <p:txEl>
                                              <p:pRg st="8" end="8"/>
                                            </p:txEl>
                                          </p:spTgt>
                                        </p:tgtEl>
                                        <p:attrNameLst>
                                          <p:attrName>style.visibility</p:attrName>
                                        </p:attrNameLst>
                                      </p:cBhvr>
                                      <p:to>
                                        <p:strVal val="visible"/>
                                      </p:to>
                                    </p:set>
                                  </p:childTnLst>
                                </p:cTn>
                              </p:par>
                            </p:childTnLst>
                          </p:cTn>
                        </p:par>
                      </p:childTnLst>
                    </p:cTn>
                  </p:par>
                  <p:par>
                    <p:cTn id="24" fill="hold" nodeType="clickPar">
                      <p:stCondLst>
                        <p:cond delay="indefinite"/>
                      </p:stCondLst>
                      <p:childTnLst>
                        <p:par>
                          <p:cTn id="25" fill="hold" nodeType="withGroup">
                            <p:stCondLst>
                              <p:cond delay="0"/>
                            </p:stCondLst>
                            <p:childTnLst>
                              <p:par>
                                <p:cTn id="26" presetID="10" presetClass="entr" presetSubtype="0" fill="hold" grpId="0" nodeType="clickEffect">
                                  <p:stCondLst>
                                    <p:cond delay="0"/>
                                  </p:stCondLst>
                                  <p:childTnLst>
                                    <p:set>
                                      <p:cBhvr>
                                        <p:cTn id="27" dur="1" fill="hold">
                                          <p:stCondLst>
                                            <p:cond delay="0"/>
                                          </p:stCondLst>
                                        </p:cTn>
                                        <p:tgtEl>
                                          <p:spTgt spid="299013"/>
                                        </p:tgtEl>
                                        <p:attrNameLst>
                                          <p:attrName>style.visibility</p:attrName>
                                        </p:attrNameLst>
                                      </p:cBhvr>
                                      <p:to>
                                        <p:strVal val="visible"/>
                                      </p:to>
                                    </p:set>
                                    <p:animEffect transition="in" filter="fade">
                                      <p:cBhvr>
                                        <p:cTn id="28" dur="2000"/>
                                        <p:tgtEl>
                                          <p:spTgt spid="299013"/>
                                        </p:tgtEl>
                                      </p:cBhvr>
                                    </p:animEffect>
                                  </p:childTnLst>
                                </p:cTn>
                              </p:par>
                            </p:childTnLst>
                          </p:cTn>
                        </p:par>
                      </p:childTnLst>
                    </p:cTn>
                  </p:par>
                  <p:par>
                    <p:cTn id="29" fill="hold" nodeType="clickPar">
                      <p:stCondLst>
                        <p:cond delay="indefinite"/>
                      </p:stCondLst>
                      <p:childTnLst>
                        <p:par>
                          <p:cTn id="30" fill="hold" nodeType="withGroup">
                            <p:stCondLst>
                              <p:cond delay="0"/>
                            </p:stCondLst>
                            <p:childTnLst>
                              <p:par>
                                <p:cTn id="31" presetID="35" presetClass="path" presetSubtype="0" accel="50000" decel="50000" fill="hold" nodeType="clickEffect">
                                  <p:stCondLst>
                                    <p:cond delay="0"/>
                                  </p:stCondLst>
                                  <p:childTnLst>
                                    <p:animMotion origin="layout" path="M 3.33333E-6 -3.3526E-6 L -0.50834 0.00347 " pathEditMode="relative" rAng="0" ptsTypes="AA">
                                      <p:cBhvr>
                                        <p:cTn id="32" dur="2000" fill="hold"/>
                                        <p:tgtEl>
                                          <p:spTgt spid="299118"/>
                                        </p:tgtEl>
                                        <p:attrNameLst>
                                          <p:attrName>ppt_x</p:attrName>
                                          <p:attrName>ppt_y</p:attrName>
                                        </p:attrNameLst>
                                      </p:cBhvr>
                                      <p:rCtr x="-25417" y="162"/>
                                    </p:animMotion>
                                  </p:childTnLst>
                                </p:cTn>
                              </p:par>
                            </p:childTnLst>
                          </p:cTn>
                        </p:par>
                      </p:childTnLst>
                    </p:cTn>
                  </p:par>
                  <p:par>
                    <p:cTn id="33" fill="hold" nodeType="clickPar">
                      <p:stCondLst>
                        <p:cond delay="indefinite"/>
                      </p:stCondLst>
                      <p:childTnLst>
                        <p:par>
                          <p:cTn id="34" fill="hold" nodeType="withGroup">
                            <p:stCondLst>
                              <p:cond delay="0"/>
                            </p:stCondLst>
                            <p:childTnLst>
                              <p:par>
                                <p:cTn id="35" presetID="35" presetClass="path" presetSubtype="0" accel="50000" decel="50000" fill="hold" grpId="0" nodeType="clickEffect">
                                  <p:stCondLst>
                                    <p:cond delay="0"/>
                                  </p:stCondLst>
                                  <p:childTnLst>
                                    <p:animMotion origin="layout" path="M -8.33333E-7 1.11022E-16 L -0.50573 0.00208 " pathEditMode="relative" rAng="0" ptsTypes="AA">
                                      <p:cBhvr>
                                        <p:cTn id="36" dur="500" fill="hold"/>
                                        <p:tgtEl>
                                          <p:spTgt spid="299120"/>
                                        </p:tgtEl>
                                        <p:attrNameLst>
                                          <p:attrName>ppt_x</p:attrName>
                                          <p:attrName>ppt_y</p:attrName>
                                        </p:attrNameLst>
                                      </p:cBhvr>
                                      <p:rCtr x="-25295" y="93"/>
                                    </p:animMotion>
                                  </p:childTnLst>
                                </p:cTn>
                              </p:par>
                            </p:childTnLst>
                          </p:cTn>
                        </p:par>
                      </p:childTnLst>
                    </p:cTn>
                  </p:par>
                  <p:par>
                    <p:cTn id="37" fill="hold" nodeType="clickPar">
                      <p:stCondLst>
                        <p:cond delay="indefinite"/>
                      </p:stCondLst>
                      <p:childTnLst>
                        <p:par>
                          <p:cTn id="38" fill="hold" nodeType="withGroup">
                            <p:stCondLst>
                              <p:cond delay="0"/>
                            </p:stCondLst>
                            <p:childTnLst>
                              <p:par>
                                <p:cTn id="39" presetID="1" presetClass="entr" presetSubtype="0" fill="hold" grpId="0" nodeType="clickEffect">
                                  <p:stCondLst>
                                    <p:cond delay="0"/>
                                  </p:stCondLst>
                                  <p:childTnLst>
                                    <p:set>
                                      <p:cBhvr>
                                        <p:cTn id="40" dur="1" fill="hold">
                                          <p:stCondLst>
                                            <p:cond delay="0"/>
                                          </p:stCondLst>
                                        </p:cTn>
                                        <p:tgtEl>
                                          <p:spTgt spid="299011">
                                            <p:txEl>
                                              <p:pRg st="10" end="10"/>
                                            </p:txEl>
                                          </p:spTgt>
                                        </p:tgtEl>
                                        <p:attrNameLst>
                                          <p:attrName>style.visibility</p:attrName>
                                        </p:attrNameLst>
                                      </p:cBhvr>
                                      <p:to>
                                        <p:strVal val="visible"/>
                                      </p:to>
                                    </p:set>
                                  </p:childTnLst>
                                </p:cTn>
                              </p:par>
                            </p:childTnLst>
                          </p:cTn>
                        </p:par>
                      </p:childTnLst>
                    </p:cTn>
                  </p:par>
                  <p:par>
                    <p:cTn id="41" fill="hold" nodeType="clickPar">
                      <p:stCondLst>
                        <p:cond delay="indefinite"/>
                      </p:stCondLst>
                      <p:childTnLst>
                        <p:par>
                          <p:cTn id="42" fill="hold" nodeType="withGroup">
                            <p:stCondLst>
                              <p:cond delay="0"/>
                            </p:stCondLst>
                            <p:childTnLst>
                              <p:par>
                                <p:cTn id="43" presetID="1" presetClass="entr" presetSubtype="0" fill="hold" grpId="0" nodeType="clickEffect">
                                  <p:stCondLst>
                                    <p:cond delay="0"/>
                                  </p:stCondLst>
                                  <p:childTnLst>
                                    <p:set>
                                      <p:cBhvr>
                                        <p:cTn id="44" dur="1" fill="hold">
                                          <p:stCondLst>
                                            <p:cond delay="0"/>
                                          </p:stCondLst>
                                        </p:cTn>
                                        <p:tgtEl>
                                          <p:spTgt spid="299011">
                                            <p:txEl>
                                              <p:pRg st="11" end="11"/>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9011" grpId="0" uiExpand="1" build="p"/>
      <p:bldP spid="299013" grpId="0" uiExpand="1" animBg="1"/>
      <p:bldP spid="299120" grpId="0" uiExpand="1" animBg="1"/>
    </p:bldLst>
  </p:timing>
</p:sld>
</file>

<file path=ppt/slides/slide37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68610" name="Rectangle 2"/>
          <p:cNvSpPr>
            <a:spLocks noGrp="1" noChangeArrowheads="1"/>
          </p:cNvSpPr>
          <p:nvPr>
            <p:ph type="title"/>
          </p:nvPr>
        </p:nvSpPr>
        <p:spPr/>
        <p:txBody>
          <a:bodyPr/>
          <a:lstStyle/>
          <a:p>
            <a:pPr eaLnBrk="1" hangingPunct="1"/>
            <a:r>
              <a:rPr lang="en-US" altLang="en-US"/>
              <a:t>Checking control solution</a:t>
            </a:r>
          </a:p>
        </p:txBody>
      </p:sp>
      <p:sp>
        <p:nvSpPr>
          <p:cNvPr id="68611" name="Rectangle 3"/>
          <p:cNvSpPr>
            <a:spLocks noGrp="1" noChangeArrowheads="1"/>
          </p:cNvSpPr>
          <p:nvPr>
            <p:ph type="body" idx="1"/>
          </p:nvPr>
        </p:nvSpPr>
        <p:spPr>
          <a:xfrm>
            <a:off x="457200" y="1905000"/>
            <a:ext cx="8229600" cy="4525963"/>
          </a:xfrm>
        </p:spPr>
        <p:txBody>
          <a:bodyPr/>
          <a:lstStyle/>
          <a:p>
            <a:pPr eaLnBrk="1" hangingPunct="1">
              <a:buFontTx/>
              <a:buNone/>
            </a:pPr>
            <a:r>
              <a:rPr lang="en-US" altLang="en-US"/>
              <a:t>	You can confirm an interval is a control solution by varying other inputs though their ranges and checking that there always exists some element within the control solution that, when combined with the other inputs, satisfies the constraint</a:t>
            </a:r>
          </a:p>
        </p:txBody>
      </p:sp>
      <p:sp>
        <p:nvSpPr>
          <p:cNvPr id="4" name="Text Box 17">
            <a:extLst>
              <a:ext uri="{FF2B5EF4-FFF2-40B4-BE49-F238E27FC236}">
                <a16:creationId xmlns:a16="http://schemas.microsoft.com/office/drawing/2014/main" id="{0C3F280E-8BD3-4E65-90BD-621B91BEA368}"/>
              </a:ext>
            </a:extLst>
          </p:cNvPr>
          <p:cNvSpPr txBox="1">
            <a:spLocks noChangeArrowheads="1"/>
          </p:cNvSpPr>
          <p:nvPr/>
        </p:nvSpPr>
        <p:spPr bwMode="auto">
          <a:xfrm>
            <a:off x="7772400" y="228600"/>
            <a:ext cx="1268413" cy="5794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3200" dirty="0">
                <a:solidFill>
                  <a:srgbClr val="FF0000"/>
                </a:solidFill>
                <a:latin typeface="Arial Black" panose="020B0A04020102020204" pitchFamily="34" charset="0"/>
              </a:rPr>
              <a:t>SKIP</a:t>
            </a:r>
          </a:p>
        </p:txBody>
      </p:sp>
    </p:spTree>
    <p:extLst>
      <p:ext uri="{BB962C8B-B14F-4D97-AF65-F5344CB8AC3E}">
        <p14:creationId xmlns:p14="http://schemas.microsoft.com/office/powerpoint/2010/main" val="1998194757"/>
      </p:ext>
    </p:extLst>
  </p:cSld>
  <p:clrMapOvr>
    <a:masterClrMapping/>
  </p:clrMapOvr>
</p:sld>
</file>

<file path=ppt/slides/slide37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69634" name="Rectangle 2"/>
          <p:cNvSpPr>
            <a:spLocks noGrp="1" noChangeArrowheads="1"/>
          </p:cNvSpPr>
          <p:nvPr>
            <p:ph type="title"/>
          </p:nvPr>
        </p:nvSpPr>
        <p:spPr/>
        <p:txBody>
          <a:bodyPr/>
          <a:lstStyle/>
          <a:p>
            <a:pPr eaLnBrk="1" hangingPunct="1"/>
            <a:r>
              <a:rPr lang="en-US" altLang="en-US"/>
              <a:t>Checking the result</a:t>
            </a:r>
          </a:p>
        </p:txBody>
      </p:sp>
      <p:sp>
        <p:nvSpPr>
          <p:cNvPr id="69635" name="Rectangle 3"/>
          <p:cNvSpPr>
            <a:spLocks noGrp="1" noChangeArrowheads="1"/>
          </p:cNvSpPr>
          <p:nvPr>
            <p:ph type="body" idx="1"/>
          </p:nvPr>
        </p:nvSpPr>
        <p:spPr>
          <a:xfrm>
            <a:off x="457200" y="1600200"/>
            <a:ext cx="8229600" cy="5257800"/>
          </a:xfrm>
        </p:spPr>
        <p:txBody>
          <a:bodyPr/>
          <a:lstStyle/>
          <a:p>
            <a:pPr eaLnBrk="1" hangingPunct="1">
              <a:lnSpc>
                <a:spcPct val="80000"/>
              </a:lnSpc>
              <a:buFontTx/>
              <a:buNone/>
            </a:pPr>
            <a:r>
              <a:rPr lang="en-US" altLang="en-US" sz="2000" dirty="0"/>
              <a:t>a = n * R * T = [ 9621.51, 12571.48] kPa L</a:t>
            </a:r>
          </a:p>
          <a:p>
            <a:pPr eaLnBrk="1" hangingPunct="1">
              <a:lnSpc>
                <a:spcPct val="80000"/>
              </a:lnSpc>
              <a:buFontTx/>
              <a:buNone/>
            </a:pPr>
            <a:r>
              <a:rPr lang="en-US" altLang="en-US" sz="2000" dirty="0"/>
              <a:t>p = [450,500] kPa</a:t>
            </a:r>
          </a:p>
          <a:p>
            <a:pPr eaLnBrk="1" hangingPunct="1">
              <a:lnSpc>
                <a:spcPct val="80000"/>
              </a:lnSpc>
              <a:buFontTx/>
              <a:buNone/>
            </a:pPr>
            <a:endParaRPr lang="en-US" altLang="en-US" sz="1200" dirty="0"/>
          </a:p>
          <a:p>
            <a:pPr eaLnBrk="1" hangingPunct="1">
              <a:lnSpc>
                <a:spcPct val="80000"/>
              </a:lnSpc>
              <a:buFontTx/>
              <a:buNone/>
            </a:pPr>
            <a:endParaRPr lang="en-US" altLang="en-US" sz="1200" dirty="0"/>
          </a:p>
          <a:p>
            <a:pPr eaLnBrk="1" hangingPunct="1">
              <a:lnSpc>
                <a:spcPct val="80000"/>
              </a:lnSpc>
              <a:buFontTx/>
              <a:buNone/>
            </a:pPr>
            <a:r>
              <a:rPr lang="en-US" altLang="en-US" sz="2000" dirty="0"/>
              <a:t>a = </a:t>
            </a:r>
            <a:r>
              <a:rPr lang="en-US" altLang="en-US" sz="2000" dirty="0">
                <a:solidFill>
                  <a:srgbClr val="0000FF"/>
                </a:solidFill>
              </a:rPr>
              <a:t>9621.51</a:t>
            </a:r>
            <a:r>
              <a:rPr lang="en-US" altLang="en-US" sz="2000" dirty="0"/>
              <a:t> kPa L</a:t>
            </a:r>
          </a:p>
          <a:p>
            <a:pPr eaLnBrk="1" hangingPunct="1">
              <a:lnSpc>
                <a:spcPct val="80000"/>
              </a:lnSpc>
              <a:buFontTx/>
              <a:buNone/>
            </a:pPr>
            <a:r>
              <a:rPr lang="en-US" altLang="en-US" sz="2000" dirty="0"/>
              <a:t>V = 1/factor(</a:t>
            </a:r>
            <a:r>
              <a:rPr lang="en-US" altLang="en-US" sz="2000" dirty="0" err="1"/>
              <a:t>a,p</a:t>
            </a:r>
            <a:r>
              <a:rPr lang="en-US" altLang="en-US" sz="2000" dirty="0"/>
              <a:t>) = [ 19.25, 21.39] L</a:t>
            </a:r>
          </a:p>
          <a:p>
            <a:pPr eaLnBrk="1" hangingPunct="1">
              <a:lnSpc>
                <a:spcPct val="80000"/>
              </a:lnSpc>
              <a:buFontTx/>
              <a:buNone/>
            </a:pPr>
            <a:r>
              <a:rPr lang="en-US" altLang="en-US" sz="2000" dirty="0"/>
              <a:t>a / V = [ 450, 500] kPa</a:t>
            </a:r>
          </a:p>
          <a:p>
            <a:pPr eaLnBrk="1" hangingPunct="1">
              <a:lnSpc>
                <a:spcPct val="80000"/>
              </a:lnSpc>
              <a:buFontTx/>
              <a:buNone/>
            </a:pPr>
            <a:endParaRPr lang="en-US" altLang="en-US" sz="1200" dirty="0"/>
          </a:p>
          <a:p>
            <a:pPr eaLnBrk="1" hangingPunct="1">
              <a:lnSpc>
                <a:spcPct val="80000"/>
              </a:lnSpc>
              <a:buFontTx/>
              <a:buNone/>
            </a:pPr>
            <a:r>
              <a:rPr lang="en-US" altLang="en-US" sz="2000" dirty="0"/>
              <a:t>a = </a:t>
            </a:r>
            <a:r>
              <a:rPr lang="en-US" altLang="en-US" sz="2000" dirty="0">
                <a:solidFill>
                  <a:srgbClr val="0000FF"/>
                </a:solidFill>
              </a:rPr>
              <a:t>11000</a:t>
            </a:r>
            <a:r>
              <a:rPr lang="en-US" altLang="en-US" sz="2000" dirty="0"/>
              <a:t> kPa L</a:t>
            </a:r>
          </a:p>
          <a:p>
            <a:pPr eaLnBrk="1" hangingPunct="1">
              <a:lnSpc>
                <a:spcPct val="80000"/>
              </a:lnSpc>
              <a:buFontTx/>
              <a:buNone/>
            </a:pPr>
            <a:r>
              <a:rPr lang="en-US" altLang="en-US" sz="2000" dirty="0"/>
              <a:t>V = 1/factor(</a:t>
            </a:r>
            <a:r>
              <a:rPr lang="en-US" altLang="en-US" sz="2000" dirty="0" err="1"/>
              <a:t>a,p</a:t>
            </a:r>
            <a:r>
              <a:rPr lang="en-US" altLang="en-US" sz="2000" dirty="0"/>
              <a:t>) = [ 22, 24.44445] L</a:t>
            </a:r>
          </a:p>
          <a:p>
            <a:pPr eaLnBrk="1" hangingPunct="1">
              <a:lnSpc>
                <a:spcPct val="80000"/>
              </a:lnSpc>
              <a:buFontTx/>
              <a:buNone/>
            </a:pPr>
            <a:r>
              <a:rPr lang="en-US" altLang="en-US" sz="2000" dirty="0"/>
              <a:t>a / V = [ 450, 500] kPa</a:t>
            </a:r>
          </a:p>
          <a:p>
            <a:pPr eaLnBrk="1" hangingPunct="1">
              <a:lnSpc>
                <a:spcPct val="80000"/>
              </a:lnSpc>
              <a:buFontTx/>
              <a:buNone/>
            </a:pPr>
            <a:endParaRPr lang="en-US" altLang="en-US" sz="1200" dirty="0"/>
          </a:p>
          <a:p>
            <a:pPr eaLnBrk="1" hangingPunct="1">
              <a:lnSpc>
                <a:spcPct val="80000"/>
              </a:lnSpc>
              <a:buFontTx/>
              <a:buNone/>
            </a:pPr>
            <a:r>
              <a:rPr lang="en-US" altLang="en-US" sz="2000" dirty="0"/>
              <a:t>a = </a:t>
            </a:r>
            <a:r>
              <a:rPr lang="en-US" altLang="en-US" sz="2000" dirty="0">
                <a:solidFill>
                  <a:srgbClr val="0000FF"/>
                </a:solidFill>
              </a:rPr>
              <a:t>12000</a:t>
            </a:r>
            <a:r>
              <a:rPr lang="en-US" altLang="en-US" sz="2000" dirty="0"/>
              <a:t> kPa L</a:t>
            </a:r>
          </a:p>
          <a:p>
            <a:pPr eaLnBrk="1" hangingPunct="1">
              <a:lnSpc>
                <a:spcPct val="80000"/>
              </a:lnSpc>
              <a:buFontTx/>
              <a:buNone/>
            </a:pPr>
            <a:r>
              <a:rPr lang="en-US" altLang="en-US" sz="2000" dirty="0"/>
              <a:t>V = 1/factor(</a:t>
            </a:r>
            <a:r>
              <a:rPr lang="en-US" altLang="en-US" sz="2000" dirty="0" err="1"/>
              <a:t>a,p</a:t>
            </a:r>
            <a:r>
              <a:rPr lang="en-US" altLang="en-US" sz="2000" dirty="0"/>
              <a:t>) = [ 24, 26.666667] L</a:t>
            </a:r>
          </a:p>
          <a:p>
            <a:pPr eaLnBrk="1" hangingPunct="1">
              <a:lnSpc>
                <a:spcPct val="80000"/>
              </a:lnSpc>
              <a:buFontTx/>
              <a:buNone/>
            </a:pPr>
            <a:r>
              <a:rPr lang="en-US" altLang="en-US" sz="2000" dirty="0"/>
              <a:t>a / V = [ 450, 500] kPa</a:t>
            </a:r>
          </a:p>
          <a:p>
            <a:pPr eaLnBrk="1" hangingPunct="1">
              <a:lnSpc>
                <a:spcPct val="80000"/>
              </a:lnSpc>
              <a:buFontTx/>
              <a:buNone/>
            </a:pPr>
            <a:endParaRPr lang="en-US" altLang="en-US" sz="1200" dirty="0"/>
          </a:p>
          <a:p>
            <a:pPr eaLnBrk="1" hangingPunct="1">
              <a:lnSpc>
                <a:spcPct val="80000"/>
              </a:lnSpc>
              <a:buFontTx/>
              <a:buNone/>
            </a:pPr>
            <a:r>
              <a:rPr lang="en-US" altLang="en-US" sz="2000" dirty="0"/>
              <a:t>a = </a:t>
            </a:r>
            <a:r>
              <a:rPr lang="en-US" altLang="en-US" sz="2000" dirty="0">
                <a:solidFill>
                  <a:srgbClr val="0000FF"/>
                </a:solidFill>
              </a:rPr>
              <a:t>12571.48</a:t>
            </a:r>
            <a:r>
              <a:rPr lang="en-US" altLang="en-US" sz="2000" dirty="0"/>
              <a:t> kPa L</a:t>
            </a:r>
          </a:p>
          <a:p>
            <a:pPr eaLnBrk="1" hangingPunct="1">
              <a:lnSpc>
                <a:spcPct val="80000"/>
              </a:lnSpc>
              <a:buFontTx/>
              <a:buNone/>
            </a:pPr>
            <a:r>
              <a:rPr lang="en-US" altLang="en-US" sz="2000" dirty="0"/>
              <a:t>V = 1/factor(</a:t>
            </a:r>
            <a:r>
              <a:rPr lang="en-US" altLang="en-US" sz="2000" dirty="0" err="1"/>
              <a:t>a,p</a:t>
            </a:r>
            <a:r>
              <a:rPr lang="en-US" altLang="en-US" sz="2000" dirty="0"/>
              <a:t>) = [ 25.14296, 27.936623] L 	</a:t>
            </a:r>
          </a:p>
          <a:p>
            <a:pPr eaLnBrk="1" hangingPunct="1">
              <a:lnSpc>
                <a:spcPct val="80000"/>
              </a:lnSpc>
              <a:buFontTx/>
              <a:buNone/>
            </a:pPr>
            <a:r>
              <a:rPr lang="en-US" altLang="en-US" sz="2000" dirty="0"/>
              <a:t>a / V = [ 450, 500] kPa</a:t>
            </a:r>
          </a:p>
        </p:txBody>
      </p:sp>
      <p:sp>
        <p:nvSpPr>
          <p:cNvPr id="303110" name="Rectangle 6"/>
          <p:cNvSpPr>
            <a:spLocks noChangeArrowheads="1"/>
          </p:cNvSpPr>
          <p:nvPr/>
        </p:nvSpPr>
        <p:spPr bwMode="auto">
          <a:xfrm>
            <a:off x="6096000" y="1600200"/>
            <a:ext cx="2376163" cy="70788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2000" dirty="0">
                <a:solidFill>
                  <a:srgbClr val="FF0000"/>
                </a:solidFill>
                <a:latin typeface="+mn-lt"/>
              </a:rPr>
              <a:t>Control solution</a:t>
            </a:r>
          </a:p>
          <a:p>
            <a:pPr eaLnBrk="1" hangingPunct="1">
              <a:spcBef>
                <a:spcPct val="0"/>
              </a:spcBef>
              <a:buFontTx/>
              <a:buNone/>
            </a:pPr>
            <a:r>
              <a:rPr lang="en-US" altLang="en-US" sz="2000" dirty="0">
                <a:solidFill>
                  <a:srgbClr val="FF0000"/>
                </a:solidFill>
                <a:latin typeface="+mn-lt"/>
              </a:rPr>
              <a:t>V = [ 21.39, 25.14] L</a:t>
            </a:r>
          </a:p>
        </p:txBody>
      </p:sp>
      <p:grpSp>
        <p:nvGrpSpPr>
          <p:cNvPr id="303113" name="Group 9"/>
          <p:cNvGrpSpPr>
            <a:grpSpLocks/>
          </p:cNvGrpSpPr>
          <p:nvPr/>
        </p:nvGrpSpPr>
        <p:grpSpPr bwMode="auto">
          <a:xfrm>
            <a:off x="4648200" y="2833688"/>
            <a:ext cx="2860675" cy="369887"/>
            <a:chOff x="2928" y="1689"/>
            <a:chExt cx="1802" cy="233"/>
          </a:xfrm>
        </p:grpSpPr>
        <p:sp>
          <p:nvSpPr>
            <p:cNvPr id="69638" name="AutoShape 7"/>
            <p:cNvSpPr>
              <a:spLocks noChangeArrowheads="1"/>
            </p:cNvSpPr>
            <p:nvPr/>
          </p:nvSpPr>
          <p:spPr bwMode="auto">
            <a:xfrm>
              <a:off x="2928" y="1776"/>
              <a:ext cx="288" cy="48"/>
            </a:xfrm>
            <a:prstGeom prst="leftArrow">
              <a:avLst>
                <a:gd name="adj1" fmla="val 50000"/>
                <a:gd name="adj2" fmla="val 150000"/>
              </a:avLst>
            </a:prstGeom>
            <a:solidFill>
              <a:srgbClr val="3333FF"/>
            </a:solidFill>
            <a:ln w="9525">
              <a:solidFill>
                <a:srgbClr val="3333FF"/>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0"/>
                </a:spcBef>
                <a:buFontTx/>
                <a:buNone/>
              </a:pPr>
              <a:endParaRPr lang="en-US" altLang="en-US" sz="1800">
                <a:solidFill>
                  <a:srgbClr val="3333FF"/>
                </a:solidFill>
                <a:latin typeface="+mn-lt"/>
              </a:endParaRPr>
            </a:p>
          </p:txBody>
        </p:sp>
        <p:sp>
          <p:nvSpPr>
            <p:cNvPr id="69639" name="Text Box 8"/>
            <p:cNvSpPr txBox="1">
              <a:spLocks noChangeArrowheads="1"/>
            </p:cNvSpPr>
            <p:nvPr/>
          </p:nvSpPr>
          <p:spPr bwMode="auto">
            <a:xfrm>
              <a:off x="3204" y="1689"/>
              <a:ext cx="1526" cy="23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800">
                  <a:solidFill>
                    <a:srgbClr val="3333FF"/>
                  </a:solidFill>
                  <a:latin typeface="+mn-lt"/>
                </a:rPr>
                <a:t>Regular backcalculation</a:t>
              </a:r>
            </a:p>
          </p:txBody>
        </p:sp>
      </p:grpSp>
      <p:sp>
        <p:nvSpPr>
          <p:cNvPr id="8" name="Text Box 17">
            <a:extLst>
              <a:ext uri="{FF2B5EF4-FFF2-40B4-BE49-F238E27FC236}">
                <a16:creationId xmlns:a16="http://schemas.microsoft.com/office/drawing/2014/main" id="{1A2CEB60-7D70-4226-BBDF-9BED267439F0}"/>
              </a:ext>
            </a:extLst>
          </p:cNvPr>
          <p:cNvSpPr txBox="1">
            <a:spLocks noChangeArrowheads="1"/>
          </p:cNvSpPr>
          <p:nvPr/>
        </p:nvSpPr>
        <p:spPr bwMode="auto">
          <a:xfrm>
            <a:off x="7772400" y="228600"/>
            <a:ext cx="1268413" cy="5794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3200" dirty="0">
                <a:solidFill>
                  <a:srgbClr val="FF0000"/>
                </a:solidFill>
                <a:latin typeface="Arial Black" panose="020B0A04020102020204" pitchFamily="34" charset="0"/>
              </a:rPr>
              <a:t>SKIP</a:t>
            </a:r>
          </a:p>
        </p:txBody>
      </p:sp>
    </p:spTree>
    <p:extLst>
      <p:ext uri="{BB962C8B-B14F-4D97-AF65-F5344CB8AC3E}">
        <p14:creationId xmlns:p14="http://schemas.microsoft.com/office/powerpoint/2010/main" val="3403094219"/>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03110"/>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30311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3110" grpId="0"/>
    </p:bldLst>
  </p:timing>
</p:sld>
</file>

<file path=ppt/slides/slide37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71682" name="AutoShape 4"/>
          <p:cNvSpPr>
            <a:spLocks noChangeAspect="1" noChangeArrowheads="1" noTextEdit="1"/>
          </p:cNvSpPr>
          <p:nvPr/>
        </p:nvSpPr>
        <p:spPr bwMode="auto">
          <a:xfrm>
            <a:off x="1381125" y="747713"/>
            <a:ext cx="7153275" cy="5362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GB"/>
          </a:p>
        </p:txBody>
      </p:sp>
      <p:sp>
        <p:nvSpPr>
          <p:cNvPr id="71683" name="Rectangle 5"/>
          <p:cNvSpPr>
            <a:spLocks noChangeArrowheads="1"/>
          </p:cNvSpPr>
          <p:nvPr/>
        </p:nvSpPr>
        <p:spPr bwMode="auto">
          <a:xfrm>
            <a:off x="1428750" y="795338"/>
            <a:ext cx="7058025" cy="527685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GB" altLang="en-US" sz="1800"/>
          </a:p>
        </p:txBody>
      </p:sp>
      <p:sp>
        <p:nvSpPr>
          <p:cNvPr id="71684" name="Rectangle 6"/>
          <p:cNvSpPr>
            <a:spLocks noChangeArrowheads="1"/>
          </p:cNvSpPr>
          <p:nvPr/>
        </p:nvSpPr>
        <p:spPr bwMode="auto">
          <a:xfrm>
            <a:off x="1924050" y="1071563"/>
            <a:ext cx="6181725" cy="440055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GB" altLang="en-US" sz="1800"/>
          </a:p>
        </p:txBody>
      </p:sp>
      <p:sp>
        <p:nvSpPr>
          <p:cNvPr id="71685" name="Rectangle 7"/>
          <p:cNvSpPr>
            <a:spLocks noChangeArrowheads="1"/>
          </p:cNvSpPr>
          <p:nvPr/>
        </p:nvSpPr>
        <p:spPr bwMode="auto">
          <a:xfrm>
            <a:off x="1924050" y="1071563"/>
            <a:ext cx="6181725" cy="4400550"/>
          </a:xfrm>
          <a:prstGeom prst="rect">
            <a:avLst/>
          </a:prstGeom>
          <a:noFill/>
          <a:ln w="9525">
            <a:solidFill>
              <a:srgbClr val="808080"/>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GB" altLang="en-US" sz="1800"/>
          </a:p>
        </p:txBody>
      </p:sp>
      <p:sp>
        <p:nvSpPr>
          <p:cNvPr id="71686" name="Line 8"/>
          <p:cNvSpPr>
            <a:spLocks noChangeShapeType="1"/>
          </p:cNvSpPr>
          <p:nvPr/>
        </p:nvSpPr>
        <p:spPr bwMode="auto">
          <a:xfrm>
            <a:off x="1924050" y="1071563"/>
            <a:ext cx="1588" cy="440055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1687" name="Line 9"/>
          <p:cNvSpPr>
            <a:spLocks noChangeShapeType="1"/>
          </p:cNvSpPr>
          <p:nvPr/>
        </p:nvSpPr>
        <p:spPr bwMode="auto">
          <a:xfrm>
            <a:off x="1857375" y="5472113"/>
            <a:ext cx="66675" cy="1587"/>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1688" name="Line 10"/>
          <p:cNvSpPr>
            <a:spLocks noChangeShapeType="1"/>
          </p:cNvSpPr>
          <p:nvPr/>
        </p:nvSpPr>
        <p:spPr bwMode="auto">
          <a:xfrm>
            <a:off x="1857375" y="4005263"/>
            <a:ext cx="66675" cy="1587"/>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1689" name="Line 11"/>
          <p:cNvSpPr>
            <a:spLocks noChangeShapeType="1"/>
          </p:cNvSpPr>
          <p:nvPr/>
        </p:nvSpPr>
        <p:spPr bwMode="auto">
          <a:xfrm>
            <a:off x="1857375" y="2538413"/>
            <a:ext cx="66675" cy="1587"/>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1690" name="Line 12"/>
          <p:cNvSpPr>
            <a:spLocks noChangeShapeType="1"/>
          </p:cNvSpPr>
          <p:nvPr/>
        </p:nvSpPr>
        <p:spPr bwMode="auto">
          <a:xfrm>
            <a:off x="1857375" y="1071563"/>
            <a:ext cx="66675" cy="1587"/>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1691" name="Line 13"/>
          <p:cNvSpPr>
            <a:spLocks noChangeShapeType="1"/>
          </p:cNvSpPr>
          <p:nvPr/>
        </p:nvSpPr>
        <p:spPr bwMode="auto">
          <a:xfrm>
            <a:off x="1924050" y="5472113"/>
            <a:ext cx="6181725" cy="1587"/>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1692" name="Line 14"/>
          <p:cNvSpPr>
            <a:spLocks noChangeShapeType="1"/>
          </p:cNvSpPr>
          <p:nvPr/>
        </p:nvSpPr>
        <p:spPr bwMode="auto">
          <a:xfrm flipV="1">
            <a:off x="1924050" y="5472113"/>
            <a:ext cx="1588" cy="66675"/>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1693" name="Line 15"/>
          <p:cNvSpPr>
            <a:spLocks noChangeShapeType="1"/>
          </p:cNvSpPr>
          <p:nvPr/>
        </p:nvSpPr>
        <p:spPr bwMode="auto">
          <a:xfrm flipV="1">
            <a:off x="2809875" y="5472113"/>
            <a:ext cx="1588" cy="66675"/>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1694" name="Line 16"/>
          <p:cNvSpPr>
            <a:spLocks noChangeShapeType="1"/>
          </p:cNvSpPr>
          <p:nvPr/>
        </p:nvSpPr>
        <p:spPr bwMode="auto">
          <a:xfrm flipV="1">
            <a:off x="3686175" y="5472113"/>
            <a:ext cx="1588" cy="66675"/>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1695" name="Line 17"/>
          <p:cNvSpPr>
            <a:spLocks noChangeShapeType="1"/>
          </p:cNvSpPr>
          <p:nvPr/>
        </p:nvSpPr>
        <p:spPr bwMode="auto">
          <a:xfrm flipV="1">
            <a:off x="4572000" y="5472113"/>
            <a:ext cx="1588" cy="66675"/>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1696" name="Line 18"/>
          <p:cNvSpPr>
            <a:spLocks noChangeShapeType="1"/>
          </p:cNvSpPr>
          <p:nvPr/>
        </p:nvSpPr>
        <p:spPr bwMode="auto">
          <a:xfrm flipV="1">
            <a:off x="5457825" y="5472113"/>
            <a:ext cx="1588" cy="66675"/>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1697" name="Line 19"/>
          <p:cNvSpPr>
            <a:spLocks noChangeShapeType="1"/>
          </p:cNvSpPr>
          <p:nvPr/>
        </p:nvSpPr>
        <p:spPr bwMode="auto">
          <a:xfrm flipV="1">
            <a:off x="6343650" y="5472113"/>
            <a:ext cx="1588" cy="66675"/>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1698" name="Line 20"/>
          <p:cNvSpPr>
            <a:spLocks noChangeShapeType="1"/>
          </p:cNvSpPr>
          <p:nvPr/>
        </p:nvSpPr>
        <p:spPr bwMode="auto">
          <a:xfrm flipV="1">
            <a:off x="7219950" y="5472113"/>
            <a:ext cx="1588" cy="66675"/>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1699" name="Line 21"/>
          <p:cNvSpPr>
            <a:spLocks noChangeShapeType="1"/>
          </p:cNvSpPr>
          <p:nvPr/>
        </p:nvSpPr>
        <p:spPr bwMode="auto">
          <a:xfrm flipV="1">
            <a:off x="8105775" y="5472113"/>
            <a:ext cx="1588" cy="66675"/>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1700" name="Freeform 22"/>
          <p:cNvSpPr>
            <a:spLocks/>
          </p:cNvSpPr>
          <p:nvPr/>
        </p:nvSpPr>
        <p:spPr bwMode="auto">
          <a:xfrm>
            <a:off x="2143125" y="2500313"/>
            <a:ext cx="5210175" cy="1724025"/>
          </a:xfrm>
          <a:custGeom>
            <a:avLst/>
            <a:gdLst>
              <a:gd name="T0" fmla="*/ 0 w 547"/>
              <a:gd name="T1" fmla="*/ 2147483646 h 181"/>
              <a:gd name="T2" fmla="*/ 2147483646 w 547"/>
              <a:gd name="T3" fmla="*/ 2147483646 h 181"/>
              <a:gd name="T4" fmla="*/ 2147483646 w 547"/>
              <a:gd name="T5" fmla="*/ 2147483646 h 181"/>
              <a:gd name="T6" fmla="*/ 2147483646 w 547"/>
              <a:gd name="T7" fmla="*/ 2147483646 h 181"/>
              <a:gd name="T8" fmla="*/ 2147483646 w 547"/>
              <a:gd name="T9" fmla="*/ 2147483646 h 181"/>
              <a:gd name="T10" fmla="*/ 2147483646 w 547"/>
              <a:gd name="T11" fmla="*/ 2147483646 h 181"/>
              <a:gd name="T12" fmla="*/ 2147483646 w 547"/>
              <a:gd name="T13" fmla="*/ 2147483646 h 181"/>
              <a:gd name="T14" fmla="*/ 2147483646 w 547"/>
              <a:gd name="T15" fmla="*/ 2147483646 h 181"/>
              <a:gd name="T16" fmla="*/ 2147483646 w 547"/>
              <a:gd name="T17" fmla="*/ 2147483646 h 181"/>
              <a:gd name="T18" fmla="*/ 2147483646 w 547"/>
              <a:gd name="T19" fmla="*/ 2147483646 h 181"/>
              <a:gd name="T20" fmla="*/ 2147483646 w 547"/>
              <a:gd name="T21" fmla="*/ 2147483646 h 181"/>
              <a:gd name="T22" fmla="*/ 2147483646 w 547"/>
              <a:gd name="T23" fmla="*/ 2147483646 h 181"/>
              <a:gd name="T24" fmla="*/ 2147483646 w 547"/>
              <a:gd name="T25" fmla="*/ 2147483646 h 181"/>
              <a:gd name="T26" fmla="*/ 2147483646 w 547"/>
              <a:gd name="T27" fmla="*/ 2147483646 h 181"/>
              <a:gd name="T28" fmla="*/ 2147483646 w 547"/>
              <a:gd name="T29" fmla="*/ 2147483646 h 181"/>
              <a:gd name="T30" fmla="*/ 2147483646 w 547"/>
              <a:gd name="T31" fmla="*/ 2147483646 h 181"/>
              <a:gd name="T32" fmla="*/ 2147483646 w 547"/>
              <a:gd name="T33" fmla="*/ 2147483646 h 181"/>
              <a:gd name="T34" fmla="*/ 2147483646 w 547"/>
              <a:gd name="T35" fmla="*/ 2147483646 h 181"/>
              <a:gd name="T36" fmla="*/ 2147483646 w 547"/>
              <a:gd name="T37" fmla="*/ 2147483646 h 181"/>
              <a:gd name="T38" fmla="*/ 2147483646 w 547"/>
              <a:gd name="T39" fmla="*/ 2147483646 h 181"/>
              <a:gd name="T40" fmla="*/ 2147483646 w 547"/>
              <a:gd name="T41" fmla="*/ 2147483646 h 181"/>
              <a:gd name="T42" fmla="*/ 2147483646 w 547"/>
              <a:gd name="T43" fmla="*/ 2147483646 h 181"/>
              <a:gd name="T44" fmla="*/ 2147483646 w 547"/>
              <a:gd name="T45" fmla="*/ 2147483646 h 181"/>
              <a:gd name="T46" fmla="*/ 2147483646 w 547"/>
              <a:gd name="T47" fmla="*/ 2147483646 h 181"/>
              <a:gd name="T48" fmla="*/ 2147483646 w 547"/>
              <a:gd name="T49" fmla="*/ 2147483646 h 181"/>
              <a:gd name="T50" fmla="*/ 2147483646 w 547"/>
              <a:gd name="T51" fmla="*/ 2147483646 h 181"/>
              <a:gd name="T52" fmla="*/ 2147483646 w 547"/>
              <a:gd name="T53" fmla="*/ 2147483646 h 181"/>
              <a:gd name="T54" fmla="*/ 2147483646 w 547"/>
              <a:gd name="T55" fmla="*/ 2147483646 h 181"/>
              <a:gd name="T56" fmla="*/ 2147483646 w 547"/>
              <a:gd name="T57" fmla="*/ 2147483646 h 181"/>
              <a:gd name="T58" fmla="*/ 2147483646 w 547"/>
              <a:gd name="T59" fmla="*/ 2147483646 h 181"/>
              <a:gd name="T60" fmla="*/ 2147483646 w 547"/>
              <a:gd name="T61" fmla="*/ 2147483646 h 181"/>
              <a:gd name="T62" fmla="*/ 2147483646 w 547"/>
              <a:gd name="T63" fmla="*/ 2147483646 h 181"/>
              <a:gd name="T64" fmla="*/ 2147483646 w 547"/>
              <a:gd name="T65" fmla="*/ 2147483646 h 181"/>
              <a:gd name="T66" fmla="*/ 2147483646 w 547"/>
              <a:gd name="T67" fmla="*/ 2147483646 h 181"/>
              <a:gd name="T68" fmla="*/ 2147483646 w 547"/>
              <a:gd name="T69" fmla="*/ 2147483646 h 181"/>
              <a:gd name="T70" fmla="*/ 2147483646 w 547"/>
              <a:gd name="T71" fmla="*/ 2147483646 h 181"/>
              <a:gd name="T72" fmla="*/ 2147483646 w 547"/>
              <a:gd name="T73" fmla="*/ 2147483646 h 181"/>
              <a:gd name="T74" fmla="*/ 2147483646 w 547"/>
              <a:gd name="T75" fmla="*/ 2147483646 h 181"/>
              <a:gd name="T76" fmla="*/ 2147483646 w 547"/>
              <a:gd name="T77" fmla="*/ 2147483646 h 181"/>
              <a:gd name="T78" fmla="*/ 2147483646 w 547"/>
              <a:gd name="T79" fmla="*/ 2147483646 h 181"/>
              <a:gd name="T80" fmla="*/ 2147483646 w 547"/>
              <a:gd name="T81" fmla="*/ 2147483646 h 181"/>
              <a:gd name="T82" fmla="*/ 2147483646 w 547"/>
              <a:gd name="T83" fmla="*/ 2147483646 h 181"/>
              <a:gd name="T84" fmla="*/ 2147483646 w 547"/>
              <a:gd name="T85" fmla="*/ 2147483646 h 181"/>
              <a:gd name="T86" fmla="*/ 2147483646 w 547"/>
              <a:gd name="T87" fmla="*/ 2147483646 h 181"/>
              <a:gd name="T88" fmla="*/ 2147483646 w 547"/>
              <a:gd name="T89" fmla="*/ 2147483646 h 181"/>
              <a:gd name="T90" fmla="*/ 2147483646 w 547"/>
              <a:gd name="T91" fmla="*/ 2147483646 h 181"/>
              <a:gd name="T92" fmla="*/ 2147483646 w 547"/>
              <a:gd name="T93" fmla="*/ 2147483646 h 181"/>
              <a:gd name="T94" fmla="*/ 2147483646 w 547"/>
              <a:gd name="T95" fmla="*/ 2147483646 h 181"/>
              <a:gd name="T96" fmla="*/ 2147483646 w 547"/>
              <a:gd name="T97" fmla="*/ 2147483646 h 181"/>
              <a:gd name="T98" fmla="*/ 2147483646 w 547"/>
              <a:gd name="T99" fmla="*/ 2147483646 h 181"/>
              <a:gd name="T100" fmla="*/ 2147483646 w 547"/>
              <a:gd name="T101" fmla="*/ 0 h 18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547" h="181">
                <a:moveTo>
                  <a:pt x="0" y="181"/>
                </a:moveTo>
                <a:lnTo>
                  <a:pt x="10" y="178"/>
                </a:lnTo>
                <a:lnTo>
                  <a:pt x="21" y="174"/>
                </a:lnTo>
                <a:lnTo>
                  <a:pt x="32" y="170"/>
                </a:lnTo>
                <a:lnTo>
                  <a:pt x="43" y="167"/>
                </a:lnTo>
                <a:lnTo>
                  <a:pt x="54" y="163"/>
                </a:lnTo>
                <a:lnTo>
                  <a:pt x="65" y="160"/>
                </a:lnTo>
                <a:lnTo>
                  <a:pt x="76" y="156"/>
                </a:lnTo>
                <a:lnTo>
                  <a:pt x="87" y="152"/>
                </a:lnTo>
                <a:lnTo>
                  <a:pt x="98" y="149"/>
                </a:lnTo>
                <a:lnTo>
                  <a:pt x="109" y="145"/>
                </a:lnTo>
                <a:lnTo>
                  <a:pt x="120" y="141"/>
                </a:lnTo>
                <a:lnTo>
                  <a:pt x="131" y="138"/>
                </a:lnTo>
                <a:lnTo>
                  <a:pt x="142" y="134"/>
                </a:lnTo>
                <a:lnTo>
                  <a:pt x="153" y="130"/>
                </a:lnTo>
                <a:lnTo>
                  <a:pt x="164" y="127"/>
                </a:lnTo>
                <a:lnTo>
                  <a:pt x="175" y="123"/>
                </a:lnTo>
                <a:lnTo>
                  <a:pt x="186" y="120"/>
                </a:lnTo>
                <a:lnTo>
                  <a:pt x="196" y="116"/>
                </a:lnTo>
                <a:lnTo>
                  <a:pt x="207" y="112"/>
                </a:lnTo>
                <a:lnTo>
                  <a:pt x="218" y="109"/>
                </a:lnTo>
                <a:lnTo>
                  <a:pt x="229" y="105"/>
                </a:lnTo>
                <a:lnTo>
                  <a:pt x="240" y="101"/>
                </a:lnTo>
                <a:lnTo>
                  <a:pt x="251" y="98"/>
                </a:lnTo>
                <a:lnTo>
                  <a:pt x="262" y="94"/>
                </a:lnTo>
                <a:lnTo>
                  <a:pt x="273" y="90"/>
                </a:lnTo>
                <a:lnTo>
                  <a:pt x="284" y="87"/>
                </a:lnTo>
                <a:lnTo>
                  <a:pt x="295" y="83"/>
                </a:lnTo>
                <a:lnTo>
                  <a:pt x="306" y="80"/>
                </a:lnTo>
                <a:lnTo>
                  <a:pt x="317" y="76"/>
                </a:lnTo>
                <a:lnTo>
                  <a:pt x="328" y="72"/>
                </a:lnTo>
                <a:lnTo>
                  <a:pt x="339" y="69"/>
                </a:lnTo>
                <a:lnTo>
                  <a:pt x="350" y="65"/>
                </a:lnTo>
                <a:lnTo>
                  <a:pt x="361" y="61"/>
                </a:lnTo>
                <a:lnTo>
                  <a:pt x="371" y="58"/>
                </a:lnTo>
                <a:lnTo>
                  <a:pt x="382" y="54"/>
                </a:lnTo>
                <a:lnTo>
                  <a:pt x="393" y="50"/>
                </a:lnTo>
                <a:lnTo>
                  <a:pt x="404" y="47"/>
                </a:lnTo>
                <a:lnTo>
                  <a:pt x="415" y="43"/>
                </a:lnTo>
                <a:lnTo>
                  <a:pt x="426" y="40"/>
                </a:lnTo>
                <a:lnTo>
                  <a:pt x="437" y="36"/>
                </a:lnTo>
                <a:lnTo>
                  <a:pt x="448" y="32"/>
                </a:lnTo>
                <a:lnTo>
                  <a:pt x="459" y="29"/>
                </a:lnTo>
                <a:lnTo>
                  <a:pt x="470" y="25"/>
                </a:lnTo>
                <a:lnTo>
                  <a:pt x="481" y="21"/>
                </a:lnTo>
                <a:lnTo>
                  <a:pt x="492" y="18"/>
                </a:lnTo>
                <a:lnTo>
                  <a:pt x="503" y="14"/>
                </a:lnTo>
                <a:lnTo>
                  <a:pt x="514" y="10"/>
                </a:lnTo>
                <a:lnTo>
                  <a:pt x="525" y="7"/>
                </a:lnTo>
                <a:lnTo>
                  <a:pt x="536" y="3"/>
                </a:lnTo>
                <a:lnTo>
                  <a:pt x="547" y="0"/>
                </a:lnTo>
              </a:path>
            </a:pathLst>
          </a:custGeom>
          <a:solidFill>
            <a:schemeClr val="bg2"/>
          </a:solidFill>
          <a:ln w="9525">
            <a:solidFill>
              <a:srgbClr val="000000"/>
            </a:solidFill>
            <a:prstDash val="solid"/>
            <a:round/>
            <a:headEnd/>
            <a:tailEnd/>
          </a:ln>
        </p:spPr>
        <p:txBody>
          <a:bodyPr/>
          <a:lstStyle/>
          <a:p>
            <a:endParaRPr lang="en-GB"/>
          </a:p>
        </p:txBody>
      </p:sp>
      <p:sp>
        <p:nvSpPr>
          <p:cNvPr id="71701" name="Freeform 23"/>
          <p:cNvSpPr>
            <a:spLocks/>
          </p:cNvSpPr>
          <p:nvPr/>
        </p:nvSpPr>
        <p:spPr bwMode="auto">
          <a:xfrm>
            <a:off x="2143125" y="1681163"/>
            <a:ext cx="5210175" cy="1914525"/>
          </a:xfrm>
          <a:custGeom>
            <a:avLst/>
            <a:gdLst>
              <a:gd name="T0" fmla="*/ 0 w 547"/>
              <a:gd name="T1" fmla="*/ 2147483646 h 201"/>
              <a:gd name="T2" fmla="*/ 2147483646 w 547"/>
              <a:gd name="T3" fmla="*/ 2147483646 h 201"/>
              <a:gd name="T4" fmla="*/ 2147483646 w 547"/>
              <a:gd name="T5" fmla="*/ 2147483646 h 201"/>
              <a:gd name="T6" fmla="*/ 2147483646 w 547"/>
              <a:gd name="T7" fmla="*/ 2147483646 h 201"/>
              <a:gd name="T8" fmla="*/ 2147483646 w 547"/>
              <a:gd name="T9" fmla="*/ 2147483646 h 201"/>
              <a:gd name="T10" fmla="*/ 2147483646 w 547"/>
              <a:gd name="T11" fmla="*/ 2147483646 h 201"/>
              <a:gd name="T12" fmla="*/ 2147483646 w 547"/>
              <a:gd name="T13" fmla="*/ 2147483646 h 201"/>
              <a:gd name="T14" fmla="*/ 2147483646 w 547"/>
              <a:gd name="T15" fmla="*/ 2147483646 h 201"/>
              <a:gd name="T16" fmla="*/ 2147483646 w 547"/>
              <a:gd name="T17" fmla="*/ 2147483646 h 201"/>
              <a:gd name="T18" fmla="*/ 2147483646 w 547"/>
              <a:gd name="T19" fmla="*/ 2147483646 h 201"/>
              <a:gd name="T20" fmla="*/ 2147483646 w 547"/>
              <a:gd name="T21" fmla="*/ 2147483646 h 201"/>
              <a:gd name="T22" fmla="*/ 2147483646 w 547"/>
              <a:gd name="T23" fmla="*/ 2147483646 h 201"/>
              <a:gd name="T24" fmla="*/ 2147483646 w 547"/>
              <a:gd name="T25" fmla="*/ 2147483646 h 201"/>
              <a:gd name="T26" fmla="*/ 2147483646 w 547"/>
              <a:gd name="T27" fmla="*/ 2147483646 h 201"/>
              <a:gd name="T28" fmla="*/ 2147483646 w 547"/>
              <a:gd name="T29" fmla="*/ 2147483646 h 201"/>
              <a:gd name="T30" fmla="*/ 2147483646 w 547"/>
              <a:gd name="T31" fmla="*/ 2147483646 h 201"/>
              <a:gd name="T32" fmla="*/ 2147483646 w 547"/>
              <a:gd name="T33" fmla="*/ 2147483646 h 201"/>
              <a:gd name="T34" fmla="*/ 2147483646 w 547"/>
              <a:gd name="T35" fmla="*/ 2147483646 h 201"/>
              <a:gd name="T36" fmla="*/ 2147483646 w 547"/>
              <a:gd name="T37" fmla="*/ 2147483646 h 201"/>
              <a:gd name="T38" fmla="*/ 2147483646 w 547"/>
              <a:gd name="T39" fmla="*/ 2147483646 h 201"/>
              <a:gd name="T40" fmla="*/ 2147483646 w 547"/>
              <a:gd name="T41" fmla="*/ 2147483646 h 201"/>
              <a:gd name="T42" fmla="*/ 2147483646 w 547"/>
              <a:gd name="T43" fmla="*/ 2147483646 h 201"/>
              <a:gd name="T44" fmla="*/ 2147483646 w 547"/>
              <a:gd name="T45" fmla="*/ 2147483646 h 201"/>
              <a:gd name="T46" fmla="*/ 2147483646 w 547"/>
              <a:gd name="T47" fmla="*/ 2147483646 h 201"/>
              <a:gd name="T48" fmla="*/ 2147483646 w 547"/>
              <a:gd name="T49" fmla="*/ 2147483646 h 201"/>
              <a:gd name="T50" fmla="*/ 2147483646 w 547"/>
              <a:gd name="T51" fmla="*/ 2147483646 h 201"/>
              <a:gd name="T52" fmla="*/ 2147483646 w 547"/>
              <a:gd name="T53" fmla="*/ 2147483646 h 201"/>
              <a:gd name="T54" fmla="*/ 2147483646 w 547"/>
              <a:gd name="T55" fmla="*/ 2147483646 h 201"/>
              <a:gd name="T56" fmla="*/ 2147483646 w 547"/>
              <a:gd name="T57" fmla="*/ 2147483646 h 201"/>
              <a:gd name="T58" fmla="*/ 2147483646 w 547"/>
              <a:gd name="T59" fmla="*/ 2147483646 h 201"/>
              <a:gd name="T60" fmla="*/ 2147483646 w 547"/>
              <a:gd name="T61" fmla="*/ 2147483646 h 201"/>
              <a:gd name="T62" fmla="*/ 2147483646 w 547"/>
              <a:gd name="T63" fmla="*/ 2147483646 h 201"/>
              <a:gd name="T64" fmla="*/ 2147483646 w 547"/>
              <a:gd name="T65" fmla="*/ 2147483646 h 201"/>
              <a:gd name="T66" fmla="*/ 2147483646 w 547"/>
              <a:gd name="T67" fmla="*/ 2147483646 h 201"/>
              <a:gd name="T68" fmla="*/ 2147483646 w 547"/>
              <a:gd name="T69" fmla="*/ 2147483646 h 201"/>
              <a:gd name="T70" fmla="*/ 2147483646 w 547"/>
              <a:gd name="T71" fmla="*/ 2147483646 h 201"/>
              <a:gd name="T72" fmla="*/ 2147483646 w 547"/>
              <a:gd name="T73" fmla="*/ 2147483646 h 201"/>
              <a:gd name="T74" fmla="*/ 2147483646 w 547"/>
              <a:gd name="T75" fmla="*/ 2147483646 h 201"/>
              <a:gd name="T76" fmla="*/ 2147483646 w 547"/>
              <a:gd name="T77" fmla="*/ 2147483646 h 201"/>
              <a:gd name="T78" fmla="*/ 2147483646 w 547"/>
              <a:gd name="T79" fmla="*/ 2147483646 h 201"/>
              <a:gd name="T80" fmla="*/ 2147483646 w 547"/>
              <a:gd name="T81" fmla="*/ 2147483646 h 201"/>
              <a:gd name="T82" fmla="*/ 2147483646 w 547"/>
              <a:gd name="T83" fmla="*/ 2147483646 h 201"/>
              <a:gd name="T84" fmla="*/ 2147483646 w 547"/>
              <a:gd name="T85" fmla="*/ 2147483646 h 201"/>
              <a:gd name="T86" fmla="*/ 2147483646 w 547"/>
              <a:gd name="T87" fmla="*/ 2147483646 h 201"/>
              <a:gd name="T88" fmla="*/ 2147483646 w 547"/>
              <a:gd name="T89" fmla="*/ 2147483646 h 201"/>
              <a:gd name="T90" fmla="*/ 2147483646 w 547"/>
              <a:gd name="T91" fmla="*/ 2147483646 h 201"/>
              <a:gd name="T92" fmla="*/ 2147483646 w 547"/>
              <a:gd name="T93" fmla="*/ 2147483646 h 201"/>
              <a:gd name="T94" fmla="*/ 2147483646 w 547"/>
              <a:gd name="T95" fmla="*/ 2147483646 h 201"/>
              <a:gd name="T96" fmla="*/ 2147483646 w 547"/>
              <a:gd name="T97" fmla="*/ 2147483646 h 201"/>
              <a:gd name="T98" fmla="*/ 2147483646 w 547"/>
              <a:gd name="T99" fmla="*/ 2147483646 h 201"/>
              <a:gd name="T100" fmla="*/ 2147483646 w 547"/>
              <a:gd name="T101" fmla="*/ 0 h 20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547" h="201">
                <a:moveTo>
                  <a:pt x="0" y="201"/>
                </a:moveTo>
                <a:lnTo>
                  <a:pt x="10" y="197"/>
                </a:lnTo>
                <a:lnTo>
                  <a:pt x="21" y="193"/>
                </a:lnTo>
                <a:lnTo>
                  <a:pt x="32" y="189"/>
                </a:lnTo>
                <a:lnTo>
                  <a:pt x="43" y="185"/>
                </a:lnTo>
                <a:lnTo>
                  <a:pt x="54" y="181"/>
                </a:lnTo>
                <a:lnTo>
                  <a:pt x="65" y="177"/>
                </a:lnTo>
                <a:lnTo>
                  <a:pt x="76" y="173"/>
                </a:lnTo>
                <a:lnTo>
                  <a:pt x="87" y="169"/>
                </a:lnTo>
                <a:lnTo>
                  <a:pt x="98" y="165"/>
                </a:lnTo>
                <a:lnTo>
                  <a:pt x="109" y="161"/>
                </a:lnTo>
                <a:lnTo>
                  <a:pt x="120" y="157"/>
                </a:lnTo>
                <a:lnTo>
                  <a:pt x="131" y="153"/>
                </a:lnTo>
                <a:lnTo>
                  <a:pt x="142" y="149"/>
                </a:lnTo>
                <a:lnTo>
                  <a:pt x="153" y="145"/>
                </a:lnTo>
                <a:lnTo>
                  <a:pt x="164" y="141"/>
                </a:lnTo>
                <a:lnTo>
                  <a:pt x="175" y="137"/>
                </a:lnTo>
                <a:lnTo>
                  <a:pt x="186" y="133"/>
                </a:lnTo>
                <a:lnTo>
                  <a:pt x="196" y="129"/>
                </a:lnTo>
                <a:lnTo>
                  <a:pt x="207" y="125"/>
                </a:lnTo>
                <a:lnTo>
                  <a:pt x="218" y="121"/>
                </a:lnTo>
                <a:lnTo>
                  <a:pt x="229" y="117"/>
                </a:lnTo>
                <a:lnTo>
                  <a:pt x="240" y="113"/>
                </a:lnTo>
                <a:lnTo>
                  <a:pt x="251" y="109"/>
                </a:lnTo>
                <a:lnTo>
                  <a:pt x="262" y="105"/>
                </a:lnTo>
                <a:lnTo>
                  <a:pt x="273" y="101"/>
                </a:lnTo>
                <a:lnTo>
                  <a:pt x="284" y="96"/>
                </a:lnTo>
                <a:lnTo>
                  <a:pt x="295" y="92"/>
                </a:lnTo>
                <a:lnTo>
                  <a:pt x="306" y="88"/>
                </a:lnTo>
                <a:lnTo>
                  <a:pt x="317" y="84"/>
                </a:lnTo>
                <a:lnTo>
                  <a:pt x="328" y="80"/>
                </a:lnTo>
                <a:lnTo>
                  <a:pt x="339" y="76"/>
                </a:lnTo>
                <a:lnTo>
                  <a:pt x="350" y="72"/>
                </a:lnTo>
                <a:lnTo>
                  <a:pt x="361" y="68"/>
                </a:lnTo>
                <a:lnTo>
                  <a:pt x="371" y="64"/>
                </a:lnTo>
                <a:lnTo>
                  <a:pt x="382" y="60"/>
                </a:lnTo>
                <a:lnTo>
                  <a:pt x="393" y="56"/>
                </a:lnTo>
                <a:lnTo>
                  <a:pt x="404" y="52"/>
                </a:lnTo>
                <a:lnTo>
                  <a:pt x="415" y="48"/>
                </a:lnTo>
                <a:lnTo>
                  <a:pt x="426" y="44"/>
                </a:lnTo>
                <a:lnTo>
                  <a:pt x="437" y="40"/>
                </a:lnTo>
                <a:lnTo>
                  <a:pt x="448" y="36"/>
                </a:lnTo>
                <a:lnTo>
                  <a:pt x="459" y="32"/>
                </a:lnTo>
                <a:lnTo>
                  <a:pt x="470" y="28"/>
                </a:lnTo>
                <a:lnTo>
                  <a:pt x="481" y="24"/>
                </a:lnTo>
                <a:lnTo>
                  <a:pt x="492" y="20"/>
                </a:lnTo>
                <a:lnTo>
                  <a:pt x="503" y="16"/>
                </a:lnTo>
                <a:lnTo>
                  <a:pt x="514" y="12"/>
                </a:lnTo>
                <a:lnTo>
                  <a:pt x="525" y="8"/>
                </a:lnTo>
                <a:lnTo>
                  <a:pt x="536" y="4"/>
                </a:lnTo>
                <a:lnTo>
                  <a:pt x="547" y="0"/>
                </a:lnTo>
              </a:path>
            </a:pathLst>
          </a:custGeom>
          <a:solidFill>
            <a:schemeClr val="bg2"/>
          </a:solidFill>
          <a:ln w="9525">
            <a:solidFill>
              <a:srgbClr val="000000"/>
            </a:solidFill>
            <a:prstDash val="solid"/>
            <a:round/>
            <a:headEnd/>
            <a:tailEnd/>
          </a:ln>
        </p:spPr>
        <p:txBody>
          <a:bodyPr/>
          <a:lstStyle/>
          <a:p>
            <a:endParaRPr lang="en-GB"/>
          </a:p>
        </p:txBody>
      </p:sp>
      <p:sp>
        <p:nvSpPr>
          <p:cNvPr id="301080" name="Line 24"/>
          <p:cNvSpPr>
            <a:spLocks noChangeShapeType="1"/>
          </p:cNvSpPr>
          <p:nvPr/>
        </p:nvSpPr>
        <p:spPr bwMode="auto">
          <a:xfrm>
            <a:off x="1924050" y="3595688"/>
            <a:ext cx="6181725" cy="1587"/>
          </a:xfrm>
          <a:prstGeom prst="line">
            <a:avLst/>
          </a:prstGeom>
          <a:noFill/>
          <a:ln w="9525">
            <a:solidFill>
              <a:srgbClr val="000000"/>
            </a:solidFill>
            <a:prstDash val="sysDot"/>
            <a:round/>
            <a:headEnd/>
            <a:tailEnd/>
          </a:ln>
          <a:extLst>
            <a:ext uri="{909E8E84-426E-40DD-AFC4-6F175D3DCCD1}">
              <a14:hiddenFill xmlns:a14="http://schemas.microsoft.com/office/drawing/2010/main">
                <a:noFill/>
              </a14:hiddenFill>
            </a:ext>
          </a:extLst>
        </p:spPr>
        <p:txBody>
          <a:bodyPr/>
          <a:lstStyle/>
          <a:p>
            <a:endParaRPr lang="en-GB"/>
          </a:p>
        </p:txBody>
      </p:sp>
      <p:sp>
        <p:nvSpPr>
          <p:cNvPr id="301081" name="Line 25"/>
          <p:cNvSpPr>
            <a:spLocks noChangeShapeType="1"/>
          </p:cNvSpPr>
          <p:nvPr/>
        </p:nvSpPr>
        <p:spPr bwMode="auto">
          <a:xfrm>
            <a:off x="1924050" y="2500313"/>
            <a:ext cx="6181725" cy="1587"/>
          </a:xfrm>
          <a:prstGeom prst="line">
            <a:avLst/>
          </a:prstGeom>
          <a:noFill/>
          <a:ln w="9525">
            <a:solidFill>
              <a:srgbClr val="000000"/>
            </a:solidFill>
            <a:prstDash val="sysDot"/>
            <a:round/>
            <a:headEnd/>
            <a:tailEnd/>
          </a:ln>
          <a:extLst>
            <a:ext uri="{909E8E84-426E-40DD-AFC4-6F175D3DCCD1}">
              <a14:hiddenFill xmlns:a14="http://schemas.microsoft.com/office/drawing/2010/main">
                <a:noFill/>
              </a14:hiddenFill>
            </a:ext>
          </a:extLst>
        </p:spPr>
        <p:txBody>
          <a:bodyPr/>
          <a:lstStyle/>
          <a:p>
            <a:endParaRPr lang="en-GB"/>
          </a:p>
        </p:txBody>
      </p:sp>
      <p:sp>
        <p:nvSpPr>
          <p:cNvPr id="71704" name="Rectangle 26"/>
          <p:cNvSpPr>
            <a:spLocks noChangeArrowheads="1"/>
          </p:cNvSpPr>
          <p:nvPr/>
        </p:nvSpPr>
        <p:spPr bwMode="auto">
          <a:xfrm>
            <a:off x="1528763" y="5314950"/>
            <a:ext cx="3048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2400">
                <a:solidFill>
                  <a:srgbClr val="000000"/>
                </a:solidFill>
                <a:latin typeface="Times New Roman" panose="02020603050405020304" pitchFamily="18" charset="0"/>
              </a:rPr>
              <a:t>15</a:t>
            </a:r>
            <a:endParaRPr lang="en-US" altLang="en-US" sz="2400"/>
          </a:p>
        </p:txBody>
      </p:sp>
      <p:sp>
        <p:nvSpPr>
          <p:cNvPr id="71705" name="Rectangle 27"/>
          <p:cNvSpPr>
            <a:spLocks noChangeArrowheads="1"/>
          </p:cNvSpPr>
          <p:nvPr/>
        </p:nvSpPr>
        <p:spPr bwMode="auto">
          <a:xfrm>
            <a:off x="1528763" y="3848100"/>
            <a:ext cx="3048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2400">
                <a:solidFill>
                  <a:srgbClr val="000000"/>
                </a:solidFill>
                <a:latin typeface="Times New Roman" panose="02020603050405020304" pitchFamily="18" charset="0"/>
              </a:rPr>
              <a:t>20</a:t>
            </a:r>
            <a:endParaRPr lang="en-US" altLang="en-US" sz="2400"/>
          </a:p>
        </p:txBody>
      </p:sp>
      <p:sp>
        <p:nvSpPr>
          <p:cNvPr id="71706" name="Rectangle 28"/>
          <p:cNvSpPr>
            <a:spLocks noChangeArrowheads="1"/>
          </p:cNvSpPr>
          <p:nvPr/>
        </p:nvSpPr>
        <p:spPr bwMode="auto">
          <a:xfrm>
            <a:off x="1528763" y="2381250"/>
            <a:ext cx="3048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2400">
                <a:solidFill>
                  <a:srgbClr val="000000"/>
                </a:solidFill>
                <a:latin typeface="Times New Roman" panose="02020603050405020304" pitchFamily="18" charset="0"/>
              </a:rPr>
              <a:t>25</a:t>
            </a:r>
            <a:endParaRPr lang="en-US" altLang="en-US" sz="2400"/>
          </a:p>
        </p:txBody>
      </p:sp>
      <p:sp>
        <p:nvSpPr>
          <p:cNvPr id="71707" name="Rectangle 29"/>
          <p:cNvSpPr>
            <a:spLocks noChangeArrowheads="1"/>
          </p:cNvSpPr>
          <p:nvPr/>
        </p:nvSpPr>
        <p:spPr bwMode="auto">
          <a:xfrm>
            <a:off x="1528763" y="914400"/>
            <a:ext cx="3048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2400">
                <a:solidFill>
                  <a:srgbClr val="000000"/>
                </a:solidFill>
                <a:latin typeface="Times New Roman" panose="02020603050405020304" pitchFamily="18" charset="0"/>
              </a:rPr>
              <a:t>30</a:t>
            </a:r>
            <a:endParaRPr lang="en-US" altLang="en-US" sz="2400"/>
          </a:p>
        </p:txBody>
      </p:sp>
      <p:sp>
        <p:nvSpPr>
          <p:cNvPr id="71708" name="Rectangle 30"/>
          <p:cNvSpPr>
            <a:spLocks noChangeArrowheads="1"/>
          </p:cNvSpPr>
          <p:nvPr/>
        </p:nvSpPr>
        <p:spPr bwMode="auto">
          <a:xfrm>
            <a:off x="2443163" y="5578475"/>
            <a:ext cx="7620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2400">
                <a:solidFill>
                  <a:srgbClr val="000000"/>
                </a:solidFill>
                <a:latin typeface="Times New Roman" panose="02020603050405020304" pitchFamily="18" charset="0"/>
              </a:rPr>
              <a:t>10000</a:t>
            </a:r>
            <a:endParaRPr lang="en-US" altLang="en-US" sz="2400"/>
          </a:p>
        </p:txBody>
      </p:sp>
      <p:sp>
        <p:nvSpPr>
          <p:cNvPr id="71709" name="Rectangle 31"/>
          <p:cNvSpPr>
            <a:spLocks noChangeArrowheads="1"/>
          </p:cNvSpPr>
          <p:nvPr/>
        </p:nvSpPr>
        <p:spPr bwMode="auto">
          <a:xfrm>
            <a:off x="4205288" y="5578475"/>
            <a:ext cx="7620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2400">
                <a:solidFill>
                  <a:srgbClr val="000000"/>
                </a:solidFill>
                <a:latin typeface="Times New Roman" panose="02020603050405020304" pitchFamily="18" charset="0"/>
              </a:rPr>
              <a:t>11000</a:t>
            </a:r>
            <a:endParaRPr lang="en-US" altLang="en-US" sz="2400"/>
          </a:p>
        </p:txBody>
      </p:sp>
      <p:sp>
        <p:nvSpPr>
          <p:cNvPr id="71710" name="Rectangle 32"/>
          <p:cNvSpPr>
            <a:spLocks noChangeArrowheads="1"/>
          </p:cNvSpPr>
          <p:nvPr/>
        </p:nvSpPr>
        <p:spPr bwMode="auto">
          <a:xfrm>
            <a:off x="5976938" y="5578475"/>
            <a:ext cx="7620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2400">
                <a:solidFill>
                  <a:srgbClr val="000000"/>
                </a:solidFill>
                <a:latin typeface="Times New Roman" panose="02020603050405020304" pitchFamily="18" charset="0"/>
              </a:rPr>
              <a:t>12000</a:t>
            </a:r>
            <a:endParaRPr lang="en-US" altLang="en-US" sz="2400"/>
          </a:p>
        </p:txBody>
      </p:sp>
      <p:sp>
        <p:nvSpPr>
          <p:cNvPr id="71711" name="Rectangle 33"/>
          <p:cNvSpPr>
            <a:spLocks noChangeArrowheads="1"/>
          </p:cNvSpPr>
          <p:nvPr/>
        </p:nvSpPr>
        <p:spPr bwMode="auto">
          <a:xfrm>
            <a:off x="7739063" y="5578475"/>
            <a:ext cx="7620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2400">
                <a:solidFill>
                  <a:srgbClr val="000000"/>
                </a:solidFill>
                <a:latin typeface="Times New Roman" panose="02020603050405020304" pitchFamily="18" charset="0"/>
              </a:rPr>
              <a:t>13000</a:t>
            </a:r>
            <a:endParaRPr lang="en-US" altLang="en-US" sz="2400"/>
          </a:p>
        </p:txBody>
      </p:sp>
      <p:sp>
        <p:nvSpPr>
          <p:cNvPr id="71712" name="Freeform 34"/>
          <p:cNvSpPr>
            <a:spLocks/>
          </p:cNvSpPr>
          <p:nvPr/>
        </p:nvSpPr>
        <p:spPr bwMode="auto">
          <a:xfrm>
            <a:off x="2138363" y="1679575"/>
            <a:ext cx="5213350" cy="2543175"/>
          </a:xfrm>
          <a:custGeom>
            <a:avLst/>
            <a:gdLst>
              <a:gd name="T0" fmla="*/ 0 w 3284"/>
              <a:gd name="T1" fmla="*/ 2147483646 h 1602"/>
              <a:gd name="T2" fmla="*/ 2147483646 w 3284"/>
              <a:gd name="T3" fmla="*/ 2147483646 h 1602"/>
              <a:gd name="T4" fmla="*/ 2147483646 w 3284"/>
              <a:gd name="T5" fmla="*/ 0 h 1602"/>
              <a:gd name="T6" fmla="*/ 0 w 3284"/>
              <a:gd name="T7" fmla="*/ 2147483646 h 1602"/>
              <a:gd name="T8" fmla="*/ 0 w 3284"/>
              <a:gd name="T9" fmla="*/ 2147483646 h 160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4" h="1602">
                <a:moveTo>
                  <a:pt x="0" y="1602"/>
                </a:moveTo>
                <a:lnTo>
                  <a:pt x="3280" y="516"/>
                </a:lnTo>
                <a:lnTo>
                  <a:pt x="3284" y="0"/>
                </a:lnTo>
                <a:lnTo>
                  <a:pt x="0" y="1208"/>
                </a:lnTo>
                <a:lnTo>
                  <a:pt x="0" y="1602"/>
                </a:lnTo>
                <a:close/>
              </a:path>
            </a:pathLst>
          </a:custGeom>
          <a:solidFill>
            <a:schemeClr val="bg2">
              <a:alpha val="27058"/>
            </a:schemeClr>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GB"/>
          </a:p>
        </p:txBody>
      </p:sp>
      <p:sp>
        <p:nvSpPr>
          <p:cNvPr id="71713" name="Text Box 35"/>
          <p:cNvSpPr txBox="1">
            <a:spLocks noChangeArrowheads="1"/>
          </p:cNvSpPr>
          <p:nvPr/>
        </p:nvSpPr>
        <p:spPr bwMode="auto">
          <a:xfrm>
            <a:off x="3424238" y="5867400"/>
            <a:ext cx="3209925" cy="6413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3600" i="1">
                <a:latin typeface="Times New Roman" panose="02020603050405020304" pitchFamily="18" charset="0"/>
              </a:rPr>
              <a:t>a = nRT</a:t>
            </a:r>
            <a:r>
              <a:rPr lang="en-US" altLang="en-US" sz="3600">
                <a:latin typeface="Times New Roman" panose="02020603050405020304" pitchFamily="18" charset="0"/>
              </a:rPr>
              <a:t> [kPa L]</a:t>
            </a:r>
          </a:p>
        </p:txBody>
      </p:sp>
      <p:sp>
        <p:nvSpPr>
          <p:cNvPr id="71714" name="Text Box 36"/>
          <p:cNvSpPr txBox="1">
            <a:spLocks noChangeArrowheads="1"/>
          </p:cNvSpPr>
          <p:nvPr/>
        </p:nvSpPr>
        <p:spPr bwMode="auto">
          <a:xfrm>
            <a:off x="614363" y="2819400"/>
            <a:ext cx="1162050" cy="6413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3600" i="1">
                <a:latin typeface="Times New Roman" panose="02020603050405020304" pitchFamily="18" charset="0"/>
              </a:rPr>
              <a:t>V</a:t>
            </a:r>
            <a:r>
              <a:rPr lang="en-US" altLang="en-US" sz="3600">
                <a:latin typeface="Times New Roman" panose="02020603050405020304" pitchFamily="18" charset="0"/>
              </a:rPr>
              <a:t> [L]</a:t>
            </a:r>
          </a:p>
        </p:txBody>
      </p:sp>
      <p:sp>
        <p:nvSpPr>
          <p:cNvPr id="301093" name="Oval 37"/>
          <p:cNvSpPr>
            <a:spLocks noChangeArrowheads="1"/>
          </p:cNvSpPr>
          <p:nvPr/>
        </p:nvSpPr>
        <p:spPr bwMode="auto">
          <a:xfrm>
            <a:off x="2071688" y="3521075"/>
            <a:ext cx="152400" cy="152400"/>
          </a:xfrm>
          <a:prstGeom prst="ellipse">
            <a:avLst/>
          </a:prstGeom>
          <a:solidFill>
            <a:srgbClr val="FF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GB" altLang="en-US" sz="1800"/>
          </a:p>
        </p:txBody>
      </p:sp>
      <p:sp>
        <p:nvSpPr>
          <p:cNvPr id="301094" name="Oval 38"/>
          <p:cNvSpPr>
            <a:spLocks noChangeArrowheads="1"/>
          </p:cNvSpPr>
          <p:nvPr/>
        </p:nvSpPr>
        <p:spPr bwMode="auto">
          <a:xfrm>
            <a:off x="7269163" y="2416175"/>
            <a:ext cx="152400" cy="152400"/>
          </a:xfrm>
          <a:prstGeom prst="ellipse">
            <a:avLst/>
          </a:prstGeom>
          <a:solidFill>
            <a:srgbClr val="FF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GB" altLang="en-US" sz="1800"/>
          </a:p>
        </p:txBody>
      </p:sp>
      <p:sp>
        <p:nvSpPr>
          <p:cNvPr id="37" name="Text Box 17">
            <a:extLst>
              <a:ext uri="{FF2B5EF4-FFF2-40B4-BE49-F238E27FC236}">
                <a16:creationId xmlns:a16="http://schemas.microsoft.com/office/drawing/2014/main" id="{47E33500-1A17-4ADC-9A90-74518EBAACF0}"/>
              </a:ext>
            </a:extLst>
          </p:cNvPr>
          <p:cNvSpPr txBox="1">
            <a:spLocks noChangeArrowheads="1"/>
          </p:cNvSpPr>
          <p:nvPr/>
        </p:nvSpPr>
        <p:spPr bwMode="auto">
          <a:xfrm>
            <a:off x="7772400" y="228600"/>
            <a:ext cx="1268413" cy="5794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3200" dirty="0">
                <a:solidFill>
                  <a:srgbClr val="FF0000"/>
                </a:solidFill>
                <a:latin typeface="Arial Black" panose="020B0A04020102020204" pitchFamily="34" charset="0"/>
              </a:rPr>
              <a:t>SKIP</a:t>
            </a:r>
          </a:p>
        </p:txBody>
      </p:sp>
    </p:spTree>
    <p:extLst>
      <p:ext uri="{BB962C8B-B14F-4D97-AF65-F5344CB8AC3E}">
        <p14:creationId xmlns:p14="http://schemas.microsoft.com/office/powerpoint/2010/main" val="46425816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01093"/>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01080"/>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301094"/>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30108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1080" grpId="0" animBg="1"/>
      <p:bldP spid="301081" grpId="0" animBg="1"/>
      <p:bldP spid="301093" grpId="0" animBg="1"/>
      <p:bldP spid="301094" grpId="0" animBg="1"/>
    </p:bldLst>
  </p:timing>
</p:sld>
</file>

<file path=ppt/slides/slide37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73730" name="Rectangle 2"/>
          <p:cNvSpPr>
            <a:spLocks noGrp="1" noChangeArrowheads="1"/>
          </p:cNvSpPr>
          <p:nvPr>
            <p:ph type="title"/>
          </p:nvPr>
        </p:nvSpPr>
        <p:spPr/>
        <p:txBody>
          <a:bodyPr/>
          <a:lstStyle/>
          <a:p>
            <a:pPr eaLnBrk="1" hangingPunct="1"/>
            <a:r>
              <a:rPr lang="en-US" altLang="en-US"/>
              <a:t>Designing control</a:t>
            </a:r>
          </a:p>
        </p:txBody>
      </p:sp>
      <p:sp>
        <p:nvSpPr>
          <p:cNvPr id="73731" name="Rectangle 3"/>
          <p:cNvSpPr>
            <a:spLocks noGrp="1" noChangeArrowheads="1"/>
          </p:cNvSpPr>
          <p:nvPr>
            <p:ph type="body" idx="1"/>
          </p:nvPr>
        </p:nvSpPr>
        <p:spPr>
          <a:xfrm>
            <a:off x="457200" y="1951037"/>
            <a:ext cx="8229600" cy="4525963"/>
          </a:xfrm>
        </p:spPr>
        <p:txBody>
          <a:bodyPr/>
          <a:lstStyle/>
          <a:p>
            <a:pPr eaLnBrk="1" hangingPunct="1"/>
            <a:r>
              <a:rPr lang="en-US" altLang="en-US" dirty="0"/>
              <a:t>You have to include in the system some way to </a:t>
            </a:r>
            <a:r>
              <a:rPr lang="en-US" altLang="en-US" dirty="0">
                <a:solidFill>
                  <a:srgbClr val="FF0000"/>
                </a:solidFill>
              </a:rPr>
              <a:t>monitor</a:t>
            </a:r>
            <a:r>
              <a:rPr lang="en-US" altLang="en-US" dirty="0"/>
              <a:t> the value for </a:t>
            </a:r>
            <a:r>
              <a:rPr lang="en-US" altLang="en-US" i="1" dirty="0"/>
              <a:t>a</a:t>
            </a:r>
            <a:r>
              <a:rPr lang="en-US" altLang="en-US" dirty="0"/>
              <a:t> or </a:t>
            </a:r>
            <a:r>
              <a:rPr lang="en-US" altLang="en-US" i="1" dirty="0"/>
              <a:t>c</a:t>
            </a:r>
          </a:p>
          <a:p>
            <a:pPr lvl="4" eaLnBrk="1" hangingPunct="1"/>
            <a:endParaRPr lang="en-US" altLang="en-US" dirty="0"/>
          </a:p>
          <a:p>
            <a:pPr eaLnBrk="1" hangingPunct="1"/>
            <a:r>
              <a:rPr lang="en-US" altLang="en-US" dirty="0"/>
              <a:t>You have to set up the </a:t>
            </a:r>
            <a:r>
              <a:rPr lang="en-US" altLang="en-US" dirty="0">
                <a:solidFill>
                  <a:srgbClr val="FF0000"/>
                </a:solidFill>
              </a:rPr>
              <a:t>feedback</a:t>
            </a:r>
            <a:r>
              <a:rPr lang="en-US" altLang="en-US" dirty="0"/>
              <a:t> to translate either of these values into a control instruction for varying </a:t>
            </a:r>
            <a:r>
              <a:rPr lang="en-US" altLang="en-US" i="1" dirty="0"/>
              <a:t>b</a:t>
            </a:r>
            <a:r>
              <a:rPr lang="en-US" altLang="en-US" dirty="0"/>
              <a:t> </a:t>
            </a:r>
          </a:p>
        </p:txBody>
      </p:sp>
      <p:sp>
        <p:nvSpPr>
          <p:cNvPr id="4" name="Text Box 17">
            <a:extLst>
              <a:ext uri="{FF2B5EF4-FFF2-40B4-BE49-F238E27FC236}">
                <a16:creationId xmlns:a16="http://schemas.microsoft.com/office/drawing/2014/main" id="{A35DAE41-5A8D-4A00-801A-90EE378A57B0}"/>
              </a:ext>
            </a:extLst>
          </p:cNvPr>
          <p:cNvSpPr txBox="1">
            <a:spLocks noChangeArrowheads="1"/>
          </p:cNvSpPr>
          <p:nvPr/>
        </p:nvSpPr>
        <p:spPr bwMode="auto">
          <a:xfrm>
            <a:off x="7772400" y="228600"/>
            <a:ext cx="1268413" cy="5794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3200" dirty="0">
                <a:solidFill>
                  <a:srgbClr val="FF0000"/>
                </a:solidFill>
                <a:latin typeface="Arial Black" panose="020B0A04020102020204" pitchFamily="34" charset="0"/>
              </a:rPr>
              <a:t>SKIP</a:t>
            </a:r>
          </a:p>
        </p:txBody>
      </p:sp>
    </p:spTree>
    <p:extLst>
      <p:ext uri="{BB962C8B-B14F-4D97-AF65-F5344CB8AC3E}">
        <p14:creationId xmlns:p14="http://schemas.microsoft.com/office/powerpoint/2010/main" val="1097677929"/>
      </p:ext>
    </p:extLst>
  </p:cSld>
  <p:clrMapOvr>
    <a:masterClrMapping/>
  </p:clrMapOvr>
</p:sld>
</file>

<file path=ppt/slides/slide37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75778" name="Rectangle 2"/>
          <p:cNvSpPr>
            <a:spLocks noGrp="1" noChangeArrowheads="1"/>
          </p:cNvSpPr>
          <p:nvPr>
            <p:ph type="title"/>
          </p:nvPr>
        </p:nvSpPr>
        <p:spPr/>
        <p:txBody>
          <a:bodyPr/>
          <a:lstStyle/>
          <a:p>
            <a:pPr eaLnBrk="1" hangingPunct="1"/>
            <a:r>
              <a:rPr lang="en-US" altLang="en-US"/>
              <a:t>Inner versus outer intervals</a:t>
            </a:r>
          </a:p>
        </p:txBody>
      </p:sp>
      <p:sp>
        <p:nvSpPr>
          <p:cNvPr id="75779" name="Rectangle 3"/>
          <p:cNvSpPr>
            <a:spLocks noGrp="1" noChangeArrowheads="1"/>
          </p:cNvSpPr>
          <p:nvPr>
            <p:ph type="body" idx="1"/>
          </p:nvPr>
        </p:nvSpPr>
        <p:spPr>
          <a:xfrm>
            <a:off x="457200" y="1828800"/>
            <a:ext cx="8458200" cy="4876800"/>
          </a:xfrm>
        </p:spPr>
        <p:txBody>
          <a:bodyPr/>
          <a:lstStyle/>
          <a:p>
            <a:pPr eaLnBrk="1" hangingPunct="1"/>
            <a:r>
              <a:rPr lang="en-US" altLang="en-US" sz="2800" dirty="0"/>
              <a:t>(Outer) intervals</a:t>
            </a:r>
          </a:p>
          <a:p>
            <a:pPr lvl="1" eaLnBrk="1" hangingPunct="1"/>
            <a:r>
              <a:rPr lang="en-US" altLang="en-US" sz="2400" dirty="0">
                <a:solidFill>
                  <a:srgbClr val="0000FF"/>
                </a:solidFill>
              </a:rPr>
              <a:t>The value is somewhere in there</a:t>
            </a:r>
          </a:p>
          <a:p>
            <a:pPr lvl="1" eaLnBrk="1" hangingPunct="1"/>
            <a:r>
              <a:rPr lang="en-US" altLang="en-US" sz="2400" dirty="0">
                <a:solidFill>
                  <a:srgbClr val="0000FF"/>
                </a:solidFill>
              </a:rPr>
              <a:t>Describes constraints on variability of a parameter </a:t>
            </a:r>
          </a:p>
          <a:p>
            <a:pPr lvl="4" eaLnBrk="1" hangingPunct="1"/>
            <a:endParaRPr lang="en-US" altLang="en-US" sz="1000" dirty="0"/>
          </a:p>
          <a:p>
            <a:pPr eaLnBrk="1" hangingPunct="1"/>
            <a:r>
              <a:rPr lang="en-US" altLang="en-US" sz="2800" dirty="0"/>
              <a:t>Control (inner) intervals</a:t>
            </a:r>
          </a:p>
          <a:p>
            <a:pPr lvl="1" eaLnBrk="1" hangingPunct="1"/>
            <a:r>
              <a:rPr lang="en-US" altLang="en-US" sz="2400" dirty="0">
                <a:solidFill>
                  <a:srgbClr val="0000FF"/>
                </a:solidFill>
              </a:rPr>
              <a:t>The value has to be everywhere in there</a:t>
            </a:r>
          </a:p>
          <a:p>
            <a:pPr lvl="1" eaLnBrk="1" hangingPunct="1"/>
            <a:r>
              <a:rPr lang="en-US" altLang="en-US" sz="2400" dirty="0">
                <a:solidFill>
                  <a:srgbClr val="0000FF"/>
                </a:solidFill>
              </a:rPr>
              <a:t>Describes the </a:t>
            </a:r>
            <a:r>
              <a:rPr lang="en-US" altLang="en-US" sz="2400" i="1" dirty="0">
                <a:solidFill>
                  <a:srgbClr val="0000FF"/>
                </a:solidFill>
              </a:rPr>
              <a:t>least</a:t>
            </a:r>
            <a:r>
              <a:rPr lang="en-US" altLang="en-US" sz="2400" dirty="0">
                <a:solidFill>
                  <a:srgbClr val="0000FF"/>
                </a:solidFill>
              </a:rPr>
              <a:t> amount of flexibility needed</a:t>
            </a:r>
          </a:p>
          <a:p>
            <a:pPr lvl="4" eaLnBrk="1" hangingPunct="1"/>
            <a:endParaRPr lang="en-US" altLang="en-US" sz="1000" dirty="0"/>
          </a:p>
          <a:p>
            <a:pPr eaLnBrk="1" hangingPunct="1"/>
            <a:r>
              <a:rPr lang="en-US" altLang="en-US" sz="2800" dirty="0"/>
              <a:t>For intervals, either a regular </a:t>
            </a:r>
            <a:r>
              <a:rPr lang="en-US" altLang="en-US" sz="2800" dirty="0" err="1"/>
              <a:t>backcalculation</a:t>
            </a:r>
            <a:r>
              <a:rPr lang="en-US" altLang="en-US" sz="2800" dirty="0"/>
              <a:t> or a controlled </a:t>
            </a:r>
            <a:r>
              <a:rPr lang="en-US" altLang="en-US" sz="2800" dirty="0" err="1"/>
              <a:t>backcalculation</a:t>
            </a:r>
            <a:r>
              <a:rPr lang="en-US" altLang="en-US" sz="2800" dirty="0"/>
              <a:t> solution exists (if both exist, then the intervals are degenerate scalars)</a:t>
            </a:r>
          </a:p>
        </p:txBody>
      </p:sp>
      <p:sp>
        <p:nvSpPr>
          <p:cNvPr id="4" name="Text Box 17">
            <a:extLst>
              <a:ext uri="{FF2B5EF4-FFF2-40B4-BE49-F238E27FC236}">
                <a16:creationId xmlns:a16="http://schemas.microsoft.com/office/drawing/2014/main" id="{6087445C-299A-4916-B338-E4F2E08A33C1}"/>
              </a:ext>
            </a:extLst>
          </p:cNvPr>
          <p:cNvSpPr txBox="1">
            <a:spLocks noChangeArrowheads="1"/>
          </p:cNvSpPr>
          <p:nvPr/>
        </p:nvSpPr>
        <p:spPr bwMode="auto">
          <a:xfrm>
            <a:off x="7772400" y="228600"/>
            <a:ext cx="1268413" cy="5794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3200" dirty="0">
                <a:solidFill>
                  <a:srgbClr val="FF0000"/>
                </a:solidFill>
                <a:latin typeface="Arial Black" panose="020B0A04020102020204" pitchFamily="34" charset="0"/>
              </a:rPr>
              <a:t>SKIP</a:t>
            </a:r>
          </a:p>
        </p:txBody>
      </p:sp>
    </p:spTree>
    <p:extLst>
      <p:ext uri="{BB962C8B-B14F-4D97-AF65-F5344CB8AC3E}">
        <p14:creationId xmlns:p14="http://schemas.microsoft.com/office/powerpoint/2010/main" val="1546672933"/>
      </p:ext>
    </p:extLst>
  </p:cSld>
  <p:clrMapOvr>
    <a:masterClrMapping/>
  </p:clrMapOvr>
</p:sld>
</file>

<file path=ppt/slides/slide3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8610" name="Rectangle 2"/>
          <p:cNvSpPr>
            <a:spLocks noGrp="1" noChangeArrowheads="1"/>
          </p:cNvSpPr>
          <p:nvPr>
            <p:ph type="ctrTitle"/>
          </p:nvPr>
        </p:nvSpPr>
        <p:spPr>
          <a:xfrm>
            <a:off x="0" y="2895600"/>
            <a:ext cx="9144000" cy="1143000"/>
          </a:xfrm>
        </p:spPr>
        <p:txBody>
          <a:bodyPr/>
          <a:lstStyle/>
          <a:p>
            <a:pPr algn="ctr" eaLnBrk="1" hangingPunct="1">
              <a:defRPr/>
            </a:pPr>
            <a:r>
              <a:rPr lang="en-US" sz="6000" dirty="0"/>
              <a:t>Imprecise statistics</a:t>
            </a:r>
          </a:p>
        </p:txBody>
      </p:sp>
      <p:sp>
        <p:nvSpPr>
          <p:cNvPr id="25603" name="AutoShape 5"/>
          <p:cNvSpPr>
            <a:spLocks noChangeArrowheads="1"/>
          </p:cNvSpPr>
          <p:nvPr/>
        </p:nvSpPr>
        <p:spPr bwMode="auto">
          <a:xfrm flipV="1">
            <a:off x="0" y="0"/>
            <a:ext cx="3581400" cy="2438400"/>
          </a:xfrm>
          <a:prstGeom prst="triangle">
            <a:avLst>
              <a:gd name="adj" fmla="val 50000"/>
            </a:avLst>
          </a:prstGeom>
          <a:solidFill>
            <a:srgbClr val="008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endParaRPr lang="en-US" altLang="en-US"/>
          </a:p>
        </p:txBody>
      </p:sp>
      <p:sp>
        <p:nvSpPr>
          <p:cNvPr id="25605" name="Rectangle 8"/>
          <p:cNvSpPr>
            <a:spLocks noGrp="1" noChangeArrowheads="1"/>
          </p:cNvSpPr>
          <p:nvPr>
            <p:ph type="subTitle" idx="1"/>
          </p:nvPr>
        </p:nvSpPr>
        <p:spPr/>
        <p:txBody>
          <a:bodyPr/>
          <a:lstStyle/>
          <a:p>
            <a:pPr eaLnBrk="1" hangingPunct="1"/>
            <a:r>
              <a:rPr lang="en-US" altLang="en-US"/>
              <a:t> </a:t>
            </a:r>
          </a:p>
        </p:txBody>
      </p:sp>
    </p:spTree>
    <p:extLst>
      <p:ext uri="{BB962C8B-B14F-4D97-AF65-F5344CB8AC3E}">
        <p14:creationId xmlns:p14="http://schemas.microsoft.com/office/powerpoint/2010/main" val="1157311222"/>
      </p:ext>
    </p:extLst>
  </p:cSld>
  <p:clrMapOvr>
    <a:masterClrMapping/>
  </p:clrMapOvr>
</p:sld>
</file>

<file path=ppt/slides/slide3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Small sample size</a:t>
            </a:r>
          </a:p>
        </p:txBody>
      </p:sp>
      <p:sp>
        <p:nvSpPr>
          <p:cNvPr id="3" name="Content Placeholder 2"/>
          <p:cNvSpPr>
            <a:spLocks noGrp="1"/>
          </p:cNvSpPr>
          <p:nvPr>
            <p:ph idx="1"/>
          </p:nvPr>
        </p:nvSpPr>
        <p:spPr>
          <a:xfrm>
            <a:off x="685800" y="1981200"/>
            <a:ext cx="8229600" cy="4114800"/>
          </a:xfrm>
        </p:spPr>
        <p:txBody>
          <a:bodyPr/>
          <a:lstStyle/>
          <a:p>
            <a:r>
              <a:rPr lang="en-US" dirty="0"/>
              <a:t>Student’s </a:t>
            </a:r>
            <a:r>
              <a:rPr lang="en-US" i="1" dirty="0"/>
              <a:t>t</a:t>
            </a:r>
            <a:r>
              <a:rPr lang="en-US" dirty="0"/>
              <a:t> statistic introduced in 1908</a:t>
            </a:r>
          </a:p>
          <a:p>
            <a:r>
              <a:rPr lang="en-US" dirty="0"/>
              <a:t>Statistics has spent a century developing analyses in which sample size is limiting</a:t>
            </a:r>
          </a:p>
          <a:p>
            <a:r>
              <a:rPr lang="en-US" dirty="0"/>
              <a:t>But sample sizes are not so small anymore</a:t>
            </a:r>
          </a:p>
          <a:p>
            <a:pPr lvl="1"/>
            <a:r>
              <a:rPr lang="en-US" sz="2400" dirty="0">
                <a:solidFill>
                  <a:srgbClr val="006600"/>
                </a:solidFill>
              </a:rPr>
              <a:t>Financial data</a:t>
            </a:r>
          </a:p>
          <a:p>
            <a:pPr lvl="1"/>
            <a:r>
              <a:rPr lang="en-US" sz="2400" dirty="0">
                <a:solidFill>
                  <a:srgbClr val="006600"/>
                </a:solidFill>
              </a:rPr>
              <a:t>Continuous mechanized sampling</a:t>
            </a:r>
          </a:p>
          <a:p>
            <a:pPr lvl="1"/>
            <a:r>
              <a:rPr lang="en-US" sz="2400" dirty="0">
                <a:solidFill>
                  <a:srgbClr val="006600"/>
                </a:solidFill>
              </a:rPr>
              <a:t>Satellite imagery and other mass collections</a:t>
            </a:r>
          </a:p>
          <a:p>
            <a:pPr lvl="1"/>
            <a:r>
              <a:rPr lang="en-US" sz="2400" dirty="0">
                <a:solidFill>
                  <a:srgbClr val="006600"/>
                </a:solidFill>
              </a:rPr>
              <a:t>Commercial data</a:t>
            </a:r>
          </a:p>
          <a:p>
            <a:pPr lvl="1"/>
            <a:r>
              <a:rPr lang="en-US" sz="2400" dirty="0">
                <a:solidFill>
                  <a:srgbClr val="006600"/>
                </a:solidFill>
              </a:rPr>
              <a:t>Social media</a:t>
            </a:r>
          </a:p>
          <a:p>
            <a:pPr lvl="1"/>
            <a:r>
              <a:rPr lang="en-US" sz="2400" dirty="0">
                <a:solidFill>
                  <a:srgbClr val="006600"/>
                </a:solidFill>
              </a:rPr>
              <a:t>Internet of Things (30 trillion sensors feeding the web)</a:t>
            </a:r>
          </a:p>
        </p:txBody>
      </p:sp>
    </p:spTree>
    <p:extLst>
      <p:ext uri="{BB962C8B-B14F-4D97-AF65-F5344CB8AC3E}">
        <p14:creationId xmlns:p14="http://schemas.microsoft.com/office/powerpoint/2010/main" val="7458400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3">
                                            <p:txEl>
                                              <p:pRg st="7" end="7"/>
                                            </p:txEl>
                                          </p:spTgt>
                                        </p:tgtEl>
                                        <p:attrNameLst>
                                          <p:attrName>style.visibility</p:attrName>
                                        </p:attrNameLst>
                                      </p:cBhvr>
                                      <p:to>
                                        <p:strVal val="visible"/>
                                      </p:to>
                                    </p:set>
                                  </p:childTnLst>
                                </p:cTn>
                              </p:par>
                            </p:childTnLst>
                          </p:cTn>
                        </p:par>
                      </p:childTnLst>
                    </p:cTn>
                  </p:par>
                  <p:par>
                    <p:cTn id="35" fill="hold">
                      <p:stCondLst>
                        <p:cond delay="indefinite"/>
                      </p:stCondLst>
                      <p:childTnLst>
                        <p:par>
                          <p:cTn id="36" fill="hold">
                            <p:stCondLst>
                              <p:cond delay="0"/>
                            </p:stCondLst>
                            <p:childTnLst>
                              <p:par>
                                <p:cTn id="37" presetID="1" presetClass="entr" presetSubtype="0" fill="hold" grpId="0" nodeType="clickEffect">
                                  <p:stCondLst>
                                    <p:cond delay="0"/>
                                  </p:stCondLst>
                                  <p:childTnLst>
                                    <p:set>
                                      <p:cBhvr>
                                        <p:cTn id="38"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bldLvl="2"/>
    </p:bldLst>
  </p:timing>
</p:sld>
</file>

<file path=ppt/slides/slide3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Other uncertainties</a:t>
            </a:r>
          </a:p>
        </p:txBody>
      </p:sp>
      <p:sp>
        <p:nvSpPr>
          <p:cNvPr id="3" name="Content Placeholder 2"/>
          <p:cNvSpPr>
            <a:spLocks noGrp="1"/>
          </p:cNvSpPr>
          <p:nvPr>
            <p:ph idx="1"/>
          </p:nvPr>
        </p:nvSpPr>
        <p:spPr>
          <a:xfrm>
            <a:off x="457200" y="1905000"/>
            <a:ext cx="8610600" cy="4876799"/>
          </a:xfrm>
        </p:spPr>
        <p:txBody>
          <a:bodyPr>
            <a:normAutofit fontScale="92500" lnSpcReduction="10000"/>
          </a:bodyPr>
          <a:lstStyle/>
          <a:p>
            <a:r>
              <a:rPr lang="en-US" dirty="0"/>
              <a:t>Sample size will always be an issue</a:t>
            </a:r>
          </a:p>
          <a:p>
            <a:r>
              <a:rPr lang="en-US" dirty="0"/>
              <a:t>But it may not always be the </a:t>
            </a:r>
            <a:r>
              <a:rPr lang="en-US" i="1" dirty="0"/>
              <a:t>only</a:t>
            </a:r>
            <a:r>
              <a:rPr lang="en-US" dirty="0"/>
              <a:t> issue anymore</a:t>
            </a:r>
          </a:p>
          <a:p>
            <a:r>
              <a:rPr lang="en-US" dirty="0"/>
              <a:t>Other issues become important as sample sizes grow</a:t>
            </a:r>
          </a:p>
          <a:p>
            <a:pPr lvl="1"/>
            <a:r>
              <a:rPr lang="en-US" dirty="0">
                <a:solidFill>
                  <a:srgbClr val="006600"/>
                </a:solidFill>
              </a:rPr>
              <a:t>Measurement imprecision (</a:t>
            </a:r>
            <a:r>
              <a:rPr lang="en-US" dirty="0" err="1">
                <a:solidFill>
                  <a:srgbClr val="006600"/>
                </a:solidFill>
              </a:rPr>
              <a:t>mensurational</a:t>
            </a:r>
            <a:r>
              <a:rPr lang="en-US" dirty="0">
                <a:solidFill>
                  <a:srgbClr val="006600"/>
                </a:solidFill>
              </a:rPr>
              <a:t> uncertainty)</a:t>
            </a:r>
          </a:p>
          <a:p>
            <a:pPr lvl="1"/>
            <a:r>
              <a:rPr lang="en-US" dirty="0" err="1">
                <a:solidFill>
                  <a:srgbClr val="006600"/>
                </a:solidFill>
              </a:rPr>
              <a:t>Missingness</a:t>
            </a:r>
            <a:r>
              <a:rPr lang="en-US" dirty="0">
                <a:solidFill>
                  <a:srgbClr val="006600"/>
                </a:solidFill>
              </a:rPr>
              <a:t> and censoring</a:t>
            </a:r>
          </a:p>
          <a:p>
            <a:pPr lvl="1"/>
            <a:r>
              <a:rPr lang="en-US" dirty="0">
                <a:solidFill>
                  <a:srgbClr val="006600"/>
                </a:solidFill>
              </a:rPr>
              <a:t>Model uncertainty, non-</a:t>
            </a:r>
            <a:r>
              <a:rPr lang="en-US" dirty="0" err="1">
                <a:solidFill>
                  <a:srgbClr val="006600"/>
                </a:solidFill>
              </a:rPr>
              <a:t>stationarity</a:t>
            </a:r>
            <a:r>
              <a:rPr lang="en-US" dirty="0">
                <a:solidFill>
                  <a:srgbClr val="006600"/>
                </a:solidFill>
              </a:rPr>
              <a:t>, etc.</a:t>
            </a:r>
          </a:p>
          <a:p>
            <a:r>
              <a:rPr lang="en-US" dirty="0"/>
              <a:t>Many believe it’s always better to collect more samples than to improve the precision of samples</a:t>
            </a:r>
          </a:p>
          <a:p>
            <a:pPr lvl="1"/>
            <a:r>
              <a:rPr lang="en-US" dirty="0">
                <a:solidFill>
                  <a:srgbClr val="FF0000"/>
                </a:solidFill>
              </a:rPr>
              <a:t>This is </a:t>
            </a:r>
            <a:r>
              <a:rPr lang="en-US" i="1" dirty="0">
                <a:solidFill>
                  <a:srgbClr val="FF0000"/>
                </a:solidFill>
              </a:rPr>
              <a:t>not</a:t>
            </a:r>
            <a:r>
              <a:rPr lang="en-US" dirty="0">
                <a:solidFill>
                  <a:srgbClr val="FF0000"/>
                </a:solidFill>
              </a:rPr>
              <a:t> true</a:t>
            </a:r>
          </a:p>
          <a:p>
            <a:pPr lvl="1"/>
            <a:r>
              <a:rPr lang="en-US" dirty="0">
                <a:solidFill>
                  <a:srgbClr val="FF0000"/>
                </a:solidFill>
              </a:rPr>
              <a:t>Believing this creates suboptimal experimental designs</a:t>
            </a:r>
          </a:p>
        </p:txBody>
      </p:sp>
    </p:spTree>
    <p:extLst>
      <p:ext uri="{BB962C8B-B14F-4D97-AF65-F5344CB8AC3E}">
        <p14:creationId xmlns:p14="http://schemas.microsoft.com/office/powerpoint/2010/main" val="243238298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3">
                                            <p:txEl>
                                              <p:pRg st="2" end="2"/>
                                            </p:txEl>
                                          </p:spTgt>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3">
                                            <p:txEl>
                                              <p:pRg st="3" end="3"/>
                                            </p:txEl>
                                          </p:spTgt>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3">
                                            <p:txEl>
                                              <p:pRg st="4" end="4"/>
                                            </p:txEl>
                                          </p:spTgt>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grpId="0" nodeType="clickEffect">
                                  <p:stCondLst>
                                    <p:cond delay="0"/>
                                  </p:stCondLst>
                                  <p:childTnLst>
                                    <p:set>
                                      <p:cBhvr>
                                        <p:cTn id="24" dur="1" fill="hold">
                                          <p:stCondLst>
                                            <p:cond delay="0"/>
                                          </p:stCondLst>
                                        </p:cTn>
                                        <p:tgtEl>
                                          <p:spTgt spid="3">
                                            <p:txEl>
                                              <p:pRg st="6" end="6"/>
                                            </p:txEl>
                                          </p:spTgt>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3">
                                            <p:txEl>
                                              <p:pRg st="7" end="7"/>
                                            </p:txEl>
                                          </p:spTgt>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3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Measurements aren’t reals</a:t>
            </a:r>
            <a:endParaRPr lang="en-US" dirty="0">
              <a:effectLst>
                <a:outerShdw blurRad="38100" dist="38100" dir="2700000" algn="tl">
                  <a:srgbClr val="000000">
                    <a:alpha val="43137"/>
                  </a:srgbClr>
                </a:outerShdw>
              </a:effectLst>
              <a:latin typeface="Urdu Typesetting" panose="03020402040406030203" pitchFamily="66" charset="-78"/>
              <a:ea typeface="Gulim" panose="020B0600000101010101" pitchFamily="34" charset="-127"/>
              <a:cs typeface="Urdu Typesetting" panose="03020402040406030203" pitchFamily="66" charset="-78"/>
            </a:endParaRPr>
          </a:p>
        </p:txBody>
      </p:sp>
      <p:sp>
        <p:nvSpPr>
          <p:cNvPr id="3" name="Content Placeholder 2"/>
          <p:cNvSpPr>
            <a:spLocks noGrp="1"/>
          </p:cNvSpPr>
          <p:nvPr>
            <p:ph idx="1"/>
          </p:nvPr>
        </p:nvSpPr>
        <p:spPr>
          <a:xfrm>
            <a:off x="827484" y="1600201"/>
            <a:ext cx="8316516" cy="3943350"/>
          </a:xfrm>
        </p:spPr>
        <p:txBody>
          <a:bodyPr/>
          <a:lstStyle/>
          <a:p>
            <a:r>
              <a:rPr lang="en-US" dirty="0"/>
              <a:t>Real line is a poor model for measurements</a:t>
            </a:r>
          </a:p>
          <a:p>
            <a:pPr lvl="1"/>
            <a:r>
              <a:rPr lang="en-US" dirty="0">
                <a:solidFill>
                  <a:srgbClr val="009900"/>
                </a:solidFill>
              </a:rPr>
              <a:t>“Measure” by comparing readings against a scale</a:t>
            </a:r>
          </a:p>
          <a:p>
            <a:pPr lvl="1"/>
            <a:r>
              <a:rPr lang="en-US" dirty="0">
                <a:solidFill>
                  <a:srgbClr val="009900"/>
                </a:solidFill>
              </a:rPr>
              <a:t>Almost all real values cannot be measurements</a:t>
            </a:r>
          </a:p>
          <a:p>
            <a:r>
              <a:rPr lang="en-US" dirty="0"/>
              <a:t>All real measurements have uncertainties</a:t>
            </a:r>
          </a:p>
          <a:p>
            <a:pPr lvl="1"/>
            <a:r>
              <a:rPr lang="en-US" dirty="0">
                <a:solidFill>
                  <a:srgbClr val="009900"/>
                </a:solidFill>
              </a:rPr>
              <a:t>A real value cannot express this</a:t>
            </a:r>
          </a:p>
          <a:p>
            <a:r>
              <a:rPr lang="en-US" dirty="0"/>
              <a:t>Real values have infinitely many zeros after the last decimal place</a:t>
            </a:r>
          </a:p>
          <a:p>
            <a:pPr lvl="1"/>
            <a:r>
              <a:rPr lang="en-US" dirty="0">
                <a:solidFill>
                  <a:srgbClr val="009900"/>
                </a:solidFill>
              </a:rPr>
              <a:t>Such precision is never achievable in the real world</a:t>
            </a:r>
          </a:p>
          <a:p>
            <a:r>
              <a:rPr lang="en-US" dirty="0"/>
              <a:t>The real line is totally ordered</a:t>
            </a:r>
          </a:p>
          <a:p>
            <a:pPr lvl="1"/>
            <a:r>
              <a:rPr lang="en-US" sz="1800" dirty="0">
                <a:solidFill>
                  <a:schemeClr val="bg2">
                    <a:lumMod val="20000"/>
                    <a:lumOff val="80000"/>
                  </a:schemeClr>
                </a:solidFill>
              </a:rPr>
              <a:t>But a measurement may not be only </a:t>
            </a:r>
            <a:r>
              <a:rPr lang="en-US" sz="1800" u="sng" dirty="0">
                <a:solidFill>
                  <a:schemeClr val="bg2">
                    <a:lumMod val="20000"/>
                    <a:lumOff val="80000"/>
                  </a:schemeClr>
                </a:solidFill>
              </a:rPr>
              <a:t>larger</a:t>
            </a:r>
            <a:r>
              <a:rPr lang="en-US" sz="1800" dirty="0">
                <a:solidFill>
                  <a:schemeClr val="bg2">
                    <a:lumMod val="20000"/>
                    <a:lumOff val="80000"/>
                  </a:schemeClr>
                </a:solidFill>
              </a:rPr>
              <a:t>, </a:t>
            </a:r>
            <a:r>
              <a:rPr lang="en-US" sz="1800" u="sng" dirty="0">
                <a:solidFill>
                  <a:schemeClr val="bg2">
                    <a:lumMod val="20000"/>
                    <a:lumOff val="80000"/>
                  </a:schemeClr>
                </a:solidFill>
              </a:rPr>
              <a:t>smaller</a:t>
            </a:r>
            <a:r>
              <a:rPr lang="en-US" sz="1800" dirty="0">
                <a:solidFill>
                  <a:schemeClr val="bg2">
                    <a:lumMod val="20000"/>
                    <a:lumOff val="80000"/>
                  </a:schemeClr>
                </a:solidFill>
              </a:rPr>
              <a:t> or the </a:t>
            </a:r>
            <a:r>
              <a:rPr lang="en-US" sz="1800" u="sng" dirty="0">
                <a:solidFill>
                  <a:schemeClr val="bg2">
                    <a:lumMod val="20000"/>
                    <a:lumOff val="80000"/>
                  </a:schemeClr>
                </a:solidFill>
              </a:rPr>
              <a:t>same as</a:t>
            </a:r>
            <a:r>
              <a:rPr lang="en-US" sz="1800" dirty="0">
                <a:solidFill>
                  <a:schemeClr val="bg2">
                    <a:lumMod val="20000"/>
                    <a:lumOff val="80000"/>
                  </a:schemeClr>
                </a:solidFill>
              </a:rPr>
              <a:t> another</a:t>
            </a:r>
          </a:p>
        </p:txBody>
      </p:sp>
    </p:spTree>
    <p:extLst>
      <p:ext uri="{BB962C8B-B14F-4D97-AF65-F5344CB8AC3E}">
        <p14:creationId xmlns:p14="http://schemas.microsoft.com/office/powerpoint/2010/main" val="267008979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3">
                                            <p:txEl>
                                              <p:pRg st="1" end="1"/>
                                            </p:txEl>
                                          </p:spTgt>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3">
                                            <p:txEl>
                                              <p:pRg st="3" end="3"/>
                                            </p:txEl>
                                          </p:spTgt>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grpId="0" nodeType="clickEffect">
                                  <p:stCondLst>
                                    <p:cond delay="0"/>
                                  </p:stCondLst>
                                  <p:childTnLst>
                                    <p:set>
                                      <p:cBhvr>
                                        <p:cTn id="20" dur="1" fill="hold">
                                          <p:stCondLst>
                                            <p:cond delay="0"/>
                                          </p:stCondLst>
                                        </p:cTn>
                                        <p:tgtEl>
                                          <p:spTgt spid="3">
                                            <p:txEl>
                                              <p:pRg st="5" end="5"/>
                                            </p:txEl>
                                          </p:spTgt>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3">
                                            <p:txEl>
                                              <p:pRg st="7" end="7"/>
                                            </p:txEl>
                                          </p:spTgt>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3410" name="Rectangle 2"/>
          <p:cNvSpPr>
            <a:spLocks noChangeArrowheads="1"/>
          </p:cNvSpPr>
          <p:nvPr/>
        </p:nvSpPr>
        <p:spPr bwMode="auto">
          <a:xfrm>
            <a:off x="5943600" y="4267200"/>
            <a:ext cx="3048000" cy="2286000"/>
          </a:xfrm>
          <a:prstGeom prst="rect">
            <a:avLst/>
          </a:prstGeom>
          <a:solidFill>
            <a:schemeClr val="hlink"/>
          </a:solidFill>
          <a:ln>
            <a:noFill/>
          </a:ln>
          <a:extLst>
            <a:ext uri="{91240B29-F687-4F45-9708-019B960494DF}">
              <a14:hiddenLine xmlns:a14="http://schemas.microsoft.com/office/drawing/2010/main" w="38100">
                <a:solidFill>
                  <a:srgbClr val="000000"/>
                </a:solidFill>
                <a:miter lim="800000"/>
                <a:headEnd/>
                <a:tailEnd/>
              </a14:hiddenLine>
            </a:ext>
          </a:extLst>
        </p:spPr>
        <p:txBody>
          <a:bodyPr wrap="none" anchor="ct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endParaRPr lang="en-US" altLang="en-US"/>
          </a:p>
        </p:txBody>
      </p:sp>
      <p:sp>
        <p:nvSpPr>
          <p:cNvPr id="273412" name="Rectangle 4"/>
          <p:cNvSpPr>
            <a:spLocks noGrp="1" noChangeArrowheads="1"/>
          </p:cNvSpPr>
          <p:nvPr>
            <p:ph type="title"/>
          </p:nvPr>
        </p:nvSpPr>
        <p:spPr/>
        <p:txBody>
          <a:bodyPr/>
          <a:lstStyle/>
          <a:p>
            <a:pPr eaLnBrk="1" hangingPunct="1">
              <a:defRPr/>
            </a:pPr>
            <a:r>
              <a:rPr lang="en-US" dirty="0"/>
              <a:t>Example: travel time</a:t>
            </a:r>
          </a:p>
        </p:txBody>
      </p:sp>
      <p:graphicFrame>
        <p:nvGraphicFramePr>
          <p:cNvPr id="2050" name="Object 5"/>
          <p:cNvGraphicFramePr>
            <a:graphicFrameLocks noChangeAspect="1"/>
          </p:cNvGraphicFramePr>
          <p:nvPr/>
        </p:nvGraphicFramePr>
        <p:xfrm>
          <a:off x="1143000" y="2286000"/>
          <a:ext cx="6400800" cy="1517650"/>
        </p:xfrm>
        <a:graphic>
          <a:graphicData uri="http://schemas.openxmlformats.org/presentationml/2006/ole">
            <mc:AlternateContent xmlns:mc="http://schemas.openxmlformats.org/markup-compatibility/2006">
              <mc:Choice xmlns:v="urn:schemas-microsoft-com:vml" Requires="v">
                <p:oleObj spid="_x0000_s53337" r:id="rId4" imgW="1651000" imgH="393700" progId="Equation.3">
                  <p:embed/>
                </p:oleObj>
              </mc:Choice>
              <mc:Fallback>
                <p:oleObj r:id="rId4" imgW="1651000" imgH="393700" progId="Equation.3">
                  <p:embed/>
                  <p:pic>
                    <p:nvPicPr>
                      <p:cNvPr id="0" name=""/>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143000" y="2286000"/>
                        <a:ext cx="6400800" cy="151765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2053" name="Text Box 6"/>
          <p:cNvSpPr txBox="1">
            <a:spLocks noChangeArrowheads="1"/>
          </p:cNvSpPr>
          <p:nvPr/>
        </p:nvSpPr>
        <p:spPr bwMode="auto">
          <a:xfrm>
            <a:off x="457200" y="4264025"/>
            <a:ext cx="3276600" cy="2289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r>
              <a:rPr lang="en-US" altLang="en-US" sz="1800" b="1">
                <a:latin typeface="Times New Roman" panose="02020603050405020304" pitchFamily="18" charset="0"/>
                <a:cs typeface="Times New Roman" panose="02020603050405020304" pitchFamily="18" charset="0"/>
              </a:rPr>
              <a:t>Parameter</a:t>
            </a:r>
          </a:p>
          <a:p>
            <a:pPr eaLnBrk="1" hangingPunct="1"/>
            <a:r>
              <a:rPr lang="en-US" altLang="en-US" sz="1800" i="1">
                <a:latin typeface="Times New Roman" panose="02020603050405020304" pitchFamily="18" charset="0"/>
                <a:cs typeface="Times New Roman" panose="02020603050405020304" pitchFamily="18" charset="0"/>
              </a:rPr>
              <a:t>L     </a:t>
            </a:r>
            <a:r>
              <a:rPr lang="en-US" altLang="en-US" sz="1800">
                <a:latin typeface="Times New Roman" panose="02020603050405020304" pitchFamily="18" charset="0"/>
                <a:cs typeface="Times New Roman" panose="02020603050405020304" pitchFamily="18" charset="0"/>
              </a:rPr>
              <a:t>source-receptor distance</a:t>
            </a:r>
          </a:p>
          <a:p>
            <a:pPr eaLnBrk="1" hangingPunct="1"/>
            <a:r>
              <a:rPr lang="en-US" altLang="en-US" sz="1800" i="1">
                <a:latin typeface="Times New Roman" panose="02020603050405020304" pitchFamily="18" charset="0"/>
                <a:cs typeface="Times New Roman" panose="02020603050405020304" pitchFamily="18" charset="0"/>
              </a:rPr>
              <a:t>i      </a:t>
            </a:r>
            <a:r>
              <a:rPr lang="en-US" altLang="en-US" sz="1800">
                <a:latin typeface="Times New Roman" panose="02020603050405020304" pitchFamily="18" charset="0"/>
                <a:cs typeface="Times New Roman" panose="02020603050405020304" pitchFamily="18" charset="0"/>
              </a:rPr>
              <a:t>hydraulic gradient</a:t>
            </a:r>
          </a:p>
          <a:p>
            <a:pPr eaLnBrk="1" hangingPunct="1"/>
            <a:r>
              <a:rPr lang="en-US" altLang="en-US" sz="1800" i="1">
                <a:latin typeface="Times New Roman" panose="02020603050405020304" pitchFamily="18" charset="0"/>
                <a:cs typeface="Times New Roman" panose="02020603050405020304" pitchFamily="18" charset="0"/>
              </a:rPr>
              <a:t>K     </a:t>
            </a:r>
            <a:r>
              <a:rPr lang="en-US" altLang="en-US" sz="1800">
                <a:latin typeface="Times New Roman" panose="02020603050405020304" pitchFamily="18" charset="0"/>
                <a:cs typeface="Times New Roman" panose="02020603050405020304" pitchFamily="18" charset="0"/>
              </a:rPr>
              <a:t>hydraulic conductivity</a:t>
            </a:r>
          </a:p>
          <a:p>
            <a:pPr eaLnBrk="1" hangingPunct="1"/>
            <a:r>
              <a:rPr lang="en-US" altLang="en-US" sz="1800" i="1">
                <a:latin typeface="Times New Roman" panose="02020603050405020304" pitchFamily="18" charset="0"/>
                <a:cs typeface="Times New Roman" panose="02020603050405020304" pitchFamily="18" charset="0"/>
              </a:rPr>
              <a:t>n      </a:t>
            </a:r>
            <a:r>
              <a:rPr lang="en-US" altLang="en-US" sz="1800">
                <a:latin typeface="Times New Roman" panose="02020603050405020304" pitchFamily="18" charset="0"/>
                <a:cs typeface="Times New Roman" panose="02020603050405020304" pitchFamily="18" charset="0"/>
              </a:rPr>
              <a:t>effective soil porosity</a:t>
            </a:r>
          </a:p>
          <a:p>
            <a:pPr eaLnBrk="1" hangingPunct="1"/>
            <a:r>
              <a:rPr lang="en-US" altLang="en-US" sz="1800" i="1">
                <a:latin typeface="Times New Roman" panose="02020603050405020304" pitchFamily="18" charset="0"/>
                <a:cs typeface="Times New Roman" panose="02020603050405020304" pitchFamily="18" charset="0"/>
              </a:rPr>
              <a:t>BD   </a:t>
            </a:r>
            <a:r>
              <a:rPr lang="en-US" altLang="en-US" sz="1800">
                <a:latin typeface="Times New Roman" panose="02020603050405020304" pitchFamily="18" charset="0"/>
                <a:cs typeface="Times New Roman" panose="02020603050405020304" pitchFamily="18" charset="0"/>
              </a:rPr>
              <a:t>soil bulk density</a:t>
            </a:r>
          </a:p>
          <a:p>
            <a:pPr eaLnBrk="1" hangingPunct="1"/>
            <a:r>
              <a:rPr lang="en-US" altLang="en-US" sz="1800" i="1">
                <a:latin typeface="Times New Roman" panose="02020603050405020304" pitchFamily="18" charset="0"/>
                <a:cs typeface="Times New Roman" panose="02020603050405020304" pitchFamily="18" charset="0"/>
              </a:rPr>
              <a:t>foc   </a:t>
            </a:r>
            <a:r>
              <a:rPr lang="en-US" altLang="en-US" sz="1800">
                <a:latin typeface="Times New Roman" panose="02020603050405020304" pitchFamily="18" charset="0"/>
                <a:cs typeface="Times New Roman" panose="02020603050405020304" pitchFamily="18" charset="0"/>
              </a:rPr>
              <a:t>fraction organic carbon</a:t>
            </a:r>
          </a:p>
          <a:p>
            <a:pPr eaLnBrk="1" hangingPunct="1"/>
            <a:r>
              <a:rPr lang="en-US" altLang="en-US" sz="1800" i="1">
                <a:latin typeface="Times New Roman" panose="02020603050405020304" pitchFamily="18" charset="0"/>
                <a:cs typeface="Times New Roman" panose="02020603050405020304" pitchFamily="18" charset="0"/>
              </a:rPr>
              <a:t>Koc </a:t>
            </a:r>
            <a:r>
              <a:rPr lang="en-US" altLang="en-US" sz="1800">
                <a:latin typeface="Times New Roman" panose="02020603050405020304" pitchFamily="18" charset="0"/>
                <a:cs typeface="Times New Roman" panose="02020603050405020304" pitchFamily="18" charset="0"/>
              </a:rPr>
              <a:t>organic partition coefficient</a:t>
            </a:r>
            <a:r>
              <a:rPr lang="en-US" altLang="en-US" sz="1800">
                <a:latin typeface="Times New Roman" panose="02020603050405020304" pitchFamily="18" charset="0"/>
              </a:rPr>
              <a:t> </a:t>
            </a:r>
          </a:p>
        </p:txBody>
      </p:sp>
      <p:grpSp>
        <p:nvGrpSpPr>
          <p:cNvPr id="2054" name="Group 7"/>
          <p:cNvGrpSpPr>
            <a:grpSpLocks/>
          </p:cNvGrpSpPr>
          <p:nvPr/>
        </p:nvGrpSpPr>
        <p:grpSpPr bwMode="auto">
          <a:xfrm>
            <a:off x="4419600" y="4264025"/>
            <a:ext cx="1574800" cy="2289175"/>
            <a:chOff x="2112" y="2542"/>
            <a:chExt cx="992" cy="1442"/>
          </a:xfrm>
        </p:grpSpPr>
        <p:sp>
          <p:nvSpPr>
            <p:cNvPr id="2061" name="Text Box 8"/>
            <p:cNvSpPr txBox="1">
              <a:spLocks noChangeArrowheads="1"/>
            </p:cNvSpPr>
            <p:nvPr/>
          </p:nvSpPr>
          <p:spPr bwMode="auto">
            <a:xfrm>
              <a:off x="2112" y="2542"/>
              <a:ext cx="512" cy="144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r>
                <a:rPr lang="en-US" altLang="en-US" sz="1800" b="1">
                  <a:latin typeface="Times New Roman" panose="02020603050405020304" pitchFamily="18" charset="0"/>
                  <a:cs typeface="Times New Roman" panose="02020603050405020304" pitchFamily="18" charset="0"/>
                </a:rPr>
                <a:t>Min</a:t>
              </a:r>
            </a:p>
            <a:p>
              <a:pPr eaLnBrk="1" hangingPunct="1"/>
              <a:r>
                <a:rPr lang="en-US" altLang="en-US" sz="1800">
                  <a:latin typeface="Times New Roman" panose="02020603050405020304" pitchFamily="18" charset="0"/>
                  <a:cs typeface="Times New Roman" panose="02020603050405020304" pitchFamily="18" charset="0"/>
                </a:rPr>
                <a:t>80</a:t>
              </a:r>
            </a:p>
            <a:p>
              <a:pPr eaLnBrk="1" hangingPunct="1"/>
              <a:r>
                <a:rPr lang="en-US" altLang="en-US" sz="1800">
                  <a:latin typeface="Times New Roman" panose="02020603050405020304" pitchFamily="18" charset="0"/>
                  <a:cs typeface="Times New Roman" panose="02020603050405020304" pitchFamily="18" charset="0"/>
                </a:rPr>
                <a:t>0.0003</a:t>
              </a:r>
            </a:p>
            <a:p>
              <a:pPr eaLnBrk="1" hangingPunct="1"/>
              <a:r>
                <a:rPr lang="en-US" altLang="en-US" sz="1800">
                  <a:latin typeface="Times New Roman" panose="02020603050405020304" pitchFamily="18" charset="0"/>
                  <a:cs typeface="Times New Roman" panose="02020603050405020304" pitchFamily="18" charset="0"/>
                </a:rPr>
                <a:t>300</a:t>
              </a:r>
            </a:p>
            <a:p>
              <a:pPr eaLnBrk="1" hangingPunct="1"/>
              <a:r>
                <a:rPr lang="en-US" altLang="en-US" sz="1800">
                  <a:latin typeface="Times New Roman" panose="02020603050405020304" pitchFamily="18" charset="0"/>
                  <a:cs typeface="Times New Roman" panose="02020603050405020304" pitchFamily="18" charset="0"/>
                </a:rPr>
                <a:t>0.2</a:t>
              </a:r>
            </a:p>
            <a:p>
              <a:pPr eaLnBrk="1" hangingPunct="1"/>
              <a:r>
                <a:rPr lang="en-US" altLang="en-US" sz="1800">
                  <a:latin typeface="Times New Roman" panose="02020603050405020304" pitchFamily="18" charset="0"/>
                  <a:cs typeface="Times New Roman" panose="02020603050405020304" pitchFamily="18" charset="0"/>
                </a:rPr>
                <a:t>1500</a:t>
              </a:r>
            </a:p>
            <a:p>
              <a:pPr eaLnBrk="1" hangingPunct="1"/>
              <a:r>
                <a:rPr lang="en-US" altLang="en-US" sz="1800">
                  <a:latin typeface="Times New Roman" panose="02020603050405020304" pitchFamily="18" charset="0"/>
                  <a:cs typeface="Times New Roman" panose="02020603050405020304" pitchFamily="18" charset="0"/>
                </a:rPr>
                <a:t>0.0001</a:t>
              </a:r>
            </a:p>
            <a:p>
              <a:pPr eaLnBrk="1" hangingPunct="1"/>
              <a:r>
                <a:rPr lang="en-US" altLang="en-US" sz="1800">
                  <a:latin typeface="Times New Roman" panose="02020603050405020304" pitchFamily="18" charset="0"/>
                  <a:cs typeface="Times New Roman" panose="02020603050405020304" pitchFamily="18" charset="0"/>
                </a:rPr>
                <a:t>5</a:t>
              </a:r>
              <a:r>
                <a:rPr lang="en-US" altLang="en-US" sz="1800">
                  <a:latin typeface="Times New Roman" panose="02020603050405020304" pitchFamily="18" charset="0"/>
                </a:rPr>
                <a:t> </a:t>
              </a:r>
            </a:p>
          </p:txBody>
        </p:sp>
        <p:sp>
          <p:nvSpPr>
            <p:cNvPr id="2062" name="Text Box 9"/>
            <p:cNvSpPr txBox="1">
              <a:spLocks noChangeArrowheads="1"/>
            </p:cNvSpPr>
            <p:nvPr/>
          </p:nvSpPr>
          <p:spPr bwMode="auto">
            <a:xfrm>
              <a:off x="2592" y="2542"/>
              <a:ext cx="512" cy="144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r>
                <a:rPr lang="en-US" altLang="en-US" sz="1800" b="1">
                  <a:latin typeface="Times New Roman" panose="02020603050405020304" pitchFamily="18" charset="0"/>
                  <a:cs typeface="Times New Roman" panose="02020603050405020304" pitchFamily="18" charset="0"/>
                </a:rPr>
                <a:t>Max</a:t>
              </a:r>
            </a:p>
            <a:p>
              <a:pPr eaLnBrk="1" hangingPunct="1"/>
              <a:r>
                <a:rPr lang="en-US" altLang="en-US" sz="1800">
                  <a:latin typeface="Times New Roman" panose="02020603050405020304" pitchFamily="18" charset="0"/>
                  <a:cs typeface="Times New Roman" panose="02020603050405020304" pitchFamily="18" charset="0"/>
                </a:rPr>
                <a:t>120</a:t>
              </a:r>
            </a:p>
            <a:p>
              <a:pPr eaLnBrk="1" hangingPunct="1"/>
              <a:r>
                <a:rPr lang="en-US" altLang="en-US" sz="1800">
                  <a:latin typeface="Times New Roman" panose="02020603050405020304" pitchFamily="18" charset="0"/>
                  <a:cs typeface="Times New Roman" panose="02020603050405020304" pitchFamily="18" charset="0"/>
                </a:rPr>
                <a:t>0.0008</a:t>
              </a:r>
            </a:p>
            <a:p>
              <a:pPr eaLnBrk="1" hangingPunct="1"/>
              <a:r>
                <a:rPr lang="en-US" altLang="en-US" sz="1800">
                  <a:latin typeface="Times New Roman" panose="02020603050405020304" pitchFamily="18" charset="0"/>
                  <a:cs typeface="Times New Roman" panose="02020603050405020304" pitchFamily="18" charset="0"/>
                </a:rPr>
                <a:t>3000</a:t>
              </a:r>
            </a:p>
            <a:p>
              <a:pPr eaLnBrk="1" hangingPunct="1"/>
              <a:r>
                <a:rPr lang="en-US" altLang="en-US" sz="1800">
                  <a:latin typeface="Times New Roman" panose="02020603050405020304" pitchFamily="18" charset="0"/>
                  <a:cs typeface="Times New Roman" panose="02020603050405020304" pitchFamily="18" charset="0"/>
                </a:rPr>
                <a:t>0.35</a:t>
              </a:r>
            </a:p>
            <a:p>
              <a:pPr eaLnBrk="1" hangingPunct="1"/>
              <a:r>
                <a:rPr lang="en-US" altLang="en-US" sz="1800">
                  <a:latin typeface="Times New Roman" panose="02020603050405020304" pitchFamily="18" charset="0"/>
                  <a:cs typeface="Times New Roman" panose="02020603050405020304" pitchFamily="18" charset="0"/>
                </a:rPr>
                <a:t>1750</a:t>
              </a:r>
            </a:p>
            <a:p>
              <a:pPr eaLnBrk="1" hangingPunct="1"/>
              <a:r>
                <a:rPr lang="en-US" altLang="en-US" sz="1800">
                  <a:latin typeface="Times New Roman" panose="02020603050405020304" pitchFamily="18" charset="0"/>
                  <a:cs typeface="Times New Roman" panose="02020603050405020304" pitchFamily="18" charset="0"/>
                </a:rPr>
                <a:t>0.005</a:t>
              </a:r>
            </a:p>
            <a:p>
              <a:pPr eaLnBrk="1" hangingPunct="1"/>
              <a:r>
                <a:rPr lang="en-US" altLang="en-US" sz="1800">
                  <a:latin typeface="Times New Roman" panose="02020603050405020304" pitchFamily="18" charset="0"/>
                  <a:cs typeface="Times New Roman" panose="02020603050405020304" pitchFamily="18" charset="0"/>
                </a:rPr>
                <a:t>20</a:t>
              </a:r>
              <a:r>
                <a:rPr lang="en-US" altLang="en-US" sz="1800">
                  <a:latin typeface="Times New Roman" panose="02020603050405020304" pitchFamily="18" charset="0"/>
                </a:rPr>
                <a:t> </a:t>
              </a:r>
            </a:p>
          </p:txBody>
        </p:sp>
      </p:grpSp>
      <p:grpSp>
        <p:nvGrpSpPr>
          <p:cNvPr id="2055" name="Group 10"/>
          <p:cNvGrpSpPr>
            <a:grpSpLocks/>
          </p:cNvGrpSpPr>
          <p:nvPr/>
        </p:nvGrpSpPr>
        <p:grpSpPr bwMode="auto">
          <a:xfrm>
            <a:off x="5943600" y="4264025"/>
            <a:ext cx="3105150" cy="2289175"/>
            <a:chOff x="3072" y="2542"/>
            <a:chExt cx="1956" cy="1442"/>
          </a:xfrm>
        </p:grpSpPr>
        <p:sp>
          <p:nvSpPr>
            <p:cNvPr id="2058" name="Text Box 11"/>
            <p:cNvSpPr txBox="1">
              <a:spLocks noChangeArrowheads="1"/>
            </p:cNvSpPr>
            <p:nvPr/>
          </p:nvSpPr>
          <p:spPr bwMode="auto">
            <a:xfrm>
              <a:off x="3072" y="2542"/>
              <a:ext cx="584" cy="144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r>
                <a:rPr lang="en-US" altLang="en-US" sz="1800" b="1">
                  <a:latin typeface="Times New Roman" panose="02020603050405020304" pitchFamily="18" charset="0"/>
                  <a:cs typeface="Times New Roman" panose="02020603050405020304" pitchFamily="18" charset="0"/>
                </a:rPr>
                <a:t>Mean</a:t>
              </a:r>
            </a:p>
            <a:p>
              <a:pPr eaLnBrk="1" hangingPunct="1"/>
              <a:r>
                <a:rPr lang="en-US" altLang="en-US" sz="1800">
                  <a:latin typeface="Times New Roman" panose="02020603050405020304" pitchFamily="18" charset="0"/>
                  <a:cs typeface="Times New Roman" panose="02020603050405020304" pitchFamily="18" charset="0"/>
                </a:rPr>
                <a:t>100</a:t>
              </a:r>
            </a:p>
            <a:p>
              <a:pPr eaLnBrk="1" hangingPunct="1"/>
              <a:r>
                <a:rPr lang="en-US" altLang="en-US" sz="1800">
                  <a:latin typeface="Times New Roman" panose="02020603050405020304" pitchFamily="18" charset="0"/>
                  <a:cs typeface="Times New Roman" panose="02020603050405020304" pitchFamily="18" charset="0"/>
                </a:rPr>
                <a:t>0.00055</a:t>
              </a:r>
            </a:p>
            <a:p>
              <a:pPr eaLnBrk="1" hangingPunct="1"/>
              <a:r>
                <a:rPr lang="en-US" altLang="en-US" sz="1800">
                  <a:latin typeface="Times New Roman" panose="02020603050405020304" pitchFamily="18" charset="0"/>
                  <a:cs typeface="Times New Roman" panose="02020603050405020304" pitchFamily="18" charset="0"/>
                </a:rPr>
                <a:t>1000</a:t>
              </a:r>
            </a:p>
            <a:p>
              <a:pPr eaLnBrk="1" hangingPunct="1"/>
              <a:r>
                <a:rPr lang="en-US" altLang="en-US" sz="1800">
                  <a:latin typeface="Times New Roman" panose="02020603050405020304" pitchFamily="18" charset="0"/>
                  <a:cs typeface="Times New Roman" panose="02020603050405020304" pitchFamily="18" charset="0"/>
                </a:rPr>
                <a:t>0.25</a:t>
              </a:r>
            </a:p>
            <a:p>
              <a:pPr eaLnBrk="1" hangingPunct="1"/>
              <a:r>
                <a:rPr lang="en-US" altLang="en-US" sz="1800">
                  <a:latin typeface="Times New Roman" panose="02020603050405020304" pitchFamily="18" charset="0"/>
                  <a:cs typeface="Times New Roman" panose="02020603050405020304" pitchFamily="18" charset="0"/>
                </a:rPr>
                <a:t>1650</a:t>
              </a:r>
            </a:p>
            <a:p>
              <a:pPr eaLnBrk="1" hangingPunct="1"/>
              <a:r>
                <a:rPr lang="en-US" altLang="en-US" sz="1800">
                  <a:latin typeface="Times New Roman" panose="02020603050405020304" pitchFamily="18" charset="0"/>
                  <a:cs typeface="Times New Roman" panose="02020603050405020304" pitchFamily="18" charset="0"/>
                </a:rPr>
                <a:t>0.00255</a:t>
              </a:r>
            </a:p>
            <a:p>
              <a:pPr eaLnBrk="1" hangingPunct="1"/>
              <a:r>
                <a:rPr lang="en-US" altLang="en-US" sz="1800">
                  <a:latin typeface="Times New Roman" panose="02020603050405020304" pitchFamily="18" charset="0"/>
                  <a:cs typeface="Times New Roman" panose="02020603050405020304" pitchFamily="18" charset="0"/>
                </a:rPr>
                <a:t>10</a:t>
              </a:r>
              <a:r>
                <a:rPr lang="en-US" altLang="en-US" sz="1800">
                  <a:latin typeface="Times New Roman" panose="02020603050405020304" pitchFamily="18" charset="0"/>
                </a:rPr>
                <a:t> </a:t>
              </a:r>
            </a:p>
          </p:txBody>
        </p:sp>
        <p:sp>
          <p:nvSpPr>
            <p:cNvPr id="2059" name="Text Box 12"/>
            <p:cNvSpPr txBox="1">
              <a:spLocks noChangeArrowheads="1"/>
            </p:cNvSpPr>
            <p:nvPr/>
          </p:nvSpPr>
          <p:spPr bwMode="auto">
            <a:xfrm>
              <a:off x="3648" y="2542"/>
              <a:ext cx="728" cy="144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r>
                <a:rPr lang="en-US" altLang="en-US" sz="1800" b="1" dirty="0" err="1">
                  <a:latin typeface="Times New Roman" panose="02020603050405020304" pitchFamily="18" charset="0"/>
                  <a:cs typeface="Times New Roman" panose="02020603050405020304" pitchFamily="18" charset="0"/>
                </a:rPr>
                <a:t>Stdv</a:t>
              </a:r>
              <a:endParaRPr lang="en-US" altLang="en-US" sz="1800" b="1" dirty="0">
                <a:latin typeface="Times New Roman" panose="02020603050405020304" pitchFamily="18" charset="0"/>
                <a:cs typeface="Times New Roman" panose="02020603050405020304" pitchFamily="18" charset="0"/>
              </a:endParaRPr>
            </a:p>
            <a:p>
              <a:pPr eaLnBrk="1" hangingPunct="1"/>
              <a:r>
                <a:rPr lang="en-US" altLang="en-US" sz="1800" dirty="0">
                  <a:latin typeface="Times New Roman" panose="02020603050405020304" pitchFamily="18" charset="0"/>
                  <a:cs typeface="Times New Roman" panose="02020603050405020304" pitchFamily="18" charset="0"/>
                </a:rPr>
                <a:t>11.55</a:t>
              </a:r>
            </a:p>
            <a:p>
              <a:pPr eaLnBrk="1" hangingPunct="1"/>
              <a:r>
                <a:rPr lang="en-US" altLang="en-US" sz="1800" dirty="0">
                  <a:latin typeface="Times New Roman" panose="02020603050405020304" pitchFamily="18" charset="0"/>
                  <a:cs typeface="Times New Roman" panose="02020603050405020304" pitchFamily="18" charset="0"/>
                </a:rPr>
                <a:t>0.0001443</a:t>
              </a:r>
            </a:p>
            <a:p>
              <a:pPr eaLnBrk="1" hangingPunct="1"/>
              <a:r>
                <a:rPr lang="en-US" altLang="en-US" sz="1800" dirty="0">
                  <a:latin typeface="Times New Roman" panose="02020603050405020304" pitchFamily="18" charset="0"/>
                  <a:cs typeface="Times New Roman" panose="02020603050405020304" pitchFamily="18" charset="0"/>
                </a:rPr>
                <a:t>750</a:t>
              </a:r>
            </a:p>
            <a:p>
              <a:pPr eaLnBrk="1" hangingPunct="1"/>
              <a:r>
                <a:rPr lang="en-US" altLang="en-US" sz="1800" dirty="0">
                  <a:latin typeface="Times New Roman" panose="02020603050405020304" pitchFamily="18" charset="0"/>
                  <a:cs typeface="Times New Roman" panose="02020603050405020304" pitchFamily="18" charset="0"/>
                </a:rPr>
                <a:t>0.05</a:t>
              </a:r>
            </a:p>
            <a:p>
              <a:pPr eaLnBrk="1" hangingPunct="1"/>
              <a:r>
                <a:rPr lang="en-US" altLang="en-US" sz="1800" dirty="0">
                  <a:latin typeface="Times New Roman" panose="02020603050405020304" pitchFamily="18" charset="0"/>
                  <a:cs typeface="Times New Roman" panose="02020603050405020304" pitchFamily="18" charset="0"/>
                </a:rPr>
                <a:t>100</a:t>
              </a:r>
            </a:p>
            <a:p>
              <a:pPr eaLnBrk="1" hangingPunct="1"/>
              <a:r>
                <a:rPr lang="en-US" altLang="en-US" sz="1800" dirty="0">
                  <a:latin typeface="Times New Roman" panose="02020603050405020304" pitchFamily="18" charset="0"/>
                  <a:cs typeface="Times New Roman" panose="02020603050405020304" pitchFamily="18" charset="0"/>
                </a:rPr>
                <a:t>0.001415</a:t>
              </a:r>
            </a:p>
            <a:p>
              <a:pPr eaLnBrk="1" hangingPunct="1"/>
              <a:r>
                <a:rPr lang="en-US" altLang="en-US" sz="1800" dirty="0">
                  <a:latin typeface="Times New Roman" panose="02020603050405020304" pitchFamily="18" charset="0"/>
                  <a:cs typeface="Times New Roman" panose="02020603050405020304" pitchFamily="18" charset="0"/>
                </a:rPr>
                <a:t>3</a:t>
              </a:r>
              <a:r>
                <a:rPr lang="en-US" altLang="en-US" sz="1800" dirty="0">
                  <a:latin typeface="Times New Roman" panose="02020603050405020304" pitchFamily="18" charset="0"/>
                </a:rPr>
                <a:t> </a:t>
              </a:r>
            </a:p>
          </p:txBody>
        </p:sp>
        <p:sp>
          <p:nvSpPr>
            <p:cNvPr id="2060" name="Text Box 13"/>
            <p:cNvSpPr txBox="1">
              <a:spLocks noChangeArrowheads="1"/>
            </p:cNvSpPr>
            <p:nvPr/>
          </p:nvSpPr>
          <p:spPr bwMode="auto">
            <a:xfrm>
              <a:off x="4320" y="2542"/>
              <a:ext cx="708" cy="144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r>
                <a:rPr lang="en-US" altLang="en-US" sz="1800" b="1" dirty="0">
                  <a:latin typeface="Times New Roman" panose="02020603050405020304" pitchFamily="18" charset="0"/>
                  <a:cs typeface="Times New Roman" panose="02020603050405020304" pitchFamily="18" charset="0"/>
                </a:rPr>
                <a:t>Shape</a:t>
              </a:r>
            </a:p>
            <a:p>
              <a:pPr eaLnBrk="1" hangingPunct="1"/>
              <a:r>
                <a:rPr lang="en-US" altLang="en-US" sz="1800" dirty="0">
                  <a:latin typeface="Times New Roman" panose="02020603050405020304" pitchFamily="18" charset="0"/>
                  <a:cs typeface="Times New Roman" panose="02020603050405020304" pitchFamily="18" charset="0"/>
                </a:rPr>
                <a:t>uniform</a:t>
              </a:r>
            </a:p>
            <a:p>
              <a:pPr eaLnBrk="1" hangingPunct="1"/>
              <a:r>
                <a:rPr lang="en-US" altLang="en-US" sz="1800" dirty="0">
                  <a:latin typeface="Times New Roman" panose="02020603050405020304" pitchFamily="18" charset="0"/>
                  <a:cs typeface="Times New Roman" panose="02020603050405020304" pitchFamily="18" charset="0"/>
                </a:rPr>
                <a:t>uniform</a:t>
              </a:r>
            </a:p>
            <a:p>
              <a:pPr eaLnBrk="1" hangingPunct="1"/>
              <a:r>
                <a:rPr lang="en-US" altLang="en-US" sz="1800" dirty="0">
                  <a:latin typeface="Times New Roman" panose="02020603050405020304" pitchFamily="18" charset="0"/>
                  <a:cs typeface="Times New Roman" panose="02020603050405020304" pitchFamily="18" charset="0"/>
                </a:rPr>
                <a:t>lognormal</a:t>
              </a:r>
            </a:p>
            <a:p>
              <a:pPr eaLnBrk="1" hangingPunct="1"/>
              <a:r>
                <a:rPr lang="en-US" altLang="en-US" sz="1800" dirty="0">
                  <a:latin typeface="Times New Roman" panose="02020603050405020304" pitchFamily="18" charset="0"/>
                  <a:cs typeface="Times New Roman" panose="02020603050405020304" pitchFamily="18" charset="0"/>
                </a:rPr>
                <a:t>lognormal</a:t>
              </a:r>
            </a:p>
            <a:p>
              <a:pPr eaLnBrk="1" hangingPunct="1"/>
              <a:r>
                <a:rPr lang="en-US" altLang="en-US" sz="1800" dirty="0">
                  <a:latin typeface="Times New Roman" panose="02020603050405020304" pitchFamily="18" charset="0"/>
                  <a:cs typeface="Times New Roman" panose="02020603050405020304" pitchFamily="18" charset="0"/>
                </a:rPr>
                <a:t>lognormal</a:t>
              </a:r>
            </a:p>
            <a:p>
              <a:pPr eaLnBrk="1" hangingPunct="1"/>
              <a:r>
                <a:rPr lang="en-US" altLang="en-US" sz="1800" dirty="0">
                  <a:latin typeface="Times New Roman" panose="02020603050405020304" pitchFamily="18" charset="0"/>
                  <a:cs typeface="Times New Roman" panose="02020603050405020304" pitchFamily="18" charset="0"/>
                </a:rPr>
                <a:t>uniform</a:t>
              </a:r>
            </a:p>
            <a:p>
              <a:pPr eaLnBrk="1" hangingPunct="1"/>
              <a:r>
                <a:rPr lang="en-US" altLang="en-US" sz="1800" dirty="0">
                  <a:latin typeface="Times New Roman" panose="02020603050405020304" pitchFamily="18" charset="0"/>
                  <a:cs typeface="Times New Roman" panose="02020603050405020304" pitchFamily="18" charset="0"/>
                </a:rPr>
                <a:t>normal</a:t>
              </a:r>
              <a:r>
                <a:rPr lang="en-US" altLang="en-US" sz="1800" dirty="0">
                  <a:latin typeface="Times New Roman" panose="02020603050405020304" pitchFamily="18" charset="0"/>
                </a:rPr>
                <a:t> </a:t>
              </a:r>
            </a:p>
          </p:txBody>
        </p:sp>
      </p:grpSp>
      <p:sp>
        <p:nvSpPr>
          <p:cNvPr id="2056" name="Text Box 14"/>
          <p:cNvSpPr txBox="1">
            <a:spLocks noChangeArrowheads="1"/>
          </p:cNvSpPr>
          <p:nvPr/>
        </p:nvSpPr>
        <p:spPr bwMode="auto">
          <a:xfrm>
            <a:off x="3632200" y="4264025"/>
            <a:ext cx="787400" cy="2289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r>
              <a:rPr lang="en-US" altLang="en-US" sz="1800" b="1">
                <a:latin typeface="Times New Roman" panose="02020603050405020304" pitchFamily="18" charset="0"/>
                <a:cs typeface="Times New Roman" panose="02020603050405020304" pitchFamily="18" charset="0"/>
              </a:rPr>
              <a:t>Units</a:t>
            </a:r>
          </a:p>
          <a:p>
            <a:pPr eaLnBrk="1" hangingPunct="1"/>
            <a:r>
              <a:rPr lang="en-US" altLang="en-US" sz="1800">
                <a:latin typeface="Times New Roman" panose="02020603050405020304" pitchFamily="18" charset="0"/>
                <a:cs typeface="Times New Roman" panose="02020603050405020304" pitchFamily="18" charset="0"/>
              </a:rPr>
              <a:t>m</a:t>
            </a:r>
          </a:p>
          <a:p>
            <a:pPr eaLnBrk="1" hangingPunct="1"/>
            <a:r>
              <a:rPr lang="en-US" altLang="en-US" sz="1800">
                <a:latin typeface="Times New Roman" panose="02020603050405020304" pitchFamily="18" charset="0"/>
                <a:cs typeface="Times New Roman" panose="02020603050405020304" pitchFamily="18" charset="0"/>
              </a:rPr>
              <a:t>m/m</a:t>
            </a:r>
          </a:p>
          <a:p>
            <a:pPr eaLnBrk="1" hangingPunct="1"/>
            <a:r>
              <a:rPr lang="en-US" altLang="en-US" sz="1800">
                <a:latin typeface="Times New Roman" panose="02020603050405020304" pitchFamily="18" charset="0"/>
                <a:cs typeface="Times New Roman" panose="02020603050405020304" pitchFamily="18" charset="0"/>
              </a:rPr>
              <a:t>m/yr</a:t>
            </a:r>
          </a:p>
          <a:p>
            <a:pPr eaLnBrk="1" hangingPunct="1"/>
            <a:r>
              <a:rPr lang="en-US" altLang="en-US" sz="1800">
                <a:latin typeface="Times New Roman" panose="02020603050405020304" pitchFamily="18" charset="0"/>
                <a:cs typeface="Times New Roman" panose="02020603050405020304" pitchFamily="18" charset="0"/>
              </a:rPr>
              <a:t>-</a:t>
            </a:r>
          </a:p>
          <a:p>
            <a:pPr eaLnBrk="1" hangingPunct="1"/>
            <a:r>
              <a:rPr lang="en-US" altLang="en-US" sz="1800">
                <a:latin typeface="Times New Roman" panose="02020603050405020304" pitchFamily="18" charset="0"/>
                <a:cs typeface="Times New Roman" panose="02020603050405020304" pitchFamily="18" charset="0"/>
              </a:rPr>
              <a:t>kg/m</a:t>
            </a:r>
            <a:r>
              <a:rPr lang="en-US" altLang="en-US" sz="1800" baseline="30000">
                <a:latin typeface="Times New Roman" panose="02020603050405020304" pitchFamily="18" charset="0"/>
                <a:cs typeface="Times New Roman" panose="02020603050405020304" pitchFamily="18" charset="0"/>
              </a:rPr>
              <a:t>3</a:t>
            </a:r>
            <a:endParaRPr lang="en-US" altLang="en-US" sz="1800">
              <a:latin typeface="Times New Roman" panose="02020603050405020304" pitchFamily="18" charset="0"/>
              <a:cs typeface="Times New Roman" panose="02020603050405020304" pitchFamily="18" charset="0"/>
            </a:endParaRPr>
          </a:p>
          <a:p>
            <a:pPr eaLnBrk="1" hangingPunct="1"/>
            <a:r>
              <a:rPr lang="en-US" altLang="en-US" sz="1800">
                <a:latin typeface="Times New Roman" panose="02020603050405020304" pitchFamily="18" charset="0"/>
                <a:cs typeface="Times New Roman" panose="02020603050405020304" pitchFamily="18" charset="0"/>
              </a:rPr>
              <a:t>-</a:t>
            </a:r>
          </a:p>
          <a:p>
            <a:pPr eaLnBrk="1" hangingPunct="1"/>
            <a:r>
              <a:rPr lang="en-US" altLang="en-US" sz="1800">
                <a:latin typeface="Times New Roman" panose="02020603050405020304" pitchFamily="18" charset="0"/>
                <a:cs typeface="Times New Roman" panose="02020603050405020304" pitchFamily="18" charset="0"/>
              </a:rPr>
              <a:t>m</a:t>
            </a:r>
            <a:r>
              <a:rPr lang="en-US" altLang="en-US" sz="1800" baseline="30000">
                <a:latin typeface="Times New Roman" panose="02020603050405020304" pitchFamily="18" charset="0"/>
                <a:cs typeface="Times New Roman" panose="02020603050405020304" pitchFamily="18" charset="0"/>
              </a:rPr>
              <a:t>3</a:t>
            </a:r>
            <a:r>
              <a:rPr lang="en-US" altLang="en-US" sz="1800">
                <a:latin typeface="Times New Roman" panose="02020603050405020304" pitchFamily="18" charset="0"/>
                <a:cs typeface="Times New Roman" panose="02020603050405020304" pitchFamily="18" charset="0"/>
              </a:rPr>
              <a:t>/kg</a:t>
            </a:r>
            <a:r>
              <a:rPr lang="en-US" altLang="en-US" sz="1800">
                <a:latin typeface="Times New Roman" panose="02020603050405020304" pitchFamily="18" charset="0"/>
              </a:rPr>
              <a:t> </a:t>
            </a:r>
          </a:p>
        </p:txBody>
      </p:sp>
      <p:sp>
        <p:nvSpPr>
          <p:cNvPr id="2057" name="Text Box 15"/>
          <p:cNvSpPr txBox="1">
            <a:spLocks noChangeArrowheads="1"/>
          </p:cNvSpPr>
          <p:nvPr/>
        </p:nvSpPr>
        <p:spPr bwMode="auto">
          <a:xfrm>
            <a:off x="9448800" y="0"/>
            <a:ext cx="7575550" cy="12795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r>
              <a:rPr lang="en-US" altLang="en-US" sz="1400">
                <a:latin typeface="Times New Roman" panose="02020603050405020304" pitchFamily="18" charset="0"/>
              </a:rPr>
              <a:t>/////////////////////////////////////////////////////////////////////////////////////////////////////////////////////////</a:t>
            </a:r>
          </a:p>
          <a:p>
            <a:pPr eaLnBrk="1" hangingPunct="1"/>
            <a:r>
              <a:rPr lang="en-US" altLang="en-US" sz="1400">
                <a:latin typeface="Times New Roman" panose="02020603050405020304" pitchFamily="18" charset="0"/>
              </a:rPr>
              <a:t>Answer using Risk Calc</a:t>
            </a:r>
          </a:p>
          <a:p>
            <a:pPr eaLnBrk="1" hangingPunct="1"/>
            <a:endParaRPr lang="en-US" altLang="en-US" sz="1400">
              <a:latin typeface="Times New Roman" panose="02020603050405020304" pitchFamily="18" charset="0"/>
            </a:endParaRPr>
          </a:p>
          <a:p>
            <a:pPr eaLnBrk="1" hangingPunct="1"/>
            <a:r>
              <a:rPr lang="en-US" altLang="en-US" sz="1400">
                <a:latin typeface="Times New Roman" panose="02020603050405020304" pitchFamily="18" charset="0"/>
              </a:rPr>
              <a:t>func on() return min(right($1),max(left($1),$2))</a:t>
            </a:r>
            <a:endParaRPr lang="en-US" altLang="en-US" sz="1400" b="1">
              <a:latin typeface="Times New Roman" panose="02020603050405020304" pitchFamily="18" charset="0"/>
            </a:endParaRPr>
          </a:p>
          <a:p>
            <a:pPr eaLnBrk="1" hangingPunct="1"/>
            <a:endParaRPr lang="en-US" altLang="en-US" sz="1400">
              <a:latin typeface="Times New Roman" panose="02020603050405020304" pitchFamily="18" charset="0"/>
            </a:endParaRPr>
          </a:p>
          <a:p>
            <a:pPr eaLnBrk="1" hangingPunct="1"/>
            <a:r>
              <a:rPr lang="en-US" altLang="en-US" sz="1400">
                <a:latin typeface="Times New Roman" panose="02020603050405020304" pitchFamily="18" charset="0"/>
              </a:rPr>
              <a:t>L   = uniform(80,120,100,11.55) * 1 m 		// source-receptor distance</a:t>
            </a:r>
          </a:p>
          <a:p>
            <a:pPr eaLnBrk="1" hangingPunct="1"/>
            <a:r>
              <a:rPr lang="en-US" altLang="en-US" sz="1400">
                <a:latin typeface="Times New Roman" panose="02020603050405020304" pitchFamily="18" charset="0"/>
              </a:rPr>
              <a:t>i   = uniform(0.0003,0.0008,0.00055,0.0001443)	// hydraulic gradient</a:t>
            </a:r>
          </a:p>
          <a:p>
            <a:pPr eaLnBrk="1" hangingPunct="1"/>
            <a:r>
              <a:rPr lang="en-US" altLang="en-US" sz="1400">
                <a:latin typeface="Times New Roman" panose="02020603050405020304" pitchFamily="18" charset="0"/>
              </a:rPr>
              <a:t>K   = on([300,3000],lognormal(1000,750)) * 1 m per yr 	// hydraulic conductivity</a:t>
            </a:r>
          </a:p>
          <a:p>
            <a:pPr eaLnBrk="1" hangingPunct="1"/>
            <a:r>
              <a:rPr lang="en-US" altLang="en-US" sz="1400">
                <a:latin typeface="Times New Roman" panose="02020603050405020304" pitchFamily="18" charset="0"/>
              </a:rPr>
              <a:t>n   = on([0.2,0.35],lognormal(0.25,0.05))  		// effective soil porosity</a:t>
            </a:r>
          </a:p>
          <a:p>
            <a:pPr eaLnBrk="1" hangingPunct="1"/>
            <a:r>
              <a:rPr lang="en-US" altLang="en-US" sz="1400">
                <a:latin typeface="Times New Roman" panose="02020603050405020304" pitchFamily="18" charset="0"/>
              </a:rPr>
              <a:t>BD  = on([1500,1750],lognormal(1650,100)) * 1 kg per m{3} 	// soil bulk density</a:t>
            </a:r>
          </a:p>
          <a:p>
            <a:pPr eaLnBrk="1" hangingPunct="1"/>
            <a:r>
              <a:rPr lang="en-US" altLang="en-US" sz="1400">
                <a:latin typeface="Times New Roman" panose="02020603050405020304" pitchFamily="18" charset="0"/>
              </a:rPr>
              <a:t>foc = uniform(0.0001,0.005,0.00255,0.001415)   	// fraction organic carbon</a:t>
            </a:r>
          </a:p>
          <a:p>
            <a:pPr eaLnBrk="1" hangingPunct="1"/>
            <a:r>
              <a:rPr lang="en-US" altLang="en-US" sz="1400">
                <a:latin typeface="Times New Roman" panose="02020603050405020304" pitchFamily="18" charset="0"/>
              </a:rPr>
              <a:t>Koc = on([5,20],normal(10,3)) * 1 m{3} per kg   	// organic partition coefficient </a:t>
            </a:r>
          </a:p>
          <a:p>
            <a:pPr eaLnBrk="1" hangingPunct="1"/>
            <a:endParaRPr lang="en-US" altLang="en-US" sz="1400">
              <a:latin typeface="Times New Roman" panose="02020603050405020304" pitchFamily="18" charset="0"/>
            </a:endParaRPr>
          </a:p>
          <a:p>
            <a:pPr eaLnBrk="1" hangingPunct="1"/>
            <a:r>
              <a:rPr lang="en-US" altLang="en-US" sz="1400">
                <a:latin typeface="Times New Roman" panose="02020603050405020304" pitchFamily="18" charset="0"/>
              </a:rPr>
              <a:t>up = 100000 years</a:t>
            </a:r>
          </a:p>
          <a:p>
            <a:pPr eaLnBrk="1" hangingPunct="1"/>
            <a:endParaRPr lang="en-US" altLang="en-US" sz="1400">
              <a:latin typeface="Times New Roman" panose="02020603050405020304" pitchFamily="18" charset="0"/>
            </a:endParaRPr>
          </a:p>
          <a:p>
            <a:pPr eaLnBrk="1" hangingPunct="1"/>
            <a:r>
              <a:rPr lang="en-US" altLang="en-US" sz="1400">
                <a:latin typeface="Times New Roman" panose="02020603050405020304" pitchFamily="18" charset="0"/>
              </a:rPr>
              <a:t>Tind  = (n |+| BD |*| foc |*| Koc) |*| L |/| (K |*| i) </a:t>
            </a:r>
          </a:p>
          <a:p>
            <a:pPr eaLnBrk="1" hangingPunct="1"/>
            <a:r>
              <a:rPr lang="en-US" altLang="en-US" sz="1400">
                <a:latin typeface="Times New Roman" panose="02020603050405020304" pitchFamily="18" charset="0"/>
              </a:rPr>
              <a:t>Tind</a:t>
            </a:r>
          </a:p>
          <a:p>
            <a:pPr eaLnBrk="1" hangingPunct="1"/>
            <a:r>
              <a:rPr lang="en-US" altLang="en-US" sz="1400" b="1">
                <a:latin typeface="Times New Roman" panose="02020603050405020304" pitchFamily="18" charset="0"/>
              </a:rPr>
              <a:t>    ~(range=[31.6667,207287],  mean=[11748,12732],  var=[1e+08,1e+08]) yr</a:t>
            </a:r>
            <a:endParaRPr lang="en-US" altLang="en-US" sz="1400">
              <a:latin typeface="Times New Roman" panose="02020603050405020304" pitchFamily="18" charset="0"/>
            </a:endParaRPr>
          </a:p>
          <a:p>
            <a:pPr eaLnBrk="1" hangingPunct="1"/>
            <a:endParaRPr lang="en-US" altLang="en-US" sz="1400" b="1">
              <a:latin typeface="Times New Roman" panose="02020603050405020304" pitchFamily="18" charset="0"/>
            </a:endParaRPr>
          </a:p>
          <a:p>
            <a:pPr eaLnBrk="1" hangingPunct="1"/>
            <a:r>
              <a:rPr lang="en-US" altLang="en-US" sz="1400">
                <a:latin typeface="Times New Roman" panose="02020603050405020304" pitchFamily="18" charset="0"/>
              </a:rPr>
              <a:t>Tind = min(Tind, up)</a:t>
            </a:r>
          </a:p>
          <a:p>
            <a:pPr eaLnBrk="1" hangingPunct="1"/>
            <a:r>
              <a:rPr lang="en-US" altLang="en-US" sz="1400">
                <a:latin typeface="Times New Roman" panose="02020603050405020304" pitchFamily="18" charset="0"/>
              </a:rPr>
              <a:t>Tind</a:t>
            </a:r>
          </a:p>
          <a:p>
            <a:pPr eaLnBrk="1" hangingPunct="1"/>
            <a:r>
              <a:rPr lang="en-US" altLang="en-US" sz="1400" b="1">
                <a:latin typeface="Times New Roman" panose="02020603050405020304" pitchFamily="18" charset="0"/>
              </a:rPr>
              <a:t>    ~(range=[31.6667,100000],  mean=[10756,12732],  var=[1e+08,1e+08]) yr</a:t>
            </a:r>
          </a:p>
          <a:p>
            <a:pPr eaLnBrk="1" hangingPunct="1"/>
            <a:endParaRPr lang="en-US" altLang="en-US" sz="1400">
              <a:latin typeface="Times New Roman" panose="02020603050405020304" pitchFamily="18" charset="0"/>
            </a:endParaRPr>
          </a:p>
          <a:p>
            <a:pPr eaLnBrk="1" hangingPunct="1"/>
            <a:endParaRPr lang="en-US" altLang="en-US" sz="1400">
              <a:latin typeface="Times New Roman" panose="02020603050405020304" pitchFamily="18" charset="0"/>
            </a:endParaRPr>
          </a:p>
          <a:p>
            <a:pPr eaLnBrk="1" hangingPunct="1"/>
            <a:r>
              <a:rPr lang="en-US" altLang="en-US" sz="1400">
                <a:latin typeface="Times New Roman" panose="02020603050405020304" pitchFamily="18" charset="0"/>
              </a:rPr>
              <a:t>/////////////////////////////////////////////////////////////////////////////////////////////////////////////////////////</a:t>
            </a:r>
          </a:p>
          <a:p>
            <a:pPr eaLnBrk="1" hangingPunct="1"/>
            <a:r>
              <a:rPr lang="en-US" altLang="en-US" sz="1400">
                <a:latin typeface="Times New Roman" panose="02020603050405020304" pitchFamily="18" charset="0"/>
              </a:rPr>
              <a:t>Answer using R</a:t>
            </a:r>
          </a:p>
          <a:p>
            <a:pPr eaLnBrk="1" hangingPunct="1"/>
            <a:endParaRPr lang="en-US" altLang="en-US" sz="1400">
              <a:latin typeface="Times New Roman" panose="02020603050405020304" pitchFamily="18" charset="0"/>
            </a:endParaRPr>
          </a:p>
          <a:p>
            <a:pPr eaLnBrk="1" hangingPunct="1"/>
            <a:r>
              <a:rPr lang="en-US" altLang="en-US" sz="1400">
                <a:latin typeface="Times New Roman" panose="02020603050405020304" pitchFamily="18" charset="0"/>
              </a:rPr>
              <a:t>rlognorm &lt;- function(many,a, b) return(rlnorm(many,log(a^2/sqrt(a^2+b^2)),sqrt(log((a^2+b^2)/a^2))))</a:t>
            </a:r>
          </a:p>
          <a:p>
            <a:pPr eaLnBrk="1" hangingPunct="1"/>
            <a:endParaRPr lang="en-US" altLang="en-US" sz="1400">
              <a:latin typeface="Times New Roman" panose="02020603050405020304" pitchFamily="18" charset="0"/>
            </a:endParaRPr>
          </a:p>
          <a:p>
            <a:pPr eaLnBrk="1" hangingPunct="1"/>
            <a:r>
              <a:rPr lang="en-US" altLang="en-US" sz="1400">
                <a:latin typeface="Times New Roman" panose="02020603050405020304" pitchFamily="18" charset="0"/>
              </a:rPr>
              <a:t>many &lt;- 2000</a:t>
            </a:r>
          </a:p>
          <a:p>
            <a:pPr eaLnBrk="1" hangingPunct="1"/>
            <a:r>
              <a:rPr lang="en-US" altLang="en-US" sz="1400">
                <a:latin typeface="Times New Roman" panose="02020603050405020304" pitchFamily="18" charset="0"/>
              </a:rPr>
              <a:t>L &lt;- runif(many,80,120)</a:t>
            </a:r>
          </a:p>
          <a:p>
            <a:pPr eaLnBrk="1" hangingPunct="1"/>
            <a:r>
              <a:rPr lang="en-US" altLang="en-US" sz="1400">
                <a:latin typeface="Times New Roman" panose="02020603050405020304" pitchFamily="18" charset="0"/>
              </a:rPr>
              <a:t>i &lt;- runif(many,0.0003,0.0008)	</a:t>
            </a:r>
          </a:p>
          <a:p>
            <a:pPr eaLnBrk="1" hangingPunct="1"/>
            <a:r>
              <a:rPr lang="en-US" altLang="en-US" sz="1400">
                <a:latin typeface="Times New Roman" panose="02020603050405020304" pitchFamily="18" charset="0"/>
              </a:rPr>
              <a:t>K &lt;- pmax(300,pmin(3000,rlognorm(many,1000,750))) </a:t>
            </a:r>
          </a:p>
          <a:p>
            <a:pPr eaLnBrk="1" hangingPunct="1"/>
            <a:r>
              <a:rPr lang="en-US" altLang="en-US" sz="1400">
                <a:latin typeface="Times New Roman" panose="02020603050405020304" pitchFamily="18" charset="0"/>
              </a:rPr>
              <a:t>n &lt;- pmax(0.2,pmin(0.35,rlognorm(many,0.25,0.05)))</a:t>
            </a:r>
          </a:p>
          <a:p>
            <a:pPr eaLnBrk="1" hangingPunct="1"/>
            <a:r>
              <a:rPr lang="en-US" altLang="en-US" sz="1400">
                <a:latin typeface="Times New Roman" panose="02020603050405020304" pitchFamily="18" charset="0"/>
              </a:rPr>
              <a:t>BD &lt;- pmax(1500,pmin(1750,rlognorm(many,1650,100)))</a:t>
            </a:r>
          </a:p>
          <a:p>
            <a:pPr eaLnBrk="1" hangingPunct="1"/>
            <a:r>
              <a:rPr lang="en-US" altLang="en-US" sz="1400">
                <a:latin typeface="Times New Roman" panose="02020603050405020304" pitchFamily="18" charset="0"/>
              </a:rPr>
              <a:t>foc &lt;- runif(many,0.0001,0.005)</a:t>
            </a:r>
          </a:p>
          <a:p>
            <a:pPr eaLnBrk="1" hangingPunct="1"/>
            <a:r>
              <a:rPr lang="en-US" altLang="en-US" sz="1400">
                <a:latin typeface="Times New Roman" panose="02020603050405020304" pitchFamily="18" charset="0"/>
              </a:rPr>
              <a:t>Koc &lt;- pmax(5,pmin(20,rnorm(many,10,3)))</a:t>
            </a:r>
          </a:p>
          <a:p>
            <a:pPr eaLnBrk="1" hangingPunct="1"/>
            <a:endParaRPr lang="en-US" altLang="en-US" sz="1400">
              <a:latin typeface="Times New Roman" panose="02020603050405020304" pitchFamily="18" charset="0"/>
            </a:endParaRPr>
          </a:p>
          <a:p>
            <a:pPr eaLnBrk="1" hangingPunct="1"/>
            <a:r>
              <a:rPr lang="en-US" altLang="en-US" sz="1400">
                <a:latin typeface="Times New Roman" panose="02020603050405020304" pitchFamily="18" charset="0"/>
              </a:rPr>
              <a:t>T &lt;- (n + BD * foc * Koc) * L / (K * i) </a:t>
            </a:r>
          </a:p>
          <a:p>
            <a:pPr eaLnBrk="1" hangingPunct="1"/>
            <a:endParaRPr lang="en-US" altLang="en-US" sz="1400">
              <a:latin typeface="Times New Roman" panose="02020603050405020304" pitchFamily="18" charset="0"/>
            </a:endParaRPr>
          </a:p>
          <a:p>
            <a:pPr eaLnBrk="1" hangingPunct="1"/>
            <a:r>
              <a:rPr lang="en-US" altLang="en-US" sz="1400">
                <a:latin typeface="Times New Roman" panose="02020603050405020304" pitchFamily="18" charset="0"/>
              </a:rPr>
              <a:t>str(T)</a:t>
            </a:r>
          </a:p>
          <a:p>
            <a:pPr eaLnBrk="1" hangingPunct="1"/>
            <a:r>
              <a:rPr lang="en-US" altLang="en-US" sz="2400">
                <a:latin typeface="Times New Roman" panose="02020603050405020304" pitchFamily="18" charset="0"/>
              </a:rPr>
              <a:t> </a:t>
            </a:r>
            <a:r>
              <a:rPr lang="en-US" altLang="en-US" sz="1400" b="1">
                <a:latin typeface="Times New Roman" panose="02020603050405020304" pitchFamily="18" charset="0"/>
              </a:rPr>
              <a:t>num [1:2000] 13860  7951  2923  7771 27156 ...</a:t>
            </a:r>
          </a:p>
          <a:p>
            <a:pPr eaLnBrk="1" hangingPunct="1"/>
            <a:r>
              <a:rPr lang="en-US" altLang="en-US" sz="1400">
                <a:latin typeface="Times New Roman" panose="02020603050405020304" pitchFamily="18" charset="0"/>
              </a:rPr>
              <a:t>summary(T)</a:t>
            </a:r>
          </a:p>
          <a:p>
            <a:pPr eaLnBrk="1" hangingPunct="1"/>
            <a:r>
              <a:rPr lang="en-US" altLang="en-US" sz="1400">
                <a:latin typeface="Times New Roman" panose="02020603050405020304" pitchFamily="18" charset="0"/>
              </a:rPr>
              <a:t>    </a:t>
            </a:r>
            <a:r>
              <a:rPr lang="en-US" altLang="en-US" sz="1400" b="1">
                <a:latin typeface="Times New Roman" panose="02020603050405020304" pitchFamily="18" charset="0"/>
              </a:rPr>
              <a:t>Min.  1st Qu.   Median     Mean  3rd Qu.  Max. </a:t>
            </a:r>
          </a:p>
          <a:p>
            <a:pPr eaLnBrk="1" hangingPunct="1"/>
            <a:r>
              <a:rPr lang="en-US" altLang="en-US" sz="1400" b="1">
                <a:latin typeface="Times New Roman" panose="02020603050405020304" pitchFamily="18" charset="0"/>
              </a:rPr>
              <a:t>   100.4   3853.0   8111.0  12460.0  16950.0 108800.0 </a:t>
            </a:r>
          </a:p>
          <a:p>
            <a:pPr eaLnBrk="1" hangingPunct="1"/>
            <a:endParaRPr lang="en-US" altLang="en-US" sz="1400" b="1">
              <a:latin typeface="Times New Roman" panose="02020603050405020304" pitchFamily="18" charset="0"/>
            </a:endParaRPr>
          </a:p>
          <a:p>
            <a:pPr eaLnBrk="1" hangingPunct="1"/>
            <a:r>
              <a:rPr lang="en-US" altLang="en-US" sz="1400">
                <a:latin typeface="Times New Roman" panose="02020603050405020304" pitchFamily="18" charset="0"/>
              </a:rPr>
              <a:t>T = pmin(T, 100000)</a:t>
            </a:r>
          </a:p>
          <a:p>
            <a:pPr eaLnBrk="1" hangingPunct="1"/>
            <a:r>
              <a:rPr lang="en-US" altLang="en-US" sz="1400">
                <a:latin typeface="Times New Roman" panose="02020603050405020304" pitchFamily="18" charset="0"/>
              </a:rPr>
              <a:t>plot(sort(T), 1:many/many, t='s', xlab='T', ylab='Probability')</a:t>
            </a:r>
          </a:p>
          <a:p>
            <a:pPr eaLnBrk="1" hangingPunct="1"/>
            <a:endParaRPr lang="en-US" altLang="en-US" sz="1400">
              <a:latin typeface="Times New Roman" panose="02020603050405020304" pitchFamily="18" charset="0"/>
            </a:endParaRPr>
          </a:p>
          <a:p>
            <a:pPr eaLnBrk="1" hangingPunct="1"/>
            <a:r>
              <a:rPr lang="en-US" altLang="en-US" sz="1400">
                <a:latin typeface="Times New Roman" panose="02020603050405020304" pitchFamily="18" charset="0"/>
              </a:rPr>
              <a:t>D = T[T&lt;500]</a:t>
            </a:r>
          </a:p>
          <a:p>
            <a:pPr eaLnBrk="1" hangingPunct="1"/>
            <a:r>
              <a:rPr lang="en-US" altLang="en-US" sz="1400">
                <a:latin typeface="Times New Roman" panose="02020603050405020304" pitchFamily="18" charset="0"/>
              </a:rPr>
              <a:t>plot(sort(D), 1:length(D)/many, t='s', xlab='T', ylab='Probability', ylim=c(0,1)) </a:t>
            </a:r>
          </a:p>
          <a:p>
            <a:pPr eaLnBrk="1" hangingPunct="1"/>
            <a:endParaRPr lang="en-US" altLang="en-US" sz="1400">
              <a:latin typeface="Times New Roman" panose="02020603050405020304" pitchFamily="18" charset="0"/>
            </a:endParaRPr>
          </a:p>
          <a:p>
            <a:pPr eaLnBrk="1" hangingPunct="1"/>
            <a:r>
              <a:rPr lang="en-US" altLang="en-US" sz="1400">
                <a:latin typeface="Times New Roman" panose="02020603050405020304" pitchFamily="18" charset="0"/>
              </a:rPr>
              <a:t># T &lt;- log10(T)</a:t>
            </a:r>
          </a:p>
          <a:p>
            <a:pPr eaLnBrk="1" hangingPunct="1"/>
            <a:r>
              <a:rPr lang="en-US" altLang="en-US" sz="1400">
                <a:latin typeface="Times New Roman" panose="02020603050405020304" pitchFamily="18" charset="0"/>
              </a:rPr>
              <a:t># plot(sort(T), 1:many/many, t='s', xlab='T', ylab='Probability')</a:t>
            </a:r>
          </a:p>
          <a:p>
            <a:pPr eaLnBrk="1" hangingPunct="1"/>
            <a:endParaRPr lang="en-US" altLang="en-US" sz="1400">
              <a:latin typeface="Times New Roman" panose="02020603050405020304" pitchFamily="18" charset="0"/>
            </a:endParaRPr>
          </a:p>
          <a:p>
            <a:pPr eaLnBrk="1" hangingPunct="1"/>
            <a:endParaRPr lang="en-US" altLang="en-US" sz="1400">
              <a:latin typeface="Times New Roman" panose="02020603050405020304" pitchFamily="18" charset="0"/>
            </a:endParaRPr>
          </a:p>
          <a:p>
            <a:pPr eaLnBrk="1" hangingPunct="1"/>
            <a:endParaRPr lang="en-US" altLang="en-US" sz="1400">
              <a:latin typeface="Times New Roman" panose="02020603050405020304" pitchFamily="18" charset="0"/>
            </a:endParaRPr>
          </a:p>
          <a:p>
            <a:pPr eaLnBrk="1" hangingPunct="1"/>
            <a:endParaRPr lang="en-US" altLang="en-US" sz="1400">
              <a:latin typeface="Times New Roman" panose="02020603050405020304" pitchFamily="18" charset="0"/>
            </a:endParaRPr>
          </a:p>
          <a:p>
            <a:pPr eaLnBrk="1" hangingPunct="1"/>
            <a:endParaRPr lang="en-US" altLang="en-US" sz="1400">
              <a:latin typeface="Times New Roman" panose="02020603050405020304" pitchFamily="18" charset="0"/>
            </a:endParaRPr>
          </a:p>
        </p:txBody>
      </p:sp>
      <p:sp>
        <p:nvSpPr>
          <p:cNvPr id="2" name="Rectangle 1"/>
          <p:cNvSpPr/>
          <p:nvPr/>
        </p:nvSpPr>
        <p:spPr>
          <a:xfrm>
            <a:off x="5943600" y="6488668"/>
            <a:ext cx="3140603" cy="369332"/>
          </a:xfrm>
          <a:prstGeom prst="rect">
            <a:avLst/>
          </a:prstGeom>
        </p:spPr>
        <p:txBody>
          <a:bodyPr wrap="none">
            <a:spAutoFit/>
          </a:bodyPr>
          <a:lstStyle/>
          <a:p>
            <a:r>
              <a:rPr lang="en-US" dirty="0">
                <a:solidFill>
                  <a:schemeClr val="bg1">
                    <a:lumMod val="65000"/>
                  </a:schemeClr>
                </a:solidFill>
                <a:latin typeface="+mn-lt"/>
              </a:rPr>
              <a:t>Marco </a:t>
            </a:r>
            <a:r>
              <a:rPr lang="en-US" dirty="0" err="1">
                <a:solidFill>
                  <a:schemeClr val="bg1">
                    <a:lumMod val="65000"/>
                  </a:schemeClr>
                </a:solidFill>
                <a:latin typeface="+mn-lt"/>
              </a:rPr>
              <a:t>Lobascio</a:t>
            </a:r>
            <a:r>
              <a:rPr lang="en-US" dirty="0">
                <a:solidFill>
                  <a:schemeClr val="bg1">
                    <a:lumMod val="65000"/>
                  </a:schemeClr>
                </a:solidFill>
                <a:latin typeface="+mn-lt"/>
              </a:rPr>
              <a:t> in </a:t>
            </a:r>
            <a:r>
              <a:rPr lang="en-US" i="1" dirty="0" err="1">
                <a:solidFill>
                  <a:schemeClr val="bg1">
                    <a:lumMod val="65000"/>
                  </a:schemeClr>
                </a:solidFill>
                <a:latin typeface="+mn-lt"/>
              </a:rPr>
              <a:t>EnviroNews</a:t>
            </a:r>
            <a:endParaRPr lang="en-US" i="1" dirty="0">
              <a:solidFill>
                <a:schemeClr val="bg1">
                  <a:lumMod val="65000"/>
                </a:schemeClr>
              </a:solidFill>
              <a:latin typeface="+mn-lt"/>
            </a:endParaRPr>
          </a:p>
        </p:txBody>
      </p:sp>
    </p:spTree>
    <p:extLst>
      <p:ext uri="{BB962C8B-B14F-4D97-AF65-F5344CB8AC3E}">
        <p14:creationId xmlns:p14="http://schemas.microsoft.com/office/powerpoint/2010/main" val="78014800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273410"/>
                                        </p:tgtEl>
                                        <p:attrNameLst>
                                          <p:attrName>style.visibility</p:attrName>
                                        </p:attrNameLst>
                                      </p:cBhvr>
                                      <p:to>
                                        <p:strVal val="visible"/>
                                      </p:to>
                                    </p:set>
                                    <p:animEffect transition="in" filter="fade">
                                      <p:cBhvr>
                                        <p:cTn id="7" dur="500"/>
                                        <p:tgtEl>
                                          <p:spTgt spid="2734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3410" grpId="0" animBg="1"/>
    </p:bldLst>
  </p:timing>
</p:sld>
</file>

<file path=ppt/slides/slide3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Missing data</a:t>
            </a:r>
          </a:p>
        </p:txBody>
      </p:sp>
      <p:sp>
        <p:nvSpPr>
          <p:cNvPr id="3" name="Content Placeholder 2"/>
          <p:cNvSpPr>
            <a:spLocks noGrp="1"/>
          </p:cNvSpPr>
          <p:nvPr>
            <p:ph idx="1"/>
          </p:nvPr>
        </p:nvSpPr>
        <p:spPr>
          <a:xfrm>
            <a:off x="685800" y="1828801"/>
            <a:ext cx="8458200" cy="3714750"/>
          </a:xfrm>
        </p:spPr>
        <p:txBody>
          <a:bodyPr/>
          <a:lstStyle/>
          <a:p>
            <a:r>
              <a:rPr lang="en-US" dirty="0"/>
              <a:t>Traditional methods assume MCAR or MAR</a:t>
            </a:r>
          </a:p>
          <a:p>
            <a:r>
              <a:rPr lang="en-US" dirty="0"/>
              <a:t>These assumptions are not always reasonable</a:t>
            </a:r>
          </a:p>
          <a:p>
            <a:r>
              <a:rPr lang="en-US" dirty="0"/>
              <a:t>Assuming them anyway leads to wrong answers</a:t>
            </a:r>
          </a:p>
          <a:p>
            <a:r>
              <a:rPr lang="en-US" dirty="0"/>
              <a:t>Correctly accounting for </a:t>
            </a:r>
            <a:r>
              <a:rPr lang="en-US" dirty="0" err="1"/>
              <a:t>missingness</a:t>
            </a:r>
            <a:r>
              <a:rPr lang="en-US" dirty="0"/>
              <a:t> can yield </a:t>
            </a:r>
            <a:r>
              <a:rPr lang="en-US" i="1" dirty="0"/>
              <a:t>dilation</a:t>
            </a:r>
            <a:r>
              <a:rPr lang="en-US" dirty="0"/>
              <a:t>, in which your uncertainty increases even when you increase sample size</a:t>
            </a:r>
          </a:p>
          <a:p>
            <a:pPr lvl="1"/>
            <a:r>
              <a:rPr lang="en-US" dirty="0">
                <a:solidFill>
                  <a:srgbClr val="FF0000"/>
                </a:solidFill>
              </a:rPr>
              <a:t>If a temperature sensor fails from extremes in either direction, a missing value may mean the temperature is much higher or much lower than you thought</a:t>
            </a:r>
          </a:p>
        </p:txBody>
      </p:sp>
    </p:spTree>
    <p:extLst>
      <p:ext uri="{BB962C8B-B14F-4D97-AF65-F5344CB8AC3E}">
        <p14:creationId xmlns:p14="http://schemas.microsoft.com/office/powerpoint/2010/main" val="241519249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uiExpand="1" build="p"/>
    </p:bldLst>
  </p:timing>
</p:sld>
</file>

<file path=ppt/slides/slide3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Censoring</a:t>
            </a:r>
          </a:p>
        </p:txBody>
      </p:sp>
      <p:sp>
        <p:nvSpPr>
          <p:cNvPr id="3" name="Content Placeholder 2"/>
          <p:cNvSpPr>
            <a:spLocks noGrp="1"/>
          </p:cNvSpPr>
          <p:nvPr>
            <p:ph idx="1"/>
          </p:nvPr>
        </p:nvSpPr>
        <p:spPr>
          <a:xfrm>
            <a:off x="717176" y="1981200"/>
            <a:ext cx="8198224" cy="3146611"/>
          </a:xfrm>
        </p:spPr>
        <p:txBody>
          <a:bodyPr/>
          <a:lstStyle/>
          <a:p>
            <a:r>
              <a:rPr lang="en-US" dirty="0"/>
              <a:t>Traditional methods are decidedly bad and can be grossly misleading</a:t>
            </a:r>
          </a:p>
          <a:p>
            <a:endParaRPr lang="en-US" dirty="0"/>
          </a:p>
          <a:p>
            <a:r>
              <a:rPr lang="en-US" dirty="0"/>
              <a:t>Likelihood strategies make assumptions that may not be tenable</a:t>
            </a:r>
          </a:p>
          <a:p>
            <a:pPr lvl="1"/>
            <a:r>
              <a:rPr lang="en-US" dirty="0"/>
              <a:t>Can produce unreasonable results</a:t>
            </a:r>
          </a:p>
        </p:txBody>
      </p:sp>
    </p:spTree>
    <p:extLst>
      <p:ext uri="{BB962C8B-B14F-4D97-AF65-F5344CB8AC3E}">
        <p14:creationId xmlns:p14="http://schemas.microsoft.com/office/powerpoint/2010/main" val="1030144385"/>
      </p:ext>
    </p:extLst>
  </p:cSld>
  <p:clrMapOvr>
    <a:masterClrMapping/>
  </p:clrMapOvr>
</p:sld>
</file>

<file path=ppt/slides/slide3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Interval data</a:t>
            </a:r>
          </a:p>
        </p:txBody>
      </p:sp>
      <p:sp>
        <p:nvSpPr>
          <p:cNvPr id="3" name="Content Placeholder 2"/>
          <p:cNvSpPr>
            <a:spLocks noGrp="1"/>
          </p:cNvSpPr>
          <p:nvPr>
            <p:ph idx="1"/>
          </p:nvPr>
        </p:nvSpPr>
        <p:spPr>
          <a:xfrm>
            <a:off x="685800" y="1600201"/>
            <a:ext cx="8458200" cy="3943350"/>
          </a:xfrm>
        </p:spPr>
        <p:txBody>
          <a:bodyPr/>
          <a:lstStyle/>
          <a:p>
            <a:r>
              <a:rPr lang="en-US" dirty="0"/>
              <a:t>Calculating variances, </a:t>
            </a:r>
            <a:r>
              <a:rPr lang="en-US" i="1" dirty="0"/>
              <a:t>t</a:t>
            </a:r>
            <a:r>
              <a:rPr lang="en-US" dirty="0"/>
              <a:t>-statistics, etc. for data sets that contain intervals are NP-hard problems</a:t>
            </a:r>
          </a:p>
          <a:p>
            <a:r>
              <a:rPr lang="en-US" dirty="0"/>
              <a:t>But various special cases are quite easy</a:t>
            </a:r>
          </a:p>
          <a:p>
            <a:pPr lvl="1"/>
            <a:r>
              <a:rPr lang="en-US" dirty="0">
                <a:solidFill>
                  <a:srgbClr val="009900"/>
                </a:solidFill>
              </a:rPr>
              <a:t>Censored</a:t>
            </a:r>
          </a:p>
          <a:p>
            <a:pPr lvl="1"/>
            <a:r>
              <a:rPr lang="en-US" dirty="0">
                <a:solidFill>
                  <a:srgbClr val="009900"/>
                </a:solidFill>
              </a:rPr>
              <a:t>Binned</a:t>
            </a:r>
          </a:p>
          <a:p>
            <a:pPr lvl="1"/>
            <a:r>
              <a:rPr lang="en-US" dirty="0">
                <a:solidFill>
                  <a:srgbClr val="009900"/>
                </a:solidFill>
              </a:rPr>
              <a:t>Same precision</a:t>
            </a:r>
          </a:p>
          <a:p>
            <a:pPr lvl="1"/>
            <a:r>
              <a:rPr lang="en-US" dirty="0">
                <a:solidFill>
                  <a:srgbClr val="009900"/>
                </a:solidFill>
              </a:rPr>
              <a:t>Nested</a:t>
            </a:r>
          </a:p>
          <a:p>
            <a:r>
              <a:rPr lang="en-US" dirty="0"/>
              <a:t>These let us compute variance in </a:t>
            </a:r>
            <a:r>
              <a:rPr lang="en-US" i="1" dirty="0"/>
              <a:t>O</a:t>
            </a:r>
            <a:r>
              <a:rPr lang="en-US" dirty="0"/>
              <a:t>(</a:t>
            </a:r>
            <a:r>
              <a:rPr lang="en-US" i="1" dirty="0"/>
              <a:t>n</a:t>
            </a:r>
            <a:r>
              <a:rPr lang="en-US" dirty="0"/>
              <a:t>) time</a:t>
            </a:r>
          </a:p>
          <a:p>
            <a:pPr lvl="1"/>
            <a:r>
              <a:rPr lang="en-US" dirty="0"/>
              <a:t>Can compute variance for 500,000 samples in less than 0.5 second on a laptop</a:t>
            </a:r>
          </a:p>
        </p:txBody>
      </p:sp>
    </p:spTree>
    <p:extLst>
      <p:ext uri="{BB962C8B-B14F-4D97-AF65-F5344CB8AC3E}">
        <p14:creationId xmlns:p14="http://schemas.microsoft.com/office/powerpoint/2010/main" val="844750558"/>
      </p:ext>
    </p:extLst>
  </p:cSld>
  <p:clrMapOvr>
    <a:masterClrMapping/>
  </p:clrMapOvr>
</p:sld>
</file>

<file path=ppt/slides/slide3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6" name="Rectangle 2"/>
          <p:cNvSpPr>
            <a:spLocks noGrp="1" noChangeArrowheads="1"/>
          </p:cNvSpPr>
          <p:nvPr>
            <p:ph type="title"/>
          </p:nvPr>
        </p:nvSpPr>
        <p:spPr/>
        <p:txBody>
          <a:bodyPr/>
          <a:lstStyle/>
          <a:p>
            <a:pPr eaLnBrk="1" hangingPunct="1"/>
            <a:r>
              <a:rPr lang="en-US" altLang="en-US"/>
              <a:t>Interval uncertainty</a:t>
            </a:r>
          </a:p>
        </p:txBody>
      </p:sp>
      <p:sp>
        <p:nvSpPr>
          <p:cNvPr id="5123" name="Rectangle 3"/>
          <p:cNvSpPr>
            <a:spLocks noGrp="1" noChangeArrowheads="1"/>
          </p:cNvSpPr>
          <p:nvPr>
            <p:ph type="body" idx="1"/>
          </p:nvPr>
        </p:nvSpPr>
        <p:spPr>
          <a:xfrm>
            <a:off x="457200" y="1752600"/>
            <a:ext cx="8229600" cy="4724400"/>
          </a:xfrm>
        </p:spPr>
        <p:txBody>
          <a:bodyPr/>
          <a:lstStyle/>
          <a:p>
            <a:pPr eaLnBrk="1" hangingPunct="1"/>
            <a:r>
              <a:rPr lang="en-US" altLang="en-US"/>
              <a:t>Intermittent observations</a:t>
            </a:r>
          </a:p>
          <a:p>
            <a:pPr eaLnBrk="1" hangingPunct="1"/>
            <a:r>
              <a:rPr lang="en-US" altLang="en-US"/>
              <a:t>Plus-minus intervals</a:t>
            </a:r>
          </a:p>
          <a:p>
            <a:pPr eaLnBrk="1" hangingPunct="1"/>
            <a:r>
              <a:rPr lang="en-US" altLang="en-US"/>
              <a:t>Non-detects and data censoring</a:t>
            </a:r>
          </a:p>
          <a:p>
            <a:pPr eaLnBrk="1" hangingPunct="1"/>
            <a:r>
              <a:rPr lang="en-US" altLang="en-US"/>
              <a:t>Missing values</a:t>
            </a:r>
          </a:p>
          <a:p>
            <a:pPr eaLnBrk="1" hangingPunct="1"/>
            <a:r>
              <a:rPr lang="en-US" altLang="en-US"/>
              <a:t>Blurring for privacy or security reasons</a:t>
            </a:r>
          </a:p>
          <a:p>
            <a:pPr eaLnBrk="1" hangingPunct="1"/>
            <a:r>
              <a:rPr lang="en-US" altLang="en-US"/>
              <a:t>Bounding studies</a:t>
            </a:r>
          </a:p>
          <a:p>
            <a:pPr eaLnBrk="1" hangingPunct="1"/>
            <a:endParaRPr lang="en-US" altLang="en-US"/>
          </a:p>
          <a:p>
            <a:pPr eaLnBrk="1" hangingPunct="1">
              <a:buFontTx/>
              <a:buNone/>
            </a:pPr>
            <a:r>
              <a:rPr lang="en-US" altLang="en-US"/>
              <a:t>	</a:t>
            </a:r>
            <a:r>
              <a:rPr lang="en-US" altLang="en-US">
                <a:solidFill>
                  <a:srgbClr val="FF0000"/>
                </a:solidFill>
              </a:rPr>
              <a:t>…often neglected.  But if it </a:t>
            </a:r>
            <a:r>
              <a:rPr lang="en-US" altLang="en-US" i="1">
                <a:solidFill>
                  <a:srgbClr val="FF0000"/>
                </a:solidFill>
              </a:rPr>
              <a:t>can’t </a:t>
            </a:r>
            <a:r>
              <a:rPr lang="en-US" altLang="en-US">
                <a:solidFill>
                  <a:srgbClr val="FF0000"/>
                </a:solidFill>
              </a:rPr>
              <a:t>be, then…</a:t>
            </a:r>
          </a:p>
        </p:txBody>
      </p:sp>
      <p:sp>
        <p:nvSpPr>
          <p:cNvPr id="6149" name="Rectangle 5"/>
          <p:cNvSpPr>
            <a:spLocks noChangeArrowheads="1"/>
          </p:cNvSpPr>
          <p:nvPr/>
        </p:nvSpPr>
        <p:spPr bwMode="auto">
          <a:xfrm>
            <a:off x="457200" y="5562600"/>
            <a:ext cx="8458200" cy="1066800"/>
          </a:xfrm>
          <a:prstGeom prst="rect">
            <a:avLst/>
          </a:pr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150" name="Rectangle 2"/>
          <p:cNvSpPr>
            <a:spLocks noChangeArrowheads="1"/>
          </p:cNvSpPr>
          <p:nvPr/>
        </p:nvSpPr>
        <p:spPr bwMode="auto">
          <a:xfrm>
            <a:off x="431800" y="457200"/>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algn="ctr" eaLnBrk="1" hangingPunct="1"/>
            <a:r>
              <a:rPr lang="en-US" altLang="en-US" sz="4400" dirty="0">
                <a:solidFill>
                  <a:schemeClr val="tx2"/>
                </a:solidFill>
                <a:latin typeface="Times New Roman" panose="02020603050405020304" pitchFamily="18" charset="0"/>
              </a:rPr>
              <a:t>Incertitude</a:t>
            </a:r>
          </a:p>
        </p:txBody>
      </p:sp>
    </p:spTree>
    <p:extLst>
      <p:ext uri="{BB962C8B-B14F-4D97-AF65-F5344CB8AC3E}">
        <p14:creationId xmlns:p14="http://schemas.microsoft.com/office/powerpoint/2010/main" val="284909205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6150"/>
                                        </p:tgtEl>
                                        <p:attrNameLst>
                                          <p:attrName>style.visibility</p:attrName>
                                        </p:attrNameLst>
                                      </p:cBhvr>
                                      <p:to>
                                        <p:strVal val="visible"/>
                                      </p:to>
                                    </p:set>
                                    <p:animEffect transition="in" filter="fade">
                                      <p:cBhvr>
                                        <p:cTn id="7" dur="500"/>
                                        <p:tgtEl>
                                          <p:spTgt spid="6150"/>
                                        </p:tgtEl>
                                      </p:cBhvr>
                                    </p:animEffect>
                                  </p:childTnLst>
                                </p:cTn>
                              </p:par>
                              <p:par>
                                <p:cTn id="8" presetID="10" presetClass="exit" presetSubtype="0" fill="hold" grpId="0" nodeType="withEffect">
                                  <p:stCondLst>
                                    <p:cond delay="0"/>
                                  </p:stCondLst>
                                  <p:childTnLst>
                                    <p:animEffect transition="out" filter="fade">
                                      <p:cBhvr>
                                        <p:cTn id="9" dur="500"/>
                                        <p:tgtEl>
                                          <p:spTgt spid="6146"/>
                                        </p:tgtEl>
                                      </p:cBhvr>
                                    </p:animEffect>
                                    <p:set>
                                      <p:cBhvr>
                                        <p:cTn id="10" dur="1" fill="hold">
                                          <p:stCondLst>
                                            <p:cond delay="499"/>
                                          </p:stCondLst>
                                        </p:cTn>
                                        <p:tgtEl>
                                          <p:spTgt spid="6146"/>
                                        </p:tgtEl>
                                        <p:attrNameLst>
                                          <p:attrName>style.visibility</p:attrName>
                                        </p:attrNameLst>
                                      </p:cBhvr>
                                      <p:to>
                                        <p:strVal val="hidden"/>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xit" presetSubtype="0" fill="hold" grpId="0" nodeType="clickEffect">
                                  <p:stCondLst>
                                    <p:cond delay="0"/>
                                  </p:stCondLst>
                                  <p:childTnLst>
                                    <p:set>
                                      <p:cBhvr>
                                        <p:cTn id="14" dur="1" fill="hold">
                                          <p:stCondLst>
                                            <p:cond delay="0"/>
                                          </p:stCondLst>
                                        </p:cTn>
                                        <p:tgtEl>
                                          <p:spTgt spid="6149"/>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146" grpId="0"/>
      <p:bldP spid="6149" grpId="0" animBg="1"/>
      <p:bldP spid="6150" grpId="0"/>
    </p:bldLst>
  </p:timing>
</p:sld>
</file>

<file path=ppt/slides/slide3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6" name="Rectangle 4"/>
          <p:cNvSpPr>
            <a:spLocks noGrp="1" noChangeArrowheads="1"/>
          </p:cNvSpPr>
          <p:nvPr>
            <p:ph type="title"/>
          </p:nvPr>
        </p:nvSpPr>
        <p:spPr/>
        <p:txBody>
          <a:bodyPr/>
          <a:lstStyle/>
          <a:p>
            <a:pPr eaLnBrk="1" hangingPunct="1"/>
            <a:r>
              <a:rPr lang="en-US" altLang="en-US"/>
              <a:t>Two approaches</a:t>
            </a:r>
          </a:p>
        </p:txBody>
      </p:sp>
      <p:sp>
        <p:nvSpPr>
          <p:cNvPr id="6147" name="Rectangle 5"/>
          <p:cNvSpPr>
            <a:spLocks noGrp="1" noChangeArrowheads="1"/>
          </p:cNvSpPr>
          <p:nvPr>
            <p:ph type="body" idx="1"/>
          </p:nvPr>
        </p:nvSpPr>
        <p:spPr>
          <a:xfrm>
            <a:off x="457200" y="1905000"/>
            <a:ext cx="8686800" cy="4525963"/>
          </a:xfrm>
        </p:spPr>
        <p:txBody>
          <a:bodyPr/>
          <a:lstStyle/>
          <a:p>
            <a:pPr eaLnBrk="1" hangingPunct="1">
              <a:lnSpc>
                <a:spcPct val="90000"/>
              </a:lnSpc>
            </a:pPr>
            <a:r>
              <a:rPr lang="en-US" altLang="en-US"/>
              <a:t>Model each interval as uniform distribution</a:t>
            </a:r>
          </a:p>
          <a:p>
            <a:pPr lvl="1" eaLnBrk="1" hangingPunct="1">
              <a:lnSpc>
                <a:spcPct val="90000"/>
              </a:lnSpc>
            </a:pPr>
            <a:r>
              <a:rPr lang="en-US" altLang="en-US">
                <a:solidFill>
                  <a:srgbClr val="006600"/>
                </a:solidFill>
              </a:rPr>
              <a:t>Presumes different values are equally likely</a:t>
            </a:r>
          </a:p>
          <a:p>
            <a:pPr lvl="1" eaLnBrk="1" hangingPunct="1">
              <a:lnSpc>
                <a:spcPct val="90000"/>
              </a:lnSpc>
            </a:pPr>
            <a:r>
              <a:rPr lang="en-US" altLang="en-US">
                <a:solidFill>
                  <a:srgbClr val="006600"/>
                </a:solidFill>
              </a:rPr>
              <a:t>Laplace’s principle of insufficient reason</a:t>
            </a:r>
          </a:p>
          <a:p>
            <a:pPr lvl="1" eaLnBrk="1" hangingPunct="1">
              <a:lnSpc>
                <a:spcPct val="90000"/>
              </a:lnSpc>
            </a:pPr>
            <a:r>
              <a:rPr lang="en-US" altLang="en-US">
                <a:solidFill>
                  <a:srgbClr val="006600"/>
                </a:solidFill>
              </a:rPr>
              <a:t>Calculations relatively easy, but interpretation subtle</a:t>
            </a:r>
          </a:p>
          <a:p>
            <a:pPr lvl="4" eaLnBrk="1" hangingPunct="1">
              <a:lnSpc>
                <a:spcPct val="90000"/>
              </a:lnSpc>
            </a:pPr>
            <a:endParaRPr lang="en-US" altLang="en-US"/>
          </a:p>
          <a:p>
            <a:pPr eaLnBrk="1" hangingPunct="1">
              <a:lnSpc>
                <a:spcPct val="90000"/>
              </a:lnSpc>
            </a:pPr>
            <a:r>
              <a:rPr lang="en-US" altLang="en-US"/>
              <a:t>Model each interval as a </a:t>
            </a:r>
            <a:r>
              <a:rPr lang="en-US" altLang="en-US" i="1"/>
              <a:t>set</a:t>
            </a:r>
            <a:r>
              <a:rPr lang="en-US" altLang="en-US"/>
              <a:t> of possible values</a:t>
            </a:r>
          </a:p>
          <a:p>
            <a:pPr lvl="1" eaLnBrk="1" hangingPunct="1">
              <a:lnSpc>
                <a:spcPct val="90000"/>
              </a:lnSpc>
            </a:pPr>
            <a:r>
              <a:rPr lang="en-US" altLang="en-US">
                <a:solidFill>
                  <a:srgbClr val="006600"/>
                </a:solidFill>
              </a:rPr>
              <a:t>Specifies no single distribution within the range</a:t>
            </a:r>
          </a:p>
          <a:p>
            <a:pPr lvl="1" eaLnBrk="1" hangingPunct="1">
              <a:lnSpc>
                <a:spcPct val="90000"/>
              </a:lnSpc>
            </a:pPr>
            <a:r>
              <a:rPr lang="en-US" altLang="en-US">
                <a:solidFill>
                  <a:srgbClr val="006600"/>
                </a:solidFill>
              </a:rPr>
              <a:t>Theory of imprecise probabilities</a:t>
            </a:r>
          </a:p>
          <a:p>
            <a:pPr lvl="1" eaLnBrk="1" hangingPunct="1">
              <a:lnSpc>
                <a:spcPct val="90000"/>
              </a:lnSpc>
            </a:pPr>
            <a:r>
              <a:rPr lang="en-US" altLang="en-US">
                <a:solidFill>
                  <a:srgbClr val="006600"/>
                </a:solidFill>
              </a:rPr>
              <a:t>Calculations often NP-hard, but interpretation easy</a:t>
            </a:r>
          </a:p>
        </p:txBody>
      </p:sp>
    </p:spTree>
    <p:extLst>
      <p:ext uri="{BB962C8B-B14F-4D97-AF65-F5344CB8AC3E}">
        <p14:creationId xmlns:p14="http://schemas.microsoft.com/office/powerpoint/2010/main" val="2557768408"/>
      </p:ext>
    </p:extLst>
  </p:cSld>
  <p:clrMapOvr>
    <a:masterClrMapping/>
  </p:clrMapOvr>
</p:sld>
</file>

<file path=ppt/slides/slide3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0" name="Title 1"/>
          <p:cNvSpPr>
            <a:spLocks noGrp="1"/>
          </p:cNvSpPr>
          <p:nvPr>
            <p:ph type="title"/>
          </p:nvPr>
        </p:nvSpPr>
        <p:spPr/>
        <p:txBody>
          <a:bodyPr/>
          <a:lstStyle/>
          <a:p>
            <a:r>
              <a:rPr lang="en-US" altLang="en-US"/>
              <a:t>A tale of two data sets</a:t>
            </a:r>
          </a:p>
        </p:txBody>
      </p:sp>
      <p:sp>
        <p:nvSpPr>
          <p:cNvPr id="7171" name="Content Placeholder 3"/>
          <p:cNvSpPr>
            <a:spLocks noGrp="1"/>
          </p:cNvSpPr>
          <p:nvPr>
            <p:ph idx="1"/>
          </p:nvPr>
        </p:nvSpPr>
        <p:spPr>
          <a:xfrm>
            <a:off x="2265363" y="1524000"/>
            <a:ext cx="4521200" cy="5133975"/>
          </a:xfrm>
        </p:spPr>
        <p:txBody>
          <a:bodyPr wrap="none">
            <a:spAutoFit/>
          </a:bodyPr>
          <a:lstStyle/>
          <a:p>
            <a:pPr algn="r">
              <a:buFontTx/>
              <a:buNone/>
            </a:pPr>
            <a:r>
              <a:rPr lang="en-US" altLang="en-US" sz="2800" b="1">
                <a:solidFill>
                  <a:srgbClr val="FF0000"/>
                </a:solidFill>
              </a:rPr>
              <a:t>Skinny data</a:t>
            </a:r>
            <a:r>
              <a:rPr lang="en-US" altLang="en-US" sz="2800" b="1"/>
              <a:t>  	</a:t>
            </a:r>
            <a:r>
              <a:rPr lang="en-US" altLang="en-US" sz="2800" b="1">
                <a:solidFill>
                  <a:srgbClr val="0000CC"/>
                </a:solidFill>
              </a:rPr>
              <a:t>Puffy data</a:t>
            </a:r>
          </a:p>
          <a:p>
            <a:pPr algn="r">
              <a:buFontTx/>
              <a:buNone/>
            </a:pPr>
            <a:r>
              <a:rPr lang="en-US" altLang="en-US" sz="2800">
                <a:solidFill>
                  <a:srgbClr val="FF0000"/>
                </a:solidFill>
              </a:rPr>
              <a:t>[1.00, 2.00]</a:t>
            </a:r>
            <a:r>
              <a:rPr lang="en-US" altLang="en-US" sz="2800"/>
              <a:t>	 	</a:t>
            </a:r>
            <a:r>
              <a:rPr lang="en-US" altLang="en-US" sz="2800">
                <a:solidFill>
                  <a:srgbClr val="0000CC"/>
                </a:solidFill>
              </a:rPr>
              <a:t>[3.5, 6.4]</a:t>
            </a:r>
          </a:p>
          <a:p>
            <a:pPr algn="r">
              <a:buFontTx/>
              <a:buNone/>
            </a:pPr>
            <a:r>
              <a:rPr lang="en-US" altLang="en-US" sz="2800">
                <a:solidFill>
                  <a:srgbClr val="FF0000"/>
                </a:solidFill>
              </a:rPr>
              <a:t>[2.68, 2.98]</a:t>
            </a:r>
            <a:r>
              <a:rPr lang="en-US" altLang="en-US" sz="2800"/>
              <a:t>	 	</a:t>
            </a:r>
            <a:r>
              <a:rPr lang="en-US" altLang="en-US" sz="2800">
                <a:solidFill>
                  <a:srgbClr val="0000CC"/>
                </a:solidFill>
              </a:rPr>
              <a:t>[6.9, 8.8]</a:t>
            </a:r>
          </a:p>
          <a:p>
            <a:pPr algn="r">
              <a:buFontTx/>
              <a:buNone/>
            </a:pPr>
            <a:r>
              <a:rPr lang="en-US" altLang="en-US" sz="2800">
                <a:solidFill>
                  <a:srgbClr val="FF0000"/>
                </a:solidFill>
              </a:rPr>
              <a:t>[7.52, 7.67]	</a:t>
            </a:r>
            <a:r>
              <a:rPr lang="en-US" altLang="en-US" sz="2800"/>
              <a:t> 	</a:t>
            </a:r>
            <a:r>
              <a:rPr lang="en-US" altLang="en-US" sz="2800">
                <a:solidFill>
                  <a:srgbClr val="0000CC"/>
                </a:solidFill>
              </a:rPr>
              <a:t>[6.1, 8.4]</a:t>
            </a:r>
          </a:p>
          <a:p>
            <a:pPr algn="r">
              <a:buFontTx/>
              <a:buNone/>
            </a:pPr>
            <a:r>
              <a:rPr lang="en-US" altLang="en-US" sz="2800">
                <a:solidFill>
                  <a:srgbClr val="FF0000"/>
                </a:solidFill>
              </a:rPr>
              <a:t>[7.73, 8.35]	</a:t>
            </a:r>
            <a:r>
              <a:rPr lang="en-US" altLang="en-US" sz="2800"/>
              <a:t> 	</a:t>
            </a:r>
            <a:r>
              <a:rPr lang="en-US" altLang="en-US" sz="2800">
                <a:solidFill>
                  <a:srgbClr val="0000CC"/>
                </a:solidFill>
              </a:rPr>
              <a:t>[2.8, 6.7]</a:t>
            </a:r>
          </a:p>
          <a:p>
            <a:pPr algn="r">
              <a:buFontTx/>
              <a:buNone/>
            </a:pPr>
            <a:r>
              <a:rPr lang="en-US" altLang="en-US" sz="2800">
                <a:solidFill>
                  <a:srgbClr val="FF0000"/>
                </a:solidFill>
              </a:rPr>
              <a:t>[9.44, 9.99]	</a:t>
            </a:r>
            <a:r>
              <a:rPr lang="en-US" altLang="en-US" sz="2800"/>
              <a:t> 	</a:t>
            </a:r>
            <a:r>
              <a:rPr lang="en-US" altLang="en-US" sz="2800">
                <a:solidFill>
                  <a:srgbClr val="0000CC"/>
                </a:solidFill>
              </a:rPr>
              <a:t>[3.5, 9.7]</a:t>
            </a:r>
          </a:p>
          <a:p>
            <a:pPr algn="r">
              <a:buFontTx/>
              <a:buNone/>
            </a:pPr>
            <a:r>
              <a:rPr lang="en-US" altLang="en-US" sz="2800">
                <a:solidFill>
                  <a:srgbClr val="FF0000"/>
                </a:solidFill>
              </a:rPr>
              <a:t>[3.66, 4.58]	</a:t>
            </a:r>
            <a:r>
              <a:rPr lang="en-US" altLang="en-US" sz="2800"/>
              <a:t> 	</a:t>
            </a:r>
            <a:r>
              <a:rPr lang="en-US" altLang="en-US" sz="2800">
                <a:solidFill>
                  <a:srgbClr val="0000CC"/>
                </a:solidFill>
              </a:rPr>
              <a:t>[6.5, 9.9]</a:t>
            </a:r>
          </a:p>
          <a:p>
            <a:pPr algn="r">
              <a:buFontTx/>
              <a:buNone/>
            </a:pPr>
            <a:r>
              <a:rPr lang="en-US" altLang="en-US" sz="2800">
                <a:solidFill>
                  <a:srgbClr val="0000CC"/>
                </a:solidFill>
              </a:rPr>
              <a:t>[0.15, 3.8]</a:t>
            </a:r>
          </a:p>
          <a:p>
            <a:pPr algn="r">
              <a:buFontTx/>
              <a:buNone/>
            </a:pPr>
            <a:r>
              <a:rPr lang="en-US" altLang="en-US" sz="2800">
                <a:solidFill>
                  <a:srgbClr val="0000CC"/>
                </a:solidFill>
              </a:rPr>
              <a:t>[4.5, 4.9]</a:t>
            </a:r>
          </a:p>
          <a:p>
            <a:pPr algn="r">
              <a:buFontTx/>
              <a:buNone/>
            </a:pPr>
            <a:r>
              <a:rPr lang="en-US" altLang="en-US" sz="2800">
                <a:solidFill>
                  <a:srgbClr val="0000CC"/>
                </a:solidFill>
              </a:rPr>
              <a:t>[7.1, 7.9]</a:t>
            </a:r>
          </a:p>
        </p:txBody>
      </p:sp>
      <p:sp>
        <p:nvSpPr>
          <p:cNvPr id="7172" name="Text Box 5"/>
          <p:cNvSpPr txBox="1">
            <a:spLocks noChangeArrowheads="1"/>
          </p:cNvSpPr>
          <p:nvPr/>
        </p:nvSpPr>
        <p:spPr bwMode="auto">
          <a:xfrm>
            <a:off x="9144000" y="228600"/>
            <a:ext cx="8261350" cy="201406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algn="l" eaLnBrk="1" hangingPunct="1"/>
            <a:r>
              <a:rPr lang="en-US" altLang="en-US"/>
              <a:t>a.1=[1.00, 2.00]	 	; b.1=[3.5, 6.4]</a:t>
            </a:r>
          </a:p>
          <a:p>
            <a:pPr algn="l" eaLnBrk="1" hangingPunct="1"/>
            <a:r>
              <a:rPr lang="en-US" altLang="en-US"/>
              <a:t>a.2=[2.68, 2.98]	 	; b.2=[6.9, 8.8]</a:t>
            </a:r>
          </a:p>
          <a:p>
            <a:pPr algn="l" eaLnBrk="1" hangingPunct="1"/>
            <a:r>
              <a:rPr lang="en-US" altLang="en-US"/>
              <a:t>a.3=[7.52, 7.67]	 	; b.3=[6.1, 8.4]</a:t>
            </a:r>
          </a:p>
          <a:p>
            <a:pPr algn="l" eaLnBrk="1" hangingPunct="1"/>
            <a:r>
              <a:rPr lang="en-US" altLang="en-US"/>
              <a:t>a.4=[7.73, 8.35]	 	; b.4=[2.8, 6.7]</a:t>
            </a:r>
          </a:p>
          <a:p>
            <a:pPr algn="l" eaLnBrk="1" hangingPunct="1"/>
            <a:r>
              <a:rPr lang="en-US" altLang="en-US"/>
              <a:t>a.5=[9.44, 9.99]	 	; b.5=[3.5, 9.7]</a:t>
            </a:r>
          </a:p>
          <a:p>
            <a:pPr algn="l" eaLnBrk="1" hangingPunct="1"/>
            <a:r>
              <a:rPr lang="en-US" altLang="en-US"/>
              <a:t>a.6=[3.66, 4.58]	 	; b.6=[6.5, 9.9]</a:t>
            </a:r>
          </a:p>
          <a:p>
            <a:pPr algn="l" eaLnBrk="1" hangingPunct="1"/>
            <a:r>
              <a:rPr lang="en-US" altLang="en-US"/>
              <a:t>; b.7=[0.15, 3.8]</a:t>
            </a:r>
          </a:p>
          <a:p>
            <a:pPr algn="l" eaLnBrk="1" hangingPunct="1"/>
            <a:r>
              <a:rPr lang="en-US" altLang="en-US"/>
              <a:t>; b.8=[4.5, 4.9]</a:t>
            </a:r>
          </a:p>
          <a:p>
            <a:pPr algn="l" eaLnBrk="1" hangingPunct="1"/>
            <a:r>
              <a:rPr lang="en-US" altLang="en-US"/>
              <a:t>; b.9=[7.1, 7.9]</a:t>
            </a:r>
          </a:p>
          <a:p>
            <a:pPr algn="l" eaLnBrk="1" hangingPunct="1"/>
            <a:endParaRPr lang="en-US" altLang="en-US"/>
          </a:p>
          <a:p>
            <a:pPr algn="l" eaLnBrk="1" hangingPunct="1"/>
            <a:r>
              <a:rPr lang="en-US" altLang="en-US"/>
              <a:t>for i = 1 to 6 do u.i = U(left(a.i), right(a.i))</a:t>
            </a:r>
          </a:p>
          <a:p>
            <a:pPr algn="l" eaLnBrk="1" hangingPunct="1"/>
            <a:r>
              <a:rPr lang="en-US" altLang="en-US"/>
              <a:t>s = v = 0</a:t>
            </a:r>
          </a:p>
          <a:p>
            <a:pPr algn="l" eaLnBrk="1" hangingPunct="1"/>
            <a:r>
              <a:rPr lang="en-US" altLang="en-US"/>
              <a:t>for i = 1 to 6 do s = s + mean(u.i)</a:t>
            </a:r>
          </a:p>
          <a:p>
            <a:pPr algn="l" eaLnBrk="1" hangingPunct="1"/>
            <a:endParaRPr lang="en-US" altLang="en-US" b="1"/>
          </a:p>
          <a:p>
            <a:pPr algn="l" eaLnBrk="1" hangingPunct="1"/>
            <a:endParaRPr lang="en-US" altLang="en-US"/>
          </a:p>
          <a:p>
            <a:pPr algn="l" eaLnBrk="1" hangingPunct="1"/>
            <a:endParaRPr lang="en-US" altLang="en-US"/>
          </a:p>
          <a:p>
            <a:pPr algn="l" eaLnBrk="1" hangingPunct="1"/>
            <a:r>
              <a:rPr lang="en-US" altLang="en-US"/>
              <a:t>s/6</a:t>
            </a:r>
            <a:endParaRPr lang="en-US" altLang="en-US" b="1"/>
          </a:p>
          <a:p>
            <a:pPr algn="l" eaLnBrk="1" hangingPunct="1"/>
            <a:r>
              <a:rPr lang="en-US" altLang="en-US"/>
              <a:t>1/</a:t>
            </a:r>
            <a:r>
              <a:rPr lang="en-US" altLang="en-US" b="1"/>
              <a:t>    [ 0.2744342, 0.2753733] </a:t>
            </a:r>
            <a:endParaRPr lang="en-US" altLang="en-US"/>
          </a:p>
          <a:p>
            <a:pPr algn="l" eaLnBrk="1" hangingPunct="1"/>
            <a:r>
              <a:rPr lang="en-US" altLang="en-US" b="1"/>
              <a:t>    [ 3.631434, 3.643861] </a:t>
            </a:r>
            <a:endParaRPr lang="en-US" altLang="en-US"/>
          </a:p>
          <a:p>
            <a:pPr algn="l" eaLnBrk="1" hangingPunct="1"/>
            <a:endParaRPr lang="en-US" altLang="en-US"/>
          </a:p>
          <a:p>
            <a:pPr algn="l" eaLnBrk="1" hangingPunct="1"/>
            <a:endParaRPr lang="en-US" altLang="en-US"/>
          </a:p>
          <a:p>
            <a:pPr algn="l" eaLnBrk="1" hangingPunct="1"/>
            <a:r>
              <a:rPr lang="en-US" altLang="en-US" b="1"/>
              <a:t>    40.9768 </a:t>
            </a:r>
            <a:endParaRPr lang="en-US" altLang="en-US"/>
          </a:p>
          <a:p>
            <a:pPr algn="l" eaLnBrk="1" hangingPunct="1"/>
            <a:r>
              <a:rPr lang="en-US" altLang="en-US"/>
              <a:t>ma=mix(1,u.1, 1,u.2, 1,u.3, 1,u.4, 1,u.5, 1,u.6) </a:t>
            </a:r>
          </a:p>
          <a:p>
            <a:pPr algn="l" eaLnBrk="1" hangingPunct="1"/>
            <a:r>
              <a:rPr lang="en-US" altLang="en-US"/>
              <a:t>na = N(s/6,sqrt(8.95899))</a:t>
            </a:r>
          </a:p>
          <a:p>
            <a:pPr algn="l" eaLnBrk="1" hangingPunct="1"/>
            <a:endParaRPr lang="en-US" altLang="en-US"/>
          </a:p>
          <a:p>
            <a:pPr algn="l" eaLnBrk="1" hangingPunct="1"/>
            <a:r>
              <a:rPr lang="en-US" altLang="en-US"/>
              <a:t>for i = 1 to 9 do u.i = U(left(b.i), right(b.i))</a:t>
            </a:r>
          </a:p>
          <a:p>
            <a:pPr algn="l" eaLnBrk="1" hangingPunct="1"/>
            <a:r>
              <a:rPr lang="en-US" altLang="en-US"/>
              <a:t>s = v = 0</a:t>
            </a:r>
          </a:p>
          <a:p>
            <a:pPr algn="l" eaLnBrk="1" hangingPunct="1"/>
            <a:r>
              <a:rPr lang="en-US" altLang="en-US"/>
              <a:t>for i = 1 to 9 do s = s + mean(u.i)</a:t>
            </a:r>
          </a:p>
          <a:p>
            <a:pPr algn="l" eaLnBrk="1" hangingPunct="1"/>
            <a:r>
              <a:rPr lang="en-US" altLang="en-US"/>
              <a:t>for i = 1 to 9 do v = v +(var(u.i) + mean(u.i))^2 </a:t>
            </a:r>
          </a:p>
          <a:p>
            <a:pPr algn="l" eaLnBrk="1" hangingPunct="1"/>
            <a:r>
              <a:rPr lang="en-US" altLang="en-US"/>
              <a:t>s/9</a:t>
            </a:r>
          </a:p>
          <a:p>
            <a:pPr algn="l" eaLnBrk="1" hangingPunct="1"/>
            <a:r>
              <a:rPr lang="en-US" altLang="en-US" b="1"/>
              <a:t>    5.975 </a:t>
            </a:r>
          </a:p>
          <a:p>
            <a:pPr algn="l" eaLnBrk="1" hangingPunct="1"/>
            <a:r>
              <a:rPr lang="en-US" altLang="en-US"/>
              <a:t>v/9</a:t>
            </a:r>
          </a:p>
          <a:p>
            <a:pPr algn="l" eaLnBrk="1" hangingPunct="1"/>
            <a:r>
              <a:rPr lang="en-US" altLang="en-US" b="1"/>
              <a:t>    51.39846 </a:t>
            </a:r>
          </a:p>
          <a:p>
            <a:pPr algn="l" eaLnBrk="1" hangingPunct="1"/>
            <a:r>
              <a:rPr lang="en-US" altLang="en-US"/>
              <a:t>mb=mix(1,u.1, 1,u.2, 1,u.3, 1,u.4, 1,u.5, 1,u.6, 1,u.7, 1,u.8, 1,u.9) </a:t>
            </a:r>
          </a:p>
          <a:p>
            <a:pPr algn="l" eaLnBrk="1" hangingPunct="1"/>
            <a:r>
              <a:rPr lang="en-US" altLang="en-US"/>
              <a:t>nb = N(s/9,sqrt(4.55984))</a:t>
            </a:r>
          </a:p>
          <a:p>
            <a:pPr algn="l" eaLnBrk="1" hangingPunct="1"/>
            <a:endParaRPr lang="en-US" altLang="en-US" b="1"/>
          </a:p>
          <a:p>
            <a:pPr algn="l" eaLnBrk="1" hangingPunct="1"/>
            <a:r>
              <a:rPr lang="en-US" altLang="en-US"/>
              <a:t>clear; show ma, mb</a:t>
            </a:r>
          </a:p>
          <a:p>
            <a:pPr algn="l" eaLnBrk="1" hangingPunct="1"/>
            <a:r>
              <a:rPr lang="en-US" altLang="en-US"/>
              <a:t>clear; show na, nb</a:t>
            </a:r>
          </a:p>
          <a:p>
            <a:pPr algn="l" eaLnBrk="1" hangingPunct="1"/>
            <a:endParaRPr lang="en-US" altLang="en-US"/>
          </a:p>
          <a:p>
            <a:pPr algn="l" eaLnBrk="1" hangingPunct="1"/>
            <a:endParaRPr lang="en-US" altLang="en-US"/>
          </a:p>
          <a:p>
            <a:pPr algn="l" eaLnBrk="1" hangingPunct="1"/>
            <a:endParaRPr lang="en-US" altLang="en-US"/>
          </a:p>
          <a:p>
            <a:pPr algn="l" eaLnBrk="1" hangingPunct="1"/>
            <a:endParaRPr lang="en-US" altLang="en-US"/>
          </a:p>
          <a:p>
            <a:pPr algn="l" eaLnBrk="1" hangingPunct="1"/>
            <a:r>
              <a:rPr lang="en-US" altLang="en-US"/>
              <a:t>Skinny = exponential(5.593)</a:t>
            </a:r>
          </a:p>
          <a:p>
            <a:pPr algn="l" eaLnBrk="1" hangingPunct="1"/>
            <a:r>
              <a:rPr lang="en-US" altLang="en-US"/>
              <a:t>Puffy = exponential(5.82)</a:t>
            </a:r>
          </a:p>
          <a:p>
            <a:pPr algn="l" eaLnBrk="1" hangingPunct="1"/>
            <a:endParaRPr lang="en-US" altLang="en-US"/>
          </a:p>
          <a:p>
            <a:pPr algn="l" eaLnBrk="1" hangingPunct="1"/>
            <a:r>
              <a:rPr lang="en-US" altLang="en-US"/>
              <a:t>clear; show Skinny in blue; show Puffy in red</a:t>
            </a:r>
          </a:p>
          <a:p>
            <a:pPr algn="l" eaLnBrk="1" hangingPunct="1"/>
            <a:endParaRPr lang="en-US" altLang="en-US"/>
          </a:p>
          <a:p>
            <a:pPr algn="l" eaLnBrk="1" hangingPunct="1"/>
            <a:r>
              <a:rPr lang="en-US" altLang="en-US"/>
              <a:t>ia=mix(1,a.1, 1,a.2, 1,a.3, 1,a.4, 1,a.5, 1,a.6) </a:t>
            </a:r>
          </a:p>
          <a:p>
            <a:pPr algn="l" eaLnBrk="1" hangingPunct="1"/>
            <a:r>
              <a:rPr lang="en-US" altLang="en-US"/>
              <a:t>ib=mix(1,b.1, 1,b.2, 1,b.3, 1,b.4, 1,b.5, 1,b.6, 1,b.7, 1,b.8, 1,b.9) </a:t>
            </a:r>
          </a:p>
          <a:p>
            <a:pPr algn="l" eaLnBrk="1" hangingPunct="1"/>
            <a:r>
              <a:rPr lang="en-US" altLang="en-US"/>
              <a:t>m = spanning(ma |*| mb)</a:t>
            </a:r>
          </a:p>
          <a:p>
            <a:pPr algn="l" eaLnBrk="1" hangingPunct="1"/>
            <a:r>
              <a:rPr lang="en-US" altLang="en-US"/>
              <a:t>i = ia |*| ib</a:t>
            </a:r>
          </a:p>
          <a:p>
            <a:pPr algn="l" eaLnBrk="1" hangingPunct="1"/>
            <a:r>
              <a:rPr lang="en-US" altLang="en-US"/>
              <a:t>clear; show m; show i</a:t>
            </a:r>
          </a:p>
          <a:p>
            <a:pPr algn="l" eaLnBrk="1" hangingPunct="1"/>
            <a:r>
              <a:rPr lang="en-US" altLang="en-US" b="1"/>
              <a:t>    ~(range=[0.15,98.901],  mean=[24.3,43.8],  var=[189,1029]) </a:t>
            </a:r>
          </a:p>
          <a:p>
            <a:pPr algn="l" eaLnBrk="1" hangingPunct="1"/>
            <a:r>
              <a:rPr lang="en-US" altLang="en-US"/>
              <a:t>e = Skinny |*| Puffy</a:t>
            </a:r>
          </a:p>
          <a:p>
            <a:pPr algn="l" eaLnBrk="1" hangingPunct="1"/>
            <a:r>
              <a:rPr lang="en-US" altLang="en-US" b="1"/>
              <a:t>    ~(range=[0,913.784],  mean=32.5513,  var=[3178.7535827,3178.7535828]) </a:t>
            </a:r>
          </a:p>
          <a:p>
            <a:pPr algn="l" eaLnBrk="1" hangingPunct="1"/>
            <a:r>
              <a:rPr lang="en-US" altLang="en-US"/>
              <a:t>clear; show i,e</a:t>
            </a:r>
          </a:p>
          <a:p>
            <a:pPr algn="l" eaLnBrk="1" hangingPunct="1"/>
            <a:endParaRPr lang="en-US" altLang="en-US"/>
          </a:p>
          <a:p>
            <a:pPr algn="l" eaLnBrk="1" hangingPunct="1"/>
            <a:r>
              <a:rPr lang="en-US" altLang="en-US" b="1"/>
              <a:t>Syntax Problem</a:t>
            </a:r>
          </a:p>
          <a:p>
            <a:pPr algn="l" eaLnBrk="1" hangingPunct="1"/>
            <a:r>
              <a:rPr lang="en-US" altLang="en-US"/>
              <a:t>1/1.443</a:t>
            </a:r>
          </a:p>
          <a:p>
            <a:pPr algn="l" eaLnBrk="1" hangingPunct="1"/>
            <a:r>
              <a:rPr lang="en-US" altLang="en-US" b="1"/>
              <a:t>    0.6930007 </a:t>
            </a:r>
          </a:p>
          <a:p>
            <a:pPr algn="l" eaLnBrk="1" hangingPunct="1"/>
            <a:endParaRPr lang="en-US" altLang="en-US" b="1"/>
          </a:p>
          <a:p>
            <a:pPr algn="l" eaLnBrk="1" hangingPunct="1"/>
            <a:endParaRPr lang="en-US" altLang="en-US"/>
          </a:p>
          <a:p>
            <a:pPr algn="l" eaLnBrk="1" hangingPunct="1"/>
            <a:r>
              <a:rPr lang="en-US" altLang="en-US"/>
              <a:t>s = exponential([5.4,5.7])</a:t>
            </a:r>
          </a:p>
          <a:p>
            <a:pPr algn="l" eaLnBrk="1" hangingPunct="1"/>
            <a:r>
              <a:rPr lang="en-US" altLang="en-US"/>
              <a:t>p = exponential([4.5,7.2])</a:t>
            </a:r>
          </a:p>
          <a:p>
            <a:pPr algn="l" eaLnBrk="1" hangingPunct="1"/>
            <a:r>
              <a:rPr lang="en-US" altLang="en-US"/>
              <a:t>d = s |*| p</a:t>
            </a:r>
          </a:p>
          <a:p>
            <a:pPr algn="l" eaLnBrk="1" hangingPunct="1"/>
            <a:endParaRPr lang="en-US" altLang="en-US" b="1"/>
          </a:p>
          <a:p>
            <a:pPr algn="l" eaLnBrk="1" hangingPunct="1"/>
            <a:r>
              <a:rPr lang="en-US" altLang="en-US"/>
              <a:t>clear; show e; show d</a:t>
            </a:r>
          </a:p>
          <a:p>
            <a:pPr algn="l" eaLnBrk="1" hangingPunct="1"/>
            <a:r>
              <a:rPr lang="en-US" altLang="en-US"/>
              <a:t>e = max(0.1, min(e,200))</a:t>
            </a:r>
          </a:p>
          <a:p>
            <a:pPr algn="l" eaLnBrk="1" hangingPunct="1"/>
            <a:r>
              <a:rPr lang="en-US" altLang="en-US"/>
              <a:t>d = max(0.1,min(d,200))</a:t>
            </a:r>
          </a:p>
          <a:p>
            <a:pPr algn="l" eaLnBrk="1" hangingPunct="1"/>
            <a:r>
              <a:rPr lang="en-US" altLang="en-US"/>
              <a:t>clear; show e,d</a:t>
            </a:r>
          </a:p>
          <a:p>
            <a:pPr algn="l" eaLnBrk="1" hangingPunct="1"/>
            <a:endParaRPr lang="en-US" altLang="en-US"/>
          </a:p>
          <a:p>
            <a:pPr algn="l" eaLnBrk="1" hangingPunct="1"/>
            <a:endParaRPr lang="en-US" altLang="en-US"/>
          </a:p>
          <a:p>
            <a:pPr algn="l" eaLnBrk="1" hangingPunct="1"/>
            <a:endParaRPr lang="en-US" altLang="en-US"/>
          </a:p>
        </p:txBody>
      </p:sp>
    </p:spTree>
    <p:extLst>
      <p:ext uri="{BB962C8B-B14F-4D97-AF65-F5344CB8AC3E}">
        <p14:creationId xmlns:p14="http://schemas.microsoft.com/office/powerpoint/2010/main" val="959398051"/>
      </p:ext>
    </p:extLst>
  </p:cSld>
  <p:clrMapOvr>
    <a:masterClrMapping/>
  </p:clrMapOvr>
</p:sld>
</file>

<file path=ppt/slides/slide3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4" name="AutoShape 112"/>
          <p:cNvSpPr>
            <a:spLocks noChangeAspect="1" noChangeArrowheads="1" noTextEdit="1"/>
          </p:cNvSpPr>
          <p:nvPr/>
        </p:nvSpPr>
        <p:spPr bwMode="auto">
          <a:xfrm>
            <a:off x="280988" y="1804988"/>
            <a:ext cx="4275137" cy="4062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8195" name="Rectangle 114"/>
          <p:cNvSpPr>
            <a:spLocks noChangeArrowheads="1"/>
          </p:cNvSpPr>
          <p:nvPr/>
        </p:nvSpPr>
        <p:spPr bwMode="auto">
          <a:xfrm>
            <a:off x="323850" y="1811338"/>
            <a:ext cx="4075113" cy="3198812"/>
          </a:xfrm>
          <a:prstGeom prst="rect">
            <a:avLst/>
          </a:prstGeom>
          <a:noFill/>
          <a:ln w="15875" cap="rnd">
            <a:solidFill>
              <a:srgbClr val="808080"/>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8196" name="Line 115"/>
          <p:cNvSpPr>
            <a:spLocks noChangeShapeType="1"/>
          </p:cNvSpPr>
          <p:nvPr/>
        </p:nvSpPr>
        <p:spPr bwMode="auto">
          <a:xfrm>
            <a:off x="323850" y="5010150"/>
            <a:ext cx="4075113" cy="1588"/>
          </a:xfrm>
          <a:prstGeom prst="line">
            <a:avLst/>
          </a:prstGeom>
          <a:noFill/>
          <a:ln w="317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97" name="Line 116"/>
          <p:cNvSpPr>
            <a:spLocks noChangeShapeType="1"/>
          </p:cNvSpPr>
          <p:nvPr/>
        </p:nvSpPr>
        <p:spPr bwMode="auto">
          <a:xfrm flipV="1">
            <a:off x="323850" y="5010150"/>
            <a:ext cx="1588" cy="55563"/>
          </a:xfrm>
          <a:prstGeom prst="line">
            <a:avLst/>
          </a:prstGeom>
          <a:noFill/>
          <a:ln w="317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98" name="Line 117"/>
          <p:cNvSpPr>
            <a:spLocks noChangeShapeType="1"/>
          </p:cNvSpPr>
          <p:nvPr/>
        </p:nvSpPr>
        <p:spPr bwMode="auto">
          <a:xfrm flipV="1">
            <a:off x="1141413" y="5010150"/>
            <a:ext cx="1587" cy="55563"/>
          </a:xfrm>
          <a:prstGeom prst="line">
            <a:avLst/>
          </a:prstGeom>
          <a:noFill/>
          <a:ln w="317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99" name="Line 118"/>
          <p:cNvSpPr>
            <a:spLocks noChangeShapeType="1"/>
          </p:cNvSpPr>
          <p:nvPr/>
        </p:nvSpPr>
        <p:spPr bwMode="auto">
          <a:xfrm flipV="1">
            <a:off x="1958975" y="5010150"/>
            <a:ext cx="1588" cy="55563"/>
          </a:xfrm>
          <a:prstGeom prst="line">
            <a:avLst/>
          </a:prstGeom>
          <a:noFill/>
          <a:ln w="317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200" name="Line 119"/>
          <p:cNvSpPr>
            <a:spLocks noChangeShapeType="1"/>
          </p:cNvSpPr>
          <p:nvPr/>
        </p:nvSpPr>
        <p:spPr bwMode="auto">
          <a:xfrm flipV="1">
            <a:off x="2762250" y="5010150"/>
            <a:ext cx="1588" cy="55563"/>
          </a:xfrm>
          <a:prstGeom prst="line">
            <a:avLst/>
          </a:prstGeom>
          <a:noFill/>
          <a:ln w="317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201" name="Line 120"/>
          <p:cNvSpPr>
            <a:spLocks noChangeShapeType="1"/>
          </p:cNvSpPr>
          <p:nvPr/>
        </p:nvSpPr>
        <p:spPr bwMode="auto">
          <a:xfrm flipV="1">
            <a:off x="3581400" y="5010150"/>
            <a:ext cx="1588" cy="55563"/>
          </a:xfrm>
          <a:prstGeom prst="line">
            <a:avLst/>
          </a:prstGeom>
          <a:noFill/>
          <a:ln w="317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202" name="Line 121"/>
          <p:cNvSpPr>
            <a:spLocks noChangeShapeType="1"/>
          </p:cNvSpPr>
          <p:nvPr/>
        </p:nvSpPr>
        <p:spPr bwMode="auto">
          <a:xfrm flipV="1">
            <a:off x="4398963" y="5010150"/>
            <a:ext cx="1587" cy="55563"/>
          </a:xfrm>
          <a:prstGeom prst="line">
            <a:avLst/>
          </a:prstGeom>
          <a:noFill/>
          <a:ln w="317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203" name="Line 122"/>
          <p:cNvSpPr>
            <a:spLocks noChangeShapeType="1"/>
          </p:cNvSpPr>
          <p:nvPr/>
        </p:nvSpPr>
        <p:spPr bwMode="auto">
          <a:xfrm>
            <a:off x="4168775" y="4090988"/>
            <a:ext cx="230188" cy="1587"/>
          </a:xfrm>
          <a:prstGeom prst="line">
            <a:avLst/>
          </a:prstGeom>
          <a:noFill/>
          <a:ln w="76200">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204" name="Line 123"/>
          <p:cNvSpPr>
            <a:spLocks noChangeShapeType="1"/>
          </p:cNvSpPr>
          <p:nvPr/>
        </p:nvSpPr>
        <p:spPr bwMode="auto">
          <a:xfrm>
            <a:off x="1816100" y="4549775"/>
            <a:ext cx="373063" cy="1588"/>
          </a:xfrm>
          <a:prstGeom prst="line">
            <a:avLst/>
          </a:prstGeom>
          <a:noFill/>
          <a:ln w="76200">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205" name="Rectangle 124"/>
          <p:cNvSpPr>
            <a:spLocks noChangeArrowheads="1"/>
          </p:cNvSpPr>
          <p:nvPr/>
        </p:nvSpPr>
        <p:spPr bwMode="auto">
          <a:xfrm>
            <a:off x="228600" y="5029200"/>
            <a:ext cx="177800" cy="427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algn="l" eaLnBrk="1" hangingPunct="1"/>
            <a:r>
              <a:rPr lang="en-US" altLang="en-US" sz="2800">
                <a:solidFill>
                  <a:srgbClr val="000000"/>
                </a:solidFill>
                <a:latin typeface="Times New Roman" panose="02020603050405020304" pitchFamily="18" charset="0"/>
              </a:rPr>
              <a:t>0</a:t>
            </a:r>
            <a:endParaRPr lang="en-US" altLang="en-US" sz="2800">
              <a:latin typeface="Times New Roman" panose="02020603050405020304" pitchFamily="18" charset="0"/>
            </a:endParaRPr>
          </a:p>
        </p:txBody>
      </p:sp>
      <p:sp>
        <p:nvSpPr>
          <p:cNvPr id="8206" name="Rectangle 125"/>
          <p:cNvSpPr>
            <a:spLocks noChangeArrowheads="1"/>
          </p:cNvSpPr>
          <p:nvPr/>
        </p:nvSpPr>
        <p:spPr bwMode="auto">
          <a:xfrm>
            <a:off x="1047750" y="5029200"/>
            <a:ext cx="177800" cy="427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algn="l" eaLnBrk="1" hangingPunct="1"/>
            <a:r>
              <a:rPr lang="en-US" altLang="en-US" sz="2800">
                <a:solidFill>
                  <a:srgbClr val="000000"/>
                </a:solidFill>
                <a:latin typeface="Times New Roman" panose="02020603050405020304" pitchFamily="18" charset="0"/>
              </a:rPr>
              <a:t>2</a:t>
            </a:r>
            <a:endParaRPr lang="en-US" altLang="en-US" sz="2800">
              <a:latin typeface="Times New Roman" panose="02020603050405020304" pitchFamily="18" charset="0"/>
            </a:endParaRPr>
          </a:p>
        </p:txBody>
      </p:sp>
      <p:sp>
        <p:nvSpPr>
          <p:cNvPr id="8207" name="Rectangle 126"/>
          <p:cNvSpPr>
            <a:spLocks noChangeArrowheads="1"/>
          </p:cNvSpPr>
          <p:nvPr/>
        </p:nvSpPr>
        <p:spPr bwMode="auto">
          <a:xfrm>
            <a:off x="1863725" y="5029200"/>
            <a:ext cx="177800" cy="427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algn="l" eaLnBrk="1" hangingPunct="1"/>
            <a:r>
              <a:rPr lang="en-US" altLang="en-US" sz="2800">
                <a:solidFill>
                  <a:srgbClr val="000000"/>
                </a:solidFill>
                <a:latin typeface="Times New Roman" panose="02020603050405020304" pitchFamily="18" charset="0"/>
              </a:rPr>
              <a:t>4</a:t>
            </a:r>
            <a:endParaRPr lang="en-US" altLang="en-US" sz="2800">
              <a:latin typeface="Times New Roman" panose="02020603050405020304" pitchFamily="18" charset="0"/>
            </a:endParaRPr>
          </a:p>
        </p:txBody>
      </p:sp>
      <p:sp>
        <p:nvSpPr>
          <p:cNvPr id="8208" name="Rectangle 127"/>
          <p:cNvSpPr>
            <a:spLocks noChangeArrowheads="1"/>
          </p:cNvSpPr>
          <p:nvPr/>
        </p:nvSpPr>
        <p:spPr bwMode="auto">
          <a:xfrm>
            <a:off x="2667000" y="5029200"/>
            <a:ext cx="177800" cy="427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algn="l" eaLnBrk="1" hangingPunct="1"/>
            <a:r>
              <a:rPr lang="en-US" altLang="en-US" sz="2800">
                <a:solidFill>
                  <a:srgbClr val="000000"/>
                </a:solidFill>
                <a:latin typeface="Times New Roman" panose="02020603050405020304" pitchFamily="18" charset="0"/>
              </a:rPr>
              <a:t>6</a:t>
            </a:r>
            <a:endParaRPr lang="en-US" altLang="en-US" sz="2800">
              <a:latin typeface="Times New Roman" panose="02020603050405020304" pitchFamily="18" charset="0"/>
            </a:endParaRPr>
          </a:p>
        </p:txBody>
      </p:sp>
      <p:sp>
        <p:nvSpPr>
          <p:cNvPr id="8209" name="Rectangle 128"/>
          <p:cNvSpPr>
            <a:spLocks noChangeArrowheads="1"/>
          </p:cNvSpPr>
          <p:nvPr/>
        </p:nvSpPr>
        <p:spPr bwMode="auto">
          <a:xfrm>
            <a:off x="3486150" y="5029200"/>
            <a:ext cx="177800" cy="427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algn="l" eaLnBrk="1" hangingPunct="1"/>
            <a:r>
              <a:rPr lang="en-US" altLang="en-US" sz="2800">
                <a:solidFill>
                  <a:srgbClr val="000000"/>
                </a:solidFill>
                <a:latin typeface="Times New Roman" panose="02020603050405020304" pitchFamily="18" charset="0"/>
              </a:rPr>
              <a:t>8</a:t>
            </a:r>
            <a:endParaRPr lang="en-US" altLang="en-US" sz="2800">
              <a:latin typeface="Times New Roman" panose="02020603050405020304" pitchFamily="18" charset="0"/>
            </a:endParaRPr>
          </a:p>
        </p:txBody>
      </p:sp>
      <p:sp>
        <p:nvSpPr>
          <p:cNvPr id="8210" name="Rectangle 129"/>
          <p:cNvSpPr>
            <a:spLocks noChangeArrowheads="1"/>
          </p:cNvSpPr>
          <p:nvPr/>
        </p:nvSpPr>
        <p:spPr bwMode="auto">
          <a:xfrm>
            <a:off x="4246563" y="5029200"/>
            <a:ext cx="355600" cy="427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algn="l" eaLnBrk="1" hangingPunct="1"/>
            <a:r>
              <a:rPr lang="en-US" altLang="en-US" sz="2800">
                <a:solidFill>
                  <a:srgbClr val="000000"/>
                </a:solidFill>
                <a:latin typeface="Times New Roman" panose="02020603050405020304" pitchFamily="18" charset="0"/>
              </a:rPr>
              <a:t>10</a:t>
            </a:r>
            <a:endParaRPr lang="en-US" altLang="en-US" sz="2800">
              <a:latin typeface="Times New Roman" panose="02020603050405020304" pitchFamily="18" charset="0"/>
            </a:endParaRPr>
          </a:p>
        </p:txBody>
      </p:sp>
      <p:sp>
        <p:nvSpPr>
          <p:cNvPr id="8211" name="Rectangle 130"/>
          <p:cNvSpPr>
            <a:spLocks noChangeArrowheads="1"/>
          </p:cNvSpPr>
          <p:nvPr/>
        </p:nvSpPr>
        <p:spPr bwMode="auto">
          <a:xfrm>
            <a:off x="2274888" y="5448300"/>
            <a:ext cx="201612"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algn="l" eaLnBrk="1" hangingPunct="1"/>
            <a:r>
              <a:rPr lang="en-US" altLang="en-US" sz="2600" i="1">
                <a:solidFill>
                  <a:srgbClr val="000000"/>
                </a:solidFill>
                <a:latin typeface="Times New Roman" panose="02020603050405020304" pitchFamily="18" charset="0"/>
              </a:rPr>
              <a:t>X</a:t>
            </a:r>
            <a:endParaRPr lang="en-US" altLang="en-US"/>
          </a:p>
        </p:txBody>
      </p:sp>
      <p:sp>
        <p:nvSpPr>
          <p:cNvPr id="8212" name="Line 131"/>
          <p:cNvSpPr>
            <a:spLocks noChangeShapeType="1"/>
          </p:cNvSpPr>
          <p:nvPr/>
        </p:nvSpPr>
        <p:spPr bwMode="auto">
          <a:xfrm>
            <a:off x="692150" y="2270125"/>
            <a:ext cx="215900" cy="1588"/>
          </a:xfrm>
          <a:prstGeom prst="line">
            <a:avLst/>
          </a:prstGeom>
          <a:noFill/>
          <a:ln w="76200">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213" name="Line 132"/>
          <p:cNvSpPr>
            <a:spLocks noChangeShapeType="1"/>
          </p:cNvSpPr>
          <p:nvPr/>
        </p:nvSpPr>
        <p:spPr bwMode="auto">
          <a:xfrm>
            <a:off x="1381125" y="2730500"/>
            <a:ext cx="128588" cy="1588"/>
          </a:xfrm>
          <a:prstGeom prst="line">
            <a:avLst/>
          </a:prstGeom>
          <a:noFill/>
          <a:ln w="76200">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214" name="Line 133"/>
          <p:cNvSpPr>
            <a:spLocks noChangeShapeType="1"/>
          </p:cNvSpPr>
          <p:nvPr/>
        </p:nvSpPr>
        <p:spPr bwMode="auto">
          <a:xfrm>
            <a:off x="3362325" y="3189288"/>
            <a:ext cx="58738" cy="1587"/>
          </a:xfrm>
          <a:prstGeom prst="line">
            <a:avLst/>
          </a:prstGeom>
          <a:noFill/>
          <a:ln w="76200">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215" name="Line 134"/>
          <p:cNvSpPr>
            <a:spLocks noChangeShapeType="1"/>
          </p:cNvSpPr>
          <p:nvPr/>
        </p:nvSpPr>
        <p:spPr bwMode="auto">
          <a:xfrm>
            <a:off x="3448050" y="3632200"/>
            <a:ext cx="244475" cy="1588"/>
          </a:xfrm>
          <a:prstGeom prst="line">
            <a:avLst/>
          </a:prstGeom>
          <a:noFill/>
          <a:ln w="76200">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216" name="Rectangle 135"/>
          <p:cNvSpPr>
            <a:spLocks noChangeArrowheads="1"/>
          </p:cNvSpPr>
          <p:nvPr/>
        </p:nvSpPr>
        <p:spPr bwMode="auto">
          <a:xfrm>
            <a:off x="323850" y="1811338"/>
            <a:ext cx="4075113" cy="3198812"/>
          </a:xfrm>
          <a:prstGeom prst="rect">
            <a:avLst/>
          </a:prstGeom>
          <a:noFill/>
          <a:ln w="15875" cap="rnd">
            <a:solidFill>
              <a:srgbClr val="808080"/>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8217" name="Line 136"/>
          <p:cNvSpPr>
            <a:spLocks noChangeShapeType="1"/>
          </p:cNvSpPr>
          <p:nvPr/>
        </p:nvSpPr>
        <p:spPr bwMode="auto">
          <a:xfrm>
            <a:off x="323850" y="5010150"/>
            <a:ext cx="4075113" cy="1588"/>
          </a:xfrm>
          <a:prstGeom prst="line">
            <a:avLst/>
          </a:prstGeom>
          <a:noFill/>
          <a:ln w="317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218" name="Line 137"/>
          <p:cNvSpPr>
            <a:spLocks noChangeShapeType="1"/>
          </p:cNvSpPr>
          <p:nvPr/>
        </p:nvSpPr>
        <p:spPr bwMode="auto">
          <a:xfrm flipV="1">
            <a:off x="323850" y="5010150"/>
            <a:ext cx="1588" cy="55563"/>
          </a:xfrm>
          <a:prstGeom prst="line">
            <a:avLst/>
          </a:prstGeom>
          <a:noFill/>
          <a:ln w="317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219" name="Line 138"/>
          <p:cNvSpPr>
            <a:spLocks noChangeShapeType="1"/>
          </p:cNvSpPr>
          <p:nvPr/>
        </p:nvSpPr>
        <p:spPr bwMode="auto">
          <a:xfrm flipV="1">
            <a:off x="1141413" y="5010150"/>
            <a:ext cx="1587" cy="55563"/>
          </a:xfrm>
          <a:prstGeom prst="line">
            <a:avLst/>
          </a:prstGeom>
          <a:noFill/>
          <a:ln w="317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220" name="Line 139"/>
          <p:cNvSpPr>
            <a:spLocks noChangeShapeType="1"/>
          </p:cNvSpPr>
          <p:nvPr/>
        </p:nvSpPr>
        <p:spPr bwMode="auto">
          <a:xfrm flipV="1">
            <a:off x="1958975" y="5010150"/>
            <a:ext cx="1588" cy="55563"/>
          </a:xfrm>
          <a:prstGeom prst="line">
            <a:avLst/>
          </a:prstGeom>
          <a:noFill/>
          <a:ln w="317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221" name="Line 140"/>
          <p:cNvSpPr>
            <a:spLocks noChangeShapeType="1"/>
          </p:cNvSpPr>
          <p:nvPr/>
        </p:nvSpPr>
        <p:spPr bwMode="auto">
          <a:xfrm flipV="1">
            <a:off x="2762250" y="5010150"/>
            <a:ext cx="1588" cy="55563"/>
          </a:xfrm>
          <a:prstGeom prst="line">
            <a:avLst/>
          </a:prstGeom>
          <a:noFill/>
          <a:ln w="317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222" name="Line 141"/>
          <p:cNvSpPr>
            <a:spLocks noChangeShapeType="1"/>
          </p:cNvSpPr>
          <p:nvPr/>
        </p:nvSpPr>
        <p:spPr bwMode="auto">
          <a:xfrm flipV="1">
            <a:off x="3581400" y="5010150"/>
            <a:ext cx="1588" cy="55563"/>
          </a:xfrm>
          <a:prstGeom prst="line">
            <a:avLst/>
          </a:prstGeom>
          <a:noFill/>
          <a:ln w="317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223" name="Line 142"/>
          <p:cNvSpPr>
            <a:spLocks noChangeShapeType="1"/>
          </p:cNvSpPr>
          <p:nvPr/>
        </p:nvSpPr>
        <p:spPr bwMode="auto">
          <a:xfrm flipV="1">
            <a:off x="4398963" y="5010150"/>
            <a:ext cx="1587" cy="55563"/>
          </a:xfrm>
          <a:prstGeom prst="line">
            <a:avLst/>
          </a:prstGeom>
          <a:noFill/>
          <a:ln w="317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224" name="Line 143"/>
          <p:cNvSpPr>
            <a:spLocks noChangeShapeType="1"/>
          </p:cNvSpPr>
          <p:nvPr/>
        </p:nvSpPr>
        <p:spPr bwMode="auto">
          <a:xfrm>
            <a:off x="4168775" y="4090988"/>
            <a:ext cx="230188" cy="1587"/>
          </a:xfrm>
          <a:prstGeom prst="line">
            <a:avLst/>
          </a:prstGeom>
          <a:noFill/>
          <a:ln w="76200">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225" name="Line 144"/>
          <p:cNvSpPr>
            <a:spLocks noChangeShapeType="1"/>
          </p:cNvSpPr>
          <p:nvPr/>
        </p:nvSpPr>
        <p:spPr bwMode="auto">
          <a:xfrm>
            <a:off x="1816100" y="4549775"/>
            <a:ext cx="373063" cy="1588"/>
          </a:xfrm>
          <a:prstGeom prst="line">
            <a:avLst/>
          </a:prstGeom>
          <a:noFill/>
          <a:ln w="76200">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226" name="Rectangle 145"/>
          <p:cNvSpPr>
            <a:spLocks noChangeArrowheads="1"/>
          </p:cNvSpPr>
          <p:nvPr/>
        </p:nvSpPr>
        <p:spPr bwMode="auto">
          <a:xfrm>
            <a:off x="228600" y="5029200"/>
            <a:ext cx="177800" cy="427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algn="l" eaLnBrk="1" hangingPunct="1"/>
            <a:r>
              <a:rPr lang="en-US" altLang="en-US" sz="2800">
                <a:solidFill>
                  <a:srgbClr val="000000"/>
                </a:solidFill>
                <a:latin typeface="Times New Roman" panose="02020603050405020304" pitchFamily="18" charset="0"/>
              </a:rPr>
              <a:t>0</a:t>
            </a:r>
            <a:endParaRPr lang="en-US" altLang="en-US" sz="2800">
              <a:latin typeface="Times New Roman" panose="02020603050405020304" pitchFamily="18" charset="0"/>
            </a:endParaRPr>
          </a:p>
        </p:txBody>
      </p:sp>
      <p:sp>
        <p:nvSpPr>
          <p:cNvPr id="8227" name="Rectangle 146"/>
          <p:cNvSpPr>
            <a:spLocks noChangeArrowheads="1"/>
          </p:cNvSpPr>
          <p:nvPr/>
        </p:nvSpPr>
        <p:spPr bwMode="auto">
          <a:xfrm>
            <a:off x="1047750" y="5029200"/>
            <a:ext cx="177800" cy="427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algn="l" eaLnBrk="1" hangingPunct="1"/>
            <a:r>
              <a:rPr lang="en-US" altLang="en-US" sz="2800">
                <a:solidFill>
                  <a:srgbClr val="000000"/>
                </a:solidFill>
                <a:latin typeface="Times New Roman" panose="02020603050405020304" pitchFamily="18" charset="0"/>
              </a:rPr>
              <a:t>2</a:t>
            </a:r>
            <a:endParaRPr lang="en-US" altLang="en-US" sz="2800">
              <a:latin typeface="Times New Roman" panose="02020603050405020304" pitchFamily="18" charset="0"/>
            </a:endParaRPr>
          </a:p>
        </p:txBody>
      </p:sp>
      <p:sp>
        <p:nvSpPr>
          <p:cNvPr id="8228" name="Rectangle 147"/>
          <p:cNvSpPr>
            <a:spLocks noChangeArrowheads="1"/>
          </p:cNvSpPr>
          <p:nvPr/>
        </p:nvSpPr>
        <p:spPr bwMode="auto">
          <a:xfrm>
            <a:off x="1863725" y="5029200"/>
            <a:ext cx="177800" cy="427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algn="l" eaLnBrk="1" hangingPunct="1"/>
            <a:r>
              <a:rPr lang="en-US" altLang="en-US" sz="2800">
                <a:solidFill>
                  <a:srgbClr val="000000"/>
                </a:solidFill>
                <a:latin typeface="Times New Roman" panose="02020603050405020304" pitchFamily="18" charset="0"/>
              </a:rPr>
              <a:t>4</a:t>
            </a:r>
            <a:endParaRPr lang="en-US" altLang="en-US" sz="2800">
              <a:latin typeface="Times New Roman" panose="02020603050405020304" pitchFamily="18" charset="0"/>
            </a:endParaRPr>
          </a:p>
        </p:txBody>
      </p:sp>
      <p:sp>
        <p:nvSpPr>
          <p:cNvPr id="8229" name="Rectangle 148"/>
          <p:cNvSpPr>
            <a:spLocks noChangeArrowheads="1"/>
          </p:cNvSpPr>
          <p:nvPr/>
        </p:nvSpPr>
        <p:spPr bwMode="auto">
          <a:xfrm>
            <a:off x="2667000" y="5029200"/>
            <a:ext cx="177800" cy="427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algn="l" eaLnBrk="1" hangingPunct="1"/>
            <a:r>
              <a:rPr lang="en-US" altLang="en-US" sz="2800">
                <a:solidFill>
                  <a:srgbClr val="000000"/>
                </a:solidFill>
                <a:latin typeface="Times New Roman" panose="02020603050405020304" pitchFamily="18" charset="0"/>
              </a:rPr>
              <a:t>6</a:t>
            </a:r>
            <a:endParaRPr lang="en-US" altLang="en-US" sz="2800">
              <a:latin typeface="Times New Roman" panose="02020603050405020304" pitchFamily="18" charset="0"/>
            </a:endParaRPr>
          </a:p>
        </p:txBody>
      </p:sp>
      <p:sp>
        <p:nvSpPr>
          <p:cNvPr id="8230" name="Rectangle 149"/>
          <p:cNvSpPr>
            <a:spLocks noChangeArrowheads="1"/>
          </p:cNvSpPr>
          <p:nvPr/>
        </p:nvSpPr>
        <p:spPr bwMode="auto">
          <a:xfrm>
            <a:off x="3486150" y="5029200"/>
            <a:ext cx="177800" cy="427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algn="l" eaLnBrk="1" hangingPunct="1"/>
            <a:r>
              <a:rPr lang="en-US" altLang="en-US" sz="2800">
                <a:solidFill>
                  <a:srgbClr val="000000"/>
                </a:solidFill>
                <a:latin typeface="Times New Roman" panose="02020603050405020304" pitchFamily="18" charset="0"/>
              </a:rPr>
              <a:t>8</a:t>
            </a:r>
            <a:endParaRPr lang="en-US" altLang="en-US" sz="2800">
              <a:latin typeface="Times New Roman" panose="02020603050405020304" pitchFamily="18" charset="0"/>
            </a:endParaRPr>
          </a:p>
        </p:txBody>
      </p:sp>
      <p:sp>
        <p:nvSpPr>
          <p:cNvPr id="8231" name="Rectangle 150"/>
          <p:cNvSpPr>
            <a:spLocks noChangeArrowheads="1"/>
          </p:cNvSpPr>
          <p:nvPr/>
        </p:nvSpPr>
        <p:spPr bwMode="auto">
          <a:xfrm>
            <a:off x="4246563" y="5029200"/>
            <a:ext cx="355600" cy="427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algn="l" eaLnBrk="1" hangingPunct="1"/>
            <a:r>
              <a:rPr lang="en-US" altLang="en-US" sz="2800">
                <a:solidFill>
                  <a:srgbClr val="000000"/>
                </a:solidFill>
                <a:latin typeface="Times New Roman" panose="02020603050405020304" pitchFamily="18" charset="0"/>
              </a:rPr>
              <a:t>10</a:t>
            </a:r>
            <a:endParaRPr lang="en-US" altLang="en-US" sz="2800">
              <a:latin typeface="Times New Roman" panose="02020603050405020304" pitchFamily="18" charset="0"/>
            </a:endParaRPr>
          </a:p>
        </p:txBody>
      </p:sp>
      <p:sp>
        <p:nvSpPr>
          <p:cNvPr id="8232" name="Rectangle 151"/>
          <p:cNvSpPr>
            <a:spLocks noChangeArrowheads="1"/>
          </p:cNvSpPr>
          <p:nvPr/>
        </p:nvSpPr>
        <p:spPr bwMode="auto">
          <a:xfrm>
            <a:off x="2274888" y="5448300"/>
            <a:ext cx="201612"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algn="l" eaLnBrk="1" hangingPunct="1"/>
            <a:r>
              <a:rPr lang="en-US" altLang="en-US" sz="2600" i="1">
                <a:solidFill>
                  <a:srgbClr val="000000"/>
                </a:solidFill>
                <a:latin typeface="Times New Roman" panose="02020603050405020304" pitchFamily="18" charset="0"/>
              </a:rPr>
              <a:t>X</a:t>
            </a:r>
            <a:endParaRPr lang="en-US" altLang="en-US"/>
          </a:p>
        </p:txBody>
      </p:sp>
      <p:sp>
        <p:nvSpPr>
          <p:cNvPr id="8233" name="Line 153"/>
          <p:cNvSpPr>
            <a:spLocks noChangeShapeType="1"/>
          </p:cNvSpPr>
          <p:nvPr/>
        </p:nvSpPr>
        <p:spPr bwMode="auto">
          <a:xfrm>
            <a:off x="1381125" y="2730500"/>
            <a:ext cx="128588" cy="1588"/>
          </a:xfrm>
          <a:prstGeom prst="line">
            <a:avLst/>
          </a:prstGeom>
          <a:noFill/>
          <a:ln w="76200">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234" name="Line 154"/>
          <p:cNvSpPr>
            <a:spLocks noChangeShapeType="1"/>
          </p:cNvSpPr>
          <p:nvPr/>
        </p:nvSpPr>
        <p:spPr bwMode="auto">
          <a:xfrm>
            <a:off x="3362325" y="3189288"/>
            <a:ext cx="58738" cy="1587"/>
          </a:xfrm>
          <a:prstGeom prst="line">
            <a:avLst/>
          </a:prstGeom>
          <a:noFill/>
          <a:ln w="76200">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235" name="Line 155"/>
          <p:cNvSpPr>
            <a:spLocks noChangeShapeType="1"/>
          </p:cNvSpPr>
          <p:nvPr/>
        </p:nvSpPr>
        <p:spPr bwMode="auto">
          <a:xfrm>
            <a:off x="3448050" y="3632200"/>
            <a:ext cx="244475" cy="1588"/>
          </a:xfrm>
          <a:prstGeom prst="line">
            <a:avLst/>
          </a:prstGeom>
          <a:noFill/>
          <a:ln w="76200">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236" name="AutoShape 156"/>
          <p:cNvSpPr>
            <a:spLocks noChangeAspect="1" noChangeArrowheads="1" noTextEdit="1"/>
          </p:cNvSpPr>
          <p:nvPr/>
        </p:nvSpPr>
        <p:spPr bwMode="auto">
          <a:xfrm>
            <a:off x="4502150" y="1604963"/>
            <a:ext cx="4770438" cy="4238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8237" name="Rectangle 158"/>
          <p:cNvSpPr>
            <a:spLocks noChangeArrowheads="1"/>
          </p:cNvSpPr>
          <p:nvPr/>
        </p:nvSpPr>
        <p:spPr bwMode="auto">
          <a:xfrm>
            <a:off x="4846638" y="1819275"/>
            <a:ext cx="4070350" cy="3190875"/>
          </a:xfrm>
          <a:prstGeom prst="rect">
            <a:avLst/>
          </a:prstGeom>
          <a:noFill/>
          <a:ln w="14288" cap="rnd">
            <a:solidFill>
              <a:srgbClr val="808080"/>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8238" name="Line 159"/>
          <p:cNvSpPr>
            <a:spLocks noChangeShapeType="1"/>
          </p:cNvSpPr>
          <p:nvPr/>
        </p:nvSpPr>
        <p:spPr bwMode="auto">
          <a:xfrm>
            <a:off x="4846638" y="5010150"/>
            <a:ext cx="4070350" cy="1588"/>
          </a:xfrm>
          <a:prstGeom prst="line">
            <a:avLst/>
          </a:prstGeom>
          <a:noFill/>
          <a:ln w="317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239" name="Line 160"/>
          <p:cNvSpPr>
            <a:spLocks noChangeShapeType="1"/>
          </p:cNvSpPr>
          <p:nvPr/>
        </p:nvSpPr>
        <p:spPr bwMode="auto">
          <a:xfrm flipV="1">
            <a:off x="4846638" y="5010150"/>
            <a:ext cx="1587" cy="57150"/>
          </a:xfrm>
          <a:prstGeom prst="line">
            <a:avLst/>
          </a:prstGeom>
          <a:noFill/>
          <a:ln w="317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240" name="Line 161"/>
          <p:cNvSpPr>
            <a:spLocks noChangeShapeType="1"/>
          </p:cNvSpPr>
          <p:nvPr/>
        </p:nvSpPr>
        <p:spPr bwMode="auto">
          <a:xfrm flipV="1">
            <a:off x="5665788" y="5010150"/>
            <a:ext cx="1587" cy="57150"/>
          </a:xfrm>
          <a:prstGeom prst="line">
            <a:avLst/>
          </a:prstGeom>
          <a:noFill/>
          <a:ln w="317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241" name="Line 162"/>
          <p:cNvSpPr>
            <a:spLocks noChangeShapeType="1"/>
          </p:cNvSpPr>
          <p:nvPr/>
        </p:nvSpPr>
        <p:spPr bwMode="auto">
          <a:xfrm flipV="1">
            <a:off x="6472238" y="5010150"/>
            <a:ext cx="1587" cy="57150"/>
          </a:xfrm>
          <a:prstGeom prst="line">
            <a:avLst/>
          </a:prstGeom>
          <a:noFill/>
          <a:ln w="317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242" name="Line 163"/>
          <p:cNvSpPr>
            <a:spLocks noChangeShapeType="1"/>
          </p:cNvSpPr>
          <p:nvPr/>
        </p:nvSpPr>
        <p:spPr bwMode="auto">
          <a:xfrm flipV="1">
            <a:off x="7291388" y="5010150"/>
            <a:ext cx="1587" cy="57150"/>
          </a:xfrm>
          <a:prstGeom prst="line">
            <a:avLst/>
          </a:prstGeom>
          <a:noFill/>
          <a:ln w="317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243" name="Line 164"/>
          <p:cNvSpPr>
            <a:spLocks noChangeShapeType="1"/>
          </p:cNvSpPr>
          <p:nvPr/>
        </p:nvSpPr>
        <p:spPr bwMode="auto">
          <a:xfrm flipV="1">
            <a:off x="8096250" y="5010150"/>
            <a:ext cx="1588" cy="57150"/>
          </a:xfrm>
          <a:prstGeom prst="line">
            <a:avLst/>
          </a:prstGeom>
          <a:noFill/>
          <a:ln w="317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244" name="Line 165"/>
          <p:cNvSpPr>
            <a:spLocks noChangeShapeType="1"/>
          </p:cNvSpPr>
          <p:nvPr/>
        </p:nvSpPr>
        <p:spPr bwMode="auto">
          <a:xfrm flipV="1">
            <a:off x="8916988" y="5010150"/>
            <a:ext cx="1587" cy="57150"/>
          </a:xfrm>
          <a:prstGeom prst="line">
            <a:avLst/>
          </a:prstGeom>
          <a:noFill/>
          <a:ln w="317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245" name="Line 166"/>
          <p:cNvSpPr>
            <a:spLocks noChangeShapeType="1"/>
          </p:cNvSpPr>
          <p:nvPr/>
        </p:nvSpPr>
        <p:spPr bwMode="auto">
          <a:xfrm>
            <a:off x="6269038" y="2135188"/>
            <a:ext cx="1179512" cy="1587"/>
          </a:xfrm>
          <a:prstGeom prst="line">
            <a:avLst/>
          </a:prstGeom>
          <a:noFill/>
          <a:ln w="76200">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246" name="Line 167"/>
          <p:cNvSpPr>
            <a:spLocks noChangeShapeType="1"/>
          </p:cNvSpPr>
          <p:nvPr/>
        </p:nvSpPr>
        <p:spPr bwMode="auto">
          <a:xfrm>
            <a:off x="7650163" y="2451100"/>
            <a:ext cx="776287" cy="1588"/>
          </a:xfrm>
          <a:prstGeom prst="line">
            <a:avLst/>
          </a:prstGeom>
          <a:noFill/>
          <a:ln w="76200">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247" name="Line 168"/>
          <p:cNvSpPr>
            <a:spLocks noChangeShapeType="1"/>
          </p:cNvSpPr>
          <p:nvPr/>
        </p:nvSpPr>
        <p:spPr bwMode="auto">
          <a:xfrm>
            <a:off x="7334250" y="2782888"/>
            <a:ext cx="933450" cy="1587"/>
          </a:xfrm>
          <a:prstGeom prst="line">
            <a:avLst/>
          </a:prstGeom>
          <a:noFill/>
          <a:ln w="76200">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248" name="Line 169"/>
          <p:cNvSpPr>
            <a:spLocks noChangeShapeType="1"/>
          </p:cNvSpPr>
          <p:nvPr/>
        </p:nvSpPr>
        <p:spPr bwMode="auto">
          <a:xfrm>
            <a:off x="5981700" y="3098800"/>
            <a:ext cx="1597025" cy="1588"/>
          </a:xfrm>
          <a:prstGeom prst="line">
            <a:avLst/>
          </a:prstGeom>
          <a:noFill/>
          <a:ln w="76200">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249" name="Line 170"/>
          <p:cNvSpPr>
            <a:spLocks noChangeShapeType="1"/>
          </p:cNvSpPr>
          <p:nvPr/>
        </p:nvSpPr>
        <p:spPr bwMode="auto">
          <a:xfrm>
            <a:off x="6269038" y="3414713"/>
            <a:ext cx="2532062" cy="1587"/>
          </a:xfrm>
          <a:prstGeom prst="line">
            <a:avLst/>
          </a:prstGeom>
          <a:noFill/>
          <a:ln w="76200">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250" name="Line 171"/>
          <p:cNvSpPr>
            <a:spLocks noChangeShapeType="1"/>
          </p:cNvSpPr>
          <p:nvPr/>
        </p:nvSpPr>
        <p:spPr bwMode="auto">
          <a:xfrm>
            <a:off x="7493000" y="3730625"/>
            <a:ext cx="1379538" cy="1588"/>
          </a:xfrm>
          <a:prstGeom prst="line">
            <a:avLst/>
          </a:prstGeom>
          <a:noFill/>
          <a:ln w="76200">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251" name="Line 172"/>
          <p:cNvSpPr>
            <a:spLocks noChangeShapeType="1"/>
          </p:cNvSpPr>
          <p:nvPr/>
        </p:nvSpPr>
        <p:spPr bwMode="auto">
          <a:xfrm>
            <a:off x="4903788" y="4046538"/>
            <a:ext cx="1495425" cy="1587"/>
          </a:xfrm>
          <a:prstGeom prst="line">
            <a:avLst/>
          </a:prstGeom>
          <a:noFill/>
          <a:ln w="76200">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252" name="Line 173"/>
          <p:cNvSpPr>
            <a:spLocks noChangeShapeType="1"/>
          </p:cNvSpPr>
          <p:nvPr/>
        </p:nvSpPr>
        <p:spPr bwMode="auto">
          <a:xfrm>
            <a:off x="6672263" y="4378325"/>
            <a:ext cx="173037" cy="1588"/>
          </a:xfrm>
          <a:prstGeom prst="line">
            <a:avLst/>
          </a:prstGeom>
          <a:noFill/>
          <a:ln w="76200">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253" name="Line 174"/>
          <p:cNvSpPr>
            <a:spLocks noChangeShapeType="1"/>
          </p:cNvSpPr>
          <p:nvPr/>
        </p:nvSpPr>
        <p:spPr bwMode="auto">
          <a:xfrm>
            <a:off x="7735888" y="4694238"/>
            <a:ext cx="331787" cy="1587"/>
          </a:xfrm>
          <a:prstGeom prst="line">
            <a:avLst/>
          </a:prstGeom>
          <a:noFill/>
          <a:ln w="76200">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254" name="Rectangle 175"/>
          <p:cNvSpPr>
            <a:spLocks noChangeArrowheads="1"/>
          </p:cNvSpPr>
          <p:nvPr/>
        </p:nvSpPr>
        <p:spPr bwMode="auto">
          <a:xfrm>
            <a:off x="4749800" y="5029200"/>
            <a:ext cx="177800" cy="427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algn="l" eaLnBrk="1" hangingPunct="1"/>
            <a:r>
              <a:rPr lang="en-US" altLang="en-US" sz="2800">
                <a:solidFill>
                  <a:srgbClr val="000000"/>
                </a:solidFill>
                <a:latin typeface="Times New Roman" panose="02020603050405020304" pitchFamily="18" charset="0"/>
              </a:rPr>
              <a:t>0</a:t>
            </a:r>
            <a:endParaRPr lang="en-US" altLang="en-US" sz="2800">
              <a:latin typeface="Times New Roman" panose="02020603050405020304" pitchFamily="18" charset="0"/>
            </a:endParaRPr>
          </a:p>
        </p:txBody>
      </p:sp>
      <p:sp>
        <p:nvSpPr>
          <p:cNvPr id="8255" name="Rectangle 176"/>
          <p:cNvSpPr>
            <a:spLocks noChangeArrowheads="1"/>
          </p:cNvSpPr>
          <p:nvPr/>
        </p:nvSpPr>
        <p:spPr bwMode="auto">
          <a:xfrm>
            <a:off x="5570538" y="5029200"/>
            <a:ext cx="177800" cy="427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algn="l" eaLnBrk="1" hangingPunct="1"/>
            <a:r>
              <a:rPr lang="en-US" altLang="en-US" sz="2800">
                <a:solidFill>
                  <a:srgbClr val="000000"/>
                </a:solidFill>
                <a:latin typeface="Times New Roman" panose="02020603050405020304" pitchFamily="18" charset="0"/>
              </a:rPr>
              <a:t>2</a:t>
            </a:r>
            <a:endParaRPr lang="en-US" altLang="en-US" sz="2800">
              <a:latin typeface="Times New Roman" panose="02020603050405020304" pitchFamily="18" charset="0"/>
            </a:endParaRPr>
          </a:p>
        </p:txBody>
      </p:sp>
      <p:sp>
        <p:nvSpPr>
          <p:cNvPr id="8256" name="Rectangle 177"/>
          <p:cNvSpPr>
            <a:spLocks noChangeArrowheads="1"/>
          </p:cNvSpPr>
          <p:nvPr/>
        </p:nvSpPr>
        <p:spPr bwMode="auto">
          <a:xfrm>
            <a:off x="6376988" y="5029200"/>
            <a:ext cx="177800" cy="427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algn="l" eaLnBrk="1" hangingPunct="1"/>
            <a:r>
              <a:rPr lang="en-US" altLang="en-US" sz="2800">
                <a:solidFill>
                  <a:srgbClr val="000000"/>
                </a:solidFill>
                <a:latin typeface="Times New Roman" panose="02020603050405020304" pitchFamily="18" charset="0"/>
              </a:rPr>
              <a:t>4</a:t>
            </a:r>
            <a:endParaRPr lang="en-US" altLang="en-US" sz="2800">
              <a:latin typeface="Times New Roman" panose="02020603050405020304" pitchFamily="18" charset="0"/>
            </a:endParaRPr>
          </a:p>
        </p:txBody>
      </p:sp>
      <p:sp>
        <p:nvSpPr>
          <p:cNvPr id="8257" name="Rectangle 178"/>
          <p:cNvSpPr>
            <a:spLocks noChangeArrowheads="1"/>
          </p:cNvSpPr>
          <p:nvPr/>
        </p:nvSpPr>
        <p:spPr bwMode="auto">
          <a:xfrm>
            <a:off x="7196138" y="5029200"/>
            <a:ext cx="177800" cy="427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algn="l" eaLnBrk="1" hangingPunct="1"/>
            <a:r>
              <a:rPr lang="en-US" altLang="en-US" sz="2800">
                <a:solidFill>
                  <a:srgbClr val="000000"/>
                </a:solidFill>
                <a:latin typeface="Times New Roman" panose="02020603050405020304" pitchFamily="18" charset="0"/>
              </a:rPr>
              <a:t>6</a:t>
            </a:r>
            <a:endParaRPr lang="en-US" altLang="en-US" sz="2800">
              <a:latin typeface="Times New Roman" panose="02020603050405020304" pitchFamily="18" charset="0"/>
            </a:endParaRPr>
          </a:p>
        </p:txBody>
      </p:sp>
      <p:sp>
        <p:nvSpPr>
          <p:cNvPr id="8258" name="Rectangle 179"/>
          <p:cNvSpPr>
            <a:spLocks noChangeArrowheads="1"/>
          </p:cNvSpPr>
          <p:nvPr/>
        </p:nvSpPr>
        <p:spPr bwMode="auto">
          <a:xfrm>
            <a:off x="8002588" y="5029200"/>
            <a:ext cx="177800" cy="427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algn="l" eaLnBrk="1" hangingPunct="1"/>
            <a:r>
              <a:rPr lang="en-US" altLang="en-US" sz="2800">
                <a:solidFill>
                  <a:srgbClr val="000000"/>
                </a:solidFill>
                <a:latin typeface="Times New Roman" panose="02020603050405020304" pitchFamily="18" charset="0"/>
              </a:rPr>
              <a:t>8</a:t>
            </a:r>
            <a:endParaRPr lang="en-US" altLang="en-US" sz="2800">
              <a:latin typeface="Times New Roman" panose="02020603050405020304" pitchFamily="18" charset="0"/>
            </a:endParaRPr>
          </a:p>
        </p:txBody>
      </p:sp>
      <p:sp>
        <p:nvSpPr>
          <p:cNvPr id="8259" name="Rectangle 180"/>
          <p:cNvSpPr>
            <a:spLocks noChangeArrowheads="1"/>
          </p:cNvSpPr>
          <p:nvPr/>
        </p:nvSpPr>
        <p:spPr bwMode="auto">
          <a:xfrm>
            <a:off x="8764588" y="5029200"/>
            <a:ext cx="355600" cy="427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algn="l" eaLnBrk="1" hangingPunct="1"/>
            <a:r>
              <a:rPr lang="en-US" altLang="en-US" sz="2800">
                <a:solidFill>
                  <a:srgbClr val="000000"/>
                </a:solidFill>
                <a:latin typeface="Times New Roman" panose="02020603050405020304" pitchFamily="18" charset="0"/>
              </a:rPr>
              <a:t>10</a:t>
            </a:r>
            <a:endParaRPr lang="en-US" altLang="en-US" sz="2800">
              <a:latin typeface="Times New Roman" panose="02020603050405020304" pitchFamily="18" charset="0"/>
            </a:endParaRPr>
          </a:p>
        </p:txBody>
      </p:sp>
      <p:sp>
        <p:nvSpPr>
          <p:cNvPr id="8260" name="Rectangle 181"/>
          <p:cNvSpPr>
            <a:spLocks noChangeArrowheads="1"/>
          </p:cNvSpPr>
          <p:nvPr/>
        </p:nvSpPr>
        <p:spPr bwMode="auto">
          <a:xfrm>
            <a:off x="6789738" y="5424488"/>
            <a:ext cx="201612"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algn="l" eaLnBrk="1" hangingPunct="1"/>
            <a:r>
              <a:rPr lang="en-US" altLang="en-US" sz="2600" i="1">
                <a:solidFill>
                  <a:srgbClr val="000000"/>
                </a:solidFill>
                <a:latin typeface="Times New Roman" panose="02020603050405020304" pitchFamily="18" charset="0"/>
              </a:rPr>
              <a:t>X</a:t>
            </a:r>
            <a:endParaRPr lang="en-US" altLang="en-US"/>
          </a:p>
        </p:txBody>
      </p:sp>
      <p:sp>
        <p:nvSpPr>
          <p:cNvPr id="8261" name="Rectangle 182"/>
          <p:cNvSpPr>
            <a:spLocks noChangeArrowheads="1"/>
          </p:cNvSpPr>
          <p:nvPr/>
        </p:nvSpPr>
        <p:spPr bwMode="auto">
          <a:xfrm>
            <a:off x="4846638" y="1819275"/>
            <a:ext cx="4070350" cy="3190875"/>
          </a:xfrm>
          <a:prstGeom prst="rect">
            <a:avLst/>
          </a:prstGeom>
          <a:noFill/>
          <a:ln w="14288" cap="rnd">
            <a:solidFill>
              <a:srgbClr val="808080"/>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8262" name="Line 183"/>
          <p:cNvSpPr>
            <a:spLocks noChangeShapeType="1"/>
          </p:cNvSpPr>
          <p:nvPr/>
        </p:nvSpPr>
        <p:spPr bwMode="auto">
          <a:xfrm>
            <a:off x="4846638" y="5010150"/>
            <a:ext cx="4070350" cy="1588"/>
          </a:xfrm>
          <a:prstGeom prst="line">
            <a:avLst/>
          </a:prstGeom>
          <a:noFill/>
          <a:ln w="317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263" name="Line 184"/>
          <p:cNvSpPr>
            <a:spLocks noChangeShapeType="1"/>
          </p:cNvSpPr>
          <p:nvPr/>
        </p:nvSpPr>
        <p:spPr bwMode="auto">
          <a:xfrm flipV="1">
            <a:off x="4846638" y="5010150"/>
            <a:ext cx="1587" cy="57150"/>
          </a:xfrm>
          <a:prstGeom prst="line">
            <a:avLst/>
          </a:prstGeom>
          <a:noFill/>
          <a:ln w="317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264" name="Line 185"/>
          <p:cNvSpPr>
            <a:spLocks noChangeShapeType="1"/>
          </p:cNvSpPr>
          <p:nvPr/>
        </p:nvSpPr>
        <p:spPr bwMode="auto">
          <a:xfrm flipV="1">
            <a:off x="5665788" y="5010150"/>
            <a:ext cx="1587" cy="57150"/>
          </a:xfrm>
          <a:prstGeom prst="line">
            <a:avLst/>
          </a:prstGeom>
          <a:noFill/>
          <a:ln w="317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265" name="Line 186"/>
          <p:cNvSpPr>
            <a:spLocks noChangeShapeType="1"/>
          </p:cNvSpPr>
          <p:nvPr/>
        </p:nvSpPr>
        <p:spPr bwMode="auto">
          <a:xfrm flipV="1">
            <a:off x="6472238" y="5010150"/>
            <a:ext cx="1587" cy="57150"/>
          </a:xfrm>
          <a:prstGeom prst="line">
            <a:avLst/>
          </a:prstGeom>
          <a:noFill/>
          <a:ln w="317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266" name="Line 187"/>
          <p:cNvSpPr>
            <a:spLocks noChangeShapeType="1"/>
          </p:cNvSpPr>
          <p:nvPr/>
        </p:nvSpPr>
        <p:spPr bwMode="auto">
          <a:xfrm flipV="1">
            <a:off x="7291388" y="5010150"/>
            <a:ext cx="1587" cy="57150"/>
          </a:xfrm>
          <a:prstGeom prst="line">
            <a:avLst/>
          </a:prstGeom>
          <a:noFill/>
          <a:ln w="317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267" name="Line 188"/>
          <p:cNvSpPr>
            <a:spLocks noChangeShapeType="1"/>
          </p:cNvSpPr>
          <p:nvPr/>
        </p:nvSpPr>
        <p:spPr bwMode="auto">
          <a:xfrm flipV="1">
            <a:off x="8096250" y="5010150"/>
            <a:ext cx="1588" cy="57150"/>
          </a:xfrm>
          <a:prstGeom prst="line">
            <a:avLst/>
          </a:prstGeom>
          <a:noFill/>
          <a:ln w="317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268" name="Line 189"/>
          <p:cNvSpPr>
            <a:spLocks noChangeShapeType="1"/>
          </p:cNvSpPr>
          <p:nvPr/>
        </p:nvSpPr>
        <p:spPr bwMode="auto">
          <a:xfrm flipV="1">
            <a:off x="8916988" y="5010150"/>
            <a:ext cx="1587" cy="57150"/>
          </a:xfrm>
          <a:prstGeom prst="line">
            <a:avLst/>
          </a:prstGeom>
          <a:noFill/>
          <a:ln w="317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269" name="Line 190"/>
          <p:cNvSpPr>
            <a:spLocks noChangeShapeType="1"/>
          </p:cNvSpPr>
          <p:nvPr/>
        </p:nvSpPr>
        <p:spPr bwMode="auto">
          <a:xfrm>
            <a:off x="6269038" y="2135188"/>
            <a:ext cx="1179512" cy="1587"/>
          </a:xfrm>
          <a:prstGeom prst="line">
            <a:avLst/>
          </a:prstGeom>
          <a:noFill/>
          <a:ln w="76200">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270" name="Line 191"/>
          <p:cNvSpPr>
            <a:spLocks noChangeShapeType="1"/>
          </p:cNvSpPr>
          <p:nvPr/>
        </p:nvSpPr>
        <p:spPr bwMode="auto">
          <a:xfrm>
            <a:off x="7650163" y="2451100"/>
            <a:ext cx="776287" cy="1588"/>
          </a:xfrm>
          <a:prstGeom prst="line">
            <a:avLst/>
          </a:prstGeom>
          <a:noFill/>
          <a:ln w="76200">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271" name="Line 192"/>
          <p:cNvSpPr>
            <a:spLocks noChangeShapeType="1"/>
          </p:cNvSpPr>
          <p:nvPr/>
        </p:nvSpPr>
        <p:spPr bwMode="auto">
          <a:xfrm>
            <a:off x="7334250" y="2782888"/>
            <a:ext cx="933450" cy="1587"/>
          </a:xfrm>
          <a:prstGeom prst="line">
            <a:avLst/>
          </a:prstGeom>
          <a:noFill/>
          <a:ln w="76200">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272" name="Line 193"/>
          <p:cNvSpPr>
            <a:spLocks noChangeShapeType="1"/>
          </p:cNvSpPr>
          <p:nvPr/>
        </p:nvSpPr>
        <p:spPr bwMode="auto">
          <a:xfrm>
            <a:off x="5981700" y="3098800"/>
            <a:ext cx="1597025" cy="1588"/>
          </a:xfrm>
          <a:prstGeom prst="line">
            <a:avLst/>
          </a:prstGeom>
          <a:noFill/>
          <a:ln w="76200">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273" name="Line 194"/>
          <p:cNvSpPr>
            <a:spLocks noChangeShapeType="1"/>
          </p:cNvSpPr>
          <p:nvPr/>
        </p:nvSpPr>
        <p:spPr bwMode="auto">
          <a:xfrm>
            <a:off x="6269038" y="3414713"/>
            <a:ext cx="2532062" cy="1587"/>
          </a:xfrm>
          <a:prstGeom prst="line">
            <a:avLst/>
          </a:prstGeom>
          <a:noFill/>
          <a:ln w="76200">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274" name="Line 195"/>
          <p:cNvSpPr>
            <a:spLocks noChangeShapeType="1"/>
          </p:cNvSpPr>
          <p:nvPr/>
        </p:nvSpPr>
        <p:spPr bwMode="auto">
          <a:xfrm>
            <a:off x="7493000" y="3730625"/>
            <a:ext cx="1379538" cy="1588"/>
          </a:xfrm>
          <a:prstGeom prst="line">
            <a:avLst/>
          </a:prstGeom>
          <a:noFill/>
          <a:ln w="76200">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275" name="Line 196"/>
          <p:cNvSpPr>
            <a:spLocks noChangeShapeType="1"/>
          </p:cNvSpPr>
          <p:nvPr/>
        </p:nvSpPr>
        <p:spPr bwMode="auto">
          <a:xfrm>
            <a:off x="4903788" y="4046538"/>
            <a:ext cx="1495425" cy="1587"/>
          </a:xfrm>
          <a:prstGeom prst="line">
            <a:avLst/>
          </a:prstGeom>
          <a:noFill/>
          <a:ln w="76200">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276" name="Line 197"/>
          <p:cNvSpPr>
            <a:spLocks noChangeShapeType="1"/>
          </p:cNvSpPr>
          <p:nvPr/>
        </p:nvSpPr>
        <p:spPr bwMode="auto">
          <a:xfrm>
            <a:off x="6672263" y="4378325"/>
            <a:ext cx="173037" cy="1588"/>
          </a:xfrm>
          <a:prstGeom prst="line">
            <a:avLst/>
          </a:prstGeom>
          <a:noFill/>
          <a:ln w="76200">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277" name="Line 198"/>
          <p:cNvSpPr>
            <a:spLocks noChangeShapeType="1"/>
          </p:cNvSpPr>
          <p:nvPr/>
        </p:nvSpPr>
        <p:spPr bwMode="auto">
          <a:xfrm>
            <a:off x="7735888" y="4694238"/>
            <a:ext cx="331787" cy="1587"/>
          </a:xfrm>
          <a:prstGeom prst="line">
            <a:avLst/>
          </a:prstGeom>
          <a:noFill/>
          <a:ln w="76200">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278" name="Rectangle 199"/>
          <p:cNvSpPr>
            <a:spLocks noChangeArrowheads="1"/>
          </p:cNvSpPr>
          <p:nvPr/>
        </p:nvSpPr>
        <p:spPr bwMode="auto">
          <a:xfrm>
            <a:off x="4749800" y="5029200"/>
            <a:ext cx="177800" cy="427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algn="l" eaLnBrk="1" hangingPunct="1"/>
            <a:r>
              <a:rPr lang="en-US" altLang="en-US" sz="2800">
                <a:solidFill>
                  <a:srgbClr val="000000"/>
                </a:solidFill>
                <a:latin typeface="Times New Roman" panose="02020603050405020304" pitchFamily="18" charset="0"/>
              </a:rPr>
              <a:t>0</a:t>
            </a:r>
            <a:endParaRPr lang="en-US" altLang="en-US" sz="2800">
              <a:latin typeface="Times New Roman" panose="02020603050405020304" pitchFamily="18" charset="0"/>
            </a:endParaRPr>
          </a:p>
        </p:txBody>
      </p:sp>
      <p:sp>
        <p:nvSpPr>
          <p:cNvPr id="8279" name="Rectangle 200"/>
          <p:cNvSpPr>
            <a:spLocks noChangeArrowheads="1"/>
          </p:cNvSpPr>
          <p:nvPr/>
        </p:nvSpPr>
        <p:spPr bwMode="auto">
          <a:xfrm>
            <a:off x="5570538" y="5029200"/>
            <a:ext cx="177800" cy="427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algn="l" eaLnBrk="1" hangingPunct="1"/>
            <a:r>
              <a:rPr lang="en-US" altLang="en-US" sz="2800">
                <a:solidFill>
                  <a:srgbClr val="000000"/>
                </a:solidFill>
                <a:latin typeface="Times New Roman" panose="02020603050405020304" pitchFamily="18" charset="0"/>
              </a:rPr>
              <a:t>2</a:t>
            </a:r>
            <a:endParaRPr lang="en-US" altLang="en-US" sz="2800">
              <a:latin typeface="Times New Roman" panose="02020603050405020304" pitchFamily="18" charset="0"/>
            </a:endParaRPr>
          </a:p>
        </p:txBody>
      </p:sp>
      <p:sp>
        <p:nvSpPr>
          <p:cNvPr id="8280" name="Rectangle 201"/>
          <p:cNvSpPr>
            <a:spLocks noChangeArrowheads="1"/>
          </p:cNvSpPr>
          <p:nvPr/>
        </p:nvSpPr>
        <p:spPr bwMode="auto">
          <a:xfrm>
            <a:off x="6376988" y="5029200"/>
            <a:ext cx="177800" cy="427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algn="l" eaLnBrk="1" hangingPunct="1"/>
            <a:r>
              <a:rPr lang="en-US" altLang="en-US" sz="2800">
                <a:solidFill>
                  <a:srgbClr val="000000"/>
                </a:solidFill>
                <a:latin typeface="Times New Roman" panose="02020603050405020304" pitchFamily="18" charset="0"/>
              </a:rPr>
              <a:t>4</a:t>
            </a:r>
            <a:endParaRPr lang="en-US" altLang="en-US" sz="2800">
              <a:latin typeface="Times New Roman" panose="02020603050405020304" pitchFamily="18" charset="0"/>
            </a:endParaRPr>
          </a:p>
        </p:txBody>
      </p:sp>
      <p:sp>
        <p:nvSpPr>
          <p:cNvPr id="8281" name="Rectangle 202"/>
          <p:cNvSpPr>
            <a:spLocks noChangeArrowheads="1"/>
          </p:cNvSpPr>
          <p:nvPr/>
        </p:nvSpPr>
        <p:spPr bwMode="auto">
          <a:xfrm>
            <a:off x="7196138" y="5029200"/>
            <a:ext cx="177800" cy="427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algn="l" eaLnBrk="1" hangingPunct="1"/>
            <a:r>
              <a:rPr lang="en-US" altLang="en-US" sz="2800">
                <a:solidFill>
                  <a:srgbClr val="000000"/>
                </a:solidFill>
                <a:latin typeface="Times New Roman" panose="02020603050405020304" pitchFamily="18" charset="0"/>
              </a:rPr>
              <a:t>6</a:t>
            </a:r>
            <a:endParaRPr lang="en-US" altLang="en-US" sz="2800">
              <a:latin typeface="Times New Roman" panose="02020603050405020304" pitchFamily="18" charset="0"/>
            </a:endParaRPr>
          </a:p>
        </p:txBody>
      </p:sp>
      <p:sp>
        <p:nvSpPr>
          <p:cNvPr id="8282" name="Rectangle 203"/>
          <p:cNvSpPr>
            <a:spLocks noChangeArrowheads="1"/>
          </p:cNvSpPr>
          <p:nvPr/>
        </p:nvSpPr>
        <p:spPr bwMode="auto">
          <a:xfrm>
            <a:off x="8002588" y="5029200"/>
            <a:ext cx="177800" cy="427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algn="l" eaLnBrk="1" hangingPunct="1"/>
            <a:r>
              <a:rPr lang="en-US" altLang="en-US" sz="2800">
                <a:solidFill>
                  <a:srgbClr val="000000"/>
                </a:solidFill>
                <a:latin typeface="Times New Roman" panose="02020603050405020304" pitchFamily="18" charset="0"/>
              </a:rPr>
              <a:t>8</a:t>
            </a:r>
            <a:endParaRPr lang="en-US" altLang="en-US" sz="2800">
              <a:latin typeface="Times New Roman" panose="02020603050405020304" pitchFamily="18" charset="0"/>
            </a:endParaRPr>
          </a:p>
        </p:txBody>
      </p:sp>
      <p:sp>
        <p:nvSpPr>
          <p:cNvPr id="8283" name="Rectangle 204"/>
          <p:cNvSpPr>
            <a:spLocks noChangeArrowheads="1"/>
          </p:cNvSpPr>
          <p:nvPr/>
        </p:nvSpPr>
        <p:spPr bwMode="auto">
          <a:xfrm>
            <a:off x="8764588" y="5029200"/>
            <a:ext cx="355600" cy="427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algn="l" eaLnBrk="1" hangingPunct="1"/>
            <a:r>
              <a:rPr lang="en-US" altLang="en-US" sz="2800">
                <a:solidFill>
                  <a:srgbClr val="000000"/>
                </a:solidFill>
                <a:latin typeface="Times New Roman" panose="02020603050405020304" pitchFamily="18" charset="0"/>
              </a:rPr>
              <a:t>10</a:t>
            </a:r>
            <a:endParaRPr lang="en-US" altLang="en-US" sz="2800">
              <a:latin typeface="Times New Roman" panose="02020603050405020304" pitchFamily="18" charset="0"/>
            </a:endParaRPr>
          </a:p>
        </p:txBody>
      </p:sp>
      <p:sp>
        <p:nvSpPr>
          <p:cNvPr id="8284" name="Rectangle 205"/>
          <p:cNvSpPr>
            <a:spLocks noChangeArrowheads="1"/>
          </p:cNvSpPr>
          <p:nvPr/>
        </p:nvSpPr>
        <p:spPr bwMode="auto">
          <a:xfrm>
            <a:off x="6789738" y="5424488"/>
            <a:ext cx="201612"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algn="l" eaLnBrk="1" hangingPunct="1"/>
            <a:r>
              <a:rPr lang="en-US" altLang="en-US" sz="2600" i="1">
                <a:solidFill>
                  <a:srgbClr val="000000"/>
                </a:solidFill>
                <a:latin typeface="Times New Roman" panose="02020603050405020304" pitchFamily="18" charset="0"/>
              </a:rPr>
              <a:t>X</a:t>
            </a:r>
            <a:endParaRPr lang="en-US" altLang="en-US"/>
          </a:p>
        </p:txBody>
      </p:sp>
      <p:sp>
        <p:nvSpPr>
          <p:cNvPr id="8285" name="Rectangle 206"/>
          <p:cNvSpPr>
            <a:spLocks noChangeArrowheads="1"/>
          </p:cNvSpPr>
          <p:nvPr/>
        </p:nvSpPr>
        <p:spPr bwMode="auto">
          <a:xfrm>
            <a:off x="357188" y="1295400"/>
            <a:ext cx="1150937" cy="487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algn="l" eaLnBrk="1" hangingPunct="1"/>
            <a:r>
              <a:rPr lang="en-US" altLang="en-US" sz="3200">
                <a:solidFill>
                  <a:srgbClr val="FF0000"/>
                </a:solidFill>
                <a:latin typeface="Times New Roman" panose="02020603050405020304" pitchFamily="18" charset="0"/>
              </a:rPr>
              <a:t>Skinny</a:t>
            </a:r>
            <a:endParaRPr lang="en-US" altLang="en-US" sz="3200">
              <a:solidFill>
                <a:srgbClr val="FF0000"/>
              </a:solidFill>
            </a:endParaRPr>
          </a:p>
        </p:txBody>
      </p:sp>
      <p:sp>
        <p:nvSpPr>
          <p:cNvPr id="8286" name="Rectangle 207"/>
          <p:cNvSpPr>
            <a:spLocks noChangeArrowheads="1"/>
          </p:cNvSpPr>
          <p:nvPr/>
        </p:nvSpPr>
        <p:spPr bwMode="auto">
          <a:xfrm>
            <a:off x="4881563" y="1295400"/>
            <a:ext cx="901700" cy="487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algn="l" eaLnBrk="1" hangingPunct="1"/>
            <a:r>
              <a:rPr lang="en-US" altLang="en-US" sz="3200">
                <a:solidFill>
                  <a:srgbClr val="0000CC"/>
                </a:solidFill>
                <a:latin typeface="Times New Roman" panose="02020603050405020304" pitchFamily="18" charset="0"/>
              </a:rPr>
              <a:t>Puffy</a:t>
            </a:r>
            <a:endParaRPr lang="en-US" altLang="en-US" sz="3200">
              <a:solidFill>
                <a:srgbClr val="0000CC"/>
              </a:solidFill>
            </a:endParaRPr>
          </a:p>
        </p:txBody>
      </p:sp>
      <p:sp>
        <p:nvSpPr>
          <p:cNvPr id="8287" name="Line 152"/>
          <p:cNvSpPr>
            <a:spLocks noChangeShapeType="1"/>
          </p:cNvSpPr>
          <p:nvPr/>
        </p:nvSpPr>
        <p:spPr bwMode="auto">
          <a:xfrm>
            <a:off x="757238" y="2270125"/>
            <a:ext cx="385762" cy="1588"/>
          </a:xfrm>
          <a:prstGeom prst="line">
            <a:avLst/>
          </a:prstGeom>
          <a:noFill/>
          <a:ln w="76200">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288" name="TextBox 100"/>
          <p:cNvSpPr txBox="1">
            <a:spLocks noChangeArrowheads="1"/>
          </p:cNvSpPr>
          <p:nvPr/>
        </p:nvSpPr>
        <p:spPr bwMode="auto">
          <a:xfrm>
            <a:off x="9124950" y="685800"/>
            <a:ext cx="3041650" cy="2838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algn="r" eaLnBrk="1" hangingPunct="1"/>
            <a:r>
              <a:rPr lang="en-US" altLang="en-US"/>
              <a:t>Skinny data 	Puffy data</a:t>
            </a:r>
          </a:p>
          <a:p>
            <a:pPr algn="r" eaLnBrk="1" hangingPunct="1"/>
            <a:r>
              <a:rPr lang="en-US" altLang="en-US"/>
              <a:t>[1.00, 2.00]	 [3.5, 6.4]</a:t>
            </a:r>
          </a:p>
          <a:p>
            <a:pPr algn="r" eaLnBrk="1" hangingPunct="1"/>
            <a:r>
              <a:rPr lang="en-US" altLang="en-US"/>
              <a:t>[2.68, 2.98]	 [6.9, 8.8]</a:t>
            </a:r>
          </a:p>
          <a:p>
            <a:pPr algn="r" eaLnBrk="1" hangingPunct="1"/>
            <a:r>
              <a:rPr lang="en-US" altLang="en-US"/>
              <a:t>[7.52, 7.67]	 [6.1, 8.4]</a:t>
            </a:r>
          </a:p>
          <a:p>
            <a:pPr algn="r" eaLnBrk="1" hangingPunct="1"/>
            <a:r>
              <a:rPr lang="en-US" altLang="en-US"/>
              <a:t>[7.73, 8.35]	 [2.8, 6.7]</a:t>
            </a:r>
          </a:p>
          <a:p>
            <a:pPr algn="r" eaLnBrk="1" hangingPunct="1"/>
            <a:r>
              <a:rPr lang="en-US" altLang="en-US"/>
              <a:t>[9.44, 9.99]	 [3.5, 9.7]</a:t>
            </a:r>
          </a:p>
          <a:p>
            <a:pPr algn="r" eaLnBrk="1" hangingPunct="1"/>
            <a:r>
              <a:rPr lang="en-US" altLang="en-US"/>
              <a:t>[3.66, 4.58]	 [6.5, 9.9]</a:t>
            </a:r>
          </a:p>
          <a:p>
            <a:pPr algn="r" eaLnBrk="1" hangingPunct="1"/>
            <a:r>
              <a:rPr lang="en-US" altLang="en-US"/>
              <a:t>[0.15, 3.8]</a:t>
            </a:r>
          </a:p>
          <a:p>
            <a:pPr algn="r" eaLnBrk="1" hangingPunct="1"/>
            <a:r>
              <a:rPr lang="en-US" altLang="en-US"/>
              <a:t>[4.5, 4.9]</a:t>
            </a:r>
          </a:p>
          <a:p>
            <a:pPr algn="r" eaLnBrk="1" hangingPunct="1"/>
            <a:r>
              <a:rPr lang="en-US" altLang="en-US"/>
              <a:t>[7.1, 7.9]</a:t>
            </a:r>
          </a:p>
        </p:txBody>
      </p:sp>
    </p:spTree>
    <p:extLst>
      <p:ext uri="{BB962C8B-B14F-4D97-AF65-F5344CB8AC3E}">
        <p14:creationId xmlns:p14="http://schemas.microsoft.com/office/powerpoint/2010/main" val="727565502"/>
      </p:ext>
    </p:extLst>
  </p:cSld>
  <p:clrMapOvr>
    <a:masterClrMapping/>
  </p:clrMapOvr>
</p:sld>
</file>

<file path=ppt/slides/slide3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8" name="Title 1"/>
          <p:cNvSpPr>
            <a:spLocks noGrp="1"/>
          </p:cNvSpPr>
          <p:nvPr>
            <p:ph type="title"/>
          </p:nvPr>
        </p:nvSpPr>
        <p:spPr/>
        <p:txBody>
          <a:bodyPr/>
          <a:lstStyle/>
          <a:p>
            <a:r>
              <a:rPr lang="en-US" altLang="en-US"/>
              <a:t>Empirical distribution</a:t>
            </a:r>
          </a:p>
        </p:txBody>
      </p:sp>
      <p:sp>
        <p:nvSpPr>
          <p:cNvPr id="9219" name="Content Placeholder 2"/>
          <p:cNvSpPr>
            <a:spLocks noGrp="1"/>
          </p:cNvSpPr>
          <p:nvPr>
            <p:ph idx="1"/>
          </p:nvPr>
        </p:nvSpPr>
        <p:spPr>
          <a:xfrm>
            <a:off x="457200" y="1752600"/>
            <a:ext cx="8229600" cy="4525963"/>
          </a:xfrm>
        </p:spPr>
        <p:txBody>
          <a:bodyPr/>
          <a:lstStyle/>
          <a:p>
            <a:r>
              <a:rPr lang="en-US" altLang="en-US"/>
              <a:t>Summary of the data themselves</a:t>
            </a:r>
          </a:p>
          <a:p>
            <a:pPr lvl="4"/>
            <a:endParaRPr lang="en-US" altLang="en-US"/>
          </a:p>
          <a:p>
            <a:r>
              <a:rPr lang="en-US" altLang="en-US"/>
              <a:t>No distributional assumptions</a:t>
            </a:r>
          </a:p>
          <a:p>
            <a:pPr lvl="4"/>
            <a:endParaRPr lang="en-US" altLang="en-US"/>
          </a:p>
          <a:p>
            <a:r>
              <a:rPr lang="en-US" altLang="en-US"/>
              <a:t>Uniforms approach yields a single distribution</a:t>
            </a:r>
          </a:p>
          <a:p>
            <a:pPr lvl="4"/>
            <a:endParaRPr lang="en-US" altLang="en-US"/>
          </a:p>
          <a:p>
            <a:r>
              <a:rPr lang="en-US" altLang="en-US"/>
              <a:t>Intervals approach yields a probability box (i.e., a class of distributions)</a:t>
            </a:r>
          </a:p>
          <a:p>
            <a:endParaRPr lang="en-US" altLang="en-US"/>
          </a:p>
        </p:txBody>
      </p:sp>
    </p:spTree>
    <p:extLst>
      <p:ext uri="{BB962C8B-B14F-4D97-AF65-F5344CB8AC3E}">
        <p14:creationId xmlns:p14="http://schemas.microsoft.com/office/powerpoint/2010/main" val="3231108890"/>
      </p:ext>
    </p:extLst>
  </p:cSld>
  <p:clrMapOvr>
    <a:masterClrMapping/>
  </p:clrMapOvr>
</p:sld>
</file>

<file path=ppt/slides/slide3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2" name="Rectangle 8"/>
          <p:cNvSpPr>
            <a:spLocks noGrp="1" noChangeArrowheads="1"/>
          </p:cNvSpPr>
          <p:nvPr>
            <p:ph type="title"/>
          </p:nvPr>
        </p:nvSpPr>
        <p:spPr/>
        <p:txBody>
          <a:bodyPr/>
          <a:lstStyle/>
          <a:p>
            <a:pPr eaLnBrk="1" hangingPunct="1"/>
            <a:r>
              <a:rPr lang="en-US" altLang="en-US"/>
              <a:t>Intervals approach</a:t>
            </a:r>
          </a:p>
        </p:txBody>
      </p:sp>
      <p:sp>
        <p:nvSpPr>
          <p:cNvPr id="10243" name="Content Placeholder 3"/>
          <p:cNvSpPr>
            <a:spLocks noGrp="1"/>
          </p:cNvSpPr>
          <p:nvPr>
            <p:ph idx="1"/>
          </p:nvPr>
        </p:nvSpPr>
        <p:spPr>
          <a:xfrm>
            <a:off x="457200" y="5267325"/>
            <a:ext cx="8534400" cy="1295400"/>
          </a:xfrm>
        </p:spPr>
        <p:txBody>
          <a:bodyPr/>
          <a:lstStyle/>
          <a:p>
            <a:r>
              <a:rPr lang="en-US" altLang="en-US"/>
              <a:t>Each side is cumulation of respective endpoints</a:t>
            </a:r>
          </a:p>
          <a:p>
            <a:r>
              <a:rPr lang="en-US" altLang="en-US"/>
              <a:t>Represents both incertitude and variability</a:t>
            </a:r>
          </a:p>
        </p:txBody>
      </p:sp>
      <p:sp>
        <p:nvSpPr>
          <p:cNvPr id="10244" name="AutoShape 6"/>
          <p:cNvSpPr>
            <a:spLocks noChangeAspect="1" noChangeArrowheads="1" noTextEdit="1"/>
          </p:cNvSpPr>
          <p:nvPr/>
        </p:nvSpPr>
        <p:spPr bwMode="auto">
          <a:xfrm>
            <a:off x="76200" y="1743075"/>
            <a:ext cx="9144000" cy="3590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10245" name="Rectangle 8"/>
          <p:cNvSpPr>
            <a:spLocks noChangeArrowheads="1"/>
          </p:cNvSpPr>
          <p:nvPr/>
        </p:nvSpPr>
        <p:spPr bwMode="auto">
          <a:xfrm>
            <a:off x="1468438" y="4535488"/>
            <a:ext cx="158750" cy="381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n-US" altLang="en-US" sz="2500">
                <a:solidFill>
                  <a:srgbClr val="000000"/>
                </a:solidFill>
                <a:latin typeface="Times New Roman" panose="02020603050405020304" pitchFamily="18" charset="0"/>
              </a:rPr>
              <a:t>2</a:t>
            </a:r>
            <a:endParaRPr lang="en-US" altLang="en-US"/>
          </a:p>
        </p:txBody>
      </p:sp>
      <p:sp>
        <p:nvSpPr>
          <p:cNvPr id="10246" name="Rectangle 9"/>
          <p:cNvSpPr>
            <a:spLocks noChangeArrowheads="1"/>
          </p:cNvSpPr>
          <p:nvPr/>
        </p:nvSpPr>
        <p:spPr bwMode="auto">
          <a:xfrm>
            <a:off x="2109788" y="4535488"/>
            <a:ext cx="158750" cy="381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n-US" altLang="en-US" sz="2500">
                <a:solidFill>
                  <a:srgbClr val="000000"/>
                </a:solidFill>
                <a:latin typeface="Times New Roman" panose="02020603050405020304" pitchFamily="18" charset="0"/>
              </a:rPr>
              <a:t>4</a:t>
            </a:r>
            <a:endParaRPr lang="en-US" altLang="en-US"/>
          </a:p>
        </p:txBody>
      </p:sp>
      <p:sp>
        <p:nvSpPr>
          <p:cNvPr id="10247" name="Rectangle 10"/>
          <p:cNvSpPr>
            <a:spLocks noChangeArrowheads="1"/>
          </p:cNvSpPr>
          <p:nvPr/>
        </p:nvSpPr>
        <p:spPr bwMode="auto">
          <a:xfrm>
            <a:off x="2779713" y="4535488"/>
            <a:ext cx="158750" cy="381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n-US" altLang="en-US" sz="2500">
                <a:solidFill>
                  <a:srgbClr val="000000"/>
                </a:solidFill>
                <a:latin typeface="Times New Roman" panose="02020603050405020304" pitchFamily="18" charset="0"/>
              </a:rPr>
              <a:t>6</a:t>
            </a:r>
            <a:endParaRPr lang="en-US" altLang="en-US"/>
          </a:p>
        </p:txBody>
      </p:sp>
      <p:sp>
        <p:nvSpPr>
          <p:cNvPr id="10248" name="Rectangle 11"/>
          <p:cNvSpPr>
            <a:spLocks noChangeArrowheads="1"/>
          </p:cNvSpPr>
          <p:nvPr/>
        </p:nvSpPr>
        <p:spPr bwMode="auto">
          <a:xfrm>
            <a:off x="3463925" y="4535488"/>
            <a:ext cx="158750" cy="381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n-US" altLang="en-US" sz="2500">
                <a:solidFill>
                  <a:srgbClr val="000000"/>
                </a:solidFill>
                <a:latin typeface="Times New Roman" panose="02020603050405020304" pitchFamily="18" charset="0"/>
              </a:rPr>
              <a:t>8</a:t>
            </a:r>
            <a:endParaRPr lang="en-US" altLang="en-US"/>
          </a:p>
        </p:txBody>
      </p:sp>
      <p:sp>
        <p:nvSpPr>
          <p:cNvPr id="10249" name="Rectangle 12"/>
          <p:cNvSpPr>
            <a:spLocks noChangeArrowheads="1"/>
          </p:cNvSpPr>
          <p:nvPr/>
        </p:nvSpPr>
        <p:spPr bwMode="auto">
          <a:xfrm rot="-5400000">
            <a:off x="-946943" y="2974181"/>
            <a:ext cx="2487612"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n-US" altLang="en-US" sz="2100">
                <a:solidFill>
                  <a:srgbClr val="000000"/>
                </a:solidFill>
                <a:latin typeface="Times New Roman" panose="02020603050405020304" pitchFamily="18" charset="0"/>
              </a:rPr>
              <a:t>Cumulative probability</a:t>
            </a:r>
            <a:endParaRPr lang="en-US" altLang="en-US"/>
          </a:p>
        </p:txBody>
      </p:sp>
      <p:sp>
        <p:nvSpPr>
          <p:cNvPr id="10250" name="Rectangle 13"/>
          <p:cNvSpPr>
            <a:spLocks noChangeArrowheads="1"/>
          </p:cNvSpPr>
          <p:nvPr/>
        </p:nvSpPr>
        <p:spPr bwMode="auto">
          <a:xfrm>
            <a:off x="2516188" y="4819650"/>
            <a:ext cx="193675" cy="381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n-US" altLang="en-US" sz="2500" i="1">
                <a:solidFill>
                  <a:srgbClr val="000000"/>
                </a:solidFill>
                <a:latin typeface="Times New Roman" panose="02020603050405020304" pitchFamily="18" charset="0"/>
              </a:rPr>
              <a:t>X</a:t>
            </a:r>
            <a:endParaRPr lang="en-US" altLang="en-US"/>
          </a:p>
        </p:txBody>
      </p:sp>
      <p:sp>
        <p:nvSpPr>
          <p:cNvPr id="10251" name="Rectangle 14"/>
          <p:cNvSpPr>
            <a:spLocks noChangeArrowheads="1"/>
          </p:cNvSpPr>
          <p:nvPr/>
        </p:nvSpPr>
        <p:spPr bwMode="auto">
          <a:xfrm>
            <a:off x="6838950" y="4819650"/>
            <a:ext cx="193675" cy="381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n-US" altLang="en-US" sz="2500" i="1">
                <a:solidFill>
                  <a:srgbClr val="000000"/>
                </a:solidFill>
                <a:latin typeface="Times New Roman" panose="02020603050405020304" pitchFamily="18" charset="0"/>
              </a:rPr>
              <a:t>X</a:t>
            </a:r>
            <a:endParaRPr lang="en-US" altLang="en-US"/>
          </a:p>
        </p:txBody>
      </p:sp>
      <p:sp>
        <p:nvSpPr>
          <p:cNvPr id="10252" name="Rectangle 15"/>
          <p:cNvSpPr>
            <a:spLocks noChangeArrowheads="1"/>
          </p:cNvSpPr>
          <p:nvPr/>
        </p:nvSpPr>
        <p:spPr bwMode="auto">
          <a:xfrm>
            <a:off x="1495425" y="2263775"/>
            <a:ext cx="900113" cy="381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n-US" altLang="en-US" sz="2500">
                <a:solidFill>
                  <a:srgbClr val="000000"/>
                </a:solidFill>
                <a:latin typeface="Times New Roman" panose="02020603050405020304" pitchFamily="18" charset="0"/>
              </a:rPr>
              <a:t>Skinny</a:t>
            </a:r>
            <a:endParaRPr lang="en-US" altLang="en-US"/>
          </a:p>
        </p:txBody>
      </p:sp>
      <p:sp>
        <p:nvSpPr>
          <p:cNvPr id="10253" name="Rectangle 16"/>
          <p:cNvSpPr>
            <a:spLocks noChangeArrowheads="1"/>
          </p:cNvSpPr>
          <p:nvPr/>
        </p:nvSpPr>
        <p:spPr bwMode="auto">
          <a:xfrm>
            <a:off x="5816600" y="2263775"/>
            <a:ext cx="706438" cy="381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n-US" altLang="en-US" sz="2500">
                <a:solidFill>
                  <a:srgbClr val="000000"/>
                </a:solidFill>
                <a:latin typeface="Times New Roman" panose="02020603050405020304" pitchFamily="18" charset="0"/>
              </a:rPr>
              <a:t>Puffy</a:t>
            </a:r>
            <a:endParaRPr lang="en-US" altLang="en-US"/>
          </a:p>
        </p:txBody>
      </p:sp>
      <p:sp>
        <p:nvSpPr>
          <p:cNvPr id="10254" name="Line 17"/>
          <p:cNvSpPr>
            <a:spLocks noChangeShapeType="1"/>
          </p:cNvSpPr>
          <p:nvPr/>
        </p:nvSpPr>
        <p:spPr bwMode="auto">
          <a:xfrm>
            <a:off x="866775" y="4413250"/>
            <a:ext cx="3325813" cy="1588"/>
          </a:xfrm>
          <a:prstGeom prst="line">
            <a:avLst/>
          </a:prstGeom>
          <a:noFill/>
          <a:ln w="317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255" name="Line 18"/>
          <p:cNvSpPr>
            <a:spLocks noChangeShapeType="1"/>
          </p:cNvSpPr>
          <p:nvPr/>
        </p:nvSpPr>
        <p:spPr bwMode="auto">
          <a:xfrm>
            <a:off x="866775" y="4413250"/>
            <a:ext cx="1588" cy="73025"/>
          </a:xfrm>
          <a:prstGeom prst="line">
            <a:avLst/>
          </a:prstGeom>
          <a:noFill/>
          <a:ln w="317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256" name="Line 19"/>
          <p:cNvSpPr>
            <a:spLocks noChangeShapeType="1"/>
          </p:cNvSpPr>
          <p:nvPr/>
        </p:nvSpPr>
        <p:spPr bwMode="auto">
          <a:xfrm>
            <a:off x="866775" y="4413250"/>
            <a:ext cx="1588" cy="122238"/>
          </a:xfrm>
          <a:prstGeom prst="line">
            <a:avLst/>
          </a:prstGeom>
          <a:noFill/>
          <a:ln w="317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257" name="Rectangle 20"/>
          <p:cNvSpPr>
            <a:spLocks noChangeArrowheads="1"/>
          </p:cNvSpPr>
          <p:nvPr/>
        </p:nvSpPr>
        <p:spPr bwMode="auto">
          <a:xfrm>
            <a:off x="800100" y="4535488"/>
            <a:ext cx="158750" cy="381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n-US" altLang="en-US" sz="2500">
                <a:solidFill>
                  <a:srgbClr val="000000"/>
                </a:solidFill>
                <a:latin typeface="Times New Roman" panose="02020603050405020304" pitchFamily="18" charset="0"/>
              </a:rPr>
              <a:t>0</a:t>
            </a:r>
            <a:endParaRPr lang="en-US" altLang="en-US"/>
          </a:p>
        </p:txBody>
      </p:sp>
      <p:sp>
        <p:nvSpPr>
          <p:cNvPr id="10258" name="Line 21"/>
          <p:cNvSpPr>
            <a:spLocks noChangeShapeType="1"/>
          </p:cNvSpPr>
          <p:nvPr/>
        </p:nvSpPr>
        <p:spPr bwMode="auto">
          <a:xfrm>
            <a:off x="1198563" y="4413250"/>
            <a:ext cx="1587" cy="73025"/>
          </a:xfrm>
          <a:prstGeom prst="line">
            <a:avLst/>
          </a:prstGeom>
          <a:noFill/>
          <a:ln w="317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259" name="Line 22"/>
          <p:cNvSpPr>
            <a:spLocks noChangeShapeType="1"/>
          </p:cNvSpPr>
          <p:nvPr/>
        </p:nvSpPr>
        <p:spPr bwMode="auto">
          <a:xfrm>
            <a:off x="1530350" y="4413250"/>
            <a:ext cx="1588" cy="73025"/>
          </a:xfrm>
          <a:prstGeom prst="line">
            <a:avLst/>
          </a:prstGeom>
          <a:noFill/>
          <a:ln w="317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260" name="Line 23"/>
          <p:cNvSpPr>
            <a:spLocks noChangeShapeType="1"/>
          </p:cNvSpPr>
          <p:nvPr/>
        </p:nvSpPr>
        <p:spPr bwMode="auto">
          <a:xfrm>
            <a:off x="1863725" y="4413250"/>
            <a:ext cx="1588" cy="73025"/>
          </a:xfrm>
          <a:prstGeom prst="line">
            <a:avLst/>
          </a:prstGeom>
          <a:noFill/>
          <a:ln w="317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261" name="Line 24"/>
          <p:cNvSpPr>
            <a:spLocks noChangeShapeType="1"/>
          </p:cNvSpPr>
          <p:nvPr/>
        </p:nvSpPr>
        <p:spPr bwMode="auto">
          <a:xfrm>
            <a:off x="2197100" y="4413250"/>
            <a:ext cx="1588" cy="73025"/>
          </a:xfrm>
          <a:prstGeom prst="line">
            <a:avLst/>
          </a:prstGeom>
          <a:noFill/>
          <a:ln w="317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262" name="Line 25"/>
          <p:cNvSpPr>
            <a:spLocks noChangeShapeType="1"/>
          </p:cNvSpPr>
          <p:nvPr/>
        </p:nvSpPr>
        <p:spPr bwMode="auto">
          <a:xfrm>
            <a:off x="2528888" y="4413250"/>
            <a:ext cx="1587" cy="73025"/>
          </a:xfrm>
          <a:prstGeom prst="line">
            <a:avLst/>
          </a:prstGeom>
          <a:noFill/>
          <a:ln w="317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263" name="Line 26"/>
          <p:cNvSpPr>
            <a:spLocks noChangeShapeType="1"/>
          </p:cNvSpPr>
          <p:nvPr/>
        </p:nvSpPr>
        <p:spPr bwMode="auto">
          <a:xfrm>
            <a:off x="2862263" y="4413250"/>
            <a:ext cx="1587" cy="73025"/>
          </a:xfrm>
          <a:prstGeom prst="line">
            <a:avLst/>
          </a:prstGeom>
          <a:noFill/>
          <a:ln w="317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264" name="Line 27"/>
          <p:cNvSpPr>
            <a:spLocks noChangeShapeType="1"/>
          </p:cNvSpPr>
          <p:nvPr/>
        </p:nvSpPr>
        <p:spPr bwMode="auto">
          <a:xfrm>
            <a:off x="3195638" y="4413250"/>
            <a:ext cx="1587" cy="73025"/>
          </a:xfrm>
          <a:prstGeom prst="line">
            <a:avLst/>
          </a:prstGeom>
          <a:noFill/>
          <a:ln w="317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265" name="Line 28"/>
          <p:cNvSpPr>
            <a:spLocks noChangeShapeType="1"/>
          </p:cNvSpPr>
          <p:nvPr/>
        </p:nvSpPr>
        <p:spPr bwMode="auto">
          <a:xfrm>
            <a:off x="3527425" y="4413250"/>
            <a:ext cx="1588" cy="73025"/>
          </a:xfrm>
          <a:prstGeom prst="line">
            <a:avLst/>
          </a:prstGeom>
          <a:noFill/>
          <a:ln w="317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266" name="Line 29"/>
          <p:cNvSpPr>
            <a:spLocks noChangeShapeType="1"/>
          </p:cNvSpPr>
          <p:nvPr/>
        </p:nvSpPr>
        <p:spPr bwMode="auto">
          <a:xfrm>
            <a:off x="3860800" y="4413250"/>
            <a:ext cx="1588" cy="73025"/>
          </a:xfrm>
          <a:prstGeom prst="line">
            <a:avLst/>
          </a:prstGeom>
          <a:noFill/>
          <a:ln w="317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267" name="Line 30"/>
          <p:cNvSpPr>
            <a:spLocks noChangeShapeType="1"/>
          </p:cNvSpPr>
          <p:nvPr/>
        </p:nvSpPr>
        <p:spPr bwMode="auto">
          <a:xfrm>
            <a:off x="4192588" y="4413250"/>
            <a:ext cx="1587" cy="73025"/>
          </a:xfrm>
          <a:prstGeom prst="line">
            <a:avLst/>
          </a:prstGeom>
          <a:noFill/>
          <a:ln w="317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268" name="Line 31"/>
          <p:cNvSpPr>
            <a:spLocks noChangeShapeType="1"/>
          </p:cNvSpPr>
          <p:nvPr/>
        </p:nvSpPr>
        <p:spPr bwMode="auto">
          <a:xfrm>
            <a:off x="4192588" y="4413250"/>
            <a:ext cx="1587" cy="122238"/>
          </a:xfrm>
          <a:prstGeom prst="line">
            <a:avLst/>
          </a:prstGeom>
          <a:noFill/>
          <a:ln w="317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269" name="Rectangle 32"/>
          <p:cNvSpPr>
            <a:spLocks noChangeArrowheads="1"/>
          </p:cNvSpPr>
          <p:nvPr/>
        </p:nvSpPr>
        <p:spPr bwMode="auto">
          <a:xfrm>
            <a:off x="3998913" y="4535488"/>
            <a:ext cx="317500" cy="381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n-US" altLang="en-US" sz="2500">
                <a:solidFill>
                  <a:srgbClr val="000000"/>
                </a:solidFill>
                <a:latin typeface="Times New Roman" panose="02020603050405020304" pitchFamily="18" charset="0"/>
              </a:rPr>
              <a:t>10</a:t>
            </a:r>
            <a:endParaRPr lang="en-US" altLang="en-US"/>
          </a:p>
        </p:txBody>
      </p:sp>
      <p:sp>
        <p:nvSpPr>
          <p:cNvPr id="10270" name="Line 33"/>
          <p:cNvSpPr>
            <a:spLocks noChangeShapeType="1"/>
          </p:cNvSpPr>
          <p:nvPr/>
        </p:nvSpPr>
        <p:spPr bwMode="auto">
          <a:xfrm flipV="1">
            <a:off x="866775" y="1841500"/>
            <a:ext cx="1588" cy="2571750"/>
          </a:xfrm>
          <a:prstGeom prst="line">
            <a:avLst/>
          </a:prstGeom>
          <a:noFill/>
          <a:ln w="317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271" name="Line 34"/>
          <p:cNvSpPr>
            <a:spLocks noChangeShapeType="1"/>
          </p:cNvSpPr>
          <p:nvPr/>
        </p:nvSpPr>
        <p:spPr bwMode="auto">
          <a:xfrm flipH="1">
            <a:off x="739775" y="4413250"/>
            <a:ext cx="127000" cy="1588"/>
          </a:xfrm>
          <a:prstGeom prst="line">
            <a:avLst/>
          </a:prstGeom>
          <a:noFill/>
          <a:ln w="317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272" name="Line 35"/>
          <p:cNvSpPr>
            <a:spLocks noChangeShapeType="1"/>
          </p:cNvSpPr>
          <p:nvPr/>
        </p:nvSpPr>
        <p:spPr bwMode="auto">
          <a:xfrm flipH="1">
            <a:off x="708025" y="4413250"/>
            <a:ext cx="158750" cy="1588"/>
          </a:xfrm>
          <a:prstGeom prst="line">
            <a:avLst/>
          </a:prstGeom>
          <a:noFill/>
          <a:ln w="317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273" name="Rectangle 36"/>
          <p:cNvSpPr>
            <a:spLocks noChangeArrowheads="1"/>
          </p:cNvSpPr>
          <p:nvPr/>
        </p:nvSpPr>
        <p:spPr bwMode="auto">
          <a:xfrm>
            <a:off x="523875" y="4237038"/>
            <a:ext cx="158750" cy="381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n-US" altLang="en-US" sz="2500">
                <a:solidFill>
                  <a:srgbClr val="000000"/>
                </a:solidFill>
                <a:latin typeface="Times New Roman" panose="02020603050405020304" pitchFamily="18" charset="0"/>
              </a:rPr>
              <a:t>0</a:t>
            </a:r>
            <a:endParaRPr lang="en-US" altLang="en-US"/>
          </a:p>
        </p:txBody>
      </p:sp>
      <p:sp>
        <p:nvSpPr>
          <p:cNvPr id="10274" name="Line 37"/>
          <p:cNvSpPr>
            <a:spLocks noChangeShapeType="1"/>
          </p:cNvSpPr>
          <p:nvPr/>
        </p:nvSpPr>
        <p:spPr bwMode="auto">
          <a:xfrm flipH="1">
            <a:off x="739775" y="4156075"/>
            <a:ext cx="127000" cy="1588"/>
          </a:xfrm>
          <a:prstGeom prst="line">
            <a:avLst/>
          </a:prstGeom>
          <a:noFill/>
          <a:ln w="317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275" name="Line 38"/>
          <p:cNvSpPr>
            <a:spLocks noChangeShapeType="1"/>
          </p:cNvSpPr>
          <p:nvPr/>
        </p:nvSpPr>
        <p:spPr bwMode="auto">
          <a:xfrm flipH="1">
            <a:off x="739775" y="3898900"/>
            <a:ext cx="127000" cy="1588"/>
          </a:xfrm>
          <a:prstGeom prst="line">
            <a:avLst/>
          </a:prstGeom>
          <a:noFill/>
          <a:ln w="317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276" name="Line 39"/>
          <p:cNvSpPr>
            <a:spLocks noChangeShapeType="1"/>
          </p:cNvSpPr>
          <p:nvPr/>
        </p:nvSpPr>
        <p:spPr bwMode="auto">
          <a:xfrm flipH="1">
            <a:off x="739775" y="3641725"/>
            <a:ext cx="127000" cy="1588"/>
          </a:xfrm>
          <a:prstGeom prst="line">
            <a:avLst/>
          </a:prstGeom>
          <a:noFill/>
          <a:ln w="317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277" name="Line 40"/>
          <p:cNvSpPr>
            <a:spLocks noChangeShapeType="1"/>
          </p:cNvSpPr>
          <p:nvPr/>
        </p:nvSpPr>
        <p:spPr bwMode="auto">
          <a:xfrm flipH="1">
            <a:off x="739775" y="3384550"/>
            <a:ext cx="127000" cy="1588"/>
          </a:xfrm>
          <a:prstGeom prst="line">
            <a:avLst/>
          </a:prstGeom>
          <a:noFill/>
          <a:ln w="317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278" name="Line 41"/>
          <p:cNvSpPr>
            <a:spLocks noChangeShapeType="1"/>
          </p:cNvSpPr>
          <p:nvPr/>
        </p:nvSpPr>
        <p:spPr bwMode="auto">
          <a:xfrm flipH="1">
            <a:off x="739775" y="3127375"/>
            <a:ext cx="127000" cy="1588"/>
          </a:xfrm>
          <a:prstGeom prst="line">
            <a:avLst/>
          </a:prstGeom>
          <a:noFill/>
          <a:ln w="317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279" name="Line 42"/>
          <p:cNvSpPr>
            <a:spLocks noChangeShapeType="1"/>
          </p:cNvSpPr>
          <p:nvPr/>
        </p:nvSpPr>
        <p:spPr bwMode="auto">
          <a:xfrm flipH="1">
            <a:off x="708025" y="3127375"/>
            <a:ext cx="158750" cy="1588"/>
          </a:xfrm>
          <a:prstGeom prst="line">
            <a:avLst/>
          </a:prstGeom>
          <a:noFill/>
          <a:ln w="317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280" name="Line 43"/>
          <p:cNvSpPr>
            <a:spLocks noChangeShapeType="1"/>
          </p:cNvSpPr>
          <p:nvPr/>
        </p:nvSpPr>
        <p:spPr bwMode="auto">
          <a:xfrm flipH="1">
            <a:off x="739775" y="2871788"/>
            <a:ext cx="127000" cy="1587"/>
          </a:xfrm>
          <a:prstGeom prst="line">
            <a:avLst/>
          </a:prstGeom>
          <a:noFill/>
          <a:ln w="317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281" name="Line 44"/>
          <p:cNvSpPr>
            <a:spLocks noChangeShapeType="1"/>
          </p:cNvSpPr>
          <p:nvPr/>
        </p:nvSpPr>
        <p:spPr bwMode="auto">
          <a:xfrm flipH="1">
            <a:off x="739775" y="2614613"/>
            <a:ext cx="127000" cy="1587"/>
          </a:xfrm>
          <a:prstGeom prst="line">
            <a:avLst/>
          </a:prstGeom>
          <a:noFill/>
          <a:ln w="317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282" name="Line 45"/>
          <p:cNvSpPr>
            <a:spLocks noChangeShapeType="1"/>
          </p:cNvSpPr>
          <p:nvPr/>
        </p:nvSpPr>
        <p:spPr bwMode="auto">
          <a:xfrm flipH="1">
            <a:off x="739775" y="2357438"/>
            <a:ext cx="127000" cy="1587"/>
          </a:xfrm>
          <a:prstGeom prst="line">
            <a:avLst/>
          </a:prstGeom>
          <a:noFill/>
          <a:ln w="317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283" name="Line 46"/>
          <p:cNvSpPr>
            <a:spLocks noChangeShapeType="1"/>
          </p:cNvSpPr>
          <p:nvPr/>
        </p:nvSpPr>
        <p:spPr bwMode="auto">
          <a:xfrm flipH="1">
            <a:off x="739775" y="2098675"/>
            <a:ext cx="127000" cy="1588"/>
          </a:xfrm>
          <a:prstGeom prst="line">
            <a:avLst/>
          </a:prstGeom>
          <a:noFill/>
          <a:ln w="317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284" name="Line 47"/>
          <p:cNvSpPr>
            <a:spLocks noChangeShapeType="1"/>
          </p:cNvSpPr>
          <p:nvPr/>
        </p:nvSpPr>
        <p:spPr bwMode="auto">
          <a:xfrm flipH="1">
            <a:off x="739775" y="1843088"/>
            <a:ext cx="127000" cy="1587"/>
          </a:xfrm>
          <a:prstGeom prst="line">
            <a:avLst/>
          </a:prstGeom>
          <a:noFill/>
          <a:ln w="317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285" name="Line 48"/>
          <p:cNvSpPr>
            <a:spLocks noChangeShapeType="1"/>
          </p:cNvSpPr>
          <p:nvPr/>
        </p:nvSpPr>
        <p:spPr bwMode="auto">
          <a:xfrm flipH="1">
            <a:off x="708025" y="1843088"/>
            <a:ext cx="158750" cy="1587"/>
          </a:xfrm>
          <a:prstGeom prst="line">
            <a:avLst/>
          </a:prstGeom>
          <a:noFill/>
          <a:ln w="317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286" name="Rectangle 49"/>
          <p:cNvSpPr>
            <a:spLocks noChangeArrowheads="1"/>
          </p:cNvSpPr>
          <p:nvPr/>
        </p:nvSpPr>
        <p:spPr bwMode="auto">
          <a:xfrm>
            <a:off x="523875" y="1666875"/>
            <a:ext cx="158750" cy="381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n-US" altLang="en-US" sz="2500">
                <a:solidFill>
                  <a:srgbClr val="000000"/>
                </a:solidFill>
                <a:latin typeface="Times New Roman" panose="02020603050405020304" pitchFamily="18" charset="0"/>
              </a:rPr>
              <a:t>1</a:t>
            </a:r>
            <a:endParaRPr lang="en-US" altLang="en-US"/>
          </a:p>
        </p:txBody>
      </p:sp>
      <p:sp>
        <p:nvSpPr>
          <p:cNvPr id="10287" name="Freeform 50"/>
          <p:cNvSpPr>
            <a:spLocks/>
          </p:cNvSpPr>
          <p:nvPr/>
        </p:nvSpPr>
        <p:spPr bwMode="auto">
          <a:xfrm>
            <a:off x="1198563" y="1841500"/>
            <a:ext cx="2990850" cy="2571750"/>
          </a:xfrm>
          <a:custGeom>
            <a:avLst/>
            <a:gdLst>
              <a:gd name="T0" fmla="*/ 0 w 1884"/>
              <a:gd name="T1" fmla="*/ 2147483647 h 1620"/>
              <a:gd name="T2" fmla="*/ 0 w 1884"/>
              <a:gd name="T3" fmla="*/ 2147483647 h 1620"/>
              <a:gd name="T4" fmla="*/ 0 w 1884"/>
              <a:gd name="T5" fmla="*/ 2147483647 h 1620"/>
              <a:gd name="T6" fmla="*/ 0 w 1884"/>
              <a:gd name="T7" fmla="*/ 2147483647 h 1620"/>
              <a:gd name="T8" fmla="*/ 0 w 1884"/>
              <a:gd name="T9" fmla="*/ 2147483647 h 1620"/>
              <a:gd name="T10" fmla="*/ 2147483647 w 1884"/>
              <a:gd name="T11" fmla="*/ 2147483647 h 1620"/>
              <a:gd name="T12" fmla="*/ 2147483647 w 1884"/>
              <a:gd name="T13" fmla="*/ 2147483647 h 1620"/>
              <a:gd name="T14" fmla="*/ 2147483647 w 1884"/>
              <a:gd name="T15" fmla="*/ 2147483647 h 1620"/>
              <a:gd name="T16" fmla="*/ 2147483647 w 1884"/>
              <a:gd name="T17" fmla="*/ 2147483647 h 1620"/>
              <a:gd name="T18" fmla="*/ 2147483647 w 1884"/>
              <a:gd name="T19" fmla="*/ 2147483647 h 1620"/>
              <a:gd name="T20" fmla="*/ 2147483647 w 1884"/>
              <a:gd name="T21" fmla="*/ 2147483647 h 1620"/>
              <a:gd name="T22" fmla="*/ 2147483647 w 1884"/>
              <a:gd name="T23" fmla="*/ 2147483647 h 1620"/>
              <a:gd name="T24" fmla="*/ 2147483647 w 1884"/>
              <a:gd name="T25" fmla="*/ 2147483647 h 1620"/>
              <a:gd name="T26" fmla="*/ 2147483647 w 1884"/>
              <a:gd name="T27" fmla="*/ 2147483647 h 1620"/>
              <a:gd name="T28" fmla="*/ 2147483647 w 1884"/>
              <a:gd name="T29" fmla="*/ 2147483647 h 1620"/>
              <a:gd name="T30" fmla="*/ 2147483647 w 1884"/>
              <a:gd name="T31" fmla="*/ 2147483647 h 1620"/>
              <a:gd name="T32" fmla="*/ 2147483647 w 1884"/>
              <a:gd name="T33" fmla="*/ 2147483647 h 1620"/>
              <a:gd name="T34" fmla="*/ 2147483647 w 1884"/>
              <a:gd name="T35" fmla="*/ 2147483647 h 1620"/>
              <a:gd name="T36" fmla="*/ 2147483647 w 1884"/>
              <a:gd name="T37" fmla="*/ 2147483647 h 1620"/>
              <a:gd name="T38" fmla="*/ 2147483647 w 1884"/>
              <a:gd name="T39" fmla="*/ 2147483647 h 1620"/>
              <a:gd name="T40" fmla="*/ 2147483647 w 1884"/>
              <a:gd name="T41" fmla="*/ 2147483647 h 1620"/>
              <a:gd name="T42" fmla="*/ 2147483647 w 1884"/>
              <a:gd name="T43" fmla="*/ 2147483647 h 1620"/>
              <a:gd name="T44" fmla="*/ 2147483647 w 1884"/>
              <a:gd name="T45" fmla="*/ 2147483647 h 1620"/>
              <a:gd name="T46" fmla="*/ 2147483647 w 1884"/>
              <a:gd name="T47" fmla="*/ 2147483647 h 1620"/>
              <a:gd name="T48" fmla="*/ 2147483647 w 1884"/>
              <a:gd name="T49" fmla="*/ 2147483647 h 1620"/>
              <a:gd name="T50" fmla="*/ 2147483647 w 1884"/>
              <a:gd name="T51" fmla="*/ 2147483647 h 1620"/>
              <a:gd name="T52" fmla="*/ 2147483647 w 1884"/>
              <a:gd name="T53" fmla="*/ 0 h 1620"/>
              <a:gd name="T54" fmla="*/ 2147483647 w 1884"/>
              <a:gd name="T55" fmla="*/ 2147483647 h 1620"/>
              <a:gd name="T56" fmla="*/ 2147483647 w 1884"/>
              <a:gd name="T57" fmla="*/ 2147483647 h 1620"/>
              <a:gd name="T58" fmla="*/ 2147483647 w 1884"/>
              <a:gd name="T59" fmla="*/ 2147483647 h 1620"/>
              <a:gd name="T60" fmla="*/ 2147483647 w 1884"/>
              <a:gd name="T61" fmla="*/ 2147483647 h 1620"/>
              <a:gd name="T62" fmla="*/ 2147483647 w 1884"/>
              <a:gd name="T63" fmla="*/ 2147483647 h 1620"/>
              <a:gd name="T64" fmla="*/ 2147483647 w 1884"/>
              <a:gd name="T65" fmla="*/ 2147483647 h 1620"/>
              <a:gd name="T66" fmla="*/ 2147483647 w 1884"/>
              <a:gd name="T67" fmla="*/ 2147483647 h 1620"/>
              <a:gd name="T68" fmla="*/ 2147483647 w 1884"/>
              <a:gd name="T69" fmla="*/ 2147483647 h 1620"/>
              <a:gd name="T70" fmla="*/ 2147483647 w 1884"/>
              <a:gd name="T71" fmla="*/ 2147483647 h 1620"/>
              <a:gd name="T72" fmla="*/ 2147483647 w 1884"/>
              <a:gd name="T73" fmla="*/ 2147483647 h 1620"/>
              <a:gd name="T74" fmla="*/ 2147483647 w 1884"/>
              <a:gd name="T75" fmla="*/ 2147483647 h 1620"/>
              <a:gd name="T76" fmla="*/ 2147483647 w 1884"/>
              <a:gd name="T77" fmla="*/ 2147483647 h 1620"/>
              <a:gd name="T78" fmla="*/ 2147483647 w 1884"/>
              <a:gd name="T79" fmla="*/ 2147483647 h 1620"/>
              <a:gd name="T80" fmla="*/ 2147483647 w 1884"/>
              <a:gd name="T81" fmla="*/ 2147483647 h 1620"/>
              <a:gd name="T82" fmla="*/ 2147483647 w 1884"/>
              <a:gd name="T83" fmla="*/ 2147483647 h 1620"/>
              <a:gd name="T84" fmla="*/ 2147483647 w 1884"/>
              <a:gd name="T85" fmla="*/ 2147483647 h 1620"/>
              <a:gd name="T86" fmla="*/ 2147483647 w 1884"/>
              <a:gd name="T87" fmla="*/ 2147483647 h 1620"/>
              <a:gd name="T88" fmla="*/ 2147483647 w 1884"/>
              <a:gd name="T89" fmla="*/ 2147483647 h 1620"/>
              <a:gd name="T90" fmla="*/ 2147483647 w 1884"/>
              <a:gd name="T91" fmla="*/ 2147483647 h 1620"/>
              <a:gd name="T92" fmla="*/ 2147483647 w 1884"/>
              <a:gd name="T93" fmla="*/ 2147483647 h 1620"/>
              <a:gd name="T94" fmla="*/ 2147483647 w 1884"/>
              <a:gd name="T95" fmla="*/ 2147483647 h 1620"/>
              <a:gd name="T96" fmla="*/ 2147483647 w 1884"/>
              <a:gd name="T97" fmla="*/ 2147483647 h 1620"/>
              <a:gd name="T98" fmla="*/ 2147483647 w 1884"/>
              <a:gd name="T99" fmla="*/ 2147483647 h 1620"/>
              <a:gd name="T100" fmla="*/ 2147483647 w 1884"/>
              <a:gd name="T101" fmla="*/ 2147483647 h 1620"/>
              <a:gd name="T102" fmla="*/ 2147483647 w 1884"/>
              <a:gd name="T103" fmla="*/ 2147483647 h 1620"/>
              <a:gd name="T104" fmla="*/ 2147483647 w 1884"/>
              <a:gd name="T105" fmla="*/ 2147483647 h 162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884"/>
              <a:gd name="T160" fmla="*/ 0 h 1620"/>
              <a:gd name="T161" fmla="*/ 1884 w 1884"/>
              <a:gd name="T162" fmla="*/ 1620 h 1620"/>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884" h="1620">
                <a:moveTo>
                  <a:pt x="0" y="1620"/>
                </a:moveTo>
                <a:lnTo>
                  <a:pt x="0" y="1620"/>
                </a:lnTo>
                <a:lnTo>
                  <a:pt x="0" y="1603"/>
                </a:lnTo>
                <a:lnTo>
                  <a:pt x="0" y="1588"/>
                </a:lnTo>
                <a:lnTo>
                  <a:pt x="0" y="1571"/>
                </a:lnTo>
                <a:lnTo>
                  <a:pt x="0" y="1554"/>
                </a:lnTo>
                <a:lnTo>
                  <a:pt x="0" y="1539"/>
                </a:lnTo>
                <a:lnTo>
                  <a:pt x="0" y="1522"/>
                </a:lnTo>
                <a:lnTo>
                  <a:pt x="0" y="1506"/>
                </a:lnTo>
                <a:lnTo>
                  <a:pt x="0" y="1490"/>
                </a:lnTo>
                <a:lnTo>
                  <a:pt x="0" y="1474"/>
                </a:lnTo>
                <a:lnTo>
                  <a:pt x="0" y="1457"/>
                </a:lnTo>
                <a:lnTo>
                  <a:pt x="0" y="1442"/>
                </a:lnTo>
                <a:lnTo>
                  <a:pt x="0" y="1425"/>
                </a:lnTo>
                <a:lnTo>
                  <a:pt x="0" y="1409"/>
                </a:lnTo>
                <a:lnTo>
                  <a:pt x="0" y="1393"/>
                </a:lnTo>
                <a:lnTo>
                  <a:pt x="0" y="1377"/>
                </a:lnTo>
                <a:lnTo>
                  <a:pt x="0" y="1360"/>
                </a:lnTo>
                <a:lnTo>
                  <a:pt x="0" y="1344"/>
                </a:lnTo>
                <a:lnTo>
                  <a:pt x="0" y="1346"/>
                </a:lnTo>
                <a:lnTo>
                  <a:pt x="349" y="1346"/>
                </a:lnTo>
                <a:lnTo>
                  <a:pt x="352" y="1312"/>
                </a:lnTo>
                <a:lnTo>
                  <a:pt x="352" y="1295"/>
                </a:lnTo>
                <a:lnTo>
                  <a:pt x="352" y="1280"/>
                </a:lnTo>
                <a:lnTo>
                  <a:pt x="352" y="1263"/>
                </a:lnTo>
                <a:lnTo>
                  <a:pt x="352" y="1248"/>
                </a:lnTo>
                <a:lnTo>
                  <a:pt x="352" y="1231"/>
                </a:lnTo>
                <a:lnTo>
                  <a:pt x="352" y="1215"/>
                </a:lnTo>
                <a:lnTo>
                  <a:pt x="352" y="1198"/>
                </a:lnTo>
                <a:lnTo>
                  <a:pt x="352" y="1183"/>
                </a:lnTo>
                <a:lnTo>
                  <a:pt x="352" y="1166"/>
                </a:lnTo>
                <a:lnTo>
                  <a:pt x="352" y="1150"/>
                </a:lnTo>
                <a:lnTo>
                  <a:pt x="352" y="1134"/>
                </a:lnTo>
                <a:lnTo>
                  <a:pt x="352" y="1118"/>
                </a:lnTo>
                <a:lnTo>
                  <a:pt x="352" y="1101"/>
                </a:lnTo>
                <a:lnTo>
                  <a:pt x="352" y="1086"/>
                </a:lnTo>
                <a:lnTo>
                  <a:pt x="351" y="1077"/>
                </a:lnTo>
                <a:lnTo>
                  <a:pt x="555" y="1077"/>
                </a:lnTo>
                <a:lnTo>
                  <a:pt x="558" y="1053"/>
                </a:lnTo>
                <a:lnTo>
                  <a:pt x="558" y="1037"/>
                </a:lnTo>
                <a:lnTo>
                  <a:pt x="558" y="1021"/>
                </a:lnTo>
                <a:lnTo>
                  <a:pt x="558" y="1004"/>
                </a:lnTo>
                <a:lnTo>
                  <a:pt x="558" y="988"/>
                </a:lnTo>
                <a:lnTo>
                  <a:pt x="558" y="972"/>
                </a:lnTo>
                <a:lnTo>
                  <a:pt x="558" y="956"/>
                </a:lnTo>
                <a:lnTo>
                  <a:pt x="558" y="940"/>
                </a:lnTo>
                <a:lnTo>
                  <a:pt x="558" y="923"/>
                </a:lnTo>
                <a:lnTo>
                  <a:pt x="558" y="907"/>
                </a:lnTo>
                <a:lnTo>
                  <a:pt x="558" y="891"/>
                </a:lnTo>
                <a:lnTo>
                  <a:pt x="558" y="875"/>
                </a:lnTo>
                <a:lnTo>
                  <a:pt x="558" y="858"/>
                </a:lnTo>
                <a:lnTo>
                  <a:pt x="558" y="843"/>
                </a:lnTo>
                <a:lnTo>
                  <a:pt x="558" y="826"/>
                </a:lnTo>
                <a:lnTo>
                  <a:pt x="558" y="810"/>
                </a:lnTo>
                <a:lnTo>
                  <a:pt x="557" y="809"/>
                </a:lnTo>
                <a:lnTo>
                  <a:pt x="557" y="811"/>
                </a:lnTo>
                <a:lnTo>
                  <a:pt x="557" y="809"/>
                </a:lnTo>
                <a:lnTo>
                  <a:pt x="1367" y="807"/>
                </a:lnTo>
                <a:lnTo>
                  <a:pt x="1366" y="761"/>
                </a:lnTo>
                <a:lnTo>
                  <a:pt x="1366" y="745"/>
                </a:lnTo>
                <a:lnTo>
                  <a:pt x="1366" y="729"/>
                </a:lnTo>
                <a:lnTo>
                  <a:pt x="1366" y="713"/>
                </a:lnTo>
                <a:lnTo>
                  <a:pt x="1366" y="696"/>
                </a:lnTo>
                <a:lnTo>
                  <a:pt x="1366" y="681"/>
                </a:lnTo>
                <a:lnTo>
                  <a:pt x="1366" y="664"/>
                </a:lnTo>
                <a:lnTo>
                  <a:pt x="1366" y="648"/>
                </a:lnTo>
                <a:lnTo>
                  <a:pt x="1366" y="632"/>
                </a:lnTo>
                <a:lnTo>
                  <a:pt x="1366" y="616"/>
                </a:lnTo>
                <a:lnTo>
                  <a:pt x="1366" y="599"/>
                </a:lnTo>
                <a:lnTo>
                  <a:pt x="1366" y="584"/>
                </a:lnTo>
                <a:lnTo>
                  <a:pt x="1366" y="567"/>
                </a:lnTo>
                <a:lnTo>
                  <a:pt x="1366" y="551"/>
                </a:lnTo>
                <a:lnTo>
                  <a:pt x="1366" y="535"/>
                </a:lnTo>
                <a:lnTo>
                  <a:pt x="1365" y="534"/>
                </a:lnTo>
                <a:lnTo>
                  <a:pt x="1409" y="534"/>
                </a:lnTo>
                <a:lnTo>
                  <a:pt x="1411" y="502"/>
                </a:lnTo>
                <a:lnTo>
                  <a:pt x="1411" y="487"/>
                </a:lnTo>
                <a:lnTo>
                  <a:pt x="1411" y="470"/>
                </a:lnTo>
                <a:lnTo>
                  <a:pt x="1411" y="454"/>
                </a:lnTo>
                <a:lnTo>
                  <a:pt x="1411" y="437"/>
                </a:lnTo>
                <a:lnTo>
                  <a:pt x="1411" y="422"/>
                </a:lnTo>
                <a:lnTo>
                  <a:pt x="1411" y="405"/>
                </a:lnTo>
                <a:lnTo>
                  <a:pt x="1411" y="389"/>
                </a:lnTo>
                <a:lnTo>
                  <a:pt x="1411" y="373"/>
                </a:lnTo>
                <a:lnTo>
                  <a:pt x="1411" y="357"/>
                </a:lnTo>
                <a:lnTo>
                  <a:pt x="1411" y="340"/>
                </a:lnTo>
                <a:lnTo>
                  <a:pt x="1411" y="325"/>
                </a:lnTo>
                <a:lnTo>
                  <a:pt x="1411" y="308"/>
                </a:lnTo>
                <a:lnTo>
                  <a:pt x="1411" y="291"/>
                </a:lnTo>
                <a:lnTo>
                  <a:pt x="1411" y="276"/>
                </a:lnTo>
                <a:lnTo>
                  <a:pt x="1411" y="268"/>
                </a:lnTo>
                <a:lnTo>
                  <a:pt x="1765" y="268"/>
                </a:lnTo>
                <a:lnTo>
                  <a:pt x="1768" y="243"/>
                </a:lnTo>
                <a:lnTo>
                  <a:pt x="1768" y="227"/>
                </a:lnTo>
                <a:lnTo>
                  <a:pt x="1768" y="211"/>
                </a:lnTo>
                <a:lnTo>
                  <a:pt x="1768" y="194"/>
                </a:lnTo>
                <a:lnTo>
                  <a:pt x="1768" y="179"/>
                </a:lnTo>
                <a:lnTo>
                  <a:pt x="1768" y="162"/>
                </a:lnTo>
                <a:lnTo>
                  <a:pt x="1768" y="146"/>
                </a:lnTo>
                <a:lnTo>
                  <a:pt x="1768" y="130"/>
                </a:lnTo>
                <a:lnTo>
                  <a:pt x="1768" y="114"/>
                </a:lnTo>
                <a:lnTo>
                  <a:pt x="1768" y="97"/>
                </a:lnTo>
                <a:lnTo>
                  <a:pt x="1768" y="81"/>
                </a:lnTo>
                <a:lnTo>
                  <a:pt x="1768" y="65"/>
                </a:lnTo>
                <a:lnTo>
                  <a:pt x="1768" y="49"/>
                </a:lnTo>
                <a:lnTo>
                  <a:pt x="1768" y="32"/>
                </a:lnTo>
                <a:lnTo>
                  <a:pt x="1768" y="17"/>
                </a:lnTo>
                <a:lnTo>
                  <a:pt x="1768" y="0"/>
                </a:lnTo>
                <a:lnTo>
                  <a:pt x="1884" y="0"/>
                </a:lnTo>
                <a:lnTo>
                  <a:pt x="1884" y="17"/>
                </a:lnTo>
                <a:lnTo>
                  <a:pt x="1884" y="32"/>
                </a:lnTo>
                <a:lnTo>
                  <a:pt x="1884" y="49"/>
                </a:lnTo>
                <a:lnTo>
                  <a:pt x="1884" y="65"/>
                </a:lnTo>
                <a:lnTo>
                  <a:pt x="1884" y="81"/>
                </a:lnTo>
                <a:lnTo>
                  <a:pt x="1884" y="97"/>
                </a:lnTo>
                <a:lnTo>
                  <a:pt x="1884" y="114"/>
                </a:lnTo>
                <a:lnTo>
                  <a:pt x="1884" y="130"/>
                </a:lnTo>
                <a:lnTo>
                  <a:pt x="1884" y="146"/>
                </a:lnTo>
                <a:lnTo>
                  <a:pt x="1884" y="162"/>
                </a:lnTo>
                <a:lnTo>
                  <a:pt x="1884" y="179"/>
                </a:lnTo>
                <a:lnTo>
                  <a:pt x="1884" y="194"/>
                </a:lnTo>
                <a:lnTo>
                  <a:pt x="1884" y="211"/>
                </a:lnTo>
                <a:lnTo>
                  <a:pt x="1884" y="227"/>
                </a:lnTo>
                <a:lnTo>
                  <a:pt x="1884" y="243"/>
                </a:lnTo>
                <a:lnTo>
                  <a:pt x="1884" y="259"/>
                </a:lnTo>
                <a:lnTo>
                  <a:pt x="1883" y="272"/>
                </a:lnTo>
                <a:lnTo>
                  <a:pt x="1539" y="272"/>
                </a:lnTo>
                <a:lnTo>
                  <a:pt x="1541" y="291"/>
                </a:lnTo>
                <a:lnTo>
                  <a:pt x="1541" y="308"/>
                </a:lnTo>
                <a:lnTo>
                  <a:pt x="1541" y="325"/>
                </a:lnTo>
                <a:lnTo>
                  <a:pt x="1541" y="340"/>
                </a:lnTo>
                <a:lnTo>
                  <a:pt x="1541" y="357"/>
                </a:lnTo>
                <a:lnTo>
                  <a:pt x="1541" y="373"/>
                </a:lnTo>
                <a:lnTo>
                  <a:pt x="1541" y="389"/>
                </a:lnTo>
                <a:lnTo>
                  <a:pt x="1541" y="405"/>
                </a:lnTo>
                <a:lnTo>
                  <a:pt x="1541" y="422"/>
                </a:lnTo>
                <a:lnTo>
                  <a:pt x="1541" y="437"/>
                </a:lnTo>
                <a:lnTo>
                  <a:pt x="1541" y="454"/>
                </a:lnTo>
                <a:lnTo>
                  <a:pt x="1541" y="470"/>
                </a:lnTo>
                <a:lnTo>
                  <a:pt x="1541" y="487"/>
                </a:lnTo>
                <a:lnTo>
                  <a:pt x="1541" y="502"/>
                </a:lnTo>
                <a:lnTo>
                  <a:pt x="1541" y="519"/>
                </a:lnTo>
                <a:lnTo>
                  <a:pt x="1541" y="535"/>
                </a:lnTo>
                <a:lnTo>
                  <a:pt x="1539" y="538"/>
                </a:lnTo>
                <a:lnTo>
                  <a:pt x="1396" y="538"/>
                </a:lnTo>
                <a:lnTo>
                  <a:pt x="1397" y="567"/>
                </a:lnTo>
                <a:lnTo>
                  <a:pt x="1397" y="584"/>
                </a:lnTo>
                <a:lnTo>
                  <a:pt x="1397" y="599"/>
                </a:lnTo>
                <a:lnTo>
                  <a:pt x="1397" y="616"/>
                </a:lnTo>
                <a:lnTo>
                  <a:pt x="1397" y="632"/>
                </a:lnTo>
                <a:lnTo>
                  <a:pt x="1397" y="648"/>
                </a:lnTo>
                <a:lnTo>
                  <a:pt x="1397" y="664"/>
                </a:lnTo>
                <a:lnTo>
                  <a:pt x="1397" y="681"/>
                </a:lnTo>
                <a:lnTo>
                  <a:pt x="1397" y="696"/>
                </a:lnTo>
                <a:lnTo>
                  <a:pt x="1397" y="713"/>
                </a:lnTo>
                <a:lnTo>
                  <a:pt x="1397" y="729"/>
                </a:lnTo>
                <a:lnTo>
                  <a:pt x="1397" y="745"/>
                </a:lnTo>
                <a:lnTo>
                  <a:pt x="1397" y="761"/>
                </a:lnTo>
                <a:lnTo>
                  <a:pt x="1397" y="778"/>
                </a:lnTo>
                <a:lnTo>
                  <a:pt x="1397" y="793"/>
                </a:lnTo>
                <a:lnTo>
                  <a:pt x="1397" y="810"/>
                </a:lnTo>
                <a:lnTo>
                  <a:pt x="750" y="810"/>
                </a:lnTo>
                <a:lnTo>
                  <a:pt x="750" y="826"/>
                </a:lnTo>
                <a:lnTo>
                  <a:pt x="750" y="843"/>
                </a:lnTo>
                <a:lnTo>
                  <a:pt x="750" y="858"/>
                </a:lnTo>
                <a:lnTo>
                  <a:pt x="750" y="875"/>
                </a:lnTo>
                <a:lnTo>
                  <a:pt x="750" y="891"/>
                </a:lnTo>
                <a:lnTo>
                  <a:pt x="750" y="907"/>
                </a:lnTo>
                <a:lnTo>
                  <a:pt x="750" y="923"/>
                </a:lnTo>
                <a:lnTo>
                  <a:pt x="750" y="940"/>
                </a:lnTo>
                <a:lnTo>
                  <a:pt x="750" y="956"/>
                </a:lnTo>
                <a:lnTo>
                  <a:pt x="750" y="972"/>
                </a:lnTo>
                <a:lnTo>
                  <a:pt x="750" y="988"/>
                </a:lnTo>
                <a:lnTo>
                  <a:pt x="750" y="1004"/>
                </a:lnTo>
                <a:lnTo>
                  <a:pt x="750" y="1021"/>
                </a:lnTo>
                <a:lnTo>
                  <a:pt x="750" y="1037"/>
                </a:lnTo>
                <a:lnTo>
                  <a:pt x="750" y="1053"/>
                </a:lnTo>
                <a:lnTo>
                  <a:pt x="750" y="1069"/>
                </a:lnTo>
                <a:lnTo>
                  <a:pt x="747" y="1079"/>
                </a:lnTo>
                <a:lnTo>
                  <a:pt x="415" y="1081"/>
                </a:lnTo>
                <a:lnTo>
                  <a:pt x="415" y="1101"/>
                </a:lnTo>
                <a:lnTo>
                  <a:pt x="415" y="1118"/>
                </a:lnTo>
                <a:lnTo>
                  <a:pt x="415" y="1134"/>
                </a:lnTo>
                <a:lnTo>
                  <a:pt x="415" y="1150"/>
                </a:lnTo>
                <a:lnTo>
                  <a:pt x="415" y="1166"/>
                </a:lnTo>
                <a:lnTo>
                  <a:pt x="415" y="1183"/>
                </a:lnTo>
                <a:lnTo>
                  <a:pt x="415" y="1198"/>
                </a:lnTo>
                <a:lnTo>
                  <a:pt x="415" y="1215"/>
                </a:lnTo>
                <a:lnTo>
                  <a:pt x="415" y="1231"/>
                </a:lnTo>
                <a:lnTo>
                  <a:pt x="415" y="1248"/>
                </a:lnTo>
                <a:lnTo>
                  <a:pt x="415" y="1263"/>
                </a:lnTo>
                <a:lnTo>
                  <a:pt x="415" y="1280"/>
                </a:lnTo>
                <a:lnTo>
                  <a:pt x="415" y="1295"/>
                </a:lnTo>
                <a:lnTo>
                  <a:pt x="415" y="1312"/>
                </a:lnTo>
                <a:lnTo>
                  <a:pt x="415" y="1328"/>
                </a:lnTo>
                <a:lnTo>
                  <a:pt x="415" y="1344"/>
                </a:lnTo>
                <a:lnTo>
                  <a:pt x="415" y="1346"/>
                </a:lnTo>
                <a:lnTo>
                  <a:pt x="109" y="1348"/>
                </a:lnTo>
                <a:lnTo>
                  <a:pt x="109" y="1377"/>
                </a:lnTo>
                <a:lnTo>
                  <a:pt x="109" y="1393"/>
                </a:lnTo>
                <a:lnTo>
                  <a:pt x="109" y="1409"/>
                </a:lnTo>
                <a:lnTo>
                  <a:pt x="109" y="1425"/>
                </a:lnTo>
                <a:lnTo>
                  <a:pt x="109" y="1442"/>
                </a:lnTo>
                <a:lnTo>
                  <a:pt x="109" y="1457"/>
                </a:lnTo>
                <a:lnTo>
                  <a:pt x="109" y="1474"/>
                </a:lnTo>
                <a:lnTo>
                  <a:pt x="109" y="1490"/>
                </a:lnTo>
                <a:lnTo>
                  <a:pt x="109" y="1506"/>
                </a:lnTo>
                <a:lnTo>
                  <a:pt x="109" y="1522"/>
                </a:lnTo>
                <a:lnTo>
                  <a:pt x="109" y="1539"/>
                </a:lnTo>
                <a:lnTo>
                  <a:pt x="109" y="1554"/>
                </a:lnTo>
                <a:lnTo>
                  <a:pt x="109" y="1571"/>
                </a:lnTo>
                <a:lnTo>
                  <a:pt x="109" y="1588"/>
                </a:lnTo>
                <a:lnTo>
                  <a:pt x="109" y="1603"/>
                </a:lnTo>
                <a:lnTo>
                  <a:pt x="109" y="1620"/>
                </a:lnTo>
                <a:lnTo>
                  <a:pt x="0" y="1620"/>
                </a:lnTo>
              </a:path>
            </a:pathLst>
          </a:custGeom>
          <a:noFill/>
          <a:ln w="30163">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288" name="Line 51"/>
          <p:cNvSpPr>
            <a:spLocks noChangeShapeType="1"/>
          </p:cNvSpPr>
          <p:nvPr/>
        </p:nvSpPr>
        <p:spPr bwMode="auto">
          <a:xfrm>
            <a:off x="5157788" y="4413250"/>
            <a:ext cx="3327400" cy="1588"/>
          </a:xfrm>
          <a:prstGeom prst="line">
            <a:avLst/>
          </a:prstGeom>
          <a:noFill/>
          <a:ln w="317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289" name="Line 52"/>
          <p:cNvSpPr>
            <a:spLocks noChangeShapeType="1"/>
          </p:cNvSpPr>
          <p:nvPr/>
        </p:nvSpPr>
        <p:spPr bwMode="auto">
          <a:xfrm>
            <a:off x="5157788" y="4413250"/>
            <a:ext cx="1587" cy="73025"/>
          </a:xfrm>
          <a:prstGeom prst="line">
            <a:avLst/>
          </a:prstGeom>
          <a:noFill/>
          <a:ln w="317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290" name="Line 53"/>
          <p:cNvSpPr>
            <a:spLocks noChangeShapeType="1"/>
          </p:cNvSpPr>
          <p:nvPr/>
        </p:nvSpPr>
        <p:spPr bwMode="auto">
          <a:xfrm>
            <a:off x="5157788" y="4413250"/>
            <a:ext cx="1587" cy="122238"/>
          </a:xfrm>
          <a:prstGeom prst="line">
            <a:avLst/>
          </a:prstGeom>
          <a:noFill/>
          <a:ln w="317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291" name="Line 54"/>
          <p:cNvSpPr>
            <a:spLocks noChangeShapeType="1"/>
          </p:cNvSpPr>
          <p:nvPr/>
        </p:nvSpPr>
        <p:spPr bwMode="auto">
          <a:xfrm>
            <a:off x="5491163" y="4413250"/>
            <a:ext cx="1587" cy="73025"/>
          </a:xfrm>
          <a:prstGeom prst="line">
            <a:avLst/>
          </a:prstGeom>
          <a:noFill/>
          <a:ln w="317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292" name="Line 55"/>
          <p:cNvSpPr>
            <a:spLocks noChangeShapeType="1"/>
          </p:cNvSpPr>
          <p:nvPr/>
        </p:nvSpPr>
        <p:spPr bwMode="auto">
          <a:xfrm>
            <a:off x="5822950" y="4413250"/>
            <a:ext cx="1588" cy="73025"/>
          </a:xfrm>
          <a:prstGeom prst="line">
            <a:avLst/>
          </a:prstGeom>
          <a:noFill/>
          <a:ln w="317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293" name="Line 56"/>
          <p:cNvSpPr>
            <a:spLocks noChangeShapeType="1"/>
          </p:cNvSpPr>
          <p:nvPr/>
        </p:nvSpPr>
        <p:spPr bwMode="auto">
          <a:xfrm>
            <a:off x="6154738" y="4413250"/>
            <a:ext cx="1587" cy="73025"/>
          </a:xfrm>
          <a:prstGeom prst="line">
            <a:avLst/>
          </a:prstGeom>
          <a:noFill/>
          <a:ln w="317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294" name="Line 57"/>
          <p:cNvSpPr>
            <a:spLocks noChangeShapeType="1"/>
          </p:cNvSpPr>
          <p:nvPr/>
        </p:nvSpPr>
        <p:spPr bwMode="auto">
          <a:xfrm>
            <a:off x="6489700" y="4413250"/>
            <a:ext cx="1588" cy="73025"/>
          </a:xfrm>
          <a:prstGeom prst="line">
            <a:avLst/>
          </a:prstGeom>
          <a:noFill/>
          <a:ln w="317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295" name="Line 58"/>
          <p:cNvSpPr>
            <a:spLocks noChangeShapeType="1"/>
          </p:cNvSpPr>
          <p:nvPr/>
        </p:nvSpPr>
        <p:spPr bwMode="auto">
          <a:xfrm>
            <a:off x="6821488" y="4413250"/>
            <a:ext cx="1587" cy="73025"/>
          </a:xfrm>
          <a:prstGeom prst="line">
            <a:avLst/>
          </a:prstGeom>
          <a:noFill/>
          <a:ln w="317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296" name="Line 59"/>
          <p:cNvSpPr>
            <a:spLocks noChangeShapeType="1"/>
          </p:cNvSpPr>
          <p:nvPr/>
        </p:nvSpPr>
        <p:spPr bwMode="auto">
          <a:xfrm>
            <a:off x="7153275" y="4413250"/>
            <a:ext cx="1588" cy="73025"/>
          </a:xfrm>
          <a:prstGeom prst="line">
            <a:avLst/>
          </a:prstGeom>
          <a:noFill/>
          <a:ln w="317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297" name="Line 60"/>
          <p:cNvSpPr>
            <a:spLocks noChangeShapeType="1"/>
          </p:cNvSpPr>
          <p:nvPr/>
        </p:nvSpPr>
        <p:spPr bwMode="auto">
          <a:xfrm>
            <a:off x="7488238" y="4413250"/>
            <a:ext cx="1587" cy="73025"/>
          </a:xfrm>
          <a:prstGeom prst="line">
            <a:avLst/>
          </a:prstGeom>
          <a:noFill/>
          <a:ln w="317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298" name="Line 61"/>
          <p:cNvSpPr>
            <a:spLocks noChangeShapeType="1"/>
          </p:cNvSpPr>
          <p:nvPr/>
        </p:nvSpPr>
        <p:spPr bwMode="auto">
          <a:xfrm>
            <a:off x="7820025" y="4413250"/>
            <a:ext cx="1588" cy="73025"/>
          </a:xfrm>
          <a:prstGeom prst="line">
            <a:avLst/>
          </a:prstGeom>
          <a:noFill/>
          <a:ln w="317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299" name="Line 62"/>
          <p:cNvSpPr>
            <a:spLocks noChangeShapeType="1"/>
          </p:cNvSpPr>
          <p:nvPr/>
        </p:nvSpPr>
        <p:spPr bwMode="auto">
          <a:xfrm>
            <a:off x="8151813" y="4413250"/>
            <a:ext cx="1587" cy="73025"/>
          </a:xfrm>
          <a:prstGeom prst="line">
            <a:avLst/>
          </a:prstGeom>
          <a:noFill/>
          <a:ln w="317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00" name="Line 63"/>
          <p:cNvSpPr>
            <a:spLocks noChangeShapeType="1"/>
          </p:cNvSpPr>
          <p:nvPr/>
        </p:nvSpPr>
        <p:spPr bwMode="auto">
          <a:xfrm>
            <a:off x="8485188" y="4413250"/>
            <a:ext cx="1587" cy="73025"/>
          </a:xfrm>
          <a:prstGeom prst="line">
            <a:avLst/>
          </a:prstGeom>
          <a:noFill/>
          <a:ln w="317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01" name="Line 64"/>
          <p:cNvSpPr>
            <a:spLocks noChangeShapeType="1"/>
          </p:cNvSpPr>
          <p:nvPr/>
        </p:nvSpPr>
        <p:spPr bwMode="auto">
          <a:xfrm>
            <a:off x="8485188" y="4413250"/>
            <a:ext cx="1587" cy="122238"/>
          </a:xfrm>
          <a:prstGeom prst="line">
            <a:avLst/>
          </a:prstGeom>
          <a:noFill/>
          <a:ln w="317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02" name="Line 65"/>
          <p:cNvSpPr>
            <a:spLocks noChangeShapeType="1"/>
          </p:cNvSpPr>
          <p:nvPr/>
        </p:nvSpPr>
        <p:spPr bwMode="auto">
          <a:xfrm flipV="1">
            <a:off x="5157788" y="1841500"/>
            <a:ext cx="1587" cy="2571750"/>
          </a:xfrm>
          <a:prstGeom prst="line">
            <a:avLst/>
          </a:prstGeom>
          <a:noFill/>
          <a:ln w="317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03" name="Line 66"/>
          <p:cNvSpPr>
            <a:spLocks noChangeShapeType="1"/>
          </p:cNvSpPr>
          <p:nvPr/>
        </p:nvSpPr>
        <p:spPr bwMode="auto">
          <a:xfrm flipH="1">
            <a:off x="5032375" y="4413250"/>
            <a:ext cx="125413" cy="1588"/>
          </a:xfrm>
          <a:prstGeom prst="line">
            <a:avLst/>
          </a:prstGeom>
          <a:noFill/>
          <a:ln w="317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04" name="Line 67"/>
          <p:cNvSpPr>
            <a:spLocks noChangeShapeType="1"/>
          </p:cNvSpPr>
          <p:nvPr/>
        </p:nvSpPr>
        <p:spPr bwMode="auto">
          <a:xfrm flipH="1">
            <a:off x="4999038" y="4413250"/>
            <a:ext cx="158750" cy="1588"/>
          </a:xfrm>
          <a:prstGeom prst="line">
            <a:avLst/>
          </a:prstGeom>
          <a:noFill/>
          <a:ln w="317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05" name="Line 69"/>
          <p:cNvSpPr>
            <a:spLocks noChangeShapeType="1"/>
          </p:cNvSpPr>
          <p:nvPr/>
        </p:nvSpPr>
        <p:spPr bwMode="auto">
          <a:xfrm flipH="1">
            <a:off x="5032375" y="4156075"/>
            <a:ext cx="125413" cy="1588"/>
          </a:xfrm>
          <a:prstGeom prst="line">
            <a:avLst/>
          </a:prstGeom>
          <a:noFill/>
          <a:ln w="317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06" name="Line 70"/>
          <p:cNvSpPr>
            <a:spLocks noChangeShapeType="1"/>
          </p:cNvSpPr>
          <p:nvPr/>
        </p:nvSpPr>
        <p:spPr bwMode="auto">
          <a:xfrm flipH="1">
            <a:off x="5032375" y="3898900"/>
            <a:ext cx="125413" cy="1588"/>
          </a:xfrm>
          <a:prstGeom prst="line">
            <a:avLst/>
          </a:prstGeom>
          <a:noFill/>
          <a:ln w="317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07" name="Line 71"/>
          <p:cNvSpPr>
            <a:spLocks noChangeShapeType="1"/>
          </p:cNvSpPr>
          <p:nvPr/>
        </p:nvSpPr>
        <p:spPr bwMode="auto">
          <a:xfrm flipH="1">
            <a:off x="5032375" y="3641725"/>
            <a:ext cx="125413" cy="1588"/>
          </a:xfrm>
          <a:prstGeom prst="line">
            <a:avLst/>
          </a:prstGeom>
          <a:noFill/>
          <a:ln w="317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08" name="Line 72"/>
          <p:cNvSpPr>
            <a:spLocks noChangeShapeType="1"/>
          </p:cNvSpPr>
          <p:nvPr/>
        </p:nvSpPr>
        <p:spPr bwMode="auto">
          <a:xfrm flipH="1">
            <a:off x="5032375" y="3384550"/>
            <a:ext cx="125413" cy="1588"/>
          </a:xfrm>
          <a:prstGeom prst="line">
            <a:avLst/>
          </a:prstGeom>
          <a:noFill/>
          <a:ln w="317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09" name="Line 73"/>
          <p:cNvSpPr>
            <a:spLocks noChangeShapeType="1"/>
          </p:cNvSpPr>
          <p:nvPr/>
        </p:nvSpPr>
        <p:spPr bwMode="auto">
          <a:xfrm flipH="1">
            <a:off x="5032375" y="3127375"/>
            <a:ext cx="125413" cy="1588"/>
          </a:xfrm>
          <a:prstGeom prst="line">
            <a:avLst/>
          </a:prstGeom>
          <a:noFill/>
          <a:ln w="317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10" name="Line 74"/>
          <p:cNvSpPr>
            <a:spLocks noChangeShapeType="1"/>
          </p:cNvSpPr>
          <p:nvPr/>
        </p:nvSpPr>
        <p:spPr bwMode="auto">
          <a:xfrm flipH="1">
            <a:off x="4999038" y="3127375"/>
            <a:ext cx="158750" cy="1588"/>
          </a:xfrm>
          <a:prstGeom prst="line">
            <a:avLst/>
          </a:prstGeom>
          <a:noFill/>
          <a:ln w="317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11" name="Line 75"/>
          <p:cNvSpPr>
            <a:spLocks noChangeShapeType="1"/>
          </p:cNvSpPr>
          <p:nvPr/>
        </p:nvSpPr>
        <p:spPr bwMode="auto">
          <a:xfrm flipH="1">
            <a:off x="5032375" y="2871788"/>
            <a:ext cx="125413" cy="1587"/>
          </a:xfrm>
          <a:prstGeom prst="line">
            <a:avLst/>
          </a:prstGeom>
          <a:noFill/>
          <a:ln w="317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12" name="Line 76"/>
          <p:cNvSpPr>
            <a:spLocks noChangeShapeType="1"/>
          </p:cNvSpPr>
          <p:nvPr/>
        </p:nvSpPr>
        <p:spPr bwMode="auto">
          <a:xfrm flipH="1">
            <a:off x="5032375" y="2614613"/>
            <a:ext cx="125413" cy="1587"/>
          </a:xfrm>
          <a:prstGeom prst="line">
            <a:avLst/>
          </a:prstGeom>
          <a:noFill/>
          <a:ln w="317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13" name="Line 77"/>
          <p:cNvSpPr>
            <a:spLocks noChangeShapeType="1"/>
          </p:cNvSpPr>
          <p:nvPr/>
        </p:nvSpPr>
        <p:spPr bwMode="auto">
          <a:xfrm flipH="1">
            <a:off x="5032375" y="2357438"/>
            <a:ext cx="125413" cy="1587"/>
          </a:xfrm>
          <a:prstGeom prst="line">
            <a:avLst/>
          </a:prstGeom>
          <a:noFill/>
          <a:ln w="317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14" name="Line 78"/>
          <p:cNvSpPr>
            <a:spLocks noChangeShapeType="1"/>
          </p:cNvSpPr>
          <p:nvPr/>
        </p:nvSpPr>
        <p:spPr bwMode="auto">
          <a:xfrm flipH="1">
            <a:off x="5032375" y="2098675"/>
            <a:ext cx="125413" cy="1588"/>
          </a:xfrm>
          <a:prstGeom prst="line">
            <a:avLst/>
          </a:prstGeom>
          <a:noFill/>
          <a:ln w="317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15" name="Line 79"/>
          <p:cNvSpPr>
            <a:spLocks noChangeShapeType="1"/>
          </p:cNvSpPr>
          <p:nvPr/>
        </p:nvSpPr>
        <p:spPr bwMode="auto">
          <a:xfrm flipH="1">
            <a:off x="5032375" y="1843088"/>
            <a:ext cx="125413" cy="1587"/>
          </a:xfrm>
          <a:prstGeom prst="line">
            <a:avLst/>
          </a:prstGeom>
          <a:noFill/>
          <a:ln w="317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16" name="Line 80"/>
          <p:cNvSpPr>
            <a:spLocks noChangeShapeType="1"/>
          </p:cNvSpPr>
          <p:nvPr/>
        </p:nvSpPr>
        <p:spPr bwMode="auto">
          <a:xfrm flipH="1">
            <a:off x="4999038" y="1843088"/>
            <a:ext cx="158750" cy="1587"/>
          </a:xfrm>
          <a:prstGeom prst="line">
            <a:avLst/>
          </a:prstGeom>
          <a:noFill/>
          <a:ln w="317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17" name="Freeform 82"/>
          <p:cNvSpPr>
            <a:spLocks/>
          </p:cNvSpPr>
          <p:nvPr/>
        </p:nvSpPr>
        <p:spPr bwMode="auto">
          <a:xfrm>
            <a:off x="5207000" y="1841500"/>
            <a:ext cx="3244850" cy="2571750"/>
          </a:xfrm>
          <a:custGeom>
            <a:avLst/>
            <a:gdLst>
              <a:gd name="T0" fmla="*/ 0 w 2044"/>
              <a:gd name="T1" fmla="*/ 2147483647 h 1620"/>
              <a:gd name="T2" fmla="*/ 0 w 2044"/>
              <a:gd name="T3" fmla="*/ 2147483647 h 1620"/>
              <a:gd name="T4" fmla="*/ 0 w 2044"/>
              <a:gd name="T5" fmla="*/ 2147483647 h 1620"/>
              <a:gd name="T6" fmla="*/ 2147483647 w 2044"/>
              <a:gd name="T7" fmla="*/ 2147483647 h 1620"/>
              <a:gd name="T8" fmla="*/ 2147483647 w 2044"/>
              <a:gd name="T9" fmla="*/ 2147483647 h 1620"/>
              <a:gd name="T10" fmla="*/ 2147483647 w 2044"/>
              <a:gd name="T11" fmla="*/ 2147483647 h 1620"/>
              <a:gd name="T12" fmla="*/ 2147483647 w 2044"/>
              <a:gd name="T13" fmla="*/ 2147483647 h 1620"/>
              <a:gd name="T14" fmla="*/ 2147483647 w 2044"/>
              <a:gd name="T15" fmla="*/ 2147483647 h 1620"/>
              <a:gd name="T16" fmla="*/ 2147483647 w 2044"/>
              <a:gd name="T17" fmla="*/ 2147483647 h 1620"/>
              <a:gd name="T18" fmla="*/ 2147483647 w 2044"/>
              <a:gd name="T19" fmla="*/ 2147483647 h 1620"/>
              <a:gd name="T20" fmla="*/ 2147483647 w 2044"/>
              <a:gd name="T21" fmla="*/ 2147483647 h 1620"/>
              <a:gd name="T22" fmla="*/ 2147483647 w 2044"/>
              <a:gd name="T23" fmla="*/ 2147483647 h 1620"/>
              <a:gd name="T24" fmla="*/ 2147483647 w 2044"/>
              <a:gd name="T25" fmla="*/ 2147483647 h 1620"/>
              <a:gd name="T26" fmla="*/ 2147483647 w 2044"/>
              <a:gd name="T27" fmla="*/ 2147483647 h 1620"/>
              <a:gd name="T28" fmla="*/ 2147483647 w 2044"/>
              <a:gd name="T29" fmla="*/ 2147483647 h 1620"/>
              <a:gd name="T30" fmla="*/ 2147483647 w 2044"/>
              <a:gd name="T31" fmla="*/ 2147483647 h 1620"/>
              <a:gd name="T32" fmla="*/ 2147483647 w 2044"/>
              <a:gd name="T33" fmla="*/ 2147483647 h 1620"/>
              <a:gd name="T34" fmla="*/ 2147483647 w 2044"/>
              <a:gd name="T35" fmla="*/ 2147483647 h 1620"/>
              <a:gd name="T36" fmla="*/ 2147483647 w 2044"/>
              <a:gd name="T37" fmla="*/ 2147483647 h 1620"/>
              <a:gd name="T38" fmla="*/ 2147483647 w 2044"/>
              <a:gd name="T39" fmla="*/ 2147483647 h 1620"/>
              <a:gd name="T40" fmla="*/ 2147483647 w 2044"/>
              <a:gd name="T41" fmla="*/ 2147483647 h 1620"/>
              <a:gd name="T42" fmla="*/ 2147483647 w 2044"/>
              <a:gd name="T43" fmla="*/ 2147483647 h 1620"/>
              <a:gd name="T44" fmla="*/ 2147483647 w 2044"/>
              <a:gd name="T45" fmla="*/ 2147483647 h 1620"/>
              <a:gd name="T46" fmla="*/ 2147483647 w 2044"/>
              <a:gd name="T47" fmla="*/ 2147483647 h 1620"/>
              <a:gd name="T48" fmla="*/ 2147483647 w 2044"/>
              <a:gd name="T49" fmla="*/ 2147483647 h 1620"/>
              <a:gd name="T50" fmla="*/ 2147483647 w 2044"/>
              <a:gd name="T51" fmla="*/ 2147483647 h 1620"/>
              <a:gd name="T52" fmla="*/ 2147483647 w 2044"/>
              <a:gd name="T53" fmla="*/ 2147483647 h 1620"/>
              <a:gd name="T54" fmla="*/ 2147483647 w 2044"/>
              <a:gd name="T55" fmla="*/ 2147483647 h 1620"/>
              <a:gd name="T56" fmla="*/ 2147483647 w 2044"/>
              <a:gd name="T57" fmla="*/ 2147483647 h 1620"/>
              <a:gd name="T58" fmla="*/ 2147483647 w 2044"/>
              <a:gd name="T59" fmla="*/ 2147483647 h 1620"/>
              <a:gd name="T60" fmla="*/ 2147483647 w 2044"/>
              <a:gd name="T61" fmla="*/ 2147483647 h 1620"/>
              <a:gd name="T62" fmla="*/ 2147483647 w 2044"/>
              <a:gd name="T63" fmla="*/ 2147483647 h 1620"/>
              <a:gd name="T64" fmla="*/ 2147483647 w 2044"/>
              <a:gd name="T65" fmla="*/ 2147483647 h 1620"/>
              <a:gd name="T66" fmla="*/ 2147483647 w 2044"/>
              <a:gd name="T67" fmla="*/ 2147483647 h 1620"/>
              <a:gd name="T68" fmla="*/ 2147483647 w 2044"/>
              <a:gd name="T69" fmla="*/ 2147483647 h 1620"/>
              <a:gd name="T70" fmla="*/ 2147483647 w 2044"/>
              <a:gd name="T71" fmla="*/ 2147483647 h 1620"/>
              <a:gd name="T72" fmla="*/ 2147483647 w 2044"/>
              <a:gd name="T73" fmla="*/ 2147483647 h 1620"/>
              <a:gd name="T74" fmla="*/ 2147483647 w 2044"/>
              <a:gd name="T75" fmla="*/ 2147483647 h 1620"/>
              <a:gd name="T76" fmla="*/ 2147483647 w 2044"/>
              <a:gd name="T77" fmla="*/ 2147483647 h 1620"/>
              <a:gd name="T78" fmla="*/ 2147483647 w 2044"/>
              <a:gd name="T79" fmla="*/ 2147483647 h 1620"/>
              <a:gd name="T80" fmla="*/ 2147483647 w 2044"/>
              <a:gd name="T81" fmla="*/ 2147483647 h 1620"/>
              <a:gd name="T82" fmla="*/ 2147483647 w 2044"/>
              <a:gd name="T83" fmla="*/ 2147483647 h 1620"/>
              <a:gd name="T84" fmla="*/ 2147483647 w 2044"/>
              <a:gd name="T85" fmla="*/ 2147483647 h 1620"/>
              <a:gd name="T86" fmla="*/ 2147483647 w 2044"/>
              <a:gd name="T87" fmla="*/ 2147483647 h 1620"/>
              <a:gd name="T88" fmla="*/ 2147483647 w 2044"/>
              <a:gd name="T89" fmla="*/ 2147483647 h 1620"/>
              <a:gd name="T90" fmla="*/ 2147483647 w 2044"/>
              <a:gd name="T91" fmla="*/ 2147483647 h 1620"/>
              <a:gd name="T92" fmla="*/ 2147483647 w 2044"/>
              <a:gd name="T93" fmla="*/ 2147483647 h 1620"/>
              <a:gd name="T94" fmla="*/ 2147483647 w 2044"/>
              <a:gd name="T95" fmla="*/ 2147483647 h 1620"/>
              <a:gd name="T96" fmla="*/ 2147483647 w 2044"/>
              <a:gd name="T97" fmla="*/ 2147483647 h 1620"/>
              <a:gd name="T98" fmla="*/ 2147483647 w 2044"/>
              <a:gd name="T99" fmla="*/ 2147483647 h 1620"/>
              <a:gd name="T100" fmla="*/ 2147483647 w 2044"/>
              <a:gd name="T101" fmla="*/ 2147483647 h 1620"/>
              <a:gd name="T102" fmla="*/ 2147483647 w 2044"/>
              <a:gd name="T103" fmla="*/ 2147483647 h 1620"/>
              <a:gd name="T104" fmla="*/ 2147483647 w 2044"/>
              <a:gd name="T105" fmla="*/ 2147483647 h 1620"/>
              <a:gd name="T106" fmla="*/ 2147483647 w 2044"/>
              <a:gd name="T107" fmla="*/ 2147483647 h 162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2044"/>
              <a:gd name="T163" fmla="*/ 0 h 1620"/>
              <a:gd name="T164" fmla="*/ 2044 w 2044"/>
              <a:gd name="T165" fmla="*/ 1620 h 1620"/>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2044" h="1620">
                <a:moveTo>
                  <a:pt x="0" y="1620"/>
                </a:moveTo>
                <a:lnTo>
                  <a:pt x="0" y="1620"/>
                </a:lnTo>
                <a:lnTo>
                  <a:pt x="0" y="1604"/>
                </a:lnTo>
                <a:lnTo>
                  <a:pt x="0" y="1587"/>
                </a:lnTo>
                <a:lnTo>
                  <a:pt x="0" y="1571"/>
                </a:lnTo>
                <a:lnTo>
                  <a:pt x="0" y="1555"/>
                </a:lnTo>
                <a:lnTo>
                  <a:pt x="0" y="1539"/>
                </a:lnTo>
                <a:lnTo>
                  <a:pt x="0" y="1523"/>
                </a:lnTo>
                <a:lnTo>
                  <a:pt x="0" y="1506"/>
                </a:lnTo>
                <a:lnTo>
                  <a:pt x="0" y="1490"/>
                </a:lnTo>
                <a:lnTo>
                  <a:pt x="0" y="1474"/>
                </a:lnTo>
                <a:lnTo>
                  <a:pt x="0" y="1458"/>
                </a:lnTo>
                <a:lnTo>
                  <a:pt x="0" y="1442"/>
                </a:lnTo>
                <a:lnTo>
                  <a:pt x="0" y="1425"/>
                </a:lnTo>
                <a:lnTo>
                  <a:pt x="556" y="1425"/>
                </a:lnTo>
                <a:lnTo>
                  <a:pt x="556" y="1409"/>
                </a:lnTo>
                <a:lnTo>
                  <a:pt x="556" y="1393"/>
                </a:lnTo>
                <a:lnTo>
                  <a:pt x="556" y="1377"/>
                </a:lnTo>
                <a:lnTo>
                  <a:pt x="556" y="1361"/>
                </a:lnTo>
                <a:lnTo>
                  <a:pt x="556" y="1344"/>
                </a:lnTo>
                <a:lnTo>
                  <a:pt x="556" y="1328"/>
                </a:lnTo>
                <a:lnTo>
                  <a:pt x="556" y="1312"/>
                </a:lnTo>
                <a:lnTo>
                  <a:pt x="556" y="1296"/>
                </a:lnTo>
                <a:lnTo>
                  <a:pt x="556" y="1280"/>
                </a:lnTo>
                <a:lnTo>
                  <a:pt x="556" y="1264"/>
                </a:lnTo>
                <a:lnTo>
                  <a:pt x="556" y="1247"/>
                </a:lnTo>
                <a:lnTo>
                  <a:pt x="556" y="1231"/>
                </a:lnTo>
                <a:lnTo>
                  <a:pt x="703" y="1231"/>
                </a:lnTo>
                <a:lnTo>
                  <a:pt x="703" y="1215"/>
                </a:lnTo>
                <a:lnTo>
                  <a:pt x="703" y="1199"/>
                </a:lnTo>
                <a:lnTo>
                  <a:pt x="703" y="1182"/>
                </a:lnTo>
                <a:lnTo>
                  <a:pt x="703" y="1166"/>
                </a:lnTo>
                <a:lnTo>
                  <a:pt x="703" y="1150"/>
                </a:lnTo>
                <a:lnTo>
                  <a:pt x="703" y="1134"/>
                </a:lnTo>
                <a:lnTo>
                  <a:pt x="703" y="1118"/>
                </a:lnTo>
                <a:lnTo>
                  <a:pt x="703" y="1102"/>
                </a:lnTo>
                <a:lnTo>
                  <a:pt x="703" y="1085"/>
                </a:lnTo>
                <a:lnTo>
                  <a:pt x="703" y="1069"/>
                </a:lnTo>
                <a:lnTo>
                  <a:pt x="703" y="1053"/>
                </a:lnTo>
                <a:lnTo>
                  <a:pt x="703" y="1037"/>
                </a:lnTo>
                <a:lnTo>
                  <a:pt x="703" y="1021"/>
                </a:lnTo>
                <a:lnTo>
                  <a:pt x="703" y="1004"/>
                </a:lnTo>
                <a:lnTo>
                  <a:pt x="703" y="988"/>
                </a:lnTo>
                <a:lnTo>
                  <a:pt x="703" y="972"/>
                </a:lnTo>
                <a:lnTo>
                  <a:pt x="703" y="956"/>
                </a:lnTo>
                <a:lnTo>
                  <a:pt x="703" y="940"/>
                </a:lnTo>
                <a:lnTo>
                  <a:pt x="703" y="923"/>
                </a:lnTo>
                <a:lnTo>
                  <a:pt x="703" y="907"/>
                </a:lnTo>
                <a:lnTo>
                  <a:pt x="703" y="891"/>
                </a:lnTo>
                <a:lnTo>
                  <a:pt x="703" y="875"/>
                </a:lnTo>
                <a:lnTo>
                  <a:pt x="912" y="875"/>
                </a:lnTo>
                <a:lnTo>
                  <a:pt x="912" y="859"/>
                </a:lnTo>
                <a:lnTo>
                  <a:pt x="912" y="843"/>
                </a:lnTo>
                <a:lnTo>
                  <a:pt x="912" y="826"/>
                </a:lnTo>
                <a:lnTo>
                  <a:pt x="912" y="810"/>
                </a:lnTo>
                <a:lnTo>
                  <a:pt x="912" y="794"/>
                </a:lnTo>
                <a:lnTo>
                  <a:pt x="912" y="778"/>
                </a:lnTo>
                <a:lnTo>
                  <a:pt x="912" y="762"/>
                </a:lnTo>
                <a:lnTo>
                  <a:pt x="912" y="745"/>
                </a:lnTo>
                <a:lnTo>
                  <a:pt x="912" y="729"/>
                </a:lnTo>
                <a:lnTo>
                  <a:pt x="912" y="713"/>
                </a:lnTo>
                <a:lnTo>
                  <a:pt x="1247" y="713"/>
                </a:lnTo>
                <a:lnTo>
                  <a:pt x="1247" y="697"/>
                </a:lnTo>
                <a:lnTo>
                  <a:pt x="1247" y="681"/>
                </a:lnTo>
                <a:lnTo>
                  <a:pt x="1247" y="664"/>
                </a:lnTo>
                <a:lnTo>
                  <a:pt x="1247" y="648"/>
                </a:lnTo>
                <a:lnTo>
                  <a:pt x="1247" y="632"/>
                </a:lnTo>
                <a:lnTo>
                  <a:pt x="1247" y="616"/>
                </a:lnTo>
                <a:lnTo>
                  <a:pt x="1247" y="600"/>
                </a:lnTo>
                <a:lnTo>
                  <a:pt x="1247" y="583"/>
                </a:lnTo>
                <a:lnTo>
                  <a:pt x="1247" y="567"/>
                </a:lnTo>
                <a:lnTo>
                  <a:pt x="1247" y="551"/>
                </a:lnTo>
                <a:lnTo>
                  <a:pt x="1247" y="535"/>
                </a:lnTo>
                <a:lnTo>
                  <a:pt x="1247" y="519"/>
                </a:lnTo>
                <a:lnTo>
                  <a:pt x="1331" y="519"/>
                </a:lnTo>
                <a:lnTo>
                  <a:pt x="1331" y="502"/>
                </a:lnTo>
                <a:lnTo>
                  <a:pt x="1331" y="486"/>
                </a:lnTo>
                <a:lnTo>
                  <a:pt x="1331" y="470"/>
                </a:lnTo>
                <a:lnTo>
                  <a:pt x="1331" y="454"/>
                </a:lnTo>
                <a:lnTo>
                  <a:pt x="1331" y="438"/>
                </a:lnTo>
                <a:lnTo>
                  <a:pt x="1331" y="422"/>
                </a:lnTo>
                <a:lnTo>
                  <a:pt x="1331" y="405"/>
                </a:lnTo>
                <a:lnTo>
                  <a:pt x="1331" y="389"/>
                </a:lnTo>
                <a:lnTo>
                  <a:pt x="1331" y="373"/>
                </a:lnTo>
                <a:lnTo>
                  <a:pt x="1331" y="357"/>
                </a:lnTo>
                <a:lnTo>
                  <a:pt x="1416" y="357"/>
                </a:lnTo>
                <a:lnTo>
                  <a:pt x="1416" y="341"/>
                </a:lnTo>
                <a:lnTo>
                  <a:pt x="1416" y="324"/>
                </a:lnTo>
                <a:lnTo>
                  <a:pt x="1416" y="308"/>
                </a:lnTo>
                <a:lnTo>
                  <a:pt x="1416" y="292"/>
                </a:lnTo>
                <a:lnTo>
                  <a:pt x="1416" y="276"/>
                </a:lnTo>
                <a:lnTo>
                  <a:pt x="1416" y="260"/>
                </a:lnTo>
                <a:lnTo>
                  <a:pt x="1416" y="243"/>
                </a:lnTo>
                <a:lnTo>
                  <a:pt x="1416" y="227"/>
                </a:lnTo>
                <a:lnTo>
                  <a:pt x="1416" y="211"/>
                </a:lnTo>
                <a:lnTo>
                  <a:pt x="1416" y="195"/>
                </a:lnTo>
                <a:lnTo>
                  <a:pt x="1416" y="179"/>
                </a:lnTo>
                <a:lnTo>
                  <a:pt x="1416" y="162"/>
                </a:lnTo>
                <a:lnTo>
                  <a:pt x="1457" y="162"/>
                </a:lnTo>
                <a:lnTo>
                  <a:pt x="1457" y="146"/>
                </a:lnTo>
                <a:lnTo>
                  <a:pt x="1457" y="130"/>
                </a:lnTo>
                <a:lnTo>
                  <a:pt x="1457" y="114"/>
                </a:lnTo>
                <a:lnTo>
                  <a:pt x="1457" y="98"/>
                </a:lnTo>
                <a:lnTo>
                  <a:pt x="1457" y="81"/>
                </a:lnTo>
                <a:lnTo>
                  <a:pt x="1457" y="65"/>
                </a:lnTo>
                <a:lnTo>
                  <a:pt x="1457" y="49"/>
                </a:lnTo>
                <a:lnTo>
                  <a:pt x="1457" y="33"/>
                </a:lnTo>
                <a:lnTo>
                  <a:pt x="1457" y="17"/>
                </a:lnTo>
                <a:lnTo>
                  <a:pt x="1457" y="0"/>
                </a:lnTo>
                <a:lnTo>
                  <a:pt x="2044" y="0"/>
                </a:lnTo>
                <a:lnTo>
                  <a:pt x="2044" y="17"/>
                </a:lnTo>
                <a:lnTo>
                  <a:pt x="2044" y="33"/>
                </a:lnTo>
                <a:lnTo>
                  <a:pt x="2044" y="49"/>
                </a:lnTo>
                <a:lnTo>
                  <a:pt x="2044" y="65"/>
                </a:lnTo>
                <a:lnTo>
                  <a:pt x="2044" y="81"/>
                </a:lnTo>
                <a:lnTo>
                  <a:pt x="2044" y="98"/>
                </a:lnTo>
                <a:lnTo>
                  <a:pt x="2044" y="114"/>
                </a:lnTo>
                <a:lnTo>
                  <a:pt x="2044" y="130"/>
                </a:lnTo>
                <a:lnTo>
                  <a:pt x="2044" y="146"/>
                </a:lnTo>
                <a:lnTo>
                  <a:pt x="2044" y="162"/>
                </a:lnTo>
                <a:lnTo>
                  <a:pt x="2044" y="179"/>
                </a:lnTo>
                <a:lnTo>
                  <a:pt x="2044" y="195"/>
                </a:lnTo>
                <a:lnTo>
                  <a:pt x="2002" y="195"/>
                </a:lnTo>
                <a:lnTo>
                  <a:pt x="2002" y="211"/>
                </a:lnTo>
                <a:lnTo>
                  <a:pt x="2002" y="227"/>
                </a:lnTo>
                <a:lnTo>
                  <a:pt x="2002" y="243"/>
                </a:lnTo>
                <a:lnTo>
                  <a:pt x="2002" y="260"/>
                </a:lnTo>
                <a:lnTo>
                  <a:pt x="2002" y="276"/>
                </a:lnTo>
                <a:lnTo>
                  <a:pt x="2002" y="292"/>
                </a:lnTo>
                <a:lnTo>
                  <a:pt x="2002" y="308"/>
                </a:lnTo>
                <a:lnTo>
                  <a:pt x="2002" y="324"/>
                </a:lnTo>
                <a:lnTo>
                  <a:pt x="2002" y="341"/>
                </a:lnTo>
                <a:lnTo>
                  <a:pt x="2002" y="357"/>
                </a:lnTo>
                <a:lnTo>
                  <a:pt x="2002" y="373"/>
                </a:lnTo>
                <a:lnTo>
                  <a:pt x="1814" y="373"/>
                </a:lnTo>
                <a:lnTo>
                  <a:pt x="1814" y="389"/>
                </a:lnTo>
                <a:lnTo>
                  <a:pt x="1814" y="405"/>
                </a:lnTo>
                <a:lnTo>
                  <a:pt x="1814" y="422"/>
                </a:lnTo>
                <a:lnTo>
                  <a:pt x="1814" y="438"/>
                </a:lnTo>
                <a:lnTo>
                  <a:pt x="1814" y="454"/>
                </a:lnTo>
                <a:lnTo>
                  <a:pt x="1814" y="470"/>
                </a:lnTo>
                <a:lnTo>
                  <a:pt x="1814" y="486"/>
                </a:lnTo>
                <a:lnTo>
                  <a:pt x="1814" y="502"/>
                </a:lnTo>
                <a:lnTo>
                  <a:pt x="1814" y="519"/>
                </a:lnTo>
                <a:lnTo>
                  <a:pt x="1814" y="535"/>
                </a:lnTo>
                <a:lnTo>
                  <a:pt x="1814" y="551"/>
                </a:lnTo>
                <a:lnTo>
                  <a:pt x="1730" y="551"/>
                </a:lnTo>
                <a:lnTo>
                  <a:pt x="1730" y="567"/>
                </a:lnTo>
                <a:lnTo>
                  <a:pt x="1730" y="583"/>
                </a:lnTo>
                <a:lnTo>
                  <a:pt x="1730" y="600"/>
                </a:lnTo>
                <a:lnTo>
                  <a:pt x="1730" y="616"/>
                </a:lnTo>
                <a:lnTo>
                  <a:pt x="1730" y="632"/>
                </a:lnTo>
                <a:lnTo>
                  <a:pt x="1730" y="648"/>
                </a:lnTo>
                <a:lnTo>
                  <a:pt x="1730" y="664"/>
                </a:lnTo>
                <a:lnTo>
                  <a:pt x="1730" y="681"/>
                </a:lnTo>
                <a:lnTo>
                  <a:pt x="1730" y="697"/>
                </a:lnTo>
                <a:lnTo>
                  <a:pt x="1730" y="713"/>
                </a:lnTo>
                <a:lnTo>
                  <a:pt x="1730" y="729"/>
                </a:lnTo>
                <a:lnTo>
                  <a:pt x="1625" y="729"/>
                </a:lnTo>
                <a:lnTo>
                  <a:pt x="1625" y="745"/>
                </a:lnTo>
                <a:lnTo>
                  <a:pt x="1625" y="762"/>
                </a:lnTo>
                <a:lnTo>
                  <a:pt x="1625" y="778"/>
                </a:lnTo>
                <a:lnTo>
                  <a:pt x="1625" y="794"/>
                </a:lnTo>
                <a:lnTo>
                  <a:pt x="1625" y="810"/>
                </a:lnTo>
                <a:lnTo>
                  <a:pt x="1625" y="826"/>
                </a:lnTo>
                <a:lnTo>
                  <a:pt x="1625" y="843"/>
                </a:lnTo>
                <a:lnTo>
                  <a:pt x="1625" y="859"/>
                </a:lnTo>
                <a:lnTo>
                  <a:pt x="1625" y="875"/>
                </a:lnTo>
                <a:lnTo>
                  <a:pt x="1625" y="891"/>
                </a:lnTo>
                <a:lnTo>
                  <a:pt x="1625" y="907"/>
                </a:lnTo>
                <a:lnTo>
                  <a:pt x="1373" y="907"/>
                </a:lnTo>
                <a:lnTo>
                  <a:pt x="1373" y="923"/>
                </a:lnTo>
                <a:lnTo>
                  <a:pt x="1373" y="940"/>
                </a:lnTo>
                <a:lnTo>
                  <a:pt x="1373" y="956"/>
                </a:lnTo>
                <a:lnTo>
                  <a:pt x="1373" y="972"/>
                </a:lnTo>
                <a:lnTo>
                  <a:pt x="1373" y="988"/>
                </a:lnTo>
                <a:lnTo>
                  <a:pt x="1373" y="1004"/>
                </a:lnTo>
                <a:lnTo>
                  <a:pt x="1373" y="1021"/>
                </a:lnTo>
                <a:lnTo>
                  <a:pt x="1373" y="1037"/>
                </a:lnTo>
                <a:lnTo>
                  <a:pt x="1373" y="1053"/>
                </a:lnTo>
                <a:lnTo>
                  <a:pt x="1373" y="1069"/>
                </a:lnTo>
                <a:lnTo>
                  <a:pt x="1373" y="1085"/>
                </a:lnTo>
                <a:lnTo>
                  <a:pt x="1311" y="1085"/>
                </a:lnTo>
                <a:lnTo>
                  <a:pt x="1311" y="1102"/>
                </a:lnTo>
                <a:lnTo>
                  <a:pt x="1311" y="1118"/>
                </a:lnTo>
                <a:lnTo>
                  <a:pt x="1311" y="1134"/>
                </a:lnTo>
                <a:lnTo>
                  <a:pt x="1311" y="1150"/>
                </a:lnTo>
                <a:lnTo>
                  <a:pt x="1311" y="1166"/>
                </a:lnTo>
                <a:lnTo>
                  <a:pt x="1311" y="1182"/>
                </a:lnTo>
                <a:lnTo>
                  <a:pt x="1311" y="1199"/>
                </a:lnTo>
                <a:lnTo>
                  <a:pt x="1311" y="1215"/>
                </a:lnTo>
                <a:lnTo>
                  <a:pt x="1311" y="1231"/>
                </a:lnTo>
                <a:lnTo>
                  <a:pt x="1311" y="1247"/>
                </a:lnTo>
                <a:lnTo>
                  <a:pt x="1311" y="1264"/>
                </a:lnTo>
                <a:lnTo>
                  <a:pt x="996" y="1264"/>
                </a:lnTo>
                <a:lnTo>
                  <a:pt x="996" y="1280"/>
                </a:lnTo>
                <a:lnTo>
                  <a:pt x="996" y="1296"/>
                </a:lnTo>
                <a:lnTo>
                  <a:pt x="996" y="1312"/>
                </a:lnTo>
                <a:lnTo>
                  <a:pt x="996" y="1328"/>
                </a:lnTo>
                <a:lnTo>
                  <a:pt x="996" y="1344"/>
                </a:lnTo>
                <a:lnTo>
                  <a:pt x="996" y="1361"/>
                </a:lnTo>
                <a:lnTo>
                  <a:pt x="996" y="1377"/>
                </a:lnTo>
                <a:lnTo>
                  <a:pt x="996" y="1393"/>
                </a:lnTo>
                <a:lnTo>
                  <a:pt x="996" y="1409"/>
                </a:lnTo>
                <a:lnTo>
                  <a:pt x="996" y="1425"/>
                </a:lnTo>
                <a:lnTo>
                  <a:pt x="996" y="1442"/>
                </a:lnTo>
                <a:lnTo>
                  <a:pt x="766" y="1442"/>
                </a:lnTo>
                <a:lnTo>
                  <a:pt x="766" y="1458"/>
                </a:lnTo>
                <a:lnTo>
                  <a:pt x="766" y="1474"/>
                </a:lnTo>
                <a:lnTo>
                  <a:pt x="766" y="1490"/>
                </a:lnTo>
                <a:lnTo>
                  <a:pt x="766" y="1506"/>
                </a:lnTo>
                <a:lnTo>
                  <a:pt x="766" y="1523"/>
                </a:lnTo>
                <a:lnTo>
                  <a:pt x="766" y="1539"/>
                </a:lnTo>
                <a:lnTo>
                  <a:pt x="766" y="1555"/>
                </a:lnTo>
                <a:lnTo>
                  <a:pt x="766" y="1571"/>
                </a:lnTo>
                <a:lnTo>
                  <a:pt x="766" y="1587"/>
                </a:lnTo>
                <a:lnTo>
                  <a:pt x="766" y="1604"/>
                </a:lnTo>
                <a:lnTo>
                  <a:pt x="766" y="1620"/>
                </a:lnTo>
                <a:lnTo>
                  <a:pt x="0" y="1620"/>
                </a:lnTo>
              </a:path>
            </a:pathLst>
          </a:custGeom>
          <a:noFill/>
          <a:ln w="30163">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318" name="Rectangle 83"/>
          <p:cNvSpPr>
            <a:spLocks noChangeArrowheads="1"/>
          </p:cNvSpPr>
          <p:nvPr/>
        </p:nvSpPr>
        <p:spPr bwMode="auto">
          <a:xfrm>
            <a:off x="5757863" y="4535488"/>
            <a:ext cx="158750" cy="381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n-US" altLang="en-US" sz="2500">
                <a:solidFill>
                  <a:srgbClr val="000000"/>
                </a:solidFill>
                <a:latin typeface="Times New Roman" panose="02020603050405020304" pitchFamily="18" charset="0"/>
              </a:rPr>
              <a:t>2</a:t>
            </a:r>
            <a:endParaRPr lang="en-US" altLang="en-US"/>
          </a:p>
        </p:txBody>
      </p:sp>
      <p:sp>
        <p:nvSpPr>
          <p:cNvPr id="10319" name="Rectangle 84"/>
          <p:cNvSpPr>
            <a:spLocks noChangeArrowheads="1"/>
          </p:cNvSpPr>
          <p:nvPr/>
        </p:nvSpPr>
        <p:spPr bwMode="auto">
          <a:xfrm>
            <a:off x="6402388" y="4535488"/>
            <a:ext cx="158750" cy="381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n-US" altLang="en-US" sz="2500">
                <a:solidFill>
                  <a:srgbClr val="000000"/>
                </a:solidFill>
                <a:latin typeface="Times New Roman" panose="02020603050405020304" pitchFamily="18" charset="0"/>
              </a:rPr>
              <a:t>4</a:t>
            </a:r>
            <a:endParaRPr lang="en-US" altLang="en-US"/>
          </a:p>
        </p:txBody>
      </p:sp>
      <p:sp>
        <p:nvSpPr>
          <p:cNvPr id="10320" name="Rectangle 85"/>
          <p:cNvSpPr>
            <a:spLocks noChangeArrowheads="1"/>
          </p:cNvSpPr>
          <p:nvPr/>
        </p:nvSpPr>
        <p:spPr bwMode="auto">
          <a:xfrm>
            <a:off x="7072313" y="4535488"/>
            <a:ext cx="158750" cy="381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n-US" altLang="en-US" sz="2500">
                <a:solidFill>
                  <a:srgbClr val="000000"/>
                </a:solidFill>
                <a:latin typeface="Times New Roman" panose="02020603050405020304" pitchFamily="18" charset="0"/>
              </a:rPr>
              <a:t>6</a:t>
            </a:r>
            <a:endParaRPr lang="en-US" altLang="en-US"/>
          </a:p>
        </p:txBody>
      </p:sp>
      <p:sp>
        <p:nvSpPr>
          <p:cNvPr id="10321" name="Rectangle 86"/>
          <p:cNvSpPr>
            <a:spLocks noChangeArrowheads="1"/>
          </p:cNvSpPr>
          <p:nvPr/>
        </p:nvSpPr>
        <p:spPr bwMode="auto">
          <a:xfrm>
            <a:off x="7756525" y="4535488"/>
            <a:ext cx="158750" cy="381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n-US" altLang="en-US" sz="2500">
                <a:solidFill>
                  <a:srgbClr val="000000"/>
                </a:solidFill>
                <a:latin typeface="Times New Roman" panose="02020603050405020304" pitchFamily="18" charset="0"/>
              </a:rPr>
              <a:t>8</a:t>
            </a:r>
            <a:endParaRPr lang="en-US" altLang="en-US"/>
          </a:p>
        </p:txBody>
      </p:sp>
      <p:sp>
        <p:nvSpPr>
          <p:cNvPr id="10322" name="Rectangle 87"/>
          <p:cNvSpPr>
            <a:spLocks noChangeArrowheads="1"/>
          </p:cNvSpPr>
          <p:nvPr/>
        </p:nvSpPr>
        <p:spPr bwMode="auto">
          <a:xfrm>
            <a:off x="5092700" y="4535488"/>
            <a:ext cx="158750" cy="381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n-US" altLang="en-US" sz="2500">
                <a:solidFill>
                  <a:srgbClr val="000000"/>
                </a:solidFill>
                <a:latin typeface="Times New Roman" panose="02020603050405020304" pitchFamily="18" charset="0"/>
              </a:rPr>
              <a:t>0</a:t>
            </a:r>
            <a:endParaRPr lang="en-US" altLang="en-US"/>
          </a:p>
        </p:txBody>
      </p:sp>
      <p:sp>
        <p:nvSpPr>
          <p:cNvPr id="10323" name="Rectangle 88"/>
          <p:cNvSpPr>
            <a:spLocks noChangeArrowheads="1"/>
          </p:cNvSpPr>
          <p:nvPr/>
        </p:nvSpPr>
        <p:spPr bwMode="auto">
          <a:xfrm>
            <a:off x="8293100" y="4535488"/>
            <a:ext cx="317500" cy="381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n-US" altLang="en-US" sz="2500">
                <a:solidFill>
                  <a:srgbClr val="000000"/>
                </a:solidFill>
                <a:latin typeface="Times New Roman" panose="02020603050405020304" pitchFamily="18" charset="0"/>
              </a:rPr>
              <a:t>10</a:t>
            </a:r>
            <a:endParaRPr lang="en-US" altLang="en-US"/>
          </a:p>
        </p:txBody>
      </p:sp>
      <p:sp>
        <p:nvSpPr>
          <p:cNvPr id="10324" name="Rectangle 93"/>
          <p:cNvSpPr>
            <a:spLocks noChangeArrowheads="1"/>
          </p:cNvSpPr>
          <p:nvPr/>
        </p:nvSpPr>
        <p:spPr bwMode="auto">
          <a:xfrm rot="-5400000">
            <a:off x="-946943" y="2974181"/>
            <a:ext cx="2487612"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n-US" altLang="en-US" sz="2100">
                <a:solidFill>
                  <a:srgbClr val="000000"/>
                </a:solidFill>
                <a:latin typeface="Times New Roman" panose="02020603050405020304" pitchFamily="18" charset="0"/>
              </a:rPr>
              <a:t>Cumulative probability</a:t>
            </a:r>
            <a:endParaRPr lang="en-US" altLang="en-US"/>
          </a:p>
        </p:txBody>
      </p:sp>
      <p:sp>
        <p:nvSpPr>
          <p:cNvPr id="10325" name="Rectangle 94"/>
          <p:cNvSpPr>
            <a:spLocks noChangeArrowheads="1"/>
          </p:cNvSpPr>
          <p:nvPr/>
        </p:nvSpPr>
        <p:spPr bwMode="auto">
          <a:xfrm>
            <a:off x="2516188" y="4819650"/>
            <a:ext cx="193675" cy="381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n-US" altLang="en-US" sz="2500" i="1">
                <a:solidFill>
                  <a:srgbClr val="000000"/>
                </a:solidFill>
                <a:latin typeface="Times New Roman" panose="02020603050405020304" pitchFamily="18" charset="0"/>
              </a:rPr>
              <a:t>X</a:t>
            </a:r>
            <a:endParaRPr lang="en-US" altLang="en-US"/>
          </a:p>
        </p:txBody>
      </p:sp>
      <p:sp>
        <p:nvSpPr>
          <p:cNvPr id="10326" name="Rectangle 95"/>
          <p:cNvSpPr>
            <a:spLocks noChangeArrowheads="1"/>
          </p:cNvSpPr>
          <p:nvPr/>
        </p:nvSpPr>
        <p:spPr bwMode="auto">
          <a:xfrm>
            <a:off x="6838950" y="4819650"/>
            <a:ext cx="193675" cy="381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n-US" altLang="en-US" sz="2500" i="1">
                <a:solidFill>
                  <a:srgbClr val="000000"/>
                </a:solidFill>
                <a:latin typeface="Times New Roman" panose="02020603050405020304" pitchFamily="18" charset="0"/>
              </a:rPr>
              <a:t>X</a:t>
            </a:r>
            <a:endParaRPr lang="en-US" altLang="en-US"/>
          </a:p>
        </p:txBody>
      </p:sp>
      <p:sp>
        <p:nvSpPr>
          <p:cNvPr id="10327" name="Rectangle 96"/>
          <p:cNvSpPr>
            <a:spLocks noChangeArrowheads="1"/>
          </p:cNvSpPr>
          <p:nvPr/>
        </p:nvSpPr>
        <p:spPr bwMode="auto">
          <a:xfrm>
            <a:off x="1495425" y="2263775"/>
            <a:ext cx="900113" cy="381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n-US" altLang="en-US" sz="2500">
                <a:solidFill>
                  <a:srgbClr val="FF0000"/>
                </a:solidFill>
                <a:latin typeface="Times New Roman" panose="02020603050405020304" pitchFamily="18" charset="0"/>
              </a:rPr>
              <a:t>Skinny</a:t>
            </a:r>
            <a:endParaRPr lang="en-US" altLang="en-US">
              <a:solidFill>
                <a:srgbClr val="FF0000"/>
              </a:solidFill>
            </a:endParaRPr>
          </a:p>
        </p:txBody>
      </p:sp>
      <p:sp>
        <p:nvSpPr>
          <p:cNvPr id="10328" name="Rectangle 97"/>
          <p:cNvSpPr>
            <a:spLocks noChangeArrowheads="1"/>
          </p:cNvSpPr>
          <p:nvPr/>
        </p:nvSpPr>
        <p:spPr bwMode="auto">
          <a:xfrm>
            <a:off x="5816600" y="2263775"/>
            <a:ext cx="706438" cy="381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n-US" altLang="en-US" sz="2500">
                <a:solidFill>
                  <a:srgbClr val="0000CC"/>
                </a:solidFill>
                <a:latin typeface="Times New Roman" panose="02020603050405020304" pitchFamily="18" charset="0"/>
              </a:rPr>
              <a:t>Puffy</a:t>
            </a:r>
            <a:endParaRPr lang="en-US" altLang="en-US">
              <a:solidFill>
                <a:srgbClr val="0000CC"/>
              </a:solidFill>
            </a:endParaRPr>
          </a:p>
        </p:txBody>
      </p:sp>
      <p:sp>
        <p:nvSpPr>
          <p:cNvPr id="10329" name="Line 98"/>
          <p:cNvSpPr>
            <a:spLocks noChangeShapeType="1"/>
          </p:cNvSpPr>
          <p:nvPr/>
        </p:nvSpPr>
        <p:spPr bwMode="auto">
          <a:xfrm>
            <a:off x="866775" y="4413250"/>
            <a:ext cx="3325813" cy="1588"/>
          </a:xfrm>
          <a:prstGeom prst="line">
            <a:avLst/>
          </a:prstGeom>
          <a:noFill/>
          <a:ln w="317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30" name="Line 99"/>
          <p:cNvSpPr>
            <a:spLocks noChangeShapeType="1"/>
          </p:cNvSpPr>
          <p:nvPr/>
        </p:nvSpPr>
        <p:spPr bwMode="auto">
          <a:xfrm>
            <a:off x="866775" y="4413250"/>
            <a:ext cx="1588" cy="73025"/>
          </a:xfrm>
          <a:prstGeom prst="line">
            <a:avLst/>
          </a:prstGeom>
          <a:noFill/>
          <a:ln w="317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31" name="Line 100"/>
          <p:cNvSpPr>
            <a:spLocks noChangeShapeType="1"/>
          </p:cNvSpPr>
          <p:nvPr/>
        </p:nvSpPr>
        <p:spPr bwMode="auto">
          <a:xfrm>
            <a:off x="866775" y="4413250"/>
            <a:ext cx="1588" cy="122238"/>
          </a:xfrm>
          <a:prstGeom prst="line">
            <a:avLst/>
          </a:prstGeom>
          <a:noFill/>
          <a:ln w="317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32" name="Line 102"/>
          <p:cNvSpPr>
            <a:spLocks noChangeShapeType="1"/>
          </p:cNvSpPr>
          <p:nvPr/>
        </p:nvSpPr>
        <p:spPr bwMode="auto">
          <a:xfrm>
            <a:off x="1198563" y="4413250"/>
            <a:ext cx="1587" cy="73025"/>
          </a:xfrm>
          <a:prstGeom prst="line">
            <a:avLst/>
          </a:prstGeom>
          <a:noFill/>
          <a:ln w="317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33" name="Line 103"/>
          <p:cNvSpPr>
            <a:spLocks noChangeShapeType="1"/>
          </p:cNvSpPr>
          <p:nvPr/>
        </p:nvSpPr>
        <p:spPr bwMode="auto">
          <a:xfrm>
            <a:off x="1530350" y="4413250"/>
            <a:ext cx="1588" cy="73025"/>
          </a:xfrm>
          <a:prstGeom prst="line">
            <a:avLst/>
          </a:prstGeom>
          <a:noFill/>
          <a:ln w="317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34" name="Line 104"/>
          <p:cNvSpPr>
            <a:spLocks noChangeShapeType="1"/>
          </p:cNvSpPr>
          <p:nvPr/>
        </p:nvSpPr>
        <p:spPr bwMode="auto">
          <a:xfrm>
            <a:off x="1863725" y="4413250"/>
            <a:ext cx="1588" cy="73025"/>
          </a:xfrm>
          <a:prstGeom prst="line">
            <a:avLst/>
          </a:prstGeom>
          <a:noFill/>
          <a:ln w="317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35" name="Line 105"/>
          <p:cNvSpPr>
            <a:spLocks noChangeShapeType="1"/>
          </p:cNvSpPr>
          <p:nvPr/>
        </p:nvSpPr>
        <p:spPr bwMode="auto">
          <a:xfrm>
            <a:off x="2197100" y="4413250"/>
            <a:ext cx="1588" cy="73025"/>
          </a:xfrm>
          <a:prstGeom prst="line">
            <a:avLst/>
          </a:prstGeom>
          <a:noFill/>
          <a:ln w="317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36" name="Line 106"/>
          <p:cNvSpPr>
            <a:spLocks noChangeShapeType="1"/>
          </p:cNvSpPr>
          <p:nvPr/>
        </p:nvSpPr>
        <p:spPr bwMode="auto">
          <a:xfrm>
            <a:off x="2528888" y="4413250"/>
            <a:ext cx="1587" cy="73025"/>
          </a:xfrm>
          <a:prstGeom prst="line">
            <a:avLst/>
          </a:prstGeom>
          <a:noFill/>
          <a:ln w="317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37" name="Line 107"/>
          <p:cNvSpPr>
            <a:spLocks noChangeShapeType="1"/>
          </p:cNvSpPr>
          <p:nvPr/>
        </p:nvSpPr>
        <p:spPr bwMode="auto">
          <a:xfrm>
            <a:off x="2862263" y="4413250"/>
            <a:ext cx="1587" cy="73025"/>
          </a:xfrm>
          <a:prstGeom prst="line">
            <a:avLst/>
          </a:prstGeom>
          <a:noFill/>
          <a:ln w="317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38" name="Line 108"/>
          <p:cNvSpPr>
            <a:spLocks noChangeShapeType="1"/>
          </p:cNvSpPr>
          <p:nvPr/>
        </p:nvSpPr>
        <p:spPr bwMode="auto">
          <a:xfrm>
            <a:off x="3195638" y="4413250"/>
            <a:ext cx="1587" cy="73025"/>
          </a:xfrm>
          <a:prstGeom prst="line">
            <a:avLst/>
          </a:prstGeom>
          <a:noFill/>
          <a:ln w="317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39" name="Line 109"/>
          <p:cNvSpPr>
            <a:spLocks noChangeShapeType="1"/>
          </p:cNvSpPr>
          <p:nvPr/>
        </p:nvSpPr>
        <p:spPr bwMode="auto">
          <a:xfrm>
            <a:off x="3527425" y="4413250"/>
            <a:ext cx="1588" cy="73025"/>
          </a:xfrm>
          <a:prstGeom prst="line">
            <a:avLst/>
          </a:prstGeom>
          <a:noFill/>
          <a:ln w="317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40" name="Line 110"/>
          <p:cNvSpPr>
            <a:spLocks noChangeShapeType="1"/>
          </p:cNvSpPr>
          <p:nvPr/>
        </p:nvSpPr>
        <p:spPr bwMode="auto">
          <a:xfrm>
            <a:off x="3860800" y="4413250"/>
            <a:ext cx="1588" cy="73025"/>
          </a:xfrm>
          <a:prstGeom prst="line">
            <a:avLst/>
          </a:prstGeom>
          <a:noFill/>
          <a:ln w="317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41" name="Line 111"/>
          <p:cNvSpPr>
            <a:spLocks noChangeShapeType="1"/>
          </p:cNvSpPr>
          <p:nvPr/>
        </p:nvSpPr>
        <p:spPr bwMode="auto">
          <a:xfrm>
            <a:off x="4192588" y="4413250"/>
            <a:ext cx="1587" cy="73025"/>
          </a:xfrm>
          <a:prstGeom prst="line">
            <a:avLst/>
          </a:prstGeom>
          <a:noFill/>
          <a:ln w="317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42" name="Line 112"/>
          <p:cNvSpPr>
            <a:spLocks noChangeShapeType="1"/>
          </p:cNvSpPr>
          <p:nvPr/>
        </p:nvSpPr>
        <p:spPr bwMode="auto">
          <a:xfrm>
            <a:off x="4192588" y="4413250"/>
            <a:ext cx="1587" cy="122238"/>
          </a:xfrm>
          <a:prstGeom prst="line">
            <a:avLst/>
          </a:prstGeom>
          <a:noFill/>
          <a:ln w="317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43" name="Line 114"/>
          <p:cNvSpPr>
            <a:spLocks noChangeShapeType="1"/>
          </p:cNvSpPr>
          <p:nvPr/>
        </p:nvSpPr>
        <p:spPr bwMode="auto">
          <a:xfrm flipV="1">
            <a:off x="866775" y="1841500"/>
            <a:ext cx="1588" cy="2571750"/>
          </a:xfrm>
          <a:prstGeom prst="line">
            <a:avLst/>
          </a:prstGeom>
          <a:noFill/>
          <a:ln w="317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44" name="Line 115"/>
          <p:cNvSpPr>
            <a:spLocks noChangeShapeType="1"/>
          </p:cNvSpPr>
          <p:nvPr/>
        </p:nvSpPr>
        <p:spPr bwMode="auto">
          <a:xfrm flipH="1">
            <a:off x="739775" y="4413250"/>
            <a:ext cx="127000" cy="1588"/>
          </a:xfrm>
          <a:prstGeom prst="line">
            <a:avLst/>
          </a:prstGeom>
          <a:noFill/>
          <a:ln w="317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45" name="Line 116"/>
          <p:cNvSpPr>
            <a:spLocks noChangeShapeType="1"/>
          </p:cNvSpPr>
          <p:nvPr/>
        </p:nvSpPr>
        <p:spPr bwMode="auto">
          <a:xfrm flipH="1">
            <a:off x="708025" y="4413250"/>
            <a:ext cx="158750" cy="1588"/>
          </a:xfrm>
          <a:prstGeom prst="line">
            <a:avLst/>
          </a:prstGeom>
          <a:noFill/>
          <a:ln w="317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46" name="Line 118"/>
          <p:cNvSpPr>
            <a:spLocks noChangeShapeType="1"/>
          </p:cNvSpPr>
          <p:nvPr/>
        </p:nvSpPr>
        <p:spPr bwMode="auto">
          <a:xfrm flipH="1">
            <a:off x="739775" y="4156075"/>
            <a:ext cx="127000" cy="1588"/>
          </a:xfrm>
          <a:prstGeom prst="line">
            <a:avLst/>
          </a:prstGeom>
          <a:noFill/>
          <a:ln w="317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47" name="Line 119"/>
          <p:cNvSpPr>
            <a:spLocks noChangeShapeType="1"/>
          </p:cNvSpPr>
          <p:nvPr/>
        </p:nvSpPr>
        <p:spPr bwMode="auto">
          <a:xfrm flipH="1">
            <a:off x="739775" y="3898900"/>
            <a:ext cx="127000" cy="1588"/>
          </a:xfrm>
          <a:prstGeom prst="line">
            <a:avLst/>
          </a:prstGeom>
          <a:noFill/>
          <a:ln w="317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48" name="Line 120"/>
          <p:cNvSpPr>
            <a:spLocks noChangeShapeType="1"/>
          </p:cNvSpPr>
          <p:nvPr/>
        </p:nvSpPr>
        <p:spPr bwMode="auto">
          <a:xfrm flipH="1">
            <a:off x="739775" y="3641725"/>
            <a:ext cx="127000" cy="1588"/>
          </a:xfrm>
          <a:prstGeom prst="line">
            <a:avLst/>
          </a:prstGeom>
          <a:noFill/>
          <a:ln w="317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49" name="Line 121"/>
          <p:cNvSpPr>
            <a:spLocks noChangeShapeType="1"/>
          </p:cNvSpPr>
          <p:nvPr/>
        </p:nvSpPr>
        <p:spPr bwMode="auto">
          <a:xfrm flipH="1">
            <a:off x="739775" y="3384550"/>
            <a:ext cx="127000" cy="1588"/>
          </a:xfrm>
          <a:prstGeom prst="line">
            <a:avLst/>
          </a:prstGeom>
          <a:noFill/>
          <a:ln w="317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50" name="Line 122"/>
          <p:cNvSpPr>
            <a:spLocks noChangeShapeType="1"/>
          </p:cNvSpPr>
          <p:nvPr/>
        </p:nvSpPr>
        <p:spPr bwMode="auto">
          <a:xfrm flipH="1">
            <a:off x="739775" y="3127375"/>
            <a:ext cx="127000" cy="1588"/>
          </a:xfrm>
          <a:prstGeom prst="line">
            <a:avLst/>
          </a:prstGeom>
          <a:noFill/>
          <a:ln w="317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51" name="Line 123"/>
          <p:cNvSpPr>
            <a:spLocks noChangeShapeType="1"/>
          </p:cNvSpPr>
          <p:nvPr/>
        </p:nvSpPr>
        <p:spPr bwMode="auto">
          <a:xfrm flipH="1">
            <a:off x="708025" y="3127375"/>
            <a:ext cx="158750" cy="1588"/>
          </a:xfrm>
          <a:prstGeom prst="line">
            <a:avLst/>
          </a:prstGeom>
          <a:noFill/>
          <a:ln w="317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52" name="Line 124"/>
          <p:cNvSpPr>
            <a:spLocks noChangeShapeType="1"/>
          </p:cNvSpPr>
          <p:nvPr/>
        </p:nvSpPr>
        <p:spPr bwMode="auto">
          <a:xfrm flipH="1">
            <a:off x="739775" y="2871788"/>
            <a:ext cx="127000" cy="1587"/>
          </a:xfrm>
          <a:prstGeom prst="line">
            <a:avLst/>
          </a:prstGeom>
          <a:noFill/>
          <a:ln w="317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53" name="Line 125"/>
          <p:cNvSpPr>
            <a:spLocks noChangeShapeType="1"/>
          </p:cNvSpPr>
          <p:nvPr/>
        </p:nvSpPr>
        <p:spPr bwMode="auto">
          <a:xfrm flipH="1">
            <a:off x="739775" y="2614613"/>
            <a:ext cx="127000" cy="1587"/>
          </a:xfrm>
          <a:prstGeom prst="line">
            <a:avLst/>
          </a:prstGeom>
          <a:noFill/>
          <a:ln w="317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54" name="Line 126"/>
          <p:cNvSpPr>
            <a:spLocks noChangeShapeType="1"/>
          </p:cNvSpPr>
          <p:nvPr/>
        </p:nvSpPr>
        <p:spPr bwMode="auto">
          <a:xfrm flipH="1">
            <a:off x="739775" y="2357438"/>
            <a:ext cx="127000" cy="1587"/>
          </a:xfrm>
          <a:prstGeom prst="line">
            <a:avLst/>
          </a:prstGeom>
          <a:noFill/>
          <a:ln w="317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55" name="Line 127"/>
          <p:cNvSpPr>
            <a:spLocks noChangeShapeType="1"/>
          </p:cNvSpPr>
          <p:nvPr/>
        </p:nvSpPr>
        <p:spPr bwMode="auto">
          <a:xfrm flipH="1">
            <a:off x="739775" y="2098675"/>
            <a:ext cx="127000" cy="1588"/>
          </a:xfrm>
          <a:prstGeom prst="line">
            <a:avLst/>
          </a:prstGeom>
          <a:noFill/>
          <a:ln w="317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56" name="Line 128"/>
          <p:cNvSpPr>
            <a:spLocks noChangeShapeType="1"/>
          </p:cNvSpPr>
          <p:nvPr/>
        </p:nvSpPr>
        <p:spPr bwMode="auto">
          <a:xfrm flipH="1">
            <a:off x="739775" y="1843088"/>
            <a:ext cx="127000" cy="1587"/>
          </a:xfrm>
          <a:prstGeom prst="line">
            <a:avLst/>
          </a:prstGeom>
          <a:noFill/>
          <a:ln w="317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57" name="Line 129"/>
          <p:cNvSpPr>
            <a:spLocks noChangeShapeType="1"/>
          </p:cNvSpPr>
          <p:nvPr/>
        </p:nvSpPr>
        <p:spPr bwMode="auto">
          <a:xfrm flipH="1">
            <a:off x="708025" y="1843088"/>
            <a:ext cx="158750" cy="1587"/>
          </a:xfrm>
          <a:prstGeom prst="line">
            <a:avLst/>
          </a:prstGeom>
          <a:noFill/>
          <a:ln w="317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58" name="Freeform 131"/>
          <p:cNvSpPr>
            <a:spLocks/>
          </p:cNvSpPr>
          <p:nvPr/>
        </p:nvSpPr>
        <p:spPr bwMode="auto">
          <a:xfrm>
            <a:off x="1198563" y="1841500"/>
            <a:ext cx="2990850" cy="2571750"/>
          </a:xfrm>
          <a:custGeom>
            <a:avLst/>
            <a:gdLst>
              <a:gd name="T0" fmla="*/ 0 w 1884"/>
              <a:gd name="T1" fmla="*/ 2147483647 h 1620"/>
              <a:gd name="T2" fmla="*/ 0 w 1884"/>
              <a:gd name="T3" fmla="*/ 2147483647 h 1620"/>
              <a:gd name="T4" fmla="*/ 0 w 1884"/>
              <a:gd name="T5" fmla="*/ 2147483647 h 1620"/>
              <a:gd name="T6" fmla="*/ 0 w 1884"/>
              <a:gd name="T7" fmla="*/ 2147483647 h 1620"/>
              <a:gd name="T8" fmla="*/ 0 w 1884"/>
              <a:gd name="T9" fmla="*/ 2147483647 h 1620"/>
              <a:gd name="T10" fmla="*/ 2147483647 w 1884"/>
              <a:gd name="T11" fmla="*/ 2147483647 h 1620"/>
              <a:gd name="T12" fmla="*/ 2147483647 w 1884"/>
              <a:gd name="T13" fmla="*/ 2147483647 h 1620"/>
              <a:gd name="T14" fmla="*/ 2147483647 w 1884"/>
              <a:gd name="T15" fmla="*/ 2147483647 h 1620"/>
              <a:gd name="T16" fmla="*/ 2147483647 w 1884"/>
              <a:gd name="T17" fmla="*/ 2147483647 h 1620"/>
              <a:gd name="T18" fmla="*/ 2147483647 w 1884"/>
              <a:gd name="T19" fmla="*/ 2147483647 h 1620"/>
              <a:gd name="T20" fmla="*/ 2147483647 w 1884"/>
              <a:gd name="T21" fmla="*/ 2147483647 h 1620"/>
              <a:gd name="T22" fmla="*/ 2147483647 w 1884"/>
              <a:gd name="T23" fmla="*/ 2147483647 h 1620"/>
              <a:gd name="T24" fmla="*/ 2147483647 w 1884"/>
              <a:gd name="T25" fmla="*/ 2147483647 h 1620"/>
              <a:gd name="T26" fmla="*/ 2147483647 w 1884"/>
              <a:gd name="T27" fmla="*/ 2147483647 h 1620"/>
              <a:gd name="T28" fmla="*/ 2147483647 w 1884"/>
              <a:gd name="T29" fmla="*/ 2147483647 h 1620"/>
              <a:gd name="T30" fmla="*/ 2147483647 w 1884"/>
              <a:gd name="T31" fmla="*/ 2147483647 h 1620"/>
              <a:gd name="T32" fmla="*/ 2147483647 w 1884"/>
              <a:gd name="T33" fmla="*/ 2147483647 h 1620"/>
              <a:gd name="T34" fmla="*/ 2147483647 w 1884"/>
              <a:gd name="T35" fmla="*/ 2147483647 h 1620"/>
              <a:gd name="T36" fmla="*/ 2147483647 w 1884"/>
              <a:gd name="T37" fmla="*/ 2147483647 h 1620"/>
              <a:gd name="T38" fmla="*/ 2147483647 w 1884"/>
              <a:gd name="T39" fmla="*/ 2147483647 h 1620"/>
              <a:gd name="T40" fmla="*/ 2147483647 w 1884"/>
              <a:gd name="T41" fmla="*/ 2147483647 h 1620"/>
              <a:gd name="T42" fmla="*/ 2147483647 w 1884"/>
              <a:gd name="T43" fmla="*/ 2147483647 h 1620"/>
              <a:gd name="T44" fmla="*/ 2147483647 w 1884"/>
              <a:gd name="T45" fmla="*/ 2147483647 h 1620"/>
              <a:gd name="T46" fmla="*/ 2147483647 w 1884"/>
              <a:gd name="T47" fmla="*/ 2147483647 h 1620"/>
              <a:gd name="T48" fmla="*/ 2147483647 w 1884"/>
              <a:gd name="T49" fmla="*/ 2147483647 h 1620"/>
              <a:gd name="T50" fmla="*/ 2147483647 w 1884"/>
              <a:gd name="T51" fmla="*/ 2147483647 h 1620"/>
              <a:gd name="T52" fmla="*/ 2147483647 w 1884"/>
              <a:gd name="T53" fmla="*/ 0 h 1620"/>
              <a:gd name="T54" fmla="*/ 2147483647 w 1884"/>
              <a:gd name="T55" fmla="*/ 2147483647 h 1620"/>
              <a:gd name="T56" fmla="*/ 2147483647 w 1884"/>
              <a:gd name="T57" fmla="*/ 2147483647 h 1620"/>
              <a:gd name="T58" fmla="*/ 2147483647 w 1884"/>
              <a:gd name="T59" fmla="*/ 2147483647 h 1620"/>
              <a:gd name="T60" fmla="*/ 2147483647 w 1884"/>
              <a:gd name="T61" fmla="*/ 2147483647 h 1620"/>
              <a:gd name="T62" fmla="*/ 2147483647 w 1884"/>
              <a:gd name="T63" fmla="*/ 2147483647 h 1620"/>
              <a:gd name="T64" fmla="*/ 2147483647 w 1884"/>
              <a:gd name="T65" fmla="*/ 2147483647 h 1620"/>
              <a:gd name="T66" fmla="*/ 2147483647 w 1884"/>
              <a:gd name="T67" fmla="*/ 2147483647 h 1620"/>
              <a:gd name="T68" fmla="*/ 2147483647 w 1884"/>
              <a:gd name="T69" fmla="*/ 2147483647 h 1620"/>
              <a:gd name="T70" fmla="*/ 2147483647 w 1884"/>
              <a:gd name="T71" fmla="*/ 2147483647 h 1620"/>
              <a:gd name="T72" fmla="*/ 2147483647 w 1884"/>
              <a:gd name="T73" fmla="*/ 2147483647 h 1620"/>
              <a:gd name="T74" fmla="*/ 2147483647 w 1884"/>
              <a:gd name="T75" fmla="*/ 2147483647 h 1620"/>
              <a:gd name="T76" fmla="*/ 2147483647 w 1884"/>
              <a:gd name="T77" fmla="*/ 2147483647 h 1620"/>
              <a:gd name="T78" fmla="*/ 2147483647 w 1884"/>
              <a:gd name="T79" fmla="*/ 2147483647 h 1620"/>
              <a:gd name="T80" fmla="*/ 2147483647 w 1884"/>
              <a:gd name="T81" fmla="*/ 2147483647 h 1620"/>
              <a:gd name="T82" fmla="*/ 2147483647 w 1884"/>
              <a:gd name="T83" fmla="*/ 2147483647 h 1620"/>
              <a:gd name="T84" fmla="*/ 2147483647 w 1884"/>
              <a:gd name="T85" fmla="*/ 2147483647 h 1620"/>
              <a:gd name="T86" fmla="*/ 2147483647 w 1884"/>
              <a:gd name="T87" fmla="*/ 2147483647 h 1620"/>
              <a:gd name="T88" fmla="*/ 2147483647 w 1884"/>
              <a:gd name="T89" fmla="*/ 2147483647 h 1620"/>
              <a:gd name="T90" fmla="*/ 2147483647 w 1884"/>
              <a:gd name="T91" fmla="*/ 2147483647 h 1620"/>
              <a:gd name="T92" fmla="*/ 2147483647 w 1884"/>
              <a:gd name="T93" fmla="*/ 2147483647 h 1620"/>
              <a:gd name="T94" fmla="*/ 2147483647 w 1884"/>
              <a:gd name="T95" fmla="*/ 2147483647 h 1620"/>
              <a:gd name="T96" fmla="*/ 2147483647 w 1884"/>
              <a:gd name="T97" fmla="*/ 2147483647 h 1620"/>
              <a:gd name="T98" fmla="*/ 2147483647 w 1884"/>
              <a:gd name="T99" fmla="*/ 2147483647 h 1620"/>
              <a:gd name="T100" fmla="*/ 2147483647 w 1884"/>
              <a:gd name="T101" fmla="*/ 2147483647 h 1620"/>
              <a:gd name="T102" fmla="*/ 2147483647 w 1884"/>
              <a:gd name="T103" fmla="*/ 2147483647 h 1620"/>
              <a:gd name="T104" fmla="*/ 2147483647 w 1884"/>
              <a:gd name="T105" fmla="*/ 2147483647 h 162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884"/>
              <a:gd name="T160" fmla="*/ 0 h 1620"/>
              <a:gd name="T161" fmla="*/ 1884 w 1884"/>
              <a:gd name="T162" fmla="*/ 1620 h 1620"/>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884" h="1620">
                <a:moveTo>
                  <a:pt x="0" y="1620"/>
                </a:moveTo>
                <a:lnTo>
                  <a:pt x="0" y="1620"/>
                </a:lnTo>
                <a:lnTo>
                  <a:pt x="0" y="1603"/>
                </a:lnTo>
                <a:lnTo>
                  <a:pt x="0" y="1588"/>
                </a:lnTo>
                <a:lnTo>
                  <a:pt x="0" y="1571"/>
                </a:lnTo>
                <a:lnTo>
                  <a:pt x="0" y="1554"/>
                </a:lnTo>
                <a:lnTo>
                  <a:pt x="0" y="1539"/>
                </a:lnTo>
                <a:lnTo>
                  <a:pt x="0" y="1522"/>
                </a:lnTo>
                <a:lnTo>
                  <a:pt x="0" y="1506"/>
                </a:lnTo>
                <a:lnTo>
                  <a:pt x="0" y="1490"/>
                </a:lnTo>
                <a:lnTo>
                  <a:pt x="0" y="1474"/>
                </a:lnTo>
                <a:lnTo>
                  <a:pt x="0" y="1457"/>
                </a:lnTo>
                <a:lnTo>
                  <a:pt x="0" y="1442"/>
                </a:lnTo>
                <a:lnTo>
                  <a:pt x="0" y="1425"/>
                </a:lnTo>
                <a:lnTo>
                  <a:pt x="0" y="1409"/>
                </a:lnTo>
                <a:lnTo>
                  <a:pt x="0" y="1393"/>
                </a:lnTo>
                <a:lnTo>
                  <a:pt x="0" y="1377"/>
                </a:lnTo>
                <a:lnTo>
                  <a:pt x="0" y="1360"/>
                </a:lnTo>
                <a:lnTo>
                  <a:pt x="0" y="1344"/>
                </a:lnTo>
                <a:lnTo>
                  <a:pt x="0" y="1346"/>
                </a:lnTo>
                <a:lnTo>
                  <a:pt x="349" y="1346"/>
                </a:lnTo>
                <a:lnTo>
                  <a:pt x="352" y="1312"/>
                </a:lnTo>
                <a:lnTo>
                  <a:pt x="352" y="1295"/>
                </a:lnTo>
                <a:lnTo>
                  <a:pt x="352" y="1280"/>
                </a:lnTo>
                <a:lnTo>
                  <a:pt x="352" y="1263"/>
                </a:lnTo>
                <a:lnTo>
                  <a:pt x="352" y="1248"/>
                </a:lnTo>
                <a:lnTo>
                  <a:pt x="352" y="1231"/>
                </a:lnTo>
                <a:lnTo>
                  <a:pt x="352" y="1215"/>
                </a:lnTo>
                <a:lnTo>
                  <a:pt x="352" y="1198"/>
                </a:lnTo>
                <a:lnTo>
                  <a:pt x="352" y="1183"/>
                </a:lnTo>
                <a:lnTo>
                  <a:pt x="352" y="1166"/>
                </a:lnTo>
                <a:lnTo>
                  <a:pt x="352" y="1150"/>
                </a:lnTo>
                <a:lnTo>
                  <a:pt x="352" y="1134"/>
                </a:lnTo>
                <a:lnTo>
                  <a:pt x="352" y="1118"/>
                </a:lnTo>
                <a:lnTo>
                  <a:pt x="352" y="1101"/>
                </a:lnTo>
                <a:lnTo>
                  <a:pt x="352" y="1086"/>
                </a:lnTo>
                <a:lnTo>
                  <a:pt x="351" y="1077"/>
                </a:lnTo>
                <a:lnTo>
                  <a:pt x="555" y="1077"/>
                </a:lnTo>
                <a:lnTo>
                  <a:pt x="558" y="1053"/>
                </a:lnTo>
                <a:lnTo>
                  <a:pt x="558" y="1037"/>
                </a:lnTo>
                <a:lnTo>
                  <a:pt x="558" y="1021"/>
                </a:lnTo>
                <a:lnTo>
                  <a:pt x="558" y="1004"/>
                </a:lnTo>
                <a:lnTo>
                  <a:pt x="558" y="988"/>
                </a:lnTo>
                <a:lnTo>
                  <a:pt x="558" y="972"/>
                </a:lnTo>
                <a:lnTo>
                  <a:pt x="558" y="956"/>
                </a:lnTo>
                <a:lnTo>
                  <a:pt x="558" y="940"/>
                </a:lnTo>
                <a:lnTo>
                  <a:pt x="558" y="923"/>
                </a:lnTo>
                <a:lnTo>
                  <a:pt x="558" y="907"/>
                </a:lnTo>
                <a:lnTo>
                  <a:pt x="558" y="891"/>
                </a:lnTo>
                <a:lnTo>
                  <a:pt x="558" y="875"/>
                </a:lnTo>
                <a:lnTo>
                  <a:pt x="558" y="858"/>
                </a:lnTo>
                <a:lnTo>
                  <a:pt x="558" y="843"/>
                </a:lnTo>
                <a:lnTo>
                  <a:pt x="558" y="826"/>
                </a:lnTo>
                <a:lnTo>
                  <a:pt x="558" y="810"/>
                </a:lnTo>
                <a:lnTo>
                  <a:pt x="557" y="809"/>
                </a:lnTo>
                <a:lnTo>
                  <a:pt x="557" y="811"/>
                </a:lnTo>
                <a:lnTo>
                  <a:pt x="557" y="809"/>
                </a:lnTo>
                <a:lnTo>
                  <a:pt x="1367" y="807"/>
                </a:lnTo>
                <a:lnTo>
                  <a:pt x="1366" y="761"/>
                </a:lnTo>
                <a:lnTo>
                  <a:pt x="1366" y="745"/>
                </a:lnTo>
                <a:lnTo>
                  <a:pt x="1366" y="729"/>
                </a:lnTo>
                <a:lnTo>
                  <a:pt x="1366" y="713"/>
                </a:lnTo>
                <a:lnTo>
                  <a:pt x="1366" y="696"/>
                </a:lnTo>
                <a:lnTo>
                  <a:pt x="1366" y="681"/>
                </a:lnTo>
                <a:lnTo>
                  <a:pt x="1366" y="664"/>
                </a:lnTo>
                <a:lnTo>
                  <a:pt x="1366" y="648"/>
                </a:lnTo>
                <a:lnTo>
                  <a:pt x="1366" y="632"/>
                </a:lnTo>
                <a:lnTo>
                  <a:pt x="1366" y="616"/>
                </a:lnTo>
                <a:lnTo>
                  <a:pt x="1366" y="599"/>
                </a:lnTo>
                <a:lnTo>
                  <a:pt x="1366" y="584"/>
                </a:lnTo>
                <a:lnTo>
                  <a:pt x="1366" y="567"/>
                </a:lnTo>
                <a:lnTo>
                  <a:pt x="1366" y="551"/>
                </a:lnTo>
                <a:lnTo>
                  <a:pt x="1366" y="535"/>
                </a:lnTo>
                <a:lnTo>
                  <a:pt x="1365" y="534"/>
                </a:lnTo>
                <a:lnTo>
                  <a:pt x="1409" y="534"/>
                </a:lnTo>
                <a:lnTo>
                  <a:pt x="1411" y="502"/>
                </a:lnTo>
                <a:lnTo>
                  <a:pt x="1411" y="487"/>
                </a:lnTo>
                <a:lnTo>
                  <a:pt x="1411" y="470"/>
                </a:lnTo>
                <a:lnTo>
                  <a:pt x="1411" y="454"/>
                </a:lnTo>
                <a:lnTo>
                  <a:pt x="1411" y="437"/>
                </a:lnTo>
                <a:lnTo>
                  <a:pt x="1411" y="422"/>
                </a:lnTo>
                <a:lnTo>
                  <a:pt x="1411" y="405"/>
                </a:lnTo>
                <a:lnTo>
                  <a:pt x="1411" y="389"/>
                </a:lnTo>
                <a:lnTo>
                  <a:pt x="1411" y="373"/>
                </a:lnTo>
                <a:lnTo>
                  <a:pt x="1411" y="357"/>
                </a:lnTo>
                <a:lnTo>
                  <a:pt x="1411" y="340"/>
                </a:lnTo>
                <a:lnTo>
                  <a:pt x="1411" y="325"/>
                </a:lnTo>
                <a:lnTo>
                  <a:pt x="1411" y="308"/>
                </a:lnTo>
                <a:lnTo>
                  <a:pt x="1411" y="291"/>
                </a:lnTo>
                <a:lnTo>
                  <a:pt x="1411" y="276"/>
                </a:lnTo>
                <a:lnTo>
                  <a:pt x="1411" y="268"/>
                </a:lnTo>
                <a:lnTo>
                  <a:pt x="1765" y="268"/>
                </a:lnTo>
                <a:lnTo>
                  <a:pt x="1768" y="243"/>
                </a:lnTo>
                <a:lnTo>
                  <a:pt x="1768" y="227"/>
                </a:lnTo>
                <a:lnTo>
                  <a:pt x="1768" y="211"/>
                </a:lnTo>
                <a:lnTo>
                  <a:pt x="1768" y="194"/>
                </a:lnTo>
                <a:lnTo>
                  <a:pt x="1768" y="179"/>
                </a:lnTo>
                <a:lnTo>
                  <a:pt x="1768" y="162"/>
                </a:lnTo>
                <a:lnTo>
                  <a:pt x="1768" y="146"/>
                </a:lnTo>
                <a:lnTo>
                  <a:pt x="1768" y="130"/>
                </a:lnTo>
                <a:lnTo>
                  <a:pt x="1768" y="114"/>
                </a:lnTo>
                <a:lnTo>
                  <a:pt x="1768" y="97"/>
                </a:lnTo>
                <a:lnTo>
                  <a:pt x="1768" y="81"/>
                </a:lnTo>
                <a:lnTo>
                  <a:pt x="1768" y="65"/>
                </a:lnTo>
                <a:lnTo>
                  <a:pt x="1768" y="49"/>
                </a:lnTo>
                <a:lnTo>
                  <a:pt x="1768" y="32"/>
                </a:lnTo>
                <a:lnTo>
                  <a:pt x="1768" y="17"/>
                </a:lnTo>
                <a:lnTo>
                  <a:pt x="1768" y="0"/>
                </a:lnTo>
                <a:lnTo>
                  <a:pt x="1884" y="0"/>
                </a:lnTo>
                <a:lnTo>
                  <a:pt x="1884" y="17"/>
                </a:lnTo>
                <a:lnTo>
                  <a:pt x="1884" y="32"/>
                </a:lnTo>
                <a:lnTo>
                  <a:pt x="1884" y="49"/>
                </a:lnTo>
                <a:lnTo>
                  <a:pt x="1884" y="65"/>
                </a:lnTo>
                <a:lnTo>
                  <a:pt x="1884" y="81"/>
                </a:lnTo>
                <a:lnTo>
                  <a:pt x="1884" y="97"/>
                </a:lnTo>
                <a:lnTo>
                  <a:pt x="1884" y="114"/>
                </a:lnTo>
                <a:lnTo>
                  <a:pt x="1884" y="130"/>
                </a:lnTo>
                <a:lnTo>
                  <a:pt x="1884" y="146"/>
                </a:lnTo>
                <a:lnTo>
                  <a:pt x="1884" y="162"/>
                </a:lnTo>
                <a:lnTo>
                  <a:pt x="1884" y="179"/>
                </a:lnTo>
                <a:lnTo>
                  <a:pt x="1884" y="194"/>
                </a:lnTo>
                <a:lnTo>
                  <a:pt x="1884" y="211"/>
                </a:lnTo>
                <a:lnTo>
                  <a:pt x="1884" y="227"/>
                </a:lnTo>
                <a:lnTo>
                  <a:pt x="1884" y="243"/>
                </a:lnTo>
                <a:lnTo>
                  <a:pt x="1884" y="259"/>
                </a:lnTo>
                <a:lnTo>
                  <a:pt x="1883" y="272"/>
                </a:lnTo>
                <a:lnTo>
                  <a:pt x="1539" y="272"/>
                </a:lnTo>
                <a:lnTo>
                  <a:pt x="1541" y="291"/>
                </a:lnTo>
                <a:lnTo>
                  <a:pt x="1541" y="308"/>
                </a:lnTo>
                <a:lnTo>
                  <a:pt x="1541" y="325"/>
                </a:lnTo>
                <a:lnTo>
                  <a:pt x="1541" y="340"/>
                </a:lnTo>
                <a:lnTo>
                  <a:pt x="1541" y="357"/>
                </a:lnTo>
                <a:lnTo>
                  <a:pt x="1541" y="373"/>
                </a:lnTo>
                <a:lnTo>
                  <a:pt x="1541" y="389"/>
                </a:lnTo>
                <a:lnTo>
                  <a:pt x="1541" y="405"/>
                </a:lnTo>
                <a:lnTo>
                  <a:pt x="1541" y="422"/>
                </a:lnTo>
                <a:lnTo>
                  <a:pt x="1541" y="437"/>
                </a:lnTo>
                <a:lnTo>
                  <a:pt x="1541" y="454"/>
                </a:lnTo>
                <a:lnTo>
                  <a:pt x="1541" y="470"/>
                </a:lnTo>
                <a:lnTo>
                  <a:pt x="1541" y="487"/>
                </a:lnTo>
                <a:lnTo>
                  <a:pt x="1541" y="502"/>
                </a:lnTo>
                <a:lnTo>
                  <a:pt x="1541" y="519"/>
                </a:lnTo>
                <a:lnTo>
                  <a:pt x="1541" y="535"/>
                </a:lnTo>
                <a:lnTo>
                  <a:pt x="1539" y="538"/>
                </a:lnTo>
                <a:lnTo>
                  <a:pt x="1396" y="538"/>
                </a:lnTo>
                <a:lnTo>
                  <a:pt x="1397" y="567"/>
                </a:lnTo>
                <a:lnTo>
                  <a:pt x="1397" y="584"/>
                </a:lnTo>
                <a:lnTo>
                  <a:pt x="1397" y="599"/>
                </a:lnTo>
                <a:lnTo>
                  <a:pt x="1397" y="616"/>
                </a:lnTo>
                <a:lnTo>
                  <a:pt x="1397" y="632"/>
                </a:lnTo>
                <a:lnTo>
                  <a:pt x="1397" y="648"/>
                </a:lnTo>
                <a:lnTo>
                  <a:pt x="1397" y="664"/>
                </a:lnTo>
                <a:lnTo>
                  <a:pt x="1397" y="681"/>
                </a:lnTo>
                <a:lnTo>
                  <a:pt x="1397" y="696"/>
                </a:lnTo>
                <a:lnTo>
                  <a:pt x="1397" y="713"/>
                </a:lnTo>
                <a:lnTo>
                  <a:pt x="1397" y="729"/>
                </a:lnTo>
                <a:lnTo>
                  <a:pt x="1397" y="745"/>
                </a:lnTo>
                <a:lnTo>
                  <a:pt x="1397" y="761"/>
                </a:lnTo>
                <a:lnTo>
                  <a:pt x="1397" y="778"/>
                </a:lnTo>
                <a:lnTo>
                  <a:pt x="1397" y="793"/>
                </a:lnTo>
                <a:lnTo>
                  <a:pt x="1397" y="810"/>
                </a:lnTo>
                <a:lnTo>
                  <a:pt x="750" y="810"/>
                </a:lnTo>
                <a:lnTo>
                  <a:pt x="750" y="826"/>
                </a:lnTo>
                <a:lnTo>
                  <a:pt x="750" y="843"/>
                </a:lnTo>
                <a:lnTo>
                  <a:pt x="750" y="858"/>
                </a:lnTo>
                <a:lnTo>
                  <a:pt x="750" y="875"/>
                </a:lnTo>
                <a:lnTo>
                  <a:pt x="750" y="891"/>
                </a:lnTo>
                <a:lnTo>
                  <a:pt x="750" y="907"/>
                </a:lnTo>
                <a:lnTo>
                  <a:pt x="750" y="923"/>
                </a:lnTo>
                <a:lnTo>
                  <a:pt x="750" y="940"/>
                </a:lnTo>
                <a:lnTo>
                  <a:pt x="750" y="956"/>
                </a:lnTo>
                <a:lnTo>
                  <a:pt x="750" y="972"/>
                </a:lnTo>
                <a:lnTo>
                  <a:pt x="750" y="988"/>
                </a:lnTo>
                <a:lnTo>
                  <a:pt x="750" y="1004"/>
                </a:lnTo>
                <a:lnTo>
                  <a:pt x="750" y="1021"/>
                </a:lnTo>
                <a:lnTo>
                  <a:pt x="750" y="1037"/>
                </a:lnTo>
                <a:lnTo>
                  <a:pt x="750" y="1053"/>
                </a:lnTo>
                <a:lnTo>
                  <a:pt x="750" y="1069"/>
                </a:lnTo>
                <a:lnTo>
                  <a:pt x="747" y="1079"/>
                </a:lnTo>
                <a:lnTo>
                  <a:pt x="415" y="1081"/>
                </a:lnTo>
                <a:lnTo>
                  <a:pt x="415" y="1101"/>
                </a:lnTo>
                <a:lnTo>
                  <a:pt x="415" y="1118"/>
                </a:lnTo>
                <a:lnTo>
                  <a:pt x="415" y="1134"/>
                </a:lnTo>
                <a:lnTo>
                  <a:pt x="415" y="1150"/>
                </a:lnTo>
                <a:lnTo>
                  <a:pt x="415" y="1166"/>
                </a:lnTo>
                <a:lnTo>
                  <a:pt x="415" y="1183"/>
                </a:lnTo>
                <a:lnTo>
                  <a:pt x="415" y="1198"/>
                </a:lnTo>
                <a:lnTo>
                  <a:pt x="415" y="1215"/>
                </a:lnTo>
                <a:lnTo>
                  <a:pt x="415" y="1231"/>
                </a:lnTo>
                <a:lnTo>
                  <a:pt x="415" y="1248"/>
                </a:lnTo>
                <a:lnTo>
                  <a:pt x="415" y="1263"/>
                </a:lnTo>
                <a:lnTo>
                  <a:pt x="415" y="1280"/>
                </a:lnTo>
                <a:lnTo>
                  <a:pt x="415" y="1295"/>
                </a:lnTo>
                <a:lnTo>
                  <a:pt x="415" y="1312"/>
                </a:lnTo>
                <a:lnTo>
                  <a:pt x="415" y="1328"/>
                </a:lnTo>
                <a:lnTo>
                  <a:pt x="415" y="1344"/>
                </a:lnTo>
                <a:lnTo>
                  <a:pt x="415" y="1346"/>
                </a:lnTo>
                <a:lnTo>
                  <a:pt x="109" y="1348"/>
                </a:lnTo>
                <a:lnTo>
                  <a:pt x="109" y="1377"/>
                </a:lnTo>
                <a:lnTo>
                  <a:pt x="109" y="1393"/>
                </a:lnTo>
                <a:lnTo>
                  <a:pt x="109" y="1409"/>
                </a:lnTo>
                <a:lnTo>
                  <a:pt x="109" y="1425"/>
                </a:lnTo>
                <a:lnTo>
                  <a:pt x="109" y="1442"/>
                </a:lnTo>
                <a:lnTo>
                  <a:pt x="109" y="1457"/>
                </a:lnTo>
                <a:lnTo>
                  <a:pt x="109" y="1474"/>
                </a:lnTo>
                <a:lnTo>
                  <a:pt x="109" y="1490"/>
                </a:lnTo>
                <a:lnTo>
                  <a:pt x="109" y="1506"/>
                </a:lnTo>
                <a:lnTo>
                  <a:pt x="109" y="1522"/>
                </a:lnTo>
                <a:lnTo>
                  <a:pt x="109" y="1539"/>
                </a:lnTo>
                <a:lnTo>
                  <a:pt x="109" y="1554"/>
                </a:lnTo>
                <a:lnTo>
                  <a:pt x="109" y="1571"/>
                </a:lnTo>
                <a:lnTo>
                  <a:pt x="109" y="1588"/>
                </a:lnTo>
                <a:lnTo>
                  <a:pt x="109" y="1603"/>
                </a:lnTo>
                <a:lnTo>
                  <a:pt x="109" y="1620"/>
                </a:lnTo>
                <a:lnTo>
                  <a:pt x="0" y="1620"/>
                </a:lnTo>
              </a:path>
            </a:pathLst>
          </a:custGeom>
          <a:noFill/>
          <a:ln w="30163">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359" name="Line 132"/>
          <p:cNvSpPr>
            <a:spLocks noChangeShapeType="1"/>
          </p:cNvSpPr>
          <p:nvPr/>
        </p:nvSpPr>
        <p:spPr bwMode="auto">
          <a:xfrm>
            <a:off x="5157788" y="4413250"/>
            <a:ext cx="3327400" cy="1588"/>
          </a:xfrm>
          <a:prstGeom prst="line">
            <a:avLst/>
          </a:prstGeom>
          <a:noFill/>
          <a:ln w="317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60" name="Line 133"/>
          <p:cNvSpPr>
            <a:spLocks noChangeShapeType="1"/>
          </p:cNvSpPr>
          <p:nvPr/>
        </p:nvSpPr>
        <p:spPr bwMode="auto">
          <a:xfrm>
            <a:off x="5157788" y="4413250"/>
            <a:ext cx="1587" cy="73025"/>
          </a:xfrm>
          <a:prstGeom prst="line">
            <a:avLst/>
          </a:prstGeom>
          <a:noFill/>
          <a:ln w="317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61" name="Line 134"/>
          <p:cNvSpPr>
            <a:spLocks noChangeShapeType="1"/>
          </p:cNvSpPr>
          <p:nvPr/>
        </p:nvSpPr>
        <p:spPr bwMode="auto">
          <a:xfrm>
            <a:off x="5157788" y="4413250"/>
            <a:ext cx="1587" cy="122238"/>
          </a:xfrm>
          <a:prstGeom prst="line">
            <a:avLst/>
          </a:prstGeom>
          <a:noFill/>
          <a:ln w="317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62" name="Line 135"/>
          <p:cNvSpPr>
            <a:spLocks noChangeShapeType="1"/>
          </p:cNvSpPr>
          <p:nvPr/>
        </p:nvSpPr>
        <p:spPr bwMode="auto">
          <a:xfrm>
            <a:off x="5491163" y="4413250"/>
            <a:ext cx="1587" cy="73025"/>
          </a:xfrm>
          <a:prstGeom prst="line">
            <a:avLst/>
          </a:prstGeom>
          <a:noFill/>
          <a:ln w="317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63" name="Line 136"/>
          <p:cNvSpPr>
            <a:spLocks noChangeShapeType="1"/>
          </p:cNvSpPr>
          <p:nvPr/>
        </p:nvSpPr>
        <p:spPr bwMode="auto">
          <a:xfrm>
            <a:off x="5822950" y="4413250"/>
            <a:ext cx="1588" cy="73025"/>
          </a:xfrm>
          <a:prstGeom prst="line">
            <a:avLst/>
          </a:prstGeom>
          <a:noFill/>
          <a:ln w="317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64" name="Line 137"/>
          <p:cNvSpPr>
            <a:spLocks noChangeShapeType="1"/>
          </p:cNvSpPr>
          <p:nvPr/>
        </p:nvSpPr>
        <p:spPr bwMode="auto">
          <a:xfrm>
            <a:off x="6154738" y="4413250"/>
            <a:ext cx="1587" cy="73025"/>
          </a:xfrm>
          <a:prstGeom prst="line">
            <a:avLst/>
          </a:prstGeom>
          <a:noFill/>
          <a:ln w="317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65" name="Line 138"/>
          <p:cNvSpPr>
            <a:spLocks noChangeShapeType="1"/>
          </p:cNvSpPr>
          <p:nvPr/>
        </p:nvSpPr>
        <p:spPr bwMode="auto">
          <a:xfrm>
            <a:off x="6489700" y="4413250"/>
            <a:ext cx="1588" cy="73025"/>
          </a:xfrm>
          <a:prstGeom prst="line">
            <a:avLst/>
          </a:prstGeom>
          <a:noFill/>
          <a:ln w="317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66" name="Line 139"/>
          <p:cNvSpPr>
            <a:spLocks noChangeShapeType="1"/>
          </p:cNvSpPr>
          <p:nvPr/>
        </p:nvSpPr>
        <p:spPr bwMode="auto">
          <a:xfrm>
            <a:off x="6821488" y="4413250"/>
            <a:ext cx="1587" cy="73025"/>
          </a:xfrm>
          <a:prstGeom prst="line">
            <a:avLst/>
          </a:prstGeom>
          <a:noFill/>
          <a:ln w="317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67" name="Line 140"/>
          <p:cNvSpPr>
            <a:spLocks noChangeShapeType="1"/>
          </p:cNvSpPr>
          <p:nvPr/>
        </p:nvSpPr>
        <p:spPr bwMode="auto">
          <a:xfrm>
            <a:off x="7153275" y="4413250"/>
            <a:ext cx="1588" cy="73025"/>
          </a:xfrm>
          <a:prstGeom prst="line">
            <a:avLst/>
          </a:prstGeom>
          <a:noFill/>
          <a:ln w="317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68" name="Line 141"/>
          <p:cNvSpPr>
            <a:spLocks noChangeShapeType="1"/>
          </p:cNvSpPr>
          <p:nvPr/>
        </p:nvSpPr>
        <p:spPr bwMode="auto">
          <a:xfrm>
            <a:off x="7488238" y="4413250"/>
            <a:ext cx="1587" cy="73025"/>
          </a:xfrm>
          <a:prstGeom prst="line">
            <a:avLst/>
          </a:prstGeom>
          <a:noFill/>
          <a:ln w="317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69" name="Line 142"/>
          <p:cNvSpPr>
            <a:spLocks noChangeShapeType="1"/>
          </p:cNvSpPr>
          <p:nvPr/>
        </p:nvSpPr>
        <p:spPr bwMode="auto">
          <a:xfrm>
            <a:off x="7820025" y="4413250"/>
            <a:ext cx="1588" cy="73025"/>
          </a:xfrm>
          <a:prstGeom prst="line">
            <a:avLst/>
          </a:prstGeom>
          <a:noFill/>
          <a:ln w="317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70" name="Line 143"/>
          <p:cNvSpPr>
            <a:spLocks noChangeShapeType="1"/>
          </p:cNvSpPr>
          <p:nvPr/>
        </p:nvSpPr>
        <p:spPr bwMode="auto">
          <a:xfrm>
            <a:off x="8151813" y="4413250"/>
            <a:ext cx="1587" cy="73025"/>
          </a:xfrm>
          <a:prstGeom prst="line">
            <a:avLst/>
          </a:prstGeom>
          <a:noFill/>
          <a:ln w="317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71" name="Line 144"/>
          <p:cNvSpPr>
            <a:spLocks noChangeShapeType="1"/>
          </p:cNvSpPr>
          <p:nvPr/>
        </p:nvSpPr>
        <p:spPr bwMode="auto">
          <a:xfrm>
            <a:off x="8485188" y="4413250"/>
            <a:ext cx="1587" cy="73025"/>
          </a:xfrm>
          <a:prstGeom prst="line">
            <a:avLst/>
          </a:prstGeom>
          <a:noFill/>
          <a:ln w="317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72" name="Line 145"/>
          <p:cNvSpPr>
            <a:spLocks noChangeShapeType="1"/>
          </p:cNvSpPr>
          <p:nvPr/>
        </p:nvSpPr>
        <p:spPr bwMode="auto">
          <a:xfrm>
            <a:off x="8485188" y="4413250"/>
            <a:ext cx="1587" cy="122238"/>
          </a:xfrm>
          <a:prstGeom prst="line">
            <a:avLst/>
          </a:prstGeom>
          <a:noFill/>
          <a:ln w="317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73" name="Line 146"/>
          <p:cNvSpPr>
            <a:spLocks noChangeShapeType="1"/>
          </p:cNvSpPr>
          <p:nvPr/>
        </p:nvSpPr>
        <p:spPr bwMode="auto">
          <a:xfrm flipV="1">
            <a:off x="5157788" y="1841500"/>
            <a:ext cx="1587" cy="2571750"/>
          </a:xfrm>
          <a:prstGeom prst="line">
            <a:avLst/>
          </a:prstGeom>
          <a:noFill/>
          <a:ln w="317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74" name="Line 147"/>
          <p:cNvSpPr>
            <a:spLocks noChangeShapeType="1"/>
          </p:cNvSpPr>
          <p:nvPr/>
        </p:nvSpPr>
        <p:spPr bwMode="auto">
          <a:xfrm flipH="1">
            <a:off x="5032375" y="4413250"/>
            <a:ext cx="125413" cy="1588"/>
          </a:xfrm>
          <a:prstGeom prst="line">
            <a:avLst/>
          </a:prstGeom>
          <a:noFill/>
          <a:ln w="317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75" name="Line 148"/>
          <p:cNvSpPr>
            <a:spLocks noChangeShapeType="1"/>
          </p:cNvSpPr>
          <p:nvPr/>
        </p:nvSpPr>
        <p:spPr bwMode="auto">
          <a:xfrm flipH="1">
            <a:off x="4999038" y="4413250"/>
            <a:ext cx="158750" cy="1588"/>
          </a:xfrm>
          <a:prstGeom prst="line">
            <a:avLst/>
          </a:prstGeom>
          <a:noFill/>
          <a:ln w="317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76" name="Line 150"/>
          <p:cNvSpPr>
            <a:spLocks noChangeShapeType="1"/>
          </p:cNvSpPr>
          <p:nvPr/>
        </p:nvSpPr>
        <p:spPr bwMode="auto">
          <a:xfrm flipH="1">
            <a:off x="5032375" y="4156075"/>
            <a:ext cx="125413" cy="1588"/>
          </a:xfrm>
          <a:prstGeom prst="line">
            <a:avLst/>
          </a:prstGeom>
          <a:noFill/>
          <a:ln w="317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77" name="Line 151"/>
          <p:cNvSpPr>
            <a:spLocks noChangeShapeType="1"/>
          </p:cNvSpPr>
          <p:nvPr/>
        </p:nvSpPr>
        <p:spPr bwMode="auto">
          <a:xfrm flipH="1">
            <a:off x="5032375" y="3898900"/>
            <a:ext cx="125413" cy="1588"/>
          </a:xfrm>
          <a:prstGeom prst="line">
            <a:avLst/>
          </a:prstGeom>
          <a:noFill/>
          <a:ln w="317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78" name="Line 152"/>
          <p:cNvSpPr>
            <a:spLocks noChangeShapeType="1"/>
          </p:cNvSpPr>
          <p:nvPr/>
        </p:nvSpPr>
        <p:spPr bwMode="auto">
          <a:xfrm flipH="1">
            <a:off x="5032375" y="3641725"/>
            <a:ext cx="125413" cy="1588"/>
          </a:xfrm>
          <a:prstGeom prst="line">
            <a:avLst/>
          </a:prstGeom>
          <a:noFill/>
          <a:ln w="317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79" name="Line 153"/>
          <p:cNvSpPr>
            <a:spLocks noChangeShapeType="1"/>
          </p:cNvSpPr>
          <p:nvPr/>
        </p:nvSpPr>
        <p:spPr bwMode="auto">
          <a:xfrm flipH="1">
            <a:off x="5032375" y="3384550"/>
            <a:ext cx="125413" cy="1588"/>
          </a:xfrm>
          <a:prstGeom prst="line">
            <a:avLst/>
          </a:prstGeom>
          <a:noFill/>
          <a:ln w="317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80" name="Line 154"/>
          <p:cNvSpPr>
            <a:spLocks noChangeShapeType="1"/>
          </p:cNvSpPr>
          <p:nvPr/>
        </p:nvSpPr>
        <p:spPr bwMode="auto">
          <a:xfrm flipH="1">
            <a:off x="5032375" y="3127375"/>
            <a:ext cx="125413" cy="1588"/>
          </a:xfrm>
          <a:prstGeom prst="line">
            <a:avLst/>
          </a:prstGeom>
          <a:noFill/>
          <a:ln w="317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81" name="Line 155"/>
          <p:cNvSpPr>
            <a:spLocks noChangeShapeType="1"/>
          </p:cNvSpPr>
          <p:nvPr/>
        </p:nvSpPr>
        <p:spPr bwMode="auto">
          <a:xfrm flipH="1">
            <a:off x="4999038" y="3127375"/>
            <a:ext cx="158750" cy="1588"/>
          </a:xfrm>
          <a:prstGeom prst="line">
            <a:avLst/>
          </a:prstGeom>
          <a:noFill/>
          <a:ln w="317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82" name="Line 156"/>
          <p:cNvSpPr>
            <a:spLocks noChangeShapeType="1"/>
          </p:cNvSpPr>
          <p:nvPr/>
        </p:nvSpPr>
        <p:spPr bwMode="auto">
          <a:xfrm flipH="1">
            <a:off x="5032375" y="2871788"/>
            <a:ext cx="125413" cy="1587"/>
          </a:xfrm>
          <a:prstGeom prst="line">
            <a:avLst/>
          </a:prstGeom>
          <a:noFill/>
          <a:ln w="317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83" name="Line 157"/>
          <p:cNvSpPr>
            <a:spLocks noChangeShapeType="1"/>
          </p:cNvSpPr>
          <p:nvPr/>
        </p:nvSpPr>
        <p:spPr bwMode="auto">
          <a:xfrm flipH="1">
            <a:off x="5032375" y="2614613"/>
            <a:ext cx="125413" cy="1587"/>
          </a:xfrm>
          <a:prstGeom prst="line">
            <a:avLst/>
          </a:prstGeom>
          <a:noFill/>
          <a:ln w="317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84" name="Line 158"/>
          <p:cNvSpPr>
            <a:spLocks noChangeShapeType="1"/>
          </p:cNvSpPr>
          <p:nvPr/>
        </p:nvSpPr>
        <p:spPr bwMode="auto">
          <a:xfrm flipH="1">
            <a:off x="5032375" y="2357438"/>
            <a:ext cx="125413" cy="1587"/>
          </a:xfrm>
          <a:prstGeom prst="line">
            <a:avLst/>
          </a:prstGeom>
          <a:noFill/>
          <a:ln w="317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85" name="Line 159"/>
          <p:cNvSpPr>
            <a:spLocks noChangeShapeType="1"/>
          </p:cNvSpPr>
          <p:nvPr/>
        </p:nvSpPr>
        <p:spPr bwMode="auto">
          <a:xfrm flipH="1">
            <a:off x="5032375" y="2098675"/>
            <a:ext cx="125413" cy="1588"/>
          </a:xfrm>
          <a:prstGeom prst="line">
            <a:avLst/>
          </a:prstGeom>
          <a:noFill/>
          <a:ln w="317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86" name="Line 160"/>
          <p:cNvSpPr>
            <a:spLocks noChangeShapeType="1"/>
          </p:cNvSpPr>
          <p:nvPr/>
        </p:nvSpPr>
        <p:spPr bwMode="auto">
          <a:xfrm flipH="1">
            <a:off x="5032375" y="1843088"/>
            <a:ext cx="125413" cy="1587"/>
          </a:xfrm>
          <a:prstGeom prst="line">
            <a:avLst/>
          </a:prstGeom>
          <a:noFill/>
          <a:ln w="317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87" name="Line 161"/>
          <p:cNvSpPr>
            <a:spLocks noChangeShapeType="1"/>
          </p:cNvSpPr>
          <p:nvPr/>
        </p:nvSpPr>
        <p:spPr bwMode="auto">
          <a:xfrm flipH="1">
            <a:off x="4999038" y="1843088"/>
            <a:ext cx="158750" cy="1587"/>
          </a:xfrm>
          <a:prstGeom prst="line">
            <a:avLst/>
          </a:prstGeom>
          <a:noFill/>
          <a:ln w="317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88" name="Freeform 163"/>
          <p:cNvSpPr>
            <a:spLocks/>
          </p:cNvSpPr>
          <p:nvPr/>
        </p:nvSpPr>
        <p:spPr bwMode="auto">
          <a:xfrm>
            <a:off x="5207000" y="1841500"/>
            <a:ext cx="3244850" cy="2571750"/>
          </a:xfrm>
          <a:custGeom>
            <a:avLst/>
            <a:gdLst>
              <a:gd name="T0" fmla="*/ 0 w 2044"/>
              <a:gd name="T1" fmla="*/ 2147483647 h 1620"/>
              <a:gd name="T2" fmla="*/ 0 w 2044"/>
              <a:gd name="T3" fmla="*/ 2147483647 h 1620"/>
              <a:gd name="T4" fmla="*/ 0 w 2044"/>
              <a:gd name="T5" fmla="*/ 2147483647 h 1620"/>
              <a:gd name="T6" fmla="*/ 2147483647 w 2044"/>
              <a:gd name="T7" fmla="*/ 2147483647 h 1620"/>
              <a:gd name="T8" fmla="*/ 2147483647 w 2044"/>
              <a:gd name="T9" fmla="*/ 2147483647 h 1620"/>
              <a:gd name="T10" fmla="*/ 2147483647 w 2044"/>
              <a:gd name="T11" fmla="*/ 2147483647 h 1620"/>
              <a:gd name="T12" fmla="*/ 2147483647 w 2044"/>
              <a:gd name="T13" fmla="*/ 2147483647 h 1620"/>
              <a:gd name="T14" fmla="*/ 2147483647 w 2044"/>
              <a:gd name="T15" fmla="*/ 2147483647 h 1620"/>
              <a:gd name="T16" fmla="*/ 2147483647 w 2044"/>
              <a:gd name="T17" fmla="*/ 2147483647 h 1620"/>
              <a:gd name="T18" fmla="*/ 2147483647 w 2044"/>
              <a:gd name="T19" fmla="*/ 2147483647 h 1620"/>
              <a:gd name="T20" fmla="*/ 2147483647 w 2044"/>
              <a:gd name="T21" fmla="*/ 2147483647 h 1620"/>
              <a:gd name="T22" fmla="*/ 2147483647 w 2044"/>
              <a:gd name="T23" fmla="*/ 2147483647 h 1620"/>
              <a:gd name="T24" fmla="*/ 2147483647 w 2044"/>
              <a:gd name="T25" fmla="*/ 2147483647 h 1620"/>
              <a:gd name="T26" fmla="*/ 2147483647 w 2044"/>
              <a:gd name="T27" fmla="*/ 2147483647 h 1620"/>
              <a:gd name="T28" fmla="*/ 2147483647 w 2044"/>
              <a:gd name="T29" fmla="*/ 2147483647 h 1620"/>
              <a:gd name="T30" fmla="*/ 2147483647 w 2044"/>
              <a:gd name="T31" fmla="*/ 2147483647 h 1620"/>
              <a:gd name="T32" fmla="*/ 2147483647 w 2044"/>
              <a:gd name="T33" fmla="*/ 2147483647 h 1620"/>
              <a:gd name="T34" fmla="*/ 2147483647 w 2044"/>
              <a:gd name="T35" fmla="*/ 2147483647 h 1620"/>
              <a:gd name="T36" fmla="*/ 2147483647 w 2044"/>
              <a:gd name="T37" fmla="*/ 2147483647 h 1620"/>
              <a:gd name="T38" fmla="*/ 2147483647 w 2044"/>
              <a:gd name="T39" fmla="*/ 2147483647 h 1620"/>
              <a:gd name="T40" fmla="*/ 2147483647 w 2044"/>
              <a:gd name="T41" fmla="*/ 2147483647 h 1620"/>
              <a:gd name="T42" fmla="*/ 2147483647 w 2044"/>
              <a:gd name="T43" fmla="*/ 2147483647 h 1620"/>
              <a:gd name="T44" fmla="*/ 2147483647 w 2044"/>
              <a:gd name="T45" fmla="*/ 2147483647 h 1620"/>
              <a:gd name="T46" fmla="*/ 2147483647 w 2044"/>
              <a:gd name="T47" fmla="*/ 2147483647 h 1620"/>
              <a:gd name="T48" fmla="*/ 2147483647 w 2044"/>
              <a:gd name="T49" fmla="*/ 2147483647 h 1620"/>
              <a:gd name="T50" fmla="*/ 2147483647 w 2044"/>
              <a:gd name="T51" fmla="*/ 2147483647 h 1620"/>
              <a:gd name="T52" fmla="*/ 2147483647 w 2044"/>
              <a:gd name="T53" fmla="*/ 2147483647 h 1620"/>
              <a:gd name="T54" fmla="*/ 2147483647 w 2044"/>
              <a:gd name="T55" fmla="*/ 2147483647 h 1620"/>
              <a:gd name="T56" fmla="*/ 2147483647 w 2044"/>
              <a:gd name="T57" fmla="*/ 2147483647 h 1620"/>
              <a:gd name="T58" fmla="*/ 2147483647 w 2044"/>
              <a:gd name="T59" fmla="*/ 2147483647 h 1620"/>
              <a:gd name="T60" fmla="*/ 2147483647 w 2044"/>
              <a:gd name="T61" fmla="*/ 2147483647 h 1620"/>
              <a:gd name="T62" fmla="*/ 2147483647 w 2044"/>
              <a:gd name="T63" fmla="*/ 2147483647 h 1620"/>
              <a:gd name="T64" fmla="*/ 2147483647 w 2044"/>
              <a:gd name="T65" fmla="*/ 2147483647 h 1620"/>
              <a:gd name="T66" fmla="*/ 2147483647 w 2044"/>
              <a:gd name="T67" fmla="*/ 2147483647 h 1620"/>
              <a:gd name="T68" fmla="*/ 2147483647 w 2044"/>
              <a:gd name="T69" fmla="*/ 2147483647 h 1620"/>
              <a:gd name="T70" fmla="*/ 2147483647 w 2044"/>
              <a:gd name="T71" fmla="*/ 2147483647 h 1620"/>
              <a:gd name="T72" fmla="*/ 2147483647 w 2044"/>
              <a:gd name="T73" fmla="*/ 2147483647 h 1620"/>
              <a:gd name="T74" fmla="*/ 2147483647 w 2044"/>
              <a:gd name="T75" fmla="*/ 2147483647 h 1620"/>
              <a:gd name="T76" fmla="*/ 2147483647 w 2044"/>
              <a:gd name="T77" fmla="*/ 2147483647 h 1620"/>
              <a:gd name="T78" fmla="*/ 2147483647 w 2044"/>
              <a:gd name="T79" fmla="*/ 2147483647 h 1620"/>
              <a:gd name="T80" fmla="*/ 2147483647 w 2044"/>
              <a:gd name="T81" fmla="*/ 2147483647 h 1620"/>
              <a:gd name="T82" fmla="*/ 2147483647 w 2044"/>
              <a:gd name="T83" fmla="*/ 2147483647 h 1620"/>
              <a:gd name="T84" fmla="*/ 2147483647 w 2044"/>
              <a:gd name="T85" fmla="*/ 2147483647 h 1620"/>
              <a:gd name="T86" fmla="*/ 2147483647 w 2044"/>
              <a:gd name="T87" fmla="*/ 2147483647 h 1620"/>
              <a:gd name="T88" fmla="*/ 2147483647 w 2044"/>
              <a:gd name="T89" fmla="*/ 2147483647 h 1620"/>
              <a:gd name="T90" fmla="*/ 2147483647 w 2044"/>
              <a:gd name="T91" fmla="*/ 2147483647 h 1620"/>
              <a:gd name="T92" fmla="*/ 2147483647 w 2044"/>
              <a:gd name="T93" fmla="*/ 2147483647 h 1620"/>
              <a:gd name="T94" fmla="*/ 2147483647 w 2044"/>
              <a:gd name="T95" fmla="*/ 2147483647 h 1620"/>
              <a:gd name="T96" fmla="*/ 2147483647 w 2044"/>
              <a:gd name="T97" fmla="*/ 2147483647 h 1620"/>
              <a:gd name="T98" fmla="*/ 2147483647 w 2044"/>
              <a:gd name="T99" fmla="*/ 2147483647 h 1620"/>
              <a:gd name="T100" fmla="*/ 2147483647 w 2044"/>
              <a:gd name="T101" fmla="*/ 2147483647 h 1620"/>
              <a:gd name="T102" fmla="*/ 2147483647 w 2044"/>
              <a:gd name="T103" fmla="*/ 2147483647 h 1620"/>
              <a:gd name="T104" fmla="*/ 2147483647 w 2044"/>
              <a:gd name="T105" fmla="*/ 2147483647 h 1620"/>
              <a:gd name="T106" fmla="*/ 2147483647 w 2044"/>
              <a:gd name="T107" fmla="*/ 2147483647 h 162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2044"/>
              <a:gd name="T163" fmla="*/ 0 h 1620"/>
              <a:gd name="T164" fmla="*/ 2044 w 2044"/>
              <a:gd name="T165" fmla="*/ 1620 h 1620"/>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2044" h="1620">
                <a:moveTo>
                  <a:pt x="0" y="1620"/>
                </a:moveTo>
                <a:lnTo>
                  <a:pt x="0" y="1620"/>
                </a:lnTo>
                <a:lnTo>
                  <a:pt x="0" y="1604"/>
                </a:lnTo>
                <a:lnTo>
                  <a:pt x="0" y="1587"/>
                </a:lnTo>
                <a:lnTo>
                  <a:pt x="0" y="1571"/>
                </a:lnTo>
                <a:lnTo>
                  <a:pt x="0" y="1555"/>
                </a:lnTo>
                <a:lnTo>
                  <a:pt x="0" y="1539"/>
                </a:lnTo>
                <a:lnTo>
                  <a:pt x="0" y="1523"/>
                </a:lnTo>
                <a:lnTo>
                  <a:pt x="0" y="1506"/>
                </a:lnTo>
                <a:lnTo>
                  <a:pt x="0" y="1490"/>
                </a:lnTo>
                <a:lnTo>
                  <a:pt x="0" y="1474"/>
                </a:lnTo>
                <a:lnTo>
                  <a:pt x="0" y="1458"/>
                </a:lnTo>
                <a:lnTo>
                  <a:pt x="0" y="1442"/>
                </a:lnTo>
                <a:lnTo>
                  <a:pt x="0" y="1425"/>
                </a:lnTo>
                <a:lnTo>
                  <a:pt x="556" y="1425"/>
                </a:lnTo>
                <a:lnTo>
                  <a:pt x="556" y="1409"/>
                </a:lnTo>
                <a:lnTo>
                  <a:pt x="556" y="1393"/>
                </a:lnTo>
                <a:lnTo>
                  <a:pt x="556" y="1377"/>
                </a:lnTo>
                <a:lnTo>
                  <a:pt x="556" y="1361"/>
                </a:lnTo>
                <a:lnTo>
                  <a:pt x="556" y="1344"/>
                </a:lnTo>
                <a:lnTo>
                  <a:pt x="556" y="1328"/>
                </a:lnTo>
                <a:lnTo>
                  <a:pt x="556" y="1312"/>
                </a:lnTo>
                <a:lnTo>
                  <a:pt x="556" y="1296"/>
                </a:lnTo>
                <a:lnTo>
                  <a:pt x="556" y="1280"/>
                </a:lnTo>
                <a:lnTo>
                  <a:pt x="556" y="1264"/>
                </a:lnTo>
                <a:lnTo>
                  <a:pt x="556" y="1247"/>
                </a:lnTo>
                <a:lnTo>
                  <a:pt x="556" y="1231"/>
                </a:lnTo>
                <a:lnTo>
                  <a:pt x="703" y="1231"/>
                </a:lnTo>
                <a:lnTo>
                  <a:pt x="703" y="1215"/>
                </a:lnTo>
                <a:lnTo>
                  <a:pt x="703" y="1199"/>
                </a:lnTo>
                <a:lnTo>
                  <a:pt x="703" y="1182"/>
                </a:lnTo>
                <a:lnTo>
                  <a:pt x="703" y="1166"/>
                </a:lnTo>
                <a:lnTo>
                  <a:pt x="703" y="1150"/>
                </a:lnTo>
                <a:lnTo>
                  <a:pt x="703" y="1134"/>
                </a:lnTo>
                <a:lnTo>
                  <a:pt x="703" y="1118"/>
                </a:lnTo>
                <a:lnTo>
                  <a:pt x="703" y="1102"/>
                </a:lnTo>
                <a:lnTo>
                  <a:pt x="703" y="1085"/>
                </a:lnTo>
                <a:lnTo>
                  <a:pt x="703" y="1069"/>
                </a:lnTo>
                <a:lnTo>
                  <a:pt x="703" y="1053"/>
                </a:lnTo>
                <a:lnTo>
                  <a:pt x="703" y="1037"/>
                </a:lnTo>
                <a:lnTo>
                  <a:pt x="703" y="1021"/>
                </a:lnTo>
                <a:lnTo>
                  <a:pt x="703" y="1004"/>
                </a:lnTo>
                <a:lnTo>
                  <a:pt x="703" y="988"/>
                </a:lnTo>
                <a:lnTo>
                  <a:pt x="703" y="972"/>
                </a:lnTo>
                <a:lnTo>
                  <a:pt x="703" y="956"/>
                </a:lnTo>
                <a:lnTo>
                  <a:pt x="703" y="940"/>
                </a:lnTo>
                <a:lnTo>
                  <a:pt x="703" y="923"/>
                </a:lnTo>
                <a:lnTo>
                  <a:pt x="703" y="907"/>
                </a:lnTo>
                <a:lnTo>
                  <a:pt x="703" y="891"/>
                </a:lnTo>
                <a:lnTo>
                  <a:pt x="703" y="875"/>
                </a:lnTo>
                <a:lnTo>
                  <a:pt x="912" y="875"/>
                </a:lnTo>
                <a:lnTo>
                  <a:pt x="912" y="859"/>
                </a:lnTo>
                <a:lnTo>
                  <a:pt x="912" y="843"/>
                </a:lnTo>
                <a:lnTo>
                  <a:pt x="912" y="826"/>
                </a:lnTo>
                <a:lnTo>
                  <a:pt x="912" y="810"/>
                </a:lnTo>
                <a:lnTo>
                  <a:pt x="912" y="794"/>
                </a:lnTo>
                <a:lnTo>
                  <a:pt x="912" y="778"/>
                </a:lnTo>
                <a:lnTo>
                  <a:pt x="912" y="762"/>
                </a:lnTo>
                <a:lnTo>
                  <a:pt x="912" y="745"/>
                </a:lnTo>
                <a:lnTo>
                  <a:pt x="912" y="729"/>
                </a:lnTo>
                <a:lnTo>
                  <a:pt x="912" y="713"/>
                </a:lnTo>
                <a:lnTo>
                  <a:pt x="1247" y="713"/>
                </a:lnTo>
                <a:lnTo>
                  <a:pt x="1247" y="697"/>
                </a:lnTo>
                <a:lnTo>
                  <a:pt x="1247" y="681"/>
                </a:lnTo>
                <a:lnTo>
                  <a:pt x="1247" y="664"/>
                </a:lnTo>
                <a:lnTo>
                  <a:pt x="1247" y="648"/>
                </a:lnTo>
                <a:lnTo>
                  <a:pt x="1247" y="632"/>
                </a:lnTo>
                <a:lnTo>
                  <a:pt x="1247" y="616"/>
                </a:lnTo>
                <a:lnTo>
                  <a:pt x="1247" y="600"/>
                </a:lnTo>
                <a:lnTo>
                  <a:pt x="1247" y="583"/>
                </a:lnTo>
                <a:lnTo>
                  <a:pt x="1247" y="567"/>
                </a:lnTo>
                <a:lnTo>
                  <a:pt x="1247" y="551"/>
                </a:lnTo>
                <a:lnTo>
                  <a:pt x="1247" y="535"/>
                </a:lnTo>
                <a:lnTo>
                  <a:pt x="1247" y="519"/>
                </a:lnTo>
                <a:lnTo>
                  <a:pt x="1331" y="519"/>
                </a:lnTo>
                <a:lnTo>
                  <a:pt x="1331" y="502"/>
                </a:lnTo>
                <a:lnTo>
                  <a:pt x="1331" y="486"/>
                </a:lnTo>
                <a:lnTo>
                  <a:pt x="1331" y="470"/>
                </a:lnTo>
                <a:lnTo>
                  <a:pt x="1331" y="454"/>
                </a:lnTo>
                <a:lnTo>
                  <a:pt x="1331" y="438"/>
                </a:lnTo>
                <a:lnTo>
                  <a:pt x="1331" y="422"/>
                </a:lnTo>
                <a:lnTo>
                  <a:pt x="1331" y="405"/>
                </a:lnTo>
                <a:lnTo>
                  <a:pt x="1331" y="389"/>
                </a:lnTo>
                <a:lnTo>
                  <a:pt x="1331" y="373"/>
                </a:lnTo>
                <a:lnTo>
                  <a:pt x="1331" y="357"/>
                </a:lnTo>
                <a:lnTo>
                  <a:pt x="1416" y="357"/>
                </a:lnTo>
                <a:lnTo>
                  <a:pt x="1416" y="341"/>
                </a:lnTo>
                <a:lnTo>
                  <a:pt x="1416" y="324"/>
                </a:lnTo>
                <a:lnTo>
                  <a:pt x="1416" y="308"/>
                </a:lnTo>
                <a:lnTo>
                  <a:pt x="1416" y="292"/>
                </a:lnTo>
                <a:lnTo>
                  <a:pt x="1416" y="276"/>
                </a:lnTo>
                <a:lnTo>
                  <a:pt x="1416" y="260"/>
                </a:lnTo>
                <a:lnTo>
                  <a:pt x="1416" y="243"/>
                </a:lnTo>
                <a:lnTo>
                  <a:pt x="1416" y="227"/>
                </a:lnTo>
                <a:lnTo>
                  <a:pt x="1416" y="211"/>
                </a:lnTo>
                <a:lnTo>
                  <a:pt x="1416" y="195"/>
                </a:lnTo>
                <a:lnTo>
                  <a:pt x="1416" y="179"/>
                </a:lnTo>
                <a:lnTo>
                  <a:pt x="1416" y="162"/>
                </a:lnTo>
                <a:lnTo>
                  <a:pt x="1457" y="162"/>
                </a:lnTo>
                <a:lnTo>
                  <a:pt x="1457" y="146"/>
                </a:lnTo>
                <a:lnTo>
                  <a:pt x="1457" y="130"/>
                </a:lnTo>
                <a:lnTo>
                  <a:pt x="1457" y="114"/>
                </a:lnTo>
                <a:lnTo>
                  <a:pt x="1457" y="98"/>
                </a:lnTo>
                <a:lnTo>
                  <a:pt x="1457" y="81"/>
                </a:lnTo>
                <a:lnTo>
                  <a:pt x="1457" y="65"/>
                </a:lnTo>
                <a:lnTo>
                  <a:pt x="1457" y="49"/>
                </a:lnTo>
                <a:lnTo>
                  <a:pt x="1457" y="33"/>
                </a:lnTo>
                <a:lnTo>
                  <a:pt x="1457" y="17"/>
                </a:lnTo>
                <a:lnTo>
                  <a:pt x="1457" y="0"/>
                </a:lnTo>
                <a:lnTo>
                  <a:pt x="2044" y="0"/>
                </a:lnTo>
                <a:lnTo>
                  <a:pt x="2044" y="17"/>
                </a:lnTo>
                <a:lnTo>
                  <a:pt x="2044" y="33"/>
                </a:lnTo>
                <a:lnTo>
                  <a:pt x="2044" y="49"/>
                </a:lnTo>
                <a:lnTo>
                  <a:pt x="2044" y="65"/>
                </a:lnTo>
                <a:lnTo>
                  <a:pt x="2044" y="81"/>
                </a:lnTo>
                <a:lnTo>
                  <a:pt x="2044" y="98"/>
                </a:lnTo>
                <a:lnTo>
                  <a:pt x="2044" y="114"/>
                </a:lnTo>
                <a:lnTo>
                  <a:pt x="2044" y="130"/>
                </a:lnTo>
                <a:lnTo>
                  <a:pt x="2044" y="146"/>
                </a:lnTo>
                <a:lnTo>
                  <a:pt x="2044" y="162"/>
                </a:lnTo>
                <a:lnTo>
                  <a:pt x="2044" y="179"/>
                </a:lnTo>
                <a:lnTo>
                  <a:pt x="2044" y="195"/>
                </a:lnTo>
                <a:lnTo>
                  <a:pt x="2002" y="195"/>
                </a:lnTo>
                <a:lnTo>
                  <a:pt x="2002" y="211"/>
                </a:lnTo>
                <a:lnTo>
                  <a:pt x="2002" y="227"/>
                </a:lnTo>
                <a:lnTo>
                  <a:pt x="2002" y="243"/>
                </a:lnTo>
                <a:lnTo>
                  <a:pt x="2002" y="260"/>
                </a:lnTo>
                <a:lnTo>
                  <a:pt x="2002" y="276"/>
                </a:lnTo>
                <a:lnTo>
                  <a:pt x="2002" y="292"/>
                </a:lnTo>
                <a:lnTo>
                  <a:pt x="2002" y="308"/>
                </a:lnTo>
                <a:lnTo>
                  <a:pt x="2002" y="324"/>
                </a:lnTo>
                <a:lnTo>
                  <a:pt x="2002" y="341"/>
                </a:lnTo>
                <a:lnTo>
                  <a:pt x="2002" y="357"/>
                </a:lnTo>
                <a:lnTo>
                  <a:pt x="2002" y="373"/>
                </a:lnTo>
                <a:lnTo>
                  <a:pt x="1814" y="373"/>
                </a:lnTo>
                <a:lnTo>
                  <a:pt x="1814" y="389"/>
                </a:lnTo>
                <a:lnTo>
                  <a:pt x="1814" y="405"/>
                </a:lnTo>
                <a:lnTo>
                  <a:pt x="1814" y="422"/>
                </a:lnTo>
                <a:lnTo>
                  <a:pt x="1814" y="438"/>
                </a:lnTo>
                <a:lnTo>
                  <a:pt x="1814" y="454"/>
                </a:lnTo>
                <a:lnTo>
                  <a:pt x="1814" y="470"/>
                </a:lnTo>
                <a:lnTo>
                  <a:pt x="1814" y="486"/>
                </a:lnTo>
                <a:lnTo>
                  <a:pt x="1814" y="502"/>
                </a:lnTo>
                <a:lnTo>
                  <a:pt x="1814" y="519"/>
                </a:lnTo>
                <a:lnTo>
                  <a:pt x="1814" y="535"/>
                </a:lnTo>
                <a:lnTo>
                  <a:pt x="1814" y="551"/>
                </a:lnTo>
                <a:lnTo>
                  <a:pt x="1730" y="551"/>
                </a:lnTo>
                <a:lnTo>
                  <a:pt x="1730" y="567"/>
                </a:lnTo>
                <a:lnTo>
                  <a:pt x="1730" y="583"/>
                </a:lnTo>
                <a:lnTo>
                  <a:pt x="1730" y="600"/>
                </a:lnTo>
                <a:lnTo>
                  <a:pt x="1730" y="616"/>
                </a:lnTo>
                <a:lnTo>
                  <a:pt x="1730" y="632"/>
                </a:lnTo>
                <a:lnTo>
                  <a:pt x="1730" y="648"/>
                </a:lnTo>
                <a:lnTo>
                  <a:pt x="1730" y="664"/>
                </a:lnTo>
                <a:lnTo>
                  <a:pt x="1730" y="681"/>
                </a:lnTo>
                <a:lnTo>
                  <a:pt x="1730" y="697"/>
                </a:lnTo>
                <a:lnTo>
                  <a:pt x="1730" y="713"/>
                </a:lnTo>
                <a:lnTo>
                  <a:pt x="1730" y="729"/>
                </a:lnTo>
                <a:lnTo>
                  <a:pt x="1625" y="729"/>
                </a:lnTo>
                <a:lnTo>
                  <a:pt x="1625" y="745"/>
                </a:lnTo>
                <a:lnTo>
                  <a:pt x="1625" y="762"/>
                </a:lnTo>
                <a:lnTo>
                  <a:pt x="1625" y="778"/>
                </a:lnTo>
                <a:lnTo>
                  <a:pt x="1625" y="794"/>
                </a:lnTo>
                <a:lnTo>
                  <a:pt x="1625" y="810"/>
                </a:lnTo>
                <a:lnTo>
                  <a:pt x="1625" y="826"/>
                </a:lnTo>
                <a:lnTo>
                  <a:pt x="1625" y="843"/>
                </a:lnTo>
                <a:lnTo>
                  <a:pt x="1625" y="859"/>
                </a:lnTo>
                <a:lnTo>
                  <a:pt x="1625" y="875"/>
                </a:lnTo>
                <a:lnTo>
                  <a:pt x="1625" y="891"/>
                </a:lnTo>
                <a:lnTo>
                  <a:pt x="1625" y="907"/>
                </a:lnTo>
                <a:lnTo>
                  <a:pt x="1373" y="907"/>
                </a:lnTo>
                <a:lnTo>
                  <a:pt x="1373" y="923"/>
                </a:lnTo>
                <a:lnTo>
                  <a:pt x="1373" y="940"/>
                </a:lnTo>
                <a:lnTo>
                  <a:pt x="1373" y="956"/>
                </a:lnTo>
                <a:lnTo>
                  <a:pt x="1373" y="972"/>
                </a:lnTo>
                <a:lnTo>
                  <a:pt x="1373" y="988"/>
                </a:lnTo>
                <a:lnTo>
                  <a:pt x="1373" y="1004"/>
                </a:lnTo>
                <a:lnTo>
                  <a:pt x="1373" y="1021"/>
                </a:lnTo>
                <a:lnTo>
                  <a:pt x="1373" y="1037"/>
                </a:lnTo>
                <a:lnTo>
                  <a:pt x="1373" y="1053"/>
                </a:lnTo>
                <a:lnTo>
                  <a:pt x="1373" y="1069"/>
                </a:lnTo>
                <a:lnTo>
                  <a:pt x="1373" y="1085"/>
                </a:lnTo>
                <a:lnTo>
                  <a:pt x="1311" y="1085"/>
                </a:lnTo>
                <a:lnTo>
                  <a:pt x="1311" y="1102"/>
                </a:lnTo>
                <a:lnTo>
                  <a:pt x="1311" y="1118"/>
                </a:lnTo>
                <a:lnTo>
                  <a:pt x="1311" y="1134"/>
                </a:lnTo>
                <a:lnTo>
                  <a:pt x="1311" y="1150"/>
                </a:lnTo>
                <a:lnTo>
                  <a:pt x="1311" y="1166"/>
                </a:lnTo>
                <a:lnTo>
                  <a:pt x="1311" y="1182"/>
                </a:lnTo>
                <a:lnTo>
                  <a:pt x="1311" y="1199"/>
                </a:lnTo>
                <a:lnTo>
                  <a:pt x="1311" y="1215"/>
                </a:lnTo>
                <a:lnTo>
                  <a:pt x="1311" y="1231"/>
                </a:lnTo>
                <a:lnTo>
                  <a:pt x="1311" y="1247"/>
                </a:lnTo>
                <a:lnTo>
                  <a:pt x="1311" y="1264"/>
                </a:lnTo>
                <a:lnTo>
                  <a:pt x="996" y="1264"/>
                </a:lnTo>
                <a:lnTo>
                  <a:pt x="996" y="1280"/>
                </a:lnTo>
                <a:lnTo>
                  <a:pt x="996" y="1296"/>
                </a:lnTo>
                <a:lnTo>
                  <a:pt x="996" y="1312"/>
                </a:lnTo>
                <a:lnTo>
                  <a:pt x="996" y="1328"/>
                </a:lnTo>
                <a:lnTo>
                  <a:pt x="996" y="1344"/>
                </a:lnTo>
                <a:lnTo>
                  <a:pt x="996" y="1361"/>
                </a:lnTo>
                <a:lnTo>
                  <a:pt x="996" y="1377"/>
                </a:lnTo>
                <a:lnTo>
                  <a:pt x="996" y="1393"/>
                </a:lnTo>
                <a:lnTo>
                  <a:pt x="996" y="1409"/>
                </a:lnTo>
                <a:lnTo>
                  <a:pt x="996" y="1425"/>
                </a:lnTo>
                <a:lnTo>
                  <a:pt x="996" y="1442"/>
                </a:lnTo>
                <a:lnTo>
                  <a:pt x="766" y="1442"/>
                </a:lnTo>
                <a:lnTo>
                  <a:pt x="766" y="1458"/>
                </a:lnTo>
                <a:lnTo>
                  <a:pt x="766" y="1474"/>
                </a:lnTo>
                <a:lnTo>
                  <a:pt x="766" y="1490"/>
                </a:lnTo>
                <a:lnTo>
                  <a:pt x="766" y="1506"/>
                </a:lnTo>
                <a:lnTo>
                  <a:pt x="766" y="1523"/>
                </a:lnTo>
                <a:lnTo>
                  <a:pt x="766" y="1539"/>
                </a:lnTo>
                <a:lnTo>
                  <a:pt x="766" y="1555"/>
                </a:lnTo>
                <a:lnTo>
                  <a:pt x="766" y="1571"/>
                </a:lnTo>
                <a:lnTo>
                  <a:pt x="766" y="1587"/>
                </a:lnTo>
                <a:lnTo>
                  <a:pt x="766" y="1604"/>
                </a:lnTo>
                <a:lnTo>
                  <a:pt x="766" y="1620"/>
                </a:lnTo>
                <a:lnTo>
                  <a:pt x="0" y="1620"/>
                </a:lnTo>
              </a:path>
            </a:pathLst>
          </a:custGeom>
          <a:noFill/>
          <a:ln w="30163">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389" name="Text Box 202"/>
          <p:cNvSpPr txBox="1">
            <a:spLocks noChangeArrowheads="1"/>
          </p:cNvSpPr>
          <p:nvPr/>
        </p:nvSpPr>
        <p:spPr bwMode="auto">
          <a:xfrm>
            <a:off x="3348038" y="6796088"/>
            <a:ext cx="2214562"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n-US" altLang="en-US" sz="2800">
                <a:solidFill>
                  <a:srgbClr val="1C1C1C"/>
                </a:solidFill>
                <a:latin typeface="Times New Roman" panose="02020603050405020304" pitchFamily="18" charset="0"/>
              </a:rPr>
              <a:t>indeterminacy</a:t>
            </a:r>
          </a:p>
        </p:txBody>
      </p:sp>
      <p:sp>
        <p:nvSpPr>
          <p:cNvPr id="10390" name="Text Box 203"/>
          <p:cNvSpPr txBox="1">
            <a:spLocks noChangeArrowheads="1"/>
          </p:cNvSpPr>
          <p:nvPr/>
        </p:nvSpPr>
        <p:spPr bwMode="auto">
          <a:xfrm>
            <a:off x="6019800" y="6796088"/>
            <a:ext cx="1957388"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n-US" altLang="en-US" sz="2800">
                <a:solidFill>
                  <a:srgbClr val="1C1C1C"/>
                </a:solidFill>
                <a:latin typeface="Times New Roman" panose="02020603050405020304" pitchFamily="18" charset="0"/>
              </a:rPr>
              <a:t>stochasticity</a:t>
            </a:r>
          </a:p>
        </p:txBody>
      </p:sp>
    </p:spTree>
    <p:extLst>
      <p:ext uri="{BB962C8B-B14F-4D97-AF65-F5344CB8AC3E}">
        <p14:creationId xmlns:p14="http://schemas.microsoft.com/office/powerpoint/2010/main" val="1793952492"/>
      </p:ext>
    </p:extLst>
  </p:cSld>
  <p:clrMapOvr>
    <a:masterClrMapping/>
  </p:clrMapOvr>
</p:sld>
</file>

<file path=ppt/slides/slide3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6" name="Rectangle 4"/>
          <p:cNvSpPr>
            <a:spLocks noGrp="1" noChangeArrowheads="1"/>
          </p:cNvSpPr>
          <p:nvPr>
            <p:ph type="title"/>
          </p:nvPr>
        </p:nvSpPr>
        <p:spPr/>
        <p:txBody>
          <a:bodyPr/>
          <a:lstStyle/>
          <a:p>
            <a:r>
              <a:rPr lang="en-US" altLang="en-US"/>
              <a:t>Uncertainty about the EDF</a:t>
            </a:r>
          </a:p>
        </p:txBody>
      </p:sp>
      <p:sp>
        <p:nvSpPr>
          <p:cNvPr id="74757" name="Freeform 5"/>
          <p:cNvSpPr>
            <a:spLocks/>
          </p:cNvSpPr>
          <p:nvPr/>
        </p:nvSpPr>
        <p:spPr bwMode="auto">
          <a:xfrm>
            <a:off x="1641475" y="1963738"/>
            <a:ext cx="6477000" cy="3243262"/>
          </a:xfrm>
          <a:custGeom>
            <a:avLst/>
            <a:gdLst>
              <a:gd name="T0" fmla="*/ 0 w 383"/>
              <a:gd name="T1" fmla="*/ 2147483647 h 101"/>
              <a:gd name="T2" fmla="*/ 2147483647 w 383"/>
              <a:gd name="T3" fmla="*/ 2147483647 h 101"/>
              <a:gd name="T4" fmla="*/ 2147483647 w 383"/>
              <a:gd name="T5" fmla="*/ 2147483647 h 101"/>
              <a:gd name="T6" fmla="*/ 2147483647 w 383"/>
              <a:gd name="T7" fmla="*/ 2147483647 h 101"/>
              <a:gd name="T8" fmla="*/ 2147483647 w 383"/>
              <a:gd name="T9" fmla="*/ 2147483647 h 101"/>
              <a:gd name="T10" fmla="*/ 2147483647 w 383"/>
              <a:gd name="T11" fmla="*/ 2147483647 h 101"/>
              <a:gd name="T12" fmla="*/ 2147483647 w 383"/>
              <a:gd name="T13" fmla="*/ 2147483647 h 101"/>
              <a:gd name="T14" fmla="*/ 2147483647 w 383"/>
              <a:gd name="T15" fmla="*/ 2147483647 h 101"/>
              <a:gd name="T16" fmla="*/ 2147483647 w 383"/>
              <a:gd name="T17" fmla="*/ 2147483647 h 101"/>
              <a:gd name="T18" fmla="*/ 2147483647 w 383"/>
              <a:gd name="T19" fmla="*/ 2147483647 h 101"/>
              <a:gd name="T20" fmla="*/ 2147483647 w 383"/>
              <a:gd name="T21" fmla="*/ 2147483647 h 101"/>
              <a:gd name="T22" fmla="*/ 2147483647 w 383"/>
              <a:gd name="T23" fmla="*/ 2147483647 h 101"/>
              <a:gd name="T24" fmla="*/ 2147483647 w 383"/>
              <a:gd name="T25" fmla="*/ 2147483647 h 101"/>
              <a:gd name="T26" fmla="*/ 2147483647 w 383"/>
              <a:gd name="T27" fmla="*/ 2147483647 h 101"/>
              <a:gd name="T28" fmla="*/ 2147483647 w 383"/>
              <a:gd name="T29" fmla="*/ 2147483647 h 101"/>
              <a:gd name="T30" fmla="*/ 2147483647 w 383"/>
              <a:gd name="T31" fmla="*/ 2147483647 h 101"/>
              <a:gd name="T32" fmla="*/ 2147483647 w 383"/>
              <a:gd name="T33" fmla="*/ 2147483647 h 101"/>
              <a:gd name="T34" fmla="*/ 2147483647 w 383"/>
              <a:gd name="T35" fmla="*/ 2147483647 h 101"/>
              <a:gd name="T36" fmla="*/ 2147483647 w 383"/>
              <a:gd name="T37" fmla="*/ 0 h 101"/>
              <a:gd name="T38" fmla="*/ 2147483647 w 383"/>
              <a:gd name="T39" fmla="*/ 0 h 10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383"/>
              <a:gd name="T61" fmla="*/ 0 h 101"/>
              <a:gd name="T62" fmla="*/ 383 w 383"/>
              <a:gd name="T63" fmla="*/ 101 h 101"/>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383" h="101">
                <a:moveTo>
                  <a:pt x="0" y="101"/>
                </a:moveTo>
                <a:lnTo>
                  <a:pt x="66" y="101"/>
                </a:lnTo>
                <a:lnTo>
                  <a:pt x="66" y="90"/>
                </a:lnTo>
                <a:lnTo>
                  <a:pt x="140" y="90"/>
                </a:lnTo>
                <a:lnTo>
                  <a:pt x="140" y="79"/>
                </a:lnTo>
                <a:lnTo>
                  <a:pt x="143" y="79"/>
                </a:lnTo>
                <a:lnTo>
                  <a:pt x="143" y="68"/>
                </a:lnTo>
                <a:lnTo>
                  <a:pt x="179" y="68"/>
                </a:lnTo>
                <a:lnTo>
                  <a:pt x="179" y="56"/>
                </a:lnTo>
                <a:lnTo>
                  <a:pt x="237" y="56"/>
                </a:lnTo>
                <a:lnTo>
                  <a:pt x="237" y="45"/>
                </a:lnTo>
                <a:lnTo>
                  <a:pt x="266" y="45"/>
                </a:lnTo>
                <a:lnTo>
                  <a:pt x="266" y="34"/>
                </a:lnTo>
                <a:lnTo>
                  <a:pt x="275" y="34"/>
                </a:lnTo>
                <a:lnTo>
                  <a:pt x="275" y="23"/>
                </a:lnTo>
                <a:lnTo>
                  <a:pt x="285" y="23"/>
                </a:lnTo>
                <a:lnTo>
                  <a:pt x="285" y="12"/>
                </a:lnTo>
                <a:lnTo>
                  <a:pt x="292" y="12"/>
                </a:lnTo>
                <a:lnTo>
                  <a:pt x="292" y="0"/>
                </a:lnTo>
                <a:lnTo>
                  <a:pt x="383" y="0"/>
                </a:lnTo>
              </a:path>
            </a:pathLst>
          </a:custGeom>
          <a:noFill/>
          <a:ln w="381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74758" name="Freeform 6"/>
          <p:cNvSpPr>
            <a:spLocks/>
          </p:cNvSpPr>
          <p:nvPr/>
        </p:nvSpPr>
        <p:spPr bwMode="auto">
          <a:xfrm>
            <a:off x="1641475" y="1963738"/>
            <a:ext cx="6477000" cy="3243262"/>
          </a:xfrm>
          <a:custGeom>
            <a:avLst/>
            <a:gdLst>
              <a:gd name="T0" fmla="*/ 0 w 383"/>
              <a:gd name="T1" fmla="*/ 2147483647 h 101"/>
              <a:gd name="T2" fmla="*/ 2147483647 w 383"/>
              <a:gd name="T3" fmla="*/ 2147483647 h 101"/>
              <a:gd name="T4" fmla="*/ 2147483647 w 383"/>
              <a:gd name="T5" fmla="*/ 2147483647 h 101"/>
              <a:gd name="T6" fmla="*/ 2147483647 w 383"/>
              <a:gd name="T7" fmla="*/ 2147483647 h 101"/>
              <a:gd name="T8" fmla="*/ 2147483647 w 383"/>
              <a:gd name="T9" fmla="*/ 2147483647 h 101"/>
              <a:gd name="T10" fmla="*/ 2147483647 w 383"/>
              <a:gd name="T11" fmla="*/ 2147483647 h 101"/>
              <a:gd name="T12" fmla="*/ 2147483647 w 383"/>
              <a:gd name="T13" fmla="*/ 2147483647 h 101"/>
              <a:gd name="T14" fmla="*/ 2147483647 w 383"/>
              <a:gd name="T15" fmla="*/ 2147483647 h 101"/>
              <a:gd name="T16" fmla="*/ 2147483647 w 383"/>
              <a:gd name="T17" fmla="*/ 2147483647 h 101"/>
              <a:gd name="T18" fmla="*/ 2147483647 w 383"/>
              <a:gd name="T19" fmla="*/ 2147483647 h 101"/>
              <a:gd name="T20" fmla="*/ 2147483647 w 383"/>
              <a:gd name="T21" fmla="*/ 2147483647 h 101"/>
              <a:gd name="T22" fmla="*/ 2147483647 w 383"/>
              <a:gd name="T23" fmla="*/ 2147483647 h 101"/>
              <a:gd name="T24" fmla="*/ 2147483647 w 383"/>
              <a:gd name="T25" fmla="*/ 2147483647 h 101"/>
              <a:gd name="T26" fmla="*/ 2147483647 w 383"/>
              <a:gd name="T27" fmla="*/ 2147483647 h 101"/>
              <a:gd name="T28" fmla="*/ 2147483647 w 383"/>
              <a:gd name="T29" fmla="*/ 2147483647 h 101"/>
              <a:gd name="T30" fmla="*/ 2147483647 w 383"/>
              <a:gd name="T31" fmla="*/ 2147483647 h 101"/>
              <a:gd name="T32" fmla="*/ 2147483647 w 383"/>
              <a:gd name="T33" fmla="*/ 2147483647 h 101"/>
              <a:gd name="T34" fmla="*/ 2147483647 w 383"/>
              <a:gd name="T35" fmla="*/ 2147483647 h 101"/>
              <a:gd name="T36" fmla="*/ 2147483647 w 383"/>
              <a:gd name="T37" fmla="*/ 0 h 101"/>
              <a:gd name="T38" fmla="*/ 2147483647 w 383"/>
              <a:gd name="T39" fmla="*/ 0 h 10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383"/>
              <a:gd name="T61" fmla="*/ 0 h 101"/>
              <a:gd name="T62" fmla="*/ 383 w 383"/>
              <a:gd name="T63" fmla="*/ 101 h 101"/>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383" h="101">
                <a:moveTo>
                  <a:pt x="0" y="101"/>
                </a:moveTo>
                <a:lnTo>
                  <a:pt x="87" y="101"/>
                </a:lnTo>
                <a:lnTo>
                  <a:pt x="87" y="90"/>
                </a:lnTo>
                <a:lnTo>
                  <a:pt x="180" y="90"/>
                </a:lnTo>
                <a:lnTo>
                  <a:pt x="180" y="79"/>
                </a:lnTo>
                <a:lnTo>
                  <a:pt x="184" y="79"/>
                </a:lnTo>
                <a:lnTo>
                  <a:pt x="184" y="68"/>
                </a:lnTo>
                <a:lnTo>
                  <a:pt x="187" y="68"/>
                </a:lnTo>
                <a:lnTo>
                  <a:pt x="187" y="56"/>
                </a:lnTo>
                <a:lnTo>
                  <a:pt x="211" y="56"/>
                </a:lnTo>
                <a:lnTo>
                  <a:pt x="211" y="45"/>
                </a:lnTo>
                <a:lnTo>
                  <a:pt x="287" y="45"/>
                </a:lnTo>
                <a:lnTo>
                  <a:pt x="287" y="34"/>
                </a:lnTo>
                <a:lnTo>
                  <a:pt x="293" y="34"/>
                </a:lnTo>
                <a:lnTo>
                  <a:pt x="293" y="23"/>
                </a:lnTo>
                <a:lnTo>
                  <a:pt x="294" y="23"/>
                </a:lnTo>
                <a:lnTo>
                  <a:pt x="294" y="12"/>
                </a:lnTo>
                <a:lnTo>
                  <a:pt x="313" y="12"/>
                </a:lnTo>
                <a:lnTo>
                  <a:pt x="313" y="0"/>
                </a:lnTo>
                <a:lnTo>
                  <a:pt x="383" y="0"/>
                </a:lnTo>
              </a:path>
            </a:pathLst>
          </a:custGeom>
          <a:noFill/>
          <a:ln w="381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74759" name="Freeform 7"/>
          <p:cNvSpPr>
            <a:spLocks/>
          </p:cNvSpPr>
          <p:nvPr/>
        </p:nvSpPr>
        <p:spPr bwMode="auto">
          <a:xfrm>
            <a:off x="1641475" y="1963738"/>
            <a:ext cx="6477000" cy="3243262"/>
          </a:xfrm>
          <a:custGeom>
            <a:avLst/>
            <a:gdLst>
              <a:gd name="T0" fmla="*/ 0 w 383"/>
              <a:gd name="T1" fmla="*/ 2147483647 h 101"/>
              <a:gd name="T2" fmla="*/ 2147483647 w 383"/>
              <a:gd name="T3" fmla="*/ 2147483647 h 101"/>
              <a:gd name="T4" fmla="*/ 2147483647 w 383"/>
              <a:gd name="T5" fmla="*/ 2147483647 h 101"/>
              <a:gd name="T6" fmla="*/ 2147483647 w 383"/>
              <a:gd name="T7" fmla="*/ 2147483647 h 101"/>
              <a:gd name="T8" fmla="*/ 2147483647 w 383"/>
              <a:gd name="T9" fmla="*/ 2147483647 h 101"/>
              <a:gd name="T10" fmla="*/ 2147483647 w 383"/>
              <a:gd name="T11" fmla="*/ 2147483647 h 101"/>
              <a:gd name="T12" fmla="*/ 2147483647 w 383"/>
              <a:gd name="T13" fmla="*/ 2147483647 h 101"/>
              <a:gd name="T14" fmla="*/ 2147483647 w 383"/>
              <a:gd name="T15" fmla="*/ 2147483647 h 101"/>
              <a:gd name="T16" fmla="*/ 2147483647 w 383"/>
              <a:gd name="T17" fmla="*/ 2147483647 h 101"/>
              <a:gd name="T18" fmla="*/ 2147483647 w 383"/>
              <a:gd name="T19" fmla="*/ 2147483647 h 101"/>
              <a:gd name="T20" fmla="*/ 2147483647 w 383"/>
              <a:gd name="T21" fmla="*/ 2147483647 h 101"/>
              <a:gd name="T22" fmla="*/ 2147483647 w 383"/>
              <a:gd name="T23" fmla="*/ 2147483647 h 101"/>
              <a:gd name="T24" fmla="*/ 2147483647 w 383"/>
              <a:gd name="T25" fmla="*/ 2147483647 h 101"/>
              <a:gd name="T26" fmla="*/ 2147483647 w 383"/>
              <a:gd name="T27" fmla="*/ 2147483647 h 101"/>
              <a:gd name="T28" fmla="*/ 2147483647 w 383"/>
              <a:gd name="T29" fmla="*/ 2147483647 h 101"/>
              <a:gd name="T30" fmla="*/ 2147483647 w 383"/>
              <a:gd name="T31" fmla="*/ 2147483647 h 101"/>
              <a:gd name="T32" fmla="*/ 2147483647 w 383"/>
              <a:gd name="T33" fmla="*/ 2147483647 h 101"/>
              <a:gd name="T34" fmla="*/ 2147483647 w 383"/>
              <a:gd name="T35" fmla="*/ 2147483647 h 101"/>
              <a:gd name="T36" fmla="*/ 2147483647 w 383"/>
              <a:gd name="T37" fmla="*/ 0 h 101"/>
              <a:gd name="T38" fmla="*/ 2147483647 w 383"/>
              <a:gd name="T39" fmla="*/ 0 h 10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383"/>
              <a:gd name="T61" fmla="*/ 0 h 101"/>
              <a:gd name="T62" fmla="*/ 383 w 383"/>
              <a:gd name="T63" fmla="*/ 101 h 101"/>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383" h="101">
                <a:moveTo>
                  <a:pt x="0" y="101"/>
                </a:moveTo>
                <a:lnTo>
                  <a:pt x="45" y="101"/>
                </a:lnTo>
                <a:lnTo>
                  <a:pt x="45" y="90"/>
                </a:lnTo>
                <a:lnTo>
                  <a:pt x="180" y="90"/>
                </a:lnTo>
                <a:lnTo>
                  <a:pt x="180" y="79"/>
                </a:lnTo>
                <a:lnTo>
                  <a:pt x="188" y="79"/>
                </a:lnTo>
                <a:lnTo>
                  <a:pt x="188" y="68"/>
                </a:lnTo>
                <a:lnTo>
                  <a:pt x="223" y="68"/>
                </a:lnTo>
                <a:lnTo>
                  <a:pt x="223" y="56"/>
                </a:lnTo>
                <a:lnTo>
                  <a:pt x="238" y="56"/>
                </a:lnTo>
                <a:lnTo>
                  <a:pt x="238" y="45"/>
                </a:lnTo>
                <a:lnTo>
                  <a:pt x="275" y="45"/>
                </a:lnTo>
                <a:lnTo>
                  <a:pt x="275" y="34"/>
                </a:lnTo>
                <a:lnTo>
                  <a:pt x="292" y="34"/>
                </a:lnTo>
                <a:lnTo>
                  <a:pt x="292" y="23"/>
                </a:lnTo>
                <a:lnTo>
                  <a:pt x="295" y="23"/>
                </a:lnTo>
                <a:lnTo>
                  <a:pt x="295" y="12"/>
                </a:lnTo>
                <a:lnTo>
                  <a:pt x="330" y="12"/>
                </a:lnTo>
                <a:lnTo>
                  <a:pt x="330" y="0"/>
                </a:lnTo>
                <a:lnTo>
                  <a:pt x="383" y="0"/>
                </a:lnTo>
              </a:path>
            </a:pathLst>
          </a:custGeom>
          <a:noFill/>
          <a:ln w="381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74760" name="Freeform 8"/>
          <p:cNvSpPr>
            <a:spLocks/>
          </p:cNvSpPr>
          <p:nvPr/>
        </p:nvSpPr>
        <p:spPr bwMode="auto">
          <a:xfrm>
            <a:off x="1641475" y="1963738"/>
            <a:ext cx="6477000" cy="3243262"/>
          </a:xfrm>
          <a:custGeom>
            <a:avLst/>
            <a:gdLst>
              <a:gd name="T0" fmla="*/ 0 w 383"/>
              <a:gd name="T1" fmla="*/ 2147483647 h 101"/>
              <a:gd name="T2" fmla="*/ 2147483647 w 383"/>
              <a:gd name="T3" fmla="*/ 2147483647 h 101"/>
              <a:gd name="T4" fmla="*/ 2147483647 w 383"/>
              <a:gd name="T5" fmla="*/ 2147483647 h 101"/>
              <a:gd name="T6" fmla="*/ 2147483647 w 383"/>
              <a:gd name="T7" fmla="*/ 2147483647 h 101"/>
              <a:gd name="T8" fmla="*/ 2147483647 w 383"/>
              <a:gd name="T9" fmla="*/ 2147483647 h 101"/>
              <a:gd name="T10" fmla="*/ 2147483647 w 383"/>
              <a:gd name="T11" fmla="*/ 2147483647 h 101"/>
              <a:gd name="T12" fmla="*/ 2147483647 w 383"/>
              <a:gd name="T13" fmla="*/ 2147483647 h 101"/>
              <a:gd name="T14" fmla="*/ 2147483647 w 383"/>
              <a:gd name="T15" fmla="*/ 2147483647 h 101"/>
              <a:gd name="T16" fmla="*/ 2147483647 w 383"/>
              <a:gd name="T17" fmla="*/ 2147483647 h 101"/>
              <a:gd name="T18" fmla="*/ 2147483647 w 383"/>
              <a:gd name="T19" fmla="*/ 2147483647 h 101"/>
              <a:gd name="T20" fmla="*/ 2147483647 w 383"/>
              <a:gd name="T21" fmla="*/ 2147483647 h 101"/>
              <a:gd name="T22" fmla="*/ 2147483647 w 383"/>
              <a:gd name="T23" fmla="*/ 2147483647 h 101"/>
              <a:gd name="T24" fmla="*/ 2147483647 w 383"/>
              <a:gd name="T25" fmla="*/ 2147483647 h 101"/>
              <a:gd name="T26" fmla="*/ 2147483647 w 383"/>
              <a:gd name="T27" fmla="*/ 2147483647 h 101"/>
              <a:gd name="T28" fmla="*/ 2147483647 w 383"/>
              <a:gd name="T29" fmla="*/ 2147483647 h 101"/>
              <a:gd name="T30" fmla="*/ 2147483647 w 383"/>
              <a:gd name="T31" fmla="*/ 2147483647 h 101"/>
              <a:gd name="T32" fmla="*/ 2147483647 w 383"/>
              <a:gd name="T33" fmla="*/ 2147483647 h 101"/>
              <a:gd name="T34" fmla="*/ 2147483647 w 383"/>
              <a:gd name="T35" fmla="*/ 2147483647 h 101"/>
              <a:gd name="T36" fmla="*/ 2147483647 w 383"/>
              <a:gd name="T37" fmla="*/ 0 h 101"/>
              <a:gd name="T38" fmla="*/ 2147483647 w 383"/>
              <a:gd name="T39" fmla="*/ 0 h 10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383"/>
              <a:gd name="T61" fmla="*/ 0 h 101"/>
              <a:gd name="T62" fmla="*/ 383 w 383"/>
              <a:gd name="T63" fmla="*/ 101 h 101"/>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383" h="101">
                <a:moveTo>
                  <a:pt x="0" y="101"/>
                </a:moveTo>
                <a:lnTo>
                  <a:pt x="126" y="101"/>
                </a:lnTo>
                <a:lnTo>
                  <a:pt x="126" y="90"/>
                </a:lnTo>
                <a:lnTo>
                  <a:pt x="158" y="90"/>
                </a:lnTo>
                <a:lnTo>
                  <a:pt x="158" y="79"/>
                </a:lnTo>
                <a:lnTo>
                  <a:pt x="176" y="79"/>
                </a:lnTo>
                <a:lnTo>
                  <a:pt x="176" y="68"/>
                </a:lnTo>
                <a:lnTo>
                  <a:pt x="185" y="68"/>
                </a:lnTo>
                <a:lnTo>
                  <a:pt x="185" y="56"/>
                </a:lnTo>
                <a:lnTo>
                  <a:pt x="238" y="56"/>
                </a:lnTo>
                <a:lnTo>
                  <a:pt x="238" y="45"/>
                </a:lnTo>
                <a:lnTo>
                  <a:pt x="273" y="45"/>
                </a:lnTo>
                <a:lnTo>
                  <a:pt x="273" y="34"/>
                </a:lnTo>
                <a:lnTo>
                  <a:pt x="282" y="34"/>
                </a:lnTo>
                <a:lnTo>
                  <a:pt x="282" y="23"/>
                </a:lnTo>
                <a:lnTo>
                  <a:pt x="325" y="23"/>
                </a:lnTo>
                <a:lnTo>
                  <a:pt x="325" y="12"/>
                </a:lnTo>
                <a:lnTo>
                  <a:pt x="367" y="12"/>
                </a:lnTo>
                <a:lnTo>
                  <a:pt x="367" y="0"/>
                </a:lnTo>
                <a:lnTo>
                  <a:pt x="383" y="0"/>
                </a:lnTo>
              </a:path>
            </a:pathLst>
          </a:custGeom>
          <a:noFill/>
          <a:ln w="381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74761" name="Freeform 9"/>
          <p:cNvSpPr>
            <a:spLocks/>
          </p:cNvSpPr>
          <p:nvPr/>
        </p:nvSpPr>
        <p:spPr bwMode="auto">
          <a:xfrm>
            <a:off x="1641475" y="1963738"/>
            <a:ext cx="6477000" cy="3243262"/>
          </a:xfrm>
          <a:custGeom>
            <a:avLst/>
            <a:gdLst>
              <a:gd name="T0" fmla="*/ 0 w 383"/>
              <a:gd name="T1" fmla="*/ 2147483647 h 101"/>
              <a:gd name="T2" fmla="*/ 2147483647 w 383"/>
              <a:gd name="T3" fmla="*/ 2147483647 h 101"/>
              <a:gd name="T4" fmla="*/ 2147483647 w 383"/>
              <a:gd name="T5" fmla="*/ 2147483647 h 101"/>
              <a:gd name="T6" fmla="*/ 2147483647 w 383"/>
              <a:gd name="T7" fmla="*/ 2147483647 h 101"/>
              <a:gd name="T8" fmla="*/ 2147483647 w 383"/>
              <a:gd name="T9" fmla="*/ 2147483647 h 101"/>
              <a:gd name="T10" fmla="*/ 2147483647 w 383"/>
              <a:gd name="T11" fmla="*/ 2147483647 h 101"/>
              <a:gd name="T12" fmla="*/ 2147483647 w 383"/>
              <a:gd name="T13" fmla="*/ 2147483647 h 101"/>
              <a:gd name="T14" fmla="*/ 2147483647 w 383"/>
              <a:gd name="T15" fmla="*/ 2147483647 h 101"/>
              <a:gd name="T16" fmla="*/ 2147483647 w 383"/>
              <a:gd name="T17" fmla="*/ 2147483647 h 101"/>
              <a:gd name="T18" fmla="*/ 2147483647 w 383"/>
              <a:gd name="T19" fmla="*/ 2147483647 h 101"/>
              <a:gd name="T20" fmla="*/ 2147483647 w 383"/>
              <a:gd name="T21" fmla="*/ 2147483647 h 101"/>
              <a:gd name="T22" fmla="*/ 2147483647 w 383"/>
              <a:gd name="T23" fmla="*/ 2147483647 h 101"/>
              <a:gd name="T24" fmla="*/ 2147483647 w 383"/>
              <a:gd name="T25" fmla="*/ 2147483647 h 101"/>
              <a:gd name="T26" fmla="*/ 2147483647 w 383"/>
              <a:gd name="T27" fmla="*/ 2147483647 h 101"/>
              <a:gd name="T28" fmla="*/ 2147483647 w 383"/>
              <a:gd name="T29" fmla="*/ 2147483647 h 101"/>
              <a:gd name="T30" fmla="*/ 2147483647 w 383"/>
              <a:gd name="T31" fmla="*/ 2147483647 h 101"/>
              <a:gd name="T32" fmla="*/ 2147483647 w 383"/>
              <a:gd name="T33" fmla="*/ 2147483647 h 101"/>
              <a:gd name="T34" fmla="*/ 2147483647 w 383"/>
              <a:gd name="T35" fmla="*/ 2147483647 h 101"/>
              <a:gd name="T36" fmla="*/ 2147483647 w 383"/>
              <a:gd name="T37" fmla="*/ 0 h 101"/>
              <a:gd name="T38" fmla="*/ 2147483647 w 383"/>
              <a:gd name="T39" fmla="*/ 0 h 10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383"/>
              <a:gd name="T61" fmla="*/ 0 h 101"/>
              <a:gd name="T62" fmla="*/ 383 w 383"/>
              <a:gd name="T63" fmla="*/ 101 h 101"/>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383" h="101">
                <a:moveTo>
                  <a:pt x="0" y="101"/>
                </a:moveTo>
                <a:lnTo>
                  <a:pt x="143" y="101"/>
                </a:lnTo>
                <a:lnTo>
                  <a:pt x="143" y="90"/>
                </a:lnTo>
                <a:lnTo>
                  <a:pt x="176" y="90"/>
                </a:lnTo>
                <a:lnTo>
                  <a:pt x="176" y="79"/>
                </a:lnTo>
                <a:lnTo>
                  <a:pt x="186" y="79"/>
                </a:lnTo>
                <a:lnTo>
                  <a:pt x="186" y="68"/>
                </a:lnTo>
                <a:lnTo>
                  <a:pt x="215" y="68"/>
                </a:lnTo>
                <a:lnTo>
                  <a:pt x="215" y="56"/>
                </a:lnTo>
                <a:lnTo>
                  <a:pt x="222" y="56"/>
                </a:lnTo>
                <a:lnTo>
                  <a:pt x="222" y="45"/>
                </a:lnTo>
                <a:lnTo>
                  <a:pt x="274" y="45"/>
                </a:lnTo>
                <a:lnTo>
                  <a:pt x="274" y="34"/>
                </a:lnTo>
                <a:lnTo>
                  <a:pt x="295" y="34"/>
                </a:lnTo>
                <a:lnTo>
                  <a:pt x="295" y="23"/>
                </a:lnTo>
                <a:lnTo>
                  <a:pt x="301" y="23"/>
                </a:lnTo>
                <a:lnTo>
                  <a:pt x="301" y="12"/>
                </a:lnTo>
                <a:lnTo>
                  <a:pt x="336" y="12"/>
                </a:lnTo>
                <a:lnTo>
                  <a:pt x="336" y="0"/>
                </a:lnTo>
                <a:lnTo>
                  <a:pt x="383" y="0"/>
                </a:lnTo>
              </a:path>
            </a:pathLst>
          </a:custGeom>
          <a:noFill/>
          <a:ln w="381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74762" name="Freeform 10"/>
          <p:cNvSpPr>
            <a:spLocks/>
          </p:cNvSpPr>
          <p:nvPr/>
        </p:nvSpPr>
        <p:spPr bwMode="auto">
          <a:xfrm>
            <a:off x="1641475" y="1963738"/>
            <a:ext cx="6477000" cy="3243262"/>
          </a:xfrm>
          <a:custGeom>
            <a:avLst/>
            <a:gdLst>
              <a:gd name="T0" fmla="*/ 0 w 383"/>
              <a:gd name="T1" fmla="*/ 2147483647 h 101"/>
              <a:gd name="T2" fmla="*/ 2147483647 w 383"/>
              <a:gd name="T3" fmla="*/ 2147483647 h 101"/>
              <a:gd name="T4" fmla="*/ 2147483647 w 383"/>
              <a:gd name="T5" fmla="*/ 2147483647 h 101"/>
              <a:gd name="T6" fmla="*/ 2147483647 w 383"/>
              <a:gd name="T7" fmla="*/ 2147483647 h 101"/>
              <a:gd name="T8" fmla="*/ 2147483647 w 383"/>
              <a:gd name="T9" fmla="*/ 2147483647 h 101"/>
              <a:gd name="T10" fmla="*/ 2147483647 w 383"/>
              <a:gd name="T11" fmla="*/ 2147483647 h 101"/>
              <a:gd name="T12" fmla="*/ 2147483647 w 383"/>
              <a:gd name="T13" fmla="*/ 2147483647 h 101"/>
              <a:gd name="T14" fmla="*/ 2147483647 w 383"/>
              <a:gd name="T15" fmla="*/ 2147483647 h 101"/>
              <a:gd name="T16" fmla="*/ 2147483647 w 383"/>
              <a:gd name="T17" fmla="*/ 2147483647 h 101"/>
              <a:gd name="T18" fmla="*/ 2147483647 w 383"/>
              <a:gd name="T19" fmla="*/ 2147483647 h 101"/>
              <a:gd name="T20" fmla="*/ 2147483647 w 383"/>
              <a:gd name="T21" fmla="*/ 2147483647 h 101"/>
              <a:gd name="T22" fmla="*/ 2147483647 w 383"/>
              <a:gd name="T23" fmla="*/ 2147483647 h 101"/>
              <a:gd name="T24" fmla="*/ 2147483647 w 383"/>
              <a:gd name="T25" fmla="*/ 2147483647 h 101"/>
              <a:gd name="T26" fmla="*/ 2147483647 w 383"/>
              <a:gd name="T27" fmla="*/ 2147483647 h 101"/>
              <a:gd name="T28" fmla="*/ 2147483647 w 383"/>
              <a:gd name="T29" fmla="*/ 2147483647 h 101"/>
              <a:gd name="T30" fmla="*/ 2147483647 w 383"/>
              <a:gd name="T31" fmla="*/ 2147483647 h 101"/>
              <a:gd name="T32" fmla="*/ 2147483647 w 383"/>
              <a:gd name="T33" fmla="*/ 2147483647 h 101"/>
              <a:gd name="T34" fmla="*/ 2147483647 w 383"/>
              <a:gd name="T35" fmla="*/ 2147483647 h 101"/>
              <a:gd name="T36" fmla="*/ 2147483647 w 383"/>
              <a:gd name="T37" fmla="*/ 0 h 101"/>
              <a:gd name="T38" fmla="*/ 2147483647 w 383"/>
              <a:gd name="T39" fmla="*/ 0 h 10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383"/>
              <a:gd name="T61" fmla="*/ 0 h 101"/>
              <a:gd name="T62" fmla="*/ 383 w 383"/>
              <a:gd name="T63" fmla="*/ 101 h 101"/>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383" h="101">
                <a:moveTo>
                  <a:pt x="0" y="101"/>
                </a:moveTo>
                <a:lnTo>
                  <a:pt x="7" y="101"/>
                </a:lnTo>
                <a:lnTo>
                  <a:pt x="7" y="90"/>
                </a:lnTo>
                <a:lnTo>
                  <a:pt x="177" y="90"/>
                </a:lnTo>
                <a:lnTo>
                  <a:pt x="177" y="79"/>
                </a:lnTo>
                <a:lnTo>
                  <a:pt x="182" y="79"/>
                </a:lnTo>
                <a:lnTo>
                  <a:pt x="182" y="68"/>
                </a:lnTo>
                <a:lnTo>
                  <a:pt x="199" y="68"/>
                </a:lnTo>
                <a:lnTo>
                  <a:pt x="199" y="56"/>
                </a:lnTo>
                <a:lnTo>
                  <a:pt x="256" y="56"/>
                </a:lnTo>
                <a:lnTo>
                  <a:pt x="256" y="45"/>
                </a:lnTo>
                <a:lnTo>
                  <a:pt x="266" y="45"/>
                </a:lnTo>
                <a:lnTo>
                  <a:pt x="266" y="34"/>
                </a:lnTo>
                <a:lnTo>
                  <a:pt x="270" y="34"/>
                </a:lnTo>
                <a:lnTo>
                  <a:pt x="270" y="23"/>
                </a:lnTo>
                <a:lnTo>
                  <a:pt x="297" y="23"/>
                </a:lnTo>
                <a:lnTo>
                  <a:pt x="297" y="12"/>
                </a:lnTo>
                <a:lnTo>
                  <a:pt x="320" y="12"/>
                </a:lnTo>
                <a:lnTo>
                  <a:pt x="320" y="0"/>
                </a:lnTo>
                <a:lnTo>
                  <a:pt x="383" y="0"/>
                </a:lnTo>
              </a:path>
            </a:pathLst>
          </a:custGeom>
          <a:noFill/>
          <a:ln w="381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74763" name="Freeform 11"/>
          <p:cNvSpPr>
            <a:spLocks/>
          </p:cNvSpPr>
          <p:nvPr/>
        </p:nvSpPr>
        <p:spPr bwMode="auto">
          <a:xfrm>
            <a:off x="1641475" y="1963738"/>
            <a:ext cx="6477000" cy="3243262"/>
          </a:xfrm>
          <a:custGeom>
            <a:avLst/>
            <a:gdLst>
              <a:gd name="T0" fmla="*/ 0 w 383"/>
              <a:gd name="T1" fmla="*/ 2147483647 h 101"/>
              <a:gd name="T2" fmla="*/ 2147483647 w 383"/>
              <a:gd name="T3" fmla="*/ 2147483647 h 101"/>
              <a:gd name="T4" fmla="*/ 2147483647 w 383"/>
              <a:gd name="T5" fmla="*/ 2147483647 h 101"/>
              <a:gd name="T6" fmla="*/ 2147483647 w 383"/>
              <a:gd name="T7" fmla="*/ 2147483647 h 101"/>
              <a:gd name="T8" fmla="*/ 2147483647 w 383"/>
              <a:gd name="T9" fmla="*/ 2147483647 h 101"/>
              <a:gd name="T10" fmla="*/ 2147483647 w 383"/>
              <a:gd name="T11" fmla="*/ 2147483647 h 101"/>
              <a:gd name="T12" fmla="*/ 2147483647 w 383"/>
              <a:gd name="T13" fmla="*/ 2147483647 h 101"/>
              <a:gd name="T14" fmla="*/ 2147483647 w 383"/>
              <a:gd name="T15" fmla="*/ 2147483647 h 101"/>
              <a:gd name="T16" fmla="*/ 2147483647 w 383"/>
              <a:gd name="T17" fmla="*/ 2147483647 h 101"/>
              <a:gd name="T18" fmla="*/ 2147483647 w 383"/>
              <a:gd name="T19" fmla="*/ 2147483647 h 101"/>
              <a:gd name="T20" fmla="*/ 2147483647 w 383"/>
              <a:gd name="T21" fmla="*/ 2147483647 h 101"/>
              <a:gd name="T22" fmla="*/ 2147483647 w 383"/>
              <a:gd name="T23" fmla="*/ 2147483647 h 101"/>
              <a:gd name="T24" fmla="*/ 2147483647 w 383"/>
              <a:gd name="T25" fmla="*/ 2147483647 h 101"/>
              <a:gd name="T26" fmla="*/ 2147483647 w 383"/>
              <a:gd name="T27" fmla="*/ 2147483647 h 101"/>
              <a:gd name="T28" fmla="*/ 2147483647 w 383"/>
              <a:gd name="T29" fmla="*/ 2147483647 h 101"/>
              <a:gd name="T30" fmla="*/ 2147483647 w 383"/>
              <a:gd name="T31" fmla="*/ 2147483647 h 101"/>
              <a:gd name="T32" fmla="*/ 2147483647 w 383"/>
              <a:gd name="T33" fmla="*/ 2147483647 h 101"/>
              <a:gd name="T34" fmla="*/ 2147483647 w 383"/>
              <a:gd name="T35" fmla="*/ 2147483647 h 101"/>
              <a:gd name="T36" fmla="*/ 2147483647 w 383"/>
              <a:gd name="T37" fmla="*/ 0 h 101"/>
              <a:gd name="T38" fmla="*/ 2147483647 w 383"/>
              <a:gd name="T39" fmla="*/ 0 h 10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383"/>
              <a:gd name="T61" fmla="*/ 0 h 101"/>
              <a:gd name="T62" fmla="*/ 383 w 383"/>
              <a:gd name="T63" fmla="*/ 101 h 101"/>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383" h="101">
                <a:moveTo>
                  <a:pt x="0" y="101"/>
                </a:moveTo>
                <a:lnTo>
                  <a:pt x="48" y="101"/>
                </a:lnTo>
                <a:lnTo>
                  <a:pt x="48" y="90"/>
                </a:lnTo>
                <a:lnTo>
                  <a:pt x="154" y="90"/>
                </a:lnTo>
                <a:lnTo>
                  <a:pt x="154" y="79"/>
                </a:lnTo>
                <a:lnTo>
                  <a:pt x="172" y="79"/>
                </a:lnTo>
                <a:lnTo>
                  <a:pt x="172" y="68"/>
                </a:lnTo>
                <a:lnTo>
                  <a:pt x="180" y="68"/>
                </a:lnTo>
                <a:lnTo>
                  <a:pt x="180" y="56"/>
                </a:lnTo>
                <a:lnTo>
                  <a:pt x="194" y="56"/>
                </a:lnTo>
                <a:lnTo>
                  <a:pt x="194" y="45"/>
                </a:lnTo>
                <a:lnTo>
                  <a:pt x="274" y="45"/>
                </a:lnTo>
                <a:lnTo>
                  <a:pt x="274" y="34"/>
                </a:lnTo>
                <a:lnTo>
                  <a:pt x="275" y="34"/>
                </a:lnTo>
                <a:lnTo>
                  <a:pt x="275" y="23"/>
                </a:lnTo>
                <a:lnTo>
                  <a:pt x="316" y="23"/>
                </a:lnTo>
                <a:lnTo>
                  <a:pt x="316" y="12"/>
                </a:lnTo>
                <a:lnTo>
                  <a:pt x="359" y="12"/>
                </a:lnTo>
                <a:lnTo>
                  <a:pt x="359" y="0"/>
                </a:lnTo>
                <a:lnTo>
                  <a:pt x="383" y="0"/>
                </a:lnTo>
              </a:path>
            </a:pathLst>
          </a:custGeom>
          <a:noFill/>
          <a:ln w="381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274" name="Rectangle 12"/>
          <p:cNvSpPr>
            <a:spLocks noChangeArrowheads="1"/>
          </p:cNvSpPr>
          <p:nvPr/>
        </p:nvSpPr>
        <p:spPr bwMode="auto">
          <a:xfrm>
            <a:off x="1649413" y="1960563"/>
            <a:ext cx="6499225" cy="3241675"/>
          </a:xfrm>
          <a:prstGeom prst="rect">
            <a:avLst/>
          </a:prstGeom>
          <a:noFill/>
          <a:ln w="158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11275" name="Line 13"/>
          <p:cNvSpPr>
            <a:spLocks noChangeShapeType="1"/>
          </p:cNvSpPr>
          <p:nvPr/>
        </p:nvSpPr>
        <p:spPr bwMode="auto">
          <a:xfrm>
            <a:off x="1649413" y="1960563"/>
            <a:ext cx="1587" cy="324167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276" name="Line 14"/>
          <p:cNvSpPr>
            <a:spLocks noChangeShapeType="1"/>
          </p:cNvSpPr>
          <p:nvPr/>
        </p:nvSpPr>
        <p:spPr bwMode="auto">
          <a:xfrm>
            <a:off x="1589088" y="5202238"/>
            <a:ext cx="60325" cy="158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277" name="Line 15"/>
          <p:cNvSpPr>
            <a:spLocks noChangeShapeType="1"/>
          </p:cNvSpPr>
          <p:nvPr/>
        </p:nvSpPr>
        <p:spPr bwMode="auto">
          <a:xfrm>
            <a:off x="1589088" y="4552950"/>
            <a:ext cx="60325" cy="1588"/>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278" name="Line 16"/>
          <p:cNvSpPr>
            <a:spLocks noChangeShapeType="1"/>
          </p:cNvSpPr>
          <p:nvPr/>
        </p:nvSpPr>
        <p:spPr bwMode="auto">
          <a:xfrm>
            <a:off x="1589088" y="3905250"/>
            <a:ext cx="60325" cy="1588"/>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279" name="Line 17"/>
          <p:cNvSpPr>
            <a:spLocks noChangeShapeType="1"/>
          </p:cNvSpPr>
          <p:nvPr/>
        </p:nvSpPr>
        <p:spPr bwMode="auto">
          <a:xfrm>
            <a:off x="1589088" y="3257550"/>
            <a:ext cx="60325" cy="1588"/>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280" name="Line 18"/>
          <p:cNvSpPr>
            <a:spLocks noChangeShapeType="1"/>
          </p:cNvSpPr>
          <p:nvPr/>
        </p:nvSpPr>
        <p:spPr bwMode="auto">
          <a:xfrm>
            <a:off x="1589088" y="2608263"/>
            <a:ext cx="60325" cy="158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281" name="Line 19"/>
          <p:cNvSpPr>
            <a:spLocks noChangeShapeType="1"/>
          </p:cNvSpPr>
          <p:nvPr/>
        </p:nvSpPr>
        <p:spPr bwMode="auto">
          <a:xfrm>
            <a:off x="1589088" y="1960563"/>
            <a:ext cx="60325" cy="158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282" name="Line 20"/>
          <p:cNvSpPr>
            <a:spLocks noChangeShapeType="1"/>
          </p:cNvSpPr>
          <p:nvPr/>
        </p:nvSpPr>
        <p:spPr bwMode="auto">
          <a:xfrm>
            <a:off x="1649413" y="5202238"/>
            <a:ext cx="6499225" cy="158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283" name="Line 21"/>
          <p:cNvSpPr>
            <a:spLocks noChangeShapeType="1"/>
          </p:cNvSpPr>
          <p:nvPr/>
        </p:nvSpPr>
        <p:spPr bwMode="auto">
          <a:xfrm flipV="1">
            <a:off x="1649413" y="5202238"/>
            <a:ext cx="1587" cy="6032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284" name="Line 22"/>
          <p:cNvSpPr>
            <a:spLocks noChangeShapeType="1"/>
          </p:cNvSpPr>
          <p:nvPr/>
        </p:nvSpPr>
        <p:spPr bwMode="auto">
          <a:xfrm flipV="1">
            <a:off x="2946400" y="5202238"/>
            <a:ext cx="1588" cy="6032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285" name="Line 23"/>
          <p:cNvSpPr>
            <a:spLocks noChangeShapeType="1"/>
          </p:cNvSpPr>
          <p:nvPr/>
        </p:nvSpPr>
        <p:spPr bwMode="auto">
          <a:xfrm flipV="1">
            <a:off x="4243388" y="5202238"/>
            <a:ext cx="1587" cy="6032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286" name="Line 24"/>
          <p:cNvSpPr>
            <a:spLocks noChangeShapeType="1"/>
          </p:cNvSpPr>
          <p:nvPr/>
        </p:nvSpPr>
        <p:spPr bwMode="auto">
          <a:xfrm flipV="1">
            <a:off x="5554663" y="5202238"/>
            <a:ext cx="1587" cy="6032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287" name="Line 25"/>
          <p:cNvSpPr>
            <a:spLocks noChangeShapeType="1"/>
          </p:cNvSpPr>
          <p:nvPr/>
        </p:nvSpPr>
        <p:spPr bwMode="auto">
          <a:xfrm flipV="1">
            <a:off x="6851650" y="5202238"/>
            <a:ext cx="1588" cy="6032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288" name="Line 26"/>
          <p:cNvSpPr>
            <a:spLocks noChangeShapeType="1"/>
          </p:cNvSpPr>
          <p:nvPr/>
        </p:nvSpPr>
        <p:spPr bwMode="auto">
          <a:xfrm flipV="1">
            <a:off x="8148638" y="5202238"/>
            <a:ext cx="1587" cy="6032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289" name="Rectangle 27"/>
          <p:cNvSpPr>
            <a:spLocks noChangeArrowheads="1"/>
          </p:cNvSpPr>
          <p:nvPr/>
        </p:nvSpPr>
        <p:spPr bwMode="auto">
          <a:xfrm>
            <a:off x="1336675" y="4994275"/>
            <a:ext cx="1524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algn="l" eaLnBrk="1" hangingPunct="1"/>
            <a:r>
              <a:rPr lang="en-US" altLang="en-US" sz="2400">
                <a:latin typeface="Times New Roman" panose="02020603050405020304" pitchFamily="18" charset="0"/>
              </a:rPr>
              <a:t>0</a:t>
            </a:r>
          </a:p>
        </p:txBody>
      </p:sp>
      <p:sp>
        <p:nvSpPr>
          <p:cNvPr id="11290" name="Rectangle 28"/>
          <p:cNvSpPr>
            <a:spLocks noChangeArrowheads="1"/>
          </p:cNvSpPr>
          <p:nvPr/>
        </p:nvSpPr>
        <p:spPr bwMode="auto">
          <a:xfrm>
            <a:off x="1336675" y="1752600"/>
            <a:ext cx="1524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algn="l" eaLnBrk="1" hangingPunct="1"/>
            <a:r>
              <a:rPr lang="en-US" altLang="en-US" sz="2400">
                <a:latin typeface="Times New Roman" panose="02020603050405020304" pitchFamily="18" charset="0"/>
              </a:rPr>
              <a:t>1</a:t>
            </a:r>
          </a:p>
        </p:txBody>
      </p:sp>
      <p:sp>
        <p:nvSpPr>
          <p:cNvPr id="11291" name="Rectangle 29"/>
          <p:cNvSpPr>
            <a:spLocks noChangeArrowheads="1"/>
          </p:cNvSpPr>
          <p:nvPr/>
        </p:nvSpPr>
        <p:spPr bwMode="auto">
          <a:xfrm>
            <a:off x="1565275" y="5283200"/>
            <a:ext cx="1524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algn="l" eaLnBrk="1" hangingPunct="1"/>
            <a:r>
              <a:rPr lang="en-US" altLang="en-US" sz="2400">
                <a:latin typeface="Times New Roman" panose="02020603050405020304" pitchFamily="18" charset="0"/>
              </a:rPr>
              <a:t>0</a:t>
            </a:r>
          </a:p>
        </p:txBody>
      </p:sp>
      <p:sp>
        <p:nvSpPr>
          <p:cNvPr id="11292" name="Rectangle 30"/>
          <p:cNvSpPr>
            <a:spLocks noChangeArrowheads="1"/>
          </p:cNvSpPr>
          <p:nvPr/>
        </p:nvSpPr>
        <p:spPr bwMode="auto">
          <a:xfrm>
            <a:off x="2862263" y="5283200"/>
            <a:ext cx="1524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algn="l" eaLnBrk="1" hangingPunct="1"/>
            <a:r>
              <a:rPr lang="en-US" altLang="en-US" sz="2400">
                <a:latin typeface="Times New Roman" panose="02020603050405020304" pitchFamily="18" charset="0"/>
              </a:rPr>
              <a:t>2</a:t>
            </a:r>
          </a:p>
        </p:txBody>
      </p:sp>
      <p:sp>
        <p:nvSpPr>
          <p:cNvPr id="11293" name="Rectangle 31"/>
          <p:cNvSpPr>
            <a:spLocks noChangeArrowheads="1"/>
          </p:cNvSpPr>
          <p:nvPr/>
        </p:nvSpPr>
        <p:spPr bwMode="auto">
          <a:xfrm>
            <a:off x="4159250" y="5283200"/>
            <a:ext cx="1524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algn="l" eaLnBrk="1" hangingPunct="1"/>
            <a:r>
              <a:rPr lang="en-US" altLang="en-US" sz="2400">
                <a:latin typeface="Times New Roman" panose="02020603050405020304" pitchFamily="18" charset="0"/>
              </a:rPr>
              <a:t>4</a:t>
            </a:r>
          </a:p>
        </p:txBody>
      </p:sp>
      <p:sp>
        <p:nvSpPr>
          <p:cNvPr id="11294" name="Rectangle 32"/>
          <p:cNvSpPr>
            <a:spLocks noChangeArrowheads="1"/>
          </p:cNvSpPr>
          <p:nvPr/>
        </p:nvSpPr>
        <p:spPr bwMode="auto">
          <a:xfrm>
            <a:off x="5470525" y="5283200"/>
            <a:ext cx="1524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algn="l" eaLnBrk="1" hangingPunct="1"/>
            <a:r>
              <a:rPr lang="en-US" altLang="en-US" sz="2400">
                <a:latin typeface="Times New Roman" panose="02020603050405020304" pitchFamily="18" charset="0"/>
              </a:rPr>
              <a:t>6</a:t>
            </a:r>
          </a:p>
        </p:txBody>
      </p:sp>
      <p:sp>
        <p:nvSpPr>
          <p:cNvPr id="11295" name="Rectangle 33"/>
          <p:cNvSpPr>
            <a:spLocks noChangeArrowheads="1"/>
          </p:cNvSpPr>
          <p:nvPr/>
        </p:nvSpPr>
        <p:spPr bwMode="auto">
          <a:xfrm>
            <a:off x="6767513" y="5283200"/>
            <a:ext cx="1524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algn="l" eaLnBrk="1" hangingPunct="1"/>
            <a:r>
              <a:rPr lang="en-US" altLang="en-US" sz="2400">
                <a:latin typeface="Times New Roman" panose="02020603050405020304" pitchFamily="18" charset="0"/>
              </a:rPr>
              <a:t>8</a:t>
            </a:r>
          </a:p>
        </p:txBody>
      </p:sp>
      <p:sp>
        <p:nvSpPr>
          <p:cNvPr id="11296" name="Rectangle 34"/>
          <p:cNvSpPr>
            <a:spLocks noChangeArrowheads="1"/>
          </p:cNvSpPr>
          <p:nvPr/>
        </p:nvSpPr>
        <p:spPr bwMode="auto">
          <a:xfrm>
            <a:off x="8001000" y="5283200"/>
            <a:ext cx="3048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algn="l" eaLnBrk="1" hangingPunct="1"/>
            <a:r>
              <a:rPr lang="en-US" altLang="en-US" sz="2400">
                <a:latin typeface="Times New Roman" panose="02020603050405020304" pitchFamily="18" charset="0"/>
              </a:rPr>
              <a:t>10</a:t>
            </a:r>
          </a:p>
        </p:txBody>
      </p:sp>
      <p:sp>
        <p:nvSpPr>
          <p:cNvPr id="11297" name="Text Box 35"/>
          <p:cNvSpPr txBox="1">
            <a:spLocks noChangeArrowheads="1"/>
          </p:cNvSpPr>
          <p:nvPr/>
        </p:nvSpPr>
        <p:spPr bwMode="auto">
          <a:xfrm rot="-5400000">
            <a:off x="-551657" y="3361532"/>
            <a:ext cx="301466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algn="l" eaLnBrk="1" hangingPunct="1"/>
            <a:r>
              <a:rPr lang="en-US" altLang="en-US" sz="2400">
                <a:latin typeface="Times New Roman" panose="02020603050405020304" pitchFamily="18" charset="0"/>
              </a:rPr>
              <a:t>Cumulative probability</a:t>
            </a:r>
          </a:p>
        </p:txBody>
      </p:sp>
      <p:sp>
        <p:nvSpPr>
          <p:cNvPr id="11298" name="Freeform 36"/>
          <p:cNvSpPr>
            <a:spLocks/>
          </p:cNvSpPr>
          <p:nvPr/>
        </p:nvSpPr>
        <p:spPr bwMode="auto">
          <a:xfrm>
            <a:off x="1708150" y="1963738"/>
            <a:ext cx="6383338" cy="3243262"/>
          </a:xfrm>
          <a:custGeom>
            <a:avLst/>
            <a:gdLst>
              <a:gd name="T0" fmla="*/ 0 w 2014"/>
              <a:gd name="T1" fmla="*/ 2147483647 h 1593"/>
              <a:gd name="T2" fmla="*/ 0 w 2014"/>
              <a:gd name="T3" fmla="*/ 2147483647 h 1593"/>
              <a:gd name="T4" fmla="*/ 0 w 2014"/>
              <a:gd name="T5" fmla="*/ 2147483647 h 1593"/>
              <a:gd name="T6" fmla="*/ 2147483647 w 2014"/>
              <a:gd name="T7" fmla="*/ 2147483647 h 1593"/>
              <a:gd name="T8" fmla="*/ 2147483647 w 2014"/>
              <a:gd name="T9" fmla="*/ 2147483647 h 1593"/>
              <a:gd name="T10" fmla="*/ 2147483647 w 2014"/>
              <a:gd name="T11" fmla="*/ 2147483647 h 1593"/>
              <a:gd name="T12" fmla="*/ 2147483647 w 2014"/>
              <a:gd name="T13" fmla="*/ 2147483647 h 1593"/>
              <a:gd name="T14" fmla="*/ 2147483647 w 2014"/>
              <a:gd name="T15" fmla="*/ 2147483647 h 1593"/>
              <a:gd name="T16" fmla="*/ 2147483647 w 2014"/>
              <a:gd name="T17" fmla="*/ 2147483647 h 1593"/>
              <a:gd name="T18" fmla="*/ 2147483647 w 2014"/>
              <a:gd name="T19" fmla="*/ 2147483647 h 1593"/>
              <a:gd name="T20" fmla="*/ 2147483647 w 2014"/>
              <a:gd name="T21" fmla="*/ 2147483647 h 1593"/>
              <a:gd name="T22" fmla="*/ 2147483647 w 2014"/>
              <a:gd name="T23" fmla="*/ 2147483647 h 1593"/>
              <a:gd name="T24" fmla="*/ 2147483647 w 2014"/>
              <a:gd name="T25" fmla="*/ 2147483647 h 1593"/>
              <a:gd name="T26" fmla="*/ 2147483647 w 2014"/>
              <a:gd name="T27" fmla="*/ 2147483647 h 1593"/>
              <a:gd name="T28" fmla="*/ 2147483647 w 2014"/>
              <a:gd name="T29" fmla="*/ 2147483647 h 1593"/>
              <a:gd name="T30" fmla="*/ 2147483647 w 2014"/>
              <a:gd name="T31" fmla="*/ 2147483647 h 1593"/>
              <a:gd name="T32" fmla="*/ 2147483647 w 2014"/>
              <a:gd name="T33" fmla="*/ 2147483647 h 1593"/>
              <a:gd name="T34" fmla="*/ 2147483647 w 2014"/>
              <a:gd name="T35" fmla="*/ 2147483647 h 1593"/>
              <a:gd name="T36" fmla="*/ 2147483647 w 2014"/>
              <a:gd name="T37" fmla="*/ 2147483647 h 1593"/>
              <a:gd name="T38" fmla="*/ 2147483647 w 2014"/>
              <a:gd name="T39" fmla="*/ 2147483647 h 1593"/>
              <a:gd name="T40" fmla="*/ 2147483647 w 2014"/>
              <a:gd name="T41" fmla="*/ 2147483647 h 1593"/>
              <a:gd name="T42" fmla="*/ 2147483647 w 2014"/>
              <a:gd name="T43" fmla="*/ 2147483647 h 1593"/>
              <a:gd name="T44" fmla="*/ 2147483647 w 2014"/>
              <a:gd name="T45" fmla="*/ 2147483647 h 1593"/>
              <a:gd name="T46" fmla="*/ 2147483647 w 2014"/>
              <a:gd name="T47" fmla="*/ 2147483647 h 1593"/>
              <a:gd name="T48" fmla="*/ 2147483647 w 2014"/>
              <a:gd name="T49" fmla="*/ 2147483647 h 1593"/>
              <a:gd name="T50" fmla="*/ 2147483647 w 2014"/>
              <a:gd name="T51" fmla="*/ 2147483647 h 1593"/>
              <a:gd name="T52" fmla="*/ 2147483647 w 2014"/>
              <a:gd name="T53" fmla="*/ 2147483647 h 1593"/>
              <a:gd name="T54" fmla="*/ 2147483647 w 2014"/>
              <a:gd name="T55" fmla="*/ 2147483647 h 1593"/>
              <a:gd name="T56" fmla="*/ 2147483647 w 2014"/>
              <a:gd name="T57" fmla="*/ 2147483647 h 1593"/>
              <a:gd name="T58" fmla="*/ 2147483647 w 2014"/>
              <a:gd name="T59" fmla="*/ 2147483647 h 1593"/>
              <a:gd name="T60" fmla="*/ 2147483647 w 2014"/>
              <a:gd name="T61" fmla="*/ 2147483647 h 1593"/>
              <a:gd name="T62" fmla="*/ 2147483647 w 2014"/>
              <a:gd name="T63" fmla="*/ 2147483647 h 1593"/>
              <a:gd name="T64" fmla="*/ 2147483647 w 2014"/>
              <a:gd name="T65" fmla="*/ 2147483647 h 1593"/>
              <a:gd name="T66" fmla="*/ 2147483647 w 2014"/>
              <a:gd name="T67" fmla="*/ 2147483647 h 1593"/>
              <a:gd name="T68" fmla="*/ 2147483647 w 2014"/>
              <a:gd name="T69" fmla="*/ 2147483647 h 1593"/>
              <a:gd name="T70" fmla="*/ 2147483647 w 2014"/>
              <a:gd name="T71" fmla="*/ 2147483647 h 1593"/>
              <a:gd name="T72" fmla="*/ 2147483647 w 2014"/>
              <a:gd name="T73" fmla="*/ 2147483647 h 1593"/>
              <a:gd name="T74" fmla="*/ 2147483647 w 2014"/>
              <a:gd name="T75" fmla="*/ 2147483647 h 1593"/>
              <a:gd name="T76" fmla="*/ 2147483647 w 2014"/>
              <a:gd name="T77" fmla="*/ 2147483647 h 1593"/>
              <a:gd name="T78" fmla="*/ 2147483647 w 2014"/>
              <a:gd name="T79" fmla="*/ 2147483647 h 1593"/>
              <a:gd name="T80" fmla="*/ 2147483647 w 2014"/>
              <a:gd name="T81" fmla="*/ 2147483647 h 1593"/>
              <a:gd name="T82" fmla="*/ 2147483647 w 2014"/>
              <a:gd name="T83" fmla="*/ 2147483647 h 1593"/>
              <a:gd name="T84" fmla="*/ 2147483647 w 2014"/>
              <a:gd name="T85" fmla="*/ 2147483647 h 1593"/>
              <a:gd name="T86" fmla="*/ 2147483647 w 2014"/>
              <a:gd name="T87" fmla="*/ 2147483647 h 1593"/>
              <a:gd name="T88" fmla="*/ 2147483647 w 2014"/>
              <a:gd name="T89" fmla="*/ 2147483647 h 1593"/>
              <a:gd name="T90" fmla="*/ 2147483647 w 2014"/>
              <a:gd name="T91" fmla="*/ 2147483647 h 1593"/>
              <a:gd name="T92" fmla="*/ 2147483647 w 2014"/>
              <a:gd name="T93" fmla="*/ 2147483647 h 1593"/>
              <a:gd name="T94" fmla="*/ 2147483647 w 2014"/>
              <a:gd name="T95" fmla="*/ 2147483647 h 1593"/>
              <a:gd name="T96" fmla="*/ 2147483647 w 2014"/>
              <a:gd name="T97" fmla="*/ 2147483647 h 1593"/>
              <a:gd name="T98" fmla="*/ 2147483647 w 2014"/>
              <a:gd name="T99" fmla="*/ 2147483647 h 1593"/>
              <a:gd name="T100" fmla="*/ 2147483647 w 2014"/>
              <a:gd name="T101" fmla="*/ 2147483647 h 1593"/>
              <a:gd name="T102" fmla="*/ 2147483647 w 2014"/>
              <a:gd name="T103" fmla="*/ 2147483647 h 1593"/>
              <a:gd name="T104" fmla="*/ 2147483647 w 2014"/>
              <a:gd name="T105" fmla="*/ 2147483647 h 1593"/>
              <a:gd name="T106" fmla="*/ 2147483647 w 2014"/>
              <a:gd name="T107" fmla="*/ 2147483647 h 159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2014"/>
              <a:gd name="T163" fmla="*/ 0 h 1593"/>
              <a:gd name="T164" fmla="*/ 2014 w 2014"/>
              <a:gd name="T165" fmla="*/ 1593 h 159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2014" h="1593">
                <a:moveTo>
                  <a:pt x="0" y="1593"/>
                </a:moveTo>
                <a:lnTo>
                  <a:pt x="0" y="1593"/>
                </a:lnTo>
                <a:lnTo>
                  <a:pt x="0" y="1577"/>
                </a:lnTo>
                <a:lnTo>
                  <a:pt x="0" y="1561"/>
                </a:lnTo>
                <a:lnTo>
                  <a:pt x="0" y="1546"/>
                </a:lnTo>
                <a:lnTo>
                  <a:pt x="0" y="1529"/>
                </a:lnTo>
                <a:lnTo>
                  <a:pt x="0" y="1514"/>
                </a:lnTo>
                <a:lnTo>
                  <a:pt x="0" y="1498"/>
                </a:lnTo>
                <a:lnTo>
                  <a:pt x="0" y="1482"/>
                </a:lnTo>
                <a:lnTo>
                  <a:pt x="0" y="1466"/>
                </a:lnTo>
                <a:lnTo>
                  <a:pt x="0" y="1450"/>
                </a:lnTo>
                <a:lnTo>
                  <a:pt x="0" y="1434"/>
                </a:lnTo>
                <a:lnTo>
                  <a:pt x="0" y="1418"/>
                </a:lnTo>
                <a:lnTo>
                  <a:pt x="0" y="1402"/>
                </a:lnTo>
                <a:lnTo>
                  <a:pt x="548" y="1402"/>
                </a:lnTo>
                <a:lnTo>
                  <a:pt x="548" y="1386"/>
                </a:lnTo>
                <a:lnTo>
                  <a:pt x="548" y="1370"/>
                </a:lnTo>
                <a:lnTo>
                  <a:pt x="548" y="1354"/>
                </a:lnTo>
                <a:lnTo>
                  <a:pt x="548" y="1338"/>
                </a:lnTo>
                <a:lnTo>
                  <a:pt x="548" y="1322"/>
                </a:lnTo>
                <a:lnTo>
                  <a:pt x="548" y="1307"/>
                </a:lnTo>
                <a:lnTo>
                  <a:pt x="548" y="1291"/>
                </a:lnTo>
                <a:lnTo>
                  <a:pt x="548" y="1275"/>
                </a:lnTo>
                <a:lnTo>
                  <a:pt x="548" y="1259"/>
                </a:lnTo>
                <a:lnTo>
                  <a:pt x="548" y="1243"/>
                </a:lnTo>
                <a:lnTo>
                  <a:pt x="548" y="1227"/>
                </a:lnTo>
                <a:lnTo>
                  <a:pt x="548" y="1211"/>
                </a:lnTo>
                <a:lnTo>
                  <a:pt x="692" y="1211"/>
                </a:lnTo>
                <a:lnTo>
                  <a:pt x="692" y="1195"/>
                </a:lnTo>
                <a:lnTo>
                  <a:pt x="692" y="1179"/>
                </a:lnTo>
                <a:lnTo>
                  <a:pt x="692" y="1163"/>
                </a:lnTo>
                <a:lnTo>
                  <a:pt x="692" y="1147"/>
                </a:lnTo>
                <a:lnTo>
                  <a:pt x="692" y="1131"/>
                </a:lnTo>
                <a:lnTo>
                  <a:pt x="692" y="1115"/>
                </a:lnTo>
                <a:lnTo>
                  <a:pt x="692" y="1100"/>
                </a:lnTo>
                <a:lnTo>
                  <a:pt x="692" y="1084"/>
                </a:lnTo>
                <a:lnTo>
                  <a:pt x="692" y="1068"/>
                </a:lnTo>
                <a:lnTo>
                  <a:pt x="692" y="1052"/>
                </a:lnTo>
                <a:lnTo>
                  <a:pt x="692" y="1036"/>
                </a:lnTo>
                <a:lnTo>
                  <a:pt x="692" y="1020"/>
                </a:lnTo>
                <a:lnTo>
                  <a:pt x="692" y="1004"/>
                </a:lnTo>
                <a:lnTo>
                  <a:pt x="692" y="988"/>
                </a:lnTo>
                <a:lnTo>
                  <a:pt x="692" y="972"/>
                </a:lnTo>
                <a:lnTo>
                  <a:pt x="692" y="956"/>
                </a:lnTo>
                <a:lnTo>
                  <a:pt x="692" y="940"/>
                </a:lnTo>
                <a:lnTo>
                  <a:pt x="692" y="924"/>
                </a:lnTo>
                <a:lnTo>
                  <a:pt x="692" y="908"/>
                </a:lnTo>
                <a:lnTo>
                  <a:pt x="692" y="893"/>
                </a:lnTo>
                <a:lnTo>
                  <a:pt x="692" y="876"/>
                </a:lnTo>
                <a:lnTo>
                  <a:pt x="692" y="860"/>
                </a:lnTo>
                <a:lnTo>
                  <a:pt x="899" y="860"/>
                </a:lnTo>
                <a:lnTo>
                  <a:pt x="899" y="845"/>
                </a:lnTo>
                <a:lnTo>
                  <a:pt x="899" y="829"/>
                </a:lnTo>
                <a:lnTo>
                  <a:pt x="899" y="813"/>
                </a:lnTo>
                <a:lnTo>
                  <a:pt x="899" y="797"/>
                </a:lnTo>
                <a:lnTo>
                  <a:pt x="899" y="781"/>
                </a:lnTo>
                <a:lnTo>
                  <a:pt x="899" y="765"/>
                </a:lnTo>
                <a:lnTo>
                  <a:pt x="899" y="749"/>
                </a:lnTo>
                <a:lnTo>
                  <a:pt x="899" y="733"/>
                </a:lnTo>
                <a:lnTo>
                  <a:pt x="899" y="717"/>
                </a:lnTo>
                <a:lnTo>
                  <a:pt x="899" y="701"/>
                </a:lnTo>
                <a:lnTo>
                  <a:pt x="1229" y="701"/>
                </a:lnTo>
                <a:lnTo>
                  <a:pt x="1229" y="686"/>
                </a:lnTo>
                <a:lnTo>
                  <a:pt x="1229" y="669"/>
                </a:lnTo>
                <a:lnTo>
                  <a:pt x="1229" y="653"/>
                </a:lnTo>
                <a:lnTo>
                  <a:pt x="1229" y="638"/>
                </a:lnTo>
                <a:lnTo>
                  <a:pt x="1229" y="622"/>
                </a:lnTo>
                <a:lnTo>
                  <a:pt x="1229" y="606"/>
                </a:lnTo>
                <a:lnTo>
                  <a:pt x="1229" y="590"/>
                </a:lnTo>
                <a:lnTo>
                  <a:pt x="1229" y="574"/>
                </a:lnTo>
                <a:lnTo>
                  <a:pt x="1229" y="558"/>
                </a:lnTo>
                <a:lnTo>
                  <a:pt x="1229" y="542"/>
                </a:lnTo>
                <a:lnTo>
                  <a:pt x="1229" y="526"/>
                </a:lnTo>
                <a:lnTo>
                  <a:pt x="1229" y="510"/>
                </a:lnTo>
                <a:lnTo>
                  <a:pt x="1312" y="510"/>
                </a:lnTo>
                <a:lnTo>
                  <a:pt x="1312" y="494"/>
                </a:lnTo>
                <a:lnTo>
                  <a:pt x="1312" y="478"/>
                </a:lnTo>
                <a:lnTo>
                  <a:pt x="1312" y="462"/>
                </a:lnTo>
                <a:lnTo>
                  <a:pt x="1312" y="446"/>
                </a:lnTo>
                <a:lnTo>
                  <a:pt x="1312" y="430"/>
                </a:lnTo>
                <a:lnTo>
                  <a:pt x="1312" y="415"/>
                </a:lnTo>
                <a:lnTo>
                  <a:pt x="1312" y="399"/>
                </a:lnTo>
                <a:lnTo>
                  <a:pt x="1312" y="383"/>
                </a:lnTo>
                <a:lnTo>
                  <a:pt x="1312" y="367"/>
                </a:lnTo>
                <a:lnTo>
                  <a:pt x="1312" y="351"/>
                </a:lnTo>
                <a:lnTo>
                  <a:pt x="1395" y="351"/>
                </a:lnTo>
                <a:lnTo>
                  <a:pt x="1395" y="335"/>
                </a:lnTo>
                <a:lnTo>
                  <a:pt x="1395" y="319"/>
                </a:lnTo>
                <a:lnTo>
                  <a:pt x="1395" y="303"/>
                </a:lnTo>
                <a:lnTo>
                  <a:pt x="1395" y="287"/>
                </a:lnTo>
                <a:lnTo>
                  <a:pt x="1395" y="271"/>
                </a:lnTo>
                <a:lnTo>
                  <a:pt x="1395" y="255"/>
                </a:lnTo>
                <a:lnTo>
                  <a:pt x="1395" y="239"/>
                </a:lnTo>
                <a:lnTo>
                  <a:pt x="1395" y="223"/>
                </a:lnTo>
                <a:lnTo>
                  <a:pt x="1395" y="208"/>
                </a:lnTo>
                <a:lnTo>
                  <a:pt x="1395" y="192"/>
                </a:lnTo>
                <a:lnTo>
                  <a:pt x="1395" y="176"/>
                </a:lnTo>
                <a:lnTo>
                  <a:pt x="1395" y="160"/>
                </a:lnTo>
                <a:lnTo>
                  <a:pt x="1436" y="160"/>
                </a:lnTo>
                <a:lnTo>
                  <a:pt x="1436" y="144"/>
                </a:lnTo>
                <a:lnTo>
                  <a:pt x="1436" y="128"/>
                </a:lnTo>
                <a:lnTo>
                  <a:pt x="1436" y="112"/>
                </a:lnTo>
                <a:lnTo>
                  <a:pt x="1436" y="96"/>
                </a:lnTo>
                <a:lnTo>
                  <a:pt x="1436" y="80"/>
                </a:lnTo>
                <a:lnTo>
                  <a:pt x="1436" y="64"/>
                </a:lnTo>
                <a:lnTo>
                  <a:pt x="1436" y="48"/>
                </a:lnTo>
                <a:lnTo>
                  <a:pt x="1436" y="32"/>
                </a:lnTo>
                <a:lnTo>
                  <a:pt x="1436" y="16"/>
                </a:lnTo>
                <a:lnTo>
                  <a:pt x="1436" y="0"/>
                </a:lnTo>
                <a:lnTo>
                  <a:pt x="2014" y="0"/>
                </a:lnTo>
                <a:lnTo>
                  <a:pt x="2014" y="16"/>
                </a:lnTo>
                <a:lnTo>
                  <a:pt x="2014" y="32"/>
                </a:lnTo>
                <a:lnTo>
                  <a:pt x="2014" y="48"/>
                </a:lnTo>
                <a:lnTo>
                  <a:pt x="2014" y="64"/>
                </a:lnTo>
                <a:lnTo>
                  <a:pt x="2014" y="80"/>
                </a:lnTo>
                <a:lnTo>
                  <a:pt x="2014" y="96"/>
                </a:lnTo>
                <a:lnTo>
                  <a:pt x="2014" y="112"/>
                </a:lnTo>
                <a:lnTo>
                  <a:pt x="2014" y="128"/>
                </a:lnTo>
                <a:lnTo>
                  <a:pt x="2014" y="144"/>
                </a:lnTo>
                <a:lnTo>
                  <a:pt x="2014" y="160"/>
                </a:lnTo>
                <a:lnTo>
                  <a:pt x="2014" y="176"/>
                </a:lnTo>
                <a:lnTo>
                  <a:pt x="2014" y="192"/>
                </a:lnTo>
                <a:lnTo>
                  <a:pt x="1973" y="192"/>
                </a:lnTo>
                <a:lnTo>
                  <a:pt x="1973" y="208"/>
                </a:lnTo>
                <a:lnTo>
                  <a:pt x="1973" y="223"/>
                </a:lnTo>
                <a:lnTo>
                  <a:pt x="1973" y="239"/>
                </a:lnTo>
                <a:lnTo>
                  <a:pt x="1973" y="255"/>
                </a:lnTo>
                <a:lnTo>
                  <a:pt x="1973" y="271"/>
                </a:lnTo>
                <a:lnTo>
                  <a:pt x="1973" y="287"/>
                </a:lnTo>
                <a:lnTo>
                  <a:pt x="1973" y="303"/>
                </a:lnTo>
                <a:lnTo>
                  <a:pt x="1973" y="319"/>
                </a:lnTo>
                <a:lnTo>
                  <a:pt x="1973" y="335"/>
                </a:lnTo>
                <a:lnTo>
                  <a:pt x="1973" y="351"/>
                </a:lnTo>
                <a:lnTo>
                  <a:pt x="1973" y="367"/>
                </a:lnTo>
                <a:lnTo>
                  <a:pt x="1787" y="367"/>
                </a:lnTo>
                <a:lnTo>
                  <a:pt x="1787" y="383"/>
                </a:lnTo>
                <a:lnTo>
                  <a:pt x="1787" y="399"/>
                </a:lnTo>
                <a:lnTo>
                  <a:pt x="1787" y="415"/>
                </a:lnTo>
                <a:lnTo>
                  <a:pt x="1787" y="430"/>
                </a:lnTo>
                <a:lnTo>
                  <a:pt x="1787" y="446"/>
                </a:lnTo>
                <a:lnTo>
                  <a:pt x="1787" y="462"/>
                </a:lnTo>
                <a:lnTo>
                  <a:pt x="1787" y="478"/>
                </a:lnTo>
                <a:lnTo>
                  <a:pt x="1787" y="494"/>
                </a:lnTo>
                <a:lnTo>
                  <a:pt x="1787" y="510"/>
                </a:lnTo>
                <a:lnTo>
                  <a:pt x="1787" y="526"/>
                </a:lnTo>
                <a:lnTo>
                  <a:pt x="1787" y="542"/>
                </a:lnTo>
                <a:lnTo>
                  <a:pt x="1704" y="542"/>
                </a:lnTo>
                <a:lnTo>
                  <a:pt x="1704" y="558"/>
                </a:lnTo>
                <a:lnTo>
                  <a:pt x="1704" y="574"/>
                </a:lnTo>
                <a:lnTo>
                  <a:pt x="1704" y="590"/>
                </a:lnTo>
                <a:lnTo>
                  <a:pt x="1704" y="606"/>
                </a:lnTo>
                <a:lnTo>
                  <a:pt x="1704" y="622"/>
                </a:lnTo>
                <a:lnTo>
                  <a:pt x="1704" y="638"/>
                </a:lnTo>
                <a:lnTo>
                  <a:pt x="1704" y="653"/>
                </a:lnTo>
                <a:lnTo>
                  <a:pt x="1704" y="669"/>
                </a:lnTo>
                <a:lnTo>
                  <a:pt x="1704" y="686"/>
                </a:lnTo>
                <a:lnTo>
                  <a:pt x="1704" y="701"/>
                </a:lnTo>
                <a:lnTo>
                  <a:pt x="1704" y="717"/>
                </a:lnTo>
                <a:lnTo>
                  <a:pt x="1601" y="717"/>
                </a:lnTo>
                <a:lnTo>
                  <a:pt x="1601" y="733"/>
                </a:lnTo>
                <a:lnTo>
                  <a:pt x="1601" y="749"/>
                </a:lnTo>
                <a:lnTo>
                  <a:pt x="1601" y="765"/>
                </a:lnTo>
                <a:lnTo>
                  <a:pt x="1601" y="781"/>
                </a:lnTo>
                <a:lnTo>
                  <a:pt x="1601" y="797"/>
                </a:lnTo>
                <a:lnTo>
                  <a:pt x="1601" y="813"/>
                </a:lnTo>
                <a:lnTo>
                  <a:pt x="1601" y="829"/>
                </a:lnTo>
                <a:lnTo>
                  <a:pt x="1601" y="845"/>
                </a:lnTo>
                <a:lnTo>
                  <a:pt x="1601" y="860"/>
                </a:lnTo>
                <a:lnTo>
                  <a:pt x="1601" y="876"/>
                </a:lnTo>
                <a:lnTo>
                  <a:pt x="1601" y="893"/>
                </a:lnTo>
                <a:lnTo>
                  <a:pt x="1353" y="893"/>
                </a:lnTo>
                <a:lnTo>
                  <a:pt x="1353" y="908"/>
                </a:lnTo>
                <a:lnTo>
                  <a:pt x="1353" y="924"/>
                </a:lnTo>
                <a:lnTo>
                  <a:pt x="1353" y="940"/>
                </a:lnTo>
                <a:lnTo>
                  <a:pt x="1353" y="956"/>
                </a:lnTo>
                <a:lnTo>
                  <a:pt x="1353" y="972"/>
                </a:lnTo>
                <a:lnTo>
                  <a:pt x="1353" y="988"/>
                </a:lnTo>
                <a:lnTo>
                  <a:pt x="1353" y="1004"/>
                </a:lnTo>
                <a:lnTo>
                  <a:pt x="1353" y="1020"/>
                </a:lnTo>
                <a:lnTo>
                  <a:pt x="1353" y="1036"/>
                </a:lnTo>
                <a:lnTo>
                  <a:pt x="1353" y="1052"/>
                </a:lnTo>
                <a:lnTo>
                  <a:pt x="1353" y="1068"/>
                </a:lnTo>
                <a:lnTo>
                  <a:pt x="1291" y="1068"/>
                </a:lnTo>
                <a:lnTo>
                  <a:pt x="1291" y="1084"/>
                </a:lnTo>
                <a:lnTo>
                  <a:pt x="1291" y="1100"/>
                </a:lnTo>
                <a:lnTo>
                  <a:pt x="1291" y="1115"/>
                </a:lnTo>
                <a:lnTo>
                  <a:pt x="1291" y="1131"/>
                </a:lnTo>
                <a:lnTo>
                  <a:pt x="1291" y="1147"/>
                </a:lnTo>
                <a:lnTo>
                  <a:pt x="1291" y="1163"/>
                </a:lnTo>
                <a:lnTo>
                  <a:pt x="1291" y="1179"/>
                </a:lnTo>
                <a:lnTo>
                  <a:pt x="1291" y="1195"/>
                </a:lnTo>
                <a:lnTo>
                  <a:pt x="1291" y="1211"/>
                </a:lnTo>
                <a:lnTo>
                  <a:pt x="1291" y="1227"/>
                </a:lnTo>
                <a:lnTo>
                  <a:pt x="1291" y="1243"/>
                </a:lnTo>
                <a:lnTo>
                  <a:pt x="982" y="1243"/>
                </a:lnTo>
                <a:lnTo>
                  <a:pt x="982" y="1259"/>
                </a:lnTo>
                <a:lnTo>
                  <a:pt x="982" y="1275"/>
                </a:lnTo>
                <a:lnTo>
                  <a:pt x="982" y="1291"/>
                </a:lnTo>
                <a:lnTo>
                  <a:pt x="982" y="1307"/>
                </a:lnTo>
                <a:lnTo>
                  <a:pt x="982" y="1322"/>
                </a:lnTo>
                <a:lnTo>
                  <a:pt x="982" y="1338"/>
                </a:lnTo>
                <a:lnTo>
                  <a:pt x="982" y="1354"/>
                </a:lnTo>
                <a:lnTo>
                  <a:pt x="982" y="1370"/>
                </a:lnTo>
                <a:lnTo>
                  <a:pt x="982" y="1386"/>
                </a:lnTo>
                <a:lnTo>
                  <a:pt x="982" y="1402"/>
                </a:lnTo>
                <a:lnTo>
                  <a:pt x="982" y="1418"/>
                </a:lnTo>
                <a:lnTo>
                  <a:pt x="754" y="1418"/>
                </a:lnTo>
                <a:lnTo>
                  <a:pt x="754" y="1434"/>
                </a:lnTo>
                <a:lnTo>
                  <a:pt x="754" y="1450"/>
                </a:lnTo>
                <a:lnTo>
                  <a:pt x="754" y="1466"/>
                </a:lnTo>
                <a:lnTo>
                  <a:pt x="754" y="1482"/>
                </a:lnTo>
                <a:lnTo>
                  <a:pt x="754" y="1498"/>
                </a:lnTo>
                <a:lnTo>
                  <a:pt x="754" y="1514"/>
                </a:lnTo>
                <a:lnTo>
                  <a:pt x="754" y="1529"/>
                </a:lnTo>
                <a:lnTo>
                  <a:pt x="754" y="1546"/>
                </a:lnTo>
                <a:lnTo>
                  <a:pt x="754" y="1561"/>
                </a:lnTo>
                <a:lnTo>
                  <a:pt x="754" y="1577"/>
                </a:lnTo>
                <a:lnTo>
                  <a:pt x="754" y="1593"/>
                </a:lnTo>
                <a:lnTo>
                  <a:pt x="0" y="1593"/>
                </a:lnTo>
              </a:path>
            </a:pathLst>
          </a:custGeom>
          <a:noFill/>
          <a:ln w="57150">
            <a:solidFill>
              <a:srgbClr val="0000CC"/>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299" name="Text Box 37"/>
          <p:cNvSpPr txBox="1">
            <a:spLocks noChangeArrowheads="1"/>
          </p:cNvSpPr>
          <p:nvPr/>
        </p:nvSpPr>
        <p:spPr bwMode="auto">
          <a:xfrm>
            <a:off x="2235200" y="2254250"/>
            <a:ext cx="1085850"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algn="l" eaLnBrk="1" hangingPunct="1"/>
            <a:r>
              <a:rPr lang="en-US" altLang="en-US" sz="3200">
                <a:solidFill>
                  <a:srgbClr val="0000CC"/>
                </a:solidFill>
                <a:latin typeface="Times New Roman" panose="02020603050405020304" pitchFamily="18" charset="0"/>
              </a:rPr>
              <a:t>Puffy</a:t>
            </a:r>
          </a:p>
        </p:txBody>
      </p:sp>
      <p:sp>
        <p:nvSpPr>
          <p:cNvPr id="11300" name="Text Box 38"/>
          <p:cNvSpPr txBox="1">
            <a:spLocks noChangeArrowheads="1"/>
          </p:cNvSpPr>
          <p:nvPr/>
        </p:nvSpPr>
        <p:spPr bwMode="auto">
          <a:xfrm>
            <a:off x="4800600" y="5468938"/>
            <a:ext cx="431800"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algn="l" eaLnBrk="1" hangingPunct="1"/>
            <a:r>
              <a:rPr lang="en-US" altLang="en-US" sz="3200" i="1">
                <a:latin typeface="Times New Roman" panose="02020603050405020304" pitchFamily="18" charset="0"/>
              </a:rPr>
              <a:t>X</a:t>
            </a:r>
          </a:p>
        </p:txBody>
      </p:sp>
    </p:spTree>
    <p:extLst>
      <p:ext uri="{BB962C8B-B14F-4D97-AF65-F5344CB8AC3E}">
        <p14:creationId xmlns:p14="http://schemas.microsoft.com/office/powerpoint/2010/main" val="401215302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4757"/>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xit" presetSubtype="0" fill="hold" grpId="1" nodeType="clickEffect">
                                  <p:stCondLst>
                                    <p:cond delay="0"/>
                                  </p:stCondLst>
                                  <p:childTnLst>
                                    <p:set>
                                      <p:cBhvr>
                                        <p:cTn id="10" dur="1" fill="hold">
                                          <p:stCondLst>
                                            <p:cond delay="0"/>
                                          </p:stCondLst>
                                        </p:cTn>
                                        <p:tgtEl>
                                          <p:spTgt spid="74757"/>
                                        </p:tgtEl>
                                        <p:attrNameLst>
                                          <p:attrName>style.visibility</p:attrName>
                                        </p:attrNameLst>
                                      </p:cBhvr>
                                      <p:to>
                                        <p:strVal val="hidden"/>
                                      </p:to>
                                    </p:set>
                                  </p:childTnLst>
                                </p:cTn>
                              </p:par>
                              <p:par>
                                <p:cTn id="11" presetID="1" presetClass="entr" presetSubtype="0" fill="hold" grpId="0" nodeType="withEffect">
                                  <p:stCondLst>
                                    <p:cond delay="0"/>
                                  </p:stCondLst>
                                  <p:childTnLst>
                                    <p:set>
                                      <p:cBhvr>
                                        <p:cTn id="12" dur="1" fill="hold">
                                          <p:stCondLst>
                                            <p:cond delay="0"/>
                                          </p:stCondLst>
                                        </p:cTn>
                                        <p:tgtEl>
                                          <p:spTgt spid="74758"/>
                                        </p:tgtEl>
                                        <p:attrNameLst>
                                          <p:attrName>style.visibility</p:attrName>
                                        </p:attrNameLst>
                                      </p:cBhvr>
                                      <p:to>
                                        <p:strVal val="visible"/>
                                      </p:to>
                                    </p:set>
                                  </p:childTnLst>
                                </p:cTn>
                              </p:par>
                            </p:childTnLst>
                          </p:cTn>
                        </p:par>
                      </p:childTnLst>
                    </p:cTn>
                  </p:par>
                  <p:par>
                    <p:cTn id="13" fill="hold" nodeType="clickPar">
                      <p:stCondLst>
                        <p:cond delay="indefinite"/>
                      </p:stCondLst>
                      <p:childTnLst>
                        <p:par>
                          <p:cTn id="14" fill="hold" nodeType="withGroup">
                            <p:stCondLst>
                              <p:cond delay="0"/>
                            </p:stCondLst>
                            <p:childTnLst>
                              <p:par>
                                <p:cTn id="15" presetID="1" presetClass="exit" presetSubtype="0" fill="hold" grpId="1" nodeType="clickEffect">
                                  <p:stCondLst>
                                    <p:cond delay="0"/>
                                  </p:stCondLst>
                                  <p:childTnLst>
                                    <p:set>
                                      <p:cBhvr>
                                        <p:cTn id="16" dur="1" fill="hold">
                                          <p:stCondLst>
                                            <p:cond delay="0"/>
                                          </p:stCondLst>
                                        </p:cTn>
                                        <p:tgtEl>
                                          <p:spTgt spid="74758"/>
                                        </p:tgtEl>
                                        <p:attrNameLst>
                                          <p:attrName>style.visibility</p:attrName>
                                        </p:attrNameLst>
                                      </p:cBhvr>
                                      <p:to>
                                        <p:strVal val="hidden"/>
                                      </p:to>
                                    </p:set>
                                  </p:childTnLst>
                                </p:cTn>
                              </p:par>
                              <p:par>
                                <p:cTn id="17" presetID="1" presetClass="entr" presetSubtype="0" fill="hold" grpId="0" nodeType="withEffect">
                                  <p:stCondLst>
                                    <p:cond delay="0"/>
                                  </p:stCondLst>
                                  <p:childTnLst>
                                    <p:set>
                                      <p:cBhvr>
                                        <p:cTn id="18" dur="1" fill="hold">
                                          <p:stCondLst>
                                            <p:cond delay="0"/>
                                          </p:stCondLst>
                                        </p:cTn>
                                        <p:tgtEl>
                                          <p:spTgt spid="74759"/>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xit" presetSubtype="0" fill="hold" grpId="1" nodeType="clickEffect">
                                  <p:stCondLst>
                                    <p:cond delay="0"/>
                                  </p:stCondLst>
                                  <p:childTnLst>
                                    <p:set>
                                      <p:cBhvr>
                                        <p:cTn id="22" dur="1" fill="hold">
                                          <p:stCondLst>
                                            <p:cond delay="0"/>
                                          </p:stCondLst>
                                        </p:cTn>
                                        <p:tgtEl>
                                          <p:spTgt spid="74759"/>
                                        </p:tgtEl>
                                        <p:attrNameLst>
                                          <p:attrName>style.visibility</p:attrName>
                                        </p:attrNameLst>
                                      </p:cBhvr>
                                      <p:to>
                                        <p:strVal val="hidden"/>
                                      </p:to>
                                    </p:set>
                                  </p:childTnLst>
                                </p:cTn>
                              </p:par>
                              <p:par>
                                <p:cTn id="23" presetID="1" presetClass="entr" presetSubtype="0" fill="hold" grpId="0" nodeType="withEffect">
                                  <p:stCondLst>
                                    <p:cond delay="0"/>
                                  </p:stCondLst>
                                  <p:childTnLst>
                                    <p:set>
                                      <p:cBhvr>
                                        <p:cTn id="24" dur="1" fill="hold">
                                          <p:stCondLst>
                                            <p:cond delay="0"/>
                                          </p:stCondLst>
                                        </p:cTn>
                                        <p:tgtEl>
                                          <p:spTgt spid="74760"/>
                                        </p:tgtEl>
                                        <p:attrNameLst>
                                          <p:attrName>style.visibility</p:attrName>
                                        </p:attrNameLst>
                                      </p:cBhvr>
                                      <p:to>
                                        <p:strVal val="visible"/>
                                      </p:to>
                                    </p:set>
                                  </p:childTnLst>
                                </p:cTn>
                              </p:par>
                            </p:childTnLst>
                          </p:cTn>
                        </p:par>
                      </p:childTnLst>
                    </p:cTn>
                  </p:par>
                  <p:par>
                    <p:cTn id="25" fill="hold" nodeType="clickPar">
                      <p:stCondLst>
                        <p:cond delay="indefinite"/>
                      </p:stCondLst>
                      <p:childTnLst>
                        <p:par>
                          <p:cTn id="26" fill="hold" nodeType="withGroup">
                            <p:stCondLst>
                              <p:cond delay="0"/>
                            </p:stCondLst>
                            <p:childTnLst>
                              <p:par>
                                <p:cTn id="27" presetID="1" presetClass="exit" presetSubtype="0" fill="hold" grpId="1" nodeType="clickEffect">
                                  <p:stCondLst>
                                    <p:cond delay="0"/>
                                  </p:stCondLst>
                                  <p:childTnLst>
                                    <p:set>
                                      <p:cBhvr>
                                        <p:cTn id="28" dur="1" fill="hold">
                                          <p:stCondLst>
                                            <p:cond delay="0"/>
                                          </p:stCondLst>
                                        </p:cTn>
                                        <p:tgtEl>
                                          <p:spTgt spid="74760"/>
                                        </p:tgtEl>
                                        <p:attrNameLst>
                                          <p:attrName>style.visibility</p:attrName>
                                        </p:attrNameLst>
                                      </p:cBhvr>
                                      <p:to>
                                        <p:strVal val="hidden"/>
                                      </p:to>
                                    </p:set>
                                  </p:childTnLst>
                                </p:cTn>
                              </p:par>
                              <p:par>
                                <p:cTn id="29" presetID="1" presetClass="entr" presetSubtype="0" fill="hold" grpId="0" nodeType="withEffect">
                                  <p:stCondLst>
                                    <p:cond delay="0"/>
                                  </p:stCondLst>
                                  <p:childTnLst>
                                    <p:set>
                                      <p:cBhvr>
                                        <p:cTn id="30" dur="1" fill="hold">
                                          <p:stCondLst>
                                            <p:cond delay="0"/>
                                          </p:stCondLst>
                                        </p:cTn>
                                        <p:tgtEl>
                                          <p:spTgt spid="74761"/>
                                        </p:tgtEl>
                                        <p:attrNameLst>
                                          <p:attrName>style.visibility</p:attrName>
                                        </p:attrNameLst>
                                      </p:cBhvr>
                                      <p:to>
                                        <p:strVal val="visible"/>
                                      </p:to>
                                    </p:set>
                                  </p:childTnLst>
                                </p:cTn>
                              </p:par>
                            </p:childTnLst>
                          </p:cTn>
                        </p:par>
                      </p:childTnLst>
                    </p:cTn>
                  </p:par>
                  <p:par>
                    <p:cTn id="31" fill="hold" nodeType="clickPar">
                      <p:stCondLst>
                        <p:cond delay="indefinite"/>
                      </p:stCondLst>
                      <p:childTnLst>
                        <p:par>
                          <p:cTn id="32" fill="hold" nodeType="withGroup">
                            <p:stCondLst>
                              <p:cond delay="0"/>
                            </p:stCondLst>
                            <p:childTnLst>
                              <p:par>
                                <p:cTn id="33" presetID="1" presetClass="exit" presetSubtype="0" fill="hold" grpId="1" nodeType="clickEffect">
                                  <p:stCondLst>
                                    <p:cond delay="0"/>
                                  </p:stCondLst>
                                  <p:childTnLst>
                                    <p:set>
                                      <p:cBhvr>
                                        <p:cTn id="34" dur="1" fill="hold">
                                          <p:stCondLst>
                                            <p:cond delay="0"/>
                                          </p:stCondLst>
                                        </p:cTn>
                                        <p:tgtEl>
                                          <p:spTgt spid="74761"/>
                                        </p:tgtEl>
                                        <p:attrNameLst>
                                          <p:attrName>style.visibility</p:attrName>
                                        </p:attrNameLst>
                                      </p:cBhvr>
                                      <p:to>
                                        <p:strVal val="hidden"/>
                                      </p:to>
                                    </p:set>
                                  </p:childTnLst>
                                </p:cTn>
                              </p:par>
                              <p:par>
                                <p:cTn id="35" presetID="1" presetClass="entr" presetSubtype="0" fill="hold" grpId="0" nodeType="withEffect">
                                  <p:stCondLst>
                                    <p:cond delay="0"/>
                                  </p:stCondLst>
                                  <p:childTnLst>
                                    <p:set>
                                      <p:cBhvr>
                                        <p:cTn id="36" dur="1" fill="hold">
                                          <p:stCondLst>
                                            <p:cond delay="0"/>
                                          </p:stCondLst>
                                        </p:cTn>
                                        <p:tgtEl>
                                          <p:spTgt spid="74762"/>
                                        </p:tgtEl>
                                        <p:attrNameLst>
                                          <p:attrName>style.visibility</p:attrName>
                                        </p:attrNameLst>
                                      </p:cBhvr>
                                      <p:to>
                                        <p:strVal val="visible"/>
                                      </p:to>
                                    </p:set>
                                  </p:childTnLst>
                                </p:cTn>
                              </p:par>
                            </p:childTnLst>
                          </p:cTn>
                        </p:par>
                      </p:childTnLst>
                    </p:cTn>
                  </p:par>
                  <p:par>
                    <p:cTn id="37" fill="hold" nodeType="clickPar">
                      <p:stCondLst>
                        <p:cond delay="indefinite"/>
                      </p:stCondLst>
                      <p:childTnLst>
                        <p:par>
                          <p:cTn id="38" fill="hold" nodeType="withGroup">
                            <p:stCondLst>
                              <p:cond delay="0"/>
                            </p:stCondLst>
                            <p:childTnLst>
                              <p:par>
                                <p:cTn id="39" presetID="1" presetClass="exit" presetSubtype="0" fill="hold" grpId="1" nodeType="clickEffect">
                                  <p:stCondLst>
                                    <p:cond delay="0"/>
                                  </p:stCondLst>
                                  <p:childTnLst>
                                    <p:set>
                                      <p:cBhvr>
                                        <p:cTn id="40" dur="1" fill="hold">
                                          <p:stCondLst>
                                            <p:cond delay="0"/>
                                          </p:stCondLst>
                                        </p:cTn>
                                        <p:tgtEl>
                                          <p:spTgt spid="74762"/>
                                        </p:tgtEl>
                                        <p:attrNameLst>
                                          <p:attrName>style.visibility</p:attrName>
                                        </p:attrNameLst>
                                      </p:cBhvr>
                                      <p:to>
                                        <p:strVal val="hidden"/>
                                      </p:to>
                                    </p:set>
                                  </p:childTnLst>
                                </p:cTn>
                              </p:par>
                              <p:par>
                                <p:cTn id="41" presetID="1" presetClass="entr" presetSubtype="0" fill="hold" grpId="0" nodeType="withEffect">
                                  <p:stCondLst>
                                    <p:cond delay="0"/>
                                  </p:stCondLst>
                                  <p:childTnLst>
                                    <p:set>
                                      <p:cBhvr>
                                        <p:cTn id="42" dur="1" fill="hold">
                                          <p:stCondLst>
                                            <p:cond delay="0"/>
                                          </p:stCondLst>
                                        </p:cTn>
                                        <p:tgtEl>
                                          <p:spTgt spid="74763"/>
                                        </p:tgtEl>
                                        <p:attrNameLst>
                                          <p:attrName>style.visibility</p:attrName>
                                        </p:attrNameLst>
                                      </p:cBhvr>
                                      <p:to>
                                        <p:strVal val="visible"/>
                                      </p:to>
                                    </p:set>
                                  </p:childTnLst>
                                </p:cTn>
                              </p:par>
                            </p:childTnLst>
                          </p:cTn>
                        </p:par>
                      </p:childTnLst>
                    </p:cTn>
                  </p:par>
                  <p:par>
                    <p:cTn id="43" fill="hold" nodeType="clickPar">
                      <p:stCondLst>
                        <p:cond delay="indefinite"/>
                      </p:stCondLst>
                      <p:childTnLst>
                        <p:par>
                          <p:cTn id="44" fill="hold" nodeType="withGroup">
                            <p:stCondLst>
                              <p:cond delay="0"/>
                            </p:stCondLst>
                            <p:childTnLst>
                              <p:par>
                                <p:cTn id="45" presetID="1" presetClass="exit" presetSubtype="0" fill="hold" grpId="1" nodeType="clickEffect">
                                  <p:stCondLst>
                                    <p:cond delay="0"/>
                                  </p:stCondLst>
                                  <p:childTnLst>
                                    <p:set>
                                      <p:cBhvr>
                                        <p:cTn id="46" dur="1" fill="hold">
                                          <p:stCondLst>
                                            <p:cond delay="0"/>
                                          </p:stCondLst>
                                        </p:cTn>
                                        <p:tgtEl>
                                          <p:spTgt spid="74763"/>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4757" grpId="0" animBg="1"/>
      <p:bldP spid="74757" grpId="1" animBg="1"/>
      <p:bldP spid="74758" grpId="0" animBg="1"/>
      <p:bldP spid="74758" grpId="1" animBg="1"/>
      <p:bldP spid="74759" grpId="0" animBg="1"/>
      <p:bldP spid="74759" grpId="1" animBg="1"/>
      <p:bldP spid="74760" grpId="0" animBg="1"/>
      <p:bldP spid="74760" grpId="1" animBg="1"/>
      <p:bldP spid="74761" grpId="0" animBg="1"/>
      <p:bldP spid="74761" grpId="1" animBg="1"/>
      <p:bldP spid="74762" grpId="0" animBg="1"/>
      <p:bldP spid="74762" grpId="1" animBg="1"/>
      <p:bldP spid="74763" grpId="0" animBg="1"/>
      <p:bldP spid="74763" grpId="1" animBg="1"/>
    </p:bld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4434" name="Rectangle 2"/>
          <p:cNvSpPr>
            <a:spLocks noGrp="1" noChangeArrowheads="1"/>
          </p:cNvSpPr>
          <p:nvPr>
            <p:ph type="title"/>
          </p:nvPr>
        </p:nvSpPr>
        <p:spPr/>
        <p:txBody>
          <a:bodyPr/>
          <a:lstStyle/>
          <a:p>
            <a:pPr eaLnBrk="1" hangingPunct="1">
              <a:defRPr/>
            </a:pPr>
            <a:r>
              <a:rPr lang="en-US" dirty="0"/>
              <a:t>Implementation</a:t>
            </a:r>
          </a:p>
        </p:txBody>
      </p:sp>
      <p:sp>
        <p:nvSpPr>
          <p:cNvPr id="53251" name="Rectangle 3"/>
          <p:cNvSpPr>
            <a:spLocks noGrp="1" noChangeArrowheads="1"/>
          </p:cNvSpPr>
          <p:nvPr>
            <p:ph type="body" idx="1"/>
          </p:nvPr>
        </p:nvSpPr>
        <p:spPr>
          <a:xfrm>
            <a:off x="685800" y="2133600"/>
            <a:ext cx="8458200" cy="4572000"/>
          </a:xfrm>
        </p:spPr>
        <p:txBody>
          <a:bodyPr/>
          <a:lstStyle/>
          <a:p>
            <a:pPr eaLnBrk="1" hangingPunct="1">
              <a:lnSpc>
                <a:spcPct val="80000"/>
              </a:lnSpc>
              <a:buFontTx/>
              <a:buNone/>
            </a:pPr>
            <a:r>
              <a:rPr lang="en-US" altLang="en-US" sz="1800" b="1" dirty="0">
                <a:latin typeface="Arial" panose="020B0604020202020204" pitchFamily="34" charset="0"/>
                <a:cs typeface="Arial" panose="020B0604020202020204" pitchFamily="34" charset="0"/>
              </a:rPr>
              <a:t>L	= uniform(80, 120) </a:t>
            </a:r>
            <a:r>
              <a:rPr lang="en-US" altLang="en-US" sz="1800" dirty="0"/>
              <a:t>		     # [m], source-receptor distance</a:t>
            </a:r>
          </a:p>
          <a:p>
            <a:pPr eaLnBrk="1" hangingPunct="1">
              <a:lnSpc>
                <a:spcPct val="80000"/>
              </a:lnSpc>
              <a:buFontTx/>
              <a:buNone/>
            </a:pPr>
            <a:endParaRPr lang="en-US" altLang="en-US" sz="800" dirty="0"/>
          </a:p>
          <a:p>
            <a:pPr eaLnBrk="1" hangingPunct="1">
              <a:lnSpc>
                <a:spcPct val="80000"/>
              </a:lnSpc>
              <a:buFontTx/>
              <a:buNone/>
            </a:pPr>
            <a:r>
              <a:rPr lang="en-US" altLang="en-US" sz="1800" b="1" dirty="0" err="1">
                <a:latin typeface="Arial" panose="020B0604020202020204" pitchFamily="34" charset="0"/>
                <a:cs typeface="Arial" panose="020B0604020202020204" pitchFamily="34" charset="0"/>
              </a:rPr>
              <a:t>i</a:t>
            </a:r>
            <a:r>
              <a:rPr lang="en-US" altLang="en-US" sz="1800" b="1" dirty="0">
                <a:latin typeface="Arial" panose="020B0604020202020204" pitchFamily="34" charset="0"/>
                <a:cs typeface="Arial" panose="020B0604020202020204" pitchFamily="34" charset="0"/>
              </a:rPr>
              <a:t>	= uniform(0.0003, 0.0008)</a:t>
            </a:r>
            <a:r>
              <a:rPr lang="en-US" altLang="en-US" sz="1800" dirty="0"/>
              <a:t>	     # [], hydraulic gradient</a:t>
            </a:r>
          </a:p>
          <a:p>
            <a:pPr eaLnBrk="1" hangingPunct="1">
              <a:lnSpc>
                <a:spcPct val="80000"/>
              </a:lnSpc>
              <a:buFontTx/>
              <a:buNone/>
            </a:pPr>
            <a:endParaRPr lang="en-US" altLang="en-US" sz="800" dirty="0"/>
          </a:p>
          <a:p>
            <a:pPr eaLnBrk="1" hangingPunct="1">
              <a:lnSpc>
                <a:spcPct val="80000"/>
              </a:lnSpc>
              <a:buFontTx/>
              <a:buNone/>
            </a:pPr>
            <a:r>
              <a:rPr lang="en-US" altLang="en-US" sz="1800" b="1" dirty="0">
                <a:latin typeface="Arial" panose="020B0604020202020204" pitchFamily="34" charset="0"/>
                <a:cs typeface="Arial" panose="020B0604020202020204" pitchFamily="34" charset="0"/>
              </a:rPr>
              <a:t>K	= lognormal(1000, 750)</a:t>
            </a:r>
            <a:r>
              <a:rPr lang="en-US" altLang="en-US" sz="1800" dirty="0"/>
              <a:t>	     # [m yr</a:t>
            </a:r>
            <a:r>
              <a:rPr lang="en-US" altLang="en-US" sz="1800" baseline="30000" dirty="0">
                <a:sym typeface="Symbol" panose="05050102010706020507" pitchFamily="18" charset="2"/>
              </a:rPr>
              <a:t>1</a:t>
            </a:r>
            <a:r>
              <a:rPr lang="en-US" altLang="en-US" sz="1800" dirty="0"/>
              <a:t>], hydraulic conductivity</a:t>
            </a:r>
          </a:p>
          <a:p>
            <a:pPr eaLnBrk="1" hangingPunct="1">
              <a:lnSpc>
                <a:spcPct val="80000"/>
              </a:lnSpc>
              <a:buFontTx/>
              <a:buNone/>
            </a:pPr>
            <a:endParaRPr lang="en-US" altLang="en-US" sz="800" dirty="0"/>
          </a:p>
          <a:p>
            <a:pPr eaLnBrk="1" hangingPunct="1">
              <a:lnSpc>
                <a:spcPct val="80000"/>
              </a:lnSpc>
              <a:buFontTx/>
              <a:buNone/>
            </a:pPr>
            <a:r>
              <a:rPr lang="en-US" altLang="en-US" sz="1800" b="1" dirty="0">
                <a:latin typeface="Arial" panose="020B0604020202020204" pitchFamily="34" charset="0"/>
                <a:cs typeface="Arial" panose="020B0604020202020204" pitchFamily="34" charset="0"/>
              </a:rPr>
              <a:t>n	= lognormal(0.25, 0.05)  </a:t>
            </a:r>
            <a:r>
              <a:rPr lang="en-US" altLang="en-US" sz="1800" dirty="0"/>
              <a:t>	     # [], effective soil porosity</a:t>
            </a:r>
          </a:p>
          <a:p>
            <a:pPr eaLnBrk="1" hangingPunct="1">
              <a:lnSpc>
                <a:spcPct val="80000"/>
              </a:lnSpc>
              <a:buFontTx/>
              <a:buNone/>
            </a:pPr>
            <a:endParaRPr lang="en-US" altLang="en-US" sz="800" dirty="0"/>
          </a:p>
          <a:p>
            <a:pPr eaLnBrk="1" hangingPunct="1">
              <a:lnSpc>
                <a:spcPct val="80000"/>
              </a:lnSpc>
              <a:buFontTx/>
              <a:buNone/>
            </a:pPr>
            <a:r>
              <a:rPr lang="en-US" altLang="en-US" sz="1800" b="1" dirty="0">
                <a:latin typeface="Arial" panose="020B0604020202020204" pitchFamily="34" charset="0"/>
                <a:cs typeface="Arial" panose="020B0604020202020204" pitchFamily="34" charset="0"/>
              </a:rPr>
              <a:t>BD	= lognormal(1650, 100) </a:t>
            </a:r>
            <a:r>
              <a:rPr lang="en-US" altLang="en-US" sz="1800" dirty="0"/>
              <a:t>	     # [kg per m</a:t>
            </a:r>
            <a:r>
              <a:rPr lang="en-US" altLang="en-US" sz="1800" baseline="30000" dirty="0"/>
              <a:t>3</a:t>
            </a:r>
            <a:r>
              <a:rPr lang="en-US" altLang="en-US" sz="1800" dirty="0"/>
              <a:t>], soil bulk density</a:t>
            </a:r>
          </a:p>
          <a:p>
            <a:pPr eaLnBrk="1" hangingPunct="1">
              <a:lnSpc>
                <a:spcPct val="80000"/>
              </a:lnSpc>
              <a:buFontTx/>
              <a:buNone/>
            </a:pPr>
            <a:endParaRPr lang="en-US" altLang="en-US" sz="800" dirty="0"/>
          </a:p>
          <a:p>
            <a:pPr eaLnBrk="1" hangingPunct="1">
              <a:lnSpc>
                <a:spcPct val="80000"/>
              </a:lnSpc>
              <a:buFontTx/>
              <a:buNone/>
            </a:pPr>
            <a:r>
              <a:rPr lang="en-US" altLang="en-US" sz="1800" b="1" dirty="0" err="1">
                <a:latin typeface="Arial" panose="020B0604020202020204" pitchFamily="34" charset="0"/>
                <a:cs typeface="Arial" panose="020B0604020202020204" pitchFamily="34" charset="0"/>
              </a:rPr>
              <a:t>foc</a:t>
            </a:r>
            <a:r>
              <a:rPr lang="en-US" altLang="en-US" sz="1800" b="1" dirty="0">
                <a:latin typeface="Arial" panose="020B0604020202020204" pitchFamily="34" charset="0"/>
                <a:cs typeface="Arial" panose="020B0604020202020204" pitchFamily="34" charset="0"/>
              </a:rPr>
              <a:t> = uniform(0.0001, 0.005)   </a:t>
            </a:r>
            <a:r>
              <a:rPr lang="en-US" altLang="en-US" sz="1800" dirty="0"/>
              <a:t>	     # fraction organic carbon</a:t>
            </a:r>
          </a:p>
          <a:p>
            <a:pPr eaLnBrk="1" hangingPunct="1">
              <a:lnSpc>
                <a:spcPct val="80000"/>
              </a:lnSpc>
              <a:buFontTx/>
              <a:buNone/>
            </a:pPr>
            <a:endParaRPr lang="en-US" altLang="en-US" sz="800" dirty="0"/>
          </a:p>
          <a:p>
            <a:pPr eaLnBrk="1" hangingPunct="1">
              <a:lnSpc>
                <a:spcPct val="80000"/>
              </a:lnSpc>
              <a:buFontTx/>
              <a:buNone/>
            </a:pPr>
            <a:r>
              <a:rPr lang="en-US" altLang="en-US" sz="1800" b="1" dirty="0" err="1">
                <a:latin typeface="Arial" panose="020B0604020202020204" pitchFamily="34" charset="0"/>
                <a:cs typeface="Arial" panose="020B0604020202020204" pitchFamily="34" charset="0"/>
              </a:rPr>
              <a:t>Koc</a:t>
            </a:r>
            <a:r>
              <a:rPr lang="en-US" altLang="en-US" sz="1800" b="1" dirty="0">
                <a:latin typeface="Arial" panose="020B0604020202020204" pitchFamily="34" charset="0"/>
                <a:cs typeface="Arial" panose="020B0604020202020204" pitchFamily="34" charset="0"/>
              </a:rPr>
              <a:t> = normal(10, 3) </a:t>
            </a:r>
            <a:r>
              <a:rPr lang="en-US" altLang="en-US" sz="1800" dirty="0"/>
              <a:t>		     # [m</a:t>
            </a:r>
            <a:r>
              <a:rPr lang="en-US" altLang="en-US" sz="1800" baseline="30000" dirty="0"/>
              <a:t>3</a:t>
            </a:r>
            <a:r>
              <a:rPr lang="en-US" altLang="en-US" sz="1800" dirty="0"/>
              <a:t> per kg], partition coefficient </a:t>
            </a:r>
          </a:p>
          <a:p>
            <a:pPr eaLnBrk="1" hangingPunct="1">
              <a:lnSpc>
                <a:spcPct val="80000"/>
              </a:lnSpc>
              <a:buFontTx/>
              <a:buNone/>
            </a:pPr>
            <a:endParaRPr lang="en-US" altLang="en-US" sz="1800" dirty="0"/>
          </a:p>
          <a:p>
            <a:pPr eaLnBrk="1" hangingPunct="1">
              <a:lnSpc>
                <a:spcPct val="80000"/>
              </a:lnSpc>
              <a:buFontTx/>
              <a:buNone/>
            </a:pPr>
            <a:r>
              <a:rPr lang="en-US" altLang="en-US" sz="1800" b="1" dirty="0">
                <a:latin typeface="Arial" panose="020B0604020202020204" pitchFamily="34" charset="0"/>
                <a:cs typeface="Arial" panose="020B0604020202020204" pitchFamily="34" charset="0"/>
              </a:rPr>
              <a:t>T  = (n + BD * </a:t>
            </a:r>
            <a:r>
              <a:rPr lang="en-US" altLang="en-US" sz="1800" b="1" dirty="0" err="1">
                <a:latin typeface="Arial" panose="020B0604020202020204" pitchFamily="34" charset="0"/>
                <a:cs typeface="Arial" panose="020B0604020202020204" pitchFamily="34" charset="0"/>
              </a:rPr>
              <a:t>foc</a:t>
            </a:r>
            <a:r>
              <a:rPr lang="en-US" altLang="en-US" sz="1800" b="1" dirty="0">
                <a:latin typeface="Arial" panose="020B0604020202020204" pitchFamily="34" charset="0"/>
                <a:cs typeface="Arial" panose="020B0604020202020204" pitchFamily="34" charset="0"/>
              </a:rPr>
              <a:t> * </a:t>
            </a:r>
            <a:r>
              <a:rPr lang="en-US" altLang="en-US" sz="1800" b="1" dirty="0" err="1">
                <a:latin typeface="Arial" panose="020B0604020202020204" pitchFamily="34" charset="0"/>
                <a:cs typeface="Arial" panose="020B0604020202020204" pitchFamily="34" charset="0"/>
              </a:rPr>
              <a:t>Koc</a:t>
            </a:r>
            <a:r>
              <a:rPr lang="en-US" altLang="en-US" sz="1800" b="1" dirty="0">
                <a:latin typeface="Arial" panose="020B0604020202020204" pitchFamily="34" charset="0"/>
                <a:cs typeface="Arial" panose="020B0604020202020204" pitchFamily="34" charset="0"/>
              </a:rPr>
              <a:t>) * L / (K * </a:t>
            </a:r>
            <a:r>
              <a:rPr lang="en-US" altLang="en-US" sz="1800" b="1" dirty="0" err="1">
                <a:latin typeface="Arial" panose="020B0604020202020204" pitchFamily="34" charset="0"/>
                <a:cs typeface="Arial" panose="020B0604020202020204" pitchFamily="34" charset="0"/>
              </a:rPr>
              <a:t>i</a:t>
            </a:r>
            <a:r>
              <a:rPr lang="en-US" altLang="en-US" sz="1800" b="1" dirty="0">
                <a:latin typeface="Arial" panose="020B0604020202020204" pitchFamily="34" charset="0"/>
                <a:cs typeface="Arial" panose="020B0604020202020204" pitchFamily="34" charset="0"/>
              </a:rPr>
              <a:t>) </a:t>
            </a:r>
          </a:p>
          <a:p>
            <a:pPr eaLnBrk="1" hangingPunct="1">
              <a:lnSpc>
                <a:spcPct val="80000"/>
              </a:lnSpc>
              <a:buFontTx/>
              <a:buNone/>
            </a:pPr>
            <a:endParaRPr lang="en-US" altLang="en-US" sz="1800" dirty="0"/>
          </a:p>
          <a:p>
            <a:pPr eaLnBrk="1" hangingPunct="1">
              <a:lnSpc>
                <a:spcPct val="80000"/>
              </a:lnSpc>
              <a:buFontTx/>
              <a:buNone/>
            </a:pPr>
            <a:r>
              <a:rPr lang="en-US" altLang="en-US" sz="1800" b="1" dirty="0">
                <a:latin typeface="Arial" panose="020B0604020202020204" pitchFamily="34" charset="0"/>
                <a:cs typeface="Arial" panose="020B0604020202020204" pitchFamily="34" charset="0"/>
              </a:rPr>
              <a:t>summary(T)</a:t>
            </a:r>
          </a:p>
          <a:p>
            <a:pPr eaLnBrk="1" hangingPunct="1">
              <a:lnSpc>
                <a:spcPct val="80000"/>
              </a:lnSpc>
              <a:buFontTx/>
              <a:buNone/>
            </a:pPr>
            <a:r>
              <a:rPr lang="en-US" altLang="en-US" sz="1800" b="1" dirty="0"/>
              <a:t>		   Min. 	1st Qu.  	Median    Mean 	3rd Qu.    Max. </a:t>
            </a:r>
          </a:p>
          <a:p>
            <a:pPr eaLnBrk="1" hangingPunct="1">
              <a:lnSpc>
                <a:spcPct val="80000"/>
              </a:lnSpc>
              <a:buFontTx/>
              <a:buNone/>
            </a:pPr>
            <a:r>
              <a:rPr lang="en-US" altLang="en-US" sz="1800" dirty="0"/>
              <a:t>		  -4038    	3598    	8040   	12910   	16190  	471200 </a:t>
            </a:r>
          </a:p>
          <a:p>
            <a:pPr eaLnBrk="1" hangingPunct="1">
              <a:lnSpc>
                <a:spcPct val="80000"/>
              </a:lnSpc>
              <a:buFontTx/>
              <a:buNone/>
            </a:pPr>
            <a:endParaRPr lang="en-US" altLang="en-US" sz="1800" dirty="0"/>
          </a:p>
        </p:txBody>
      </p:sp>
      <p:sp>
        <p:nvSpPr>
          <p:cNvPr id="274436" name="Text Box 4"/>
          <p:cNvSpPr txBox="1">
            <a:spLocks noChangeArrowheads="1"/>
          </p:cNvSpPr>
          <p:nvPr/>
        </p:nvSpPr>
        <p:spPr bwMode="auto">
          <a:xfrm>
            <a:off x="14273213" y="3271838"/>
            <a:ext cx="2795587" cy="1552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r>
              <a:rPr lang="en-US" altLang="en-US" sz="2400">
                <a:solidFill>
                  <a:srgbClr val="FF0000"/>
                </a:solidFill>
              </a:rPr>
              <a:t>&lt;</a:t>
            </a:r>
            <a:r>
              <a:rPr lang="en-US" altLang="en-US" sz="2400">
                <a:solidFill>
                  <a:srgbClr val="FF0000"/>
                </a:solidFill>
                <a:sym typeface="Symbol" panose="05050102010706020507" pitchFamily="18" charset="2"/>
              </a:rPr>
              <a:t> is assignment</a:t>
            </a:r>
          </a:p>
          <a:p>
            <a:pPr eaLnBrk="1" hangingPunct="1"/>
            <a:r>
              <a:rPr lang="en-US" altLang="en-US" sz="2400">
                <a:solidFill>
                  <a:srgbClr val="FF0000"/>
                </a:solidFill>
              </a:rPr>
              <a:t>r</a:t>
            </a:r>
            <a:r>
              <a:rPr lang="en-US" altLang="en-US" sz="2400" i="1">
                <a:solidFill>
                  <a:srgbClr val="FF0000"/>
                </a:solidFill>
              </a:rPr>
              <a:t>dist</a:t>
            </a:r>
            <a:r>
              <a:rPr lang="en-US" altLang="en-US" sz="2400">
                <a:solidFill>
                  <a:srgbClr val="FF0000"/>
                </a:solidFill>
              </a:rPr>
              <a:t> functions</a:t>
            </a:r>
          </a:p>
          <a:p>
            <a:pPr eaLnBrk="1" hangingPunct="1"/>
            <a:r>
              <a:rPr lang="en-US" altLang="en-US" sz="2400">
                <a:solidFill>
                  <a:srgbClr val="FF0000"/>
                </a:solidFill>
              </a:rPr>
              <a:t>rlnorm’s arguments</a:t>
            </a:r>
          </a:p>
          <a:p>
            <a:pPr eaLnBrk="1" hangingPunct="1"/>
            <a:r>
              <a:rPr lang="en-US" altLang="en-US" sz="2400">
                <a:solidFill>
                  <a:srgbClr val="FF0000"/>
                </a:solidFill>
              </a:rPr>
              <a:t>pmin and pmax</a:t>
            </a:r>
          </a:p>
        </p:txBody>
      </p:sp>
      <p:sp>
        <p:nvSpPr>
          <p:cNvPr id="53253" name="Rectangle 5"/>
          <p:cNvSpPr>
            <a:spLocks noChangeArrowheads="1"/>
          </p:cNvSpPr>
          <p:nvPr/>
        </p:nvSpPr>
        <p:spPr bwMode="auto">
          <a:xfrm>
            <a:off x="9448800" y="1676400"/>
            <a:ext cx="8458200" cy="457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lnSpc>
                <a:spcPct val="80000"/>
              </a:lnSpc>
              <a:spcBef>
                <a:spcPct val="20000"/>
              </a:spcBef>
            </a:pPr>
            <a:r>
              <a:rPr lang="en-US" altLang="en-US" sz="1400" dirty="0" err="1"/>
              <a:t>rlognorm</a:t>
            </a:r>
            <a:r>
              <a:rPr lang="en-US" altLang="en-US" sz="1400" dirty="0"/>
              <a:t> &lt;</a:t>
            </a:r>
            <a:r>
              <a:rPr lang="en-US" altLang="en-US" sz="1400" dirty="0">
                <a:sym typeface="Symbol" panose="05050102010706020507" pitchFamily="18" charset="2"/>
              </a:rPr>
              <a:t></a:t>
            </a:r>
            <a:r>
              <a:rPr lang="en-US" altLang="en-US" sz="1400" dirty="0"/>
              <a:t> function(</a:t>
            </a:r>
            <a:r>
              <a:rPr lang="en-US" altLang="en-US" sz="1400" dirty="0" err="1"/>
              <a:t>many,a</a:t>
            </a:r>
            <a:r>
              <a:rPr lang="en-US" altLang="en-US" sz="1400" dirty="0"/>
              <a:t>, b) </a:t>
            </a:r>
          </a:p>
          <a:p>
            <a:pPr eaLnBrk="1" hangingPunct="1">
              <a:lnSpc>
                <a:spcPct val="80000"/>
              </a:lnSpc>
              <a:spcBef>
                <a:spcPct val="20000"/>
              </a:spcBef>
            </a:pPr>
            <a:r>
              <a:rPr lang="en-US" altLang="en-US" sz="1400" dirty="0"/>
              <a:t>	return(</a:t>
            </a:r>
            <a:r>
              <a:rPr lang="en-US" altLang="en-US" sz="1400" dirty="0" err="1"/>
              <a:t>rlnorm</a:t>
            </a:r>
            <a:r>
              <a:rPr lang="en-US" altLang="en-US" sz="1400" dirty="0"/>
              <a:t>(</a:t>
            </a:r>
            <a:r>
              <a:rPr lang="en-US" altLang="en-US" sz="1400" dirty="0" err="1"/>
              <a:t>many,log</a:t>
            </a:r>
            <a:r>
              <a:rPr lang="en-US" altLang="en-US" sz="1400" dirty="0"/>
              <a:t>(a^2/</a:t>
            </a:r>
            <a:r>
              <a:rPr lang="en-US" altLang="en-US" sz="1400" dirty="0" err="1"/>
              <a:t>sqrt</a:t>
            </a:r>
            <a:r>
              <a:rPr lang="en-US" altLang="en-US" sz="1400" dirty="0"/>
              <a:t>(a^2+b^2)),</a:t>
            </a:r>
            <a:r>
              <a:rPr lang="en-US" altLang="en-US" sz="1400" dirty="0" err="1"/>
              <a:t>sqrt</a:t>
            </a:r>
            <a:r>
              <a:rPr lang="en-US" altLang="en-US" sz="1400" dirty="0"/>
              <a:t>(log((a^2+b^2)/a^2))))</a:t>
            </a:r>
          </a:p>
          <a:p>
            <a:pPr eaLnBrk="1" hangingPunct="1">
              <a:lnSpc>
                <a:spcPct val="80000"/>
              </a:lnSpc>
              <a:spcBef>
                <a:spcPct val="20000"/>
              </a:spcBef>
            </a:pPr>
            <a:endParaRPr lang="en-US" altLang="en-US" sz="1400" dirty="0"/>
          </a:p>
          <a:p>
            <a:pPr eaLnBrk="1" hangingPunct="1">
              <a:lnSpc>
                <a:spcPct val="80000"/>
              </a:lnSpc>
              <a:spcBef>
                <a:spcPct val="20000"/>
              </a:spcBef>
            </a:pPr>
            <a:r>
              <a:rPr lang="en-US" altLang="en-US" sz="1400" dirty="0"/>
              <a:t>many &lt;</a:t>
            </a:r>
            <a:r>
              <a:rPr lang="en-US" altLang="en-US" sz="1400" dirty="0">
                <a:sym typeface="Symbol" panose="05050102010706020507" pitchFamily="18" charset="2"/>
              </a:rPr>
              <a:t></a:t>
            </a:r>
            <a:r>
              <a:rPr lang="en-US" altLang="en-US" sz="1400" dirty="0"/>
              <a:t> 20000</a:t>
            </a:r>
          </a:p>
          <a:p>
            <a:pPr eaLnBrk="1" hangingPunct="1">
              <a:lnSpc>
                <a:spcPct val="80000"/>
              </a:lnSpc>
              <a:spcBef>
                <a:spcPct val="20000"/>
              </a:spcBef>
            </a:pPr>
            <a:r>
              <a:rPr lang="en-US" altLang="en-US" sz="1400" dirty="0"/>
              <a:t>L &lt;</a:t>
            </a:r>
            <a:r>
              <a:rPr lang="en-US" altLang="en-US" sz="1400" dirty="0">
                <a:sym typeface="Symbol" panose="05050102010706020507" pitchFamily="18" charset="2"/>
              </a:rPr>
              <a:t></a:t>
            </a:r>
            <a:r>
              <a:rPr lang="en-US" altLang="en-US" sz="1400" dirty="0"/>
              <a:t> </a:t>
            </a:r>
            <a:r>
              <a:rPr lang="en-US" altLang="en-US" sz="1400" dirty="0" err="1"/>
              <a:t>runif</a:t>
            </a:r>
            <a:r>
              <a:rPr lang="en-US" altLang="en-US" sz="1400" dirty="0"/>
              <a:t>(many, 80, 120)</a:t>
            </a:r>
          </a:p>
          <a:p>
            <a:pPr eaLnBrk="1" hangingPunct="1">
              <a:lnSpc>
                <a:spcPct val="80000"/>
              </a:lnSpc>
              <a:spcBef>
                <a:spcPct val="20000"/>
              </a:spcBef>
            </a:pPr>
            <a:r>
              <a:rPr lang="en-US" altLang="en-US" sz="1400" dirty="0" err="1"/>
              <a:t>i</a:t>
            </a:r>
            <a:r>
              <a:rPr lang="en-US" altLang="en-US" sz="1400" dirty="0"/>
              <a:t> &lt;</a:t>
            </a:r>
            <a:r>
              <a:rPr lang="en-US" altLang="en-US" sz="1400" dirty="0">
                <a:sym typeface="Symbol" panose="05050102010706020507" pitchFamily="18" charset="2"/>
              </a:rPr>
              <a:t></a:t>
            </a:r>
            <a:r>
              <a:rPr lang="en-US" altLang="en-US" sz="1400" dirty="0"/>
              <a:t> </a:t>
            </a:r>
            <a:r>
              <a:rPr lang="en-US" altLang="en-US" sz="1400" dirty="0" err="1"/>
              <a:t>runif</a:t>
            </a:r>
            <a:r>
              <a:rPr lang="en-US" altLang="en-US" sz="1400" dirty="0"/>
              <a:t>(many, 0.0003 ,0.0008)	</a:t>
            </a:r>
          </a:p>
          <a:p>
            <a:pPr eaLnBrk="1" hangingPunct="1">
              <a:lnSpc>
                <a:spcPct val="80000"/>
              </a:lnSpc>
              <a:spcBef>
                <a:spcPct val="20000"/>
              </a:spcBef>
            </a:pPr>
            <a:r>
              <a:rPr lang="en-US" altLang="en-US" sz="1400" dirty="0"/>
              <a:t>K &lt;</a:t>
            </a:r>
            <a:r>
              <a:rPr lang="en-US" altLang="en-US" sz="1400" dirty="0">
                <a:sym typeface="Symbol" panose="05050102010706020507" pitchFamily="18" charset="2"/>
              </a:rPr>
              <a:t></a:t>
            </a:r>
            <a:r>
              <a:rPr lang="en-US" altLang="en-US" sz="1400" dirty="0"/>
              <a:t> </a:t>
            </a:r>
            <a:r>
              <a:rPr lang="en-US" altLang="en-US" sz="1400" dirty="0" err="1"/>
              <a:t>pmax</a:t>
            </a:r>
            <a:r>
              <a:rPr lang="en-US" altLang="en-US" sz="1400" dirty="0"/>
              <a:t>(300, </a:t>
            </a:r>
            <a:r>
              <a:rPr lang="en-US" altLang="en-US" sz="1400" dirty="0" err="1"/>
              <a:t>pmin</a:t>
            </a:r>
            <a:r>
              <a:rPr lang="en-US" altLang="en-US" sz="1400" dirty="0"/>
              <a:t>(3000, </a:t>
            </a:r>
            <a:r>
              <a:rPr lang="en-US" altLang="en-US" sz="1400" dirty="0" err="1"/>
              <a:t>rlognorm</a:t>
            </a:r>
            <a:r>
              <a:rPr lang="en-US" altLang="en-US" sz="1400" dirty="0"/>
              <a:t>(many, 1000, 750))) </a:t>
            </a:r>
          </a:p>
          <a:p>
            <a:pPr eaLnBrk="1" hangingPunct="1">
              <a:lnSpc>
                <a:spcPct val="80000"/>
              </a:lnSpc>
              <a:spcBef>
                <a:spcPct val="20000"/>
              </a:spcBef>
            </a:pPr>
            <a:r>
              <a:rPr lang="en-US" altLang="en-US" sz="1400" dirty="0"/>
              <a:t>n &lt;</a:t>
            </a:r>
            <a:r>
              <a:rPr lang="en-US" altLang="en-US" sz="1400" dirty="0">
                <a:sym typeface="Symbol" panose="05050102010706020507" pitchFamily="18" charset="2"/>
              </a:rPr>
              <a:t></a:t>
            </a:r>
            <a:r>
              <a:rPr lang="en-US" altLang="en-US" sz="1400" dirty="0"/>
              <a:t> </a:t>
            </a:r>
            <a:r>
              <a:rPr lang="en-US" altLang="en-US" sz="1400" dirty="0" err="1"/>
              <a:t>pmax</a:t>
            </a:r>
            <a:r>
              <a:rPr lang="en-US" altLang="en-US" sz="1400" dirty="0"/>
              <a:t>(0.2, </a:t>
            </a:r>
            <a:r>
              <a:rPr lang="en-US" altLang="en-US" sz="1400" dirty="0" err="1"/>
              <a:t>pmin</a:t>
            </a:r>
            <a:r>
              <a:rPr lang="en-US" altLang="en-US" sz="1400" dirty="0"/>
              <a:t>(0.35, </a:t>
            </a:r>
            <a:r>
              <a:rPr lang="en-US" altLang="en-US" sz="1400" dirty="0" err="1"/>
              <a:t>rlognorm</a:t>
            </a:r>
            <a:r>
              <a:rPr lang="en-US" altLang="en-US" sz="1400" dirty="0"/>
              <a:t>(many, 0.25, 0.05)))</a:t>
            </a:r>
          </a:p>
          <a:p>
            <a:pPr eaLnBrk="1" hangingPunct="1">
              <a:lnSpc>
                <a:spcPct val="80000"/>
              </a:lnSpc>
              <a:spcBef>
                <a:spcPct val="20000"/>
              </a:spcBef>
            </a:pPr>
            <a:r>
              <a:rPr lang="en-US" altLang="en-US" sz="1400" dirty="0"/>
              <a:t>BD &lt;</a:t>
            </a:r>
            <a:r>
              <a:rPr lang="en-US" altLang="en-US" sz="1400" dirty="0">
                <a:sym typeface="Symbol" panose="05050102010706020507" pitchFamily="18" charset="2"/>
              </a:rPr>
              <a:t></a:t>
            </a:r>
            <a:r>
              <a:rPr lang="en-US" altLang="en-US" sz="1400" dirty="0"/>
              <a:t> </a:t>
            </a:r>
            <a:r>
              <a:rPr lang="en-US" altLang="en-US" sz="1400" dirty="0" err="1"/>
              <a:t>pmax</a:t>
            </a:r>
            <a:r>
              <a:rPr lang="en-US" altLang="en-US" sz="1400" dirty="0"/>
              <a:t>(1500, </a:t>
            </a:r>
            <a:r>
              <a:rPr lang="en-US" altLang="en-US" sz="1400" dirty="0" err="1"/>
              <a:t>pmin</a:t>
            </a:r>
            <a:r>
              <a:rPr lang="en-US" altLang="en-US" sz="1400" dirty="0"/>
              <a:t>(1750, </a:t>
            </a:r>
            <a:r>
              <a:rPr lang="en-US" altLang="en-US" sz="1400" dirty="0" err="1"/>
              <a:t>rlognorm</a:t>
            </a:r>
            <a:r>
              <a:rPr lang="en-US" altLang="en-US" sz="1400" dirty="0"/>
              <a:t>(many, 1650, 100)))</a:t>
            </a:r>
          </a:p>
          <a:p>
            <a:pPr eaLnBrk="1" hangingPunct="1">
              <a:lnSpc>
                <a:spcPct val="80000"/>
              </a:lnSpc>
              <a:spcBef>
                <a:spcPct val="20000"/>
              </a:spcBef>
            </a:pPr>
            <a:r>
              <a:rPr lang="en-US" altLang="en-US" sz="1400" dirty="0" err="1"/>
              <a:t>foc</a:t>
            </a:r>
            <a:r>
              <a:rPr lang="en-US" altLang="en-US" sz="1400" dirty="0"/>
              <a:t> &lt;</a:t>
            </a:r>
            <a:r>
              <a:rPr lang="en-US" altLang="en-US" sz="1400" dirty="0">
                <a:sym typeface="Symbol" panose="05050102010706020507" pitchFamily="18" charset="2"/>
              </a:rPr>
              <a:t></a:t>
            </a:r>
            <a:r>
              <a:rPr lang="en-US" altLang="en-US" sz="1400" dirty="0"/>
              <a:t> </a:t>
            </a:r>
            <a:r>
              <a:rPr lang="en-US" altLang="en-US" sz="1400" dirty="0" err="1"/>
              <a:t>runif</a:t>
            </a:r>
            <a:r>
              <a:rPr lang="en-US" altLang="en-US" sz="1400" dirty="0"/>
              <a:t>(many, 0.0001, 0.005)</a:t>
            </a:r>
          </a:p>
          <a:p>
            <a:pPr eaLnBrk="1" hangingPunct="1">
              <a:lnSpc>
                <a:spcPct val="80000"/>
              </a:lnSpc>
              <a:spcBef>
                <a:spcPct val="20000"/>
              </a:spcBef>
            </a:pPr>
            <a:r>
              <a:rPr lang="en-US" altLang="en-US" sz="1400" dirty="0" err="1"/>
              <a:t>Koc</a:t>
            </a:r>
            <a:r>
              <a:rPr lang="en-US" altLang="en-US" sz="1400" dirty="0"/>
              <a:t> &lt;</a:t>
            </a:r>
            <a:r>
              <a:rPr lang="en-US" altLang="en-US" sz="1400" dirty="0">
                <a:sym typeface="Symbol" panose="05050102010706020507" pitchFamily="18" charset="2"/>
              </a:rPr>
              <a:t></a:t>
            </a:r>
            <a:r>
              <a:rPr lang="en-US" altLang="en-US" sz="1400" dirty="0"/>
              <a:t> </a:t>
            </a:r>
            <a:r>
              <a:rPr lang="en-US" altLang="en-US" sz="1400" dirty="0" err="1"/>
              <a:t>pmax</a:t>
            </a:r>
            <a:r>
              <a:rPr lang="en-US" altLang="en-US" sz="1400" dirty="0"/>
              <a:t>(5, </a:t>
            </a:r>
            <a:r>
              <a:rPr lang="en-US" altLang="en-US" sz="1400" dirty="0" err="1"/>
              <a:t>pmin</a:t>
            </a:r>
            <a:r>
              <a:rPr lang="en-US" altLang="en-US" sz="1400" dirty="0"/>
              <a:t>(20, </a:t>
            </a:r>
            <a:r>
              <a:rPr lang="en-US" altLang="en-US" sz="1400" dirty="0" err="1"/>
              <a:t>rnorm</a:t>
            </a:r>
            <a:r>
              <a:rPr lang="en-US" altLang="en-US" sz="1400" dirty="0"/>
              <a:t>(many, 10, 3)))</a:t>
            </a:r>
          </a:p>
          <a:p>
            <a:pPr eaLnBrk="1" hangingPunct="1">
              <a:lnSpc>
                <a:spcPct val="80000"/>
              </a:lnSpc>
              <a:spcBef>
                <a:spcPct val="20000"/>
              </a:spcBef>
            </a:pPr>
            <a:endParaRPr lang="en-US" altLang="en-US" sz="1400" dirty="0"/>
          </a:p>
          <a:p>
            <a:pPr eaLnBrk="1" hangingPunct="1">
              <a:lnSpc>
                <a:spcPct val="80000"/>
              </a:lnSpc>
              <a:spcBef>
                <a:spcPct val="20000"/>
              </a:spcBef>
            </a:pPr>
            <a:r>
              <a:rPr lang="en-US" altLang="en-US" sz="1400" dirty="0"/>
              <a:t>T &lt;</a:t>
            </a:r>
            <a:r>
              <a:rPr lang="en-US" altLang="en-US" sz="1400" dirty="0">
                <a:sym typeface="Symbol" panose="05050102010706020507" pitchFamily="18" charset="2"/>
              </a:rPr>
              <a:t></a:t>
            </a:r>
            <a:r>
              <a:rPr lang="en-US" altLang="en-US" sz="1400" dirty="0"/>
              <a:t> (n + BD * </a:t>
            </a:r>
            <a:r>
              <a:rPr lang="en-US" altLang="en-US" sz="1400" dirty="0" err="1"/>
              <a:t>foc</a:t>
            </a:r>
            <a:r>
              <a:rPr lang="en-US" altLang="en-US" sz="1400" dirty="0"/>
              <a:t> * </a:t>
            </a:r>
            <a:r>
              <a:rPr lang="en-US" altLang="en-US" sz="1400" dirty="0" err="1"/>
              <a:t>Koc</a:t>
            </a:r>
            <a:r>
              <a:rPr lang="en-US" altLang="en-US" sz="1400" dirty="0"/>
              <a:t>) * L / (K * </a:t>
            </a:r>
            <a:r>
              <a:rPr lang="en-US" altLang="en-US" sz="1400" dirty="0" err="1"/>
              <a:t>i</a:t>
            </a:r>
            <a:r>
              <a:rPr lang="en-US" altLang="en-US" sz="1400" dirty="0"/>
              <a:t>) </a:t>
            </a:r>
          </a:p>
          <a:p>
            <a:pPr eaLnBrk="1" hangingPunct="1">
              <a:lnSpc>
                <a:spcPct val="80000"/>
              </a:lnSpc>
              <a:spcBef>
                <a:spcPct val="20000"/>
              </a:spcBef>
            </a:pPr>
            <a:endParaRPr lang="en-US" altLang="en-US" sz="1400" dirty="0"/>
          </a:p>
          <a:p>
            <a:pPr eaLnBrk="1" hangingPunct="1">
              <a:lnSpc>
                <a:spcPct val="80000"/>
              </a:lnSpc>
              <a:spcBef>
                <a:spcPct val="20000"/>
              </a:spcBef>
            </a:pPr>
            <a:r>
              <a:rPr lang="en-US" altLang="en-US" sz="1400" dirty="0"/>
              <a:t>summary(T)</a:t>
            </a:r>
          </a:p>
          <a:p>
            <a:pPr eaLnBrk="1" hangingPunct="1">
              <a:lnSpc>
                <a:spcPct val="80000"/>
              </a:lnSpc>
              <a:spcBef>
                <a:spcPct val="20000"/>
              </a:spcBef>
            </a:pPr>
            <a:r>
              <a:rPr lang="en-US" altLang="en-US" sz="1400" dirty="0"/>
              <a:t>    </a:t>
            </a:r>
            <a:r>
              <a:rPr lang="en-US" altLang="en-US" sz="1400" b="1" dirty="0"/>
              <a:t>Min.  	1st Qu.   	Median     	Mean  	3rd Qu.  	Max. </a:t>
            </a:r>
          </a:p>
          <a:p>
            <a:pPr eaLnBrk="1" hangingPunct="1">
              <a:lnSpc>
                <a:spcPct val="80000"/>
              </a:lnSpc>
              <a:spcBef>
                <a:spcPct val="20000"/>
              </a:spcBef>
            </a:pPr>
            <a:r>
              <a:rPr lang="en-US" altLang="en-US" sz="1400" b="1" dirty="0"/>
              <a:t>   100.4   	3853.0   	8111.0  	12460.0  	16950.0 	108800.0 </a:t>
            </a:r>
          </a:p>
          <a:p>
            <a:pPr eaLnBrk="1" hangingPunct="1">
              <a:lnSpc>
                <a:spcPct val="80000"/>
              </a:lnSpc>
              <a:spcBef>
                <a:spcPct val="20000"/>
              </a:spcBef>
            </a:pPr>
            <a:endParaRPr lang="en-US" altLang="en-US" sz="1400" b="1" dirty="0"/>
          </a:p>
          <a:p>
            <a:pPr eaLnBrk="1" hangingPunct="1">
              <a:lnSpc>
                <a:spcPct val="80000"/>
              </a:lnSpc>
              <a:spcBef>
                <a:spcPct val="20000"/>
              </a:spcBef>
            </a:pPr>
            <a:r>
              <a:rPr lang="en-US" altLang="en-US" sz="1400" dirty="0"/>
              <a:t>plot(sort(T), 1:many/many, t='s', </a:t>
            </a:r>
            <a:r>
              <a:rPr lang="en-US" altLang="en-US" sz="1400" dirty="0" err="1"/>
              <a:t>xlab</a:t>
            </a:r>
            <a:r>
              <a:rPr lang="en-US" altLang="en-US" sz="1400" dirty="0"/>
              <a:t>='T', </a:t>
            </a:r>
            <a:r>
              <a:rPr lang="en-US" altLang="en-US" sz="1400" dirty="0" err="1"/>
              <a:t>ylab</a:t>
            </a:r>
            <a:r>
              <a:rPr lang="en-US" altLang="en-US" sz="1400" dirty="0"/>
              <a:t>='Probability')</a:t>
            </a:r>
          </a:p>
          <a:p>
            <a:pPr eaLnBrk="1" hangingPunct="1">
              <a:lnSpc>
                <a:spcPct val="80000"/>
              </a:lnSpc>
              <a:spcBef>
                <a:spcPct val="20000"/>
              </a:spcBef>
            </a:pPr>
            <a:endParaRPr lang="en-US" altLang="en-US" sz="1400" dirty="0"/>
          </a:p>
          <a:p>
            <a:pPr eaLnBrk="1" hangingPunct="1">
              <a:lnSpc>
                <a:spcPct val="80000"/>
              </a:lnSpc>
              <a:spcBef>
                <a:spcPct val="20000"/>
              </a:spcBef>
            </a:pPr>
            <a:r>
              <a:rPr lang="en-US" altLang="en-US" sz="1400" dirty="0"/>
              <a:t>D = T[T&lt;500]</a:t>
            </a:r>
          </a:p>
          <a:p>
            <a:pPr eaLnBrk="1" hangingPunct="1">
              <a:lnSpc>
                <a:spcPct val="80000"/>
              </a:lnSpc>
              <a:spcBef>
                <a:spcPct val="20000"/>
              </a:spcBef>
            </a:pPr>
            <a:r>
              <a:rPr lang="en-US" altLang="en-US" sz="1400" dirty="0"/>
              <a:t>plot(sort(D), 1:length(D)/many, t='s', </a:t>
            </a:r>
            <a:r>
              <a:rPr lang="en-US" altLang="en-US" sz="1400" dirty="0" err="1"/>
              <a:t>xlab</a:t>
            </a:r>
            <a:r>
              <a:rPr lang="en-US" altLang="en-US" sz="1400" dirty="0"/>
              <a:t>='T', </a:t>
            </a:r>
            <a:r>
              <a:rPr lang="en-US" altLang="en-US" sz="1400" dirty="0" err="1"/>
              <a:t>ylab</a:t>
            </a:r>
            <a:r>
              <a:rPr lang="en-US" altLang="en-US" sz="1400" dirty="0"/>
              <a:t>='Probability', </a:t>
            </a:r>
            <a:r>
              <a:rPr lang="en-US" altLang="en-US" sz="1400" dirty="0" err="1"/>
              <a:t>ylim</a:t>
            </a:r>
            <a:r>
              <a:rPr lang="en-US" altLang="en-US" sz="1400" dirty="0"/>
              <a:t>=c(0,1))</a:t>
            </a:r>
          </a:p>
          <a:p>
            <a:pPr eaLnBrk="1" hangingPunct="1">
              <a:lnSpc>
                <a:spcPct val="80000"/>
              </a:lnSpc>
              <a:spcBef>
                <a:spcPct val="20000"/>
              </a:spcBef>
            </a:pPr>
            <a:r>
              <a:rPr lang="en-US" altLang="en-US" sz="1400" dirty="0"/>
              <a:t>length(D)/many</a:t>
            </a:r>
          </a:p>
          <a:p>
            <a:pPr eaLnBrk="1" hangingPunct="1">
              <a:lnSpc>
                <a:spcPct val="80000"/>
              </a:lnSpc>
              <a:spcBef>
                <a:spcPct val="20000"/>
              </a:spcBef>
            </a:pPr>
            <a:r>
              <a:rPr lang="en-US" altLang="en-US" sz="1400" dirty="0"/>
              <a:t>     </a:t>
            </a:r>
            <a:r>
              <a:rPr lang="en-US" altLang="en-US" sz="1400" b="1" dirty="0"/>
              <a:t>0.017</a:t>
            </a:r>
          </a:p>
        </p:txBody>
      </p:sp>
      <p:sp>
        <p:nvSpPr>
          <p:cNvPr id="274438" name="Rectangle 6"/>
          <p:cNvSpPr>
            <a:spLocks noChangeArrowheads="1"/>
          </p:cNvSpPr>
          <p:nvPr/>
        </p:nvSpPr>
        <p:spPr bwMode="auto">
          <a:xfrm>
            <a:off x="9448800" y="609600"/>
            <a:ext cx="7772400" cy="1143000"/>
          </a:xfrm>
          <a:prstGeom prst="rect">
            <a:avLst/>
          </a:prstGeom>
          <a:noFill/>
          <a:ln w="9525">
            <a:noFill/>
            <a:miter lim="800000"/>
            <a:headEnd/>
            <a:tailEnd/>
          </a:ln>
          <a:effectLst/>
        </p:spPr>
        <p:txBody>
          <a:bodyPr anchor="ctr"/>
          <a:lstStyle/>
          <a:p>
            <a:pPr>
              <a:defRPr/>
            </a:pPr>
            <a:r>
              <a:rPr lang="en-US" sz="4400" dirty="0">
                <a:solidFill>
                  <a:schemeClr val="tx2"/>
                </a:solidFill>
                <a:effectLst>
                  <a:outerShdw blurRad="38100" dist="38100" dir="2700000" algn="tl">
                    <a:srgbClr val="C0C0C0"/>
                  </a:outerShdw>
                </a:effectLst>
                <a:latin typeface="+mn-lt"/>
              </a:rPr>
              <a:t>Implementation in R</a:t>
            </a:r>
          </a:p>
        </p:txBody>
      </p:sp>
      <p:sp>
        <p:nvSpPr>
          <p:cNvPr id="53256" name="TextBox 8"/>
          <p:cNvSpPr txBox="1">
            <a:spLocks noChangeArrowheads="1"/>
          </p:cNvSpPr>
          <p:nvPr/>
        </p:nvSpPr>
        <p:spPr bwMode="auto">
          <a:xfrm>
            <a:off x="4572000" y="5029200"/>
            <a:ext cx="408116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r>
              <a:rPr lang="en-US" altLang="en-US" sz="1800" dirty="0">
                <a:latin typeface="+mn-lt"/>
              </a:rPr>
              <a:t> # all variables assumed independent</a:t>
            </a:r>
          </a:p>
        </p:txBody>
      </p:sp>
      <p:sp>
        <p:nvSpPr>
          <p:cNvPr id="3" name="TextBox 2"/>
          <p:cNvSpPr txBox="1"/>
          <p:nvPr/>
        </p:nvSpPr>
        <p:spPr>
          <a:xfrm>
            <a:off x="4963047" y="6336268"/>
            <a:ext cx="4180953" cy="369332"/>
          </a:xfrm>
          <a:prstGeom prst="rect">
            <a:avLst/>
          </a:prstGeom>
          <a:noFill/>
        </p:spPr>
        <p:txBody>
          <a:bodyPr wrap="none" rtlCol="0">
            <a:spAutoFit/>
          </a:bodyPr>
          <a:lstStyle/>
          <a:p>
            <a:r>
              <a:rPr lang="en-US" dirty="0">
                <a:solidFill>
                  <a:srgbClr val="0000FF"/>
                </a:solidFill>
                <a:latin typeface="+mn-lt"/>
              </a:rPr>
              <a:t>How’d we get negative some travel times?</a:t>
            </a:r>
          </a:p>
        </p:txBody>
      </p:sp>
    </p:spTree>
    <p:extLst>
      <p:ext uri="{BB962C8B-B14F-4D97-AF65-F5344CB8AC3E}">
        <p14:creationId xmlns:p14="http://schemas.microsoft.com/office/powerpoint/2010/main" val="813495979"/>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74436"/>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0" presetClass="entr" presetSubtype="0" fill="hold" nodeType="clickEffect">
                                  <p:stCondLst>
                                    <p:cond delay="0"/>
                                  </p:stCondLst>
                                  <p:childTnLst>
                                    <p:set>
                                      <p:cBhvr>
                                        <p:cTn id="10" dur="1" fill="hold">
                                          <p:stCondLst>
                                            <p:cond delay="0"/>
                                          </p:stCondLst>
                                        </p:cTn>
                                        <p:tgtEl>
                                          <p:spTgt spid="53251">
                                            <p:txEl>
                                              <p:pRg st="14" end="14"/>
                                            </p:txEl>
                                          </p:spTgt>
                                        </p:tgtEl>
                                        <p:attrNameLst>
                                          <p:attrName>style.visibility</p:attrName>
                                        </p:attrNameLst>
                                      </p:cBhvr>
                                      <p:to>
                                        <p:strVal val="visible"/>
                                      </p:to>
                                    </p:set>
                                    <p:animEffect transition="in" filter="fade">
                                      <p:cBhvr>
                                        <p:cTn id="11" dur="500"/>
                                        <p:tgtEl>
                                          <p:spTgt spid="53251">
                                            <p:txEl>
                                              <p:pRg st="14" end="14"/>
                                            </p:txEl>
                                          </p:spTgt>
                                        </p:tgtEl>
                                      </p:cBhvr>
                                    </p:animEffect>
                                  </p:childTnLst>
                                </p:cTn>
                              </p:par>
                            </p:childTnLst>
                          </p:cTn>
                        </p:par>
                      </p:childTnLst>
                    </p:cTn>
                  </p:par>
                  <p:par>
                    <p:cTn id="12" fill="hold">
                      <p:stCondLst>
                        <p:cond delay="indefinite"/>
                      </p:stCondLst>
                      <p:childTnLst>
                        <p:par>
                          <p:cTn id="13" fill="hold">
                            <p:stCondLst>
                              <p:cond delay="0"/>
                            </p:stCondLst>
                            <p:childTnLst>
                              <p:par>
                                <p:cTn id="14" presetID="10" presetClass="entr" presetSubtype="0" fill="hold" nodeType="clickEffect">
                                  <p:stCondLst>
                                    <p:cond delay="0"/>
                                  </p:stCondLst>
                                  <p:childTnLst>
                                    <p:set>
                                      <p:cBhvr>
                                        <p:cTn id="15" dur="1" fill="hold">
                                          <p:stCondLst>
                                            <p:cond delay="0"/>
                                          </p:stCondLst>
                                        </p:cTn>
                                        <p:tgtEl>
                                          <p:spTgt spid="53251">
                                            <p:txEl>
                                              <p:pRg st="16" end="16"/>
                                            </p:txEl>
                                          </p:spTgt>
                                        </p:tgtEl>
                                        <p:attrNameLst>
                                          <p:attrName>style.visibility</p:attrName>
                                        </p:attrNameLst>
                                      </p:cBhvr>
                                      <p:to>
                                        <p:strVal val="visible"/>
                                      </p:to>
                                    </p:set>
                                    <p:animEffect transition="in" filter="fade">
                                      <p:cBhvr>
                                        <p:cTn id="16" dur="500"/>
                                        <p:tgtEl>
                                          <p:spTgt spid="53251">
                                            <p:txEl>
                                              <p:pRg st="16" end="16"/>
                                            </p:txEl>
                                          </p:spTgt>
                                        </p:tgtEl>
                                      </p:cBhvr>
                                    </p:animEffect>
                                  </p:childTnLst>
                                </p:cTn>
                              </p:par>
                              <p:par>
                                <p:cTn id="17" presetID="10" presetClass="entr" presetSubtype="0" fill="hold" nodeType="withEffect">
                                  <p:stCondLst>
                                    <p:cond delay="0"/>
                                  </p:stCondLst>
                                  <p:childTnLst>
                                    <p:set>
                                      <p:cBhvr>
                                        <p:cTn id="18" dur="1" fill="hold">
                                          <p:stCondLst>
                                            <p:cond delay="0"/>
                                          </p:stCondLst>
                                        </p:cTn>
                                        <p:tgtEl>
                                          <p:spTgt spid="53251">
                                            <p:txEl>
                                              <p:pRg st="17" end="17"/>
                                            </p:txEl>
                                          </p:spTgt>
                                        </p:tgtEl>
                                        <p:attrNameLst>
                                          <p:attrName>style.visibility</p:attrName>
                                        </p:attrNameLst>
                                      </p:cBhvr>
                                      <p:to>
                                        <p:strVal val="visible"/>
                                      </p:to>
                                    </p:set>
                                    <p:animEffect transition="in" filter="fade">
                                      <p:cBhvr>
                                        <p:cTn id="19" dur="500"/>
                                        <p:tgtEl>
                                          <p:spTgt spid="53251">
                                            <p:txEl>
                                              <p:pRg st="17" end="17"/>
                                            </p:txEl>
                                          </p:spTgt>
                                        </p:tgtEl>
                                      </p:cBhvr>
                                    </p:animEffect>
                                  </p:childTnLst>
                                </p:cTn>
                              </p:par>
                              <p:par>
                                <p:cTn id="20" presetID="10" presetClass="entr" presetSubtype="0" fill="hold" nodeType="withEffect">
                                  <p:stCondLst>
                                    <p:cond delay="0"/>
                                  </p:stCondLst>
                                  <p:childTnLst>
                                    <p:set>
                                      <p:cBhvr>
                                        <p:cTn id="21" dur="1" fill="hold">
                                          <p:stCondLst>
                                            <p:cond delay="0"/>
                                          </p:stCondLst>
                                        </p:cTn>
                                        <p:tgtEl>
                                          <p:spTgt spid="53251">
                                            <p:txEl>
                                              <p:pRg st="18" end="18"/>
                                            </p:txEl>
                                          </p:spTgt>
                                        </p:tgtEl>
                                        <p:attrNameLst>
                                          <p:attrName>style.visibility</p:attrName>
                                        </p:attrNameLst>
                                      </p:cBhvr>
                                      <p:to>
                                        <p:strVal val="visible"/>
                                      </p:to>
                                    </p:set>
                                    <p:animEffect transition="in" filter="fade">
                                      <p:cBhvr>
                                        <p:cTn id="22" dur="500"/>
                                        <p:tgtEl>
                                          <p:spTgt spid="53251">
                                            <p:txEl>
                                              <p:pRg st="18" end="18"/>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grpId="0" nodeType="clickEffect">
                                  <p:stCondLst>
                                    <p:cond delay="0"/>
                                  </p:stCondLst>
                                  <p:childTnLst>
                                    <p:set>
                                      <p:cBhvr>
                                        <p:cTn id="26" dur="1" fill="hold">
                                          <p:stCondLst>
                                            <p:cond delay="0"/>
                                          </p:stCondLst>
                                        </p:cTn>
                                        <p:tgtEl>
                                          <p:spTgt spid="3"/>
                                        </p:tgtEl>
                                        <p:attrNameLst>
                                          <p:attrName>style.visibility</p:attrName>
                                        </p:attrNameLst>
                                      </p:cBhvr>
                                      <p:to>
                                        <p:strVal val="visible"/>
                                      </p:to>
                                    </p:set>
                                    <p:animEffect transition="in" filter="fade">
                                      <p:cBhvr>
                                        <p:cTn id="2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4436" grpId="0"/>
      <p:bldP spid="3" grpId="0"/>
    </p:bldLst>
  </p:timing>
</p:sld>
</file>

<file path=ppt/slides/slide3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Rectangle 7"/>
          <p:cNvSpPr>
            <a:spLocks noGrp="1" noChangeArrowheads="1"/>
          </p:cNvSpPr>
          <p:nvPr>
            <p:ph type="title"/>
          </p:nvPr>
        </p:nvSpPr>
        <p:spPr/>
        <p:txBody>
          <a:bodyPr/>
          <a:lstStyle/>
          <a:p>
            <a:pPr eaLnBrk="1" hangingPunct="1"/>
            <a:r>
              <a:rPr lang="en-US" altLang="en-US"/>
              <a:t>Uniforms approach</a:t>
            </a:r>
          </a:p>
        </p:txBody>
      </p:sp>
      <p:sp>
        <p:nvSpPr>
          <p:cNvPr id="12291" name="Content Placeholder 3"/>
          <p:cNvSpPr txBox="1">
            <a:spLocks/>
          </p:cNvSpPr>
          <p:nvPr/>
        </p:nvSpPr>
        <p:spPr bwMode="auto">
          <a:xfrm>
            <a:off x="457200" y="5267325"/>
            <a:ext cx="8229600" cy="1295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algn="l">
              <a:spcBef>
                <a:spcPct val="20000"/>
              </a:spcBef>
              <a:buFontTx/>
              <a:buChar char="•"/>
            </a:pPr>
            <a:r>
              <a:rPr lang="en-US" altLang="en-US" sz="3200">
                <a:latin typeface="Times New Roman" panose="02020603050405020304" pitchFamily="18" charset="0"/>
              </a:rPr>
              <a:t>Mixture (vertical average) of uniforms</a:t>
            </a:r>
          </a:p>
          <a:p>
            <a:pPr algn="l">
              <a:spcBef>
                <a:spcPct val="20000"/>
              </a:spcBef>
              <a:buFontTx/>
              <a:buChar char="•"/>
            </a:pPr>
            <a:r>
              <a:rPr lang="en-US" altLang="en-US" sz="3200">
                <a:latin typeface="Times New Roman" panose="02020603050405020304" pitchFamily="18" charset="0"/>
              </a:rPr>
              <a:t>Conflates incertitude and variability</a:t>
            </a:r>
          </a:p>
        </p:txBody>
      </p:sp>
      <p:sp>
        <p:nvSpPr>
          <p:cNvPr id="12292" name="AutoShape 6"/>
          <p:cNvSpPr>
            <a:spLocks noChangeAspect="1" noChangeArrowheads="1" noTextEdit="1"/>
          </p:cNvSpPr>
          <p:nvPr/>
        </p:nvSpPr>
        <p:spPr bwMode="auto">
          <a:xfrm>
            <a:off x="0" y="1666875"/>
            <a:ext cx="9144000" cy="3590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12293" name="Rectangle 8"/>
          <p:cNvSpPr>
            <a:spLocks noChangeArrowheads="1"/>
          </p:cNvSpPr>
          <p:nvPr/>
        </p:nvSpPr>
        <p:spPr bwMode="auto">
          <a:xfrm>
            <a:off x="1501775" y="4559300"/>
            <a:ext cx="158750" cy="381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n-US" altLang="en-US" sz="2500">
                <a:solidFill>
                  <a:srgbClr val="000000"/>
                </a:solidFill>
                <a:latin typeface="Times New Roman" panose="02020603050405020304" pitchFamily="18" charset="0"/>
              </a:rPr>
              <a:t>2</a:t>
            </a:r>
            <a:endParaRPr lang="en-US" altLang="en-US"/>
          </a:p>
        </p:txBody>
      </p:sp>
      <p:sp>
        <p:nvSpPr>
          <p:cNvPr id="12294" name="Rectangle 9"/>
          <p:cNvSpPr>
            <a:spLocks noChangeArrowheads="1"/>
          </p:cNvSpPr>
          <p:nvPr/>
        </p:nvSpPr>
        <p:spPr bwMode="auto">
          <a:xfrm>
            <a:off x="2143125" y="4559300"/>
            <a:ext cx="158750" cy="381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n-US" altLang="en-US" sz="2500">
                <a:solidFill>
                  <a:srgbClr val="000000"/>
                </a:solidFill>
                <a:latin typeface="Times New Roman" panose="02020603050405020304" pitchFamily="18" charset="0"/>
              </a:rPr>
              <a:t>4</a:t>
            </a:r>
            <a:endParaRPr lang="en-US" altLang="en-US"/>
          </a:p>
        </p:txBody>
      </p:sp>
      <p:sp>
        <p:nvSpPr>
          <p:cNvPr id="12295" name="Rectangle 10"/>
          <p:cNvSpPr>
            <a:spLocks noChangeArrowheads="1"/>
          </p:cNvSpPr>
          <p:nvPr/>
        </p:nvSpPr>
        <p:spPr bwMode="auto">
          <a:xfrm>
            <a:off x="2813050" y="4559300"/>
            <a:ext cx="158750" cy="381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n-US" altLang="en-US" sz="2500">
                <a:solidFill>
                  <a:srgbClr val="000000"/>
                </a:solidFill>
                <a:latin typeface="Times New Roman" panose="02020603050405020304" pitchFamily="18" charset="0"/>
              </a:rPr>
              <a:t>6</a:t>
            </a:r>
            <a:endParaRPr lang="en-US" altLang="en-US"/>
          </a:p>
        </p:txBody>
      </p:sp>
      <p:sp>
        <p:nvSpPr>
          <p:cNvPr id="12296" name="Rectangle 11"/>
          <p:cNvSpPr>
            <a:spLocks noChangeArrowheads="1"/>
          </p:cNvSpPr>
          <p:nvPr/>
        </p:nvSpPr>
        <p:spPr bwMode="auto">
          <a:xfrm>
            <a:off x="3497263" y="4559300"/>
            <a:ext cx="158750" cy="381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n-US" altLang="en-US" sz="2500">
                <a:solidFill>
                  <a:srgbClr val="000000"/>
                </a:solidFill>
                <a:latin typeface="Times New Roman" panose="02020603050405020304" pitchFamily="18" charset="0"/>
              </a:rPr>
              <a:t>8</a:t>
            </a:r>
            <a:endParaRPr lang="en-US" altLang="en-US"/>
          </a:p>
        </p:txBody>
      </p:sp>
      <p:sp>
        <p:nvSpPr>
          <p:cNvPr id="12297" name="Rectangle 12"/>
          <p:cNvSpPr>
            <a:spLocks noChangeArrowheads="1"/>
          </p:cNvSpPr>
          <p:nvPr/>
        </p:nvSpPr>
        <p:spPr bwMode="auto">
          <a:xfrm rot="-5400000">
            <a:off x="-931068" y="3015456"/>
            <a:ext cx="2487612"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n-US" altLang="en-US" sz="2100">
                <a:solidFill>
                  <a:srgbClr val="000000"/>
                </a:solidFill>
                <a:latin typeface="Times New Roman" panose="02020603050405020304" pitchFamily="18" charset="0"/>
              </a:rPr>
              <a:t>Cumulative probability</a:t>
            </a:r>
            <a:endParaRPr lang="en-US" altLang="en-US"/>
          </a:p>
        </p:txBody>
      </p:sp>
      <p:sp>
        <p:nvSpPr>
          <p:cNvPr id="12298" name="Rectangle 13"/>
          <p:cNvSpPr>
            <a:spLocks noChangeArrowheads="1"/>
          </p:cNvSpPr>
          <p:nvPr/>
        </p:nvSpPr>
        <p:spPr bwMode="auto">
          <a:xfrm>
            <a:off x="2525713" y="4843463"/>
            <a:ext cx="193675" cy="381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n-US" altLang="en-US" sz="2500" i="1">
                <a:solidFill>
                  <a:srgbClr val="000000"/>
                </a:solidFill>
                <a:latin typeface="Times New Roman" panose="02020603050405020304" pitchFamily="18" charset="0"/>
              </a:rPr>
              <a:t>X</a:t>
            </a:r>
            <a:endParaRPr lang="en-US" altLang="en-US"/>
          </a:p>
        </p:txBody>
      </p:sp>
      <p:sp>
        <p:nvSpPr>
          <p:cNvPr id="12299" name="Rectangle 14"/>
          <p:cNvSpPr>
            <a:spLocks noChangeArrowheads="1"/>
          </p:cNvSpPr>
          <p:nvPr/>
        </p:nvSpPr>
        <p:spPr bwMode="auto">
          <a:xfrm>
            <a:off x="6848475" y="4843463"/>
            <a:ext cx="193675" cy="381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n-US" altLang="en-US" sz="2500" i="1">
                <a:solidFill>
                  <a:srgbClr val="000000"/>
                </a:solidFill>
                <a:latin typeface="Times New Roman" panose="02020603050405020304" pitchFamily="18" charset="0"/>
              </a:rPr>
              <a:t>X</a:t>
            </a:r>
            <a:endParaRPr lang="en-US" altLang="en-US"/>
          </a:p>
        </p:txBody>
      </p:sp>
      <p:sp>
        <p:nvSpPr>
          <p:cNvPr id="12300" name="Rectangle 15"/>
          <p:cNvSpPr>
            <a:spLocks noChangeArrowheads="1"/>
          </p:cNvSpPr>
          <p:nvPr/>
        </p:nvSpPr>
        <p:spPr bwMode="auto">
          <a:xfrm>
            <a:off x="1504950" y="2287588"/>
            <a:ext cx="900113" cy="381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n-US" altLang="en-US" sz="2500">
                <a:solidFill>
                  <a:srgbClr val="FF0000"/>
                </a:solidFill>
                <a:latin typeface="Times New Roman" panose="02020603050405020304" pitchFamily="18" charset="0"/>
              </a:rPr>
              <a:t>Skinny</a:t>
            </a:r>
            <a:endParaRPr lang="en-US" altLang="en-US">
              <a:solidFill>
                <a:srgbClr val="FF0000"/>
              </a:solidFill>
            </a:endParaRPr>
          </a:p>
        </p:txBody>
      </p:sp>
      <p:sp>
        <p:nvSpPr>
          <p:cNvPr id="12301" name="Rectangle 16"/>
          <p:cNvSpPr>
            <a:spLocks noChangeArrowheads="1"/>
          </p:cNvSpPr>
          <p:nvPr/>
        </p:nvSpPr>
        <p:spPr bwMode="auto">
          <a:xfrm>
            <a:off x="5824538" y="2287588"/>
            <a:ext cx="706437" cy="381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n-US" altLang="en-US" sz="2500">
                <a:solidFill>
                  <a:srgbClr val="0000CC"/>
                </a:solidFill>
                <a:latin typeface="Times New Roman" panose="02020603050405020304" pitchFamily="18" charset="0"/>
              </a:rPr>
              <a:t>Puffy</a:t>
            </a:r>
            <a:endParaRPr lang="en-US" altLang="en-US">
              <a:solidFill>
                <a:srgbClr val="0000CC"/>
              </a:solidFill>
            </a:endParaRPr>
          </a:p>
        </p:txBody>
      </p:sp>
      <p:sp>
        <p:nvSpPr>
          <p:cNvPr id="12302" name="Line 17"/>
          <p:cNvSpPr>
            <a:spLocks noChangeShapeType="1"/>
          </p:cNvSpPr>
          <p:nvPr/>
        </p:nvSpPr>
        <p:spPr bwMode="auto">
          <a:xfrm>
            <a:off x="876300" y="4437063"/>
            <a:ext cx="3325813" cy="1587"/>
          </a:xfrm>
          <a:prstGeom prst="line">
            <a:avLst/>
          </a:prstGeom>
          <a:noFill/>
          <a:ln w="317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303" name="Line 18"/>
          <p:cNvSpPr>
            <a:spLocks noChangeShapeType="1"/>
          </p:cNvSpPr>
          <p:nvPr/>
        </p:nvSpPr>
        <p:spPr bwMode="auto">
          <a:xfrm>
            <a:off x="876300" y="4437063"/>
            <a:ext cx="1588" cy="74612"/>
          </a:xfrm>
          <a:prstGeom prst="line">
            <a:avLst/>
          </a:prstGeom>
          <a:noFill/>
          <a:ln w="317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304" name="Line 19"/>
          <p:cNvSpPr>
            <a:spLocks noChangeShapeType="1"/>
          </p:cNvSpPr>
          <p:nvPr/>
        </p:nvSpPr>
        <p:spPr bwMode="auto">
          <a:xfrm>
            <a:off x="876300" y="4437063"/>
            <a:ext cx="1588" cy="123825"/>
          </a:xfrm>
          <a:prstGeom prst="line">
            <a:avLst/>
          </a:prstGeom>
          <a:noFill/>
          <a:ln w="317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305" name="Rectangle 20"/>
          <p:cNvSpPr>
            <a:spLocks noChangeArrowheads="1"/>
          </p:cNvSpPr>
          <p:nvPr/>
        </p:nvSpPr>
        <p:spPr bwMode="auto">
          <a:xfrm>
            <a:off x="833438" y="4559300"/>
            <a:ext cx="158750" cy="381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n-US" altLang="en-US" sz="2500">
                <a:solidFill>
                  <a:srgbClr val="000000"/>
                </a:solidFill>
                <a:latin typeface="Times New Roman" panose="02020603050405020304" pitchFamily="18" charset="0"/>
              </a:rPr>
              <a:t>0</a:t>
            </a:r>
            <a:endParaRPr lang="en-US" altLang="en-US"/>
          </a:p>
        </p:txBody>
      </p:sp>
      <p:sp>
        <p:nvSpPr>
          <p:cNvPr id="12306" name="Line 21"/>
          <p:cNvSpPr>
            <a:spLocks noChangeShapeType="1"/>
          </p:cNvSpPr>
          <p:nvPr/>
        </p:nvSpPr>
        <p:spPr bwMode="auto">
          <a:xfrm>
            <a:off x="1208088" y="4437063"/>
            <a:ext cx="1587" cy="74612"/>
          </a:xfrm>
          <a:prstGeom prst="line">
            <a:avLst/>
          </a:prstGeom>
          <a:noFill/>
          <a:ln w="317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307" name="Line 22"/>
          <p:cNvSpPr>
            <a:spLocks noChangeShapeType="1"/>
          </p:cNvSpPr>
          <p:nvPr/>
        </p:nvSpPr>
        <p:spPr bwMode="auto">
          <a:xfrm>
            <a:off x="1539875" y="4437063"/>
            <a:ext cx="1588" cy="74612"/>
          </a:xfrm>
          <a:prstGeom prst="line">
            <a:avLst/>
          </a:prstGeom>
          <a:noFill/>
          <a:ln w="317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308" name="Line 23"/>
          <p:cNvSpPr>
            <a:spLocks noChangeShapeType="1"/>
          </p:cNvSpPr>
          <p:nvPr/>
        </p:nvSpPr>
        <p:spPr bwMode="auto">
          <a:xfrm>
            <a:off x="1873250" y="4437063"/>
            <a:ext cx="1588" cy="74612"/>
          </a:xfrm>
          <a:prstGeom prst="line">
            <a:avLst/>
          </a:prstGeom>
          <a:noFill/>
          <a:ln w="317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309" name="Line 24"/>
          <p:cNvSpPr>
            <a:spLocks noChangeShapeType="1"/>
          </p:cNvSpPr>
          <p:nvPr/>
        </p:nvSpPr>
        <p:spPr bwMode="auto">
          <a:xfrm>
            <a:off x="2206625" y="4437063"/>
            <a:ext cx="1588" cy="74612"/>
          </a:xfrm>
          <a:prstGeom prst="line">
            <a:avLst/>
          </a:prstGeom>
          <a:noFill/>
          <a:ln w="317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310" name="Line 25"/>
          <p:cNvSpPr>
            <a:spLocks noChangeShapeType="1"/>
          </p:cNvSpPr>
          <p:nvPr/>
        </p:nvSpPr>
        <p:spPr bwMode="auto">
          <a:xfrm>
            <a:off x="2538413" y="4437063"/>
            <a:ext cx="1587" cy="74612"/>
          </a:xfrm>
          <a:prstGeom prst="line">
            <a:avLst/>
          </a:prstGeom>
          <a:noFill/>
          <a:ln w="317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311" name="Line 26"/>
          <p:cNvSpPr>
            <a:spLocks noChangeShapeType="1"/>
          </p:cNvSpPr>
          <p:nvPr/>
        </p:nvSpPr>
        <p:spPr bwMode="auto">
          <a:xfrm>
            <a:off x="2871788" y="4437063"/>
            <a:ext cx="1587" cy="74612"/>
          </a:xfrm>
          <a:prstGeom prst="line">
            <a:avLst/>
          </a:prstGeom>
          <a:noFill/>
          <a:ln w="317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312" name="Line 27"/>
          <p:cNvSpPr>
            <a:spLocks noChangeShapeType="1"/>
          </p:cNvSpPr>
          <p:nvPr/>
        </p:nvSpPr>
        <p:spPr bwMode="auto">
          <a:xfrm>
            <a:off x="3205163" y="4437063"/>
            <a:ext cx="1587" cy="74612"/>
          </a:xfrm>
          <a:prstGeom prst="line">
            <a:avLst/>
          </a:prstGeom>
          <a:noFill/>
          <a:ln w="317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313" name="Line 28"/>
          <p:cNvSpPr>
            <a:spLocks noChangeShapeType="1"/>
          </p:cNvSpPr>
          <p:nvPr/>
        </p:nvSpPr>
        <p:spPr bwMode="auto">
          <a:xfrm>
            <a:off x="3536950" y="4437063"/>
            <a:ext cx="1588" cy="74612"/>
          </a:xfrm>
          <a:prstGeom prst="line">
            <a:avLst/>
          </a:prstGeom>
          <a:noFill/>
          <a:ln w="317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314" name="Line 29"/>
          <p:cNvSpPr>
            <a:spLocks noChangeShapeType="1"/>
          </p:cNvSpPr>
          <p:nvPr/>
        </p:nvSpPr>
        <p:spPr bwMode="auto">
          <a:xfrm>
            <a:off x="3870325" y="4437063"/>
            <a:ext cx="1588" cy="74612"/>
          </a:xfrm>
          <a:prstGeom prst="line">
            <a:avLst/>
          </a:prstGeom>
          <a:noFill/>
          <a:ln w="317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315" name="Line 30"/>
          <p:cNvSpPr>
            <a:spLocks noChangeShapeType="1"/>
          </p:cNvSpPr>
          <p:nvPr/>
        </p:nvSpPr>
        <p:spPr bwMode="auto">
          <a:xfrm>
            <a:off x="4202113" y="4437063"/>
            <a:ext cx="1587" cy="74612"/>
          </a:xfrm>
          <a:prstGeom prst="line">
            <a:avLst/>
          </a:prstGeom>
          <a:noFill/>
          <a:ln w="317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316" name="Line 31"/>
          <p:cNvSpPr>
            <a:spLocks noChangeShapeType="1"/>
          </p:cNvSpPr>
          <p:nvPr/>
        </p:nvSpPr>
        <p:spPr bwMode="auto">
          <a:xfrm>
            <a:off x="4202113" y="4437063"/>
            <a:ext cx="1587" cy="123825"/>
          </a:xfrm>
          <a:prstGeom prst="line">
            <a:avLst/>
          </a:prstGeom>
          <a:noFill/>
          <a:ln w="317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317" name="Rectangle 32"/>
          <p:cNvSpPr>
            <a:spLocks noChangeArrowheads="1"/>
          </p:cNvSpPr>
          <p:nvPr/>
        </p:nvSpPr>
        <p:spPr bwMode="auto">
          <a:xfrm>
            <a:off x="4075113" y="4559300"/>
            <a:ext cx="317500" cy="381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n-US" altLang="en-US" sz="2500">
                <a:solidFill>
                  <a:srgbClr val="000000"/>
                </a:solidFill>
                <a:latin typeface="Times New Roman" panose="02020603050405020304" pitchFamily="18" charset="0"/>
              </a:rPr>
              <a:t>10</a:t>
            </a:r>
            <a:endParaRPr lang="en-US" altLang="en-US"/>
          </a:p>
        </p:txBody>
      </p:sp>
      <p:sp>
        <p:nvSpPr>
          <p:cNvPr id="12318" name="Line 33"/>
          <p:cNvSpPr>
            <a:spLocks noChangeShapeType="1"/>
          </p:cNvSpPr>
          <p:nvPr/>
        </p:nvSpPr>
        <p:spPr bwMode="auto">
          <a:xfrm flipV="1">
            <a:off x="876300" y="1866900"/>
            <a:ext cx="1588" cy="2570163"/>
          </a:xfrm>
          <a:prstGeom prst="line">
            <a:avLst/>
          </a:prstGeom>
          <a:noFill/>
          <a:ln w="317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319" name="Line 34"/>
          <p:cNvSpPr>
            <a:spLocks noChangeShapeType="1"/>
          </p:cNvSpPr>
          <p:nvPr/>
        </p:nvSpPr>
        <p:spPr bwMode="auto">
          <a:xfrm flipH="1">
            <a:off x="749300" y="4437063"/>
            <a:ext cx="127000" cy="1587"/>
          </a:xfrm>
          <a:prstGeom prst="line">
            <a:avLst/>
          </a:prstGeom>
          <a:noFill/>
          <a:ln w="317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320" name="Line 35"/>
          <p:cNvSpPr>
            <a:spLocks noChangeShapeType="1"/>
          </p:cNvSpPr>
          <p:nvPr/>
        </p:nvSpPr>
        <p:spPr bwMode="auto">
          <a:xfrm flipH="1">
            <a:off x="717550" y="4437063"/>
            <a:ext cx="158750" cy="1587"/>
          </a:xfrm>
          <a:prstGeom prst="line">
            <a:avLst/>
          </a:prstGeom>
          <a:noFill/>
          <a:ln w="317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321" name="Rectangle 36"/>
          <p:cNvSpPr>
            <a:spLocks noChangeArrowheads="1"/>
          </p:cNvSpPr>
          <p:nvPr/>
        </p:nvSpPr>
        <p:spPr bwMode="auto">
          <a:xfrm>
            <a:off x="533400" y="4260850"/>
            <a:ext cx="158750" cy="381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n-US" altLang="en-US" sz="2500">
                <a:solidFill>
                  <a:srgbClr val="000000"/>
                </a:solidFill>
                <a:latin typeface="Times New Roman" panose="02020603050405020304" pitchFamily="18" charset="0"/>
              </a:rPr>
              <a:t>0</a:t>
            </a:r>
            <a:endParaRPr lang="en-US" altLang="en-US"/>
          </a:p>
        </p:txBody>
      </p:sp>
      <p:sp>
        <p:nvSpPr>
          <p:cNvPr id="12322" name="Line 37"/>
          <p:cNvSpPr>
            <a:spLocks noChangeShapeType="1"/>
          </p:cNvSpPr>
          <p:nvPr/>
        </p:nvSpPr>
        <p:spPr bwMode="auto">
          <a:xfrm flipH="1">
            <a:off x="749300" y="4181475"/>
            <a:ext cx="127000" cy="1588"/>
          </a:xfrm>
          <a:prstGeom prst="line">
            <a:avLst/>
          </a:prstGeom>
          <a:noFill/>
          <a:ln w="317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323" name="Line 38"/>
          <p:cNvSpPr>
            <a:spLocks noChangeShapeType="1"/>
          </p:cNvSpPr>
          <p:nvPr/>
        </p:nvSpPr>
        <p:spPr bwMode="auto">
          <a:xfrm flipH="1">
            <a:off x="749300" y="3924300"/>
            <a:ext cx="127000" cy="1588"/>
          </a:xfrm>
          <a:prstGeom prst="line">
            <a:avLst/>
          </a:prstGeom>
          <a:noFill/>
          <a:ln w="317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324" name="Line 39"/>
          <p:cNvSpPr>
            <a:spLocks noChangeShapeType="1"/>
          </p:cNvSpPr>
          <p:nvPr/>
        </p:nvSpPr>
        <p:spPr bwMode="auto">
          <a:xfrm flipH="1">
            <a:off x="749300" y="3667125"/>
            <a:ext cx="127000" cy="1588"/>
          </a:xfrm>
          <a:prstGeom prst="line">
            <a:avLst/>
          </a:prstGeom>
          <a:noFill/>
          <a:ln w="317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325" name="Line 40"/>
          <p:cNvSpPr>
            <a:spLocks noChangeShapeType="1"/>
          </p:cNvSpPr>
          <p:nvPr/>
        </p:nvSpPr>
        <p:spPr bwMode="auto">
          <a:xfrm flipH="1">
            <a:off x="749300" y="3409950"/>
            <a:ext cx="127000" cy="1588"/>
          </a:xfrm>
          <a:prstGeom prst="line">
            <a:avLst/>
          </a:prstGeom>
          <a:noFill/>
          <a:ln w="317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326" name="Line 41"/>
          <p:cNvSpPr>
            <a:spLocks noChangeShapeType="1"/>
          </p:cNvSpPr>
          <p:nvPr/>
        </p:nvSpPr>
        <p:spPr bwMode="auto">
          <a:xfrm flipH="1">
            <a:off x="749300" y="3152775"/>
            <a:ext cx="127000" cy="1588"/>
          </a:xfrm>
          <a:prstGeom prst="line">
            <a:avLst/>
          </a:prstGeom>
          <a:noFill/>
          <a:ln w="317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327" name="Line 42"/>
          <p:cNvSpPr>
            <a:spLocks noChangeShapeType="1"/>
          </p:cNvSpPr>
          <p:nvPr/>
        </p:nvSpPr>
        <p:spPr bwMode="auto">
          <a:xfrm flipH="1">
            <a:off x="717550" y="3152775"/>
            <a:ext cx="158750" cy="1588"/>
          </a:xfrm>
          <a:prstGeom prst="line">
            <a:avLst/>
          </a:prstGeom>
          <a:noFill/>
          <a:ln w="317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328" name="Line 43"/>
          <p:cNvSpPr>
            <a:spLocks noChangeShapeType="1"/>
          </p:cNvSpPr>
          <p:nvPr/>
        </p:nvSpPr>
        <p:spPr bwMode="auto">
          <a:xfrm flipH="1">
            <a:off x="749300" y="2897188"/>
            <a:ext cx="127000" cy="1587"/>
          </a:xfrm>
          <a:prstGeom prst="line">
            <a:avLst/>
          </a:prstGeom>
          <a:noFill/>
          <a:ln w="317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329" name="Line 44"/>
          <p:cNvSpPr>
            <a:spLocks noChangeShapeType="1"/>
          </p:cNvSpPr>
          <p:nvPr/>
        </p:nvSpPr>
        <p:spPr bwMode="auto">
          <a:xfrm flipH="1">
            <a:off x="749300" y="2640013"/>
            <a:ext cx="127000" cy="1587"/>
          </a:xfrm>
          <a:prstGeom prst="line">
            <a:avLst/>
          </a:prstGeom>
          <a:noFill/>
          <a:ln w="317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330" name="Line 45"/>
          <p:cNvSpPr>
            <a:spLocks noChangeShapeType="1"/>
          </p:cNvSpPr>
          <p:nvPr/>
        </p:nvSpPr>
        <p:spPr bwMode="auto">
          <a:xfrm flipH="1">
            <a:off x="749300" y="2381250"/>
            <a:ext cx="127000" cy="3175"/>
          </a:xfrm>
          <a:prstGeom prst="line">
            <a:avLst/>
          </a:prstGeom>
          <a:noFill/>
          <a:ln w="317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331" name="Line 46"/>
          <p:cNvSpPr>
            <a:spLocks noChangeShapeType="1"/>
          </p:cNvSpPr>
          <p:nvPr/>
        </p:nvSpPr>
        <p:spPr bwMode="auto">
          <a:xfrm flipH="1">
            <a:off x="749300" y="2124075"/>
            <a:ext cx="127000" cy="1588"/>
          </a:xfrm>
          <a:prstGeom prst="line">
            <a:avLst/>
          </a:prstGeom>
          <a:noFill/>
          <a:ln w="317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332" name="Line 47"/>
          <p:cNvSpPr>
            <a:spLocks noChangeShapeType="1"/>
          </p:cNvSpPr>
          <p:nvPr/>
        </p:nvSpPr>
        <p:spPr bwMode="auto">
          <a:xfrm flipH="1">
            <a:off x="749300" y="1868488"/>
            <a:ext cx="127000" cy="1587"/>
          </a:xfrm>
          <a:prstGeom prst="line">
            <a:avLst/>
          </a:prstGeom>
          <a:noFill/>
          <a:ln w="317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333" name="Line 48"/>
          <p:cNvSpPr>
            <a:spLocks noChangeShapeType="1"/>
          </p:cNvSpPr>
          <p:nvPr/>
        </p:nvSpPr>
        <p:spPr bwMode="auto">
          <a:xfrm flipH="1">
            <a:off x="717550" y="1868488"/>
            <a:ext cx="158750" cy="1587"/>
          </a:xfrm>
          <a:prstGeom prst="line">
            <a:avLst/>
          </a:prstGeom>
          <a:noFill/>
          <a:ln w="317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334" name="Rectangle 49"/>
          <p:cNvSpPr>
            <a:spLocks noChangeArrowheads="1"/>
          </p:cNvSpPr>
          <p:nvPr/>
        </p:nvSpPr>
        <p:spPr bwMode="auto">
          <a:xfrm>
            <a:off x="533400" y="1690688"/>
            <a:ext cx="158750" cy="381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n-US" altLang="en-US" sz="2500">
                <a:solidFill>
                  <a:srgbClr val="000000"/>
                </a:solidFill>
                <a:latin typeface="Times New Roman" panose="02020603050405020304" pitchFamily="18" charset="0"/>
              </a:rPr>
              <a:t>1</a:t>
            </a:r>
            <a:endParaRPr lang="en-US" altLang="en-US"/>
          </a:p>
        </p:txBody>
      </p:sp>
      <p:sp>
        <p:nvSpPr>
          <p:cNvPr id="12335" name="Freeform 50"/>
          <p:cNvSpPr>
            <a:spLocks/>
          </p:cNvSpPr>
          <p:nvPr/>
        </p:nvSpPr>
        <p:spPr bwMode="auto">
          <a:xfrm>
            <a:off x="1208088" y="1866900"/>
            <a:ext cx="2990850" cy="2570163"/>
          </a:xfrm>
          <a:custGeom>
            <a:avLst/>
            <a:gdLst>
              <a:gd name="T0" fmla="*/ 0 w 1884"/>
              <a:gd name="T1" fmla="*/ 2147483647 h 1619"/>
              <a:gd name="T2" fmla="*/ 0 w 1884"/>
              <a:gd name="T3" fmla="*/ 2147483647 h 1619"/>
              <a:gd name="T4" fmla="*/ 0 w 1884"/>
              <a:gd name="T5" fmla="*/ 2147483647 h 1619"/>
              <a:gd name="T6" fmla="*/ 0 w 1884"/>
              <a:gd name="T7" fmla="*/ 2147483647 h 1619"/>
              <a:gd name="T8" fmla="*/ 0 w 1884"/>
              <a:gd name="T9" fmla="*/ 2147483647 h 1619"/>
              <a:gd name="T10" fmla="*/ 2147483647 w 1884"/>
              <a:gd name="T11" fmla="*/ 2147483647 h 1619"/>
              <a:gd name="T12" fmla="*/ 2147483647 w 1884"/>
              <a:gd name="T13" fmla="*/ 2147483647 h 1619"/>
              <a:gd name="T14" fmla="*/ 2147483647 w 1884"/>
              <a:gd name="T15" fmla="*/ 2147483647 h 1619"/>
              <a:gd name="T16" fmla="*/ 2147483647 w 1884"/>
              <a:gd name="T17" fmla="*/ 2147483647 h 1619"/>
              <a:gd name="T18" fmla="*/ 2147483647 w 1884"/>
              <a:gd name="T19" fmla="*/ 2147483647 h 1619"/>
              <a:gd name="T20" fmla="*/ 2147483647 w 1884"/>
              <a:gd name="T21" fmla="*/ 2147483647 h 1619"/>
              <a:gd name="T22" fmla="*/ 2147483647 w 1884"/>
              <a:gd name="T23" fmla="*/ 2147483647 h 1619"/>
              <a:gd name="T24" fmla="*/ 2147483647 w 1884"/>
              <a:gd name="T25" fmla="*/ 2147483647 h 1619"/>
              <a:gd name="T26" fmla="*/ 2147483647 w 1884"/>
              <a:gd name="T27" fmla="*/ 2147483647 h 1619"/>
              <a:gd name="T28" fmla="*/ 2147483647 w 1884"/>
              <a:gd name="T29" fmla="*/ 2147483647 h 1619"/>
              <a:gd name="T30" fmla="*/ 2147483647 w 1884"/>
              <a:gd name="T31" fmla="*/ 2147483647 h 1619"/>
              <a:gd name="T32" fmla="*/ 2147483647 w 1884"/>
              <a:gd name="T33" fmla="*/ 2147483647 h 1619"/>
              <a:gd name="T34" fmla="*/ 2147483647 w 1884"/>
              <a:gd name="T35" fmla="*/ 2147483647 h 1619"/>
              <a:gd name="T36" fmla="*/ 2147483647 w 1884"/>
              <a:gd name="T37" fmla="*/ 2147483647 h 1619"/>
              <a:gd name="T38" fmla="*/ 2147483647 w 1884"/>
              <a:gd name="T39" fmla="*/ 2147483647 h 1619"/>
              <a:gd name="T40" fmla="*/ 2147483647 w 1884"/>
              <a:gd name="T41" fmla="*/ 2147483647 h 1619"/>
              <a:gd name="T42" fmla="*/ 2147483647 w 1884"/>
              <a:gd name="T43" fmla="*/ 2147483647 h 1619"/>
              <a:gd name="T44" fmla="*/ 2147483647 w 1884"/>
              <a:gd name="T45" fmla="*/ 2147483647 h 1619"/>
              <a:gd name="T46" fmla="*/ 2147483647 w 1884"/>
              <a:gd name="T47" fmla="*/ 2147483647 h 1619"/>
              <a:gd name="T48" fmla="*/ 2147483647 w 1884"/>
              <a:gd name="T49" fmla="*/ 2147483647 h 1619"/>
              <a:gd name="T50" fmla="*/ 2147483647 w 1884"/>
              <a:gd name="T51" fmla="*/ 2147483647 h 1619"/>
              <a:gd name="T52" fmla="*/ 2147483647 w 1884"/>
              <a:gd name="T53" fmla="*/ 0 h 1619"/>
              <a:gd name="T54" fmla="*/ 2147483647 w 1884"/>
              <a:gd name="T55" fmla="*/ 2147483647 h 1619"/>
              <a:gd name="T56" fmla="*/ 2147483647 w 1884"/>
              <a:gd name="T57" fmla="*/ 2147483647 h 1619"/>
              <a:gd name="T58" fmla="*/ 2147483647 w 1884"/>
              <a:gd name="T59" fmla="*/ 2147483647 h 1619"/>
              <a:gd name="T60" fmla="*/ 2147483647 w 1884"/>
              <a:gd name="T61" fmla="*/ 2147483647 h 1619"/>
              <a:gd name="T62" fmla="*/ 2147483647 w 1884"/>
              <a:gd name="T63" fmla="*/ 2147483647 h 1619"/>
              <a:gd name="T64" fmla="*/ 2147483647 w 1884"/>
              <a:gd name="T65" fmla="*/ 2147483647 h 1619"/>
              <a:gd name="T66" fmla="*/ 2147483647 w 1884"/>
              <a:gd name="T67" fmla="*/ 2147483647 h 1619"/>
              <a:gd name="T68" fmla="*/ 2147483647 w 1884"/>
              <a:gd name="T69" fmla="*/ 2147483647 h 1619"/>
              <a:gd name="T70" fmla="*/ 2147483647 w 1884"/>
              <a:gd name="T71" fmla="*/ 2147483647 h 1619"/>
              <a:gd name="T72" fmla="*/ 2147483647 w 1884"/>
              <a:gd name="T73" fmla="*/ 2147483647 h 1619"/>
              <a:gd name="T74" fmla="*/ 2147483647 w 1884"/>
              <a:gd name="T75" fmla="*/ 2147483647 h 1619"/>
              <a:gd name="T76" fmla="*/ 2147483647 w 1884"/>
              <a:gd name="T77" fmla="*/ 2147483647 h 1619"/>
              <a:gd name="T78" fmla="*/ 2147483647 w 1884"/>
              <a:gd name="T79" fmla="*/ 2147483647 h 1619"/>
              <a:gd name="T80" fmla="*/ 2147483647 w 1884"/>
              <a:gd name="T81" fmla="*/ 2147483647 h 1619"/>
              <a:gd name="T82" fmla="*/ 2147483647 w 1884"/>
              <a:gd name="T83" fmla="*/ 2147483647 h 1619"/>
              <a:gd name="T84" fmla="*/ 2147483647 w 1884"/>
              <a:gd name="T85" fmla="*/ 2147483647 h 1619"/>
              <a:gd name="T86" fmla="*/ 2147483647 w 1884"/>
              <a:gd name="T87" fmla="*/ 2147483647 h 1619"/>
              <a:gd name="T88" fmla="*/ 2147483647 w 1884"/>
              <a:gd name="T89" fmla="*/ 2147483647 h 1619"/>
              <a:gd name="T90" fmla="*/ 2147483647 w 1884"/>
              <a:gd name="T91" fmla="*/ 2147483647 h 1619"/>
              <a:gd name="T92" fmla="*/ 2147483647 w 1884"/>
              <a:gd name="T93" fmla="*/ 2147483647 h 1619"/>
              <a:gd name="T94" fmla="*/ 2147483647 w 1884"/>
              <a:gd name="T95" fmla="*/ 2147483647 h 1619"/>
              <a:gd name="T96" fmla="*/ 2147483647 w 1884"/>
              <a:gd name="T97" fmla="*/ 2147483647 h 1619"/>
              <a:gd name="T98" fmla="*/ 2147483647 w 1884"/>
              <a:gd name="T99" fmla="*/ 2147483647 h 1619"/>
              <a:gd name="T100" fmla="*/ 2147483647 w 1884"/>
              <a:gd name="T101" fmla="*/ 2147483647 h 1619"/>
              <a:gd name="T102" fmla="*/ 2147483647 w 1884"/>
              <a:gd name="T103" fmla="*/ 2147483647 h 1619"/>
              <a:gd name="T104" fmla="*/ 2147483647 w 1884"/>
              <a:gd name="T105" fmla="*/ 2147483647 h 1619"/>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884"/>
              <a:gd name="T160" fmla="*/ 0 h 1619"/>
              <a:gd name="T161" fmla="*/ 1884 w 1884"/>
              <a:gd name="T162" fmla="*/ 1619 h 1619"/>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884" h="1619">
                <a:moveTo>
                  <a:pt x="0" y="1619"/>
                </a:moveTo>
                <a:lnTo>
                  <a:pt x="0" y="1619"/>
                </a:lnTo>
                <a:lnTo>
                  <a:pt x="0" y="1603"/>
                </a:lnTo>
                <a:lnTo>
                  <a:pt x="0" y="1587"/>
                </a:lnTo>
                <a:lnTo>
                  <a:pt x="0" y="1571"/>
                </a:lnTo>
                <a:lnTo>
                  <a:pt x="0" y="1554"/>
                </a:lnTo>
                <a:lnTo>
                  <a:pt x="0" y="1539"/>
                </a:lnTo>
                <a:lnTo>
                  <a:pt x="0" y="1522"/>
                </a:lnTo>
                <a:lnTo>
                  <a:pt x="0" y="1506"/>
                </a:lnTo>
                <a:lnTo>
                  <a:pt x="0" y="1490"/>
                </a:lnTo>
                <a:lnTo>
                  <a:pt x="0" y="1474"/>
                </a:lnTo>
                <a:lnTo>
                  <a:pt x="0" y="1457"/>
                </a:lnTo>
                <a:lnTo>
                  <a:pt x="0" y="1442"/>
                </a:lnTo>
                <a:lnTo>
                  <a:pt x="0" y="1425"/>
                </a:lnTo>
                <a:lnTo>
                  <a:pt x="0" y="1409"/>
                </a:lnTo>
                <a:lnTo>
                  <a:pt x="0" y="1393"/>
                </a:lnTo>
                <a:lnTo>
                  <a:pt x="0" y="1377"/>
                </a:lnTo>
                <a:lnTo>
                  <a:pt x="0" y="1360"/>
                </a:lnTo>
                <a:lnTo>
                  <a:pt x="0" y="1344"/>
                </a:lnTo>
                <a:lnTo>
                  <a:pt x="0" y="1346"/>
                </a:lnTo>
                <a:lnTo>
                  <a:pt x="348" y="1346"/>
                </a:lnTo>
                <a:lnTo>
                  <a:pt x="352" y="1312"/>
                </a:lnTo>
                <a:lnTo>
                  <a:pt x="352" y="1295"/>
                </a:lnTo>
                <a:lnTo>
                  <a:pt x="352" y="1280"/>
                </a:lnTo>
                <a:lnTo>
                  <a:pt x="352" y="1263"/>
                </a:lnTo>
                <a:lnTo>
                  <a:pt x="352" y="1248"/>
                </a:lnTo>
                <a:lnTo>
                  <a:pt x="352" y="1231"/>
                </a:lnTo>
                <a:lnTo>
                  <a:pt x="352" y="1215"/>
                </a:lnTo>
                <a:lnTo>
                  <a:pt x="352" y="1198"/>
                </a:lnTo>
                <a:lnTo>
                  <a:pt x="352" y="1183"/>
                </a:lnTo>
                <a:lnTo>
                  <a:pt x="352" y="1166"/>
                </a:lnTo>
                <a:lnTo>
                  <a:pt x="352" y="1150"/>
                </a:lnTo>
                <a:lnTo>
                  <a:pt x="352" y="1134"/>
                </a:lnTo>
                <a:lnTo>
                  <a:pt x="352" y="1118"/>
                </a:lnTo>
                <a:lnTo>
                  <a:pt x="352" y="1101"/>
                </a:lnTo>
                <a:lnTo>
                  <a:pt x="352" y="1086"/>
                </a:lnTo>
                <a:lnTo>
                  <a:pt x="351" y="1077"/>
                </a:lnTo>
                <a:lnTo>
                  <a:pt x="555" y="1077"/>
                </a:lnTo>
                <a:lnTo>
                  <a:pt x="558" y="1053"/>
                </a:lnTo>
                <a:lnTo>
                  <a:pt x="558" y="1037"/>
                </a:lnTo>
                <a:lnTo>
                  <a:pt x="558" y="1021"/>
                </a:lnTo>
                <a:lnTo>
                  <a:pt x="558" y="1004"/>
                </a:lnTo>
                <a:lnTo>
                  <a:pt x="558" y="987"/>
                </a:lnTo>
                <a:lnTo>
                  <a:pt x="558" y="972"/>
                </a:lnTo>
                <a:lnTo>
                  <a:pt x="558" y="955"/>
                </a:lnTo>
                <a:lnTo>
                  <a:pt x="558" y="940"/>
                </a:lnTo>
                <a:lnTo>
                  <a:pt x="558" y="923"/>
                </a:lnTo>
                <a:lnTo>
                  <a:pt x="558" y="907"/>
                </a:lnTo>
                <a:lnTo>
                  <a:pt x="558" y="891"/>
                </a:lnTo>
                <a:lnTo>
                  <a:pt x="558" y="875"/>
                </a:lnTo>
                <a:lnTo>
                  <a:pt x="558" y="858"/>
                </a:lnTo>
                <a:lnTo>
                  <a:pt x="558" y="843"/>
                </a:lnTo>
                <a:lnTo>
                  <a:pt x="558" y="826"/>
                </a:lnTo>
                <a:lnTo>
                  <a:pt x="558" y="810"/>
                </a:lnTo>
                <a:lnTo>
                  <a:pt x="557" y="809"/>
                </a:lnTo>
                <a:lnTo>
                  <a:pt x="557" y="811"/>
                </a:lnTo>
                <a:lnTo>
                  <a:pt x="557" y="809"/>
                </a:lnTo>
                <a:lnTo>
                  <a:pt x="1367" y="807"/>
                </a:lnTo>
                <a:lnTo>
                  <a:pt x="1366" y="761"/>
                </a:lnTo>
                <a:lnTo>
                  <a:pt x="1366" y="745"/>
                </a:lnTo>
                <a:lnTo>
                  <a:pt x="1366" y="729"/>
                </a:lnTo>
                <a:lnTo>
                  <a:pt x="1366" y="713"/>
                </a:lnTo>
                <a:lnTo>
                  <a:pt x="1366" y="696"/>
                </a:lnTo>
                <a:lnTo>
                  <a:pt x="1366" y="681"/>
                </a:lnTo>
                <a:lnTo>
                  <a:pt x="1366" y="664"/>
                </a:lnTo>
                <a:lnTo>
                  <a:pt x="1366" y="648"/>
                </a:lnTo>
                <a:lnTo>
                  <a:pt x="1366" y="632"/>
                </a:lnTo>
                <a:lnTo>
                  <a:pt x="1366" y="616"/>
                </a:lnTo>
                <a:lnTo>
                  <a:pt x="1366" y="599"/>
                </a:lnTo>
                <a:lnTo>
                  <a:pt x="1366" y="584"/>
                </a:lnTo>
                <a:lnTo>
                  <a:pt x="1366" y="567"/>
                </a:lnTo>
                <a:lnTo>
                  <a:pt x="1366" y="551"/>
                </a:lnTo>
                <a:lnTo>
                  <a:pt x="1366" y="535"/>
                </a:lnTo>
                <a:lnTo>
                  <a:pt x="1365" y="534"/>
                </a:lnTo>
                <a:lnTo>
                  <a:pt x="1409" y="534"/>
                </a:lnTo>
                <a:lnTo>
                  <a:pt x="1411" y="502"/>
                </a:lnTo>
                <a:lnTo>
                  <a:pt x="1411" y="487"/>
                </a:lnTo>
                <a:lnTo>
                  <a:pt x="1411" y="470"/>
                </a:lnTo>
                <a:lnTo>
                  <a:pt x="1411" y="454"/>
                </a:lnTo>
                <a:lnTo>
                  <a:pt x="1411" y="437"/>
                </a:lnTo>
                <a:lnTo>
                  <a:pt x="1411" y="422"/>
                </a:lnTo>
                <a:lnTo>
                  <a:pt x="1411" y="405"/>
                </a:lnTo>
                <a:lnTo>
                  <a:pt x="1411" y="389"/>
                </a:lnTo>
                <a:lnTo>
                  <a:pt x="1411" y="373"/>
                </a:lnTo>
                <a:lnTo>
                  <a:pt x="1411" y="357"/>
                </a:lnTo>
                <a:lnTo>
                  <a:pt x="1411" y="340"/>
                </a:lnTo>
                <a:lnTo>
                  <a:pt x="1411" y="324"/>
                </a:lnTo>
                <a:lnTo>
                  <a:pt x="1411" y="308"/>
                </a:lnTo>
                <a:lnTo>
                  <a:pt x="1411" y="291"/>
                </a:lnTo>
                <a:lnTo>
                  <a:pt x="1411" y="276"/>
                </a:lnTo>
                <a:lnTo>
                  <a:pt x="1411" y="268"/>
                </a:lnTo>
                <a:lnTo>
                  <a:pt x="1765" y="268"/>
                </a:lnTo>
                <a:lnTo>
                  <a:pt x="1768" y="243"/>
                </a:lnTo>
                <a:lnTo>
                  <a:pt x="1768" y="227"/>
                </a:lnTo>
                <a:lnTo>
                  <a:pt x="1768" y="211"/>
                </a:lnTo>
                <a:lnTo>
                  <a:pt x="1768" y="194"/>
                </a:lnTo>
                <a:lnTo>
                  <a:pt x="1768" y="179"/>
                </a:lnTo>
                <a:lnTo>
                  <a:pt x="1768" y="162"/>
                </a:lnTo>
                <a:lnTo>
                  <a:pt x="1768" y="146"/>
                </a:lnTo>
                <a:lnTo>
                  <a:pt x="1768" y="130"/>
                </a:lnTo>
                <a:lnTo>
                  <a:pt x="1768" y="114"/>
                </a:lnTo>
                <a:lnTo>
                  <a:pt x="1768" y="97"/>
                </a:lnTo>
                <a:lnTo>
                  <a:pt x="1768" y="81"/>
                </a:lnTo>
                <a:lnTo>
                  <a:pt x="1768" y="65"/>
                </a:lnTo>
                <a:lnTo>
                  <a:pt x="1768" y="49"/>
                </a:lnTo>
                <a:lnTo>
                  <a:pt x="1768" y="32"/>
                </a:lnTo>
                <a:lnTo>
                  <a:pt x="1768" y="17"/>
                </a:lnTo>
                <a:lnTo>
                  <a:pt x="1768" y="0"/>
                </a:lnTo>
                <a:lnTo>
                  <a:pt x="1884" y="0"/>
                </a:lnTo>
                <a:lnTo>
                  <a:pt x="1884" y="17"/>
                </a:lnTo>
                <a:lnTo>
                  <a:pt x="1884" y="32"/>
                </a:lnTo>
                <a:lnTo>
                  <a:pt x="1884" y="49"/>
                </a:lnTo>
                <a:lnTo>
                  <a:pt x="1884" y="65"/>
                </a:lnTo>
                <a:lnTo>
                  <a:pt x="1884" y="81"/>
                </a:lnTo>
                <a:lnTo>
                  <a:pt x="1884" y="97"/>
                </a:lnTo>
                <a:lnTo>
                  <a:pt x="1884" y="114"/>
                </a:lnTo>
                <a:lnTo>
                  <a:pt x="1884" y="130"/>
                </a:lnTo>
                <a:lnTo>
                  <a:pt x="1884" y="146"/>
                </a:lnTo>
                <a:lnTo>
                  <a:pt x="1884" y="162"/>
                </a:lnTo>
                <a:lnTo>
                  <a:pt x="1884" y="179"/>
                </a:lnTo>
                <a:lnTo>
                  <a:pt x="1884" y="194"/>
                </a:lnTo>
                <a:lnTo>
                  <a:pt x="1884" y="211"/>
                </a:lnTo>
                <a:lnTo>
                  <a:pt x="1884" y="227"/>
                </a:lnTo>
                <a:lnTo>
                  <a:pt x="1884" y="243"/>
                </a:lnTo>
                <a:lnTo>
                  <a:pt x="1884" y="259"/>
                </a:lnTo>
                <a:lnTo>
                  <a:pt x="1883" y="272"/>
                </a:lnTo>
                <a:lnTo>
                  <a:pt x="1538" y="272"/>
                </a:lnTo>
                <a:lnTo>
                  <a:pt x="1541" y="291"/>
                </a:lnTo>
                <a:lnTo>
                  <a:pt x="1541" y="308"/>
                </a:lnTo>
                <a:lnTo>
                  <a:pt x="1541" y="324"/>
                </a:lnTo>
                <a:lnTo>
                  <a:pt x="1541" y="340"/>
                </a:lnTo>
                <a:lnTo>
                  <a:pt x="1541" y="357"/>
                </a:lnTo>
                <a:lnTo>
                  <a:pt x="1541" y="373"/>
                </a:lnTo>
                <a:lnTo>
                  <a:pt x="1541" y="389"/>
                </a:lnTo>
                <a:lnTo>
                  <a:pt x="1541" y="405"/>
                </a:lnTo>
                <a:lnTo>
                  <a:pt x="1541" y="422"/>
                </a:lnTo>
                <a:lnTo>
                  <a:pt x="1541" y="437"/>
                </a:lnTo>
                <a:lnTo>
                  <a:pt x="1541" y="454"/>
                </a:lnTo>
                <a:lnTo>
                  <a:pt x="1541" y="470"/>
                </a:lnTo>
                <a:lnTo>
                  <a:pt x="1541" y="487"/>
                </a:lnTo>
                <a:lnTo>
                  <a:pt x="1541" y="502"/>
                </a:lnTo>
                <a:lnTo>
                  <a:pt x="1541" y="519"/>
                </a:lnTo>
                <a:lnTo>
                  <a:pt x="1541" y="535"/>
                </a:lnTo>
                <a:lnTo>
                  <a:pt x="1538" y="538"/>
                </a:lnTo>
                <a:lnTo>
                  <a:pt x="1396" y="538"/>
                </a:lnTo>
                <a:lnTo>
                  <a:pt x="1397" y="567"/>
                </a:lnTo>
                <a:lnTo>
                  <a:pt x="1397" y="584"/>
                </a:lnTo>
                <a:lnTo>
                  <a:pt x="1397" y="599"/>
                </a:lnTo>
                <a:lnTo>
                  <a:pt x="1397" y="616"/>
                </a:lnTo>
                <a:lnTo>
                  <a:pt x="1397" y="632"/>
                </a:lnTo>
                <a:lnTo>
                  <a:pt x="1397" y="648"/>
                </a:lnTo>
                <a:lnTo>
                  <a:pt x="1397" y="664"/>
                </a:lnTo>
                <a:lnTo>
                  <a:pt x="1397" y="681"/>
                </a:lnTo>
                <a:lnTo>
                  <a:pt x="1397" y="696"/>
                </a:lnTo>
                <a:lnTo>
                  <a:pt x="1397" y="713"/>
                </a:lnTo>
                <a:lnTo>
                  <a:pt x="1397" y="729"/>
                </a:lnTo>
                <a:lnTo>
                  <a:pt x="1397" y="745"/>
                </a:lnTo>
                <a:lnTo>
                  <a:pt x="1397" y="761"/>
                </a:lnTo>
                <a:lnTo>
                  <a:pt x="1397" y="778"/>
                </a:lnTo>
                <a:lnTo>
                  <a:pt x="1397" y="793"/>
                </a:lnTo>
                <a:lnTo>
                  <a:pt x="1397" y="810"/>
                </a:lnTo>
                <a:lnTo>
                  <a:pt x="750" y="810"/>
                </a:lnTo>
                <a:lnTo>
                  <a:pt x="750" y="826"/>
                </a:lnTo>
                <a:lnTo>
                  <a:pt x="750" y="843"/>
                </a:lnTo>
                <a:lnTo>
                  <a:pt x="750" y="858"/>
                </a:lnTo>
                <a:lnTo>
                  <a:pt x="750" y="875"/>
                </a:lnTo>
                <a:lnTo>
                  <a:pt x="750" y="891"/>
                </a:lnTo>
                <a:lnTo>
                  <a:pt x="750" y="907"/>
                </a:lnTo>
                <a:lnTo>
                  <a:pt x="750" y="923"/>
                </a:lnTo>
                <a:lnTo>
                  <a:pt x="750" y="940"/>
                </a:lnTo>
                <a:lnTo>
                  <a:pt x="750" y="955"/>
                </a:lnTo>
                <a:lnTo>
                  <a:pt x="750" y="972"/>
                </a:lnTo>
                <a:lnTo>
                  <a:pt x="750" y="987"/>
                </a:lnTo>
                <a:lnTo>
                  <a:pt x="750" y="1004"/>
                </a:lnTo>
                <a:lnTo>
                  <a:pt x="750" y="1021"/>
                </a:lnTo>
                <a:lnTo>
                  <a:pt x="750" y="1037"/>
                </a:lnTo>
                <a:lnTo>
                  <a:pt x="750" y="1053"/>
                </a:lnTo>
                <a:lnTo>
                  <a:pt x="750" y="1069"/>
                </a:lnTo>
                <a:lnTo>
                  <a:pt x="747" y="1079"/>
                </a:lnTo>
                <a:lnTo>
                  <a:pt x="414" y="1081"/>
                </a:lnTo>
                <a:lnTo>
                  <a:pt x="414" y="1101"/>
                </a:lnTo>
                <a:lnTo>
                  <a:pt x="414" y="1118"/>
                </a:lnTo>
                <a:lnTo>
                  <a:pt x="414" y="1134"/>
                </a:lnTo>
                <a:lnTo>
                  <a:pt x="414" y="1150"/>
                </a:lnTo>
                <a:lnTo>
                  <a:pt x="414" y="1166"/>
                </a:lnTo>
                <a:lnTo>
                  <a:pt x="414" y="1183"/>
                </a:lnTo>
                <a:lnTo>
                  <a:pt x="414" y="1198"/>
                </a:lnTo>
                <a:lnTo>
                  <a:pt x="414" y="1215"/>
                </a:lnTo>
                <a:lnTo>
                  <a:pt x="414" y="1231"/>
                </a:lnTo>
                <a:lnTo>
                  <a:pt x="414" y="1248"/>
                </a:lnTo>
                <a:lnTo>
                  <a:pt x="414" y="1263"/>
                </a:lnTo>
                <a:lnTo>
                  <a:pt x="414" y="1280"/>
                </a:lnTo>
                <a:lnTo>
                  <a:pt x="414" y="1295"/>
                </a:lnTo>
                <a:lnTo>
                  <a:pt x="414" y="1312"/>
                </a:lnTo>
                <a:lnTo>
                  <a:pt x="414" y="1328"/>
                </a:lnTo>
                <a:lnTo>
                  <a:pt x="414" y="1344"/>
                </a:lnTo>
                <a:lnTo>
                  <a:pt x="414" y="1346"/>
                </a:lnTo>
                <a:lnTo>
                  <a:pt x="109" y="1348"/>
                </a:lnTo>
                <a:lnTo>
                  <a:pt x="109" y="1377"/>
                </a:lnTo>
                <a:lnTo>
                  <a:pt x="109" y="1393"/>
                </a:lnTo>
                <a:lnTo>
                  <a:pt x="109" y="1409"/>
                </a:lnTo>
                <a:lnTo>
                  <a:pt x="109" y="1425"/>
                </a:lnTo>
                <a:lnTo>
                  <a:pt x="109" y="1442"/>
                </a:lnTo>
                <a:lnTo>
                  <a:pt x="109" y="1457"/>
                </a:lnTo>
                <a:lnTo>
                  <a:pt x="109" y="1474"/>
                </a:lnTo>
                <a:lnTo>
                  <a:pt x="109" y="1490"/>
                </a:lnTo>
                <a:lnTo>
                  <a:pt x="109" y="1506"/>
                </a:lnTo>
                <a:lnTo>
                  <a:pt x="109" y="1522"/>
                </a:lnTo>
                <a:lnTo>
                  <a:pt x="109" y="1539"/>
                </a:lnTo>
                <a:lnTo>
                  <a:pt x="109" y="1554"/>
                </a:lnTo>
                <a:lnTo>
                  <a:pt x="109" y="1571"/>
                </a:lnTo>
                <a:lnTo>
                  <a:pt x="109" y="1587"/>
                </a:lnTo>
                <a:lnTo>
                  <a:pt x="109" y="1603"/>
                </a:lnTo>
                <a:lnTo>
                  <a:pt x="109" y="1619"/>
                </a:lnTo>
                <a:lnTo>
                  <a:pt x="0" y="1619"/>
                </a:lnTo>
              </a:path>
            </a:pathLst>
          </a:custGeom>
          <a:noFill/>
          <a:ln w="28575">
            <a:solidFill>
              <a:srgbClr val="C0C0C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336" name="Line 51"/>
          <p:cNvSpPr>
            <a:spLocks noChangeShapeType="1"/>
          </p:cNvSpPr>
          <p:nvPr/>
        </p:nvSpPr>
        <p:spPr bwMode="auto">
          <a:xfrm>
            <a:off x="5167313" y="4437063"/>
            <a:ext cx="3327400" cy="1587"/>
          </a:xfrm>
          <a:prstGeom prst="line">
            <a:avLst/>
          </a:prstGeom>
          <a:noFill/>
          <a:ln w="317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337" name="Line 52"/>
          <p:cNvSpPr>
            <a:spLocks noChangeShapeType="1"/>
          </p:cNvSpPr>
          <p:nvPr/>
        </p:nvSpPr>
        <p:spPr bwMode="auto">
          <a:xfrm>
            <a:off x="5167313" y="4437063"/>
            <a:ext cx="1587" cy="74612"/>
          </a:xfrm>
          <a:prstGeom prst="line">
            <a:avLst/>
          </a:prstGeom>
          <a:noFill/>
          <a:ln w="317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338" name="Line 53"/>
          <p:cNvSpPr>
            <a:spLocks noChangeShapeType="1"/>
          </p:cNvSpPr>
          <p:nvPr/>
        </p:nvSpPr>
        <p:spPr bwMode="auto">
          <a:xfrm>
            <a:off x="5167313" y="4437063"/>
            <a:ext cx="1587" cy="123825"/>
          </a:xfrm>
          <a:prstGeom prst="line">
            <a:avLst/>
          </a:prstGeom>
          <a:noFill/>
          <a:ln w="317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339" name="Line 54"/>
          <p:cNvSpPr>
            <a:spLocks noChangeShapeType="1"/>
          </p:cNvSpPr>
          <p:nvPr/>
        </p:nvSpPr>
        <p:spPr bwMode="auto">
          <a:xfrm>
            <a:off x="5500688" y="4437063"/>
            <a:ext cx="1587" cy="74612"/>
          </a:xfrm>
          <a:prstGeom prst="line">
            <a:avLst/>
          </a:prstGeom>
          <a:noFill/>
          <a:ln w="317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340" name="Line 55"/>
          <p:cNvSpPr>
            <a:spLocks noChangeShapeType="1"/>
          </p:cNvSpPr>
          <p:nvPr/>
        </p:nvSpPr>
        <p:spPr bwMode="auto">
          <a:xfrm>
            <a:off x="5832475" y="4437063"/>
            <a:ext cx="1588" cy="74612"/>
          </a:xfrm>
          <a:prstGeom prst="line">
            <a:avLst/>
          </a:prstGeom>
          <a:noFill/>
          <a:ln w="317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341" name="Line 56"/>
          <p:cNvSpPr>
            <a:spLocks noChangeShapeType="1"/>
          </p:cNvSpPr>
          <p:nvPr/>
        </p:nvSpPr>
        <p:spPr bwMode="auto">
          <a:xfrm>
            <a:off x="6164263" y="4437063"/>
            <a:ext cx="1587" cy="74612"/>
          </a:xfrm>
          <a:prstGeom prst="line">
            <a:avLst/>
          </a:prstGeom>
          <a:noFill/>
          <a:ln w="317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342" name="Line 57"/>
          <p:cNvSpPr>
            <a:spLocks noChangeShapeType="1"/>
          </p:cNvSpPr>
          <p:nvPr/>
        </p:nvSpPr>
        <p:spPr bwMode="auto">
          <a:xfrm>
            <a:off x="6499225" y="4437063"/>
            <a:ext cx="1588" cy="74612"/>
          </a:xfrm>
          <a:prstGeom prst="line">
            <a:avLst/>
          </a:prstGeom>
          <a:noFill/>
          <a:ln w="317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343" name="Line 58"/>
          <p:cNvSpPr>
            <a:spLocks noChangeShapeType="1"/>
          </p:cNvSpPr>
          <p:nvPr/>
        </p:nvSpPr>
        <p:spPr bwMode="auto">
          <a:xfrm>
            <a:off x="6831013" y="4437063"/>
            <a:ext cx="1587" cy="74612"/>
          </a:xfrm>
          <a:prstGeom prst="line">
            <a:avLst/>
          </a:prstGeom>
          <a:noFill/>
          <a:ln w="317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344" name="Line 59"/>
          <p:cNvSpPr>
            <a:spLocks noChangeShapeType="1"/>
          </p:cNvSpPr>
          <p:nvPr/>
        </p:nvSpPr>
        <p:spPr bwMode="auto">
          <a:xfrm>
            <a:off x="7164388" y="4437063"/>
            <a:ext cx="1587" cy="74612"/>
          </a:xfrm>
          <a:prstGeom prst="line">
            <a:avLst/>
          </a:prstGeom>
          <a:noFill/>
          <a:ln w="317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345" name="Line 60"/>
          <p:cNvSpPr>
            <a:spLocks noChangeShapeType="1"/>
          </p:cNvSpPr>
          <p:nvPr/>
        </p:nvSpPr>
        <p:spPr bwMode="auto">
          <a:xfrm>
            <a:off x="7497763" y="4437063"/>
            <a:ext cx="1587" cy="74612"/>
          </a:xfrm>
          <a:prstGeom prst="line">
            <a:avLst/>
          </a:prstGeom>
          <a:noFill/>
          <a:ln w="317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346" name="Line 61"/>
          <p:cNvSpPr>
            <a:spLocks noChangeShapeType="1"/>
          </p:cNvSpPr>
          <p:nvPr/>
        </p:nvSpPr>
        <p:spPr bwMode="auto">
          <a:xfrm>
            <a:off x="7829550" y="4437063"/>
            <a:ext cx="1588" cy="74612"/>
          </a:xfrm>
          <a:prstGeom prst="line">
            <a:avLst/>
          </a:prstGeom>
          <a:noFill/>
          <a:ln w="317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347" name="Line 62"/>
          <p:cNvSpPr>
            <a:spLocks noChangeShapeType="1"/>
          </p:cNvSpPr>
          <p:nvPr/>
        </p:nvSpPr>
        <p:spPr bwMode="auto">
          <a:xfrm>
            <a:off x="8162925" y="4437063"/>
            <a:ext cx="1588" cy="74612"/>
          </a:xfrm>
          <a:prstGeom prst="line">
            <a:avLst/>
          </a:prstGeom>
          <a:noFill/>
          <a:ln w="317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348" name="Line 63"/>
          <p:cNvSpPr>
            <a:spLocks noChangeShapeType="1"/>
          </p:cNvSpPr>
          <p:nvPr/>
        </p:nvSpPr>
        <p:spPr bwMode="auto">
          <a:xfrm>
            <a:off x="8494713" y="4437063"/>
            <a:ext cx="1587" cy="74612"/>
          </a:xfrm>
          <a:prstGeom prst="line">
            <a:avLst/>
          </a:prstGeom>
          <a:noFill/>
          <a:ln w="317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349" name="Line 64"/>
          <p:cNvSpPr>
            <a:spLocks noChangeShapeType="1"/>
          </p:cNvSpPr>
          <p:nvPr/>
        </p:nvSpPr>
        <p:spPr bwMode="auto">
          <a:xfrm>
            <a:off x="8494713" y="4437063"/>
            <a:ext cx="1587" cy="123825"/>
          </a:xfrm>
          <a:prstGeom prst="line">
            <a:avLst/>
          </a:prstGeom>
          <a:noFill/>
          <a:ln w="317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350" name="Line 65"/>
          <p:cNvSpPr>
            <a:spLocks noChangeShapeType="1"/>
          </p:cNvSpPr>
          <p:nvPr/>
        </p:nvSpPr>
        <p:spPr bwMode="auto">
          <a:xfrm flipV="1">
            <a:off x="5167313" y="1866900"/>
            <a:ext cx="1587" cy="2570163"/>
          </a:xfrm>
          <a:prstGeom prst="line">
            <a:avLst/>
          </a:prstGeom>
          <a:noFill/>
          <a:ln w="317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351" name="Line 66"/>
          <p:cNvSpPr>
            <a:spLocks noChangeShapeType="1"/>
          </p:cNvSpPr>
          <p:nvPr/>
        </p:nvSpPr>
        <p:spPr bwMode="auto">
          <a:xfrm flipH="1">
            <a:off x="5041900" y="4437063"/>
            <a:ext cx="125413" cy="1587"/>
          </a:xfrm>
          <a:prstGeom prst="line">
            <a:avLst/>
          </a:prstGeom>
          <a:noFill/>
          <a:ln w="317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352" name="Line 67"/>
          <p:cNvSpPr>
            <a:spLocks noChangeShapeType="1"/>
          </p:cNvSpPr>
          <p:nvPr/>
        </p:nvSpPr>
        <p:spPr bwMode="auto">
          <a:xfrm flipH="1">
            <a:off x="5008563" y="4437063"/>
            <a:ext cx="158750" cy="1587"/>
          </a:xfrm>
          <a:prstGeom prst="line">
            <a:avLst/>
          </a:prstGeom>
          <a:noFill/>
          <a:ln w="317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353" name="Line 69"/>
          <p:cNvSpPr>
            <a:spLocks noChangeShapeType="1"/>
          </p:cNvSpPr>
          <p:nvPr/>
        </p:nvSpPr>
        <p:spPr bwMode="auto">
          <a:xfrm flipH="1">
            <a:off x="5041900" y="4181475"/>
            <a:ext cx="125413" cy="1588"/>
          </a:xfrm>
          <a:prstGeom prst="line">
            <a:avLst/>
          </a:prstGeom>
          <a:noFill/>
          <a:ln w="317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354" name="Line 70"/>
          <p:cNvSpPr>
            <a:spLocks noChangeShapeType="1"/>
          </p:cNvSpPr>
          <p:nvPr/>
        </p:nvSpPr>
        <p:spPr bwMode="auto">
          <a:xfrm flipH="1">
            <a:off x="5041900" y="3924300"/>
            <a:ext cx="125413" cy="1588"/>
          </a:xfrm>
          <a:prstGeom prst="line">
            <a:avLst/>
          </a:prstGeom>
          <a:noFill/>
          <a:ln w="317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355" name="Line 71"/>
          <p:cNvSpPr>
            <a:spLocks noChangeShapeType="1"/>
          </p:cNvSpPr>
          <p:nvPr/>
        </p:nvSpPr>
        <p:spPr bwMode="auto">
          <a:xfrm flipH="1">
            <a:off x="5041900" y="3667125"/>
            <a:ext cx="125413" cy="1588"/>
          </a:xfrm>
          <a:prstGeom prst="line">
            <a:avLst/>
          </a:prstGeom>
          <a:noFill/>
          <a:ln w="317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356" name="Line 72"/>
          <p:cNvSpPr>
            <a:spLocks noChangeShapeType="1"/>
          </p:cNvSpPr>
          <p:nvPr/>
        </p:nvSpPr>
        <p:spPr bwMode="auto">
          <a:xfrm flipH="1">
            <a:off x="5041900" y="3409950"/>
            <a:ext cx="125413" cy="1588"/>
          </a:xfrm>
          <a:prstGeom prst="line">
            <a:avLst/>
          </a:prstGeom>
          <a:noFill/>
          <a:ln w="317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357" name="Line 73"/>
          <p:cNvSpPr>
            <a:spLocks noChangeShapeType="1"/>
          </p:cNvSpPr>
          <p:nvPr/>
        </p:nvSpPr>
        <p:spPr bwMode="auto">
          <a:xfrm flipH="1">
            <a:off x="5041900" y="3152775"/>
            <a:ext cx="125413" cy="1588"/>
          </a:xfrm>
          <a:prstGeom prst="line">
            <a:avLst/>
          </a:prstGeom>
          <a:noFill/>
          <a:ln w="317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358" name="Line 74"/>
          <p:cNvSpPr>
            <a:spLocks noChangeShapeType="1"/>
          </p:cNvSpPr>
          <p:nvPr/>
        </p:nvSpPr>
        <p:spPr bwMode="auto">
          <a:xfrm flipH="1">
            <a:off x="5008563" y="3152775"/>
            <a:ext cx="158750" cy="1588"/>
          </a:xfrm>
          <a:prstGeom prst="line">
            <a:avLst/>
          </a:prstGeom>
          <a:noFill/>
          <a:ln w="317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359" name="Line 75"/>
          <p:cNvSpPr>
            <a:spLocks noChangeShapeType="1"/>
          </p:cNvSpPr>
          <p:nvPr/>
        </p:nvSpPr>
        <p:spPr bwMode="auto">
          <a:xfrm flipH="1">
            <a:off x="5041900" y="2897188"/>
            <a:ext cx="125413" cy="1587"/>
          </a:xfrm>
          <a:prstGeom prst="line">
            <a:avLst/>
          </a:prstGeom>
          <a:noFill/>
          <a:ln w="317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360" name="Line 76"/>
          <p:cNvSpPr>
            <a:spLocks noChangeShapeType="1"/>
          </p:cNvSpPr>
          <p:nvPr/>
        </p:nvSpPr>
        <p:spPr bwMode="auto">
          <a:xfrm flipH="1">
            <a:off x="5041900" y="2640013"/>
            <a:ext cx="125413" cy="1587"/>
          </a:xfrm>
          <a:prstGeom prst="line">
            <a:avLst/>
          </a:prstGeom>
          <a:noFill/>
          <a:ln w="317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361" name="Line 77"/>
          <p:cNvSpPr>
            <a:spLocks noChangeShapeType="1"/>
          </p:cNvSpPr>
          <p:nvPr/>
        </p:nvSpPr>
        <p:spPr bwMode="auto">
          <a:xfrm flipH="1">
            <a:off x="5041900" y="2381250"/>
            <a:ext cx="125413" cy="3175"/>
          </a:xfrm>
          <a:prstGeom prst="line">
            <a:avLst/>
          </a:prstGeom>
          <a:noFill/>
          <a:ln w="317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362" name="Line 78"/>
          <p:cNvSpPr>
            <a:spLocks noChangeShapeType="1"/>
          </p:cNvSpPr>
          <p:nvPr/>
        </p:nvSpPr>
        <p:spPr bwMode="auto">
          <a:xfrm flipH="1">
            <a:off x="5041900" y="2124075"/>
            <a:ext cx="125413" cy="1588"/>
          </a:xfrm>
          <a:prstGeom prst="line">
            <a:avLst/>
          </a:prstGeom>
          <a:noFill/>
          <a:ln w="317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363" name="Line 79"/>
          <p:cNvSpPr>
            <a:spLocks noChangeShapeType="1"/>
          </p:cNvSpPr>
          <p:nvPr/>
        </p:nvSpPr>
        <p:spPr bwMode="auto">
          <a:xfrm flipH="1">
            <a:off x="5041900" y="1868488"/>
            <a:ext cx="125413" cy="1587"/>
          </a:xfrm>
          <a:prstGeom prst="line">
            <a:avLst/>
          </a:prstGeom>
          <a:noFill/>
          <a:ln w="317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364" name="Line 80"/>
          <p:cNvSpPr>
            <a:spLocks noChangeShapeType="1"/>
          </p:cNvSpPr>
          <p:nvPr/>
        </p:nvSpPr>
        <p:spPr bwMode="auto">
          <a:xfrm flipH="1">
            <a:off x="5008563" y="1868488"/>
            <a:ext cx="158750" cy="1587"/>
          </a:xfrm>
          <a:prstGeom prst="line">
            <a:avLst/>
          </a:prstGeom>
          <a:noFill/>
          <a:ln w="317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365" name="Freeform 82"/>
          <p:cNvSpPr>
            <a:spLocks/>
          </p:cNvSpPr>
          <p:nvPr/>
        </p:nvSpPr>
        <p:spPr bwMode="auto">
          <a:xfrm>
            <a:off x="5216525" y="1866900"/>
            <a:ext cx="3244850" cy="2570163"/>
          </a:xfrm>
          <a:custGeom>
            <a:avLst/>
            <a:gdLst>
              <a:gd name="T0" fmla="*/ 0 w 2044"/>
              <a:gd name="T1" fmla="*/ 2147483647 h 1619"/>
              <a:gd name="T2" fmla="*/ 0 w 2044"/>
              <a:gd name="T3" fmla="*/ 2147483647 h 1619"/>
              <a:gd name="T4" fmla="*/ 0 w 2044"/>
              <a:gd name="T5" fmla="*/ 2147483647 h 1619"/>
              <a:gd name="T6" fmla="*/ 2147483647 w 2044"/>
              <a:gd name="T7" fmla="*/ 2147483647 h 1619"/>
              <a:gd name="T8" fmla="*/ 2147483647 w 2044"/>
              <a:gd name="T9" fmla="*/ 2147483647 h 1619"/>
              <a:gd name="T10" fmla="*/ 2147483647 w 2044"/>
              <a:gd name="T11" fmla="*/ 2147483647 h 1619"/>
              <a:gd name="T12" fmla="*/ 2147483647 w 2044"/>
              <a:gd name="T13" fmla="*/ 2147483647 h 1619"/>
              <a:gd name="T14" fmla="*/ 2147483647 w 2044"/>
              <a:gd name="T15" fmla="*/ 2147483647 h 1619"/>
              <a:gd name="T16" fmla="*/ 2147483647 w 2044"/>
              <a:gd name="T17" fmla="*/ 2147483647 h 1619"/>
              <a:gd name="T18" fmla="*/ 2147483647 w 2044"/>
              <a:gd name="T19" fmla="*/ 2147483647 h 1619"/>
              <a:gd name="T20" fmla="*/ 2147483647 w 2044"/>
              <a:gd name="T21" fmla="*/ 2147483647 h 1619"/>
              <a:gd name="T22" fmla="*/ 2147483647 w 2044"/>
              <a:gd name="T23" fmla="*/ 2147483647 h 1619"/>
              <a:gd name="T24" fmla="*/ 2147483647 w 2044"/>
              <a:gd name="T25" fmla="*/ 2147483647 h 1619"/>
              <a:gd name="T26" fmla="*/ 2147483647 w 2044"/>
              <a:gd name="T27" fmla="*/ 2147483647 h 1619"/>
              <a:gd name="T28" fmla="*/ 2147483647 w 2044"/>
              <a:gd name="T29" fmla="*/ 2147483647 h 1619"/>
              <a:gd name="T30" fmla="*/ 2147483647 w 2044"/>
              <a:gd name="T31" fmla="*/ 2147483647 h 1619"/>
              <a:gd name="T32" fmla="*/ 2147483647 w 2044"/>
              <a:gd name="T33" fmla="*/ 2147483647 h 1619"/>
              <a:gd name="T34" fmla="*/ 2147483647 w 2044"/>
              <a:gd name="T35" fmla="*/ 2147483647 h 1619"/>
              <a:gd name="T36" fmla="*/ 2147483647 w 2044"/>
              <a:gd name="T37" fmla="*/ 2147483647 h 1619"/>
              <a:gd name="T38" fmla="*/ 2147483647 w 2044"/>
              <a:gd name="T39" fmla="*/ 2147483647 h 1619"/>
              <a:gd name="T40" fmla="*/ 2147483647 w 2044"/>
              <a:gd name="T41" fmla="*/ 2147483647 h 1619"/>
              <a:gd name="T42" fmla="*/ 2147483647 w 2044"/>
              <a:gd name="T43" fmla="*/ 2147483647 h 1619"/>
              <a:gd name="T44" fmla="*/ 2147483647 w 2044"/>
              <a:gd name="T45" fmla="*/ 2147483647 h 1619"/>
              <a:gd name="T46" fmla="*/ 2147483647 w 2044"/>
              <a:gd name="T47" fmla="*/ 2147483647 h 1619"/>
              <a:gd name="T48" fmla="*/ 2147483647 w 2044"/>
              <a:gd name="T49" fmla="*/ 2147483647 h 1619"/>
              <a:gd name="T50" fmla="*/ 2147483647 w 2044"/>
              <a:gd name="T51" fmla="*/ 2147483647 h 1619"/>
              <a:gd name="T52" fmla="*/ 2147483647 w 2044"/>
              <a:gd name="T53" fmla="*/ 2147483647 h 1619"/>
              <a:gd name="T54" fmla="*/ 2147483647 w 2044"/>
              <a:gd name="T55" fmla="*/ 2147483647 h 1619"/>
              <a:gd name="T56" fmla="*/ 2147483647 w 2044"/>
              <a:gd name="T57" fmla="*/ 2147483647 h 1619"/>
              <a:gd name="T58" fmla="*/ 2147483647 w 2044"/>
              <a:gd name="T59" fmla="*/ 2147483647 h 1619"/>
              <a:gd name="T60" fmla="*/ 2147483647 w 2044"/>
              <a:gd name="T61" fmla="*/ 2147483647 h 1619"/>
              <a:gd name="T62" fmla="*/ 2147483647 w 2044"/>
              <a:gd name="T63" fmla="*/ 2147483647 h 1619"/>
              <a:gd name="T64" fmla="*/ 2147483647 w 2044"/>
              <a:gd name="T65" fmla="*/ 2147483647 h 1619"/>
              <a:gd name="T66" fmla="*/ 2147483647 w 2044"/>
              <a:gd name="T67" fmla="*/ 2147483647 h 1619"/>
              <a:gd name="T68" fmla="*/ 2147483647 w 2044"/>
              <a:gd name="T69" fmla="*/ 2147483647 h 1619"/>
              <a:gd name="T70" fmla="*/ 2147483647 w 2044"/>
              <a:gd name="T71" fmla="*/ 2147483647 h 1619"/>
              <a:gd name="T72" fmla="*/ 2147483647 w 2044"/>
              <a:gd name="T73" fmla="*/ 2147483647 h 1619"/>
              <a:gd name="T74" fmla="*/ 2147483647 w 2044"/>
              <a:gd name="T75" fmla="*/ 2147483647 h 1619"/>
              <a:gd name="T76" fmla="*/ 2147483647 w 2044"/>
              <a:gd name="T77" fmla="*/ 2147483647 h 1619"/>
              <a:gd name="T78" fmla="*/ 2147483647 w 2044"/>
              <a:gd name="T79" fmla="*/ 2147483647 h 1619"/>
              <a:gd name="T80" fmla="*/ 2147483647 w 2044"/>
              <a:gd name="T81" fmla="*/ 2147483647 h 1619"/>
              <a:gd name="T82" fmla="*/ 2147483647 w 2044"/>
              <a:gd name="T83" fmla="*/ 2147483647 h 1619"/>
              <a:gd name="T84" fmla="*/ 2147483647 w 2044"/>
              <a:gd name="T85" fmla="*/ 2147483647 h 1619"/>
              <a:gd name="T86" fmla="*/ 2147483647 w 2044"/>
              <a:gd name="T87" fmla="*/ 2147483647 h 1619"/>
              <a:gd name="T88" fmla="*/ 2147483647 w 2044"/>
              <a:gd name="T89" fmla="*/ 2147483647 h 1619"/>
              <a:gd name="T90" fmla="*/ 2147483647 w 2044"/>
              <a:gd name="T91" fmla="*/ 2147483647 h 1619"/>
              <a:gd name="T92" fmla="*/ 2147483647 w 2044"/>
              <a:gd name="T93" fmla="*/ 2147483647 h 1619"/>
              <a:gd name="T94" fmla="*/ 2147483647 w 2044"/>
              <a:gd name="T95" fmla="*/ 2147483647 h 1619"/>
              <a:gd name="T96" fmla="*/ 2147483647 w 2044"/>
              <a:gd name="T97" fmla="*/ 2147483647 h 1619"/>
              <a:gd name="T98" fmla="*/ 2147483647 w 2044"/>
              <a:gd name="T99" fmla="*/ 2147483647 h 1619"/>
              <a:gd name="T100" fmla="*/ 2147483647 w 2044"/>
              <a:gd name="T101" fmla="*/ 2147483647 h 1619"/>
              <a:gd name="T102" fmla="*/ 2147483647 w 2044"/>
              <a:gd name="T103" fmla="*/ 2147483647 h 1619"/>
              <a:gd name="T104" fmla="*/ 2147483647 w 2044"/>
              <a:gd name="T105" fmla="*/ 2147483647 h 1619"/>
              <a:gd name="T106" fmla="*/ 2147483647 w 2044"/>
              <a:gd name="T107" fmla="*/ 2147483647 h 1619"/>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2044"/>
              <a:gd name="T163" fmla="*/ 0 h 1619"/>
              <a:gd name="T164" fmla="*/ 2044 w 2044"/>
              <a:gd name="T165" fmla="*/ 1619 h 1619"/>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2044" h="1619">
                <a:moveTo>
                  <a:pt x="0" y="1619"/>
                </a:moveTo>
                <a:lnTo>
                  <a:pt x="0" y="1619"/>
                </a:lnTo>
                <a:lnTo>
                  <a:pt x="0" y="1604"/>
                </a:lnTo>
                <a:lnTo>
                  <a:pt x="0" y="1587"/>
                </a:lnTo>
                <a:lnTo>
                  <a:pt x="0" y="1571"/>
                </a:lnTo>
                <a:lnTo>
                  <a:pt x="0" y="1555"/>
                </a:lnTo>
                <a:lnTo>
                  <a:pt x="0" y="1539"/>
                </a:lnTo>
                <a:lnTo>
                  <a:pt x="0" y="1523"/>
                </a:lnTo>
                <a:lnTo>
                  <a:pt x="0" y="1506"/>
                </a:lnTo>
                <a:lnTo>
                  <a:pt x="0" y="1490"/>
                </a:lnTo>
                <a:lnTo>
                  <a:pt x="0" y="1474"/>
                </a:lnTo>
                <a:lnTo>
                  <a:pt x="0" y="1458"/>
                </a:lnTo>
                <a:lnTo>
                  <a:pt x="0" y="1442"/>
                </a:lnTo>
                <a:lnTo>
                  <a:pt x="0" y="1425"/>
                </a:lnTo>
                <a:lnTo>
                  <a:pt x="556" y="1425"/>
                </a:lnTo>
                <a:lnTo>
                  <a:pt x="556" y="1409"/>
                </a:lnTo>
                <a:lnTo>
                  <a:pt x="556" y="1393"/>
                </a:lnTo>
                <a:lnTo>
                  <a:pt x="556" y="1377"/>
                </a:lnTo>
                <a:lnTo>
                  <a:pt x="556" y="1360"/>
                </a:lnTo>
                <a:lnTo>
                  <a:pt x="556" y="1344"/>
                </a:lnTo>
                <a:lnTo>
                  <a:pt x="556" y="1328"/>
                </a:lnTo>
                <a:lnTo>
                  <a:pt x="556" y="1312"/>
                </a:lnTo>
                <a:lnTo>
                  <a:pt x="556" y="1296"/>
                </a:lnTo>
                <a:lnTo>
                  <a:pt x="556" y="1280"/>
                </a:lnTo>
                <a:lnTo>
                  <a:pt x="556" y="1264"/>
                </a:lnTo>
                <a:lnTo>
                  <a:pt x="556" y="1247"/>
                </a:lnTo>
                <a:lnTo>
                  <a:pt x="556" y="1231"/>
                </a:lnTo>
                <a:lnTo>
                  <a:pt x="703" y="1231"/>
                </a:lnTo>
                <a:lnTo>
                  <a:pt x="703" y="1215"/>
                </a:lnTo>
                <a:lnTo>
                  <a:pt x="703" y="1199"/>
                </a:lnTo>
                <a:lnTo>
                  <a:pt x="703" y="1182"/>
                </a:lnTo>
                <a:lnTo>
                  <a:pt x="703" y="1166"/>
                </a:lnTo>
                <a:lnTo>
                  <a:pt x="703" y="1150"/>
                </a:lnTo>
                <a:lnTo>
                  <a:pt x="703" y="1134"/>
                </a:lnTo>
                <a:lnTo>
                  <a:pt x="703" y="1118"/>
                </a:lnTo>
                <a:lnTo>
                  <a:pt x="703" y="1101"/>
                </a:lnTo>
                <a:lnTo>
                  <a:pt x="703" y="1085"/>
                </a:lnTo>
                <a:lnTo>
                  <a:pt x="703" y="1069"/>
                </a:lnTo>
                <a:lnTo>
                  <a:pt x="703" y="1053"/>
                </a:lnTo>
                <a:lnTo>
                  <a:pt x="703" y="1037"/>
                </a:lnTo>
                <a:lnTo>
                  <a:pt x="703" y="1021"/>
                </a:lnTo>
                <a:lnTo>
                  <a:pt x="703" y="1004"/>
                </a:lnTo>
                <a:lnTo>
                  <a:pt x="703" y="988"/>
                </a:lnTo>
                <a:lnTo>
                  <a:pt x="703" y="972"/>
                </a:lnTo>
                <a:lnTo>
                  <a:pt x="703" y="956"/>
                </a:lnTo>
                <a:lnTo>
                  <a:pt x="703" y="940"/>
                </a:lnTo>
                <a:lnTo>
                  <a:pt x="703" y="923"/>
                </a:lnTo>
                <a:lnTo>
                  <a:pt x="703" y="907"/>
                </a:lnTo>
                <a:lnTo>
                  <a:pt x="703" y="891"/>
                </a:lnTo>
                <a:lnTo>
                  <a:pt x="703" y="875"/>
                </a:lnTo>
                <a:lnTo>
                  <a:pt x="912" y="875"/>
                </a:lnTo>
                <a:lnTo>
                  <a:pt x="912" y="859"/>
                </a:lnTo>
                <a:lnTo>
                  <a:pt x="912" y="842"/>
                </a:lnTo>
                <a:lnTo>
                  <a:pt x="912" y="826"/>
                </a:lnTo>
                <a:lnTo>
                  <a:pt x="912" y="810"/>
                </a:lnTo>
                <a:lnTo>
                  <a:pt x="912" y="794"/>
                </a:lnTo>
                <a:lnTo>
                  <a:pt x="912" y="778"/>
                </a:lnTo>
                <a:lnTo>
                  <a:pt x="912" y="762"/>
                </a:lnTo>
                <a:lnTo>
                  <a:pt x="912" y="745"/>
                </a:lnTo>
                <a:lnTo>
                  <a:pt x="912" y="729"/>
                </a:lnTo>
                <a:lnTo>
                  <a:pt x="912" y="713"/>
                </a:lnTo>
                <a:lnTo>
                  <a:pt x="1248" y="713"/>
                </a:lnTo>
                <a:lnTo>
                  <a:pt x="1248" y="697"/>
                </a:lnTo>
                <a:lnTo>
                  <a:pt x="1248" y="681"/>
                </a:lnTo>
                <a:lnTo>
                  <a:pt x="1248" y="664"/>
                </a:lnTo>
                <a:lnTo>
                  <a:pt x="1248" y="648"/>
                </a:lnTo>
                <a:lnTo>
                  <a:pt x="1248" y="632"/>
                </a:lnTo>
                <a:lnTo>
                  <a:pt x="1248" y="616"/>
                </a:lnTo>
                <a:lnTo>
                  <a:pt x="1248" y="600"/>
                </a:lnTo>
                <a:lnTo>
                  <a:pt x="1248" y="583"/>
                </a:lnTo>
                <a:lnTo>
                  <a:pt x="1248" y="567"/>
                </a:lnTo>
                <a:lnTo>
                  <a:pt x="1248" y="551"/>
                </a:lnTo>
                <a:lnTo>
                  <a:pt x="1248" y="535"/>
                </a:lnTo>
                <a:lnTo>
                  <a:pt x="1248" y="519"/>
                </a:lnTo>
                <a:lnTo>
                  <a:pt x="1331" y="519"/>
                </a:lnTo>
                <a:lnTo>
                  <a:pt x="1331" y="502"/>
                </a:lnTo>
                <a:lnTo>
                  <a:pt x="1331" y="486"/>
                </a:lnTo>
                <a:lnTo>
                  <a:pt x="1331" y="470"/>
                </a:lnTo>
                <a:lnTo>
                  <a:pt x="1331" y="454"/>
                </a:lnTo>
                <a:lnTo>
                  <a:pt x="1331" y="437"/>
                </a:lnTo>
                <a:lnTo>
                  <a:pt x="1331" y="422"/>
                </a:lnTo>
                <a:lnTo>
                  <a:pt x="1331" y="405"/>
                </a:lnTo>
                <a:lnTo>
                  <a:pt x="1331" y="389"/>
                </a:lnTo>
                <a:lnTo>
                  <a:pt x="1331" y="373"/>
                </a:lnTo>
                <a:lnTo>
                  <a:pt x="1331" y="357"/>
                </a:lnTo>
                <a:lnTo>
                  <a:pt x="1416" y="357"/>
                </a:lnTo>
                <a:lnTo>
                  <a:pt x="1416" y="341"/>
                </a:lnTo>
                <a:lnTo>
                  <a:pt x="1416" y="324"/>
                </a:lnTo>
                <a:lnTo>
                  <a:pt x="1416" y="308"/>
                </a:lnTo>
                <a:lnTo>
                  <a:pt x="1416" y="292"/>
                </a:lnTo>
                <a:lnTo>
                  <a:pt x="1416" y="276"/>
                </a:lnTo>
                <a:lnTo>
                  <a:pt x="1416" y="260"/>
                </a:lnTo>
                <a:lnTo>
                  <a:pt x="1416" y="243"/>
                </a:lnTo>
                <a:lnTo>
                  <a:pt x="1416" y="227"/>
                </a:lnTo>
                <a:lnTo>
                  <a:pt x="1416" y="211"/>
                </a:lnTo>
                <a:lnTo>
                  <a:pt x="1416" y="195"/>
                </a:lnTo>
                <a:lnTo>
                  <a:pt x="1416" y="178"/>
                </a:lnTo>
                <a:lnTo>
                  <a:pt x="1416" y="162"/>
                </a:lnTo>
                <a:lnTo>
                  <a:pt x="1457" y="162"/>
                </a:lnTo>
                <a:lnTo>
                  <a:pt x="1457" y="146"/>
                </a:lnTo>
                <a:lnTo>
                  <a:pt x="1457" y="130"/>
                </a:lnTo>
                <a:lnTo>
                  <a:pt x="1457" y="114"/>
                </a:lnTo>
                <a:lnTo>
                  <a:pt x="1457" y="98"/>
                </a:lnTo>
                <a:lnTo>
                  <a:pt x="1457" y="81"/>
                </a:lnTo>
                <a:lnTo>
                  <a:pt x="1457" y="65"/>
                </a:lnTo>
                <a:lnTo>
                  <a:pt x="1457" y="49"/>
                </a:lnTo>
                <a:lnTo>
                  <a:pt x="1457" y="33"/>
                </a:lnTo>
                <a:lnTo>
                  <a:pt x="1457" y="17"/>
                </a:lnTo>
                <a:lnTo>
                  <a:pt x="1457" y="0"/>
                </a:lnTo>
                <a:lnTo>
                  <a:pt x="2044" y="0"/>
                </a:lnTo>
                <a:lnTo>
                  <a:pt x="2044" y="17"/>
                </a:lnTo>
                <a:lnTo>
                  <a:pt x="2044" y="33"/>
                </a:lnTo>
                <a:lnTo>
                  <a:pt x="2044" y="49"/>
                </a:lnTo>
                <a:lnTo>
                  <a:pt x="2044" y="65"/>
                </a:lnTo>
                <a:lnTo>
                  <a:pt x="2044" y="81"/>
                </a:lnTo>
                <a:lnTo>
                  <a:pt x="2044" y="98"/>
                </a:lnTo>
                <a:lnTo>
                  <a:pt x="2044" y="114"/>
                </a:lnTo>
                <a:lnTo>
                  <a:pt x="2044" y="130"/>
                </a:lnTo>
                <a:lnTo>
                  <a:pt x="2044" y="146"/>
                </a:lnTo>
                <a:lnTo>
                  <a:pt x="2044" y="162"/>
                </a:lnTo>
                <a:lnTo>
                  <a:pt x="2044" y="178"/>
                </a:lnTo>
                <a:lnTo>
                  <a:pt x="2044" y="195"/>
                </a:lnTo>
                <a:lnTo>
                  <a:pt x="2002" y="195"/>
                </a:lnTo>
                <a:lnTo>
                  <a:pt x="2002" y="211"/>
                </a:lnTo>
                <a:lnTo>
                  <a:pt x="2002" y="227"/>
                </a:lnTo>
                <a:lnTo>
                  <a:pt x="2002" y="243"/>
                </a:lnTo>
                <a:lnTo>
                  <a:pt x="2002" y="260"/>
                </a:lnTo>
                <a:lnTo>
                  <a:pt x="2002" y="276"/>
                </a:lnTo>
                <a:lnTo>
                  <a:pt x="2002" y="292"/>
                </a:lnTo>
                <a:lnTo>
                  <a:pt x="2002" y="308"/>
                </a:lnTo>
                <a:lnTo>
                  <a:pt x="2002" y="324"/>
                </a:lnTo>
                <a:lnTo>
                  <a:pt x="2002" y="341"/>
                </a:lnTo>
                <a:lnTo>
                  <a:pt x="2002" y="357"/>
                </a:lnTo>
                <a:lnTo>
                  <a:pt x="2002" y="373"/>
                </a:lnTo>
                <a:lnTo>
                  <a:pt x="1814" y="373"/>
                </a:lnTo>
                <a:lnTo>
                  <a:pt x="1814" y="389"/>
                </a:lnTo>
                <a:lnTo>
                  <a:pt x="1814" y="405"/>
                </a:lnTo>
                <a:lnTo>
                  <a:pt x="1814" y="422"/>
                </a:lnTo>
                <a:lnTo>
                  <a:pt x="1814" y="437"/>
                </a:lnTo>
                <a:lnTo>
                  <a:pt x="1814" y="454"/>
                </a:lnTo>
                <a:lnTo>
                  <a:pt x="1814" y="470"/>
                </a:lnTo>
                <a:lnTo>
                  <a:pt x="1814" y="486"/>
                </a:lnTo>
                <a:lnTo>
                  <a:pt x="1814" y="502"/>
                </a:lnTo>
                <a:lnTo>
                  <a:pt x="1814" y="519"/>
                </a:lnTo>
                <a:lnTo>
                  <a:pt x="1814" y="535"/>
                </a:lnTo>
                <a:lnTo>
                  <a:pt x="1814" y="551"/>
                </a:lnTo>
                <a:lnTo>
                  <a:pt x="1730" y="551"/>
                </a:lnTo>
                <a:lnTo>
                  <a:pt x="1730" y="567"/>
                </a:lnTo>
                <a:lnTo>
                  <a:pt x="1730" y="583"/>
                </a:lnTo>
                <a:lnTo>
                  <a:pt x="1730" y="600"/>
                </a:lnTo>
                <a:lnTo>
                  <a:pt x="1730" y="616"/>
                </a:lnTo>
                <a:lnTo>
                  <a:pt x="1730" y="632"/>
                </a:lnTo>
                <a:lnTo>
                  <a:pt x="1730" y="648"/>
                </a:lnTo>
                <a:lnTo>
                  <a:pt x="1730" y="664"/>
                </a:lnTo>
                <a:lnTo>
                  <a:pt x="1730" y="681"/>
                </a:lnTo>
                <a:lnTo>
                  <a:pt x="1730" y="697"/>
                </a:lnTo>
                <a:lnTo>
                  <a:pt x="1730" y="713"/>
                </a:lnTo>
                <a:lnTo>
                  <a:pt x="1730" y="729"/>
                </a:lnTo>
                <a:lnTo>
                  <a:pt x="1625" y="729"/>
                </a:lnTo>
                <a:lnTo>
                  <a:pt x="1625" y="745"/>
                </a:lnTo>
                <a:lnTo>
                  <a:pt x="1625" y="762"/>
                </a:lnTo>
                <a:lnTo>
                  <a:pt x="1625" y="778"/>
                </a:lnTo>
                <a:lnTo>
                  <a:pt x="1625" y="794"/>
                </a:lnTo>
                <a:lnTo>
                  <a:pt x="1625" y="810"/>
                </a:lnTo>
                <a:lnTo>
                  <a:pt x="1625" y="826"/>
                </a:lnTo>
                <a:lnTo>
                  <a:pt x="1625" y="842"/>
                </a:lnTo>
                <a:lnTo>
                  <a:pt x="1625" y="859"/>
                </a:lnTo>
                <a:lnTo>
                  <a:pt x="1625" y="875"/>
                </a:lnTo>
                <a:lnTo>
                  <a:pt x="1625" y="891"/>
                </a:lnTo>
                <a:lnTo>
                  <a:pt x="1625" y="907"/>
                </a:lnTo>
                <a:lnTo>
                  <a:pt x="1374" y="907"/>
                </a:lnTo>
                <a:lnTo>
                  <a:pt x="1374" y="923"/>
                </a:lnTo>
                <a:lnTo>
                  <a:pt x="1374" y="940"/>
                </a:lnTo>
                <a:lnTo>
                  <a:pt x="1374" y="956"/>
                </a:lnTo>
                <a:lnTo>
                  <a:pt x="1374" y="972"/>
                </a:lnTo>
                <a:lnTo>
                  <a:pt x="1374" y="988"/>
                </a:lnTo>
                <a:lnTo>
                  <a:pt x="1374" y="1004"/>
                </a:lnTo>
                <a:lnTo>
                  <a:pt x="1374" y="1021"/>
                </a:lnTo>
                <a:lnTo>
                  <a:pt x="1374" y="1037"/>
                </a:lnTo>
                <a:lnTo>
                  <a:pt x="1374" y="1053"/>
                </a:lnTo>
                <a:lnTo>
                  <a:pt x="1374" y="1069"/>
                </a:lnTo>
                <a:lnTo>
                  <a:pt x="1374" y="1085"/>
                </a:lnTo>
                <a:lnTo>
                  <a:pt x="1311" y="1085"/>
                </a:lnTo>
                <a:lnTo>
                  <a:pt x="1311" y="1101"/>
                </a:lnTo>
                <a:lnTo>
                  <a:pt x="1311" y="1118"/>
                </a:lnTo>
                <a:lnTo>
                  <a:pt x="1311" y="1134"/>
                </a:lnTo>
                <a:lnTo>
                  <a:pt x="1311" y="1150"/>
                </a:lnTo>
                <a:lnTo>
                  <a:pt x="1311" y="1166"/>
                </a:lnTo>
                <a:lnTo>
                  <a:pt x="1311" y="1182"/>
                </a:lnTo>
                <a:lnTo>
                  <a:pt x="1311" y="1199"/>
                </a:lnTo>
                <a:lnTo>
                  <a:pt x="1311" y="1215"/>
                </a:lnTo>
                <a:lnTo>
                  <a:pt x="1311" y="1231"/>
                </a:lnTo>
                <a:lnTo>
                  <a:pt x="1311" y="1247"/>
                </a:lnTo>
                <a:lnTo>
                  <a:pt x="1311" y="1264"/>
                </a:lnTo>
                <a:lnTo>
                  <a:pt x="996" y="1264"/>
                </a:lnTo>
                <a:lnTo>
                  <a:pt x="996" y="1280"/>
                </a:lnTo>
                <a:lnTo>
                  <a:pt x="996" y="1296"/>
                </a:lnTo>
                <a:lnTo>
                  <a:pt x="996" y="1312"/>
                </a:lnTo>
                <a:lnTo>
                  <a:pt x="996" y="1328"/>
                </a:lnTo>
                <a:lnTo>
                  <a:pt x="996" y="1344"/>
                </a:lnTo>
                <a:lnTo>
                  <a:pt x="996" y="1360"/>
                </a:lnTo>
                <a:lnTo>
                  <a:pt x="996" y="1377"/>
                </a:lnTo>
                <a:lnTo>
                  <a:pt x="996" y="1393"/>
                </a:lnTo>
                <a:lnTo>
                  <a:pt x="996" y="1409"/>
                </a:lnTo>
                <a:lnTo>
                  <a:pt x="996" y="1425"/>
                </a:lnTo>
                <a:lnTo>
                  <a:pt x="996" y="1442"/>
                </a:lnTo>
                <a:lnTo>
                  <a:pt x="766" y="1442"/>
                </a:lnTo>
                <a:lnTo>
                  <a:pt x="766" y="1458"/>
                </a:lnTo>
                <a:lnTo>
                  <a:pt x="766" y="1474"/>
                </a:lnTo>
                <a:lnTo>
                  <a:pt x="766" y="1490"/>
                </a:lnTo>
                <a:lnTo>
                  <a:pt x="766" y="1506"/>
                </a:lnTo>
                <a:lnTo>
                  <a:pt x="766" y="1523"/>
                </a:lnTo>
                <a:lnTo>
                  <a:pt x="766" y="1539"/>
                </a:lnTo>
                <a:lnTo>
                  <a:pt x="766" y="1555"/>
                </a:lnTo>
                <a:lnTo>
                  <a:pt x="766" y="1571"/>
                </a:lnTo>
                <a:lnTo>
                  <a:pt x="766" y="1587"/>
                </a:lnTo>
                <a:lnTo>
                  <a:pt x="766" y="1604"/>
                </a:lnTo>
                <a:lnTo>
                  <a:pt x="766" y="1619"/>
                </a:lnTo>
                <a:lnTo>
                  <a:pt x="0" y="1619"/>
                </a:lnTo>
              </a:path>
            </a:pathLst>
          </a:custGeom>
          <a:noFill/>
          <a:ln w="28575">
            <a:solidFill>
              <a:srgbClr val="C0C0C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366" name="Rectangle 83"/>
          <p:cNvSpPr>
            <a:spLocks noChangeArrowheads="1"/>
          </p:cNvSpPr>
          <p:nvPr/>
        </p:nvSpPr>
        <p:spPr bwMode="auto">
          <a:xfrm>
            <a:off x="5791200" y="4559300"/>
            <a:ext cx="158750" cy="381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n-US" altLang="en-US" sz="2500">
                <a:solidFill>
                  <a:srgbClr val="000000"/>
                </a:solidFill>
                <a:latin typeface="Times New Roman" panose="02020603050405020304" pitchFamily="18" charset="0"/>
              </a:rPr>
              <a:t>2</a:t>
            </a:r>
            <a:endParaRPr lang="en-US" altLang="en-US"/>
          </a:p>
        </p:txBody>
      </p:sp>
      <p:sp>
        <p:nvSpPr>
          <p:cNvPr id="12367" name="Rectangle 84"/>
          <p:cNvSpPr>
            <a:spLocks noChangeArrowheads="1"/>
          </p:cNvSpPr>
          <p:nvPr/>
        </p:nvSpPr>
        <p:spPr bwMode="auto">
          <a:xfrm>
            <a:off x="6435725" y="4559300"/>
            <a:ext cx="158750" cy="381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n-US" altLang="en-US" sz="2500">
                <a:solidFill>
                  <a:srgbClr val="000000"/>
                </a:solidFill>
                <a:latin typeface="Times New Roman" panose="02020603050405020304" pitchFamily="18" charset="0"/>
              </a:rPr>
              <a:t>4</a:t>
            </a:r>
            <a:endParaRPr lang="en-US" altLang="en-US"/>
          </a:p>
        </p:txBody>
      </p:sp>
      <p:sp>
        <p:nvSpPr>
          <p:cNvPr id="12368" name="Rectangle 85"/>
          <p:cNvSpPr>
            <a:spLocks noChangeArrowheads="1"/>
          </p:cNvSpPr>
          <p:nvPr/>
        </p:nvSpPr>
        <p:spPr bwMode="auto">
          <a:xfrm>
            <a:off x="7105650" y="4559300"/>
            <a:ext cx="158750" cy="381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n-US" altLang="en-US" sz="2500">
                <a:solidFill>
                  <a:srgbClr val="000000"/>
                </a:solidFill>
                <a:latin typeface="Times New Roman" panose="02020603050405020304" pitchFamily="18" charset="0"/>
              </a:rPr>
              <a:t>6</a:t>
            </a:r>
            <a:endParaRPr lang="en-US" altLang="en-US"/>
          </a:p>
        </p:txBody>
      </p:sp>
      <p:sp>
        <p:nvSpPr>
          <p:cNvPr id="12369" name="Rectangle 86"/>
          <p:cNvSpPr>
            <a:spLocks noChangeArrowheads="1"/>
          </p:cNvSpPr>
          <p:nvPr/>
        </p:nvSpPr>
        <p:spPr bwMode="auto">
          <a:xfrm>
            <a:off x="7789863" y="4559300"/>
            <a:ext cx="158750" cy="381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n-US" altLang="en-US" sz="2500">
                <a:solidFill>
                  <a:srgbClr val="000000"/>
                </a:solidFill>
                <a:latin typeface="Times New Roman" panose="02020603050405020304" pitchFamily="18" charset="0"/>
              </a:rPr>
              <a:t>8</a:t>
            </a:r>
            <a:endParaRPr lang="en-US" altLang="en-US"/>
          </a:p>
        </p:txBody>
      </p:sp>
      <p:sp>
        <p:nvSpPr>
          <p:cNvPr id="12370" name="Rectangle 87"/>
          <p:cNvSpPr>
            <a:spLocks noChangeArrowheads="1"/>
          </p:cNvSpPr>
          <p:nvPr/>
        </p:nvSpPr>
        <p:spPr bwMode="auto">
          <a:xfrm>
            <a:off x="5126038" y="4559300"/>
            <a:ext cx="158750" cy="381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n-US" altLang="en-US" sz="2500">
                <a:solidFill>
                  <a:srgbClr val="000000"/>
                </a:solidFill>
                <a:latin typeface="Times New Roman" panose="02020603050405020304" pitchFamily="18" charset="0"/>
              </a:rPr>
              <a:t>0</a:t>
            </a:r>
            <a:endParaRPr lang="en-US" altLang="en-US"/>
          </a:p>
        </p:txBody>
      </p:sp>
      <p:sp>
        <p:nvSpPr>
          <p:cNvPr id="12371" name="Rectangle 88"/>
          <p:cNvSpPr>
            <a:spLocks noChangeArrowheads="1"/>
          </p:cNvSpPr>
          <p:nvPr/>
        </p:nvSpPr>
        <p:spPr bwMode="auto">
          <a:xfrm>
            <a:off x="8369300" y="4559300"/>
            <a:ext cx="317500" cy="381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n-US" altLang="en-US" sz="2500">
                <a:solidFill>
                  <a:srgbClr val="000000"/>
                </a:solidFill>
                <a:latin typeface="Times New Roman" panose="02020603050405020304" pitchFamily="18" charset="0"/>
              </a:rPr>
              <a:t>10</a:t>
            </a:r>
            <a:endParaRPr lang="en-US" altLang="en-US"/>
          </a:p>
        </p:txBody>
      </p:sp>
      <p:sp>
        <p:nvSpPr>
          <p:cNvPr id="12372" name="Freeform 89"/>
          <p:cNvSpPr>
            <a:spLocks/>
          </p:cNvSpPr>
          <p:nvPr/>
        </p:nvSpPr>
        <p:spPr bwMode="auto">
          <a:xfrm>
            <a:off x="5176838" y="1858963"/>
            <a:ext cx="3335337" cy="2568575"/>
          </a:xfrm>
          <a:custGeom>
            <a:avLst/>
            <a:gdLst>
              <a:gd name="T0" fmla="*/ 2147483647 w 2101"/>
              <a:gd name="T1" fmla="*/ 2147483647 h 1618"/>
              <a:gd name="T2" fmla="*/ 2147483647 w 2101"/>
              <a:gd name="T3" fmla="*/ 2147483647 h 1618"/>
              <a:gd name="T4" fmla="*/ 2147483647 w 2101"/>
              <a:gd name="T5" fmla="*/ 2147483647 h 1618"/>
              <a:gd name="T6" fmla="*/ 2147483647 w 2101"/>
              <a:gd name="T7" fmla="*/ 2147483647 h 1618"/>
              <a:gd name="T8" fmla="*/ 2147483647 w 2101"/>
              <a:gd name="T9" fmla="*/ 2147483647 h 1618"/>
              <a:gd name="T10" fmla="*/ 2147483647 w 2101"/>
              <a:gd name="T11" fmla="*/ 2147483647 h 1618"/>
              <a:gd name="T12" fmla="*/ 2147483647 w 2101"/>
              <a:gd name="T13" fmla="*/ 2147483647 h 1618"/>
              <a:gd name="T14" fmla="*/ 2147483647 w 2101"/>
              <a:gd name="T15" fmla="*/ 2147483647 h 1618"/>
              <a:gd name="T16" fmla="*/ 2147483647 w 2101"/>
              <a:gd name="T17" fmla="*/ 2147483647 h 1618"/>
              <a:gd name="T18" fmla="*/ 2147483647 w 2101"/>
              <a:gd name="T19" fmla="*/ 2147483647 h 1618"/>
              <a:gd name="T20" fmla="*/ 2147483647 w 2101"/>
              <a:gd name="T21" fmla="*/ 2147483647 h 1618"/>
              <a:gd name="T22" fmla="*/ 2147483647 w 2101"/>
              <a:gd name="T23" fmla="*/ 2147483647 h 1618"/>
              <a:gd name="T24" fmla="*/ 2147483647 w 2101"/>
              <a:gd name="T25" fmla="*/ 2147483647 h 1618"/>
              <a:gd name="T26" fmla="*/ 2147483647 w 2101"/>
              <a:gd name="T27" fmla="*/ 2147483647 h 1618"/>
              <a:gd name="T28" fmla="*/ 2147483647 w 2101"/>
              <a:gd name="T29" fmla="*/ 2147483647 h 1618"/>
              <a:gd name="T30" fmla="*/ 2147483647 w 2101"/>
              <a:gd name="T31" fmla="*/ 2147483647 h 1618"/>
              <a:gd name="T32" fmla="*/ 2147483647 w 2101"/>
              <a:gd name="T33" fmla="*/ 2147483647 h 1618"/>
              <a:gd name="T34" fmla="*/ 2147483647 w 2101"/>
              <a:gd name="T35" fmla="*/ 2147483647 h 1618"/>
              <a:gd name="T36" fmla="*/ 2147483647 w 2101"/>
              <a:gd name="T37" fmla="*/ 2147483647 h 1618"/>
              <a:gd name="T38" fmla="*/ 2147483647 w 2101"/>
              <a:gd name="T39" fmla="*/ 2147483647 h 1618"/>
              <a:gd name="T40" fmla="*/ 2147483647 w 2101"/>
              <a:gd name="T41" fmla="*/ 2147483647 h 1618"/>
              <a:gd name="T42" fmla="*/ 2147483647 w 2101"/>
              <a:gd name="T43" fmla="*/ 2147483647 h 1618"/>
              <a:gd name="T44" fmla="*/ 2147483647 w 2101"/>
              <a:gd name="T45" fmla="*/ 2147483647 h 1618"/>
              <a:gd name="T46" fmla="*/ 2147483647 w 2101"/>
              <a:gd name="T47" fmla="*/ 2147483647 h 1618"/>
              <a:gd name="T48" fmla="*/ 2147483647 w 2101"/>
              <a:gd name="T49" fmla="*/ 2147483647 h 1618"/>
              <a:gd name="T50" fmla="*/ 2147483647 w 2101"/>
              <a:gd name="T51" fmla="*/ 2147483647 h 1618"/>
              <a:gd name="T52" fmla="*/ 2147483647 w 2101"/>
              <a:gd name="T53" fmla="*/ 2147483647 h 1618"/>
              <a:gd name="T54" fmla="*/ 2147483647 w 2101"/>
              <a:gd name="T55" fmla="*/ 2147483647 h 1618"/>
              <a:gd name="T56" fmla="*/ 2147483647 w 2101"/>
              <a:gd name="T57" fmla="*/ 2147483647 h 1618"/>
              <a:gd name="T58" fmla="*/ 2147483647 w 2101"/>
              <a:gd name="T59" fmla="*/ 2147483647 h 1618"/>
              <a:gd name="T60" fmla="*/ 2147483647 w 2101"/>
              <a:gd name="T61" fmla="*/ 2147483647 h 1618"/>
              <a:gd name="T62" fmla="*/ 2147483647 w 2101"/>
              <a:gd name="T63" fmla="*/ 2147483647 h 1618"/>
              <a:gd name="T64" fmla="*/ 2147483647 w 2101"/>
              <a:gd name="T65" fmla="*/ 2147483647 h 1618"/>
              <a:gd name="T66" fmla="*/ 2147483647 w 2101"/>
              <a:gd name="T67" fmla="*/ 2147483647 h 1618"/>
              <a:gd name="T68" fmla="*/ 2147483647 w 2101"/>
              <a:gd name="T69" fmla="*/ 2147483647 h 1618"/>
              <a:gd name="T70" fmla="*/ 2147483647 w 2101"/>
              <a:gd name="T71" fmla="*/ 2147483647 h 1618"/>
              <a:gd name="T72" fmla="*/ 2147483647 w 2101"/>
              <a:gd name="T73" fmla="*/ 2147483647 h 1618"/>
              <a:gd name="T74" fmla="*/ 2147483647 w 2101"/>
              <a:gd name="T75" fmla="*/ 2147483647 h 1618"/>
              <a:gd name="T76" fmla="*/ 2147483647 w 2101"/>
              <a:gd name="T77" fmla="*/ 2147483647 h 1618"/>
              <a:gd name="T78" fmla="*/ 2147483647 w 2101"/>
              <a:gd name="T79" fmla="*/ 2147483647 h 1618"/>
              <a:gd name="T80" fmla="*/ 2147483647 w 2101"/>
              <a:gd name="T81" fmla="*/ 2147483647 h 1618"/>
              <a:gd name="T82" fmla="*/ 2147483647 w 2101"/>
              <a:gd name="T83" fmla="*/ 2147483647 h 1618"/>
              <a:gd name="T84" fmla="*/ 2147483647 w 2101"/>
              <a:gd name="T85" fmla="*/ 2147483647 h 1618"/>
              <a:gd name="T86" fmla="*/ 2147483647 w 2101"/>
              <a:gd name="T87" fmla="*/ 2147483647 h 1618"/>
              <a:gd name="T88" fmla="*/ 2147483647 w 2101"/>
              <a:gd name="T89" fmla="*/ 2147483647 h 1618"/>
              <a:gd name="T90" fmla="*/ 2147483647 w 2101"/>
              <a:gd name="T91" fmla="*/ 2147483647 h 1618"/>
              <a:gd name="T92" fmla="*/ 2147483647 w 2101"/>
              <a:gd name="T93" fmla="*/ 2147483647 h 1618"/>
              <a:gd name="T94" fmla="*/ 2147483647 w 2101"/>
              <a:gd name="T95" fmla="*/ 2147483647 h 1618"/>
              <a:gd name="T96" fmla="*/ 2147483647 w 2101"/>
              <a:gd name="T97" fmla="*/ 2147483647 h 1618"/>
              <a:gd name="T98" fmla="*/ 2147483647 w 2101"/>
              <a:gd name="T99" fmla="*/ 2147483647 h 1618"/>
              <a:gd name="T100" fmla="*/ 2147483647 w 2101"/>
              <a:gd name="T101" fmla="*/ 2147483647 h 1618"/>
              <a:gd name="T102" fmla="*/ 2147483647 w 2101"/>
              <a:gd name="T103" fmla="*/ 2147483647 h 1618"/>
              <a:gd name="T104" fmla="*/ 2147483647 w 2101"/>
              <a:gd name="T105" fmla="*/ 2147483647 h 1618"/>
              <a:gd name="T106" fmla="*/ 2147483647 w 2101"/>
              <a:gd name="T107" fmla="*/ 2147483647 h 1618"/>
              <a:gd name="T108" fmla="*/ 2147483647 w 2101"/>
              <a:gd name="T109" fmla="*/ 2147483647 h 1618"/>
              <a:gd name="T110" fmla="*/ 2147483647 w 2101"/>
              <a:gd name="T111" fmla="*/ 2147483647 h 1618"/>
              <a:gd name="T112" fmla="*/ 2147483647 w 2101"/>
              <a:gd name="T113" fmla="*/ 0 h 1618"/>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2101"/>
              <a:gd name="T172" fmla="*/ 0 h 1618"/>
              <a:gd name="T173" fmla="*/ 2101 w 2101"/>
              <a:gd name="T174" fmla="*/ 1618 h 1618"/>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2101" h="1618">
                <a:moveTo>
                  <a:pt x="0" y="1618"/>
                </a:moveTo>
                <a:lnTo>
                  <a:pt x="5" y="1618"/>
                </a:lnTo>
                <a:lnTo>
                  <a:pt x="10" y="1618"/>
                </a:lnTo>
                <a:lnTo>
                  <a:pt x="15" y="1618"/>
                </a:lnTo>
                <a:lnTo>
                  <a:pt x="20" y="1618"/>
                </a:lnTo>
                <a:lnTo>
                  <a:pt x="25" y="1618"/>
                </a:lnTo>
                <a:lnTo>
                  <a:pt x="30" y="1618"/>
                </a:lnTo>
                <a:lnTo>
                  <a:pt x="35" y="1618"/>
                </a:lnTo>
                <a:lnTo>
                  <a:pt x="40" y="1618"/>
                </a:lnTo>
                <a:lnTo>
                  <a:pt x="45" y="1614"/>
                </a:lnTo>
                <a:lnTo>
                  <a:pt x="50" y="1614"/>
                </a:lnTo>
                <a:lnTo>
                  <a:pt x="55" y="1614"/>
                </a:lnTo>
                <a:lnTo>
                  <a:pt x="60" y="1609"/>
                </a:lnTo>
                <a:lnTo>
                  <a:pt x="66" y="1609"/>
                </a:lnTo>
                <a:lnTo>
                  <a:pt x="71" y="1609"/>
                </a:lnTo>
                <a:lnTo>
                  <a:pt x="76" y="1609"/>
                </a:lnTo>
                <a:lnTo>
                  <a:pt x="86" y="1605"/>
                </a:lnTo>
                <a:lnTo>
                  <a:pt x="91" y="1605"/>
                </a:lnTo>
                <a:lnTo>
                  <a:pt x="96" y="1605"/>
                </a:lnTo>
                <a:lnTo>
                  <a:pt x="101" y="1605"/>
                </a:lnTo>
                <a:lnTo>
                  <a:pt x="106" y="1601"/>
                </a:lnTo>
                <a:lnTo>
                  <a:pt x="111" y="1601"/>
                </a:lnTo>
                <a:lnTo>
                  <a:pt x="116" y="1601"/>
                </a:lnTo>
                <a:lnTo>
                  <a:pt x="121" y="1596"/>
                </a:lnTo>
                <a:lnTo>
                  <a:pt x="126" y="1596"/>
                </a:lnTo>
                <a:lnTo>
                  <a:pt x="131" y="1596"/>
                </a:lnTo>
                <a:lnTo>
                  <a:pt x="136" y="1596"/>
                </a:lnTo>
                <a:lnTo>
                  <a:pt x="141" y="1592"/>
                </a:lnTo>
                <a:lnTo>
                  <a:pt x="147" y="1592"/>
                </a:lnTo>
                <a:lnTo>
                  <a:pt x="152" y="1592"/>
                </a:lnTo>
                <a:lnTo>
                  <a:pt x="157" y="1587"/>
                </a:lnTo>
                <a:lnTo>
                  <a:pt x="162" y="1587"/>
                </a:lnTo>
                <a:lnTo>
                  <a:pt x="167" y="1587"/>
                </a:lnTo>
                <a:lnTo>
                  <a:pt x="172" y="1587"/>
                </a:lnTo>
                <a:lnTo>
                  <a:pt x="177" y="1583"/>
                </a:lnTo>
                <a:lnTo>
                  <a:pt x="182" y="1583"/>
                </a:lnTo>
                <a:lnTo>
                  <a:pt x="187" y="1583"/>
                </a:lnTo>
                <a:lnTo>
                  <a:pt x="192" y="1583"/>
                </a:lnTo>
                <a:lnTo>
                  <a:pt x="197" y="1578"/>
                </a:lnTo>
                <a:lnTo>
                  <a:pt x="202" y="1578"/>
                </a:lnTo>
                <a:lnTo>
                  <a:pt x="207" y="1578"/>
                </a:lnTo>
                <a:lnTo>
                  <a:pt x="212" y="1574"/>
                </a:lnTo>
                <a:lnTo>
                  <a:pt x="223" y="1574"/>
                </a:lnTo>
                <a:lnTo>
                  <a:pt x="227" y="1574"/>
                </a:lnTo>
                <a:lnTo>
                  <a:pt x="233" y="1574"/>
                </a:lnTo>
                <a:lnTo>
                  <a:pt x="238" y="1570"/>
                </a:lnTo>
                <a:lnTo>
                  <a:pt x="243" y="1570"/>
                </a:lnTo>
                <a:lnTo>
                  <a:pt x="248" y="1570"/>
                </a:lnTo>
                <a:lnTo>
                  <a:pt x="253" y="1565"/>
                </a:lnTo>
                <a:lnTo>
                  <a:pt x="258" y="1565"/>
                </a:lnTo>
                <a:lnTo>
                  <a:pt x="263" y="1565"/>
                </a:lnTo>
                <a:lnTo>
                  <a:pt x="268" y="1565"/>
                </a:lnTo>
                <a:lnTo>
                  <a:pt x="273" y="1561"/>
                </a:lnTo>
                <a:lnTo>
                  <a:pt x="278" y="1561"/>
                </a:lnTo>
                <a:lnTo>
                  <a:pt x="283" y="1561"/>
                </a:lnTo>
                <a:lnTo>
                  <a:pt x="288" y="1561"/>
                </a:lnTo>
                <a:lnTo>
                  <a:pt x="293" y="1556"/>
                </a:lnTo>
                <a:lnTo>
                  <a:pt x="298" y="1556"/>
                </a:lnTo>
                <a:lnTo>
                  <a:pt x="304" y="1556"/>
                </a:lnTo>
                <a:lnTo>
                  <a:pt x="309" y="1552"/>
                </a:lnTo>
                <a:lnTo>
                  <a:pt x="314" y="1552"/>
                </a:lnTo>
                <a:lnTo>
                  <a:pt x="319" y="1552"/>
                </a:lnTo>
                <a:lnTo>
                  <a:pt x="324" y="1552"/>
                </a:lnTo>
                <a:lnTo>
                  <a:pt x="329" y="1547"/>
                </a:lnTo>
                <a:lnTo>
                  <a:pt x="334" y="1547"/>
                </a:lnTo>
                <a:lnTo>
                  <a:pt x="339" y="1547"/>
                </a:lnTo>
                <a:lnTo>
                  <a:pt x="344" y="1543"/>
                </a:lnTo>
                <a:lnTo>
                  <a:pt x="349" y="1543"/>
                </a:lnTo>
                <a:lnTo>
                  <a:pt x="354" y="1543"/>
                </a:lnTo>
                <a:lnTo>
                  <a:pt x="364" y="1543"/>
                </a:lnTo>
                <a:lnTo>
                  <a:pt x="369" y="1538"/>
                </a:lnTo>
                <a:lnTo>
                  <a:pt x="374" y="1538"/>
                </a:lnTo>
                <a:lnTo>
                  <a:pt x="379" y="1538"/>
                </a:lnTo>
                <a:lnTo>
                  <a:pt x="385" y="1538"/>
                </a:lnTo>
                <a:lnTo>
                  <a:pt x="390" y="1534"/>
                </a:lnTo>
                <a:lnTo>
                  <a:pt x="395" y="1534"/>
                </a:lnTo>
                <a:lnTo>
                  <a:pt x="400" y="1534"/>
                </a:lnTo>
                <a:lnTo>
                  <a:pt x="405" y="1529"/>
                </a:lnTo>
                <a:lnTo>
                  <a:pt x="410" y="1529"/>
                </a:lnTo>
                <a:lnTo>
                  <a:pt x="415" y="1529"/>
                </a:lnTo>
                <a:lnTo>
                  <a:pt x="420" y="1529"/>
                </a:lnTo>
                <a:lnTo>
                  <a:pt x="425" y="1525"/>
                </a:lnTo>
                <a:lnTo>
                  <a:pt x="430" y="1525"/>
                </a:lnTo>
                <a:lnTo>
                  <a:pt x="435" y="1525"/>
                </a:lnTo>
                <a:lnTo>
                  <a:pt x="440" y="1525"/>
                </a:lnTo>
                <a:lnTo>
                  <a:pt x="445" y="1521"/>
                </a:lnTo>
                <a:lnTo>
                  <a:pt x="450" y="1521"/>
                </a:lnTo>
                <a:lnTo>
                  <a:pt x="455" y="1521"/>
                </a:lnTo>
                <a:lnTo>
                  <a:pt x="461" y="1516"/>
                </a:lnTo>
                <a:lnTo>
                  <a:pt x="466" y="1516"/>
                </a:lnTo>
                <a:lnTo>
                  <a:pt x="471" y="1516"/>
                </a:lnTo>
                <a:lnTo>
                  <a:pt x="476" y="1516"/>
                </a:lnTo>
                <a:lnTo>
                  <a:pt x="481" y="1512"/>
                </a:lnTo>
                <a:lnTo>
                  <a:pt x="486" y="1512"/>
                </a:lnTo>
                <a:lnTo>
                  <a:pt x="491" y="1512"/>
                </a:lnTo>
                <a:lnTo>
                  <a:pt x="501" y="1507"/>
                </a:lnTo>
                <a:lnTo>
                  <a:pt x="506" y="1507"/>
                </a:lnTo>
                <a:lnTo>
                  <a:pt x="511" y="1507"/>
                </a:lnTo>
                <a:lnTo>
                  <a:pt x="516" y="1507"/>
                </a:lnTo>
                <a:lnTo>
                  <a:pt x="521" y="1503"/>
                </a:lnTo>
                <a:lnTo>
                  <a:pt x="526" y="1503"/>
                </a:lnTo>
                <a:lnTo>
                  <a:pt x="532" y="1503"/>
                </a:lnTo>
                <a:lnTo>
                  <a:pt x="536" y="1503"/>
                </a:lnTo>
                <a:lnTo>
                  <a:pt x="542" y="1498"/>
                </a:lnTo>
                <a:lnTo>
                  <a:pt x="547" y="1498"/>
                </a:lnTo>
                <a:lnTo>
                  <a:pt x="552" y="1498"/>
                </a:lnTo>
                <a:lnTo>
                  <a:pt x="557" y="1494"/>
                </a:lnTo>
                <a:lnTo>
                  <a:pt x="562" y="1494"/>
                </a:lnTo>
                <a:lnTo>
                  <a:pt x="567" y="1494"/>
                </a:lnTo>
                <a:lnTo>
                  <a:pt x="572" y="1494"/>
                </a:lnTo>
                <a:lnTo>
                  <a:pt x="577" y="1489"/>
                </a:lnTo>
                <a:lnTo>
                  <a:pt x="582" y="1489"/>
                </a:lnTo>
                <a:lnTo>
                  <a:pt x="587" y="1489"/>
                </a:lnTo>
                <a:lnTo>
                  <a:pt x="592" y="1485"/>
                </a:lnTo>
                <a:lnTo>
                  <a:pt x="597" y="1485"/>
                </a:lnTo>
                <a:lnTo>
                  <a:pt x="602" y="1481"/>
                </a:lnTo>
                <a:lnTo>
                  <a:pt x="607" y="1481"/>
                </a:lnTo>
                <a:lnTo>
                  <a:pt x="613" y="1476"/>
                </a:lnTo>
                <a:lnTo>
                  <a:pt x="618" y="1476"/>
                </a:lnTo>
                <a:lnTo>
                  <a:pt x="623" y="1472"/>
                </a:lnTo>
                <a:lnTo>
                  <a:pt x="628" y="1467"/>
                </a:lnTo>
                <a:lnTo>
                  <a:pt x="638" y="1467"/>
                </a:lnTo>
                <a:lnTo>
                  <a:pt x="643" y="1463"/>
                </a:lnTo>
                <a:lnTo>
                  <a:pt x="648" y="1463"/>
                </a:lnTo>
                <a:lnTo>
                  <a:pt x="653" y="1458"/>
                </a:lnTo>
                <a:lnTo>
                  <a:pt x="658" y="1458"/>
                </a:lnTo>
                <a:lnTo>
                  <a:pt x="663" y="1454"/>
                </a:lnTo>
                <a:lnTo>
                  <a:pt x="668" y="1454"/>
                </a:lnTo>
                <a:lnTo>
                  <a:pt x="673" y="1450"/>
                </a:lnTo>
                <a:lnTo>
                  <a:pt x="678" y="1450"/>
                </a:lnTo>
                <a:lnTo>
                  <a:pt x="683" y="1445"/>
                </a:lnTo>
                <a:lnTo>
                  <a:pt x="688" y="1445"/>
                </a:lnTo>
                <a:lnTo>
                  <a:pt x="693" y="1440"/>
                </a:lnTo>
                <a:lnTo>
                  <a:pt x="699" y="1436"/>
                </a:lnTo>
                <a:lnTo>
                  <a:pt x="704" y="1436"/>
                </a:lnTo>
                <a:lnTo>
                  <a:pt x="709" y="1432"/>
                </a:lnTo>
                <a:lnTo>
                  <a:pt x="714" y="1432"/>
                </a:lnTo>
                <a:lnTo>
                  <a:pt x="719" y="1427"/>
                </a:lnTo>
                <a:lnTo>
                  <a:pt x="724" y="1427"/>
                </a:lnTo>
                <a:lnTo>
                  <a:pt x="729" y="1423"/>
                </a:lnTo>
                <a:lnTo>
                  <a:pt x="734" y="1423"/>
                </a:lnTo>
                <a:lnTo>
                  <a:pt x="739" y="1418"/>
                </a:lnTo>
                <a:lnTo>
                  <a:pt x="744" y="1414"/>
                </a:lnTo>
                <a:lnTo>
                  <a:pt x="749" y="1409"/>
                </a:lnTo>
                <a:lnTo>
                  <a:pt x="754" y="1405"/>
                </a:lnTo>
                <a:lnTo>
                  <a:pt x="759" y="1396"/>
                </a:lnTo>
                <a:lnTo>
                  <a:pt x="764" y="1392"/>
                </a:lnTo>
                <a:lnTo>
                  <a:pt x="770" y="1387"/>
                </a:lnTo>
                <a:lnTo>
                  <a:pt x="780" y="1383"/>
                </a:lnTo>
                <a:lnTo>
                  <a:pt x="785" y="1378"/>
                </a:lnTo>
                <a:lnTo>
                  <a:pt x="790" y="1374"/>
                </a:lnTo>
                <a:lnTo>
                  <a:pt x="795" y="1369"/>
                </a:lnTo>
                <a:lnTo>
                  <a:pt x="800" y="1365"/>
                </a:lnTo>
                <a:lnTo>
                  <a:pt x="805" y="1361"/>
                </a:lnTo>
                <a:lnTo>
                  <a:pt x="810" y="1361"/>
                </a:lnTo>
                <a:lnTo>
                  <a:pt x="815" y="1356"/>
                </a:lnTo>
                <a:lnTo>
                  <a:pt x="820" y="1352"/>
                </a:lnTo>
                <a:lnTo>
                  <a:pt x="825" y="1347"/>
                </a:lnTo>
                <a:lnTo>
                  <a:pt x="830" y="1347"/>
                </a:lnTo>
                <a:lnTo>
                  <a:pt x="835" y="1343"/>
                </a:lnTo>
                <a:lnTo>
                  <a:pt x="840" y="1338"/>
                </a:lnTo>
                <a:lnTo>
                  <a:pt x="845" y="1334"/>
                </a:lnTo>
                <a:lnTo>
                  <a:pt x="851" y="1329"/>
                </a:lnTo>
                <a:lnTo>
                  <a:pt x="856" y="1329"/>
                </a:lnTo>
                <a:lnTo>
                  <a:pt x="861" y="1325"/>
                </a:lnTo>
                <a:lnTo>
                  <a:pt x="866" y="1320"/>
                </a:lnTo>
                <a:lnTo>
                  <a:pt x="871" y="1316"/>
                </a:lnTo>
                <a:lnTo>
                  <a:pt x="876" y="1316"/>
                </a:lnTo>
                <a:lnTo>
                  <a:pt x="881" y="1312"/>
                </a:lnTo>
                <a:lnTo>
                  <a:pt x="886" y="1307"/>
                </a:lnTo>
                <a:lnTo>
                  <a:pt x="891" y="1303"/>
                </a:lnTo>
                <a:lnTo>
                  <a:pt x="896" y="1298"/>
                </a:lnTo>
                <a:lnTo>
                  <a:pt x="901" y="1298"/>
                </a:lnTo>
                <a:lnTo>
                  <a:pt x="906" y="1294"/>
                </a:lnTo>
                <a:lnTo>
                  <a:pt x="916" y="1289"/>
                </a:lnTo>
                <a:lnTo>
                  <a:pt x="921" y="1285"/>
                </a:lnTo>
                <a:lnTo>
                  <a:pt x="926" y="1285"/>
                </a:lnTo>
                <a:lnTo>
                  <a:pt x="931" y="1281"/>
                </a:lnTo>
                <a:lnTo>
                  <a:pt x="937" y="1276"/>
                </a:lnTo>
                <a:lnTo>
                  <a:pt x="942" y="1272"/>
                </a:lnTo>
                <a:lnTo>
                  <a:pt x="947" y="1272"/>
                </a:lnTo>
                <a:lnTo>
                  <a:pt x="952" y="1254"/>
                </a:lnTo>
                <a:lnTo>
                  <a:pt x="957" y="1241"/>
                </a:lnTo>
                <a:lnTo>
                  <a:pt x="962" y="1227"/>
                </a:lnTo>
                <a:lnTo>
                  <a:pt x="967" y="1209"/>
                </a:lnTo>
                <a:lnTo>
                  <a:pt x="972" y="1196"/>
                </a:lnTo>
                <a:lnTo>
                  <a:pt x="977" y="1183"/>
                </a:lnTo>
                <a:lnTo>
                  <a:pt x="982" y="1165"/>
                </a:lnTo>
                <a:lnTo>
                  <a:pt x="987" y="1152"/>
                </a:lnTo>
                <a:lnTo>
                  <a:pt x="992" y="1138"/>
                </a:lnTo>
                <a:lnTo>
                  <a:pt x="997" y="1125"/>
                </a:lnTo>
                <a:lnTo>
                  <a:pt x="1002" y="1107"/>
                </a:lnTo>
                <a:lnTo>
                  <a:pt x="1008" y="1094"/>
                </a:lnTo>
                <a:lnTo>
                  <a:pt x="1012" y="1080"/>
                </a:lnTo>
                <a:lnTo>
                  <a:pt x="1018" y="1063"/>
                </a:lnTo>
                <a:lnTo>
                  <a:pt x="1023" y="1049"/>
                </a:lnTo>
                <a:lnTo>
                  <a:pt x="1028" y="1036"/>
                </a:lnTo>
                <a:lnTo>
                  <a:pt x="1033" y="1032"/>
                </a:lnTo>
                <a:lnTo>
                  <a:pt x="1038" y="1027"/>
                </a:lnTo>
                <a:lnTo>
                  <a:pt x="1043" y="1023"/>
                </a:lnTo>
                <a:lnTo>
                  <a:pt x="1048" y="1023"/>
                </a:lnTo>
                <a:lnTo>
                  <a:pt x="1058" y="1018"/>
                </a:lnTo>
                <a:lnTo>
                  <a:pt x="1063" y="1014"/>
                </a:lnTo>
                <a:lnTo>
                  <a:pt x="1068" y="1009"/>
                </a:lnTo>
                <a:lnTo>
                  <a:pt x="1073" y="1009"/>
                </a:lnTo>
                <a:lnTo>
                  <a:pt x="1078" y="1005"/>
                </a:lnTo>
                <a:lnTo>
                  <a:pt x="1083" y="1001"/>
                </a:lnTo>
                <a:lnTo>
                  <a:pt x="1089" y="996"/>
                </a:lnTo>
                <a:lnTo>
                  <a:pt x="1094" y="991"/>
                </a:lnTo>
                <a:lnTo>
                  <a:pt x="1099" y="991"/>
                </a:lnTo>
                <a:lnTo>
                  <a:pt x="1104" y="987"/>
                </a:lnTo>
                <a:lnTo>
                  <a:pt x="1109" y="983"/>
                </a:lnTo>
                <a:lnTo>
                  <a:pt x="1114" y="978"/>
                </a:lnTo>
                <a:lnTo>
                  <a:pt x="1119" y="978"/>
                </a:lnTo>
                <a:lnTo>
                  <a:pt x="1124" y="974"/>
                </a:lnTo>
                <a:lnTo>
                  <a:pt x="1129" y="969"/>
                </a:lnTo>
                <a:lnTo>
                  <a:pt x="1134" y="965"/>
                </a:lnTo>
                <a:lnTo>
                  <a:pt x="1139" y="965"/>
                </a:lnTo>
                <a:lnTo>
                  <a:pt x="1144" y="960"/>
                </a:lnTo>
                <a:lnTo>
                  <a:pt x="1149" y="956"/>
                </a:lnTo>
                <a:lnTo>
                  <a:pt x="1154" y="952"/>
                </a:lnTo>
                <a:lnTo>
                  <a:pt x="1159" y="947"/>
                </a:lnTo>
                <a:lnTo>
                  <a:pt x="1164" y="947"/>
                </a:lnTo>
                <a:lnTo>
                  <a:pt x="1169" y="943"/>
                </a:lnTo>
                <a:lnTo>
                  <a:pt x="1175" y="938"/>
                </a:lnTo>
                <a:lnTo>
                  <a:pt x="1180" y="934"/>
                </a:lnTo>
                <a:lnTo>
                  <a:pt x="1185" y="934"/>
                </a:lnTo>
                <a:lnTo>
                  <a:pt x="1195" y="929"/>
                </a:lnTo>
                <a:lnTo>
                  <a:pt x="1200" y="925"/>
                </a:lnTo>
                <a:lnTo>
                  <a:pt x="1205" y="920"/>
                </a:lnTo>
                <a:lnTo>
                  <a:pt x="1210" y="916"/>
                </a:lnTo>
                <a:lnTo>
                  <a:pt x="1215" y="916"/>
                </a:lnTo>
                <a:lnTo>
                  <a:pt x="1220" y="912"/>
                </a:lnTo>
                <a:lnTo>
                  <a:pt x="1225" y="907"/>
                </a:lnTo>
                <a:lnTo>
                  <a:pt x="1230" y="903"/>
                </a:lnTo>
                <a:lnTo>
                  <a:pt x="1235" y="903"/>
                </a:lnTo>
                <a:lnTo>
                  <a:pt x="1240" y="898"/>
                </a:lnTo>
                <a:lnTo>
                  <a:pt x="1246" y="894"/>
                </a:lnTo>
                <a:lnTo>
                  <a:pt x="1250" y="889"/>
                </a:lnTo>
                <a:lnTo>
                  <a:pt x="1256" y="889"/>
                </a:lnTo>
                <a:lnTo>
                  <a:pt x="1261" y="885"/>
                </a:lnTo>
                <a:lnTo>
                  <a:pt x="1266" y="880"/>
                </a:lnTo>
                <a:lnTo>
                  <a:pt x="1271" y="876"/>
                </a:lnTo>
                <a:lnTo>
                  <a:pt x="1276" y="871"/>
                </a:lnTo>
                <a:lnTo>
                  <a:pt x="1281" y="871"/>
                </a:lnTo>
                <a:lnTo>
                  <a:pt x="1286" y="863"/>
                </a:lnTo>
                <a:lnTo>
                  <a:pt x="1291" y="858"/>
                </a:lnTo>
                <a:lnTo>
                  <a:pt x="1296" y="854"/>
                </a:lnTo>
                <a:lnTo>
                  <a:pt x="1301" y="849"/>
                </a:lnTo>
                <a:lnTo>
                  <a:pt x="1306" y="845"/>
                </a:lnTo>
                <a:lnTo>
                  <a:pt x="1311" y="836"/>
                </a:lnTo>
                <a:lnTo>
                  <a:pt x="1316" y="832"/>
                </a:lnTo>
                <a:lnTo>
                  <a:pt x="1321" y="827"/>
                </a:lnTo>
                <a:lnTo>
                  <a:pt x="1332" y="823"/>
                </a:lnTo>
                <a:lnTo>
                  <a:pt x="1337" y="818"/>
                </a:lnTo>
                <a:lnTo>
                  <a:pt x="1342" y="809"/>
                </a:lnTo>
                <a:lnTo>
                  <a:pt x="1347" y="805"/>
                </a:lnTo>
                <a:lnTo>
                  <a:pt x="1352" y="800"/>
                </a:lnTo>
                <a:lnTo>
                  <a:pt x="1357" y="796"/>
                </a:lnTo>
                <a:lnTo>
                  <a:pt x="1362" y="796"/>
                </a:lnTo>
                <a:lnTo>
                  <a:pt x="1367" y="792"/>
                </a:lnTo>
                <a:lnTo>
                  <a:pt x="1372" y="787"/>
                </a:lnTo>
                <a:lnTo>
                  <a:pt x="1377" y="778"/>
                </a:lnTo>
                <a:lnTo>
                  <a:pt x="1382" y="774"/>
                </a:lnTo>
                <a:lnTo>
                  <a:pt x="1387" y="769"/>
                </a:lnTo>
                <a:lnTo>
                  <a:pt x="1392" y="765"/>
                </a:lnTo>
                <a:lnTo>
                  <a:pt x="1397" y="760"/>
                </a:lnTo>
                <a:lnTo>
                  <a:pt x="1402" y="756"/>
                </a:lnTo>
                <a:lnTo>
                  <a:pt x="1408" y="747"/>
                </a:lnTo>
                <a:lnTo>
                  <a:pt x="1413" y="747"/>
                </a:lnTo>
                <a:lnTo>
                  <a:pt x="1418" y="743"/>
                </a:lnTo>
                <a:lnTo>
                  <a:pt x="1423" y="738"/>
                </a:lnTo>
                <a:lnTo>
                  <a:pt x="1428" y="734"/>
                </a:lnTo>
                <a:lnTo>
                  <a:pt x="1433" y="729"/>
                </a:lnTo>
                <a:lnTo>
                  <a:pt x="1438" y="725"/>
                </a:lnTo>
                <a:lnTo>
                  <a:pt x="1443" y="720"/>
                </a:lnTo>
                <a:lnTo>
                  <a:pt x="1448" y="716"/>
                </a:lnTo>
                <a:lnTo>
                  <a:pt x="1453" y="711"/>
                </a:lnTo>
                <a:lnTo>
                  <a:pt x="1458" y="702"/>
                </a:lnTo>
                <a:lnTo>
                  <a:pt x="1463" y="698"/>
                </a:lnTo>
                <a:lnTo>
                  <a:pt x="1473" y="689"/>
                </a:lnTo>
                <a:lnTo>
                  <a:pt x="1478" y="685"/>
                </a:lnTo>
                <a:lnTo>
                  <a:pt x="1484" y="680"/>
                </a:lnTo>
                <a:lnTo>
                  <a:pt x="1488" y="672"/>
                </a:lnTo>
                <a:lnTo>
                  <a:pt x="1494" y="667"/>
                </a:lnTo>
                <a:lnTo>
                  <a:pt x="1499" y="654"/>
                </a:lnTo>
                <a:lnTo>
                  <a:pt x="1504" y="640"/>
                </a:lnTo>
                <a:lnTo>
                  <a:pt x="1509" y="631"/>
                </a:lnTo>
                <a:lnTo>
                  <a:pt x="1514" y="618"/>
                </a:lnTo>
                <a:lnTo>
                  <a:pt x="1519" y="605"/>
                </a:lnTo>
                <a:lnTo>
                  <a:pt x="1524" y="596"/>
                </a:lnTo>
                <a:lnTo>
                  <a:pt x="1529" y="582"/>
                </a:lnTo>
                <a:lnTo>
                  <a:pt x="1534" y="569"/>
                </a:lnTo>
                <a:lnTo>
                  <a:pt x="1539" y="556"/>
                </a:lnTo>
                <a:lnTo>
                  <a:pt x="1544" y="547"/>
                </a:lnTo>
                <a:lnTo>
                  <a:pt x="1549" y="534"/>
                </a:lnTo>
                <a:lnTo>
                  <a:pt x="1554" y="520"/>
                </a:lnTo>
                <a:lnTo>
                  <a:pt x="1559" y="511"/>
                </a:lnTo>
                <a:lnTo>
                  <a:pt x="1565" y="498"/>
                </a:lnTo>
                <a:lnTo>
                  <a:pt x="1570" y="485"/>
                </a:lnTo>
                <a:lnTo>
                  <a:pt x="1575" y="476"/>
                </a:lnTo>
                <a:lnTo>
                  <a:pt x="1580" y="462"/>
                </a:lnTo>
                <a:lnTo>
                  <a:pt x="1585" y="449"/>
                </a:lnTo>
                <a:lnTo>
                  <a:pt x="1590" y="436"/>
                </a:lnTo>
                <a:lnTo>
                  <a:pt x="1595" y="427"/>
                </a:lnTo>
                <a:lnTo>
                  <a:pt x="1600" y="414"/>
                </a:lnTo>
                <a:lnTo>
                  <a:pt x="1610" y="400"/>
                </a:lnTo>
                <a:lnTo>
                  <a:pt x="1615" y="391"/>
                </a:lnTo>
                <a:lnTo>
                  <a:pt x="1620" y="378"/>
                </a:lnTo>
                <a:lnTo>
                  <a:pt x="1625" y="365"/>
                </a:lnTo>
                <a:lnTo>
                  <a:pt x="1630" y="356"/>
                </a:lnTo>
                <a:lnTo>
                  <a:pt x="1635" y="343"/>
                </a:lnTo>
                <a:lnTo>
                  <a:pt x="1640" y="329"/>
                </a:lnTo>
                <a:lnTo>
                  <a:pt x="1646" y="316"/>
                </a:lnTo>
                <a:lnTo>
                  <a:pt x="1651" y="307"/>
                </a:lnTo>
                <a:lnTo>
                  <a:pt x="1656" y="294"/>
                </a:lnTo>
                <a:lnTo>
                  <a:pt x="1661" y="280"/>
                </a:lnTo>
                <a:lnTo>
                  <a:pt x="1666" y="276"/>
                </a:lnTo>
                <a:lnTo>
                  <a:pt x="1671" y="271"/>
                </a:lnTo>
                <a:lnTo>
                  <a:pt x="1676" y="262"/>
                </a:lnTo>
                <a:lnTo>
                  <a:pt x="1681" y="258"/>
                </a:lnTo>
                <a:lnTo>
                  <a:pt x="1686" y="249"/>
                </a:lnTo>
                <a:lnTo>
                  <a:pt x="1691" y="245"/>
                </a:lnTo>
                <a:lnTo>
                  <a:pt x="1696" y="236"/>
                </a:lnTo>
                <a:lnTo>
                  <a:pt x="1701" y="231"/>
                </a:lnTo>
                <a:lnTo>
                  <a:pt x="1706" y="223"/>
                </a:lnTo>
                <a:lnTo>
                  <a:pt x="1711" y="218"/>
                </a:lnTo>
                <a:lnTo>
                  <a:pt x="1716" y="214"/>
                </a:lnTo>
                <a:lnTo>
                  <a:pt x="1722" y="205"/>
                </a:lnTo>
                <a:lnTo>
                  <a:pt x="1726" y="200"/>
                </a:lnTo>
                <a:lnTo>
                  <a:pt x="1732" y="191"/>
                </a:lnTo>
                <a:lnTo>
                  <a:pt x="1737" y="187"/>
                </a:lnTo>
                <a:lnTo>
                  <a:pt x="1747" y="178"/>
                </a:lnTo>
                <a:lnTo>
                  <a:pt x="1752" y="174"/>
                </a:lnTo>
                <a:lnTo>
                  <a:pt x="1757" y="169"/>
                </a:lnTo>
                <a:lnTo>
                  <a:pt x="1762" y="160"/>
                </a:lnTo>
                <a:lnTo>
                  <a:pt x="1767" y="156"/>
                </a:lnTo>
                <a:lnTo>
                  <a:pt x="1772" y="151"/>
                </a:lnTo>
                <a:lnTo>
                  <a:pt x="1777" y="147"/>
                </a:lnTo>
                <a:lnTo>
                  <a:pt x="1782" y="142"/>
                </a:lnTo>
                <a:lnTo>
                  <a:pt x="1787" y="138"/>
                </a:lnTo>
                <a:lnTo>
                  <a:pt x="1792" y="133"/>
                </a:lnTo>
                <a:lnTo>
                  <a:pt x="1797" y="129"/>
                </a:lnTo>
                <a:lnTo>
                  <a:pt x="1803" y="125"/>
                </a:lnTo>
                <a:lnTo>
                  <a:pt x="1808" y="120"/>
                </a:lnTo>
                <a:lnTo>
                  <a:pt x="1813" y="116"/>
                </a:lnTo>
                <a:lnTo>
                  <a:pt x="1818" y="111"/>
                </a:lnTo>
                <a:lnTo>
                  <a:pt x="1823" y="107"/>
                </a:lnTo>
                <a:lnTo>
                  <a:pt x="1828" y="103"/>
                </a:lnTo>
                <a:lnTo>
                  <a:pt x="1833" y="98"/>
                </a:lnTo>
                <a:lnTo>
                  <a:pt x="1838" y="93"/>
                </a:lnTo>
                <a:lnTo>
                  <a:pt x="1843" y="89"/>
                </a:lnTo>
                <a:lnTo>
                  <a:pt x="1848" y="85"/>
                </a:lnTo>
                <a:lnTo>
                  <a:pt x="1853" y="80"/>
                </a:lnTo>
                <a:lnTo>
                  <a:pt x="1858" y="80"/>
                </a:lnTo>
                <a:lnTo>
                  <a:pt x="1863" y="76"/>
                </a:lnTo>
                <a:lnTo>
                  <a:pt x="1868" y="76"/>
                </a:lnTo>
                <a:lnTo>
                  <a:pt x="1874" y="76"/>
                </a:lnTo>
                <a:lnTo>
                  <a:pt x="1878" y="71"/>
                </a:lnTo>
                <a:lnTo>
                  <a:pt x="1889" y="71"/>
                </a:lnTo>
                <a:lnTo>
                  <a:pt x="1894" y="67"/>
                </a:lnTo>
                <a:lnTo>
                  <a:pt x="1899" y="67"/>
                </a:lnTo>
                <a:lnTo>
                  <a:pt x="1904" y="62"/>
                </a:lnTo>
                <a:lnTo>
                  <a:pt x="1909" y="62"/>
                </a:lnTo>
                <a:lnTo>
                  <a:pt x="1914" y="58"/>
                </a:lnTo>
                <a:lnTo>
                  <a:pt x="1919" y="58"/>
                </a:lnTo>
                <a:lnTo>
                  <a:pt x="1924" y="54"/>
                </a:lnTo>
                <a:lnTo>
                  <a:pt x="1929" y="54"/>
                </a:lnTo>
                <a:lnTo>
                  <a:pt x="1934" y="49"/>
                </a:lnTo>
                <a:lnTo>
                  <a:pt x="1939" y="49"/>
                </a:lnTo>
                <a:lnTo>
                  <a:pt x="1944" y="49"/>
                </a:lnTo>
                <a:lnTo>
                  <a:pt x="1949" y="45"/>
                </a:lnTo>
                <a:lnTo>
                  <a:pt x="1954" y="45"/>
                </a:lnTo>
                <a:lnTo>
                  <a:pt x="1960" y="40"/>
                </a:lnTo>
                <a:lnTo>
                  <a:pt x="1965" y="40"/>
                </a:lnTo>
                <a:lnTo>
                  <a:pt x="1970" y="36"/>
                </a:lnTo>
                <a:lnTo>
                  <a:pt x="1975" y="36"/>
                </a:lnTo>
                <a:lnTo>
                  <a:pt x="1980" y="31"/>
                </a:lnTo>
                <a:lnTo>
                  <a:pt x="1985" y="31"/>
                </a:lnTo>
                <a:lnTo>
                  <a:pt x="1990" y="27"/>
                </a:lnTo>
                <a:lnTo>
                  <a:pt x="1995" y="27"/>
                </a:lnTo>
                <a:lnTo>
                  <a:pt x="2000" y="22"/>
                </a:lnTo>
                <a:lnTo>
                  <a:pt x="2005" y="22"/>
                </a:lnTo>
                <a:lnTo>
                  <a:pt x="2010" y="22"/>
                </a:lnTo>
                <a:lnTo>
                  <a:pt x="2015" y="18"/>
                </a:lnTo>
                <a:lnTo>
                  <a:pt x="2025" y="18"/>
                </a:lnTo>
                <a:lnTo>
                  <a:pt x="2030" y="13"/>
                </a:lnTo>
                <a:lnTo>
                  <a:pt x="2035" y="13"/>
                </a:lnTo>
                <a:lnTo>
                  <a:pt x="2041" y="9"/>
                </a:lnTo>
                <a:lnTo>
                  <a:pt x="2046" y="9"/>
                </a:lnTo>
                <a:lnTo>
                  <a:pt x="2051" y="9"/>
                </a:lnTo>
                <a:lnTo>
                  <a:pt x="2056" y="5"/>
                </a:lnTo>
                <a:lnTo>
                  <a:pt x="2061" y="5"/>
                </a:lnTo>
                <a:lnTo>
                  <a:pt x="2066" y="5"/>
                </a:lnTo>
                <a:lnTo>
                  <a:pt x="2071" y="0"/>
                </a:lnTo>
                <a:lnTo>
                  <a:pt x="2076" y="0"/>
                </a:lnTo>
                <a:lnTo>
                  <a:pt x="2081" y="0"/>
                </a:lnTo>
                <a:lnTo>
                  <a:pt x="2086" y="0"/>
                </a:lnTo>
                <a:lnTo>
                  <a:pt x="2091" y="0"/>
                </a:lnTo>
                <a:lnTo>
                  <a:pt x="2096" y="0"/>
                </a:lnTo>
                <a:lnTo>
                  <a:pt x="2101" y="0"/>
                </a:lnTo>
              </a:path>
            </a:pathLst>
          </a:custGeom>
          <a:noFill/>
          <a:ln w="39688">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373" name="Freeform 90"/>
          <p:cNvSpPr>
            <a:spLocks/>
          </p:cNvSpPr>
          <p:nvPr/>
        </p:nvSpPr>
        <p:spPr bwMode="auto">
          <a:xfrm>
            <a:off x="874713" y="1858963"/>
            <a:ext cx="3335337" cy="2568575"/>
          </a:xfrm>
          <a:custGeom>
            <a:avLst/>
            <a:gdLst>
              <a:gd name="T0" fmla="*/ 2147483647 w 2101"/>
              <a:gd name="T1" fmla="*/ 2147483647 h 1618"/>
              <a:gd name="T2" fmla="*/ 2147483647 w 2101"/>
              <a:gd name="T3" fmla="*/ 2147483647 h 1618"/>
              <a:gd name="T4" fmla="*/ 2147483647 w 2101"/>
              <a:gd name="T5" fmla="*/ 2147483647 h 1618"/>
              <a:gd name="T6" fmla="*/ 2147483647 w 2101"/>
              <a:gd name="T7" fmla="*/ 2147483647 h 1618"/>
              <a:gd name="T8" fmla="*/ 2147483647 w 2101"/>
              <a:gd name="T9" fmla="*/ 2147483647 h 1618"/>
              <a:gd name="T10" fmla="*/ 2147483647 w 2101"/>
              <a:gd name="T11" fmla="*/ 2147483647 h 1618"/>
              <a:gd name="T12" fmla="*/ 2147483647 w 2101"/>
              <a:gd name="T13" fmla="*/ 2147483647 h 1618"/>
              <a:gd name="T14" fmla="*/ 2147483647 w 2101"/>
              <a:gd name="T15" fmla="*/ 2147483647 h 1618"/>
              <a:gd name="T16" fmla="*/ 2147483647 w 2101"/>
              <a:gd name="T17" fmla="*/ 2147483647 h 1618"/>
              <a:gd name="T18" fmla="*/ 2147483647 w 2101"/>
              <a:gd name="T19" fmla="*/ 2147483647 h 1618"/>
              <a:gd name="T20" fmla="*/ 2147483647 w 2101"/>
              <a:gd name="T21" fmla="*/ 2147483647 h 1618"/>
              <a:gd name="T22" fmla="*/ 2147483647 w 2101"/>
              <a:gd name="T23" fmla="*/ 2147483647 h 1618"/>
              <a:gd name="T24" fmla="*/ 2147483647 w 2101"/>
              <a:gd name="T25" fmla="*/ 2147483647 h 1618"/>
              <a:gd name="T26" fmla="*/ 2147483647 w 2101"/>
              <a:gd name="T27" fmla="*/ 2147483647 h 1618"/>
              <a:gd name="T28" fmla="*/ 2147483647 w 2101"/>
              <a:gd name="T29" fmla="*/ 2147483647 h 1618"/>
              <a:gd name="T30" fmla="*/ 2147483647 w 2101"/>
              <a:gd name="T31" fmla="*/ 2147483647 h 1618"/>
              <a:gd name="T32" fmla="*/ 2147483647 w 2101"/>
              <a:gd name="T33" fmla="*/ 2147483647 h 1618"/>
              <a:gd name="T34" fmla="*/ 2147483647 w 2101"/>
              <a:gd name="T35" fmla="*/ 2147483647 h 1618"/>
              <a:gd name="T36" fmla="*/ 2147483647 w 2101"/>
              <a:gd name="T37" fmla="*/ 2147483647 h 1618"/>
              <a:gd name="T38" fmla="*/ 2147483647 w 2101"/>
              <a:gd name="T39" fmla="*/ 2147483647 h 1618"/>
              <a:gd name="T40" fmla="*/ 2147483647 w 2101"/>
              <a:gd name="T41" fmla="*/ 2147483647 h 1618"/>
              <a:gd name="T42" fmla="*/ 2147483647 w 2101"/>
              <a:gd name="T43" fmla="*/ 2147483647 h 1618"/>
              <a:gd name="T44" fmla="*/ 2147483647 w 2101"/>
              <a:gd name="T45" fmla="*/ 2147483647 h 1618"/>
              <a:gd name="T46" fmla="*/ 2147483647 w 2101"/>
              <a:gd name="T47" fmla="*/ 2147483647 h 1618"/>
              <a:gd name="T48" fmla="*/ 2147483647 w 2101"/>
              <a:gd name="T49" fmla="*/ 2147483647 h 1618"/>
              <a:gd name="T50" fmla="*/ 2147483647 w 2101"/>
              <a:gd name="T51" fmla="*/ 2147483647 h 1618"/>
              <a:gd name="T52" fmla="*/ 2147483647 w 2101"/>
              <a:gd name="T53" fmla="*/ 2147483647 h 1618"/>
              <a:gd name="T54" fmla="*/ 2147483647 w 2101"/>
              <a:gd name="T55" fmla="*/ 2147483647 h 1618"/>
              <a:gd name="T56" fmla="*/ 2147483647 w 2101"/>
              <a:gd name="T57" fmla="*/ 2147483647 h 1618"/>
              <a:gd name="T58" fmla="*/ 2147483647 w 2101"/>
              <a:gd name="T59" fmla="*/ 2147483647 h 1618"/>
              <a:gd name="T60" fmla="*/ 2147483647 w 2101"/>
              <a:gd name="T61" fmla="*/ 2147483647 h 1618"/>
              <a:gd name="T62" fmla="*/ 2147483647 w 2101"/>
              <a:gd name="T63" fmla="*/ 2147483647 h 1618"/>
              <a:gd name="T64" fmla="*/ 2147483647 w 2101"/>
              <a:gd name="T65" fmla="*/ 2147483647 h 1618"/>
              <a:gd name="T66" fmla="*/ 2147483647 w 2101"/>
              <a:gd name="T67" fmla="*/ 2147483647 h 1618"/>
              <a:gd name="T68" fmla="*/ 2147483647 w 2101"/>
              <a:gd name="T69" fmla="*/ 2147483647 h 1618"/>
              <a:gd name="T70" fmla="*/ 2147483647 w 2101"/>
              <a:gd name="T71" fmla="*/ 2147483647 h 1618"/>
              <a:gd name="T72" fmla="*/ 2147483647 w 2101"/>
              <a:gd name="T73" fmla="*/ 2147483647 h 1618"/>
              <a:gd name="T74" fmla="*/ 2147483647 w 2101"/>
              <a:gd name="T75" fmla="*/ 2147483647 h 1618"/>
              <a:gd name="T76" fmla="*/ 2147483647 w 2101"/>
              <a:gd name="T77" fmla="*/ 2147483647 h 1618"/>
              <a:gd name="T78" fmla="*/ 2147483647 w 2101"/>
              <a:gd name="T79" fmla="*/ 2147483647 h 1618"/>
              <a:gd name="T80" fmla="*/ 2147483647 w 2101"/>
              <a:gd name="T81" fmla="*/ 2147483647 h 1618"/>
              <a:gd name="T82" fmla="*/ 2147483647 w 2101"/>
              <a:gd name="T83" fmla="*/ 2147483647 h 1618"/>
              <a:gd name="T84" fmla="*/ 2147483647 w 2101"/>
              <a:gd name="T85" fmla="*/ 2147483647 h 1618"/>
              <a:gd name="T86" fmla="*/ 2147483647 w 2101"/>
              <a:gd name="T87" fmla="*/ 2147483647 h 1618"/>
              <a:gd name="T88" fmla="*/ 2147483647 w 2101"/>
              <a:gd name="T89" fmla="*/ 2147483647 h 1618"/>
              <a:gd name="T90" fmla="*/ 2147483647 w 2101"/>
              <a:gd name="T91" fmla="*/ 2147483647 h 1618"/>
              <a:gd name="T92" fmla="*/ 2147483647 w 2101"/>
              <a:gd name="T93" fmla="*/ 2147483647 h 1618"/>
              <a:gd name="T94" fmla="*/ 2147483647 w 2101"/>
              <a:gd name="T95" fmla="*/ 2147483647 h 1618"/>
              <a:gd name="T96" fmla="*/ 2147483647 w 2101"/>
              <a:gd name="T97" fmla="*/ 2147483647 h 1618"/>
              <a:gd name="T98" fmla="*/ 2147483647 w 2101"/>
              <a:gd name="T99" fmla="*/ 2147483647 h 1618"/>
              <a:gd name="T100" fmla="*/ 2147483647 w 2101"/>
              <a:gd name="T101" fmla="*/ 2147483647 h 1618"/>
              <a:gd name="T102" fmla="*/ 2147483647 w 2101"/>
              <a:gd name="T103" fmla="*/ 2147483647 h 1618"/>
              <a:gd name="T104" fmla="*/ 2147483647 w 2101"/>
              <a:gd name="T105" fmla="*/ 2147483647 h 1618"/>
              <a:gd name="T106" fmla="*/ 2147483647 w 2101"/>
              <a:gd name="T107" fmla="*/ 2147483647 h 1618"/>
              <a:gd name="T108" fmla="*/ 2147483647 w 2101"/>
              <a:gd name="T109" fmla="*/ 2147483647 h 1618"/>
              <a:gd name="T110" fmla="*/ 2147483647 w 2101"/>
              <a:gd name="T111" fmla="*/ 2147483647 h 1618"/>
              <a:gd name="T112" fmla="*/ 2147483647 w 2101"/>
              <a:gd name="T113" fmla="*/ 2147483647 h 1618"/>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2101"/>
              <a:gd name="T172" fmla="*/ 0 h 1618"/>
              <a:gd name="T173" fmla="*/ 2101 w 2101"/>
              <a:gd name="T174" fmla="*/ 1618 h 1618"/>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2101" h="1618">
                <a:moveTo>
                  <a:pt x="0" y="1618"/>
                </a:moveTo>
                <a:lnTo>
                  <a:pt x="5" y="1618"/>
                </a:lnTo>
                <a:lnTo>
                  <a:pt x="10" y="1618"/>
                </a:lnTo>
                <a:lnTo>
                  <a:pt x="15" y="1618"/>
                </a:lnTo>
                <a:lnTo>
                  <a:pt x="20" y="1618"/>
                </a:lnTo>
                <a:lnTo>
                  <a:pt x="25" y="1618"/>
                </a:lnTo>
                <a:lnTo>
                  <a:pt x="30" y="1618"/>
                </a:lnTo>
                <a:lnTo>
                  <a:pt x="35" y="1618"/>
                </a:lnTo>
                <a:lnTo>
                  <a:pt x="40" y="1618"/>
                </a:lnTo>
                <a:lnTo>
                  <a:pt x="45" y="1618"/>
                </a:lnTo>
                <a:lnTo>
                  <a:pt x="50" y="1618"/>
                </a:lnTo>
                <a:lnTo>
                  <a:pt x="55" y="1618"/>
                </a:lnTo>
                <a:lnTo>
                  <a:pt x="60" y="1618"/>
                </a:lnTo>
                <a:lnTo>
                  <a:pt x="66" y="1618"/>
                </a:lnTo>
                <a:lnTo>
                  <a:pt x="70" y="1618"/>
                </a:lnTo>
                <a:lnTo>
                  <a:pt x="76" y="1618"/>
                </a:lnTo>
                <a:lnTo>
                  <a:pt x="86" y="1618"/>
                </a:lnTo>
                <a:lnTo>
                  <a:pt x="91" y="1618"/>
                </a:lnTo>
                <a:lnTo>
                  <a:pt x="96" y="1618"/>
                </a:lnTo>
                <a:lnTo>
                  <a:pt x="101" y="1618"/>
                </a:lnTo>
                <a:lnTo>
                  <a:pt x="106" y="1618"/>
                </a:lnTo>
                <a:lnTo>
                  <a:pt x="111" y="1618"/>
                </a:lnTo>
                <a:lnTo>
                  <a:pt x="116" y="1618"/>
                </a:lnTo>
                <a:lnTo>
                  <a:pt x="121" y="1618"/>
                </a:lnTo>
                <a:lnTo>
                  <a:pt x="126" y="1618"/>
                </a:lnTo>
                <a:lnTo>
                  <a:pt x="131" y="1618"/>
                </a:lnTo>
                <a:lnTo>
                  <a:pt x="136" y="1618"/>
                </a:lnTo>
                <a:lnTo>
                  <a:pt x="141" y="1618"/>
                </a:lnTo>
                <a:lnTo>
                  <a:pt x="147" y="1618"/>
                </a:lnTo>
                <a:lnTo>
                  <a:pt x="152" y="1618"/>
                </a:lnTo>
                <a:lnTo>
                  <a:pt x="157" y="1618"/>
                </a:lnTo>
                <a:lnTo>
                  <a:pt x="162" y="1618"/>
                </a:lnTo>
                <a:lnTo>
                  <a:pt x="167" y="1618"/>
                </a:lnTo>
                <a:lnTo>
                  <a:pt x="172" y="1618"/>
                </a:lnTo>
                <a:lnTo>
                  <a:pt x="177" y="1618"/>
                </a:lnTo>
                <a:lnTo>
                  <a:pt x="182" y="1618"/>
                </a:lnTo>
                <a:lnTo>
                  <a:pt x="187" y="1618"/>
                </a:lnTo>
                <a:lnTo>
                  <a:pt x="192" y="1618"/>
                </a:lnTo>
                <a:lnTo>
                  <a:pt x="197" y="1618"/>
                </a:lnTo>
                <a:lnTo>
                  <a:pt x="202" y="1618"/>
                </a:lnTo>
                <a:lnTo>
                  <a:pt x="207" y="1618"/>
                </a:lnTo>
                <a:lnTo>
                  <a:pt x="212" y="1605"/>
                </a:lnTo>
                <a:lnTo>
                  <a:pt x="222" y="1592"/>
                </a:lnTo>
                <a:lnTo>
                  <a:pt x="227" y="1578"/>
                </a:lnTo>
                <a:lnTo>
                  <a:pt x="233" y="1565"/>
                </a:lnTo>
                <a:lnTo>
                  <a:pt x="238" y="1556"/>
                </a:lnTo>
                <a:lnTo>
                  <a:pt x="243" y="1543"/>
                </a:lnTo>
                <a:lnTo>
                  <a:pt x="248" y="1529"/>
                </a:lnTo>
                <a:lnTo>
                  <a:pt x="253" y="1516"/>
                </a:lnTo>
                <a:lnTo>
                  <a:pt x="258" y="1503"/>
                </a:lnTo>
                <a:lnTo>
                  <a:pt x="263" y="1489"/>
                </a:lnTo>
                <a:lnTo>
                  <a:pt x="268" y="1476"/>
                </a:lnTo>
                <a:lnTo>
                  <a:pt x="273" y="1463"/>
                </a:lnTo>
                <a:lnTo>
                  <a:pt x="278" y="1450"/>
                </a:lnTo>
                <a:lnTo>
                  <a:pt x="283" y="1436"/>
                </a:lnTo>
                <a:lnTo>
                  <a:pt x="288" y="1423"/>
                </a:lnTo>
                <a:lnTo>
                  <a:pt x="293" y="1409"/>
                </a:lnTo>
                <a:lnTo>
                  <a:pt x="298" y="1401"/>
                </a:lnTo>
                <a:lnTo>
                  <a:pt x="304" y="1387"/>
                </a:lnTo>
                <a:lnTo>
                  <a:pt x="308" y="1374"/>
                </a:lnTo>
                <a:lnTo>
                  <a:pt x="314" y="1361"/>
                </a:lnTo>
                <a:lnTo>
                  <a:pt x="319" y="1347"/>
                </a:lnTo>
                <a:lnTo>
                  <a:pt x="324" y="1347"/>
                </a:lnTo>
                <a:lnTo>
                  <a:pt x="329" y="1347"/>
                </a:lnTo>
                <a:lnTo>
                  <a:pt x="334" y="1347"/>
                </a:lnTo>
                <a:lnTo>
                  <a:pt x="339" y="1347"/>
                </a:lnTo>
                <a:lnTo>
                  <a:pt x="344" y="1347"/>
                </a:lnTo>
                <a:lnTo>
                  <a:pt x="349" y="1347"/>
                </a:lnTo>
                <a:lnTo>
                  <a:pt x="354" y="1347"/>
                </a:lnTo>
                <a:lnTo>
                  <a:pt x="364" y="1347"/>
                </a:lnTo>
                <a:lnTo>
                  <a:pt x="369" y="1347"/>
                </a:lnTo>
                <a:lnTo>
                  <a:pt x="374" y="1347"/>
                </a:lnTo>
                <a:lnTo>
                  <a:pt x="379" y="1347"/>
                </a:lnTo>
                <a:lnTo>
                  <a:pt x="385" y="1347"/>
                </a:lnTo>
                <a:lnTo>
                  <a:pt x="390" y="1347"/>
                </a:lnTo>
                <a:lnTo>
                  <a:pt x="395" y="1347"/>
                </a:lnTo>
                <a:lnTo>
                  <a:pt x="400" y="1347"/>
                </a:lnTo>
                <a:lnTo>
                  <a:pt x="405" y="1347"/>
                </a:lnTo>
                <a:lnTo>
                  <a:pt x="410" y="1347"/>
                </a:lnTo>
                <a:lnTo>
                  <a:pt x="415" y="1347"/>
                </a:lnTo>
                <a:lnTo>
                  <a:pt x="420" y="1347"/>
                </a:lnTo>
                <a:lnTo>
                  <a:pt x="425" y="1347"/>
                </a:lnTo>
                <a:lnTo>
                  <a:pt x="430" y="1347"/>
                </a:lnTo>
                <a:lnTo>
                  <a:pt x="435" y="1347"/>
                </a:lnTo>
                <a:lnTo>
                  <a:pt x="440" y="1347"/>
                </a:lnTo>
                <a:lnTo>
                  <a:pt x="445" y="1347"/>
                </a:lnTo>
                <a:lnTo>
                  <a:pt x="450" y="1347"/>
                </a:lnTo>
                <a:lnTo>
                  <a:pt x="455" y="1347"/>
                </a:lnTo>
                <a:lnTo>
                  <a:pt x="460" y="1347"/>
                </a:lnTo>
                <a:lnTo>
                  <a:pt x="465" y="1347"/>
                </a:lnTo>
                <a:lnTo>
                  <a:pt x="471" y="1347"/>
                </a:lnTo>
                <a:lnTo>
                  <a:pt x="476" y="1347"/>
                </a:lnTo>
                <a:lnTo>
                  <a:pt x="481" y="1347"/>
                </a:lnTo>
                <a:lnTo>
                  <a:pt x="486" y="1347"/>
                </a:lnTo>
                <a:lnTo>
                  <a:pt x="491" y="1347"/>
                </a:lnTo>
                <a:lnTo>
                  <a:pt x="501" y="1347"/>
                </a:lnTo>
                <a:lnTo>
                  <a:pt x="506" y="1347"/>
                </a:lnTo>
                <a:lnTo>
                  <a:pt x="511" y="1347"/>
                </a:lnTo>
                <a:lnTo>
                  <a:pt x="516" y="1347"/>
                </a:lnTo>
                <a:lnTo>
                  <a:pt x="521" y="1347"/>
                </a:lnTo>
                <a:lnTo>
                  <a:pt x="526" y="1347"/>
                </a:lnTo>
                <a:lnTo>
                  <a:pt x="531" y="1347"/>
                </a:lnTo>
                <a:lnTo>
                  <a:pt x="536" y="1347"/>
                </a:lnTo>
                <a:lnTo>
                  <a:pt x="542" y="1347"/>
                </a:lnTo>
                <a:lnTo>
                  <a:pt x="546" y="1347"/>
                </a:lnTo>
                <a:lnTo>
                  <a:pt x="552" y="1347"/>
                </a:lnTo>
                <a:lnTo>
                  <a:pt x="557" y="1347"/>
                </a:lnTo>
                <a:lnTo>
                  <a:pt x="562" y="1347"/>
                </a:lnTo>
                <a:lnTo>
                  <a:pt x="567" y="1329"/>
                </a:lnTo>
                <a:lnTo>
                  <a:pt x="572" y="1307"/>
                </a:lnTo>
                <a:lnTo>
                  <a:pt x="577" y="1285"/>
                </a:lnTo>
                <a:lnTo>
                  <a:pt x="582" y="1263"/>
                </a:lnTo>
                <a:lnTo>
                  <a:pt x="587" y="1241"/>
                </a:lnTo>
                <a:lnTo>
                  <a:pt x="592" y="1218"/>
                </a:lnTo>
                <a:lnTo>
                  <a:pt x="597" y="1196"/>
                </a:lnTo>
                <a:lnTo>
                  <a:pt x="602" y="1174"/>
                </a:lnTo>
                <a:lnTo>
                  <a:pt x="607" y="1152"/>
                </a:lnTo>
                <a:lnTo>
                  <a:pt x="612" y="1129"/>
                </a:lnTo>
                <a:lnTo>
                  <a:pt x="617" y="1107"/>
                </a:lnTo>
                <a:lnTo>
                  <a:pt x="623" y="1085"/>
                </a:lnTo>
                <a:lnTo>
                  <a:pt x="628" y="1080"/>
                </a:lnTo>
                <a:lnTo>
                  <a:pt x="638" y="1080"/>
                </a:lnTo>
                <a:lnTo>
                  <a:pt x="643" y="1080"/>
                </a:lnTo>
                <a:lnTo>
                  <a:pt x="648" y="1080"/>
                </a:lnTo>
                <a:lnTo>
                  <a:pt x="653" y="1080"/>
                </a:lnTo>
                <a:lnTo>
                  <a:pt x="658" y="1080"/>
                </a:lnTo>
                <a:lnTo>
                  <a:pt x="663" y="1080"/>
                </a:lnTo>
                <a:lnTo>
                  <a:pt x="668" y="1080"/>
                </a:lnTo>
                <a:lnTo>
                  <a:pt x="673" y="1080"/>
                </a:lnTo>
                <a:lnTo>
                  <a:pt x="678" y="1080"/>
                </a:lnTo>
                <a:lnTo>
                  <a:pt x="683" y="1080"/>
                </a:lnTo>
                <a:lnTo>
                  <a:pt x="688" y="1080"/>
                </a:lnTo>
                <a:lnTo>
                  <a:pt x="693" y="1080"/>
                </a:lnTo>
                <a:lnTo>
                  <a:pt x="698" y="1080"/>
                </a:lnTo>
                <a:lnTo>
                  <a:pt x="704" y="1080"/>
                </a:lnTo>
                <a:lnTo>
                  <a:pt x="709" y="1080"/>
                </a:lnTo>
                <a:lnTo>
                  <a:pt x="714" y="1080"/>
                </a:lnTo>
                <a:lnTo>
                  <a:pt x="719" y="1080"/>
                </a:lnTo>
                <a:lnTo>
                  <a:pt x="724" y="1080"/>
                </a:lnTo>
                <a:lnTo>
                  <a:pt x="729" y="1080"/>
                </a:lnTo>
                <a:lnTo>
                  <a:pt x="734" y="1080"/>
                </a:lnTo>
                <a:lnTo>
                  <a:pt x="739" y="1080"/>
                </a:lnTo>
                <a:lnTo>
                  <a:pt x="744" y="1080"/>
                </a:lnTo>
                <a:lnTo>
                  <a:pt x="749" y="1080"/>
                </a:lnTo>
                <a:lnTo>
                  <a:pt x="754" y="1080"/>
                </a:lnTo>
                <a:lnTo>
                  <a:pt x="759" y="1080"/>
                </a:lnTo>
                <a:lnTo>
                  <a:pt x="764" y="1080"/>
                </a:lnTo>
                <a:lnTo>
                  <a:pt x="769" y="1076"/>
                </a:lnTo>
                <a:lnTo>
                  <a:pt x="780" y="1067"/>
                </a:lnTo>
                <a:lnTo>
                  <a:pt x="785" y="1058"/>
                </a:lnTo>
                <a:lnTo>
                  <a:pt x="790" y="1054"/>
                </a:lnTo>
                <a:lnTo>
                  <a:pt x="795" y="1045"/>
                </a:lnTo>
                <a:lnTo>
                  <a:pt x="800" y="1036"/>
                </a:lnTo>
                <a:lnTo>
                  <a:pt x="805" y="1032"/>
                </a:lnTo>
                <a:lnTo>
                  <a:pt x="810" y="1023"/>
                </a:lnTo>
                <a:lnTo>
                  <a:pt x="815" y="1018"/>
                </a:lnTo>
                <a:lnTo>
                  <a:pt x="820" y="1009"/>
                </a:lnTo>
                <a:lnTo>
                  <a:pt x="825" y="1001"/>
                </a:lnTo>
                <a:lnTo>
                  <a:pt x="830" y="996"/>
                </a:lnTo>
                <a:lnTo>
                  <a:pt x="835" y="987"/>
                </a:lnTo>
                <a:lnTo>
                  <a:pt x="840" y="978"/>
                </a:lnTo>
                <a:lnTo>
                  <a:pt x="845" y="974"/>
                </a:lnTo>
                <a:lnTo>
                  <a:pt x="851" y="965"/>
                </a:lnTo>
                <a:lnTo>
                  <a:pt x="855" y="956"/>
                </a:lnTo>
                <a:lnTo>
                  <a:pt x="861" y="952"/>
                </a:lnTo>
                <a:lnTo>
                  <a:pt x="866" y="943"/>
                </a:lnTo>
                <a:lnTo>
                  <a:pt x="871" y="934"/>
                </a:lnTo>
                <a:lnTo>
                  <a:pt x="876" y="929"/>
                </a:lnTo>
                <a:lnTo>
                  <a:pt x="881" y="920"/>
                </a:lnTo>
                <a:lnTo>
                  <a:pt x="886" y="912"/>
                </a:lnTo>
                <a:lnTo>
                  <a:pt x="891" y="907"/>
                </a:lnTo>
                <a:lnTo>
                  <a:pt x="896" y="898"/>
                </a:lnTo>
                <a:lnTo>
                  <a:pt x="901" y="889"/>
                </a:lnTo>
                <a:lnTo>
                  <a:pt x="906" y="885"/>
                </a:lnTo>
                <a:lnTo>
                  <a:pt x="916" y="876"/>
                </a:lnTo>
                <a:lnTo>
                  <a:pt x="921" y="871"/>
                </a:lnTo>
                <a:lnTo>
                  <a:pt x="926" y="863"/>
                </a:lnTo>
                <a:lnTo>
                  <a:pt x="931" y="854"/>
                </a:lnTo>
                <a:lnTo>
                  <a:pt x="937" y="849"/>
                </a:lnTo>
                <a:lnTo>
                  <a:pt x="942" y="840"/>
                </a:lnTo>
                <a:lnTo>
                  <a:pt x="947" y="832"/>
                </a:lnTo>
                <a:lnTo>
                  <a:pt x="952" y="827"/>
                </a:lnTo>
                <a:lnTo>
                  <a:pt x="957" y="818"/>
                </a:lnTo>
                <a:lnTo>
                  <a:pt x="962" y="809"/>
                </a:lnTo>
                <a:lnTo>
                  <a:pt x="967" y="809"/>
                </a:lnTo>
                <a:lnTo>
                  <a:pt x="972" y="809"/>
                </a:lnTo>
                <a:lnTo>
                  <a:pt x="977" y="809"/>
                </a:lnTo>
                <a:lnTo>
                  <a:pt x="982" y="809"/>
                </a:lnTo>
                <a:lnTo>
                  <a:pt x="987" y="809"/>
                </a:lnTo>
                <a:lnTo>
                  <a:pt x="992" y="809"/>
                </a:lnTo>
                <a:lnTo>
                  <a:pt x="997" y="809"/>
                </a:lnTo>
                <a:lnTo>
                  <a:pt x="1002" y="809"/>
                </a:lnTo>
                <a:lnTo>
                  <a:pt x="1007" y="809"/>
                </a:lnTo>
                <a:lnTo>
                  <a:pt x="1012" y="809"/>
                </a:lnTo>
                <a:lnTo>
                  <a:pt x="1018" y="809"/>
                </a:lnTo>
                <a:lnTo>
                  <a:pt x="1023" y="809"/>
                </a:lnTo>
                <a:lnTo>
                  <a:pt x="1028" y="809"/>
                </a:lnTo>
                <a:lnTo>
                  <a:pt x="1033" y="809"/>
                </a:lnTo>
                <a:lnTo>
                  <a:pt x="1038" y="809"/>
                </a:lnTo>
                <a:lnTo>
                  <a:pt x="1043" y="809"/>
                </a:lnTo>
                <a:lnTo>
                  <a:pt x="1048" y="809"/>
                </a:lnTo>
                <a:lnTo>
                  <a:pt x="1058" y="809"/>
                </a:lnTo>
                <a:lnTo>
                  <a:pt x="1063" y="809"/>
                </a:lnTo>
                <a:lnTo>
                  <a:pt x="1068" y="809"/>
                </a:lnTo>
                <a:lnTo>
                  <a:pt x="1073" y="809"/>
                </a:lnTo>
                <a:lnTo>
                  <a:pt x="1078" y="809"/>
                </a:lnTo>
                <a:lnTo>
                  <a:pt x="1083" y="809"/>
                </a:lnTo>
                <a:lnTo>
                  <a:pt x="1089" y="809"/>
                </a:lnTo>
                <a:lnTo>
                  <a:pt x="1093" y="809"/>
                </a:lnTo>
                <a:lnTo>
                  <a:pt x="1099" y="809"/>
                </a:lnTo>
                <a:lnTo>
                  <a:pt x="1104" y="809"/>
                </a:lnTo>
                <a:lnTo>
                  <a:pt x="1109" y="809"/>
                </a:lnTo>
                <a:lnTo>
                  <a:pt x="1114" y="809"/>
                </a:lnTo>
                <a:lnTo>
                  <a:pt x="1119" y="809"/>
                </a:lnTo>
                <a:lnTo>
                  <a:pt x="1124" y="809"/>
                </a:lnTo>
                <a:lnTo>
                  <a:pt x="1129" y="809"/>
                </a:lnTo>
                <a:lnTo>
                  <a:pt x="1134" y="809"/>
                </a:lnTo>
                <a:lnTo>
                  <a:pt x="1139" y="809"/>
                </a:lnTo>
                <a:lnTo>
                  <a:pt x="1144" y="809"/>
                </a:lnTo>
                <a:lnTo>
                  <a:pt x="1149" y="809"/>
                </a:lnTo>
                <a:lnTo>
                  <a:pt x="1154" y="809"/>
                </a:lnTo>
                <a:lnTo>
                  <a:pt x="1159" y="809"/>
                </a:lnTo>
                <a:lnTo>
                  <a:pt x="1164" y="809"/>
                </a:lnTo>
                <a:lnTo>
                  <a:pt x="1169" y="809"/>
                </a:lnTo>
                <a:lnTo>
                  <a:pt x="1175" y="809"/>
                </a:lnTo>
                <a:lnTo>
                  <a:pt x="1180" y="809"/>
                </a:lnTo>
                <a:lnTo>
                  <a:pt x="1185" y="809"/>
                </a:lnTo>
                <a:lnTo>
                  <a:pt x="1195" y="809"/>
                </a:lnTo>
                <a:lnTo>
                  <a:pt x="1200" y="809"/>
                </a:lnTo>
                <a:lnTo>
                  <a:pt x="1205" y="809"/>
                </a:lnTo>
                <a:lnTo>
                  <a:pt x="1210" y="809"/>
                </a:lnTo>
                <a:lnTo>
                  <a:pt x="1215" y="809"/>
                </a:lnTo>
                <a:lnTo>
                  <a:pt x="1220" y="809"/>
                </a:lnTo>
                <a:lnTo>
                  <a:pt x="1225" y="809"/>
                </a:lnTo>
                <a:lnTo>
                  <a:pt x="1230" y="809"/>
                </a:lnTo>
                <a:lnTo>
                  <a:pt x="1235" y="809"/>
                </a:lnTo>
                <a:lnTo>
                  <a:pt x="1240" y="809"/>
                </a:lnTo>
                <a:lnTo>
                  <a:pt x="1245" y="809"/>
                </a:lnTo>
                <a:lnTo>
                  <a:pt x="1250" y="809"/>
                </a:lnTo>
                <a:lnTo>
                  <a:pt x="1256" y="809"/>
                </a:lnTo>
                <a:lnTo>
                  <a:pt x="1261" y="809"/>
                </a:lnTo>
                <a:lnTo>
                  <a:pt x="1266" y="809"/>
                </a:lnTo>
                <a:lnTo>
                  <a:pt x="1271" y="809"/>
                </a:lnTo>
                <a:lnTo>
                  <a:pt x="1276" y="809"/>
                </a:lnTo>
                <a:lnTo>
                  <a:pt x="1281" y="809"/>
                </a:lnTo>
                <a:lnTo>
                  <a:pt x="1286" y="809"/>
                </a:lnTo>
                <a:lnTo>
                  <a:pt x="1291" y="809"/>
                </a:lnTo>
                <a:lnTo>
                  <a:pt x="1296" y="809"/>
                </a:lnTo>
                <a:lnTo>
                  <a:pt x="1301" y="809"/>
                </a:lnTo>
                <a:lnTo>
                  <a:pt x="1306" y="809"/>
                </a:lnTo>
                <a:lnTo>
                  <a:pt x="1311" y="809"/>
                </a:lnTo>
                <a:lnTo>
                  <a:pt x="1316" y="809"/>
                </a:lnTo>
                <a:lnTo>
                  <a:pt x="1321" y="809"/>
                </a:lnTo>
                <a:lnTo>
                  <a:pt x="1331" y="809"/>
                </a:lnTo>
                <a:lnTo>
                  <a:pt x="1337" y="809"/>
                </a:lnTo>
                <a:lnTo>
                  <a:pt x="1342" y="809"/>
                </a:lnTo>
                <a:lnTo>
                  <a:pt x="1347" y="809"/>
                </a:lnTo>
                <a:lnTo>
                  <a:pt x="1352" y="809"/>
                </a:lnTo>
                <a:lnTo>
                  <a:pt x="1357" y="809"/>
                </a:lnTo>
                <a:lnTo>
                  <a:pt x="1362" y="809"/>
                </a:lnTo>
                <a:lnTo>
                  <a:pt x="1367" y="809"/>
                </a:lnTo>
                <a:lnTo>
                  <a:pt x="1372" y="809"/>
                </a:lnTo>
                <a:lnTo>
                  <a:pt x="1377" y="809"/>
                </a:lnTo>
                <a:lnTo>
                  <a:pt x="1382" y="809"/>
                </a:lnTo>
                <a:lnTo>
                  <a:pt x="1387" y="809"/>
                </a:lnTo>
                <a:lnTo>
                  <a:pt x="1392" y="809"/>
                </a:lnTo>
                <a:lnTo>
                  <a:pt x="1397" y="809"/>
                </a:lnTo>
                <a:lnTo>
                  <a:pt x="1402" y="809"/>
                </a:lnTo>
                <a:lnTo>
                  <a:pt x="1408" y="809"/>
                </a:lnTo>
                <a:lnTo>
                  <a:pt x="1413" y="809"/>
                </a:lnTo>
                <a:lnTo>
                  <a:pt x="1418" y="809"/>
                </a:lnTo>
                <a:lnTo>
                  <a:pt x="1423" y="809"/>
                </a:lnTo>
                <a:lnTo>
                  <a:pt x="1428" y="809"/>
                </a:lnTo>
                <a:lnTo>
                  <a:pt x="1433" y="809"/>
                </a:lnTo>
                <a:lnTo>
                  <a:pt x="1438" y="809"/>
                </a:lnTo>
                <a:lnTo>
                  <a:pt x="1443" y="809"/>
                </a:lnTo>
                <a:lnTo>
                  <a:pt x="1448" y="809"/>
                </a:lnTo>
                <a:lnTo>
                  <a:pt x="1453" y="809"/>
                </a:lnTo>
                <a:lnTo>
                  <a:pt x="1458" y="809"/>
                </a:lnTo>
                <a:lnTo>
                  <a:pt x="1463" y="809"/>
                </a:lnTo>
                <a:lnTo>
                  <a:pt x="1473" y="809"/>
                </a:lnTo>
                <a:lnTo>
                  <a:pt x="1478" y="809"/>
                </a:lnTo>
                <a:lnTo>
                  <a:pt x="1483" y="809"/>
                </a:lnTo>
                <a:lnTo>
                  <a:pt x="1488" y="809"/>
                </a:lnTo>
                <a:lnTo>
                  <a:pt x="1494" y="809"/>
                </a:lnTo>
                <a:lnTo>
                  <a:pt x="1499" y="809"/>
                </a:lnTo>
                <a:lnTo>
                  <a:pt x="1504" y="809"/>
                </a:lnTo>
                <a:lnTo>
                  <a:pt x="1509" y="809"/>
                </a:lnTo>
                <a:lnTo>
                  <a:pt x="1514" y="809"/>
                </a:lnTo>
                <a:lnTo>
                  <a:pt x="1519" y="809"/>
                </a:lnTo>
                <a:lnTo>
                  <a:pt x="1524" y="809"/>
                </a:lnTo>
                <a:lnTo>
                  <a:pt x="1529" y="809"/>
                </a:lnTo>
                <a:lnTo>
                  <a:pt x="1534" y="809"/>
                </a:lnTo>
                <a:lnTo>
                  <a:pt x="1539" y="809"/>
                </a:lnTo>
                <a:lnTo>
                  <a:pt x="1544" y="809"/>
                </a:lnTo>
                <a:lnTo>
                  <a:pt x="1549" y="809"/>
                </a:lnTo>
                <a:lnTo>
                  <a:pt x="1554" y="809"/>
                </a:lnTo>
                <a:lnTo>
                  <a:pt x="1559" y="809"/>
                </a:lnTo>
                <a:lnTo>
                  <a:pt x="1565" y="809"/>
                </a:lnTo>
                <a:lnTo>
                  <a:pt x="1569" y="809"/>
                </a:lnTo>
                <a:lnTo>
                  <a:pt x="1575" y="809"/>
                </a:lnTo>
                <a:lnTo>
                  <a:pt x="1580" y="800"/>
                </a:lnTo>
                <a:lnTo>
                  <a:pt x="1585" y="756"/>
                </a:lnTo>
                <a:lnTo>
                  <a:pt x="1590" y="711"/>
                </a:lnTo>
                <a:lnTo>
                  <a:pt x="1595" y="667"/>
                </a:lnTo>
                <a:lnTo>
                  <a:pt x="1600" y="623"/>
                </a:lnTo>
                <a:lnTo>
                  <a:pt x="1610" y="574"/>
                </a:lnTo>
                <a:lnTo>
                  <a:pt x="1615" y="538"/>
                </a:lnTo>
                <a:lnTo>
                  <a:pt x="1620" y="538"/>
                </a:lnTo>
                <a:lnTo>
                  <a:pt x="1625" y="538"/>
                </a:lnTo>
                <a:lnTo>
                  <a:pt x="1630" y="529"/>
                </a:lnTo>
                <a:lnTo>
                  <a:pt x="1635" y="520"/>
                </a:lnTo>
                <a:lnTo>
                  <a:pt x="1640" y="507"/>
                </a:lnTo>
                <a:lnTo>
                  <a:pt x="1646" y="498"/>
                </a:lnTo>
                <a:lnTo>
                  <a:pt x="1651" y="489"/>
                </a:lnTo>
                <a:lnTo>
                  <a:pt x="1656" y="476"/>
                </a:lnTo>
                <a:lnTo>
                  <a:pt x="1661" y="467"/>
                </a:lnTo>
                <a:lnTo>
                  <a:pt x="1666" y="454"/>
                </a:lnTo>
                <a:lnTo>
                  <a:pt x="1671" y="445"/>
                </a:lnTo>
                <a:lnTo>
                  <a:pt x="1676" y="431"/>
                </a:lnTo>
                <a:lnTo>
                  <a:pt x="1681" y="422"/>
                </a:lnTo>
                <a:lnTo>
                  <a:pt x="1686" y="409"/>
                </a:lnTo>
                <a:lnTo>
                  <a:pt x="1691" y="400"/>
                </a:lnTo>
                <a:lnTo>
                  <a:pt x="1696" y="391"/>
                </a:lnTo>
                <a:lnTo>
                  <a:pt x="1701" y="378"/>
                </a:lnTo>
                <a:lnTo>
                  <a:pt x="1706" y="369"/>
                </a:lnTo>
                <a:lnTo>
                  <a:pt x="1711" y="356"/>
                </a:lnTo>
                <a:lnTo>
                  <a:pt x="1716" y="347"/>
                </a:lnTo>
                <a:lnTo>
                  <a:pt x="1721" y="334"/>
                </a:lnTo>
                <a:lnTo>
                  <a:pt x="1726" y="325"/>
                </a:lnTo>
                <a:lnTo>
                  <a:pt x="1732" y="311"/>
                </a:lnTo>
                <a:lnTo>
                  <a:pt x="1737" y="302"/>
                </a:lnTo>
                <a:lnTo>
                  <a:pt x="1747" y="289"/>
                </a:lnTo>
                <a:lnTo>
                  <a:pt x="1752" y="280"/>
                </a:lnTo>
                <a:lnTo>
                  <a:pt x="1757" y="271"/>
                </a:lnTo>
                <a:lnTo>
                  <a:pt x="1762" y="271"/>
                </a:lnTo>
                <a:lnTo>
                  <a:pt x="1767" y="271"/>
                </a:lnTo>
                <a:lnTo>
                  <a:pt x="1772" y="271"/>
                </a:lnTo>
                <a:lnTo>
                  <a:pt x="1777" y="271"/>
                </a:lnTo>
                <a:lnTo>
                  <a:pt x="1782" y="271"/>
                </a:lnTo>
                <a:lnTo>
                  <a:pt x="1787" y="271"/>
                </a:lnTo>
                <a:lnTo>
                  <a:pt x="1792" y="271"/>
                </a:lnTo>
                <a:lnTo>
                  <a:pt x="1797" y="271"/>
                </a:lnTo>
                <a:lnTo>
                  <a:pt x="1803" y="271"/>
                </a:lnTo>
                <a:lnTo>
                  <a:pt x="1807" y="271"/>
                </a:lnTo>
                <a:lnTo>
                  <a:pt x="1813" y="271"/>
                </a:lnTo>
                <a:lnTo>
                  <a:pt x="1818" y="271"/>
                </a:lnTo>
                <a:lnTo>
                  <a:pt x="1823" y="271"/>
                </a:lnTo>
                <a:lnTo>
                  <a:pt x="1828" y="271"/>
                </a:lnTo>
                <a:lnTo>
                  <a:pt x="1833" y="271"/>
                </a:lnTo>
                <a:lnTo>
                  <a:pt x="1838" y="271"/>
                </a:lnTo>
                <a:lnTo>
                  <a:pt x="1843" y="271"/>
                </a:lnTo>
                <a:lnTo>
                  <a:pt x="1848" y="271"/>
                </a:lnTo>
                <a:lnTo>
                  <a:pt x="1853" y="271"/>
                </a:lnTo>
                <a:lnTo>
                  <a:pt x="1858" y="271"/>
                </a:lnTo>
                <a:lnTo>
                  <a:pt x="1863" y="271"/>
                </a:lnTo>
                <a:lnTo>
                  <a:pt x="1868" y="271"/>
                </a:lnTo>
                <a:lnTo>
                  <a:pt x="1873" y="271"/>
                </a:lnTo>
                <a:lnTo>
                  <a:pt x="1878" y="271"/>
                </a:lnTo>
                <a:lnTo>
                  <a:pt x="1889" y="271"/>
                </a:lnTo>
                <a:lnTo>
                  <a:pt x="1894" y="271"/>
                </a:lnTo>
                <a:lnTo>
                  <a:pt x="1899" y="271"/>
                </a:lnTo>
                <a:lnTo>
                  <a:pt x="1904" y="271"/>
                </a:lnTo>
                <a:lnTo>
                  <a:pt x="1909" y="271"/>
                </a:lnTo>
                <a:lnTo>
                  <a:pt x="1914" y="271"/>
                </a:lnTo>
                <a:lnTo>
                  <a:pt x="1919" y="271"/>
                </a:lnTo>
                <a:lnTo>
                  <a:pt x="1924" y="271"/>
                </a:lnTo>
                <a:lnTo>
                  <a:pt x="1929" y="271"/>
                </a:lnTo>
                <a:lnTo>
                  <a:pt x="1934" y="271"/>
                </a:lnTo>
                <a:lnTo>
                  <a:pt x="1939" y="271"/>
                </a:lnTo>
                <a:lnTo>
                  <a:pt x="1944" y="271"/>
                </a:lnTo>
                <a:lnTo>
                  <a:pt x="1949" y="271"/>
                </a:lnTo>
                <a:lnTo>
                  <a:pt x="1954" y="271"/>
                </a:lnTo>
                <a:lnTo>
                  <a:pt x="1959" y="271"/>
                </a:lnTo>
                <a:lnTo>
                  <a:pt x="1965" y="271"/>
                </a:lnTo>
                <a:lnTo>
                  <a:pt x="1970" y="271"/>
                </a:lnTo>
                <a:lnTo>
                  <a:pt x="1975" y="271"/>
                </a:lnTo>
                <a:lnTo>
                  <a:pt x="1980" y="271"/>
                </a:lnTo>
                <a:lnTo>
                  <a:pt x="1985" y="262"/>
                </a:lnTo>
                <a:lnTo>
                  <a:pt x="1990" y="253"/>
                </a:lnTo>
                <a:lnTo>
                  <a:pt x="1995" y="240"/>
                </a:lnTo>
                <a:lnTo>
                  <a:pt x="2000" y="227"/>
                </a:lnTo>
                <a:lnTo>
                  <a:pt x="2005" y="214"/>
                </a:lnTo>
                <a:lnTo>
                  <a:pt x="2010" y="205"/>
                </a:lnTo>
                <a:lnTo>
                  <a:pt x="2015" y="191"/>
                </a:lnTo>
                <a:lnTo>
                  <a:pt x="2025" y="178"/>
                </a:lnTo>
                <a:lnTo>
                  <a:pt x="2030" y="165"/>
                </a:lnTo>
                <a:lnTo>
                  <a:pt x="2035" y="156"/>
                </a:lnTo>
                <a:lnTo>
                  <a:pt x="2041" y="142"/>
                </a:lnTo>
                <a:lnTo>
                  <a:pt x="2045" y="129"/>
                </a:lnTo>
                <a:lnTo>
                  <a:pt x="2051" y="116"/>
                </a:lnTo>
                <a:lnTo>
                  <a:pt x="2056" y="107"/>
                </a:lnTo>
                <a:lnTo>
                  <a:pt x="2061" y="93"/>
                </a:lnTo>
                <a:lnTo>
                  <a:pt x="2066" y="80"/>
                </a:lnTo>
                <a:lnTo>
                  <a:pt x="2071" y="67"/>
                </a:lnTo>
                <a:lnTo>
                  <a:pt x="2076" y="58"/>
                </a:lnTo>
                <a:lnTo>
                  <a:pt x="2081" y="45"/>
                </a:lnTo>
                <a:lnTo>
                  <a:pt x="2086" y="31"/>
                </a:lnTo>
                <a:lnTo>
                  <a:pt x="2091" y="18"/>
                </a:lnTo>
                <a:lnTo>
                  <a:pt x="2096" y="9"/>
                </a:lnTo>
                <a:lnTo>
                  <a:pt x="2101" y="0"/>
                </a:lnTo>
              </a:path>
            </a:pathLst>
          </a:custGeom>
          <a:noFill/>
          <a:ln w="39688">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Tree>
    <p:extLst>
      <p:ext uri="{BB962C8B-B14F-4D97-AF65-F5344CB8AC3E}">
        <p14:creationId xmlns:p14="http://schemas.microsoft.com/office/powerpoint/2010/main" val="2643397106"/>
      </p:ext>
    </p:extLst>
  </p:cSld>
  <p:clrMapOvr>
    <a:masterClrMapping/>
  </p:clrMapOvr>
</p:sld>
</file>

<file path=ppt/slides/slide3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14" name="Rectangle 2"/>
          <p:cNvSpPr>
            <a:spLocks noGrp="1" noChangeArrowheads="1"/>
          </p:cNvSpPr>
          <p:nvPr>
            <p:ph type="title"/>
          </p:nvPr>
        </p:nvSpPr>
        <p:spPr>
          <a:xfrm>
            <a:off x="457200" y="304800"/>
            <a:ext cx="8229600" cy="1143000"/>
          </a:xfrm>
        </p:spPr>
        <p:txBody>
          <a:bodyPr/>
          <a:lstStyle/>
          <a:p>
            <a:r>
              <a:rPr lang="en-US" altLang="en-US"/>
              <a:t>What’s the difference?</a:t>
            </a:r>
          </a:p>
        </p:txBody>
      </p:sp>
      <p:sp>
        <p:nvSpPr>
          <p:cNvPr id="13315" name="Rectangle 3"/>
          <p:cNvSpPr>
            <a:spLocks noGrp="1" noChangeArrowheads="1"/>
          </p:cNvSpPr>
          <p:nvPr>
            <p:ph type="body" idx="1"/>
          </p:nvPr>
        </p:nvSpPr>
        <p:spPr>
          <a:xfrm>
            <a:off x="457200" y="2057400"/>
            <a:ext cx="8229600" cy="4525963"/>
          </a:xfrm>
        </p:spPr>
        <p:txBody>
          <a:bodyPr/>
          <a:lstStyle/>
          <a:p>
            <a:r>
              <a:rPr lang="en-US" altLang="en-US"/>
              <a:t>Might be advisable to propagate the two kinds of uncertainty separately and differently</a:t>
            </a:r>
          </a:p>
          <a:p>
            <a:endParaRPr lang="en-US" altLang="en-US"/>
          </a:p>
          <a:p>
            <a:r>
              <a:rPr lang="en-US" altLang="en-US" i="1"/>
              <a:t>Example:</a:t>
            </a:r>
            <a:r>
              <a:rPr lang="en-US" altLang="en-US"/>
              <a:t> suppose we’re interested in the product of </a:t>
            </a:r>
            <a:r>
              <a:rPr lang="en-US" altLang="en-US">
                <a:solidFill>
                  <a:srgbClr val="FF0000"/>
                </a:solidFill>
              </a:rPr>
              <a:t>Skinny</a:t>
            </a:r>
            <a:r>
              <a:rPr lang="en-US" altLang="en-US"/>
              <a:t> and </a:t>
            </a:r>
            <a:r>
              <a:rPr lang="en-US" altLang="en-US">
                <a:solidFill>
                  <a:srgbClr val="0000CC"/>
                </a:solidFill>
              </a:rPr>
              <a:t>Puffy</a:t>
            </a:r>
            <a:r>
              <a:rPr lang="en-US" altLang="en-US"/>
              <a:t>…</a:t>
            </a:r>
          </a:p>
        </p:txBody>
      </p:sp>
    </p:spTree>
    <p:extLst>
      <p:ext uri="{BB962C8B-B14F-4D97-AF65-F5344CB8AC3E}">
        <p14:creationId xmlns:p14="http://schemas.microsoft.com/office/powerpoint/2010/main" val="1474608536"/>
      </p:ext>
    </p:extLst>
  </p:cSld>
  <p:clrMapOvr>
    <a:masterClrMapping/>
  </p:clrMapOvr>
</p:sld>
</file>

<file path=ppt/slides/slide3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57"/>
          <p:cNvGrpSpPr>
            <a:grpSpLocks/>
          </p:cNvGrpSpPr>
          <p:nvPr/>
        </p:nvGrpSpPr>
        <p:grpSpPr bwMode="auto">
          <a:xfrm>
            <a:off x="1371600" y="3048000"/>
            <a:ext cx="1946275" cy="2398713"/>
            <a:chOff x="864" y="1920"/>
            <a:chExt cx="1226" cy="1511"/>
          </a:xfrm>
        </p:grpSpPr>
        <p:sp>
          <p:nvSpPr>
            <p:cNvPr id="14378" name="Line 51"/>
            <p:cNvSpPr>
              <a:spLocks noChangeShapeType="1"/>
            </p:cNvSpPr>
            <p:nvPr/>
          </p:nvSpPr>
          <p:spPr bwMode="auto">
            <a:xfrm flipH="1">
              <a:off x="872" y="2320"/>
              <a:ext cx="1218" cy="0"/>
            </a:xfrm>
            <a:prstGeom prst="line">
              <a:avLst/>
            </a:prstGeom>
            <a:noFill/>
            <a:ln w="9525">
              <a:solidFill>
                <a:schemeClr val="accent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379" name="Line 52"/>
            <p:cNvSpPr>
              <a:spLocks noChangeShapeType="1"/>
            </p:cNvSpPr>
            <p:nvPr/>
          </p:nvSpPr>
          <p:spPr bwMode="auto">
            <a:xfrm flipH="1">
              <a:off x="864" y="2584"/>
              <a:ext cx="1218" cy="0"/>
            </a:xfrm>
            <a:prstGeom prst="line">
              <a:avLst/>
            </a:prstGeom>
            <a:noFill/>
            <a:ln w="9525">
              <a:solidFill>
                <a:schemeClr val="accent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380" name="Line 53"/>
            <p:cNvSpPr>
              <a:spLocks noChangeShapeType="1"/>
            </p:cNvSpPr>
            <p:nvPr/>
          </p:nvSpPr>
          <p:spPr bwMode="auto">
            <a:xfrm flipH="1">
              <a:off x="864" y="1920"/>
              <a:ext cx="1218" cy="0"/>
            </a:xfrm>
            <a:prstGeom prst="line">
              <a:avLst/>
            </a:prstGeom>
            <a:noFill/>
            <a:ln w="9525">
              <a:solidFill>
                <a:schemeClr val="accent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381" name="Line 50"/>
            <p:cNvSpPr>
              <a:spLocks noChangeShapeType="1"/>
            </p:cNvSpPr>
            <p:nvPr/>
          </p:nvSpPr>
          <p:spPr bwMode="auto">
            <a:xfrm flipV="1">
              <a:off x="2082" y="1921"/>
              <a:ext cx="8" cy="1510"/>
            </a:xfrm>
            <a:prstGeom prst="line">
              <a:avLst/>
            </a:prstGeom>
            <a:noFill/>
            <a:ln w="9525">
              <a:solidFill>
                <a:schemeClr val="accent1"/>
              </a:solidFill>
              <a:round/>
              <a:headEnd/>
              <a:tailEnd/>
            </a:ln>
            <a:extLst>
              <a:ext uri="{909E8E84-426E-40DD-AFC4-6F175D3DCCD1}">
                <a14:hiddenFill xmlns:a14="http://schemas.microsoft.com/office/drawing/2010/main">
                  <a:noFill/>
                </a14:hiddenFill>
              </a:ext>
            </a:extLst>
          </p:spPr>
          <p:txBody>
            <a:bodyPr/>
            <a:lstStyle/>
            <a:p>
              <a:endParaRPr lang="en-US"/>
            </a:p>
          </p:txBody>
        </p:sp>
      </p:grpSp>
      <p:sp>
        <p:nvSpPr>
          <p:cNvPr id="14339" name="Rectangle 4"/>
          <p:cNvSpPr>
            <a:spLocks noGrp="1" noChangeArrowheads="1"/>
          </p:cNvSpPr>
          <p:nvPr>
            <p:ph type="title"/>
          </p:nvPr>
        </p:nvSpPr>
        <p:spPr/>
        <p:txBody>
          <a:bodyPr/>
          <a:lstStyle/>
          <a:p>
            <a:r>
              <a:rPr lang="en-US" altLang="en-US">
                <a:solidFill>
                  <a:schemeClr val="hlink"/>
                </a:solidFill>
              </a:rPr>
              <a:t>Uniforms</a:t>
            </a:r>
            <a:r>
              <a:rPr lang="en-US" altLang="en-US"/>
              <a:t> versus </a:t>
            </a:r>
            <a:r>
              <a:rPr lang="en-US" altLang="en-US">
                <a:solidFill>
                  <a:srgbClr val="009900"/>
                </a:solidFill>
              </a:rPr>
              <a:t>intervals</a:t>
            </a:r>
            <a:r>
              <a:rPr lang="en-US" altLang="en-US"/>
              <a:t> approach</a:t>
            </a:r>
          </a:p>
        </p:txBody>
      </p:sp>
      <p:sp>
        <p:nvSpPr>
          <p:cNvPr id="14340" name="Line 8"/>
          <p:cNvSpPr>
            <a:spLocks noChangeShapeType="1"/>
          </p:cNvSpPr>
          <p:nvPr/>
        </p:nvSpPr>
        <p:spPr bwMode="auto">
          <a:xfrm>
            <a:off x="1384300" y="5430838"/>
            <a:ext cx="6372225" cy="1587"/>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341" name="Line 9"/>
          <p:cNvSpPr>
            <a:spLocks noChangeShapeType="1"/>
          </p:cNvSpPr>
          <p:nvPr/>
        </p:nvSpPr>
        <p:spPr bwMode="auto">
          <a:xfrm>
            <a:off x="1384300" y="5430838"/>
            <a:ext cx="3175" cy="55562"/>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342" name="Line 10"/>
          <p:cNvSpPr>
            <a:spLocks noChangeShapeType="1"/>
          </p:cNvSpPr>
          <p:nvPr/>
        </p:nvSpPr>
        <p:spPr bwMode="auto">
          <a:xfrm>
            <a:off x="1384300" y="5430838"/>
            <a:ext cx="3175" cy="93662"/>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343" name="Rectangle 11"/>
          <p:cNvSpPr>
            <a:spLocks noChangeArrowheads="1"/>
          </p:cNvSpPr>
          <p:nvPr/>
        </p:nvSpPr>
        <p:spPr bwMode="auto">
          <a:xfrm>
            <a:off x="1279525" y="5524500"/>
            <a:ext cx="203200" cy="487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n-US" altLang="en-US" sz="3200">
                <a:solidFill>
                  <a:srgbClr val="000000"/>
                </a:solidFill>
                <a:latin typeface="Times New Roman" panose="02020603050405020304" pitchFamily="18" charset="0"/>
              </a:rPr>
              <a:t>0</a:t>
            </a:r>
            <a:endParaRPr lang="en-US" altLang="en-US" sz="3200">
              <a:latin typeface="Times New Roman" panose="02020603050405020304" pitchFamily="18" charset="0"/>
            </a:endParaRPr>
          </a:p>
        </p:txBody>
      </p:sp>
      <p:sp>
        <p:nvSpPr>
          <p:cNvPr id="14344" name="Line 12"/>
          <p:cNvSpPr>
            <a:spLocks noChangeShapeType="1"/>
          </p:cNvSpPr>
          <p:nvPr/>
        </p:nvSpPr>
        <p:spPr bwMode="auto">
          <a:xfrm>
            <a:off x="2022475" y="5430838"/>
            <a:ext cx="3175" cy="55562"/>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345" name="Line 13"/>
          <p:cNvSpPr>
            <a:spLocks noChangeShapeType="1"/>
          </p:cNvSpPr>
          <p:nvPr/>
        </p:nvSpPr>
        <p:spPr bwMode="auto">
          <a:xfrm>
            <a:off x="2659063" y="5430838"/>
            <a:ext cx="1587" cy="55562"/>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346" name="Line 14"/>
          <p:cNvSpPr>
            <a:spLocks noChangeShapeType="1"/>
          </p:cNvSpPr>
          <p:nvPr/>
        </p:nvSpPr>
        <p:spPr bwMode="auto">
          <a:xfrm>
            <a:off x="3297238" y="5430838"/>
            <a:ext cx="3175" cy="55562"/>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347" name="Line 15"/>
          <p:cNvSpPr>
            <a:spLocks noChangeShapeType="1"/>
          </p:cNvSpPr>
          <p:nvPr/>
        </p:nvSpPr>
        <p:spPr bwMode="auto">
          <a:xfrm>
            <a:off x="3933825" y="5430838"/>
            <a:ext cx="1588" cy="55562"/>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348" name="Line 16"/>
          <p:cNvSpPr>
            <a:spLocks noChangeShapeType="1"/>
          </p:cNvSpPr>
          <p:nvPr/>
        </p:nvSpPr>
        <p:spPr bwMode="auto">
          <a:xfrm>
            <a:off x="4572000" y="5430838"/>
            <a:ext cx="3175" cy="55562"/>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349" name="Line 17"/>
          <p:cNvSpPr>
            <a:spLocks noChangeShapeType="1"/>
          </p:cNvSpPr>
          <p:nvPr/>
        </p:nvSpPr>
        <p:spPr bwMode="auto">
          <a:xfrm>
            <a:off x="5208588" y="5430838"/>
            <a:ext cx="1587" cy="55562"/>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350" name="Line 18"/>
          <p:cNvSpPr>
            <a:spLocks noChangeShapeType="1"/>
          </p:cNvSpPr>
          <p:nvPr/>
        </p:nvSpPr>
        <p:spPr bwMode="auto">
          <a:xfrm>
            <a:off x="5846763" y="5430838"/>
            <a:ext cx="3175" cy="55562"/>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351" name="Line 19"/>
          <p:cNvSpPr>
            <a:spLocks noChangeShapeType="1"/>
          </p:cNvSpPr>
          <p:nvPr/>
        </p:nvSpPr>
        <p:spPr bwMode="auto">
          <a:xfrm>
            <a:off x="6483350" y="5430838"/>
            <a:ext cx="1588" cy="55562"/>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352" name="Line 20"/>
          <p:cNvSpPr>
            <a:spLocks noChangeShapeType="1"/>
          </p:cNvSpPr>
          <p:nvPr/>
        </p:nvSpPr>
        <p:spPr bwMode="auto">
          <a:xfrm>
            <a:off x="7121525" y="5430838"/>
            <a:ext cx="1588" cy="55562"/>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353" name="Line 21"/>
          <p:cNvSpPr>
            <a:spLocks noChangeShapeType="1"/>
          </p:cNvSpPr>
          <p:nvPr/>
        </p:nvSpPr>
        <p:spPr bwMode="auto">
          <a:xfrm>
            <a:off x="7756525" y="5430838"/>
            <a:ext cx="3175" cy="55562"/>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354" name="Line 22"/>
          <p:cNvSpPr>
            <a:spLocks noChangeShapeType="1"/>
          </p:cNvSpPr>
          <p:nvPr/>
        </p:nvSpPr>
        <p:spPr bwMode="auto">
          <a:xfrm>
            <a:off x="7756525" y="5430838"/>
            <a:ext cx="3175" cy="93662"/>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355" name="Rectangle 23"/>
          <p:cNvSpPr>
            <a:spLocks noChangeArrowheads="1"/>
          </p:cNvSpPr>
          <p:nvPr/>
        </p:nvSpPr>
        <p:spPr bwMode="auto">
          <a:xfrm>
            <a:off x="7451725" y="5524500"/>
            <a:ext cx="609600" cy="487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n-US" altLang="en-US" sz="3200">
                <a:solidFill>
                  <a:srgbClr val="000000"/>
                </a:solidFill>
                <a:latin typeface="Times New Roman" panose="02020603050405020304" pitchFamily="18" charset="0"/>
              </a:rPr>
              <a:t>100</a:t>
            </a:r>
            <a:endParaRPr lang="en-US" altLang="en-US" sz="3200">
              <a:latin typeface="Times New Roman" panose="02020603050405020304" pitchFamily="18" charset="0"/>
            </a:endParaRPr>
          </a:p>
        </p:txBody>
      </p:sp>
      <p:sp>
        <p:nvSpPr>
          <p:cNvPr id="14356" name="Line 24"/>
          <p:cNvSpPr>
            <a:spLocks noChangeShapeType="1"/>
          </p:cNvSpPr>
          <p:nvPr/>
        </p:nvSpPr>
        <p:spPr bwMode="auto">
          <a:xfrm flipV="1">
            <a:off x="1384300" y="2092325"/>
            <a:ext cx="3175" cy="3338513"/>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357" name="Line 25"/>
          <p:cNvSpPr>
            <a:spLocks noChangeShapeType="1"/>
          </p:cNvSpPr>
          <p:nvPr/>
        </p:nvSpPr>
        <p:spPr bwMode="auto">
          <a:xfrm flipH="1">
            <a:off x="1273175" y="5430838"/>
            <a:ext cx="111125" cy="1587"/>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358" name="Line 26"/>
          <p:cNvSpPr>
            <a:spLocks noChangeShapeType="1"/>
          </p:cNvSpPr>
          <p:nvPr/>
        </p:nvSpPr>
        <p:spPr bwMode="auto">
          <a:xfrm flipH="1">
            <a:off x="1246188" y="5430838"/>
            <a:ext cx="138112" cy="1587"/>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359" name="Rectangle 27"/>
          <p:cNvSpPr>
            <a:spLocks noChangeArrowheads="1"/>
          </p:cNvSpPr>
          <p:nvPr/>
        </p:nvSpPr>
        <p:spPr bwMode="auto">
          <a:xfrm>
            <a:off x="968375" y="5165725"/>
            <a:ext cx="203200" cy="487363"/>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n-US" altLang="en-US" sz="3200">
                <a:solidFill>
                  <a:srgbClr val="000000"/>
                </a:solidFill>
                <a:latin typeface="Times New Roman" panose="02020603050405020304" pitchFamily="18" charset="0"/>
              </a:rPr>
              <a:t>0</a:t>
            </a:r>
            <a:endParaRPr lang="en-US" altLang="en-US" sz="3200">
              <a:latin typeface="Times New Roman" panose="02020603050405020304" pitchFamily="18" charset="0"/>
            </a:endParaRPr>
          </a:p>
        </p:txBody>
      </p:sp>
      <p:sp>
        <p:nvSpPr>
          <p:cNvPr id="14360" name="Line 28"/>
          <p:cNvSpPr>
            <a:spLocks noChangeShapeType="1"/>
          </p:cNvSpPr>
          <p:nvPr/>
        </p:nvSpPr>
        <p:spPr bwMode="auto">
          <a:xfrm flipH="1">
            <a:off x="1273175" y="5097463"/>
            <a:ext cx="111125" cy="1587"/>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361" name="Line 29"/>
          <p:cNvSpPr>
            <a:spLocks noChangeShapeType="1"/>
          </p:cNvSpPr>
          <p:nvPr/>
        </p:nvSpPr>
        <p:spPr bwMode="auto">
          <a:xfrm flipH="1">
            <a:off x="1273175" y="4764088"/>
            <a:ext cx="111125" cy="1587"/>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362" name="Line 30"/>
          <p:cNvSpPr>
            <a:spLocks noChangeShapeType="1"/>
          </p:cNvSpPr>
          <p:nvPr/>
        </p:nvSpPr>
        <p:spPr bwMode="auto">
          <a:xfrm flipH="1">
            <a:off x="1273175" y="4429125"/>
            <a:ext cx="111125" cy="1588"/>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363" name="Line 31"/>
          <p:cNvSpPr>
            <a:spLocks noChangeShapeType="1"/>
          </p:cNvSpPr>
          <p:nvPr/>
        </p:nvSpPr>
        <p:spPr bwMode="auto">
          <a:xfrm flipH="1">
            <a:off x="1273175" y="4095750"/>
            <a:ext cx="111125"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364" name="Line 32"/>
          <p:cNvSpPr>
            <a:spLocks noChangeShapeType="1"/>
          </p:cNvSpPr>
          <p:nvPr/>
        </p:nvSpPr>
        <p:spPr bwMode="auto">
          <a:xfrm flipH="1">
            <a:off x="1273175" y="3762375"/>
            <a:ext cx="111125"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365" name="Line 33"/>
          <p:cNvSpPr>
            <a:spLocks noChangeShapeType="1"/>
          </p:cNvSpPr>
          <p:nvPr/>
        </p:nvSpPr>
        <p:spPr bwMode="auto">
          <a:xfrm flipH="1">
            <a:off x="1246188" y="3762375"/>
            <a:ext cx="138112"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366" name="Line 35"/>
          <p:cNvSpPr>
            <a:spLocks noChangeShapeType="1"/>
          </p:cNvSpPr>
          <p:nvPr/>
        </p:nvSpPr>
        <p:spPr bwMode="auto">
          <a:xfrm flipH="1">
            <a:off x="1273175" y="3427413"/>
            <a:ext cx="111125" cy="1587"/>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367" name="Line 36"/>
          <p:cNvSpPr>
            <a:spLocks noChangeShapeType="1"/>
          </p:cNvSpPr>
          <p:nvPr/>
        </p:nvSpPr>
        <p:spPr bwMode="auto">
          <a:xfrm flipH="1">
            <a:off x="1273175" y="3094038"/>
            <a:ext cx="111125" cy="1587"/>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368" name="Line 37"/>
          <p:cNvSpPr>
            <a:spLocks noChangeShapeType="1"/>
          </p:cNvSpPr>
          <p:nvPr/>
        </p:nvSpPr>
        <p:spPr bwMode="auto">
          <a:xfrm flipH="1">
            <a:off x="1273175" y="2760663"/>
            <a:ext cx="111125" cy="1587"/>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369" name="Line 38"/>
          <p:cNvSpPr>
            <a:spLocks noChangeShapeType="1"/>
          </p:cNvSpPr>
          <p:nvPr/>
        </p:nvSpPr>
        <p:spPr bwMode="auto">
          <a:xfrm flipH="1">
            <a:off x="1273175" y="2425700"/>
            <a:ext cx="111125" cy="1588"/>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370" name="Line 39"/>
          <p:cNvSpPr>
            <a:spLocks noChangeShapeType="1"/>
          </p:cNvSpPr>
          <p:nvPr/>
        </p:nvSpPr>
        <p:spPr bwMode="auto">
          <a:xfrm flipH="1">
            <a:off x="1273175" y="2092325"/>
            <a:ext cx="111125" cy="1588"/>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371" name="Line 40"/>
          <p:cNvSpPr>
            <a:spLocks noChangeShapeType="1"/>
          </p:cNvSpPr>
          <p:nvPr/>
        </p:nvSpPr>
        <p:spPr bwMode="auto">
          <a:xfrm flipH="1">
            <a:off x="1246188" y="2092325"/>
            <a:ext cx="138112" cy="1588"/>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372" name="Rectangle 41"/>
          <p:cNvSpPr>
            <a:spLocks noChangeArrowheads="1"/>
          </p:cNvSpPr>
          <p:nvPr/>
        </p:nvSpPr>
        <p:spPr bwMode="auto">
          <a:xfrm>
            <a:off x="968375" y="1828800"/>
            <a:ext cx="203200" cy="487363"/>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n-US" altLang="en-US" sz="3200">
                <a:solidFill>
                  <a:srgbClr val="000000"/>
                </a:solidFill>
                <a:latin typeface="Times New Roman" panose="02020603050405020304" pitchFamily="18" charset="0"/>
              </a:rPr>
              <a:t>1</a:t>
            </a:r>
            <a:endParaRPr lang="en-US" altLang="en-US" sz="3200">
              <a:latin typeface="Times New Roman" panose="02020603050405020304" pitchFamily="18" charset="0"/>
            </a:endParaRPr>
          </a:p>
        </p:txBody>
      </p:sp>
      <p:sp>
        <p:nvSpPr>
          <p:cNvPr id="14373" name="Freeform 42"/>
          <p:cNvSpPr>
            <a:spLocks/>
          </p:cNvSpPr>
          <p:nvPr/>
        </p:nvSpPr>
        <p:spPr bwMode="auto">
          <a:xfrm flipV="1">
            <a:off x="1393825" y="2092325"/>
            <a:ext cx="6292850" cy="3338513"/>
          </a:xfrm>
          <a:custGeom>
            <a:avLst/>
            <a:gdLst>
              <a:gd name="T0" fmla="*/ 0 w 8097"/>
              <a:gd name="T1" fmla="*/ 2147483647 h 8557"/>
              <a:gd name="T2" fmla="*/ 2147483647 w 8097"/>
              <a:gd name="T3" fmla="*/ 2147483647 h 8557"/>
              <a:gd name="T4" fmla="*/ 2147483647 w 8097"/>
              <a:gd name="T5" fmla="*/ 2147483647 h 8557"/>
              <a:gd name="T6" fmla="*/ 2147483647 w 8097"/>
              <a:gd name="T7" fmla="*/ 2147483647 h 8557"/>
              <a:gd name="T8" fmla="*/ 2147483647 w 8097"/>
              <a:gd name="T9" fmla="*/ 2147483647 h 8557"/>
              <a:gd name="T10" fmla="*/ 2147483647 w 8097"/>
              <a:gd name="T11" fmla="*/ 2147483647 h 8557"/>
              <a:gd name="T12" fmla="*/ 2147483647 w 8097"/>
              <a:gd name="T13" fmla="*/ 2147483647 h 8557"/>
              <a:gd name="T14" fmla="*/ 2147483647 w 8097"/>
              <a:gd name="T15" fmla="*/ 2147483647 h 8557"/>
              <a:gd name="T16" fmla="*/ 2147483647 w 8097"/>
              <a:gd name="T17" fmla="*/ 2147483647 h 8557"/>
              <a:gd name="T18" fmla="*/ 2147483647 w 8097"/>
              <a:gd name="T19" fmla="*/ 2147483647 h 8557"/>
              <a:gd name="T20" fmla="*/ 2147483647 w 8097"/>
              <a:gd name="T21" fmla="*/ 2147483647 h 8557"/>
              <a:gd name="T22" fmla="*/ 2147483647 w 8097"/>
              <a:gd name="T23" fmla="*/ 2147483647 h 8557"/>
              <a:gd name="T24" fmla="*/ 2147483647 w 8097"/>
              <a:gd name="T25" fmla="*/ 2147483647 h 8557"/>
              <a:gd name="T26" fmla="*/ 2147483647 w 8097"/>
              <a:gd name="T27" fmla="*/ 2147483647 h 8557"/>
              <a:gd name="T28" fmla="*/ 2147483647 w 8097"/>
              <a:gd name="T29" fmla="*/ 2147483647 h 8557"/>
              <a:gd name="T30" fmla="*/ 2147483647 w 8097"/>
              <a:gd name="T31" fmla="*/ 2147483647 h 8557"/>
              <a:gd name="T32" fmla="*/ 2147483647 w 8097"/>
              <a:gd name="T33" fmla="*/ 2147483647 h 8557"/>
              <a:gd name="T34" fmla="*/ 2147483647 w 8097"/>
              <a:gd name="T35" fmla="*/ 2147483647 h 8557"/>
              <a:gd name="T36" fmla="*/ 2147483647 w 8097"/>
              <a:gd name="T37" fmla="*/ 2147483647 h 8557"/>
              <a:gd name="T38" fmla="*/ 2147483647 w 8097"/>
              <a:gd name="T39" fmla="*/ 2147483647 h 8557"/>
              <a:gd name="T40" fmla="*/ 2147483647 w 8097"/>
              <a:gd name="T41" fmla="*/ 2147483647 h 8557"/>
              <a:gd name="T42" fmla="*/ 2147483647 w 8097"/>
              <a:gd name="T43" fmla="*/ 2147483647 h 8557"/>
              <a:gd name="T44" fmla="*/ 2147483647 w 8097"/>
              <a:gd name="T45" fmla="*/ 2147483647 h 8557"/>
              <a:gd name="T46" fmla="*/ 2147483647 w 8097"/>
              <a:gd name="T47" fmla="*/ 2147483647 h 8557"/>
              <a:gd name="T48" fmla="*/ 2147483647 w 8097"/>
              <a:gd name="T49" fmla="*/ 2147483647 h 8557"/>
              <a:gd name="T50" fmla="*/ 2147483647 w 8097"/>
              <a:gd name="T51" fmla="*/ 2147483647 h 8557"/>
              <a:gd name="T52" fmla="*/ 2147483647 w 8097"/>
              <a:gd name="T53" fmla="*/ 2147483647 h 8557"/>
              <a:gd name="T54" fmla="*/ 2147483647 w 8097"/>
              <a:gd name="T55" fmla="*/ 2147483647 h 8557"/>
              <a:gd name="T56" fmla="*/ 2147483647 w 8097"/>
              <a:gd name="T57" fmla="*/ 2147483647 h 8557"/>
              <a:gd name="T58" fmla="*/ 2147483647 w 8097"/>
              <a:gd name="T59" fmla="*/ 2147483647 h 8557"/>
              <a:gd name="T60" fmla="*/ 2147483647 w 8097"/>
              <a:gd name="T61" fmla="*/ 2147483647 h 8557"/>
              <a:gd name="T62" fmla="*/ 2147483647 w 8097"/>
              <a:gd name="T63" fmla="*/ 2147483647 h 8557"/>
              <a:gd name="T64" fmla="*/ 2147483647 w 8097"/>
              <a:gd name="T65" fmla="*/ 2147483647 h 8557"/>
              <a:gd name="T66" fmla="*/ 2147483647 w 8097"/>
              <a:gd name="T67" fmla="*/ 2147483647 h 8557"/>
              <a:gd name="T68" fmla="*/ 2147483647 w 8097"/>
              <a:gd name="T69" fmla="*/ 2147483647 h 8557"/>
              <a:gd name="T70" fmla="*/ 2147483647 w 8097"/>
              <a:gd name="T71" fmla="*/ 2147483647 h 8557"/>
              <a:gd name="T72" fmla="*/ 2147483647 w 8097"/>
              <a:gd name="T73" fmla="*/ 2147483647 h 8557"/>
              <a:gd name="T74" fmla="*/ 2147483647 w 8097"/>
              <a:gd name="T75" fmla="*/ 2147483647 h 8557"/>
              <a:gd name="T76" fmla="*/ 2147483647 w 8097"/>
              <a:gd name="T77" fmla="*/ 2147483647 h 8557"/>
              <a:gd name="T78" fmla="*/ 2147483647 w 8097"/>
              <a:gd name="T79" fmla="*/ 2147483647 h 8557"/>
              <a:gd name="T80" fmla="*/ 2147483647 w 8097"/>
              <a:gd name="T81" fmla="*/ 2147483647 h 8557"/>
              <a:gd name="T82" fmla="*/ 2147483647 w 8097"/>
              <a:gd name="T83" fmla="*/ 2147483647 h 8557"/>
              <a:gd name="T84" fmla="*/ 2147483647 w 8097"/>
              <a:gd name="T85" fmla="*/ 2147483647 h 8557"/>
              <a:gd name="T86" fmla="*/ 2147483647 w 8097"/>
              <a:gd name="T87" fmla="*/ 2147483647 h 8557"/>
              <a:gd name="T88" fmla="*/ 2147483647 w 8097"/>
              <a:gd name="T89" fmla="*/ 2147483647 h 8557"/>
              <a:gd name="T90" fmla="*/ 2147483647 w 8097"/>
              <a:gd name="T91" fmla="*/ 2147483647 h 8557"/>
              <a:gd name="T92" fmla="*/ 2147483647 w 8097"/>
              <a:gd name="T93" fmla="*/ 2147483647 h 8557"/>
              <a:gd name="T94" fmla="*/ 2147483647 w 8097"/>
              <a:gd name="T95" fmla="*/ 2147483647 h 8557"/>
              <a:gd name="T96" fmla="*/ 2147483647 w 8097"/>
              <a:gd name="T97" fmla="*/ 2147483647 h 8557"/>
              <a:gd name="T98" fmla="*/ 2147483647 w 8097"/>
              <a:gd name="T99" fmla="*/ 2147483647 h 8557"/>
              <a:gd name="T100" fmla="*/ 2147483647 w 8097"/>
              <a:gd name="T101" fmla="*/ 2147483647 h 8557"/>
              <a:gd name="T102" fmla="*/ 2147483647 w 8097"/>
              <a:gd name="T103" fmla="*/ 2147483647 h 8557"/>
              <a:gd name="T104" fmla="*/ 2147483647 w 8097"/>
              <a:gd name="T105" fmla="*/ 2147483647 h 8557"/>
              <a:gd name="T106" fmla="*/ 2147483647 w 8097"/>
              <a:gd name="T107" fmla="*/ 2147483647 h 8557"/>
              <a:gd name="T108" fmla="*/ 2147483647 w 8097"/>
              <a:gd name="T109" fmla="*/ 2147483647 h 8557"/>
              <a:gd name="T110" fmla="*/ 2147483647 w 8097"/>
              <a:gd name="T111" fmla="*/ 2147483647 h 8557"/>
              <a:gd name="T112" fmla="*/ 2147483647 w 8097"/>
              <a:gd name="T113" fmla="*/ 2147483647 h 8557"/>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8097"/>
              <a:gd name="T172" fmla="*/ 0 h 8557"/>
              <a:gd name="T173" fmla="*/ 8097 w 8097"/>
              <a:gd name="T174" fmla="*/ 8557 h 8557"/>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8097" h="8557">
                <a:moveTo>
                  <a:pt x="0" y="0"/>
                </a:moveTo>
                <a:lnTo>
                  <a:pt x="0" y="0"/>
                </a:lnTo>
                <a:lnTo>
                  <a:pt x="0" y="85"/>
                </a:lnTo>
                <a:lnTo>
                  <a:pt x="0" y="171"/>
                </a:lnTo>
                <a:lnTo>
                  <a:pt x="0" y="256"/>
                </a:lnTo>
                <a:lnTo>
                  <a:pt x="20" y="256"/>
                </a:lnTo>
                <a:lnTo>
                  <a:pt x="20" y="342"/>
                </a:lnTo>
                <a:lnTo>
                  <a:pt x="20" y="427"/>
                </a:lnTo>
                <a:lnTo>
                  <a:pt x="33" y="427"/>
                </a:lnTo>
                <a:lnTo>
                  <a:pt x="33" y="513"/>
                </a:lnTo>
                <a:lnTo>
                  <a:pt x="33" y="598"/>
                </a:lnTo>
                <a:lnTo>
                  <a:pt x="80" y="598"/>
                </a:lnTo>
                <a:lnTo>
                  <a:pt x="80" y="684"/>
                </a:lnTo>
                <a:lnTo>
                  <a:pt x="80" y="770"/>
                </a:lnTo>
                <a:lnTo>
                  <a:pt x="83" y="770"/>
                </a:lnTo>
                <a:lnTo>
                  <a:pt x="83" y="855"/>
                </a:lnTo>
                <a:lnTo>
                  <a:pt x="83" y="941"/>
                </a:lnTo>
                <a:lnTo>
                  <a:pt x="104" y="941"/>
                </a:lnTo>
                <a:lnTo>
                  <a:pt x="104" y="1026"/>
                </a:lnTo>
                <a:lnTo>
                  <a:pt x="217" y="1026"/>
                </a:lnTo>
                <a:lnTo>
                  <a:pt x="217" y="1112"/>
                </a:lnTo>
                <a:lnTo>
                  <a:pt x="217" y="1197"/>
                </a:lnTo>
                <a:lnTo>
                  <a:pt x="217" y="1283"/>
                </a:lnTo>
                <a:lnTo>
                  <a:pt x="275" y="1283"/>
                </a:lnTo>
                <a:lnTo>
                  <a:pt x="275" y="1369"/>
                </a:lnTo>
                <a:lnTo>
                  <a:pt x="275" y="1454"/>
                </a:lnTo>
                <a:lnTo>
                  <a:pt x="275" y="1540"/>
                </a:lnTo>
                <a:lnTo>
                  <a:pt x="275" y="1625"/>
                </a:lnTo>
                <a:lnTo>
                  <a:pt x="357" y="1625"/>
                </a:lnTo>
                <a:lnTo>
                  <a:pt x="357" y="1711"/>
                </a:lnTo>
                <a:lnTo>
                  <a:pt x="488" y="1711"/>
                </a:lnTo>
                <a:lnTo>
                  <a:pt x="488" y="1796"/>
                </a:lnTo>
                <a:lnTo>
                  <a:pt x="488" y="1882"/>
                </a:lnTo>
                <a:lnTo>
                  <a:pt x="488" y="1968"/>
                </a:lnTo>
                <a:lnTo>
                  <a:pt x="521" y="1968"/>
                </a:lnTo>
                <a:lnTo>
                  <a:pt x="521" y="2053"/>
                </a:lnTo>
                <a:lnTo>
                  <a:pt x="553" y="2053"/>
                </a:lnTo>
                <a:lnTo>
                  <a:pt x="553" y="2139"/>
                </a:lnTo>
                <a:lnTo>
                  <a:pt x="553" y="2224"/>
                </a:lnTo>
                <a:lnTo>
                  <a:pt x="553" y="2310"/>
                </a:lnTo>
                <a:lnTo>
                  <a:pt x="570" y="2310"/>
                </a:lnTo>
                <a:lnTo>
                  <a:pt x="570" y="2395"/>
                </a:lnTo>
                <a:lnTo>
                  <a:pt x="603" y="2395"/>
                </a:lnTo>
                <a:lnTo>
                  <a:pt x="603" y="2481"/>
                </a:lnTo>
                <a:lnTo>
                  <a:pt x="603" y="2567"/>
                </a:lnTo>
                <a:lnTo>
                  <a:pt x="757" y="2567"/>
                </a:lnTo>
                <a:lnTo>
                  <a:pt x="757" y="2652"/>
                </a:lnTo>
                <a:lnTo>
                  <a:pt x="757" y="2738"/>
                </a:lnTo>
                <a:lnTo>
                  <a:pt x="757" y="2823"/>
                </a:lnTo>
                <a:lnTo>
                  <a:pt x="757" y="2909"/>
                </a:lnTo>
                <a:lnTo>
                  <a:pt x="828" y="2909"/>
                </a:lnTo>
                <a:lnTo>
                  <a:pt x="828" y="2994"/>
                </a:lnTo>
                <a:lnTo>
                  <a:pt x="828" y="3080"/>
                </a:lnTo>
                <a:lnTo>
                  <a:pt x="976" y="3080"/>
                </a:lnTo>
                <a:lnTo>
                  <a:pt x="976" y="3166"/>
                </a:lnTo>
                <a:lnTo>
                  <a:pt x="976" y="3251"/>
                </a:lnTo>
                <a:lnTo>
                  <a:pt x="1038" y="3251"/>
                </a:lnTo>
                <a:lnTo>
                  <a:pt x="1038" y="3337"/>
                </a:lnTo>
                <a:lnTo>
                  <a:pt x="1038" y="3422"/>
                </a:lnTo>
                <a:lnTo>
                  <a:pt x="1038" y="3508"/>
                </a:lnTo>
                <a:lnTo>
                  <a:pt x="1328" y="3508"/>
                </a:lnTo>
                <a:lnTo>
                  <a:pt x="1328" y="3593"/>
                </a:lnTo>
                <a:lnTo>
                  <a:pt x="1328" y="3679"/>
                </a:lnTo>
                <a:lnTo>
                  <a:pt x="1338" y="3679"/>
                </a:lnTo>
                <a:lnTo>
                  <a:pt x="1338" y="3765"/>
                </a:lnTo>
                <a:lnTo>
                  <a:pt x="1338" y="3850"/>
                </a:lnTo>
                <a:lnTo>
                  <a:pt x="1416" y="3850"/>
                </a:lnTo>
                <a:lnTo>
                  <a:pt x="1416" y="3936"/>
                </a:lnTo>
                <a:lnTo>
                  <a:pt x="1416" y="4021"/>
                </a:lnTo>
                <a:lnTo>
                  <a:pt x="1504" y="4021"/>
                </a:lnTo>
                <a:lnTo>
                  <a:pt x="1504" y="4107"/>
                </a:lnTo>
                <a:lnTo>
                  <a:pt x="1504" y="4192"/>
                </a:lnTo>
                <a:lnTo>
                  <a:pt x="1548" y="4192"/>
                </a:lnTo>
                <a:lnTo>
                  <a:pt x="1548" y="4278"/>
                </a:lnTo>
                <a:lnTo>
                  <a:pt x="1714" y="4278"/>
                </a:lnTo>
                <a:lnTo>
                  <a:pt x="1714" y="4364"/>
                </a:lnTo>
                <a:lnTo>
                  <a:pt x="1714" y="4449"/>
                </a:lnTo>
                <a:lnTo>
                  <a:pt x="1762" y="4449"/>
                </a:lnTo>
                <a:lnTo>
                  <a:pt x="1762" y="4535"/>
                </a:lnTo>
                <a:lnTo>
                  <a:pt x="1762" y="4620"/>
                </a:lnTo>
                <a:lnTo>
                  <a:pt x="1818" y="4620"/>
                </a:lnTo>
                <a:lnTo>
                  <a:pt x="1818" y="4706"/>
                </a:lnTo>
                <a:lnTo>
                  <a:pt x="1818" y="4791"/>
                </a:lnTo>
                <a:lnTo>
                  <a:pt x="1938" y="4791"/>
                </a:lnTo>
                <a:lnTo>
                  <a:pt x="1938" y="4877"/>
                </a:lnTo>
                <a:lnTo>
                  <a:pt x="1938" y="4963"/>
                </a:lnTo>
                <a:lnTo>
                  <a:pt x="2058" y="4963"/>
                </a:lnTo>
                <a:lnTo>
                  <a:pt x="2058" y="5048"/>
                </a:lnTo>
                <a:lnTo>
                  <a:pt x="2058" y="5134"/>
                </a:lnTo>
                <a:lnTo>
                  <a:pt x="2118" y="5134"/>
                </a:lnTo>
                <a:lnTo>
                  <a:pt x="2118" y="5219"/>
                </a:lnTo>
                <a:lnTo>
                  <a:pt x="2118" y="5305"/>
                </a:lnTo>
                <a:lnTo>
                  <a:pt x="2146" y="5305"/>
                </a:lnTo>
                <a:lnTo>
                  <a:pt x="2146" y="5390"/>
                </a:lnTo>
                <a:lnTo>
                  <a:pt x="2146" y="5476"/>
                </a:lnTo>
                <a:lnTo>
                  <a:pt x="2146" y="5562"/>
                </a:lnTo>
                <a:lnTo>
                  <a:pt x="2146" y="5647"/>
                </a:lnTo>
                <a:lnTo>
                  <a:pt x="2155" y="5647"/>
                </a:lnTo>
                <a:lnTo>
                  <a:pt x="2155" y="5733"/>
                </a:lnTo>
                <a:lnTo>
                  <a:pt x="2155" y="5818"/>
                </a:lnTo>
                <a:lnTo>
                  <a:pt x="2206" y="5818"/>
                </a:lnTo>
                <a:lnTo>
                  <a:pt x="2206" y="5904"/>
                </a:lnTo>
                <a:lnTo>
                  <a:pt x="2206" y="5989"/>
                </a:lnTo>
                <a:lnTo>
                  <a:pt x="2206" y="6075"/>
                </a:lnTo>
                <a:lnTo>
                  <a:pt x="2697" y="6075"/>
                </a:lnTo>
                <a:lnTo>
                  <a:pt x="2697" y="6161"/>
                </a:lnTo>
                <a:lnTo>
                  <a:pt x="2697" y="6246"/>
                </a:lnTo>
                <a:lnTo>
                  <a:pt x="2697" y="6332"/>
                </a:lnTo>
                <a:lnTo>
                  <a:pt x="2697" y="6417"/>
                </a:lnTo>
                <a:lnTo>
                  <a:pt x="2762" y="6417"/>
                </a:lnTo>
                <a:lnTo>
                  <a:pt x="2762" y="6503"/>
                </a:lnTo>
                <a:lnTo>
                  <a:pt x="2840" y="6503"/>
                </a:lnTo>
                <a:lnTo>
                  <a:pt x="2840" y="6588"/>
                </a:lnTo>
                <a:lnTo>
                  <a:pt x="2840" y="6674"/>
                </a:lnTo>
                <a:lnTo>
                  <a:pt x="3471" y="6674"/>
                </a:lnTo>
                <a:lnTo>
                  <a:pt x="3471" y="6760"/>
                </a:lnTo>
                <a:lnTo>
                  <a:pt x="3749" y="6760"/>
                </a:lnTo>
                <a:lnTo>
                  <a:pt x="3749" y="6845"/>
                </a:lnTo>
                <a:lnTo>
                  <a:pt x="3749" y="6931"/>
                </a:lnTo>
                <a:lnTo>
                  <a:pt x="3854" y="6931"/>
                </a:lnTo>
                <a:lnTo>
                  <a:pt x="3854" y="7016"/>
                </a:lnTo>
                <a:lnTo>
                  <a:pt x="3854" y="7102"/>
                </a:lnTo>
                <a:lnTo>
                  <a:pt x="3996" y="7102"/>
                </a:lnTo>
                <a:lnTo>
                  <a:pt x="3996" y="7187"/>
                </a:lnTo>
                <a:lnTo>
                  <a:pt x="3996" y="7273"/>
                </a:lnTo>
                <a:lnTo>
                  <a:pt x="4108" y="7273"/>
                </a:lnTo>
                <a:lnTo>
                  <a:pt x="4108" y="7359"/>
                </a:lnTo>
                <a:lnTo>
                  <a:pt x="4242" y="7359"/>
                </a:lnTo>
                <a:lnTo>
                  <a:pt x="4242" y="7444"/>
                </a:lnTo>
                <a:lnTo>
                  <a:pt x="4242" y="7530"/>
                </a:lnTo>
                <a:lnTo>
                  <a:pt x="4361" y="7530"/>
                </a:lnTo>
                <a:lnTo>
                  <a:pt x="4361" y="7615"/>
                </a:lnTo>
                <a:lnTo>
                  <a:pt x="4361" y="7701"/>
                </a:lnTo>
                <a:lnTo>
                  <a:pt x="4366" y="7701"/>
                </a:lnTo>
                <a:lnTo>
                  <a:pt x="4366" y="7786"/>
                </a:lnTo>
                <a:lnTo>
                  <a:pt x="4366" y="7872"/>
                </a:lnTo>
                <a:lnTo>
                  <a:pt x="4488" y="7872"/>
                </a:lnTo>
                <a:lnTo>
                  <a:pt x="4488" y="7958"/>
                </a:lnTo>
                <a:lnTo>
                  <a:pt x="4709" y="7958"/>
                </a:lnTo>
                <a:lnTo>
                  <a:pt x="4709" y="8043"/>
                </a:lnTo>
                <a:lnTo>
                  <a:pt x="4709" y="8129"/>
                </a:lnTo>
                <a:lnTo>
                  <a:pt x="5019" y="8129"/>
                </a:lnTo>
                <a:lnTo>
                  <a:pt x="5019" y="8214"/>
                </a:lnTo>
                <a:lnTo>
                  <a:pt x="5019" y="8300"/>
                </a:lnTo>
                <a:lnTo>
                  <a:pt x="5329" y="8300"/>
                </a:lnTo>
                <a:lnTo>
                  <a:pt x="5329" y="8385"/>
                </a:lnTo>
                <a:lnTo>
                  <a:pt x="5329" y="8471"/>
                </a:lnTo>
                <a:lnTo>
                  <a:pt x="5483" y="8471"/>
                </a:lnTo>
                <a:lnTo>
                  <a:pt x="5483" y="8557"/>
                </a:lnTo>
                <a:lnTo>
                  <a:pt x="8097" y="8557"/>
                </a:lnTo>
                <a:lnTo>
                  <a:pt x="8097" y="8471"/>
                </a:lnTo>
                <a:lnTo>
                  <a:pt x="8097" y="8385"/>
                </a:lnTo>
                <a:lnTo>
                  <a:pt x="8097" y="8300"/>
                </a:lnTo>
                <a:lnTo>
                  <a:pt x="7934" y="8300"/>
                </a:lnTo>
                <a:lnTo>
                  <a:pt x="7934" y="8214"/>
                </a:lnTo>
                <a:lnTo>
                  <a:pt x="7196" y="8214"/>
                </a:lnTo>
                <a:lnTo>
                  <a:pt x="7196" y="8129"/>
                </a:lnTo>
                <a:lnTo>
                  <a:pt x="7196" y="8043"/>
                </a:lnTo>
                <a:lnTo>
                  <a:pt x="6869" y="8043"/>
                </a:lnTo>
                <a:lnTo>
                  <a:pt x="6869" y="7958"/>
                </a:lnTo>
                <a:lnTo>
                  <a:pt x="6869" y="7872"/>
                </a:lnTo>
                <a:lnTo>
                  <a:pt x="6766" y="7872"/>
                </a:lnTo>
                <a:lnTo>
                  <a:pt x="6766" y="7786"/>
                </a:lnTo>
                <a:lnTo>
                  <a:pt x="6766" y="7701"/>
                </a:lnTo>
                <a:lnTo>
                  <a:pt x="6629" y="7701"/>
                </a:lnTo>
                <a:lnTo>
                  <a:pt x="6629" y="7615"/>
                </a:lnTo>
                <a:lnTo>
                  <a:pt x="6629" y="7530"/>
                </a:lnTo>
                <a:lnTo>
                  <a:pt x="6459" y="7530"/>
                </a:lnTo>
                <a:lnTo>
                  <a:pt x="6459" y="7444"/>
                </a:lnTo>
                <a:lnTo>
                  <a:pt x="6459" y="7359"/>
                </a:lnTo>
                <a:lnTo>
                  <a:pt x="6214" y="7359"/>
                </a:lnTo>
                <a:lnTo>
                  <a:pt x="6214" y="7273"/>
                </a:lnTo>
                <a:lnTo>
                  <a:pt x="6214" y="7187"/>
                </a:lnTo>
                <a:lnTo>
                  <a:pt x="6088" y="7187"/>
                </a:lnTo>
                <a:lnTo>
                  <a:pt x="6088" y="7102"/>
                </a:lnTo>
                <a:lnTo>
                  <a:pt x="6088" y="7016"/>
                </a:lnTo>
                <a:lnTo>
                  <a:pt x="6013" y="7016"/>
                </a:lnTo>
                <a:lnTo>
                  <a:pt x="6013" y="6931"/>
                </a:lnTo>
                <a:lnTo>
                  <a:pt x="5739" y="6931"/>
                </a:lnTo>
                <a:lnTo>
                  <a:pt x="5739" y="6845"/>
                </a:lnTo>
                <a:lnTo>
                  <a:pt x="5739" y="6760"/>
                </a:lnTo>
                <a:lnTo>
                  <a:pt x="5522" y="6760"/>
                </a:lnTo>
                <a:lnTo>
                  <a:pt x="5522" y="6674"/>
                </a:lnTo>
                <a:lnTo>
                  <a:pt x="5522" y="6588"/>
                </a:lnTo>
                <a:lnTo>
                  <a:pt x="5476" y="6588"/>
                </a:lnTo>
                <a:lnTo>
                  <a:pt x="5476" y="6503"/>
                </a:lnTo>
                <a:lnTo>
                  <a:pt x="5476" y="6417"/>
                </a:lnTo>
                <a:lnTo>
                  <a:pt x="5397" y="6417"/>
                </a:lnTo>
                <a:lnTo>
                  <a:pt x="5397" y="6332"/>
                </a:lnTo>
                <a:lnTo>
                  <a:pt x="5397" y="6246"/>
                </a:lnTo>
                <a:lnTo>
                  <a:pt x="5271" y="6246"/>
                </a:lnTo>
                <a:lnTo>
                  <a:pt x="5271" y="6161"/>
                </a:lnTo>
                <a:lnTo>
                  <a:pt x="5271" y="6075"/>
                </a:lnTo>
                <a:lnTo>
                  <a:pt x="5230" y="6075"/>
                </a:lnTo>
                <a:lnTo>
                  <a:pt x="5230" y="5989"/>
                </a:lnTo>
                <a:lnTo>
                  <a:pt x="4956" y="5989"/>
                </a:lnTo>
                <a:lnTo>
                  <a:pt x="4956" y="5904"/>
                </a:lnTo>
                <a:lnTo>
                  <a:pt x="4956" y="5818"/>
                </a:lnTo>
                <a:lnTo>
                  <a:pt x="4575" y="5818"/>
                </a:lnTo>
                <a:lnTo>
                  <a:pt x="4575" y="5733"/>
                </a:lnTo>
                <a:lnTo>
                  <a:pt x="4575" y="5647"/>
                </a:lnTo>
                <a:lnTo>
                  <a:pt x="4370" y="5647"/>
                </a:lnTo>
                <a:lnTo>
                  <a:pt x="4370" y="5562"/>
                </a:lnTo>
                <a:lnTo>
                  <a:pt x="4370" y="5476"/>
                </a:lnTo>
                <a:lnTo>
                  <a:pt x="4201" y="5476"/>
                </a:lnTo>
                <a:lnTo>
                  <a:pt x="4201" y="5390"/>
                </a:lnTo>
                <a:lnTo>
                  <a:pt x="4201" y="5305"/>
                </a:lnTo>
                <a:lnTo>
                  <a:pt x="4013" y="5305"/>
                </a:lnTo>
                <a:lnTo>
                  <a:pt x="4013" y="5219"/>
                </a:lnTo>
                <a:lnTo>
                  <a:pt x="4001" y="5219"/>
                </a:lnTo>
                <a:lnTo>
                  <a:pt x="4001" y="5134"/>
                </a:lnTo>
                <a:lnTo>
                  <a:pt x="4001" y="5048"/>
                </a:lnTo>
                <a:lnTo>
                  <a:pt x="3706" y="5048"/>
                </a:lnTo>
                <a:lnTo>
                  <a:pt x="3706" y="4963"/>
                </a:lnTo>
                <a:lnTo>
                  <a:pt x="3706" y="4877"/>
                </a:lnTo>
                <a:lnTo>
                  <a:pt x="3630" y="4877"/>
                </a:lnTo>
                <a:lnTo>
                  <a:pt x="3630" y="4791"/>
                </a:lnTo>
                <a:lnTo>
                  <a:pt x="3630" y="4706"/>
                </a:lnTo>
                <a:lnTo>
                  <a:pt x="3343" y="4706"/>
                </a:lnTo>
                <a:lnTo>
                  <a:pt x="3343" y="4620"/>
                </a:lnTo>
                <a:lnTo>
                  <a:pt x="3343" y="4535"/>
                </a:lnTo>
                <a:lnTo>
                  <a:pt x="3292" y="4535"/>
                </a:lnTo>
                <a:lnTo>
                  <a:pt x="3292" y="4449"/>
                </a:lnTo>
                <a:lnTo>
                  <a:pt x="3292" y="4364"/>
                </a:lnTo>
                <a:lnTo>
                  <a:pt x="3142" y="4364"/>
                </a:lnTo>
                <a:lnTo>
                  <a:pt x="3142" y="4278"/>
                </a:lnTo>
                <a:lnTo>
                  <a:pt x="3142" y="4192"/>
                </a:lnTo>
                <a:lnTo>
                  <a:pt x="3100" y="4192"/>
                </a:lnTo>
                <a:lnTo>
                  <a:pt x="3100" y="4107"/>
                </a:lnTo>
                <a:lnTo>
                  <a:pt x="3100" y="4021"/>
                </a:lnTo>
                <a:lnTo>
                  <a:pt x="3069" y="4021"/>
                </a:lnTo>
                <a:lnTo>
                  <a:pt x="3069" y="3936"/>
                </a:lnTo>
                <a:lnTo>
                  <a:pt x="3069" y="3850"/>
                </a:lnTo>
                <a:lnTo>
                  <a:pt x="2954" y="3850"/>
                </a:lnTo>
                <a:lnTo>
                  <a:pt x="2954" y="3765"/>
                </a:lnTo>
                <a:lnTo>
                  <a:pt x="2589" y="3765"/>
                </a:lnTo>
                <a:lnTo>
                  <a:pt x="2589" y="3679"/>
                </a:lnTo>
                <a:lnTo>
                  <a:pt x="2589" y="3593"/>
                </a:lnTo>
                <a:lnTo>
                  <a:pt x="2504" y="3593"/>
                </a:lnTo>
                <a:lnTo>
                  <a:pt x="2504" y="3508"/>
                </a:lnTo>
                <a:lnTo>
                  <a:pt x="2504" y="3422"/>
                </a:lnTo>
                <a:lnTo>
                  <a:pt x="2407" y="3422"/>
                </a:lnTo>
                <a:lnTo>
                  <a:pt x="2407" y="3337"/>
                </a:lnTo>
                <a:lnTo>
                  <a:pt x="2407" y="3251"/>
                </a:lnTo>
                <a:lnTo>
                  <a:pt x="2391" y="3251"/>
                </a:lnTo>
                <a:lnTo>
                  <a:pt x="2391" y="3166"/>
                </a:lnTo>
                <a:lnTo>
                  <a:pt x="2391" y="3080"/>
                </a:lnTo>
                <a:lnTo>
                  <a:pt x="2377" y="3080"/>
                </a:lnTo>
                <a:lnTo>
                  <a:pt x="2377" y="2994"/>
                </a:lnTo>
                <a:lnTo>
                  <a:pt x="2377" y="2909"/>
                </a:lnTo>
                <a:lnTo>
                  <a:pt x="2358" y="2909"/>
                </a:lnTo>
                <a:lnTo>
                  <a:pt x="2358" y="2823"/>
                </a:lnTo>
                <a:lnTo>
                  <a:pt x="2358" y="2738"/>
                </a:lnTo>
                <a:lnTo>
                  <a:pt x="2138" y="2738"/>
                </a:lnTo>
                <a:lnTo>
                  <a:pt x="2138" y="2652"/>
                </a:lnTo>
                <a:lnTo>
                  <a:pt x="2138" y="2567"/>
                </a:lnTo>
                <a:lnTo>
                  <a:pt x="2040" y="2567"/>
                </a:lnTo>
                <a:lnTo>
                  <a:pt x="2040" y="2481"/>
                </a:lnTo>
                <a:lnTo>
                  <a:pt x="1918" y="2481"/>
                </a:lnTo>
                <a:lnTo>
                  <a:pt x="1918" y="2395"/>
                </a:lnTo>
                <a:lnTo>
                  <a:pt x="1918" y="2310"/>
                </a:lnTo>
                <a:lnTo>
                  <a:pt x="1828" y="2310"/>
                </a:lnTo>
                <a:lnTo>
                  <a:pt x="1828" y="2224"/>
                </a:lnTo>
                <a:lnTo>
                  <a:pt x="1828" y="2139"/>
                </a:lnTo>
                <a:lnTo>
                  <a:pt x="1625" y="2139"/>
                </a:lnTo>
                <a:lnTo>
                  <a:pt x="1625" y="2053"/>
                </a:lnTo>
                <a:lnTo>
                  <a:pt x="1625" y="1968"/>
                </a:lnTo>
                <a:lnTo>
                  <a:pt x="1611" y="1968"/>
                </a:lnTo>
                <a:lnTo>
                  <a:pt x="1611" y="1882"/>
                </a:lnTo>
                <a:lnTo>
                  <a:pt x="1611" y="1796"/>
                </a:lnTo>
                <a:lnTo>
                  <a:pt x="1578" y="1796"/>
                </a:lnTo>
                <a:lnTo>
                  <a:pt x="1578" y="1711"/>
                </a:lnTo>
                <a:lnTo>
                  <a:pt x="1578" y="1625"/>
                </a:lnTo>
                <a:lnTo>
                  <a:pt x="1551" y="1625"/>
                </a:lnTo>
                <a:lnTo>
                  <a:pt x="1551" y="1540"/>
                </a:lnTo>
                <a:lnTo>
                  <a:pt x="1551" y="1454"/>
                </a:lnTo>
                <a:lnTo>
                  <a:pt x="1431" y="1454"/>
                </a:lnTo>
                <a:lnTo>
                  <a:pt x="1431" y="1369"/>
                </a:lnTo>
                <a:lnTo>
                  <a:pt x="1415" y="1369"/>
                </a:lnTo>
                <a:lnTo>
                  <a:pt x="1415" y="1283"/>
                </a:lnTo>
                <a:lnTo>
                  <a:pt x="1415" y="1197"/>
                </a:lnTo>
                <a:lnTo>
                  <a:pt x="1365" y="1197"/>
                </a:lnTo>
                <a:lnTo>
                  <a:pt x="1365" y="1112"/>
                </a:lnTo>
                <a:lnTo>
                  <a:pt x="1365" y="1026"/>
                </a:lnTo>
                <a:lnTo>
                  <a:pt x="1283" y="1026"/>
                </a:lnTo>
                <a:lnTo>
                  <a:pt x="1283" y="941"/>
                </a:lnTo>
                <a:lnTo>
                  <a:pt x="1283" y="855"/>
                </a:lnTo>
                <a:lnTo>
                  <a:pt x="1185" y="855"/>
                </a:lnTo>
                <a:lnTo>
                  <a:pt x="1185" y="770"/>
                </a:lnTo>
                <a:lnTo>
                  <a:pt x="1185" y="684"/>
                </a:lnTo>
                <a:lnTo>
                  <a:pt x="1086" y="684"/>
                </a:lnTo>
                <a:lnTo>
                  <a:pt x="1086" y="598"/>
                </a:lnTo>
                <a:lnTo>
                  <a:pt x="1037" y="598"/>
                </a:lnTo>
                <a:lnTo>
                  <a:pt x="1037" y="513"/>
                </a:lnTo>
                <a:lnTo>
                  <a:pt x="1037" y="427"/>
                </a:lnTo>
                <a:lnTo>
                  <a:pt x="916" y="427"/>
                </a:lnTo>
                <a:lnTo>
                  <a:pt x="916" y="342"/>
                </a:lnTo>
                <a:lnTo>
                  <a:pt x="916" y="256"/>
                </a:lnTo>
                <a:lnTo>
                  <a:pt x="791" y="256"/>
                </a:lnTo>
                <a:lnTo>
                  <a:pt x="791" y="171"/>
                </a:lnTo>
                <a:lnTo>
                  <a:pt x="791" y="85"/>
                </a:lnTo>
                <a:lnTo>
                  <a:pt x="611" y="85"/>
                </a:lnTo>
                <a:lnTo>
                  <a:pt x="611" y="0"/>
                </a:lnTo>
                <a:lnTo>
                  <a:pt x="0" y="0"/>
                </a:lnTo>
              </a:path>
            </a:pathLst>
          </a:custGeom>
          <a:noFill/>
          <a:ln w="57150">
            <a:solidFill>
              <a:srgbClr val="0099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374" name="Freeform 44"/>
          <p:cNvSpPr>
            <a:spLocks/>
          </p:cNvSpPr>
          <p:nvPr/>
        </p:nvSpPr>
        <p:spPr bwMode="auto">
          <a:xfrm flipV="1">
            <a:off x="1393825" y="2092325"/>
            <a:ext cx="6292850" cy="3338513"/>
          </a:xfrm>
          <a:custGeom>
            <a:avLst/>
            <a:gdLst>
              <a:gd name="T0" fmla="*/ 2147483647 w 8097"/>
              <a:gd name="T1" fmla="*/ 2147483647 h 8557"/>
              <a:gd name="T2" fmla="*/ 2147483647 w 8097"/>
              <a:gd name="T3" fmla="*/ 2147483647 h 8557"/>
              <a:gd name="T4" fmla="*/ 2147483647 w 8097"/>
              <a:gd name="T5" fmla="*/ 2147483647 h 8557"/>
              <a:gd name="T6" fmla="*/ 2147483647 w 8097"/>
              <a:gd name="T7" fmla="*/ 2147483647 h 8557"/>
              <a:gd name="T8" fmla="*/ 2147483647 w 8097"/>
              <a:gd name="T9" fmla="*/ 2147483647 h 8557"/>
              <a:gd name="T10" fmla="*/ 2147483647 w 8097"/>
              <a:gd name="T11" fmla="*/ 2147483647 h 8557"/>
              <a:gd name="T12" fmla="*/ 2147483647 w 8097"/>
              <a:gd name="T13" fmla="*/ 2147483647 h 8557"/>
              <a:gd name="T14" fmla="*/ 2147483647 w 8097"/>
              <a:gd name="T15" fmla="*/ 2147483647 h 8557"/>
              <a:gd name="T16" fmla="*/ 2147483647 w 8097"/>
              <a:gd name="T17" fmla="*/ 2147483647 h 8557"/>
              <a:gd name="T18" fmla="*/ 2147483647 w 8097"/>
              <a:gd name="T19" fmla="*/ 2147483647 h 8557"/>
              <a:gd name="T20" fmla="*/ 2147483647 w 8097"/>
              <a:gd name="T21" fmla="*/ 2147483647 h 8557"/>
              <a:gd name="T22" fmla="*/ 2147483647 w 8097"/>
              <a:gd name="T23" fmla="*/ 2147483647 h 8557"/>
              <a:gd name="T24" fmla="*/ 2147483647 w 8097"/>
              <a:gd name="T25" fmla="*/ 2147483647 h 8557"/>
              <a:gd name="T26" fmla="*/ 2147483647 w 8097"/>
              <a:gd name="T27" fmla="*/ 2147483647 h 8557"/>
              <a:gd name="T28" fmla="*/ 2147483647 w 8097"/>
              <a:gd name="T29" fmla="*/ 2147483647 h 8557"/>
              <a:gd name="T30" fmla="*/ 2147483647 w 8097"/>
              <a:gd name="T31" fmla="*/ 2147483647 h 8557"/>
              <a:gd name="T32" fmla="*/ 2147483647 w 8097"/>
              <a:gd name="T33" fmla="*/ 2147483647 h 8557"/>
              <a:gd name="T34" fmla="*/ 2147483647 w 8097"/>
              <a:gd name="T35" fmla="*/ 2147483647 h 8557"/>
              <a:gd name="T36" fmla="*/ 2147483647 w 8097"/>
              <a:gd name="T37" fmla="*/ 2147483647 h 8557"/>
              <a:gd name="T38" fmla="*/ 2147483647 w 8097"/>
              <a:gd name="T39" fmla="*/ 2147483647 h 8557"/>
              <a:gd name="T40" fmla="*/ 2147483647 w 8097"/>
              <a:gd name="T41" fmla="*/ 2147483647 h 8557"/>
              <a:gd name="T42" fmla="*/ 2147483647 w 8097"/>
              <a:gd name="T43" fmla="*/ 2147483647 h 8557"/>
              <a:gd name="T44" fmla="*/ 2147483647 w 8097"/>
              <a:gd name="T45" fmla="*/ 2147483647 h 8557"/>
              <a:gd name="T46" fmla="*/ 2147483647 w 8097"/>
              <a:gd name="T47" fmla="*/ 2147483647 h 8557"/>
              <a:gd name="T48" fmla="*/ 2147483647 w 8097"/>
              <a:gd name="T49" fmla="*/ 2147483647 h 8557"/>
              <a:gd name="T50" fmla="*/ 2147483647 w 8097"/>
              <a:gd name="T51" fmla="*/ 2147483647 h 8557"/>
              <a:gd name="T52" fmla="*/ 2147483647 w 8097"/>
              <a:gd name="T53" fmla="*/ 2147483647 h 8557"/>
              <a:gd name="T54" fmla="*/ 2147483647 w 8097"/>
              <a:gd name="T55" fmla="*/ 2147483647 h 8557"/>
              <a:gd name="T56" fmla="*/ 2147483647 w 8097"/>
              <a:gd name="T57" fmla="*/ 2147483647 h 8557"/>
              <a:gd name="T58" fmla="*/ 2147483647 w 8097"/>
              <a:gd name="T59" fmla="*/ 2147483647 h 8557"/>
              <a:gd name="T60" fmla="*/ 2147483647 w 8097"/>
              <a:gd name="T61" fmla="*/ 2147483647 h 8557"/>
              <a:gd name="T62" fmla="*/ 2147483647 w 8097"/>
              <a:gd name="T63" fmla="*/ 2147483647 h 8557"/>
              <a:gd name="T64" fmla="*/ 2147483647 w 8097"/>
              <a:gd name="T65" fmla="*/ 2147483647 h 8557"/>
              <a:gd name="T66" fmla="*/ 2147483647 w 8097"/>
              <a:gd name="T67" fmla="*/ 2147483647 h 8557"/>
              <a:gd name="T68" fmla="*/ 2147483647 w 8097"/>
              <a:gd name="T69" fmla="*/ 2147483647 h 8557"/>
              <a:gd name="T70" fmla="*/ 2147483647 w 8097"/>
              <a:gd name="T71" fmla="*/ 2147483647 h 8557"/>
              <a:gd name="T72" fmla="*/ 2147483647 w 8097"/>
              <a:gd name="T73" fmla="*/ 2147483647 h 8557"/>
              <a:gd name="T74" fmla="*/ 2147483647 w 8097"/>
              <a:gd name="T75" fmla="*/ 2147483647 h 8557"/>
              <a:gd name="T76" fmla="*/ 2147483647 w 8097"/>
              <a:gd name="T77" fmla="*/ 2147483647 h 8557"/>
              <a:gd name="T78" fmla="*/ 2147483647 w 8097"/>
              <a:gd name="T79" fmla="*/ 2147483647 h 8557"/>
              <a:gd name="T80" fmla="*/ 2147483647 w 8097"/>
              <a:gd name="T81" fmla="*/ 2147483647 h 8557"/>
              <a:gd name="T82" fmla="*/ 2147483647 w 8097"/>
              <a:gd name="T83" fmla="*/ 2147483647 h 8557"/>
              <a:gd name="T84" fmla="*/ 2147483647 w 8097"/>
              <a:gd name="T85" fmla="*/ 2147483647 h 8557"/>
              <a:gd name="T86" fmla="*/ 2147483647 w 8097"/>
              <a:gd name="T87" fmla="*/ 2147483647 h 8557"/>
              <a:gd name="T88" fmla="*/ 2147483647 w 8097"/>
              <a:gd name="T89" fmla="*/ 2147483647 h 8557"/>
              <a:gd name="T90" fmla="*/ 2147483647 w 8097"/>
              <a:gd name="T91" fmla="*/ 2147483647 h 8557"/>
              <a:gd name="T92" fmla="*/ 2147483647 w 8097"/>
              <a:gd name="T93" fmla="*/ 2147483647 h 8557"/>
              <a:gd name="T94" fmla="*/ 2147483647 w 8097"/>
              <a:gd name="T95" fmla="*/ 2147483647 h 8557"/>
              <a:gd name="T96" fmla="*/ 2147483647 w 8097"/>
              <a:gd name="T97" fmla="*/ 2147483647 h 8557"/>
              <a:gd name="T98" fmla="*/ 2147483647 w 8097"/>
              <a:gd name="T99" fmla="*/ 2147483647 h 8557"/>
              <a:gd name="T100" fmla="*/ 2147483647 w 8097"/>
              <a:gd name="T101" fmla="*/ 2147483647 h 8557"/>
              <a:gd name="T102" fmla="*/ 2147483647 w 8097"/>
              <a:gd name="T103" fmla="*/ 2147483647 h 8557"/>
              <a:gd name="T104" fmla="*/ 2147483647 w 8097"/>
              <a:gd name="T105" fmla="*/ 2147483647 h 8557"/>
              <a:gd name="T106" fmla="*/ 2147483647 w 8097"/>
              <a:gd name="T107" fmla="*/ 2147483647 h 8557"/>
              <a:gd name="T108" fmla="*/ 2147483647 w 8097"/>
              <a:gd name="T109" fmla="*/ 2147483647 h 8557"/>
              <a:gd name="T110" fmla="*/ 2147483647 w 8097"/>
              <a:gd name="T111" fmla="*/ 2147483647 h 8557"/>
              <a:gd name="T112" fmla="*/ 2147483647 w 8097"/>
              <a:gd name="T113" fmla="*/ 2147483647 h 8557"/>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8097"/>
              <a:gd name="T172" fmla="*/ 0 h 8557"/>
              <a:gd name="T173" fmla="*/ 8097 w 8097"/>
              <a:gd name="T174" fmla="*/ 8557 h 8557"/>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8097" h="8557">
                <a:moveTo>
                  <a:pt x="0" y="0"/>
                </a:moveTo>
                <a:lnTo>
                  <a:pt x="0" y="0"/>
                </a:lnTo>
                <a:lnTo>
                  <a:pt x="0" y="85"/>
                </a:lnTo>
                <a:lnTo>
                  <a:pt x="54" y="85"/>
                </a:lnTo>
                <a:lnTo>
                  <a:pt x="54" y="171"/>
                </a:lnTo>
                <a:lnTo>
                  <a:pt x="111" y="171"/>
                </a:lnTo>
                <a:lnTo>
                  <a:pt x="111" y="256"/>
                </a:lnTo>
                <a:lnTo>
                  <a:pt x="197" y="256"/>
                </a:lnTo>
                <a:lnTo>
                  <a:pt x="197" y="342"/>
                </a:lnTo>
                <a:lnTo>
                  <a:pt x="305" y="342"/>
                </a:lnTo>
                <a:lnTo>
                  <a:pt x="305" y="427"/>
                </a:lnTo>
                <a:lnTo>
                  <a:pt x="368" y="427"/>
                </a:lnTo>
                <a:lnTo>
                  <a:pt x="368" y="513"/>
                </a:lnTo>
                <a:lnTo>
                  <a:pt x="429" y="513"/>
                </a:lnTo>
                <a:lnTo>
                  <a:pt x="429" y="598"/>
                </a:lnTo>
                <a:lnTo>
                  <a:pt x="473" y="598"/>
                </a:lnTo>
                <a:lnTo>
                  <a:pt x="473" y="684"/>
                </a:lnTo>
                <a:lnTo>
                  <a:pt x="503" y="684"/>
                </a:lnTo>
                <a:lnTo>
                  <a:pt x="503" y="770"/>
                </a:lnTo>
                <a:lnTo>
                  <a:pt x="536" y="770"/>
                </a:lnTo>
                <a:lnTo>
                  <a:pt x="536" y="855"/>
                </a:lnTo>
                <a:lnTo>
                  <a:pt x="579" y="855"/>
                </a:lnTo>
                <a:lnTo>
                  <a:pt x="579" y="941"/>
                </a:lnTo>
                <a:lnTo>
                  <a:pt x="616" y="941"/>
                </a:lnTo>
                <a:lnTo>
                  <a:pt x="616" y="1026"/>
                </a:lnTo>
                <a:lnTo>
                  <a:pt x="645" y="1026"/>
                </a:lnTo>
                <a:lnTo>
                  <a:pt x="645" y="1112"/>
                </a:lnTo>
                <a:lnTo>
                  <a:pt x="676" y="1112"/>
                </a:lnTo>
                <a:lnTo>
                  <a:pt x="676" y="1197"/>
                </a:lnTo>
                <a:lnTo>
                  <a:pt x="711" y="1197"/>
                </a:lnTo>
                <a:lnTo>
                  <a:pt x="711" y="1283"/>
                </a:lnTo>
                <a:lnTo>
                  <a:pt x="743" y="1283"/>
                </a:lnTo>
                <a:lnTo>
                  <a:pt x="743" y="1369"/>
                </a:lnTo>
                <a:lnTo>
                  <a:pt x="778" y="1369"/>
                </a:lnTo>
                <a:lnTo>
                  <a:pt x="778" y="1454"/>
                </a:lnTo>
                <a:lnTo>
                  <a:pt x="821" y="1454"/>
                </a:lnTo>
                <a:lnTo>
                  <a:pt x="821" y="1540"/>
                </a:lnTo>
                <a:lnTo>
                  <a:pt x="860" y="1540"/>
                </a:lnTo>
                <a:lnTo>
                  <a:pt x="860" y="1625"/>
                </a:lnTo>
                <a:lnTo>
                  <a:pt x="896" y="1625"/>
                </a:lnTo>
                <a:lnTo>
                  <a:pt x="896" y="1711"/>
                </a:lnTo>
                <a:lnTo>
                  <a:pt x="932" y="1711"/>
                </a:lnTo>
                <a:lnTo>
                  <a:pt x="932" y="1796"/>
                </a:lnTo>
                <a:lnTo>
                  <a:pt x="964" y="1796"/>
                </a:lnTo>
                <a:lnTo>
                  <a:pt x="964" y="1882"/>
                </a:lnTo>
                <a:lnTo>
                  <a:pt x="1001" y="1882"/>
                </a:lnTo>
                <a:lnTo>
                  <a:pt x="1001" y="1968"/>
                </a:lnTo>
                <a:lnTo>
                  <a:pt x="1037" y="1968"/>
                </a:lnTo>
                <a:lnTo>
                  <a:pt x="1037" y="2053"/>
                </a:lnTo>
                <a:lnTo>
                  <a:pt x="1067" y="2053"/>
                </a:lnTo>
                <a:lnTo>
                  <a:pt x="1067" y="2139"/>
                </a:lnTo>
                <a:lnTo>
                  <a:pt x="1101" y="2139"/>
                </a:lnTo>
                <a:lnTo>
                  <a:pt x="1101" y="2224"/>
                </a:lnTo>
                <a:lnTo>
                  <a:pt x="1135" y="2224"/>
                </a:lnTo>
                <a:lnTo>
                  <a:pt x="1135" y="2310"/>
                </a:lnTo>
                <a:lnTo>
                  <a:pt x="1173" y="2310"/>
                </a:lnTo>
                <a:lnTo>
                  <a:pt x="1173" y="2395"/>
                </a:lnTo>
                <a:lnTo>
                  <a:pt x="1216" y="2395"/>
                </a:lnTo>
                <a:lnTo>
                  <a:pt x="1216" y="2481"/>
                </a:lnTo>
                <a:lnTo>
                  <a:pt x="1265" y="2481"/>
                </a:lnTo>
                <a:lnTo>
                  <a:pt x="1265" y="2567"/>
                </a:lnTo>
                <a:lnTo>
                  <a:pt x="1317" y="2567"/>
                </a:lnTo>
                <a:lnTo>
                  <a:pt x="1317" y="2652"/>
                </a:lnTo>
                <a:lnTo>
                  <a:pt x="1369" y="2652"/>
                </a:lnTo>
                <a:lnTo>
                  <a:pt x="1369" y="2738"/>
                </a:lnTo>
                <a:lnTo>
                  <a:pt x="1425" y="2738"/>
                </a:lnTo>
                <a:lnTo>
                  <a:pt x="1425" y="2823"/>
                </a:lnTo>
                <a:lnTo>
                  <a:pt x="1478" y="2823"/>
                </a:lnTo>
                <a:lnTo>
                  <a:pt x="1478" y="2909"/>
                </a:lnTo>
                <a:lnTo>
                  <a:pt x="1528" y="2909"/>
                </a:lnTo>
                <a:lnTo>
                  <a:pt x="1528" y="2994"/>
                </a:lnTo>
                <a:lnTo>
                  <a:pt x="1573" y="2994"/>
                </a:lnTo>
                <a:lnTo>
                  <a:pt x="1573" y="3080"/>
                </a:lnTo>
                <a:lnTo>
                  <a:pt x="1623" y="3080"/>
                </a:lnTo>
                <a:lnTo>
                  <a:pt x="1623" y="3166"/>
                </a:lnTo>
                <a:lnTo>
                  <a:pt x="1661" y="3166"/>
                </a:lnTo>
                <a:lnTo>
                  <a:pt x="1661" y="3251"/>
                </a:lnTo>
                <a:lnTo>
                  <a:pt x="1699" y="3251"/>
                </a:lnTo>
                <a:lnTo>
                  <a:pt x="1699" y="3337"/>
                </a:lnTo>
                <a:lnTo>
                  <a:pt x="1734" y="3337"/>
                </a:lnTo>
                <a:lnTo>
                  <a:pt x="1734" y="3422"/>
                </a:lnTo>
                <a:lnTo>
                  <a:pt x="1768" y="3422"/>
                </a:lnTo>
                <a:lnTo>
                  <a:pt x="1768" y="3508"/>
                </a:lnTo>
                <a:lnTo>
                  <a:pt x="1807" y="3508"/>
                </a:lnTo>
                <a:lnTo>
                  <a:pt x="1807" y="3593"/>
                </a:lnTo>
                <a:lnTo>
                  <a:pt x="1851" y="3593"/>
                </a:lnTo>
                <a:lnTo>
                  <a:pt x="1851" y="3679"/>
                </a:lnTo>
                <a:lnTo>
                  <a:pt x="1903" y="3679"/>
                </a:lnTo>
                <a:lnTo>
                  <a:pt x="1903" y="3765"/>
                </a:lnTo>
                <a:lnTo>
                  <a:pt x="1962" y="3765"/>
                </a:lnTo>
                <a:lnTo>
                  <a:pt x="1962" y="3850"/>
                </a:lnTo>
                <a:lnTo>
                  <a:pt x="2027" y="3850"/>
                </a:lnTo>
                <a:lnTo>
                  <a:pt x="2027" y="3936"/>
                </a:lnTo>
                <a:lnTo>
                  <a:pt x="2090" y="3936"/>
                </a:lnTo>
                <a:lnTo>
                  <a:pt x="2090" y="4021"/>
                </a:lnTo>
                <a:lnTo>
                  <a:pt x="2158" y="4021"/>
                </a:lnTo>
                <a:lnTo>
                  <a:pt x="2158" y="4107"/>
                </a:lnTo>
                <a:lnTo>
                  <a:pt x="2226" y="4107"/>
                </a:lnTo>
                <a:lnTo>
                  <a:pt x="2226" y="4192"/>
                </a:lnTo>
                <a:lnTo>
                  <a:pt x="2286" y="4192"/>
                </a:lnTo>
                <a:lnTo>
                  <a:pt x="2286" y="4278"/>
                </a:lnTo>
                <a:lnTo>
                  <a:pt x="2353" y="4278"/>
                </a:lnTo>
                <a:lnTo>
                  <a:pt x="2353" y="4364"/>
                </a:lnTo>
                <a:lnTo>
                  <a:pt x="2419" y="4364"/>
                </a:lnTo>
                <a:lnTo>
                  <a:pt x="2419" y="4449"/>
                </a:lnTo>
                <a:lnTo>
                  <a:pt x="2479" y="4449"/>
                </a:lnTo>
                <a:lnTo>
                  <a:pt x="2479" y="4535"/>
                </a:lnTo>
                <a:lnTo>
                  <a:pt x="2543" y="4535"/>
                </a:lnTo>
                <a:lnTo>
                  <a:pt x="2543" y="4620"/>
                </a:lnTo>
                <a:lnTo>
                  <a:pt x="2605" y="4620"/>
                </a:lnTo>
                <a:lnTo>
                  <a:pt x="2605" y="4706"/>
                </a:lnTo>
                <a:lnTo>
                  <a:pt x="2665" y="4706"/>
                </a:lnTo>
                <a:lnTo>
                  <a:pt x="2665" y="4791"/>
                </a:lnTo>
                <a:lnTo>
                  <a:pt x="2729" y="4791"/>
                </a:lnTo>
                <a:lnTo>
                  <a:pt x="2729" y="4877"/>
                </a:lnTo>
                <a:lnTo>
                  <a:pt x="2783" y="4877"/>
                </a:lnTo>
                <a:lnTo>
                  <a:pt x="2783" y="4963"/>
                </a:lnTo>
                <a:lnTo>
                  <a:pt x="2836" y="4963"/>
                </a:lnTo>
                <a:lnTo>
                  <a:pt x="2836" y="5048"/>
                </a:lnTo>
                <a:lnTo>
                  <a:pt x="2893" y="5048"/>
                </a:lnTo>
                <a:lnTo>
                  <a:pt x="2893" y="5134"/>
                </a:lnTo>
                <a:lnTo>
                  <a:pt x="2939" y="5134"/>
                </a:lnTo>
                <a:lnTo>
                  <a:pt x="2939" y="5219"/>
                </a:lnTo>
                <a:lnTo>
                  <a:pt x="2990" y="5219"/>
                </a:lnTo>
                <a:lnTo>
                  <a:pt x="2990" y="5305"/>
                </a:lnTo>
                <a:lnTo>
                  <a:pt x="3047" y="5305"/>
                </a:lnTo>
                <a:lnTo>
                  <a:pt x="3047" y="5390"/>
                </a:lnTo>
                <a:lnTo>
                  <a:pt x="3109" y="5390"/>
                </a:lnTo>
                <a:lnTo>
                  <a:pt x="3109" y="5476"/>
                </a:lnTo>
                <a:lnTo>
                  <a:pt x="3186" y="5476"/>
                </a:lnTo>
                <a:lnTo>
                  <a:pt x="3186" y="5562"/>
                </a:lnTo>
                <a:lnTo>
                  <a:pt x="3286" y="5562"/>
                </a:lnTo>
                <a:lnTo>
                  <a:pt x="3286" y="5647"/>
                </a:lnTo>
                <a:lnTo>
                  <a:pt x="3403" y="5647"/>
                </a:lnTo>
                <a:lnTo>
                  <a:pt x="3403" y="5733"/>
                </a:lnTo>
                <a:lnTo>
                  <a:pt x="3500" y="5733"/>
                </a:lnTo>
                <a:lnTo>
                  <a:pt x="3500" y="5818"/>
                </a:lnTo>
                <a:lnTo>
                  <a:pt x="3595" y="5818"/>
                </a:lnTo>
                <a:lnTo>
                  <a:pt x="3595" y="5904"/>
                </a:lnTo>
                <a:lnTo>
                  <a:pt x="3704" y="5904"/>
                </a:lnTo>
                <a:lnTo>
                  <a:pt x="3704" y="5989"/>
                </a:lnTo>
                <a:lnTo>
                  <a:pt x="3805" y="5989"/>
                </a:lnTo>
                <a:lnTo>
                  <a:pt x="3805" y="6075"/>
                </a:lnTo>
                <a:lnTo>
                  <a:pt x="3909" y="6075"/>
                </a:lnTo>
                <a:lnTo>
                  <a:pt x="3909" y="6161"/>
                </a:lnTo>
                <a:lnTo>
                  <a:pt x="4028" y="6161"/>
                </a:lnTo>
                <a:lnTo>
                  <a:pt x="4028" y="6246"/>
                </a:lnTo>
                <a:lnTo>
                  <a:pt x="4151" y="6246"/>
                </a:lnTo>
                <a:lnTo>
                  <a:pt x="4151" y="6332"/>
                </a:lnTo>
                <a:lnTo>
                  <a:pt x="4270" y="6332"/>
                </a:lnTo>
                <a:lnTo>
                  <a:pt x="4270" y="6417"/>
                </a:lnTo>
                <a:lnTo>
                  <a:pt x="4381" y="6417"/>
                </a:lnTo>
                <a:lnTo>
                  <a:pt x="4381" y="6503"/>
                </a:lnTo>
                <a:lnTo>
                  <a:pt x="4475" y="6503"/>
                </a:lnTo>
                <a:lnTo>
                  <a:pt x="4475" y="6588"/>
                </a:lnTo>
                <a:lnTo>
                  <a:pt x="4561" y="6588"/>
                </a:lnTo>
                <a:lnTo>
                  <a:pt x="4561" y="6674"/>
                </a:lnTo>
                <a:lnTo>
                  <a:pt x="4634" y="6674"/>
                </a:lnTo>
                <a:lnTo>
                  <a:pt x="4634" y="6760"/>
                </a:lnTo>
                <a:lnTo>
                  <a:pt x="4703" y="6760"/>
                </a:lnTo>
                <a:lnTo>
                  <a:pt x="4703" y="6845"/>
                </a:lnTo>
                <a:lnTo>
                  <a:pt x="4770" y="6845"/>
                </a:lnTo>
                <a:lnTo>
                  <a:pt x="4770" y="6931"/>
                </a:lnTo>
                <a:lnTo>
                  <a:pt x="4830" y="6931"/>
                </a:lnTo>
                <a:lnTo>
                  <a:pt x="4830" y="7016"/>
                </a:lnTo>
                <a:lnTo>
                  <a:pt x="4891" y="7016"/>
                </a:lnTo>
                <a:lnTo>
                  <a:pt x="4891" y="7102"/>
                </a:lnTo>
                <a:lnTo>
                  <a:pt x="4959" y="7102"/>
                </a:lnTo>
                <a:lnTo>
                  <a:pt x="4959" y="7187"/>
                </a:lnTo>
                <a:lnTo>
                  <a:pt x="5032" y="7187"/>
                </a:lnTo>
                <a:lnTo>
                  <a:pt x="5032" y="7273"/>
                </a:lnTo>
                <a:lnTo>
                  <a:pt x="5109" y="7273"/>
                </a:lnTo>
                <a:lnTo>
                  <a:pt x="5109" y="7359"/>
                </a:lnTo>
                <a:lnTo>
                  <a:pt x="5189" y="7359"/>
                </a:lnTo>
                <a:lnTo>
                  <a:pt x="5189" y="7444"/>
                </a:lnTo>
                <a:lnTo>
                  <a:pt x="5282" y="7444"/>
                </a:lnTo>
                <a:lnTo>
                  <a:pt x="5282" y="7530"/>
                </a:lnTo>
                <a:lnTo>
                  <a:pt x="5387" y="7530"/>
                </a:lnTo>
                <a:lnTo>
                  <a:pt x="5387" y="7615"/>
                </a:lnTo>
                <a:lnTo>
                  <a:pt x="5505" y="7615"/>
                </a:lnTo>
                <a:lnTo>
                  <a:pt x="5505" y="7701"/>
                </a:lnTo>
                <a:lnTo>
                  <a:pt x="5625" y="7701"/>
                </a:lnTo>
                <a:lnTo>
                  <a:pt x="5625" y="7786"/>
                </a:lnTo>
                <a:lnTo>
                  <a:pt x="5738" y="7786"/>
                </a:lnTo>
                <a:lnTo>
                  <a:pt x="5738" y="7872"/>
                </a:lnTo>
                <a:lnTo>
                  <a:pt x="5848" y="7872"/>
                </a:lnTo>
                <a:lnTo>
                  <a:pt x="5848" y="7958"/>
                </a:lnTo>
                <a:lnTo>
                  <a:pt x="5960" y="7958"/>
                </a:lnTo>
                <a:lnTo>
                  <a:pt x="5960" y="8043"/>
                </a:lnTo>
                <a:lnTo>
                  <a:pt x="6081" y="8043"/>
                </a:lnTo>
                <a:lnTo>
                  <a:pt x="6081" y="8129"/>
                </a:lnTo>
                <a:lnTo>
                  <a:pt x="6201" y="8129"/>
                </a:lnTo>
                <a:lnTo>
                  <a:pt x="6201" y="8214"/>
                </a:lnTo>
                <a:lnTo>
                  <a:pt x="6373" y="8214"/>
                </a:lnTo>
                <a:lnTo>
                  <a:pt x="6373" y="8300"/>
                </a:lnTo>
                <a:lnTo>
                  <a:pt x="6611" y="8300"/>
                </a:lnTo>
                <a:lnTo>
                  <a:pt x="6611" y="8385"/>
                </a:lnTo>
                <a:lnTo>
                  <a:pt x="7014" y="8385"/>
                </a:lnTo>
                <a:lnTo>
                  <a:pt x="7014" y="8471"/>
                </a:lnTo>
                <a:lnTo>
                  <a:pt x="8072" y="8471"/>
                </a:lnTo>
                <a:lnTo>
                  <a:pt x="8072" y="8557"/>
                </a:lnTo>
                <a:lnTo>
                  <a:pt x="8097" y="8557"/>
                </a:lnTo>
                <a:lnTo>
                  <a:pt x="8097" y="8471"/>
                </a:lnTo>
                <a:lnTo>
                  <a:pt x="8072" y="8471"/>
                </a:lnTo>
                <a:lnTo>
                  <a:pt x="8072" y="8385"/>
                </a:lnTo>
                <a:lnTo>
                  <a:pt x="7014" y="8385"/>
                </a:lnTo>
                <a:lnTo>
                  <a:pt x="7014" y="8300"/>
                </a:lnTo>
                <a:lnTo>
                  <a:pt x="6611" y="8300"/>
                </a:lnTo>
                <a:lnTo>
                  <a:pt x="6611" y="8214"/>
                </a:lnTo>
                <a:lnTo>
                  <a:pt x="6373" y="8214"/>
                </a:lnTo>
                <a:lnTo>
                  <a:pt x="6373" y="8129"/>
                </a:lnTo>
                <a:lnTo>
                  <a:pt x="6201" y="8129"/>
                </a:lnTo>
                <a:lnTo>
                  <a:pt x="6201" y="8043"/>
                </a:lnTo>
                <a:lnTo>
                  <a:pt x="6081" y="8043"/>
                </a:lnTo>
                <a:lnTo>
                  <a:pt x="6081" y="7958"/>
                </a:lnTo>
                <a:lnTo>
                  <a:pt x="5960" y="7958"/>
                </a:lnTo>
                <a:lnTo>
                  <a:pt x="5960" y="7872"/>
                </a:lnTo>
                <a:lnTo>
                  <a:pt x="5848" y="7872"/>
                </a:lnTo>
                <a:lnTo>
                  <a:pt x="5848" y="7786"/>
                </a:lnTo>
                <a:lnTo>
                  <a:pt x="5738" y="7786"/>
                </a:lnTo>
                <a:lnTo>
                  <a:pt x="5738" y="7701"/>
                </a:lnTo>
                <a:lnTo>
                  <a:pt x="5625" y="7701"/>
                </a:lnTo>
                <a:lnTo>
                  <a:pt x="5625" y="7615"/>
                </a:lnTo>
                <a:lnTo>
                  <a:pt x="5505" y="7615"/>
                </a:lnTo>
                <a:lnTo>
                  <a:pt x="5505" y="7530"/>
                </a:lnTo>
                <a:lnTo>
                  <a:pt x="5387" y="7530"/>
                </a:lnTo>
                <a:lnTo>
                  <a:pt x="5387" y="7444"/>
                </a:lnTo>
                <a:lnTo>
                  <a:pt x="5282" y="7444"/>
                </a:lnTo>
                <a:lnTo>
                  <a:pt x="5282" y="7359"/>
                </a:lnTo>
                <a:lnTo>
                  <a:pt x="5189" y="7359"/>
                </a:lnTo>
                <a:lnTo>
                  <a:pt x="5189" y="7273"/>
                </a:lnTo>
                <a:lnTo>
                  <a:pt x="5109" y="7273"/>
                </a:lnTo>
                <a:lnTo>
                  <a:pt x="5109" y="7187"/>
                </a:lnTo>
                <a:lnTo>
                  <a:pt x="5032" y="7187"/>
                </a:lnTo>
                <a:lnTo>
                  <a:pt x="5032" y="7102"/>
                </a:lnTo>
                <a:lnTo>
                  <a:pt x="4959" y="7102"/>
                </a:lnTo>
                <a:lnTo>
                  <a:pt x="4959" y="7016"/>
                </a:lnTo>
                <a:lnTo>
                  <a:pt x="4891" y="7016"/>
                </a:lnTo>
                <a:lnTo>
                  <a:pt x="4891" y="6931"/>
                </a:lnTo>
                <a:lnTo>
                  <a:pt x="4830" y="6931"/>
                </a:lnTo>
                <a:lnTo>
                  <a:pt x="4830" y="6845"/>
                </a:lnTo>
                <a:lnTo>
                  <a:pt x="4770" y="6845"/>
                </a:lnTo>
                <a:lnTo>
                  <a:pt x="4770" y="6760"/>
                </a:lnTo>
                <a:lnTo>
                  <a:pt x="4703" y="6760"/>
                </a:lnTo>
                <a:lnTo>
                  <a:pt x="4703" y="6674"/>
                </a:lnTo>
                <a:lnTo>
                  <a:pt x="4634" y="6674"/>
                </a:lnTo>
                <a:lnTo>
                  <a:pt x="4634" y="6588"/>
                </a:lnTo>
                <a:lnTo>
                  <a:pt x="4561" y="6588"/>
                </a:lnTo>
                <a:lnTo>
                  <a:pt x="4561" y="6503"/>
                </a:lnTo>
                <a:lnTo>
                  <a:pt x="4475" y="6503"/>
                </a:lnTo>
                <a:lnTo>
                  <a:pt x="4475" y="6417"/>
                </a:lnTo>
                <a:lnTo>
                  <a:pt x="4381" y="6417"/>
                </a:lnTo>
                <a:lnTo>
                  <a:pt x="4381" y="6332"/>
                </a:lnTo>
                <a:lnTo>
                  <a:pt x="4270" y="6332"/>
                </a:lnTo>
                <a:lnTo>
                  <a:pt x="4270" y="6246"/>
                </a:lnTo>
                <a:lnTo>
                  <a:pt x="4151" y="6246"/>
                </a:lnTo>
                <a:lnTo>
                  <a:pt x="4151" y="6161"/>
                </a:lnTo>
                <a:lnTo>
                  <a:pt x="4028" y="6161"/>
                </a:lnTo>
                <a:lnTo>
                  <a:pt x="4028" y="6075"/>
                </a:lnTo>
                <a:lnTo>
                  <a:pt x="3909" y="6075"/>
                </a:lnTo>
                <a:lnTo>
                  <a:pt x="3909" y="5989"/>
                </a:lnTo>
                <a:lnTo>
                  <a:pt x="3805" y="5989"/>
                </a:lnTo>
                <a:lnTo>
                  <a:pt x="3805" y="5904"/>
                </a:lnTo>
                <a:lnTo>
                  <a:pt x="3704" y="5904"/>
                </a:lnTo>
                <a:lnTo>
                  <a:pt x="3704" y="5818"/>
                </a:lnTo>
                <a:lnTo>
                  <a:pt x="3595" y="5818"/>
                </a:lnTo>
                <a:lnTo>
                  <a:pt x="3595" y="5733"/>
                </a:lnTo>
                <a:lnTo>
                  <a:pt x="3500" y="5733"/>
                </a:lnTo>
                <a:lnTo>
                  <a:pt x="3500" y="5647"/>
                </a:lnTo>
                <a:lnTo>
                  <a:pt x="3403" y="5647"/>
                </a:lnTo>
                <a:lnTo>
                  <a:pt x="3403" y="5562"/>
                </a:lnTo>
                <a:lnTo>
                  <a:pt x="3286" y="5562"/>
                </a:lnTo>
                <a:lnTo>
                  <a:pt x="3286" y="5476"/>
                </a:lnTo>
                <a:lnTo>
                  <a:pt x="3186" y="5476"/>
                </a:lnTo>
                <a:lnTo>
                  <a:pt x="3186" y="5390"/>
                </a:lnTo>
                <a:lnTo>
                  <a:pt x="3109" y="5390"/>
                </a:lnTo>
                <a:lnTo>
                  <a:pt x="3109" y="5305"/>
                </a:lnTo>
                <a:lnTo>
                  <a:pt x="3047" y="5305"/>
                </a:lnTo>
                <a:lnTo>
                  <a:pt x="3047" y="5219"/>
                </a:lnTo>
                <a:lnTo>
                  <a:pt x="2990" y="5219"/>
                </a:lnTo>
                <a:lnTo>
                  <a:pt x="2990" y="5134"/>
                </a:lnTo>
                <a:lnTo>
                  <a:pt x="2939" y="5134"/>
                </a:lnTo>
                <a:lnTo>
                  <a:pt x="2939" y="5048"/>
                </a:lnTo>
                <a:lnTo>
                  <a:pt x="2893" y="5048"/>
                </a:lnTo>
                <a:lnTo>
                  <a:pt x="2893" y="4963"/>
                </a:lnTo>
                <a:lnTo>
                  <a:pt x="2836" y="4963"/>
                </a:lnTo>
                <a:lnTo>
                  <a:pt x="2836" y="4877"/>
                </a:lnTo>
                <a:lnTo>
                  <a:pt x="2783" y="4877"/>
                </a:lnTo>
                <a:lnTo>
                  <a:pt x="2783" y="4791"/>
                </a:lnTo>
                <a:lnTo>
                  <a:pt x="2729" y="4791"/>
                </a:lnTo>
                <a:lnTo>
                  <a:pt x="2729" y="4706"/>
                </a:lnTo>
                <a:lnTo>
                  <a:pt x="2665" y="4706"/>
                </a:lnTo>
                <a:lnTo>
                  <a:pt x="2665" y="4620"/>
                </a:lnTo>
                <a:lnTo>
                  <a:pt x="2605" y="4620"/>
                </a:lnTo>
                <a:lnTo>
                  <a:pt x="2605" y="4535"/>
                </a:lnTo>
                <a:lnTo>
                  <a:pt x="2543" y="4535"/>
                </a:lnTo>
                <a:lnTo>
                  <a:pt x="2543" y="4449"/>
                </a:lnTo>
                <a:lnTo>
                  <a:pt x="2479" y="4449"/>
                </a:lnTo>
                <a:lnTo>
                  <a:pt x="2479" y="4364"/>
                </a:lnTo>
                <a:lnTo>
                  <a:pt x="2419" y="4364"/>
                </a:lnTo>
                <a:lnTo>
                  <a:pt x="2419" y="4278"/>
                </a:lnTo>
                <a:lnTo>
                  <a:pt x="2353" y="4278"/>
                </a:lnTo>
                <a:lnTo>
                  <a:pt x="2353" y="4192"/>
                </a:lnTo>
                <a:lnTo>
                  <a:pt x="2286" y="4192"/>
                </a:lnTo>
                <a:lnTo>
                  <a:pt x="2286" y="4107"/>
                </a:lnTo>
                <a:lnTo>
                  <a:pt x="2226" y="4107"/>
                </a:lnTo>
                <a:lnTo>
                  <a:pt x="2226" y="4021"/>
                </a:lnTo>
                <a:lnTo>
                  <a:pt x="2158" y="4021"/>
                </a:lnTo>
                <a:lnTo>
                  <a:pt x="2158" y="3936"/>
                </a:lnTo>
                <a:lnTo>
                  <a:pt x="2090" y="3936"/>
                </a:lnTo>
                <a:lnTo>
                  <a:pt x="2090" y="3850"/>
                </a:lnTo>
                <a:lnTo>
                  <a:pt x="2027" y="3850"/>
                </a:lnTo>
                <a:lnTo>
                  <a:pt x="2027" y="3765"/>
                </a:lnTo>
                <a:lnTo>
                  <a:pt x="1962" y="3765"/>
                </a:lnTo>
                <a:lnTo>
                  <a:pt x="1962" y="3679"/>
                </a:lnTo>
                <a:lnTo>
                  <a:pt x="1903" y="3679"/>
                </a:lnTo>
                <a:lnTo>
                  <a:pt x="1903" y="3593"/>
                </a:lnTo>
                <a:lnTo>
                  <a:pt x="1851" y="3593"/>
                </a:lnTo>
                <a:lnTo>
                  <a:pt x="1851" y="3508"/>
                </a:lnTo>
                <a:lnTo>
                  <a:pt x="1807" y="3508"/>
                </a:lnTo>
                <a:lnTo>
                  <a:pt x="1807" y="3422"/>
                </a:lnTo>
                <a:lnTo>
                  <a:pt x="1768" y="3422"/>
                </a:lnTo>
                <a:lnTo>
                  <a:pt x="1768" y="3337"/>
                </a:lnTo>
                <a:lnTo>
                  <a:pt x="1734" y="3337"/>
                </a:lnTo>
                <a:lnTo>
                  <a:pt x="1734" y="3251"/>
                </a:lnTo>
                <a:lnTo>
                  <a:pt x="1699" y="3251"/>
                </a:lnTo>
                <a:lnTo>
                  <a:pt x="1699" y="3166"/>
                </a:lnTo>
                <a:lnTo>
                  <a:pt x="1661" y="3166"/>
                </a:lnTo>
                <a:lnTo>
                  <a:pt x="1661" y="3080"/>
                </a:lnTo>
                <a:lnTo>
                  <a:pt x="1623" y="3080"/>
                </a:lnTo>
                <a:lnTo>
                  <a:pt x="1623" y="2994"/>
                </a:lnTo>
                <a:lnTo>
                  <a:pt x="1573" y="2994"/>
                </a:lnTo>
                <a:lnTo>
                  <a:pt x="1573" y="2909"/>
                </a:lnTo>
                <a:lnTo>
                  <a:pt x="1528" y="2909"/>
                </a:lnTo>
                <a:lnTo>
                  <a:pt x="1528" y="2823"/>
                </a:lnTo>
                <a:lnTo>
                  <a:pt x="1478" y="2823"/>
                </a:lnTo>
                <a:lnTo>
                  <a:pt x="1478" y="2738"/>
                </a:lnTo>
                <a:lnTo>
                  <a:pt x="1425" y="2738"/>
                </a:lnTo>
                <a:lnTo>
                  <a:pt x="1425" y="2652"/>
                </a:lnTo>
                <a:lnTo>
                  <a:pt x="1369" y="2652"/>
                </a:lnTo>
                <a:lnTo>
                  <a:pt x="1369" y="2567"/>
                </a:lnTo>
                <a:lnTo>
                  <a:pt x="1317" y="2567"/>
                </a:lnTo>
                <a:lnTo>
                  <a:pt x="1317" y="2481"/>
                </a:lnTo>
                <a:lnTo>
                  <a:pt x="1265" y="2481"/>
                </a:lnTo>
                <a:lnTo>
                  <a:pt x="1265" y="2395"/>
                </a:lnTo>
                <a:lnTo>
                  <a:pt x="1216" y="2395"/>
                </a:lnTo>
                <a:lnTo>
                  <a:pt x="1216" y="2310"/>
                </a:lnTo>
                <a:lnTo>
                  <a:pt x="1173" y="2310"/>
                </a:lnTo>
                <a:lnTo>
                  <a:pt x="1173" y="2224"/>
                </a:lnTo>
                <a:lnTo>
                  <a:pt x="1135" y="2224"/>
                </a:lnTo>
                <a:lnTo>
                  <a:pt x="1135" y="2139"/>
                </a:lnTo>
                <a:lnTo>
                  <a:pt x="1101" y="2139"/>
                </a:lnTo>
                <a:lnTo>
                  <a:pt x="1101" y="2053"/>
                </a:lnTo>
                <a:lnTo>
                  <a:pt x="1067" y="2053"/>
                </a:lnTo>
                <a:lnTo>
                  <a:pt x="1067" y="1968"/>
                </a:lnTo>
                <a:lnTo>
                  <a:pt x="1037" y="1968"/>
                </a:lnTo>
                <a:lnTo>
                  <a:pt x="1037" y="1882"/>
                </a:lnTo>
                <a:lnTo>
                  <a:pt x="1001" y="1882"/>
                </a:lnTo>
                <a:lnTo>
                  <a:pt x="1001" y="1796"/>
                </a:lnTo>
                <a:lnTo>
                  <a:pt x="964" y="1796"/>
                </a:lnTo>
                <a:lnTo>
                  <a:pt x="964" y="1711"/>
                </a:lnTo>
                <a:lnTo>
                  <a:pt x="932" y="1711"/>
                </a:lnTo>
                <a:lnTo>
                  <a:pt x="932" y="1625"/>
                </a:lnTo>
                <a:lnTo>
                  <a:pt x="896" y="1625"/>
                </a:lnTo>
                <a:lnTo>
                  <a:pt x="896" y="1540"/>
                </a:lnTo>
                <a:lnTo>
                  <a:pt x="860" y="1540"/>
                </a:lnTo>
                <a:lnTo>
                  <a:pt x="860" y="1454"/>
                </a:lnTo>
                <a:lnTo>
                  <a:pt x="821" y="1454"/>
                </a:lnTo>
                <a:lnTo>
                  <a:pt x="821" y="1369"/>
                </a:lnTo>
                <a:lnTo>
                  <a:pt x="778" y="1369"/>
                </a:lnTo>
                <a:lnTo>
                  <a:pt x="778" y="1283"/>
                </a:lnTo>
                <a:lnTo>
                  <a:pt x="743" y="1283"/>
                </a:lnTo>
                <a:lnTo>
                  <a:pt x="743" y="1197"/>
                </a:lnTo>
                <a:lnTo>
                  <a:pt x="711" y="1197"/>
                </a:lnTo>
                <a:lnTo>
                  <a:pt x="711" y="1112"/>
                </a:lnTo>
                <a:lnTo>
                  <a:pt x="676" y="1112"/>
                </a:lnTo>
                <a:lnTo>
                  <a:pt x="676" y="1026"/>
                </a:lnTo>
                <a:lnTo>
                  <a:pt x="645" y="1026"/>
                </a:lnTo>
                <a:lnTo>
                  <a:pt x="645" y="941"/>
                </a:lnTo>
                <a:lnTo>
                  <a:pt x="616" y="941"/>
                </a:lnTo>
                <a:lnTo>
                  <a:pt x="616" y="855"/>
                </a:lnTo>
                <a:lnTo>
                  <a:pt x="579" y="855"/>
                </a:lnTo>
                <a:lnTo>
                  <a:pt x="579" y="770"/>
                </a:lnTo>
                <a:lnTo>
                  <a:pt x="536" y="770"/>
                </a:lnTo>
                <a:lnTo>
                  <a:pt x="536" y="684"/>
                </a:lnTo>
                <a:lnTo>
                  <a:pt x="503" y="684"/>
                </a:lnTo>
                <a:lnTo>
                  <a:pt x="503" y="598"/>
                </a:lnTo>
                <a:lnTo>
                  <a:pt x="473" y="598"/>
                </a:lnTo>
                <a:lnTo>
                  <a:pt x="473" y="513"/>
                </a:lnTo>
                <a:lnTo>
                  <a:pt x="429" y="513"/>
                </a:lnTo>
                <a:lnTo>
                  <a:pt x="429" y="427"/>
                </a:lnTo>
                <a:lnTo>
                  <a:pt x="368" y="427"/>
                </a:lnTo>
                <a:lnTo>
                  <a:pt x="368" y="342"/>
                </a:lnTo>
                <a:lnTo>
                  <a:pt x="305" y="342"/>
                </a:lnTo>
                <a:lnTo>
                  <a:pt x="305" y="256"/>
                </a:lnTo>
                <a:lnTo>
                  <a:pt x="197" y="256"/>
                </a:lnTo>
                <a:lnTo>
                  <a:pt x="197" y="171"/>
                </a:lnTo>
                <a:lnTo>
                  <a:pt x="111" y="171"/>
                </a:lnTo>
                <a:lnTo>
                  <a:pt x="111" y="85"/>
                </a:lnTo>
                <a:lnTo>
                  <a:pt x="54" y="85"/>
                </a:lnTo>
                <a:lnTo>
                  <a:pt x="54" y="0"/>
                </a:lnTo>
                <a:lnTo>
                  <a:pt x="0" y="0"/>
                </a:lnTo>
              </a:path>
            </a:pathLst>
          </a:custGeom>
          <a:noFill/>
          <a:ln w="38100">
            <a:solidFill>
              <a:schemeClr val="hlink"/>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375" name="Text Box 47"/>
          <p:cNvSpPr txBox="1">
            <a:spLocks noChangeArrowheads="1"/>
          </p:cNvSpPr>
          <p:nvPr/>
        </p:nvSpPr>
        <p:spPr bwMode="auto">
          <a:xfrm>
            <a:off x="3124200" y="5715000"/>
            <a:ext cx="2867025"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n-US" altLang="en-US" sz="3200">
                <a:solidFill>
                  <a:srgbClr val="FF0000"/>
                </a:solidFill>
                <a:latin typeface="Times New Roman" panose="02020603050405020304" pitchFamily="18" charset="0"/>
              </a:rPr>
              <a:t>Skinny </a:t>
            </a:r>
            <a:r>
              <a:rPr lang="en-US" altLang="en-US" sz="3200">
                <a:latin typeface="Times New Roman" panose="02020603050405020304" pitchFamily="18" charset="0"/>
              </a:rPr>
              <a:t> </a:t>
            </a:r>
            <a:r>
              <a:rPr lang="en-US" altLang="en-US" sz="3200" b="1">
                <a:latin typeface="Times New Roman" panose="02020603050405020304" pitchFamily="18" charset="0"/>
                <a:sym typeface="Symbol" panose="05050102010706020507" pitchFamily="18" charset="2"/>
              </a:rPr>
              <a:t></a:t>
            </a:r>
            <a:r>
              <a:rPr lang="en-US" altLang="en-US" sz="3200">
                <a:latin typeface="Times New Roman" panose="02020603050405020304" pitchFamily="18" charset="0"/>
                <a:sym typeface="Symbol" panose="05050102010706020507" pitchFamily="18" charset="2"/>
              </a:rPr>
              <a:t> </a:t>
            </a:r>
            <a:r>
              <a:rPr lang="en-US" altLang="en-US" sz="3200">
                <a:latin typeface="Times New Roman" panose="02020603050405020304" pitchFamily="18" charset="0"/>
              </a:rPr>
              <a:t> </a:t>
            </a:r>
            <a:r>
              <a:rPr lang="en-US" altLang="en-US" sz="3200">
                <a:solidFill>
                  <a:srgbClr val="0000CC"/>
                </a:solidFill>
                <a:latin typeface="Times New Roman" panose="02020603050405020304" pitchFamily="18" charset="0"/>
              </a:rPr>
              <a:t>Puffy</a:t>
            </a:r>
          </a:p>
        </p:txBody>
      </p:sp>
      <p:sp>
        <p:nvSpPr>
          <p:cNvPr id="14376" name="Rectangle 48"/>
          <p:cNvSpPr>
            <a:spLocks noChangeArrowheads="1"/>
          </p:cNvSpPr>
          <p:nvPr/>
        </p:nvSpPr>
        <p:spPr bwMode="auto">
          <a:xfrm rot="-5400000">
            <a:off x="-981075" y="3552825"/>
            <a:ext cx="3303588" cy="427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n-US" altLang="en-US" sz="2800">
                <a:solidFill>
                  <a:srgbClr val="000000"/>
                </a:solidFill>
                <a:latin typeface="Times New Roman" panose="02020603050405020304" pitchFamily="18" charset="0"/>
              </a:rPr>
              <a:t>Cumulative probability</a:t>
            </a:r>
            <a:endParaRPr lang="en-US" altLang="en-US" sz="2800"/>
          </a:p>
        </p:txBody>
      </p:sp>
      <p:sp>
        <p:nvSpPr>
          <p:cNvPr id="66616" name="Text Box 56"/>
          <p:cNvSpPr txBox="1">
            <a:spLocks noChangeArrowheads="1"/>
          </p:cNvSpPr>
          <p:nvPr/>
        </p:nvSpPr>
        <p:spPr bwMode="auto">
          <a:xfrm>
            <a:off x="4953000" y="3810000"/>
            <a:ext cx="3438525" cy="1311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n-US" altLang="en-US" sz="3200">
                <a:solidFill>
                  <a:schemeClr val="hlink"/>
                </a:solidFill>
                <a:latin typeface="Times New Roman" panose="02020603050405020304" pitchFamily="18" charset="0"/>
              </a:rPr>
              <a:t>P(&lt;30) = 0.53</a:t>
            </a:r>
          </a:p>
          <a:p>
            <a:pPr eaLnBrk="1" hangingPunct="1"/>
            <a:endParaRPr lang="en-US" altLang="en-US" sz="1600">
              <a:solidFill>
                <a:schemeClr val="hlink"/>
              </a:solidFill>
              <a:latin typeface="Times New Roman" panose="02020603050405020304" pitchFamily="18" charset="0"/>
            </a:endParaRPr>
          </a:p>
          <a:p>
            <a:pPr eaLnBrk="1" hangingPunct="1"/>
            <a:r>
              <a:rPr lang="en-US" altLang="en-US" sz="3200">
                <a:solidFill>
                  <a:srgbClr val="009900"/>
                </a:solidFill>
                <a:latin typeface="Times New Roman" panose="02020603050405020304" pitchFamily="18" charset="0"/>
              </a:rPr>
              <a:t>P(&lt;30) = [0.4, 0.72]</a:t>
            </a:r>
          </a:p>
        </p:txBody>
      </p:sp>
    </p:spTree>
    <p:extLst>
      <p:ext uri="{BB962C8B-B14F-4D97-AF65-F5344CB8AC3E}">
        <p14:creationId xmlns:p14="http://schemas.microsoft.com/office/powerpoint/2010/main" val="1014812749"/>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6661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6616" grpId="0"/>
    </p:bldLst>
  </p:timing>
</p:sld>
</file>

<file path=ppt/slides/slide3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69" name="Freeform 397"/>
          <p:cNvSpPr>
            <a:spLocks/>
          </p:cNvSpPr>
          <p:nvPr/>
        </p:nvSpPr>
        <p:spPr bwMode="auto">
          <a:xfrm>
            <a:off x="1927225" y="1587500"/>
            <a:ext cx="6111875" cy="2973388"/>
          </a:xfrm>
          <a:custGeom>
            <a:avLst/>
            <a:gdLst>
              <a:gd name="T0" fmla="*/ 2147483647 w 3850"/>
              <a:gd name="T1" fmla="*/ 2147483647 h 1873"/>
              <a:gd name="T2" fmla="*/ 2147483647 w 3850"/>
              <a:gd name="T3" fmla="*/ 2147483647 h 1873"/>
              <a:gd name="T4" fmla="*/ 2147483647 w 3850"/>
              <a:gd name="T5" fmla="*/ 2147483647 h 1873"/>
              <a:gd name="T6" fmla="*/ 2147483647 w 3850"/>
              <a:gd name="T7" fmla="*/ 2147483647 h 1873"/>
              <a:gd name="T8" fmla="*/ 2147483647 w 3850"/>
              <a:gd name="T9" fmla="*/ 2147483647 h 1873"/>
              <a:gd name="T10" fmla="*/ 2147483647 w 3850"/>
              <a:gd name="T11" fmla="*/ 2147483647 h 1873"/>
              <a:gd name="T12" fmla="*/ 2147483647 w 3850"/>
              <a:gd name="T13" fmla="*/ 2147483647 h 1873"/>
              <a:gd name="T14" fmla="*/ 2147483647 w 3850"/>
              <a:gd name="T15" fmla="*/ 2147483647 h 1873"/>
              <a:gd name="T16" fmla="*/ 2147483647 w 3850"/>
              <a:gd name="T17" fmla="*/ 2147483647 h 1873"/>
              <a:gd name="T18" fmla="*/ 2147483647 w 3850"/>
              <a:gd name="T19" fmla="*/ 2147483647 h 1873"/>
              <a:gd name="T20" fmla="*/ 2147483647 w 3850"/>
              <a:gd name="T21" fmla="*/ 2147483647 h 1873"/>
              <a:gd name="T22" fmla="*/ 2147483647 w 3850"/>
              <a:gd name="T23" fmla="*/ 2147483647 h 1873"/>
              <a:gd name="T24" fmla="*/ 2147483647 w 3850"/>
              <a:gd name="T25" fmla="*/ 2147483647 h 1873"/>
              <a:gd name="T26" fmla="*/ 2147483647 w 3850"/>
              <a:gd name="T27" fmla="*/ 2147483647 h 1873"/>
              <a:gd name="T28" fmla="*/ 2147483647 w 3850"/>
              <a:gd name="T29" fmla="*/ 2147483647 h 1873"/>
              <a:gd name="T30" fmla="*/ 2147483647 w 3850"/>
              <a:gd name="T31" fmla="*/ 2147483647 h 1873"/>
              <a:gd name="T32" fmla="*/ 2147483647 w 3850"/>
              <a:gd name="T33" fmla="*/ 2147483647 h 1873"/>
              <a:gd name="T34" fmla="*/ 2147483647 w 3850"/>
              <a:gd name="T35" fmla="*/ 2147483647 h 1873"/>
              <a:gd name="T36" fmla="*/ 2147483647 w 3850"/>
              <a:gd name="T37" fmla="*/ 2147483647 h 1873"/>
              <a:gd name="T38" fmla="*/ 2147483647 w 3850"/>
              <a:gd name="T39" fmla="*/ 2147483647 h 1873"/>
              <a:gd name="T40" fmla="*/ 2147483647 w 3850"/>
              <a:gd name="T41" fmla="*/ 2147483647 h 1873"/>
              <a:gd name="T42" fmla="*/ 2147483647 w 3850"/>
              <a:gd name="T43" fmla="*/ 0 h 1873"/>
              <a:gd name="T44" fmla="*/ 2147483647 w 3850"/>
              <a:gd name="T45" fmla="*/ 2147483647 h 187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850"/>
              <a:gd name="T70" fmla="*/ 0 h 1873"/>
              <a:gd name="T71" fmla="*/ 3850 w 3850"/>
              <a:gd name="T72" fmla="*/ 1873 h 1873"/>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850" h="1873">
                <a:moveTo>
                  <a:pt x="3829" y="1370"/>
                </a:moveTo>
                <a:cubicBezTo>
                  <a:pt x="3765" y="1383"/>
                  <a:pt x="3627" y="1415"/>
                  <a:pt x="3442" y="1448"/>
                </a:cubicBezTo>
                <a:cubicBezTo>
                  <a:pt x="3257" y="1481"/>
                  <a:pt x="2996" y="1522"/>
                  <a:pt x="2716" y="1568"/>
                </a:cubicBezTo>
                <a:cubicBezTo>
                  <a:pt x="2436" y="1614"/>
                  <a:pt x="2051" y="1684"/>
                  <a:pt x="1759" y="1727"/>
                </a:cubicBezTo>
                <a:cubicBezTo>
                  <a:pt x="1467" y="1770"/>
                  <a:pt x="1136" y="1808"/>
                  <a:pt x="961" y="1829"/>
                </a:cubicBezTo>
                <a:cubicBezTo>
                  <a:pt x="786" y="1850"/>
                  <a:pt x="804" y="1849"/>
                  <a:pt x="706" y="1856"/>
                </a:cubicBezTo>
                <a:cubicBezTo>
                  <a:pt x="608" y="1863"/>
                  <a:pt x="453" y="1871"/>
                  <a:pt x="370" y="1872"/>
                </a:cubicBezTo>
                <a:cubicBezTo>
                  <a:pt x="287" y="1873"/>
                  <a:pt x="251" y="1868"/>
                  <a:pt x="210" y="1864"/>
                </a:cubicBezTo>
                <a:cubicBezTo>
                  <a:pt x="169" y="1860"/>
                  <a:pt x="153" y="1857"/>
                  <a:pt x="122" y="1848"/>
                </a:cubicBezTo>
                <a:cubicBezTo>
                  <a:pt x="91" y="1839"/>
                  <a:pt x="45" y="1827"/>
                  <a:pt x="25" y="1811"/>
                </a:cubicBezTo>
                <a:cubicBezTo>
                  <a:pt x="5" y="1795"/>
                  <a:pt x="0" y="1770"/>
                  <a:pt x="1" y="1751"/>
                </a:cubicBezTo>
                <a:cubicBezTo>
                  <a:pt x="2" y="1732"/>
                  <a:pt x="20" y="1716"/>
                  <a:pt x="34" y="1697"/>
                </a:cubicBezTo>
                <a:cubicBezTo>
                  <a:pt x="48" y="1678"/>
                  <a:pt x="50" y="1663"/>
                  <a:pt x="82" y="1634"/>
                </a:cubicBezTo>
                <a:cubicBezTo>
                  <a:pt x="114" y="1605"/>
                  <a:pt x="165" y="1563"/>
                  <a:pt x="226" y="1523"/>
                </a:cubicBezTo>
                <a:cubicBezTo>
                  <a:pt x="287" y="1483"/>
                  <a:pt x="357" y="1443"/>
                  <a:pt x="450" y="1392"/>
                </a:cubicBezTo>
                <a:cubicBezTo>
                  <a:pt x="543" y="1341"/>
                  <a:pt x="659" y="1275"/>
                  <a:pt x="786" y="1216"/>
                </a:cubicBezTo>
                <a:cubicBezTo>
                  <a:pt x="913" y="1157"/>
                  <a:pt x="1075" y="1097"/>
                  <a:pt x="1210" y="1040"/>
                </a:cubicBezTo>
                <a:cubicBezTo>
                  <a:pt x="1345" y="983"/>
                  <a:pt x="1410" y="948"/>
                  <a:pt x="1594" y="872"/>
                </a:cubicBezTo>
                <a:cubicBezTo>
                  <a:pt x="1778" y="796"/>
                  <a:pt x="2074" y="679"/>
                  <a:pt x="2314" y="584"/>
                </a:cubicBezTo>
                <a:cubicBezTo>
                  <a:pt x="2554" y="489"/>
                  <a:pt x="2830" y="383"/>
                  <a:pt x="3034" y="304"/>
                </a:cubicBezTo>
                <a:cubicBezTo>
                  <a:pt x="3238" y="225"/>
                  <a:pt x="3404" y="163"/>
                  <a:pt x="3538" y="112"/>
                </a:cubicBezTo>
                <a:cubicBezTo>
                  <a:pt x="3672" y="61"/>
                  <a:pt x="3698" y="40"/>
                  <a:pt x="3842" y="0"/>
                </a:cubicBezTo>
                <a:cubicBezTo>
                  <a:pt x="3850" y="240"/>
                  <a:pt x="3835" y="1140"/>
                  <a:pt x="3834" y="1368"/>
                </a:cubicBezTo>
              </a:path>
            </a:pathLst>
          </a:custGeom>
          <a:solidFill>
            <a:srgbClr val="0000FF">
              <a:alpha val="21960"/>
            </a:srgbClr>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68" name="Freeform 396"/>
          <p:cNvSpPr>
            <a:spLocks/>
          </p:cNvSpPr>
          <p:nvPr/>
        </p:nvSpPr>
        <p:spPr bwMode="auto">
          <a:xfrm>
            <a:off x="1917700" y="3314700"/>
            <a:ext cx="6135688" cy="2155825"/>
          </a:xfrm>
          <a:custGeom>
            <a:avLst/>
            <a:gdLst>
              <a:gd name="T0" fmla="*/ 2147483647 w 3865"/>
              <a:gd name="T1" fmla="*/ 2147483647 h 1358"/>
              <a:gd name="T2" fmla="*/ 2147483647 w 3865"/>
              <a:gd name="T3" fmla="*/ 2147483647 h 1358"/>
              <a:gd name="T4" fmla="*/ 2147483647 w 3865"/>
              <a:gd name="T5" fmla="*/ 2147483647 h 1358"/>
              <a:gd name="T6" fmla="*/ 2147483647 w 3865"/>
              <a:gd name="T7" fmla="*/ 2147483647 h 1358"/>
              <a:gd name="T8" fmla="*/ 2147483647 w 3865"/>
              <a:gd name="T9" fmla="*/ 2147483647 h 1358"/>
              <a:gd name="T10" fmla="*/ 2147483647 w 3865"/>
              <a:gd name="T11" fmla="*/ 2147483647 h 1358"/>
              <a:gd name="T12" fmla="*/ 2147483647 w 3865"/>
              <a:gd name="T13" fmla="*/ 2147483647 h 1358"/>
              <a:gd name="T14" fmla="*/ 2147483647 w 3865"/>
              <a:gd name="T15" fmla="*/ 2147483647 h 1358"/>
              <a:gd name="T16" fmla="*/ 2147483647 w 3865"/>
              <a:gd name="T17" fmla="*/ 2147483647 h 1358"/>
              <a:gd name="T18" fmla="*/ 2147483647 w 3865"/>
              <a:gd name="T19" fmla="*/ 2147483647 h 1358"/>
              <a:gd name="T20" fmla="*/ 2147483647 w 3865"/>
              <a:gd name="T21" fmla="*/ 2147483647 h 1358"/>
              <a:gd name="T22" fmla="*/ 2147483647 w 3865"/>
              <a:gd name="T23" fmla="*/ 2147483647 h 1358"/>
              <a:gd name="T24" fmla="*/ 2147483647 w 3865"/>
              <a:gd name="T25" fmla="*/ 2147483647 h 1358"/>
              <a:gd name="T26" fmla="*/ 2147483647 w 3865"/>
              <a:gd name="T27" fmla="*/ 2147483647 h 1358"/>
              <a:gd name="T28" fmla="*/ 2147483647 w 3865"/>
              <a:gd name="T29" fmla="*/ 2147483647 h 1358"/>
              <a:gd name="T30" fmla="*/ 2147483647 w 3865"/>
              <a:gd name="T31" fmla="*/ 2147483647 h 1358"/>
              <a:gd name="T32" fmla="*/ 2147483647 w 3865"/>
              <a:gd name="T33" fmla="*/ 2147483647 h 1358"/>
              <a:gd name="T34" fmla="*/ 2147483647 w 3865"/>
              <a:gd name="T35" fmla="*/ 2147483647 h 1358"/>
              <a:gd name="T36" fmla="*/ 2147483647 w 3865"/>
              <a:gd name="T37" fmla="*/ 2147483647 h 1358"/>
              <a:gd name="T38" fmla="*/ 2147483647 w 3865"/>
              <a:gd name="T39" fmla="*/ 0 h 1358"/>
              <a:gd name="T40" fmla="*/ 2147483647 w 3865"/>
              <a:gd name="T41" fmla="*/ 2147483647 h 135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865"/>
              <a:gd name="T64" fmla="*/ 0 h 1358"/>
              <a:gd name="T65" fmla="*/ 3865 w 3865"/>
              <a:gd name="T66" fmla="*/ 1358 h 135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865" h="1358">
                <a:moveTo>
                  <a:pt x="3846" y="1358"/>
                </a:moveTo>
                <a:cubicBezTo>
                  <a:pt x="3756" y="1356"/>
                  <a:pt x="3799" y="1354"/>
                  <a:pt x="3763" y="1352"/>
                </a:cubicBezTo>
                <a:cubicBezTo>
                  <a:pt x="3728" y="1349"/>
                  <a:pt x="3763" y="1350"/>
                  <a:pt x="3633" y="1338"/>
                </a:cubicBezTo>
                <a:cubicBezTo>
                  <a:pt x="3503" y="1326"/>
                  <a:pt x="3223" y="1304"/>
                  <a:pt x="2984" y="1280"/>
                </a:cubicBezTo>
                <a:cubicBezTo>
                  <a:pt x="2745" y="1256"/>
                  <a:pt x="2480" y="1228"/>
                  <a:pt x="2200" y="1192"/>
                </a:cubicBezTo>
                <a:cubicBezTo>
                  <a:pt x="1920" y="1156"/>
                  <a:pt x="1537" y="1100"/>
                  <a:pt x="1304" y="1064"/>
                </a:cubicBezTo>
                <a:cubicBezTo>
                  <a:pt x="1071" y="1028"/>
                  <a:pt x="942" y="1003"/>
                  <a:pt x="800" y="976"/>
                </a:cubicBezTo>
                <a:cubicBezTo>
                  <a:pt x="658" y="949"/>
                  <a:pt x="548" y="925"/>
                  <a:pt x="448" y="904"/>
                </a:cubicBezTo>
                <a:cubicBezTo>
                  <a:pt x="348" y="883"/>
                  <a:pt x="265" y="873"/>
                  <a:pt x="200" y="848"/>
                </a:cubicBezTo>
                <a:cubicBezTo>
                  <a:pt x="135" y="823"/>
                  <a:pt x="88" y="784"/>
                  <a:pt x="56" y="752"/>
                </a:cubicBezTo>
                <a:cubicBezTo>
                  <a:pt x="24" y="720"/>
                  <a:pt x="0" y="688"/>
                  <a:pt x="8" y="656"/>
                </a:cubicBezTo>
                <a:cubicBezTo>
                  <a:pt x="16" y="624"/>
                  <a:pt x="60" y="588"/>
                  <a:pt x="104" y="560"/>
                </a:cubicBezTo>
                <a:cubicBezTo>
                  <a:pt x="148" y="532"/>
                  <a:pt x="211" y="508"/>
                  <a:pt x="272" y="488"/>
                </a:cubicBezTo>
                <a:cubicBezTo>
                  <a:pt x="333" y="468"/>
                  <a:pt x="347" y="467"/>
                  <a:pt x="472" y="440"/>
                </a:cubicBezTo>
                <a:cubicBezTo>
                  <a:pt x="597" y="413"/>
                  <a:pt x="836" y="360"/>
                  <a:pt x="1024" y="328"/>
                </a:cubicBezTo>
                <a:cubicBezTo>
                  <a:pt x="1212" y="296"/>
                  <a:pt x="1401" y="275"/>
                  <a:pt x="1600" y="248"/>
                </a:cubicBezTo>
                <a:cubicBezTo>
                  <a:pt x="1799" y="221"/>
                  <a:pt x="1979" y="196"/>
                  <a:pt x="2216" y="168"/>
                </a:cubicBezTo>
                <a:cubicBezTo>
                  <a:pt x="2453" y="140"/>
                  <a:pt x="2772" y="105"/>
                  <a:pt x="3024" y="80"/>
                </a:cubicBezTo>
                <a:cubicBezTo>
                  <a:pt x="3276" y="55"/>
                  <a:pt x="3591" y="29"/>
                  <a:pt x="3728" y="16"/>
                </a:cubicBezTo>
                <a:cubicBezTo>
                  <a:pt x="3865" y="3"/>
                  <a:pt x="3722" y="20"/>
                  <a:pt x="3848" y="0"/>
                </a:cubicBezTo>
                <a:cubicBezTo>
                  <a:pt x="3847" y="81"/>
                  <a:pt x="3848" y="1112"/>
                  <a:pt x="3846" y="1358"/>
                </a:cubicBezTo>
                <a:close/>
              </a:path>
            </a:pathLst>
          </a:custGeom>
          <a:solidFill>
            <a:srgbClr val="009900">
              <a:alpha val="23137"/>
            </a:srgbClr>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364" name="Line 2"/>
          <p:cNvSpPr>
            <a:spLocks noChangeShapeType="1"/>
          </p:cNvSpPr>
          <p:nvPr/>
        </p:nvSpPr>
        <p:spPr bwMode="auto">
          <a:xfrm rot="-5400000">
            <a:off x="4959350" y="1270000"/>
            <a:ext cx="0" cy="6248400"/>
          </a:xfrm>
          <a:prstGeom prst="line">
            <a:avLst/>
          </a:prstGeom>
          <a:noFill/>
          <a:ln w="508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365" name="Rectangle 3"/>
          <p:cNvSpPr>
            <a:spLocks noGrp="1" noChangeArrowheads="1"/>
          </p:cNvSpPr>
          <p:nvPr>
            <p:ph type="title"/>
          </p:nvPr>
        </p:nvSpPr>
        <p:spPr>
          <a:xfrm>
            <a:off x="0" y="274638"/>
            <a:ext cx="9144000" cy="1143000"/>
          </a:xfrm>
        </p:spPr>
        <p:txBody>
          <a:bodyPr/>
          <a:lstStyle/>
          <a:p>
            <a:pPr eaLnBrk="1" hangingPunct="1"/>
            <a:r>
              <a:rPr lang="en-US" altLang="en-US"/>
              <a:t>Bias accumulates</a:t>
            </a:r>
          </a:p>
        </p:txBody>
      </p:sp>
      <p:sp>
        <p:nvSpPr>
          <p:cNvPr id="15366" name="Line 4"/>
          <p:cNvSpPr>
            <a:spLocks noChangeShapeType="1"/>
          </p:cNvSpPr>
          <p:nvPr/>
        </p:nvSpPr>
        <p:spPr bwMode="auto">
          <a:xfrm>
            <a:off x="1898650" y="2670175"/>
            <a:ext cx="1588" cy="3430588"/>
          </a:xfrm>
          <a:prstGeom prst="line">
            <a:avLst/>
          </a:prstGeom>
          <a:noFill/>
          <a:ln w="508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367" name="Line 5"/>
          <p:cNvSpPr>
            <a:spLocks noChangeShapeType="1"/>
          </p:cNvSpPr>
          <p:nvPr/>
        </p:nvSpPr>
        <p:spPr bwMode="auto">
          <a:xfrm>
            <a:off x="1835150" y="6100763"/>
            <a:ext cx="63500" cy="1587"/>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368" name="Line 6"/>
          <p:cNvSpPr>
            <a:spLocks noChangeShapeType="1"/>
          </p:cNvSpPr>
          <p:nvPr/>
        </p:nvSpPr>
        <p:spPr bwMode="auto">
          <a:xfrm>
            <a:off x="1835150" y="5765800"/>
            <a:ext cx="63500" cy="1588"/>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369" name="Line 7"/>
          <p:cNvSpPr>
            <a:spLocks noChangeShapeType="1"/>
          </p:cNvSpPr>
          <p:nvPr/>
        </p:nvSpPr>
        <p:spPr bwMode="auto">
          <a:xfrm>
            <a:off x="1835150" y="5414963"/>
            <a:ext cx="63500" cy="1587"/>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370" name="Line 8"/>
          <p:cNvSpPr>
            <a:spLocks noChangeShapeType="1"/>
          </p:cNvSpPr>
          <p:nvPr/>
        </p:nvSpPr>
        <p:spPr bwMode="auto">
          <a:xfrm>
            <a:off x="1835150" y="5080000"/>
            <a:ext cx="63500" cy="1588"/>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371" name="Line 9"/>
          <p:cNvSpPr>
            <a:spLocks noChangeShapeType="1"/>
          </p:cNvSpPr>
          <p:nvPr/>
        </p:nvSpPr>
        <p:spPr bwMode="auto">
          <a:xfrm>
            <a:off x="1835150" y="4729163"/>
            <a:ext cx="63500" cy="1587"/>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372" name="Line 10"/>
          <p:cNvSpPr>
            <a:spLocks noChangeShapeType="1"/>
          </p:cNvSpPr>
          <p:nvPr/>
        </p:nvSpPr>
        <p:spPr bwMode="auto">
          <a:xfrm>
            <a:off x="1835150" y="4394200"/>
            <a:ext cx="63500" cy="1588"/>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373" name="Line 11"/>
          <p:cNvSpPr>
            <a:spLocks noChangeShapeType="1"/>
          </p:cNvSpPr>
          <p:nvPr/>
        </p:nvSpPr>
        <p:spPr bwMode="auto">
          <a:xfrm>
            <a:off x="1835150" y="4043363"/>
            <a:ext cx="63500" cy="1587"/>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374" name="Line 12"/>
          <p:cNvSpPr>
            <a:spLocks noChangeShapeType="1"/>
          </p:cNvSpPr>
          <p:nvPr/>
        </p:nvSpPr>
        <p:spPr bwMode="auto">
          <a:xfrm>
            <a:off x="1835150" y="3708400"/>
            <a:ext cx="63500" cy="1588"/>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375" name="Line 13"/>
          <p:cNvSpPr>
            <a:spLocks noChangeShapeType="1"/>
          </p:cNvSpPr>
          <p:nvPr/>
        </p:nvSpPr>
        <p:spPr bwMode="auto">
          <a:xfrm>
            <a:off x="1835150" y="3357563"/>
            <a:ext cx="63500" cy="1587"/>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376" name="Line 14"/>
          <p:cNvSpPr>
            <a:spLocks noChangeShapeType="1"/>
          </p:cNvSpPr>
          <p:nvPr/>
        </p:nvSpPr>
        <p:spPr bwMode="auto">
          <a:xfrm>
            <a:off x="1835150" y="3021013"/>
            <a:ext cx="63500" cy="1587"/>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377" name="Line 15"/>
          <p:cNvSpPr>
            <a:spLocks noChangeShapeType="1"/>
          </p:cNvSpPr>
          <p:nvPr/>
        </p:nvSpPr>
        <p:spPr bwMode="auto">
          <a:xfrm>
            <a:off x="1835150" y="2670175"/>
            <a:ext cx="63500" cy="1588"/>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378" name="Line 16"/>
          <p:cNvSpPr>
            <a:spLocks noChangeShapeType="1"/>
          </p:cNvSpPr>
          <p:nvPr/>
        </p:nvSpPr>
        <p:spPr bwMode="auto">
          <a:xfrm flipV="1">
            <a:off x="1898650" y="4394200"/>
            <a:ext cx="1588" cy="6350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379" name="Line 17"/>
          <p:cNvSpPr>
            <a:spLocks noChangeShapeType="1"/>
          </p:cNvSpPr>
          <p:nvPr/>
        </p:nvSpPr>
        <p:spPr bwMode="auto">
          <a:xfrm flipV="1">
            <a:off x="3125788" y="4419600"/>
            <a:ext cx="1587" cy="3810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380" name="Line 18"/>
          <p:cNvSpPr>
            <a:spLocks noChangeShapeType="1"/>
          </p:cNvSpPr>
          <p:nvPr/>
        </p:nvSpPr>
        <p:spPr bwMode="auto">
          <a:xfrm flipV="1">
            <a:off x="4354513" y="4394200"/>
            <a:ext cx="1587" cy="6350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381" name="Line 19"/>
          <p:cNvSpPr>
            <a:spLocks noChangeShapeType="1"/>
          </p:cNvSpPr>
          <p:nvPr/>
        </p:nvSpPr>
        <p:spPr bwMode="auto">
          <a:xfrm flipV="1">
            <a:off x="5583238" y="4394200"/>
            <a:ext cx="1587" cy="6350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382" name="Line 20"/>
          <p:cNvSpPr>
            <a:spLocks noChangeShapeType="1"/>
          </p:cNvSpPr>
          <p:nvPr/>
        </p:nvSpPr>
        <p:spPr bwMode="auto">
          <a:xfrm flipV="1">
            <a:off x="6811963" y="4394200"/>
            <a:ext cx="1587" cy="6350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383" name="Line 21"/>
          <p:cNvSpPr>
            <a:spLocks noChangeShapeType="1"/>
          </p:cNvSpPr>
          <p:nvPr/>
        </p:nvSpPr>
        <p:spPr bwMode="auto">
          <a:xfrm flipV="1">
            <a:off x="8040688" y="4394200"/>
            <a:ext cx="1587" cy="6350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nvGrpSpPr>
          <p:cNvPr id="2" name="Group 22"/>
          <p:cNvGrpSpPr>
            <a:grpSpLocks/>
          </p:cNvGrpSpPr>
          <p:nvPr/>
        </p:nvGrpSpPr>
        <p:grpSpPr bwMode="auto">
          <a:xfrm>
            <a:off x="1898650" y="3305175"/>
            <a:ext cx="6142038" cy="2155825"/>
            <a:chOff x="1196" y="1863"/>
            <a:chExt cx="3869" cy="1358"/>
          </a:xfrm>
        </p:grpSpPr>
        <p:grpSp>
          <p:nvGrpSpPr>
            <p:cNvPr id="15548" name="Group 23"/>
            <p:cNvGrpSpPr>
              <a:grpSpLocks/>
            </p:cNvGrpSpPr>
            <p:nvPr/>
          </p:nvGrpSpPr>
          <p:grpSpPr bwMode="auto">
            <a:xfrm>
              <a:off x="1346" y="2034"/>
              <a:ext cx="2020" cy="674"/>
              <a:chOff x="1346" y="2034"/>
              <a:chExt cx="2020" cy="674"/>
            </a:xfrm>
          </p:grpSpPr>
          <p:sp>
            <p:nvSpPr>
              <p:cNvPr id="15644" name="Line 24"/>
              <p:cNvSpPr>
                <a:spLocks noChangeShapeType="1"/>
              </p:cNvSpPr>
              <p:nvPr/>
            </p:nvSpPr>
            <p:spPr bwMode="auto">
              <a:xfrm>
                <a:off x="1346" y="2678"/>
                <a:ext cx="81" cy="30"/>
              </a:xfrm>
              <a:prstGeom prst="line">
                <a:avLst/>
              </a:prstGeom>
              <a:noFill/>
              <a:ln w="50800">
                <a:solidFill>
                  <a:srgbClr val="00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645" name="Line 25"/>
              <p:cNvSpPr>
                <a:spLocks noChangeShapeType="1"/>
              </p:cNvSpPr>
              <p:nvPr/>
            </p:nvSpPr>
            <p:spPr bwMode="auto">
              <a:xfrm flipV="1">
                <a:off x="1507" y="2326"/>
                <a:ext cx="81" cy="20"/>
              </a:xfrm>
              <a:prstGeom prst="line">
                <a:avLst/>
              </a:prstGeom>
              <a:noFill/>
              <a:ln w="50800">
                <a:solidFill>
                  <a:srgbClr val="00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646" name="Line 26"/>
              <p:cNvSpPr>
                <a:spLocks noChangeShapeType="1"/>
              </p:cNvSpPr>
              <p:nvPr/>
            </p:nvSpPr>
            <p:spPr bwMode="auto">
              <a:xfrm flipV="1">
                <a:off x="1738" y="2265"/>
                <a:ext cx="81" cy="21"/>
              </a:xfrm>
              <a:prstGeom prst="line">
                <a:avLst/>
              </a:prstGeom>
              <a:noFill/>
              <a:ln w="50800">
                <a:solidFill>
                  <a:srgbClr val="00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647" name="Line 27"/>
              <p:cNvSpPr>
                <a:spLocks noChangeShapeType="1"/>
              </p:cNvSpPr>
              <p:nvPr/>
            </p:nvSpPr>
            <p:spPr bwMode="auto">
              <a:xfrm flipV="1">
                <a:off x="2050" y="2205"/>
                <a:ext cx="70" cy="20"/>
              </a:xfrm>
              <a:prstGeom prst="line">
                <a:avLst/>
              </a:prstGeom>
              <a:noFill/>
              <a:ln w="50800">
                <a:solidFill>
                  <a:srgbClr val="00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648" name="Line 28"/>
              <p:cNvSpPr>
                <a:spLocks noChangeShapeType="1"/>
              </p:cNvSpPr>
              <p:nvPr/>
            </p:nvSpPr>
            <p:spPr bwMode="auto">
              <a:xfrm flipV="1">
                <a:off x="2281" y="2165"/>
                <a:ext cx="80" cy="20"/>
              </a:xfrm>
              <a:prstGeom prst="line">
                <a:avLst/>
              </a:prstGeom>
              <a:noFill/>
              <a:ln w="50800">
                <a:solidFill>
                  <a:srgbClr val="00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649" name="Line 29"/>
              <p:cNvSpPr>
                <a:spLocks noChangeShapeType="1"/>
              </p:cNvSpPr>
              <p:nvPr/>
            </p:nvSpPr>
            <p:spPr bwMode="auto">
              <a:xfrm flipV="1">
                <a:off x="2663" y="2115"/>
                <a:ext cx="80" cy="10"/>
              </a:xfrm>
              <a:prstGeom prst="line">
                <a:avLst/>
              </a:prstGeom>
              <a:noFill/>
              <a:ln w="50800">
                <a:solidFill>
                  <a:srgbClr val="00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650" name="Line 30"/>
              <p:cNvSpPr>
                <a:spLocks noChangeShapeType="1"/>
              </p:cNvSpPr>
              <p:nvPr/>
            </p:nvSpPr>
            <p:spPr bwMode="auto">
              <a:xfrm flipV="1">
                <a:off x="2743" y="2095"/>
                <a:ext cx="81" cy="20"/>
              </a:xfrm>
              <a:prstGeom prst="line">
                <a:avLst/>
              </a:prstGeom>
              <a:noFill/>
              <a:ln w="50800">
                <a:solidFill>
                  <a:srgbClr val="00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651" name="Line 31"/>
              <p:cNvSpPr>
                <a:spLocks noChangeShapeType="1"/>
              </p:cNvSpPr>
              <p:nvPr/>
            </p:nvSpPr>
            <p:spPr bwMode="auto">
              <a:xfrm flipV="1">
                <a:off x="2974" y="2064"/>
                <a:ext cx="81" cy="10"/>
              </a:xfrm>
              <a:prstGeom prst="line">
                <a:avLst/>
              </a:prstGeom>
              <a:noFill/>
              <a:ln w="50800">
                <a:solidFill>
                  <a:srgbClr val="00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652" name="Line 32"/>
              <p:cNvSpPr>
                <a:spLocks noChangeShapeType="1"/>
              </p:cNvSpPr>
              <p:nvPr/>
            </p:nvSpPr>
            <p:spPr bwMode="auto">
              <a:xfrm flipV="1">
                <a:off x="3286" y="2034"/>
                <a:ext cx="80" cy="10"/>
              </a:xfrm>
              <a:prstGeom prst="line">
                <a:avLst/>
              </a:prstGeom>
              <a:noFill/>
              <a:ln w="50800">
                <a:solidFill>
                  <a:srgbClr val="0099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5549" name="Group 33"/>
            <p:cNvGrpSpPr>
              <a:grpSpLocks/>
            </p:cNvGrpSpPr>
            <p:nvPr/>
          </p:nvGrpSpPr>
          <p:grpSpPr bwMode="auto">
            <a:xfrm>
              <a:off x="1196" y="1863"/>
              <a:ext cx="3869" cy="1358"/>
              <a:chOff x="1196" y="1863"/>
              <a:chExt cx="3869" cy="1358"/>
            </a:xfrm>
          </p:grpSpPr>
          <p:sp>
            <p:nvSpPr>
              <p:cNvPr id="15550" name="Line 34"/>
              <p:cNvSpPr>
                <a:spLocks noChangeShapeType="1"/>
              </p:cNvSpPr>
              <p:nvPr/>
            </p:nvSpPr>
            <p:spPr bwMode="auto">
              <a:xfrm>
                <a:off x="1196" y="2547"/>
                <a:ext cx="3869" cy="1"/>
              </a:xfrm>
              <a:prstGeom prst="line">
                <a:avLst/>
              </a:prstGeom>
              <a:noFill/>
              <a:ln w="50800">
                <a:solidFill>
                  <a:srgbClr val="00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551" name="Line 35"/>
              <p:cNvSpPr>
                <a:spLocks noChangeShapeType="1"/>
              </p:cNvSpPr>
              <p:nvPr/>
            </p:nvSpPr>
            <p:spPr bwMode="auto">
              <a:xfrm>
                <a:off x="1196" y="2547"/>
                <a:ext cx="80" cy="90"/>
              </a:xfrm>
              <a:prstGeom prst="line">
                <a:avLst/>
              </a:prstGeom>
              <a:noFill/>
              <a:ln w="50800">
                <a:solidFill>
                  <a:srgbClr val="00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552" name="Line 36"/>
              <p:cNvSpPr>
                <a:spLocks noChangeShapeType="1"/>
              </p:cNvSpPr>
              <p:nvPr/>
            </p:nvSpPr>
            <p:spPr bwMode="auto">
              <a:xfrm>
                <a:off x="1276" y="2637"/>
                <a:ext cx="70" cy="41"/>
              </a:xfrm>
              <a:prstGeom prst="line">
                <a:avLst/>
              </a:prstGeom>
              <a:noFill/>
              <a:ln w="50800">
                <a:solidFill>
                  <a:srgbClr val="00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553" name="Line 37"/>
              <p:cNvSpPr>
                <a:spLocks noChangeShapeType="1"/>
              </p:cNvSpPr>
              <p:nvPr/>
            </p:nvSpPr>
            <p:spPr bwMode="auto">
              <a:xfrm>
                <a:off x="1427" y="2708"/>
                <a:ext cx="80" cy="30"/>
              </a:xfrm>
              <a:prstGeom prst="line">
                <a:avLst/>
              </a:prstGeom>
              <a:noFill/>
              <a:ln w="50800">
                <a:solidFill>
                  <a:srgbClr val="009900"/>
                </a:solidFill>
                <a:round/>
                <a:headEnd/>
                <a:tailEnd/>
              </a:ln>
              <a:extLst>
                <a:ext uri="{909E8E84-426E-40DD-AFC4-6F175D3DCCD1}">
                  <a14:hiddenFill xmlns:a14="http://schemas.microsoft.com/office/drawing/2010/main">
                    <a:noFill/>
                  </a14:hiddenFill>
                </a:ext>
              </a:extLst>
            </p:spPr>
            <p:txBody>
              <a:bodyPr/>
              <a:lstStyle/>
              <a:p>
                <a:endParaRPr lang="en-US"/>
              </a:p>
            </p:txBody>
          </p:sp>
          <p:grpSp>
            <p:nvGrpSpPr>
              <p:cNvPr id="15554" name="Group 38"/>
              <p:cNvGrpSpPr>
                <a:grpSpLocks/>
              </p:cNvGrpSpPr>
              <p:nvPr/>
            </p:nvGrpSpPr>
            <p:grpSpPr bwMode="auto">
              <a:xfrm>
                <a:off x="1507" y="2738"/>
                <a:ext cx="3558" cy="483"/>
                <a:chOff x="1507" y="2738"/>
                <a:chExt cx="3558" cy="483"/>
              </a:xfrm>
            </p:grpSpPr>
            <p:sp>
              <p:nvSpPr>
                <p:cNvPr id="15598" name="Line 39"/>
                <p:cNvSpPr>
                  <a:spLocks noChangeShapeType="1"/>
                </p:cNvSpPr>
                <p:nvPr/>
              </p:nvSpPr>
              <p:spPr bwMode="auto">
                <a:xfrm>
                  <a:off x="1507" y="2738"/>
                  <a:ext cx="81" cy="20"/>
                </a:xfrm>
                <a:prstGeom prst="line">
                  <a:avLst/>
                </a:prstGeom>
                <a:noFill/>
                <a:ln w="50800">
                  <a:solidFill>
                    <a:srgbClr val="00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599" name="Line 40"/>
                <p:cNvSpPr>
                  <a:spLocks noChangeShapeType="1"/>
                </p:cNvSpPr>
                <p:nvPr/>
              </p:nvSpPr>
              <p:spPr bwMode="auto">
                <a:xfrm>
                  <a:off x="1588" y="2758"/>
                  <a:ext cx="70" cy="20"/>
                </a:xfrm>
                <a:prstGeom prst="line">
                  <a:avLst/>
                </a:prstGeom>
                <a:noFill/>
                <a:ln w="50800">
                  <a:solidFill>
                    <a:srgbClr val="00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600" name="Line 41"/>
                <p:cNvSpPr>
                  <a:spLocks noChangeShapeType="1"/>
                </p:cNvSpPr>
                <p:nvPr/>
              </p:nvSpPr>
              <p:spPr bwMode="auto">
                <a:xfrm>
                  <a:off x="1658" y="2778"/>
                  <a:ext cx="80" cy="20"/>
                </a:xfrm>
                <a:prstGeom prst="line">
                  <a:avLst/>
                </a:prstGeom>
                <a:noFill/>
                <a:ln w="50800">
                  <a:solidFill>
                    <a:srgbClr val="00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601" name="Line 42"/>
                <p:cNvSpPr>
                  <a:spLocks noChangeShapeType="1"/>
                </p:cNvSpPr>
                <p:nvPr/>
              </p:nvSpPr>
              <p:spPr bwMode="auto">
                <a:xfrm>
                  <a:off x="1738" y="2798"/>
                  <a:ext cx="81" cy="20"/>
                </a:xfrm>
                <a:prstGeom prst="line">
                  <a:avLst/>
                </a:prstGeom>
                <a:noFill/>
                <a:ln w="50800">
                  <a:solidFill>
                    <a:srgbClr val="00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602" name="Line 43"/>
                <p:cNvSpPr>
                  <a:spLocks noChangeShapeType="1"/>
                </p:cNvSpPr>
                <p:nvPr/>
              </p:nvSpPr>
              <p:spPr bwMode="auto">
                <a:xfrm>
                  <a:off x="1819" y="2818"/>
                  <a:ext cx="70" cy="10"/>
                </a:xfrm>
                <a:prstGeom prst="line">
                  <a:avLst/>
                </a:prstGeom>
                <a:noFill/>
                <a:ln w="50800">
                  <a:solidFill>
                    <a:srgbClr val="00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603" name="Line 44"/>
                <p:cNvSpPr>
                  <a:spLocks noChangeShapeType="1"/>
                </p:cNvSpPr>
                <p:nvPr/>
              </p:nvSpPr>
              <p:spPr bwMode="auto">
                <a:xfrm>
                  <a:off x="1889" y="2828"/>
                  <a:ext cx="80" cy="20"/>
                </a:xfrm>
                <a:prstGeom prst="line">
                  <a:avLst/>
                </a:prstGeom>
                <a:noFill/>
                <a:ln w="50800">
                  <a:solidFill>
                    <a:srgbClr val="00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604" name="Line 45"/>
                <p:cNvSpPr>
                  <a:spLocks noChangeShapeType="1"/>
                </p:cNvSpPr>
                <p:nvPr/>
              </p:nvSpPr>
              <p:spPr bwMode="auto">
                <a:xfrm>
                  <a:off x="1969" y="2848"/>
                  <a:ext cx="81" cy="10"/>
                </a:xfrm>
                <a:prstGeom prst="line">
                  <a:avLst/>
                </a:prstGeom>
                <a:noFill/>
                <a:ln w="50800">
                  <a:solidFill>
                    <a:srgbClr val="00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605" name="Line 46"/>
                <p:cNvSpPr>
                  <a:spLocks noChangeShapeType="1"/>
                </p:cNvSpPr>
                <p:nvPr/>
              </p:nvSpPr>
              <p:spPr bwMode="auto">
                <a:xfrm>
                  <a:off x="2050" y="2858"/>
                  <a:ext cx="70" cy="21"/>
                </a:xfrm>
                <a:prstGeom prst="line">
                  <a:avLst/>
                </a:prstGeom>
                <a:noFill/>
                <a:ln w="50800">
                  <a:solidFill>
                    <a:srgbClr val="00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606" name="Line 47"/>
                <p:cNvSpPr>
                  <a:spLocks noChangeShapeType="1"/>
                </p:cNvSpPr>
                <p:nvPr/>
              </p:nvSpPr>
              <p:spPr bwMode="auto">
                <a:xfrm>
                  <a:off x="2120" y="2879"/>
                  <a:ext cx="81" cy="10"/>
                </a:xfrm>
                <a:prstGeom prst="line">
                  <a:avLst/>
                </a:prstGeom>
                <a:noFill/>
                <a:ln w="50800">
                  <a:solidFill>
                    <a:srgbClr val="00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607" name="Line 48"/>
                <p:cNvSpPr>
                  <a:spLocks noChangeShapeType="1"/>
                </p:cNvSpPr>
                <p:nvPr/>
              </p:nvSpPr>
              <p:spPr bwMode="auto">
                <a:xfrm>
                  <a:off x="2201" y="2889"/>
                  <a:ext cx="80" cy="10"/>
                </a:xfrm>
                <a:prstGeom prst="line">
                  <a:avLst/>
                </a:prstGeom>
                <a:noFill/>
                <a:ln w="50800">
                  <a:solidFill>
                    <a:srgbClr val="00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608" name="Line 49"/>
                <p:cNvSpPr>
                  <a:spLocks noChangeShapeType="1"/>
                </p:cNvSpPr>
                <p:nvPr/>
              </p:nvSpPr>
              <p:spPr bwMode="auto">
                <a:xfrm>
                  <a:off x="2281" y="2899"/>
                  <a:ext cx="80" cy="20"/>
                </a:xfrm>
                <a:prstGeom prst="line">
                  <a:avLst/>
                </a:prstGeom>
                <a:noFill/>
                <a:ln w="50800">
                  <a:solidFill>
                    <a:srgbClr val="00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609" name="Line 50"/>
                <p:cNvSpPr>
                  <a:spLocks noChangeShapeType="1"/>
                </p:cNvSpPr>
                <p:nvPr/>
              </p:nvSpPr>
              <p:spPr bwMode="auto">
                <a:xfrm>
                  <a:off x="2361" y="2919"/>
                  <a:ext cx="71" cy="10"/>
                </a:xfrm>
                <a:prstGeom prst="line">
                  <a:avLst/>
                </a:prstGeom>
                <a:noFill/>
                <a:ln w="50800">
                  <a:solidFill>
                    <a:srgbClr val="00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610" name="Line 51"/>
                <p:cNvSpPr>
                  <a:spLocks noChangeShapeType="1"/>
                </p:cNvSpPr>
                <p:nvPr/>
              </p:nvSpPr>
              <p:spPr bwMode="auto">
                <a:xfrm>
                  <a:off x="2432" y="2929"/>
                  <a:ext cx="80" cy="10"/>
                </a:xfrm>
                <a:prstGeom prst="line">
                  <a:avLst/>
                </a:prstGeom>
                <a:noFill/>
                <a:ln w="50800">
                  <a:solidFill>
                    <a:srgbClr val="00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611" name="Line 52"/>
                <p:cNvSpPr>
                  <a:spLocks noChangeShapeType="1"/>
                </p:cNvSpPr>
                <p:nvPr/>
              </p:nvSpPr>
              <p:spPr bwMode="auto">
                <a:xfrm>
                  <a:off x="2512" y="2939"/>
                  <a:ext cx="81" cy="10"/>
                </a:xfrm>
                <a:prstGeom prst="line">
                  <a:avLst/>
                </a:prstGeom>
                <a:noFill/>
                <a:ln w="50800">
                  <a:solidFill>
                    <a:srgbClr val="00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612" name="Line 53"/>
                <p:cNvSpPr>
                  <a:spLocks noChangeShapeType="1"/>
                </p:cNvSpPr>
                <p:nvPr/>
              </p:nvSpPr>
              <p:spPr bwMode="auto">
                <a:xfrm>
                  <a:off x="2593" y="2949"/>
                  <a:ext cx="70" cy="10"/>
                </a:xfrm>
                <a:prstGeom prst="line">
                  <a:avLst/>
                </a:prstGeom>
                <a:noFill/>
                <a:ln w="50800">
                  <a:solidFill>
                    <a:srgbClr val="00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613" name="Line 54"/>
                <p:cNvSpPr>
                  <a:spLocks noChangeShapeType="1"/>
                </p:cNvSpPr>
                <p:nvPr/>
              </p:nvSpPr>
              <p:spPr bwMode="auto">
                <a:xfrm>
                  <a:off x="2663" y="2959"/>
                  <a:ext cx="80" cy="20"/>
                </a:xfrm>
                <a:prstGeom prst="line">
                  <a:avLst/>
                </a:prstGeom>
                <a:noFill/>
                <a:ln w="50800">
                  <a:solidFill>
                    <a:srgbClr val="00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614" name="Line 55"/>
                <p:cNvSpPr>
                  <a:spLocks noChangeShapeType="1"/>
                </p:cNvSpPr>
                <p:nvPr/>
              </p:nvSpPr>
              <p:spPr bwMode="auto">
                <a:xfrm>
                  <a:off x="2743" y="2979"/>
                  <a:ext cx="81" cy="10"/>
                </a:xfrm>
                <a:prstGeom prst="line">
                  <a:avLst/>
                </a:prstGeom>
                <a:noFill/>
                <a:ln w="50800">
                  <a:solidFill>
                    <a:srgbClr val="00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615" name="Line 56"/>
                <p:cNvSpPr>
                  <a:spLocks noChangeShapeType="1"/>
                </p:cNvSpPr>
                <p:nvPr/>
              </p:nvSpPr>
              <p:spPr bwMode="auto">
                <a:xfrm>
                  <a:off x="2824" y="2989"/>
                  <a:ext cx="70" cy="10"/>
                </a:xfrm>
                <a:prstGeom prst="line">
                  <a:avLst/>
                </a:prstGeom>
                <a:noFill/>
                <a:ln w="50800">
                  <a:solidFill>
                    <a:srgbClr val="00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616" name="Line 57"/>
                <p:cNvSpPr>
                  <a:spLocks noChangeShapeType="1"/>
                </p:cNvSpPr>
                <p:nvPr/>
              </p:nvSpPr>
              <p:spPr bwMode="auto">
                <a:xfrm>
                  <a:off x="2894" y="2999"/>
                  <a:ext cx="80" cy="10"/>
                </a:xfrm>
                <a:prstGeom prst="line">
                  <a:avLst/>
                </a:prstGeom>
                <a:noFill/>
                <a:ln w="50800">
                  <a:solidFill>
                    <a:srgbClr val="00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617" name="Line 58"/>
                <p:cNvSpPr>
                  <a:spLocks noChangeShapeType="1"/>
                </p:cNvSpPr>
                <p:nvPr/>
              </p:nvSpPr>
              <p:spPr bwMode="auto">
                <a:xfrm>
                  <a:off x="2974" y="3009"/>
                  <a:ext cx="81" cy="10"/>
                </a:xfrm>
                <a:prstGeom prst="line">
                  <a:avLst/>
                </a:prstGeom>
                <a:noFill/>
                <a:ln w="50800">
                  <a:solidFill>
                    <a:srgbClr val="00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618" name="Line 59"/>
                <p:cNvSpPr>
                  <a:spLocks noChangeShapeType="1"/>
                </p:cNvSpPr>
                <p:nvPr/>
              </p:nvSpPr>
              <p:spPr bwMode="auto">
                <a:xfrm>
                  <a:off x="3055" y="3019"/>
                  <a:ext cx="80" cy="10"/>
                </a:xfrm>
                <a:prstGeom prst="line">
                  <a:avLst/>
                </a:prstGeom>
                <a:noFill/>
                <a:ln w="50800">
                  <a:solidFill>
                    <a:srgbClr val="00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619" name="Line 60"/>
                <p:cNvSpPr>
                  <a:spLocks noChangeShapeType="1"/>
                </p:cNvSpPr>
                <p:nvPr/>
              </p:nvSpPr>
              <p:spPr bwMode="auto">
                <a:xfrm>
                  <a:off x="3135" y="3029"/>
                  <a:ext cx="70" cy="10"/>
                </a:xfrm>
                <a:prstGeom prst="line">
                  <a:avLst/>
                </a:prstGeom>
                <a:noFill/>
                <a:ln w="50800">
                  <a:solidFill>
                    <a:srgbClr val="00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620" name="Line 61"/>
                <p:cNvSpPr>
                  <a:spLocks noChangeShapeType="1"/>
                </p:cNvSpPr>
                <p:nvPr/>
              </p:nvSpPr>
              <p:spPr bwMode="auto">
                <a:xfrm>
                  <a:off x="3205" y="3039"/>
                  <a:ext cx="81" cy="1"/>
                </a:xfrm>
                <a:prstGeom prst="line">
                  <a:avLst/>
                </a:prstGeom>
                <a:noFill/>
                <a:ln w="50800">
                  <a:solidFill>
                    <a:srgbClr val="00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621" name="Line 62"/>
                <p:cNvSpPr>
                  <a:spLocks noChangeShapeType="1"/>
                </p:cNvSpPr>
                <p:nvPr/>
              </p:nvSpPr>
              <p:spPr bwMode="auto">
                <a:xfrm>
                  <a:off x="3286" y="3039"/>
                  <a:ext cx="80" cy="10"/>
                </a:xfrm>
                <a:prstGeom prst="line">
                  <a:avLst/>
                </a:prstGeom>
                <a:noFill/>
                <a:ln w="50800">
                  <a:solidFill>
                    <a:srgbClr val="00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622" name="Line 63"/>
                <p:cNvSpPr>
                  <a:spLocks noChangeShapeType="1"/>
                </p:cNvSpPr>
                <p:nvPr/>
              </p:nvSpPr>
              <p:spPr bwMode="auto">
                <a:xfrm>
                  <a:off x="3366" y="3049"/>
                  <a:ext cx="71" cy="11"/>
                </a:xfrm>
                <a:prstGeom prst="line">
                  <a:avLst/>
                </a:prstGeom>
                <a:noFill/>
                <a:ln w="50800">
                  <a:solidFill>
                    <a:srgbClr val="00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623" name="Line 64"/>
                <p:cNvSpPr>
                  <a:spLocks noChangeShapeType="1"/>
                </p:cNvSpPr>
                <p:nvPr/>
              </p:nvSpPr>
              <p:spPr bwMode="auto">
                <a:xfrm>
                  <a:off x="3437" y="3060"/>
                  <a:ext cx="80" cy="10"/>
                </a:xfrm>
                <a:prstGeom prst="line">
                  <a:avLst/>
                </a:prstGeom>
                <a:noFill/>
                <a:ln w="50800">
                  <a:solidFill>
                    <a:srgbClr val="00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624" name="Line 65"/>
                <p:cNvSpPr>
                  <a:spLocks noChangeShapeType="1"/>
                </p:cNvSpPr>
                <p:nvPr/>
              </p:nvSpPr>
              <p:spPr bwMode="auto">
                <a:xfrm>
                  <a:off x="3517" y="3070"/>
                  <a:ext cx="80" cy="10"/>
                </a:xfrm>
                <a:prstGeom prst="line">
                  <a:avLst/>
                </a:prstGeom>
                <a:noFill/>
                <a:ln w="50800">
                  <a:solidFill>
                    <a:srgbClr val="00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625" name="Line 66"/>
                <p:cNvSpPr>
                  <a:spLocks noChangeShapeType="1"/>
                </p:cNvSpPr>
                <p:nvPr/>
              </p:nvSpPr>
              <p:spPr bwMode="auto">
                <a:xfrm>
                  <a:off x="3597" y="3080"/>
                  <a:ext cx="71" cy="10"/>
                </a:xfrm>
                <a:prstGeom prst="line">
                  <a:avLst/>
                </a:prstGeom>
                <a:noFill/>
                <a:ln w="50800">
                  <a:solidFill>
                    <a:srgbClr val="00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626" name="Line 67"/>
                <p:cNvSpPr>
                  <a:spLocks noChangeShapeType="1"/>
                </p:cNvSpPr>
                <p:nvPr/>
              </p:nvSpPr>
              <p:spPr bwMode="auto">
                <a:xfrm>
                  <a:off x="3668" y="3090"/>
                  <a:ext cx="80" cy="10"/>
                </a:xfrm>
                <a:prstGeom prst="line">
                  <a:avLst/>
                </a:prstGeom>
                <a:noFill/>
                <a:ln w="50800">
                  <a:solidFill>
                    <a:srgbClr val="00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627" name="Line 68"/>
                <p:cNvSpPr>
                  <a:spLocks noChangeShapeType="1"/>
                </p:cNvSpPr>
                <p:nvPr/>
              </p:nvSpPr>
              <p:spPr bwMode="auto">
                <a:xfrm>
                  <a:off x="3748" y="3100"/>
                  <a:ext cx="81" cy="10"/>
                </a:xfrm>
                <a:prstGeom prst="line">
                  <a:avLst/>
                </a:prstGeom>
                <a:noFill/>
                <a:ln w="50800">
                  <a:solidFill>
                    <a:srgbClr val="00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628" name="Line 69"/>
                <p:cNvSpPr>
                  <a:spLocks noChangeShapeType="1"/>
                </p:cNvSpPr>
                <p:nvPr/>
              </p:nvSpPr>
              <p:spPr bwMode="auto">
                <a:xfrm>
                  <a:off x="3829" y="3110"/>
                  <a:ext cx="80" cy="1"/>
                </a:xfrm>
                <a:prstGeom prst="line">
                  <a:avLst/>
                </a:prstGeom>
                <a:noFill/>
                <a:ln w="50800">
                  <a:solidFill>
                    <a:srgbClr val="00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629" name="Line 70"/>
                <p:cNvSpPr>
                  <a:spLocks noChangeShapeType="1"/>
                </p:cNvSpPr>
                <p:nvPr/>
              </p:nvSpPr>
              <p:spPr bwMode="auto">
                <a:xfrm>
                  <a:off x="3909" y="3110"/>
                  <a:ext cx="70" cy="10"/>
                </a:xfrm>
                <a:prstGeom prst="line">
                  <a:avLst/>
                </a:prstGeom>
                <a:noFill/>
                <a:ln w="50800">
                  <a:solidFill>
                    <a:srgbClr val="00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630" name="Line 71"/>
                <p:cNvSpPr>
                  <a:spLocks noChangeShapeType="1"/>
                </p:cNvSpPr>
                <p:nvPr/>
              </p:nvSpPr>
              <p:spPr bwMode="auto">
                <a:xfrm>
                  <a:off x="3979" y="3120"/>
                  <a:ext cx="81" cy="10"/>
                </a:xfrm>
                <a:prstGeom prst="line">
                  <a:avLst/>
                </a:prstGeom>
                <a:noFill/>
                <a:ln w="50800">
                  <a:solidFill>
                    <a:srgbClr val="00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631" name="Line 72"/>
                <p:cNvSpPr>
                  <a:spLocks noChangeShapeType="1"/>
                </p:cNvSpPr>
                <p:nvPr/>
              </p:nvSpPr>
              <p:spPr bwMode="auto">
                <a:xfrm>
                  <a:off x="4060" y="3130"/>
                  <a:ext cx="80" cy="10"/>
                </a:xfrm>
                <a:prstGeom prst="line">
                  <a:avLst/>
                </a:prstGeom>
                <a:noFill/>
                <a:ln w="50800">
                  <a:solidFill>
                    <a:srgbClr val="00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632" name="Line 73"/>
                <p:cNvSpPr>
                  <a:spLocks noChangeShapeType="1"/>
                </p:cNvSpPr>
                <p:nvPr/>
              </p:nvSpPr>
              <p:spPr bwMode="auto">
                <a:xfrm>
                  <a:off x="4140" y="3140"/>
                  <a:ext cx="70" cy="10"/>
                </a:xfrm>
                <a:prstGeom prst="line">
                  <a:avLst/>
                </a:prstGeom>
                <a:noFill/>
                <a:ln w="50800">
                  <a:solidFill>
                    <a:srgbClr val="00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633" name="Line 74"/>
                <p:cNvSpPr>
                  <a:spLocks noChangeShapeType="1"/>
                </p:cNvSpPr>
                <p:nvPr/>
              </p:nvSpPr>
              <p:spPr bwMode="auto">
                <a:xfrm>
                  <a:off x="4210" y="3150"/>
                  <a:ext cx="81" cy="1"/>
                </a:xfrm>
                <a:prstGeom prst="line">
                  <a:avLst/>
                </a:prstGeom>
                <a:noFill/>
                <a:ln w="50800">
                  <a:solidFill>
                    <a:srgbClr val="00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634" name="Line 75"/>
                <p:cNvSpPr>
                  <a:spLocks noChangeShapeType="1"/>
                </p:cNvSpPr>
                <p:nvPr/>
              </p:nvSpPr>
              <p:spPr bwMode="auto">
                <a:xfrm>
                  <a:off x="4291" y="3150"/>
                  <a:ext cx="80" cy="10"/>
                </a:xfrm>
                <a:prstGeom prst="line">
                  <a:avLst/>
                </a:prstGeom>
                <a:noFill/>
                <a:ln w="50800">
                  <a:solidFill>
                    <a:srgbClr val="00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635" name="Line 76"/>
                <p:cNvSpPr>
                  <a:spLocks noChangeShapeType="1"/>
                </p:cNvSpPr>
                <p:nvPr/>
              </p:nvSpPr>
              <p:spPr bwMode="auto">
                <a:xfrm>
                  <a:off x="4371" y="3160"/>
                  <a:ext cx="70" cy="10"/>
                </a:xfrm>
                <a:prstGeom prst="line">
                  <a:avLst/>
                </a:prstGeom>
                <a:noFill/>
                <a:ln w="50800">
                  <a:solidFill>
                    <a:srgbClr val="00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636" name="Line 77"/>
                <p:cNvSpPr>
                  <a:spLocks noChangeShapeType="1"/>
                </p:cNvSpPr>
                <p:nvPr/>
              </p:nvSpPr>
              <p:spPr bwMode="auto">
                <a:xfrm>
                  <a:off x="4441" y="3170"/>
                  <a:ext cx="81" cy="10"/>
                </a:xfrm>
                <a:prstGeom prst="line">
                  <a:avLst/>
                </a:prstGeom>
                <a:noFill/>
                <a:ln w="50800">
                  <a:solidFill>
                    <a:srgbClr val="00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637" name="Line 78"/>
                <p:cNvSpPr>
                  <a:spLocks noChangeShapeType="1"/>
                </p:cNvSpPr>
                <p:nvPr/>
              </p:nvSpPr>
              <p:spPr bwMode="auto">
                <a:xfrm>
                  <a:off x="4522" y="3180"/>
                  <a:ext cx="80" cy="1"/>
                </a:xfrm>
                <a:prstGeom prst="line">
                  <a:avLst/>
                </a:prstGeom>
                <a:noFill/>
                <a:ln w="50800">
                  <a:solidFill>
                    <a:srgbClr val="00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638" name="Line 79"/>
                <p:cNvSpPr>
                  <a:spLocks noChangeShapeType="1"/>
                </p:cNvSpPr>
                <p:nvPr/>
              </p:nvSpPr>
              <p:spPr bwMode="auto">
                <a:xfrm>
                  <a:off x="4602" y="3180"/>
                  <a:ext cx="81" cy="10"/>
                </a:xfrm>
                <a:prstGeom prst="line">
                  <a:avLst/>
                </a:prstGeom>
                <a:noFill/>
                <a:ln w="50800">
                  <a:solidFill>
                    <a:srgbClr val="00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639" name="Line 80"/>
                <p:cNvSpPr>
                  <a:spLocks noChangeShapeType="1"/>
                </p:cNvSpPr>
                <p:nvPr/>
              </p:nvSpPr>
              <p:spPr bwMode="auto">
                <a:xfrm>
                  <a:off x="4683" y="3190"/>
                  <a:ext cx="70" cy="10"/>
                </a:xfrm>
                <a:prstGeom prst="line">
                  <a:avLst/>
                </a:prstGeom>
                <a:noFill/>
                <a:ln w="50800">
                  <a:solidFill>
                    <a:srgbClr val="00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640" name="Line 81"/>
                <p:cNvSpPr>
                  <a:spLocks noChangeShapeType="1"/>
                </p:cNvSpPr>
                <p:nvPr/>
              </p:nvSpPr>
              <p:spPr bwMode="auto">
                <a:xfrm>
                  <a:off x="4753" y="3200"/>
                  <a:ext cx="80" cy="1"/>
                </a:xfrm>
                <a:prstGeom prst="line">
                  <a:avLst/>
                </a:prstGeom>
                <a:noFill/>
                <a:ln w="50800">
                  <a:solidFill>
                    <a:srgbClr val="00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641" name="Line 82"/>
                <p:cNvSpPr>
                  <a:spLocks noChangeShapeType="1"/>
                </p:cNvSpPr>
                <p:nvPr/>
              </p:nvSpPr>
              <p:spPr bwMode="auto">
                <a:xfrm>
                  <a:off x="4833" y="3200"/>
                  <a:ext cx="81" cy="10"/>
                </a:xfrm>
                <a:prstGeom prst="line">
                  <a:avLst/>
                </a:prstGeom>
                <a:noFill/>
                <a:ln w="50800">
                  <a:solidFill>
                    <a:srgbClr val="00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642" name="Line 83"/>
                <p:cNvSpPr>
                  <a:spLocks noChangeShapeType="1"/>
                </p:cNvSpPr>
                <p:nvPr/>
              </p:nvSpPr>
              <p:spPr bwMode="auto">
                <a:xfrm>
                  <a:off x="4914" y="3210"/>
                  <a:ext cx="70" cy="10"/>
                </a:xfrm>
                <a:prstGeom prst="line">
                  <a:avLst/>
                </a:prstGeom>
                <a:noFill/>
                <a:ln w="50800">
                  <a:solidFill>
                    <a:srgbClr val="00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643" name="Line 84"/>
                <p:cNvSpPr>
                  <a:spLocks noChangeShapeType="1"/>
                </p:cNvSpPr>
                <p:nvPr/>
              </p:nvSpPr>
              <p:spPr bwMode="auto">
                <a:xfrm>
                  <a:off x="4984" y="3220"/>
                  <a:ext cx="81" cy="1"/>
                </a:xfrm>
                <a:prstGeom prst="line">
                  <a:avLst/>
                </a:prstGeom>
                <a:noFill/>
                <a:ln w="50800">
                  <a:solidFill>
                    <a:srgbClr val="009900"/>
                  </a:solidFill>
                  <a:round/>
                  <a:headEnd/>
                  <a:tailEnd/>
                </a:ln>
                <a:extLst>
                  <a:ext uri="{909E8E84-426E-40DD-AFC4-6F175D3DCCD1}">
                    <a14:hiddenFill xmlns:a14="http://schemas.microsoft.com/office/drawing/2010/main">
                      <a:noFill/>
                    </a14:hiddenFill>
                  </a:ext>
                </a:extLst>
              </p:spPr>
              <p:txBody>
                <a:bodyPr/>
                <a:lstStyle/>
                <a:p>
                  <a:endParaRPr lang="en-US"/>
                </a:p>
              </p:txBody>
            </p:sp>
          </p:grpSp>
          <p:sp>
            <p:nvSpPr>
              <p:cNvPr id="15555" name="Line 85"/>
              <p:cNvSpPr>
                <a:spLocks noChangeShapeType="1"/>
              </p:cNvSpPr>
              <p:nvPr/>
            </p:nvSpPr>
            <p:spPr bwMode="auto">
              <a:xfrm flipV="1">
                <a:off x="1196" y="2446"/>
                <a:ext cx="80" cy="101"/>
              </a:xfrm>
              <a:prstGeom prst="line">
                <a:avLst/>
              </a:prstGeom>
              <a:noFill/>
              <a:ln w="50800">
                <a:solidFill>
                  <a:srgbClr val="00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556" name="Line 86"/>
              <p:cNvSpPr>
                <a:spLocks noChangeShapeType="1"/>
              </p:cNvSpPr>
              <p:nvPr/>
            </p:nvSpPr>
            <p:spPr bwMode="auto">
              <a:xfrm flipV="1">
                <a:off x="1276" y="2406"/>
                <a:ext cx="70" cy="40"/>
              </a:xfrm>
              <a:prstGeom prst="line">
                <a:avLst/>
              </a:prstGeom>
              <a:noFill/>
              <a:ln w="50800">
                <a:solidFill>
                  <a:srgbClr val="00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557" name="Line 87"/>
              <p:cNvSpPr>
                <a:spLocks noChangeShapeType="1"/>
              </p:cNvSpPr>
              <p:nvPr/>
            </p:nvSpPr>
            <p:spPr bwMode="auto">
              <a:xfrm flipV="1">
                <a:off x="1346" y="2376"/>
                <a:ext cx="81" cy="30"/>
              </a:xfrm>
              <a:prstGeom prst="line">
                <a:avLst/>
              </a:prstGeom>
              <a:noFill/>
              <a:ln w="50800">
                <a:solidFill>
                  <a:srgbClr val="00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558" name="Line 88"/>
              <p:cNvSpPr>
                <a:spLocks noChangeShapeType="1"/>
              </p:cNvSpPr>
              <p:nvPr/>
            </p:nvSpPr>
            <p:spPr bwMode="auto">
              <a:xfrm flipV="1">
                <a:off x="1427" y="2346"/>
                <a:ext cx="80" cy="30"/>
              </a:xfrm>
              <a:prstGeom prst="line">
                <a:avLst/>
              </a:prstGeom>
              <a:noFill/>
              <a:ln w="50800">
                <a:solidFill>
                  <a:srgbClr val="00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559" name="Line 89"/>
              <p:cNvSpPr>
                <a:spLocks noChangeShapeType="1"/>
              </p:cNvSpPr>
              <p:nvPr/>
            </p:nvSpPr>
            <p:spPr bwMode="auto">
              <a:xfrm flipV="1">
                <a:off x="1588" y="2306"/>
                <a:ext cx="70" cy="20"/>
              </a:xfrm>
              <a:prstGeom prst="line">
                <a:avLst/>
              </a:prstGeom>
              <a:noFill/>
              <a:ln w="50800">
                <a:solidFill>
                  <a:srgbClr val="00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560" name="Line 90"/>
              <p:cNvSpPr>
                <a:spLocks noChangeShapeType="1"/>
              </p:cNvSpPr>
              <p:nvPr/>
            </p:nvSpPr>
            <p:spPr bwMode="auto">
              <a:xfrm flipV="1">
                <a:off x="1658" y="2286"/>
                <a:ext cx="80" cy="20"/>
              </a:xfrm>
              <a:prstGeom prst="line">
                <a:avLst/>
              </a:prstGeom>
              <a:noFill/>
              <a:ln w="50800">
                <a:solidFill>
                  <a:srgbClr val="00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561" name="Line 91"/>
              <p:cNvSpPr>
                <a:spLocks noChangeShapeType="1"/>
              </p:cNvSpPr>
              <p:nvPr/>
            </p:nvSpPr>
            <p:spPr bwMode="auto">
              <a:xfrm flipV="1">
                <a:off x="1819" y="2255"/>
                <a:ext cx="70" cy="10"/>
              </a:xfrm>
              <a:prstGeom prst="line">
                <a:avLst/>
              </a:prstGeom>
              <a:noFill/>
              <a:ln w="50800">
                <a:solidFill>
                  <a:srgbClr val="00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562" name="Line 92"/>
              <p:cNvSpPr>
                <a:spLocks noChangeShapeType="1"/>
              </p:cNvSpPr>
              <p:nvPr/>
            </p:nvSpPr>
            <p:spPr bwMode="auto">
              <a:xfrm flipV="1">
                <a:off x="1889" y="2235"/>
                <a:ext cx="80" cy="20"/>
              </a:xfrm>
              <a:prstGeom prst="line">
                <a:avLst/>
              </a:prstGeom>
              <a:noFill/>
              <a:ln w="50800">
                <a:solidFill>
                  <a:srgbClr val="00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563" name="Line 93"/>
              <p:cNvSpPr>
                <a:spLocks noChangeShapeType="1"/>
              </p:cNvSpPr>
              <p:nvPr/>
            </p:nvSpPr>
            <p:spPr bwMode="auto">
              <a:xfrm flipV="1">
                <a:off x="1969" y="2225"/>
                <a:ext cx="81" cy="10"/>
              </a:xfrm>
              <a:prstGeom prst="line">
                <a:avLst/>
              </a:prstGeom>
              <a:noFill/>
              <a:ln w="50800">
                <a:solidFill>
                  <a:srgbClr val="00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564" name="Line 94"/>
              <p:cNvSpPr>
                <a:spLocks noChangeShapeType="1"/>
              </p:cNvSpPr>
              <p:nvPr/>
            </p:nvSpPr>
            <p:spPr bwMode="auto">
              <a:xfrm flipV="1">
                <a:off x="2120" y="2195"/>
                <a:ext cx="81" cy="10"/>
              </a:xfrm>
              <a:prstGeom prst="line">
                <a:avLst/>
              </a:prstGeom>
              <a:noFill/>
              <a:ln w="50800">
                <a:solidFill>
                  <a:srgbClr val="00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565" name="Line 95"/>
              <p:cNvSpPr>
                <a:spLocks noChangeShapeType="1"/>
              </p:cNvSpPr>
              <p:nvPr/>
            </p:nvSpPr>
            <p:spPr bwMode="auto">
              <a:xfrm flipV="1">
                <a:off x="2201" y="2185"/>
                <a:ext cx="80" cy="10"/>
              </a:xfrm>
              <a:prstGeom prst="line">
                <a:avLst/>
              </a:prstGeom>
              <a:noFill/>
              <a:ln w="50800">
                <a:solidFill>
                  <a:srgbClr val="00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566" name="Line 96"/>
              <p:cNvSpPr>
                <a:spLocks noChangeShapeType="1"/>
              </p:cNvSpPr>
              <p:nvPr/>
            </p:nvSpPr>
            <p:spPr bwMode="auto">
              <a:xfrm flipV="1">
                <a:off x="2361" y="2155"/>
                <a:ext cx="71" cy="10"/>
              </a:xfrm>
              <a:prstGeom prst="line">
                <a:avLst/>
              </a:prstGeom>
              <a:noFill/>
              <a:ln w="50800">
                <a:solidFill>
                  <a:srgbClr val="00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567" name="Line 97"/>
              <p:cNvSpPr>
                <a:spLocks noChangeShapeType="1"/>
              </p:cNvSpPr>
              <p:nvPr/>
            </p:nvSpPr>
            <p:spPr bwMode="auto">
              <a:xfrm flipV="1">
                <a:off x="2432" y="2145"/>
                <a:ext cx="80" cy="10"/>
              </a:xfrm>
              <a:prstGeom prst="line">
                <a:avLst/>
              </a:prstGeom>
              <a:noFill/>
              <a:ln w="50800">
                <a:solidFill>
                  <a:srgbClr val="00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568" name="Line 98"/>
              <p:cNvSpPr>
                <a:spLocks noChangeShapeType="1"/>
              </p:cNvSpPr>
              <p:nvPr/>
            </p:nvSpPr>
            <p:spPr bwMode="auto">
              <a:xfrm flipV="1">
                <a:off x="2512" y="2135"/>
                <a:ext cx="81" cy="10"/>
              </a:xfrm>
              <a:prstGeom prst="line">
                <a:avLst/>
              </a:prstGeom>
              <a:noFill/>
              <a:ln w="50800">
                <a:solidFill>
                  <a:srgbClr val="00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569" name="Line 99"/>
              <p:cNvSpPr>
                <a:spLocks noChangeShapeType="1"/>
              </p:cNvSpPr>
              <p:nvPr/>
            </p:nvSpPr>
            <p:spPr bwMode="auto">
              <a:xfrm flipV="1">
                <a:off x="2593" y="2125"/>
                <a:ext cx="70" cy="10"/>
              </a:xfrm>
              <a:prstGeom prst="line">
                <a:avLst/>
              </a:prstGeom>
              <a:noFill/>
              <a:ln w="50800">
                <a:solidFill>
                  <a:srgbClr val="00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570" name="Line 100"/>
              <p:cNvSpPr>
                <a:spLocks noChangeShapeType="1"/>
              </p:cNvSpPr>
              <p:nvPr/>
            </p:nvSpPr>
            <p:spPr bwMode="auto">
              <a:xfrm flipV="1">
                <a:off x="2824" y="2085"/>
                <a:ext cx="70" cy="10"/>
              </a:xfrm>
              <a:prstGeom prst="line">
                <a:avLst/>
              </a:prstGeom>
              <a:noFill/>
              <a:ln w="50800">
                <a:solidFill>
                  <a:srgbClr val="00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571" name="Line 101"/>
              <p:cNvSpPr>
                <a:spLocks noChangeShapeType="1"/>
              </p:cNvSpPr>
              <p:nvPr/>
            </p:nvSpPr>
            <p:spPr bwMode="auto">
              <a:xfrm flipV="1">
                <a:off x="2894" y="2074"/>
                <a:ext cx="80" cy="11"/>
              </a:xfrm>
              <a:prstGeom prst="line">
                <a:avLst/>
              </a:prstGeom>
              <a:noFill/>
              <a:ln w="50800">
                <a:solidFill>
                  <a:srgbClr val="00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572" name="Line 102"/>
              <p:cNvSpPr>
                <a:spLocks noChangeShapeType="1"/>
              </p:cNvSpPr>
              <p:nvPr/>
            </p:nvSpPr>
            <p:spPr bwMode="auto">
              <a:xfrm flipV="1">
                <a:off x="3055" y="2054"/>
                <a:ext cx="80" cy="10"/>
              </a:xfrm>
              <a:prstGeom prst="line">
                <a:avLst/>
              </a:prstGeom>
              <a:noFill/>
              <a:ln w="50800">
                <a:solidFill>
                  <a:srgbClr val="00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573" name="Line 103"/>
              <p:cNvSpPr>
                <a:spLocks noChangeShapeType="1"/>
              </p:cNvSpPr>
              <p:nvPr/>
            </p:nvSpPr>
            <p:spPr bwMode="auto">
              <a:xfrm flipV="1">
                <a:off x="3135" y="2044"/>
                <a:ext cx="70" cy="10"/>
              </a:xfrm>
              <a:prstGeom prst="line">
                <a:avLst/>
              </a:prstGeom>
              <a:noFill/>
              <a:ln w="50800">
                <a:solidFill>
                  <a:srgbClr val="00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574" name="Line 104"/>
              <p:cNvSpPr>
                <a:spLocks noChangeShapeType="1"/>
              </p:cNvSpPr>
              <p:nvPr/>
            </p:nvSpPr>
            <p:spPr bwMode="auto">
              <a:xfrm>
                <a:off x="3205" y="2044"/>
                <a:ext cx="81" cy="1"/>
              </a:xfrm>
              <a:prstGeom prst="line">
                <a:avLst/>
              </a:prstGeom>
              <a:noFill/>
              <a:ln w="50800">
                <a:solidFill>
                  <a:srgbClr val="00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575" name="Line 105"/>
              <p:cNvSpPr>
                <a:spLocks noChangeShapeType="1"/>
              </p:cNvSpPr>
              <p:nvPr/>
            </p:nvSpPr>
            <p:spPr bwMode="auto">
              <a:xfrm flipV="1">
                <a:off x="3366" y="2024"/>
                <a:ext cx="71" cy="10"/>
              </a:xfrm>
              <a:prstGeom prst="line">
                <a:avLst/>
              </a:prstGeom>
              <a:noFill/>
              <a:ln w="50800">
                <a:solidFill>
                  <a:srgbClr val="00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576" name="Line 106"/>
              <p:cNvSpPr>
                <a:spLocks noChangeShapeType="1"/>
              </p:cNvSpPr>
              <p:nvPr/>
            </p:nvSpPr>
            <p:spPr bwMode="auto">
              <a:xfrm flipV="1">
                <a:off x="3437" y="2014"/>
                <a:ext cx="80" cy="10"/>
              </a:xfrm>
              <a:prstGeom prst="line">
                <a:avLst/>
              </a:prstGeom>
              <a:noFill/>
              <a:ln w="50800">
                <a:solidFill>
                  <a:srgbClr val="00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577" name="Line 107"/>
              <p:cNvSpPr>
                <a:spLocks noChangeShapeType="1"/>
              </p:cNvSpPr>
              <p:nvPr/>
            </p:nvSpPr>
            <p:spPr bwMode="auto">
              <a:xfrm flipV="1">
                <a:off x="3517" y="2004"/>
                <a:ext cx="80" cy="10"/>
              </a:xfrm>
              <a:prstGeom prst="line">
                <a:avLst/>
              </a:prstGeom>
              <a:noFill/>
              <a:ln w="50800">
                <a:solidFill>
                  <a:srgbClr val="00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578" name="Line 108"/>
              <p:cNvSpPr>
                <a:spLocks noChangeShapeType="1"/>
              </p:cNvSpPr>
              <p:nvPr/>
            </p:nvSpPr>
            <p:spPr bwMode="auto">
              <a:xfrm flipV="1">
                <a:off x="3597" y="1994"/>
                <a:ext cx="71" cy="10"/>
              </a:xfrm>
              <a:prstGeom prst="line">
                <a:avLst/>
              </a:prstGeom>
              <a:noFill/>
              <a:ln w="50800">
                <a:solidFill>
                  <a:srgbClr val="00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579" name="Line 109"/>
              <p:cNvSpPr>
                <a:spLocks noChangeShapeType="1"/>
              </p:cNvSpPr>
              <p:nvPr/>
            </p:nvSpPr>
            <p:spPr bwMode="auto">
              <a:xfrm flipV="1">
                <a:off x="3668" y="1984"/>
                <a:ext cx="80" cy="10"/>
              </a:xfrm>
              <a:prstGeom prst="line">
                <a:avLst/>
              </a:prstGeom>
              <a:noFill/>
              <a:ln w="50800">
                <a:solidFill>
                  <a:srgbClr val="00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580" name="Line 110"/>
              <p:cNvSpPr>
                <a:spLocks noChangeShapeType="1"/>
              </p:cNvSpPr>
              <p:nvPr/>
            </p:nvSpPr>
            <p:spPr bwMode="auto">
              <a:xfrm flipV="1">
                <a:off x="3748" y="1974"/>
                <a:ext cx="81" cy="10"/>
              </a:xfrm>
              <a:prstGeom prst="line">
                <a:avLst/>
              </a:prstGeom>
              <a:noFill/>
              <a:ln w="50800">
                <a:solidFill>
                  <a:srgbClr val="00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581" name="Line 111"/>
              <p:cNvSpPr>
                <a:spLocks noChangeShapeType="1"/>
              </p:cNvSpPr>
              <p:nvPr/>
            </p:nvSpPr>
            <p:spPr bwMode="auto">
              <a:xfrm>
                <a:off x="3829" y="1974"/>
                <a:ext cx="80" cy="1"/>
              </a:xfrm>
              <a:prstGeom prst="line">
                <a:avLst/>
              </a:prstGeom>
              <a:noFill/>
              <a:ln w="50800">
                <a:solidFill>
                  <a:srgbClr val="009900"/>
                </a:solidFill>
                <a:round/>
                <a:headEnd/>
                <a:tailEnd/>
              </a:ln>
              <a:extLst>
                <a:ext uri="{909E8E84-426E-40DD-AFC4-6F175D3DCCD1}">
                  <a14:hiddenFill xmlns:a14="http://schemas.microsoft.com/office/drawing/2010/main">
                    <a:noFill/>
                  </a14:hiddenFill>
                </a:ext>
              </a:extLst>
            </p:spPr>
            <p:txBody>
              <a:bodyPr/>
              <a:lstStyle/>
              <a:p>
                <a:endParaRPr lang="en-US"/>
              </a:p>
            </p:txBody>
          </p:sp>
          <p:grpSp>
            <p:nvGrpSpPr>
              <p:cNvPr id="15582" name="Group 112"/>
              <p:cNvGrpSpPr>
                <a:grpSpLocks/>
              </p:cNvGrpSpPr>
              <p:nvPr/>
            </p:nvGrpSpPr>
            <p:grpSpPr bwMode="auto">
              <a:xfrm>
                <a:off x="3909" y="1863"/>
                <a:ext cx="1156" cy="111"/>
                <a:chOff x="3909" y="1863"/>
                <a:chExt cx="1156" cy="111"/>
              </a:xfrm>
            </p:grpSpPr>
            <p:sp>
              <p:nvSpPr>
                <p:cNvPr id="15583" name="Line 113"/>
                <p:cNvSpPr>
                  <a:spLocks noChangeShapeType="1"/>
                </p:cNvSpPr>
                <p:nvPr/>
              </p:nvSpPr>
              <p:spPr bwMode="auto">
                <a:xfrm flipV="1">
                  <a:off x="3909" y="1964"/>
                  <a:ext cx="70" cy="10"/>
                </a:xfrm>
                <a:prstGeom prst="line">
                  <a:avLst/>
                </a:prstGeom>
                <a:noFill/>
                <a:ln w="50800">
                  <a:solidFill>
                    <a:srgbClr val="00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584" name="Line 114"/>
                <p:cNvSpPr>
                  <a:spLocks noChangeShapeType="1"/>
                </p:cNvSpPr>
                <p:nvPr/>
              </p:nvSpPr>
              <p:spPr bwMode="auto">
                <a:xfrm flipV="1">
                  <a:off x="3979" y="1954"/>
                  <a:ext cx="81" cy="10"/>
                </a:xfrm>
                <a:prstGeom prst="line">
                  <a:avLst/>
                </a:prstGeom>
                <a:noFill/>
                <a:ln w="50800">
                  <a:solidFill>
                    <a:srgbClr val="00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585" name="Line 115"/>
                <p:cNvSpPr>
                  <a:spLocks noChangeShapeType="1"/>
                </p:cNvSpPr>
                <p:nvPr/>
              </p:nvSpPr>
              <p:spPr bwMode="auto">
                <a:xfrm flipV="1">
                  <a:off x="4060" y="1944"/>
                  <a:ext cx="80" cy="10"/>
                </a:xfrm>
                <a:prstGeom prst="line">
                  <a:avLst/>
                </a:prstGeom>
                <a:noFill/>
                <a:ln w="50800">
                  <a:solidFill>
                    <a:srgbClr val="00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586" name="Line 116"/>
                <p:cNvSpPr>
                  <a:spLocks noChangeShapeType="1"/>
                </p:cNvSpPr>
                <p:nvPr/>
              </p:nvSpPr>
              <p:spPr bwMode="auto">
                <a:xfrm flipV="1">
                  <a:off x="4140" y="1934"/>
                  <a:ext cx="70" cy="10"/>
                </a:xfrm>
                <a:prstGeom prst="line">
                  <a:avLst/>
                </a:prstGeom>
                <a:noFill/>
                <a:ln w="50800">
                  <a:solidFill>
                    <a:srgbClr val="00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587" name="Line 117"/>
                <p:cNvSpPr>
                  <a:spLocks noChangeShapeType="1"/>
                </p:cNvSpPr>
                <p:nvPr/>
              </p:nvSpPr>
              <p:spPr bwMode="auto">
                <a:xfrm>
                  <a:off x="4210" y="1934"/>
                  <a:ext cx="81" cy="1"/>
                </a:xfrm>
                <a:prstGeom prst="line">
                  <a:avLst/>
                </a:prstGeom>
                <a:noFill/>
                <a:ln w="50800">
                  <a:solidFill>
                    <a:srgbClr val="00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588" name="Line 118"/>
                <p:cNvSpPr>
                  <a:spLocks noChangeShapeType="1"/>
                </p:cNvSpPr>
                <p:nvPr/>
              </p:nvSpPr>
              <p:spPr bwMode="auto">
                <a:xfrm flipV="1">
                  <a:off x="4291" y="1924"/>
                  <a:ext cx="80" cy="10"/>
                </a:xfrm>
                <a:prstGeom prst="line">
                  <a:avLst/>
                </a:prstGeom>
                <a:noFill/>
                <a:ln w="50800">
                  <a:solidFill>
                    <a:srgbClr val="00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589" name="Line 119"/>
                <p:cNvSpPr>
                  <a:spLocks noChangeShapeType="1"/>
                </p:cNvSpPr>
                <p:nvPr/>
              </p:nvSpPr>
              <p:spPr bwMode="auto">
                <a:xfrm flipV="1">
                  <a:off x="4371" y="1914"/>
                  <a:ext cx="70" cy="10"/>
                </a:xfrm>
                <a:prstGeom prst="line">
                  <a:avLst/>
                </a:prstGeom>
                <a:noFill/>
                <a:ln w="50800">
                  <a:solidFill>
                    <a:srgbClr val="00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590" name="Line 120"/>
                <p:cNvSpPr>
                  <a:spLocks noChangeShapeType="1"/>
                </p:cNvSpPr>
                <p:nvPr/>
              </p:nvSpPr>
              <p:spPr bwMode="auto">
                <a:xfrm flipV="1">
                  <a:off x="4441" y="1904"/>
                  <a:ext cx="81" cy="10"/>
                </a:xfrm>
                <a:prstGeom prst="line">
                  <a:avLst/>
                </a:prstGeom>
                <a:noFill/>
                <a:ln w="50800">
                  <a:solidFill>
                    <a:srgbClr val="00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591" name="Line 121"/>
                <p:cNvSpPr>
                  <a:spLocks noChangeShapeType="1"/>
                </p:cNvSpPr>
                <p:nvPr/>
              </p:nvSpPr>
              <p:spPr bwMode="auto">
                <a:xfrm>
                  <a:off x="4522" y="1904"/>
                  <a:ext cx="80" cy="1"/>
                </a:xfrm>
                <a:prstGeom prst="line">
                  <a:avLst/>
                </a:prstGeom>
                <a:noFill/>
                <a:ln w="50800">
                  <a:solidFill>
                    <a:srgbClr val="00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592" name="Line 122"/>
                <p:cNvSpPr>
                  <a:spLocks noChangeShapeType="1"/>
                </p:cNvSpPr>
                <p:nvPr/>
              </p:nvSpPr>
              <p:spPr bwMode="auto">
                <a:xfrm flipV="1">
                  <a:off x="4602" y="1894"/>
                  <a:ext cx="81" cy="10"/>
                </a:xfrm>
                <a:prstGeom prst="line">
                  <a:avLst/>
                </a:prstGeom>
                <a:noFill/>
                <a:ln w="50800">
                  <a:solidFill>
                    <a:srgbClr val="00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593" name="Line 123"/>
                <p:cNvSpPr>
                  <a:spLocks noChangeShapeType="1"/>
                </p:cNvSpPr>
                <p:nvPr/>
              </p:nvSpPr>
              <p:spPr bwMode="auto">
                <a:xfrm flipV="1">
                  <a:off x="4683" y="1884"/>
                  <a:ext cx="70" cy="10"/>
                </a:xfrm>
                <a:prstGeom prst="line">
                  <a:avLst/>
                </a:prstGeom>
                <a:noFill/>
                <a:ln w="50800">
                  <a:solidFill>
                    <a:srgbClr val="00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594" name="Line 124"/>
                <p:cNvSpPr>
                  <a:spLocks noChangeShapeType="1"/>
                </p:cNvSpPr>
                <p:nvPr/>
              </p:nvSpPr>
              <p:spPr bwMode="auto">
                <a:xfrm>
                  <a:off x="4753" y="1884"/>
                  <a:ext cx="80" cy="1"/>
                </a:xfrm>
                <a:prstGeom prst="line">
                  <a:avLst/>
                </a:prstGeom>
                <a:noFill/>
                <a:ln w="50800">
                  <a:solidFill>
                    <a:srgbClr val="00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595" name="Line 125"/>
                <p:cNvSpPr>
                  <a:spLocks noChangeShapeType="1"/>
                </p:cNvSpPr>
                <p:nvPr/>
              </p:nvSpPr>
              <p:spPr bwMode="auto">
                <a:xfrm flipV="1">
                  <a:off x="4833" y="1873"/>
                  <a:ext cx="81" cy="11"/>
                </a:xfrm>
                <a:prstGeom prst="line">
                  <a:avLst/>
                </a:prstGeom>
                <a:noFill/>
                <a:ln w="50800">
                  <a:solidFill>
                    <a:srgbClr val="00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596" name="Line 126"/>
                <p:cNvSpPr>
                  <a:spLocks noChangeShapeType="1"/>
                </p:cNvSpPr>
                <p:nvPr/>
              </p:nvSpPr>
              <p:spPr bwMode="auto">
                <a:xfrm flipV="1">
                  <a:off x="4914" y="1863"/>
                  <a:ext cx="70" cy="10"/>
                </a:xfrm>
                <a:prstGeom prst="line">
                  <a:avLst/>
                </a:prstGeom>
                <a:noFill/>
                <a:ln w="50800">
                  <a:solidFill>
                    <a:srgbClr val="00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597" name="Line 127"/>
                <p:cNvSpPr>
                  <a:spLocks noChangeShapeType="1"/>
                </p:cNvSpPr>
                <p:nvPr/>
              </p:nvSpPr>
              <p:spPr bwMode="auto">
                <a:xfrm>
                  <a:off x="4984" y="1863"/>
                  <a:ext cx="81" cy="1"/>
                </a:xfrm>
                <a:prstGeom prst="line">
                  <a:avLst/>
                </a:prstGeom>
                <a:noFill/>
                <a:ln w="50800">
                  <a:solidFill>
                    <a:srgbClr val="0099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sp>
        <p:nvSpPr>
          <p:cNvPr id="15385" name="Rectangle 128"/>
          <p:cNvSpPr>
            <a:spLocks noChangeArrowheads="1"/>
          </p:cNvSpPr>
          <p:nvPr/>
        </p:nvSpPr>
        <p:spPr bwMode="auto">
          <a:xfrm>
            <a:off x="1066800" y="5868988"/>
            <a:ext cx="652463" cy="427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algn="l" eaLnBrk="1" hangingPunct="1"/>
            <a:r>
              <a:rPr lang="en-US" altLang="en-US" sz="2800">
                <a:latin typeface="Times New Roman" panose="02020603050405020304" pitchFamily="18" charset="0"/>
              </a:rPr>
              <a:t>-100</a:t>
            </a:r>
          </a:p>
        </p:txBody>
      </p:sp>
      <p:sp>
        <p:nvSpPr>
          <p:cNvPr id="15386" name="Rectangle 129"/>
          <p:cNvSpPr>
            <a:spLocks noChangeArrowheads="1"/>
          </p:cNvSpPr>
          <p:nvPr/>
        </p:nvSpPr>
        <p:spPr bwMode="auto">
          <a:xfrm>
            <a:off x="1541463" y="4160838"/>
            <a:ext cx="177800" cy="427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algn="l" eaLnBrk="1" hangingPunct="1"/>
            <a:r>
              <a:rPr lang="en-US" altLang="en-US" sz="2800">
                <a:latin typeface="Times New Roman" panose="02020603050405020304" pitchFamily="18" charset="0"/>
              </a:rPr>
              <a:t>0</a:t>
            </a:r>
          </a:p>
        </p:txBody>
      </p:sp>
      <p:sp>
        <p:nvSpPr>
          <p:cNvPr id="15387" name="Rectangle 130"/>
          <p:cNvSpPr>
            <a:spLocks noChangeArrowheads="1"/>
          </p:cNvSpPr>
          <p:nvPr/>
        </p:nvSpPr>
        <p:spPr bwMode="auto">
          <a:xfrm>
            <a:off x="1185863" y="2438400"/>
            <a:ext cx="533400" cy="427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algn="l" eaLnBrk="1" hangingPunct="1"/>
            <a:r>
              <a:rPr lang="en-US" altLang="en-US" sz="2800">
                <a:latin typeface="Times New Roman" panose="02020603050405020304" pitchFamily="18" charset="0"/>
              </a:rPr>
              <a:t>100</a:t>
            </a:r>
          </a:p>
        </p:txBody>
      </p:sp>
      <p:sp>
        <p:nvSpPr>
          <p:cNvPr id="15388" name="Rectangle 131"/>
          <p:cNvSpPr>
            <a:spLocks noChangeArrowheads="1"/>
          </p:cNvSpPr>
          <p:nvPr/>
        </p:nvSpPr>
        <p:spPr bwMode="auto">
          <a:xfrm>
            <a:off x="2967038" y="4568825"/>
            <a:ext cx="3429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0800">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algn="l" eaLnBrk="1" hangingPunct="1"/>
            <a:r>
              <a:rPr lang="en-US" altLang="en-US">
                <a:latin typeface="Times New Roman" panose="02020603050405020304" pitchFamily="18" charset="0"/>
              </a:rPr>
              <a:t>200</a:t>
            </a:r>
          </a:p>
        </p:txBody>
      </p:sp>
      <p:sp>
        <p:nvSpPr>
          <p:cNvPr id="15389" name="Rectangle 132"/>
          <p:cNvSpPr>
            <a:spLocks noChangeArrowheads="1"/>
          </p:cNvSpPr>
          <p:nvPr/>
        </p:nvSpPr>
        <p:spPr bwMode="auto">
          <a:xfrm>
            <a:off x="4195763" y="4568825"/>
            <a:ext cx="3429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0800">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algn="l" eaLnBrk="1" hangingPunct="1"/>
            <a:r>
              <a:rPr lang="en-US" altLang="en-US">
                <a:latin typeface="Times New Roman" panose="02020603050405020304" pitchFamily="18" charset="0"/>
              </a:rPr>
              <a:t>400</a:t>
            </a:r>
          </a:p>
        </p:txBody>
      </p:sp>
      <p:sp>
        <p:nvSpPr>
          <p:cNvPr id="15390" name="Rectangle 133"/>
          <p:cNvSpPr>
            <a:spLocks noChangeArrowheads="1"/>
          </p:cNvSpPr>
          <p:nvPr/>
        </p:nvSpPr>
        <p:spPr bwMode="auto">
          <a:xfrm>
            <a:off x="5424488" y="4568825"/>
            <a:ext cx="3429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0800">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algn="l" eaLnBrk="1" hangingPunct="1"/>
            <a:r>
              <a:rPr lang="en-US" altLang="en-US">
                <a:latin typeface="Times New Roman" panose="02020603050405020304" pitchFamily="18" charset="0"/>
              </a:rPr>
              <a:t>600</a:t>
            </a:r>
          </a:p>
        </p:txBody>
      </p:sp>
      <p:sp>
        <p:nvSpPr>
          <p:cNvPr id="15391" name="Rectangle 134"/>
          <p:cNvSpPr>
            <a:spLocks noChangeArrowheads="1"/>
          </p:cNvSpPr>
          <p:nvPr/>
        </p:nvSpPr>
        <p:spPr bwMode="auto">
          <a:xfrm>
            <a:off x="6651625" y="4568825"/>
            <a:ext cx="3429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0800">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algn="l" eaLnBrk="1" hangingPunct="1"/>
            <a:r>
              <a:rPr lang="en-US" altLang="en-US">
                <a:latin typeface="Times New Roman" panose="02020603050405020304" pitchFamily="18" charset="0"/>
              </a:rPr>
              <a:t>800</a:t>
            </a:r>
          </a:p>
        </p:txBody>
      </p:sp>
      <p:sp>
        <p:nvSpPr>
          <p:cNvPr id="15392" name="Rectangle 135"/>
          <p:cNvSpPr>
            <a:spLocks noChangeArrowheads="1"/>
          </p:cNvSpPr>
          <p:nvPr/>
        </p:nvSpPr>
        <p:spPr bwMode="auto">
          <a:xfrm>
            <a:off x="7816850" y="4568825"/>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0800">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algn="l" eaLnBrk="1" hangingPunct="1"/>
            <a:r>
              <a:rPr lang="en-US" altLang="en-US">
                <a:latin typeface="Times New Roman" panose="02020603050405020304" pitchFamily="18" charset="0"/>
              </a:rPr>
              <a:t>1000</a:t>
            </a:r>
          </a:p>
        </p:txBody>
      </p:sp>
      <p:sp>
        <p:nvSpPr>
          <p:cNvPr id="15393" name="Rectangle 136"/>
          <p:cNvSpPr>
            <a:spLocks noChangeArrowheads="1"/>
          </p:cNvSpPr>
          <p:nvPr/>
        </p:nvSpPr>
        <p:spPr bwMode="auto">
          <a:xfrm>
            <a:off x="3581400" y="5761038"/>
            <a:ext cx="2733675"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algn="l" eaLnBrk="1" hangingPunct="1"/>
            <a:r>
              <a:rPr lang="en-US" altLang="en-US" sz="2400">
                <a:latin typeface="Times New Roman" panose="02020603050405020304" pitchFamily="18" charset="0"/>
              </a:rPr>
              <a:t>Number of coin tosses</a:t>
            </a:r>
          </a:p>
        </p:txBody>
      </p:sp>
      <p:sp>
        <p:nvSpPr>
          <p:cNvPr id="15394" name="Rectangle 137"/>
          <p:cNvSpPr>
            <a:spLocks noChangeArrowheads="1"/>
          </p:cNvSpPr>
          <p:nvPr/>
        </p:nvSpPr>
        <p:spPr bwMode="auto">
          <a:xfrm rot="-5400000">
            <a:off x="-1087438" y="4135438"/>
            <a:ext cx="3668713" cy="427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algn="l" eaLnBrk="1" hangingPunct="1"/>
            <a:r>
              <a:rPr lang="en-US" altLang="en-US" sz="2800">
                <a:latin typeface="Times New Roman" panose="02020603050405020304" pitchFamily="18" charset="0"/>
              </a:rPr>
              <a:t>Excess of heads over tails</a:t>
            </a:r>
          </a:p>
        </p:txBody>
      </p:sp>
      <p:grpSp>
        <p:nvGrpSpPr>
          <p:cNvPr id="7" name="Group 138"/>
          <p:cNvGrpSpPr>
            <a:grpSpLocks/>
          </p:cNvGrpSpPr>
          <p:nvPr/>
        </p:nvGrpSpPr>
        <p:grpSpPr bwMode="auto">
          <a:xfrm>
            <a:off x="1898650" y="1585913"/>
            <a:ext cx="6142038" cy="2968625"/>
            <a:chOff x="1196" y="999"/>
            <a:chExt cx="3869" cy="1870"/>
          </a:xfrm>
        </p:grpSpPr>
        <p:sp>
          <p:nvSpPr>
            <p:cNvPr id="15397" name="Line 139"/>
            <p:cNvSpPr>
              <a:spLocks noChangeShapeType="1"/>
            </p:cNvSpPr>
            <p:nvPr/>
          </p:nvSpPr>
          <p:spPr bwMode="auto">
            <a:xfrm>
              <a:off x="1196" y="2768"/>
              <a:ext cx="80" cy="70"/>
            </a:xfrm>
            <a:prstGeom prst="line">
              <a:avLst/>
            </a:prstGeom>
            <a:noFill/>
            <a:ln w="50800">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398" name="Line 140"/>
            <p:cNvSpPr>
              <a:spLocks noChangeShapeType="1"/>
            </p:cNvSpPr>
            <p:nvPr/>
          </p:nvSpPr>
          <p:spPr bwMode="auto">
            <a:xfrm>
              <a:off x="1276" y="2838"/>
              <a:ext cx="70" cy="20"/>
            </a:xfrm>
            <a:prstGeom prst="line">
              <a:avLst/>
            </a:prstGeom>
            <a:noFill/>
            <a:ln w="50800">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399" name="Line 141"/>
            <p:cNvSpPr>
              <a:spLocks noChangeShapeType="1"/>
            </p:cNvSpPr>
            <p:nvPr/>
          </p:nvSpPr>
          <p:spPr bwMode="auto">
            <a:xfrm>
              <a:off x="1346" y="2858"/>
              <a:ext cx="81" cy="10"/>
            </a:xfrm>
            <a:prstGeom prst="line">
              <a:avLst/>
            </a:prstGeom>
            <a:noFill/>
            <a:ln w="50800">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400" name="Line 142"/>
            <p:cNvSpPr>
              <a:spLocks noChangeShapeType="1"/>
            </p:cNvSpPr>
            <p:nvPr/>
          </p:nvSpPr>
          <p:spPr bwMode="auto">
            <a:xfrm>
              <a:off x="1427" y="2868"/>
              <a:ext cx="80" cy="1"/>
            </a:xfrm>
            <a:prstGeom prst="line">
              <a:avLst/>
            </a:prstGeom>
            <a:noFill/>
            <a:ln w="50800">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401" name="Line 143"/>
            <p:cNvSpPr>
              <a:spLocks noChangeShapeType="1"/>
            </p:cNvSpPr>
            <p:nvPr/>
          </p:nvSpPr>
          <p:spPr bwMode="auto">
            <a:xfrm>
              <a:off x="1507" y="2868"/>
              <a:ext cx="81" cy="1"/>
            </a:xfrm>
            <a:prstGeom prst="line">
              <a:avLst/>
            </a:prstGeom>
            <a:noFill/>
            <a:ln w="50800">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402" name="Line 144"/>
            <p:cNvSpPr>
              <a:spLocks noChangeShapeType="1"/>
            </p:cNvSpPr>
            <p:nvPr/>
          </p:nvSpPr>
          <p:spPr bwMode="auto">
            <a:xfrm>
              <a:off x="1588" y="2868"/>
              <a:ext cx="70" cy="1"/>
            </a:xfrm>
            <a:prstGeom prst="line">
              <a:avLst/>
            </a:prstGeom>
            <a:noFill/>
            <a:ln w="50800">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403" name="Line 145"/>
            <p:cNvSpPr>
              <a:spLocks noChangeShapeType="1"/>
            </p:cNvSpPr>
            <p:nvPr/>
          </p:nvSpPr>
          <p:spPr bwMode="auto">
            <a:xfrm>
              <a:off x="1658" y="2868"/>
              <a:ext cx="80" cy="1"/>
            </a:xfrm>
            <a:prstGeom prst="line">
              <a:avLst/>
            </a:prstGeom>
            <a:noFill/>
            <a:ln w="50800">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404" name="Line 146"/>
            <p:cNvSpPr>
              <a:spLocks noChangeShapeType="1"/>
            </p:cNvSpPr>
            <p:nvPr/>
          </p:nvSpPr>
          <p:spPr bwMode="auto">
            <a:xfrm flipV="1">
              <a:off x="1738" y="2858"/>
              <a:ext cx="81" cy="10"/>
            </a:xfrm>
            <a:prstGeom prst="line">
              <a:avLst/>
            </a:prstGeom>
            <a:noFill/>
            <a:ln w="50800">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405" name="Line 147"/>
            <p:cNvSpPr>
              <a:spLocks noChangeShapeType="1"/>
            </p:cNvSpPr>
            <p:nvPr/>
          </p:nvSpPr>
          <p:spPr bwMode="auto">
            <a:xfrm>
              <a:off x="1819" y="2858"/>
              <a:ext cx="70" cy="1"/>
            </a:xfrm>
            <a:prstGeom prst="line">
              <a:avLst/>
            </a:prstGeom>
            <a:noFill/>
            <a:ln w="50800">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406" name="Line 148"/>
            <p:cNvSpPr>
              <a:spLocks noChangeShapeType="1"/>
            </p:cNvSpPr>
            <p:nvPr/>
          </p:nvSpPr>
          <p:spPr bwMode="auto">
            <a:xfrm flipV="1">
              <a:off x="1889" y="2848"/>
              <a:ext cx="80" cy="10"/>
            </a:xfrm>
            <a:prstGeom prst="line">
              <a:avLst/>
            </a:prstGeom>
            <a:noFill/>
            <a:ln w="50800">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407" name="Line 149"/>
            <p:cNvSpPr>
              <a:spLocks noChangeShapeType="1"/>
            </p:cNvSpPr>
            <p:nvPr/>
          </p:nvSpPr>
          <p:spPr bwMode="auto">
            <a:xfrm>
              <a:off x="1969" y="2848"/>
              <a:ext cx="81" cy="1"/>
            </a:xfrm>
            <a:prstGeom prst="line">
              <a:avLst/>
            </a:prstGeom>
            <a:noFill/>
            <a:ln w="50800">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408" name="Line 150"/>
            <p:cNvSpPr>
              <a:spLocks noChangeShapeType="1"/>
            </p:cNvSpPr>
            <p:nvPr/>
          </p:nvSpPr>
          <p:spPr bwMode="auto">
            <a:xfrm flipV="1">
              <a:off x="2050" y="2838"/>
              <a:ext cx="70" cy="10"/>
            </a:xfrm>
            <a:prstGeom prst="line">
              <a:avLst/>
            </a:prstGeom>
            <a:noFill/>
            <a:ln w="50800">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409" name="Line 151"/>
            <p:cNvSpPr>
              <a:spLocks noChangeShapeType="1"/>
            </p:cNvSpPr>
            <p:nvPr/>
          </p:nvSpPr>
          <p:spPr bwMode="auto">
            <a:xfrm flipV="1">
              <a:off x="2120" y="2828"/>
              <a:ext cx="81" cy="10"/>
            </a:xfrm>
            <a:prstGeom prst="line">
              <a:avLst/>
            </a:prstGeom>
            <a:noFill/>
            <a:ln w="50800">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410" name="Line 152"/>
            <p:cNvSpPr>
              <a:spLocks noChangeShapeType="1"/>
            </p:cNvSpPr>
            <p:nvPr/>
          </p:nvSpPr>
          <p:spPr bwMode="auto">
            <a:xfrm flipV="1">
              <a:off x="2201" y="2818"/>
              <a:ext cx="80" cy="10"/>
            </a:xfrm>
            <a:prstGeom prst="line">
              <a:avLst/>
            </a:prstGeom>
            <a:noFill/>
            <a:ln w="50800">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411" name="Line 153"/>
            <p:cNvSpPr>
              <a:spLocks noChangeShapeType="1"/>
            </p:cNvSpPr>
            <p:nvPr/>
          </p:nvSpPr>
          <p:spPr bwMode="auto">
            <a:xfrm flipV="1">
              <a:off x="2281" y="2808"/>
              <a:ext cx="80" cy="10"/>
            </a:xfrm>
            <a:prstGeom prst="line">
              <a:avLst/>
            </a:prstGeom>
            <a:noFill/>
            <a:ln w="50800">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412" name="Line 154"/>
            <p:cNvSpPr>
              <a:spLocks noChangeShapeType="1"/>
            </p:cNvSpPr>
            <p:nvPr/>
          </p:nvSpPr>
          <p:spPr bwMode="auto">
            <a:xfrm>
              <a:off x="2361" y="2808"/>
              <a:ext cx="71" cy="1"/>
            </a:xfrm>
            <a:prstGeom prst="line">
              <a:avLst/>
            </a:prstGeom>
            <a:noFill/>
            <a:ln w="50800">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413" name="Line 155"/>
            <p:cNvSpPr>
              <a:spLocks noChangeShapeType="1"/>
            </p:cNvSpPr>
            <p:nvPr/>
          </p:nvSpPr>
          <p:spPr bwMode="auto">
            <a:xfrm flipV="1">
              <a:off x="2432" y="2798"/>
              <a:ext cx="80" cy="10"/>
            </a:xfrm>
            <a:prstGeom prst="line">
              <a:avLst/>
            </a:prstGeom>
            <a:noFill/>
            <a:ln w="50800">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414" name="Line 156"/>
            <p:cNvSpPr>
              <a:spLocks noChangeShapeType="1"/>
            </p:cNvSpPr>
            <p:nvPr/>
          </p:nvSpPr>
          <p:spPr bwMode="auto">
            <a:xfrm flipV="1">
              <a:off x="2512" y="2788"/>
              <a:ext cx="81" cy="10"/>
            </a:xfrm>
            <a:prstGeom prst="line">
              <a:avLst/>
            </a:prstGeom>
            <a:noFill/>
            <a:ln w="50800">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415" name="Line 157"/>
            <p:cNvSpPr>
              <a:spLocks noChangeShapeType="1"/>
            </p:cNvSpPr>
            <p:nvPr/>
          </p:nvSpPr>
          <p:spPr bwMode="auto">
            <a:xfrm flipV="1">
              <a:off x="2593" y="2778"/>
              <a:ext cx="70" cy="10"/>
            </a:xfrm>
            <a:prstGeom prst="line">
              <a:avLst/>
            </a:prstGeom>
            <a:noFill/>
            <a:ln w="50800">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416" name="Line 158"/>
            <p:cNvSpPr>
              <a:spLocks noChangeShapeType="1"/>
            </p:cNvSpPr>
            <p:nvPr/>
          </p:nvSpPr>
          <p:spPr bwMode="auto">
            <a:xfrm flipV="1">
              <a:off x="2663" y="2768"/>
              <a:ext cx="80" cy="10"/>
            </a:xfrm>
            <a:prstGeom prst="line">
              <a:avLst/>
            </a:prstGeom>
            <a:noFill/>
            <a:ln w="50800">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417" name="Line 159"/>
            <p:cNvSpPr>
              <a:spLocks noChangeShapeType="1"/>
            </p:cNvSpPr>
            <p:nvPr/>
          </p:nvSpPr>
          <p:spPr bwMode="auto">
            <a:xfrm flipV="1">
              <a:off x="2743" y="2748"/>
              <a:ext cx="81" cy="20"/>
            </a:xfrm>
            <a:prstGeom prst="line">
              <a:avLst/>
            </a:prstGeom>
            <a:noFill/>
            <a:ln w="50800">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418" name="Line 160"/>
            <p:cNvSpPr>
              <a:spLocks noChangeShapeType="1"/>
            </p:cNvSpPr>
            <p:nvPr/>
          </p:nvSpPr>
          <p:spPr bwMode="auto">
            <a:xfrm flipV="1">
              <a:off x="2824" y="2738"/>
              <a:ext cx="70" cy="10"/>
            </a:xfrm>
            <a:prstGeom prst="line">
              <a:avLst/>
            </a:prstGeom>
            <a:noFill/>
            <a:ln w="50800">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419" name="Line 161"/>
            <p:cNvSpPr>
              <a:spLocks noChangeShapeType="1"/>
            </p:cNvSpPr>
            <p:nvPr/>
          </p:nvSpPr>
          <p:spPr bwMode="auto">
            <a:xfrm flipV="1">
              <a:off x="2894" y="2728"/>
              <a:ext cx="80" cy="10"/>
            </a:xfrm>
            <a:prstGeom prst="line">
              <a:avLst/>
            </a:prstGeom>
            <a:noFill/>
            <a:ln w="50800">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420" name="Line 162"/>
            <p:cNvSpPr>
              <a:spLocks noChangeShapeType="1"/>
            </p:cNvSpPr>
            <p:nvPr/>
          </p:nvSpPr>
          <p:spPr bwMode="auto">
            <a:xfrm flipV="1">
              <a:off x="2974" y="2718"/>
              <a:ext cx="81" cy="10"/>
            </a:xfrm>
            <a:prstGeom prst="line">
              <a:avLst/>
            </a:prstGeom>
            <a:noFill/>
            <a:ln w="50800">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421" name="Line 163"/>
            <p:cNvSpPr>
              <a:spLocks noChangeShapeType="1"/>
            </p:cNvSpPr>
            <p:nvPr/>
          </p:nvSpPr>
          <p:spPr bwMode="auto">
            <a:xfrm flipV="1">
              <a:off x="3055" y="2708"/>
              <a:ext cx="80" cy="10"/>
            </a:xfrm>
            <a:prstGeom prst="line">
              <a:avLst/>
            </a:prstGeom>
            <a:noFill/>
            <a:ln w="50800">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422" name="Line 164"/>
            <p:cNvSpPr>
              <a:spLocks noChangeShapeType="1"/>
            </p:cNvSpPr>
            <p:nvPr/>
          </p:nvSpPr>
          <p:spPr bwMode="auto">
            <a:xfrm flipV="1">
              <a:off x="3135" y="2698"/>
              <a:ext cx="70" cy="10"/>
            </a:xfrm>
            <a:prstGeom prst="line">
              <a:avLst/>
            </a:prstGeom>
            <a:noFill/>
            <a:ln w="50800">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423" name="Line 165"/>
            <p:cNvSpPr>
              <a:spLocks noChangeShapeType="1"/>
            </p:cNvSpPr>
            <p:nvPr/>
          </p:nvSpPr>
          <p:spPr bwMode="auto">
            <a:xfrm flipV="1">
              <a:off x="3205" y="2677"/>
              <a:ext cx="81" cy="21"/>
            </a:xfrm>
            <a:prstGeom prst="line">
              <a:avLst/>
            </a:prstGeom>
            <a:noFill/>
            <a:ln w="50800">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424" name="Line 166"/>
            <p:cNvSpPr>
              <a:spLocks noChangeShapeType="1"/>
            </p:cNvSpPr>
            <p:nvPr/>
          </p:nvSpPr>
          <p:spPr bwMode="auto">
            <a:xfrm flipV="1">
              <a:off x="3286" y="2667"/>
              <a:ext cx="80" cy="10"/>
            </a:xfrm>
            <a:prstGeom prst="line">
              <a:avLst/>
            </a:prstGeom>
            <a:noFill/>
            <a:ln w="50800">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425" name="Line 167"/>
            <p:cNvSpPr>
              <a:spLocks noChangeShapeType="1"/>
            </p:cNvSpPr>
            <p:nvPr/>
          </p:nvSpPr>
          <p:spPr bwMode="auto">
            <a:xfrm flipV="1">
              <a:off x="3366" y="2657"/>
              <a:ext cx="71" cy="10"/>
            </a:xfrm>
            <a:prstGeom prst="line">
              <a:avLst/>
            </a:prstGeom>
            <a:noFill/>
            <a:ln w="50800">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426" name="Line 168"/>
            <p:cNvSpPr>
              <a:spLocks noChangeShapeType="1"/>
            </p:cNvSpPr>
            <p:nvPr/>
          </p:nvSpPr>
          <p:spPr bwMode="auto">
            <a:xfrm flipV="1">
              <a:off x="3437" y="2647"/>
              <a:ext cx="80" cy="10"/>
            </a:xfrm>
            <a:prstGeom prst="line">
              <a:avLst/>
            </a:prstGeom>
            <a:noFill/>
            <a:ln w="50800">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427" name="Line 169"/>
            <p:cNvSpPr>
              <a:spLocks noChangeShapeType="1"/>
            </p:cNvSpPr>
            <p:nvPr/>
          </p:nvSpPr>
          <p:spPr bwMode="auto">
            <a:xfrm flipV="1">
              <a:off x="3517" y="2627"/>
              <a:ext cx="80" cy="20"/>
            </a:xfrm>
            <a:prstGeom prst="line">
              <a:avLst/>
            </a:prstGeom>
            <a:noFill/>
            <a:ln w="50800">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428" name="Line 170"/>
            <p:cNvSpPr>
              <a:spLocks noChangeShapeType="1"/>
            </p:cNvSpPr>
            <p:nvPr/>
          </p:nvSpPr>
          <p:spPr bwMode="auto">
            <a:xfrm flipV="1">
              <a:off x="3597" y="2617"/>
              <a:ext cx="71" cy="10"/>
            </a:xfrm>
            <a:prstGeom prst="line">
              <a:avLst/>
            </a:prstGeom>
            <a:noFill/>
            <a:ln w="50800">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429" name="Line 171"/>
            <p:cNvSpPr>
              <a:spLocks noChangeShapeType="1"/>
            </p:cNvSpPr>
            <p:nvPr/>
          </p:nvSpPr>
          <p:spPr bwMode="auto">
            <a:xfrm flipV="1">
              <a:off x="3668" y="2607"/>
              <a:ext cx="80" cy="10"/>
            </a:xfrm>
            <a:prstGeom prst="line">
              <a:avLst/>
            </a:prstGeom>
            <a:noFill/>
            <a:ln w="50800">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430" name="Line 172"/>
            <p:cNvSpPr>
              <a:spLocks noChangeShapeType="1"/>
            </p:cNvSpPr>
            <p:nvPr/>
          </p:nvSpPr>
          <p:spPr bwMode="auto">
            <a:xfrm flipV="1">
              <a:off x="3748" y="2587"/>
              <a:ext cx="81" cy="20"/>
            </a:xfrm>
            <a:prstGeom prst="line">
              <a:avLst/>
            </a:prstGeom>
            <a:noFill/>
            <a:ln w="50800">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431" name="Line 173"/>
            <p:cNvSpPr>
              <a:spLocks noChangeShapeType="1"/>
            </p:cNvSpPr>
            <p:nvPr/>
          </p:nvSpPr>
          <p:spPr bwMode="auto">
            <a:xfrm flipV="1">
              <a:off x="3829" y="2577"/>
              <a:ext cx="80" cy="10"/>
            </a:xfrm>
            <a:prstGeom prst="line">
              <a:avLst/>
            </a:prstGeom>
            <a:noFill/>
            <a:ln w="50800">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432" name="Line 174"/>
            <p:cNvSpPr>
              <a:spLocks noChangeShapeType="1"/>
            </p:cNvSpPr>
            <p:nvPr/>
          </p:nvSpPr>
          <p:spPr bwMode="auto">
            <a:xfrm flipV="1">
              <a:off x="3909" y="2567"/>
              <a:ext cx="70" cy="10"/>
            </a:xfrm>
            <a:prstGeom prst="line">
              <a:avLst/>
            </a:prstGeom>
            <a:noFill/>
            <a:ln w="50800">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433" name="Line 175"/>
            <p:cNvSpPr>
              <a:spLocks noChangeShapeType="1"/>
            </p:cNvSpPr>
            <p:nvPr/>
          </p:nvSpPr>
          <p:spPr bwMode="auto">
            <a:xfrm flipV="1">
              <a:off x="3979" y="2547"/>
              <a:ext cx="81" cy="20"/>
            </a:xfrm>
            <a:prstGeom prst="line">
              <a:avLst/>
            </a:prstGeom>
            <a:noFill/>
            <a:ln w="50800">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434" name="Line 176"/>
            <p:cNvSpPr>
              <a:spLocks noChangeShapeType="1"/>
            </p:cNvSpPr>
            <p:nvPr/>
          </p:nvSpPr>
          <p:spPr bwMode="auto">
            <a:xfrm flipV="1">
              <a:off x="4060" y="2537"/>
              <a:ext cx="80" cy="10"/>
            </a:xfrm>
            <a:prstGeom prst="line">
              <a:avLst/>
            </a:prstGeom>
            <a:noFill/>
            <a:ln w="50800">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435" name="Line 177"/>
            <p:cNvSpPr>
              <a:spLocks noChangeShapeType="1"/>
            </p:cNvSpPr>
            <p:nvPr/>
          </p:nvSpPr>
          <p:spPr bwMode="auto">
            <a:xfrm flipV="1">
              <a:off x="4140" y="2527"/>
              <a:ext cx="70" cy="10"/>
            </a:xfrm>
            <a:prstGeom prst="line">
              <a:avLst/>
            </a:prstGeom>
            <a:noFill/>
            <a:ln w="50800">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436" name="Line 178"/>
            <p:cNvSpPr>
              <a:spLocks noChangeShapeType="1"/>
            </p:cNvSpPr>
            <p:nvPr/>
          </p:nvSpPr>
          <p:spPr bwMode="auto">
            <a:xfrm flipV="1">
              <a:off x="4210" y="2507"/>
              <a:ext cx="81" cy="20"/>
            </a:xfrm>
            <a:prstGeom prst="line">
              <a:avLst/>
            </a:prstGeom>
            <a:noFill/>
            <a:ln w="50800">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437" name="Line 179"/>
            <p:cNvSpPr>
              <a:spLocks noChangeShapeType="1"/>
            </p:cNvSpPr>
            <p:nvPr/>
          </p:nvSpPr>
          <p:spPr bwMode="auto">
            <a:xfrm flipV="1">
              <a:off x="4291" y="2497"/>
              <a:ext cx="80" cy="10"/>
            </a:xfrm>
            <a:prstGeom prst="line">
              <a:avLst/>
            </a:prstGeom>
            <a:noFill/>
            <a:ln w="50800">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438" name="Line 180"/>
            <p:cNvSpPr>
              <a:spLocks noChangeShapeType="1"/>
            </p:cNvSpPr>
            <p:nvPr/>
          </p:nvSpPr>
          <p:spPr bwMode="auto">
            <a:xfrm flipV="1">
              <a:off x="4371" y="2486"/>
              <a:ext cx="70" cy="11"/>
            </a:xfrm>
            <a:prstGeom prst="line">
              <a:avLst/>
            </a:prstGeom>
            <a:noFill/>
            <a:ln w="50800">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439" name="Line 181"/>
            <p:cNvSpPr>
              <a:spLocks noChangeShapeType="1"/>
            </p:cNvSpPr>
            <p:nvPr/>
          </p:nvSpPr>
          <p:spPr bwMode="auto">
            <a:xfrm flipV="1">
              <a:off x="4441" y="2466"/>
              <a:ext cx="81" cy="20"/>
            </a:xfrm>
            <a:prstGeom prst="line">
              <a:avLst/>
            </a:prstGeom>
            <a:noFill/>
            <a:ln w="50800">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440" name="Line 182"/>
            <p:cNvSpPr>
              <a:spLocks noChangeShapeType="1"/>
            </p:cNvSpPr>
            <p:nvPr/>
          </p:nvSpPr>
          <p:spPr bwMode="auto">
            <a:xfrm flipV="1">
              <a:off x="4522" y="2456"/>
              <a:ext cx="80" cy="10"/>
            </a:xfrm>
            <a:prstGeom prst="line">
              <a:avLst/>
            </a:prstGeom>
            <a:noFill/>
            <a:ln w="50800">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441" name="Line 183"/>
            <p:cNvSpPr>
              <a:spLocks noChangeShapeType="1"/>
            </p:cNvSpPr>
            <p:nvPr/>
          </p:nvSpPr>
          <p:spPr bwMode="auto">
            <a:xfrm flipV="1">
              <a:off x="4602" y="2436"/>
              <a:ext cx="81" cy="20"/>
            </a:xfrm>
            <a:prstGeom prst="line">
              <a:avLst/>
            </a:prstGeom>
            <a:noFill/>
            <a:ln w="50800">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442" name="Line 184"/>
            <p:cNvSpPr>
              <a:spLocks noChangeShapeType="1"/>
            </p:cNvSpPr>
            <p:nvPr/>
          </p:nvSpPr>
          <p:spPr bwMode="auto">
            <a:xfrm flipV="1">
              <a:off x="4683" y="2426"/>
              <a:ext cx="70" cy="10"/>
            </a:xfrm>
            <a:prstGeom prst="line">
              <a:avLst/>
            </a:prstGeom>
            <a:noFill/>
            <a:ln w="50800">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443" name="Line 185"/>
            <p:cNvSpPr>
              <a:spLocks noChangeShapeType="1"/>
            </p:cNvSpPr>
            <p:nvPr/>
          </p:nvSpPr>
          <p:spPr bwMode="auto">
            <a:xfrm flipV="1">
              <a:off x="4753" y="2406"/>
              <a:ext cx="80" cy="20"/>
            </a:xfrm>
            <a:prstGeom prst="line">
              <a:avLst/>
            </a:prstGeom>
            <a:noFill/>
            <a:ln w="50800">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444" name="Line 186"/>
            <p:cNvSpPr>
              <a:spLocks noChangeShapeType="1"/>
            </p:cNvSpPr>
            <p:nvPr/>
          </p:nvSpPr>
          <p:spPr bwMode="auto">
            <a:xfrm flipV="1">
              <a:off x="4833" y="2396"/>
              <a:ext cx="81" cy="10"/>
            </a:xfrm>
            <a:prstGeom prst="line">
              <a:avLst/>
            </a:prstGeom>
            <a:noFill/>
            <a:ln w="50800">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445" name="Line 187"/>
            <p:cNvSpPr>
              <a:spLocks noChangeShapeType="1"/>
            </p:cNvSpPr>
            <p:nvPr/>
          </p:nvSpPr>
          <p:spPr bwMode="auto">
            <a:xfrm flipV="1">
              <a:off x="4914" y="2376"/>
              <a:ext cx="70" cy="20"/>
            </a:xfrm>
            <a:prstGeom prst="line">
              <a:avLst/>
            </a:prstGeom>
            <a:noFill/>
            <a:ln w="50800">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446" name="Line 188"/>
            <p:cNvSpPr>
              <a:spLocks noChangeShapeType="1"/>
            </p:cNvSpPr>
            <p:nvPr/>
          </p:nvSpPr>
          <p:spPr bwMode="auto">
            <a:xfrm flipV="1">
              <a:off x="4984" y="2366"/>
              <a:ext cx="81" cy="10"/>
            </a:xfrm>
            <a:prstGeom prst="line">
              <a:avLst/>
            </a:prstGeom>
            <a:noFill/>
            <a:ln w="50800">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447" name="Line 189"/>
            <p:cNvSpPr>
              <a:spLocks noChangeShapeType="1"/>
            </p:cNvSpPr>
            <p:nvPr/>
          </p:nvSpPr>
          <p:spPr bwMode="auto">
            <a:xfrm flipV="1">
              <a:off x="1196" y="2647"/>
              <a:ext cx="80" cy="121"/>
            </a:xfrm>
            <a:prstGeom prst="line">
              <a:avLst/>
            </a:prstGeom>
            <a:noFill/>
            <a:ln w="50800">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448" name="Line 190"/>
            <p:cNvSpPr>
              <a:spLocks noChangeShapeType="1"/>
            </p:cNvSpPr>
            <p:nvPr/>
          </p:nvSpPr>
          <p:spPr bwMode="auto">
            <a:xfrm flipV="1">
              <a:off x="1276" y="2587"/>
              <a:ext cx="70" cy="60"/>
            </a:xfrm>
            <a:prstGeom prst="line">
              <a:avLst/>
            </a:prstGeom>
            <a:noFill/>
            <a:ln w="50800">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449" name="Line 191"/>
            <p:cNvSpPr>
              <a:spLocks noChangeShapeType="1"/>
            </p:cNvSpPr>
            <p:nvPr/>
          </p:nvSpPr>
          <p:spPr bwMode="auto">
            <a:xfrm flipV="1">
              <a:off x="1346" y="2527"/>
              <a:ext cx="81" cy="60"/>
            </a:xfrm>
            <a:prstGeom prst="line">
              <a:avLst/>
            </a:prstGeom>
            <a:noFill/>
            <a:ln w="50800">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450" name="Line 192"/>
            <p:cNvSpPr>
              <a:spLocks noChangeShapeType="1"/>
            </p:cNvSpPr>
            <p:nvPr/>
          </p:nvSpPr>
          <p:spPr bwMode="auto">
            <a:xfrm flipV="1">
              <a:off x="1427" y="2486"/>
              <a:ext cx="80" cy="41"/>
            </a:xfrm>
            <a:prstGeom prst="line">
              <a:avLst/>
            </a:prstGeom>
            <a:noFill/>
            <a:ln w="50800">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451" name="Line 193"/>
            <p:cNvSpPr>
              <a:spLocks noChangeShapeType="1"/>
            </p:cNvSpPr>
            <p:nvPr/>
          </p:nvSpPr>
          <p:spPr bwMode="auto">
            <a:xfrm flipV="1">
              <a:off x="1507" y="2436"/>
              <a:ext cx="81" cy="50"/>
            </a:xfrm>
            <a:prstGeom prst="line">
              <a:avLst/>
            </a:prstGeom>
            <a:noFill/>
            <a:ln w="50800">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452" name="Line 194"/>
            <p:cNvSpPr>
              <a:spLocks noChangeShapeType="1"/>
            </p:cNvSpPr>
            <p:nvPr/>
          </p:nvSpPr>
          <p:spPr bwMode="auto">
            <a:xfrm flipV="1">
              <a:off x="1588" y="2396"/>
              <a:ext cx="70" cy="40"/>
            </a:xfrm>
            <a:prstGeom prst="line">
              <a:avLst/>
            </a:prstGeom>
            <a:noFill/>
            <a:ln w="50800">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453" name="Line 195"/>
            <p:cNvSpPr>
              <a:spLocks noChangeShapeType="1"/>
            </p:cNvSpPr>
            <p:nvPr/>
          </p:nvSpPr>
          <p:spPr bwMode="auto">
            <a:xfrm flipV="1">
              <a:off x="1658" y="2356"/>
              <a:ext cx="80" cy="40"/>
            </a:xfrm>
            <a:prstGeom prst="line">
              <a:avLst/>
            </a:prstGeom>
            <a:noFill/>
            <a:ln w="50800">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454" name="Line 196"/>
            <p:cNvSpPr>
              <a:spLocks noChangeShapeType="1"/>
            </p:cNvSpPr>
            <p:nvPr/>
          </p:nvSpPr>
          <p:spPr bwMode="auto">
            <a:xfrm flipV="1">
              <a:off x="1738" y="2316"/>
              <a:ext cx="81" cy="40"/>
            </a:xfrm>
            <a:prstGeom prst="line">
              <a:avLst/>
            </a:prstGeom>
            <a:noFill/>
            <a:ln w="50800">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455" name="Line 197"/>
            <p:cNvSpPr>
              <a:spLocks noChangeShapeType="1"/>
            </p:cNvSpPr>
            <p:nvPr/>
          </p:nvSpPr>
          <p:spPr bwMode="auto">
            <a:xfrm flipV="1">
              <a:off x="1819" y="2275"/>
              <a:ext cx="70" cy="41"/>
            </a:xfrm>
            <a:prstGeom prst="line">
              <a:avLst/>
            </a:prstGeom>
            <a:noFill/>
            <a:ln w="50800">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456" name="Line 198"/>
            <p:cNvSpPr>
              <a:spLocks noChangeShapeType="1"/>
            </p:cNvSpPr>
            <p:nvPr/>
          </p:nvSpPr>
          <p:spPr bwMode="auto">
            <a:xfrm flipV="1">
              <a:off x="1889" y="2245"/>
              <a:ext cx="80" cy="30"/>
            </a:xfrm>
            <a:prstGeom prst="line">
              <a:avLst/>
            </a:prstGeom>
            <a:noFill/>
            <a:ln w="50800">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457" name="Line 199"/>
            <p:cNvSpPr>
              <a:spLocks noChangeShapeType="1"/>
            </p:cNvSpPr>
            <p:nvPr/>
          </p:nvSpPr>
          <p:spPr bwMode="auto">
            <a:xfrm flipV="1">
              <a:off x="1969" y="2205"/>
              <a:ext cx="81" cy="40"/>
            </a:xfrm>
            <a:prstGeom prst="line">
              <a:avLst/>
            </a:prstGeom>
            <a:noFill/>
            <a:ln w="50800">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458" name="Line 200"/>
            <p:cNvSpPr>
              <a:spLocks noChangeShapeType="1"/>
            </p:cNvSpPr>
            <p:nvPr/>
          </p:nvSpPr>
          <p:spPr bwMode="auto">
            <a:xfrm flipV="1">
              <a:off x="2050" y="2165"/>
              <a:ext cx="70" cy="40"/>
            </a:xfrm>
            <a:prstGeom prst="line">
              <a:avLst/>
            </a:prstGeom>
            <a:noFill/>
            <a:ln w="50800">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459" name="Line 201"/>
            <p:cNvSpPr>
              <a:spLocks noChangeShapeType="1"/>
            </p:cNvSpPr>
            <p:nvPr/>
          </p:nvSpPr>
          <p:spPr bwMode="auto">
            <a:xfrm flipV="1">
              <a:off x="2120" y="2135"/>
              <a:ext cx="81" cy="30"/>
            </a:xfrm>
            <a:prstGeom prst="line">
              <a:avLst/>
            </a:prstGeom>
            <a:noFill/>
            <a:ln w="50800">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460" name="Line 202"/>
            <p:cNvSpPr>
              <a:spLocks noChangeShapeType="1"/>
            </p:cNvSpPr>
            <p:nvPr/>
          </p:nvSpPr>
          <p:spPr bwMode="auto">
            <a:xfrm flipV="1">
              <a:off x="2201" y="2094"/>
              <a:ext cx="80" cy="41"/>
            </a:xfrm>
            <a:prstGeom prst="line">
              <a:avLst/>
            </a:prstGeom>
            <a:noFill/>
            <a:ln w="50800">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461" name="Line 203"/>
            <p:cNvSpPr>
              <a:spLocks noChangeShapeType="1"/>
            </p:cNvSpPr>
            <p:nvPr/>
          </p:nvSpPr>
          <p:spPr bwMode="auto">
            <a:xfrm flipV="1">
              <a:off x="2281" y="2064"/>
              <a:ext cx="80" cy="30"/>
            </a:xfrm>
            <a:prstGeom prst="line">
              <a:avLst/>
            </a:prstGeom>
            <a:noFill/>
            <a:ln w="50800">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462" name="Line 204"/>
            <p:cNvSpPr>
              <a:spLocks noChangeShapeType="1"/>
            </p:cNvSpPr>
            <p:nvPr/>
          </p:nvSpPr>
          <p:spPr bwMode="auto">
            <a:xfrm flipV="1">
              <a:off x="2361" y="2034"/>
              <a:ext cx="71" cy="30"/>
            </a:xfrm>
            <a:prstGeom prst="line">
              <a:avLst/>
            </a:prstGeom>
            <a:noFill/>
            <a:ln w="50800">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463" name="Line 205"/>
            <p:cNvSpPr>
              <a:spLocks noChangeShapeType="1"/>
            </p:cNvSpPr>
            <p:nvPr/>
          </p:nvSpPr>
          <p:spPr bwMode="auto">
            <a:xfrm flipV="1">
              <a:off x="2432" y="1994"/>
              <a:ext cx="80" cy="40"/>
            </a:xfrm>
            <a:prstGeom prst="line">
              <a:avLst/>
            </a:prstGeom>
            <a:noFill/>
            <a:ln w="50800">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464" name="Line 206"/>
            <p:cNvSpPr>
              <a:spLocks noChangeShapeType="1"/>
            </p:cNvSpPr>
            <p:nvPr/>
          </p:nvSpPr>
          <p:spPr bwMode="auto">
            <a:xfrm flipV="1">
              <a:off x="2512" y="1964"/>
              <a:ext cx="81" cy="30"/>
            </a:xfrm>
            <a:prstGeom prst="line">
              <a:avLst/>
            </a:prstGeom>
            <a:noFill/>
            <a:ln w="50800">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465" name="Line 207"/>
            <p:cNvSpPr>
              <a:spLocks noChangeShapeType="1"/>
            </p:cNvSpPr>
            <p:nvPr/>
          </p:nvSpPr>
          <p:spPr bwMode="auto">
            <a:xfrm flipV="1">
              <a:off x="2593" y="1934"/>
              <a:ext cx="70" cy="30"/>
            </a:xfrm>
            <a:prstGeom prst="line">
              <a:avLst/>
            </a:prstGeom>
            <a:noFill/>
            <a:ln w="50800">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466" name="Line 208"/>
            <p:cNvSpPr>
              <a:spLocks noChangeShapeType="1"/>
            </p:cNvSpPr>
            <p:nvPr/>
          </p:nvSpPr>
          <p:spPr bwMode="auto">
            <a:xfrm flipV="1">
              <a:off x="2663" y="1903"/>
              <a:ext cx="80" cy="31"/>
            </a:xfrm>
            <a:prstGeom prst="line">
              <a:avLst/>
            </a:prstGeom>
            <a:noFill/>
            <a:ln w="50800">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467" name="Line 209"/>
            <p:cNvSpPr>
              <a:spLocks noChangeShapeType="1"/>
            </p:cNvSpPr>
            <p:nvPr/>
          </p:nvSpPr>
          <p:spPr bwMode="auto">
            <a:xfrm flipV="1">
              <a:off x="2743" y="1863"/>
              <a:ext cx="81" cy="40"/>
            </a:xfrm>
            <a:prstGeom prst="line">
              <a:avLst/>
            </a:prstGeom>
            <a:noFill/>
            <a:ln w="50800">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468" name="Line 210"/>
            <p:cNvSpPr>
              <a:spLocks noChangeShapeType="1"/>
            </p:cNvSpPr>
            <p:nvPr/>
          </p:nvSpPr>
          <p:spPr bwMode="auto">
            <a:xfrm flipV="1">
              <a:off x="2824" y="1833"/>
              <a:ext cx="70" cy="30"/>
            </a:xfrm>
            <a:prstGeom prst="line">
              <a:avLst/>
            </a:prstGeom>
            <a:noFill/>
            <a:ln w="50800">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469" name="Line 211"/>
            <p:cNvSpPr>
              <a:spLocks noChangeShapeType="1"/>
            </p:cNvSpPr>
            <p:nvPr/>
          </p:nvSpPr>
          <p:spPr bwMode="auto">
            <a:xfrm flipV="1">
              <a:off x="2894" y="1803"/>
              <a:ext cx="80" cy="30"/>
            </a:xfrm>
            <a:prstGeom prst="line">
              <a:avLst/>
            </a:prstGeom>
            <a:noFill/>
            <a:ln w="50800">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470" name="Line 212"/>
            <p:cNvSpPr>
              <a:spLocks noChangeShapeType="1"/>
            </p:cNvSpPr>
            <p:nvPr/>
          </p:nvSpPr>
          <p:spPr bwMode="auto">
            <a:xfrm flipV="1">
              <a:off x="2974" y="1773"/>
              <a:ext cx="81" cy="30"/>
            </a:xfrm>
            <a:prstGeom prst="line">
              <a:avLst/>
            </a:prstGeom>
            <a:noFill/>
            <a:ln w="50800">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471" name="Line 213"/>
            <p:cNvSpPr>
              <a:spLocks noChangeShapeType="1"/>
            </p:cNvSpPr>
            <p:nvPr/>
          </p:nvSpPr>
          <p:spPr bwMode="auto">
            <a:xfrm flipV="1">
              <a:off x="3055" y="1743"/>
              <a:ext cx="80" cy="30"/>
            </a:xfrm>
            <a:prstGeom prst="line">
              <a:avLst/>
            </a:prstGeom>
            <a:noFill/>
            <a:ln w="50800">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472" name="Line 214"/>
            <p:cNvSpPr>
              <a:spLocks noChangeShapeType="1"/>
            </p:cNvSpPr>
            <p:nvPr/>
          </p:nvSpPr>
          <p:spPr bwMode="auto">
            <a:xfrm flipV="1">
              <a:off x="3135" y="1713"/>
              <a:ext cx="70" cy="30"/>
            </a:xfrm>
            <a:prstGeom prst="line">
              <a:avLst/>
            </a:prstGeom>
            <a:noFill/>
            <a:ln w="50800">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473" name="Line 215"/>
            <p:cNvSpPr>
              <a:spLocks noChangeShapeType="1"/>
            </p:cNvSpPr>
            <p:nvPr/>
          </p:nvSpPr>
          <p:spPr bwMode="auto">
            <a:xfrm flipV="1">
              <a:off x="3205" y="1682"/>
              <a:ext cx="61" cy="31"/>
            </a:xfrm>
            <a:prstGeom prst="line">
              <a:avLst/>
            </a:prstGeom>
            <a:noFill/>
            <a:ln w="50800">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474" name="Line 216"/>
            <p:cNvSpPr>
              <a:spLocks noChangeShapeType="1"/>
            </p:cNvSpPr>
            <p:nvPr/>
          </p:nvSpPr>
          <p:spPr bwMode="auto">
            <a:xfrm flipV="1">
              <a:off x="3286" y="1642"/>
              <a:ext cx="80" cy="30"/>
            </a:xfrm>
            <a:prstGeom prst="line">
              <a:avLst/>
            </a:prstGeom>
            <a:noFill/>
            <a:ln w="50800">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475" name="Line 217"/>
            <p:cNvSpPr>
              <a:spLocks noChangeShapeType="1"/>
            </p:cNvSpPr>
            <p:nvPr/>
          </p:nvSpPr>
          <p:spPr bwMode="auto">
            <a:xfrm flipV="1">
              <a:off x="3366" y="1612"/>
              <a:ext cx="71" cy="30"/>
            </a:xfrm>
            <a:prstGeom prst="line">
              <a:avLst/>
            </a:prstGeom>
            <a:noFill/>
            <a:ln w="50800">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476" name="Line 218"/>
            <p:cNvSpPr>
              <a:spLocks noChangeShapeType="1"/>
            </p:cNvSpPr>
            <p:nvPr/>
          </p:nvSpPr>
          <p:spPr bwMode="auto">
            <a:xfrm flipV="1">
              <a:off x="3437" y="1582"/>
              <a:ext cx="80" cy="30"/>
            </a:xfrm>
            <a:prstGeom prst="line">
              <a:avLst/>
            </a:prstGeom>
            <a:noFill/>
            <a:ln w="50800">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477" name="Line 219"/>
            <p:cNvSpPr>
              <a:spLocks noChangeShapeType="1"/>
            </p:cNvSpPr>
            <p:nvPr/>
          </p:nvSpPr>
          <p:spPr bwMode="auto">
            <a:xfrm flipV="1">
              <a:off x="3517" y="1552"/>
              <a:ext cx="80" cy="30"/>
            </a:xfrm>
            <a:prstGeom prst="line">
              <a:avLst/>
            </a:prstGeom>
            <a:noFill/>
            <a:ln w="50800">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478" name="Line 220"/>
            <p:cNvSpPr>
              <a:spLocks noChangeShapeType="1"/>
            </p:cNvSpPr>
            <p:nvPr/>
          </p:nvSpPr>
          <p:spPr bwMode="auto">
            <a:xfrm flipV="1">
              <a:off x="3597" y="1522"/>
              <a:ext cx="71" cy="30"/>
            </a:xfrm>
            <a:prstGeom prst="line">
              <a:avLst/>
            </a:prstGeom>
            <a:noFill/>
            <a:ln w="50800">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479" name="Line 221"/>
            <p:cNvSpPr>
              <a:spLocks noChangeShapeType="1"/>
            </p:cNvSpPr>
            <p:nvPr/>
          </p:nvSpPr>
          <p:spPr bwMode="auto">
            <a:xfrm flipV="1">
              <a:off x="3668" y="1491"/>
              <a:ext cx="80" cy="31"/>
            </a:xfrm>
            <a:prstGeom prst="line">
              <a:avLst/>
            </a:prstGeom>
            <a:noFill/>
            <a:ln w="50800">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480" name="Line 222"/>
            <p:cNvSpPr>
              <a:spLocks noChangeShapeType="1"/>
            </p:cNvSpPr>
            <p:nvPr/>
          </p:nvSpPr>
          <p:spPr bwMode="auto">
            <a:xfrm flipV="1">
              <a:off x="3748" y="1461"/>
              <a:ext cx="81" cy="30"/>
            </a:xfrm>
            <a:prstGeom prst="line">
              <a:avLst/>
            </a:prstGeom>
            <a:noFill/>
            <a:ln w="50800">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481" name="Line 223"/>
            <p:cNvSpPr>
              <a:spLocks noChangeShapeType="1"/>
            </p:cNvSpPr>
            <p:nvPr/>
          </p:nvSpPr>
          <p:spPr bwMode="auto">
            <a:xfrm flipV="1">
              <a:off x="3829" y="1431"/>
              <a:ext cx="80" cy="30"/>
            </a:xfrm>
            <a:prstGeom prst="line">
              <a:avLst/>
            </a:prstGeom>
            <a:noFill/>
            <a:ln w="50800">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482" name="Line 224"/>
            <p:cNvSpPr>
              <a:spLocks noChangeShapeType="1"/>
            </p:cNvSpPr>
            <p:nvPr/>
          </p:nvSpPr>
          <p:spPr bwMode="auto">
            <a:xfrm flipV="1">
              <a:off x="3909" y="1401"/>
              <a:ext cx="70" cy="30"/>
            </a:xfrm>
            <a:prstGeom prst="line">
              <a:avLst/>
            </a:prstGeom>
            <a:noFill/>
            <a:ln w="50800">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483" name="Line 225"/>
            <p:cNvSpPr>
              <a:spLocks noChangeShapeType="1"/>
            </p:cNvSpPr>
            <p:nvPr/>
          </p:nvSpPr>
          <p:spPr bwMode="auto">
            <a:xfrm flipV="1">
              <a:off x="3979" y="1371"/>
              <a:ext cx="81" cy="30"/>
            </a:xfrm>
            <a:prstGeom prst="line">
              <a:avLst/>
            </a:prstGeom>
            <a:noFill/>
            <a:ln w="50800">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484" name="Line 226"/>
            <p:cNvSpPr>
              <a:spLocks noChangeShapeType="1"/>
            </p:cNvSpPr>
            <p:nvPr/>
          </p:nvSpPr>
          <p:spPr bwMode="auto">
            <a:xfrm flipV="1">
              <a:off x="4060" y="1351"/>
              <a:ext cx="80" cy="20"/>
            </a:xfrm>
            <a:prstGeom prst="line">
              <a:avLst/>
            </a:prstGeom>
            <a:noFill/>
            <a:ln w="50800">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485" name="Line 227"/>
            <p:cNvSpPr>
              <a:spLocks noChangeShapeType="1"/>
            </p:cNvSpPr>
            <p:nvPr/>
          </p:nvSpPr>
          <p:spPr bwMode="auto">
            <a:xfrm flipV="1">
              <a:off x="4140" y="1321"/>
              <a:ext cx="70" cy="30"/>
            </a:xfrm>
            <a:prstGeom prst="line">
              <a:avLst/>
            </a:prstGeom>
            <a:noFill/>
            <a:ln w="50800">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486" name="Line 228"/>
            <p:cNvSpPr>
              <a:spLocks noChangeShapeType="1"/>
            </p:cNvSpPr>
            <p:nvPr/>
          </p:nvSpPr>
          <p:spPr bwMode="auto">
            <a:xfrm flipV="1">
              <a:off x="4210" y="1290"/>
              <a:ext cx="81" cy="31"/>
            </a:xfrm>
            <a:prstGeom prst="line">
              <a:avLst/>
            </a:prstGeom>
            <a:noFill/>
            <a:ln w="50800">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487" name="Line 229"/>
            <p:cNvSpPr>
              <a:spLocks noChangeShapeType="1"/>
            </p:cNvSpPr>
            <p:nvPr/>
          </p:nvSpPr>
          <p:spPr bwMode="auto">
            <a:xfrm flipV="1">
              <a:off x="4291" y="1260"/>
              <a:ext cx="80" cy="30"/>
            </a:xfrm>
            <a:prstGeom prst="line">
              <a:avLst/>
            </a:prstGeom>
            <a:noFill/>
            <a:ln w="50800">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488" name="Line 230"/>
            <p:cNvSpPr>
              <a:spLocks noChangeShapeType="1"/>
            </p:cNvSpPr>
            <p:nvPr/>
          </p:nvSpPr>
          <p:spPr bwMode="auto">
            <a:xfrm flipV="1">
              <a:off x="4371" y="1230"/>
              <a:ext cx="70" cy="30"/>
            </a:xfrm>
            <a:prstGeom prst="line">
              <a:avLst/>
            </a:prstGeom>
            <a:noFill/>
            <a:ln w="50800">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489" name="Line 231"/>
            <p:cNvSpPr>
              <a:spLocks noChangeShapeType="1"/>
            </p:cNvSpPr>
            <p:nvPr/>
          </p:nvSpPr>
          <p:spPr bwMode="auto">
            <a:xfrm flipV="1">
              <a:off x="4441" y="1200"/>
              <a:ext cx="81" cy="30"/>
            </a:xfrm>
            <a:prstGeom prst="line">
              <a:avLst/>
            </a:prstGeom>
            <a:noFill/>
            <a:ln w="50800">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490" name="Line 232"/>
            <p:cNvSpPr>
              <a:spLocks noChangeShapeType="1"/>
            </p:cNvSpPr>
            <p:nvPr/>
          </p:nvSpPr>
          <p:spPr bwMode="auto">
            <a:xfrm flipV="1">
              <a:off x="4522" y="1170"/>
              <a:ext cx="80" cy="30"/>
            </a:xfrm>
            <a:prstGeom prst="line">
              <a:avLst/>
            </a:prstGeom>
            <a:noFill/>
            <a:ln w="50800">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491" name="Line 233"/>
            <p:cNvSpPr>
              <a:spLocks noChangeShapeType="1"/>
            </p:cNvSpPr>
            <p:nvPr/>
          </p:nvSpPr>
          <p:spPr bwMode="auto">
            <a:xfrm flipV="1">
              <a:off x="4602" y="1140"/>
              <a:ext cx="81" cy="30"/>
            </a:xfrm>
            <a:prstGeom prst="line">
              <a:avLst/>
            </a:prstGeom>
            <a:noFill/>
            <a:ln w="50800">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492" name="Line 234"/>
            <p:cNvSpPr>
              <a:spLocks noChangeShapeType="1"/>
            </p:cNvSpPr>
            <p:nvPr/>
          </p:nvSpPr>
          <p:spPr bwMode="auto">
            <a:xfrm flipV="1">
              <a:off x="4683" y="1109"/>
              <a:ext cx="70" cy="31"/>
            </a:xfrm>
            <a:prstGeom prst="line">
              <a:avLst/>
            </a:prstGeom>
            <a:noFill/>
            <a:ln w="50800">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493" name="Line 235"/>
            <p:cNvSpPr>
              <a:spLocks noChangeShapeType="1"/>
            </p:cNvSpPr>
            <p:nvPr/>
          </p:nvSpPr>
          <p:spPr bwMode="auto">
            <a:xfrm flipV="1">
              <a:off x="4753" y="1089"/>
              <a:ext cx="80" cy="20"/>
            </a:xfrm>
            <a:prstGeom prst="line">
              <a:avLst/>
            </a:prstGeom>
            <a:noFill/>
            <a:ln w="50800">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494" name="Line 236"/>
            <p:cNvSpPr>
              <a:spLocks noChangeShapeType="1"/>
            </p:cNvSpPr>
            <p:nvPr/>
          </p:nvSpPr>
          <p:spPr bwMode="auto">
            <a:xfrm flipV="1">
              <a:off x="4833" y="1059"/>
              <a:ext cx="81" cy="30"/>
            </a:xfrm>
            <a:prstGeom prst="line">
              <a:avLst/>
            </a:prstGeom>
            <a:noFill/>
            <a:ln w="50800">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495" name="Line 237"/>
            <p:cNvSpPr>
              <a:spLocks noChangeShapeType="1"/>
            </p:cNvSpPr>
            <p:nvPr/>
          </p:nvSpPr>
          <p:spPr bwMode="auto">
            <a:xfrm flipV="1">
              <a:off x="4914" y="1029"/>
              <a:ext cx="70" cy="30"/>
            </a:xfrm>
            <a:prstGeom prst="line">
              <a:avLst/>
            </a:prstGeom>
            <a:noFill/>
            <a:ln w="50800">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496" name="Line 238"/>
            <p:cNvSpPr>
              <a:spLocks noChangeShapeType="1"/>
            </p:cNvSpPr>
            <p:nvPr/>
          </p:nvSpPr>
          <p:spPr bwMode="auto">
            <a:xfrm flipV="1">
              <a:off x="4984" y="999"/>
              <a:ext cx="81" cy="30"/>
            </a:xfrm>
            <a:prstGeom prst="line">
              <a:avLst/>
            </a:prstGeom>
            <a:noFill/>
            <a:ln w="50800">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497" name="Line 239"/>
            <p:cNvSpPr>
              <a:spLocks noChangeShapeType="1"/>
            </p:cNvSpPr>
            <p:nvPr/>
          </p:nvSpPr>
          <p:spPr bwMode="auto">
            <a:xfrm flipV="1">
              <a:off x="1196" y="2738"/>
              <a:ext cx="80" cy="30"/>
            </a:xfrm>
            <a:prstGeom prst="line">
              <a:avLst/>
            </a:prstGeom>
            <a:noFill/>
            <a:ln w="50800">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498" name="Line 240"/>
            <p:cNvSpPr>
              <a:spLocks noChangeShapeType="1"/>
            </p:cNvSpPr>
            <p:nvPr/>
          </p:nvSpPr>
          <p:spPr bwMode="auto">
            <a:xfrm flipV="1">
              <a:off x="1276" y="2718"/>
              <a:ext cx="70" cy="20"/>
            </a:xfrm>
            <a:prstGeom prst="line">
              <a:avLst/>
            </a:prstGeom>
            <a:noFill/>
            <a:ln w="50800">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499" name="Line 241"/>
            <p:cNvSpPr>
              <a:spLocks noChangeShapeType="1"/>
            </p:cNvSpPr>
            <p:nvPr/>
          </p:nvSpPr>
          <p:spPr bwMode="auto">
            <a:xfrm flipV="1">
              <a:off x="1346" y="2698"/>
              <a:ext cx="81" cy="20"/>
            </a:xfrm>
            <a:prstGeom prst="line">
              <a:avLst/>
            </a:prstGeom>
            <a:noFill/>
            <a:ln w="50800">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500" name="Line 242"/>
            <p:cNvSpPr>
              <a:spLocks noChangeShapeType="1"/>
            </p:cNvSpPr>
            <p:nvPr/>
          </p:nvSpPr>
          <p:spPr bwMode="auto">
            <a:xfrm flipV="1">
              <a:off x="1427" y="2677"/>
              <a:ext cx="80" cy="21"/>
            </a:xfrm>
            <a:prstGeom prst="line">
              <a:avLst/>
            </a:prstGeom>
            <a:noFill/>
            <a:ln w="50800">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501" name="Line 243"/>
            <p:cNvSpPr>
              <a:spLocks noChangeShapeType="1"/>
            </p:cNvSpPr>
            <p:nvPr/>
          </p:nvSpPr>
          <p:spPr bwMode="auto">
            <a:xfrm flipV="1">
              <a:off x="1507" y="2657"/>
              <a:ext cx="81" cy="20"/>
            </a:xfrm>
            <a:prstGeom prst="line">
              <a:avLst/>
            </a:prstGeom>
            <a:noFill/>
            <a:ln w="50800">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502" name="Line 244"/>
            <p:cNvSpPr>
              <a:spLocks noChangeShapeType="1"/>
            </p:cNvSpPr>
            <p:nvPr/>
          </p:nvSpPr>
          <p:spPr bwMode="auto">
            <a:xfrm flipV="1">
              <a:off x="1588" y="2637"/>
              <a:ext cx="70" cy="20"/>
            </a:xfrm>
            <a:prstGeom prst="line">
              <a:avLst/>
            </a:prstGeom>
            <a:noFill/>
            <a:ln w="50800">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503" name="Line 245"/>
            <p:cNvSpPr>
              <a:spLocks noChangeShapeType="1"/>
            </p:cNvSpPr>
            <p:nvPr/>
          </p:nvSpPr>
          <p:spPr bwMode="auto">
            <a:xfrm flipV="1">
              <a:off x="1658" y="2607"/>
              <a:ext cx="80" cy="30"/>
            </a:xfrm>
            <a:prstGeom prst="line">
              <a:avLst/>
            </a:prstGeom>
            <a:noFill/>
            <a:ln w="50800">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504" name="Line 246"/>
            <p:cNvSpPr>
              <a:spLocks noChangeShapeType="1"/>
            </p:cNvSpPr>
            <p:nvPr/>
          </p:nvSpPr>
          <p:spPr bwMode="auto">
            <a:xfrm flipV="1">
              <a:off x="1738" y="2587"/>
              <a:ext cx="81" cy="20"/>
            </a:xfrm>
            <a:prstGeom prst="line">
              <a:avLst/>
            </a:prstGeom>
            <a:noFill/>
            <a:ln w="50800">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505" name="Line 247"/>
            <p:cNvSpPr>
              <a:spLocks noChangeShapeType="1"/>
            </p:cNvSpPr>
            <p:nvPr/>
          </p:nvSpPr>
          <p:spPr bwMode="auto">
            <a:xfrm flipV="1">
              <a:off x="1819" y="2567"/>
              <a:ext cx="70" cy="20"/>
            </a:xfrm>
            <a:prstGeom prst="line">
              <a:avLst/>
            </a:prstGeom>
            <a:noFill/>
            <a:ln w="50800">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506" name="Line 248"/>
            <p:cNvSpPr>
              <a:spLocks noChangeShapeType="1"/>
            </p:cNvSpPr>
            <p:nvPr/>
          </p:nvSpPr>
          <p:spPr bwMode="auto">
            <a:xfrm flipV="1">
              <a:off x="1889" y="2547"/>
              <a:ext cx="80" cy="20"/>
            </a:xfrm>
            <a:prstGeom prst="line">
              <a:avLst/>
            </a:prstGeom>
            <a:noFill/>
            <a:ln w="50800">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507" name="Line 249"/>
            <p:cNvSpPr>
              <a:spLocks noChangeShapeType="1"/>
            </p:cNvSpPr>
            <p:nvPr/>
          </p:nvSpPr>
          <p:spPr bwMode="auto">
            <a:xfrm flipV="1">
              <a:off x="1969" y="2527"/>
              <a:ext cx="81" cy="20"/>
            </a:xfrm>
            <a:prstGeom prst="line">
              <a:avLst/>
            </a:prstGeom>
            <a:noFill/>
            <a:ln w="50800">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508" name="Line 250"/>
            <p:cNvSpPr>
              <a:spLocks noChangeShapeType="1"/>
            </p:cNvSpPr>
            <p:nvPr/>
          </p:nvSpPr>
          <p:spPr bwMode="auto">
            <a:xfrm flipV="1">
              <a:off x="2050" y="2507"/>
              <a:ext cx="70" cy="20"/>
            </a:xfrm>
            <a:prstGeom prst="line">
              <a:avLst/>
            </a:prstGeom>
            <a:noFill/>
            <a:ln w="50800">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509" name="Line 251"/>
            <p:cNvSpPr>
              <a:spLocks noChangeShapeType="1"/>
            </p:cNvSpPr>
            <p:nvPr/>
          </p:nvSpPr>
          <p:spPr bwMode="auto">
            <a:xfrm flipV="1">
              <a:off x="2120" y="2486"/>
              <a:ext cx="81" cy="21"/>
            </a:xfrm>
            <a:prstGeom prst="line">
              <a:avLst/>
            </a:prstGeom>
            <a:noFill/>
            <a:ln w="50800">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510" name="Line 252"/>
            <p:cNvSpPr>
              <a:spLocks noChangeShapeType="1"/>
            </p:cNvSpPr>
            <p:nvPr/>
          </p:nvSpPr>
          <p:spPr bwMode="auto">
            <a:xfrm flipV="1">
              <a:off x="2201" y="2456"/>
              <a:ext cx="80" cy="30"/>
            </a:xfrm>
            <a:prstGeom prst="line">
              <a:avLst/>
            </a:prstGeom>
            <a:noFill/>
            <a:ln w="50800">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511" name="Line 253"/>
            <p:cNvSpPr>
              <a:spLocks noChangeShapeType="1"/>
            </p:cNvSpPr>
            <p:nvPr/>
          </p:nvSpPr>
          <p:spPr bwMode="auto">
            <a:xfrm flipV="1">
              <a:off x="2281" y="2436"/>
              <a:ext cx="80" cy="20"/>
            </a:xfrm>
            <a:prstGeom prst="line">
              <a:avLst/>
            </a:prstGeom>
            <a:noFill/>
            <a:ln w="50800">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512" name="Line 254"/>
            <p:cNvSpPr>
              <a:spLocks noChangeShapeType="1"/>
            </p:cNvSpPr>
            <p:nvPr/>
          </p:nvSpPr>
          <p:spPr bwMode="auto">
            <a:xfrm flipV="1">
              <a:off x="2361" y="2416"/>
              <a:ext cx="71" cy="20"/>
            </a:xfrm>
            <a:prstGeom prst="line">
              <a:avLst/>
            </a:prstGeom>
            <a:noFill/>
            <a:ln w="50800">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513" name="Line 255"/>
            <p:cNvSpPr>
              <a:spLocks noChangeShapeType="1"/>
            </p:cNvSpPr>
            <p:nvPr/>
          </p:nvSpPr>
          <p:spPr bwMode="auto">
            <a:xfrm flipV="1">
              <a:off x="2432" y="2396"/>
              <a:ext cx="80" cy="20"/>
            </a:xfrm>
            <a:prstGeom prst="line">
              <a:avLst/>
            </a:prstGeom>
            <a:noFill/>
            <a:ln w="50800">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514" name="Line 256"/>
            <p:cNvSpPr>
              <a:spLocks noChangeShapeType="1"/>
            </p:cNvSpPr>
            <p:nvPr/>
          </p:nvSpPr>
          <p:spPr bwMode="auto">
            <a:xfrm flipV="1">
              <a:off x="2512" y="2376"/>
              <a:ext cx="81" cy="20"/>
            </a:xfrm>
            <a:prstGeom prst="line">
              <a:avLst/>
            </a:prstGeom>
            <a:noFill/>
            <a:ln w="50800">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515" name="Line 257"/>
            <p:cNvSpPr>
              <a:spLocks noChangeShapeType="1"/>
            </p:cNvSpPr>
            <p:nvPr/>
          </p:nvSpPr>
          <p:spPr bwMode="auto">
            <a:xfrm flipV="1">
              <a:off x="2593" y="2356"/>
              <a:ext cx="70" cy="20"/>
            </a:xfrm>
            <a:prstGeom prst="line">
              <a:avLst/>
            </a:prstGeom>
            <a:noFill/>
            <a:ln w="50800">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516" name="Line 258"/>
            <p:cNvSpPr>
              <a:spLocks noChangeShapeType="1"/>
            </p:cNvSpPr>
            <p:nvPr/>
          </p:nvSpPr>
          <p:spPr bwMode="auto">
            <a:xfrm flipV="1">
              <a:off x="2663" y="2336"/>
              <a:ext cx="80" cy="20"/>
            </a:xfrm>
            <a:prstGeom prst="line">
              <a:avLst/>
            </a:prstGeom>
            <a:noFill/>
            <a:ln w="50800">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517" name="Line 259"/>
            <p:cNvSpPr>
              <a:spLocks noChangeShapeType="1"/>
            </p:cNvSpPr>
            <p:nvPr/>
          </p:nvSpPr>
          <p:spPr bwMode="auto">
            <a:xfrm flipV="1">
              <a:off x="2743" y="2306"/>
              <a:ext cx="81" cy="30"/>
            </a:xfrm>
            <a:prstGeom prst="line">
              <a:avLst/>
            </a:prstGeom>
            <a:noFill/>
            <a:ln w="50800">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518" name="Line 260"/>
            <p:cNvSpPr>
              <a:spLocks noChangeShapeType="1"/>
            </p:cNvSpPr>
            <p:nvPr/>
          </p:nvSpPr>
          <p:spPr bwMode="auto">
            <a:xfrm flipV="1">
              <a:off x="2824" y="2285"/>
              <a:ext cx="70" cy="21"/>
            </a:xfrm>
            <a:prstGeom prst="line">
              <a:avLst/>
            </a:prstGeom>
            <a:noFill/>
            <a:ln w="50800">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519" name="Line 261"/>
            <p:cNvSpPr>
              <a:spLocks noChangeShapeType="1"/>
            </p:cNvSpPr>
            <p:nvPr/>
          </p:nvSpPr>
          <p:spPr bwMode="auto">
            <a:xfrm flipV="1">
              <a:off x="2894" y="2265"/>
              <a:ext cx="80" cy="20"/>
            </a:xfrm>
            <a:prstGeom prst="line">
              <a:avLst/>
            </a:prstGeom>
            <a:noFill/>
            <a:ln w="50800">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520" name="Line 262"/>
            <p:cNvSpPr>
              <a:spLocks noChangeShapeType="1"/>
            </p:cNvSpPr>
            <p:nvPr/>
          </p:nvSpPr>
          <p:spPr bwMode="auto">
            <a:xfrm flipV="1">
              <a:off x="2974" y="2245"/>
              <a:ext cx="81" cy="20"/>
            </a:xfrm>
            <a:prstGeom prst="line">
              <a:avLst/>
            </a:prstGeom>
            <a:noFill/>
            <a:ln w="50800">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521" name="Line 263"/>
            <p:cNvSpPr>
              <a:spLocks noChangeShapeType="1"/>
            </p:cNvSpPr>
            <p:nvPr/>
          </p:nvSpPr>
          <p:spPr bwMode="auto">
            <a:xfrm flipV="1">
              <a:off x="3055" y="2225"/>
              <a:ext cx="80" cy="20"/>
            </a:xfrm>
            <a:prstGeom prst="line">
              <a:avLst/>
            </a:prstGeom>
            <a:noFill/>
            <a:ln w="50800">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522" name="Line 264"/>
            <p:cNvSpPr>
              <a:spLocks noChangeShapeType="1"/>
            </p:cNvSpPr>
            <p:nvPr/>
          </p:nvSpPr>
          <p:spPr bwMode="auto">
            <a:xfrm flipV="1">
              <a:off x="3135" y="2205"/>
              <a:ext cx="70" cy="20"/>
            </a:xfrm>
            <a:prstGeom prst="line">
              <a:avLst/>
            </a:prstGeom>
            <a:noFill/>
            <a:ln w="50800">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523" name="Line 265"/>
            <p:cNvSpPr>
              <a:spLocks noChangeShapeType="1"/>
            </p:cNvSpPr>
            <p:nvPr/>
          </p:nvSpPr>
          <p:spPr bwMode="auto">
            <a:xfrm flipV="1">
              <a:off x="3205" y="2175"/>
              <a:ext cx="81" cy="30"/>
            </a:xfrm>
            <a:prstGeom prst="line">
              <a:avLst/>
            </a:prstGeom>
            <a:noFill/>
            <a:ln w="50800">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524" name="Line 266"/>
            <p:cNvSpPr>
              <a:spLocks noChangeShapeType="1"/>
            </p:cNvSpPr>
            <p:nvPr/>
          </p:nvSpPr>
          <p:spPr bwMode="auto">
            <a:xfrm flipV="1">
              <a:off x="3286" y="2155"/>
              <a:ext cx="80" cy="20"/>
            </a:xfrm>
            <a:prstGeom prst="line">
              <a:avLst/>
            </a:prstGeom>
            <a:noFill/>
            <a:ln w="50800">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525" name="Line 267"/>
            <p:cNvSpPr>
              <a:spLocks noChangeShapeType="1"/>
            </p:cNvSpPr>
            <p:nvPr/>
          </p:nvSpPr>
          <p:spPr bwMode="auto">
            <a:xfrm flipV="1">
              <a:off x="3366" y="2135"/>
              <a:ext cx="71" cy="20"/>
            </a:xfrm>
            <a:prstGeom prst="line">
              <a:avLst/>
            </a:prstGeom>
            <a:noFill/>
            <a:ln w="50800">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526" name="Line 268"/>
            <p:cNvSpPr>
              <a:spLocks noChangeShapeType="1"/>
            </p:cNvSpPr>
            <p:nvPr/>
          </p:nvSpPr>
          <p:spPr bwMode="auto">
            <a:xfrm flipV="1">
              <a:off x="3437" y="2115"/>
              <a:ext cx="80" cy="20"/>
            </a:xfrm>
            <a:prstGeom prst="line">
              <a:avLst/>
            </a:prstGeom>
            <a:noFill/>
            <a:ln w="50800">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527" name="Line 269"/>
            <p:cNvSpPr>
              <a:spLocks noChangeShapeType="1"/>
            </p:cNvSpPr>
            <p:nvPr/>
          </p:nvSpPr>
          <p:spPr bwMode="auto">
            <a:xfrm flipV="1">
              <a:off x="3517" y="2094"/>
              <a:ext cx="80" cy="21"/>
            </a:xfrm>
            <a:prstGeom prst="line">
              <a:avLst/>
            </a:prstGeom>
            <a:noFill/>
            <a:ln w="50800">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528" name="Line 270"/>
            <p:cNvSpPr>
              <a:spLocks noChangeShapeType="1"/>
            </p:cNvSpPr>
            <p:nvPr/>
          </p:nvSpPr>
          <p:spPr bwMode="auto">
            <a:xfrm flipV="1">
              <a:off x="3597" y="2074"/>
              <a:ext cx="71" cy="20"/>
            </a:xfrm>
            <a:prstGeom prst="line">
              <a:avLst/>
            </a:prstGeom>
            <a:noFill/>
            <a:ln w="50800">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529" name="Line 271"/>
            <p:cNvSpPr>
              <a:spLocks noChangeShapeType="1"/>
            </p:cNvSpPr>
            <p:nvPr/>
          </p:nvSpPr>
          <p:spPr bwMode="auto">
            <a:xfrm flipV="1">
              <a:off x="3668" y="2054"/>
              <a:ext cx="80" cy="20"/>
            </a:xfrm>
            <a:prstGeom prst="line">
              <a:avLst/>
            </a:prstGeom>
            <a:noFill/>
            <a:ln w="50800">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530" name="Line 272"/>
            <p:cNvSpPr>
              <a:spLocks noChangeShapeType="1"/>
            </p:cNvSpPr>
            <p:nvPr/>
          </p:nvSpPr>
          <p:spPr bwMode="auto">
            <a:xfrm flipV="1">
              <a:off x="3748" y="2024"/>
              <a:ext cx="81" cy="30"/>
            </a:xfrm>
            <a:prstGeom prst="line">
              <a:avLst/>
            </a:prstGeom>
            <a:noFill/>
            <a:ln w="50800">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531" name="Line 273"/>
            <p:cNvSpPr>
              <a:spLocks noChangeShapeType="1"/>
            </p:cNvSpPr>
            <p:nvPr/>
          </p:nvSpPr>
          <p:spPr bwMode="auto">
            <a:xfrm flipV="1">
              <a:off x="3829" y="2004"/>
              <a:ext cx="80" cy="20"/>
            </a:xfrm>
            <a:prstGeom prst="line">
              <a:avLst/>
            </a:prstGeom>
            <a:noFill/>
            <a:ln w="50800">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532" name="Line 274"/>
            <p:cNvSpPr>
              <a:spLocks noChangeShapeType="1"/>
            </p:cNvSpPr>
            <p:nvPr/>
          </p:nvSpPr>
          <p:spPr bwMode="auto">
            <a:xfrm flipV="1">
              <a:off x="3909" y="1984"/>
              <a:ext cx="70" cy="20"/>
            </a:xfrm>
            <a:prstGeom prst="line">
              <a:avLst/>
            </a:prstGeom>
            <a:noFill/>
            <a:ln w="50800">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533" name="Line 275"/>
            <p:cNvSpPr>
              <a:spLocks noChangeShapeType="1"/>
            </p:cNvSpPr>
            <p:nvPr/>
          </p:nvSpPr>
          <p:spPr bwMode="auto">
            <a:xfrm flipV="1">
              <a:off x="3979" y="1964"/>
              <a:ext cx="81" cy="20"/>
            </a:xfrm>
            <a:prstGeom prst="line">
              <a:avLst/>
            </a:prstGeom>
            <a:noFill/>
            <a:ln w="50800">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534" name="Line 276"/>
            <p:cNvSpPr>
              <a:spLocks noChangeShapeType="1"/>
            </p:cNvSpPr>
            <p:nvPr/>
          </p:nvSpPr>
          <p:spPr bwMode="auto">
            <a:xfrm flipV="1">
              <a:off x="4060" y="1944"/>
              <a:ext cx="80" cy="20"/>
            </a:xfrm>
            <a:prstGeom prst="line">
              <a:avLst/>
            </a:prstGeom>
            <a:noFill/>
            <a:ln w="50800">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535" name="Line 277"/>
            <p:cNvSpPr>
              <a:spLocks noChangeShapeType="1"/>
            </p:cNvSpPr>
            <p:nvPr/>
          </p:nvSpPr>
          <p:spPr bwMode="auto">
            <a:xfrm flipV="1">
              <a:off x="4140" y="1924"/>
              <a:ext cx="70" cy="20"/>
            </a:xfrm>
            <a:prstGeom prst="line">
              <a:avLst/>
            </a:prstGeom>
            <a:noFill/>
            <a:ln w="50800">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536" name="Line 278"/>
            <p:cNvSpPr>
              <a:spLocks noChangeShapeType="1"/>
            </p:cNvSpPr>
            <p:nvPr/>
          </p:nvSpPr>
          <p:spPr bwMode="auto">
            <a:xfrm flipV="1">
              <a:off x="4210" y="1903"/>
              <a:ext cx="81" cy="21"/>
            </a:xfrm>
            <a:prstGeom prst="line">
              <a:avLst/>
            </a:prstGeom>
            <a:noFill/>
            <a:ln w="50800">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537" name="Line 279"/>
            <p:cNvSpPr>
              <a:spLocks noChangeShapeType="1"/>
            </p:cNvSpPr>
            <p:nvPr/>
          </p:nvSpPr>
          <p:spPr bwMode="auto">
            <a:xfrm flipV="1">
              <a:off x="4291" y="1873"/>
              <a:ext cx="80" cy="30"/>
            </a:xfrm>
            <a:prstGeom prst="line">
              <a:avLst/>
            </a:prstGeom>
            <a:noFill/>
            <a:ln w="50800">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538" name="Line 280"/>
            <p:cNvSpPr>
              <a:spLocks noChangeShapeType="1"/>
            </p:cNvSpPr>
            <p:nvPr/>
          </p:nvSpPr>
          <p:spPr bwMode="auto">
            <a:xfrm flipV="1">
              <a:off x="4371" y="1853"/>
              <a:ext cx="70" cy="20"/>
            </a:xfrm>
            <a:prstGeom prst="line">
              <a:avLst/>
            </a:prstGeom>
            <a:noFill/>
            <a:ln w="50800">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539" name="Line 281"/>
            <p:cNvSpPr>
              <a:spLocks noChangeShapeType="1"/>
            </p:cNvSpPr>
            <p:nvPr/>
          </p:nvSpPr>
          <p:spPr bwMode="auto">
            <a:xfrm flipV="1">
              <a:off x="4441" y="1833"/>
              <a:ext cx="81" cy="20"/>
            </a:xfrm>
            <a:prstGeom prst="line">
              <a:avLst/>
            </a:prstGeom>
            <a:noFill/>
            <a:ln w="50800">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540" name="Line 282"/>
            <p:cNvSpPr>
              <a:spLocks noChangeShapeType="1"/>
            </p:cNvSpPr>
            <p:nvPr/>
          </p:nvSpPr>
          <p:spPr bwMode="auto">
            <a:xfrm flipV="1">
              <a:off x="4522" y="1813"/>
              <a:ext cx="80" cy="20"/>
            </a:xfrm>
            <a:prstGeom prst="line">
              <a:avLst/>
            </a:prstGeom>
            <a:noFill/>
            <a:ln w="50800">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541" name="Line 283"/>
            <p:cNvSpPr>
              <a:spLocks noChangeShapeType="1"/>
            </p:cNvSpPr>
            <p:nvPr/>
          </p:nvSpPr>
          <p:spPr bwMode="auto">
            <a:xfrm flipV="1">
              <a:off x="4602" y="1793"/>
              <a:ext cx="81" cy="20"/>
            </a:xfrm>
            <a:prstGeom prst="line">
              <a:avLst/>
            </a:prstGeom>
            <a:noFill/>
            <a:ln w="50800">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542" name="Line 284"/>
            <p:cNvSpPr>
              <a:spLocks noChangeShapeType="1"/>
            </p:cNvSpPr>
            <p:nvPr/>
          </p:nvSpPr>
          <p:spPr bwMode="auto">
            <a:xfrm flipV="1">
              <a:off x="4683" y="1773"/>
              <a:ext cx="70" cy="20"/>
            </a:xfrm>
            <a:prstGeom prst="line">
              <a:avLst/>
            </a:prstGeom>
            <a:noFill/>
            <a:ln w="50800">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543" name="Line 285"/>
            <p:cNvSpPr>
              <a:spLocks noChangeShapeType="1"/>
            </p:cNvSpPr>
            <p:nvPr/>
          </p:nvSpPr>
          <p:spPr bwMode="auto">
            <a:xfrm flipV="1">
              <a:off x="4753" y="1743"/>
              <a:ext cx="80" cy="30"/>
            </a:xfrm>
            <a:prstGeom prst="line">
              <a:avLst/>
            </a:prstGeom>
            <a:noFill/>
            <a:ln w="50800">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544" name="Line 286"/>
            <p:cNvSpPr>
              <a:spLocks noChangeShapeType="1"/>
            </p:cNvSpPr>
            <p:nvPr/>
          </p:nvSpPr>
          <p:spPr bwMode="auto">
            <a:xfrm flipV="1">
              <a:off x="4833" y="1723"/>
              <a:ext cx="81" cy="20"/>
            </a:xfrm>
            <a:prstGeom prst="line">
              <a:avLst/>
            </a:prstGeom>
            <a:noFill/>
            <a:ln w="50800">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545" name="Line 287"/>
            <p:cNvSpPr>
              <a:spLocks noChangeShapeType="1"/>
            </p:cNvSpPr>
            <p:nvPr/>
          </p:nvSpPr>
          <p:spPr bwMode="auto">
            <a:xfrm flipV="1">
              <a:off x="4914" y="1702"/>
              <a:ext cx="70" cy="21"/>
            </a:xfrm>
            <a:prstGeom prst="line">
              <a:avLst/>
            </a:prstGeom>
            <a:noFill/>
            <a:ln w="50800">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546" name="Line 288"/>
            <p:cNvSpPr>
              <a:spLocks noChangeShapeType="1"/>
            </p:cNvSpPr>
            <p:nvPr/>
          </p:nvSpPr>
          <p:spPr bwMode="auto">
            <a:xfrm flipV="1">
              <a:off x="4984" y="1682"/>
              <a:ext cx="81" cy="20"/>
            </a:xfrm>
            <a:prstGeom prst="line">
              <a:avLst/>
            </a:prstGeom>
            <a:noFill/>
            <a:ln w="50800">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547" name="Line 289"/>
            <p:cNvSpPr>
              <a:spLocks noChangeShapeType="1"/>
            </p:cNvSpPr>
            <p:nvPr/>
          </p:nvSpPr>
          <p:spPr bwMode="auto">
            <a:xfrm flipV="1">
              <a:off x="3251" y="1661"/>
              <a:ext cx="61" cy="31"/>
            </a:xfrm>
            <a:prstGeom prst="line">
              <a:avLst/>
            </a:prstGeom>
            <a:noFill/>
            <a:ln w="50800">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grpSp>
      <p:sp>
        <p:nvSpPr>
          <p:cNvPr id="29989" name="Rectangle 3"/>
          <p:cNvSpPr>
            <a:spLocks noChangeArrowheads="1"/>
          </p:cNvSpPr>
          <p:nvPr/>
        </p:nvSpPr>
        <p:spPr bwMode="auto">
          <a:xfrm>
            <a:off x="0" y="228600"/>
            <a:ext cx="9144000" cy="114300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algn="ctr" eaLnBrk="1" hangingPunct="1"/>
            <a:r>
              <a:rPr lang="en-US" altLang="en-US" sz="4400" dirty="0">
                <a:solidFill>
                  <a:schemeClr val="tx2"/>
                </a:solidFill>
                <a:latin typeface="Times New Roman" panose="02020603050405020304" pitchFamily="18" charset="0"/>
              </a:rPr>
              <a:t>Randomness self-cancels</a:t>
            </a:r>
          </a:p>
        </p:txBody>
      </p:sp>
    </p:spTree>
    <p:extLst>
      <p:ext uri="{BB962C8B-B14F-4D97-AF65-F5344CB8AC3E}">
        <p14:creationId xmlns:p14="http://schemas.microsoft.com/office/powerpoint/2010/main" val="94640077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6" presetClass="entr" presetSubtype="42"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outHorizontal)">
                                      <p:cBhvr>
                                        <p:cTn id="7" dur="500"/>
                                        <p:tgtEl>
                                          <p:spTgt spid="2"/>
                                        </p:tgtEl>
                                      </p:cBhvr>
                                    </p:animEffect>
                                  </p:childTnLst>
                                  <p:subTnLst>
                                    <p:animClr clrSpc="rgb" dir="cw">
                                      <p:cBhvr override="childStyle">
                                        <p:cTn dur="1" fill="hold" display="0" masterRel="nextClick" afterEffect="1"/>
                                        <p:tgtEl>
                                          <p:spTgt spid="2"/>
                                        </p:tgtEl>
                                        <p:attrNameLst>
                                          <p:attrName>ppt_c</p:attrName>
                                        </p:attrNameLst>
                                      </p:cBhvr>
                                      <p:to>
                                        <a:srgbClr val="009900"/>
                                      </p:to>
                                    </p:animClr>
                                  </p:subTnLst>
                                </p:cTn>
                              </p:par>
                              <p:par>
                                <p:cTn id="8" presetID="10" presetClass="entr" presetSubtype="0" fill="hold" grpId="0" nodeType="withEffect">
                                  <p:stCondLst>
                                    <p:cond delay="0"/>
                                  </p:stCondLst>
                                  <p:childTnLst>
                                    <p:set>
                                      <p:cBhvr>
                                        <p:cTn id="9" dur="1" fill="hold">
                                          <p:stCondLst>
                                            <p:cond delay="0"/>
                                          </p:stCondLst>
                                        </p:cTn>
                                        <p:tgtEl>
                                          <p:spTgt spid="3468"/>
                                        </p:tgtEl>
                                        <p:attrNameLst>
                                          <p:attrName>style.visibility</p:attrName>
                                        </p:attrNameLst>
                                      </p:cBhvr>
                                      <p:to>
                                        <p:strVal val="visible"/>
                                      </p:to>
                                    </p:set>
                                    <p:animEffect transition="in" filter="fade">
                                      <p:cBhvr>
                                        <p:cTn id="10" dur="500"/>
                                        <p:tgtEl>
                                          <p:spTgt spid="3468"/>
                                        </p:tgtEl>
                                      </p:cBhvr>
                                    </p:animEffect>
                                  </p:childTnLst>
                                </p:cTn>
                              </p:par>
                            </p:childTnLst>
                          </p:cTn>
                        </p:par>
                      </p:childTnLst>
                    </p:cTn>
                  </p:par>
                  <p:par>
                    <p:cTn id="11" fill="hold" nodeType="clickPar">
                      <p:stCondLst>
                        <p:cond delay="indefinite"/>
                      </p:stCondLst>
                      <p:childTnLst>
                        <p:par>
                          <p:cTn id="12" fill="hold" nodeType="withGroup">
                            <p:stCondLst>
                              <p:cond delay="0"/>
                            </p:stCondLst>
                            <p:childTnLst>
                              <p:par>
                                <p:cTn id="13" presetID="10" presetClass="exit" presetSubtype="0" fill="hold" grpId="0" nodeType="clickEffect">
                                  <p:stCondLst>
                                    <p:cond delay="0"/>
                                  </p:stCondLst>
                                  <p:childTnLst>
                                    <p:animEffect transition="out" filter="fade">
                                      <p:cBhvr>
                                        <p:cTn id="14" dur="2000"/>
                                        <p:tgtEl>
                                          <p:spTgt spid="29989"/>
                                        </p:tgtEl>
                                      </p:cBhvr>
                                    </p:animEffect>
                                    <p:set>
                                      <p:cBhvr>
                                        <p:cTn id="15" dur="1" fill="hold">
                                          <p:stCondLst>
                                            <p:cond delay="1999"/>
                                          </p:stCondLst>
                                        </p:cTn>
                                        <p:tgtEl>
                                          <p:spTgt spid="29989"/>
                                        </p:tgtEl>
                                        <p:attrNameLst>
                                          <p:attrName>style.visibility</p:attrName>
                                        </p:attrNameLst>
                                      </p:cBhvr>
                                      <p:to>
                                        <p:strVal val="hidden"/>
                                      </p:to>
                                    </p:set>
                                  </p:childTnLst>
                                </p:cTn>
                              </p:par>
                            </p:childTnLst>
                          </p:cTn>
                        </p:par>
                      </p:childTnLst>
                    </p:cTn>
                  </p:par>
                  <p:par>
                    <p:cTn id="16" fill="hold" nodeType="clickPar">
                      <p:stCondLst>
                        <p:cond delay="indefinite"/>
                      </p:stCondLst>
                      <p:childTnLst>
                        <p:par>
                          <p:cTn id="17" fill="hold" nodeType="withGroup">
                            <p:stCondLst>
                              <p:cond delay="0"/>
                            </p:stCondLst>
                            <p:childTnLst>
                              <p:par>
                                <p:cTn id="18" presetID="18" presetClass="entr" presetSubtype="3" fill="hold" nodeType="clickEffect">
                                  <p:stCondLst>
                                    <p:cond delay="0"/>
                                  </p:stCondLst>
                                  <p:childTnLst>
                                    <p:set>
                                      <p:cBhvr>
                                        <p:cTn id="19" dur="1" fill="hold">
                                          <p:stCondLst>
                                            <p:cond delay="0"/>
                                          </p:stCondLst>
                                        </p:cTn>
                                        <p:tgtEl>
                                          <p:spTgt spid="7"/>
                                        </p:tgtEl>
                                        <p:attrNameLst>
                                          <p:attrName>style.visibility</p:attrName>
                                        </p:attrNameLst>
                                      </p:cBhvr>
                                      <p:to>
                                        <p:strVal val="visible"/>
                                      </p:to>
                                    </p:set>
                                    <p:animEffect transition="in" filter="strips(upRight)">
                                      <p:cBhvr>
                                        <p:cTn id="20" dur="500"/>
                                        <p:tgtEl>
                                          <p:spTgt spid="7"/>
                                        </p:tgtEl>
                                      </p:cBhvr>
                                    </p:animEffect>
                                  </p:childTnLst>
                                </p:cTn>
                              </p:par>
                              <p:par>
                                <p:cTn id="21" presetID="10" presetClass="entr" presetSubtype="0" fill="hold" grpId="0" nodeType="withEffect">
                                  <p:stCondLst>
                                    <p:cond delay="0"/>
                                  </p:stCondLst>
                                  <p:childTnLst>
                                    <p:set>
                                      <p:cBhvr>
                                        <p:cTn id="22" dur="1" fill="hold">
                                          <p:stCondLst>
                                            <p:cond delay="0"/>
                                          </p:stCondLst>
                                        </p:cTn>
                                        <p:tgtEl>
                                          <p:spTgt spid="3469"/>
                                        </p:tgtEl>
                                        <p:attrNameLst>
                                          <p:attrName>style.visibility</p:attrName>
                                        </p:attrNameLst>
                                      </p:cBhvr>
                                      <p:to>
                                        <p:strVal val="visible"/>
                                      </p:to>
                                    </p:set>
                                    <p:animEffect transition="in" filter="fade">
                                      <p:cBhvr>
                                        <p:cTn id="23" dur="500"/>
                                        <p:tgtEl>
                                          <p:spTgt spid="346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69" grpId="0" animBg="1"/>
      <p:bldP spid="3468" grpId="0" animBg="1"/>
      <p:bldP spid="29989" grpId="0" animBg="1"/>
    </p:bldLst>
  </p:timing>
</p:sld>
</file>

<file path=ppt/slides/slide3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6" name="Title 1"/>
          <p:cNvSpPr>
            <a:spLocks noGrp="1"/>
          </p:cNvSpPr>
          <p:nvPr>
            <p:ph type="title"/>
          </p:nvPr>
        </p:nvSpPr>
        <p:spPr/>
        <p:txBody>
          <a:bodyPr/>
          <a:lstStyle/>
          <a:p>
            <a:r>
              <a:rPr lang="en-US" altLang="en-US"/>
              <a:t>Fitted distribution</a:t>
            </a:r>
          </a:p>
        </p:txBody>
      </p:sp>
      <p:sp>
        <p:nvSpPr>
          <p:cNvPr id="16387" name="Rectangle 4"/>
          <p:cNvSpPr>
            <a:spLocks noGrp="1" noChangeArrowheads="1"/>
          </p:cNvSpPr>
          <p:nvPr>
            <p:ph type="body" idx="4294967295"/>
          </p:nvPr>
        </p:nvSpPr>
        <p:spPr>
          <a:xfrm>
            <a:off x="457200" y="2103438"/>
            <a:ext cx="8229600" cy="4525962"/>
          </a:xfrm>
        </p:spPr>
        <p:txBody>
          <a:bodyPr/>
          <a:lstStyle/>
          <a:p>
            <a:r>
              <a:rPr lang="en-US" altLang="en-US"/>
              <a:t>Assumes some </a:t>
            </a:r>
            <a:r>
              <a:rPr lang="en-US" altLang="en-US" i="1"/>
              <a:t>shape</a:t>
            </a:r>
            <a:r>
              <a:rPr lang="en-US" altLang="en-US"/>
              <a:t> for the distributions</a:t>
            </a:r>
          </a:p>
          <a:p>
            <a:pPr lvl="4"/>
            <a:endParaRPr lang="en-US" altLang="en-US"/>
          </a:p>
          <a:p>
            <a:r>
              <a:rPr lang="en-US" altLang="en-US"/>
              <a:t>Uniforms approach yields a single distribution</a:t>
            </a:r>
          </a:p>
          <a:p>
            <a:pPr lvl="4"/>
            <a:endParaRPr lang="en-US" altLang="en-US"/>
          </a:p>
          <a:p>
            <a:r>
              <a:rPr lang="en-US" altLang="en-US"/>
              <a:t>Intervals approach yields a probability box</a:t>
            </a:r>
          </a:p>
        </p:txBody>
      </p:sp>
    </p:spTree>
    <p:extLst>
      <p:ext uri="{BB962C8B-B14F-4D97-AF65-F5344CB8AC3E}">
        <p14:creationId xmlns:p14="http://schemas.microsoft.com/office/powerpoint/2010/main" val="1612046060"/>
      </p:ext>
    </p:extLst>
  </p:cSld>
  <p:clrMapOvr>
    <a:masterClrMapping/>
  </p:clrMapOvr>
</p:sld>
</file>

<file path=ppt/slides/slide3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10" name="Rectangle 2"/>
          <p:cNvSpPr>
            <a:spLocks noGrp="1" noChangeArrowheads="1"/>
          </p:cNvSpPr>
          <p:nvPr>
            <p:ph type="title"/>
          </p:nvPr>
        </p:nvSpPr>
        <p:spPr/>
        <p:txBody>
          <a:bodyPr/>
          <a:lstStyle/>
          <a:p>
            <a:pPr eaLnBrk="1" hangingPunct="1"/>
            <a:r>
              <a:rPr lang="en-US" altLang="en-US"/>
              <a:t>Interval approach</a:t>
            </a:r>
          </a:p>
        </p:txBody>
      </p:sp>
      <p:sp>
        <p:nvSpPr>
          <p:cNvPr id="17411" name="Rectangle 3"/>
          <p:cNvSpPr>
            <a:spLocks noGrp="1" noChangeArrowheads="1"/>
          </p:cNvSpPr>
          <p:nvPr>
            <p:ph type="body" idx="1"/>
          </p:nvPr>
        </p:nvSpPr>
        <p:spPr>
          <a:xfrm>
            <a:off x="457200" y="2133600"/>
            <a:ext cx="8458200" cy="4525963"/>
          </a:xfrm>
        </p:spPr>
        <p:txBody>
          <a:bodyPr/>
          <a:lstStyle/>
          <a:p>
            <a:pPr eaLnBrk="1" hangingPunct="1"/>
            <a:r>
              <a:rPr lang="en-US" altLang="en-US"/>
              <a:t>Creates a class of maximum likelihood solutions</a:t>
            </a:r>
          </a:p>
          <a:p>
            <a:pPr lvl="4" eaLnBrk="1" hangingPunct="1"/>
            <a:endParaRPr lang="en-US" altLang="en-US"/>
          </a:p>
          <a:p>
            <a:pPr eaLnBrk="1" hangingPunct="1"/>
            <a:r>
              <a:rPr lang="en-US" altLang="en-US"/>
              <a:t>Every one solves a ML problem for a set of scalar values within the respective intervals</a:t>
            </a:r>
          </a:p>
          <a:p>
            <a:pPr lvl="4" eaLnBrk="1" hangingPunct="1"/>
            <a:endParaRPr lang="en-US" altLang="en-US"/>
          </a:p>
          <a:p>
            <a:pPr eaLnBrk="1" hangingPunct="1"/>
            <a:r>
              <a:rPr lang="en-US" altLang="en-US" i="1"/>
              <a:t>Example:  </a:t>
            </a:r>
            <a:r>
              <a:rPr lang="en-US" altLang="en-US"/>
              <a:t>let’s fit exponential distributions</a:t>
            </a:r>
          </a:p>
        </p:txBody>
      </p:sp>
    </p:spTree>
    <p:extLst>
      <p:ext uri="{BB962C8B-B14F-4D97-AF65-F5344CB8AC3E}">
        <p14:creationId xmlns:p14="http://schemas.microsoft.com/office/powerpoint/2010/main" val="433466774"/>
      </p:ext>
    </p:extLst>
  </p:cSld>
  <p:clrMapOvr>
    <a:masterClrMapping/>
  </p:clrMapOvr>
</p:sld>
</file>

<file path=ppt/slides/slide3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55" name="Freeform 39"/>
          <p:cNvSpPr>
            <a:spLocks noEditPoints="1"/>
          </p:cNvSpPr>
          <p:nvPr/>
        </p:nvSpPr>
        <p:spPr bwMode="auto">
          <a:xfrm>
            <a:off x="4821238" y="2582863"/>
            <a:ext cx="14287" cy="3155950"/>
          </a:xfrm>
          <a:custGeom>
            <a:avLst/>
            <a:gdLst>
              <a:gd name="T0" fmla="*/ 2147483647 w 60"/>
              <a:gd name="T1" fmla="*/ 2147483647 h 11705"/>
              <a:gd name="T2" fmla="*/ 0 w 60"/>
              <a:gd name="T3" fmla="*/ 2147483647 h 11705"/>
              <a:gd name="T4" fmla="*/ 2147483647 w 60"/>
              <a:gd name="T5" fmla="*/ 2147483647 h 11705"/>
              <a:gd name="T6" fmla="*/ 0 w 60"/>
              <a:gd name="T7" fmla="*/ 2147483647 h 11705"/>
              <a:gd name="T8" fmla="*/ 2147483647 w 60"/>
              <a:gd name="T9" fmla="*/ 2147483647 h 11705"/>
              <a:gd name="T10" fmla="*/ 2147483647 w 60"/>
              <a:gd name="T11" fmla="*/ 2147483647 h 11705"/>
              <a:gd name="T12" fmla="*/ 0 w 60"/>
              <a:gd name="T13" fmla="*/ 2147483647 h 11705"/>
              <a:gd name="T14" fmla="*/ 2147483647 w 60"/>
              <a:gd name="T15" fmla="*/ 2147483647 h 11705"/>
              <a:gd name="T16" fmla="*/ 0 w 60"/>
              <a:gd name="T17" fmla="*/ 2147483647 h 11705"/>
              <a:gd name="T18" fmla="*/ 2147483647 w 60"/>
              <a:gd name="T19" fmla="*/ 2147483647 h 11705"/>
              <a:gd name="T20" fmla="*/ 0 w 60"/>
              <a:gd name="T21" fmla="*/ 2147483647 h 11705"/>
              <a:gd name="T22" fmla="*/ 2147483647 w 60"/>
              <a:gd name="T23" fmla="*/ 2147483647 h 11705"/>
              <a:gd name="T24" fmla="*/ 2147483647 w 60"/>
              <a:gd name="T25" fmla="*/ 2147483647 h 11705"/>
              <a:gd name="T26" fmla="*/ 0 w 60"/>
              <a:gd name="T27" fmla="*/ 2147483647 h 11705"/>
              <a:gd name="T28" fmla="*/ 2147483647 w 60"/>
              <a:gd name="T29" fmla="*/ 2147483647 h 11705"/>
              <a:gd name="T30" fmla="*/ 0 w 60"/>
              <a:gd name="T31" fmla="*/ 2147483647 h 11705"/>
              <a:gd name="T32" fmla="*/ 2147483647 w 60"/>
              <a:gd name="T33" fmla="*/ 2147483647 h 11705"/>
              <a:gd name="T34" fmla="*/ 0 w 60"/>
              <a:gd name="T35" fmla="*/ 2147483647 h 11705"/>
              <a:gd name="T36" fmla="*/ 2147483647 w 60"/>
              <a:gd name="T37" fmla="*/ 2147483647 h 11705"/>
              <a:gd name="T38" fmla="*/ 2147483647 w 60"/>
              <a:gd name="T39" fmla="*/ 2147483647 h 11705"/>
              <a:gd name="T40" fmla="*/ 0 w 60"/>
              <a:gd name="T41" fmla="*/ 2147483647 h 11705"/>
              <a:gd name="T42" fmla="*/ 2147483647 w 60"/>
              <a:gd name="T43" fmla="*/ 2147483647 h 11705"/>
              <a:gd name="T44" fmla="*/ 0 w 60"/>
              <a:gd name="T45" fmla="*/ 2147483647 h 11705"/>
              <a:gd name="T46" fmla="*/ 2147483647 w 60"/>
              <a:gd name="T47" fmla="*/ 2147483647 h 11705"/>
              <a:gd name="T48" fmla="*/ 0 w 60"/>
              <a:gd name="T49" fmla="*/ 2147483647 h 11705"/>
              <a:gd name="T50" fmla="*/ 2147483647 w 60"/>
              <a:gd name="T51" fmla="*/ 2147483647 h 11705"/>
              <a:gd name="T52" fmla="*/ 2147483647 w 60"/>
              <a:gd name="T53" fmla="*/ 2147483647 h 11705"/>
              <a:gd name="T54" fmla="*/ 0 w 60"/>
              <a:gd name="T55" fmla="*/ 2147483647 h 11705"/>
              <a:gd name="T56" fmla="*/ 2147483647 w 60"/>
              <a:gd name="T57" fmla="*/ 2147483647 h 11705"/>
              <a:gd name="T58" fmla="*/ 0 w 60"/>
              <a:gd name="T59" fmla="*/ 2147483647 h 11705"/>
              <a:gd name="T60" fmla="*/ 2147483647 w 60"/>
              <a:gd name="T61" fmla="*/ 2147483647 h 11705"/>
              <a:gd name="T62" fmla="*/ 0 w 60"/>
              <a:gd name="T63" fmla="*/ 2147483647 h 11705"/>
              <a:gd name="T64" fmla="*/ 2147483647 w 60"/>
              <a:gd name="T65" fmla="*/ 2147483647 h 11705"/>
              <a:gd name="T66" fmla="*/ 2147483647 w 60"/>
              <a:gd name="T67" fmla="*/ 2147483647 h 11705"/>
              <a:gd name="T68" fmla="*/ 0 w 60"/>
              <a:gd name="T69" fmla="*/ 2147483647 h 11705"/>
              <a:gd name="T70" fmla="*/ 2147483647 w 60"/>
              <a:gd name="T71" fmla="*/ 2147483647 h 11705"/>
              <a:gd name="T72" fmla="*/ 0 w 60"/>
              <a:gd name="T73" fmla="*/ 2147483647 h 11705"/>
              <a:gd name="T74" fmla="*/ 2147483647 w 60"/>
              <a:gd name="T75" fmla="*/ 2147483647 h 11705"/>
              <a:gd name="T76" fmla="*/ 0 w 60"/>
              <a:gd name="T77" fmla="*/ 2147483647 h 11705"/>
              <a:gd name="T78" fmla="*/ 2147483647 w 60"/>
              <a:gd name="T79" fmla="*/ 2147483647 h 11705"/>
              <a:gd name="T80" fmla="*/ 2147483647 w 60"/>
              <a:gd name="T81" fmla="*/ 2147483647 h 11705"/>
              <a:gd name="T82" fmla="*/ 0 w 60"/>
              <a:gd name="T83" fmla="*/ 2147483647 h 11705"/>
              <a:gd name="T84" fmla="*/ 2147483647 w 60"/>
              <a:gd name="T85" fmla="*/ 2147483647 h 11705"/>
              <a:gd name="T86" fmla="*/ 0 w 60"/>
              <a:gd name="T87" fmla="*/ 2147483647 h 11705"/>
              <a:gd name="T88" fmla="*/ 2147483647 w 60"/>
              <a:gd name="T89" fmla="*/ 2147483647 h 11705"/>
              <a:gd name="T90" fmla="*/ 0 w 60"/>
              <a:gd name="T91" fmla="*/ 2147483647 h 11705"/>
              <a:gd name="T92" fmla="*/ 2147483647 w 60"/>
              <a:gd name="T93" fmla="*/ 2147483647 h 11705"/>
              <a:gd name="T94" fmla="*/ 2147483647 w 60"/>
              <a:gd name="T95" fmla="*/ 2147483647 h 11705"/>
              <a:gd name="T96" fmla="*/ 0 w 60"/>
              <a:gd name="T97" fmla="*/ 2147483647 h 11705"/>
              <a:gd name="T98" fmla="*/ 2147483647 w 60"/>
              <a:gd name="T99" fmla="*/ 2147483647 h 11705"/>
              <a:gd name="T100" fmla="*/ 0 w 60"/>
              <a:gd name="T101" fmla="*/ 2147483647 h 11705"/>
              <a:gd name="T102" fmla="*/ 2147483647 w 60"/>
              <a:gd name="T103" fmla="*/ 2147483647 h 11705"/>
              <a:gd name="T104" fmla="*/ 0 w 60"/>
              <a:gd name="T105" fmla="*/ 2147483647 h 11705"/>
              <a:gd name="T106" fmla="*/ 2147483647 w 60"/>
              <a:gd name="T107" fmla="*/ 2147483647 h 11705"/>
              <a:gd name="T108" fmla="*/ 2147483647 w 60"/>
              <a:gd name="T109" fmla="*/ 2147483647 h 11705"/>
              <a:gd name="T110" fmla="*/ 0 w 60"/>
              <a:gd name="T111" fmla="*/ 2147483647 h 11705"/>
              <a:gd name="T112" fmla="*/ 2147483647 w 60"/>
              <a:gd name="T113" fmla="*/ 2147483647 h 11705"/>
              <a:gd name="T114" fmla="*/ 0 w 60"/>
              <a:gd name="T115" fmla="*/ 2147483647 h 11705"/>
              <a:gd name="T116" fmla="*/ 2147483647 w 60"/>
              <a:gd name="T117" fmla="*/ 2147483647 h 11705"/>
              <a:gd name="T118" fmla="*/ 0 w 60"/>
              <a:gd name="T119" fmla="*/ 2147483647 h 11705"/>
              <a:gd name="T120" fmla="*/ 2147483647 w 60"/>
              <a:gd name="T121" fmla="*/ 2147483647 h 11705"/>
              <a:gd name="T122" fmla="*/ 2147483647 w 60"/>
              <a:gd name="T123" fmla="*/ 0 h 11705"/>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60"/>
              <a:gd name="T187" fmla="*/ 0 h 11705"/>
              <a:gd name="T188" fmla="*/ 60 w 60"/>
              <a:gd name="T189" fmla="*/ 11705 h 11705"/>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60" h="11705">
                <a:moveTo>
                  <a:pt x="0" y="11675"/>
                </a:moveTo>
                <a:lnTo>
                  <a:pt x="0" y="11675"/>
                </a:lnTo>
                <a:cubicBezTo>
                  <a:pt x="0" y="11659"/>
                  <a:pt x="14" y="11645"/>
                  <a:pt x="30" y="11645"/>
                </a:cubicBezTo>
                <a:cubicBezTo>
                  <a:pt x="47" y="11645"/>
                  <a:pt x="60" y="11659"/>
                  <a:pt x="60" y="11675"/>
                </a:cubicBezTo>
                <a:cubicBezTo>
                  <a:pt x="60" y="11692"/>
                  <a:pt x="47" y="11705"/>
                  <a:pt x="30" y="11705"/>
                </a:cubicBezTo>
                <a:cubicBezTo>
                  <a:pt x="14" y="11705"/>
                  <a:pt x="0" y="11692"/>
                  <a:pt x="0" y="11675"/>
                </a:cubicBezTo>
                <a:close/>
                <a:moveTo>
                  <a:pt x="0" y="11555"/>
                </a:moveTo>
                <a:lnTo>
                  <a:pt x="0" y="11555"/>
                </a:lnTo>
                <a:cubicBezTo>
                  <a:pt x="0" y="11539"/>
                  <a:pt x="14" y="11525"/>
                  <a:pt x="30" y="11525"/>
                </a:cubicBezTo>
                <a:cubicBezTo>
                  <a:pt x="47" y="11525"/>
                  <a:pt x="60" y="11539"/>
                  <a:pt x="60" y="11555"/>
                </a:cubicBezTo>
                <a:cubicBezTo>
                  <a:pt x="60" y="11572"/>
                  <a:pt x="47" y="11585"/>
                  <a:pt x="30" y="11585"/>
                </a:cubicBezTo>
                <a:cubicBezTo>
                  <a:pt x="14" y="11585"/>
                  <a:pt x="0" y="11572"/>
                  <a:pt x="0" y="11555"/>
                </a:cubicBezTo>
                <a:close/>
                <a:moveTo>
                  <a:pt x="0" y="11435"/>
                </a:moveTo>
                <a:lnTo>
                  <a:pt x="0" y="11435"/>
                </a:lnTo>
                <a:cubicBezTo>
                  <a:pt x="0" y="11419"/>
                  <a:pt x="14" y="11405"/>
                  <a:pt x="30" y="11405"/>
                </a:cubicBezTo>
                <a:cubicBezTo>
                  <a:pt x="47" y="11405"/>
                  <a:pt x="60" y="11419"/>
                  <a:pt x="60" y="11435"/>
                </a:cubicBezTo>
                <a:cubicBezTo>
                  <a:pt x="60" y="11452"/>
                  <a:pt x="47" y="11465"/>
                  <a:pt x="30" y="11465"/>
                </a:cubicBezTo>
                <a:cubicBezTo>
                  <a:pt x="14" y="11465"/>
                  <a:pt x="0" y="11452"/>
                  <a:pt x="0" y="11435"/>
                </a:cubicBezTo>
                <a:close/>
                <a:moveTo>
                  <a:pt x="0" y="11315"/>
                </a:moveTo>
                <a:lnTo>
                  <a:pt x="0" y="11315"/>
                </a:lnTo>
                <a:cubicBezTo>
                  <a:pt x="0" y="11299"/>
                  <a:pt x="14" y="11285"/>
                  <a:pt x="30" y="11285"/>
                </a:cubicBezTo>
                <a:cubicBezTo>
                  <a:pt x="47" y="11285"/>
                  <a:pt x="60" y="11299"/>
                  <a:pt x="60" y="11315"/>
                </a:cubicBezTo>
                <a:cubicBezTo>
                  <a:pt x="60" y="11332"/>
                  <a:pt x="47" y="11345"/>
                  <a:pt x="30" y="11345"/>
                </a:cubicBezTo>
                <a:cubicBezTo>
                  <a:pt x="14" y="11345"/>
                  <a:pt x="0" y="11332"/>
                  <a:pt x="0" y="11315"/>
                </a:cubicBezTo>
                <a:close/>
                <a:moveTo>
                  <a:pt x="0" y="11195"/>
                </a:moveTo>
                <a:lnTo>
                  <a:pt x="0" y="11195"/>
                </a:lnTo>
                <a:cubicBezTo>
                  <a:pt x="0" y="11179"/>
                  <a:pt x="14" y="11165"/>
                  <a:pt x="30" y="11165"/>
                </a:cubicBezTo>
                <a:cubicBezTo>
                  <a:pt x="47" y="11165"/>
                  <a:pt x="60" y="11179"/>
                  <a:pt x="60" y="11195"/>
                </a:cubicBezTo>
                <a:cubicBezTo>
                  <a:pt x="60" y="11212"/>
                  <a:pt x="47" y="11225"/>
                  <a:pt x="30" y="11225"/>
                </a:cubicBezTo>
                <a:cubicBezTo>
                  <a:pt x="14" y="11225"/>
                  <a:pt x="0" y="11212"/>
                  <a:pt x="0" y="11195"/>
                </a:cubicBezTo>
                <a:close/>
                <a:moveTo>
                  <a:pt x="0" y="11075"/>
                </a:moveTo>
                <a:lnTo>
                  <a:pt x="0" y="11075"/>
                </a:lnTo>
                <a:cubicBezTo>
                  <a:pt x="0" y="11059"/>
                  <a:pt x="14" y="11045"/>
                  <a:pt x="30" y="11045"/>
                </a:cubicBezTo>
                <a:cubicBezTo>
                  <a:pt x="47" y="11045"/>
                  <a:pt x="60" y="11059"/>
                  <a:pt x="60" y="11075"/>
                </a:cubicBezTo>
                <a:cubicBezTo>
                  <a:pt x="60" y="11092"/>
                  <a:pt x="47" y="11105"/>
                  <a:pt x="30" y="11105"/>
                </a:cubicBezTo>
                <a:cubicBezTo>
                  <a:pt x="14" y="11105"/>
                  <a:pt x="0" y="11092"/>
                  <a:pt x="0" y="11075"/>
                </a:cubicBezTo>
                <a:close/>
                <a:moveTo>
                  <a:pt x="0" y="10955"/>
                </a:moveTo>
                <a:lnTo>
                  <a:pt x="0" y="10955"/>
                </a:lnTo>
                <a:cubicBezTo>
                  <a:pt x="0" y="10938"/>
                  <a:pt x="14" y="10925"/>
                  <a:pt x="30" y="10925"/>
                </a:cubicBezTo>
                <a:cubicBezTo>
                  <a:pt x="47" y="10925"/>
                  <a:pt x="60" y="10938"/>
                  <a:pt x="60" y="10955"/>
                </a:cubicBezTo>
                <a:cubicBezTo>
                  <a:pt x="60" y="10972"/>
                  <a:pt x="47" y="10985"/>
                  <a:pt x="30" y="10985"/>
                </a:cubicBezTo>
                <a:cubicBezTo>
                  <a:pt x="14" y="10985"/>
                  <a:pt x="0" y="10972"/>
                  <a:pt x="0" y="10955"/>
                </a:cubicBezTo>
                <a:close/>
                <a:moveTo>
                  <a:pt x="0" y="10835"/>
                </a:moveTo>
                <a:lnTo>
                  <a:pt x="0" y="10835"/>
                </a:lnTo>
                <a:cubicBezTo>
                  <a:pt x="0" y="10818"/>
                  <a:pt x="14" y="10805"/>
                  <a:pt x="30" y="10805"/>
                </a:cubicBezTo>
                <a:cubicBezTo>
                  <a:pt x="47" y="10805"/>
                  <a:pt x="60" y="10818"/>
                  <a:pt x="60" y="10835"/>
                </a:cubicBezTo>
                <a:cubicBezTo>
                  <a:pt x="60" y="10852"/>
                  <a:pt x="47" y="10865"/>
                  <a:pt x="30" y="10865"/>
                </a:cubicBezTo>
                <a:cubicBezTo>
                  <a:pt x="14" y="10865"/>
                  <a:pt x="0" y="10852"/>
                  <a:pt x="0" y="10835"/>
                </a:cubicBezTo>
                <a:close/>
                <a:moveTo>
                  <a:pt x="0" y="10715"/>
                </a:moveTo>
                <a:lnTo>
                  <a:pt x="0" y="10715"/>
                </a:lnTo>
                <a:cubicBezTo>
                  <a:pt x="0" y="10698"/>
                  <a:pt x="14" y="10685"/>
                  <a:pt x="30" y="10685"/>
                </a:cubicBezTo>
                <a:cubicBezTo>
                  <a:pt x="47" y="10685"/>
                  <a:pt x="60" y="10698"/>
                  <a:pt x="60" y="10715"/>
                </a:cubicBezTo>
                <a:cubicBezTo>
                  <a:pt x="60" y="10732"/>
                  <a:pt x="47" y="10745"/>
                  <a:pt x="30" y="10745"/>
                </a:cubicBezTo>
                <a:cubicBezTo>
                  <a:pt x="14" y="10745"/>
                  <a:pt x="0" y="10732"/>
                  <a:pt x="0" y="10715"/>
                </a:cubicBezTo>
                <a:close/>
                <a:moveTo>
                  <a:pt x="0" y="10595"/>
                </a:moveTo>
                <a:lnTo>
                  <a:pt x="0" y="10595"/>
                </a:lnTo>
                <a:cubicBezTo>
                  <a:pt x="0" y="10578"/>
                  <a:pt x="14" y="10565"/>
                  <a:pt x="30" y="10565"/>
                </a:cubicBezTo>
                <a:cubicBezTo>
                  <a:pt x="47" y="10565"/>
                  <a:pt x="60" y="10578"/>
                  <a:pt x="60" y="10595"/>
                </a:cubicBezTo>
                <a:cubicBezTo>
                  <a:pt x="60" y="10611"/>
                  <a:pt x="47" y="10625"/>
                  <a:pt x="30" y="10625"/>
                </a:cubicBezTo>
                <a:cubicBezTo>
                  <a:pt x="14" y="10625"/>
                  <a:pt x="0" y="10611"/>
                  <a:pt x="0" y="10595"/>
                </a:cubicBezTo>
                <a:close/>
                <a:moveTo>
                  <a:pt x="0" y="10475"/>
                </a:moveTo>
                <a:lnTo>
                  <a:pt x="0" y="10475"/>
                </a:lnTo>
                <a:cubicBezTo>
                  <a:pt x="0" y="10458"/>
                  <a:pt x="14" y="10445"/>
                  <a:pt x="30" y="10445"/>
                </a:cubicBezTo>
                <a:cubicBezTo>
                  <a:pt x="47" y="10445"/>
                  <a:pt x="60" y="10458"/>
                  <a:pt x="60" y="10475"/>
                </a:cubicBezTo>
                <a:cubicBezTo>
                  <a:pt x="60" y="10491"/>
                  <a:pt x="47" y="10505"/>
                  <a:pt x="30" y="10505"/>
                </a:cubicBezTo>
                <a:cubicBezTo>
                  <a:pt x="14" y="10505"/>
                  <a:pt x="0" y="10491"/>
                  <a:pt x="0" y="10475"/>
                </a:cubicBezTo>
                <a:close/>
                <a:moveTo>
                  <a:pt x="0" y="10355"/>
                </a:moveTo>
                <a:lnTo>
                  <a:pt x="0" y="10355"/>
                </a:lnTo>
                <a:cubicBezTo>
                  <a:pt x="0" y="10338"/>
                  <a:pt x="14" y="10325"/>
                  <a:pt x="30" y="10325"/>
                </a:cubicBezTo>
                <a:cubicBezTo>
                  <a:pt x="47" y="10325"/>
                  <a:pt x="60" y="10338"/>
                  <a:pt x="60" y="10355"/>
                </a:cubicBezTo>
                <a:cubicBezTo>
                  <a:pt x="60" y="10371"/>
                  <a:pt x="47" y="10385"/>
                  <a:pt x="30" y="10385"/>
                </a:cubicBezTo>
                <a:cubicBezTo>
                  <a:pt x="14" y="10385"/>
                  <a:pt x="0" y="10371"/>
                  <a:pt x="0" y="10355"/>
                </a:cubicBezTo>
                <a:close/>
                <a:moveTo>
                  <a:pt x="0" y="10235"/>
                </a:moveTo>
                <a:lnTo>
                  <a:pt x="0" y="10235"/>
                </a:lnTo>
                <a:cubicBezTo>
                  <a:pt x="0" y="10218"/>
                  <a:pt x="14" y="10205"/>
                  <a:pt x="30" y="10205"/>
                </a:cubicBezTo>
                <a:cubicBezTo>
                  <a:pt x="47" y="10205"/>
                  <a:pt x="60" y="10218"/>
                  <a:pt x="60" y="10235"/>
                </a:cubicBezTo>
                <a:cubicBezTo>
                  <a:pt x="60" y="10251"/>
                  <a:pt x="47" y="10265"/>
                  <a:pt x="30" y="10265"/>
                </a:cubicBezTo>
                <a:cubicBezTo>
                  <a:pt x="14" y="10265"/>
                  <a:pt x="0" y="10251"/>
                  <a:pt x="0" y="10235"/>
                </a:cubicBezTo>
                <a:close/>
                <a:moveTo>
                  <a:pt x="0" y="10115"/>
                </a:moveTo>
                <a:lnTo>
                  <a:pt x="0" y="10115"/>
                </a:lnTo>
                <a:cubicBezTo>
                  <a:pt x="0" y="10098"/>
                  <a:pt x="14" y="10085"/>
                  <a:pt x="30" y="10085"/>
                </a:cubicBezTo>
                <a:cubicBezTo>
                  <a:pt x="47" y="10085"/>
                  <a:pt x="60" y="10098"/>
                  <a:pt x="60" y="10115"/>
                </a:cubicBezTo>
                <a:cubicBezTo>
                  <a:pt x="60" y="10131"/>
                  <a:pt x="47" y="10145"/>
                  <a:pt x="30" y="10145"/>
                </a:cubicBezTo>
                <a:cubicBezTo>
                  <a:pt x="14" y="10145"/>
                  <a:pt x="0" y="10131"/>
                  <a:pt x="0" y="10115"/>
                </a:cubicBezTo>
                <a:close/>
                <a:moveTo>
                  <a:pt x="0" y="9995"/>
                </a:moveTo>
                <a:lnTo>
                  <a:pt x="0" y="9995"/>
                </a:lnTo>
                <a:cubicBezTo>
                  <a:pt x="0" y="9978"/>
                  <a:pt x="14" y="9965"/>
                  <a:pt x="30" y="9965"/>
                </a:cubicBezTo>
                <a:cubicBezTo>
                  <a:pt x="47" y="9965"/>
                  <a:pt x="60" y="9978"/>
                  <a:pt x="60" y="9995"/>
                </a:cubicBezTo>
                <a:cubicBezTo>
                  <a:pt x="60" y="10011"/>
                  <a:pt x="47" y="10025"/>
                  <a:pt x="30" y="10025"/>
                </a:cubicBezTo>
                <a:cubicBezTo>
                  <a:pt x="14" y="10025"/>
                  <a:pt x="0" y="10011"/>
                  <a:pt x="0" y="9995"/>
                </a:cubicBezTo>
                <a:close/>
                <a:moveTo>
                  <a:pt x="0" y="9875"/>
                </a:moveTo>
                <a:lnTo>
                  <a:pt x="0" y="9875"/>
                </a:lnTo>
                <a:cubicBezTo>
                  <a:pt x="0" y="9858"/>
                  <a:pt x="14" y="9845"/>
                  <a:pt x="30" y="9845"/>
                </a:cubicBezTo>
                <a:cubicBezTo>
                  <a:pt x="47" y="9845"/>
                  <a:pt x="60" y="9858"/>
                  <a:pt x="60" y="9875"/>
                </a:cubicBezTo>
                <a:cubicBezTo>
                  <a:pt x="60" y="9891"/>
                  <a:pt x="47" y="9905"/>
                  <a:pt x="30" y="9905"/>
                </a:cubicBezTo>
                <a:cubicBezTo>
                  <a:pt x="14" y="9905"/>
                  <a:pt x="0" y="9891"/>
                  <a:pt x="0" y="9875"/>
                </a:cubicBezTo>
                <a:close/>
                <a:moveTo>
                  <a:pt x="0" y="9755"/>
                </a:moveTo>
                <a:lnTo>
                  <a:pt x="0" y="9754"/>
                </a:lnTo>
                <a:cubicBezTo>
                  <a:pt x="0" y="9738"/>
                  <a:pt x="14" y="9724"/>
                  <a:pt x="30" y="9724"/>
                </a:cubicBezTo>
                <a:cubicBezTo>
                  <a:pt x="47" y="9724"/>
                  <a:pt x="60" y="9738"/>
                  <a:pt x="60" y="9754"/>
                </a:cubicBezTo>
                <a:lnTo>
                  <a:pt x="60" y="9755"/>
                </a:lnTo>
                <a:cubicBezTo>
                  <a:pt x="60" y="9771"/>
                  <a:pt x="47" y="9785"/>
                  <a:pt x="30" y="9785"/>
                </a:cubicBezTo>
                <a:cubicBezTo>
                  <a:pt x="14" y="9785"/>
                  <a:pt x="0" y="9771"/>
                  <a:pt x="0" y="9755"/>
                </a:cubicBezTo>
                <a:close/>
                <a:moveTo>
                  <a:pt x="0" y="9634"/>
                </a:moveTo>
                <a:lnTo>
                  <a:pt x="0" y="9634"/>
                </a:lnTo>
                <a:cubicBezTo>
                  <a:pt x="0" y="9618"/>
                  <a:pt x="14" y="9604"/>
                  <a:pt x="30" y="9604"/>
                </a:cubicBezTo>
                <a:cubicBezTo>
                  <a:pt x="47" y="9604"/>
                  <a:pt x="60" y="9618"/>
                  <a:pt x="60" y="9634"/>
                </a:cubicBezTo>
                <a:cubicBezTo>
                  <a:pt x="60" y="9651"/>
                  <a:pt x="47" y="9664"/>
                  <a:pt x="30" y="9664"/>
                </a:cubicBezTo>
                <a:cubicBezTo>
                  <a:pt x="14" y="9664"/>
                  <a:pt x="0" y="9651"/>
                  <a:pt x="0" y="9634"/>
                </a:cubicBezTo>
                <a:close/>
                <a:moveTo>
                  <a:pt x="0" y="9514"/>
                </a:moveTo>
                <a:lnTo>
                  <a:pt x="0" y="9514"/>
                </a:lnTo>
                <a:cubicBezTo>
                  <a:pt x="0" y="9498"/>
                  <a:pt x="14" y="9484"/>
                  <a:pt x="30" y="9484"/>
                </a:cubicBezTo>
                <a:cubicBezTo>
                  <a:pt x="47" y="9484"/>
                  <a:pt x="60" y="9498"/>
                  <a:pt x="60" y="9514"/>
                </a:cubicBezTo>
                <a:cubicBezTo>
                  <a:pt x="60" y="9531"/>
                  <a:pt x="47" y="9544"/>
                  <a:pt x="30" y="9544"/>
                </a:cubicBezTo>
                <a:cubicBezTo>
                  <a:pt x="14" y="9544"/>
                  <a:pt x="0" y="9531"/>
                  <a:pt x="0" y="9514"/>
                </a:cubicBezTo>
                <a:close/>
                <a:moveTo>
                  <a:pt x="0" y="9394"/>
                </a:moveTo>
                <a:lnTo>
                  <a:pt x="0" y="9394"/>
                </a:lnTo>
                <a:cubicBezTo>
                  <a:pt x="0" y="9378"/>
                  <a:pt x="14" y="9364"/>
                  <a:pt x="30" y="9364"/>
                </a:cubicBezTo>
                <a:cubicBezTo>
                  <a:pt x="47" y="9364"/>
                  <a:pt x="60" y="9378"/>
                  <a:pt x="60" y="9394"/>
                </a:cubicBezTo>
                <a:cubicBezTo>
                  <a:pt x="60" y="9411"/>
                  <a:pt x="47" y="9424"/>
                  <a:pt x="30" y="9424"/>
                </a:cubicBezTo>
                <a:cubicBezTo>
                  <a:pt x="14" y="9424"/>
                  <a:pt x="0" y="9411"/>
                  <a:pt x="0" y="9394"/>
                </a:cubicBezTo>
                <a:close/>
                <a:moveTo>
                  <a:pt x="0" y="9274"/>
                </a:moveTo>
                <a:lnTo>
                  <a:pt x="0" y="9274"/>
                </a:lnTo>
                <a:cubicBezTo>
                  <a:pt x="0" y="9258"/>
                  <a:pt x="14" y="9244"/>
                  <a:pt x="30" y="9244"/>
                </a:cubicBezTo>
                <a:cubicBezTo>
                  <a:pt x="47" y="9244"/>
                  <a:pt x="60" y="9258"/>
                  <a:pt x="60" y="9274"/>
                </a:cubicBezTo>
                <a:cubicBezTo>
                  <a:pt x="60" y="9291"/>
                  <a:pt x="47" y="9304"/>
                  <a:pt x="30" y="9304"/>
                </a:cubicBezTo>
                <a:cubicBezTo>
                  <a:pt x="14" y="9304"/>
                  <a:pt x="0" y="9291"/>
                  <a:pt x="0" y="9274"/>
                </a:cubicBezTo>
                <a:close/>
                <a:moveTo>
                  <a:pt x="0" y="9154"/>
                </a:moveTo>
                <a:lnTo>
                  <a:pt x="0" y="9154"/>
                </a:lnTo>
                <a:cubicBezTo>
                  <a:pt x="0" y="9138"/>
                  <a:pt x="14" y="9124"/>
                  <a:pt x="30" y="9124"/>
                </a:cubicBezTo>
                <a:cubicBezTo>
                  <a:pt x="47" y="9124"/>
                  <a:pt x="60" y="9138"/>
                  <a:pt x="60" y="9154"/>
                </a:cubicBezTo>
                <a:cubicBezTo>
                  <a:pt x="60" y="9171"/>
                  <a:pt x="47" y="9184"/>
                  <a:pt x="30" y="9184"/>
                </a:cubicBezTo>
                <a:cubicBezTo>
                  <a:pt x="14" y="9184"/>
                  <a:pt x="0" y="9171"/>
                  <a:pt x="0" y="9154"/>
                </a:cubicBezTo>
                <a:close/>
                <a:moveTo>
                  <a:pt x="0" y="9034"/>
                </a:moveTo>
                <a:lnTo>
                  <a:pt x="0" y="9034"/>
                </a:lnTo>
                <a:cubicBezTo>
                  <a:pt x="0" y="9018"/>
                  <a:pt x="14" y="9004"/>
                  <a:pt x="30" y="9004"/>
                </a:cubicBezTo>
                <a:cubicBezTo>
                  <a:pt x="47" y="9004"/>
                  <a:pt x="60" y="9018"/>
                  <a:pt x="60" y="9034"/>
                </a:cubicBezTo>
                <a:cubicBezTo>
                  <a:pt x="60" y="9051"/>
                  <a:pt x="47" y="9064"/>
                  <a:pt x="30" y="9064"/>
                </a:cubicBezTo>
                <a:cubicBezTo>
                  <a:pt x="14" y="9064"/>
                  <a:pt x="0" y="9051"/>
                  <a:pt x="0" y="9034"/>
                </a:cubicBezTo>
                <a:close/>
                <a:moveTo>
                  <a:pt x="0" y="8914"/>
                </a:moveTo>
                <a:lnTo>
                  <a:pt x="0" y="8914"/>
                </a:lnTo>
                <a:cubicBezTo>
                  <a:pt x="0" y="8897"/>
                  <a:pt x="14" y="8884"/>
                  <a:pt x="30" y="8884"/>
                </a:cubicBezTo>
                <a:cubicBezTo>
                  <a:pt x="47" y="8884"/>
                  <a:pt x="60" y="8897"/>
                  <a:pt x="60" y="8914"/>
                </a:cubicBezTo>
                <a:cubicBezTo>
                  <a:pt x="60" y="8931"/>
                  <a:pt x="47" y="8944"/>
                  <a:pt x="30" y="8944"/>
                </a:cubicBezTo>
                <a:cubicBezTo>
                  <a:pt x="14" y="8944"/>
                  <a:pt x="0" y="8931"/>
                  <a:pt x="0" y="8914"/>
                </a:cubicBezTo>
                <a:close/>
                <a:moveTo>
                  <a:pt x="0" y="8794"/>
                </a:moveTo>
                <a:lnTo>
                  <a:pt x="0" y="8794"/>
                </a:lnTo>
                <a:cubicBezTo>
                  <a:pt x="0" y="8777"/>
                  <a:pt x="14" y="8764"/>
                  <a:pt x="30" y="8764"/>
                </a:cubicBezTo>
                <a:cubicBezTo>
                  <a:pt x="47" y="8764"/>
                  <a:pt x="60" y="8777"/>
                  <a:pt x="60" y="8794"/>
                </a:cubicBezTo>
                <a:cubicBezTo>
                  <a:pt x="60" y="8811"/>
                  <a:pt x="47" y="8824"/>
                  <a:pt x="30" y="8824"/>
                </a:cubicBezTo>
                <a:cubicBezTo>
                  <a:pt x="14" y="8824"/>
                  <a:pt x="0" y="8811"/>
                  <a:pt x="0" y="8794"/>
                </a:cubicBezTo>
                <a:close/>
                <a:moveTo>
                  <a:pt x="0" y="8674"/>
                </a:moveTo>
                <a:lnTo>
                  <a:pt x="0" y="8674"/>
                </a:lnTo>
                <a:cubicBezTo>
                  <a:pt x="0" y="8657"/>
                  <a:pt x="14" y="8644"/>
                  <a:pt x="30" y="8644"/>
                </a:cubicBezTo>
                <a:cubicBezTo>
                  <a:pt x="47" y="8644"/>
                  <a:pt x="60" y="8657"/>
                  <a:pt x="60" y="8674"/>
                </a:cubicBezTo>
                <a:cubicBezTo>
                  <a:pt x="60" y="8691"/>
                  <a:pt x="47" y="8704"/>
                  <a:pt x="30" y="8704"/>
                </a:cubicBezTo>
                <a:cubicBezTo>
                  <a:pt x="14" y="8704"/>
                  <a:pt x="0" y="8691"/>
                  <a:pt x="0" y="8674"/>
                </a:cubicBezTo>
                <a:close/>
                <a:moveTo>
                  <a:pt x="0" y="8554"/>
                </a:moveTo>
                <a:lnTo>
                  <a:pt x="0" y="8554"/>
                </a:lnTo>
                <a:cubicBezTo>
                  <a:pt x="0" y="8537"/>
                  <a:pt x="14" y="8524"/>
                  <a:pt x="30" y="8524"/>
                </a:cubicBezTo>
                <a:cubicBezTo>
                  <a:pt x="47" y="8524"/>
                  <a:pt x="60" y="8537"/>
                  <a:pt x="60" y="8554"/>
                </a:cubicBezTo>
                <a:cubicBezTo>
                  <a:pt x="60" y="8570"/>
                  <a:pt x="47" y="8584"/>
                  <a:pt x="30" y="8584"/>
                </a:cubicBezTo>
                <a:cubicBezTo>
                  <a:pt x="14" y="8584"/>
                  <a:pt x="0" y="8570"/>
                  <a:pt x="0" y="8554"/>
                </a:cubicBezTo>
                <a:close/>
                <a:moveTo>
                  <a:pt x="0" y="8434"/>
                </a:moveTo>
                <a:lnTo>
                  <a:pt x="0" y="8434"/>
                </a:lnTo>
                <a:cubicBezTo>
                  <a:pt x="0" y="8417"/>
                  <a:pt x="14" y="8404"/>
                  <a:pt x="30" y="8404"/>
                </a:cubicBezTo>
                <a:cubicBezTo>
                  <a:pt x="47" y="8404"/>
                  <a:pt x="60" y="8417"/>
                  <a:pt x="60" y="8434"/>
                </a:cubicBezTo>
                <a:cubicBezTo>
                  <a:pt x="60" y="8450"/>
                  <a:pt x="47" y="8464"/>
                  <a:pt x="30" y="8464"/>
                </a:cubicBezTo>
                <a:cubicBezTo>
                  <a:pt x="14" y="8464"/>
                  <a:pt x="0" y="8450"/>
                  <a:pt x="0" y="8434"/>
                </a:cubicBezTo>
                <a:close/>
                <a:moveTo>
                  <a:pt x="0" y="8314"/>
                </a:moveTo>
                <a:lnTo>
                  <a:pt x="0" y="8314"/>
                </a:lnTo>
                <a:cubicBezTo>
                  <a:pt x="0" y="8297"/>
                  <a:pt x="14" y="8284"/>
                  <a:pt x="30" y="8284"/>
                </a:cubicBezTo>
                <a:cubicBezTo>
                  <a:pt x="47" y="8284"/>
                  <a:pt x="60" y="8297"/>
                  <a:pt x="60" y="8314"/>
                </a:cubicBezTo>
                <a:cubicBezTo>
                  <a:pt x="60" y="8330"/>
                  <a:pt x="47" y="8344"/>
                  <a:pt x="30" y="8344"/>
                </a:cubicBezTo>
                <a:cubicBezTo>
                  <a:pt x="14" y="8344"/>
                  <a:pt x="0" y="8330"/>
                  <a:pt x="0" y="8314"/>
                </a:cubicBezTo>
                <a:close/>
                <a:moveTo>
                  <a:pt x="0" y="8194"/>
                </a:moveTo>
                <a:lnTo>
                  <a:pt x="0" y="8194"/>
                </a:lnTo>
                <a:cubicBezTo>
                  <a:pt x="0" y="8177"/>
                  <a:pt x="14" y="8164"/>
                  <a:pt x="30" y="8164"/>
                </a:cubicBezTo>
                <a:cubicBezTo>
                  <a:pt x="47" y="8164"/>
                  <a:pt x="60" y="8177"/>
                  <a:pt x="60" y="8194"/>
                </a:cubicBezTo>
                <a:cubicBezTo>
                  <a:pt x="60" y="8210"/>
                  <a:pt x="47" y="8224"/>
                  <a:pt x="30" y="8224"/>
                </a:cubicBezTo>
                <a:cubicBezTo>
                  <a:pt x="14" y="8224"/>
                  <a:pt x="0" y="8210"/>
                  <a:pt x="0" y="8194"/>
                </a:cubicBezTo>
                <a:close/>
                <a:moveTo>
                  <a:pt x="0" y="8074"/>
                </a:moveTo>
                <a:lnTo>
                  <a:pt x="0" y="8074"/>
                </a:lnTo>
                <a:cubicBezTo>
                  <a:pt x="0" y="8057"/>
                  <a:pt x="14" y="8044"/>
                  <a:pt x="30" y="8044"/>
                </a:cubicBezTo>
                <a:cubicBezTo>
                  <a:pt x="47" y="8044"/>
                  <a:pt x="60" y="8057"/>
                  <a:pt x="60" y="8074"/>
                </a:cubicBezTo>
                <a:cubicBezTo>
                  <a:pt x="60" y="8090"/>
                  <a:pt x="47" y="8104"/>
                  <a:pt x="30" y="8104"/>
                </a:cubicBezTo>
                <a:cubicBezTo>
                  <a:pt x="14" y="8104"/>
                  <a:pt x="0" y="8090"/>
                  <a:pt x="0" y="8074"/>
                </a:cubicBezTo>
                <a:close/>
                <a:moveTo>
                  <a:pt x="0" y="7954"/>
                </a:moveTo>
                <a:lnTo>
                  <a:pt x="0" y="7954"/>
                </a:lnTo>
                <a:cubicBezTo>
                  <a:pt x="0" y="7937"/>
                  <a:pt x="14" y="7924"/>
                  <a:pt x="30" y="7924"/>
                </a:cubicBezTo>
                <a:cubicBezTo>
                  <a:pt x="47" y="7924"/>
                  <a:pt x="60" y="7937"/>
                  <a:pt x="60" y="7954"/>
                </a:cubicBezTo>
                <a:cubicBezTo>
                  <a:pt x="60" y="7970"/>
                  <a:pt x="47" y="7984"/>
                  <a:pt x="30" y="7984"/>
                </a:cubicBezTo>
                <a:cubicBezTo>
                  <a:pt x="14" y="7984"/>
                  <a:pt x="0" y="7970"/>
                  <a:pt x="0" y="7954"/>
                </a:cubicBezTo>
                <a:close/>
                <a:moveTo>
                  <a:pt x="0" y="7834"/>
                </a:moveTo>
                <a:lnTo>
                  <a:pt x="0" y="7833"/>
                </a:lnTo>
                <a:cubicBezTo>
                  <a:pt x="0" y="7817"/>
                  <a:pt x="14" y="7803"/>
                  <a:pt x="30" y="7803"/>
                </a:cubicBezTo>
                <a:cubicBezTo>
                  <a:pt x="47" y="7803"/>
                  <a:pt x="60" y="7817"/>
                  <a:pt x="60" y="7833"/>
                </a:cubicBezTo>
                <a:lnTo>
                  <a:pt x="60" y="7834"/>
                </a:lnTo>
                <a:cubicBezTo>
                  <a:pt x="60" y="7850"/>
                  <a:pt x="47" y="7864"/>
                  <a:pt x="30" y="7864"/>
                </a:cubicBezTo>
                <a:cubicBezTo>
                  <a:pt x="14" y="7864"/>
                  <a:pt x="0" y="7850"/>
                  <a:pt x="0" y="7834"/>
                </a:cubicBezTo>
                <a:close/>
                <a:moveTo>
                  <a:pt x="0" y="7713"/>
                </a:moveTo>
                <a:lnTo>
                  <a:pt x="0" y="7713"/>
                </a:lnTo>
                <a:cubicBezTo>
                  <a:pt x="0" y="7697"/>
                  <a:pt x="14" y="7683"/>
                  <a:pt x="30" y="7683"/>
                </a:cubicBezTo>
                <a:cubicBezTo>
                  <a:pt x="47" y="7683"/>
                  <a:pt x="60" y="7697"/>
                  <a:pt x="60" y="7713"/>
                </a:cubicBezTo>
                <a:cubicBezTo>
                  <a:pt x="60" y="7730"/>
                  <a:pt x="47" y="7743"/>
                  <a:pt x="30" y="7743"/>
                </a:cubicBezTo>
                <a:cubicBezTo>
                  <a:pt x="14" y="7743"/>
                  <a:pt x="0" y="7730"/>
                  <a:pt x="0" y="7713"/>
                </a:cubicBezTo>
                <a:close/>
                <a:moveTo>
                  <a:pt x="0" y="7593"/>
                </a:moveTo>
                <a:lnTo>
                  <a:pt x="0" y="7593"/>
                </a:lnTo>
                <a:cubicBezTo>
                  <a:pt x="0" y="7577"/>
                  <a:pt x="14" y="7563"/>
                  <a:pt x="30" y="7563"/>
                </a:cubicBezTo>
                <a:cubicBezTo>
                  <a:pt x="47" y="7563"/>
                  <a:pt x="60" y="7577"/>
                  <a:pt x="60" y="7593"/>
                </a:cubicBezTo>
                <a:cubicBezTo>
                  <a:pt x="60" y="7610"/>
                  <a:pt x="47" y="7623"/>
                  <a:pt x="30" y="7623"/>
                </a:cubicBezTo>
                <a:cubicBezTo>
                  <a:pt x="14" y="7623"/>
                  <a:pt x="0" y="7610"/>
                  <a:pt x="0" y="7593"/>
                </a:cubicBezTo>
                <a:close/>
                <a:moveTo>
                  <a:pt x="0" y="7473"/>
                </a:moveTo>
                <a:lnTo>
                  <a:pt x="0" y="7473"/>
                </a:lnTo>
                <a:cubicBezTo>
                  <a:pt x="0" y="7457"/>
                  <a:pt x="14" y="7443"/>
                  <a:pt x="30" y="7443"/>
                </a:cubicBezTo>
                <a:cubicBezTo>
                  <a:pt x="47" y="7443"/>
                  <a:pt x="60" y="7457"/>
                  <a:pt x="60" y="7473"/>
                </a:cubicBezTo>
                <a:cubicBezTo>
                  <a:pt x="60" y="7490"/>
                  <a:pt x="47" y="7503"/>
                  <a:pt x="30" y="7503"/>
                </a:cubicBezTo>
                <a:cubicBezTo>
                  <a:pt x="14" y="7503"/>
                  <a:pt x="0" y="7490"/>
                  <a:pt x="0" y="7473"/>
                </a:cubicBezTo>
                <a:close/>
                <a:moveTo>
                  <a:pt x="0" y="7353"/>
                </a:moveTo>
                <a:lnTo>
                  <a:pt x="0" y="7353"/>
                </a:lnTo>
                <a:cubicBezTo>
                  <a:pt x="0" y="7337"/>
                  <a:pt x="14" y="7323"/>
                  <a:pt x="30" y="7323"/>
                </a:cubicBezTo>
                <a:cubicBezTo>
                  <a:pt x="47" y="7323"/>
                  <a:pt x="60" y="7337"/>
                  <a:pt x="60" y="7353"/>
                </a:cubicBezTo>
                <a:cubicBezTo>
                  <a:pt x="60" y="7370"/>
                  <a:pt x="47" y="7383"/>
                  <a:pt x="30" y="7383"/>
                </a:cubicBezTo>
                <a:cubicBezTo>
                  <a:pt x="14" y="7383"/>
                  <a:pt x="0" y="7370"/>
                  <a:pt x="0" y="7353"/>
                </a:cubicBezTo>
                <a:close/>
                <a:moveTo>
                  <a:pt x="0" y="7233"/>
                </a:moveTo>
                <a:lnTo>
                  <a:pt x="0" y="7233"/>
                </a:lnTo>
                <a:cubicBezTo>
                  <a:pt x="0" y="7217"/>
                  <a:pt x="14" y="7203"/>
                  <a:pt x="30" y="7203"/>
                </a:cubicBezTo>
                <a:cubicBezTo>
                  <a:pt x="47" y="7203"/>
                  <a:pt x="60" y="7217"/>
                  <a:pt x="60" y="7233"/>
                </a:cubicBezTo>
                <a:cubicBezTo>
                  <a:pt x="60" y="7250"/>
                  <a:pt x="47" y="7263"/>
                  <a:pt x="30" y="7263"/>
                </a:cubicBezTo>
                <a:cubicBezTo>
                  <a:pt x="14" y="7263"/>
                  <a:pt x="0" y="7250"/>
                  <a:pt x="0" y="7233"/>
                </a:cubicBezTo>
                <a:close/>
                <a:moveTo>
                  <a:pt x="0" y="7113"/>
                </a:moveTo>
                <a:lnTo>
                  <a:pt x="0" y="7113"/>
                </a:lnTo>
                <a:cubicBezTo>
                  <a:pt x="0" y="7097"/>
                  <a:pt x="14" y="7083"/>
                  <a:pt x="30" y="7083"/>
                </a:cubicBezTo>
                <a:cubicBezTo>
                  <a:pt x="47" y="7083"/>
                  <a:pt x="60" y="7097"/>
                  <a:pt x="60" y="7113"/>
                </a:cubicBezTo>
                <a:cubicBezTo>
                  <a:pt x="60" y="7130"/>
                  <a:pt x="47" y="7143"/>
                  <a:pt x="30" y="7143"/>
                </a:cubicBezTo>
                <a:cubicBezTo>
                  <a:pt x="14" y="7143"/>
                  <a:pt x="0" y="7130"/>
                  <a:pt x="0" y="7113"/>
                </a:cubicBezTo>
                <a:close/>
                <a:moveTo>
                  <a:pt x="0" y="6993"/>
                </a:moveTo>
                <a:lnTo>
                  <a:pt x="0" y="6993"/>
                </a:lnTo>
                <a:cubicBezTo>
                  <a:pt x="0" y="6976"/>
                  <a:pt x="14" y="6963"/>
                  <a:pt x="30" y="6963"/>
                </a:cubicBezTo>
                <a:cubicBezTo>
                  <a:pt x="47" y="6963"/>
                  <a:pt x="60" y="6976"/>
                  <a:pt x="60" y="6993"/>
                </a:cubicBezTo>
                <a:cubicBezTo>
                  <a:pt x="60" y="7010"/>
                  <a:pt x="47" y="7023"/>
                  <a:pt x="30" y="7023"/>
                </a:cubicBezTo>
                <a:cubicBezTo>
                  <a:pt x="14" y="7023"/>
                  <a:pt x="0" y="7010"/>
                  <a:pt x="0" y="6993"/>
                </a:cubicBezTo>
                <a:close/>
                <a:moveTo>
                  <a:pt x="0" y="6873"/>
                </a:moveTo>
                <a:lnTo>
                  <a:pt x="0" y="6873"/>
                </a:lnTo>
                <a:cubicBezTo>
                  <a:pt x="0" y="6856"/>
                  <a:pt x="14" y="6843"/>
                  <a:pt x="30" y="6843"/>
                </a:cubicBezTo>
                <a:cubicBezTo>
                  <a:pt x="47" y="6843"/>
                  <a:pt x="60" y="6856"/>
                  <a:pt x="60" y="6873"/>
                </a:cubicBezTo>
                <a:cubicBezTo>
                  <a:pt x="60" y="6890"/>
                  <a:pt x="47" y="6903"/>
                  <a:pt x="30" y="6903"/>
                </a:cubicBezTo>
                <a:cubicBezTo>
                  <a:pt x="14" y="6903"/>
                  <a:pt x="0" y="6890"/>
                  <a:pt x="0" y="6873"/>
                </a:cubicBezTo>
                <a:close/>
                <a:moveTo>
                  <a:pt x="0" y="6753"/>
                </a:moveTo>
                <a:lnTo>
                  <a:pt x="0" y="6753"/>
                </a:lnTo>
                <a:cubicBezTo>
                  <a:pt x="0" y="6736"/>
                  <a:pt x="14" y="6723"/>
                  <a:pt x="30" y="6723"/>
                </a:cubicBezTo>
                <a:cubicBezTo>
                  <a:pt x="47" y="6723"/>
                  <a:pt x="60" y="6736"/>
                  <a:pt x="60" y="6753"/>
                </a:cubicBezTo>
                <a:cubicBezTo>
                  <a:pt x="60" y="6770"/>
                  <a:pt x="47" y="6783"/>
                  <a:pt x="30" y="6783"/>
                </a:cubicBezTo>
                <a:cubicBezTo>
                  <a:pt x="14" y="6783"/>
                  <a:pt x="0" y="6770"/>
                  <a:pt x="0" y="6753"/>
                </a:cubicBezTo>
                <a:close/>
                <a:moveTo>
                  <a:pt x="0" y="6633"/>
                </a:moveTo>
                <a:lnTo>
                  <a:pt x="0" y="6633"/>
                </a:lnTo>
                <a:cubicBezTo>
                  <a:pt x="0" y="6616"/>
                  <a:pt x="14" y="6603"/>
                  <a:pt x="30" y="6603"/>
                </a:cubicBezTo>
                <a:cubicBezTo>
                  <a:pt x="47" y="6603"/>
                  <a:pt x="60" y="6616"/>
                  <a:pt x="60" y="6633"/>
                </a:cubicBezTo>
                <a:cubicBezTo>
                  <a:pt x="60" y="6649"/>
                  <a:pt x="47" y="6663"/>
                  <a:pt x="30" y="6663"/>
                </a:cubicBezTo>
                <a:cubicBezTo>
                  <a:pt x="14" y="6663"/>
                  <a:pt x="0" y="6649"/>
                  <a:pt x="0" y="6633"/>
                </a:cubicBezTo>
                <a:close/>
                <a:moveTo>
                  <a:pt x="0" y="6513"/>
                </a:moveTo>
                <a:lnTo>
                  <a:pt x="0" y="6513"/>
                </a:lnTo>
                <a:cubicBezTo>
                  <a:pt x="0" y="6496"/>
                  <a:pt x="14" y="6483"/>
                  <a:pt x="30" y="6483"/>
                </a:cubicBezTo>
                <a:cubicBezTo>
                  <a:pt x="47" y="6483"/>
                  <a:pt x="60" y="6496"/>
                  <a:pt x="60" y="6513"/>
                </a:cubicBezTo>
                <a:cubicBezTo>
                  <a:pt x="60" y="6529"/>
                  <a:pt x="47" y="6543"/>
                  <a:pt x="30" y="6543"/>
                </a:cubicBezTo>
                <a:cubicBezTo>
                  <a:pt x="14" y="6543"/>
                  <a:pt x="0" y="6529"/>
                  <a:pt x="0" y="6513"/>
                </a:cubicBezTo>
                <a:close/>
                <a:moveTo>
                  <a:pt x="0" y="6393"/>
                </a:moveTo>
                <a:lnTo>
                  <a:pt x="0" y="6393"/>
                </a:lnTo>
                <a:cubicBezTo>
                  <a:pt x="0" y="6376"/>
                  <a:pt x="14" y="6363"/>
                  <a:pt x="30" y="6363"/>
                </a:cubicBezTo>
                <a:cubicBezTo>
                  <a:pt x="47" y="6363"/>
                  <a:pt x="60" y="6376"/>
                  <a:pt x="60" y="6393"/>
                </a:cubicBezTo>
                <a:cubicBezTo>
                  <a:pt x="60" y="6409"/>
                  <a:pt x="47" y="6423"/>
                  <a:pt x="30" y="6423"/>
                </a:cubicBezTo>
                <a:cubicBezTo>
                  <a:pt x="14" y="6423"/>
                  <a:pt x="0" y="6409"/>
                  <a:pt x="0" y="6393"/>
                </a:cubicBezTo>
                <a:close/>
                <a:moveTo>
                  <a:pt x="0" y="6273"/>
                </a:moveTo>
                <a:lnTo>
                  <a:pt x="0" y="6273"/>
                </a:lnTo>
                <a:cubicBezTo>
                  <a:pt x="0" y="6256"/>
                  <a:pt x="14" y="6243"/>
                  <a:pt x="30" y="6243"/>
                </a:cubicBezTo>
                <a:cubicBezTo>
                  <a:pt x="47" y="6243"/>
                  <a:pt x="60" y="6256"/>
                  <a:pt x="60" y="6273"/>
                </a:cubicBezTo>
                <a:cubicBezTo>
                  <a:pt x="60" y="6289"/>
                  <a:pt x="47" y="6303"/>
                  <a:pt x="30" y="6303"/>
                </a:cubicBezTo>
                <a:cubicBezTo>
                  <a:pt x="14" y="6303"/>
                  <a:pt x="0" y="6289"/>
                  <a:pt x="0" y="6273"/>
                </a:cubicBezTo>
                <a:close/>
                <a:moveTo>
                  <a:pt x="0" y="6153"/>
                </a:moveTo>
                <a:lnTo>
                  <a:pt x="0" y="6153"/>
                </a:lnTo>
                <a:cubicBezTo>
                  <a:pt x="0" y="6136"/>
                  <a:pt x="14" y="6123"/>
                  <a:pt x="30" y="6123"/>
                </a:cubicBezTo>
                <a:cubicBezTo>
                  <a:pt x="47" y="6123"/>
                  <a:pt x="60" y="6136"/>
                  <a:pt x="60" y="6153"/>
                </a:cubicBezTo>
                <a:cubicBezTo>
                  <a:pt x="60" y="6169"/>
                  <a:pt x="47" y="6183"/>
                  <a:pt x="30" y="6183"/>
                </a:cubicBezTo>
                <a:cubicBezTo>
                  <a:pt x="14" y="6183"/>
                  <a:pt x="0" y="6169"/>
                  <a:pt x="0" y="6153"/>
                </a:cubicBezTo>
                <a:close/>
                <a:moveTo>
                  <a:pt x="0" y="6033"/>
                </a:moveTo>
                <a:lnTo>
                  <a:pt x="0" y="6033"/>
                </a:lnTo>
                <a:cubicBezTo>
                  <a:pt x="0" y="6016"/>
                  <a:pt x="14" y="6003"/>
                  <a:pt x="30" y="6003"/>
                </a:cubicBezTo>
                <a:cubicBezTo>
                  <a:pt x="47" y="6003"/>
                  <a:pt x="60" y="6016"/>
                  <a:pt x="60" y="6033"/>
                </a:cubicBezTo>
                <a:cubicBezTo>
                  <a:pt x="60" y="6049"/>
                  <a:pt x="47" y="6063"/>
                  <a:pt x="30" y="6063"/>
                </a:cubicBezTo>
                <a:cubicBezTo>
                  <a:pt x="14" y="6063"/>
                  <a:pt x="0" y="6049"/>
                  <a:pt x="0" y="6033"/>
                </a:cubicBezTo>
                <a:close/>
                <a:moveTo>
                  <a:pt x="0" y="5913"/>
                </a:moveTo>
                <a:lnTo>
                  <a:pt x="0" y="5913"/>
                </a:lnTo>
                <a:cubicBezTo>
                  <a:pt x="0" y="5896"/>
                  <a:pt x="14" y="5883"/>
                  <a:pt x="30" y="5883"/>
                </a:cubicBezTo>
                <a:cubicBezTo>
                  <a:pt x="47" y="5883"/>
                  <a:pt x="60" y="5896"/>
                  <a:pt x="60" y="5913"/>
                </a:cubicBezTo>
                <a:cubicBezTo>
                  <a:pt x="60" y="5929"/>
                  <a:pt x="47" y="5943"/>
                  <a:pt x="30" y="5943"/>
                </a:cubicBezTo>
                <a:cubicBezTo>
                  <a:pt x="14" y="5943"/>
                  <a:pt x="0" y="5929"/>
                  <a:pt x="0" y="5913"/>
                </a:cubicBezTo>
                <a:close/>
                <a:moveTo>
                  <a:pt x="0" y="5793"/>
                </a:moveTo>
                <a:lnTo>
                  <a:pt x="0" y="5792"/>
                </a:lnTo>
                <a:cubicBezTo>
                  <a:pt x="0" y="5776"/>
                  <a:pt x="14" y="5762"/>
                  <a:pt x="30" y="5762"/>
                </a:cubicBezTo>
                <a:cubicBezTo>
                  <a:pt x="47" y="5762"/>
                  <a:pt x="60" y="5776"/>
                  <a:pt x="60" y="5792"/>
                </a:cubicBezTo>
                <a:lnTo>
                  <a:pt x="60" y="5793"/>
                </a:lnTo>
                <a:cubicBezTo>
                  <a:pt x="60" y="5809"/>
                  <a:pt x="47" y="5823"/>
                  <a:pt x="30" y="5823"/>
                </a:cubicBezTo>
                <a:cubicBezTo>
                  <a:pt x="14" y="5823"/>
                  <a:pt x="0" y="5809"/>
                  <a:pt x="0" y="5793"/>
                </a:cubicBezTo>
                <a:close/>
                <a:moveTo>
                  <a:pt x="0" y="5672"/>
                </a:moveTo>
                <a:lnTo>
                  <a:pt x="0" y="5672"/>
                </a:lnTo>
                <a:cubicBezTo>
                  <a:pt x="0" y="5656"/>
                  <a:pt x="14" y="5642"/>
                  <a:pt x="30" y="5642"/>
                </a:cubicBezTo>
                <a:cubicBezTo>
                  <a:pt x="47" y="5642"/>
                  <a:pt x="60" y="5656"/>
                  <a:pt x="60" y="5672"/>
                </a:cubicBezTo>
                <a:cubicBezTo>
                  <a:pt x="60" y="5689"/>
                  <a:pt x="47" y="5702"/>
                  <a:pt x="30" y="5702"/>
                </a:cubicBezTo>
                <a:cubicBezTo>
                  <a:pt x="14" y="5702"/>
                  <a:pt x="0" y="5689"/>
                  <a:pt x="0" y="5672"/>
                </a:cubicBezTo>
                <a:close/>
                <a:moveTo>
                  <a:pt x="0" y="5552"/>
                </a:moveTo>
                <a:lnTo>
                  <a:pt x="0" y="5552"/>
                </a:lnTo>
                <a:cubicBezTo>
                  <a:pt x="0" y="5536"/>
                  <a:pt x="14" y="5522"/>
                  <a:pt x="30" y="5522"/>
                </a:cubicBezTo>
                <a:cubicBezTo>
                  <a:pt x="47" y="5522"/>
                  <a:pt x="60" y="5536"/>
                  <a:pt x="60" y="5552"/>
                </a:cubicBezTo>
                <a:cubicBezTo>
                  <a:pt x="60" y="5569"/>
                  <a:pt x="47" y="5582"/>
                  <a:pt x="30" y="5582"/>
                </a:cubicBezTo>
                <a:cubicBezTo>
                  <a:pt x="14" y="5582"/>
                  <a:pt x="0" y="5569"/>
                  <a:pt x="0" y="5552"/>
                </a:cubicBezTo>
                <a:close/>
                <a:moveTo>
                  <a:pt x="0" y="5432"/>
                </a:moveTo>
                <a:lnTo>
                  <a:pt x="0" y="5432"/>
                </a:lnTo>
                <a:cubicBezTo>
                  <a:pt x="0" y="5416"/>
                  <a:pt x="14" y="5402"/>
                  <a:pt x="30" y="5402"/>
                </a:cubicBezTo>
                <a:cubicBezTo>
                  <a:pt x="47" y="5402"/>
                  <a:pt x="60" y="5416"/>
                  <a:pt x="60" y="5432"/>
                </a:cubicBezTo>
                <a:cubicBezTo>
                  <a:pt x="60" y="5449"/>
                  <a:pt x="47" y="5462"/>
                  <a:pt x="30" y="5462"/>
                </a:cubicBezTo>
                <a:cubicBezTo>
                  <a:pt x="14" y="5462"/>
                  <a:pt x="0" y="5449"/>
                  <a:pt x="0" y="5432"/>
                </a:cubicBezTo>
                <a:close/>
                <a:moveTo>
                  <a:pt x="0" y="5312"/>
                </a:moveTo>
                <a:lnTo>
                  <a:pt x="0" y="5312"/>
                </a:lnTo>
                <a:cubicBezTo>
                  <a:pt x="0" y="5296"/>
                  <a:pt x="14" y="5282"/>
                  <a:pt x="30" y="5282"/>
                </a:cubicBezTo>
                <a:cubicBezTo>
                  <a:pt x="47" y="5282"/>
                  <a:pt x="60" y="5296"/>
                  <a:pt x="60" y="5312"/>
                </a:cubicBezTo>
                <a:cubicBezTo>
                  <a:pt x="60" y="5329"/>
                  <a:pt x="47" y="5342"/>
                  <a:pt x="30" y="5342"/>
                </a:cubicBezTo>
                <a:cubicBezTo>
                  <a:pt x="14" y="5342"/>
                  <a:pt x="0" y="5329"/>
                  <a:pt x="0" y="5312"/>
                </a:cubicBezTo>
                <a:close/>
                <a:moveTo>
                  <a:pt x="0" y="5192"/>
                </a:moveTo>
                <a:lnTo>
                  <a:pt x="0" y="5192"/>
                </a:lnTo>
                <a:cubicBezTo>
                  <a:pt x="0" y="5176"/>
                  <a:pt x="14" y="5162"/>
                  <a:pt x="30" y="5162"/>
                </a:cubicBezTo>
                <a:cubicBezTo>
                  <a:pt x="47" y="5162"/>
                  <a:pt x="60" y="5176"/>
                  <a:pt x="60" y="5192"/>
                </a:cubicBezTo>
                <a:cubicBezTo>
                  <a:pt x="60" y="5209"/>
                  <a:pt x="47" y="5222"/>
                  <a:pt x="30" y="5222"/>
                </a:cubicBezTo>
                <a:cubicBezTo>
                  <a:pt x="14" y="5222"/>
                  <a:pt x="0" y="5209"/>
                  <a:pt x="0" y="5192"/>
                </a:cubicBezTo>
                <a:close/>
                <a:moveTo>
                  <a:pt x="0" y="5072"/>
                </a:moveTo>
                <a:lnTo>
                  <a:pt x="0" y="5072"/>
                </a:lnTo>
                <a:cubicBezTo>
                  <a:pt x="0" y="5056"/>
                  <a:pt x="14" y="5042"/>
                  <a:pt x="30" y="5042"/>
                </a:cubicBezTo>
                <a:cubicBezTo>
                  <a:pt x="47" y="5042"/>
                  <a:pt x="60" y="5056"/>
                  <a:pt x="60" y="5072"/>
                </a:cubicBezTo>
                <a:cubicBezTo>
                  <a:pt x="60" y="5089"/>
                  <a:pt x="47" y="5102"/>
                  <a:pt x="30" y="5102"/>
                </a:cubicBezTo>
                <a:cubicBezTo>
                  <a:pt x="14" y="5102"/>
                  <a:pt x="0" y="5089"/>
                  <a:pt x="0" y="5072"/>
                </a:cubicBezTo>
                <a:close/>
                <a:moveTo>
                  <a:pt x="0" y="4952"/>
                </a:moveTo>
                <a:lnTo>
                  <a:pt x="0" y="4952"/>
                </a:lnTo>
                <a:cubicBezTo>
                  <a:pt x="0" y="4935"/>
                  <a:pt x="14" y="4922"/>
                  <a:pt x="30" y="4922"/>
                </a:cubicBezTo>
                <a:cubicBezTo>
                  <a:pt x="47" y="4922"/>
                  <a:pt x="60" y="4935"/>
                  <a:pt x="60" y="4952"/>
                </a:cubicBezTo>
                <a:cubicBezTo>
                  <a:pt x="60" y="4969"/>
                  <a:pt x="47" y="4982"/>
                  <a:pt x="30" y="4982"/>
                </a:cubicBezTo>
                <a:cubicBezTo>
                  <a:pt x="14" y="4982"/>
                  <a:pt x="0" y="4969"/>
                  <a:pt x="0" y="4952"/>
                </a:cubicBezTo>
                <a:close/>
                <a:moveTo>
                  <a:pt x="0" y="4832"/>
                </a:moveTo>
                <a:lnTo>
                  <a:pt x="0" y="4832"/>
                </a:lnTo>
                <a:cubicBezTo>
                  <a:pt x="0" y="4815"/>
                  <a:pt x="14" y="4802"/>
                  <a:pt x="30" y="4802"/>
                </a:cubicBezTo>
                <a:cubicBezTo>
                  <a:pt x="47" y="4802"/>
                  <a:pt x="60" y="4815"/>
                  <a:pt x="60" y="4832"/>
                </a:cubicBezTo>
                <a:cubicBezTo>
                  <a:pt x="60" y="4849"/>
                  <a:pt x="47" y="4862"/>
                  <a:pt x="30" y="4862"/>
                </a:cubicBezTo>
                <a:cubicBezTo>
                  <a:pt x="14" y="4862"/>
                  <a:pt x="0" y="4849"/>
                  <a:pt x="0" y="4832"/>
                </a:cubicBezTo>
                <a:close/>
                <a:moveTo>
                  <a:pt x="0" y="4712"/>
                </a:moveTo>
                <a:lnTo>
                  <a:pt x="0" y="4712"/>
                </a:lnTo>
                <a:cubicBezTo>
                  <a:pt x="0" y="4695"/>
                  <a:pt x="14" y="4682"/>
                  <a:pt x="30" y="4682"/>
                </a:cubicBezTo>
                <a:cubicBezTo>
                  <a:pt x="47" y="4682"/>
                  <a:pt x="60" y="4695"/>
                  <a:pt x="60" y="4712"/>
                </a:cubicBezTo>
                <a:cubicBezTo>
                  <a:pt x="60" y="4729"/>
                  <a:pt x="47" y="4742"/>
                  <a:pt x="30" y="4742"/>
                </a:cubicBezTo>
                <a:cubicBezTo>
                  <a:pt x="14" y="4742"/>
                  <a:pt x="0" y="4729"/>
                  <a:pt x="0" y="4712"/>
                </a:cubicBezTo>
                <a:close/>
                <a:moveTo>
                  <a:pt x="0" y="4592"/>
                </a:moveTo>
                <a:lnTo>
                  <a:pt x="0" y="4592"/>
                </a:lnTo>
                <a:cubicBezTo>
                  <a:pt x="0" y="4575"/>
                  <a:pt x="14" y="4562"/>
                  <a:pt x="30" y="4562"/>
                </a:cubicBezTo>
                <a:cubicBezTo>
                  <a:pt x="47" y="4562"/>
                  <a:pt x="60" y="4575"/>
                  <a:pt x="60" y="4592"/>
                </a:cubicBezTo>
                <a:cubicBezTo>
                  <a:pt x="60" y="4608"/>
                  <a:pt x="47" y="4622"/>
                  <a:pt x="30" y="4622"/>
                </a:cubicBezTo>
                <a:cubicBezTo>
                  <a:pt x="14" y="4622"/>
                  <a:pt x="0" y="4608"/>
                  <a:pt x="0" y="4592"/>
                </a:cubicBezTo>
                <a:close/>
                <a:moveTo>
                  <a:pt x="0" y="4472"/>
                </a:moveTo>
                <a:lnTo>
                  <a:pt x="0" y="4472"/>
                </a:lnTo>
                <a:cubicBezTo>
                  <a:pt x="0" y="4455"/>
                  <a:pt x="14" y="4442"/>
                  <a:pt x="30" y="4442"/>
                </a:cubicBezTo>
                <a:cubicBezTo>
                  <a:pt x="47" y="4442"/>
                  <a:pt x="60" y="4455"/>
                  <a:pt x="60" y="4472"/>
                </a:cubicBezTo>
                <a:cubicBezTo>
                  <a:pt x="60" y="4488"/>
                  <a:pt x="47" y="4502"/>
                  <a:pt x="30" y="4502"/>
                </a:cubicBezTo>
                <a:cubicBezTo>
                  <a:pt x="14" y="4502"/>
                  <a:pt x="0" y="4488"/>
                  <a:pt x="0" y="4472"/>
                </a:cubicBezTo>
                <a:close/>
                <a:moveTo>
                  <a:pt x="0" y="4352"/>
                </a:moveTo>
                <a:lnTo>
                  <a:pt x="0" y="4352"/>
                </a:lnTo>
                <a:cubicBezTo>
                  <a:pt x="0" y="4335"/>
                  <a:pt x="14" y="4322"/>
                  <a:pt x="30" y="4322"/>
                </a:cubicBezTo>
                <a:cubicBezTo>
                  <a:pt x="47" y="4322"/>
                  <a:pt x="60" y="4335"/>
                  <a:pt x="60" y="4352"/>
                </a:cubicBezTo>
                <a:cubicBezTo>
                  <a:pt x="60" y="4368"/>
                  <a:pt x="47" y="4382"/>
                  <a:pt x="30" y="4382"/>
                </a:cubicBezTo>
                <a:cubicBezTo>
                  <a:pt x="14" y="4382"/>
                  <a:pt x="0" y="4368"/>
                  <a:pt x="0" y="4352"/>
                </a:cubicBezTo>
                <a:close/>
                <a:moveTo>
                  <a:pt x="0" y="4232"/>
                </a:moveTo>
                <a:lnTo>
                  <a:pt x="0" y="4232"/>
                </a:lnTo>
                <a:cubicBezTo>
                  <a:pt x="0" y="4215"/>
                  <a:pt x="14" y="4202"/>
                  <a:pt x="30" y="4202"/>
                </a:cubicBezTo>
                <a:cubicBezTo>
                  <a:pt x="47" y="4202"/>
                  <a:pt x="60" y="4215"/>
                  <a:pt x="60" y="4232"/>
                </a:cubicBezTo>
                <a:cubicBezTo>
                  <a:pt x="60" y="4248"/>
                  <a:pt x="47" y="4262"/>
                  <a:pt x="30" y="4262"/>
                </a:cubicBezTo>
                <a:cubicBezTo>
                  <a:pt x="14" y="4262"/>
                  <a:pt x="0" y="4248"/>
                  <a:pt x="0" y="4232"/>
                </a:cubicBezTo>
                <a:close/>
                <a:moveTo>
                  <a:pt x="0" y="4112"/>
                </a:moveTo>
                <a:lnTo>
                  <a:pt x="0" y="4112"/>
                </a:lnTo>
                <a:cubicBezTo>
                  <a:pt x="0" y="4095"/>
                  <a:pt x="14" y="4082"/>
                  <a:pt x="30" y="4082"/>
                </a:cubicBezTo>
                <a:cubicBezTo>
                  <a:pt x="47" y="4082"/>
                  <a:pt x="60" y="4095"/>
                  <a:pt x="60" y="4112"/>
                </a:cubicBezTo>
                <a:cubicBezTo>
                  <a:pt x="60" y="4128"/>
                  <a:pt x="47" y="4142"/>
                  <a:pt x="30" y="4142"/>
                </a:cubicBezTo>
                <a:cubicBezTo>
                  <a:pt x="14" y="4142"/>
                  <a:pt x="0" y="4128"/>
                  <a:pt x="0" y="4112"/>
                </a:cubicBezTo>
                <a:close/>
                <a:moveTo>
                  <a:pt x="0" y="3992"/>
                </a:moveTo>
                <a:lnTo>
                  <a:pt x="0" y="3992"/>
                </a:lnTo>
                <a:cubicBezTo>
                  <a:pt x="0" y="3975"/>
                  <a:pt x="14" y="3962"/>
                  <a:pt x="30" y="3962"/>
                </a:cubicBezTo>
                <a:cubicBezTo>
                  <a:pt x="47" y="3962"/>
                  <a:pt x="60" y="3975"/>
                  <a:pt x="60" y="3992"/>
                </a:cubicBezTo>
                <a:cubicBezTo>
                  <a:pt x="60" y="4008"/>
                  <a:pt x="47" y="4022"/>
                  <a:pt x="30" y="4022"/>
                </a:cubicBezTo>
                <a:cubicBezTo>
                  <a:pt x="14" y="4022"/>
                  <a:pt x="0" y="4008"/>
                  <a:pt x="0" y="3992"/>
                </a:cubicBezTo>
                <a:close/>
                <a:moveTo>
                  <a:pt x="0" y="3872"/>
                </a:moveTo>
                <a:lnTo>
                  <a:pt x="0" y="3871"/>
                </a:lnTo>
                <a:cubicBezTo>
                  <a:pt x="0" y="3855"/>
                  <a:pt x="14" y="3841"/>
                  <a:pt x="30" y="3841"/>
                </a:cubicBezTo>
                <a:cubicBezTo>
                  <a:pt x="47" y="3841"/>
                  <a:pt x="60" y="3855"/>
                  <a:pt x="60" y="3871"/>
                </a:cubicBezTo>
                <a:lnTo>
                  <a:pt x="60" y="3872"/>
                </a:lnTo>
                <a:cubicBezTo>
                  <a:pt x="60" y="3888"/>
                  <a:pt x="47" y="3902"/>
                  <a:pt x="30" y="3902"/>
                </a:cubicBezTo>
                <a:cubicBezTo>
                  <a:pt x="14" y="3902"/>
                  <a:pt x="0" y="3888"/>
                  <a:pt x="0" y="3872"/>
                </a:cubicBezTo>
                <a:close/>
                <a:moveTo>
                  <a:pt x="0" y="3751"/>
                </a:moveTo>
                <a:lnTo>
                  <a:pt x="0" y="3751"/>
                </a:lnTo>
                <a:cubicBezTo>
                  <a:pt x="0" y="3735"/>
                  <a:pt x="14" y="3721"/>
                  <a:pt x="30" y="3721"/>
                </a:cubicBezTo>
                <a:cubicBezTo>
                  <a:pt x="47" y="3721"/>
                  <a:pt x="60" y="3735"/>
                  <a:pt x="60" y="3751"/>
                </a:cubicBezTo>
                <a:cubicBezTo>
                  <a:pt x="60" y="3768"/>
                  <a:pt x="47" y="3781"/>
                  <a:pt x="30" y="3781"/>
                </a:cubicBezTo>
                <a:cubicBezTo>
                  <a:pt x="14" y="3781"/>
                  <a:pt x="0" y="3768"/>
                  <a:pt x="0" y="3751"/>
                </a:cubicBezTo>
                <a:close/>
                <a:moveTo>
                  <a:pt x="0" y="3631"/>
                </a:moveTo>
                <a:lnTo>
                  <a:pt x="0" y="3631"/>
                </a:lnTo>
                <a:cubicBezTo>
                  <a:pt x="0" y="3615"/>
                  <a:pt x="14" y="3601"/>
                  <a:pt x="30" y="3601"/>
                </a:cubicBezTo>
                <a:cubicBezTo>
                  <a:pt x="47" y="3601"/>
                  <a:pt x="60" y="3615"/>
                  <a:pt x="60" y="3631"/>
                </a:cubicBezTo>
                <a:cubicBezTo>
                  <a:pt x="60" y="3648"/>
                  <a:pt x="47" y="3661"/>
                  <a:pt x="30" y="3661"/>
                </a:cubicBezTo>
                <a:cubicBezTo>
                  <a:pt x="14" y="3661"/>
                  <a:pt x="0" y="3648"/>
                  <a:pt x="0" y="3631"/>
                </a:cubicBezTo>
                <a:close/>
                <a:moveTo>
                  <a:pt x="0" y="3511"/>
                </a:moveTo>
                <a:lnTo>
                  <a:pt x="0" y="3511"/>
                </a:lnTo>
                <a:cubicBezTo>
                  <a:pt x="0" y="3495"/>
                  <a:pt x="14" y="3481"/>
                  <a:pt x="30" y="3481"/>
                </a:cubicBezTo>
                <a:cubicBezTo>
                  <a:pt x="47" y="3481"/>
                  <a:pt x="60" y="3495"/>
                  <a:pt x="60" y="3511"/>
                </a:cubicBezTo>
                <a:cubicBezTo>
                  <a:pt x="60" y="3528"/>
                  <a:pt x="47" y="3541"/>
                  <a:pt x="30" y="3541"/>
                </a:cubicBezTo>
                <a:cubicBezTo>
                  <a:pt x="14" y="3541"/>
                  <a:pt x="0" y="3528"/>
                  <a:pt x="0" y="3511"/>
                </a:cubicBezTo>
                <a:close/>
                <a:moveTo>
                  <a:pt x="0" y="3391"/>
                </a:moveTo>
                <a:lnTo>
                  <a:pt x="0" y="3391"/>
                </a:lnTo>
                <a:cubicBezTo>
                  <a:pt x="0" y="3375"/>
                  <a:pt x="14" y="3361"/>
                  <a:pt x="30" y="3361"/>
                </a:cubicBezTo>
                <a:cubicBezTo>
                  <a:pt x="47" y="3361"/>
                  <a:pt x="60" y="3375"/>
                  <a:pt x="60" y="3391"/>
                </a:cubicBezTo>
                <a:cubicBezTo>
                  <a:pt x="60" y="3408"/>
                  <a:pt x="47" y="3421"/>
                  <a:pt x="30" y="3421"/>
                </a:cubicBezTo>
                <a:cubicBezTo>
                  <a:pt x="14" y="3421"/>
                  <a:pt x="0" y="3408"/>
                  <a:pt x="0" y="3391"/>
                </a:cubicBezTo>
                <a:close/>
                <a:moveTo>
                  <a:pt x="0" y="3271"/>
                </a:moveTo>
                <a:lnTo>
                  <a:pt x="0" y="3271"/>
                </a:lnTo>
                <a:cubicBezTo>
                  <a:pt x="0" y="3255"/>
                  <a:pt x="14" y="3241"/>
                  <a:pt x="30" y="3241"/>
                </a:cubicBezTo>
                <a:cubicBezTo>
                  <a:pt x="47" y="3241"/>
                  <a:pt x="60" y="3255"/>
                  <a:pt x="60" y="3271"/>
                </a:cubicBezTo>
                <a:cubicBezTo>
                  <a:pt x="60" y="3288"/>
                  <a:pt x="47" y="3301"/>
                  <a:pt x="30" y="3301"/>
                </a:cubicBezTo>
                <a:cubicBezTo>
                  <a:pt x="14" y="3301"/>
                  <a:pt x="0" y="3288"/>
                  <a:pt x="0" y="3271"/>
                </a:cubicBezTo>
                <a:close/>
                <a:moveTo>
                  <a:pt x="0" y="3151"/>
                </a:moveTo>
                <a:lnTo>
                  <a:pt x="0" y="3151"/>
                </a:lnTo>
                <a:cubicBezTo>
                  <a:pt x="0" y="3135"/>
                  <a:pt x="14" y="3121"/>
                  <a:pt x="30" y="3121"/>
                </a:cubicBezTo>
                <a:cubicBezTo>
                  <a:pt x="47" y="3121"/>
                  <a:pt x="60" y="3135"/>
                  <a:pt x="60" y="3151"/>
                </a:cubicBezTo>
                <a:cubicBezTo>
                  <a:pt x="60" y="3168"/>
                  <a:pt x="47" y="3181"/>
                  <a:pt x="30" y="3181"/>
                </a:cubicBezTo>
                <a:cubicBezTo>
                  <a:pt x="14" y="3181"/>
                  <a:pt x="0" y="3168"/>
                  <a:pt x="0" y="3151"/>
                </a:cubicBezTo>
                <a:close/>
                <a:moveTo>
                  <a:pt x="0" y="3031"/>
                </a:moveTo>
                <a:lnTo>
                  <a:pt x="0" y="3031"/>
                </a:lnTo>
                <a:cubicBezTo>
                  <a:pt x="0" y="3014"/>
                  <a:pt x="14" y="3001"/>
                  <a:pt x="30" y="3001"/>
                </a:cubicBezTo>
                <a:cubicBezTo>
                  <a:pt x="47" y="3001"/>
                  <a:pt x="60" y="3014"/>
                  <a:pt x="60" y="3031"/>
                </a:cubicBezTo>
                <a:cubicBezTo>
                  <a:pt x="60" y="3048"/>
                  <a:pt x="47" y="3061"/>
                  <a:pt x="30" y="3061"/>
                </a:cubicBezTo>
                <a:cubicBezTo>
                  <a:pt x="14" y="3061"/>
                  <a:pt x="0" y="3048"/>
                  <a:pt x="0" y="3031"/>
                </a:cubicBezTo>
                <a:close/>
                <a:moveTo>
                  <a:pt x="0" y="2911"/>
                </a:moveTo>
                <a:lnTo>
                  <a:pt x="0" y="2911"/>
                </a:lnTo>
                <a:cubicBezTo>
                  <a:pt x="0" y="2894"/>
                  <a:pt x="14" y="2881"/>
                  <a:pt x="30" y="2881"/>
                </a:cubicBezTo>
                <a:cubicBezTo>
                  <a:pt x="47" y="2881"/>
                  <a:pt x="60" y="2894"/>
                  <a:pt x="60" y="2911"/>
                </a:cubicBezTo>
                <a:cubicBezTo>
                  <a:pt x="60" y="2928"/>
                  <a:pt x="47" y="2941"/>
                  <a:pt x="30" y="2941"/>
                </a:cubicBezTo>
                <a:cubicBezTo>
                  <a:pt x="14" y="2941"/>
                  <a:pt x="0" y="2928"/>
                  <a:pt x="0" y="2911"/>
                </a:cubicBezTo>
                <a:close/>
                <a:moveTo>
                  <a:pt x="0" y="2791"/>
                </a:moveTo>
                <a:lnTo>
                  <a:pt x="0" y="2791"/>
                </a:lnTo>
                <a:cubicBezTo>
                  <a:pt x="0" y="2774"/>
                  <a:pt x="14" y="2761"/>
                  <a:pt x="30" y="2761"/>
                </a:cubicBezTo>
                <a:cubicBezTo>
                  <a:pt x="47" y="2761"/>
                  <a:pt x="60" y="2774"/>
                  <a:pt x="60" y="2791"/>
                </a:cubicBezTo>
                <a:cubicBezTo>
                  <a:pt x="60" y="2808"/>
                  <a:pt x="47" y="2821"/>
                  <a:pt x="30" y="2821"/>
                </a:cubicBezTo>
                <a:cubicBezTo>
                  <a:pt x="14" y="2821"/>
                  <a:pt x="0" y="2808"/>
                  <a:pt x="0" y="2791"/>
                </a:cubicBezTo>
                <a:close/>
                <a:moveTo>
                  <a:pt x="0" y="2671"/>
                </a:moveTo>
                <a:lnTo>
                  <a:pt x="0" y="2671"/>
                </a:lnTo>
                <a:cubicBezTo>
                  <a:pt x="0" y="2654"/>
                  <a:pt x="14" y="2641"/>
                  <a:pt x="30" y="2641"/>
                </a:cubicBezTo>
                <a:cubicBezTo>
                  <a:pt x="47" y="2641"/>
                  <a:pt x="60" y="2654"/>
                  <a:pt x="60" y="2671"/>
                </a:cubicBezTo>
                <a:cubicBezTo>
                  <a:pt x="60" y="2687"/>
                  <a:pt x="47" y="2701"/>
                  <a:pt x="30" y="2701"/>
                </a:cubicBezTo>
                <a:cubicBezTo>
                  <a:pt x="14" y="2701"/>
                  <a:pt x="0" y="2687"/>
                  <a:pt x="0" y="2671"/>
                </a:cubicBezTo>
                <a:close/>
                <a:moveTo>
                  <a:pt x="0" y="2551"/>
                </a:moveTo>
                <a:lnTo>
                  <a:pt x="0" y="2551"/>
                </a:lnTo>
                <a:cubicBezTo>
                  <a:pt x="0" y="2534"/>
                  <a:pt x="14" y="2521"/>
                  <a:pt x="30" y="2521"/>
                </a:cubicBezTo>
                <a:cubicBezTo>
                  <a:pt x="47" y="2521"/>
                  <a:pt x="60" y="2534"/>
                  <a:pt x="60" y="2551"/>
                </a:cubicBezTo>
                <a:cubicBezTo>
                  <a:pt x="60" y="2567"/>
                  <a:pt x="47" y="2581"/>
                  <a:pt x="30" y="2581"/>
                </a:cubicBezTo>
                <a:cubicBezTo>
                  <a:pt x="14" y="2581"/>
                  <a:pt x="0" y="2567"/>
                  <a:pt x="0" y="2551"/>
                </a:cubicBezTo>
                <a:close/>
                <a:moveTo>
                  <a:pt x="0" y="2431"/>
                </a:moveTo>
                <a:lnTo>
                  <a:pt x="0" y="2431"/>
                </a:lnTo>
                <a:cubicBezTo>
                  <a:pt x="0" y="2414"/>
                  <a:pt x="14" y="2401"/>
                  <a:pt x="30" y="2401"/>
                </a:cubicBezTo>
                <a:cubicBezTo>
                  <a:pt x="47" y="2401"/>
                  <a:pt x="60" y="2414"/>
                  <a:pt x="60" y="2431"/>
                </a:cubicBezTo>
                <a:cubicBezTo>
                  <a:pt x="60" y="2447"/>
                  <a:pt x="47" y="2461"/>
                  <a:pt x="30" y="2461"/>
                </a:cubicBezTo>
                <a:cubicBezTo>
                  <a:pt x="14" y="2461"/>
                  <a:pt x="0" y="2447"/>
                  <a:pt x="0" y="2431"/>
                </a:cubicBezTo>
                <a:close/>
                <a:moveTo>
                  <a:pt x="0" y="2311"/>
                </a:moveTo>
                <a:lnTo>
                  <a:pt x="0" y="2311"/>
                </a:lnTo>
                <a:cubicBezTo>
                  <a:pt x="0" y="2294"/>
                  <a:pt x="14" y="2281"/>
                  <a:pt x="30" y="2281"/>
                </a:cubicBezTo>
                <a:cubicBezTo>
                  <a:pt x="47" y="2281"/>
                  <a:pt x="60" y="2294"/>
                  <a:pt x="60" y="2311"/>
                </a:cubicBezTo>
                <a:cubicBezTo>
                  <a:pt x="60" y="2327"/>
                  <a:pt x="47" y="2341"/>
                  <a:pt x="30" y="2341"/>
                </a:cubicBezTo>
                <a:cubicBezTo>
                  <a:pt x="14" y="2341"/>
                  <a:pt x="0" y="2327"/>
                  <a:pt x="0" y="2311"/>
                </a:cubicBezTo>
                <a:close/>
                <a:moveTo>
                  <a:pt x="0" y="2191"/>
                </a:moveTo>
                <a:lnTo>
                  <a:pt x="0" y="2191"/>
                </a:lnTo>
                <a:cubicBezTo>
                  <a:pt x="0" y="2174"/>
                  <a:pt x="14" y="2161"/>
                  <a:pt x="30" y="2161"/>
                </a:cubicBezTo>
                <a:cubicBezTo>
                  <a:pt x="47" y="2161"/>
                  <a:pt x="60" y="2174"/>
                  <a:pt x="60" y="2191"/>
                </a:cubicBezTo>
                <a:cubicBezTo>
                  <a:pt x="60" y="2207"/>
                  <a:pt x="47" y="2221"/>
                  <a:pt x="30" y="2221"/>
                </a:cubicBezTo>
                <a:cubicBezTo>
                  <a:pt x="14" y="2221"/>
                  <a:pt x="0" y="2207"/>
                  <a:pt x="0" y="2191"/>
                </a:cubicBezTo>
                <a:close/>
                <a:moveTo>
                  <a:pt x="0" y="2071"/>
                </a:moveTo>
                <a:lnTo>
                  <a:pt x="0" y="2071"/>
                </a:lnTo>
                <a:cubicBezTo>
                  <a:pt x="0" y="2054"/>
                  <a:pt x="14" y="2041"/>
                  <a:pt x="30" y="2041"/>
                </a:cubicBezTo>
                <a:cubicBezTo>
                  <a:pt x="47" y="2041"/>
                  <a:pt x="60" y="2054"/>
                  <a:pt x="60" y="2071"/>
                </a:cubicBezTo>
                <a:cubicBezTo>
                  <a:pt x="60" y="2087"/>
                  <a:pt x="47" y="2101"/>
                  <a:pt x="30" y="2101"/>
                </a:cubicBezTo>
                <a:cubicBezTo>
                  <a:pt x="14" y="2101"/>
                  <a:pt x="0" y="2087"/>
                  <a:pt x="0" y="2071"/>
                </a:cubicBezTo>
                <a:close/>
                <a:moveTo>
                  <a:pt x="0" y="1951"/>
                </a:moveTo>
                <a:lnTo>
                  <a:pt x="0" y="1951"/>
                </a:lnTo>
                <a:cubicBezTo>
                  <a:pt x="0" y="1934"/>
                  <a:pt x="14" y="1921"/>
                  <a:pt x="30" y="1921"/>
                </a:cubicBezTo>
                <a:cubicBezTo>
                  <a:pt x="47" y="1921"/>
                  <a:pt x="60" y="1934"/>
                  <a:pt x="60" y="1951"/>
                </a:cubicBezTo>
                <a:cubicBezTo>
                  <a:pt x="60" y="1967"/>
                  <a:pt x="47" y="1981"/>
                  <a:pt x="30" y="1981"/>
                </a:cubicBezTo>
                <a:cubicBezTo>
                  <a:pt x="14" y="1981"/>
                  <a:pt x="0" y="1967"/>
                  <a:pt x="0" y="1951"/>
                </a:cubicBezTo>
                <a:close/>
                <a:moveTo>
                  <a:pt x="0" y="1831"/>
                </a:moveTo>
                <a:lnTo>
                  <a:pt x="0" y="1830"/>
                </a:lnTo>
                <a:cubicBezTo>
                  <a:pt x="0" y="1814"/>
                  <a:pt x="14" y="1800"/>
                  <a:pt x="30" y="1800"/>
                </a:cubicBezTo>
                <a:cubicBezTo>
                  <a:pt x="47" y="1800"/>
                  <a:pt x="60" y="1814"/>
                  <a:pt x="60" y="1830"/>
                </a:cubicBezTo>
                <a:lnTo>
                  <a:pt x="60" y="1831"/>
                </a:lnTo>
                <a:cubicBezTo>
                  <a:pt x="60" y="1847"/>
                  <a:pt x="47" y="1861"/>
                  <a:pt x="30" y="1861"/>
                </a:cubicBezTo>
                <a:cubicBezTo>
                  <a:pt x="14" y="1861"/>
                  <a:pt x="0" y="1847"/>
                  <a:pt x="0" y="1831"/>
                </a:cubicBezTo>
                <a:close/>
                <a:moveTo>
                  <a:pt x="0" y="1710"/>
                </a:moveTo>
                <a:lnTo>
                  <a:pt x="0" y="1710"/>
                </a:lnTo>
                <a:cubicBezTo>
                  <a:pt x="0" y="1694"/>
                  <a:pt x="14" y="1680"/>
                  <a:pt x="30" y="1680"/>
                </a:cubicBezTo>
                <a:cubicBezTo>
                  <a:pt x="47" y="1680"/>
                  <a:pt x="60" y="1694"/>
                  <a:pt x="60" y="1710"/>
                </a:cubicBezTo>
                <a:cubicBezTo>
                  <a:pt x="60" y="1727"/>
                  <a:pt x="47" y="1740"/>
                  <a:pt x="30" y="1740"/>
                </a:cubicBezTo>
                <a:cubicBezTo>
                  <a:pt x="14" y="1740"/>
                  <a:pt x="0" y="1727"/>
                  <a:pt x="0" y="1710"/>
                </a:cubicBezTo>
                <a:close/>
                <a:moveTo>
                  <a:pt x="0" y="1590"/>
                </a:moveTo>
                <a:lnTo>
                  <a:pt x="0" y="1590"/>
                </a:lnTo>
                <a:cubicBezTo>
                  <a:pt x="0" y="1574"/>
                  <a:pt x="14" y="1560"/>
                  <a:pt x="30" y="1560"/>
                </a:cubicBezTo>
                <a:cubicBezTo>
                  <a:pt x="47" y="1560"/>
                  <a:pt x="60" y="1574"/>
                  <a:pt x="60" y="1590"/>
                </a:cubicBezTo>
                <a:cubicBezTo>
                  <a:pt x="60" y="1607"/>
                  <a:pt x="47" y="1620"/>
                  <a:pt x="30" y="1620"/>
                </a:cubicBezTo>
                <a:cubicBezTo>
                  <a:pt x="14" y="1620"/>
                  <a:pt x="0" y="1607"/>
                  <a:pt x="0" y="1590"/>
                </a:cubicBezTo>
                <a:close/>
                <a:moveTo>
                  <a:pt x="0" y="1470"/>
                </a:moveTo>
                <a:lnTo>
                  <a:pt x="0" y="1470"/>
                </a:lnTo>
                <a:cubicBezTo>
                  <a:pt x="0" y="1454"/>
                  <a:pt x="14" y="1440"/>
                  <a:pt x="30" y="1440"/>
                </a:cubicBezTo>
                <a:cubicBezTo>
                  <a:pt x="47" y="1440"/>
                  <a:pt x="60" y="1454"/>
                  <a:pt x="60" y="1470"/>
                </a:cubicBezTo>
                <a:cubicBezTo>
                  <a:pt x="60" y="1487"/>
                  <a:pt x="47" y="1500"/>
                  <a:pt x="30" y="1500"/>
                </a:cubicBezTo>
                <a:cubicBezTo>
                  <a:pt x="14" y="1500"/>
                  <a:pt x="0" y="1487"/>
                  <a:pt x="0" y="1470"/>
                </a:cubicBezTo>
                <a:close/>
                <a:moveTo>
                  <a:pt x="0" y="1350"/>
                </a:moveTo>
                <a:lnTo>
                  <a:pt x="0" y="1350"/>
                </a:lnTo>
                <a:cubicBezTo>
                  <a:pt x="0" y="1334"/>
                  <a:pt x="14" y="1320"/>
                  <a:pt x="30" y="1320"/>
                </a:cubicBezTo>
                <a:cubicBezTo>
                  <a:pt x="47" y="1320"/>
                  <a:pt x="60" y="1334"/>
                  <a:pt x="60" y="1350"/>
                </a:cubicBezTo>
                <a:cubicBezTo>
                  <a:pt x="60" y="1367"/>
                  <a:pt x="47" y="1380"/>
                  <a:pt x="30" y="1380"/>
                </a:cubicBezTo>
                <a:cubicBezTo>
                  <a:pt x="14" y="1380"/>
                  <a:pt x="0" y="1367"/>
                  <a:pt x="0" y="1350"/>
                </a:cubicBezTo>
                <a:close/>
                <a:moveTo>
                  <a:pt x="0" y="1230"/>
                </a:moveTo>
                <a:lnTo>
                  <a:pt x="0" y="1230"/>
                </a:lnTo>
                <a:cubicBezTo>
                  <a:pt x="0" y="1214"/>
                  <a:pt x="14" y="1200"/>
                  <a:pt x="30" y="1200"/>
                </a:cubicBezTo>
                <a:cubicBezTo>
                  <a:pt x="47" y="1200"/>
                  <a:pt x="60" y="1214"/>
                  <a:pt x="60" y="1230"/>
                </a:cubicBezTo>
                <a:cubicBezTo>
                  <a:pt x="60" y="1247"/>
                  <a:pt x="47" y="1260"/>
                  <a:pt x="30" y="1260"/>
                </a:cubicBezTo>
                <a:cubicBezTo>
                  <a:pt x="14" y="1260"/>
                  <a:pt x="0" y="1247"/>
                  <a:pt x="0" y="1230"/>
                </a:cubicBezTo>
                <a:close/>
                <a:moveTo>
                  <a:pt x="0" y="1110"/>
                </a:moveTo>
                <a:lnTo>
                  <a:pt x="0" y="1110"/>
                </a:lnTo>
                <a:cubicBezTo>
                  <a:pt x="0" y="1094"/>
                  <a:pt x="14" y="1080"/>
                  <a:pt x="30" y="1080"/>
                </a:cubicBezTo>
                <a:cubicBezTo>
                  <a:pt x="47" y="1080"/>
                  <a:pt x="60" y="1094"/>
                  <a:pt x="60" y="1110"/>
                </a:cubicBezTo>
                <a:cubicBezTo>
                  <a:pt x="60" y="1127"/>
                  <a:pt x="47" y="1140"/>
                  <a:pt x="30" y="1140"/>
                </a:cubicBezTo>
                <a:cubicBezTo>
                  <a:pt x="14" y="1140"/>
                  <a:pt x="0" y="1127"/>
                  <a:pt x="0" y="1110"/>
                </a:cubicBezTo>
                <a:close/>
                <a:moveTo>
                  <a:pt x="0" y="990"/>
                </a:moveTo>
                <a:lnTo>
                  <a:pt x="0" y="990"/>
                </a:lnTo>
                <a:cubicBezTo>
                  <a:pt x="0" y="973"/>
                  <a:pt x="14" y="960"/>
                  <a:pt x="30" y="960"/>
                </a:cubicBezTo>
                <a:cubicBezTo>
                  <a:pt x="47" y="960"/>
                  <a:pt x="60" y="973"/>
                  <a:pt x="60" y="990"/>
                </a:cubicBezTo>
                <a:cubicBezTo>
                  <a:pt x="60" y="1007"/>
                  <a:pt x="47" y="1020"/>
                  <a:pt x="30" y="1020"/>
                </a:cubicBezTo>
                <a:cubicBezTo>
                  <a:pt x="14" y="1020"/>
                  <a:pt x="0" y="1007"/>
                  <a:pt x="0" y="990"/>
                </a:cubicBezTo>
                <a:close/>
                <a:moveTo>
                  <a:pt x="0" y="870"/>
                </a:moveTo>
                <a:lnTo>
                  <a:pt x="0" y="870"/>
                </a:lnTo>
                <a:cubicBezTo>
                  <a:pt x="0" y="853"/>
                  <a:pt x="14" y="840"/>
                  <a:pt x="30" y="840"/>
                </a:cubicBezTo>
                <a:cubicBezTo>
                  <a:pt x="47" y="840"/>
                  <a:pt x="60" y="853"/>
                  <a:pt x="60" y="870"/>
                </a:cubicBezTo>
                <a:cubicBezTo>
                  <a:pt x="60" y="887"/>
                  <a:pt x="47" y="900"/>
                  <a:pt x="30" y="900"/>
                </a:cubicBezTo>
                <a:cubicBezTo>
                  <a:pt x="14" y="900"/>
                  <a:pt x="0" y="887"/>
                  <a:pt x="0" y="870"/>
                </a:cubicBezTo>
                <a:close/>
                <a:moveTo>
                  <a:pt x="0" y="750"/>
                </a:moveTo>
                <a:lnTo>
                  <a:pt x="0" y="750"/>
                </a:lnTo>
                <a:cubicBezTo>
                  <a:pt x="0" y="733"/>
                  <a:pt x="14" y="720"/>
                  <a:pt x="30" y="720"/>
                </a:cubicBezTo>
                <a:cubicBezTo>
                  <a:pt x="47" y="720"/>
                  <a:pt x="60" y="733"/>
                  <a:pt x="60" y="750"/>
                </a:cubicBezTo>
                <a:cubicBezTo>
                  <a:pt x="60" y="767"/>
                  <a:pt x="47" y="780"/>
                  <a:pt x="30" y="780"/>
                </a:cubicBezTo>
                <a:cubicBezTo>
                  <a:pt x="14" y="780"/>
                  <a:pt x="0" y="767"/>
                  <a:pt x="0" y="750"/>
                </a:cubicBezTo>
                <a:close/>
                <a:moveTo>
                  <a:pt x="0" y="630"/>
                </a:moveTo>
                <a:lnTo>
                  <a:pt x="0" y="630"/>
                </a:lnTo>
                <a:cubicBezTo>
                  <a:pt x="0" y="613"/>
                  <a:pt x="14" y="600"/>
                  <a:pt x="30" y="600"/>
                </a:cubicBezTo>
                <a:cubicBezTo>
                  <a:pt x="47" y="600"/>
                  <a:pt x="60" y="613"/>
                  <a:pt x="60" y="630"/>
                </a:cubicBezTo>
                <a:cubicBezTo>
                  <a:pt x="60" y="646"/>
                  <a:pt x="47" y="660"/>
                  <a:pt x="30" y="660"/>
                </a:cubicBezTo>
                <a:cubicBezTo>
                  <a:pt x="14" y="660"/>
                  <a:pt x="0" y="646"/>
                  <a:pt x="0" y="630"/>
                </a:cubicBezTo>
                <a:close/>
                <a:moveTo>
                  <a:pt x="0" y="510"/>
                </a:moveTo>
                <a:lnTo>
                  <a:pt x="0" y="510"/>
                </a:lnTo>
                <a:cubicBezTo>
                  <a:pt x="0" y="493"/>
                  <a:pt x="14" y="480"/>
                  <a:pt x="30" y="480"/>
                </a:cubicBezTo>
                <a:cubicBezTo>
                  <a:pt x="47" y="480"/>
                  <a:pt x="60" y="493"/>
                  <a:pt x="60" y="510"/>
                </a:cubicBezTo>
                <a:cubicBezTo>
                  <a:pt x="60" y="526"/>
                  <a:pt x="47" y="540"/>
                  <a:pt x="30" y="540"/>
                </a:cubicBezTo>
                <a:cubicBezTo>
                  <a:pt x="14" y="540"/>
                  <a:pt x="0" y="526"/>
                  <a:pt x="0" y="510"/>
                </a:cubicBezTo>
                <a:close/>
                <a:moveTo>
                  <a:pt x="0" y="390"/>
                </a:moveTo>
                <a:lnTo>
                  <a:pt x="0" y="390"/>
                </a:lnTo>
                <a:cubicBezTo>
                  <a:pt x="0" y="373"/>
                  <a:pt x="14" y="360"/>
                  <a:pt x="30" y="360"/>
                </a:cubicBezTo>
                <a:cubicBezTo>
                  <a:pt x="47" y="360"/>
                  <a:pt x="60" y="373"/>
                  <a:pt x="60" y="390"/>
                </a:cubicBezTo>
                <a:cubicBezTo>
                  <a:pt x="60" y="406"/>
                  <a:pt x="47" y="420"/>
                  <a:pt x="30" y="420"/>
                </a:cubicBezTo>
                <a:cubicBezTo>
                  <a:pt x="14" y="420"/>
                  <a:pt x="0" y="406"/>
                  <a:pt x="0" y="390"/>
                </a:cubicBezTo>
                <a:close/>
                <a:moveTo>
                  <a:pt x="0" y="270"/>
                </a:moveTo>
                <a:lnTo>
                  <a:pt x="0" y="270"/>
                </a:lnTo>
                <a:cubicBezTo>
                  <a:pt x="0" y="253"/>
                  <a:pt x="14" y="240"/>
                  <a:pt x="30" y="240"/>
                </a:cubicBezTo>
                <a:cubicBezTo>
                  <a:pt x="47" y="240"/>
                  <a:pt x="60" y="253"/>
                  <a:pt x="60" y="270"/>
                </a:cubicBezTo>
                <a:cubicBezTo>
                  <a:pt x="60" y="286"/>
                  <a:pt x="47" y="300"/>
                  <a:pt x="30" y="300"/>
                </a:cubicBezTo>
                <a:cubicBezTo>
                  <a:pt x="14" y="300"/>
                  <a:pt x="0" y="286"/>
                  <a:pt x="0" y="270"/>
                </a:cubicBezTo>
                <a:close/>
                <a:moveTo>
                  <a:pt x="0" y="150"/>
                </a:moveTo>
                <a:lnTo>
                  <a:pt x="0" y="150"/>
                </a:lnTo>
                <a:cubicBezTo>
                  <a:pt x="0" y="133"/>
                  <a:pt x="14" y="120"/>
                  <a:pt x="30" y="120"/>
                </a:cubicBezTo>
                <a:cubicBezTo>
                  <a:pt x="47" y="120"/>
                  <a:pt x="60" y="133"/>
                  <a:pt x="60" y="150"/>
                </a:cubicBezTo>
                <a:cubicBezTo>
                  <a:pt x="60" y="166"/>
                  <a:pt x="47" y="180"/>
                  <a:pt x="30" y="180"/>
                </a:cubicBezTo>
                <a:cubicBezTo>
                  <a:pt x="14" y="180"/>
                  <a:pt x="0" y="166"/>
                  <a:pt x="0" y="150"/>
                </a:cubicBezTo>
                <a:close/>
                <a:moveTo>
                  <a:pt x="0" y="30"/>
                </a:moveTo>
                <a:lnTo>
                  <a:pt x="0" y="30"/>
                </a:lnTo>
                <a:cubicBezTo>
                  <a:pt x="0" y="13"/>
                  <a:pt x="14" y="0"/>
                  <a:pt x="30" y="0"/>
                </a:cubicBezTo>
                <a:cubicBezTo>
                  <a:pt x="47" y="0"/>
                  <a:pt x="60" y="13"/>
                  <a:pt x="60" y="30"/>
                </a:cubicBezTo>
                <a:cubicBezTo>
                  <a:pt x="60" y="46"/>
                  <a:pt x="47" y="60"/>
                  <a:pt x="30" y="60"/>
                </a:cubicBezTo>
                <a:cubicBezTo>
                  <a:pt x="14" y="60"/>
                  <a:pt x="0" y="46"/>
                  <a:pt x="0" y="30"/>
                </a:cubicBezTo>
                <a:close/>
              </a:path>
            </a:pathLst>
          </a:custGeom>
          <a:solidFill>
            <a:srgbClr val="000000"/>
          </a:solidFill>
          <a:ln w="1588">
            <a:solidFill>
              <a:srgbClr val="000000"/>
            </a:solidFill>
            <a:bevel/>
            <a:headEnd/>
            <a:tailEnd/>
          </a:ln>
        </p:spPr>
        <p:txBody>
          <a:bodyPr/>
          <a:lstStyle/>
          <a:p>
            <a:endParaRPr lang="en-US"/>
          </a:p>
        </p:txBody>
      </p:sp>
      <p:sp>
        <p:nvSpPr>
          <p:cNvPr id="9256" name="Freeform 40"/>
          <p:cNvSpPr>
            <a:spLocks noEditPoints="1"/>
          </p:cNvSpPr>
          <p:nvPr/>
        </p:nvSpPr>
        <p:spPr bwMode="auto">
          <a:xfrm>
            <a:off x="3122613" y="4151313"/>
            <a:ext cx="14287" cy="1570037"/>
          </a:xfrm>
          <a:custGeom>
            <a:avLst/>
            <a:gdLst>
              <a:gd name="T0" fmla="*/ 2147483647 w 60"/>
              <a:gd name="T1" fmla="*/ 2147483647 h 5822"/>
              <a:gd name="T2" fmla="*/ 2147483647 w 60"/>
              <a:gd name="T3" fmla="*/ 2147483647 h 5822"/>
              <a:gd name="T4" fmla="*/ 2147483647 w 60"/>
              <a:gd name="T5" fmla="*/ 2147483647 h 5822"/>
              <a:gd name="T6" fmla="*/ 2147483647 w 60"/>
              <a:gd name="T7" fmla="*/ 2147483647 h 5822"/>
              <a:gd name="T8" fmla="*/ 0 w 60"/>
              <a:gd name="T9" fmla="*/ 2147483647 h 5822"/>
              <a:gd name="T10" fmla="*/ 0 w 60"/>
              <a:gd name="T11" fmla="*/ 2147483647 h 5822"/>
              <a:gd name="T12" fmla="*/ 0 w 60"/>
              <a:gd name="T13" fmla="*/ 2147483647 h 5822"/>
              <a:gd name="T14" fmla="*/ 2147483647 w 60"/>
              <a:gd name="T15" fmla="*/ 2147483647 h 5822"/>
              <a:gd name="T16" fmla="*/ 2147483647 w 60"/>
              <a:gd name="T17" fmla="*/ 2147483647 h 5822"/>
              <a:gd name="T18" fmla="*/ 2147483647 w 60"/>
              <a:gd name="T19" fmla="*/ 2147483647 h 5822"/>
              <a:gd name="T20" fmla="*/ 2147483647 w 60"/>
              <a:gd name="T21" fmla="*/ 2147483647 h 5822"/>
              <a:gd name="T22" fmla="*/ 0 w 60"/>
              <a:gd name="T23" fmla="*/ 2147483647 h 5822"/>
              <a:gd name="T24" fmla="*/ 0 w 60"/>
              <a:gd name="T25" fmla="*/ 2147483647 h 5822"/>
              <a:gd name="T26" fmla="*/ 0 w 60"/>
              <a:gd name="T27" fmla="*/ 2147483647 h 5822"/>
              <a:gd name="T28" fmla="*/ 2147483647 w 60"/>
              <a:gd name="T29" fmla="*/ 2147483647 h 5822"/>
              <a:gd name="T30" fmla="*/ 2147483647 w 60"/>
              <a:gd name="T31" fmla="*/ 2147483647 h 5822"/>
              <a:gd name="T32" fmla="*/ 2147483647 w 60"/>
              <a:gd name="T33" fmla="*/ 2147483647 h 5822"/>
              <a:gd name="T34" fmla="*/ 2147483647 w 60"/>
              <a:gd name="T35" fmla="*/ 2147483647 h 5822"/>
              <a:gd name="T36" fmla="*/ 0 w 60"/>
              <a:gd name="T37" fmla="*/ 2147483647 h 5822"/>
              <a:gd name="T38" fmla="*/ 0 w 60"/>
              <a:gd name="T39" fmla="*/ 2147483647 h 5822"/>
              <a:gd name="T40" fmla="*/ 0 w 60"/>
              <a:gd name="T41" fmla="*/ 2147483647 h 5822"/>
              <a:gd name="T42" fmla="*/ 2147483647 w 60"/>
              <a:gd name="T43" fmla="*/ 2147483647 h 5822"/>
              <a:gd name="T44" fmla="*/ 2147483647 w 60"/>
              <a:gd name="T45" fmla="*/ 2147483647 h 5822"/>
              <a:gd name="T46" fmla="*/ 2147483647 w 60"/>
              <a:gd name="T47" fmla="*/ 2147483647 h 5822"/>
              <a:gd name="T48" fmla="*/ 2147483647 w 60"/>
              <a:gd name="T49" fmla="*/ 2147483647 h 5822"/>
              <a:gd name="T50" fmla="*/ 0 w 60"/>
              <a:gd name="T51" fmla="*/ 2147483647 h 5822"/>
              <a:gd name="T52" fmla="*/ 0 w 60"/>
              <a:gd name="T53" fmla="*/ 2147483647 h 5822"/>
              <a:gd name="T54" fmla="*/ 0 w 60"/>
              <a:gd name="T55" fmla="*/ 2147483647 h 5822"/>
              <a:gd name="T56" fmla="*/ 2147483647 w 60"/>
              <a:gd name="T57" fmla="*/ 2147483647 h 5822"/>
              <a:gd name="T58" fmla="*/ 2147483647 w 60"/>
              <a:gd name="T59" fmla="*/ 2147483647 h 5822"/>
              <a:gd name="T60" fmla="*/ 2147483647 w 60"/>
              <a:gd name="T61" fmla="*/ 2147483647 h 5822"/>
              <a:gd name="T62" fmla="*/ 2147483647 w 60"/>
              <a:gd name="T63" fmla="*/ 2147483647 h 5822"/>
              <a:gd name="T64" fmla="*/ 0 w 60"/>
              <a:gd name="T65" fmla="*/ 2147483647 h 5822"/>
              <a:gd name="T66" fmla="*/ 0 w 60"/>
              <a:gd name="T67" fmla="*/ 2147483647 h 5822"/>
              <a:gd name="T68" fmla="*/ 0 w 60"/>
              <a:gd name="T69" fmla="*/ 2147483647 h 5822"/>
              <a:gd name="T70" fmla="*/ 2147483647 w 60"/>
              <a:gd name="T71" fmla="*/ 2147483647 h 5822"/>
              <a:gd name="T72" fmla="*/ 2147483647 w 60"/>
              <a:gd name="T73" fmla="*/ 2147483647 h 5822"/>
              <a:gd name="T74" fmla="*/ 2147483647 w 60"/>
              <a:gd name="T75" fmla="*/ 2147483647 h 5822"/>
              <a:gd name="T76" fmla="*/ 2147483647 w 60"/>
              <a:gd name="T77" fmla="*/ 2147483647 h 5822"/>
              <a:gd name="T78" fmla="*/ 0 w 60"/>
              <a:gd name="T79" fmla="*/ 2147483647 h 5822"/>
              <a:gd name="T80" fmla="*/ 0 w 60"/>
              <a:gd name="T81" fmla="*/ 2147483647 h 5822"/>
              <a:gd name="T82" fmla="*/ 0 w 60"/>
              <a:gd name="T83" fmla="*/ 2147483647 h 5822"/>
              <a:gd name="T84" fmla="*/ 2147483647 w 60"/>
              <a:gd name="T85" fmla="*/ 2147483647 h 5822"/>
              <a:gd name="T86" fmla="*/ 2147483647 w 60"/>
              <a:gd name="T87" fmla="*/ 2147483647 h 5822"/>
              <a:gd name="T88" fmla="*/ 2147483647 w 60"/>
              <a:gd name="T89" fmla="*/ 2147483647 h 5822"/>
              <a:gd name="T90" fmla="*/ 2147483647 w 60"/>
              <a:gd name="T91" fmla="*/ 2147483647 h 5822"/>
              <a:gd name="T92" fmla="*/ 0 w 60"/>
              <a:gd name="T93" fmla="*/ 2147483647 h 5822"/>
              <a:gd name="T94" fmla="*/ 0 w 60"/>
              <a:gd name="T95" fmla="*/ 2147483647 h 5822"/>
              <a:gd name="T96" fmla="*/ 0 w 60"/>
              <a:gd name="T97" fmla="*/ 2147483647 h 5822"/>
              <a:gd name="T98" fmla="*/ 2147483647 w 60"/>
              <a:gd name="T99" fmla="*/ 2147483647 h 5822"/>
              <a:gd name="T100" fmla="*/ 2147483647 w 60"/>
              <a:gd name="T101" fmla="*/ 2147483647 h 5822"/>
              <a:gd name="T102" fmla="*/ 2147483647 w 60"/>
              <a:gd name="T103" fmla="*/ 2147483647 h 5822"/>
              <a:gd name="T104" fmla="*/ 2147483647 w 60"/>
              <a:gd name="T105" fmla="*/ 2147483647 h 5822"/>
              <a:gd name="T106" fmla="*/ 0 w 60"/>
              <a:gd name="T107" fmla="*/ 2147483647 h 5822"/>
              <a:gd name="T108" fmla="*/ 0 w 60"/>
              <a:gd name="T109" fmla="*/ 2147483647 h 5822"/>
              <a:gd name="T110" fmla="*/ 0 w 60"/>
              <a:gd name="T111" fmla="*/ 2147483647 h 5822"/>
              <a:gd name="T112" fmla="*/ 2147483647 w 60"/>
              <a:gd name="T113" fmla="*/ 2147483647 h 582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60"/>
              <a:gd name="T172" fmla="*/ 0 h 5822"/>
              <a:gd name="T173" fmla="*/ 60 w 60"/>
              <a:gd name="T174" fmla="*/ 5822 h 5822"/>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60" h="5822">
                <a:moveTo>
                  <a:pt x="0" y="5792"/>
                </a:moveTo>
                <a:lnTo>
                  <a:pt x="0" y="5792"/>
                </a:lnTo>
                <a:cubicBezTo>
                  <a:pt x="0" y="5776"/>
                  <a:pt x="14" y="5762"/>
                  <a:pt x="30" y="5762"/>
                </a:cubicBezTo>
                <a:cubicBezTo>
                  <a:pt x="47" y="5762"/>
                  <a:pt x="60" y="5776"/>
                  <a:pt x="60" y="5792"/>
                </a:cubicBezTo>
                <a:cubicBezTo>
                  <a:pt x="60" y="5809"/>
                  <a:pt x="47" y="5822"/>
                  <a:pt x="30" y="5822"/>
                </a:cubicBezTo>
                <a:cubicBezTo>
                  <a:pt x="14" y="5822"/>
                  <a:pt x="0" y="5809"/>
                  <a:pt x="0" y="5792"/>
                </a:cubicBezTo>
                <a:close/>
                <a:moveTo>
                  <a:pt x="0" y="5672"/>
                </a:moveTo>
                <a:lnTo>
                  <a:pt x="0" y="5672"/>
                </a:lnTo>
                <a:cubicBezTo>
                  <a:pt x="0" y="5656"/>
                  <a:pt x="14" y="5642"/>
                  <a:pt x="30" y="5642"/>
                </a:cubicBezTo>
                <a:cubicBezTo>
                  <a:pt x="47" y="5642"/>
                  <a:pt x="60" y="5656"/>
                  <a:pt x="60" y="5672"/>
                </a:cubicBezTo>
                <a:cubicBezTo>
                  <a:pt x="60" y="5689"/>
                  <a:pt x="47" y="5702"/>
                  <a:pt x="30" y="5702"/>
                </a:cubicBezTo>
                <a:cubicBezTo>
                  <a:pt x="14" y="5702"/>
                  <a:pt x="0" y="5689"/>
                  <a:pt x="0" y="5672"/>
                </a:cubicBezTo>
                <a:close/>
                <a:moveTo>
                  <a:pt x="0" y="5552"/>
                </a:moveTo>
                <a:lnTo>
                  <a:pt x="0" y="5552"/>
                </a:lnTo>
                <a:cubicBezTo>
                  <a:pt x="0" y="5536"/>
                  <a:pt x="14" y="5522"/>
                  <a:pt x="30" y="5522"/>
                </a:cubicBezTo>
                <a:cubicBezTo>
                  <a:pt x="47" y="5522"/>
                  <a:pt x="60" y="5536"/>
                  <a:pt x="60" y="5552"/>
                </a:cubicBezTo>
                <a:cubicBezTo>
                  <a:pt x="60" y="5569"/>
                  <a:pt x="47" y="5582"/>
                  <a:pt x="30" y="5582"/>
                </a:cubicBezTo>
                <a:cubicBezTo>
                  <a:pt x="14" y="5582"/>
                  <a:pt x="0" y="5569"/>
                  <a:pt x="0" y="5552"/>
                </a:cubicBezTo>
                <a:close/>
                <a:moveTo>
                  <a:pt x="0" y="5432"/>
                </a:moveTo>
                <a:lnTo>
                  <a:pt x="0" y="5432"/>
                </a:lnTo>
                <a:cubicBezTo>
                  <a:pt x="0" y="5416"/>
                  <a:pt x="14" y="5402"/>
                  <a:pt x="30" y="5402"/>
                </a:cubicBezTo>
                <a:cubicBezTo>
                  <a:pt x="47" y="5402"/>
                  <a:pt x="60" y="5416"/>
                  <a:pt x="60" y="5432"/>
                </a:cubicBezTo>
                <a:cubicBezTo>
                  <a:pt x="60" y="5449"/>
                  <a:pt x="47" y="5462"/>
                  <a:pt x="30" y="5462"/>
                </a:cubicBezTo>
                <a:cubicBezTo>
                  <a:pt x="14" y="5462"/>
                  <a:pt x="0" y="5449"/>
                  <a:pt x="0" y="5432"/>
                </a:cubicBezTo>
                <a:close/>
                <a:moveTo>
                  <a:pt x="0" y="5312"/>
                </a:moveTo>
                <a:lnTo>
                  <a:pt x="0" y="5312"/>
                </a:lnTo>
                <a:cubicBezTo>
                  <a:pt x="0" y="5296"/>
                  <a:pt x="14" y="5282"/>
                  <a:pt x="30" y="5282"/>
                </a:cubicBezTo>
                <a:cubicBezTo>
                  <a:pt x="47" y="5282"/>
                  <a:pt x="60" y="5296"/>
                  <a:pt x="60" y="5312"/>
                </a:cubicBezTo>
                <a:cubicBezTo>
                  <a:pt x="60" y="5329"/>
                  <a:pt x="47" y="5342"/>
                  <a:pt x="30" y="5342"/>
                </a:cubicBezTo>
                <a:cubicBezTo>
                  <a:pt x="14" y="5342"/>
                  <a:pt x="0" y="5329"/>
                  <a:pt x="0" y="5312"/>
                </a:cubicBezTo>
                <a:close/>
                <a:moveTo>
                  <a:pt x="0" y="5192"/>
                </a:moveTo>
                <a:lnTo>
                  <a:pt x="0" y="5192"/>
                </a:lnTo>
                <a:cubicBezTo>
                  <a:pt x="0" y="5176"/>
                  <a:pt x="14" y="5162"/>
                  <a:pt x="30" y="5162"/>
                </a:cubicBezTo>
                <a:cubicBezTo>
                  <a:pt x="47" y="5162"/>
                  <a:pt x="60" y="5176"/>
                  <a:pt x="60" y="5192"/>
                </a:cubicBezTo>
                <a:cubicBezTo>
                  <a:pt x="60" y="5209"/>
                  <a:pt x="47" y="5222"/>
                  <a:pt x="30" y="5222"/>
                </a:cubicBezTo>
                <a:cubicBezTo>
                  <a:pt x="14" y="5222"/>
                  <a:pt x="0" y="5209"/>
                  <a:pt x="0" y="5192"/>
                </a:cubicBezTo>
                <a:close/>
                <a:moveTo>
                  <a:pt x="0" y="5072"/>
                </a:moveTo>
                <a:lnTo>
                  <a:pt x="0" y="5072"/>
                </a:lnTo>
                <a:cubicBezTo>
                  <a:pt x="0" y="5055"/>
                  <a:pt x="14" y="5042"/>
                  <a:pt x="30" y="5042"/>
                </a:cubicBezTo>
                <a:cubicBezTo>
                  <a:pt x="47" y="5042"/>
                  <a:pt x="60" y="5055"/>
                  <a:pt x="60" y="5072"/>
                </a:cubicBezTo>
                <a:cubicBezTo>
                  <a:pt x="60" y="5089"/>
                  <a:pt x="47" y="5102"/>
                  <a:pt x="30" y="5102"/>
                </a:cubicBezTo>
                <a:cubicBezTo>
                  <a:pt x="14" y="5102"/>
                  <a:pt x="0" y="5089"/>
                  <a:pt x="0" y="5072"/>
                </a:cubicBezTo>
                <a:close/>
                <a:moveTo>
                  <a:pt x="0" y="4952"/>
                </a:moveTo>
                <a:lnTo>
                  <a:pt x="0" y="4952"/>
                </a:lnTo>
                <a:cubicBezTo>
                  <a:pt x="0" y="4935"/>
                  <a:pt x="14" y="4922"/>
                  <a:pt x="30" y="4922"/>
                </a:cubicBezTo>
                <a:cubicBezTo>
                  <a:pt x="47" y="4922"/>
                  <a:pt x="60" y="4935"/>
                  <a:pt x="60" y="4952"/>
                </a:cubicBezTo>
                <a:cubicBezTo>
                  <a:pt x="60" y="4969"/>
                  <a:pt x="47" y="4982"/>
                  <a:pt x="30" y="4982"/>
                </a:cubicBezTo>
                <a:cubicBezTo>
                  <a:pt x="14" y="4982"/>
                  <a:pt x="0" y="4969"/>
                  <a:pt x="0" y="4952"/>
                </a:cubicBezTo>
                <a:close/>
                <a:moveTo>
                  <a:pt x="0" y="4832"/>
                </a:moveTo>
                <a:lnTo>
                  <a:pt x="0" y="4832"/>
                </a:lnTo>
                <a:cubicBezTo>
                  <a:pt x="0" y="4815"/>
                  <a:pt x="14" y="4802"/>
                  <a:pt x="30" y="4802"/>
                </a:cubicBezTo>
                <a:cubicBezTo>
                  <a:pt x="47" y="4802"/>
                  <a:pt x="60" y="4815"/>
                  <a:pt x="60" y="4832"/>
                </a:cubicBezTo>
                <a:cubicBezTo>
                  <a:pt x="60" y="4849"/>
                  <a:pt x="47" y="4862"/>
                  <a:pt x="30" y="4862"/>
                </a:cubicBezTo>
                <a:cubicBezTo>
                  <a:pt x="14" y="4862"/>
                  <a:pt x="0" y="4849"/>
                  <a:pt x="0" y="4832"/>
                </a:cubicBezTo>
                <a:close/>
                <a:moveTo>
                  <a:pt x="0" y="4712"/>
                </a:moveTo>
                <a:lnTo>
                  <a:pt x="0" y="4712"/>
                </a:lnTo>
                <a:cubicBezTo>
                  <a:pt x="0" y="4695"/>
                  <a:pt x="14" y="4682"/>
                  <a:pt x="30" y="4682"/>
                </a:cubicBezTo>
                <a:cubicBezTo>
                  <a:pt x="47" y="4682"/>
                  <a:pt x="60" y="4695"/>
                  <a:pt x="60" y="4712"/>
                </a:cubicBezTo>
                <a:cubicBezTo>
                  <a:pt x="60" y="4728"/>
                  <a:pt x="47" y="4742"/>
                  <a:pt x="30" y="4742"/>
                </a:cubicBezTo>
                <a:cubicBezTo>
                  <a:pt x="14" y="4742"/>
                  <a:pt x="0" y="4728"/>
                  <a:pt x="0" y="4712"/>
                </a:cubicBezTo>
                <a:close/>
                <a:moveTo>
                  <a:pt x="0" y="4592"/>
                </a:moveTo>
                <a:lnTo>
                  <a:pt x="0" y="4592"/>
                </a:lnTo>
                <a:cubicBezTo>
                  <a:pt x="0" y="4575"/>
                  <a:pt x="14" y="4562"/>
                  <a:pt x="30" y="4562"/>
                </a:cubicBezTo>
                <a:cubicBezTo>
                  <a:pt x="47" y="4562"/>
                  <a:pt x="60" y="4575"/>
                  <a:pt x="60" y="4592"/>
                </a:cubicBezTo>
                <a:cubicBezTo>
                  <a:pt x="60" y="4608"/>
                  <a:pt x="47" y="4622"/>
                  <a:pt x="30" y="4622"/>
                </a:cubicBezTo>
                <a:cubicBezTo>
                  <a:pt x="14" y="4622"/>
                  <a:pt x="0" y="4608"/>
                  <a:pt x="0" y="4592"/>
                </a:cubicBezTo>
                <a:close/>
                <a:moveTo>
                  <a:pt x="0" y="4472"/>
                </a:moveTo>
                <a:lnTo>
                  <a:pt x="0" y="4472"/>
                </a:lnTo>
                <a:cubicBezTo>
                  <a:pt x="0" y="4455"/>
                  <a:pt x="14" y="4442"/>
                  <a:pt x="30" y="4442"/>
                </a:cubicBezTo>
                <a:cubicBezTo>
                  <a:pt x="47" y="4442"/>
                  <a:pt x="60" y="4455"/>
                  <a:pt x="60" y="4472"/>
                </a:cubicBezTo>
                <a:cubicBezTo>
                  <a:pt x="60" y="4488"/>
                  <a:pt x="47" y="4502"/>
                  <a:pt x="30" y="4502"/>
                </a:cubicBezTo>
                <a:cubicBezTo>
                  <a:pt x="14" y="4502"/>
                  <a:pt x="0" y="4488"/>
                  <a:pt x="0" y="4472"/>
                </a:cubicBezTo>
                <a:close/>
                <a:moveTo>
                  <a:pt x="0" y="4352"/>
                </a:moveTo>
                <a:lnTo>
                  <a:pt x="0" y="4352"/>
                </a:lnTo>
                <a:cubicBezTo>
                  <a:pt x="0" y="4335"/>
                  <a:pt x="14" y="4322"/>
                  <a:pt x="30" y="4322"/>
                </a:cubicBezTo>
                <a:cubicBezTo>
                  <a:pt x="47" y="4322"/>
                  <a:pt x="60" y="4335"/>
                  <a:pt x="60" y="4352"/>
                </a:cubicBezTo>
                <a:cubicBezTo>
                  <a:pt x="60" y="4368"/>
                  <a:pt x="47" y="4382"/>
                  <a:pt x="30" y="4382"/>
                </a:cubicBezTo>
                <a:cubicBezTo>
                  <a:pt x="14" y="4382"/>
                  <a:pt x="0" y="4368"/>
                  <a:pt x="0" y="4352"/>
                </a:cubicBezTo>
                <a:close/>
                <a:moveTo>
                  <a:pt x="0" y="4232"/>
                </a:moveTo>
                <a:lnTo>
                  <a:pt x="0" y="4232"/>
                </a:lnTo>
                <a:cubicBezTo>
                  <a:pt x="0" y="4215"/>
                  <a:pt x="14" y="4202"/>
                  <a:pt x="30" y="4202"/>
                </a:cubicBezTo>
                <a:cubicBezTo>
                  <a:pt x="47" y="4202"/>
                  <a:pt x="60" y="4215"/>
                  <a:pt x="60" y="4232"/>
                </a:cubicBezTo>
                <a:cubicBezTo>
                  <a:pt x="60" y="4248"/>
                  <a:pt x="47" y="4262"/>
                  <a:pt x="30" y="4262"/>
                </a:cubicBezTo>
                <a:cubicBezTo>
                  <a:pt x="14" y="4262"/>
                  <a:pt x="0" y="4248"/>
                  <a:pt x="0" y="4232"/>
                </a:cubicBezTo>
                <a:close/>
                <a:moveTo>
                  <a:pt x="0" y="4112"/>
                </a:moveTo>
                <a:lnTo>
                  <a:pt x="0" y="4112"/>
                </a:lnTo>
                <a:cubicBezTo>
                  <a:pt x="0" y="4095"/>
                  <a:pt x="14" y="4082"/>
                  <a:pt x="30" y="4082"/>
                </a:cubicBezTo>
                <a:cubicBezTo>
                  <a:pt x="47" y="4082"/>
                  <a:pt x="60" y="4095"/>
                  <a:pt x="60" y="4112"/>
                </a:cubicBezTo>
                <a:cubicBezTo>
                  <a:pt x="60" y="4128"/>
                  <a:pt x="47" y="4142"/>
                  <a:pt x="30" y="4142"/>
                </a:cubicBezTo>
                <a:cubicBezTo>
                  <a:pt x="14" y="4142"/>
                  <a:pt x="0" y="4128"/>
                  <a:pt x="0" y="4112"/>
                </a:cubicBezTo>
                <a:close/>
                <a:moveTo>
                  <a:pt x="0" y="3992"/>
                </a:moveTo>
                <a:lnTo>
                  <a:pt x="0" y="3992"/>
                </a:lnTo>
                <a:cubicBezTo>
                  <a:pt x="0" y="3975"/>
                  <a:pt x="14" y="3962"/>
                  <a:pt x="30" y="3962"/>
                </a:cubicBezTo>
                <a:cubicBezTo>
                  <a:pt x="47" y="3962"/>
                  <a:pt x="60" y="3975"/>
                  <a:pt x="60" y="3992"/>
                </a:cubicBezTo>
                <a:cubicBezTo>
                  <a:pt x="60" y="4008"/>
                  <a:pt x="47" y="4022"/>
                  <a:pt x="30" y="4022"/>
                </a:cubicBezTo>
                <a:cubicBezTo>
                  <a:pt x="14" y="4022"/>
                  <a:pt x="0" y="4008"/>
                  <a:pt x="0" y="3992"/>
                </a:cubicBezTo>
                <a:close/>
                <a:moveTo>
                  <a:pt x="0" y="3872"/>
                </a:moveTo>
                <a:lnTo>
                  <a:pt x="0" y="3871"/>
                </a:lnTo>
                <a:cubicBezTo>
                  <a:pt x="0" y="3855"/>
                  <a:pt x="14" y="3841"/>
                  <a:pt x="30" y="3841"/>
                </a:cubicBezTo>
                <a:cubicBezTo>
                  <a:pt x="47" y="3841"/>
                  <a:pt x="60" y="3855"/>
                  <a:pt x="60" y="3871"/>
                </a:cubicBezTo>
                <a:lnTo>
                  <a:pt x="60" y="3872"/>
                </a:lnTo>
                <a:cubicBezTo>
                  <a:pt x="60" y="3888"/>
                  <a:pt x="47" y="3902"/>
                  <a:pt x="30" y="3902"/>
                </a:cubicBezTo>
                <a:cubicBezTo>
                  <a:pt x="14" y="3902"/>
                  <a:pt x="0" y="3888"/>
                  <a:pt x="0" y="3872"/>
                </a:cubicBezTo>
                <a:close/>
                <a:moveTo>
                  <a:pt x="0" y="3751"/>
                </a:moveTo>
                <a:lnTo>
                  <a:pt x="0" y="3751"/>
                </a:lnTo>
                <a:cubicBezTo>
                  <a:pt x="0" y="3735"/>
                  <a:pt x="14" y="3721"/>
                  <a:pt x="30" y="3721"/>
                </a:cubicBezTo>
                <a:cubicBezTo>
                  <a:pt x="47" y="3721"/>
                  <a:pt x="60" y="3735"/>
                  <a:pt x="60" y="3751"/>
                </a:cubicBezTo>
                <a:cubicBezTo>
                  <a:pt x="60" y="3768"/>
                  <a:pt x="47" y="3781"/>
                  <a:pt x="30" y="3781"/>
                </a:cubicBezTo>
                <a:cubicBezTo>
                  <a:pt x="14" y="3781"/>
                  <a:pt x="0" y="3768"/>
                  <a:pt x="0" y="3751"/>
                </a:cubicBezTo>
                <a:close/>
                <a:moveTo>
                  <a:pt x="0" y="3631"/>
                </a:moveTo>
                <a:lnTo>
                  <a:pt x="0" y="3631"/>
                </a:lnTo>
                <a:cubicBezTo>
                  <a:pt x="0" y="3615"/>
                  <a:pt x="14" y="3601"/>
                  <a:pt x="30" y="3601"/>
                </a:cubicBezTo>
                <a:cubicBezTo>
                  <a:pt x="47" y="3601"/>
                  <a:pt x="60" y="3615"/>
                  <a:pt x="60" y="3631"/>
                </a:cubicBezTo>
                <a:cubicBezTo>
                  <a:pt x="60" y="3648"/>
                  <a:pt x="47" y="3661"/>
                  <a:pt x="30" y="3661"/>
                </a:cubicBezTo>
                <a:cubicBezTo>
                  <a:pt x="14" y="3661"/>
                  <a:pt x="0" y="3648"/>
                  <a:pt x="0" y="3631"/>
                </a:cubicBezTo>
                <a:close/>
                <a:moveTo>
                  <a:pt x="0" y="3511"/>
                </a:moveTo>
                <a:lnTo>
                  <a:pt x="0" y="3511"/>
                </a:lnTo>
                <a:cubicBezTo>
                  <a:pt x="0" y="3495"/>
                  <a:pt x="14" y="3481"/>
                  <a:pt x="30" y="3481"/>
                </a:cubicBezTo>
                <a:cubicBezTo>
                  <a:pt x="47" y="3481"/>
                  <a:pt x="60" y="3495"/>
                  <a:pt x="60" y="3511"/>
                </a:cubicBezTo>
                <a:cubicBezTo>
                  <a:pt x="60" y="3528"/>
                  <a:pt x="47" y="3541"/>
                  <a:pt x="30" y="3541"/>
                </a:cubicBezTo>
                <a:cubicBezTo>
                  <a:pt x="14" y="3541"/>
                  <a:pt x="0" y="3528"/>
                  <a:pt x="0" y="3511"/>
                </a:cubicBezTo>
                <a:close/>
                <a:moveTo>
                  <a:pt x="0" y="3391"/>
                </a:moveTo>
                <a:lnTo>
                  <a:pt x="0" y="3391"/>
                </a:lnTo>
                <a:cubicBezTo>
                  <a:pt x="0" y="3375"/>
                  <a:pt x="14" y="3361"/>
                  <a:pt x="30" y="3361"/>
                </a:cubicBezTo>
                <a:cubicBezTo>
                  <a:pt x="47" y="3361"/>
                  <a:pt x="60" y="3375"/>
                  <a:pt x="60" y="3391"/>
                </a:cubicBezTo>
                <a:cubicBezTo>
                  <a:pt x="60" y="3408"/>
                  <a:pt x="47" y="3421"/>
                  <a:pt x="30" y="3421"/>
                </a:cubicBezTo>
                <a:cubicBezTo>
                  <a:pt x="14" y="3421"/>
                  <a:pt x="0" y="3408"/>
                  <a:pt x="0" y="3391"/>
                </a:cubicBezTo>
                <a:close/>
                <a:moveTo>
                  <a:pt x="0" y="3271"/>
                </a:moveTo>
                <a:lnTo>
                  <a:pt x="0" y="3271"/>
                </a:lnTo>
                <a:cubicBezTo>
                  <a:pt x="0" y="3255"/>
                  <a:pt x="14" y="3241"/>
                  <a:pt x="30" y="3241"/>
                </a:cubicBezTo>
                <a:cubicBezTo>
                  <a:pt x="47" y="3241"/>
                  <a:pt x="60" y="3255"/>
                  <a:pt x="60" y="3271"/>
                </a:cubicBezTo>
                <a:cubicBezTo>
                  <a:pt x="60" y="3288"/>
                  <a:pt x="47" y="3301"/>
                  <a:pt x="30" y="3301"/>
                </a:cubicBezTo>
                <a:cubicBezTo>
                  <a:pt x="14" y="3301"/>
                  <a:pt x="0" y="3288"/>
                  <a:pt x="0" y="3271"/>
                </a:cubicBezTo>
                <a:close/>
                <a:moveTo>
                  <a:pt x="0" y="3151"/>
                </a:moveTo>
                <a:lnTo>
                  <a:pt x="0" y="3151"/>
                </a:lnTo>
                <a:cubicBezTo>
                  <a:pt x="0" y="3135"/>
                  <a:pt x="14" y="3121"/>
                  <a:pt x="30" y="3121"/>
                </a:cubicBezTo>
                <a:cubicBezTo>
                  <a:pt x="47" y="3121"/>
                  <a:pt x="60" y="3135"/>
                  <a:pt x="60" y="3151"/>
                </a:cubicBezTo>
                <a:cubicBezTo>
                  <a:pt x="60" y="3168"/>
                  <a:pt x="47" y="3181"/>
                  <a:pt x="30" y="3181"/>
                </a:cubicBezTo>
                <a:cubicBezTo>
                  <a:pt x="14" y="3181"/>
                  <a:pt x="0" y="3168"/>
                  <a:pt x="0" y="3151"/>
                </a:cubicBezTo>
                <a:close/>
                <a:moveTo>
                  <a:pt x="0" y="3031"/>
                </a:moveTo>
                <a:lnTo>
                  <a:pt x="0" y="3031"/>
                </a:lnTo>
                <a:cubicBezTo>
                  <a:pt x="0" y="3014"/>
                  <a:pt x="14" y="3001"/>
                  <a:pt x="30" y="3001"/>
                </a:cubicBezTo>
                <a:cubicBezTo>
                  <a:pt x="47" y="3001"/>
                  <a:pt x="60" y="3014"/>
                  <a:pt x="60" y="3031"/>
                </a:cubicBezTo>
                <a:cubicBezTo>
                  <a:pt x="60" y="3048"/>
                  <a:pt x="47" y="3061"/>
                  <a:pt x="30" y="3061"/>
                </a:cubicBezTo>
                <a:cubicBezTo>
                  <a:pt x="14" y="3061"/>
                  <a:pt x="0" y="3048"/>
                  <a:pt x="0" y="3031"/>
                </a:cubicBezTo>
                <a:close/>
                <a:moveTo>
                  <a:pt x="0" y="2911"/>
                </a:moveTo>
                <a:lnTo>
                  <a:pt x="0" y="2911"/>
                </a:lnTo>
                <a:cubicBezTo>
                  <a:pt x="0" y="2894"/>
                  <a:pt x="14" y="2881"/>
                  <a:pt x="30" y="2881"/>
                </a:cubicBezTo>
                <a:cubicBezTo>
                  <a:pt x="47" y="2881"/>
                  <a:pt x="60" y="2894"/>
                  <a:pt x="60" y="2911"/>
                </a:cubicBezTo>
                <a:cubicBezTo>
                  <a:pt x="60" y="2928"/>
                  <a:pt x="47" y="2941"/>
                  <a:pt x="30" y="2941"/>
                </a:cubicBezTo>
                <a:cubicBezTo>
                  <a:pt x="14" y="2941"/>
                  <a:pt x="0" y="2928"/>
                  <a:pt x="0" y="2911"/>
                </a:cubicBezTo>
                <a:close/>
                <a:moveTo>
                  <a:pt x="0" y="2791"/>
                </a:moveTo>
                <a:lnTo>
                  <a:pt x="0" y="2791"/>
                </a:lnTo>
                <a:cubicBezTo>
                  <a:pt x="0" y="2774"/>
                  <a:pt x="14" y="2761"/>
                  <a:pt x="30" y="2761"/>
                </a:cubicBezTo>
                <a:cubicBezTo>
                  <a:pt x="47" y="2761"/>
                  <a:pt x="60" y="2774"/>
                  <a:pt x="60" y="2791"/>
                </a:cubicBezTo>
                <a:cubicBezTo>
                  <a:pt x="60" y="2808"/>
                  <a:pt x="47" y="2821"/>
                  <a:pt x="30" y="2821"/>
                </a:cubicBezTo>
                <a:cubicBezTo>
                  <a:pt x="14" y="2821"/>
                  <a:pt x="0" y="2808"/>
                  <a:pt x="0" y="2791"/>
                </a:cubicBezTo>
                <a:close/>
                <a:moveTo>
                  <a:pt x="0" y="2671"/>
                </a:moveTo>
                <a:lnTo>
                  <a:pt x="0" y="2671"/>
                </a:lnTo>
                <a:cubicBezTo>
                  <a:pt x="0" y="2654"/>
                  <a:pt x="14" y="2641"/>
                  <a:pt x="30" y="2641"/>
                </a:cubicBezTo>
                <a:cubicBezTo>
                  <a:pt x="47" y="2641"/>
                  <a:pt x="60" y="2654"/>
                  <a:pt x="60" y="2671"/>
                </a:cubicBezTo>
                <a:cubicBezTo>
                  <a:pt x="60" y="2687"/>
                  <a:pt x="47" y="2701"/>
                  <a:pt x="30" y="2701"/>
                </a:cubicBezTo>
                <a:cubicBezTo>
                  <a:pt x="14" y="2701"/>
                  <a:pt x="0" y="2687"/>
                  <a:pt x="0" y="2671"/>
                </a:cubicBezTo>
                <a:close/>
                <a:moveTo>
                  <a:pt x="0" y="2551"/>
                </a:moveTo>
                <a:lnTo>
                  <a:pt x="0" y="2551"/>
                </a:lnTo>
                <a:cubicBezTo>
                  <a:pt x="0" y="2534"/>
                  <a:pt x="14" y="2521"/>
                  <a:pt x="30" y="2521"/>
                </a:cubicBezTo>
                <a:cubicBezTo>
                  <a:pt x="47" y="2521"/>
                  <a:pt x="60" y="2534"/>
                  <a:pt x="60" y="2551"/>
                </a:cubicBezTo>
                <a:cubicBezTo>
                  <a:pt x="60" y="2567"/>
                  <a:pt x="47" y="2581"/>
                  <a:pt x="30" y="2581"/>
                </a:cubicBezTo>
                <a:cubicBezTo>
                  <a:pt x="14" y="2581"/>
                  <a:pt x="0" y="2567"/>
                  <a:pt x="0" y="2551"/>
                </a:cubicBezTo>
                <a:close/>
                <a:moveTo>
                  <a:pt x="0" y="2431"/>
                </a:moveTo>
                <a:lnTo>
                  <a:pt x="0" y="2431"/>
                </a:lnTo>
                <a:cubicBezTo>
                  <a:pt x="0" y="2414"/>
                  <a:pt x="14" y="2401"/>
                  <a:pt x="30" y="2401"/>
                </a:cubicBezTo>
                <a:cubicBezTo>
                  <a:pt x="47" y="2401"/>
                  <a:pt x="60" y="2414"/>
                  <a:pt x="60" y="2431"/>
                </a:cubicBezTo>
                <a:cubicBezTo>
                  <a:pt x="60" y="2447"/>
                  <a:pt x="47" y="2461"/>
                  <a:pt x="30" y="2461"/>
                </a:cubicBezTo>
                <a:cubicBezTo>
                  <a:pt x="14" y="2461"/>
                  <a:pt x="0" y="2447"/>
                  <a:pt x="0" y="2431"/>
                </a:cubicBezTo>
                <a:close/>
                <a:moveTo>
                  <a:pt x="0" y="2311"/>
                </a:moveTo>
                <a:lnTo>
                  <a:pt x="0" y="2311"/>
                </a:lnTo>
                <a:cubicBezTo>
                  <a:pt x="0" y="2294"/>
                  <a:pt x="14" y="2281"/>
                  <a:pt x="30" y="2281"/>
                </a:cubicBezTo>
                <a:cubicBezTo>
                  <a:pt x="47" y="2281"/>
                  <a:pt x="60" y="2294"/>
                  <a:pt x="60" y="2311"/>
                </a:cubicBezTo>
                <a:cubicBezTo>
                  <a:pt x="60" y="2327"/>
                  <a:pt x="47" y="2341"/>
                  <a:pt x="30" y="2341"/>
                </a:cubicBezTo>
                <a:cubicBezTo>
                  <a:pt x="14" y="2341"/>
                  <a:pt x="0" y="2327"/>
                  <a:pt x="0" y="2311"/>
                </a:cubicBezTo>
                <a:close/>
                <a:moveTo>
                  <a:pt x="0" y="2191"/>
                </a:moveTo>
                <a:lnTo>
                  <a:pt x="0" y="2191"/>
                </a:lnTo>
                <a:cubicBezTo>
                  <a:pt x="0" y="2174"/>
                  <a:pt x="14" y="2161"/>
                  <a:pt x="30" y="2161"/>
                </a:cubicBezTo>
                <a:cubicBezTo>
                  <a:pt x="47" y="2161"/>
                  <a:pt x="60" y="2174"/>
                  <a:pt x="60" y="2191"/>
                </a:cubicBezTo>
                <a:cubicBezTo>
                  <a:pt x="60" y="2207"/>
                  <a:pt x="47" y="2221"/>
                  <a:pt x="30" y="2221"/>
                </a:cubicBezTo>
                <a:cubicBezTo>
                  <a:pt x="14" y="2221"/>
                  <a:pt x="0" y="2207"/>
                  <a:pt x="0" y="2191"/>
                </a:cubicBezTo>
                <a:close/>
                <a:moveTo>
                  <a:pt x="0" y="2071"/>
                </a:moveTo>
                <a:lnTo>
                  <a:pt x="0" y="2071"/>
                </a:lnTo>
                <a:cubicBezTo>
                  <a:pt x="0" y="2054"/>
                  <a:pt x="14" y="2041"/>
                  <a:pt x="30" y="2041"/>
                </a:cubicBezTo>
                <a:cubicBezTo>
                  <a:pt x="47" y="2041"/>
                  <a:pt x="60" y="2054"/>
                  <a:pt x="60" y="2071"/>
                </a:cubicBezTo>
                <a:cubicBezTo>
                  <a:pt x="60" y="2087"/>
                  <a:pt x="47" y="2101"/>
                  <a:pt x="30" y="2101"/>
                </a:cubicBezTo>
                <a:cubicBezTo>
                  <a:pt x="14" y="2101"/>
                  <a:pt x="0" y="2087"/>
                  <a:pt x="0" y="2071"/>
                </a:cubicBezTo>
                <a:close/>
                <a:moveTo>
                  <a:pt x="0" y="1951"/>
                </a:moveTo>
                <a:lnTo>
                  <a:pt x="0" y="1950"/>
                </a:lnTo>
                <a:cubicBezTo>
                  <a:pt x="0" y="1934"/>
                  <a:pt x="14" y="1920"/>
                  <a:pt x="30" y="1920"/>
                </a:cubicBezTo>
                <a:cubicBezTo>
                  <a:pt x="47" y="1920"/>
                  <a:pt x="60" y="1934"/>
                  <a:pt x="60" y="1950"/>
                </a:cubicBezTo>
                <a:lnTo>
                  <a:pt x="60" y="1951"/>
                </a:lnTo>
                <a:cubicBezTo>
                  <a:pt x="60" y="1967"/>
                  <a:pt x="47" y="1981"/>
                  <a:pt x="30" y="1981"/>
                </a:cubicBezTo>
                <a:cubicBezTo>
                  <a:pt x="14" y="1981"/>
                  <a:pt x="0" y="1967"/>
                  <a:pt x="0" y="1951"/>
                </a:cubicBezTo>
                <a:close/>
                <a:moveTo>
                  <a:pt x="0" y="1830"/>
                </a:moveTo>
                <a:lnTo>
                  <a:pt x="0" y="1830"/>
                </a:lnTo>
                <a:cubicBezTo>
                  <a:pt x="0" y="1814"/>
                  <a:pt x="14" y="1800"/>
                  <a:pt x="30" y="1800"/>
                </a:cubicBezTo>
                <a:cubicBezTo>
                  <a:pt x="47" y="1800"/>
                  <a:pt x="60" y="1814"/>
                  <a:pt x="60" y="1830"/>
                </a:cubicBezTo>
                <a:cubicBezTo>
                  <a:pt x="60" y="1847"/>
                  <a:pt x="47" y="1860"/>
                  <a:pt x="30" y="1860"/>
                </a:cubicBezTo>
                <a:cubicBezTo>
                  <a:pt x="14" y="1860"/>
                  <a:pt x="0" y="1847"/>
                  <a:pt x="0" y="1830"/>
                </a:cubicBezTo>
                <a:close/>
                <a:moveTo>
                  <a:pt x="0" y="1710"/>
                </a:moveTo>
                <a:lnTo>
                  <a:pt x="0" y="1710"/>
                </a:lnTo>
                <a:cubicBezTo>
                  <a:pt x="0" y="1694"/>
                  <a:pt x="14" y="1680"/>
                  <a:pt x="30" y="1680"/>
                </a:cubicBezTo>
                <a:cubicBezTo>
                  <a:pt x="47" y="1680"/>
                  <a:pt x="60" y="1694"/>
                  <a:pt x="60" y="1710"/>
                </a:cubicBezTo>
                <a:cubicBezTo>
                  <a:pt x="60" y="1727"/>
                  <a:pt x="47" y="1740"/>
                  <a:pt x="30" y="1740"/>
                </a:cubicBezTo>
                <a:cubicBezTo>
                  <a:pt x="14" y="1740"/>
                  <a:pt x="0" y="1727"/>
                  <a:pt x="0" y="1710"/>
                </a:cubicBezTo>
                <a:close/>
                <a:moveTo>
                  <a:pt x="0" y="1590"/>
                </a:moveTo>
                <a:lnTo>
                  <a:pt x="0" y="1590"/>
                </a:lnTo>
                <a:cubicBezTo>
                  <a:pt x="0" y="1574"/>
                  <a:pt x="14" y="1560"/>
                  <a:pt x="30" y="1560"/>
                </a:cubicBezTo>
                <a:cubicBezTo>
                  <a:pt x="47" y="1560"/>
                  <a:pt x="60" y="1574"/>
                  <a:pt x="60" y="1590"/>
                </a:cubicBezTo>
                <a:cubicBezTo>
                  <a:pt x="60" y="1607"/>
                  <a:pt x="47" y="1620"/>
                  <a:pt x="30" y="1620"/>
                </a:cubicBezTo>
                <a:cubicBezTo>
                  <a:pt x="14" y="1620"/>
                  <a:pt x="0" y="1607"/>
                  <a:pt x="0" y="1590"/>
                </a:cubicBezTo>
                <a:close/>
                <a:moveTo>
                  <a:pt x="0" y="1470"/>
                </a:moveTo>
                <a:lnTo>
                  <a:pt x="0" y="1470"/>
                </a:lnTo>
                <a:cubicBezTo>
                  <a:pt x="0" y="1454"/>
                  <a:pt x="14" y="1440"/>
                  <a:pt x="30" y="1440"/>
                </a:cubicBezTo>
                <a:cubicBezTo>
                  <a:pt x="47" y="1440"/>
                  <a:pt x="60" y="1454"/>
                  <a:pt x="60" y="1470"/>
                </a:cubicBezTo>
                <a:cubicBezTo>
                  <a:pt x="60" y="1487"/>
                  <a:pt x="47" y="1500"/>
                  <a:pt x="30" y="1500"/>
                </a:cubicBezTo>
                <a:cubicBezTo>
                  <a:pt x="14" y="1500"/>
                  <a:pt x="0" y="1487"/>
                  <a:pt x="0" y="1470"/>
                </a:cubicBezTo>
                <a:close/>
                <a:moveTo>
                  <a:pt x="0" y="1350"/>
                </a:moveTo>
                <a:lnTo>
                  <a:pt x="0" y="1350"/>
                </a:lnTo>
                <a:cubicBezTo>
                  <a:pt x="0" y="1334"/>
                  <a:pt x="14" y="1320"/>
                  <a:pt x="30" y="1320"/>
                </a:cubicBezTo>
                <a:cubicBezTo>
                  <a:pt x="47" y="1320"/>
                  <a:pt x="60" y="1334"/>
                  <a:pt x="60" y="1350"/>
                </a:cubicBezTo>
                <a:cubicBezTo>
                  <a:pt x="60" y="1367"/>
                  <a:pt x="47" y="1380"/>
                  <a:pt x="30" y="1380"/>
                </a:cubicBezTo>
                <a:cubicBezTo>
                  <a:pt x="14" y="1380"/>
                  <a:pt x="0" y="1367"/>
                  <a:pt x="0" y="1350"/>
                </a:cubicBezTo>
                <a:close/>
                <a:moveTo>
                  <a:pt x="0" y="1230"/>
                </a:moveTo>
                <a:lnTo>
                  <a:pt x="0" y="1230"/>
                </a:lnTo>
                <a:cubicBezTo>
                  <a:pt x="0" y="1214"/>
                  <a:pt x="14" y="1200"/>
                  <a:pt x="30" y="1200"/>
                </a:cubicBezTo>
                <a:cubicBezTo>
                  <a:pt x="47" y="1200"/>
                  <a:pt x="60" y="1214"/>
                  <a:pt x="60" y="1230"/>
                </a:cubicBezTo>
                <a:cubicBezTo>
                  <a:pt x="60" y="1247"/>
                  <a:pt x="47" y="1260"/>
                  <a:pt x="30" y="1260"/>
                </a:cubicBezTo>
                <a:cubicBezTo>
                  <a:pt x="14" y="1260"/>
                  <a:pt x="0" y="1247"/>
                  <a:pt x="0" y="1230"/>
                </a:cubicBezTo>
                <a:close/>
                <a:moveTo>
                  <a:pt x="0" y="1110"/>
                </a:moveTo>
                <a:lnTo>
                  <a:pt x="0" y="1110"/>
                </a:lnTo>
                <a:cubicBezTo>
                  <a:pt x="0" y="1093"/>
                  <a:pt x="14" y="1080"/>
                  <a:pt x="30" y="1080"/>
                </a:cubicBezTo>
                <a:cubicBezTo>
                  <a:pt x="47" y="1080"/>
                  <a:pt x="60" y="1093"/>
                  <a:pt x="60" y="1110"/>
                </a:cubicBezTo>
                <a:cubicBezTo>
                  <a:pt x="60" y="1127"/>
                  <a:pt x="47" y="1140"/>
                  <a:pt x="30" y="1140"/>
                </a:cubicBezTo>
                <a:cubicBezTo>
                  <a:pt x="14" y="1140"/>
                  <a:pt x="0" y="1127"/>
                  <a:pt x="0" y="1110"/>
                </a:cubicBezTo>
                <a:close/>
                <a:moveTo>
                  <a:pt x="0" y="990"/>
                </a:moveTo>
                <a:lnTo>
                  <a:pt x="0" y="990"/>
                </a:lnTo>
                <a:cubicBezTo>
                  <a:pt x="0" y="973"/>
                  <a:pt x="14" y="960"/>
                  <a:pt x="30" y="960"/>
                </a:cubicBezTo>
                <a:cubicBezTo>
                  <a:pt x="47" y="960"/>
                  <a:pt x="60" y="973"/>
                  <a:pt x="60" y="990"/>
                </a:cubicBezTo>
                <a:cubicBezTo>
                  <a:pt x="60" y="1007"/>
                  <a:pt x="47" y="1020"/>
                  <a:pt x="30" y="1020"/>
                </a:cubicBezTo>
                <a:cubicBezTo>
                  <a:pt x="14" y="1020"/>
                  <a:pt x="0" y="1007"/>
                  <a:pt x="0" y="990"/>
                </a:cubicBezTo>
                <a:close/>
                <a:moveTo>
                  <a:pt x="0" y="870"/>
                </a:moveTo>
                <a:lnTo>
                  <a:pt x="0" y="870"/>
                </a:lnTo>
                <a:cubicBezTo>
                  <a:pt x="0" y="853"/>
                  <a:pt x="14" y="840"/>
                  <a:pt x="30" y="840"/>
                </a:cubicBezTo>
                <a:cubicBezTo>
                  <a:pt x="47" y="840"/>
                  <a:pt x="60" y="853"/>
                  <a:pt x="60" y="870"/>
                </a:cubicBezTo>
                <a:cubicBezTo>
                  <a:pt x="60" y="887"/>
                  <a:pt x="47" y="900"/>
                  <a:pt x="30" y="900"/>
                </a:cubicBezTo>
                <a:cubicBezTo>
                  <a:pt x="14" y="900"/>
                  <a:pt x="0" y="887"/>
                  <a:pt x="0" y="870"/>
                </a:cubicBezTo>
                <a:close/>
                <a:moveTo>
                  <a:pt x="0" y="750"/>
                </a:moveTo>
                <a:lnTo>
                  <a:pt x="0" y="750"/>
                </a:lnTo>
                <a:cubicBezTo>
                  <a:pt x="0" y="733"/>
                  <a:pt x="14" y="720"/>
                  <a:pt x="30" y="720"/>
                </a:cubicBezTo>
                <a:cubicBezTo>
                  <a:pt x="47" y="720"/>
                  <a:pt x="60" y="733"/>
                  <a:pt x="60" y="750"/>
                </a:cubicBezTo>
                <a:cubicBezTo>
                  <a:pt x="60" y="767"/>
                  <a:pt x="47" y="780"/>
                  <a:pt x="30" y="780"/>
                </a:cubicBezTo>
                <a:cubicBezTo>
                  <a:pt x="14" y="780"/>
                  <a:pt x="0" y="767"/>
                  <a:pt x="0" y="750"/>
                </a:cubicBezTo>
                <a:close/>
                <a:moveTo>
                  <a:pt x="0" y="630"/>
                </a:moveTo>
                <a:lnTo>
                  <a:pt x="0" y="630"/>
                </a:lnTo>
                <a:cubicBezTo>
                  <a:pt x="0" y="613"/>
                  <a:pt x="14" y="600"/>
                  <a:pt x="30" y="600"/>
                </a:cubicBezTo>
                <a:cubicBezTo>
                  <a:pt x="47" y="600"/>
                  <a:pt x="60" y="613"/>
                  <a:pt x="60" y="630"/>
                </a:cubicBezTo>
                <a:cubicBezTo>
                  <a:pt x="60" y="646"/>
                  <a:pt x="47" y="660"/>
                  <a:pt x="30" y="660"/>
                </a:cubicBezTo>
                <a:cubicBezTo>
                  <a:pt x="14" y="660"/>
                  <a:pt x="0" y="646"/>
                  <a:pt x="0" y="630"/>
                </a:cubicBezTo>
                <a:close/>
                <a:moveTo>
                  <a:pt x="0" y="510"/>
                </a:moveTo>
                <a:lnTo>
                  <a:pt x="0" y="510"/>
                </a:lnTo>
                <a:cubicBezTo>
                  <a:pt x="0" y="493"/>
                  <a:pt x="14" y="480"/>
                  <a:pt x="30" y="480"/>
                </a:cubicBezTo>
                <a:cubicBezTo>
                  <a:pt x="47" y="480"/>
                  <a:pt x="60" y="493"/>
                  <a:pt x="60" y="510"/>
                </a:cubicBezTo>
                <a:cubicBezTo>
                  <a:pt x="60" y="526"/>
                  <a:pt x="47" y="540"/>
                  <a:pt x="30" y="540"/>
                </a:cubicBezTo>
                <a:cubicBezTo>
                  <a:pt x="14" y="540"/>
                  <a:pt x="0" y="526"/>
                  <a:pt x="0" y="510"/>
                </a:cubicBezTo>
                <a:close/>
                <a:moveTo>
                  <a:pt x="0" y="390"/>
                </a:moveTo>
                <a:lnTo>
                  <a:pt x="0" y="390"/>
                </a:lnTo>
                <a:cubicBezTo>
                  <a:pt x="0" y="373"/>
                  <a:pt x="14" y="360"/>
                  <a:pt x="30" y="360"/>
                </a:cubicBezTo>
                <a:cubicBezTo>
                  <a:pt x="47" y="360"/>
                  <a:pt x="60" y="373"/>
                  <a:pt x="60" y="390"/>
                </a:cubicBezTo>
                <a:cubicBezTo>
                  <a:pt x="60" y="406"/>
                  <a:pt x="47" y="420"/>
                  <a:pt x="30" y="420"/>
                </a:cubicBezTo>
                <a:cubicBezTo>
                  <a:pt x="14" y="420"/>
                  <a:pt x="0" y="406"/>
                  <a:pt x="0" y="390"/>
                </a:cubicBezTo>
                <a:close/>
                <a:moveTo>
                  <a:pt x="0" y="270"/>
                </a:moveTo>
                <a:lnTo>
                  <a:pt x="0" y="270"/>
                </a:lnTo>
                <a:cubicBezTo>
                  <a:pt x="0" y="253"/>
                  <a:pt x="14" y="240"/>
                  <a:pt x="30" y="240"/>
                </a:cubicBezTo>
                <a:cubicBezTo>
                  <a:pt x="47" y="240"/>
                  <a:pt x="60" y="253"/>
                  <a:pt x="60" y="270"/>
                </a:cubicBezTo>
                <a:cubicBezTo>
                  <a:pt x="60" y="286"/>
                  <a:pt x="47" y="300"/>
                  <a:pt x="30" y="300"/>
                </a:cubicBezTo>
                <a:cubicBezTo>
                  <a:pt x="14" y="300"/>
                  <a:pt x="0" y="286"/>
                  <a:pt x="0" y="270"/>
                </a:cubicBezTo>
                <a:close/>
                <a:moveTo>
                  <a:pt x="0" y="150"/>
                </a:moveTo>
                <a:lnTo>
                  <a:pt x="0" y="150"/>
                </a:lnTo>
                <a:cubicBezTo>
                  <a:pt x="0" y="133"/>
                  <a:pt x="14" y="120"/>
                  <a:pt x="30" y="120"/>
                </a:cubicBezTo>
                <a:cubicBezTo>
                  <a:pt x="47" y="120"/>
                  <a:pt x="60" y="133"/>
                  <a:pt x="60" y="150"/>
                </a:cubicBezTo>
                <a:cubicBezTo>
                  <a:pt x="60" y="166"/>
                  <a:pt x="47" y="180"/>
                  <a:pt x="30" y="180"/>
                </a:cubicBezTo>
                <a:cubicBezTo>
                  <a:pt x="14" y="180"/>
                  <a:pt x="0" y="166"/>
                  <a:pt x="0" y="150"/>
                </a:cubicBezTo>
                <a:close/>
                <a:moveTo>
                  <a:pt x="0" y="30"/>
                </a:moveTo>
                <a:lnTo>
                  <a:pt x="0" y="30"/>
                </a:lnTo>
                <a:cubicBezTo>
                  <a:pt x="0" y="13"/>
                  <a:pt x="14" y="0"/>
                  <a:pt x="30" y="0"/>
                </a:cubicBezTo>
                <a:cubicBezTo>
                  <a:pt x="47" y="0"/>
                  <a:pt x="60" y="13"/>
                  <a:pt x="60" y="30"/>
                </a:cubicBezTo>
                <a:cubicBezTo>
                  <a:pt x="60" y="46"/>
                  <a:pt x="47" y="60"/>
                  <a:pt x="30" y="60"/>
                </a:cubicBezTo>
                <a:cubicBezTo>
                  <a:pt x="14" y="60"/>
                  <a:pt x="0" y="46"/>
                  <a:pt x="0" y="30"/>
                </a:cubicBezTo>
                <a:close/>
              </a:path>
            </a:pathLst>
          </a:custGeom>
          <a:solidFill>
            <a:srgbClr val="000000"/>
          </a:solidFill>
          <a:ln w="1588">
            <a:solidFill>
              <a:srgbClr val="000000"/>
            </a:solidFill>
            <a:bevel/>
            <a:headEnd/>
            <a:tailEnd/>
          </a:ln>
        </p:spPr>
        <p:txBody>
          <a:bodyPr/>
          <a:lstStyle/>
          <a:p>
            <a:endParaRPr lang="en-US"/>
          </a:p>
        </p:txBody>
      </p:sp>
      <p:sp>
        <p:nvSpPr>
          <p:cNvPr id="9274" name="Freeform 58"/>
          <p:cNvSpPr>
            <a:spLocks/>
          </p:cNvSpPr>
          <p:nvPr/>
        </p:nvSpPr>
        <p:spPr bwMode="auto">
          <a:xfrm>
            <a:off x="1466850" y="2568575"/>
            <a:ext cx="6618288" cy="3060700"/>
          </a:xfrm>
          <a:custGeom>
            <a:avLst/>
            <a:gdLst>
              <a:gd name="T0" fmla="*/ 2147483647 w 2391"/>
              <a:gd name="T1" fmla="*/ 2147483647 h 1118"/>
              <a:gd name="T2" fmla="*/ 2147483647 w 2391"/>
              <a:gd name="T3" fmla="*/ 2147483647 h 1118"/>
              <a:gd name="T4" fmla="*/ 2147483647 w 2391"/>
              <a:gd name="T5" fmla="*/ 2147483647 h 1118"/>
              <a:gd name="T6" fmla="*/ 2147483647 w 2391"/>
              <a:gd name="T7" fmla="*/ 2147483647 h 1118"/>
              <a:gd name="T8" fmla="*/ 2147483647 w 2391"/>
              <a:gd name="T9" fmla="*/ 2147483647 h 1118"/>
              <a:gd name="T10" fmla="*/ 2147483647 w 2391"/>
              <a:gd name="T11" fmla="*/ 2147483647 h 1118"/>
              <a:gd name="T12" fmla="*/ 2147483647 w 2391"/>
              <a:gd name="T13" fmla="*/ 2147483647 h 1118"/>
              <a:gd name="T14" fmla="*/ 2147483647 w 2391"/>
              <a:gd name="T15" fmla="*/ 0 h 1118"/>
              <a:gd name="T16" fmla="*/ 2147483647 w 2391"/>
              <a:gd name="T17" fmla="*/ 0 h 1118"/>
              <a:gd name="T18" fmla="*/ 2147483647 w 2391"/>
              <a:gd name="T19" fmla="*/ 2147483647 h 1118"/>
              <a:gd name="T20" fmla="*/ 2147483647 w 2391"/>
              <a:gd name="T21" fmla="*/ 2147483647 h 1118"/>
              <a:gd name="T22" fmla="*/ 2147483647 w 2391"/>
              <a:gd name="T23" fmla="*/ 2147483647 h 1118"/>
              <a:gd name="T24" fmla="*/ 2147483647 w 2391"/>
              <a:gd name="T25" fmla="*/ 2147483647 h 1118"/>
              <a:gd name="T26" fmla="*/ 2147483647 w 2391"/>
              <a:gd name="T27" fmla="*/ 2147483647 h 1118"/>
              <a:gd name="T28" fmla="*/ 2147483647 w 2391"/>
              <a:gd name="T29" fmla="*/ 2147483647 h 1118"/>
              <a:gd name="T30" fmla="*/ 2147483647 w 2391"/>
              <a:gd name="T31" fmla="*/ 2147483647 h 1118"/>
              <a:gd name="T32" fmla="*/ 2147483647 w 2391"/>
              <a:gd name="T33" fmla="*/ 2147483647 h 1118"/>
              <a:gd name="T34" fmla="*/ 2147483647 w 2391"/>
              <a:gd name="T35" fmla="*/ 2147483647 h 1118"/>
              <a:gd name="T36" fmla="*/ 2147483647 w 2391"/>
              <a:gd name="T37" fmla="*/ 2147483647 h 1118"/>
              <a:gd name="T38" fmla="*/ 2147483647 w 2391"/>
              <a:gd name="T39" fmla="*/ 2147483647 h 1118"/>
              <a:gd name="T40" fmla="*/ 2147483647 w 2391"/>
              <a:gd name="T41" fmla="*/ 2147483647 h 1118"/>
              <a:gd name="T42" fmla="*/ 2147483647 w 2391"/>
              <a:gd name="T43" fmla="*/ 2147483647 h 1118"/>
              <a:gd name="T44" fmla="*/ 2147483647 w 2391"/>
              <a:gd name="T45" fmla="*/ 2147483647 h 1118"/>
              <a:gd name="T46" fmla="*/ 2147483647 w 2391"/>
              <a:gd name="T47" fmla="*/ 2147483647 h 1118"/>
              <a:gd name="T48" fmla="*/ 2147483647 w 2391"/>
              <a:gd name="T49" fmla="*/ 2147483647 h 1118"/>
              <a:gd name="T50" fmla="*/ 2147483647 w 2391"/>
              <a:gd name="T51" fmla="*/ 2147483647 h 1118"/>
              <a:gd name="T52" fmla="*/ 2147483647 w 2391"/>
              <a:gd name="T53" fmla="*/ 2147483647 h 1118"/>
              <a:gd name="T54" fmla="*/ 2147483647 w 2391"/>
              <a:gd name="T55" fmla="*/ 2147483647 h 1118"/>
              <a:gd name="T56" fmla="*/ 2147483647 w 2391"/>
              <a:gd name="T57" fmla="*/ 2147483647 h 1118"/>
              <a:gd name="T58" fmla="*/ 2147483647 w 2391"/>
              <a:gd name="T59" fmla="*/ 2147483647 h 1118"/>
              <a:gd name="T60" fmla="*/ 2147483647 w 2391"/>
              <a:gd name="T61" fmla="*/ 2147483647 h 1118"/>
              <a:gd name="T62" fmla="*/ 2147483647 w 2391"/>
              <a:gd name="T63" fmla="*/ 2147483647 h 1118"/>
              <a:gd name="T64" fmla="*/ 2147483647 w 2391"/>
              <a:gd name="T65" fmla="*/ 2147483647 h 1118"/>
              <a:gd name="T66" fmla="*/ 2147483647 w 2391"/>
              <a:gd name="T67" fmla="*/ 2147483647 h 1118"/>
              <a:gd name="T68" fmla="*/ 2147483647 w 2391"/>
              <a:gd name="T69" fmla="*/ 2147483647 h 1118"/>
              <a:gd name="T70" fmla="*/ 2147483647 w 2391"/>
              <a:gd name="T71" fmla="*/ 2147483647 h 1118"/>
              <a:gd name="T72" fmla="*/ 2147483647 w 2391"/>
              <a:gd name="T73" fmla="*/ 2147483647 h 1118"/>
              <a:gd name="T74" fmla="*/ 2147483647 w 2391"/>
              <a:gd name="T75" fmla="*/ 2147483647 h 1118"/>
              <a:gd name="T76" fmla="*/ 2147483647 w 2391"/>
              <a:gd name="T77" fmla="*/ 2147483647 h 1118"/>
              <a:gd name="T78" fmla="*/ 2147483647 w 2391"/>
              <a:gd name="T79" fmla="*/ 2147483647 h 1118"/>
              <a:gd name="T80" fmla="*/ 2147483647 w 2391"/>
              <a:gd name="T81" fmla="*/ 2147483647 h 1118"/>
              <a:gd name="T82" fmla="*/ 2147483647 w 2391"/>
              <a:gd name="T83" fmla="*/ 2147483647 h 1118"/>
              <a:gd name="T84" fmla="*/ 2147483647 w 2391"/>
              <a:gd name="T85" fmla="*/ 2147483647 h 1118"/>
              <a:gd name="T86" fmla="*/ 2147483647 w 2391"/>
              <a:gd name="T87" fmla="*/ 2147483647 h 1118"/>
              <a:gd name="T88" fmla="*/ 2147483647 w 2391"/>
              <a:gd name="T89" fmla="*/ 2147483647 h 1118"/>
              <a:gd name="T90" fmla="*/ 2147483647 w 2391"/>
              <a:gd name="T91" fmla="*/ 2147483647 h 1118"/>
              <a:gd name="T92" fmla="*/ 2147483647 w 2391"/>
              <a:gd name="T93" fmla="*/ 2147483647 h 1118"/>
              <a:gd name="T94" fmla="*/ 2147483647 w 2391"/>
              <a:gd name="T95" fmla="*/ 2147483647 h 1118"/>
              <a:gd name="T96" fmla="*/ 2147483647 w 2391"/>
              <a:gd name="T97" fmla="*/ 2147483647 h 1118"/>
              <a:gd name="T98" fmla="*/ 2147483647 w 2391"/>
              <a:gd name="T99" fmla="*/ 2147483647 h 1118"/>
              <a:gd name="T100" fmla="*/ 2147483647 w 2391"/>
              <a:gd name="T101" fmla="*/ 2147483647 h 1118"/>
              <a:gd name="T102" fmla="*/ 2147483647 w 2391"/>
              <a:gd name="T103" fmla="*/ 2147483647 h 1118"/>
              <a:gd name="T104" fmla="*/ 2147483647 w 2391"/>
              <a:gd name="T105" fmla="*/ 2147483647 h 1118"/>
              <a:gd name="T106" fmla="*/ 2147483647 w 2391"/>
              <a:gd name="T107" fmla="*/ 2147483647 h 1118"/>
              <a:gd name="T108" fmla="*/ 2147483647 w 2391"/>
              <a:gd name="T109" fmla="*/ 2147483647 h 1118"/>
              <a:gd name="T110" fmla="*/ 2147483647 w 2391"/>
              <a:gd name="T111" fmla="*/ 2147483647 h 1118"/>
              <a:gd name="T112" fmla="*/ 2147483647 w 2391"/>
              <a:gd name="T113" fmla="*/ 2147483647 h 1118"/>
              <a:gd name="T114" fmla="*/ 2147483647 w 2391"/>
              <a:gd name="T115" fmla="*/ 2147483647 h 1118"/>
              <a:gd name="T116" fmla="*/ 0 w 2391"/>
              <a:gd name="T117" fmla="*/ 2147483647 h 111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2391"/>
              <a:gd name="T178" fmla="*/ 0 h 1118"/>
              <a:gd name="T179" fmla="*/ 2391 w 2391"/>
              <a:gd name="T180" fmla="*/ 1118 h 111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2391" h="1118">
                <a:moveTo>
                  <a:pt x="2391" y="284"/>
                </a:moveTo>
                <a:lnTo>
                  <a:pt x="2320" y="260"/>
                </a:lnTo>
                <a:lnTo>
                  <a:pt x="2255" y="243"/>
                </a:lnTo>
                <a:lnTo>
                  <a:pt x="2195" y="219"/>
                </a:lnTo>
                <a:lnTo>
                  <a:pt x="2136" y="201"/>
                </a:lnTo>
                <a:lnTo>
                  <a:pt x="2083" y="183"/>
                </a:lnTo>
                <a:lnTo>
                  <a:pt x="2029" y="166"/>
                </a:lnTo>
                <a:lnTo>
                  <a:pt x="1982" y="148"/>
                </a:lnTo>
                <a:lnTo>
                  <a:pt x="1934" y="136"/>
                </a:lnTo>
                <a:lnTo>
                  <a:pt x="1887" y="118"/>
                </a:lnTo>
                <a:lnTo>
                  <a:pt x="1845" y="107"/>
                </a:lnTo>
                <a:lnTo>
                  <a:pt x="1804" y="95"/>
                </a:lnTo>
                <a:lnTo>
                  <a:pt x="1762" y="89"/>
                </a:lnTo>
                <a:lnTo>
                  <a:pt x="1727" y="77"/>
                </a:lnTo>
                <a:lnTo>
                  <a:pt x="1691" y="65"/>
                </a:lnTo>
                <a:lnTo>
                  <a:pt x="1655" y="59"/>
                </a:lnTo>
                <a:lnTo>
                  <a:pt x="1620" y="53"/>
                </a:lnTo>
                <a:lnTo>
                  <a:pt x="1590" y="42"/>
                </a:lnTo>
                <a:lnTo>
                  <a:pt x="1561" y="36"/>
                </a:lnTo>
                <a:lnTo>
                  <a:pt x="1531" y="30"/>
                </a:lnTo>
                <a:lnTo>
                  <a:pt x="1501" y="30"/>
                </a:lnTo>
                <a:lnTo>
                  <a:pt x="1472" y="24"/>
                </a:lnTo>
                <a:lnTo>
                  <a:pt x="1448" y="18"/>
                </a:lnTo>
                <a:lnTo>
                  <a:pt x="1424" y="12"/>
                </a:lnTo>
                <a:lnTo>
                  <a:pt x="1394" y="12"/>
                </a:lnTo>
                <a:lnTo>
                  <a:pt x="1371" y="6"/>
                </a:lnTo>
                <a:lnTo>
                  <a:pt x="1347" y="6"/>
                </a:lnTo>
                <a:lnTo>
                  <a:pt x="1329" y="6"/>
                </a:lnTo>
                <a:lnTo>
                  <a:pt x="1305" y="0"/>
                </a:lnTo>
                <a:lnTo>
                  <a:pt x="1288" y="0"/>
                </a:lnTo>
                <a:lnTo>
                  <a:pt x="1264" y="0"/>
                </a:lnTo>
                <a:lnTo>
                  <a:pt x="1246" y="0"/>
                </a:lnTo>
                <a:lnTo>
                  <a:pt x="1228" y="0"/>
                </a:lnTo>
                <a:lnTo>
                  <a:pt x="1205" y="0"/>
                </a:lnTo>
                <a:lnTo>
                  <a:pt x="1187" y="0"/>
                </a:lnTo>
                <a:lnTo>
                  <a:pt x="1175" y="0"/>
                </a:lnTo>
                <a:lnTo>
                  <a:pt x="1157" y="0"/>
                </a:lnTo>
                <a:lnTo>
                  <a:pt x="1139" y="0"/>
                </a:lnTo>
                <a:lnTo>
                  <a:pt x="1122" y="6"/>
                </a:lnTo>
                <a:lnTo>
                  <a:pt x="1110" y="6"/>
                </a:lnTo>
                <a:lnTo>
                  <a:pt x="1092" y="6"/>
                </a:lnTo>
                <a:lnTo>
                  <a:pt x="1080" y="6"/>
                </a:lnTo>
                <a:lnTo>
                  <a:pt x="1062" y="12"/>
                </a:lnTo>
                <a:lnTo>
                  <a:pt x="1050" y="12"/>
                </a:lnTo>
                <a:lnTo>
                  <a:pt x="1033" y="12"/>
                </a:lnTo>
                <a:lnTo>
                  <a:pt x="1021" y="18"/>
                </a:lnTo>
                <a:lnTo>
                  <a:pt x="1009" y="18"/>
                </a:lnTo>
                <a:lnTo>
                  <a:pt x="997" y="18"/>
                </a:lnTo>
                <a:lnTo>
                  <a:pt x="985" y="24"/>
                </a:lnTo>
                <a:lnTo>
                  <a:pt x="973" y="24"/>
                </a:lnTo>
                <a:lnTo>
                  <a:pt x="961" y="30"/>
                </a:lnTo>
                <a:lnTo>
                  <a:pt x="949" y="30"/>
                </a:lnTo>
                <a:lnTo>
                  <a:pt x="938" y="36"/>
                </a:lnTo>
                <a:lnTo>
                  <a:pt x="926" y="36"/>
                </a:lnTo>
                <a:lnTo>
                  <a:pt x="914" y="42"/>
                </a:lnTo>
                <a:lnTo>
                  <a:pt x="908" y="42"/>
                </a:lnTo>
                <a:lnTo>
                  <a:pt x="896" y="47"/>
                </a:lnTo>
                <a:lnTo>
                  <a:pt x="884" y="47"/>
                </a:lnTo>
                <a:lnTo>
                  <a:pt x="878" y="53"/>
                </a:lnTo>
                <a:lnTo>
                  <a:pt x="866" y="53"/>
                </a:lnTo>
                <a:lnTo>
                  <a:pt x="855" y="59"/>
                </a:lnTo>
                <a:lnTo>
                  <a:pt x="849" y="59"/>
                </a:lnTo>
                <a:lnTo>
                  <a:pt x="837" y="65"/>
                </a:lnTo>
                <a:lnTo>
                  <a:pt x="831" y="71"/>
                </a:lnTo>
                <a:lnTo>
                  <a:pt x="819" y="71"/>
                </a:lnTo>
                <a:lnTo>
                  <a:pt x="813" y="77"/>
                </a:lnTo>
                <a:lnTo>
                  <a:pt x="807" y="77"/>
                </a:lnTo>
                <a:lnTo>
                  <a:pt x="795" y="83"/>
                </a:lnTo>
                <a:lnTo>
                  <a:pt x="789" y="89"/>
                </a:lnTo>
                <a:lnTo>
                  <a:pt x="783" y="89"/>
                </a:lnTo>
                <a:lnTo>
                  <a:pt x="772" y="95"/>
                </a:lnTo>
                <a:lnTo>
                  <a:pt x="766" y="95"/>
                </a:lnTo>
                <a:lnTo>
                  <a:pt x="760" y="101"/>
                </a:lnTo>
                <a:lnTo>
                  <a:pt x="754" y="107"/>
                </a:lnTo>
                <a:lnTo>
                  <a:pt x="742" y="107"/>
                </a:lnTo>
                <a:lnTo>
                  <a:pt x="736" y="113"/>
                </a:lnTo>
                <a:lnTo>
                  <a:pt x="730" y="118"/>
                </a:lnTo>
                <a:lnTo>
                  <a:pt x="724" y="118"/>
                </a:lnTo>
                <a:lnTo>
                  <a:pt x="718" y="124"/>
                </a:lnTo>
                <a:lnTo>
                  <a:pt x="712" y="124"/>
                </a:lnTo>
                <a:lnTo>
                  <a:pt x="706" y="130"/>
                </a:lnTo>
                <a:lnTo>
                  <a:pt x="700" y="136"/>
                </a:lnTo>
                <a:lnTo>
                  <a:pt x="694" y="136"/>
                </a:lnTo>
                <a:lnTo>
                  <a:pt x="688" y="142"/>
                </a:lnTo>
                <a:lnTo>
                  <a:pt x="683" y="148"/>
                </a:lnTo>
                <a:lnTo>
                  <a:pt x="677" y="148"/>
                </a:lnTo>
                <a:lnTo>
                  <a:pt x="671" y="154"/>
                </a:lnTo>
                <a:lnTo>
                  <a:pt x="665" y="154"/>
                </a:lnTo>
                <a:lnTo>
                  <a:pt x="659" y="160"/>
                </a:lnTo>
                <a:lnTo>
                  <a:pt x="653" y="166"/>
                </a:lnTo>
                <a:lnTo>
                  <a:pt x="647" y="166"/>
                </a:lnTo>
                <a:lnTo>
                  <a:pt x="641" y="172"/>
                </a:lnTo>
                <a:lnTo>
                  <a:pt x="635" y="178"/>
                </a:lnTo>
                <a:lnTo>
                  <a:pt x="629" y="178"/>
                </a:lnTo>
                <a:lnTo>
                  <a:pt x="629" y="183"/>
                </a:lnTo>
                <a:lnTo>
                  <a:pt x="623" y="183"/>
                </a:lnTo>
                <a:lnTo>
                  <a:pt x="617" y="189"/>
                </a:lnTo>
                <a:lnTo>
                  <a:pt x="611" y="195"/>
                </a:lnTo>
                <a:lnTo>
                  <a:pt x="605" y="195"/>
                </a:lnTo>
                <a:lnTo>
                  <a:pt x="605" y="201"/>
                </a:lnTo>
                <a:lnTo>
                  <a:pt x="599" y="201"/>
                </a:lnTo>
                <a:lnTo>
                  <a:pt x="594" y="207"/>
                </a:lnTo>
                <a:lnTo>
                  <a:pt x="588" y="213"/>
                </a:lnTo>
                <a:lnTo>
                  <a:pt x="582" y="213"/>
                </a:lnTo>
                <a:lnTo>
                  <a:pt x="582" y="219"/>
                </a:lnTo>
                <a:lnTo>
                  <a:pt x="576" y="219"/>
                </a:lnTo>
                <a:lnTo>
                  <a:pt x="570" y="225"/>
                </a:lnTo>
                <a:lnTo>
                  <a:pt x="570" y="231"/>
                </a:lnTo>
                <a:lnTo>
                  <a:pt x="564" y="231"/>
                </a:lnTo>
                <a:lnTo>
                  <a:pt x="558" y="237"/>
                </a:lnTo>
                <a:lnTo>
                  <a:pt x="552" y="243"/>
                </a:lnTo>
                <a:lnTo>
                  <a:pt x="546" y="243"/>
                </a:lnTo>
                <a:lnTo>
                  <a:pt x="546" y="249"/>
                </a:lnTo>
                <a:lnTo>
                  <a:pt x="540" y="254"/>
                </a:lnTo>
                <a:lnTo>
                  <a:pt x="534" y="254"/>
                </a:lnTo>
                <a:lnTo>
                  <a:pt x="534" y="260"/>
                </a:lnTo>
                <a:lnTo>
                  <a:pt x="528" y="260"/>
                </a:lnTo>
                <a:lnTo>
                  <a:pt x="528" y="266"/>
                </a:lnTo>
                <a:lnTo>
                  <a:pt x="522" y="266"/>
                </a:lnTo>
                <a:lnTo>
                  <a:pt x="516" y="272"/>
                </a:lnTo>
                <a:lnTo>
                  <a:pt x="510" y="278"/>
                </a:lnTo>
                <a:lnTo>
                  <a:pt x="510" y="284"/>
                </a:lnTo>
                <a:lnTo>
                  <a:pt x="505" y="284"/>
                </a:lnTo>
                <a:lnTo>
                  <a:pt x="505" y="290"/>
                </a:lnTo>
                <a:lnTo>
                  <a:pt x="499" y="290"/>
                </a:lnTo>
                <a:lnTo>
                  <a:pt x="499" y="296"/>
                </a:lnTo>
                <a:lnTo>
                  <a:pt x="493" y="296"/>
                </a:lnTo>
                <a:lnTo>
                  <a:pt x="487" y="302"/>
                </a:lnTo>
                <a:lnTo>
                  <a:pt x="481" y="308"/>
                </a:lnTo>
                <a:lnTo>
                  <a:pt x="475" y="314"/>
                </a:lnTo>
                <a:lnTo>
                  <a:pt x="469" y="319"/>
                </a:lnTo>
                <a:lnTo>
                  <a:pt x="469" y="325"/>
                </a:lnTo>
                <a:lnTo>
                  <a:pt x="463" y="325"/>
                </a:lnTo>
                <a:lnTo>
                  <a:pt x="463" y="331"/>
                </a:lnTo>
                <a:lnTo>
                  <a:pt x="457" y="331"/>
                </a:lnTo>
                <a:lnTo>
                  <a:pt x="457" y="337"/>
                </a:lnTo>
                <a:lnTo>
                  <a:pt x="451" y="337"/>
                </a:lnTo>
                <a:lnTo>
                  <a:pt x="451" y="343"/>
                </a:lnTo>
                <a:lnTo>
                  <a:pt x="445" y="343"/>
                </a:lnTo>
                <a:lnTo>
                  <a:pt x="445" y="349"/>
                </a:lnTo>
                <a:lnTo>
                  <a:pt x="439" y="349"/>
                </a:lnTo>
                <a:lnTo>
                  <a:pt x="439" y="355"/>
                </a:lnTo>
                <a:lnTo>
                  <a:pt x="433" y="361"/>
                </a:lnTo>
                <a:lnTo>
                  <a:pt x="427" y="361"/>
                </a:lnTo>
                <a:lnTo>
                  <a:pt x="427" y="367"/>
                </a:lnTo>
                <a:lnTo>
                  <a:pt x="422" y="373"/>
                </a:lnTo>
                <a:lnTo>
                  <a:pt x="416" y="379"/>
                </a:lnTo>
                <a:lnTo>
                  <a:pt x="416" y="385"/>
                </a:lnTo>
                <a:lnTo>
                  <a:pt x="410" y="385"/>
                </a:lnTo>
                <a:lnTo>
                  <a:pt x="410" y="390"/>
                </a:lnTo>
                <a:lnTo>
                  <a:pt x="404" y="390"/>
                </a:lnTo>
                <a:lnTo>
                  <a:pt x="404" y="396"/>
                </a:lnTo>
                <a:lnTo>
                  <a:pt x="398" y="402"/>
                </a:lnTo>
                <a:lnTo>
                  <a:pt x="392" y="402"/>
                </a:lnTo>
                <a:lnTo>
                  <a:pt x="392" y="408"/>
                </a:lnTo>
                <a:lnTo>
                  <a:pt x="386" y="414"/>
                </a:lnTo>
                <a:lnTo>
                  <a:pt x="386" y="420"/>
                </a:lnTo>
                <a:lnTo>
                  <a:pt x="380" y="420"/>
                </a:lnTo>
                <a:lnTo>
                  <a:pt x="380" y="426"/>
                </a:lnTo>
                <a:lnTo>
                  <a:pt x="374" y="426"/>
                </a:lnTo>
                <a:lnTo>
                  <a:pt x="374" y="432"/>
                </a:lnTo>
                <a:lnTo>
                  <a:pt x="368" y="438"/>
                </a:lnTo>
                <a:lnTo>
                  <a:pt x="362" y="444"/>
                </a:lnTo>
                <a:lnTo>
                  <a:pt x="362" y="450"/>
                </a:lnTo>
                <a:lnTo>
                  <a:pt x="356" y="450"/>
                </a:lnTo>
                <a:lnTo>
                  <a:pt x="356" y="455"/>
                </a:lnTo>
                <a:lnTo>
                  <a:pt x="350" y="455"/>
                </a:lnTo>
                <a:lnTo>
                  <a:pt x="350" y="461"/>
                </a:lnTo>
                <a:lnTo>
                  <a:pt x="350" y="467"/>
                </a:lnTo>
                <a:lnTo>
                  <a:pt x="344" y="467"/>
                </a:lnTo>
                <a:lnTo>
                  <a:pt x="344" y="473"/>
                </a:lnTo>
                <a:lnTo>
                  <a:pt x="338" y="473"/>
                </a:lnTo>
                <a:lnTo>
                  <a:pt x="338" y="479"/>
                </a:lnTo>
                <a:lnTo>
                  <a:pt x="333" y="485"/>
                </a:lnTo>
                <a:lnTo>
                  <a:pt x="333" y="491"/>
                </a:lnTo>
                <a:lnTo>
                  <a:pt x="327" y="491"/>
                </a:lnTo>
                <a:lnTo>
                  <a:pt x="327" y="497"/>
                </a:lnTo>
                <a:lnTo>
                  <a:pt x="321" y="497"/>
                </a:lnTo>
                <a:lnTo>
                  <a:pt x="321" y="503"/>
                </a:lnTo>
                <a:lnTo>
                  <a:pt x="321" y="509"/>
                </a:lnTo>
                <a:lnTo>
                  <a:pt x="315" y="509"/>
                </a:lnTo>
                <a:lnTo>
                  <a:pt x="315" y="515"/>
                </a:lnTo>
                <a:lnTo>
                  <a:pt x="309" y="515"/>
                </a:lnTo>
                <a:lnTo>
                  <a:pt x="309" y="521"/>
                </a:lnTo>
                <a:lnTo>
                  <a:pt x="303" y="526"/>
                </a:lnTo>
                <a:lnTo>
                  <a:pt x="303" y="532"/>
                </a:lnTo>
                <a:lnTo>
                  <a:pt x="297" y="532"/>
                </a:lnTo>
                <a:lnTo>
                  <a:pt x="297" y="538"/>
                </a:lnTo>
                <a:lnTo>
                  <a:pt x="291" y="544"/>
                </a:lnTo>
                <a:lnTo>
                  <a:pt x="291" y="550"/>
                </a:lnTo>
                <a:lnTo>
                  <a:pt x="285" y="550"/>
                </a:lnTo>
                <a:lnTo>
                  <a:pt x="285" y="556"/>
                </a:lnTo>
                <a:lnTo>
                  <a:pt x="279" y="562"/>
                </a:lnTo>
                <a:lnTo>
                  <a:pt x="279" y="568"/>
                </a:lnTo>
                <a:lnTo>
                  <a:pt x="273" y="568"/>
                </a:lnTo>
                <a:lnTo>
                  <a:pt x="273" y="574"/>
                </a:lnTo>
                <a:lnTo>
                  <a:pt x="267" y="580"/>
                </a:lnTo>
                <a:lnTo>
                  <a:pt x="267" y="586"/>
                </a:lnTo>
                <a:lnTo>
                  <a:pt x="261" y="586"/>
                </a:lnTo>
                <a:lnTo>
                  <a:pt x="261" y="591"/>
                </a:lnTo>
                <a:lnTo>
                  <a:pt x="261" y="597"/>
                </a:lnTo>
                <a:lnTo>
                  <a:pt x="255" y="597"/>
                </a:lnTo>
                <a:lnTo>
                  <a:pt x="255" y="603"/>
                </a:lnTo>
                <a:lnTo>
                  <a:pt x="249" y="609"/>
                </a:lnTo>
                <a:lnTo>
                  <a:pt x="249" y="615"/>
                </a:lnTo>
                <a:lnTo>
                  <a:pt x="244" y="615"/>
                </a:lnTo>
                <a:lnTo>
                  <a:pt x="244" y="621"/>
                </a:lnTo>
                <a:lnTo>
                  <a:pt x="238" y="627"/>
                </a:lnTo>
                <a:lnTo>
                  <a:pt x="238" y="633"/>
                </a:lnTo>
                <a:lnTo>
                  <a:pt x="232" y="633"/>
                </a:lnTo>
                <a:lnTo>
                  <a:pt x="232" y="639"/>
                </a:lnTo>
                <a:lnTo>
                  <a:pt x="232" y="645"/>
                </a:lnTo>
                <a:lnTo>
                  <a:pt x="226" y="645"/>
                </a:lnTo>
                <a:lnTo>
                  <a:pt x="226" y="651"/>
                </a:lnTo>
                <a:lnTo>
                  <a:pt x="226" y="657"/>
                </a:lnTo>
                <a:lnTo>
                  <a:pt x="220" y="657"/>
                </a:lnTo>
                <a:lnTo>
                  <a:pt x="220" y="662"/>
                </a:lnTo>
                <a:lnTo>
                  <a:pt x="214" y="662"/>
                </a:lnTo>
                <a:lnTo>
                  <a:pt x="214" y="668"/>
                </a:lnTo>
                <a:lnTo>
                  <a:pt x="214" y="674"/>
                </a:lnTo>
                <a:lnTo>
                  <a:pt x="208" y="674"/>
                </a:lnTo>
                <a:lnTo>
                  <a:pt x="208" y="680"/>
                </a:lnTo>
                <a:lnTo>
                  <a:pt x="208" y="686"/>
                </a:lnTo>
                <a:lnTo>
                  <a:pt x="202" y="686"/>
                </a:lnTo>
                <a:lnTo>
                  <a:pt x="202" y="692"/>
                </a:lnTo>
                <a:lnTo>
                  <a:pt x="202" y="698"/>
                </a:lnTo>
                <a:lnTo>
                  <a:pt x="196" y="698"/>
                </a:lnTo>
                <a:lnTo>
                  <a:pt x="190" y="710"/>
                </a:lnTo>
                <a:lnTo>
                  <a:pt x="143" y="804"/>
                </a:lnTo>
                <a:lnTo>
                  <a:pt x="113" y="863"/>
                </a:lnTo>
                <a:lnTo>
                  <a:pt x="89" y="911"/>
                </a:lnTo>
                <a:lnTo>
                  <a:pt x="83" y="923"/>
                </a:lnTo>
                <a:lnTo>
                  <a:pt x="72" y="952"/>
                </a:lnTo>
                <a:lnTo>
                  <a:pt x="48" y="1000"/>
                </a:lnTo>
                <a:lnTo>
                  <a:pt x="12" y="1088"/>
                </a:lnTo>
                <a:lnTo>
                  <a:pt x="0" y="1118"/>
                </a:lnTo>
              </a:path>
            </a:pathLst>
          </a:custGeom>
          <a:noFill/>
          <a:ln w="28575"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275" name="Freeform 59"/>
          <p:cNvSpPr>
            <a:spLocks/>
          </p:cNvSpPr>
          <p:nvPr/>
        </p:nvSpPr>
        <p:spPr bwMode="auto">
          <a:xfrm>
            <a:off x="1466850" y="3086100"/>
            <a:ext cx="6618288" cy="2543175"/>
          </a:xfrm>
          <a:custGeom>
            <a:avLst/>
            <a:gdLst>
              <a:gd name="T0" fmla="*/ 2147483647 w 2391"/>
              <a:gd name="T1" fmla="*/ 2147483647 h 929"/>
              <a:gd name="T2" fmla="*/ 2147483647 w 2391"/>
              <a:gd name="T3" fmla="*/ 2147483647 h 929"/>
              <a:gd name="T4" fmla="*/ 2147483647 w 2391"/>
              <a:gd name="T5" fmla="*/ 2147483647 h 929"/>
              <a:gd name="T6" fmla="*/ 2147483647 w 2391"/>
              <a:gd name="T7" fmla="*/ 2147483647 h 929"/>
              <a:gd name="T8" fmla="*/ 2147483647 w 2391"/>
              <a:gd name="T9" fmla="*/ 2147483647 h 929"/>
              <a:gd name="T10" fmla="*/ 2147483647 w 2391"/>
              <a:gd name="T11" fmla="*/ 2147483647 h 929"/>
              <a:gd name="T12" fmla="*/ 2147483647 w 2391"/>
              <a:gd name="T13" fmla="*/ 2147483647 h 929"/>
              <a:gd name="T14" fmla="*/ 2147483647 w 2391"/>
              <a:gd name="T15" fmla="*/ 2147483647 h 929"/>
              <a:gd name="T16" fmla="*/ 2147483647 w 2391"/>
              <a:gd name="T17" fmla="*/ 2147483647 h 929"/>
              <a:gd name="T18" fmla="*/ 2147483647 w 2391"/>
              <a:gd name="T19" fmla="*/ 2147483647 h 929"/>
              <a:gd name="T20" fmla="*/ 2147483647 w 2391"/>
              <a:gd name="T21" fmla="*/ 0 h 929"/>
              <a:gd name="T22" fmla="*/ 2147483647 w 2391"/>
              <a:gd name="T23" fmla="*/ 0 h 929"/>
              <a:gd name="T24" fmla="*/ 2147483647 w 2391"/>
              <a:gd name="T25" fmla="*/ 2147483647 h 929"/>
              <a:gd name="T26" fmla="*/ 2147483647 w 2391"/>
              <a:gd name="T27" fmla="*/ 2147483647 h 929"/>
              <a:gd name="T28" fmla="*/ 2147483647 w 2391"/>
              <a:gd name="T29" fmla="*/ 2147483647 h 929"/>
              <a:gd name="T30" fmla="*/ 2147483647 w 2391"/>
              <a:gd name="T31" fmla="*/ 2147483647 h 929"/>
              <a:gd name="T32" fmla="*/ 2147483647 w 2391"/>
              <a:gd name="T33" fmla="*/ 2147483647 h 929"/>
              <a:gd name="T34" fmla="*/ 2147483647 w 2391"/>
              <a:gd name="T35" fmla="*/ 2147483647 h 929"/>
              <a:gd name="T36" fmla="*/ 2147483647 w 2391"/>
              <a:gd name="T37" fmla="*/ 2147483647 h 929"/>
              <a:gd name="T38" fmla="*/ 2147483647 w 2391"/>
              <a:gd name="T39" fmla="*/ 2147483647 h 929"/>
              <a:gd name="T40" fmla="*/ 2147483647 w 2391"/>
              <a:gd name="T41" fmla="*/ 2147483647 h 929"/>
              <a:gd name="T42" fmla="*/ 2147483647 w 2391"/>
              <a:gd name="T43" fmla="*/ 2147483647 h 929"/>
              <a:gd name="T44" fmla="*/ 2147483647 w 2391"/>
              <a:gd name="T45" fmla="*/ 2147483647 h 929"/>
              <a:gd name="T46" fmla="*/ 2147483647 w 2391"/>
              <a:gd name="T47" fmla="*/ 2147483647 h 929"/>
              <a:gd name="T48" fmla="*/ 2147483647 w 2391"/>
              <a:gd name="T49" fmla="*/ 2147483647 h 929"/>
              <a:gd name="T50" fmla="*/ 2147483647 w 2391"/>
              <a:gd name="T51" fmla="*/ 2147483647 h 929"/>
              <a:gd name="T52" fmla="*/ 2147483647 w 2391"/>
              <a:gd name="T53" fmla="*/ 2147483647 h 929"/>
              <a:gd name="T54" fmla="*/ 2147483647 w 2391"/>
              <a:gd name="T55" fmla="*/ 2147483647 h 929"/>
              <a:gd name="T56" fmla="*/ 2147483647 w 2391"/>
              <a:gd name="T57" fmla="*/ 2147483647 h 929"/>
              <a:gd name="T58" fmla="*/ 2147483647 w 2391"/>
              <a:gd name="T59" fmla="*/ 2147483647 h 929"/>
              <a:gd name="T60" fmla="*/ 2147483647 w 2391"/>
              <a:gd name="T61" fmla="*/ 2147483647 h 929"/>
              <a:gd name="T62" fmla="*/ 2147483647 w 2391"/>
              <a:gd name="T63" fmla="*/ 2147483647 h 929"/>
              <a:gd name="T64" fmla="*/ 2147483647 w 2391"/>
              <a:gd name="T65" fmla="*/ 2147483647 h 929"/>
              <a:gd name="T66" fmla="*/ 2147483647 w 2391"/>
              <a:gd name="T67" fmla="*/ 2147483647 h 929"/>
              <a:gd name="T68" fmla="*/ 2147483647 w 2391"/>
              <a:gd name="T69" fmla="*/ 2147483647 h 929"/>
              <a:gd name="T70" fmla="*/ 2147483647 w 2391"/>
              <a:gd name="T71" fmla="*/ 2147483647 h 929"/>
              <a:gd name="T72" fmla="*/ 2147483647 w 2391"/>
              <a:gd name="T73" fmla="*/ 2147483647 h 929"/>
              <a:gd name="T74" fmla="*/ 2147483647 w 2391"/>
              <a:gd name="T75" fmla="*/ 2147483647 h 929"/>
              <a:gd name="T76" fmla="*/ 2147483647 w 2391"/>
              <a:gd name="T77" fmla="*/ 2147483647 h 929"/>
              <a:gd name="T78" fmla="*/ 2147483647 w 2391"/>
              <a:gd name="T79" fmla="*/ 2147483647 h 929"/>
              <a:gd name="T80" fmla="*/ 2147483647 w 2391"/>
              <a:gd name="T81" fmla="*/ 2147483647 h 929"/>
              <a:gd name="T82" fmla="*/ 2147483647 w 2391"/>
              <a:gd name="T83" fmla="*/ 2147483647 h 929"/>
              <a:gd name="T84" fmla="*/ 2147483647 w 2391"/>
              <a:gd name="T85" fmla="*/ 2147483647 h 929"/>
              <a:gd name="T86" fmla="*/ 2147483647 w 2391"/>
              <a:gd name="T87" fmla="*/ 2147483647 h 929"/>
              <a:gd name="T88" fmla="*/ 2147483647 w 2391"/>
              <a:gd name="T89" fmla="*/ 2147483647 h 929"/>
              <a:gd name="T90" fmla="*/ 2147483647 w 2391"/>
              <a:gd name="T91" fmla="*/ 2147483647 h 929"/>
              <a:gd name="T92" fmla="*/ 2147483647 w 2391"/>
              <a:gd name="T93" fmla="*/ 2147483647 h 929"/>
              <a:gd name="T94" fmla="*/ 2147483647 w 2391"/>
              <a:gd name="T95" fmla="*/ 2147483647 h 929"/>
              <a:gd name="T96" fmla="*/ 2147483647 w 2391"/>
              <a:gd name="T97" fmla="*/ 2147483647 h 929"/>
              <a:gd name="T98" fmla="*/ 2147483647 w 2391"/>
              <a:gd name="T99" fmla="*/ 2147483647 h 929"/>
              <a:gd name="T100" fmla="*/ 2147483647 w 2391"/>
              <a:gd name="T101" fmla="*/ 2147483647 h 929"/>
              <a:gd name="T102" fmla="*/ 2147483647 w 2391"/>
              <a:gd name="T103" fmla="*/ 2147483647 h 929"/>
              <a:gd name="T104" fmla="*/ 2147483647 w 2391"/>
              <a:gd name="T105" fmla="*/ 2147483647 h 929"/>
              <a:gd name="T106" fmla="*/ 2147483647 w 2391"/>
              <a:gd name="T107" fmla="*/ 2147483647 h 929"/>
              <a:gd name="T108" fmla="*/ 2147483647 w 2391"/>
              <a:gd name="T109" fmla="*/ 2147483647 h 929"/>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391"/>
              <a:gd name="T166" fmla="*/ 0 h 929"/>
              <a:gd name="T167" fmla="*/ 2391 w 2391"/>
              <a:gd name="T168" fmla="*/ 929 h 929"/>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391" h="929">
                <a:moveTo>
                  <a:pt x="2391" y="379"/>
                </a:moveTo>
                <a:lnTo>
                  <a:pt x="2320" y="355"/>
                </a:lnTo>
                <a:lnTo>
                  <a:pt x="2255" y="332"/>
                </a:lnTo>
                <a:lnTo>
                  <a:pt x="2195" y="314"/>
                </a:lnTo>
                <a:lnTo>
                  <a:pt x="2136" y="290"/>
                </a:lnTo>
                <a:lnTo>
                  <a:pt x="2083" y="272"/>
                </a:lnTo>
                <a:lnTo>
                  <a:pt x="2029" y="255"/>
                </a:lnTo>
                <a:lnTo>
                  <a:pt x="1982" y="237"/>
                </a:lnTo>
                <a:lnTo>
                  <a:pt x="1934" y="219"/>
                </a:lnTo>
                <a:lnTo>
                  <a:pt x="1887" y="207"/>
                </a:lnTo>
                <a:lnTo>
                  <a:pt x="1845" y="190"/>
                </a:lnTo>
                <a:lnTo>
                  <a:pt x="1804" y="178"/>
                </a:lnTo>
                <a:lnTo>
                  <a:pt x="1762" y="166"/>
                </a:lnTo>
                <a:lnTo>
                  <a:pt x="1727" y="154"/>
                </a:lnTo>
                <a:lnTo>
                  <a:pt x="1691" y="142"/>
                </a:lnTo>
                <a:lnTo>
                  <a:pt x="1655" y="130"/>
                </a:lnTo>
                <a:lnTo>
                  <a:pt x="1620" y="119"/>
                </a:lnTo>
                <a:lnTo>
                  <a:pt x="1590" y="107"/>
                </a:lnTo>
                <a:lnTo>
                  <a:pt x="1561" y="101"/>
                </a:lnTo>
                <a:lnTo>
                  <a:pt x="1531" y="89"/>
                </a:lnTo>
                <a:lnTo>
                  <a:pt x="1501" y="83"/>
                </a:lnTo>
                <a:lnTo>
                  <a:pt x="1472" y="77"/>
                </a:lnTo>
                <a:lnTo>
                  <a:pt x="1448" y="71"/>
                </a:lnTo>
                <a:lnTo>
                  <a:pt x="1424" y="60"/>
                </a:lnTo>
                <a:lnTo>
                  <a:pt x="1394" y="54"/>
                </a:lnTo>
                <a:lnTo>
                  <a:pt x="1371" y="48"/>
                </a:lnTo>
                <a:lnTo>
                  <a:pt x="1347" y="48"/>
                </a:lnTo>
                <a:lnTo>
                  <a:pt x="1329" y="42"/>
                </a:lnTo>
                <a:lnTo>
                  <a:pt x="1305" y="36"/>
                </a:lnTo>
                <a:lnTo>
                  <a:pt x="1288" y="30"/>
                </a:lnTo>
                <a:lnTo>
                  <a:pt x="1264" y="30"/>
                </a:lnTo>
                <a:lnTo>
                  <a:pt x="1246" y="24"/>
                </a:lnTo>
                <a:lnTo>
                  <a:pt x="1228" y="18"/>
                </a:lnTo>
                <a:lnTo>
                  <a:pt x="1205" y="18"/>
                </a:lnTo>
                <a:lnTo>
                  <a:pt x="1187" y="18"/>
                </a:lnTo>
                <a:lnTo>
                  <a:pt x="1175" y="12"/>
                </a:lnTo>
                <a:lnTo>
                  <a:pt x="1157" y="12"/>
                </a:lnTo>
                <a:lnTo>
                  <a:pt x="1139" y="6"/>
                </a:lnTo>
                <a:lnTo>
                  <a:pt x="1122" y="6"/>
                </a:lnTo>
                <a:lnTo>
                  <a:pt x="1110" y="6"/>
                </a:lnTo>
                <a:lnTo>
                  <a:pt x="1092" y="6"/>
                </a:lnTo>
                <a:lnTo>
                  <a:pt x="1080" y="6"/>
                </a:lnTo>
                <a:lnTo>
                  <a:pt x="1062" y="6"/>
                </a:lnTo>
                <a:lnTo>
                  <a:pt x="1050" y="0"/>
                </a:lnTo>
                <a:lnTo>
                  <a:pt x="1033" y="0"/>
                </a:lnTo>
                <a:lnTo>
                  <a:pt x="1021" y="0"/>
                </a:lnTo>
                <a:lnTo>
                  <a:pt x="1009" y="0"/>
                </a:lnTo>
                <a:lnTo>
                  <a:pt x="997" y="0"/>
                </a:lnTo>
                <a:lnTo>
                  <a:pt x="985" y="0"/>
                </a:lnTo>
                <a:lnTo>
                  <a:pt x="973" y="0"/>
                </a:lnTo>
                <a:lnTo>
                  <a:pt x="961" y="0"/>
                </a:lnTo>
                <a:lnTo>
                  <a:pt x="949" y="6"/>
                </a:lnTo>
                <a:lnTo>
                  <a:pt x="938" y="6"/>
                </a:lnTo>
                <a:lnTo>
                  <a:pt x="926" y="6"/>
                </a:lnTo>
                <a:lnTo>
                  <a:pt x="914" y="6"/>
                </a:lnTo>
                <a:lnTo>
                  <a:pt x="908" y="6"/>
                </a:lnTo>
                <a:lnTo>
                  <a:pt x="896" y="6"/>
                </a:lnTo>
                <a:lnTo>
                  <a:pt x="884" y="12"/>
                </a:lnTo>
                <a:lnTo>
                  <a:pt x="878" y="12"/>
                </a:lnTo>
                <a:lnTo>
                  <a:pt x="866" y="12"/>
                </a:lnTo>
                <a:lnTo>
                  <a:pt x="855" y="12"/>
                </a:lnTo>
                <a:lnTo>
                  <a:pt x="849" y="18"/>
                </a:lnTo>
                <a:lnTo>
                  <a:pt x="837" y="18"/>
                </a:lnTo>
                <a:lnTo>
                  <a:pt x="831" y="18"/>
                </a:lnTo>
                <a:lnTo>
                  <a:pt x="819" y="18"/>
                </a:lnTo>
                <a:lnTo>
                  <a:pt x="813" y="24"/>
                </a:lnTo>
                <a:lnTo>
                  <a:pt x="807" y="24"/>
                </a:lnTo>
                <a:lnTo>
                  <a:pt x="795" y="24"/>
                </a:lnTo>
                <a:lnTo>
                  <a:pt x="789" y="30"/>
                </a:lnTo>
                <a:lnTo>
                  <a:pt x="783" y="30"/>
                </a:lnTo>
                <a:lnTo>
                  <a:pt x="772" y="30"/>
                </a:lnTo>
                <a:lnTo>
                  <a:pt x="766" y="36"/>
                </a:lnTo>
                <a:lnTo>
                  <a:pt x="760" y="36"/>
                </a:lnTo>
                <a:lnTo>
                  <a:pt x="754" y="36"/>
                </a:lnTo>
                <a:lnTo>
                  <a:pt x="742" y="42"/>
                </a:lnTo>
                <a:lnTo>
                  <a:pt x="736" y="42"/>
                </a:lnTo>
                <a:lnTo>
                  <a:pt x="730" y="48"/>
                </a:lnTo>
                <a:lnTo>
                  <a:pt x="724" y="48"/>
                </a:lnTo>
                <a:lnTo>
                  <a:pt x="718" y="48"/>
                </a:lnTo>
                <a:lnTo>
                  <a:pt x="712" y="54"/>
                </a:lnTo>
                <a:lnTo>
                  <a:pt x="706" y="54"/>
                </a:lnTo>
                <a:lnTo>
                  <a:pt x="700" y="54"/>
                </a:lnTo>
                <a:lnTo>
                  <a:pt x="694" y="60"/>
                </a:lnTo>
                <a:lnTo>
                  <a:pt x="688" y="60"/>
                </a:lnTo>
                <a:lnTo>
                  <a:pt x="683" y="65"/>
                </a:lnTo>
                <a:lnTo>
                  <a:pt x="677" y="65"/>
                </a:lnTo>
                <a:lnTo>
                  <a:pt x="671" y="71"/>
                </a:lnTo>
                <a:lnTo>
                  <a:pt x="665" y="71"/>
                </a:lnTo>
                <a:lnTo>
                  <a:pt x="659" y="71"/>
                </a:lnTo>
                <a:lnTo>
                  <a:pt x="653" y="77"/>
                </a:lnTo>
                <a:lnTo>
                  <a:pt x="647" y="77"/>
                </a:lnTo>
                <a:lnTo>
                  <a:pt x="641" y="83"/>
                </a:lnTo>
                <a:lnTo>
                  <a:pt x="635" y="83"/>
                </a:lnTo>
                <a:lnTo>
                  <a:pt x="629" y="89"/>
                </a:lnTo>
                <a:lnTo>
                  <a:pt x="623" y="89"/>
                </a:lnTo>
                <a:lnTo>
                  <a:pt x="617" y="95"/>
                </a:lnTo>
                <a:lnTo>
                  <a:pt x="611" y="95"/>
                </a:lnTo>
                <a:lnTo>
                  <a:pt x="605" y="101"/>
                </a:lnTo>
                <a:lnTo>
                  <a:pt x="599" y="107"/>
                </a:lnTo>
                <a:lnTo>
                  <a:pt x="594" y="107"/>
                </a:lnTo>
                <a:lnTo>
                  <a:pt x="588" y="107"/>
                </a:lnTo>
                <a:lnTo>
                  <a:pt x="582" y="113"/>
                </a:lnTo>
                <a:lnTo>
                  <a:pt x="576" y="119"/>
                </a:lnTo>
                <a:lnTo>
                  <a:pt x="570" y="119"/>
                </a:lnTo>
                <a:lnTo>
                  <a:pt x="570" y="125"/>
                </a:lnTo>
                <a:lnTo>
                  <a:pt x="564" y="125"/>
                </a:lnTo>
                <a:lnTo>
                  <a:pt x="558" y="125"/>
                </a:lnTo>
                <a:lnTo>
                  <a:pt x="558" y="130"/>
                </a:lnTo>
                <a:lnTo>
                  <a:pt x="552" y="130"/>
                </a:lnTo>
                <a:lnTo>
                  <a:pt x="546" y="136"/>
                </a:lnTo>
                <a:lnTo>
                  <a:pt x="540" y="142"/>
                </a:lnTo>
                <a:lnTo>
                  <a:pt x="534" y="142"/>
                </a:lnTo>
                <a:lnTo>
                  <a:pt x="528" y="148"/>
                </a:lnTo>
                <a:lnTo>
                  <a:pt x="522" y="154"/>
                </a:lnTo>
                <a:lnTo>
                  <a:pt x="516" y="154"/>
                </a:lnTo>
                <a:lnTo>
                  <a:pt x="516" y="160"/>
                </a:lnTo>
                <a:lnTo>
                  <a:pt x="510" y="160"/>
                </a:lnTo>
                <a:lnTo>
                  <a:pt x="505" y="166"/>
                </a:lnTo>
                <a:lnTo>
                  <a:pt x="499" y="172"/>
                </a:lnTo>
                <a:lnTo>
                  <a:pt x="493" y="178"/>
                </a:lnTo>
                <a:lnTo>
                  <a:pt x="487" y="178"/>
                </a:lnTo>
                <a:lnTo>
                  <a:pt x="481" y="184"/>
                </a:lnTo>
                <a:lnTo>
                  <a:pt x="475" y="190"/>
                </a:lnTo>
                <a:lnTo>
                  <a:pt x="469" y="190"/>
                </a:lnTo>
                <a:lnTo>
                  <a:pt x="469" y="196"/>
                </a:lnTo>
                <a:lnTo>
                  <a:pt x="463" y="201"/>
                </a:lnTo>
                <a:lnTo>
                  <a:pt x="457" y="201"/>
                </a:lnTo>
                <a:lnTo>
                  <a:pt x="457" y="207"/>
                </a:lnTo>
                <a:lnTo>
                  <a:pt x="451" y="207"/>
                </a:lnTo>
                <a:lnTo>
                  <a:pt x="451" y="213"/>
                </a:lnTo>
                <a:lnTo>
                  <a:pt x="445" y="213"/>
                </a:lnTo>
                <a:lnTo>
                  <a:pt x="439" y="219"/>
                </a:lnTo>
                <a:lnTo>
                  <a:pt x="439" y="225"/>
                </a:lnTo>
                <a:lnTo>
                  <a:pt x="433" y="225"/>
                </a:lnTo>
                <a:lnTo>
                  <a:pt x="427" y="231"/>
                </a:lnTo>
                <a:lnTo>
                  <a:pt x="422" y="237"/>
                </a:lnTo>
                <a:lnTo>
                  <a:pt x="416" y="243"/>
                </a:lnTo>
                <a:lnTo>
                  <a:pt x="410" y="249"/>
                </a:lnTo>
                <a:lnTo>
                  <a:pt x="404" y="255"/>
                </a:lnTo>
                <a:lnTo>
                  <a:pt x="398" y="261"/>
                </a:lnTo>
                <a:lnTo>
                  <a:pt x="392" y="261"/>
                </a:lnTo>
                <a:lnTo>
                  <a:pt x="392" y="266"/>
                </a:lnTo>
                <a:lnTo>
                  <a:pt x="386" y="272"/>
                </a:lnTo>
                <a:lnTo>
                  <a:pt x="386" y="278"/>
                </a:lnTo>
                <a:lnTo>
                  <a:pt x="380" y="278"/>
                </a:lnTo>
                <a:lnTo>
                  <a:pt x="380" y="284"/>
                </a:lnTo>
                <a:lnTo>
                  <a:pt x="374" y="284"/>
                </a:lnTo>
                <a:lnTo>
                  <a:pt x="374" y="290"/>
                </a:lnTo>
                <a:lnTo>
                  <a:pt x="368" y="290"/>
                </a:lnTo>
                <a:lnTo>
                  <a:pt x="368" y="296"/>
                </a:lnTo>
                <a:lnTo>
                  <a:pt x="362" y="296"/>
                </a:lnTo>
                <a:lnTo>
                  <a:pt x="362" y="302"/>
                </a:lnTo>
                <a:lnTo>
                  <a:pt x="356" y="302"/>
                </a:lnTo>
                <a:lnTo>
                  <a:pt x="356" y="308"/>
                </a:lnTo>
                <a:lnTo>
                  <a:pt x="350" y="308"/>
                </a:lnTo>
                <a:lnTo>
                  <a:pt x="350" y="314"/>
                </a:lnTo>
                <a:lnTo>
                  <a:pt x="344" y="314"/>
                </a:lnTo>
                <a:lnTo>
                  <a:pt x="344" y="320"/>
                </a:lnTo>
                <a:lnTo>
                  <a:pt x="338" y="326"/>
                </a:lnTo>
                <a:lnTo>
                  <a:pt x="338" y="332"/>
                </a:lnTo>
                <a:lnTo>
                  <a:pt x="333" y="332"/>
                </a:lnTo>
                <a:lnTo>
                  <a:pt x="333" y="337"/>
                </a:lnTo>
                <a:lnTo>
                  <a:pt x="327" y="337"/>
                </a:lnTo>
                <a:lnTo>
                  <a:pt x="327" y="343"/>
                </a:lnTo>
                <a:lnTo>
                  <a:pt x="321" y="343"/>
                </a:lnTo>
                <a:lnTo>
                  <a:pt x="321" y="349"/>
                </a:lnTo>
                <a:lnTo>
                  <a:pt x="315" y="355"/>
                </a:lnTo>
                <a:lnTo>
                  <a:pt x="309" y="361"/>
                </a:lnTo>
                <a:lnTo>
                  <a:pt x="309" y="367"/>
                </a:lnTo>
                <a:lnTo>
                  <a:pt x="303" y="367"/>
                </a:lnTo>
                <a:lnTo>
                  <a:pt x="303" y="373"/>
                </a:lnTo>
                <a:lnTo>
                  <a:pt x="297" y="373"/>
                </a:lnTo>
                <a:lnTo>
                  <a:pt x="297" y="379"/>
                </a:lnTo>
                <a:lnTo>
                  <a:pt x="291" y="385"/>
                </a:lnTo>
                <a:lnTo>
                  <a:pt x="291" y="391"/>
                </a:lnTo>
                <a:lnTo>
                  <a:pt x="285" y="391"/>
                </a:lnTo>
                <a:lnTo>
                  <a:pt x="285" y="397"/>
                </a:lnTo>
                <a:lnTo>
                  <a:pt x="279" y="397"/>
                </a:lnTo>
                <a:lnTo>
                  <a:pt x="279" y="402"/>
                </a:lnTo>
                <a:lnTo>
                  <a:pt x="273" y="408"/>
                </a:lnTo>
                <a:lnTo>
                  <a:pt x="273" y="414"/>
                </a:lnTo>
                <a:lnTo>
                  <a:pt x="267" y="414"/>
                </a:lnTo>
                <a:lnTo>
                  <a:pt x="267" y="420"/>
                </a:lnTo>
                <a:lnTo>
                  <a:pt x="261" y="426"/>
                </a:lnTo>
                <a:lnTo>
                  <a:pt x="261" y="432"/>
                </a:lnTo>
                <a:lnTo>
                  <a:pt x="255" y="432"/>
                </a:lnTo>
                <a:lnTo>
                  <a:pt x="255" y="438"/>
                </a:lnTo>
                <a:lnTo>
                  <a:pt x="249" y="438"/>
                </a:lnTo>
                <a:lnTo>
                  <a:pt x="249" y="444"/>
                </a:lnTo>
                <a:lnTo>
                  <a:pt x="249" y="450"/>
                </a:lnTo>
                <a:lnTo>
                  <a:pt x="244" y="450"/>
                </a:lnTo>
                <a:lnTo>
                  <a:pt x="244" y="456"/>
                </a:lnTo>
                <a:lnTo>
                  <a:pt x="238" y="456"/>
                </a:lnTo>
                <a:lnTo>
                  <a:pt x="238" y="462"/>
                </a:lnTo>
                <a:lnTo>
                  <a:pt x="238" y="468"/>
                </a:lnTo>
                <a:lnTo>
                  <a:pt x="232" y="468"/>
                </a:lnTo>
                <a:lnTo>
                  <a:pt x="232" y="473"/>
                </a:lnTo>
                <a:lnTo>
                  <a:pt x="226" y="473"/>
                </a:lnTo>
                <a:lnTo>
                  <a:pt x="226" y="479"/>
                </a:lnTo>
                <a:lnTo>
                  <a:pt x="226" y="485"/>
                </a:lnTo>
                <a:lnTo>
                  <a:pt x="220" y="485"/>
                </a:lnTo>
                <a:lnTo>
                  <a:pt x="220" y="491"/>
                </a:lnTo>
                <a:lnTo>
                  <a:pt x="214" y="491"/>
                </a:lnTo>
                <a:lnTo>
                  <a:pt x="214" y="497"/>
                </a:lnTo>
                <a:lnTo>
                  <a:pt x="214" y="503"/>
                </a:lnTo>
                <a:lnTo>
                  <a:pt x="208" y="503"/>
                </a:lnTo>
                <a:lnTo>
                  <a:pt x="208" y="509"/>
                </a:lnTo>
                <a:lnTo>
                  <a:pt x="208" y="515"/>
                </a:lnTo>
                <a:lnTo>
                  <a:pt x="202" y="515"/>
                </a:lnTo>
                <a:lnTo>
                  <a:pt x="202" y="521"/>
                </a:lnTo>
                <a:lnTo>
                  <a:pt x="196" y="521"/>
                </a:lnTo>
                <a:lnTo>
                  <a:pt x="196" y="527"/>
                </a:lnTo>
                <a:lnTo>
                  <a:pt x="190" y="533"/>
                </a:lnTo>
                <a:lnTo>
                  <a:pt x="143" y="621"/>
                </a:lnTo>
                <a:lnTo>
                  <a:pt x="113" y="680"/>
                </a:lnTo>
                <a:lnTo>
                  <a:pt x="89" y="722"/>
                </a:lnTo>
                <a:lnTo>
                  <a:pt x="83" y="740"/>
                </a:lnTo>
                <a:lnTo>
                  <a:pt x="72" y="769"/>
                </a:lnTo>
                <a:lnTo>
                  <a:pt x="48" y="811"/>
                </a:lnTo>
                <a:lnTo>
                  <a:pt x="12" y="899"/>
                </a:lnTo>
                <a:lnTo>
                  <a:pt x="0" y="929"/>
                </a:lnTo>
              </a:path>
            </a:pathLst>
          </a:custGeom>
          <a:noFill/>
          <a:ln w="28575"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276" name="Freeform 60"/>
          <p:cNvSpPr>
            <a:spLocks/>
          </p:cNvSpPr>
          <p:nvPr/>
        </p:nvSpPr>
        <p:spPr bwMode="auto">
          <a:xfrm>
            <a:off x="1466850" y="3459163"/>
            <a:ext cx="6618288" cy="2170112"/>
          </a:xfrm>
          <a:custGeom>
            <a:avLst/>
            <a:gdLst>
              <a:gd name="T0" fmla="*/ 2147483647 w 2391"/>
              <a:gd name="T1" fmla="*/ 2147483647 h 793"/>
              <a:gd name="T2" fmla="*/ 2147483647 w 2391"/>
              <a:gd name="T3" fmla="*/ 2147483647 h 793"/>
              <a:gd name="T4" fmla="*/ 2147483647 w 2391"/>
              <a:gd name="T5" fmla="*/ 2147483647 h 793"/>
              <a:gd name="T6" fmla="*/ 2147483647 w 2391"/>
              <a:gd name="T7" fmla="*/ 2147483647 h 793"/>
              <a:gd name="T8" fmla="*/ 2147483647 w 2391"/>
              <a:gd name="T9" fmla="*/ 2147483647 h 793"/>
              <a:gd name="T10" fmla="*/ 2147483647 w 2391"/>
              <a:gd name="T11" fmla="*/ 2147483647 h 793"/>
              <a:gd name="T12" fmla="*/ 2147483647 w 2391"/>
              <a:gd name="T13" fmla="*/ 2147483647 h 793"/>
              <a:gd name="T14" fmla="*/ 2147483647 w 2391"/>
              <a:gd name="T15" fmla="*/ 2147483647 h 793"/>
              <a:gd name="T16" fmla="*/ 2147483647 w 2391"/>
              <a:gd name="T17" fmla="*/ 2147483647 h 793"/>
              <a:gd name="T18" fmla="*/ 2147483647 w 2391"/>
              <a:gd name="T19" fmla="*/ 2147483647 h 793"/>
              <a:gd name="T20" fmla="*/ 2147483647 w 2391"/>
              <a:gd name="T21" fmla="*/ 2147483647 h 793"/>
              <a:gd name="T22" fmla="*/ 2147483647 w 2391"/>
              <a:gd name="T23" fmla="*/ 2147483647 h 793"/>
              <a:gd name="T24" fmla="*/ 2147483647 w 2391"/>
              <a:gd name="T25" fmla="*/ 2147483647 h 793"/>
              <a:gd name="T26" fmla="*/ 2147483647 w 2391"/>
              <a:gd name="T27" fmla="*/ 2147483647 h 793"/>
              <a:gd name="T28" fmla="*/ 2147483647 w 2391"/>
              <a:gd name="T29" fmla="*/ 0 h 793"/>
              <a:gd name="T30" fmla="*/ 2147483647 w 2391"/>
              <a:gd name="T31" fmla="*/ 0 h 793"/>
              <a:gd name="T32" fmla="*/ 2147483647 w 2391"/>
              <a:gd name="T33" fmla="*/ 2147483647 h 793"/>
              <a:gd name="T34" fmla="*/ 2147483647 w 2391"/>
              <a:gd name="T35" fmla="*/ 2147483647 h 793"/>
              <a:gd name="T36" fmla="*/ 2147483647 w 2391"/>
              <a:gd name="T37" fmla="*/ 2147483647 h 793"/>
              <a:gd name="T38" fmla="*/ 2147483647 w 2391"/>
              <a:gd name="T39" fmla="*/ 2147483647 h 793"/>
              <a:gd name="T40" fmla="*/ 2147483647 w 2391"/>
              <a:gd name="T41" fmla="*/ 2147483647 h 793"/>
              <a:gd name="T42" fmla="*/ 2147483647 w 2391"/>
              <a:gd name="T43" fmla="*/ 2147483647 h 793"/>
              <a:gd name="T44" fmla="*/ 2147483647 w 2391"/>
              <a:gd name="T45" fmla="*/ 2147483647 h 793"/>
              <a:gd name="T46" fmla="*/ 2147483647 w 2391"/>
              <a:gd name="T47" fmla="*/ 2147483647 h 793"/>
              <a:gd name="T48" fmla="*/ 2147483647 w 2391"/>
              <a:gd name="T49" fmla="*/ 2147483647 h 793"/>
              <a:gd name="T50" fmla="*/ 2147483647 w 2391"/>
              <a:gd name="T51" fmla="*/ 2147483647 h 793"/>
              <a:gd name="T52" fmla="*/ 2147483647 w 2391"/>
              <a:gd name="T53" fmla="*/ 2147483647 h 793"/>
              <a:gd name="T54" fmla="*/ 2147483647 w 2391"/>
              <a:gd name="T55" fmla="*/ 2147483647 h 793"/>
              <a:gd name="T56" fmla="*/ 2147483647 w 2391"/>
              <a:gd name="T57" fmla="*/ 2147483647 h 793"/>
              <a:gd name="T58" fmla="*/ 2147483647 w 2391"/>
              <a:gd name="T59" fmla="*/ 2147483647 h 793"/>
              <a:gd name="T60" fmla="*/ 2147483647 w 2391"/>
              <a:gd name="T61" fmla="*/ 2147483647 h 793"/>
              <a:gd name="T62" fmla="*/ 2147483647 w 2391"/>
              <a:gd name="T63" fmla="*/ 2147483647 h 793"/>
              <a:gd name="T64" fmla="*/ 2147483647 w 2391"/>
              <a:gd name="T65" fmla="*/ 2147483647 h 793"/>
              <a:gd name="T66" fmla="*/ 2147483647 w 2391"/>
              <a:gd name="T67" fmla="*/ 2147483647 h 793"/>
              <a:gd name="T68" fmla="*/ 2147483647 w 2391"/>
              <a:gd name="T69" fmla="*/ 2147483647 h 793"/>
              <a:gd name="T70" fmla="*/ 2147483647 w 2391"/>
              <a:gd name="T71" fmla="*/ 2147483647 h 793"/>
              <a:gd name="T72" fmla="*/ 2147483647 w 2391"/>
              <a:gd name="T73" fmla="*/ 2147483647 h 793"/>
              <a:gd name="T74" fmla="*/ 2147483647 w 2391"/>
              <a:gd name="T75" fmla="*/ 2147483647 h 793"/>
              <a:gd name="T76" fmla="*/ 2147483647 w 2391"/>
              <a:gd name="T77" fmla="*/ 2147483647 h 793"/>
              <a:gd name="T78" fmla="*/ 2147483647 w 2391"/>
              <a:gd name="T79" fmla="*/ 2147483647 h 793"/>
              <a:gd name="T80" fmla="*/ 2147483647 w 2391"/>
              <a:gd name="T81" fmla="*/ 2147483647 h 793"/>
              <a:gd name="T82" fmla="*/ 2147483647 w 2391"/>
              <a:gd name="T83" fmla="*/ 2147483647 h 793"/>
              <a:gd name="T84" fmla="*/ 2147483647 w 2391"/>
              <a:gd name="T85" fmla="*/ 2147483647 h 793"/>
              <a:gd name="T86" fmla="*/ 2147483647 w 2391"/>
              <a:gd name="T87" fmla="*/ 2147483647 h 793"/>
              <a:gd name="T88" fmla="*/ 2147483647 w 2391"/>
              <a:gd name="T89" fmla="*/ 2147483647 h 793"/>
              <a:gd name="T90" fmla="*/ 2147483647 w 2391"/>
              <a:gd name="T91" fmla="*/ 2147483647 h 793"/>
              <a:gd name="T92" fmla="*/ 2147483647 w 2391"/>
              <a:gd name="T93" fmla="*/ 2147483647 h 793"/>
              <a:gd name="T94" fmla="*/ 2147483647 w 2391"/>
              <a:gd name="T95" fmla="*/ 2147483647 h 793"/>
              <a:gd name="T96" fmla="*/ 2147483647 w 2391"/>
              <a:gd name="T97" fmla="*/ 2147483647 h 793"/>
              <a:gd name="T98" fmla="*/ 2147483647 w 2391"/>
              <a:gd name="T99" fmla="*/ 2147483647 h 793"/>
              <a:gd name="T100" fmla="*/ 2147483647 w 2391"/>
              <a:gd name="T101" fmla="*/ 2147483647 h 793"/>
              <a:gd name="T102" fmla="*/ 2147483647 w 2391"/>
              <a:gd name="T103" fmla="*/ 2147483647 h 793"/>
              <a:gd name="T104" fmla="*/ 0 w 2391"/>
              <a:gd name="T105" fmla="*/ 2147483647 h 79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2391"/>
              <a:gd name="T160" fmla="*/ 0 h 793"/>
              <a:gd name="T161" fmla="*/ 2391 w 2391"/>
              <a:gd name="T162" fmla="*/ 793 h 793"/>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2391" h="793">
                <a:moveTo>
                  <a:pt x="2391" y="432"/>
                </a:moveTo>
                <a:lnTo>
                  <a:pt x="2320" y="408"/>
                </a:lnTo>
                <a:lnTo>
                  <a:pt x="2255" y="391"/>
                </a:lnTo>
                <a:lnTo>
                  <a:pt x="2195" y="373"/>
                </a:lnTo>
                <a:lnTo>
                  <a:pt x="2136" y="355"/>
                </a:lnTo>
                <a:lnTo>
                  <a:pt x="2083" y="337"/>
                </a:lnTo>
                <a:lnTo>
                  <a:pt x="2029" y="320"/>
                </a:lnTo>
                <a:lnTo>
                  <a:pt x="1982" y="302"/>
                </a:lnTo>
                <a:lnTo>
                  <a:pt x="1934" y="284"/>
                </a:lnTo>
                <a:lnTo>
                  <a:pt x="1887" y="272"/>
                </a:lnTo>
                <a:lnTo>
                  <a:pt x="1845" y="255"/>
                </a:lnTo>
                <a:lnTo>
                  <a:pt x="1804" y="243"/>
                </a:lnTo>
                <a:lnTo>
                  <a:pt x="1762" y="225"/>
                </a:lnTo>
                <a:lnTo>
                  <a:pt x="1727" y="213"/>
                </a:lnTo>
                <a:lnTo>
                  <a:pt x="1691" y="201"/>
                </a:lnTo>
                <a:lnTo>
                  <a:pt x="1655" y="190"/>
                </a:lnTo>
                <a:lnTo>
                  <a:pt x="1620" y="178"/>
                </a:lnTo>
                <a:lnTo>
                  <a:pt x="1590" y="166"/>
                </a:lnTo>
                <a:lnTo>
                  <a:pt x="1561" y="160"/>
                </a:lnTo>
                <a:lnTo>
                  <a:pt x="1531" y="148"/>
                </a:lnTo>
                <a:lnTo>
                  <a:pt x="1501" y="136"/>
                </a:lnTo>
                <a:lnTo>
                  <a:pt x="1472" y="130"/>
                </a:lnTo>
                <a:lnTo>
                  <a:pt x="1448" y="119"/>
                </a:lnTo>
                <a:lnTo>
                  <a:pt x="1424" y="113"/>
                </a:lnTo>
                <a:lnTo>
                  <a:pt x="1394" y="107"/>
                </a:lnTo>
                <a:lnTo>
                  <a:pt x="1371" y="95"/>
                </a:lnTo>
                <a:lnTo>
                  <a:pt x="1347" y="89"/>
                </a:lnTo>
                <a:lnTo>
                  <a:pt x="1329" y="83"/>
                </a:lnTo>
                <a:lnTo>
                  <a:pt x="1305" y="77"/>
                </a:lnTo>
                <a:lnTo>
                  <a:pt x="1288" y="71"/>
                </a:lnTo>
                <a:lnTo>
                  <a:pt x="1264" y="65"/>
                </a:lnTo>
                <a:lnTo>
                  <a:pt x="1246" y="60"/>
                </a:lnTo>
                <a:lnTo>
                  <a:pt x="1228" y="54"/>
                </a:lnTo>
                <a:lnTo>
                  <a:pt x="1205" y="54"/>
                </a:lnTo>
                <a:lnTo>
                  <a:pt x="1187" y="48"/>
                </a:lnTo>
                <a:lnTo>
                  <a:pt x="1175" y="42"/>
                </a:lnTo>
                <a:lnTo>
                  <a:pt x="1157" y="42"/>
                </a:lnTo>
                <a:lnTo>
                  <a:pt x="1139" y="36"/>
                </a:lnTo>
                <a:lnTo>
                  <a:pt x="1122" y="30"/>
                </a:lnTo>
                <a:lnTo>
                  <a:pt x="1110" y="30"/>
                </a:lnTo>
                <a:lnTo>
                  <a:pt x="1092" y="24"/>
                </a:lnTo>
                <a:lnTo>
                  <a:pt x="1080" y="24"/>
                </a:lnTo>
                <a:lnTo>
                  <a:pt x="1062" y="18"/>
                </a:lnTo>
                <a:lnTo>
                  <a:pt x="1050" y="18"/>
                </a:lnTo>
                <a:lnTo>
                  <a:pt x="1033" y="18"/>
                </a:lnTo>
                <a:lnTo>
                  <a:pt x="1021" y="12"/>
                </a:lnTo>
                <a:lnTo>
                  <a:pt x="1009" y="12"/>
                </a:lnTo>
                <a:lnTo>
                  <a:pt x="997" y="12"/>
                </a:lnTo>
                <a:lnTo>
                  <a:pt x="985" y="12"/>
                </a:lnTo>
                <a:lnTo>
                  <a:pt x="973" y="6"/>
                </a:lnTo>
                <a:lnTo>
                  <a:pt x="961" y="6"/>
                </a:lnTo>
                <a:lnTo>
                  <a:pt x="949" y="6"/>
                </a:lnTo>
                <a:lnTo>
                  <a:pt x="938" y="6"/>
                </a:lnTo>
                <a:lnTo>
                  <a:pt x="926" y="6"/>
                </a:lnTo>
                <a:lnTo>
                  <a:pt x="914" y="6"/>
                </a:lnTo>
                <a:lnTo>
                  <a:pt x="908" y="6"/>
                </a:lnTo>
                <a:lnTo>
                  <a:pt x="896" y="0"/>
                </a:lnTo>
                <a:lnTo>
                  <a:pt x="884" y="0"/>
                </a:lnTo>
                <a:lnTo>
                  <a:pt x="878" y="0"/>
                </a:lnTo>
                <a:lnTo>
                  <a:pt x="866" y="0"/>
                </a:lnTo>
                <a:lnTo>
                  <a:pt x="855" y="0"/>
                </a:lnTo>
                <a:lnTo>
                  <a:pt x="849" y="0"/>
                </a:lnTo>
                <a:lnTo>
                  <a:pt x="837" y="0"/>
                </a:lnTo>
                <a:lnTo>
                  <a:pt x="831" y="0"/>
                </a:lnTo>
                <a:lnTo>
                  <a:pt x="819" y="6"/>
                </a:lnTo>
                <a:lnTo>
                  <a:pt x="813" y="6"/>
                </a:lnTo>
                <a:lnTo>
                  <a:pt x="807" y="6"/>
                </a:lnTo>
                <a:lnTo>
                  <a:pt x="795" y="6"/>
                </a:lnTo>
                <a:lnTo>
                  <a:pt x="789" y="6"/>
                </a:lnTo>
                <a:lnTo>
                  <a:pt x="783" y="6"/>
                </a:lnTo>
                <a:lnTo>
                  <a:pt x="772" y="6"/>
                </a:lnTo>
                <a:lnTo>
                  <a:pt x="766" y="6"/>
                </a:lnTo>
                <a:lnTo>
                  <a:pt x="760" y="6"/>
                </a:lnTo>
                <a:lnTo>
                  <a:pt x="754" y="12"/>
                </a:lnTo>
                <a:lnTo>
                  <a:pt x="742" y="12"/>
                </a:lnTo>
                <a:lnTo>
                  <a:pt x="736" y="12"/>
                </a:lnTo>
                <a:lnTo>
                  <a:pt x="730" y="12"/>
                </a:lnTo>
                <a:lnTo>
                  <a:pt x="724" y="12"/>
                </a:lnTo>
                <a:lnTo>
                  <a:pt x="718" y="18"/>
                </a:lnTo>
                <a:lnTo>
                  <a:pt x="712" y="18"/>
                </a:lnTo>
                <a:lnTo>
                  <a:pt x="706" y="18"/>
                </a:lnTo>
                <a:lnTo>
                  <a:pt x="700" y="18"/>
                </a:lnTo>
                <a:lnTo>
                  <a:pt x="694" y="18"/>
                </a:lnTo>
                <a:lnTo>
                  <a:pt x="688" y="24"/>
                </a:lnTo>
                <a:lnTo>
                  <a:pt x="683" y="24"/>
                </a:lnTo>
                <a:lnTo>
                  <a:pt x="677" y="24"/>
                </a:lnTo>
                <a:lnTo>
                  <a:pt x="671" y="24"/>
                </a:lnTo>
                <a:lnTo>
                  <a:pt x="665" y="30"/>
                </a:lnTo>
                <a:lnTo>
                  <a:pt x="659" y="30"/>
                </a:lnTo>
                <a:lnTo>
                  <a:pt x="653" y="30"/>
                </a:lnTo>
                <a:lnTo>
                  <a:pt x="647" y="30"/>
                </a:lnTo>
                <a:lnTo>
                  <a:pt x="641" y="36"/>
                </a:lnTo>
                <a:lnTo>
                  <a:pt x="635" y="36"/>
                </a:lnTo>
                <a:lnTo>
                  <a:pt x="629" y="36"/>
                </a:lnTo>
                <a:lnTo>
                  <a:pt x="623" y="42"/>
                </a:lnTo>
                <a:lnTo>
                  <a:pt x="617" y="42"/>
                </a:lnTo>
                <a:lnTo>
                  <a:pt x="611" y="42"/>
                </a:lnTo>
                <a:lnTo>
                  <a:pt x="605" y="48"/>
                </a:lnTo>
                <a:lnTo>
                  <a:pt x="599" y="48"/>
                </a:lnTo>
                <a:lnTo>
                  <a:pt x="594" y="54"/>
                </a:lnTo>
                <a:lnTo>
                  <a:pt x="588" y="54"/>
                </a:lnTo>
                <a:lnTo>
                  <a:pt x="582" y="54"/>
                </a:lnTo>
                <a:lnTo>
                  <a:pt x="576" y="60"/>
                </a:lnTo>
                <a:lnTo>
                  <a:pt x="570" y="60"/>
                </a:lnTo>
                <a:lnTo>
                  <a:pt x="564" y="65"/>
                </a:lnTo>
                <a:lnTo>
                  <a:pt x="558" y="65"/>
                </a:lnTo>
                <a:lnTo>
                  <a:pt x="552" y="71"/>
                </a:lnTo>
                <a:lnTo>
                  <a:pt x="546" y="71"/>
                </a:lnTo>
                <a:lnTo>
                  <a:pt x="540" y="77"/>
                </a:lnTo>
                <a:lnTo>
                  <a:pt x="534" y="77"/>
                </a:lnTo>
                <a:lnTo>
                  <a:pt x="528" y="77"/>
                </a:lnTo>
                <a:lnTo>
                  <a:pt x="528" y="83"/>
                </a:lnTo>
                <a:lnTo>
                  <a:pt x="522" y="83"/>
                </a:lnTo>
                <a:lnTo>
                  <a:pt x="516" y="83"/>
                </a:lnTo>
                <a:lnTo>
                  <a:pt x="516" y="89"/>
                </a:lnTo>
                <a:lnTo>
                  <a:pt x="510" y="89"/>
                </a:lnTo>
                <a:lnTo>
                  <a:pt x="505" y="95"/>
                </a:lnTo>
                <a:lnTo>
                  <a:pt x="499" y="95"/>
                </a:lnTo>
                <a:lnTo>
                  <a:pt x="499" y="101"/>
                </a:lnTo>
                <a:lnTo>
                  <a:pt x="493" y="101"/>
                </a:lnTo>
                <a:lnTo>
                  <a:pt x="487" y="101"/>
                </a:lnTo>
                <a:lnTo>
                  <a:pt x="487" y="107"/>
                </a:lnTo>
                <a:lnTo>
                  <a:pt x="481" y="107"/>
                </a:lnTo>
                <a:lnTo>
                  <a:pt x="475" y="113"/>
                </a:lnTo>
                <a:lnTo>
                  <a:pt x="469" y="113"/>
                </a:lnTo>
                <a:lnTo>
                  <a:pt x="469" y="119"/>
                </a:lnTo>
                <a:lnTo>
                  <a:pt x="463" y="119"/>
                </a:lnTo>
                <a:lnTo>
                  <a:pt x="457" y="125"/>
                </a:lnTo>
                <a:lnTo>
                  <a:pt x="451" y="125"/>
                </a:lnTo>
                <a:lnTo>
                  <a:pt x="451" y="130"/>
                </a:lnTo>
                <a:lnTo>
                  <a:pt x="445" y="130"/>
                </a:lnTo>
                <a:lnTo>
                  <a:pt x="439" y="136"/>
                </a:lnTo>
                <a:lnTo>
                  <a:pt x="433" y="142"/>
                </a:lnTo>
                <a:lnTo>
                  <a:pt x="427" y="142"/>
                </a:lnTo>
                <a:lnTo>
                  <a:pt x="427" y="148"/>
                </a:lnTo>
                <a:lnTo>
                  <a:pt x="422" y="148"/>
                </a:lnTo>
                <a:lnTo>
                  <a:pt x="416" y="154"/>
                </a:lnTo>
                <a:lnTo>
                  <a:pt x="410" y="160"/>
                </a:lnTo>
                <a:lnTo>
                  <a:pt x="404" y="166"/>
                </a:lnTo>
                <a:lnTo>
                  <a:pt x="398" y="166"/>
                </a:lnTo>
                <a:lnTo>
                  <a:pt x="398" y="172"/>
                </a:lnTo>
                <a:lnTo>
                  <a:pt x="392" y="172"/>
                </a:lnTo>
                <a:lnTo>
                  <a:pt x="392" y="178"/>
                </a:lnTo>
                <a:lnTo>
                  <a:pt x="386" y="178"/>
                </a:lnTo>
                <a:lnTo>
                  <a:pt x="386" y="184"/>
                </a:lnTo>
                <a:lnTo>
                  <a:pt x="380" y="184"/>
                </a:lnTo>
                <a:lnTo>
                  <a:pt x="380" y="190"/>
                </a:lnTo>
                <a:lnTo>
                  <a:pt x="374" y="190"/>
                </a:lnTo>
                <a:lnTo>
                  <a:pt x="368" y="196"/>
                </a:lnTo>
                <a:lnTo>
                  <a:pt x="362" y="201"/>
                </a:lnTo>
                <a:lnTo>
                  <a:pt x="356" y="207"/>
                </a:lnTo>
                <a:lnTo>
                  <a:pt x="350" y="213"/>
                </a:lnTo>
                <a:lnTo>
                  <a:pt x="344" y="219"/>
                </a:lnTo>
                <a:lnTo>
                  <a:pt x="338" y="225"/>
                </a:lnTo>
                <a:lnTo>
                  <a:pt x="333" y="231"/>
                </a:lnTo>
                <a:lnTo>
                  <a:pt x="327" y="237"/>
                </a:lnTo>
                <a:lnTo>
                  <a:pt x="321" y="243"/>
                </a:lnTo>
                <a:lnTo>
                  <a:pt x="321" y="249"/>
                </a:lnTo>
                <a:lnTo>
                  <a:pt x="315" y="249"/>
                </a:lnTo>
                <a:lnTo>
                  <a:pt x="315" y="255"/>
                </a:lnTo>
                <a:lnTo>
                  <a:pt x="309" y="255"/>
                </a:lnTo>
                <a:lnTo>
                  <a:pt x="309" y="261"/>
                </a:lnTo>
                <a:lnTo>
                  <a:pt x="303" y="261"/>
                </a:lnTo>
                <a:lnTo>
                  <a:pt x="303" y="266"/>
                </a:lnTo>
                <a:lnTo>
                  <a:pt x="297" y="266"/>
                </a:lnTo>
                <a:lnTo>
                  <a:pt x="297" y="272"/>
                </a:lnTo>
                <a:lnTo>
                  <a:pt x="291" y="272"/>
                </a:lnTo>
                <a:lnTo>
                  <a:pt x="291" y="278"/>
                </a:lnTo>
                <a:lnTo>
                  <a:pt x="285" y="278"/>
                </a:lnTo>
                <a:lnTo>
                  <a:pt x="285" y="284"/>
                </a:lnTo>
                <a:lnTo>
                  <a:pt x="285" y="290"/>
                </a:lnTo>
                <a:lnTo>
                  <a:pt x="279" y="290"/>
                </a:lnTo>
                <a:lnTo>
                  <a:pt x="279" y="296"/>
                </a:lnTo>
                <a:lnTo>
                  <a:pt x="273" y="296"/>
                </a:lnTo>
                <a:lnTo>
                  <a:pt x="273" y="302"/>
                </a:lnTo>
                <a:lnTo>
                  <a:pt x="267" y="302"/>
                </a:lnTo>
                <a:lnTo>
                  <a:pt x="267" y="308"/>
                </a:lnTo>
                <a:lnTo>
                  <a:pt x="261" y="314"/>
                </a:lnTo>
                <a:lnTo>
                  <a:pt x="261" y="320"/>
                </a:lnTo>
                <a:lnTo>
                  <a:pt x="255" y="320"/>
                </a:lnTo>
                <a:lnTo>
                  <a:pt x="255" y="326"/>
                </a:lnTo>
                <a:lnTo>
                  <a:pt x="249" y="326"/>
                </a:lnTo>
                <a:lnTo>
                  <a:pt x="249" y="332"/>
                </a:lnTo>
                <a:lnTo>
                  <a:pt x="244" y="332"/>
                </a:lnTo>
                <a:lnTo>
                  <a:pt x="244" y="337"/>
                </a:lnTo>
                <a:lnTo>
                  <a:pt x="238" y="343"/>
                </a:lnTo>
                <a:lnTo>
                  <a:pt x="238" y="349"/>
                </a:lnTo>
                <a:lnTo>
                  <a:pt x="232" y="349"/>
                </a:lnTo>
                <a:lnTo>
                  <a:pt x="232" y="355"/>
                </a:lnTo>
                <a:lnTo>
                  <a:pt x="226" y="355"/>
                </a:lnTo>
                <a:lnTo>
                  <a:pt x="226" y="361"/>
                </a:lnTo>
                <a:lnTo>
                  <a:pt x="226" y="367"/>
                </a:lnTo>
                <a:lnTo>
                  <a:pt x="220" y="367"/>
                </a:lnTo>
                <a:lnTo>
                  <a:pt x="220" y="373"/>
                </a:lnTo>
                <a:lnTo>
                  <a:pt x="214" y="373"/>
                </a:lnTo>
                <a:lnTo>
                  <a:pt x="214" y="379"/>
                </a:lnTo>
                <a:lnTo>
                  <a:pt x="214" y="385"/>
                </a:lnTo>
                <a:lnTo>
                  <a:pt x="208" y="385"/>
                </a:lnTo>
                <a:lnTo>
                  <a:pt x="208" y="391"/>
                </a:lnTo>
                <a:lnTo>
                  <a:pt x="202" y="391"/>
                </a:lnTo>
                <a:lnTo>
                  <a:pt x="202" y="397"/>
                </a:lnTo>
                <a:lnTo>
                  <a:pt x="202" y="402"/>
                </a:lnTo>
                <a:lnTo>
                  <a:pt x="196" y="402"/>
                </a:lnTo>
                <a:lnTo>
                  <a:pt x="190" y="408"/>
                </a:lnTo>
                <a:lnTo>
                  <a:pt x="143" y="497"/>
                </a:lnTo>
                <a:lnTo>
                  <a:pt x="113" y="550"/>
                </a:lnTo>
                <a:lnTo>
                  <a:pt x="89" y="592"/>
                </a:lnTo>
                <a:lnTo>
                  <a:pt x="83" y="609"/>
                </a:lnTo>
                <a:lnTo>
                  <a:pt x="72" y="633"/>
                </a:lnTo>
                <a:lnTo>
                  <a:pt x="48" y="675"/>
                </a:lnTo>
                <a:lnTo>
                  <a:pt x="12" y="763"/>
                </a:lnTo>
                <a:lnTo>
                  <a:pt x="0" y="793"/>
                </a:lnTo>
              </a:path>
            </a:pathLst>
          </a:custGeom>
          <a:noFill/>
          <a:ln w="28575"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277" name="Freeform 61"/>
          <p:cNvSpPr>
            <a:spLocks/>
          </p:cNvSpPr>
          <p:nvPr/>
        </p:nvSpPr>
        <p:spPr bwMode="auto">
          <a:xfrm>
            <a:off x="1466850" y="3751263"/>
            <a:ext cx="6618288" cy="1878012"/>
          </a:xfrm>
          <a:custGeom>
            <a:avLst/>
            <a:gdLst>
              <a:gd name="T0" fmla="*/ 2147483647 w 2391"/>
              <a:gd name="T1" fmla="*/ 2147483647 h 686"/>
              <a:gd name="T2" fmla="*/ 2147483647 w 2391"/>
              <a:gd name="T3" fmla="*/ 2147483647 h 686"/>
              <a:gd name="T4" fmla="*/ 2147483647 w 2391"/>
              <a:gd name="T5" fmla="*/ 2147483647 h 686"/>
              <a:gd name="T6" fmla="*/ 2147483647 w 2391"/>
              <a:gd name="T7" fmla="*/ 2147483647 h 686"/>
              <a:gd name="T8" fmla="*/ 2147483647 w 2391"/>
              <a:gd name="T9" fmla="*/ 2147483647 h 686"/>
              <a:gd name="T10" fmla="*/ 2147483647 w 2391"/>
              <a:gd name="T11" fmla="*/ 2147483647 h 686"/>
              <a:gd name="T12" fmla="*/ 2147483647 w 2391"/>
              <a:gd name="T13" fmla="*/ 2147483647 h 686"/>
              <a:gd name="T14" fmla="*/ 2147483647 w 2391"/>
              <a:gd name="T15" fmla="*/ 2147483647 h 686"/>
              <a:gd name="T16" fmla="*/ 2147483647 w 2391"/>
              <a:gd name="T17" fmla="*/ 2147483647 h 686"/>
              <a:gd name="T18" fmla="*/ 2147483647 w 2391"/>
              <a:gd name="T19" fmla="*/ 2147483647 h 686"/>
              <a:gd name="T20" fmla="*/ 2147483647 w 2391"/>
              <a:gd name="T21" fmla="*/ 2147483647 h 686"/>
              <a:gd name="T22" fmla="*/ 2147483647 w 2391"/>
              <a:gd name="T23" fmla="*/ 2147483647 h 686"/>
              <a:gd name="T24" fmla="*/ 2147483647 w 2391"/>
              <a:gd name="T25" fmla="*/ 2147483647 h 686"/>
              <a:gd name="T26" fmla="*/ 2147483647 w 2391"/>
              <a:gd name="T27" fmla="*/ 2147483647 h 686"/>
              <a:gd name="T28" fmla="*/ 2147483647 w 2391"/>
              <a:gd name="T29" fmla="*/ 2147483647 h 686"/>
              <a:gd name="T30" fmla="*/ 2147483647 w 2391"/>
              <a:gd name="T31" fmla="*/ 0 h 686"/>
              <a:gd name="T32" fmla="*/ 2147483647 w 2391"/>
              <a:gd name="T33" fmla="*/ 0 h 686"/>
              <a:gd name="T34" fmla="*/ 2147483647 w 2391"/>
              <a:gd name="T35" fmla="*/ 0 h 686"/>
              <a:gd name="T36" fmla="*/ 2147483647 w 2391"/>
              <a:gd name="T37" fmla="*/ 0 h 686"/>
              <a:gd name="T38" fmla="*/ 2147483647 w 2391"/>
              <a:gd name="T39" fmla="*/ 0 h 686"/>
              <a:gd name="T40" fmla="*/ 2147483647 w 2391"/>
              <a:gd name="T41" fmla="*/ 0 h 686"/>
              <a:gd name="T42" fmla="*/ 2147483647 w 2391"/>
              <a:gd name="T43" fmla="*/ 2147483647 h 686"/>
              <a:gd name="T44" fmla="*/ 2147483647 w 2391"/>
              <a:gd name="T45" fmla="*/ 2147483647 h 686"/>
              <a:gd name="T46" fmla="*/ 2147483647 w 2391"/>
              <a:gd name="T47" fmla="*/ 2147483647 h 686"/>
              <a:gd name="T48" fmla="*/ 2147483647 w 2391"/>
              <a:gd name="T49" fmla="*/ 2147483647 h 686"/>
              <a:gd name="T50" fmla="*/ 2147483647 w 2391"/>
              <a:gd name="T51" fmla="*/ 2147483647 h 686"/>
              <a:gd name="T52" fmla="*/ 2147483647 w 2391"/>
              <a:gd name="T53" fmla="*/ 2147483647 h 686"/>
              <a:gd name="T54" fmla="*/ 2147483647 w 2391"/>
              <a:gd name="T55" fmla="*/ 2147483647 h 686"/>
              <a:gd name="T56" fmla="*/ 2147483647 w 2391"/>
              <a:gd name="T57" fmla="*/ 2147483647 h 686"/>
              <a:gd name="T58" fmla="*/ 2147483647 w 2391"/>
              <a:gd name="T59" fmla="*/ 2147483647 h 686"/>
              <a:gd name="T60" fmla="*/ 2147483647 w 2391"/>
              <a:gd name="T61" fmla="*/ 2147483647 h 686"/>
              <a:gd name="T62" fmla="*/ 2147483647 w 2391"/>
              <a:gd name="T63" fmla="*/ 2147483647 h 686"/>
              <a:gd name="T64" fmla="*/ 2147483647 w 2391"/>
              <a:gd name="T65" fmla="*/ 2147483647 h 686"/>
              <a:gd name="T66" fmla="*/ 2147483647 w 2391"/>
              <a:gd name="T67" fmla="*/ 2147483647 h 686"/>
              <a:gd name="T68" fmla="*/ 2147483647 w 2391"/>
              <a:gd name="T69" fmla="*/ 2147483647 h 686"/>
              <a:gd name="T70" fmla="*/ 2147483647 w 2391"/>
              <a:gd name="T71" fmla="*/ 2147483647 h 686"/>
              <a:gd name="T72" fmla="*/ 2147483647 w 2391"/>
              <a:gd name="T73" fmla="*/ 2147483647 h 686"/>
              <a:gd name="T74" fmla="*/ 2147483647 w 2391"/>
              <a:gd name="T75" fmla="*/ 2147483647 h 686"/>
              <a:gd name="T76" fmla="*/ 2147483647 w 2391"/>
              <a:gd name="T77" fmla="*/ 2147483647 h 686"/>
              <a:gd name="T78" fmla="*/ 2147483647 w 2391"/>
              <a:gd name="T79" fmla="*/ 2147483647 h 686"/>
              <a:gd name="T80" fmla="*/ 2147483647 w 2391"/>
              <a:gd name="T81" fmla="*/ 2147483647 h 686"/>
              <a:gd name="T82" fmla="*/ 2147483647 w 2391"/>
              <a:gd name="T83" fmla="*/ 2147483647 h 686"/>
              <a:gd name="T84" fmla="*/ 2147483647 w 2391"/>
              <a:gd name="T85" fmla="*/ 2147483647 h 686"/>
              <a:gd name="T86" fmla="*/ 2147483647 w 2391"/>
              <a:gd name="T87" fmla="*/ 2147483647 h 686"/>
              <a:gd name="T88" fmla="*/ 2147483647 w 2391"/>
              <a:gd name="T89" fmla="*/ 2147483647 h 686"/>
              <a:gd name="T90" fmla="*/ 2147483647 w 2391"/>
              <a:gd name="T91" fmla="*/ 2147483647 h 686"/>
              <a:gd name="T92" fmla="*/ 2147483647 w 2391"/>
              <a:gd name="T93" fmla="*/ 2147483647 h 686"/>
              <a:gd name="T94" fmla="*/ 2147483647 w 2391"/>
              <a:gd name="T95" fmla="*/ 2147483647 h 686"/>
              <a:gd name="T96" fmla="*/ 2147483647 w 2391"/>
              <a:gd name="T97" fmla="*/ 2147483647 h 686"/>
              <a:gd name="T98" fmla="*/ 2147483647 w 2391"/>
              <a:gd name="T99" fmla="*/ 2147483647 h 686"/>
              <a:gd name="T100" fmla="*/ 2147483647 w 2391"/>
              <a:gd name="T101" fmla="*/ 2147483647 h 686"/>
              <a:gd name="T102" fmla="*/ 2147483647 w 2391"/>
              <a:gd name="T103" fmla="*/ 2147483647 h 686"/>
              <a:gd name="T104" fmla="*/ 2147483647 w 2391"/>
              <a:gd name="T105" fmla="*/ 2147483647 h 686"/>
              <a:gd name="T106" fmla="*/ 2147483647 w 2391"/>
              <a:gd name="T107" fmla="*/ 2147483647 h 68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2391"/>
              <a:gd name="T163" fmla="*/ 0 h 686"/>
              <a:gd name="T164" fmla="*/ 2391 w 2391"/>
              <a:gd name="T165" fmla="*/ 686 h 68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2391" h="686">
                <a:moveTo>
                  <a:pt x="2391" y="449"/>
                </a:moveTo>
                <a:lnTo>
                  <a:pt x="2320" y="431"/>
                </a:lnTo>
                <a:lnTo>
                  <a:pt x="2255" y="420"/>
                </a:lnTo>
                <a:lnTo>
                  <a:pt x="2195" y="402"/>
                </a:lnTo>
                <a:lnTo>
                  <a:pt x="2136" y="384"/>
                </a:lnTo>
                <a:lnTo>
                  <a:pt x="2083" y="366"/>
                </a:lnTo>
                <a:lnTo>
                  <a:pt x="2029" y="355"/>
                </a:lnTo>
                <a:lnTo>
                  <a:pt x="1982" y="337"/>
                </a:lnTo>
                <a:lnTo>
                  <a:pt x="1934" y="325"/>
                </a:lnTo>
                <a:lnTo>
                  <a:pt x="1887" y="313"/>
                </a:lnTo>
                <a:lnTo>
                  <a:pt x="1845" y="295"/>
                </a:lnTo>
                <a:lnTo>
                  <a:pt x="1804" y="284"/>
                </a:lnTo>
                <a:lnTo>
                  <a:pt x="1762" y="272"/>
                </a:lnTo>
                <a:lnTo>
                  <a:pt x="1727" y="260"/>
                </a:lnTo>
                <a:lnTo>
                  <a:pt x="1691" y="248"/>
                </a:lnTo>
                <a:lnTo>
                  <a:pt x="1655" y="236"/>
                </a:lnTo>
                <a:lnTo>
                  <a:pt x="1620" y="225"/>
                </a:lnTo>
                <a:lnTo>
                  <a:pt x="1590" y="213"/>
                </a:lnTo>
                <a:lnTo>
                  <a:pt x="1561" y="201"/>
                </a:lnTo>
                <a:lnTo>
                  <a:pt x="1531" y="189"/>
                </a:lnTo>
                <a:lnTo>
                  <a:pt x="1501" y="183"/>
                </a:lnTo>
                <a:lnTo>
                  <a:pt x="1472" y="171"/>
                </a:lnTo>
                <a:lnTo>
                  <a:pt x="1448" y="165"/>
                </a:lnTo>
                <a:lnTo>
                  <a:pt x="1424" y="154"/>
                </a:lnTo>
                <a:lnTo>
                  <a:pt x="1394" y="148"/>
                </a:lnTo>
                <a:lnTo>
                  <a:pt x="1371" y="136"/>
                </a:lnTo>
                <a:lnTo>
                  <a:pt x="1347" y="130"/>
                </a:lnTo>
                <a:lnTo>
                  <a:pt x="1329" y="124"/>
                </a:lnTo>
                <a:lnTo>
                  <a:pt x="1305" y="112"/>
                </a:lnTo>
                <a:lnTo>
                  <a:pt x="1288" y="106"/>
                </a:lnTo>
                <a:lnTo>
                  <a:pt x="1264" y="100"/>
                </a:lnTo>
                <a:lnTo>
                  <a:pt x="1246" y="94"/>
                </a:lnTo>
                <a:lnTo>
                  <a:pt x="1228" y="89"/>
                </a:lnTo>
                <a:lnTo>
                  <a:pt x="1205" y="83"/>
                </a:lnTo>
                <a:lnTo>
                  <a:pt x="1187" y="77"/>
                </a:lnTo>
                <a:lnTo>
                  <a:pt x="1175" y="71"/>
                </a:lnTo>
                <a:lnTo>
                  <a:pt x="1157" y="71"/>
                </a:lnTo>
                <a:lnTo>
                  <a:pt x="1139" y="65"/>
                </a:lnTo>
                <a:lnTo>
                  <a:pt x="1122" y="59"/>
                </a:lnTo>
                <a:lnTo>
                  <a:pt x="1110" y="53"/>
                </a:lnTo>
                <a:lnTo>
                  <a:pt x="1092" y="53"/>
                </a:lnTo>
                <a:lnTo>
                  <a:pt x="1080" y="47"/>
                </a:lnTo>
                <a:lnTo>
                  <a:pt x="1062" y="41"/>
                </a:lnTo>
                <a:lnTo>
                  <a:pt x="1050" y="41"/>
                </a:lnTo>
                <a:lnTo>
                  <a:pt x="1033" y="35"/>
                </a:lnTo>
                <a:lnTo>
                  <a:pt x="1021" y="35"/>
                </a:lnTo>
                <a:lnTo>
                  <a:pt x="1009" y="29"/>
                </a:lnTo>
                <a:lnTo>
                  <a:pt x="997" y="29"/>
                </a:lnTo>
                <a:lnTo>
                  <a:pt x="985" y="23"/>
                </a:lnTo>
                <a:lnTo>
                  <a:pt x="973" y="23"/>
                </a:lnTo>
                <a:lnTo>
                  <a:pt x="961" y="18"/>
                </a:lnTo>
                <a:lnTo>
                  <a:pt x="949" y="18"/>
                </a:lnTo>
                <a:lnTo>
                  <a:pt x="938" y="18"/>
                </a:lnTo>
                <a:lnTo>
                  <a:pt x="926" y="12"/>
                </a:lnTo>
                <a:lnTo>
                  <a:pt x="914" y="12"/>
                </a:lnTo>
                <a:lnTo>
                  <a:pt x="908" y="12"/>
                </a:lnTo>
                <a:lnTo>
                  <a:pt x="896" y="12"/>
                </a:lnTo>
                <a:lnTo>
                  <a:pt x="884" y="6"/>
                </a:lnTo>
                <a:lnTo>
                  <a:pt x="878" y="6"/>
                </a:lnTo>
                <a:lnTo>
                  <a:pt x="866" y="6"/>
                </a:lnTo>
                <a:lnTo>
                  <a:pt x="855" y="6"/>
                </a:lnTo>
                <a:lnTo>
                  <a:pt x="849" y="6"/>
                </a:lnTo>
                <a:lnTo>
                  <a:pt x="837" y="0"/>
                </a:lnTo>
                <a:lnTo>
                  <a:pt x="831" y="0"/>
                </a:lnTo>
                <a:lnTo>
                  <a:pt x="819" y="0"/>
                </a:lnTo>
                <a:lnTo>
                  <a:pt x="813" y="0"/>
                </a:lnTo>
                <a:lnTo>
                  <a:pt x="807" y="0"/>
                </a:lnTo>
                <a:lnTo>
                  <a:pt x="795" y="0"/>
                </a:lnTo>
                <a:lnTo>
                  <a:pt x="789" y="0"/>
                </a:lnTo>
                <a:lnTo>
                  <a:pt x="783" y="0"/>
                </a:lnTo>
                <a:lnTo>
                  <a:pt x="772" y="0"/>
                </a:lnTo>
                <a:lnTo>
                  <a:pt x="766" y="0"/>
                </a:lnTo>
                <a:lnTo>
                  <a:pt x="760" y="0"/>
                </a:lnTo>
                <a:lnTo>
                  <a:pt x="754" y="0"/>
                </a:lnTo>
                <a:lnTo>
                  <a:pt x="742" y="0"/>
                </a:lnTo>
                <a:lnTo>
                  <a:pt x="736" y="0"/>
                </a:lnTo>
                <a:lnTo>
                  <a:pt x="730" y="0"/>
                </a:lnTo>
                <a:lnTo>
                  <a:pt x="724" y="0"/>
                </a:lnTo>
                <a:lnTo>
                  <a:pt x="718" y="0"/>
                </a:lnTo>
                <a:lnTo>
                  <a:pt x="712" y="0"/>
                </a:lnTo>
                <a:lnTo>
                  <a:pt x="706" y="0"/>
                </a:lnTo>
                <a:lnTo>
                  <a:pt x="700" y="0"/>
                </a:lnTo>
                <a:lnTo>
                  <a:pt x="694" y="0"/>
                </a:lnTo>
                <a:lnTo>
                  <a:pt x="688" y="0"/>
                </a:lnTo>
                <a:lnTo>
                  <a:pt x="683" y="0"/>
                </a:lnTo>
                <a:lnTo>
                  <a:pt x="677" y="0"/>
                </a:lnTo>
                <a:lnTo>
                  <a:pt x="671" y="6"/>
                </a:lnTo>
                <a:lnTo>
                  <a:pt x="665" y="6"/>
                </a:lnTo>
                <a:lnTo>
                  <a:pt x="659" y="6"/>
                </a:lnTo>
                <a:lnTo>
                  <a:pt x="653" y="6"/>
                </a:lnTo>
                <a:lnTo>
                  <a:pt x="647" y="6"/>
                </a:lnTo>
                <a:lnTo>
                  <a:pt x="641" y="6"/>
                </a:lnTo>
                <a:lnTo>
                  <a:pt x="635" y="6"/>
                </a:lnTo>
                <a:lnTo>
                  <a:pt x="629" y="6"/>
                </a:lnTo>
                <a:lnTo>
                  <a:pt x="629" y="12"/>
                </a:lnTo>
                <a:lnTo>
                  <a:pt x="623" y="12"/>
                </a:lnTo>
                <a:lnTo>
                  <a:pt x="617" y="12"/>
                </a:lnTo>
                <a:lnTo>
                  <a:pt x="611" y="12"/>
                </a:lnTo>
                <a:lnTo>
                  <a:pt x="605" y="12"/>
                </a:lnTo>
                <a:lnTo>
                  <a:pt x="599" y="18"/>
                </a:lnTo>
                <a:lnTo>
                  <a:pt x="594" y="18"/>
                </a:lnTo>
                <a:lnTo>
                  <a:pt x="588" y="18"/>
                </a:lnTo>
                <a:lnTo>
                  <a:pt x="582" y="18"/>
                </a:lnTo>
                <a:lnTo>
                  <a:pt x="576" y="23"/>
                </a:lnTo>
                <a:lnTo>
                  <a:pt x="570" y="23"/>
                </a:lnTo>
                <a:lnTo>
                  <a:pt x="564" y="23"/>
                </a:lnTo>
                <a:lnTo>
                  <a:pt x="558" y="23"/>
                </a:lnTo>
                <a:lnTo>
                  <a:pt x="558" y="29"/>
                </a:lnTo>
                <a:lnTo>
                  <a:pt x="552" y="29"/>
                </a:lnTo>
                <a:lnTo>
                  <a:pt x="546" y="29"/>
                </a:lnTo>
                <a:lnTo>
                  <a:pt x="540" y="29"/>
                </a:lnTo>
                <a:lnTo>
                  <a:pt x="534" y="35"/>
                </a:lnTo>
                <a:lnTo>
                  <a:pt x="528" y="35"/>
                </a:lnTo>
                <a:lnTo>
                  <a:pt x="522" y="41"/>
                </a:lnTo>
                <a:lnTo>
                  <a:pt x="516" y="41"/>
                </a:lnTo>
                <a:lnTo>
                  <a:pt x="510" y="41"/>
                </a:lnTo>
                <a:lnTo>
                  <a:pt x="505" y="47"/>
                </a:lnTo>
                <a:lnTo>
                  <a:pt x="499" y="47"/>
                </a:lnTo>
                <a:lnTo>
                  <a:pt x="493" y="53"/>
                </a:lnTo>
                <a:lnTo>
                  <a:pt x="487" y="53"/>
                </a:lnTo>
                <a:lnTo>
                  <a:pt x="481" y="53"/>
                </a:lnTo>
                <a:lnTo>
                  <a:pt x="481" y="59"/>
                </a:lnTo>
                <a:lnTo>
                  <a:pt x="475" y="59"/>
                </a:lnTo>
                <a:lnTo>
                  <a:pt x="469" y="59"/>
                </a:lnTo>
                <a:lnTo>
                  <a:pt x="469" y="65"/>
                </a:lnTo>
                <a:lnTo>
                  <a:pt x="463" y="65"/>
                </a:lnTo>
                <a:lnTo>
                  <a:pt x="457" y="71"/>
                </a:lnTo>
                <a:lnTo>
                  <a:pt x="451" y="71"/>
                </a:lnTo>
                <a:lnTo>
                  <a:pt x="445" y="71"/>
                </a:lnTo>
                <a:lnTo>
                  <a:pt x="445" y="77"/>
                </a:lnTo>
                <a:lnTo>
                  <a:pt x="439" y="77"/>
                </a:lnTo>
                <a:lnTo>
                  <a:pt x="433" y="83"/>
                </a:lnTo>
                <a:lnTo>
                  <a:pt x="427" y="83"/>
                </a:lnTo>
                <a:lnTo>
                  <a:pt x="427" y="89"/>
                </a:lnTo>
                <a:lnTo>
                  <a:pt x="422" y="89"/>
                </a:lnTo>
                <a:lnTo>
                  <a:pt x="416" y="89"/>
                </a:lnTo>
                <a:lnTo>
                  <a:pt x="416" y="94"/>
                </a:lnTo>
                <a:lnTo>
                  <a:pt x="410" y="94"/>
                </a:lnTo>
                <a:lnTo>
                  <a:pt x="410" y="100"/>
                </a:lnTo>
                <a:lnTo>
                  <a:pt x="404" y="100"/>
                </a:lnTo>
                <a:lnTo>
                  <a:pt x="398" y="106"/>
                </a:lnTo>
                <a:lnTo>
                  <a:pt x="392" y="106"/>
                </a:lnTo>
                <a:lnTo>
                  <a:pt x="392" y="112"/>
                </a:lnTo>
                <a:lnTo>
                  <a:pt x="386" y="112"/>
                </a:lnTo>
                <a:lnTo>
                  <a:pt x="386" y="118"/>
                </a:lnTo>
                <a:lnTo>
                  <a:pt x="380" y="118"/>
                </a:lnTo>
                <a:lnTo>
                  <a:pt x="374" y="118"/>
                </a:lnTo>
                <a:lnTo>
                  <a:pt x="374" y="124"/>
                </a:lnTo>
                <a:lnTo>
                  <a:pt x="368" y="124"/>
                </a:lnTo>
                <a:lnTo>
                  <a:pt x="368" y="130"/>
                </a:lnTo>
                <a:lnTo>
                  <a:pt x="362" y="130"/>
                </a:lnTo>
                <a:lnTo>
                  <a:pt x="362" y="136"/>
                </a:lnTo>
                <a:lnTo>
                  <a:pt x="356" y="136"/>
                </a:lnTo>
                <a:lnTo>
                  <a:pt x="350" y="136"/>
                </a:lnTo>
                <a:lnTo>
                  <a:pt x="350" y="142"/>
                </a:lnTo>
                <a:lnTo>
                  <a:pt x="344" y="142"/>
                </a:lnTo>
                <a:lnTo>
                  <a:pt x="344" y="148"/>
                </a:lnTo>
                <a:lnTo>
                  <a:pt x="338" y="148"/>
                </a:lnTo>
                <a:lnTo>
                  <a:pt x="338" y="154"/>
                </a:lnTo>
                <a:lnTo>
                  <a:pt x="333" y="154"/>
                </a:lnTo>
                <a:lnTo>
                  <a:pt x="333" y="159"/>
                </a:lnTo>
                <a:lnTo>
                  <a:pt x="327" y="159"/>
                </a:lnTo>
                <a:lnTo>
                  <a:pt x="327" y="165"/>
                </a:lnTo>
                <a:lnTo>
                  <a:pt x="321" y="165"/>
                </a:lnTo>
                <a:lnTo>
                  <a:pt x="321" y="171"/>
                </a:lnTo>
                <a:lnTo>
                  <a:pt x="315" y="171"/>
                </a:lnTo>
                <a:lnTo>
                  <a:pt x="315" y="177"/>
                </a:lnTo>
                <a:lnTo>
                  <a:pt x="309" y="177"/>
                </a:lnTo>
                <a:lnTo>
                  <a:pt x="309" y="183"/>
                </a:lnTo>
                <a:lnTo>
                  <a:pt x="303" y="183"/>
                </a:lnTo>
                <a:lnTo>
                  <a:pt x="303" y="189"/>
                </a:lnTo>
                <a:lnTo>
                  <a:pt x="297" y="189"/>
                </a:lnTo>
                <a:lnTo>
                  <a:pt x="297" y="195"/>
                </a:lnTo>
                <a:lnTo>
                  <a:pt x="291" y="195"/>
                </a:lnTo>
                <a:lnTo>
                  <a:pt x="291" y="201"/>
                </a:lnTo>
                <a:lnTo>
                  <a:pt x="285" y="201"/>
                </a:lnTo>
                <a:lnTo>
                  <a:pt x="285" y="207"/>
                </a:lnTo>
                <a:lnTo>
                  <a:pt x="279" y="207"/>
                </a:lnTo>
                <a:lnTo>
                  <a:pt x="279" y="213"/>
                </a:lnTo>
                <a:lnTo>
                  <a:pt x="273" y="213"/>
                </a:lnTo>
                <a:lnTo>
                  <a:pt x="273" y="219"/>
                </a:lnTo>
                <a:lnTo>
                  <a:pt x="267" y="219"/>
                </a:lnTo>
                <a:lnTo>
                  <a:pt x="267" y="225"/>
                </a:lnTo>
                <a:lnTo>
                  <a:pt x="261" y="225"/>
                </a:lnTo>
                <a:lnTo>
                  <a:pt x="261" y="230"/>
                </a:lnTo>
                <a:lnTo>
                  <a:pt x="255" y="230"/>
                </a:lnTo>
                <a:lnTo>
                  <a:pt x="255" y="236"/>
                </a:lnTo>
                <a:lnTo>
                  <a:pt x="249" y="242"/>
                </a:lnTo>
                <a:lnTo>
                  <a:pt x="249" y="248"/>
                </a:lnTo>
                <a:lnTo>
                  <a:pt x="244" y="248"/>
                </a:lnTo>
                <a:lnTo>
                  <a:pt x="244" y="254"/>
                </a:lnTo>
                <a:lnTo>
                  <a:pt x="238" y="254"/>
                </a:lnTo>
                <a:lnTo>
                  <a:pt x="238" y="260"/>
                </a:lnTo>
                <a:lnTo>
                  <a:pt x="232" y="260"/>
                </a:lnTo>
                <a:lnTo>
                  <a:pt x="232" y="266"/>
                </a:lnTo>
                <a:lnTo>
                  <a:pt x="226" y="266"/>
                </a:lnTo>
                <a:lnTo>
                  <a:pt x="226" y="272"/>
                </a:lnTo>
                <a:lnTo>
                  <a:pt x="226" y="278"/>
                </a:lnTo>
                <a:lnTo>
                  <a:pt x="220" y="278"/>
                </a:lnTo>
                <a:lnTo>
                  <a:pt x="220" y="284"/>
                </a:lnTo>
                <a:lnTo>
                  <a:pt x="214" y="284"/>
                </a:lnTo>
                <a:lnTo>
                  <a:pt x="214" y="290"/>
                </a:lnTo>
                <a:lnTo>
                  <a:pt x="208" y="290"/>
                </a:lnTo>
                <a:lnTo>
                  <a:pt x="208" y="295"/>
                </a:lnTo>
                <a:lnTo>
                  <a:pt x="208" y="301"/>
                </a:lnTo>
                <a:lnTo>
                  <a:pt x="202" y="301"/>
                </a:lnTo>
                <a:lnTo>
                  <a:pt x="202" y="307"/>
                </a:lnTo>
                <a:lnTo>
                  <a:pt x="196" y="307"/>
                </a:lnTo>
                <a:lnTo>
                  <a:pt x="190" y="319"/>
                </a:lnTo>
                <a:lnTo>
                  <a:pt x="143" y="396"/>
                </a:lnTo>
                <a:lnTo>
                  <a:pt x="113" y="449"/>
                </a:lnTo>
                <a:lnTo>
                  <a:pt x="89" y="491"/>
                </a:lnTo>
                <a:lnTo>
                  <a:pt x="83" y="502"/>
                </a:lnTo>
                <a:lnTo>
                  <a:pt x="72" y="526"/>
                </a:lnTo>
                <a:lnTo>
                  <a:pt x="48" y="573"/>
                </a:lnTo>
                <a:lnTo>
                  <a:pt x="12" y="656"/>
                </a:lnTo>
                <a:lnTo>
                  <a:pt x="0" y="686"/>
                </a:lnTo>
              </a:path>
            </a:pathLst>
          </a:custGeom>
          <a:noFill/>
          <a:ln w="28575"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278" name="Freeform 62"/>
          <p:cNvSpPr>
            <a:spLocks/>
          </p:cNvSpPr>
          <p:nvPr/>
        </p:nvSpPr>
        <p:spPr bwMode="auto">
          <a:xfrm>
            <a:off x="1466850" y="3962400"/>
            <a:ext cx="6618288" cy="1666875"/>
          </a:xfrm>
          <a:custGeom>
            <a:avLst/>
            <a:gdLst>
              <a:gd name="T0" fmla="*/ 2147483647 w 2391"/>
              <a:gd name="T1" fmla="*/ 2147483647 h 609"/>
              <a:gd name="T2" fmla="*/ 2147483647 w 2391"/>
              <a:gd name="T3" fmla="*/ 2147483647 h 609"/>
              <a:gd name="T4" fmla="*/ 2147483647 w 2391"/>
              <a:gd name="T5" fmla="*/ 2147483647 h 609"/>
              <a:gd name="T6" fmla="*/ 2147483647 w 2391"/>
              <a:gd name="T7" fmla="*/ 2147483647 h 609"/>
              <a:gd name="T8" fmla="*/ 2147483647 w 2391"/>
              <a:gd name="T9" fmla="*/ 2147483647 h 609"/>
              <a:gd name="T10" fmla="*/ 2147483647 w 2391"/>
              <a:gd name="T11" fmla="*/ 2147483647 h 609"/>
              <a:gd name="T12" fmla="*/ 2147483647 w 2391"/>
              <a:gd name="T13" fmla="*/ 2147483647 h 609"/>
              <a:gd name="T14" fmla="*/ 2147483647 w 2391"/>
              <a:gd name="T15" fmla="*/ 2147483647 h 609"/>
              <a:gd name="T16" fmla="*/ 2147483647 w 2391"/>
              <a:gd name="T17" fmla="*/ 2147483647 h 609"/>
              <a:gd name="T18" fmla="*/ 2147483647 w 2391"/>
              <a:gd name="T19" fmla="*/ 2147483647 h 609"/>
              <a:gd name="T20" fmla="*/ 2147483647 w 2391"/>
              <a:gd name="T21" fmla="*/ 2147483647 h 609"/>
              <a:gd name="T22" fmla="*/ 2147483647 w 2391"/>
              <a:gd name="T23" fmla="*/ 2147483647 h 609"/>
              <a:gd name="T24" fmla="*/ 2147483647 w 2391"/>
              <a:gd name="T25" fmla="*/ 2147483647 h 609"/>
              <a:gd name="T26" fmla="*/ 2147483647 w 2391"/>
              <a:gd name="T27" fmla="*/ 2147483647 h 609"/>
              <a:gd name="T28" fmla="*/ 2147483647 w 2391"/>
              <a:gd name="T29" fmla="*/ 2147483647 h 609"/>
              <a:gd name="T30" fmla="*/ 2147483647 w 2391"/>
              <a:gd name="T31" fmla="*/ 2147483647 h 609"/>
              <a:gd name="T32" fmla="*/ 2147483647 w 2391"/>
              <a:gd name="T33" fmla="*/ 2147483647 h 609"/>
              <a:gd name="T34" fmla="*/ 2147483647 w 2391"/>
              <a:gd name="T35" fmla="*/ 2147483647 h 609"/>
              <a:gd name="T36" fmla="*/ 2147483647 w 2391"/>
              <a:gd name="T37" fmla="*/ 2147483647 h 609"/>
              <a:gd name="T38" fmla="*/ 2147483647 w 2391"/>
              <a:gd name="T39" fmla="*/ 0 h 609"/>
              <a:gd name="T40" fmla="*/ 2147483647 w 2391"/>
              <a:gd name="T41" fmla="*/ 0 h 609"/>
              <a:gd name="T42" fmla="*/ 2147483647 w 2391"/>
              <a:gd name="T43" fmla="*/ 0 h 609"/>
              <a:gd name="T44" fmla="*/ 2147483647 w 2391"/>
              <a:gd name="T45" fmla="*/ 0 h 609"/>
              <a:gd name="T46" fmla="*/ 2147483647 w 2391"/>
              <a:gd name="T47" fmla="*/ 2147483647 h 609"/>
              <a:gd name="T48" fmla="*/ 2147483647 w 2391"/>
              <a:gd name="T49" fmla="*/ 2147483647 h 609"/>
              <a:gd name="T50" fmla="*/ 2147483647 w 2391"/>
              <a:gd name="T51" fmla="*/ 2147483647 h 609"/>
              <a:gd name="T52" fmla="*/ 2147483647 w 2391"/>
              <a:gd name="T53" fmla="*/ 2147483647 h 609"/>
              <a:gd name="T54" fmla="*/ 2147483647 w 2391"/>
              <a:gd name="T55" fmla="*/ 2147483647 h 609"/>
              <a:gd name="T56" fmla="*/ 2147483647 w 2391"/>
              <a:gd name="T57" fmla="*/ 2147483647 h 609"/>
              <a:gd name="T58" fmla="*/ 2147483647 w 2391"/>
              <a:gd name="T59" fmla="*/ 2147483647 h 609"/>
              <a:gd name="T60" fmla="*/ 2147483647 w 2391"/>
              <a:gd name="T61" fmla="*/ 2147483647 h 609"/>
              <a:gd name="T62" fmla="*/ 2147483647 w 2391"/>
              <a:gd name="T63" fmla="*/ 2147483647 h 609"/>
              <a:gd name="T64" fmla="*/ 2147483647 w 2391"/>
              <a:gd name="T65" fmla="*/ 2147483647 h 609"/>
              <a:gd name="T66" fmla="*/ 2147483647 w 2391"/>
              <a:gd name="T67" fmla="*/ 2147483647 h 609"/>
              <a:gd name="T68" fmla="*/ 2147483647 w 2391"/>
              <a:gd name="T69" fmla="*/ 2147483647 h 609"/>
              <a:gd name="T70" fmla="*/ 2147483647 w 2391"/>
              <a:gd name="T71" fmla="*/ 2147483647 h 609"/>
              <a:gd name="T72" fmla="*/ 2147483647 w 2391"/>
              <a:gd name="T73" fmla="*/ 2147483647 h 609"/>
              <a:gd name="T74" fmla="*/ 2147483647 w 2391"/>
              <a:gd name="T75" fmla="*/ 2147483647 h 609"/>
              <a:gd name="T76" fmla="*/ 2147483647 w 2391"/>
              <a:gd name="T77" fmla="*/ 2147483647 h 609"/>
              <a:gd name="T78" fmla="*/ 2147483647 w 2391"/>
              <a:gd name="T79" fmla="*/ 2147483647 h 609"/>
              <a:gd name="T80" fmla="*/ 2147483647 w 2391"/>
              <a:gd name="T81" fmla="*/ 2147483647 h 609"/>
              <a:gd name="T82" fmla="*/ 2147483647 w 2391"/>
              <a:gd name="T83" fmla="*/ 2147483647 h 609"/>
              <a:gd name="T84" fmla="*/ 2147483647 w 2391"/>
              <a:gd name="T85" fmla="*/ 2147483647 h 609"/>
              <a:gd name="T86" fmla="*/ 2147483647 w 2391"/>
              <a:gd name="T87" fmla="*/ 2147483647 h 609"/>
              <a:gd name="T88" fmla="*/ 2147483647 w 2391"/>
              <a:gd name="T89" fmla="*/ 2147483647 h 609"/>
              <a:gd name="T90" fmla="*/ 2147483647 w 2391"/>
              <a:gd name="T91" fmla="*/ 2147483647 h 609"/>
              <a:gd name="T92" fmla="*/ 2147483647 w 2391"/>
              <a:gd name="T93" fmla="*/ 2147483647 h 609"/>
              <a:gd name="T94" fmla="*/ 2147483647 w 2391"/>
              <a:gd name="T95" fmla="*/ 2147483647 h 609"/>
              <a:gd name="T96" fmla="*/ 2147483647 w 2391"/>
              <a:gd name="T97" fmla="*/ 2147483647 h 609"/>
              <a:gd name="T98" fmla="*/ 2147483647 w 2391"/>
              <a:gd name="T99" fmla="*/ 2147483647 h 609"/>
              <a:gd name="T100" fmla="*/ 2147483647 w 2391"/>
              <a:gd name="T101" fmla="*/ 2147483647 h 609"/>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2391"/>
              <a:gd name="T154" fmla="*/ 0 h 609"/>
              <a:gd name="T155" fmla="*/ 2391 w 2391"/>
              <a:gd name="T156" fmla="*/ 609 h 609"/>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2391" h="609">
                <a:moveTo>
                  <a:pt x="2391" y="461"/>
                </a:moveTo>
                <a:lnTo>
                  <a:pt x="2320" y="443"/>
                </a:lnTo>
                <a:lnTo>
                  <a:pt x="2255" y="431"/>
                </a:lnTo>
                <a:lnTo>
                  <a:pt x="2195" y="420"/>
                </a:lnTo>
                <a:lnTo>
                  <a:pt x="2136" y="408"/>
                </a:lnTo>
                <a:lnTo>
                  <a:pt x="2083" y="390"/>
                </a:lnTo>
                <a:lnTo>
                  <a:pt x="2029" y="378"/>
                </a:lnTo>
                <a:lnTo>
                  <a:pt x="1982" y="366"/>
                </a:lnTo>
                <a:lnTo>
                  <a:pt x="1934" y="354"/>
                </a:lnTo>
                <a:lnTo>
                  <a:pt x="1887" y="343"/>
                </a:lnTo>
                <a:lnTo>
                  <a:pt x="1845" y="331"/>
                </a:lnTo>
                <a:lnTo>
                  <a:pt x="1804" y="319"/>
                </a:lnTo>
                <a:lnTo>
                  <a:pt x="1762" y="307"/>
                </a:lnTo>
                <a:lnTo>
                  <a:pt x="1727" y="295"/>
                </a:lnTo>
                <a:lnTo>
                  <a:pt x="1691" y="284"/>
                </a:lnTo>
                <a:lnTo>
                  <a:pt x="1655" y="272"/>
                </a:lnTo>
                <a:lnTo>
                  <a:pt x="1620" y="260"/>
                </a:lnTo>
                <a:lnTo>
                  <a:pt x="1590" y="248"/>
                </a:lnTo>
                <a:lnTo>
                  <a:pt x="1561" y="242"/>
                </a:lnTo>
                <a:lnTo>
                  <a:pt x="1531" y="230"/>
                </a:lnTo>
                <a:lnTo>
                  <a:pt x="1501" y="218"/>
                </a:lnTo>
                <a:lnTo>
                  <a:pt x="1472" y="213"/>
                </a:lnTo>
                <a:lnTo>
                  <a:pt x="1448" y="201"/>
                </a:lnTo>
                <a:lnTo>
                  <a:pt x="1424" y="195"/>
                </a:lnTo>
                <a:lnTo>
                  <a:pt x="1394" y="183"/>
                </a:lnTo>
                <a:lnTo>
                  <a:pt x="1371" y="177"/>
                </a:lnTo>
                <a:lnTo>
                  <a:pt x="1347" y="171"/>
                </a:lnTo>
                <a:lnTo>
                  <a:pt x="1329" y="159"/>
                </a:lnTo>
                <a:lnTo>
                  <a:pt x="1305" y="153"/>
                </a:lnTo>
                <a:lnTo>
                  <a:pt x="1288" y="148"/>
                </a:lnTo>
                <a:lnTo>
                  <a:pt x="1264" y="142"/>
                </a:lnTo>
                <a:lnTo>
                  <a:pt x="1246" y="136"/>
                </a:lnTo>
                <a:lnTo>
                  <a:pt x="1228" y="130"/>
                </a:lnTo>
                <a:lnTo>
                  <a:pt x="1205" y="118"/>
                </a:lnTo>
                <a:lnTo>
                  <a:pt x="1187" y="112"/>
                </a:lnTo>
                <a:lnTo>
                  <a:pt x="1175" y="106"/>
                </a:lnTo>
                <a:lnTo>
                  <a:pt x="1157" y="106"/>
                </a:lnTo>
                <a:lnTo>
                  <a:pt x="1139" y="100"/>
                </a:lnTo>
                <a:lnTo>
                  <a:pt x="1122" y="94"/>
                </a:lnTo>
                <a:lnTo>
                  <a:pt x="1110" y="88"/>
                </a:lnTo>
                <a:lnTo>
                  <a:pt x="1092" y="82"/>
                </a:lnTo>
                <a:lnTo>
                  <a:pt x="1080" y="77"/>
                </a:lnTo>
                <a:lnTo>
                  <a:pt x="1062" y="77"/>
                </a:lnTo>
                <a:lnTo>
                  <a:pt x="1050" y="71"/>
                </a:lnTo>
                <a:lnTo>
                  <a:pt x="1033" y="65"/>
                </a:lnTo>
                <a:lnTo>
                  <a:pt x="1021" y="65"/>
                </a:lnTo>
                <a:lnTo>
                  <a:pt x="1009" y="59"/>
                </a:lnTo>
                <a:lnTo>
                  <a:pt x="997" y="53"/>
                </a:lnTo>
                <a:lnTo>
                  <a:pt x="985" y="53"/>
                </a:lnTo>
                <a:lnTo>
                  <a:pt x="973" y="47"/>
                </a:lnTo>
                <a:lnTo>
                  <a:pt x="961" y="47"/>
                </a:lnTo>
                <a:lnTo>
                  <a:pt x="949" y="41"/>
                </a:lnTo>
                <a:lnTo>
                  <a:pt x="938" y="41"/>
                </a:lnTo>
                <a:lnTo>
                  <a:pt x="926" y="35"/>
                </a:lnTo>
                <a:lnTo>
                  <a:pt x="914" y="35"/>
                </a:lnTo>
                <a:lnTo>
                  <a:pt x="908" y="29"/>
                </a:lnTo>
                <a:lnTo>
                  <a:pt x="896" y="29"/>
                </a:lnTo>
                <a:lnTo>
                  <a:pt x="884" y="29"/>
                </a:lnTo>
                <a:lnTo>
                  <a:pt x="878" y="23"/>
                </a:lnTo>
                <a:lnTo>
                  <a:pt x="866" y="23"/>
                </a:lnTo>
                <a:lnTo>
                  <a:pt x="855" y="23"/>
                </a:lnTo>
                <a:lnTo>
                  <a:pt x="849" y="17"/>
                </a:lnTo>
                <a:lnTo>
                  <a:pt x="837" y="17"/>
                </a:lnTo>
                <a:lnTo>
                  <a:pt x="831" y="17"/>
                </a:lnTo>
                <a:lnTo>
                  <a:pt x="819" y="17"/>
                </a:lnTo>
                <a:lnTo>
                  <a:pt x="813" y="12"/>
                </a:lnTo>
                <a:lnTo>
                  <a:pt x="807" y="12"/>
                </a:lnTo>
                <a:lnTo>
                  <a:pt x="795" y="12"/>
                </a:lnTo>
                <a:lnTo>
                  <a:pt x="789" y="12"/>
                </a:lnTo>
                <a:lnTo>
                  <a:pt x="783" y="12"/>
                </a:lnTo>
                <a:lnTo>
                  <a:pt x="772" y="6"/>
                </a:lnTo>
                <a:lnTo>
                  <a:pt x="766" y="6"/>
                </a:lnTo>
                <a:lnTo>
                  <a:pt x="760" y="6"/>
                </a:lnTo>
                <a:lnTo>
                  <a:pt x="754" y="6"/>
                </a:lnTo>
                <a:lnTo>
                  <a:pt x="742" y="6"/>
                </a:lnTo>
                <a:lnTo>
                  <a:pt x="736" y="6"/>
                </a:lnTo>
                <a:lnTo>
                  <a:pt x="730" y="6"/>
                </a:lnTo>
                <a:lnTo>
                  <a:pt x="724" y="6"/>
                </a:lnTo>
                <a:lnTo>
                  <a:pt x="718" y="0"/>
                </a:lnTo>
                <a:lnTo>
                  <a:pt x="712" y="0"/>
                </a:lnTo>
                <a:lnTo>
                  <a:pt x="706" y="0"/>
                </a:lnTo>
                <a:lnTo>
                  <a:pt x="700" y="0"/>
                </a:lnTo>
                <a:lnTo>
                  <a:pt x="694" y="0"/>
                </a:lnTo>
                <a:lnTo>
                  <a:pt x="688" y="0"/>
                </a:lnTo>
                <a:lnTo>
                  <a:pt x="683" y="0"/>
                </a:lnTo>
                <a:lnTo>
                  <a:pt x="677" y="0"/>
                </a:lnTo>
                <a:lnTo>
                  <a:pt x="671" y="0"/>
                </a:lnTo>
                <a:lnTo>
                  <a:pt x="665" y="0"/>
                </a:lnTo>
                <a:lnTo>
                  <a:pt x="659" y="0"/>
                </a:lnTo>
                <a:lnTo>
                  <a:pt x="653" y="0"/>
                </a:lnTo>
                <a:lnTo>
                  <a:pt x="647" y="0"/>
                </a:lnTo>
                <a:lnTo>
                  <a:pt x="641" y="0"/>
                </a:lnTo>
                <a:lnTo>
                  <a:pt x="635" y="0"/>
                </a:lnTo>
                <a:lnTo>
                  <a:pt x="629" y="0"/>
                </a:lnTo>
                <a:lnTo>
                  <a:pt x="623" y="0"/>
                </a:lnTo>
                <a:lnTo>
                  <a:pt x="617" y="6"/>
                </a:lnTo>
                <a:lnTo>
                  <a:pt x="611" y="6"/>
                </a:lnTo>
                <a:lnTo>
                  <a:pt x="605" y="6"/>
                </a:lnTo>
                <a:lnTo>
                  <a:pt x="599" y="6"/>
                </a:lnTo>
                <a:lnTo>
                  <a:pt x="594" y="6"/>
                </a:lnTo>
                <a:lnTo>
                  <a:pt x="588" y="6"/>
                </a:lnTo>
                <a:lnTo>
                  <a:pt x="582" y="6"/>
                </a:lnTo>
                <a:lnTo>
                  <a:pt x="576" y="6"/>
                </a:lnTo>
                <a:lnTo>
                  <a:pt x="570" y="6"/>
                </a:lnTo>
                <a:lnTo>
                  <a:pt x="570" y="12"/>
                </a:lnTo>
                <a:lnTo>
                  <a:pt x="564" y="12"/>
                </a:lnTo>
                <a:lnTo>
                  <a:pt x="558" y="12"/>
                </a:lnTo>
                <a:lnTo>
                  <a:pt x="552" y="12"/>
                </a:lnTo>
                <a:lnTo>
                  <a:pt x="546" y="12"/>
                </a:lnTo>
                <a:lnTo>
                  <a:pt x="540" y="12"/>
                </a:lnTo>
                <a:lnTo>
                  <a:pt x="534" y="17"/>
                </a:lnTo>
                <a:lnTo>
                  <a:pt x="528" y="17"/>
                </a:lnTo>
                <a:lnTo>
                  <a:pt x="522" y="17"/>
                </a:lnTo>
                <a:lnTo>
                  <a:pt x="516" y="17"/>
                </a:lnTo>
                <a:lnTo>
                  <a:pt x="510" y="23"/>
                </a:lnTo>
                <a:lnTo>
                  <a:pt x="505" y="23"/>
                </a:lnTo>
                <a:lnTo>
                  <a:pt x="499" y="23"/>
                </a:lnTo>
                <a:lnTo>
                  <a:pt x="493" y="29"/>
                </a:lnTo>
                <a:lnTo>
                  <a:pt x="487" y="29"/>
                </a:lnTo>
                <a:lnTo>
                  <a:pt x="481" y="29"/>
                </a:lnTo>
                <a:lnTo>
                  <a:pt x="475" y="29"/>
                </a:lnTo>
                <a:lnTo>
                  <a:pt x="475" y="35"/>
                </a:lnTo>
                <a:lnTo>
                  <a:pt x="469" y="35"/>
                </a:lnTo>
                <a:lnTo>
                  <a:pt x="463" y="35"/>
                </a:lnTo>
                <a:lnTo>
                  <a:pt x="457" y="41"/>
                </a:lnTo>
                <a:lnTo>
                  <a:pt x="451" y="41"/>
                </a:lnTo>
                <a:lnTo>
                  <a:pt x="445" y="41"/>
                </a:lnTo>
                <a:lnTo>
                  <a:pt x="445" y="47"/>
                </a:lnTo>
                <a:lnTo>
                  <a:pt x="439" y="47"/>
                </a:lnTo>
                <a:lnTo>
                  <a:pt x="433" y="47"/>
                </a:lnTo>
                <a:lnTo>
                  <a:pt x="427" y="53"/>
                </a:lnTo>
                <a:lnTo>
                  <a:pt x="422" y="53"/>
                </a:lnTo>
                <a:lnTo>
                  <a:pt x="416" y="59"/>
                </a:lnTo>
                <a:lnTo>
                  <a:pt x="410" y="59"/>
                </a:lnTo>
                <a:lnTo>
                  <a:pt x="410" y="65"/>
                </a:lnTo>
                <a:lnTo>
                  <a:pt x="404" y="65"/>
                </a:lnTo>
                <a:lnTo>
                  <a:pt x="398" y="65"/>
                </a:lnTo>
                <a:lnTo>
                  <a:pt x="398" y="71"/>
                </a:lnTo>
                <a:lnTo>
                  <a:pt x="392" y="71"/>
                </a:lnTo>
                <a:lnTo>
                  <a:pt x="386" y="71"/>
                </a:lnTo>
                <a:lnTo>
                  <a:pt x="386" y="77"/>
                </a:lnTo>
                <a:lnTo>
                  <a:pt x="380" y="77"/>
                </a:lnTo>
                <a:lnTo>
                  <a:pt x="374" y="82"/>
                </a:lnTo>
                <a:lnTo>
                  <a:pt x="368" y="82"/>
                </a:lnTo>
                <a:lnTo>
                  <a:pt x="368" y="88"/>
                </a:lnTo>
                <a:lnTo>
                  <a:pt x="362" y="88"/>
                </a:lnTo>
                <a:lnTo>
                  <a:pt x="356" y="94"/>
                </a:lnTo>
                <a:lnTo>
                  <a:pt x="350" y="94"/>
                </a:lnTo>
                <a:lnTo>
                  <a:pt x="350" y="100"/>
                </a:lnTo>
                <a:lnTo>
                  <a:pt x="344" y="100"/>
                </a:lnTo>
                <a:lnTo>
                  <a:pt x="338" y="106"/>
                </a:lnTo>
                <a:lnTo>
                  <a:pt x="333" y="106"/>
                </a:lnTo>
                <a:lnTo>
                  <a:pt x="333" y="112"/>
                </a:lnTo>
                <a:lnTo>
                  <a:pt x="327" y="112"/>
                </a:lnTo>
                <a:lnTo>
                  <a:pt x="327" y="118"/>
                </a:lnTo>
                <a:lnTo>
                  <a:pt x="321" y="118"/>
                </a:lnTo>
                <a:lnTo>
                  <a:pt x="321" y="124"/>
                </a:lnTo>
                <a:lnTo>
                  <a:pt x="315" y="124"/>
                </a:lnTo>
                <a:lnTo>
                  <a:pt x="309" y="124"/>
                </a:lnTo>
                <a:lnTo>
                  <a:pt x="309" y="130"/>
                </a:lnTo>
                <a:lnTo>
                  <a:pt x="303" y="130"/>
                </a:lnTo>
                <a:lnTo>
                  <a:pt x="303" y="136"/>
                </a:lnTo>
                <a:lnTo>
                  <a:pt x="297" y="136"/>
                </a:lnTo>
                <a:lnTo>
                  <a:pt x="297" y="142"/>
                </a:lnTo>
                <a:lnTo>
                  <a:pt x="291" y="142"/>
                </a:lnTo>
                <a:lnTo>
                  <a:pt x="291" y="148"/>
                </a:lnTo>
                <a:lnTo>
                  <a:pt x="285" y="148"/>
                </a:lnTo>
                <a:lnTo>
                  <a:pt x="285" y="153"/>
                </a:lnTo>
                <a:lnTo>
                  <a:pt x="279" y="153"/>
                </a:lnTo>
                <a:lnTo>
                  <a:pt x="279" y="159"/>
                </a:lnTo>
                <a:lnTo>
                  <a:pt x="273" y="159"/>
                </a:lnTo>
                <a:lnTo>
                  <a:pt x="273" y="165"/>
                </a:lnTo>
                <a:lnTo>
                  <a:pt x="267" y="165"/>
                </a:lnTo>
                <a:lnTo>
                  <a:pt x="267" y="171"/>
                </a:lnTo>
                <a:lnTo>
                  <a:pt x="261" y="171"/>
                </a:lnTo>
                <a:lnTo>
                  <a:pt x="261" y="177"/>
                </a:lnTo>
                <a:lnTo>
                  <a:pt x="255" y="177"/>
                </a:lnTo>
                <a:lnTo>
                  <a:pt x="255" y="183"/>
                </a:lnTo>
                <a:lnTo>
                  <a:pt x="249" y="183"/>
                </a:lnTo>
                <a:lnTo>
                  <a:pt x="249" y="189"/>
                </a:lnTo>
                <a:lnTo>
                  <a:pt x="244" y="189"/>
                </a:lnTo>
                <a:lnTo>
                  <a:pt x="244" y="195"/>
                </a:lnTo>
                <a:lnTo>
                  <a:pt x="238" y="195"/>
                </a:lnTo>
                <a:lnTo>
                  <a:pt x="238" y="201"/>
                </a:lnTo>
                <a:lnTo>
                  <a:pt x="232" y="201"/>
                </a:lnTo>
                <a:lnTo>
                  <a:pt x="232" y="207"/>
                </a:lnTo>
                <a:lnTo>
                  <a:pt x="226" y="207"/>
                </a:lnTo>
                <a:lnTo>
                  <a:pt x="226" y="213"/>
                </a:lnTo>
                <a:lnTo>
                  <a:pt x="220" y="218"/>
                </a:lnTo>
                <a:lnTo>
                  <a:pt x="220" y="224"/>
                </a:lnTo>
                <a:lnTo>
                  <a:pt x="214" y="224"/>
                </a:lnTo>
                <a:lnTo>
                  <a:pt x="214" y="230"/>
                </a:lnTo>
                <a:lnTo>
                  <a:pt x="208" y="230"/>
                </a:lnTo>
                <a:lnTo>
                  <a:pt x="208" y="236"/>
                </a:lnTo>
                <a:lnTo>
                  <a:pt x="202" y="236"/>
                </a:lnTo>
                <a:lnTo>
                  <a:pt x="202" y="242"/>
                </a:lnTo>
                <a:lnTo>
                  <a:pt x="196" y="242"/>
                </a:lnTo>
                <a:lnTo>
                  <a:pt x="196" y="248"/>
                </a:lnTo>
                <a:lnTo>
                  <a:pt x="190" y="254"/>
                </a:lnTo>
                <a:lnTo>
                  <a:pt x="143" y="325"/>
                </a:lnTo>
                <a:lnTo>
                  <a:pt x="113" y="378"/>
                </a:lnTo>
                <a:lnTo>
                  <a:pt x="89" y="414"/>
                </a:lnTo>
                <a:lnTo>
                  <a:pt x="83" y="431"/>
                </a:lnTo>
                <a:lnTo>
                  <a:pt x="72" y="455"/>
                </a:lnTo>
                <a:lnTo>
                  <a:pt x="48" y="496"/>
                </a:lnTo>
                <a:lnTo>
                  <a:pt x="12" y="579"/>
                </a:lnTo>
                <a:lnTo>
                  <a:pt x="0" y="609"/>
                </a:lnTo>
              </a:path>
            </a:pathLst>
          </a:custGeom>
          <a:noFill/>
          <a:ln w="28575"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279" name="Freeform 63"/>
          <p:cNvSpPr>
            <a:spLocks/>
          </p:cNvSpPr>
          <p:nvPr/>
        </p:nvSpPr>
        <p:spPr bwMode="auto">
          <a:xfrm>
            <a:off x="1466850" y="4140200"/>
            <a:ext cx="6618288" cy="1489075"/>
          </a:xfrm>
          <a:custGeom>
            <a:avLst/>
            <a:gdLst>
              <a:gd name="T0" fmla="*/ 2147483647 w 2391"/>
              <a:gd name="T1" fmla="*/ 2147483647 h 544"/>
              <a:gd name="T2" fmla="*/ 2147483647 w 2391"/>
              <a:gd name="T3" fmla="*/ 2147483647 h 544"/>
              <a:gd name="T4" fmla="*/ 2147483647 w 2391"/>
              <a:gd name="T5" fmla="*/ 2147483647 h 544"/>
              <a:gd name="T6" fmla="*/ 2147483647 w 2391"/>
              <a:gd name="T7" fmla="*/ 2147483647 h 544"/>
              <a:gd name="T8" fmla="*/ 2147483647 w 2391"/>
              <a:gd name="T9" fmla="*/ 2147483647 h 544"/>
              <a:gd name="T10" fmla="*/ 2147483647 w 2391"/>
              <a:gd name="T11" fmla="*/ 2147483647 h 544"/>
              <a:gd name="T12" fmla="*/ 2147483647 w 2391"/>
              <a:gd name="T13" fmla="*/ 2147483647 h 544"/>
              <a:gd name="T14" fmla="*/ 2147483647 w 2391"/>
              <a:gd name="T15" fmla="*/ 2147483647 h 544"/>
              <a:gd name="T16" fmla="*/ 2147483647 w 2391"/>
              <a:gd name="T17" fmla="*/ 2147483647 h 544"/>
              <a:gd name="T18" fmla="*/ 2147483647 w 2391"/>
              <a:gd name="T19" fmla="*/ 2147483647 h 544"/>
              <a:gd name="T20" fmla="*/ 2147483647 w 2391"/>
              <a:gd name="T21" fmla="*/ 2147483647 h 544"/>
              <a:gd name="T22" fmla="*/ 2147483647 w 2391"/>
              <a:gd name="T23" fmla="*/ 2147483647 h 544"/>
              <a:gd name="T24" fmla="*/ 2147483647 w 2391"/>
              <a:gd name="T25" fmla="*/ 2147483647 h 544"/>
              <a:gd name="T26" fmla="*/ 2147483647 w 2391"/>
              <a:gd name="T27" fmla="*/ 2147483647 h 544"/>
              <a:gd name="T28" fmla="*/ 2147483647 w 2391"/>
              <a:gd name="T29" fmla="*/ 2147483647 h 544"/>
              <a:gd name="T30" fmla="*/ 2147483647 w 2391"/>
              <a:gd name="T31" fmla="*/ 2147483647 h 544"/>
              <a:gd name="T32" fmla="*/ 2147483647 w 2391"/>
              <a:gd name="T33" fmla="*/ 2147483647 h 544"/>
              <a:gd name="T34" fmla="*/ 2147483647 w 2391"/>
              <a:gd name="T35" fmla="*/ 2147483647 h 544"/>
              <a:gd name="T36" fmla="*/ 2147483647 w 2391"/>
              <a:gd name="T37" fmla="*/ 2147483647 h 544"/>
              <a:gd name="T38" fmla="*/ 2147483647 w 2391"/>
              <a:gd name="T39" fmla="*/ 2147483647 h 544"/>
              <a:gd name="T40" fmla="*/ 2147483647 w 2391"/>
              <a:gd name="T41" fmla="*/ 2147483647 h 544"/>
              <a:gd name="T42" fmla="*/ 2147483647 w 2391"/>
              <a:gd name="T43" fmla="*/ 0 h 544"/>
              <a:gd name="T44" fmla="*/ 2147483647 w 2391"/>
              <a:gd name="T45" fmla="*/ 0 h 544"/>
              <a:gd name="T46" fmla="*/ 2147483647 w 2391"/>
              <a:gd name="T47" fmla="*/ 0 h 544"/>
              <a:gd name="T48" fmla="*/ 2147483647 w 2391"/>
              <a:gd name="T49" fmla="*/ 0 h 544"/>
              <a:gd name="T50" fmla="*/ 2147483647 w 2391"/>
              <a:gd name="T51" fmla="*/ 0 h 544"/>
              <a:gd name="T52" fmla="*/ 2147483647 w 2391"/>
              <a:gd name="T53" fmla="*/ 0 h 544"/>
              <a:gd name="T54" fmla="*/ 2147483647 w 2391"/>
              <a:gd name="T55" fmla="*/ 2147483647 h 544"/>
              <a:gd name="T56" fmla="*/ 2147483647 w 2391"/>
              <a:gd name="T57" fmla="*/ 2147483647 h 544"/>
              <a:gd name="T58" fmla="*/ 2147483647 w 2391"/>
              <a:gd name="T59" fmla="*/ 2147483647 h 544"/>
              <a:gd name="T60" fmla="*/ 2147483647 w 2391"/>
              <a:gd name="T61" fmla="*/ 2147483647 h 544"/>
              <a:gd name="T62" fmla="*/ 2147483647 w 2391"/>
              <a:gd name="T63" fmla="*/ 2147483647 h 544"/>
              <a:gd name="T64" fmla="*/ 2147483647 w 2391"/>
              <a:gd name="T65" fmla="*/ 2147483647 h 544"/>
              <a:gd name="T66" fmla="*/ 2147483647 w 2391"/>
              <a:gd name="T67" fmla="*/ 2147483647 h 544"/>
              <a:gd name="T68" fmla="*/ 2147483647 w 2391"/>
              <a:gd name="T69" fmla="*/ 2147483647 h 544"/>
              <a:gd name="T70" fmla="*/ 2147483647 w 2391"/>
              <a:gd name="T71" fmla="*/ 2147483647 h 544"/>
              <a:gd name="T72" fmla="*/ 2147483647 w 2391"/>
              <a:gd name="T73" fmla="*/ 2147483647 h 544"/>
              <a:gd name="T74" fmla="*/ 2147483647 w 2391"/>
              <a:gd name="T75" fmla="*/ 2147483647 h 544"/>
              <a:gd name="T76" fmla="*/ 2147483647 w 2391"/>
              <a:gd name="T77" fmla="*/ 2147483647 h 544"/>
              <a:gd name="T78" fmla="*/ 2147483647 w 2391"/>
              <a:gd name="T79" fmla="*/ 2147483647 h 544"/>
              <a:gd name="T80" fmla="*/ 2147483647 w 2391"/>
              <a:gd name="T81" fmla="*/ 2147483647 h 544"/>
              <a:gd name="T82" fmla="*/ 2147483647 w 2391"/>
              <a:gd name="T83" fmla="*/ 2147483647 h 544"/>
              <a:gd name="T84" fmla="*/ 2147483647 w 2391"/>
              <a:gd name="T85" fmla="*/ 2147483647 h 544"/>
              <a:gd name="T86" fmla="*/ 2147483647 w 2391"/>
              <a:gd name="T87" fmla="*/ 2147483647 h 544"/>
              <a:gd name="T88" fmla="*/ 2147483647 w 2391"/>
              <a:gd name="T89" fmla="*/ 2147483647 h 544"/>
              <a:gd name="T90" fmla="*/ 2147483647 w 2391"/>
              <a:gd name="T91" fmla="*/ 2147483647 h 544"/>
              <a:gd name="T92" fmla="*/ 2147483647 w 2391"/>
              <a:gd name="T93" fmla="*/ 2147483647 h 544"/>
              <a:gd name="T94" fmla="*/ 2147483647 w 2391"/>
              <a:gd name="T95" fmla="*/ 2147483647 h 544"/>
              <a:gd name="T96" fmla="*/ 2147483647 w 2391"/>
              <a:gd name="T97" fmla="*/ 2147483647 h 544"/>
              <a:gd name="T98" fmla="*/ 2147483647 w 2391"/>
              <a:gd name="T99" fmla="*/ 2147483647 h 544"/>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2391"/>
              <a:gd name="T151" fmla="*/ 0 h 544"/>
              <a:gd name="T152" fmla="*/ 2391 w 2391"/>
              <a:gd name="T153" fmla="*/ 544 h 544"/>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2391" h="544">
                <a:moveTo>
                  <a:pt x="2391" y="455"/>
                </a:moveTo>
                <a:lnTo>
                  <a:pt x="2320" y="443"/>
                </a:lnTo>
                <a:lnTo>
                  <a:pt x="2255" y="431"/>
                </a:lnTo>
                <a:lnTo>
                  <a:pt x="2195" y="420"/>
                </a:lnTo>
                <a:lnTo>
                  <a:pt x="2136" y="408"/>
                </a:lnTo>
                <a:lnTo>
                  <a:pt x="2083" y="396"/>
                </a:lnTo>
                <a:lnTo>
                  <a:pt x="2029" y="390"/>
                </a:lnTo>
                <a:lnTo>
                  <a:pt x="1982" y="378"/>
                </a:lnTo>
                <a:lnTo>
                  <a:pt x="1934" y="366"/>
                </a:lnTo>
                <a:lnTo>
                  <a:pt x="1887" y="355"/>
                </a:lnTo>
                <a:lnTo>
                  <a:pt x="1845" y="343"/>
                </a:lnTo>
                <a:lnTo>
                  <a:pt x="1804" y="337"/>
                </a:lnTo>
                <a:lnTo>
                  <a:pt x="1762" y="325"/>
                </a:lnTo>
                <a:lnTo>
                  <a:pt x="1727" y="313"/>
                </a:lnTo>
                <a:lnTo>
                  <a:pt x="1691" y="301"/>
                </a:lnTo>
                <a:lnTo>
                  <a:pt x="1655" y="295"/>
                </a:lnTo>
                <a:lnTo>
                  <a:pt x="1620" y="284"/>
                </a:lnTo>
                <a:lnTo>
                  <a:pt x="1590" y="278"/>
                </a:lnTo>
                <a:lnTo>
                  <a:pt x="1561" y="266"/>
                </a:lnTo>
                <a:lnTo>
                  <a:pt x="1531" y="254"/>
                </a:lnTo>
                <a:lnTo>
                  <a:pt x="1501" y="248"/>
                </a:lnTo>
                <a:lnTo>
                  <a:pt x="1472" y="236"/>
                </a:lnTo>
                <a:lnTo>
                  <a:pt x="1448" y="230"/>
                </a:lnTo>
                <a:lnTo>
                  <a:pt x="1424" y="224"/>
                </a:lnTo>
                <a:lnTo>
                  <a:pt x="1394" y="213"/>
                </a:lnTo>
                <a:lnTo>
                  <a:pt x="1371" y="207"/>
                </a:lnTo>
                <a:lnTo>
                  <a:pt x="1347" y="195"/>
                </a:lnTo>
                <a:lnTo>
                  <a:pt x="1329" y="189"/>
                </a:lnTo>
                <a:lnTo>
                  <a:pt x="1305" y="183"/>
                </a:lnTo>
                <a:lnTo>
                  <a:pt x="1288" y="177"/>
                </a:lnTo>
                <a:lnTo>
                  <a:pt x="1264" y="171"/>
                </a:lnTo>
                <a:lnTo>
                  <a:pt x="1246" y="159"/>
                </a:lnTo>
                <a:lnTo>
                  <a:pt x="1228" y="153"/>
                </a:lnTo>
                <a:lnTo>
                  <a:pt x="1205" y="148"/>
                </a:lnTo>
                <a:lnTo>
                  <a:pt x="1187" y="142"/>
                </a:lnTo>
                <a:lnTo>
                  <a:pt x="1175" y="136"/>
                </a:lnTo>
                <a:lnTo>
                  <a:pt x="1157" y="130"/>
                </a:lnTo>
                <a:lnTo>
                  <a:pt x="1139" y="124"/>
                </a:lnTo>
                <a:lnTo>
                  <a:pt x="1122" y="118"/>
                </a:lnTo>
                <a:lnTo>
                  <a:pt x="1110" y="112"/>
                </a:lnTo>
                <a:lnTo>
                  <a:pt x="1092" y="112"/>
                </a:lnTo>
                <a:lnTo>
                  <a:pt x="1080" y="106"/>
                </a:lnTo>
                <a:lnTo>
                  <a:pt x="1062" y="100"/>
                </a:lnTo>
                <a:lnTo>
                  <a:pt x="1050" y="94"/>
                </a:lnTo>
                <a:lnTo>
                  <a:pt x="1033" y="88"/>
                </a:lnTo>
                <a:lnTo>
                  <a:pt x="1021" y="88"/>
                </a:lnTo>
                <a:lnTo>
                  <a:pt x="1009" y="83"/>
                </a:lnTo>
                <a:lnTo>
                  <a:pt x="997" y="77"/>
                </a:lnTo>
                <a:lnTo>
                  <a:pt x="985" y="77"/>
                </a:lnTo>
                <a:lnTo>
                  <a:pt x="973" y="71"/>
                </a:lnTo>
                <a:lnTo>
                  <a:pt x="961" y="65"/>
                </a:lnTo>
                <a:lnTo>
                  <a:pt x="949" y="65"/>
                </a:lnTo>
                <a:lnTo>
                  <a:pt x="938" y="59"/>
                </a:lnTo>
                <a:lnTo>
                  <a:pt x="926" y="59"/>
                </a:lnTo>
                <a:lnTo>
                  <a:pt x="914" y="53"/>
                </a:lnTo>
                <a:lnTo>
                  <a:pt x="908" y="53"/>
                </a:lnTo>
                <a:lnTo>
                  <a:pt x="896" y="47"/>
                </a:lnTo>
                <a:lnTo>
                  <a:pt x="884" y="47"/>
                </a:lnTo>
                <a:lnTo>
                  <a:pt x="878" y="41"/>
                </a:lnTo>
                <a:lnTo>
                  <a:pt x="866" y="41"/>
                </a:lnTo>
                <a:lnTo>
                  <a:pt x="855" y="35"/>
                </a:lnTo>
                <a:lnTo>
                  <a:pt x="849" y="35"/>
                </a:lnTo>
                <a:lnTo>
                  <a:pt x="837" y="35"/>
                </a:lnTo>
                <a:lnTo>
                  <a:pt x="831" y="29"/>
                </a:lnTo>
                <a:lnTo>
                  <a:pt x="819" y="29"/>
                </a:lnTo>
                <a:lnTo>
                  <a:pt x="813" y="29"/>
                </a:lnTo>
                <a:lnTo>
                  <a:pt x="807" y="23"/>
                </a:lnTo>
                <a:lnTo>
                  <a:pt x="795" y="23"/>
                </a:lnTo>
                <a:lnTo>
                  <a:pt x="789" y="23"/>
                </a:lnTo>
                <a:lnTo>
                  <a:pt x="783" y="17"/>
                </a:lnTo>
                <a:lnTo>
                  <a:pt x="772" y="17"/>
                </a:lnTo>
                <a:lnTo>
                  <a:pt x="766" y="17"/>
                </a:lnTo>
                <a:lnTo>
                  <a:pt x="760" y="17"/>
                </a:lnTo>
                <a:lnTo>
                  <a:pt x="754" y="12"/>
                </a:lnTo>
                <a:lnTo>
                  <a:pt x="742" y="12"/>
                </a:lnTo>
                <a:lnTo>
                  <a:pt x="736" y="12"/>
                </a:lnTo>
                <a:lnTo>
                  <a:pt x="730" y="12"/>
                </a:lnTo>
                <a:lnTo>
                  <a:pt x="724" y="12"/>
                </a:lnTo>
                <a:lnTo>
                  <a:pt x="718" y="12"/>
                </a:lnTo>
                <a:lnTo>
                  <a:pt x="712" y="6"/>
                </a:lnTo>
                <a:lnTo>
                  <a:pt x="706" y="6"/>
                </a:lnTo>
                <a:lnTo>
                  <a:pt x="700" y="6"/>
                </a:lnTo>
                <a:lnTo>
                  <a:pt x="694" y="6"/>
                </a:lnTo>
                <a:lnTo>
                  <a:pt x="688" y="6"/>
                </a:lnTo>
                <a:lnTo>
                  <a:pt x="683" y="6"/>
                </a:lnTo>
                <a:lnTo>
                  <a:pt x="677" y="6"/>
                </a:lnTo>
                <a:lnTo>
                  <a:pt x="671" y="6"/>
                </a:lnTo>
                <a:lnTo>
                  <a:pt x="665" y="0"/>
                </a:lnTo>
                <a:lnTo>
                  <a:pt x="659" y="0"/>
                </a:lnTo>
                <a:lnTo>
                  <a:pt x="653" y="0"/>
                </a:lnTo>
                <a:lnTo>
                  <a:pt x="647" y="0"/>
                </a:lnTo>
                <a:lnTo>
                  <a:pt x="641" y="0"/>
                </a:lnTo>
                <a:lnTo>
                  <a:pt x="635" y="0"/>
                </a:lnTo>
                <a:lnTo>
                  <a:pt x="629" y="0"/>
                </a:lnTo>
                <a:lnTo>
                  <a:pt x="623" y="0"/>
                </a:lnTo>
                <a:lnTo>
                  <a:pt x="617" y="0"/>
                </a:lnTo>
                <a:lnTo>
                  <a:pt x="611" y="0"/>
                </a:lnTo>
                <a:lnTo>
                  <a:pt x="605" y="0"/>
                </a:lnTo>
                <a:lnTo>
                  <a:pt x="599" y="0"/>
                </a:lnTo>
                <a:lnTo>
                  <a:pt x="594" y="0"/>
                </a:lnTo>
                <a:lnTo>
                  <a:pt x="588" y="0"/>
                </a:lnTo>
                <a:lnTo>
                  <a:pt x="582" y="0"/>
                </a:lnTo>
                <a:lnTo>
                  <a:pt x="576" y="0"/>
                </a:lnTo>
                <a:lnTo>
                  <a:pt x="570" y="0"/>
                </a:lnTo>
                <a:lnTo>
                  <a:pt x="564" y="0"/>
                </a:lnTo>
                <a:lnTo>
                  <a:pt x="558" y="0"/>
                </a:lnTo>
                <a:lnTo>
                  <a:pt x="552" y="0"/>
                </a:lnTo>
                <a:lnTo>
                  <a:pt x="546" y="0"/>
                </a:lnTo>
                <a:lnTo>
                  <a:pt x="540" y="0"/>
                </a:lnTo>
                <a:lnTo>
                  <a:pt x="534" y="6"/>
                </a:lnTo>
                <a:lnTo>
                  <a:pt x="528" y="6"/>
                </a:lnTo>
                <a:lnTo>
                  <a:pt x="522" y="6"/>
                </a:lnTo>
                <a:lnTo>
                  <a:pt x="516" y="6"/>
                </a:lnTo>
                <a:lnTo>
                  <a:pt x="510" y="6"/>
                </a:lnTo>
                <a:lnTo>
                  <a:pt x="505" y="6"/>
                </a:lnTo>
                <a:lnTo>
                  <a:pt x="499" y="6"/>
                </a:lnTo>
                <a:lnTo>
                  <a:pt x="499" y="12"/>
                </a:lnTo>
                <a:lnTo>
                  <a:pt x="493" y="12"/>
                </a:lnTo>
                <a:lnTo>
                  <a:pt x="487" y="12"/>
                </a:lnTo>
                <a:lnTo>
                  <a:pt x="481" y="12"/>
                </a:lnTo>
                <a:lnTo>
                  <a:pt x="475" y="12"/>
                </a:lnTo>
                <a:lnTo>
                  <a:pt x="469" y="12"/>
                </a:lnTo>
                <a:lnTo>
                  <a:pt x="469" y="17"/>
                </a:lnTo>
                <a:lnTo>
                  <a:pt x="463" y="17"/>
                </a:lnTo>
                <a:lnTo>
                  <a:pt x="457" y="17"/>
                </a:lnTo>
                <a:lnTo>
                  <a:pt x="451" y="17"/>
                </a:lnTo>
                <a:lnTo>
                  <a:pt x="445" y="23"/>
                </a:lnTo>
                <a:lnTo>
                  <a:pt x="439" y="23"/>
                </a:lnTo>
                <a:lnTo>
                  <a:pt x="433" y="23"/>
                </a:lnTo>
                <a:lnTo>
                  <a:pt x="427" y="29"/>
                </a:lnTo>
                <a:lnTo>
                  <a:pt x="422" y="29"/>
                </a:lnTo>
                <a:lnTo>
                  <a:pt x="416" y="29"/>
                </a:lnTo>
                <a:lnTo>
                  <a:pt x="416" y="35"/>
                </a:lnTo>
                <a:lnTo>
                  <a:pt x="410" y="35"/>
                </a:lnTo>
                <a:lnTo>
                  <a:pt x="404" y="35"/>
                </a:lnTo>
                <a:lnTo>
                  <a:pt x="398" y="41"/>
                </a:lnTo>
                <a:lnTo>
                  <a:pt x="392" y="41"/>
                </a:lnTo>
                <a:lnTo>
                  <a:pt x="386" y="41"/>
                </a:lnTo>
                <a:lnTo>
                  <a:pt x="386" y="47"/>
                </a:lnTo>
                <a:lnTo>
                  <a:pt x="380" y="47"/>
                </a:lnTo>
                <a:lnTo>
                  <a:pt x="374" y="47"/>
                </a:lnTo>
                <a:lnTo>
                  <a:pt x="374" y="53"/>
                </a:lnTo>
                <a:lnTo>
                  <a:pt x="368" y="53"/>
                </a:lnTo>
                <a:lnTo>
                  <a:pt x="362" y="53"/>
                </a:lnTo>
                <a:lnTo>
                  <a:pt x="362" y="59"/>
                </a:lnTo>
                <a:lnTo>
                  <a:pt x="356" y="59"/>
                </a:lnTo>
                <a:lnTo>
                  <a:pt x="350" y="59"/>
                </a:lnTo>
                <a:lnTo>
                  <a:pt x="350" y="65"/>
                </a:lnTo>
                <a:lnTo>
                  <a:pt x="344" y="65"/>
                </a:lnTo>
                <a:lnTo>
                  <a:pt x="344" y="71"/>
                </a:lnTo>
                <a:lnTo>
                  <a:pt x="338" y="71"/>
                </a:lnTo>
                <a:lnTo>
                  <a:pt x="333" y="71"/>
                </a:lnTo>
                <a:lnTo>
                  <a:pt x="333" y="77"/>
                </a:lnTo>
                <a:lnTo>
                  <a:pt x="327" y="77"/>
                </a:lnTo>
                <a:lnTo>
                  <a:pt x="321" y="83"/>
                </a:lnTo>
                <a:lnTo>
                  <a:pt x="315" y="83"/>
                </a:lnTo>
                <a:lnTo>
                  <a:pt x="315" y="88"/>
                </a:lnTo>
                <a:lnTo>
                  <a:pt x="309" y="88"/>
                </a:lnTo>
                <a:lnTo>
                  <a:pt x="309" y="94"/>
                </a:lnTo>
                <a:lnTo>
                  <a:pt x="303" y="94"/>
                </a:lnTo>
                <a:lnTo>
                  <a:pt x="297" y="94"/>
                </a:lnTo>
                <a:lnTo>
                  <a:pt x="297" y="100"/>
                </a:lnTo>
                <a:lnTo>
                  <a:pt x="291" y="100"/>
                </a:lnTo>
                <a:lnTo>
                  <a:pt x="291" y="106"/>
                </a:lnTo>
                <a:lnTo>
                  <a:pt x="285" y="106"/>
                </a:lnTo>
                <a:lnTo>
                  <a:pt x="285" y="112"/>
                </a:lnTo>
                <a:lnTo>
                  <a:pt x="279" y="112"/>
                </a:lnTo>
                <a:lnTo>
                  <a:pt x="273" y="118"/>
                </a:lnTo>
                <a:lnTo>
                  <a:pt x="267" y="118"/>
                </a:lnTo>
                <a:lnTo>
                  <a:pt x="267" y="124"/>
                </a:lnTo>
                <a:lnTo>
                  <a:pt x="261" y="124"/>
                </a:lnTo>
                <a:lnTo>
                  <a:pt x="261" y="130"/>
                </a:lnTo>
                <a:lnTo>
                  <a:pt x="255" y="130"/>
                </a:lnTo>
                <a:lnTo>
                  <a:pt x="255" y="136"/>
                </a:lnTo>
                <a:lnTo>
                  <a:pt x="249" y="136"/>
                </a:lnTo>
                <a:lnTo>
                  <a:pt x="249" y="142"/>
                </a:lnTo>
                <a:lnTo>
                  <a:pt x="244" y="142"/>
                </a:lnTo>
                <a:lnTo>
                  <a:pt x="244" y="148"/>
                </a:lnTo>
                <a:lnTo>
                  <a:pt x="238" y="148"/>
                </a:lnTo>
                <a:lnTo>
                  <a:pt x="238" y="153"/>
                </a:lnTo>
                <a:lnTo>
                  <a:pt x="232" y="153"/>
                </a:lnTo>
                <a:lnTo>
                  <a:pt x="232" y="159"/>
                </a:lnTo>
                <a:lnTo>
                  <a:pt x="226" y="159"/>
                </a:lnTo>
                <a:lnTo>
                  <a:pt x="226" y="165"/>
                </a:lnTo>
                <a:lnTo>
                  <a:pt x="220" y="165"/>
                </a:lnTo>
                <a:lnTo>
                  <a:pt x="220" y="171"/>
                </a:lnTo>
                <a:lnTo>
                  <a:pt x="214" y="171"/>
                </a:lnTo>
                <a:lnTo>
                  <a:pt x="214" y="177"/>
                </a:lnTo>
                <a:lnTo>
                  <a:pt x="208" y="177"/>
                </a:lnTo>
                <a:lnTo>
                  <a:pt x="208" y="183"/>
                </a:lnTo>
                <a:lnTo>
                  <a:pt x="208" y="189"/>
                </a:lnTo>
                <a:lnTo>
                  <a:pt x="202" y="189"/>
                </a:lnTo>
                <a:lnTo>
                  <a:pt x="202" y="195"/>
                </a:lnTo>
                <a:lnTo>
                  <a:pt x="196" y="195"/>
                </a:lnTo>
                <a:lnTo>
                  <a:pt x="190" y="201"/>
                </a:lnTo>
                <a:lnTo>
                  <a:pt x="143" y="272"/>
                </a:lnTo>
                <a:lnTo>
                  <a:pt x="113" y="319"/>
                </a:lnTo>
                <a:lnTo>
                  <a:pt x="89" y="355"/>
                </a:lnTo>
                <a:lnTo>
                  <a:pt x="83" y="366"/>
                </a:lnTo>
                <a:lnTo>
                  <a:pt x="72" y="390"/>
                </a:lnTo>
                <a:lnTo>
                  <a:pt x="48" y="431"/>
                </a:lnTo>
                <a:lnTo>
                  <a:pt x="12" y="514"/>
                </a:lnTo>
                <a:lnTo>
                  <a:pt x="0" y="544"/>
                </a:lnTo>
              </a:path>
            </a:pathLst>
          </a:custGeom>
          <a:noFill/>
          <a:ln w="28575"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nvGrpSpPr>
          <p:cNvPr id="2" name="Group 285"/>
          <p:cNvGrpSpPr>
            <a:grpSpLocks/>
          </p:cNvGrpSpPr>
          <p:nvPr/>
        </p:nvGrpSpPr>
        <p:grpSpPr bwMode="auto">
          <a:xfrm>
            <a:off x="209550" y="2087563"/>
            <a:ext cx="8096250" cy="4694237"/>
            <a:chOff x="132" y="1152"/>
            <a:chExt cx="5100" cy="2957"/>
          </a:xfrm>
        </p:grpSpPr>
        <p:sp>
          <p:nvSpPr>
            <p:cNvPr id="1039" name="Rectangle 41"/>
            <p:cNvSpPr>
              <a:spLocks noChangeArrowheads="1"/>
            </p:cNvSpPr>
            <p:nvPr/>
          </p:nvSpPr>
          <p:spPr bwMode="auto">
            <a:xfrm>
              <a:off x="903" y="1283"/>
              <a:ext cx="4273" cy="2150"/>
            </a:xfrm>
            <a:prstGeom prst="rect">
              <a:avLst/>
            </a:prstGeom>
            <a:noFill/>
            <a:ln w="7938" cap="rnd">
              <a:solidFill>
                <a:srgbClr val="808080"/>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1040" name="Line 42"/>
            <p:cNvSpPr>
              <a:spLocks noChangeShapeType="1"/>
            </p:cNvSpPr>
            <p:nvPr/>
          </p:nvSpPr>
          <p:spPr bwMode="auto">
            <a:xfrm>
              <a:off x="903" y="1283"/>
              <a:ext cx="2" cy="2150"/>
            </a:xfrm>
            <a:prstGeom prst="line">
              <a:avLst/>
            </a:prstGeom>
            <a:noFill/>
            <a:ln w="15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1" name="Line 43"/>
            <p:cNvSpPr>
              <a:spLocks noChangeShapeType="1"/>
            </p:cNvSpPr>
            <p:nvPr/>
          </p:nvSpPr>
          <p:spPr bwMode="auto">
            <a:xfrm>
              <a:off x="863" y="3433"/>
              <a:ext cx="40" cy="1"/>
            </a:xfrm>
            <a:prstGeom prst="line">
              <a:avLst/>
            </a:prstGeom>
            <a:noFill/>
            <a:ln w="15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2" name="Line 44"/>
            <p:cNvSpPr>
              <a:spLocks noChangeShapeType="1"/>
            </p:cNvSpPr>
            <p:nvPr/>
          </p:nvSpPr>
          <p:spPr bwMode="auto">
            <a:xfrm>
              <a:off x="863" y="3169"/>
              <a:ext cx="40" cy="2"/>
            </a:xfrm>
            <a:prstGeom prst="line">
              <a:avLst/>
            </a:prstGeom>
            <a:noFill/>
            <a:ln w="15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3" name="Line 45"/>
            <p:cNvSpPr>
              <a:spLocks noChangeShapeType="1"/>
            </p:cNvSpPr>
            <p:nvPr/>
          </p:nvSpPr>
          <p:spPr bwMode="auto">
            <a:xfrm>
              <a:off x="863" y="2893"/>
              <a:ext cx="40" cy="2"/>
            </a:xfrm>
            <a:prstGeom prst="line">
              <a:avLst/>
            </a:prstGeom>
            <a:noFill/>
            <a:ln w="15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4" name="Line 46"/>
            <p:cNvSpPr>
              <a:spLocks noChangeShapeType="1"/>
            </p:cNvSpPr>
            <p:nvPr/>
          </p:nvSpPr>
          <p:spPr bwMode="auto">
            <a:xfrm>
              <a:off x="863" y="2628"/>
              <a:ext cx="40" cy="1"/>
            </a:xfrm>
            <a:prstGeom prst="line">
              <a:avLst/>
            </a:prstGeom>
            <a:noFill/>
            <a:ln w="15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5" name="Line 47"/>
            <p:cNvSpPr>
              <a:spLocks noChangeShapeType="1"/>
            </p:cNvSpPr>
            <p:nvPr/>
          </p:nvSpPr>
          <p:spPr bwMode="auto">
            <a:xfrm>
              <a:off x="863" y="2362"/>
              <a:ext cx="40" cy="2"/>
            </a:xfrm>
            <a:prstGeom prst="line">
              <a:avLst/>
            </a:prstGeom>
            <a:noFill/>
            <a:ln w="15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6" name="Line 48"/>
            <p:cNvSpPr>
              <a:spLocks noChangeShapeType="1"/>
            </p:cNvSpPr>
            <p:nvPr/>
          </p:nvSpPr>
          <p:spPr bwMode="auto">
            <a:xfrm>
              <a:off x="863" y="2088"/>
              <a:ext cx="40" cy="2"/>
            </a:xfrm>
            <a:prstGeom prst="line">
              <a:avLst/>
            </a:prstGeom>
            <a:noFill/>
            <a:ln w="15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7" name="Line 49"/>
            <p:cNvSpPr>
              <a:spLocks noChangeShapeType="1"/>
            </p:cNvSpPr>
            <p:nvPr/>
          </p:nvSpPr>
          <p:spPr bwMode="auto">
            <a:xfrm>
              <a:off x="863" y="1823"/>
              <a:ext cx="40" cy="1"/>
            </a:xfrm>
            <a:prstGeom prst="line">
              <a:avLst/>
            </a:prstGeom>
            <a:noFill/>
            <a:ln w="15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8" name="Line 50"/>
            <p:cNvSpPr>
              <a:spLocks noChangeShapeType="1"/>
            </p:cNvSpPr>
            <p:nvPr/>
          </p:nvSpPr>
          <p:spPr bwMode="auto">
            <a:xfrm>
              <a:off x="863" y="1547"/>
              <a:ext cx="40" cy="2"/>
            </a:xfrm>
            <a:prstGeom prst="line">
              <a:avLst/>
            </a:prstGeom>
            <a:noFill/>
            <a:ln w="15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9" name="Line 51"/>
            <p:cNvSpPr>
              <a:spLocks noChangeShapeType="1"/>
            </p:cNvSpPr>
            <p:nvPr/>
          </p:nvSpPr>
          <p:spPr bwMode="auto">
            <a:xfrm>
              <a:off x="863" y="1283"/>
              <a:ext cx="40" cy="2"/>
            </a:xfrm>
            <a:prstGeom prst="line">
              <a:avLst/>
            </a:prstGeom>
            <a:noFill/>
            <a:ln w="15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50" name="Line 52"/>
            <p:cNvSpPr>
              <a:spLocks noChangeShapeType="1"/>
            </p:cNvSpPr>
            <p:nvPr/>
          </p:nvSpPr>
          <p:spPr bwMode="auto">
            <a:xfrm>
              <a:off x="903" y="3433"/>
              <a:ext cx="4273" cy="1"/>
            </a:xfrm>
            <a:prstGeom prst="line">
              <a:avLst/>
            </a:prstGeom>
            <a:noFill/>
            <a:ln w="15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51" name="Line 53"/>
            <p:cNvSpPr>
              <a:spLocks noChangeShapeType="1"/>
            </p:cNvSpPr>
            <p:nvPr/>
          </p:nvSpPr>
          <p:spPr bwMode="auto">
            <a:xfrm flipV="1">
              <a:off x="903" y="3433"/>
              <a:ext cx="2" cy="41"/>
            </a:xfrm>
            <a:prstGeom prst="line">
              <a:avLst/>
            </a:prstGeom>
            <a:noFill/>
            <a:ln w="15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52" name="Line 54"/>
            <p:cNvSpPr>
              <a:spLocks noChangeShapeType="1"/>
            </p:cNvSpPr>
            <p:nvPr/>
          </p:nvSpPr>
          <p:spPr bwMode="auto">
            <a:xfrm flipV="1">
              <a:off x="1969" y="3433"/>
              <a:ext cx="1" cy="41"/>
            </a:xfrm>
            <a:prstGeom prst="line">
              <a:avLst/>
            </a:prstGeom>
            <a:noFill/>
            <a:ln w="15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53" name="Line 55"/>
            <p:cNvSpPr>
              <a:spLocks noChangeShapeType="1"/>
            </p:cNvSpPr>
            <p:nvPr/>
          </p:nvSpPr>
          <p:spPr bwMode="auto">
            <a:xfrm flipV="1">
              <a:off x="3044" y="3433"/>
              <a:ext cx="2" cy="41"/>
            </a:xfrm>
            <a:prstGeom prst="line">
              <a:avLst/>
            </a:prstGeom>
            <a:noFill/>
            <a:ln w="15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54" name="Line 56"/>
            <p:cNvSpPr>
              <a:spLocks noChangeShapeType="1"/>
            </p:cNvSpPr>
            <p:nvPr/>
          </p:nvSpPr>
          <p:spPr bwMode="auto">
            <a:xfrm flipV="1">
              <a:off x="4109" y="3433"/>
              <a:ext cx="2" cy="41"/>
            </a:xfrm>
            <a:prstGeom prst="line">
              <a:avLst/>
            </a:prstGeom>
            <a:noFill/>
            <a:ln w="15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55" name="Line 57"/>
            <p:cNvSpPr>
              <a:spLocks noChangeShapeType="1"/>
            </p:cNvSpPr>
            <p:nvPr/>
          </p:nvSpPr>
          <p:spPr bwMode="auto">
            <a:xfrm flipV="1">
              <a:off x="5176" y="3433"/>
              <a:ext cx="2" cy="41"/>
            </a:xfrm>
            <a:prstGeom prst="line">
              <a:avLst/>
            </a:prstGeom>
            <a:noFill/>
            <a:ln w="15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56" name="Rectangle 64"/>
            <p:cNvSpPr>
              <a:spLocks noChangeArrowheads="1"/>
            </p:cNvSpPr>
            <p:nvPr/>
          </p:nvSpPr>
          <p:spPr bwMode="auto">
            <a:xfrm>
              <a:off x="644" y="3302"/>
              <a:ext cx="112" cy="2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algn="l" eaLnBrk="1" hangingPunct="1"/>
              <a:r>
                <a:rPr lang="en-US" altLang="en-US" sz="2800">
                  <a:solidFill>
                    <a:srgbClr val="000000"/>
                  </a:solidFill>
                  <a:latin typeface="Times New Roman" panose="02020603050405020304" pitchFamily="18" charset="0"/>
                </a:rPr>
                <a:t>0</a:t>
              </a:r>
              <a:endParaRPr lang="en-US" altLang="en-US" sz="2800">
                <a:latin typeface="Times New Roman" panose="02020603050405020304" pitchFamily="18" charset="0"/>
              </a:endParaRPr>
            </a:p>
          </p:txBody>
        </p:sp>
        <p:sp>
          <p:nvSpPr>
            <p:cNvPr id="1057" name="Rectangle 65"/>
            <p:cNvSpPr>
              <a:spLocks noChangeArrowheads="1"/>
            </p:cNvSpPr>
            <p:nvPr/>
          </p:nvSpPr>
          <p:spPr bwMode="auto">
            <a:xfrm>
              <a:off x="524" y="2760"/>
              <a:ext cx="280" cy="2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algn="l" eaLnBrk="1" hangingPunct="1"/>
              <a:r>
                <a:rPr lang="en-US" altLang="en-US" sz="2800">
                  <a:solidFill>
                    <a:srgbClr val="000000"/>
                  </a:solidFill>
                  <a:latin typeface="Times New Roman" panose="02020603050405020304" pitchFamily="18" charset="0"/>
                </a:rPr>
                <a:t>0.1</a:t>
              </a:r>
              <a:endParaRPr lang="en-US" altLang="en-US" sz="2800">
                <a:latin typeface="Times New Roman" panose="02020603050405020304" pitchFamily="18" charset="0"/>
              </a:endParaRPr>
            </a:p>
          </p:txBody>
        </p:sp>
        <p:sp>
          <p:nvSpPr>
            <p:cNvPr id="1058" name="Rectangle 66"/>
            <p:cNvSpPr>
              <a:spLocks noChangeArrowheads="1"/>
            </p:cNvSpPr>
            <p:nvPr/>
          </p:nvSpPr>
          <p:spPr bwMode="auto">
            <a:xfrm>
              <a:off x="524" y="2231"/>
              <a:ext cx="280" cy="2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algn="l" eaLnBrk="1" hangingPunct="1"/>
              <a:r>
                <a:rPr lang="en-US" altLang="en-US" sz="2800">
                  <a:solidFill>
                    <a:srgbClr val="000000"/>
                  </a:solidFill>
                  <a:latin typeface="Times New Roman" panose="02020603050405020304" pitchFamily="18" charset="0"/>
                </a:rPr>
                <a:t>0.2</a:t>
              </a:r>
              <a:endParaRPr lang="en-US" altLang="en-US" sz="2800">
                <a:latin typeface="Times New Roman" panose="02020603050405020304" pitchFamily="18" charset="0"/>
              </a:endParaRPr>
            </a:p>
          </p:txBody>
        </p:sp>
        <p:sp>
          <p:nvSpPr>
            <p:cNvPr id="1059" name="Rectangle 67"/>
            <p:cNvSpPr>
              <a:spLocks noChangeArrowheads="1"/>
            </p:cNvSpPr>
            <p:nvPr/>
          </p:nvSpPr>
          <p:spPr bwMode="auto">
            <a:xfrm>
              <a:off x="524" y="1693"/>
              <a:ext cx="280" cy="2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algn="l" eaLnBrk="1" hangingPunct="1"/>
              <a:r>
                <a:rPr lang="en-US" altLang="en-US" sz="2800">
                  <a:solidFill>
                    <a:srgbClr val="000000"/>
                  </a:solidFill>
                  <a:latin typeface="Times New Roman" panose="02020603050405020304" pitchFamily="18" charset="0"/>
                </a:rPr>
                <a:t>0.3</a:t>
              </a:r>
              <a:endParaRPr lang="en-US" altLang="en-US" sz="2800">
                <a:latin typeface="Times New Roman" panose="02020603050405020304" pitchFamily="18" charset="0"/>
              </a:endParaRPr>
            </a:p>
          </p:txBody>
        </p:sp>
        <p:sp>
          <p:nvSpPr>
            <p:cNvPr id="1060" name="Rectangle 68"/>
            <p:cNvSpPr>
              <a:spLocks noChangeArrowheads="1"/>
            </p:cNvSpPr>
            <p:nvPr/>
          </p:nvSpPr>
          <p:spPr bwMode="auto">
            <a:xfrm>
              <a:off x="524" y="1152"/>
              <a:ext cx="280" cy="2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algn="l" eaLnBrk="1" hangingPunct="1"/>
              <a:r>
                <a:rPr lang="en-US" altLang="en-US" sz="2800">
                  <a:solidFill>
                    <a:srgbClr val="000000"/>
                  </a:solidFill>
                  <a:latin typeface="Times New Roman" panose="02020603050405020304" pitchFamily="18" charset="0"/>
                </a:rPr>
                <a:t>0.4</a:t>
              </a:r>
              <a:endParaRPr lang="en-US" altLang="en-US" sz="2800">
                <a:latin typeface="Times New Roman" panose="02020603050405020304" pitchFamily="18" charset="0"/>
              </a:endParaRPr>
            </a:p>
          </p:txBody>
        </p:sp>
        <p:sp>
          <p:nvSpPr>
            <p:cNvPr id="1061" name="Rectangle 69"/>
            <p:cNvSpPr>
              <a:spLocks noChangeArrowheads="1"/>
            </p:cNvSpPr>
            <p:nvPr/>
          </p:nvSpPr>
          <p:spPr bwMode="auto">
            <a:xfrm>
              <a:off x="852" y="3523"/>
              <a:ext cx="112" cy="2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algn="l" eaLnBrk="1" hangingPunct="1"/>
              <a:r>
                <a:rPr lang="en-US" altLang="en-US" sz="2800">
                  <a:solidFill>
                    <a:srgbClr val="000000"/>
                  </a:solidFill>
                  <a:latin typeface="Times New Roman" panose="02020603050405020304" pitchFamily="18" charset="0"/>
                </a:rPr>
                <a:t>0</a:t>
              </a:r>
              <a:endParaRPr lang="en-US" altLang="en-US" sz="2800">
                <a:latin typeface="Times New Roman" panose="02020603050405020304" pitchFamily="18" charset="0"/>
              </a:endParaRPr>
            </a:p>
          </p:txBody>
        </p:sp>
        <p:sp>
          <p:nvSpPr>
            <p:cNvPr id="1062" name="Rectangle 70"/>
            <p:cNvSpPr>
              <a:spLocks noChangeArrowheads="1"/>
            </p:cNvSpPr>
            <p:nvPr/>
          </p:nvSpPr>
          <p:spPr bwMode="auto">
            <a:xfrm>
              <a:off x="1853" y="3523"/>
              <a:ext cx="280" cy="2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algn="l" eaLnBrk="1" hangingPunct="1"/>
              <a:r>
                <a:rPr lang="en-US" altLang="en-US" sz="2800">
                  <a:solidFill>
                    <a:srgbClr val="000000"/>
                  </a:solidFill>
                  <a:latin typeface="Times New Roman" panose="02020603050405020304" pitchFamily="18" charset="0"/>
                </a:rPr>
                <a:t>0.5</a:t>
              </a:r>
              <a:endParaRPr lang="en-US" altLang="en-US" sz="2800">
                <a:latin typeface="Times New Roman" panose="02020603050405020304" pitchFamily="18" charset="0"/>
              </a:endParaRPr>
            </a:p>
          </p:txBody>
        </p:sp>
        <p:sp>
          <p:nvSpPr>
            <p:cNvPr id="1063" name="Rectangle 71"/>
            <p:cNvSpPr>
              <a:spLocks noChangeArrowheads="1"/>
            </p:cNvSpPr>
            <p:nvPr/>
          </p:nvSpPr>
          <p:spPr bwMode="auto">
            <a:xfrm>
              <a:off x="2991" y="3523"/>
              <a:ext cx="112" cy="2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algn="l" eaLnBrk="1" hangingPunct="1"/>
              <a:r>
                <a:rPr lang="en-US" altLang="en-US" sz="2800">
                  <a:solidFill>
                    <a:srgbClr val="000000"/>
                  </a:solidFill>
                  <a:latin typeface="Times New Roman" panose="02020603050405020304" pitchFamily="18" charset="0"/>
                </a:rPr>
                <a:t>1</a:t>
              </a:r>
              <a:endParaRPr lang="en-US" altLang="en-US" sz="2800">
                <a:latin typeface="Times New Roman" panose="02020603050405020304" pitchFamily="18" charset="0"/>
              </a:endParaRPr>
            </a:p>
          </p:txBody>
        </p:sp>
        <p:sp>
          <p:nvSpPr>
            <p:cNvPr id="1064" name="Rectangle 72"/>
            <p:cNvSpPr>
              <a:spLocks noChangeArrowheads="1"/>
            </p:cNvSpPr>
            <p:nvPr/>
          </p:nvSpPr>
          <p:spPr bwMode="auto">
            <a:xfrm>
              <a:off x="3995" y="3523"/>
              <a:ext cx="280" cy="2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algn="l" eaLnBrk="1" hangingPunct="1"/>
              <a:r>
                <a:rPr lang="en-US" altLang="en-US" sz="2800">
                  <a:solidFill>
                    <a:srgbClr val="000000"/>
                  </a:solidFill>
                  <a:latin typeface="Times New Roman" panose="02020603050405020304" pitchFamily="18" charset="0"/>
                </a:rPr>
                <a:t>1.5</a:t>
              </a:r>
              <a:endParaRPr lang="en-US" altLang="en-US" sz="2800">
                <a:latin typeface="Times New Roman" panose="02020603050405020304" pitchFamily="18" charset="0"/>
              </a:endParaRPr>
            </a:p>
          </p:txBody>
        </p:sp>
        <p:sp>
          <p:nvSpPr>
            <p:cNvPr id="1065" name="Rectangle 73"/>
            <p:cNvSpPr>
              <a:spLocks noChangeArrowheads="1"/>
            </p:cNvSpPr>
            <p:nvPr/>
          </p:nvSpPr>
          <p:spPr bwMode="auto">
            <a:xfrm>
              <a:off x="5120" y="3523"/>
              <a:ext cx="112" cy="2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algn="l" eaLnBrk="1" hangingPunct="1"/>
              <a:r>
                <a:rPr lang="en-US" altLang="en-US" sz="2800">
                  <a:solidFill>
                    <a:srgbClr val="000000"/>
                  </a:solidFill>
                  <a:latin typeface="Times New Roman" panose="02020603050405020304" pitchFamily="18" charset="0"/>
                </a:rPr>
                <a:t>2</a:t>
              </a:r>
              <a:endParaRPr lang="en-US" altLang="en-US" sz="2800">
                <a:latin typeface="Times New Roman" panose="02020603050405020304" pitchFamily="18" charset="0"/>
              </a:endParaRPr>
            </a:p>
          </p:txBody>
        </p:sp>
        <p:sp>
          <p:nvSpPr>
            <p:cNvPr id="1066" name="Rectangle 173"/>
            <p:cNvSpPr>
              <a:spLocks noChangeArrowheads="1"/>
            </p:cNvSpPr>
            <p:nvPr/>
          </p:nvSpPr>
          <p:spPr bwMode="auto">
            <a:xfrm rot="-5400000">
              <a:off x="-276" y="2184"/>
              <a:ext cx="1123" cy="3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algn="l" eaLnBrk="1" hangingPunct="1"/>
              <a:r>
                <a:rPr lang="en-US" altLang="en-US" sz="3200">
                  <a:solidFill>
                    <a:srgbClr val="000000"/>
                  </a:solidFill>
                  <a:latin typeface="Times New Roman" panose="02020603050405020304" pitchFamily="18" charset="0"/>
                </a:rPr>
                <a:t>Likelihood</a:t>
              </a:r>
              <a:endParaRPr lang="en-US" altLang="en-US" sz="3200"/>
            </a:p>
          </p:txBody>
        </p:sp>
        <p:sp>
          <p:nvSpPr>
            <p:cNvPr id="1067" name="Rectangle 174"/>
            <p:cNvSpPr>
              <a:spLocks noChangeArrowheads="1"/>
            </p:cNvSpPr>
            <p:nvPr/>
          </p:nvSpPr>
          <p:spPr bwMode="auto">
            <a:xfrm>
              <a:off x="3012" y="3763"/>
              <a:ext cx="158" cy="3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algn="l" eaLnBrk="1" hangingPunct="1"/>
              <a:r>
                <a:rPr lang="en-US" altLang="en-US" sz="3600">
                  <a:solidFill>
                    <a:srgbClr val="000000"/>
                  </a:solidFill>
                  <a:latin typeface="Symbol" panose="05050102010706020507" pitchFamily="18" charset="2"/>
                </a:rPr>
                <a:t>l</a:t>
              </a:r>
              <a:endParaRPr lang="en-US" altLang="en-US" sz="3600"/>
            </a:p>
          </p:txBody>
        </p:sp>
        <p:sp>
          <p:nvSpPr>
            <p:cNvPr id="1068" name="Rectangle 177"/>
            <p:cNvSpPr>
              <a:spLocks noChangeArrowheads="1"/>
            </p:cNvSpPr>
            <p:nvPr/>
          </p:nvSpPr>
          <p:spPr bwMode="auto">
            <a:xfrm>
              <a:off x="903" y="1283"/>
              <a:ext cx="4273" cy="2150"/>
            </a:xfrm>
            <a:prstGeom prst="rect">
              <a:avLst/>
            </a:prstGeom>
            <a:noFill/>
            <a:ln w="7938" cap="rnd">
              <a:solidFill>
                <a:srgbClr val="808080"/>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1069" name="Line 178"/>
            <p:cNvSpPr>
              <a:spLocks noChangeShapeType="1"/>
            </p:cNvSpPr>
            <p:nvPr/>
          </p:nvSpPr>
          <p:spPr bwMode="auto">
            <a:xfrm>
              <a:off x="903" y="1283"/>
              <a:ext cx="2" cy="2150"/>
            </a:xfrm>
            <a:prstGeom prst="line">
              <a:avLst/>
            </a:prstGeom>
            <a:noFill/>
            <a:ln w="15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70" name="Line 179"/>
            <p:cNvSpPr>
              <a:spLocks noChangeShapeType="1"/>
            </p:cNvSpPr>
            <p:nvPr/>
          </p:nvSpPr>
          <p:spPr bwMode="auto">
            <a:xfrm>
              <a:off x="863" y="3433"/>
              <a:ext cx="40" cy="1"/>
            </a:xfrm>
            <a:prstGeom prst="line">
              <a:avLst/>
            </a:prstGeom>
            <a:noFill/>
            <a:ln w="15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71" name="Line 180"/>
            <p:cNvSpPr>
              <a:spLocks noChangeShapeType="1"/>
            </p:cNvSpPr>
            <p:nvPr/>
          </p:nvSpPr>
          <p:spPr bwMode="auto">
            <a:xfrm>
              <a:off x="863" y="3169"/>
              <a:ext cx="40" cy="2"/>
            </a:xfrm>
            <a:prstGeom prst="line">
              <a:avLst/>
            </a:prstGeom>
            <a:noFill/>
            <a:ln w="15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72" name="Line 181"/>
            <p:cNvSpPr>
              <a:spLocks noChangeShapeType="1"/>
            </p:cNvSpPr>
            <p:nvPr/>
          </p:nvSpPr>
          <p:spPr bwMode="auto">
            <a:xfrm>
              <a:off x="863" y="2893"/>
              <a:ext cx="40" cy="2"/>
            </a:xfrm>
            <a:prstGeom prst="line">
              <a:avLst/>
            </a:prstGeom>
            <a:noFill/>
            <a:ln w="15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73" name="Line 182"/>
            <p:cNvSpPr>
              <a:spLocks noChangeShapeType="1"/>
            </p:cNvSpPr>
            <p:nvPr/>
          </p:nvSpPr>
          <p:spPr bwMode="auto">
            <a:xfrm>
              <a:off x="863" y="2628"/>
              <a:ext cx="40" cy="1"/>
            </a:xfrm>
            <a:prstGeom prst="line">
              <a:avLst/>
            </a:prstGeom>
            <a:noFill/>
            <a:ln w="15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74" name="Line 183"/>
            <p:cNvSpPr>
              <a:spLocks noChangeShapeType="1"/>
            </p:cNvSpPr>
            <p:nvPr/>
          </p:nvSpPr>
          <p:spPr bwMode="auto">
            <a:xfrm>
              <a:off x="863" y="2362"/>
              <a:ext cx="40" cy="2"/>
            </a:xfrm>
            <a:prstGeom prst="line">
              <a:avLst/>
            </a:prstGeom>
            <a:noFill/>
            <a:ln w="15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75" name="Line 184"/>
            <p:cNvSpPr>
              <a:spLocks noChangeShapeType="1"/>
            </p:cNvSpPr>
            <p:nvPr/>
          </p:nvSpPr>
          <p:spPr bwMode="auto">
            <a:xfrm>
              <a:off x="863" y="2088"/>
              <a:ext cx="40" cy="2"/>
            </a:xfrm>
            <a:prstGeom prst="line">
              <a:avLst/>
            </a:prstGeom>
            <a:noFill/>
            <a:ln w="15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76" name="Line 185"/>
            <p:cNvSpPr>
              <a:spLocks noChangeShapeType="1"/>
            </p:cNvSpPr>
            <p:nvPr/>
          </p:nvSpPr>
          <p:spPr bwMode="auto">
            <a:xfrm>
              <a:off x="863" y="1823"/>
              <a:ext cx="40" cy="1"/>
            </a:xfrm>
            <a:prstGeom prst="line">
              <a:avLst/>
            </a:prstGeom>
            <a:noFill/>
            <a:ln w="15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77" name="Line 186"/>
            <p:cNvSpPr>
              <a:spLocks noChangeShapeType="1"/>
            </p:cNvSpPr>
            <p:nvPr/>
          </p:nvSpPr>
          <p:spPr bwMode="auto">
            <a:xfrm>
              <a:off x="863" y="1547"/>
              <a:ext cx="40" cy="2"/>
            </a:xfrm>
            <a:prstGeom prst="line">
              <a:avLst/>
            </a:prstGeom>
            <a:noFill/>
            <a:ln w="15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78" name="Line 187"/>
            <p:cNvSpPr>
              <a:spLocks noChangeShapeType="1"/>
            </p:cNvSpPr>
            <p:nvPr/>
          </p:nvSpPr>
          <p:spPr bwMode="auto">
            <a:xfrm>
              <a:off x="863" y="1283"/>
              <a:ext cx="40" cy="2"/>
            </a:xfrm>
            <a:prstGeom prst="line">
              <a:avLst/>
            </a:prstGeom>
            <a:noFill/>
            <a:ln w="15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79" name="Line 188"/>
            <p:cNvSpPr>
              <a:spLocks noChangeShapeType="1"/>
            </p:cNvSpPr>
            <p:nvPr/>
          </p:nvSpPr>
          <p:spPr bwMode="auto">
            <a:xfrm>
              <a:off x="903" y="3433"/>
              <a:ext cx="4273" cy="1"/>
            </a:xfrm>
            <a:prstGeom prst="line">
              <a:avLst/>
            </a:prstGeom>
            <a:noFill/>
            <a:ln w="15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0" name="Line 189"/>
            <p:cNvSpPr>
              <a:spLocks noChangeShapeType="1"/>
            </p:cNvSpPr>
            <p:nvPr/>
          </p:nvSpPr>
          <p:spPr bwMode="auto">
            <a:xfrm flipV="1">
              <a:off x="903" y="3433"/>
              <a:ext cx="2" cy="41"/>
            </a:xfrm>
            <a:prstGeom prst="line">
              <a:avLst/>
            </a:prstGeom>
            <a:noFill/>
            <a:ln w="15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1" name="Line 190"/>
            <p:cNvSpPr>
              <a:spLocks noChangeShapeType="1"/>
            </p:cNvSpPr>
            <p:nvPr/>
          </p:nvSpPr>
          <p:spPr bwMode="auto">
            <a:xfrm flipV="1">
              <a:off x="1969" y="3433"/>
              <a:ext cx="1" cy="41"/>
            </a:xfrm>
            <a:prstGeom prst="line">
              <a:avLst/>
            </a:prstGeom>
            <a:noFill/>
            <a:ln w="15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2" name="Line 191"/>
            <p:cNvSpPr>
              <a:spLocks noChangeShapeType="1"/>
            </p:cNvSpPr>
            <p:nvPr/>
          </p:nvSpPr>
          <p:spPr bwMode="auto">
            <a:xfrm flipV="1">
              <a:off x="3044" y="3433"/>
              <a:ext cx="2" cy="41"/>
            </a:xfrm>
            <a:prstGeom prst="line">
              <a:avLst/>
            </a:prstGeom>
            <a:noFill/>
            <a:ln w="15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3" name="Line 192"/>
            <p:cNvSpPr>
              <a:spLocks noChangeShapeType="1"/>
            </p:cNvSpPr>
            <p:nvPr/>
          </p:nvSpPr>
          <p:spPr bwMode="auto">
            <a:xfrm flipV="1">
              <a:off x="4109" y="3433"/>
              <a:ext cx="2" cy="41"/>
            </a:xfrm>
            <a:prstGeom prst="line">
              <a:avLst/>
            </a:prstGeom>
            <a:noFill/>
            <a:ln w="15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4" name="Line 193"/>
            <p:cNvSpPr>
              <a:spLocks noChangeShapeType="1"/>
            </p:cNvSpPr>
            <p:nvPr/>
          </p:nvSpPr>
          <p:spPr bwMode="auto">
            <a:xfrm flipV="1">
              <a:off x="5176" y="3433"/>
              <a:ext cx="2" cy="41"/>
            </a:xfrm>
            <a:prstGeom prst="line">
              <a:avLst/>
            </a:prstGeom>
            <a:noFill/>
            <a:ln w="15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5" name="Rectangle 200"/>
            <p:cNvSpPr>
              <a:spLocks noChangeArrowheads="1"/>
            </p:cNvSpPr>
            <p:nvPr/>
          </p:nvSpPr>
          <p:spPr bwMode="auto">
            <a:xfrm>
              <a:off x="644" y="3302"/>
              <a:ext cx="112" cy="2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algn="l" eaLnBrk="1" hangingPunct="1"/>
              <a:r>
                <a:rPr lang="en-US" altLang="en-US" sz="2800">
                  <a:solidFill>
                    <a:srgbClr val="000000"/>
                  </a:solidFill>
                  <a:latin typeface="Times New Roman" panose="02020603050405020304" pitchFamily="18" charset="0"/>
                </a:rPr>
                <a:t>0</a:t>
              </a:r>
              <a:endParaRPr lang="en-US" altLang="en-US" sz="2800">
                <a:latin typeface="Times New Roman" panose="02020603050405020304" pitchFamily="18" charset="0"/>
              </a:endParaRPr>
            </a:p>
          </p:txBody>
        </p:sp>
        <p:sp>
          <p:nvSpPr>
            <p:cNvPr id="1086" name="Rectangle 201"/>
            <p:cNvSpPr>
              <a:spLocks noChangeArrowheads="1"/>
            </p:cNvSpPr>
            <p:nvPr/>
          </p:nvSpPr>
          <p:spPr bwMode="auto">
            <a:xfrm>
              <a:off x="524" y="2760"/>
              <a:ext cx="280" cy="2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algn="l" eaLnBrk="1" hangingPunct="1"/>
              <a:r>
                <a:rPr lang="en-US" altLang="en-US" sz="2800">
                  <a:solidFill>
                    <a:srgbClr val="000000"/>
                  </a:solidFill>
                  <a:latin typeface="Times New Roman" panose="02020603050405020304" pitchFamily="18" charset="0"/>
                </a:rPr>
                <a:t>0.1</a:t>
              </a:r>
              <a:endParaRPr lang="en-US" altLang="en-US" sz="2800">
                <a:latin typeface="Times New Roman" panose="02020603050405020304" pitchFamily="18" charset="0"/>
              </a:endParaRPr>
            </a:p>
          </p:txBody>
        </p:sp>
        <p:sp>
          <p:nvSpPr>
            <p:cNvPr id="1087" name="Rectangle 202"/>
            <p:cNvSpPr>
              <a:spLocks noChangeArrowheads="1"/>
            </p:cNvSpPr>
            <p:nvPr/>
          </p:nvSpPr>
          <p:spPr bwMode="auto">
            <a:xfrm>
              <a:off x="524" y="2231"/>
              <a:ext cx="280" cy="2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algn="l" eaLnBrk="1" hangingPunct="1"/>
              <a:r>
                <a:rPr lang="en-US" altLang="en-US" sz="2800">
                  <a:solidFill>
                    <a:srgbClr val="000000"/>
                  </a:solidFill>
                  <a:latin typeface="Times New Roman" panose="02020603050405020304" pitchFamily="18" charset="0"/>
                </a:rPr>
                <a:t>0.2</a:t>
              </a:r>
              <a:endParaRPr lang="en-US" altLang="en-US" sz="2800">
                <a:latin typeface="Times New Roman" panose="02020603050405020304" pitchFamily="18" charset="0"/>
              </a:endParaRPr>
            </a:p>
          </p:txBody>
        </p:sp>
        <p:sp>
          <p:nvSpPr>
            <p:cNvPr id="1088" name="Rectangle 203"/>
            <p:cNvSpPr>
              <a:spLocks noChangeArrowheads="1"/>
            </p:cNvSpPr>
            <p:nvPr/>
          </p:nvSpPr>
          <p:spPr bwMode="auto">
            <a:xfrm>
              <a:off x="524" y="1693"/>
              <a:ext cx="280" cy="2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algn="l" eaLnBrk="1" hangingPunct="1"/>
              <a:r>
                <a:rPr lang="en-US" altLang="en-US" sz="2800">
                  <a:solidFill>
                    <a:srgbClr val="000000"/>
                  </a:solidFill>
                  <a:latin typeface="Times New Roman" panose="02020603050405020304" pitchFamily="18" charset="0"/>
                </a:rPr>
                <a:t>0.3</a:t>
              </a:r>
              <a:endParaRPr lang="en-US" altLang="en-US" sz="2800">
                <a:latin typeface="Times New Roman" panose="02020603050405020304" pitchFamily="18" charset="0"/>
              </a:endParaRPr>
            </a:p>
          </p:txBody>
        </p:sp>
        <p:sp>
          <p:nvSpPr>
            <p:cNvPr id="1089" name="Rectangle 204"/>
            <p:cNvSpPr>
              <a:spLocks noChangeArrowheads="1"/>
            </p:cNvSpPr>
            <p:nvPr/>
          </p:nvSpPr>
          <p:spPr bwMode="auto">
            <a:xfrm>
              <a:off x="524" y="1152"/>
              <a:ext cx="280" cy="2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algn="l" eaLnBrk="1" hangingPunct="1"/>
              <a:r>
                <a:rPr lang="en-US" altLang="en-US" sz="2800">
                  <a:solidFill>
                    <a:srgbClr val="000000"/>
                  </a:solidFill>
                  <a:latin typeface="Times New Roman" panose="02020603050405020304" pitchFamily="18" charset="0"/>
                </a:rPr>
                <a:t>0.4</a:t>
              </a:r>
              <a:endParaRPr lang="en-US" altLang="en-US" sz="2800">
                <a:latin typeface="Times New Roman" panose="02020603050405020304" pitchFamily="18" charset="0"/>
              </a:endParaRPr>
            </a:p>
          </p:txBody>
        </p:sp>
        <p:sp>
          <p:nvSpPr>
            <p:cNvPr id="1090" name="Rectangle 205"/>
            <p:cNvSpPr>
              <a:spLocks noChangeArrowheads="1"/>
            </p:cNvSpPr>
            <p:nvPr/>
          </p:nvSpPr>
          <p:spPr bwMode="auto">
            <a:xfrm>
              <a:off x="852" y="3523"/>
              <a:ext cx="112" cy="2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algn="l" eaLnBrk="1" hangingPunct="1"/>
              <a:r>
                <a:rPr lang="en-US" altLang="en-US" sz="2800">
                  <a:solidFill>
                    <a:srgbClr val="000000"/>
                  </a:solidFill>
                  <a:latin typeface="Times New Roman" panose="02020603050405020304" pitchFamily="18" charset="0"/>
                </a:rPr>
                <a:t>0</a:t>
              </a:r>
              <a:endParaRPr lang="en-US" altLang="en-US" sz="2800">
                <a:latin typeface="Times New Roman" panose="02020603050405020304" pitchFamily="18" charset="0"/>
              </a:endParaRPr>
            </a:p>
          </p:txBody>
        </p:sp>
        <p:sp>
          <p:nvSpPr>
            <p:cNvPr id="1091" name="Rectangle 206"/>
            <p:cNvSpPr>
              <a:spLocks noChangeArrowheads="1"/>
            </p:cNvSpPr>
            <p:nvPr/>
          </p:nvSpPr>
          <p:spPr bwMode="auto">
            <a:xfrm>
              <a:off x="1853" y="3523"/>
              <a:ext cx="280" cy="2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algn="l" eaLnBrk="1" hangingPunct="1"/>
              <a:r>
                <a:rPr lang="en-US" altLang="en-US" sz="2800">
                  <a:solidFill>
                    <a:srgbClr val="000000"/>
                  </a:solidFill>
                  <a:latin typeface="Times New Roman" panose="02020603050405020304" pitchFamily="18" charset="0"/>
                </a:rPr>
                <a:t>0.5</a:t>
              </a:r>
              <a:endParaRPr lang="en-US" altLang="en-US" sz="2800">
                <a:latin typeface="Times New Roman" panose="02020603050405020304" pitchFamily="18" charset="0"/>
              </a:endParaRPr>
            </a:p>
          </p:txBody>
        </p:sp>
        <p:sp>
          <p:nvSpPr>
            <p:cNvPr id="1092" name="Rectangle 207"/>
            <p:cNvSpPr>
              <a:spLocks noChangeArrowheads="1"/>
            </p:cNvSpPr>
            <p:nvPr/>
          </p:nvSpPr>
          <p:spPr bwMode="auto">
            <a:xfrm>
              <a:off x="2991" y="3523"/>
              <a:ext cx="112" cy="2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algn="l" eaLnBrk="1" hangingPunct="1"/>
              <a:r>
                <a:rPr lang="en-US" altLang="en-US" sz="2800">
                  <a:solidFill>
                    <a:srgbClr val="000000"/>
                  </a:solidFill>
                  <a:latin typeface="Times New Roman" panose="02020603050405020304" pitchFamily="18" charset="0"/>
                </a:rPr>
                <a:t>1</a:t>
              </a:r>
              <a:endParaRPr lang="en-US" altLang="en-US" sz="2800">
                <a:latin typeface="Times New Roman" panose="02020603050405020304" pitchFamily="18" charset="0"/>
              </a:endParaRPr>
            </a:p>
          </p:txBody>
        </p:sp>
        <p:sp>
          <p:nvSpPr>
            <p:cNvPr id="1093" name="Rectangle 208"/>
            <p:cNvSpPr>
              <a:spLocks noChangeArrowheads="1"/>
            </p:cNvSpPr>
            <p:nvPr/>
          </p:nvSpPr>
          <p:spPr bwMode="auto">
            <a:xfrm>
              <a:off x="3995" y="3523"/>
              <a:ext cx="280" cy="2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algn="l" eaLnBrk="1" hangingPunct="1"/>
              <a:r>
                <a:rPr lang="en-US" altLang="en-US" sz="2800">
                  <a:solidFill>
                    <a:srgbClr val="000000"/>
                  </a:solidFill>
                  <a:latin typeface="Times New Roman" panose="02020603050405020304" pitchFamily="18" charset="0"/>
                </a:rPr>
                <a:t>1.5</a:t>
              </a:r>
              <a:endParaRPr lang="en-US" altLang="en-US" sz="2800">
                <a:latin typeface="Times New Roman" panose="02020603050405020304" pitchFamily="18" charset="0"/>
              </a:endParaRPr>
            </a:p>
          </p:txBody>
        </p:sp>
        <p:sp>
          <p:nvSpPr>
            <p:cNvPr id="1094" name="Rectangle 209"/>
            <p:cNvSpPr>
              <a:spLocks noChangeArrowheads="1"/>
            </p:cNvSpPr>
            <p:nvPr/>
          </p:nvSpPr>
          <p:spPr bwMode="auto">
            <a:xfrm>
              <a:off x="5120" y="3523"/>
              <a:ext cx="112" cy="2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algn="l" eaLnBrk="1" hangingPunct="1"/>
              <a:r>
                <a:rPr lang="en-US" altLang="en-US" sz="2800">
                  <a:solidFill>
                    <a:srgbClr val="000000"/>
                  </a:solidFill>
                  <a:latin typeface="Times New Roman" panose="02020603050405020304" pitchFamily="18" charset="0"/>
                </a:rPr>
                <a:t>2</a:t>
              </a:r>
              <a:endParaRPr lang="en-US" altLang="en-US" sz="2800">
                <a:latin typeface="Times New Roman" panose="02020603050405020304" pitchFamily="18" charset="0"/>
              </a:endParaRPr>
            </a:p>
          </p:txBody>
        </p:sp>
      </p:grpSp>
      <p:graphicFrame>
        <p:nvGraphicFramePr>
          <p:cNvPr id="1026" name="Object 280"/>
          <p:cNvGraphicFramePr>
            <a:graphicFrameLocks noChangeAspect="1"/>
          </p:cNvGraphicFramePr>
          <p:nvPr/>
        </p:nvGraphicFramePr>
        <p:xfrm>
          <a:off x="1143000" y="1214438"/>
          <a:ext cx="4597400" cy="766762"/>
        </p:xfrm>
        <a:graphic>
          <a:graphicData uri="http://schemas.openxmlformats.org/presentationml/2006/ole">
            <mc:AlternateContent xmlns:mc="http://schemas.openxmlformats.org/markup-compatibility/2006">
              <mc:Choice xmlns:v="urn:schemas-microsoft-com:vml" Requires="v">
                <p:oleObj spid="_x0000_s81954" name="Equation" r:id="rId3" imgW="1320312" imgH="221073" progId="Equation.3">
                  <p:embed/>
                </p:oleObj>
              </mc:Choice>
              <mc:Fallback>
                <p:oleObj name="Equation" r:id="rId3" imgW="1320312" imgH="221073" progId="Equation.3">
                  <p:embed/>
                  <p:pic>
                    <p:nvPicPr>
                      <p:cNvPr id="0" name=""/>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143000" y="1214438"/>
                        <a:ext cx="4597400" cy="7667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9499" name="Text Box 283"/>
          <p:cNvSpPr txBox="1">
            <a:spLocks noChangeArrowheads="1"/>
          </p:cNvSpPr>
          <p:nvPr/>
        </p:nvSpPr>
        <p:spPr bwMode="auto">
          <a:xfrm>
            <a:off x="6534150" y="1198563"/>
            <a:ext cx="2000250"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algn="l" eaLnBrk="1" hangingPunct="1"/>
            <a:r>
              <a:rPr lang="en-US" altLang="en-US" sz="4000" i="1">
                <a:latin typeface="Times New Roman" panose="02020603050405020304" pitchFamily="18" charset="0"/>
              </a:rPr>
              <a:t>x</a:t>
            </a:r>
            <a:r>
              <a:rPr lang="en-US" altLang="en-US" sz="4000">
                <a:latin typeface="Times New Roman" panose="02020603050405020304" pitchFamily="18" charset="0"/>
              </a:rPr>
              <a:t> </a:t>
            </a:r>
            <a:r>
              <a:rPr lang="en-US" altLang="en-US" sz="4000">
                <a:latin typeface="Times New Roman" panose="02020603050405020304" pitchFamily="18" charset="0"/>
                <a:sym typeface="Symbol" panose="05050102010706020507" pitchFamily="18" charset="2"/>
              </a:rPr>
              <a:t> [1,2]</a:t>
            </a:r>
          </a:p>
        </p:txBody>
      </p:sp>
      <p:sp>
        <p:nvSpPr>
          <p:cNvPr id="9500" name="Text Box 284"/>
          <p:cNvSpPr txBox="1">
            <a:spLocks noChangeArrowheads="1"/>
          </p:cNvSpPr>
          <p:nvPr/>
        </p:nvSpPr>
        <p:spPr bwMode="auto">
          <a:xfrm>
            <a:off x="1147763" y="1219200"/>
            <a:ext cx="466725" cy="7016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algn="l" eaLnBrk="1" hangingPunct="1"/>
            <a:r>
              <a:rPr lang="en-US" altLang="en-US" sz="4000" i="1">
                <a:latin typeface="Times New Roman" panose="02020603050405020304" pitchFamily="18" charset="0"/>
              </a:rPr>
              <a:t>L</a:t>
            </a:r>
            <a:endParaRPr lang="en-US" altLang="en-US" sz="4000">
              <a:latin typeface="Times New Roman" panose="02020603050405020304" pitchFamily="18" charset="0"/>
              <a:sym typeface="Symbol" panose="05050102010706020507" pitchFamily="18" charset="2"/>
            </a:endParaRPr>
          </a:p>
        </p:txBody>
      </p:sp>
      <p:sp>
        <p:nvSpPr>
          <p:cNvPr id="9502" name="WordArt 286"/>
          <p:cNvSpPr>
            <a:spLocks noChangeArrowheads="1" noChangeShapeType="1" noTextEdit="1"/>
          </p:cNvSpPr>
          <p:nvPr/>
        </p:nvSpPr>
        <p:spPr bwMode="auto">
          <a:xfrm>
            <a:off x="5638800" y="762000"/>
            <a:ext cx="1752600" cy="617538"/>
          </a:xfrm>
          <a:prstGeom prst="rect">
            <a:avLst/>
          </a:prstGeom>
        </p:spPr>
        <p:txBody>
          <a:bodyPr wrap="none" fromWordArt="1">
            <a:prstTxWarp prst="textCascadeUp">
              <a:avLst>
                <a:gd name="adj" fmla="val 44444"/>
              </a:avLst>
            </a:prstTxWarp>
            <a:scene3d>
              <a:camera prst="legacyPerspectiveFront">
                <a:rot lat="20519997" lon="1080000" rev="0"/>
              </a:camera>
              <a:lightRig rig="legacyHarsh2" dir="b"/>
            </a:scene3d>
            <a:sp3d extrusionH="430200" prstMaterial="legacyMatte">
              <a:extrusionClr>
                <a:srgbClr val="FF6600"/>
              </a:extrusionClr>
            </a:sp3d>
          </a:bodyPr>
          <a:lstStyle/>
          <a:p>
            <a:pPr>
              <a:defRPr/>
            </a:pPr>
            <a:r>
              <a:rPr lang="en-US" sz="3600" kern="10" dirty="0">
                <a:ln w="9525">
                  <a:round/>
                  <a:headEnd/>
                  <a:tailEnd/>
                </a:ln>
                <a:gradFill rotWithShape="1">
                  <a:gsLst>
                    <a:gs pos="0">
                      <a:srgbClr val="FFE701"/>
                    </a:gs>
                    <a:gs pos="100000">
                      <a:srgbClr val="FE3E02"/>
                    </a:gs>
                  </a:gsLst>
                  <a:lin ang="5400000" scaled="1"/>
                </a:gradFill>
                <a:latin typeface="Impact"/>
              </a:rPr>
              <a:t>densit</a:t>
            </a:r>
            <a:r>
              <a:rPr lang="en-US" sz="3600" u="sng" kern="10" dirty="0">
                <a:ln w="9525">
                  <a:round/>
                  <a:headEnd/>
                  <a:tailEnd/>
                </a:ln>
                <a:gradFill rotWithShape="1">
                  <a:gsLst>
                    <a:gs pos="0">
                      <a:srgbClr val="FFE701"/>
                    </a:gs>
                    <a:gs pos="100000">
                      <a:srgbClr val="FE3E02"/>
                    </a:gs>
                  </a:gsLst>
                  <a:lin ang="5400000" scaled="1"/>
                </a:gradFill>
                <a:latin typeface="Impact"/>
              </a:rPr>
              <a:t>ies</a:t>
            </a:r>
          </a:p>
        </p:txBody>
      </p:sp>
    </p:spTree>
    <p:extLst>
      <p:ext uri="{BB962C8B-B14F-4D97-AF65-F5344CB8AC3E}">
        <p14:creationId xmlns:p14="http://schemas.microsoft.com/office/powerpoint/2010/main" val="66052964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9500"/>
                                        </p:tgtEl>
                                        <p:attrNameLst>
                                          <p:attrName>style.visibility</p:attrName>
                                        </p:attrNameLst>
                                      </p:cBhvr>
                                      <p:to>
                                        <p:strVal val="visible"/>
                                      </p:to>
                                    </p:set>
                                    <p:animEffect transition="in" filter="fade">
                                      <p:cBhvr>
                                        <p:cTn id="7" dur="2000"/>
                                        <p:tgtEl>
                                          <p:spTgt spid="9500"/>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 presetClass="entr" presetSubtype="0" fill="hold" grpId="0" nodeType="clickEffect">
                                  <p:stCondLst>
                                    <p:cond delay="0"/>
                                  </p:stCondLst>
                                  <p:childTnLst>
                                    <p:set>
                                      <p:cBhvr>
                                        <p:cTn id="11" dur="1" fill="hold">
                                          <p:stCondLst>
                                            <p:cond delay="0"/>
                                          </p:stCondLst>
                                        </p:cTn>
                                        <p:tgtEl>
                                          <p:spTgt spid="9499"/>
                                        </p:tgtEl>
                                        <p:attrNameLst>
                                          <p:attrName>style.visibility</p:attrName>
                                        </p:attrNameLst>
                                      </p:cBhvr>
                                      <p:to>
                                        <p:strVal val="visible"/>
                                      </p:to>
                                    </p:set>
                                  </p:childTnLst>
                                </p:cTn>
                              </p:par>
                            </p:childTnLst>
                          </p:cTn>
                        </p:par>
                      </p:childTnLst>
                    </p:cTn>
                  </p:par>
                  <p:par>
                    <p:cTn id="12" fill="hold" nodeType="clickPar">
                      <p:stCondLst>
                        <p:cond delay="indefinite"/>
                      </p:stCondLst>
                      <p:childTnLst>
                        <p:par>
                          <p:cTn id="13" fill="hold" nodeType="withGroup">
                            <p:stCondLst>
                              <p:cond delay="0"/>
                            </p:stCondLst>
                            <p:childTnLst>
                              <p:par>
                                <p:cTn id="14" presetID="1" presetClass="entr" presetSubtype="0" fill="hold" nodeType="clickEffect">
                                  <p:stCondLst>
                                    <p:cond delay="0"/>
                                  </p:stCondLst>
                                  <p:childTnLst>
                                    <p:set>
                                      <p:cBhvr>
                                        <p:cTn id="15" dur="1" fill="hold">
                                          <p:stCondLst>
                                            <p:cond delay="0"/>
                                          </p:stCondLst>
                                        </p:cTn>
                                        <p:tgtEl>
                                          <p:spTgt spid="2"/>
                                        </p:tgtEl>
                                        <p:attrNameLst>
                                          <p:attrName>style.visibility</p:attrName>
                                        </p:attrNameLst>
                                      </p:cBhvr>
                                      <p:to>
                                        <p:strVal val="visible"/>
                                      </p:to>
                                    </p:set>
                                  </p:childTnLst>
                                </p:cTn>
                              </p:par>
                            </p:childTnLst>
                          </p:cTn>
                        </p:par>
                      </p:childTnLst>
                    </p:cTn>
                  </p:par>
                  <p:par>
                    <p:cTn id="16" fill="hold" nodeType="clickPar">
                      <p:stCondLst>
                        <p:cond delay="indefinite"/>
                      </p:stCondLst>
                      <p:childTnLst>
                        <p:par>
                          <p:cTn id="17" fill="hold" nodeType="withGroup">
                            <p:stCondLst>
                              <p:cond delay="0"/>
                            </p:stCondLst>
                            <p:childTnLst>
                              <p:par>
                                <p:cTn id="18" presetID="22" presetClass="entr" presetSubtype="8" fill="hold" grpId="0" nodeType="clickEffect">
                                  <p:stCondLst>
                                    <p:cond delay="0"/>
                                  </p:stCondLst>
                                  <p:childTnLst>
                                    <p:set>
                                      <p:cBhvr>
                                        <p:cTn id="19" dur="1" fill="hold">
                                          <p:stCondLst>
                                            <p:cond delay="0"/>
                                          </p:stCondLst>
                                        </p:cTn>
                                        <p:tgtEl>
                                          <p:spTgt spid="9279"/>
                                        </p:tgtEl>
                                        <p:attrNameLst>
                                          <p:attrName>style.visibility</p:attrName>
                                        </p:attrNameLst>
                                      </p:cBhvr>
                                      <p:to>
                                        <p:strVal val="visible"/>
                                      </p:to>
                                    </p:set>
                                    <p:animEffect transition="in" filter="wipe(left)">
                                      <p:cBhvr>
                                        <p:cTn id="20" dur="500"/>
                                        <p:tgtEl>
                                          <p:spTgt spid="9279"/>
                                        </p:tgtEl>
                                      </p:cBhvr>
                                    </p:animEffect>
                                  </p:childTnLst>
                                </p:cTn>
                              </p:par>
                            </p:childTnLst>
                          </p:cTn>
                        </p:par>
                        <p:par>
                          <p:cTn id="21" fill="hold" nodeType="afterGroup">
                            <p:stCondLst>
                              <p:cond delay="500"/>
                            </p:stCondLst>
                            <p:childTnLst>
                              <p:par>
                                <p:cTn id="22" presetID="22" presetClass="entr" presetSubtype="8" fill="hold" grpId="0" nodeType="afterEffect">
                                  <p:stCondLst>
                                    <p:cond delay="0"/>
                                  </p:stCondLst>
                                  <p:childTnLst>
                                    <p:set>
                                      <p:cBhvr>
                                        <p:cTn id="23" dur="1" fill="hold">
                                          <p:stCondLst>
                                            <p:cond delay="0"/>
                                          </p:stCondLst>
                                        </p:cTn>
                                        <p:tgtEl>
                                          <p:spTgt spid="9278"/>
                                        </p:tgtEl>
                                        <p:attrNameLst>
                                          <p:attrName>style.visibility</p:attrName>
                                        </p:attrNameLst>
                                      </p:cBhvr>
                                      <p:to>
                                        <p:strVal val="visible"/>
                                      </p:to>
                                    </p:set>
                                    <p:animEffect transition="in" filter="wipe(left)">
                                      <p:cBhvr>
                                        <p:cTn id="24" dur="500"/>
                                        <p:tgtEl>
                                          <p:spTgt spid="9278"/>
                                        </p:tgtEl>
                                      </p:cBhvr>
                                    </p:animEffect>
                                  </p:childTnLst>
                                </p:cTn>
                              </p:par>
                            </p:childTnLst>
                          </p:cTn>
                        </p:par>
                        <p:par>
                          <p:cTn id="25" fill="hold" nodeType="afterGroup">
                            <p:stCondLst>
                              <p:cond delay="1000"/>
                            </p:stCondLst>
                            <p:childTnLst>
                              <p:par>
                                <p:cTn id="26" presetID="22" presetClass="entr" presetSubtype="8" fill="hold" grpId="0" nodeType="afterEffect">
                                  <p:stCondLst>
                                    <p:cond delay="0"/>
                                  </p:stCondLst>
                                  <p:childTnLst>
                                    <p:set>
                                      <p:cBhvr>
                                        <p:cTn id="27" dur="1" fill="hold">
                                          <p:stCondLst>
                                            <p:cond delay="0"/>
                                          </p:stCondLst>
                                        </p:cTn>
                                        <p:tgtEl>
                                          <p:spTgt spid="9277"/>
                                        </p:tgtEl>
                                        <p:attrNameLst>
                                          <p:attrName>style.visibility</p:attrName>
                                        </p:attrNameLst>
                                      </p:cBhvr>
                                      <p:to>
                                        <p:strVal val="visible"/>
                                      </p:to>
                                    </p:set>
                                    <p:animEffect transition="in" filter="wipe(left)">
                                      <p:cBhvr>
                                        <p:cTn id="28" dur="500"/>
                                        <p:tgtEl>
                                          <p:spTgt spid="9277"/>
                                        </p:tgtEl>
                                      </p:cBhvr>
                                    </p:animEffect>
                                  </p:childTnLst>
                                </p:cTn>
                              </p:par>
                            </p:childTnLst>
                          </p:cTn>
                        </p:par>
                        <p:par>
                          <p:cTn id="29" fill="hold" nodeType="afterGroup">
                            <p:stCondLst>
                              <p:cond delay="1500"/>
                            </p:stCondLst>
                            <p:childTnLst>
                              <p:par>
                                <p:cTn id="30" presetID="22" presetClass="entr" presetSubtype="8" fill="hold" grpId="0" nodeType="afterEffect">
                                  <p:stCondLst>
                                    <p:cond delay="0"/>
                                  </p:stCondLst>
                                  <p:childTnLst>
                                    <p:set>
                                      <p:cBhvr>
                                        <p:cTn id="31" dur="1" fill="hold">
                                          <p:stCondLst>
                                            <p:cond delay="0"/>
                                          </p:stCondLst>
                                        </p:cTn>
                                        <p:tgtEl>
                                          <p:spTgt spid="9276"/>
                                        </p:tgtEl>
                                        <p:attrNameLst>
                                          <p:attrName>style.visibility</p:attrName>
                                        </p:attrNameLst>
                                      </p:cBhvr>
                                      <p:to>
                                        <p:strVal val="visible"/>
                                      </p:to>
                                    </p:set>
                                    <p:animEffect transition="in" filter="wipe(left)">
                                      <p:cBhvr>
                                        <p:cTn id="32" dur="500"/>
                                        <p:tgtEl>
                                          <p:spTgt spid="9276"/>
                                        </p:tgtEl>
                                      </p:cBhvr>
                                    </p:animEffect>
                                  </p:childTnLst>
                                </p:cTn>
                              </p:par>
                            </p:childTnLst>
                          </p:cTn>
                        </p:par>
                        <p:par>
                          <p:cTn id="33" fill="hold" nodeType="afterGroup">
                            <p:stCondLst>
                              <p:cond delay="2000"/>
                            </p:stCondLst>
                            <p:childTnLst>
                              <p:par>
                                <p:cTn id="34" presetID="22" presetClass="entr" presetSubtype="8" fill="hold" grpId="0" nodeType="afterEffect">
                                  <p:stCondLst>
                                    <p:cond delay="0"/>
                                  </p:stCondLst>
                                  <p:childTnLst>
                                    <p:set>
                                      <p:cBhvr>
                                        <p:cTn id="35" dur="1" fill="hold">
                                          <p:stCondLst>
                                            <p:cond delay="0"/>
                                          </p:stCondLst>
                                        </p:cTn>
                                        <p:tgtEl>
                                          <p:spTgt spid="9275"/>
                                        </p:tgtEl>
                                        <p:attrNameLst>
                                          <p:attrName>style.visibility</p:attrName>
                                        </p:attrNameLst>
                                      </p:cBhvr>
                                      <p:to>
                                        <p:strVal val="visible"/>
                                      </p:to>
                                    </p:set>
                                    <p:animEffect transition="in" filter="wipe(left)">
                                      <p:cBhvr>
                                        <p:cTn id="36" dur="500"/>
                                        <p:tgtEl>
                                          <p:spTgt spid="9275"/>
                                        </p:tgtEl>
                                      </p:cBhvr>
                                    </p:animEffect>
                                  </p:childTnLst>
                                </p:cTn>
                              </p:par>
                            </p:childTnLst>
                          </p:cTn>
                        </p:par>
                        <p:par>
                          <p:cTn id="37" fill="hold" nodeType="afterGroup">
                            <p:stCondLst>
                              <p:cond delay="2500"/>
                            </p:stCondLst>
                            <p:childTnLst>
                              <p:par>
                                <p:cTn id="38" presetID="22" presetClass="entr" presetSubtype="8" fill="hold" grpId="0" nodeType="afterEffect">
                                  <p:stCondLst>
                                    <p:cond delay="0"/>
                                  </p:stCondLst>
                                  <p:childTnLst>
                                    <p:set>
                                      <p:cBhvr>
                                        <p:cTn id="39" dur="1" fill="hold">
                                          <p:stCondLst>
                                            <p:cond delay="0"/>
                                          </p:stCondLst>
                                        </p:cTn>
                                        <p:tgtEl>
                                          <p:spTgt spid="9274"/>
                                        </p:tgtEl>
                                        <p:attrNameLst>
                                          <p:attrName>style.visibility</p:attrName>
                                        </p:attrNameLst>
                                      </p:cBhvr>
                                      <p:to>
                                        <p:strVal val="visible"/>
                                      </p:to>
                                    </p:set>
                                    <p:animEffect transition="in" filter="wipe(left)">
                                      <p:cBhvr>
                                        <p:cTn id="40" dur="500"/>
                                        <p:tgtEl>
                                          <p:spTgt spid="9274"/>
                                        </p:tgtEl>
                                      </p:cBhvr>
                                    </p:animEffect>
                                  </p:childTnLst>
                                </p:cTn>
                              </p:par>
                            </p:childTnLst>
                          </p:cTn>
                        </p:par>
                      </p:childTnLst>
                    </p:cTn>
                  </p:par>
                  <p:par>
                    <p:cTn id="41" fill="hold" nodeType="clickPar">
                      <p:stCondLst>
                        <p:cond delay="indefinite"/>
                      </p:stCondLst>
                      <p:childTnLst>
                        <p:par>
                          <p:cTn id="42" fill="hold" nodeType="withGroup">
                            <p:stCondLst>
                              <p:cond delay="0"/>
                            </p:stCondLst>
                            <p:childTnLst>
                              <p:par>
                                <p:cTn id="43" presetID="22" presetClass="entr" presetSubtype="1" fill="hold" grpId="0" nodeType="clickEffect">
                                  <p:stCondLst>
                                    <p:cond delay="0"/>
                                  </p:stCondLst>
                                  <p:childTnLst>
                                    <p:set>
                                      <p:cBhvr>
                                        <p:cTn id="44" dur="1" fill="hold">
                                          <p:stCondLst>
                                            <p:cond delay="0"/>
                                          </p:stCondLst>
                                        </p:cTn>
                                        <p:tgtEl>
                                          <p:spTgt spid="9256"/>
                                        </p:tgtEl>
                                        <p:attrNameLst>
                                          <p:attrName>style.visibility</p:attrName>
                                        </p:attrNameLst>
                                      </p:cBhvr>
                                      <p:to>
                                        <p:strVal val="visible"/>
                                      </p:to>
                                    </p:set>
                                    <p:animEffect transition="in" filter="wipe(up)">
                                      <p:cBhvr>
                                        <p:cTn id="45" dur="500"/>
                                        <p:tgtEl>
                                          <p:spTgt spid="9256"/>
                                        </p:tgtEl>
                                      </p:cBhvr>
                                    </p:animEffect>
                                  </p:childTnLst>
                                </p:cTn>
                              </p:par>
                              <p:par>
                                <p:cTn id="46" presetID="22" presetClass="entr" presetSubtype="1" fill="hold" grpId="0" nodeType="withEffect">
                                  <p:stCondLst>
                                    <p:cond delay="0"/>
                                  </p:stCondLst>
                                  <p:childTnLst>
                                    <p:set>
                                      <p:cBhvr>
                                        <p:cTn id="47" dur="1" fill="hold">
                                          <p:stCondLst>
                                            <p:cond delay="0"/>
                                          </p:stCondLst>
                                        </p:cTn>
                                        <p:tgtEl>
                                          <p:spTgt spid="9255"/>
                                        </p:tgtEl>
                                        <p:attrNameLst>
                                          <p:attrName>style.visibility</p:attrName>
                                        </p:attrNameLst>
                                      </p:cBhvr>
                                      <p:to>
                                        <p:strVal val="visible"/>
                                      </p:to>
                                    </p:set>
                                    <p:animEffect transition="in" filter="wipe(up)">
                                      <p:cBhvr>
                                        <p:cTn id="48" dur="500"/>
                                        <p:tgtEl>
                                          <p:spTgt spid="9255"/>
                                        </p:tgtEl>
                                      </p:cBhvr>
                                    </p:animEffect>
                                  </p:childTnLst>
                                </p:cTn>
                              </p:par>
                            </p:childTnLst>
                          </p:cTn>
                        </p:par>
                      </p:childTnLst>
                    </p:cTn>
                  </p:par>
                  <p:par>
                    <p:cTn id="49" fill="hold" nodeType="clickPar">
                      <p:stCondLst>
                        <p:cond delay="indefinite"/>
                      </p:stCondLst>
                      <p:childTnLst>
                        <p:par>
                          <p:cTn id="50" fill="hold" nodeType="withGroup">
                            <p:stCondLst>
                              <p:cond delay="0"/>
                            </p:stCondLst>
                            <p:childTnLst>
                              <p:par>
                                <p:cTn id="51" presetID="10" presetClass="entr" presetSubtype="0" fill="hold" nodeType="clickEffect">
                                  <p:stCondLst>
                                    <p:cond delay="0"/>
                                  </p:stCondLst>
                                  <p:childTnLst>
                                    <p:set>
                                      <p:cBhvr>
                                        <p:cTn id="52" dur="1" fill="hold">
                                          <p:stCondLst>
                                            <p:cond delay="0"/>
                                          </p:stCondLst>
                                        </p:cTn>
                                        <p:tgtEl>
                                          <p:spTgt spid="9502"/>
                                        </p:tgtEl>
                                        <p:attrNameLst>
                                          <p:attrName>style.visibility</p:attrName>
                                        </p:attrNameLst>
                                      </p:cBhvr>
                                      <p:to>
                                        <p:strVal val="visible"/>
                                      </p:to>
                                    </p:set>
                                    <p:animEffect transition="in" filter="fade">
                                      <p:cBhvr>
                                        <p:cTn id="53" dur="500"/>
                                        <p:tgtEl>
                                          <p:spTgt spid="950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255" grpId="0" animBg="1"/>
      <p:bldP spid="9256" grpId="0" animBg="1"/>
      <p:bldP spid="9274" grpId="0" animBg="1"/>
      <p:bldP spid="9275" grpId="0" animBg="1"/>
      <p:bldP spid="9276" grpId="0" animBg="1"/>
      <p:bldP spid="9277" grpId="0" animBg="1"/>
      <p:bldP spid="9278" grpId="0" animBg="1"/>
      <p:bldP spid="9279" grpId="0" animBg="1"/>
      <p:bldP spid="9499" grpId="0"/>
      <p:bldP spid="9500" grpId="0" animBg="1"/>
    </p:bldLst>
  </p:timing>
</p:sld>
</file>

<file path=ppt/slides/slide3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434" name="AutoShape 2"/>
          <p:cNvSpPr>
            <a:spLocks noChangeAspect="1" noChangeArrowheads="1" noTextEdit="1"/>
          </p:cNvSpPr>
          <p:nvPr/>
        </p:nvSpPr>
        <p:spPr bwMode="auto">
          <a:xfrm>
            <a:off x="0" y="960438"/>
            <a:ext cx="9144000" cy="5897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18435" name="Freeform 3"/>
          <p:cNvSpPr>
            <a:spLocks noEditPoints="1"/>
          </p:cNvSpPr>
          <p:nvPr/>
        </p:nvSpPr>
        <p:spPr bwMode="auto">
          <a:xfrm>
            <a:off x="6430963" y="1319213"/>
            <a:ext cx="9525" cy="1755775"/>
          </a:xfrm>
          <a:custGeom>
            <a:avLst/>
            <a:gdLst>
              <a:gd name="T0" fmla="*/ 2147483647 w 30"/>
              <a:gd name="T1" fmla="*/ 2147483647 h 5612"/>
              <a:gd name="T2" fmla="*/ 0 w 30"/>
              <a:gd name="T3" fmla="*/ 2147483647 h 5612"/>
              <a:gd name="T4" fmla="*/ 2147483647 w 30"/>
              <a:gd name="T5" fmla="*/ 2147483647 h 5612"/>
              <a:gd name="T6" fmla="*/ 0 w 30"/>
              <a:gd name="T7" fmla="*/ 2147483647 h 5612"/>
              <a:gd name="T8" fmla="*/ 2147483647 w 30"/>
              <a:gd name="T9" fmla="*/ 2147483647 h 5612"/>
              <a:gd name="T10" fmla="*/ 2147483647 w 30"/>
              <a:gd name="T11" fmla="*/ 2147483647 h 5612"/>
              <a:gd name="T12" fmla="*/ 0 w 30"/>
              <a:gd name="T13" fmla="*/ 2147483647 h 5612"/>
              <a:gd name="T14" fmla="*/ 2147483647 w 30"/>
              <a:gd name="T15" fmla="*/ 2147483647 h 5612"/>
              <a:gd name="T16" fmla="*/ 0 w 30"/>
              <a:gd name="T17" fmla="*/ 2147483647 h 5612"/>
              <a:gd name="T18" fmla="*/ 2147483647 w 30"/>
              <a:gd name="T19" fmla="*/ 2147483647 h 5612"/>
              <a:gd name="T20" fmla="*/ 0 w 30"/>
              <a:gd name="T21" fmla="*/ 2147483647 h 5612"/>
              <a:gd name="T22" fmla="*/ 2147483647 w 30"/>
              <a:gd name="T23" fmla="*/ 2147483647 h 5612"/>
              <a:gd name="T24" fmla="*/ 2147483647 w 30"/>
              <a:gd name="T25" fmla="*/ 2147483647 h 5612"/>
              <a:gd name="T26" fmla="*/ 0 w 30"/>
              <a:gd name="T27" fmla="*/ 2147483647 h 5612"/>
              <a:gd name="T28" fmla="*/ 2147483647 w 30"/>
              <a:gd name="T29" fmla="*/ 2147483647 h 5612"/>
              <a:gd name="T30" fmla="*/ 0 w 30"/>
              <a:gd name="T31" fmla="*/ 2147483647 h 5612"/>
              <a:gd name="T32" fmla="*/ 2147483647 w 30"/>
              <a:gd name="T33" fmla="*/ 2147483647 h 5612"/>
              <a:gd name="T34" fmla="*/ 0 w 30"/>
              <a:gd name="T35" fmla="*/ 2147483647 h 5612"/>
              <a:gd name="T36" fmla="*/ 2147483647 w 30"/>
              <a:gd name="T37" fmla="*/ 2147483647 h 5612"/>
              <a:gd name="T38" fmla="*/ 2147483647 w 30"/>
              <a:gd name="T39" fmla="*/ 2147483647 h 5612"/>
              <a:gd name="T40" fmla="*/ 0 w 30"/>
              <a:gd name="T41" fmla="*/ 2147483647 h 5612"/>
              <a:gd name="T42" fmla="*/ 2147483647 w 30"/>
              <a:gd name="T43" fmla="*/ 2147483647 h 5612"/>
              <a:gd name="T44" fmla="*/ 0 w 30"/>
              <a:gd name="T45" fmla="*/ 2147483647 h 5612"/>
              <a:gd name="T46" fmla="*/ 2147483647 w 30"/>
              <a:gd name="T47" fmla="*/ 2147483647 h 5612"/>
              <a:gd name="T48" fmla="*/ 0 w 30"/>
              <a:gd name="T49" fmla="*/ 2147483647 h 5612"/>
              <a:gd name="T50" fmla="*/ 2147483647 w 30"/>
              <a:gd name="T51" fmla="*/ 2147483647 h 5612"/>
              <a:gd name="T52" fmla="*/ 2147483647 w 30"/>
              <a:gd name="T53" fmla="*/ 2147483647 h 5612"/>
              <a:gd name="T54" fmla="*/ 0 w 30"/>
              <a:gd name="T55" fmla="*/ 2147483647 h 5612"/>
              <a:gd name="T56" fmla="*/ 2147483647 w 30"/>
              <a:gd name="T57" fmla="*/ 2147483647 h 5612"/>
              <a:gd name="T58" fmla="*/ 0 w 30"/>
              <a:gd name="T59" fmla="*/ 2147483647 h 5612"/>
              <a:gd name="T60" fmla="*/ 2147483647 w 30"/>
              <a:gd name="T61" fmla="*/ 2147483647 h 5612"/>
              <a:gd name="T62" fmla="*/ 0 w 30"/>
              <a:gd name="T63" fmla="*/ 2147483647 h 5612"/>
              <a:gd name="T64" fmla="*/ 2147483647 w 30"/>
              <a:gd name="T65" fmla="*/ 2147483647 h 5612"/>
              <a:gd name="T66" fmla="*/ 2147483647 w 30"/>
              <a:gd name="T67" fmla="*/ 2147483647 h 5612"/>
              <a:gd name="T68" fmla="*/ 0 w 30"/>
              <a:gd name="T69" fmla="*/ 2147483647 h 5612"/>
              <a:gd name="T70" fmla="*/ 2147483647 w 30"/>
              <a:gd name="T71" fmla="*/ 2147483647 h 5612"/>
              <a:gd name="T72" fmla="*/ 0 w 30"/>
              <a:gd name="T73" fmla="*/ 2147483647 h 5612"/>
              <a:gd name="T74" fmla="*/ 2147483647 w 30"/>
              <a:gd name="T75" fmla="*/ 2147483647 h 5612"/>
              <a:gd name="T76" fmla="*/ 0 w 30"/>
              <a:gd name="T77" fmla="*/ 2147483647 h 5612"/>
              <a:gd name="T78" fmla="*/ 2147483647 w 30"/>
              <a:gd name="T79" fmla="*/ 2147483647 h 5612"/>
              <a:gd name="T80" fmla="*/ 2147483647 w 30"/>
              <a:gd name="T81" fmla="*/ 2147483647 h 5612"/>
              <a:gd name="T82" fmla="*/ 0 w 30"/>
              <a:gd name="T83" fmla="*/ 2147483647 h 5612"/>
              <a:gd name="T84" fmla="*/ 2147483647 w 30"/>
              <a:gd name="T85" fmla="*/ 2147483647 h 5612"/>
              <a:gd name="T86" fmla="*/ 0 w 30"/>
              <a:gd name="T87" fmla="*/ 2147483647 h 5612"/>
              <a:gd name="T88" fmla="*/ 2147483647 w 30"/>
              <a:gd name="T89" fmla="*/ 2147483647 h 5612"/>
              <a:gd name="T90" fmla="*/ 0 w 30"/>
              <a:gd name="T91" fmla="*/ 2147483647 h 5612"/>
              <a:gd name="T92" fmla="*/ 2147483647 w 30"/>
              <a:gd name="T93" fmla="*/ 2147483647 h 5612"/>
              <a:gd name="T94" fmla="*/ 2147483647 w 30"/>
              <a:gd name="T95" fmla="*/ 2147483647 h 5612"/>
              <a:gd name="T96" fmla="*/ 0 w 30"/>
              <a:gd name="T97" fmla="*/ 2147483647 h 5612"/>
              <a:gd name="T98" fmla="*/ 2147483647 w 30"/>
              <a:gd name="T99" fmla="*/ 2147483647 h 5612"/>
              <a:gd name="T100" fmla="*/ 0 w 30"/>
              <a:gd name="T101" fmla="*/ 2147483647 h 5612"/>
              <a:gd name="T102" fmla="*/ 2147483647 w 30"/>
              <a:gd name="T103" fmla="*/ 2147483647 h 5612"/>
              <a:gd name="T104" fmla="*/ 0 w 30"/>
              <a:gd name="T105" fmla="*/ 2147483647 h 5612"/>
              <a:gd name="T106" fmla="*/ 2147483647 w 30"/>
              <a:gd name="T107" fmla="*/ 2147483647 h 5612"/>
              <a:gd name="T108" fmla="*/ 2147483647 w 30"/>
              <a:gd name="T109" fmla="*/ 2147483647 h 5612"/>
              <a:gd name="T110" fmla="*/ 0 w 30"/>
              <a:gd name="T111" fmla="*/ 2147483647 h 5612"/>
              <a:gd name="T112" fmla="*/ 2147483647 w 30"/>
              <a:gd name="T113" fmla="*/ 2147483647 h 5612"/>
              <a:gd name="T114" fmla="*/ 0 w 30"/>
              <a:gd name="T115" fmla="*/ 2147483647 h 5612"/>
              <a:gd name="T116" fmla="*/ 2147483647 w 30"/>
              <a:gd name="T117" fmla="*/ 2147483647 h 561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0"/>
              <a:gd name="T178" fmla="*/ 0 h 5612"/>
              <a:gd name="T179" fmla="*/ 30 w 30"/>
              <a:gd name="T180" fmla="*/ 5612 h 5612"/>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0" h="5612">
                <a:moveTo>
                  <a:pt x="0" y="5597"/>
                </a:moveTo>
                <a:lnTo>
                  <a:pt x="0" y="5597"/>
                </a:lnTo>
                <a:cubicBezTo>
                  <a:pt x="0" y="5589"/>
                  <a:pt x="7" y="5582"/>
                  <a:pt x="15" y="5582"/>
                </a:cubicBezTo>
                <a:cubicBezTo>
                  <a:pt x="24" y="5582"/>
                  <a:pt x="30" y="5589"/>
                  <a:pt x="30" y="5597"/>
                </a:cubicBezTo>
                <a:cubicBezTo>
                  <a:pt x="30" y="5606"/>
                  <a:pt x="24" y="5612"/>
                  <a:pt x="15" y="5612"/>
                </a:cubicBezTo>
                <a:cubicBezTo>
                  <a:pt x="7" y="5612"/>
                  <a:pt x="0" y="5606"/>
                  <a:pt x="0" y="5597"/>
                </a:cubicBezTo>
                <a:close/>
                <a:moveTo>
                  <a:pt x="0" y="5537"/>
                </a:moveTo>
                <a:lnTo>
                  <a:pt x="0" y="5537"/>
                </a:lnTo>
                <a:cubicBezTo>
                  <a:pt x="0" y="5529"/>
                  <a:pt x="7" y="5522"/>
                  <a:pt x="15" y="5522"/>
                </a:cubicBezTo>
                <a:cubicBezTo>
                  <a:pt x="24" y="5522"/>
                  <a:pt x="30" y="5529"/>
                  <a:pt x="30" y="5537"/>
                </a:cubicBezTo>
                <a:cubicBezTo>
                  <a:pt x="30" y="5546"/>
                  <a:pt x="24" y="5552"/>
                  <a:pt x="15" y="5552"/>
                </a:cubicBezTo>
                <a:cubicBezTo>
                  <a:pt x="7" y="5552"/>
                  <a:pt x="0" y="5546"/>
                  <a:pt x="0" y="5537"/>
                </a:cubicBezTo>
                <a:close/>
                <a:moveTo>
                  <a:pt x="0" y="5477"/>
                </a:moveTo>
                <a:lnTo>
                  <a:pt x="0" y="5477"/>
                </a:lnTo>
                <a:cubicBezTo>
                  <a:pt x="0" y="5469"/>
                  <a:pt x="7" y="5462"/>
                  <a:pt x="15" y="5462"/>
                </a:cubicBezTo>
                <a:cubicBezTo>
                  <a:pt x="24" y="5462"/>
                  <a:pt x="30" y="5469"/>
                  <a:pt x="30" y="5477"/>
                </a:cubicBezTo>
                <a:cubicBezTo>
                  <a:pt x="30" y="5486"/>
                  <a:pt x="24" y="5492"/>
                  <a:pt x="15" y="5492"/>
                </a:cubicBezTo>
                <a:cubicBezTo>
                  <a:pt x="7" y="5492"/>
                  <a:pt x="0" y="5486"/>
                  <a:pt x="0" y="5477"/>
                </a:cubicBezTo>
                <a:close/>
                <a:moveTo>
                  <a:pt x="0" y="5417"/>
                </a:moveTo>
                <a:lnTo>
                  <a:pt x="0" y="5417"/>
                </a:lnTo>
                <a:cubicBezTo>
                  <a:pt x="0" y="5409"/>
                  <a:pt x="7" y="5402"/>
                  <a:pt x="15" y="5402"/>
                </a:cubicBezTo>
                <a:cubicBezTo>
                  <a:pt x="24" y="5402"/>
                  <a:pt x="30" y="5409"/>
                  <a:pt x="30" y="5417"/>
                </a:cubicBezTo>
                <a:cubicBezTo>
                  <a:pt x="30" y="5426"/>
                  <a:pt x="24" y="5432"/>
                  <a:pt x="15" y="5432"/>
                </a:cubicBezTo>
                <a:cubicBezTo>
                  <a:pt x="7" y="5432"/>
                  <a:pt x="0" y="5426"/>
                  <a:pt x="0" y="5417"/>
                </a:cubicBezTo>
                <a:close/>
                <a:moveTo>
                  <a:pt x="0" y="5357"/>
                </a:moveTo>
                <a:lnTo>
                  <a:pt x="0" y="5357"/>
                </a:lnTo>
                <a:cubicBezTo>
                  <a:pt x="0" y="5349"/>
                  <a:pt x="7" y="5342"/>
                  <a:pt x="15" y="5342"/>
                </a:cubicBezTo>
                <a:cubicBezTo>
                  <a:pt x="24" y="5342"/>
                  <a:pt x="30" y="5349"/>
                  <a:pt x="30" y="5357"/>
                </a:cubicBezTo>
                <a:cubicBezTo>
                  <a:pt x="30" y="5366"/>
                  <a:pt x="24" y="5372"/>
                  <a:pt x="15" y="5372"/>
                </a:cubicBezTo>
                <a:cubicBezTo>
                  <a:pt x="7" y="5372"/>
                  <a:pt x="0" y="5366"/>
                  <a:pt x="0" y="5357"/>
                </a:cubicBezTo>
                <a:close/>
                <a:moveTo>
                  <a:pt x="0" y="5297"/>
                </a:moveTo>
                <a:lnTo>
                  <a:pt x="0" y="5297"/>
                </a:lnTo>
                <a:cubicBezTo>
                  <a:pt x="0" y="5289"/>
                  <a:pt x="7" y="5282"/>
                  <a:pt x="15" y="5282"/>
                </a:cubicBezTo>
                <a:cubicBezTo>
                  <a:pt x="24" y="5282"/>
                  <a:pt x="30" y="5289"/>
                  <a:pt x="30" y="5297"/>
                </a:cubicBezTo>
                <a:cubicBezTo>
                  <a:pt x="30" y="5306"/>
                  <a:pt x="24" y="5312"/>
                  <a:pt x="15" y="5312"/>
                </a:cubicBezTo>
                <a:cubicBezTo>
                  <a:pt x="7" y="5312"/>
                  <a:pt x="0" y="5306"/>
                  <a:pt x="0" y="5297"/>
                </a:cubicBezTo>
                <a:close/>
                <a:moveTo>
                  <a:pt x="0" y="5237"/>
                </a:moveTo>
                <a:lnTo>
                  <a:pt x="0" y="5237"/>
                </a:lnTo>
                <a:cubicBezTo>
                  <a:pt x="0" y="5229"/>
                  <a:pt x="7" y="5222"/>
                  <a:pt x="15" y="5222"/>
                </a:cubicBezTo>
                <a:cubicBezTo>
                  <a:pt x="24" y="5222"/>
                  <a:pt x="30" y="5229"/>
                  <a:pt x="30" y="5237"/>
                </a:cubicBezTo>
                <a:cubicBezTo>
                  <a:pt x="30" y="5246"/>
                  <a:pt x="24" y="5252"/>
                  <a:pt x="15" y="5252"/>
                </a:cubicBezTo>
                <a:cubicBezTo>
                  <a:pt x="7" y="5252"/>
                  <a:pt x="0" y="5246"/>
                  <a:pt x="0" y="5237"/>
                </a:cubicBezTo>
                <a:close/>
                <a:moveTo>
                  <a:pt x="0" y="5177"/>
                </a:moveTo>
                <a:lnTo>
                  <a:pt x="0" y="5177"/>
                </a:lnTo>
                <a:cubicBezTo>
                  <a:pt x="0" y="5169"/>
                  <a:pt x="7" y="5162"/>
                  <a:pt x="15" y="5162"/>
                </a:cubicBezTo>
                <a:cubicBezTo>
                  <a:pt x="24" y="5162"/>
                  <a:pt x="30" y="5169"/>
                  <a:pt x="30" y="5177"/>
                </a:cubicBezTo>
                <a:cubicBezTo>
                  <a:pt x="30" y="5186"/>
                  <a:pt x="24" y="5192"/>
                  <a:pt x="15" y="5192"/>
                </a:cubicBezTo>
                <a:cubicBezTo>
                  <a:pt x="7" y="5192"/>
                  <a:pt x="0" y="5186"/>
                  <a:pt x="0" y="5177"/>
                </a:cubicBezTo>
                <a:close/>
                <a:moveTo>
                  <a:pt x="0" y="5117"/>
                </a:moveTo>
                <a:lnTo>
                  <a:pt x="0" y="5117"/>
                </a:lnTo>
                <a:cubicBezTo>
                  <a:pt x="0" y="5109"/>
                  <a:pt x="7" y="5102"/>
                  <a:pt x="15" y="5102"/>
                </a:cubicBezTo>
                <a:cubicBezTo>
                  <a:pt x="24" y="5102"/>
                  <a:pt x="30" y="5109"/>
                  <a:pt x="30" y="5117"/>
                </a:cubicBezTo>
                <a:cubicBezTo>
                  <a:pt x="30" y="5126"/>
                  <a:pt x="24" y="5132"/>
                  <a:pt x="15" y="5132"/>
                </a:cubicBezTo>
                <a:cubicBezTo>
                  <a:pt x="7" y="5132"/>
                  <a:pt x="0" y="5126"/>
                  <a:pt x="0" y="5117"/>
                </a:cubicBezTo>
                <a:close/>
                <a:moveTo>
                  <a:pt x="0" y="5057"/>
                </a:moveTo>
                <a:lnTo>
                  <a:pt x="0" y="5057"/>
                </a:lnTo>
                <a:cubicBezTo>
                  <a:pt x="0" y="5049"/>
                  <a:pt x="7" y="5042"/>
                  <a:pt x="15" y="5042"/>
                </a:cubicBezTo>
                <a:cubicBezTo>
                  <a:pt x="24" y="5042"/>
                  <a:pt x="30" y="5049"/>
                  <a:pt x="30" y="5057"/>
                </a:cubicBezTo>
                <a:cubicBezTo>
                  <a:pt x="30" y="5065"/>
                  <a:pt x="24" y="5072"/>
                  <a:pt x="15" y="5072"/>
                </a:cubicBezTo>
                <a:cubicBezTo>
                  <a:pt x="7" y="5072"/>
                  <a:pt x="0" y="5065"/>
                  <a:pt x="0" y="5057"/>
                </a:cubicBezTo>
                <a:close/>
                <a:moveTo>
                  <a:pt x="0" y="4997"/>
                </a:moveTo>
                <a:lnTo>
                  <a:pt x="0" y="4997"/>
                </a:lnTo>
                <a:cubicBezTo>
                  <a:pt x="0" y="4989"/>
                  <a:pt x="7" y="4982"/>
                  <a:pt x="15" y="4982"/>
                </a:cubicBezTo>
                <a:cubicBezTo>
                  <a:pt x="24" y="4982"/>
                  <a:pt x="30" y="4989"/>
                  <a:pt x="30" y="4997"/>
                </a:cubicBezTo>
                <a:cubicBezTo>
                  <a:pt x="30" y="5005"/>
                  <a:pt x="24" y="5012"/>
                  <a:pt x="15" y="5012"/>
                </a:cubicBezTo>
                <a:cubicBezTo>
                  <a:pt x="7" y="5012"/>
                  <a:pt x="0" y="5005"/>
                  <a:pt x="0" y="4997"/>
                </a:cubicBezTo>
                <a:close/>
                <a:moveTo>
                  <a:pt x="0" y="4937"/>
                </a:moveTo>
                <a:lnTo>
                  <a:pt x="0" y="4937"/>
                </a:lnTo>
                <a:cubicBezTo>
                  <a:pt x="0" y="4929"/>
                  <a:pt x="7" y="4922"/>
                  <a:pt x="15" y="4922"/>
                </a:cubicBezTo>
                <a:cubicBezTo>
                  <a:pt x="24" y="4922"/>
                  <a:pt x="30" y="4929"/>
                  <a:pt x="30" y="4937"/>
                </a:cubicBezTo>
                <a:cubicBezTo>
                  <a:pt x="30" y="4945"/>
                  <a:pt x="24" y="4952"/>
                  <a:pt x="15" y="4952"/>
                </a:cubicBezTo>
                <a:cubicBezTo>
                  <a:pt x="7" y="4952"/>
                  <a:pt x="0" y="4945"/>
                  <a:pt x="0" y="4937"/>
                </a:cubicBezTo>
                <a:close/>
                <a:moveTo>
                  <a:pt x="0" y="4877"/>
                </a:moveTo>
                <a:lnTo>
                  <a:pt x="0" y="4877"/>
                </a:lnTo>
                <a:cubicBezTo>
                  <a:pt x="0" y="4869"/>
                  <a:pt x="7" y="4862"/>
                  <a:pt x="15" y="4862"/>
                </a:cubicBezTo>
                <a:cubicBezTo>
                  <a:pt x="24" y="4862"/>
                  <a:pt x="30" y="4869"/>
                  <a:pt x="30" y="4877"/>
                </a:cubicBezTo>
                <a:cubicBezTo>
                  <a:pt x="30" y="4885"/>
                  <a:pt x="24" y="4892"/>
                  <a:pt x="15" y="4892"/>
                </a:cubicBezTo>
                <a:cubicBezTo>
                  <a:pt x="7" y="4892"/>
                  <a:pt x="0" y="4885"/>
                  <a:pt x="0" y="4877"/>
                </a:cubicBezTo>
                <a:close/>
                <a:moveTo>
                  <a:pt x="0" y="4817"/>
                </a:moveTo>
                <a:lnTo>
                  <a:pt x="0" y="4817"/>
                </a:lnTo>
                <a:cubicBezTo>
                  <a:pt x="0" y="4809"/>
                  <a:pt x="7" y="4802"/>
                  <a:pt x="15" y="4802"/>
                </a:cubicBezTo>
                <a:cubicBezTo>
                  <a:pt x="24" y="4802"/>
                  <a:pt x="30" y="4809"/>
                  <a:pt x="30" y="4817"/>
                </a:cubicBezTo>
                <a:cubicBezTo>
                  <a:pt x="30" y="4825"/>
                  <a:pt x="24" y="4832"/>
                  <a:pt x="15" y="4832"/>
                </a:cubicBezTo>
                <a:cubicBezTo>
                  <a:pt x="7" y="4832"/>
                  <a:pt x="0" y="4825"/>
                  <a:pt x="0" y="4817"/>
                </a:cubicBezTo>
                <a:close/>
                <a:moveTo>
                  <a:pt x="0" y="4757"/>
                </a:moveTo>
                <a:lnTo>
                  <a:pt x="0" y="4757"/>
                </a:lnTo>
                <a:cubicBezTo>
                  <a:pt x="0" y="4749"/>
                  <a:pt x="7" y="4742"/>
                  <a:pt x="15" y="4742"/>
                </a:cubicBezTo>
                <a:cubicBezTo>
                  <a:pt x="24" y="4742"/>
                  <a:pt x="30" y="4749"/>
                  <a:pt x="30" y="4757"/>
                </a:cubicBezTo>
                <a:cubicBezTo>
                  <a:pt x="30" y="4765"/>
                  <a:pt x="24" y="4772"/>
                  <a:pt x="15" y="4772"/>
                </a:cubicBezTo>
                <a:cubicBezTo>
                  <a:pt x="7" y="4772"/>
                  <a:pt x="0" y="4765"/>
                  <a:pt x="0" y="4757"/>
                </a:cubicBezTo>
                <a:close/>
                <a:moveTo>
                  <a:pt x="0" y="4697"/>
                </a:moveTo>
                <a:lnTo>
                  <a:pt x="0" y="4697"/>
                </a:lnTo>
                <a:cubicBezTo>
                  <a:pt x="0" y="4689"/>
                  <a:pt x="7" y="4682"/>
                  <a:pt x="15" y="4682"/>
                </a:cubicBezTo>
                <a:cubicBezTo>
                  <a:pt x="24" y="4682"/>
                  <a:pt x="30" y="4689"/>
                  <a:pt x="30" y="4697"/>
                </a:cubicBezTo>
                <a:cubicBezTo>
                  <a:pt x="30" y="4705"/>
                  <a:pt x="24" y="4712"/>
                  <a:pt x="15" y="4712"/>
                </a:cubicBezTo>
                <a:cubicBezTo>
                  <a:pt x="7" y="4712"/>
                  <a:pt x="0" y="4705"/>
                  <a:pt x="0" y="4697"/>
                </a:cubicBezTo>
                <a:close/>
                <a:moveTo>
                  <a:pt x="0" y="4637"/>
                </a:moveTo>
                <a:lnTo>
                  <a:pt x="0" y="4637"/>
                </a:lnTo>
                <a:cubicBezTo>
                  <a:pt x="0" y="4629"/>
                  <a:pt x="7" y="4622"/>
                  <a:pt x="15" y="4622"/>
                </a:cubicBezTo>
                <a:cubicBezTo>
                  <a:pt x="24" y="4622"/>
                  <a:pt x="30" y="4629"/>
                  <a:pt x="30" y="4637"/>
                </a:cubicBezTo>
                <a:cubicBezTo>
                  <a:pt x="30" y="4645"/>
                  <a:pt x="24" y="4652"/>
                  <a:pt x="15" y="4652"/>
                </a:cubicBezTo>
                <a:cubicBezTo>
                  <a:pt x="7" y="4652"/>
                  <a:pt x="0" y="4645"/>
                  <a:pt x="0" y="4637"/>
                </a:cubicBezTo>
                <a:close/>
                <a:moveTo>
                  <a:pt x="0" y="4577"/>
                </a:moveTo>
                <a:lnTo>
                  <a:pt x="0" y="4577"/>
                </a:lnTo>
                <a:cubicBezTo>
                  <a:pt x="0" y="4569"/>
                  <a:pt x="7" y="4562"/>
                  <a:pt x="15" y="4562"/>
                </a:cubicBezTo>
                <a:cubicBezTo>
                  <a:pt x="24" y="4562"/>
                  <a:pt x="30" y="4569"/>
                  <a:pt x="30" y="4577"/>
                </a:cubicBezTo>
                <a:cubicBezTo>
                  <a:pt x="30" y="4585"/>
                  <a:pt x="24" y="4592"/>
                  <a:pt x="15" y="4592"/>
                </a:cubicBezTo>
                <a:cubicBezTo>
                  <a:pt x="7" y="4592"/>
                  <a:pt x="0" y="4585"/>
                  <a:pt x="0" y="4577"/>
                </a:cubicBezTo>
                <a:close/>
                <a:moveTo>
                  <a:pt x="0" y="4517"/>
                </a:moveTo>
                <a:lnTo>
                  <a:pt x="0" y="4517"/>
                </a:lnTo>
                <a:cubicBezTo>
                  <a:pt x="0" y="4509"/>
                  <a:pt x="7" y="4502"/>
                  <a:pt x="15" y="4502"/>
                </a:cubicBezTo>
                <a:cubicBezTo>
                  <a:pt x="24" y="4502"/>
                  <a:pt x="30" y="4509"/>
                  <a:pt x="30" y="4517"/>
                </a:cubicBezTo>
                <a:cubicBezTo>
                  <a:pt x="30" y="4525"/>
                  <a:pt x="24" y="4532"/>
                  <a:pt x="15" y="4532"/>
                </a:cubicBezTo>
                <a:cubicBezTo>
                  <a:pt x="7" y="4532"/>
                  <a:pt x="0" y="4525"/>
                  <a:pt x="0" y="4517"/>
                </a:cubicBezTo>
                <a:close/>
                <a:moveTo>
                  <a:pt x="0" y="4457"/>
                </a:moveTo>
                <a:lnTo>
                  <a:pt x="0" y="4457"/>
                </a:lnTo>
                <a:cubicBezTo>
                  <a:pt x="0" y="4449"/>
                  <a:pt x="7" y="4442"/>
                  <a:pt x="15" y="4442"/>
                </a:cubicBezTo>
                <a:cubicBezTo>
                  <a:pt x="24" y="4442"/>
                  <a:pt x="30" y="4449"/>
                  <a:pt x="30" y="4457"/>
                </a:cubicBezTo>
                <a:cubicBezTo>
                  <a:pt x="30" y="4465"/>
                  <a:pt x="24" y="4472"/>
                  <a:pt x="15" y="4472"/>
                </a:cubicBezTo>
                <a:cubicBezTo>
                  <a:pt x="7" y="4472"/>
                  <a:pt x="0" y="4465"/>
                  <a:pt x="0" y="4457"/>
                </a:cubicBezTo>
                <a:close/>
                <a:moveTo>
                  <a:pt x="0" y="4397"/>
                </a:moveTo>
                <a:lnTo>
                  <a:pt x="0" y="4397"/>
                </a:lnTo>
                <a:cubicBezTo>
                  <a:pt x="0" y="4389"/>
                  <a:pt x="7" y="4382"/>
                  <a:pt x="15" y="4382"/>
                </a:cubicBezTo>
                <a:cubicBezTo>
                  <a:pt x="24" y="4382"/>
                  <a:pt x="30" y="4389"/>
                  <a:pt x="30" y="4397"/>
                </a:cubicBezTo>
                <a:cubicBezTo>
                  <a:pt x="30" y="4405"/>
                  <a:pt x="24" y="4412"/>
                  <a:pt x="15" y="4412"/>
                </a:cubicBezTo>
                <a:cubicBezTo>
                  <a:pt x="7" y="4412"/>
                  <a:pt x="0" y="4405"/>
                  <a:pt x="0" y="4397"/>
                </a:cubicBezTo>
                <a:close/>
                <a:moveTo>
                  <a:pt x="0" y="4337"/>
                </a:moveTo>
                <a:lnTo>
                  <a:pt x="0" y="4337"/>
                </a:lnTo>
                <a:cubicBezTo>
                  <a:pt x="0" y="4329"/>
                  <a:pt x="7" y="4322"/>
                  <a:pt x="15" y="4322"/>
                </a:cubicBezTo>
                <a:cubicBezTo>
                  <a:pt x="24" y="4322"/>
                  <a:pt x="30" y="4329"/>
                  <a:pt x="30" y="4337"/>
                </a:cubicBezTo>
                <a:cubicBezTo>
                  <a:pt x="30" y="4345"/>
                  <a:pt x="24" y="4352"/>
                  <a:pt x="15" y="4352"/>
                </a:cubicBezTo>
                <a:cubicBezTo>
                  <a:pt x="7" y="4352"/>
                  <a:pt x="0" y="4345"/>
                  <a:pt x="0" y="4337"/>
                </a:cubicBezTo>
                <a:close/>
                <a:moveTo>
                  <a:pt x="0" y="4277"/>
                </a:moveTo>
                <a:lnTo>
                  <a:pt x="0" y="4277"/>
                </a:lnTo>
                <a:cubicBezTo>
                  <a:pt x="0" y="4268"/>
                  <a:pt x="7" y="4262"/>
                  <a:pt x="15" y="4262"/>
                </a:cubicBezTo>
                <a:cubicBezTo>
                  <a:pt x="24" y="4262"/>
                  <a:pt x="30" y="4268"/>
                  <a:pt x="30" y="4277"/>
                </a:cubicBezTo>
                <a:cubicBezTo>
                  <a:pt x="30" y="4285"/>
                  <a:pt x="24" y="4292"/>
                  <a:pt x="15" y="4292"/>
                </a:cubicBezTo>
                <a:cubicBezTo>
                  <a:pt x="7" y="4292"/>
                  <a:pt x="0" y="4285"/>
                  <a:pt x="0" y="4277"/>
                </a:cubicBezTo>
                <a:close/>
                <a:moveTo>
                  <a:pt x="0" y="4217"/>
                </a:moveTo>
                <a:lnTo>
                  <a:pt x="0" y="4217"/>
                </a:lnTo>
                <a:cubicBezTo>
                  <a:pt x="0" y="4208"/>
                  <a:pt x="7" y="4202"/>
                  <a:pt x="15" y="4202"/>
                </a:cubicBezTo>
                <a:cubicBezTo>
                  <a:pt x="24" y="4202"/>
                  <a:pt x="30" y="4208"/>
                  <a:pt x="30" y="4217"/>
                </a:cubicBezTo>
                <a:cubicBezTo>
                  <a:pt x="30" y="4225"/>
                  <a:pt x="24" y="4232"/>
                  <a:pt x="15" y="4232"/>
                </a:cubicBezTo>
                <a:cubicBezTo>
                  <a:pt x="7" y="4232"/>
                  <a:pt x="0" y="4225"/>
                  <a:pt x="0" y="4217"/>
                </a:cubicBezTo>
                <a:close/>
                <a:moveTo>
                  <a:pt x="0" y="4157"/>
                </a:moveTo>
                <a:lnTo>
                  <a:pt x="0" y="4157"/>
                </a:lnTo>
                <a:cubicBezTo>
                  <a:pt x="0" y="4148"/>
                  <a:pt x="7" y="4142"/>
                  <a:pt x="15" y="4142"/>
                </a:cubicBezTo>
                <a:cubicBezTo>
                  <a:pt x="24" y="4142"/>
                  <a:pt x="30" y="4148"/>
                  <a:pt x="30" y="4157"/>
                </a:cubicBezTo>
                <a:cubicBezTo>
                  <a:pt x="30" y="4165"/>
                  <a:pt x="24" y="4172"/>
                  <a:pt x="15" y="4172"/>
                </a:cubicBezTo>
                <a:cubicBezTo>
                  <a:pt x="7" y="4172"/>
                  <a:pt x="0" y="4165"/>
                  <a:pt x="0" y="4157"/>
                </a:cubicBezTo>
                <a:close/>
                <a:moveTo>
                  <a:pt x="0" y="4097"/>
                </a:moveTo>
                <a:lnTo>
                  <a:pt x="0" y="4097"/>
                </a:lnTo>
                <a:cubicBezTo>
                  <a:pt x="0" y="4088"/>
                  <a:pt x="7" y="4082"/>
                  <a:pt x="15" y="4082"/>
                </a:cubicBezTo>
                <a:cubicBezTo>
                  <a:pt x="24" y="4082"/>
                  <a:pt x="30" y="4088"/>
                  <a:pt x="30" y="4097"/>
                </a:cubicBezTo>
                <a:cubicBezTo>
                  <a:pt x="30" y="4105"/>
                  <a:pt x="24" y="4112"/>
                  <a:pt x="15" y="4112"/>
                </a:cubicBezTo>
                <a:cubicBezTo>
                  <a:pt x="7" y="4112"/>
                  <a:pt x="0" y="4105"/>
                  <a:pt x="0" y="4097"/>
                </a:cubicBezTo>
                <a:close/>
                <a:moveTo>
                  <a:pt x="0" y="4037"/>
                </a:moveTo>
                <a:lnTo>
                  <a:pt x="0" y="4037"/>
                </a:lnTo>
                <a:cubicBezTo>
                  <a:pt x="0" y="4028"/>
                  <a:pt x="7" y="4022"/>
                  <a:pt x="15" y="4022"/>
                </a:cubicBezTo>
                <a:cubicBezTo>
                  <a:pt x="24" y="4022"/>
                  <a:pt x="30" y="4028"/>
                  <a:pt x="30" y="4037"/>
                </a:cubicBezTo>
                <a:cubicBezTo>
                  <a:pt x="30" y="4045"/>
                  <a:pt x="24" y="4052"/>
                  <a:pt x="15" y="4052"/>
                </a:cubicBezTo>
                <a:cubicBezTo>
                  <a:pt x="7" y="4052"/>
                  <a:pt x="0" y="4045"/>
                  <a:pt x="0" y="4037"/>
                </a:cubicBezTo>
                <a:close/>
                <a:moveTo>
                  <a:pt x="0" y="3977"/>
                </a:moveTo>
                <a:lnTo>
                  <a:pt x="0" y="3977"/>
                </a:lnTo>
                <a:cubicBezTo>
                  <a:pt x="0" y="3968"/>
                  <a:pt x="7" y="3962"/>
                  <a:pt x="15" y="3962"/>
                </a:cubicBezTo>
                <a:cubicBezTo>
                  <a:pt x="24" y="3962"/>
                  <a:pt x="30" y="3968"/>
                  <a:pt x="30" y="3977"/>
                </a:cubicBezTo>
                <a:cubicBezTo>
                  <a:pt x="30" y="3985"/>
                  <a:pt x="24" y="3992"/>
                  <a:pt x="15" y="3992"/>
                </a:cubicBezTo>
                <a:cubicBezTo>
                  <a:pt x="7" y="3992"/>
                  <a:pt x="0" y="3985"/>
                  <a:pt x="0" y="3977"/>
                </a:cubicBezTo>
                <a:close/>
                <a:moveTo>
                  <a:pt x="0" y="3917"/>
                </a:moveTo>
                <a:lnTo>
                  <a:pt x="0" y="3917"/>
                </a:lnTo>
                <a:cubicBezTo>
                  <a:pt x="0" y="3908"/>
                  <a:pt x="7" y="3902"/>
                  <a:pt x="15" y="3902"/>
                </a:cubicBezTo>
                <a:cubicBezTo>
                  <a:pt x="24" y="3902"/>
                  <a:pt x="30" y="3908"/>
                  <a:pt x="30" y="3917"/>
                </a:cubicBezTo>
                <a:cubicBezTo>
                  <a:pt x="30" y="3925"/>
                  <a:pt x="24" y="3932"/>
                  <a:pt x="15" y="3932"/>
                </a:cubicBezTo>
                <a:cubicBezTo>
                  <a:pt x="7" y="3932"/>
                  <a:pt x="0" y="3925"/>
                  <a:pt x="0" y="3917"/>
                </a:cubicBezTo>
                <a:close/>
                <a:moveTo>
                  <a:pt x="0" y="3857"/>
                </a:moveTo>
                <a:lnTo>
                  <a:pt x="0" y="3857"/>
                </a:lnTo>
                <a:cubicBezTo>
                  <a:pt x="0" y="3848"/>
                  <a:pt x="7" y="3842"/>
                  <a:pt x="15" y="3842"/>
                </a:cubicBezTo>
                <a:cubicBezTo>
                  <a:pt x="24" y="3842"/>
                  <a:pt x="30" y="3848"/>
                  <a:pt x="30" y="3857"/>
                </a:cubicBezTo>
                <a:cubicBezTo>
                  <a:pt x="30" y="3865"/>
                  <a:pt x="24" y="3872"/>
                  <a:pt x="15" y="3872"/>
                </a:cubicBezTo>
                <a:cubicBezTo>
                  <a:pt x="7" y="3872"/>
                  <a:pt x="0" y="3865"/>
                  <a:pt x="0" y="3857"/>
                </a:cubicBezTo>
                <a:close/>
                <a:moveTo>
                  <a:pt x="0" y="3797"/>
                </a:moveTo>
                <a:lnTo>
                  <a:pt x="0" y="3797"/>
                </a:lnTo>
                <a:cubicBezTo>
                  <a:pt x="0" y="3788"/>
                  <a:pt x="7" y="3782"/>
                  <a:pt x="15" y="3782"/>
                </a:cubicBezTo>
                <a:cubicBezTo>
                  <a:pt x="24" y="3782"/>
                  <a:pt x="30" y="3788"/>
                  <a:pt x="30" y="3797"/>
                </a:cubicBezTo>
                <a:cubicBezTo>
                  <a:pt x="30" y="3805"/>
                  <a:pt x="24" y="3812"/>
                  <a:pt x="15" y="3812"/>
                </a:cubicBezTo>
                <a:cubicBezTo>
                  <a:pt x="7" y="3812"/>
                  <a:pt x="0" y="3805"/>
                  <a:pt x="0" y="3797"/>
                </a:cubicBezTo>
                <a:close/>
                <a:moveTo>
                  <a:pt x="0" y="3737"/>
                </a:moveTo>
                <a:lnTo>
                  <a:pt x="0" y="3737"/>
                </a:lnTo>
                <a:cubicBezTo>
                  <a:pt x="0" y="3728"/>
                  <a:pt x="7" y="3722"/>
                  <a:pt x="15" y="3722"/>
                </a:cubicBezTo>
                <a:cubicBezTo>
                  <a:pt x="24" y="3722"/>
                  <a:pt x="30" y="3728"/>
                  <a:pt x="30" y="3737"/>
                </a:cubicBezTo>
                <a:cubicBezTo>
                  <a:pt x="30" y="3745"/>
                  <a:pt x="24" y="3752"/>
                  <a:pt x="15" y="3752"/>
                </a:cubicBezTo>
                <a:cubicBezTo>
                  <a:pt x="7" y="3752"/>
                  <a:pt x="0" y="3745"/>
                  <a:pt x="0" y="3737"/>
                </a:cubicBezTo>
                <a:close/>
                <a:moveTo>
                  <a:pt x="0" y="3677"/>
                </a:moveTo>
                <a:lnTo>
                  <a:pt x="0" y="3676"/>
                </a:lnTo>
                <a:cubicBezTo>
                  <a:pt x="0" y="3668"/>
                  <a:pt x="7" y="3661"/>
                  <a:pt x="15" y="3661"/>
                </a:cubicBezTo>
                <a:cubicBezTo>
                  <a:pt x="24" y="3661"/>
                  <a:pt x="30" y="3668"/>
                  <a:pt x="30" y="3676"/>
                </a:cubicBezTo>
                <a:lnTo>
                  <a:pt x="30" y="3677"/>
                </a:lnTo>
                <a:cubicBezTo>
                  <a:pt x="30" y="3685"/>
                  <a:pt x="24" y="3692"/>
                  <a:pt x="15" y="3692"/>
                </a:cubicBezTo>
                <a:cubicBezTo>
                  <a:pt x="7" y="3692"/>
                  <a:pt x="0" y="3685"/>
                  <a:pt x="0" y="3677"/>
                </a:cubicBezTo>
                <a:close/>
                <a:moveTo>
                  <a:pt x="0" y="3616"/>
                </a:moveTo>
                <a:lnTo>
                  <a:pt x="0" y="3616"/>
                </a:lnTo>
                <a:cubicBezTo>
                  <a:pt x="0" y="3608"/>
                  <a:pt x="7" y="3601"/>
                  <a:pt x="15" y="3601"/>
                </a:cubicBezTo>
                <a:cubicBezTo>
                  <a:pt x="24" y="3601"/>
                  <a:pt x="30" y="3608"/>
                  <a:pt x="30" y="3616"/>
                </a:cubicBezTo>
                <a:cubicBezTo>
                  <a:pt x="30" y="3625"/>
                  <a:pt x="24" y="3631"/>
                  <a:pt x="15" y="3631"/>
                </a:cubicBezTo>
                <a:cubicBezTo>
                  <a:pt x="7" y="3631"/>
                  <a:pt x="0" y="3625"/>
                  <a:pt x="0" y="3616"/>
                </a:cubicBezTo>
                <a:close/>
                <a:moveTo>
                  <a:pt x="0" y="3556"/>
                </a:moveTo>
                <a:lnTo>
                  <a:pt x="0" y="3556"/>
                </a:lnTo>
                <a:cubicBezTo>
                  <a:pt x="0" y="3548"/>
                  <a:pt x="7" y="3541"/>
                  <a:pt x="15" y="3541"/>
                </a:cubicBezTo>
                <a:cubicBezTo>
                  <a:pt x="24" y="3541"/>
                  <a:pt x="30" y="3548"/>
                  <a:pt x="30" y="3556"/>
                </a:cubicBezTo>
                <a:cubicBezTo>
                  <a:pt x="30" y="3565"/>
                  <a:pt x="24" y="3571"/>
                  <a:pt x="15" y="3571"/>
                </a:cubicBezTo>
                <a:cubicBezTo>
                  <a:pt x="7" y="3571"/>
                  <a:pt x="0" y="3565"/>
                  <a:pt x="0" y="3556"/>
                </a:cubicBezTo>
                <a:close/>
                <a:moveTo>
                  <a:pt x="0" y="3496"/>
                </a:moveTo>
                <a:lnTo>
                  <a:pt x="0" y="3496"/>
                </a:lnTo>
                <a:cubicBezTo>
                  <a:pt x="0" y="3488"/>
                  <a:pt x="7" y="3481"/>
                  <a:pt x="15" y="3481"/>
                </a:cubicBezTo>
                <a:cubicBezTo>
                  <a:pt x="24" y="3481"/>
                  <a:pt x="30" y="3488"/>
                  <a:pt x="30" y="3496"/>
                </a:cubicBezTo>
                <a:cubicBezTo>
                  <a:pt x="30" y="3505"/>
                  <a:pt x="24" y="3511"/>
                  <a:pt x="15" y="3511"/>
                </a:cubicBezTo>
                <a:cubicBezTo>
                  <a:pt x="7" y="3511"/>
                  <a:pt x="0" y="3505"/>
                  <a:pt x="0" y="3496"/>
                </a:cubicBezTo>
                <a:close/>
                <a:moveTo>
                  <a:pt x="0" y="3436"/>
                </a:moveTo>
                <a:lnTo>
                  <a:pt x="0" y="3436"/>
                </a:lnTo>
                <a:cubicBezTo>
                  <a:pt x="0" y="3428"/>
                  <a:pt x="7" y="3421"/>
                  <a:pt x="15" y="3421"/>
                </a:cubicBezTo>
                <a:cubicBezTo>
                  <a:pt x="24" y="3421"/>
                  <a:pt x="30" y="3428"/>
                  <a:pt x="30" y="3436"/>
                </a:cubicBezTo>
                <a:cubicBezTo>
                  <a:pt x="30" y="3445"/>
                  <a:pt x="24" y="3451"/>
                  <a:pt x="15" y="3451"/>
                </a:cubicBezTo>
                <a:cubicBezTo>
                  <a:pt x="7" y="3451"/>
                  <a:pt x="0" y="3445"/>
                  <a:pt x="0" y="3436"/>
                </a:cubicBezTo>
                <a:close/>
                <a:moveTo>
                  <a:pt x="0" y="3376"/>
                </a:moveTo>
                <a:lnTo>
                  <a:pt x="0" y="3376"/>
                </a:lnTo>
                <a:cubicBezTo>
                  <a:pt x="0" y="3368"/>
                  <a:pt x="7" y="3361"/>
                  <a:pt x="15" y="3361"/>
                </a:cubicBezTo>
                <a:cubicBezTo>
                  <a:pt x="24" y="3361"/>
                  <a:pt x="30" y="3368"/>
                  <a:pt x="30" y="3376"/>
                </a:cubicBezTo>
                <a:cubicBezTo>
                  <a:pt x="30" y="3385"/>
                  <a:pt x="24" y="3391"/>
                  <a:pt x="15" y="3391"/>
                </a:cubicBezTo>
                <a:cubicBezTo>
                  <a:pt x="7" y="3391"/>
                  <a:pt x="0" y="3385"/>
                  <a:pt x="0" y="3376"/>
                </a:cubicBezTo>
                <a:close/>
                <a:moveTo>
                  <a:pt x="0" y="3316"/>
                </a:moveTo>
                <a:lnTo>
                  <a:pt x="0" y="3316"/>
                </a:lnTo>
                <a:cubicBezTo>
                  <a:pt x="0" y="3308"/>
                  <a:pt x="7" y="3301"/>
                  <a:pt x="15" y="3301"/>
                </a:cubicBezTo>
                <a:cubicBezTo>
                  <a:pt x="24" y="3301"/>
                  <a:pt x="30" y="3308"/>
                  <a:pt x="30" y="3316"/>
                </a:cubicBezTo>
                <a:cubicBezTo>
                  <a:pt x="30" y="3325"/>
                  <a:pt x="24" y="3331"/>
                  <a:pt x="15" y="3331"/>
                </a:cubicBezTo>
                <a:cubicBezTo>
                  <a:pt x="7" y="3331"/>
                  <a:pt x="0" y="3325"/>
                  <a:pt x="0" y="3316"/>
                </a:cubicBezTo>
                <a:close/>
                <a:moveTo>
                  <a:pt x="0" y="3256"/>
                </a:moveTo>
                <a:lnTo>
                  <a:pt x="0" y="3256"/>
                </a:lnTo>
                <a:cubicBezTo>
                  <a:pt x="0" y="3248"/>
                  <a:pt x="7" y="3241"/>
                  <a:pt x="15" y="3241"/>
                </a:cubicBezTo>
                <a:cubicBezTo>
                  <a:pt x="24" y="3241"/>
                  <a:pt x="30" y="3248"/>
                  <a:pt x="30" y="3256"/>
                </a:cubicBezTo>
                <a:cubicBezTo>
                  <a:pt x="30" y="3265"/>
                  <a:pt x="24" y="3271"/>
                  <a:pt x="15" y="3271"/>
                </a:cubicBezTo>
                <a:cubicBezTo>
                  <a:pt x="7" y="3271"/>
                  <a:pt x="0" y="3265"/>
                  <a:pt x="0" y="3256"/>
                </a:cubicBezTo>
                <a:close/>
                <a:moveTo>
                  <a:pt x="0" y="3196"/>
                </a:moveTo>
                <a:lnTo>
                  <a:pt x="0" y="3196"/>
                </a:lnTo>
                <a:cubicBezTo>
                  <a:pt x="0" y="3188"/>
                  <a:pt x="7" y="3181"/>
                  <a:pt x="15" y="3181"/>
                </a:cubicBezTo>
                <a:cubicBezTo>
                  <a:pt x="24" y="3181"/>
                  <a:pt x="30" y="3188"/>
                  <a:pt x="30" y="3196"/>
                </a:cubicBezTo>
                <a:cubicBezTo>
                  <a:pt x="30" y="3205"/>
                  <a:pt x="24" y="3211"/>
                  <a:pt x="15" y="3211"/>
                </a:cubicBezTo>
                <a:cubicBezTo>
                  <a:pt x="7" y="3211"/>
                  <a:pt x="0" y="3205"/>
                  <a:pt x="0" y="3196"/>
                </a:cubicBezTo>
                <a:close/>
                <a:moveTo>
                  <a:pt x="0" y="3136"/>
                </a:moveTo>
                <a:lnTo>
                  <a:pt x="0" y="3136"/>
                </a:lnTo>
                <a:cubicBezTo>
                  <a:pt x="0" y="3128"/>
                  <a:pt x="7" y="3121"/>
                  <a:pt x="15" y="3121"/>
                </a:cubicBezTo>
                <a:cubicBezTo>
                  <a:pt x="24" y="3121"/>
                  <a:pt x="30" y="3128"/>
                  <a:pt x="30" y="3136"/>
                </a:cubicBezTo>
                <a:cubicBezTo>
                  <a:pt x="30" y="3145"/>
                  <a:pt x="24" y="3151"/>
                  <a:pt x="15" y="3151"/>
                </a:cubicBezTo>
                <a:cubicBezTo>
                  <a:pt x="7" y="3151"/>
                  <a:pt x="0" y="3145"/>
                  <a:pt x="0" y="3136"/>
                </a:cubicBezTo>
                <a:close/>
                <a:moveTo>
                  <a:pt x="0" y="3076"/>
                </a:moveTo>
                <a:lnTo>
                  <a:pt x="0" y="3076"/>
                </a:lnTo>
                <a:cubicBezTo>
                  <a:pt x="0" y="3068"/>
                  <a:pt x="7" y="3061"/>
                  <a:pt x="15" y="3061"/>
                </a:cubicBezTo>
                <a:cubicBezTo>
                  <a:pt x="24" y="3061"/>
                  <a:pt x="30" y="3068"/>
                  <a:pt x="30" y="3076"/>
                </a:cubicBezTo>
                <a:cubicBezTo>
                  <a:pt x="30" y="3084"/>
                  <a:pt x="24" y="3091"/>
                  <a:pt x="15" y="3091"/>
                </a:cubicBezTo>
                <a:cubicBezTo>
                  <a:pt x="7" y="3091"/>
                  <a:pt x="0" y="3084"/>
                  <a:pt x="0" y="3076"/>
                </a:cubicBezTo>
                <a:close/>
                <a:moveTo>
                  <a:pt x="0" y="3016"/>
                </a:moveTo>
                <a:lnTo>
                  <a:pt x="0" y="3016"/>
                </a:lnTo>
                <a:cubicBezTo>
                  <a:pt x="0" y="3008"/>
                  <a:pt x="7" y="3001"/>
                  <a:pt x="15" y="3001"/>
                </a:cubicBezTo>
                <a:cubicBezTo>
                  <a:pt x="24" y="3001"/>
                  <a:pt x="30" y="3008"/>
                  <a:pt x="30" y="3016"/>
                </a:cubicBezTo>
                <a:cubicBezTo>
                  <a:pt x="30" y="3024"/>
                  <a:pt x="24" y="3031"/>
                  <a:pt x="15" y="3031"/>
                </a:cubicBezTo>
                <a:cubicBezTo>
                  <a:pt x="7" y="3031"/>
                  <a:pt x="0" y="3024"/>
                  <a:pt x="0" y="3016"/>
                </a:cubicBezTo>
                <a:close/>
                <a:moveTo>
                  <a:pt x="0" y="2956"/>
                </a:moveTo>
                <a:lnTo>
                  <a:pt x="0" y="2956"/>
                </a:lnTo>
                <a:cubicBezTo>
                  <a:pt x="0" y="2948"/>
                  <a:pt x="7" y="2941"/>
                  <a:pt x="15" y="2941"/>
                </a:cubicBezTo>
                <a:cubicBezTo>
                  <a:pt x="24" y="2941"/>
                  <a:pt x="30" y="2948"/>
                  <a:pt x="30" y="2956"/>
                </a:cubicBezTo>
                <a:cubicBezTo>
                  <a:pt x="30" y="2964"/>
                  <a:pt x="24" y="2971"/>
                  <a:pt x="15" y="2971"/>
                </a:cubicBezTo>
                <a:cubicBezTo>
                  <a:pt x="7" y="2971"/>
                  <a:pt x="0" y="2964"/>
                  <a:pt x="0" y="2956"/>
                </a:cubicBezTo>
                <a:close/>
                <a:moveTo>
                  <a:pt x="0" y="2896"/>
                </a:moveTo>
                <a:lnTo>
                  <a:pt x="0" y="2896"/>
                </a:lnTo>
                <a:cubicBezTo>
                  <a:pt x="0" y="2888"/>
                  <a:pt x="7" y="2881"/>
                  <a:pt x="15" y="2881"/>
                </a:cubicBezTo>
                <a:cubicBezTo>
                  <a:pt x="24" y="2881"/>
                  <a:pt x="30" y="2888"/>
                  <a:pt x="30" y="2896"/>
                </a:cubicBezTo>
                <a:cubicBezTo>
                  <a:pt x="30" y="2904"/>
                  <a:pt x="24" y="2911"/>
                  <a:pt x="15" y="2911"/>
                </a:cubicBezTo>
                <a:cubicBezTo>
                  <a:pt x="7" y="2911"/>
                  <a:pt x="0" y="2904"/>
                  <a:pt x="0" y="2896"/>
                </a:cubicBezTo>
                <a:close/>
                <a:moveTo>
                  <a:pt x="0" y="2836"/>
                </a:moveTo>
                <a:lnTo>
                  <a:pt x="0" y="2836"/>
                </a:lnTo>
                <a:cubicBezTo>
                  <a:pt x="0" y="2828"/>
                  <a:pt x="7" y="2821"/>
                  <a:pt x="15" y="2821"/>
                </a:cubicBezTo>
                <a:cubicBezTo>
                  <a:pt x="24" y="2821"/>
                  <a:pt x="30" y="2828"/>
                  <a:pt x="30" y="2836"/>
                </a:cubicBezTo>
                <a:cubicBezTo>
                  <a:pt x="30" y="2844"/>
                  <a:pt x="24" y="2851"/>
                  <a:pt x="15" y="2851"/>
                </a:cubicBezTo>
                <a:cubicBezTo>
                  <a:pt x="7" y="2851"/>
                  <a:pt x="0" y="2844"/>
                  <a:pt x="0" y="2836"/>
                </a:cubicBezTo>
                <a:close/>
                <a:moveTo>
                  <a:pt x="0" y="2776"/>
                </a:moveTo>
                <a:lnTo>
                  <a:pt x="0" y="2776"/>
                </a:lnTo>
                <a:cubicBezTo>
                  <a:pt x="0" y="2768"/>
                  <a:pt x="7" y="2761"/>
                  <a:pt x="15" y="2761"/>
                </a:cubicBezTo>
                <a:cubicBezTo>
                  <a:pt x="24" y="2761"/>
                  <a:pt x="30" y="2768"/>
                  <a:pt x="30" y="2776"/>
                </a:cubicBezTo>
                <a:cubicBezTo>
                  <a:pt x="30" y="2784"/>
                  <a:pt x="24" y="2791"/>
                  <a:pt x="15" y="2791"/>
                </a:cubicBezTo>
                <a:cubicBezTo>
                  <a:pt x="7" y="2791"/>
                  <a:pt x="0" y="2784"/>
                  <a:pt x="0" y="2776"/>
                </a:cubicBezTo>
                <a:close/>
                <a:moveTo>
                  <a:pt x="0" y="2716"/>
                </a:moveTo>
                <a:lnTo>
                  <a:pt x="0" y="2716"/>
                </a:lnTo>
                <a:cubicBezTo>
                  <a:pt x="0" y="2708"/>
                  <a:pt x="7" y="2701"/>
                  <a:pt x="15" y="2701"/>
                </a:cubicBezTo>
                <a:cubicBezTo>
                  <a:pt x="24" y="2701"/>
                  <a:pt x="30" y="2708"/>
                  <a:pt x="30" y="2716"/>
                </a:cubicBezTo>
                <a:cubicBezTo>
                  <a:pt x="30" y="2724"/>
                  <a:pt x="24" y="2731"/>
                  <a:pt x="15" y="2731"/>
                </a:cubicBezTo>
                <a:cubicBezTo>
                  <a:pt x="7" y="2731"/>
                  <a:pt x="0" y="2724"/>
                  <a:pt x="0" y="2716"/>
                </a:cubicBezTo>
                <a:close/>
                <a:moveTo>
                  <a:pt x="0" y="2656"/>
                </a:moveTo>
                <a:lnTo>
                  <a:pt x="0" y="2656"/>
                </a:lnTo>
                <a:cubicBezTo>
                  <a:pt x="0" y="2648"/>
                  <a:pt x="7" y="2641"/>
                  <a:pt x="15" y="2641"/>
                </a:cubicBezTo>
                <a:cubicBezTo>
                  <a:pt x="24" y="2641"/>
                  <a:pt x="30" y="2648"/>
                  <a:pt x="30" y="2656"/>
                </a:cubicBezTo>
                <a:cubicBezTo>
                  <a:pt x="30" y="2664"/>
                  <a:pt x="24" y="2671"/>
                  <a:pt x="15" y="2671"/>
                </a:cubicBezTo>
                <a:cubicBezTo>
                  <a:pt x="7" y="2671"/>
                  <a:pt x="0" y="2664"/>
                  <a:pt x="0" y="2656"/>
                </a:cubicBezTo>
                <a:close/>
                <a:moveTo>
                  <a:pt x="0" y="2596"/>
                </a:moveTo>
                <a:lnTo>
                  <a:pt x="0" y="2596"/>
                </a:lnTo>
                <a:cubicBezTo>
                  <a:pt x="0" y="2588"/>
                  <a:pt x="7" y="2581"/>
                  <a:pt x="15" y="2581"/>
                </a:cubicBezTo>
                <a:cubicBezTo>
                  <a:pt x="24" y="2581"/>
                  <a:pt x="30" y="2588"/>
                  <a:pt x="30" y="2596"/>
                </a:cubicBezTo>
                <a:cubicBezTo>
                  <a:pt x="30" y="2604"/>
                  <a:pt x="24" y="2611"/>
                  <a:pt x="15" y="2611"/>
                </a:cubicBezTo>
                <a:cubicBezTo>
                  <a:pt x="7" y="2611"/>
                  <a:pt x="0" y="2604"/>
                  <a:pt x="0" y="2596"/>
                </a:cubicBezTo>
                <a:close/>
                <a:moveTo>
                  <a:pt x="0" y="2536"/>
                </a:moveTo>
                <a:lnTo>
                  <a:pt x="0" y="2536"/>
                </a:lnTo>
                <a:cubicBezTo>
                  <a:pt x="0" y="2528"/>
                  <a:pt x="7" y="2521"/>
                  <a:pt x="15" y="2521"/>
                </a:cubicBezTo>
                <a:cubicBezTo>
                  <a:pt x="24" y="2521"/>
                  <a:pt x="30" y="2528"/>
                  <a:pt x="30" y="2536"/>
                </a:cubicBezTo>
                <a:cubicBezTo>
                  <a:pt x="30" y="2544"/>
                  <a:pt x="24" y="2551"/>
                  <a:pt x="15" y="2551"/>
                </a:cubicBezTo>
                <a:cubicBezTo>
                  <a:pt x="7" y="2551"/>
                  <a:pt x="0" y="2544"/>
                  <a:pt x="0" y="2536"/>
                </a:cubicBezTo>
                <a:close/>
                <a:moveTo>
                  <a:pt x="0" y="2476"/>
                </a:moveTo>
                <a:lnTo>
                  <a:pt x="0" y="2476"/>
                </a:lnTo>
                <a:cubicBezTo>
                  <a:pt x="0" y="2468"/>
                  <a:pt x="7" y="2461"/>
                  <a:pt x="15" y="2461"/>
                </a:cubicBezTo>
                <a:cubicBezTo>
                  <a:pt x="24" y="2461"/>
                  <a:pt x="30" y="2468"/>
                  <a:pt x="30" y="2476"/>
                </a:cubicBezTo>
                <a:cubicBezTo>
                  <a:pt x="30" y="2484"/>
                  <a:pt x="24" y="2491"/>
                  <a:pt x="15" y="2491"/>
                </a:cubicBezTo>
                <a:cubicBezTo>
                  <a:pt x="7" y="2491"/>
                  <a:pt x="0" y="2484"/>
                  <a:pt x="0" y="2476"/>
                </a:cubicBezTo>
                <a:close/>
                <a:moveTo>
                  <a:pt x="0" y="2416"/>
                </a:moveTo>
                <a:lnTo>
                  <a:pt x="0" y="2416"/>
                </a:lnTo>
                <a:cubicBezTo>
                  <a:pt x="0" y="2408"/>
                  <a:pt x="7" y="2401"/>
                  <a:pt x="15" y="2401"/>
                </a:cubicBezTo>
                <a:cubicBezTo>
                  <a:pt x="24" y="2401"/>
                  <a:pt x="30" y="2408"/>
                  <a:pt x="30" y="2416"/>
                </a:cubicBezTo>
                <a:cubicBezTo>
                  <a:pt x="30" y="2424"/>
                  <a:pt x="24" y="2431"/>
                  <a:pt x="15" y="2431"/>
                </a:cubicBezTo>
                <a:cubicBezTo>
                  <a:pt x="7" y="2431"/>
                  <a:pt x="0" y="2424"/>
                  <a:pt x="0" y="2416"/>
                </a:cubicBezTo>
                <a:close/>
                <a:moveTo>
                  <a:pt x="0" y="2356"/>
                </a:moveTo>
                <a:lnTo>
                  <a:pt x="0" y="2356"/>
                </a:lnTo>
                <a:cubicBezTo>
                  <a:pt x="0" y="2348"/>
                  <a:pt x="7" y="2341"/>
                  <a:pt x="15" y="2341"/>
                </a:cubicBezTo>
                <a:cubicBezTo>
                  <a:pt x="24" y="2341"/>
                  <a:pt x="30" y="2348"/>
                  <a:pt x="30" y="2356"/>
                </a:cubicBezTo>
                <a:cubicBezTo>
                  <a:pt x="30" y="2364"/>
                  <a:pt x="24" y="2371"/>
                  <a:pt x="15" y="2371"/>
                </a:cubicBezTo>
                <a:cubicBezTo>
                  <a:pt x="7" y="2371"/>
                  <a:pt x="0" y="2364"/>
                  <a:pt x="0" y="2356"/>
                </a:cubicBezTo>
                <a:close/>
                <a:moveTo>
                  <a:pt x="0" y="2296"/>
                </a:moveTo>
                <a:lnTo>
                  <a:pt x="0" y="2296"/>
                </a:lnTo>
                <a:cubicBezTo>
                  <a:pt x="0" y="2287"/>
                  <a:pt x="7" y="2281"/>
                  <a:pt x="15" y="2281"/>
                </a:cubicBezTo>
                <a:cubicBezTo>
                  <a:pt x="24" y="2281"/>
                  <a:pt x="30" y="2287"/>
                  <a:pt x="30" y="2296"/>
                </a:cubicBezTo>
                <a:cubicBezTo>
                  <a:pt x="30" y="2304"/>
                  <a:pt x="24" y="2311"/>
                  <a:pt x="15" y="2311"/>
                </a:cubicBezTo>
                <a:cubicBezTo>
                  <a:pt x="7" y="2311"/>
                  <a:pt x="0" y="2304"/>
                  <a:pt x="0" y="2296"/>
                </a:cubicBezTo>
                <a:close/>
                <a:moveTo>
                  <a:pt x="0" y="2236"/>
                </a:moveTo>
                <a:lnTo>
                  <a:pt x="0" y="2236"/>
                </a:lnTo>
                <a:cubicBezTo>
                  <a:pt x="0" y="2227"/>
                  <a:pt x="7" y="2221"/>
                  <a:pt x="15" y="2221"/>
                </a:cubicBezTo>
                <a:cubicBezTo>
                  <a:pt x="24" y="2221"/>
                  <a:pt x="30" y="2227"/>
                  <a:pt x="30" y="2236"/>
                </a:cubicBezTo>
                <a:cubicBezTo>
                  <a:pt x="30" y="2244"/>
                  <a:pt x="24" y="2251"/>
                  <a:pt x="15" y="2251"/>
                </a:cubicBezTo>
                <a:cubicBezTo>
                  <a:pt x="7" y="2251"/>
                  <a:pt x="0" y="2244"/>
                  <a:pt x="0" y="2236"/>
                </a:cubicBezTo>
                <a:close/>
                <a:moveTo>
                  <a:pt x="0" y="2176"/>
                </a:moveTo>
                <a:lnTo>
                  <a:pt x="0" y="2176"/>
                </a:lnTo>
                <a:cubicBezTo>
                  <a:pt x="0" y="2167"/>
                  <a:pt x="7" y="2161"/>
                  <a:pt x="15" y="2161"/>
                </a:cubicBezTo>
                <a:cubicBezTo>
                  <a:pt x="24" y="2161"/>
                  <a:pt x="30" y="2167"/>
                  <a:pt x="30" y="2176"/>
                </a:cubicBezTo>
                <a:cubicBezTo>
                  <a:pt x="30" y="2184"/>
                  <a:pt x="24" y="2191"/>
                  <a:pt x="15" y="2191"/>
                </a:cubicBezTo>
                <a:cubicBezTo>
                  <a:pt x="7" y="2191"/>
                  <a:pt x="0" y="2184"/>
                  <a:pt x="0" y="2176"/>
                </a:cubicBezTo>
                <a:close/>
                <a:moveTo>
                  <a:pt x="0" y="2116"/>
                </a:moveTo>
                <a:lnTo>
                  <a:pt x="0" y="2116"/>
                </a:lnTo>
                <a:cubicBezTo>
                  <a:pt x="0" y="2107"/>
                  <a:pt x="7" y="2101"/>
                  <a:pt x="15" y="2101"/>
                </a:cubicBezTo>
                <a:cubicBezTo>
                  <a:pt x="24" y="2101"/>
                  <a:pt x="30" y="2107"/>
                  <a:pt x="30" y="2116"/>
                </a:cubicBezTo>
                <a:cubicBezTo>
                  <a:pt x="30" y="2124"/>
                  <a:pt x="24" y="2131"/>
                  <a:pt x="15" y="2131"/>
                </a:cubicBezTo>
                <a:cubicBezTo>
                  <a:pt x="7" y="2131"/>
                  <a:pt x="0" y="2124"/>
                  <a:pt x="0" y="2116"/>
                </a:cubicBezTo>
                <a:close/>
                <a:moveTo>
                  <a:pt x="0" y="2056"/>
                </a:moveTo>
                <a:lnTo>
                  <a:pt x="0" y="2056"/>
                </a:lnTo>
                <a:cubicBezTo>
                  <a:pt x="0" y="2047"/>
                  <a:pt x="7" y="2041"/>
                  <a:pt x="15" y="2041"/>
                </a:cubicBezTo>
                <a:cubicBezTo>
                  <a:pt x="24" y="2041"/>
                  <a:pt x="30" y="2047"/>
                  <a:pt x="30" y="2056"/>
                </a:cubicBezTo>
                <a:cubicBezTo>
                  <a:pt x="30" y="2064"/>
                  <a:pt x="24" y="2071"/>
                  <a:pt x="15" y="2071"/>
                </a:cubicBezTo>
                <a:cubicBezTo>
                  <a:pt x="7" y="2071"/>
                  <a:pt x="0" y="2064"/>
                  <a:pt x="0" y="2056"/>
                </a:cubicBezTo>
                <a:close/>
                <a:moveTo>
                  <a:pt x="0" y="1996"/>
                </a:moveTo>
                <a:lnTo>
                  <a:pt x="0" y="1996"/>
                </a:lnTo>
                <a:cubicBezTo>
                  <a:pt x="0" y="1987"/>
                  <a:pt x="7" y="1981"/>
                  <a:pt x="15" y="1981"/>
                </a:cubicBezTo>
                <a:cubicBezTo>
                  <a:pt x="24" y="1981"/>
                  <a:pt x="30" y="1987"/>
                  <a:pt x="30" y="1996"/>
                </a:cubicBezTo>
                <a:cubicBezTo>
                  <a:pt x="30" y="2004"/>
                  <a:pt x="24" y="2011"/>
                  <a:pt x="15" y="2011"/>
                </a:cubicBezTo>
                <a:cubicBezTo>
                  <a:pt x="7" y="2011"/>
                  <a:pt x="0" y="2004"/>
                  <a:pt x="0" y="1996"/>
                </a:cubicBezTo>
                <a:close/>
                <a:moveTo>
                  <a:pt x="0" y="1936"/>
                </a:moveTo>
                <a:lnTo>
                  <a:pt x="0" y="1936"/>
                </a:lnTo>
                <a:cubicBezTo>
                  <a:pt x="0" y="1927"/>
                  <a:pt x="7" y="1921"/>
                  <a:pt x="15" y="1921"/>
                </a:cubicBezTo>
                <a:cubicBezTo>
                  <a:pt x="24" y="1921"/>
                  <a:pt x="30" y="1927"/>
                  <a:pt x="30" y="1936"/>
                </a:cubicBezTo>
                <a:cubicBezTo>
                  <a:pt x="30" y="1944"/>
                  <a:pt x="24" y="1951"/>
                  <a:pt x="15" y="1951"/>
                </a:cubicBezTo>
                <a:cubicBezTo>
                  <a:pt x="7" y="1951"/>
                  <a:pt x="0" y="1944"/>
                  <a:pt x="0" y="1936"/>
                </a:cubicBezTo>
                <a:close/>
                <a:moveTo>
                  <a:pt x="0" y="1876"/>
                </a:moveTo>
                <a:lnTo>
                  <a:pt x="0" y="1876"/>
                </a:lnTo>
                <a:cubicBezTo>
                  <a:pt x="0" y="1867"/>
                  <a:pt x="7" y="1861"/>
                  <a:pt x="15" y="1861"/>
                </a:cubicBezTo>
                <a:cubicBezTo>
                  <a:pt x="24" y="1861"/>
                  <a:pt x="30" y="1867"/>
                  <a:pt x="30" y="1876"/>
                </a:cubicBezTo>
                <a:cubicBezTo>
                  <a:pt x="30" y="1884"/>
                  <a:pt x="24" y="1891"/>
                  <a:pt x="15" y="1891"/>
                </a:cubicBezTo>
                <a:cubicBezTo>
                  <a:pt x="7" y="1891"/>
                  <a:pt x="0" y="1884"/>
                  <a:pt x="0" y="1876"/>
                </a:cubicBezTo>
                <a:close/>
                <a:moveTo>
                  <a:pt x="0" y="1816"/>
                </a:moveTo>
                <a:lnTo>
                  <a:pt x="0" y="1816"/>
                </a:lnTo>
                <a:cubicBezTo>
                  <a:pt x="0" y="1807"/>
                  <a:pt x="7" y="1801"/>
                  <a:pt x="15" y="1801"/>
                </a:cubicBezTo>
                <a:cubicBezTo>
                  <a:pt x="24" y="1801"/>
                  <a:pt x="30" y="1807"/>
                  <a:pt x="30" y="1816"/>
                </a:cubicBezTo>
                <a:cubicBezTo>
                  <a:pt x="30" y="1824"/>
                  <a:pt x="24" y="1831"/>
                  <a:pt x="15" y="1831"/>
                </a:cubicBezTo>
                <a:cubicBezTo>
                  <a:pt x="7" y="1831"/>
                  <a:pt x="0" y="1824"/>
                  <a:pt x="0" y="1816"/>
                </a:cubicBezTo>
                <a:close/>
                <a:moveTo>
                  <a:pt x="0" y="1756"/>
                </a:moveTo>
                <a:lnTo>
                  <a:pt x="0" y="1756"/>
                </a:lnTo>
                <a:cubicBezTo>
                  <a:pt x="0" y="1747"/>
                  <a:pt x="7" y="1741"/>
                  <a:pt x="15" y="1741"/>
                </a:cubicBezTo>
                <a:cubicBezTo>
                  <a:pt x="24" y="1741"/>
                  <a:pt x="30" y="1747"/>
                  <a:pt x="30" y="1756"/>
                </a:cubicBezTo>
                <a:cubicBezTo>
                  <a:pt x="30" y="1764"/>
                  <a:pt x="24" y="1771"/>
                  <a:pt x="15" y="1771"/>
                </a:cubicBezTo>
                <a:cubicBezTo>
                  <a:pt x="7" y="1771"/>
                  <a:pt x="0" y="1764"/>
                  <a:pt x="0" y="1756"/>
                </a:cubicBezTo>
                <a:close/>
                <a:moveTo>
                  <a:pt x="0" y="1696"/>
                </a:moveTo>
                <a:lnTo>
                  <a:pt x="0" y="1695"/>
                </a:lnTo>
                <a:cubicBezTo>
                  <a:pt x="0" y="1687"/>
                  <a:pt x="7" y="1680"/>
                  <a:pt x="15" y="1680"/>
                </a:cubicBezTo>
                <a:cubicBezTo>
                  <a:pt x="24" y="1680"/>
                  <a:pt x="30" y="1687"/>
                  <a:pt x="30" y="1695"/>
                </a:cubicBezTo>
                <a:lnTo>
                  <a:pt x="30" y="1696"/>
                </a:lnTo>
                <a:cubicBezTo>
                  <a:pt x="30" y="1704"/>
                  <a:pt x="24" y="1711"/>
                  <a:pt x="15" y="1711"/>
                </a:cubicBezTo>
                <a:cubicBezTo>
                  <a:pt x="7" y="1711"/>
                  <a:pt x="0" y="1704"/>
                  <a:pt x="0" y="1696"/>
                </a:cubicBezTo>
                <a:close/>
                <a:moveTo>
                  <a:pt x="0" y="1635"/>
                </a:moveTo>
                <a:lnTo>
                  <a:pt x="0" y="1635"/>
                </a:lnTo>
                <a:cubicBezTo>
                  <a:pt x="0" y="1627"/>
                  <a:pt x="7" y="1620"/>
                  <a:pt x="15" y="1620"/>
                </a:cubicBezTo>
                <a:cubicBezTo>
                  <a:pt x="24" y="1620"/>
                  <a:pt x="30" y="1627"/>
                  <a:pt x="30" y="1635"/>
                </a:cubicBezTo>
                <a:cubicBezTo>
                  <a:pt x="30" y="1644"/>
                  <a:pt x="24" y="1650"/>
                  <a:pt x="15" y="1650"/>
                </a:cubicBezTo>
                <a:cubicBezTo>
                  <a:pt x="7" y="1650"/>
                  <a:pt x="0" y="1644"/>
                  <a:pt x="0" y="1635"/>
                </a:cubicBezTo>
                <a:close/>
                <a:moveTo>
                  <a:pt x="0" y="1575"/>
                </a:moveTo>
                <a:lnTo>
                  <a:pt x="0" y="1575"/>
                </a:lnTo>
                <a:cubicBezTo>
                  <a:pt x="0" y="1567"/>
                  <a:pt x="7" y="1560"/>
                  <a:pt x="15" y="1560"/>
                </a:cubicBezTo>
                <a:cubicBezTo>
                  <a:pt x="24" y="1560"/>
                  <a:pt x="30" y="1567"/>
                  <a:pt x="30" y="1575"/>
                </a:cubicBezTo>
                <a:cubicBezTo>
                  <a:pt x="30" y="1584"/>
                  <a:pt x="24" y="1590"/>
                  <a:pt x="15" y="1590"/>
                </a:cubicBezTo>
                <a:cubicBezTo>
                  <a:pt x="7" y="1590"/>
                  <a:pt x="0" y="1584"/>
                  <a:pt x="0" y="1575"/>
                </a:cubicBezTo>
                <a:close/>
                <a:moveTo>
                  <a:pt x="0" y="1515"/>
                </a:moveTo>
                <a:lnTo>
                  <a:pt x="0" y="1515"/>
                </a:lnTo>
                <a:cubicBezTo>
                  <a:pt x="0" y="1507"/>
                  <a:pt x="7" y="1500"/>
                  <a:pt x="15" y="1500"/>
                </a:cubicBezTo>
                <a:cubicBezTo>
                  <a:pt x="24" y="1500"/>
                  <a:pt x="30" y="1507"/>
                  <a:pt x="30" y="1515"/>
                </a:cubicBezTo>
                <a:cubicBezTo>
                  <a:pt x="30" y="1524"/>
                  <a:pt x="24" y="1530"/>
                  <a:pt x="15" y="1530"/>
                </a:cubicBezTo>
                <a:cubicBezTo>
                  <a:pt x="7" y="1530"/>
                  <a:pt x="0" y="1524"/>
                  <a:pt x="0" y="1515"/>
                </a:cubicBezTo>
                <a:close/>
                <a:moveTo>
                  <a:pt x="0" y="1455"/>
                </a:moveTo>
                <a:lnTo>
                  <a:pt x="0" y="1455"/>
                </a:lnTo>
                <a:cubicBezTo>
                  <a:pt x="0" y="1447"/>
                  <a:pt x="7" y="1440"/>
                  <a:pt x="15" y="1440"/>
                </a:cubicBezTo>
                <a:cubicBezTo>
                  <a:pt x="24" y="1440"/>
                  <a:pt x="30" y="1447"/>
                  <a:pt x="30" y="1455"/>
                </a:cubicBezTo>
                <a:cubicBezTo>
                  <a:pt x="30" y="1464"/>
                  <a:pt x="24" y="1470"/>
                  <a:pt x="15" y="1470"/>
                </a:cubicBezTo>
                <a:cubicBezTo>
                  <a:pt x="7" y="1470"/>
                  <a:pt x="0" y="1464"/>
                  <a:pt x="0" y="1455"/>
                </a:cubicBezTo>
                <a:close/>
                <a:moveTo>
                  <a:pt x="0" y="1395"/>
                </a:moveTo>
                <a:lnTo>
                  <a:pt x="0" y="1395"/>
                </a:lnTo>
                <a:cubicBezTo>
                  <a:pt x="0" y="1387"/>
                  <a:pt x="7" y="1380"/>
                  <a:pt x="15" y="1380"/>
                </a:cubicBezTo>
                <a:cubicBezTo>
                  <a:pt x="24" y="1380"/>
                  <a:pt x="30" y="1387"/>
                  <a:pt x="30" y="1395"/>
                </a:cubicBezTo>
                <a:cubicBezTo>
                  <a:pt x="30" y="1404"/>
                  <a:pt x="24" y="1410"/>
                  <a:pt x="15" y="1410"/>
                </a:cubicBezTo>
                <a:cubicBezTo>
                  <a:pt x="7" y="1410"/>
                  <a:pt x="0" y="1404"/>
                  <a:pt x="0" y="1395"/>
                </a:cubicBezTo>
                <a:close/>
                <a:moveTo>
                  <a:pt x="0" y="1335"/>
                </a:moveTo>
                <a:lnTo>
                  <a:pt x="0" y="1335"/>
                </a:lnTo>
                <a:cubicBezTo>
                  <a:pt x="0" y="1327"/>
                  <a:pt x="7" y="1320"/>
                  <a:pt x="15" y="1320"/>
                </a:cubicBezTo>
                <a:cubicBezTo>
                  <a:pt x="24" y="1320"/>
                  <a:pt x="30" y="1327"/>
                  <a:pt x="30" y="1335"/>
                </a:cubicBezTo>
                <a:cubicBezTo>
                  <a:pt x="30" y="1344"/>
                  <a:pt x="24" y="1350"/>
                  <a:pt x="15" y="1350"/>
                </a:cubicBezTo>
                <a:cubicBezTo>
                  <a:pt x="7" y="1350"/>
                  <a:pt x="0" y="1344"/>
                  <a:pt x="0" y="1335"/>
                </a:cubicBezTo>
                <a:close/>
                <a:moveTo>
                  <a:pt x="0" y="1275"/>
                </a:moveTo>
                <a:lnTo>
                  <a:pt x="0" y="1275"/>
                </a:lnTo>
                <a:cubicBezTo>
                  <a:pt x="0" y="1267"/>
                  <a:pt x="7" y="1260"/>
                  <a:pt x="15" y="1260"/>
                </a:cubicBezTo>
                <a:cubicBezTo>
                  <a:pt x="24" y="1260"/>
                  <a:pt x="30" y="1267"/>
                  <a:pt x="30" y="1275"/>
                </a:cubicBezTo>
                <a:cubicBezTo>
                  <a:pt x="30" y="1284"/>
                  <a:pt x="24" y="1290"/>
                  <a:pt x="15" y="1290"/>
                </a:cubicBezTo>
                <a:cubicBezTo>
                  <a:pt x="7" y="1290"/>
                  <a:pt x="0" y="1284"/>
                  <a:pt x="0" y="1275"/>
                </a:cubicBezTo>
                <a:close/>
                <a:moveTo>
                  <a:pt x="0" y="1215"/>
                </a:moveTo>
                <a:lnTo>
                  <a:pt x="0" y="1215"/>
                </a:lnTo>
                <a:cubicBezTo>
                  <a:pt x="0" y="1207"/>
                  <a:pt x="7" y="1200"/>
                  <a:pt x="15" y="1200"/>
                </a:cubicBezTo>
                <a:cubicBezTo>
                  <a:pt x="24" y="1200"/>
                  <a:pt x="30" y="1207"/>
                  <a:pt x="30" y="1215"/>
                </a:cubicBezTo>
                <a:cubicBezTo>
                  <a:pt x="30" y="1224"/>
                  <a:pt x="24" y="1230"/>
                  <a:pt x="15" y="1230"/>
                </a:cubicBezTo>
                <a:cubicBezTo>
                  <a:pt x="7" y="1230"/>
                  <a:pt x="0" y="1224"/>
                  <a:pt x="0" y="1215"/>
                </a:cubicBezTo>
                <a:close/>
                <a:moveTo>
                  <a:pt x="0" y="1155"/>
                </a:moveTo>
                <a:lnTo>
                  <a:pt x="0" y="1155"/>
                </a:lnTo>
                <a:cubicBezTo>
                  <a:pt x="0" y="1147"/>
                  <a:pt x="7" y="1140"/>
                  <a:pt x="15" y="1140"/>
                </a:cubicBezTo>
                <a:cubicBezTo>
                  <a:pt x="24" y="1140"/>
                  <a:pt x="30" y="1147"/>
                  <a:pt x="30" y="1155"/>
                </a:cubicBezTo>
                <a:cubicBezTo>
                  <a:pt x="30" y="1164"/>
                  <a:pt x="24" y="1170"/>
                  <a:pt x="15" y="1170"/>
                </a:cubicBezTo>
                <a:cubicBezTo>
                  <a:pt x="7" y="1170"/>
                  <a:pt x="0" y="1164"/>
                  <a:pt x="0" y="1155"/>
                </a:cubicBezTo>
                <a:close/>
                <a:moveTo>
                  <a:pt x="0" y="1095"/>
                </a:moveTo>
                <a:lnTo>
                  <a:pt x="0" y="1095"/>
                </a:lnTo>
                <a:cubicBezTo>
                  <a:pt x="0" y="1087"/>
                  <a:pt x="7" y="1080"/>
                  <a:pt x="15" y="1080"/>
                </a:cubicBezTo>
                <a:cubicBezTo>
                  <a:pt x="24" y="1080"/>
                  <a:pt x="30" y="1087"/>
                  <a:pt x="30" y="1095"/>
                </a:cubicBezTo>
                <a:cubicBezTo>
                  <a:pt x="30" y="1103"/>
                  <a:pt x="24" y="1110"/>
                  <a:pt x="15" y="1110"/>
                </a:cubicBezTo>
                <a:cubicBezTo>
                  <a:pt x="7" y="1110"/>
                  <a:pt x="0" y="1103"/>
                  <a:pt x="0" y="1095"/>
                </a:cubicBezTo>
                <a:close/>
                <a:moveTo>
                  <a:pt x="0" y="1035"/>
                </a:moveTo>
                <a:lnTo>
                  <a:pt x="0" y="1035"/>
                </a:lnTo>
                <a:cubicBezTo>
                  <a:pt x="0" y="1027"/>
                  <a:pt x="7" y="1020"/>
                  <a:pt x="15" y="1020"/>
                </a:cubicBezTo>
                <a:cubicBezTo>
                  <a:pt x="24" y="1020"/>
                  <a:pt x="30" y="1027"/>
                  <a:pt x="30" y="1035"/>
                </a:cubicBezTo>
                <a:cubicBezTo>
                  <a:pt x="30" y="1043"/>
                  <a:pt x="24" y="1050"/>
                  <a:pt x="15" y="1050"/>
                </a:cubicBezTo>
                <a:cubicBezTo>
                  <a:pt x="7" y="1050"/>
                  <a:pt x="0" y="1043"/>
                  <a:pt x="0" y="1035"/>
                </a:cubicBezTo>
                <a:close/>
                <a:moveTo>
                  <a:pt x="0" y="975"/>
                </a:moveTo>
                <a:lnTo>
                  <a:pt x="0" y="975"/>
                </a:lnTo>
                <a:cubicBezTo>
                  <a:pt x="0" y="967"/>
                  <a:pt x="7" y="960"/>
                  <a:pt x="15" y="960"/>
                </a:cubicBezTo>
                <a:cubicBezTo>
                  <a:pt x="24" y="960"/>
                  <a:pt x="30" y="967"/>
                  <a:pt x="30" y="975"/>
                </a:cubicBezTo>
                <a:cubicBezTo>
                  <a:pt x="30" y="983"/>
                  <a:pt x="24" y="990"/>
                  <a:pt x="15" y="990"/>
                </a:cubicBezTo>
                <a:cubicBezTo>
                  <a:pt x="7" y="990"/>
                  <a:pt x="0" y="983"/>
                  <a:pt x="0" y="975"/>
                </a:cubicBezTo>
                <a:close/>
                <a:moveTo>
                  <a:pt x="0" y="915"/>
                </a:moveTo>
                <a:lnTo>
                  <a:pt x="0" y="915"/>
                </a:lnTo>
                <a:cubicBezTo>
                  <a:pt x="0" y="907"/>
                  <a:pt x="7" y="900"/>
                  <a:pt x="15" y="900"/>
                </a:cubicBezTo>
                <a:cubicBezTo>
                  <a:pt x="24" y="900"/>
                  <a:pt x="30" y="907"/>
                  <a:pt x="30" y="915"/>
                </a:cubicBezTo>
                <a:cubicBezTo>
                  <a:pt x="30" y="923"/>
                  <a:pt x="24" y="930"/>
                  <a:pt x="15" y="930"/>
                </a:cubicBezTo>
                <a:cubicBezTo>
                  <a:pt x="7" y="930"/>
                  <a:pt x="0" y="923"/>
                  <a:pt x="0" y="915"/>
                </a:cubicBezTo>
                <a:close/>
                <a:moveTo>
                  <a:pt x="0" y="855"/>
                </a:moveTo>
                <a:lnTo>
                  <a:pt x="0" y="855"/>
                </a:lnTo>
                <a:cubicBezTo>
                  <a:pt x="0" y="847"/>
                  <a:pt x="7" y="840"/>
                  <a:pt x="15" y="840"/>
                </a:cubicBezTo>
                <a:cubicBezTo>
                  <a:pt x="24" y="840"/>
                  <a:pt x="30" y="847"/>
                  <a:pt x="30" y="855"/>
                </a:cubicBezTo>
                <a:cubicBezTo>
                  <a:pt x="30" y="863"/>
                  <a:pt x="24" y="870"/>
                  <a:pt x="15" y="870"/>
                </a:cubicBezTo>
                <a:cubicBezTo>
                  <a:pt x="7" y="870"/>
                  <a:pt x="0" y="863"/>
                  <a:pt x="0" y="855"/>
                </a:cubicBezTo>
                <a:close/>
                <a:moveTo>
                  <a:pt x="0" y="795"/>
                </a:moveTo>
                <a:lnTo>
                  <a:pt x="0" y="795"/>
                </a:lnTo>
                <a:cubicBezTo>
                  <a:pt x="0" y="787"/>
                  <a:pt x="7" y="780"/>
                  <a:pt x="15" y="780"/>
                </a:cubicBezTo>
                <a:cubicBezTo>
                  <a:pt x="24" y="780"/>
                  <a:pt x="30" y="787"/>
                  <a:pt x="30" y="795"/>
                </a:cubicBezTo>
                <a:cubicBezTo>
                  <a:pt x="30" y="803"/>
                  <a:pt x="24" y="810"/>
                  <a:pt x="15" y="810"/>
                </a:cubicBezTo>
                <a:cubicBezTo>
                  <a:pt x="7" y="810"/>
                  <a:pt x="0" y="803"/>
                  <a:pt x="0" y="795"/>
                </a:cubicBezTo>
                <a:close/>
                <a:moveTo>
                  <a:pt x="0" y="735"/>
                </a:moveTo>
                <a:lnTo>
                  <a:pt x="0" y="735"/>
                </a:lnTo>
                <a:cubicBezTo>
                  <a:pt x="0" y="727"/>
                  <a:pt x="7" y="720"/>
                  <a:pt x="15" y="720"/>
                </a:cubicBezTo>
                <a:cubicBezTo>
                  <a:pt x="24" y="720"/>
                  <a:pt x="30" y="727"/>
                  <a:pt x="30" y="735"/>
                </a:cubicBezTo>
                <a:cubicBezTo>
                  <a:pt x="30" y="743"/>
                  <a:pt x="24" y="750"/>
                  <a:pt x="15" y="750"/>
                </a:cubicBezTo>
                <a:cubicBezTo>
                  <a:pt x="7" y="750"/>
                  <a:pt x="0" y="743"/>
                  <a:pt x="0" y="735"/>
                </a:cubicBezTo>
                <a:close/>
                <a:moveTo>
                  <a:pt x="0" y="675"/>
                </a:moveTo>
                <a:lnTo>
                  <a:pt x="0" y="675"/>
                </a:lnTo>
                <a:cubicBezTo>
                  <a:pt x="0" y="667"/>
                  <a:pt x="7" y="660"/>
                  <a:pt x="15" y="660"/>
                </a:cubicBezTo>
                <a:cubicBezTo>
                  <a:pt x="24" y="660"/>
                  <a:pt x="30" y="667"/>
                  <a:pt x="30" y="675"/>
                </a:cubicBezTo>
                <a:cubicBezTo>
                  <a:pt x="30" y="683"/>
                  <a:pt x="24" y="690"/>
                  <a:pt x="15" y="690"/>
                </a:cubicBezTo>
                <a:cubicBezTo>
                  <a:pt x="7" y="690"/>
                  <a:pt x="0" y="683"/>
                  <a:pt x="0" y="675"/>
                </a:cubicBezTo>
                <a:close/>
                <a:moveTo>
                  <a:pt x="0" y="615"/>
                </a:moveTo>
                <a:lnTo>
                  <a:pt x="0" y="615"/>
                </a:lnTo>
                <a:cubicBezTo>
                  <a:pt x="0" y="607"/>
                  <a:pt x="7" y="600"/>
                  <a:pt x="15" y="600"/>
                </a:cubicBezTo>
                <a:cubicBezTo>
                  <a:pt x="24" y="600"/>
                  <a:pt x="30" y="607"/>
                  <a:pt x="30" y="615"/>
                </a:cubicBezTo>
                <a:cubicBezTo>
                  <a:pt x="30" y="623"/>
                  <a:pt x="24" y="630"/>
                  <a:pt x="15" y="630"/>
                </a:cubicBezTo>
                <a:cubicBezTo>
                  <a:pt x="7" y="630"/>
                  <a:pt x="0" y="623"/>
                  <a:pt x="0" y="615"/>
                </a:cubicBezTo>
                <a:close/>
                <a:moveTo>
                  <a:pt x="0" y="555"/>
                </a:moveTo>
                <a:lnTo>
                  <a:pt x="0" y="555"/>
                </a:lnTo>
                <a:cubicBezTo>
                  <a:pt x="0" y="547"/>
                  <a:pt x="7" y="540"/>
                  <a:pt x="15" y="540"/>
                </a:cubicBezTo>
                <a:cubicBezTo>
                  <a:pt x="24" y="540"/>
                  <a:pt x="30" y="547"/>
                  <a:pt x="30" y="555"/>
                </a:cubicBezTo>
                <a:cubicBezTo>
                  <a:pt x="30" y="563"/>
                  <a:pt x="24" y="570"/>
                  <a:pt x="15" y="570"/>
                </a:cubicBezTo>
                <a:cubicBezTo>
                  <a:pt x="7" y="570"/>
                  <a:pt x="0" y="563"/>
                  <a:pt x="0" y="555"/>
                </a:cubicBezTo>
                <a:close/>
                <a:moveTo>
                  <a:pt x="0" y="495"/>
                </a:moveTo>
                <a:lnTo>
                  <a:pt x="0" y="495"/>
                </a:lnTo>
                <a:cubicBezTo>
                  <a:pt x="0" y="487"/>
                  <a:pt x="7" y="480"/>
                  <a:pt x="15" y="480"/>
                </a:cubicBezTo>
                <a:cubicBezTo>
                  <a:pt x="24" y="480"/>
                  <a:pt x="30" y="487"/>
                  <a:pt x="30" y="495"/>
                </a:cubicBezTo>
                <a:cubicBezTo>
                  <a:pt x="30" y="503"/>
                  <a:pt x="24" y="510"/>
                  <a:pt x="15" y="510"/>
                </a:cubicBezTo>
                <a:cubicBezTo>
                  <a:pt x="7" y="510"/>
                  <a:pt x="0" y="503"/>
                  <a:pt x="0" y="495"/>
                </a:cubicBezTo>
                <a:close/>
                <a:moveTo>
                  <a:pt x="0" y="435"/>
                </a:moveTo>
                <a:lnTo>
                  <a:pt x="0" y="435"/>
                </a:lnTo>
                <a:cubicBezTo>
                  <a:pt x="0" y="427"/>
                  <a:pt x="7" y="420"/>
                  <a:pt x="15" y="420"/>
                </a:cubicBezTo>
                <a:cubicBezTo>
                  <a:pt x="24" y="420"/>
                  <a:pt x="30" y="427"/>
                  <a:pt x="30" y="435"/>
                </a:cubicBezTo>
                <a:cubicBezTo>
                  <a:pt x="30" y="443"/>
                  <a:pt x="24" y="450"/>
                  <a:pt x="15" y="450"/>
                </a:cubicBezTo>
                <a:cubicBezTo>
                  <a:pt x="7" y="450"/>
                  <a:pt x="0" y="443"/>
                  <a:pt x="0" y="435"/>
                </a:cubicBezTo>
                <a:close/>
                <a:moveTo>
                  <a:pt x="0" y="375"/>
                </a:moveTo>
                <a:lnTo>
                  <a:pt x="0" y="375"/>
                </a:lnTo>
                <a:cubicBezTo>
                  <a:pt x="0" y="367"/>
                  <a:pt x="7" y="360"/>
                  <a:pt x="15" y="360"/>
                </a:cubicBezTo>
                <a:cubicBezTo>
                  <a:pt x="24" y="360"/>
                  <a:pt x="30" y="367"/>
                  <a:pt x="30" y="375"/>
                </a:cubicBezTo>
                <a:cubicBezTo>
                  <a:pt x="30" y="383"/>
                  <a:pt x="24" y="390"/>
                  <a:pt x="15" y="390"/>
                </a:cubicBezTo>
                <a:cubicBezTo>
                  <a:pt x="7" y="390"/>
                  <a:pt x="0" y="383"/>
                  <a:pt x="0" y="375"/>
                </a:cubicBezTo>
                <a:close/>
                <a:moveTo>
                  <a:pt x="0" y="315"/>
                </a:moveTo>
                <a:lnTo>
                  <a:pt x="0" y="315"/>
                </a:lnTo>
                <a:cubicBezTo>
                  <a:pt x="0" y="306"/>
                  <a:pt x="7" y="300"/>
                  <a:pt x="15" y="300"/>
                </a:cubicBezTo>
                <a:cubicBezTo>
                  <a:pt x="24" y="300"/>
                  <a:pt x="30" y="306"/>
                  <a:pt x="30" y="315"/>
                </a:cubicBezTo>
                <a:cubicBezTo>
                  <a:pt x="30" y="323"/>
                  <a:pt x="24" y="330"/>
                  <a:pt x="15" y="330"/>
                </a:cubicBezTo>
                <a:cubicBezTo>
                  <a:pt x="7" y="330"/>
                  <a:pt x="0" y="323"/>
                  <a:pt x="0" y="315"/>
                </a:cubicBezTo>
                <a:close/>
                <a:moveTo>
                  <a:pt x="0" y="255"/>
                </a:moveTo>
                <a:lnTo>
                  <a:pt x="0" y="255"/>
                </a:lnTo>
                <a:cubicBezTo>
                  <a:pt x="0" y="246"/>
                  <a:pt x="7" y="240"/>
                  <a:pt x="15" y="240"/>
                </a:cubicBezTo>
                <a:cubicBezTo>
                  <a:pt x="24" y="240"/>
                  <a:pt x="30" y="246"/>
                  <a:pt x="30" y="255"/>
                </a:cubicBezTo>
                <a:cubicBezTo>
                  <a:pt x="30" y="263"/>
                  <a:pt x="24" y="270"/>
                  <a:pt x="15" y="270"/>
                </a:cubicBezTo>
                <a:cubicBezTo>
                  <a:pt x="7" y="270"/>
                  <a:pt x="0" y="263"/>
                  <a:pt x="0" y="255"/>
                </a:cubicBezTo>
                <a:close/>
                <a:moveTo>
                  <a:pt x="0" y="195"/>
                </a:moveTo>
                <a:lnTo>
                  <a:pt x="0" y="195"/>
                </a:lnTo>
                <a:cubicBezTo>
                  <a:pt x="0" y="186"/>
                  <a:pt x="7" y="180"/>
                  <a:pt x="15" y="180"/>
                </a:cubicBezTo>
                <a:cubicBezTo>
                  <a:pt x="24" y="180"/>
                  <a:pt x="30" y="186"/>
                  <a:pt x="30" y="195"/>
                </a:cubicBezTo>
                <a:cubicBezTo>
                  <a:pt x="30" y="203"/>
                  <a:pt x="24" y="210"/>
                  <a:pt x="15" y="210"/>
                </a:cubicBezTo>
                <a:cubicBezTo>
                  <a:pt x="7" y="210"/>
                  <a:pt x="0" y="203"/>
                  <a:pt x="0" y="195"/>
                </a:cubicBezTo>
                <a:close/>
                <a:moveTo>
                  <a:pt x="0" y="135"/>
                </a:moveTo>
                <a:lnTo>
                  <a:pt x="0" y="135"/>
                </a:lnTo>
                <a:cubicBezTo>
                  <a:pt x="0" y="126"/>
                  <a:pt x="7" y="120"/>
                  <a:pt x="15" y="120"/>
                </a:cubicBezTo>
                <a:cubicBezTo>
                  <a:pt x="24" y="120"/>
                  <a:pt x="30" y="126"/>
                  <a:pt x="30" y="135"/>
                </a:cubicBezTo>
                <a:cubicBezTo>
                  <a:pt x="30" y="143"/>
                  <a:pt x="24" y="150"/>
                  <a:pt x="15" y="150"/>
                </a:cubicBezTo>
                <a:cubicBezTo>
                  <a:pt x="7" y="150"/>
                  <a:pt x="0" y="143"/>
                  <a:pt x="0" y="135"/>
                </a:cubicBezTo>
                <a:close/>
                <a:moveTo>
                  <a:pt x="0" y="75"/>
                </a:moveTo>
                <a:lnTo>
                  <a:pt x="0" y="75"/>
                </a:lnTo>
                <a:cubicBezTo>
                  <a:pt x="0" y="66"/>
                  <a:pt x="7" y="60"/>
                  <a:pt x="15" y="60"/>
                </a:cubicBezTo>
                <a:cubicBezTo>
                  <a:pt x="24" y="60"/>
                  <a:pt x="30" y="66"/>
                  <a:pt x="30" y="75"/>
                </a:cubicBezTo>
                <a:cubicBezTo>
                  <a:pt x="30" y="83"/>
                  <a:pt x="24" y="90"/>
                  <a:pt x="15" y="90"/>
                </a:cubicBezTo>
                <a:cubicBezTo>
                  <a:pt x="7" y="90"/>
                  <a:pt x="0" y="83"/>
                  <a:pt x="0" y="75"/>
                </a:cubicBezTo>
                <a:close/>
                <a:moveTo>
                  <a:pt x="0" y="15"/>
                </a:moveTo>
                <a:lnTo>
                  <a:pt x="0" y="15"/>
                </a:lnTo>
                <a:cubicBezTo>
                  <a:pt x="0" y="6"/>
                  <a:pt x="7" y="0"/>
                  <a:pt x="15" y="0"/>
                </a:cubicBezTo>
                <a:cubicBezTo>
                  <a:pt x="24" y="0"/>
                  <a:pt x="30" y="6"/>
                  <a:pt x="30" y="15"/>
                </a:cubicBezTo>
                <a:cubicBezTo>
                  <a:pt x="30" y="23"/>
                  <a:pt x="24" y="30"/>
                  <a:pt x="15" y="30"/>
                </a:cubicBezTo>
                <a:cubicBezTo>
                  <a:pt x="7" y="30"/>
                  <a:pt x="0" y="23"/>
                  <a:pt x="0" y="15"/>
                </a:cubicBezTo>
                <a:close/>
              </a:path>
            </a:pathLst>
          </a:custGeom>
          <a:solidFill>
            <a:srgbClr val="000000"/>
          </a:solidFill>
          <a:ln w="1588">
            <a:solidFill>
              <a:srgbClr val="000000"/>
            </a:solidFill>
            <a:bevel/>
            <a:headEnd/>
            <a:tailEnd/>
          </a:ln>
        </p:spPr>
        <p:txBody>
          <a:bodyPr/>
          <a:lstStyle/>
          <a:p>
            <a:endParaRPr lang="en-US"/>
          </a:p>
        </p:txBody>
      </p:sp>
      <p:sp>
        <p:nvSpPr>
          <p:cNvPr id="18436" name="Rectangle 4"/>
          <p:cNvSpPr>
            <a:spLocks noChangeArrowheads="1"/>
          </p:cNvSpPr>
          <p:nvPr/>
        </p:nvSpPr>
        <p:spPr bwMode="auto">
          <a:xfrm>
            <a:off x="7038975" y="3432175"/>
            <a:ext cx="195263" cy="427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algn="l" eaLnBrk="1" hangingPunct="1"/>
            <a:r>
              <a:rPr lang="en-US" altLang="en-US" sz="2800">
                <a:solidFill>
                  <a:srgbClr val="000000"/>
                </a:solidFill>
                <a:latin typeface="Symbol" panose="05050102010706020507" pitchFamily="18" charset="2"/>
              </a:rPr>
              <a:t>l</a:t>
            </a:r>
            <a:endParaRPr lang="en-US" altLang="en-US" sz="2800">
              <a:latin typeface="Symbol" panose="05050102010706020507" pitchFamily="18" charset="2"/>
            </a:endParaRPr>
          </a:p>
        </p:txBody>
      </p:sp>
      <p:sp>
        <p:nvSpPr>
          <p:cNvPr id="18437" name="Freeform 5"/>
          <p:cNvSpPr>
            <a:spLocks noEditPoints="1"/>
          </p:cNvSpPr>
          <p:nvPr/>
        </p:nvSpPr>
        <p:spPr bwMode="auto">
          <a:xfrm>
            <a:off x="6108700" y="1754188"/>
            <a:ext cx="19050" cy="1306512"/>
          </a:xfrm>
          <a:custGeom>
            <a:avLst/>
            <a:gdLst>
              <a:gd name="T0" fmla="*/ 2147483647 w 61"/>
              <a:gd name="T1" fmla="*/ 2147483647 h 4173"/>
              <a:gd name="T2" fmla="*/ 2147483647 w 61"/>
              <a:gd name="T3" fmla="*/ 2147483647 h 4173"/>
              <a:gd name="T4" fmla="*/ 2147483647 w 61"/>
              <a:gd name="T5" fmla="*/ 2147483647 h 4173"/>
              <a:gd name="T6" fmla="*/ 2147483647 w 61"/>
              <a:gd name="T7" fmla="*/ 2147483647 h 4173"/>
              <a:gd name="T8" fmla="*/ 2147483647 w 61"/>
              <a:gd name="T9" fmla="*/ 2147483647 h 4173"/>
              <a:gd name="T10" fmla="*/ 2147483647 w 61"/>
              <a:gd name="T11" fmla="*/ 2147483647 h 4173"/>
              <a:gd name="T12" fmla="*/ 2147483647 w 61"/>
              <a:gd name="T13" fmla="*/ 2147483647 h 4173"/>
              <a:gd name="T14" fmla="*/ 2147483647 w 61"/>
              <a:gd name="T15" fmla="*/ 2147483647 h 4173"/>
              <a:gd name="T16" fmla="*/ 2147483647 w 61"/>
              <a:gd name="T17" fmla="*/ 2147483647 h 4173"/>
              <a:gd name="T18" fmla="*/ 2147483647 w 61"/>
              <a:gd name="T19" fmla="*/ 2147483647 h 4173"/>
              <a:gd name="T20" fmla="*/ 2147483647 w 61"/>
              <a:gd name="T21" fmla="*/ 2147483647 h 4173"/>
              <a:gd name="T22" fmla="*/ 2147483647 w 61"/>
              <a:gd name="T23" fmla="*/ 2147483647 h 4173"/>
              <a:gd name="T24" fmla="*/ 2147483647 w 61"/>
              <a:gd name="T25" fmla="*/ 2147483647 h 4173"/>
              <a:gd name="T26" fmla="*/ 2147483647 w 61"/>
              <a:gd name="T27" fmla="*/ 2147483647 h 4173"/>
              <a:gd name="T28" fmla="*/ 2147483647 w 61"/>
              <a:gd name="T29" fmla="*/ 2147483647 h 4173"/>
              <a:gd name="T30" fmla="*/ 2147483647 w 61"/>
              <a:gd name="T31" fmla="*/ 2147483647 h 4173"/>
              <a:gd name="T32" fmla="*/ 2147483647 w 61"/>
              <a:gd name="T33" fmla="*/ 2147483647 h 4173"/>
              <a:gd name="T34" fmla="*/ 2147483647 w 61"/>
              <a:gd name="T35" fmla="*/ 2147483647 h 4173"/>
              <a:gd name="T36" fmla="*/ 2147483647 w 61"/>
              <a:gd name="T37" fmla="*/ 2147483647 h 4173"/>
              <a:gd name="T38" fmla="*/ 2147483647 w 61"/>
              <a:gd name="T39" fmla="*/ 2147483647 h 4173"/>
              <a:gd name="T40" fmla="*/ 2147483647 w 61"/>
              <a:gd name="T41" fmla="*/ 2147483647 h 4173"/>
              <a:gd name="T42" fmla="*/ 2147483647 w 61"/>
              <a:gd name="T43" fmla="*/ 2147483647 h 4173"/>
              <a:gd name="T44" fmla="*/ 2147483647 w 61"/>
              <a:gd name="T45" fmla="*/ 2147483647 h 4173"/>
              <a:gd name="T46" fmla="*/ 2147483647 w 61"/>
              <a:gd name="T47" fmla="*/ 2147483647 h 4173"/>
              <a:gd name="T48" fmla="*/ 2147483647 w 61"/>
              <a:gd name="T49" fmla="*/ 2147483647 h 4173"/>
              <a:gd name="T50" fmla="*/ 2147483647 w 61"/>
              <a:gd name="T51" fmla="*/ 2147483647 h 4173"/>
              <a:gd name="T52" fmla="*/ 2147483647 w 61"/>
              <a:gd name="T53" fmla="*/ 2147483647 h 4173"/>
              <a:gd name="T54" fmla="*/ 2147483647 w 61"/>
              <a:gd name="T55" fmla="*/ 2147483647 h 4173"/>
              <a:gd name="T56" fmla="*/ 2147483647 w 61"/>
              <a:gd name="T57" fmla="*/ 2147483647 h 4173"/>
              <a:gd name="T58" fmla="*/ 2147483647 w 61"/>
              <a:gd name="T59" fmla="*/ 2147483647 h 4173"/>
              <a:gd name="T60" fmla="*/ 2147483647 w 61"/>
              <a:gd name="T61" fmla="*/ 2147483647 h 4173"/>
              <a:gd name="T62" fmla="*/ 2147483647 w 61"/>
              <a:gd name="T63" fmla="*/ 2147483647 h 4173"/>
              <a:gd name="T64" fmla="*/ 2147483647 w 61"/>
              <a:gd name="T65" fmla="*/ 2147483647 h 4173"/>
              <a:gd name="T66" fmla="*/ 2147483647 w 61"/>
              <a:gd name="T67" fmla="*/ 2147483647 h 4173"/>
              <a:gd name="T68" fmla="*/ 2147483647 w 61"/>
              <a:gd name="T69" fmla="*/ 2147483647 h 4173"/>
              <a:gd name="T70" fmla="*/ 2147483647 w 61"/>
              <a:gd name="T71" fmla="*/ 2147483647 h 4173"/>
              <a:gd name="T72" fmla="*/ 2147483647 w 61"/>
              <a:gd name="T73" fmla="*/ 2147483647 h 4173"/>
              <a:gd name="T74" fmla="*/ 2147483647 w 61"/>
              <a:gd name="T75" fmla="*/ 2147483647 h 4173"/>
              <a:gd name="T76" fmla="*/ 2147483647 w 61"/>
              <a:gd name="T77" fmla="*/ 2147483647 h 4173"/>
              <a:gd name="T78" fmla="*/ 2147483647 w 61"/>
              <a:gd name="T79" fmla="*/ 2147483647 h 4173"/>
              <a:gd name="T80" fmla="*/ 2147483647 w 61"/>
              <a:gd name="T81" fmla="*/ 2147483647 h 4173"/>
              <a:gd name="T82" fmla="*/ 2147483647 w 61"/>
              <a:gd name="T83" fmla="*/ 2147483647 h 4173"/>
              <a:gd name="T84" fmla="*/ 2147483647 w 61"/>
              <a:gd name="T85" fmla="*/ 2147483647 h 4173"/>
              <a:gd name="T86" fmla="*/ 2147483647 w 61"/>
              <a:gd name="T87" fmla="*/ 2147483647 h 4173"/>
              <a:gd name="T88" fmla="*/ 2147483647 w 61"/>
              <a:gd name="T89" fmla="*/ 2147483647 h 4173"/>
              <a:gd name="T90" fmla="*/ 2147483647 w 61"/>
              <a:gd name="T91" fmla="*/ 2147483647 h 4173"/>
              <a:gd name="T92" fmla="*/ 2147483647 w 61"/>
              <a:gd name="T93" fmla="*/ 2147483647 h 4173"/>
              <a:gd name="T94" fmla="*/ 2147483647 w 61"/>
              <a:gd name="T95" fmla="*/ 2147483647 h 4173"/>
              <a:gd name="T96" fmla="*/ 2147483647 w 61"/>
              <a:gd name="T97" fmla="*/ 2147483647 h 4173"/>
              <a:gd name="T98" fmla="*/ 2147483647 w 61"/>
              <a:gd name="T99" fmla="*/ 2147483647 h 4173"/>
              <a:gd name="T100" fmla="*/ 2147483647 w 61"/>
              <a:gd name="T101" fmla="*/ 2147483647 h 4173"/>
              <a:gd name="T102" fmla="*/ 2147483647 w 61"/>
              <a:gd name="T103" fmla="*/ 2147483647 h 4173"/>
              <a:gd name="T104" fmla="*/ 2147483647 w 61"/>
              <a:gd name="T105" fmla="*/ 2147483647 h 4173"/>
              <a:gd name="T106" fmla="*/ 2147483647 w 61"/>
              <a:gd name="T107" fmla="*/ 2147483647 h 4173"/>
              <a:gd name="T108" fmla="*/ 2147483647 w 61"/>
              <a:gd name="T109" fmla="*/ 2147483647 h 4173"/>
              <a:gd name="T110" fmla="*/ 2147483647 w 61"/>
              <a:gd name="T111" fmla="*/ 2147483647 h 4173"/>
              <a:gd name="T112" fmla="*/ 2147483647 w 61"/>
              <a:gd name="T113" fmla="*/ 2147483647 h 4173"/>
              <a:gd name="T114" fmla="*/ 2147483647 w 61"/>
              <a:gd name="T115" fmla="*/ 2147483647 h 4173"/>
              <a:gd name="T116" fmla="*/ 2147483647 w 61"/>
              <a:gd name="T117" fmla="*/ 2147483647 h 4173"/>
              <a:gd name="T118" fmla="*/ 2147483647 w 61"/>
              <a:gd name="T119" fmla="*/ 2147483647 h 4173"/>
              <a:gd name="T120" fmla="*/ 2147483647 w 61"/>
              <a:gd name="T121" fmla="*/ 2147483647 h 417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61"/>
              <a:gd name="T184" fmla="*/ 0 h 4173"/>
              <a:gd name="T185" fmla="*/ 61 w 61"/>
              <a:gd name="T186" fmla="*/ 4173 h 417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61" h="4173">
                <a:moveTo>
                  <a:pt x="30" y="4158"/>
                </a:moveTo>
                <a:lnTo>
                  <a:pt x="30" y="4158"/>
                </a:lnTo>
                <a:cubicBezTo>
                  <a:pt x="30" y="4150"/>
                  <a:pt x="36" y="4143"/>
                  <a:pt x="45" y="4142"/>
                </a:cubicBezTo>
                <a:cubicBezTo>
                  <a:pt x="53" y="4142"/>
                  <a:pt x="60" y="4148"/>
                  <a:pt x="60" y="4156"/>
                </a:cubicBezTo>
                <a:lnTo>
                  <a:pt x="60" y="4157"/>
                </a:lnTo>
                <a:cubicBezTo>
                  <a:pt x="61" y="4165"/>
                  <a:pt x="55" y="4172"/>
                  <a:pt x="46" y="4172"/>
                </a:cubicBezTo>
                <a:cubicBezTo>
                  <a:pt x="38" y="4173"/>
                  <a:pt x="31" y="4167"/>
                  <a:pt x="30" y="4158"/>
                </a:cubicBezTo>
                <a:close/>
                <a:moveTo>
                  <a:pt x="30" y="4098"/>
                </a:moveTo>
                <a:lnTo>
                  <a:pt x="30" y="4098"/>
                </a:lnTo>
                <a:cubicBezTo>
                  <a:pt x="30" y="4090"/>
                  <a:pt x="36" y="4083"/>
                  <a:pt x="44" y="4082"/>
                </a:cubicBezTo>
                <a:cubicBezTo>
                  <a:pt x="52" y="4082"/>
                  <a:pt x="59" y="4088"/>
                  <a:pt x="60" y="4096"/>
                </a:cubicBezTo>
                <a:cubicBezTo>
                  <a:pt x="61" y="4105"/>
                  <a:pt x="54" y="4112"/>
                  <a:pt x="46" y="4112"/>
                </a:cubicBezTo>
                <a:cubicBezTo>
                  <a:pt x="38" y="4113"/>
                  <a:pt x="31" y="4107"/>
                  <a:pt x="30" y="4098"/>
                </a:cubicBezTo>
                <a:close/>
                <a:moveTo>
                  <a:pt x="30" y="4038"/>
                </a:moveTo>
                <a:lnTo>
                  <a:pt x="30" y="4038"/>
                </a:lnTo>
                <a:cubicBezTo>
                  <a:pt x="29" y="4030"/>
                  <a:pt x="35" y="4023"/>
                  <a:pt x="44" y="4022"/>
                </a:cubicBezTo>
                <a:cubicBezTo>
                  <a:pt x="52" y="4022"/>
                  <a:pt x="59" y="4028"/>
                  <a:pt x="60" y="4036"/>
                </a:cubicBezTo>
                <a:cubicBezTo>
                  <a:pt x="60" y="4045"/>
                  <a:pt x="54" y="4052"/>
                  <a:pt x="46" y="4052"/>
                </a:cubicBezTo>
                <a:cubicBezTo>
                  <a:pt x="37" y="4053"/>
                  <a:pt x="30" y="4047"/>
                  <a:pt x="30" y="4038"/>
                </a:cubicBezTo>
                <a:close/>
                <a:moveTo>
                  <a:pt x="29" y="3978"/>
                </a:moveTo>
                <a:lnTo>
                  <a:pt x="29" y="3978"/>
                </a:lnTo>
                <a:cubicBezTo>
                  <a:pt x="29" y="3970"/>
                  <a:pt x="35" y="3963"/>
                  <a:pt x="43" y="3962"/>
                </a:cubicBezTo>
                <a:cubicBezTo>
                  <a:pt x="51" y="3962"/>
                  <a:pt x="59" y="3968"/>
                  <a:pt x="59" y="3976"/>
                </a:cubicBezTo>
                <a:cubicBezTo>
                  <a:pt x="60" y="3985"/>
                  <a:pt x="53" y="3992"/>
                  <a:pt x="45" y="3992"/>
                </a:cubicBezTo>
                <a:cubicBezTo>
                  <a:pt x="37" y="3993"/>
                  <a:pt x="30" y="3987"/>
                  <a:pt x="29" y="3978"/>
                </a:cubicBezTo>
                <a:close/>
                <a:moveTo>
                  <a:pt x="29" y="3918"/>
                </a:moveTo>
                <a:lnTo>
                  <a:pt x="29" y="3918"/>
                </a:lnTo>
                <a:cubicBezTo>
                  <a:pt x="28" y="3910"/>
                  <a:pt x="34" y="3903"/>
                  <a:pt x="43" y="3902"/>
                </a:cubicBezTo>
                <a:cubicBezTo>
                  <a:pt x="51" y="3902"/>
                  <a:pt x="58" y="3908"/>
                  <a:pt x="59" y="3916"/>
                </a:cubicBezTo>
                <a:cubicBezTo>
                  <a:pt x="59" y="3925"/>
                  <a:pt x="53" y="3932"/>
                  <a:pt x="45" y="3932"/>
                </a:cubicBezTo>
                <a:cubicBezTo>
                  <a:pt x="36" y="3933"/>
                  <a:pt x="29" y="3927"/>
                  <a:pt x="29" y="3918"/>
                </a:cubicBezTo>
                <a:close/>
                <a:moveTo>
                  <a:pt x="28" y="3858"/>
                </a:moveTo>
                <a:lnTo>
                  <a:pt x="28" y="3858"/>
                </a:lnTo>
                <a:cubicBezTo>
                  <a:pt x="28" y="3850"/>
                  <a:pt x="34" y="3843"/>
                  <a:pt x="42" y="3842"/>
                </a:cubicBezTo>
                <a:cubicBezTo>
                  <a:pt x="51" y="3842"/>
                  <a:pt x="58" y="3848"/>
                  <a:pt x="58" y="3856"/>
                </a:cubicBezTo>
                <a:cubicBezTo>
                  <a:pt x="59" y="3865"/>
                  <a:pt x="53" y="3872"/>
                  <a:pt x="44" y="3872"/>
                </a:cubicBezTo>
                <a:cubicBezTo>
                  <a:pt x="36" y="3873"/>
                  <a:pt x="29" y="3867"/>
                  <a:pt x="28" y="3858"/>
                </a:cubicBezTo>
                <a:close/>
                <a:moveTo>
                  <a:pt x="28" y="3798"/>
                </a:moveTo>
                <a:lnTo>
                  <a:pt x="28" y="3798"/>
                </a:lnTo>
                <a:cubicBezTo>
                  <a:pt x="27" y="3790"/>
                  <a:pt x="34" y="3783"/>
                  <a:pt x="42" y="3782"/>
                </a:cubicBezTo>
                <a:cubicBezTo>
                  <a:pt x="50" y="3782"/>
                  <a:pt x="57" y="3788"/>
                  <a:pt x="58" y="3796"/>
                </a:cubicBezTo>
                <a:cubicBezTo>
                  <a:pt x="58" y="3805"/>
                  <a:pt x="52" y="3812"/>
                  <a:pt x="44" y="3812"/>
                </a:cubicBezTo>
                <a:cubicBezTo>
                  <a:pt x="36" y="3813"/>
                  <a:pt x="28" y="3807"/>
                  <a:pt x="28" y="3798"/>
                </a:cubicBezTo>
                <a:close/>
                <a:moveTo>
                  <a:pt x="27" y="3738"/>
                </a:moveTo>
                <a:lnTo>
                  <a:pt x="27" y="3738"/>
                </a:lnTo>
                <a:cubicBezTo>
                  <a:pt x="27" y="3730"/>
                  <a:pt x="33" y="3723"/>
                  <a:pt x="41" y="3722"/>
                </a:cubicBezTo>
                <a:cubicBezTo>
                  <a:pt x="50" y="3722"/>
                  <a:pt x="57" y="3728"/>
                  <a:pt x="57" y="3736"/>
                </a:cubicBezTo>
                <a:cubicBezTo>
                  <a:pt x="58" y="3745"/>
                  <a:pt x="52" y="3752"/>
                  <a:pt x="43" y="3752"/>
                </a:cubicBezTo>
                <a:cubicBezTo>
                  <a:pt x="35" y="3753"/>
                  <a:pt x="28" y="3746"/>
                  <a:pt x="27" y="3738"/>
                </a:cubicBezTo>
                <a:close/>
                <a:moveTo>
                  <a:pt x="27" y="3678"/>
                </a:moveTo>
                <a:lnTo>
                  <a:pt x="27" y="3678"/>
                </a:lnTo>
                <a:cubicBezTo>
                  <a:pt x="26" y="3670"/>
                  <a:pt x="33" y="3663"/>
                  <a:pt x="41" y="3662"/>
                </a:cubicBezTo>
                <a:cubicBezTo>
                  <a:pt x="49" y="3662"/>
                  <a:pt x="56" y="3668"/>
                  <a:pt x="57" y="3676"/>
                </a:cubicBezTo>
                <a:cubicBezTo>
                  <a:pt x="58" y="3685"/>
                  <a:pt x="51" y="3692"/>
                  <a:pt x="43" y="3692"/>
                </a:cubicBezTo>
                <a:cubicBezTo>
                  <a:pt x="35" y="3693"/>
                  <a:pt x="28" y="3686"/>
                  <a:pt x="27" y="3678"/>
                </a:cubicBezTo>
                <a:close/>
                <a:moveTo>
                  <a:pt x="27" y="3618"/>
                </a:moveTo>
                <a:lnTo>
                  <a:pt x="27" y="3618"/>
                </a:lnTo>
                <a:cubicBezTo>
                  <a:pt x="26" y="3610"/>
                  <a:pt x="32" y="3603"/>
                  <a:pt x="41" y="3602"/>
                </a:cubicBezTo>
                <a:cubicBezTo>
                  <a:pt x="49" y="3602"/>
                  <a:pt x="56" y="3608"/>
                  <a:pt x="57" y="3616"/>
                </a:cubicBezTo>
                <a:cubicBezTo>
                  <a:pt x="57" y="3625"/>
                  <a:pt x="51" y="3632"/>
                  <a:pt x="43" y="3632"/>
                </a:cubicBezTo>
                <a:cubicBezTo>
                  <a:pt x="34" y="3633"/>
                  <a:pt x="27" y="3626"/>
                  <a:pt x="27" y="3618"/>
                </a:cubicBezTo>
                <a:close/>
                <a:moveTo>
                  <a:pt x="26" y="3558"/>
                </a:moveTo>
                <a:lnTo>
                  <a:pt x="26" y="3558"/>
                </a:lnTo>
                <a:cubicBezTo>
                  <a:pt x="26" y="3550"/>
                  <a:pt x="32" y="3543"/>
                  <a:pt x="40" y="3542"/>
                </a:cubicBezTo>
                <a:cubicBezTo>
                  <a:pt x="48" y="3542"/>
                  <a:pt x="56" y="3548"/>
                  <a:pt x="56" y="3556"/>
                </a:cubicBezTo>
                <a:cubicBezTo>
                  <a:pt x="57" y="3564"/>
                  <a:pt x="50" y="3572"/>
                  <a:pt x="42" y="3572"/>
                </a:cubicBezTo>
                <a:cubicBezTo>
                  <a:pt x="34" y="3573"/>
                  <a:pt x="27" y="3566"/>
                  <a:pt x="26" y="3558"/>
                </a:cubicBezTo>
                <a:close/>
                <a:moveTo>
                  <a:pt x="26" y="3498"/>
                </a:moveTo>
                <a:lnTo>
                  <a:pt x="26" y="3498"/>
                </a:lnTo>
                <a:cubicBezTo>
                  <a:pt x="25" y="3490"/>
                  <a:pt x="31" y="3483"/>
                  <a:pt x="40" y="3482"/>
                </a:cubicBezTo>
                <a:cubicBezTo>
                  <a:pt x="48" y="3482"/>
                  <a:pt x="55" y="3488"/>
                  <a:pt x="56" y="3496"/>
                </a:cubicBezTo>
                <a:cubicBezTo>
                  <a:pt x="56" y="3504"/>
                  <a:pt x="50" y="3512"/>
                  <a:pt x="42" y="3512"/>
                </a:cubicBezTo>
                <a:cubicBezTo>
                  <a:pt x="33" y="3513"/>
                  <a:pt x="26" y="3506"/>
                  <a:pt x="26" y="3498"/>
                </a:cubicBezTo>
                <a:close/>
                <a:moveTo>
                  <a:pt x="25" y="3438"/>
                </a:moveTo>
                <a:lnTo>
                  <a:pt x="25" y="3438"/>
                </a:lnTo>
                <a:cubicBezTo>
                  <a:pt x="25" y="3430"/>
                  <a:pt x="31" y="3423"/>
                  <a:pt x="39" y="3422"/>
                </a:cubicBezTo>
                <a:cubicBezTo>
                  <a:pt x="48" y="3422"/>
                  <a:pt x="55" y="3428"/>
                  <a:pt x="55" y="3436"/>
                </a:cubicBezTo>
                <a:cubicBezTo>
                  <a:pt x="56" y="3444"/>
                  <a:pt x="50" y="3452"/>
                  <a:pt x="41" y="3452"/>
                </a:cubicBezTo>
                <a:cubicBezTo>
                  <a:pt x="33" y="3453"/>
                  <a:pt x="26" y="3446"/>
                  <a:pt x="25" y="3438"/>
                </a:cubicBezTo>
                <a:close/>
                <a:moveTo>
                  <a:pt x="25" y="3378"/>
                </a:moveTo>
                <a:lnTo>
                  <a:pt x="25" y="3378"/>
                </a:lnTo>
                <a:cubicBezTo>
                  <a:pt x="24" y="3370"/>
                  <a:pt x="31" y="3363"/>
                  <a:pt x="39" y="3362"/>
                </a:cubicBezTo>
                <a:cubicBezTo>
                  <a:pt x="47" y="3362"/>
                  <a:pt x="54" y="3368"/>
                  <a:pt x="55" y="3376"/>
                </a:cubicBezTo>
                <a:cubicBezTo>
                  <a:pt x="55" y="3384"/>
                  <a:pt x="49" y="3392"/>
                  <a:pt x="41" y="3392"/>
                </a:cubicBezTo>
                <a:cubicBezTo>
                  <a:pt x="33" y="3393"/>
                  <a:pt x="25" y="3386"/>
                  <a:pt x="25" y="3378"/>
                </a:cubicBezTo>
                <a:close/>
                <a:moveTo>
                  <a:pt x="24" y="3318"/>
                </a:moveTo>
                <a:lnTo>
                  <a:pt x="24" y="3318"/>
                </a:lnTo>
                <a:cubicBezTo>
                  <a:pt x="24" y="3310"/>
                  <a:pt x="30" y="3303"/>
                  <a:pt x="38" y="3302"/>
                </a:cubicBezTo>
                <a:cubicBezTo>
                  <a:pt x="47" y="3302"/>
                  <a:pt x="54" y="3308"/>
                  <a:pt x="54" y="3316"/>
                </a:cubicBezTo>
                <a:cubicBezTo>
                  <a:pt x="55" y="3324"/>
                  <a:pt x="49" y="3331"/>
                  <a:pt x="40" y="3332"/>
                </a:cubicBezTo>
                <a:cubicBezTo>
                  <a:pt x="32" y="3333"/>
                  <a:pt x="25" y="3326"/>
                  <a:pt x="24" y="3318"/>
                </a:cubicBezTo>
                <a:close/>
                <a:moveTo>
                  <a:pt x="24" y="3258"/>
                </a:moveTo>
                <a:lnTo>
                  <a:pt x="24" y="3258"/>
                </a:lnTo>
                <a:cubicBezTo>
                  <a:pt x="23" y="3250"/>
                  <a:pt x="30" y="3243"/>
                  <a:pt x="38" y="3242"/>
                </a:cubicBezTo>
                <a:cubicBezTo>
                  <a:pt x="46" y="3241"/>
                  <a:pt x="53" y="3248"/>
                  <a:pt x="54" y="3256"/>
                </a:cubicBezTo>
                <a:cubicBezTo>
                  <a:pt x="54" y="3264"/>
                  <a:pt x="48" y="3271"/>
                  <a:pt x="40" y="3272"/>
                </a:cubicBezTo>
                <a:cubicBezTo>
                  <a:pt x="32" y="3273"/>
                  <a:pt x="25" y="3266"/>
                  <a:pt x="24" y="3258"/>
                </a:cubicBezTo>
                <a:close/>
                <a:moveTo>
                  <a:pt x="24" y="3198"/>
                </a:moveTo>
                <a:lnTo>
                  <a:pt x="24" y="3198"/>
                </a:lnTo>
                <a:cubicBezTo>
                  <a:pt x="23" y="3190"/>
                  <a:pt x="29" y="3183"/>
                  <a:pt x="38" y="3182"/>
                </a:cubicBezTo>
                <a:cubicBezTo>
                  <a:pt x="46" y="3181"/>
                  <a:pt x="53" y="3188"/>
                  <a:pt x="54" y="3196"/>
                </a:cubicBezTo>
                <a:cubicBezTo>
                  <a:pt x="54" y="3204"/>
                  <a:pt x="48" y="3211"/>
                  <a:pt x="40" y="3212"/>
                </a:cubicBezTo>
                <a:cubicBezTo>
                  <a:pt x="31" y="3213"/>
                  <a:pt x="24" y="3206"/>
                  <a:pt x="24" y="3198"/>
                </a:cubicBezTo>
                <a:close/>
                <a:moveTo>
                  <a:pt x="23" y="3138"/>
                </a:moveTo>
                <a:lnTo>
                  <a:pt x="23" y="3138"/>
                </a:lnTo>
                <a:cubicBezTo>
                  <a:pt x="23" y="3130"/>
                  <a:pt x="29" y="3123"/>
                  <a:pt x="37" y="3122"/>
                </a:cubicBezTo>
                <a:cubicBezTo>
                  <a:pt x="45" y="3121"/>
                  <a:pt x="53" y="3128"/>
                  <a:pt x="53" y="3136"/>
                </a:cubicBezTo>
                <a:cubicBezTo>
                  <a:pt x="54" y="3144"/>
                  <a:pt x="47" y="3151"/>
                  <a:pt x="39" y="3152"/>
                </a:cubicBezTo>
                <a:cubicBezTo>
                  <a:pt x="31" y="3152"/>
                  <a:pt x="24" y="3146"/>
                  <a:pt x="23" y="3138"/>
                </a:cubicBezTo>
                <a:close/>
                <a:moveTo>
                  <a:pt x="23" y="3078"/>
                </a:moveTo>
                <a:lnTo>
                  <a:pt x="23" y="3078"/>
                </a:lnTo>
                <a:cubicBezTo>
                  <a:pt x="22" y="3070"/>
                  <a:pt x="28" y="3062"/>
                  <a:pt x="37" y="3062"/>
                </a:cubicBezTo>
                <a:cubicBezTo>
                  <a:pt x="45" y="3061"/>
                  <a:pt x="52" y="3068"/>
                  <a:pt x="53" y="3076"/>
                </a:cubicBezTo>
                <a:cubicBezTo>
                  <a:pt x="53" y="3084"/>
                  <a:pt x="47" y="3091"/>
                  <a:pt x="39" y="3092"/>
                </a:cubicBezTo>
                <a:cubicBezTo>
                  <a:pt x="30" y="3092"/>
                  <a:pt x="23" y="3086"/>
                  <a:pt x="23" y="3078"/>
                </a:cubicBezTo>
                <a:close/>
                <a:moveTo>
                  <a:pt x="22" y="3018"/>
                </a:moveTo>
                <a:lnTo>
                  <a:pt x="22" y="3018"/>
                </a:lnTo>
                <a:cubicBezTo>
                  <a:pt x="22" y="3010"/>
                  <a:pt x="28" y="3002"/>
                  <a:pt x="36" y="3002"/>
                </a:cubicBezTo>
                <a:cubicBezTo>
                  <a:pt x="45" y="3001"/>
                  <a:pt x="52" y="3008"/>
                  <a:pt x="52" y="3016"/>
                </a:cubicBezTo>
                <a:cubicBezTo>
                  <a:pt x="53" y="3024"/>
                  <a:pt x="46" y="3031"/>
                  <a:pt x="38" y="3032"/>
                </a:cubicBezTo>
                <a:cubicBezTo>
                  <a:pt x="30" y="3032"/>
                  <a:pt x="23" y="3026"/>
                  <a:pt x="22" y="3018"/>
                </a:cubicBezTo>
                <a:close/>
                <a:moveTo>
                  <a:pt x="22" y="2958"/>
                </a:moveTo>
                <a:lnTo>
                  <a:pt x="22" y="2958"/>
                </a:lnTo>
                <a:cubicBezTo>
                  <a:pt x="21" y="2950"/>
                  <a:pt x="28" y="2942"/>
                  <a:pt x="36" y="2942"/>
                </a:cubicBezTo>
                <a:cubicBezTo>
                  <a:pt x="44" y="2941"/>
                  <a:pt x="51" y="2948"/>
                  <a:pt x="52" y="2956"/>
                </a:cubicBezTo>
                <a:cubicBezTo>
                  <a:pt x="52" y="2964"/>
                  <a:pt x="46" y="2971"/>
                  <a:pt x="38" y="2972"/>
                </a:cubicBezTo>
                <a:cubicBezTo>
                  <a:pt x="30" y="2972"/>
                  <a:pt x="22" y="2966"/>
                  <a:pt x="22" y="2958"/>
                </a:cubicBezTo>
                <a:close/>
                <a:moveTo>
                  <a:pt x="21" y="2898"/>
                </a:moveTo>
                <a:lnTo>
                  <a:pt x="21" y="2898"/>
                </a:lnTo>
                <a:cubicBezTo>
                  <a:pt x="21" y="2890"/>
                  <a:pt x="27" y="2882"/>
                  <a:pt x="35" y="2882"/>
                </a:cubicBezTo>
                <a:cubicBezTo>
                  <a:pt x="44" y="2881"/>
                  <a:pt x="51" y="2888"/>
                  <a:pt x="51" y="2896"/>
                </a:cubicBezTo>
                <a:cubicBezTo>
                  <a:pt x="52" y="2904"/>
                  <a:pt x="46" y="2911"/>
                  <a:pt x="37" y="2912"/>
                </a:cubicBezTo>
                <a:cubicBezTo>
                  <a:pt x="29" y="2912"/>
                  <a:pt x="22" y="2906"/>
                  <a:pt x="21" y="2898"/>
                </a:cubicBezTo>
                <a:close/>
                <a:moveTo>
                  <a:pt x="21" y="2838"/>
                </a:moveTo>
                <a:lnTo>
                  <a:pt x="21" y="2838"/>
                </a:lnTo>
                <a:cubicBezTo>
                  <a:pt x="20" y="2829"/>
                  <a:pt x="27" y="2822"/>
                  <a:pt x="35" y="2822"/>
                </a:cubicBezTo>
                <a:cubicBezTo>
                  <a:pt x="43" y="2821"/>
                  <a:pt x="50" y="2828"/>
                  <a:pt x="51" y="2836"/>
                </a:cubicBezTo>
                <a:cubicBezTo>
                  <a:pt x="51" y="2844"/>
                  <a:pt x="45" y="2851"/>
                  <a:pt x="37" y="2852"/>
                </a:cubicBezTo>
                <a:cubicBezTo>
                  <a:pt x="29" y="2852"/>
                  <a:pt x="22" y="2846"/>
                  <a:pt x="21" y="2838"/>
                </a:cubicBezTo>
                <a:close/>
                <a:moveTo>
                  <a:pt x="21" y="2778"/>
                </a:moveTo>
                <a:lnTo>
                  <a:pt x="21" y="2778"/>
                </a:lnTo>
                <a:cubicBezTo>
                  <a:pt x="20" y="2769"/>
                  <a:pt x="26" y="2762"/>
                  <a:pt x="35" y="2762"/>
                </a:cubicBezTo>
                <a:cubicBezTo>
                  <a:pt x="43" y="2761"/>
                  <a:pt x="50" y="2768"/>
                  <a:pt x="50" y="2776"/>
                </a:cubicBezTo>
                <a:cubicBezTo>
                  <a:pt x="51" y="2784"/>
                  <a:pt x="45" y="2791"/>
                  <a:pt x="36" y="2792"/>
                </a:cubicBezTo>
                <a:cubicBezTo>
                  <a:pt x="28" y="2792"/>
                  <a:pt x="21" y="2786"/>
                  <a:pt x="21" y="2778"/>
                </a:cubicBezTo>
                <a:close/>
                <a:moveTo>
                  <a:pt x="20" y="2718"/>
                </a:moveTo>
                <a:lnTo>
                  <a:pt x="20" y="2718"/>
                </a:lnTo>
                <a:cubicBezTo>
                  <a:pt x="20" y="2709"/>
                  <a:pt x="26" y="2702"/>
                  <a:pt x="34" y="2702"/>
                </a:cubicBezTo>
                <a:cubicBezTo>
                  <a:pt x="42" y="2701"/>
                  <a:pt x="50" y="2708"/>
                  <a:pt x="50" y="2716"/>
                </a:cubicBezTo>
                <a:cubicBezTo>
                  <a:pt x="51" y="2724"/>
                  <a:pt x="44" y="2731"/>
                  <a:pt x="36" y="2732"/>
                </a:cubicBezTo>
                <a:cubicBezTo>
                  <a:pt x="28" y="2732"/>
                  <a:pt x="21" y="2726"/>
                  <a:pt x="20" y="2718"/>
                </a:cubicBezTo>
                <a:close/>
                <a:moveTo>
                  <a:pt x="20" y="2658"/>
                </a:moveTo>
                <a:lnTo>
                  <a:pt x="20" y="2658"/>
                </a:lnTo>
                <a:cubicBezTo>
                  <a:pt x="19" y="2649"/>
                  <a:pt x="25" y="2642"/>
                  <a:pt x="34" y="2642"/>
                </a:cubicBezTo>
                <a:cubicBezTo>
                  <a:pt x="42" y="2641"/>
                  <a:pt x="49" y="2647"/>
                  <a:pt x="50" y="2656"/>
                </a:cubicBezTo>
                <a:cubicBezTo>
                  <a:pt x="50" y="2664"/>
                  <a:pt x="44" y="2671"/>
                  <a:pt x="36" y="2672"/>
                </a:cubicBezTo>
                <a:cubicBezTo>
                  <a:pt x="27" y="2672"/>
                  <a:pt x="20" y="2666"/>
                  <a:pt x="20" y="2658"/>
                </a:cubicBezTo>
                <a:close/>
                <a:moveTo>
                  <a:pt x="19" y="2598"/>
                </a:moveTo>
                <a:lnTo>
                  <a:pt x="19" y="2598"/>
                </a:lnTo>
                <a:cubicBezTo>
                  <a:pt x="19" y="2589"/>
                  <a:pt x="25" y="2582"/>
                  <a:pt x="33" y="2582"/>
                </a:cubicBezTo>
                <a:cubicBezTo>
                  <a:pt x="42" y="2581"/>
                  <a:pt x="49" y="2587"/>
                  <a:pt x="49" y="2596"/>
                </a:cubicBezTo>
                <a:cubicBezTo>
                  <a:pt x="50" y="2604"/>
                  <a:pt x="43" y="2611"/>
                  <a:pt x="35" y="2612"/>
                </a:cubicBezTo>
                <a:cubicBezTo>
                  <a:pt x="27" y="2612"/>
                  <a:pt x="20" y="2606"/>
                  <a:pt x="19" y="2598"/>
                </a:cubicBezTo>
                <a:close/>
                <a:moveTo>
                  <a:pt x="19" y="2538"/>
                </a:moveTo>
                <a:lnTo>
                  <a:pt x="19" y="2538"/>
                </a:lnTo>
                <a:cubicBezTo>
                  <a:pt x="18" y="2529"/>
                  <a:pt x="25" y="2522"/>
                  <a:pt x="33" y="2522"/>
                </a:cubicBezTo>
                <a:cubicBezTo>
                  <a:pt x="41" y="2521"/>
                  <a:pt x="48" y="2527"/>
                  <a:pt x="49" y="2536"/>
                </a:cubicBezTo>
                <a:cubicBezTo>
                  <a:pt x="49" y="2544"/>
                  <a:pt x="43" y="2551"/>
                  <a:pt x="35" y="2552"/>
                </a:cubicBezTo>
                <a:cubicBezTo>
                  <a:pt x="26" y="2552"/>
                  <a:pt x="19" y="2546"/>
                  <a:pt x="19" y="2538"/>
                </a:cubicBezTo>
                <a:close/>
                <a:moveTo>
                  <a:pt x="18" y="2478"/>
                </a:moveTo>
                <a:lnTo>
                  <a:pt x="18" y="2478"/>
                </a:lnTo>
                <a:cubicBezTo>
                  <a:pt x="18" y="2469"/>
                  <a:pt x="24" y="2462"/>
                  <a:pt x="32" y="2462"/>
                </a:cubicBezTo>
                <a:cubicBezTo>
                  <a:pt x="41" y="2461"/>
                  <a:pt x="48" y="2467"/>
                  <a:pt x="48" y="2476"/>
                </a:cubicBezTo>
                <a:cubicBezTo>
                  <a:pt x="49" y="2484"/>
                  <a:pt x="43" y="2491"/>
                  <a:pt x="34" y="2492"/>
                </a:cubicBezTo>
                <a:cubicBezTo>
                  <a:pt x="26" y="2492"/>
                  <a:pt x="19" y="2486"/>
                  <a:pt x="18" y="2478"/>
                </a:cubicBezTo>
                <a:close/>
                <a:moveTo>
                  <a:pt x="18" y="2418"/>
                </a:moveTo>
                <a:lnTo>
                  <a:pt x="18" y="2418"/>
                </a:lnTo>
                <a:cubicBezTo>
                  <a:pt x="17" y="2409"/>
                  <a:pt x="24" y="2402"/>
                  <a:pt x="32" y="2402"/>
                </a:cubicBezTo>
                <a:cubicBezTo>
                  <a:pt x="40" y="2401"/>
                  <a:pt x="47" y="2407"/>
                  <a:pt x="48" y="2416"/>
                </a:cubicBezTo>
                <a:cubicBezTo>
                  <a:pt x="48" y="2424"/>
                  <a:pt x="42" y="2431"/>
                  <a:pt x="34" y="2432"/>
                </a:cubicBezTo>
                <a:cubicBezTo>
                  <a:pt x="26" y="2432"/>
                  <a:pt x="19" y="2426"/>
                  <a:pt x="18" y="2418"/>
                </a:cubicBezTo>
                <a:close/>
                <a:moveTo>
                  <a:pt x="18" y="2358"/>
                </a:moveTo>
                <a:lnTo>
                  <a:pt x="18" y="2358"/>
                </a:lnTo>
                <a:cubicBezTo>
                  <a:pt x="17" y="2349"/>
                  <a:pt x="23" y="2342"/>
                  <a:pt x="32" y="2342"/>
                </a:cubicBezTo>
                <a:cubicBezTo>
                  <a:pt x="40" y="2341"/>
                  <a:pt x="47" y="2347"/>
                  <a:pt x="47" y="2356"/>
                </a:cubicBezTo>
                <a:cubicBezTo>
                  <a:pt x="48" y="2364"/>
                  <a:pt x="42" y="2371"/>
                  <a:pt x="33" y="2372"/>
                </a:cubicBezTo>
                <a:cubicBezTo>
                  <a:pt x="25" y="2372"/>
                  <a:pt x="18" y="2366"/>
                  <a:pt x="18" y="2358"/>
                </a:cubicBezTo>
                <a:close/>
                <a:moveTo>
                  <a:pt x="17" y="2298"/>
                </a:moveTo>
                <a:lnTo>
                  <a:pt x="17" y="2298"/>
                </a:lnTo>
                <a:cubicBezTo>
                  <a:pt x="17" y="2289"/>
                  <a:pt x="23" y="2282"/>
                  <a:pt x="31" y="2282"/>
                </a:cubicBezTo>
                <a:cubicBezTo>
                  <a:pt x="39" y="2281"/>
                  <a:pt x="47" y="2287"/>
                  <a:pt x="47" y="2296"/>
                </a:cubicBezTo>
                <a:cubicBezTo>
                  <a:pt x="48" y="2304"/>
                  <a:pt x="41" y="2311"/>
                  <a:pt x="33" y="2312"/>
                </a:cubicBezTo>
                <a:cubicBezTo>
                  <a:pt x="25" y="2312"/>
                  <a:pt x="18" y="2306"/>
                  <a:pt x="17" y="2298"/>
                </a:cubicBezTo>
                <a:close/>
                <a:moveTo>
                  <a:pt x="17" y="2238"/>
                </a:moveTo>
                <a:lnTo>
                  <a:pt x="17" y="2237"/>
                </a:lnTo>
                <a:cubicBezTo>
                  <a:pt x="16" y="2229"/>
                  <a:pt x="22" y="2222"/>
                  <a:pt x="31" y="2222"/>
                </a:cubicBezTo>
                <a:cubicBezTo>
                  <a:pt x="39" y="2221"/>
                  <a:pt x="46" y="2227"/>
                  <a:pt x="47" y="2236"/>
                </a:cubicBezTo>
                <a:cubicBezTo>
                  <a:pt x="47" y="2244"/>
                  <a:pt x="41" y="2251"/>
                  <a:pt x="33" y="2252"/>
                </a:cubicBezTo>
                <a:cubicBezTo>
                  <a:pt x="24" y="2252"/>
                  <a:pt x="17" y="2246"/>
                  <a:pt x="17" y="2238"/>
                </a:cubicBezTo>
                <a:close/>
                <a:moveTo>
                  <a:pt x="16" y="2177"/>
                </a:moveTo>
                <a:lnTo>
                  <a:pt x="16" y="2177"/>
                </a:lnTo>
                <a:cubicBezTo>
                  <a:pt x="16" y="2169"/>
                  <a:pt x="22" y="2162"/>
                  <a:pt x="30" y="2162"/>
                </a:cubicBezTo>
                <a:cubicBezTo>
                  <a:pt x="39" y="2161"/>
                  <a:pt x="46" y="2167"/>
                  <a:pt x="46" y="2176"/>
                </a:cubicBezTo>
                <a:cubicBezTo>
                  <a:pt x="47" y="2184"/>
                  <a:pt x="40" y="2191"/>
                  <a:pt x="32" y="2191"/>
                </a:cubicBezTo>
                <a:cubicBezTo>
                  <a:pt x="24" y="2192"/>
                  <a:pt x="17" y="2186"/>
                  <a:pt x="16" y="2177"/>
                </a:cubicBezTo>
                <a:close/>
                <a:moveTo>
                  <a:pt x="16" y="2117"/>
                </a:moveTo>
                <a:lnTo>
                  <a:pt x="16" y="2117"/>
                </a:lnTo>
                <a:cubicBezTo>
                  <a:pt x="15" y="2109"/>
                  <a:pt x="22" y="2102"/>
                  <a:pt x="30" y="2101"/>
                </a:cubicBezTo>
                <a:cubicBezTo>
                  <a:pt x="38" y="2101"/>
                  <a:pt x="45" y="2107"/>
                  <a:pt x="46" y="2115"/>
                </a:cubicBezTo>
                <a:lnTo>
                  <a:pt x="46" y="2116"/>
                </a:lnTo>
                <a:cubicBezTo>
                  <a:pt x="46" y="2124"/>
                  <a:pt x="40" y="2131"/>
                  <a:pt x="32" y="2131"/>
                </a:cubicBezTo>
                <a:cubicBezTo>
                  <a:pt x="23" y="2132"/>
                  <a:pt x="16" y="2126"/>
                  <a:pt x="16" y="2117"/>
                </a:cubicBezTo>
                <a:close/>
                <a:moveTo>
                  <a:pt x="15" y="2057"/>
                </a:moveTo>
                <a:lnTo>
                  <a:pt x="15" y="2057"/>
                </a:lnTo>
                <a:cubicBezTo>
                  <a:pt x="15" y="2049"/>
                  <a:pt x="21" y="2042"/>
                  <a:pt x="29" y="2041"/>
                </a:cubicBezTo>
                <a:cubicBezTo>
                  <a:pt x="38" y="2041"/>
                  <a:pt x="45" y="2047"/>
                  <a:pt x="45" y="2055"/>
                </a:cubicBezTo>
                <a:cubicBezTo>
                  <a:pt x="46" y="2064"/>
                  <a:pt x="40" y="2071"/>
                  <a:pt x="31" y="2071"/>
                </a:cubicBezTo>
                <a:cubicBezTo>
                  <a:pt x="23" y="2072"/>
                  <a:pt x="16" y="2066"/>
                  <a:pt x="15" y="2057"/>
                </a:cubicBezTo>
                <a:close/>
                <a:moveTo>
                  <a:pt x="15" y="1997"/>
                </a:moveTo>
                <a:lnTo>
                  <a:pt x="15" y="1997"/>
                </a:lnTo>
                <a:cubicBezTo>
                  <a:pt x="14" y="1989"/>
                  <a:pt x="21" y="1982"/>
                  <a:pt x="29" y="1981"/>
                </a:cubicBezTo>
                <a:cubicBezTo>
                  <a:pt x="37" y="1981"/>
                  <a:pt x="44" y="1987"/>
                  <a:pt x="45" y="1995"/>
                </a:cubicBezTo>
                <a:cubicBezTo>
                  <a:pt x="45" y="2004"/>
                  <a:pt x="39" y="2011"/>
                  <a:pt x="31" y="2011"/>
                </a:cubicBezTo>
                <a:cubicBezTo>
                  <a:pt x="23" y="2012"/>
                  <a:pt x="15" y="2006"/>
                  <a:pt x="15" y="1997"/>
                </a:cubicBezTo>
                <a:close/>
                <a:moveTo>
                  <a:pt x="15" y="1937"/>
                </a:moveTo>
                <a:lnTo>
                  <a:pt x="15" y="1937"/>
                </a:lnTo>
                <a:cubicBezTo>
                  <a:pt x="14" y="1929"/>
                  <a:pt x="20" y="1922"/>
                  <a:pt x="29" y="1921"/>
                </a:cubicBezTo>
                <a:cubicBezTo>
                  <a:pt x="37" y="1921"/>
                  <a:pt x="44" y="1927"/>
                  <a:pt x="44" y="1935"/>
                </a:cubicBezTo>
                <a:cubicBezTo>
                  <a:pt x="45" y="1944"/>
                  <a:pt x="39" y="1951"/>
                  <a:pt x="30" y="1951"/>
                </a:cubicBezTo>
                <a:cubicBezTo>
                  <a:pt x="22" y="1952"/>
                  <a:pt x="15" y="1946"/>
                  <a:pt x="15" y="1937"/>
                </a:cubicBezTo>
                <a:close/>
                <a:moveTo>
                  <a:pt x="14" y="1877"/>
                </a:moveTo>
                <a:lnTo>
                  <a:pt x="14" y="1877"/>
                </a:lnTo>
                <a:cubicBezTo>
                  <a:pt x="14" y="1869"/>
                  <a:pt x="20" y="1862"/>
                  <a:pt x="28" y="1861"/>
                </a:cubicBezTo>
                <a:cubicBezTo>
                  <a:pt x="36" y="1861"/>
                  <a:pt x="43" y="1867"/>
                  <a:pt x="44" y="1875"/>
                </a:cubicBezTo>
                <a:cubicBezTo>
                  <a:pt x="45" y="1884"/>
                  <a:pt x="38" y="1891"/>
                  <a:pt x="30" y="1891"/>
                </a:cubicBezTo>
                <a:cubicBezTo>
                  <a:pt x="22" y="1892"/>
                  <a:pt x="15" y="1886"/>
                  <a:pt x="14" y="1877"/>
                </a:cubicBezTo>
                <a:close/>
                <a:moveTo>
                  <a:pt x="14" y="1817"/>
                </a:moveTo>
                <a:lnTo>
                  <a:pt x="14" y="1817"/>
                </a:lnTo>
                <a:cubicBezTo>
                  <a:pt x="13" y="1809"/>
                  <a:pt x="19" y="1802"/>
                  <a:pt x="28" y="1801"/>
                </a:cubicBezTo>
                <a:cubicBezTo>
                  <a:pt x="36" y="1801"/>
                  <a:pt x="43" y="1807"/>
                  <a:pt x="44" y="1815"/>
                </a:cubicBezTo>
                <a:cubicBezTo>
                  <a:pt x="44" y="1824"/>
                  <a:pt x="38" y="1831"/>
                  <a:pt x="30" y="1831"/>
                </a:cubicBezTo>
                <a:cubicBezTo>
                  <a:pt x="21" y="1832"/>
                  <a:pt x="14" y="1826"/>
                  <a:pt x="14" y="1817"/>
                </a:cubicBezTo>
                <a:close/>
                <a:moveTo>
                  <a:pt x="13" y="1757"/>
                </a:moveTo>
                <a:lnTo>
                  <a:pt x="13" y="1757"/>
                </a:lnTo>
                <a:cubicBezTo>
                  <a:pt x="13" y="1749"/>
                  <a:pt x="19" y="1742"/>
                  <a:pt x="27" y="1741"/>
                </a:cubicBezTo>
                <a:cubicBezTo>
                  <a:pt x="35" y="1741"/>
                  <a:pt x="43" y="1747"/>
                  <a:pt x="43" y="1755"/>
                </a:cubicBezTo>
                <a:cubicBezTo>
                  <a:pt x="44" y="1764"/>
                  <a:pt x="37" y="1771"/>
                  <a:pt x="29" y="1771"/>
                </a:cubicBezTo>
                <a:cubicBezTo>
                  <a:pt x="21" y="1772"/>
                  <a:pt x="14" y="1766"/>
                  <a:pt x="13" y="1757"/>
                </a:cubicBezTo>
                <a:close/>
                <a:moveTo>
                  <a:pt x="13" y="1697"/>
                </a:moveTo>
                <a:lnTo>
                  <a:pt x="13" y="1697"/>
                </a:lnTo>
                <a:cubicBezTo>
                  <a:pt x="12" y="1689"/>
                  <a:pt x="19" y="1682"/>
                  <a:pt x="27" y="1681"/>
                </a:cubicBezTo>
                <a:cubicBezTo>
                  <a:pt x="35" y="1681"/>
                  <a:pt x="42" y="1687"/>
                  <a:pt x="43" y="1695"/>
                </a:cubicBezTo>
                <a:cubicBezTo>
                  <a:pt x="43" y="1704"/>
                  <a:pt x="37" y="1711"/>
                  <a:pt x="29" y="1711"/>
                </a:cubicBezTo>
                <a:cubicBezTo>
                  <a:pt x="20" y="1712"/>
                  <a:pt x="13" y="1706"/>
                  <a:pt x="13" y="1697"/>
                </a:cubicBezTo>
                <a:close/>
                <a:moveTo>
                  <a:pt x="12" y="1637"/>
                </a:moveTo>
                <a:lnTo>
                  <a:pt x="12" y="1637"/>
                </a:lnTo>
                <a:cubicBezTo>
                  <a:pt x="12" y="1629"/>
                  <a:pt x="18" y="1622"/>
                  <a:pt x="26" y="1621"/>
                </a:cubicBezTo>
                <a:cubicBezTo>
                  <a:pt x="35" y="1621"/>
                  <a:pt x="42" y="1627"/>
                  <a:pt x="42" y="1635"/>
                </a:cubicBezTo>
                <a:cubicBezTo>
                  <a:pt x="43" y="1644"/>
                  <a:pt x="37" y="1651"/>
                  <a:pt x="28" y="1651"/>
                </a:cubicBezTo>
                <a:cubicBezTo>
                  <a:pt x="20" y="1652"/>
                  <a:pt x="13" y="1645"/>
                  <a:pt x="12" y="1637"/>
                </a:cubicBezTo>
                <a:close/>
                <a:moveTo>
                  <a:pt x="12" y="1577"/>
                </a:moveTo>
                <a:lnTo>
                  <a:pt x="12" y="1577"/>
                </a:lnTo>
                <a:cubicBezTo>
                  <a:pt x="11" y="1569"/>
                  <a:pt x="18" y="1562"/>
                  <a:pt x="26" y="1561"/>
                </a:cubicBezTo>
                <a:cubicBezTo>
                  <a:pt x="34" y="1561"/>
                  <a:pt x="41" y="1567"/>
                  <a:pt x="42" y="1575"/>
                </a:cubicBezTo>
                <a:cubicBezTo>
                  <a:pt x="42" y="1584"/>
                  <a:pt x="36" y="1591"/>
                  <a:pt x="28" y="1591"/>
                </a:cubicBezTo>
                <a:cubicBezTo>
                  <a:pt x="20" y="1592"/>
                  <a:pt x="12" y="1585"/>
                  <a:pt x="12" y="1577"/>
                </a:cubicBezTo>
                <a:close/>
                <a:moveTo>
                  <a:pt x="11" y="1517"/>
                </a:moveTo>
                <a:lnTo>
                  <a:pt x="11" y="1517"/>
                </a:lnTo>
                <a:cubicBezTo>
                  <a:pt x="11" y="1509"/>
                  <a:pt x="17" y="1502"/>
                  <a:pt x="26" y="1501"/>
                </a:cubicBezTo>
                <a:cubicBezTo>
                  <a:pt x="34" y="1501"/>
                  <a:pt x="41" y="1507"/>
                  <a:pt x="41" y="1515"/>
                </a:cubicBezTo>
                <a:cubicBezTo>
                  <a:pt x="42" y="1524"/>
                  <a:pt x="36" y="1531"/>
                  <a:pt x="27" y="1531"/>
                </a:cubicBezTo>
                <a:cubicBezTo>
                  <a:pt x="19" y="1532"/>
                  <a:pt x="12" y="1525"/>
                  <a:pt x="11" y="1517"/>
                </a:cubicBezTo>
                <a:close/>
                <a:moveTo>
                  <a:pt x="11" y="1457"/>
                </a:moveTo>
                <a:lnTo>
                  <a:pt x="11" y="1457"/>
                </a:lnTo>
                <a:cubicBezTo>
                  <a:pt x="11" y="1449"/>
                  <a:pt x="17" y="1442"/>
                  <a:pt x="25" y="1441"/>
                </a:cubicBezTo>
                <a:cubicBezTo>
                  <a:pt x="33" y="1441"/>
                  <a:pt x="40" y="1447"/>
                  <a:pt x="41" y="1455"/>
                </a:cubicBezTo>
                <a:cubicBezTo>
                  <a:pt x="42" y="1463"/>
                  <a:pt x="35" y="1471"/>
                  <a:pt x="27" y="1471"/>
                </a:cubicBezTo>
                <a:cubicBezTo>
                  <a:pt x="19" y="1472"/>
                  <a:pt x="12" y="1465"/>
                  <a:pt x="11" y="1457"/>
                </a:cubicBezTo>
                <a:close/>
                <a:moveTo>
                  <a:pt x="11" y="1397"/>
                </a:moveTo>
                <a:lnTo>
                  <a:pt x="11" y="1397"/>
                </a:lnTo>
                <a:cubicBezTo>
                  <a:pt x="10" y="1389"/>
                  <a:pt x="16" y="1382"/>
                  <a:pt x="25" y="1381"/>
                </a:cubicBezTo>
                <a:cubicBezTo>
                  <a:pt x="33" y="1381"/>
                  <a:pt x="40" y="1387"/>
                  <a:pt x="41" y="1395"/>
                </a:cubicBezTo>
                <a:cubicBezTo>
                  <a:pt x="41" y="1403"/>
                  <a:pt x="35" y="1411"/>
                  <a:pt x="27" y="1411"/>
                </a:cubicBezTo>
                <a:cubicBezTo>
                  <a:pt x="18" y="1412"/>
                  <a:pt x="11" y="1405"/>
                  <a:pt x="11" y="1397"/>
                </a:cubicBezTo>
                <a:close/>
                <a:moveTo>
                  <a:pt x="10" y="1337"/>
                </a:moveTo>
                <a:lnTo>
                  <a:pt x="10" y="1337"/>
                </a:lnTo>
                <a:cubicBezTo>
                  <a:pt x="10" y="1329"/>
                  <a:pt x="16" y="1322"/>
                  <a:pt x="24" y="1321"/>
                </a:cubicBezTo>
                <a:cubicBezTo>
                  <a:pt x="32" y="1321"/>
                  <a:pt x="40" y="1327"/>
                  <a:pt x="40" y="1335"/>
                </a:cubicBezTo>
                <a:cubicBezTo>
                  <a:pt x="41" y="1343"/>
                  <a:pt x="34" y="1351"/>
                  <a:pt x="26" y="1351"/>
                </a:cubicBezTo>
                <a:cubicBezTo>
                  <a:pt x="18" y="1352"/>
                  <a:pt x="11" y="1345"/>
                  <a:pt x="10" y="1337"/>
                </a:cubicBezTo>
                <a:close/>
                <a:moveTo>
                  <a:pt x="10" y="1277"/>
                </a:moveTo>
                <a:lnTo>
                  <a:pt x="10" y="1277"/>
                </a:lnTo>
                <a:cubicBezTo>
                  <a:pt x="9" y="1269"/>
                  <a:pt x="16" y="1262"/>
                  <a:pt x="24" y="1261"/>
                </a:cubicBezTo>
                <a:cubicBezTo>
                  <a:pt x="32" y="1261"/>
                  <a:pt x="39" y="1267"/>
                  <a:pt x="40" y="1275"/>
                </a:cubicBezTo>
                <a:cubicBezTo>
                  <a:pt x="40" y="1283"/>
                  <a:pt x="34" y="1291"/>
                  <a:pt x="26" y="1291"/>
                </a:cubicBezTo>
                <a:cubicBezTo>
                  <a:pt x="17" y="1292"/>
                  <a:pt x="10" y="1285"/>
                  <a:pt x="10" y="1277"/>
                </a:cubicBezTo>
                <a:close/>
                <a:moveTo>
                  <a:pt x="9" y="1217"/>
                </a:moveTo>
                <a:lnTo>
                  <a:pt x="9" y="1217"/>
                </a:lnTo>
                <a:cubicBezTo>
                  <a:pt x="9" y="1209"/>
                  <a:pt x="15" y="1202"/>
                  <a:pt x="23" y="1201"/>
                </a:cubicBezTo>
                <a:cubicBezTo>
                  <a:pt x="32" y="1201"/>
                  <a:pt x="39" y="1207"/>
                  <a:pt x="39" y="1215"/>
                </a:cubicBezTo>
                <a:cubicBezTo>
                  <a:pt x="40" y="1223"/>
                  <a:pt x="34" y="1230"/>
                  <a:pt x="25" y="1231"/>
                </a:cubicBezTo>
                <a:cubicBezTo>
                  <a:pt x="17" y="1232"/>
                  <a:pt x="10" y="1225"/>
                  <a:pt x="9" y="1217"/>
                </a:cubicBezTo>
                <a:close/>
                <a:moveTo>
                  <a:pt x="9" y="1157"/>
                </a:moveTo>
                <a:lnTo>
                  <a:pt x="9" y="1157"/>
                </a:lnTo>
                <a:cubicBezTo>
                  <a:pt x="8" y="1149"/>
                  <a:pt x="15" y="1142"/>
                  <a:pt x="23" y="1141"/>
                </a:cubicBezTo>
                <a:cubicBezTo>
                  <a:pt x="31" y="1140"/>
                  <a:pt x="38" y="1147"/>
                  <a:pt x="39" y="1155"/>
                </a:cubicBezTo>
                <a:cubicBezTo>
                  <a:pt x="39" y="1163"/>
                  <a:pt x="33" y="1170"/>
                  <a:pt x="25" y="1171"/>
                </a:cubicBezTo>
                <a:cubicBezTo>
                  <a:pt x="17" y="1172"/>
                  <a:pt x="9" y="1165"/>
                  <a:pt x="9" y="1157"/>
                </a:cubicBezTo>
                <a:close/>
                <a:moveTo>
                  <a:pt x="8" y="1097"/>
                </a:moveTo>
                <a:lnTo>
                  <a:pt x="8" y="1097"/>
                </a:lnTo>
                <a:cubicBezTo>
                  <a:pt x="8" y="1089"/>
                  <a:pt x="14" y="1082"/>
                  <a:pt x="22" y="1081"/>
                </a:cubicBezTo>
                <a:cubicBezTo>
                  <a:pt x="31" y="1080"/>
                  <a:pt x="38" y="1087"/>
                  <a:pt x="38" y="1095"/>
                </a:cubicBezTo>
                <a:cubicBezTo>
                  <a:pt x="39" y="1103"/>
                  <a:pt x="33" y="1110"/>
                  <a:pt x="24" y="1111"/>
                </a:cubicBezTo>
                <a:cubicBezTo>
                  <a:pt x="16" y="1112"/>
                  <a:pt x="9" y="1105"/>
                  <a:pt x="8" y="1097"/>
                </a:cubicBezTo>
                <a:close/>
                <a:moveTo>
                  <a:pt x="8" y="1037"/>
                </a:moveTo>
                <a:lnTo>
                  <a:pt x="8" y="1037"/>
                </a:lnTo>
                <a:cubicBezTo>
                  <a:pt x="8" y="1029"/>
                  <a:pt x="14" y="1022"/>
                  <a:pt x="22" y="1021"/>
                </a:cubicBezTo>
                <a:cubicBezTo>
                  <a:pt x="30" y="1020"/>
                  <a:pt x="37" y="1027"/>
                  <a:pt x="38" y="1035"/>
                </a:cubicBezTo>
                <a:cubicBezTo>
                  <a:pt x="39" y="1043"/>
                  <a:pt x="32" y="1050"/>
                  <a:pt x="24" y="1051"/>
                </a:cubicBezTo>
                <a:cubicBezTo>
                  <a:pt x="16" y="1051"/>
                  <a:pt x="9" y="1045"/>
                  <a:pt x="8" y="1037"/>
                </a:cubicBezTo>
                <a:close/>
                <a:moveTo>
                  <a:pt x="8" y="977"/>
                </a:moveTo>
                <a:lnTo>
                  <a:pt x="8" y="977"/>
                </a:lnTo>
                <a:cubicBezTo>
                  <a:pt x="7" y="969"/>
                  <a:pt x="13" y="961"/>
                  <a:pt x="22" y="961"/>
                </a:cubicBezTo>
                <a:cubicBezTo>
                  <a:pt x="30" y="960"/>
                  <a:pt x="37" y="967"/>
                  <a:pt x="38" y="975"/>
                </a:cubicBezTo>
                <a:cubicBezTo>
                  <a:pt x="38" y="983"/>
                  <a:pt x="32" y="990"/>
                  <a:pt x="24" y="991"/>
                </a:cubicBezTo>
                <a:cubicBezTo>
                  <a:pt x="15" y="991"/>
                  <a:pt x="8" y="985"/>
                  <a:pt x="8" y="977"/>
                </a:cubicBezTo>
                <a:close/>
                <a:moveTo>
                  <a:pt x="7" y="917"/>
                </a:moveTo>
                <a:lnTo>
                  <a:pt x="7" y="917"/>
                </a:lnTo>
                <a:cubicBezTo>
                  <a:pt x="7" y="909"/>
                  <a:pt x="13" y="901"/>
                  <a:pt x="21" y="901"/>
                </a:cubicBezTo>
                <a:cubicBezTo>
                  <a:pt x="29" y="900"/>
                  <a:pt x="37" y="907"/>
                  <a:pt x="37" y="915"/>
                </a:cubicBezTo>
                <a:cubicBezTo>
                  <a:pt x="38" y="923"/>
                  <a:pt x="31" y="930"/>
                  <a:pt x="23" y="931"/>
                </a:cubicBezTo>
                <a:cubicBezTo>
                  <a:pt x="15" y="931"/>
                  <a:pt x="8" y="925"/>
                  <a:pt x="7" y="917"/>
                </a:cubicBezTo>
                <a:close/>
                <a:moveTo>
                  <a:pt x="7" y="857"/>
                </a:moveTo>
                <a:lnTo>
                  <a:pt x="7" y="857"/>
                </a:lnTo>
                <a:cubicBezTo>
                  <a:pt x="6" y="849"/>
                  <a:pt x="13" y="841"/>
                  <a:pt x="21" y="841"/>
                </a:cubicBezTo>
                <a:cubicBezTo>
                  <a:pt x="29" y="840"/>
                  <a:pt x="36" y="847"/>
                  <a:pt x="37" y="855"/>
                </a:cubicBezTo>
                <a:cubicBezTo>
                  <a:pt x="37" y="863"/>
                  <a:pt x="31" y="870"/>
                  <a:pt x="23" y="871"/>
                </a:cubicBezTo>
                <a:cubicBezTo>
                  <a:pt x="14" y="871"/>
                  <a:pt x="7" y="865"/>
                  <a:pt x="7" y="857"/>
                </a:cubicBezTo>
                <a:close/>
                <a:moveTo>
                  <a:pt x="6" y="797"/>
                </a:moveTo>
                <a:lnTo>
                  <a:pt x="6" y="797"/>
                </a:lnTo>
                <a:cubicBezTo>
                  <a:pt x="6" y="789"/>
                  <a:pt x="12" y="781"/>
                  <a:pt x="20" y="781"/>
                </a:cubicBezTo>
                <a:cubicBezTo>
                  <a:pt x="29" y="780"/>
                  <a:pt x="36" y="787"/>
                  <a:pt x="36" y="795"/>
                </a:cubicBezTo>
                <a:cubicBezTo>
                  <a:pt x="37" y="803"/>
                  <a:pt x="31" y="810"/>
                  <a:pt x="22" y="811"/>
                </a:cubicBezTo>
                <a:cubicBezTo>
                  <a:pt x="14" y="811"/>
                  <a:pt x="7" y="805"/>
                  <a:pt x="6" y="797"/>
                </a:cubicBezTo>
                <a:close/>
                <a:moveTo>
                  <a:pt x="6" y="737"/>
                </a:moveTo>
                <a:lnTo>
                  <a:pt x="6" y="737"/>
                </a:lnTo>
                <a:cubicBezTo>
                  <a:pt x="5" y="729"/>
                  <a:pt x="12" y="721"/>
                  <a:pt x="20" y="721"/>
                </a:cubicBezTo>
                <a:cubicBezTo>
                  <a:pt x="28" y="720"/>
                  <a:pt x="35" y="727"/>
                  <a:pt x="36" y="735"/>
                </a:cubicBezTo>
                <a:cubicBezTo>
                  <a:pt x="36" y="743"/>
                  <a:pt x="30" y="750"/>
                  <a:pt x="22" y="751"/>
                </a:cubicBezTo>
                <a:cubicBezTo>
                  <a:pt x="14" y="751"/>
                  <a:pt x="6" y="745"/>
                  <a:pt x="6" y="737"/>
                </a:cubicBezTo>
                <a:close/>
                <a:moveTo>
                  <a:pt x="5" y="677"/>
                </a:moveTo>
                <a:lnTo>
                  <a:pt x="5" y="677"/>
                </a:lnTo>
                <a:cubicBezTo>
                  <a:pt x="5" y="668"/>
                  <a:pt x="11" y="661"/>
                  <a:pt x="19" y="661"/>
                </a:cubicBezTo>
                <a:cubicBezTo>
                  <a:pt x="28" y="660"/>
                  <a:pt x="35" y="667"/>
                  <a:pt x="35" y="675"/>
                </a:cubicBezTo>
                <a:cubicBezTo>
                  <a:pt x="36" y="683"/>
                  <a:pt x="30" y="690"/>
                  <a:pt x="21" y="691"/>
                </a:cubicBezTo>
                <a:cubicBezTo>
                  <a:pt x="13" y="691"/>
                  <a:pt x="6" y="685"/>
                  <a:pt x="5" y="677"/>
                </a:cubicBezTo>
                <a:close/>
                <a:moveTo>
                  <a:pt x="5" y="617"/>
                </a:moveTo>
                <a:lnTo>
                  <a:pt x="5" y="617"/>
                </a:lnTo>
                <a:cubicBezTo>
                  <a:pt x="5" y="608"/>
                  <a:pt x="11" y="601"/>
                  <a:pt x="19" y="601"/>
                </a:cubicBezTo>
                <a:cubicBezTo>
                  <a:pt x="27" y="600"/>
                  <a:pt x="34" y="607"/>
                  <a:pt x="35" y="615"/>
                </a:cubicBezTo>
                <a:cubicBezTo>
                  <a:pt x="36" y="623"/>
                  <a:pt x="29" y="630"/>
                  <a:pt x="21" y="631"/>
                </a:cubicBezTo>
                <a:cubicBezTo>
                  <a:pt x="13" y="631"/>
                  <a:pt x="6" y="625"/>
                  <a:pt x="5" y="617"/>
                </a:cubicBezTo>
                <a:close/>
                <a:moveTo>
                  <a:pt x="5" y="557"/>
                </a:moveTo>
                <a:lnTo>
                  <a:pt x="5" y="557"/>
                </a:lnTo>
                <a:cubicBezTo>
                  <a:pt x="4" y="548"/>
                  <a:pt x="10" y="541"/>
                  <a:pt x="19" y="541"/>
                </a:cubicBezTo>
                <a:cubicBezTo>
                  <a:pt x="27" y="540"/>
                  <a:pt x="34" y="546"/>
                  <a:pt x="35" y="555"/>
                </a:cubicBezTo>
                <a:cubicBezTo>
                  <a:pt x="35" y="563"/>
                  <a:pt x="29" y="570"/>
                  <a:pt x="21" y="571"/>
                </a:cubicBezTo>
                <a:cubicBezTo>
                  <a:pt x="12" y="571"/>
                  <a:pt x="5" y="565"/>
                  <a:pt x="5" y="557"/>
                </a:cubicBezTo>
                <a:close/>
                <a:moveTo>
                  <a:pt x="4" y="497"/>
                </a:moveTo>
                <a:lnTo>
                  <a:pt x="4" y="497"/>
                </a:lnTo>
                <a:cubicBezTo>
                  <a:pt x="4" y="488"/>
                  <a:pt x="10" y="481"/>
                  <a:pt x="18" y="481"/>
                </a:cubicBezTo>
                <a:cubicBezTo>
                  <a:pt x="26" y="480"/>
                  <a:pt x="34" y="486"/>
                  <a:pt x="34" y="495"/>
                </a:cubicBezTo>
                <a:cubicBezTo>
                  <a:pt x="35" y="503"/>
                  <a:pt x="28" y="510"/>
                  <a:pt x="20" y="511"/>
                </a:cubicBezTo>
                <a:cubicBezTo>
                  <a:pt x="12" y="511"/>
                  <a:pt x="5" y="505"/>
                  <a:pt x="4" y="497"/>
                </a:cubicBezTo>
                <a:close/>
                <a:moveTo>
                  <a:pt x="4" y="437"/>
                </a:moveTo>
                <a:lnTo>
                  <a:pt x="4" y="437"/>
                </a:lnTo>
                <a:cubicBezTo>
                  <a:pt x="3" y="428"/>
                  <a:pt x="10" y="421"/>
                  <a:pt x="18" y="421"/>
                </a:cubicBezTo>
                <a:cubicBezTo>
                  <a:pt x="26" y="420"/>
                  <a:pt x="33" y="426"/>
                  <a:pt x="34" y="435"/>
                </a:cubicBezTo>
                <a:cubicBezTo>
                  <a:pt x="34" y="443"/>
                  <a:pt x="28" y="450"/>
                  <a:pt x="20" y="451"/>
                </a:cubicBezTo>
                <a:cubicBezTo>
                  <a:pt x="11" y="451"/>
                  <a:pt x="4" y="445"/>
                  <a:pt x="4" y="437"/>
                </a:cubicBezTo>
                <a:close/>
                <a:moveTo>
                  <a:pt x="3" y="377"/>
                </a:moveTo>
                <a:lnTo>
                  <a:pt x="3" y="377"/>
                </a:lnTo>
                <a:cubicBezTo>
                  <a:pt x="3" y="368"/>
                  <a:pt x="9" y="361"/>
                  <a:pt x="17" y="361"/>
                </a:cubicBezTo>
                <a:cubicBezTo>
                  <a:pt x="26" y="360"/>
                  <a:pt x="33" y="366"/>
                  <a:pt x="33" y="375"/>
                </a:cubicBezTo>
                <a:cubicBezTo>
                  <a:pt x="34" y="383"/>
                  <a:pt x="28" y="390"/>
                  <a:pt x="19" y="391"/>
                </a:cubicBezTo>
                <a:cubicBezTo>
                  <a:pt x="11" y="391"/>
                  <a:pt x="4" y="385"/>
                  <a:pt x="3" y="377"/>
                </a:cubicBezTo>
                <a:close/>
                <a:moveTo>
                  <a:pt x="3" y="317"/>
                </a:moveTo>
                <a:lnTo>
                  <a:pt x="3" y="317"/>
                </a:lnTo>
                <a:cubicBezTo>
                  <a:pt x="2" y="308"/>
                  <a:pt x="9" y="301"/>
                  <a:pt x="17" y="301"/>
                </a:cubicBezTo>
                <a:cubicBezTo>
                  <a:pt x="25" y="300"/>
                  <a:pt x="32" y="306"/>
                  <a:pt x="33" y="315"/>
                </a:cubicBezTo>
                <a:cubicBezTo>
                  <a:pt x="33" y="323"/>
                  <a:pt x="27" y="330"/>
                  <a:pt x="19" y="331"/>
                </a:cubicBezTo>
                <a:cubicBezTo>
                  <a:pt x="11" y="331"/>
                  <a:pt x="3" y="325"/>
                  <a:pt x="3" y="317"/>
                </a:cubicBezTo>
                <a:close/>
                <a:moveTo>
                  <a:pt x="2" y="257"/>
                </a:moveTo>
                <a:lnTo>
                  <a:pt x="2" y="257"/>
                </a:lnTo>
                <a:cubicBezTo>
                  <a:pt x="2" y="248"/>
                  <a:pt x="8" y="241"/>
                  <a:pt x="16" y="241"/>
                </a:cubicBezTo>
                <a:cubicBezTo>
                  <a:pt x="25" y="240"/>
                  <a:pt x="32" y="246"/>
                  <a:pt x="32" y="255"/>
                </a:cubicBezTo>
                <a:cubicBezTo>
                  <a:pt x="33" y="263"/>
                  <a:pt x="27" y="270"/>
                  <a:pt x="18" y="271"/>
                </a:cubicBezTo>
                <a:cubicBezTo>
                  <a:pt x="10" y="271"/>
                  <a:pt x="3" y="265"/>
                  <a:pt x="2" y="257"/>
                </a:cubicBezTo>
                <a:close/>
                <a:moveTo>
                  <a:pt x="2" y="197"/>
                </a:moveTo>
                <a:lnTo>
                  <a:pt x="2" y="197"/>
                </a:lnTo>
                <a:cubicBezTo>
                  <a:pt x="2" y="188"/>
                  <a:pt x="8" y="181"/>
                  <a:pt x="16" y="181"/>
                </a:cubicBezTo>
                <a:cubicBezTo>
                  <a:pt x="24" y="180"/>
                  <a:pt x="31" y="186"/>
                  <a:pt x="32" y="195"/>
                </a:cubicBezTo>
                <a:cubicBezTo>
                  <a:pt x="33" y="203"/>
                  <a:pt x="26" y="210"/>
                  <a:pt x="18" y="211"/>
                </a:cubicBezTo>
                <a:cubicBezTo>
                  <a:pt x="10" y="211"/>
                  <a:pt x="3" y="205"/>
                  <a:pt x="2" y="197"/>
                </a:cubicBezTo>
                <a:close/>
                <a:moveTo>
                  <a:pt x="2" y="137"/>
                </a:moveTo>
                <a:lnTo>
                  <a:pt x="2" y="136"/>
                </a:lnTo>
                <a:cubicBezTo>
                  <a:pt x="1" y="128"/>
                  <a:pt x="7" y="121"/>
                  <a:pt x="16" y="121"/>
                </a:cubicBezTo>
                <a:cubicBezTo>
                  <a:pt x="24" y="120"/>
                  <a:pt x="31" y="126"/>
                  <a:pt x="32" y="135"/>
                </a:cubicBezTo>
                <a:cubicBezTo>
                  <a:pt x="32" y="143"/>
                  <a:pt x="26" y="150"/>
                  <a:pt x="18" y="151"/>
                </a:cubicBezTo>
                <a:cubicBezTo>
                  <a:pt x="9" y="151"/>
                  <a:pt x="2" y="145"/>
                  <a:pt x="2" y="137"/>
                </a:cubicBezTo>
                <a:close/>
                <a:moveTo>
                  <a:pt x="1" y="76"/>
                </a:moveTo>
                <a:lnTo>
                  <a:pt x="1" y="76"/>
                </a:lnTo>
                <a:cubicBezTo>
                  <a:pt x="1" y="68"/>
                  <a:pt x="7" y="61"/>
                  <a:pt x="15" y="61"/>
                </a:cubicBezTo>
                <a:cubicBezTo>
                  <a:pt x="23" y="60"/>
                  <a:pt x="31" y="66"/>
                  <a:pt x="31" y="75"/>
                </a:cubicBezTo>
                <a:cubicBezTo>
                  <a:pt x="32" y="83"/>
                  <a:pt x="25" y="90"/>
                  <a:pt x="17" y="90"/>
                </a:cubicBezTo>
                <a:cubicBezTo>
                  <a:pt x="9" y="91"/>
                  <a:pt x="2" y="85"/>
                  <a:pt x="1" y="76"/>
                </a:cubicBezTo>
                <a:close/>
                <a:moveTo>
                  <a:pt x="1" y="16"/>
                </a:moveTo>
                <a:lnTo>
                  <a:pt x="1" y="16"/>
                </a:lnTo>
                <a:cubicBezTo>
                  <a:pt x="0" y="8"/>
                  <a:pt x="7" y="1"/>
                  <a:pt x="15" y="1"/>
                </a:cubicBezTo>
                <a:cubicBezTo>
                  <a:pt x="23" y="0"/>
                  <a:pt x="30" y="6"/>
                  <a:pt x="31" y="15"/>
                </a:cubicBezTo>
                <a:cubicBezTo>
                  <a:pt x="31" y="23"/>
                  <a:pt x="25" y="30"/>
                  <a:pt x="17" y="30"/>
                </a:cubicBezTo>
                <a:cubicBezTo>
                  <a:pt x="8" y="31"/>
                  <a:pt x="1" y="25"/>
                  <a:pt x="1" y="16"/>
                </a:cubicBezTo>
                <a:close/>
              </a:path>
            </a:pathLst>
          </a:custGeom>
          <a:solidFill>
            <a:srgbClr val="000000"/>
          </a:solidFill>
          <a:ln w="1588">
            <a:solidFill>
              <a:srgbClr val="000000"/>
            </a:solidFill>
            <a:bevel/>
            <a:headEnd/>
            <a:tailEnd/>
          </a:ln>
        </p:spPr>
        <p:txBody>
          <a:bodyPr/>
          <a:lstStyle/>
          <a:p>
            <a:endParaRPr lang="en-US"/>
          </a:p>
        </p:txBody>
      </p:sp>
      <p:sp>
        <p:nvSpPr>
          <p:cNvPr id="18438" name="Rectangle 6"/>
          <p:cNvSpPr>
            <a:spLocks noChangeArrowheads="1"/>
          </p:cNvSpPr>
          <p:nvPr/>
        </p:nvSpPr>
        <p:spPr bwMode="auto">
          <a:xfrm>
            <a:off x="5146675" y="1081088"/>
            <a:ext cx="3889375" cy="1979612"/>
          </a:xfrm>
          <a:prstGeom prst="rect">
            <a:avLst/>
          </a:prstGeom>
          <a:noFill/>
          <a:ln w="7938" cap="rnd">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latin typeface="Times New Roman" panose="02020603050405020304" pitchFamily="18" charset="0"/>
            </a:endParaRPr>
          </a:p>
        </p:txBody>
      </p:sp>
      <p:sp>
        <p:nvSpPr>
          <p:cNvPr id="18439" name="Line 7"/>
          <p:cNvSpPr>
            <a:spLocks noChangeShapeType="1"/>
          </p:cNvSpPr>
          <p:nvPr/>
        </p:nvSpPr>
        <p:spPr bwMode="auto">
          <a:xfrm>
            <a:off x="5146675" y="1081088"/>
            <a:ext cx="1588" cy="1979612"/>
          </a:xfrm>
          <a:prstGeom prst="line">
            <a:avLst/>
          </a:prstGeom>
          <a:noFill/>
          <a:ln w="15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40" name="Line 8"/>
          <p:cNvSpPr>
            <a:spLocks noChangeShapeType="1"/>
          </p:cNvSpPr>
          <p:nvPr/>
        </p:nvSpPr>
        <p:spPr bwMode="auto">
          <a:xfrm>
            <a:off x="5110163" y="3060700"/>
            <a:ext cx="36512" cy="1588"/>
          </a:xfrm>
          <a:prstGeom prst="line">
            <a:avLst/>
          </a:prstGeom>
          <a:noFill/>
          <a:ln w="15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41" name="Line 9"/>
          <p:cNvSpPr>
            <a:spLocks noChangeShapeType="1"/>
          </p:cNvSpPr>
          <p:nvPr/>
        </p:nvSpPr>
        <p:spPr bwMode="auto">
          <a:xfrm>
            <a:off x="5110163" y="2338388"/>
            <a:ext cx="36512" cy="1587"/>
          </a:xfrm>
          <a:prstGeom prst="line">
            <a:avLst/>
          </a:prstGeom>
          <a:noFill/>
          <a:ln w="15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42" name="Line 10"/>
          <p:cNvSpPr>
            <a:spLocks noChangeShapeType="1"/>
          </p:cNvSpPr>
          <p:nvPr/>
        </p:nvSpPr>
        <p:spPr bwMode="auto">
          <a:xfrm>
            <a:off x="5110163" y="1660525"/>
            <a:ext cx="36512" cy="1588"/>
          </a:xfrm>
          <a:prstGeom prst="line">
            <a:avLst/>
          </a:prstGeom>
          <a:noFill/>
          <a:ln w="15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43" name="Line 11"/>
          <p:cNvSpPr>
            <a:spLocks noChangeShapeType="1"/>
          </p:cNvSpPr>
          <p:nvPr/>
        </p:nvSpPr>
        <p:spPr bwMode="auto">
          <a:xfrm>
            <a:off x="5146675" y="3060700"/>
            <a:ext cx="3889375" cy="1588"/>
          </a:xfrm>
          <a:prstGeom prst="line">
            <a:avLst/>
          </a:prstGeom>
          <a:noFill/>
          <a:ln w="15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44" name="Line 12"/>
          <p:cNvSpPr>
            <a:spLocks noChangeShapeType="1"/>
          </p:cNvSpPr>
          <p:nvPr/>
        </p:nvSpPr>
        <p:spPr bwMode="auto">
          <a:xfrm flipV="1">
            <a:off x="5146675" y="3060700"/>
            <a:ext cx="1588" cy="38100"/>
          </a:xfrm>
          <a:prstGeom prst="line">
            <a:avLst/>
          </a:prstGeom>
          <a:noFill/>
          <a:ln w="15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45" name="Line 13"/>
          <p:cNvSpPr>
            <a:spLocks noChangeShapeType="1"/>
          </p:cNvSpPr>
          <p:nvPr/>
        </p:nvSpPr>
        <p:spPr bwMode="auto">
          <a:xfrm flipV="1">
            <a:off x="5929313" y="3060700"/>
            <a:ext cx="1587" cy="38100"/>
          </a:xfrm>
          <a:prstGeom prst="line">
            <a:avLst/>
          </a:prstGeom>
          <a:noFill/>
          <a:ln w="15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46" name="Line 14"/>
          <p:cNvSpPr>
            <a:spLocks noChangeShapeType="1"/>
          </p:cNvSpPr>
          <p:nvPr/>
        </p:nvSpPr>
        <p:spPr bwMode="auto">
          <a:xfrm flipV="1">
            <a:off x="6700838" y="3060700"/>
            <a:ext cx="1587" cy="38100"/>
          </a:xfrm>
          <a:prstGeom prst="line">
            <a:avLst/>
          </a:prstGeom>
          <a:noFill/>
          <a:ln w="15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47" name="Line 15"/>
          <p:cNvSpPr>
            <a:spLocks noChangeShapeType="1"/>
          </p:cNvSpPr>
          <p:nvPr/>
        </p:nvSpPr>
        <p:spPr bwMode="auto">
          <a:xfrm flipV="1">
            <a:off x="7481888" y="3060700"/>
            <a:ext cx="1587" cy="38100"/>
          </a:xfrm>
          <a:prstGeom prst="line">
            <a:avLst/>
          </a:prstGeom>
          <a:noFill/>
          <a:ln w="15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48" name="Line 16"/>
          <p:cNvSpPr>
            <a:spLocks noChangeShapeType="1"/>
          </p:cNvSpPr>
          <p:nvPr/>
        </p:nvSpPr>
        <p:spPr bwMode="auto">
          <a:xfrm flipV="1">
            <a:off x="8255000" y="3060700"/>
            <a:ext cx="1588" cy="38100"/>
          </a:xfrm>
          <a:prstGeom prst="line">
            <a:avLst/>
          </a:prstGeom>
          <a:noFill/>
          <a:ln w="15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49" name="Line 17"/>
          <p:cNvSpPr>
            <a:spLocks noChangeShapeType="1"/>
          </p:cNvSpPr>
          <p:nvPr/>
        </p:nvSpPr>
        <p:spPr bwMode="auto">
          <a:xfrm flipV="1">
            <a:off x="9036050" y="3060700"/>
            <a:ext cx="1588" cy="38100"/>
          </a:xfrm>
          <a:prstGeom prst="line">
            <a:avLst/>
          </a:prstGeom>
          <a:noFill/>
          <a:ln w="15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50" name="Freeform 18"/>
          <p:cNvSpPr>
            <a:spLocks/>
          </p:cNvSpPr>
          <p:nvPr/>
        </p:nvSpPr>
        <p:spPr bwMode="auto">
          <a:xfrm>
            <a:off x="5184775" y="1323975"/>
            <a:ext cx="3832225" cy="1597025"/>
          </a:xfrm>
          <a:custGeom>
            <a:avLst/>
            <a:gdLst>
              <a:gd name="T0" fmla="*/ 2147483647 w 2414"/>
              <a:gd name="T1" fmla="*/ 2147483647 h 1006"/>
              <a:gd name="T2" fmla="*/ 2147483647 w 2414"/>
              <a:gd name="T3" fmla="*/ 2147483647 h 1006"/>
              <a:gd name="T4" fmla="*/ 2147483647 w 2414"/>
              <a:gd name="T5" fmla="*/ 2147483647 h 1006"/>
              <a:gd name="T6" fmla="*/ 2147483647 w 2414"/>
              <a:gd name="T7" fmla="*/ 2147483647 h 1006"/>
              <a:gd name="T8" fmla="*/ 2147483647 w 2414"/>
              <a:gd name="T9" fmla="*/ 2147483647 h 1006"/>
              <a:gd name="T10" fmla="*/ 2147483647 w 2414"/>
              <a:gd name="T11" fmla="*/ 2147483647 h 1006"/>
              <a:gd name="T12" fmla="*/ 2147483647 w 2414"/>
              <a:gd name="T13" fmla="*/ 2147483647 h 1006"/>
              <a:gd name="T14" fmla="*/ 2147483647 w 2414"/>
              <a:gd name="T15" fmla="*/ 2147483647 h 1006"/>
              <a:gd name="T16" fmla="*/ 2147483647 w 2414"/>
              <a:gd name="T17" fmla="*/ 2147483647 h 1006"/>
              <a:gd name="T18" fmla="*/ 2147483647 w 2414"/>
              <a:gd name="T19" fmla="*/ 2147483647 h 1006"/>
              <a:gd name="T20" fmla="*/ 2147483647 w 2414"/>
              <a:gd name="T21" fmla="*/ 2147483647 h 1006"/>
              <a:gd name="T22" fmla="*/ 2147483647 w 2414"/>
              <a:gd name="T23" fmla="*/ 2147483647 h 1006"/>
              <a:gd name="T24" fmla="*/ 2147483647 w 2414"/>
              <a:gd name="T25" fmla="*/ 2147483647 h 1006"/>
              <a:gd name="T26" fmla="*/ 2147483647 w 2414"/>
              <a:gd name="T27" fmla="*/ 2147483647 h 1006"/>
              <a:gd name="T28" fmla="*/ 2147483647 w 2414"/>
              <a:gd name="T29" fmla="*/ 2147483647 h 1006"/>
              <a:gd name="T30" fmla="*/ 2147483647 w 2414"/>
              <a:gd name="T31" fmla="*/ 2147483647 h 1006"/>
              <a:gd name="T32" fmla="*/ 2147483647 w 2414"/>
              <a:gd name="T33" fmla="*/ 2147483647 h 1006"/>
              <a:gd name="T34" fmla="*/ 2147483647 w 2414"/>
              <a:gd name="T35" fmla="*/ 2147483647 h 1006"/>
              <a:gd name="T36" fmla="*/ 2147483647 w 2414"/>
              <a:gd name="T37" fmla="*/ 2147483647 h 1006"/>
              <a:gd name="T38" fmla="*/ 2147483647 w 2414"/>
              <a:gd name="T39" fmla="*/ 2147483647 h 1006"/>
              <a:gd name="T40" fmla="*/ 2147483647 w 2414"/>
              <a:gd name="T41" fmla="*/ 2147483647 h 1006"/>
              <a:gd name="T42" fmla="*/ 2147483647 w 2414"/>
              <a:gd name="T43" fmla="*/ 2147483647 h 1006"/>
              <a:gd name="T44" fmla="*/ 2147483647 w 2414"/>
              <a:gd name="T45" fmla="*/ 2147483647 h 1006"/>
              <a:gd name="T46" fmla="*/ 2147483647 w 2414"/>
              <a:gd name="T47" fmla="*/ 2147483647 h 1006"/>
              <a:gd name="T48" fmla="*/ 2147483647 w 2414"/>
              <a:gd name="T49" fmla="*/ 2147483647 h 1006"/>
              <a:gd name="T50" fmla="*/ 2147483647 w 2414"/>
              <a:gd name="T51" fmla="*/ 2147483647 h 1006"/>
              <a:gd name="T52" fmla="*/ 2147483647 w 2414"/>
              <a:gd name="T53" fmla="*/ 2147483647 h 1006"/>
              <a:gd name="T54" fmla="*/ 2147483647 w 2414"/>
              <a:gd name="T55" fmla="*/ 2147483647 h 1006"/>
              <a:gd name="T56" fmla="*/ 2147483647 w 2414"/>
              <a:gd name="T57" fmla="*/ 2147483647 h 1006"/>
              <a:gd name="T58" fmla="*/ 2147483647 w 2414"/>
              <a:gd name="T59" fmla="*/ 2147483647 h 1006"/>
              <a:gd name="T60" fmla="*/ 2147483647 w 2414"/>
              <a:gd name="T61" fmla="*/ 0 h 1006"/>
              <a:gd name="T62" fmla="*/ 2147483647 w 2414"/>
              <a:gd name="T63" fmla="*/ 0 h 1006"/>
              <a:gd name="T64" fmla="*/ 2147483647 w 2414"/>
              <a:gd name="T65" fmla="*/ 0 h 1006"/>
              <a:gd name="T66" fmla="*/ 2147483647 w 2414"/>
              <a:gd name="T67" fmla="*/ 0 h 1006"/>
              <a:gd name="T68" fmla="*/ 2147483647 w 2414"/>
              <a:gd name="T69" fmla="*/ 2147483647 h 1006"/>
              <a:gd name="T70" fmla="*/ 2147483647 w 2414"/>
              <a:gd name="T71" fmla="*/ 2147483647 h 1006"/>
              <a:gd name="T72" fmla="*/ 2147483647 w 2414"/>
              <a:gd name="T73" fmla="*/ 2147483647 h 1006"/>
              <a:gd name="T74" fmla="*/ 2147483647 w 2414"/>
              <a:gd name="T75" fmla="*/ 2147483647 h 1006"/>
              <a:gd name="T76" fmla="*/ 2147483647 w 2414"/>
              <a:gd name="T77" fmla="*/ 2147483647 h 1006"/>
              <a:gd name="T78" fmla="*/ 2147483647 w 2414"/>
              <a:gd name="T79" fmla="*/ 2147483647 h 1006"/>
              <a:gd name="T80" fmla="*/ 2147483647 w 2414"/>
              <a:gd name="T81" fmla="*/ 2147483647 h 1006"/>
              <a:gd name="T82" fmla="*/ 2147483647 w 2414"/>
              <a:gd name="T83" fmla="*/ 2147483647 h 1006"/>
              <a:gd name="T84" fmla="*/ 2147483647 w 2414"/>
              <a:gd name="T85" fmla="*/ 2147483647 h 1006"/>
              <a:gd name="T86" fmla="*/ 2147483647 w 2414"/>
              <a:gd name="T87" fmla="*/ 2147483647 h 1006"/>
              <a:gd name="T88" fmla="*/ 2147483647 w 2414"/>
              <a:gd name="T89" fmla="*/ 2147483647 h 1006"/>
              <a:gd name="T90" fmla="*/ 2147483647 w 2414"/>
              <a:gd name="T91" fmla="*/ 2147483647 h 1006"/>
              <a:gd name="T92" fmla="*/ 2147483647 w 2414"/>
              <a:gd name="T93" fmla="*/ 2147483647 h 1006"/>
              <a:gd name="T94" fmla="*/ 2147483647 w 2414"/>
              <a:gd name="T95" fmla="*/ 2147483647 h 1006"/>
              <a:gd name="T96" fmla="*/ 2147483647 w 2414"/>
              <a:gd name="T97" fmla="*/ 2147483647 h 1006"/>
              <a:gd name="T98" fmla="*/ 2147483647 w 2414"/>
              <a:gd name="T99" fmla="*/ 2147483647 h 1006"/>
              <a:gd name="T100" fmla="*/ 2147483647 w 2414"/>
              <a:gd name="T101" fmla="*/ 2147483647 h 1006"/>
              <a:gd name="T102" fmla="*/ 2147483647 w 2414"/>
              <a:gd name="T103" fmla="*/ 2147483647 h 1006"/>
              <a:gd name="T104" fmla="*/ 2147483647 w 2414"/>
              <a:gd name="T105" fmla="*/ 2147483647 h 1006"/>
              <a:gd name="T106" fmla="*/ 2147483647 w 2414"/>
              <a:gd name="T107" fmla="*/ 2147483647 h 1006"/>
              <a:gd name="T108" fmla="*/ 2147483647 w 2414"/>
              <a:gd name="T109" fmla="*/ 2147483647 h 1006"/>
              <a:gd name="T110" fmla="*/ 2147483647 w 2414"/>
              <a:gd name="T111" fmla="*/ 2147483647 h 1006"/>
              <a:gd name="T112" fmla="*/ 2147483647 w 2414"/>
              <a:gd name="T113" fmla="*/ 2147483647 h 100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2414"/>
              <a:gd name="T172" fmla="*/ 0 h 1006"/>
              <a:gd name="T173" fmla="*/ 2414 w 2414"/>
              <a:gd name="T174" fmla="*/ 1006 h 100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2414" h="1006">
                <a:moveTo>
                  <a:pt x="2414" y="645"/>
                </a:moveTo>
                <a:lnTo>
                  <a:pt x="2379" y="633"/>
                </a:lnTo>
                <a:lnTo>
                  <a:pt x="2343" y="621"/>
                </a:lnTo>
                <a:lnTo>
                  <a:pt x="2308" y="609"/>
                </a:lnTo>
                <a:lnTo>
                  <a:pt x="2278" y="592"/>
                </a:lnTo>
                <a:lnTo>
                  <a:pt x="2242" y="580"/>
                </a:lnTo>
                <a:lnTo>
                  <a:pt x="2213" y="568"/>
                </a:lnTo>
                <a:lnTo>
                  <a:pt x="2183" y="556"/>
                </a:lnTo>
                <a:lnTo>
                  <a:pt x="2153" y="544"/>
                </a:lnTo>
                <a:lnTo>
                  <a:pt x="2124" y="533"/>
                </a:lnTo>
                <a:lnTo>
                  <a:pt x="2100" y="521"/>
                </a:lnTo>
                <a:lnTo>
                  <a:pt x="2070" y="509"/>
                </a:lnTo>
                <a:lnTo>
                  <a:pt x="2047" y="497"/>
                </a:lnTo>
                <a:lnTo>
                  <a:pt x="2017" y="485"/>
                </a:lnTo>
                <a:lnTo>
                  <a:pt x="1993" y="473"/>
                </a:lnTo>
                <a:lnTo>
                  <a:pt x="1970" y="462"/>
                </a:lnTo>
                <a:lnTo>
                  <a:pt x="1946" y="450"/>
                </a:lnTo>
                <a:lnTo>
                  <a:pt x="1922" y="438"/>
                </a:lnTo>
                <a:lnTo>
                  <a:pt x="1898" y="432"/>
                </a:lnTo>
                <a:lnTo>
                  <a:pt x="1875" y="420"/>
                </a:lnTo>
                <a:lnTo>
                  <a:pt x="1851" y="408"/>
                </a:lnTo>
                <a:lnTo>
                  <a:pt x="1833" y="397"/>
                </a:lnTo>
                <a:lnTo>
                  <a:pt x="1809" y="391"/>
                </a:lnTo>
                <a:lnTo>
                  <a:pt x="1792" y="379"/>
                </a:lnTo>
                <a:lnTo>
                  <a:pt x="1774" y="367"/>
                </a:lnTo>
                <a:lnTo>
                  <a:pt x="1750" y="361"/>
                </a:lnTo>
                <a:lnTo>
                  <a:pt x="1732" y="349"/>
                </a:lnTo>
                <a:lnTo>
                  <a:pt x="1714" y="343"/>
                </a:lnTo>
                <a:lnTo>
                  <a:pt x="1697" y="332"/>
                </a:lnTo>
                <a:lnTo>
                  <a:pt x="1679" y="326"/>
                </a:lnTo>
                <a:lnTo>
                  <a:pt x="1661" y="314"/>
                </a:lnTo>
                <a:lnTo>
                  <a:pt x="1643" y="308"/>
                </a:lnTo>
                <a:lnTo>
                  <a:pt x="1625" y="296"/>
                </a:lnTo>
                <a:lnTo>
                  <a:pt x="1608" y="290"/>
                </a:lnTo>
                <a:lnTo>
                  <a:pt x="1596" y="284"/>
                </a:lnTo>
                <a:lnTo>
                  <a:pt x="1578" y="272"/>
                </a:lnTo>
                <a:lnTo>
                  <a:pt x="1560" y="266"/>
                </a:lnTo>
                <a:lnTo>
                  <a:pt x="1548" y="261"/>
                </a:lnTo>
                <a:lnTo>
                  <a:pt x="1531" y="255"/>
                </a:lnTo>
                <a:lnTo>
                  <a:pt x="1519" y="243"/>
                </a:lnTo>
                <a:lnTo>
                  <a:pt x="1501" y="237"/>
                </a:lnTo>
                <a:lnTo>
                  <a:pt x="1489" y="231"/>
                </a:lnTo>
                <a:lnTo>
                  <a:pt x="1477" y="225"/>
                </a:lnTo>
                <a:lnTo>
                  <a:pt x="1459" y="219"/>
                </a:lnTo>
                <a:lnTo>
                  <a:pt x="1447" y="213"/>
                </a:lnTo>
                <a:lnTo>
                  <a:pt x="1436" y="207"/>
                </a:lnTo>
                <a:lnTo>
                  <a:pt x="1424" y="201"/>
                </a:lnTo>
                <a:lnTo>
                  <a:pt x="1412" y="196"/>
                </a:lnTo>
                <a:lnTo>
                  <a:pt x="1394" y="190"/>
                </a:lnTo>
                <a:lnTo>
                  <a:pt x="1382" y="184"/>
                </a:lnTo>
                <a:lnTo>
                  <a:pt x="1370" y="178"/>
                </a:lnTo>
                <a:lnTo>
                  <a:pt x="1358" y="172"/>
                </a:lnTo>
                <a:lnTo>
                  <a:pt x="1347" y="166"/>
                </a:lnTo>
                <a:lnTo>
                  <a:pt x="1335" y="160"/>
                </a:lnTo>
                <a:lnTo>
                  <a:pt x="1329" y="154"/>
                </a:lnTo>
                <a:lnTo>
                  <a:pt x="1317" y="148"/>
                </a:lnTo>
                <a:lnTo>
                  <a:pt x="1305" y="142"/>
                </a:lnTo>
                <a:lnTo>
                  <a:pt x="1293" y="142"/>
                </a:lnTo>
                <a:lnTo>
                  <a:pt x="1281" y="136"/>
                </a:lnTo>
                <a:lnTo>
                  <a:pt x="1275" y="130"/>
                </a:lnTo>
                <a:lnTo>
                  <a:pt x="1264" y="125"/>
                </a:lnTo>
                <a:lnTo>
                  <a:pt x="1252" y="119"/>
                </a:lnTo>
                <a:lnTo>
                  <a:pt x="1240" y="119"/>
                </a:lnTo>
                <a:lnTo>
                  <a:pt x="1234" y="113"/>
                </a:lnTo>
                <a:lnTo>
                  <a:pt x="1222" y="107"/>
                </a:lnTo>
                <a:lnTo>
                  <a:pt x="1216" y="107"/>
                </a:lnTo>
                <a:lnTo>
                  <a:pt x="1204" y="101"/>
                </a:lnTo>
                <a:lnTo>
                  <a:pt x="1192" y="95"/>
                </a:lnTo>
                <a:lnTo>
                  <a:pt x="1186" y="95"/>
                </a:lnTo>
                <a:lnTo>
                  <a:pt x="1175" y="89"/>
                </a:lnTo>
                <a:lnTo>
                  <a:pt x="1169" y="89"/>
                </a:lnTo>
                <a:lnTo>
                  <a:pt x="1163" y="83"/>
                </a:lnTo>
                <a:lnTo>
                  <a:pt x="1151" y="83"/>
                </a:lnTo>
                <a:lnTo>
                  <a:pt x="1145" y="77"/>
                </a:lnTo>
                <a:lnTo>
                  <a:pt x="1133" y="71"/>
                </a:lnTo>
                <a:lnTo>
                  <a:pt x="1127" y="71"/>
                </a:lnTo>
                <a:lnTo>
                  <a:pt x="1121" y="65"/>
                </a:lnTo>
                <a:lnTo>
                  <a:pt x="1109" y="65"/>
                </a:lnTo>
                <a:lnTo>
                  <a:pt x="1103" y="65"/>
                </a:lnTo>
                <a:lnTo>
                  <a:pt x="1097" y="60"/>
                </a:lnTo>
                <a:lnTo>
                  <a:pt x="1086" y="60"/>
                </a:lnTo>
                <a:lnTo>
                  <a:pt x="1080" y="54"/>
                </a:lnTo>
                <a:lnTo>
                  <a:pt x="1074" y="54"/>
                </a:lnTo>
                <a:lnTo>
                  <a:pt x="1068" y="48"/>
                </a:lnTo>
                <a:lnTo>
                  <a:pt x="1056" y="48"/>
                </a:lnTo>
                <a:lnTo>
                  <a:pt x="1050" y="48"/>
                </a:lnTo>
                <a:lnTo>
                  <a:pt x="1044" y="42"/>
                </a:lnTo>
                <a:lnTo>
                  <a:pt x="1038" y="42"/>
                </a:lnTo>
                <a:lnTo>
                  <a:pt x="1032" y="42"/>
                </a:lnTo>
                <a:lnTo>
                  <a:pt x="1020" y="36"/>
                </a:lnTo>
                <a:lnTo>
                  <a:pt x="1014" y="36"/>
                </a:lnTo>
                <a:lnTo>
                  <a:pt x="1008" y="36"/>
                </a:lnTo>
                <a:lnTo>
                  <a:pt x="1003" y="30"/>
                </a:lnTo>
                <a:lnTo>
                  <a:pt x="997" y="30"/>
                </a:lnTo>
                <a:lnTo>
                  <a:pt x="991" y="30"/>
                </a:lnTo>
                <a:lnTo>
                  <a:pt x="985" y="30"/>
                </a:lnTo>
                <a:lnTo>
                  <a:pt x="979" y="24"/>
                </a:lnTo>
                <a:lnTo>
                  <a:pt x="973" y="24"/>
                </a:lnTo>
                <a:lnTo>
                  <a:pt x="967" y="24"/>
                </a:lnTo>
                <a:lnTo>
                  <a:pt x="961" y="24"/>
                </a:lnTo>
                <a:lnTo>
                  <a:pt x="955" y="18"/>
                </a:lnTo>
                <a:lnTo>
                  <a:pt x="949" y="18"/>
                </a:lnTo>
                <a:lnTo>
                  <a:pt x="943" y="18"/>
                </a:lnTo>
                <a:lnTo>
                  <a:pt x="937" y="18"/>
                </a:lnTo>
                <a:lnTo>
                  <a:pt x="931" y="18"/>
                </a:lnTo>
                <a:lnTo>
                  <a:pt x="925" y="12"/>
                </a:lnTo>
                <a:lnTo>
                  <a:pt x="919" y="12"/>
                </a:lnTo>
                <a:lnTo>
                  <a:pt x="914" y="12"/>
                </a:lnTo>
                <a:lnTo>
                  <a:pt x="908" y="12"/>
                </a:lnTo>
                <a:lnTo>
                  <a:pt x="902" y="12"/>
                </a:lnTo>
                <a:lnTo>
                  <a:pt x="896" y="6"/>
                </a:lnTo>
                <a:lnTo>
                  <a:pt x="890" y="6"/>
                </a:lnTo>
                <a:lnTo>
                  <a:pt x="884" y="6"/>
                </a:lnTo>
                <a:lnTo>
                  <a:pt x="878" y="6"/>
                </a:lnTo>
                <a:lnTo>
                  <a:pt x="872" y="6"/>
                </a:lnTo>
                <a:lnTo>
                  <a:pt x="866" y="6"/>
                </a:lnTo>
                <a:lnTo>
                  <a:pt x="860" y="6"/>
                </a:lnTo>
                <a:lnTo>
                  <a:pt x="854" y="6"/>
                </a:lnTo>
                <a:lnTo>
                  <a:pt x="848" y="6"/>
                </a:lnTo>
                <a:lnTo>
                  <a:pt x="842" y="6"/>
                </a:lnTo>
                <a:lnTo>
                  <a:pt x="842" y="0"/>
                </a:lnTo>
                <a:lnTo>
                  <a:pt x="836" y="0"/>
                </a:lnTo>
                <a:lnTo>
                  <a:pt x="831" y="0"/>
                </a:lnTo>
                <a:lnTo>
                  <a:pt x="825" y="0"/>
                </a:lnTo>
                <a:lnTo>
                  <a:pt x="819" y="0"/>
                </a:lnTo>
                <a:lnTo>
                  <a:pt x="813" y="0"/>
                </a:lnTo>
                <a:lnTo>
                  <a:pt x="807" y="0"/>
                </a:lnTo>
                <a:lnTo>
                  <a:pt x="801" y="0"/>
                </a:lnTo>
                <a:lnTo>
                  <a:pt x="795" y="0"/>
                </a:lnTo>
                <a:lnTo>
                  <a:pt x="789" y="0"/>
                </a:lnTo>
                <a:lnTo>
                  <a:pt x="783" y="0"/>
                </a:lnTo>
                <a:lnTo>
                  <a:pt x="777" y="0"/>
                </a:lnTo>
                <a:lnTo>
                  <a:pt x="771" y="0"/>
                </a:lnTo>
                <a:lnTo>
                  <a:pt x="765" y="0"/>
                </a:lnTo>
                <a:lnTo>
                  <a:pt x="759" y="0"/>
                </a:lnTo>
                <a:lnTo>
                  <a:pt x="753" y="0"/>
                </a:lnTo>
                <a:lnTo>
                  <a:pt x="747" y="0"/>
                </a:lnTo>
                <a:lnTo>
                  <a:pt x="742" y="6"/>
                </a:lnTo>
                <a:lnTo>
                  <a:pt x="736" y="6"/>
                </a:lnTo>
                <a:lnTo>
                  <a:pt x="730" y="6"/>
                </a:lnTo>
                <a:lnTo>
                  <a:pt x="724" y="6"/>
                </a:lnTo>
                <a:lnTo>
                  <a:pt x="718" y="6"/>
                </a:lnTo>
                <a:lnTo>
                  <a:pt x="712" y="6"/>
                </a:lnTo>
                <a:lnTo>
                  <a:pt x="706" y="6"/>
                </a:lnTo>
                <a:lnTo>
                  <a:pt x="700" y="6"/>
                </a:lnTo>
                <a:lnTo>
                  <a:pt x="700" y="12"/>
                </a:lnTo>
                <a:lnTo>
                  <a:pt x="694" y="12"/>
                </a:lnTo>
                <a:lnTo>
                  <a:pt x="688" y="12"/>
                </a:lnTo>
                <a:lnTo>
                  <a:pt x="682" y="12"/>
                </a:lnTo>
                <a:lnTo>
                  <a:pt x="676" y="12"/>
                </a:lnTo>
                <a:lnTo>
                  <a:pt x="670" y="12"/>
                </a:lnTo>
                <a:lnTo>
                  <a:pt x="670" y="18"/>
                </a:lnTo>
                <a:lnTo>
                  <a:pt x="664" y="18"/>
                </a:lnTo>
                <a:lnTo>
                  <a:pt x="658" y="18"/>
                </a:lnTo>
                <a:lnTo>
                  <a:pt x="653" y="18"/>
                </a:lnTo>
                <a:lnTo>
                  <a:pt x="647" y="18"/>
                </a:lnTo>
                <a:lnTo>
                  <a:pt x="647" y="24"/>
                </a:lnTo>
                <a:lnTo>
                  <a:pt x="641" y="24"/>
                </a:lnTo>
                <a:lnTo>
                  <a:pt x="635" y="24"/>
                </a:lnTo>
                <a:lnTo>
                  <a:pt x="629" y="24"/>
                </a:lnTo>
                <a:lnTo>
                  <a:pt x="629" y="30"/>
                </a:lnTo>
                <a:lnTo>
                  <a:pt x="623" y="30"/>
                </a:lnTo>
                <a:lnTo>
                  <a:pt x="617" y="30"/>
                </a:lnTo>
                <a:lnTo>
                  <a:pt x="611" y="30"/>
                </a:lnTo>
                <a:lnTo>
                  <a:pt x="611" y="36"/>
                </a:lnTo>
                <a:lnTo>
                  <a:pt x="605" y="36"/>
                </a:lnTo>
                <a:lnTo>
                  <a:pt x="599" y="36"/>
                </a:lnTo>
                <a:lnTo>
                  <a:pt x="593" y="42"/>
                </a:lnTo>
                <a:lnTo>
                  <a:pt x="587" y="42"/>
                </a:lnTo>
                <a:lnTo>
                  <a:pt x="581" y="42"/>
                </a:lnTo>
                <a:lnTo>
                  <a:pt x="581" y="48"/>
                </a:lnTo>
                <a:lnTo>
                  <a:pt x="575" y="48"/>
                </a:lnTo>
                <a:lnTo>
                  <a:pt x="569" y="48"/>
                </a:lnTo>
                <a:lnTo>
                  <a:pt x="569" y="54"/>
                </a:lnTo>
                <a:lnTo>
                  <a:pt x="564" y="54"/>
                </a:lnTo>
                <a:lnTo>
                  <a:pt x="558" y="54"/>
                </a:lnTo>
                <a:lnTo>
                  <a:pt x="558" y="60"/>
                </a:lnTo>
                <a:lnTo>
                  <a:pt x="552" y="60"/>
                </a:lnTo>
                <a:lnTo>
                  <a:pt x="546" y="60"/>
                </a:lnTo>
                <a:lnTo>
                  <a:pt x="546" y="65"/>
                </a:lnTo>
                <a:lnTo>
                  <a:pt x="540" y="65"/>
                </a:lnTo>
                <a:lnTo>
                  <a:pt x="534" y="71"/>
                </a:lnTo>
                <a:lnTo>
                  <a:pt x="528" y="71"/>
                </a:lnTo>
                <a:lnTo>
                  <a:pt x="522" y="77"/>
                </a:lnTo>
                <a:lnTo>
                  <a:pt x="516" y="77"/>
                </a:lnTo>
                <a:lnTo>
                  <a:pt x="516" y="83"/>
                </a:lnTo>
                <a:lnTo>
                  <a:pt x="510" y="83"/>
                </a:lnTo>
                <a:lnTo>
                  <a:pt x="504" y="89"/>
                </a:lnTo>
                <a:lnTo>
                  <a:pt x="498" y="89"/>
                </a:lnTo>
                <a:lnTo>
                  <a:pt x="498" y="95"/>
                </a:lnTo>
                <a:lnTo>
                  <a:pt x="492" y="95"/>
                </a:lnTo>
                <a:lnTo>
                  <a:pt x="492" y="101"/>
                </a:lnTo>
                <a:lnTo>
                  <a:pt x="486" y="101"/>
                </a:lnTo>
                <a:lnTo>
                  <a:pt x="481" y="107"/>
                </a:lnTo>
                <a:lnTo>
                  <a:pt x="475" y="107"/>
                </a:lnTo>
                <a:lnTo>
                  <a:pt x="475" y="113"/>
                </a:lnTo>
                <a:lnTo>
                  <a:pt x="469" y="113"/>
                </a:lnTo>
                <a:lnTo>
                  <a:pt x="469" y="119"/>
                </a:lnTo>
                <a:lnTo>
                  <a:pt x="463" y="119"/>
                </a:lnTo>
                <a:lnTo>
                  <a:pt x="457" y="119"/>
                </a:lnTo>
                <a:lnTo>
                  <a:pt x="457" y="125"/>
                </a:lnTo>
                <a:lnTo>
                  <a:pt x="451" y="125"/>
                </a:lnTo>
                <a:lnTo>
                  <a:pt x="451" y="130"/>
                </a:lnTo>
                <a:lnTo>
                  <a:pt x="445" y="130"/>
                </a:lnTo>
                <a:lnTo>
                  <a:pt x="445" y="136"/>
                </a:lnTo>
                <a:lnTo>
                  <a:pt x="439" y="136"/>
                </a:lnTo>
                <a:lnTo>
                  <a:pt x="439" y="142"/>
                </a:lnTo>
                <a:lnTo>
                  <a:pt x="433" y="142"/>
                </a:lnTo>
                <a:lnTo>
                  <a:pt x="433" y="148"/>
                </a:lnTo>
                <a:lnTo>
                  <a:pt x="427" y="148"/>
                </a:lnTo>
                <a:lnTo>
                  <a:pt x="427" y="154"/>
                </a:lnTo>
                <a:lnTo>
                  <a:pt x="421" y="154"/>
                </a:lnTo>
                <a:lnTo>
                  <a:pt x="421" y="160"/>
                </a:lnTo>
                <a:lnTo>
                  <a:pt x="415" y="160"/>
                </a:lnTo>
                <a:lnTo>
                  <a:pt x="415" y="166"/>
                </a:lnTo>
                <a:lnTo>
                  <a:pt x="409" y="166"/>
                </a:lnTo>
                <a:lnTo>
                  <a:pt x="409" y="172"/>
                </a:lnTo>
                <a:lnTo>
                  <a:pt x="403" y="172"/>
                </a:lnTo>
                <a:lnTo>
                  <a:pt x="403" y="178"/>
                </a:lnTo>
                <a:lnTo>
                  <a:pt x="397" y="178"/>
                </a:lnTo>
                <a:lnTo>
                  <a:pt x="397" y="184"/>
                </a:lnTo>
                <a:lnTo>
                  <a:pt x="386" y="196"/>
                </a:lnTo>
                <a:lnTo>
                  <a:pt x="285" y="332"/>
                </a:lnTo>
                <a:lnTo>
                  <a:pt x="219" y="432"/>
                </a:lnTo>
                <a:lnTo>
                  <a:pt x="178" y="515"/>
                </a:lnTo>
                <a:lnTo>
                  <a:pt x="166" y="550"/>
                </a:lnTo>
                <a:lnTo>
                  <a:pt x="142" y="609"/>
                </a:lnTo>
                <a:lnTo>
                  <a:pt x="101" y="710"/>
                </a:lnTo>
                <a:lnTo>
                  <a:pt x="24" y="929"/>
                </a:lnTo>
                <a:lnTo>
                  <a:pt x="0" y="1006"/>
                </a:lnTo>
              </a:path>
            </a:pathLst>
          </a:custGeom>
          <a:noFill/>
          <a:ln w="7938"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451" name="Freeform 19"/>
          <p:cNvSpPr>
            <a:spLocks/>
          </p:cNvSpPr>
          <p:nvPr/>
        </p:nvSpPr>
        <p:spPr bwMode="auto">
          <a:xfrm>
            <a:off x="5184775" y="1436688"/>
            <a:ext cx="3832225" cy="1484312"/>
          </a:xfrm>
          <a:custGeom>
            <a:avLst/>
            <a:gdLst>
              <a:gd name="T0" fmla="*/ 2147483647 w 2414"/>
              <a:gd name="T1" fmla="*/ 2147483647 h 935"/>
              <a:gd name="T2" fmla="*/ 2147483647 w 2414"/>
              <a:gd name="T3" fmla="*/ 2147483647 h 935"/>
              <a:gd name="T4" fmla="*/ 2147483647 w 2414"/>
              <a:gd name="T5" fmla="*/ 2147483647 h 935"/>
              <a:gd name="T6" fmla="*/ 2147483647 w 2414"/>
              <a:gd name="T7" fmla="*/ 2147483647 h 935"/>
              <a:gd name="T8" fmla="*/ 2147483647 w 2414"/>
              <a:gd name="T9" fmla="*/ 2147483647 h 935"/>
              <a:gd name="T10" fmla="*/ 2147483647 w 2414"/>
              <a:gd name="T11" fmla="*/ 2147483647 h 935"/>
              <a:gd name="T12" fmla="*/ 2147483647 w 2414"/>
              <a:gd name="T13" fmla="*/ 2147483647 h 935"/>
              <a:gd name="T14" fmla="*/ 2147483647 w 2414"/>
              <a:gd name="T15" fmla="*/ 2147483647 h 935"/>
              <a:gd name="T16" fmla="*/ 2147483647 w 2414"/>
              <a:gd name="T17" fmla="*/ 2147483647 h 935"/>
              <a:gd name="T18" fmla="*/ 2147483647 w 2414"/>
              <a:gd name="T19" fmla="*/ 2147483647 h 935"/>
              <a:gd name="T20" fmla="*/ 2147483647 w 2414"/>
              <a:gd name="T21" fmla="*/ 2147483647 h 935"/>
              <a:gd name="T22" fmla="*/ 2147483647 w 2414"/>
              <a:gd name="T23" fmla="*/ 2147483647 h 935"/>
              <a:gd name="T24" fmla="*/ 2147483647 w 2414"/>
              <a:gd name="T25" fmla="*/ 2147483647 h 935"/>
              <a:gd name="T26" fmla="*/ 2147483647 w 2414"/>
              <a:gd name="T27" fmla="*/ 2147483647 h 935"/>
              <a:gd name="T28" fmla="*/ 2147483647 w 2414"/>
              <a:gd name="T29" fmla="*/ 2147483647 h 935"/>
              <a:gd name="T30" fmla="*/ 2147483647 w 2414"/>
              <a:gd name="T31" fmla="*/ 2147483647 h 935"/>
              <a:gd name="T32" fmla="*/ 2147483647 w 2414"/>
              <a:gd name="T33" fmla="*/ 2147483647 h 935"/>
              <a:gd name="T34" fmla="*/ 2147483647 w 2414"/>
              <a:gd name="T35" fmla="*/ 2147483647 h 935"/>
              <a:gd name="T36" fmla="*/ 2147483647 w 2414"/>
              <a:gd name="T37" fmla="*/ 2147483647 h 935"/>
              <a:gd name="T38" fmla="*/ 2147483647 w 2414"/>
              <a:gd name="T39" fmla="*/ 2147483647 h 935"/>
              <a:gd name="T40" fmla="*/ 2147483647 w 2414"/>
              <a:gd name="T41" fmla="*/ 2147483647 h 935"/>
              <a:gd name="T42" fmla="*/ 2147483647 w 2414"/>
              <a:gd name="T43" fmla="*/ 2147483647 h 935"/>
              <a:gd name="T44" fmla="*/ 2147483647 w 2414"/>
              <a:gd name="T45" fmla="*/ 2147483647 h 935"/>
              <a:gd name="T46" fmla="*/ 2147483647 w 2414"/>
              <a:gd name="T47" fmla="*/ 2147483647 h 935"/>
              <a:gd name="T48" fmla="*/ 2147483647 w 2414"/>
              <a:gd name="T49" fmla="*/ 2147483647 h 935"/>
              <a:gd name="T50" fmla="*/ 2147483647 w 2414"/>
              <a:gd name="T51" fmla="*/ 2147483647 h 935"/>
              <a:gd name="T52" fmla="*/ 2147483647 w 2414"/>
              <a:gd name="T53" fmla="*/ 2147483647 h 935"/>
              <a:gd name="T54" fmla="*/ 2147483647 w 2414"/>
              <a:gd name="T55" fmla="*/ 2147483647 h 935"/>
              <a:gd name="T56" fmla="*/ 2147483647 w 2414"/>
              <a:gd name="T57" fmla="*/ 2147483647 h 935"/>
              <a:gd name="T58" fmla="*/ 2147483647 w 2414"/>
              <a:gd name="T59" fmla="*/ 2147483647 h 935"/>
              <a:gd name="T60" fmla="*/ 2147483647 w 2414"/>
              <a:gd name="T61" fmla="*/ 2147483647 h 935"/>
              <a:gd name="T62" fmla="*/ 2147483647 w 2414"/>
              <a:gd name="T63" fmla="*/ 0 h 935"/>
              <a:gd name="T64" fmla="*/ 2147483647 w 2414"/>
              <a:gd name="T65" fmla="*/ 0 h 935"/>
              <a:gd name="T66" fmla="*/ 2147483647 w 2414"/>
              <a:gd name="T67" fmla="*/ 0 h 935"/>
              <a:gd name="T68" fmla="*/ 2147483647 w 2414"/>
              <a:gd name="T69" fmla="*/ 0 h 935"/>
              <a:gd name="T70" fmla="*/ 2147483647 w 2414"/>
              <a:gd name="T71" fmla="*/ 0 h 935"/>
              <a:gd name="T72" fmla="*/ 2147483647 w 2414"/>
              <a:gd name="T73" fmla="*/ 0 h 935"/>
              <a:gd name="T74" fmla="*/ 2147483647 w 2414"/>
              <a:gd name="T75" fmla="*/ 2147483647 h 935"/>
              <a:gd name="T76" fmla="*/ 2147483647 w 2414"/>
              <a:gd name="T77" fmla="*/ 2147483647 h 935"/>
              <a:gd name="T78" fmla="*/ 2147483647 w 2414"/>
              <a:gd name="T79" fmla="*/ 2147483647 h 935"/>
              <a:gd name="T80" fmla="*/ 2147483647 w 2414"/>
              <a:gd name="T81" fmla="*/ 2147483647 h 935"/>
              <a:gd name="T82" fmla="*/ 2147483647 w 2414"/>
              <a:gd name="T83" fmla="*/ 2147483647 h 935"/>
              <a:gd name="T84" fmla="*/ 2147483647 w 2414"/>
              <a:gd name="T85" fmla="*/ 2147483647 h 935"/>
              <a:gd name="T86" fmla="*/ 2147483647 w 2414"/>
              <a:gd name="T87" fmla="*/ 2147483647 h 935"/>
              <a:gd name="T88" fmla="*/ 2147483647 w 2414"/>
              <a:gd name="T89" fmla="*/ 2147483647 h 935"/>
              <a:gd name="T90" fmla="*/ 2147483647 w 2414"/>
              <a:gd name="T91" fmla="*/ 2147483647 h 935"/>
              <a:gd name="T92" fmla="*/ 2147483647 w 2414"/>
              <a:gd name="T93" fmla="*/ 2147483647 h 935"/>
              <a:gd name="T94" fmla="*/ 2147483647 w 2414"/>
              <a:gd name="T95" fmla="*/ 2147483647 h 935"/>
              <a:gd name="T96" fmla="*/ 2147483647 w 2414"/>
              <a:gd name="T97" fmla="*/ 2147483647 h 935"/>
              <a:gd name="T98" fmla="*/ 2147483647 w 2414"/>
              <a:gd name="T99" fmla="*/ 2147483647 h 935"/>
              <a:gd name="T100" fmla="*/ 2147483647 w 2414"/>
              <a:gd name="T101" fmla="*/ 2147483647 h 935"/>
              <a:gd name="T102" fmla="*/ 2147483647 w 2414"/>
              <a:gd name="T103" fmla="*/ 2147483647 h 935"/>
              <a:gd name="T104" fmla="*/ 2147483647 w 2414"/>
              <a:gd name="T105" fmla="*/ 2147483647 h 935"/>
              <a:gd name="T106" fmla="*/ 2147483647 w 2414"/>
              <a:gd name="T107" fmla="*/ 2147483647 h 935"/>
              <a:gd name="T108" fmla="*/ 2147483647 w 2414"/>
              <a:gd name="T109" fmla="*/ 2147483647 h 93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414"/>
              <a:gd name="T166" fmla="*/ 0 h 935"/>
              <a:gd name="T167" fmla="*/ 2414 w 2414"/>
              <a:gd name="T168" fmla="*/ 935 h 935"/>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414" h="935">
                <a:moveTo>
                  <a:pt x="2414" y="657"/>
                </a:moveTo>
                <a:lnTo>
                  <a:pt x="2379" y="645"/>
                </a:lnTo>
                <a:lnTo>
                  <a:pt x="2343" y="633"/>
                </a:lnTo>
                <a:lnTo>
                  <a:pt x="2308" y="621"/>
                </a:lnTo>
                <a:lnTo>
                  <a:pt x="2278" y="609"/>
                </a:lnTo>
                <a:lnTo>
                  <a:pt x="2242" y="598"/>
                </a:lnTo>
                <a:lnTo>
                  <a:pt x="2213" y="586"/>
                </a:lnTo>
                <a:lnTo>
                  <a:pt x="2183" y="574"/>
                </a:lnTo>
                <a:lnTo>
                  <a:pt x="2153" y="562"/>
                </a:lnTo>
                <a:lnTo>
                  <a:pt x="2124" y="550"/>
                </a:lnTo>
                <a:lnTo>
                  <a:pt x="2100" y="538"/>
                </a:lnTo>
                <a:lnTo>
                  <a:pt x="2070" y="527"/>
                </a:lnTo>
                <a:lnTo>
                  <a:pt x="2047" y="521"/>
                </a:lnTo>
                <a:lnTo>
                  <a:pt x="2017" y="509"/>
                </a:lnTo>
                <a:lnTo>
                  <a:pt x="1993" y="497"/>
                </a:lnTo>
                <a:lnTo>
                  <a:pt x="1970" y="485"/>
                </a:lnTo>
                <a:lnTo>
                  <a:pt x="1946" y="473"/>
                </a:lnTo>
                <a:lnTo>
                  <a:pt x="1922" y="467"/>
                </a:lnTo>
                <a:lnTo>
                  <a:pt x="1898" y="456"/>
                </a:lnTo>
                <a:lnTo>
                  <a:pt x="1875" y="444"/>
                </a:lnTo>
                <a:lnTo>
                  <a:pt x="1851" y="438"/>
                </a:lnTo>
                <a:lnTo>
                  <a:pt x="1833" y="426"/>
                </a:lnTo>
                <a:lnTo>
                  <a:pt x="1809" y="414"/>
                </a:lnTo>
                <a:lnTo>
                  <a:pt x="1792" y="408"/>
                </a:lnTo>
                <a:lnTo>
                  <a:pt x="1774" y="397"/>
                </a:lnTo>
                <a:lnTo>
                  <a:pt x="1750" y="391"/>
                </a:lnTo>
                <a:lnTo>
                  <a:pt x="1732" y="379"/>
                </a:lnTo>
                <a:lnTo>
                  <a:pt x="1714" y="373"/>
                </a:lnTo>
                <a:lnTo>
                  <a:pt x="1697" y="361"/>
                </a:lnTo>
                <a:lnTo>
                  <a:pt x="1679" y="355"/>
                </a:lnTo>
                <a:lnTo>
                  <a:pt x="1661" y="343"/>
                </a:lnTo>
                <a:lnTo>
                  <a:pt x="1643" y="337"/>
                </a:lnTo>
                <a:lnTo>
                  <a:pt x="1625" y="326"/>
                </a:lnTo>
                <a:lnTo>
                  <a:pt x="1608" y="320"/>
                </a:lnTo>
                <a:lnTo>
                  <a:pt x="1596" y="314"/>
                </a:lnTo>
                <a:lnTo>
                  <a:pt x="1578" y="302"/>
                </a:lnTo>
                <a:lnTo>
                  <a:pt x="1560" y="296"/>
                </a:lnTo>
                <a:lnTo>
                  <a:pt x="1548" y="290"/>
                </a:lnTo>
                <a:lnTo>
                  <a:pt x="1531" y="284"/>
                </a:lnTo>
                <a:lnTo>
                  <a:pt x="1519" y="272"/>
                </a:lnTo>
                <a:lnTo>
                  <a:pt x="1501" y="266"/>
                </a:lnTo>
                <a:lnTo>
                  <a:pt x="1489" y="261"/>
                </a:lnTo>
                <a:lnTo>
                  <a:pt x="1477" y="255"/>
                </a:lnTo>
                <a:lnTo>
                  <a:pt x="1459" y="249"/>
                </a:lnTo>
                <a:lnTo>
                  <a:pt x="1447" y="243"/>
                </a:lnTo>
                <a:lnTo>
                  <a:pt x="1436" y="231"/>
                </a:lnTo>
                <a:lnTo>
                  <a:pt x="1424" y="225"/>
                </a:lnTo>
                <a:lnTo>
                  <a:pt x="1412" y="219"/>
                </a:lnTo>
                <a:lnTo>
                  <a:pt x="1394" y="213"/>
                </a:lnTo>
                <a:lnTo>
                  <a:pt x="1382" y="207"/>
                </a:lnTo>
                <a:lnTo>
                  <a:pt x="1370" y="201"/>
                </a:lnTo>
                <a:lnTo>
                  <a:pt x="1358" y="195"/>
                </a:lnTo>
                <a:lnTo>
                  <a:pt x="1347" y="190"/>
                </a:lnTo>
                <a:lnTo>
                  <a:pt x="1335" y="184"/>
                </a:lnTo>
                <a:lnTo>
                  <a:pt x="1329" y="184"/>
                </a:lnTo>
                <a:lnTo>
                  <a:pt x="1317" y="178"/>
                </a:lnTo>
                <a:lnTo>
                  <a:pt x="1305" y="172"/>
                </a:lnTo>
                <a:lnTo>
                  <a:pt x="1293" y="166"/>
                </a:lnTo>
                <a:lnTo>
                  <a:pt x="1281" y="160"/>
                </a:lnTo>
                <a:lnTo>
                  <a:pt x="1275" y="154"/>
                </a:lnTo>
                <a:lnTo>
                  <a:pt x="1264" y="154"/>
                </a:lnTo>
                <a:lnTo>
                  <a:pt x="1252" y="148"/>
                </a:lnTo>
                <a:lnTo>
                  <a:pt x="1240" y="142"/>
                </a:lnTo>
                <a:lnTo>
                  <a:pt x="1234" y="136"/>
                </a:lnTo>
                <a:lnTo>
                  <a:pt x="1222" y="130"/>
                </a:lnTo>
                <a:lnTo>
                  <a:pt x="1216" y="130"/>
                </a:lnTo>
                <a:lnTo>
                  <a:pt x="1204" y="125"/>
                </a:lnTo>
                <a:lnTo>
                  <a:pt x="1192" y="119"/>
                </a:lnTo>
                <a:lnTo>
                  <a:pt x="1186" y="119"/>
                </a:lnTo>
                <a:lnTo>
                  <a:pt x="1175" y="113"/>
                </a:lnTo>
                <a:lnTo>
                  <a:pt x="1169" y="107"/>
                </a:lnTo>
                <a:lnTo>
                  <a:pt x="1163" y="107"/>
                </a:lnTo>
                <a:lnTo>
                  <a:pt x="1151" y="101"/>
                </a:lnTo>
                <a:lnTo>
                  <a:pt x="1145" y="101"/>
                </a:lnTo>
                <a:lnTo>
                  <a:pt x="1133" y="95"/>
                </a:lnTo>
                <a:lnTo>
                  <a:pt x="1127" y="89"/>
                </a:lnTo>
                <a:lnTo>
                  <a:pt x="1121" y="89"/>
                </a:lnTo>
                <a:lnTo>
                  <a:pt x="1109" y="83"/>
                </a:lnTo>
                <a:lnTo>
                  <a:pt x="1103" y="83"/>
                </a:lnTo>
                <a:lnTo>
                  <a:pt x="1097" y="77"/>
                </a:lnTo>
                <a:lnTo>
                  <a:pt x="1086" y="77"/>
                </a:lnTo>
                <a:lnTo>
                  <a:pt x="1080" y="71"/>
                </a:lnTo>
                <a:lnTo>
                  <a:pt x="1074" y="71"/>
                </a:lnTo>
                <a:lnTo>
                  <a:pt x="1068" y="65"/>
                </a:lnTo>
                <a:lnTo>
                  <a:pt x="1056" y="65"/>
                </a:lnTo>
                <a:lnTo>
                  <a:pt x="1050" y="65"/>
                </a:lnTo>
                <a:lnTo>
                  <a:pt x="1044" y="59"/>
                </a:lnTo>
                <a:lnTo>
                  <a:pt x="1038" y="59"/>
                </a:lnTo>
                <a:lnTo>
                  <a:pt x="1032" y="54"/>
                </a:lnTo>
                <a:lnTo>
                  <a:pt x="1020" y="54"/>
                </a:lnTo>
                <a:lnTo>
                  <a:pt x="1014" y="54"/>
                </a:lnTo>
                <a:lnTo>
                  <a:pt x="1008" y="48"/>
                </a:lnTo>
                <a:lnTo>
                  <a:pt x="1003" y="48"/>
                </a:lnTo>
                <a:lnTo>
                  <a:pt x="997" y="42"/>
                </a:lnTo>
                <a:lnTo>
                  <a:pt x="991" y="42"/>
                </a:lnTo>
                <a:lnTo>
                  <a:pt x="985" y="42"/>
                </a:lnTo>
                <a:lnTo>
                  <a:pt x="979" y="36"/>
                </a:lnTo>
                <a:lnTo>
                  <a:pt x="973" y="36"/>
                </a:lnTo>
                <a:lnTo>
                  <a:pt x="967" y="36"/>
                </a:lnTo>
                <a:lnTo>
                  <a:pt x="961" y="36"/>
                </a:lnTo>
                <a:lnTo>
                  <a:pt x="955" y="30"/>
                </a:lnTo>
                <a:lnTo>
                  <a:pt x="949" y="30"/>
                </a:lnTo>
                <a:lnTo>
                  <a:pt x="943" y="30"/>
                </a:lnTo>
                <a:lnTo>
                  <a:pt x="937" y="24"/>
                </a:lnTo>
                <a:lnTo>
                  <a:pt x="931" y="24"/>
                </a:lnTo>
                <a:lnTo>
                  <a:pt x="925" y="24"/>
                </a:lnTo>
                <a:lnTo>
                  <a:pt x="919" y="24"/>
                </a:lnTo>
                <a:lnTo>
                  <a:pt x="914" y="24"/>
                </a:lnTo>
                <a:lnTo>
                  <a:pt x="908" y="18"/>
                </a:lnTo>
                <a:lnTo>
                  <a:pt x="902" y="18"/>
                </a:lnTo>
                <a:lnTo>
                  <a:pt x="896" y="18"/>
                </a:lnTo>
                <a:lnTo>
                  <a:pt x="890" y="18"/>
                </a:lnTo>
                <a:lnTo>
                  <a:pt x="884" y="12"/>
                </a:lnTo>
                <a:lnTo>
                  <a:pt x="878" y="12"/>
                </a:lnTo>
                <a:lnTo>
                  <a:pt x="872" y="12"/>
                </a:lnTo>
                <a:lnTo>
                  <a:pt x="866" y="12"/>
                </a:lnTo>
                <a:lnTo>
                  <a:pt x="860" y="12"/>
                </a:lnTo>
                <a:lnTo>
                  <a:pt x="854" y="6"/>
                </a:lnTo>
                <a:lnTo>
                  <a:pt x="848" y="6"/>
                </a:lnTo>
                <a:lnTo>
                  <a:pt x="842" y="6"/>
                </a:lnTo>
                <a:lnTo>
                  <a:pt x="836" y="6"/>
                </a:lnTo>
                <a:lnTo>
                  <a:pt x="831" y="6"/>
                </a:lnTo>
                <a:lnTo>
                  <a:pt x="825" y="6"/>
                </a:lnTo>
                <a:lnTo>
                  <a:pt x="819" y="6"/>
                </a:lnTo>
                <a:lnTo>
                  <a:pt x="813" y="0"/>
                </a:lnTo>
                <a:lnTo>
                  <a:pt x="807" y="0"/>
                </a:lnTo>
                <a:lnTo>
                  <a:pt x="801" y="0"/>
                </a:lnTo>
                <a:lnTo>
                  <a:pt x="795" y="0"/>
                </a:lnTo>
                <a:lnTo>
                  <a:pt x="789" y="0"/>
                </a:lnTo>
                <a:lnTo>
                  <a:pt x="783" y="0"/>
                </a:lnTo>
                <a:lnTo>
                  <a:pt x="777" y="0"/>
                </a:lnTo>
                <a:lnTo>
                  <a:pt x="771" y="0"/>
                </a:lnTo>
                <a:lnTo>
                  <a:pt x="765" y="0"/>
                </a:lnTo>
                <a:lnTo>
                  <a:pt x="759" y="0"/>
                </a:lnTo>
                <a:lnTo>
                  <a:pt x="753" y="0"/>
                </a:lnTo>
                <a:lnTo>
                  <a:pt x="747" y="0"/>
                </a:lnTo>
                <a:lnTo>
                  <a:pt x="742" y="0"/>
                </a:lnTo>
                <a:lnTo>
                  <a:pt x="736" y="0"/>
                </a:lnTo>
                <a:lnTo>
                  <a:pt x="730" y="0"/>
                </a:lnTo>
                <a:lnTo>
                  <a:pt x="724" y="0"/>
                </a:lnTo>
                <a:lnTo>
                  <a:pt x="718" y="0"/>
                </a:lnTo>
                <a:lnTo>
                  <a:pt x="712" y="0"/>
                </a:lnTo>
                <a:lnTo>
                  <a:pt x="706" y="0"/>
                </a:lnTo>
                <a:lnTo>
                  <a:pt x="700" y="0"/>
                </a:lnTo>
                <a:lnTo>
                  <a:pt x="694" y="0"/>
                </a:lnTo>
                <a:lnTo>
                  <a:pt x="688" y="0"/>
                </a:lnTo>
                <a:lnTo>
                  <a:pt x="682" y="0"/>
                </a:lnTo>
                <a:lnTo>
                  <a:pt x="676" y="0"/>
                </a:lnTo>
                <a:lnTo>
                  <a:pt x="670" y="6"/>
                </a:lnTo>
                <a:lnTo>
                  <a:pt x="664" y="6"/>
                </a:lnTo>
                <a:lnTo>
                  <a:pt x="658" y="6"/>
                </a:lnTo>
                <a:lnTo>
                  <a:pt x="653" y="6"/>
                </a:lnTo>
                <a:lnTo>
                  <a:pt x="647" y="6"/>
                </a:lnTo>
                <a:lnTo>
                  <a:pt x="641" y="6"/>
                </a:lnTo>
                <a:lnTo>
                  <a:pt x="635" y="6"/>
                </a:lnTo>
                <a:lnTo>
                  <a:pt x="635" y="12"/>
                </a:lnTo>
                <a:lnTo>
                  <a:pt x="629" y="12"/>
                </a:lnTo>
                <a:lnTo>
                  <a:pt x="623" y="12"/>
                </a:lnTo>
                <a:lnTo>
                  <a:pt x="617" y="12"/>
                </a:lnTo>
                <a:lnTo>
                  <a:pt x="611" y="18"/>
                </a:lnTo>
                <a:lnTo>
                  <a:pt x="605" y="18"/>
                </a:lnTo>
                <a:lnTo>
                  <a:pt x="599" y="18"/>
                </a:lnTo>
                <a:lnTo>
                  <a:pt x="593" y="18"/>
                </a:lnTo>
                <a:lnTo>
                  <a:pt x="593" y="24"/>
                </a:lnTo>
                <a:lnTo>
                  <a:pt x="587" y="24"/>
                </a:lnTo>
                <a:lnTo>
                  <a:pt x="581" y="24"/>
                </a:lnTo>
                <a:lnTo>
                  <a:pt x="575" y="24"/>
                </a:lnTo>
                <a:lnTo>
                  <a:pt x="575" y="30"/>
                </a:lnTo>
                <a:lnTo>
                  <a:pt x="569" y="30"/>
                </a:lnTo>
                <a:lnTo>
                  <a:pt x="564" y="30"/>
                </a:lnTo>
                <a:lnTo>
                  <a:pt x="558" y="36"/>
                </a:lnTo>
                <a:lnTo>
                  <a:pt x="552" y="36"/>
                </a:lnTo>
                <a:lnTo>
                  <a:pt x="546" y="36"/>
                </a:lnTo>
                <a:lnTo>
                  <a:pt x="546" y="42"/>
                </a:lnTo>
                <a:lnTo>
                  <a:pt x="540" y="42"/>
                </a:lnTo>
                <a:lnTo>
                  <a:pt x="534" y="42"/>
                </a:lnTo>
                <a:lnTo>
                  <a:pt x="534" y="48"/>
                </a:lnTo>
                <a:lnTo>
                  <a:pt x="528" y="48"/>
                </a:lnTo>
                <a:lnTo>
                  <a:pt x="522" y="48"/>
                </a:lnTo>
                <a:lnTo>
                  <a:pt x="522" y="54"/>
                </a:lnTo>
                <a:lnTo>
                  <a:pt x="516" y="54"/>
                </a:lnTo>
                <a:lnTo>
                  <a:pt x="510" y="54"/>
                </a:lnTo>
                <a:lnTo>
                  <a:pt x="510" y="59"/>
                </a:lnTo>
                <a:lnTo>
                  <a:pt x="504" y="59"/>
                </a:lnTo>
                <a:lnTo>
                  <a:pt x="498" y="59"/>
                </a:lnTo>
                <a:lnTo>
                  <a:pt x="498" y="65"/>
                </a:lnTo>
                <a:lnTo>
                  <a:pt x="492" y="65"/>
                </a:lnTo>
                <a:lnTo>
                  <a:pt x="486" y="71"/>
                </a:lnTo>
                <a:lnTo>
                  <a:pt x="481" y="71"/>
                </a:lnTo>
                <a:lnTo>
                  <a:pt x="481" y="77"/>
                </a:lnTo>
                <a:lnTo>
                  <a:pt x="475" y="77"/>
                </a:lnTo>
                <a:lnTo>
                  <a:pt x="469" y="77"/>
                </a:lnTo>
                <a:lnTo>
                  <a:pt x="469" y="83"/>
                </a:lnTo>
                <a:lnTo>
                  <a:pt x="463" y="83"/>
                </a:lnTo>
                <a:lnTo>
                  <a:pt x="463" y="89"/>
                </a:lnTo>
                <a:lnTo>
                  <a:pt x="457" y="89"/>
                </a:lnTo>
                <a:lnTo>
                  <a:pt x="457" y="95"/>
                </a:lnTo>
                <a:lnTo>
                  <a:pt x="451" y="95"/>
                </a:lnTo>
                <a:lnTo>
                  <a:pt x="445" y="95"/>
                </a:lnTo>
                <a:lnTo>
                  <a:pt x="445" y="101"/>
                </a:lnTo>
                <a:lnTo>
                  <a:pt x="439" y="101"/>
                </a:lnTo>
                <a:lnTo>
                  <a:pt x="439" y="107"/>
                </a:lnTo>
                <a:lnTo>
                  <a:pt x="433" y="107"/>
                </a:lnTo>
                <a:lnTo>
                  <a:pt x="433" y="113"/>
                </a:lnTo>
                <a:lnTo>
                  <a:pt x="427" y="113"/>
                </a:lnTo>
                <a:lnTo>
                  <a:pt x="421" y="119"/>
                </a:lnTo>
                <a:lnTo>
                  <a:pt x="415" y="119"/>
                </a:lnTo>
                <a:lnTo>
                  <a:pt x="415" y="125"/>
                </a:lnTo>
                <a:lnTo>
                  <a:pt x="409" y="125"/>
                </a:lnTo>
                <a:lnTo>
                  <a:pt x="409" y="130"/>
                </a:lnTo>
                <a:lnTo>
                  <a:pt x="403" y="130"/>
                </a:lnTo>
                <a:lnTo>
                  <a:pt x="403" y="136"/>
                </a:lnTo>
                <a:lnTo>
                  <a:pt x="397" y="136"/>
                </a:lnTo>
                <a:lnTo>
                  <a:pt x="397" y="142"/>
                </a:lnTo>
                <a:lnTo>
                  <a:pt x="386" y="154"/>
                </a:lnTo>
                <a:lnTo>
                  <a:pt x="285" y="278"/>
                </a:lnTo>
                <a:lnTo>
                  <a:pt x="219" y="379"/>
                </a:lnTo>
                <a:lnTo>
                  <a:pt x="178" y="456"/>
                </a:lnTo>
                <a:lnTo>
                  <a:pt x="166" y="485"/>
                </a:lnTo>
                <a:lnTo>
                  <a:pt x="142" y="544"/>
                </a:lnTo>
                <a:lnTo>
                  <a:pt x="101" y="645"/>
                </a:lnTo>
                <a:lnTo>
                  <a:pt x="24" y="858"/>
                </a:lnTo>
                <a:lnTo>
                  <a:pt x="0" y="935"/>
                </a:lnTo>
              </a:path>
            </a:pathLst>
          </a:custGeom>
          <a:noFill/>
          <a:ln w="7938"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452" name="Freeform 20"/>
          <p:cNvSpPr>
            <a:spLocks/>
          </p:cNvSpPr>
          <p:nvPr/>
        </p:nvSpPr>
        <p:spPr bwMode="auto">
          <a:xfrm>
            <a:off x="5184775" y="1530350"/>
            <a:ext cx="3832225" cy="1390650"/>
          </a:xfrm>
          <a:custGeom>
            <a:avLst/>
            <a:gdLst>
              <a:gd name="T0" fmla="*/ 2147483647 w 2414"/>
              <a:gd name="T1" fmla="*/ 2147483647 h 876"/>
              <a:gd name="T2" fmla="*/ 2147483647 w 2414"/>
              <a:gd name="T3" fmla="*/ 2147483647 h 876"/>
              <a:gd name="T4" fmla="*/ 2147483647 w 2414"/>
              <a:gd name="T5" fmla="*/ 2147483647 h 876"/>
              <a:gd name="T6" fmla="*/ 2147483647 w 2414"/>
              <a:gd name="T7" fmla="*/ 2147483647 h 876"/>
              <a:gd name="T8" fmla="*/ 2147483647 w 2414"/>
              <a:gd name="T9" fmla="*/ 2147483647 h 876"/>
              <a:gd name="T10" fmla="*/ 2147483647 w 2414"/>
              <a:gd name="T11" fmla="*/ 2147483647 h 876"/>
              <a:gd name="T12" fmla="*/ 2147483647 w 2414"/>
              <a:gd name="T13" fmla="*/ 2147483647 h 876"/>
              <a:gd name="T14" fmla="*/ 2147483647 w 2414"/>
              <a:gd name="T15" fmla="*/ 2147483647 h 876"/>
              <a:gd name="T16" fmla="*/ 2147483647 w 2414"/>
              <a:gd name="T17" fmla="*/ 2147483647 h 876"/>
              <a:gd name="T18" fmla="*/ 2147483647 w 2414"/>
              <a:gd name="T19" fmla="*/ 2147483647 h 876"/>
              <a:gd name="T20" fmla="*/ 2147483647 w 2414"/>
              <a:gd name="T21" fmla="*/ 2147483647 h 876"/>
              <a:gd name="T22" fmla="*/ 2147483647 w 2414"/>
              <a:gd name="T23" fmla="*/ 2147483647 h 876"/>
              <a:gd name="T24" fmla="*/ 2147483647 w 2414"/>
              <a:gd name="T25" fmla="*/ 2147483647 h 876"/>
              <a:gd name="T26" fmla="*/ 2147483647 w 2414"/>
              <a:gd name="T27" fmla="*/ 2147483647 h 876"/>
              <a:gd name="T28" fmla="*/ 2147483647 w 2414"/>
              <a:gd name="T29" fmla="*/ 2147483647 h 876"/>
              <a:gd name="T30" fmla="*/ 2147483647 w 2414"/>
              <a:gd name="T31" fmla="*/ 2147483647 h 876"/>
              <a:gd name="T32" fmla="*/ 2147483647 w 2414"/>
              <a:gd name="T33" fmla="*/ 2147483647 h 876"/>
              <a:gd name="T34" fmla="*/ 2147483647 w 2414"/>
              <a:gd name="T35" fmla="*/ 2147483647 h 876"/>
              <a:gd name="T36" fmla="*/ 2147483647 w 2414"/>
              <a:gd name="T37" fmla="*/ 2147483647 h 876"/>
              <a:gd name="T38" fmla="*/ 2147483647 w 2414"/>
              <a:gd name="T39" fmla="*/ 2147483647 h 876"/>
              <a:gd name="T40" fmla="*/ 2147483647 w 2414"/>
              <a:gd name="T41" fmla="*/ 2147483647 h 876"/>
              <a:gd name="T42" fmla="*/ 2147483647 w 2414"/>
              <a:gd name="T43" fmla="*/ 2147483647 h 876"/>
              <a:gd name="T44" fmla="*/ 2147483647 w 2414"/>
              <a:gd name="T45" fmla="*/ 2147483647 h 876"/>
              <a:gd name="T46" fmla="*/ 2147483647 w 2414"/>
              <a:gd name="T47" fmla="*/ 2147483647 h 876"/>
              <a:gd name="T48" fmla="*/ 2147483647 w 2414"/>
              <a:gd name="T49" fmla="*/ 2147483647 h 876"/>
              <a:gd name="T50" fmla="*/ 2147483647 w 2414"/>
              <a:gd name="T51" fmla="*/ 2147483647 h 876"/>
              <a:gd name="T52" fmla="*/ 2147483647 w 2414"/>
              <a:gd name="T53" fmla="*/ 2147483647 h 876"/>
              <a:gd name="T54" fmla="*/ 2147483647 w 2414"/>
              <a:gd name="T55" fmla="*/ 2147483647 h 876"/>
              <a:gd name="T56" fmla="*/ 2147483647 w 2414"/>
              <a:gd name="T57" fmla="*/ 2147483647 h 876"/>
              <a:gd name="T58" fmla="*/ 2147483647 w 2414"/>
              <a:gd name="T59" fmla="*/ 2147483647 h 876"/>
              <a:gd name="T60" fmla="*/ 2147483647 w 2414"/>
              <a:gd name="T61" fmla="*/ 2147483647 h 876"/>
              <a:gd name="T62" fmla="*/ 2147483647 w 2414"/>
              <a:gd name="T63" fmla="*/ 2147483647 h 876"/>
              <a:gd name="T64" fmla="*/ 2147483647 w 2414"/>
              <a:gd name="T65" fmla="*/ 2147483647 h 876"/>
              <a:gd name="T66" fmla="*/ 2147483647 w 2414"/>
              <a:gd name="T67" fmla="*/ 0 h 876"/>
              <a:gd name="T68" fmla="*/ 2147483647 w 2414"/>
              <a:gd name="T69" fmla="*/ 0 h 876"/>
              <a:gd name="T70" fmla="*/ 2147483647 w 2414"/>
              <a:gd name="T71" fmla="*/ 0 h 876"/>
              <a:gd name="T72" fmla="*/ 2147483647 w 2414"/>
              <a:gd name="T73" fmla="*/ 0 h 876"/>
              <a:gd name="T74" fmla="*/ 2147483647 w 2414"/>
              <a:gd name="T75" fmla="*/ 0 h 876"/>
              <a:gd name="T76" fmla="*/ 2147483647 w 2414"/>
              <a:gd name="T77" fmla="*/ 0 h 876"/>
              <a:gd name="T78" fmla="*/ 2147483647 w 2414"/>
              <a:gd name="T79" fmla="*/ 2147483647 h 876"/>
              <a:gd name="T80" fmla="*/ 2147483647 w 2414"/>
              <a:gd name="T81" fmla="*/ 2147483647 h 876"/>
              <a:gd name="T82" fmla="*/ 2147483647 w 2414"/>
              <a:gd name="T83" fmla="*/ 2147483647 h 876"/>
              <a:gd name="T84" fmla="*/ 2147483647 w 2414"/>
              <a:gd name="T85" fmla="*/ 2147483647 h 876"/>
              <a:gd name="T86" fmla="*/ 2147483647 w 2414"/>
              <a:gd name="T87" fmla="*/ 2147483647 h 876"/>
              <a:gd name="T88" fmla="*/ 2147483647 w 2414"/>
              <a:gd name="T89" fmla="*/ 2147483647 h 876"/>
              <a:gd name="T90" fmla="*/ 2147483647 w 2414"/>
              <a:gd name="T91" fmla="*/ 2147483647 h 876"/>
              <a:gd name="T92" fmla="*/ 2147483647 w 2414"/>
              <a:gd name="T93" fmla="*/ 2147483647 h 876"/>
              <a:gd name="T94" fmla="*/ 2147483647 w 2414"/>
              <a:gd name="T95" fmla="*/ 2147483647 h 876"/>
              <a:gd name="T96" fmla="*/ 2147483647 w 2414"/>
              <a:gd name="T97" fmla="*/ 2147483647 h 876"/>
              <a:gd name="T98" fmla="*/ 2147483647 w 2414"/>
              <a:gd name="T99" fmla="*/ 2147483647 h 876"/>
              <a:gd name="T100" fmla="*/ 2147483647 w 2414"/>
              <a:gd name="T101" fmla="*/ 2147483647 h 876"/>
              <a:gd name="T102" fmla="*/ 2147483647 w 2414"/>
              <a:gd name="T103" fmla="*/ 2147483647 h 876"/>
              <a:gd name="T104" fmla="*/ 2147483647 w 2414"/>
              <a:gd name="T105" fmla="*/ 2147483647 h 876"/>
              <a:gd name="T106" fmla="*/ 2147483647 w 2414"/>
              <a:gd name="T107" fmla="*/ 2147483647 h 876"/>
              <a:gd name="T108" fmla="*/ 2147483647 w 2414"/>
              <a:gd name="T109" fmla="*/ 2147483647 h 87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414"/>
              <a:gd name="T166" fmla="*/ 0 h 876"/>
              <a:gd name="T167" fmla="*/ 2414 w 2414"/>
              <a:gd name="T168" fmla="*/ 876 h 87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414" h="876">
                <a:moveTo>
                  <a:pt x="2414" y="663"/>
                </a:moveTo>
                <a:lnTo>
                  <a:pt x="2379" y="651"/>
                </a:lnTo>
                <a:lnTo>
                  <a:pt x="2343" y="639"/>
                </a:lnTo>
                <a:lnTo>
                  <a:pt x="2308" y="633"/>
                </a:lnTo>
                <a:lnTo>
                  <a:pt x="2278" y="621"/>
                </a:lnTo>
                <a:lnTo>
                  <a:pt x="2242" y="610"/>
                </a:lnTo>
                <a:lnTo>
                  <a:pt x="2213" y="598"/>
                </a:lnTo>
                <a:lnTo>
                  <a:pt x="2183" y="592"/>
                </a:lnTo>
                <a:lnTo>
                  <a:pt x="2153" y="580"/>
                </a:lnTo>
                <a:lnTo>
                  <a:pt x="2124" y="568"/>
                </a:lnTo>
                <a:lnTo>
                  <a:pt x="2100" y="556"/>
                </a:lnTo>
                <a:lnTo>
                  <a:pt x="2070" y="550"/>
                </a:lnTo>
                <a:lnTo>
                  <a:pt x="2047" y="539"/>
                </a:lnTo>
                <a:lnTo>
                  <a:pt x="2017" y="527"/>
                </a:lnTo>
                <a:lnTo>
                  <a:pt x="1993" y="515"/>
                </a:lnTo>
                <a:lnTo>
                  <a:pt x="1970" y="509"/>
                </a:lnTo>
                <a:lnTo>
                  <a:pt x="1946" y="497"/>
                </a:lnTo>
                <a:lnTo>
                  <a:pt x="1922" y="485"/>
                </a:lnTo>
                <a:lnTo>
                  <a:pt x="1898" y="479"/>
                </a:lnTo>
                <a:lnTo>
                  <a:pt x="1875" y="468"/>
                </a:lnTo>
                <a:lnTo>
                  <a:pt x="1851" y="462"/>
                </a:lnTo>
                <a:lnTo>
                  <a:pt x="1833" y="450"/>
                </a:lnTo>
                <a:lnTo>
                  <a:pt x="1809" y="444"/>
                </a:lnTo>
                <a:lnTo>
                  <a:pt x="1792" y="432"/>
                </a:lnTo>
                <a:lnTo>
                  <a:pt x="1774" y="426"/>
                </a:lnTo>
                <a:lnTo>
                  <a:pt x="1750" y="414"/>
                </a:lnTo>
                <a:lnTo>
                  <a:pt x="1732" y="408"/>
                </a:lnTo>
                <a:lnTo>
                  <a:pt x="1714" y="397"/>
                </a:lnTo>
                <a:lnTo>
                  <a:pt x="1697" y="391"/>
                </a:lnTo>
                <a:lnTo>
                  <a:pt x="1679" y="379"/>
                </a:lnTo>
                <a:lnTo>
                  <a:pt x="1661" y="373"/>
                </a:lnTo>
                <a:lnTo>
                  <a:pt x="1643" y="367"/>
                </a:lnTo>
                <a:lnTo>
                  <a:pt x="1625" y="355"/>
                </a:lnTo>
                <a:lnTo>
                  <a:pt x="1608" y="349"/>
                </a:lnTo>
                <a:lnTo>
                  <a:pt x="1596" y="343"/>
                </a:lnTo>
                <a:lnTo>
                  <a:pt x="1578" y="332"/>
                </a:lnTo>
                <a:lnTo>
                  <a:pt x="1560" y="326"/>
                </a:lnTo>
                <a:lnTo>
                  <a:pt x="1548" y="320"/>
                </a:lnTo>
                <a:lnTo>
                  <a:pt x="1531" y="314"/>
                </a:lnTo>
                <a:lnTo>
                  <a:pt x="1519" y="302"/>
                </a:lnTo>
                <a:lnTo>
                  <a:pt x="1501" y="296"/>
                </a:lnTo>
                <a:lnTo>
                  <a:pt x="1489" y="290"/>
                </a:lnTo>
                <a:lnTo>
                  <a:pt x="1477" y="284"/>
                </a:lnTo>
                <a:lnTo>
                  <a:pt x="1459" y="278"/>
                </a:lnTo>
                <a:lnTo>
                  <a:pt x="1447" y="272"/>
                </a:lnTo>
                <a:lnTo>
                  <a:pt x="1436" y="261"/>
                </a:lnTo>
                <a:lnTo>
                  <a:pt x="1424" y="255"/>
                </a:lnTo>
                <a:lnTo>
                  <a:pt x="1412" y="249"/>
                </a:lnTo>
                <a:lnTo>
                  <a:pt x="1394" y="243"/>
                </a:lnTo>
                <a:lnTo>
                  <a:pt x="1382" y="237"/>
                </a:lnTo>
                <a:lnTo>
                  <a:pt x="1370" y="231"/>
                </a:lnTo>
                <a:lnTo>
                  <a:pt x="1358" y="225"/>
                </a:lnTo>
                <a:lnTo>
                  <a:pt x="1347" y="219"/>
                </a:lnTo>
                <a:lnTo>
                  <a:pt x="1335" y="213"/>
                </a:lnTo>
                <a:lnTo>
                  <a:pt x="1329" y="207"/>
                </a:lnTo>
                <a:lnTo>
                  <a:pt x="1317" y="207"/>
                </a:lnTo>
                <a:lnTo>
                  <a:pt x="1305" y="202"/>
                </a:lnTo>
                <a:lnTo>
                  <a:pt x="1293" y="196"/>
                </a:lnTo>
                <a:lnTo>
                  <a:pt x="1281" y="190"/>
                </a:lnTo>
                <a:lnTo>
                  <a:pt x="1275" y="184"/>
                </a:lnTo>
                <a:lnTo>
                  <a:pt x="1264" y="178"/>
                </a:lnTo>
                <a:lnTo>
                  <a:pt x="1252" y="172"/>
                </a:lnTo>
                <a:lnTo>
                  <a:pt x="1240" y="172"/>
                </a:lnTo>
                <a:lnTo>
                  <a:pt x="1234" y="166"/>
                </a:lnTo>
                <a:lnTo>
                  <a:pt x="1222" y="160"/>
                </a:lnTo>
                <a:lnTo>
                  <a:pt x="1216" y="154"/>
                </a:lnTo>
                <a:lnTo>
                  <a:pt x="1204" y="154"/>
                </a:lnTo>
                <a:lnTo>
                  <a:pt x="1192" y="148"/>
                </a:lnTo>
                <a:lnTo>
                  <a:pt x="1186" y="142"/>
                </a:lnTo>
                <a:lnTo>
                  <a:pt x="1175" y="136"/>
                </a:lnTo>
                <a:lnTo>
                  <a:pt x="1169" y="136"/>
                </a:lnTo>
                <a:lnTo>
                  <a:pt x="1163" y="131"/>
                </a:lnTo>
                <a:lnTo>
                  <a:pt x="1151" y="125"/>
                </a:lnTo>
                <a:lnTo>
                  <a:pt x="1145" y="125"/>
                </a:lnTo>
                <a:lnTo>
                  <a:pt x="1133" y="119"/>
                </a:lnTo>
                <a:lnTo>
                  <a:pt x="1127" y="119"/>
                </a:lnTo>
                <a:lnTo>
                  <a:pt x="1121" y="113"/>
                </a:lnTo>
                <a:lnTo>
                  <a:pt x="1109" y="107"/>
                </a:lnTo>
                <a:lnTo>
                  <a:pt x="1103" y="107"/>
                </a:lnTo>
                <a:lnTo>
                  <a:pt x="1097" y="101"/>
                </a:lnTo>
                <a:lnTo>
                  <a:pt x="1086" y="101"/>
                </a:lnTo>
                <a:lnTo>
                  <a:pt x="1080" y="95"/>
                </a:lnTo>
                <a:lnTo>
                  <a:pt x="1074" y="95"/>
                </a:lnTo>
                <a:lnTo>
                  <a:pt x="1068" y="89"/>
                </a:lnTo>
                <a:lnTo>
                  <a:pt x="1056" y="89"/>
                </a:lnTo>
                <a:lnTo>
                  <a:pt x="1050" y="83"/>
                </a:lnTo>
                <a:lnTo>
                  <a:pt x="1044" y="83"/>
                </a:lnTo>
                <a:lnTo>
                  <a:pt x="1038" y="77"/>
                </a:lnTo>
                <a:lnTo>
                  <a:pt x="1032" y="77"/>
                </a:lnTo>
                <a:lnTo>
                  <a:pt x="1020" y="71"/>
                </a:lnTo>
                <a:lnTo>
                  <a:pt x="1014" y="71"/>
                </a:lnTo>
                <a:lnTo>
                  <a:pt x="1008" y="71"/>
                </a:lnTo>
                <a:lnTo>
                  <a:pt x="1003" y="66"/>
                </a:lnTo>
                <a:lnTo>
                  <a:pt x="997" y="66"/>
                </a:lnTo>
                <a:lnTo>
                  <a:pt x="991" y="60"/>
                </a:lnTo>
                <a:lnTo>
                  <a:pt x="985" y="60"/>
                </a:lnTo>
                <a:lnTo>
                  <a:pt x="979" y="60"/>
                </a:lnTo>
                <a:lnTo>
                  <a:pt x="973" y="54"/>
                </a:lnTo>
                <a:lnTo>
                  <a:pt x="967" y="54"/>
                </a:lnTo>
                <a:lnTo>
                  <a:pt x="961" y="48"/>
                </a:lnTo>
                <a:lnTo>
                  <a:pt x="955" y="48"/>
                </a:lnTo>
                <a:lnTo>
                  <a:pt x="949" y="48"/>
                </a:lnTo>
                <a:lnTo>
                  <a:pt x="943" y="48"/>
                </a:lnTo>
                <a:lnTo>
                  <a:pt x="937" y="42"/>
                </a:lnTo>
                <a:lnTo>
                  <a:pt x="931" y="42"/>
                </a:lnTo>
                <a:lnTo>
                  <a:pt x="925" y="42"/>
                </a:lnTo>
                <a:lnTo>
                  <a:pt x="919" y="36"/>
                </a:lnTo>
                <a:lnTo>
                  <a:pt x="914" y="36"/>
                </a:lnTo>
                <a:lnTo>
                  <a:pt x="908" y="36"/>
                </a:lnTo>
                <a:lnTo>
                  <a:pt x="902" y="36"/>
                </a:lnTo>
                <a:lnTo>
                  <a:pt x="902" y="30"/>
                </a:lnTo>
                <a:lnTo>
                  <a:pt x="896" y="30"/>
                </a:lnTo>
                <a:lnTo>
                  <a:pt x="890" y="30"/>
                </a:lnTo>
                <a:lnTo>
                  <a:pt x="884" y="30"/>
                </a:lnTo>
                <a:lnTo>
                  <a:pt x="878" y="24"/>
                </a:lnTo>
                <a:lnTo>
                  <a:pt x="872" y="24"/>
                </a:lnTo>
                <a:lnTo>
                  <a:pt x="866" y="24"/>
                </a:lnTo>
                <a:lnTo>
                  <a:pt x="860" y="18"/>
                </a:lnTo>
                <a:lnTo>
                  <a:pt x="854" y="18"/>
                </a:lnTo>
                <a:lnTo>
                  <a:pt x="848" y="18"/>
                </a:lnTo>
                <a:lnTo>
                  <a:pt x="842" y="18"/>
                </a:lnTo>
                <a:lnTo>
                  <a:pt x="836" y="18"/>
                </a:lnTo>
                <a:lnTo>
                  <a:pt x="831" y="12"/>
                </a:lnTo>
                <a:lnTo>
                  <a:pt x="825" y="12"/>
                </a:lnTo>
                <a:lnTo>
                  <a:pt x="819" y="12"/>
                </a:lnTo>
                <a:lnTo>
                  <a:pt x="813" y="12"/>
                </a:lnTo>
                <a:lnTo>
                  <a:pt x="807" y="12"/>
                </a:lnTo>
                <a:lnTo>
                  <a:pt x="801" y="6"/>
                </a:lnTo>
                <a:lnTo>
                  <a:pt x="795" y="6"/>
                </a:lnTo>
                <a:lnTo>
                  <a:pt x="789" y="6"/>
                </a:lnTo>
                <a:lnTo>
                  <a:pt x="783" y="6"/>
                </a:lnTo>
                <a:lnTo>
                  <a:pt x="777" y="6"/>
                </a:lnTo>
                <a:lnTo>
                  <a:pt x="771" y="6"/>
                </a:lnTo>
                <a:lnTo>
                  <a:pt x="765" y="6"/>
                </a:lnTo>
                <a:lnTo>
                  <a:pt x="759" y="6"/>
                </a:lnTo>
                <a:lnTo>
                  <a:pt x="759" y="0"/>
                </a:lnTo>
                <a:lnTo>
                  <a:pt x="753" y="0"/>
                </a:lnTo>
                <a:lnTo>
                  <a:pt x="747" y="0"/>
                </a:lnTo>
                <a:lnTo>
                  <a:pt x="742" y="0"/>
                </a:lnTo>
                <a:lnTo>
                  <a:pt x="736" y="0"/>
                </a:lnTo>
                <a:lnTo>
                  <a:pt x="730" y="0"/>
                </a:lnTo>
                <a:lnTo>
                  <a:pt x="724" y="0"/>
                </a:lnTo>
                <a:lnTo>
                  <a:pt x="718" y="0"/>
                </a:lnTo>
                <a:lnTo>
                  <a:pt x="712" y="0"/>
                </a:lnTo>
                <a:lnTo>
                  <a:pt x="706" y="0"/>
                </a:lnTo>
                <a:lnTo>
                  <a:pt x="700" y="0"/>
                </a:lnTo>
                <a:lnTo>
                  <a:pt x="694" y="0"/>
                </a:lnTo>
                <a:lnTo>
                  <a:pt x="688" y="0"/>
                </a:lnTo>
                <a:lnTo>
                  <a:pt x="682" y="0"/>
                </a:lnTo>
                <a:lnTo>
                  <a:pt x="676" y="0"/>
                </a:lnTo>
                <a:lnTo>
                  <a:pt x="670" y="0"/>
                </a:lnTo>
                <a:lnTo>
                  <a:pt x="664" y="0"/>
                </a:lnTo>
                <a:lnTo>
                  <a:pt x="658" y="0"/>
                </a:lnTo>
                <a:lnTo>
                  <a:pt x="653" y="0"/>
                </a:lnTo>
                <a:lnTo>
                  <a:pt x="647" y="0"/>
                </a:lnTo>
                <a:lnTo>
                  <a:pt x="641" y="0"/>
                </a:lnTo>
                <a:lnTo>
                  <a:pt x="635" y="6"/>
                </a:lnTo>
                <a:lnTo>
                  <a:pt x="629" y="6"/>
                </a:lnTo>
                <a:lnTo>
                  <a:pt x="623" y="6"/>
                </a:lnTo>
                <a:lnTo>
                  <a:pt x="617" y="6"/>
                </a:lnTo>
                <a:lnTo>
                  <a:pt x="611" y="6"/>
                </a:lnTo>
                <a:lnTo>
                  <a:pt x="605" y="6"/>
                </a:lnTo>
                <a:lnTo>
                  <a:pt x="599" y="6"/>
                </a:lnTo>
                <a:lnTo>
                  <a:pt x="599" y="12"/>
                </a:lnTo>
                <a:lnTo>
                  <a:pt x="593" y="12"/>
                </a:lnTo>
                <a:lnTo>
                  <a:pt x="587" y="12"/>
                </a:lnTo>
                <a:lnTo>
                  <a:pt x="581" y="12"/>
                </a:lnTo>
                <a:lnTo>
                  <a:pt x="575" y="12"/>
                </a:lnTo>
                <a:lnTo>
                  <a:pt x="575" y="18"/>
                </a:lnTo>
                <a:lnTo>
                  <a:pt x="569" y="18"/>
                </a:lnTo>
                <a:lnTo>
                  <a:pt x="564" y="18"/>
                </a:lnTo>
                <a:lnTo>
                  <a:pt x="558" y="18"/>
                </a:lnTo>
                <a:lnTo>
                  <a:pt x="558" y="24"/>
                </a:lnTo>
                <a:lnTo>
                  <a:pt x="552" y="24"/>
                </a:lnTo>
                <a:lnTo>
                  <a:pt x="546" y="24"/>
                </a:lnTo>
                <a:lnTo>
                  <a:pt x="540" y="24"/>
                </a:lnTo>
                <a:lnTo>
                  <a:pt x="540" y="30"/>
                </a:lnTo>
                <a:lnTo>
                  <a:pt x="534" y="30"/>
                </a:lnTo>
                <a:lnTo>
                  <a:pt x="528" y="30"/>
                </a:lnTo>
                <a:lnTo>
                  <a:pt x="522" y="30"/>
                </a:lnTo>
                <a:lnTo>
                  <a:pt x="522" y="36"/>
                </a:lnTo>
                <a:lnTo>
                  <a:pt x="516" y="36"/>
                </a:lnTo>
                <a:lnTo>
                  <a:pt x="510" y="36"/>
                </a:lnTo>
                <a:lnTo>
                  <a:pt x="510" y="42"/>
                </a:lnTo>
                <a:lnTo>
                  <a:pt x="504" y="42"/>
                </a:lnTo>
                <a:lnTo>
                  <a:pt x="498" y="42"/>
                </a:lnTo>
                <a:lnTo>
                  <a:pt x="498" y="48"/>
                </a:lnTo>
                <a:lnTo>
                  <a:pt x="492" y="48"/>
                </a:lnTo>
                <a:lnTo>
                  <a:pt x="486" y="48"/>
                </a:lnTo>
                <a:lnTo>
                  <a:pt x="486" y="54"/>
                </a:lnTo>
                <a:lnTo>
                  <a:pt x="481" y="54"/>
                </a:lnTo>
                <a:lnTo>
                  <a:pt x="475" y="54"/>
                </a:lnTo>
                <a:lnTo>
                  <a:pt x="475" y="60"/>
                </a:lnTo>
                <a:lnTo>
                  <a:pt x="469" y="60"/>
                </a:lnTo>
                <a:lnTo>
                  <a:pt x="463" y="60"/>
                </a:lnTo>
                <a:lnTo>
                  <a:pt x="463" y="66"/>
                </a:lnTo>
                <a:lnTo>
                  <a:pt x="457" y="66"/>
                </a:lnTo>
                <a:lnTo>
                  <a:pt x="457" y="71"/>
                </a:lnTo>
                <a:lnTo>
                  <a:pt x="451" y="71"/>
                </a:lnTo>
                <a:lnTo>
                  <a:pt x="445" y="71"/>
                </a:lnTo>
                <a:lnTo>
                  <a:pt x="445" y="77"/>
                </a:lnTo>
                <a:lnTo>
                  <a:pt x="439" y="77"/>
                </a:lnTo>
                <a:lnTo>
                  <a:pt x="439" y="83"/>
                </a:lnTo>
                <a:lnTo>
                  <a:pt x="433" y="83"/>
                </a:lnTo>
                <a:lnTo>
                  <a:pt x="427" y="83"/>
                </a:lnTo>
                <a:lnTo>
                  <a:pt x="427" y="89"/>
                </a:lnTo>
                <a:lnTo>
                  <a:pt x="421" y="89"/>
                </a:lnTo>
                <a:lnTo>
                  <a:pt x="421" y="95"/>
                </a:lnTo>
                <a:lnTo>
                  <a:pt x="415" y="95"/>
                </a:lnTo>
                <a:lnTo>
                  <a:pt x="409" y="101"/>
                </a:lnTo>
                <a:lnTo>
                  <a:pt x="403" y="101"/>
                </a:lnTo>
                <a:lnTo>
                  <a:pt x="403" y="107"/>
                </a:lnTo>
                <a:lnTo>
                  <a:pt x="397" y="107"/>
                </a:lnTo>
                <a:lnTo>
                  <a:pt x="397" y="113"/>
                </a:lnTo>
                <a:lnTo>
                  <a:pt x="386" y="119"/>
                </a:lnTo>
                <a:lnTo>
                  <a:pt x="285" y="237"/>
                </a:lnTo>
                <a:lnTo>
                  <a:pt x="219" y="332"/>
                </a:lnTo>
                <a:lnTo>
                  <a:pt x="178" y="403"/>
                </a:lnTo>
                <a:lnTo>
                  <a:pt x="166" y="438"/>
                </a:lnTo>
                <a:lnTo>
                  <a:pt x="142" y="491"/>
                </a:lnTo>
                <a:lnTo>
                  <a:pt x="101" y="586"/>
                </a:lnTo>
                <a:lnTo>
                  <a:pt x="24" y="799"/>
                </a:lnTo>
                <a:lnTo>
                  <a:pt x="0" y="876"/>
                </a:lnTo>
              </a:path>
            </a:pathLst>
          </a:custGeom>
          <a:noFill/>
          <a:ln w="7938"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453" name="Freeform 21"/>
          <p:cNvSpPr>
            <a:spLocks/>
          </p:cNvSpPr>
          <p:nvPr/>
        </p:nvSpPr>
        <p:spPr bwMode="auto">
          <a:xfrm>
            <a:off x="5184775" y="1616075"/>
            <a:ext cx="3832225" cy="1304925"/>
          </a:xfrm>
          <a:custGeom>
            <a:avLst/>
            <a:gdLst>
              <a:gd name="T0" fmla="*/ 2147483647 w 2414"/>
              <a:gd name="T1" fmla="*/ 2147483647 h 822"/>
              <a:gd name="T2" fmla="*/ 2147483647 w 2414"/>
              <a:gd name="T3" fmla="*/ 2147483647 h 822"/>
              <a:gd name="T4" fmla="*/ 2147483647 w 2414"/>
              <a:gd name="T5" fmla="*/ 2147483647 h 822"/>
              <a:gd name="T6" fmla="*/ 2147483647 w 2414"/>
              <a:gd name="T7" fmla="*/ 2147483647 h 822"/>
              <a:gd name="T8" fmla="*/ 2147483647 w 2414"/>
              <a:gd name="T9" fmla="*/ 2147483647 h 822"/>
              <a:gd name="T10" fmla="*/ 2147483647 w 2414"/>
              <a:gd name="T11" fmla="*/ 2147483647 h 822"/>
              <a:gd name="T12" fmla="*/ 2147483647 w 2414"/>
              <a:gd name="T13" fmla="*/ 2147483647 h 822"/>
              <a:gd name="T14" fmla="*/ 2147483647 w 2414"/>
              <a:gd name="T15" fmla="*/ 2147483647 h 822"/>
              <a:gd name="T16" fmla="*/ 2147483647 w 2414"/>
              <a:gd name="T17" fmla="*/ 2147483647 h 822"/>
              <a:gd name="T18" fmla="*/ 2147483647 w 2414"/>
              <a:gd name="T19" fmla="*/ 2147483647 h 822"/>
              <a:gd name="T20" fmla="*/ 2147483647 w 2414"/>
              <a:gd name="T21" fmla="*/ 2147483647 h 822"/>
              <a:gd name="T22" fmla="*/ 2147483647 w 2414"/>
              <a:gd name="T23" fmla="*/ 2147483647 h 822"/>
              <a:gd name="T24" fmla="*/ 2147483647 w 2414"/>
              <a:gd name="T25" fmla="*/ 2147483647 h 822"/>
              <a:gd name="T26" fmla="*/ 2147483647 w 2414"/>
              <a:gd name="T27" fmla="*/ 2147483647 h 822"/>
              <a:gd name="T28" fmla="*/ 2147483647 w 2414"/>
              <a:gd name="T29" fmla="*/ 2147483647 h 822"/>
              <a:gd name="T30" fmla="*/ 2147483647 w 2414"/>
              <a:gd name="T31" fmla="*/ 2147483647 h 822"/>
              <a:gd name="T32" fmla="*/ 2147483647 w 2414"/>
              <a:gd name="T33" fmla="*/ 2147483647 h 822"/>
              <a:gd name="T34" fmla="*/ 2147483647 w 2414"/>
              <a:gd name="T35" fmla="*/ 2147483647 h 822"/>
              <a:gd name="T36" fmla="*/ 2147483647 w 2414"/>
              <a:gd name="T37" fmla="*/ 2147483647 h 822"/>
              <a:gd name="T38" fmla="*/ 2147483647 w 2414"/>
              <a:gd name="T39" fmla="*/ 2147483647 h 822"/>
              <a:gd name="T40" fmla="*/ 2147483647 w 2414"/>
              <a:gd name="T41" fmla="*/ 2147483647 h 822"/>
              <a:gd name="T42" fmla="*/ 2147483647 w 2414"/>
              <a:gd name="T43" fmla="*/ 2147483647 h 822"/>
              <a:gd name="T44" fmla="*/ 2147483647 w 2414"/>
              <a:gd name="T45" fmla="*/ 2147483647 h 822"/>
              <a:gd name="T46" fmla="*/ 2147483647 w 2414"/>
              <a:gd name="T47" fmla="*/ 2147483647 h 822"/>
              <a:gd name="T48" fmla="*/ 2147483647 w 2414"/>
              <a:gd name="T49" fmla="*/ 2147483647 h 822"/>
              <a:gd name="T50" fmla="*/ 2147483647 w 2414"/>
              <a:gd name="T51" fmla="*/ 2147483647 h 822"/>
              <a:gd name="T52" fmla="*/ 2147483647 w 2414"/>
              <a:gd name="T53" fmla="*/ 2147483647 h 822"/>
              <a:gd name="T54" fmla="*/ 2147483647 w 2414"/>
              <a:gd name="T55" fmla="*/ 2147483647 h 822"/>
              <a:gd name="T56" fmla="*/ 2147483647 w 2414"/>
              <a:gd name="T57" fmla="*/ 2147483647 h 822"/>
              <a:gd name="T58" fmla="*/ 2147483647 w 2414"/>
              <a:gd name="T59" fmla="*/ 2147483647 h 822"/>
              <a:gd name="T60" fmla="*/ 2147483647 w 2414"/>
              <a:gd name="T61" fmla="*/ 2147483647 h 822"/>
              <a:gd name="T62" fmla="*/ 2147483647 w 2414"/>
              <a:gd name="T63" fmla="*/ 2147483647 h 822"/>
              <a:gd name="T64" fmla="*/ 2147483647 w 2414"/>
              <a:gd name="T65" fmla="*/ 2147483647 h 822"/>
              <a:gd name="T66" fmla="*/ 2147483647 w 2414"/>
              <a:gd name="T67" fmla="*/ 2147483647 h 822"/>
              <a:gd name="T68" fmla="*/ 2147483647 w 2414"/>
              <a:gd name="T69" fmla="*/ 2147483647 h 822"/>
              <a:gd name="T70" fmla="*/ 2147483647 w 2414"/>
              <a:gd name="T71" fmla="*/ 0 h 822"/>
              <a:gd name="T72" fmla="*/ 2147483647 w 2414"/>
              <a:gd name="T73" fmla="*/ 0 h 822"/>
              <a:gd name="T74" fmla="*/ 2147483647 w 2414"/>
              <a:gd name="T75" fmla="*/ 0 h 822"/>
              <a:gd name="T76" fmla="*/ 2147483647 w 2414"/>
              <a:gd name="T77" fmla="*/ 0 h 822"/>
              <a:gd name="T78" fmla="*/ 2147483647 w 2414"/>
              <a:gd name="T79" fmla="*/ 0 h 822"/>
              <a:gd name="T80" fmla="*/ 2147483647 w 2414"/>
              <a:gd name="T81" fmla="*/ 2147483647 h 822"/>
              <a:gd name="T82" fmla="*/ 2147483647 w 2414"/>
              <a:gd name="T83" fmla="*/ 2147483647 h 822"/>
              <a:gd name="T84" fmla="*/ 2147483647 w 2414"/>
              <a:gd name="T85" fmla="*/ 2147483647 h 822"/>
              <a:gd name="T86" fmla="*/ 2147483647 w 2414"/>
              <a:gd name="T87" fmla="*/ 2147483647 h 822"/>
              <a:gd name="T88" fmla="*/ 2147483647 w 2414"/>
              <a:gd name="T89" fmla="*/ 2147483647 h 822"/>
              <a:gd name="T90" fmla="*/ 2147483647 w 2414"/>
              <a:gd name="T91" fmla="*/ 2147483647 h 822"/>
              <a:gd name="T92" fmla="*/ 2147483647 w 2414"/>
              <a:gd name="T93" fmla="*/ 2147483647 h 822"/>
              <a:gd name="T94" fmla="*/ 2147483647 w 2414"/>
              <a:gd name="T95" fmla="*/ 2147483647 h 822"/>
              <a:gd name="T96" fmla="*/ 2147483647 w 2414"/>
              <a:gd name="T97" fmla="*/ 2147483647 h 822"/>
              <a:gd name="T98" fmla="*/ 2147483647 w 2414"/>
              <a:gd name="T99" fmla="*/ 2147483647 h 822"/>
              <a:gd name="T100" fmla="*/ 2147483647 w 2414"/>
              <a:gd name="T101" fmla="*/ 2147483647 h 822"/>
              <a:gd name="T102" fmla="*/ 2147483647 w 2414"/>
              <a:gd name="T103" fmla="*/ 2147483647 h 822"/>
              <a:gd name="T104" fmla="*/ 2147483647 w 2414"/>
              <a:gd name="T105" fmla="*/ 2147483647 h 822"/>
              <a:gd name="T106" fmla="*/ 0 w 2414"/>
              <a:gd name="T107" fmla="*/ 2147483647 h 822"/>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2414"/>
              <a:gd name="T163" fmla="*/ 0 h 822"/>
              <a:gd name="T164" fmla="*/ 2414 w 2414"/>
              <a:gd name="T165" fmla="*/ 822 h 822"/>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2414" h="822">
                <a:moveTo>
                  <a:pt x="2414" y="662"/>
                </a:moveTo>
                <a:lnTo>
                  <a:pt x="2379" y="656"/>
                </a:lnTo>
                <a:lnTo>
                  <a:pt x="2343" y="644"/>
                </a:lnTo>
                <a:lnTo>
                  <a:pt x="2308" y="632"/>
                </a:lnTo>
                <a:lnTo>
                  <a:pt x="2278" y="626"/>
                </a:lnTo>
                <a:lnTo>
                  <a:pt x="2242" y="615"/>
                </a:lnTo>
                <a:lnTo>
                  <a:pt x="2213" y="609"/>
                </a:lnTo>
                <a:lnTo>
                  <a:pt x="2183" y="597"/>
                </a:lnTo>
                <a:lnTo>
                  <a:pt x="2153" y="585"/>
                </a:lnTo>
                <a:lnTo>
                  <a:pt x="2124" y="579"/>
                </a:lnTo>
                <a:lnTo>
                  <a:pt x="2100" y="567"/>
                </a:lnTo>
                <a:lnTo>
                  <a:pt x="2070" y="561"/>
                </a:lnTo>
                <a:lnTo>
                  <a:pt x="2047" y="550"/>
                </a:lnTo>
                <a:lnTo>
                  <a:pt x="2017" y="538"/>
                </a:lnTo>
                <a:lnTo>
                  <a:pt x="1993" y="532"/>
                </a:lnTo>
                <a:lnTo>
                  <a:pt x="1970" y="520"/>
                </a:lnTo>
                <a:lnTo>
                  <a:pt x="1946" y="514"/>
                </a:lnTo>
                <a:lnTo>
                  <a:pt x="1922" y="502"/>
                </a:lnTo>
                <a:lnTo>
                  <a:pt x="1898" y="496"/>
                </a:lnTo>
                <a:lnTo>
                  <a:pt x="1875" y="485"/>
                </a:lnTo>
                <a:lnTo>
                  <a:pt x="1851" y="479"/>
                </a:lnTo>
                <a:lnTo>
                  <a:pt x="1833" y="467"/>
                </a:lnTo>
                <a:lnTo>
                  <a:pt x="1809" y="461"/>
                </a:lnTo>
                <a:lnTo>
                  <a:pt x="1792" y="449"/>
                </a:lnTo>
                <a:lnTo>
                  <a:pt x="1774" y="443"/>
                </a:lnTo>
                <a:lnTo>
                  <a:pt x="1750" y="437"/>
                </a:lnTo>
                <a:lnTo>
                  <a:pt x="1732" y="425"/>
                </a:lnTo>
                <a:lnTo>
                  <a:pt x="1714" y="420"/>
                </a:lnTo>
                <a:lnTo>
                  <a:pt x="1697" y="408"/>
                </a:lnTo>
                <a:lnTo>
                  <a:pt x="1679" y="402"/>
                </a:lnTo>
                <a:lnTo>
                  <a:pt x="1661" y="396"/>
                </a:lnTo>
                <a:lnTo>
                  <a:pt x="1643" y="384"/>
                </a:lnTo>
                <a:lnTo>
                  <a:pt x="1625" y="378"/>
                </a:lnTo>
                <a:lnTo>
                  <a:pt x="1608" y="372"/>
                </a:lnTo>
                <a:lnTo>
                  <a:pt x="1596" y="366"/>
                </a:lnTo>
                <a:lnTo>
                  <a:pt x="1578" y="354"/>
                </a:lnTo>
                <a:lnTo>
                  <a:pt x="1560" y="349"/>
                </a:lnTo>
                <a:lnTo>
                  <a:pt x="1548" y="343"/>
                </a:lnTo>
                <a:lnTo>
                  <a:pt x="1531" y="337"/>
                </a:lnTo>
                <a:lnTo>
                  <a:pt x="1519" y="325"/>
                </a:lnTo>
                <a:lnTo>
                  <a:pt x="1501" y="319"/>
                </a:lnTo>
                <a:lnTo>
                  <a:pt x="1489" y="313"/>
                </a:lnTo>
                <a:lnTo>
                  <a:pt x="1477" y="307"/>
                </a:lnTo>
                <a:lnTo>
                  <a:pt x="1459" y="301"/>
                </a:lnTo>
                <a:lnTo>
                  <a:pt x="1447" y="295"/>
                </a:lnTo>
                <a:lnTo>
                  <a:pt x="1436" y="289"/>
                </a:lnTo>
                <a:lnTo>
                  <a:pt x="1424" y="284"/>
                </a:lnTo>
                <a:lnTo>
                  <a:pt x="1412" y="278"/>
                </a:lnTo>
                <a:lnTo>
                  <a:pt x="1394" y="272"/>
                </a:lnTo>
                <a:lnTo>
                  <a:pt x="1382" y="266"/>
                </a:lnTo>
                <a:lnTo>
                  <a:pt x="1370" y="260"/>
                </a:lnTo>
                <a:lnTo>
                  <a:pt x="1358" y="254"/>
                </a:lnTo>
                <a:lnTo>
                  <a:pt x="1347" y="248"/>
                </a:lnTo>
                <a:lnTo>
                  <a:pt x="1335" y="242"/>
                </a:lnTo>
                <a:lnTo>
                  <a:pt x="1329" y="236"/>
                </a:lnTo>
                <a:lnTo>
                  <a:pt x="1317" y="230"/>
                </a:lnTo>
                <a:lnTo>
                  <a:pt x="1305" y="224"/>
                </a:lnTo>
                <a:lnTo>
                  <a:pt x="1293" y="218"/>
                </a:lnTo>
                <a:lnTo>
                  <a:pt x="1281" y="213"/>
                </a:lnTo>
                <a:lnTo>
                  <a:pt x="1275" y="207"/>
                </a:lnTo>
                <a:lnTo>
                  <a:pt x="1264" y="201"/>
                </a:lnTo>
                <a:lnTo>
                  <a:pt x="1252" y="201"/>
                </a:lnTo>
                <a:lnTo>
                  <a:pt x="1240" y="195"/>
                </a:lnTo>
                <a:lnTo>
                  <a:pt x="1234" y="189"/>
                </a:lnTo>
                <a:lnTo>
                  <a:pt x="1222" y="183"/>
                </a:lnTo>
                <a:lnTo>
                  <a:pt x="1216" y="177"/>
                </a:lnTo>
                <a:lnTo>
                  <a:pt x="1204" y="177"/>
                </a:lnTo>
                <a:lnTo>
                  <a:pt x="1192" y="171"/>
                </a:lnTo>
                <a:lnTo>
                  <a:pt x="1186" y="165"/>
                </a:lnTo>
                <a:lnTo>
                  <a:pt x="1175" y="159"/>
                </a:lnTo>
                <a:lnTo>
                  <a:pt x="1169" y="159"/>
                </a:lnTo>
                <a:lnTo>
                  <a:pt x="1163" y="153"/>
                </a:lnTo>
                <a:lnTo>
                  <a:pt x="1151" y="148"/>
                </a:lnTo>
                <a:lnTo>
                  <a:pt x="1145" y="148"/>
                </a:lnTo>
                <a:lnTo>
                  <a:pt x="1133" y="142"/>
                </a:lnTo>
                <a:lnTo>
                  <a:pt x="1127" y="136"/>
                </a:lnTo>
                <a:lnTo>
                  <a:pt x="1121" y="136"/>
                </a:lnTo>
                <a:lnTo>
                  <a:pt x="1109" y="130"/>
                </a:lnTo>
                <a:lnTo>
                  <a:pt x="1103" y="130"/>
                </a:lnTo>
                <a:lnTo>
                  <a:pt x="1097" y="124"/>
                </a:lnTo>
                <a:lnTo>
                  <a:pt x="1086" y="118"/>
                </a:lnTo>
                <a:lnTo>
                  <a:pt x="1080" y="118"/>
                </a:lnTo>
                <a:lnTo>
                  <a:pt x="1074" y="112"/>
                </a:lnTo>
                <a:lnTo>
                  <a:pt x="1068" y="112"/>
                </a:lnTo>
                <a:lnTo>
                  <a:pt x="1056" y="106"/>
                </a:lnTo>
                <a:lnTo>
                  <a:pt x="1050" y="106"/>
                </a:lnTo>
                <a:lnTo>
                  <a:pt x="1044" y="100"/>
                </a:lnTo>
                <a:lnTo>
                  <a:pt x="1038" y="100"/>
                </a:lnTo>
                <a:lnTo>
                  <a:pt x="1032" y="94"/>
                </a:lnTo>
                <a:lnTo>
                  <a:pt x="1020" y="94"/>
                </a:lnTo>
                <a:lnTo>
                  <a:pt x="1014" y="88"/>
                </a:lnTo>
                <a:lnTo>
                  <a:pt x="1008" y="88"/>
                </a:lnTo>
                <a:lnTo>
                  <a:pt x="1003" y="82"/>
                </a:lnTo>
                <a:lnTo>
                  <a:pt x="997" y="82"/>
                </a:lnTo>
                <a:lnTo>
                  <a:pt x="991" y="77"/>
                </a:lnTo>
                <a:lnTo>
                  <a:pt x="985" y="77"/>
                </a:lnTo>
                <a:lnTo>
                  <a:pt x="979" y="77"/>
                </a:lnTo>
                <a:lnTo>
                  <a:pt x="973" y="71"/>
                </a:lnTo>
                <a:lnTo>
                  <a:pt x="967" y="71"/>
                </a:lnTo>
                <a:lnTo>
                  <a:pt x="961" y="65"/>
                </a:lnTo>
                <a:lnTo>
                  <a:pt x="955" y="65"/>
                </a:lnTo>
                <a:lnTo>
                  <a:pt x="949" y="65"/>
                </a:lnTo>
                <a:lnTo>
                  <a:pt x="943" y="59"/>
                </a:lnTo>
                <a:lnTo>
                  <a:pt x="937" y="59"/>
                </a:lnTo>
                <a:lnTo>
                  <a:pt x="931" y="59"/>
                </a:lnTo>
                <a:lnTo>
                  <a:pt x="925" y="53"/>
                </a:lnTo>
                <a:lnTo>
                  <a:pt x="919" y="53"/>
                </a:lnTo>
                <a:lnTo>
                  <a:pt x="914" y="53"/>
                </a:lnTo>
                <a:lnTo>
                  <a:pt x="908" y="47"/>
                </a:lnTo>
                <a:lnTo>
                  <a:pt x="902" y="47"/>
                </a:lnTo>
                <a:lnTo>
                  <a:pt x="896" y="41"/>
                </a:lnTo>
                <a:lnTo>
                  <a:pt x="890" y="41"/>
                </a:lnTo>
                <a:lnTo>
                  <a:pt x="884" y="41"/>
                </a:lnTo>
                <a:lnTo>
                  <a:pt x="878" y="41"/>
                </a:lnTo>
                <a:lnTo>
                  <a:pt x="872" y="35"/>
                </a:lnTo>
                <a:lnTo>
                  <a:pt x="866" y="35"/>
                </a:lnTo>
                <a:lnTo>
                  <a:pt x="860" y="35"/>
                </a:lnTo>
                <a:lnTo>
                  <a:pt x="854" y="29"/>
                </a:lnTo>
                <a:lnTo>
                  <a:pt x="848" y="29"/>
                </a:lnTo>
                <a:lnTo>
                  <a:pt x="842" y="29"/>
                </a:lnTo>
                <a:lnTo>
                  <a:pt x="836" y="23"/>
                </a:lnTo>
                <a:lnTo>
                  <a:pt x="831" y="23"/>
                </a:lnTo>
                <a:lnTo>
                  <a:pt x="825" y="23"/>
                </a:lnTo>
                <a:lnTo>
                  <a:pt x="819" y="23"/>
                </a:lnTo>
                <a:lnTo>
                  <a:pt x="813" y="23"/>
                </a:lnTo>
                <a:lnTo>
                  <a:pt x="807" y="17"/>
                </a:lnTo>
                <a:lnTo>
                  <a:pt x="801" y="17"/>
                </a:lnTo>
                <a:lnTo>
                  <a:pt x="795" y="17"/>
                </a:lnTo>
                <a:lnTo>
                  <a:pt x="789" y="17"/>
                </a:lnTo>
                <a:lnTo>
                  <a:pt x="783" y="12"/>
                </a:lnTo>
                <a:lnTo>
                  <a:pt x="777" y="12"/>
                </a:lnTo>
                <a:lnTo>
                  <a:pt x="771" y="12"/>
                </a:lnTo>
                <a:lnTo>
                  <a:pt x="765" y="12"/>
                </a:lnTo>
                <a:lnTo>
                  <a:pt x="759" y="12"/>
                </a:lnTo>
                <a:lnTo>
                  <a:pt x="753" y="6"/>
                </a:lnTo>
                <a:lnTo>
                  <a:pt x="747" y="6"/>
                </a:lnTo>
                <a:lnTo>
                  <a:pt x="742" y="6"/>
                </a:lnTo>
                <a:lnTo>
                  <a:pt x="736" y="6"/>
                </a:lnTo>
                <a:lnTo>
                  <a:pt x="730" y="6"/>
                </a:lnTo>
                <a:lnTo>
                  <a:pt x="724" y="6"/>
                </a:lnTo>
                <a:lnTo>
                  <a:pt x="718" y="6"/>
                </a:lnTo>
                <a:lnTo>
                  <a:pt x="712" y="0"/>
                </a:lnTo>
                <a:lnTo>
                  <a:pt x="706" y="0"/>
                </a:lnTo>
                <a:lnTo>
                  <a:pt x="700" y="0"/>
                </a:lnTo>
                <a:lnTo>
                  <a:pt x="694" y="0"/>
                </a:lnTo>
                <a:lnTo>
                  <a:pt x="688" y="0"/>
                </a:lnTo>
                <a:lnTo>
                  <a:pt x="682" y="0"/>
                </a:lnTo>
                <a:lnTo>
                  <a:pt x="676" y="0"/>
                </a:lnTo>
                <a:lnTo>
                  <a:pt x="670" y="0"/>
                </a:lnTo>
                <a:lnTo>
                  <a:pt x="664" y="0"/>
                </a:lnTo>
                <a:lnTo>
                  <a:pt x="658" y="0"/>
                </a:lnTo>
                <a:lnTo>
                  <a:pt x="653" y="0"/>
                </a:lnTo>
                <a:lnTo>
                  <a:pt x="647" y="0"/>
                </a:lnTo>
                <a:lnTo>
                  <a:pt x="641" y="0"/>
                </a:lnTo>
                <a:lnTo>
                  <a:pt x="635" y="0"/>
                </a:lnTo>
                <a:lnTo>
                  <a:pt x="629" y="0"/>
                </a:lnTo>
                <a:lnTo>
                  <a:pt x="623" y="0"/>
                </a:lnTo>
                <a:lnTo>
                  <a:pt x="617" y="0"/>
                </a:lnTo>
                <a:lnTo>
                  <a:pt x="611" y="0"/>
                </a:lnTo>
                <a:lnTo>
                  <a:pt x="605" y="0"/>
                </a:lnTo>
                <a:lnTo>
                  <a:pt x="599" y="6"/>
                </a:lnTo>
                <a:lnTo>
                  <a:pt x="593" y="6"/>
                </a:lnTo>
                <a:lnTo>
                  <a:pt x="587" y="6"/>
                </a:lnTo>
                <a:lnTo>
                  <a:pt x="581" y="6"/>
                </a:lnTo>
                <a:lnTo>
                  <a:pt x="575" y="6"/>
                </a:lnTo>
                <a:lnTo>
                  <a:pt x="569" y="6"/>
                </a:lnTo>
                <a:lnTo>
                  <a:pt x="564" y="6"/>
                </a:lnTo>
                <a:lnTo>
                  <a:pt x="564" y="12"/>
                </a:lnTo>
                <a:lnTo>
                  <a:pt x="558" y="12"/>
                </a:lnTo>
                <a:lnTo>
                  <a:pt x="552" y="12"/>
                </a:lnTo>
                <a:lnTo>
                  <a:pt x="546" y="12"/>
                </a:lnTo>
                <a:lnTo>
                  <a:pt x="540" y="12"/>
                </a:lnTo>
                <a:lnTo>
                  <a:pt x="540" y="17"/>
                </a:lnTo>
                <a:lnTo>
                  <a:pt x="534" y="17"/>
                </a:lnTo>
                <a:lnTo>
                  <a:pt x="528" y="17"/>
                </a:lnTo>
                <a:lnTo>
                  <a:pt x="522" y="17"/>
                </a:lnTo>
                <a:lnTo>
                  <a:pt x="522" y="23"/>
                </a:lnTo>
                <a:lnTo>
                  <a:pt x="516" y="23"/>
                </a:lnTo>
                <a:lnTo>
                  <a:pt x="510" y="23"/>
                </a:lnTo>
                <a:lnTo>
                  <a:pt x="504" y="23"/>
                </a:lnTo>
                <a:lnTo>
                  <a:pt x="504" y="29"/>
                </a:lnTo>
                <a:lnTo>
                  <a:pt x="498" y="29"/>
                </a:lnTo>
                <a:lnTo>
                  <a:pt x="492" y="29"/>
                </a:lnTo>
                <a:lnTo>
                  <a:pt x="486" y="35"/>
                </a:lnTo>
                <a:lnTo>
                  <a:pt x="481" y="35"/>
                </a:lnTo>
                <a:lnTo>
                  <a:pt x="475" y="35"/>
                </a:lnTo>
                <a:lnTo>
                  <a:pt x="475" y="41"/>
                </a:lnTo>
                <a:lnTo>
                  <a:pt x="469" y="41"/>
                </a:lnTo>
                <a:lnTo>
                  <a:pt x="463" y="41"/>
                </a:lnTo>
                <a:lnTo>
                  <a:pt x="463" y="47"/>
                </a:lnTo>
                <a:lnTo>
                  <a:pt x="457" y="47"/>
                </a:lnTo>
                <a:lnTo>
                  <a:pt x="451" y="47"/>
                </a:lnTo>
                <a:lnTo>
                  <a:pt x="451" y="53"/>
                </a:lnTo>
                <a:lnTo>
                  <a:pt x="445" y="53"/>
                </a:lnTo>
                <a:lnTo>
                  <a:pt x="439" y="59"/>
                </a:lnTo>
                <a:lnTo>
                  <a:pt x="433" y="59"/>
                </a:lnTo>
                <a:lnTo>
                  <a:pt x="433" y="65"/>
                </a:lnTo>
                <a:lnTo>
                  <a:pt x="427" y="65"/>
                </a:lnTo>
                <a:lnTo>
                  <a:pt x="421" y="65"/>
                </a:lnTo>
                <a:lnTo>
                  <a:pt x="421" y="71"/>
                </a:lnTo>
                <a:lnTo>
                  <a:pt x="415" y="71"/>
                </a:lnTo>
                <a:lnTo>
                  <a:pt x="415" y="77"/>
                </a:lnTo>
                <a:lnTo>
                  <a:pt x="409" y="77"/>
                </a:lnTo>
                <a:lnTo>
                  <a:pt x="403" y="77"/>
                </a:lnTo>
                <a:lnTo>
                  <a:pt x="403" y="82"/>
                </a:lnTo>
                <a:lnTo>
                  <a:pt x="397" y="82"/>
                </a:lnTo>
                <a:lnTo>
                  <a:pt x="397" y="88"/>
                </a:lnTo>
                <a:lnTo>
                  <a:pt x="386" y="94"/>
                </a:lnTo>
                <a:lnTo>
                  <a:pt x="285" y="201"/>
                </a:lnTo>
                <a:lnTo>
                  <a:pt x="219" y="289"/>
                </a:lnTo>
                <a:lnTo>
                  <a:pt x="178" y="360"/>
                </a:lnTo>
                <a:lnTo>
                  <a:pt x="166" y="390"/>
                </a:lnTo>
                <a:lnTo>
                  <a:pt x="142" y="443"/>
                </a:lnTo>
                <a:lnTo>
                  <a:pt x="101" y="538"/>
                </a:lnTo>
                <a:lnTo>
                  <a:pt x="24" y="745"/>
                </a:lnTo>
                <a:lnTo>
                  <a:pt x="0" y="822"/>
                </a:lnTo>
              </a:path>
            </a:pathLst>
          </a:custGeom>
          <a:noFill/>
          <a:ln w="7938"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454" name="Freeform 22"/>
          <p:cNvSpPr>
            <a:spLocks/>
          </p:cNvSpPr>
          <p:nvPr/>
        </p:nvSpPr>
        <p:spPr bwMode="auto">
          <a:xfrm>
            <a:off x="5184775" y="1690688"/>
            <a:ext cx="3832225" cy="1230312"/>
          </a:xfrm>
          <a:custGeom>
            <a:avLst/>
            <a:gdLst>
              <a:gd name="T0" fmla="*/ 2147483647 w 2414"/>
              <a:gd name="T1" fmla="*/ 2147483647 h 775"/>
              <a:gd name="T2" fmla="*/ 2147483647 w 2414"/>
              <a:gd name="T3" fmla="*/ 2147483647 h 775"/>
              <a:gd name="T4" fmla="*/ 2147483647 w 2414"/>
              <a:gd name="T5" fmla="*/ 2147483647 h 775"/>
              <a:gd name="T6" fmla="*/ 2147483647 w 2414"/>
              <a:gd name="T7" fmla="*/ 2147483647 h 775"/>
              <a:gd name="T8" fmla="*/ 2147483647 w 2414"/>
              <a:gd name="T9" fmla="*/ 2147483647 h 775"/>
              <a:gd name="T10" fmla="*/ 2147483647 w 2414"/>
              <a:gd name="T11" fmla="*/ 2147483647 h 775"/>
              <a:gd name="T12" fmla="*/ 2147483647 w 2414"/>
              <a:gd name="T13" fmla="*/ 2147483647 h 775"/>
              <a:gd name="T14" fmla="*/ 2147483647 w 2414"/>
              <a:gd name="T15" fmla="*/ 2147483647 h 775"/>
              <a:gd name="T16" fmla="*/ 2147483647 w 2414"/>
              <a:gd name="T17" fmla="*/ 2147483647 h 775"/>
              <a:gd name="T18" fmla="*/ 2147483647 w 2414"/>
              <a:gd name="T19" fmla="*/ 2147483647 h 775"/>
              <a:gd name="T20" fmla="*/ 2147483647 w 2414"/>
              <a:gd name="T21" fmla="*/ 2147483647 h 775"/>
              <a:gd name="T22" fmla="*/ 2147483647 w 2414"/>
              <a:gd name="T23" fmla="*/ 2147483647 h 775"/>
              <a:gd name="T24" fmla="*/ 2147483647 w 2414"/>
              <a:gd name="T25" fmla="*/ 2147483647 h 775"/>
              <a:gd name="T26" fmla="*/ 2147483647 w 2414"/>
              <a:gd name="T27" fmla="*/ 2147483647 h 775"/>
              <a:gd name="T28" fmla="*/ 2147483647 w 2414"/>
              <a:gd name="T29" fmla="*/ 2147483647 h 775"/>
              <a:gd name="T30" fmla="*/ 2147483647 w 2414"/>
              <a:gd name="T31" fmla="*/ 2147483647 h 775"/>
              <a:gd name="T32" fmla="*/ 2147483647 w 2414"/>
              <a:gd name="T33" fmla="*/ 2147483647 h 775"/>
              <a:gd name="T34" fmla="*/ 2147483647 w 2414"/>
              <a:gd name="T35" fmla="*/ 2147483647 h 775"/>
              <a:gd name="T36" fmla="*/ 2147483647 w 2414"/>
              <a:gd name="T37" fmla="*/ 2147483647 h 775"/>
              <a:gd name="T38" fmla="*/ 2147483647 w 2414"/>
              <a:gd name="T39" fmla="*/ 2147483647 h 775"/>
              <a:gd name="T40" fmla="*/ 2147483647 w 2414"/>
              <a:gd name="T41" fmla="*/ 2147483647 h 775"/>
              <a:gd name="T42" fmla="*/ 2147483647 w 2414"/>
              <a:gd name="T43" fmla="*/ 2147483647 h 775"/>
              <a:gd name="T44" fmla="*/ 2147483647 w 2414"/>
              <a:gd name="T45" fmla="*/ 2147483647 h 775"/>
              <a:gd name="T46" fmla="*/ 2147483647 w 2414"/>
              <a:gd name="T47" fmla="*/ 2147483647 h 775"/>
              <a:gd name="T48" fmla="*/ 2147483647 w 2414"/>
              <a:gd name="T49" fmla="*/ 2147483647 h 775"/>
              <a:gd name="T50" fmla="*/ 2147483647 w 2414"/>
              <a:gd name="T51" fmla="*/ 2147483647 h 775"/>
              <a:gd name="T52" fmla="*/ 2147483647 w 2414"/>
              <a:gd name="T53" fmla="*/ 2147483647 h 775"/>
              <a:gd name="T54" fmla="*/ 2147483647 w 2414"/>
              <a:gd name="T55" fmla="*/ 2147483647 h 775"/>
              <a:gd name="T56" fmla="*/ 2147483647 w 2414"/>
              <a:gd name="T57" fmla="*/ 2147483647 h 775"/>
              <a:gd name="T58" fmla="*/ 2147483647 w 2414"/>
              <a:gd name="T59" fmla="*/ 2147483647 h 775"/>
              <a:gd name="T60" fmla="*/ 2147483647 w 2414"/>
              <a:gd name="T61" fmla="*/ 2147483647 h 775"/>
              <a:gd name="T62" fmla="*/ 2147483647 w 2414"/>
              <a:gd name="T63" fmla="*/ 2147483647 h 775"/>
              <a:gd name="T64" fmla="*/ 2147483647 w 2414"/>
              <a:gd name="T65" fmla="*/ 2147483647 h 775"/>
              <a:gd name="T66" fmla="*/ 2147483647 w 2414"/>
              <a:gd name="T67" fmla="*/ 2147483647 h 775"/>
              <a:gd name="T68" fmla="*/ 2147483647 w 2414"/>
              <a:gd name="T69" fmla="*/ 2147483647 h 775"/>
              <a:gd name="T70" fmla="*/ 2147483647 w 2414"/>
              <a:gd name="T71" fmla="*/ 2147483647 h 775"/>
              <a:gd name="T72" fmla="*/ 2147483647 w 2414"/>
              <a:gd name="T73" fmla="*/ 2147483647 h 775"/>
              <a:gd name="T74" fmla="*/ 2147483647 w 2414"/>
              <a:gd name="T75" fmla="*/ 2147483647 h 775"/>
              <a:gd name="T76" fmla="*/ 2147483647 w 2414"/>
              <a:gd name="T77" fmla="*/ 0 h 775"/>
              <a:gd name="T78" fmla="*/ 2147483647 w 2414"/>
              <a:gd name="T79" fmla="*/ 0 h 775"/>
              <a:gd name="T80" fmla="*/ 2147483647 w 2414"/>
              <a:gd name="T81" fmla="*/ 0 h 775"/>
              <a:gd name="T82" fmla="*/ 2147483647 w 2414"/>
              <a:gd name="T83" fmla="*/ 0 h 775"/>
              <a:gd name="T84" fmla="*/ 2147483647 w 2414"/>
              <a:gd name="T85" fmla="*/ 2147483647 h 775"/>
              <a:gd name="T86" fmla="*/ 2147483647 w 2414"/>
              <a:gd name="T87" fmla="*/ 2147483647 h 775"/>
              <a:gd name="T88" fmla="*/ 2147483647 w 2414"/>
              <a:gd name="T89" fmla="*/ 2147483647 h 775"/>
              <a:gd name="T90" fmla="*/ 2147483647 w 2414"/>
              <a:gd name="T91" fmla="*/ 2147483647 h 775"/>
              <a:gd name="T92" fmla="*/ 2147483647 w 2414"/>
              <a:gd name="T93" fmla="*/ 2147483647 h 775"/>
              <a:gd name="T94" fmla="*/ 2147483647 w 2414"/>
              <a:gd name="T95" fmla="*/ 2147483647 h 775"/>
              <a:gd name="T96" fmla="*/ 2147483647 w 2414"/>
              <a:gd name="T97" fmla="*/ 2147483647 h 775"/>
              <a:gd name="T98" fmla="*/ 2147483647 w 2414"/>
              <a:gd name="T99" fmla="*/ 2147483647 h 775"/>
              <a:gd name="T100" fmla="*/ 2147483647 w 2414"/>
              <a:gd name="T101" fmla="*/ 2147483647 h 775"/>
              <a:gd name="T102" fmla="*/ 2147483647 w 2414"/>
              <a:gd name="T103" fmla="*/ 2147483647 h 775"/>
              <a:gd name="T104" fmla="*/ 2147483647 w 2414"/>
              <a:gd name="T105" fmla="*/ 2147483647 h 775"/>
              <a:gd name="T106" fmla="*/ 2147483647 w 2414"/>
              <a:gd name="T107" fmla="*/ 2147483647 h 775"/>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2414"/>
              <a:gd name="T163" fmla="*/ 0 h 775"/>
              <a:gd name="T164" fmla="*/ 2414 w 2414"/>
              <a:gd name="T165" fmla="*/ 775 h 775"/>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2414" h="775">
                <a:moveTo>
                  <a:pt x="2414" y="662"/>
                </a:moveTo>
                <a:lnTo>
                  <a:pt x="2379" y="650"/>
                </a:lnTo>
                <a:lnTo>
                  <a:pt x="2343" y="645"/>
                </a:lnTo>
                <a:lnTo>
                  <a:pt x="2308" y="639"/>
                </a:lnTo>
                <a:lnTo>
                  <a:pt x="2278" y="627"/>
                </a:lnTo>
                <a:lnTo>
                  <a:pt x="2242" y="621"/>
                </a:lnTo>
                <a:lnTo>
                  <a:pt x="2213" y="609"/>
                </a:lnTo>
                <a:lnTo>
                  <a:pt x="2183" y="603"/>
                </a:lnTo>
                <a:lnTo>
                  <a:pt x="2153" y="591"/>
                </a:lnTo>
                <a:lnTo>
                  <a:pt x="2124" y="585"/>
                </a:lnTo>
                <a:lnTo>
                  <a:pt x="2100" y="574"/>
                </a:lnTo>
                <a:lnTo>
                  <a:pt x="2070" y="568"/>
                </a:lnTo>
                <a:lnTo>
                  <a:pt x="2047" y="562"/>
                </a:lnTo>
                <a:lnTo>
                  <a:pt x="2017" y="550"/>
                </a:lnTo>
                <a:lnTo>
                  <a:pt x="1993" y="544"/>
                </a:lnTo>
                <a:lnTo>
                  <a:pt x="1970" y="532"/>
                </a:lnTo>
                <a:lnTo>
                  <a:pt x="1946" y="526"/>
                </a:lnTo>
                <a:lnTo>
                  <a:pt x="1922" y="514"/>
                </a:lnTo>
                <a:lnTo>
                  <a:pt x="1898" y="509"/>
                </a:lnTo>
                <a:lnTo>
                  <a:pt x="1875" y="503"/>
                </a:lnTo>
                <a:lnTo>
                  <a:pt x="1851" y="491"/>
                </a:lnTo>
                <a:lnTo>
                  <a:pt x="1833" y="485"/>
                </a:lnTo>
                <a:lnTo>
                  <a:pt x="1809" y="473"/>
                </a:lnTo>
                <a:lnTo>
                  <a:pt x="1792" y="467"/>
                </a:lnTo>
                <a:lnTo>
                  <a:pt x="1774" y="461"/>
                </a:lnTo>
                <a:lnTo>
                  <a:pt x="1750" y="449"/>
                </a:lnTo>
                <a:lnTo>
                  <a:pt x="1732" y="443"/>
                </a:lnTo>
                <a:lnTo>
                  <a:pt x="1714" y="438"/>
                </a:lnTo>
                <a:lnTo>
                  <a:pt x="1697" y="432"/>
                </a:lnTo>
                <a:lnTo>
                  <a:pt x="1679" y="420"/>
                </a:lnTo>
                <a:lnTo>
                  <a:pt x="1661" y="414"/>
                </a:lnTo>
                <a:lnTo>
                  <a:pt x="1643" y="408"/>
                </a:lnTo>
                <a:lnTo>
                  <a:pt x="1625" y="396"/>
                </a:lnTo>
                <a:lnTo>
                  <a:pt x="1608" y="390"/>
                </a:lnTo>
                <a:lnTo>
                  <a:pt x="1596" y="384"/>
                </a:lnTo>
                <a:lnTo>
                  <a:pt x="1578" y="378"/>
                </a:lnTo>
                <a:lnTo>
                  <a:pt x="1560" y="373"/>
                </a:lnTo>
                <a:lnTo>
                  <a:pt x="1548" y="361"/>
                </a:lnTo>
                <a:lnTo>
                  <a:pt x="1531" y="355"/>
                </a:lnTo>
                <a:lnTo>
                  <a:pt x="1519" y="349"/>
                </a:lnTo>
                <a:lnTo>
                  <a:pt x="1501" y="343"/>
                </a:lnTo>
                <a:lnTo>
                  <a:pt x="1489" y="337"/>
                </a:lnTo>
                <a:lnTo>
                  <a:pt x="1477" y="331"/>
                </a:lnTo>
                <a:lnTo>
                  <a:pt x="1459" y="325"/>
                </a:lnTo>
                <a:lnTo>
                  <a:pt x="1447" y="319"/>
                </a:lnTo>
                <a:lnTo>
                  <a:pt x="1436" y="313"/>
                </a:lnTo>
                <a:lnTo>
                  <a:pt x="1424" y="307"/>
                </a:lnTo>
                <a:lnTo>
                  <a:pt x="1412" y="296"/>
                </a:lnTo>
                <a:lnTo>
                  <a:pt x="1394" y="290"/>
                </a:lnTo>
                <a:lnTo>
                  <a:pt x="1382" y="284"/>
                </a:lnTo>
                <a:lnTo>
                  <a:pt x="1370" y="278"/>
                </a:lnTo>
                <a:lnTo>
                  <a:pt x="1358" y="278"/>
                </a:lnTo>
                <a:lnTo>
                  <a:pt x="1347" y="272"/>
                </a:lnTo>
                <a:lnTo>
                  <a:pt x="1335" y="266"/>
                </a:lnTo>
                <a:lnTo>
                  <a:pt x="1329" y="260"/>
                </a:lnTo>
                <a:lnTo>
                  <a:pt x="1317" y="254"/>
                </a:lnTo>
                <a:lnTo>
                  <a:pt x="1305" y="248"/>
                </a:lnTo>
                <a:lnTo>
                  <a:pt x="1293" y="242"/>
                </a:lnTo>
                <a:lnTo>
                  <a:pt x="1281" y="237"/>
                </a:lnTo>
                <a:lnTo>
                  <a:pt x="1275" y="231"/>
                </a:lnTo>
                <a:lnTo>
                  <a:pt x="1264" y="225"/>
                </a:lnTo>
                <a:lnTo>
                  <a:pt x="1252" y="225"/>
                </a:lnTo>
                <a:lnTo>
                  <a:pt x="1240" y="219"/>
                </a:lnTo>
                <a:lnTo>
                  <a:pt x="1234" y="213"/>
                </a:lnTo>
                <a:lnTo>
                  <a:pt x="1222" y="207"/>
                </a:lnTo>
                <a:lnTo>
                  <a:pt x="1216" y="201"/>
                </a:lnTo>
                <a:lnTo>
                  <a:pt x="1204" y="201"/>
                </a:lnTo>
                <a:lnTo>
                  <a:pt x="1192" y="195"/>
                </a:lnTo>
                <a:lnTo>
                  <a:pt x="1186" y="189"/>
                </a:lnTo>
                <a:lnTo>
                  <a:pt x="1175" y="183"/>
                </a:lnTo>
                <a:lnTo>
                  <a:pt x="1169" y="183"/>
                </a:lnTo>
                <a:lnTo>
                  <a:pt x="1163" y="177"/>
                </a:lnTo>
                <a:lnTo>
                  <a:pt x="1151" y="171"/>
                </a:lnTo>
                <a:lnTo>
                  <a:pt x="1145" y="166"/>
                </a:lnTo>
                <a:lnTo>
                  <a:pt x="1133" y="166"/>
                </a:lnTo>
                <a:lnTo>
                  <a:pt x="1127" y="160"/>
                </a:lnTo>
                <a:lnTo>
                  <a:pt x="1121" y="160"/>
                </a:lnTo>
                <a:lnTo>
                  <a:pt x="1109" y="154"/>
                </a:lnTo>
                <a:lnTo>
                  <a:pt x="1103" y="148"/>
                </a:lnTo>
                <a:lnTo>
                  <a:pt x="1097" y="148"/>
                </a:lnTo>
                <a:lnTo>
                  <a:pt x="1086" y="142"/>
                </a:lnTo>
                <a:lnTo>
                  <a:pt x="1080" y="136"/>
                </a:lnTo>
                <a:lnTo>
                  <a:pt x="1074" y="136"/>
                </a:lnTo>
                <a:lnTo>
                  <a:pt x="1068" y="130"/>
                </a:lnTo>
                <a:lnTo>
                  <a:pt x="1056" y="130"/>
                </a:lnTo>
                <a:lnTo>
                  <a:pt x="1050" y="124"/>
                </a:lnTo>
                <a:lnTo>
                  <a:pt x="1044" y="124"/>
                </a:lnTo>
                <a:lnTo>
                  <a:pt x="1038" y="118"/>
                </a:lnTo>
                <a:lnTo>
                  <a:pt x="1032" y="118"/>
                </a:lnTo>
                <a:lnTo>
                  <a:pt x="1020" y="112"/>
                </a:lnTo>
                <a:lnTo>
                  <a:pt x="1014" y="112"/>
                </a:lnTo>
                <a:lnTo>
                  <a:pt x="1008" y="106"/>
                </a:lnTo>
                <a:lnTo>
                  <a:pt x="1003" y="106"/>
                </a:lnTo>
                <a:lnTo>
                  <a:pt x="997" y="101"/>
                </a:lnTo>
                <a:lnTo>
                  <a:pt x="991" y="101"/>
                </a:lnTo>
                <a:lnTo>
                  <a:pt x="985" y="95"/>
                </a:lnTo>
                <a:lnTo>
                  <a:pt x="979" y="95"/>
                </a:lnTo>
                <a:lnTo>
                  <a:pt x="973" y="89"/>
                </a:lnTo>
                <a:lnTo>
                  <a:pt x="967" y="89"/>
                </a:lnTo>
                <a:lnTo>
                  <a:pt x="961" y="83"/>
                </a:lnTo>
                <a:lnTo>
                  <a:pt x="955" y="83"/>
                </a:lnTo>
                <a:lnTo>
                  <a:pt x="949" y="83"/>
                </a:lnTo>
                <a:lnTo>
                  <a:pt x="943" y="77"/>
                </a:lnTo>
                <a:lnTo>
                  <a:pt x="937" y="77"/>
                </a:lnTo>
                <a:lnTo>
                  <a:pt x="931" y="71"/>
                </a:lnTo>
                <a:lnTo>
                  <a:pt x="925" y="71"/>
                </a:lnTo>
                <a:lnTo>
                  <a:pt x="919" y="71"/>
                </a:lnTo>
                <a:lnTo>
                  <a:pt x="914" y="65"/>
                </a:lnTo>
                <a:lnTo>
                  <a:pt x="908" y="65"/>
                </a:lnTo>
                <a:lnTo>
                  <a:pt x="902" y="65"/>
                </a:lnTo>
                <a:lnTo>
                  <a:pt x="902" y="59"/>
                </a:lnTo>
                <a:lnTo>
                  <a:pt x="896" y="59"/>
                </a:lnTo>
                <a:lnTo>
                  <a:pt x="890" y="59"/>
                </a:lnTo>
                <a:lnTo>
                  <a:pt x="884" y="53"/>
                </a:lnTo>
                <a:lnTo>
                  <a:pt x="878" y="53"/>
                </a:lnTo>
                <a:lnTo>
                  <a:pt x="872" y="53"/>
                </a:lnTo>
                <a:lnTo>
                  <a:pt x="866" y="47"/>
                </a:lnTo>
                <a:lnTo>
                  <a:pt x="860" y="47"/>
                </a:lnTo>
                <a:lnTo>
                  <a:pt x="854" y="47"/>
                </a:lnTo>
                <a:lnTo>
                  <a:pt x="848" y="41"/>
                </a:lnTo>
                <a:lnTo>
                  <a:pt x="842" y="41"/>
                </a:lnTo>
                <a:lnTo>
                  <a:pt x="836" y="41"/>
                </a:lnTo>
                <a:lnTo>
                  <a:pt x="831" y="35"/>
                </a:lnTo>
                <a:lnTo>
                  <a:pt x="825" y="35"/>
                </a:lnTo>
                <a:lnTo>
                  <a:pt x="819" y="35"/>
                </a:lnTo>
                <a:lnTo>
                  <a:pt x="813" y="30"/>
                </a:lnTo>
                <a:lnTo>
                  <a:pt x="807" y="30"/>
                </a:lnTo>
                <a:lnTo>
                  <a:pt x="801" y="30"/>
                </a:lnTo>
                <a:lnTo>
                  <a:pt x="795" y="30"/>
                </a:lnTo>
                <a:lnTo>
                  <a:pt x="795" y="24"/>
                </a:lnTo>
                <a:lnTo>
                  <a:pt x="789" y="24"/>
                </a:lnTo>
                <a:lnTo>
                  <a:pt x="783" y="24"/>
                </a:lnTo>
                <a:lnTo>
                  <a:pt x="777" y="24"/>
                </a:lnTo>
                <a:lnTo>
                  <a:pt x="771" y="24"/>
                </a:lnTo>
                <a:lnTo>
                  <a:pt x="771" y="18"/>
                </a:lnTo>
                <a:lnTo>
                  <a:pt x="765" y="18"/>
                </a:lnTo>
                <a:lnTo>
                  <a:pt x="759" y="18"/>
                </a:lnTo>
                <a:lnTo>
                  <a:pt x="753" y="18"/>
                </a:lnTo>
                <a:lnTo>
                  <a:pt x="747" y="18"/>
                </a:lnTo>
                <a:lnTo>
                  <a:pt x="742" y="12"/>
                </a:lnTo>
                <a:lnTo>
                  <a:pt x="736" y="12"/>
                </a:lnTo>
                <a:lnTo>
                  <a:pt x="730" y="12"/>
                </a:lnTo>
                <a:lnTo>
                  <a:pt x="724" y="12"/>
                </a:lnTo>
                <a:lnTo>
                  <a:pt x="718" y="12"/>
                </a:lnTo>
                <a:lnTo>
                  <a:pt x="712" y="6"/>
                </a:lnTo>
                <a:lnTo>
                  <a:pt x="706" y="6"/>
                </a:lnTo>
                <a:lnTo>
                  <a:pt x="700" y="6"/>
                </a:lnTo>
                <a:lnTo>
                  <a:pt x="694" y="6"/>
                </a:lnTo>
                <a:lnTo>
                  <a:pt x="688" y="6"/>
                </a:lnTo>
                <a:lnTo>
                  <a:pt x="682" y="6"/>
                </a:lnTo>
                <a:lnTo>
                  <a:pt x="676" y="6"/>
                </a:lnTo>
                <a:lnTo>
                  <a:pt x="670" y="6"/>
                </a:lnTo>
                <a:lnTo>
                  <a:pt x="670" y="0"/>
                </a:lnTo>
                <a:lnTo>
                  <a:pt x="664" y="0"/>
                </a:lnTo>
                <a:lnTo>
                  <a:pt x="658" y="0"/>
                </a:lnTo>
                <a:lnTo>
                  <a:pt x="653" y="0"/>
                </a:lnTo>
                <a:lnTo>
                  <a:pt x="647" y="0"/>
                </a:lnTo>
                <a:lnTo>
                  <a:pt x="641" y="0"/>
                </a:lnTo>
                <a:lnTo>
                  <a:pt x="635" y="0"/>
                </a:lnTo>
                <a:lnTo>
                  <a:pt x="629" y="0"/>
                </a:lnTo>
                <a:lnTo>
                  <a:pt x="623" y="0"/>
                </a:lnTo>
                <a:lnTo>
                  <a:pt x="617" y="0"/>
                </a:lnTo>
                <a:lnTo>
                  <a:pt x="611" y="0"/>
                </a:lnTo>
                <a:lnTo>
                  <a:pt x="605" y="0"/>
                </a:lnTo>
                <a:lnTo>
                  <a:pt x="599" y="0"/>
                </a:lnTo>
                <a:lnTo>
                  <a:pt x="593" y="0"/>
                </a:lnTo>
                <a:lnTo>
                  <a:pt x="587" y="0"/>
                </a:lnTo>
                <a:lnTo>
                  <a:pt x="581" y="0"/>
                </a:lnTo>
                <a:lnTo>
                  <a:pt x="575" y="0"/>
                </a:lnTo>
                <a:lnTo>
                  <a:pt x="569" y="6"/>
                </a:lnTo>
                <a:lnTo>
                  <a:pt x="564" y="6"/>
                </a:lnTo>
                <a:lnTo>
                  <a:pt x="558" y="6"/>
                </a:lnTo>
                <a:lnTo>
                  <a:pt x="552" y="6"/>
                </a:lnTo>
                <a:lnTo>
                  <a:pt x="546" y="6"/>
                </a:lnTo>
                <a:lnTo>
                  <a:pt x="540" y="6"/>
                </a:lnTo>
                <a:lnTo>
                  <a:pt x="534" y="6"/>
                </a:lnTo>
                <a:lnTo>
                  <a:pt x="534" y="12"/>
                </a:lnTo>
                <a:lnTo>
                  <a:pt x="528" y="12"/>
                </a:lnTo>
                <a:lnTo>
                  <a:pt x="522" y="12"/>
                </a:lnTo>
                <a:lnTo>
                  <a:pt x="516" y="12"/>
                </a:lnTo>
                <a:lnTo>
                  <a:pt x="510" y="12"/>
                </a:lnTo>
                <a:lnTo>
                  <a:pt x="510" y="18"/>
                </a:lnTo>
                <a:lnTo>
                  <a:pt x="504" y="18"/>
                </a:lnTo>
                <a:lnTo>
                  <a:pt x="498" y="18"/>
                </a:lnTo>
                <a:lnTo>
                  <a:pt x="492" y="18"/>
                </a:lnTo>
                <a:lnTo>
                  <a:pt x="492" y="24"/>
                </a:lnTo>
                <a:lnTo>
                  <a:pt x="486" y="24"/>
                </a:lnTo>
                <a:lnTo>
                  <a:pt x="481" y="24"/>
                </a:lnTo>
                <a:lnTo>
                  <a:pt x="475" y="24"/>
                </a:lnTo>
                <a:lnTo>
                  <a:pt x="475" y="30"/>
                </a:lnTo>
                <a:lnTo>
                  <a:pt x="469" y="30"/>
                </a:lnTo>
                <a:lnTo>
                  <a:pt x="463" y="30"/>
                </a:lnTo>
                <a:lnTo>
                  <a:pt x="457" y="35"/>
                </a:lnTo>
                <a:lnTo>
                  <a:pt x="451" y="35"/>
                </a:lnTo>
                <a:lnTo>
                  <a:pt x="445" y="35"/>
                </a:lnTo>
                <a:lnTo>
                  <a:pt x="445" y="41"/>
                </a:lnTo>
                <a:lnTo>
                  <a:pt x="439" y="41"/>
                </a:lnTo>
                <a:lnTo>
                  <a:pt x="433" y="41"/>
                </a:lnTo>
                <a:lnTo>
                  <a:pt x="433" y="47"/>
                </a:lnTo>
                <a:lnTo>
                  <a:pt x="427" y="47"/>
                </a:lnTo>
                <a:lnTo>
                  <a:pt x="421" y="47"/>
                </a:lnTo>
                <a:lnTo>
                  <a:pt x="421" y="53"/>
                </a:lnTo>
                <a:lnTo>
                  <a:pt x="415" y="53"/>
                </a:lnTo>
                <a:lnTo>
                  <a:pt x="415" y="59"/>
                </a:lnTo>
                <a:lnTo>
                  <a:pt x="409" y="59"/>
                </a:lnTo>
                <a:lnTo>
                  <a:pt x="403" y="59"/>
                </a:lnTo>
                <a:lnTo>
                  <a:pt x="403" y="65"/>
                </a:lnTo>
                <a:lnTo>
                  <a:pt x="397" y="65"/>
                </a:lnTo>
                <a:lnTo>
                  <a:pt x="386" y="77"/>
                </a:lnTo>
                <a:lnTo>
                  <a:pt x="285" y="171"/>
                </a:lnTo>
                <a:lnTo>
                  <a:pt x="219" y="254"/>
                </a:lnTo>
                <a:lnTo>
                  <a:pt x="178" y="319"/>
                </a:lnTo>
                <a:lnTo>
                  <a:pt x="166" y="349"/>
                </a:lnTo>
                <a:lnTo>
                  <a:pt x="142" y="402"/>
                </a:lnTo>
                <a:lnTo>
                  <a:pt x="101" y="497"/>
                </a:lnTo>
                <a:lnTo>
                  <a:pt x="24" y="698"/>
                </a:lnTo>
                <a:lnTo>
                  <a:pt x="0" y="775"/>
                </a:lnTo>
              </a:path>
            </a:pathLst>
          </a:custGeom>
          <a:noFill/>
          <a:ln w="7938"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455" name="Freeform 23"/>
          <p:cNvSpPr>
            <a:spLocks/>
          </p:cNvSpPr>
          <p:nvPr/>
        </p:nvSpPr>
        <p:spPr bwMode="auto">
          <a:xfrm>
            <a:off x="5184775" y="1755775"/>
            <a:ext cx="3832225" cy="1174750"/>
          </a:xfrm>
          <a:custGeom>
            <a:avLst/>
            <a:gdLst>
              <a:gd name="T0" fmla="*/ 2147483647 w 2414"/>
              <a:gd name="T1" fmla="*/ 2147483647 h 740"/>
              <a:gd name="T2" fmla="*/ 2147483647 w 2414"/>
              <a:gd name="T3" fmla="*/ 2147483647 h 740"/>
              <a:gd name="T4" fmla="*/ 2147483647 w 2414"/>
              <a:gd name="T5" fmla="*/ 2147483647 h 740"/>
              <a:gd name="T6" fmla="*/ 2147483647 w 2414"/>
              <a:gd name="T7" fmla="*/ 2147483647 h 740"/>
              <a:gd name="T8" fmla="*/ 2147483647 w 2414"/>
              <a:gd name="T9" fmla="*/ 2147483647 h 740"/>
              <a:gd name="T10" fmla="*/ 2147483647 w 2414"/>
              <a:gd name="T11" fmla="*/ 2147483647 h 740"/>
              <a:gd name="T12" fmla="*/ 2147483647 w 2414"/>
              <a:gd name="T13" fmla="*/ 2147483647 h 740"/>
              <a:gd name="T14" fmla="*/ 2147483647 w 2414"/>
              <a:gd name="T15" fmla="*/ 2147483647 h 740"/>
              <a:gd name="T16" fmla="*/ 2147483647 w 2414"/>
              <a:gd name="T17" fmla="*/ 2147483647 h 740"/>
              <a:gd name="T18" fmla="*/ 2147483647 w 2414"/>
              <a:gd name="T19" fmla="*/ 2147483647 h 740"/>
              <a:gd name="T20" fmla="*/ 2147483647 w 2414"/>
              <a:gd name="T21" fmla="*/ 2147483647 h 740"/>
              <a:gd name="T22" fmla="*/ 2147483647 w 2414"/>
              <a:gd name="T23" fmla="*/ 2147483647 h 740"/>
              <a:gd name="T24" fmla="*/ 2147483647 w 2414"/>
              <a:gd name="T25" fmla="*/ 2147483647 h 740"/>
              <a:gd name="T26" fmla="*/ 2147483647 w 2414"/>
              <a:gd name="T27" fmla="*/ 2147483647 h 740"/>
              <a:gd name="T28" fmla="*/ 2147483647 w 2414"/>
              <a:gd name="T29" fmla="*/ 2147483647 h 740"/>
              <a:gd name="T30" fmla="*/ 2147483647 w 2414"/>
              <a:gd name="T31" fmla="*/ 2147483647 h 740"/>
              <a:gd name="T32" fmla="*/ 2147483647 w 2414"/>
              <a:gd name="T33" fmla="*/ 2147483647 h 740"/>
              <a:gd name="T34" fmla="*/ 2147483647 w 2414"/>
              <a:gd name="T35" fmla="*/ 2147483647 h 740"/>
              <a:gd name="T36" fmla="*/ 2147483647 w 2414"/>
              <a:gd name="T37" fmla="*/ 2147483647 h 740"/>
              <a:gd name="T38" fmla="*/ 2147483647 w 2414"/>
              <a:gd name="T39" fmla="*/ 2147483647 h 740"/>
              <a:gd name="T40" fmla="*/ 2147483647 w 2414"/>
              <a:gd name="T41" fmla="*/ 2147483647 h 740"/>
              <a:gd name="T42" fmla="*/ 2147483647 w 2414"/>
              <a:gd name="T43" fmla="*/ 2147483647 h 740"/>
              <a:gd name="T44" fmla="*/ 2147483647 w 2414"/>
              <a:gd name="T45" fmla="*/ 2147483647 h 740"/>
              <a:gd name="T46" fmla="*/ 2147483647 w 2414"/>
              <a:gd name="T47" fmla="*/ 2147483647 h 740"/>
              <a:gd name="T48" fmla="*/ 2147483647 w 2414"/>
              <a:gd name="T49" fmla="*/ 2147483647 h 740"/>
              <a:gd name="T50" fmla="*/ 2147483647 w 2414"/>
              <a:gd name="T51" fmla="*/ 2147483647 h 740"/>
              <a:gd name="T52" fmla="*/ 2147483647 w 2414"/>
              <a:gd name="T53" fmla="*/ 2147483647 h 740"/>
              <a:gd name="T54" fmla="*/ 2147483647 w 2414"/>
              <a:gd name="T55" fmla="*/ 2147483647 h 740"/>
              <a:gd name="T56" fmla="*/ 2147483647 w 2414"/>
              <a:gd name="T57" fmla="*/ 2147483647 h 740"/>
              <a:gd name="T58" fmla="*/ 2147483647 w 2414"/>
              <a:gd name="T59" fmla="*/ 2147483647 h 740"/>
              <a:gd name="T60" fmla="*/ 2147483647 w 2414"/>
              <a:gd name="T61" fmla="*/ 2147483647 h 740"/>
              <a:gd name="T62" fmla="*/ 2147483647 w 2414"/>
              <a:gd name="T63" fmla="*/ 2147483647 h 740"/>
              <a:gd name="T64" fmla="*/ 2147483647 w 2414"/>
              <a:gd name="T65" fmla="*/ 2147483647 h 740"/>
              <a:gd name="T66" fmla="*/ 2147483647 w 2414"/>
              <a:gd name="T67" fmla="*/ 2147483647 h 740"/>
              <a:gd name="T68" fmla="*/ 2147483647 w 2414"/>
              <a:gd name="T69" fmla="*/ 2147483647 h 740"/>
              <a:gd name="T70" fmla="*/ 2147483647 w 2414"/>
              <a:gd name="T71" fmla="*/ 2147483647 h 740"/>
              <a:gd name="T72" fmla="*/ 2147483647 w 2414"/>
              <a:gd name="T73" fmla="*/ 2147483647 h 740"/>
              <a:gd name="T74" fmla="*/ 2147483647 w 2414"/>
              <a:gd name="T75" fmla="*/ 2147483647 h 740"/>
              <a:gd name="T76" fmla="*/ 2147483647 w 2414"/>
              <a:gd name="T77" fmla="*/ 2147483647 h 740"/>
              <a:gd name="T78" fmla="*/ 2147483647 w 2414"/>
              <a:gd name="T79" fmla="*/ 2147483647 h 740"/>
              <a:gd name="T80" fmla="*/ 2147483647 w 2414"/>
              <a:gd name="T81" fmla="*/ 0 h 740"/>
              <a:gd name="T82" fmla="*/ 2147483647 w 2414"/>
              <a:gd name="T83" fmla="*/ 0 h 740"/>
              <a:gd name="T84" fmla="*/ 2147483647 w 2414"/>
              <a:gd name="T85" fmla="*/ 0 h 740"/>
              <a:gd name="T86" fmla="*/ 2147483647 w 2414"/>
              <a:gd name="T87" fmla="*/ 2147483647 h 740"/>
              <a:gd name="T88" fmla="*/ 2147483647 w 2414"/>
              <a:gd name="T89" fmla="*/ 2147483647 h 740"/>
              <a:gd name="T90" fmla="*/ 2147483647 w 2414"/>
              <a:gd name="T91" fmla="*/ 2147483647 h 740"/>
              <a:gd name="T92" fmla="*/ 2147483647 w 2414"/>
              <a:gd name="T93" fmla="*/ 2147483647 h 740"/>
              <a:gd name="T94" fmla="*/ 2147483647 w 2414"/>
              <a:gd name="T95" fmla="*/ 2147483647 h 740"/>
              <a:gd name="T96" fmla="*/ 2147483647 w 2414"/>
              <a:gd name="T97" fmla="*/ 2147483647 h 740"/>
              <a:gd name="T98" fmla="*/ 2147483647 w 2414"/>
              <a:gd name="T99" fmla="*/ 2147483647 h 740"/>
              <a:gd name="T100" fmla="*/ 2147483647 w 2414"/>
              <a:gd name="T101" fmla="*/ 2147483647 h 740"/>
              <a:gd name="T102" fmla="*/ 2147483647 w 2414"/>
              <a:gd name="T103" fmla="*/ 2147483647 h 740"/>
              <a:gd name="T104" fmla="*/ 2147483647 w 2414"/>
              <a:gd name="T105" fmla="*/ 2147483647 h 740"/>
              <a:gd name="T106" fmla="*/ 0 w 2414"/>
              <a:gd name="T107" fmla="*/ 2147483647 h 74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2414"/>
              <a:gd name="T163" fmla="*/ 0 h 740"/>
              <a:gd name="T164" fmla="*/ 2414 w 2414"/>
              <a:gd name="T165" fmla="*/ 740 h 740"/>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2414" h="740">
                <a:moveTo>
                  <a:pt x="2414" y="657"/>
                </a:moveTo>
                <a:lnTo>
                  <a:pt x="2379" y="651"/>
                </a:lnTo>
                <a:lnTo>
                  <a:pt x="2343" y="639"/>
                </a:lnTo>
                <a:lnTo>
                  <a:pt x="2308" y="633"/>
                </a:lnTo>
                <a:lnTo>
                  <a:pt x="2278" y="627"/>
                </a:lnTo>
                <a:lnTo>
                  <a:pt x="2242" y="621"/>
                </a:lnTo>
                <a:lnTo>
                  <a:pt x="2213" y="609"/>
                </a:lnTo>
                <a:lnTo>
                  <a:pt x="2183" y="604"/>
                </a:lnTo>
                <a:lnTo>
                  <a:pt x="2153" y="598"/>
                </a:lnTo>
                <a:lnTo>
                  <a:pt x="2124" y="586"/>
                </a:lnTo>
                <a:lnTo>
                  <a:pt x="2100" y="580"/>
                </a:lnTo>
                <a:lnTo>
                  <a:pt x="2070" y="574"/>
                </a:lnTo>
                <a:lnTo>
                  <a:pt x="2047" y="568"/>
                </a:lnTo>
                <a:lnTo>
                  <a:pt x="2017" y="556"/>
                </a:lnTo>
                <a:lnTo>
                  <a:pt x="1993" y="550"/>
                </a:lnTo>
                <a:lnTo>
                  <a:pt x="1970" y="544"/>
                </a:lnTo>
                <a:lnTo>
                  <a:pt x="1946" y="533"/>
                </a:lnTo>
                <a:lnTo>
                  <a:pt x="1922" y="527"/>
                </a:lnTo>
                <a:lnTo>
                  <a:pt x="1898" y="521"/>
                </a:lnTo>
                <a:lnTo>
                  <a:pt x="1875" y="509"/>
                </a:lnTo>
                <a:lnTo>
                  <a:pt x="1851" y="503"/>
                </a:lnTo>
                <a:lnTo>
                  <a:pt x="1833" y="497"/>
                </a:lnTo>
                <a:lnTo>
                  <a:pt x="1809" y="491"/>
                </a:lnTo>
                <a:lnTo>
                  <a:pt x="1792" y="479"/>
                </a:lnTo>
                <a:lnTo>
                  <a:pt x="1774" y="473"/>
                </a:lnTo>
                <a:lnTo>
                  <a:pt x="1750" y="468"/>
                </a:lnTo>
                <a:lnTo>
                  <a:pt x="1732" y="462"/>
                </a:lnTo>
                <a:lnTo>
                  <a:pt x="1714" y="450"/>
                </a:lnTo>
                <a:lnTo>
                  <a:pt x="1697" y="444"/>
                </a:lnTo>
                <a:lnTo>
                  <a:pt x="1679" y="438"/>
                </a:lnTo>
                <a:lnTo>
                  <a:pt x="1661" y="432"/>
                </a:lnTo>
                <a:lnTo>
                  <a:pt x="1643" y="426"/>
                </a:lnTo>
                <a:lnTo>
                  <a:pt x="1625" y="414"/>
                </a:lnTo>
                <a:lnTo>
                  <a:pt x="1608" y="408"/>
                </a:lnTo>
                <a:lnTo>
                  <a:pt x="1596" y="402"/>
                </a:lnTo>
                <a:lnTo>
                  <a:pt x="1578" y="397"/>
                </a:lnTo>
                <a:lnTo>
                  <a:pt x="1560" y="391"/>
                </a:lnTo>
                <a:lnTo>
                  <a:pt x="1548" y="385"/>
                </a:lnTo>
                <a:lnTo>
                  <a:pt x="1531" y="379"/>
                </a:lnTo>
                <a:lnTo>
                  <a:pt x="1519" y="367"/>
                </a:lnTo>
                <a:lnTo>
                  <a:pt x="1501" y="361"/>
                </a:lnTo>
                <a:lnTo>
                  <a:pt x="1489" y="355"/>
                </a:lnTo>
                <a:lnTo>
                  <a:pt x="1477" y="349"/>
                </a:lnTo>
                <a:lnTo>
                  <a:pt x="1459" y="343"/>
                </a:lnTo>
                <a:lnTo>
                  <a:pt x="1447" y="337"/>
                </a:lnTo>
                <a:lnTo>
                  <a:pt x="1436" y="332"/>
                </a:lnTo>
                <a:lnTo>
                  <a:pt x="1424" y="326"/>
                </a:lnTo>
                <a:lnTo>
                  <a:pt x="1412" y="320"/>
                </a:lnTo>
                <a:lnTo>
                  <a:pt x="1394" y="314"/>
                </a:lnTo>
                <a:lnTo>
                  <a:pt x="1382" y="308"/>
                </a:lnTo>
                <a:lnTo>
                  <a:pt x="1370" y="302"/>
                </a:lnTo>
                <a:lnTo>
                  <a:pt x="1358" y="296"/>
                </a:lnTo>
                <a:lnTo>
                  <a:pt x="1347" y="290"/>
                </a:lnTo>
                <a:lnTo>
                  <a:pt x="1335" y="284"/>
                </a:lnTo>
                <a:lnTo>
                  <a:pt x="1329" y="278"/>
                </a:lnTo>
                <a:lnTo>
                  <a:pt x="1317" y="272"/>
                </a:lnTo>
                <a:lnTo>
                  <a:pt x="1305" y="272"/>
                </a:lnTo>
                <a:lnTo>
                  <a:pt x="1293" y="266"/>
                </a:lnTo>
                <a:lnTo>
                  <a:pt x="1281" y="261"/>
                </a:lnTo>
                <a:lnTo>
                  <a:pt x="1275" y="255"/>
                </a:lnTo>
                <a:lnTo>
                  <a:pt x="1264" y="249"/>
                </a:lnTo>
                <a:lnTo>
                  <a:pt x="1252" y="243"/>
                </a:lnTo>
                <a:lnTo>
                  <a:pt x="1240" y="237"/>
                </a:lnTo>
                <a:lnTo>
                  <a:pt x="1234" y="237"/>
                </a:lnTo>
                <a:lnTo>
                  <a:pt x="1222" y="231"/>
                </a:lnTo>
                <a:lnTo>
                  <a:pt x="1216" y="225"/>
                </a:lnTo>
                <a:lnTo>
                  <a:pt x="1204" y="219"/>
                </a:lnTo>
                <a:lnTo>
                  <a:pt x="1192" y="219"/>
                </a:lnTo>
                <a:lnTo>
                  <a:pt x="1186" y="213"/>
                </a:lnTo>
                <a:lnTo>
                  <a:pt x="1175" y="207"/>
                </a:lnTo>
                <a:lnTo>
                  <a:pt x="1169" y="201"/>
                </a:lnTo>
                <a:lnTo>
                  <a:pt x="1163" y="201"/>
                </a:lnTo>
                <a:lnTo>
                  <a:pt x="1151" y="196"/>
                </a:lnTo>
                <a:lnTo>
                  <a:pt x="1145" y="190"/>
                </a:lnTo>
                <a:lnTo>
                  <a:pt x="1133" y="184"/>
                </a:lnTo>
                <a:lnTo>
                  <a:pt x="1127" y="184"/>
                </a:lnTo>
                <a:lnTo>
                  <a:pt x="1121" y="178"/>
                </a:lnTo>
                <a:lnTo>
                  <a:pt x="1109" y="172"/>
                </a:lnTo>
                <a:lnTo>
                  <a:pt x="1103" y="172"/>
                </a:lnTo>
                <a:lnTo>
                  <a:pt x="1097" y="166"/>
                </a:lnTo>
                <a:lnTo>
                  <a:pt x="1086" y="166"/>
                </a:lnTo>
                <a:lnTo>
                  <a:pt x="1080" y="160"/>
                </a:lnTo>
                <a:lnTo>
                  <a:pt x="1074" y="154"/>
                </a:lnTo>
                <a:lnTo>
                  <a:pt x="1068" y="154"/>
                </a:lnTo>
                <a:lnTo>
                  <a:pt x="1056" y="148"/>
                </a:lnTo>
                <a:lnTo>
                  <a:pt x="1050" y="148"/>
                </a:lnTo>
                <a:lnTo>
                  <a:pt x="1044" y="142"/>
                </a:lnTo>
                <a:lnTo>
                  <a:pt x="1038" y="142"/>
                </a:lnTo>
                <a:lnTo>
                  <a:pt x="1032" y="136"/>
                </a:lnTo>
                <a:lnTo>
                  <a:pt x="1020" y="130"/>
                </a:lnTo>
                <a:lnTo>
                  <a:pt x="1014" y="130"/>
                </a:lnTo>
                <a:lnTo>
                  <a:pt x="1008" y="125"/>
                </a:lnTo>
                <a:lnTo>
                  <a:pt x="1003" y="125"/>
                </a:lnTo>
                <a:lnTo>
                  <a:pt x="997" y="119"/>
                </a:lnTo>
                <a:lnTo>
                  <a:pt x="991" y="119"/>
                </a:lnTo>
                <a:lnTo>
                  <a:pt x="985" y="113"/>
                </a:lnTo>
                <a:lnTo>
                  <a:pt x="979" y="113"/>
                </a:lnTo>
                <a:lnTo>
                  <a:pt x="973" y="107"/>
                </a:lnTo>
                <a:lnTo>
                  <a:pt x="967" y="107"/>
                </a:lnTo>
                <a:lnTo>
                  <a:pt x="961" y="107"/>
                </a:lnTo>
                <a:lnTo>
                  <a:pt x="955" y="101"/>
                </a:lnTo>
                <a:lnTo>
                  <a:pt x="949" y="101"/>
                </a:lnTo>
                <a:lnTo>
                  <a:pt x="943" y="95"/>
                </a:lnTo>
                <a:lnTo>
                  <a:pt x="937" y="95"/>
                </a:lnTo>
                <a:lnTo>
                  <a:pt x="931" y="89"/>
                </a:lnTo>
                <a:lnTo>
                  <a:pt x="925" y="89"/>
                </a:lnTo>
                <a:lnTo>
                  <a:pt x="919" y="89"/>
                </a:lnTo>
                <a:lnTo>
                  <a:pt x="914" y="83"/>
                </a:lnTo>
                <a:lnTo>
                  <a:pt x="908" y="83"/>
                </a:lnTo>
                <a:lnTo>
                  <a:pt x="902" y="83"/>
                </a:lnTo>
                <a:lnTo>
                  <a:pt x="902" y="77"/>
                </a:lnTo>
                <a:lnTo>
                  <a:pt x="896" y="77"/>
                </a:lnTo>
                <a:lnTo>
                  <a:pt x="890" y="71"/>
                </a:lnTo>
                <a:lnTo>
                  <a:pt x="884" y="71"/>
                </a:lnTo>
                <a:lnTo>
                  <a:pt x="878" y="71"/>
                </a:lnTo>
                <a:lnTo>
                  <a:pt x="872" y="65"/>
                </a:lnTo>
                <a:lnTo>
                  <a:pt x="866" y="65"/>
                </a:lnTo>
                <a:lnTo>
                  <a:pt x="860" y="65"/>
                </a:lnTo>
                <a:lnTo>
                  <a:pt x="854" y="60"/>
                </a:lnTo>
                <a:lnTo>
                  <a:pt x="848" y="60"/>
                </a:lnTo>
                <a:lnTo>
                  <a:pt x="842" y="60"/>
                </a:lnTo>
                <a:lnTo>
                  <a:pt x="842" y="54"/>
                </a:lnTo>
                <a:lnTo>
                  <a:pt x="836" y="54"/>
                </a:lnTo>
                <a:lnTo>
                  <a:pt x="831" y="54"/>
                </a:lnTo>
                <a:lnTo>
                  <a:pt x="825" y="54"/>
                </a:lnTo>
                <a:lnTo>
                  <a:pt x="825" y="48"/>
                </a:lnTo>
                <a:lnTo>
                  <a:pt x="819" y="48"/>
                </a:lnTo>
                <a:lnTo>
                  <a:pt x="813" y="48"/>
                </a:lnTo>
                <a:lnTo>
                  <a:pt x="807" y="42"/>
                </a:lnTo>
                <a:lnTo>
                  <a:pt x="801" y="42"/>
                </a:lnTo>
                <a:lnTo>
                  <a:pt x="795" y="42"/>
                </a:lnTo>
                <a:lnTo>
                  <a:pt x="789" y="36"/>
                </a:lnTo>
                <a:lnTo>
                  <a:pt x="783" y="36"/>
                </a:lnTo>
                <a:lnTo>
                  <a:pt x="777" y="36"/>
                </a:lnTo>
                <a:lnTo>
                  <a:pt x="771" y="36"/>
                </a:lnTo>
                <a:lnTo>
                  <a:pt x="771" y="30"/>
                </a:lnTo>
                <a:lnTo>
                  <a:pt x="765" y="30"/>
                </a:lnTo>
                <a:lnTo>
                  <a:pt x="759" y="30"/>
                </a:lnTo>
                <a:lnTo>
                  <a:pt x="753" y="30"/>
                </a:lnTo>
                <a:lnTo>
                  <a:pt x="747" y="24"/>
                </a:lnTo>
                <a:lnTo>
                  <a:pt x="742" y="24"/>
                </a:lnTo>
                <a:lnTo>
                  <a:pt x="736" y="24"/>
                </a:lnTo>
                <a:lnTo>
                  <a:pt x="730" y="24"/>
                </a:lnTo>
                <a:lnTo>
                  <a:pt x="724" y="18"/>
                </a:lnTo>
                <a:lnTo>
                  <a:pt x="718" y="18"/>
                </a:lnTo>
                <a:lnTo>
                  <a:pt x="712" y="18"/>
                </a:lnTo>
                <a:lnTo>
                  <a:pt x="706" y="18"/>
                </a:lnTo>
                <a:lnTo>
                  <a:pt x="700" y="12"/>
                </a:lnTo>
                <a:lnTo>
                  <a:pt x="694" y="12"/>
                </a:lnTo>
                <a:lnTo>
                  <a:pt x="688" y="12"/>
                </a:lnTo>
                <a:lnTo>
                  <a:pt x="682" y="12"/>
                </a:lnTo>
                <a:lnTo>
                  <a:pt x="676" y="12"/>
                </a:lnTo>
                <a:lnTo>
                  <a:pt x="670" y="12"/>
                </a:lnTo>
                <a:lnTo>
                  <a:pt x="670" y="6"/>
                </a:lnTo>
                <a:lnTo>
                  <a:pt x="664" y="6"/>
                </a:lnTo>
                <a:lnTo>
                  <a:pt x="658" y="6"/>
                </a:lnTo>
                <a:lnTo>
                  <a:pt x="653" y="6"/>
                </a:lnTo>
                <a:lnTo>
                  <a:pt x="647" y="6"/>
                </a:lnTo>
                <a:lnTo>
                  <a:pt x="641" y="6"/>
                </a:lnTo>
                <a:lnTo>
                  <a:pt x="635" y="6"/>
                </a:lnTo>
                <a:lnTo>
                  <a:pt x="629" y="6"/>
                </a:lnTo>
                <a:lnTo>
                  <a:pt x="623" y="6"/>
                </a:lnTo>
                <a:lnTo>
                  <a:pt x="617" y="6"/>
                </a:lnTo>
                <a:lnTo>
                  <a:pt x="611" y="0"/>
                </a:lnTo>
                <a:lnTo>
                  <a:pt x="605" y="0"/>
                </a:lnTo>
                <a:lnTo>
                  <a:pt x="599" y="0"/>
                </a:lnTo>
                <a:lnTo>
                  <a:pt x="593" y="0"/>
                </a:lnTo>
                <a:lnTo>
                  <a:pt x="587" y="0"/>
                </a:lnTo>
                <a:lnTo>
                  <a:pt x="581" y="0"/>
                </a:lnTo>
                <a:lnTo>
                  <a:pt x="575" y="0"/>
                </a:lnTo>
                <a:lnTo>
                  <a:pt x="569" y="0"/>
                </a:lnTo>
                <a:lnTo>
                  <a:pt x="564" y="0"/>
                </a:lnTo>
                <a:lnTo>
                  <a:pt x="564" y="6"/>
                </a:lnTo>
                <a:lnTo>
                  <a:pt x="558" y="6"/>
                </a:lnTo>
                <a:lnTo>
                  <a:pt x="552" y="6"/>
                </a:lnTo>
                <a:lnTo>
                  <a:pt x="546" y="6"/>
                </a:lnTo>
                <a:lnTo>
                  <a:pt x="540" y="6"/>
                </a:lnTo>
                <a:lnTo>
                  <a:pt x="534" y="6"/>
                </a:lnTo>
                <a:lnTo>
                  <a:pt x="528" y="6"/>
                </a:lnTo>
                <a:lnTo>
                  <a:pt x="522" y="6"/>
                </a:lnTo>
                <a:lnTo>
                  <a:pt x="516" y="6"/>
                </a:lnTo>
                <a:lnTo>
                  <a:pt x="516" y="12"/>
                </a:lnTo>
                <a:lnTo>
                  <a:pt x="510" y="12"/>
                </a:lnTo>
                <a:lnTo>
                  <a:pt x="504" y="12"/>
                </a:lnTo>
                <a:lnTo>
                  <a:pt x="498" y="12"/>
                </a:lnTo>
                <a:lnTo>
                  <a:pt x="492" y="12"/>
                </a:lnTo>
                <a:lnTo>
                  <a:pt x="486" y="12"/>
                </a:lnTo>
                <a:lnTo>
                  <a:pt x="486" y="18"/>
                </a:lnTo>
                <a:lnTo>
                  <a:pt x="481" y="18"/>
                </a:lnTo>
                <a:lnTo>
                  <a:pt x="475" y="18"/>
                </a:lnTo>
                <a:lnTo>
                  <a:pt x="469" y="18"/>
                </a:lnTo>
                <a:lnTo>
                  <a:pt x="469" y="24"/>
                </a:lnTo>
                <a:lnTo>
                  <a:pt x="463" y="24"/>
                </a:lnTo>
                <a:lnTo>
                  <a:pt x="457" y="24"/>
                </a:lnTo>
                <a:lnTo>
                  <a:pt x="451" y="24"/>
                </a:lnTo>
                <a:lnTo>
                  <a:pt x="451" y="30"/>
                </a:lnTo>
                <a:lnTo>
                  <a:pt x="445" y="30"/>
                </a:lnTo>
                <a:lnTo>
                  <a:pt x="439" y="30"/>
                </a:lnTo>
                <a:lnTo>
                  <a:pt x="433" y="36"/>
                </a:lnTo>
                <a:lnTo>
                  <a:pt x="427" y="36"/>
                </a:lnTo>
                <a:lnTo>
                  <a:pt x="421" y="36"/>
                </a:lnTo>
                <a:lnTo>
                  <a:pt x="421" y="42"/>
                </a:lnTo>
                <a:lnTo>
                  <a:pt x="415" y="42"/>
                </a:lnTo>
                <a:lnTo>
                  <a:pt x="409" y="42"/>
                </a:lnTo>
                <a:lnTo>
                  <a:pt x="409" y="48"/>
                </a:lnTo>
                <a:lnTo>
                  <a:pt x="403" y="48"/>
                </a:lnTo>
                <a:lnTo>
                  <a:pt x="397" y="54"/>
                </a:lnTo>
                <a:lnTo>
                  <a:pt x="386" y="60"/>
                </a:lnTo>
                <a:lnTo>
                  <a:pt x="285" y="148"/>
                </a:lnTo>
                <a:lnTo>
                  <a:pt x="219" y="225"/>
                </a:lnTo>
                <a:lnTo>
                  <a:pt x="178" y="290"/>
                </a:lnTo>
                <a:lnTo>
                  <a:pt x="166" y="320"/>
                </a:lnTo>
                <a:lnTo>
                  <a:pt x="142" y="367"/>
                </a:lnTo>
                <a:lnTo>
                  <a:pt x="101" y="456"/>
                </a:lnTo>
                <a:lnTo>
                  <a:pt x="24" y="657"/>
                </a:lnTo>
                <a:lnTo>
                  <a:pt x="0" y="740"/>
                </a:lnTo>
              </a:path>
            </a:pathLst>
          </a:custGeom>
          <a:noFill/>
          <a:ln w="7938"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456" name="Rectangle 24"/>
          <p:cNvSpPr>
            <a:spLocks noChangeArrowheads="1"/>
          </p:cNvSpPr>
          <p:nvPr/>
        </p:nvSpPr>
        <p:spPr bwMode="auto">
          <a:xfrm>
            <a:off x="4935538" y="2957513"/>
            <a:ext cx="1270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algn="l" eaLnBrk="1" hangingPunct="1"/>
            <a:r>
              <a:rPr lang="en-US" altLang="en-US" sz="2000">
                <a:solidFill>
                  <a:srgbClr val="000000"/>
                </a:solidFill>
                <a:latin typeface="Times New Roman" panose="02020603050405020304" pitchFamily="18" charset="0"/>
              </a:rPr>
              <a:t>0</a:t>
            </a:r>
            <a:endParaRPr lang="en-US" altLang="en-US">
              <a:latin typeface="Times New Roman" panose="02020603050405020304" pitchFamily="18" charset="0"/>
            </a:endParaRPr>
          </a:p>
        </p:txBody>
      </p:sp>
      <p:sp>
        <p:nvSpPr>
          <p:cNvPr id="18457" name="Rectangle 25"/>
          <p:cNvSpPr>
            <a:spLocks noChangeArrowheads="1"/>
          </p:cNvSpPr>
          <p:nvPr/>
        </p:nvSpPr>
        <p:spPr bwMode="auto">
          <a:xfrm>
            <a:off x="4716463" y="2232025"/>
            <a:ext cx="3175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algn="l" eaLnBrk="1" hangingPunct="1"/>
            <a:r>
              <a:rPr lang="en-US" altLang="en-US" sz="2000">
                <a:solidFill>
                  <a:srgbClr val="000000"/>
                </a:solidFill>
                <a:latin typeface="Times New Roman" panose="02020603050405020304" pitchFamily="18" charset="0"/>
              </a:rPr>
              <a:t>.05</a:t>
            </a:r>
            <a:endParaRPr lang="en-US" altLang="en-US">
              <a:latin typeface="Times New Roman" panose="02020603050405020304" pitchFamily="18" charset="0"/>
            </a:endParaRPr>
          </a:p>
        </p:txBody>
      </p:sp>
      <p:sp>
        <p:nvSpPr>
          <p:cNvPr id="18458" name="Rectangle 26"/>
          <p:cNvSpPr>
            <a:spLocks noChangeArrowheads="1"/>
          </p:cNvSpPr>
          <p:nvPr/>
        </p:nvSpPr>
        <p:spPr bwMode="auto">
          <a:xfrm>
            <a:off x="4716463" y="1520825"/>
            <a:ext cx="3175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algn="l" eaLnBrk="1" hangingPunct="1"/>
            <a:r>
              <a:rPr lang="en-US" altLang="en-US" sz="2000">
                <a:solidFill>
                  <a:srgbClr val="000000"/>
                </a:solidFill>
                <a:latin typeface="Times New Roman" panose="02020603050405020304" pitchFamily="18" charset="0"/>
              </a:rPr>
              <a:t>.10</a:t>
            </a:r>
            <a:endParaRPr lang="en-US" altLang="en-US">
              <a:latin typeface="Times New Roman" panose="02020603050405020304" pitchFamily="18" charset="0"/>
            </a:endParaRPr>
          </a:p>
        </p:txBody>
      </p:sp>
      <p:sp>
        <p:nvSpPr>
          <p:cNvPr id="18459" name="Rectangle 27"/>
          <p:cNvSpPr>
            <a:spLocks noChangeArrowheads="1"/>
          </p:cNvSpPr>
          <p:nvPr/>
        </p:nvSpPr>
        <p:spPr bwMode="auto">
          <a:xfrm>
            <a:off x="5075238" y="3186113"/>
            <a:ext cx="1524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algn="l" eaLnBrk="1" hangingPunct="1"/>
            <a:r>
              <a:rPr lang="en-US" altLang="en-US" sz="2400">
                <a:solidFill>
                  <a:srgbClr val="000000"/>
                </a:solidFill>
                <a:latin typeface="Times New Roman" panose="02020603050405020304" pitchFamily="18" charset="0"/>
              </a:rPr>
              <a:t>0</a:t>
            </a:r>
            <a:endParaRPr lang="en-US" altLang="en-US">
              <a:latin typeface="Times New Roman" panose="02020603050405020304" pitchFamily="18" charset="0"/>
            </a:endParaRPr>
          </a:p>
        </p:txBody>
      </p:sp>
      <p:sp>
        <p:nvSpPr>
          <p:cNvPr id="18460" name="Rectangle 28"/>
          <p:cNvSpPr>
            <a:spLocks noChangeArrowheads="1"/>
          </p:cNvSpPr>
          <p:nvPr/>
        </p:nvSpPr>
        <p:spPr bwMode="auto">
          <a:xfrm>
            <a:off x="5799138" y="3186113"/>
            <a:ext cx="3810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algn="l" eaLnBrk="1" hangingPunct="1"/>
            <a:r>
              <a:rPr lang="en-US" altLang="en-US" sz="2400">
                <a:solidFill>
                  <a:srgbClr val="000000"/>
                </a:solidFill>
                <a:latin typeface="Times New Roman" panose="02020603050405020304" pitchFamily="18" charset="0"/>
              </a:rPr>
              <a:t>0.2</a:t>
            </a:r>
            <a:endParaRPr lang="en-US" altLang="en-US">
              <a:latin typeface="Times New Roman" panose="02020603050405020304" pitchFamily="18" charset="0"/>
            </a:endParaRPr>
          </a:p>
        </p:txBody>
      </p:sp>
      <p:sp>
        <p:nvSpPr>
          <p:cNvPr id="18461" name="Rectangle 29"/>
          <p:cNvSpPr>
            <a:spLocks noChangeArrowheads="1"/>
          </p:cNvSpPr>
          <p:nvPr/>
        </p:nvSpPr>
        <p:spPr bwMode="auto">
          <a:xfrm>
            <a:off x="6572250" y="3186113"/>
            <a:ext cx="3810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algn="l" eaLnBrk="1" hangingPunct="1"/>
            <a:r>
              <a:rPr lang="en-US" altLang="en-US" sz="2400">
                <a:solidFill>
                  <a:srgbClr val="000000"/>
                </a:solidFill>
                <a:latin typeface="Times New Roman" panose="02020603050405020304" pitchFamily="18" charset="0"/>
              </a:rPr>
              <a:t>0.4</a:t>
            </a:r>
            <a:endParaRPr lang="en-US" altLang="en-US">
              <a:latin typeface="Times New Roman" panose="02020603050405020304" pitchFamily="18" charset="0"/>
            </a:endParaRPr>
          </a:p>
        </p:txBody>
      </p:sp>
      <p:sp>
        <p:nvSpPr>
          <p:cNvPr id="18462" name="Rectangle 30"/>
          <p:cNvSpPr>
            <a:spLocks noChangeArrowheads="1"/>
          </p:cNvSpPr>
          <p:nvPr/>
        </p:nvSpPr>
        <p:spPr bwMode="auto">
          <a:xfrm>
            <a:off x="7353300" y="3186113"/>
            <a:ext cx="3810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algn="l" eaLnBrk="1" hangingPunct="1"/>
            <a:r>
              <a:rPr lang="en-US" altLang="en-US" sz="2400">
                <a:solidFill>
                  <a:srgbClr val="000000"/>
                </a:solidFill>
                <a:latin typeface="Times New Roman" panose="02020603050405020304" pitchFamily="18" charset="0"/>
              </a:rPr>
              <a:t>0.6</a:t>
            </a:r>
            <a:endParaRPr lang="en-US" altLang="en-US">
              <a:latin typeface="Times New Roman" panose="02020603050405020304" pitchFamily="18" charset="0"/>
            </a:endParaRPr>
          </a:p>
        </p:txBody>
      </p:sp>
      <p:sp>
        <p:nvSpPr>
          <p:cNvPr id="18463" name="Rectangle 31"/>
          <p:cNvSpPr>
            <a:spLocks noChangeArrowheads="1"/>
          </p:cNvSpPr>
          <p:nvPr/>
        </p:nvSpPr>
        <p:spPr bwMode="auto">
          <a:xfrm>
            <a:off x="8126413" y="3186113"/>
            <a:ext cx="3810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algn="l" eaLnBrk="1" hangingPunct="1"/>
            <a:r>
              <a:rPr lang="en-US" altLang="en-US" sz="2400">
                <a:solidFill>
                  <a:srgbClr val="000000"/>
                </a:solidFill>
                <a:latin typeface="Times New Roman" panose="02020603050405020304" pitchFamily="18" charset="0"/>
              </a:rPr>
              <a:t>0.8</a:t>
            </a:r>
            <a:endParaRPr lang="en-US" altLang="en-US">
              <a:latin typeface="Times New Roman" panose="02020603050405020304" pitchFamily="18" charset="0"/>
            </a:endParaRPr>
          </a:p>
        </p:txBody>
      </p:sp>
      <p:sp>
        <p:nvSpPr>
          <p:cNvPr id="18464" name="Rectangle 32"/>
          <p:cNvSpPr>
            <a:spLocks noChangeArrowheads="1"/>
          </p:cNvSpPr>
          <p:nvPr/>
        </p:nvSpPr>
        <p:spPr bwMode="auto">
          <a:xfrm>
            <a:off x="8963025" y="3186113"/>
            <a:ext cx="1524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algn="l" eaLnBrk="1" hangingPunct="1"/>
            <a:r>
              <a:rPr lang="en-US" altLang="en-US" sz="2400">
                <a:solidFill>
                  <a:srgbClr val="000000"/>
                </a:solidFill>
                <a:latin typeface="Times New Roman" panose="02020603050405020304" pitchFamily="18" charset="0"/>
              </a:rPr>
              <a:t>1</a:t>
            </a:r>
            <a:endParaRPr lang="en-US" altLang="en-US">
              <a:latin typeface="Times New Roman" panose="02020603050405020304" pitchFamily="18" charset="0"/>
            </a:endParaRPr>
          </a:p>
        </p:txBody>
      </p:sp>
      <p:sp>
        <p:nvSpPr>
          <p:cNvPr id="18465" name="Rectangle 33"/>
          <p:cNvSpPr>
            <a:spLocks noChangeArrowheads="1"/>
          </p:cNvSpPr>
          <p:nvPr/>
        </p:nvSpPr>
        <p:spPr bwMode="auto">
          <a:xfrm rot="-5400000">
            <a:off x="-346869" y="1913732"/>
            <a:ext cx="1112837"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algn="l" eaLnBrk="1" hangingPunct="1"/>
            <a:r>
              <a:rPr lang="en-US" altLang="en-US" sz="2000">
                <a:solidFill>
                  <a:srgbClr val="000000"/>
                </a:solidFill>
                <a:latin typeface="Times New Roman" panose="02020603050405020304" pitchFamily="18" charset="0"/>
              </a:rPr>
              <a:t>Likelihood</a:t>
            </a:r>
            <a:endParaRPr lang="en-US" altLang="en-US"/>
          </a:p>
        </p:txBody>
      </p:sp>
      <p:sp>
        <p:nvSpPr>
          <p:cNvPr id="18466" name="Rectangle 34"/>
          <p:cNvSpPr>
            <a:spLocks noChangeArrowheads="1"/>
          </p:cNvSpPr>
          <p:nvPr/>
        </p:nvSpPr>
        <p:spPr bwMode="auto">
          <a:xfrm>
            <a:off x="2820988" y="3432175"/>
            <a:ext cx="195262" cy="427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algn="l" eaLnBrk="1" hangingPunct="1"/>
            <a:r>
              <a:rPr lang="en-US" altLang="en-US" sz="2800">
                <a:solidFill>
                  <a:srgbClr val="000000"/>
                </a:solidFill>
                <a:latin typeface="Symbol" panose="05050102010706020507" pitchFamily="18" charset="2"/>
              </a:rPr>
              <a:t>l</a:t>
            </a:r>
            <a:endParaRPr lang="en-US" altLang="en-US" sz="2800">
              <a:latin typeface="Symbol" panose="05050102010706020507" pitchFamily="18" charset="2"/>
            </a:endParaRPr>
          </a:p>
        </p:txBody>
      </p:sp>
      <p:sp>
        <p:nvSpPr>
          <p:cNvPr id="18467" name="Freeform 35"/>
          <p:cNvSpPr>
            <a:spLocks noEditPoints="1"/>
          </p:cNvSpPr>
          <p:nvPr/>
        </p:nvSpPr>
        <p:spPr bwMode="auto">
          <a:xfrm>
            <a:off x="2747963" y="1247775"/>
            <a:ext cx="7937" cy="1830388"/>
          </a:xfrm>
          <a:custGeom>
            <a:avLst/>
            <a:gdLst>
              <a:gd name="T0" fmla="*/ 2147483647 w 60"/>
              <a:gd name="T1" fmla="*/ 2147483647 h 11705"/>
              <a:gd name="T2" fmla="*/ 0 w 60"/>
              <a:gd name="T3" fmla="*/ 2147483647 h 11705"/>
              <a:gd name="T4" fmla="*/ 2147483647 w 60"/>
              <a:gd name="T5" fmla="*/ 2147483647 h 11705"/>
              <a:gd name="T6" fmla="*/ 0 w 60"/>
              <a:gd name="T7" fmla="*/ 2147483647 h 11705"/>
              <a:gd name="T8" fmla="*/ 2147483647 w 60"/>
              <a:gd name="T9" fmla="*/ 2147483647 h 11705"/>
              <a:gd name="T10" fmla="*/ 2147483647 w 60"/>
              <a:gd name="T11" fmla="*/ 2147483647 h 11705"/>
              <a:gd name="T12" fmla="*/ 0 w 60"/>
              <a:gd name="T13" fmla="*/ 2147483647 h 11705"/>
              <a:gd name="T14" fmla="*/ 2147483647 w 60"/>
              <a:gd name="T15" fmla="*/ 2147483647 h 11705"/>
              <a:gd name="T16" fmla="*/ 0 w 60"/>
              <a:gd name="T17" fmla="*/ 2147483647 h 11705"/>
              <a:gd name="T18" fmla="*/ 2147483647 w 60"/>
              <a:gd name="T19" fmla="*/ 2147483647 h 11705"/>
              <a:gd name="T20" fmla="*/ 0 w 60"/>
              <a:gd name="T21" fmla="*/ 2147483647 h 11705"/>
              <a:gd name="T22" fmla="*/ 2147483647 w 60"/>
              <a:gd name="T23" fmla="*/ 2147483647 h 11705"/>
              <a:gd name="T24" fmla="*/ 2147483647 w 60"/>
              <a:gd name="T25" fmla="*/ 2147483647 h 11705"/>
              <a:gd name="T26" fmla="*/ 0 w 60"/>
              <a:gd name="T27" fmla="*/ 2147483647 h 11705"/>
              <a:gd name="T28" fmla="*/ 2147483647 w 60"/>
              <a:gd name="T29" fmla="*/ 2147483647 h 11705"/>
              <a:gd name="T30" fmla="*/ 0 w 60"/>
              <a:gd name="T31" fmla="*/ 2147483647 h 11705"/>
              <a:gd name="T32" fmla="*/ 2147483647 w 60"/>
              <a:gd name="T33" fmla="*/ 2147483647 h 11705"/>
              <a:gd name="T34" fmla="*/ 0 w 60"/>
              <a:gd name="T35" fmla="*/ 2147483647 h 11705"/>
              <a:gd name="T36" fmla="*/ 2147483647 w 60"/>
              <a:gd name="T37" fmla="*/ 2147483647 h 11705"/>
              <a:gd name="T38" fmla="*/ 2147483647 w 60"/>
              <a:gd name="T39" fmla="*/ 2147483647 h 11705"/>
              <a:gd name="T40" fmla="*/ 0 w 60"/>
              <a:gd name="T41" fmla="*/ 2147483647 h 11705"/>
              <a:gd name="T42" fmla="*/ 2147483647 w 60"/>
              <a:gd name="T43" fmla="*/ 2147483647 h 11705"/>
              <a:gd name="T44" fmla="*/ 0 w 60"/>
              <a:gd name="T45" fmla="*/ 2147483647 h 11705"/>
              <a:gd name="T46" fmla="*/ 2147483647 w 60"/>
              <a:gd name="T47" fmla="*/ 2147483647 h 11705"/>
              <a:gd name="T48" fmla="*/ 0 w 60"/>
              <a:gd name="T49" fmla="*/ 2147483647 h 11705"/>
              <a:gd name="T50" fmla="*/ 2147483647 w 60"/>
              <a:gd name="T51" fmla="*/ 2147483647 h 11705"/>
              <a:gd name="T52" fmla="*/ 2147483647 w 60"/>
              <a:gd name="T53" fmla="*/ 2147483647 h 11705"/>
              <a:gd name="T54" fmla="*/ 0 w 60"/>
              <a:gd name="T55" fmla="*/ 2147483647 h 11705"/>
              <a:gd name="T56" fmla="*/ 2147483647 w 60"/>
              <a:gd name="T57" fmla="*/ 2147483647 h 11705"/>
              <a:gd name="T58" fmla="*/ 0 w 60"/>
              <a:gd name="T59" fmla="*/ 2147483647 h 11705"/>
              <a:gd name="T60" fmla="*/ 2147483647 w 60"/>
              <a:gd name="T61" fmla="*/ 2147483647 h 11705"/>
              <a:gd name="T62" fmla="*/ 0 w 60"/>
              <a:gd name="T63" fmla="*/ 2147483647 h 11705"/>
              <a:gd name="T64" fmla="*/ 2147483647 w 60"/>
              <a:gd name="T65" fmla="*/ 2147483647 h 11705"/>
              <a:gd name="T66" fmla="*/ 2147483647 w 60"/>
              <a:gd name="T67" fmla="*/ 2147483647 h 11705"/>
              <a:gd name="T68" fmla="*/ 0 w 60"/>
              <a:gd name="T69" fmla="*/ 2147483647 h 11705"/>
              <a:gd name="T70" fmla="*/ 2147483647 w 60"/>
              <a:gd name="T71" fmla="*/ 2147483647 h 11705"/>
              <a:gd name="T72" fmla="*/ 0 w 60"/>
              <a:gd name="T73" fmla="*/ 2147483647 h 11705"/>
              <a:gd name="T74" fmla="*/ 2147483647 w 60"/>
              <a:gd name="T75" fmla="*/ 2147483647 h 11705"/>
              <a:gd name="T76" fmla="*/ 0 w 60"/>
              <a:gd name="T77" fmla="*/ 2147483647 h 11705"/>
              <a:gd name="T78" fmla="*/ 2147483647 w 60"/>
              <a:gd name="T79" fmla="*/ 2147483647 h 11705"/>
              <a:gd name="T80" fmla="*/ 2147483647 w 60"/>
              <a:gd name="T81" fmla="*/ 2147483647 h 11705"/>
              <a:gd name="T82" fmla="*/ 0 w 60"/>
              <a:gd name="T83" fmla="*/ 2147483647 h 11705"/>
              <a:gd name="T84" fmla="*/ 2147483647 w 60"/>
              <a:gd name="T85" fmla="*/ 2147483647 h 11705"/>
              <a:gd name="T86" fmla="*/ 0 w 60"/>
              <a:gd name="T87" fmla="*/ 2147483647 h 11705"/>
              <a:gd name="T88" fmla="*/ 2147483647 w 60"/>
              <a:gd name="T89" fmla="*/ 2147483647 h 11705"/>
              <a:gd name="T90" fmla="*/ 0 w 60"/>
              <a:gd name="T91" fmla="*/ 2147483647 h 11705"/>
              <a:gd name="T92" fmla="*/ 2147483647 w 60"/>
              <a:gd name="T93" fmla="*/ 2147483647 h 11705"/>
              <a:gd name="T94" fmla="*/ 2147483647 w 60"/>
              <a:gd name="T95" fmla="*/ 2147483647 h 11705"/>
              <a:gd name="T96" fmla="*/ 0 w 60"/>
              <a:gd name="T97" fmla="*/ 2147483647 h 11705"/>
              <a:gd name="T98" fmla="*/ 2147483647 w 60"/>
              <a:gd name="T99" fmla="*/ 2147483647 h 11705"/>
              <a:gd name="T100" fmla="*/ 0 w 60"/>
              <a:gd name="T101" fmla="*/ 2147483647 h 11705"/>
              <a:gd name="T102" fmla="*/ 2147483647 w 60"/>
              <a:gd name="T103" fmla="*/ 2147483647 h 11705"/>
              <a:gd name="T104" fmla="*/ 0 w 60"/>
              <a:gd name="T105" fmla="*/ 2147483647 h 11705"/>
              <a:gd name="T106" fmla="*/ 2147483647 w 60"/>
              <a:gd name="T107" fmla="*/ 2147483647 h 11705"/>
              <a:gd name="T108" fmla="*/ 2147483647 w 60"/>
              <a:gd name="T109" fmla="*/ 2147483647 h 11705"/>
              <a:gd name="T110" fmla="*/ 0 w 60"/>
              <a:gd name="T111" fmla="*/ 2147483647 h 11705"/>
              <a:gd name="T112" fmla="*/ 2147483647 w 60"/>
              <a:gd name="T113" fmla="*/ 2147483647 h 11705"/>
              <a:gd name="T114" fmla="*/ 0 w 60"/>
              <a:gd name="T115" fmla="*/ 2147483647 h 11705"/>
              <a:gd name="T116" fmla="*/ 2147483647 w 60"/>
              <a:gd name="T117" fmla="*/ 2147483647 h 11705"/>
              <a:gd name="T118" fmla="*/ 0 w 60"/>
              <a:gd name="T119" fmla="*/ 2147483647 h 11705"/>
              <a:gd name="T120" fmla="*/ 2147483647 w 60"/>
              <a:gd name="T121" fmla="*/ 2147483647 h 11705"/>
              <a:gd name="T122" fmla="*/ 2147483647 w 60"/>
              <a:gd name="T123" fmla="*/ 0 h 11705"/>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60"/>
              <a:gd name="T187" fmla="*/ 0 h 11705"/>
              <a:gd name="T188" fmla="*/ 60 w 60"/>
              <a:gd name="T189" fmla="*/ 11705 h 11705"/>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60" h="11705">
                <a:moveTo>
                  <a:pt x="0" y="11675"/>
                </a:moveTo>
                <a:lnTo>
                  <a:pt x="0" y="11675"/>
                </a:lnTo>
                <a:cubicBezTo>
                  <a:pt x="0" y="11659"/>
                  <a:pt x="14" y="11645"/>
                  <a:pt x="30" y="11645"/>
                </a:cubicBezTo>
                <a:cubicBezTo>
                  <a:pt x="47" y="11645"/>
                  <a:pt x="60" y="11659"/>
                  <a:pt x="60" y="11675"/>
                </a:cubicBezTo>
                <a:cubicBezTo>
                  <a:pt x="60" y="11692"/>
                  <a:pt x="47" y="11705"/>
                  <a:pt x="30" y="11705"/>
                </a:cubicBezTo>
                <a:cubicBezTo>
                  <a:pt x="14" y="11705"/>
                  <a:pt x="0" y="11692"/>
                  <a:pt x="0" y="11675"/>
                </a:cubicBezTo>
                <a:close/>
                <a:moveTo>
                  <a:pt x="0" y="11555"/>
                </a:moveTo>
                <a:lnTo>
                  <a:pt x="0" y="11555"/>
                </a:lnTo>
                <a:cubicBezTo>
                  <a:pt x="0" y="11539"/>
                  <a:pt x="14" y="11525"/>
                  <a:pt x="30" y="11525"/>
                </a:cubicBezTo>
                <a:cubicBezTo>
                  <a:pt x="47" y="11525"/>
                  <a:pt x="60" y="11539"/>
                  <a:pt x="60" y="11555"/>
                </a:cubicBezTo>
                <a:cubicBezTo>
                  <a:pt x="60" y="11572"/>
                  <a:pt x="47" y="11585"/>
                  <a:pt x="30" y="11585"/>
                </a:cubicBezTo>
                <a:cubicBezTo>
                  <a:pt x="14" y="11585"/>
                  <a:pt x="0" y="11572"/>
                  <a:pt x="0" y="11555"/>
                </a:cubicBezTo>
                <a:close/>
                <a:moveTo>
                  <a:pt x="0" y="11435"/>
                </a:moveTo>
                <a:lnTo>
                  <a:pt x="0" y="11435"/>
                </a:lnTo>
                <a:cubicBezTo>
                  <a:pt x="0" y="11419"/>
                  <a:pt x="14" y="11405"/>
                  <a:pt x="30" y="11405"/>
                </a:cubicBezTo>
                <a:cubicBezTo>
                  <a:pt x="47" y="11405"/>
                  <a:pt x="60" y="11419"/>
                  <a:pt x="60" y="11435"/>
                </a:cubicBezTo>
                <a:cubicBezTo>
                  <a:pt x="60" y="11452"/>
                  <a:pt x="47" y="11465"/>
                  <a:pt x="30" y="11465"/>
                </a:cubicBezTo>
                <a:cubicBezTo>
                  <a:pt x="14" y="11465"/>
                  <a:pt x="0" y="11452"/>
                  <a:pt x="0" y="11435"/>
                </a:cubicBezTo>
                <a:close/>
                <a:moveTo>
                  <a:pt x="0" y="11315"/>
                </a:moveTo>
                <a:lnTo>
                  <a:pt x="0" y="11315"/>
                </a:lnTo>
                <a:cubicBezTo>
                  <a:pt x="0" y="11299"/>
                  <a:pt x="14" y="11285"/>
                  <a:pt x="30" y="11285"/>
                </a:cubicBezTo>
                <a:cubicBezTo>
                  <a:pt x="47" y="11285"/>
                  <a:pt x="60" y="11299"/>
                  <a:pt x="60" y="11315"/>
                </a:cubicBezTo>
                <a:cubicBezTo>
                  <a:pt x="60" y="11332"/>
                  <a:pt x="47" y="11345"/>
                  <a:pt x="30" y="11345"/>
                </a:cubicBezTo>
                <a:cubicBezTo>
                  <a:pt x="14" y="11345"/>
                  <a:pt x="0" y="11332"/>
                  <a:pt x="0" y="11315"/>
                </a:cubicBezTo>
                <a:close/>
                <a:moveTo>
                  <a:pt x="0" y="11195"/>
                </a:moveTo>
                <a:lnTo>
                  <a:pt x="0" y="11195"/>
                </a:lnTo>
                <a:cubicBezTo>
                  <a:pt x="0" y="11179"/>
                  <a:pt x="14" y="11165"/>
                  <a:pt x="30" y="11165"/>
                </a:cubicBezTo>
                <a:cubicBezTo>
                  <a:pt x="47" y="11165"/>
                  <a:pt x="60" y="11179"/>
                  <a:pt x="60" y="11195"/>
                </a:cubicBezTo>
                <a:cubicBezTo>
                  <a:pt x="60" y="11212"/>
                  <a:pt x="47" y="11225"/>
                  <a:pt x="30" y="11225"/>
                </a:cubicBezTo>
                <a:cubicBezTo>
                  <a:pt x="14" y="11225"/>
                  <a:pt x="0" y="11212"/>
                  <a:pt x="0" y="11195"/>
                </a:cubicBezTo>
                <a:close/>
                <a:moveTo>
                  <a:pt x="0" y="11075"/>
                </a:moveTo>
                <a:lnTo>
                  <a:pt x="0" y="11075"/>
                </a:lnTo>
                <a:cubicBezTo>
                  <a:pt x="0" y="11059"/>
                  <a:pt x="14" y="11045"/>
                  <a:pt x="30" y="11045"/>
                </a:cubicBezTo>
                <a:cubicBezTo>
                  <a:pt x="47" y="11045"/>
                  <a:pt x="60" y="11059"/>
                  <a:pt x="60" y="11075"/>
                </a:cubicBezTo>
                <a:cubicBezTo>
                  <a:pt x="60" y="11092"/>
                  <a:pt x="47" y="11105"/>
                  <a:pt x="30" y="11105"/>
                </a:cubicBezTo>
                <a:cubicBezTo>
                  <a:pt x="14" y="11105"/>
                  <a:pt x="0" y="11092"/>
                  <a:pt x="0" y="11075"/>
                </a:cubicBezTo>
                <a:close/>
                <a:moveTo>
                  <a:pt x="0" y="10955"/>
                </a:moveTo>
                <a:lnTo>
                  <a:pt x="0" y="10955"/>
                </a:lnTo>
                <a:cubicBezTo>
                  <a:pt x="0" y="10938"/>
                  <a:pt x="14" y="10925"/>
                  <a:pt x="30" y="10925"/>
                </a:cubicBezTo>
                <a:cubicBezTo>
                  <a:pt x="47" y="10925"/>
                  <a:pt x="60" y="10938"/>
                  <a:pt x="60" y="10955"/>
                </a:cubicBezTo>
                <a:cubicBezTo>
                  <a:pt x="60" y="10972"/>
                  <a:pt x="47" y="10985"/>
                  <a:pt x="30" y="10985"/>
                </a:cubicBezTo>
                <a:cubicBezTo>
                  <a:pt x="14" y="10985"/>
                  <a:pt x="0" y="10972"/>
                  <a:pt x="0" y="10955"/>
                </a:cubicBezTo>
                <a:close/>
                <a:moveTo>
                  <a:pt x="0" y="10835"/>
                </a:moveTo>
                <a:lnTo>
                  <a:pt x="0" y="10835"/>
                </a:lnTo>
                <a:cubicBezTo>
                  <a:pt x="0" y="10818"/>
                  <a:pt x="14" y="10805"/>
                  <a:pt x="30" y="10805"/>
                </a:cubicBezTo>
                <a:cubicBezTo>
                  <a:pt x="47" y="10805"/>
                  <a:pt x="60" y="10818"/>
                  <a:pt x="60" y="10835"/>
                </a:cubicBezTo>
                <a:cubicBezTo>
                  <a:pt x="60" y="10852"/>
                  <a:pt x="47" y="10865"/>
                  <a:pt x="30" y="10865"/>
                </a:cubicBezTo>
                <a:cubicBezTo>
                  <a:pt x="14" y="10865"/>
                  <a:pt x="0" y="10852"/>
                  <a:pt x="0" y="10835"/>
                </a:cubicBezTo>
                <a:close/>
                <a:moveTo>
                  <a:pt x="0" y="10715"/>
                </a:moveTo>
                <a:lnTo>
                  <a:pt x="0" y="10715"/>
                </a:lnTo>
                <a:cubicBezTo>
                  <a:pt x="0" y="10698"/>
                  <a:pt x="14" y="10685"/>
                  <a:pt x="30" y="10685"/>
                </a:cubicBezTo>
                <a:cubicBezTo>
                  <a:pt x="47" y="10685"/>
                  <a:pt x="60" y="10698"/>
                  <a:pt x="60" y="10715"/>
                </a:cubicBezTo>
                <a:cubicBezTo>
                  <a:pt x="60" y="10732"/>
                  <a:pt x="47" y="10745"/>
                  <a:pt x="30" y="10745"/>
                </a:cubicBezTo>
                <a:cubicBezTo>
                  <a:pt x="14" y="10745"/>
                  <a:pt x="0" y="10732"/>
                  <a:pt x="0" y="10715"/>
                </a:cubicBezTo>
                <a:close/>
                <a:moveTo>
                  <a:pt x="0" y="10595"/>
                </a:moveTo>
                <a:lnTo>
                  <a:pt x="0" y="10595"/>
                </a:lnTo>
                <a:cubicBezTo>
                  <a:pt x="0" y="10578"/>
                  <a:pt x="14" y="10565"/>
                  <a:pt x="30" y="10565"/>
                </a:cubicBezTo>
                <a:cubicBezTo>
                  <a:pt x="47" y="10565"/>
                  <a:pt x="60" y="10578"/>
                  <a:pt x="60" y="10595"/>
                </a:cubicBezTo>
                <a:cubicBezTo>
                  <a:pt x="60" y="10611"/>
                  <a:pt x="47" y="10625"/>
                  <a:pt x="30" y="10625"/>
                </a:cubicBezTo>
                <a:cubicBezTo>
                  <a:pt x="14" y="10625"/>
                  <a:pt x="0" y="10611"/>
                  <a:pt x="0" y="10595"/>
                </a:cubicBezTo>
                <a:close/>
                <a:moveTo>
                  <a:pt x="0" y="10475"/>
                </a:moveTo>
                <a:lnTo>
                  <a:pt x="0" y="10475"/>
                </a:lnTo>
                <a:cubicBezTo>
                  <a:pt x="0" y="10458"/>
                  <a:pt x="14" y="10445"/>
                  <a:pt x="30" y="10445"/>
                </a:cubicBezTo>
                <a:cubicBezTo>
                  <a:pt x="47" y="10445"/>
                  <a:pt x="60" y="10458"/>
                  <a:pt x="60" y="10475"/>
                </a:cubicBezTo>
                <a:cubicBezTo>
                  <a:pt x="60" y="10491"/>
                  <a:pt x="47" y="10505"/>
                  <a:pt x="30" y="10505"/>
                </a:cubicBezTo>
                <a:cubicBezTo>
                  <a:pt x="14" y="10505"/>
                  <a:pt x="0" y="10491"/>
                  <a:pt x="0" y="10475"/>
                </a:cubicBezTo>
                <a:close/>
                <a:moveTo>
                  <a:pt x="0" y="10355"/>
                </a:moveTo>
                <a:lnTo>
                  <a:pt x="0" y="10355"/>
                </a:lnTo>
                <a:cubicBezTo>
                  <a:pt x="0" y="10338"/>
                  <a:pt x="14" y="10325"/>
                  <a:pt x="30" y="10325"/>
                </a:cubicBezTo>
                <a:cubicBezTo>
                  <a:pt x="47" y="10325"/>
                  <a:pt x="60" y="10338"/>
                  <a:pt x="60" y="10355"/>
                </a:cubicBezTo>
                <a:cubicBezTo>
                  <a:pt x="60" y="10371"/>
                  <a:pt x="47" y="10385"/>
                  <a:pt x="30" y="10385"/>
                </a:cubicBezTo>
                <a:cubicBezTo>
                  <a:pt x="14" y="10385"/>
                  <a:pt x="0" y="10371"/>
                  <a:pt x="0" y="10355"/>
                </a:cubicBezTo>
                <a:close/>
                <a:moveTo>
                  <a:pt x="0" y="10235"/>
                </a:moveTo>
                <a:lnTo>
                  <a:pt x="0" y="10235"/>
                </a:lnTo>
                <a:cubicBezTo>
                  <a:pt x="0" y="10218"/>
                  <a:pt x="14" y="10205"/>
                  <a:pt x="30" y="10205"/>
                </a:cubicBezTo>
                <a:cubicBezTo>
                  <a:pt x="47" y="10205"/>
                  <a:pt x="60" y="10218"/>
                  <a:pt x="60" y="10235"/>
                </a:cubicBezTo>
                <a:cubicBezTo>
                  <a:pt x="60" y="10251"/>
                  <a:pt x="47" y="10265"/>
                  <a:pt x="30" y="10265"/>
                </a:cubicBezTo>
                <a:cubicBezTo>
                  <a:pt x="14" y="10265"/>
                  <a:pt x="0" y="10251"/>
                  <a:pt x="0" y="10235"/>
                </a:cubicBezTo>
                <a:close/>
                <a:moveTo>
                  <a:pt x="0" y="10115"/>
                </a:moveTo>
                <a:lnTo>
                  <a:pt x="0" y="10115"/>
                </a:lnTo>
                <a:cubicBezTo>
                  <a:pt x="0" y="10098"/>
                  <a:pt x="14" y="10085"/>
                  <a:pt x="30" y="10085"/>
                </a:cubicBezTo>
                <a:cubicBezTo>
                  <a:pt x="47" y="10085"/>
                  <a:pt x="60" y="10098"/>
                  <a:pt x="60" y="10115"/>
                </a:cubicBezTo>
                <a:cubicBezTo>
                  <a:pt x="60" y="10131"/>
                  <a:pt x="47" y="10145"/>
                  <a:pt x="30" y="10145"/>
                </a:cubicBezTo>
                <a:cubicBezTo>
                  <a:pt x="14" y="10145"/>
                  <a:pt x="0" y="10131"/>
                  <a:pt x="0" y="10115"/>
                </a:cubicBezTo>
                <a:close/>
                <a:moveTo>
                  <a:pt x="0" y="9995"/>
                </a:moveTo>
                <a:lnTo>
                  <a:pt x="0" y="9995"/>
                </a:lnTo>
                <a:cubicBezTo>
                  <a:pt x="0" y="9978"/>
                  <a:pt x="14" y="9965"/>
                  <a:pt x="30" y="9965"/>
                </a:cubicBezTo>
                <a:cubicBezTo>
                  <a:pt x="47" y="9965"/>
                  <a:pt x="60" y="9978"/>
                  <a:pt x="60" y="9995"/>
                </a:cubicBezTo>
                <a:cubicBezTo>
                  <a:pt x="60" y="10011"/>
                  <a:pt x="47" y="10025"/>
                  <a:pt x="30" y="10025"/>
                </a:cubicBezTo>
                <a:cubicBezTo>
                  <a:pt x="14" y="10025"/>
                  <a:pt x="0" y="10011"/>
                  <a:pt x="0" y="9995"/>
                </a:cubicBezTo>
                <a:close/>
                <a:moveTo>
                  <a:pt x="0" y="9875"/>
                </a:moveTo>
                <a:lnTo>
                  <a:pt x="0" y="9875"/>
                </a:lnTo>
                <a:cubicBezTo>
                  <a:pt x="0" y="9858"/>
                  <a:pt x="14" y="9845"/>
                  <a:pt x="30" y="9845"/>
                </a:cubicBezTo>
                <a:cubicBezTo>
                  <a:pt x="47" y="9845"/>
                  <a:pt x="60" y="9858"/>
                  <a:pt x="60" y="9875"/>
                </a:cubicBezTo>
                <a:cubicBezTo>
                  <a:pt x="60" y="9891"/>
                  <a:pt x="47" y="9905"/>
                  <a:pt x="30" y="9905"/>
                </a:cubicBezTo>
                <a:cubicBezTo>
                  <a:pt x="14" y="9905"/>
                  <a:pt x="0" y="9891"/>
                  <a:pt x="0" y="9875"/>
                </a:cubicBezTo>
                <a:close/>
                <a:moveTo>
                  <a:pt x="0" y="9755"/>
                </a:moveTo>
                <a:lnTo>
                  <a:pt x="0" y="9754"/>
                </a:lnTo>
                <a:cubicBezTo>
                  <a:pt x="0" y="9738"/>
                  <a:pt x="14" y="9724"/>
                  <a:pt x="30" y="9724"/>
                </a:cubicBezTo>
                <a:cubicBezTo>
                  <a:pt x="47" y="9724"/>
                  <a:pt x="60" y="9738"/>
                  <a:pt x="60" y="9754"/>
                </a:cubicBezTo>
                <a:lnTo>
                  <a:pt x="60" y="9755"/>
                </a:lnTo>
                <a:cubicBezTo>
                  <a:pt x="60" y="9771"/>
                  <a:pt x="47" y="9785"/>
                  <a:pt x="30" y="9785"/>
                </a:cubicBezTo>
                <a:cubicBezTo>
                  <a:pt x="14" y="9785"/>
                  <a:pt x="0" y="9771"/>
                  <a:pt x="0" y="9755"/>
                </a:cubicBezTo>
                <a:close/>
                <a:moveTo>
                  <a:pt x="0" y="9634"/>
                </a:moveTo>
                <a:lnTo>
                  <a:pt x="0" y="9634"/>
                </a:lnTo>
                <a:cubicBezTo>
                  <a:pt x="0" y="9618"/>
                  <a:pt x="14" y="9604"/>
                  <a:pt x="30" y="9604"/>
                </a:cubicBezTo>
                <a:cubicBezTo>
                  <a:pt x="47" y="9604"/>
                  <a:pt x="60" y="9618"/>
                  <a:pt x="60" y="9634"/>
                </a:cubicBezTo>
                <a:cubicBezTo>
                  <a:pt x="60" y="9651"/>
                  <a:pt x="47" y="9664"/>
                  <a:pt x="30" y="9664"/>
                </a:cubicBezTo>
                <a:cubicBezTo>
                  <a:pt x="14" y="9664"/>
                  <a:pt x="0" y="9651"/>
                  <a:pt x="0" y="9634"/>
                </a:cubicBezTo>
                <a:close/>
                <a:moveTo>
                  <a:pt x="0" y="9514"/>
                </a:moveTo>
                <a:lnTo>
                  <a:pt x="0" y="9514"/>
                </a:lnTo>
                <a:cubicBezTo>
                  <a:pt x="0" y="9498"/>
                  <a:pt x="14" y="9484"/>
                  <a:pt x="30" y="9484"/>
                </a:cubicBezTo>
                <a:cubicBezTo>
                  <a:pt x="47" y="9484"/>
                  <a:pt x="60" y="9498"/>
                  <a:pt x="60" y="9514"/>
                </a:cubicBezTo>
                <a:cubicBezTo>
                  <a:pt x="60" y="9531"/>
                  <a:pt x="47" y="9544"/>
                  <a:pt x="30" y="9544"/>
                </a:cubicBezTo>
                <a:cubicBezTo>
                  <a:pt x="14" y="9544"/>
                  <a:pt x="0" y="9531"/>
                  <a:pt x="0" y="9514"/>
                </a:cubicBezTo>
                <a:close/>
                <a:moveTo>
                  <a:pt x="0" y="9394"/>
                </a:moveTo>
                <a:lnTo>
                  <a:pt x="0" y="9394"/>
                </a:lnTo>
                <a:cubicBezTo>
                  <a:pt x="0" y="9378"/>
                  <a:pt x="14" y="9364"/>
                  <a:pt x="30" y="9364"/>
                </a:cubicBezTo>
                <a:cubicBezTo>
                  <a:pt x="47" y="9364"/>
                  <a:pt x="60" y="9378"/>
                  <a:pt x="60" y="9394"/>
                </a:cubicBezTo>
                <a:cubicBezTo>
                  <a:pt x="60" y="9411"/>
                  <a:pt x="47" y="9424"/>
                  <a:pt x="30" y="9424"/>
                </a:cubicBezTo>
                <a:cubicBezTo>
                  <a:pt x="14" y="9424"/>
                  <a:pt x="0" y="9411"/>
                  <a:pt x="0" y="9394"/>
                </a:cubicBezTo>
                <a:close/>
                <a:moveTo>
                  <a:pt x="0" y="9274"/>
                </a:moveTo>
                <a:lnTo>
                  <a:pt x="0" y="9274"/>
                </a:lnTo>
                <a:cubicBezTo>
                  <a:pt x="0" y="9258"/>
                  <a:pt x="14" y="9244"/>
                  <a:pt x="30" y="9244"/>
                </a:cubicBezTo>
                <a:cubicBezTo>
                  <a:pt x="47" y="9244"/>
                  <a:pt x="60" y="9258"/>
                  <a:pt x="60" y="9274"/>
                </a:cubicBezTo>
                <a:cubicBezTo>
                  <a:pt x="60" y="9291"/>
                  <a:pt x="47" y="9304"/>
                  <a:pt x="30" y="9304"/>
                </a:cubicBezTo>
                <a:cubicBezTo>
                  <a:pt x="14" y="9304"/>
                  <a:pt x="0" y="9291"/>
                  <a:pt x="0" y="9274"/>
                </a:cubicBezTo>
                <a:close/>
                <a:moveTo>
                  <a:pt x="0" y="9154"/>
                </a:moveTo>
                <a:lnTo>
                  <a:pt x="0" y="9154"/>
                </a:lnTo>
                <a:cubicBezTo>
                  <a:pt x="0" y="9138"/>
                  <a:pt x="14" y="9124"/>
                  <a:pt x="30" y="9124"/>
                </a:cubicBezTo>
                <a:cubicBezTo>
                  <a:pt x="47" y="9124"/>
                  <a:pt x="60" y="9138"/>
                  <a:pt x="60" y="9154"/>
                </a:cubicBezTo>
                <a:cubicBezTo>
                  <a:pt x="60" y="9171"/>
                  <a:pt x="47" y="9184"/>
                  <a:pt x="30" y="9184"/>
                </a:cubicBezTo>
                <a:cubicBezTo>
                  <a:pt x="14" y="9184"/>
                  <a:pt x="0" y="9171"/>
                  <a:pt x="0" y="9154"/>
                </a:cubicBezTo>
                <a:close/>
                <a:moveTo>
                  <a:pt x="0" y="9034"/>
                </a:moveTo>
                <a:lnTo>
                  <a:pt x="0" y="9034"/>
                </a:lnTo>
                <a:cubicBezTo>
                  <a:pt x="0" y="9018"/>
                  <a:pt x="14" y="9004"/>
                  <a:pt x="30" y="9004"/>
                </a:cubicBezTo>
                <a:cubicBezTo>
                  <a:pt x="47" y="9004"/>
                  <a:pt x="60" y="9018"/>
                  <a:pt x="60" y="9034"/>
                </a:cubicBezTo>
                <a:cubicBezTo>
                  <a:pt x="60" y="9051"/>
                  <a:pt x="47" y="9064"/>
                  <a:pt x="30" y="9064"/>
                </a:cubicBezTo>
                <a:cubicBezTo>
                  <a:pt x="14" y="9064"/>
                  <a:pt x="0" y="9051"/>
                  <a:pt x="0" y="9034"/>
                </a:cubicBezTo>
                <a:close/>
                <a:moveTo>
                  <a:pt x="0" y="8914"/>
                </a:moveTo>
                <a:lnTo>
                  <a:pt x="0" y="8914"/>
                </a:lnTo>
                <a:cubicBezTo>
                  <a:pt x="0" y="8897"/>
                  <a:pt x="14" y="8884"/>
                  <a:pt x="30" y="8884"/>
                </a:cubicBezTo>
                <a:cubicBezTo>
                  <a:pt x="47" y="8884"/>
                  <a:pt x="60" y="8897"/>
                  <a:pt x="60" y="8914"/>
                </a:cubicBezTo>
                <a:cubicBezTo>
                  <a:pt x="60" y="8931"/>
                  <a:pt x="47" y="8944"/>
                  <a:pt x="30" y="8944"/>
                </a:cubicBezTo>
                <a:cubicBezTo>
                  <a:pt x="14" y="8944"/>
                  <a:pt x="0" y="8931"/>
                  <a:pt x="0" y="8914"/>
                </a:cubicBezTo>
                <a:close/>
                <a:moveTo>
                  <a:pt x="0" y="8794"/>
                </a:moveTo>
                <a:lnTo>
                  <a:pt x="0" y="8794"/>
                </a:lnTo>
                <a:cubicBezTo>
                  <a:pt x="0" y="8777"/>
                  <a:pt x="14" y="8764"/>
                  <a:pt x="30" y="8764"/>
                </a:cubicBezTo>
                <a:cubicBezTo>
                  <a:pt x="47" y="8764"/>
                  <a:pt x="60" y="8777"/>
                  <a:pt x="60" y="8794"/>
                </a:cubicBezTo>
                <a:cubicBezTo>
                  <a:pt x="60" y="8811"/>
                  <a:pt x="47" y="8824"/>
                  <a:pt x="30" y="8824"/>
                </a:cubicBezTo>
                <a:cubicBezTo>
                  <a:pt x="14" y="8824"/>
                  <a:pt x="0" y="8811"/>
                  <a:pt x="0" y="8794"/>
                </a:cubicBezTo>
                <a:close/>
                <a:moveTo>
                  <a:pt x="0" y="8674"/>
                </a:moveTo>
                <a:lnTo>
                  <a:pt x="0" y="8674"/>
                </a:lnTo>
                <a:cubicBezTo>
                  <a:pt x="0" y="8657"/>
                  <a:pt x="14" y="8644"/>
                  <a:pt x="30" y="8644"/>
                </a:cubicBezTo>
                <a:cubicBezTo>
                  <a:pt x="47" y="8644"/>
                  <a:pt x="60" y="8657"/>
                  <a:pt x="60" y="8674"/>
                </a:cubicBezTo>
                <a:cubicBezTo>
                  <a:pt x="60" y="8691"/>
                  <a:pt x="47" y="8704"/>
                  <a:pt x="30" y="8704"/>
                </a:cubicBezTo>
                <a:cubicBezTo>
                  <a:pt x="14" y="8704"/>
                  <a:pt x="0" y="8691"/>
                  <a:pt x="0" y="8674"/>
                </a:cubicBezTo>
                <a:close/>
                <a:moveTo>
                  <a:pt x="0" y="8554"/>
                </a:moveTo>
                <a:lnTo>
                  <a:pt x="0" y="8554"/>
                </a:lnTo>
                <a:cubicBezTo>
                  <a:pt x="0" y="8537"/>
                  <a:pt x="14" y="8524"/>
                  <a:pt x="30" y="8524"/>
                </a:cubicBezTo>
                <a:cubicBezTo>
                  <a:pt x="47" y="8524"/>
                  <a:pt x="60" y="8537"/>
                  <a:pt x="60" y="8554"/>
                </a:cubicBezTo>
                <a:cubicBezTo>
                  <a:pt x="60" y="8570"/>
                  <a:pt x="47" y="8584"/>
                  <a:pt x="30" y="8584"/>
                </a:cubicBezTo>
                <a:cubicBezTo>
                  <a:pt x="14" y="8584"/>
                  <a:pt x="0" y="8570"/>
                  <a:pt x="0" y="8554"/>
                </a:cubicBezTo>
                <a:close/>
                <a:moveTo>
                  <a:pt x="0" y="8434"/>
                </a:moveTo>
                <a:lnTo>
                  <a:pt x="0" y="8434"/>
                </a:lnTo>
                <a:cubicBezTo>
                  <a:pt x="0" y="8417"/>
                  <a:pt x="14" y="8404"/>
                  <a:pt x="30" y="8404"/>
                </a:cubicBezTo>
                <a:cubicBezTo>
                  <a:pt x="47" y="8404"/>
                  <a:pt x="60" y="8417"/>
                  <a:pt x="60" y="8434"/>
                </a:cubicBezTo>
                <a:cubicBezTo>
                  <a:pt x="60" y="8450"/>
                  <a:pt x="47" y="8464"/>
                  <a:pt x="30" y="8464"/>
                </a:cubicBezTo>
                <a:cubicBezTo>
                  <a:pt x="14" y="8464"/>
                  <a:pt x="0" y="8450"/>
                  <a:pt x="0" y="8434"/>
                </a:cubicBezTo>
                <a:close/>
                <a:moveTo>
                  <a:pt x="0" y="8314"/>
                </a:moveTo>
                <a:lnTo>
                  <a:pt x="0" y="8314"/>
                </a:lnTo>
                <a:cubicBezTo>
                  <a:pt x="0" y="8297"/>
                  <a:pt x="14" y="8284"/>
                  <a:pt x="30" y="8284"/>
                </a:cubicBezTo>
                <a:cubicBezTo>
                  <a:pt x="47" y="8284"/>
                  <a:pt x="60" y="8297"/>
                  <a:pt x="60" y="8314"/>
                </a:cubicBezTo>
                <a:cubicBezTo>
                  <a:pt x="60" y="8330"/>
                  <a:pt x="47" y="8344"/>
                  <a:pt x="30" y="8344"/>
                </a:cubicBezTo>
                <a:cubicBezTo>
                  <a:pt x="14" y="8344"/>
                  <a:pt x="0" y="8330"/>
                  <a:pt x="0" y="8314"/>
                </a:cubicBezTo>
                <a:close/>
                <a:moveTo>
                  <a:pt x="0" y="8194"/>
                </a:moveTo>
                <a:lnTo>
                  <a:pt x="0" y="8194"/>
                </a:lnTo>
                <a:cubicBezTo>
                  <a:pt x="0" y="8177"/>
                  <a:pt x="14" y="8164"/>
                  <a:pt x="30" y="8164"/>
                </a:cubicBezTo>
                <a:cubicBezTo>
                  <a:pt x="47" y="8164"/>
                  <a:pt x="60" y="8177"/>
                  <a:pt x="60" y="8194"/>
                </a:cubicBezTo>
                <a:cubicBezTo>
                  <a:pt x="60" y="8210"/>
                  <a:pt x="47" y="8224"/>
                  <a:pt x="30" y="8224"/>
                </a:cubicBezTo>
                <a:cubicBezTo>
                  <a:pt x="14" y="8224"/>
                  <a:pt x="0" y="8210"/>
                  <a:pt x="0" y="8194"/>
                </a:cubicBezTo>
                <a:close/>
                <a:moveTo>
                  <a:pt x="0" y="8074"/>
                </a:moveTo>
                <a:lnTo>
                  <a:pt x="0" y="8074"/>
                </a:lnTo>
                <a:cubicBezTo>
                  <a:pt x="0" y="8057"/>
                  <a:pt x="14" y="8044"/>
                  <a:pt x="30" y="8044"/>
                </a:cubicBezTo>
                <a:cubicBezTo>
                  <a:pt x="47" y="8044"/>
                  <a:pt x="60" y="8057"/>
                  <a:pt x="60" y="8074"/>
                </a:cubicBezTo>
                <a:cubicBezTo>
                  <a:pt x="60" y="8090"/>
                  <a:pt x="47" y="8104"/>
                  <a:pt x="30" y="8104"/>
                </a:cubicBezTo>
                <a:cubicBezTo>
                  <a:pt x="14" y="8104"/>
                  <a:pt x="0" y="8090"/>
                  <a:pt x="0" y="8074"/>
                </a:cubicBezTo>
                <a:close/>
                <a:moveTo>
                  <a:pt x="0" y="7954"/>
                </a:moveTo>
                <a:lnTo>
                  <a:pt x="0" y="7954"/>
                </a:lnTo>
                <a:cubicBezTo>
                  <a:pt x="0" y="7937"/>
                  <a:pt x="14" y="7924"/>
                  <a:pt x="30" y="7924"/>
                </a:cubicBezTo>
                <a:cubicBezTo>
                  <a:pt x="47" y="7924"/>
                  <a:pt x="60" y="7937"/>
                  <a:pt x="60" y="7954"/>
                </a:cubicBezTo>
                <a:cubicBezTo>
                  <a:pt x="60" y="7970"/>
                  <a:pt x="47" y="7984"/>
                  <a:pt x="30" y="7984"/>
                </a:cubicBezTo>
                <a:cubicBezTo>
                  <a:pt x="14" y="7984"/>
                  <a:pt x="0" y="7970"/>
                  <a:pt x="0" y="7954"/>
                </a:cubicBezTo>
                <a:close/>
                <a:moveTo>
                  <a:pt x="0" y="7834"/>
                </a:moveTo>
                <a:lnTo>
                  <a:pt x="0" y="7833"/>
                </a:lnTo>
                <a:cubicBezTo>
                  <a:pt x="0" y="7817"/>
                  <a:pt x="14" y="7803"/>
                  <a:pt x="30" y="7803"/>
                </a:cubicBezTo>
                <a:cubicBezTo>
                  <a:pt x="47" y="7803"/>
                  <a:pt x="60" y="7817"/>
                  <a:pt x="60" y="7833"/>
                </a:cubicBezTo>
                <a:lnTo>
                  <a:pt x="60" y="7834"/>
                </a:lnTo>
                <a:cubicBezTo>
                  <a:pt x="60" y="7850"/>
                  <a:pt x="47" y="7864"/>
                  <a:pt x="30" y="7864"/>
                </a:cubicBezTo>
                <a:cubicBezTo>
                  <a:pt x="14" y="7864"/>
                  <a:pt x="0" y="7850"/>
                  <a:pt x="0" y="7834"/>
                </a:cubicBezTo>
                <a:close/>
                <a:moveTo>
                  <a:pt x="0" y="7713"/>
                </a:moveTo>
                <a:lnTo>
                  <a:pt x="0" y="7713"/>
                </a:lnTo>
                <a:cubicBezTo>
                  <a:pt x="0" y="7697"/>
                  <a:pt x="14" y="7683"/>
                  <a:pt x="30" y="7683"/>
                </a:cubicBezTo>
                <a:cubicBezTo>
                  <a:pt x="47" y="7683"/>
                  <a:pt x="60" y="7697"/>
                  <a:pt x="60" y="7713"/>
                </a:cubicBezTo>
                <a:cubicBezTo>
                  <a:pt x="60" y="7730"/>
                  <a:pt x="47" y="7743"/>
                  <a:pt x="30" y="7743"/>
                </a:cubicBezTo>
                <a:cubicBezTo>
                  <a:pt x="14" y="7743"/>
                  <a:pt x="0" y="7730"/>
                  <a:pt x="0" y="7713"/>
                </a:cubicBezTo>
                <a:close/>
                <a:moveTo>
                  <a:pt x="0" y="7593"/>
                </a:moveTo>
                <a:lnTo>
                  <a:pt x="0" y="7593"/>
                </a:lnTo>
                <a:cubicBezTo>
                  <a:pt x="0" y="7577"/>
                  <a:pt x="14" y="7563"/>
                  <a:pt x="30" y="7563"/>
                </a:cubicBezTo>
                <a:cubicBezTo>
                  <a:pt x="47" y="7563"/>
                  <a:pt x="60" y="7577"/>
                  <a:pt x="60" y="7593"/>
                </a:cubicBezTo>
                <a:cubicBezTo>
                  <a:pt x="60" y="7610"/>
                  <a:pt x="47" y="7623"/>
                  <a:pt x="30" y="7623"/>
                </a:cubicBezTo>
                <a:cubicBezTo>
                  <a:pt x="14" y="7623"/>
                  <a:pt x="0" y="7610"/>
                  <a:pt x="0" y="7593"/>
                </a:cubicBezTo>
                <a:close/>
                <a:moveTo>
                  <a:pt x="0" y="7473"/>
                </a:moveTo>
                <a:lnTo>
                  <a:pt x="0" y="7473"/>
                </a:lnTo>
                <a:cubicBezTo>
                  <a:pt x="0" y="7457"/>
                  <a:pt x="14" y="7443"/>
                  <a:pt x="30" y="7443"/>
                </a:cubicBezTo>
                <a:cubicBezTo>
                  <a:pt x="47" y="7443"/>
                  <a:pt x="60" y="7457"/>
                  <a:pt x="60" y="7473"/>
                </a:cubicBezTo>
                <a:cubicBezTo>
                  <a:pt x="60" y="7490"/>
                  <a:pt x="47" y="7503"/>
                  <a:pt x="30" y="7503"/>
                </a:cubicBezTo>
                <a:cubicBezTo>
                  <a:pt x="14" y="7503"/>
                  <a:pt x="0" y="7490"/>
                  <a:pt x="0" y="7473"/>
                </a:cubicBezTo>
                <a:close/>
                <a:moveTo>
                  <a:pt x="0" y="7353"/>
                </a:moveTo>
                <a:lnTo>
                  <a:pt x="0" y="7353"/>
                </a:lnTo>
                <a:cubicBezTo>
                  <a:pt x="0" y="7337"/>
                  <a:pt x="14" y="7323"/>
                  <a:pt x="30" y="7323"/>
                </a:cubicBezTo>
                <a:cubicBezTo>
                  <a:pt x="47" y="7323"/>
                  <a:pt x="60" y="7337"/>
                  <a:pt x="60" y="7353"/>
                </a:cubicBezTo>
                <a:cubicBezTo>
                  <a:pt x="60" y="7370"/>
                  <a:pt x="47" y="7383"/>
                  <a:pt x="30" y="7383"/>
                </a:cubicBezTo>
                <a:cubicBezTo>
                  <a:pt x="14" y="7383"/>
                  <a:pt x="0" y="7370"/>
                  <a:pt x="0" y="7353"/>
                </a:cubicBezTo>
                <a:close/>
                <a:moveTo>
                  <a:pt x="0" y="7233"/>
                </a:moveTo>
                <a:lnTo>
                  <a:pt x="0" y="7233"/>
                </a:lnTo>
                <a:cubicBezTo>
                  <a:pt x="0" y="7217"/>
                  <a:pt x="14" y="7203"/>
                  <a:pt x="30" y="7203"/>
                </a:cubicBezTo>
                <a:cubicBezTo>
                  <a:pt x="47" y="7203"/>
                  <a:pt x="60" y="7217"/>
                  <a:pt x="60" y="7233"/>
                </a:cubicBezTo>
                <a:cubicBezTo>
                  <a:pt x="60" y="7250"/>
                  <a:pt x="47" y="7263"/>
                  <a:pt x="30" y="7263"/>
                </a:cubicBezTo>
                <a:cubicBezTo>
                  <a:pt x="14" y="7263"/>
                  <a:pt x="0" y="7250"/>
                  <a:pt x="0" y="7233"/>
                </a:cubicBezTo>
                <a:close/>
                <a:moveTo>
                  <a:pt x="0" y="7113"/>
                </a:moveTo>
                <a:lnTo>
                  <a:pt x="0" y="7113"/>
                </a:lnTo>
                <a:cubicBezTo>
                  <a:pt x="0" y="7097"/>
                  <a:pt x="14" y="7083"/>
                  <a:pt x="30" y="7083"/>
                </a:cubicBezTo>
                <a:cubicBezTo>
                  <a:pt x="47" y="7083"/>
                  <a:pt x="60" y="7097"/>
                  <a:pt x="60" y="7113"/>
                </a:cubicBezTo>
                <a:cubicBezTo>
                  <a:pt x="60" y="7130"/>
                  <a:pt x="47" y="7143"/>
                  <a:pt x="30" y="7143"/>
                </a:cubicBezTo>
                <a:cubicBezTo>
                  <a:pt x="14" y="7143"/>
                  <a:pt x="0" y="7130"/>
                  <a:pt x="0" y="7113"/>
                </a:cubicBezTo>
                <a:close/>
                <a:moveTo>
                  <a:pt x="0" y="6993"/>
                </a:moveTo>
                <a:lnTo>
                  <a:pt x="0" y="6993"/>
                </a:lnTo>
                <a:cubicBezTo>
                  <a:pt x="0" y="6976"/>
                  <a:pt x="14" y="6963"/>
                  <a:pt x="30" y="6963"/>
                </a:cubicBezTo>
                <a:cubicBezTo>
                  <a:pt x="47" y="6963"/>
                  <a:pt x="60" y="6976"/>
                  <a:pt x="60" y="6993"/>
                </a:cubicBezTo>
                <a:cubicBezTo>
                  <a:pt x="60" y="7010"/>
                  <a:pt x="47" y="7023"/>
                  <a:pt x="30" y="7023"/>
                </a:cubicBezTo>
                <a:cubicBezTo>
                  <a:pt x="14" y="7023"/>
                  <a:pt x="0" y="7010"/>
                  <a:pt x="0" y="6993"/>
                </a:cubicBezTo>
                <a:close/>
                <a:moveTo>
                  <a:pt x="0" y="6873"/>
                </a:moveTo>
                <a:lnTo>
                  <a:pt x="0" y="6873"/>
                </a:lnTo>
                <a:cubicBezTo>
                  <a:pt x="0" y="6856"/>
                  <a:pt x="14" y="6843"/>
                  <a:pt x="30" y="6843"/>
                </a:cubicBezTo>
                <a:cubicBezTo>
                  <a:pt x="47" y="6843"/>
                  <a:pt x="60" y="6856"/>
                  <a:pt x="60" y="6873"/>
                </a:cubicBezTo>
                <a:cubicBezTo>
                  <a:pt x="60" y="6890"/>
                  <a:pt x="47" y="6903"/>
                  <a:pt x="30" y="6903"/>
                </a:cubicBezTo>
                <a:cubicBezTo>
                  <a:pt x="14" y="6903"/>
                  <a:pt x="0" y="6890"/>
                  <a:pt x="0" y="6873"/>
                </a:cubicBezTo>
                <a:close/>
                <a:moveTo>
                  <a:pt x="0" y="6753"/>
                </a:moveTo>
                <a:lnTo>
                  <a:pt x="0" y="6753"/>
                </a:lnTo>
                <a:cubicBezTo>
                  <a:pt x="0" y="6736"/>
                  <a:pt x="14" y="6723"/>
                  <a:pt x="30" y="6723"/>
                </a:cubicBezTo>
                <a:cubicBezTo>
                  <a:pt x="47" y="6723"/>
                  <a:pt x="60" y="6736"/>
                  <a:pt x="60" y="6753"/>
                </a:cubicBezTo>
                <a:cubicBezTo>
                  <a:pt x="60" y="6770"/>
                  <a:pt x="47" y="6783"/>
                  <a:pt x="30" y="6783"/>
                </a:cubicBezTo>
                <a:cubicBezTo>
                  <a:pt x="14" y="6783"/>
                  <a:pt x="0" y="6770"/>
                  <a:pt x="0" y="6753"/>
                </a:cubicBezTo>
                <a:close/>
                <a:moveTo>
                  <a:pt x="0" y="6633"/>
                </a:moveTo>
                <a:lnTo>
                  <a:pt x="0" y="6633"/>
                </a:lnTo>
                <a:cubicBezTo>
                  <a:pt x="0" y="6616"/>
                  <a:pt x="14" y="6603"/>
                  <a:pt x="30" y="6603"/>
                </a:cubicBezTo>
                <a:cubicBezTo>
                  <a:pt x="47" y="6603"/>
                  <a:pt x="60" y="6616"/>
                  <a:pt x="60" y="6633"/>
                </a:cubicBezTo>
                <a:cubicBezTo>
                  <a:pt x="60" y="6649"/>
                  <a:pt x="47" y="6663"/>
                  <a:pt x="30" y="6663"/>
                </a:cubicBezTo>
                <a:cubicBezTo>
                  <a:pt x="14" y="6663"/>
                  <a:pt x="0" y="6649"/>
                  <a:pt x="0" y="6633"/>
                </a:cubicBezTo>
                <a:close/>
                <a:moveTo>
                  <a:pt x="0" y="6513"/>
                </a:moveTo>
                <a:lnTo>
                  <a:pt x="0" y="6513"/>
                </a:lnTo>
                <a:cubicBezTo>
                  <a:pt x="0" y="6496"/>
                  <a:pt x="14" y="6483"/>
                  <a:pt x="30" y="6483"/>
                </a:cubicBezTo>
                <a:cubicBezTo>
                  <a:pt x="47" y="6483"/>
                  <a:pt x="60" y="6496"/>
                  <a:pt x="60" y="6513"/>
                </a:cubicBezTo>
                <a:cubicBezTo>
                  <a:pt x="60" y="6529"/>
                  <a:pt x="47" y="6543"/>
                  <a:pt x="30" y="6543"/>
                </a:cubicBezTo>
                <a:cubicBezTo>
                  <a:pt x="14" y="6543"/>
                  <a:pt x="0" y="6529"/>
                  <a:pt x="0" y="6513"/>
                </a:cubicBezTo>
                <a:close/>
                <a:moveTo>
                  <a:pt x="0" y="6393"/>
                </a:moveTo>
                <a:lnTo>
                  <a:pt x="0" y="6393"/>
                </a:lnTo>
                <a:cubicBezTo>
                  <a:pt x="0" y="6376"/>
                  <a:pt x="14" y="6363"/>
                  <a:pt x="30" y="6363"/>
                </a:cubicBezTo>
                <a:cubicBezTo>
                  <a:pt x="47" y="6363"/>
                  <a:pt x="60" y="6376"/>
                  <a:pt x="60" y="6393"/>
                </a:cubicBezTo>
                <a:cubicBezTo>
                  <a:pt x="60" y="6409"/>
                  <a:pt x="47" y="6423"/>
                  <a:pt x="30" y="6423"/>
                </a:cubicBezTo>
                <a:cubicBezTo>
                  <a:pt x="14" y="6423"/>
                  <a:pt x="0" y="6409"/>
                  <a:pt x="0" y="6393"/>
                </a:cubicBezTo>
                <a:close/>
                <a:moveTo>
                  <a:pt x="0" y="6273"/>
                </a:moveTo>
                <a:lnTo>
                  <a:pt x="0" y="6273"/>
                </a:lnTo>
                <a:cubicBezTo>
                  <a:pt x="0" y="6256"/>
                  <a:pt x="14" y="6243"/>
                  <a:pt x="30" y="6243"/>
                </a:cubicBezTo>
                <a:cubicBezTo>
                  <a:pt x="47" y="6243"/>
                  <a:pt x="60" y="6256"/>
                  <a:pt x="60" y="6273"/>
                </a:cubicBezTo>
                <a:cubicBezTo>
                  <a:pt x="60" y="6289"/>
                  <a:pt x="47" y="6303"/>
                  <a:pt x="30" y="6303"/>
                </a:cubicBezTo>
                <a:cubicBezTo>
                  <a:pt x="14" y="6303"/>
                  <a:pt x="0" y="6289"/>
                  <a:pt x="0" y="6273"/>
                </a:cubicBezTo>
                <a:close/>
                <a:moveTo>
                  <a:pt x="0" y="6153"/>
                </a:moveTo>
                <a:lnTo>
                  <a:pt x="0" y="6153"/>
                </a:lnTo>
                <a:cubicBezTo>
                  <a:pt x="0" y="6136"/>
                  <a:pt x="14" y="6123"/>
                  <a:pt x="30" y="6123"/>
                </a:cubicBezTo>
                <a:cubicBezTo>
                  <a:pt x="47" y="6123"/>
                  <a:pt x="60" y="6136"/>
                  <a:pt x="60" y="6153"/>
                </a:cubicBezTo>
                <a:cubicBezTo>
                  <a:pt x="60" y="6169"/>
                  <a:pt x="47" y="6183"/>
                  <a:pt x="30" y="6183"/>
                </a:cubicBezTo>
                <a:cubicBezTo>
                  <a:pt x="14" y="6183"/>
                  <a:pt x="0" y="6169"/>
                  <a:pt x="0" y="6153"/>
                </a:cubicBezTo>
                <a:close/>
                <a:moveTo>
                  <a:pt x="0" y="6033"/>
                </a:moveTo>
                <a:lnTo>
                  <a:pt x="0" y="6033"/>
                </a:lnTo>
                <a:cubicBezTo>
                  <a:pt x="0" y="6016"/>
                  <a:pt x="14" y="6003"/>
                  <a:pt x="30" y="6003"/>
                </a:cubicBezTo>
                <a:cubicBezTo>
                  <a:pt x="47" y="6003"/>
                  <a:pt x="60" y="6016"/>
                  <a:pt x="60" y="6033"/>
                </a:cubicBezTo>
                <a:cubicBezTo>
                  <a:pt x="60" y="6049"/>
                  <a:pt x="47" y="6063"/>
                  <a:pt x="30" y="6063"/>
                </a:cubicBezTo>
                <a:cubicBezTo>
                  <a:pt x="14" y="6063"/>
                  <a:pt x="0" y="6049"/>
                  <a:pt x="0" y="6033"/>
                </a:cubicBezTo>
                <a:close/>
                <a:moveTo>
                  <a:pt x="0" y="5913"/>
                </a:moveTo>
                <a:lnTo>
                  <a:pt x="0" y="5913"/>
                </a:lnTo>
                <a:cubicBezTo>
                  <a:pt x="0" y="5896"/>
                  <a:pt x="14" y="5883"/>
                  <a:pt x="30" y="5883"/>
                </a:cubicBezTo>
                <a:cubicBezTo>
                  <a:pt x="47" y="5883"/>
                  <a:pt x="60" y="5896"/>
                  <a:pt x="60" y="5913"/>
                </a:cubicBezTo>
                <a:cubicBezTo>
                  <a:pt x="60" y="5929"/>
                  <a:pt x="47" y="5943"/>
                  <a:pt x="30" y="5943"/>
                </a:cubicBezTo>
                <a:cubicBezTo>
                  <a:pt x="14" y="5943"/>
                  <a:pt x="0" y="5929"/>
                  <a:pt x="0" y="5913"/>
                </a:cubicBezTo>
                <a:close/>
                <a:moveTo>
                  <a:pt x="0" y="5793"/>
                </a:moveTo>
                <a:lnTo>
                  <a:pt x="0" y="5792"/>
                </a:lnTo>
                <a:cubicBezTo>
                  <a:pt x="0" y="5776"/>
                  <a:pt x="14" y="5762"/>
                  <a:pt x="30" y="5762"/>
                </a:cubicBezTo>
                <a:cubicBezTo>
                  <a:pt x="47" y="5762"/>
                  <a:pt x="60" y="5776"/>
                  <a:pt x="60" y="5792"/>
                </a:cubicBezTo>
                <a:lnTo>
                  <a:pt x="60" y="5793"/>
                </a:lnTo>
                <a:cubicBezTo>
                  <a:pt x="60" y="5809"/>
                  <a:pt x="47" y="5823"/>
                  <a:pt x="30" y="5823"/>
                </a:cubicBezTo>
                <a:cubicBezTo>
                  <a:pt x="14" y="5823"/>
                  <a:pt x="0" y="5809"/>
                  <a:pt x="0" y="5793"/>
                </a:cubicBezTo>
                <a:close/>
                <a:moveTo>
                  <a:pt x="0" y="5672"/>
                </a:moveTo>
                <a:lnTo>
                  <a:pt x="0" y="5672"/>
                </a:lnTo>
                <a:cubicBezTo>
                  <a:pt x="0" y="5656"/>
                  <a:pt x="14" y="5642"/>
                  <a:pt x="30" y="5642"/>
                </a:cubicBezTo>
                <a:cubicBezTo>
                  <a:pt x="47" y="5642"/>
                  <a:pt x="60" y="5656"/>
                  <a:pt x="60" y="5672"/>
                </a:cubicBezTo>
                <a:cubicBezTo>
                  <a:pt x="60" y="5689"/>
                  <a:pt x="47" y="5702"/>
                  <a:pt x="30" y="5702"/>
                </a:cubicBezTo>
                <a:cubicBezTo>
                  <a:pt x="14" y="5702"/>
                  <a:pt x="0" y="5689"/>
                  <a:pt x="0" y="5672"/>
                </a:cubicBezTo>
                <a:close/>
                <a:moveTo>
                  <a:pt x="0" y="5552"/>
                </a:moveTo>
                <a:lnTo>
                  <a:pt x="0" y="5552"/>
                </a:lnTo>
                <a:cubicBezTo>
                  <a:pt x="0" y="5536"/>
                  <a:pt x="14" y="5522"/>
                  <a:pt x="30" y="5522"/>
                </a:cubicBezTo>
                <a:cubicBezTo>
                  <a:pt x="47" y="5522"/>
                  <a:pt x="60" y="5536"/>
                  <a:pt x="60" y="5552"/>
                </a:cubicBezTo>
                <a:cubicBezTo>
                  <a:pt x="60" y="5569"/>
                  <a:pt x="47" y="5582"/>
                  <a:pt x="30" y="5582"/>
                </a:cubicBezTo>
                <a:cubicBezTo>
                  <a:pt x="14" y="5582"/>
                  <a:pt x="0" y="5569"/>
                  <a:pt x="0" y="5552"/>
                </a:cubicBezTo>
                <a:close/>
                <a:moveTo>
                  <a:pt x="0" y="5432"/>
                </a:moveTo>
                <a:lnTo>
                  <a:pt x="0" y="5432"/>
                </a:lnTo>
                <a:cubicBezTo>
                  <a:pt x="0" y="5416"/>
                  <a:pt x="14" y="5402"/>
                  <a:pt x="30" y="5402"/>
                </a:cubicBezTo>
                <a:cubicBezTo>
                  <a:pt x="47" y="5402"/>
                  <a:pt x="60" y="5416"/>
                  <a:pt x="60" y="5432"/>
                </a:cubicBezTo>
                <a:cubicBezTo>
                  <a:pt x="60" y="5449"/>
                  <a:pt x="47" y="5462"/>
                  <a:pt x="30" y="5462"/>
                </a:cubicBezTo>
                <a:cubicBezTo>
                  <a:pt x="14" y="5462"/>
                  <a:pt x="0" y="5449"/>
                  <a:pt x="0" y="5432"/>
                </a:cubicBezTo>
                <a:close/>
                <a:moveTo>
                  <a:pt x="0" y="5312"/>
                </a:moveTo>
                <a:lnTo>
                  <a:pt x="0" y="5312"/>
                </a:lnTo>
                <a:cubicBezTo>
                  <a:pt x="0" y="5296"/>
                  <a:pt x="14" y="5282"/>
                  <a:pt x="30" y="5282"/>
                </a:cubicBezTo>
                <a:cubicBezTo>
                  <a:pt x="47" y="5282"/>
                  <a:pt x="60" y="5296"/>
                  <a:pt x="60" y="5312"/>
                </a:cubicBezTo>
                <a:cubicBezTo>
                  <a:pt x="60" y="5329"/>
                  <a:pt x="47" y="5342"/>
                  <a:pt x="30" y="5342"/>
                </a:cubicBezTo>
                <a:cubicBezTo>
                  <a:pt x="14" y="5342"/>
                  <a:pt x="0" y="5329"/>
                  <a:pt x="0" y="5312"/>
                </a:cubicBezTo>
                <a:close/>
                <a:moveTo>
                  <a:pt x="0" y="5192"/>
                </a:moveTo>
                <a:lnTo>
                  <a:pt x="0" y="5192"/>
                </a:lnTo>
                <a:cubicBezTo>
                  <a:pt x="0" y="5176"/>
                  <a:pt x="14" y="5162"/>
                  <a:pt x="30" y="5162"/>
                </a:cubicBezTo>
                <a:cubicBezTo>
                  <a:pt x="47" y="5162"/>
                  <a:pt x="60" y="5176"/>
                  <a:pt x="60" y="5192"/>
                </a:cubicBezTo>
                <a:cubicBezTo>
                  <a:pt x="60" y="5209"/>
                  <a:pt x="47" y="5222"/>
                  <a:pt x="30" y="5222"/>
                </a:cubicBezTo>
                <a:cubicBezTo>
                  <a:pt x="14" y="5222"/>
                  <a:pt x="0" y="5209"/>
                  <a:pt x="0" y="5192"/>
                </a:cubicBezTo>
                <a:close/>
                <a:moveTo>
                  <a:pt x="0" y="5072"/>
                </a:moveTo>
                <a:lnTo>
                  <a:pt x="0" y="5072"/>
                </a:lnTo>
                <a:cubicBezTo>
                  <a:pt x="0" y="5056"/>
                  <a:pt x="14" y="5042"/>
                  <a:pt x="30" y="5042"/>
                </a:cubicBezTo>
                <a:cubicBezTo>
                  <a:pt x="47" y="5042"/>
                  <a:pt x="60" y="5056"/>
                  <a:pt x="60" y="5072"/>
                </a:cubicBezTo>
                <a:cubicBezTo>
                  <a:pt x="60" y="5089"/>
                  <a:pt x="47" y="5102"/>
                  <a:pt x="30" y="5102"/>
                </a:cubicBezTo>
                <a:cubicBezTo>
                  <a:pt x="14" y="5102"/>
                  <a:pt x="0" y="5089"/>
                  <a:pt x="0" y="5072"/>
                </a:cubicBezTo>
                <a:close/>
                <a:moveTo>
                  <a:pt x="0" y="4952"/>
                </a:moveTo>
                <a:lnTo>
                  <a:pt x="0" y="4952"/>
                </a:lnTo>
                <a:cubicBezTo>
                  <a:pt x="0" y="4935"/>
                  <a:pt x="14" y="4922"/>
                  <a:pt x="30" y="4922"/>
                </a:cubicBezTo>
                <a:cubicBezTo>
                  <a:pt x="47" y="4922"/>
                  <a:pt x="60" y="4935"/>
                  <a:pt x="60" y="4952"/>
                </a:cubicBezTo>
                <a:cubicBezTo>
                  <a:pt x="60" y="4969"/>
                  <a:pt x="47" y="4982"/>
                  <a:pt x="30" y="4982"/>
                </a:cubicBezTo>
                <a:cubicBezTo>
                  <a:pt x="14" y="4982"/>
                  <a:pt x="0" y="4969"/>
                  <a:pt x="0" y="4952"/>
                </a:cubicBezTo>
                <a:close/>
                <a:moveTo>
                  <a:pt x="0" y="4832"/>
                </a:moveTo>
                <a:lnTo>
                  <a:pt x="0" y="4832"/>
                </a:lnTo>
                <a:cubicBezTo>
                  <a:pt x="0" y="4815"/>
                  <a:pt x="14" y="4802"/>
                  <a:pt x="30" y="4802"/>
                </a:cubicBezTo>
                <a:cubicBezTo>
                  <a:pt x="47" y="4802"/>
                  <a:pt x="60" y="4815"/>
                  <a:pt x="60" y="4832"/>
                </a:cubicBezTo>
                <a:cubicBezTo>
                  <a:pt x="60" y="4849"/>
                  <a:pt x="47" y="4862"/>
                  <a:pt x="30" y="4862"/>
                </a:cubicBezTo>
                <a:cubicBezTo>
                  <a:pt x="14" y="4862"/>
                  <a:pt x="0" y="4849"/>
                  <a:pt x="0" y="4832"/>
                </a:cubicBezTo>
                <a:close/>
                <a:moveTo>
                  <a:pt x="0" y="4712"/>
                </a:moveTo>
                <a:lnTo>
                  <a:pt x="0" y="4712"/>
                </a:lnTo>
                <a:cubicBezTo>
                  <a:pt x="0" y="4695"/>
                  <a:pt x="14" y="4682"/>
                  <a:pt x="30" y="4682"/>
                </a:cubicBezTo>
                <a:cubicBezTo>
                  <a:pt x="47" y="4682"/>
                  <a:pt x="60" y="4695"/>
                  <a:pt x="60" y="4712"/>
                </a:cubicBezTo>
                <a:cubicBezTo>
                  <a:pt x="60" y="4729"/>
                  <a:pt x="47" y="4742"/>
                  <a:pt x="30" y="4742"/>
                </a:cubicBezTo>
                <a:cubicBezTo>
                  <a:pt x="14" y="4742"/>
                  <a:pt x="0" y="4729"/>
                  <a:pt x="0" y="4712"/>
                </a:cubicBezTo>
                <a:close/>
                <a:moveTo>
                  <a:pt x="0" y="4592"/>
                </a:moveTo>
                <a:lnTo>
                  <a:pt x="0" y="4592"/>
                </a:lnTo>
                <a:cubicBezTo>
                  <a:pt x="0" y="4575"/>
                  <a:pt x="14" y="4562"/>
                  <a:pt x="30" y="4562"/>
                </a:cubicBezTo>
                <a:cubicBezTo>
                  <a:pt x="47" y="4562"/>
                  <a:pt x="60" y="4575"/>
                  <a:pt x="60" y="4592"/>
                </a:cubicBezTo>
                <a:cubicBezTo>
                  <a:pt x="60" y="4608"/>
                  <a:pt x="47" y="4622"/>
                  <a:pt x="30" y="4622"/>
                </a:cubicBezTo>
                <a:cubicBezTo>
                  <a:pt x="14" y="4622"/>
                  <a:pt x="0" y="4608"/>
                  <a:pt x="0" y="4592"/>
                </a:cubicBezTo>
                <a:close/>
                <a:moveTo>
                  <a:pt x="0" y="4472"/>
                </a:moveTo>
                <a:lnTo>
                  <a:pt x="0" y="4472"/>
                </a:lnTo>
                <a:cubicBezTo>
                  <a:pt x="0" y="4455"/>
                  <a:pt x="14" y="4442"/>
                  <a:pt x="30" y="4442"/>
                </a:cubicBezTo>
                <a:cubicBezTo>
                  <a:pt x="47" y="4442"/>
                  <a:pt x="60" y="4455"/>
                  <a:pt x="60" y="4472"/>
                </a:cubicBezTo>
                <a:cubicBezTo>
                  <a:pt x="60" y="4488"/>
                  <a:pt x="47" y="4502"/>
                  <a:pt x="30" y="4502"/>
                </a:cubicBezTo>
                <a:cubicBezTo>
                  <a:pt x="14" y="4502"/>
                  <a:pt x="0" y="4488"/>
                  <a:pt x="0" y="4472"/>
                </a:cubicBezTo>
                <a:close/>
                <a:moveTo>
                  <a:pt x="0" y="4352"/>
                </a:moveTo>
                <a:lnTo>
                  <a:pt x="0" y="4352"/>
                </a:lnTo>
                <a:cubicBezTo>
                  <a:pt x="0" y="4335"/>
                  <a:pt x="14" y="4322"/>
                  <a:pt x="30" y="4322"/>
                </a:cubicBezTo>
                <a:cubicBezTo>
                  <a:pt x="47" y="4322"/>
                  <a:pt x="60" y="4335"/>
                  <a:pt x="60" y="4352"/>
                </a:cubicBezTo>
                <a:cubicBezTo>
                  <a:pt x="60" y="4368"/>
                  <a:pt x="47" y="4382"/>
                  <a:pt x="30" y="4382"/>
                </a:cubicBezTo>
                <a:cubicBezTo>
                  <a:pt x="14" y="4382"/>
                  <a:pt x="0" y="4368"/>
                  <a:pt x="0" y="4352"/>
                </a:cubicBezTo>
                <a:close/>
                <a:moveTo>
                  <a:pt x="0" y="4232"/>
                </a:moveTo>
                <a:lnTo>
                  <a:pt x="0" y="4232"/>
                </a:lnTo>
                <a:cubicBezTo>
                  <a:pt x="0" y="4215"/>
                  <a:pt x="14" y="4202"/>
                  <a:pt x="30" y="4202"/>
                </a:cubicBezTo>
                <a:cubicBezTo>
                  <a:pt x="47" y="4202"/>
                  <a:pt x="60" y="4215"/>
                  <a:pt x="60" y="4232"/>
                </a:cubicBezTo>
                <a:cubicBezTo>
                  <a:pt x="60" y="4248"/>
                  <a:pt x="47" y="4262"/>
                  <a:pt x="30" y="4262"/>
                </a:cubicBezTo>
                <a:cubicBezTo>
                  <a:pt x="14" y="4262"/>
                  <a:pt x="0" y="4248"/>
                  <a:pt x="0" y="4232"/>
                </a:cubicBezTo>
                <a:close/>
                <a:moveTo>
                  <a:pt x="0" y="4112"/>
                </a:moveTo>
                <a:lnTo>
                  <a:pt x="0" y="4112"/>
                </a:lnTo>
                <a:cubicBezTo>
                  <a:pt x="0" y="4095"/>
                  <a:pt x="14" y="4082"/>
                  <a:pt x="30" y="4082"/>
                </a:cubicBezTo>
                <a:cubicBezTo>
                  <a:pt x="47" y="4082"/>
                  <a:pt x="60" y="4095"/>
                  <a:pt x="60" y="4112"/>
                </a:cubicBezTo>
                <a:cubicBezTo>
                  <a:pt x="60" y="4128"/>
                  <a:pt x="47" y="4142"/>
                  <a:pt x="30" y="4142"/>
                </a:cubicBezTo>
                <a:cubicBezTo>
                  <a:pt x="14" y="4142"/>
                  <a:pt x="0" y="4128"/>
                  <a:pt x="0" y="4112"/>
                </a:cubicBezTo>
                <a:close/>
                <a:moveTo>
                  <a:pt x="0" y="3992"/>
                </a:moveTo>
                <a:lnTo>
                  <a:pt x="0" y="3992"/>
                </a:lnTo>
                <a:cubicBezTo>
                  <a:pt x="0" y="3975"/>
                  <a:pt x="14" y="3962"/>
                  <a:pt x="30" y="3962"/>
                </a:cubicBezTo>
                <a:cubicBezTo>
                  <a:pt x="47" y="3962"/>
                  <a:pt x="60" y="3975"/>
                  <a:pt x="60" y="3992"/>
                </a:cubicBezTo>
                <a:cubicBezTo>
                  <a:pt x="60" y="4008"/>
                  <a:pt x="47" y="4022"/>
                  <a:pt x="30" y="4022"/>
                </a:cubicBezTo>
                <a:cubicBezTo>
                  <a:pt x="14" y="4022"/>
                  <a:pt x="0" y="4008"/>
                  <a:pt x="0" y="3992"/>
                </a:cubicBezTo>
                <a:close/>
                <a:moveTo>
                  <a:pt x="0" y="3872"/>
                </a:moveTo>
                <a:lnTo>
                  <a:pt x="0" y="3871"/>
                </a:lnTo>
                <a:cubicBezTo>
                  <a:pt x="0" y="3855"/>
                  <a:pt x="14" y="3841"/>
                  <a:pt x="30" y="3841"/>
                </a:cubicBezTo>
                <a:cubicBezTo>
                  <a:pt x="47" y="3841"/>
                  <a:pt x="60" y="3855"/>
                  <a:pt x="60" y="3871"/>
                </a:cubicBezTo>
                <a:lnTo>
                  <a:pt x="60" y="3872"/>
                </a:lnTo>
                <a:cubicBezTo>
                  <a:pt x="60" y="3888"/>
                  <a:pt x="47" y="3902"/>
                  <a:pt x="30" y="3902"/>
                </a:cubicBezTo>
                <a:cubicBezTo>
                  <a:pt x="14" y="3902"/>
                  <a:pt x="0" y="3888"/>
                  <a:pt x="0" y="3872"/>
                </a:cubicBezTo>
                <a:close/>
                <a:moveTo>
                  <a:pt x="0" y="3751"/>
                </a:moveTo>
                <a:lnTo>
                  <a:pt x="0" y="3751"/>
                </a:lnTo>
                <a:cubicBezTo>
                  <a:pt x="0" y="3735"/>
                  <a:pt x="14" y="3721"/>
                  <a:pt x="30" y="3721"/>
                </a:cubicBezTo>
                <a:cubicBezTo>
                  <a:pt x="47" y="3721"/>
                  <a:pt x="60" y="3735"/>
                  <a:pt x="60" y="3751"/>
                </a:cubicBezTo>
                <a:cubicBezTo>
                  <a:pt x="60" y="3768"/>
                  <a:pt x="47" y="3781"/>
                  <a:pt x="30" y="3781"/>
                </a:cubicBezTo>
                <a:cubicBezTo>
                  <a:pt x="14" y="3781"/>
                  <a:pt x="0" y="3768"/>
                  <a:pt x="0" y="3751"/>
                </a:cubicBezTo>
                <a:close/>
                <a:moveTo>
                  <a:pt x="0" y="3631"/>
                </a:moveTo>
                <a:lnTo>
                  <a:pt x="0" y="3631"/>
                </a:lnTo>
                <a:cubicBezTo>
                  <a:pt x="0" y="3615"/>
                  <a:pt x="14" y="3601"/>
                  <a:pt x="30" y="3601"/>
                </a:cubicBezTo>
                <a:cubicBezTo>
                  <a:pt x="47" y="3601"/>
                  <a:pt x="60" y="3615"/>
                  <a:pt x="60" y="3631"/>
                </a:cubicBezTo>
                <a:cubicBezTo>
                  <a:pt x="60" y="3648"/>
                  <a:pt x="47" y="3661"/>
                  <a:pt x="30" y="3661"/>
                </a:cubicBezTo>
                <a:cubicBezTo>
                  <a:pt x="14" y="3661"/>
                  <a:pt x="0" y="3648"/>
                  <a:pt x="0" y="3631"/>
                </a:cubicBezTo>
                <a:close/>
                <a:moveTo>
                  <a:pt x="0" y="3511"/>
                </a:moveTo>
                <a:lnTo>
                  <a:pt x="0" y="3511"/>
                </a:lnTo>
                <a:cubicBezTo>
                  <a:pt x="0" y="3495"/>
                  <a:pt x="14" y="3481"/>
                  <a:pt x="30" y="3481"/>
                </a:cubicBezTo>
                <a:cubicBezTo>
                  <a:pt x="47" y="3481"/>
                  <a:pt x="60" y="3495"/>
                  <a:pt x="60" y="3511"/>
                </a:cubicBezTo>
                <a:cubicBezTo>
                  <a:pt x="60" y="3528"/>
                  <a:pt x="47" y="3541"/>
                  <a:pt x="30" y="3541"/>
                </a:cubicBezTo>
                <a:cubicBezTo>
                  <a:pt x="14" y="3541"/>
                  <a:pt x="0" y="3528"/>
                  <a:pt x="0" y="3511"/>
                </a:cubicBezTo>
                <a:close/>
                <a:moveTo>
                  <a:pt x="0" y="3391"/>
                </a:moveTo>
                <a:lnTo>
                  <a:pt x="0" y="3391"/>
                </a:lnTo>
                <a:cubicBezTo>
                  <a:pt x="0" y="3375"/>
                  <a:pt x="14" y="3361"/>
                  <a:pt x="30" y="3361"/>
                </a:cubicBezTo>
                <a:cubicBezTo>
                  <a:pt x="47" y="3361"/>
                  <a:pt x="60" y="3375"/>
                  <a:pt x="60" y="3391"/>
                </a:cubicBezTo>
                <a:cubicBezTo>
                  <a:pt x="60" y="3408"/>
                  <a:pt x="47" y="3421"/>
                  <a:pt x="30" y="3421"/>
                </a:cubicBezTo>
                <a:cubicBezTo>
                  <a:pt x="14" y="3421"/>
                  <a:pt x="0" y="3408"/>
                  <a:pt x="0" y="3391"/>
                </a:cubicBezTo>
                <a:close/>
                <a:moveTo>
                  <a:pt x="0" y="3271"/>
                </a:moveTo>
                <a:lnTo>
                  <a:pt x="0" y="3271"/>
                </a:lnTo>
                <a:cubicBezTo>
                  <a:pt x="0" y="3255"/>
                  <a:pt x="14" y="3241"/>
                  <a:pt x="30" y="3241"/>
                </a:cubicBezTo>
                <a:cubicBezTo>
                  <a:pt x="47" y="3241"/>
                  <a:pt x="60" y="3255"/>
                  <a:pt x="60" y="3271"/>
                </a:cubicBezTo>
                <a:cubicBezTo>
                  <a:pt x="60" y="3288"/>
                  <a:pt x="47" y="3301"/>
                  <a:pt x="30" y="3301"/>
                </a:cubicBezTo>
                <a:cubicBezTo>
                  <a:pt x="14" y="3301"/>
                  <a:pt x="0" y="3288"/>
                  <a:pt x="0" y="3271"/>
                </a:cubicBezTo>
                <a:close/>
                <a:moveTo>
                  <a:pt x="0" y="3151"/>
                </a:moveTo>
                <a:lnTo>
                  <a:pt x="0" y="3151"/>
                </a:lnTo>
                <a:cubicBezTo>
                  <a:pt x="0" y="3135"/>
                  <a:pt x="14" y="3121"/>
                  <a:pt x="30" y="3121"/>
                </a:cubicBezTo>
                <a:cubicBezTo>
                  <a:pt x="47" y="3121"/>
                  <a:pt x="60" y="3135"/>
                  <a:pt x="60" y="3151"/>
                </a:cubicBezTo>
                <a:cubicBezTo>
                  <a:pt x="60" y="3168"/>
                  <a:pt x="47" y="3181"/>
                  <a:pt x="30" y="3181"/>
                </a:cubicBezTo>
                <a:cubicBezTo>
                  <a:pt x="14" y="3181"/>
                  <a:pt x="0" y="3168"/>
                  <a:pt x="0" y="3151"/>
                </a:cubicBezTo>
                <a:close/>
                <a:moveTo>
                  <a:pt x="0" y="3031"/>
                </a:moveTo>
                <a:lnTo>
                  <a:pt x="0" y="3031"/>
                </a:lnTo>
                <a:cubicBezTo>
                  <a:pt x="0" y="3014"/>
                  <a:pt x="14" y="3001"/>
                  <a:pt x="30" y="3001"/>
                </a:cubicBezTo>
                <a:cubicBezTo>
                  <a:pt x="47" y="3001"/>
                  <a:pt x="60" y="3014"/>
                  <a:pt x="60" y="3031"/>
                </a:cubicBezTo>
                <a:cubicBezTo>
                  <a:pt x="60" y="3048"/>
                  <a:pt x="47" y="3061"/>
                  <a:pt x="30" y="3061"/>
                </a:cubicBezTo>
                <a:cubicBezTo>
                  <a:pt x="14" y="3061"/>
                  <a:pt x="0" y="3048"/>
                  <a:pt x="0" y="3031"/>
                </a:cubicBezTo>
                <a:close/>
                <a:moveTo>
                  <a:pt x="0" y="2911"/>
                </a:moveTo>
                <a:lnTo>
                  <a:pt x="0" y="2911"/>
                </a:lnTo>
                <a:cubicBezTo>
                  <a:pt x="0" y="2894"/>
                  <a:pt x="14" y="2881"/>
                  <a:pt x="30" y="2881"/>
                </a:cubicBezTo>
                <a:cubicBezTo>
                  <a:pt x="47" y="2881"/>
                  <a:pt x="60" y="2894"/>
                  <a:pt x="60" y="2911"/>
                </a:cubicBezTo>
                <a:cubicBezTo>
                  <a:pt x="60" y="2928"/>
                  <a:pt x="47" y="2941"/>
                  <a:pt x="30" y="2941"/>
                </a:cubicBezTo>
                <a:cubicBezTo>
                  <a:pt x="14" y="2941"/>
                  <a:pt x="0" y="2928"/>
                  <a:pt x="0" y="2911"/>
                </a:cubicBezTo>
                <a:close/>
                <a:moveTo>
                  <a:pt x="0" y="2791"/>
                </a:moveTo>
                <a:lnTo>
                  <a:pt x="0" y="2791"/>
                </a:lnTo>
                <a:cubicBezTo>
                  <a:pt x="0" y="2774"/>
                  <a:pt x="14" y="2761"/>
                  <a:pt x="30" y="2761"/>
                </a:cubicBezTo>
                <a:cubicBezTo>
                  <a:pt x="47" y="2761"/>
                  <a:pt x="60" y="2774"/>
                  <a:pt x="60" y="2791"/>
                </a:cubicBezTo>
                <a:cubicBezTo>
                  <a:pt x="60" y="2808"/>
                  <a:pt x="47" y="2821"/>
                  <a:pt x="30" y="2821"/>
                </a:cubicBezTo>
                <a:cubicBezTo>
                  <a:pt x="14" y="2821"/>
                  <a:pt x="0" y="2808"/>
                  <a:pt x="0" y="2791"/>
                </a:cubicBezTo>
                <a:close/>
                <a:moveTo>
                  <a:pt x="0" y="2671"/>
                </a:moveTo>
                <a:lnTo>
                  <a:pt x="0" y="2671"/>
                </a:lnTo>
                <a:cubicBezTo>
                  <a:pt x="0" y="2654"/>
                  <a:pt x="14" y="2641"/>
                  <a:pt x="30" y="2641"/>
                </a:cubicBezTo>
                <a:cubicBezTo>
                  <a:pt x="47" y="2641"/>
                  <a:pt x="60" y="2654"/>
                  <a:pt x="60" y="2671"/>
                </a:cubicBezTo>
                <a:cubicBezTo>
                  <a:pt x="60" y="2687"/>
                  <a:pt x="47" y="2701"/>
                  <a:pt x="30" y="2701"/>
                </a:cubicBezTo>
                <a:cubicBezTo>
                  <a:pt x="14" y="2701"/>
                  <a:pt x="0" y="2687"/>
                  <a:pt x="0" y="2671"/>
                </a:cubicBezTo>
                <a:close/>
                <a:moveTo>
                  <a:pt x="0" y="2551"/>
                </a:moveTo>
                <a:lnTo>
                  <a:pt x="0" y="2551"/>
                </a:lnTo>
                <a:cubicBezTo>
                  <a:pt x="0" y="2534"/>
                  <a:pt x="14" y="2521"/>
                  <a:pt x="30" y="2521"/>
                </a:cubicBezTo>
                <a:cubicBezTo>
                  <a:pt x="47" y="2521"/>
                  <a:pt x="60" y="2534"/>
                  <a:pt x="60" y="2551"/>
                </a:cubicBezTo>
                <a:cubicBezTo>
                  <a:pt x="60" y="2567"/>
                  <a:pt x="47" y="2581"/>
                  <a:pt x="30" y="2581"/>
                </a:cubicBezTo>
                <a:cubicBezTo>
                  <a:pt x="14" y="2581"/>
                  <a:pt x="0" y="2567"/>
                  <a:pt x="0" y="2551"/>
                </a:cubicBezTo>
                <a:close/>
                <a:moveTo>
                  <a:pt x="0" y="2431"/>
                </a:moveTo>
                <a:lnTo>
                  <a:pt x="0" y="2431"/>
                </a:lnTo>
                <a:cubicBezTo>
                  <a:pt x="0" y="2414"/>
                  <a:pt x="14" y="2401"/>
                  <a:pt x="30" y="2401"/>
                </a:cubicBezTo>
                <a:cubicBezTo>
                  <a:pt x="47" y="2401"/>
                  <a:pt x="60" y="2414"/>
                  <a:pt x="60" y="2431"/>
                </a:cubicBezTo>
                <a:cubicBezTo>
                  <a:pt x="60" y="2447"/>
                  <a:pt x="47" y="2461"/>
                  <a:pt x="30" y="2461"/>
                </a:cubicBezTo>
                <a:cubicBezTo>
                  <a:pt x="14" y="2461"/>
                  <a:pt x="0" y="2447"/>
                  <a:pt x="0" y="2431"/>
                </a:cubicBezTo>
                <a:close/>
                <a:moveTo>
                  <a:pt x="0" y="2311"/>
                </a:moveTo>
                <a:lnTo>
                  <a:pt x="0" y="2311"/>
                </a:lnTo>
                <a:cubicBezTo>
                  <a:pt x="0" y="2294"/>
                  <a:pt x="14" y="2281"/>
                  <a:pt x="30" y="2281"/>
                </a:cubicBezTo>
                <a:cubicBezTo>
                  <a:pt x="47" y="2281"/>
                  <a:pt x="60" y="2294"/>
                  <a:pt x="60" y="2311"/>
                </a:cubicBezTo>
                <a:cubicBezTo>
                  <a:pt x="60" y="2327"/>
                  <a:pt x="47" y="2341"/>
                  <a:pt x="30" y="2341"/>
                </a:cubicBezTo>
                <a:cubicBezTo>
                  <a:pt x="14" y="2341"/>
                  <a:pt x="0" y="2327"/>
                  <a:pt x="0" y="2311"/>
                </a:cubicBezTo>
                <a:close/>
                <a:moveTo>
                  <a:pt x="0" y="2191"/>
                </a:moveTo>
                <a:lnTo>
                  <a:pt x="0" y="2191"/>
                </a:lnTo>
                <a:cubicBezTo>
                  <a:pt x="0" y="2174"/>
                  <a:pt x="14" y="2161"/>
                  <a:pt x="30" y="2161"/>
                </a:cubicBezTo>
                <a:cubicBezTo>
                  <a:pt x="47" y="2161"/>
                  <a:pt x="60" y="2174"/>
                  <a:pt x="60" y="2191"/>
                </a:cubicBezTo>
                <a:cubicBezTo>
                  <a:pt x="60" y="2207"/>
                  <a:pt x="47" y="2221"/>
                  <a:pt x="30" y="2221"/>
                </a:cubicBezTo>
                <a:cubicBezTo>
                  <a:pt x="14" y="2221"/>
                  <a:pt x="0" y="2207"/>
                  <a:pt x="0" y="2191"/>
                </a:cubicBezTo>
                <a:close/>
                <a:moveTo>
                  <a:pt x="0" y="2071"/>
                </a:moveTo>
                <a:lnTo>
                  <a:pt x="0" y="2071"/>
                </a:lnTo>
                <a:cubicBezTo>
                  <a:pt x="0" y="2054"/>
                  <a:pt x="14" y="2041"/>
                  <a:pt x="30" y="2041"/>
                </a:cubicBezTo>
                <a:cubicBezTo>
                  <a:pt x="47" y="2041"/>
                  <a:pt x="60" y="2054"/>
                  <a:pt x="60" y="2071"/>
                </a:cubicBezTo>
                <a:cubicBezTo>
                  <a:pt x="60" y="2087"/>
                  <a:pt x="47" y="2101"/>
                  <a:pt x="30" y="2101"/>
                </a:cubicBezTo>
                <a:cubicBezTo>
                  <a:pt x="14" y="2101"/>
                  <a:pt x="0" y="2087"/>
                  <a:pt x="0" y="2071"/>
                </a:cubicBezTo>
                <a:close/>
                <a:moveTo>
                  <a:pt x="0" y="1951"/>
                </a:moveTo>
                <a:lnTo>
                  <a:pt x="0" y="1951"/>
                </a:lnTo>
                <a:cubicBezTo>
                  <a:pt x="0" y="1934"/>
                  <a:pt x="14" y="1921"/>
                  <a:pt x="30" y="1921"/>
                </a:cubicBezTo>
                <a:cubicBezTo>
                  <a:pt x="47" y="1921"/>
                  <a:pt x="60" y="1934"/>
                  <a:pt x="60" y="1951"/>
                </a:cubicBezTo>
                <a:cubicBezTo>
                  <a:pt x="60" y="1967"/>
                  <a:pt x="47" y="1981"/>
                  <a:pt x="30" y="1981"/>
                </a:cubicBezTo>
                <a:cubicBezTo>
                  <a:pt x="14" y="1981"/>
                  <a:pt x="0" y="1967"/>
                  <a:pt x="0" y="1951"/>
                </a:cubicBezTo>
                <a:close/>
                <a:moveTo>
                  <a:pt x="0" y="1831"/>
                </a:moveTo>
                <a:lnTo>
                  <a:pt x="0" y="1830"/>
                </a:lnTo>
                <a:cubicBezTo>
                  <a:pt x="0" y="1814"/>
                  <a:pt x="14" y="1800"/>
                  <a:pt x="30" y="1800"/>
                </a:cubicBezTo>
                <a:cubicBezTo>
                  <a:pt x="47" y="1800"/>
                  <a:pt x="60" y="1814"/>
                  <a:pt x="60" y="1830"/>
                </a:cubicBezTo>
                <a:lnTo>
                  <a:pt x="60" y="1831"/>
                </a:lnTo>
                <a:cubicBezTo>
                  <a:pt x="60" y="1847"/>
                  <a:pt x="47" y="1861"/>
                  <a:pt x="30" y="1861"/>
                </a:cubicBezTo>
                <a:cubicBezTo>
                  <a:pt x="14" y="1861"/>
                  <a:pt x="0" y="1847"/>
                  <a:pt x="0" y="1831"/>
                </a:cubicBezTo>
                <a:close/>
                <a:moveTo>
                  <a:pt x="0" y="1710"/>
                </a:moveTo>
                <a:lnTo>
                  <a:pt x="0" y="1710"/>
                </a:lnTo>
                <a:cubicBezTo>
                  <a:pt x="0" y="1694"/>
                  <a:pt x="14" y="1680"/>
                  <a:pt x="30" y="1680"/>
                </a:cubicBezTo>
                <a:cubicBezTo>
                  <a:pt x="47" y="1680"/>
                  <a:pt x="60" y="1694"/>
                  <a:pt x="60" y="1710"/>
                </a:cubicBezTo>
                <a:cubicBezTo>
                  <a:pt x="60" y="1727"/>
                  <a:pt x="47" y="1740"/>
                  <a:pt x="30" y="1740"/>
                </a:cubicBezTo>
                <a:cubicBezTo>
                  <a:pt x="14" y="1740"/>
                  <a:pt x="0" y="1727"/>
                  <a:pt x="0" y="1710"/>
                </a:cubicBezTo>
                <a:close/>
                <a:moveTo>
                  <a:pt x="0" y="1590"/>
                </a:moveTo>
                <a:lnTo>
                  <a:pt x="0" y="1590"/>
                </a:lnTo>
                <a:cubicBezTo>
                  <a:pt x="0" y="1574"/>
                  <a:pt x="14" y="1560"/>
                  <a:pt x="30" y="1560"/>
                </a:cubicBezTo>
                <a:cubicBezTo>
                  <a:pt x="47" y="1560"/>
                  <a:pt x="60" y="1574"/>
                  <a:pt x="60" y="1590"/>
                </a:cubicBezTo>
                <a:cubicBezTo>
                  <a:pt x="60" y="1607"/>
                  <a:pt x="47" y="1620"/>
                  <a:pt x="30" y="1620"/>
                </a:cubicBezTo>
                <a:cubicBezTo>
                  <a:pt x="14" y="1620"/>
                  <a:pt x="0" y="1607"/>
                  <a:pt x="0" y="1590"/>
                </a:cubicBezTo>
                <a:close/>
                <a:moveTo>
                  <a:pt x="0" y="1470"/>
                </a:moveTo>
                <a:lnTo>
                  <a:pt x="0" y="1470"/>
                </a:lnTo>
                <a:cubicBezTo>
                  <a:pt x="0" y="1454"/>
                  <a:pt x="14" y="1440"/>
                  <a:pt x="30" y="1440"/>
                </a:cubicBezTo>
                <a:cubicBezTo>
                  <a:pt x="47" y="1440"/>
                  <a:pt x="60" y="1454"/>
                  <a:pt x="60" y="1470"/>
                </a:cubicBezTo>
                <a:cubicBezTo>
                  <a:pt x="60" y="1487"/>
                  <a:pt x="47" y="1500"/>
                  <a:pt x="30" y="1500"/>
                </a:cubicBezTo>
                <a:cubicBezTo>
                  <a:pt x="14" y="1500"/>
                  <a:pt x="0" y="1487"/>
                  <a:pt x="0" y="1470"/>
                </a:cubicBezTo>
                <a:close/>
                <a:moveTo>
                  <a:pt x="0" y="1350"/>
                </a:moveTo>
                <a:lnTo>
                  <a:pt x="0" y="1350"/>
                </a:lnTo>
                <a:cubicBezTo>
                  <a:pt x="0" y="1334"/>
                  <a:pt x="14" y="1320"/>
                  <a:pt x="30" y="1320"/>
                </a:cubicBezTo>
                <a:cubicBezTo>
                  <a:pt x="47" y="1320"/>
                  <a:pt x="60" y="1334"/>
                  <a:pt x="60" y="1350"/>
                </a:cubicBezTo>
                <a:cubicBezTo>
                  <a:pt x="60" y="1367"/>
                  <a:pt x="47" y="1380"/>
                  <a:pt x="30" y="1380"/>
                </a:cubicBezTo>
                <a:cubicBezTo>
                  <a:pt x="14" y="1380"/>
                  <a:pt x="0" y="1367"/>
                  <a:pt x="0" y="1350"/>
                </a:cubicBezTo>
                <a:close/>
                <a:moveTo>
                  <a:pt x="0" y="1230"/>
                </a:moveTo>
                <a:lnTo>
                  <a:pt x="0" y="1230"/>
                </a:lnTo>
                <a:cubicBezTo>
                  <a:pt x="0" y="1214"/>
                  <a:pt x="14" y="1200"/>
                  <a:pt x="30" y="1200"/>
                </a:cubicBezTo>
                <a:cubicBezTo>
                  <a:pt x="47" y="1200"/>
                  <a:pt x="60" y="1214"/>
                  <a:pt x="60" y="1230"/>
                </a:cubicBezTo>
                <a:cubicBezTo>
                  <a:pt x="60" y="1247"/>
                  <a:pt x="47" y="1260"/>
                  <a:pt x="30" y="1260"/>
                </a:cubicBezTo>
                <a:cubicBezTo>
                  <a:pt x="14" y="1260"/>
                  <a:pt x="0" y="1247"/>
                  <a:pt x="0" y="1230"/>
                </a:cubicBezTo>
                <a:close/>
                <a:moveTo>
                  <a:pt x="0" y="1110"/>
                </a:moveTo>
                <a:lnTo>
                  <a:pt x="0" y="1110"/>
                </a:lnTo>
                <a:cubicBezTo>
                  <a:pt x="0" y="1094"/>
                  <a:pt x="14" y="1080"/>
                  <a:pt x="30" y="1080"/>
                </a:cubicBezTo>
                <a:cubicBezTo>
                  <a:pt x="47" y="1080"/>
                  <a:pt x="60" y="1094"/>
                  <a:pt x="60" y="1110"/>
                </a:cubicBezTo>
                <a:cubicBezTo>
                  <a:pt x="60" y="1127"/>
                  <a:pt x="47" y="1140"/>
                  <a:pt x="30" y="1140"/>
                </a:cubicBezTo>
                <a:cubicBezTo>
                  <a:pt x="14" y="1140"/>
                  <a:pt x="0" y="1127"/>
                  <a:pt x="0" y="1110"/>
                </a:cubicBezTo>
                <a:close/>
                <a:moveTo>
                  <a:pt x="0" y="990"/>
                </a:moveTo>
                <a:lnTo>
                  <a:pt x="0" y="990"/>
                </a:lnTo>
                <a:cubicBezTo>
                  <a:pt x="0" y="973"/>
                  <a:pt x="14" y="960"/>
                  <a:pt x="30" y="960"/>
                </a:cubicBezTo>
                <a:cubicBezTo>
                  <a:pt x="47" y="960"/>
                  <a:pt x="60" y="973"/>
                  <a:pt x="60" y="990"/>
                </a:cubicBezTo>
                <a:cubicBezTo>
                  <a:pt x="60" y="1007"/>
                  <a:pt x="47" y="1020"/>
                  <a:pt x="30" y="1020"/>
                </a:cubicBezTo>
                <a:cubicBezTo>
                  <a:pt x="14" y="1020"/>
                  <a:pt x="0" y="1007"/>
                  <a:pt x="0" y="990"/>
                </a:cubicBezTo>
                <a:close/>
                <a:moveTo>
                  <a:pt x="0" y="870"/>
                </a:moveTo>
                <a:lnTo>
                  <a:pt x="0" y="870"/>
                </a:lnTo>
                <a:cubicBezTo>
                  <a:pt x="0" y="853"/>
                  <a:pt x="14" y="840"/>
                  <a:pt x="30" y="840"/>
                </a:cubicBezTo>
                <a:cubicBezTo>
                  <a:pt x="47" y="840"/>
                  <a:pt x="60" y="853"/>
                  <a:pt x="60" y="870"/>
                </a:cubicBezTo>
                <a:cubicBezTo>
                  <a:pt x="60" y="887"/>
                  <a:pt x="47" y="900"/>
                  <a:pt x="30" y="900"/>
                </a:cubicBezTo>
                <a:cubicBezTo>
                  <a:pt x="14" y="900"/>
                  <a:pt x="0" y="887"/>
                  <a:pt x="0" y="870"/>
                </a:cubicBezTo>
                <a:close/>
                <a:moveTo>
                  <a:pt x="0" y="750"/>
                </a:moveTo>
                <a:lnTo>
                  <a:pt x="0" y="750"/>
                </a:lnTo>
                <a:cubicBezTo>
                  <a:pt x="0" y="733"/>
                  <a:pt x="14" y="720"/>
                  <a:pt x="30" y="720"/>
                </a:cubicBezTo>
                <a:cubicBezTo>
                  <a:pt x="47" y="720"/>
                  <a:pt x="60" y="733"/>
                  <a:pt x="60" y="750"/>
                </a:cubicBezTo>
                <a:cubicBezTo>
                  <a:pt x="60" y="767"/>
                  <a:pt x="47" y="780"/>
                  <a:pt x="30" y="780"/>
                </a:cubicBezTo>
                <a:cubicBezTo>
                  <a:pt x="14" y="780"/>
                  <a:pt x="0" y="767"/>
                  <a:pt x="0" y="750"/>
                </a:cubicBezTo>
                <a:close/>
                <a:moveTo>
                  <a:pt x="0" y="630"/>
                </a:moveTo>
                <a:lnTo>
                  <a:pt x="0" y="630"/>
                </a:lnTo>
                <a:cubicBezTo>
                  <a:pt x="0" y="613"/>
                  <a:pt x="14" y="600"/>
                  <a:pt x="30" y="600"/>
                </a:cubicBezTo>
                <a:cubicBezTo>
                  <a:pt x="47" y="600"/>
                  <a:pt x="60" y="613"/>
                  <a:pt x="60" y="630"/>
                </a:cubicBezTo>
                <a:cubicBezTo>
                  <a:pt x="60" y="646"/>
                  <a:pt x="47" y="660"/>
                  <a:pt x="30" y="660"/>
                </a:cubicBezTo>
                <a:cubicBezTo>
                  <a:pt x="14" y="660"/>
                  <a:pt x="0" y="646"/>
                  <a:pt x="0" y="630"/>
                </a:cubicBezTo>
                <a:close/>
                <a:moveTo>
                  <a:pt x="0" y="510"/>
                </a:moveTo>
                <a:lnTo>
                  <a:pt x="0" y="510"/>
                </a:lnTo>
                <a:cubicBezTo>
                  <a:pt x="0" y="493"/>
                  <a:pt x="14" y="480"/>
                  <a:pt x="30" y="480"/>
                </a:cubicBezTo>
                <a:cubicBezTo>
                  <a:pt x="47" y="480"/>
                  <a:pt x="60" y="493"/>
                  <a:pt x="60" y="510"/>
                </a:cubicBezTo>
                <a:cubicBezTo>
                  <a:pt x="60" y="526"/>
                  <a:pt x="47" y="540"/>
                  <a:pt x="30" y="540"/>
                </a:cubicBezTo>
                <a:cubicBezTo>
                  <a:pt x="14" y="540"/>
                  <a:pt x="0" y="526"/>
                  <a:pt x="0" y="510"/>
                </a:cubicBezTo>
                <a:close/>
                <a:moveTo>
                  <a:pt x="0" y="390"/>
                </a:moveTo>
                <a:lnTo>
                  <a:pt x="0" y="390"/>
                </a:lnTo>
                <a:cubicBezTo>
                  <a:pt x="0" y="373"/>
                  <a:pt x="14" y="360"/>
                  <a:pt x="30" y="360"/>
                </a:cubicBezTo>
                <a:cubicBezTo>
                  <a:pt x="47" y="360"/>
                  <a:pt x="60" y="373"/>
                  <a:pt x="60" y="390"/>
                </a:cubicBezTo>
                <a:cubicBezTo>
                  <a:pt x="60" y="406"/>
                  <a:pt x="47" y="420"/>
                  <a:pt x="30" y="420"/>
                </a:cubicBezTo>
                <a:cubicBezTo>
                  <a:pt x="14" y="420"/>
                  <a:pt x="0" y="406"/>
                  <a:pt x="0" y="390"/>
                </a:cubicBezTo>
                <a:close/>
                <a:moveTo>
                  <a:pt x="0" y="270"/>
                </a:moveTo>
                <a:lnTo>
                  <a:pt x="0" y="270"/>
                </a:lnTo>
                <a:cubicBezTo>
                  <a:pt x="0" y="253"/>
                  <a:pt x="14" y="240"/>
                  <a:pt x="30" y="240"/>
                </a:cubicBezTo>
                <a:cubicBezTo>
                  <a:pt x="47" y="240"/>
                  <a:pt x="60" y="253"/>
                  <a:pt x="60" y="270"/>
                </a:cubicBezTo>
                <a:cubicBezTo>
                  <a:pt x="60" y="286"/>
                  <a:pt x="47" y="300"/>
                  <a:pt x="30" y="300"/>
                </a:cubicBezTo>
                <a:cubicBezTo>
                  <a:pt x="14" y="300"/>
                  <a:pt x="0" y="286"/>
                  <a:pt x="0" y="270"/>
                </a:cubicBezTo>
                <a:close/>
                <a:moveTo>
                  <a:pt x="0" y="150"/>
                </a:moveTo>
                <a:lnTo>
                  <a:pt x="0" y="150"/>
                </a:lnTo>
                <a:cubicBezTo>
                  <a:pt x="0" y="133"/>
                  <a:pt x="14" y="120"/>
                  <a:pt x="30" y="120"/>
                </a:cubicBezTo>
                <a:cubicBezTo>
                  <a:pt x="47" y="120"/>
                  <a:pt x="60" y="133"/>
                  <a:pt x="60" y="150"/>
                </a:cubicBezTo>
                <a:cubicBezTo>
                  <a:pt x="60" y="166"/>
                  <a:pt x="47" y="180"/>
                  <a:pt x="30" y="180"/>
                </a:cubicBezTo>
                <a:cubicBezTo>
                  <a:pt x="14" y="180"/>
                  <a:pt x="0" y="166"/>
                  <a:pt x="0" y="150"/>
                </a:cubicBezTo>
                <a:close/>
                <a:moveTo>
                  <a:pt x="0" y="30"/>
                </a:moveTo>
                <a:lnTo>
                  <a:pt x="0" y="30"/>
                </a:lnTo>
                <a:cubicBezTo>
                  <a:pt x="0" y="13"/>
                  <a:pt x="14" y="0"/>
                  <a:pt x="30" y="0"/>
                </a:cubicBezTo>
                <a:cubicBezTo>
                  <a:pt x="47" y="0"/>
                  <a:pt x="60" y="13"/>
                  <a:pt x="60" y="30"/>
                </a:cubicBezTo>
                <a:cubicBezTo>
                  <a:pt x="60" y="46"/>
                  <a:pt x="47" y="60"/>
                  <a:pt x="30" y="60"/>
                </a:cubicBezTo>
                <a:cubicBezTo>
                  <a:pt x="14" y="60"/>
                  <a:pt x="0" y="46"/>
                  <a:pt x="0" y="30"/>
                </a:cubicBezTo>
                <a:close/>
              </a:path>
            </a:pathLst>
          </a:custGeom>
          <a:solidFill>
            <a:srgbClr val="000000"/>
          </a:solidFill>
          <a:ln w="1588">
            <a:solidFill>
              <a:srgbClr val="000000"/>
            </a:solidFill>
            <a:bevel/>
            <a:headEnd/>
            <a:tailEnd/>
          </a:ln>
        </p:spPr>
        <p:txBody>
          <a:bodyPr/>
          <a:lstStyle/>
          <a:p>
            <a:endParaRPr lang="en-US"/>
          </a:p>
        </p:txBody>
      </p:sp>
      <p:sp>
        <p:nvSpPr>
          <p:cNvPr id="18468" name="Freeform 36"/>
          <p:cNvSpPr>
            <a:spLocks noEditPoints="1"/>
          </p:cNvSpPr>
          <p:nvPr/>
        </p:nvSpPr>
        <p:spPr bwMode="auto">
          <a:xfrm>
            <a:off x="1773238" y="2157413"/>
            <a:ext cx="7937" cy="911225"/>
          </a:xfrm>
          <a:custGeom>
            <a:avLst/>
            <a:gdLst>
              <a:gd name="T0" fmla="*/ 2147483647 w 60"/>
              <a:gd name="T1" fmla="*/ 2147483647 h 5822"/>
              <a:gd name="T2" fmla="*/ 2147483647 w 60"/>
              <a:gd name="T3" fmla="*/ 2147483647 h 5822"/>
              <a:gd name="T4" fmla="*/ 2147483647 w 60"/>
              <a:gd name="T5" fmla="*/ 2147483647 h 5822"/>
              <a:gd name="T6" fmla="*/ 2147483647 w 60"/>
              <a:gd name="T7" fmla="*/ 2147483647 h 5822"/>
              <a:gd name="T8" fmla="*/ 0 w 60"/>
              <a:gd name="T9" fmla="*/ 2147483647 h 5822"/>
              <a:gd name="T10" fmla="*/ 0 w 60"/>
              <a:gd name="T11" fmla="*/ 2147483647 h 5822"/>
              <a:gd name="T12" fmla="*/ 0 w 60"/>
              <a:gd name="T13" fmla="*/ 2147483647 h 5822"/>
              <a:gd name="T14" fmla="*/ 2147483647 w 60"/>
              <a:gd name="T15" fmla="*/ 2147483647 h 5822"/>
              <a:gd name="T16" fmla="*/ 2147483647 w 60"/>
              <a:gd name="T17" fmla="*/ 2147483647 h 5822"/>
              <a:gd name="T18" fmla="*/ 2147483647 w 60"/>
              <a:gd name="T19" fmla="*/ 2147483647 h 5822"/>
              <a:gd name="T20" fmla="*/ 2147483647 w 60"/>
              <a:gd name="T21" fmla="*/ 2147483647 h 5822"/>
              <a:gd name="T22" fmla="*/ 0 w 60"/>
              <a:gd name="T23" fmla="*/ 2147483647 h 5822"/>
              <a:gd name="T24" fmla="*/ 0 w 60"/>
              <a:gd name="T25" fmla="*/ 2147483647 h 5822"/>
              <a:gd name="T26" fmla="*/ 0 w 60"/>
              <a:gd name="T27" fmla="*/ 2147483647 h 5822"/>
              <a:gd name="T28" fmla="*/ 2147483647 w 60"/>
              <a:gd name="T29" fmla="*/ 2147483647 h 5822"/>
              <a:gd name="T30" fmla="*/ 2147483647 w 60"/>
              <a:gd name="T31" fmla="*/ 2147483647 h 5822"/>
              <a:gd name="T32" fmla="*/ 2147483647 w 60"/>
              <a:gd name="T33" fmla="*/ 2147483647 h 5822"/>
              <a:gd name="T34" fmla="*/ 2147483647 w 60"/>
              <a:gd name="T35" fmla="*/ 2147483647 h 5822"/>
              <a:gd name="T36" fmla="*/ 0 w 60"/>
              <a:gd name="T37" fmla="*/ 2147483647 h 5822"/>
              <a:gd name="T38" fmla="*/ 0 w 60"/>
              <a:gd name="T39" fmla="*/ 2147483647 h 5822"/>
              <a:gd name="T40" fmla="*/ 0 w 60"/>
              <a:gd name="T41" fmla="*/ 2147483647 h 5822"/>
              <a:gd name="T42" fmla="*/ 2147483647 w 60"/>
              <a:gd name="T43" fmla="*/ 2147483647 h 5822"/>
              <a:gd name="T44" fmla="*/ 2147483647 w 60"/>
              <a:gd name="T45" fmla="*/ 2147483647 h 5822"/>
              <a:gd name="T46" fmla="*/ 2147483647 w 60"/>
              <a:gd name="T47" fmla="*/ 2147483647 h 5822"/>
              <a:gd name="T48" fmla="*/ 2147483647 w 60"/>
              <a:gd name="T49" fmla="*/ 2147483647 h 5822"/>
              <a:gd name="T50" fmla="*/ 0 w 60"/>
              <a:gd name="T51" fmla="*/ 2147483647 h 5822"/>
              <a:gd name="T52" fmla="*/ 0 w 60"/>
              <a:gd name="T53" fmla="*/ 2147483647 h 5822"/>
              <a:gd name="T54" fmla="*/ 0 w 60"/>
              <a:gd name="T55" fmla="*/ 2147483647 h 5822"/>
              <a:gd name="T56" fmla="*/ 2147483647 w 60"/>
              <a:gd name="T57" fmla="*/ 2147483647 h 5822"/>
              <a:gd name="T58" fmla="*/ 2147483647 w 60"/>
              <a:gd name="T59" fmla="*/ 2147483647 h 5822"/>
              <a:gd name="T60" fmla="*/ 2147483647 w 60"/>
              <a:gd name="T61" fmla="*/ 2147483647 h 5822"/>
              <a:gd name="T62" fmla="*/ 2147483647 w 60"/>
              <a:gd name="T63" fmla="*/ 2147483647 h 5822"/>
              <a:gd name="T64" fmla="*/ 0 w 60"/>
              <a:gd name="T65" fmla="*/ 2147483647 h 5822"/>
              <a:gd name="T66" fmla="*/ 0 w 60"/>
              <a:gd name="T67" fmla="*/ 2147483647 h 5822"/>
              <a:gd name="T68" fmla="*/ 0 w 60"/>
              <a:gd name="T69" fmla="*/ 2147483647 h 5822"/>
              <a:gd name="T70" fmla="*/ 2147483647 w 60"/>
              <a:gd name="T71" fmla="*/ 2147483647 h 5822"/>
              <a:gd name="T72" fmla="*/ 2147483647 w 60"/>
              <a:gd name="T73" fmla="*/ 2147483647 h 5822"/>
              <a:gd name="T74" fmla="*/ 2147483647 w 60"/>
              <a:gd name="T75" fmla="*/ 2147483647 h 5822"/>
              <a:gd name="T76" fmla="*/ 2147483647 w 60"/>
              <a:gd name="T77" fmla="*/ 2147483647 h 5822"/>
              <a:gd name="T78" fmla="*/ 0 w 60"/>
              <a:gd name="T79" fmla="*/ 2147483647 h 5822"/>
              <a:gd name="T80" fmla="*/ 0 w 60"/>
              <a:gd name="T81" fmla="*/ 2147483647 h 5822"/>
              <a:gd name="T82" fmla="*/ 0 w 60"/>
              <a:gd name="T83" fmla="*/ 2147483647 h 5822"/>
              <a:gd name="T84" fmla="*/ 2147483647 w 60"/>
              <a:gd name="T85" fmla="*/ 2147483647 h 5822"/>
              <a:gd name="T86" fmla="*/ 2147483647 w 60"/>
              <a:gd name="T87" fmla="*/ 2147483647 h 5822"/>
              <a:gd name="T88" fmla="*/ 2147483647 w 60"/>
              <a:gd name="T89" fmla="*/ 2147483647 h 5822"/>
              <a:gd name="T90" fmla="*/ 2147483647 w 60"/>
              <a:gd name="T91" fmla="*/ 2147483647 h 5822"/>
              <a:gd name="T92" fmla="*/ 0 w 60"/>
              <a:gd name="T93" fmla="*/ 2147483647 h 5822"/>
              <a:gd name="T94" fmla="*/ 0 w 60"/>
              <a:gd name="T95" fmla="*/ 2147483647 h 5822"/>
              <a:gd name="T96" fmla="*/ 0 w 60"/>
              <a:gd name="T97" fmla="*/ 2147483647 h 5822"/>
              <a:gd name="T98" fmla="*/ 2147483647 w 60"/>
              <a:gd name="T99" fmla="*/ 2147483647 h 5822"/>
              <a:gd name="T100" fmla="*/ 2147483647 w 60"/>
              <a:gd name="T101" fmla="*/ 2147483647 h 5822"/>
              <a:gd name="T102" fmla="*/ 2147483647 w 60"/>
              <a:gd name="T103" fmla="*/ 2147483647 h 5822"/>
              <a:gd name="T104" fmla="*/ 2147483647 w 60"/>
              <a:gd name="T105" fmla="*/ 2147483647 h 5822"/>
              <a:gd name="T106" fmla="*/ 0 w 60"/>
              <a:gd name="T107" fmla="*/ 2147483647 h 5822"/>
              <a:gd name="T108" fmla="*/ 0 w 60"/>
              <a:gd name="T109" fmla="*/ 2147483647 h 5822"/>
              <a:gd name="T110" fmla="*/ 0 w 60"/>
              <a:gd name="T111" fmla="*/ 2147483647 h 5822"/>
              <a:gd name="T112" fmla="*/ 2147483647 w 60"/>
              <a:gd name="T113" fmla="*/ 2147483647 h 582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60"/>
              <a:gd name="T172" fmla="*/ 0 h 5822"/>
              <a:gd name="T173" fmla="*/ 60 w 60"/>
              <a:gd name="T174" fmla="*/ 5822 h 5822"/>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60" h="5822">
                <a:moveTo>
                  <a:pt x="0" y="5792"/>
                </a:moveTo>
                <a:lnTo>
                  <a:pt x="0" y="5792"/>
                </a:lnTo>
                <a:cubicBezTo>
                  <a:pt x="0" y="5776"/>
                  <a:pt x="14" y="5762"/>
                  <a:pt x="30" y="5762"/>
                </a:cubicBezTo>
                <a:cubicBezTo>
                  <a:pt x="47" y="5762"/>
                  <a:pt x="60" y="5776"/>
                  <a:pt x="60" y="5792"/>
                </a:cubicBezTo>
                <a:cubicBezTo>
                  <a:pt x="60" y="5809"/>
                  <a:pt x="47" y="5822"/>
                  <a:pt x="30" y="5822"/>
                </a:cubicBezTo>
                <a:cubicBezTo>
                  <a:pt x="14" y="5822"/>
                  <a:pt x="0" y="5809"/>
                  <a:pt x="0" y="5792"/>
                </a:cubicBezTo>
                <a:close/>
                <a:moveTo>
                  <a:pt x="0" y="5672"/>
                </a:moveTo>
                <a:lnTo>
                  <a:pt x="0" y="5672"/>
                </a:lnTo>
                <a:cubicBezTo>
                  <a:pt x="0" y="5656"/>
                  <a:pt x="14" y="5642"/>
                  <a:pt x="30" y="5642"/>
                </a:cubicBezTo>
                <a:cubicBezTo>
                  <a:pt x="47" y="5642"/>
                  <a:pt x="60" y="5656"/>
                  <a:pt x="60" y="5672"/>
                </a:cubicBezTo>
                <a:cubicBezTo>
                  <a:pt x="60" y="5689"/>
                  <a:pt x="47" y="5702"/>
                  <a:pt x="30" y="5702"/>
                </a:cubicBezTo>
                <a:cubicBezTo>
                  <a:pt x="14" y="5702"/>
                  <a:pt x="0" y="5689"/>
                  <a:pt x="0" y="5672"/>
                </a:cubicBezTo>
                <a:close/>
                <a:moveTo>
                  <a:pt x="0" y="5552"/>
                </a:moveTo>
                <a:lnTo>
                  <a:pt x="0" y="5552"/>
                </a:lnTo>
                <a:cubicBezTo>
                  <a:pt x="0" y="5536"/>
                  <a:pt x="14" y="5522"/>
                  <a:pt x="30" y="5522"/>
                </a:cubicBezTo>
                <a:cubicBezTo>
                  <a:pt x="47" y="5522"/>
                  <a:pt x="60" y="5536"/>
                  <a:pt x="60" y="5552"/>
                </a:cubicBezTo>
                <a:cubicBezTo>
                  <a:pt x="60" y="5569"/>
                  <a:pt x="47" y="5582"/>
                  <a:pt x="30" y="5582"/>
                </a:cubicBezTo>
                <a:cubicBezTo>
                  <a:pt x="14" y="5582"/>
                  <a:pt x="0" y="5569"/>
                  <a:pt x="0" y="5552"/>
                </a:cubicBezTo>
                <a:close/>
                <a:moveTo>
                  <a:pt x="0" y="5432"/>
                </a:moveTo>
                <a:lnTo>
                  <a:pt x="0" y="5432"/>
                </a:lnTo>
                <a:cubicBezTo>
                  <a:pt x="0" y="5416"/>
                  <a:pt x="14" y="5402"/>
                  <a:pt x="30" y="5402"/>
                </a:cubicBezTo>
                <a:cubicBezTo>
                  <a:pt x="47" y="5402"/>
                  <a:pt x="60" y="5416"/>
                  <a:pt x="60" y="5432"/>
                </a:cubicBezTo>
                <a:cubicBezTo>
                  <a:pt x="60" y="5449"/>
                  <a:pt x="47" y="5462"/>
                  <a:pt x="30" y="5462"/>
                </a:cubicBezTo>
                <a:cubicBezTo>
                  <a:pt x="14" y="5462"/>
                  <a:pt x="0" y="5449"/>
                  <a:pt x="0" y="5432"/>
                </a:cubicBezTo>
                <a:close/>
                <a:moveTo>
                  <a:pt x="0" y="5312"/>
                </a:moveTo>
                <a:lnTo>
                  <a:pt x="0" y="5312"/>
                </a:lnTo>
                <a:cubicBezTo>
                  <a:pt x="0" y="5296"/>
                  <a:pt x="14" y="5282"/>
                  <a:pt x="30" y="5282"/>
                </a:cubicBezTo>
                <a:cubicBezTo>
                  <a:pt x="47" y="5282"/>
                  <a:pt x="60" y="5296"/>
                  <a:pt x="60" y="5312"/>
                </a:cubicBezTo>
                <a:cubicBezTo>
                  <a:pt x="60" y="5329"/>
                  <a:pt x="47" y="5342"/>
                  <a:pt x="30" y="5342"/>
                </a:cubicBezTo>
                <a:cubicBezTo>
                  <a:pt x="14" y="5342"/>
                  <a:pt x="0" y="5329"/>
                  <a:pt x="0" y="5312"/>
                </a:cubicBezTo>
                <a:close/>
                <a:moveTo>
                  <a:pt x="0" y="5192"/>
                </a:moveTo>
                <a:lnTo>
                  <a:pt x="0" y="5192"/>
                </a:lnTo>
                <a:cubicBezTo>
                  <a:pt x="0" y="5176"/>
                  <a:pt x="14" y="5162"/>
                  <a:pt x="30" y="5162"/>
                </a:cubicBezTo>
                <a:cubicBezTo>
                  <a:pt x="47" y="5162"/>
                  <a:pt x="60" y="5176"/>
                  <a:pt x="60" y="5192"/>
                </a:cubicBezTo>
                <a:cubicBezTo>
                  <a:pt x="60" y="5209"/>
                  <a:pt x="47" y="5222"/>
                  <a:pt x="30" y="5222"/>
                </a:cubicBezTo>
                <a:cubicBezTo>
                  <a:pt x="14" y="5222"/>
                  <a:pt x="0" y="5209"/>
                  <a:pt x="0" y="5192"/>
                </a:cubicBezTo>
                <a:close/>
                <a:moveTo>
                  <a:pt x="0" y="5072"/>
                </a:moveTo>
                <a:lnTo>
                  <a:pt x="0" y="5072"/>
                </a:lnTo>
                <a:cubicBezTo>
                  <a:pt x="0" y="5055"/>
                  <a:pt x="14" y="5042"/>
                  <a:pt x="30" y="5042"/>
                </a:cubicBezTo>
                <a:cubicBezTo>
                  <a:pt x="47" y="5042"/>
                  <a:pt x="60" y="5055"/>
                  <a:pt x="60" y="5072"/>
                </a:cubicBezTo>
                <a:cubicBezTo>
                  <a:pt x="60" y="5089"/>
                  <a:pt x="47" y="5102"/>
                  <a:pt x="30" y="5102"/>
                </a:cubicBezTo>
                <a:cubicBezTo>
                  <a:pt x="14" y="5102"/>
                  <a:pt x="0" y="5089"/>
                  <a:pt x="0" y="5072"/>
                </a:cubicBezTo>
                <a:close/>
                <a:moveTo>
                  <a:pt x="0" y="4952"/>
                </a:moveTo>
                <a:lnTo>
                  <a:pt x="0" y="4952"/>
                </a:lnTo>
                <a:cubicBezTo>
                  <a:pt x="0" y="4935"/>
                  <a:pt x="14" y="4922"/>
                  <a:pt x="30" y="4922"/>
                </a:cubicBezTo>
                <a:cubicBezTo>
                  <a:pt x="47" y="4922"/>
                  <a:pt x="60" y="4935"/>
                  <a:pt x="60" y="4952"/>
                </a:cubicBezTo>
                <a:cubicBezTo>
                  <a:pt x="60" y="4969"/>
                  <a:pt x="47" y="4982"/>
                  <a:pt x="30" y="4982"/>
                </a:cubicBezTo>
                <a:cubicBezTo>
                  <a:pt x="14" y="4982"/>
                  <a:pt x="0" y="4969"/>
                  <a:pt x="0" y="4952"/>
                </a:cubicBezTo>
                <a:close/>
                <a:moveTo>
                  <a:pt x="0" y="4832"/>
                </a:moveTo>
                <a:lnTo>
                  <a:pt x="0" y="4832"/>
                </a:lnTo>
                <a:cubicBezTo>
                  <a:pt x="0" y="4815"/>
                  <a:pt x="14" y="4802"/>
                  <a:pt x="30" y="4802"/>
                </a:cubicBezTo>
                <a:cubicBezTo>
                  <a:pt x="47" y="4802"/>
                  <a:pt x="60" y="4815"/>
                  <a:pt x="60" y="4832"/>
                </a:cubicBezTo>
                <a:cubicBezTo>
                  <a:pt x="60" y="4849"/>
                  <a:pt x="47" y="4862"/>
                  <a:pt x="30" y="4862"/>
                </a:cubicBezTo>
                <a:cubicBezTo>
                  <a:pt x="14" y="4862"/>
                  <a:pt x="0" y="4849"/>
                  <a:pt x="0" y="4832"/>
                </a:cubicBezTo>
                <a:close/>
                <a:moveTo>
                  <a:pt x="0" y="4712"/>
                </a:moveTo>
                <a:lnTo>
                  <a:pt x="0" y="4712"/>
                </a:lnTo>
                <a:cubicBezTo>
                  <a:pt x="0" y="4695"/>
                  <a:pt x="14" y="4682"/>
                  <a:pt x="30" y="4682"/>
                </a:cubicBezTo>
                <a:cubicBezTo>
                  <a:pt x="47" y="4682"/>
                  <a:pt x="60" y="4695"/>
                  <a:pt x="60" y="4712"/>
                </a:cubicBezTo>
                <a:cubicBezTo>
                  <a:pt x="60" y="4728"/>
                  <a:pt x="47" y="4742"/>
                  <a:pt x="30" y="4742"/>
                </a:cubicBezTo>
                <a:cubicBezTo>
                  <a:pt x="14" y="4742"/>
                  <a:pt x="0" y="4728"/>
                  <a:pt x="0" y="4712"/>
                </a:cubicBezTo>
                <a:close/>
                <a:moveTo>
                  <a:pt x="0" y="4592"/>
                </a:moveTo>
                <a:lnTo>
                  <a:pt x="0" y="4592"/>
                </a:lnTo>
                <a:cubicBezTo>
                  <a:pt x="0" y="4575"/>
                  <a:pt x="14" y="4562"/>
                  <a:pt x="30" y="4562"/>
                </a:cubicBezTo>
                <a:cubicBezTo>
                  <a:pt x="47" y="4562"/>
                  <a:pt x="60" y="4575"/>
                  <a:pt x="60" y="4592"/>
                </a:cubicBezTo>
                <a:cubicBezTo>
                  <a:pt x="60" y="4608"/>
                  <a:pt x="47" y="4622"/>
                  <a:pt x="30" y="4622"/>
                </a:cubicBezTo>
                <a:cubicBezTo>
                  <a:pt x="14" y="4622"/>
                  <a:pt x="0" y="4608"/>
                  <a:pt x="0" y="4592"/>
                </a:cubicBezTo>
                <a:close/>
                <a:moveTo>
                  <a:pt x="0" y="4472"/>
                </a:moveTo>
                <a:lnTo>
                  <a:pt x="0" y="4472"/>
                </a:lnTo>
                <a:cubicBezTo>
                  <a:pt x="0" y="4455"/>
                  <a:pt x="14" y="4442"/>
                  <a:pt x="30" y="4442"/>
                </a:cubicBezTo>
                <a:cubicBezTo>
                  <a:pt x="47" y="4442"/>
                  <a:pt x="60" y="4455"/>
                  <a:pt x="60" y="4472"/>
                </a:cubicBezTo>
                <a:cubicBezTo>
                  <a:pt x="60" y="4488"/>
                  <a:pt x="47" y="4502"/>
                  <a:pt x="30" y="4502"/>
                </a:cubicBezTo>
                <a:cubicBezTo>
                  <a:pt x="14" y="4502"/>
                  <a:pt x="0" y="4488"/>
                  <a:pt x="0" y="4472"/>
                </a:cubicBezTo>
                <a:close/>
                <a:moveTo>
                  <a:pt x="0" y="4352"/>
                </a:moveTo>
                <a:lnTo>
                  <a:pt x="0" y="4352"/>
                </a:lnTo>
                <a:cubicBezTo>
                  <a:pt x="0" y="4335"/>
                  <a:pt x="14" y="4322"/>
                  <a:pt x="30" y="4322"/>
                </a:cubicBezTo>
                <a:cubicBezTo>
                  <a:pt x="47" y="4322"/>
                  <a:pt x="60" y="4335"/>
                  <a:pt x="60" y="4352"/>
                </a:cubicBezTo>
                <a:cubicBezTo>
                  <a:pt x="60" y="4368"/>
                  <a:pt x="47" y="4382"/>
                  <a:pt x="30" y="4382"/>
                </a:cubicBezTo>
                <a:cubicBezTo>
                  <a:pt x="14" y="4382"/>
                  <a:pt x="0" y="4368"/>
                  <a:pt x="0" y="4352"/>
                </a:cubicBezTo>
                <a:close/>
                <a:moveTo>
                  <a:pt x="0" y="4232"/>
                </a:moveTo>
                <a:lnTo>
                  <a:pt x="0" y="4232"/>
                </a:lnTo>
                <a:cubicBezTo>
                  <a:pt x="0" y="4215"/>
                  <a:pt x="14" y="4202"/>
                  <a:pt x="30" y="4202"/>
                </a:cubicBezTo>
                <a:cubicBezTo>
                  <a:pt x="47" y="4202"/>
                  <a:pt x="60" y="4215"/>
                  <a:pt x="60" y="4232"/>
                </a:cubicBezTo>
                <a:cubicBezTo>
                  <a:pt x="60" y="4248"/>
                  <a:pt x="47" y="4262"/>
                  <a:pt x="30" y="4262"/>
                </a:cubicBezTo>
                <a:cubicBezTo>
                  <a:pt x="14" y="4262"/>
                  <a:pt x="0" y="4248"/>
                  <a:pt x="0" y="4232"/>
                </a:cubicBezTo>
                <a:close/>
                <a:moveTo>
                  <a:pt x="0" y="4112"/>
                </a:moveTo>
                <a:lnTo>
                  <a:pt x="0" y="4112"/>
                </a:lnTo>
                <a:cubicBezTo>
                  <a:pt x="0" y="4095"/>
                  <a:pt x="14" y="4082"/>
                  <a:pt x="30" y="4082"/>
                </a:cubicBezTo>
                <a:cubicBezTo>
                  <a:pt x="47" y="4082"/>
                  <a:pt x="60" y="4095"/>
                  <a:pt x="60" y="4112"/>
                </a:cubicBezTo>
                <a:cubicBezTo>
                  <a:pt x="60" y="4128"/>
                  <a:pt x="47" y="4142"/>
                  <a:pt x="30" y="4142"/>
                </a:cubicBezTo>
                <a:cubicBezTo>
                  <a:pt x="14" y="4142"/>
                  <a:pt x="0" y="4128"/>
                  <a:pt x="0" y="4112"/>
                </a:cubicBezTo>
                <a:close/>
                <a:moveTo>
                  <a:pt x="0" y="3992"/>
                </a:moveTo>
                <a:lnTo>
                  <a:pt x="0" y="3992"/>
                </a:lnTo>
                <a:cubicBezTo>
                  <a:pt x="0" y="3975"/>
                  <a:pt x="14" y="3962"/>
                  <a:pt x="30" y="3962"/>
                </a:cubicBezTo>
                <a:cubicBezTo>
                  <a:pt x="47" y="3962"/>
                  <a:pt x="60" y="3975"/>
                  <a:pt x="60" y="3992"/>
                </a:cubicBezTo>
                <a:cubicBezTo>
                  <a:pt x="60" y="4008"/>
                  <a:pt x="47" y="4022"/>
                  <a:pt x="30" y="4022"/>
                </a:cubicBezTo>
                <a:cubicBezTo>
                  <a:pt x="14" y="4022"/>
                  <a:pt x="0" y="4008"/>
                  <a:pt x="0" y="3992"/>
                </a:cubicBezTo>
                <a:close/>
                <a:moveTo>
                  <a:pt x="0" y="3872"/>
                </a:moveTo>
                <a:lnTo>
                  <a:pt x="0" y="3871"/>
                </a:lnTo>
                <a:cubicBezTo>
                  <a:pt x="0" y="3855"/>
                  <a:pt x="14" y="3841"/>
                  <a:pt x="30" y="3841"/>
                </a:cubicBezTo>
                <a:cubicBezTo>
                  <a:pt x="47" y="3841"/>
                  <a:pt x="60" y="3855"/>
                  <a:pt x="60" y="3871"/>
                </a:cubicBezTo>
                <a:lnTo>
                  <a:pt x="60" y="3872"/>
                </a:lnTo>
                <a:cubicBezTo>
                  <a:pt x="60" y="3888"/>
                  <a:pt x="47" y="3902"/>
                  <a:pt x="30" y="3902"/>
                </a:cubicBezTo>
                <a:cubicBezTo>
                  <a:pt x="14" y="3902"/>
                  <a:pt x="0" y="3888"/>
                  <a:pt x="0" y="3872"/>
                </a:cubicBezTo>
                <a:close/>
                <a:moveTo>
                  <a:pt x="0" y="3751"/>
                </a:moveTo>
                <a:lnTo>
                  <a:pt x="0" y="3751"/>
                </a:lnTo>
                <a:cubicBezTo>
                  <a:pt x="0" y="3735"/>
                  <a:pt x="14" y="3721"/>
                  <a:pt x="30" y="3721"/>
                </a:cubicBezTo>
                <a:cubicBezTo>
                  <a:pt x="47" y="3721"/>
                  <a:pt x="60" y="3735"/>
                  <a:pt x="60" y="3751"/>
                </a:cubicBezTo>
                <a:cubicBezTo>
                  <a:pt x="60" y="3768"/>
                  <a:pt x="47" y="3781"/>
                  <a:pt x="30" y="3781"/>
                </a:cubicBezTo>
                <a:cubicBezTo>
                  <a:pt x="14" y="3781"/>
                  <a:pt x="0" y="3768"/>
                  <a:pt x="0" y="3751"/>
                </a:cubicBezTo>
                <a:close/>
                <a:moveTo>
                  <a:pt x="0" y="3631"/>
                </a:moveTo>
                <a:lnTo>
                  <a:pt x="0" y="3631"/>
                </a:lnTo>
                <a:cubicBezTo>
                  <a:pt x="0" y="3615"/>
                  <a:pt x="14" y="3601"/>
                  <a:pt x="30" y="3601"/>
                </a:cubicBezTo>
                <a:cubicBezTo>
                  <a:pt x="47" y="3601"/>
                  <a:pt x="60" y="3615"/>
                  <a:pt x="60" y="3631"/>
                </a:cubicBezTo>
                <a:cubicBezTo>
                  <a:pt x="60" y="3648"/>
                  <a:pt x="47" y="3661"/>
                  <a:pt x="30" y="3661"/>
                </a:cubicBezTo>
                <a:cubicBezTo>
                  <a:pt x="14" y="3661"/>
                  <a:pt x="0" y="3648"/>
                  <a:pt x="0" y="3631"/>
                </a:cubicBezTo>
                <a:close/>
                <a:moveTo>
                  <a:pt x="0" y="3511"/>
                </a:moveTo>
                <a:lnTo>
                  <a:pt x="0" y="3511"/>
                </a:lnTo>
                <a:cubicBezTo>
                  <a:pt x="0" y="3495"/>
                  <a:pt x="14" y="3481"/>
                  <a:pt x="30" y="3481"/>
                </a:cubicBezTo>
                <a:cubicBezTo>
                  <a:pt x="47" y="3481"/>
                  <a:pt x="60" y="3495"/>
                  <a:pt x="60" y="3511"/>
                </a:cubicBezTo>
                <a:cubicBezTo>
                  <a:pt x="60" y="3528"/>
                  <a:pt x="47" y="3541"/>
                  <a:pt x="30" y="3541"/>
                </a:cubicBezTo>
                <a:cubicBezTo>
                  <a:pt x="14" y="3541"/>
                  <a:pt x="0" y="3528"/>
                  <a:pt x="0" y="3511"/>
                </a:cubicBezTo>
                <a:close/>
                <a:moveTo>
                  <a:pt x="0" y="3391"/>
                </a:moveTo>
                <a:lnTo>
                  <a:pt x="0" y="3391"/>
                </a:lnTo>
                <a:cubicBezTo>
                  <a:pt x="0" y="3375"/>
                  <a:pt x="14" y="3361"/>
                  <a:pt x="30" y="3361"/>
                </a:cubicBezTo>
                <a:cubicBezTo>
                  <a:pt x="47" y="3361"/>
                  <a:pt x="60" y="3375"/>
                  <a:pt x="60" y="3391"/>
                </a:cubicBezTo>
                <a:cubicBezTo>
                  <a:pt x="60" y="3408"/>
                  <a:pt x="47" y="3421"/>
                  <a:pt x="30" y="3421"/>
                </a:cubicBezTo>
                <a:cubicBezTo>
                  <a:pt x="14" y="3421"/>
                  <a:pt x="0" y="3408"/>
                  <a:pt x="0" y="3391"/>
                </a:cubicBezTo>
                <a:close/>
                <a:moveTo>
                  <a:pt x="0" y="3271"/>
                </a:moveTo>
                <a:lnTo>
                  <a:pt x="0" y="3271"/>
                </a:lnTo>
                <a:cubicBezTo>
                  <a:pt x="0" y="3255"/>
                  <a:pt x="14" y="3241"/>
                  <a:pt x="30" y="3241"/>
                </a:cubicBezTo>
                <a:cubicBezTo>
                  <a:pt x="47" y="3241"/>
                  <a:pt x="60" y="3255"/>
                  <a:pt x="60" y="3271"/>
                </a:cubicBezTo>
                <a:cubicBezTo>
                  <a:pt x="60" y="3288"/>
                  <a:pt x="47" y="3301"/>
                  <a:pt x="30" y="3301"/>
                </a:cubicBezTo>
                <a:cubicBezTo>
                  <a:pt x="14" y="3301"/>
                  <a:pt x="0" y="3288"/>
                  <a:pt x="0" y="3271"/>
                </a:cubicBezTo>
                <a:close/>
                <a:moveTo>
                  <a:pt x="0" y="3151"/>
                </a:moveTo>
                <a:lnTo>
                  <a:pt x="0" y="3151"/>
                </a:lnTo>
                <a:cubicBezTo>
                  <a:pt x="0" y="3135"/>
                  <a:pt x="14" y="3121"/>
                  <a:pt x="30" y="3121"/>
                </a:cubicBezTo>
                <a:cubicBezTo>
                  <a:pt x="47" y="3121"/>
                  <a:pt x="60" y="3135"/>
                  <a:pt x="60" y="3151"/>
                </a:cubicBezTo>
                <a:cubicBezTo>
                  <a:pt x="60" y="3168"/>
                  <a:pt x="47" y="3181"/>
                  <a:pt x="30" y="3181"/>
                </a:cubicBezTo>
                <a:cubicBezTo>
                  <a:pt x="14" y="3181"/>
                  <a:pt x="0" y="3168"/>
                  <a:pt x="0" y="3151"/>
                </a:cubicBezTo>
                <a:close/>
                <a:moveTo>
                  <a:pt x="0" y="3031"/>
                </a:moveTo>
                <a:lnTo>
                  <a:pt x="0" y="3031"/>
                </a:lnTo>
                <a:cubicBezTo>
                  <a:pt x="0" y="3014"/>
                  <a:pt x="14" y="3001"/>
                  <a:pt x="30" y="3001"/>
                </a:cubicBezTo>
                <a:cubicBezTo>
                  <a:pt x="47" y="3001"/>
                  <a:pt x="60" y="3014"/>
                  <a:pt x="60" y="3031"/>
                </a:cubicBezTo>
                <a:cubicBezTo>
                  <a:pt x="60" y="3048"/>
                  <a:pt x="47" y="3061"/>
                  <a:pt x="30" y="3061"/>
                </a:cubicBezTo>
                <a:cubicBezTo>
                  <a:pt x="14" y="3061"/>
                  <a:pt x="0" y="3048"/>
                  <a:pt x="0" y="3031"/>
                </a:cubicBezTo>
                <a:close/>
                <a:moveTo>
                  <a:pt x="0" y="2911"/>
                </a:moveTo>
                <a:lnTo>
                  <a:pt x="0" y="2911"/>
                </a:lnTo>
                <a:cubicBezTo>
                  <a:pt x="0" y="2894"/>
                  <a:pt x="14" y="2881"/>
                  <a:pt x="30" y="2881"/>
                </a:cubicBezTo>
                <a:cubicBezTo>
                  <a:pt x="47" y="2881"/>
                  <a:pt x="60" y="2894"/>
                  <a:pt x="60" y="2911"/>
                </a:cubicBezTo>
                <a:cubicBezTo>
                  <a:pt x="60" y="2928"/>
                  <a:pt x="47" y="2941"/>
                  <a:pt x="30" y="2941"/>
                </a:cubicBezTo>
                <a:cubicBezTo>
                  <a:pt x="14" y="2941"/>
                  <a:pt x="0" y="2928"/>
                  <a:pt x="0" y="2911"/>
                </a:cubicBezTo>
                <a:close/>
                <a:moveTo>
                  <a:pt x="0" y="2791"/>
                </a:moveTo>
                <a:lnTo>
                  <a:pt x="0" y="2791"/>
                </a:lnTo>
                <a:cubicBezTo>
                  <a:pt x="0" y="2774"/>
                  <a:pt x="14" y="2761"/>
                  <a:pt x="30" y="2761"/>
                </a:cubicBezTo>
                <a:cubicBezTo>
                  <a:pt x="47" y="2761"/>
                  <a:pt x="60" y="2774"/>
                  <a:pt x="60" y="2791"/>
                </a:cubicBezTo>
                <a:cubicBezTo>
                  <a:pt x="60" y="2808"/>
                  <a:pt x="47" y="2821"/>
                  <a:pt x="30" y="2821"/>
                </a:cubicBezTo>
                <a:cubicBezTo>
                  <a:pt x="14" y="2821"/>
                  <a:pt x="0" y="2808"/>
                  <a:pt x="0" y="2791"/>
                </a:cubicBezTo>
                <a:close/>
                <a:moveTo>
                  <a:pt x="0" y="2671"/>
                </a:moveTo>
                <a:lnTo>
                  <a:pt x="0" y="2671"/>
                </a:lnTo>
                <a:cubicBezTo>
                  <a:pt x="0" y="2654"/>
                  <a:pt x="14" y="2641"/>
                  <a:pt x="30" y="2641"/>
                </a:cubicBezTo>
                <a:cubicBezTo>
                  <a:pt x="47" y="2641"/>
                  <a:pt x="60" y="2654"/>
                  <a:pt x="60" y="2671"/>
                </a:cubicBezTo>
                <a:cubicBezTo>
                  <a:pt x="60" y="2687"/>
                  <a:pt x="47" y="2701"/>
                  <a:pt x="30" y="2701"/>
                </a:cubicBezTo>
                <a:cubicBezTo>
                  <a:pt x="14" y="2701"/>
                  <a:pt x="0" y="2687"/>
                  <a:pt x="0" y="2671"/>
                </a:cubicBezTo>
                <a:close/>
                <a:moveTo>
                  <a:pt x="0" y="2551"/>
                </a:moveTo>
                <a:lnTo>
                  <a:pt x="0" y="2551"/>
                </a:lnTo>
                <a:cubicBezTo>
                  <a:pt x="0" y="2534"/>
                  <a:pt x="14" y="2521"/>
                  <a:pt x="30" y="2521"/>
                </a:cubicBezTo>
                <a:cubicBezTo>
                  <a:pt x="47" y="2521"/>
                  <a:pt x="60" y="2534"/>
                  <a:pt x="60" y="2551"/>
                </a:cubicBezTo>
                <a:cubicBezTo>
                  <a:pt x="60" y="2567"/>
                  <a:pt x="47" y="2581"/>
                  <a:pt x="30" y="2581"/>
                </a:cubicBezTo>
                <a:cubicBezTo>
                  <a:pt x="14" y="2581"/>
                  <a:pt x="0" y="2567"/>
                  <a:pt x="0" y="2551"/>
                </a:cubicBezTo>
                <a:close/>
                <a:moveTo>
                  <a:pt x="0" y="2431"/>
                </a:moveTo>
                <a:lnTo>
                  <a:pt x="0" y="2431"/>
                </a:lnTo>
                <a:cubicBezTo>
                  <a:pt x="0" y="2414"/>
                  <a:pt x="14" y="2401"/>
                  <a:pt x="30" y="2401"/>
                </a:cubicBezTo>
                <a:cubicBezTo>
                  <a:pt x="47" y="2401"/>
                  <a:pt x="60" y="2414"/>
                  <a:pt x="60" y="2431"/>
                </a:cubicBezTo>
                <a:cubicBezTo>
                  <a:pt x="60" y="2447"/>
                  <a:pt x="47" y="2461"/>
                  <a:pt x="30" y="2461"/>
                </a:cubicBezTo>
                <a:cubicBezTo>
                  <a:pt x="14" y="2461"/>
                  <a:pt x="0" y="2447"/>
                  <a:pt x="0" y="2431"/>
                </a:cubicBezTo>
                <a:close/>
                <a:moveTo>
                  <a:pt x="0" y="2311"/>
                </a:moveTo>
                <a:lnTo>
                  <a:pt x="0" y="2311"/>
                </a:lnTo>
                <a:cubicBezTo>
                  <a:pt x="0" y="2294"/>
                  <a:pt x="14" y="2281"/>
                  <a:pt x="30" y="2281"/>
                </a:cubicBezTo>
                <a:cubicBezTo>
                  <a:pt x="47" y="2281"/>
                  <a:pt x="60" y="2294"/>
                  <a:pt x="60" y="2311"/>
                </a:cubicBezTo>
                <a:cubicBezTo>
                  <a:pt x="60" y="2327"/>
                  <a:pt x="47" y="2341"/>
                  <a:pt x="30" y="2341"/>
                </a:cubicBezTo>
                <a:cubicBezTo>
                  <a:pt x="14" y="2341"/>
                  <a:pt x="0" y="2327"/>
                  <a:pt x="0" y="2311"/>
                </a:cubicBezTo>
                <a:close/>
                <a:moveTo>
                  <a:pt x="0" y="2191"/>
                </a:moveTo>
                <a:lnTo>
                  <a:pt x="0" y="2191"/>
                </a:lnTo>
                <a:cubicBezTo>
                  <a:pt x="0" y="2174"/>
                  <a:pt x="14" y="2161"/>
                  <a:pt x="30" y="2161"/>
                </a:cubicBezTo>
                <a:cubicBezTo>
                  <a:pt x="47" y="2161"/>
                  <a:pt x="60" y="2174"/>
                  <a:pt x="60" y="2191"/>
                </a:cubicBezTo>
                <a:cubicBezTo>
                  <a:pt x="60" y="2207"/>
                  <a:pt x="47" y="2221"/>
                  <a:pt x="30" y="2221"/>
                </a:cubicBezTo>
                <a:cubicBezTo>
                  <a:pt x="14" y="2221"/>
                  <a:pt x="0" y="2207"/>
                  <a:pt x="0" y="2191"/>
                </a:cubicBezTo>
                <a:close/>
                <a:moveTo>
                  <a:pt x="0" y="2071"/>
                </a:moveTo>
                <a:lnTo>
                  <a:pt x="0" y="2071"/>
                </a:lnTo>
                <a:cubicBezTo>
                  <a:pt x="0" y="2054"/>
                  <a:pt x="14" y="2041"/>
                  <a:pt x="30" y="2041"/>
                </a:cubicBezTo>
                <a:cubicBezTo>
                  <a:pt x="47" y="2041"/>
                  <a:pt x="60" y="2054"/>
                  <a:pt x="60" y="2071"/>
                </a:cubicBezTo>
                <a:cubicBezTo>
                  <a:pt x="60" y="2087"/>
                  <a:pt x="47" y="2101"/>
                  <a:pt x="30" y="2101"/>
                </a:cubicBezTo>
                <a:cubicBezTo>
                  <a:pt x="14" y="2101"/>
                  <a:pt x="0" y="2087"/>
                  <a:pt x="0" y="2071"/>
                </a:cubicBezTo>
                <a:close/>
                <a:moveTo>
                  <a:pt x="0" y="1951"/>
                </a:moveTo>
                <a:lnTo>
                  <a:pt x="0" y="1950"/>
                </a:lnTo>
                <a:cubicBezTo>
                  <a:pt x="0" y="1934"/>
                  <a:pt x="14" y="1920"/>
                  <a:pt x="30" y="1920"/>
                </a:cubicBezTo>
                <a:cubicBezTo>
                  <a:pt x="47" y="1920"/>
                  <a:pt x="60" y="1934"/>
                  <a:pt x="60" y="1950"/>
                </a:cubicBezTo>
                <a:lnTo>
                  <a:pt x="60" y="1951"/>
                </a:lnTo>
                <a:cubicBezTo>
                  <a:pt x="60" y="1967"/>
                  <a:pt x="47" y="1981"/>
                  <a:pt x="30" y="1981"/>
                </a:cubicBezTo>
                <a:cubicBezTo>
                  <a:pt x="14" y="1981"/>
                  <a:pt x="0" y="1967"/>
                  <a:pt x="0" y="1951"/>
                </a:cubicBezTo>
                <a:close/>
                <a:moveTo>
                  <a:pt x="0" y="1830"/>
                </a:moveTo>
                <a:lnTo>
                  <a:pt x="0" y="1830"/>
                </a:lnTo>
                <a:cubicBezTo>
                  <a:pt x="0" y="1814"/>
                  <a:pt x="14" y="1800"/>
                  <a:pt x="30" y="1800"/>
                </a:cubicBezTo>
                <a:cubicBezTo>
                  <a:pt x="47" y="1800"/>
                  <a:pt x="60" y="1814"/>
                  <a:pt x="60" y="1830"/>
                </a:cubicBezTo>
                <a:cubicBezTo>
                  <a:pt x="60" y="1847"/>
                  <a:pt x="47" y="1860"/>
                  <a:pt x="30" y="1860"/>
                </a:cubicBezTo>
                <a:cubicBezTo>
                  <a:pt x="14" y="1860"/>
                  <a:pt x="0" y="1847"/>
                  <a:pt x="0" y="1830"/>
                </a:cubicBezTo>
                <a:close/>
                <a:moveTo>
                  <a:pt x="0" y="1710"/>
                </a:moveTo>
                <a:lnTo>
                  <a:pt x="0" y="1710"/>
                </a:lnTo>
                <a:cubicBezTo>
                  <a:pt x="0" y="1694"/>
                  <a:pt x="14" y="1680"/>
                  <a:pt x="30" y="1680"/>
                </a:cubicBezTo>
                <a:cubicBezTo>
                  <a:pt x="47" y="1680"/>
                  <a:pt x="60" y="1694"/>
                  <a:pt x="60" y="1710"/>
                </a:cubicBezTo>
                <a:cubicBezTo>
                  <a:pt x="60" y="1727"/>
                  <a:pt x="47" y="1740"/>
                  <a:pt x="30" y="1740"/>
                </a:cubicBezTo>
                <a:cubicBezTo>
                  <a:pt x="14" y="1740"/>
                  <a:pt x="0" y="1727"/>
                  <a:pt x="0" y="1710"/>
                </a:cubicBezTo>
                <a:close/>
                <a:moveTo>
                  <a:pt x="0" y="1590"/>
                </a:moveTo>
                <a:lnTo>
                  <a:pt x="0" y="1590"/>
                </a:lnTo>
                <a:cubicBezTo>
                  <a:pt x="0" y="1574"/>
                  <a:pt x="14" y="1560"/>
                  <a:pt x="30" y="1560"/>
                </a:cubicBezTo>
                <a:cubicBezTo>
                  <a:pt x="47" y="1560"/>
                  <a:pt x="60" y="1574"/>
                  <a:pt x="60" y="1590"/>
                </a:cubicBezTo>
                <a:cubicBezTo>
                  <a:pt x="60" y="1607"/>
                  <a:pt x="47" y="1620"/>
                  <a:pt x="30" y="1620"/>
                </a:cubicBezTo>
                <a:cubicBezTo>
                  <a:pt x="14" y="1620"/>
                  <a:pt x="0" y="1607"/>
                  <a:pt x="0" y="1590"/>
                </a:cubicBezTo>
                <a:close/>
                <a:moveTo>
                  <a:pt x="0" y="1470"/>
                </a:moveTo>
                <a:lnTo>
                  <a:pt x="0" y="1470"/>
                </a:lnTo>
                <a:cubicBezTo>
                  <a:pt x="0" y="1454"/>
                  <a:pt x="14" y="1440"/>
                  <a:pt x="30" y="1440"/>
                </a:cubicBezTo>
                <a:cubicBezTo>
                  <a:pt x="47" y="1440"/>
                  <a:pt x="60" y="1454"/>
                  <a:pt x="60" y="1470"/>
                </a:cubicBezTo>
                <a:cubicBezTo>
                  <a:pt x="60" y="1487"/>
                  <a:pt x="47" y="1500"/>
                  <a:pt x="30" y="1500"/>
                </a:cubicBezTo>
                <a:cubicBezTo>
                  <a:pt x="14" y="1500"/>
                  <a:pt x="0" y="1487"/>
                  <a:pt x="0" y="1470"/>
                </a:cubicBezTo>
                <a:close/>
                <a:moveTo>
                  <a:pt x="0" y="1350"/>
                </a:moveTo>
                <a:lnTo>
                  <a:pt x="0" y="1350"/>
                </a:lnTo>
                <a:cubicBezTo>
                  <a:pt x="0" y="1334"/>
                  <a:pt x="14" y="1320"/>
                  <a:pt x="30" y="1320"/>
                </a:cubicBezTo>
                <a:cubicBezTo>
                  <a:pt x="47" y="1320"/>
                  <a:pt x="60" y="1334"/>
                  <a:pt x="60" y="1350"/>
                </a:cubicBezTo>
                <a:cubicBezTo>
                  <a:pt x="60" y="1367"/>
                  <a:pt x="47" y="1380"/>
                  <a:pt x="30" y="1380"/>
                </a:cubicBezTo>
                <a:cubicBezTo>
                  <a:pt x="14" y="1380"/>
                  <a:pt x="0" y="1367"/>
                  <a:pt x="0" y="1350"/>
                </a:cubicBezTo>
                <a:close/>
                <a:moveTo>
                  <a:pt x="0" y="1230"/>
                </a:moveTo>
                <a:lnTo>
                  <a:pt x="0" y="1230"/>
                </a:lnTo>
                <a:cubicBezTo>
                  <a:pt x="0" y="1214"/>
                  <a:pt x="14" y="1200"/>
                  <a:pt x="30" y="1200"/>
                </a:cubicBezTo>
                <a:cubicBezTo>
                  <a:pt x="47" y="1200"/>
                  <a:pt x="60" y="1214"/>
                  <a:pt x="60" y="1230"/>
                </a:cubicBezTo>
                <a:cubicBezTo>
                  <a:pt x="60" y="1247"/>
                  <a:pt x="47" y="1260"/>
                  <a:pt x="30" y="1260"/>
                </a:cubicBezTo>
                <a:cubicBezTo>
                  <a:pt x="14" y="1260"/>
                  <a:pt x="0" y="1247"/>
                  <a:pt x="0" y="1230"/>
                </a:cubicBezTo>
                <a:close/>
                <a:moveTo>
                  <a:pt x="0" y="1110"/>
                </a:moveTo>
                <a:lnTo>
                  <a:pt x="0" y="1110"/>
                </a:lnTo>
                <a:cubicBezTo>
                  <a:pt x="0" y="1093"/>
                  <a:pt x="14" y="1080"/>
                  <a:pt x="30" y="1080"/>
                </a:cubicBezTo>
                <a:cubicBezTo>
                  <a:pt x="47" y="1080"/>
                  <a:pt x="60" y="1093"/>
                  <a:pt x="60" y="1110"/>
                </a:cubicBezTo>
                <a:cubicBezTo>
                  <a:pt x="60" y="1127"/>
                  <a:pt x="47" y="1140"/>
                  <a:pt x="30" y="1140"/>
                </a:cubicBezTo>
                <a:cubicBezTo>
                  <a:pt x="14" y="1140"/>
                  <a:pt x="0" y="1127"/>
                  <a:pt x="0" y="1110"/>
                </a:cubicBezTo>
                <a:close/>
                <a:moveTo>
                  <a:pt x="0" y="990"/>
                </a:moveTo>
                <a:lnTo>
                  <a:pt x="0" y="990"/>
                </a:lnTo>
                <a:cubicBezTo>
                  <a:pt x="0" y="973"/>
                  <a:pt x="14" y="960"/>
                  <a:pt x="30" y="960"/>
                </a:cubicBezTo>
                <a:cubicBezTo>
                  <a:pt x="47" y="960"/>
                  <a:pt x="60" y="973"/>
                  <a:pt x="60" y="990"/>
                </a:cubicBezTo>
                <a:cubicBezTo>
                  <a:pt x="60" y="1007"/>
                  <a:pt x="47" y="1020"/>
                  <a:pt x="30" y="1020"/>
                </a:cubicBezTo>
                <a:cubicBezTo>
                  <a:pt x="14" y="1020"/>
                  <a:pt x="0" y="1007"/>
                  <a:pt x="0" y="990"/>
                </a:cubicBezTo>
                <a:close/>
                <a:moveTo>
                  <a:pt x="0" y="870"/>
                </a:moveTo>
                <a:lnTo>
                  <a:pt x="0" y="870"/>
                </a:lnTo>
                <a:cubicBezTo>
                  <a:pt x="0" y="853"/>
                  <a:pt x="14" y="840"/>
                  <a:pt x="30" y="840"/>
                </a:cubicBezTo>
                <a:cubicBezTo>
                  <a:pt x="47" y="840"/>
                  <a:pt x="60" y="853"/>
                  <a:pt x="60" y="870"/>
                </a:cubicBezTo>
                <a:cubicBezTo>
                  <a:pt x="60" y="887"/>
                  <a:pt x="47" y="900"/>
                  <a:pt x="30" y="900"/>
                </a:cubicBezTo>
                <a:cubicBezTo>
                  <a:pt x="14" y="900"/>
                  <a:pt x="0" y="887"/>
                  <a:pt x="0" y="870"/>
                </a:cubicBezTo>
                <a:close/>
                <a:moveTo>
                  <a:pt x="0" y="750"/>
                </a:moveTo>
                <a:lnTo>
                  <a:pt x="0" y="750"/>
                </a:lnTo>
                <a:cubicBezTo>
                  <a:pt x="0" y="733"/>
                  <a:pt x="14" y="720"/>
                  <a:pt x="30" y="720"/>
                </a:cubicBezTo>
                <a:cubicBezTo>
                  <a:pt x="47" y="720"/>
                  <a:pt x="60" y="733"/>
                  <a:pt x="60" y="750"/>
                </a:cubicBezTo>
                <a:cubicBezTo>
                  <a:pt x="60" y="767"/>
                  <a:pt x="47" y="780"/>
                  <a:pt x="30" y="780"/>
                </a:cubicBezTo>
                <a:cubicBezTo>
                  <a:pt x="14" y="780"/>
                  <a:pt x="0" y="767"/>
                  <a:pt x="0" y="750"/>
                </a:cubicBezTo>
                <a:close/>
                <a:moveTo>
                  <a:pt x="0" y="630"/>
                </a:moveTo>
                <a:lnTo>
                  <a:pt x="0" y="630"/>
                </a:lnTo>
                <a:cubicBezTo>
                  <a:pt x="0" y="613"/>
                  <a:pt x="14" y="600"/>
                  <a:pt x="30" y="600"/>
                </a:cubicBezTo>
                <a:cubicBezTo>
                  <a:pt x="47" y="600"/>
                  <a:pt x="60" y="613"/>
                  <a:pt x="60" y="630"/>
                </a:cubicBezTo>
                <a:cubicBezTo>
                  <a:pt x="60" y="646"/>
                  <a:pt x="47" y="660"/>
                  <a:pt x="30" y="660"/>
                </a:cubicBezTo>
                <a:cubicBezTo>
                  <a:pt x="14" y="660"/>
                  <a:pt x="0" y="646"/>
                  <a:pt x="0" y="630"/>
                </a:cubicBezTo>
                <a:close/>
                <a:moveTo>
                  <a:pt x="0" y="510"/>
                </a:moveTo>
                <a:lnTo>
                  <a:pt x="0" y="510"/>
                </a:lnTo>
                <a:cubicBezTo>
                  <a:pt x="0" y="493"/>
                  <a:pt x="14" y="480"/>
                  <a:pt x="30" y="480"/>
                </a:cubicBezTo>
                <a:cubicBezTo>
                  <a:pt x="47" y="480"/>
                  <a:pt x="60" y="493"/>
                  <a:pt x="60" y="510"/>
                </a:cubicBezTo>
                <a:cubicBezTo>
                  <a:pt x="60" y="526"/>
                  <a:pt x="47" y="540"/>
                  <a:pt x="30" y="540"/>
                </a:cubicBezTo>
                <a:cubicBezTo>
                  <a:pt x="14" y="540"/>
                  <a:pt x="0" y="526"/>
                  <a:pt x="0" y="510"/>
                </a:cubicBezTo>
                <a:close/>
                <a:moveTo>
                  <a:pt x="0" y="390"/>
                </a:moveTo>
                <a:lnTo>
                  <a:pt x="0" y="390"/>
                </a:lnTo>
                <a:cubicBezTo>
                  <a:pt x="0" y="373"/>
                  <a:pt x="14" y="360"/>
                  <a:pt x="30" y="360"/>
                </a:cubicBezTo>
                <a:cubicBezTo>
                  <a:pt x="47" y="360"/>
                  <a:pt x="60" y="373"/>
                  <a:pt x="60" y="390"/>
                </a:cubicBezTo>
                <a:cubicBezTo>
                  <a:pt x="60" y="406"/>
                  <a:pt x="47" y="420"/>
                  <a:pt x="30" y="420"/>
                </a:cubicBezTo>
                <a:cubicBezTo>
                  <a:pt x="14" y="420"/>
                  <a:pt x="0" y="406"/>
                  <a:pt x="0" y="390"/>
                </a:cubicBezTo>
                <a:close/>
                <a:moveTo>
                  <a:pt x="0" y="270"/>
                </a:moveTo>
                <a:lnTo>
                  <a:pt x="0" y="270"/>
                </a:lnTo>
                <a:cubicBezTo>
                  <a:pt x="0" y="253"/>
                  <a:pt x="14" y="240"/>
                  <a:pt x="30" y="240"/>
                </a:cubicBezTo>
                <a:cubicBezTo>
                  <a:pt x="47" y="240"/>
                  <a:pt x="60" y="253"/>
                  <a:pt x="60" y="270"/>
                </a:cubicBezTo>
                <a:cubicBezTo>
                  <a:pt x="60" y="286"/>
                  <a:pt x="47" y="300"/>
                  <a:pt x="30" y="300"/>
                </a:cubicBezTo>
                <a:cubicBezTo>
                  <a:pt x="14" y="300"/>
                  <a:pt x="0" y="286"/>
                  <a:pt x="0" y="270"/>
                </a:cubicBezTo>
                <a:close/>
                <a:moveTo>
                  <a:pt x="0" y="150"/>
                </a:moveTo>
                <a:lnTo>
                  <a:pt x="0" y="150"/>
                </a:lnTo>
                <a:cubicBezTo>
                  <a:pt x="0" y="133"/>
                  <a:pt x="14" y="120"/>
                  <a:pt x="30" y="120"/>
                </a:cubicBezTo>
                <a:cubicBezTo>
                  <a:pt x="47" y="120"/>
                  <a:pt x="60" y="133"/>
                  <a:pt x="60" y="150"/>
                </a:cubicBezTo>
                <a:cubicBezTo>
                  <a:pt x="60" y="166"/>
                  <a:pt x="47" y="180"/>
                  <a:pt x="30" y="180"/>
                </a:cubicBezTo>
                <a:cubicBezTo>
                  <a:pt x="14" y="180"/>
                  <a:pt x="0" y="166"/>
                  <a:pt x="0" y="150"/>
                </a:cubicBezTo>
                <a:close/>
                <a:moveTo>
                  <a:pt x="0" y="30"/>
                </a:moveTo>
                <a:lnTo>
                  <a:pt x="0" y="30"/>
                </a:lnTo>
                <a:cubicBezTo>
                  <a:pt x="0" y="13"/>
                  <a:pt x="14" y="0"/>
                  <a:pt x="30" y="0"/>
                </a:cubicBezTo>
                <a:cubicBezTo>
                  <a:pt x="47" y="0"/>
                  <a:pt x="60" y="13"/>
                  <a:pt x="60" y="30"/>
                </a:cubicBezTo>
                <a:cubicBezTo>
                  <a:pt x="60" y="46"/>
                  <a:pt x="47" y="60"/>
                  <a:pt x="30" y="60"/>
                </a:cubicBezTo>
                <a:cubicBezTo>
                  <a:pt x="14" y="60"/>
                  <a:pt x="0" y="46"/>
                  <a:pt x="0" y="30"/>
                </a:cubicBezTo>
                <a:close/>
              </a:path>
            </a:pathLst>
          </a:custGeom>
          <a:solidFill>
            <a:srgbClr val="000000"/>
          </a:solidFill>
          <a:ln w="1588">
            <a:solidFill>
              <a:srgbClr val="000000"/>
            </a:solidFill>
            <a:bevel/>
            <a:headEnd/>
            <a:tailEnd/>
          </a:ln>
        </p:spPr>
        <p:txBody>
          <a:bodyPr/>
          <a:lstStyle/>
          <a:p>
            <a:endParaRPr lang="en-US"/>
          </a:p>
        </p:txBody>
      </p:sp>
      <p:sp>
        <p:nvSpPr>
          <p:cNvPr id="18469" name="Rectangle 37"/>
          <p:cNvSpPr>
            <a:spLocks noChangeArrowheads="1"/>
          </p:cNvSpPr>
          <p:nvPr/>
        </p:nvSpPr>
        <p:spPr bwMode="auto">
          <a:xfrm>
            <a:off x="804863" y="1081088"/>
            <a:ext cx="3890962" cy="1979612"/>
          </a:xfrm>
          <a:prstGeom prst="rect">
            <a:avLst/>
          </a:prstGeom>
          <a:noFill/>
          <a:ln w="7938" cap="rnd">
            <a:solidFill>
              <a:srgbClr val="808080"/>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latin typeface="Times New Roman" panose="02020603050405020304" pitchFamily="18" charset="0"/>
            </a:endParaRPr>
          </a:p>
        </p:txBody>
      </p:sp>
      <p:sp>
        <p:nvSpPr>
          <p:cNvPr id="18470" name="Line 38"/>
          <p:cNvSpPr>
            <a:spLocks noChangeShapeType="1"/>
          </p:cNvSpPr>
          <p:nvPr/>
        </p:nvSpPr>
        <p:spPr bwMode="auto">
          <a:xfrm>
            <a:off x="804863" y="1081088"/>
            <a:ext cx="1587" cy="1979612"/>
          </a:xfrm>
          <a:prstGeom prst="line">
            <a:avLst/>
          </a:prstGeom>
          <a:noFill/>
          <a:ln w="15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71" name="Line 39"/>
          <p:cNvSpPr>
            <a:spLocks noChangeShapeType="1"/>
          </p:cNvSpPr>
          <p:nvPr/>
        </p:nvSpPr>
        <p:spPr bwMode="auto">
          <a:xfrm>
            <a:off x="768350" y="3060700"/>
            <a:ext cx="36513" cy="1588"/>
          </a:xfrm>
          <a:prstGeom prst="line">
            <a:avLst/>
          </a:prstGeom>
          <a:noFill/>
          <a:ln w="15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72" name="Line 40"/>
          <p:cNvSpPr>
            <a:spLocks noChangeShapeType="1"/>
          </p:cNvSpPr>
          <p:nvPr/>
        </p:nvSpPr>
        <p:spPr bwMode="auto">
          <a:xfrm>
            <a:off x="768350" y="2817813"/>
            <a:ext cx="36513" cy="1587"/>
          </a:xfrm>
          <a:prstGeom prst="line">
            <a:avLst/>
          </a:prstGeom>
          <a:noFill/>
          <a:ln w="15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73" name="Line 41"/>
          <p:cNvSpPr>
            <a:spLocks noChangeShapeType="1"/>
          </p:cNvSpPr>
          <p:nvPr/>
        </p:nvSpPr>
        <p:spPr bwMode="auto">
          <a:xfrm>
            <a:off x="768350" y="2563813"/>
            <a:ext cx="36513" cy="1587"/>
          </a:xfrm>
          <a:prstGeom prst="line">
            <a:avLst/>
          </a:prstGeom>
          <a:noFill/>
          <a:ln w="15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74" name="Line 42"/>
          <p:cNvSpPr>
            <a:spLocks noChangeShapeType="1"/>
          </p:cNvSpPr>
          <p:nvPr/>
        </p:nvSpPr>
        <p:spPr bwMode="auto">
          <a:xfrm>
            <a:off x="768350" y="2319338"/>
            <a:ext cx="36513" cy="1587"/>
          </a:xfrm>
          <a:prstGeom prst="line">
            <a:avLst/>
          </a:prstGeom>
          <a:noFill/>
          <a:ln w="15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75" name="Line 43"/>
          <p:cNvSpPr>
            <a:spLocks noChangeShapeType="1"/>
          </p:cNvSpPr>
          <p:nvPr/>
        </p:nvSpPr>
        <p:spPr bwMode="auto">
          <a:xfrm>
            <a:off x="768350" y="2074863"/>
            <a:ext cx="36513" cy="1587"/>
          </a:xfrm>
          <a:prstGeom prst="line">
            <a:avLst/>
          </a:prstGeom>
          <a:noFill/>
          <a:ln w="15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76" name="Line 44"/>
          <p:cNvSpPr>
            <a:spLocks noChangeShapeType="1"/>
          </p:cNvSpPr>
          <p:nvPr/>
        </p:nvSpPr>
        <p:spPr bwMode="auto">
          <a:xfrm>
            <a:off x="768350" y="1822450"/>
            <a:ext cx="36513" cy="1588"/>
          </a:xfrm>
          <a:prstGeom prst="line">
            <a:avLst/>
          </a:prstGeom>
          <a:noFill/>
          <a:ln w="15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77" name="Line 45"/>
          <p:cNvSpPr>
            <a:spLocks noChangeShapeType="1"/>
          </p:cNvSpPr>
          <p:nvPr/>
        </p:nvSpPr>
        <p:spPr bwMode="auto">
          <a:xfrm>
            <a:off x="768350" y="1577975"/>
            <a:ext cx="36513" cy="1588"/>
          </a:xfrm>
          <a:prstGeom prst="line">
            <a:avLst/>
          </a:prstGeom>
          <a:noFill/>
          <a:ln w="15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78" name="Line 46"/>
          <p:cNvSpPr>
            <a:spLocks noChangeShapeType="1"/>
          </p:cNvSpPr>
          <p:nvPr/>
        </p:nvSpPr>
        <p:spPr bwMode="auto">
          <a:xfrm>
            <a:off x="768350" y="1323975"/>
            <a:ext cx="36513" cy="1588"/>
          </a:xfrm>
          <a:prstGeom prst="line">
            <a:avLst/>
          </a:prstGeom>
          <a:noFill/>
          <a:ln w="15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79" name="Line 47"/>
          <p:cNvSpPr>
            <a:spLocks noChangeShapeType="1"/>
          </p:cNvSpPr>
          <p:nvPr/>
        </p:nvSpPr>
        <p:spPr bwMode="auto">
          <a:xfrm>
            <a:off x="768350" y="1081088"/>
            <a:ext cx="36513" cy="1587"/>
          </a:xfrm>
          <a:prstGeom prst="line">
            <a:avLst/>
          </a:prstGeom>
          <a:noFill/>
          <a:ln w="15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80" name="Line 48"/>
          <p:cNvSpPr>
            <a:spLocks noChangeShapeType="1"/>
          </p:cNvSpPr>
          <p:nvPr/>
        </p:nvSpPr>
        <p:spPr bwMode="auto">
          <a:xfrm>
            <a:off x="804863" y="3060700"/>
            <a:ext cx="3890962" cy="1588"/>
          </a:xfrm>
          <a:prstGeom prst="line">
            <a:avLst/>
          </a:prstGeom>
          <a:noFill/>
          <a:ln w="15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81" name="Line 49"/>
          <p:cNvSpPr>
            <a:spLocks noChangeShapeType="1"/>
          </p:cNvSpPr>
          <p:nvPr/>
        </p:nvSpPr>
        <p:spPr bwMode="auto">
          <a:xfrm flipV="1">
            <a:off x="804863" y="3060700"/>
            <a:ext cx="1587" cy="38100"/>
          </a:xfrm>
          <a:prstGeom prst="line">
            <a:avLst/>
          </a:prstGeom>
          <a:noFill/>
          <a:ln w="15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82" name="Line 50"/>
          <p:cNvSpPr>
            <a:spLocks noChangeShapeType="1"/>
          </p:cNvSpPr>
          <p:nvPr/>
        </p:nvSpPr>
        <p:spPr bwMode="auto">
          <a:xfrm flipV="1">
            <a:off x="1774825" y="3060700"/>
            <a:ext cx="1588" cy="38100"/>
          </a:xfrm>
          <a:prstGeom prst="line">
            <a:avLst/>
          </a:prstGeom>
          <a:noFill/>
          <a:ln w="15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83" name="Line 51"/>
          <p:cNvSpPr>
            <a:spLocks noChangeShapeType="1"/>
          </p:cNvSpPr>
          <p:nvPr/>
        </p:nvSpPr>
        <p:spPr bwMode="auto">
          <a:xfrm flipV="1">
            <a:off x="2754313" y="3060700"/>
            <a:ext cx="1587" cy="38100"/>
          </a:xfrm>
          <a:prstGeom prst="line">
            <a:avLst/>
          </a:prstGeom>
          <a:noFill/>
          <a:ln w="15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84" name="Line 52"/>
          <p:cNvSpPr>
            <a:spLocks noChangeShapeType="1"/>
          </p:cNvSpPr>
          <p:nvPr/>
        </p:nvSpPr>
        <p:spPr bwMode="auto">
          <a:xfrm flipV="1">
            <a:off x="3724275" y="3060700"/>
            <a:ext cx="1588" cy="38100"/>
          </a:xfrm>
          <a:prstGeom prst="line">
            <a:avLst/>
          </a:prstGeom>
          <a:noFill/>
          <a:ln w="15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85" name="Line 53"/>
          <p:cNvSpPr>
            <a:spLocks noChangeShapeType="1"/>
          </p:cNvSpPr>
          <p:nvPr/>
        </p:nvSpPr>
        <p:spPr bwMode="auto">
          <a:xfrm flipV="1">
            <a:off x="4695825" y="3060700"/>
            <a:ext cx="1588" cy="38100"/>
          </a:xfrm>
          <a:prstGeom prst="line">
            <a:avLst/>
          </a:prstGeom>
          <a:noFill/>
          <a:ln w="15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86" name="Freeform 54"/>
          <p:cNvSpPr>
            <a:spLocks/>
          </p:cNvSpPr>
          <p:nvPr/>
        </p:nvSpPr>
        <p:spPr bwMode="auto">
          <a:xfrm>
            <a:off x="823913" y="1239838"/>
            <a:ext cx="3795712" cy="1774825"/>
          </a:xfrm>
          <a:custGeom>
            <a:avLst/>
            <a:gdLst>
              <a:gd name="T0" fmla="*/ 2147483647 w 2391"/>
              <a:gd name="T1" fmla="*/ 2147483647 h 1118"/>
              <a:gd name="T2" fmla="*/ 2147483647 w 2391"/>
              <a:gd name="T3" fmla="*/ 2147483647 h 1118"/>
              <a:gd name="T4" fmla="*/ 2147483647 w 2391"/>
              <a:gd name="T5" fmla="*/ 2147483647 h 1118"/>
              <a:gd name="T6" fmla="*/ 2147483647 w 2391"/>
              <a:gd name="T7" fmla="*/ 2147483647 h 1118"/>
              <a:gd name="T8" fmla="*/ 2147483647 w 2391"/>
              <a:gd name="T9" fmla="*/ 2147483647 h 1118"/>
              <a:gd name="T10" fmla="*/ 2147483647 w 2391"/>
              <a:gd name="T11" fmla="*/ 2147483647 h 1118"/>
              <a:gd name="T12" fmla="*/ 2147483647 w 2391"/>
              <a:gd name="T13" fmla="*/ 2147483647 h 1118"/>
              <a:gd name="T14" fmla="*/ 2147483647 w 2391"/>
              <a:gd name="T15" fmla="*/ 0 h 1118"/>
              <a:gd name="T16" fmla="*/ 2147483647 w 2391"/>
              <a:gd name="T17" fmla="*/ 0 h 1118"/>
              <a:gd name="T18" fmla="*/ 2147483647 w 2391"/>
              <a:gd name="T19" fmla="*/ 2147483647 h 1118"/>
              <a:gd name="T20" fmla="*/ 2147483647 w 2391"/>
              <a:gd name="T21" fmla="*/ 2147483647 h 1118"/>
              <a:gd name="T22" fmla="*/ 2147483647 w 2391"/>
              <a:gd name="T23" fmla="*/ 2147483647 h 1118"/>
              <a:gd name="T24" fmla="*/ 2147483647 w 2391"/>
              <a:gd name="T25" fmla="*/ 2147483647 h 1118"/>
              <a:gd name="T26" fmla="*/ 2147483647 w 2391"/>
              <a:gd name="T27" fmla="*/ 2147483647 h 1118"/>
              <a:gd name="T28" fmla="*/ 2147483647 w 2391"/>
              <a:gd name="T29" fmla="*/ 2147483647 h 1118"/>
              <a:gd name="T30" fmla="*/ 2147483647 w 2391"/>
              <a:gd name="T31" fmla="*/ 2147483647 h 1118"/>
              <a:gd name="T32" fmla="*/ 2147483647 w 2391"/>
              <a:gd name="T33" fmla="*/ 2147483647 h 1118"/>
              <a:gd name="T34" fmla="*/ 2147483647 w 2391"/>
              <a:gd name="T35" fmla="*/ 2147483647 h 1118"/>
              <a:gd name="T36" fmla="*/ 2147483647 w 2391"/>
              <a:gd name="T37" fmla="*/ 2147483647 h 1118"/>
              <a:gd name="T38" fmla="*/ 2147483647 w 2391"/>
              <a:gd name="T39" fmla="*/ 2147483647 h 1118"/>
              <a:gd name="T40" fmla="*/ 2147483647 w 2391"/>
              <a:gd name="T41" fmla="*/ 2147483647 h 1118"/>
              <a:gd name="T42" fmla="*/ 2147483647 w 2391"/>
              <a:gd name="T43" fmla="*/ 2147483647 h 1118"/>
              <a:gd name="T44" fmla="*/ 2147483647 w 2391"/>
              <a:gd name="T45" fmla="*/ 2147483647 h 1118"/>
              <a:gd name="T46" fmla="*/ 2147483647 w 2391"/>
              <a:gd name="T47" fmla="*/ 2147483647 h 1118"/>
              <a:gd name="T48" fmla="*/ 2147483647 w 2391"/>
              <a:gd name="T49" fmla="*/ 2147483647 h 1118"/>
              <a:gd name="T50" fmla="*/ 2147483647 w 2391"/>
              <a:gd name="T51" fmla="*/ 2147483647 h 1118"/>
              <a:gd name="T52" fmla="*/ 2147483647 w 2391"/>
              <a:gd name="T53" fmla="*/ 2147483647 h 1118"/>
              <a:gd name="T54" fmla="*/ 2147483647 w 2391"/>
              <a:gd name="T55" fmla="*/ 2147483647 h 1118"/>
              <a:gd name="T56" fmla="*/ 2147483647 w 2391"/>
              <a:gd name="T57" fmla="*/ 2147483647 h 1118"/>
              <a:gd name="T58" fmla="*/ 2147483647 w 2391"/>
              <a:gd name="T59" fmla="*/ 2147483647 h 1118"/>
              <a:gd name="T60" fmla="*/ 2147483647 w 2391"/>
              <a:gd name="T61" fmla="*/ 2147483647 h 1118"/>
              <a:gd name="T62" fmla="*/ 2147483647 w 2391"/>
              <a:gd name="T63" fmla="*/ 2147483647 h 1118"/>
              <a:gd name="T64" fmla="*/ 2147483647 w 2391"/>
              <a:gd name="T65" fmla="*/ 2147483647 h 1118"/>
              <a:gd name="T66" fmla="*/ 2147483647 w 2391"/>
              <a:gd name="T67" fmla="*/ 2147483647 h 1118"/>
              <a:gd name="T68" fmla="*/ 2147483647 w 2391"/>
              <a:gd name="T69" fmla="*/ 2147483647 h 1118"/>
              <a:gd name="T70" fmla="*/ 2147483647 w 2391"/>
              <a:gd name="T71" fmla="*/ 2147483647 h 1118"/>
              <a:gd name="T72" fmla="*/ 2147483647 w 2391"/>
              <a:gd name="T73" fmla="*/ 2147483647 h 1118"/>
              <a:gd name="T74" fmla="*/ 2147483647 w 2391"/>
              <a:gd name="T75" fmla="*/ 2147483647 h 1118"/>
              <a:gd name="T76" fmla="*/ 2147483647 w 2391"/>
              <a:gd name="T77" fmla="*/ 2147483647 h 1118"/>
              <a:gd name="T78" fmla="*/ 2147483647 w 2391"/>
              <a:gd name="T79" fmla="*/ 2147483647 h 1118"/>
              <a:gd name="T80" fmla="*/ 2147483647 w 2391"/>
              <a:gd name="T81" fmla="*/ 2147483647 h 1118"/>
              <a:gd name="T82" fmla="*/ 2147483647 w 2391"/>
              <a:gd name="T83" fmla="*/ 2147483647 h 1118"/>
              <a:gd name="T84" fmla="*/ 2147483647 w 2391"/>
              <a:gd name="T85" fmla="*/ 2147483647 h 1118"/>
              <a:gd name="T86" fmla="*/ 2147483647 w 2391"/>
              <a:gd name="T87" fmla="*/ 2147483647 h 1118"/>
              <a:gd name="T88" fmla="*/ 2147483647 w 2391"/>
              <a:gd name="T89" fmla="*/ 2147483647 h 1118"/>
              <a:gd name="T90" fmla="*/ 2147483647 w 2391"/>
              <a:gd name="T91" fmla="*/ 2147483647 h 1118"/>
              <a:gd name="T92" fmla="*/ 2147483647 w 2391"/>
              <a:gd name="T93" fmla="*/ 2147483647 h 1118"/>
              <a:gd name="T94" fmla="*/ 2147483647 w 2391"/>
              <a:gd name="T95" fmla="*/ 2147483647 h 1118"/>
              <a:gd name="T96" fmla="*/ 2147483647 w 2391"/>
              <a:gd name="T97" fmla="*/ 2147483647 h 1118"/>
              <a:gd name="T98" fmla="*/ 2147483647 w 2391"/>
              <a:gd name="T99" fmla="*/ 2147483647 h 1118"/>
              <a:gd name="T100" fmla="*/ 2147483647 w 2391"/>
              <a:gd name="T101" fmla="*/ 2147483647 h 1118"/>
              <a:gd name="T102" fmla="*/ 2147483647 w 2391"/>
              <a:gd name="T103" fmla="*/ 2147483647 h 1118"/>
              <a:gd name="T104" fmla="*/ 2147483647 w 2391"/>
              <a:gd name="T105" fmla="*/ 2147483647 h 1118"/>
              <a:gd name="T106" fmla="*/ 2147483647 w 2391"/>
              <a:gd name="T107" fmla="*/ 2147483647 h 1118"/>
              <a:gd name="T108" fmla="*/ 2147483647 w 2391"/>
              <a:gd name="T109" fmla="*/ 2147483647 h 1118"/>
              <a:gd name="T110" fmla="*/ 2147483647 w 2391"/>
              <a:gd name="T111" fmla="*/ 2147483647 h 1118"/>
              <a:gd name="T112" fmla="*/ 2147483647 w 2391"/>
              <a:gd name="T113" fmla="*/ 2147483647 h 1118"/>
              <a:gd name="T114" fmla="*/ 2147483647 w 2391"/>
              <a:gd name="T115" fmla="*/ 2147483647 h 1118"/>
              <a:gd name="T116" fmla="*/ 0 w 2391"/>
              <a:gd name="T117" fmla="*/ 2147483647 h 111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2391"/>
              <a:gd name="T178" fmla="*/ 0 h 1118"/>
              <a:gd name="T179" fmla="*/ 2391 w 2391"/>
              <a:gd name="T180" fmla="*/ 1118 h 111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2391" h="1118">
                <a:moveTo>
                  <a:pt x="2391" y="284"/>
                </a:moveTo>
                <a:lnTo>
                  <a:pt x="2320" y="260"/>
                </a:lnTo>
                <a:lnTo>
                  <a:pt x="2255" y="243"/>
                </a:lnTo>
                <a:lnTo>
                  <a:pt x="2195" y="219"/>
                </a:lnTo>
                <a:lnTo>
                  <a:pt x="2136" y="201"/>
                </a:lnTo>
                <a:lnTo>
                  <a:pt x="2083" y="183"/>
                </a:lnTo>
                <a:lnTo>
                  <a:pt x="2029" y="166"/>
                </a:lnTo>
                <a:lnTo>
                  <a:pt x="1982" y="148"/>
                </a:lnTo>
                <a:lnTo>
                  <a:pt x="1934" y="136"/>
                </a:lnTo>
                <a:lnTo>
                  <a:pt x="1887" y="118"/>
                </a:lnTo>
                <a:lnTo>
                  <a:pt x="1845" y="107"/>
                </a:lnTo>
                <a:lnTo>
                  <a:pt x="1804" y="95"/>
                </a:lnTo>
                <a:lnTo>
                  <a:pt x="1762" y="89"/>
                </a:lnTo>
                <a:lnTo>
                  <a:pt x="1727" y="77"/>
                </a:lnTo>
                <a:lnTo>
                  <a:pt x="1691" y="65"/>
                </a:lnTo>
                <a:lnTo>
                  <a:pt x="1655" y="59"/>
                </a:lnTo>
                <a:lnTo>
                  <a:pt x="1620" y="53"/>
                </a:lnTo>
                <a:lnTo>
                  <a:pt x="1590" y="42"/>
                </a:lnTo>
                <a:lnTo>
                  <a:pt x="1561" y="36"/>
                </a:lnTo>
                <a:lnTo>
                  <a:pt x="1531" y="30"/>
                </a:lnTo>
                <a:lnTo>
                  <a:pt x="1501" y="30"/>
                </a:lnTo>
                <a:lnTo>
                  <a:pt x="1472" y="24"/>
                </a:lnTo>
                <a:lnTo>
                  <a:pt x="1448" y="18"/>
                </a:lnTo>
                <a:lnTo>
                  <a:pt x="1424" y="12"/>
                </a:lnTo>
                <a:lnTo>
                  <a:pt x="1394" y="12"/>
                </a:lnTo>
                <a:lnTo>
                  <a:pt x="1371" y="6"/>
                </a:lnTo>
                <a:lnTo>
                  <a:pt x="1347" y="6"/>
                </a:lnTo>
                <a:lnTo>
                  <a:pt x="1329" y="6"/>
                </a:lnTo>
                <a:lnTo>
                  <a:pt x="1305" y="0"/>
                </a:lnTo>
                <a:lnTo>
                  <a:pt x="1288" y="0"/>
                </a:lnTo>
                <a:lnTo>
                  <a:pt x="1264" y="0"/>
                </a:lnTo>
                <a:lnTo>
                  <a:pt x="1246" y="0"/>
                </a:lnTo>
                <a:lnTo>
                  <a:pt x="1228" y="0"/>
                </a:lnTo>
                <a:lnTo>
                  <a:pt x="1205" y="0"/>
                </a:lnTo>
                <a:lnTo>
                  <a:pt x="1187" y="0"/>
                </a:lnTo>
                <a:lnTo>
                  <a:pt x="1175" y="0"/>
                </a:lnTo>
                <a:lnTo>
                  <a:pt x="1157" y="0"/>
                </a:lnTo>
                <a:lnTo>
                  <a:pt x="1139" y="0"/>
                </a:lnTo>
                <a:lnTo>
                  <a:pt x="1122" y="6"/>
                </a:lnTo>
                <a:lnTo>
                  <a:pt x="1110" y="6"/>
                </a:lnTo>
                <a:lnTo>
                  <a:pt x="1092" y="6"/>
                </a:lnTo>
                <a:lnTo>
                  <a:pt x="1080" y="6"/>
                </a:lnTo>
                <a:lnTo>
                  <a:pt x="1062" y="12"/>
                </a:lnTo>
                <a:lnTo>
                  <a:pt x="1050" y="12"/>
                </a:lnTo>
                <a:lnTo>
                  <a:pt x="1033" y="12"/>
                </a:lnTo>
                <a:lnTo>
                  <a:pt x="1021" y="18"/>
                </a:lnTo>
                <a:lnTo>
                  <a:pt x="1009" y="18"/>
                </a:lnTo>
                <a:lnTo>
                  <a:pt x="997" y="18"/>
                </a:lnTo>
                <a:lnTo>
                  <a:pt x="985" y="24"/>
                </a:lnTo>
                <a:lnTo>
                  <a:pt x="973" y="24"/>
                </a:lnTo>
                <a:lnTo>
                  <a:pt x="961" y="30"/>
                </a:lnTo>
                <a:lnTo>
                  <a:pt x="949" y="30"/>
                </a:lnTo>
                <a:lnTo>
                  <a:pt x="938" y="36"/>
                </a:lnTo>
                <a:lnTo>
                  <a:pt x="926" y="36"/>
                </a:lnTo>
                <a:lnTo>
                  <a:pt x="914" y="42"/>
                </a:lnTo>
                <a:lnTo>
                  <a:pt x="908" y="42"/>
                </a:lnTo>
                <a:lnTo>
                  <a:pt x="896" y="47"/>
                </a:lnTo>
                <a:lnTo>
                  <a:pt x="884" y="47"/>
                </a:lnTo>
                <a:lnTo>
                  <a:pt x="878" y="53"/>
                </a:lnTo>
                <a:lnTo>
                  <a:pt x="866" y="53"/>
                </a:lnTo>
                <a:lnTo>
                  <a:pt x="855" y="59"/>
                </a:lnTo>
                <a:lnTo>
                  <a:pt x="849" y="59"/>
                </a:lnTo>
                <a:lnTo>
                  <a:pt x="837" y="65"/>
                </a:lnTo>
                <a:lnTo>
                  <a:pt x="831" y="71"/>
                </a:lnTo>
                <a:lnTo>
                  <a:pt x="819" y="71"/>
                </a:lnTo>
                <a:lnTo>
                  <a:pt x="813" y="77"/>
                </a:lnTo>
                <a:lnTo>
                  <a:pt x="807" y="77"/>
                </a:lnTo>
                <a:lnTo>
                  <a:pt x="795" y="83"/>
                </a:lnTo>
                <a:lnTo>
                  <a:pt x="789" y="89"/>
                </a:lnTo>
                <a:lnTo>
                  <a:pt x="783" y="89"/>
                </a:lnTo>
                <a:lnTo>
                  <a:pt x="772" y="95"/>
                </a:lnTo>
                <a:lnTo>
                  <a:pt x="766" y="95"/>
                </a:lnTo>
                <a:lnTo>
                  <a:pt x="760" y="101"/>
                </a:lnTo>
                <a:lnTo>
                  <a:pt x="754" y="107"/>
                </a:lnTo>
                <a:lnTo>
                  <a:pt x="742" y="107"/>
                </a:lnTo>
                <a:lnTo>
                  <a:pt x="736" y="113"/>
                </a:lnTo>
                <a:lnTo>
                  <a:pt x="730" y="118"/>
                </a:lnTo>
                <a:lnTo>
                  <a:pt x="724" y="118"/>
                </a:lnTo>
                <a:lnTo>
                  <a:pt x="718" y="124"/>
                </a:lnTo>
                <a:lnTo>
                  <a:pt x="712" y="124"/>
                </a:lnTo>
                <a:lnTo>
                  <a:pt x="706" y="130"/>
                </a:lnTo>
                <a:lnTo>
                  <a:pt x="700" y="136"/>
                </a:lnTo>
                <a:lnTo>
                  <a:pt x="694" y="136"/>
                </a:lnTo>
                <a:lnTo>
                  <a:pt x="688" y="142"/>
                </a:lnTo>
                <a:lnTo>
                  <a:pt x="683" y="148"/>
                </a:lnTo>
                <a:lnTo>
                  <a:pt x="677" y="148"/>
                </a:lnTo>
                <a:lnTo>
                  <a:pt x="671" y="154"/>
                </a:lnTo>
                <a:lnTo>
                  <a:pt x="665" y="154"/>
                </a:lnTo>
                <a:lnTo>
                  <a:pt x="659" y="160"/>
                </a:lnTo>
                <a:lnTo>
                  <a:pt x="653" y="166"/>
                </a:lnTo>
                <a:lnTo>
                  <a:pt x="647" y="166"/>
                </a:lnTo>
                <a:lnTo>
                  <a:pt x="641" y="172"/>
                </a:lnTo>
                <a:lnTo>
                  <a:pt x="635" y="178"/>
                </a:lnTo>
                <a:lnTo>
                  <a:pt x="629" y="178"/>
                </a:lnTo>
                <a:lnTo>
                  <a:pt x="629" y="183"/>
                </a:lnTo>
                <a:lnTo>
                  <a:pt x="623" y="183"/>
                </a:lnTo>
                <a:lnTo>
                  <a:pt x="617" y="189"/>
                </a:lnTo>
                <a:lnTo>
                  <a:pt x="611" y="195"/>
                </a:lnTo>
                <a:lnTo>
                  <a:pt x="605" y="195"/>
                </a:lnTo>
                <a:lnTo>
                  <a:pt x="605" y="201"/>
                </a:lnTo>
                <a:lnTo>
                  <a:pt x="599" y="201"/>
                </a:lnTo>
                <a:lnTo>
                  <a:pt x="594" y="207"/>
                </a:lnTo>
                <a:lnTo>
                  <a:pt x="588" y="213"/>
                </a:lnTo>
                <a:lnTo>
                  <a:pt x="582" y="213"/>
                </a:lnTo>
                <a:lnTo>
                  <a:pt x="582" y="219"/>
                </a:lnTo>
                <a:lnTo>
                  <a:pt x="576" y="219"/>
                </a:lnTo>
                <a:lnTo>
                  <a:pt x="570" y="225"/>
                </a:lnTo>
                <a:lnTo>
                  <a:pt x="570" y="231"/>
                </a:lnTo>
                <a:lnTo>
                  <a:pt x="564" y="231"/>
                </a:lnTo>
                <a:lnTo>
                  <a:pt x="558" y="237"/>
                </a:lnTo>
                <a:lnTo>
                  <a:pt x="552" y="243"/>
                </a:lnTo>
                <a:lnTo>
                  <a:pt x="546" y="243"/>
                </a:lnTo>
                <a:lnTo>
                  <a:pt x="546" y="249"/>
                </a:lnTo>
                <a:lnTo>
                  <a:pt x="540" y="254"/>
                </a:lnTo>
                <a:lnTo>
                  <a:pt x="534" y="254"/>
                </a:lnTo>
                <a:lnTo>
                  <a:pt x="534" y="260"/>
                </a:lnTo>
                <a:lnTo>
                  <a:pt x="528" y="260"/>
                </a:lnTo>
                <a:lnTo>
                  <a:pt x="528" y="266"/>
                </a:lnTo>
                <a:lnTo>
                  <a:pt x="522" y="266"/>
                </a:lnTo>
                <a:lnTo>
                  <a:pt x="516" y="272"/>
                </a:lnTo>
                <a:lnTo>
                  <a:pt x="510" y="278"/>
                </a:lnTo>
                <a:lnTo>
                  <a:pt x="510" y="284"/>
                </a:lnTo>
                <a:lnTo>
                  <a:pt x="505" y="284"/>
                </a:lnTo>
                <a:lnTo>
                  <a:pt x="505" y="290"/>
                </a:lnTo>
                <a:lnTo>
                  <a:pt x="499" y="290"/>
                </a:lnTo>
                <a:lnTo>
                  <a:pt x="499" y="296"/>
                </a:lnTo>
                <a:lnTo>
                  <a:pt x="493" y="296"/>
                </a:lnTo>
                <a:lnTo>
                  <a:pt x="487" y="302"/>
                </a:lnTo>
                <a:lnTo>
                  <a:pt x="481" y="308"/>
                </a:lnTo>
                <a:lnTo>
                  <a:pt x="475" y="314"/>
                </a:lnTo>
                <a:lnTo>
                  <a:pt x="469" y="319"/>
                </a:lnTo>
                <a:lnTo>
                  <a:pt x="469" y="325"/>
                </a:lnTo>
                <a:lnTo>
                  <a:pt x="463" y="325"/>
                </a:lnTo>
                <a:lnTo>
                  <a:pt x="463" y="331"/>
                </a:lnTo>
                <a:lnTo>
                  <a:pt x="457" y="331"/>
                </a:lnTo>
                <a:lnTo>
                  <a:pt x="457" y="337"/>
                </a:lnTo>
                <a:lnTo>
                  <a:pt x="451" y="337"/>
                </a:lnTo>
                <a:lnTo>
                  <a:pt x="451" y="343"/>
                </a:lnTo>
                <a:lnTo>
                  <a:pt x="445" y="343"/>
                </a:lnTo>
                <a:lnTo>
                  <a:pt x="445" y="349"/>
                </a:lnTo>
                <a:lnTo>
                  <a:pt x="439" y="349"/>
                </a:lnTo>
                <a:lnTo>
                  <a:pt x="439" y="355"/>
                </a:lnTo>
                <a:lnTo>
                  <a:pt x="433" y="361"/>
                </a:lnTo>
                <a:lnTo>
                  <a:pt x="427" y="361"/>
                </a:lnTo>
                <a:lnTo>
                  <a:pt x="427" y="367"/>
                </a:lnTo>
                <a:lnTo>
                  <a:pt x="422" y="373"/>
                </a:lnTo>
                <a:lnTo>
                  <a:pt x="416" y="379"/>
                </a:lnTo>
                <a:lnTo>
                  <a:pt x="416" y="385"/>
                </a:lnTo>
                <a:lnTo>
                  <a:pt x="410" y="385"/>
                </a:lnTo>
                <a:lnTo>
                  <a:pt x="410" y="390"/>
                </a:lnTo>
                <a:lnTo>
                  <a:pt x="404" y="390"/>
                </a:lnTo>
                <a:lnTo>
                  <a:pt x="404" y="396"/>
                </a:lnTo>
                <a:lnTo>
                  <a:pt x="398" y="402"/>
                </a:lnTo>
                <a:lnTo>
                  <a:pt x="392" y="402"/>
                </a:lnTo>
                <a:lnTo>
                  <a:pt x="392" y="408"/>
                </a:lnTo>
                <a:lnTo>
                  <a:pt x="386" y="414"/>
                </a:lnTo>
                <a:lnTo>
                  <a:pt x="386" y="420"/>
                </a:lnTo>
                <a:lnTo>
                  <a:pt x="380" y="420"/>
                </a:lnTo>
                <a:lnTo>
                  <a:pt x="380" y="426"/>
                </a:lnTo>
                <a:lnTo>
                  <a:pt x="374" y="426"/>
                </a:lnTo>
                <a:lnTo>
                  <a:pt x="374" y="432"/>
                </a:lnTo>
                <a:lnTo>
                  <a:pt x="368" y="438"/>
                </a:lnTo>
                <a:lnTo>
                  <a:pt x="362" y="444"/>
                </a:lnTo>
                <a:lnTo>
                  <a:pt x="362" y="450"/>
                </a:lnTo>
                <a:lnTo>
                  <a:pt x="356" y="450"/>
                </a:lnTo>
                <a:lnTo>
                  <a:pt x="356" y="455"/>
                </a:lnTo>
                <a:lnTo>
                  <a:pt x="350" y="455"/>
                </a:lnTo>
                <a:lnTo>
                  <a:pt x="350" y="461"/>
                </a:lnTo>
                <a:lnTo>
                  <a:pt x="350" y="467"/>
                </a:lnTo>
                <a:lnTo>
                  <a:pt x="344" y="467"/>
                </a:lnTo>
                <a:lnTo>
                  <a:pt x="344" y="473"/>
                </a:lnTo>
                <a:lnTo>
                  <a:pt x="338" y="473"/>
                </a:lnTo>
                <a:lnTo>
                  <a:pt x="338" y="479"/>
                </a:lnTo>
                <a:lnTo>
                  <a:pt x="333" y="485"/>
                </a:lnTo>
                <a:lnTo>
                  <a:pt x="333" y="491"/>
                </a:lnTo>
                <a:lnTo>
                  <a:pt x="327" y="491"/>
                </a:lnTo>
                <a:lnTo>
                  <a:pt x="327" y="497"/>
                </a:lnTo>
                <a:lnTo>
                  <a:pt x="321" y="497"/>
                </a:lnTo>
                <a:lnTo>
                  <a:pt x="321" y="503"/>
                </a:lnTo>
                <a:lnTo>
                  <a:pt x="321" y="509"/>
                </a:lnTo>
                <a:lnTo>
                  <a:pt x="315" y="509"/>
                </a:lnTo>
                <a:lnTo>
                  <a:pt x="315" y="515"/>
                </a:lnTo>
                <a:lnTo>
                  <a:pt x="309" y="515"/>
                </a:lnTo>
                <a:lnTo>
                  <a:pt x="309" y="521"/>
                </a:lnTo>
                <a:lnTo>
                  <a:pt x="303" y="526"/>
                </a:lnTo>
                <a:lnTo>
                  <a:pt x="303" y="532"/>
                </a:lnTo>
                <a:lnTo>
                  <a:pt x="297" y="532"/>
                </a:lnTo>
                <a:lnTo>
                  <a:pt x="297" y="538"/>
                </a:lnTo>
                <a:lnTo>
                  <a:pt x="291" y="544"/>
                </a:lnTo>
                <a:lnTo>
                  <a:pt x="291" y="550"/>
                </a:lnTo>
                <a:lnTo>
                  <a:pt x="285" y="550"/>
                </a:lnTo>
                <a:lnTo>
                  <a:pt x="285" y="556"/>
                </a:lnTo>
                <a:lnTo>
                  <a:pt x="279" y="562"/>
                </a:lnTo>
                <a:lnTo>
                  <a:pt x="279" y="568"/>
                </a:lnTo>
                <a:lnTo>
                  <a:pt x="273" y="568"/>
                </a:lnTo>
                <a:lnTo>
                  <a:pt x="273" y="574"/>
                </a:lnTo>
                <a:lnTo>
                  <a:pt x="267" y="580"/>
                </a:lnTo>
                <a:lnTo>
                  <a:pt x="267" y="586"/>
                </a:lnTo>
                <a:lnTo>
                  <a:pt x="261" y="586"/>
                </a:lnTo>
                <a:lnTo>
                  <a:pt x="261" y="591"/>
                </a:lnTo>
                <a:lnTo>
                  <a:pt x="261" y="597"/>
                </a:lnTo>
                <a:lnTo>
                  <a:pt x="255" y="597"/>
                </a:lnTo>
                <a:lnTo>
                  <a:pt x="255" y="603"/>
                </a:lnTo>
                <a:lnTo>
                  <a:pt x="249" y="609"/>
                </a:lnTo>
                <a:lnTo>
                  <a:pt x="249" y="615"/>
                </a:lnTo>
                <a:lnTo>
                  <a:pt x="244" y="615"/>
                </a:lnTo>
                <a:lnTo>
                  <a:pt x="244" y="621"/>
                </a:lnTo>
                <a:lnTo>
                  <a:pt x="238" y="627"/>
                </a:lnTo>
                <a:lnTo>
                  <a:pt x="238" y="633"/>
                </a:lnTo>
                <a:lnTo>
                  <a:pt x="232" y="633"/>
                </a:lnTo>
                <a:lnTo>
                  <a:pt x="232" y="639"/>
                </a:lnTo>
                <a:lnTo>
                  <a:pt x="232" y="645"/>
                </a:lnTo>
                <a:lnTo>
                  <a:pt x="226" y="645"/>
                </a:lnTo>
                <a:lnTo>
                  <a:pt x="226" y="651"/>
                </a:lnTo>
                <a:lnTo>
                  <a:pt x="226" y="657"/>
                </a:lnTo>
                <a:lnTo>
                  <a:pt x="220" y="657"/>
                </a:lnTo>
                <a:lnTo>
                  <a:pt x="220" y="662"/>
                </a:lnTo>
                <a:lnTo>
                  <a:pt x="214" y="662"/>
                </a:lnTo>
                <a:lnTo>
                  <a:pt x="214" y="668"/>
                </a:lnTo>
                <a:lnTo>
                  <a:pt x="214" y="674"/>
                </a:lnTo>
                <a:lnTo>
                  <a:pt x="208" y="674"/>
                </a:lnTo>
                <a:lnTo>
                  <a:pt x="208" y="680"/>
                </a:lnTo>
                <a:lnTo>
                  <a:pt x="208" y="686"/>
                </a:lnTo>
                <a:lnTo>
                  <a:pt x="202" y="686"/>
                </a:lnTo>
                <a:lnTo>
                  <a:pt x="202" y="692"/>
                </a:lnTo>
                <a:lnTo>
                  <a:pt x="202" y="698"/>
                </a:lnTo>
                <a:lnTo>
                  <a:pt x="196" y="698"/>
                </a:lnTo>
                <a:lnTo>
                  <a:pt x="190" y="710"/>
                </a:lnTo>
                <a:lnTo>
                  <a:pt x="143" y="804"/>
                </a:lnTo>
                <a:lnTo>
                  <a:pt x="113" y="863"/>
                </a:lnTo>
                <a:lnTo>
                  <a:pt x="89" y="911"/>
                </a:lnTo>
                <a:lnTo>
                  <a:pt x="83" y="923"/>
                </a:lnTo>
                <a:lnTo>
                  <a:pt x="72" y="952"/>
                </a:lnTo>
                <a:lnTo>
                  <a:pt x="48" y="1000"/>
                </a:lnTo>
                <a:lnTo>
                  <a:pt x="12" y="1088"/>
                </a:lnTo>
                <a:lnTo>
                  <a:pt x="0" y="1118"/>
                </a:lnTo>
              </a:path>
            </a:pathLst>
          </a:custGeom>
          <a:noFill/>
          <a:ln w="7938"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487" name="Freeform 55"/>
          <p:cNvSpPr>
            <a:spLocks/>
          </p:cNvSpPr>
          <p:nvPr/>
        </p:nvSpPr>
        <p:spPr bwMode="auto">
          <a:xfrm>
            <a:off x="823913" y="1539875"/>
            <a:ext cx="3795712" cy="1474788"/>
          </a:xfrm>
          <a:custGeom>
            <a:avLst/>
            <a:gdLst>
              <a:gd name="T0" fmla="*/ 2147483647 w 2391"/>
              <a:gd name="T1" fmla="*/ 2147483647 h 929"/>
              <a:gd name="T2" fmla="*/ 2147483647 w 2391"/>
              <a:gd name="T3" fmla="*/ 2147483647 h 929"/>
              <a:gd name="T4" fmla="*/ 2147483647 w 2391"/>
              <a:gd name="T5" fmla="*/ 2147483647 h 929"/>
              <a:gd name="T6" fmla="*/ 2147483647 w 2391"/>
              <a:gd name="T7" fmla="*/ 2147483647 h 929"/>
              <a:gd name="T8" fmla="*/ 2147483647 w 2391"/>
              <a:gd name="T9" fmla="*/ 2147483647 h 929"/>
              <a:gd name="T10" fmla="*/ 2147483647 w 2391"/>
              <a:gd name="T11" fmla="*/ 2147483647 h 929"/>
              <a:gd name="T12" fmla="*/ 2147483647 w 2391"/>
              <a:gd name="T13" fmla="*/ 2147483647 h 929"/>
              <a:gd name="T14" fmla="*/ 2147483647 w 2391"/>
              <a:gd name="T15" fmla="*/ 2147483647 h 929"/>
              <a:gd name="T16" fmla="*/ 2147483647 w 2391"/>
              <a:gd name="T17" fmla="*/ 2147483647 h 929"/>
              <a:gd name="T18" fmla="*/ 2147483647 w 2391"/>
              <a:gd name="T19" fmla="*/ 2147483647 h 929"/>
              <a:gd name="T20" fmla="*/ 2147483647 w 2391"/>
              <a:gd name="T21" fmla="*/ 0 h 929"/>
              <a:gd name="T22" fmla="*/ 2147483647 w 2391"/>
              <a:gd name="T23" fmla="*/ 0 h 929"/>
              <a:gd name="T24" fmla="*/ 2147483647 w 2391"/>
              <a:gd name="T25" fmla="*/ 2147483647 h 929"/>
              <a:gd name="T26" fmla="*/ 2147483647 w 2391"/>
              <a:gd name="T27" fmla="*/ 2147483647 h 929"/>
              <a:gd name="T28" fmla="*/ 2147483647 w 2391"/>
              <a:gd name="T29" fmla="*/ 2147483647 h 929"/>
              <a:gd name="T30" fmla="*/ 2147483647 w 2391"/>
              <a:gd name="T31" fmla="*/ 2147483647 h 929"/>
              <a:gd name="T32" fmla="*/ 2147483647 w 2391"/>
              <a:gd name="T33" fmla="*/ 2147483647 h 929"/>
              <a:gd name="T34" fmla="*/ 2147483647 w 2391"/>
              <a:gd name="T35" fmla="*/ 2147483647 h 929"/>
              <a:gd name="T36" fmla="*/ 2147483647 w 2391"/>
              <a:gd name="T37" fmla="*/ 2147483647 h 929"/>
              <a:gd name="T38" fmla="*/ 2147483647 w 2391"/>
              <a:gd name="T39" fmla="*/ 2147483647 h 929"/>
              <a:gd name="T40" fmla="*/ 2147483647 w 2391"/>
              <a:gd name="T41" fmla="*/ 2147483647 h 929"/>
              <a:gd name="T42" fmla="*/ 2147483647 w 2391"/>
              <a:gd name="T43" fmla="*/ 2147483647 h 929"/>
              <a:gd name="T44" fmla="*/ 2147483647 w 2391"/>
              <a:gd name="T45" fmla="*/ 2147483647 h 929"/>
              <a:gd name="T46" fmla="*/ 2147483647 w 2391"/>
              <a:gd name="T47" fmla="*/ 2147483647 h 929"/>
              <a:gd name="T48" fmla="*/ 2147483647 w 2391"/>
              <a:gd name="T49" fmla="*/ 2147483647 h 929"/>
              <a:gd name="T50" fmla="*/ 2147483647 w 2391"/>
              <a:gd name="T51" fmla="*/ 2147483647 h 929"/>
              <a:gd name="T52" fmla="*/ 2147483647 w 2391"/>
              <a:gd name="T53" fmla="*/ 2147483647 h 929"/>
              <a:gd name="T54" fmla="*/ 2147483647 w 2391"/>
              <a:gd name="T55" fmla="*/ 2147483647 h 929"/>
              <a:gd name="T56" fmla="*/ 2147483647 w 2391"/>
              <a:gd name="T57" fmla="*/ 2147483647 h 929"/>
              <a:gd name="T58" fmla="*/ 2147483647 w 2391"/>
              <a:gd name="T59" fmla="*/ 2147483647 h 929"/>
              <a:gd name="T60" fmla="*/ 2147483647 w 2391"/>
              <a:gd name="T61" fmla="*/ 2147483647 h 929"/>
              <a:gd name="T62" fmla="*/ 2147483647 w 2391"/>
              <a:gd name="T63" fmla="*/ 2147483647 h 929"/>
              <a:gd name="T64" fmla="*/ 2147483647 w 2391"/>
              <a:gd name="T65" fmla="*/ 2147483647 h 929"/>
              <a:gd name="T66" fmla="*/ 2147483647 w 2391"/>
              <a:gd name="T67" fmla="*/ 2147483647 h 929"/>
              <a:gd name="T68" fmla="*/ 2147483647 w 2391"/>
              <a:gd name="T69" fmla="*/ 2147483647 h 929"/>
              <a:gd name="T70" fmla="*/ 2147483647 w 2391"/>
              <a:gd name="T71" fmla="*/ 2147483647 h 929"/>
              <a:gd name="T72" fmla="*/ 2147483647 w 2391"/>
              <a:gd name="T73" fmla="*/ 2147483647 h 929"/>
              <a:gd name="T74" fmla="*/ 2147483647 w 2391"/>
              <a:gd name="T75" fmla="*/ 2147483647 h 929"/>
              <a:gd name="T76" fmla="*/ 2147483647 w 2391"/>
              <a:gd name="T77" fmla="*/ 2147483647 h 929"/>
              <a:gd name="T78" fmla="*/ 2147483647 w 2391"/>
              <a:gd name="T79" fmla="*/ 2147483647 h 929"/>
              <a:gd name="T80" fmla="*/ 2147483647 w 2391"/>
              <a:gd name="T81" fmla="*/ 2147483647 h 929"/>
              <a:gd name="T82" fmla="*/ 2147483647 w 2391"/>
              <a:gd name="T83" fmla="*/ 2147483647 h 929"/>
              <a:gd name="T84" fmla="*/ 2147483647 w 2391"/>
              <a:gd name="T85" fmla="*/ 2147483647 h 929"/>
              <a:gd name="T86" fmla="*/ 2147483647 w 2391"/>
              <a:gd name="T87" fmla="*/ 2147483647 h 929"/>
              <a:gd name="T88" fmla="*/ 2147483647 w 2391"/>
              <a:gd name="T89" fmla="*/ 2147483647 h 929"/>
              <a:gd name="T90" fmla="*/ 2147483647 w 2391"/>
              <a:gd name="T91" fmla="*/ 2147483647 h 929"/>
              <a:gd name="T92" fmla="*/ 2147483647 w 2391"/>
              <a:gd name="T93" fmla="*/ 2147483647 h 929"/>
              <a:gd name="T94" fmla="*/ 2147483647 w 2391"/>
              <a:gd name="T95" fmla="*/ 2147483647 h 929"/>
              <a:gd name="T96" fmla="*/ 2147483647 w 2391"/>
              <a:gd name="T97" fmla="*/ 2147483647 h 929"/>
              <a:gd name="T98" fmla="*/ 2147483647 w 2391"/>
              <a:gd name="T99" fmla="*/ 2147483647 h 929"/>
              <a:gd name="T100" fmla="*/ 2147483647 w 2391"/>
              <a:gd name="T101" fmla="*/ 2147483647 h 929"/>
              <a:gd name="T102" fmla="*/ 2147483647 w 2391"/>
              <a:gd name="T103" fmla="*/ 2147483647 h 929"/>
              <a:gd name="T104" fmla="*/ 2147483647 w 2391"/>
              <a:gd name="T105" fmla="*/ 2147483647 h 929"/>
              <a:gd name="T106" fmla="*/ 2147483647 w 2391"/>
              <a:gd name="T107" fmla="*/ 2147483647 h 929"/>
              <a:gd name="T108" fmla="*/ 2147483647 w 2391"/>
              <a:gd name="T109" fmla="*/ 2147483647 h 929"/>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391"/>
              <a:gd name="T166" fmla="*/ 0 h 929"/>
              <a:gd name="T167" fmla="*/ 2391 w 2391"/>
              <a:gd name="T168" fmla="*/ 929 h 929"/>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391" h="929">
                <a:moveTo>
                  <a:pt x="2391" y="379"/>
                </a:moveTo>
                <a:lnTo>
                  <a:pt x="2320" y="355"/>
                </a:lnTo>
                <a:lnTo>
                  <a:pt x="2255" y="332"/>
                </a:lnTo>
                <a:lnTo>
                  <a:pt x="2195" y="314"/>
                </a:lnTo>
                <a:lnTo>
                  <a:pt x="2136" y="290"/>
                </a:lnTo>
                <a:lnTo>
                  <a:pt x="2083" y="272"/>
                </a:lnTo>
                <a:lnTo>
                  <a:pt x="2029" y="255"/>
                </a:lnTo>
                <a:lnTo>
                  <a:pt x="1982" y="237"/>
                </a:lnTo>
                <a:lnTo>
                  <a:pt x="1934" y="219"/>
                </a:lnTo>
                <a:lnTo>
                  <a:pt x="1887" y="207"/>
                </a:lnTo>
                <a:lnTo>
                  <a:pt x="1845" y="190"/>
                </a:lnTo>
                <a:lnTo>
                  <a:pt x="1804" y="178"/>
                </a:lnTo>
                <a:lnTo>
                  <a:pt x="1762" y="166"/>
                </a:lnTo>
                <a:lnTo>
                  <a:pt x="1727" y="154"/>
                </a:lnTo>
                <a:lnTo>
                  <a:pt x="1691" y="142"/>
                </a:lnTo>
                <a:lnTo>
                  <a:pt x="1655" y="130"/>
                </a:lnTo>
                <a:lnTo>
                  <a:pt x="1620" y="119"/>
                </a:lnTo>
                <a:lnTo>
                  <a:pt x="1590" y="107"/>
                </a:lnTo>
                <a:lnTo>
                  <a:pt x="1561" y="101"/>
                </a:lnTo>
                <a:lnTo>
                  <a:pt x="1531" y="89"/>
                </a:lnTo>
                <a:lnTo>
                  <a:pt x="1501" y="83"/>
                </a:lnTo>
                <a:lnTo>
                  <a:pt x="1472" y="77"/>
                </a:lnTo>
                <a:lnTo>
                  <a:pt x="1448" y="71"/>
                </a:lnTo>
                <a:lnTo>
                  <a:pt x="1424" y="60"/>
                </a:lnTo>
                <a:lnTo>
                  <a:pt x="1394" y="54"/>
                </a:lnTo>
                <a:lnTo>
                  <a:pt x="1371" y="48"/>
                </a:lnTo>
                <a:lnTo>
                  <a:pt x="1347" y="48"/>
                </a:lnTo>
                <a:lnTo>
                  <a:pt x="1329" y="42"/>
                </a:lnTo>
                <a:lnTo>
                  <a:pt x="1305" y="36"/>
                </a:lnTo>
                <a:lnTo>
                  <a:pt x="1288" y="30"/>
                </a:lnTo>
                <a:lnTo>
                  <a:pt x="1264" y="30"/>
                </a:lnTo>
                <a:lnTo>
                  <a:pt x="1246" y="24"/>
                </a:lnTo>
                <a:lnTo>
                  <a:pt x="1228" y="18"/>
                </a:lnTo>
                <a:lnTo>
                  <a:pt x="1205" y="18"/>
                </a:lnTo>
                <a:lnTo>
                  <a:pt x="1187" y="18"/>
                </a:lnTo>
                <a:lnTo>
                  <a:pt x="1175" y="12"/>
                </a:lnTo>
                <a:lnTo>
                  <a:pt x="1157" y="12"/>
                </a:lnTo>
                <a:lnTo>
                  <a:pt x="1139" y="6"/>
                </a:lnTo>
                <a:lnTo>
                  <a:pt x="1122" y="6"/>
                </a:lnTo>
                <a:lnTo>
                  <a:pt x="1110" y="6"/>
                </a:lnTo>
                <a:lnTo>
                  <a:pt x="1092" y="6"/>
                </a:lnTo>
                <a:lnTo>
                  <a:pt x="1080" y="6"/>
                </a:lnTo>
                <a:lnTo>
                  <a:pt x="1062" y="6"/>
                </a:lnTo>
                <a:lnTo>
                  <a:pt x="1050" y="0"/>
                </a:lnTo>
                <a:lnTo>
                  <a:pt x="1033" y="0"/>
                </a:lnTo>
                <a:lnTo>
                  <a:pt x="1021" y="0"/>
                </a:lnTo>
                <a:lnTo>
                  <a:pt x="1009" y="0"/>
                </a:lnTo>
                <a:lnTo>
                  <a:pt x="997" y="0"/>
                </a:lnTo>
                <a:lnTo>
                  <a:pt x="985" y="0"/>
                </a:lnTo>
                <a:lnTo>
                  <a:pt x="973" y="0"/>
                </a:lnTo>
                <a:lnTo>
                  <a:pt x="961" y="0"/>
                </a:lnTo>
                <a:lnTo>
                  <a:pt x="949" y="6"/>
                </a:lnTo>
                <a:lnTo>
                  <a:pt x="938" y="6"/>
                </a:lnTo>
                <a:lnTo>
                  <a:pt x="926" y="6"/>
                </a:lnTo>
                <a:lnTo>
                  <a:pt x="914" y="6"/>
                </a:lnTo>
                <a:lnTo>
                  <a:pt x="908" y="6"/>
                </a:lnTo>
                <a:lnTo>
                  <a:pt x="896" y="6"/>
                </a:lnTo>
                <a:lnTo>
                  <a:pt x="884" y="12"/>
                </a:lnTo>
                <a:lnTo>
                  <a:pt x="878" y="12"/>
                </a:lnTo>
                <a:lnTo>
                  <a:pt x="866" y="12"/>
                </a:lnTo>
                <a:lnTo>
                  <a:pt x="855" y="12"/>
                </a:lnTo>
                <a:lnTo>
                  <a:pt x="849" y="18"/>
                </a:lnTo>
                <a:lnTo>
                  <a:pt x="837" y="18"/>
                </a:lnTo>
                <a:lnTo>
                  <a:pt x="831" y="18"/>
                </a:lnTo>
                <a:lnTo>
                  <a:pt x="819" y="18"/>
                </a:lnTo>
                <a:lnTo>
                  <a:pt x="813" y="24"/>
                </a:lnTo>
                <a:lnTo>
                  <a:pt x="807" y="24"/>
                </a:lnTo>
                <a:lnTo>
                  <a:pt x="795" y="24"/>
                </a:lnTo>
                <a:lnTo>
                  <a:pt x="789" y="30"/>
                </a:lnTo>
                <a:lnTo>
                  <a:pt x="783" y="30"/>
                </a:lnTo>
                <a:lnTo>
                  <a:pt x="772" y="30"/>
                </a:lnTo>
                <a:lnTo>
                  <a:pt x="766" y="36"/>
                </a:lnTo>
                <a:lnTo>
                  <a:pt x="760" y="36"/>
                </a:lnTo>
                <a:lnTo>
                  <a:pt x="754" y="36"/>
                </a:lnTo>
                <a:lnTo>
                  <a:pt x="742" y="42"/>
                </a:lnTo>
                <a:lnTo>
                  <a:pt x="736" y="42"/>
                </a:lnTo>
                <a:lnTo>
                  <a:pt x="730" y="48"/>
                </a:lnTo>
                <a:lnTo>
                  <a:pt x="724" y="48"/>
                </a:lnTo>
                <a:lnTo>
                  <a:pt x="718" y="48"/>
                </a:lnTo>
                <a:lnTo>
                  <a:pt x="712" y="54"/>
                </a:lnTo>
                <a:lnTo>
                  <a:pt x="706" y="54"/>
                </a:lnTo>
                <a:lnTo>
                  <a:pt x="700" y="54"/>
                </a:lnTo>
                <a:lnTo>
                  <a:pt x="694" y="60"/>
                </a:lnTo>
                <a:lnTo>
                  <a:pt x="688" y="60"/>
                </a:lnTo>
                <a:lnTo>
                  <a:pt x="683" y="65"/>
                </a:lnTo>
                <a:lnTo>
                  <a:pt x="677" y="65"/>
                </a:lnTo>
                <a:lnTo>
                  <a:pt x="671" y="71"/>
                </a:lnTo>
                <a:lnTo>
                  <a:pt x="665" y="71"/>
                </a:lnTo>
                <a:lnTo>
                  <a:pt x="659" y="71"/>
                </a:lnTo>
                <a:lnTo>
                  <a:pt x="653" y="77"/>
                </a:lnTo>
                <a:lnTo>
                  <a:pt x="647" y="77"/>
                </a:lnTo>
                <a:lnTo>
                  <a:pt x="641" y="83"/>
                </a:lnTo>
                <a:lnTo>
                  <a:pt x="635" y="83"/>
                </a:lnTo>
                <a:lnTo>
                  <a:pt x="629" y="89"/>
                </a:lnTo>
                <a:lnTo>
                  <a:pt x="623" y="89"/>
                </a:lnTo>
                <a:lnTo>
                  <a:pt x="617" y="95"/>
                </a:lnTo>
                <a:lnTo>
                  <a:pt x="611" y="95"/>
                </a:lnTo>
                <a:lnTo>
                  <a:pt x="605" y="101"/>
                </a:lnTo>
                <a:lnTo>
                  <a:pt x="599" y="107"/>
                </a:lnTo>
                <a:lnTo>
                  <a:pt x="594" y="107"/>
                </a:lnTo>
                <a:lnTo>
                  <a:pt x="588" y="107"/>
                </a:lnTo>
                <a:lnTo>
                  <a:pt x="582" y="113"/>
                </a:lnTo>
                <a:lnTo>
                  <a:pt x="576" y="119"/>
                </a:lnTo>
                <a:lnTo>
                  <a:pt x="570" y="119"/>
                </a:lnTo>
                <a:lnTo>
                  <a:pt x="570" y="125"/>
                </a:lnTo>
                <a:lnTo>
                  <a:pt x="564" y="125"/>
                </a:lnTo>
                <a:lnTo>
                  <a:pt x="558" y="125"/>
                </a:lnTo>
                <a:lnTo>
                  <a:pt x="558" y="130"/>
                </a:lnTo>
                <a:lnTo>
                  <a:pt x="552" y="130"/>
                </a:lnTo>
                <a:lnTo>
                  <a:pt x="546" y="136"/>
                </a:lnTo>
                <a:lnTo>
                  <a:pt x="540" y="142"/>
                </a:lnTo>
                <a:lnTo>
                  <a:pt x="534" y="142"/>
                </a:lnTo>
                <a:lnTo>
                  <a:pt x="528" y="148"/>
                </a:lnTo>
                <a:lnTo>
                  <a:pt x="522" y="154"/>
                </a:lnTo>
                <a:lnTo>
                  <a:pt x="516" y="154"/>
                </a:lnTo>
                <a:lnTo>
                  <a:pt x="516" y="160"/>
                </a:lnTo>
                <a:lnTo>
                  <a:pt x="510" y="160"/>
                </a:lnTo>
                <a:lnTo>
                  <a:pt x="505" y="166"/>
                </a:lnTo>
                <a:lnTo>
                  <a:pt x="499" y="172"/>
                </a:lnTo>
                <a:lnTo>
                  <a:pt x="493" y="178"/>
                </a:lnTo>
                <a:lnTo>
                  <a:pt x="487" y="178"/>
                </a:lnTo>
                <a:lnTo>
                  <a:pt x="481" y="184"/>
                </a:lnTo>
                <a:lnTo>
                  <a:pt x="475" y="190"/>
                </a:lnTo>
                <a:lnTo>
                  <a:pt x="469" y="190"/>
                </a:lnTo>
                <a:lnTo>
                  <a:pt x="469" y="196"/>
                </a:lnTo>
                <a:lnTo>
                  <a:pt x="463" y="201"/>
                </a:lnTo>
                <a:lnTo>
                  <a:pt x="457" y="201"/>
                </a:lnTo>
                <a:lnTo>
                  <a:pt x="457" y="207"/>
                </a:lnTo>
                <a:lnTo>
                  <a:pt x="451" y="207"/>
                </a:lnTo>
                <a:lnTo>
                  <a:pt x="451" y="213"/>
                </a:lnTo>
                <a:lnTo>
                  <a:pt x="445" y="213"/>
                </a:lnTo>
                <a:lnTo>
                  <a:pt x="439" y="219"/>
                </a:lnTo>
                <a:lnTo>
                  <a:pt x="439" y="225"/>
                </a:lnTo>
                <a:lnTo>
                  <a:pt x="433" y="225"/>
                </a:lnTo>
                <a:lnTo>
                  <a:pt x="427" y="231"/>
                </a:lnTo>
                <a:lnTo>
                  <a:pt x="422" y="237"/>
                </a:lnTo>
                <a:lnTo>
                  <a:pt x="416" y="243"/>
                </a:lnTo>
                <a:lnTo>
                  <a:pt x="410" y="249"/>
                </a:lnTo>
                <a:lnTo>
                  <a:pt x="404" y="255"/>
                </a:lnTo>
                <a:lnTo>
                  <a:pt x="398" y="261"/>
                </a:lnTo>
                <a:lnTo>
                  <a:pt x="392" y="261"/>
                </a:lnTo>
                <a:lnTo>
                  <a:pt x="392" y="266"/>
                </a:lnTo>
                <a:lnTo>
                  <a:pt x="386" y="272"/>
                </a:lnTo>
                <a:lnTo>
                  <a:pt x="386" y="278"/>
                </a:lnTo>
                <a:lnTo>
                  <a:pt x="380" y="278"/>
                </a:lnTo>
                <a:lnTo>
                  <a:pt x="380" y="284"/>
                </a:lnTo>
                <a:lnTo>
                  <a:pt x="374" y="284"/>
                </a:lnTo>
                <a:lnTo>
                  <a:pt x="374" y="290"/>
                </a:lnTo>
                <a:lnTo>
                  <a:pt x="368" y="290"/>
                </a:lnTo>
                <a:lnTo>
                  <a:pt x="368" y="296"/>
                </a:lnTo>
                <a:lnTo>
                  <a:pt x="362" y="296"/>
                </a:lnTo>
                <a:lnTo>
                  <a:pt x="362" y="302"/>
                </a:lnTo>
                <a:lnTo>
                  <a:pt x="356" y="302"/>
                </a:lnTo>
                <a:lnTo>
                  <a:pt x="356" y="308"/>
                </a:lnTo>
                <a:lnTo>
                  <a:pt x="350" y="308"/>
                </a:lnTo>
                <a:lnTo>
                  <a:pt x="350" y="314"/>
                </a:lnTo>
                <a:lnTo>
                  <a:pt x="344" y="314"/>
                </a:lnTo>
                <a:lnTo>
                  <a:pt x="344" y="320"/>
                </a:lnTo>
                <a:lnTo>
                  <a:pt x="338" y="326"/>
                </a:lnTo>
                <a:lnTo>
                  <a:pt x="338" y="332"/>
                </a:lnTo>
                <a:lnTo>
                  <a:pt x="333" y="332"/>
                </a:lnTo>
                <a:lnTo>
                  <a:pt x="333" y="337"/>
                </a:lnTo>
                <a:lnTo>
                  <a:pt x="327" y="337"/>
                </a:lnTo>
                <a:lnTo>
                  <a:pt x="327" y="343"/>
                </a:lnTo>
                <a:lnTo>
                  <a:pt x="321" y="343"/>
                </a:lnTo>
                <a:lnTo>
                  <a:pt x="321" y="349"/>
                </a:lnTo>
                <a:lnTo>
                  <a:pt x="315" y="355"/>
                </a:lnTo>
                <a:lnTo>
                  <a:pt x="309" y="361"/>
                </a:lnTo>
                <a:lnTo>
                  <a:pt x="309" y="367"/>
                </a:lnTo>
                <a:lnTo>
                  <a:pt x="303" y="367"/>
                </a:lnTo>
                <a:lnTo>
                  <a:pt x="303" y="373"/>
                </a:lnTo>
                <a:lnTo>
                  <a:pt x="297" y="373"/>
                </a:lnTo>
                <a:lnTo>
                  <a:pt x="297" y="379"/>
                </a:lnTo>
                <a:lnTo>
                  <a:pt x="291" y="385"/>
                </a:lnTo>
                <a:lnTo>
                  <a:pt x="291" y="391"/>
                </a:lnTo>
                <a:lnTo>
                  <a:pt x="285" y="391"/>
                </a:lnTo>
                <a:lnTo>
                  <a:pt x="285" y="397"/>
                </a:lnTo>
                <a:lnTo>
                  <a:pt x="279" y="397"/>
                </a:lnTo>
                <a:lnTo>
                  <a:pt x="279" y="402"/>
                </a:lnTo>
                <a:lnTo>
                  <a:pt x="273" y="408"/>
                </a:lnTo>
                <a:lnTo>
                  <a:pt x="273" y="414"/>
                </a:lnTo>
                <a:lnTo>
                  <a:pt x="267" y="414"/>
                </a:lnTo>
                <a:lnTo>
                  <a:pt x="267" y="420"/>
                </a:lnTo>
                <a:lnTo>
                  <a:pt x="261" y="426"/>
                </a:lnTo>
                <a:lnTo>
                  <a:pt x="261" y="432"/>
                </a:lnTo>
                <a:lnTo>
                  <a:pt x="255" y="432"/>
                </a:lnTo>
                <a:lnTo>
                  <a:pt x="255" y="438"/>
                </a:lnTo>
                <a:lnTo>
                  <a:pt x="249" y="438"/>
                </a:lnTo>
                <a:lnTo>
                  <a:pt x="249" y="444"/>
                </a:lnTo>
                <a:lnTo>
                  <a:pt x="249" y="450"/>
                </a:lnTo>
                <a:lnTo>
                  <a:pt x="244" y="450"/>
                </a:lnTo>
                <a:lnTo>
                  <a:pt x="244" y="456"/>
                </a:lnTo>
                <a:lnTo>
                  <a:pt x="238" y="456"/>
                </a:lnTo>
                <a:lnTo>
                  <a:pt x="238" y="462"/>
                </a:lnTo>
                <a:lnTo>
                  <a:pt x="238" y="468"/>
                </a:lnTo>
                <a:lnTo>
                  <a:pt x="232" y="468"/>
                </a:lnTo>
                <a:lnTo>
                  <a:pt x="232" y="473"/>
                </a:lnTo>
                <a:lnTo>
                  <a:pt x="226" y="473"/>
                </a:lnTo>
                <a:lnTo>
                  <a:pt x="226" y="479"/>
                </a:lnTo>
                <a:lnTo>
                  <a:pt x="226" y="485"/>
                </a:lnTo>
                <a:lnTo>
                  <a:pt x="220" y="485"/>
                </a:lnTo>
                <a:lnTo>
                  <a:pt x="220" y="491"/>
                </a:lnTo>
                <a:lnTo>
                  <a:pt x="214" y="491"/>
                </a:lnTo>
                <a:lnTo>
                  <a:pt x="214" y="497"/>
                </a:lnTo>
                <a:lnTo>
                  <a:pt x="214" y="503"/>
                </a:lnTo>
                <a:lnTo>
                  <a:pt x="208" y="503"/>
                </a:lnTo>
                <a:lnTo>
                  <a:pt x="208" y="509"/>
                </a:lnTo>
                <a:lnTo>
                  <a:pt x="208" y="515"/>
                </a:lnTo>
                <a:lnTo>
                  <a:pt x="202" y="515"/>
                </a:lnTo>
                <a:lnTo>
                  <a:pt x="202" y="521"/>
                </a:lnTo>
                <a:lnTo>
                  <a:pt x="196" y="521"/>
                </a:lnTo>
                <a:lnTo>
                  <a:pt x="196" y="527"/>
                </a:lnTo>
                <a:lnTo>
                  <a:pt x="190" y="533"/>
                </a:lnTo>
                <a:lnTo>
                  <a:pt x="143" y="621"/>
                </a:lnTo>
                <a:lnTo>
                  <a:pt x="113" y="680"/>
                </a:lnTo>
                <a:lnTo>
                  <a:pt x="89" y="722"/>
                </a:lnTo>
                <a:lnTo>
                  <a:pt x="83" y="740"/>
                </a:lnTo>
                <a:lnTo>
                  <a:pt x="72" y="769"/>
                </a:lnTo>
                <a:lnTo>
                  <a:pt x="48" y="811"/>
                </a:lnTo>
                <a:lnTo>
                  <a:pt x="12" y="899"/>
                </a:lnTo>
                <a:lnTo>
                  <a:pt x="0" y="929"/>
                </a:lnTo>
              </a:path>
            </a:pathLst>
          </a:custGeom>
          <a:noFill/>
          <a:ln w="7938"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488" name="Freeform 56"/>
          <p:cNvSpPr>
            <a:spLocks/>
          </p:cNvSpPr>
          <p:nvPr/>
        </p:nvSpPr>
        <p:spPr bwMode="auto">
          <a:xfrm>
            <a:off x="823913" y="1755775"/>
            <a:ext cx="3795712" cy="1258888"/>
          </a:xfrm>
          <a:custGeom>
            <a:avLst/>
            <a:gdLst>
              <a:gd name="T0" fmla="*/ 2147483647 w 2391"/>
              <a:gd name="T1" fmla="*/ 2147483647 h 793"/>
              <a:gd name="T2" fmla="*/ 2147483647 w 2391"/>
              <a:gd name="T3" fmla="*/ 2147483647 h 793"/>
              <a:gd name="T4" fmla="*/ 2147483647 w 2391"/>
              <a:gd name="T5" fmla="*/ 2147483647 h 793"/>
              <a:gd name="T6" fmla="*/ 2147483647 w 2391"/>
              <a:gd name="T7" fmla="*/ 2147483647 h 793"/>
              <a:gd name="T8" fmla="*/ 2147483647 w 2391"/>
              <a:gd name="T9" fmla="*/ 2147483647 h 793"/>
              <a:gd name="T10" fmla="*/ 2147483647 w 2391"/>
              <a:gd name="T11" fmla="*/ 2147483647 h 793"/>
              <a:gd name="T12" fmla="*/ 2147483647 w 2391"/>
              <a:gd name="T13" fmla="*/ 2147483647 h 793"/>
              <a:gd name="T14" fmla="*/ 2147483647 w 2391"/>
              <a:gd name="T15" fmla="*/ 2147483647 h 793"/>
              <a:gd name="T16" fmla="*/ 2147483647 w 2391"/>
              <a:gd name="T17" fmla="*/ 2147483647 h 793"/>
              <a:gd name="T18" fmla="*/ 2147483647 w 2391"/>
              <a:gd name="T19" fmla="*/ 2147483647 h 793"/>
              <a:gd name="T20" fmla="*/ 2147483647 w 2391"/>
              <a:gd name="T21" fmla="*/ 2147483647 h 793"/>
              <a:gd name="T22" fmla="*/ 2147483647 w 2391"/>
              <a:gd name="T23" fmla="*/ 2147483647 h 793"/>
              <a:gd name="T24" fmla="*/ 2147483647 w 2391"/>
              <a:gd name="T25" fmla="*/ 2147483647 h 793"/>
              <a:gd name="T26" fmla="*/ 2147483647 w 2391"/>
              <a:gd name="T27" fmla="*/ 2147483647 h 793"/>
              <a:gd name="T28" fmla="*/ 2147483647 w 2391"/>
              <a:gd name="T29" fmla="*/ 0 h 793"/>
              <a:gd name="T30" fmla="*/ 2147483647 w 2391"/>
              <a:gd name="T31" fmla="*/ 0 h 793"/>
              <a:gd name="T32" fmla="*/ 2147483647 w 2391"/>
              <a:gd name="T33" fmla="*/ 2147483647 h 793"/>
              <a:gd name="T34" fmla="*/ 2147483647 w 2391"/>
              <a:gd name="T35" fmla="*/ 2147483647 h 793"/>
              <a:gd name="T36" fmla="*/ 2147483647 w 2391"/>
              <a:gd name="T37" fmla="*/ 2147483647 h 793"/>
              <a:gd name="T38" fmla="*/ 2147483647 w 2391"/>
              <a:gd name="T39" fmla="*/ 2147483647 h 793"/>
              <a:gd name="T40" fmla="*/ 2147483647 w 2391"/>
              <a:gd name="T41" fmla="*/ 2147483647 h 793"/>
              <a:gd name="T42" fmla="*/ 2147483647 w 2391"/>
              <a:gd name="T43" fmla="*/ 2147483647 h 793"/>
              <a:gd name="T44" fmla="*/ 2147483647 w 2391"/>
              <a:gd name="T45" fmla="*/ 2147483647 h 793"/>
              <a:gd name="T46" fmla="*/ 2147483647 w 2391"/>
              <a:gd name="T47" fmla="*/ 2147483647 h 793"/>
              <a:gd name="T48" fmla="*/ 2147483647 w 2391"/>
              <a:gd name="T49" fmla="*/ 2147483647 h 793"/>
              <a:gd name="T50" fmla="*/ 2147483647 w 2391"/>
              <a:gd name="T51" fmla="*/ 2147483647 h 793"/>
              <a:gd name="T52" fmla="*/ 2147483647 w 2391"/>
              <a:gd name="T53" fmla="*/ 2147483647 h 793"/>
              <a:gd name="T54" fmla="*/ 2147483647 w 2391"/>
              <a:gd name="T55" fmla="*/ 2147483647 h 793"/>
              <a:gd name="T56" fmla="*/ 2147483647 w 2391"/>
              <a:gd name="T57" fmla="*/ 2147483647 h 793"/>
              <a:gd name="T58" fmla="*/ 2147483647 w 2391"/>
              <a:gd name="T59" fmla="*/ 2147483647 h 793"/>
              <a:gd name="T60" fmla="*/ 2147483647 w 2391"/>
              <a:gd name="T61" fmla="*/ 2147483647 h 793"/>
              <a:gd name="T62" fmla="*/ 2147483647 w 2391"/>
              <a:gd name="T63" fmla="*/ 2147483647 h 793"/>
              <a:gd name="T64" fmla="*/ 2147483647 w 2391"/>
              <a:gd name="T65" fmla="*/ 2147483647 h 793"/>
              <a:gd name="T66" fmla="*/ 2147483647 w 2391"/>
              <a:gd name="T67" fmla="*/ 2147483647 h 793"/>
              <a:gd name="T68" fmla="*/ 2147483647 w 2391"/>
              <a:gd name="T69" fmla="*/ 2147483647 h 793"/>
              <a:gd name="T70" fmla="*/ 2147483647 w 2391"/>
              <a:gd name="T71" fmla="*/ 2147483647 h 793"/>
              <a:gd name="T72" fmla="*/ 2147483647 w 2391"/>
              <a:gd name="T73" fmla="*/ 2147483647 h 793"/>
              <a:gd name="T74" fmla="*/ 2147483647 w 2391"/>
              <a:gd name="T75" fmla="*/ 2147483647 h 793"/>
              <a:gd name="T76" fmla="*/ 2147483647 w 2391"/>
              <a:gd name="T77" fmla="*/ 2147483647 h 793"/>
              <a:gd name="T78" fmla="*/ 2147483647 w 2391"/>
              <a:gd name="T79" fmla="*/ 2147483647 h 793"/>
              <a:gd name="T80" fmla="*/ 2147483647 w 2391"/>
              <a:gd name="T81" fmla="*/ 2147483647 h 793"/>
              <a:gd name="T82" fmla="*/ 2147483647 w 2391"/>
              <a:gd name="T83" fmla="*/ 2147483647 h 793"/>
              <a:gd name="T84" fmla="*/ 2147483647 w 2391"/>
              <a:gd name="T85" fmla="*/ 2147483647 h 793"/>
              <a:gd name="T86" fmla="*/ 2147483647 w 2391"/>
              <a:gd name="T87" fmla="*/ 2147483647 h 793"/>
              <a:gd name="T88" fmla="*/ 2147483647 w 2391"/>
              <a:gd name="T89" fmla="*/ 2147483647 h 793"/>
              <a:gd name="T90" fmla="*/ 2147483647 w 2391"/>
              <a:gd name="T91" fmla="*/ 2147483647 h 793"/>
              <a:gd name="T92" fmla="*/ 2147483647 w 2391"/>
              <a:gd name="T93" fmla="*/ 2147483647 h 793"/>
              <a:gd name="T94" fmla="*/ 2147483647 w 2391"/>
              <a:gd name="T95" fmla="*/ 2147483647 h 793"/>
              <a:gd name="T96" fmla="*/ 2147483647 w 2391"/>
              <a:gd name="T97" fmla="*/ 2147483647 h 793"/>
              <a:gd name="T98" fmla="*/ 2147483647 w 2391"/>
              <a:gd name="T99" fmla="*/ 2147483647 h 793"/>
              <a:gd name="T100" fmla="*/ 2147483647 w 2391"/>
              <a:gd name="T101" fmla="*/ 2147483647 h 793"/>
              <a:gd name="T102" fmla="*/ 2147483647 w 2391"/>
              <a:gd name="T103" fmla="*/ 2147483647 h 793"/>
              <a:gd name="T104" fmla="*/ 0 w 2391"/>
              <a:gd name="T105" fmla="*/ 2147483647 h 79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2391"/>
              <a:gd name="T160" fmla="*/ 0 h 793"/>
              <a:gd name="T161" fmla="*/ 2391 w 2391"/>
              <a:gd name="T162" fmla="*/ 793 h 793"/>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2391" h="793">
                <a:moveTo>
                  <a:pt x="2391" y="432"/>
                </a:moveTo>
                <a:lnTo>
                  <a:pt x="2320" y="408"/>
                </a:lnTo>
                <a:lnTo>
                  <a:pt x="2255" y="391"/>
                </a:lnTo>
                <a:lnTo>
                  <a:pt x="2195" y="373"/>
                </a:lnTo>
                <a:lnTo>
                  <a:pt x="2136" y="355"/>
                </a:lnTo>
                <a:lnTo>
                  <a:pt x="2083" y="337"/>
                </a:lnTo>
                <a:lnTo>
                  <a:pt x="2029" y="320"/>
                </a:lnTo>
                <a:lnTo>
                  <a:pt x="1982" y="302"/>
                </a:lnTo>
                <a:lnTo>
                  <a:pt x="1934" y="284"/>
                </a:lnTo>
                <a:lnTo>
                  <a:pt x="1887" y="272"/>
                </a:lnTo>
                <a:lnTo>
                  <a:pt x="1845" y="255"/>
                </a:lnTo>
                <a:lnTo>
                  <a:pt x="1804" y="243"/>
                </a:lnTo>
                <a:lnTo>
                  <a:pt x="1762" y="225"/>
                </a:lnTo>
                <a:lnTo>
                  <a:pt x="1727" y="213"/>
                </a:lnTo>
                <a:lnTo>
                  <a:pt x="1691" y="201"/>
                </a:lnTo>
                <a:lnTo>
                  <a:pt x="1655" y="190"/>
                </a:lnTo>
                <a:lnTo>
                  <a:pt x="1620" y="178"/>
                </a:lnTo>
                <a:lnTo>
                  <a:pt x="1590" y="166"/>
                </a:lnTo>
                <a:lnTo>
                  <a:pt x="1561" y="160"/>
                </a:lnTo>
                <a:lnTo>
                  <a:pt x="1531" y="148"/>
                </a:lnTo>
                <a:lnTo>
                  <a:pt x="1501" y="136"/>
                </a:lnTo>
                <a:lnTo>
                  <a:pt x="1472" y="130"/>
                </a:lnTo>
                <a:lnTo>
                  <a:pt x="1448" y="119"/>
                </a:lnTo>
                <a:lnTo>
                  <a:pt x="1424" y="113"/>
                </a:lnTo>
                <a:lnTo>
                  <a:pt x="1394" y="107"/>
                </a:lnTo>
                <a:lnTo>
                  <a:pt x="1371" y="95"/>
                </a:lnTo>
                <a:lnTo>
                  <a:pt x="1347" y="89"/>
                </a:lnTo>
                <a:lnTo>
                  <a:pt x="1329" y="83"/>
                </a:lnTo>
                <a:lnTo>
                  <a:pt x="1305" y="77"/>
                </a:lnTo>
                <a:lnTo>
                  <a:pt x="1288" y="71"/>
                </a:lnTo>
                <a:lnTo>
                  <a:pt x="1264" y="65"/>
                </a:lnTo>
                <a:lnTo>
                  <a:pt x="1246" y="60"/>
                </a:lnTo>
                <a:lnTo>
                  <a:pt x="1228" y="54"/>
                </a:lnTo>
                <a:lnTo>
                  <a:pt x="1205" y="54"/>
                </a:lnTo>
                <a:lnTo>
                  <a:pt x="1187" y="48"/>
                </a:lnTo>
                <a:lnTo>
                  <a:pt x="1175" y="42"/>
                </a:lnTo>
                <a:lnTo>
                  <a:pt x="1157" y="42"/>
                </a:lnTo>
                <a:lnTo>
                  <a:pt x="1139" y="36"/>
                </a:lnTo>
                <a:lnTo>
                  <a:pt x="1122" y="30"/>
                </a:lnTo>
                <a:lnTo>
                  <a:pt x="1110" y="30"/>
                </a:lnTo>
                <a:lnTo>
                  <a:pt x="1092" y="24"/>
                </a:lnTo>
                <a:lnTo>
                  <a:pt x="1080" y="24"/>
                </a:lnTo>
                <a:lnTo>
                  <a:pt x="1062" y="18"/>
                </a:lnTo>
                <a:lnTo>
                  <a:pt x="1050" y="18"/>
                </a:lnTo>
                <a:lnTo>
                  <a:pt x="1033" y="18"/>
                </a:lnTo>
                <a:lnTo>
                  <a:pt x="1021" y="12"/>
                </a:lnTo>
                <a:lnTo>
                  <a:pt x="1009" y="12"/>
                </a:lnTo>
                <a:lnTo>
                  <a:pt x="997" y="12"/>
                </a:lnTo>
                <a:lnTo>
                  <a:pt x="985" y="12"/>
                </a:lnTo>
                <a:lnTo>
                  <a:pt x="973" y="6"/>
                </a:lnTo>
                <a:lnTo>
                  <a:pt x="961" y="6"/>
                </a:lnTo>
                <a:lnTo>
                  <a:pt x="949" y="6"/>
                </a:lnTo>
                <a:lnTo>
                  <a:pt x="938" y="6"/>
                </a:lnTo>
                <a:lnTo>
                  <a:pt x="926" y="6"/>
                </a:lnTo>
                <a:lnTo>
                  <a:pt x="914" y="6"/>
                </a:lnTo>
                <a:lnTo>
                  <a:pt x="908" y="6"/>
                </a:lnTo>
                <a:lnTo>
                  <a:pt x="896" y="0"/>
                </a:lnTo>
                <a:lnTo>
                  <a:pt x="884" y="0"/>
                </a:lnTo>
                <a:lnTo>
                  <a:pt x="878" y="0"/>
                </a:lnTo>
                <a:lnTo>
                  <a:pt x="866" y="0"/>
                </a:lnTo>
                <a:lnTo>
                  <a:pt x="855" y="0"/>
                </a:lnTo>
                <a:lnTo>
                  <a:pt x="849" y="0"/>
                </a:lnTo>
                <a:lnTo>
                  <a:pt x="837" y="0"/>
                </a:lnTo>
                <a:lnTo>
                  <a:pt x="831" y="0"/>
                </a:lnTo>
                <a:lnTo>
                  <a:pt x="819" y="6"/>
                </a:lnTo>
                <a:lnTo>
                  <a:pt x="813" y="6"/>
                </a:lnTo>
                <a:lnTo>
                  <a:pt x="807" y="6"/>
                </a:lnTo>
                <a:lnTo>
                  <a:pt x="795" y="6"/>
                </a:lnTo>
                <a:lnTo>
                  <a:pt x="789" y="6"/>
                </a:lnTo>
                <a:lnTo>
                  <a:pt x="783" y="6"/>
                </a:lnTo>
                <a:lnTo>
                  <a:pt x="772" y="6"/>
                </a:lnTo>
                <a:lnTo>
                  <a:pt x="766" y="6"/>
                </a:lnTo>
                <a:lnTo>
                  <a:pt x="760" y="6"/>
                </a:lnTo>
                <a:lnTo>
                  <a:pt x="754" y="12"/>
                </a:lnTo>
                <a:lnTo>
                  <a:pt x="742" y="12"/>
                </a:lnTo>
                <a:lnTo>
                  <a:pt x="736" y="12"/>
                </a:lnTo>
                <a:lnTo>
                  <a:pt x="730" y="12"/>
                </a:lnTo>
                <a:lnTo>
                  <a:pt x="724" y="12"/>
                </a:lnTo>
                <a:lnTo>
                  <a:pt x="718" y="18"/>
                </a:lnTo>
                <a:lnTo>
                  <a:pt x="712" y="18"/>
                </a:lnTo>
                <a:lnTo>
                  <a:pt x="706" y="18"/>
                </a:lnTo>
                <a:lnTo>
                  <a:pt x="700" y="18"/>
                </a:lnTo>
                <a:lnTo>
                  <a:pt x="694" y="18"/>
                </a:lnTo>
                <a:lnTo>
                  <a:pt x="688" y="24"/>
                </a:lnTo>
                <a:lnTo>
                  <a:pt x="683" y="24"/>
                </a:lnTo>
                <a:lnTo>
                  <a:pt x="677" y="24"/>
                </a:lnTo>
                <a:lnTo>
                  <a:pt x="671" y="24"/>
                </a:lnTo>
                <a:lnTo>
                  <a:pt x="665" y="30"/>
                </a:lnTo>
                <a:lnTo>
                  <a:pt x="659" y="30"/>
                </a:lnTo>
                <a:lnTo>
                  <a:pt x="653" y="30"/>
                </a:lnTo>
                <a:lnTo>
                  <a:pt x="647" y="30"/>
                </a:lnTo>
                <a:lnTo>
                  <a:pt x="641" y="36"/>
                </a:lnTo>
                <a:lnTo>
                  <a:pt x="635" y="36"/>
                </a:lnTo>
                <a:lnTo>
                  <a:pt x="629" y="36"/>
                </a:lnTo>
                <a:lnTo>
                  <a:pt x="623" y="42"/>
                </a:lnTo>
                <a:lnTo>
                  <a:pt x="617" y="42"/>
                </a:lnTo>
                <a:lnTo>
                  <a:pt x="611" y="42"/>
                </a:lnTo>
                <a:lnTo>
                  <a:pt x="605" y="48"/>
                </a:lnTo>
                <a:lnTo>
                  <a:pt x="599" y="48"/>
                </a:lnTo>
                <a:lnTo>
                  <a:pt x="594" y="54"/>
                </a:lnTo>
                <a:lnTo>
                  <a:pt x="588" y="54"/>
                </a:lnTo>
                <a:lnTo>
                  <a:pt x="582" y="54"/>
                </a:lnTo>
                <a:lnTo>
                  <a:pt x="576" y="60"/>
                </a:lnTo>
                <a:lnTo>
                  <a:pt x="570" y="60"/>
                </a:lnTo>
                <a:lnTo>
                  <a:pt x="564" y="65"/>
                </a:lnTo>
                <a:lnTo>
                  <a:pt x="558" y="65"/>
                </a:lnTo>
                <a:lnTo>
                  <a:pt x="552" y="71"/>
                </a:lnTo>
                <a:lnTo>
                  <a:pt x="546" y="71"/>
                </a:lnTo>
                <a:lnTo>
                  <a:pt x="540" y="77"/>
                </a:lnTo>
                <a:lnTo>
                  <a:pt x="534" y="77"/>
                </a:lnTo>
                <a:lnTo>
                  <a:pt x="528" y="77"/>
                </a:lnTo>
                <a:lnTo>
                  <a:pt x="528" y="83"/>
                </a:lnTo>
                <a:lnTo>
                  <a:pt x="522" y="83"/>
                </a:lnTo>
                <a:lnTo>
                  <a:pt x="516" y="83"/>
                </a:lnTo>
                <a:lnTo>
                  <a:pt x="516" y="89"/>
                </a:lnTo>
                <a:lnTo>
                  <a:pt x="510" y="89"/>
                </a:lnTo>
                <a:lnTo>
                  <a:pt x="505" y="95"/>
                </a:lnTo>
                <a:lnTo>
                  <a:pt x="499" y="95"/>
                </a:lnTo>
                <a:lnTo>
                  <a:pt x="499" y="101"/>
                </a:lnTo>
                <a:lnTo>
                  <a:pt x="493" y="101"/>
                </a:lnTo>
                <a:lnTo>
                  <a:pt x="487" y="101"/>
                </a:lnTo>
                <a:lnTo>
                  <a:pt x="487" y="107"/>
                </a:lnTo>
                <a:lnTo>
                  <a:pt x="481" y="107"/>
                </a:lnTo>
                <a:lnTo>
                  <a:pt x="475" y="113"/>
                </a:lnTo>
                <a:lnTo>
                  <a:pt x="469" y="113"/>
                </a:lnTo>
                <a:lnTo>
                  <a:pt x="469" y="119"/>
                </a:lnTo>
                <a:lnTo>
                  <a:pt x="463" y="119"/>
                </a:lnTo>
                <a:lnTo>
                  <a:pt x="457" y="125"/>
                </a:lnTo>
                <a:lnTo>
                  <a:pt x="451" y="125"/>
                </a:lnTo>
                <a:lnTo>
                  <a:pt x="451" y="130"/>
                </a:lnTo>
                <a:lnTo>
                  <a:pt x="445" y="130"/>
                </a:lnTo>
                <a:lnTo>
                  <a:pt x="439" y="136"/>
                </a:lnTo>
                <a:lnTo>
                  <a:pt x="433" y="142"/>
                </a:lnTo>
                <a:lnTo>
                  <a:pt x="427" y="142"/>
                </a:lnTo>
                <a:lnTo>
                  <a:pt x="427" y="148"/>
                </a:lnTo>
                <a:lnTo>
                  <a:pt x="422" y="148"/>
                </a:lnTo>
                <a:lnTo>
                  <a:pt x="416" y="154"/>
                </a:lnTo>
                <a:lnTo>
                  <a:pt x="410" y="160"/>
                </a:lnTo>
                <a:lnTo>
                  <a:pt x="404" y="166"/>
                </a:lnTo>
                <a:lnTo>
                  <a:pt x="398" y="166"/>
                </a:lnTo>
                <a:lnTo>
                  <a:pt x="398" y="172"/>
                </a:lnTo>
                <a:lnTo>
                  <a:pt x="392" y="172"/>
                </a:lnTo>
                <a:lnTo>
                  <a:pt x="392" y="178"/>
                </a:lnTo>
                <a:lnTo>
                  <a:pt x="386" y="178"/>
                </a:lnTo>
                <a:lnTo>
                  <a:pt x="386" y="184"/>
                </a:lnTo>
                <a:lnTo>
                  <a:pt x="380" y="184"/>
                </a:lnTo>
                <a:lnTo>
                  <a:pt x="380" y="190"/>
                </a:lnTo>
                <a:lnTo>
                  <a:pt x="374" y="190"/>
                </a:lnTo>
                <a:lnTo>
                  <a:pt x="368" y="196"/>
                </a:lnTo>
                <a:lnTo>
                  <a:pt x="362" y="201"/>
                </a:lnTo>
                <a:lnTo>
                  <a:pt x="356" y="207"/>
                </a:lnTo>
                <a:lnTo>
                  <a:pt x="350" y="213"/>
                </a:lnTo>
                <a:lnTo>
                  <a:pt x="344" y="219"/>
                </a:lnTo>
                <a:lnTo>
                  <a:pt x="338" y="225"/>
                </a:lnTo>
                <a:lnTo>
                  <a:pt x="333" y="231"/>
                </a:lnTo>
                <a:lnTo>
                  <a:pt x="327" y="237"/>
                </a:lnTo>
                <a:lnTo>
                  <a:pt x="321" y="243"/>
                </a:lnTo>
                <a:lnTo>
                  <a:pt x="321" y="249"/>
                </a:lnTo>
                <a:lnTo>
                  <a:pt x="315" y="249"/>
                </a:lnTo>
                <a:lnTo>
                  <a:pt x="315" y="255"/>
                </a:lnTo>
                <a:lnTo>
                  <a:pt x="309" y="255"/>
                </a:lnTo>
                <a:lnTo>
                  <a:pt x="309" y="261"/>
                </a:lnTo>
                <a:lnTo>
                  <a:pt x="303" y="261"/>
                </a:lnTo>
                <a:lnTo>
                  <a:pt x="303" y="266"/>
                </a:lnTo>
                <a:lnTo>
                  <a:pt x="297" y="266"/>
                </a:lnTo>
                <a:lnTo>
                  <a:pt x="297" y="272"/>
                </a:lnTo>
                <a:lnTo>
                  <a:pt x="291" y="272"/>
                </a:lnTo>
                <a:lnTo>
                  <a:pt x="291" y="278"/>
                </a:lnTo>
                <a:lnTo>
                  <a:pt x="285" y="278"/>
                </a:lnTo>
                <a:lnTo>
                  <a:pt x="285" y="284"/>
                </a:lnTo>
                <a:lnTo>
                  <a:pt x="285" y="290"/>
                </a:lnTo>
                <a:lnTo>
                  <a:pt x="279" y="290"/>
                </a:lnTo>
                <a:lnTo>
                  <a:pt x="279" y="296"/>
                </a:lnTo>
                <a:lnTo>
                  <a:pt x="273" y="296"/>
                </a:lnTo>
                <a:lnTo>
                  <a:pt x="273" y="302"/>
                </a:lnTo>
                <a:lnTo>
                  <a:pt x="267" y="302"/>
                </a:lnTo>
                <a:lnTo>
                  <a:pt x="267" y="308"/>
                </a:lnTo>
                <a:lnTo>
                  <a:pt x="261" y="314"/>
                </a:lnTo>
                <a:lnTo>
                  <a:pt x="261" y="320"/>
                </a:lnTo>
                <a:lnTo>
                  <a:pt x="255" y="320"/>
                </a:lnTo>
                <a:lnTo>
                  <a:pt x="255" y="326"/>
                </a:lnTo>
                <a:lnTo>
                  <a:pt x="249" y="326"/>
                </a:lnTo>
                <a:lnTo>
                  <a:pt x="249" y="332"/>
                </a:lnTo>
                <a:lnTo>
                  <a:pt x="244" y="332"/>
                </a:lnTo>
                <a:lnTo>
                  <a:pt x="244" y="337"/>
                </a:lnTo>
                <a:lnTo>
                  <a:pt x="238" y="343"/>
                </a:lnTo>
                <a:lnTo>
                  <a:pt x="238" y="349"/>
                </a:lnTo>
                <a:lnTo>
                  <a:pt x="232" y="349"/>
                </a:lnTo>
                <a:lnTo>
                  <a:pt x="232" y="355"/>
                </a:lnTo>
                <a:lnTo>
                  <a:pt x="226" y="355"/>
                </a:lnTo>
                <a:lnTo>
                  <a:pt x="226" y="361"/>
                </a:lnTo>
                <a:lnTo>
                  <a:pt x="226" y="367"/>
                </a:lnTo>
                <a:lnTo>
                  <a:pt x="220" y="367"/>
                </a:lnTo>
                <a:lnTo>
                  <a:pt x="220" y="373"/>
                </a:lnTo>
                <a:lnTo>
                  <a:pt x="214" y="373"/>
                </a:lnTo>
                <a:lnTo>
                  <a:pt x="214" y="379"/>
                </a:lnTo>
                <a:lnTo>
                  <a:pt x="214" y="385"/>
                </a:lnTo>
                <a:lnTo>
                  <a:pt x="208" y="385"/>
                </a:lnTo>
                <a:lnTo>
                  <a:pt x="208" y="391"/>
                </a:lnTo>
                <a:lnTo>
                  <a:pt x="202" y="391"/>
                </a:lnTo>
                <a:lnTo>
                  <a:pt x="202" y="397"/>
                </a:lnTo>
                <a:lnTo>
                  <a:pt x="202" y="402"/>
                </a:lnTo>
                <a:lnTo>
                  <a:pt x="196" y="402"/>
                </a:lnTo>
                <a:lnTo>
                  <a:pt x="190" y="408"/>
                </a:lnTo>
                <a:lnTo>
                  <a:pt x="143" y="497"/>
                </a:lnTo>
                <a:lnTo>
                  <a:pt x="113" y="550"/>
                </a:lnTo>
                <a:lnTo>
                  <a:pt x="89" y="592"/>
                </a:lnTo>
                <a:lnTo>
                  <a:pt x="83" y="609"/>
                </a:lnTo>
                <a:lnTo>
                  <a:pt x="72" y="633"/>
                </a:lnTo>
                <a:lnTo>
                  <a:pt x="48" y="675"/>
                </a:lnTo>
                <a:lnTo>
                  <a:pt x="12" y="763"/>
                </a:lnTo>
                <a:lnTo>
                  <a:pt x="0" y="793"/>
                </a:lnTo>
              </a:path>
            </a:pathLst>
          </a:custGeom>
          <a:noFill/>
          <a:ln w="7938"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489" name="Freeform 57"/>
          <p:cNvSpPr>
            <a:spLocks/>
          </p:cNvSpPr>
          <p:nvPr/>
        </p:nvSpPr>
        <p:spPr bwMode="auto">
          <a:xfrm>
            <a:off x="823913" y="1925638"/>
            <a:ext cx="3795712" cy="1089025"/>
          </a:xfrm>
          <a:custGeom>
            <a:avLst/>
            <a:gdLst>
              <a:gd name="T0" fmla="*/ 2147483647 w 2391"/>
              <a:gd name="T1" fmla="*/ 2147483647 h 686"/>
              <a:gd name="T2" fmla="*/ 2147483647 w 2391"/>
              <a:gd name="T3" fmla="*/ 2147483647 h 686"/>
              <a:gd name="T4" fmla="*/ 2147483647 w 2391"/>
              <a:gd name="T5" fmla="*/ 2147483647 h 686"/>
              <a:gd name="T6" fmla="*/ 2147483647 w 2391"/>
              <a:gd name="T7" fmla="*/ 2147483647 h 686"/>
              <a:gd name="T8" fmla="*/ 2147483647 w 2391"/>
              <a:gd name="T9" fmla="*/ 2147483647 h 686"/>
              <a:gd name="T10" fmla="*/ 2147483647 w 2391"/>
              <a:gd name="T11" fmla="*/ 2147483647 h 686"/>
              <a:gd name="T12" fmla="*/ 2147483647 w 2391"/>
              <a:gd name="T13" fmla="*/ 2147483647 h 686"/>
              <a:gd name="T14" fmla="*/ 2147483647 w 2391"/>
              <a:gd name="T15" fmla="*/ 2147483647 h 686"/>
              <a:gd name="T16" fmla="*/ 2147483647 w 2391"/>
              <a:gd name="T17" fmla="*/ 2147483647 h 686"/>
              <a:gd name="T18" fmla="*/ 2147483647 w 2391"/>
              <a:gd name="T19" fmla="*/ 2147483647 h 686"/>
              <a:gd name="T20" fmla="*/ 2147483647 w 2391"/>
              <a:gd name="T21" fmla="*/ 2147483647 h 686"/>
              <a:gd name="T22" fmla="*/ 2147483647 w 2391"/>
              <a:gd name="T23" fmla="*/ 2147483647 h 686"/>
              <a:gd name="T24" fmla="*/ 2147483647 w 2391"/>
              <a:gd name="T25" fmla="*/ 2147483647 h 686"/>
              <a:gd name="T26" fmla="*/ 2147483647 w 2391"/>
              <a:gd name="T27" fmla="*/ 2147483647 h 686"/>
              <a:gd name="T28" fmla="*/ 2147483647 w 2391"/>
              <a:gd name="T29" fmla="*/ 2147483647 h 686"/>
              <a:gd name="T30" fmla="*/ 2147483647 w 2391"/>
              <a:gd name="T31" fmla="*/ 0 h 686"/>
              <a:gd name="T32" fmla="*/ 2147483647 w 2391"/>
              <a:gd name="T33" fmla="*/ 0 h 686"/>
              <a:gd name="T34" fmla="*/ 2147483647 w 2391"/>
              <a:gd name="T35" fmla="*/ 0 h 686"/>
              <a:gd name="T36" fmla="*/ 2147483647 w 2391"/>
              <a:gd name="T37" fmla="*/ 0 h 686"/>
              <a:gd name="T38" fmla="*/ 2147483647 w 2391"/>
              <a:gd name="T39" fmla="*/ 0 h 686"/>
              <a:gd name="T40" fmla="*/ 2147483647 w 2391"/>
              <a:gd name="T41" fmla="*/ 0 h 686"/>
              <a:gd name="T42" fmla="*/ 2147483647 w 2391"/>
              <a:gd name="T43" fmla="*/ 2147483647 h 686"/>
              <a:gd name="T44" fmla="*/ 2147483647 w 2391"/>
              <a:gd name="T45" fmla="*/ 2147483647 h 686"/>
              <a:gd name="T46" fmla="*/ 2147483647 w 2391"/>
              <a:gd name="T47" fmla="*/ 2147483647 h 686"/>
              <a:gd name="T48" fmla="*/ 2147483647 w 2391"/>
              <a:gd name="T49" fmla="*/ 2147483647 h 686"/>
              <a:gd name="T50" fmla="*/ 2147483647 w 2391"/>
              <a:gd name="T51" fmla="*/ 2147483647 h 686"/>
              <a:gd name="T52" fmla="*/ 2147483647 w 2391"/>
              <a:gd name="T53" fmla="*/ 2147483647 h 686"/>
              <a:gd name="T54" fmla="*/ 2147483647 w 2391"/>
              <a:gd name="T55" fmla="*/ 2147483647 h 686"/>
              <a:gd name="T56" fmla="*/ 2147483647 w 2391"/>
              <a:gd name="T57" fmla="*/ 2147483647 h 686"/>
              <a:gd name="T58" fmla="*/ 2147483647 w 2391"/>
              <a:gd name="T59" fmla="*/ 2147483647 h 686"/>
              <a:gd name="T60" fmla="*/ 2147483647 w 2391"/>
              <a:gd name="T61" fmla="*/ 2147483647 h 686"/>
              <a:gd name="T62" fmla="*/ 2147483647 w 2391"/>
              <a:gd name="T63" fmla="*/ 2147483647 h 686"/>
              <a:gd name="T64" fmla="*/ 2147483647 w 2391"/>
              <a:gd name="T65" fmla="*/ 2147483647 h 686"/>
              <a:gd name="T66" fmla="*/ 2147483647 w 2391"/>
              <a:gd name="T67" fmla="*/ 2147483647 h 686"/>
              <a:gd name="T68" fmla="*/ 2147483647 w 2391"/>
              <a:gd name="T69" fmla="*/ 2147483647 h 686"/>
              <a:gd name="T70" fmla="*/ 2147483647 w 2391"/>
              <a:gd name="T71" fmla="*/ 2147483647 h 686"/>
              <a:gd name="T72" fmla="*/ 2147483647 w 2391"/>
              <a:gd name="T73" fmla="*/ 2147483647 h 686"/>
              <a:gd name="T74" fmla="*/ 2147483647 w 2391"/>
              <a:gd name="T75" fmla="*/ 2147483647 h 686"/>
              <a:gd name="T76" fmla="*/ 2147483647 w 2391"/>
              <a:gd name="T77" fmla="*/ 2147483647 h 686"/>
              <a:gd name="T78" fmla="*/ 2147483647 w 2391"/>
              <a:gd name="T79" fmla="*/ 2147483647 h 686"/>
              <a:gd name="T80" fmla="*/ 2147483647 w 2391"/>
              <a:gd name="T81" fmla="*/ 2147483647 h 686"/>
              <a:gd name="T82" fmla="*/ 2147483647 w 2391"/>
              <a:gd name="T83" fmla="*/ 2147483647 h 686"/>
              <a:gd name="T84" fmla="*/ 2147483647 w 2391"/>
              <a:gd name="T85" fmla="*/ 2147483647 h 686"/>
              <a:gd name="T86" fmla="*/ 2147483647 w 2391"/>
              <a:gd name="T87" fmla="*/ 2147483647 h 686"/>
              <a:gd name="T88" fmla="*/ 2147483647 w 2391"/>
              <a:gd name="T89" fmla="*/ 2147483647 h 686"/>
              <a:gd name="T90" fmla="*/ 2147483647 w 2391"/>
              <a:gd name="T91" fmla="*/ 2147483647 h 686"/>
              <a:gd name="T92" fmla="*/ 2147483647 w 2391"/>
              <a:gd name="T93" fmla="*/ 2147483647 h 686"/>
              <a:gd name="T94" fmla="*/ 2147483647 w 2391"/>
              <a:gd name="T95" fmla="*/ 2147483647 h 686"/>
              <a:gd name="T96" fmla="*/ 2147483647 w 2391"/>
              <a:gd name="T97" fmla="*/ 2147483647 h 686"/>
              <a:gd name="T98" fmla="*/ 2147483647 w 2391"/>
              <a:gd name="T99" fmla="*/ 2147483647 h 686"/>
              <a:gd name="T100" fmla="*/ 2147483647 w 2391"/>
              <a:gd name="T101" fmla="*/ 2147483647 h 686"/>
              <a:gd name="T102" fmla="*/ 2147483647 w 2391"/>
              <a:gd name="T103" fmla="*/ 2147483647 h 686"/>
              <a:gd name="T104" fmla="*/ 2147483647 w 2391"/>
              <a:gd name="T105" fmla="*/ 2147483647 h 686"/>
              <a:gd name="T106" fmla="*/ 2147483647 w 2391"/>
              <a:gd name="T107" fmla="*/ 2147483647 h 68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2391"/>
              <a:gd name="T163" fmla="*/ 0 h 686"/>
              <a:gd name="T164" fmla="*/ 2391 w 2391"/>
              <a:gd name="T165" fmla="*/ 686 h 68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2391" h="686">
                <a:moveTo>
                  <a:pt x="2391" y="449"/>
                </a:moveTo>
                <a:lnTo>
                  <a:pt x="2320" y="431"/>
                </a:lnTo>
                <a:lnTo>
                  <a:pt x="2255" y="420"/>
                </a:lnTo>
                <a:lnTo>
                  <a:pt x="2195" y="402"/>
                </a:lnTo>
                <a:lnTo>
                  <a:pt x="2136" y="384"/>
                </a:lnTo>
                <a:lnTo>
                  <a:pt x="2083" y="366"/>
                </a:lnTo>
                <a:lnTo>
                  <a:pt x="2029" y="355"/>
                </a:lnTo>
                <a:lnTo>
                  <a:pt x="1982" y="337"/>
                </a:lnTo>
                <a:lnTo>
                  <a:pt x="1934" y="325"/>
                </a:lnTo>
                <a:lnTo>
                  <a:pt x="1887" y="313"/>
                </a:lnTo>
                <a:lnTo>
                  <a:pt x="1845" y="295"/>
                </a:lnTo>
                <a:lnTo>
                  <a:pt x="1804" y="284"/>
                </a:lnTo>
                <a:lnTo>
                  <a:pt x="1762" y="272"/>
                </a:lnTo>
                <a:lnTo>
                  <a:pt x="1727" y="260"/>
                </a:lnTo>
                <a:lnTo>
                  <a:pt x="1691" y="248"/>
                </a:lnTo>
                <a:lnTo>
                  <a:pt x="1655" y="236"/>
                </a:lnTo>
                <a:lnTo>
                  <a:pt x="1620" y="225"/>
                </a:lnTo>
                <a:lnTo>
                  <a:pt x="1590" y="213"/>
                </a:lnTo>
                <a:lnTo>
                  <a:pt x="1561" y="201"/>
                </a:lnTo>
                <a:lnTo>
                  <a:pt x="1531" y="189"/>
                </a:lnTo>
                <a:lnTo>
                  <a:pt x="1501" y="183"/>
                </a:lnTo>
                <a:lnTo>
                  <a:pt x="1472" y="171"/>
                </a:lnTo>
                <a:lnTo>
                  <a:pt x="1448" y="165"/>
                </a:lnTo>
                <a:lnTo>
                  <a:pt x="1424" y="154"/>
                </a:lnTo>
                <a:lnTo>
                  <a:pt x="1394" y="148"/>
                </a:lnTo>
                <a:lnTo>
                  <a:pt x="1371" y="136"/>
                </a:lnTo>
                <a:lnTo>
                  <a:pt x="1347" y="130"/>
                </a:lnTo>
                <a:lnTo>
                  <a:pt x="1329" y="124"/>
                </a:lnTo>
                <a:lnTo>
                  <a:pt x="1305" y="112"/>
                </a:lnTo>
                <a:lnTo>
                  <a:pt x="1288" y="106"/>
                </a:lnTo>
                <a:lnTo>
                  <a:pt x="1264" y="100"/>
                </a:lnTo>
                <a:lnTo>
                  <a:pt x="1246" y="94"/>
                </a:lnTo>
                <a:lnTo>
                  <a:pt x="1228" y="89"/>
                </a:lnTo>
                <a:lnTo>
                  <a:pt x="1205" y="83"/>
                </a:lnTo>
                <a:lnTo>
                  <a:pt x="1187" y="77"/>
                </a:lnTo>
                <a:lnTo>
                  <a:pt x="1175" y="71"/>
                </a:lnTo>
                <a:lnTo>
                  <a:pt x="1157" y="71"/>
                </a:lnTo>
                <a:lnTo>
                  <a:pt x="1139" y="65"/>
                </a:lnTo>
                <a:lnTo>
                  <a:pt x="1122" y="59"/>
                </a:lnTo>
                <a:lnTo>
                  <a:pt x="1110" y="53"/>
                </a:lnTo>
                <a:lnTo>
                  <a:pt x="1092" y="53"/>
                </a:lnTo>
                <a:lnTo>
                  <a:pt x="1080" y="47"/>
                </a:lnTo>
                <a:lnTo>
                  <a:pt x="1062" y="41"/>
                </a:lnTo>
                <a:lnTo>
                  <a:pt x="1050" y="41"/>
                </a:lnTo>
                <a:lnTo>
                  <a:pt x="1033" y="35"/>
                </a:lnTo>
                <a:lnTo>
                  <a:pt x="1021" y="35"/>
                </a:lnTo>
                <a:lnTo>
                  <a:pt x="1009" y="29"/>
                </a:lnTo>
                <a:lnTo>
                  <a:pt x="997" y="29"/>
                </a:lnTo>
                <a:lnTo>
                  <a:pt x="985" y="23"/>
                </a:lnTo>
                <a:lnTo>
                  <a:pt x="973" y="23"/>
                </a:lnTo>
                <a:lnTo>
                  <a:pt x="961" y="18"/>
                </a:lnTo>
                <a:lnTo>
                  <a:pt x="949" y="18"/>
                </a:lnTo>
                <a:lnTo>
                  <a:pt x="938" y="18"/>
                </a:lnTo>
                <a:lnTo>
                  <a:pt x="926" y="12"/>
                </a:lnTo>
                <a:lnTo>
                  <a:pt x="914" y="12"/>
                </a:lnTo>
                <a:lnTo>
                  <a:pt x="908" y="12"/>
                </a:lnTo>
                <a:lnTo>
                  <a:pt x="896" y="12"/>
                </a:lnTo>
                <a:lnTo>
                  <a:pt x="884" y="6"/>
                </a:lnTo>
                <a:lnTo>
                  <a:pt x="878" y="6"/>
                </a:lnTo>
                <a:lnTo>
                  <a:pt x="866" y="6"/>
                </a:lnTo>
                <a:lnTo>
                  <a:pt x="855" y="6"/>
                </a:lnTo>
                <a:lnTo>
                  <a:pt x="849" y="6"/>
                </a:lnTo>
                <a:lnTo>
                  <a:pt x="837" y="0"/>
                </a:lnTo>
                <a:lnTo>
                  <a:pt x="831" y="0"/>
                </a:lnTo>
                <a:lnTo>
                  <a:pt x="819" y="0"/>
                </a:lnTo>
                <a:lnTo>
                  <a:pt x="813" y="0"/>
                </a:lnTo>
                <a:lnTo>
                  <a:pt x="807" y="0"/>
                </a:lnTo>
                <a:lnTo>
                  <a:pt x="795" y="0"/>
                </a:lnTo>
                <a:lnTo>
                  <a:pt x="789" y="0"/>
                </a:lnTo>
                <a:lnTo>
                  <a:pt x="783" y="0"/>
                </a:lnTo>
                <a:lnTo>
                  <a:pt x="772" y="0"/>
                </a:lnTo>
                <a:lnTo>
                  <a:pt x="766" y="0"/>
                </a:lnTo>
                <a:lnTo>
                  <a:pt x="760" y="0"/>
                </a:lnTo>
                <a:lnTo>
                  <a:pt x="754" y="0"/>
                </a:lnTo>
                <a:lnTo>
                  <a:pt x="742" y="0"/>
                </a:lnTo>
                <a:lnTo>
                  <a:pt x="736" y="0"/>
                </a:lnTo>
                <a:lnTo>
                  <a:pt x="730" y="0"/>
                </a:lnTo>
                <a:lnTo>
                  <a:pt x="724" y="0"/>
                </a:lnTo>
                <a:lnTo>
                  <a:pt x="718" y="0"/>
                </a:lnTo>
                <a:lnTo>
                  <a:pt x="712" y="0"/>
                </a:lnTo>
                <a:lnTo>
                  <a:pt x="706" y="0"/>
                </a:lnTo>
                <a:lnTo>
                  <a:pt x="700" y="0"/>
                </a:lnTo>
                <a:lnTo>
                  <a:pt x="694" y="0"/>
                </a:lnTo>
                <a:lnTo>
                  <a:pt x="688" y="0"/>
                </a:lnTo>
                <a:lnTo>
                  <a:pt x="683" y="0"/>
                </a:lnTo>
                <a:lnTo>
                  <a:pt x="677" y="0"/>
                </a:lnTo>
                <a:lnTo>
                  <a:pt x="671" y="6"/>
                </a:lnTo>
                <a:lnTo>
                  <a:pt x="665" y="6"/>
                </a:lnTo>
                <a:lnTo>
                  <a:pt x="659" y="6"/>
                </a:lnTo>
                <a:lnTo>
                  <a:pt x="653" y="6"/>
                </a:lnTo>
                <a:lnTo>
                  <a:pt x="647" y="6"/>
                </a:lnTo>
                <a:lnTo>
                  <a:pt x="641" y="6"/>
                </a:lnTo>
                <a:lnTo>
                  <a:pt x="635" y="6"/>
                </a:lnTo>
                <a:lnTo>
                  <a:pt x="629" y="6"/>
                </a:lnTo>
                <a:lnTo>
                  <a:pt x="629" y="12"/>
                </a:lnTo>
                <a:lnTo>
                  <a:pt x="623" y="12"/>
                </a:lnTo>
                <a:lnTo>
                  <a:pt x="617" y="12"/>
                </a:lnTo>
                <a:lnTo>
                  <a:pt x="611" y="12"/>
                </a:lnTo>
                <a:lnTo>
                  <a:pt x="605" y="12"/>
                </a:lnTo>
                <a:lnTo>
                  <a:pt x="599" y="18"/>
                </a:lnTo>
                <a:lnTo>
                  <a:pt x="594" y="18"/>
                </a:lnTo>
                <a:lnTo>
                  <a:pt x="588" y="18"/>
                </a:lnTo>
                <a:lnTo>
                  <a:pt x="582" y="18"/>
                </a:lnTo>
                <a:lnTo>
                  <a:pt x="576" y="23"/>
                </a:lnTo>
                <a:lnTo>
                  <a:pt x="570" y="23"/>
                </a:lnTo>
                <a:lnTo>
                  <a:pt x="564" y="23"/>
                </a:lnTo>
                <a:lnTo>
                  <a:pt x="558" y="23"/>
                </a:lnTo>
                <a:lnTo>
                  <a:pt x="558" y="29"/>
                </a:lnTo>
                <a:lnTo>
                  <a:pt x="552" y="29"/>
                </a:lnTo>
                <a:lnTo>
                  <a:pt x="546" y="29"/>
                </a:lnTo>
                <a:lnTo>
                  <a:pt x="540" y="29"/>
                </a:lnTo>
                <a:lnTo>
                  <a:pt x="534" y="35"/>
                </a:lnTo>
                <a:lnTo>
                  <a:pt x="528" y="35"/>
                </a:lnTo>
                <a:lnTo>
                  <a:pt x="522" y="41"/>
                </a:lnTo>
                <a:lnTo>
                  <a:pt x="516" y="41"/>
                </a:lnTo>
                <a:lnTo>
                  <a:pt x="510" y="41"/>
                </a:lnTo>
                <a:lnTo>
                  <a:pt x="505" y="47"/>
                </a:lnTo>
                <a:lnTo>
                  <a:pt x="499" y="47"/>
                </a:lnTo>
                <a:lnTo>
                  <a:pt x="493" y="53"/>
                </a:lnTo>
                <a:lnTo>
                  <a:pt x="487" y="53"/>
                </a:lnTo>
                <a:lnTo>
                  <a:pt x="481" y="53"/>
                </a:lnTo>
                <a:lnTo>
                  <a:pt x="481" y="59"/>
                </a:lnTo>
                <a:lnTo>
                  <a:pt x="475" y="59"/>
                </a:lnTo>
                <a:lnTo>
                  <a:pt x="469" y="59"/>
                </a:lnTo>
                <a:lnTo>
                  <a:pt x="469" y="65"/>
                </a:lnTo>
                <a:lnTo>
                  <a:pt x="463" y="65"/>
                </a:lnTo>
                <a:lnTo>
                  <a:pt x="457" y="71"/>
                </a:lnTo>
                <a:lnTo>
                  <a:pt x="451" y="71"/>
                </a:lnTo>
                <a:lnTo>
                  <a:pt x="445" y="71"/>
                </a:lnTo>
                <a:lnTo>
                  <a:pt x="445" y="77"/>
                </a:lnTo>
                <a:lnTo>
                  <a:pt x="439" y="77"/>
                </a:lnTo>
                <a:lnTo>
                  <a:pt x="433" y="83"/>
                </a:lnTo>
                <a:lnTo>
                  <a:pt x="427" y="83"/>
                </a:lnTo>
                <a:lnTo>
                  <a:pt x="427" y="89"/>
                </a:lnTo>
                <a:lnTo>
                  <a:pt x="422" y="89"/>
                </a:lnTo>
                <a:lnTo>
                  <a:pt x="416" y="89"/>
                </a:lnTo>
                <a:lnTo>
                  <a:pt x="416" y="94"/>
                </a:lnTo>
                <a:lnTo>
                  <a:pt x="410" y="94"/>
                </a:lnTo>
                <a:lnTo>
                  <a:pt x="410" y="100"/>
                </a:lnTo>
                <a:lnTo>
                  <a:pt x="404" y="100"/>
                </a:lnTo>
                <a:lnTo>
                  <a:pt x="398" y="106"/>
                </a:lnTo>
                <a:lnTo>
                  <a:pt x="392" y="106"/>
                </a:lnTo>
                <a:lnTo>
                  <a:pt x="392" y="112"/>
                </a:lnTo>
                <a:lnTo>
                  <a:pt x="386" y="112"/>
                </a:lnTo>
                <a:lnTo>
                  <a:pt x="386" y="118"/>
                </a:lnTo>
                <a:lnTo>
                  <a:pt x="380" y="118"/>
                </a:lnTo>
                <a:lnTo>
                  <a:pt x="374" y="118"/>
                </a:lnTo>
                <a:lnTo>
                  <a:pt x="374" y="124"/>
                </a:lnTo>
                <a:lnTo>
                  <a:pt x="368" y="124"/>
                </a:lnTo>
                <a:lnTo>
                  <a:pt x="368" y="130"/>
                </a:lnTo>
                <a:lnTo>
                  <a:pt x="362" y="130"/>
                </a:lnTo>
                <a:lnTo>
                  <a:pt x="362" y="136"/>
                </a:lnTo>
                <a:lnTo>
                  <a:pt x="356" y="136"/>
                </a:lnTo>
                <a:lnTo>
                  <a:pt x="350" y="136"/>
                </a:lnTo>
                <a:lnTo>
                  <a:pt x="350" y="142"/>
                </a:lnTo>
                <a:lnTo>
                  <a:pt x="344" y="142"/>
                </a:lnTo>
                <a:lnTo>
                  <a:pt x="344" y="148"/>
                </a:lnTo>
                <a:lnTo>
                  <a:pt x="338" y="148"/>
                </a:lnTo>
                <a:lnTo>
                  <a:pt x="338" y="154"/>
                </a:lnTo>
                <a:lnTo>
                  <a:pt x="333" y="154"/>
                </a:lnTo>
                <a:lnTo>
                  <a:pt x="333" y="159"/>
                </a:lnTo>
                <a:lnTo>
                  <a:pt x="327" y="159"/>
                </a:lnTo>
                <a:lnTo>
                  <a:pt x="327" y="165"/>
                </a:lnTo>
                <a:lnTo>
                  <a:pt x="321" y="165"/>
                </a:lnTo>
                <a:lnTo>
                  <a:pt x="321" y="171"/>
                </a:lnTo>
                <a:lnTo>
                  <a:pt x="315" y="171"/>
                </a:lnTo>
                <a:lnTo>
                  <a:pt x="315" y="177"/>
                </a:lnTo>
                <a:lnTo>
                  <a:pt x="309" y="177"/>
                </a:lnTo>
                <a:lnTo>
                  <a:pt x="309" y="183"/>
                </a:lnTo>
                <a:lnTo>
                  <a:pt x="303" y="183"/>
                </a:lnTo>
                <a:lnTo>
                  <a:pt x="303" y="189"/>
                </a:lnTo>
                <a:lnTo>
                  <a:pt x="297" y="189"/>
                </a:lnTo>
                <a:lnTo>
                  <a:pt x="297" y="195"/>
                </a:lnTo>
                <a:lnTo>
                  <a:pt x="291" y="195"/>
                </a:lnTo>
                <a:lnTo>
                  <a:pt x="291" y="201"/>
                </a:lnTo>
                <a:lnTo>
                  <a:pt x="285" y="201"/>
                </a:lnTo>
                <a:lnTo>
                  <a:pt x="285" y="207"/>
                </a:lnTo>
                <a:lnTo>
                  <a:pt x="279" y="207"/>
                </a:lnTo>
                <a:lnTo>
                  <a:pt x="279" y="213"/>
                </a:lnTo>
                <a:lnTo>
                  <a:pt x="273" y="213"/>
                </a:lnTo>
                <a:lnTo>
                  <a:pt x="273" y="219"/>
                </a:lnTo>
                <a:lnTo>
                  <a:pt x="267" y="219"/>
                </a:lnTo>
                <a:lnTo>
                  <a:pt x="267" y="225"/>
                </a:lnTo>
                <a:lnTo>
                  <a:pt x="261" y="225"/>
                </a:lnTo>
                <a:lnTo>
                  <a:pt x="261" y="230"/>
                </a:lnTo>
                <a:lnTo>
                  <a:pt x="255" y="230"/>
                </a:lnTo>
                <a:lnTo>
                  <a:pt x="255" y="236"/>
                </a:lnTo>
                <a:lnTo>
                  <a:pt x="249" y="242"/>
                </a:lnTo>
                <a:lnTo>
                  <a:pt x="249" y="248"/>
                </a:lnTo>
                <a:lnTo>
                  <a:pt x="244" y="248"/>
                </a:lnTo>
                <a:lnTo>
                  <a:pt x="244" y="254"/>
                </a:lnTo>
                <a:lnTo>
                  <a:pt x="238" y="254"/>
                </a:lnTo>
                <a:lnTo>
                  <a:pt x="238" y="260"/>
                </a:lnTo>
                <a:lnTo>
                  <a:pt x="232" y="260"/>
                </a:lnTo>
                <a:lnTo>
                  <a:pt x="232" y="266"/>
                </a:lnTo>
                <a:lnTo>
                  <a:pt x="226" y="266"/>
                </a:lnTo>
                <a:lnTo>
                  <a:pt x="226" y="272"/>
                </a:lnTo>
                <a:lnTo>
                  <a:pt x="226" y="278"/>
                </a:lnTo>
                <a:lnTo>
                  <a:pt x="220" y="278"/>
                </a:lnTo>
                <a:lnTo>
                  <a:pt x="220" y="284"/>
                </a:lnTo>
                <a:lnTo>
                  <a:pt x="214" y="284"/>
                </a:lnTo>
                <a:lnTo>
                  <a:pt x="214" y="290"/>
                </a:lnTo>
                <a:lnTo>
                  <a:pt x="208" y="290"/>
                </a:lnTo>
                <a:lnTo>
                  <a:pt x="208" y="295"/>
                </a:lnTo>
                <a:lnTo>
                  <a:pt x="208" y="301"/>
                </a:lnTo>
                <a:lnTo>
                  <a:pt x="202" y="301"/>
                </a:lnTo>
                <a:lnTo>
                  <a:pt x="202" y="307"/>
                </a:lnTo>
                <a:lnTo>
                  <a:pt x="196" y="307"/>
                </a:lnTo>
                <a:lnTo>
                  <a:pt x="190" y="319"/>
                </a:lnTo>
                <a:lnTo>
                  <a:pt x="143" y="396"/>
                </a:lnTo>
                <a:lnTo>
                  <a:pt x="113" y="449"/>
                </a:lnTo>
                <a:lnTo>
                  <a:pt x="89" y="491"/>
                </a:lnTo>
                <a:lnTo>
                  <a:pt x="83" y="502"/>
                </a:lnTo>
                <a:lnTo>
                  <a:pt x="72" y="526"/>
                </a:lnTo>
                <a:lnTo>
                  <a:pt x="48" y="573"/>
                </a:lnTo>
                <a:lnTo>
                  <a:pt x="12" y="656"/>
                </a:lnTo>
                <a:lnTo>
                  <a:pt x="0" y="686"/>
                </a:lnTo>
              </a:path>
            </a:pathLst>
          </a:custGeom>
          <a:noFill/>
          <a:ln w="7938"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490" name="Freeform 58"/>
          <p:cNvSpPr>
            <a:spLocks/>
          </p:cNvSpPr>
          <p:nvPr/>
        </p:nvSpPr>
        <p:spPr bwMode="auto">
          <a:xfrm>
            <a:off x="823913" y="2047875"/>
            <a:ext cx="3795712" cy="966788"/>
          </a:xfrm>
          <a:custGeom>
            <a:avLst/>
            <a:gdLst>
              <a:gd name="T0" fmla="*/ 2147483647 w 2391"/>
              <a:gd name="T1" fmla="*/ 2147483647 h 609"/>
              <a:gd name="T2" fmla="*/ 2147483647 w 2391"/>
              <a:gd name="T3" fmla="*/ 2147483647 h 609"/>
              <a:gd name="T4" fmla="*/ 2147483647 w 2391"/>
              <a:gd name="T5" fmla="*/ 2147483647 h 609"/>
              <a:gd name="T6" fmla="*/ 2147483647 w 2391"/>
              <a:gd name="T7" fmla="*/ 2147483647 h 609"/>
              <a:gd name="T8" fmla="*/ 2147483647 w 2391"/>
              <a:gd name="T9" fmla="*/ 2147483647 h 609"/>
              <a:gd name="T10" fmla="*/ 2147483647 w 2391"/>
              <a:gd name="T11" fmla="*/ 2147483647 h 609"/>
              <a:gd name="T12" fmla="*/ 2147483647 w 2391"/>
              <a:gd name="T13" fmla="*/ 2147483647 h 609"/>
              <a:gd name="T14" fmla="*/ 2147483647 w 2391"/>
              <a:gd name="T15" fmla="*/ 2147483647 h 609"/>
              <a:gd name="T16" fmla="*/ 2147483647 w 2391"/>
              <a:gd name="T17" fmla="*/ 2147483647 h 609"/>
              <a:gd name="T18" fmla="*/ 2147483647 w 2391"/>
              <a:gd name="T19" fmla="*/ 2147483647 h 609"/>
              <a:gd name="T20" fmla="*/ 2147483647 w 2391"/>
              <a:gd name="T21" fmla="*/ 2147483647 h 609"/>
              <a:gd name="T22" fmla="*/ 2147483647 w 2391"/>
              <a:gd name="T23" fmla="*/ 2147483647 h 609"/>
              <a:gd name="T24" fmla="*/ 2147483647 w 2391"/>
              <a:gd name="T25" fmla="*/ 2147483647 h 609"/>
              <a:gd name="T26" fmla="*/ 2147483647 w 2391"/>
              <a:gd name="T27" fmla="*/ 2147483647 h 609"/>
              <a:gd name="T28" fmla="*/ 2147483647 w 2391"/>
              <a:gd name="T29" fmla="*/ 2147483647 h 609"/>
              <a:gd name="T30" fmla="*/ 2147483647 w 2391"/>
              <a:gd name="T31" fmla="*/ 2147483647 h 609"/>
              <a:gd name="T32" fmla="*/ 2147483647 w 2391"/>
              <a:gd name="T33" fmla="*/ 2147483647 h 609"/>
              <a:gd name="T34" fmla="*/ 2147483647 w 2391"/>
              <a:gd name="T35" fmla="*/ 2147483647 h 609"/>
              <a:gd name="T36" fmla="*/ 2147483647 w 2391"/>
              <a:gd name="T37" fmla="*/ 2147483647 h 609"/>
              <a:gd name="T38" fmla="*/ 2147483647 w 2391"/>
              <a:gd name="T39" fmla="*/ 0 h 609"/>
              <a:gd name="T40" fmla="*/ 2147483647 w 2391"/>
              <a:gd name="T41" fmla="*/ 0 h 609"/>
              <a:gd name="T42" fmla="*/ 2147483647 w 2391"/>
              <a:gd name="T43" fmla="*/ 0 h 609"/>
              <a:gd name="T44" fmla="*/ 2147483647 w 2391"/>
              <a:gd name="T45" fmla="*/ 0 h 609"/>
              <a:gd name="T46" fmla="*/ 2147483647 w 2391"/>
              <a:gd name="T47" fmla="*/ 2147483647 h 609"/>
              <a:gd name="T48" fmla="*/ 2147483647 w 2391"/>
              <a:gd name="T49" fmla="*/ 2147483647 h 609"/>
              <a:gd name="T50" fmla="*/ 2147483647 w 2391"/>
              <a:gd name="T51" fmla="*/ 2147483647 h 609"/>
              <a:gd name="T52" fmla="*/ 2147483647 w 2391"/>
              <a:gd name="T53" fmla="*/ 2147483647 h 609"/>
              <a:gd name="T54" fmla="*/ 2147483647 w 2391"/>
              <a:gd name="T55" fmla="*/ 2147483647 h 609"/>
              <a:gd name="T56" fmla="*/ 2147483647 w 2391"/>
              <a:gd name="T57" fmla="*/ 2147483647 h 609"/>
              <a:gd name="T58" fmla="*/ 2147483647 w 2391"/>
              <a:gd name="T59" fmla="*/ 2147483647 h 609"/>
              <a:gd name="T60" fmla="*/ 2147483647 w 2391"/>
              <a:gd name="T61" fmla="*/ 2147483647 h 609"/>
              <a:gd name="T62" fmla="*/ 2147483647 w 2391"/>
              <a:gd name="T63" fmla="*/ 2147483647 h 609"/>
              <a:gd name="T64" fmla="*/ 2147483647 w 2391"/>
              <a:gd name="T65" fmla="*/ 2147483647 h 609"/>
              <a:gd name="T66" fmla="*/ 2147483647 w 2391"/>
              <a:gd name="T67" fmla="*/ 2147483647 h 609"/>
              <a:gd name="T68" fmla="*/ 2147483647 w 2391"/>
              <a:gd name="T69" fmla="*/ 2147483647 h 609"/>
              <a:gd name="T70" fmla="*/ 2147483647 w 2391"/>
              <a:gd name="T71" fmla="*/ 2147483647 h 609"/>
              <a:gd name="T72" fmla="*/ 2147483647 w 2391"/>
              <a:gd name="T73" fmla="*/ 2147483647 h 609"/>
              <a:gd name="T74" fmla="*/ 2147483647 w 2391"/>
              <a:gd name="T75" fmla="*/ 2147483647 h 609"/>
              <a:gd name="T76" fmla="*/ 2147483647 w 2391"/>
              <a:gd name="T77" fmla="*/ 2147483647 h 609"/>
              <a:gd name="T78" fmla="*/ 2147483647 w 2391"/>
              <a:gd name="T79" fmla="*/ 2147483647 h 609"/>
              <a:gd name="T80" fmla="*/ 2147483647 w 2391"/>
              <a:gd name="T81" fmla="*/ 2147483647 h 609"/>
              <a:gd name="T82" fmla="*/ 2147483647 w 2391"/>
              <a:gd name="T83" fmla="*/ 2147483647 h 609"/>
              <a:gd name="T84" fmla="*/ 2147483647 w 2391"/>
              <a:gd name="T85" fmla="*/ 2147483647 h 609"/>
              <a:gd name="T86" fmla="*/ 2147483647 w 2391"/>
              <a:gd name="T87" fmla="*/ 2147483647 h 609"/>
              <a:gd name="T88" fmla="*/ 2147483647 w 2391"/>
              <a:gd name="T89" fmla="*/ 2147483647 h 609"/>
              <a:gd name="T90" fmla="*/ 2147483647 w 2391"/>
              <a:gd name="T91" fmla="*/ 2147483647 h 609"/>
              <a:gd name="T92" fmla="*/ 2147483647 w 2391"/>
              <a:gd name="T93" fmla="*/ 2147483647 h 609"/>
              <a:gd name="T94" fmla="*/ 2147483647 w 2391"/>
              <a:gd name="T95" fmla="*/ 2147483647 h 609"/>
              <a:gd name="T96" fmla="*/ 2147483647 w 2391"/>
              <a:gd name="T97" fmla="*/ 2147483647 h 609"/>
              <a:gd name="T98" fmla="*/ 2147483647 w 2391"/>
              <a:gd name="T99" fmla="*/ 2147483647 h 609"/>
              <a:gd name="T100" fmla="*/ 2147483647 w 2391"/>
              <a:gd name="T101" fmla="*/ 2147483647 h 609"/>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2391"/>
              <a:gd name="T154" fmla="*/ 0 h 609"/>
              <a:gd name="T155" fmla="*/ 2391 w 2391"/>
              <a:gd name="T156" fmla="*/ 609 h 609"/>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2391" h="609">
                <a:moveTo>
                  <a:pt x="2391" y="461"/>
                </a:moveTo>
                <a:lnTo>
                  <a:pt x="2320" y="443"/>
                </a:lnTo>
                <a:lnTo>
                  <a:pt x="2255" y="431"/>
                </a:lnTo>
                <a:lnTo>
                  <a:pt x="2195" y="420"/>
                </a:lnTo>
                <a:lnTo>
                  <a:pt x="2136" y="408"/>
                </a:lnTo>
                <a:lnTo>
                  <a:pt x="2083" y="390"/>
                </a:lnTo>
                <a:lnTo>
                  <a:pt x="2029" y="378"/>
                </a:lnTo>
                <a:lnTo>
                  <a:pt x="1982" y="366"/>
                </a:lnTo>
                <a:lnTo>
                  <a:pt x="1934" y="354"/>
                </a:lnTo>
                <a:lnTo>
                  <a:pt x="1887" y="343"/>
                </a:lnTo>
                <a:lnTo>
                  <a:pt x="1845" y="331"/>
                </a:lnTo>
                <a:lnTo>
                  <a:pt x="1804" y="319"/>
                </a:lnTo>
                <a:lnTo>
                  <a:pt x="1762" y="307"/>
                </a:lnTo>
                <a:lnTo>
                  <a:pt x="1727" y="295"/>
                </a:lnTo>
                <a:lnTo>
                  <a:pt x="1691" y="284"/>
                </a:lnTo>
                <a:lnTo>
                  <a:pt x="1655" y="272"/>
                </a:lnTo>
                <a:lnTo>
                  <a:pt x="1620" y="260"/>
                </a:lnTo>
                <a:lnTo>
                  <a:pt x="1590" y="248"/>
                </a:lnTo>
                <a:lnTo>
                  <a:pt x="1561" y="242"/>
                </a:lnTo>
                <a:lnTo>
                  <a:pt x="1531" y="230"/>
                </a:lnTo>
                <a:lnTo>
                  <a:pt x="1501" y="218"/>
                </a:lnTo>
                <a:lnTo>
                  <a:pt x="1472" y="213"/>
                </a:lnTo>
                <a:lnTo>
                  <a:pt x="1448" y="201"/>
                </a:lnTo>
                <a:lnTo>
                  <a:pt x="1424" y="195"/>
                </a:lnTo>
                <a:lnTo>
                  <a:pt x="1394" y="183"/>
                </a:lnTo>
                <a:lnTo>
                  <a:pt x="1371" y="177"/>
                </a:lnTo>
                <a:lnTo>
                  <a:pt x="1347" y="171"/>
                </a:lnTo>
                <a:lnTo>
                  <a:pt x="1329" y="159"/>
                </a:lnTo>
                <a:lnTo>
                  <a:pt x="1305" y="153"/>
                </a:lnTo>
                <a:lnTo>
                  <a:pt x="1288" y="148"/>
                </a:lnTo>
                <a:lnTo>
                  <a:pt x="1264" y="142"/>
                </a:lnTo>
                <a:lnTo>
                  <a:pt x="1246" y="136"/>
                </a:lnTo>
                <a:lnTo>
                  <a:pt x="1228" y="130"/>
                </a:lnTo>
                <a:lnTo>
                  <a:pt x="1205" y="118"/>
                </a:lnTo>
                <a:lnTo>
                  <a:pt x="1187" y="112"/>
                </a:lnTo>
                <a:lnTo>
                  <a:pt x="1175" y="106"/>
                </a:lnTo>
                <a:lnTo>
                  <a:pt x="1157" y="106"/>
                </a:lnTo>
                <a:lnTo>
                  <a:pt x="1139" y="100"/>
                </a:lnTo>
                <a:lnTo>
                  <a:pt x="1122" y="94"/>
                </a:lnTo>
                <a:lnTo>
                  <a:pt x="1110" y="88"/>
                </a:lnTo>
                <a:lnTo>
                  <a:pt x="1092" y="82"/>
                </a:lnTo>
                <a:lnTo>
                  <a:pt x="1080" y="77"/>
                </a:lnTo>
                <a:lnTo>
                  <a:pt x="1062" y="77"/>
                </a:lnTo>
                <a:lnTo>
                  <a:pt x="1050" y="71"/>
                </a:lnTo>
                <a:lnTo>
                  <a:pt x="1033" y="65"/>
                </a:lnTo>
                <a:lnTo>
                  <a:pt x="1021" y="65"/>
                </a:lnTo>
                <a:lnTo>
                  <a:pt x="1009" y="59"/>
                </a:lnTo>
                <a:lnTo>
                  <a:pt x="997" y="53"/>
                </a:lnTo>
                <a:lnTo>
                  <a:pt x="985" y="53"/>
                </a:lnTo>
                <a:lnTo>
                  <a:pt x="973" y="47"/>
                </a:lnTo>
                <a:lnTo>
                  <a:pt x="961" y="47"/>
                </a:lnTo>
                <a:lnTo>
                  <a:pt x="949" y="41"/>
                </a:lnTo>
                <a:lnTo>
                  <a:pt x="938" y="41"/>
                </a:lnTo>
                <a:lnTo>
                  <a:pt x="926" y="35"/>
                </a:lnTo>
                <a:lnTo>
                  <a:pt x="914" y="35"/>
                </a:lnTo>
                <a:lnTo>
                  <a:pt x="908" y="29"/>
                </a:lnTo>
                <a:lnTo>
                  <a:pt x="896" y="29"/>
                </a:lnTo>
                <a:lnTo>
                  <a:pt x="884" y="29"/>
                </a:lnTo>
                <a:lnTo>
                  <a:pt x="878" y="23"/>
                </a:lnTo>
                <a:lnTo>
                  <a:pt x="866" y="23"/>
                </a:lnTo>
                <a:lnTo>
                  <a:pt x="855" y="23"/>
                </a:lnTo>
                <a:lnTo>
                  <a:pt x="849" y="17"/>
                </a:lnTo>
                <a:lnTo>
                  <a:pt x="837" y="17"/>
                </a:lnTo>
                <a:lnTo>
                  <a:pt x="831" y="17"/>
                </a:lnTo>
                <a:lnTo>
                  <a:pt x="819" y="17"/>
                </a:lnTo>
                <a:lnTo>
                  <a:pt x="813" y="12"/>
                </a:lnTo>
                <a:lnTo>
                  <a:pt x="807" y="12"/>
                </a:lnTo>
                <a:lnTo>
                  <a:pt x="795" y="12"/>
                </a:lnTo>
                <a:lnTo>
                  <a:pt x="789" y="12"/>
                </a:lnTo>
                <a:lnTo>
                  <a:pt x="783" y="12"/>
                </a:lnTo>
                <a:lnTo>
                  <a:pt x="772" y="6"/>
                </a:lnTo>
                <a:lnTo>
                  <a:pt x="766" y="6"/>
                </a:lnTo>
                <a:lnTo>
                  <a:pt x="760" y="6"/>
                </a:lnTo>
                <a:lnTo>
                  <a:pt x="754" y="6"/>
                </a:lnTo>
                <a:lnTo>
                  <a:pt x="742" y="6"/>
                </a:lnTo>
                <a:lnTo>
                  <a:pt x="736" y="6"/>
                </a:lnTo>
                <a:lnTo>
                  <a:pt x="730" y="6"/>
                </a:lnTo>
                <a:lnTo>
                  <a:pt x="724" y="6"/>
                </a:lnTo>
                <a:lnTo>
                  <a:pt x="718" y="0"/>
                </a:lnTo>
                <a:lnTo>
                  <a:pt x="712" y="0"/>
                </a:lnTo>
                <a:lnTo>
                  <a:pt x="706" y="0"/>
                </a:lnTo>
                <a:lnTo>
                  <a:pt x="700" y="0"/>
                </a:lnTo>
                <a:lnTo>
                  <a:pt x="694" y="0"/>
                </a:lnTo>
                <a:lnTo>
                  <a:pt x="688" y="0"/>
                </a:lnTo>
                <a:lnTo>
                  <a:pt x="683" y="0"/>
                </a:lnTo>
                <a:lnTo>
                  <a:pt x="677" y="0"/>
                </a:lnTo>
                <a:lnTo>
                  <a:pt x="671" y="0"/>
                </a:lnTo>
                <a:lnTo>
                  <a:pt x="665" y="0"/>
                </a:lnTo>
                <a:lnTo>
                  <a:pt x="659" y="0"/>
                </a:lnTo>
                <a:lnTo>
                  <a:pt x="653" y="0"/>
                </a:lnTo>
                <a:lnTo>
                  <a:pt x="647" y="0"/>
                </a:lnTo>
                <a:lnTo>
                  <a:pt x="641" y="0"/>
                </a:lnTo>
                <a:lnTo>
                  <a:pt x="635" y="0"/>
                </a:lnTo>
                <a:lnTo>
                  <a:pt x="629" y="0"/>
                </a:lnTo>
                <a:lnTo>
                  <a:pt x="623" y="0"/>
                </a:lnTo>
                <a:lnTo>
                  <a:pt x="617" y="6"/>
                </a:lnTo>
                <a:lnTo>
                  <a:pt x="611" y="6"/>
                </a:lnTo>
                <a:lnTo>
                  <a:pt x="605" y="6"/>
                </a:lnTo>
                <a:lnTo>
                  <a:pt x="599" y="6"/>
                </a:lnTo>
                <a:lnTo>
                  <a:pt x="594" y="6"/>
                </a:lnTo>
                <a:lnTo>
                  <a:pt x="588" y="6"/>
                </a:lnTo>
                <a:lnTo>
                  <a:pt x="582" y="6"/>
                </a:lnTo>
                <a:lnTo>
                  <a:pt x="576" y="6"/>
                </a:lnTo>
                <a:lnTo>
                  <a:pt x="570" y="6"/>
                </a:lnTo>
                <a:lnTo>
                  <a:pt x="570" y="12"/>
                </a:lnTo>
                <a:lnTo>
                  <a:pt x="564" y="12"/>
                </a:lnTo>
                <a:lnTo>
                  <a:pt x="558" y="12"/>
                </a:lnTo>
                <a:lnTo>
                  <a:pt x="552" y="12"/>
                </a:lnTo>
                <a:lnTo>
                  <a:pt x="546" y="12"/>
                </a:lnTo>
                <a:lnTo>
                  <a:pt x="540" y="12"/>
                </a:lnTo>
                <a:lnTo>
                  <a:pt x="534" y="17"/>
                </a:lnTo>
                <a:lnTo>
                  <a:pt x="528" y="17"/>
                </a:lnTo>
                <a:lnTo>
                  <a:pt x="522" y="17"/>
                </a:lnTo>
                <a:lnTo>
                  <a:pt x="516" y="17"/>
                </a:lnTo>
                <a:lnTo>
                  <a:pt x="510" y="23"/>
                </a:lnTo>
                <a:lnTo>
                  <a:pt x="505" y="23"/>
                </a:lnTo>
                <a:lnTo>
                  <a:pt x="499" y="23"/>
                </a:lnTo>
                <a:lnTo>
                  <a:pt x="493" y="29"/>
                </a:lnTo>
                <a:lnTo>
                  <a:pt x="487" y="29"/>
                </a:lnTo>
                <a:lnTo>
                  <a:pt x="481" y="29"/>
                </a:lnTo>
                <a:lnTo>
                  <a:pt x="475" y="29"/>
                </a:lnTo>
                <a:lnTo>
                  <a:pt x="475" y="35"/>
                </a:lnTo>
                <a:lnTo>
                  <a:pt x="469" y="35"/>
                </a:lnTo>
                <a:lnTo>
                  <a:pt x="463" y="35"/>
                </a:lnTo>
                <a:lnTo>
                  <a:pt x="457" y="41"/>
                </a:lnTo>
                <a:lnTo>
                  <a:pt x="451" y="41"/>
                </a:lnTo>
                <a:lnTo>
                  <a:pt x="445" y="41"/>
                </a:lnTo>
                <a:lnTo>
                  <a:pt x="445" y="47"/>
                </a:lnTo>
                <a:lnTo>
                  <a:pt x="439" y="47"/>
                </a:lnTo>
                <a:lnTo>
                  <a:pt x="433" y="47"/>
                </a:lnTo>
                <a:lnTo>
                  <a:pt x="427" y="53"/>
                </a:lnTo>
                <a:lnTo>
                  <a:pt x="422" y="53"/>
                </a:lnTo>
                <a:lnTo>
                  <a:pt x="416" y="59"/>
                </a:lnTo>
                <a:lnTo>
                  <a:pt x="410" y="59"/>
                </a:lnTo>
                <a:lnTo>
                  <a:pt x="410" y="65"/>
                </a:lnTo>
                <a:lnTo>
                  <a:pt x="404" y="65"/>
                </a:lnTo>
                <a:lnTo>
                  <a:pt x="398" y="65"/>
                </a:lnTo>
                <a:lnTo>
                  <a:pt x="398" y="71"/>
                </a:lnTo>
                <a:lnTo>
                  <a:pt x="392" y="71"/>
                </a:lnTo>
                <a:lnTo>
                  <a:pt x="386" y="71"/>
                </a:lnTo>
                <a:lnTo>
                  <a:pt x="386" y="77"/>
                </a:lnTo>
                <a:lnTo>
                  <a:pt x="380" y="77"/>
                </a:lnTo>
                <a:lnTo>
                  <a:pt x="374" y="82"/>
                </a:lnTo>
                <a:lnTo>
                  <a:pt x="368" y="82"/>
                </a:lnTo>
                <a:lnTo>
                  <a:pt x="368" y="88"/>
                </a:lnTo>
                <a:lnTo>
                  <a:pt x="362" y="88"/>
                </a:lnTo>
                <a:lnTo>
                  <a:pt x="356" y="94"/>
                </a:lnTo>
                <a:lnTo>
                  <a:pt x="350" y="94"/>
                </a:lnTo>
                <a:lnTo>
                  <a:pt x="350" y="100"/>
                </a:lnTo>
                <a:lnTo>
                  <a:pt x="344" y="100"/>
                </a:lnTo>
                <a:lnTo>
                  <a:pt x="338" y="106"/>
                </a:lnTo>
                <a:lnTo>
                  <a:pt x="333" y="106"/>
                </a:lnTo>
                <a:lnTo>
                  <a:pt x="333" y="112"/>
                </a:lnTo>
                <a:lnTo>
                  <a:pt x="327" y="112"/>
                </a:lnTo>
                <a:lnTo>
                  <a:pt x="327" y="118"/>
                </a:lnTo>
                <a:lnTo>
                  <a:pt x="321" y="118"/>
                </a:lnTo>
                <a:lnTo>
                  <a:pt x="321" y="124"/>
                </a:lnTo>
                <a:lnTo>
                  <a:pt x="315" y="124"/>
                </a:lnTo>
                <a:lnTo>
                  <a:pt x="309" y="124"/>
                </a:lnTo>
                <a:lnTo>
                  <a:pt x="309" y="130"/>
                </a:lnTo>
                <a:lnTo>
                  <a:pt x="303" y="130"/>
                </a:lnTo>
                <a:lnTo>
                  <a:pt x="303" y="136"/>
                </a:lnTo>
                <a:lnTo>
                  <a:pt x="297" y="136"/>
                </a:lnTo>
                <a:lnTo>
                  <a:pt x="297" y="142"/>
                </a:lnTo>
                <a:lnTo>
                  <a:pt x="291" y="142"/>
                </a:lnTo>
                <a:lnTo>
                  <a:pt x="291" y="148"/>
                </a:lnTo>
                <a:lnTo>
                  <a:pt x="285" y="148"/>
                </a:lnTo>
                <a:lnTo>
                  <a:pt x="285" y="153"/>
                </a:lnTo>
                <a:lnTo>
                  <a:pt x="279" y="153"/>
                </a:lnTo>
                <a:lnTo>
                  <a:pt x="279" y="159"/>
                </a:lnTo>
                <a:lnTo>
                  <a:pt x="273" y="159"/>
                </a:lnTo>
                <a:lnTo>
                  <a:pt x="273" y="165"/>
                </a:lnTo>
                <a:lnTo>
                  <a:pt x="267" y="165"/>
                </a:lnTo>
                <a:lnTo>
                  <a:pt x="267" y="171"/>
                </a:lnTo>
                <a:lnTo>
                  <a:pt x="261" y="171"/>
                </a:lnTo>
                <a:lnTo>
                  <a:pt x="261" y="177"/>
                </a:lnTo>
                <a:lnTo>
                  <a:pt x="255" y="177"/>
                </a:lnTo>
                <a:lnTo>
                  <a:pt x="255" y="183"/>
                </a:lnTo>
                <a:lnTo>
                  <a:pt x="249" y="183"/>
                </a:lnTo>
                <a:lnTo>
                  <a:pt x="249" y="189"/>
                </a:lnTo>
                <a:lnTo>
                  <a:pt x="244" y="189"/>
                </a:lnTo>
                <a:lnTo>
                  <a:pt x="244" y="195"/>
                </a:lnTo>
                <a:lnTo>
                  <a:pt x="238" y="195"/>
                </a:lnTo>
                <a:lnTo>
                  <a:pt x="238" y="201"/>
                </a:lnTo>
                <a:lnTo>
                  <a:pt x="232" y="201"/>
                </a:lnTo>
                <a:lnTo>
                  <a:pt x="232" y="207"/>
                </a:lnTo>
                <a:lnTo>
                  <a:pt x="226" y="207"/>
                </a:lnTo>
                <a:lnTo>
                  <a:pt x="226" y="213"/>
                </a:lnTo>
                <a:lnTo>
                  <a:pt x="220" y="218"/>
                </a:lnTo>
                <a:lnTo>
                  <a:pt x="220" y="224"/>
                </a:lnTo>
                <a:lnTo>
                  <a:pt x="214" y="224"/>
                </a:lnTo>
                <a:lnTo>
                  <a:pt x="214" y="230"/>
                </a:lnTo>
                <a:lnTo>
                  <a:pt x="208" y="230"/>
                </a:lnTo>
                <a:lnTo>
                  <a:pt x="208" y="236"/>
                </a:lnTo>
                <a:lnTo>
                  <a:pt x="202" y="236"/>
                </a:lnTo>
                <a:lnTo>
                  <a:pt x="202" y="242"/>
                </a:lnTo>
                <a:lnTo>
                  <a:pt x="196" y="242"/>
                </a:lnTo>
                <a:lnTo>
                  <a:pt x="196" y="248"/>
                </a:lnTo>
                <a:lnTo>
                  <a:pt x="190" y="254"/>
                </a:lnTo>
                <a:lnTo>
                  <a:pt x="143" y="325"/>
                </a:lnTo>
                <a:lnTo>
                  <a:pt x="113" y="378"/>
                </a:lnTo>
                <a:lnTo>
                  <a:pt x="89" y="414"/>
                </a:lnTo>
                <a:lnTo>
                  <a:pt x="83" y="431"/>
                </a:lnTo>
                <a:lnTo>
                  <a:pt x="72" y="455"/>
                </a:lnTo>
                <a:lnTo>
                  <a:pt x="48" y="496"/>
                </a:lnTo>
                <a:lnTo>
                  <a:pt x="12" y="579"/>
                </a:lnTo>
                <a:lnTo>
                  <a:pt x="0" y="609"/>
                </a:lnTo>
              </a:path>
            </a:pathLst>
          </a:custGeom>
          <a:noFill/>
          <a:ln w="7938"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491" name="Freeform 59"/>
          <p:cNvSpPr>
            <a:spLocks/>
          </p:cNvSpPr>
          <p:nvPr/>
        </p:nvSpPr>
        <p:spPr bwMode="auto">
          <a:xfrm>
            <a:off x="823913" y="2151063"/>
            <a:ext cx="3795712" cy="863600"/>
          </a:xfrm>
          <a:custGeom>
            <a:avLst/>
            <a:gdLst>
              <a:gd name="T0" fmla="*/ 2147483647 w 2391"/>
              <a:gd name="T1" fmla="*/ 2147483647 h 544"/>
              <a:gd name="T2" fmla="*/ 2147483647 w 2391"/>
              <a:gd name="T3" fmla="*/ 2147483647 h 544"/>
              <a:gd name="T4" fmla="*/ 2147483647 w 2391"/>
              <a:gd name="T5" fmla="*/ 2147483647 h 544"/>
              <a:gd name="T6" fmla="*/ 2147483647 w 2391"/>
              <a:gd name="T7" fmla="*/ 2147483647 h 544"/>
              <a:gd name="T8" fmla="*/ 2147483647 w 2391"/>
              <a:gd name="T9" fmla="*/ 2147483647 h 544"/>
              <a:gd name="T10" fmla="*/ 2147483647 w 2391"/>
              <a:gd name="T11" fmla="*/ 2147483647 h 544"/>
              <a:gd name="T12" fmla="*/ 2147483647 w 2391"/>
              <a:gd name="T13" fmla="*/ 2147483647 h 544"/>
              <a:gd name="T14" fmla="*/ 2147483647 w 2391"/>
              <a:gd name="T15" fmla="*/ 2147483647 h 544"/>
              <a:gd name="T16" fmla="*/ 2147483647 w 2391"/>
              <a:gd name="T17" fmla="*/ 2147483647 h 544"/>
              <a:gd name="T18" fmla="*/ 2147483647 w 2391"/>
              <a:gd name="T19" fmla="*/ 2147483647 h 544"/>
              <a:gd name="T20" fmla="*/ 2147483647 w 2391"/>
              <a:gd name="T21" fmla="*/ 2147483647 h 544"/>
              <a:gd name="T22" fmla="*/ 2147483647 w 2391"/>
              <a:gd name="T23" fmla="*/ 2147483647 h 544"/>
              <a:gd name="T24" fmla="*/ 2147483647 w 2391"/>
              <a:gd name="T25" fmla="*/ 2147483647 h 544"/>
              <a:gd name="T26" fmla="*/ 2147483647 w 2391"/>
              <a:gd name="T27" fmla="*/ 2147483647 h 544"/>
              <a:gd name="T28" fmla="*/ 2147483647 w 2391"/>
              <a:gd name="T29" fmla="*/ 2147483647 h 544"/>
              <a:gd name="T30" fmla="*/ 2147483647 w 2391"/>
              <a:gd name="T31" fmla="*/ 2147483647 h 544"/>
              <a:gd name="T32" fmla="*/ 2147483647 w 2391"/>
              <a:gd name="T33" fmla="*/ 2147483647 h 544"/>
              <a:gd name="T34" fmla="*/ 2147483647 w 2391"/>
              <a:gd name="T35" fmla="*/ 2147483647 h 544"/>
              <a:gd name="T36" fmla="*/ 2147483647 w 2391"/>
              <a:gd name="T37" fmla="*/ 2147483647 h 544"/>
              <a:gd name="T38" fmla="*/ 2147483647 w 2391"/>
              <a:gd name="T39" fmla="*/ 2147483647 h 544"/>
              <a:gd name="T40" fmla="*/ 2147483647 w 2391"/>
              <a:gd name="T41" fmla="*/ 2147483647 h 544"/>
              <a:gd name="T42" fmla="*/ 2147483647 w 2391"/>
              <a:gd name="T43" fmla="*/ 0 h 544"/>
              <a:gd name="T44" fmla="*/ 2147483647 w 2391"/>
              <a:gd name="T45" fmla="*/ 0 h 544"/>
              <a:gd name="T46" fmla="*/ 2147483647 w 2391"/>
              <a:gd name="T47" fmla="*/ 0 h 544"/>
              <a:gd name="T48" fmla="*/ 2147483647 w 2391"/>
              <a:gd name="T49" fmla="*/ 0 h 544"/>
              <a:gd name="T50" fmla="*/ 2147483647 w 2391"/>
              <a:gd name="T51" fmla="*/ 0 h 544"/>
              <a:gd name="T52" fmla="*/ 2147483647 w 2391"/>
              <a:gd name="T53" fmla="*/ 0 h 544"/>
              <a:gd name="T54" fmla="*/ 2147483647 w 2391"/>
              <a:gd name="T55" fmla="*/ 2147483647 h 544"/>
              <a:gd name="T56" fmla="*/ 2147483647 w 2391"/>
              <a:gd name="T57" fmla="*/ 2147483647 h 544"/>
              <a:gd name="T58" fmla="*/ 2147483647 w 2391"/>
              <a:gd name="T59" fmla="*/ 2147483647 h 544"/>
              <a:gd name="T60" fmla="*/ 2147483647 w 2391"/>
              <a:gd name="T61" fmla="*/ 2147483647 h 544"/>
              <a:gd name="T62" fmla="*/ 2147483647 w 2391"/>
              <a:gd name="T63" fmla="*/ 2147483647 h 544"/>
              <a:gd name="T64" fmla="*/ 2147483647 w 2391"/>
              <a:gd name="T65" fmla="*/ 2147483647 h 544"/>
              <a:gd name="T66" fmla="*/ 2147483647 w 2391"/>
              <a:gd name="T67" fmla="*/ 2147483647 h 544"/>
              <a:gd name="T68" fmla="*/ 2147483647 w 2391"/>
              <a:gd name="T69" fmla="*/ 2147483647 h 544"/>
              <a:gd name="T70" fmla="*/ 2147483647 w 2391"/>
              <a:gd name="T71" fmla="*/ 2147483647 h 544"/>
              <a:gd name="T72" fmla="*/ 2147483647 w 2391"/>
              <a:gd name="T73" fmla="*/ 2147483647 h 544"/>
              <a:gd name="T74" fmla="*/ 2147483647 w 2391"/>
              <a:gd name="T75" fmla="*/ 2147483647 h 544"/>
              <a:gd name="T76" fmla="*/ 2147483647 w 2391"/>
              <a:gd name="T77" fmla="*/ 2147483647 h 544"/>
              <a:gd name="T78" fmla="*/ 2147483647 w 2391"/>
              <a:gd name="T79" fmla="*/ 2147483647 h 544"/>
              <a:gd name="T80" fmla="*/ 2147483647 w 2391"/>
              <a:gd name="T81" fmla="*/ 2147483647 h 544"/>
              <a:gd name="T82" fmla="*/ 2147483647 w 2391"/>
              <a:gd name="T83" fmla="*/ 2147483647 h 544"/>
              <a:gd name="T84" fmla="*/ 2147483647 w 2391"/>
              <a:gd name="T85" fmla="*/ 2147483647 h 544"/>
              <a:gd name="T86" fmla="*/ 2147483647 w 2391"/>
              <a:gd name="T87" fmla="*/ 2147483647 h 544"/>
              <a:gd name="T88" fmla="*/ 2147483647 w 2391"/>
              <a:gd name="T89" fmla="*/ 2147483647 h 544"/>
              <a:gd name="T90" fmla="*/ 2147483647 w 2391"/>
              <a:gd name="T91" fmla="*/ 2147483647 h 544"/>
              <a:gd name="T92" fmla="*/ 2147483647 w 2391"/>
              <a:gd name="T93" fmla="*/ 2147483647 h 544"/>
              <a:gd name="T94" fmla="*/ 2147483647 w 2391"/>
              <a:gd name="T95" fmla="*/ 2147483647 h 544"/>
              <a:gd name="T96" fmla="*/ 2147483647 w 2391"/>
              <a:gd name="T97" fmla="*/ 2147483647 h 544"/>
              <a:gd name="T98" fmla="*/ 2147483647 w 2391"/>
              <a:gd name="T99" fmla="*/ 2147483647 h 544"/>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2391"/>
              <a:gd name="T151" fmla="*/ 0 h 544"/>
              <a:gd name="T152" fmla="*/ 2391 w 2391"/>
              <a:gd name="T153" fmla="*/ 544 h 544"/>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2391" h="544">
                <a:moveTo>
                  <a:pt x="2391" y="455"/>
                </a:moveTo>
                <a:lnTo>
                  <a:pt x="2320" y="443"/>
                </a:lnTo>
                <a:lnTo>
                  <a:pt x="2255" y="431"/>
                </a:lnTo>
                <a:lnTo>
                  <a:pt x="2195" y="420"/>
                </a:lnTo>
                <a:lnTo>
                  <a:pt x="2136" y="408"/>
                </a:lnTo>
                <a:lnTo>
                  <a:pt x="2083" y="396"/>
                </a:lnTo>
                <a:lnTo>
                  <a:pt x="2029" y="390"/>
                </a:lnTo>
                <a:lnTo>
                  <a:pt x="1982" y="378"/>
                </a:lnTo>
                <a:lnTo>
                  <a:pt x="1934" y="366"/>
                </a:lnTo>
                <a:lnTo>
                  <a:pt x="1887" y="355"/>
                </a:lnTo>
                <a:lnTo>
                  <a:pt x="1845" y="343"/>
                </a:lnTo>
                <a:lnTo>
                  <a:pt x="1804" y="337"/>
                </a:lnTo>
                <a:lnTo>
                  <a:pt x="1762" y="325"/>
                </a:lnTo>
                <a:lnTo>
                  <a:pt x="1727" y="313"/>
                </a:lnTo>
                <a:lnTo>
                  <a:pt x="1691" y="301"/>
                </a:lnTo>
                <a:lnTo>
                  <a:pt x="1655" y="295"/>
                </a:lnTo>
                <a:lnTo>
                  <a:pt x="1620" y="284"/>
                </a:lnTo>
                <a:lnTo>
                  <a:pt x="1590" y="278"/>
                </a:lnTo>
                <a:lnTo>
                  <a:pt x="1561" y="266"/>
                </a:lnTo>
                <a:lnTo>
                  <a:pt x="1531" y="254"/>
                </a:lnTo>
                <a:lnTo>
                  <a:pt x="1501" y="248"/>
                </a:lnTo>
                <a:lnTo>
                  <a:pt x="1472" y="236"/>
                </a:lnTo>
                <a:lnTo>
                  <a:pt x="1448" y="230"/>
                </a:lnTo>
                <a:lnTo>
                  <a:pt x="1424" y="224"/>
                </a:lnTo>
                <a:lnTo>
                  <a:pt x="1394" y="213"/>
                </a:lnTo>
                <a:lnTo>
                  <a:pt x="1371" y="207"/>
                </a:lnTo>
                <a:lnTo>
                  <a:pt x="1347" y="195"/>
                </a:lnTo>
                <a:lnTo>
                  <a:pt x="1329" y="189"/>
                </a:lnTo>
                <a:lnTo>
                  <a:pt x="1305" y="183"/>
                </a:lnTo>
                <a:lnTo>
                  <a:pt x="1288" y="177"/>
                </a:lnTo>
                <a:lnTo>
                  <a:pt x="1264" y="171"/>
                </a:lnTo>
                <a:lnTo>
                  <a:pt x="1246" y="159"/>
                </a:lnTo>
                <a:lnTo>
                  <a:pt x="1228" y="153"/>
                </a:lnTo>
                <a:lnTo>
                  <a:pt x="1205" y="148"/>
                </a:lnTo>
                <a:lnTo>
                  <a:pt x="1187" y="142"/>
                </a:lnTo>
                <a:lnTo>
                  <a:pt x="1175" y="136"/>
                </a:lnTo>
                <a:lnTo>
                  <a:pt x="1157" y="130"/>
                </a:lnTo>
                <a:lnTo>
                  <a:pt x="1139" y="124"/>
                </a:lnTo>
                <a:lnTo>
                  <a:pt x="1122" y="118"/>
                </a:lnTo>
                <a:lnTo>
                  <a:pt x="1110" y="112"/>
                </a:lnTo>
                <a:lnTo>
                  <a:pt x="1092" y="112"/>
                </a:lnTo>
                <a:lnTo>
                  <a:pt x="1080" y="106"/>
                </a:lnTo>
                <a:lnTo>
                  <a:pt x="1062" y="100"/>
                </a:lnTo>
                <a:lnTo>
                  <a:pt x="1050" y="94"/>
                </a:lnTo>
                <a:lnTo>
                  <a:pt x="1033" y="88"/>
                </a:lnTo>
                <a:lnTo>
                  <a:pt x="1021" y="88"/>
                </a:lnTo>
                <a:lnTo>
                  <a:pt x="1009" y="83"/>
                </a:lnTo>
                <a:lnTo>
                  <a:pt x="997" y="77"/>
                </a:lnTo>
                <a:lnTo>
                  <a:pt x="985" y="77"/>
                </a:lnTo>
                <a:lnTo>
                  <a:pt x="973" y="71"/>
                </a:lnTo>
                <a:lnTo>
                  <a:pt x="961" y="65"/>
                </a:lnTo>
                <a:lnTo>
                  <a:pt x="949" y="65"/>
                </a:lnTo>
                <a:lnTo>
                  <a:pt x="938" y="59"/>
                </a:lnTo>
                <a:lnTo>
                  <a:pt x="926" y="59"/>
                </a:lnTo>
                <a:lnTo>
                  <a:pt x="914" y="53"/>
                </a:lnTo>
                <a:lnTo>
                  <a:pt x="908" y="53"/>
                </a:lnTo>
                <a:lnTo>
                  <a:pt x="896" y="47"/>
                </a:lnTo>
                <a:lnTo>
                  <a:pt x="884" y="47"/>
                </a:lnTo>
                <a:lnTo>
                  <a:pt x="878" y="41"/>
                </a:lnTo>
                <a:lnTo>
                  <a:pt x="866" y="41"/>
                </a:lnTo>
                <a:lnTo>
                  <a:pt x="855" y="35"/>
                </a:lnTo>
                <a:lnTo>
                  <a:pt x="849" y="35"/>
                </a:lnTo>
                <a:lnTo>
                  <a:pt x="837" y="35"/>
                </a:lnTo>
                <a:lnTo>
                  <a:pt x="831" y="29"/>
                </a:lnTo>
                <a:lnTo>
                  <a:pt x="819" y="29"/>
                </a:lnTo>
                <a:lnTo>
                  <a:pt x="813" y="29"/>
                </a:lnTo>
                <a:lnTo>
                  <a:pt x="807" y="23"/>
                </a:lnTo>
                <a:lnTo>
                  <a:pt x="795" y="23"/>
                </a:lnTo>
                <a:lnTo>
                  <a:pt x="789" y="23"/>
                </a:lnTo>
                <a:lnTo>
                  <a:pt x="783" y="17"/>
                </a:lnTo>
                <a:lnTo>
                  <a:pt x="772" y="17"/>
                </a:lnTo>
                <a:lnTo>
                  <a:pt x="766" y="17"/>
                </a:lnTo>
                <a:lnTo>
                  <a:pt x="760" y="17"/>
                </a:lnTo>
                <a:lnTo>
                  <a:pt x="754" y="12"/>
                </a:lnTo>
                <a:lnTo>
                  <a:pt x="742" y="12"/>
                </a:lnTo>
                <a:lnTo>
                  <a:pt x="736" y="12"/>
                </a:lnTo>
                <a:lnTo>
                  <a:pt x="730" y="12"/>
                </a:lnTo>
                <a:lnTo>
                  <a:pt x="724" y="12"/>
                </a:lnTo>
                <a:lnTo>
                  <a:pt x="718" y="12"/>
                </a:lnTo>
                <a:lnTo>
                  <a:pt x="712" y="6"/>
                </a:lnTo>
                <a:lnTo>
                  <a:pt x="706" y="6"/>
                </a:lnTo>
                <a:lnTo>
                  <a:pt x="700" y="6"/>
                </a:lnTo>
                <a:lnTo>
                  <a:pt x="694" y="6"/>
                </a:lnTo>
                <a:lnTo>
                  <a:pt x="688" y="6"/>
                </a:lnTo>
                <a:lnTo>
                  <a:pt x="683" y="6"/>
                </a:lnTo>
                <a:lnTo>
                  <a:pt x="677" y="6"/>
                </a:lnTo>
                <a:lnTo>
                  <a:pt x="671" y="6"/>
                </a:lnTo>
                <a:lnTo>
                  <a:pt x="665" y="0"/>
                </a:lnTo>
                <a:lnTo>
                  <a:pt x="659" y="0"/>
                </a:lnTo>
                <a:lnTo>
                  <a:pt x="653" y="0"/>
                </a:lnTo>
                <a:lnTo>
                  <a:pt x="647" y="0"/>
                </a:lnTo>
                <a:lnTo>
                  <a:pt x="641" y="0"/>
                </a:lnTo>
                <a:lnTo>
                  <a:pt x="635" y="0"/>
                </a:lnTo>
                <a:lnTo>
                  <a:pt x="629" y="0"/>
                </a:lnTo>
                <a:lnTo>
                  <a:pt x="623" y="0"/>
                </a:lnTo>
                <a:lnTo>
                  <a:pt x="617" y="0"/>
                </a:lnTo>
                <a:lnTo>
                  <a:pt x="611" y="0"/>
                </a:lnTo>
                <a:lnTo>
                  <a:pt x="605" y="0"/>
                </a:lnTo>
                <a:lnTo>
                  <a:pt x="599" y="0"/>
                </a:lnTo>
                <a:lnTo>
                  <a:pt x="594" y="0"/>
                </a:lnTo>
                <a:lnTo>
                  <a:pt x="588" y="0"/>
                </a:lnTo>
                <a:lnTo>
                  <a:pt x="582" y="0"/>
                </a:lnTo>
                <a:lnTo>
                  <a:pt x="576" y="0"/>
                </a:lnTo>
                <a:lnTo>
                  <a:pt x="570" y="0"/>
                </a:lnTo>
                <a:lnTo>
                  <a:pt x="564" y="0"/>
                </a:lnTo>
                <a:lnTo>
                  <a:pt x="558" y="0"/>
                </a:lnTo>
                <a:lnTo>
                  <a:pt x="552" y="0"/>
                </a:lnTo>
                <a:lnTo>
                  <a:pt x="546" y="0"/>
                </a:lnTo>
                <a:lnTo>
                  <a:pt x="540" y="0"/>
                </a:lnTo>
                <a:lnTo>
                  <a:pt x="534" y="6"/>
                </a:lnTo>
                <a:lnTo>
                  <a:pt x="528" y="6"/>
                </a:lnTo>
                <a:lnTo>
                  <a:pt x="522" y="6"/>
                </a:lnTo>
                <a:lnTo>
                  <a:pt x="516" y="6"/>
                </a:lnTo>
                <a:lnTo>
                  <a:pt x="510" y="6"/>
                </a:lnTo>
                <a:lnTo>
                  <a:pt x="505" y="6"/>
                </a:lnTo>
                <a:lnTo>
                  <a:pt x="499" y="6"/>
                </a:lnTo>
                <a:lnTo>
                  <a:pt x="499" y="12"/>
                </a:lnTo>
                <a:lnTo>
                  <a:pt x="493" y="12"/>
                </a:lnTo>
                <a:lnTo>
                  <a:pt x="487" y="12"/>
                </a:lnTo>
                <a:lnTo>
                  <a:pt x="481" y="12"/>
                </a:lnTo>
                <a:lnTo>
                  <a:pt x="475" y="12"/>
                </a:lnTo>
                <a:lnTo>
                  <a:pt x="469" y="12"/>
                </a:lnTo>
                <a:lnTo>
                  <a:pt x="469" y="17"/>
                </a:lnTo>
                <a:lnTo>
                  <a:pt x="463" y="17"/>
                </a:lnTo>
                <a:lnTo>
                  <a:pt x="457" y="17"/>
                </a:lnTo>
                <a:lnTo>
                  <a:pt x="451" y="17"/>
                </a:lnTo>
                <a:lnTo>
                  <a:pt x="445" y="23"/>
                </a:lnTo>
                <a:lnTo>
                  <a:pt x="439" y="23"/>
                </a:lnTo>
                <a:lnTo>
                  <a:pt x="433" y="23"/>
                </a:lnTo>
                <a:lnTo>
                  <a:pt x="427" y="29"/>
                </a:lnTo>
                <a:lnTo>
                  <a:pt x="422" y="29"/>
                </a:lnTo>
                <a:lnTo>
                  <a:pt x="416" y="29"/>
                </a:lnTo>
                <a:lnTo>
                  <a:pt x="416" y="35"/>
                </a:lnTo>
                <a:lnTo>
                  <a:pt x="410" y="35"/>
                </a:lnTo>
                <a:lnTo>
                  <a:pt x="404" y="35"/>
                </a:lnTo>
                <a:lnTo>
                  <a:pt x="398" y="41"/>
                </a:lnTo>
                <a:lnTo>
                  <a:pt x="392" y="41"/>
                </a:lnTo>
                <a:lnTo>
                  <a:pt x="386" y="41"/>
                </a:lnTo>
                <a:lnTo>
                  <a:pt x="386" y="47"/>
                </a:lnTo>
                <a:lnTo>
                  <a:pt x="380" y="47"/>
                </a:lnTo>
                <a:lnTo>
                  <a:pt x="374" y="47"/>
                </a:lnTo>
                <a:lnTo>
                  <a:pt x="374" y="53"/>
                </a:lnTo>
                <a:lnTo>
                  <a:pt x="368" y="53"/>
                </a:lnTo>
                <a:lnTo>
                  <a:pt x="362" y="53"/>
                </a:lnTo>
                <a:lnTo>
                  <a:pt x="362" y="59"/>
                </a:lnTo>
                <a:lnTo>
                  <a:pt x="356" y="59"/>
                </a:lnTo>
                <a:lnTo>
                  <a:pt x="350" y="59"/>
                </a:lnTo>
                <a:lnTo>
                  <a:pt x="350" y="65"/>
                </a:lnTo>
                <a:lnTo>
                  <a:pt x="344" y="65"/>
                </a:lnTo>
                <a:lnTo>
                  <a:pt x="344" y="71"/>
                </a:lnTo>
                <a:lnTo>
                  <a:pt x="338" y="71"/>
                </a:lnTo>
                <a:lnTo>
                  <a:pt x="333" y="71"/>
                </a:lnTo>
                <a:lnTo>
                  <a:pt x="333" y="77"/>
                </a:lnTo>
                <a:lnTo>
                  <a:pt x="327" y="77"/>
                </a:lnTo>
                <a:lnTo>
                  <a:pt x="321" y="83"/>
                </a:lnTo>
                <a:lnTo>
                  <a:pt x="315" y="83"/>
                </a:lnTo>
                <a:lnTo>
                  <a:pt x="315" y="88"/>
                </a:lnTo>
                <a:lnTo>
                  <a:pt x="309" y="88"/>
                </a:lnTo>
                <a:lnTo>
                  <a:pt x="309" y="94"/>
                </a:lnTo>
                <a:lnTo>
                  <a:pt x="303" y="94"/>
                </a:lnTo>
                <a:lnTo>
                  <a:pt x="297" y="94"/>
                </a:lnTo>
                <a:lnTo>
                  <a:pt x="297" y="100"/>
                </a:lnTo>
                <a:lnTo>
                  <a:pt x="291" y="100"/>
                </a:lnTo>
                <a:lnTo>
                  <a:pt x="291" y="106"/>
                </a:lnTo>
                <a:lnTo>
                  <a:pt x="285" y="106"/>
                </a:lnTo>
                <a:lnTo>
                  <a:pt x="285" y="112"/>
                </a:lnTo>
                <a:lnTo>
                  <a:pt x="279" y="112"/>
                </a:lnTo>
                <a:lnTo>
                  <a:pt x="273" y="118"/>
                </a:lnTo>
                <a:lnTo>
                  <a:pt x="267" y="118"/>
                </a:lnTo>
                <a:lnTo>
                  <a:pt x="267" y="124"/>
                </a:lnTo>
                <a:lnTo>
                  <a:pt x="261" y="124"/>
                </a:lnTo>
                <a:lnTo>
                  <a:pt x="261" y="130"/>
                </a:lnTo>
                <a:lnTo>
                  <a:pt x="255" y="130"/>
                </a:lnTo>
                <a:lnTo>
                  <a:pt x="255" y="136"/>
                </a:lnTo>
                <a:lnTo>
                  <a:pt x="249" y="136"/>
                </a:lnTo>
                <a:lnTo>
                  <a:pt x="249" y="142"/>
                </a:lnTo>
                <a:lnTo>
                  <a:pt x="244" y="142"/>
                </a:lnTo>
                <a:lnTo>
                  <a:pt x="244" y="148"/>
                </a:lnTo>
                <a:lnTo>
                  <a:pt x="238" y="148"/>
                </a:lnTo>
                <a:lnTo>
                  <a:pt x="238" y="153"/>
                </a:lnTo>
                <a:lnTo>
                  <a:pt x="232" y="153"/>
                </a:lnTo>
                <a:lnTo>
                  <a:pt x="232" y="159"/>
                </a:lnTo>
                <a:lnTo>
                  <a:pt x="226" y="159"/>
                </a:lnTo>
                <a:lnTo>
                  <a:pt x="226" y="165"/>
                </a:lnTo>
                <a:lnTo>
                  <a:pt x="220" y="165"/>
                </a:lnTo>
                <a:lnTo>
                  <a:pt x="220" y="171"/>
                </a:lnTo>
                <a:lnTo>
                  <a:pt x="214" y="171"/>
                </a:lnTo>
                <a:lnTo>
                  <a:pt x="214" y="177"/>
                </a:lnTo>
                <a:lnTo>
                  <a:pt x="208" y="177"/>
                </a:lnTo>
                <a:lnTo>
                  <a:pt x="208" y="183"/>
                </a:lnTo>
                <a:lnTo>
                  <a:pt x="208" y="189"/>
                </a:lnTo>
                <a:lnTo>
                  <a:pt x="202" y="189"/>
                </a:lnTo>
                <a:lnTo>
                  <a:pt x="202" y="195"/>
                </a:lnTo>
                <a:lnTo>
                  <a:pt x="196" y="195"/>
                </a:lnTo>
                <a:lnTo>
                  <a:pt x="190" y="201"/>
                </a:lnTo>
                <a:lnTo>
                  <a:pt x="143" y="272"/>
                </a:lnTo>
                <a:lnTo>
                  <a:pt x="113" y="319"/>
                </a:lnTo>
                <a:lnTo>
                  <a:pt x="89" y="355"/>
                </a:lnTo>
                <a:lnTo>
                  <a:pt x="83" y="366"/>
                </a:lnTo>
                <a:lnTo>
                  <a:pt x="72" y="390"/>
                </a:lnTo>
                <a:lnTo>
                  <a:pt x="48" y="431"/>
                </a:lnTo>
                <a:lnTo>
                  <a:pt x="12" y="514"/>
                </a:lnTo>
                <a:lnTo>
                  <a:pt x="0" y="544"/>
                </a:lnTo>
              </a:path>
            </a:pathLst>
          </a:custGeom>
          <a:noFill/>
          <a:ln w="7938"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492" name="Rectangle 60"/>
          <p:cNvSpPr>
            <a:spLocks noChangeArrowheads="1"/>
          </p:cNvSpPr>
          <p:nvPr/>
        </p:nvSpPr>
        <p:spPr bwMode="auto">
          <a:xfrm>
            <a:off x="555625" y="2957513"/>
            <a:ext cx="1270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algn="l" eaLnBrk="1" hangingPunct="1"/>
            <a:r>
              <a:rPr lang="en-US" altLang="en-US" sz="2000">
                <a:solidFill>
                  <a:srgbClr val="000000"/>
                </a:solidFill>
                <a:latin typeface="Times New Roman" panose="02020603050405020304" pitchFamily="18" charset="0"/>
              </a:rPr>
              <a:t>0</a:t>
            </a:r>
            <a:endParaRPr lang="en-US" altLang="en-US">
              <a:latin typeface="Times New Roman" panose="02020603050405020304" pitchFamily="18" charset="0"/>
            </a:endParaRPr>
          </a:p>
        </p:txBody>
      </p:sp>
      <p:sp>
        <p:nvSpPr>
          <p:cNvPr id="18493" name="Rectangle 61"/>
          <p:cNvSpPr>
            <a:spLocks noChangeArrowheads="1"/>
          </p:cNvSpPr>
          <p:nvPr/>
        </p:nvSpPr>
        <p:spPr bwMode="auto">
          <a:xfrm>
            <a:off x="346075" y="2459038"/>
            <a:ext cx="3175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algn="l" eaLnBrk="1" hangingPunct="1"/>
            <a:r>
              <a:rPr lang="en-US" altLang="en-US" sz="2000">
                <a:solidFill>
                  <a:srgbClr val="000000"/>
                </a:solidFill>
                <a:latin typeface="Times New Roman" panose="02020603050405020304" pitchFamily="18" charset="0"/>
              </a:rPr>
              <a:t>0.1</a:t>
            </a:r>
            <a:endParaRPr lang="en-US" altLang="en-US">
              <a:latin typeface="Times New Roman" panose="02020603050405020304" pitchFamily="18" charset="0"/>
            </a:endParaRPr>
          </a:p>
        </p:txBody>
      </p:sp>
      <p:sp>
        <p:nvSpPr>
          <p:cNvPr id="18494" name="Rectangle 62"/>
          <p:cNvSpPr>
            <a:spLocks noChangeArrowheads="1"/>
          </p:cNvSpPr>
          <p:nvPr/>
        </p:nvSpPr>
        <p:spPr bwMode="auto">
          <a:xfrm>
            <a:off x="346075" y="1971675"/>
            <a:ext cx="3175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algn="l" eaLnBrk="1" hangingPunct="1"/>
            <a:r>
              <a:rPr lang="en-US" altLang="en-US" sz="2000">
                <a:solidFill>
                  <a:srgbClr val="000000"/>
                </a:solidFill>
                <a:latin typeface="Times New Roman" panose="02020603050405020304" pitchFamily="18" charset="0"/>
              </a:rPr>
              <a:t>0.2</a:t>
            </a:r>
            <a:endParaRPr lang="en-US" altLang="en-US">
              <a:latin typeface="Times New Roman" panose="02020603050405020304" pitchFamily="18" charset="0"/>
            </a:endParaRPr>
          </a:p>
        </p:txBody>
      </p:sp>
      <p:sp>
        <p:nvSpPr>
          <p:cNvPr id="18495" name="Rectangle 63"/>
          <p:cNvSpPr>
            <a:spLocks noChangeArrowheads="1"/>
          </p:cNvSpPr>
          <p:nvPr/>
        </p:nvSpPr>
        <p:spPr bwMode="auto">
          <a:xfrm>
            <a:off x="346075" y="1476375"/>
            <a:ext cx="3175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algn="l" eaLnBrk="1" hangingPunct="1"/>
            <a:r>
              <a:rPr lang="en-US" altLang="en-US" sz="2000">
                <a:solidFill>
                  <a:srgbClr val="000000"/>
                </a:solidFill>
                <a:latin typeface="Times New Roman" panose="02020603050405020304" pitchFamily="18" charset="0"/>
              </a:rPr>
              <a:t>0.3</a:t>
            </a:r>
            <a:endParaRPr lang="en-US" altLang="en-US">
              <a:latin typeface="Times New Roman" panose="02020603050405020304" pitchFamily="18" charset="0"/>
            </a:endParaRPr>
          </a:p>
        </p:txBody>
      </p:sp>
      <p:sp>
        <p:nvSpPr>
          <p:cNvPr id="18496" name="Rectangle 64"/>
          <p:cNvSpPr>
            <a:spLocks noChangeArrowheads="1"/>
          </p:cNvSpPr>
          <p:nvPr/>
        </p:nvSpPr>
        <p:spPr bwMode="auto">
          <a:xfrm>
            <a:off x="346075" y="977900"/>
            <a:ext cx="3175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algn="l" eaLnBrk="1" hangingPunct="1"/>
            <a:r>
              <a:rPr lang="en-US" altLang="en-US" sz="2000">
                <a:solidFill>
                  <a:srgbClr val="000000"/>
                </a:solidFill>
                <a:latin typeface="Times New Roman" panose="02020603050405020304" pitchFamily="18" charset="0"/>
              </a:rPr>
              <a:t>0.4</a:t>
            </a:r>
            <a:endParaRPr lang="en-US" altLang="en-US">
              <a:latin typeface="Times New Roman" panose="02020603050405020304" pitchFamily="18" charset="0"/>
            </a:endParaRPr>
          </a:p>
        </p:txBody>
      </p:sp>
      <p:sp>
        <p:nvSpPr>
          <p:cNvPr id="18497" name="Rectangle 65"/>
          <p:cNvSpPr>
            <a:spLocks noChangeArrowheads="1"/>
          </p:cNvSpPr>
          <p:nvPr/>
        </p:nvSpPr>
        <p:spPr bwMode="auto">
          <a:xfrm>
            <a:off x="706438" y="3186113"/>
            <a:ext cx="1524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algn="l" eaLnBrk="1" hangingPunct="1"/>
            <a:r>
              <a:rPr lang="en-US" altLang="en-US" sz="2400">
                <a:solidFill>
                  <a:srgbClr val="000000"/>
                </a:solidFill>
                <a:latin typeface="Times New Roman" panose="02020603050405020304" pitchFamily="18" charset="0"/>
              </a:rPr>
              <a:t>0</a:t>
            </a:r>
            <a:endParaRPr lang="en-US" altLang="en-US">
              <a:latin typeface="Times New Roman" panose="02020603050405020304" pitchFamily="18" charset="0"/>
            </a:endParaRPr>
          </a:p>
        </p:txBody>
      </p:sp>
      <p:sp>
        <p:nvSpPr>
          <p:cNvPr id="18498" name="Rectangle 66"/>
          <p:cNvSpPr>
            <a:spLocks noChangeArrowheads="1"/>
          </p:cNvSpPr>
          <p:nvPr/>
        </p:nvSpPr>
        <p:spPr bwMode="auto">
          <a:xfrm>
            <a:off x="1617663" y="3186113"/>
            <a:ext cx="3810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algn="l" eaLnBrk="1" hangingPunct="1"/>
            <a:r>
              <a:rPr lang="en-US" altLang="en-US" sz="2400">
                <a:solidFill>
                  <a:srgbClr val="000000"/>
                </a:solidFill>
                <a:latin typeface="Times New Roman" panose="02020603050405020304" pitchFamily="18" charset="0"/>
              </a:rPr>
              <a:t>0.5</a:t>
            </a:r>
            <a:endParaRPr lang="en-US" altLang="en-US">
              <a:latin typeface="Times New Roman" panose="02020603050405020304" pitchFamily="18" charset="0"/>
            </a:endParaRPr>
          </a:p>
        </p:txBody>
      </p:sp>
      <p:sp>
        <p:nvSpPr>
          <p:cNvPr id="18499" name="Rectangle 67"/>
          <p:cNvSpPr>
            <a:spLocks noChangeArrowheads="1"/>
          </p:cNvSpPr>
          <p:nvPr/>
        </p:nvSpPr>
        <p:spPr bwMode="auto">
          <a:xfrm>
            <a:off x="2654300" y="3186113"/>
            <a:ext cx="1524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algn="l" eaLnBrk="1" hangingPunct="1"/>
            <a:r>
              <a:rPr lang="en-US" altLang="en-US" sz="2400">
                <a:solidFill>
                  <a:srgbClr val="000000"/>
                </a:solidFill>
                <a:latin typeface="Times New Roman" panose="02020603050405020304" pitchFamily="18" charset="0"/>
              </a:rPr>
              <a:t>1</a:t>
            </a:r>
            <a:endParaRPr lang="en-US" altLang="en-US">
              <a:latin typeface="Times New Roman" panose="02020603050405020304" pitchFamily="18" charset="0"/>
            </a:endParaRPr>
          </a:p>
        </p:txBody>
      </p:sp>
      <p:sp>
        <p:nvSpPr>
          <p:cNvPr id="18500" name="Rectangle 68"/>
          <p:cNvSpPr>
            <a:spLocks noChangeArrowheads="1"/>
          </p:cNvSpPr>
          <p:nvPr/>
        </p:nvSpPr>
        <p:spPr bwMode="auto">
          <a:xfrm>
            <a:off x="3568700" y="3186113"/>
            <a:ext cx="3810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algn="l" eaLnBrk="1" hangingPunct="1"/>
            <a:r>
              <a:rPr lang="en-US" altLang="en-US" sz="2400">
                <a:solidFill>
                  <a:srgbClr val="000000"/>
                </a:solidFill>
                <a:latin typeface="Times New Roman" panose="02020603050405020304" pitchFamily="18" charset="0"/>
              </a:rPr>
              <a:t>1.5</a:t>
            </a:r>
            <a:endParaRPr lang="en-US" altLang="en-US">
              <a:latin typeface="Times New Roman" panose="02020603050405020304" pitchFamily="18" charset="0"/>
            </a:endParaRPr>
          </a:p>
        </p:txBody>
      </p:sp>
      <p:sp>
        <p:nvSpPr>
          <p:cNvPr id="18501" name="Rectangle 69"/>
          <p:cNvSpPr>
            <a:spLocks noChangeArrowheads="1"/>
          </p:cNvSpPr>
          <p:nvPr/>
        </p:nvSpPr>
        <p:spPr bwMode="auto">
          <a:xfrm>
            <a:off x="4592638" y="3186113"/>
            <a:ext cx="1524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algn="l" eaLnBrk="1" hangingPunct="1"/>
            <a:r>
              <a:rPr lang="en-US" altLang="en-US" sz="2400">
                <a:solidFill>
                  <a:srgbClr val="000000"/>
                </a:solidFill>
                <a:latin typeface="Times New Roman" panose="02020603050405020304" pitchFamily="18" charset="0"/>
              </a:rPr>
              <a:t>2</a:t>
            </a:r>
            <a:endParaRPr lang="en-US" altLang="en-US">
              <a:latin typeface="Times New Roman" panose="02020603050405020304" pitchFamily="18" charset="0"/>
            </a:endParaRPr>
          </a:p>
        </p:txBody>
      </p:sp>
      <p:sp>
        <p:nvSpPr>
          <p:cNvPr id="18502" name="Freeform 70"/>
          <p:cNvSpPr>
            <a:spLocks noEditPoints="1"/>
          </p:cNvSpPr>
          <p:nvPr/>
        </p:nvSpPr>
        <p:spPr bwMode="auto">
          <a:xfrm>
            <a:off x="5334000" y="4471988"/>
            <a:ext cx="19050" cy="1662112"/>
          </a:xfrm>
          <a:custGeom>
            <a:avLst/>
            <a:gdLst>
              <a:gd name="T0" fmla="*/ 2147483647 w 60"/>
              <a:gd name="T1" fmla="*/ 2147483647 h 5312"/>
              <a:gd name="T2" fmla="*/ 2147483647 w 60"/>
              <a:gd name="T3" fmla="*/ 2147483647 h 5312"/>
              <a:gd name="T4" fmla="*/ 2147483647 w 60"/>
              <a:gd name="T5" fmla="*/ 2147483647 h 5312"/>
              <a:gd name="T6" fmla="*/ 2147483647 w 60"/>
              <a:gd name="T7" fmla="*/ 2147483647 h 5312"/>
              <a:gd name="T8" fmla="*/ 2147483647 w 60"/>
              <a:gd name="T9" fmla="*/ 2147483647 h 5312"/>
              <a:gd name="T10" fmla="*/ 2147483647 w 60"/>
              <a:gd name="T11" fmla="*/ 2147483647 h 5312"/>
              <a:gd name="T12" fmla="*/ 2147483647 w 60"/>
              <a:gd name="T13" fmla="*/ 2147483647 h 5312"/>
              <a:gd name="T14" fmla="*/ 2147483647 w 60"/>
              <a:gd name="T15" fmla="*/ 2147483647 h 5312"/>
              <a:gd name="T16" fmla="*/ 2147483647 w 60"/>
              <a:gd name="T17" fmla="*/ 2147483647 h 5312"/>
              <a:gd name="T18" fmla="*/ 2147483647 w 60"/>
              <a:gd name="T19" fmla="*/ 2147483647 h 5312"/>
              <a:gd name="T20" fmla="*/ 2147483647 w 60"/>
              <a:gd name="T21" fmla="*/ 2147483647 h 5312"/>
              <a:gd name="T22" fmla="*/ 2147483647 w 60"/>
              <a:gd name="T23" fmla="*/ 2147483647 h 5312"/>
              <a:gd name="T24" fmla="*/ 2147483647 w 60"/>
              <a:gd name="T25" fmla="*/ 2147483647 h 5312"/>
              <a:gd name="T26" fmla="*/ 2147483647 w 60"/>
              <a:gd name="T27" fmla="*/ 2147483647 h 5312"/>
              <a:gd name="T28" fmla="*/ 2147483647 w 60"/>
              <a:gd name="T29" fmla="*/ 2147483647 h 5312"/>
              <a:gd name="T30" fmla="*/ 2147483647 w 60"/>
              <a:gd name="T31" fmla="*/ 2147483647 h 5312"/>
              <a:gd name="T32" fmla="*/ 2147483647 w 60"/>
              <a:gd name="T33" fmla="*/ 2147483647 h 5312"/>
              <a:gd name="T34" fmla="*/ 2147483647 w 60"/>
              <a:gd name="T35" fmla="*/ 2147483647 h 5312"/>
              <a:gd name="T36" fmla="*/ 2147483647 w 60"/>
              <a:gd name="T37" fmla="*/ 2147483647 h 5312"/>
              <a:gd name="T38" fmla="*/ 2147483647 w 60"/>
              <a:gd name="T39" fmla="*/ 2147483647 h 5312"/>
              <a:gd name="T40" fmla="*/ 2147483647 w 60"/>
              <a:gd name="T41" fmla="*/ 2147483647 h 5312"/>
              <a:gd name="T42" fmla="*/ 2147483647 w 60"/>
              <a:gd name="T43" fmla="*/ 2147483647 h 5312"/>
              <a:gd name="T44" fmla="*/ 2147483647 w 60"/>
              <a:gd name="T45" fmla="*/ 2147483647 h 5312"/>
              <a:gd name="T46" fmla="*/ 2147483647 w 60"/>
              <a:gd name="T47" fmla="*/ 2147483647 h 5312"/>
              <a:gd name="T48" fmla="*/ 2147483647 w 60"/>
              <a:gd name="T49" fmla="*/ 2147483647 h 5312"/>
              <a:gd name="T50" fmla="*/ 2147483647 w 60"/>
              <a:gd name="T51" fmla="*/ 2147483647 h 5312"/>
              <a:gd name="T52" fmla="*/ 2147483647 w 60"/>
              <a:gd name="T53" fmla="*/ 2147483647 h 5312"/>
              <a:gd name="T54" fmla="*/ 2147483647 w 60"/>
              <a:gd name="T55" fmla="*/ 2147483647 h 5312"/>
              <a:gd name="T56" fmla="*/ 2147483647 w 60"/>
              <a:gd name="T57" fmla="*/ 2147483647 h 5312"/>
              <a:gd name="T58" fmla="*/ 2147483647 w 60"/>
              <a:gd name="T59" fmla="*/ 2147483647 h 5312"/>
              <a:gd name="T60" fmla="*/ 2147483647 w 60"/>
              <a:gd name="T61" fmla="*/ 2147483647 h 5312"/>
              <a:gd name="T62" fmla="*/ 2147483647 w 60"/>
              <a:gd name="T63" fmla="*/ 2147483647 h 5312"/>
              <a:gd name="T64" fmla="*/ 2147483647 w 60"/>
              <a:gd name="T65" fmla="*/ 2147483647 h 5312"/>
              <a:gd name="T66" fmla="*/ 2147483647 w 60"/>
              <a:gd name="T67" fmla="*/ 2147483647 h 5312"/>
              <a:gd name="T68" fmla="*/ 2147483647 w 60"/>
              <a:gd name="T69" fmla="*/ 2147483647 h 5312"/>
              <a:gd name="T70" fmla="*/ 2147483647 w 60"/>
              <a:gd name="T71" fmla="*/ 2147483647 h 5312"/>
              <a:gd name="T72" fmla="*/ 2147483647 w 60"/>
              <a:gd name="T73" fmla="*/ 2147483647 h 5312"/>
              <a:gd name="T74" fmla="*/ 2147483647 w 60"/>
              <a:gd name="T75" fmla="*/ 2147483647 h 5312"/>
              <a:gd name="T76" fmla="*/ 2147483647 w 60"/>
              <a:gd name="T77" fmla="*/ 2147483647 h 5312"/>
              <a:gd name="T78" fmla="*/ 2147483647 w 60"/>
              <a:gd name="T79" fmla="*/ 2147483647 h 5312"/>
              <a:gd name="T80" fmla="*/ 2147483647 w 60"/>
              <a:gd name="T81" fmla="*/ 2147483647 h 5312"/>
              <a:gd name="T82" fmla="*/ 2147483647 w 60"/>
              <a:gd name="T83" fmla="*/ 2147483647 h 5312"/>
              <a:gd name="T84" fmla="*/ 2147483647 w 60"/>
              <a:gd name="T85" fmla="*/ 2147483647 h 5312"/>
              <a:gd name="T86" fmla="*/ 2147483647 w 60"/>
              <a:gd name="T87" fmla="*/ 2147483647 h 5312"/>
              <a:gd name="T88" fmla="*/ 2147483647 w 60"/>
              <a:gd name="T89" fmla="*/ 2147483647 h 5312"/>
              <a:gd name="T90" fmla="*/ 2147483647 w 60"/>
              <a:gd name="T91" fmla="*/ 2147483647 h 5312"/>
              <a:gd name="T92" fmla="*/ 2147483647 w 60"/>
              <a:gd name="T93" fmla="*/ 2147483647 h 5312"/>
              <a:gd name="T94" fmla="*/ 2147483647 w 60"/>
              <a:gd name="T95" fmla="*/ 2147483647 h 5312"/>
              <a:gd name="T96" fmla="*/ 2147483647 w 60"/>
              <a:gd name="T97" fmla="*/ 2147483647 h 5312"/>
              <a:gd name="T98" fmla="*/ 2147483647 w 60"/>
              <a:gd name="T99" fmla="*/ 2147483647 h 5312"/>
              <a:gd name="T100" fmla="*/ 2147483647 w 60"/>
              <a:gd name="T101" fmla="*/ 2147483647 h 5312"/>
              <a:gd name="T102" fmla="*/ 2147483647 w 60"/>
              <a:gd name="T103" fmla="*/ 2147483647 h 5312"/>
              <a:gd name="T104" fmla="*/ 2147483647 w 60"/>
              <a:gd name="T105" fmla="*/ 2147483647 h 5312"/>
              <a:gd name="T106" fmla="*/ 2147483647 w 60"/>
              <a:gd name="T107" fmla="*/ 2147483647 h 5312"/>
              <a:gd name="T108" fmla="*/ 2147483647 w 60"/>
              <a:gd name="T109" fmla="*/ 2147483647 h 5312"/>
              <a:gd name="T110" fmla="*/ 2147483647 w 60"/>
              <a:gd name="T111" fmla="*/ 2147483647 h 5312"/>
              <a:gd name="T112" fmla="*/ 2147483647 w 60"/>
              <a:gd name="T113" fmla="*/ 2147483647 h 5312"/>
              <a:gd name="T114" fmla="*/ 2147483647 w 60"/>
              <a:gd name="T115" fmla="*/ 2147483647 h 5312"/>
              <a:gd name="T116" fmla="*/ 2147483647 w 60"/>
              <a:gd name="T117" fmla="*/ 2147483647 h 5312"/>
              <a:gd name="T118" fmla="*/ 2147483647 w 60"/>
              <a:gd name="T119" fmla="*/ 2147483647 h 5312"/>
              <a:gd name="T120" fmla="*/ 2147483647 w 60"/>
              <a:gd name="T121" fmla="*/ 2147483647 h 5312"/>
              <a:gd name="T122" fmla="*/ 2147483647 w 60"/>
              <a:gd name="T123" fmla="*/ 2147483647 h 531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60"/>
              <a:gd name="T187" fmla="*/ 0 h 5312"/>
              <a:gd name="T188" fmla="*/ 60 w 60"/>
              <a:gd name="T189" fmla="*/ 5312 h 531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60" h="5312">
                <a:moveTo>
                  <a:pt x="0" y="5297"/>
                </a:moveTo>
                <a:lnTo>
                  <a:pt x="0" y="5297"/>
                </a:lnTo>
                <a:cubicBezTo>
                  <a:pt x="0" y="5289"/>
                  <a:pt x="7" y="5282"/>
                  <a:pt x="15" y="5282"/>
                </a:cubicBezTo>
                <a:cubicBezTo>
                  <a:pt x="24" y="5282"/>
                  <a:pt x="30" y="5289"/>
                  <a:pt x="30" y="5297"/>
                </a:cubicBezTo>
                <a:cubicBezTo>
                  <a:pt x="30" y="5306"/>
                  <a:pt x="24" y="5312"/>
                  <a:pt x="15" y="5312"/>
                </a:cubicBezTo>
                <a:cubicBezTo>
                  <a:pt x="7" y="5312"/>
                  <a:pt x="0" y="5306"/>
                  <a:pt x="0" y="5297"/>
                </a:cubicBezTo>
                <a:close/>
                <a:moveTo>
                  <a:pt x="1" y="5237"/>
                </a:moveTo>
                <a:lnTo>
                  <a:pt x="1" y="5237"/>
                </a:lnTo>
                <a:cubicBezTo>
                  <a:pt x="1" y="5229"/>
                  <a:pt x="8" y="5222"/>
                  <a:pt x="16" y="5222"/>
                </a:cubicBezTo>
                <a:cubicBezTo>
                  <a:pt x="24" y="5222"/>
                  <a:pt x="31" y="5229"/>
                  <a:pt x="31" y="5237"/>
                </a:cubicBezTo>
                <a:cubicBezTo>
                  <a:pt x="31" y="5246"/>
                  <a:pt x="24" y="5252"/>
                  <a:pt x="16" y="5252"/>
                </a:cubicBezTo>
                <a:cubicBezTo>
                  <a:pt x="8" y="5252"/>
                  <a:pt x="1" y="5246"/>
                  <a:pt x="1" y="5237"/>
                </a:cubicBezTo>
                <a:close/>
                <a:moveTo>
                  <a:pt x="1" y="5177"/>
                </a:moveTo>
                <a:lnTo>
                  <a:pt x="1" y="5177"/>
                </a:lnTo>
                <a:cubicBezTo>
                  <a:pt x="1" y="5169"/>
                  <a:pt x="8" y="5162"/>
                  <a:pt x="16" y="5162"/>
                </a:cubicBezTo>
                <a:cubicBezTo>
                  <a:pt x="24" y="5162"/>
                  <a:pt x="31" y="5169"/>
                  <a:pt x="31" y="5177"/>
                </a:cubicBezTo>
                <a:cubicBezTo>
                  <a:pt x="31" y="5186"/>
                  <a:pt x="24" y="5192"/>
                  <a:pt x="16" y="5192"/>
                </a:cubicBezTo>
                <a:cubicBezTo>
                  <a:pt x="8" y="5192"/>
                  <a:pt x="1" y="5186"/>
                  <a:pt x="1" y="5177"/>
                </a:cubicBezTo>
                <a:close/>
                <a:moveTo>
                  <a:pt x="1" y="5117"/>
                </a:moveTo>
                <a:lnTo>
                  <a:pt x="1" y="5117"/>
                </a:lnTo>
                <a:cubicBezTo>
                  <a:pt x="1" y="5109"/>
                  <a:pt x="8" y="5102"/>
                  <a:pt x="16" y="5102"/>
                </a:cubicBezTo>
                <a:cubicBezTo>
                  <a:pt x="25" y="5102"/>
                  <a:pt x="31" y="5109"/>
                  <a:pt x="31" y="5117"/>
                </a:cubicBezTo>
                <a:cubicBezTo>
                  <a:pt x="31" y="5126"/>
                  <a:pt x="25" y="5132"/>
                  <a:pt x="16" y="5132"/>
                </a:cubicBezTo>
                <a:cubicBezTo>
                  <a:pt x="8" y="5132"/>
                  <a:pt x="1" y="5126"/>
                  <a:pt x="1" y="5117"/>
                </a:cubicBezTo>
                <a:close/>
                <a:moveTo>
                  <a:pt x="2" y="5057"/>
                </a:moveTo>
                <a:lnTo>
                  <a:pt x="2" y="5057"/>
                </a:lnTo>
                <a:cubicBezTo>
                  <a:pt x="2" y="5049"/>
                  <a:pt x="9" y="5042"/>
                  <a:pt x="17" y="5042"/>
                </a:cubicBezTo>
                <a:cubicBezTo>
                  <a:pt x="25" y="5042"/>
                  <a:pt x="32" y="5049"/>
                  <a:pt x="32" y="5057"/>
                </a:cubicBezTo>
                <a:cubicBezTo>
                  <a:pt x="32" y="5066"/>
                  <a:pt x="25" y="5072"/>
                  <a:pt x="17" y="5072"/>
                </a:cubicBezTo>
                <a:cubicBezTo>
                  <a:pt x="9" y="5072"/>
                  <a:pt x="2" y="5066"/>
                  <a:pt x="2" y="5057"/>
                </a:cubicBezTo>
                <a:close/>
                <a:moveTo>
                  <a:pt x="2" y="4997"/>
                </a:moveTo>
                <a:lnTo>
                  <a:pt x="2" y="4997"/>
                </a:lnTo>
                <a:cubicBezTo>
                  <a:pt x="2" y="4989"/>
                  <a:pt x="9" y="4982"/>
                  <a:pt x="17" y="4982"/>
                </a:cubicBezTo>
                <a:cubicBezTo>
                  <a:pt x="25" y="4982"/>
                  <a:pt x="32" y="4989"/>
                  <a:pt x="32" y="4997"/>
                </a:cubicBezTo>
                <a:cubicBezTo>
                  <a:pt x="32" y="5006"/>
                  <a:pt x="25" y="5012"/>
                  <a:pt x="17" y="5012"/>
                </a:cubicBezTo>
                <a:cubicBezTo>
                  <a:pt x="9" y="5012"/>
                  <a:pt x="2" y="5006"/>
                  <a:pt x="2" y="4997"/>
                </a:cubicBezTo>
                <a:close/>
                <a:moveTo>
                  <a:pt x="2" y="4937"/>
                </a:moveTo>
                <a:lnTo>
                  <a:pt x="2" y="4937"/>
                </a:lnTo>
                <a:cubicBezTo>
                  <a:pt x="2" y="4929"/>
                  <a:pt x="9" y="4922"/>
                  <a:pt x="17" y="4922"/>
                </a:cubicBezTo>
                <a:cubicBezTo>
                  <a:pt x="26" y="4922"/>
                  <a:pt x="32" y="4929"/>
                  <a:pt x="32" y="4937"/>
                </a:cubicBezTo>
                <a:cubicBezTo>
                  <a:pt x="32" y="4946"/>
                  <a:pt x="26" y="4952"/>
                  <a:pt x="17" y="4952"/>
                </a:cubicBezTo>
                <a:cubicBezTo>
                  <a:pt x="9" y="4952"/>
                  <a:pt x="2" y="4946"/>
                  <a:pt x="2" y="4937"/>
                </a:cubicBezTo>
                <a:close/>
                <a:moveTo>
                  <a:pt x="3" y="4877"/>
                </a:moveTo>
                <a:lnTo>
                  <a:pt x="3" y="4877"/>
                </a:lnTo>
                <a:cubicBezTo>
                  <a:pt x="3" y="4869"/>
                  <a:pt x="10" y="4862"/>
                  <a:pt x="18" y="4862"/>
                </a:cubicBezTo>
                <a:cubicBezTo>
                  <a:pt x="26" y="4862"/>
                  <a:pt x="33" y="4869"/>
                  <a:pt x="33" y="4877"/>
                </a:cubicBezTo>
                <a:cubicBezTo>
                  <a:pt x="33" y="4886"/>
                  <a:pt x="26" y="4892"/>
                  <a:pt x="18" y="4892"/>
                </a:cubicBezTo>
                <a:cubicBezTo>
                  <a:pt x="10" y="4892"/>
                  <a:pt x="3" y="4886"/>
                  <a:pt x="3" y="4877"/>
                </a:cubicBezTo>
                <a:close/>
                <a:moveTo>
                  <a:pt x="3" y="4817"/>
                </a:moveTo>
                <a:lnTo>
                  <a:pt x="3" y="4817"/>
                </a:lnTo>
                <a:cubicBezTo>
                  <a:pt x="3" y="4809"/>
                  <a:pt x="10" y="4802"/>
                  <a:pt x="18" y="4802"/>
                </a:cubicBezTo>
                <a:cubicBezTo>
                  <a:pt x="26" y="4802"/>
                  <a:pt x="33" y="4809"/>
                  <a:pt x="33" y="4817"/>
                </a:cubicBezTo>
                <a:cubicBezTo>
                  <a:pt x="33" y="4826"/>
                  <a:pt x="26" y="4832"/>
                  <a:pt x="18" y="4832"/>
                </a:cubicBezTo>
                <a:cubicBezTo>
                  <a:pt x="10" y="4832"/>
                  <a:pt x="3" y="4826"/>
                  <a:pt x="3" y="4817"/>
                </a:cubicBezTo>
                <a:close/>
                <a:moveTo>
                  <a:pt x="4" y="4757"/>
                </a:moveTo>
                <a:lnTo>
                  <a:pt x="4" y="4757"/>
                </a:lnTo>
                <a:cubicBezTo>
                  <a:pt x="4" y="4749"/>
                  <a:pt x="10" y="4742"/>
                  <a:pt x="19" y="4742"/>
                </a:cubicBezTo>
                <a:cubicBezTo>
                  <a:pt x="27" y="4742"/>
                  <a:pt x="34" y="4749"/>
                  <a:pt x="34" y="4757"/>
                </a:cubicBezTo>
                <a:cubicBezTo>
                  <a:pt x="34" y="4765"/>
                  <a:pt x="27" y="4772"/>
                  <a:pt x="19" y="4772"/>
                </a:cubicBezTo>
                <a:cubicBezTo>
                  <a:pt x="10" y="4772"/>
                  <a:pt x="4" y="4765"/>
                  <a:pt x="4" y="4757"/>
                </a:cubicBezTo>
                <a:close/>
                <a:moveTo>
                  <a:pt x="4" y="4697"/>
                </a:moveTo>
                <a:lnTo>
                  <a:pt x="4" y="4697"/>
                </a:lnTo>
                <a:cubicBezTo>
                  <a:pt x="4" y="4689"/>
                  <a:pt x="11" y="4682"/>
                  <a:pt x="19" y="4682"/>
                </a:cubicBezTo>
                <a:cubicBezTo>
                  <a:pt x="27" y="4682"/>
                  <a:pt x="34" y="4689"/>
                  <a:pt x="34" y="4697"/>
                </a:cubicBezTo>
                <a:cubicBezTo>
                  <a:pt x="34" y="4705"/>
                  <a:pt x="27" y="4712"/>
                  <a:pt x="19" y="4712"/>
                </a:cubicBezTo>
                <a:cubicBezTo>
                  <a:pt x="11" y="4712"/>
                  <a:pt x="4" y="4705"/>
                  <a:pt x="4" y="4697"/>
                </a:cubicBezTo>
                <a:close/>
                <a:moveTo>
                  <a:pt x="4" y="4637"/>
                </a:moveTo>
                <a:lnTo>
                  <a:pt x="4" y="4637"/>
                </a:lnTo>
                <a:cubicBezTo>
                  <a:pt x="4" y="4629"/>
                  <a:pt x="11" y="4622"/>
                  <a:pt x="19" y="4622"/>
                </a:cubicBezTo>
                <a:cubicBezTo>
                  <a:pt x="27" y="4622"/>
                  <a:pt x="34" y="4629"/>
                  <a:pt x="34" y="4637"/>
                </a:cubicBezTo>
                <a:cubicBezTo>
                  <a:pt x="34" y="4645"/>
                  <a:pt x="27" y="4652"/>
                  <a:pt x="19" y="4652"/>
                </a:cubicBezTo>
                <a:cubicBezTo>
                  <a:pt x="11" y="4652"/>
                  <a:pt x="4" y="4645"/>
                  <a:pt x="4" y="4637"/>
                </a:cubicBezTo>
                <a:close/>
                <a:moveTo>
                  <a:pt x="5" y="4577"/>
                </a:moveTo>
                <a:lnTo>
                  <a:pt x="5" y="4577"/>
                </a:lnTo>
                <a:cubicBezTo>
                  <a:pt x="5" y="4569"/>
                  <a:pt x="11" y="4562"/>
                  <a:pt x="20" y="4562"/>
                </a:cubicBezTo>
                <a:cubicBezTo>
                  <a:pt x="28" y="4562"/>
                  <a:pt x="35" y="4569"/>
                  <a:pt x="35" y="4577"/>
                </a:cubicBezTo>
                <a:cubicBezTo>
                  <a:pt x="35" y="4585"/>
                  <a:pt x="28" y="4592"/>
                  <a:pt x="20" y="4592"/>
                </a:cubicBezTo>
                <a:cubicBezTo>
                  <a:pt x="11" y="4592"/>
                  <a:pt x="5" y="4585"/>
                  <a:pt x="5" y="4577"/>
                </a:cubicBezTo>
                <a:close/>
                <a:moveTo>
                  <a:pt x="5" y="4517"/>
                </a:moveTo>
                <a:lnTo>
                  <a:pt x="5" y="4517"/>
                </a:lnTo>
                <a:cubicBezTo>
                  <a:pt x="5" y="4509"/>
                  <a:pt x="12" y="4502"/>
                  <a:pt x="20" y="4502"/>
                </a:cubicBezTo>
                <a:cubicBezTo>
                  <a:pt x="28" y="4502"/>
                  <a:pt x="35" y="4509"/>
                  <a:pt x="35" y="4517"/>
                </a:cubicBezTo>
                <a:cubicBezTo>
                  <a:pt x="35" y="4525"/>
                  <a:pt x="28" y="4532"/>
                  <a:pt x="20" y="4532"/>
                </a:cubicBezTo>
                <a:cubicBezTo>
                  <a:pt x="12" y="4532"/>
                  <a:pt x="5" y="4525"/>
                  <a:pt x="5" y="4517"/>
                </a:cubicBezTo>
                <a:close/>
                <a:moveTo>
                  <a:pt x="5" y="4457"/>
                </a:moveTo>
                <a:lnTo>
                  <a:pt x="5" y="4457"/>
                </a:lnTo>
                <a:cubicBezTo>
                  <a:pt x="5" y="4449"/>
                  <a:pt x="12" y="4442"/>
                  <a:pt x="20" y="4442"/>
                </a:cubicBezTo>
                <a:cubicBezTo>
                  <a:pt x="28" y="4442"/>
                  <a:pt x="35" y="4449"/>
                  <a:pt x="35" y="4457"/>
                </a:cubicBezTo>
                <a:cubicBezTo>
                  <a:pt x="35" y="4465"/>
                  <a:pt x="28" y="4472"/>
                  <a:pt x="20" y="4472"/>
                </a:cubicBezTo>
                <a:cubicBezTo>
                  <a:pt x="12" y="4472"/>
                  <a:pt x="5" y="4465"/>
                  <a:pt x="5" y="4457"/>
                </a:cubicBezTo>
                <a:close/>
                <a:moveTo>
                  <a:pt x="6" y="4397"/>
                </a:moveTo>
                <a:lnTo>
                  <a:pt x="6" y="4397"/>
                </a:lnTo>
                <a:cubicBezTo>
                  <a:pt x="6" y="4389"/>
                  <a:pt x="12" y="4382"/>
                  <a:pt x="21" y="4382"/>
                </a:cubicBezTo>
                <a:cubicBezTo>
                  <a:pt x="29" y="4382"/>
                  <a:pt x="36" y="4389"/>
                  <a:pt x="36" y="4397"/>
                </a:cubicBezTo>
                <a:cubicBezTo>
                  <a:pt x="36" y="4405"/>
                  <a:pt x="29" y="4412"/>
                  <a:pt x="21" y="4412"/>
                </a:cubicBezTo>
                <a:cubicBezTo>
                  <a:pt x="12" y="4412"/>
                  <a:pt x="6" y="4405"/>
                  <a:pt x="6" y="4397"/>
                </a:cubicBezTo>
                <a:close/>
                <a:moveTo>
                  <a:pt x="6" y="4337"/>
                </a:moveTo>
                <a:lnTo>
                  <a:pt x="6" y="4337"/>
                </a:lnTo>
                <a:cubicBezTo>
                  <a:pt x="6" y="4329"/>
                  <a:pt x="13" y="4322"/>
                  <a:pt x="21" y="4322"/>
                </a:cubicBezTo>
                <a:cubicBezTo>
                  <a:pt x="29" y="4322"/>
                  <a:pt x="36" y="4329"/>
                  <a:pt x="36" y="4337"/>
                </a:cubicBezTo>
                <a:cubicBezTo>
                  <a:pt x="36" y="4345"/>
                  <a:pt x="29" y="4352"/>
                  <a:pt x="21" y="4352"/>
                </a:cubicBezTo>
                <a:cubicBezTo>
                  <a:pt x="13" y="4352"/>
                  <a:pt x="6" y="4345"/>
                  <a:pt x="6" y="4337"/>
                </a:cubicBezTo>
                <a:close/>
                <a:moveTo>
                  <a:pt x="6" y="4277"/>
                </a:moveTo>
                <a:lnTo>
                  <a:pt x="6" y="4277"/>
                </a:lnTo>
                <a:cubicBezTo>
                  <a:pt x="6" y="4269"/>
                  <a:pt x="13" y="4262"/>
                  <a:pt x="21" y="4262"/>
                </a:cubicBezTo>
                <a:cubicBezTo>
                  <a:pt x="29" y="4262"/>
                  <a:pt x="36" y="4269"/>
                  <a:pt x="36" y="4277"/>
                </a:cubicBezTo>
                <a:cubicBezTo>
                  <a:pt x="36" y="4285"/>
                  <a:pt x="29" y="4292"/>
                  <a:pt x="21" y="4292"/>
                </a:cubicBezTo>
                <a:cubicBezTo>
                  <a:pt x="13" y="4292"/>
                  <a:pt x="6" y="4285"/>
                  <a:pt x="6" y="4277"/>
                </a:cubicBezTo>
                <a:close/>
                <a:moveTo>
                  <a:pt x="7" y="4217"/>
                </a:moveTo>
                <a:lnTo>
                  <a:pt x="7" y="4217"/>
                </a:lnTo>
                <a:cubicBezTo>
                  <a:pt x="7" y="4209"/>
                  <a:pt x="13" y="4202"/>
                  <a:pt x="22" y="4202"/>
                </a:cubicBezTo>
                <a:cubicBezTo>
                  <a:pt x="30" y="4202"/>
                  <a:pt x="37" y="4209"/>
                  <a:pt x="37" y="4217"/>
                </a:cubicBezTo>
                <a:cubicBezTo>
                  <a:pt x="37" y="4225"/>
                  <a:pt x="30" y="4232"/>
                  <a:pt x="22" y="4232"/>
                </a:cubicBezTo>
                <a:cubicBezTo>
                  <a:pt x="13" y="4232"/>
                  <a:pt x="7" y="4225"/>
                  <a:pt x="7" y="4217"/>
                </a:cubicBezTo>
                <a:close/>
                <a:moveTo>
                  <a:pt x="7" y="4157"/>
                </a:moveTo>
                <a:lnTo>
                  <a:pt x="7" y="4157"/>
                </a:lnTo>
                <a:cubicBezTo>
                  <a:pt x="7" y="4149"/>
                  <a:pt x="14" y="4142"/>
                  <a:pt x="22" y="4142"/>
                </a:cubicBezTo>
                <a:cubicBezTo>
                  <a:pt x="30" y="4142"/>
                  <a:pt x="37" y="4149"/>
                  <a:pt x="37" y="4157"/>
                </a:cubicBezTo>
                <a:cubicBezTo>
                  <a:pt x="37" y="4165"/>
                  <a:pt x="30" y="4172"/>
                  <a:pt x="22" y="4172"/>
                </a:cubicBezTo>
                <a:cubicBezTo>
                  <a:pt x="14" y="4172"/>
                  <a:pt x="7" y="4165"/>
                  <a:pt x="7" y="4157"/>
                </a:cubicBezTo>
                <a:close/>
                <a:moveTo>
                  <a:pt x="7" y="4097"/>
                </a:moveTo>
                <a:lnTo>
                  <a:pt x="7" y="4097"/>
                </a:lnTo>
                <a:cubicBezTo>
                  <a:pt x="7" y="4089"/>
                  <a:pt x="14" y="4082"/>
                  <a:pt x="22" y="4082"/>
                </a:cubicBezTo>
                <a:cubicBezTo>
                  <a:pt x="31" y="4082"/>
                  <a:pt x="37" y="4089"/>
                  <a:pt x="37" y="4097"/>
                </a:cubicBezTo>
                <a:cubicBezTo>
                  <a:pt x="37" y="4105"/>
                  <a:pt x="31" y="4112"/>
                  <a:pt x="22" y="4112"/>
                </a:cubicBezTo>
                <a:cubicBezTo>
                  <a:pt x="14" y="4112"/>
                  <a:pt x="7" y="4105"/>
                  <a:pt x="7" y="4097"/>
                </a:cubicBezTo>
                <a:close/>
                <a:moveTo>
                  <a:pt x="8" y="4037"/>
                </a:moveTo>
                <a:lnTo>
                  <a:pt x="8" y="4037"/>
                </a:lnTo>
                <a:cubicBezTo>
                  <a:pt x="8" y="4028"/>
                  <a:pt x="14" y="4022"/>
                  <a:pt x="23" y="4022"/>
                </a:cubicBezTo>
                <a:cubicBezTo>
                  <a:pt x="31" y="4022"/>
                  <a:pt x="38" y="4028"/>
                  <a:pt x="38" y="4037"/>
                </a:cubicBezTo>
                <a:cubicBezTo>
                  <a:pt x="38" y="4045"/>
                  <a:pt x="31" y="4052"/>
                  <a:pt x="23" y="4052"/>
                </a:cubicBezTo>
                <a:cubicBezTo>
                  <a:pt x="14" y="4052"/>
                  <a:pt x="8" y="4045"/>
                  <a:pt x="8" y="4037"/>
                </a:cubicBezTo>
                <a:close/>
                <a:moveTo>
                  <a:pt x="8" y="3977"/>
                </a:moveTo>
                <a:lnTo>
                  <a:pt x="8" y="3977"/>
                </a:lnTo>
                <a:cubicBezTo>
                  <a:pt x="8" y="3968"/>
                  <a:pt x="15" y="3962"/>
                  <a:pt x="23" y="3962"/>
                </a:cubicBezTo>
                <a:cubicBezTo>
                  <a:pt x="31" y="3962"/>
                  <a:pt x="38" y="3968"/>
                  <a:pt x="38" y="3977"/>
                </a:cubicBezTo>
                <a:cubicBezTo>
                  <a:pt x="38" y="3985"/>
                  <a:pt x="31" y="3992"/>
                  <a:pt x="23" y="3992"/>
                </a:cubicBezTo>
                <a:cubicBezTo>
                  <a:pt x="15" y="3992"/>
                  <a:pt x="8" y="3985"/>
                  <a:pt x="8" y="3977"/>
                </a:cubicBezTo>
                <a:close/>
                <a:moveTo>
                  <a:pt x="8" y="3917"/>
                </a:moveTo>
                <a:lnTo>
                  <a:pt x="8" y="3917"/>
                </a:lnTo>
                <a:cubicBezTo>
                  <a:pt x="8" y="3908"/>
                  <a:pt x="15" y="3902"/>
                  <a:pt x="23" y="3902"/>
                </a:cubicBezTo>
                <a:cubicBezTo>
                  <a:pt x="32" y="3902"/>
                  <a:pt x="38" y="3908"/>
                  <a:pt x="38" y="3917"/>
                </a:cubicBezTo>
                <a:cubicBezTo>
                  <a:pt x="38" y="3925"/>
                  <a:pt x="32" y="3932"/>
                  <a:pt x="23" y="3932"/>
                </a:cubicBezTo>
                <a:cubicBezTo>
                  <a:pt x="15" y="3932"/>
                  <a:pt x="8" y="3925"/>
                  <a:pt x="8" y="3917"/>
                </a:cubicBezTo>
                <a:close/>
                <a:moveTo>
                  <a:pt x="9" y="3857"/>
                </a:moveTo>
                <a:lnTo>
                  <a:pt x="9" y="3857"/>
                </a:lnTo>
                <a:cubicBezTo>
                  <a:pt x="9" y="3848"/>
                  <a:pt x="15" y="3842"/>
                  <a:pt x="24" y="3842"/>
                </a:cubicBezTo>
                <a:cubicBezTo>
                  <a:pt x="32" y="3842"/>
                  <a:pt x="39" y="3848"/>
                  <a:pt x="39" y="3857"/>
                </a:cubicBezTo>
                <a:cubicBezTo>
                  <a:pt x="39" y="3865"/>
                  <a:pt x="32" y="3872"/>
                  <a:pt x="24" y="3872"/>
                </a:cubicBezTo>
                <a:cubicBezTo>
                  <a:pt x="15" y="3872"/>
                  <a:pt x="9" y="3865"/>
                  <a:pt x="9" y="3857"/>
                </a:cubicBezTo>
                <a:close/>
                <a:moveTo>
                  <a:pt x="9" y="3797"/>
                </a:moveTo>
                <a:lnTo>
                  <a:pt x="9" y="3797"/>
                </a:lnTo>
                <a:cubicBezTo>
                  <a:pt x="9" y="3788"/>
                  <a:pt x="16" y="3782"/>
                  <a:pt x="24" y="3782"/>
                </a:cubicBezTo>
                <a:cubicBezTo>
                  <a:pt x="32" y="3782"/>
                  <a:pt x="39" y="3788"/>
                  <a:pt x="39" y="3797"/>
                </a:cubicBezTo>
                <a:cubicBezTo>
                  <a:pt x="39" y="3805"/>
                  <a:pt x="32" y="3812"/>
                  <a:pt x="24" y="3812"/>
                </a:cubicBezTo>
                <a:cubicBezTo>
                  <a:pt x="16" y="3812"/>
                  <a:pt x="9" y="3805"/>
                  <a:pt x="9" y="3797"/>
                </a:cubicBezTo>
                <a:close/>
                <a:moveTo>
                  <a:pt x="9" y="3737"/>
                </a:moveTo>
                <a:lnTo>
                  <a:pt x="9" y="3737"/>
                </a:lnTo>
                <a:cubicBezTo>
                  <a:pt x="9" y="3728"/>
                  <a:pt x="16" y="3722"/>
                  <a:pt x="24" y="3722"/>
                </a:cubicBezTo>
                <a:cubicBezTo>
                  <a:pt x="33" y="3722"/>
                  <a:pt x="39" y="3728"/>
                  <a:pt x="39" y="3737"/>
                </a:cubicBezTo>
                <a:cubicBezTo>
                  <a:pt x="39" y="3745"/>
                  <a:pt x="33" y="3752"/>
                  <a:pt x="24" y="3752"/>
                </a:cubicBezTo>
                <a:cubicBezTo>
                  <a:pt x="16" y="3752"/>
                  <a:pt x="9" y="3745"/>
                  <a:pt x="9" y="3737"/>
                </a:cubicBezTo>
                <a:close/>
                <a:moveTo>
                  <a:pt x="10" y="3677"/>
                </a:moveTo>
                <a:lnTo>
                  <a:pt x="10" y="3677"/>
                </a:lnTo>
                <a:cubicBezTo>
                  <a:pt x="10" y="3668"/>
                  <a:pt x="16" y="3662"/>
                  <a:pt x="25" y="3662"/>
                </a:cubicBezTo>
                <a:cubicBezTo>
                  <a:pt x="33" y="3662"/>
                  <a:pt x="40" y="3668"/>
                  <a:pt x="40" y="3677"/>
                </a:cubicBezTo>
                <a:cubicBezTo>
                  <a:pt x="40" y="3685"/>
                  <a:pt x="33" y="3692"/>
                  <a:pt x="25" y="3692"/>
                </a:cubicBezTo>
                <a:cubicBezTo>
                  <a:pt x="16" y="3692"/>
                  <a:pt x="10" y="3685"/>
                  <a:pt x="10" y="3677"/>
                </a:cubicBezTo>
                <a:close/>
                <a:moveTo>
                  <a:pt x="10" y="3617"/>
                </a:moveTo>
                <a:lnTo>
                  <a:pt x="10" y="3617"/>
                </a:lnTo>
                <a:cubicBezTo>
                  <a:pt x="10" y="3608"/>
                  <a:pt x="17" y="3602"/>
                  <a:pt x="25" y="3602"/>
                </a:cubicBezTo>
                <a:cubicBezTo>
                  <a:pt x="33" y="3602"/>
                  <a:pt x="40" y="3608"/>
                  <a:pt x="40" y="3617"/>
                </a:cubicBezTo>
                <a:cubicBezTo>
                  <a:pt x="40" y="3625"/>
                  <a:pt x="33" y="3632"/>
                  <a:pt x="25" y="3632"/>
                </a:cubicBezTo>
                <a:cubicBezTo>
                  <a:pt x="17" y="3632"/>
                  <a:pt x="10" y="3625"/>
                  <a:pt x="10" y="3617"/>
                </a:cubicBezTo>
                <a:close/>
                <a:moveTo>
                  <a:pt x="10" y="3557"/>
                </a:moveTo>
                <a:lnTo>
                  <a:pt x="10" y="3557"/>
                </a:lnTo>
                <a:cubicBezTo>
                  <a:pt x="10" y="3548"/>
                  <a:pt x="17" y="3542"/>
                  <a:pt x="25" y="3542"/>
                </a:cubicBezTo>
                <a:cubicBezTo>
                  <a:pt x="34" y="3542"/>
                  <a:pt x="40" y="3548"/>
                  <a:pt x="40" y="3557"/>
                </a:cubicBezTo>
                <a:cubicBezTo>
                  <a:pt x="40" y="3565"/>
                  <a:pt x="34" y="3572"/>
                  <a:pt x="25" y="3572"/>
                </a:cubicBezTo>
                <a:cubicBezTo>
                  <a:pt x="17" y="3572"/>
                  <a:pt x="10" y="3565"/>
                  <a:pt x="10" y="3557"/>
                </a:cubicBezTo>
                <a:close/>
                <a:moveTo>
                  <a:pt x="11" y="3497"/>
                </a:moveTo>
                <a:lnTo>
                  <a:pt x="11" y="3497"/>
                </a:lnTo>
                <a:cubicBezTo>
                  <a:pt x="11" y="3488"/>
                  <a:pt x="17" y="3482"/>
                  <a:pt x="26" y="3482"/>
                </a:cubicBezTo>
                <a:cubicBezTo>
                  <a:pt x="34" y="3482"/>
                  <a:pt x="41" y="3488"/>
                  <a:pt x="41" y="3497"/>
                </a:cubicBezTo>
                <a:cubicBezTo>
                  <a:pt x="41" y="3505"/>
                  <a:pt x="34" y="3512"/>
                  <a:pt x="26" y="3512"/>
                </a:cubicBezTo>
                <a:cubicBezTo>
                  <a:pt x="17" y="3512"/>
                  <a:pt x="11" y="3505"/>
                  <a:pt x="11" y="3497"/>
                </a:cubicBezTo>
                <a:close/>
                <a:moveTo>
                  <a:pt x="11" y="3437"/>
                </a:moveTo>
                <a:lnTo>
                  <a:pt x="11" y="3436"/>
                </a:lnTo>
                <a:cubicBezTo>
                  <a:pt x="11" y="3428"/>
                  <a:pt x="18" y="3421"/>
                  <a:pt x="26" y="3421"/>
                </a:cubicBezTo>
                <a:cubicBezTo>
                  <a:pt x="34" y="3421"/>
                  <a:pt x="41" y="3428"/>
                  <a:pt x="41" y="3436"/>
                </a:cubicBezTo>
                <a:lnTo>
                  <a:pt x="41" y="3437"/>
                </a:lnTo>
                <a:cubicBezTo>
                  <a:pt x="41" y="3445"/>
                  <a:pt x="34" y="3452"/>
                  <a:pt x="26" y="3452"/>
                </a:cubicBezTo>
                <a:cubicBezTo>
                  <a:pt x="18" y="3452"/>
                  <a:pt x="11" y="3445"/>
                  <a:pt x="11" y="3437"/>
                </a:cubicBezTo>
                <a:close/>
                <a:moveTo>
                  <a:pt x="11" y="3376"/>
                </a:moveTo>
                <a:lnTo>
                  <a:pt x="11" y="3376"/>
                </a:lnTo>
                <a:cubicBezTo>
                  <a:pt x="11" y="3368"/>
                  <a:pt x="18" y="3361"/>
                  <a:pt x="26" y="3361"/>
                </a:cubicBezTo>
                <a:cubicBezTo>
                  <a:pt x="35" y="3361"/>
                  <a:pt x="41" y="3368"/>
                  <a:pt x="41" y="3376"/>
                </a:cubicBezTo>
                <a:cubicBezTo>
                  <a:pt x="41" y="3385"/>
                  <a:pt x="35" y="3391"/>
                  <a:pt x="26" y="3391"/>
                </a:cubicBezTo>
                <a:cubicBezTo>
                  <a:pt x="18" y="3391"/>
                  <a:pt x="11" y="3385"/>
                  <a:pt x="11" y="3376"/>
                </a:cubicBezTo>
                <a:close/>
                <a:moveTo>
                  <a:pt x="12" y="3316"/>
                </a:moveTo>
                <a:lnTo>
                  <a:pt x="12" y="3316"/>
                </a:lnTo>
                <a:cubicBezTo>
                  <a:pt x="12" y="3308"/>
                  <a:pt x="18" y="3301"/>
                  <a:pt x="27" y="3301"/>
                </a:cubicBezTo>
                <a:cubicBezTo>
                  <a:pt x="35" y="3301"/>
                  <a:pt x="42" y="3308"/>
                  <a:pt x="42" y="3316"/>
                </a:cubicBezTo>
                <a:cubicBezTo>
                  <a:pt x="42" y="3325"/>
                  <a:pt x="35" y="3331"/>
                  <a:pt x="27" y="3331"/>
                </a:cubicBezTo>
                <a:cubicBezTo>
                  <a:pt x="18" y="3331"/>
                  <a:pt x="12" y="3325"/>
                  <a:pt x="12" y="3316"/>
                </a:cubicBezTo>
                <a:close/>
                <a:moveTo>
                  <a:pt x="12" y="3256"/>
                </a:moveTo>
                <a:lnTo>
                  <a:pt x="12" y="3256"/>
                </a:lnTo>
                <a:cubicBezTo>
                  <a:pt x="12" y="3248"/>
                  <a:pt x="19" y="3241"/>
                  <a:pt x="27" y="3241"/>
                </a:cubicBezTo>
                <a:cubicBezTo>
                  <a:pt x="35" y="3241"/>
                  <a:pt x="42" y="3248"/>
                  <a:pt x="42" y="3256"/>
                </a:cubicBezTo>
                <a:cubicBezTo>
                  <a:pt x="42" y="3265"/>
                  <a:pt x="35" y="3271"/>
                  <a:pt x="27" y="3271"/>
                </a:cubicBezTo>
                <a:cubicBezTo>
                  <a:pt x="19" y="3271"/>
                  <a:pt x="12" y="3265"/>
                  <a:pt x="12" y="3256"/>
                </a:cubicBezTo>
                <a:close/>
                <a:moveTo>
                  <a:pt x="12" y="3196"/>
                </a:moveTo>
                <a:lnTo>
                  <a:pt x="12" y="3196"/>
                </a:lnTo>
                <a:cubicBezTo>
                  <a:pt x="12" y="3188"/>
                  <a:pt x="19" y="3181"/>
                  <a:pt x="27" y="3181"/>
                </a:cubicBezTo>
                <a:cubicBezTo>
                  <a:pt x="36" y="3181"/>
                  <a:pt x="42" y="3188"/>
                  <a:pt x="42" y="3196"/>
                </a:cubicBezTo>
                <a:cubicBezTo>
                  <a:pt x="42" y="3205"/>
                  <a:pt x="36" y="3211"/>
                  <a:pt x="27" y="3211"/>
                </a:cubicBezTo>
                <a:cubicBezTo>
                  <a:pt x="19" y="3211"/>
                  <a:pt x="12" y="3205"/>
                  <a:pt x="12" y="3196"/>
                </a:cubicBezTo>
                <a:close/>
                <a:moveTo>
                  <a:pt x="13" y="3136"/>
                </a:moveTo>
                <a:lnTo>
                  <a:pt x="13" y="3136"/>
                </a:lnTo>
                <a:cubicBezTo>
                  <a:pt x="13" y="3128"/>
                  <a:pt x="19" y="3121"/>
                  <a:pt x="28" y="3121"/>
                </a:cubicBezTo>
                <a:cubicBezTo>
                  <a:pt x="36" y="3121"/>
                  <a:pt x="43" y="3128"/>
                  <a:pt x="43" y="3136"/>
                </a:cubicBezTo>
                <a:cubicBezTo>
                  <a:pt x="43" y="3145"/>
                  <a:pt x="36" y="3151"/>
                  <a:pt x="28" y="3151"/>
                </a:cubicBezTo>
                <a:cubicBezTo>
                  <a:pt x="19" y="3151"/>
                  <a:pt x="13" y="3145"/>
                  <a:pt x="13" y="3136"/>
                </a:cubicBezTo>
                <a:close/>
                <a:moveTo>
                  <a:pt x="13" y="3076"/>
                </a:moveTo>
                <a:lnTo>
                  <a:pt x="13" y="3076"/>
                </a:lnTo>
                <a:cubicBezTo>
                  <a:pt x="13" y="3068"/>
                  <a:pt x="20" y="3061"/>
                  <a:pt x="28" y="3061"/>
                </a:cubicBezTo>
                <a:cubicBezTo>
                  <a:pt x="36" y="3061"/>
                  <a:pt x="43" y="3068"/>
                  <a:pt x="43" y="3076"/>
                </a:cubicBezTo>
                <a:cubicBezTo>
                  <a:pt x="43" y="3085"/>
                  <a:pt x="36" y="3091"/>
                  <a:pt x="28" y="3091"/>
                </a:cubicBezTo>
                <a:cubicBezTo>
                  <a:pt x="20" y="3091"/>
                  <a:pt x="13" y="3085"/>
                  <a:pt x="13" y="3076"/>
                </a:cubicBezTo>
                <a:close/>
                <a:moveTo>
                  <a:pt x="13" y="3016"/>
                </a:moveTo>
                <a:lnTo>
                  <a:pt x="13" y="3016"/>
                </a:lnTo>
                <a:cubicBezTo>
                  <a:pt x="13" y="3008"/>
                  <a:pt x="20" y="3001"/>
                  <a:pt x="28" y="3001"/>
                </a:cubicBezTo>
                <a:cubicBezTo>
                  <a:pt x="37" y="3001"/>
                  <a:pt x="43" y="3008"/>
                  <a:pt x="43" y="3016"/>
                </a:cubicBezTo>
                <a:cubicBezTo>
                  <a:pt x="43" y="3025"/>
                  <a:pt x="37" y="3031"/>
                  <a:pt x="28" y="3031"/>
                </a:cubicBezTo>
                <a:cubicBezTo>
                  <a:pt x="20" y="3031"/>
                  <a:pt x="13" y="3025"/>
                  <a:pt x="13" y="3016"/>
                </a:cubicBezTo>
                <a:close/>
                <a:moveTo>
                  <a:pt x="14" y="2956"/>
                </a:moveTo>
                <a:lnTo>
                  <a:pt x="14" y="2956"/>
                </a:lnTo>
                <a:cubicBezTo>
                  <a:pt x="14" y="2948"/>
                  <a:pt x="20" y="2941"/>
                  <a:pt x="29" y="2941"/>
                </a:cubicBezTo>
                <a:cubicBezTo>
                  <a:pt x="37" y="2941"/>
                  <a:pt x="44" y="2948"/>
                  <a:pt x="44" y="2956"/>
                </a:cubicBezTo>
                <a:cubicBezTo>
                  <a:pt x="44" y="2965"/>
                  <a:pt x="37" y="2971"/>
                  <a:pt x="29" y="2971"/>
                </a:cubicBezTo>
                <a:cubicBezTo>
                  <a:pt x="20" y="2971"/>
                  <a:pt x="14" y="2965"/>
                  <a:pt x="14" y="2956"/>
                </a:cubicBezTo>
                <a:close/>
                <a:moveTo>
                  <a:pt x="14" y="2896"/>
                </a:moveTo>
                <a:lnTo>
                  <a:pt x="14" y="2896"/>
                </a:lnTo>
                <a:cubicBezTo>
                  <a:pt x="14" y="2888"/>
                  <a:pt x="21" y="2881"/>
                  <a:pt x="29" y="2881"/>
                </a:cubicBezTo>
                <a:cubicBezTo>
                  <a:pt x="37" y="2881"/>
                  <a:pt x="44" y="2888"/>
                  <a:pt x="44" y="2896"/>
                </a:cubicBezTo>
                <a:cubicBezTo>
                  <a:pt x="44" y="2905"/>
                  <a:pt x="37" y="2911"/>
                  <a:pt x="29" y="2911"/>
                </a:cubicBezTo>
                <a:cubicBezTo>
                  <a:pt x="21" y="2911"/>
                  <a:pt x="14" y="2905"/>
                  <a:pt x="14" y="2896"/>
                </a:cubicBezTo>
                <a:close/>
                <a:moveTo>
                  <a:pt x="14" y="2836"/>
                </a:moveTo>
                <a:lnTo>
                  <a:pt x="14" y="2836"/>
                </a:lnTo>
                <a:cubicBezTo>
                  <a:pt x="14" y="2828"/>
                  <a:pt x="21" y="2821"/>
                  <a:pt x="29" y="2821"/>
                </a:cubicBezTo>
                <a:cubicBezTo>
                  <a:pt x="38" y="2821"/>
                  <a:pt x="44" y="2828"/>
                  <a:pt x="44" y="2836"/>
                </a:cubicBezTo>
                <a:cubicBezTo>
                  <a:pt x="44" y="2844"/>
                  <a:pt x="38" y="2851"/>
                  <a:pt x="29" y="2851"/>
                </a:cubicBezTo>
                <a:cubicBezTo>
                  <a:pt x="21" y="2851"/>
                  <a:pt x="14" y="2844"/>
                  <a:pt x="14" y="2836"/>
                </a:cubicBezTo>
                <a:close/>
                <a:moveTo>
                  <a:pt x="15" y="2776"/>
                </a:moveTo>
                <a:lnTo>
                  <a:pt x="15" y="2776"/>
                </a:lnTo>
                <a:cubicBezTo>
                  <a:pt x="15" y="2768"/>
                  <a:pt x="21" y="2761"/>
                  <a:pt x="30" y="2761"/>
                </a:cubicBezTo>
                <a:cubicBezTo>
                  <a:pt x="38" y="2761"/>
                  <a:pt x="45" y="2768"/>
                  <a:pt x="45" y="2776"/>
                </a:cubicBezTo>
                <a:cubicBezTo>
                  <a:pt x="45" y="2784"/>
                  <a:pt x="38" y="2791"/>
                  <a:pt x="30" y="2791"/>
                </a:cubicBezTo>
                <a:cubicBezTo>
                  <a:pt x="21" y="2791"/>
                  <a:pt x="15" y="2784"/>
                  <a:pt x="15" y="2776"/>
                </a:cubicBezTo>
                <a:close/>
                <a:moveTo>
                  <a:pt x="15" y="2716"/>
                </a:moveTo>
                <a:lnTo>
                  <a:pt x="15" y="2716"/>
                </a:lnTo>
                <a:cubicBezTo>
                  <a:pt x="15" y="2708"/>
                  <a:pt x="22" y="2701"/>
                  <a:pt x="30" y="2701"/>
                </a:cubicBezTo>
                <a:cubicBezTo>
                  <a:pt x="38" y="2701"/>
                  <a:pt x="45" y="2708"/>
                  <a:pt x="45" y="2716"/>
                </a:cubicBezTo>
                <a:cubicBezTo>
                  <a:pt x="45" y="2724"/>
                  <a:pt x="38" y="2731"/>
                  <a:pt x="30" y="2731"/>
                </a:cubicBezTo>
                <a:cubicBezTo>
                  <a:pt x="22" y="2731"/>
                  <a:pt x="15" y="2724"/>
                  <a:pt x="15" y="2716"/>
                </a:cubicBezTo>
                <a:close/>
                <a:moveTo>
                  <a:pt x="15" y="2656"/>
                </a:moveTo>
                <a:lnTo>
                  <a:pt x="15" y="2656"/>
                </a:lnTo>
                <a:cubicBezTo>
                  <a:pt x="15" y="2648"/>
                  <a:pt x="22" y="2641"/>
                  <a:pt x="30" y="2641"/>
                </a:cubicBezTo>
                <a:cubicBezTo>
                  <a:pt x="39" y="2641"/>
                  <a:pt x="45" y="2648"/>
                  <a:pt x="45" y="2656"/>
                </a:cubicBezTo>
                <a:cubicBezTo>
                  <a:pt x="45" y="2664"/>
                  <a:pt x="39" y="2671"/>
                  <a:pt x="30" y="2671"/>
                </a:cubicBezTo>
                <a:cubicBezTo>
                  <a:pt x="22" y="2671"/>
                  <a:pt x="15" y="2664"/>
                  <a:pt x="15" y="2656"/>
                </a:cubicBezTo>
                <a:close/>
                <a:moveTo>
                  <a:pt x="16" y="2596"/>
                </a:moveTo>
                <a:lnTo>
                  <a:pt x="16" y="2596"/>
                </a:lnTo>
                <a:cubicBezTo>
                  <a:pt x="16" y="2588"/>
                  <a:pt x="22" y="2581"/>
                  <a:pt x="31" y="2581"/>
                </a:cubicBezTo>
                <a:cubicBezTo>
                  <a:pt x="39" y="2581"/>
                  <a:pt x="46" y="2588"/>
                  <a:pt x="46" y="2596"/>
                </a:cubicBezTo>
                <a:cubicBezTo>
                  <a:pt x="46" y="2604"/>
                  <a:pt x="39" y="2611"/>
                  <a:pt x="31" y="2611"/>
                </a:cubicBezTo>
                <a:cubicBezTo>
                  <a:pt x="22" y="2611"/>
                  <a:pt x="16" y="2604"/>
                  <a:pt x="16" y="2596"/>
                </a:cubicBezTo>
                <a:close/>
                <a:moveTo>
                  <a:pt x="16" y="2536"/>
                </a:moveTo>
                <a:lnTo>
                  <a:pt x="16" y="2536"/>
                </a:lnTo>
                <a:cubicBezTo>
                  <a:pt x="16" y="2528"/>
                  <a:pt x="23" y="2521"/>
                  <a:pt x="31" y="2521"/>
                </a:cubicBezTo>
                <a:cubicBezTo>
                  <a:pt x="39" y="2521"/>
                  <a:pt x="46" y="2528"/>
                  <a:pt x="46" y="2536"/>
                </a:cubicBezTo>
                <a:cubicBezTo>
                  <a:pt x="46" y="2544"/>
                  <a:pt x="39" y="2551"/>
                  <a:pt x="31" y="2551"/>
                </a:cubicBezTo>
                <a:cubicBezTo>
                  <a:pt x="23" y="2551"/>
                  <a:pt x="16" y="2544"/>
                  <a:pt x="16" y="2536"/>
                </a:cubicBezTo>
                <a:close/>
                <a:moveTo>
                  <a:pt x="16" y="2476"/>
                </a:moveTo>
                <a:lnTo>
                  <a:pt x="16" y="2476"/>
                </a:lnTo>
                <a:cubicBezTo>
                  <a:pt x="16" y="2468"/>
                  <a:pt x="23" y="2461"/>
                  <a:pt x="31" y="2461"/>
                </a:cubicBezTo>
                <a:cubicBezTo>
                  <a:pt x="40" y="2461"/>
                  <a:pt x="46" y="2468"/>
                  <a:pt x="46" y="2476"/>
                </a:cubicBezTo>
                <a:cubicBezTo>
                  <a:pt x="46" y="2484"/>
                  <a:pt x="40" y="2491"/>
                  <a:pt x="31" y="2491"/>
                </a:cubicBezTo>
                <a:cubicBezTo>
                  <a:pt x="23" y="2491"/>
                  <a:pt x="16" y="2484"/>
                  <a:pt x="16" y="2476"/>
                </a:cubicBezTo>
                <a:close/>
                <a:moveTo>
                  <a:pt x="17" y="2416"/>
                </a:moveTo>
                <a:lnTo>
                  <a:pt x="17" y="2416"/>
                </a:lnTo>
                <a:cubicBezTo>
                  <a:pt x="17" y="2408"/>
                  <a:pt x="23" y="2401"/>
                  <a:pt x="32" y="2401"/>
                </a:cubicBezTo>
                <a:cubicBezTo>
                  <a:pt x="40" y="2401"/>
                  <a:pt x="47" y="2408"/>
                  <a:pt x="47" y="2416"/>
                </a:cubicBezTo>
                <a:cubicBezTo>
                  <a:pt x="47" y="2424"/>
                  <a:pt x="40" y="2431"/>
                  <a:pt x="32" y="2431"/>
                </a:cubicBezTo>
                <a:cubicBezTo>
                  <a:pt x="23" y="2431"/>
                  <a:pt x="17" y="2424"/>
                  <a:pt x="17" y="2416"/>
                </a:cubicBezTo>
                <a:close/>
                <a:moveTo>
                  <a:pt x="17" y="2356"/>
                </a:moveTo>
                <a:lnTo>
                  <a:pt x="17" y="2356"/>
                </a:lnTo>
                <a:cubicBezTo>
                  <a:pt x="17" y="2348"/>
                  <a:pt x="24" y="2341"/>
                  <a:pt x="32" y="2341"/>
                </a:cubicBezTo>
                <a:cubicBezTo>
                  <a:pt x="40" y="2341"/>
                  <a:pt x="47" y="2348"/>
                  <a:pt x="47" y="2356"/>
                </a:cubicBezTo>
                <a:cubicBezTo>
                  <a:pt x="47" y="2364"/>
                  <a:pt x="40" y="2371"/>
                  <a:pt x="32" y="2371"/>
                </a:cubicBezTo>
                <a:cubicBezTo>
                  <a:pt x="24" y="2371"/>
                  <a:pt x="17" y="2364"/>
                  <a:pt x="17" y="2356"/>
                </a:cubicBezTo>
                <a:close/>
                <a:moveTo>
                  <a:pt x="17" y="2296"/>
                </a:moveTo>
                <a:lnTo>
                  <a:pt x="17" y="2296"/>
                </a:lnTo>
                <a:cubicBezTo>
                  <a:pt x="17" y="2288"/>
                  <a:pt x="24" y="2281"/>
                  <a:pt x="32" y="2281"/>
                </a:cubicBezTo>
                <a:cubicBezTo>
                  <a:pt x="41" y="2281"/>
                  <a:pt x="47" y="2288"/>
                  <a:pt x="47" y="2296"/>
                </a:cubicBezTo>
                <a:cubicBezTo>
                  <a:pt x="47" y="2304"/>
                  <a:pt x="41" y="2311"/>
                  <a:pt x="32" y="2311"/>
                </a:cubicBezTo>
                <a:cubicBezTo>
                  <a:pt x="24" y="2311"/>
                  <a:pt x="17" y="2304"/>
                  <a:pt x="17" y="2296"/>
                </a:cubicBezTo>
                <a:close/>
                <a:moveTo>
                  <a:pt x="18" y="2236"/>
                </a:moveTo>
                <a:lnTo>
                  <a:pt x="18" y="2236"/>
                </a:lnTo>
                <a:cubicBezTo>
                  <a:pt x="18" y="2228"/>
                  <a:pt x="24" y="2221"/>
                  <a:pt x="33" y="2221"/>
                </a:cubicBezTo>
                <a:cubicBezTo>
                  <a:pt x="41" y="2221"/>
                  <a:pt x="48" y="2228"/>
                  <a:pt x="48" y="2236"/>
                </a:cubicBezTo>
                <a:cubicBezTo>
                  <a:pt x="48" y="2244"/>
                  <a:pt x="41" y="2251"/>
                  <a:pt x="33" y="2251"/>
                </a:cubicBezTo>
                <a:cubicBezTo>
                  <a:pt x="24" y="2251"/>
                  <a:pt x="18" y="2244"/>
                  <a:pt x="18" y="2236"/>
                </a:cubicBezTo>
                <a:close/>
                <a:moveTo>
                  <a:pt x="18" y="2176"/>
                </a:moveTo>
                <a:lnTo>
                  <a:pt x="18" y="2176"/>
                </a:lnTo>
                <a:cubicBezTo>
                  <a:pt x="18" y="2168"/>
                  <a:pt x="25" y="2161"/>
                  <a:pt x="33" y="2161"/>
                </a:cubicBezTo>
                <a:cubicBezTo>
                  <a:pt x="41" y="2161"/>
                  <a:pt x="48" y="2168"/>
                  <a:pt x="48" y="2176"/>
                </a:cubicBezTo>
                <a:cubicBezTo>
                  <a:pt x="48" y="2184"/>
                  <a:pt x="41" y="2191"/>
                  <a:pt x="33" y="2191"/>
                </a:cubicBezTo>
                <a:cubicBezTo>
                  <a:pt x="25" y="2191"/>
                  <a:pt x="18" y="2184"/>
                  <a:pt x="18" y="2176"/>
                </a:cubicBezTo>
                <a:close/>
                <a:moveTo>
                  <a:pt x="18" y="2116"/>
                </a:moveTo>
                <a:lnTo>
                  <a:pt x="18" y="2116"/>
                </a:lnTo>
                <a:cubicBezTo>
                  <a:pt x="18" y="2108"/>
                  <a:pt x="25" y="2101"/>
                  <a:pt x="33" y="2101"/>
                </a:cubicBezTo>
                <a:cubicBezTo>
                  <a:pt x="42" y="2101"/>
                  <a:pt x="48" y="2108"/>
                  <a:pt x="48" y="2116"/>
                </a:cubicBezTo>
                <a:cubicBezTo>
                  <a:pt x="48" y="2124"/>
                  <a:pt x="42" y="2131"/>
                  <a:pt x="33" y="2131"/>
                </a:cubicBezTo>
                <a:cubicBezTo>
                  <a:pt x="25" y="2131"/>
                  <a:pt x="18" y="2124"/>
                  <a:pt x="18" y="2116"/>
                </a:cubicBezTo>
                <a:close/>
                <a:moveTo>
                  <a:pt x="19" y="2056"/>
                </a:moveTo>
                <a:lnTo>
                  <a:pt x="19" y="2056"/>
                </a:lnTo>
                <a:cubicBezTo>
                  <a:pt x="19" y="2048"/>
                  <a:pt x="25" y="2041"/>
                  <a:pt x="34" y="2041"/>
                </a:cubicBezTo>
                <a:cubicBezTo>
                  <a:pt x="42" y="2041"/>
                  <a:pt x="49" y="2048"/>
                  <a:pt x="49" y="2056"/>
                </a:cubicBezTo>
                <a:cubicBezTo>
                  <a:pt x="49" y="2064"/>
                  <a:pt x="42" y="2071"/>
                  <a:pt x="34" y="2071"/>
                </a:cubicBezTo>
                <a:cubicBezTo>
                  <a:pt x="25" y="2071"/>
                  <a:pt x="19" y="2064"/>
                  <a:pt x="19" y="2056"/>
                </a:cubicBezTo>
                <a:close/>
                <a:moveTo>
                  <a:pt x="19" y="1996"/>
                </a:moveTo>
                <a:lnTo>
                  <a:pt x="19" y="1996"/>
                </a:lnTo>
                <a:cubicBezTo>
                  <a:pt x="19" y="1987"/>
                  <a:pt x="26" y="1981"/>
                  <a:pt x="34" y="1981"/>
                </a:cubicBezTo>
                <a:cubicBezTo>
                  <a:pt x="42" y="1981"/>
                  <a:pt x="49" y="1987"/>
                  <a:pt x="49" y="1996"/>
                </a:cubicBezTo>
                <a:cubicBezTo>
                  <a:pt x="49" y="2004"/>
                  <a:pt x="42" y="2011"/>
                  <a:pt x="34" y="2011"/>
                </a:cubicBezTo>
                <a:cubicBezTo>
                  <a:pt x="26" y="2011"/>
                  <a:pt x="19" y="2004"/>
                  <a:pt x="19" y="1996"/>
                </a:cubicBezTo>
                <a:close/>
                <a:moveTo>
                  <a:pt x="19" y="1936"/>
                </a:moveTo>
                <a:lnTo>
                  <a:pt x="19" y="1936"/>
                </a:lnTo>
                <a:cubicBezTo>
                  <a:pt x="19" y="1927"/>
                  <a:pt x="26" y="1921"/>
                  <a:pt x="34" y="1921"/>
                </a:cubicBezTo>
                <a:cubicBezTo>
                  <a:pt x="43" y="1921"/>
                  <a:pt x="49" y="1927"/>
                  <a:pt x="49" y="1936"/>
                </a:cubicBezTo>
                <a:cubicBezTo>
                  <a:pt x="49" y="1944"/>
                  <a:pt x="43" y="1951"/>
                  <a:pt x="34" y="1951"/>
                </a:cubicBezTo>
                <a:cubicBezTo>
                  <a:pt x="26" y="1951"/>
                  <a:pt x="19" y="1944"/>
                  <a:pt x="19" y="1936"/>
                </a:cubicBezTo>
                <a:close/>
                <a:moveTo>
                  <a:pt x="20" y="1876"/>
                </a:moveTo>
                <a:lnTo>
                  <a:pt x="20" y="1876"/>
                </a:lnTo>
                <a:cubicBezTo>
                  <a:pt x="20" y="1867"/>
                  <a:pt x="26" y="1861"/>
                  <a:pt x="35" y="1861"/>
                </a:cubicBezTo>
                <a:cubicBezTo>
                  <a:pt x="43" y="1861"/>
                  <a:pt x="50" y="1867"/>
                  <a:pt x="50" y="1876"/>
                </a:cubicBezTo>
                <a:cubicBezTo>
                  <a:pt x="50" y="1884"/>
                  <a:pt x="43" y="1891"/>
                  <a:pt x="35" y="1891"/>
                </a:cubicBezTo>
                <a:cubicBezTo>
                  <a:pt x="26" y="1891"/>
                  <a:pt x="20" y="1884"/>
                  <a:pt x="20" y="1876"/>
                </a:cubicBezTo>
                <a:close/>
                <a:moveTo>
                  <a:pt x="20" y="1816"/>
                </a:moveTo>
                <a:lnTo>
                  <a:pt x="20" y="1816"/>
                </a:lnTo>
                <a:cubicBezTo>
                  <a:pt x="20" y="1807"/>
                  <a:pt x="27" y="1801"/>
                  <a:pt x="35" y="1801"/>
                </a:cubicBezTo>
                <a:cubicBezTo>
                  <a:pt x="43" y="1801"/>
                  <a:pt x="50" y="1807"/>
                  <a:pt x="50" y="1816"/>
                </a:cubicBezTo>
                <a:cubicBezTo>
                  <a:pt x="50" y="1824"/>
                  <a:pt x="43" y="1831"/>
                  <a:pt x="35" y="1831"/>
                </a:cubicBezTo>
                <a:cubicBezTo>
                  <a:pt x="27" y="1831"/>
                  <a:pt x="20" y="1824"/>
                  <a:pt x="20" y="1816"/>
                </a:cubicBezTo>
                <a:close/>
                <a:moveTo>
                  <a:pt x="20" y="1756"/>
                </a:moveTo>
                <a:lnTo>
                  <a:pt x="20" y="1756"/>
                </a:lnTo>
                <a:cubicBezTo>
                  <a:pt x="20" y="1747"/>
                  <a:pt x="27" y="1741"/>
                  <a:pt x="35" y="1741"/>
                </a:cubicBezTo>
                <a:cubicBezTo>
                  <a:pt x="44" y="1741"/>
                  <a:pt x="50" y="1747"/>
                  <a:pt x="50" y="1756"/>
                </a:cubicBezTo>
                <a:cubicBezTo>
                  <a:pt x="50" y="1764"/>
                  <a:pt x="44" y="1771"/>
                  <a:pt x="35" y="1771"/>
                </a:cubicBezTo>
                <a:cubicBezTo>
                  <a:pt x="27" y="1771"/>
                  <a:pt x="20" y="1764"/>
                  <a:pt x="20" y="1756"/>
                </a:cubicBezTo>
                <a:close/>
                <a:moveTo>
                  <a:pt x="21" y="1696"/>
                </a:moveTo>
                <a:lnTo>
                  <a:pt x="21" y="1696"/>
                </a:lnTo>
                <a:cubicBezTo>
                  <a:pt x="21" y="1687"/>
                  <a:pt x="27" y="1681"/>
                  <a:pt x="36" y="1681"/>
                </a:cubicBezTo>
                <a:cubicBezTo>
                  <a:pt x="44" y="1681"/>
                  <a:pt x="51" y="1687"/>
                  <a:pt x="51" y="1696"/>
                </a:cubicBezTo>
                <a:cubicBezTo>
                  <a:pt x="51" y="1704"/>
                  <a:pt x="44" y="1711"/>
                  <a:pt x="36" y="1711"/>
                </a:cubicBezTo>
                <a:cubicBezTo>
                  <a:pt x="27" y="1711"/>
                  <a:pt x="21" y="1704"/>
                  <a:pt x="21" y="1696"/>
                </a:cubicBezTo>
                <a:close/>
                <a:moveTo>
                  <a:pt x="21" y="1636"/>
                </a:moveTo>
                <a:lnTo>
                  <a:pt x="21" y="1636"/>
                </a:lnTo>
                <a:cubicBezTo>
                  <a:pt x="21" y="1627"/>
                  <a:pt x="28" y="1621"/>
                  <a:pt x="36" y="1621"/>
                </a:cubicBezTo>
                <a:cubicBezTo>
                  <a:pt x="44" y="1621"/>
                  <a:pt x="51" y="1627"/>
                  <a:pt x="51" y="1636"/>
                </a:cubicBezTo>
                <a:cubicBezTo>
                  <a:pt x="51" y="1644"/>
                  <a:pt x="44" y="1651"/>
                  <a:pt x="36" y="1651"/>
                </a:cubicBezTo>
                <a:cubicBezTo>
                  <a:pt x="28" y="1651"/>
                  <a:pt x="21" y="1644"/>
                  <a:pt x="21" y="1636"/>
                </a:cubicBezTo>
                <a:close/>
                <a:moveTo>
                  <a:pt x="21" y="1576"/>
                </a:moveTo>
                <a:lnTo>
                  <a:pt x="21" y="1576"/>
                </a:lnTo>
                <a:cubicBezTo>
                  <a:pt x="21" y="1567"/>
                  <a:pt x="28" y="1561"/>
                  <a:pt x="36" y="1561"/>
                </a:cubicBezTo>
                <a:cubicBezTo>
                  <a:pt x="45" y="1561"/>
                  <a:pt x="51" y="1567"/>
                  <a:pt x="51" y="1576"/>
                </a:cubicBezTo>
                <a:cubicBezTo>
                  <a:pt x="51" y="1584"/>
                  <a:pt x="45" y="1591"/>
                  <a:pt x="36" y="1591"/>
                </a:cubicBezTo>
                <a:cubicBezTo>
                  <a:pt x="28" y="1591"/>
                  <a:pt x="21" y="1584"/>
                  <a:pt x="21" y="1576"/>
                </a:cubicBezTo>
                <a:close/>
                <a:moveTo>
                  <a:pt x="22" y="1516"/>
                </a:moveTo>
                <a:lnTo>
                  <a:pt x="22" y="1516"/>
                </a:lnTo>
                <a:cubicBezTo>
                  <a:pt x="22" y="1507"/>
                  <a:pt x="28" y="1501"/>
                  <a:pt x="37" y="1501"/>
                </a:cubicBezTo>
                <a:cubicBezTo>
                  <a:pt x="45" y="1501"/>
                  <a:pt x="52" y="1507"/>
                  <a:pt x="52" y="1516"/>
                </a:cubicBezTo>
                <a:cubicBezTo>
                  <a:pt x="52" y="1524"/>
                  <a:pt x="45" y="1531"/>
                  <a:pt x="37" y="1531"/>
                </a:cubicBezTo>
                <a:cubicBezTo>
                  <a:pt x="28" y="1531"/>
                  <a:pt x="22" y="1524"/>
                  <a:pt x="22" y="1516"/>
                </a:cubicBezTo>
                <a:close/>
                <a:moveTo>
                  <a:pt x="22" y="1456"/>
                </a:moveTo>
                <a:lnTo>
                  <a:pt x="22" y="1456"/>
                </a:lnTo>
                <a:cubicBezTo>
                  <a:pt x="22" y="1447"/>
                  <a:pt x="29" y="1441"/>
                  <a:pt x="37" y="1441"/>
                </a:cubicBezTo>
                <a:cubicBezTo>
                  <a:pt x="45" y="1441"/>
                  <a:pt x="52" y="1447"/>
                  <a:pt x="52" y="1456"/>
                </a:cubicBezTo>
                <a:cubicBezTo>
                  <a:pt x="52" y="1464"/>
                  <a:pt x="45" y="1471"/>
                  <a:pt x="37" y="1471"/>
                </a:cubicBezTo>
                <a:cubicBezTo>
                  <a:pt x="29" y="1471"/>
                  <a:pt x="22" y="1464"/>
                  <a:pt x="22" y="1456"/>
                </a:cubicBezTo>
                <a:close/>
                <a:moveTo>
                  <a:pt x="22" y="1396"/>
                </a:moveTo>
                <a:lnTo>
                  <a:pt x="22" y="1395"/>
                </a:lnTo>
                <a:cubicBezTo>
                  <a:pt x="22" y="1387"/>
                  <a:pt x="29" y="1380"/>
                  <a:pt x="37" y="1380"/>
                </a:cubicBezTo>
                <a:cubicBezTo>
                  <a:pt x="46" y="1380"/>
                  <a:pt x="52" y="1387"/>
                  <a:pt x="52" y="1395"/>
                </a:cubicBezTo>
                <a:lnTo>
                  <a:pt x="52" y="1396"/>
                </a:lnTo>
                <a:cubicBezTo>
                  <a:pt x="52" y="1404"/>
                  <a:pt x="46" y="1411"/>
                  <a:pt x="37" y="1411"/>
                </a:cubicBezTo>
                <a:cubicBezTo>
                  <a:pt x="29" y="1411"/>
                  <a:pt x="22" y="1404"/>
                  <a:pt x="22" y="1396"/>
                </a:cubicBezTo>
                <a:close/>
                <a:moveTo>
                  <a:pt x="23" y="1335"/>
                </a:moveTo>
                <a:lnTo>
                  <a:pt x="23" y="1335"/>
                </a:lnTo>
                <a:cubicBezTo>
                  <a:pt x="23" y="1327"/>
                  <a:pt x="29" y="1320"/>
                  <a:pt x="38" y="1320"/>
                </a:cubicBezTo>
                <a:cubicBezTo>
                  <a:pt x="46" y="1320"/>
                  <a:pt x="53" y="1327"/>
                  <a:pt x="53" y="1335"/>
                </a:cubicBezTo>
                <a:cubicBezTo>
                  <a:pt x="53" y="1344"/>
                  <a:pt x="46" y="1350"/>
                  <a:pt x="38" y="1350"/>
                </a:cubicBezTo>
                <a:cubicBezTo>
                  <a:pt x="29" y="1350"/>
                  <a:pt x="23" y="1344"/>
                  <a:pt x="23" y="1335"/>
                </a:cubicBezTo>
                <a:close/>
                <a:moveTo>
                  <a:pt x="23" y="1275"/>
                </a:moveTo>
                <a:lnTo>
                  <a:pt x="23" y="1275"/>
                </a:lnTo>
                <a:cubicBezTo>
                  <a:pt x="23" y="1267"/>
                  <a:pt x="30" y="1260"/>
                  <a:pt x="38" y="1260"/>
                </a:cubicBezTo>
                <a:cubicBezTo>
                  <a:pt x="46" y="1260"/>
                  <a:pt x="53" y="1267"/>
                  <a:pt x="53" y="1275"/>
                </a:cubicBezTo>
                <a:cubicBezTo>
                  <a:pt x="53" y="1284"/>
                  <a:pt x="46" y="1290"/>
                  <a:pt x="38" y="1290"/>
                </a:cubicBezTo>
                <a:cubicBezTo>
                  <a:pt x="30" y="1290"/>
                  <a:pt x="23" y="1284"/>
                  <a:pt x="23" y="1275"/>
                </a:cubicBezTo>
                <a:close/>
                <a:moveTo>
                  <a:pt x="23" y="1215"/>
                </a:moveTo>
                <a:lnTo>
                  <a:pt x="23" y="1215"/>
                </a:lnTo>
                <a:cubicBezTo>
                  <a:pt x="23" y="1207"/>
                  <a:pt x="30" y="1200"/>
                  <a:pt x="38" y="1200"/>
                </a:cubicBezTo>
                <a:cubicBezTo>
                  <a:pt x="47" y="1200"/>
                  <a:pt x="53" y="1207"/>
                  <a:pt x="53" y="1215"/>
                </a:cubicBezTo>
                <a:cubicBezTo>
                  <a:pt x="53" y="1224"/>
                  <a:pt x="47" y="1230"/>
                  <a:pt x="38" y="1230"/>
                </a:cubicBezTo>
                <a:cubicBezTo>
                  <a:pt x="30" y="1230"/>
                  <a:pt x="23" y="1224"/>
                  <a:pt x="23" y="1215"/>
                </a:cubicBezTo>
                <a:close/>
                <a:moveTo>
                  <a:pt x="24" y="1155"/>
                </a:moveTo>
                <a:lnTo>
                  <a:pt x="24" y="1155"/>
                </a:lnTo>
                <a:cubicBezTo>
                  <a:pt x="24" y="1147"/>
                  <a:pt x="30" y="1140"/>
                  <a:pt x="39" y="1140"/>
                </a:cubicBezTo>
                <a:cubicBezTo>
                  <a:pt x="47" y="1140"/>
                  <a:pt x="54" y="1147"/>
                  <a:pt x="54" y="1155"/>
                </a:cubicBezTo>
                <a:cubicBezTo>
                  <a:pt x="54" y="1164"/>
                  <a:pt x="47" y="1170"/>
                  <a:pt x="39" y="1170"/>
                </a:cubicBezTo>
                <a:cubicBezTo>
                  <a:pt x="30" y="1170"/>
                  <a:pt x="24" y="1164"/>
                  <a:pt x="24" y="1155"/>
                </a:cubicBezTo>
                <a:close/>
                <a:moveTo>
                  <a:pt x="24" y="1095"/>
                </a:moveTo>
                <a:lnTo>
                  <a:pt x="24" y="1095"/>
                </a:lnTo>
                <a:cubicBezTo>
                  <a:pt x="24" y="1087"/>
                  <a:pt x="31" y="1080"/>
                  <a:pt x="39" y="1080"/>
                </a:cubicBezTo>
                <a:cubicBezTo>
                  <a:pt x="47" y="1080"/>
                  <a:pt x="54" y="1087"/>
                  <a:pt x="54" y="1095"/>
                </a:cubicBezTo>
                <a:cubicBezTo>
                  <a:pt x="54" y="1104"/>
                  <a:pt x="47" y="1110"/>
                  <a:pt x="39" y="1110"/>
                </a:cubicBezTo>
                <a:cubicBezTo>
                  <a:pt x="31" y="1110"/>
                  <a:pt x="24" y="1104"/>
                  <a:pt x="24" y="1095"/>
                </a:cubicBezTo>
                <a:close/>
                <a:moveTo>
                  <a:pt x="24" y="1035"/>
                </a:moveTo>
                <a:lnTo>
                  <a:pt x="24" y="1035"/>
                </a:lnTo>
                <a:cubicBezTo>
                  <a:pt x="24" y="1027"/>
                  <a:pt x="31" y="1020"/>
                  <a:pt x="39" y="1020"/>
                </a:cubicBezTo>
                <a:cubicBezTo>
                  <a:pt x="48" y="1020"/>
                  <a:pt x="54" y="1027"/>
                  <a:pt x="54" y="1035"/>
                </a:cubicBezTo>
                <a:cubicBezTo>
                  <a:pt x="54" y="1044"/>
                  <a:pt x="48" y="1050"/>
                  <a:pt x="39" y="1050"/>
                </a:cubicBezTo>
                <a:cubicBezTo>
                  <a:pt x="31" y="1050"/>
                  <a:pt x="24" y="1044"/>
                  <a:pt x="24" y="1035"/>
                </a:cubicBezTo>
                <a:close/>
                <a:moveTo>
                  <a:pt x="25" y="975"/>
                </a:moveTo>
                <a:lnTo>
                  <a:pt x="25" y="975"/>
                </a:lnTo>
                <a:cubicBezTo>
                  <a:pt x="25" y="967"/>
                  <a:pt x="32" y="960"/>
                  <a:pt x="40" y="960"/>
                </a:cubicBezTo>
                <a:cubicBezTo>
                  <a:pt x="48" y="960"/>
                  <a:pt x="55" y="967"/>
                  <a:pt x="55" y="975"/>
                </a:cubicBezTo>
                <a:cubicBezTo>
                  <a:pt x="55" y="984"/>
                  <a:pt x="48" y="990"/>
                  <a:pt x="40" y="990"/>
                </a:cubicBezTo>
                <a:cubicBezTo>
                  <a:pt x="32" y="990"/>
                  <a:pt x="25" y="984"/>
                  <a:pt x="25" y="975"/>
                </a:cubicBezTo>
                <a:close/>
                <a:moveTo>
                  <a:pt x="25" y="915"/>
                </a:moveTo>
                <a:lnTo>
                  <a:pt x="25" y="915"/>
                </a:lnTo>
                <a:cubicBezTo>
                  <a:pt x="25" y="907"/>
                  <a:pt x="32" y="900"/>
                  <a:pt x="40" y="900"/>
                </a:cubicBezTo>
                <a:cubicBezTo>
                  <a:pt x="48" y="900"/>
                  <a:pt x="55" y="907"/>
                  <a:pt x="55" y="915"/>
                </a:cubicBezTo>
                <a:cubicBezTo>
                  <a:pt x="55" y="924"/>
                  <a:pt x="48" y="930"/>
                  <a:pt x="40" y="930"/>
                </a:cubicBezTo>
                <a:cubicBezTo>
                  <a:pt x="32" y="930"/>
                  <a:pt x="25" y="924"/>
                  <a:pt x="25" y="915"/>
                </a:cubicBezTo>
                <a:close/>
                <a:moveTo>
                  <a:pt x="25" y="855"/>
                </a:moveTo>
                <a:lnTo>
                  <a:pt x="25" y="855"/>
                </a:lnTo>
                <a:cubicBezTo>
                  <a:pt x="25" y="847"/>
                  <a:pt x="32" y="840"/>
                  <a:pt x="40" y="840"/>
                </a:cubicBezTo>
                <a:cubicBezTo>
                  <a:pt x="49" y="840"/>
                  <a:pt x="55" y="847"/>
                  <a:pt x="55" y="855"/>
                </a:cubicBezTo>
                <a:cubicBezTo>
                  <a:pt x="55" y="864"/>
                  <a:pt x="49" y="870"/>
                  <a:pt x="40" y="870"/>
                </a:cubicBezTo>
                <a:cubicBezTo>
                  <a:pt x="32" y="870"/>
                  <a:pt x="25" y="864"/>
                  <a:pt x="25" y="855"/>
                </a:cubicBezTo>
                <a:close/>
                <a:moveTo>
                  <a:pt x="26" y="795"/>
                </a:moveTo>
                <a:lnTo>
                  <a:pt x="26" y="795"/>
                </a:lnTo>
                <a:cubicBezTo>
                  <a:pt x="26" y="787"/>
                  <a:pt x="33" y="780"/>
                  <a:pt x="41" y="780"/>
                </a:cubicBezTo>
                <a:cubicBezTo>
                  <a:pt x="49" y="780"/>
                  <a:pt x="56" y="787"/>
                  <a:pt x="56" y="795"/>
                </a:cubicBezTo>
                <a:cubicBezTo>
                  <a:pt x="56" y="804"/>
                  <a:pt x="49" y="810"/>
                  <a:pt x="41" y="810"/>
                </a:cubicBezTo>
                <a:cubicBezTo>
                  <a:pt x="33" y="810"/>
                  <a:pt x="26" y="804"/>
                  <a:pt x="26" y="795"/>
                </a:cubicBezTo>
                <a:close/>
                <a:moveTo>
                  <a:pt x="26" y="735"/>
                </a:moveTo>
                <a:lnTo>
                  <a:pt x="26" y="735"/>
                </a:lnTo>
                <a:cubicBezTo>
                  <a:pt x="26" y="727"/>
                  <a:pt x="33" y="720"/>
                  <a:pt x="41" y="720"/>
                </a:cubicBezTo>
                <a:cubicBezTo>
                  <a:pt x="49" y="720"/>
                  <a:pt x="56" y="727"/>
                  <a:pt x="56" y="735"/>
                </a:cubicBezTo>
                <a:cubicBezTo>
                  <a:pt x="56" y="744"/>
                  <a:pt x="49" y="750"/>
                  <a:pt x="41" y="750"/>
                </a:cubicBezTo>
                <a:cubicBezTo>
                  <a:pt x="33" y="750"/>
                  <a:pt x="26" y="744"/>
                  <a:pt x="26" y="735"/>
                </a:cubicBezTo>
                <a:close/>
                <a:moveTo>
                  <a:pt x="26" y="675"/>
                </a:moveTo>
                <a:lnTo>
                  <a:pt x="26" y="675"/>
                </a:lnTo>
                <a:cubicBezTo>
                  <a:pt x="26" y="667"/>
                  <a:pt x="33" y="660"/>
                  <a:pt x="41" y="660"/>
                </a:cubicBezTo>
                <a:cubicBezTo>
                  <a:pt x="50" y="660"/>
                  <a:pt x="56" y="667"/>
                  <a:pt x="56" y="675"/>
                </a:cubicBezTo>
                <a:cubicBezTo>
                  <a:pt x="56" y="683"/>
                  <a:pt x="50" y="690"/>
                  <a:pt x="41" y="690"/>
                </a:cubicBezTo>
                <a:cubicBezTo>
                  <a:pt x="33" y="690"/>
                  <a:pt x="26" y="683"/>
                  <a:pt x="26" y="675"/>
                </a:cubicBezTo>
                <a:close/>
                <a:moveTo>
                  <a:pt x="27" y="615"/>
                </a:moveTo>
                <a:lnTo>
                  <a:pt x="27" y="615"/>
                </a:lnTo>
                <a:cubicBezTo>
                  <a:pt x="27" y="607"/>
                  <a:pt x="34" y="600"/>
                  <a:pt x="42" y="600"/>
                </a:cubicBezTo>
                <a:cubicBezTo>
                  <a:pt x="50" y="600"/>
                  <a:pt x="57" y="607"/>
                  <a:pt x="57" y="615"/>
                </a:cubicBezTo>
                <a:cubicBezTo>
                  <a:pt x="57" y="623"/>
                  <a:pt x="50" y="630"/>
                  <a:pt x="42" y="630"/>
                </a:cubicBezTo>
                <a:cubicBezTo>
                  <a:pt x="34" y="630"/>
                  <a:pt x="27" y="623"/>
                  <a:pt x="27" y="615"/>
                </a:cubicBezTo>
                <a:close/>
                <a:moveTo>
                  <a:pt x="27" y="555"/>
                </a:moveTo>
                <a:lnTo>
                  <a:pt x="27" y="555"/>
                </a:lnTo>
                <a:cubicBezTo>
                  <a:pt x="27" y="547"/>
                  <a:pt x="34" y="540"/>
                  <a:pt x="42" y="540"/>
                </a:cubicBezTo>
                <a:cubicBezTo>
                  <a:pt x="50" y="540"/>
                  <a:pt x="57" y="547"/>
                  <a:pt x="57" y="555"/>
                </a:cubicBezTo>
                <a:cubicBezTo>
                  <a:pt x="57" y="563"/>
                  <a:pt x="50" y="570"/>
                  <a:pt x="42" y="570"/>
                </a:cubicBezTo>
                <a:cubicBezTo>
                  <a:pt x="34" y="570"/>
                  <a:pt x="27" y="563"/>
                  <a:pt x="27" y="555"/>
                </a:cubicBezTo>
                <a:close/>
                <a:moveTo>
                  <a:pt x="28" y="495"/>
                </a:moveTo>
                <a:lnTo>
                  <a:pt x="28" y="495"/>
                </a:lnTo>
                <a:cubicBezTo>
                  <a:pt x="28" y="487"/>
                  <a:pt x="34" y="480"/>
                  <a:pt x="43" y="480"/>
                </a:cubicBezTo>
                <a:cubicBezTo>
                  <a:pt x="51" y="480"/>
                  <a:pt x="58" y="487"/>
                  <a:pt x="58" y="495"/>
                </a:cubicBezTo>
                <a:cubicBezTo>
                  <a:pt x="58" y="503"/>
                  <a:pt x="51" y="510"/>
                  <a:pt x="43" y="510"/>
                </a:cubicBezTo>
                <a:cubicBezTo>
                  <a:pt x="34" y="510"/>
                  <a:pt x="28" y="503"/>
                  <a:pt x="28" y="495"/>
                </a:cubicBezTo>
                <a:close/>
                <a:moveTo>
                  <a:pt x="28" y="435"/>
                </a:moveTo>
                <a:lnTo>
                  <a:pt x="28" y="435"/>
                </a:lnTo>
                <a:cubicBezTo>
                  <a:pt x="28" y="427"/>
                  <a:pt x="35" y="420"/>
                  <a:pt x="43" y="420"/>
                </a:cubicBezTo>
                <a:cubicBezTo>
                  <a:pt x="51" y="420"/>
                  <a:pt x="58" y="427"/>
                  <a:pt x="58" y="435"/>
                </a:cubicBezTo>
                <a:cubicBezTo>
                  <a:pt x="58" y="443"/>
                  <a:pt x="51" y="450"/>
                  <a:pt x="43" y="450"/>
                </a:cubicBezTo>
                <a:cubicBezTo>
                  <a:pt x="35" y="450"/>
                  <a:pt x="28" y="443"/>
                  <a:pt x="28" y="435"/>
                </a:cubicBezTo>
                <a:close/>
                <a:moveTo>
                  <a:pt x="28" y="375"/>
                </a:moveTo>
                <a:lnTo>
                  <a:pt x="28" y="375"/>
                </a:lnTo>
                <a:cubicBezTo>
                  <a:pt x="28" y="367"/>
                  <a:pt x="35" y="360"/>
                  <a:pt x="43" y="360"/>
                </a:cubicBezTo>
                <a:cubicBezTo>
                  <a:pt x="51" y="360"/>
                  <a:pt x="58" y="367"/>
                  <a:pt x="58" y="375"/>
                </a:cubicBezTo>
                <a:cubicBezTo>
                  <a:pt x="58" y="383"/>
                  <a:pt x="51" y="390"/>
                  <a:pt x="43" y="390"/>
                </a:cubicBezTo>
                <a:cubicBezTo>
                  <a:pt x="35" y="390"/>
                  <a:pt x="28" y="383"/>
                  <a:pt x="28" y="375"/>
                </a:cubicBezTo>
                <a:close/>
                <a:moveTo>
                  <a:pt x="29" y="315"/>
                </a:moveTo>
                <a:lnTo>
                  <a:pt x="29" y="315"/>
                </a:lnTo>
                <a:cubicBezTo>
                  <a:pt x="29" y="307"/>
                  <a:pt x="35" y="300"/>
                  <a:pt x="44" y="300"/>
                </a:cubicBezTo>
                <a:cubicBezTo>
                  <a:pt x="52" y="300"/>
                  <a:pt x="59" y="307"/>
                  <a:pt x="59" y="315"/>
                </a:cubicBezTo>
                <a:cubicBezTo>
                  <a:pt x="59" y="323"/>
                  <a:pt x="52" y="330"/>
                  <a:pt x="44" y="330"/>
                </a:cubicBezTo>
                <a:cubicBezTo>
                  <a:pt x="35" y="330"/>
                  <a:pt x="29" y="323"/>
                  <a:pt x="29" y="315"/>
                </a:cubicBezTo>
                <a:close/>
                <a:moveTo>
                  <a:pt x="29" y="255"/>
                </a:moveTo>
                <a:lnTo>
                  <a:pt x="29" y="255"/>
                </a:lnTo>
                <a:cubicBezTo>
                  <a:pt x="29" y="247"/>
                  <a:pt x="36" y="240"/>
                  <a:pt x="44" y="240"/>
                </a:cubicBezTo>
                <a:cubicBezTo>
                  <a:pt x="52" y="240"/>
                  <a:pt x="59" y="247"/>
                  <a:pt x="59" y="255"/>
                </a:cubicBezTo>
                <a:cubicBezTo>
                  <a:pt x="59" y="263"/>
                  <a:pt x="52" y="270"/>
                  <a:pt x="44" y="270"/>
                </a:cubicBezTo>
                <a:cubicBezTo>
                  <a:pt x="36" y="270"/>
                  <a:pt x="29" y="263"/>
                  <a:pt x="29" y="255"/>
                </a:cubicBezTo>
                <a:close/>
                <a:moveTo>
                  <a:pt x="29" y="195"/>
                </a:moveTo>
                <a:lnTo>
                  <a:pt x="29" y="195"/>
                </a:lnTo>
                <a:cubicBezTo>
                  <a:pt x="29" y="187"/>
                  <a:pt x="36" y="180"/>
                  <a:pt x="44" y="180"/>
                </a:cubicBezTo>
                <a:cubicBezTo>
                  <a:pt x="52" y="180"/>
                  <a:pt x="59" y="187"/>
                  <a:pt x="59" y="195"/>
                </a:cubicBezTo>
                <a:cubicBezTo>
                  <a:pt x="59" y="203"/>
                  <a:pt x="52" y="210"/>
                  <a:pt x="44" y="210"/>
                </a:cubicBezTo>
                <a:cubicBezTo>
                  <a:pt x="36" y="210"/>
                  <a:pt x="29" y="203"/>
                  <a:pt x="29" y="195"/>
                </a:cubicBezTo>
                <a:close/>
                <a:moveTo>
                  <a:pt x="30" y="135"/>
                </a:moveTo>
                <a:lnTo>
                  <a:pt x="30" y="135"/>
                </a:lnTo>
                <a:cubicBezTo>
                  <a:pt x="30" y="127"/>
                  <a:pt x="36" y="120"/>
                  <a:pt x="45" y="120"/>
                </a:cubicBezTo>
                <a:cubicBezTo>
                  <a:pt x="53" y="120"/>
                  <a:pt x="60" y="127"/>
                  <a:pt x="60" y="135"/>
                </a:cubicBezTo>
                <a:cubicBezTo>
                  <a:pt x="60" y="143"/>
                  <a:pt x="53" y="150"/>
                  <a:pt x="45" y="150"/>
                </a:cubicBezTo>
                <a:cubicBezTo>
                  <a:pt x="36" y="150"/>
                  <a:pt x="30" y="143"/>
                  <a:pt x="30" y="135"/>
                </a:cubicBezTo>
                <a:close/>
                <a:moveTo>
                  <a:pt x="30" y="75"/>
                </a:moveTo>
                <a:lnTo>
                  <a:pt x="30" y="75"/>
                </a:lnTo>
                <a:cubicBezTo>
                  <a:pt x="30" y="67"/>
                  <a:pt x="37" y="60"/>
                  <a:pt x="45" y="60"/>
                </a:cubicBezTo>
                <a:cubicBezTo>
                  <a:pt x="53" y="60"/>
                  <a:pt x="60" y="67"/>
                  <a:pt x="60" y="75"/>
                </a:cubicBezTo>
                <a:cubicBezTo>
                  <a:pt x="60" y="83"/>
                  <a:pt x="53" y="90"/>
                  <a:pt x="45" y="90"/>
                </a:cubicBezTo>
                <a:cubicBezTo>
                  <a:pt x="37" y="90"/>
                  <a:pt x="30" y="83"/>
                  <a:pt x="30" y="75"/>
                </a:cubicBezTo>
                <a:close/>
                <a:moveTo>
                  <a:pt x="30" y="15"/>
                </a:moveTo>
                <a:lnTo>
                  <a:pt x="30" y="15"/>
                </a:lnTo>
                <a:cubicBezTo>
                  <a:pt x="30" y="7"/>
                  <a:pt x="37" y="0"/>
                  <a:pt x="45" y="0"/>
                </a:cubicBezTo>
                <a:cubicBezTo>
                  <a:pt x="54" y="0"/>
                  <a:pt x="60" y="7"/>
                  <a:pt x="60" y="15"/>
                </a:cubicBezTo>
                <a:cubicBezTo>
                  <a:pt x="60" y="23"/>
                  <a:pt x="54" y="30"/>
                  <a:pt x="45" y="30"/>
                </a:cubicBezTo>
                <a:cubicBezTo>
                  <a:pt x="37" y="30"/>
                  <a:pt x="30" y="23"/>
                  <a:pt x="30" y="15"/>
                </a:cubicBezTo>
                <a:close/>
              </a:path>
            </a:pathLst>
          </a:custGeom>
          <a:solidFill>
            <a:srgbClr val="000000"/>
          </a:solidFill>
          <a:ln w="1588">
            <a:solidFill>
              <a:srgbClr val="000000"/>
            </a:solidFill>
            <a:bevel/>
            <a:headEnd/>
            <a:tailEnd/>
          </a:ln>
        </p:spPr>
        <p:txBody>
          <a:bodyPr/>
          <a:lstStyle/>
          <a:p>
            <a:endParaRPr lang="en-US"/>
          </a:p>
        </p:txBody>
      </p:sp>
      <p:sp>
        <p:nvSpPr>
          <p:cNvPr id="18503" name="Rectangle 71"/>
          <p:cNvSpPr>
            <a:spLocks noChangeArrowheads="1"/>
          </p:cNvSpPr>
          <p:nvPr/>
        </p:nvSpPr>
        <p:spPr bwMode="auto">
          <a:xfrm>
            <a:off x="5289550" y="6435725"/>
            <a:ext cx="195263" cy="427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algn="l" eaLnBrk="1" hangingPunct="1"/>
            <a:r>
              <a:rPr lang="en-US" altLang="en-US" sz="2800">
                <a:solidFill>
                  <a:srgbClr val="000000"/>
                </a:solidFill>
                <a:latin typeface="Symbol" panose="05050102010706020507" pitchFamily="18" charset="2"/>
              </a:rPr>
              <a:t>l</a:t>
            </a:r>
            <a:endParaRPr lang="en-US" altLang="en-US" sz="2800">
              <a:latin typeface="Symbol" panose="05050102010706020507" pitchFamily="18" charset="2"/>
            </a:endParaRPr>
          </a:p>
        </p:txBody>
      </p:sp>
      <p:sp>
        <p:nvSpPr>
          <p:cNvPr id="18504" name="Rectangle 72"/>
          <p:cNvSpPr>
            <a:spLocks noChangeArrowheads="1"/>
          </p:cNvSpPr>
          <p:nvPr/>
        </p:nvSpPr>
        <p:spPr bwMode="auto">
          <a:xfrm rot="-5400000">
            <a:off x="2142331" y="4990307"/>
            <a:ext cx="1112837"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algn="l" eaLnBrk="1" hangingPunct="1"/>
            <a:r>
              <a:rPr lang="en-US" altLang="en-US" sz="2000">
                <a:solidFill>
                  <a:srgbClr val="000000"/>
                </a:solidFill>
                <a:latin typeface="Times New Roman" panose="02020603050405020304" pitchFamily="18" charset="0"/>
              </a:rPr>
              <a:t>Likelihood</a:t>
            </a:r>
            <a:endParaRPr lang="en-US" altLang="en-US">
              <a:latin typeface="Times New Roman" panose="02020603050405020304" pitchFamily="18" charset="0"/>
            </a:endParaRPr>
          </a:p>
        </p:txBody>
      </p:sp>
      <p:sp>
        <p:nvSpPr>
          <p:cNvPr id="18505" name="Freeform 73"/>
          <p:cNvSpPr>
            <a:spLocks noEditPoints="1"/>
          </p:cNvSpPr>
          <p:nvPr/>
        </p:nvSpPr>
        <p:spPr bwMode="auto">
          <a:xfrm>
            <a:off x="4694238" y="5397500"/>
            <a:ext cx="7937" cy="741363"/>
          </a:xfrm>
          <a:custGeom>
            <a:avLst/>
            <a:gdLst>
              <a:gd name="T0" fmla="*/ 2147483647 w 30"/>
              <a:gd name="T1" fmla="*/ 2147483647 h 2371"/>
              <a:gd name="T2" fmla="*/ 2147483647 w 30"/>
              <a:gd name="T3" fmla="*/ 2147483647 h 2371"/>
              <a:gd name="T4" fmla="*/ 0 w 30"/>
              <a:gd name="T5" fmla="*/ 2147483647 h 2371"/>
              <a:gd name="T6" fmla="*/ 2147483647 w 30"/>
              <a:gd name="T7" fmla="*/ 2147483647 h 2371"/>
              <a:gd name="T8" fmla="*/ 2147483647 w 30"/>
              <a:gd name="T9" fmla="*/ 2147483647 h 2371"/>
              <a:gd name="T10" fmla="*/ 0 w 30"/>
              <a:gd name="T11" fmla="*/ 2147483647 h 2371"/>
              <a:gd name="T12" fmla="*/ 0 w 30"/>
              <a:gd name="T13" fmla="*/ 2147483647 h 2371"/>
              <a:gd name="T14" fmla="*/ 2147483647 w 30"/>
              <a:gd name="T15" fmla="*/ 2147483647 h 2371"/>
              <a:gd name="T16" fmla="*/ 2147483647 w 30"/>
              <a:gd name="T17" fmla="*/ 2147483647 h 2371"/>
              <a:gd name="T18" fmla="*/ 0 w 30"/>
              <a:gd name="T19" fmla="*/ 2147483647 h 2371"/>
              <a:gd name="T20" fmla="*/ 2147483647 w 30"/>
              <a:gd name="T21" fmla="*/ 2147483647 h 2371"/>
              <a:gd name="T22" fmla="*/ 2147483647 w 30"/>
              <a:gd name="T23" fmla="*/ 2147483647 h 2371"/>
              <a:gd name="T24" fmla="*/ 0 w 30"/>
              <a:gd name="T25" fmla="*/ 2147483647 h 2371"/>
              <a:gd name="T26" fmla="*/ 0 w 30"/>
              <a:gd name="T27" fmla="*/ 2147483647 h 2371"/>
              <a:gd name="T28" fmla="*/ 2147483647 w 30"/>
              <a:gd name="T29" fmla="*/ 2147483647 h 2371"/>
              <a:gd name="T30" fmla="*/ 2147483647 w 30"/>
              <a:gd name="T31" fmla="*/ 2147483647 h 2371"/>
              <a:gd name="T32" fmla="*/ 0 w 30"/>
              <a:gd name="T33" fmla="*/ 2147483647 h 2371"/>
              <a:gd name="T34" fmla="*/ 2147483647 w 30"/>
              <a:gd name="T35" fmla="*/ 2147483647 h 2371"/>
              <a:gd name="T36" fmla="*/ 2147483647 w 30"/>
              <a:gd name="T37" fmla="*/ 2147483647 h 2371"/>
              <a:gd name="T38" fmla="*/ 0 w 30"/>
              <a:gd name="T39" fmla="*/ 2147483647 h 2371"/>
              <a:gd name="T40" fmla="*/ 0 w 30"/>
              <a:gd name="T41" fmla="*/ 2147483647 h 2371"/>
              <a:gd name="T42" fmla="*/ 2147483647 w 30"/>
              <a:gd name="T43" fmla="*/ 2147483647 h 2371"/>
              <a:gd name="T44" fmla="*/ 2147483647 w 30"/>
              <a:gd name="T45" fmla="*/ 2147483647 h 2371"/>
              <a:gd name="T46" fmla="*/ 0 w 30"/>
              <a:gd name="T47" fmla="*/ 2147483647 h 2371"/>
              <a:gd name="T48" fmla="*/ 2147483647 w 30"/>
              <a:gd name="T49" fmla="*/ 2147483647 h 2371"/>
              <a:gd name="T50" fmla="*/ 2147483647 w 30"/>
              <a:gd name="T51" fmla="*/ 2147483647 h 2371"/>
              <a:gd name="T52" fmla="*/ 0 w 30"/>
              <a:gd name="T53" fmla="*/ 2147483647 h 2371"/>
              <a:gd name="T54" fmla="*/ 0 w 30"/>
              <a:gd name="T55" fmla="*/ 2147483647 h 2371"/>
              <a:gd name="T56" fmla="*/ 2147483647 w 30"/>
              <a:gd name="T57" fmla="*/ 2147483647 h 2371"/>
              <a:gd name="T58" fmla="*/ 2147483647 w 30"/>
              <a:gd name="T59" fmla="*/ 2147483647 h 2371"/>
              <a:gd name="T60" fmla="*/ 0 w 30"/>
              <a:gd name="T61" fmla="*/ 2147483647 h 2371"/>
              <a:gd name="T62" fmla="*/ 2147483647 w 30"/>
              <a:gd name="T63" fmla="*/ 2147483647 h 2371"/>
              <a:gd name="T64" fmla="*/ 2147483647 w 30"/>
              <a:gd name="T65" fmla="*/ 2147483647 h 2371"/>
              <a:gd name="T66" fmla="*/ 0 w 30"/>
              <a:gd name="T67" fmla="*/ 2147483647 h 2371"/>
              <a:gd name="T68" fmla="*/ 0 w 30"/>
              <a:gd name="T69" fmla="*/ 2147483647 h 2371"/>
              <a:gd name="T70" fmla="*/ 2147483647 w 30"/>
              <a:gd name="T71" fmla="*/ 2147483647 h 2371"/>
              <a:gd name="T72" fmla="*/ 2147483647 w 30"/>
              <a:gd name="T73" fmla="*/ 2147483647 h 2371"/>
              <a:gd name="T74" fmla="*/ 0 w 30"/>
              <a:gd name="T75" fmla="*/ 2147483647 h 2371"/>
              <a:gd name="T76" fmla="*/ 2147483647 w 30"/>
              <a:gd name="T77" fmla="*/ 2147483647 h 2371"/>
              <a:gd name="T78" fmla="*/ 2147483647 w 30"/>
              <a:gd name="T79" fmla="*/ 2147483647 h 2371"/>
              <a:gd name="T80" fmla="*/ 0 w 30"/>
              <a:gd name="T81" fmla="*/ 2147483647 h 2371"/>
              <a:gd name="T82" fmla="*/ 0 w 30"/>
              <a:gd name="T83" fmla="*/ 2147483647 h 2371"/>
              <a:gd name="T84" fmla="*/ 2147483647 w 30"/>
              <a:gd name="T85" fmla="*/ 2147483647 h 2371"/>
              <a:gd name="T86" fmla="*/ 2147483647 w 30"/>
              <a:gd name="T87" fmla="*/ 2147483647 h 2371"/>
              <a:gd name="T88" fmla="*/ 0 w 30"/>
              <a:gd name="T89" fmla="*/ 2147483647 h 2371"/>
              <a:gd name="T90" fmla="*/ 2147483647 w 30"/>
              <a:gd name="T91" fmla="*/ 2147483647 h 2371"/>
              <a:gd name="T92" fmla="*/ 2147483647 w 30"/>
              <a:gd name="T93" fmla="*/ 2147483647 h 2371"/>
              <a:gd name="T94" fmla="*/ 0 w 30"/>
              <a:gd name="T95" fmla="*/ 2147483647 h 2371"/>
              <a:gd name="T96" fmla="*/ 0 w 30"/>
              <a:gd name="T97" fmla="*/ 2147483647 h 2371"/>
              <a:gd name="T98" fmla="*/ 2147483647 w 30"/>
              <a:gd name="T99" fmla="*/ 2147483647 h 2371"/>
              <a:gd name="T100" fmla="*/ 2147483647 w 30"/>
              <a:gd name="T101" fmla="*/ 2147483647 h 2371"/>
              <a:gd name="T102" fmla="*/ 0 w 30"/>
              <a:gd name="T103" fmla="*/ 2147483647 h 2371"/>
              <a:gd name="T104" fmla="*/ 2147483647 w 30"/>
              <a:gd name="T105" fmla="*/ 2147483647 h 2371"/>
              <a:gd name="T106" fmla="*/ 2147483647 w 30"/>
              <a:gd name="T107" fmla="*/ 2147483647 h 2371"/>
              <a:gd name="T108" fmla="*/ 0 w 30"/>
              <a:gd name="T109" fmla="*/ 2147483647 h 2371"/>
              <a:gd name="T110" fmla="*/ 0 w 30"/>
              <a:gd name="T111" fmla="*/ 2147483647 h 2371"/>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0"/>
              <a:gd name="T169" fmla="*/ 0 h 2371"/>
              <a:gd name="T170" fmla="*/ 30 w 30"/>
              <a:gd name="T171" fmla="*/ 2371 h 2371"/>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0" h="2371">
                <a:moveTo>
                  <a:pt x="0" y="2356"/>
                </a:moveTo>
                <a:lnTo>
                  <a:pt x="0" y="2356"/>
                </a:lnTo>
                <a:cubicBezTo>
                  <a:pt x="0" y="2348"/>
                  <a:pt x="7" y="2341"/>
                  <a:pt x="15" y="2341"/>
                </a:cubicBezTo>
                <a:cubicBezTo>
                  <a:pt x="24" y="2341"/>
                  <a:pt x="30" y="2348"/>
                  <a:pt x="30" y="2356"/>
                </a:cubicBezTo>
                <a:cubicBezTo>
                  <a:pt x="30" y="2365"/>
                  <a:pt x="24" y="2371"/>
                  <a:pt x="15" y="2371"/>
                </a:cubicBezTo>
                <a:cubicBezTo>
                  <a:pt x="7" y="2371"/>
                  <a:pt x="0" y="2365"/>
                  <a:pt x="0" y="2356"/>
                </a:cubicBezTo>
                <a:close/>
                <a:moveTo>
                  <a:pt x="0" y="2296"/>
                </a:moveTo>
                <a:lnTo>
                  <a:pt x="0" y="2296"/>
                </a:lnTo>
                <a:cubicBezTo>
                  <a:pt x="0" y="2288"/>
                  <a:pt x="7" y="2281"/>
                  <a:pt x="15" y="2281"/>
                </a:cubicBezTo>
                <a:cubicBezTo>
                  <a:pt x="24" y="2281"/>
                  <a:pt x="30" y="2288"/>
                  <a:pt x="30" y="2296"/>
                </a:cubicBezTo>
                <a:cubicBezTo>
                  <a:pt x="30" y="2305"/>
                  <a:pt x="24" y="2311"/>
                  <a:pt x="15" y="2311"/>
                </a:cubicBezTo>
                <a:cubicBezTo>
                  <a:pt x="7" y="2311"/>
                  <a:pt x="0" y="2305"/>
                  <a:pt x="0" y="2296"/>
                </a:cubicBezTo>
                <a:close/>
                <a:moveTo>
                  <a:pt x="0" y="2236"/>
                </a:moveTo>
                <a:lnTo>
                  <a:pt x="0" y="2236"/>
                </a:lnTo>
                <a:cubicBezTo>
                  <a:pt x="0" y="2228"/>
                  <a:pt x="7" y="2221"/>
                  <a:pt x="15" y="2221"/>
                </a:cubicBezTo>
                <a:cubicBezTo>
                  <a:pt x="24" y="2221"/>
                  <a:pt x="30" y="2228"/>
                  <a:pt x="30" y="2236"/>
                </a:cubicBezTo>
                <a:cubicBezTo>
                  <a:pt x="30" y="2245"/>
                  <a:pt x="24" y="2251"/>
                  <a:pt x="15" y="2251"/>
                </a:cubicBezTo>
                <a:cubicBezTo>
                  <a:pt x="7" y="2251"/>
                  <a:pt x="0" y="2245"/>
                  <a:pt x="0" y="2236"/>
                </a:cubicBezTo>
                <a:close/>
                <a:moveTo>
                  <a:pt x="0" y="2176"/>
                </a:moveTo>
                <a:lnTo>
                  <a:pt x="0" y="2176"/>
                </a:lnTo>
                <a:cubicBezTo>
                  <a:pt x="0" y="2168"/>
                  <a:pt x="7" y="2161"/>
                  <a:pt x="15" y="2161"/>
                </a:cubicBezTo>
                <a:cubicBezTo>
                  <a:pt x="24" y="2161"/>
                  <a:pt x="30" y="2168"/>
                  <a:pt x="30" y="2176"/>
                </a:cubicBezTo>
                <a:cubicBezTo>
                  <a:pt x="30" y="2185"/>
                  <a:pt x="24" y="2191"/>
                  <a:pt x="15" y="2191"/>
                </a:cubicBezTo>
                <a:cubicBezTo>
                  <a:pt x="7" y="2191"/>
                  <a:pt x="0" y="2185"/>
                  <a:pt x="0" y="2176"/>
                </a:cubicBezTo>
                <a:close/>
                <a:moveTo>
                  <a:pt x="0" y="2116"/>
                </a:moveTo>
                <a:lnTo>
                  <a:pt x="0" y="2116"/>
                </a:lnTo>
                <a:cubicBezTo>
                  <a:pt x="0" y="2108"/>
                  <a:pt x="7" y="2101"/>
                  <a:pt x="15" y="2101"/>
                </a:cubicBezTo>
                <a:cubicBezTo>
                  <a:pt x="24" y="2101"/>
                  <a:pt x="30" y="2108"/>
                  <a:pt x="30" y="2116"/>
                </a:cubicBezTo>
                <a:cubicBezTo>
                  <a:pt x="30" y="2125"/>
                  <a:pt x="24" y="2131"/>
                  <a:pt x="15" y="2131"/>
                </a:cubicBezTo>
                <a:cubicBezTo>
                  <a:pt x="7" y="2131"/>
                  <a:pt x="0" y="2125"/>
                  <a:pt x="0" y="2116"/>
                </a:cubicBezTo>
                <a:close/>
                <a:moveTo>
                  <a:pt x="0" y="2056"/>
                </a:moveTo>
                <a:lnTo>
                  <a:pt x="0" y="2056"/>
                </a:lnTo>
                <a:cubicBezTo>
                  <a:pt x="0" y="2048"/>
                  <a:pt x="7" y="2041"/>
                  <a:pt x="15" y="2041"/>
                </a:cubicBezTo>
                <a:cubicBezTo>
                  <a:pt x="24" y="2041"/>
                  <a:pt x="30" y="2048"/>
                  <a:pt x="30" y="2056"/>
                </a:cubicBezTo>
                <a:cubicBezTo>
                  <a:pt x="30" y="2065"/>
                  <a:pt x="24" y="2071"/>
                  <a:pt x="15" y="2071"/>
                </a:cubicBezTo>
                <a:cubicBezTo>
                  <a:pt x="7" y="2071"/>
                  <a:pt x="0" y="2065"/>
                  <a:pt x="0" y="2056"/>
                </a:cubicBezTo>
                <a:close/>
                <a:moveTo>
                  <a:pt x="0" y="1996"/>
                </a:moveTo>
                <a:lnTo>
                  <a:pt x="0" y="1996"/>
                </a:lnTo>
                <a:cubicBezTo>
                  <a:pt x="0" y="1988"/>
                  <a:pt x="7" y="1981"/>
                  <a:pt x="15" y="1981"/>
                </a:cubicBezTo>
                <a:cubicBezTo>
                  <a:pt x="24" y="1981"/>
                  <a:pt x="30" y="1988"/>
                  <a:pt x="30" y="1996"/>
                </a:cubicBezTo>
                <a:cubicBezTo>
                  <a:pt x="30" y="2005"/>
                  <a:pt x="24" y="2011"/>
                  <a:pt x="15" y="2011"/>
                </a:cubicBezTo>
                <a:cubicBezTo>
                  <a:pt x="7" y="2011"/>
                  <a:pt x="0" y="2005"/>
                  <a:pt x="0" y="1996"/>
                </a:cubicBezTo>
                <a:close/>
                <a:moveTo>
                  <a:pt x="0" y="1936"/>
                </a:moveTo>
                <a:lnTo>
                  <a:pt x="0" y="1936"/>
                </a:lnTo>
                <a:cubicBezTo>
                  <a:pt x="0" y="1928"/>
                  <a:pt x="7" y="1921"/>
                  <a:pt x="15" y="1921"/>
                </a:cubicBezTo>
                <a:cubicBezTo>
                  <a:pt x="24" y="1921"/>
                  <a:pt x="30" y="1928"/>
                  <a:pt x="30" y="1936"/>
                </a:cubicBezTo>
                <a:cubicBezTo>
                  <a:pt x="30" y="1945"/>
                  <a:pt x="24" y="1951"/>
                  <a:pt x="15" y="1951"/>
                </a:cubicBezTo>
                <a:cubicBezTo>
                  <a:pt x="7" y="1951"/>
                  <a:pt x="0" y="1945"/>
                  <a:pt x="0" y="1936"/>
                </a:cubicBezTo>
                <a:close/>
                <a:moveTo>
                  <a:pt x="0" y="1876"/>
                </a:moveTo>
                <a:lnTo>
                  <a:pt x="0" y="1876"/>
                </a:lnTo>
                <a:cubicBezTo>
                  <a:pt x="0" y="1868"/>
                  <a:pt x="7" y="1861"/>
                  <a:pt x="15" y="1861"/>
                </a:cubicBezTo>
                <a:cubicBezTo>
                  <a:pt x="24" y="1861"/>
                  <a:pt x="30" y="1868"/>
                  <a:pt x="30" y="1876"/>
                </a:cubicBezTo>
                <a:cubicBezTo>
                  <a:pt x="30" y="1885"/>
                  <a:pt x="24" y="1891"/>
                  <a:pt x="15" y="1891"/>
                </a:cubicBezTo>
                <a:cubicBezTo>
                  <a:pt x="7" y="1891"/>
                  <a:pt x="0" y="1885"/>
                  <a:pt x="0" y="1876"/>
                </a:cubicBezTo>
                <a:close/>
                <a:moveTo>
                  <a:pt x="0" y="1816"/>
                </a:moveTo>
                <a:lnTo>
                  <a:pt x="0" y="1816"/>
                </a:lnTo>
                <a:cubicBezTo>
                  <a:pt x="0" y="1808"/>
                  <a:pt x="7" y="1801"/>
                  <a:pt x="15" y="1801"/>
                </a:cubicBezTo>
                <a:cubicBezTo>
                  <a:pt x="24" y="1801"/>
                  <a:pt x="30" y="1808"/>
                  <a:pt x="30" y="1816"/>
                </a:cubicBezTo>
                <a:cubicBezTo>
                  <a:pt x="30" y="1824"/>
                  <a:pt x="24" y="1831"/>
                  <a:pt x="15" y="1831"/>
                </a:cubicBezTo>
                <a:cubicBezTo>
                  <a:pt x="7" y="1831"/>
                  <a:pt x="0" y="1824"/>
                  <a:pt x="0" y="1816"/>
                </a:cubicBezTo>
                <a:close/>
                <a:moveTo>
                  <a:pt x="0" y="1756"/>
                </a:moveTo>
                <a:lnTo>
                  <a:pt x="0" y="1756"/>
                </a:lnTo>
                <a:cubicBezTo>
                  <a:pt x="0" y="1748"/>
                  <a:pt x="7" y="1741"/>
                  <a:pt x="15" y="1741"/>
                </a:cubicBezTo>
                <a:cubicBezTo>
                  <a:pt x="24" y="1741"/>
                  <a:pt x="30" y="1748"/>
                  <a:pt x="30" y="1756"/>
                </a:cubicBezTo>
                <a:cubicBezTo>
                  <a:pt x="30" y="1764"/>
                  <a:pt x="24" y="1771"/>
                  <a:pt x="15" y="1771"/>
                </a:cubicBezTo>
                <a:cubicBezTo>
                  <a:pt x="7" y="1771"/>
                  <a:pt x="0" y="1764"/>
                  <a:pt x="0" y="1756"/>
                </a:cubicBezTo>
                <a:close/>
                <a:moveTo>
                  <a:pt x="0" y="1696"/>
                </a:moveTo>
                <a:lnTo>
                  <a:pt x="0" y="1696"/>
                </a:lnTo>
                <a:cubicBezTo>
                  <a:pt x="0" y="1688"/>
                  <a:pt x="7" y="1681"/>
                  <a:pt x="15" y="1681"/>
                </a:cubicBezTo>
                <a:cubicBezTo>
                  <a:pt x="24" y="1681"/>
                  <a:pt x="30" y="1688"/>
                  <a:pt x="30" y="1696"/>
                </a:cubicBezTo>
                <a:cubicBezTo>
                  <a:pt x="30" y="1704"/>
                  <a:pt x="24" y="1711"/>
                  <a:pt x="15" y="1711"/>
                </a:cubicBezTo>
                <a:cubicBezTo>
                  <a:pt x="7" y="1711"/>
                  <a:pt x="0" y="1704"/>
                  <a:pt x="0" y="1696"/>
                </a:cubicBezTo>
                <a:close/>
                <a:moveTo>
                  <a:pt x="0" y="1636"/>
                </a:moveTo>
                <a:lnTo>
                  <a:pt x="0" y="1636"/>
                </a:lnTo>
                <a:cubicBezTo>
                  <a:pt x="0" y="1628"/>
                  <a:pt x="7" y="1621"/>
                  <a:pt x="15" y="1621"/>
                </a:cubicBezTo>
                <a:cubicBezTo>
                  <a:pt x="24" y="1621"/>
                  <a:pt x="30" y="1628"/>
                  <a:pt x="30" y="1636"/>
                </a:cubicBezTo>
                <a:cubicBezTo>
                  <a:pt x="30" y="1644"/>
                  <a:pt x="24" y="1651"/>
                  <a:pt x="15" y="1651"/>
                </a:cubicBezTo>
                <a:cubicBezTo>
                  <a:pt x="7" y="1651"/>
                  <a:pt x="0" y="1644"/>
                  <a:pt x="0" y="1636"/>
                </a:cubicBezTo>
                <a:close/>
                <a:moveTo>
                  <a:pt x="0" y="1576"/>
                </a:moveTo>
                <a:lnTo>
                  <a:pt x="0" y="1576"/>
                </a:lnTo>
                <a:cubicBezTo>
                  <a:pt x="0" y="1568"/>
                  <a:pt x="7" y="1561"/>
                  <a:pt x="15" y="1561"/>
                </a:cubicBezTo>
                <a:cubicBezTo>
                  <a:pt x="24" y="1561"/>
                  <a:pt x="30" y="1568"/>
                  <a:pt x="30" y="1576"/>
                </a:cubicBezTo>
                <a:cubicBezTo>
                  <a:pt x="30" y="1584"/>
                  <a:pt x="24" y="1591"/>
                  <a:pt x="15" y="1591"/>
                </a:cubicBezTo>
                <a:cubicBezTo>
                  <a:pt x="7" y="1591"/>
                  <a:pt x="0" y="1584"/>
                  <a:pt x="0" y="1576"/>
                </a:cubicBezTo>
                <a:close/>
                <a:moveTo>
                  <a:pt x="0" y="1516"/>
                </a:moveTo>
                <a:lnTo>
                  <a:pt x="0" y="1516"/>
                </a:lnTo>
                <a:cubicBezTo>
                  <a:pt x="0" y="1508"/>
                  <a:pt x="7" y="1501"/>
                  <a:pt x="15" y="1501"/>
                </a:cubicBezTo>
                <a:cubicBezTo>
                  <a:pt x="24" y="1501"/>
                  <a:pt x="30" y="1508"/>
                  <a:pt x="30" y="1516"/>
                </a:cubicBezTo>
                <a:cubicBezTo>
                  <a:pt x="30" y="1524"/>
                  <a:pt x="24" y="1531"/>
                  <a:pt x="15" y="1531"/>
                </a:cubicBezTo>
                <a:cubicBezTo>
                  <a:pt x="7" y="1531"/>
                  <a:pt x="0" y="1524"/>
                  <a:pt x="0" y="1516"/>
                </a:cubicBezTo>
                <a:close/>
                <a:moveTo>
                  <a:pt x="0" y="1456"/>
                </a:moveTo>
                <a:lnTo>
                  <a:pt x="0" y="1456"/>
                </a:lnTo>
                <a:cubicBezTo>
                  <a:pt x="0" y="1448"/>
                  <a:pt x="7" y="1441"/>
                  <a:pt x="15" y="1441"/>
                </a:cubicBezTo>
                <a:cubicBezTo>
                  <a:pt x="24" y="1441"/>
                  <a:pt x="30" y="1448"/>
                  <a:pt x="30" y="1456"/>
                </a:cubicBezTo>
                <a:cubicBezTo>
                  <a:pt x="30" y="1464"/>
                  <a:pt x="24" y="1471"/>
                  <a:pt x="15" y="1471"/>
                </a:cubicBezTo>
                <a:cubicBezTo>
                  <a:pt x="7" y="1471"/>
                  <a:pt x="0" y="1464"/>
                  <a:pt x="0" y="1456"/>
                </a:cubicBezTo>
                <a:close/>
                <a:moveTo>
                  <a:pt x="0" y="1396"/>
                </a:moveTo>
                <a:lnTo>
                  <a:pt x="0" y="1396"/>
                </a:lnTo>
                <a:cubicBezTo>
                  <a:pt x="0" y="1388"/>
                  <a:pt x="7" y="1381"/>
                  <a:pt x="15" y="1381"/>
                </a:cubicBezTo>
                <a:cubicBezTo>
                  <a:pt x="24" y="1381"/>
                  <a:pt x="30" y="1388"/>
                  <a:pt x="30" y="1396"/>
                </a:cubicBezTo>
                <a:cubicBezTo>
                  <a:pt x="30" y="1404"/>
                  <a:pt x="24" y="1411"/>
                  <a:pt x="15" y="1411"/>
                </a:cubicBezTo>
                <a:cubicBezTo>
                  <a:pt x="7" y="1411"/>
                  <a:pt x="0" y="1404"/>
                  <a:pt x="0" y="1396"/>
                </a:cubicBezTo>
                <a:close/>
                <a:moveTo>
                  <a:pt x="0" y="1336"/>
                </a:moveTo>
                <a:lnTo>
                  <a:pt x="0" y="1336"/>
                </a:lnTo>
                <a:cubicBezTo>
                  <a:pt x="0" y="1328"/>
                  <a:pt x="7" y="1321"/>
                  <a:pt x="15" y="1321"/>
                </a:cubicBezTo>
                <a:cubicBezTo>
                  <a:pt x="24" y="1321"/>
                  <a:pt x="30" y="1328"/>
                  <a:pt x="30" y="1336"/>
                </a:cubicBezTo>
                <a:cubicBezTo>
                  <a:pt x="30" y="1344"/>
                  <a:pt x="24" y="1351"/>
                  <a:pt x="15" y="1351"/>
                </a:cubicBezTo>
                <a:cubicBezTo>
                  <a:pt x="7" y="1351"/>
                  <a:pt x="0" y="1344"/>
                  <a:pt x="0" y="1336"/>
                </a:cubicBezTo>
                <a:close/>
                <a:moveTo>
                  <a:pt x="0" y="1276"/>
                </a:moveTo>
                <a:lnTo>
                  <a:pt x="0" y="1276"/>
                </a:lnTo>
                <a:cubicBezTo>
                  <a:pt x="0" y="1268"/>
                  <a:pt x="7" y="1261"/>
                  <a:pt x="15" y="1261"/>
                </a:cubicBezTo>
                <a:cubicBezTo>
                  <a:pt x="24" y="1261"/>
                  <a:pt x="30" y="1268"/>
                  <a:pt x="30" y="1276"/>
                </a:cubicBezTo>
                <a:cubicBezTo>
                  <a:pt x="30" y="1284"/>
                  <a:pt x="24" y="1291"/>
                  <a:pt x="15" y="1291"/>
                </a:cubicBezTo>
                <a:cubicBezTo>
                  <a:pt x="7" y="1291"/>
                  <a:pt x="0" y="1284"/>
                  <a:pt x="0" y="1276"/>
                </a:cubicBezTo>
                <a:close/>
                <a:moveTo>
                  <a:pt x="0" y="1216"/>
                </a:moveTo>
                <a:lnTo>
                  <a:pt x="0" y="1216"/>
                </a:lnTo>
                <a:cubicBezTo>
                  <a:pt x="0" y="1208"/>
                  <a:pt x="7" y="1201"/>
                  <a:pt x="15" y="1201"/>
                </a:cubicBezTo>
                <a:cubicBezTo>
                  <a:pt x="24" y="1201"/>
                  <a:pt x="30" y="1208"/>
                  <a:pt x="30" y="1216"/>
                </a:cubicBezTo>
                <a:cubicBezTo>
                  <a:pt x="30" y="1224"/>
                  <a:pt x="24" y="1231"/>
                  <a:pt x="15" y="1231"/>
                </a:cubicBezTo>
                <a:cubicBezTo>
                  <a:pt x="7" y="1231"/>
                  <a:pt x="0" y="1224"/>
                  <a:pt x="0" y="1216"/>
                </a:cubicBezTo>
                <a:close/>
                <a:moveTo>
                  <a:pt x="0" y="1156"/>
                </a:moveTo>
                <a:lnTo>
                  <a:pt x="0" y="1156"/>
                </a:lnTo>
                <a:cubicBezTo>
                  <a:pt x="0" y="1148"/>
                  <a:pt x="7" y="1141"/>
                  <a:pt x="15" y="1141"/>
                </a:cubicBezTo>
                <a:cubicBezTo>
                  <a:pt x="24" y="1141"/>
                  <a:pt x="30" y="1148"/>
                  <a:pt x="30" y="1156"/>
                </a:cubicBezTo>
                <a:cubicBezTo>
                  <a:pt x="30" y="1164"/>
                  <a:pt x="24" y="1171"/>
                  <a:pt x="15" y="1171"/>
                </a:cubicBezTo>
                <a:cubicBezTo>
                  <a:pt x="7" y="1171"/>
                  <a:pt x="0" y="1164"/>
                  <a:pt x="0" y="1156"/>
                </a:cubicBezTo>
                <a:close/>
                <a:moveTo>
                  <a:pt x="0" y="1096"/>
                </a:moveTo>
                <a:lnTo>
                  <a:pt x="0" y="1096"/>
                </a:lnTo>
                <a:cubicBezTo>
                  <a:pt x="0" y="1087"/>
                  <a:pt x="7" y="1081"/>
                  <a:pt x="15" y="1081"/>
                </a:cubicBezTo>
                <a:cubicBezTo>
                  <a:pt x="24" y="1081"/>
                  <a:pt x="30" y="1087"/>
                  <a:pt x="30" y="1096"/>
                </a:cubicBezTo>
                <a:cubicBezTo>
                  <a:pt x="30" y="1104"/>
                  <a:pt x="24" y="1111"/>
                  <a:pt x="15" y="1111"/>
                </a:cubicBezTo>
                <a:cubicBezTo>
                  <a:pt x="7" y="1111"/>
                  <a:pt x="0" y="1104"/>
                  <a:pt x="0" y="1096"/>
                </a:cubicBezTo>
                <a:close/>
                <a:moveTo>
                  <a:pt x="0" y="1036"/>
                </a:moveTo>
                <a:lnTo>
                  <a:pt x="0" y="1036"/>
                </a:lnTo>
                <a:cubicBezTo>
                  <a:pt x="0" y="1027"/>
                  <a:pt x="7" y="1021"/>
                  <a:pt x="15" y="1021"/>
                </a:cubicBezTo>
                <a:cubicBezTo>
                  <a:pt x="24" y="1021"/>
                  <a:pt x="30" y="1027"/>
                  <a:pt x="30" y="1036"/>
                </a:cubicBezTo>
                <a:cubicBezTo>
                  <a:pt x="30" y="1044"/>
                  <a:pt x="24" y="1051"/>
                  <a:pt x="15" y="1051"/>
                </a:cubicBezTo>
                <a:cubicBezTo>
                  <a:pt x="7" y="1051"/>
                  <a:pt x="0" y="1044"/>
                  <a:pt x="0" y="1036"/>
                </a:cubicBezTo>
                <a:close/>
                <a:moveTo>
                  <a:pt x="0" y="976"/>
                </a:moveTo>
                <a:lnTo>
                  <a:pt x="0" y="976"/>
                </a:lnTo>
                <a:cubicBezTo>
                  <a:pt x="0" y="967"/>
                  <a:pt x="7" y="961"/>
                  <a:pt x="15" y="961"/>
                </a:cubicBezTo>
                <a:cubicBezTo>
                  <a:pt x="24" y="961"/>
                  <a:pt x="30" y="967"/>
                  <a:pt x="30" y="976"/>
                </a:cubicBezTo>
                <a:cubicBezTo>
                  <a:pt x="30" y="984"/>
                  <a:pt x="24" y="991"/>
                  <a:pt x="15" y="991"/>
                </a:cubicBezTo>
                <a:cubicBezTo>
                  <a:pt x="7" y="991"/>
                  <a:pt x="0" y="984"/>
                  <a:pt x="0" y="976"/>
                </a:cubicBezTo>
                <a:close/>
                <a:moveTo>
                  <a:pt x="0" y="916"/>
                </a:moveTo>
                <a:lnTo>
                  <a:pt x="0" y="916"/>
                </a:lnTo>
                <a:cubicBezTo>
                  <a:pt x="0" y="907"/>
                  <a:pt x="7" y="901"/>
                  <a:pt x="15" y="901"/>
                </a:cubicBezTo>
                <a:cubicBezTo>
                  <a:pt x="24" y="901"/>
                  <a:pt x="30" y="907"/>
                  <a:pt x="30" y="916"/>
                </a:cubicBezTo>
                <a:cubicBezTo>
                  <a:pt x="30" y="924"/>
                  <a:pt x="24" y="931"/>
                  <a:pt x="15" y="931"/>
                </a:cubicBezTo>
                <a:cubicBezTo>
                  <a:pt x="7" y="931"/>
                  <a:pt x="0" y="924"/>
                  <a:pt x="0" y="916"/>
                </a:cubicBezTo>
                <a:close/>
                <a:moveTo>
                  <a:pt x="0" y="856"/>
                </a:moveTo>
                <a:lnTo>
                  <a:pt x="0" y="856"/>
                </a:lnTo>
                <a:cubicBezTo>
                  <a:pt x="0" y="847"/>
                  <a:pt x="7" y="841"/>
                  <a:pt x="15" y="841"/>
                </a:cubicBezTo>
                <a:cubicBezTo>
                  <a:pt x="24" y="841"/>
                  <a:pt x="30" y="847"/>
                  <a:pt x="30" y="856"/>
                </a:cubicBezTo>
                <a:cubicBezTo>
                  <a:pt x="30" y="864"/>
                  <a:pt x="24" y="871"/>
                  <a:pt x="15" y="871"/>
                </a:cubicBezTo>
                <a:cubicBezTo>
                  <a:pt x="7" y="871"/>
                  <a:pt x="0" y="864"/>
                  <a:pt x="0" y="856"/>
                </a:cubicBezTo>
                <a:close/>
                <a:moveTo>
                  <a:pt x="0" y="796"/>
                </a:moveTo>
                <a:lnTo>
                  <a:pt x="0" y="796"/>
                </a:lnTo>
                <a:cubicBezTo>
                  <a:pt x="0" y="787"/>
                  <a:pt x="7" y="781"/>
                  <a:pt x="15" y="781"/>
                </a:cubicBezTo>
                <a:cubicBezTo>
                  <a:pt x="24" y="781"/>
                  <a:pt x="30" y="787"/>
                  <a:pt x="30" y="796"/>
                </a:cubicBezTo>
                <a:cubicBezTo>
                  <a:pt x="30" y="804"/>
                  <a:pt x="24" y="811"/>
                  <a:pt x="15" y="811"/>
                </a:cubicBezTo>
                <a:cubicBezTo>
                  <a:pt x="7" y="811"/>
                  <a:pt x="0" y="804"/>
                  <a:pt x="0" y="796"/>
                </a:cubicBezTo>
                <a:close/>
                <a:moveTo>
                  <a:pt x="0" y="736"/>
                </a:moveTo>
                <a:lnTo>
                  <a:pt x="0" y="736"/>
                </a:lnTo>
                <a:cubicBezTo>
                  <a:pt x="0" y="727"/>
                  <a:pt x="7" y="721"/>
                  <a:pt x="15" y="721"/>
                </a:cubicBezTo>
                <a:cubicBezTo>
                  <a:pt x="24" y="721"/>
                  <a:pt x="30" y="727"/>
                  <a:pt x="30" y="736"/>
                </a:cubicBezTo>
                <a:cubicBezTo>
                  <a:pt x="30" y="744"/>
                  <a:pt x="24" y="751"/>
                  <a:pt x="15" y="751"/>
                </a:cubicBezTo>
                <a:cubicBezTo>
                  <a:pt x="7" y="751"/>
                  <a:pt x="0" y="744"/>
                  <a:pt x="0" y="736"/>
                </a:cubicBezTo>
                <a:close/>
                <a:moveTo>
                  <a:pt x="0" y="676"/>
                </a:moveTo>
                <a:lnTo>
                  <a:pt x="0" y="676"/>
                </a:lnTo>
                <a:cubicBezTo>
                  <a:pt x="0" y="667"/>
                  <a:pt x="7" y="661"/>
                  <a:pt x="15" y="661"/>
                </a:cubicBezTo>
                <a:cubicBezTo>
                  <a:pt x="24" y="661"/>
                  <a:pt x="30" y="667"/>
                  <a:pt x="30" y="676"/>
                </a:cubicBezTo>
                <a:cubicBezTo>
                  <a:pt x="30" y="684"/>
                  <a:pt x="24" y="691"/>
                  <a:pt x="15" y="691"/>
                </a:cubicBezTo>
                <a:cubicBezTo>
                  <a:pt x="7" y="691"/>
                  <a:pt x="0" y="684"/>
                  <a:pt x="0" y="676"/>
                </a:cubicBezTo>
                <a:close/>
                <a:moveTo>
                  <a:pt x="0" y="616"/>
                </a:moveTo>
                <a:lnTo>
                  <a:pt x="0" y="616"/>
                </a:lnTo>
                <a:cubicBezTo>
                  <a:pt x="0" y="607"/>
                  <a:pt x="7" y="601"/>
                  <a:pt x="15" y="601"/>
                </a:cubicBezTo>
                <a:cubicBezTo>
                  <a:pt x="24" y="601"/>
                  <a:pt x="30" y="607"/>
                  <a:pt x="30" y="616"/>
                </a:cubicBezTo>
                <a:cubicBezTo>
                  <a:pt x="30" y="624"/>
                  <a:pt x="24" y="631"/>
                  <a:pt x="15" y="631"/>
                </a:cubicBezTo>
                <a:cubicBezTo>
                  <a:pt x="7" y="631"/>
                  <a:pt x="0" y="624"/>
                  <a:pt x="0" y="616"/>
                </a:cubicBezTo>
                <a:close/>
                <a:moveTo>
                  <a:pt x="0" y="556"/>
                </a:moveTo>
                <a:lnTo>
                  <a:pt x="0" y="556"/>
                </a:lnTo>
                <a:cubicBezTo>
                  <a:pt x="0" y="547"/>
                  <a:pt x="7" y="541"/>
                  <a:pt x="15" y="541"/>
                </a:cubicBezTo>
                <a:cubicBezTo>
                  <a:pt x="24" y="541"/>
                  <a:pt x="30" y="547"/>
                  <a:pt x="30" y="556"/>
                </a:cubicBezTo>
                <a:cubicBezTo>
                  <a:pt x="30" y="564"/>
                  <a:pt x="24" y="571"/>
                  <a:pt x="15" y="571"/>
                </a:cubicBezTo>
                <a:cubicBezTo>
                  <a:pt x="7" y="571"/>
                  <a:pt x="0" y="564"/>
                  <a:pt x="0" y="556"/>
                </a:cubicBezTo>
                <a:close/>
                <a:moveTo>
                  <a:pt x="0" y="496"/>
                </a:moveTo>
                <a:lnTo>
                  <a:pt x="0" y="495"/>
                </a:lnTo>
                <a:cubicBezTo>
                  <a:pt x="0" y="487"/>
                  <a:pt x="7" y="480"/>
                  <a:pt x="15" y="480"/>
                </a:cubicBezTo>
                <a:cubicBezTo>
                  <a:pt x="24" y="480"/>
                  <a:pt x="30" y="487"/>
                  <a:pt x="30" y="495"/>
                </a:cubicBezTo>
                <a:lnTo>
                  <a:pt x="30" y="496"/>
                </a:lnTo>
                <a:cubicBezTo>
                  <a:pt x="30" y="504"/>
                  <a:pt x="24" y="511"/>
                  <a:pt x="15" y="511"/>
                </a:cubicBezTo>
                <a:cubicBezTo>
                  <a:pt x="7" y="511"/>
                  <a:pt x="0" y="504"/>
                  <a:pt x="0" y="496"/>
                </a:cubicBezTo>
                <a:close/>
                <a:moveTo>
                  <a:pt x="0" y="435"/>
                </a:moveTo>
                <a:lnTo>
                  <a:pt x="0" y="435"/>
                </a:lnTo>
                <a:cubicBezTo>
                  <a:pt x="0" y="427"/>
                  <a:pt x="7" y="420"/>
                  <a:pt x="15" y="420"/>
                </a:cubicBezTo>
                <a:cubicBezTo>
                  <a:pt x="24" y="420"/>
                  <a:pt x="30" y="427"/>
                  <a:pt x="30" y="435"/>
                </a:cubicBezTo>
                <a:cubicBezTo>
                  <a:pt x="30" y="444"/>
                  <a:pt x="24" y="450"/>
                  <a:pt x="15" y="450"/>
                </a:cubicBezTo>
                <a:cubicBezTo>
                  <a:pt x="7" y="450"/>
                  <a:pt x="0" y="444"/>
                  <a:pt x="0" y="435"/>
                </a:cubicBezTo>
                <a:close/>
                <a:moveTo>
                  <a:pt x="0" y="375"/>
                </a:moveTo>
                <a:lnTo>
                  <a:pt x="0" y="375"/>
                </a:lnTo>
                <a:cubicBezTo>
                  <a:pt x="0" y="367"/>
                  <a:pt x="7" y="360"/>
                  <a:pt x="15" y="360"/>
                </a:cubicBezTo>
                <a:cubicBezTo>
                  <a:pt x="24" y="360"/>
                  <a:pt x="30" y="367"/>
                  <a:pt x="30" y="375"/>
                </a:cubicBezTo>
                <a:cubicBezTo>
                  <a:pt x="30" y="384"/>
                  <a:pt x="24" y="390"/>
                  <a:pt x="15" y="390"/>
                </a:cubicBezTo>
                <a:cubicBezTo>
                  <a:pt x="7" y="390"/>
                  <a:pt x="0" y="384"/>
                  <a:pt x="0" y="375"/>
                </a:cubicBezTo>
                <a:close/>
                <a:moveTo>
                  <a:pt x="0" y="315"/>
                </a:moveTo>
                <a:lnTo>
                  <a:pt x="0" y="315"/>
                </a:lnTo>
                <a:cubicBezTo>
                  <a:pt x="0" y="307"/>
                  <a:pt x="7" y="300"/>
                  <a:pt x="15" y="300"/>
                </a:cubicBezTo>
                <a:cubicBezTo>
                  <a:pt x="24" y="300"/>
                  <a:pt x="30" y="307"/>
                  <a:pt x="30" y="315"/>
                </a:cubicBezTo>
                <a:cubicBezTo>
                  <a:pt x="30" y="324"/>
                  <a:pt x="24" y="330"/>
                  <a:pt x="15" y="330"/>
                </a:cubicBezTo>
                <a:cubicBezTo>
                  <a:pt x="7" y="330"/>
                  <a:pt x="0" y="324"/>
                  <a:pt x="0" y="315"/>
                </a:cubicBezTo>
                <a:close/>
                <a:moveTo>
                  <a:pt x="0" y="255"/>
                </a:moveTo>
                <a:lnTo>
                  <a:pt x="0" y="255"/>
                </a:lnTo>
                <a:cubicBezTo>
                  <a:pt x="0" y="247"/>
                  <a:pt x="7" y="240"/>
                  <a:pt x="15" y="240"/>
                </a:cubicBezTo>
                <a:cubicBezTo>
                  <a:pt x="24" y="240"/>
                  <a:pt x="30" y="247"/>
                  <a:pt x="30" y="255"/>
                </a:cubicBezTo>
                <a:cubicBezTo>
                  <a:pt x="30" y="264"/>
                  <a:pt x="24" y="270"/>
                  <a:pt x="15" y="270"/>
                </a:cubicBezTo>
                <a:cubicBezTo>
                  <a:pt x="7" y="270"/>
                  <a:pt x="0" y="264"/>
                  <a:pt x="0" y="255"/>
                </a:cubicBezTo>
                <a:close/>
                <a:moveTo>
                  <a:pt x="0" y="195"/>
                </a:moveTo>
                <a:lnTo>
                  <a:pt x="0" y="195"/>
                </a:lnTo>
                <a:cubicBezTo>
                  <a:pt x="0" y="187"/>
                  <a:pt x="7" y="180"/>
                  <a:pt x="15" y="180"/>
                </a:cubicBezTo>
                <a:cubicBezTo>
                  <a:pt x="24" y="180"/>
                  <a:pt x="30" y="187"/>
                  <a:pt x="30" y="195"/>
                </a:cubicBezTo>
                <a:cubicBezTo>
                  <a:pt x="30" y="204"/>
                  <a:pt x="24" y="210"/>
                  <a:pt x="15" y="210"/>
                </a:cubicBezTo>
                <a:cubicBezTo>
                  <a:pt x="7" y="210"/>
                  <a:pt x="0" y="204"/>
                  <a:pt x="0" y="195"/>
                </a:cubicBezTo>
                <a:close/>
                <a:moveTo>
                  <a:pt x="0" y="135"/>
                </a:moveTo>
                <a:lnTo>
                  <a:pt x="0" y="135"/>
                </a:lnTo>
                <a:cubicBezTo>
                  <a:pt x="0" y="127"/>
                  <a:pt x="7" y="120"/>
                  <a:pt x="15" y="120"/>
                </a:cubicBezTo>
                <a:cubicBezTo>
                  <a:pt x="24" y="120"/>
                  <a:pt x="30" y="127"/>
                  <a:pt x="30" y="135"/>
                </a:cubicBezTo>
                <a:cubicBezTo>
                  <a:pt x="30" y="144"/>
                  <a:pt x="24" y="150"/>
                  <a:pt x="15" y="150"/>
                </a:cubicBezTo>
                <a:cubicBezTo>
                  <a:pt x="7" y="150"/>
                  <a:pt x="0" y="144"/>
                  <a:pt x="0" y="135"/>
                </a:cubicBezTo>
                <a:close/>
                <a:moveTo>
                  <a:pt x="0" y="75"/>
                </a:moveTo>
                <a:lnTo>
                  <a:pt x="0" y="75"/>
                </a:lnTo>
                <a:cubicBezTo>
                  <a:pt x="0" y="67"/>
                  <a:pt x="7" y="60"/>
                  <a:pt x="15" y="60"/>
                </a:cubicBezTo>
                <a:cubicBezTo>
                  <a:pt x="24" y="60"/>
                  <a:pt x="30" y="67"/>
                  <a:pt x="30" y="75"/>
                </a:cubicBezTo>
                <a:cubicBezTo>
                  <a:pt x="30" y="84"/>
                  <a:pt x="24" y="90"/>
                  <a:pt x="15" y="90"/>
                </a:cubicBezTo>
                <a:cubicBezTo>
                  <a:pt x="7" y="90"/>
                  <a:pt x="0" y="84"/>
                  <a:pt x="0" y="75"/>
                </a:cubicBezTo>
                <a:close/>
                <a:moveTo>
                  <a:pt x="0" y="15"/>
                </a:moveTo>
                <a:lnTo>
                  <a:pt x="0" y="15"/>
                </a:lnTo>
                <a:cubicBezTo>
                  <a:pt x="0" y="7"/>
                  <a:pt x="7" y="0"/>
                  <a:pt x="15" y="0"/>
                </a:cubicBezTo>
                <a:cubicBezTo>
                  <a:pt x="24" y="0"/>
                  <a:pt x="30" y="7"/>
                  <a:pt x="30" y="15"/>
                </a:cubicBezTo>
                <a:cubicBezTo>
                  <a:pt x="30" y="24"/>
                  <a:pt x="24" y="30"/>
                  <a:pt x="15" y="30"/>
                </a:cubicBezTo>
                <a:cubicBezTo>
                  <a:pt x="7" y="30"/>
                  <a:pt x="0" y="24"/>
                  <a:pt x="0" y="15"/>
                </a:cubicBezTo>
                <a:close/>
              </a:path>
            </a:pathLst>
          </a:custGeom>
          <a:solidFill>
            <a:srgbClr val="000000"/>
          </a:solidFill>
          <a:ln w="1588">
            <a:solidFill>
              <a:srgbClr val="000000"/>
            </a:solidFill>
            <a:bevel/>
            <a:headEnd/>
            <a:tailEnd/>
          </a:ln>
        </p:spPr>
        <p:txBody>
          <a:bodyPr/>
          <a:lstStyle/>
          <a:p>
            <a:endParaRPr lang="en-US"/>
          </a:p>
        </p:txBody>
      </p:sp>
      <p:sp>
        <p:nvSpPr>
          <p:cNvPr id="18506" name="Rectangle 74"/>
          <p:cNvSpPr>
            <a:spLocks noChangeArrowheads="1"/>
          </p:cNvSpPr>
          <p:nvPr/>
        </p:nvSpPr>
        <p:spPr bwMode="auto">
          <a:xfrm>
            <a:off x="3417888" y="4159250"/>
            <a:ext cx="3822700" cy="1981200"/>
          </a:xfrm>
          <a:prstGeom prst="rect">
            <a:avLst/>
          </a:prstGeom>
          <a:noFill/>
          <a:ln w="7938" cap="rnd">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latin typeface="Times New Roman" panose="02020603050405020304" pitchFamily="18" charset="0"/>
            </a:endParaRPr>
          </a:p>
        </p:txBody>
      </p:sp>
      <p:sp>
        <p:nvSpPr>
          <p:cNvPr id="18507" name="Line 75"/>
          <p:cNvSpPr>
            <a:spLocks noChangeShapeType="1"/>
          </p:cNvSpPr>
          <p:nvPr/>
        </p:nvSpPr>
        <p:spPr bwMode="auto">
          <a:xfrm>
            <a:off x="3417888" y="4159250"/>
            <a:ext cx="1587" cy="1981200"/>
          </a:xfrm>
          <a:prstGeom prst="line">
            <a:avLst/>
          </a:prstGeom>
          <a:noFill/>
          <a:ln w="15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508" name="Line 76"/>
          <p:cNvSpPr>
            <a:spLocks noChangeShapeType="1"/>
          </p:cNvSpPr>
          <p:nvPr/>
        </p:nvSpPr>
        <p:spPr bwMode="auto">
          <a:xfrm>
            <a:off x="3379788" y="6140450"/>
            <a:ext cx="38100" cy="1588"/>
          </a:xfrm>
          <a:prstGeom prst="line">
            <a:avLst/>
          </a:prstGeom>
          <a:noFill/>
          <a:ln w="15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509" name="Line 77"/>
          <p:cNvSpPr>
            <a:spLocks noChangeShapeType="1"/>
          </p:cNvSpPr>
          <p:nvPr/>
        </p:nvSpPr>
        <p:spPr bwMode="auto">
          <a:xfrm>
            <a:off x="3379788" y="5895975"/>
            <a:ext cx="38100" cy="1588"/>
          </a:xfrm>
          <a:prstGeom prst="line">
            <a:avLst/>
          </a:prstGeom>
          <a:noFill/>
          <a:ln w="15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510" name="Line 78"/>
          <p:cNvSpPr>
            <a:spLocks noChangeShapeType="1"/>
          </p:cNvSpPr>
          <p:nvPr/>
        </p:nvSpPr>
        <p:spPr bwMode="auto">
          <a:xfrm>
            <a:off x="3379788" y="5641975"/>
            <a:ext cx="38100" cy="1588"/>
          </a:xfrm>
          <a:prstGeom prst="line">
            <a:avLst/>
          </a:prstGeom>
          <a:noFill/>
          <a:ln w="15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511" name="Line 79"/>
          <p:cNvSpPr>
            <a:spLocks noChangeShapeType="1"/>
          </p:cNvSpPr>
          <p:nvPr/>
        </p:nvSpPr>
        <p:spPr bwMode="auto">
          <a:xfrm>
            <a:off x="3379788" y="5399088"/>
            <a:ext cx="38100" cy="1587"/>
          </a:xfrm>
          <a:prstGeom prst="line">
            <a:avLst/>
          </a:prstGeom>
          <a:noFill/>
          <a:ln w="15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512" name="Line 80"/>
          <p:cNvSpPr>
            <a:spLocks noChangeShapeType="1"/>
          </p:cNvSpPr>
          <p:nvPr/>
        </p:nvSpPr>
        <p:spPr bwMode="auto">
          <a:xfrm>
            <a:off x="3379788" y="5154613"/>
            <a:ext cx="38100" cy="1587"/>
          </a:xfrm>
          <a:prstGeom prst="line">
            <a:avLst/>
          </a:prstGeom>
          <a:noFill/>
          <a:ln w="15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513" name="Line 81"/>
          <p:cNvSpPr>
            <a:spLocks noChangeShapeType="1"/>
          </p:cNvSpPr>
          <p:nvPr/>
        </p:nvSpPr>
        <p:spPr bwMode="auto">
          <a:xfrm>
            <a:off x="3379788" y="4900613"/>
            <a:ext cx="38100" cy="1587"/>
          </a:xfrm>
          <a:prstGeom prst="line">
            <a:avLst/>
          </a:prstGeom>
          <a:noFill/>
          <a:ln w="15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514" name="Line 82"/>
          <p:cNvSpPr>
            <a:spLocks noChangeShapeType="1"/>
          </p:cNvSpPr>
          <p:nvPr/>
        </p:nvSpPr>
        <p:spPr bwMode="auto">
          <a:xfrm>
            <a:off x="3379788" y="4657725"/>
            <a:ext cx="38100" cy="1588"/>
          </a:xfrm>
          <a:prstGeom prst="line">
            <a:avLst/>
          </a:prstGeom>
          <a:noFill/>
          <a:ln w="15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515" name="Line 83"/>
          <p:cNvSpPr>
            <a:spLocks noChangeShapeType="1"/>
          </p:cNvSpPr>
          <p:nvPr/>
        </p:nvSpPr>
        <p:spPr bwMode="auto">
          <a:xfrm>
            <a:off x="3379788" y="4403725"/>
            <a:ext cx="38100" cy="1588"/>
          </a:xfrm>
          <a:prstGeom prst="line">
            <a:avLst/>
          </a:prstGeom>
          <a:noFill/>
          <a:ln w="15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516" name="Line 84"/>
          <p:cNvSpPr>
            <a:spLocks noChangeShapeType="1"/>
          </p:cNvSpPr>
          <p:nvPr/>
        </p:nvSpPr>
        <p:spPr bwMode="auto">
          <a:xfrm>
            <a:off x="3379788" y="4159250"/>
            <a:ext cx="38100" cy="1588"/>
          </a:xfrm>
          <a:prstGeom prst="line">
            <a:avLst/>
          </a:prstGeom>
          <a:noFill/>
          <a:ln w="15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517" name="Line 85"/>
          <p:cNvSpPr>
            <a:spLocks noChangeShapeType="1"/>
          </p:cNvSpPr>
          <p:nvPr/>
        </p:nvSpPr>
        <p:spPr bwMode="auto">
          <a:xfrm>
            <a:off x="3417888" y="6140450"/>
            <a:ext cx="3822700" cy="1588"/>
          </a:xfrm>
          <a:prstGeom prst="line">
            <a:avLst/>
          </a:prstGeom>
          <a:noFill/>
          <a:ln w="15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518" name="Line 86"/>
          <p:cNvSpPr>
            <a:spLocks noChangeShapeType="1"/>
          </p:cNvSpPr>
          <p:nvPr/>
        </p:nvSpPr>
        <p:spPr bwMode="auto">
          <a:xfrm flipV="1">
            <a:off x="3417888" y="6140450"/>
            <a:ext cx="1587" cy="38100"/>
          </a:xfrm>
          <a:prstGeom prst="line">
            <a:avLst/>
          </a:prstGeom>
          <a:noFill/>
          <a:ln w="15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519" name="Line 87"/>
          <p:cNvSpPr>
            <a:spLocks noChangeShapeType="1"/>
          </p:cNvSpPr>
          <p:nvPr/>
        </p:nvSpPr>
        <p:spPr bwMode="auto">
          <a:xfrm flipV="1">
            <a:off x="4179888" y="6140450"/>
            <a:ext cx="1587" cy="38100"/>
          </a:xfrm>
          <a:prstGeom prst="line">
            <a:avLst/>
          </a:prstGeom>
          <a:noFill/>
          <a:ln w="15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520" name="Line 88"/>
          <p:cNvSpPr>
            <a:spLocks noChangeShapeType="1"/>
          </p:cNvSpPr>
          <p:nvPr/>
        </p:nvSpPr>
        <p:spPr bwMode="auto">
          <a:xfrm flipV="1">
            <a:off x="4943475" y="6140450"/>
            <a:ext cx="1588" cy="38100"/>
          </a:xfrm>
          <a:prstGeom prst="line">
            <a:avLst/>
          </a:prstGeom>
          <a:noFill/>
          <a:ln w="15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521" name="Line 89"/>
          <p:cNvSpPr>
            <a:spLocks noChangeShapeType="1"/>
          </p:cNvSpPr>
          <p:nvPr/>
        </p:nvSpPr>
        <p:spPr bwMode="auto">
          <a:xfrm flipV="1">
            <a:off x="5715000" y="6140450"/>
            <a:ext cx="1588" cy="38100"/>
          </a:xfrm>
          <a:prstGeom prst="line">
            <a:avLst/>
          </a:prstGeom>
          <a:noFill/>
          <a:ln w="15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522" name="Line 90"/>
          <p:cNvSpPr>
            <a:spLocks noChangeShapeType="1"/>
          </p:cNvSpPr>
          <p:nvPr/>
        </p:nvSpPr>
        <p:spPr bwMode="auto">
          <a:xfrm flipV="1">
            <a:off x="6478588" y="6140450"/>
            <a:ext cx="1587" cy="38100"/>
          </a:xfrm>
          <a:prstGeom prst="line">
            <a:avLst/>
          </a:prstGeom>
          <a:noFill/>
          <a:ln w="15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523" name="Line 91"/>
          <p:cNvSpPr>
            <a:spLocks noChangeShapeType="1"/>
          </p:cNvSpPr>
          <p:nvPr/>
        </p:nvSpPr>
        <p:spPr bwMode="auto">
          <a:xfrm flipV="1">
            <a:off x="7240588" y="6140450"/>
            <a:ext cx="1587" cy="38100"/>
          </a:xfrm>
          <a:prstGeom prst="line">
            <a:avLst/>
          </a:prstGeom>
          <a:noFill/>
          <a:ln w="15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524" name="Freeform 92"/>
          <p:cNvSpPr>
            <a:spLocks/>
          </p:cNvSpPr>
          <p:nvPr/>
        </p:nvSpPr>
        <p:spPr bwMode="auto">
          <a:xfrm>
            <a:off x="3454400" y="4468813"/>
            <a:ext cx="3767138" cy="1662112"/>
          </a:xfrm>
          <a:custGeom>
            <a:avLst/>
            <a:gdLst>
              <a:gd name="T0" fmla="*/ 2147483647 w 2373"/>
              <a:gd name="T1" fmla="*/ 2147483647 h 1047"/>
              <a:gd name="T2" fmla="*/ 2147483647 w 2373"/>
              <a:gd name="T3" fmla="*/ 2147483647 h 1047"/>
              <a:gd name="T4" fmla="*/ 2147483647 w 2373"/>
              <a:gd name="T5" fmla="*/ 2147483647 h 1047"/>
              <a:gd name="T6" fmla="*/ 2147483647 w 2373"/>
              <a:gd name="T7" fmla="*/ 2147483647 h 1047"/>
              <a:gd name="T8" fmla="*/ 2147483647 w 2373"/>
              <a:gd name="T9" fmla="*/ 2147483647 h 1047"/>
              <a:gd name="T10" fmla="*/ 2147483647 w 2373"/>
              <a:gd name="T11" fmla="*/ 2147483647 h 1047"/>
              <a:gd name="T12" fmla="*/ 2147483647 w 2373"/>
              <a:gd name="T13" fmla="*/ 2147483647 h 1047"/>
              <a:gd name="T14" fmla="*/ 2147483647 w 2373"/>
              <a:gd name="T15" fmla="*/ 2147483647 h 1047"/>
              <a:gd name="T16" fmla="*/ 2147483647 w 2373"/>
              <a:gd name="T17" fmla="*/ 2147483647 h 1047"/>
              <a:gd name="T18" fmla="*/ 2147483647 w 2373"/>
              <a:gd name="T19" fmla="*/ 2147483647 h 1047"/>
              <a:gd name="T20" fmla="*/ 2147483647 w 2373"/>
              <a:gd name="T21" fmla="*/ 2147483647 h 1047"/>
              <a:gd name="T22" fmla="*/ 2147483647 w 2373"/>
              <a:gd name="T23" fmla="*/ 2147483647 h 1047"/>
              <a:gd name="T24" fmla="*/ 2147483647 w 2373"/>
              <a:gd name="T25" fmla="*/ 2147483647 h 1047"/>
              <a:gd name="T26" fmla="*/ 2147483647 w 2373"/>
              <a:gd name="T27" fmla="*/ 2147483647 h 1047"/>
              <a:gd name="T28" fmla="*/ 2147483647 w 2373"/>
              <a:gd name="T29" fmla="*/ 0 h 1047"/>
              <a:gd name="T30" fmla="*/ 2147483647 w 2373"/>
              <a:gd name="T31" fmla="*/ 0 h 1047"/>
              <a:gd name="T32" fmla="*/ 2147483647 w 2373"/>
              <a:gd name="T33" fmla="*/ 0 h 1047"/>
              <a:gd name="T34" fmla="*/ 2147483647 w 2373"/>
              <a:gd name="T35" fmla="*/ 0 h 1047"/>
              <a:gd name="T36" fmla="*/ 2147483647 w 2373"/>
              <a:gd name="T37" fmla="*/ 0 h 1047"/>
              <a:gd name="T38" fmla="*/ 2147483647 w 2373"/>
              <a:gd name="T39" fmla="*/ 2147483647 h 1047"/>
              <a:gd name="T40" fmla="*/ 2147483647 w 2373"/>
              <a:gd name="T41" fmla="*/ 2147483647 h 1047"/>
              <a:gd name="T42" fmla="*/ 2147483647 w 2373"/>
              <a:gd name="T43" fmla="*/ 2147483647 h 1047"/>
              <a:gd name="T44" fmla="*/ 2147483647 w 2373"/>
              <a:gd name="T45" fmla="*/ 2147483647 h 1047"/>
              <a:gd name="T46" fmla="*/ 2147483647 w 2373"/>
              <a:gd name="T47" fmla="*/ 2147483647 h 1047"/>
              <a:gd name="T48" fmla="*/ 2147483647 w 2373"/>
              <a:gd name="T49" fmla="*/ 2147483647 h 1047"/>
              <a:gd name="T50" fmla="*/ 2147483647 w 2373"/>
              <a:gd name="T51" fmla="*/ 2147483647 h 1047"/>
              <a:gd name="T52" fmla="*/ 2147483647 w 2373"/>
              <a:gd name="T53" fmla="*/ 2147483647 h 1047"/>
              <a:gd name="T54" fmla="*/ 2147483647 w 2373"/>
              <a:gd name="T55" fmla="*/ 2147483647 h 1047"/>
              <a:gd name="T56" fmla="*/ 2147483647 w 2373"/>
              <a:gd name="T57" fmla="*/ 2147483647 h 1047"/>
              <a:gd name="T58" fmla="*/ 2147483647 w 2373"/>
              <a:gd name="T59" fmla="*/ 2147483647 h 1047"/>
              <a:gd name="T60" fmla="*/ 2147483647 w 2373"/>
              <a:gd name="T61" fmla="*/ 2147483647 h 1047"/>
              <a:gd name="T62" fmla="*/ 2147483647 w 2373"/>
              <a:gd name="T63" fmla="*/ 2147483647 h 1047"/>
              <a:gd name="T64" fmla="*/ 2147483647 w 2373"/>
              <a:gd name="T65" fmla="*/ 2147483647 h 1047"/>
              <a:gd name="T66" fmla="*/ 2147483647 w 2373"/>
              <a:gd name="T67" fmla="*/ 2147483647 h 1047"/>
              <a:gd name="T68" fmla="*/ 2147483647 w 2373"/>
              <a:gd name="T69" fmla="*/ 2147483647 h 1047"/>
              <a:gd name="T70" fmla="*/ 2147483647 w 2373"/>
              <a:gd name="T71" fmla="*/ 2147483647 h 1047"/>
              <a:gd name="T72" fmla="*/ 2147483647 w 2373"/>
              <a:gd name="T73" fmla="*/ 2147483647 h 1047"/>
              <a:gd name="T74" fmla="*/ 2147483647 w 2373"/>
              <a:gd name="T75" fmla="*/ 2147483647 h 1047"/>
              <a:gd name="T76" fmla="*/ 2147483647 w 2373"/>
              <a:gd name="T77" fmla="*/ 2147483647 h 1047"/>
              <a:gd name="T78" fmla="*/ 2147483647 w 2373"/>
              <a:gd name="T79" fmla="*/ 2147483647 h 1047"/>
              <a:gd name="T80" fmla="*/ 2147483647 w 2373"/>
              <a:gd name="T81" fmla="*/ 2147483647 h 1047"/>
              <a:gd name="T82" fmla="*/ 2147483647 w 2373"/>
              <a:gd name="T83" fmla="*/ 2147483647 h 1047"/>
              <a:gd name="T84" fmla="*/ 2147483647 w 2373"/>
              <a:gd name="T85" fmla="*/ 2147483647 h 1047"/>
              <a:gd name="T86" fmla="*/ 2147483647 w 2373"/>
              <a:gd name="T87" fmla="*/ 2147483647 h 1047"/>
              <a:gd name="T88" fmla="*/ 2147483647 w 2373"/>
              <a:gd name="T89" fmla="*/ 2147483647 h 1047"/>
              <a:gd name="T90" fmla="*/ 2147483647 w 2373"/>
              <a:gd name="T91" fmla="*/ 2147483647 h 1047"/>
              <a:gd name="T92" fmla="*/ 2147483647 w 2373"/>
              <a:gd name="T93" fmla="*/ 2147483647 h 1047"/>
              <a:gd name="T94" fmla="*/ 2147483647 w 2373"/>
              <a:gd name="T95" fmla="*/ 2147483647 h 1047"/>
              <a:gd name="T96" fmla="*/ 2147483647 w 2373"/>
              <a:gd name="T97" fmla="*/ 2147483647 h 1047"/>
              <a:gd name="T98" fmla="*/ 2147483647 w 2373"/>
              <a:gd name="T99" fmla="*/ 2147483647 h 1047"/>
              <a:gd name="T100" fmla="*/ 2147483647 w 2373"/>
              <a:gd name="T101" fmla="*/ 2147483647 h 1047"/>
              <a:gd name="T102" fmla="*/ 2147483647 w 2373"/>
              <a:gd name="T103" fmla="*/ 2147483647 h 1047"/>
              <a:gd name="T104" fmla="*/ 2147483647 w 2373"/>
              <a:gd name="T105" fmla="*/ 2147483647 h 1047"/>
              <a:gd name="T106" fmla="*/ 2147483647 w 2373"/>
              <a:gd name="T107" fmla="*/ 2147483647 h 1047"/>
              <a:gd name="T108" fmla="*/ 2147483647 w 2373"/>
              <a:gd name="T109" fmla="*/ 2147483647 h 1047"/>
              <a:gd name="T110" fmla="*/ 2147483647 w 2373"/>
              <a:gd name="T111" fmla="*/ 2147483647 h 1047"/>
              <a:gd name="T112" fmla="*/ 2147483647 w 2373"/>
              <a:gd name="T113" fmla="*/ 2147483647 h 1047"/>
              <a:gd name="T114" fmla="*/ 2147483647 w 2373"/>
              <a:gd name="T115" fmla="*/ 2147483647 h 1047"/>
              <a:gd name="T116" fmla="*/ 2147483647 w 2373"/>
              <a:gd name="T117" fmla="*/ 2147483647 h 1047"/>
              <a:gd name="T118" fmla="*/ 2147483647 w 2373"/>
              <a:gd name="T119" fmla="*/ 2147483647 h 1047"/>
              <a:gd name="T120" fmla="*/ 2147483647 w 2373"/>
              <a:gd name="T121" fmla="*/ 2147483647 h 1047"/>
              <a:gd name="T122" fmla="*/ 2147483647 w 2373"/>
              <a:gd name="T123" fmla="*/ 2147483647 h 104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373"/>
              <a:gd name="T187" fmla="*/ 0 h 1047"/>
              <a:gd name="T188" fmla="*/ 2373 w 2373"/>
              <a:gd name="T189" fmla="*/ 1047 h 1047"/>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373" h="1047">
                <a:moveTo>
                  <a:pt x="2373" y="473"/>
                </a:moveTo>
                <a:lnTo>
                  <a:pt x="2338" y="462"/>
                </a:lnTo>
                <a:lnTo>
                  <a:pt x="2302" y="444"/>
                </a:lnTo>
                <a:lnTo>
                  <a:pt x="2272" y="426"/>
                </a:lnTo>
                <a:lnTo>
                  <a:pt x="2237" y="408"/>
                </a:lnTo>
                <a:lnTo>
                  <a:pt x="2207" y="396"/>
                </a:lnTo>
                <a:lnTo>
                  <a:pt x="2178" y="379"/>
                </a:lnTo>
                <a:lnTo>
                  <a:pt x="2148" y="361"/>
                </a:lnTo>
                <a:lnTo>
                  <a:pt x="2118" y="349"/>
                </a:lnTo>
                <a:lnTo>
                  <a:pt x="2089" y="337"/>
                </a:lnTo>
                <a:lnTo>
                  <a:pt x="2065" y="320"/>
                </a:lnTo>
                <a:lnTo>
                  <a:pt x="2035" y="308"/>
                </a:lnTo>
                <a:lnTo>
                  <a:pt x="2011" y="296"/>
                </a:lnTo>
                <a:lnTo>
                  <a:pt x="1982" y="278"/>
                </a:lnTo>
                <a:lnTo>
                  <a:pt x="1958" y="266"/>
                </a:lnTo>
                <a:lnTo>
                  <a:pt x="1934" y="255"/>
                </a:lnTo>
                <a:lnTo>
                  <a:pt x="1911" y="243"/>
                </a:lnTo>
                <a:lnTo>
                  <a:pt x="1887" y="231"/>
                </a:lnTo>
                <a:lnTo>
                  <a:pt x="1863" y="219"/>
                </a:lnTo>
                <a:lnTo>
                  <a:pt x="1845" y="207"/>
                </a:lnTo>
                <a:lnTo>
                  <a:pt x="1822" y="201"/>
                </a:lnTo>
                <a:lnTo>
                  <a:pt x="1804" y="190"/>
                </a:lnTo>
                <a:lnTo>
                  <a:pt x="1780" y="178"/>
                </a:lnTo>
                <a:lnTo>
                  <a:pt x="1762" y="166"/>
                </a:lnTo>
                <a:lnTo>
                  <a:pt x="1739" y="160"/>
                </a:lnTo>
                <a:lnTo>
                  <a:pt x="1721" y="148"/>
                </a:lnTo>
                <a:lnTo>
                  <a:pt x="1703" y="142"/>
                </a:lnTo>
                <a:lnTo>
                  <a:pt x="1685" y="130"/>
                </a:lnTo>
                <a:lnTo>
                  <a:pt x="1667" y="124"/>
                </a:lnTo>
                <a:lnTo>
                  <a:pt x="1650" y="119"/>
                </a:lnTo>
                <a:lnTo>
                  <a:pt x="1632" y="113"/>
                </a:lnTo>
                <a:lnTo>
                  <a:pt x="1614" y="101"/>
                </a:lnTo>
                <a:lnTo>
                  <a:pt x="1596" y="95"/>
                </a:lnTo>
                <a:lnTo>
                  <a:pt x="1584" y="89"/>
                </a:lnTo>
                <a:lnTo>
                  <a:pt x="1567" y="83"/>
                </a:lnTo>
                <a:lnTo>
                  <a:pt x="1549" y="77"/>
                </a:lnTo>
                <a:lnTo>
                  <a:pt x="1537" y="71"/>
                </a:lnTo>
                <a:lnTo>
                  <a:pt x="1519" y="65"/>
                </a:lnTo>
                <a:lnTo>
                  <a:pt x="1507" y="59"/>
                </a:lnTo>
                <a:lnTo>
                  <a:pt x="1489" y="54"/>
                </a:lnTo>
                <a:lnTo>
                  <a:pt x="1478" y="54"/>
                </a:lnTo>
                <a:lnTo>
                  <a:pt x="1466" y="48"/>
                </a:lnTo>
                <a:lnTo>
                  <a:pt x="1448" y="42"/>
                </a:lnTo>
                <a:lnTo>
                  <a:pt x="1436" y="36"/>
                </a:lnTo>
                <a:lnTo>
                  <a:pt x="1424" y="36"/>
                </a:lnTo>
                <a:lnTo>
                  <a:pt x="1412" y="30"/>
                </a:lnTo>
                <a:lnTo>
                  <a:pt x="1400" y="30"/>
                </a:lnTo>
                <a:lnTo>
                  <a:pt x="1383" y="24"/>
                </a:lnTo>
                <a:lnTo>
                  <a:pt x="1371" y="24"/>
                </a:lnTo>
                <a:lnTo>
                  <a:pt x="1359" y="18"/>
                </a:lnTo>
                <a:lnTo>
                  <a:pt x="1347" y="18"/>
                </a:lnTo>
                <a:lnTo>
                  <a:pt x="1335" y="12"/>
                </a:lnTo>
                <a:lnTo>
                  <a:pt x="1323" y="12"/>
                </a:lnTo>
                <a:lnTo>
                  <a:pt x="1317" y="12"/>
                </a:lnTo>
                <a:lnTo>
                  <a:pt x="1306" y="6"/>
                </a:lnTo>
                <a:lnTo>
                  <a:pt x="1294" y="6"/>
                </a:lnTo>
                <a:lnTo>
                  <a:pt x="1282" y="6"/>
                </a:lnTo>
                <a:lnTo>
                  <a:pt x="1270" y="0"/>
                </a:lnTo>
                <a:lnTo>
                  <a:pt x="1264" y="0"/>
                </a:lnTo>
                <a:lnTo>
                  <a:pt x="1252" y="0"/>
                </a:lnTo>
                <a:lnTo>
                  <a:pt x="1240" y="0"/>
                </a:lnTo>
                <a:lnTo>
                  <a:pt x="1228" y="0"/>
                </a:lnTo>
                <a:lnTo>
                  <a:pt x="1222" y="0"/>
                </a:lnTo>
                <a:lnTo>
                  <a:pt x="1211" y="0"/>
                </a:lnTo>
                <a:lnTo>
                  <a:pt x="1205" y="0"/>
                </a:lnTo>
                <a:lnTo>
                  <a:pt x="1193" y="0"/>
                </a:lnTo>
                <a:lnTo>
                  <a:pt x="1187" y="0"/>
                </a:lnTo>
                <a:lnTo>
                  <a:pt x="1175" y="0"/>
                </a:lnTo>
                <a:lnTo>
                  <a:pt x="1163" y="0"/>
                </a:lnTo>
                <a:lnTo>
                  <a:pt x="1157" y="0"/>
                </a:lnTo>
                <a:lnTo>
                  <a:pt x="1151" y="0"/>
                </a:lnTo>
                <a:lnTo>
                  <a:pt x="1139" y="0"/>
                </a:lnTo>
                <a:lnTo>
                  <a:pt x="1133" y="0"/>
                </a:lnTo>
                <a:lnTo>
                  <a:pt x="1122" y="0"/>
                </a:lnTo>
                <a:lnTo>
                  <a:pt x="1116" y="0"/>
                </a:lnTo>
                <a:lnTo>
                  <a:pt x="1110" y="0"/>
                </a:lnTo>
                <a:lnTo>
                  <a:pt x="1098" y="0"/>
                </a:lnTo>
                <a:lnTo>
                  <a:pt x="1092" y="6"/>
                </a:lnTo>
                <a:lnTo>
                  <a:pt x="1086" y="6"/>
                </a:lnTo>
                <a:lnTo>
                  <a:pt x="1074" y="6"/>
                </a:lnTo>
                <a:lnTo>
                  <a:pt x="1068" y="6"/>
                </a:lnTo>
                <a:lnTo>
                  <a:pt x="1062" y="6"/>
                </a:lnTo>
                <a:lnTo>
                  <a:pt x="1056" y="12"/>
                </a:lnTo>
                <a:lnTo>
                  <a:pt x="1045" y="12"/>
                </a:lnTo>
                <a:lnTo>
                  <a:pt x="1039" y="12"/>
                </a:lnTo>
                <a:lnTo>
                  <a:pt x="1033" y="12"/>
                </a:lnTo>
                <a:lnTo>
                  <a:pt x="1027" y="18"/>
                </a:lnTo>
                <a:lnTo>
                  <a:pt x="1021" y="18"/>
                </a:lnTo>
                <a:lnTo>
                  <a:pt x="1015" y="18"/>
                </a:lnTo>
                <a:lnTo>
                  <a:pt x="1009" y="24"/>
                </a:lnTo>
                <a:lnTo>
                  <a:pt x="997" y="24"/>
                </a:lnTo>
                <a:lnTo>
                  <a:pt x="991" y="24"/>
                </a:lnTo>
                <a:lnTo>
                  <a:pt x="985" y="30"/>
                </a:lnTo>
                <a:lnTo>
                  <a:pt x="979" y="30"/>
                </a:lnTo>
                <a:lnTo>
                  <a:pt x="973" y="30"/>
                </a:lnTo>
                <a:lnTo>
                  <a:pt x="967" y="36"/>
                </a:lnTo>
                <a:lnTo>
                  <a:pt x="961" y="36"/>
                </a:lnTo>
                <a:lnTo>
                  <a:pt x="956" y="42"/>
                </a:lnTo>
                <a:lnTo>
                  <a:pt x="950" y="42"/>
                </a:lnTo>
                <a:lnTo>
                  <a:pt x="944" y="42"/>
                </a:lnTo>
                <a:lnTo>
                  <a:pt x="938" y="48"/>
                </a:lnTo>
                <a:lnTo>
                  <a:pt x="932" y="48"/>
                </a:lnTo>
                <a:lnTo>
                  <a:pt x="926" y="54"/>
                </a:lnTo>
                <a:lnTo>
                  <a:pt x="920" y="54"/>
                </a:lnTo>
                <a:lnTo>
                  <a:pt x="914" y="54"/>
                </a:lnTo>
                <a:lnTo>
                  <a:pt x="908" y="59"/>
                </a:lnTo>
                <a:lnTo>
                  <a:pt x="902" y="59"/>
                </a:lnTo>
                <a:lnTo>
                  <a:pt x="902" y="65"/>
                </a:lnTo>
                <a:lnTo>
                  <a:pt x="896" y="65"/>
                </a:lnTo>
                <a:lnTo>
                  <a:pt x="890" y="71"/>
                </a:lnTo>
                <a:lnTo>
                  <a:pt x="884" y="71"/>
                </a:lnTo>
                <a:lnTo>
                  <a:pt x="878" y="77"/>
                </a:lnTo>
                <a:lnTo>
                  <a:pt x="872" y="77"/>
                </a:lnTo>
                <a:lnTo>
                  <a:pt x="867" y="83"/>
                </a:lnTo>
                <a:lnTo>
                  <a:pt x="861" y="83"/>
                </a:lnTo>
                <a:lnTo>
                  <a:pt x="855" y="89"/>
                </a:lnTo>
                <a:lnTo>
                  <a:pt x="849" y="89"/>
                </a:lnTo>
                <a:lnTo>
                  <a:pt x="843" y="95"/>
                </a:lnTo>
                <a:lnTo>
                  <a:pt x="837" y="101"/>
                </a:lnTo>
                <a:lnTo>
                  <a:pt x="831" y="101"/>
                </a:lnTo>
                <a:lnTo>
                  <a:pt x="825" y="107"/>
                </a:lnTo>
                <a:lnTo>
                  <a:pt x="819" y="107"/>
                </a:lnTo>
                <a:lnTo>
                  <a:pt x="819" y="113"/>
                </a:lnTo>
                <a:lnTo>
                  <a:pt x="813" y="113"/>
                </a:lnTo>
                <a:lnTo>
                  <a:pt x="807" y="119"/>
                </a:lnTo>
                <a:lnTo>
                  <a:pt x="801" y="124"/>
                </a:lnTo>
                <a:lnTo>
                  <a:pt x="795" y="124"/>
                </a:lnTo>
                <a:lnTo>
                  <a:pt x="789" y="130"/>
                </a:lnTo>
                <a:lnTo>
                  <a:pt x="783" y="136"/>
                </a:lnTo>
                <a:lnTo>
                  <a:pt x="778" y="142"/>
                </a:lnTo>
                <a:lnTo>
                  <a:pt x="772" y="148"/>
                </a:lnTo>
                <a:lnTo>
                  <a:pt x="766" y="148"/>
                </a:lnTo>
                <a:lnTo>
                  <a:pt x="766" y="154"/>
                </a:lnTo>
                <a:lnTo>
                  <a:pt x="760" y="154"/>
                </a:lnTo>
                <a:lnTo>
                  <a:pt x="754" y="160"/>
                </a:lnTo>
                <a:lnTo>
                  <a:pt x="748" y="166"/>
                </a:lnTo>
                <a:lnTo>
                  <a:pt x="742" y="172"/>
                </a:lnTo>
                <a:lnTo>
                  <a:pt x="736" y="172"/>
                </a:lnTo>
                <a:lnTo>
                  <a:pt x="736" y="178"/>
                </a:lnTo>
                <a:lnTo>
                  <a:pt x="730" y="178"/>
                </a:lnTo>
                <a:lnTo>
                  <a:pt x="724" y="184"/>
                </a:lnTo>
                <a:lnTo>
                  <a:pt x="718" y="190"/>
                </a:lnTo>
                <a:lnTo>
                  <a:pt x="712" y="195"/>
                </a:lnTo>
                <a:lnTo>
                  <a:pt x="706" y="201"/>
                </a:lnTo>
                <a:lnTo>
                  <a:pt x="700" y="201"/>
                </a:lnTo>
                <a:lnTo>
                  <a:pt x="700" y="207"/>
                </a:lnTo>
                <a:lnTo>
                  <a:pt x="694" y="207"/>
                </a:lnTo>
                <a:lnTo>
                  <a:pt x="694" y="213"/>
                </a:lnTo>
                <a:lnTo>
                  <a:pt x="689" y="213"/>
                </a:lnTo>
                <a:lnTo>
                  <a:pt x="689" y="219"/>
                </a:lnTo>
                <a:lnTo>
                  <a:pt x="683" y="219"/>
                </a:lnTo>
                <a:lnTo>
                  <a:pt x="683" y="225"/>
                </a:lnTo>
                <a:lnTo>
                  <a:pt x="677" y="225"/>
                </a:lnTo>
                <a:lnTo>
                  <a:pt x="677" y="231"/>
                </a:lnTo>
                <a:lnTo>
                  <a:pt x="671" y="231"/>
                </a:lnTo>
                <a:lnTo>
                  <a:pt x="671" y="237"/>
                </a:lnTo>
                <a:lnTo>
                  <a:pt x="665" y="243"/>
                </a:lnTo>
                <a:lnTo>
                  <a:pt x="659" y="249"/>
                </a:lnTo>
                <a:lnTo>
                  <a:pt x="653" y="255"/>
                </a:lnTo>
                <a:lnTo>
                  <a:pt x="647" y="260"/>
                </a:lnTo>
                <a:lnTo>
                  <a:pt x="641" y="266"/>
                </a:lnTo>
                <a:lnTo>
                  <a:pt x="635" y="266"/>
                </a:lnTo>
                <a:lnTo>
                  <a:pt x="635" y="272"/>
                </a:lnTo>
                <a:lnTo>
                  <a:pt x="629" y="272"/>
                </a:lnTo>
                <a:lnTo>
                  <a:pt x="629" y="278"/>
                </a:lnTo>
                <a:lnTo>
                  <a:pt x="623" y="284"/>
                </a:lnTo>
                <a:lnTo>
                  <a:pt x="617" y="290"/>
                </a:lnTo>
                <a:lnTo>
                  <a:pt x="611" y="296"/>
                </a:lnTo>
                <a:lnTo>
                  <a:pt x="611" y="302"/>
                </a:lnTo>
                <a:lnTo>
                  <a:pt x="606" y="302"/>
                </a:lnTo>
                <a:lnTo>
                  <a:pt x="606" y="308"/>
                </a:lnTo>
                <a:lnTo>
                  <a:pt x="600" y="308"/>
                </a:lnTo>
                <a:lnTo>
                  <a:pt x="600" y="314"/>
                </a:lnTo>
                <a:lnTo>
                  <a:pt x="594" y="320"/>
                </a:lnTo>
                <a:lnTo>
                  <a:pt x="588" y="326"/>
                </a:lnTo>
                <a:lnTo>
                  <a:pt x="582" y="331"/>
                </a:lnTo>
                <a:lnTo>
                  <a:pt x="576" y="337"/>
                </a:lnTo>
                <a:lnTo>
                  <a:pt x="576" y="343"/>
                </a:lnTo>
                <a:lnTo>
                  <a:pt x="570" y="343"/>
                </a:lnTo>
                <a:lnTo>
                  <a:pt x="570" y="349"/>
                </a:lnTo>
                <a:lnTo>
                  <a:pt x="564" y="355"/>
                </a:lnTo>
                <a:lnTo>
                  <a:pt x="558" y="355"/>
                </a:lnTo>
                <a:lnTo>
                  <a:pt x="558" y="361"/>
                </a:lnTo>
                <a:lnTo>
                  <a:pt x="552" y="367"/>
                </a:lnTo>
                <a:lnTo>
                  <a:pt x="552" y="373"/>
                </a:lnTo>
                <a:lnTo>
                  <a:pt x="546" y="373"/>
                </a:lnTo>
                <a:lnTo>
                  <a:pt x="546" y="379"/>
                </a:lnTo>
                <a:lnTo>
                  <a:pt x="540" y="379"/>
                </a:lnTo>
                <a:lnTo>
                  <a:pt x="540" y="385"/>
                </a:lnTo>
                <a:lnTo>
                  <a:pt x="534" y="391"/>
                </a:lnTo>
                <a:lnTo>
                  <a:pt x="528" y="396"/>
                </a:lnTo>
                <a:lnTo>
                  <a:pt x="528" y="402"/>
                </a:lnTo>
                <a:lnTo>
                  <a:pt x="522" y="402"/>
                </a:lnTo>
                <a:lnTo>
                  <a:pt x="522" y="408"/>
                </a:lnTo>
                <a:lnTo>
                  <a:pt x="517" y="408"/>
                </a:lnTo>
                <a:lnTo>
                  <a:pt x="517" y="414"/>
                </a:lnTo>
                <a:lnTo>
                  <a:pt x="517" y="420"/>
                </a:lnTo>
                <a:lnTo>
                  <a:pt x="511" y="420"/>
                </a:lnTo>
                <a:lnTo>
                  <a:pt x="511" y="426"/>
                </a:lnTo>
                <a:lnTo>
                  <a:pt x="505" y="426"/>
                </a:lnTo>
                <a:lnTo>
                  <a:pt x="505" y="432"/>
                </a:lnTo>
                <a:lnTo>
                  <a:pt x="499" y="432"/>
                </a:lnTo>
                <a:lnTo>
                  <a:pt x="499" y="438"/>
                </a:lnTo>
                <a:lnTo>
                  <a:pt x="493" y="444"/>
                </a:lnTo>
                <a:lnTo>
                  <a:pt x="493" y="450"/>
                </a:lnTo>
                <a:lnTo>
                  <a:pt x="487" y="450"/>
                </a:lnTo>
                <a:lnTo>
                  <a:pt x="487" y="456"/>
                </a:lnTo>
                <a:lnTo>
                  <a:pt x="481" y="456"/>
                </a:lnTo>
                <a:lnTo>
                  <a:pt x="481" y="462"/>
                </a:lnTo>
                <a:lnTo>
                  <a:pt x="475" y="467"/>
                </a:lnTo>
                <a:lnTo>
                  <a:pt x="475" y="473"/>
                </a:lnTo>
                <a:lnTo>
                  <a:pt x="469" y="473"/>
                </a:lnTo>
                <a:lnTo>
                  <a:pt x="469" y="479"/>
                </a:lnTo>
                <a:lnTo>
                  <a:pt x="463" y="485"/>
                </a:lnTo>
                <a:lnTo>
                  <a:pt x="463" y="491"/>
                </a:lnTo>
                <a:lnTo>
                  <a:pt x="457" y="491"/>
                </a:lnTo>
                <a:lnTo>
                  <a:pt x="457" y="497"/>
                </a:lnTo>
                <a:lnTo>
                  <a:pt x="451" y="497"/>
                </a:lnTo>
                <a:lnTo>
                  <a:pt x="451" y="503"/>
                </a:lnTo>
                <a:lnTo>
                  <a:pt x="445" y="509"/>
                </a:lnTo>
                <a:lnTo>
                  <a:pt x="445" y="515"/>
                </a:lnTo>
                <a:lnTo>
                  <a:pt x="439" y="515"/>
                </a:lnTo>
                <a:lnTo>
                  <a:pt x="439" y="521"/>
                </a:lnTo>
                <a:lnTo>
                  <a:pt x="433" y="527"/>
                </a:lnTo>
                <a:lnTo>
                  <a:pt x="433" y="533"/>
                </a:lnTo>
                <a:lnTo>
                  <a:pt x="428" y="533"/>
                </a:lnTo>
                <a:lnTo>
                  <a:pt x="428" y="538"/>
                </a:lnTo>
                <a:lnTo>
                  <a:pt x="422" y="538"/>
                </a:lnTo>
                <a:lnTo>
                  <a:pt x="422" y="544"/>
                </a:lnTo>
                <a:lnTo>
                  <a:pt x="422" y="550"/>
                </a:lnTo>
                <a:lnTo>
                  <a:pt x="416" y="550"/>
                </a:lnTo>
                <a:lnTo>
                  <a:pt x="416" y="556"/>
                </a:lnTo>
                <a:lnTo>
                  <a:pt x="410" y="556"/>
                </a:lnTo>
                <a:lnTo>
                  <a:pt x="410" y="562"/>
                </a:lnTo>
                <a:lnTo>
                  <a:pt x="410" y="568"/>
                </a:lnTo>
                <a:lnTo>
                  <a:pt x="404" y="568"/>
                </a:lnTo>
                <a:lnTo>
                  <a:pt x="404" y="574"/>
                </a:lnTo>
                <a:lnTo>
                  <a:pt x="398" y="574"/>
                </a:lnTo>
                <a:lnTo>
                  <a:pt x="398" y="580"/>
                </a:lnTo>
                <a:lnTo>
                  <a:pt x="392" y="586"/>
                </a:lnTo>
                <a:lnTo>
                  <a:pt x="392" y="592"/>
                </a:lnTo>
                <a:lnTo>
                  <a:pt x="386" y="592"/>
                </a:lnTo>
                <a:lnTo>
                  <a:pt x="380" y="609"/>
                </a:lnTo>
                <a:lnTo>
                  <a:pt x="279" y="757"/>
                </a:lnTo>
                <a:lnTo>
                  <a:pt x="220" y="846"/>
                </a:lnTo>
                <a:lnTo>
                  <a:pt x="178" y="899"/>
                </a:lnTo>
                <a:lnTo>
                  <a:pt x="161" y="917"/>
                </a:lnTo>
                <a:lnTo>
                  <a:pt x="137" y="946"/>
                </a:lnTo>
                <a:lnTo>
                  <a:pt x="95" y="988"/>
                </a:lnTo>
                <a:lnTo>
                  <a:pt x="24" y="1041"/>
                </a:lnTo>
                <a:lnTo>
                  <a:pt x="0" y="1047"/>
                </a:lnTo>
              </a:path>
            </a:pathLst>
          </a:custGeom>
          <a:noFill/>
          <a:ln w="7938"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525" name="Freeform 93"/>
          <p:cNvSpPr>
            <a:spLocks/>
          </p:cNvSpPr>
          <p:nvPr/>
        </p:nvSpPr>
        <p:spPr bwMode="auto">
          <a:xfrm>
            <a:off x="3454400" y="4619625"/>
            <a:ext cx="3767138" cy="1511300"/>
          </a:xfrm>
          <a:custGeom>
            <a:avLst/>
            <a:gdLst>
              <a:gd name="T0" fmla="*/ 2147483647 w 2373"/>
              <a:gd name="T1" fmla="*/ 2147483647 h 952"/>
              <a:gd name="T2" fmla="*/ 2147483647 w 2373"/>
              <a:gd name="T3" fmla="*/ 2147483647 h 952"/>
              <a:gd name="T4" fmla="*/ 2147483647 w 2373"/>
              <a:gd name="T5" fmla="*/ 2147483647 h 952"/>
              <a:gd name="T6" fmla="*/ 2147483647 w 2373"/>
              <a:gd name="T7" fmla="*/ 2147483647 h 952"/>
              <a:gd name="T8" fmla="*/ 2147483647 w 2373"/>
              <a:gd name="T9" fmla="*/ 2147483647 h 952"/>
              <a:gd name="T10" fmla="*/ 2147483647 w 2373"/>
              <a:gd name="T11" fmla="*/ 2147483647 h 952"/>
              <a:gd name="T12" fmla="*/ 2147483647 w 2373"/>
              <a:gd name="T13" fmla="*/ 2147483647 h 952"/>
              <a:gd name="T14" fmla="*/ 2147483647 w 2373"/>
              <a:gd name="T15" fmla="*/ 2147483647 h 952"/>
              <a:gd name="T16" fmla="*/ 2147483647 w 2373"/>
              <a:gd name="T17" fmla="*/ 2147483647 h 952"/>
              <a:gd name="T18" fmla="*/ 2147483647 w 2373"/>
              <a:gd name="T19" fmla="*/ 2147483647 h 952"/>
              <a:gd name="T20" fmla="*/ 2147483647 w 2373"/>
              <a:gd name="T21" fmla="*/ 2147483647 h 952"/>
              <a:gd name="T22" fmla="*/ 2147483647 w 2373"/>
              <a:gd name="T23" fmla="*/ 2147483647 h 952"/>
              <a:gd name="T24" fmla="*/ 2147483647 w 2373"/>
              <a:gd name="T25" fmla="*/ 2147483647 h 952"/>
              <a:gd name="T26" fmla="*/ 2147483647 w 2373"/>
              <a:gd name="T27" fmla="*/ 2147483647 h 952"/>
              <a:gd name="T28" fmla="*/ 2147483647 w 2373"/>
              <a:gd name="T29" fmla="*/ 2147483647 h 952"/>
              <a:gd name="T30" fmla="*/ 2147483647 w 2373"/>
              <a:gd name="T31" fmla="*/ 2147483647 h 952"/>
              <a:gd name="T32" fmla="*/ 2147483647 w 2373"/>
              <a:gd name="T33" fmla="*/ 0 h 952"/>
              <a:gd name="T34" fmla="*/ 2147483647 w 2373"/>
              <a:gd name="T35" fmla="*/ 0 h 952"/>
              <a:gd name="T36" fmla="*/ 2147483647 w 2373"/>
              <a:gd name="T37" fmla="*/ 0 h 952"/>
              <a:gd name="T38" fmla="*/ 2147483647 w 2373"/>
              <a:gd name="T39" fmla="*/ 0 h 952"/>
              <a:gd name="T40" fmla="*/ 2147483647 w 2373"/>
              <a:gd name="T41" fmla="*/ 2147483647 h 952"/>
              <a:gd name="T42" fmla="*/ 2147483647 w 2373"/>
              <a:gd name="T43" fmla="*/ 2147483647 h 952"/>
              <a:gd name="T44" fmla="*/ 2147483647 w 2373"/>
              <a:gd name="T45" fmla="*/ 2147483647 h 952"/>
              <a:gd name="T46" fmla="*/ 2147483647 w 2373"/>
              <a:gd name="T47" fmla="*/ 2147483647 h 952"/>
              <a:gd name="T48" fmla="*/ 2147483647 w 2373"/>
              <a:gd name="T49" fmla="*/ 2147483647 h 952"/>
              <a:gd name="T50" fmla="*/ 2147483647 w 2373"/>
              <a:gd name="T51" fmla="*/ 2147483647 h 952"/>
              <a:gd name="T52" fmla="*/ 2147483647 w 2373"/>
              <a:gd name="T53" fmla="*/ 2147483647 h 952"/>
              <a:gd name="T54" fmla="*/ 2147483647 w 2373"/>
              <a:gd name="T55" fmla="*/ 2147483647 h 952"/>
              <a:gd name="T56" fmla="*/ 2147483647 w 2373"/>
              <a:gd name="T57" fmla="*/ 2147483647 h 952"/>
              <a:gd name="T58" fmla="*/ 2147483647 w 2373"/>
              <a:gd name="T59" fmla="*/ 2147483647 h 952"/>
              <a:gd name="T60" fmla="*/ 2147483647 w 2373"/>
              <a:gd name="T61" fmla="*/ 2147483647 h 952"/>
              <a:gd name="T62" fmla="*/ 2147483647 w 2373"/>
              <a:gd name="T63" fmla="*/ 2147483647 h 952"/>
              <a:gd name="T64" fmla="*/ 2147483647 w 2373"/>
              <a:gd name="T65" fmla="*/ 2147483647 h 952"/>
              <a:gd name="T66" fmla="*/ 2147483647 w 2373"/>
              <a:gd name="T67" fmla="*/ 2147483647 h 952"/>
              <a:gd name="T68" fmla="*/ 2147483647 w 2373"/>
              <a:gd name="T69" fmla="*/ 2147483647 h 952"/>
              <a:gd name="T70" fmla="*/ 2147483647 w 2373"/>
              <a:gd name="T71" fmla="*/ 2147483647 h 952"/>
              <a:gd name="T72" fmla="*/ 2147483647 w 2373"/>
              <a:gd name="T73" fmla="*/ 2147483647 h 952"/>
              <a:gd name="T74" fmla="*/ 2147483647 w 2373"/>
              <a:gd name="T75" fmla="*/ 2147483647 h 952"/>
              <a:gd name="T76" fmla="*/ 2147483647 w 2373"/>
              <a:gd name="T77" fmla="*/ 2147483647 h 952"/>
              <a:gd name="T78" fmla="*/ 2147483647 w 2373"/>
              <a:gd name="T79" fmla="*/ 2147483647 h 952"/>
              <a:gd name="T80" fmla="*/ 2147483647 w 2373"/>
              <a:gd name="T81" fmla="*/ 2147483647 h 952"/>
              <a:gd name="T82" fmla="*/ 2147483647 w 2373"/>
              <a:gd name="T83" fmla="*/ 2147483647 h 952"/>
              <a:gd name="T84" fmla="*/ 2147483647 w 2373"/>
              <a:gd name="T85" fmla="*/ 2147483647 h 952"/>
              <a:gd name="T86" fmla="*/ 2147483647 w 2373"/>
              <a:gd name="T87" fmla="*/ 2147483647 h 952"/>
              <a:gd name="T88" fmla="*/ 2147483647 w 2373"/>
              <a:gd name="T89" fmla="*/ 2147483647 h 952"/>
              <a:gd name="T90" fmla="*/ 2147483647 w 2373"/>
              <a:gd name="T91" fmla="*/ 2147483647 h 952"/>
              <a:gd name="T92" fmla="*/ 2147483647 w 2373"/>
              <a:gd name="T93" fmla="*/ 2147483647 h 952"/>
              <a:gd name="T94" fmla="*/ 2147483647 w 2373"/>
              <a:gd name="T95" fmla="*/ 2147483647 h 952"/>
              <a:gd name="T96" fmla="*/ 2147483647 w 2373"/>
              <a:gd name="T97" fmla="*/ 2147483647 h 952"/>
              <a:gd name="T98" fmla="*/ 2147483647 w 2373"/>
              <a:gd name="T99" fmla="*/ 2147483647 h 952"/>
              <a:gd name="T100" fmla="*/ 2147483647 w 2373"/>
              <a:gd name="T101" fmla="*/ 2147483647 h 952"/>
              <a:gd name="T102" fmla="*/ 2147483647 w 2373"/>
              <a:gd name="T103" fmla="*/ 2147483647 h 952"/>
              <a:gd name="T104" fmla="*/ 2147483647 w 2373"/>
              <a:gd name="T105" fmla="*/ 2147483647 h 952"/>
              <a:gd name="T106" fmla="*/ 2147483647 w 2373"/>
              <a:gd name="T107" fmla="*/ 2147483647 h 952"/>
              <a:gd name="T108" fmla="*/ 2147483647 w 2373"/>
              <a:gd name="T109" fmla="*/ 2147483647 h 952"/>
              <a:gd name="T110" fmla="*/ 2147483647 w 2373"/>
              <a:gd name="T111" fmla="*/ 2147483647 h 952"/>
              <a:gd name="T112" fmla="*/ 2147483647 w 2373"/>
              <a:gd name="T113" fmla="*/ 2147483647 h 952"/>
              <a:gd name="T114" fmla="*/ 2147483647 w 2373"/>
              <a:gd name="T115" fmla="*/ 2147483647 h 952"/>
              <a:gd name="T116" fmla="*/ 2147483647 w 2373"/>
              <a:gd name="T117" fmla="*/ 2147483647 h 952"/>
              <a:gd name="T118" fmla="*/ 2147483647 w 2373"/>
              <a:gd name="T119" fmla="*/ 2147483647 h 952"/>
              <a:gd name="T120" fmla="*/ 2147483647 w 2373"/>
              <a:gd name="T121" fmla="*/ 2147483647 h 95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373"/>
              <a:gd name="T184" fmla="*/ 0 h 952"/>
              <a:gd name="T185" fmla="*/ 2373 w 2373"/>
              <a:gd name="T186" fmla="*/ 952 h 952"/>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373" h="952">
                <a:moveTo>
                  <a:pt x="2373" y="485"/>
                </a:moveTo>
                <a:lnTo>
                  <a:pt x="2338" y="467"/>
                </a:lnTo>
                <a:lnTo>
                  <a:pt x="2302" y="455"/>
                </a:lnTo>
                <a:lnTo>
                  <a:pt x="2272" y="438"/>
                </a:lnTo>
                <a:lnTo>
                  <a:pt x="2237" y="426"/>
                </a:lnTo>
                <a:lnTo>
                  <a:pt x="2207" y="408"/>
                </a:lnTo>
                <a:lnTo>
                  <a:pt x="2178" y="396"/>
                </a:lnTo>
                <a:lnTo>
                  <a:pt x="2148" y="384"/>
                </a:lnTo>
                <a:lnTo>
                  <a:pt x="2118" y="367"/>
                </a:lnTo>
                <a:lnTo>
                  <a:pt x="2089" y="355"/>
                </a:lnTo>
                <a:lnTo>
                  <a:pt x="2065" y="343"/>
                </a:lnTo>
                <a:lnTo>
                  <a:pt x="2035" y="331"/>
                </a:lnTo>
                <a:lnTo>
                  <a:pt x="2011" y="313"/>
                </a:lnTo>
                <a:lnTo>
                  <a:pt x="1982" y="301"/>
                </a:lnTo>
                <a:lnTo>
                  <a:pt x="1958" y="290"/>
                </a:lnTo>
                <a:lnTo>
                  <a:pt x="1934" y="278"/>
                </a:lnTo>
                <a:lnTo>
                  <a:pt x="1911" y="266"/>
                </a:lnTo>
                <a:lnTo>
                  <a:pt x="1887" y="254"/>
                </a:lnTo>
                <a:lnTo>
                  <a:pt x="1863" y="248"/>
                </a:lnTo>
                <a:lnTo>
                  <a:pt x="1845" y="236"/>
                </a:lnTo>
                <a:lnTo>
                  <a:pt x="1822" y="225"/>
                </a:lnTo>
                <a:lnTo>
                  <a:pt x="1804" y="213"/>
                </a:lnTo>
                <a:lnTo>
                  <a:pt x="1780" y="207"/>
                </a:lnTo>
                <a:lnTo>
                  <a:pt x="1762" y="195"/>
                </a:lnTo>
                <a:lnTo>
                  <a:pt x="1739" y="183"/>
                </a:lnTo>
                <a:lnTo>
                  <a:pt x="1721" y="177"/>
                </a:lnTo>
                <a:lnTo>
                  <a:pt x="1703" y="165"/>
                </a:lnTo>
                <a:lnTo>
                  <a:pt x="1685" y="160"/>
                </a:lnTo>
                <a:lnTo>
                  <a:pt x="1667" y="154"/>
                </a:lnTo>
                <a:lnTo>
                  <a:pt x="1650" y="142"/>
                </a:lnTo>
                <a:lnTo>
                  <a:pt x="1632" y="136"/>
                </a:lnTo>
                <a:lnTo>
                  <a:pt x="1614" y="130"/>
                </a:lnTo>
                <a:lnTo>
                  <a:pt x="1596" y="124"/>
                </a:lnTo>
                <a:lnTo>
                  <a:pt x="1584" y="112"/>
                </a:lnTo>
                <a:lnTo>
                  <a:pt x="1567" y="106"/>
                </a:lnTo>
                <a:lnTo>
                  <a:pt x="1549" y="100"/>
                </a:lnTo>
                <a:lnTo>
                  <a:pt x="1537" y="95"/>
                </a:lnTo>
                <a:lnTo>
                  <a:pt x="1519" y="89"/>
                </a:lnTo>
                <a:lnTo>
                  <a:pt x="1507" y="83"/>
                </a:lnTo>
                <a:lnTo>
                  <a:pt x="1489" y="77"/>
                </a:lnTo>
                <a:lnTo>
                  <a:pt x="1478" y="71"/>
                </a:lnTo>
                <a:lnTo>
                  <a:pt x="1466" y="71"/>
                </a:lnTo>
                <a:lnTo>
                  <a:pt x="1448" y="65"/>
                </a:lnTo>
                <a:lnTo>
                  <a:pt x="1436" y="59"/>
                </a:lnTo>
                <a:lnTo>
                  <a:pt x="1424" y="53"/>
                </a:lnTo>
                <a:lnTo>
                  <a:pt x="1412" y="53"/>
                </a:lnTo>
                <a:lnTo>
                  <a:pt x="1400" y="47"/>
                </a:lnTo>
                <a:lnTo>
                  <a:pt x="1383" y="41"/>
                </a:lnTo>
                <a:lnTo>
                  <a:pt x="1371" y="41"/>
                </a:lnTo>
                <a:lnTo>
                  <a:pt x="1359" y="35"/>
                </a:lnTo>
                <a:lnTo>
                  <a:pt x="1347" y="35"/>
                </a:lnTo>
                <a:lnTo>
                  <a:pt x="1335" y="29"/>
                </a:lnTo>
                <a:lnTo>
                  <a:pt x="1323" y="29"/>
                </a:lnTo>
                <a:lnTo>
                  <a:pt x="1317" y="24"/>
                </a:lnTo>
                <a:lnTo>
                  <a:pt x="1306" y="24"/>
                </a:lnTo>
                <a:lnTo>
                  <a:pt x="1294" y="18"/>
                </a:lnTo>
                <a:lnTo>
                  <a:pt x="1282" y="18"/>
                </a:lnTo>
                <a:lnTo>
                  <a:pt x="1270" y="18"/>
                </a:lnTo>
                <a:lnTo>
                  <a:pt x="1264" y="12"/>
                </a:lnTo>
                <a:lnTo>
                  <a:pt x="1252" y="12"/>
                </a:lnTo>
                <a:lnTo>
                  <a:pt x="1240" y="12"/>
                </a:lnTo>
                <a:lnTo>
                  <a:pt x="1228" y="6"/>
                </a:lnTo>
                <a:lnTo>
                  <a:pt x="1222" y="6"/>
                </a:lnTo>
                <a:lnTo>
                  <a:pt x="1211" y="6"/>
                </a:lnTo>
                <a:lnTo>
                  <a:pt x="1205" y="6"/>
                </a:lnTo>
                <a:lnTo>
                  <a:pt x="1193" y="6"/>
                </a:lnTo>
                <a:lnTo>
                  <a:pt x="1187" y="6"/>
                </a:lnTo>
                <a:lnTo>
                  <a:pt x="1175" y="0"/>
                </a:lnTo>
                <a:lnTo>
                  <a:pt x="1163" y="0"/>
                </a:lnTo>
                <a:lnTo>
                  <a:pt x="1157" y="0"/>
                </a:lnTo>
                <a:lnTo>
                  <a:pt x="1151" y="0"/>
                </a:lnTo>
                <a:lnTo>
                  <a:pt x="1139" y="0"/>
                </a:lnTo>
                <a:lnTo>
                  <a:pt x="1133" y="0"/>
                </a:lnTo>
                <a:lnTo>
                  <a:pt x="1122" y="0"/>
                </a:lnTo>
                <a:lnTo>
                  <a:pt x="1116" y="0"/>
                </a:lnTo>
                <a:lnTo>
                  <a:pt x="1110" y="0"/>
                </a:lnTo>
                <a:lnTo>
                  <a:pt x="1098" y="0"/>
                </a:lnTo>
                <a:lnTo>
                  <a:pt x="1092" y="0"/>
                </a:lnTo>
                <a:lnTo>
                  <a:pt x="1086" y="0"/>
                </a:lnTo>
                <a:lnTo>
                  <a:pt x="1074" y="0"/>
                </a:lnTo>
                <a:lnTo>
                  <a:pt x="1068" y="0"/>
                </a:lnTo>
                <a:lnTo>
                  <a:pt x="1062" y="6"/>
                </a:lnTo>
                <a:lnTo>
                  <a:pt x="1056" y="6"/>
                </a:lnTo>
                <a:lnTo>
                  <a:pt x="1045" y="6"/>
                </a:lnTo>
                <a:lnTo>
                  <a:pt x="1039" y="6"/>
                </a:lnTo>
                <a:lnTo>
                  <a:pt x="1033" y="6"/>
                </a:lnTo>
                <a:lnTo>
                  <a:pt x="1027" y="6"/>
                </a:lnTo>
                <a:lnTo>
                  <a:pt x="1021" y="12"/>
                </a:lnTo>
                <a:lnTo>
                  <a:pt x="1015" y="12"/>
                </a:lnTo>
                <a:lnTo>
                  <a:pt x="1009" y="12"/>
                </a:lnTo>
                <a:lnTo>
                  <a:pt x="997" y="12"/>
                </a:lnTo>
                <a:lnTo>
                  <a:pt x="991" y="12"/>
                </a:lnTo>
                <a:lnTo>
                  <a:pt x="985" y="18"/>
                </a:lnTo>
                <a:lnTo>
                  <a:pt x="979" y="18"/>
                </a:lnTo>
                <a:lnTo>
                  <a:pt x="973" y="18"/>
                </a:lnTo>
                <a:lnTo>
                  <a:pt x="967" y="18"/>
                </a:lnTo>
                <a:lnTo>
                  <a:pt x="961" y="24"/>
                </a:lnTo>
                <a:lnTo>
                  <a:pt x="956" y="24"/>
                </a:lnTo>
                <a:lnTo>
                  <a:pt x="950" y="24"/>
                </a:lnTo>
                <a:lnTo>
                  <a:pt x="944" y="29"/>
                </a:lnTo>
                <a:lnTo>
                  <a:pt x="938" y="29"/>
                </a:lnTo>
                <a:lnTo>
                  <a:pt x="932" y="29"/>
                </a:lnTo>
                <a:lnTo>
                  <a:pt x="926" y="29"/>
                </a:lnTo>
                <a:lnTo>
                  <a:pt x="920" y="35"/>
                </a:lnTo>
                <a:lnTo>
                  <a:pt x="914" y="35"/>
                </a:lnTo>
                <a:lnTo>
                  <a:pt x="908" y="35"/>
                </a:lnTo>
                <a:lnTo>
                  <a:pt x="902" y="41"/>
                </a:lnTo>
                <a:lnTo>
                  <a:pt x="896" y="41"/>
                </a:lnTo>
                <a:lnTo>
                  <a:pt x="890" y="47"/>
                </a:lnTo>
                <a:lnTo>
                  <a:pt x="884" y="47"/>
                </a:lnTo>
                <a:lnTo>
                  <a:pt x="878" y="53"/>
                </a:lnTo>
                <a:lnTo>
                  <a:pt x="872" y="53"/>
                </a:lnTo>
                <a:lnTo>
                  <a:pt x="867" y="53"/>
                </a:lnTo>
                <a:lnTo>
                  <a:pt x="867" y="59"/>
                </a:lnTo>
                <a:lnTo>
                  <a:pt x="861" y="59"/>
                </a:lnTo>
                <a:lnTo>
                  <a:pt x="855" y="59"/>
                </a:lnTo>
                <a:lnTo>
                  <a:pt x="849" y="65"/>
                </a:lnTo>
                <a:lnTo>
                  <a:pt x="843" y="65"/>
                </a:lnTo>
                <a:lnTo>
                  <a:pt x="843" y="71"/>
                </a:lnTo>
                <a:lnTo>
                  <a:pt x="837" y="71"/>
                </a:lnTo>
                <a:lnTo>
                  <a:pt x="831" y="71"/>
                </a:lnTo>
                <a:lnTo>
                  <a:pt x="825" y="77"/>
                </a:lnTo>
                <a:lnTo>
                  <a:pt x="819" y="77"/>
                </a:lnTo>
                <a:lnTo>
                  <a:pt x="819" y="83"/>
                </a:lnTo>
                <a:lnTo>
                  <a:pt x="813" y="83"/>
                </a:lnTo>
                <a:lnTo>
                  <a:pt x="807" y="83"/>
                </a:lnTo>
                <a:lnTo>
                  <a:pt x="807" y="89"/>
                </a:lnTo>
                <a:lnTo>
                  <a:pt x="801" y="89"/>
                </a:lnTo>
                <a:lnTo>
                  <a:pt x="795" y="95"/>
                </a:lnTo>
                <a:lnTo>
                  <a:pt x="789" y="95"/>
                </a:lnTo>
                <a:lnTo>
                  <a:pt x="789" y="100"/>
                </a:lnTo>
                <a:lnTo>
                  <a:pt x="783" y="100"/>
                </a:lnTo>
                <a:lnTo>
                  <a:pt x="778" y="100"/>
                </a:lnTo>
                <a:lnTo>
                  <a:pt x="778" y="106"/>
                </a:lnTo>
                <a:lnTo>
                  <a:pt x="772" y="106"/>
                </a:lnTo>
                <a:lnTo>
                  <a:pt x="766" y="112"/>
                </a:lnTo>
                <a:lnTo>
                  <a:pt x="760" y="118"/>
                </a:lnTo>
                <a:lnTo>
                  <a:pt x="754" y="118"/>
                </a:lnTo>
                <a:lnTo>
                  <a:pt x="754" y="124"/>
                </a:lnTo>
                <a:lnTo>
                  <a:pt x="748" y="124"/>
                </a:lnTo>
                <a:lnTo>
                  <a:pt x="742" y="130"/>
                </a:lnTo>
                <a:lnTo>
                  <a:pt x="736" y="130"/>
                </a:lnTo>
                <a:lnTo>
                  <a:pt x="736" y="136"/>
                </a:lnTo>
                <a:lnTo>
                  <a:pt x="730" y="136"/>
                </a:lnTo>
                <a:lnTo>
                  <a:pt x="724" y="142"/>
                </a:lnTo>
                <a:lnTo>
                  <a:pt x="718" y="148"/>
                </a:lnTo>
                <a:lnTo>
                  <a:pt x="712" y="148"/>
                </a:lnTo>
                <a:lnTo>
                  <a:pt x="712" y="154"/>
                </a:lnTo>
                <a:lnTo>
                  <a:pt x="706" y="154"/>
                </a:lnTo>
                <a:lnTo>
                  <a:pt x="700" y="160"/>
                </a:lnTo>
                <a:lnTo>
                  <a:pt x="694" y="165"/>
                </a:lnTo>
                <a:lnTo>
                  <a:pt x="689" y="171"/>
                </a:lnTo>
                <a:lnTo>
                  <a:pt x="683" y="171"/>
                </a:lnTo>
                <a:lnTo>
                  <a:pt x="683" y="177"/>
                </a:lnTo>
                <a:lnTo>
                  <a:pt x="677" y="177"/>
                </a:lnTo>
                <a:lnTo>
                  <a:pt x="677" y="183"/>
                </a:lnTo>
                <a:lnTo>
                  <a:pt x="671" y="183"/>
                </a:lnTo>
                <a:lnTo>
                  <a:pt x="671" y="189"/>
                </a:lnTo>
                <a:lnTo>
                  <a:pt x="665" y="189"/>
                </a:lnTo>
                <a:lnTo>
                  <a:pt x="665" y="195"/>
                </a:lnTo>
                <a:lnTo>
                  <a:pt x="659" y="195"/>
                </a:lnTo>
                <a:lnTo>
                  <a:pt x="653" y="201"/>
                </a:lnTo>
                <a:lnTo>
                  <a:pt x="647" y="207"/>
                </a:lnTo>
                <a:lnTo>
                  <a:pt x="641" y="213"/>
                </a:lnTo>
                <a:lnTo>
                  <a:pt x="635" y="219"/>
                </a:lnTo>
                <a:lnTo>
                  <a:pt x="629" y="219"/>
                </a:lnTo>
                <a:lnTo>
                  <a:pt x="629" y="225"/>
                </a:lnTo>
                <a:lnTo>
                  <a:pt x="623" y="231"/>
                </a:lnTo>
                <a:lnTo>
                  <a:pt x="617" y="236"/>
                </a:lnTo>
                <a:lnTo>
                  <a:pt x="611" y="236"/>
                </a:lnTo>
                <a:lnTo>
                  <a:pt x="611" y="242"/>
                </a:lnTo>
                <a:lnTo>
                  <a:pt x="606" y="248"/>
                </a:lnTo>
                <a:lnTo>
                  <a:pt x="600" y="254"/>
                </a:lnTo>
                <a:lnTo>
                  <a:pt x="594" y="260"/>
                </a:lnTo>
                <a:lnTo>
                  <a:pt x="588" y="266"/>
                </a:lnTo>
                <a:lnTo>
                  <a:pt x="588" y="272"/>
                </a:lnTo>
                <a:lnTo>
                  <a:pt x="582" y="272"/>
                </a:lnTo>
                <a:lnTo>
                  <a:pt x="576" y="278"/>
                </a:lnTo>
                <a:lnTo>
                  <a:pt x="576" y="284"/>
                </a:lnTo>
                <a:lnTo>
                  <a:pt x="570" y="284"/>
                </a:lnTo>
                <a:lnTo>
                  <a:pt x="570" y="290"/>
                </a:lnTo>
                <a:lnTo>
                  <a:pt x="564" y="290"/>
                </a:lnTo>
                <a:lnTo>
                  <a:pt x="564" y="296"/>
                </a:lnTo>
                <a:lnTo>
                  <a:pt x="558" y="296"/>
                </a:lnTo>
                <a:lnTo>
                  <a:pt x="558" y="301"/>
                </a:lnTo>
                <a:lnTo>
                  <a:pt x="552" y="301"/>
                </a:lnTo>
                <a:lnTo>
                  <a:pt x="552" y="307"/>
                </a:lnTo>
                <a:lnTo>
                  <a:pt x="546" y="307"/>
                </a:lnTo>
                <a:lnTo>
                  <a:pt x="546" y="313"/>
                </a:lnTo>
                <a:lnTo>
                  <a:pt x="540" y="319"/>
                </a:lnTo>
                <a:lnTo>
                  <a:pt x="534" y="325"/>
                </a:lnTo>
                <a:lnTo>
                  <a:pt x="528" y="331"/>
                </a:lnTo>
                <a:lnTo>
                  <a:pt x="528" y="337"/>
                </a:lnTo>
                <a:lnTo>
                  <a:pt x="522" y="337"/>
                </a:lnTo>
                <a:lnTo>
                  <a:pt x="522" y="343"/>
                </a:lnTo>
                <a:lnTo>
                  <a:pt x="517" y="343"/>
                </a:lnTo>
                <a:lnTo>
                  <a:pt x="517" y="349"/>
                </a:lnTo>
                <a:lnTo>
                  <a:pt x="511" y="355"/>
                </a:lnTo>
                <a:lnTo>
                  <a:pt x="505" y="361"/>
                </a:lnTo>
                <a:lnTo>
                  <a:pt x="499" y="367"/>
                </a:lnTo>
                <a:lnTo>
                  <a:pt x="499" y="372"/>
                </a:lnTo>
                <a:lnTo>
                  <a:pt x="493" y="372"/>
                </a:lnTo>
                <a:lnTo>
                  <a:pt x="493" y="378"/>
                </a:lnTo>
                <a:lnTo>
                  <a:pt x="487" y="378"/>
                </a:lnTo>
                <a:lnTo>
                  <a:pt x="487" y="384"/>
                </a:lnTo>
                <a:lnTo>
                  <a:pt x="481" y="390"/>
                </a:lnTo>
                <a:lnTo>
                  <a:pt x="481" y="396"/>
                </a:lnTo>
                <a:lnTo>
                  <a:pt x="475" y="396"/>
                </a:lnTo>
                <a:lnTo>
                  <a:pt x="475" y="402"/>
                </a:lnTo>
                <a:lnTo>
                  <a:pt x="469" y="402"/>
                </a:lnTo>
                <a:lnTo>
                  <a:pt x="469" y="408"/>
                </a:lnTo>
                <a:lnTo>
                  <a:pt x="463" y="414"/>
                </a:lnTo>
                <a:lnTo>
                  <a:pt x="457" y="420"/>
                </a:lnTo>
                <a:lnTo>
                  <a:pt x="457" y="426"/>
                </a:lnTo>
                <a:lnTo>
                  <a:pt x="451" y="426"/>
                </a:lnTo>
                <a:lnTo>
                  <a:pt x="451" y="432"/>
                </a:lnTo>
                <a:lnTo>
                  <a:pt x="445" y="432"/>
                </a:lnTo>
                <a:lnTo>
                  <a:pt x="445" y="438"/>
                </a:lnTo>
                <a:lnTo>
                  <a:pt x="439" y="443"/>
                </a:lnTo>
                <a:lnTo>
                  <a:pt x="439" y="449"/>
                </a:lnTo>
                <a:lnTo>
                  <a:pt x="433" y="449"/>
                </a:lnTo>
                <a:lnTo>
                  <a:pt x="433" y="455"/>
                </a:lnTo>
                <a:lnTo>
                  <a:pt x="428" y="455"/>
                </a:lnTo>
                <a:lnTo>
                  <a:pt x="428" y="461"/>
                </a:lnTo>
                <a:lnTo>
                  <a:pt x="422" y="467"/>
                </a:lnTo>
                <a:lnTo>
                  <a:pt x="422" y="473"/>
                </a:lnTo>
                <a:lnTo>
                  <a:pt x="416" y="473"/>
                </a:lnTo>
                <a:lnTo>
                  <a:pt x="416" y="479"/>
                </a:lnTo>
                <a:lnTo>
                  <a:pt x="410" y="479"/>
                </a:lnTo>
                <a:lnTo>
                  <a:pt x="410" y="485"/>
                </a:lnTo>
                <a:lnTo>
                  <a:pt x="404" y="491"/>
                </a:lnTo>
                <a:lnTo>
                  <a:pt x="404" y="497"/>
                </a:lnTo>
                <a:lnTo>
                  <a:pt x="398" y="497"/>
                </a:lnTo>
                <a:lnTo>
                  <a:pt x="398" y="503"/>
                </a:lnTo>
                <a:lnTo>
                  <a:pt x="392" y="503"/>
                </a:lnTo>
                <a:lnTo>
                  <a:pt x="392" y="508"/>
                </a:lnTo>
                <a:lnTo>
                  <a:pt x="392" y="514"/>
                </a:lnTo>
                <a:lnTo>
                  <a:pt x="386" y="514"/>
                </a:lnTo>
                <a:lnTo>
                  <a:pt x="380" y="526"/>
                </a:lnTo>
                <a:lnTo>
                  <a:pt x="279" y="668"/>
                </a:lnTo>
                <a:lnTo>
                  <a:pt x="220" y="751"/>
                </a:lnTo>
                <a:lnTo>
                  <a:pt x="178" y="804"/>
                </a:lnTo>
                <a:lnTo>
                  <a:pt x="161" y="822"/>
                </a:lnTo>
                <a:lnTo>
                  <a:pt x="137" y="851"/>
                </a:lnTo>
                <a:lnTo>
                  <a:pt x="95" y="893"/>
                </a:lnTo>
                <a:lnTo>
                  <a:pt x="24" y="946"/>
                </a:lnTo>
                <a:lnTo>
                  <a:pt x="0" y="952"/>
                </a:lnTo>
              </a:path>
            </a:pathLst>
          </a:custGeom>
          <a:noFill/>
          <a:ln w="7938"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526" name="Freeform 94"/>
          <p:cNvSpPr>
            <a:spLocks/>
          </p:cNvSpPr>
          <p:nvPr/>
        </p:nvSpPr>
        <p:spPr bwMode="auto">
          <a:xfrm>
            <a:off x="3454400" y="4760913"/>
            <a:ext cx="3767138" cy="1370012"/>
          </a:xfrm>
          <a:custGeom>
            <a:avLst/>
            <a:gdLst>
              <a:gd name="T0" fmla="*/ 2147483647 w 2373"/>
              <a:gd name="T1" fmla="*/ 2147483647 h 863"/>
              <a:gd name="T2" fmla="*/ 2147483647 w 2373"/>
              <a:gd name="T3" fmla="*/ 2147483647 h 863"/>
              <a:gd name="T4" fmla="*/ 2147483647 w 2373"/>
              <a:gd name="T5" fmla="*/ 2147483647 h 863"/>
              <a:gd name="T6" fmla="*/ 2147483647 w 2373"/>
              <a:gd name="T7" fmla="*/ 2147483647 h 863"/>
              <a:gd name="T8" fmla="*/ 2147483647 w 2373"/>
              <a:gd name="T9" fmla="*/ 2147483647 h 863"/>
              <a:gd name="T10" fmla="*/ 2147483647 w 2373"/>
              <a:gd name="T11" fmla="*/ 2147483647 h 863"/>
              <a:gd name="T12" fmla="*/ 2147483647 w 2373"/>
              <a:gd name="T13" fmla="*/ 2147483647 h 863"/>
              <a:gd name="T14" fmla="*/ 2147483647 w 2373"/>
              <a:gd name="T15" fmla="*/ 2147483647 h 863"/>
              <a:gd name="T16" fmla="*/ 2147483647 w 2373"/>
              <a:gd name="T17" fmla="*/ 2147483647 h 863"/>
              <a:gd name="T18" fmla="*/ 2147483647 w 2373"/>
              <a:gd name="T19" fmla="*/ 2147483647 h 863"/>
              <a:gd name="T20" fmla="*/ 2147483647 w 2373"/>
              <a:gd name="T21" fmla="*/ 2147483647 h 863"/>
              <a:gd name="T22" fmla="*/ 2147483647 w 2373"/>
              <a:gd name="T23" fmla="*/ 2147483647 h 863"/>
              <a:gd name="T24" fmla="*/ 2147483647 w 2373"/>
              <a:gd name="T25" fmla="*/ 2147483647 h 863"/>
              <a:gd name="T26" fmla="*/ 2147483647 w 2373"/>
              <a:gd name="T27" fmla="*/ 2147483647 h 863"/>
              <a:gd name="T28" fmla="*/ 2147483647 w 2373"/>
              <a:gd name="T29" fmla="*/ 2147483647 h 863"/>
              <a:gd name="T30" fmla="*/ 2147483647 w 2373"/>
              <a:gd name="T31" fmla="*/ 2147483647 h 863"/>
              <a:gd name="T32" fmla="*/ 2147483647 w 2373"/>
              <a:gd name="T33" fmla="*/ 2147483647 h 863"/>
              <a:gd name="T34" fmla="*/ 2147483647 w 2373"/>
              <a:gd name="T35" fmla="*/ 0 h 863"/>
              <a:gd name="T36" fmla="*/ 2147483647 w 2373"/>
              <a:gd name="T37" fmla="*/ 0 h 863"/>
              <a:gd name="T38" fmla="*/ 2147483647 w 2373"/>
              <a:gd name="T39" fmla="*/ 0 h 863"/>
              <a:gd name="T40" fmla="*/ 2147483647 w 2373"/>
              <a:gd name="T41" fmla="*/ 0 h 863"/>
              <a:gd name="T42" fmla="*/ 2147483647 w 2373"/>
              <a:gd name="T43" fmla="*/ 0 h 863"/>
              <a:gd name="T44" fmla="*/ 2147483647 w 2373"/>
              <a:gd name="T45" fmla="*/ 0 h 863"/>
              <a:gd name="T46" fmla="*/ 2147483647 w 2373"/>
              <a:gd name="T47" fmla="*/ 2147483647 h 863"/>
              <a:gd name="T48" fmla="*/ 2147483647 w 2373"/>
              <a:gd name="T49" fmla="*/ 2147483647 h 863"/>
              <a:gd name="T50" fmla="*/ 2147483647 w 2373"/>
              <a:gd name="T51" fmla="*/ 2147483647 h 863"/>
              <a:gd name="T52" fmla="*/ 2147483647 w 2373"/>
              <a:gd name="T53" fmla="*/ 2147483647 h 863"/>
              <a:gd name="T54" fmla="*/ 2147483647 w 2373"/>
              <a:gd name="T55" fmla="*/ 2147483647 h 863"/>
              <a:gd name="T56" fmla="*/ 2147483647 w 2373"/>
              <a:gd name="T57" fmla="*/ 2147483647 h 863"/>
              <a:gd name="T58" fmla="*/ 2147483647 w 2373"/>
              <a:gd name="T59" fmla="*/ 2147483647 h 863"/>
              <a:gd name="T60" fmla="*/ 2147483647 w 2373"/>
              <a:gd name="T61" fmla="*/ 2147483647 h 863"/>
              <a:gd name="T62" fmla="*/ 2147483647 w 2373"/>
              <a:gd name="T63" fmla="*/ 2147483647 h 863"/>
              <a:gd name="T64" fmla="*/ 2147483647 w 2373"/>
              <a:gd name="T65" fmla="*/ 2147483647 h 863"/>
              <a:gd name="T66" fmla="*/ 2147483647 w 2373"/>
              <a:gd name="T67" fmla="*/ 2147483647 h 863"/>
              <a:gd name="T68" fmla="*/ 2147483647 w 2373"/>
              <a:gd name="T69" fmla="*/ 2147483647 h 863"/>
              <a:gd name="T70" fmla="*/ 2147483647 w 2373"/>
              <a:gd name="T71" fmla="*/ 2147483647 h 863"/>
              <a:gd name="T72" fmla="*/ 2147483647 w 2373"/>
              <a:gd name="T73" fmla="*/ 2147483647 h 863"/>
              <a:gd name="T74" fmla="*/ 2147483647 w 2373"/>
              <a:gd name="T75" fmla="*/ 2147483647 h 863"/>
              <a:gd name="T76" fmla="*/ 2147483647 w 2373"/>
              <a:gd name="T77" fmla="*/ 2147483647 h 863"/>
              <a:gd name="T78" fmla="*/ 2147483647 w 2373"/>
              <a:gd name="T79" fmla="*/ 2147483647 h 863"/>
              <a:gd name="T80" fmla="*/ 2147483647 w 2373"/>
              <a:gd name="T81" fmla="*/ 2147483647 h 863"/>
              <a:gd name="T82" fmla="*/ 2147483647 w 2373"/>
              <a:gd name="T83" fmla="*/ 2147483647 h 863"/>
              <a:gd name="T84" fmla="*/ 2147483647 w 2373"/>
              <a:gd name="T85" fmla="*/ 2147483647 h 863"/>
              <a:gd name="T86" fmla="*/ 2147483647 w 2373"/>
              <a:gd name="T87" fmla="*/ 2147483647 h 863"/>
              <a:gd name="T88" fmla="*/ 2147483647 w 2373"/>
              <a:gd name="T89" fmla="*/ 2147483647 h 863"/>
              <a:gd name="T90" fmla="*/ 2147483647 w 2373"/>
              <a:gd name="T91" fmla="*/ 2147483647 h 863"/>
              <a:gd name="T92" fmla="*/ 2147483647 w 2373"/>
              <a:gd name="T93" fmla="*/ 2147483647 h 863"/>
              <a:gd name="T94" fmla="*/ 2147483647 w 2373"/>
              <a:gd name="T95" fmla="*/ 2147483647 h 863"/>
              <a:gd name="T96" fmla="*/ 2147483647 w 2373"/>
              <a:gd name="T97" fmla="*/ 2147483647 h 863"/>
              <a:gd name="T98" fmla="*/ 2147483647 w 2373"/>
              <a:gd name="T99" fmla="*/ 2147483647 h 863"/>
              <a:gd name="T100" fmla="*/ 2147483647 w 2373"/>
              <a:gd name="T101" fmla="*/ 2147483647 h 863"/>
              <a:gd name="T102" fmla="*/ 2147483647 w 2373"/>
              <a:gd name="T103" fmla="*/ 2147483647 h 863"/>
              <a:gd name="T104" fmla="*/ 2147483647 w 2373"/>
              <a:gd name="T105" fmla="*/ 2147483647 h 863"/>
              <a:gd name="T106" fmla="*/ 2147483647 w 2373"/>
              <a:gd name="T107" fmla="*/ 2147483647 h 863"/>
              <a:gd name="T108" fmla="*/ 2147483647 w 2373"/>
              <a:gd name="T109" fmla="*/ 2147483647 h 863"/>
              <a:gd name="T110" fmla="*/ 2147483647 w 2373"/>
              <a:gd name="T111" fmla="*/ 2147483647 h 863"/>
              <a:gd name="T112" fmla="*/ 2147483647 w 2373"/>
              <a:gd name="T113" fmla="*/ 2147483647 h 863"/>
              <a:gd name="T114" fmla="*/ 2147483647 w 2373"/>
              <a:gd name="T115" fmla="*/ 2147483647 h 863"/>
              <a:gd name="T116" fmla="*/ 2147483647 w 2373"/>
              <a:gd name="T117" fmla="*/ 2147483647 h 863"/>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2373"/>
              <a:gd name="T178" fmla="*/ 0 h 863"/>
              <a:gd name="T179" fmla="*/ 2373 w 2373"/>
              <a:gd name="T180" fmla="*/ 863 h 863"/>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2373" h="863">
                <a:moveTo>
                  <a:pt x="2373" y="479"/>
                </a:moveTo>
                <a:lnTo>
                  <a:pt x="2338" y="467"/>
                </a:lnTo>
                <a:lnTo>
                  <a:pt x="2302" y="455"/>
                </a:lnTo>
                <a:lnTo>
                  <a:pt x="2272" y="443"/>
                </a:lnTo>
                <a:lnTo>
                  <a:pt x="2237" y="425"/>
                </a:lnTo>
                <a:lnTo>
                  <a:pt x="2207" y="414"/>
                </a:lnTo>
                <a:lnTo>
                  <a:pt x="2178" y="402"/>
                </a:lnTo>
                <a:lnTo>
                  <a:pt x="2148" y="390"/>
                </a:lnTo>
                <a:lnTo>
                  <a:pt x="2118" y="378"/>
                </a:lnTo>
                <a:lnTo>
                  <a:pt x="2089" y="360"/>
                </a:lnTo>
                <a:lnTo>
                  <a:pt x="2065" y="349"/>
                </a:lnTo>
                <a:lnTo>
                  <a:pt x="2035" y="337"/>
                </a:lnTo>
                <a:lnTo>
                  <a:pt x="2011" y="325"/>
                </a:lnTo>
                <a:lnTo>
                  <a:pt x="1982" y="313"/>
                </a:lnTo>
                <a:lnTo>
                  <a:pt x="1958" y="301"/>
                </a:lnTo>
                <a:lnTo>
                  <a:pt x="1934" y="295"/>
                </a:lnTo>
                <a:lnTo>
                  <a:pt x="1911" y="283"/>
                </a:lnTo>
                <a:lnTo>
                  <a:pt x="1887" y="272"/>
                </a:lnTo>
                <a:lnTo>
                  <a:pt x="1863" y="260"/>
                </a:lnTo>
                <a:lnTo>
                  <a:pt x="1845" y="248"/>
                </a:lnTo>
                <a:lnTo>
                  <a:pt x="1822" y="242"/>
                </a:lnTo>
                <a:lnTo>
                  <a:pt x="1804" y="230"/>
                </a:lnTo>
                <a:lnTo>
                  <a:pt x="1780" y="218"/>
                </a:lnTo>
                <a:lnTo>
                  <a:pt x="1762" y="212"/>
                </a:lnTo>
                <a:lnTo>
                  <a:pt x="1739" y="201"/>
                </a:lnTo>
                <a:lnTo>
                  <a:pt x="1721" y="195"/>
                </a:lnTo>
                <a:lnTo>
                  <a:pt x="1703" y="183"/>
                </a:lnTo>
                <a:lnTo>
                  <a:pt x="1685" y="177"/>
                </a:lnTo>
                <a:lnTo>
                  <a:pt x="1667" y="171"/>
                </a:lnTo>
                <a:lnTo>
                  <a:pt x="1650" y="159"/>
                </a:lnTo>
                <a:lnTo>
                  <a:pt x="1632" y="153"/>
                </a:lnTo>
                <a:lnTo>
                  <a:pt x="1614" y="147"/>
                </a:lnTo>
                <a:lnTo>
                  <a:pt x="1596" y="136"/>
                </a:lnTo>
                <a:lnTo>
                  <a:pt x="1584" y="130"/>
                </a:lnTo>
                <a:lnTo>
                  <a:pt x="1567" y="124"/>
                </a:lnTo>
                <a:lnTo>
                  <a:pt x="1549" y="118"/>
                </a:lnTo>
                <a:lnTo>
                  <a:pt x="1537" y="112"/>
                </a:lnTo>
                <a:lnTo>
                  <a:pt x="1519" y="106"/>
                </a:lnTo>
                <a:lnTo>
                  <a:pt x="1507" y="100"/>
                </a:lnTo>
                <a:lnTo>
                  <a:pt x="1489" y="94"/>
                </a:lnTo>
                <a:lnTo>
                  <a:pt x="1478" y="88"/>
                </a:lnTo>
                <a:lnTo>
                  <a:pt x="1466" y="82"/>
                </a:lnTo>
                <a:lnTo>
                  <a:pt x="1448" y="76"/>
                </a:lnTo>
                <a:lnTo>
                  <a:pt x="1436" y="71"/>
                </a:lnTo>
                <a:lnTo>
                  <a:pt x="1424" y="71"/>
                </a:lnTo>
                <a:lnTo>
                  <a:pt x="1412" y="65"/>
                </a:lnTo>
                <a:lnTo>
                  <a:pt x="1400" y="59"/>
                </a:lnTo>
                <a:lnTo>
                  <a:pt x="1383" y="53"/>
                </a:lnTo>
                <a:lnTo>
                  <a:pt x="1371" y="53"/>
                </a:lnTo>
                <a:lnTo>
                  <a:pt x="1359" y="47"/>
                </a:lnTo>
                <a:lnTo>
                  <a:pt x="1347" y="41"/>
                </a:lnTo>
                <a:lnTo>
                  <a:pt x="1335" y="41"/>
                </a:lnTo>
                <a:lnTo>
                  <a:pt x="1323" y="35"/>
                </a:lnTo>
                <a:lnTo>
                  <a:pt x="1317" y="35"/>
                </a:lnTo>
                <a:lnTo>
                  <a:pt x="1306" y="29"/>
                </a:lnTo>
                <a:lnTo>
                  <a:pt x="1294" y="29"/>
                </a:lnTo>
                <a:lnTo>
                  <a:pt x="1282" y="23"/>
                </a:lnTo>
                <a:lnTo>
                  <a:pt x="1270" y="23"/>
                </a:lnTo>
                <a:lnTo>
                  <a:pt x="1264" y="17"/>
                </a:lnTo>
                <a:lnTo>
                  <a:pt x="1252" y="17"/>
                </a:lnTo>
                <a:lnTo>
                  <a:pt x="1240" y="17"/>
                </a:lnTo>
                <a:lnTo>
                  <a:pt x="1228" y="11"/>
                </a:lnTo>
                <a:lnTo>
                  <a:pt x="1222" y="11"/>
                </a:lnTo>
                <a:lnTo>
                  <a:pt x="1211" y="11"/>
                </a:lnTo>
                <a:lnTo>
                  <a:pt x="1205" y="6"/>
                </a:lnTo>
                <a:lnTo>
                  <a:pt x="1193" y="6"/>
                </a:lnTo>
                <a:lnTo>
                  <a:pt x="1187" y="6"/>
                </a:lnTo>
                <a:lnTo>
                  <a:pt x="1175" y="6"/>
                </a:lnTo>
                <a:lnTo>
                  <a:pt x="1163" y="6"/>
                </a:lnTo>
                <a:lnTo>
                  <a:pt x="1157" y="0"/>
                </a:lnTo>
                <a:lnTo>
                  <a:pt x="1151" y="0"/>
                </a:lnTo>
                <a:lnTo>
                  <a:pt x="1139" y="0"/>
                </a:lnTo>
                <a:lnTo>
                  <a:pt x="1133" y="0"/>
                </a:lnTo>
                <a:lnTo>
                  <a:pt x="1122" y="0"/>
                </a:lnTo>
                <a:lnTo>
                  <a:pt x="1116" y="0"/>
                </a:lnTo>
                <a:lnTo>
                  <a:pt x="1110" y="0"/>
                </a:lnTo>
                <a:lnTo>
                  <a:pt x="1098" y="0"/>
                </a:lnTo>
                <a:lnTo>
                  <a:pt x="1092" y="0"/>
                </a:lnTo>
                <a:lnTo>
                  <a:pt x="1086" y="0"/>
                </a:lnTo>
                <a:lnTo>
                  <a:pt x="1074" y="0"/>
                </a:lnTo>
                <a:lnTo>
                  <a:pt x="1068" y="0"/>
                </a:lnTo>
                <a:lnTo>
                  <a:pt x="1062" y="0"/>
                </a:lnTo>
                <a:lnTo>
                  <a:pt x="1056" y="0"/>
                </a:lnTo>
                <a:lnTo>
                  <a:pt x="1045" y="0"/>
                </a:lnTo>
                <a:lnTo>
                  <a:pt x="1039" y="0"/>
                </a:lnTo>
                <a:lnTo>
                  <a:pt x="1033" y="0"/>
                </a:lnTo>
                <a:lnTo>
                  <a:pt x="1027" y="0"/>
                </a:lnTo>
                <a:lnTo>
                  <a:pt x="1021" y="0"/>
                </a:lnTo>
                <a:lnTo>
                  <a:pt x="1015" y="0"/>
                </a:lnTo>
                <a:lnTo>
                  <a:pt x="1009" y="0"/>
                </a:lnTo>
                <a:lnTo>
                  <a:pt x="997" y="0"/>
                </a:lnTo>
                <a:lnTo>
                  <a:pt x="991" y="0"/>
                </a:lnTo>
                <a:lnTo>
                  <a:pt x="985" y="0"/>
                </a:lnTo>
                <a:lnTo>
                  <a:pt x="979" y="6"/>
                </a:lnTo>
                <a:lnTo>
                  <a:pt x="973" y="6"/>
                </a:lnTo>
                <a:lnTo>
                  <a:pt x="967" y="6"/>
                </a:lnTo>
                <a:lnTo>
                  <a:pt x="961" y="6"/>
                </a:lnTo>
                <a:lnTo>
                  <a:pt x="956" y="6"/>
                </a:lnTo>
                <a:lnTo>
                  <a:pt x="950" y="6"/>
                </a:lnTo>
                <a:lnTo>
                  <a:pt x="944" y="11"/>
                </a:lnTo>
                <a:lnTo>
                  <a:pt x="938" y="11"/>
                </a:lnTo>
                <a:lnTo>
                  <a:pt x="932" y="11"/>
                </a:lnTo>
                <a:lnTo>
                  <a:pt x="926" y="11"/>
                </a:lnTo>
                <a:lnTo>
                  <a:pt x="920" y="17"/>
                </a:lnTo>
                <a:lnTo>
                  <a:pt x="914" y="17"/>
                </a:lnTo>
                <a:lnTo>
                  <a:pt x="908" y="17"/>
                </a:lnTo>
                <a:lnTo>
                  <a:pt x="902" y="17"/>
                </a:lnTo>
                <a:lnTo>
                  <a:pt x="902" y="23"/>
                </a:lnTo>
                <a:lnTo>
                  <a:pt x="896" y="23"/>
                </a:lnTo>
                <a:lnTo>
                  <a:pt x="890" y="23"/>
                </a:lnTo>
                <a:lnTo>
                  <a:pt x="884" y="23"/>
                </a:lnTo>
                <a:lnTo>
                  <a:pt x="878" y="29"/>
                </a:lnTo>
                <a:lnTo>
                  <a:pt x="872" y="29"/>
                </a:lnTo>
                <a:lnTo>
                  <a:pt x="867" y="29"/>
                </a:lnTo>
                <a:lnTo>
                  <a:pt x="861" y="35"/>
                </a:lnTo>
                <a:lnTo>
                  <a:pt x="855" y="35"/>
                </a:lnTo>
                <a:lnTo>
                  <a:pt x="849" y="35"/>
                </a:lnTo>
                <a:lnTo>
                  <a:pt x="843" y="41"/>
                </a:lnTo>
                <a:lnTo>
                  <a:pt x="837" y="41"/>
                </a:lnTo>
                <a:lnTo>
                  <a:pt x="831" y="47"/>
                </a:lnTo>
                <a:lnTo>
                  <a:pt x="825" y="47"/>
                </a:lnTo>
                <a:lnTo>
                  <a:pt x="819" y="47"/>
                </a:lnTo>
                <a:lnTo>
                  <a:pt x="819" y="53"/>
                </a:lnTo>
                <a:lnTo>
                  <a:pt x="813" y="53"/>
                </a:lnTo>
                <a:lnTo>
                  <a:pt x="807" y="53"/>
                </a:lnTo>
                <a:lnTo>
                  <a:pt x="807" y="59"/>
                </a:lnTo>
                <a:lnTo>
                  <a:pt x="801" y="59"/>
                </a:lnTo>
                <a:lnTo>
                  <a:pt x="795" y="59"/>
                </a:lnTo>
                <a:lnTo>
                  <a:pt x="789" y="65"/>
                </a:lnTo>
                <a:lnTo>
                  <a:pt x="783" y="65"/>
                </a:lnTo>
                <a:lnTo>
                  <a:pt x="778" y="71"/>
                </a:lnTo>
                <a:lnTo>
                  <a:pt x="772" y="76"/>
                </a:lnTo>
                <a:lnTo>
                  <a:pt x="766" y="76"/>
                </a:lnTo>
                <a:lnTo>
                  <a:pt x="760" y="82"/>
                </a:lnTo>
                <a:lnTo>
                  <a:pt x="754" y="82"/>
                </a:lnTo>
                <a:lnTo>
                  <a:pt x="748" y="88"/>
                </a:lnTo>
                <a:lnTo>
                  <a:pt x="742" y="88"/>
                </a:lnTo>
                <a:lnTo>
                  <a:pt x="736" y="94"/>
                </a:lnTo>
                <a:lnTo>
                  <a:pt x="730" y="100"/>
                </a:lnTo>
                <a:lnTo>
                  <a:pt x="724" y="100"/>
                </a:lnTo>
                <a:lnTo>
                  <a:pt x="718" y="106"/>
                </a:lnTo>
                <a:lnTo>
                  <a:pt x="712" y="112"/>
                </a:lnTo>
                <a:lnTo>
                  <a:pt x="706" y="112"/>
                </a:lnTo>
                <a:lnTo>
                  <a:pt x="700" y="118"/>
                </a:lnTo>
                <a:lnTo>
                  <a:pt x="694" y="118"/>
                </a:lnTo>
                <a:lnTo>
                  <a:pt x="694" y="124"/>
                </a:lnTo>
                <a:lnTo>
                  <a:pt x="689" y="124"/>
                </a:lnTo>
                <a:lnTo>
                  <a:pt x="689" y="130"/>
                </a:lnTo>
                <a:lnTo>
                  <a:pt x="683" y="130"/>
                </a:lnTo>
                <a:lnTo>
                  <a:pt x="677" y="136"/>
                </a:lnTo>
                <a:lnTo>
                  <a:pt x="671" y="142"/>
                </a:lnTo>
                <a:lnTo>
                  <a:pt x="665" y="142"/>
                </a:lnTo>
                <a:lnTo>
                  <a:pt x="665" y="147"/>
                </a:lnTo>
                <a:lnTo>
                  <a:pt x="659" y="147"/>
                </a:lnTo>
                <a:lnTo>
                  <a:pt x="659" y="153"/>
                </a:lnTo>
                <a:lnTo>
                  <a:pt x="653" y="153"/>
                </a:lnTo>
                <a:lnTo>
                  <a:pt x="647" y="159"/>
                </a:lnTo>
                <a:lnTo>
                  <a:pt x="641" y="159"/>
                </a:lnTo>
                <a:lnTo>
                  <a:pt x="641" y="165"/>
                </a:lnTo>
                <a:lnTo>
                  <a:pt x="635" y="165"/>
                </a:lnTo>
                <a:lnTo>
                  <a:pt x="635" y="171"/>
                </a:lnTo>
                <a:lnTo>
                  <a:pt x="629" y="171"/>
                </a:lnTo>
                <a:lnTo>
                  <a:pt x="629" y="177"/>
                </a:lnTo>
                <a:lnTo>
                  <a:pt x="623" y="177"/>
                </a:lnTo>
                <a:lnTo>
                  <a:pt x="623" y="183"/>
                </a:lnTo>
                <a:lnTo>
                  <a:pt x="617" y="183"/>
                </a:lnTo>
                <a:lnTo>
                  <a:pt x="611" y="189"/>
                </a:lnTo>
                <a:lnTo>
                  <a:pt x="606" y="195"/>
                </a:lnTo>
                <a:lnTo>
                  <a:pt x="600" y="201"/>
                </a:lnTo>
                <a:lnTo>
                  <a:pt x="594" y="207"/>
                </a:lnTo>
                <a:lnTo>
                  <a:pt x="588" y="212"/>
                </a:lnTo>
                <a:lnTo>
                  <a:pt x="582" y="218"/>
                </a:lnTo>
                <a:lnTo>
                  <a:pt x="576" y="218"/>
                </a:lnTo>
                <a:lnTo>
                  <a:pt x="576" y="224"/>
                </a:lnTo>
                <a:lnTo>
                  <a:pt x="570" y="224"/>
                </a:lnTo>
                <a:lnTo>
                  <a:pt x="570" y="230"/>
                </a:lnTo>
                <a:lnTo>
                  <a:pt x="564" y="236"/>
                </a:lnTo>
                <a:lnTo>
                  <a:pt x="558" y="236"/>
                </a:lnTo>
                <a:lnTo>
                  <a:pt x="558" y="242"/>
                </a:lnTo>
                <a:lnTo>
                  <a:pt x="552" y="242"/>
                </a:lnTo>
                <a:lnTo>
                  <a:pt x="552" y="248"/>
                </a:lnTo>
                <a:lnTo>
                  <a:pt x="546" y="248"/>
                </a:lnTo>
                <a:lnTo>
                  <a:pt x="546" y="254"/>
                </a:lnTo>
                <a:lnTo>
                  <a:pt x="540" y="260"/>
                </a:lnTo>
                <a:lnTo>
                  <a:pt x="534" y="266"/>
                </a:lnTo>
                <a:lnTo>
                  <a:pt x="528" y="272"/>
                </a:lnTo>
                <a:lnTo>
                  <a:pt x="522" y="278"/>
                </a:lnTo>
                <a:lnTo>
                  <a:pt x="517" y="283"/>
                </a:lnTo>
                <a:lnTo>
                  <a:pt x="517" y="289"/>
                </a:lnTo>
                <a:lnTo>
                  <a:pt x="511" y="289"/>
                </a:lnTo>
                <a:lnTo>
                  <a:pt x="511" y="295"/>
                </a:lnTo>
                <a:lnTo>
                  <a:pt x="505" y="295"/>
                </a:lnTo>
                <a:lnTo>
                  <a:pt x="505" y="301"/>
                </a:lnTo>
                <a:lnTo>
                  <a:pt x="499" y="301"/>
                </a:lnTo>
                <a:lnTo>
                  <a:pt x="499" y="307"/>
                </a:lnTo>
                <a:lnTo>
                  <a:pt x="493" y="307"/>
                </a:lnTo>
                <a:lnTo>
                  <a:pt x="493" y="313"/>
                </a:lnTo>
                <a:lnTo>
                  <a:pt x="487" y="313"/>
                </a:lnTo>
                <a:lnTo>
                  <a:pt x="487" y="319"/>
                </a:lnTo>
                <a:lnTo>
                  <a:pt x="481" y="325"/>
                </a:lnTo>
                <a:lnTo>
                  <a:pt x="475" y="331"/>
                </a:lnTo>
                <a:lnTo>
                  <a:pt x="475" y="337"/>
                </a:lnTo>
                <a:lnTo>
                  <a:pt x="469" y="337"/>
                </a:lnTo>
                <a:lnTo>
                  <a:pt x="469" y="343"/>
                </a:lnTo>
                <a:lnTo>
                  <a:pt x="463" y="343"/>
                </a:lnTo>
                <a:lnTo>
                  <a:pt x="463" y="349"/>
                </a:lnTo>
                <a:lnTo>
                  <a:pt x="457" y="349"/>
                </a:lnTo>
                <a:lnTo>
                  <a:pt x="457" y="354"/>
                </a:lnTo>
                <a:lnTo>
                  <a:pt x="451" y="360"/>
                </a:lnTo>
                <a:lnTo>
                  <a:pt x="445" y="366"/>
                </a:lnTo>
                <a:lnTo>
                  <a:pt x="445" y="372"/>
                </a:lnTo>
                <a:lnTo>
                  <a:pt x="439" y="372"/>
                </a:lnTo>
                <a:lnTo>
                  <a:pt x="439" y="378"/>
                </a:lnTo>
                <a:lnTo>
                  <a:pt x="433" y="378"/>
                </a:lnTo>
                <a:lnTo>
                  <a:pt x="433" y="384"/>
                </a:lnTo>
                <a:lnTo>
                  <a:pt x="428" y="384"/>
                </a:lnTo>
                <a:lnTo>
                  <a:pt x="428" y="390"/>
                </a:lnTo>
                <a:lnTo>
                  <a:pt x="422" y="396"/>
                </a:lnTo>
                <a:lnTo>
                  <a:pt x="422" y="402"/>
                </a:lnTo>
                <a:lnTo>
                  <a:pt x="416" y="402"/>
                </a:lnTo>
                <a:lnTo>
                  <a:pt x="416" y="408"/>
                </a:lnTo>
                <a:lnTo>
                  <a:pt x="410" y="408"/>
                </a:lnTo>
                <a:lnTo>
                  <a:pt x="410" y="414"/>
                </a:lnTo>
                <a:lnTo>
                  <a:pt x="404" y="414"/>
                </a:lnTo>
                <a:lnTo>
                  <a:pt x="404" y="419"/>
                </a:lnTo>
                <a:lnTo>
                  <a:pt x="398" y="425"/>
                </a:lnTo>
                <a:lnTo>
                  <a:pt x="398" y="431"/>
                </a:lnTo>
                <a:lnTo>
                  <a:pt x="392" y="431"/>
                </a:lnTo>
                <a:lnTo>
                  <a:pt x="392" y="437"/>
                </a:lnTo>
                <a:lnTo>
                  <a:pt x="386" y="437"/>
                </a:lnTo>
                <a:lnTo>
                  <a:pt x="380" y="455"/>
                </a:lnTo>
                <a:lnTo>
                  <a:pt x="279" y="585"/>
                </a:lnTo>
                <a:lnTo>
                  <a:pt x="220" y="668"/>
                </a:lnTo>
                <a:lnTo>
                  <a:pt x="178" y="721"/>
                </a:lnTo>
                <a:lnTo>
                  <a:pt x="161" y="739"/>
                </a:lnTo>
                <a:lnTo>
                  <a:pt x="137" y="768"/>
                </a:lnTo>
                <a:lnTo>
                  <a:pt x="95" y="804"/>
                </a:lnTo>
                <a:lnTo>
                  <a:pt x="24" y="857"/>
                </a:lnTo>
                <a:lnTo>
                  <a:pt x="0" y="863"/>
                </a:lnTo>
              </a:path>
            </a:pathLst>
          </a:custGeom>
          <a:noFill/>
          <a:ln w="7938"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527" name="Freeform 95"/>
          <p:cNvSpPr>
            <a:spLocks/>
          </p:cNvSpPr>
          <p:nvPr/>
        </p:nvSpPr>
        <p:spPr bwMode="auto">
          <a:xfrm>
            <a:off x="3454400" y="4873625"/>
            <a:ext cx="3767138" cy="1257300"/>
          </a:xfrm>
          <a:custGeom>
            <a:avLst/>
            <a:gdLst>
              <a:gd name="T0" fmla="*/ 2147483647 w 2373"/>
              <a:gd name="T1" fmla="*/ 2147483647 h 792"/>
              <a:gd name="T2" fmla="*/ 2147483647 w 2373"/>
              <a:gd name="T3" fmla="*/ 2147483647 h 792"/>
              <a:gd name="T4" fmla="*/ 2147483647 w 2373"/>
              <a:gd name="T5" fmla="*/ 2147483647 h 792"/>
              <a:gd name="T6" fmla="*/ 2147483647 w 2373"/>
              <a:gd name="T7" fmla="*/ 2147483647 h 792"/>
              <a:gd name="T8" fmla="*/ 2147483647 w 2373"/>
              <a:gd name="T9" fmla="*/ 2147483647 h 792"/>
              <a:gd name="T10" fmla="*/ 2147483647 w 2373"/>
              <a:gd name="T11" fmla="*/ 2147483647 h 792"/>
              <a:gd name="T12" fmla="*/ 2147483647 w 2373"/>
              <a:gd name="T13" fmla="*/ 2147483647 h 792"/>
              <a:gd name="T14" fmla="*/ 2147483647 w 2373"/>
              <a:gd name="T15" fmla="*/ 2147483647 h 792"/>
              <a:gd name="T16" fmla="*/ 2147483647 w 2373"/>
              <a:gd name="T17" fmla="*/ 2147483647 h 792"/>
              <a:gd name="T18" fmla="*/ 2147483647 w 2373"/>
              <a:gd name="T19" fmla="*/ 2147483647 h 792"/>
              <a:gd name="T20" fmla="*/ 2147483647 w 2373"/>
              <a:gd name="T21" fmla="*/ 2147483647 h 792"/>
              <a:gd name="T22" fmla="*/ 2147483647 w 2373"/>
              <a:gd name="T23" fmla="*/ 2147483647 h 792"/>
              <a:gd name="T24" fmla="*/ 2147483647 w 2373"/>
              <a:gd name="T25" fmla="*/ 2147483647 h 792"/>
              <a:gd name="T26" fmla="*/ 2147483647 w 2373"/>
              <a:gd name="T27" fmla="*/ 2147483647 h 792"/>
              <a:gd name="T28" fmla="*/ 2147483647 w 2373"/>
              <a:gd name="T29" fmla="*/ 2147483647 h 792"/>
              <a:gd name="T30" fmla="*/ 2147483647 w 2373"/>
              <a:gd name="T31" fmla="*/ 2147483647 h 792"/>
              <a:gd name="T32" fmla="*/ 2147483647 w 2373"/>
              <a:gd name="T33" fmla="*/ 2147483647 h 792"/>
              <a:gd name="T34" fmla="*/ 2147483647 w 2373"/>
              <a:gd name="T35" fmla="*/ 2147483647 h 792"/>
              <a:gd name="T36" fmla="*/ 2147483647 w 2373"/>
              <a:gd name="T37" fmla="*/ 2147483647 h 792"/>
              <a:gd name="T38" fmla="*/ 2147483647 w 2373"/>
              <a:gd name="T39" fmla="*/ 0 h 792"/>
              <a:gd name="T40" fmla="*/ 2147483647 w 2373"/>
              <a:gd name="T41" fmla="*/ 0 h 792"/>
              <a:gd name="T42" fmla="*/ 2147483647 w 2373"/>
              <a:gd name="T43" fmla="*/ 0 h 792"/>
              <a:gd name="T44" fmla="*/ 2147483647 w 2373"/>
              <a:gd name="T45" fmla="*/ 0 h 792"/>
              <a:gd name="T46" fmla="*/ 2147483647 w 2373"/>
              <a:gd name="T47" fmla="*/ 0 h 792"/>
              <a:gd name="T48" fmla="*/ 2147483647 w 2373"/>
              <a:gd name="T49" fmla="*/ 2147483647 h 792"/>
              <a:gd name="T50" fmla="*/ 2147483647 w 2373"/>
              <a:gd name="T51" fmla="*/ 2147483647 h 792"/>
              <a:gd name="T52" fmla="*/ 2147483647 w 2373"/>
              <a:gd name="T53" fmla="*/ 2147483647 h 792"/>
              <a:gd name="T54" fmla="*/ 2147483647 w 2373"/>
              <a:gd name="T55" fmla="*/ 2147483647 h 792"/>
              <a:gd name="T56" fmla="*/ 2147483647 w 2373"/>
              <a:gd name="T57" fmla="*/ 2147483647 h 792"/>
              <a:gd name="T58" fmla="*/ 2147483647 w 2373"/>
              <a:gd name="T59" fmla="*/ 2147483647 h 792"/>
              <a:gd name="T60" fmla="*/ 2147483647 w 2373"/>
              <a:gd name="T61" fmla="*/ 2147483647 h 792"/>
              <a:gd name="T62" fmla="*/ 2147483647 w 2373"/>
              <a:gd name="T63" fmla="*/ 2147483647 h 792"/>
              <a:gd name="T64" fmla="*/ 2147483647 w 2373"/>
              <a:gd name="T65" fmla="*/ 2147483647 h 792"/>
              <a:gd name="T66" fmla="*/ 2147483647 w 2373"/>
              <a:gd name="T67" fmla="*/ 2147483647 h 792"/>
              <a:gd name="T68" fmla="*/ 2147483647 w 2373"/>
              <a:gd name="T69" fmla="*/ 2147483647 h 792"/>
              <a:gd name="T70" fmla="*/ 2147483647 w 2373"/>
              <a:gd name="T71" fmla="*/ 2147483647 h 792"/>
              <a:gd name="T72" fmla="*/ 2147483647 w 2373"/>
              <a:gd name="T73" fmla="*/ 2147483647 h 792"/>
              <a:gd name="T74" fmla="*/ 2147483647 w 2373"/>
              <a:gd name="T75" fmla="*/ 2147483647 h 792"/>
              <a:gd name="T76" fmla="*/ 2147483647 w 2373"/>
              <a:gd name="T77" fmla="*/ 2147483647 h 792"/>
              <a:gd name="T78" fmla="*/ 2147483647 w 2373"/>
              <a:gd name="T79" fmla="*/ 2147483647 h 792"/>
              <a:gd name="T80" fmla="*/ 2147483647 w 2373"/>
              <a:gd name="T81" fmla="*/ 2147483647 h 792"/>
              <a:gd name="T82" fmla="*/ 2147483647 w 2373"/>
              <a:gd name="T83" fmla="*/ 2147483647 h 792"/>
              <a:gd name="T84" fmla="*/ 2147483647 w 2373"/>
              <a:gd name="T85" fmla="*/ 2147483647 h 792"/>
              <a:gd name="T86" fmla="*/ 2147483647 w 2373"/>
              <a:gd name="T87" fmla="*/ 2147483647 h 792"/>
              <a:gd name="T88" fmla="*/ 2147483647 w 2373"/>
              <a:gd name="T89" fmla="*/ 2147483647 h 792"/>
              <a:gd name="T90" fmla="*/ 2147483647 w 2373"/>
              <a:gd name="T91" fmla="*/ 2147483647 h 792"/>
              <a:gd name="T92" fmla="*/ 2147483647 w 2373"/>
              <a:gd name="T93" fmla="*/ 2147483647 h 792"/>
              <a:gd name="T94" fmla="*/ 2147483647 w 2373"/>
              <a:gd name="T95" fmla="*/ 2147483647 h 792"/>
              <a:gd name="T96" fmla="*/ 2147483647 w 2373"/>
              <a:gd name="T97" fmla="*/ 2147483647 h 792"/>
              <a:gd name="T98" fmla="*/ 2147483647 w 2373"/>
              <a:gd name="T99" fmla="*/ 2147483647 h 792"/>
              <a:gd name="T100" fmla="*/ 2147483647 w 2373"/>
              <a:gd name="T101" fmla="*/ 2147483647 h 792"/>
              <a:gd name="T102" fmla="*/ 2147483647 w 2373"/>
              <a:gd name="T103" fmla="*/ 2147483647 h 792"/>
              <a:gd name="T104" fmla="*/ 2147483647 w 2373"/>
              <a:gd name="T105" fmla="*/ 2147483647 h 792"/>
              <a:gd name="T106" fmla="*/ 2147483647 w 2373"/>
              <a:gd name="T107" fmla="*/ 2147483647 h 792"/>
              <a:gd name="T108" fmla="*/ 2147483647 w 2373"/>
              <a:gd name="T109" fmla="*/ 2147483647 h 792"/>
              <a:gd name="T110" fmla="*/ 2147483647 w 2373"/>
              <a:gd name="T111" fmla="*/ 2147483647 h 792"/>
              <a:gd name="T112" fmla="*/ 2147483647 w 2373"/>
              <a:gd name="T113" fmla="*/ 2147483647 h 792"/>
              <a:gd name="T114" fmla="*/ 2147483647 w 2373"/>
              <a:gd name="T115" fmla="*/ 2147483647 h 792"/>
              <a:gd name="T116" fmla="*/ 2147483647 w 2373"/>
              <a:gd name="T117" fmla="*/ 2147483647 h 792"/>
              <a:gd name="T118" fmla="*/ 2147483647 w 2373"/>
              <a:gd name="T119" fmla="*/ 2147483647 h 792"/>
              <a:gd name="T120" fmla="*/ 2147483647 w 2373"/>
              <a:gd name="T121" fmla="*/ 2147483647 h 79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373"/>
              <a:gd name="T184" fmla="*/ 0 h 792"/>
              <a:gd name="T185" fmla="*/ 2373 w 2373"/>
              <a:gd name="T186" fmla="*/ 792 h 792"/>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373" h="792">
                <a:moveTo>
                  <a:pt x="2373" y="479"/>
                </a:moveTo>
                <a:lnTo>
                  <a:pt x="2338" y="467"/>
                </a:lnTo>
                <a:lnTo>
                  <a:pt x="2302" y="455"/>
                </a:lnTo>
                <a:lnTo>
                  <a:pt x="2272" y="443"/>
                </a:lnTo>
                <a:lnTo>
                  <a:pt x="2237" y="431"/>
                </a:lnTo>
                <a:lnTo>
                  <a:pt x="2207" y="419"/>
                </a:lnTo>
                <a:lnTo>
                  <a:pt x="2178" y="408"/>
                </a:lnTo>
                <a:lnTo>
                  <a:pt x="2148" y="396"/>
                </a:lnTo>
                <a:lnTo>
                  <a:pt x="2118" y="384"/>
                </a:lnTo>
                <a:lnTo>
                  <a:pt x="2089" y="372"/>
                </a:lnTo>
                <a:lnTo>
                  <a:pt x="2065" y="360"/>
                </a:lnTo>
                <a:lnTo>
                  <a:pt x="2035" y="348"/>
                </a:lnTo>
                <a:lnTo>
                  <a:pt x="2011" y="343"/>
                </a:lnTo>
                <a:lnTo>
                  <a:pt x="1982" y="331"/>
                </a:lnTo>
                <a:lnTo>
                  <a:pt x="1958" y="319"/>
                </a:lnTo>
                <a:lnTo>
                  <a:pt x="1934" y="307"/>
                </a:lnTo>
                <a:lnTo>
                  <a:pt x="1911" y="295"/>
                </a:lnTo>
                <a:lnTo>
                  <a:pt x="1887" y="289"/>
                </a:lnTo>
                <a:lnTo>
                  <a:pt x="1863" y="278"/>
                </a:lnTo>
                <a:lnTo>
                  <a:pt x="1845" y="266"/>
                </a:lnTo>
                <a:lnTo>
                  <a:pt x="1822" y="260"/>
                </a:lnTo>
                <a:lnTo>
                  <a:pt x="1804" y="248"/>
                </a:lnTo>
                <a:lnTo>
                  <a:pt x="1780" y="242"/>
                </a:lnTo>
                <a:lnTo>
                  <a:pt x="1762" y="230"/>
                </a:lnTo>
                <a:lnTo>
                  <a:pt x="1739" y="224"/>
                </a:lnTo>
                <a:lnTo>
                  <a:pt x="1721" y="212"/>
                </a:lnTo>
                <a:lnTo>
                  <a:pt x="1703" y="207"/>
                </a:lnTo>
                <a:lnTo>
                  <a:pt x="1685" y="195"/>
                </a:lnTo>
                <a:lnTo>
                  <a:pt x="1667" y="189"/>
                </a:lnTo>
                <a:lnTo>
                  <a:pt x="1650" y="183"/>
                </a:lnTo>
                <a:lnTo>
                  <a:pt x="1632" y="171"/>
                </a:lnTo>
                <a:lnTo>
                  <a:pt x="1614" y="165"/>
                </a:lnTo>
                <a:lnTo>
                  <a:pt x="1596" y="159"/>
                </a:lnTo>
                <a:lnTo>
                  <a:pt x="1584" y="153"/>
                </a:lnTo>
                <a:lnTo>
                  <a:pt x="1567" y="147"/>
                </a:lnTo>
                <a:lnTo>
                  <a:pt x="1549" y="141"/>
                </a:lnTo>
                <a:lnTo>
                  <a:pt x="1537" y="130"/>
                </a:lnTo>
                <a:lnTo>
                  <a:pt x="1519" y="124"/>
                </a:lnTo>
                <a:lnTo>
                  <a:pt x="1507" y="118"/>
                </a:lnTo>
                <a:lnTo>
                  <a:pt x="1489" y="112"/>
                </a:lnTo>
                <a:lnTo>
                  <a:pt x="1478" y="106"/>
                </a:lnTo>
                <a:lnTo>
                  <a:pt x="1466" y="106"/>
                </a:lnTo>
                <a:lnTo>
                  <a:pt x="1448" y="100"/>
                </a:lnTo>
                <a:lnTo>
                  <a:pt x="1436" y="94"/>
                </a:lnTo>
                <a:lnTo>
                  <a:pt x="1424" y="88"/>
                </a:lnTo>
                <a:lnTo>
                  <a:pt x="1412" y="82"/>
                </a:lnTo>
                <a:lnTo>
                  <a:pt x="1400" y="76"/>
                </a:lnTo>
                <a:lnTo>
                  <a:pt x="1383" y="76"/>
                </a:lnTo>
                <a:lnTo>
                  <a:pt x="1371" y="71"/>
                </a:lnTo>
                <a:lnTo>
                  <a:pt x="1359" y="65"/>
                </a:lnTo>
                <a:lnTo>
                  <a:pt x="1347" y="59"/>
                </a:lnTo>
                <a:lnTo>
                  <a:pt x="1335" y="59"/>
                </a:lnTo>
                <a:lnTo>
                  <a:pt x="1323" y="53"/>
                </a:lnTo>
                <a:lnTo>
                  <a:pt x="1317" y="53"/>
                </a:lnTo>
                <a:lnTo>
                  <a:pt x="1306" y="47"/>
                </a:lnTo>
                <a:lnTo>
                  <a:pt x="1294" y="41"/>
                </a:lnTo>
                <a:lnTo>
                  <a:pt x="1282" y="41"/>
                </a:lnTo>
                <a:lnTo>
                  <a:pt x="1270" y="35"/>
                </a:lnTo>
                <a:lnTo>
                  <a:pt x="1264" y="35"/>
                </a:lnTo>
                <a:lnTo>
                  <a:pt x="1252" y="29"/>
                </a:lnTo>
                <a:lnTo>
                  <a:pt x="1240" y="29"/>
                </a:lnTo>
                <a:lnTo>
                  <a:pt x="1228" y="29"/>
                </a:lnTo>
                <a:lnTo>
                  <a:pt x="1222" y="23"/>
                </a:lnTo>
                <a:lnTo>
                  <a:pt x="1211" y="23"/>
                </a:lnTo>
                <a:lnTo>
                  <a:pt x="1205" y="23"/>
                </a:lnTo>
                <a:lnTo>
                  <a:pt x="1193" y="17"/>
                </a:lnTo>
                <a:lnTo>
                  <a:pt x="1187" y="17"/>
                </a:lnTo>
                <a:lnTo>
                  <a:pt x="1175" y="17"/>
                </a:lnTo>
                <a:lnTo>
                  <a:pt x="1163" y="11"/>
                </a:lnTo>
                <a:lnTo>
                  <a:pt x="1157" y="11"/>
                </a:lnTo>
                <a:lnTo>
                  <a:pt x="1151" y="11"/>
                </a:lnTo>
                <a:lnTo>
                  <a:pt x="1139" y="11"/>
                </a:lnTo>
                <a:lnTo>
                  <a:pt x="1133" y="5"/>
                </a:lnTo>
                <a:lnTo>
                  <a:pt x="1122" y="5"/>
                </a:lnTo>
                <a:lnTo>
                  <a:pt x="1116" y="5"/>
                </a:lnTo>
                <a:lnTo>
                  <a:pt x="1110" y="5"/>
                </a:lnTo>
                <a:lnTo>
                  <a:pt x="1098" y="5"/>
                </a:lnTo>
                <a:lnTo>
                  <a:pt x="1092" y="5"/>
                </a:lnTo>
                <a:lnTo>
                  <a:pt x="1086" y="0"/>
                </a:lnTo>
                <a:lnTo>
                  <a:pt x="1074" y="0"/>
                </a:lnTo>
                <a:lnTo>
                  <a:pt x="1068" y="0"/>
                </a:lnTo>
                <a:lnTo>
                  <a:pt x="1062" y="0"/>
                </a:lnTo>
                <a:lnTo>
                  <a:pt x="1056" y="0"/>
                </a:lnTo>
                <a:lnTo>
                  <a:pt x="1045" y="0"/>
                </a:lnTo>
                <a:lnTo>
                  <a:pt x="1039" y="0"/>
                </a:lnTo>
                <a:lnTo>
                  <a:pt x="1033" y="0"/>
                </a:lnTo>
                <a:lnTo>
                  <a:pt x="1027" y="0"/>
                </a:lnTo>
                <a:lnTo>
                  <a:pt x="1021" y="0"/>
                </a:lnTo>
                <a:lnTo>
                  <a:pt x="1015" y="0"/>
                </a:lnTo>
                <a:lnTo>
                  <a:pt x="1009" y="0"/>
                </a:lnTo>
                <a:lnTo>
                  <a:pt x="997" y="0"/>
                </a:lnTo>
                <a:lnTo>
                  <a:pt x="991" y="0"/>
                </a:lnTo>
                <a:lnTo>
                  <a:pt x="985" y="0"/>
                </a:lnTo>
                <a:lnTo>
                  <a:pt x="979" y="0"/>
                </a:lnTo>
                <a:lnTo>
                  <a:pt x="973" y="0"/>
                </a:lnTo>
                <a:lnTo>
                  <a:pt x="967" y="0"/>
                </a:lnTo>
                <a:lnTo>
                  <a:pt x="961" y="5"/>
                </a:lnTo>
                <a:lnTo>
                  <a:pt x="956" y="5"/>
                </a:lnTo>
                <a:lnTo>
                  <a:pt x="950" y="5"/>
                </a:lnTo>
                <a:lnTo>
                  <a:pt x="944" y="5"/>
                </a:lnTo>
                <a:lnTo>
                  <a:pt x="938" y="5"/>
                </a:lnTo>
                <a:lnTo>
                  <a:pt x="932" y="5"/>
                </a:lnTo>
                <a:lnTo>
                  <a:pt x="926" y="5"/>
                </a:lnTo>
                <a:lnTo>
                  <a:pt x="920" y="5"/>
                </a:lnTo>
                <a:lnTo>
                  <a:pt x="914" y="11"/>
                </a:lnTo>
                <a:lnTo>
                  <a:pt x="908" y="11"/>
                </a:lnTo>
                <a:lnTo>
                  <a:pt x="902" y="11"/>
                </a:lnTo>
                <a:lnTo>
                  <a:pt x="896" y="11"/>
                </a:lnTo>
                <a:lnTo>
                  <a:pt x="890" y="11"/>
                </a:lnTo>
                <a:lnTo>
                  <a:pt x="884" y="17"/>
                </a:lnTo>
                <a:lnTo>
                  <a:pt x="878" y="17"/>
                </a:lnTo>
                <a:lnTo>
                  <a:pt x="872" y="17"/>
                </a:lnTo>
                <a:lnTo>
                  <a:pt x="867" y="17"/>
                </a:lnTo>
                <a:lnTo>
                  <a:pt x="867" y="23"/>
                </a:lnTo>
                <a:lnTo>
                  <a:pt x="861" y="23"/>
                </a:lnTo>
                <a:lnTo>
                  <a:pt x="855" y="23"/>
                </a:lnTo>
                <a:lnTo>
                  <a:pt x="849" y="23"/>
                </a:lnTo>
                <a:lnTo>
                  <a:pt x="843" y="23"/>
                </a:lnTo>
                <a:lnTo>
                  <a:pt x="843" y="29"/>
                </a:lnTo>
                <a:lnTo>
                  <a:pt x="837" y="29"/>
                </a:lnTo>
                <a:lnTo>
                  <a:pt x="831" y="29"/>
                </a:lnTo>
                <a:lnTo>
                  <a:pt x="825" y="29"/>
                </a:lnTo>
                <a:lnTo>
                  <a:pt x="819" y="35"/>
                </a:lnTo>
                <a:lnTo>
                  <a:pt x="813" y="35"/>
                </a:lnTo>
                <a:lnTo>
                  <a:pt x="807" y="41"/>
                </a:lnTo>
                <a:lnTo>
                  <a:pt x="801" y="41"/>
                </a:lnTo>
                <a:lnTo>
                  <a:pt x="795" y="41"/>
                </a:lnTo>
                <a:lnTo>
                  <a:pt x="789" y="47"/>
                </a:lnTo>
                <a:lnTo>
                  <a:pt x="783" y="47"/>
                </a:lnTo>
                <a:lnTo>
                  <a:pt x="778" y="53"/>
                </a:lnTo>
                <a:lnTo>
                  <a:pt x="772" y="53"/>
                </a:lnTo>
                <a:lnTo>
                  <a:pt x="766" y="53"/>
                </a:lnTo>
                <a:lnTo>
                  <a:pt x="766" y="59"/>
                </a:lnTo>
                <a:lnTo>
                  <a:pt x="760" y="59"/>
                </a:lnTo>
                <a:lnTo>
                  <a:pt x="754" y="59"/>
                </a:lnTo>
                <a:lnTo>
                  <a:pt x="754" y="65"/>
                </a:lnTo>
                <a:lnTo>
                  <a:pt x="748" y="65"/>
                </a:lnTo>
                <a:lnTo>
                  <a:pt x="742" y="71"/>
                </a:lnTo>
                <a:lnTo>
                  <a:pt x="736" y="71"/>
                </a:lnTo>
                <a:lnTo>
                  <a:pt x="730" y="76"/>
                </a:lnTo>
                <a:lnTo>
                  <a:pt x="724" y="76"/>
                </a:lnTo>
                <a:lnTo>
                  <a:pt x="718" y="82"/>
                </a:lnTo>
                <a:lnTo>
                  <a:pt x="712" y="82"/>
                </a:lnTo>
                <a:lnTo>
                  <a:pt x="706" y="88"/>
                </a:lnTo>
                <a:lnTo>
                  <a:pt x="700" y="88"/>
                </a:lnTo>
                <a:lnTo>
                  <a:pt x="694" y="94"/>
                </a:lnTo>
                <a:lnTo>
                  <a:pt x="689" y="94"/>
                </a:lnTo>
                <a:lnTo>
                  <a:pt x="689" y="100"/>
                </a:lnTo>
                <a:lnTo>
                  <a:pt x="683" y="100"/>
                </a:lnTo>
                <a:lnTo>
                  <a:pt x="683" y="106"/>
                </a:lnTo>
                <a:lnTo>
                  <a:pt x="677" y="106"/>
                </a:lnTo>
                <a:lnTo>
                  <a:pt x="671" y="112"/>
                </a:lnTo>
                <a:lnTo>
                  <a:pt x="665" y="112"/>
                </a:lnTo>
                <a:lnTo>
                  <a:pt x="665" y="118"/>
                </a:lnTo>
                <a:lnTo>
                  <a:pt x="659" y="118"/>
                </a:lnTo>
                <a:lnTo>
                  <a:pt x="653" y="124"/>
                </a:lnTo>
                <a:lnTo>
                  <a:pt x="647" y="124"/>
                </a:lnTo>
                <a:lnTo>
                  <a:pt x="647" y="130"/>
                </a:lnTo>
                <a:lnTo>
                  <a:pt x="641" y="130"/>
                </a:lnTo>
                <a:lnTo>
                  <a:pt x="635" y="136"/>
                </a:lnTo>
                <a:lnTo>
                  <a:pt x="629" y="136"/>
                </a:lnTo>
                <a:lnTo>
                  <a:pt x="629" y="141"/>
                </a:lnTo>
                <a:lnTo>
                  <a:pt x="623" y="141"/>
                </a:lnTo>
                <a:lnTo>
                  <a:pt x="623" y="147"/>
                </a:lnTo>
                <a:lnTo>
                  <a:pt x="617" y="147"/>
                </a:lnTo>
                <a:lnTo>
                  <a:pt x="611" y="153"/>
                </a:lnTo>
                <a:lnTo>
                  <a:pt x="606" y="159"/>
                </a:lnTo>
                <a:lnTo>
                  <a:pt x="600" y="159"/>
                </a:lnTo>
                <a:lnTo>
                  <a:pt x="600" y="165"/>
                </a:lnTo>
                <a:lnTo>
                  <a:pt x="594" y="165"/>
                </a:lnTo>
                <a:lnTo>
                  <a:pt x="594" y="171"/>
                </a:lnTo>
                <a:lnTo>
                  <a:pt x="588" y="171"/>
                </a:lnTo>
                <a:lnTo>
                  <a:pt x="588" y="177"/>
                </a:lnTo>
                <a:lnTo>
                  <a:pt x="582" y="177"/>
                </a:lnTo>
                <a:lnTo>
                  <a:pt x="576" y="183"/>
                </a:lnTo>
                <a:lnTo>
                  <a:pt x="570" y="189"/>
                </a:lnTo>
                <a:lnTo>
                  <a:pt x="564" y="195"/>
                </a:lnTo>
                <a:lnTo>
                  <a:pt x="558" y="195"/>
                </a:lnTo>
                <a:lnTo>
                  <a:pt x="558" y="201"/>
                </a:lnTo>
                <a:lnTo>
                  <a:pt x="552" y="201"/>
                </a:lnTo>
                <a:lnTo>
                  <a:pt x="552" y="207"/>
                </a:lnTo>
                <a:lnTo>
                  <a:pt x="546" y="207"/>
                </a:lnTo>
                <a:lnTo>
                  <a:pt x="546" y="212"/>
                </a:lnTo>
                <a:lnTo>
                  <a:pt x="540" y="212"/>
                </a:lnTo>
                <a:lnTo>
                  <a:pt x="540" y="218"/>
                </a:lnTo>
                <a:lnTo>
                  <a:pt x="534" y="218"/>
                </a:lnTo>
                <a:lnTo>
                  <a:pt x="534" y="224"/>
                </a:lnTo>
                <a:lnTo>
                  <a:pt x="528" y="224"/>
                </a:lnTo>
                <a:lnTo>
                  <a:pt x="528" y="230"/>
                </a:lnTo>
                <a:lnTo>
                  <a:pt x="522" y="230"/>
                </a:lnTo>
                <a:lnTo>
                  <a:pt x="522" y="236"/>
                </a:lnTo>
                <a:lnTo>
                  <a:pt x="517" y="236"/>
                </a:lnTo>
                <a:lnTo>
                  <a:pt x="517" y="242"/>
                </a:lnTo>
                <a:lnTo>
                  <a:pt x="511" y="242"/>
                </a:lnTo>
                <a:lnTo>
                  <a:pt x="511" y="248"/>
                </a:lnTo>
                <a:lnTo>
                  <a:pt x="505" y="248"/>
                </a:lnTo>
                <a:lnTo>
                  <a:pt x="505" y="254"/>
                </a:lnTo>
                <a:lnTo>
                  <a:pt x="499" y="254"/>
                </a:lnTo>
                <a:lnTo>
                  <a:pt x="499" y="260"/>
                </a:lnTo>
                <a:lnTo>
                  <a:pt x="493" y="260"/>
                </a:lnTo>
                <a:lnTo>
                  <a:pt x="493" y="266"/>
                </a:lnTo>
                <a:lnTo>
                  <a:pt x="487" y="266"/>
                </a:lnTo>
                <a:lnTo>
                  <a:pt x="487" y="272"/>
                </a:lnTo>
                <a:lnTo>
                  <a:pt x="481" y="272"/>
                </a:lnTo>
                <a:lnTo>
                  <a:pt x="481" y="278"/>
                </a:lnTo>
                <a:lnTo>
                  <a:pt x="475" y="278"/>
                </a:lnTo>
                <a:lnTo>
                  <a:pt x="475" y="283"/>
                </a:lnTo>
                <a:lnTo>
                  <a:pt x="469" y="289"/>
                </a:lnTo>
                <a:lnTo>
                  <a:pt x="463" y="295"/>
                </a:lnTo>
                <a:lnTo>
                  <a:pt x="463" y="301"/>
                </a:lnTo>
                <a:lnTo>
                  <a:pt x="457" y="301"/>
                </a:lnTo>
                <a:lnTo>
                  <a:pt x="457" y="307"/>
                </a:lnTo>
                <a:lnTo>
                  <a:pt x="451" y="307"/>
                </a:lnTo>
                <a:lnTo>
                  <a:pt x="451" y="313"/>
                </a:lnTo>
                <a:lnTo>
                  <a:pt x="445" y="313"/>
                </a:lnTo>
                <a:lnTo>
                  <a:pt x="445" y="319"/>
                </a:lnTo>
                <a:lnTo>
                  <a:pt x="439" y="319"/>
                </a:lnTo>
                <a:lnTo>
                  <a:pt x="439" y="325"/>
                </a:lnTo>
                <a:lnTo>
                  <a:pt x="433" y="325"/>
                </a:lnTo>
                <a:lnTo>
                  <a:pt x="433" y="331"/>
                </a:lnTo>
                <a:lnTo>
                  <a:pt x="428" y="331"/>
                </a:lnTo>
                <a:lnTo>
                  <a:pt x="428" y="337"/>
                </a:lnTo>
                <a:lnTo>
                  <a:pt x="422" y="343"/>
                </a:lnTo>
                <a:lnTo>
                  <a:pt x="422" y="348"/>
                </a:lnTo>
                <a:lnTo>
                  <a:pt x="416" y="348"/>
                </a:lnTo>
                <a:lnTo>
                  <a:pt x="416" y="354"/>
                </a:lnTo>
                <a:lnTo>
                  <a:pt x="410" y="354"/>
                </a:lnTo>
                <a:lnTo>
                  <a:pt x="410" y="360"/>
                </a:lnTo>
                <a:lnTo>
                  <a:pt x="404" y="360"/>
                </a:lnTo>
                <a:lnTo>
                  <a:pt x="404" y="366"/>
                </a:lnTo>
                <a:lnTo>
                  <a:pt x="398" y="366"/>
                </a:lnTo>
                <a:lnTo>
                  <a:pt x="398" y="372"/>
                </a:lnTo>
                <a:lnTo>
                  <a:pt x="392" y="372"/>
                </a:lnTo>
                <a:lnTo>
                  <a:pt x="392" y="378"/>
                </a:lnTo>
                <a:lnTo>
                  <a:pt x="392" y="384"/>
                </a:lnTo>
                <a:lnTo>
                  <a:pt x="386" y="384"/>
                </a:lnTo>
                <a:lnTo>
                  <a:pt x="380" y="396"/>
                </a:lnTo>
                <a:lnTo>
                  <a:pt x="279" y="526"/>
                </a:lnTo>
                <a:lnTo>
                  <a:pt x="220" y="603"/>
                </a:lnTo>
                <a:lnTo>
                  <a:pt x="178" y="650"/>
                </a:lnTo>
                <a:lnTo>
                  <a:pt x="161" y="668"/>
                </a:lnTo>
                <a:lnTo>
                  <a:pt x="137" y="697"/>
                </a:lnTo>
                <a:lnTo>
                  <a:pt x="95" y="739"/>
                </a:lnTo>
                <a:lnTo>
                  <a:pt x="24" y="786"/>
                </a:lnTo>
                <a:lnTo>
                  <a:pt x="0" y="792"/>
                </a:lnTo>
              </a:path>
            </a:pathLst>
          </a:custGeom>
          <a:noFill/>
          <a:ln w="7938"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528" name="Freeform 96"/>
          <p:cNvSpPr>
            <a:spLocks/>
          </p:cNvSpPr>
          <p:nvPr/>
        </p:nvSpPr>
        <p:spPr bwMode="auto">
          <a:xfrm>
            <a:off x="3454400" y="4976813"/>
            <a:ext cx="3767138" cy="1154112"/>
          </a:xfrm>
          <a:custGeom>
            <a:avLst/>
            <a:gdLst>
              <a:gd name="T0" fmla="*/ 2147483647 w 2373"/>
              <a:gd name="T1" fmla="*/ 2147483647 h 727"/>
              <a:gd name="T2" fmla="*/ 2147483647 w 2373"/>
              <a:gd name="T3" fmla="*/ 2147483647 h 727"/>
              <a:gd name="T4" fmla="*/ 2147483647 w 2373"/>
              <a:gd name="T5" fmla="*/ 2147483647 h 727"/>
              <a:gd name="T6" fmla="*/ 2147483647 w 2373"/>
              <a:gd name="T7" fmla="*/ 2147483647 h 727"/>
              <a:gd name="T8" fmla="*/ 2147483647 w 2373"/>
              <a:gd name="T9" fmla="*/ 2147483647 h 727"/>
              <a:gd name="T10" fmla="*/ 2147483647 w 2373"/>
              <a:gd name="T11" fmla="*/ 2147483647 h 727"/>
              <a:gd name="T12" fmla="*/ 2147483647 w 2373"/>
              <a:gd name="T13" fmla="*/ 2147483647 h 727"/>
              <a:gd name="T14" fmla="*/ 2147483647 w 2373"/>
              <a:gd name="T15" fmla="*/ 2147483647 h 727"/>
              <a:gd name="T16" fmla="*/ 2147483647 w 2373"/>
              <a:gd name="T17" fmla="*/ 2147483647 h 727"/>
              <a:gd name="T18" fmla="*/ 2147483647 w 2373"/>
              <a:gd name="T19" fmla="*/ 2147483647 h 727"/>
              <a:gd name="T20" fmla="*/ 2147483647 w 2373"/>
              <a:gd name="T21" fmla="*/ 2147483647 h 727"/>
              <a:gd name="T22" fmla="*/ 2147483647 w 2373"/>
              <a:gd name="T23" fmla="*/ 2147483647 h 727"/>
              <a:gd name="T24" fmla="*/ 2147483647 w 2373"/>
              <a:gd name="T25" fmla="*/ 2147483647 h 727"/>
              <a:gd name="T26" fmla="*/ 2147483647 w 2373"/>
              <a:gd name="T27" fmla="*/ 2147483647 h 727"/>
              <a:gd name="T28" fmla="*/ 2147483647 w 2373"/>
              <a:gd name="T29" fmla="*/ 2147483647 h 727"/>
              <a:gd name="T30" fmla="*/ 2147483647 w 2373"/>
              <a:gd name="T31" fmla="*/ 2147483647 h 727"/>
              <a:gd name="T32" fmla="*/ 2147483647 w 2373"/>
              <a:gd name="T33" fmla="*/ 2147483647 h 727"/>
              <a:gd name="T34" fmla="*/ 2147483647 w 2373"/>
              <a:gd name="T35" fmla="*/ 2147483647 h 727"/>
              <a:gd name="T36" fmla="*/ 2147483647 w 2373"/>
              <a:gd name="T37" fmla="*/ 2147483647 h 727"/>
              <a:gd name="T38" fmla="*/ 2147483647 w 2373"/>
              <a:gd name="T39" fmla="*/ 2147483647 h 727"/>
              <a:gd name="T40" fmla="*/ 2147483647 w 2373"/>
              <a:gd name="T41" fmla="*/ 2147483647 h 727"/>
              <a:gd name="T42" fmla="*/ 2147483647 w 2373"/>
              <a:gd name="T43" fmla="*/ 0 h 727"/>
              <a:gd name="T44" fmla="*/ 2147483647 w 2373"/>
              <a:gd name="T45" fmla="*/ 0 h 727"/>
              <a:gd name="T46" fmla="*/ 2147483647 w 2373"/>
              <a:gd name="T47" fmla="*/ 0 h 727"/>
              <a:gd name="T48" fmla="*/ 2147483647 w 2373"/>
              <a:gd name="T49" fmla="*/ 0 h 727"/>
              <a:gd name="T50" fmla="*/ 2147483647 w 2373"/>
              <a:gd name="T51" fmla="*/ 2147483647 h 727"/>
              <a:gd name="T52" fmla="*/ 2147483647 w 2373"/>
              <a:gd name="T53" fmla="*/ 2147483647 h 727"/>
              <a:gd name="T54" fmla="*/ 2147483647 w 2373"/>
              <a:gd name="T55" fmla="*/ 2147483647 h 727"/>
              <a:gd name="T56" fmla="*/ 2147483647 w 2373"/>
              <a:gd name="T57" fmla="*/ 2147483647 h 727"/>
              <a:gd name="T58" fmla="*/ 2147483647 w 2373"/>
              <a:gd name="T59" fmla="*/ 2147483647 h 727"/>
              <a:gd name="T60" fmla="*/ 2147483647 w 2373"/>
              <a:gd name="T61" fmla="*/ 2147483647 h 727"/>
              <a:gd name="T62" fmla="*/ 2147483647 w 2373"/>
              <a:gd name="T63" fmla="*/ 2147483647 h 727"/>
              <a:gd name="T64" fmla="*/ 2147483647 w 2373"/>
              <a:gd name="T65" fmla="*/ 2147483647 h 727"/>
              <a:gd name="T66" fmla="*/ 2147483647 w 2373"/>
              <a:gd name="T67" fmla="*/ 2147483647 h 727"/>
              <a:gd name="T68" fmla="*/ 2147483647 w 2373"/>
              <a:gd name="T69" fmla="*/ 2147483647 h 727"/>
              <a:gd name="T70" fmla="*/ 2147483647 w 2373"/>
              <a:gd name="T71" fmla="*/ 2147483647 h 727"/>
              <a:gd name="T72" fmla="*/ 2147483647 w 2373"/>
              <a:gd name="T73" fmla="*/ 2147483647 h 727"/>
              <a:gd name="T74" fmla="*/ 2147483647 w 2373"/>
              <a:gd name="T75" fmla="*/ 2147483647 h 727"/>
              <a:gd name="T76" fmla="*/ 2147483647 w 2373"/>
              <a:gd name="T77" fmla="*/ 2147483647 h 727"/>
              <a:gd name="T78" fmla="*/ 2147483647 w 2373"/>
              <a:gd name="T79" fmla="*/ 2147483647 h 727"/>
              <a:gd name="T80" fmla="*/ 2147483647 w 2373"/>
              <a:gd name="T81" fmla="*/ 2147483647 h 727"/>
              <a:gd name="T82" fmla="*/ 2147483647 w 2373"/>
              <a:gd name="T83" fmla="*/ 2147483647 h 727"/>
              <a:gd name="T84" fmla="*/ 2147483647 w 2373"/>
              <a:gd name="T85" fmla="*/ 2147483647 h 727"/>
              <a:gd name="T86" fmla="*/ 2147483647 w 2373"/>
              <a:gd name="T87" fmla="*/ 2147483647 h 727"/>
              <a:gd name="T88" fmla="*/ 2147483647 w 2373"/>
              <a:gd name="T89" fmla="*/ 2147483647 h 727"/>
              <a:gd name="T90" fmla="*/ 2147483647 w 2373"/>
              <a:gd name="T91" fmla="*/ 2147483647 h 727"/>
              <a:gd name="T92" fmla="*/ 2147483647 w 2373"/>
              <a:gd name="T93" fmla="*/ 2147483647 h 727"/>
              <a:gd name="T94" fmla="*/ 2147483647 w 2373"/>
              <a:gd name="T95" fmla="*/ 2147483647 h 727"/>
              <a:gd name="T96" fmla="*/ 2147483647 w 2373"/>
              <a:gd name="T97" fmla="*/ 2147483647 h 727"/>
              <a:gd name="T98" fmla="*/ 2147483647 w 2373"/>
              <a:gd name="T99" fmla="*/ 2147483647 h 727"/>
              <a:gd name="T100" fmla="*/ 2147483647 w 2373"/>
              <a:gd name="T101" fmla="*/ 2147483647 h 727"/>
              <a:gd name="T102" fmla="*/ 2147483647 w 2373"/>
              <a:gd name="T103" fmla="*/ 2147483647 h 727"/>
              <a:gd name="T104" fmla="*/ 2147483647 w 2373"/>
              <a:gd name="T105" fmla="*/ 2147483647 h 727"/>
              <a:gd name="T106" fmla="*/ 2147483647 w 2373"/>
              <a:gd name="T107" fmla="*/ 2147483647 h 727"/>
              <a:gd name="T108" fmla="*/ 2147483647 w 2373"/>
              <a:gd name="T109" fmla="*/ 2147483647 h 727"/>
              <a:gd name="T110" fmla="*/ 2147483647 w 2373"/>
              <a:gd name="T111" fmla="*/ 2147483647 h 727"/>
              <a:gd name="T112" fmla="*/ 2147483647 w 2373"/>
              <a:gd name="T113" fmla="*/ 2147483647 h 727"/>
              <a:gd name="T114" fmla="*/ 2147483647 w 2373"/>
              <a:gd name="T115" fmla="*/ 2147483647 h 727"/>
              <a:gd name="T116" fmla="*/ 2147483647 w 2373"/>
              <a:gd name="T117" fmla="*/ 2147483647 h 727"/>
              <a:gd name="T118" fmla="*/ 2147483647 w 2373"/>
              <a:gd name="T119" fmla="*/ 2147483647 h 727"/>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2373"/>
              <a:gd name="T181" fmla="*/ 0 h 727"/>
              <a:gd name="T182" fmla="*/ 2373 w 2373"/>
              <a:gd name="T183" fmla="*/ 727 h 727"/>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2373" h="727">
                <a:moveTo>
                  <a:pt x="2373" y="473"/>
                </a:moveTo>
                <a:lnTo>
                  <a:pt x="2338" y="461"/>
                </a:lnTo>
                <a:lnTo>
                  <a:pt x="2302" y="449"/>
                </a:lnTo>
                <a:lnTo>
                  <a:pt x="2272" y="443"/>
                </a:lnTo>
                <a:lnTo>
                  <a:pt x="2237" y="431"/>
                </a:lnTo>
                <a:lnTo>
                  <a:pt x="2207" y="419"/>
                </a:lnTo>
                <a:lnTo>
                  <a:pt x="2178" y="408"/>
                </a:lnTo>
                <a:lnTo>
                  <a:pt x="2148" y="396"/>
                </a:lnTo>
                <a:lnTo>
                  <a:pt x="2118" y="390"/>
                </a:lnTo>
                <a:lnTo>
                  <a:pt x="2089" y="378"/>
                </a:lnTo>
                <a:lnTo>
                  <a:pt x="2065" y="366"/>
                </a:lnTo>
                <a:lnTo>
                  <a:pt x="2035" y="354"/>
                </a:lnTo>
                <a:lnTo>
                  <a:pt x="2011" y="349"/>
                </a:lnTo>
                <a:lnTo>
                  <a:pt x="1982" y="337"/>
                </a:lnTo>
                <a:lnTo>
                  <a:pt x="1958" y="325"/>
                </a:lnTo>
                <a:lnTo>
                  <a:pt x="1934" y="319"/>
                </a:lnTo>
                <a:lnTo>
                  <a:pt x="1911" y="307"/>
                </a:lnTo>
                <a:lnTo>
                  <a:pt x="1887" y="295"/>
                </a:lnTo>
                <a:lnTo>
                  <a:pt x="1863" y="289"/>
                </a:lnTo>
                <a:lnTo>
                  <a:pt x="1845" y="278"/>
                </a:lnTo>
                <a:lnTo>
                  <a:pt x="1822" y="272"/>
                </a:lnTo>
                <a:lnTo>
                  <a:pt x="1804" y="260"/>
                </a:lnTo>
                <a:lnTo>
                  <a:pt x="1780" y="254"/>
                </a:lnTo>
                <a:lnTo>
                  <a:pt x="1762" y="242"/>
                </a:lnTo>
                <a:lnTo>
                  <a:pt x="1739" y="236"/>
                </a:lnTo>
                <a:lnTo>
                  <a:pt x="1721" y="230"/>
                </a:lnTo>
                <a:lnTo>
                  <a:pt x="1703" y="218"/>
                </a:lnTo>
                <a:lnTo>
                  <a:pt x="1685" y="213"/>
                </a:lnTo>
                <a:lnTo>
                  <a:pt x="1667" y="207"/>
                </a:lnTo>
                <a:lnTo>
                  <a:pt x="1650" y="195"/>
                </a:lnTo>
                <a:lnTo>
                  <a:pt x="1632" y="189"/>
                </a:lnTo>
                <a:lnTo>
                  <a:pt x="1614" y="183"/>
                </a:lnTo>
                <a:lnTo>
                  <a:pt x="1596" y="177"/>
                </a:lnTo>
                <a:lnTo>
                  <a:pt x="1584" y="165"/>
                </a:lnTo>
                <a:lnTo>
                  <a:pt x="1567" y="159"/>
                </a:lnTo>
                <a:lnTo>
                  <a:pt x="1549" y="153"/>
                </a:lnTo>
                <a:lnTo>
                  <a:pt x="1537" y="147"/>
                </a:lnTo>
                <a:lnTo>
                  <a:pt x="1519" y="142"/>
                </a:lnTo>
                <a:lnTo>
                  <a:pt x="1507" y="136"/>
                </a:lnTo>
                <a:lnTo>
                  <a:pt x="1489" y="130"/>
                </a:lnTo>
                <a:lnTo>
                  <a:pt x="1478" y="124"/>
                </a:lnTo>
                <a:lnTo>
                  <a:pt x="1466" y="118"/>
                </a:lnTo>
                <a:lnTo>
                  <a:pt x="1448" y="112"/>
                </a:lnTo>
                <a:lnTo>
                  <a:pt x="1436" y="106"/>
                </a:lnTo>
                <a:lnTo>
                  <a:pt x="1424" y="100"/>
                </a:lnTo>
                <a:lnTo>
                  <a:pt x="1412" y="100"/>
                </a:lnTo>
                <a:lnTo>
                  <a:pt x="1400" y="94"/>
                </a:lnTo>
                <a:lnTo>
                  <a:pt x="1383" y="88"/>
                </a:lnTo>
                <a:lnTo>
                  <a:pt x="1371" y="82"/>
                </a:lnTo>
                <a:lnTo>
                  <a:pt x="1359" y="82"/>
                </a:lnTo>
                <a:lnTo>
                  <a:pt x="1347" y="76"/>
                </a:lnTo>
                <a:lnTo>
                  <a:pt x="1335" y="71"/>
                </a:lnTo>
                <a:lnTo>
                  <a:pt x="1323" y="71"/>
                </a:lnTo>
                <a:lnTo>
                  <a:pt x="1317" y="65"/>
                </a:lnTo>
                <a:lnTo>
                  <a:pt x="1306" y="59"/>
                </a:lnTo>
                <a:lnTo>
                  <a:pt x="1294" y="59"/>
                </a:lnTo>
                <a:lnTo>
                  <a:pt x="1282" y="53"/>
                </a:lnTo>
                <a:lnTo>
                  <a:pt x="1270" y="53"/>
                </a:lnTo>
                <a:lnTo>
                  <a:pt x="1264" y="47"/>
                </a:lnTo>
                <a:lnTo>
                  <a:pt x="1252" y="41"/>
                </a:lnTo>
                <a:lnTo>
                  <a:pt x="1240" y="41"/>
                </a:lnTo>
                <a:lnTo>
                  <a:pt x="1228" y="41"/>
                </a:lnTo>
                <a:lnTo>
                  <a:pt x="1222" y="35"/>
                </a:lnTo>
                <a:lnTo>
                  <a:pt x="1211" y="35"/>
                </a:lnTo>
                <a:lnTo>
                  <a:pt x="1205" y="29"/>
                </a:lnTo>
                <a:lnTo>
                  <a:pt x="1193" y="29"/>
                </a:lnTo>
                <a:lnTo>
                  <a:pt x="1187" y="23"/>
                </a:lnTo>
                <a:lnTo>
                  <a:pt x="1175" y="23"/>
                </a:lnTo>
                <a:lnTo>
                  <a:pt x="1163" y="23"/>
                </a:lnTo>
                <a:lnTo>
                  <a:pt x="1157" y="17"/>
                </a:lnTo>
                <a:lnTo>
                  <a:pt x="1151" y="17"/>
                </a:lnTo>
                <a:lnTo>
                  <a:pt x="1139" y="17"/>
                </a:lnTo>
                <a:lnTo>
                  <a:pt x="1133" y="17"/>
                </a:lnTo>
                <a:lnTo>
                  <a:pt x="1122" y="11"/>
                </a:lnTo>
                <a:lnTo>
                  <a:pt x="1116" y="11"/>
                </a:lnTo>
                <a:lnTo>
                  <a:pt x="1110" y="11"/>
                </a:lnTo>
                <a:lnTo>
                  <a:pt x="1098" y="11"/>
                </a:lnTo>
                <a:lnTo>
                  <a:pt x="1092" y="6"/>
                </a:lnTo>
                <a:lnTo>
                  <a:pt x="1086" y="6"/>
                </a:lnTo>
                <a:lnTo>
                  <a:pt x="1074" y="6"/>
                </a:lnTo>
                <a:lnTo>
                  <a:pt x="1068" y="6"/>
                </a:lnTo>
                <a:lnTo>
                  <a:pt x="1062" y="6"/>
                </a:lnTo>
                <a:lnTo>
                  <a:pt x="1056" y="6"/>
                </a:lnTo>
                <a:lnTo>
                  <a:pt x="1045" y="6"/>
                </a:lnTo>
                <a:lnTo>
                  <a:pt x="1039" y="0"/>
                </a:lnTo>
                <a:lnTo>
                  <a:pt x="1033" y="0"/>
                </a:lnTo>
                <a:lnTo>
                  <a:pt x="1027" y="0"/>
                </a:lnTo>
                <a:lnTo>
                  <a:pt x="1021" y="0"/>
                </a:lnTo>
                <a:lnTo>
                  <a:pt x="1015" y="0"/>
                </a:lnTo>
                <a:lnTo>
                  <a:pt x="1009" y="0"/>
                </a:lnTo>
                <a:lnTo>
                  <a:pt x="997" y="0"/>
                </a:lnTo>
                <a:lnTo>
                  <a:pt x="991" y="0"/>
                </a:lnTo>
                <a:lnTo>
                  <a:pt x="985" y="0"/>
                </a:lnTo>
                <a:lnTo>
                  <a:pt x="979" y="0"/>
                </a:lnTo>
                <a:lnTo>
                  <a:pt x="973" y="0"/>
                </a:lnTo>
                <a:lnTo>
                  <a:pt x="967" y="0"/>
                </a:lnTo>
                <a:lnTo>
                  <a:pt x="961" y="0"/>
                </a:lnTo>
                <a:lnTo>
                  <a:pt x="956" y="0"/>
                </a:lnTo>
                <a:lnTo>
                  <a:pt x="950" y="0"/>
                </a:lnTo>
                <a:lnTo>
                  <a:pt x="944" y="0"/>
                </a:lnTo>
                <a:lnTo>
                  <a:pt x="938" y="0"/>
                </a:lnTo>
                <a:lnTo>
                  <a:pt x="932" y="0"/>
                </a:lnTo>
                <a:lnTo>
                  <a:pt x="926" y="0"/>
                </a:lnTo>
                <a:lnTo>
                  <a:pt x="920" y="6"/>
                </a:lnTo>
                <a:lnTo>
                  <a:pt x="914" y="6"/>
                </a:lnTo>
                <a:lnTo>
                  <a:pt x="908" y="6"/>
                </a:lnTo>
                <a:lnTo>
                  <a:pt x="902" y="6"/>
                </a:lnTo>
                <a:lnTo>
                  <a:pt x="896" y="6"/>
                </a:lnTo>
                <a:lnTo>
                  <a:pt x="890" y="6"/>
                </a:lnTo>
                <a:lnTo>
                  <a:pt x="884" y="6"/>
                </a:lnTo>
                <a:lnTo>
                  <a:pt x="878" y="6"/>
                </a:lnTo>
                <a:lnTo>
                  <a:pt x="872" y="11"/>
                </a:lnTo>
                <a:lnTo>
                  <a:pt x="867" y="11"/>
                </a:lnTo>
                <a:lnTo>
                  <a:pt x="861" y="11"/>
                </a:lnTo>
                <a:lnTo>
                  <a:pt x="855" y="11"/>
                </a:lnTo>
                <a:lnTo>
                  <a:pt x="849" y="11"/>
                </a:lnTo>
                <a:lnTo>
                  <a:pt x="843" y="17"/>
                </a:lnTo>
                <a:lnTo>
                  <a:pt x="837" y="17"/>
                </a:lnTo>
                <a:lnTo>
                  <a:pt x="831" y="17"/>
                </a:lnTo>
                <a:lnTo>
                  <a:pt x="825" y="17"/>
                </a:lnTo>
                <a:lnTo>
                  <a:pt x="819" y="17"/>
                </a:lnTo>
                <a:lnTo>
                  <a:pt x="819" y="23"/>
                </a:lnTo>
                <a:lnTo>
                  <a:pt x="813" y="23"/>
                </a:lnTo>
                <a:lnTo>
                  <a:pt x="807" y="23"/>
                </a:lnTo>
                <a:lnTo>
                  <a:pt x="801" y="29"/>
                </a:lnTo>
                <a:lnTo>
                  <a:pt x="795" y="29"/>
                </a:lnTo>
                <a:lnTo>
                  <a:pt x="789" y="29"/>
                </a:lnTo>
                <a:lnTo>
                  <a:pt x="783" y="29"/>
                </a:lnTo>
                <a:lnTo>
                  <a:pt x="778" y="35"/>
                </a:lnTo>
                <a:lnTo>
                  <a:pt x="772" y="35"/>
                </a:lnTo>
                <a:lnTo>
                  <a:pt x="766" y="35"/>
                </a:lnTo>
                <a:lnTo>
                  <a:pt x="766" y="41"/>
                </a:lnTo>
                <a:lnTo>
                  <a:pt x="760" y="41"/>
                </a:lnTo>
                <a:lnTo>
                  <a:pt x="754" y="41"/>
                </a:lnTo>
                <a:lnTo>
                  <a:pt x="748" y="47"/>
                </a:lnTo>
                <a:lnTo>
                  <a:pt x="742" y="47"/>
                </a:lnTo>
                <a:lnTo>
                  <a:pt x="736" y="47"/>
                </a:lnTo>
                <a:lnTo>
                  <a:pt x="736" y="53"/>
                </a:lnTo>
                <a:lnTo>
                  <a:pt x="730" y="53"/>
                </a:lnTo>
                <a:lnTo>
                  <a:pt x="724" y="53"/>
                </a:lnTo>
                <a:lnTo>
                  <a:pt x="724" y="59"/>
                </a:lnTo>
                <a:lnTo>
                  <a:pt x="718" y="59"/>
                </a:lnTo>
                <a:lnTo>
                  <a:pt x="712" y="59"/>
                </a:lnTo>
                <a:lnTo>
                  <a:pt x="712" y="65"/>
                </a:lnTo>
                <a:lnTo>
                  <a:pt x="706" y="65"/>
                </a:lnTo>
                <a:lnTo>
                  <a:pt x="700" y="65"/>
                </a:lnTo>
                <a:lnTo>
                  <a:pt x="694" y="71"/>
                </a:lnTo>
                <a:lnTo>
                  <a:pt x="689" y="71"/>
                </a:lnTo>
                <a:lnTo>
                  <a:pt x="689" y="76"/>
                </a:lnTo>
                <a:lnTo>
                  <a:pt x="683" y="76"/>
                </a:lnTo>
                <a:lnTo>
                  <a:pt x="677" y="76"/>
                </a:lnTo>
                <a:lnTo>
                  <a:pt x="677" y="82"/>
                </a:lnTo>
                <a:lnTo>
                  <a:pt x="671" y="82"/>
                </a:lnTo>
                <a:lnTo>
                  <a:pt x="665" y="88"/>
                </a:lnTo>
                <a:lnTo>
                  <a:pt x="659" y="88"/>
                </a:lnTo>
                <a:lnTo>
                  <a:pt x="659" y="94"/>
                </a:lnTo>
                <a:lnTo>
                  <a:pt x="653" y="94"/>
                </a:lnTo>
                <a:lnTo>
                  <a:pt x="647" y="94"/>
                </a:lnTo>
                <a:lnTo>
                  <a:pt x="647" y="100"/>
                </a:lnTo>
                <a:lnTo>
                  <a:pt x="641" y="100"/>
                </a:lnTo>
                <a:lnTo>
                  <a:pt x="635" y="106"/>
                </a:lnTo>
                <a:lnTo>
                  <a:pt x="629" y="106"/>
                </a:lnTo>
                <a:lnTo>
                  <a:pt x="629" y="112"/>
                </a:lnTo>
                <a:lnTo>
                  <a:pt x="623" y="112"/>
                </a:lnTo>
                <a:lnTo>
                  <a:pt x="617" y="118"/>
                </a:lnTo>
                <a:lnTo>
                  <a:pt x="611" y="118"/>
                </a:lnTo>
                <a:lnTo>
                  <a:pt x="611" y="124"/>
                </a:lnTo>
                <a:lnTo>
                  <a:pt x="606" y="124"/>
                </a:lnTo>
                <a:lnTo>
                  <a:pt x="606" y="130"/>
                </a:lnTo>
                <a:lnTo>
                  <a:pt x="600" y="130"/>
                </a:lnTo>
                <a:lnTo>
                  <a:pt x="594" y="136"/>
                </a:lnTo>
                <a:lnTo>
                  <a:pt x="588" y="136"/>
                </a:lnTo>
                <a:lnTo>
                  <a:pt x="588" y="142"/>
                </a:lnTo>
                <a:lnTo>
                  <a:pt x="582" y="142"/>
                </a:lnTo>
                <a:lnTo>
                  <a:pt x="582" y="147"/>
                </a:lnTo>
                <a:lnTo>
                  <a:pt x="576" y="147"/>
                </a:lnTo>
                <a:lnTo>
                  <a:pt x="570" y="153"/>
                </a:lnTo>
                <a:lnTo>
                  <a:pt x="564" y="159"/>
                </a:lnTo>
                <a:lnTo>
                  <a:pt x="558" y="159"/>
                </a:lnTo>
                <a:lnTo>
                  <a:pt x="558" y="165"/>
                </a:lnTo>
                <a:lnTo>
                  <a:pt x="552" y="165"/>
                </a:lnTo>
                <a:lnTo>
                  <a:pt x="552" y="171"/>
                </a:lnTo>
                <a:lnTo>
                  <a:pt x="546" y="171"/>
                </a:lnTo>
                <a:lnTo>
                  <a:pt x="546" y="177"/>
                </a:lnTo>
                <a:lnTo>
                  <a:pt x="540" y="177"/>
                </a:lnTo>
                <a:lnTo>
                  <a:pt x="534" y="183"/>
                </a:lnTo>
                <a:lnTo>
                  <a:pt x="528" y="189"/>
                </a:lnTo>
                <a:lnTo>
                  <a:pt x="522" y="189"/>
                </a:lnTo>
                <a:lnTo>
                  <a:pt x="522" y="195"/>
                </a:lnTo>
                <a:lnTo>
                  <a:pt x="517" y="195"/>
                </a:lnTo>
                <a:lnTo>
                  <a:pt x="517" y="201"/>
                </a:lnTo>
                <a:lnTo>
                  <a:pt x="511" y="201"/>
                </a:lnTo>
                <a:lnTo>
                  <a:pt x="511" y="207"/>
                </a:lnTo>
                <a:lnTo>
                  <a:pt x="505" y="207"/>
                </a:lnTo>
                <a:lnTo>
                  <a:pt x="505" y="213"/>
                </a:lnTo>
                <a:lnTo>
                  <a:pt x="499" y="213"/>
                </a:lnTo>
                <a:lnTo>
                  <a:pt x="499" y="218"/>
                </a:lnTo>
                <a:lnTo>
                  <a:pt x="493" y="218"/>
                </a:lnTo>
                <a:lnTo>
                  <a:pt x="493" y="224"/>
                </a:lnTo>
                <a:lnTo>
                  <a:pt x="487" y="224"/>
                </a:lnTo>
                <a:lnTo>
                  <a:pt x="487" y="230"/>
                </a:lnTo>
                <a:lnTo>
                  <a:pt x="481" y="230"/>
                </a:lnTo>
                <a:lnTo>
                  <a:pt x="481" y="236"/>
                </a:lnTo>
                <a:lnTo>
                  <a:pt x="475" y="236"/>
                </a:lnTo>
                <a:lnTo>
                  <a:pt x="475" y="242"/>
                </a:lnTo>
                <a:lnTo>
                  <a:pt x="469" y="242"/>
                </a:lnTo>
                <a:lnTo>
                  <a:pt x="469" y="248"/>
                </a:lnTo>
                <a:lnTo>
                  <a:pt x="463" y="248"/>
                </a:lnTo>
                <a:lnTo>
                  <a:pt x="463" y="254"/>
                </a:lnTo>
                <a:lnTo>
                  <a:pt x="457" y="254"/>
                </a:lnTo>
                <a:lnTo>
                  <a:pt x="457" y="260"/>
                </a:lnTo>
                <a:lnTo>
                  <a:pt x="451" y="260"/>
                </a:lnTo>
                <a:lnTo>
                  <a:pt x="451" y="266"/>
                </a:lnTo>
                <a:lnTo>
                  <a:pt x="445" y="266"/>
                </a:lnTo>
                <a:lnTo>
                  <a:pt x="445" y="272"/>
                </a:lnTo>
                <a:lnTo>
                  <a:pt x="439" y="272"/>
                </a:lnTo>
                <a:lnTo>
                  <a:pt x="439" y="278"/>
                </a:lnTo>
                <a:lnTo>
                  <a:pt x="433" y="278"/>
                </a:lnTo>
                <a:lnTo>
                  <a:pt x="433" y="283"/>
                </a:lnTo>
                <a:lnTo>
                  <a:pt x="428" y="283"/>
                </a:lnTo>
                <a:lnTo>
                  <a:pt x="428" y="289"/>
                </a:lnTo>
                <a:lnTo>
                  <a:pt x="422" y="289"/>
                </a:lnTo>
                <a:lnTo>
                  <a:pt x="422" y="295"/>
                </a:lnTo>
                <a:lnTo>
                  <a:pt x="416" y="301"/>
                </a:lnTo>
                <a:lnTo>
                  <a:pt x="410" y="307"/>
                </a:lnTo>
                <a:lnTo>
                  <a:pt x="410" y="313"/>
                </a:lnTo>
                <a:lnTo>
                  <a:pt x="404" y="313"/>
                </a:lnTo>
                <a:lnTo>
                  <a:pt x="404" y="319"/>
                </a:lnTo>
                <a:lnTo>
                  <a:pt x="398" y="319"/>
                </a:lnTo>
                <a:lnTo>
                  <a:pt x="398" y="325"/>
                </a:lnTo>
                <a:lnTo>
                  <a:pt x="392" y="325"/>
                </a:lnTo>
                <a:lnTo>
                  <a:pt x="392" y="331"/>
                </a:lnTo>
                <a:lnTo>
                  <a:pt x="386" y="331"/>
                </a:lnTo>
                <a:lnTo>
                  <a:pt x="380" y="343"/>
                </a:lnTo>
                <a:lnTo>
                  <a:pt x="279" y="467"/>
                </a:lnTo>
                <a:lnTo>
                  <a:pt x="220" y="538"/>
                </a:lnTo>
                <a:lnTo>
                  <a:pt x="178" y="585"/>
                </a:lnTo>
                <a:lnTo>
                  <a:pt x="161" y="603"/>
                </a:lnTo>
                <a:lnTo>
                  <a:pt x="137" y="632"/>
                </a:lnTo>
                <a:lnTo>
                  <a:pt x="95" y="674"/>
                </a:lnTo>
                <a:lnTo>
                  <a:pt x="24" y="721"/>
                </a:lnTo>
                <a:lnTo>
                  <a:pt x="0" y="727"/>
                </a:lnTo>
              </a:path>
            </a:pathLst>
          </a:custGeom>
          <a:noFill/>
          <a:ln w="7938"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529" name="Freeform 97"/>
          <p:cNvSpPr>
            <a:spLocks/>
          </p:cNvSpPr>
          <p:nvPr/>
        </p:nvSpPr>
        <p:spPr bwMode="auto">
          <a:xfrm>
            <a:off x="3454400" y="5070475"/>
            <a:ext cx="3767138" cy="1060450"/>
          </a:xfrm>
          <a:custGeom>
            <a:avLst/>
            <a:gdLst>
              <a:gd name="T0" fmla="*/ 2147483647 w 2373"/>
              <a:gd name="T1" fmla="*/ 2147483647 h 668"/>
              <a:gd name="T2" fmla="*/ 2147483647 w 2373"/>
              <a:gd name="T3" fmla="*/ 2147483647 h 668"/>
              <a:gd name="T4" fmla="*/ 2147483647 w 2373"/>
              <a:gd name="T5" fmla="*/ 2147483647 h 668"/>
              <a:gd name="T6" fmla="*/ 2147483647 w 2373"/>
              <a:gd name="T7" fmla="*/ 2147483647 h 668"/>
              <a:gd name="T8" fmla="*/ 2147483647 w 2373"/>
              <a:gd name="T9" fmla="*/ 2147483647 h 668"/>
              <a:gd name="T10" fmla="*/ 2147483647 w 2373"/>
              <a:gd name="T11" fmla="*/ 2147483647 h 668"/>
              <a:gd name="T12" fmla="*/ 2147483647 w 2373"/>
              <a:gd name="T13" fmla="*/ 2147483647 h 668"/>
              <a:gd name="T14" fmla="*/ 2147483647 w 2373"/>
              <a:gd name="T15" fmla="*/ 2147483647 h 668"/>
              <a:gd name="T16" fmla="*/ 2147483647 w 2373"/>
              <a:gd name="T17" fmla="*/ 2147483647 h 668"/>
              <a:gd name="T18" fmla="*/ 2147483647 w 2373"/>
              <a:gd name="T19" fmla="*/ 2147483647 h 668"/>
              <a:gd name="T20" fmla="*/ 2147483647 w 2373"/>
              <a:gd name="T21" fmla="*/ 2147483647 h 668"/>
              <a:gd name="T22" fmla="*/ 2147483647 w 2373"/>
              <a:gd name="T23" fmla="*/ 2147483647 h 668"/>
              <a:gd name="T24" fmla="*/ 2147483647 w 2373"/>
              <a:gd name="T25" fmla="*/ 2147483647 h 668"/>
              <a:gd name="T26" fmla="*/ 2147483647 w 2373"/>
              <a:gd name="T27" fmla="*/ 2147483647 h 668"/>
              <a:gd name="T28" fmla="*/ 2147483647 w 2373"/>
              <a:gd name="T29" fmla="*/ 2147483647 h 668"/>
              <a:gd name="T30" fmla="*/ 2147483647 w 2373"/>
              <a:gd name="T31" fmla="*/ 2147483647 h 668"/>
              <a:gd name="T32" fmla="*/ 2147483647 w 2373"/>
              <a:gd name="T33" fmla="*/ 2147483647 h 668"/>
              <a:gd name="T34" fmla="*/ 2147483647 w 2373"/>
              <a:gd name="T35" fmla="*/ 2147483647 h 668"/>
              <a:gd name="T36" fmla="*/ 2147483647 w 2373"/>
              <a:gd name="T37" fmla="*/ 2147483647 h 668"/>
              <a:gd name="T38" fmla="*/ 2147483647 w 2373"/>
              <a:gd name="T39" fmla="*/ 2147483647 h 668"/>
              <a:gd name="T40" fmla="*/ 2147483647 w 2373"/>
              <a:gd name="T41" fmla="*/ 2147483647 h 668"/>
              <a:gd name="T42" fmla="*/ 2147483647 w 2373"/>
              <a:gd name="T43" fmla="*/ 2147483647 h 668"/>
              <a:gd name="T44" fmla="*/ 2147483647 w 2373"/>
              <a:gd name="T45" fmla="*/ 0 h 668"/>
              <a:gd name="T46" fmla="*/ 2147483647 w 2373"/>
              <a:gd name="T47" fmla="*/ 0 h 668"/>
              <a:gd name="T48" fmla="*/ 2147483647 w 2373"/>
              <a:gd name="T49" fmla="*/ 0 h 668"/>
              <a:gd name="T50" fmla="*/ 2147483647 w 2373"/>
              <a:gd name="T51" fmla="*/ 0 h 668"/>
              <a:gd name="T52" fmla="*/ 2147483647 w 2373"/>
              <a:gd name="T53" fmla="*/ 0 h 668"/>
              <a:gd name="T54" fmla="*/ 2147483647 w 2373"/>
              <a:gd name="T55" fmla="*/ 0 h 668"/>
              <a:gd name="T56" fmla="*/ 2147483647 w 2373"/>
              <a:gd name="T57" fmla="*/ 2147483647 h 668"/>
              <a:gd name="T58" fmla="*/ 2147483647 w 2373"/>
              <a:gd name="T59" fmla="*/ 2147483647 h 668"/>
              <a:gd name="T60" fmla="*/ 2147483647 w 2373"/>
              <a:gd name="T61" fmla="*/ 2147483647 h 668"/>
              <a:gd name="T62" fmla="*/ 2147483647 w 2373"/>
              <a:gd name="T63" fmla="*/ 2147483647 h 668"/>
              <a:gd name="T64" fmla="*/ 2147483647 w 2373"/>
              <a:gd name="T65" fmla="*/ 2147483647 h 668"/>
              <a:gd name="T66" fmla="*/ 2147483647 w 2373"/>
              <a:gd name="T67" fmla="*/ 2147483647 h 668"/>
              <a:gd name="T68" fmla="*/ 2147483647 w 2373"/>
              <a:gd name="T69" fmla="*/ 2147483647 h 668"/>
              <a:gd name="T70" fmla="*/ 2147483647 w 2373"/>
              <a:gd name="T71" fmla="*/ 2147483647 h 668"/>
              <a:gd name="T72" fmla="*/ 2147483647 w 2373"/>
              <a:gd name="T73" fmla="*/ 2147483647 h 668"/>
              <a:gd name="T74" fmla="*/ 2147483647 w 2373"/>
              <a:gd name="T75" fmla="*/ 2147483647 h 668"/>
              <a:gd name="T76" fmla="*/ 2147483647 w 2373"/>
              <a:gd name="T77" fmla="*/ 2147483647 h 668"/>
              <a:gd name="T78" fmla="*/ 2147483647 w 2373"/>
              <a:gd name="T79" fmla="*/ 2147483647 h 668"/>
              <a:gd name="T80" fmla="*/ 2147483647 w 2373"/>
              <a:gd name="T81" fmla="*/ 2147483647 h 668"/>
              <a:gd name="T82" fmla="*/ 2147483647 w 2373"/>
              <a:gd name="T83" fmla="*/ 2147483647 h 668"/>
              <a:gd name="T84" fmla="*/ 2147483647 w 2373"/>
              <a:gd name="T85" fmla="*/ 2147483647 h 668"/>
              <a:gd name="T86" fmla="*/ 2147483647 w 2373"/>
              <a:gd name="T87" fmla="*/ 2147483647 h 668"/>
              <a:gd name="T88" fmla="*/ 2147483647 w 2373"/>
              <a:gd name="T89" fmla="*/ 2147483647 h 668"/>
              <a:gd name="T90" fmla="*/ 2147483647 w 2373"/>
              <a:gd name="T91" fmla="*/ 2147483647 h 668"/>
              <a:gd name="T92" fmla="*/ 2147483647 w 2373"/>
              <a:gd name="T93" fmla="*/ 2147483647 h 668"/>
              <a:gd name="T94" fmla="*/ 2147483647 w 2373"/>
              <a:gd name="T95" fmla="*/ 2147483647 h 668"/>
              <a:gd name="T96" fmla="*/ 2147483647 w 2373"/>
              <a:gd name="T97" fmla="*/ 2147483647 h 668"/>
              <a:gd name="T98" fmla="*/ 2147483647 w 2373"/>
              <a:gd name="T99" fmla="*/ 2147483647 h 668"/>
              <a:gd name="T100" fmla="*/ 2147483647 w 2373"/>
              <a:gd name="T101" fmla="*/ 2147483647 h 668"/>
              <a:gd name="T102" fmla="*/ 2147483647 w 2373"/>
              <a:gd name="T103" fmla="*/ 2147483647 h 668"/>
              <a:gd name="T104" fmla="*/ 2147483647 w 2373"/>
              <a:gd name="T105" fmla="*/ 2147483647 h 668"/>
              <a:gd name="T106" fmla="*/ 2147483647 w 2373"/>
              <a:gd name="T107" fmla="*/ 2147483647 h 668"/>
              <a:gd name="T108" fmla="*/ 2147483647 w 2373"/>
              <a:gd name="T109" fmla="*/ 2147483647 h 668"/>
              <a:gd name="T110" fmla="*/ 2147483647 w 2373"/>
              <a:gd name="T111" fmla="*/ 2147483647 h 668"/>
              <a:gd name="T112" fmla="*/ 2147483647 w 2373"/>
              <a:gd name="T113" fmla="*/ 2147483647 h 668"/>
              <a:gd name="T114" fmla="*/ 2147483647 w 2373"/>
              <a:gd name="T115" fmla="*/ 2147483647 h 668"/>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2373"/>
              <a:gd name="T175" fmla="*/ 0 h 668"/>
              <a:gd name="T176" fmla="*/ 2373 w 2373"/>
              <a:gd name="T177" fmla="*/ 668 h 668"/>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2373" h="668">
                <a:moveTo>
                  <a:pt x="2373" y="461"/>
                </a:moveTo>
                <a:lnTo>
                  <a:pt x="2338" y="449"/>
                </a:lnTo>
                <a:lnTo>
                  <a:pt x="2302" y="443"/>
                </a:lnTo>
                <a:lnTo>
                  <a:pt x="2272" y="431"/>
                </a:lnTo>
                <a:lnTo>
                  <a:pt x="2237" y="420"/>
                </a:lnTo>
                <a:lnTo>
                  <a:pt x="2207" y="414"/>
                </a:lnTo>
                <a:lnTo>
                  <a:pt x="2178" y="402"/>
                </a:lnTo>
                <a:lnTo>
                  <a:pt x="2148" y="396"/>
                </a:lnTo>
                <a:lnTo>
                  <a:pt x="2118" y="384"/>
                </a:lnTo>
                <a:lnTo>
                  <a:pt x="2089" y="372"/>
                </a:lnTo>
                <a:lnTo>
                  <a:pt x="2065" y="366"/>
                </a:lnTo>
                <a:lnTo>
                  <a:pt x="2035" y="355"/>
                </a:lnTo>
                <a:lnTo>
                  <a:pt x="2011" y="349"/>
                </a:lnTo>
                <a:lnTo>
                  <a:pt x="1982" y="337"/>
                </a:lnTo>
                <a:lnTo>
                  <a:pt x="1958" y="331"/>
                </a:lnTo>
                <a:lnTo>
                  <a:pt x="1934" y="319"/>
                </a:lnTo>
                <a:lnTo>
                  <a:pt x="1911" y="313"/>
                </a:lnTo>
                <a:lnTo>
                  <a:pt x="1887" y="301"/>
                </a:lnTo>
                <a:lnTo>
                  <a:pt x="1863" y="295"/>
                </a:lnTo>
                <a:lnTo>
                  <a:pt x="1845" y="284"/>
                </a:lnTo>
                <a:lnTo>
                  <a:pt x="1822" y="278"/>
                </a:lnTo>
                <a:lnTo>
                  <a:pt x="1804" y="266"/>
                </a:lnTo>
                <a:lnTo>
                  <a:pt x="1780" y="260"/>
                </a:lnTo>
                <a:lnTo>
                  <a:pt x="1762" y="254"/>
                </a:lnTo>
                <a:lnTo>
                  <a:pt x="1739" y="242"/>
                </a:lnTo>
                <a:lnTo>
                  <a:pt x="1721" y="236"/>
                </a:lnTo>
                <a:lnTo>
                  <a:pt x="1703" y="230"/>
                </a:lnTo>
                <a:lnTo>
                  <a:pt x="1685" y="219"/>
                </a:lnTo>
                <a:lnTo>
                  <a:pt x="1667" y="213"/>
                </a:lnTo>
                <a:lnTo>
                  <a:pt x="1650" y="207"/>
                </a:lnTo>
                <a:lnTo>
                  <a:pt x="1632" y="201"/>
                </a:lnTo>
                <a:lnTo>
                  <a:pt x="1614" y="195"/>
                </a:lnTo>
                <a:lnTo>
                  <a:pt x="1596" y="183"/>
                </a:lnTo>
                <a:lnTo>
                  <a:pt x="1584" y="177"/>
                </a:lnTo>
                <a:lnTo>
                  <a:pt x="1567" y="171"/>
                </a:lnTo>
                <a:lnTo>
                  <a:pt x="1549" y="165"/>
                </a:lnTo>
                <a:lnTo>
                  <a:pt x="1537" y="159"/>
                </a:lnTo>
                <a:lnTo>
                  <a:pt x="1519" y="154"/>
                </a:lnTo>
                <a:lnTo>
                  <a:pt x="1507" y="148"/>
                </a:lnTo>
                <a:lnTo>
                  <a:pt x="1489" y="142"/>
                </a:lnTo>
                <a:lnTo>
                  <a:pt x="1478" y="136"/>
                </a:lnTo>
                <a:lnTo>
                  <a:pt x="1466" y="130"/>
                </a:lnTo>
                <a:lnTo>
                  <a:pt x="1448" y="124"/>
                </a:lnTo>
                <a:lnTo>
                  <a:pt x="1436" y="118"/>
                </a:lnTo>
                <a:lnTo>
                  <a:pt x="1424" y="118"/>
                </a:lnTo>
                <a:lnTo>
                  <a:pt x="1412" y="112"/>
                </a:lnTo>
                <a:lnTo>
                  <a:pt x="1400" y="106"/>
                </a:lnTo>
                <a:lnTo>
                  <a:pt x="1383" y="100"/>
                </a:lnTo>
                <a:lnTo>
                  <a:pt x="1371" y="94"/>
                </a:lnTo>
                <a:lnTo>
                  <a:pt x="1359" y="94"/>
                </a:lnTo>
                <a:lnTo>
                  <a:pt x="1347" y="88"/>
                </a:lnTo>
                <a:lnTo>
                  <a:pt x="1335" y="83"/>
                </a:lnTo>
                <a:lnTo>
                  <a:pt x="1323" y="77"/>
                </a:lnTo>
                <a:lnTo>
                  <a:pt x="1317" y="77"/>
                </a:lnTo>
                <a:lnTo>
                  <a:pt x="1306" y="71"/>
                </a:lnTo>
                <a:lnTo>
                  <a:pt x="1294" y="71"/>
                </a:lnTo>
                <a:lnTo>
                  <a:pt x="1282" y="65"/>
                </a:lnTo>
                <a:lnTo>
                  <a:pt x="1270" y="59"/>
                </a:lnTo>
                <a:lnTo>
                  <a:pt x="1264" y="59"/>
                </a:lnTo>
                <a:lnTo>
                  <a:pt x="1252" y="53"/>
                </a:lnTo>
                <a:lnTo>
                  <a:pt x="1240" y="53"/>
                </a:lnTo>
                <a:lnTo>
                  <a:pt x="1228" y="47"/>
                </a:lnTo>
                <a:lnTo>
                  <a:pt x="1222" y="47"/>
                </a:lnTo>
                <a:lnTo>
                  <a:pt x="1211" y="41"/>
                </a:lnTo>
                <a:lnTo>
                  <a:pt x="1205" y="41"/>
                </a:lnTo>
                <a:lnTo>
                  <a:pt x="1193" y="35"/>
                </a:lnTo>
                <a:lnTo>
                  <a:pt x="1187" y="35"/>
                </a:lnTo>
                <a:lnTo>
                  <a:pt x="1175" y="29"/>
                </a:lnTo>
                <a:lnTo>
                  <a:pt x="1163" y="29"/>
                </a:lnTo>
                <a:lnTo>
                  <a:pt x="1157" y="29"/>
                </a:lnTo>
                <a:lnTo>
                  <a:pt x="1151" y="23"/>
                </a:lnTo>
                <a:lnTo>
                  <a:pt x="1139" y="23"/>
                </a:lnTo>
                <a:lnTo>
                  <a:pt x="1133" y="23"/>
                </a:lnTo>
                <a:lnTo>
                  <a:pt x="1122" y="17"/>
                </a:lnTo>
                <a:lnTo>
                  <a:pt x="1116" y="17"/>
                </a:lnTo>
                <a:lnTo>
                  <a:pt x="1110" y="17"/>
                </a:lnTo>
                <a:lnTo>
                  <a:pt x="1098" y="17"/>
                </a:lnTo>
                <a:lnTo>
                  <a:pt x="1092" y="12"/>
                </a:lnTo>
                <a:lnTo>
                  <a:pt x="1086" y="12"/>
                </a:lnTo>
                <a:lnTo>
                  <a:pt x="1074" y="12"/>
                </a:lnTo>
                <a:lnTo>
                  <a:pt x="1068" y="12"/>
                </a:lnTo>
                <a:lnTo>
                  <a:pt x="1062" y="6"/>
                </a:lnTo>
                <a:lnTo>
                  <a:pt x="1056" y="6"/>
                </a:lnTo>
                <a:lnTo>
                  <a:pt x="1045" y="6"/>
                </a:lnTo>
                <a:lnTo>
                  <a:pt x="1039" y="6"/>
                </a:lnTo>
                <a:lnTo>
                  <a:pt x="1033" y="6"/>
                </a:lnTo>
                <a:lnTo>
                  <a:pt x="1027" y="6"/>
                </a:lnTo>
                <a:lnTo>
                  <a:pt x="1021" y="6"/>
                </a:lnTo>
                <a:lnTo>
                  <a:pt x="1015" y="0"/>
                </a:lnTo>
                <a:lnTo>
                  <a:pt x="1009" y="0"/>
                </a:lnTo>
                <a:lnTo>
                  <a:pt x="997" y="0"/>
                </a:lnTo>
                <a:lnTo>
                  <a:pt x="991" y="0"/>
                </a:lnTo>
                <a:lnTo>
                  <a:pt x="985" y="0"/>
                </a:lnTo>
                <a:lnTo>
                  <a:pt x="979" y="0"/>
                </a:lnTo>
                <a:lnTo>
                  <a:pt x="973" y="0"/>
                </a:lnTo>
                <a:lnTo>
                  <a:pt x="967" y="0"/>
                </a:lnTo>
                <a:lnTo>
                  <a:pt x="961" y="0"/>
                </a:lnTo>
                <a:lnTo>
                  <a:pt x="956" y="0"/>
                </a:lnTo>
                <a:lnTo>
                  <a:pt x="950" y="0"/>
                </a:lnTo>
                <a:lnTo>
                  <a:pt x="944" y="0"/>
                </a:lnTo>
                <a:lnTo>
                  <a:pt x="938" y="0"/>
                </a:lnTo>
                <a:lnTo>
                  <a:pt x="932" y="0"/>
                </a:lnTo>
                <a:lnTo>
                  <a:pt x="926" y="0"/>
                </a:lnTo>
                <a:lnTo>
                  <a:pt x="920" y="0"/>
                </a:lnTo>
                <a:lnTo>
                  <a:pt x="914" y="0"/>
                </a:lnTo>
                <a:lnTo>
                  <a:pt x="908" y="0"/>
                </a:lnTo>
                <a:lnTo>
                  <a:pt x="902" y="0"/>
                </a:lnTo>
                <a:lnTo>
                  <a:pt x="896" y="0"/>
                </a:lnTo>
                <a:lnTo>
                  <a:pt x="890" y="0"/>
                </a:lnTo>
                <a:lnTo>
                  <a:pt x="884" y="0"/>
                </a:lnTo>
                <a:lnTo>
                  <a:pt x="878" y="0"/>
                </a:lnTo>
                <a:lnTo>
                  <a:pt x="872" y="0"/>
                </a:lnTo>
                <a:lnTo>
                  <a:pt x="867" y="0"/>
                </a:lnTo>
                <a:lnTo>
                  <a:pt x="867" y="6"/>
                </a:lnTo>
                <a:lnTo>
                  <a:pt x="861" y="6"/>
                </a:lnTo>
                <a:lnTo>
                  <a:pt x="855" y="6"/>
                </a:lnTo>
                <a:lnTo>
                  <a:pt x="849" y="6"/>
                </a:lnTo>
                <a:lnTo>
                  <a:pt x="843" y="6"/>
                </a:lnTo>
                <a:lnTo>
                  <a:pt x="837" y="6"/>
                </a:lnTo>
                <a:lnTo>
                  <a:pt x="831" y="6"/>
                </a:lnTo>
                <a:lnTo>
                  <a:pt x="825" y="6"/>
                </a:lnTo>
                <a:lnTo>
                  <a:pt x="819" y="12"/>
                </a:lnTo>
                <a:lnTo>
                  <a:pt x="813" y="12"/>
                </a:lnTo>
                <a:lnTo>
                  <a:pt x="807" y="12"/>
                </a:lnTo>
                <a:lnTo>
                  <a:pt x="801" y="12"/>
                </a:lnTo>
                <a:lnTo>
                  <a:pt x="795" y="17"/>
                </a:lnTo>
                <a:lnTo>
                  <a:pt x="789" y="17"/>
                </a:lnTo>
                <a:lnTo>
                  <a:pt x="783" y="17"/>
                </a:lnTo>
                <a:lnTo>
                  <a:pt x="778" y="17"/>
                </a:lnTo>
                <a:lnTo>
                  <a:pt x="772" y="23"/>
                </a:lnTo>
                <a:lnTo>
                  <a:pt x="766" y="23"/>
                </a:lnTo>
                <a:lnTo>
                  <a:pt x="760" y="23"/>
                </a:lnTo>
                <a:lnTo>
                  <a:pt x="754" y="23"/>
                </a:lnTo>
                <a:lnTo>
                  <a:pt x="754" y="29"/>
                </a:lnTo>
                <a:lnTo>
                  <a:pt x="748" y="29"/>
                </a:lnTo>
                <a:lnTo>
                  <a:pt x="742" y="29"/>
                </a:lnTo>
                <a:lnTo>
                  <a:pt x="736" y="35"/>
                </a:lnTo>
                <a:lnTo>
                  <a:pt x="730" y="35"/>
                </a:lnTo>
                <a:lnTo>
                  <a:pt x="724" y="35"/>
                </a:lnTo>
                <a:lnTo>
                  <a:pt x="718" y="41"/>
                </a:lnTo>
                <a:lnTo>
                  <a:pt x="712" y="41"/>
                </a:lnTo>
                <a:lnTo>
                  <a:pt x="706" y="47"/>
                </a:lnTo>
                <a:lnTo>
                  <a:pt x="700" y="47"/>
                </a:lnTo>
                <a:lnTo>
                  <a:pt x="694" y="47"/>
                </a:lnTo>
                <a:lnTo>
                  <a:pt x="689" y="53"/>
                </a:lnTo>
                <a:lnTo>
                  <a:pt x="683" y="53"/>
                </a:lnTo>
                <a:lnTo>
                  <a:pt x="677" y="59"/>
                </a:lnTo>
                <a:lnTo>
                  <a:pt x="671" y="59"/>
                </a:lnTo>
                <a:lnTo>
                  <a:pt x="665" y="65"/>
                </a:lnTo>
                <a:lnTo>
                  <a:pt x="659" y="65"/>
                </a:lnTo>
                <a:lnTo>
                  <a:pt x="653" y="71"/>
                </a:lnTo>
                <a:lnTo>
                  <a:pt x="647" y="71"/>
                </a:lnTo>
                <a:lnTo>
                  <a:pt x="647" y="77"/>
                </a:lnTo>
                <a:lnTo>
                  <a:pt x="641" y="77"/>
                </a:lnTo>
                <a:lnTo>
                  <a:pt x="635" y="77"/>
                </a:lnTo>
                <a:lnTo>
                  <a:pt x="635" y="83"/>
                </a:lnTo>
                <a:lnTo>
                  <a:pt x="629" y="83"/>
                </a:lnTo>
                <a:lnTo>
                  <a:pt x="623" y="88"/>
                </a:lnTo>
                <a:lnTo>
                  <a:pt x="617" y="88"/>
                </a:lnTo>
                <a:lnTo>
                  <a:pt x="611" y="94"/>
                </a:lnTo>
                <a:lnTo>
                  <a:pt x="606" y="94"/>
                </a:lnTo>
                <a:lnTo>
                  <a:pt x="606" y="100"/>
                </a:lnTo>
                <a:lnTo>
                  <a:pt x="600" y="100"/>
                </a:lnTo>
                <a:lnTo>
                  <a:pt x="600" y="106"/>
                </a:lnTo>
                <a:lnTo>
                  <a:pt x="594" y="106"/>
                </a:lnTo>
                <a:lnTo>
                  <a:pt x="588" y="106"/>
                </a:lnTo>
                <a:lnTo>
                  <a:pt x="588" y="112"/>
                </a:lnTo>
                <a:lnTo>
                  <a:pt x="582" y="112"/>
                </a:lnTo>
                <a:lnTo>
                  <a:pt x="576" y="118"/>
                </a:lnTo>
                <a:lnTo>
                  <a:pt x="570" y="118"/>
                </a:lnTo>
                <a:lnTo>
                  <a:pt x="570" y="124"/>
                </a:lnTo>
                <a:lnTo>
                  <a:pt x="564" y="124"/>
                </a:lnTo>
                <a:lnTo>
                  <a:pt x="558" y="130"/>
                </a:lnTo>
                <a:lnTo>
                  <a:pt x="552" y="136"/>
                </a:lnTo>
                <a:lnTo>
                  <a:pt x="546" y="136"/>
                </a:lnTo>
                <a:lnTo>
                  <a:pt x="546" y="142"/>
                </a:lnTo>
                <a:lnTo>
                  <a:pt x="540" y="142"/>
                </a:lnTo>
                <a:lnTo>
                  <a:pt x="540" y="148"/>
                </a:lnTo>
                <a:lnTo>
                  <a:pt x="534" y="148"/>
                </a:lnTo>
                <a:lnTo>
                  <a:pt x="528" y="154"/>
                </a:lnTo>
                <a:lnTo>
                  <a:pt x="522" y="154"/>
                </a:lnTo>
                <a:lnTo>
                  <a:pt x="522" y="159"/>
                </a:lnTo>
                <a:lnTo>
                  <a:pt x="517" y="159"/>
                </a:lnTo>
                <a:lnTo>
                  <a:pt x="517" y="165"/>
                </a:lnTo>
                <a:lnTo>
                  <a:pt x="511" y="165"/>
                </a:lnTo>
                <a:lnTo>
                  <a:pt x="511" y="171"/>
                </a:lnTo>
                <a:lnTo>
                  <a:pt x="505" y="171"/>
                </a:lnTo>
                <a:lnTo>
                  <a:pt x="505" y="177"/>
                </a:lnTo>
                <a:lnTo>
                  <a:pt x="499" y="177"/>
                </a:lnTo>
                <a:lnTo>
                  <a:pt x="499" y="183"/>
                </a:lnTo>
                <a:lnTo>
                  <a:pt x="493" y="183"/>
                </a:lnTo>
                <a:lnTo>
                  <a:pt x="487" y="189"/>
                </a:lnTo>
                <a:lnTo>
                  <a:pt x="481" y="189"/>
                </a:lnTo>
                <a:lnTo>
                  <a:pt x="481" y="195"/>
                </a:lnTo>
                <a:lnTo>
                  <a:pt x="475" y="195"/>
                </a:lnTo>
                <a:lnTo>
                  <a:pt x="475" y="201"/>
                </a:lnTo>
                <a:lnTo>
                  <a:pt x="469" y="201"/>
                </a:lnTo>
                <a:lnTo>
                  <a:pt x="469" y="207"/>
                </a:lnTo>
                <a:lnTo>
                  <a:pt x="463" y="207"/>
                </a:lnTo>
                <a:lnTo>
                  <a:pt x="463" y="213"/>
                </a:lnTo>
                <a:lnTo>
                  <a:pt x="457" y="213"/>
                </a:lnTo>
                <a:lnTo>
                  <a:pt x="457" y="219"/>
                </a:lnTo>
                <a:lnTo>
                  <a:pt x="451" y="219"/>
                </a:lnTo>
                <a:lnTo>
                  <a:pt x="451" y="224"/>
                </a:lnTo>
                <a:lnTo>
                  <a:pt x="445" y="224"/>
                </a:lnTo>
                <a:lnTo>
                  <a:pt x="445" y="230"/>
                </a:lnTo>
                <a:lnTo>
                  <a:pt x="439" y="230"/>
                </a:lnTo>
                <a:lnTo>
                  <a:pt x="439" y="236"/>
                </a:lnTo>
                <a:lnTo>
                  <a:pt x="433" y="236"/>
                </a:lnTo>
                <a:lnTo>
                  <a:pt x="433" y="242"/>
                </a:lnTo>
                <a:lnTo>
                  <a:pt x="428" y="242"/>
                </a:lnTo>
                <a:lnTo>
                  <a:pt x="428" y="248"/>
                </a:lnTo>
                <a:lnTo>
                  <a:pt x="422" y="248"/>
                </a:lnTo>
                <a:lnTo>
                  <a:pt x="422" y="254"/>
                </a:lnTo>
                <a:lnTo>
                  <a:pt x="416" y="254"/>
                </a:lnTo>
                <a:lnTo>
                  <a:pt x="416" y="260"/>
                </a:lnTo>
                <a:lnTo>
                  <a:pt x="410" y="260"/>
                </a:lnTo>
                <a:lnTo>
                  <a:pt x="410" y="266"/>
                </a:lnTo>
                <a:lnTo>
                  <a:pt x="404" y="266"/>
                </a:lnTo>
                <a:lnTo>
                  <a:pt x="404" y="272"/>
                </a:lnTo>
                <a:lnTo>
                  <a:pt x="398" y="272"/>
                </a:lnTo>
                <a:lnTo>
                  <a:pt x="398" y="278"/>
                </a:lnTo>
                <a:lnTo>
                  <a:pt x="392" y="278"/>
                </a:lnTo>
                <a:lnTo>
                  <a:pt x="392" y="284"/>
                </a:lnTo>
                <a:lnTo>
                  <a:pt x="386" y="284"/>
                </a:lnTo>
                <a:lnTo>
                  <a:pt x="380" y="295"/>
                </a:lnTo>
                <a:lnTo>
                  <a:pt x="279" y="414"/>
                </a:lnTo>
                <a:lnTo>
                  <a:pt x="220" y="485"/>
                </a:lnTo>
                <a:lnTo>
                  <a:pt x="178" y="532"/>
                </a:lnTo>
                <a:lnTo>
                  <a:pt x="161" y="550"/>
                </a:lnTo>
                <a:lnTo>
                  <a:pt x="137" y="573"/>
                </a:lnTo>
                <a:lnTo>
                  <a:pt x="95" y="615"/>
                </a:lnTo>
                <a:lnTo>
                  <a:pt x="24" y="662"/>
                </a:lnTo>
                <a:lnTo>
                  <a:pt x="0" y="668"/>
                </a:lnTo>
              </a:path>
            </a:pathLst>
          </a:custGeom>
          <a:noFill/>
          <a:ln w="7938"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530" name="Freeform 98"/>
          <p:cNvSpPr>
            <a:spLocks/>
          </p:cNvSpPr>
          <p:nvPr/>
        </p:nvSpPr>
        <p:spPr bwMode="auto">
          <a:xfrm>
            <a:off x="3454400" y="4619625"/>
            <a:ext cx="3767138" cy="1511300"/>
          </a:xfrm>
          <a:custGeom>
            <a:avLst/>
            <a:gdLst>
              <a:gd name="T0" fmla="*/ 2147483647 w 2373"/>
              <a:gd name="T1" fmla="*/ 2147483647 h 952"/>
              <a:gd name="T2" fmla="*/ 2147483647 w 2373"/>
              <a:gd name="T3" fmla="*/ 2147483647 h 952"/>
              <a:gd name="T4" fmla="*/ 2147483647 w 2373"/>
              <a:gd name="T5" fmla="*/ 2147483647 h 952"/>
              <a:gd name="T6" fmla="*/ 2147483647 w 2373"/>
              <a:gd name="T7" fmla="*/ 2147483647 h 952"/>
              <a:gd name="T8" fmla="*/ 2147483647 w 2373"/>
              <a:gd name="T9" fmla="*/ 2147483647 h 952"/>
              <a:gd name="T10" fmla="*/ 2147483647 w 2373"/>
              <a:gd name="T11" fmla="*/ 2147483647 h 952"/>
              <a:gd name="T12" fmla="*/ 2147483647 w 2373"/>
              <a:gd name="T13" fmla="*/ 2147483647 h 952"/>
              <a:gd name="T14" fmla="*/ 2147483647 w 2373"/>
              <a:gd name="T15" fmla="*/ 2147483647 h 952"/>
              <a:gd name="T16" fmla="*/ 2147483647 w 2373"/>
              <a:gd name="T17" fmla="*/ 2147483647 h 952"/>
              <a:gd name="T18" fmla="*/ 2147483647 w 2373"/>
              <a:gd name="T19" fmla="*/ 2147483647 h 952"/>
              <a:gd name="T20" fmla="*/ 2147483647 w 2373"/>
              <a:gd name="T21" fmla="*/ 2147483647 h 952"/>
              <a:gd name="T22" fmla="*/ 2147483647 w 2373"/>
              <a:gd name="T23" fmla="*/ 2147483647 h 952"/>
              <a:gd name="T24" fmla="*/ 2147483647 w 2373"/>
              <a:gd name="T25" fmla="*/ 2147483647 h 952"/>
              <a:gd name="T26" fmla="*/ 2147483647 w 2373"/>
              <a:gd name="T27" fmla="*/ 2147483647 h 952"/>
              <a:gd name="T28" fmla="*/ 2147483647 w 2373"/>
              <a:gd name="T29" fmla="*/ 2147483647 h 952"/>
              <a:gd name="T30" fmla="*/ 2147483647 w 2373"/>
              <a:gd name="T31" fmla="*/ 2147483647 h 952"/>
              <a:gd name="T32" fmla="*/ 2147483647 w 2373"/>
              <a:gd name="T33" fmla="*/ 0 h 952"/>
              <a:gd name="T34" fmla="*/ 2147483647 w 2373"/>
              <a:gd name="T35" fmla="*/ 0 h 952"/>
              <a:gd name="T36" fmla="*/ 2147483647 w 2373"/>
              <a:gd name="T37" fmla="*/ 0 h 952"/>
              <a:gd name="T38" fmla="*/ 2147483647 w 2373"/>
              <a:gd name="T39" fmla="*/ 0 h 952"/>
              <a:gd name="T40" fmla="*/ 2147483647 w 2373"/>
              <a:gd name="T41" fmla="*/ 2147483647 h 952"/>
              <a:gd name="T42" fmla="*/ 2147483647 w 2373"/>
              <a:gd name="T43" fmla="*/ 2147483647 h 952"/>
              <a:gd name="T44" fmla="*/ 2147483647 w 2373"/>
              <a:gd name="T45" fmla="*/ 2147483647 h 952"/>
              <a:gd name="T46" fmla="*/ 2147483647 w 2373"/>
              <a:gd name="T47" fmla="*/ 2147483647 h 952"/>
              <a:gd name="T48" fmla="*/ 2147483647 w 2373"/>
              <a:gd name="T49" fmla="*/ 2147483647 h 952"/>
              <a:gd name="T50" fmla="*/ 2147483647 w 2373"/>
              <a:gd name="T51" fmla="*/ 2147483647 h 952"/>
              <a:gd name="T52" fmla="*/ 2147483647 w 2373"/>
              <a:gd name="T53" fmla="*/ 2147483647 h 952"/>
              <a:gd name="T54" fmla="*/ 2147483647 w 2373"/>
              <a:gd name="T55" fmla="*/ 2147483647 h 952"/>
              <a:gd name="T56" fmla="*/ 2147483647 w 2373"/>
              <a:gd name="T57" fmla="*/ 2147483647 h 952"/>
              <a:gd name="T58" fmla="*/ 2147483647 w 2373"/>
              <a:gd name="T59" fmla="*/ 2147483647 h 952"/>
              <a:gd name="T60" fmla="*/ 2147483647 w 2373"/>
              <a:gd name="T61" fmla="*/ 2147483647 h 952"/>
              <a:gd name="T62" fmla="*/ 2147483647 w 2373"/>
              <a:gd name="T63" fmla="*/ 2147483647 h 952"/>
              <a:gd name="T64" fmla="*/ 2147483647 w 2373"/>
              <a:gd name="T65" fmla="*/ 2147483647 h 952"/>
              <a:gd name="T66" fmla="*/ 2147483647 w 2373"/>
              <a:gd name="T67" fmla="*/ 2147483647 h 952"/>
              <a:gd name="T68" fmla="*/ 2147483647 w 2373"/>
              <a:gd name="T69" fmla="*/ 2147483647 h 952"/>
              <a:gd name="T70" fmla="*/ 2147483647 w 2373"/>
              <a:gd name="T71" fmla="*/ 2147483647 h 952"/>
              <a:gd name="T72" fmla="*/ 2147483647 w 2373"/>
              <a:gd name="T73" fmla="*/ 2147483647 h 952"/>
              <a:gd name="T74" fmla="*/ 2147483647 w 2373"/>
              <a:gd name="T75" fmla="*/ 2147483647 h 952"/>
              <a:gd name="T76" fmla="*/ 2147483647 w 2373"/>
              <a:gd name="T77" fmla="*/ 2147483647 h 952"/>
              <a:gd name="T78" fmla="*/ 2147483647 w 2373"/>
              <a:gd name="T79" fmla="*/ 2147483647 h 952"/>
              <a:gd name="T80" fmla="*/ 2147483647 w 2373"/>
              <a:gd name="T81" fmla="*/ 2147483647 h 952"/>
              <a:gd name="T82" fmla="*/ 2147483647 w 2373"/>
              <a:gd name="T83" fmla="*/ 2147483647 h 952"/>
              <a:gd name="T84" fmla="*/ 2147483647 w 2373"/>
              <a:gd name="T85" fmla="*/ 2147483647 h 952"/>
              <a:gd name="T86" fmla="*/ 2147483647 w 2373"/>
              <a:gd name="T87" fmla="*/ 2147483647 h 952"/>
              <a:gd name="T88" fmla="*/ 2147483647 w 2373"/>
              <a:gd name="T89" fmla="*/ 2147483647 h 952"/>
              <a:gd name="T90" fmla="*/ 2147483647 w 2373"/>
              <a:gd name="T91" fmla="*/ 2147483647 h 952"/>
              <a:gd name="T92" fmla="*/ 2147483647 w 2373"/>
              <a:gd name="T93" fmla="*/ 2147483647 h 952"/>
              <a:gd name="T94" fmla="*/ 2147483647 w 2373"/>
              <a:gd name="T95" fmla="*/ 2147483647 h 952"/>
              <a:gd name="T96" fmla="*/ 2147483647 w 2373"/>
              <a:gd name="T97" fmla="*/ 2147483647 h 952"/>
              <a:gd name="T98" fmla="*/ 2147483647 w 2373"/>
              <a:gd name="T99" fmla="*/ 2147483647 h 952"/>
              <a:gd name="T100" fmla="*/ 2147483647 w 2373"/>
              <a:gd name="T101" fmla="*/ 2147483647 h 952"/>
              <a:gd name="T102" fmla="*/ 2147483647 w 2373"/>
              <a:gd name="T103" fmla="*/ 2147483647 h 952"/>
              <a:gd name="T104" fmla="*/ 2147483647 w 2373"/>
              <a:gd name="T105" fmla="*/ 2147483647 h 952"/>
              <a:gd name="T106" fmla="*/ 2147483647 w 2373"/>
              <a:gd name="T107" fmla="*/ 2147483647 h 952"/>
              <a:gd name="T108" fmla="*/ 2147483647 w 2373"/>
              <a:gd name="T109" fmla="*/ 2147483647 h 952"/>
              <a:gd name="T110" fmla="*/ 2147483647 w 2373"/>
              <a:gd name="T111" fmla="*/ 2147483647 h 952"/>
              <a:gd name="T112" fmla="*/ 2147483647 w 2373"/>
              <a:gd name="T113" fmla="*/ 2147483647 h 952"/>
              <a:gd name="T114" fmla="*/ 2147483647 w 2373"/>
              <a:gd name="T115" fmla="*/ 2147483647 h 952"/>
              <a:gd name="T116" fmla="*/ 2147483647 w 2373"/>
              <a:gd name="T117" fmla="*/ 2147483647 h 952"/>
              <a:gd name="T118" fmla="*/ 2147483647 w 2373"/>
              <a:gd name="T119" fmla="*/ 2147483647 h 952"/>
              <a:gd name="T120" fmla="*/ 2147483647 w 2373"/>
              <a:gd name="T121" fmla="*/ 2147483647 h 95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373"/>
              <a:gd name="T184" fmla="*/ 0 h 952"/>
              <a:gd name="T185" fmla="*/ 2373 w 2373"/>
              <a:gd name="T186" fmla="*/ 952 h 952"/>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373" h="952">
                <a:moveTo>
                  <a:pt x="2373" y="485"/>
                </a:moveTo>
                <a:lnTo>
                  <a:pt x="2338" y="467"/>
                </a:lnTo>
                <a:lnTo>
                  <a:pt x="2302" y="455"/>
                </a:lnTo>
                <a:lnTo>
                  <a:pt x="2272" y="438"/>
                </a:lnTo>
                <a:lnTo>
                  <a:pt x="2237" y="426"/>
                </a:lnTo>
                <a:lnTo>
                  <a:pt x="2207" y="408"/>
                </a:lnTo>
                <a:lnTo>
                  <a:pt x="2178" y="396"/>
                </a:lnTo>
                <a:lnTo>
                  <a:pt x="2148" y="384"/>
                </a:lnTo>
                <a:lnTo>
                  <a:pt x="2118" y="367"/>
                </a:lnTo>
                <a:lnTo>
                  <a:pt x="2089" y="355"/>
                </a:lnTo>
                <a:lnTo>
                  <a:pt x="2065" y="343"/>
                </a:lnTo>
                <a:lnTo>
                  <a:pt x="2035" y="331"/>
                </a:lnTo>
                <a:lnTo>
                  <a:pt x="2011" y="313"/>
                </a:lnTo>
                <a:lnTo>
                  <a:pt x="1982" y="301"/>
                </a:lnTo>
                <a:lnTo>
                  <a:pt x="1958" y="290"/>
                </a:lnTo>
                <a:lnTo>
                  <a:pt x="1934" y="278"/>
                </a:lnTo>
                <a:lnTo>
                  <a:pt x="1911" y="266"/>
                </a:lnTo>
                <a:lnTo>
                  <a:pt x="1887" y="254"/>
                </a:lnTo>
                <a:lnTo>
                  <a:pt x="1863" y="248"/>
                </a:lnTo>
                <a:lnTo>
                  <a:pt x="1845" y="236"/>
                </a:lnTo>
                <a:lnTo>
                  <a:pt x="1822" y="225"/>
                </a:lnTo>
                <a:lnTo>
                  <a:pt x="1804" y="213"/>
                </a:lnTo>
                <a:lnTo>
                  <a:pt x="1780" y="207"/>
                </a:lnTo>
                <a:lnTo>
                  <a:pt x="1762" y="195"/>
                </a:lnTo>
                <a:lnTo>
                  <a:pt x="1739" y="183"/>
                </a:lnTo>
                <a:lnTo>
                  <a:pt x="1721" y="177"/>
                </a:lnTo>
                <a:lnTo>
                  <a:pt x="1703" y="165"/>
                </a:lnTo>
                <a:lnTo>
                  <a:pt x="1685" y="160"/>
                </a:lnTo>
                <a:lnTo>
                  <a:pt x="1667" y="154"/>
                </a:lnTo>
                <a:lnTo>
                  <a:pt x="1650" y="142"/>
                </a:lnTo>
                <a:lnTo>
                  <a:pt x="1632" y="136"/>
                </a:lnTo>
                <a:lnTo>
                  <a:pt x="1614" y="130"/>
                </a:lnTo>
                <a:lnTo>
                  <a:pt x="1596" y="124"/>
                </a:lnTo>
                <a:lnTo>
                  <a:pt x="1584" y="112"/>
                </a:lnTo>
                <a:lnTo>
                  <a:pt x="1567" y="106"/>
                </a:lnTo>
                <a:lnTo>
                  <a:pt x="1549" y="100"/>
                </a:lnTo>
                <a:lnTo>
                  <a:pt x="1537" y="95"/>
                </a:lnTo>
                <a:lnTo>
                  <a:pt x="1519" y="89"/>
                </a:lnTo>
                <a:lnTo>
                  <a:pt x="1507" y="83"/>
                </a:lnTo>
                <a:lnTo>
                  <a:pt x="1489" y="77"/>
                </a:lnTo>
                <a:lnTo>
                  <a:pt x="1478" y="71"/>
                </a:lnTo>
                <a:lnTo>
                  <a:pt x="1466" y="71"/>
                </a:lnTo>
                <a:lnTo>
                  <a:pt x="1448" y="65"/>
                </a:lnTo>
                <a:lnTo>
                  <a:pt x="1436" y="59"/>
                </a:lnTo>
                <a:lnTo>
                  <a:pt x="1424" y="53"/>
                </a:lnTo>
                <a:lnTo>
                  <a:pt x="1412" y="53"/>
                </a:lnTo>
                <a:lnTo>
                  <a:pt x="1400" y="47"/>
                </a:lnTo>
                <a:lnTo>
                  <a:pt x="1383" y="41"/>
                </a:lnTo>
                <a:lnTo>
                  <a:pt x="1371" y="41"/>
                </a:lnTo>
                <a:lnTo>
                  <a:pt x="1359" y="35"/>
                </a:lnTo>
                <a:lnTo>
                  <a:pt x="1347" y="35"/>
                </a:lnTo>
                <a:lnTo>
                  <a:pt x="1335" y="29"/>
                </a:lnTo>
                <a:lnTo>
                  <a:pt x="1323" y="29"/>
                </a:lnTo>
                <a:lnTo>
                  <a:pt x="1317" y="24"/>
                </a:lnTo>
                <a:lnTo>
                  <a:pt x="1306" y="24"/>
                </a:lnTo>
                <a:lnTo>
                  <a:pt x="1294" y="18"/>
                </a:lnTo>
                <a:lnTo>
                  <a:pt x="1282" y="18"/>
                </a:lnTo>
                <a:lnTo>
                  <a:pt x="1270" y="18"/>
                </a:lnTo>
                <a:lnTo>
                  <a:pt x="1264" y="12"/>
                </a:lnTo>
                <a:lnTo>
                  <a:pt x="1252" y="12"/>
                </a:lnTo>
                <a:lnTo>
                  <a:pt x="1240" y="12"/>
                </a:lnTo>
                <a:lnTo>
                  <a:pt x="1228" y="6"/>
                </a:lnTo>
                <a:lnTo>
                  <a:pt x="1222" y="6"/>
                </a:lnTo>
                <a:lnTo>
                  <a:pt x="1211" y="6"/>
                </a:lnTo>
                <a:lnTo>
                  <a:pt x="1205" y="6"/>
                </a:lnTo>
                <a:lnTo>
                  <a:pt x="1193" y="6"/>
                </a:lnTo>
                <a:lnTo>
                  <a:pt x="1187" y="6"/>
                </a:lnTo>
                <a:lnTo>
                  <a:pt x="1175" y="0"/>
                </a:lnTo>
                <a:lnTo>
                  <a:pt x="1163" y="0"/>
                </a:lnTo>
                <a:lnTo>
                  <a:pt x="1157" y="0"/>
                </a:lnTo>
                <a:lnTo>
                  <a:pt x="1151" y="0"/>
                </a:lnTo>
                <a:lnTo>
                  <a:pt x="1139" y="0"/>
                </a:lnTo>
                <a:lnTo>
                  <a:pt x="1133" y="0"/>
                </a:lnTo>
                <a:lnTo>
                  <a:pt x="1122" y="0"/>
                </a:lnTo>
                <a:lnTo>
                  <a:pt x="1116" y="0"/>
                </a:lnTo>
                <a:lnTo>
                  <a:pt x="1110" y="0"/>
                </a:lnTo>
                <a:lnTo>
                  <a:pt x="1098" y="0"/>
                </a:lnTo>
                <a:lnTo>
                  <a:pt x="1092" y="0"/>
                </a:lnTo>
                <a:lnTo>
                  <a:pt x="1086" y="0"/>
                </a:lnTo>
                <a:lnTo>
                  <a:pt x="1074" y="0"/>
                </a:lnTo>
                <a:lnTo>
                  <a:pt x="1068" y="0"/>
                </a:lnTo>
                <a:lnTo>
                  <a:pt x="1062" y="6"/>
                </a:lnTo>
                <a:lnTo>
                  <a:pt x="1056" y="6"/>
                </a:lnTo>
                <a:lnTo>
                  <a:pt x="1045" y="6"/>
                </a:lnTo>
                <a:lnTo>
                  <a:pt x="1039" y="6"/>
                </a:lnTo>
                <a:lnTo>
                  <a:pt x="1033" y="6"/>
                </a:lnTo>
                <a:lnTo>
                  <a:pt x="1027" y="6"/>
                </a:lnTo>
                <a:lnTo>
                  <a:pt x="1021" y="12"/>
                </a:lnTo>
                <a:lnTo>
                  <a:pt x="1015" y="12"/>
                </a:lnTo>
                <a:lnTo>
                  <a:pt x="1009" y="12"/>
                </a:lnTo>
                <a:lnTo>
                  <a:pt x="997" y="12"/>
                </a:lnTo>
                <a:lnTo>
                  <a:pt x="991" y="12"/>
                </a:lnTo>
                <a:lnTo>
                  <a:pt x="985" y="18"/>
                </a:lnTo>
                <a:lnTo>
                  <a:pt x="979" y="18"/>
                </a:lnTo>
                <a:lnTo>
                  <a:pt x="973" y="18"/>
                </a:lnTo>
                <a:lnTo>
                  <a:pt x="967" y="18"/>
                </a:lnTo>
                <a:lnTo>
                  <a:pt x="961" y="24"/>
                </a:lnTo>
                <a:lnTo>
                  <a:pt x="956" y="24"/>
                </a:lnTo>
                <a:lnTo>
                  <a:pt x="950" y="24"/>
                </a:lnTo>
                <a:lnTo>
                  <a:pt x="944" y="29"/>
                </a:lnTo>
                <a:lnTo>
                  <a:pt x="938" y="29"/>
                </a:lnTo>
                <a:lnTo>
                  <a:pt x="932" y="29"/>
                </a:lnTo>
                <a:lnTo>
                  <a:pt x="926" y="29"/>
                </a:lnTo>
                <a:lnTo>
                  <a:pt x="920" y="35"/>
                </a:lnTo>
                <a:lnTo>
                  <a:pt x="914" y="35"/>
                </a:lnTo>
                <a:lnTo>
                  <a:pt x="908" y="35"/>
                </a:lnTo>
                <a:lnTo>
                  <a:pt x="902" y="41"/>
                </a:lnTo>
                <a:lnTo>
                  <a:pt x="896" y="41"/>
                </a:lnTo>
                <a:lnTo>
                  <a:pt x="890" y="47"/>
                </a:lnTo>
                <a:lnTo>
                  <a:pt x="884" y="47"/>
                </a:lnTo>
                <a:lnTo>
                  <a:pt x="878" y="53"/>
                </a:lnTo>
                <a:lnTo>
                  <a:pt x="872" y="53"/>
                </a:lnTo>
                <a:lnTo>
                  <a:pt x="867" y="53"/>
                </a:lnTo>
                <a:lnTo>
                  <a:pt x="867" y="59"/>
                </a:lnTo>
                <a:lnTo>
                  <a:pt x="861" y="59"/>
                </a:lnTo>
                <a:lnTo>
                  <a:pt x="855" y="59"/>
                </a:lnTo>
                <a:lnTo>
                  <a:pt x="849" y="65"/>
                </a:lnTo>
                <a:lnTo>
                  <a:pt x="843" y="65"/>
                </a:lnTo>
                <a:lnTo>
                  <a:pt x="843" y="71"/>
                </a:lnTo>
                <a:lnTo>
                  <a:pt x="837" y="71"/>
                </a:lnTo>
                <a:lnTo>
                  <a:pt x="831" y="71"/>
                </a:lnTo>
                <a:lnTo>
                  <a:pt x="825" y="77"/>
                </a:lnTo>
                <a:lnTo>
                  <a:pt x="819" y="77"/>
                </a:lnTo>
                <a:lnTo>
                  <a:pt x="819" y="83"/>
                </a:lnTo>
                <a:lnTo>
                  <a:pt x="813" y="83"/>
                </a:lnTo>
                <a:lnTo>
                  <a:pt x="807" y="83"/>
                </a:lnTo>
                <a:lnTo>
                  <a:pt x="807" y="89"/>
                </a:lnTo>
                <a:lnTo>
                  <a:pt x="801" y="89"/>
                </a:lnTo>
                <a:lnTo>
                  <a:pt x="795" y="95"/>
                </a:lnTo>
                <a:lnTo>
                  <a:pt x="789" y="95"/>
                </a:lnTo>
                <a:lnTo>
                  <a:pt x="789" y="100"/>
                </a:lnTo>
                <a:lnTo>
                  <a:pt x="783" y="100"/>
                </a:lnTo>
                <a:lnTo>
                  <a:pt x="778" y="100"/>
                </a:lnTo>
                <a:lnTo>
                  <a:pt x="778" y="106"/>
                </a:lnTo>
                <a:lnTo>
                  <a:pt x="772" y="106"/>
                </a:lnTo>
                <a:lnTo>
                  <a:pt x="766" y="112"/>
                </a:lnTo>
                <a:lnTo>
                  <a:pt x="760" y="118"/>
                </a:lnTo>
                <a:lnTo>
                  <a:pt x="754" y="118"/>
                </a:lnTo>
                <a:lnTo>
                  <a:pt x="754" y="124"/>
                </a:lnTo>
                <a:lnTo>
                  <a:pt x="748" y="124"/>
                </a:lnTo>
                <a:lnTo>
                  <a:pt x="742" y="130"/>
                </a:lnTo>
                <a:lnTo>
                  <a:pt x="736" y="130"/>
                </a:lnTo>
                <a:lnTo>
                  <a:pt x="736" y="136"/>
                </a:lnTo>
                <a:lnTo>
                  <a:pt x="730" y="136"/>
                </a:lnTo>
                <a:lnTo>
                  <a:pt x="724" y="142"/>
                </a:lnTo>
                <a:lnTo>
                  <a:pt x="718" y="148"/>
                </a:lnTo>
                <a:lnTo>
                  <a:pt x="712" y="148"/>
                </a:lnTo>
                <a:lnTo>
                  <a:pt x="712" y="154"/>
                </a:lnTo>
                <a:lnTo>
                  <a:pt x="706" y="154"/>
                </a:lnTo>
                <a:lnTo>
                  <a:pt x="700" y="160"/>
                </a:lnTo>
                <a:lnTo>
                  <a:pt x="694" y="165"/>
                </a:lnTo>
                <a:lnTo>
                  <a:pt x="689" y="171"/>
                </a:lnTo>
                <a:lnTo>
                  <a:pt x="683" y="171"/>
                </a:lnTo>
                <a:lnTo>
                  <a:pt x="683" y="177"/>
                </a:lnTo>
                <a:lnTo>
                  <a:pt x="677" y="177"/>
                </a:lnTo>
                <a:lnTo>
                  <a:pt x="677" y="183"/>
                </a:lnTo>
                <a:lnTo>
                  <a:pt x="671" y="183"/>
                </a:lnTo>
                <a:lnTo>
                  <a:pt x="671" y="189"/>
                </a:lnTo>
                <a:lnTo>
                  <a:pt x="665" y="189"/>
                </a:lnTo>
                <a:lnTo>
                  <a:pt x="665" y="195"/>
                </a:lnTo>
                <a:lnTo>
                  <a:pt x="659" y="195"/>
                </a:lnTo>
                <a:lnTo>
                  <a:pt x="653" y="201"/>
                </a:lnTo>
                <a:lnTo>
                  <a:pt x="647" y="207"/>
                </a:lnTo>
                <a:lnTo>
                  <a:pt x="641" y="213"/>
                </a:lnTo>
                <a:lnTo>
                  <a:pt x="635" y="219"/>
                </a:lnTo>
                <a:lnTo>
                  <a:pt x="629" y="219"/>
                </a:lnTo>
                <a:lnTo>
                  <a:pt x="629" y="225"/>
                </a:lnTo>
                <a:lnTo>
                  <a:pt x="623" y="231"/>
                </a:lnTo>
                <a:lnTo>
                  <a:pt x="617" y="236"/>
                </a:lnTo>
                <a:lnTo>
                  <a:pt x="611" y="236"/>
                </a:lnTo>
                <a:lnTo>
                  <a:pt x="611" y="242"/>
                </a:lnTo>
                <a:lnTo>
                  <a:pt x="606" y="248"/>
                </a:lnTo>
                <a:lnTo>
                  <a:pt x="600" y="254"/>
                </a:lnTo>
                <a:lnTo>
                  <a:pt x="594" y="260"/>
                </a:lnTo>
                <a:lnTo>
                  <a:pt x="588" y="266"/>
                </a:lnTo>
                <a:lnTo>
                  <a:pt x="588" y="272"/>
                </a:lnTo>
                <a:lnTo>
                  <a:pt x="582" y="272"/>
                </a:lnTo>
                <a:lnTo>
                  <a:pt x="576" y="278"/>
                </a:lnTo>
                <a:lnTo>
                  <a:pt x="576" y="284"/>
                </a:lnTo>
                <a:lnTo>
                  <a:pt x="570" y="284"/>
                </a:lnTo>
                <a:lnTo>
                  <a:pt x="570" y="290"/>
                </a:lnTo>
                <a:lnTo>
                  <a:pt x="564" y="290"/>
                </a:lnTo>
                <a:lnTo>
                  <a:pt x="564" y="296"/>
                </a:lnTo>
                <a:lnTo>
                  <a:pt x="558" y="296"/>
                </a:lnTo>
                <a:lnTo>
                  <a:pt x="558" y="301"/>
                </a:lnTo>
                <a:lnTo>
                  <a:pt x="552" y="301"/>
                </a:lnTo>
                <a:lnTo>
                  <a:pt x="552" y="307"/>
                </a:lnTo>
                <a:lnTo>
                  <a:pt x="546" y="307"/>
                </a:lnTo>
                <a:lnTo>
                  <a:pt x="546" y="313"/>
                </a:lnTo>
                <a:lnTo>
                  <a:pt x="540" y="319"/>
                </a:lnTo>
                <a:lnTo>
                  <a:pt x="534" y="325"/>
                </a:lnTo>
                <a:lnTo>
                  <a:pt x="528" y="331"/>
                </a:lnTo>
                <a:lnTo>
                  <a:pt x="528" y="337"/>
                </a:lnTo>
                <a:lnTo>
                  <a:pt x="522" y="337"/>
                </a:lnTo>
                <a:lnTo>
                  <a:pt x="522" y="343"/>
                </a:lnTo>
                <a:lnTo>
                  <a:pt x="517" y="343"/>
                </a:lnTo>
                <a:lnTo>
                  <a:pt x="517" y="349"/>
                </a:lnTo>
                <a:lnTo>
                  <a:pt x="511" y="355"/>
                </a:lnTo>
                <a:lnTo>
                  <a:pt x="505" y="361"/>
                </a:lnTo>
                <a:lnTo>
                  <a:pt x="499" y="367"/>
                </a:lnTo>
                <a:lnTo>
                  <a:pt x="499" y="372"/>
                </a:lnTo>
                <a:lnTo>
                  <a:pt x="493" y="372"/>
                </a:lnTo>
                <a:lnTo>
                  <a:pt x="493" y="378"/>
                </a:lnTo>
                <a:lnTo>
                  <a:pt x="487" y="378"/>
                </a:lnTo>
                <a:lnTo>
                  <a:pt x="487" y="384"/>
                </a:lnTo>
                <a:lnTo>
                  <a:pt x="481" y="390"/>
                </a:lnTo>
                <a:lnTo>
                  <a:pt x="481" y="396"/>
                </a:lnTo>
                <a:lnTo>
                  <a:pt x="475" y="396"/>
                </a:lnTo>
                <a:lnTo>
                  <a:pt x="475" y="402"/>
                </a:lnTo>
                <a:lnTo>
                  <a:pt x="469" y="402"/>
                </a:lnTo>
                <a:lnTo>
                  <a:pt x="469" y="408"/>
                </a:lnTo>
                <a:lnTo>
                  <a:pt x="463" y="414"/>
                </a:lnTo>
                <a:lnTo>
                  <a:pt x="457" y="420"/>
                </a:lnTo>
                <a:lnTo>
                  <a:pt x="457" y="426"/>
                </a:lnTo>
                <a:lnTo>
                  <a:pt x="451" y="426"/>
                </a:lnTo>
                <a:lnTo>
                  <a:pt x="451" y="432"/>
                </a:lnTo>
                <a:lnTo>
                  <a:pt x="445" y="432"/>
                </a:lnTo>
                <a:lnTo>
                  <a:pt x="445" y="438"/>
                </a:lnTo>
                <a:lnTo>
                  <a:pt x="439" y="443"/>
                </a:lnTo>
                <a:lnTo>
                  <a:pt x="439" y="449"/>
                </a:lnTo>
                <a:lnTo>
                  <a:pt x="433" y="449"/>
                </a:lnTo>
                <a:lnTo>
                  <a:pt x="433" y="455"/>
                </a:lnTo>
                <a:lnTo>
                  <a:pt x="428" y="455"/>
                </a:lnTo>
                <a:lnTo>
                  <a:pt x="428" y="461"/>
                </a:lnTo>
                <a:lnTo>
                  <a:pt x="422" y="467"/>
                </a:lnTo>
                <a:lnTo>
                  <a:pt x="422" y="473"/>
                </a:lnTo>
                <a:lnTo>
                  <a:pt x="416" y="473"/>
                </a:lnTo>
                <a:lnTo>
                  <a:pt x="416" y="479"/>
                </a:lnTo>
                <a:lnTo>
                  <a:pt x="410" y="479"/>
                </a:lnTo>
                <a:lnTo>
                  <a:pt x="410" y="485"/>
                </a:lnTo>
                <a:lnTo>
                  <a:pt x="404" y="491"/>
                </a:lnTo>
                <a:lnTo>
                  <a:pt x="404" y="497"/>
                </a:lnTo>
                <a:lnTo>
                  <a:pt x="398" y="497"/>
                </a:lnTo>
                <a:lnTo>
                  <a:pt x="398" y="503"/>
                </a:lnTo>
                <a:lnTo>
                  <a:pt x="392" y="503"/>
                </a:lnTo>
                <a:lnTo>
                  <a:pt x="392" y="508"/>
                </a:lnTo>
                <a:lnTo>
                  <a:pt x="392" y="514"/>
                </a:lnTo>
                <a:lnTo>
                  <a:pt x="386" y="514"/>
                </a:lnTo>
                <a:lnTo>
                  <a:pt x="380" y="526"/>
                </a:lnTo>
                <a:lnTo>
                  <a:pt x="279" y="668"/>
                </a:lnTo>
                <a:lnTo>
                  <a:pt x="220" y="751"/>
                </a:lnTo>
                <a:lnTo>
                  <a:pt x="178" y="804"/>
                </a:lnTo>
                <a:lnTo>
                  <a:pt x="161" y="822"/>
                </a:lnTo>
                <a:lnTo>
                  <a:pt x="137" y="851"/>
                </a:lnTo>
                <a:lnTo>
                  <a:pt x="95" y="893"/>
                </a:lnTo>
                <a:lnTo>
                  <a:pt x="24" y="946"/>
                </a:lnTo>
                <a:lnTo>
                  <a:pt x="0" y="952"/>
                </a:lnTo>
              </a:path>
            </a:pathLst>
          </a:custGeom>
          <a:noFill/>
          <a:ln w="7938"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531" name="Freeform 99"/>
          <p:cNvSpPr>
            <a:spLocks/>
          </p:cNvSpPr>
          <p:nvPr/>
        </p:nvSpPr>
        <p:spPr bwMode="auto">
          <a:xfrm>
            <a:off x="3454400" y="4760913"/>
            <a:ext cx="3767138" cy="1370012"/>
          </a:xfrm>
          <a:custGeom>
            <a:avLst/>
            <a:gdLst>
              <a:gd name="T0" fmla="*/ 2147483647 w 2373"/>
              <a:gd name="T1" fmla="*/ 2147483647 h 863"/>
              <a:gd name="T2" fmla="*/ 2147483647 w 2373"/>
              <a:gd name="T3" fmla="*/ 2147483647 h 863"/>
              <a:gd name="T4" fmla="*/ 2147483647 w 2373"/>
              <a:gd name="T5" fmla="*/ 2147483647 h 863"/>
              <a:gd name="T6" fmla="*/ 2147483647 w 2373"/>
              <a:gd name="T7" fmla="*/ 2147483647 h 863"/>
              <a:gd name="T8" fmla="*/ 2147483647 w 2373"/>
              <a:gd name="T9" fmla="*/ 2147483647 h 863"/>
              <a:gd name="T10" fmla="*/ 2147483647 w 2373"/>
              <a:gd name="T11" fmla="*/ 2147483647 h 863"/>
              <a:gd name="T12" fmla="*/ 2147483647 w 2373"/>
              <a:gd name="T13" fmla="*/ 2147483647 h 863"/>
              <a:gd name="T14" fmla="*/ 2147483647 w 2373"/>
              <a:gd name="T15" fmla="*/ 2147483647 h 863"/>
              <a:gd name="T16" fmla="*/ 2147483647 w 2373"/>
              <a:gd name="T17" fmla="*/ 2147483647 h 863"/>
              <a:gd name="T18" fmla="*/ 2147483647 w 2373"/>
              <a:gd name="T19" fmla="*/ 2147483647 h 863"/>
              <a:gd name="T20" fmla="*/ 2147483647 w 2373"/>
              <a:gd name="T21" fmla="*/ 2147483647 h 863"/>
              <a:gd name="T22" fmla="*/ 2147483647 w 2373"/>
              <a:gd name="T23" fmla="*/ 2147483647 h 863"/>
              <a:gd name="T24" fmla="*/ 2147483647 w 2373"/>
              <a:gd name="T25" fmla="*/ 2147483647 h 863"/>
              <a:gd name="T26" fmla="*/ 2147483647 w 2373"/>
              <a:gd name="T27" fmla="*/ 2147483647 h 863"/>
              <a:gd name="T28" fmla="*/ 2147483647 w 2373"/>
              <a:gd name="T29" fmla="*/ 2147483647 h 863"/>
              <a:gd name="T30" fmla="*/ 2147483647 w 2373"/>
              <a:gd name="T31" fmla="*/ 2147483647 h 863"/>
              <a:gd name="T32" fmla="*/ 2147483647 w 2373"/>
              <a:gd name="T33" fmla="*/ 2147483647 h 863"/>
              <a:gd name="T34" fmla="*/ 2147483647 w 2373"/>
              <a:gd name="T35" fmla="*/ 0 h 863"/>
              <a:gd name="T36" fmla="*/ 2147483647 w 2373"/>
              <a:gd name="T37" fmla="*/ 0 h 863"/>
              <a:gd name="T38" fmla="*/ 2147483647 w 2373"/>
              <a:gd name="T39" fmla="*/ 0 h 863"/>
              <a:gd name="T40" fmla="*/ 2147483647 w 2373"/>
              <a:gd name="T41" fmla="*/ 0 h 863"/>
              <a:gd name="T42" fmla="*/ 2147483647 w 2373"/>
              <a:gd name="T43" fmla="*/ 0 h 863"/>
              <a:gd name="T44" fmla="*/ 2147483647 w 2373"/>
              <a:gd name="T45" fmla="*/ 0 h 863"/>
              <a:gd name="T46" fmla="*/ 2147483647 w 2373"/>
              <a:gd name="T47" fmla="*/ 2147483647 h 863"/>
              <a:gd name="T48" fmla="*/ 2147483647 w 2373"/>
              <a:gd name="T49" fmla="*/ 2147483647 h 863"/>
              <a:gd name="T50" fmla="*/ 2147483647 w 2373"/>
              <a:gd name="T51" fmla="*/ 2147483647 h 863"/>
              <a:gd name="T52" fmla="*/ 2147483647 w 2373"/>
              <a:gd name="T53" fmla="*/ 2147483647 h 863"/>
              <a:gd name="T54" fmla="*/ 2147483647 w 2373"/>
              <a:gd name="T55" fmla="*/ 2147483647 h 863"/>
              <a:gd name="T56" fmla="*/ 2147483647 w 2373"/>
              <a:gd name="T57" fmla="*/ 2147483647 h 863"/>
              <a:gd name="T58" fmla="*/ 2147483647 w 2373"/>
              <a:gd name="T59" fmla="*/ 2147483647 h 863"/>
              <a:gd name="T60" fmla="*/ 2147483647 w 2373"/>
              <a:gd name="T61" fmla="*/ 2147483647 h 863"/>
              <a:gd name="T62" fmla="*/ 2147483647 w 2373"/>
              <a:gd name="T63" fmla="*/ 2147483647 h 863"/>
              <a:gd name="T64" fmla="*/ 2147483647 w 2373"/>
              <a:gd name="T65" fmla="*/ 2147483647 h 863"/>
              <a:gd name="T66" fmla="*/ 2147483647 w 2373"/>
              <a:gd name="T67" fmla="*/ 2147483647 h 863"/>
              <a:gd name="T68" fmla="*/ 2147483647 w 2373"/>
              <a:gd name="T69" fmla="*/ 2147483647 h 863"/>
              <a:gd name="T70" fmla="*/ 2147483647 w 2373"/>
              <a:gd name="T71" fmla="*/ 2147483647 h 863"/>
              <a:gd name="T72" fmla="*/ 2147483647 w 2373"/>
              <a:gd name="T73" fmla="*/ 2147483647 h 863"/>
              <a:gd name="T74" fmla="*/ 2147483647 w 2373"/>
              <a:gd name="T75" fmla="*/ 2147483647 h 863"/>
              <a:gd name="T76" fmla="*/ 2147483647 w 2373"/>
              <a:gd name="T77" fmla="*/ 2147483647 h 863"/>
              <a:gd name="T78" fmla="*/ 2147483647 w 2373"/>
              <a:gd name="T79" fmla="*/ 2147483647 h 863"/>
              <a:gd name="T80" fmla="*/ 2147483647 w 2373"/>
              <a:gd name="T81" fmla="*/ 2147483647 h 863"/>
              <a:gd name="T82" fmla="*/ 2147483647 w 2373"/>
              <a:gd name="T83" fmla="*/ 2147483647 h 863"/>
              <a:gd name="T84" fmla="*/ 2147483647 w 2373"/>
              <a:gd name="T85" fmla="*/ 2147483647 h 863"/>
              <a:gd name="T86" fmla="*/ 2147483647 w 2373"/>
              <a:gd name="T87" fmla="*/ 2147483647 h 863"/>
              <a:gd name="T88" fmla="*/ 2147483647 w 2373"/>
              <a:gd name="T89" fmla="*/ 2147483647 h 863"/>
              <a:gd name="T90" fmla="*/ 2147483647 w 2373"/>
              <a:gd name="T91" fmla="*/ 2147483647 h 863"/>
              <a:gd name="T92" fmla="*/ 2147483647 w 2373"/>
              <a:gd name="T93" fmla="*/ 2147483647 h 863"/>
              <a:gd name="T94" fmla="*/ 2147483647 w 2373"/>
              <a:gd name="T95" fmla="*/ 2147483647 h 863"/>
              <a:gd name="T96" fmla="*/ 2147483647 w 2373"/>
              <a:gd name="T97" fmla="*/ 2147483647 h 863"/>
              <a:gd name="T98" fmla="*/ 2147483647 w 2373"/>
              <a:gd name="T99" fmla="*/ 2147483647 h 863"/>
              <a:gd name="T100" fmla="*/ 2147483647 w 2373"/>
              <a:gd name="T101" fmla="*/ 2147483647 h 863"/>
              <a:gd name="T102" fmla="*/ 2147483647 w 2373"/>
              <a:gd name="T103" fmla="*/ 2147483647 h 863"/>
              <a:gd name="T104" fmla="*/ 2147483647 w 2373"/>
              <a:gd name="T105" fmla="*/ 2147483647 h 863"/>
              <a:gd name="T106" fmla="*/ 2147483647 w 2373"/>
              <a:gd name="T107" fmla="*/ 2147483647 h 863"/>
              <a:gd name="T108" fmla="*/ 2147483647 w 2373"/>
              <a:gd name="T109" fmla="*/ 2147483647 h 863"/>
              <a:gd name="T110" fmla="*/ 2147483647 w 2373"/>
              <a:gd name="T111" fmla="*/ 2147483647 h 863"/>
              <a:gd name="T112" fmla="*/ 2147483647 w 2373"/>
              <a:gd name="T113" fmla="*/ 2147483647 h 863"/>
              <a:gd name="T114" fmla="*/ 2147483647 w 2373"/>
              <a:gd name="T115" fmla="*/ 2147483647 h 863"/>
              <a:gd name="T116" fmla="*/ 2147483647 w 2373"/>
              <a:gd name="T117" fmla="*/ 2147483647 h 863"/>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2373"/>
              <a:gd name="T178" fmla="*/ 0 h 863"/>
              <a:gd name="T179" fmla="*/ 2373 w 2373"/>
              <a:gd name="T180" fmla="*/ 863 h 863"/>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2373" h="863">
                <a:moveTo>
                  <a:pt x="2373" y="479"/>
                </a:moveTo>
                <a:lnTo>
                  <a:pt x="2338" y="467"/>
                </a:lnTo>
                <a:lnTo>
                  <a:pt x="2302" y="455"/>
                </a:lnTo>
                <a:lnTo>
                  <a:pt x="2272" y="443"/>
                </a:lnTo>
                <a:lnTo>
                  <a:pt x="2237" y="425"/>
                </a:lnTo>
                <a:lnTo>
                  <a:pt x="2207" y="414"/>
                </a:lnTo>
                <a:lnTo>
                  <a:pt x="2178" y="402"/>
                </a:lnTo>
                <a:lnTo>
                  <a:pt x="2148" y="390"/>
                </a:lnTo>
                <a:lnTo>
                  <a:pt x="2118" y="378"/>
                </a:lnTo>
                <a:lnTo>
                  <a:pt x="2089" y="360"/>
                </a:lnTo>
                <a:lnTo>
                  <a:pt x="2065" y="349"/>
                </a:lnTo>
                <a:lnTo>
                  <a:pt x="2035" y="337"/>
                </a:lnTo>
                <a:lnTo>
                  <a:pt x="2011" y="325"/>
                </a:lnTo>
                <a:lnTo>
                  <a:pt x="1982" y="313"/>
                </a:lnTo>
                <a:lnTo>
                  <a:pt x="1958" y="301"/>
                </a:lnTo>
                <a:lnTo>
                  <a:pt x="1934" y="295"/>
                </a:lnTo>
                <a:lnTo>
                  <a:pt x="1911" y="283"/>
                </a:lnTo>
                <a:lnTo>
                  <a:pt x="1887" y="272"/>
                </a:lnTo>
                <a:lnTo>
                  <a:pt x="1863" y="260"/>
                </a:lnTo>
                <a:lnTo>
                  <a:pt x="1845" y="248"/>
                </a:lnTo>
                <a:lnTo>
                  <a:pt x="1822" y="242"/>
                </a:lnTo>
                <a:lnTo>
                  <a:pt x="1804" y="230"/>
                </a:lnTo>
                <a:lnTo>
                  <a:pt x="1780" y="218"/>
                </a:lnTo>
                <a:lnTo>
                  <a:pt x="1762" y="212"/>
                </a:lnTo>
                <a:lnTo>
                  <a:pt x="1739" y="201"/>
                </a:lnTo>
                <a:lnTo>
                  <a:pt x="1721" y="195"/>
                </a:lnTo>
                <a:lnTo>
                  <a:pt x="1703" y="183"/>
                </a:lnTo>
                <a:lnTo>
                  <a:pt x="1685" y="177"/>
                </a:lnTo>
                <a:lnTo>
                  <a:pt x="1667" y="171"/>
                </a:lnTo>
                <a:lnTo>
                  <a:pt x="1650" y="159"/>
                </a:lnTo>
                <a:lnTo>
                  <a:pt x="1632" y="153"/>
                </a:lnTo>
                <a:lnTo>
                  <a:pt x="1614" y="147"/>
                </a:lnTo>
                <a:lnTo>
                  <a:pt x="1596" y="136"/>
                </a:lnTo>
                <a:lnTo>
                  <a:pt x="1584" y="130"/>
                </a:lnTo>
                <a:lnTo>
                  <a:pt x="1567" y="124"/>
                </a:lnTo>
                <a:lnTo>
                  <a:pt x="1549" y="118"/>
                </a:lnTo>
                <a:lnTo>
                  <a:pt x="1537" y="112"/>
                </a:lnTo>
                <a:lnTo>
                  <a:pt x="1519" y="106"/>
                </a:lnTo>
                <a:lnTo>
                  <a:pt x="1507" y="100"/>
                </a:lnTo>
                <a:lnTo>
                  <a:pt x="1489" y="94"/>
                </a:lnTo>
                <a:lnTo>
                  <a:pt x="1478" y="88"/>
                </a:lnTo>
                <a:lnTo>
                  <a:pt x="1466" y="82"/>
                </a:lnTo>
                <a:lnTo>
                  <a:pt x="1448" y="76"/>
                </a:lnTo>
                <a:lnTo>
                  <a:pt x="1436" y="71"/>
                </a:lnTo>
                <a:lnTo>
                  <a:pt x="1424" y="71"/>
                </a:lnTo>
                <a:lnTo>
                  <a:pt x="1412" y="65"/>
                </a:lnTo>
                <a:lnTo>
                  <a:pt x="1400" y="59"/>
                </a:lnTo>
                <a:lnTo>
                  <a:pt x="1383" y="53"/>
                </a:lnTo>
                <a:lnTo>
                  <a:pt x="1371" y="53"/>
                </a:lnTo>
                <a:lnTo>
                  <a:pt x="1359" y="47"/>
                </a:lnTo>
                <a:lnTo>
                  <a:pt x="1347" y="41"/>
                </a:lnTo>
                <a:lnTo>
                  <a:pt x="1335" y="41"/>
                </a:lnTo>
                <a:lnTo>
                  <a:pt x="1323" y="35"/>
                </a:lnTo>
                <a:lnTo>
                  <a:pt x="1317" y="35"/>
                </a:lnTo>
                <a:lnTo>
                  <a:pt x="1306" y="29"/>
                </a:lnTo>
                <a:lnTo>
                  <a:pt x="1294" y="29"/>
                </a:lnTo>
                <a:lnTo>
                  <a:pt x="1282" y="23"/>
                </a:lnTo>
                <a:lnTo>
                  <a:pt x="1270" y="23"/>
                </a:lnTo>
                <a:lnTo>
                  <a:pt x="1264" y="17"/>
                </a:lnTo>
                <a:lnTo>
                  <a:pt x="1252" y="17"/>
                </a:lnTo>
                <a:lnTo>
                  <a:pt x="1240" y="17"/>
                </a:lnTo>
                <a:lnTo>
                  <a:pt x="1228" y="11"/>
                </a:lnTo>
                <a:lnTo>
                  <a:pt x="1222" y="11"/>
                </a:lnTo>
                <a:lnTo>
                  <a:pt x="1211" y="11"/>
                </a:lnTo>
                <a:lnTo>
                  <a:pt x="1205" y="6"/>
                </a:lnTo>
                <a:lnTo>
                  <a:pt x="1193" y="6"/>
                </a:lnTo>
                <a:lnTo>
                  <a:pt x="1187" y="6"/>
                </a:lnTo>
                <a:lnTo>
                  <a:pt x="1175" y="6"/>
                </a:lnTo>
                <a:lnTo>
                  <a:pt x="1163" y="6"/>
                </a:lnTo>
                <a:lnTo>
                  <a:pt x="1157" y="0"/>
                </a:lnTo>
                <a:lnTo>
                  <a:pt x="1151" y="0"/>
                </a:lnTo>
                <a:lnTo>
                  <a:pt x="1139" y="0"/>
                </a:lnTo>
                <a:lnTo>
                  <a:pt x="1133" y="0"/>
                </a:lnTo>
                <a:lnTo>
                  <a:pt x="1122" y="0"/>
                </a:lnTo>
                <a:lnTo>
                  <a:pt x="1116" y="0"/>
                </a:lnTo>
                <a:lnTo>
                  <a:pt x="1110" y="0"/>
                </a:lnTo>
                <a:lnTo>
                  <a:pt x="1098" y="0"/>
                </a:lnTo>
                <a:lnTo>
                  <a:pt x="1092" y="0"/>
                </a:lnTo>
                <a:lnTo>
                  <a:pt x="1086" y="0"/>
                </a:lnTo>
                <a:lnTo>
                  <a:pt x="1074" y="0"/>
                </a:lnTo>
                <a:lnTo>
                  <a:pt x="1068" y="0"/>
                </a:lnTo>
                <a:lnTo>
                  <a:pt x="1062" y="0"/>
                </a:lnTo>
                <a:lnTo>
                  <a:pt x="1056" y="0"/>
                </a:lnTo>
                <a:lnTo>
                  <a:pt x="1045" y="0"/>
                </a:lnTo>
                <a:lnTo>
                  <a:pt x="1039" y="0"/>
                </a:lnTo>
                <a:lnTo>
                  <a:pt x="1033" y="0"/>
                </a:lnTo>
                <a:lnTo>
                  <a:pt x="1027" y="0"/>
                </a:lnTo>
                <a:lnTo>
                  <a:pt x="1021" y="0"/>
                </a:lnTo>
                <a:lnTo>
                  <a:pt x="1015" y="0"/>
                </a:lnTo>
                <a:lnTo>
                  <a:pt x="1009" y="0"/>
                </a:lnTo>
                <a:lnTo>
                  <a:pt x="997" y="0"/>
                </a:lnTo>
                <a:lnTo>
                  <a:pt x="991" y="0"/>
                </a:lnTo>
                <a:lnTo>
                  <a:pt x="985" y="0"/>
                </a:lnTo>
                <a:lnTo>
                  <a:pt x="979" y="6"/>
                </a:lnTo>
                <a:lnTo>
                  <a:pt x="973" y="6"/>
                </a:lnTo>
                <a:lnTo>
                  <a:pt x="967" y="6"/>
                </a:lnTo>
                <a:lnTo>
                  <a:pt x="961" y="6"/>
                </a:lnTo>
                <a:lnTo>
                  <a:pt x="956" y="6"/>
                </a:lnTo>
                <a:lnTo>
                  <a:pt x="950" y="6"/>
                </a:lnTo>
                <a:lnTo>
                  <a:pt x="944" y="11"/>
                </a:lnTo>
                <a:lnTo>
                  <a:pt x="938" y="11"/>
                </a:lnTo>
                <a:lnTo>
                  <a:pt x="932" y="11"/>
                </a:lnTo>
                <a:lnTo>
                  <a:pt x="926" y="11"/>
                </a:lnTo>
                <a:lnTo>
                  <a:pt x="920" y="17"/>
                </a:lnTo>
                <a:lnTo>
                  <a:pt x="914" y="17"/>
                </a:lnTo>
                <a:lnTo>
                  <a:pt x="908" y="17"/>
                </a:lnTo>
                <a:lnTo>
                  <a:pt x="902" y="17"/>
                </a:lnTo>
                <a:lnTo>
                  <a:pt x="902" y="23"/>
                </a:lnTo>
                <a:lnTo>
                  <a:pt x="896" y="23"/>
                </a:lnTo>
                <a:lnTo>
                  <a:pt x="890" y="23"/>
                </a:lnTo>
                <a:lnTo>
                  <a:pt x="884" y="23"/>
                </a:lnTo>
                <a:lnTo>
                  <a:pt x="878" y="29"/>
                </a:lnTo>
                <a:lnTo>
                  <a:pt x="872" y="29"/>
                </a:lnTo>
                <a:lnTo>
                  <a:pt x="867" y="29"/>
                </a:lnTo>
                <a:lnTo>
                  <a:pt x="861" y="35"/>
                </a:lnTo>
                <a:lnTo>
                  <a:pt x="855" y="35"/>
                </a:lnTo>
                <a:lnTo>
                  <a:pt x="849" y="35"/>
                </a:lnTo>
                <a:lnTo>
                  <a:pt x="843" y="41"/>
                </a:lnTo>
                <a:lnTo>
                  <a:pt x="837" y="41"/>
                </a:lnTo>
                <a:lnTo>
                  <a:pt x="831" y="47"/>
                </a:lnTo>
                <a:lnTo>
                  <a:pt x="825" y="47"/>
                </a:lnTo>
                <a:lnTo>
                  <a:pt x="819" y="47"/>
                </a:lnTo>
                <a:lnTo>
                  <a:pt x="819" y="53"/>
                </a:lnTo>
                <a:lnTo>
                  <a:pt x="813" y="53"/>
                </a:lnTo>
                <a:lnTo>
                  <a:pt x="807" y="53"/>
                </a:lnTo>
                <a:lnTo>
                  <a:pt x="807" y="59"/>
                </a:lnTo>
                <a:lnTo>
                  <a:pt x="801" y="59"/>
                </a:lnTo>
                <a:lnTo>
                  <a:pt x="795" y="59"/>
                </a:lnTo>
                <a:lnTo>
                  <a:pt x="789" y="65"/>
                </a:lnTo>
                <a:lnTo>
                  <a:pt x="783" y="65"/>
                </a:lnTo>
                <a:lnTo>
                  <a:pt x="778" y="71"/>
                </a:lnTo>
                <a:lnTo>
                  <a:pt x="772" y="76"/>
                </a:lnTo>
                <a:lnTo>
                  <a:pt x="766" y="76"/>
                </a:lnTo>
                <a:lnTo>
                  <a:pt x="760" y="82"/>
                </a:lnTo>
                <a:lnTo>
                  <a:pt x="754" y="82"/>
                </a:lnTo>
                <a:lnTo>
                  <a:pt x="748" y="88"/>
                </a:lnTo>
                <a:lnTo>
                  <a:pt x="742" y="88"/>
                </a:lnTo>
                <a:lnTo>
                  <a:pt x="736" y="94"/>
                </a:lnTo>
                <a:lnTo>
                  <a:pt x="730" y="100"/>
                </a:lnTo>
                <a:lnTo>
                  <a:pt x="724" y="100"/>
                </a:lnTo>
                <a:lnTo>
                  <a:pt x="718" y="106"/>
                </a:lnTo>
                <a:lnTo>
                  <a:pt x="712" y="112"/>
                </a:lnTo>
                <a:lnTo>
                  <a:pt x="706" y="112"/>
                </a:lnTo>
                <a:lnTo>
                  <a:pt x="700" y="118"/>
                </a:lnTo>
                <a:lnTo>
                  <a:pt x="694" y="118"/>
                </a:lnTo>
                <a:lnTo>
                  <a:pt x="694" y="124"/>
                </a:lnTo>
                <a:lnTo>
                  <a:pt x="689" y="124"/>
                </a:lnTo>
                <a:lnTo>
                  <a:pt x="689" y="130"/>
                </a:lnTo>
                <a:lnTo>
                  <a:pt x="683" y="130"/>
                </a:lnTo>
                <a:lnTo>
                  <a:pt x="677" y="136"/>
                </a:lnTo>
                <a:lnTo>
                  <a:pt x="671" y="142"/>
                </a:lnTo>
                <a:lnTo>
                  <a:pt x="665" y="142"/>
                </a:lnTo>
                <a:lnTo>
                  <a:pt x="665" y="147"/>
                </a:lnTo>
                <a:lnTo>
                  <a:pt x="659" y="147"/>
                </a:lnTo>
                <a:lnTo>
                  <a:pt x="659" y="153"/>
                </a:lnTo>
                <a:lnTo>
                  <a:pt x="653" y="153"/>
                </a:lnTo>
                <a:lnTo>
                  <a:pt x="647" y="159"/>
                </a:lnTo>
                <a:lnTo>
                  <a:pt x="641" y="159"/>
                </a:lnTo>
                <a:lnTo>
                  <a:pt x="641" y="165"/>
                </a:lnTo>
                <a:lnTo>
                  <a:pt x="635" y="165"/>
                </a:lnTo>
                <a:lnTo>
                  <a:pt x="635" y="171"/>
                </a:lnTo>
                <a:lnTo>
                  <a:pt x="629" y="171"/>
                </a:lnTo>
                <a:lnTo>
                  <a:pt x="629" y="177"/>
                </a:lnTo>
                <a:lnTo>
                  <a:pt x="623" y="177"/>
                </a:lnTo>
                <a:lnTo>
                  <a:pt x="623" y="183"/>
                </a:lnTo>
                <a:lnTo>
                  <a:pt x="617" y="183"/>
                </a:lnTo>
                <a:lnTo>
                  <a:pt x="611" y="189"/>
                </a:lnTo>
                <a:lnTo>
                  <a:pt x="606" y="195"/>
                </a:lnTo>
                <a:lnTo>
                  <a:pt x="600" y="201"/>
                </a:lnTo>
                <a:lnTo>
                  <a:pt x="594" y="207"/>
                </a:lnTo>
                <a:lnTo>
                  <a:pt x="588" y="212"/>
                </a:lnTo>
                <a:lnTo>
                  <a:pt x="582" y="218"/>
                </a:lnTo>
                <a:lnTo>
                  <a:pt x="576" y="218"/>
                </a:lnTo>
                <a:lnTo>
                  <a:pt x="576" y="224"/>
                </a:lnTo>
                <a:lnTo>
                  <a:pt x="570" y="224"/>
                </a:lnTo>
                <a:lnTo>
                  <a:pt x="570" y="230"/>
                </a:lnTo>
                <a:lnTo>
                  <a:pt x="564" y="236"/>
                </a:lnTo>
                <a:lnTo>
                  <a:pt x="558" y="236"/>
                </a:lnTo>
                <a:lnTo>
                  <a:pt x="558" y="242"/>
                </a:lnTo>
                <a:lnTo>
                  <a:pt x="552" y="242"/>
                </a:lnTo>
                <a:lnTo>
                  <a:pt x="552" y="248"/>
                </a:lnTo>
                <a:lnTo>
                  <a:pt x="546" y="248"/>
                </a:lnTo>
                <a:lnTo>
                  <a:pt x="546" y="254"/>
                </a:lnTo>
                <a:lnTo>
                  <a:pt x="540" y="260"/>
                </a:lnTo>
                <a:lnTo>
                  <a:pt x="534" y="266"/>
                </a:lnTo>
                <a:lnTo>
                  <a:pt x="528" y="272"/>
                </a:lnTo>
                <a:lnTo>
                  <a:pt x="522" y="278"/>
                </a:lnTo>
                <a:lnTo>
                  <a:pt x="517" y="283"/>
                </a:lnTo>
                <a:lnTo>
                  <a:pt x="517" y="289"/>
                </a:lnTo>
                <a:lnTo>
                  <a:pt x="511" y="289"/>
                </a:lnTo>
                <a:lnTo>
                  <a:pt x="511" y="295"/>
                </a:lnTo>
                <a:lnTo>
                  <a:pt x="505" y="295"/>
                </a:lnTo>
                <a:lnTo>
                  <a:pt x="505" y="301"/>
                </a:lnTo>
                <a:lnTo>
                  <a:pt x="499" y="301"/>
                </a:lnTo>
                <a:lnTo>
                  <a:pt x="499" y="307"/>
                </a:lnTo>
                <a:lnTo>
                  <a:pt x="493" y="307"/>
                </a:lnTo>
                <a:lnTo>
                  <a:pt x="493" y="313"/>
                </a:lnTo>
                <a:lnTo>
                  <a:pt x="487" y="313"/>
                </a:lnTo>
                <a:lnTo>
                  <a:pt x="487" y="319"/>
                </a:lnTo>
                <a:lnTo>
                  <a:pt x="481" y="325"/>
                </a:lnTo>
                <a:lnTo>
                  <a:pt x="475" y="331"/>
                </a:lnTo>
                <a:lnTo>
                  <a:pt x="475" y="337"/>
                </a:lnTo>
                <a:lnTo>
                  <a:pt x="469" y="337"/>
                </a:lnTo>
                <a:lnTo>
                  <a:pt x="469" y="343"/>
                </a:lnTo>
                <a:lnTo>
                  <a:pt x="463" y="343"/>
                </a:lnTo>
                <a:lnTo>
                  <a:pt x="463" y="349"/>
                </a:lnTo>
                <a:lnTo>
                  <a:pt x="457" y="349"/>
                </a:lnTo>
                <a:lnTo>
                  <a:pt x="457" y="354"/>
                </a:lnTo>
                <a:lnTo>
                  <a:pt x="451" y="360"/>
                </a:lnTo>
                <a:lnTo>
                  <a:pt x="445" y="366"/>
                </a:lnTo>
                <a:lnTo>
                  <a:pt x="445" y="372"/>
                </a:lnTo>
                <a:lnTo>
                  <a:pt x="439" y="372"/>
                </a:lnTo>
                <a:lnTo>
                  <a:pt x="439" y="378"/>
                </a:lnTo>
                <a:lnTo>
                  <a:pt x="433" y="378"/>
                </a:lnTo>
                <a:lnTo>
                  <a:pt x="433" y="384"/>
                </a:lnTo>
                <a:lnTo>
                  <a:pt x="428" y="384"/>
                </a:lnTo>
                <a:lnTo>
                  <a:pt x="428" y="390"/>
                </a:lnTo>
                <a:lnTo>
                  <a:pt x="422" y="396"/>
                </a:lnTo>
                <a:lnTo>
                  <a:pt x="422" y="402"/>
                </a:lnTo>
                <a:lnTo>
                  <a:pt x="416" y="402"/>
                </a:lnTo>
                <a:lnTo>
                  <a:pt x="416" y="408"/>
                </a:lnTo>
                <a:lnTo>
                  <a:pt x="410" y="408"/>
                </a:lnTo>
                <a:lnTo>
                  <a:pt x="410" y="414"/>
                </a:lnTo>
                <a:lnTo>
                  <a:pt x="404" y="414"/>
                </a:lnTo>
                <a:lnTo>
                  <a:pt x="404" y="419"/>
                </a:lnTo>
                <a:lnTo>
                  <a:pt x="398" y="425"/>
                </a:lnTo>
                <a:lnTo>
                  <a:pt x="398" y="431"/>
                </a:lnTo>
                <a:lnTo>
                  <a:pt x="392" y="431"/>
                </a:lnTo>
                <a:lnTo>
                  <a:pt x="392" y="437"/>
                </a:lnTo>
                <a:lnTo>
                  <a:pt x="386" y="437"/>
                </a:lnTo>
                <a:lnTo>
                  <a:pt x="380" y="455"/>
                </a:lnTo>
                <a:lnTo>
                  <a:pt x="279" y="585"/>
                </a:lnTo>
                <a:lnTo>
                  <a:pt x="220" y="668"/>
                </a:lnTo>
                <a:lnTo>
                  <a:pt x="178" y="721"/>
                </a:lnTo>
                <a:lnTo>
                  <a:pt x="161" y="739"/>
                </a:lnTo>
                <a:lnTo>
                  <a:pt x="137" y="768"/>
                </a:lnTo>
                <a:lnTo>
                  <a:pt x="95" y="804"/>
                </a:lnTo>
                <a:lnTo>
                  <a:pt x="24" y="857"/>
                </a:lnTo>
                <a:lnTo>
                  <a:pt x="0" y="863"/>
                </a:lnTo>
              </a:path>
            </a:pathLst>
          </a:custGeom>
          <a:noFill/>
          <a:ln w="7938"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532" name="Freeform 100"/>
          <p:cNvSpPr>
            <a:spLocks/>
          </p:cNvSpPr>
          <p:nvPr/>
        </p:nvSpPr>
        <p:spPr bwMode="auto">
          <a:xfrm>
            <a:off x="3454400" y="4873625"/>
            <a:ext cx="3767138" cy="1257300"/>
          </a:xfrm>
          <a:custGeom>
            <a:avLst/>
            <a:gdLst>
              <a:gd name="T0" fmla="*/ 2147483647 w 2373"/>
              <a:gd name="T1" fmla="*/ 2147483647 h 792"/>
              <a:gd name="T2" fmla="*/ 2147483647 w 2373"/>
              <a:gd name="T3" fmla="*/ 2147483647 h 792"/>
              <a:gd name="T4" fmla="*/ 2147483647 w 2373"/>
              <a:gd name="T5" fmla="*/ 2147483647 h 792"/>
              <a:gd name="T6" fmla="*/ 2147483647 w 2373"/>
              <a:gd name="T7" fmla="*/ 2147483647 h 792"/>
              <a:gd name="T8" fmla="*/ 2147483647 w 2373"/>
              <a:gd name="T9" fmla="*/ 2147483647 h 792"/>
              <a:gd name="T10" fmla="*/ 2147483647 w 2373"/>
              <a:gd name="T11" fmla="*/ 2147483647 h 792"/>
              <a:gd name="T12" fmla="*/ 2147483647 w 2373"/>
              <a:gd name="T13" fmla="*/ 2147483647 h 792"/>
              <a:gd name="T14" fmla="*/ 2147483647 w 2373"/>
              <a:gd name="T15" fmla="*/ 2147483647 h 792"/>
              <a:gd name="T16" fmla="*/ 2147483647 w 2373"/>
              <a:gd name="T17" fmla="*/ 2147483647 h 792"/>
              <a:gd name="T18" fmla="*/ 2147483647 w 2373"/>
              <a:gd name="T19" fmla="*/ 2147483647 h 792"/>
              <a:gd name="T20" fmla="*/ 2147483647 w 2373"/>
              <a:gd name="T21" fmla="*/ 2147483647 h 792"/>
              <a:gd name="T22" fmla="*/ 2147483647 w 2373"/>
              <a:gd name="T23" fmla="*/ 2147483647 h 792"/>
              <a:gd name="T24" fmla="*/ 2147483647 w 2373"/>
              <a:gd name="T25" fmla="*/ 2147483647 h 792"/>
              <a:gd name="T26" fmla="*/ 2147483647 w 2373"/>
              <a:gd name="T27" fmla="*/ 2147483647 h 792"/>
              <a:gd name="T28" fmla="*/ 2147483647 w 2373"/>
              <a:gd name="T29" fmla="*/ 2147483647 h 792"/>
              <a:gd name="T30" fmla="*/ 2147483647 w 2373"/>
              <a:gd name="T31" fmla="*/ 2147483647 h 792"/>
              <a:gd name="T32" fmla="*/ 2147483647 w 2373"/>
              <a:gd name="T33" fmla="*/ 2147483647 h 792"/>
              <a:gd name="T34" fmla="*/ 2147483647 w 2373"/>
              <a:gd name="T35" fmla="*/ 2147483647 h 792"/>
              <a:gd name="T36" fmla="*/ 2147483647 w 2373"/>
              <a:gd name="T37" fmla="*/ 2147483647 h 792"/>
              <a:gd name="T38" fmla="*/ 2147483647 w 2373"/>
              <a:gd name="T39" fmla="*/ 0 h 792"/>
              <a:gd name="T40" fmla="*/ 2147483647 w 2373"/>
              <a:gd name="T41" fmla="*/ 0 h 792"/>
              <a:gd name="T42" fmla="*/ 2147483647 w 2373"/>
              <a:gd name="T43" fmla="*/ 0 h 792"/>
              <a:gd name="T44" fmla="*/ 2147483647 w 2373"/>
              <a:gd name="T45" fmla="*/ 0 h 792"/>
              <a:gd name="T46" fmla="*/ 2147483647 w 2373"/>
              <a:gd name="T47" fmla="*/ 0 h 792"/>
              <a:gd name="T48" fmla="*/ 2147483647 w 2373"/>
              <a:gd name="T49" fmla="*/ 2147483647 h 792"/>
              <a:gd name="T50" fmla="*/ 2147483647 w 2373"/>
              <a:gd name="T51" fmla="*/ 2147483647 h 792"/>
              <a:gd name="T52" fmla="*/ 2147483647 w 2373"/>
              <a:gd name="T53" fmla="*/ 2147483647 h 792"/>
              <a:gd name="T54" fmla="*/ 2147483647 w 2373"/>
              <a:gd name="T55" fmla="*/ 2147483647 h 792"/>
              <a:gd name="T56" fmla="*/ 2147483647 w 2373"/>
              <a:gd name="T57" fmla="*/ 2147483647 h 792"/>
              <a:gd name="T58" fmla="*/ 2147483647 w 2373"/>
              <a:gd name="T59" fmla="*/ 2147483647 h 792"/>
              <a:gd name="T60" fmla="*/ 2147483647 w 2373"/>
              <a:gd name="T61" fmla="*/ 2147483647 h 792"/>
              <a:gd name="T62" fmla="*/ 2147483647 w 2373"/>
              <a:gd name="T63" fmla="*/ 2147483647 h 792"/>
              <a:gd name="T64" fmla="*/ 2147483647 w 2373"/>
              <a:gd name="T65" fmla="*/ 2147483647 h 792"/>
              <a:gd name="T66" fmla="*/ 2147483647 w 2373"/>
              <a:gd name="T67" fmla="*/ 2147483647 h 792"/>
              <a:gd name="T68" fmla="*/ 2147483647 w 2373"/>
              <a:gd name="T69" fmla="*/ 2147483647 h 792"/>
              <a:gd name="T70" fmla="*/ 2147483647 w 2373"/>
              <a:gd name="T71" fmla="*/ 2147483647 h 792"/>
              <a:gd name="T72" fmla="*/ 2147483647 w 2373"/>
              <a:gd name="T73" fmla="*/ 2147483647 h 792"/>
              <a:gd name="T74" fmla="*/ 2147483647 w 2373"/>
              <a:gd name="T75" fmla="*/ 2147483647 h 792"/>
              <a:gd name="T76" fmla="*/ 2147483647 w 2373"/>
              <a:gd name="T77" fmla="*/ 2147483647 h 792"/>
              <a:gd name="T78" fmla="*/ 2147483647 w 2373"/>
              <a:gd name="T79" fmla="*/ 2147483647 h 792"/>
              <a:gd name="T80" fmla="*/ 2147483647 w 2373"/>
              <a:gd name="T81" fmla="*/ 2147483647 h 792"/>
              <a:gd name="T82" fmla="*/ 2147483647 w 2373"/>
              <a:gd name="T83" fmla="*/ 2147483647 h 792"/>
              <a:gd name="T84" fmla="*/ 2147483647 w 2373"/>
              <a:gd name="T85" fmla="*/ 2147483647 h 792"/>
              <a:gd name="T86" fmla="*/ 2147483647 w 2373"/>
              <a:gd name="T87" fmla="*/ 2147483647 h 792"/>
              <a:gd name="T88" fmla="*/ 2147483647 w 2373"/>
              <a:gd name="T89" fmla="*/ 2147483647 h 792"/>
              <a:gd name="T90" fmla="*/ 2147483647 w 2373"/>
              <a:gd name="T91" fmla="*/ 2147483647 h 792"/>
              <a:gd name="T92" fmla="*/ 2147483647 w 2373"/>
              <a:gd name="T93" fmla="*/ 2147483647 h 792"/>
              <a:gd name="T94" fmla="*/ 2147483647 w 2373"/>
              <a:gd name="T95" fmla="*/ 2147483647 h 792"/>
              <a:gd name="T96" fmla="*/ 2147483647 w 2373"/>
              <a:gd name="T97" fmla="*/ 2147483647 h 792"/>
              <a:gd name="T98" fmla="*/ 2147483647 w 2373"/>
              <a:gd name="T99" fmla="*/ 2147483647 h 792"/>
              <a:gd name="T100" fmla="*/ 2147483647 w 2373"/>
              <a:gd name="T101" fmla="*/ 2147483647 h 792"/>
              <a:gd name="T102" fmla="*/ 2147483647 w 2373"/>
              <a:gd name="T103" fmla="*/ 2147483647 h 792"/>
              <a:gd name="T104" fmla="*/ 2147483647 w 2373"/>
              <a:gd name="T105" fmla="*/ 2147483647 h 792"/>
              <a:gd name="T106" fmla="*/ 2147483647 w 2373"/>
              <a:gd name="T107" fmla="*/ 2147483647 h 792"/>
              <a:gd name="T108" fmla="*/ 2147483647 w 2373"/>
              <a:gd name="T109" fmla="*/ 2147483647 h 792"/>
              <a:gd name="T110" fmla="*/ 2147483647 w 2373"/>
              <a:gd name="T111" fmla="*/ 2147483647 h 792"/>
              <a:gd name="T112" fmla="*/ 2147483647 w 2373"/>
              <a:gd name="T113" fmla="*/ 2147483647 h 792"/>
              <a:gd name="T114" fmla="*/ 2147483647 w 2373"/>
              <a:gd name="T115" fmla="*/ 2147483647 h 792"/>
              <a:gd name="T116" fmla="*/ 2147483647 w 2373"/>
              <a:gd name="T117" fmla="*/ 2147483647 h 792"/>
              <a:gd name="T118" fmla="*/ 2147483647 w 2373"/>
              <a:gd name="T119" fmla="*/ 2147483647 h 792"/>
              <a:gd name="T120" fmla="*/ 2147483647 w 2373"/>
              <a:gd name="T121" fmla="*/ 2147483647 h 79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373"/>
              <a:gd name="T184" fmla="*/ 0 h 792"/>
              <a:gd name="T185" fmla="*/ 2373 w 2373"/>
              <a:gd name="T186" fmla="*/ 792 h 792"/>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373" h="792">
                <a:moveTo>
                  <a:pt x="2373" y="479"/>
                </a:moveTo>
                <a:lnTo>
                  <a:pt x="2338" y="467"/>
                </a:lnTo>
                <a:lnTo>
                  <a:pt x="2302" y="455"/>
                </a:lnTo>
                <a:lnTo>
                  <a:pt x="2272" y="443"/>
                </a:lnTo>
                <a:lnTo>
                  <a:pt x="2237" y="431"/>
                </a:lnTo>
                <a:lnTo>
                  <a:pt x="2207" y="419"/>
                </a:lnTo>
                <a:lnTo>
                  <a:pt x="2178" y="408"/>
                </a:lnTo>
                <a:lnTo>
                  <a:pt x="2148" y="396"/>
                </a:lnTo>
                <a:lnTo>
                  <a:pt x="2118" y="384"/>
                </a:lnTo>
                <a:lnTo>
                  <a:pt x="2089" y="372"/>
                </a:lnTo>
                <a:lnTo>
                  <a:pt x="2065" y="360"/>
                </a:lnTo>
                <a:lnTo>
                  <a:pt x="2035" y="348"/>
                </a:lnTo>
                <a:lnTo>
                  <a:pt x="2011" y="343"/>
                </a:lnTo>
                <a:lnTo>
                  <a:pt x="1982" y="331"/>
                </a:lnTo>
                <a:lnTo>
                  <a:pt x="1958" y="319"/>
                </a:lnTo>
                <a:lnTo>
                  <a:pt x="1934" y="307"/>
                </a:lnTo>
                <a:lnTo>
                  <a:pt x="1911" y="295"/>
                </a:lnTo>
                <a:lnTo>
                  <a:pt x="1887" y="289"/>
                </a:lnTo>
                <a:lnTo>
                  <a:pt x="1863" y="278"/>
                </a:lnTo>
                <a:lnTo>
                  <a:pt x="1845" y="266"/>
                </a:lnTo>
                <a:lnTo>
                  <a:pt x="1822" y="260"/>
                </a:lnTo>
                <a:lnTo>
                  <a:pt x="1804" y="248"/>
                </a:lnTo>
                <a:lnTo>
                  <a:pt x="1780" y="242"/>
                </a:lnTo>
                <a:lnTo>
                  <a:pt x="1762" y="230"/>
                </a:lnTo>
                <a:lnTo>
                  <a:pt x="1739" y="224"/>
                </a:lnTo>
                <a:lnTo>
                  <a:pt x="1721" y="212"/>
                </a:lnTo>
                <a:lnTo>
                  <a:pt x="1703" y="207"/>
                </a:lnTo>
                <a:lnTo>
                  <a:pt x="1685" y="195"/>
                </a:lnTo>
                <a:lnTo>
                  <a:pt x="1667" y="189"/>
                </a:lnTo>
                <a:lnTo>
                  <a:pt x="1650" y="183"/>
                </a:lnTo>
                <a:lnTo>
                  <a:pt x="1632" y="171"/>
                </a:lnTo>
                <a:lnTo>
                  <a:pt x="1614" y="165"/>
                </a:lnTo>
                <a:lnTo>
                  <a:pt x="1596" y="159"/>
                </a:lnTo>
                <a:lnTo>
                  <a:pt x="1584" y="153"/>
                </a:lnTo>
                <a:lnTo>
                  <a:pt x="1567" y="147"/>
                </a:lnTo>
                <a:lnTo>
                  <a:pt x="1549" y="141"/>
                </a:lnTo>
                <a:lnTo>
                  <a:pt x="1537" y="130"/>
                </a:lnTo>
                <a:lnTo>
                  <a:pt x="1519" y="124"/>
                </a:lnTo>
                <a:lnTo>
                  <a:pt x="1507" y="118"/>
                </a:lnTo>
                <a:lnTo>
                  <a:pt x="1489" y="112"/>
                </a:lnTo>
                <a:lnTo>
                  <a:pt x="1478" y="106"/>
                </a:lnTo>
                <a:lnTo>
                  <a:pt x="1466" y="106"/>
                </a:lnTo>
                <a:lnTo>
                  <a:pt x="1448" y="100"/>
                </a:lnTo>
                <a:lnTo>
                  <a:pt x="1436" y="94"/>
                </a:lnTo>
                <a:lnTo>
                  <a:pt x="1424" y="88"/>
                </a:lnTo>
                <a:lnTo>
                  <a:pt x="1412" y="82"/>
                </a:lnTo>
                <a:lnTo>
                  <a:pt x="1400" y="76"/>
                </a:lnTo>
                <a:lnTo>
                  <a:pt x="1383" y="76"/>
                </a:lnTo>
                <a:lnTo>
                  <a:pt x="1371" y="71"/>
                </a:lnTo>
                <a:lnTo>
                  <a:pt x="1359" y="65"/>
                </a:lnTo>
                <a:lnTo>
                  <a:pt x="1347" y="59"/>
                </a:lnTo>
                <a:lnTo>
                  <a:pt x="1335" y="59"/>
                </a:lnTo>
                <a:lnTo>
                  <a:pt x="1323" y="53"/>
                </a:lnTo>
                <a:lnTo>
                  <a:pt x="1317" y="53"/>
                </a:lnTo>
                <a:lnTo>
                  <a:pt x="1306" y="47"/>
                </a:lnTo>
                <a:lnTo>
                  <a:pt x="1294" y="41"/>
                </a:lnTo>
                <a:lnTo>
                  <a:pt x="1282" y="41"/>
                </a:lnTo>
                <a:lnTo>
                  <a:pt x="1270" y="35"/>
                </a:lnTo>
                <a:lnTo>
                  <a:pt x="1264" y="35"/>
                </a:lnTo>
                <a:lnTo>
                  <a:pt x="1252" y="29"/>
                </a:lnTo>
                <a:lnTo>
                  <a:pt x="1240" y="29"/>
                </a:lnTo>
                <a:lnTo>
                  <a:pt x="1228" y="29"/>
                </a:lnTo>
                <a:lnTo>
                  <a:pt x="1222" y="23"/>
                </a:lnTo>
                <a:lnTo>
                  <a:pt x="1211" y="23"/>
                </a:lnTo>
                <a:lnTo>
                  <a:pt x="1205" y="23"/>
                </a:lnTo>
                <a:lnTo>
                  <a:pt x="1193" y="17"/>
                </a:lnTo>
                <a:lnTo>
                  <a:pt x="1187" y="17"/>
                </a:lnTo>
                <a:lnTo>
                  <a:pt x="1175" y="17"/>
                </a:lnTo>
                <a:lnTo>
                  <a:pt x="1163" y="11"/>
                </a:lnTo>
                <a:lnTo>
                  <a:pt x="1157" y="11"/>
                </a:lnTo>
                <a:lnTo>
                  <a:pt x="1151" y="11"/>
                </a:lnTo>
                <a:lnTo>
                  <a:pt x="1139" y="11"/>
                </a:lnTo>
                <a:lnTo>
                  <a:pt x="1133" y="5"/>
                </a:lnTo>
                <a:lnTo>
                  <a:pt x="1122" y="5"/>
                </a:lnTo>
                <a:lnTo>
                  <a:pt x="1116" y="5"/>
                </a:lnTo>
                <a:lnTo>
                  <a:pt x="1110" y="5"/>
                </a:lnTo>
                <a:lnTo>
                  <a:pt x="1098" y="5"/>
                </a:lnTo>
                <a:lnTo>
                  <a:pt x="1092" y="5"/>
                </a:lnTo>
                <a:lnTo>
                  <a:pt x="1086" y="0"/>
                </a:lnTo>
                <a:lnTo>
                  <a:pt x="1074" y="0"/>
                </a:lnTo>
                <a:lnTo>
                  <a:pt x="1068" y="0"/>
                </a:lnTo>
                <a:lnTo>
                  <a:pt x="1062" y="0"/>
                </a:lnTo>
                <a:lnTo>
                  <a:pt x="1056" y="0"/>
                </a:lnTo>
                <a:lnTo>
                  <a:pt x="1045" y="0"/>
                </a:lnTo>
                <a:lnTo>
                  <a:pt x="1039" y="0"/>
                </a:lnTo>
                <a:lnTo>
                  <a:pt x="1033" y="0"/>
                </a:lnTo>
                <a:lnTo>
                  <a:pt x="1027" y="0"/>
                </a:lnTo>
                <a:lnTo>
                  <a:pt x="1021" y="0"/>
                </a:lnTo>
                <a:lnTo>
                  <a:pt x="1015" y="0"/>
                </a:lnTo>
                <a:lnTo>
                  <a:pt x="1009" y="0"/>
                </a:lnTo>
                <a:lnTo>
                  <a:pt x="997" y="0"/>
                </a:lnTo>
                <a:lnTo>
                  <a:pt x="991" y="0"/>
                </a:lnTo>
                <a:lnTo>
                  <a:pt x="985" y="0"/>
                </a:lnTo>
                <a:lnTo>
                  <a:pt x="979" y="0"/>
                </a:lnTo>
                <a:lnTo>
                  <a:pt x="973" y="0"/>
                </a:lnTo>
                <a:lnTo>
                  <a:pt x="967" y="0"/>
                </a:lnTo>
                <a:lnTo>
                  <a:pt x="961" y="5"/>
                </a:lnTo>
                <a:lnTo>
                  <a:pt x="956" y="5"/>
                </a:lnTo>
                <a:lnTo>
                  <a:pt x="950" y="5"/>
                </a:lnTo>
                <a:lnTo>
                  <a:pt x="944" y="5"/>
                </a:lnTo>
                <a:lnTo>
                  <a:pt x="938" y="5"/>
                </a:lnTo>
                <a:lnTo>
                  <a:pt x="932" y="5"/>
                </a:lnTo>
                <a:lnTo>
                  <a:pt x="926" y="5"/>
                </a:lnTo>
                <a:lnTo>
                  <a:pt x="920" y="5"/>
                </a:lnTo>
                <a:lnTo>
                  <a:pt x="914" y="11"/>
                </a:lnTo>
                <a:lnTo>
                  <a:pt x="908" y="11"/>
                </a:lnTo>
                <a:lnTo>
                  <a:pt x="902" y="11"/>
                </a:lnTo>
                <a:lnTo>
                  <a:pt x="896" y="11"/>
                </a:lnTo>
                <a:lnTo>
                  <a:pt x="890" y="11"/>
                </a:lnTo>
                <a:lnTo>
                  <a:pt x="884" y="17"/>
                </a:lnTo>
                <a:lnTo>
                  <a:pt x="878" y="17"/>
                </a:lnTo>
                <a:lnTo>
                  <a:pt x="872" y="17"/>
                </a:lnTo>
                <a:lnTo>
                  <a:pt x="867" y="17"/>
                </a:lnTo>
                <a:lnTo>
                  <a:pt x="867" y="23"/>
                </a:lnTo>
                <a:lnTo>
                  <a:pt x="861" y="23"/>
                </a:lnTo>
                <a:lnTo>
                  <a:pt x="855" y="23"/>
                </a:lnTo>
                <a:lnTo>
                  <a:pt x="849" y="23"/>
                </a:lnTo>
                <a:lnTo>
                  <a:pt x="843" y="23"/>
                </a:lnTo>
                <a:lnTo>
                  <a:pt x="843" y="29"/>
                </a:lnTo>
                <a:lnTo>
                  <a:pt x="837" y="29"/>
                </a:lnTo>
                <a:lnTo>
                  <a:pt x="831" y="29"/>
                </a:lnTo>
                <a:lnTo>
                  <a:pt x="825" y="29"/>
                </a:lnTo>
                <a:lnTo>
                  <a:pt x="819" y="35"/>
                </a:lnTo>
                <a:lnTo>
                  <a:pt x="813" y="35"/>
                </a:lnTo>
                <a:lnTo>
                  <a:pt x="807" y="41"/>
                </a:lnTo>
                <a:lnTo>
                  <a:pt x="801" y="41"/>
                </a:lnTo>
                <a:lnTo>
                  <a:pt x="795" y="41"/>
                </a:lnTo>
                <a:lnTo>
                  <a:pt x="789" y="47"/>
                </a:lnTo>
                <a:lnTo>
                  <a:pt x="783" y="47"/>
                </a:lnTo>
                <a:lnTo>
                  <a:pt x="778" y="53"/>
                </a:lnTo>
                <a:lnTo>
                  <a:pt x="772" y="53"/>
                </a:lnTo>
                <a:lnTo>
                  <a:pt x="766" y="53"/>
                </a:lnTo>
                <a:lnTo>
                  <a:pt x="766" y="59"/>
                </a:lnTo>
                <a:lnTo>
                  <a:pt x="760" y="59"/>
                </a:lnTo>
                <a:lnTo>
                  <a:pt x="754" y="59"/>
                </a:lnTo>
                <a:lnTo>
                  <a:pt x="754" y="65"/>
                </a:lnTo>
                <a:lnTo>
                  <a:pt x="748" y="65"/>
                </a:lnTo>
                <a:lnTo>
                  <a:pt x="742" y="71"/>
                </a:lnTo>
                <a:lnTo>
                  <a:pt x="736" y="71"/>
                </a:lnTo>
                <a:lnTo>
                  <a:pt x="730" y="76"/>
                </a:lnTo>
                <a:lnTo>
                  <a:pt x="724" y="76"/>
                </a:lnTo>
                <a:lnTo>
                  <a:pt x="718" y="82"/>
                </a:lnTo>
                <a:lnTo>
                  <a:pt x="712" y="82"/>
                </a:lnTo>
                <a:lnTo>
                  <a:pt x="706" y="88"/>
                </a:lnTo>
                <a:lnTo>
                  <a:pt x="700" y="88"/>
                </a:lnTo>
                <a:lnTo>
                  <a:pt x="694" y="94"/>
                </a:lnTo>
                <a:lnTo>
                  <a:pt x="689" y="94"/>
                </a:lnTo>
                <a:lnTo>
                  <a:pt x="689" y="100"/>
                </a:lnTo>
                <a:lnTo>
                  <a:pt x="683" y="100"/>
                </a:lnTo>
                <a:lnTo>
                  <a:pt x="683" y="106"/>
                </a:lnTo>
                <a:lnTo>
                  <a:pt x="677" y="106"/>
                </a:lnTo>
                <a:lnTo>
                  <a:pt x="671" y="112"/>
                </a:lnTo>
                <a:lnTo>
                  <a:pt x="665" y="112"/>
                </a:lnTo>
                <a:lnTo>
                  <a:pt x="665" y="118"/>
                </a:lnTo>
                <a:lnTo>
                  <a:pt x="659" y="118"/>
                </a:lnTo>
                <a:lnTo>
                  <a:pt x="653" y="124"/>
                </a:lnTo>
                <a:lnTo>
                  <a:pt x="647" y="124"/>
                </a:lnTo>
                <a:lnTo>
                  <a:pt x="647" y="130"/>
                </a:lnTo>
                <a:lnTo>
                  <a:pt x="641" y="130"/>
                </a:lnTo>
                <a:lnTo>
                  <a:pt x="635" y="136"/>
                </a:lnTo>
                <a:lnTo>
                  <a:pt x="629" y="136"/>
                </a:lnTo>
                <a:lnTo>
                  <a:pt x="629" y="141"/>
                </a:lnTo>
                <a:lnTo>
                  <a:pt x="623" y="141"/>
                </a:lnTo>
                <a:lnTo>
                  <a:pt x="623" y="147"/>
                </a:lnTo>
                <a:lnTo>
                  <a:pt x="617" y="147"/>
                </a:lnTo>
                <a:lnTo>
                  <a:pt x="611" y="153"/>
                </a:lnTo>
                <a:lnTo>
                  <a:pt x="606" y="159"/>
                </a:lnTo>
                <a:lnTo>
                  <a:pt x="600" y="159"/>
                </a:lnTo>
                <a:lnTo>
                  <a:pt x="600" y="165"/>
                </a:lnTo>
                <a:lnTo>
                  <a:pt x="594" y="165"/>
                </a:lnTo>
                <a:lnTo>
                  <a:pt x="594" y="171"/>
                </a:lnTo>
                <a:lnTo>
                  <a:pt x="588" y="171"/>
                </a:lnTo>
                <a:lnTo>
                  <a:pt x="588" y="177"/>
                </a:lnTo>
                <a:lnTo>
                  <a:pt x="582" y="177"/>
                </a:lnTo>
                <a:lnTo>
                  <a:pt x="576" y="183"/>
                </a:lnTo>
                <a:lnTo>
                  <a:pt x="570" y="189"/>
                </a:lnTo>
                <a:lnTo>
                  <a:pt x="564" y="195"/>
                </a:lnTo>
                <a:lnTo>
                  <a:pt x="558" y="195"/>
                </a:lnTo>
                <a:lnTo>
                  <a:pt x="558" y="201"/>
                </a:lnTo>
                <a:lnTo>
                  <a:pt x="552" y="201"/>
                </a:lnTo>
                <a:lnTo>
                  <a:pt x="552" y="207"/>
                </a:lnTo>
                <a:lnTo>
                  <a:pt x="546" y="207"/>
                </a:lnTo>
                <a:lnTo>
                  <a:pt x="546" y="212"/>
                </a:lnTo>
                <a:lnTo>
                  <a:pt x="540" y="212"/>
                </a:lnTo>
                <a:lnTo>
                  <a:pt x="540" y="218"/>
                </a:lnTo>
                <a:lnTo>
                  <a:pt x="534" y="218"/>
                </a:lnTo>
                <a:lnTo>
                  <a:pt x="534" y="224"/>
                </a:lnTo>
                <a:lnTo>
                  <a:pt x="528" y="224"/>
                </a:lnTo>
                <a:lnTo>
                  <a:pt x="528" y="230"/>
                </a:lnTo>
                <a:lnTo>
                  <a:pt x="522" y="230"/>
                </a:lnTo>
                <a:lnTo>
                  <a:pt x="522" y="236"/>
                </a:lnTo>
                <a:lnTo>
                  <a:pt x="517" y="236"/>
                </a:lnTo>
                <a:lnTo>
                  <a:pt x="517" y="242"/>
                </a:lnTo>
                <a:lnTo>
                  <a:pt x="511" y="242"/>
                </a:lnTo>
                <a:lnTo>
                  <a:pt x="511" y="248"/>
                </a:lnTo>
                <a:lnTo>
                  <a:pt x="505" y="248"/>
                </a:lnTo>
                <a:lnTo>
                  <a:pt x="505" y="254"/>
                </a:lnTo>
                <a:lnTo>
                  <a:pt x="499" y="254"/>
                </a:lnTo>
                <a:lnTo>
                  <a:pt x="499" y="260"/>
                </a:lnTo>
                <a:lnTo>
                  <a:pt x="493" y="260"/>
                </a:lnTo>
                <a:lnTo>
                  <a:pt x="493" y="266"/>
                </a:lnTo>
                <a:lnTo>
                  <a:pt x="487" y="266"/>
                </a:lnTo>
                <a:lnTo>
                  <a:pt x="487" y="272"/>
                </a:lnTo>
                <a:lnTo>
                  <a:pt x="481" y="272"/>
                </a:lnTo>
                <a:lnTo>
                  <a:pt x="481" y="278"/>
                </a:lnTo>
                <a:lnTo>
                  <a:pt x="475" y="278"/>
                </a:lnTo>
                <a:lnTo>
                  <a:pt x="475" y="283"/>
                </a:lnTo>
                <a:lnTo>
                  <a:pt x="469" y="289"/>
                </a:lnTo>
                <a:lnTo>
                  <a:pt x="463" y="295"/>
                </a:lnTo>
                <a:lnTo>
                  <a:pt x="463" y="301"/>
                </a:lnTo>
                <a:lnTo>
                  <a:pt x="457" y="301"/>
                </a:lnTo>
                <a:lnTo>
                  <a:pt x="457" y="307"/>
                </a:lnTo>
                <a:lnTo>
                  <a:pt x="451" y="307"/>
                </a:lnTo>
                <a:lnTo>
                  <a:pt x="451" y="313"/>
                </a:lnTo>
                <a:lnTo>
                  <a:pt x="445" y="313"/>
                </a:lnTo>
                <a:lnTo>
                  <a:pt x="445" y="319"/>
                </a:lnTo>
                <a:lnTo>
                  <a:pt x="439" y="319"/>
                </a:lnTo>
                <a:lnTo>
                  <a:pt x="439" y="325"/>
                </a:lnTo>
                <a:lnTo>
                  <a:pt x="433" y="325"/>
                </a:lnTo>
                <a:lnTo>
                  <a:pt x="433" y="331"/>
                </a:lnTo>
                <a:lnTo>
                  <a:pt x="428" y="331"/>
                </a:lnTo>
                <a:lnTo>
                  <a:pt x="428" y="337"/>
                </a:lnTo>
                <a:lnTo>
                  <a:pt x="422" y="343"/>
                </a:lnTo>
                <a:lnTo>
                  <a:pt x="422" y="348"/>
                </a:lnTo>
                <a:lnTo>
                  <a:pt x="416" y="348"/>
                </a:lnTo>
                <a:lnTo>
                  <a:pt x="416" y="354"/>
                </a:lnTo>
                <a:lnTo>
                  <a:pt x="410" y="354"/>
                </a:lnTo>
                <a:lnTo>
                  <a:pt x="410" y="360"/>
                </a:lnTo>
                <a:lnTo>
                  <a:pt x="404" y="360"/>
                </a:lnTo>
                <a:lnTo>
                  <a:pt x="404" y="366"/>
                </a:lnTo>
                <a:lnTo>
                  <a:pt x="398" y="366"/>
                </a:lnTo>
                <a:lnTo>
                  <a:pt x="398" y="372"/>
                </a:lnTo>
                <a:lnTo>
                  <a:pt x="392" y="372"/>
                </a:lnTo>
                <a:lnTo>
                  <a:pt x="392" y="378"/>
                </a:lnTo>
                <a:lnTo>
                  <a:pt x="392" y="384"/>
                </a:lnTo>
                <a:lnTo>
                  <a:pt x="386" y="384"/>
                </a:lnTo>
                <a:lnTo>
                  <a:pt x="380" y="396"/>
                </a:lnTo>
                <a:lnTo>
                  <a:pt x="279" y="526"/>
                </a:lnTo>
                <a:lnTo>
                  <a:pt x="220" y="603"/>
                </a:lnTo>
                <a:lnTo>
                  <a:pt x="178" y="650"/>
                </a:lnTo>
                <a:lnTo>
                  <a:pt x="161" y="668"/>
                </a:lnTo>
                <a:lnTo>
                  <a:pt x="137" y="697"/>
                </a:lnTo>
                <a:lnTo>
                  <a:pt x="95" y="739"/>
                </a:lnTo>
                <a:lnTo>
                  <a:pt x="24" y="786"/>
                </a:lnTo>
                <a:lnTo>
                  <a:pt x="0" y="792"/>
                </a:lnTo>
              </a:path>
            </a:pathLst>
          </a:custGeom>
          <a:noFill/>
          <a:ln w="7938"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533" name="Freeform 101"/>
          <p:cNvSpPr>
            <a:spLocks/>
          </p:cNvSpPr>
          <p:nvPr/>
        </p:nvSpPr>
        <p:spPr bwMode="auto">
          <a:xfrm>
            <a:off x="3454400" y="4976813"/>
            <a:ext cx="3767138" cy="1154112"/>
          </a:xfrm>
          <a:custGeom>
            <a:avLst/>
            <a:gdLst>
              <a:gd name="T0" fmla="*/ 2147483647 w 2373"/>
              <a:gd name="T1" fmla="*/ 2147483647 h 727"/>
              <a:gd name="T2" fmla="*/ 2147483647 w 2373"/>
              <a:gd name="T3" fmla="*/ 2147483647 h 727"/>
              <a:gd name="T4" fmla="*/ 2147483647 w 2373"/>
              <a:gd name="T5" fmla="*/ 2147483647 h 727"/>
              <a:gd name="T6" fmla="*/ 2147483647 w 2373"/>
              <a:gd name="T7" fmla="*/ 2147483647 h 727"/>
              <a:gd name="T8" fmla="*/ 2147483647 w 2373"/>
              <a:gd name="T9" fmla="*/ 2147483647 h 727"/>
              <a:gd name="T10" fmla="*/ 2147483647 w 2373"/>
              <a:gd name="T11" fmla="*/ 2147483647 h 727"/>
              <a:gd name="T12" fmla="*/ 2147483647 w 2373"/>
              <a:gd name="T13" fmla="*/ 2147483647 h 727"/>
              <a:gd name="T14" fmla="*/ 2147483647 w 2373"/>
              <a:gd name="T15" fmla="*/ 2147483647 h 727"/>
              <a:gd name="T16" fmla="*/ 2147483647 w 2373"/>
              <a:gd name="T17" fmla="*/ 2147483647 h 727"/>
              <a:gd name="T18" fmla="*/ 2147483647 w 2373"/>
              <a:gd name="T19" fmla="*/ 2147483647 h 727"/>
              <a:gd name="T20" fmla="*/ 2147483647 w 2373"/>
              <a:gd name="T21" fmla="*/ 2147483647 h 727"/>
              <a:gd name="T22" fmla="*/ 2147483647 w 2373"/>
              <a:gd name="T23" fmla="*/ 2147483647 h 727"/>
              <a:gd name="T24" fmla="*/ 2147483647 w 2373"/>
              <a:gd name="T25" fmla="*/ 2147483647 h 727"/>
              <a:gd name="T26" fmla="*/ 2147483647 w 2373"/>
              <a:gd name="T27" fmla="*/ 2147483647 h 727"/>
              <a:gd name="T28" fmla="*/ 2147483647 w 2373"/>
              <a:gd name="T29" fmla="*/ 2147483647 h 727"/>
              <a:gd name="T30" fmla="*/ 2147483647 w 2373"/>
              <a:gd name="T31" fmla="*/ 2147483647 h 727"/>
              <a:gd name="T32" fmla="*/ 2147483647 w 2373"/>
              <a:gd name="T33" fmla="*/ 2147483647 h 727"/>
              <a:gd name="T34" fmla="*/ 2147483647 w 2373"/>
              <a:gd name="T35" fmla="*/ 2147483647 h 727"/>
              <a:gd name="T36" fmla="*/ 2147483647 w 2373"/>
              <a:gd name="T37" fmla="*/ 2147483647 h 727"/>
              <a:gd name="T38" fmla="*/ 2147483647 w 2373"/>
              <a:gd name="T39" fmla="*/ 2147483647 h 727"/>
              <a:gd name="T40" fmla="*/ 2147483647 w 2373"/>
              <a:gd name="T41" fmla="*/ 2147483647 h 727"/>
              <a:gd name="T42" fmla="*/ 2147483647 w 2373"/>
              <a:gd name="T43" fmla="*/ 0 h 727"/>
              <a:gd name="T44" fmla="*/ 2147483647 w 2373"/>
              <a:gd name="T45" fmla="*/ 0 h 727"/>
              <a:gd name="T46" fmla="*/ 2147483647 w 2373"/>
              <a:gd name="T47" fmla="*/ 0 h 727"/>
              <a:gd name="T48" fmla="*/ 2147483647 w 2373"/>
              <a:gd name="T49" fmla="*/ 0 h 727"/>
              <a:gd name="T50" fmla="*/ 2147483647 w 2373"/>
              <a:gd name="T51" fmla="*/ 2147483647 h 727"/>
              <a:gd name="T52" fmla="*/ 2147483647 w 2373"/>
              <a:gd name="T53" fmla="*/ 2147483647 h 727"/>
              <a:gd name="T54" fmla="*/ 2147483647 w 2373"/>
              <a:gd name="T55" fmla="*/ 2147483647 h 727"/>
              <a:gd name="T56" fmla="*/ 2147483647 w 2373"/>
              <a:gd name="T57" fmla="*/ 2147483647 h 727"/>
              <a:gd name="T58" fmla="*/ 2147483647 w 2373"/>
              <a:gd name="T59" fmla="*/ 2147483647 h 727"/>
              <a:gd name="T60" fmla="*/ 2147483647 w 2373"/>
              <a:gd name="T61" fmla="*/ 2147483647 h 727"/>
              <a:gd name="T62" fmla="*/ 2147483647 w 2373"/>
              <a:gd name="T63" fmla="*/ 2147483647 h 727"/>
              <a:gd name="T64" fmla="*/ 2147483647 w 2373"/>
              <a:gd name="T65" fmla="*/ 2147483647 h 727"/>
              <a:gd name="T66" fmla="*/ 2147483647 w 2373"/>
              <a:gd name="T67" fmla="*/ 2147483647 h 727"/>
              <a:gd name="T68" fmla="*/ 2147483647 w 2373"/>
              <a:gd name="T69" fmla="*/ 2147483647 h 727"/>
              <a:gd name="T70" fmla="*/ 2147483647 w 2373"/>
              <a:gd name="T71" fmla="*/ 2147483647 h 727"/>
              <a:gd name="T72" fmla="*/ 2147483647 w 2373"/>
              <a:gd name="T73" fmla="*/ 2147483647 h 727"/>
              <a:gd name="T74" fmla="*/ 2147483647 w 2373"/>
              <a:gd name="T75" fmla="*/ 2147483647 h 727"/>
              <a:gd name="T76" fmla="*/ 2147483647 w 2373"/>
              <a:gd name="T77" fmla="*/ 2147483647 h 727"/>
              <a:gd name="T78" fmla="*/ 2147483647 w 2373"/>
              <a:gd name="T79" fmla="*/ 2147483647 h 727"/>
              <a:gd name="T80" fmla="*/ 2147483647 w 2373"/>
              <a:gd name="T81" fmla="*/ 2147483647 h 727"/>
              <a:gd name="T82" fmla="*/ 2147483647 w 2373"/>
              <a:gd name="T83" fmla="*/ 2147483647 h 727"/>
              <a:gd name="T84" fmla="*/ 2147483647 w 2373"/>
              <a:gd name="T85" fmla="*/ 2147483647 h 727"/>
              <a:gd name="T86" fmla="*/ 2147483647 w 2373"/>
              <a:gd name="T87" fmla="*/ 2147483647 h 727"/>
              <a:gd name="T88" fmla="*/ 2147483647 w 2373"/>
              <a:gd name="T89" fmla="*/ 2147483647 h 727"/>
              <a:gd name="T90" fmla="*/ 2147483647 w 2373"/>
              <a:gd name="T91" fmla="*/ 2147483647 h 727"/>
              <a:gd name="T92" fmla="*/ 2147483647 w 2373"/>
              <a:gd name="T93" fmla="*/ 2147483647 h 727"/>
              <a:gd name="T94" fmla="*/ 2147483647 w 2373"/>
              <a:gd name="T95" fmla="*/ 2147483647 h 727"/>
              <a:gd name="T96" fmla="*/ 2147483647 w 2373"/>
              <a:gd name="T97" fmla="*/ 2147483647 h 727"/>
              <a:gd name="T98" fmla="*/ 2147483647 w 2373"/>
              <a:gd name="T99" fmla="*/ 2147483647 h 727"/>
              <a:gd name="T100" fmla="*/ 2147483647 w 2373"/>
              <a:gd name="T101" fmla="*/ 2147483647 h 727"/>
              <a:gd name="T102" fmla="*/ 2147483647 w 2373"/>
              <a:gd name="T103" fmla="*/ 2147483647 h 727"/>
              <a:gd name="T104" fmla="*/ 2147483647 w 2373"/>
              <a:gd name="T105" fmla="*/ 2147483647 h 727"/>
              <a:gd name="T106" fmla="*/ 2147483647 w 2373"/>
              <a:gd name="T107" fmla="*/ 2147483647 h 727"/>
              <a:gd name="T108" fmla="*/ 2147483647 w 2373"/>
              <a:gd name="T109" fmla="*/ 2147483647 h 727"/>
              <a:gd name="T110" fmla="*/ 2147483647 w 2373"/>
              <a:gd name="T111" fmla="*/ 2147483647 h 727"/>
              <a:gd name="T112" fmla="*/ 2147483647 w 2373"/>
              <a:gd name="T113" fmla="*/ 2147483647 h 727"/>
              <a:gd name="T114" fmla="*/ 2147483647 w 2373"/>
              <a:gd name="T115" fmla="*/ 2147483647 h 727"/>
              <a:gd name="T116" fmla="*/ 2147483647 w 2373"/>
              <a:gd name="T117" fmla="*/ 2147483647 h 727"/>
              <a:gd name="T118" fmla="*/ 2147483647 w 2373"/>
              <a:gd name="T119" fmla="*/ 2147483647 h 727"/>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2373"/>
              <a:gd name="T181" fmla="*/ 0 h 727"/>
              <a:gd name="T182" fmla="*/ 2373 w 2373"/>
              <a:gd name="T183" fmla="*/ 727 h 727"/>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2373" h="727">
                <a:moveTo>
                  <a:pt x="2373" y="473"/>
                </a:moveTo>
                <a:lnTo>
                  <a:pt x="2338" y="461"/>
                </a:lnTo>
                <a:lnTo>
                  <a:pt x="2302" y="449"/>
                </a:lnTo>
                <a:lnTo>
                  <a:pt x="2272" y="443"/>
                </a:lnTo>
                <a:lnTo>
                  <a:pt x="2237" y="431"/>
                </a:lnTo>
                <a:lnTo>
                  <a:pt x="2207" y="419"/>
                </a:lnTo>
                <a:lnTo>
                  <a:pt x="2178" y="408"/>
                </a:lnTo>
                <a:lnTo>
                  <a:pt x="2148" y="396"/>
                </a:lnTo>
                <a:lnTo>
                  <a:pt x="2118" y="390"/>
                </a:lnTo>
                <a:lnTo>
                  <a:pt x="2089" y="378"/>
                </a:lnTo>
                <a:lnTo>
                  <a:pt x="2065" y="366"/>
                </a:lnTo>
                <a:lnTo>
                  <a:pt x="2035" y="354"/>
                </a:lnTo>
                <a:lnTo>
                  <a:pt x="2011" y="349"/>
                </a:lnTo>
                <a:lnTo>
                  <a:pt x="1982" y="337"/>
                </a:lnTo>
                <a:lnTo>
                  <a:pt x="1958" y="325"/>
                </a:lnTo>
                <a:lnTo>
                  <a:pt x="1934" y="319"/>
                </a:lnTo>
                <a:lnTo>
                  <a:pt x="1911" y="307"/>
                </a:lnTo>
                <a:lnTo>
                  <a:pt x="1887" y="295"/>
                </a:lnTo>
                <a:lnTo>
                  <a:pt x="1863" y="289"/>
                </a:lnTo>
                <a:lnTo>
                  <a:pt x="1845" y="278"/>
                </a:lnTo>
                <a:lnTo>
                  <a:pt x="1822" y="272"/>
                </a:lnTo>
                <a:lnTo>
                  <a:pt x="1804" y="260"/>
                </a:lnTo>
                <a:lnTo>
                  <a:pt x="1780" y="254"/>
                </a:lnTo>
                <a:lnTo>
                  <a:pt x="1762" y="242"/>
                </a:lnTo>
                <a:lnTo>
                  <a:pt x="1739" y="236"/>
                </a:lnTo>
                <a:lnTo>
                  <a:pt x="1721" y="230"/>
                </a:lnTo>
                <a:lnTo>
                  <a:pt x="1703" y="218"/>
                </a:lnTo>
                <a:lnTo>
                  <a:pt x="1685" y="213"/>
                </a:lnTo>
                <a:lnTo>
                  <a:pt x="1667" y="207"/>
                </a:lnTo>
                <a:lnTo>
                  <a:pt x="1650" y="195"/>
                </a:lnTo>
                <a:lnTo>
                  <a:pt x="1632" y="189"/>
                </a:lnTo>
                <a:lnTo>
                  <a:pt x="1614" y="183"/>
                </a:lnTo>
                <a:lnTo>
                  <a:pt x="1596" y="177"/>
                </a:lnTo>
                <a:lnTo>
                  <a:pt x="1584" y="165"/>
                </a:lnTo>
                <a:lnTo>
                  <a:pt x="1567" y="159"/>
                </a:lnTo>
                <a:lnTo>
                  <a:pt x="1549" y="153"/>
                </a:lnTo>
                <a:lnTo>
                  <a:pt x="1537" y="147"/>
                </a:lnTo>
                <a:lnTo>
                  <a:pt x="1519" y="142"/>
                </a:lnTo>
                <a:lnTo>
                  <a:pt x="1507" y="136"/>
                </a:lnTo>
                <a:lnTo>
                  <a:pt x="1489" y="130"/>
                </a:lnTo>
                <a:lnTo>
                  <a:pt x="1478" y="124"/>
                </a:lnTo>
                <a:lnTo>
                  <a:pt x="1466" y="118"/>
                </a:lnTo>
                <a:lnTo>
                  <a:pt x="1448" y="112"/>
                </a:lnTo>
                <a:lnTo>
                  <a:pt x="1436" y="106"/>
                </a:lnTo>
                <a:lnTo>
                  <a:pt x="1424" y="100"/>
                </a:lnTo>
                <a:lnTo>
                  <a:pt x="1412" y="100"/>
                </a:lnTo>
                <a:lnTo>
                  <a:pt x="1400" y="94"/>
                </a:lnTo>
                <a:lnTo>
                  <a:pt x="1383" y="88"/>
                </a:lnTo>
                <a:lnTo>
                  <a:pt x="1371" y="82"/>
                </a:lnTo>
                <a:lnTo>
                  <a:pt x="1359" y="82"/>
                </a:lnTo>
                <a:lnTo>
                  <a:pt x="1347" y="76"/>
                </a:lnTo>
                <a:lnTo>
                  <a:pt x="1335" y="71"/>
                </a:lnTo>
                <a:lnTo>
                  <a:pt x="1323" y="71"/>
                </a:lnTo>
                <a:lnTo>
                  <a:pt x="1317" y="65"/>
                </a:lnTo>
                <a:lnTo>
                  <a:pt x="1306" y="59"/>
                </a:lnTo>
                <a:lnTo>
                  <a:pt x="1294" y="59"/>
                </a:lnTo>
                <a:lnTo>
                  <a:pt x="1282" y="53"/>
                </a:lnTo>
                <a:lnTo>
                  <a:pt x="1270" y="53"/>
                </a:lnTo>
                <a:lnTo>
                  <a:pt x="1264" y="47"/>
                </a:lnTo>
                <a:lnTo>
                  <a:pt x="1252" y="41"/>
                </a:lnTo>
                <a:lnTo>
                  <a:pt x="1240" y="41"/>
                </a:lnTo>
                <a:lnTo>
                  <a:pt x="1228" y="41"/>
                </a:lnTo>
                <a:lnTo>
                  <a:pt x="1222" y="35"/>
                </a:lnTo>
                <a:lnTo>
                  <a:pt x="1211" y="35"/>
                </a:lnTo>
                <a:lnTo>
                  <a:pt x="1205" y="29"/>
                </a:lnTo>
                <a:lnTo>
                  <a:pt x="1193" y="29"/>
                </a:lnTo>
                <a:lnTo>
                  <a:pt x="1187" y="23"/>
                </a:lnTo>
                <a:lnTo>
                  <a:pt x="1175" y="23"/>
                </a:lnTo>
                <a:lnTo>
                  <a:pt x="1163" y="23"/>
                </a:lnTo>
                <a:lnTo>
                  <a:pt x="1157" y="17"/>
                </a:lnTo>
                <a:lnTo>
                  <a:pt x="1151" y="17"/>
                </a:lnTo>
                <a:lnTo>
                  <a:pt x="1139" y="17"/>
                </a:lnTo>
                <a:lnTo>
                  <a:pt x="1133" y="17"/>
                </a:lnTo>
                <a:lnTo>
                  <a:pt x="1122" y="11"/>
                </a:lnTo>
                <a:lnTo>
                  <a:pt x="1116" y="11"/>
                </a:lnTo>
                <a:lnTo>
                  <a:pt x="1110" y="11"/>
                </a:lnTo>
                <a:lnTo>
                  <a:pt x="1098" y="11"/>
                </a:lnTo>
                <a:lnTo>
                  <a:pt x="1092" y="6"/>
                </a:lnTo>
                <a:lnTo>
                  <a:pt x="1086" y="6"/>
                </a:lnTo>
                <a:lnTo>
                  <a:pt x="1074" y="6"/>
                </a:lnTo>
                <a:lnTo>
                  <a:pt x="1068" y="6"/>
                </a:lnTo>
                <a:lnTo>
                  <a:pt x="1062" y="6"/>
                </a:lnTo>
                <a:lnTo>
                  <a:pt x="1056" y="6"/>
                </a:lnTo>
                <a:lnTo>
                  <a:pt x="1045" y="6"/>
                </a:lnTo>
                <a:lnTo>
                  <a:pt x="1039" y="0"/>
                </a:lnTo>
                <a:lnTo>
                  <a:pt x="1033" y="0"/>
                </a:lnTo>
                <a:lnTo>
                  <a:pt x="1027" y="0"/>
                </a:lnTo>
                <a:lnTo>
                  <a:pt x="1021" y="0"/>
                </a:lnTo>
                <a:lnTo>
                  <a:pt x="1015" y="0"/>
                </a:lnTo>
                <a:lnTo>
                  <a:pt x="1009" y="0"/>
                </a:lnTo>
                <a:lnTo>
                  <a:pt x="997" y="0"/>
                </a:lnTo>
                <a:lnTo>
                  <a:pt x="991" y="0"/>
                </a:lnTo>
                <a:lnTo>
                  <a:pt x="985" y="0"/>
                </a:lnTo>
                <a:lnTo>
                  <a:pt x="979" y="0"/>
                </a:lnTo>
                <a:lnTo>
                  <a:pt x="973" y="0"/>
                </a:lnTo>
                <a:lnTo>
                  <a:pt x="967" y="0"/>
                </a:lnTo>
                <a:lnTo>
                  <a:pt x="961" y="0"/>
                </a:lnTo>
                <a:lnTo>
                  <a:pt x="956" y="0"/>
                </a:lnTo>
                <a:lnTo>
                  <a:pt x="950" y="0"/>
                </a:lnTo>
                <a:lnTo>
                  <a:pt x="944" y="0"/>
                </a:lnTo>
                <a:lnTo>
                  <a:pt x="938" y="0"/>
                </a:lnTo>
                <a:lnTo>
                  <a:pt x="932" y="0"/>
                </a:lnTo>
                <a:lnTo>
                  <a:pt x="926" y="0"/>
                </a:lnTo>
                <a:lnTo>
                  <a:pt x="920" y="6"/>
                </a:lnTo>
                <a:lnTo>
                  <a:pt x="914" y="6"/>
                </a:lnTo>
                <a:lnTo>
                  <a:pt x="908" y="6"/>
                </a:lnTo>
                <a:lnTo>
                  <a:pt x="902" y="6"/>
                </a:lnTo>
                <a:lnTo>
                  <a:pt x="896" y="6"/>
                </a:lnTo>
                <a:lnTo>
                  <a:pt x="890" y="6"/>
                </a:lnTo>
                <a:lnTo>
                  <a:pt x="884" y="6"/>
                </a:lnTo>
                <a:lnTo>
                  <a:pt x="878" y="6"/>
                </a:lnTo>
                <a:lnTo>
                  <a:pt x="872" y="11"/>
                </a:lnTo>
                <a:lnTo>
                  <a:pt x="867" y="11"/>
                </a:lnTo>
                <a:lnTo>
                  <a:pt x="861" y="11"/>
                </a:lnTo>
                <a:lnTo>
                  <a:pt x="855" y="11"/>
                </a:lnTo>
                <a:lnTo>
                  <a:pt x="849" y="11"/>
                </a:lnTo>
                <a:lnTo>
                  <a:pt x="843" y="17"/>
                </a:lnTo>
                <a:lnTo>
                  <a:pt x="837" y="17"/>
                </a:lnTo>
                <a:lnTo>
                  <a:pt x="831" y="17"/>
                </a:lnTo>
                <a:lnTo>
                  <a:pt x="825" y="17"/>
                </a:lnTo>
                <a:lnTo>
                  <a:pt x="819" y="17"/>
                </a:lnTo>
                <a:lnTo>
                  <a:pt x="819" y="23"/>
                </a:lnTo>
                <a:lnTo>
                  <a:pt x="813" y="23"/>
                </a:lnTo>
                <a:lnTo>
                  <a:pt x="807" y="23"/>
                </a:lnTo>
                <a:lnTo>
                  <a:pt x="801" y="29"/>
                </a:lnTo>
                <a:lnTo>
                  <a:pt x="795" y="29"/>
                </a:lnTo>
                <a:lnTo>
                  <a:pt x="789" y="29"/>
                </a:lnTo>
                <a:lnTo>
                  <a:pt x="783" y="29"/>
                </a:lnTo>
                <a:lnTo>
                  <a:pt x="778" y="35"/>
                </a:lnTo>
                <a:lnTo>
                  <a:pt x="772" y="35"/>
                </a:lnTo>
                <a:lnTo>
                  <a:pt x="766" y="35"/>
                </a:lnTo>
                <a:lnTo>
                  <a:pt x="766" y="41"/>
                </a:lnTo>
                <a:lnTo>
                  <a:pt x="760" y="41"/>
                </a:lnTo>
                <a:lnTo>
                  <a:pt x="754" y="41"/>
                </a:lnTo>
                <a:lnTo>
                  <a:pt x="748" y="47"/>
                </a:lnTo>
                <a:lnTo>
                  <a:pt x="742" y="47"/>
                </a:lnTo>
                <a:lnTo>
                  <a:pt x="736" y="47"/>
                </a:lnTo>
                <a:lnTo>
                  <a:pt x="736" y="53"/>
                </a:lnTo>
                <a:lnTo>
                  <a:pt x="730" y="53"/>
                </a:lnTo>
                <a:lnTo>
                  <a:pt x="724" y="53"/>
                </a:lnTo>
                <a:lnTo>
                  <a:pt x="724" y="59"/>
                </a:lnTo>
                <a:lnTo>
                  <a:pt x="718" y="59"/>
                </a:lnTo>
                <a:lnTo>
                  <a:pt x="712" y="59"/>
                </a:lnTo>
                <a:lnTo>
                  <a:pt x="712" y="65"/>
                </a:lnTo>
                <a:lnTo>
                  <a:pt x="706" y="65"/>
                </a:lnTo>
                <a:lnTo>
                  <a:pt x="700" y="65"/>
                </a:lnTo>
                <a:lnTo>
                  <a:pt x="694" y="71"/>
                </a:lnTo>
                <a:lnTo>
                  <a:pt x="689" y="71"/>
                </a:lnTo>
                <a:lnTo>
                  <a:pt x="689" y="76"/>
                </a:lnTo>
                <a:lnTo>
                  <a:pt x="683" y="76"/>
                </a:lnTo>
                <a:lnTo>
                  <a:pt x="677" y="76"/>
                </a:lnTo>
                <a:lnTo>
                  <a:pt x="677" y="82"/>
                </a:lnTo>
                <a:lnTo>
                  <a:pt x="671" y="82"/>
                </a:lnTo>
                <a:lnTo>
                  <a:pt x="665" y="88"/>
                </a:lnTo>
                <a:lnTo>
                  <a:pt x="659" y="88"/>
                </a:lnTo>
                <a:lnTo>
                  <a:pt x="659" y="94"/>
                </a:lnTo>
                <a:lnTo>
                  <a:pt x="653" y="94"/>
                </a:lnTo>
                <a:lnTo>
                  <a:pt x="647" y="94"/>
                </a:lnTo>
                <a:lnTo>
                  <a:pt x="647" y="100"/>
                </a:lnTo>
                <a:lnTo>
                  <a:pt x="641" y="100"/>
                </a:lnTo>
                <a:lnTo>
                  <a:pt x="635" y="106"/>
                </a:lnTo>
                <a:lnTo>
                  <a:pt x="629" y="106"/>
                </a:lnTo>
                <a:lnTo>
                  <a:pt x="629" y="112"/>
                </a:lnTo>
                <a:lnTo>
                  <a:pt x="623" y="112"/>
                </a:lnTo>
                <a:lnTo>
                  <a:pt x="617" y="118"/>
                </a:lnTo>
                <a:lnTo>
                  <a:pt x="611" y="118"/>
                </a:lnTo>
                <a:lnTo>
                  <a:pt x="611" y="124"/>
                </a:lnTo>
                <a:lnTo>
                  <a:pt x="606" y="124"/>
                </a:lnTo>
                <a:lnTo>
                  <a:pt x="606" y="130"/>
                </a:lnTo>
                <a:lnTo>
                  <a:pt x="600" y="130"/>
                </a:lnTo>
                <a:lnTo>
                  <a:pt x="594" y="136"/>
                </a:lnTo>
                <a:lnTo>
                  <a:pt x="588" y="136"/>
                </a:lnTo>
                <a:lnTo>
                  <a:pt x="588" y="142"/>
                </a:lnTo>
                <a:lnTo>
                  <a:pt x="582" y="142"/>
                </a:lnTo>
                <a:lnTo>
                  <a:pt x="582" y="147"/>
                </a:lnTo>
                <a:lnTo>
                  <a:pt x="576" y="147"/>
                </a:lnTo>
                <a:lnTo>
                  <a:pt x="570" y="153"/>
                </a:lnTo>
                <a:lnTo>
                  <a:pt x="564" y="159"/>
                </a:lnTo>
                <a:lnTo>
                  <a:pt x="558" y="159"/>
                </a:lnTo>
                <a:lnTo>
                  <a:pt x="558" y="165"/>
                </a:lnTo>
                <a:lnTo>
                  <a:pt x="552" y="165"/>
                </a:lnTo>
                <a:lnTo>
                  <a:pt x="552" y="171"/>
                </a:lnTo>
                <a:lnTo>
                  <a:pt x="546" y="171"/>
                </a:lnTo>
                <a:lnTo>
                  <a:pt x="546" y="177"/>
                </a:lnTo>
                <a:lnTo>
                  <a:pt x="540" y="177"/>
                </a:lnTo>
                <a:lnTo>
                  <a:pt x="534" y="183"/>
                </a:lnTo>
                <a:lnTo>
                  <a:pt x="528" y="189"/>
                </a:lnTo>
                <a:lnTo>
                  <a:pt x="522" y="189"/>
                </a:lnTo>
                <a:lnTo>
                  <a:pt x="522" y="195"/>
                </a:lnTo>
                <a:lnTo>
                  <a:pt x="517" y="195"/>
                </a:lnTo>
                <a:lnTo>
                  <a:pt x="517" y="201"/>
                </a:lnTo>
                <a:lnTo>
                  <a:pt x="511" y="201"/>
                </a:lnTo>
                <a:lnTo>
                  <a:pt x="511" y="207"/>
                </a:lnTo>
                <a:lnTo>
                  <a:pt x="505" y="207"/>
                </a:lnTo>
                <a:lnTo>
                  <a:pt x="505" y="213"/>
                </a:lnTo>
                <a:lnTo>
                  <a:pt x="499" y="213"/>
                </a:lnTo>
                <a:lnTo>
                  <a:pt x="499" y="218"/>
                </a:lnTo>
                <a:lnTo>
                  <a:pt x="493" y="218"/>
                </a:lnTo>
                <a:lnTo>
                  <a:pt x="493" y="224"/>
                </a:lnTo>
                <a:lnTo>
                  <a:pt x="487" y="224"/>
                </a:lnTo>
                <a:lnTo>
                  <a:pt x="487" y="230"/>
                </a:lnTo>
                <a:lnTo>
                  <a:pt x="481" y="230"/>
                </a:lnTo>
                <a:lnTo>
                  <a:pt x="481" y="236"/>
                </a:lnTo>
                <a:lnTo>
                  <a:pt x="475" y="236"/>
                </a:lnTo>
                <a:lnTo>
                  <a:pt x="475" y="242"/>
                </a:lnTo>
                <a:lnTo>
                  <a:pt x="469" y="242"/>
                </a:lnTo>
                <a:lnTo>
                  <a:pt x="469" y="248"/>
                </a:lnTo>
                <a:lnTo>
                  <a:pt x="463" y="248"/>
                </a:lnTo>
                <a:lnTo>
                  <a:pt x="463" y="254"/>
                </a:lnTo>
                <a:lnTo>
                  <a:pt x="457" y="254"/>
                </a:lnTo>
                <a:lnTo>
                  <a:pt x="457" y="260"/>
                </a:lnTo>
                <a:lnTo>
                  <a:pt x="451" y="260"/>
                </a:lnTo>
                <a:lnTo>
                  <a:pt x="451" y="266"/>
                </a:lnTo>
                <a:lnTo>
                  <a:pt x="445" y="266"/>
                </a:lnTo>
                <a:lnTo>
                  <a:pt x="445" y="272"/>
                </a:lnTo>
                <a:lnTo>
                  <a:pt x="439" y="272"/>
                </a:lnTo>
                <a:lnTo>
                  <a:pt x="439" y="278"/>
                </a:lnTo>
                <a:lnTo>
                  <a:pt x="433" y="278"/>
                </a:lnTo>
                <a:lnTo>
                  <a:pt x="433" y="283"/>
                </a:lnTo>
                <a:lnTo>
                  <a:pt x="428" y="283"/>
                </a:lnTo>
                <a:lnTo>
                  <a:pt x="428" y="289"/>
                </a:lnTo>
                <a:lnTo>
                  <a:pt x="422" y="289"/>
                </a:lnTo>
                <a:lnTo>
                  <a:pt x="422" y="295"/>
                </a:lnTo>
                <a:lnTo>
                  <a:pt x="416" y="301"/>
                </a:lnTo>
                <a:lnTo>
                  <a:pt x="410" y="307"/>
                </a:lnTo>
                <a:lnTo>
                  <a:pt x="410" y="313"/>
                </a:lnTo>
                <a:lnTo>
                  <a:pt x="404" y="313"/>
                </a:lnTo>
                <a:lnTo>
                  <a:pt x="404" y="319"/>
                </a:lnTo>
                <a:lnTo>
                  <a:pt x="398" y="319"/>
                </a:lnTo>
                <a:lnTo>
                  <a:pt x="398" y="325"/>
                </a:lnTo>
                <a:lnTo>
                  <a:pt x="392" y="325"/>
                </a:lnTo>
                <a:lnTo>
                  <a:pt x="392" y="331"/>
                </a:lnTo>
                <a:lnTo>
                  <a:pt x="386" y="331"/>
                </a:lnTo>
                <a:lnTo>
                  <a:pt x="380" y="343"/>
                </a:lnTo>
                <a:lnTo>
                  <a:pt x="279" y="467"/>
                </a:lnTo>
                <a:lnTo>
                  <a:pt x="220" y="538"/>
                </a:lnTo>
                <a:lnTo>
                  <a:pt x="178" y="585"/>
                </a:lnTo>
                <a:lnTo>
                  <a:pt x="161" y="603"/>
                </a:lnTo>
                <a:lnTo>
                  <a:pt x="137" y="632"/>
                </a:lnTo>
                <a:lnTo>
                  <a:pt x="95" y="674"/>
                </a:lnTo>
                <a:lnTo>
                  <a:pt x="24" y="721"/>
                </a:lnTo>
                <a:lnTo>
                  <a:pt x="0" y="727"/>
                </a:lnTo>
              </a:path>
            </a:pathLst>
          </a:custGeom>
          <a:noFill/>
          <a:ln w="7938"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534" name="Freeform 102"/>
          <p:cNvSpPr>
            <a:spLocks/>
          </p:cNvSpPr>
          <p:nvPr/>
        </p:nvSpPr>
        <p:spPr bwMode="auto">
          <a:xfrm>
            <a:off x="3454400" y="5070475"/>
            <a:ext cx="3767138" cy="1060450"/>
          </a:xfrm>
          <a:custGeom>
            <a:avLst/>
            <a:gdLst>
              <a:gd name="T0" fmla="*/ 2147483647 w 2373"/>
              <a:gd name="T1" fmla="*/ 2147483647 h 668"/>
              <a:gd name="T2" fmla="*/ 2147483647 w 2373"/>
              <a:gd name="T3" fmla="*/ 2147483647 h 668"/>
              <a:gd name="T4" fmla="*/ 2147483647 w 2373"/>
              <a:gd name="T5" fmla="*/ 2147483647 h 668"/>
              <a:gd name="T6" fmla="*/ 2147483647 w 2373"/>
              <a:gd name="T7" fmla="*/ 2147483647 h 668"/>
              <a:gd name="T8" fmla="*/ 2147483647 w 2373"/>
              <a:gd name="T9" fmla="*/ 2147483647 h 668"/>
              <a:gd name="T10" fmla="*/ 2147483647 w 2373"/>
              <a:gd name="T11" fmla="*/ 2147483647 h 668"/>
              <a:gd name="T12" fmla="*/ 2147483647 w 2373"/>
              <a:gd name="T13" fmla="*/ 2147483647 h 668"/>
              <a:gd name="T14" fmla="*/ 2147483647 w 2373"/>
              <a:gd name="T15" fmla="*/ 2147483647 h 668"/>
              <a:gd name="T16" fmla="*/ 2147483647 w 2373"/>
              <a:gd name="T17" fmla="*/ 2147483647 h 668"/>
              <a:gd name="T18" fmla="*/ 2147483647 w 2373"/>
              <a:gd name="T19" fmla="*/ 2147483647 h 668"/>
              <a:gd name="T20" fmla="*/ 2147483647 w 2373"/>
              <a:gd name="T21" fmla="*/ 2147483647 h 668"/>
              <a:gd name="T22" fmla="*/ 2147483647 w 2373"/>
              <a:gd name="T23" fmla="*/ 2147483647 h 668"/>
              <a:gd name="T24" fmla="*/ 2147483647 w 2373"/>
              <a:gd name="T25" fmla="*/ 2147483647 h 668"/>
              <a:gd name="T26" fmla="*/ 2147483647 w 2373"/>
              <a:gd name="T27" fmla="*/ 2147483647 h 668"/>
              <a:gd name="T28" fmla="*/ 2147483647 w 2373"/>
              <a:gd name="T29" fmla="*/ 2147483647 h 668"/>
              <a:gd name="T30" fmla="*/ 2147483647 w 2373"/>
              <a:gd name="T31" fmla="*/ 2147483647 h 668"/>
              <a:gd name="T32" fmla="*/ 2147483647 w 2373"/>
              <a:gd name="T33" fmla="*/ 2147483647 h 668"/>
              <a:gd name="T34" fmla="*/ 2147483647 w 2373"/>
              <a:gd name="T35" fmla="*/ 2147483647 h 668"/>
              <a:gd name="T36" fmla="*/ 2147483647 w 2373"/>
              <a:gd name="T37" fmla="*/ 2147483647 h 668"/>
              <a:gd name="T38" fmla="*/ 2147483647 w 2373"/>
              <a:gd name="T39" fmla="*/ 2147483647 h 668"/>
              <a:gd name="T40" fmla="*/ 2147483647 w 2373"/>
              <a:gd name="T41" fmla="*/ 2147483647 h 668"/>
              <a:gd name="T42" fmla="*/ 2147483647 w 2373"/>
              <a:gd name="T43" fmla="*/ 2147483647 h 668"/>
              <a:gd name="T44" fmla="*/ 2147483647 w 2373"/>
              <a:gd name="T45" fmla="*/ 0 h 668"/>
              <a:gd name="T46" fmla="*/ 2147483647 w 2373"/>
              <a:gd name="T47" fmla="*/ 0 h 668"/>
              <a:gd name="T48" fmla="*/ 2147483647 w 2373"/>
              <a:gd name="T49" fmla="*/ 0 h 668"/>
              <a:gd name="T50" fmla="*/ 2147483647 w 2373"/>
              <a:gd name="T51" fmla="*/ 0 h 668"/>
              <a:gd name="T52" fmla="*/ 2147483647 w 2373"/>
              <a:gd name="T53" fmla="*/ 0 h 668"/>
              <a:gd name="T54" fmla="*/ 2147483647 w 2373"/>
              <a:gd name="T55" fmla="*/ 0 h 668"/>
              <a:gd name="T56" fmla="*/ 2147483647 w 2373"/>
              <a:gd name="T57" fmla="*/ 2147483647 h 668"/>
              <a:gd name="T58" fmla="*/ 2147483647 w 2373"/>
              <a:gd name="T59" fmla="*/ 2147483647 h 668"/>
              <a:gd name="T60" fmla="*/ 2147483647 w 2373"/>
              <a:gd name="T61" fmla="*/ 2147483647 h 668"/>
              <a:gd name="T62" fmla="*/ 2147483647 w 2373"/>
              <a:gd name="T63" fmla="*/ 2147483647 h 668"/>
              <a:gd name="T64" fmla="*/ 2147483647 w 2373"/>
              <a:gd name="T65" fmla="*/ 2147483647 h 668"/>
              <a:gd name="T66" fmla="*/ 2147483647 w 2373"/>
              <a:gd name="T67" fmla="*/ 2147483647 h 668"/>
              <a:gd name="T68" fmla="*/ 2147483647 w 2373"/>
              <a:gd name="T69" fmla="*/ 2147483647 h 668"/>
              <a:gd name="T70" fmla="*/ 2147483647 w 2373"/>
              <a:gd name="T71" fmla="*/ 2147483647 h 668"/>
              <a:gd name="T72" fmla="*/ 2147483647 w 2373"/>
              <a:gd name="T73" fmla="*/ 2147483647 h 668"/>
              <a:gd name="T74" fmla="*/ 2147483647 w 2373"/>
              <a:gd name="T75" fmla="*/ 2147483647 h 668"/>
              <a:gd name="T76" fmla="*/ 2147483647 w 2373"/>
              <a:gd name="T77" fmla="*/ 2147483647 h 668"/>
              <a:gd name="T78" fmla="*/ 2147483647 w 2373"/>
              <a:gd name="T79" fmla="*/ 2147483647 h 668"/>
              <a:gd name="T80" fmla="*/ 2147483647 w 2373"/>
              <a:gd name="T81" fmla="*/ 2147483647 h 668"/>
              <a:gd name="T82" fmla="*/ 2147483647 w 2373"/>
              <a:gd name="T83" fmla="*/ 2147483647 h 668"/>
              <a:gd name="T84" fmla="*/ 2147483647 w 2373"/>
              <a:gd name="T85" fmla="*/ 2147483647 h 668"/>
              <a:gd name="T86" fmla="*/ 2147483647 w 2373"/>
              <a:gd name="T87" fmla="*/ 2147483647 h 668"/>
              <a:gd name="T88" fmla="*/ 2147483647 w 2373"/>
              <a:gd name="T89" fmla="*/ 2147483647 h 668"/>
              <a:gd name="T90" fmla="*/ 2147483647 w 2373"/>
              <a:gd name="T91" fmla="*/ 2147483647 h 668"/>
              <a:gd name="T92" fmla="*/ 2147483647 w 2373"/>
              <a:gd name="T93" fmla="*/ 2147483647 h 668"/>
              <a:gd name="T94" fmla="*/ 2147483647 w 2373"/>
              <a:gd name="T95" fmla="*/ 2147483647 h 668"/>
              <a:gd name="T96" fmla="*/ 2147483647 w 2373"/>
              <a:gd name="T97" fmla="*/ 2147483647 h 668"/>
              <a:gd name="T98" fmla="*/ 2147483647 w 2373"/>
              <a:gd name="T99" fmla="*/ 2147483647 h 668"/>
              <a:gd name="T100" fmla="*/ 2147483647 w 2373"/>
              <a:gd name="T101" fmla="*/ 2147483647 h 668"/>
              <a:gd name="T102" fmla="*/ 2147483647 w 2373"/>
              <a:gd name="T103" fmla="*/ 2147483647 h 668"/>
              <a:gd name="T104" fmla="*/ 2147483647 w 2373"/>
              <a:gd name="T105" fmla="*/ 2147483647 h 668"/>
              <a:gd name="T106" fmla="*/ 2147483647 w 2373"/>
              <a:gd name="T107" fmla="*/ 2147483647 h 668"/>
              <a:gd name="T108" fmla="*/ 2147483647 w 2373"/>
              <a:gd name="T109" fmla="*/ 2147483647 h 668"/>
              <a:gd name="T110" fmla="*/ 2147483647 w 2373"/>
              <a:gd name="T111" fmla="*/ 2147483647 h 668"/>
              <a:gd name="T112" fmla="*/ 2147483647 w 2373"/>
              <a:gd name="T113" fmla="*/ 2147483647 h 668"/>
              <a:gd name="T114" fmla="*/ 2147483647 w 2373"/>
              <a:gd name="T115" fmla="*/ 2147483647 h 668"/>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2373"/>
              <a:gd name="T175" fmla="*/ 0 h 668"/>
              <a:gd name="T176" fmla="*/ 2373 w 2373"/>
              <a:gd name="T177" fmla="*/ 668 h 668"/>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2373" h="668">
                <a:moveTo>
                  <a:pt x="2373" y="461"/>
                </a:moveTo>
                <a:lnTo>
                  <a:pt x="2338" y="449"/>
                </a:lnTo>
                <a:lnTo>
                  <a:pt x="2302" y="443"/>
                </a:lnTo>
                <a:lnTo>
                  <a:pt x="2272" y="431"/>
                </a:lnTo>
                <a:lnTo>
                  <a:pt x="2237" y="420"/>
                </a:lnTo>
                <a:lnTo>
                  <a:pt x="2207" y="414"/>
                </a:lnTo>
                <a:lnTo>
                  <a:pt x="2178" y="402"/>
                </a:lnTo>
                <a:lnTo>
                  <a:pt x="2148" y="396"/>
                </a:lnTo>
                <a:lnTo>
                  <a:pt x="2118" y="384"/>
                </a:lnTo>
                <a:lnTo>
                  <a:pt x="2089" y="372"/>
                </a:lnTo>
                <a:lnTo>
                  <a:pt x="2065" y="366"/>
                </a:lnTo>
                <a:lnTo>
                  <a:pt x="2035" y="355"/>
                </a:lnTo>
                <a:lnTo>
                  <a:pt x="2011" y="349"/>
                </a:lnTo>
                <a:lnTo>
                  <a:pt x="1982" y="337"/>
                </a:lnTo>
                <a:lnTo>
                  <a:pt x="1958" y="331"/>
                </a:lnTo>
                <a:lnTo>
                  <a:pt x="1934" y="319"/>
                </a:lnTo>
                <a:lnTo>
                  <a:pt x="1911" y="313"/>
                </a:lnTo>
                <a:lnTo>
                  <a:pt x="1887" y="301"/>
                </a:lnTo>
                <a:lnTo>
                  <a:pt x="1863" y="295"/>
                </a:lnTo>
                <a:lnTo>
                  <a:pt x="1845" y="284"/>
                </a:lnTo>
                <a:lnTo>
                  <a:pt x="1822" y="278"/>
                </a:lnTo>
                <a:lnTo>
                  <a:pt x="1804" y="266"/>
                </a:lnTo>
                <a:lnTo>
                  <a:pt x="1780" y="260"/>
                </a:lnTo>
                <a:lnTo>
                  <a:pt x="1762" y="254"/>
                </a:lnTo>
                <a:lnTo>
                  <a:pt x="1739" y="242"/>
                </a:lnTo>
                <a:lnTo>
                  <a:pt x="1721" y="236"/>
                </a:lnTo>
                <a:lnTo>
                  <a:pt x="1703" y="230"/>
                </a:lnTo>
                <a:lnTo>
                  <a:pt x="1685" y="219"/>
                </a:lnTo>
                <a:lnTo>
                  <a:pt x="1667" y="213"/>
                </a:lnTo>
                <a:lnTo>
                  <a:pt x="1650" y="207"/>
                </a:lnTo>
                <a:lnTo>
                  <a:pt x="1632" y="201"/>
                </a:lnTo>
                <a:lnTo>
                  <a:pt x="1614" y="195"/>
                </a:lnTo>
                <a:lnTo>
                  <a:pt x="1596" y="183"/>
                </a:lnTo>
                <a:lnTo>
                  <a:pt x="1584" y="177"/>
                </a:lnTo>
                <a:lnTo>
                  <a:pt x="1567" y="171"/>
                </a:lnTo>
                <a:lnTo>
                  <a:pt x="1549" y="165"/>
                </a:lnTo>
                <a:lnTo>
                  <a:pt x="1537" y="159"/>
                </a:lnTo>
                <a:lnTo>
                  <a:pt x="1519" y="154"/>
                </a:lnTo>
                <a:lnTo>
                  <a:pt x="1507" y="148"/>
                </a:lnTo>
                <a:lnTo>
                  <a:pt x="1489" y="142"/>
                </a:lnTo>
                <a:lnTo>
                  <a:pt x="1478" y="136"/>
                </a:lnTo>
                <a:lnTo>
                  <a:pt x="1466" y="130"/>
                </a:lnTo>
                <a:lnTo>
                  <a:pt x="1448" y="124"/>
                </a:lnTo>
                <a:lnTo>
                  <a:pt x="1436" y="118"/>
                </a:lnTo>
                <a:lnTo>
                  <a:pt x="1424" y="118"/>
                </a:lnTo>
                <a:lnTo>
                  <a:pt x="1412" y="112"/>
                </a:lnTo>
                <a:lnTo>
                  <a:pt x="1400" y="106"/>
                </a:lnTo>
                <a:lnTo>
                  <a:pt x="1383" y="100"/>
                </a:lnTo>
                <a:lnTo>
                  <a:pt x="1371" y="94"/>
                </a:lnTo>
                <a:lnTo>
                  <a:pt x="1359" y="94"/>
                </a:lnTo>
                <a:lnTo>
                  <a:pt x="1347" y="88"/>
                </a:lnTo>
                <a:lnTo>
                  <a:pt x="1335" y="83"/>
                </a:lnTo>
                <a:lnTo>
                  <a:pt x="1323" y="77"/>
                </a:lnTo>
                <a:lnTo>
                  <a:pt x="1317" y="77"/>
                </a:lnTo>
                <a:lnTo>
                  <a:pt x="1306" y="71"/>
                </a:lnTo>
                <a:lnTo>
                  <a:pt x="1294" y="71"/>
                </a:lnTo>
                <a:lnTo>
                  <a:pt x="1282" y="65"/>
                </a:lnTo>
                <a:lnTo>
                  <a:pt x="1270" y="59"/>
                </a:lnTo>
                <a:lnTo>
                  <a:pt x="1264" y="59"/>
                </a:lnTo>
                <a:lnTo>
                  <a:pt x="1252" y="53"/>
                </a:lnTo>
                <a:lnTo>
                  <a:pt x="1240" y="53"/>
                </a:lnTo>
                <a:lnTo>
                  <a:pt x="1228" y="47"/>
                </a:lnTo>
                <a:lnTo>
                  <a:pt x="1222" y="47"/>
                </a:lnTo>
                <a:lnTo>
                  <a:pt x="1211" y="41"/>
                </a:lnTo>
                <a:lnTo>
                  <a:pt x="1205" y="41"/>
                </a:lnTo>
                <a:lnTo>
                  <a:pt x="1193" y="35"/>
                </a:lnTo>
                <a:lnTo>
                  <a:pt x="1187" y="35"/>
                </a:lnTo>
                <a:lnTo>
                  <a:pt x="1175" y="29"/>
                </a:lnTo>
                <a:lnTo>
                  <a:pt x="1163" y="29"/>
                </a:lnTo>
                <a:lnTo>
                  <a:pt x="1157" y="29"/>
                </a:lnTo>
                <a:lnTo>
                  <a:pt x="1151" y="23"/>
                </a:lnTo>
                <a:lnTo>
                  <a:pt x="1139" y="23"/>
                </a:lnTo>
                <a:lnTo>
                  <a:pt x="1133" y="23"/>
                </a:lnTo>
                <a:lnTo>
                  <a:pt x="1122" y="17"/>
                </a:lnTo>
                <a:lnTo>
                  <a:pt x="1116" y="17"/>
                </a:lnTo>
                <a:lnTo>
                  <a:pt x="1110" y="17"/>
                </a:lnTo>
                <a:lnTo>
                  <a:pt x="1098" y="17"/>
                </a:lnTo>
                <a:lnTo>
                  <a:pt x="1092" y="12"/>
                </a:lnTo>
                <a:lnTo>
                  <a:pt x="1086" y="12"/>
                </a:lnTo>
                <a:lnTo>
                  <a:pt x="1074" y="12"/>
                </a:lnTo>
                <a:lnTo>
                  <a:pt x="1068" y="12"/>
                </a:lnTo>
                <a:lnTo>
                  <a:pt x="1062" y="6"/>
                </a:lnTo>
                <a:lnTo>
                  <a:pt x="1056" y="6"/>
                </a:lnTo>
                <a:lnTo>
                  <a:pt x="1045" y="6"/>
                </a:lnTo>
                <a:lnTo>
                  <a:pt x="1039" y="6"/>
                </a:lnTo>
                <a:lnTo>
                  <a:pt x="1033" y="6"/>
                </a:lnTo>
                <a:lnTo>
                  <a:pt x="1027" y="6"/>
                </a:lnTo>
                <a:lnTo>
                  <a:pt x="1021" y="6"/>
                </a:lnTo>
                <a:lnTo>
                  <a:pt x="1015" y="0"/>
                </a:lnTo>
                <a:lnTo>
                  <a:pt x="1009" y="0"/>
                </a:lnTo>
                <a:lnTo>
                  <a:pt x="997" y="0"/>
                </a:lnTo>
                <a:lnTo>
                  <a:pt x="991" y="0"/>
                </a:lnTo>
                <a:lnTo>
                  <a:pt x="985" y="0"/>
                </a:lnTo>
                <a:lnTo>
                  <a:pt x="979" y="0"/>
                </a:lnTo>
                <a:lnTo>
                  <a:pt x="973" y="0"/>
                </a:lnTo>
                <a:lnTo>
                  <a:pt x="967" y="0"/>
                </a:lnTo>
                <a:lnTo>
                  <a:pt x="961" y="0"/>
                </a:lnTo>
                <a:lnTo>
                  <a:pt x="956" y="0"/>
                </a:lnTo>
                <a:lnTo>
                  <a:pt x="950" y="0"/>
                </a:lnTo>
                <a:lnTo>
                  <a:pt x="944" y="0"/>
                </a:lnTo>
                <a:lnTo>
                  <a:pt x="938" y="0"/>
                </a:lnTo>
                <a:lnTo>
                  <a:pt x="932" y="0"/>
                </a:lnTo>
                <a:lnTo>
                  <a:pt x="926" y="0"/>
                </a:lnTo>
                <a:lnTo>
                  <a:pt x="920" y="0"/>
                </a:lnTo>
                <a:lnTo>
                  <a:pt x="914" y="0"/>
                </a:lnTo>
                <a:lnTo>
                  <a:pt x="908" y="0"/>
                </a:lnTo>
                <a:lnTo>
                  <a:pt x="902" y="0"/>
                </a:lnTo>
                <a:lnTo>
                  <a:pt x="896" y="0"/>
                </a:lnTo>
                <a:lnTo>
                  <a:pt x="890" y="0"/>
                </a:lnTo>
                <a:lnTo>
                  <a:pt x="884" y="0"/>
                </a:lnTo>
                <a:lnTo>
                  <a:pt x="878" y="0"/>
                </a:lnTo>
                <a:lnTo>
                  <a:pt x="872" y="0"/>
                </a:lnTo>
                <a:lnTo>
                  <a:pt x="867" y="0"/>
                </a:lnTo>
                <a:lnTo>
                  <a:pt x="867" y="6"/>
                </a:lnTo>
                <a:lnTo>
                  <a:pt x="861" y="6"/>
                </a:lnTo>
                <a:lnTo>
                  <a:pt x="855" y="6"/>
                </a:lnTo>
                <a:lnTo>
                  <a:pt x="849" y="6"/>
                </a:lnTo>
                <a:lnTo>
                  <a:pt x="843" y="6"/>
                </a:lnTo>
                <a:lnTo>
                  <a:pt x="837" y="6"/>
                </a:lnTo>
                <a:lnTo>
                  <a:pt x="831" y="6"/>
                </a:lnTo>
                <a:lnTo>
                  <a:pt x="825" y="6"/>
                </a:lnTo>
                <a:lnTo>
                  <a:pt x="819" y="12"/>
                </a:lnTo>
                <a:lnTo>
                  <a:pt x="813" y="12"/>
                </a:lnTo>
                <a:lnTo>
                  <a:pt x="807" y="12"/>
                </a:lnTo>
                <a:lnTo>
                  <a:pt x="801" y="12"/>
                </a:lnTo>
                <a:lnTo>
                  <a:pt x="795" y="17"/>
                </a:lnTo>
                <a:lnTo>
                  <a:pt x="789" y="17"/>
                </a:lnTo>
                <a:lnTo>
                  <a:pt x="783" y="17"/>
                </a:lnTo>
                <a:lnTo>
                  <a:pt x="778" y="17"/>
                </a:lnTo>
                <a:lnTo>
                  <a:pt x="772" y="23"/>
                </a:lnTo>
                <a:lnTo>
                  <a:pt x="766" y="23"/>
                </a:lnTo>
                <a:lnTo>
                  <a:pt x="760" y="23"/>
                </a:lnTo>
                <a:lnTo>
                  <a:pt x="754" y="23"/>
                </a:lnTo>
                <a:lnTo>
                  <a:pt x="754" y="29"/>
                </a:lnTo>
                <a:lnTo>
                  <a:pt x="748" y="29"/>
                </a:lnTo>
                <a:lnTo>
                  <a:pt x="742" y="29"/>
                </a:lnTo>
                <a:lnTo>
                  <a:pt x="736" y="35"/>
                </a:lnTo>
                <a:lnTo>
                  <a:pt x="730" y="35"/>
                </a:lnTo>
                <a:lnTo>
                  <a:pt x="724" y="35"/>
                </a:lnTo>
                <a:lnTo>
                  <a:pt x="718" y="41"/>
                </a:lnTo>
                <a:lnTo>
                  <a:pt x="712" y="41"/>
                </a:lnTo>
                <a:lnTo>
                  <a:pt x="706" y="47"/>
                </a:lnTo>
                <a:lnTo>
                  <a:pt x="700" y="47"/>
                </a:lnTo>
                <a:lnTo>
                  <a:pt x="694" y="47"/>
                </a:lnTo>
                <a:lnTo>
                  <a:pt x="689" y="53"/>
                </a:lnTo>
                <a:lnTo>
                  <a:pt x="683" y="53"/>
                </a:lnTo>
                <a:lnTo>
                  <a:pt x="677" y="59"/>
                </a:lnTo>
                <a:lnTo>
                  <a:pt x="671" y="59"/>
                </a:lnTo>
                <a:lnTo>
                  <a:pt x="665" y="65"/>
                </a:lnTo>
                <a:lnTo>
                  <a:pt x="659" y="65"/>
                </a:lnTo>
                <a:lnTo>
                  <a:pt x="653" y="71"/>
                </a:lnTo>
                <a:lnTo>
                  <a:pt x="647" y="71"/>
                </a:lnTo>
                <a:lnTo>
                  <a:pt x="647" y="77"/>
                </a:lnTo>
                <a:lnTo>
                  <a:pt x="641" y="77"/>
                </a:lnTo>
                <a:lnTo>
                  <a:pt x="635" y="77"/>
                </a:lnTo>
                <a:lnTo>
                  <a:pt x="635" y="83"/>
                </a:lnTo>
                <a:lnTo>
                  <a:pt x="629" y="83"/>
                </a:lnTo>
                <a:lnTo>
                  <a:pt x="623" y="88"/>
                </a:lnTo>
                <a:lnTo>
                  <a:pt x="617" y="88"/>
                </a:lnTo>
                <a:lnTo>
                  <a:pt x="611" y="94"/>
                </a:lnTo>
                <a:lnTo>
                  <a:pt x="606" y="94"/>
                </a:lnTo>
                <a:lnTo>
                  <a:pt x="606" y="100"/>
                </a:lnTo>
                <a:lnTo>
                  <a:pt x="600" y="100"/>
                </a:lnTo>
                <a:lnTo>
                  <a:pt x="600" y="106"/>
                </a:lnTo>
                <a:lnTo>
                  <a:pt x="594" y="106"/>
                </a:lnTo>
                <a:lnTo>
                  <a:pt x="588" y="106"/>
                </a:lnTo>
                <a:lnTo>
                  <a:pt x="588" y="112"/>
                </a:lnTo>
                <a:lnTo>
                  <a:pt x="582" y="112"/>
                </a:lnTo>
                <a:lnTo>
                  <a:pt x="576" y="118"/>
                </a:lnTo>
                <a:lnTo>
                  <a:pt x="570" y="118"/>
                </a:lnTo>
                <a:lnTo>
                  <a:pt x="570" y="124"/>
                </a:lnTo>
                <a:lnTo>
                  <a:pt x="564" y="124"/>
                </a:lnTo>
                <a:lnTo>
                  <a:pt x="558" y="130"/>
                </a:lnTo>
                <a:lnTo>
                  <a:pt x="552" y="136"/>
                </a:lnTo>
                <a:lnTo>
                  <a:pt x="546" y="136"/>
                </a:lnTo>
                <a:lnTo>
                  <a:pt x="546" y="142"/>
                </a:lnTo>
                <a:lnTo>
                  <a:pt x="540" y="142"/>
                </a:lnTo>
                <a:lnTo>
                  <a:pt x="540" y="148"/>
                </a:lnTo>
                <a:lnTo>
                  <a:pt x="534" y="148"/>
                </a:lnTo>
                <a:lnTo>
                  <a:pt x="528" y="154"/>
                </a:lnTo>
                <a:lnTo>
                  <a:pt x="522" y="154"/>
                </a:lnTo>
                <a:lnTo>
                  <a:pt x="522" y="159"/>
                </a:lnTo>
                <a:lnTo>
                  <a:pt x="517" y="159"/>
                </a:lnTo>
                <a:lnTo>
                  <a:pt x="517" y="165"/>
                </a:lnTo>
                <a:lnTo>
                  <a:pt x="511" y="165"/>
                </a:lnTo>
                <a:lnTo>
                  <a:pt x="511" y="171"/>
                </a:lnTo>
                <a:lnTo>
                  <a:pt x="505" y="171"/>
                </a:lnTo>
                <a:lnTo>
                  <a:pt x="505" y="177"/>
                </a:lnTo>
                <a:lnTo>
                  <a:pt x="499" y="177"/>
                </a:lnTo>
                <a:lnTo>
                  <a:pt x="499" y="183"/>
                </a:lnTo>
                <a:lnTo>
                  <a:pt x="493" y="183"/>
                </a:lnTo>
                <a:lnTo>
                  <a:pt x="487" y="189"/>
                </a:lnTo>
                <a:lnTo>
                  <a:pt x="481" y="189"/>
                </a:lnTo>
                <a:lnTo>
                  <a:pt x="481" y="195"/>
                </a:lnTo>
                <a:lnTo>
                  <a:pt x="475" y="195"/>
                </a:lnTo>
                <a:lnTo>
                  <a:pt x="475" y="201"/>
                </a:lnTo>
                <a:lnTo>
                  <a:pt x="469" y="201"/>
                </a:lnTo>
                <a:lnTo>
                  <a:pt x="469" y="207"/>
                </a:lnTo>
                <a:lnTo>
                  <a:pt x="463" y="207"/>
                </a:lnTo>
                <a:lnTo>
                  <a:pt x="463" y="213"/>
                </a:lnTo>
                <a:lnTo>
                  <a:pt x="457" y="213"/>
                </a:lnTo>
                <a:lnTo>
                  <a:pt x="457" y="219"/>
                </a:lnTo>
                <a:lnTo>
                  <a:pt x="451" y="219"/>
                </a:lnTo>
                <a:lnTo>
                  <a:pt x="451" y="224"/>
                </a:lnTo>
                <a:lnTo>
                  <a:pt x="445" y="224"/>
                </a:lnTo>
                <a:lnTo>
                  <a:pt x="445" y="230"/>
                </a:lnTo>
                <a:lnTo>
                  <a:pt x="439" y="230"/>
                </a:lnTo>
                <a:lnTo>
                  <a:pt x="439" y="236"/>
                </a:lnTo>
                <a:lnTo>
                  <a:pt x="433" y="236"/>
                </a:lnTo>
                <a:lnTo>
                  <a:pt x="433" y="242"/>
                </a:lnTo>
                <a:lnTo>
                  <a:pt x="428" y="242"/>
                </a:lnTo>
                <a:lnTo>
                  <a:pt x="428" y="248"/>
                </a:lnTo>
                <a:lnTo>
                  <a:pt x="422" y="248"/>
                </a:lnTo>
                <a:lnTo>
                  <a:pt x="422" y="254"/>
                </a:lnTo>
                <a:lnTo>
                  <a:pt x="416" y="254"/>
                </a:lnTo>
                <a:lnTo>
                  <a:pt x="416" y="260"/>
                </a:lnTo>
                <a:lnTo>
                  <a:pt x="410" y="260"/>
                </a:lnTo>
                <a:lnTo>
                  <a:pt x="410" y="266"/>
                </a:lnTo>
                <a:lnTo>
                  <a:pt x="404" y="266"/>
                </a:lnTo>
                <a:lnTo>
                  <a:pt x="404" y="272"/>
                </a:lnTo>
                <a:lnTo>
                  <a:pt x="398" y="272"/>
                </a:lnTo>
                <a:lnTo>
                  <a:pt x="398" y="278"/>
                </a:lnTo>
                <a:lnTo>
                  <a:pt x="392" y="278"/>
                </a:lnTo>
                <a:lnTo>
                  <a:pt x="392" y="284"/>
                </a:lnTo>
                <a:lnTo>
                  <a:pt x="386" y="284"/>
                </a:lnTo>
                <a:lnTo>
                  <a:pt x="380" y="295"/>
                </a:lnTo>
                <a:lnTo>
                  <a:pt x="279" y="414"/>
                </a:lnTo>
                <a:lnTo>
                  <a:pt x="220" y="485"/>
                </a:lnTo>
                <a:lnTo>
                  <a:pt x="178" y="532"/>
                </a:lnTo>
                <a:lnTo>
                  <a:pt x="161" y="550"/>
                </a:lnTo>
                <a:lnTo>
                  <a:pt x="137" y="573"/>
                </a:lnTo>
                <a:lnTo>
                  <a:pt x="95" y="615"/>
                </a:lnTo>
                <a:lnTo>
                  <a:pt x="24" y="662"/>
                </a:lnTo>
                <a:lnTo>
                  <a:pt x="0" y="668"/>
                </a:lnTo>
              </a:path>
            </a:pathLst>
          </a:custGeom>
          <a:noFill/>
          <a:ln w="7938"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535" name="Freeform 103"/>
          <p:cNvSpPr>
            <a:spLocks/>
          </p:cNvSpPr>
          <p:nvPr/>
        </p:nvSpPr>
        <p:spPr bwMode="auto">
          <a:xfrm>
            <a:off x="3454400" y="5145088"/>
            <a:ext cx="3767138" cy="985837"/>
          </a:xfrm>
          <a:custGeom>
            <a:avLst/>
            <a:gdLst>
              <a:gd name="T0" fmla="*/ 2147483647 w 2373"/>
              <a:gd name="T1" fmla="*/ 2147483647 h 621"/>
              <a:gd name="T2" fmla="*/ 2147483647 w 2373"/>
              <a:gd name="T3" fmla="*/ 2147483647 h 621"/>
              <a:gd name="T4" fmla="*/ 2147483647 w 2373"/>
              <a:gd name="T5" fmla="*/ 2147483647 h 621"/>
              <a:gd name="T6" fmla="*/ 2147483647 w 2373"/>
              <a:gd name="T7" fmla="*/ 2147483647 h 621"/>
              <a:gd name="T8" fmla="*/ 2147483647 w 2373"/>
              <a:gd name="T9" fmla="*/ 2147483647 h 621"/>
              <a:gd name="T10" fmla="*/ 2147483647 w 2373"/>
              <a:gd name="T11" fmla="*/ 2147483647 h 621"/>
              <a:gd name="T12" fmla="*/ 2147483647 w 2373"/>
              <a:gd name="T13" fmla="*/ 2147483647 h 621"/>
              <a:gd name="T14" fmla="*/ 2147483647 w 2373"/>
              <a:gd name="T15" fmla="*/ 2147483647 h 621"/>
              <a:gd name="T16" fmla="*/ 2147483647 w 2373"/>
              <a:gd name="T17" fmla="*/ 2147483647 h 621"/>
              <a:gd name="T18" fmla="*/ 2147483647 w 2373"/>
              <a:gd name="T19" fmla="*/ 2147483647 h 621"/>
              <a:gd name="T20" fmla="*/ 2147483647 w 2373"/>
              <a:gd name="T21" fmla="*/ 2147483647 h 621"/>
              <a:gd name="T22" fmla="*/ 2147483647 w 2373"/>
              <a:gd name="T23" fmla="*/ 2147483647 h 621"/>
              <a:gd name="T24" fmla="*/ 2147483647 w 2373"/>
              <a:gd name="T25" fmla="*/ 2147483647 h 621"/>
              <a:gd name="T26" fmla="*/ 2147483647 w 2373"/>
              <a:gd name="T27" fmla="*/ 2147483647 h 621"/>
              <a:gd name="T28" fmla="*/ 2147483647 w 2373"/>
              <a:gd name="T29" fmla="*/ 2147483647 h 621"/>
              <a:gd name="T30" fmla="*/ 2147483647 w 2373"/>
              <a:gd name="T31" fmla="*/ 2147483647 h 621"/>
              <a:gd name="T32" fmla="*/ 2147483647 w 2373"/>
              <a:gd name="T33" fmla="*/ 2147483647 h 621"/>
              <a:gd name="T34" fmla="*/ 2147483647 w 2373"/>
              <a:gd name="T35" fmla="*/ 2147483647 h 621"/>
              <a:gd name="T36" fmla="*/ 2147483647 w 2373"/>
              <a:gd name="T37" fmla="*/ 2147483647 h 621"/>
              <a:gd name="T38" fmla="*/ 2147483647 w 2373"/>
              <a:gd name="T39" fmla="*/ 2147483647 h 621"/>
              <a:gd name="T40" fmla="*/ 2147483647 w 2373"/>
              <a:gd name="T41" fmla="*/ 2147483647 h 621"/>
              <a:gd name="T42" fmla="*/ 2147483647 w 2373"/>
              <a:gd name="T43" fmla="*/ 2147483647 h 621"/>
              <a:gd name="T44" fmla="*/ 2147483647 w 2373"/>
              <a:gd name="T45" fmla="*/ 2147483647 h 621"/>
              <a:gd name="T46" fmla="*/ 2147483647 w 2373"/>
              <a:gd name="T47" fmla="*/ 2147483647 h 621"/>
              <a:gd name="T48" fmla="*/ 2147483647 w 2373"/>
              <a:gd name="T49" fmla="*/ 2147483647 h 621"/>
              <a:gd name="T50" fmla="*/ 2147483647 w 2373"/>
              <a:gd name="T51" fmla="*/ 0 h 621"/>
              <a:gd name="T52" fmla="*/ 2147483647 w 2373"/>
              <a:gd name="T53" fmla="*/ 0 h 621"/>
              <a:gd name="T54" fmla="*/ 2147483647 w 2373"/>
              <a:gd name="T55" fmla="*/ 2147483647 h 621"/>
              <a:gd name="T56" fmla="*/ 2147483647 w 2373"/>
              <a:gd name="T57" fmla="*/ 2147483647 h 621"/>
              <a:gd name="T58" fmla="*/ 2147483647 w 2373"/>
              <a:gd name="T59" fmla="*/ 2147483647 h 621"/>
              <a:gd name="T60" fmla="*/ 2147483647 w 2373"/>
              <a:gd name="T61" fmla="*/ 2147483647 h 621"/>
              <a:gd name="T62" fmla="*/ 2147483647 w 2373"/>
              <a:gd name="T63" fmla="*/ 2147483647 h 621"/>
              <a:gd name="T64" fmla="*/ 2147483647 w 2373"/>
              <a:gd name="T65" fmla="*/ 2147483647 h 621"/>
              <a:gd name="T66" fmla="*/ 2147483647 w 2373"/>
              <a:gd name="T67" fmla="*/ 2147483647 h 621"/>
              <a:gd name="T68" fmla="*/ 2147483647 w 2373"/>
              <a:gd name="T69" fmla="*/ 2147483647 h 621"/>
              <a:gd name="T70" fmla="*/ 2147483647 w 2373"/>
              <a:gd name="T71" fmla="*/ 2147483647 h 621"/>
              <a:gd name="T72" fmla="*/ 2147483647 w 2373"/>
              <a:gd name="T73" fmla="*/ 2147483647 h 621"/>
              <a:gd name="T74" fmla="*/ 2147483647 w 2373"/>
              <a:gd name="T75" fmla="*/ 2147483647 h 621"/>
              <a:gd name="T76" fmla="*/ 2147483647 w 2373"/>
              <a:gd name="T77" fmla="*/ 2147483647 h 621"/>
              <a:gd name="T78" fmla="*/ 2147483647 w 2373"/>
              <a:gd name="T79" fmla="*/ 2147483647 h 621"/>
              <a:gd name="T80" fmla="*/ 2147483647 w 2373"/>
              <a:gd name="T81" fmla="*/ 2147483647 h 621"/>
              <a:gd name="T82" fmla="*/ 2147483647 w 2373"/>
              <a:gd name="T83" fmla="*/ 2147483647 h 621"/>
              <a:gd name="T84" fmla="*/ 2147483647 w 2373"/>
              <a:gd name="T85" fmla="*/ 2147483647 h 621"/>
              <a:gd name="T86" fmla="*/ 2147483647 w 2373"/>
              <a:gd name="T87" fmla="*/ 2147483647 h 621"/>
              <a:gd name="T88" fmla="*/ 2147483647 w 2373"/>
              <a:gd name="T89" fmla="*/ 2147483647 h 621"/>
              <a:gd name="T90" fmla="*/ 2147483647 w 2373"/>
              <a:gd name="T91" fmla="*/ 2147483647 h 621"/>
              <a:gd name="T92" fmla="*/ 2147483647 w 2373"/>
              <a:gd name="T93" fmla="*/ 2147483647 h 621"/>
              <a:gd name="T94" fmla="*/ 2147483647 w 2373"/>
              <a:gd name="T95" fmla="*/ 2147483647 h 621"/>
              <a:gd name="T96" fmla="*/ 2147483647 w 2373"/>
              <a:gd name="T97" fmla="*/ 2147483647 h 621"/>
              <a:gd name="T98" fmla="*/ 2147483647 w 2373"/>
              <a:gd name="T99" fmla="*/ 2147483647 h 621"/>
              <a:gd name="T100" fmla="*/ 2147483647 w 2373"/>
              <a:gd name="T101" fmla="*/ 2147483647 h 621"/>
              <a:gd name="T102" fmla="*/ 2147483647 w 2373"/>
              <a:gd name="T103" fmla="*/ 2147483647 h 621"/>
              <a:gd name="T104" fmla="*/ 2147483647 w 2373"/>
              <a:gd name="T105" fmla="*/ 2147483647 h 621"/>
              <a:gd name="T106" fmla="*/ 2147483647 w 2373"/>
              <a:gd name="T107" fmla="*/ 2147483647 h 621"/>
              <a:gd name="T108" fmla="*/ 2147483647 w 2373"/>
              <a:gd name="T109" fmla="*/ 2147483647 h 621"/>
              <a:gd name="T110" fmla="*/ 2147483647 w 2373"/>
              <a:gd name="T111" fmla="*/ 2147483647 h 621"/>
              <a:gd name="T112" fmla="*/ 2147483647 w 2373"/>
              <a:gd name="T113" fmla="*/ 2147483647 h 621"/>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2373"/>
              <a:gd name="T172" fmla="*/ 0 h 621"/>
              <a:gd name="T173" fmla="*/ 2373 w 2373"/>
              <a:gd name="T174" fmla="*/ 621 h 621"/>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2373" h="621">
                <a:moveTo>
                  <a:pt x="2373" y="449"/>
                </a:moveTo>
                <a:lnTo>
                  <a:pt x="2338" y="444"/>
                </a:lnTo>
                <a:lnTo>
                  <a:pt x="2302" y="438"/>
                </a:lnTo>
                <a:lnTo>
                  <a:pt x="2272" y="426"/>
                </a:lnTo>
                <a:lnTo>
                  <a:pt x="2237" y="420"/>
                </a:lnTo>
                <a:lnTo>
                  <a:pt x="2207" y="408"/>
                </a:lnTo>
                <a:lnTo>
                  <a:pt x="2178" y="402"/>
                </a:lnTo>
                <a:lnTo>
                  <a:pt x="2148" y="390"/>
                </a:lnTo>
                <a:lnTo>
                  <a:pt x="2118" y="384"/>
                </a:lnTo>
                <a:lnTo>
                  <a:pt x="2089" y="379"/>
                </a:lnTo>
                <a:lnTo>
                  <a:pt x="2065" y="367"/>
                </a:lnTo>
                <a:lnTo>
                  <a:pt x="2035" y="361"/>
                </a:lnTo>
                <a:lnTo>
                  <a:pt x="2011" y="349"/>
                </a:lnTo>
                <a:lnTo>
                  <a:pt x="1982" y="343"/>
                </a:lnTo>
                <a:lnTo>
                  <a:pt x="1958" y="337"/>
                </a:lnTo>
                <a:lnTo>
                  <a:pt x="1934" y="325"/>
                </a:lnTo>
                <a:lnTo>
                  <a:pt x="1911" y="319"/>
                </a:lnTo>
                <a:lnTo>
                  <a:pt x="1887" y="308"/>
                </a:lnTo>
                <a:lnTo>
                  <a:pt x="1863" y="302"/>
                </a:lnTo>
                <a:lnTo>
                  <a:pt x="1845" y="296"/>
                </a:lnTo>
                <a:lnTo>
                  <a:pt x="1822" y="284"/>
                </a:lnTo>
                <a:lnTo>
                  <a:pt x="1804" y="278"/>
                </a:lnTo>
                <a:lnTo>
                  <a:pt x="1780" y="272"/>
                </a:lnTo>
                <a:lnTo>
                  <a:pt x="1762" y="266"/>
                </a:lnTo>
                <a:lnTo>
                  <a:pt x="1739" y="254"/>
                </a:lnTo>
                <a:lnTo>
                  <a:pt x="1721" y="248"/>
                </a:lnTo>
                <a:lnTo>
                  <a:pt x="1703" y="243"/>
                </a:lnTo>
                <a:lnTo>
                  <a:pt x="1685" y="237"/>
                </a:lnTo>
                <a:lnTo>
                  <a:pt x="1667" y="225"/>
                </a:lnTo>
                <a:lnTo>
                  <a:pt x="1650" y="219"/>
                </a:lnTo>
                <a:lnTo>
                  <a:pt x="1632" y="213"/>
                </a:lnTo>
                <a:lnTo>
                  <a:pt x="1614" y="207"/>
                </a:lnTo>
                <a:lnTo>
                  <a:pt x="1596" y="201"/>
                </a:lnTo>
                <a:lnTo>
                  <a:pt x="1584" y="195"/>
                </a:lnTo>
                <a:lnTo>
                  <a:pt x="1567" y="189"/>
                </a:lnTo>
                <a:lnTo>
                  <a:pt x="1549" y="183"/>
                </a:lnTo>
                <a:lnTo>
                  <a:pt x="1537" y="177"/>
                </a:lnTo>
                <a:lnTo>
                  <a:pt x="1519" y="172"/>
                </a:lnTo>
                <a:lnTo>
                  <a:pt x="1507" y="166"/>
                </a:lnTo>
                <a:lnTo>
                  <a:pt x="1489" y="160"/>
                </a:lnTo>
                <a:lnTo>
                  <a:pt x="1478" y="154"/>
                </a:lnTo>
                <a:lnTo>
                  <a:pt x="1466" y="148"/>
                </a:lnTo>
                <a:lnTo>
                  <a:pt x="1448" y="142"/>
                </a:lnTo>
                <a:lnTo>
                  <a:pt x="1436" y="136"/>
                </a:lnTo>
                <a:lnTo>
                  <a:pt x="1424" y="130"/>
                </a:lnTo>
                <a:lnTo>
                  <a:pt x="1412" y="124"/>
                </a:lnTo>
                <a:lnTo>
                  <a:pt x="1400" y="124"/>
                </a:lnTo>
                <a:lnTo>
                  <a:pt x="1383" y="118"/>
                </a:lnTo>
                <a:lnTo>
                  <a:pt x="1371" y="112"/>
                </a:lnTo>
                <a:lnTo>
                  <a:pt x="1359" y="107"/>
                </a:lnTo>
                <a:lnTo>
                  <a:pt x="1347" y="107"/>
                </a:lnTo>
                <a:lnTo>
                  <a:pt x="1335" y="101"/>
                </a:lnTo>
                <a:lnTo>
                  <a:pt x="1323" y="95"/>
                </a:lnTo>
                <a:lnTo>
                  <a:pt x="1317" y="89"/>
                </a:lnTo>
                <a:lnTo>
                  <a:pt x="1306" y="89"/>
                </a:lnTo>
                <a:lnTo>
                  <a:pt x="1294" y="83"/>
                </a:lnTo>
                <a:lnTo>
                  <a:pt x="1282" y="77"/>
                </a:lnTo>
                <a:lnTo>
                  <a:pt x="1270" y="77"/>
                </a:lnTo>
                <a:lnTo>
                  <a:pt x="1264" y="71"/>
                </a:lnTo>
                <a:lnTo>
                  <a:pt x="1252" y="71"/>
                </a:lnTo>
                <a:lnTo>
                  <a:pt x="1240" y="65"/>
                </a:lnTo>
                <a:lnTo>
                  <a:pt x="1228" y="65"/>
                </a:lnTo>
                <a:lnTo>
                  <a:pt x="1222" y="59"/>
                </a:lnTo>
                <a:lnTo>
                  <a:pt x="1211" y="59"/>
                </a:lnTo>
                <a:lnTo>
                  <a:pt x="1205" y="53"/>
                </a:lnTo>
                <a:lnTo>
                  <a:pt x="1193" y="53"/>
                </a:lnTo>
                <a:lnTo>
                  <a:pt x="1187" y="47"/>
                </a:lnTo>
                <a:lnTo>
                  <a:pt x="1175" y="47"/>
                </a:lnTo>
                <a:lnTo>
                  <a:pt x="1163" y="41"/>
                </a:lnTo>
                <a:lnTo>
                  <a:pt x="1157" y="41"/>
                </a:lnTo>
                <a:lnTo>
                  <a:pt x="1151" y="41"/>
                </a:lnTo>
                <a:lnTo>
                  <a:pt x="1139" y="36"/>
                </a:lnTo>
                <a:lnTo>
                  <a:pt x="1133" y="36"/>
                </a:lnTo>
                <a:lnTo>
                  <a:pt x="1122" y="30"/>
                </a:lnTo>
                <a:lnTo>
                  <a:pt x="1116" y="30"/>
                </a:lnTo>
                <a:lnTo>
                  <a:pt x="1110" y="30"/>
                </a:lnTo>
                <a:lnTo>
                  <a:pt x="1098" y="24"/>
                </a:lnTo>
                <a:lnTo>
                  <a:pt x="1092" y="24"/>
                </a:lnTo>
                <a:lnTo>
                  <a:pt x="1086" y="24"/>
                </a:lnTo>
                <a:lnTo>
                  <a:pt x="1074" y="24"/>
                </a:lnTo>
                <a:lnTo>
                  <a:pt x="1068" y="18"/>
                </a:lnTo>
                <a:lnTo>
                  <a:pt x="1062" y="18"/>
                </a:lnTo>
                <a:lnTo>
                  <a:pt x="1056" y="18"/>
                </a:lnTo>
                <a:lnTo>
                  <a:pt x="1045" y="18"/>
                </a:lnTo>
                <a:lnTo>
                  <a:pt x="1039" y="12"/>
                </a:lnTo>
                <a:lnTo>
                  <a:pt x="1033" y="12"/>
                </a:lnTo>
                <a:lnTo>
                  <a:pt x="1027" y="12"/>
                </a:lnTo>
                <a:lnTo>
                  <a:pt x="1021" y="12"/>
                </a:lnTo>
                <a:lnTo>
                  <a:pt x="1015" y="12"/>
                </a:lnTo>
                <a:lnTo>
                  <a:pt x="1009" y="12"/>
                </a:lnTo>
                <a:lnTo>
                  <a:pt x="997" y="6"/>
                </a:lnTo>
                <a:lnTo>
                  <a:pt x="991" y="6"/>
                </a:lnTo>
                <a:lnTo>
                  <a:pt x="985" y="6"/>
                </a:lnTo>
                <a:lnTo>
                  <a:pt x="979" y="6"/>
                </a:lnTo>
                <a:lnTo>
                  <a:pt x="973" y="6"/>
                </a:lnTo>
                <a:lnTo>
                  <a:pt x="967" y="6"/>
                </a:lnTo>
                <a:lnTo>
                  <a:pt x="961" y="6"/>
                </a:lnTo>
                <a:lnTo>
                  <a:pt x="956" y="6"/>
                </a:lnTo>
                <a:lnTo>
                  <a:pt x="950" y="6"/>
                </a:lnTo>
                <a:lnTo>
                  <a:pt x="944" y="6"/>
                </a:lnTo>
                <a:lnTo>
                  <a:pt x="938" y="6"/>
                </a:lnTo>
                <a:lnTo>
                  <a:pt x="932" y="0"/>
                </a:lnTo>
                <a:lnTo>
                  <a:pt x="926" y="0"/>
                </a:lnTo>
                <a:lnTo>
                  <a:pt x="920" y="0"/>
                </a:lnTo>
                <a:lnTo>
                  <a:pt x="914" y="0"/>
                </a:lnTo>
                <a:lnTo>
                  <a:pt x="908" y="0"/>
                </a:lnTo>
                <a:lnTo>
                  <a:pt x="902" y="0"/>
                </a:lnTo>
                <a:lnTo>
                  <a:pt x="896" y="0"/>
                </a:lnTo>
                <a:lnTo>
                  <a:pt x="890" y="0"/>
                </a:lnTo>
                <a:lnTo>
                  <a:pt x="884" y="0"/>
                </a:lnTo>
                <a:lnTo>
                  <a:pt x="878" y="0"/>
                </a:lnTo>
                <a:lnTo>
                  <a:pt x="872" y="6"/>
                </a:lnTo>
                <a:lnTo>
                  <a:pt x="867" y="6"/>
                </a:lnTo>
                <a:lnTo>
                  <a:pt x="861" y="6"/>
                </a:lnTo>
                <a:lnTo>
                  <a:pt x="855" y="6"/>
                </a:lnTo>
                <a:lnTo>
                  <a:pt x="849" y="6"/>
                </a:lnTo>
                <a:lnTo>
                  <a:pt x="843" y="6"/>
                </a:lnTo>
                <a:lnTo>
                  <a:pt x="837" y="6"/>
                </a:lnTo>
                <a:lnTo>
                  <a:pt x="831" y="6"/>
                </a:lnTo>
                <a:lnTo>
                  <a:pt x="825" y="6"/>
                </a:lnTo>
                <a:lnTo>
                  <a:pt x="819" y="6"/>
                </a:lnTo>
                <a:lnTo>
                  <a:pt x="813" y="6"/>
                </a:lnTo>
                <a:lnTo>
                  <a:pt x="807" y="12"/>
                </a:lnTo>
                <a:lnTo>
                  <a:pt x="801" y="12"/>
                </a:lnTo>
                <a:lnTo>
                  <a:pt x="795" y="12"/>
                </a:lnTo>
                <a:lnTo>
                  <a:pt x="789" y="12"/>
                </a:lnTo>
                <a:lnTo>
                  <a:pt x="783" y="12"/>
                </a:lnTo>
                <a:lnTo>
                  <a:pt x="778" y="12"/>
                </a:lnTo>
                <a:lnTo>
                  <a:pt x="778" y="18"/>
                </a:lnTo>
                <a:lnTo>
                  <a:pt x="772" y="18"/>
                </a:lnTo>
                <a:lnTo>
                  <a:pt x="766" y="18"/>
                </a:lnTo>
                <a:lnTo>
                  <a:pt x="760" y="18"/>
                </a:lnTo>
                <a:lnTo>
                  <a:pt x="754" y="18"/>
                </a:lnTo>
                <a:lnTo>
                  <a:pt x="748" y="24"/>
                </a:lnTo>
                <a:lnTo>
                  <a:pt x="742" y="24"/>
                </a:lnTo>
                <a:lnTo>
                  <a:pt x="736" y="24"/>
                </a:lnTo>
                <a:lnTo>
                  <a:pt x="730" y="30"/>
                </a:lnTo>
                <a:lnTo>
                  <a:pt x="724" y="30"/>
                </a:lnTo>
                <a:lnTo>
                  <a:pt x="718" y="30"/>
                </a:lnTo>
                <a:lnTo>
                  <a:pt x="712" y="30"/>
                </a:lnTo>
                <a:lnTo>
                  <a:pt x="712" y="36"/>
                </a:lnTo>
                <a:lnTo>
                  <a:pt x="706" y="36"/>
                </a:lnTo>
                <a:lnTo>
                  <a:pt x="700" y="36"/>
                </a:lnTo>
                <a:lnTo>
                  <a:pt x="694" y="36"/>
                </a:lnTo>
                <a:lnTo>
                  <a:pt x="694" y="41"/>
                </a:lnTo>
                <a:lnTo>
                  <a:pt x="689" y="41"/>
                </a:lnTo>
                <a:lnTo>
                  <a:pt x="683" y="41"/>
                </a:lnTo>
                <a:lnTo>
                  <a:pt x="677" y="47"/>
                </a:lnTo>
                <a:lnTo>
                  <a:pt x="671" y="47"/>
                </a:lnTo>
                <a:lnTo>
                  <a:pt x="665" y="47"/>
                </a:lnTo>
                <a:lnTo>
                  <a:pt x="665" y="53"/>
                </a:lnTo>
                <a:lnTo>
                  <a:pt x="659" y="53"/>
                </a:lnTo>
                <a:lnTo>
                  <a:pt x="653" y="53"/>
                </a:lnTo>
                <a:lnTo>
                  <a:pt x="653" y="59"/>
                </a:lnTo>
                <a:lnTo>
                  <a:pt x="647" y="59"/>
                </a:lnTo>
                <a:lnTo>
                  <a:pt x="641" y="59"/>
                </a:lnTo>
                <a:lnTo>
                  <a:pt x="635" y="65"/>
                </a:lnTo>
                <a:lnTo>
                  <a:pt x="629" y="65"/>
                </a:lnTo>
                <a:lnTo>
                  <a:pt x="629" y="71"/>
                </a:lnTo>
                <a:lnTo>
                  <a:pt x="623" y="71"/>
                </a:lnTo>
                <a:lnTo>
                  <a:pt x="617" y="71"/>
                </a:lnTo>
                <a:lnTo>
                  <a:pt x="611" y="77"/>
                </a:lnTo>
                <a:lnTo>
                  <a:pt x="606" y="77"/>
                </a:lnTo>
                <a:lnTo>
                  <a:pt x="606" y="83"/>
                </a:lnTo>
                <a:lnTo>
                  <a:pt x="600" y="83"/>
                </a:lnTo>
                <a:lnTo>
                  <a:pt x="594" y="89"/>
                </a:lnTo>
                <a:lnTo>
                  <a:pt x="588" y="89"/>
                </a:lnTo>
                <a:lnTo>
                  <a:pt x="588" y="95"/>
                </a:lnTo>
                <a:lnTo>
                  <a:pt x="582" y="95"/>
                </a:lnTo>
                <a:lnTo>
                  <a:pt x="576" y="95"/>
                </a:lnTo>
                <a:lnTo>
                  <a:pt x="576" y="101"/>
                </a:lnTo>
                <a:lnTo>
                  <a:pt x="570" y="101"/>
                </a:lnTo>
                <a:lnTo>
                  <a:pt x="564" y="107"/>
                </a:lnTo>
                <a:lnTo>
                  <a:pt x="558" y="107"/>
                </a:lnTo>
                <a:lnTo>
                  <a:pt x="558" y="112"/>
                </a:lnTo>
                <a:lnTo>
                  <a:pt x="552" y="112"/>
                </a:lnTo>
                <a:lnTo>
                  <a:pt x="546" y="118"/>
                </a:lnTo>
                <a:lnTo>
                  <a:pt x="540" y="118"/>
                </a:lnTo>
                <a:lnTo>
                  <a:pt x="540" y="124"/>
                </a:lnTo>
                <a:lnTo>
                  <a:pt x="534" y="124"/>
                </a:lnTo>
                <a:lnTo>
                  <a:pt x="528" y="130"/>
                </a:lnTo>
                <a:lnTo>
                  <a:pt x="522" y="130"/>
                </a:lnTo>
                <a:lnTo>
                  <a:pt x="522" y="136"/>
                </a:lnTo>
                <a:lnTo>
                  <a:pt x="517" y="136"/>
                </a:lnTo>
                <a:lnTo>
                  <a:pt x="517" y="142"/>
                </a:lnTo>
                <a:lnTo>
                  <a:pt x="511" y="142"/>
                </a:lnTo>
                <a:lnTo>
                  <a:pt x="505" y="148"/>
                </a:lnTo>
                <a:lnTo>
                  <a:pt x="499" y="148"/>
                </a:lnTo>
                <a:lnTo>
                  <a:pt x="499" y="154"/>
                </a:lnTo>
                <a:lnTo>
                  <a:pt x="493" y="154"/>
                </a:lnTo>
                <a:lnTo>
                  <a:pt x="493" y="160"/>
                </a:lnTo>
                <a:lnTo>
                  <a:pt x="487" y="160"/>
                </a:lnTo>
                <a:lnTo>
                  <a:pt x="487" y="166"/>
                </a:lnTo>
                <a:lnTo>
                  <a:pt x="481" y="166"/>
                </a:lnTo>
                <a:lnTo>
                  <a:pt x="481" y="172"/>
                </a:lnTo>
                <a:lnTo>
                  <a:pt x="475" y="172"/>
                </a:lnTo>
                <a:lnTo>
                  <a:pt x="469" y="177"/>
                </a:lnTo>
                <a:lnTo>
                  <a:pt x="463" y="177"/>
                </a:lnTo>
                <a:lnTo>
                  <a:pt x="463" y="183"/>
                </a:lnTo>
                <a:lnTo>
                  <a:pt x="457" y="183"/>
                </a:lnTo>
                <a:lnTo>
                  <a:pt x="457" y="189"/>
                </a:lnTo>
                <a:lnTo>
                  <a:pt x="451" y="189"/>
                </a:lnTo>
                <a:lnTo>
                  <a:pt x="451" y="195"/>
                </a:lnTo>
                <a:lnTo>
                  <a:pt x="445" y="195"/>
                </a:lnTo>
                <a:lnTo>
                  <a:pt x="445" y="201"/>
                </a:lnTo>
                <a:lnTo>
                  <a:pt x="439" y="201"/>
                </a:lnTo>
                <a:lnTo>
                  <a:pt x="439" y="207"/>
                </a:lnTo>
                <a:lnTo>
                  <a:pt x="433" y="207"/>
                </a:lnTo>
                <a:lnTo>
                  <a:pt x="433" y="213"/>
                </a:lnTo>
                <a:lnTo>
                  <a:pt x="428" y="213"/>
                </a:lnTo>
                <a:lnTo>
                  <a:pt x="428" y="219"/>
                </a:lnTo>
                <a:lnTo>
                  <a:pt x="422" y="219"/>
                </a:lnTo>
                <a:lnTo>
                  <a:pt x="422" y="225"/>
                </a:lnTo>
                <a:lnTo>
                  <a:pt x="416" y="225"/>
                </a:lnTo>
                <a:lnTo>
                  <a:pt x="416" y="231"/>
                </a:lnTo>
                <a:lnTo>
                  <a:pt x="410" y="231"/>
                </a:lnTo>
                <a:lnTo>
                  <a:pt x="404" y="237"/>
                </a:lnTo>
                <a:lnTo>
                  <a:pt x="398" y="243"/>
                </a:lnTo>
                <a:lnTo>
                  <a:pt x="392" y="248"/>
                </a:lnTo>
                <a:lnTo>
                  <a:pt x="386" y="254"/>
                </a:lnTo>
                <a:lnTo>
                  <a:pt x="380" y="260"/>
                </a:lnTo>
                <a:lnTo>
                  <a:pt x="279" y="373"/>
                </a:lnTo>
                <a:lnTo>
                  <a:pt x="220" y="444"/>
                </a:lnTo>
                <a:lnTo>
                  <a:pt x="178" y="485"/>
                </a:lnTo>
                <a:lnTo>
                  <a:pt x="161" y="503"/>
                </a:lnTo>
                <a:lnTo>
                  <a:pt x="137" y="526"/>
                </a:lnTo>
                <a:lnTo>
                  <a:pt x="95" y="568"/>
                </a:lnTo>
                <a:lnTo>
                  <a:pt x="24" y="615"/>
                </a:lnTo>
                <a:lnTo>
                  <a:pt x="0" y="621"/>
                </a:lnTo>
              </a:path>
            </a:pathLst>
          </a:custGeom>
          <a:noFill/>
          <a:ln w="7938"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536" name="Freeform 104"/>
          <p:cNvSpPr>
            <a:spLocks/>
          </p:cNvSpPr>
          <p:nvPr/>
        </p:nvSpPr>
        <p:spPr bwMode="auto">
          <a:xfrm>
            <a:off x="3454400" y="4760913"/>
            <a:ext cx="3767138" cy="1370012"/>
          </a:xfrm>
          <a:custGeom>
            <a:avLst/>
            <a:gdLst>
              <a:gd name="T0" fmla="*/ 2147483647 w 2373"/>
              <a:gd name="T1" fmla="*/ 2147483647 h 863"/>
              <a:gd name="T2" fmla="*/ 2147483647 w 2373"/>
              <a:gd name="T3" fmla="*/ 2147483647 h 863"/>
              <a:gd name="T4" fmla="*/ 2147483647 w 2373"/>
              <a:gd name="T5" fmla="*/ 2147483647 h 863"/>
              <a:gd name="T6" fmla="*/ 2147483647 w 2373"/>
              <a:gd name="T7" fmla="*/ 2147483647 h 863"/>
              <a:gd name="T8" fmla="*/ 2147483647 w 2373"/>
              <a:gd name="T9" fmla="*/ 2147483647 h 863"/>
              <a:gd name="T10" fmla="*/ 2147483647 w 2373"/>
              <a:gd name="T11" fmla="*/ 2147483647 h 863"/>
              <a:gd name="T12" fmla="*/ 2147483647 w 2373"/>
              <a:gd name="T13" fmla="*/ 2147483647 h 863"/>
              <a:gd name="T14" fmla="*/ 2147483647 w 2373"/>
              <a:gd name="T15" fmla="*/ 2147483647 h 863"/>
              <a:gd name="T16" fmla="*/ 2147483647 w 2373"/>
              <a:gd name="T17" fmla="*/ 2147483647 h 863"/>
              <a:gd name="T18" fmla="*/ 2147483647 w 2373"/>
              <a:gd name="T19" fmla="*/ 2147483647 h 863"/>
              <a:gd name="T20" fmla="*/ 2147483647 w 2373"/>
              <a:gd name="T21" fmla="*/ 2147483647 h 863"/>
              <a:gd name="T22" fmla="*/ 2147483647 w 2373"/>
              <a:gd name="T23" fmla="*/ 2147483647 h 863"/>
              <a:gd name="T24" fmla="*/ 2147483647 w 2373"/>
              <a:gd name="T25" fmla="*/ 2147483647 h 863"/>
              <a:gd name="T26" fmla="*/ 2147483647 w 2373"/>
              <a:gd name="T27" fmla="*/ 2147483647 h 863"/>
              <a:gd name="T28" fmla="*/ 2147483647 w 2373"/>
              <a:gd name="T29" fmla="*/ 2147483647 h 863"/>
              <a:gd name="T30" fmla="*/ 2147483647 w 2373"/>
              <a:gd name="T31" fmla="*/ 2147483647 h 863"/>
              <a:gd name="T32" fmla="*/ 2147483647 w 2373"/>
              <a:gd name="T33" fmla="*/ 2147483647 h 863"/>
              <a:gd name="T34" fmla="*/ 2147483647 w 2373"/>
              <a:gd name="T35" fmla="*/ 0 h 863"/>
              <a:gd name="T36" fmla="*/ 2147483647 w 2373"/>
              <a:gd name="T37" fmla="*/ 0 h 863"/>
              <a:gd name="T38" fmla="*/ 2147483647 w 2373"/>
              <a:gd name="T39" fmla="*/ 0 h 863"/>
              <a:gd name="T40" fmla="*/ 2147483647 w 2373"/>
              <a:gd name="T41" fmla="*/ 0 h 863"/>
              <a:gd name="T42" fmla="*/ 2147483647 w 2373"/>
              <a:gd name="T43" fmla="*/ 0 h 863"/>
              <a:gd name="T44" fmla="*/ 2147483647 w 2373"/>
              <a:gd name="T45" fmla="*/ 0 h 863"/>
              <a:gd name="T46" fmla="*/ 2147483647 w 2373"/>
              <a:gd name="T47" fmla="*/ 2147483647 h 863"/>
              <a:gd name="T48" fmla="*/ 2147483647 w 2373"/>
              <a:gd name="T49" fmla="*/ 2147483647 h 863"/>
              <a:gd name="T50" fmla="*/ 2147483647 w 2373"/>
              <a:gd name="T51" fmla="*/ 2147483647 h 863"/>
              <a:gd name="T52" fmla="*/ 2147483647 w 2373"/>
              <a:gd name="T53" fmla="*/ 2147483647 h 863"/>
              <a:gd name="T54" fmla="*/ 2147483647 w 2373"/>
              <a:gd name="T55" fmla="*/ 2147483647 h 863"/>
              <a:gd name="T56" fmla="*/ 2147483647 w 2373"/>
              <a:gd name="T57" fmla="*/ 2147483647 h 863"/>
              <a:gd name="T58" fmla="*/ 2147483647 w 2373"/>
              <a:gd name="T59" fmla="*/ 2147483647 h 863"/>
              <a:gd name="T60" fmla="*/ 2147483647 w 2373"/>
              <a:gd name="T61" fmla="*/ 2147483647 h 863"/>
              <a:gd name="T62" fmla="*/ 2147483647 w 2373"/>
              <a:gd name="T63" fmla="*/ 2147483647 h 863"/>
              <a:gd name="T64" fmla="*/ 2147483647 w 2373"/>
              <a:gd name="T65" fmla="*/ 2147483647 h 863"/>
              <a:gd name="T66" fmla="*/ 2147483647 w 2373"/>
              <a:gd name="T67" fmla="*/ 2147483647 h 863"/>
              <a:gd name="T68" fmla="*/ 2147483647 w 2373"/>
              <a:gd name="T69" fmla="*/ 2147483647 h 863"/>
              <a:gd name="T70" fmla="*/ 2147483647 w 2373"/>
              <a:gd name="T71" fmla="*/ 2147483647 h 863"/>
              <a:gd name="T72" fmla="*/ 2147483647 w 2373"/>
              <a:gd name="T73" fmla="*/ 2147483647 h 863"/>
              <a:gd name="T74" fmla="*/ 2147483647 w 2373"/>
              <a:gd name="T75" fmla="*/ 2147483647 h 863"/>
              <a:gd name="T76" fmla="*/ 2147483647 w 2373"/>
              <a:gd name="T77" fmla="*/ 2147483647 h 863"/>
              <a:gd name="T78" fmla="*/ 2147483647 w 2373"/>
              <a:gd name="T79" fmla="*/ 2147483647 h 863"/>
              <a:gd name="T80" fmla="*/ 2147483647 w 2373"/>
              <a:gd name="T81" fmla="*/ 2147483647 h 863"/>
              <a:gd name="T82" fmla="*/ 2147483647 w 2373"/>
              <a:gd name="T83" fmla="*/ 2147483647 h 863"/>
              <a:gd name="T84" fmla="*/ 2147483647 w 2373"/>
              <a:gd name="T85" fmla="*/ 2147483647 h 863"/>
              <a:gd name="T86" fmla="*/ 2147483647 w 2373"/>
              <a:gd name="T87" fmla="*/ 2147483647 h 863"/>
              <a:gd name="T88" fmla="*/ 2147483647 w 2373"/>
              <a:gd name="T89" fmla="*/ 2147483647 h 863"/>
              <a:gd name="T90" fmla="*/ 2147483647 w 2373"/>
              <a:gd name="T91" fmla="*/ 2147483647 h 863"/>
              <a:gd name="T92" fmla="*/ 2147483647 w 2373"/>
              <a:gd name="T93" fmla="*/ 2147483647 h 863"/>
              <a:gd name="T94" fmla="*/ 2147483647 w 2373"/>
              <a:gd name="T95" fmla="*/ 2147483647 h 863"/>
              <a:gd name="T96" fmla="*/ 2147483647 w 2373"/>
              <a:gd name="T97" fmla="*/ 2147483647 h 863"/>
              <a:gd name="T98" fmla="*/ 2147483647 w 2373"/>
              <a:gd name="T99" fmla="*/ 2147483647 h 863"/>
              <a:gd name="T100" fmla="*/ 2147483647 w 2373"/>
              <a:gd name="T101" fmla="*/ 2147483647 h 863"/>
              <a:gd name="T102" fmla="*/ 2147483647 w 2373"/>
              <a:gd name="T103" fmla="*/ 2147483647 h 863"/>
              <a:gd name="T104" fmla="*/ 2147483647 w 2373"/>
              <a:gd name="T105" fmla="*/ 2147483647 h 863"/>
              <a:gd name="T106" fmla="*/ 2147483647 w 2373"/>
              <a:gd name="T107" fmla="*/ 2147483647 h 863"/>
              <a:gd name="T108" fmla="*/ 2147483647 w 2373"/>
              <a:gd name="T109" fmla="*/ 2147483647 h 863"/>
              <a:gd name="T110" fmla="*/ 2147483647 w 2373"/>
              <a:gd name="T111" fmla="*/ 2147483647 h 863"/>
              <a:gd name="T112" fmla="*/ 2147483647 w 2373"/>
              <a:gd name="T113" fmla="*/ 2147483647 h 863"/>
              <a:gd name="T114" fmla="*/ 2147483647 w 2373"/>
              <a:gd name="T115" fmla="*/ 2147483647 h 863"/>
              <a:gd name="T116" fmla="*/ 2147483647 w 2373"/>
              <a:gd name="T117" fmla="*/ 2147483647 h 863"/>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2373"/>
              <a:gd name="T178" fmla="*/ 0 h 863"/>
              <a:gd name="T179" fmla="*/ 2373 w 2373"/>
              <a:gd name="T180" fmla="*/ 863 h 863"/>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2373" h="863">
                <a:moveTo>
                  <a:pt x="2373" y="479"/>
                </a:moveTo>
                <a:lnTo>
                  <a:pt x="2338" y="467"/>
                </a:lnTo>
                <a:lnTo>
                  <a:pt x="2302" y="455"/>
                </a:lnTo>
                <a:lnTo>
                  <a:pt x="2272" y="443"/>
                </a:lnTo>
                <a:lnTo>
                  <a:pt x="2237" y="425"/>
                </a:lnTo>
                <a:lnTo>
                  <a:pt x="2207" y="414"/>
                </a:lnTo>
                <a:lnTo>
                  <a:pt x="2178" y="402"/>
                </a:lnTo>
                <a:lnTo>
                  <a:pt x="2148" y="390"/>
                </a:lnTo>
                <a:lnTo>
                  <a:pt x="2118" y="378"/>
                </a:lnTo>
                <a:lnTo>
                  <a:pt x="2089" y="360"/>
                </a:lnTo>
                <a:lnTo>
                  <a:pt x="2065" y="349"/>
                </a:lnTo>
                <a:lnTo>
                  <a:pt x="2035" y="337"/>
                </a:lnTo>
                <a:lnTo>
                  <a:pt x="2011" y="325"/>
                </a:lnTo>
                <a:lnTo>
                  <a:pt x="1982" y="313"/>
                </a:lnTo>
                <a:lnTo>
                  <a:pt x="1958" y="301"/>
                </a:lnTo>
                <a:lnTo>
                  <a:pt x="1934" y="295"/>
                </a:lnTo>
                <a:lnTo>
                  <a:pt x="1911" y="283"/>
                </a:lnTo>
                <a:lnTo>
                  <a:pt x="1887" y="272"/>
                </a:lnTo>
                <a:lnTo>
                  <a:pt x="1863" y="260"/>
                </a:lnTo>
                <a:lnTo>
                  <a:pt x="1845" y="248"/>
                </a:lnTo>
                <a:lnTo>
                  <a:pt x="1822" y="242"/>
                </a:lnTo>
                <a:lnTo>
                  <a:pt x="1804" y="230"/>
                </a:lnTo>
                <a:lnTo>
                  <a:pt x="1780" y="218"/>
                </a:lnTo>
                <a:lnTo>
                  <a:pt x="1762" y="212"/>
                </a:lnTo>
                <a:lnTo>
                  <a:pt x="1739" y="201"/>
                </a:lnTo>
                <a:lnTo>
                  <a:pt x="1721" y="195"/>
                </a:lnTo>
                <a:lnTo>
                  <a:pt x="1703" y="183"/>
                </a:lnTo>
                <a:lnTo>
                  <a:pt x="1685" y="177"/>
                </a:lnTo>
                <a:lnTo>
                  <a:pt x="1667" y="171"/>
                </a:lnTo>
                <a:lnTo>
                  <a:pt x="1650" y="159"/>
                </a:lnTo>
                <a:lnTo>
                  <a:pt x="1632" y="153"/>
                </a:lnTo>
                <a:lnTo>
                  <a:pt x="1614" y="147"/>
                </a:lnTo>
                <a:lnTo>
                  <a:pt x="1596" y="136"/>
                </a:lnTo>
                <a:lnTo>
                  <a:pt x="1584" y="130"/>
                </a:lnTo>
                <a:lnTo>
                  <a:pt x="1567" y="124"/>
                </a:lnTo>
                <a:lnTo>
                  <a:pt x="1549" y="118"/>
                </a:lnTo>
                <a:lnTo>
                  <a:pt x="1537" y="112"/>
                </a:lnTo>
                <a:lnTo>
                  <a:pt x="1519" y="106"/>
                </a:lnTo>
                <a:lnTo>
                  <a:pt x="1507" y="100"/>
                </a:lnTo>
                <a:lnTo>
                  <a:pt x="1489" y="94"/>
                </a:lnTo>
                <a:lnTo>
                  <a:pt x="1478" y="88"/>
                </a:lnTo>
                <a:lnTo>
                  <a:pt x="1466" y="82"/>
                </a:lnTo>
                <a:lnTo>
                  <a:pt x="1448" y="76"/>
                </a:lnTo>
                <a:lnTo>
                  <a:pt x="1436" y="71"/>
                </a:lnTo>
                <a:lnTo>
                  <a:pt x="1424" y="71"/>
                </a:lnTo>
                <a:lnTo>
                  <a:pt x="1412" y="65"/>
                </a:lnTo>
                <a:lnTo>
                  <a:pt x="1400" y="59"/>
                </a:lnTo>
                <a:lnTo>
                  <a:pt x="1383" y="53"/>
                </a:lnTo>
                <a:lnTo>
                  <a:pt x="1371" y="53"/>
                </a:lnTo>
                <a:lnTo>
                  <a:pt x="1359" y="47"/>
                </a:lnTo>
                <a:lnTo>
                  <a:pt x="1347" y="41"/>
                </a:lnTo>
                <a:lnTo>
                  <a:pt x="1335" y="41"/>
                </a:lnTo>
                <a:lnTo>
                  <a:pt x="1323" y="35"/>
                </a:lnTo>
                <a:lnTo>
                  <a:pt x="1317" y="35"/>
                </a:lnTo>
                <a:lnTo>
                  <a:pt x="1306" y="29"/>
                </a:lnTo>
                <a:lnTo>
                  <a:pt x="1294" y="29"/>
                </a:lnTo>
                <a:lnTo>
                  <a:pt x="1282" y="23"/>
                </a:lnTo>
                <a:lnTo>
                  <a:pt x="1270" y="23"/>
                </a:lnTo>
                <a:lnTo>
                  <a:pt x="1264" y="17"/>
                </a:lnTo>
                <a:lnTo>
                  <a:pt x="1252" y="17"/>
                </a:lnTo>
                <a:lnTo>
                  <a:pt x="1240" y="17"/>
                </a:lnTo>
                <a:lnTo>
                  <a:pt x="1228" y="11"/>
                </a:lnTo>
                <a:lnTo>
                  <a:pt x="1222" y="11"/>
                </a:lnTo>
                <a:lnTo>
                  <a:pt x="1211" y="11"/>
                </a:lnTo>
                <a:lnTo>
                  <a:pt x="1205" y="6"/>
                </a:lnTo>
                <a:lnTo>
                  <a:pt x="1193" y="6"/>
                </a:lnTo>
                <a:lnTo>
                  <a:pt x="1187" y="6"/>
                </a:lnTo>
                <a:lnTo>
                  <a:pt x="1175" y="6"/>
                </a:lnTo>
                <a:lnTo>
                  <a:pt x="1163" y="6"/>
                </a:lnTo>
                <a:lnTo>
                  <a:pt x="1157" y="0"/>
                </a:lnTo>
                <a:lnTo>
                  <a:pt x="1151" y="0"/>
                </a:lnTo>
                <a:lnTo>
                  <a:pt x="1139" y="0"/>
                </a:lnTo>
                <a:lnTo>
                  <a:pt x="1133" y="0"/>
                </a:lnTo>
                <a:lnTo>
                  <a:pt x="1122" y="0"/>
                </a:lnTo>
                <a:lnTo>
                  <a:pt x="1116" y="0"/>
                </a:lnTo>
                <a:lnTo>
                  <a:pt x="1110" y="0"/>
                </a:lnTo>
                <a:lnTo>
                  <a:pt x="1098" y="0"/>
                </a:lnTo>
                <a:lnTo>
                  <a:pt x="1092" y="0"/>
                </a:lnTo>
                <a:lnTo>
                  <a:pt x="1086" y="0"/>
                </a:lnTo>
                <a:lnTo>
                  <a:pt x="1074" y="0"/>
                </a:lnTo>
                <a:lnTo>
                  <a:pt x="1068" y="0"/>
                </a:lnTo>
                <a:lnTo>
                  <a:pt x="1062" y="0"/>
                </a:lnTo>
                <a:lnTo>
                  <a:pt x="1056" y="0"/>
                </a:lnTo>
                <a:lnTo>
                  <a:pt x="1045" y="0"/>
                </a:lnTo>
                <a:lnTo>
                  <a:pt x="1039" y="0"/>
                </a:lnTo>
                <a:lnTo>
                  <a:pt x="1033" y="0"/>
                </a:lnTo>
                <a:lnTo>
                  <a:pt x="1027" y="0"/>
                </a:lnTo>
                <a:lnTo>
                  <a:pt x="1021" y="0"/>
                </a:lnTo>
                <a:lnTo>
                  <a:pt x="1015" y="0"/>
                </a:lnTo>
                <a:lnTo>
                  <a:pt x="1009" y="0"/>
                </a:lnTo>
                <a:lnTo>
                  <a:pt x="997" y="0"/>
                </a:lnTo>
                <a:lnTo>
                  <a:pt x="991" y="0"/>
                </a:lnTo>
                <a:lnTo>
                  <a:pt x="985" y="0"/>
                </a:lnTo>
                <a:lnTo>
                  <a:pt x="979" y="6"/>
                </a:lnTo>
                <a:lnTo>
                  <a:pt x="973" y="6"/>
                </a:lnTo>
                <a:lnTo>
                  <a:pt x="967" y="6"/>
                </a:lnTo>
                <a:lnTo>
                  <a:pt x="961" y="6"/>
                </a:lnTo>
                <a:lnTo>
                  <a:pt x="956" y="6"/>
                </a:lnTo>
                <a:lnTo>
                  <a:pt x="950" y="6"/>
                </a:lnTo>
                <a:lnTo>
                  <a:pt x="944" y="11"/>
                </a:lnTo>
                <a:lnTo>
                  <a:pt x="938" y="11"/>
                </a:lnTo>
                <a:lnTo>
                  <a:pt x="932" y="11"/>
                </a:lnTo>
                <a:lnTo>
                  <a:pt x="926" y="11"/>
                </a:lnTo>
                <a:lnTo>
                  <a:pt x="920" y="17"/>
                </a:lnTo>
                <a:lnTo>
                  <a:pt x="914" y="17"/>
                </a:lnTo>
                <a:lnTo>
                  <a:pt x="908" y="17"/>
                </a:lnTo>
                <a:lnTo>
                  <a:pt x="902" y="17"/>
                </a:lnTo>
                <a:lnTo>
                  <a:pt x="902" y="23"/>
                </a:lnTo>
                <a:lnTo>
                  <a:pt x="896" y="23"/>
                </a:lnTo>
                <a:lnTo>
                  <a:pt x="890" y="23"/>
                </a:lnTo>
                <a:lnTo>
                  <a:pt x="884" y="23"/>
                </a:lnTo>
                <a:lnTo>
                  <a:pt x="878" y="29"/>
                </a:lnTo>
                <a:lnTo>
                  <a:pt x="872" y="29"/>
                </a:lnTo>
                <a:lnTo>
                  <a:pt x="867" y="29"/>
                </a:lnTo>
                <a:lnTo>
                  <a:pt x="861" y="35"/>
                </a:lnTo>
                <a:lnTo>
                  <a:pt x="855" y="35"/>
                </a:lnTo>
                <a:lnTo>
                  <a:pt x="849" y="35"/>
                </a:lnTo>
                <a:lnTo>
                  <a:pt x="843" y="41"/>
                </a:lnTo>
                <a:lnTo>
                  <a:pt x="837" y="41"/>
                </a:lnTo>
                <a:lnTo>
                  <a:pt x="831" y="47"/>
                </a:lnTo>
                <a:lnTo>
                  <a:pt x="825" y="47"/>
                </a:lnTo>
                <a:lnTo>
                  <a:pt x="819" y="47"/>
                </a:lnTo>
                <a:lnTo>
                  <a:pt x="819" y="53"/>
                </a:lnTo>
                <a:lnTo>
                  <a:pt x="813" y="53"/>
                </a:lnTo>
                <a:lnTo>
                  <a:pt x="807" y="53"/>
                </a:lnTo>
                <a:lnTo>
                  <a:pt x="807" y="59"/>
                </a:lnTo>
                <a:lnTo>
                  <a:pt x="801" y="59"/>
                </a:lnTo>
                <a:lnTo>
                  <a:pt x="795" y="59"/>
                </a:lnTo>
                <a:lnTo>
                  <a:pt x="789" y="65"/>
                </a:lnTo>
                <a:lnTo>
                  <a:pt x="783" y="65"/>
                </a:lnTo>
                <a:lnTo>
                  <a:pt x="778" y="71"/>
                </a:lnTo>
                <a:lnTo>
                  <a:pt x="772" y="76"/>
                </a:lnTo>
                <a:lnTo>
                  <a:pt x="766" y="76"/>
                </a:lnTo>
                <a:lnTo>
                  <a:pt x="760" y="82"/>
                </a:lnTo>
                <a:lnTo>
                  <a:pt x="754" y="82"/>
                </a:lnTo>
                <a:lnTo>
                  <a:pt x="748" y="88"/>
                </a:lnTo>
                <a:lnTo>
                  <a:pt x="742" y="88"/>
                </a:lnTo>
                <a:lnTo>
                  <a:pt x="736" y="94"/>
                </a:lnTo>
                <a:lnTo>
                  <a:pt x="730" y="100"/>
                </a:lnTo>
                <a:lnTo>
                  <a:pt x="724" y="100"/>
                </a:lnTo>
                <a:lnTo>
                  <a:pt x="718" y="106"/>
                </a:lnTo>
                <a:lnTo>
                  <a:pt x="712" y="112"/>
                </a:lnTo>
                <a:lnTo>
                  <a:pt x="706" y="112"/>
                </a:lnTo>
                <a:lnTo>
                  <a:pt x="700" y="118"/>
                </a:lnTo>
                <a:lnTo>
                  <a:pt x="694" y="118"/>
                </a:lnTo>
                <a:lnTo>
                  <a:pt x="694" y="124"/>
                </a:lnTo>
                <a:lnTo>
                  <a:pt x="689" y="124"/>
                </a:lnTo>
                <a:lnTo>
                  <a:pt x="689" y="130"/>
                </a:lnTo>
                <a:lnTo>
                  <a:pt x="683" y="130"/>
                </a:lnTo>
                <a:lnTo>
                  <a:pt x="677" y="136"/>
                </a:lnTo>
                <a:lnTo>
                  <a:pt x="671" y="142"/>
                </a:lnTo>
                <a:lnTo>
                  <a:pt x="665" y="142"/>
                </a:lnTo>
                <a:lnTo>
                  <a:pt x="665" y="147"/>
                </a:lnTo>
                <a:lnTo>
                  <a:pt x="659" y="147"/>
                </a:lnTo>
                <a:lnTo>
                  <a:pt x="659" y="153"/>
                </a:lnTo>
                <a:lnTo>
                  <a:pt x="653" y="153"/>
                </a:lnTo>
                <a:lnTo>
                  <a:pt x="647" y="159"/>
                </a:lnTo>
                <a:lnTo>
                  <a:pt x="641" y="159"/>
                </a:lnTo>
                <a:lnTo>
                  <a:pt x="641" y="165"/>
                </a:lnTo>
                <a:lnTo>
                  <a:pt x="635" y="165"/>
                </a:lnTo>
                <a:lnTo>
                  <a:pt x="635" y="171"/>
                </a:lnTo>
                <a:lnTo>
                  <a:pt x="629" y="171"/>
                </a:lnTo>
                <a:lnTo>
                  <a:pt x="629" y="177"/>
                </a:lnTo>
                <a:lnTo>
                  <a:pt x="623" y="177"/>
                </a:lnTo>
                <a:lnTo>
                  <a:pt x="623" y="183"/>
                </a:lnTo>
                <a:lnTo>
                  <a:pt x="617" y="183"/>
                </a:lnTo>
                <a:lnTo>
                  <a:pt x="611" y="189"/>
                </a:lnTo>
                <a:lnTo>
                  <a:pt x="606" y="195"/>
                </a:lnTo>
                <a:lnTo>
                  <a:pt x="600" y="201"/>
                </a:lnTo>
                <a:lnTo>
                  <a:pt x="594" y="207"/>
                </a:lnTo>
                <a:lnTo>
                  <a:pt x="588" y="212"/>
                </a:lnTo>
                <a:lnTo>
                  <a:pt x="582" y="218"/>
                </a:lnTo>
                <a:lnTo>
                  <a:pt x="576" y="218"/>
                </a:lnTo>
                <a:lnTo>
                  <a:pt x="576" y="224"/>
                </a:lnTo>
                <a:lnTo>
                  <a:pt x="570" y="224"/>
                </a:lnTo>
                <a:lnTo>
                  <a:pt x="570" y="230"/>
                </a:lnTo>
                <a:lnTo>
                  <a:pt x="564" y="236"/>
                </a:lnTo>
                <a:lnTo>
                  <a:pt x="558" y="236"/>
                </a:lnTo>
                <a:lnTo>
                  <a:pt x="558" y="242"/>
                </a:lnTo>
                <a:lnTo>
                  <a:pt x="552" y="242"/>
                </a:lnTo>
                <a:lnTo>
                  <a:pt x="552" y="248"/>
                </a:lnTo>
                <a:lnTo>
                  <a:pt x="546" y="248"/>
                </a:lnTo>
                <a:lnTo>
                  <a:pt x="546" y="254"/>
                </a:lnTo>
                <a:lnTo>
                  <a:pt x="540" y="260"/>
                </a:lnTo>
                <a:lnTo>
                  <a:pt x="534" y="266"/>
                </a:lnTo>
                <a:lnTo>
                  <a:pt x="528" y="272"/>
                </a:lnTo>
                <a:lnTo>
                  <a:pt x="522" y="278"/>
                </a:lnTo>
                <a:lnTo>
                  <a:pt x="517" y="283"/>
                </a:lnTo>
                <a:lnTo>
                  <a:pt x="517" y="289"/>
                </a:lnTo>
                <a:lnTo>
                  <a:pt x="511" y="289"/>
                </a:lnTo>
                <a:lnTo>
                  <a:pt x="511" y="295"/>
                </a:lnTo>
                <a:lnTo>
                  <a:pt x="505" y="295"/>
                </a:lnTo>
                <a:lnTo>
                  <a:pt x="505" y="301"/>
                </a:lnTo>
                <a:lnTo>
                  <a:pt x="499" y="301"/>
                </a:lnTo>
                <a:lnTo>
                  <a:pt x="499" y="307"/>
                </a:lnTo>
                <a:lnTo>
                  <a:pt x="493" y="307"/>
                </a:lnTo>
                <a:lnTo>
                  <a:pt x="493" y="313"/>
                </a:lnTo>
                <a:lnTo>
                  <a:pt x="487" y="313"/>
                </a:lnTo>
                <a:lnTo>
                  <a:pt x="487" y="319"/>
                </a:lnTo>
                <a:lnTo>
                  <a:pt x="481" y="325"/>
                </a:lnTo>
                <a:lnTo>
                  <a:pt x="475" y="331"/>
                </a:lnTo>
                <a:lnTo>
                  <a:pt x="475" y="337"/>
                </a:lnTo>
                <a:lnTo>
                  <a:pt x="469" y="337"/>
                </a:lnTo>
                <a:lnTo>
                  <a:pt x="469" y="343"/>
                </a:lnTo>
                <a:lnTo>
                  <a:pt x="463" y="343"/>
                </a:lnTo>
                <a:lnTo>
                  <a:pt x="463" y="349"/>
                </a:lnTo>
                <a:lnTo>
                  <a:pt x="457" y="349"/>
                </a:lnTo>
                <a:lnTo>
                  <a:pt x="457" y="354"/>
                </a:lnTo>
                <a:lnTo>
                  <a:pt x="451" y="360"/>
                </a:lnTo>
                <a:lnTo>
                  <a:pt x="445" y="366"/>
                </a:lnTo>
                <a:lnTo>
                  <a:pt x="445" y="372"/>
                </a:lnTo>
                <a:lnTo>
                  <a:pt x="439" y="372"/>
                </a:lnTo>
                <a:lnTo>
                  <a:pt x="439" y="378"/>
                </a:lnTo>
                <a:lnTo>
                  <a:pt x="433" y="378"/>
                </a:lnTo>
                <a:lnTo>
                  <a:pt x="433" y="384"/>
                </a:lnTo>
                <a:lnTo>
                  <a:pt x="428" y="384"/>
                </a:lnTo>
                <a:lnTo>
                  <a:pt x="428" y="390"/>
                </a:lnTo>
                <a:lnTo>
                  <a:pt x="422" y="396"/>
                </a:lnTo>
                <a:lnTo>
                  <a:pt x="422" y="402"/>
                </a:lnTo>
                <a:lnTo>
                  <a:pt x="416" y="402"/>
                </a:lnTo>
                <a:lnTo>
                  <a:pt x="416" y="408"/>
                </a:lnTo>
                <a:lnTo>
                  <a:pt x="410" y="408"/>
                </a:lnTo>
                <a:lnTo>
                  <a:pt x="410" y="414"/>
                </a:lnTo>
                <a:lnTo>
                  <a:pt x="404" y="414"/>
                </a:lnTo>
                <a:lnTo>
                  <a:pt x="404" y="419"/>
                </a:lnTo>
                <a:lnTo>
                  <a:pt x="398" y="425"/>
                </a:lnTo>
                <a:lnTo>
                  <a:pt x="398" y="431"/>
                </a:lnTo>
                <a:lnTo>
                  <a:pt x="392" y="431"/>
                </a:lnTo>
                <a:lnTo>
                  <a:pt x="392" y="437"/>
                </a:lnTo>
                <a:lnTo>
                  <a:pt x="386" y="437"/>
                </a:lnTo>
                <a:lnTo>
                  <a:pt x="380" y="455"/>
                </a:lnTo>
                <a:lnTo>
                  <a:pt x="279" y="585"/>
                </a:lnTo>
                <a:lnTo>
                  <a:pt x="220" y="668"/>
                </a:lnTo>
                <a:lnTo>
                  <a:pt x="178" y="721"/>
                </a:lnTo>
                <a:lnTo>
                  <a:pt x="161" y="739"/>
                </a:lnTo>
                <a:lnTo>
                  <a:pt x="137" y="768"/>
                </a:lnTo>
                <a:lnTo>
                  <a:pt x="95" y="804"/>
                </a:lnTo>
                <a:lnTo>
                  <a:pt x="24" y="857"/>
                </a:lnTo>
                <a:lnTo>
                  <a:pt x="0" y="863"/>
                </a:lnTo>
              </a:path>
            </a:pathLst>
          </a:custGeom>
          <a:noFill/>
          <a:ln w="7938"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537" name="Freeform 105"/>
          <p:cNvSpPr>
            <a:spLocks/>
          </p:cNvSpPr>
          <p:nvPr/>
        </p:nvSpPr>
        <p:spPr bwMode="auto">
          <a:xfrm>
            <a:off x="3454400" y="4873625"/>
            <a:ext cx="3767138" cy="1257300"/>
          </a:xfrm>
          <a:custGeom>
            <a:avLst/>
            <a:gdLst>
              <a:gd name="T0" fmla="*/ 2147483647 w 2373"/>
              <a:gd name="T1" fmla="*/ 2147483647 h 792"/>
              <a:gd name="T2" fmla="*/ 2147483647 w 2373"/>
              <a:gd name="T3" fmla="*/ 2147483647 h 792"/>
              <a:gd name="T4" fmla="*/ 2147483647 w 2373"/>
              <a:gd name="T5" fmla="*/ 2147483647 h 792"/>
              <a:gd name="T6" fmla="*/ 2147483647 w 2373"/>
              <a:gd name="T7" fmla="*/ 2147483647 h 792"/>
              <a:gd name="T8" fmla="*/ 2147483647 w 2373"/>
              <a:gd name="T9" fmla="*/ 2147483647 h 792"/>
              <a:gd name="T10" fmla="*/ 2147483647 w 2373"/>
              <a:gd name="T11" fmla="*/ 2147483647 h 792"/>
              <a:gd name="T12" fmla="*/ 2147483647 w 2373"/>
              <a:gd name="T13" fmla="*/ 2147483647 h 792"/>
              <a:gd name="T14" fmla="*/ 2147483647 w 2373"/>
              <a:gd name="T15" fmla="*/ 2147483647 h 792"/>
              <a:gd name="T16" fmla="*/ 2147483647 w 2373"/>
              <a:gd name="T17" fmla="*/ 2147483647 h 792"/>
              <a:gd name="T18" fmla="*/ 2147483647 w 2373"/>
              <a:gd name="T19" fmla="*/ 2147483647 h 792"/>
              <a:gd name="T20" fmla="*/ 2147483647 w 2373"/>
              <a:gd name="T21" fmla="*/ 2147483647 h 792"/>
              <a:gd name="T22" fmla="*/ 2147483647 w 2373"/>
              <a:gd name="T23" fmla="*/ 2147483647 h 792"/>
              <a:gd name="T24" fmla="*/ 2147483647 w 2373"/>
              <a:gd name="T25" fmla="*/ 2147483647 h 792"/>
              <a:gd name="T26" fmla="*/ 2147483647 w 2373"/>
              <a:gd name="T27" fmla="*/ 2147483647 h 792"/>
              <a:gd name="T28" fmla="*/ 2147483647 w 2373"/>
              <a:gd name="T29" fmla="*/ 2147483647 h 792"/>
              <a:gd name="T30" fmla="*/ 2147483647 w 2373"/>
              <a:gd name="T31" fmla="*/ 2147483647 h 792"/>
              <a:gd name="T32" fmla="*/ 2147483647 w 2373"/>
              <a:gd name="T33" fmla="*/ 2147483647 h 792"/>
              <a:gd name="T34" fmla="*/ 2147483647 w 2373"/>
              <a:gd name="T35" fmla="*/ 2147483647 h 792"/>
              <a:gd name="T36" fmla="*/ 2147483647 w 2373"/>
              <a:gd name="T37" fmla="*/ 2147483647 h 792"/>
              <a:gd name="T38" fmla="*/ 2147483647 w 2373"/>
              <a:gd name="T39" fmla="*/ 0 h 792"/>
              <a:gd name="T40" fmla="*/ 2147483647 w 2373"/>
              <a:gd name="T41" fmla="*/ 0 h 792"/>
              <a:gd name="T42" fmla="*/ 2147483647 w 2373"/>
              <a:gd name="T43" fmla="*/ 0 h 792"/>
              <a:gd name="T44" fmla="*/ 2147483647 w 2373"/>
              <a:gd name="T45" fmla="*/ 0 h 792"/>
              <a:gd name="T46" fmla="*/ 2147483647 w 2373"/>
              <a:gd name="T47" fmla="*/ 0 h 792"/>
              <a:gd name="T48" fmla="*/ 2147483647 w 2373"/>
              <a:gd name="T49" fmla="*/ 2147483647 h 792"/>
              <a:gd name="T50" fmla="*/ 2147483647 w 2373"/>
              <a:gd name="T51" fmla="*/ 2147483647 h 792"/>
              <a:gd name="T52" fmla="*/ 2147483647 w 2373"/>
              <a:gd name="T53" fmla="*/ 2147483647 h 792"/>
              <a:gd name="T54" fmla="*/ 2147483647 w 2373"/>
              <a:gd name="T55" fmla="*/ 2147483647 h 792"/>
              <a:gd name="T56" fmla="*/ 2147483647 w 2373"/>
              <a:gd name="T57" fmla="*/ 2147483647 h 792"/>
              <a:gd name="T58" fmla="*/ 2147483647 w 2373"/>
              <a:gd name="T59" fmla="*/ 2147483647 h 792"/>
              <a:gd name="T60" fmla="*/ 2147483647 w 2373"/>
              <a:gd name="T61" fmla="*/ 2147483647 h 792"/>
              <a:gd name="T62" fmla="*/ 2147483647 w 2373"/>
              <a:gd name="T63" fmla="*/ 2147483647 h 792"/>
              <a:gd name="T64" fmla="*/ 2147483647 w 2373"/>
              <a:gd name="T65" fmla="*/ 2147483647 h 792"/>
              <a:gd name="T66" fmla="*/ 2147483647 w 2373"/>
              <a:gd name="T67" fmla="*/ 2147483647 h 792"/>
              <a:gd name="T68" fmla="*/ 2147483647 w 2373"/>
              <a:gd name="T69" fmla="*/ 2147483647 h 792"/>
              <a:gd name="T70" fmla="*/ 2147483647 w 2373"/>
              <a:gd name="T71" fmla="*/ 2147483647 h 792"/>
              <a:gd name="T72" fmla="*/ 2147483647 w 2373"/>
              <a:gd name="T73" fmla="*/ 2147483647 h 792"/>
              <a:gd name="T74" fmla="*/ 2147483647 w 2373"/>
              <a:gd name="T75" fmla="*/ 2147483647 h 792"/>
              <a:gd name="T76" fmla="*/ 2147483647 w 2373"/>
              <a:gd name="T77" fmla="*/ 2147483647 h 792"/>
              <a:gd name="T78" fmla="*/ 2147483647 w 2373"/>
              <a:gd name="T79" fmla="*/ 2147483647 h 792"/>
              <a:gd name="T80" fmla="*/ 2147483647 w 2373"/>
              <a:gd name="T81" fmla="*/ 2147483647 h 792"/>
              <a:gd name="T82" fmla="*/ 2147483647 w 2373"/>
              <a:gd name="T83" fmla="*/ 2147483647 h 792"/>
              <a:gd name="T84" fmla="*/ 2147483647 w 2373"/>
              <a:gd name="T85" fmla="*/ 2147483647 h 792"/>
              <a:gd name="T86" fmla="*/ 2147483647 w 2373"/>
              <a:gd name="T87" fmla="*/ 2147483647 h 792"/>
              <a:gd name="T88" fmla="*/ 2147483647 w 2373"/>
              <a:gd name="T89" fmla="*/ 2147483647 h 792"/>
              <a:gd name="T90" fmla="*/ 2147483647 w 2373"/>
              <a:gd name="T91" fmla="*/ 2147483647 h 792"/>
              <a:gd name="T92" fmla="*/ 2147483647 w 2373"/>
              <a:gd name="T93" fmla="*/ 2147483647 h 792"/>
              <a:gd name="T94" fmla="*/ 2147483647 w 2373"/>
              <a:gd name="T95" fmla="*/ 2147483647 h 792"/>
              <a:gd name="T96" fmla="*/ 2147483647 w 2373"/>
              <a:gd name="T97" fmla="*/ 2147483647 h 792"/>
              <a:gd name="T98" fmla="*/ 2147483647 w 2373"/>
              <a:gd name="T99" fmla="*/ 2147483647 h 792"/>
              <a:gd name="T100" fmla="*/ 2147483647 w 2373"/>
              <a:gd name="T101" fmla="*/ 2147483647 h 792"/>
              <a:gd name="T102" fmla="*/ 2147483647 w 2373"/>
              <a:gd name="T103" fmla="*/ 2147483647 h 792"/>
              <a:gd name="T104" fmla="*/ 2147483647 w 2373"/>
              <a:gd name="T105" fmla="*/ 2147483647 h 792"/>
              <a:gd name="T106" fmla="*/ 2147483647 w 2373"/>
              <a:gd name="T107" fmla="*/ 2147483647 h 792"/>
              <a:gd name="T108" fmla="*/ 2147483647 w 2373"/>
              <a:gd name="T109" fmla="*/ 2147483647 h 792"/>
              <a:gd name="T110" fmla="*/ 2147483647 w 2373"/>
              <a:gd name="T111" fmla="*/ 2147483647 h 792"/>
              <a:gd name="T112" fmla="*/ 2147483647 w 2373"/>
              <a:gd name="T113" fmla="*/ 2147483647 h 792"/>
              <a:gd name="T114" fmla="*/ 2147483647 w 2373"/>
              <a:gd name="T115" fmla="*/ 2147483647 h 792"/>
              <a:gd name="T116" fmla="*/ 2147483647 w 2373"/>
              <a:gd name="T117" fmla="*/ 2147483647 h 792"/>
              <a:gd name="T118" fmla="*/ 2147483647 w 2373"/>
              <a:gd name="T119" fmla="*/ 2147483647 h 792"/>
              <a:gd name="T120" fmla="*/ 2147483647 w 2373"/>
              <a:gd name="T121" fmla="*/ 2147483647 h 79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373"/>
              <a:gd name="T184" fmla="*/ 0 h 792"/>
              <a:gd name="T185" fmla="*/ 2373 w 2373"/>
              <a:gd name="T186" fmla="*/ 792 h 792"/>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373" h="792">
                <a:moveTo>
                  <a:pt x="2373" y="479"/>
                </a:moveTo>
                <a:lnTo>
                  <a:pt x="2338" y="467"/>
                </a:lnTo>
                <a:lnTo>
                  <a:pt x="2302" y="455"/>
                </a:lnTo>
                <a:lnTo>
                  <a:pt x="2272" y="443"/>
                </a:lnTo>
                <a:lnTo>
                  <a:pt x="2237" y="431"/>
                </a:lnTo>
                <a:lnTo>
                  <a:pt x="2207" y="419"/>
                </a:lnTo>
                <a:lnTo>
                  <a:pt x="2178" y="408"/>
                </a:lnTo>
                <a:lnTo>
                  <a:pt x="2148" y="396"/>
                </a:lnTo>
                <a:lnTo>
                  <a:pt x="2118" y="384"/>
                </a:lnTo>
                <a:lnTo>
                  <a:pt x="2089" y="372"/>
                </a:lnTo>
                <a:lnTo>
                  <a:pt x="2065" y="360"/>
                </a:lnTo>
                <a:lnTo>
                  <a:pt x="2035" y="348"/>
                </a:lnTo>
                <a:lnTo>
                  <a:pt x="2011" y="343"/>
                </a:lnTo>
                <a:lnTo>
                  <a:pt x="1982" y="331"/>
                </a:lnTo>
                <a:lnTo>
                  <a:pt x="1958" y="319"/>
                </a:lnTo>
                <a:lnTo>
                  <a:pt x="1934" y="307"/>
                </a:lnTo>
                <a:lnTo>
                  <a:pt x="1911" y="295"/>
                </a:lnTo>
                <a:lnTo>
                  <a:pt x="1887" y="289"/>
                </a:lnTo>
                <a:lnTo>
                  <a:pt x="1863" y="278"/>
                </a:lnTo>
                <a:lnTo>
                  <a:pt x="1845" y="266"/>
                </a:lnTo>
                <a:lnTo>
                  <a:pt x="1822" y="260"/>
                </a:lnTo>
                <a:lnTo>
                  <a:pt x="1804" y="248"/>
                </a:lnTo>
                <a:lnTo>
                  <a:pt x="1780" y="242"/>
                </a:lnTo>
                <a:lnTo>
                  <a:pt x="1762" y="230"/>
                </a:lnTo>
                <a:lnTo>
                  <a:pt x="1739" y="224"/>
                </a:lnTo>
                <a:lnTo>
                  <a:pt x="1721" y="212"/>
                </a:lnTo>
                <a:lnTo>
                  <a:pt x="1703" y="207"/>
                </a:lnTo>
                <a:lnTo>
                  <a:pt x="1685" y="195"/>
                </a:lnTo>
                <a:lnTo>
                  <a:pt x="1667" y="189"/>
                </a:lnTo>
                <a:lnTo>
                  <a:pt x="1650" y="183"/>
                </a:lnTo>
                <a:lnTo>
                  <a:pt x="1632" y="171"/>
                </a:lnTo>
                <a:lnTo>
                  <a:pt x="1614" y="165"/>
                </a:lnTo>
                <a:lnTo>
                  <a:pt x="1596" y="159"/>
                </a:lnTo>
                <a:lnTo>
                  <a:pt x="1584" y="153"/>
                </a:lnTo>
                <a:lnTo>
                  <a:pt x="1567" y="147"/>
                </a:lnTo>
                <a:lnTo>
                  <a:pt x="1549" y="141"/>
                </a:lnTo>
                <a:lnTo>
                  <a:pt x="1537" y="130"/>
                </a:lnTo>
                <a:lnTo>
                  <a:pt x="1519" y="124"/>
                </a:lnTo>
                <a:lnTo>
                  <a:pt x="1507" y="118"/>
                </a:lnTo>
                <a:lnTo>
                  <a:pt x="1489" y="112"/>
                </a:lnTo>
                <a:lnTo>
                  <a:pt x="1478" y="106"/>
                </a:lnTo>
                <a:lnTo>
                  <a:pt x="1466" y="106"/>
                </a:lnTo>
                <a:lnTo>
                  <a:pt x="1448" y="100"/>
                </a:lnTo>
                <a:lnTo>
                  <a:pt x="1436" y="94"/>
                </a:lnTo>
                <a:lnTo>
                  <a:pt x="1424" y="88"/>
                </a:lnTo>
                <a:lnTo>
                  <a:pt x="1412" y="82"/>
                </a:lnTo>
                <a:lnTo>
                  <a:pt x="1400" y="76"/>
                </a:lnTo>
                <a:lnTo>
                  <a:pt x="1383" y="76"/>
                </a:lnTo>
                <a:lnTo>
                  <a:pt x="1371" y="71"/>
                </a:lnTo>
                <a:lnTo>
                  <a:pt x="1359" y="65"/>
                </a:lnTo>
                <a:lnTo>
                  <a:pt x="1347" y="59"/>
                </a:lnTo>
                <a:lnTo>
                  <a:pt x="1335" y="59"/>
                </a:lnTo>
                <a:lnTo>
                  <a:pt x="1323" y="53"/>
                </a:lnTo>
                <a:lnTo>
                  <a:pt x="1317" y="53"/>
                </a:lnTo>
                <a:lnTo>
                  <a:pt x="1306" y="47"/>
                </a:lnTo>
                <a:lnTo>
                  <a:pt x="1294" y="41"/>
                </a:lnTo>
                <a:lnTo>
                  <a:pt x="1282" y="41"/>
                </a:lnTo>
                <a:lnTo>
                  <a:pt x="1270" y="35"/>
                </a:lnTo>
                <a:lnTo>
                  <a:pt x="1264" y="35"/>
                </a:lnTo>
                <a:lnTo>
                  <a:pt x="1252" y="29"/>
                </a:lnTo>
                <a:lnTo>
                  <a:pt x="1240" y="29"/>
                </a:lnTo>
                <a:lnTo>
                  <a:pt x="1228" y="29"/>
                </a:lnTo>
                <a:lnTo>
                  <a:pt x="1222" y="23"/>
                </a:lnTo>
                <a:lnTo>
                  <a:pt x="1211" y="23"/>
                </a:lnTo>
                <a:lnTo>
                  <a:pt x="1205" y="23"/>
                </a:lnTo>
                <a:lnTo>
                  <a:pt x="1193" y="17"/>
                </a:lnTo>
                <a:lnTo>
                  <a:pt x="1187" y="17"/>
                </a:lnTo>
                <a:lnTo>
                  <a:pt x="1175" y="17"/>
                </a:lnTo>
                <a:lnTo>
                  <a:pt x="1163" y="11"/>
                </a:lnTo>
                <a:lnTo>
                  <a:pt x="1157" y="11"/>
                </a:lnTo>
                <a:lnTo>
                  <a:pt x="1151" y="11"/>
                </a:lnTo>
                <a:lnTo>
                  <a:pt x="1139" y="11"/>
                </a:lnTo>
                <a:lnTo>
                  <a:pt x="1133" y="5"/>
                </a:lnTo>
                <a:lnTo>
                  <a:pt x="1122" y="5"/>
                </a:lnTo>
                <a:lnTo>
                  <a:pt x="1116" y="5"/>
                </a:lnTo>
                <a:lnTo>
                  <a:pt x="1110" y="5"/>
                </a:lnTo>
                <a:lnTo>
                  <a:pt x="1098" y="5"/>
                </a:lnTo>
                <a:lnTo>
                  <a:pt x="1092" y="5"/>
                </a:lnTo>
                <a:lnTo>
                  <a:pt x="1086" y="0"/>
                </a:lnTo>
                <a:lnTo>
                  <a:pt x="1074" y="0"/>
                </a:lnTo>
                <a:lnTo>
                  <a:pt x="1068" y="0"/>
                </a:lnTo>
                <a:lnTo>
                  <a:pt x="1062" y="0"/>
                </a:lnTo>
                <a:lnTo>
                  <a:pt x="1056" y="0"/>
                </a:lnTo>
                <a:lnTo>
                  <a:pt x="1045" y="0"/>
                </a:lnTo>
                <a:lnTo>
                  <a:pt x="1039" y="0"/>
                </a:lnTo>
                <a:lnTo>
                  <a:pt x="1033" y="0"/>
                </a:lnTo>
                <a:lnTo>
                  <a:pt x="1027" y="0"/>
                </a:lnTo>
                <a:lnTo>
                  <a:pt x="1021" y="0"/>
                </a:lnTo>
                <a:lnTo>
                  <a:pt x="1015" y="0"/>
                </a:lnTo>
                <a:lnTo>
                  <a:pt x="1009" y="0"/>
                </a:lnTo>
                <a:lnTo>
                  <a:pt x="997" y="0"/>
                </a:lnTo>
                <a:lnTo>
                  <a:pt x="991" y="0"/>
                </a:lnTo>
                <a:lnTo>
                  <a:pt x="985" y="0"/>
                </a:lnTo>
                <a:lnTo>
                  <a:pt x="979" y="0"/>
                </a:lnTo>
                <a:lnTo>
                  <a:pt x="973" y="0"/>
                </a:lnTo>
                <a:lnTo>
                  <a:pt x="967" y="0"/>
                </a:lnTo>
                <a:lnTo>
                  <a:pt x="961" y="5"/>
                </a:lnTo>
                <a:lnTo>
                  <a:pt x="956" y="5"/>
                </a:lnTo>
                <a:lnTo>
                  <a:pt x="950" y="5"/>
                </a:lnTo>
                <a:lnTo>
                  <a:pt x="944" y="5"/>
                </a:lnTo>
                <a:lnTo>
                  <a:pt x="938" y="5"/>
                </a:lnTo>
                <a:lnTo>
                  <a:pt x="932" y="5"/>
                </a:lnTo>
                <a:lnTo>
                  <a:pt x="926" y="5"/>
                </a:lnTo>
                <a:lnTo>
                  <a:pt x="920" y="5"/>
                </a:lnTo>
                <a:lnTo>
                  <a:pt x="914" y="11"/>
                </a:lnTo>
                <a:lnTo>
                  <a:pt x="908" y="11"/>
                </a:lnTo>
                <a:lnTo>
                  <a:pt x="902" y="11"/>
                </a:lnTo>
                <a:lnTo>
                  <a:pt x="896" y="11"/>
                </a:lnTo>
                <a:lnTo>
                  <a:pt x="890" y="11"/>
                </a:lnTo>
                <a:lnTo>
                  <a:pt x="884" y="17"/>
                </a:lnTo>
                <a:lnTo>
                  <a:pt x="878" y="17"/>
                </a:lnTo>
                <a:lnTo>
                  <a:pt x="872" y="17"/>
                </a:lnTo>
                <a:lnTo>
                  <a:pt x="867" y="17"/>
                </a:lnTo>
                <a:lnTo>
                  <a:pt x="867" y="23"/>
                </a:lnTo>
                <a:lnTo>
                  <a:pt x="861" y="23"/>
                </a:lnTo>
                <a:lnTo>
                  <a:pt x="855" y="23"/>
                </a:lnTo>
                <a:lnTo>
                  <a:pt x="849" y="23"/>
                </a:lnTo>
                <a:lnTo>
                  <a:pt x="843" y="23"/>
                </a:lnTo>
                <a:lnTo>
                  <a:pt x="843" y="29"/>
                </a:lnTo>
                <a:lnTo>
                  <a:pt x="837" y="29"/>
                </a:lnTo>
                <a:lnTo>
                  <a:pt x="831" y="29"/>
                </a:lnTo>
                <a:lnTo>
                  <a:pt x="825" y="29"/>
                </a:lnTo>
                <a:lnTo>
                  <a:pt x="819" y="35"/>
                </a:lnTo>
                <a:lnTo>
                  <a:pt x="813" y="35"/>
                </a:lnTo>
                <a:lnTo>
                  <a:pt x="807" y="41"/>
                </a:lnTo>
                <a:lnTo>
                  <a:pt x="801" y="41"/>
                </a:lnTo>
                <a:lnTo>
                  <a:pt x="795" y="41"/>
                </a:lnTo>
                <a:lnTo>
                  <a:pt x="789" y="47"/>
                </a:lnTo>
                <a:lnTo>
                  <a:pt x="783" y="47"/>
                </a:lnTo>
                <a:lnTo>
                  <a:pt x="778" y="53"/>
                </a:lnTo>
                <a:lnTo>
                  <a:pt x="772" y="53"/>
                </a:lnTo>
                <a:lnTo>
                  <a:pt x="766" y="53"/>
                </a:lnTo>
                <a:lnTo>
                  <a:pt x="766" y="59"/>
                </a:lnTo>
                <a:lnTo>
                  <a:pt x="760" y="59"/>
                </a:lnTo>
                <a:lnTo>
                  <a:pt x="754" y="59"/>
                </a:lnTo>
                <a:lnTo>
                  <a:pt x="754" y="65"/>
                </a:lnTo>
                <a:lnTo>
                  <a:pt x="748" y="65"/>
                </a:lnTo>
                <a:lnTo>
                  <a:pt x="742" y="71"/>
                </a:lnTo>
                <a:lnTo>
                  <a:pt x="736" y="71"/>
                </a:lnTo>
                <a:lnTo>
                  <a:pt x="730" y="76"/>
                </a:lnTo>
                <a:lnTo>
                  <a:pt x="724" y="76"/>
                </a:lnTo>
                <a:lnTo>
                  <a:pt x="718" y="82"/>
                </a:lnTo>
                <a:lnTo>
                  <a:pt x="712" y="82"/>
                </a:lnTo>
                <a:lnTo>
                  <a:pt x="706" y="88"/>
                </a:lnTo>
                <a:lnTo>
                  <a:pt x="700" y="88"/>
                </a:lnTo>
                <a:lnTo>
                  <a:pt x="694" y="94"/>
                </a:lnTo>
                <a:lnTo>
                  <a:pt x="689" y="94"/>
                </a:lnTo>
                <a:lnTo>
                  <a:pt x="689" y="100"/>
                </a:lnTo>
                <a:lnTo>
                  <a:pt x="683" y="100"/>
                </a:lnTo>
                <a:lnTo>
                  <a:pt x="683" y="106"/>
                </a:lnTo>
                <a:lnTo>
                  <a:pt x="677" y="106"/>
                </a:lnTo>
                <a:lnTo>
                  <a:pt x="671" y="112"/>
                </a:lnTo>
                <a:lnTo>
                  <a:pt x="665" y="112"/>
                </a:lnTo>
                <a:lnTo>
                  <a:pt x="665" y="118"/>
                </a:lnTo>
                <a:lnTo>
                  <a:pt x="659" y="118"/>
                </a:lnTo>
                <a:lnTo>
                  <a:pt x="653" y="124"/>
                </a:lnTo>
                <a:lnTo>
                  <a:pt x="647" y="124"/>
                </a:lnTo>
                <a:lnTo>
                  <a:pt x="647" y="130"/>
                </a:lnTo>
                <a:lnTo>
                  <a:pt x="641" y="130"/>
                </a:lnTo>
                <a:lnTo>
                  <a:pt x="635" y="136"/>
                </a:lnTo>
                <a:lnTo>
                  <a:pt x="629" y="136"/>
                </a:lnTo>
                <a:lnTo>
                  <a:pt x="629" y="141"/>
                </a:lnTo>
                <a:lnTo>
                  <a:pt x="623" y="141"/>
                </a:lnTo>
                <a:lnTo>
                  <a:pt x="623" y="147"/>
                </a:lnTo>
                <a:lnTo>
                  <a:pt x="617" y="147"/>
                </a:lnTo>
                <a:lnTo>
                  <a:pt x="611" y="153"/>
                </a:lnTo>
                <a:lnTo>
                  <a:pt x="606" y="159"/>
                </a:lnTo>
                <a:lnTo>
                  <a:pt x="600" y="159"/>
                </a:lnTo>
                <a:lnTo>
                  <a:pt x="600" y="165"/>
                </a:lnTo>
                <a:lnTo>
                  <a:pt x="594" y="165"/>
                </a:lnTo>
                <a:lnTo>
                  <a:pt x="594" y="171"/>
                </a:lnTo>
                <a:lnTo>
                  <a:pt x="588" y="171"/>
                </a:lnTo>
                <a:lnTo>
                  <a:pt x="588" y="177"/>
                </a:lnTo>
                <a:lnTo>
                  <a:pt x="582" y="177"/>
                </a:lnTo>
                <a:lnTo>
                  <a:pt x="576" y="183"/>
                </a:lnTo>
                <a:lnTo>
                  <a:pt x="570" y="189"/>
                </a:lnTo>
                <a:lnTo>
                  <a:pt x="564" y="195"/>
                </a:lnTo>
                <a:lnTo>
                  <a:pt x="558" y="195"/>
                </a:lnTo>
                <a:lnTo>
                  <a:pt x="558" y="201"/>
                </a:lnTo>
                <a:lnTo>
                  <a:pt x="552" y="201"/>
                </a:lnTo>
                <a:lnTo>
                  <a:pt x="552" y="207"/>
                </a:lnTo>
                <a:lnTo>
                  <a:pt x="546" y="207"/>
                </a:lnTo>
                <a:lnTo>
                  <a:pt x="546" y="212"/>
                </a:lnTo>
                <a:lnTo>
                  <a:pt x="540" y="212"/>
                </a:lnTo>
                <a:lnTo>
                  <a:pt x="540" y="218"/>
                </a:lnTo>
                <a:lnTo>
                  <a:pt x="534" y="218"/>
                </a:lnTo>
                <a:lnTo>
                  <a:pt x="534" y="224"/>
                </a:lnTo>
                <a:lnTo>
                  <a:pt x="528" y="224"/>
                </a:lnTo>
                <a:lnTo>
                  <a:pt x="528" y="230"/>
                </a:lnTo>
                <a:lnTo>
                  <a:pt x="522" y="230"/>
                </a:lnTo>
                <a:lnTo>
                  <a:pt x="522" y="236"/>
                </a:lnTo>
                <a:lnTo>
                  <a:pt x="517" y="236"/>
                </a:lnTo>
                <a:lnTo>
                  <a:pt x="517" y="242"/>
                </a:lnTo>
                <a:lnTo>
                  <a:pt x="511" y="242"/>
                </a:lnTo>
                <a:lnTo>
                  <a:pt x="511" y="248"/>
                </a:lnTo>
                <a:lnTo>
                  <a:pt x="505" y="248"/>
                </a:lnTo>
                <a:lnTo>
                  <a:pt x="505" y="254"/>
                </a:lnTo>
                <a:lnTo>
                  <a:pt x="499" y="254"/>
                </a:lnTo>
                <a:lnTo>
                  <a:pt x="499" y="260"/>
                </a:lnTo>
                <a:lnTo>
                  <a:pt x="493" y="260"/>
                </a:lnTo>
                <a:lnTo>
                  <a:pt x="493" y="266"/>
                </a:lnTo>
                <a:lnTo>
                  <a:pt x="487" y="266"/>
                </a:lnTo>
                <a:lnTo>
                  <a:pt x="487" y="272"/>
                </a:lnTo>
                <a:lnTo>
                  <a:pt x="481" y="272"/>
                </a:lnTo>
                <a:lnTo>
                  <a:pt x="481" y="278"/>
                </a:lnTo>
                <a:lnTo>
                  <a:pt x="475" y="278"/>
                </a:lnTo>
                <a:lnTo>
                  <a:pt x="475" y="283"/>
                </a:lnTo>
                <a:lnTo>
                  <a:pt x="469" y="289"/>
                </a:lnTo>
                <a:lnTo>
                  <a:pt x="463" y="295"/>
                </a:lnTo>
                <a:lnTo>
                  <a:pt x="463" y="301"/>
                </a:lnTo>
                <a:lnTo>
                  <a:pt x="457" y="301"/>
                </a:lnTo>
                <a:lnTo>
                  <a:pt x="457" y="307"/>
                </a:lnTo>
                <a:lnTo>
                  <a:pt x="451" y="307"/>
                </a:lnTo>
                <a:lnTo>
                  <a:pt x="451" y="313"/>
                </a:lnTo>
                <a:lnTo>
                  <a:pt x="445" y="313"/>
                </a:lnTo>
                <a:lnTo>
                  <a:pt x="445" y="319"/>
                </a:lnTo>
                <a:lnTo>
                  <a:pt x="439" y="319"/>
                </a:lnTo>
                <a:lnTo>
                  <a:pt x="439" y="325"/>
                </a:lnTo>
                <a:lnTo>
                  <a:pt x="433" y="325"/>
                </a:lnTo>
                <a:lnTo>
                  <a:pt x="433" y="331"/>
                </a:lnTo>
                <a:lnTo>
                  <a:pt x="428" y="331"/>
                </a:lnTo>
                <a:lnTo>
                  <a:pt x="428" y="337"/>
                </a:lnTo>
                <a:lnTo>
                  <a:pt x="422" y="343"/>
                </a:lnTo>
                <a:lnTo>
                  <a:pt x="422" y="348"/>
                </a:lnTo>
                <a:lnTo>
                  <a:pt x="416" y="348"/>
                </a:lnTo>
                <a:lnTo>
                  <a:pt x="416" y="354"/>
                </a:lnTo>
                <a:lnTo>
                  <a:pt x="410" y="354"/>
                </a:lnTo>
                <a:lnTo>
                  <a:pt x="410" y="360"/>
                </a:lnTo>
                <a:lnTo>
                  <a:pt x="404" y="360"/>
                </a:lnTo>
                <a:lnTo>
                  <a:pt x="404" y="366"/>
                </a:lnTo>
                <a:lnTo>
                  <a:pt x="398" y="366"/>
                </a:lnTo>
                <a:lnTo>
                  <a:pt x="398" y="372"/>
                </a:lnTo>
                <a:lnTo>
                  <a:pt x="392" y="372"/>
                </a:lnTo>
                <a:lnTo>
                  <a:pt x="392" y="378"/>
                </a:lnTo>
                <a:lnTo>
                  <a:pt x="392" y="384"/>
                </a:lnTo>
                <a:lnTo>
                  <a:pt x="386" y="384"/>
                </a:lnTo>
                <a:lnTo>
                  <a:pt x="380" y="396"/>
                </a:lnTo>
                <a:lnTo>
                  <a:pt x="279" y="526"/>
                </a:lnTo>
                <a:lnTo>
                  <a:pt x="220" y="603"/>
                </a:lnTo>
                <a:lnTo>
                  <a:pt x="178" y="650"/>
                </a:lnTo>
                <a:lnTo>
                  <a:pt x="161" y="668"/>
                </a:lnTo>
                <a:lnTo>
                  <a:pt x="137" y="697"/>
                </a:lnTo>
                <a:lnTo>
                  <a:pt x="95" y="739"/>
                </a:lnTo>
                <a:lnTo>
                  <a:pt x="24" y="786"/>
                </a:lnTo>
                <a:lnTo>
                  <a:pt x="0" y="792"/>
                </a:lnTo>
              </a:path>
            </a:pathLst>
          </a:custGeom>
          <a:noFill/>
          <a:ln w="7938"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538" name="Freeform 106"/>
          <p:cNvSpPr>
            <a:spLocks/>
          </p:cNvSpPr>
          <p:nvPr/>
        </p:nvSpPr>
        <p:spPr bwMode="auto">
          <a:xfrm>
            <a:off x="3454400" y="4976813"/>
            <a:ext cx="3767138" cy="1154112"/>
          </a:xfrm>
          <a:custGeom>
            <a:avLst/>
            <a:gdLst>
              <a:gd name="T0" fmla="*/ 2147483647 w 2373"/>
              <a:gd name="T1" fmla="*/ 2147483647 h 727"/>
              <a:gd name="T2" fmla="*/ 2147483647 w 2373"/>
              <a:gd name="T3" fmla="*/ 2147483647 h 727"/>
              <a:gd name="T4" fmla="*/ 2147483647 w 2373"/>
              <a:gd name="T5" fmla="*/ 2147483647 h 727"/>
              <a:gd name="T6" fmla="*/ 2147483647 w 2373"/>
              <a:gd name="T7" fmla="*/ 2147483647 h 727"/>
              <a:gd name="T8" fmla="*/ 2147483647 w 2373"/>
              <a:gd name="T9" fmla="*/ 2147483647 h 727"/>
              <a:gd name="T10" fmla="*/ 2147483647 w 2373"/>
              <a:gd name="T11" fmla="*/ 2147483647 h 727"/>
              <a:gd name="T12" fmla="*/ 2147483647 w 2373"/>
              <a:gd name="T13" fmla="*/ 2147483647 h 727"/>
              <a:gd name="T14" fmla="*/ 2147483647 w 2373"/>
              <a:gd name="T15" fmla="*/ 2147483647 h 727"/>
              <a:gd name="T16" fmla="*/ 2147483647 w 2373"/>
              <a:gd name="T17" fmla="*/ 2147483647 h 727"/>
              <a:gd name="T18" fmla="*/ 2147483647 w 2373"/>
              <a:gd name="T19" fmla="*/ 2147483647 h 727"/>
              <a:gd name="T20" fmla="*/ 2147483647 w 2373"/>
              <a:gd name="T21" fmla="*/ 2147483647 h 727"/>
              <a:gd name="T22" fmla="*/ 2147483647 w 2373"/>
              <a:gd name="T23" fmla="*/ 2147483647 h 727"/>
              <a:gd name="T24" fmla="*/ 2147483647 w 2373"/>
              <a:gd name="T25" fmla="*/ 2147483647 h 727"/>
              <a:gd name="T26" fmla="*/ 2147483647 w 2373"/>
              <a:gd name="T27" fmla="*/ 2147483647 h 727"/>
              <a:gd name="T28" fmla="*/ 2147483647 w 2373"/>
              <a:gd name="T29" fmla="*/ 2147483647 h 727"/>
              <a:gd name="T30" fmla="*/ 2147483647 w 2373"/>
              <a:gd name="T31" fmla="*/ 2147483647 h 727"/>
              <a:gd name="T32" fmla="*/ 2147483647 w 2373"/>
              <a:gd name="T33" fmla="*/ 2147483647 h 727"/>
              <a:gd name="T34" fmla="*/ 2147483647 w 2373"/>
              <a:gd name="T35" fmla="*/ 2147483647 h 727"/>
              <a:gd name="T36" fmla="*/ 2147483647 w 2373"/>
              <a:gd name="T37" fmla="*/ 2147483647 h 727"/>
              <a:gd name="T38" fmla="*/ 2147483647 w 2373"/>
              <a:gd name="T39" fmla="*/ 2147483647 h 727"/>
              <a:gd name="T40" fmla="*/ 2147483647 w 2373"/>
              <a:gd name="T41" fmla="*/ 2147483647 h 727"/>
              <a:gd name="T42" fmla="*/ 2147483647 w 2373"/>
              <a:gd name="T43" fmla="*/ 0 h 727"/>
              <a:gd name="T44" fmla="*/ 2147483647 w 2373"/>
              <a:gd name="T45" fmla="*/ 0 h 727"/>
              <a:gd name="T46" fmla="*/ 2147483647 w 2373"/>
              <a:gd name="T47" fmla="*/ 0 h 727"/>
              <a:gd name="T48" fmla="*/ 2147483647 w 2373"/>
              <a:gd name="T49" fmla="*/ 0 h 727"/>
              <a:gd name="T50" fmla="*/ 2147483647 w 2373"/>
              <a:gd name="T51" fmla="*/ 2147483647 h 727"/>
              <a:gd name="T52" fmla="*/ 2147483647 w 2373"/>
              <a:gd name="T53" fmla="*/ 2147483647 h 727"/>
              <a:gd name="T54" fmla="*/ 2147483647 w 2373"/>
              <a:gd name="T55" fmla="*/ 2147483647 h 727"/>
              <a:gd name="T56" fmla="*/ 2147483647 w 2373"/>
              <a:gd name="T57" fmla="*/ 2147483647 h 727"/>
              <a:gd name="T58" fmla="*/ 2147483647 w 2373"/>
              <a:gd name="T59" fmla="*/ 2147483647 h 727"/>
              <a:gd name="T60" fmla="*/ 2147483647 w 2373"/>
              <a:gd name="T61" fmla="*/ 2147483647 h 727"/>
              <a:gd name="T62" fmla="*/ 2147483647 w 2373"/>
              <a:gd name="T63" fmla="*/ 2147483647 h 727"/>
              <a:gd name="T64" fmla="*/ 2147483647 w 2373"/>
              <a:gd name="T65" fmla="*/ 2147483647 h 727"/>
              <a:gd name="T66" fmla="*/ 2147483647 w 2373"/>
              <a:gd name="T67" fmla="*/ 2147483647 h 727"/>
              <a:gd name="T68" fmla="*/ 2147483647 w 2373"/>
              <a:gd name="T69" fmla="*/ 2147483647 h 727"/>
              <a:gd name="T70" fmla="*/ 2147483647 w 2373"/>
              <a:gd name="T71" fmla="*/ 2147483647 h 727"/>
              <a:gd name="T72" fmla="*/ 2147483647 w 2373"/>
              <a:gd name="T73" fmla="*/ 2147483647 h 727"/>
              <a:gd name="T74" fmla="*/ 2147483647 w 2373"/>
              <a:gd name="T75" fmla="*/ 2147483647 h 727"/>
              <a:gd name="T76" fmla="*/ 2147483647 w 2373"/>
              <a:gd name="T77" fmla="*/ 2147483647 h 727"/>
              <a:gd name="T78" fmla="*/ 2147483647 w 2373"/>
              <a:gd name="T79" fmla="*/ 2147483647 h 727"/>
              <a:gd name="T80" fmla="*/ 2147483647 w 2373"/>
              <a:gd name="T81" fmla="*/ 2147483647 h 727"/>
              <a:gd name="T82" fmla="*/ 2147483647 w 2373"/>
              <a:gd name="T83" fmla="*/ 2147483647 h 727"/>
              <a:gd name="T84" fmla="*/ 2147483647 w 2373"/>
              <a:gd name="T85" fmla="*/ 2147483647 h 727"/>
              <a:gd name="T86" fmla="*/ 2147483647 w 2373"/>
              <a:gd name="T87" fmla="*/ 2147483647 h 727"/>
              <a:gd name="T88" fmla="*/ 2147483647 w 2373"/>
              <a:gd name="T89" fmla="*/ 2147483647 h 727"/>
              <a:gd name="T90" fmla="*/ 2147483647 w 2373"/>
              <a:gd name="T91" fmla="*/ 2147483647 h 727"/>
              <a:gd name="T92" fmla="*/ 2147483647 w 2373"/>
              <a:gd name="T93" fmla="*/ 2147483647 h 727"/>
              <a:gd name="T94" fmla="*/ 2147483647 w 2373"/>
              <a:gd name="T95" fmla="*/ 2147483647 h 727"/>
              <a:gd name="T96" fmla="*/ 2147483647 w 2373"/>
              <a:gd name="T97" fmla="*/ 2147483647 h 727"/>
              <a:gd name="T98" fmla="*/ 2147483647 w 2373"/>
              <a:gd name="T99" fmla="*/ 2147483647 h 727"/>
              <a:gd name="T100" fmla="*/ 2147483647 w 2373"/>
              <a:gd name="T101" fmla="*/ 2147483647 h 727"/>
              <a:gd name="T102" fmla="*/ 2147483647 w 2373"/>
              <a:gd name="T103" fmla="*/ 2147483647 h 727"/>
              <a:gd name="T104" fmla="*/ 2147483647 w 2373"/>
              <a:gd name="T105" fmla="*/ 2147483647 h 727"/>
              <a:gd name="T106" fmla="*/ 2147483647 w 2373"/>
              <a:gd name="T107" fmla="*/ 2147483647 h 727"/>
              <a:gd name="T108" fmla="*/ 2147483647 w 2373"/>
              <a:gd name="T109" fmla="*/ 2147483647 h 727"/>
              <a:gd name="T110" fmla="*/ 2147483647 w 2373"/>
              <a:gd name="T111" fmla="*/ 2147483647 h 727"/>
              <a:gd name="T112" fmla="*/ 2147483647 w 2373"/>
              <a:gd name="T113" fmla="*/ 2147483647 h 727"/>
              <a:gd name="T114" fmla="*/ 2147483647 w 2373"/>
              <a:gd name="T115" fmla="*/ 2147483647 h 727"/>
              <a:gd name="T116" fmla="*/ 2147483647 w 2373"/>
              <a:gd name="T117" fmla="*/ 2147483647 h 727"/>
              <a:gd name="T118" fmla="*/ 2147483647 w 2373"/>
              <a:gd name="T119" fmla="*/ 2147483647 h 727"/>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2373"/>
              <a:gd name="T181" fmla="*/ 0 h 727"/>
              <a:gd name="T182" fmla="*/ 2373 w 2373"/>
              <a:gd name="T183" fmla="*/ 727 h 727"/>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2373" h="727">
                <a:moveTo>
                  <a:pt x="2373" y="473"/>
                </a:moveTo>
                <a:lnTo>
                  <a:pt x="2338" y="461"/>
                </a:lnTo>
                <a:lnTo>
                  <a:pt x="2302" y="449"/>
                </a:lnTo>
                <a:lnTo>
                  <a:pt x="2272" y="443"/>
                </a:lnTo>
                <a:lnTo>
                  <a:pt x="2237" y="431"/>
                </a:lnTo>
                <a:lnTo>
                  <a:pt x="2207" y="419"/>
                </a:lnTo>
                <a:lnTo>
                  <a:pt x="2178" y="408"/>
                </a:lnTo>
                <a:lnTo>
                  <a:pt x="2148" y="396"/>
                </a:lnTo>
                <a:lnTo>
                  <a:pt x="2118" y="390"/>
                </a:lnTo>
                <a:lnTo>
                  <a:pt x="2089" y="378"/>
                </a:lnTo>
                <a:lnTo>
                  <a:pt x="2065" y="366"/>
                </a:lnTo>
                <a:lnTo>
                  <a:pt x="2035" y="354"/>
                </a:lnTo>
                <a:lnTo>
                  <a:pt x="2011" y="349"/>
                </a:lnTo>
                <a:lnTo>
                  <a:pt x="1982" y="337"/>
                </a:lnTo>
                <a:lnTo>
                  <a:pt x="1958" y="325"/>
                </a:lnTo>
                <a:lnTo>
                  <a:pt x="1934" y="319"/>
                </a:lnTo>
                <a:lnTo>
                  <a:pt x="1911" y="307"/>
                </a:lnTo>
                <a:lnTo>
                  <a:pt x="1887" y="295"/>
                </a:lnTo>
                <a:lnTo>
                  <a:pt x="1863" y="289"/>
                </a:lnTo>
                <a:lnTo>
                  <a:pt x="1845" y="278"/>
                </a:lnTo>
                <a:lnTo>
                  <a:pt x="1822" y="272"/>
                </a:lnTo>
                <a:lnTo>
                  <a:pt x="1804" y="260"/>
                </a:lnTo>
                <a:lnTo>
                  <a:pt x="1780" y="254"/>
                </a:lnTo>
                <a:lnTo>
                  <a:pt x="1762" y="242"/>
                </a:lnTo>
                <a:lnTo>
                  <a:pt x="1739" y="236"/>
                </a:lnTo>
                <a:lnTo>
                  <a:pt x="1721" y="230"/>
                </a:lnTo>
                <a:lnTo>
                  <a:pt x="1703" y="218"/>
                </a:lnTo>
                <a:lnTo>
                  <a:pt x="1685" y="213"/>
                </a:lnTo>
                <a:lnTo>
                  <a:pt x="1667" y="207"/>
                </a:lnTo>
                <a:lnTo>
                  <a:pt x="1650" y="195"/>
                </a:lnTo>
                <a:lnTo>
                  <a:pt x="1632" y="189"/>
                </a:lnTo>
                <a:lnTo>
                  <a:pt x="1614" y="183"/>
                </a:lnTo>
                <a:lnTo>
                  <a:pt x="1596" y="177"/>
                </a:lnTo>
                <a:lnTo>
                  <a:pt x="1584" y="165"/>
                </a:lnTo>
                <a:lnTo>
                  <a:pt x="1567" y="159"/>
                </a:lnTo>
                <a:lnTo>
                  <a:pt x="1549" y="153"/>
                </a:lnTo>
                <a:lnTo>
                  <a:pt x="1537" y="147"/>
                </a:lnTo>
                <a:lnTo>
                  <a:pt x="1519" y="142"/>
                </a:lnTo>
                <a:lnTo>
                  <a:pt x="1507" y="136"/>
                </a:lnTo>
                <a:lnTo>
                  <a:pt x="1489" y="130"/>
                </a:lnTo>
                <a:lnTo>
                  <a:pt x="1478" y="124"/>
                </a:lnTo>
                <a:lnTo>
                  <a:pt x="1466" y="118"/>
                </a:lnTo>
                <a:lnTo>
                  <a:pt x="1448" y="112"/>
                </a:lnTo>
                <a:lnTo>
                  <a:pt x="1436" y="106"/>
                </a:lnTo>
                <a:lnTo>
                  <a:pt x="1424" y="100"/>
                </a:lnTo>
                <a:lnTo>
                  <a:pt x="1412" y="100"/>
                </a:lnTo>
                <a:lnTo>
                  <a:pt x="1400" y="94"/>
                </a:lnTo>
                <a:lnTo>
                  <a:pt x="1383" y="88"/>
                </a:lnTo>
                <a:lnTo>
                  <a:pt x="1371" y="82"/>
                </a:lnTo>
                <a:lnTo>
                  <a:pt x="1359" y="82"/>
                </a:lnTo>
                <a:lnTo>
                  <a:pt x="1347" y="76"/>
                </a:lnTo>
                <a:lnTo>
                  <a:pt x="1335" y="71"/>
                </a:lnTo>
                <a:lnTo>
                  <a:pt x="1323" y="71"/>
                </a:lnTo>
                <a:lnTo>
                  <a:pt x="1317" y="65"/>
                </a:lnTo>
                <a:lnTo>
                  <a:pt x="1306" y="59"/>
                </a:lnTo>
                <a:lnTo>
                  <a:pt x="1294" y="59"/>
                </a:lnTo>
                <a:lnTo>
                  <a:pt x="1282" y="53"/>
                </a:lnTo>
                <a:lnTo>
                  <a:pt x="1270" y="53"/>
                </a:lnTo>
                <a:lnTo>
                  <a:pt x="1264" y="47"/>
                </a:lnTo>
                <a:lnTo>
                  <a:pt x="1252" y="41"/>
                </a:lnTo>
                <a:lnTo>
                  <a:pt x="1240" y="41"/>
                </a:lnTo>
                <a:lnTo>
                  <a:pt x="1228" y="41"/>
                </a:lnTo>
                <a:lnTo>
                  <a:pt x="1222" y="35"/>
                </a:lnTo>
                <a:lnTo>
                  <a:pt x="1211" y="35"/>
                </a:lnTo>
                <a:lnTo>
                  <a:pt x="1205" y="29"/>
                </a:lnTo>
                <a:lnTo>
                  <a:pt x="1193" y="29"/>
                </a:lnTo>
                <a:lnTo>
                  <a:pt x="1187" y="23"/>
                </a:lnTo>
                <a:lnTo>
                  <a:pt x="1175" y="23"/>
                </a:lnTo>
                <a:lnTo>
                  <a:pt x="1163" y="23"/>
                </a:lnTo>
                <a:lnTo>
                  <a:pt x="1157" y="17"/>
                </a:lnTo>
                <a:lnTo>
                  <a:pt x="1151" y="17"/>
                </a:lnTo>
                <a:lnTo>
                  <a:pt x="1139" y="17"/>
                </a:lnTo>
                <a:lnTo>
                  <a:pt x="1133" y="17"/>
                </a:lnTo>
                <a:lnTo>
                  <a:pt x="1122" y="11"/>
                </a:lnTo>
                <a:lnTo>
                  <a:pt x="1116" y="11"/>
                </a:lnTo>
                <a:lnTo>
                  <a:pt x="1110" y="11"/>
                </a:lnTo>
                <a:lnTo>
                  <a:pt x="1098" y="11"/>
                </a:lnTo>
                <a:lnTo>
                  <a:pt x="1092" y="6"/>
                </a:lnTo>
                <a:lnTo>
                  <a:pt x="1086" y="6"/>
                </a:lnTo>
                <a:lnTo>
                  <a:pt x="1074" y="6"/>
                </a:lnTo>
                <a:lnTo>
                  <a:pt x="1068" y="6"/>
                </a:lnTo>
                <a:lnTo>
                  <a:pt x="1062" y="6"/>
                </a:lnTo>
                <a:lnTo>
                  <a:pt x="1056" y="6"/>
                </a:lnTo>
                <a:lnTo>
                  <a:pt x="1045" y="6"/>
                </a:lnTo>
                <a:lnTo>
                  <a:pt x="1039" y="0"/>
                </a:lnTo>
                <a:lnTo>
                  <a:pt x="1033" y="0"/>
                </a:lnTo>
                <a:lnTo>
                  <a:pt x="1027" y="0"/>
                </a:lnTo>
                <a:lnTo>
                  <a:pt x="1021" y="0"/>
                </a:lnTo>
                <a:lnTo>
                  <a:pt x="1015" y="0"/>
                </a:lnTo>
                <a:lnTo>
                  <a:pt x="1009" y="0"/>
                </a:lnTo>
                <a:lnTo>
                  <a:pt x="997" y="0"/>
                </a:lnTo>
                <a:lnTo>
                  <a:pt x="991" y="0"/>
                </a:lnTo>
                <a:lnTo>
                  <a:pt x="985" y="0"/>
                </a:lnTo>
                <a:lnTo>
                  <a:pt x="979" y="0"/>
                </a:lnTo>
                <a:lnTo>
                  <a:pt x="973" y="0"/>
                </a:lnTo>
                <a:lnTo>
                  <a:pt x="967" y="0"/>
                </a:lnTo>
                <a:lnTo>
                  <a:pt x="961" y="0"/>
                </a:lnTo>
                <a:lnTo>
                  <a:pt x="956" y="0"/>
                </a:lnTo>
                <a:lnTo>
                  <a:pt x="950" y="0"/>
                </a:lnTo>
                <a:lnTo>
                  <a:pt x="944" y="0"/>
                </a:lnTo>
                <a:lnTo>
                  <a:pt x="938" y="0"/>
                </a:lnTo>
                <a:lnTo>
                  <a:pt x="932" y="0"/>
                </a:lnTo>
                <a:lnTo>
                  <a:pt x="926" y="0"/>
                </a:lnTo>
                <a:lnTo>
                  <a:pt x="920" y="6"/>
                </a:lnTo>
                <a:lnTo>
                  <a:pt x="914" y="6"/>
                </a:lnTo>
                <a:lnTo>
                  <a:pt x="908" y="6"/>
                </a:lnTo>
                <a:lnTo>
                  <a:pt x="902" y="6"/>
                </a:lnTo>
                <a:lnTo>
                  <a:pt x="896" y="6"/>
                </a:lnTo>
                <a:lnTo>
                  <a:pt x="890" y="6"/>
                </a:lnTo>
                <a:lnTo>
                  <a:pt x="884" y="6"/>
                </a:lnTo>
                <a:lnTo>
                  <a:pt x="878" y="6"/>
                </a:lnTo>
                <a:lnTo>
                  <a:pt x="872" y="11"/>
                </a:lnTo>
                <a:lnTo>
                  <a:pt x="867" y="11"/>
                </a:lnTo>
                <a:lnTo>
                  <a:pt x="861" y="11"/>
                </a:lnTo>
                <a:lnTo>
                  <a:pt x="855" y="11"/>
                </a:lnTo>
                <a:lnTo>
                  <a:pt x="849" y="11"/>
                </a:lnTo>
                <a:lnTo>
                  <a:pt x="843" y="17"/>
                </a:lnTo>
                <a:lnTo>
                  <a:pt x="837" y="17"/>
                </a:lnTo>
                <a:lnTo>
                  <a:pt x="831" y="17"/>
                </a:lnTo>
                <a:lnTo>
                  <a:pt x="825" y="17"/>
                </a:lnTo>
                <a:lnTo>
                  <a:pt x="819" y="17"/>
                </a:lnTo>
                <a:lnTo>
                  <a:pt x="819" y="23"/>
                </a:lnTo>
                <a:lnTo>
                  <a:pt x="813" y="23"/>
                </a:lnTo>
                <a:lnTo>
                  <a:pt x="807" y="23"/>
                </a:lnTo>
                <a:lnTo>
                  <a:pt x="801" y="29"/>
                </a:lnTo>
                <a:lnTo>
                  <a:pt x="795" y="29"/>
                </a:lnTo>
                <a:lnTo>
                  <a:pt x="789" y="29"/>
                </a:lnTo>
                <a:lnTo>
                  <a:pt x="783" y="29"/>
                </a:lnTo>
                <a:lnTo>
                  <a:pt x="778" y="35"/>
                </a:lnTo>
                <a:lnTo>
                  <a:pt x="772" y="35"/>
                </a:lnTo>
                <a:lnTo>
                  <a:pt x="766" y="35"/>
                </a:lnTo>
                <a:lnTo>
                  <a:pt x="766" y="41"/>
                </a:lnTo>
                <a:lnTo>
                  <a:pt x="760" y="41"/>
                </a:lnTo>
                <a:lnTo>
                  <a:pt x="754" y="41"/>
                </a:lnTo>
                <a:lnTo>
                  <a:pt x="748" y="47"/>
                </a:lnTo>
                <a:lnTo>
                  <a:pt x="742" y="47"/>
                </a:lnTo>
                <a:lnTo>
                  <a:pt x="736" y="47"/>
                </a:lnTo>
                <a:lnTo>
                  <a:pt x="736" y="53"/>
                </a:lnTo>
                <a:lnTo>
                  <a:pt x="730" y="53"/>
                </a:lnTo>
                <a:lnTo>
                  <a:pt x="724" y="53"/>
                </a:lnTo>
                <a:lnTo>
                  <a:pt x="724" y="59"/>
                </a:lnTo>
                <a:lnTo>
                  <a:pt x="718" y="59"/>
                </a:lnTo>
                <a:lnTo>
                  <a:pt x="712" y="59"/>
                </a:lnTo>
                <a:lnTo>
                  <a:pt x="712" y="65"/>
                </a:lnTo>
                <a:lnTo>
                  <a:pt x="706" y="65"/>
                </a:lnTo>
                <a:lnTo>
                  <a:pt x="700" y="65"/>
                </a:lnTo>
                <a:lnTo>
                  <a:pt x="694" y="71"/>
                </a:lnTo>
                <a:lnTo>
                  <a:pt x="689" y="71"/>
                </a:lnTo>
                <a:lnTo>
                  <a:pt x="689" y="76"/>
                </a:lnTo>
                <a:lnTo>
                  <a:pt x="683" y="76"/>
                </a:lnTo>
                <a:lnTo>
                  <a:pt x="677" y="76"/>
                </a:lnTo>
                <a:lnTo>
                  <a:pt x="677" y="82"/>
                </a:lnTo>
                <a:lnTo>
                  <a:pt x="671" y="82"/>
                </a:lnTo>
                <a:lnTo>
                  <a:pt x="665" y="88"/>
                </a:lnTo>
                <a:lnTo>
                  <a:pt x="659" y="88"/>
                </a:lnTo>
                <a:lnTo>
                  <a:pt x="659" y="94"/>
                </a:lnTo>
                <a:lnTo>
                  <a:pt x="653" y="94"/>
                </a:lnTo>
                <a:lnTo>
                  <a:pt x="647" y="94"/>
                </a:lnTo>
                <a:lnTo>
                  <a:pt x="647" y="100"/>
                </a:lnTo>
                <a:lnTo>
                  <a:pt x="641" y="100"/>
                </a:lnTo>
                <a:lnTo>
                  <a:pt x="635" y="106"/>
                </a:lnTo>
                <a:lnTo>
                  <a:pt x="629" y="106"/>
                </a:lnTo>
                <a:lnTo>
                  <a:pt x="629" y="112"/>
                </a:lnTo>
                <a:lnTo>
                  <a:pt x="623" y="112"/>
                </a:lnTo>
                <a:lnTo>
                  <a:pt x="617" y="118"/>
                </a:lnTo>
                <a:lnTo>
                  <a:pt x="611" y="118"/>
                </a:lnTo>
                <a:lnTo>
                  <a:pt x="611" y="124"/>
                </a:lnTo>
                <a:lnTo>
                  <a:pt x="606" y="124"/>
                </a:lnTo>
                <a:lnTo>
                  <a:pt x="606" y="130"/>
                </a:lnTo>
                <a:lnTo>
                  <a:pt x="600" y="130"/>
                </a:lnTo>
                <a:lnTo>
                  <a:pt x="594" y="136"/>
                </a:lnTo>
                <a:lnTo>
                  <a:pt x="588" y="136"/>
                </a:lnTo>
                <a:lnTo>
                  <a:pt x="588" y="142"/>
                </a:lnTo>
                <a:lnTo>
                  <a:pt x="582" y="142"/>
                </a:lnTo>
                <a:lnTo>
                  <a:pt x="582" y="147"/>
                </a:lnTo>
                <a:lnTo>
                  <a:pt x="576" y="147"/>
                </a:lnTo>
                <a:lnTo>
                  <a:pt x="570" y="153"/>
                </a:lnTo>
                <a:lnTo>
                  <a:pt x="564" y="159"/>
                </a:lnTo>
                <a:lnTo>
                  <a:pt x="558" y="159"/>
                </a:lnTo>
                <a:lnTo>
                  <a:pt x="558" y="165"/>
                </a:lnTo>
                <a:lnTo>
                  <a:pt x="552" y="165"/>
                </a:lnTo>
                <a:lnTo>
                  <a:pt x="552" y="171"/>
                </a:lnTo>
                <a:lnTo>
                  <a:pt x="546" y="171"/>
                </a:lnTo>
                <a:lnTo>
                  <a:pt x="546" y="177"/>
                </a:lnTo>
                <a:lnTo>
                  <a:pt x="540" y="177"/>
                </a:lnTo>
                <a:lnTo>
                  <a:pt x="534" y="183"/>
                </a:lnTo>
                <a:lnTo>
                  <a:pt x="528" y="189"/>
                </a:lnTo>
                <a:lnTo>
                  <a:pt x="522" y="189"/>
                </a:lnTo>
                <a:lnTo>
                  <a:pt x="522" y="195"/>
                </a:lnTo>
                <a:lnTo>
                  <a:pt x="517" y="195"/>
                </a:lnTo>
                <a:lnTo>
                  <a:pt x="517" y="201"/>
                </a:lnTo>
                <a:lnTo>
                  <a:pt x="511" y="201"/>
                </a:lnTo>
                <a:lnTo>
                  <a:pt x="511" y="207"/>
                </a:lnTo>
                <a:lnTo>
                  <a:pt x="505" y="207"/>
                </a:lnTo>
                <a:lnTo>
                  <a:pt x="505" y="213"/>
                </a:lnTo>
                <a:lnTo>
                  <a:pt x="499" y="213"/>
                </a:lnTo>
                <a:lnTo>
                  <a:pt x="499" y="218"/>
                </a:lnTo>
                <a:lnTo>
                  <a:pt x="493" y="218"/>
                </a:lnTo>
                <a:lnTo>
                  <a:pt x="493" y="224"/>
                </a:lnTo>
                <a:lnTo>
                  <a:pt x="487" y="224"/>
                </a:lnTo>
                <a:lnTo>
                  <a:pt x="487" y="230"/>
                </a:lnTo>
                <a:lnTo>
                  <a:pt x="481" y="230"/>
                </a:lnTo>
                <a:lnTo>
                  <a:pt x="481" y="236"/>
                </a:lnTo>
                <a:lnTo>
                  <a:pt x="475" y="236"/>
                </a:lnTo>
                <a:lnTo>
                  <a:pt x="475" y="242"/>
                </a:lnTo>
                <a:lnTo>
                  <a:pt x="469" y="242"/>
                </a:lnTo>
                <a:lnTo>
                  <a:pt x="469" y="248"/>
                </a:lnTo>
                <a:lnTo>
                  <a:pt x="463" y="248"/>
                </a:lnTo>
                <a:lnTo>
                  <a:pt x="463" y="254"/>
                </a:lnTo>
                <a:lnTo>
                  <a:pt x="457" y="254"/>
                </a:lnTo>
                <a:lnTo>
                  <a:pt x="457" y="260"/>
                </a:lnTo>
                <a:lnTo>
                  <a:pt x="451" y="260"/>
                </a:lnTo>
                <a:lnTo>
                  <a:pt x="451" y="266"/>
                </a:lnTo>
                <a:lnTo>
                  <a:pt x="445" y="266"/>
                </a:lnTo>
                <a:lnTo>
                  <a:pt x="445" y="272"/>
                </a:lnTo>
                <a:lnTo>
                  <a:pt x="439" y="272"/>
                </a:lnTo>
                <a:lnTo>
                  <a:pt x="439" y="278"/>
                </a:lnTo>
                <a:lnTo>
                  <a:pt x="433" y="278"/>
                </a:lnTo>
                <a:lnTo>
                  <a:pt x="433" y="283"/>
                </a:lnTo>
                <a:lnTo>
                  <a:pt x="428" y="283"/>
                </a:lnTo>
                <a:lnTo>
                  <a:pt x="428" y="289"/>
                </a:lnTo>
                <a:lnTo>
                  <a:pt x="422" y="289"/>
                </a:lnTo>
                <a:lnTo>
                  <a:pt x="422" y="295"/>
                </a:lnTo>
                <a:lnTo>
                  <a:pt x="416" y="301"/>
                </a:lnTo>
                <a:lnTo>
                  <a:pt x="410" y="307"/>
                </a:lnTo>
                <a:lnTo>
                  <a:pt x="410" y="313"/>
                </a:lnTo>
                <a:lnTo>
                  <a:pt x="404" y="313"/>
                </a:lnTo>
                <a:lnTo>
                  <a:pt x="404" y="319"/>
                </a:lnTo>
                <a:lnTo>
                  <a:pt x="398" y="319"/>
                </a:lnTo>
                <a:lnTo>
                  <a:pt x="398" y="325"/>
                </a:lnTo>
                <a:lnTo>
                  <a:pt x="392" y="325"/>
                </a:lnTo>
                <a:lnTo>
                  <a:pt x="392" y="331"/>
                </a:lnTo>
                <a:lnTo>
                  <a:pt x="386" y="331"/>
                </a:lnTo>
                <a:lnTo>
                  <a:pt x="380" y="343"/>
                </a:lnTo>
                <a:lnTo>
                  <a:pt x="279" y="467"/>
                </a:lnTo>
                <a:lnTo>
                  <a:pt x="220" y="538"/>
                </a:lnTo>
                <a:lnTo>
                  <a:pt x="178" y="585"/>
                </a:lnTo>
                <a:lnTo>
                  <a:pt x="161" y="603"/>
                </a:lnTo>
                <a:lnTo>
                  <a:pt x="137" y="632"/>
                </a:lnTo>
                <a:lnTo>
                  <a:pt x="95" y="674"/>
                </a:lnTo>
                <a:lnTo>
                  <a:pt x="24" y="721"/>
                </a:lnTo>
                <a:lnTo>
                  <a:pt x="0" y="727"/>
                </a:lnTo>
              </a:path>
            </a:pathLst>
          </a:custGeom>
          <a:noFill/>
          <a:ln w="7938"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539" name="Freeform 107"/>
          <p:cNvSpPr>
            <a:spLocks/>
          </p:cNvSpPr>
          <p:nvPr/>
        </p:nvSpPr>
        <p:spPr bwMode="auto">
          <a:xfrm>
            <a:off x="3454400" y="5070475"/>
            <a:ext cx="3767138" cy="1060450"/>
          </a:xfrm>
          <a:custGeom>
            <a:avLst/>
            <a:gdLst>
              <a:gd name="T0" fmla="*/ 2147483647 w 2373"/>
              <a:gd name="T1" fmla="*/ 2147483647 h 668"/>
              <a:gd name="T2" fmla="*/ 2147483647 w 2373"/>
              <a:gd name="T3" fmla="*/ 2147483647 h 668"/>
              <a:gd name="T4" fmla="*/ 2147483647 w 2373"/>
              <a:gd name="T5" fmla="*/ 2147483647 h 668"/>
              <a:gd name="T6" fmla="*/ 2147483647 w 2373"/>
              <a:gd name="T7" fmla="*/ 2147483647 h 668"/>
              <a:gd name="T8" fmla="*/ 2147483647 w 2373"/>
              <a:gd name="T9" fmla="*/ 2147483647 h 668"/>
              <a:gd name="T10" fmla="*/ 2147483647 w 2373"/>
              <a:gd name="T11" fmla="*/ 2147483647 h 668"/>
              <a:gd name="T12" fmla="*/ 2147483647 w 2373"/>
              <a:gd name="T13" fmla="*/ 2147483647 h 668"/>
              <a:gd name="T14" fmla="*/ 2147483647 w 2373"/>
              <a:gd name="T15" fmla="*/ 2147483647 h 668"/>
              <a:gd name="T16" fmla="*/ 2147483647 w 2373"/>
              <a:gd name="T17" fmla="*/ 2147483647 h 668"/>
              <a:gd name="T18" fmla="*/ 2147483647 w 2373"/>
              <a:gd name="T19" fmla="*/ 2147483647 h 668"/>
              <a:gd name="T20" fmla="*/ 2147483647 w 2373"/>
              <a:gd name="T21" fmla="*/ 2147483647 h 668"/>
              <a:gd name="T22" fmla="*/ 2147483647 w 2373"/>
              <a:gd name="T23" fmla="*/ 2147483647 h 668"/>
              <a:gd name="T24" fmla="*/ 2147483647 w 2373"/>
              <a:gd name="T25" fmla="*/ 2147483647 h 668"/>
              <a:gd name="T26" fmla="*/ 2147483647 w 2373"/>
              <a:gd name="T27" fmla="*/ 2147483647 h 668"/>
              <a:gd name="T28" fmla="*/ 2147483647 w 2373"/>
              <a:gd name="T29" fmla="*/ 2147483647 h 668"/>
              <a:gd name="T30" fmla="*/ 2147483647 w 2373"/>
              <a:gd name="T31" fmla="*/ 2147483647 h 668"/>
              <a:gd name="T32" fmla="*/ 2147483647 w 2373"/>
              <a:gd name="T33" fmla="*/ 2147483647 h 668"/>
              <a:gd name="T34" fmla="*/ 2147483647 w 2373"/>
              <a:gd name="T35" fmla="*/ 2147483647 h 668"/>
              <a:gd name="T36" fmla="*/ 2147483647 w 2373"/>
              <a:gd name="T37" fmla="*/ 2147483647 h 668"/>
              <a:gd name="T38" fmla="*/ 2147483647 w 2373"/>
              <a:gd name="T39" fmla="*/ 2147483647 h 668"/>
              <a:gd name="T40" fmla="*/ 2147483647 w 2373"/>
              <a:gd name="T41" fmla="*/ 2147483647 h 668"/>
              <a:gd name="T42" fmla="*/ 2147483647 w 2373"/>
              <a:gd name="T43" fmla="*/ 2147483647 h 668"/>
              <a:gd name="T44" fmla="*/ 2147483647 w 2373"/>
              <a:gd name="T45" fmla="*/ 0 h 668"/>
              <a:gd name="T46" fmla="*/ 2147483647 w 2373"/>
              <a:gd name="T47" fmla="*/ 0 h 668"/>
              <a:gd name="T48" fmla="*/ 2147483647 w 2373"/>
              <a:gd name="T49" fmla="*/ 0 h 668"/>
              <a:gd name="T50" fmla="*/ 2147483647 w 2373"/>
              <a:gd name="T51" fmla="*/ 0 h 668"/>
              <a:gd name="T52" fmla="*/ 2147483647 w 2373"/>
              <a:gd name="T53" fmla="*/ 0 h 668"/>
              <a:gd name="T54" fmla="*/ 2147483647 w 2373"/>
              <a:gd name="T55" fmla="*/ 0 h 668"/>
              <a:gd name="T56" fmla="*/ 2147483647 w 2373"/>
              <a:gd name="T57" fmla="*/ 2147483647 h 668"/>
              <a:gd name="T58" fmla="*/ 2147483647 w 2373"/>
              <a:gd name="T59" fmla="*/ 2147483647 h 668"/>
              <a:gd name="T60" fmla="*/ 2147483647 w 2373"/>
              <a:gd name="T61" fmla="*/ 2147483647 h 668"/>
              <a:gd name="T62" fmla="*/ 2147483647 w 2373"/>
              <a:gd name="T63" fmla="*/ 2147483647 h 668"/>
              <a:gd name="T64" fmla="*/ 2147483647 w 2373"/>
              <a:gd name="T65" fmla="*/ 2147483647 h 668"/>
              <a:gd name="T66" fmla="*/ 2147483647 w 2373"/>
              <a:gd name="T67" fmla="*/ 2147483647 h 668"/>
              <a:gd name="T68" fmla="*/ 2147483647 w 2373"/>
              <a:gd name="T69" fmla="*/ 2147483647 h 668"/>
              <a:gd name="T70" fmla="*/ 2147483647 w 2373"/>
              <a:gd name="T71" fmla="*/ 2147483647 h 668"/>
              <a:gd name="T72" fmla="*/ 2147483647 w 2373"/>
              <a:gd name="T73" fmla="*/ 2147483647 h 668"/>
              <a:gd name="T74" fmla="*/ 2147483647 w 2373"/>
              <a:gd name="T75" fmla="*/ 2147483647 h 668"/>
              <a:gd name="T76" fmla="*/ 2147483647 w 2373"/>
              <a:gd name="T77" fmla="*/ 2147483647 h 668"/>
              <a:gd name="T78" fmla="*/ 2147483647 w 2373"/>
              <a:gd name="T79" fmla="*/ 2147483647 h 668"/>
              <a:gd name="T80" fmla="*/ 2147483647 w 2373"/>
              <a:gd name="T81" fmla="*/ 2147483647 h 668"/>
              <a:gd name="T82" fmla="*/ 2147483647 w 2373"/>
              <a:gd name="T83" fmla="*/ 2147483647 h 668"/>
              <a:gd name="T84" fmla="*/ 2147483647 w 2373"/>
              <a:gd name="T85" fmla="*/ 2147483647 h 668"/>
              <a:gd name="T86" fmla="*/ 2147483647 w 2373"/>
              <a:gd name="T87" fmla="*/ 2147483647 h 668"/>
              <a:gd name="T88" fmla="*/ 2147483647 w 2373"/>
              <a:gd name="T89" fmla="*/ 2147483647 h 668"/>
              <a:gd name="T90" fmla="*/ 2147483647 w 2373"/>
              <a:gd name="T91" fmla="*/ 2147483647 h 668"/>
              <a:gd name="T92" fmla="*/ 2147483647 w 2373"/>
              <a:gd name="T93" fmla="*/ 2147483647 h 668"/>
              <a:gd name="T94" fmla="*/ 2147483647 w 2373"/>
              <a:gd name="T95" fmla="*/ 2147483647 h 668"/>
              <a:gd name="T96" fmla="*/ 2147483647 w 2373"/>
              <a:gd name="T97" fmla="*/ 2147483647 h 668"/>
              <a:gd name="T98" fmla="*/ 2147483647 w 2373"/>
              <a:gd name="T99" fmla="*/ 2147483647 h 668"/>
              <a:gd name="T100" fmla="*/ 2147483647 w 2373"/>
              <a:gd name="T101" fmla="*/ 2147483647 h 668"/>
              <a:gd name="T102" fmla="*/ 2147483647 w 2373"/>
              <a:gd name="T103" fmla="*/ 2147483647 h 668"/>
              <a:gd name="T104" fmla="*/ 2147483647 w 2373"/>
              <a:gd name="T105" fmla="*/ 2147483647 h 668"/>
              <a:gd name="T106" fmla="*/ 2147483647 w 2373"/>
              <a:gd name="T107" fmla="*/ 2147483647 h 668"/>
              <a:gd name="T108" fmla="*/ 2147483647 w 2373"/>
              <a:gd name="T109" fmla="*/ 2147483647 h 668"/>
              <a:gd name="T110" fmla="*/ 2147483647 w 2373"/>
              <a:gd name="T111" fmla="*/ 2147483647 h 668"/>
              <a:gd name="T112" fmla="*/ 2147483647 w 2373"/>
              <a:gd name="T113" fmla="*/ 2147483647 h 668"/>
              <a:gd name="T114" fmla="*/ 2147483647 w 2373"/>
              <a:gd name="T115" fmla="*/ 2147483647 h 668"/>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2373"/>
              <a:gd name="T175" fmla="*/ 0 h 668"/>
              <a:gd name="T176" fmla="*/ 2373 w 2373"/>
              <a:gd name="T177" fmla="*/ 668 h 668"/>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2373" h="668">
                <a:moveTo>
                  <a:pt x="2373" y="461"/>
                </a:moveTo>
                <a:lnTo>
                  <a:pt x="2338" y="449"/>
                </a:lnTo>
                <a:lnTo>
                  <a:pt x="2302" y="443"/>
                </a:lnTo>
                <a:lnTo>
                  <a:pt x="2272" y="431"/>
                </a:lnTo>
                <a:lnTo>
                  <a:pt x="2237" y="420"/>
                </a:lnTo>
                <a:lnTo>
                  <a:pt x="2207" y="414"/>
                </a:lnTo>
                <a:lnTo>
                  <a:pt x="2178" y="402"/>
                </a:lnTo>
                <a:lnTo>
                  <a:pt x="2148" y="396"/>
                </a:lnTo>
                <a:lnTo>
                  <a:pt x="2118" y="384"/>
                </a:lnTo>
                <a:lnTo>
                  <a:pt x="2089" y="372"/>
                </a:lnTo>
                <a:lnTo>
                  <a:pt x="2065" y="366"/>
                </a:lnTo>
                <a:lnTo>
                  <a:pt x="2035" y="355"/>
                </a:lnTo>
                <a:lnTo>
                  <a:pt x="2011" y="349"/>
                </a:lnTo>
                <a:lnTo>
                  <a:pt x="1982" y="337"/>
                </a:lnTo>
                <a:lnTo>
                  <a:pt x="1958" y="331"/>
                </a:lnTo>
                <a:lnTo>
                  <a:pt x="1934" y="319"/>
                </a:lnTo>
                <a:lnTo>
                  <a:pt x="1911" y="313"/>
                </a:lnTo>
                <a:lnTo>
                  <a:pt x="1887" y="301"/>
                </a:lnTo>
                <a:lnTo>
                  <a:pt x="1863" y="295"/>
                </a:lnTo>
                <a:lnTo>
                  <a:pt x="1845" y="284"/>
                </a:lnTo>
                <a:lnTo>
                  <a:pt x="1822" y="278"/>
                </a:lnTo>
                <a:lnTo>
                  <a:pt x="1804" y="266"/>
                </a:lnTo>
                <a:lnTo>
                  <a:pt x="1780" y="260"/>
                </a:lnTo>
                <a:lnTo>
                  <a:pt x="1762" y="254"/>
                </a:lnTo>
                <a:lnTo>
                  <a:pt x="1739" y="242"/>
                </a:lnTo>
                <a:lnTo>
                  <a:pt x="1721" y="236"/>
                </a:lnTo>
                <a:lnTo>
                  <a:pt x="1703" y="230"/>
                </a:lnTo>
                <a:lnTo>
                  <a:pt x="1685" y="219"/>
                </a:lnTo>
                <a:lnTo>
                  <a:pt x="1667" y="213"/>
                </a:lnTo>
                <a:lnTo>
                  <a:pt x="1650" y="207"/>
                </a:lnTo>
                <a:lnTo>
                  <a:pt x="1632" y="201"/>
                </a:lnTo>
                <a:lnTo>
                  <a:pt x="1614" y="195"/>
                </a:lnTo>
                <a:lnTo>
                  <a:pt x="1596" y="183"/>
                </a:lnTo>
                <a:lnTo>
                  <a:pt x="1584" y="177"/>
                </a:lnTo>
                <a:lnTo>
                  <a:pt x="1567" y="171"/>
                </a:lnTo>
                <a:lnTo>
                  <a:pt x="1549" y="165"/>
                </a:lnTo>
                <a:lnTo>
                  <a:pt x="1537" y="159"/>
                </a:lnTo>
                <a:lnTo>
                  <a:pt x="1519" y="154"/>
                </a:lnTo>
                <a:lnTo>
                  <a:pt x="1507" y="148"/>
                </a:lnTo>
                <a:lnTo>
                  <a:pt x="1489" y="142"/>
                </a:lnTo>
                <a:lnTo>
                  <a:pt x="1478" y="136"/>
                </a:lnTo>
                <a:lnTo>
                  <a:pt x="1466" y="130"/>
                </a:lnTo>
                <a:lnTo>
                  <a:pt x="1448" y="124"/>
                </a:lnTo>
                <a:lnTo>
                  <a:pt x="1436" y="118"/>
                </a:lnTo>
                <a:lnTo>
                  <a:pt x="1424" y="118"/>
                </a:lnTo>
                <a:lnTo>
                  <a:pt x="1412" y="112"/>
                </a:lnTo>
                <a:lnTo>
                  <a:pt x="1400" y="106"/>
                </a:lnTo>
                <a:lnTo>
                  <a:pt x="1383" y="100"/>
                </a:lnTo>
                <a:lnTo>
                  <a:pt x="1371" y="94"/>
                </a:lnTo>
                <a:lnTo>
                  <a:pt x="1359" y="94"/>
                </a:lnTo>
                <a:lnTo>
                  <a:pt x="1347" y="88"/>
                </a:lnTo>
                <a:lnTo>
                  <a:pt x="1335" y="83"/>
                </a:lnTo>
                <a:lnTo>
                  <a:pt x="1323" y="77"/>
                </a:lnTo>
                <a:lnTo>
                  <a:pt x="1317" y="77"/>
                </a:lnTo>
                <a:lnTo>
                  <a:pt x="1306" y="71"/>
                </a:lnTo>
                <a:lnTo>
                  <a:pt x="1294" y="71"/>
                </a:lnTo>
                <a:lnTo>
                  <a:pt x="1282" y="65"/>
                </a:lnTo>
                <a:lnTo>
                  <a:pt x="1270" y="59"/>
                </a:lnTo>
                <a:lnTo>
                  <a:pt x="1264" y="59"/>
                </a:lnTo>
                <a:lnTo>
                  <a:pt x="1252" y="53"/>
                </a:lnTo>
                <a:lnTo>
                  <a:pt x="1240" y="53"/>
                </a:lnTo>
                <a:lnTo>
                  <a:pt x="1228" y="47"/>
                </a:lnTo>
                <a:lnTo>
                  <a:pt x="1222" y="47"/>
                </a:lnTo>
                <a:lnTo>
                  <a:pt x="1211" y="41"/>
                </a:lnTo>
                <a:lnTo>
                  <a:pt x="1205" y="41"/>
                </a:lnTo>
                <a:lnTo>
                  <a:pt x="1193" y="35"/>
                </a:lnTo>
                <a:lnTo>
                  <a:pt x="1187" y="35"/>
                </a:lnTo>
                <a:lnTo>
                  <a:pt x="1175" y="29"/>
                </a:lnTo>
                <a:lnTo>
                  <a:pt x="1163" y="29"/>
                </a:lnTo>
                <a:lnTo>
                  <a:pt x="1157" y="29"/>
                </a:lnTo>
                <a:lnTo>
                  <a:pt x="1151" y="23"/>
                </a:lnTo>
                <a:lnTo>
                  <a:pt x="1139" y="23"/>
                </a:lnTo>
                <a:lnTo>
                  <a:pt x="1133" y="23"/>
                </a:lnTo>
                <a:lnTo>
                  <a:pt x="1122" y="17"/>
                </a:lnTo>
                <a:lnTo>
                  <a:pt x="1116" y="17"/>
                </a:lnTo>
                <a:lnTo>
                  <a:pt x="1110" y="17"/>
                </a:lnTo>
                <a:lnTo>
                  <a:pt x="1098" y="17"/>
                </a:lnTo>
                <a:lnTo>
                  <a:pt x="1092" y="12"/>
                </a:lnTo>
                <a:lnTo>
                  <a:pt x="1086" y="12"/>
                </a:lnTo>
                <a:lnTo>
                  <a:pt x="1074" y="12"/>
                </a:lnTo>
                <a:lnTo>
                  <a:pt x="1068" y="12"/>
                </a:lnTo>
                <a:lnTo>
                  <a:pt x="1062" y="6"/>
                </a:lnTo>
                <a:lnTo>
                  <a:pt x="1056" y="6"/>
                </a:lnTo>
                <a:lnTo>
                  <a:pt x="1045" y="6"/>
                </a:lnTo>
                <a:lnTo>
                  <a:pt x="1039" y="6"/>
                </a:lnTo>
                <a:lnTo>
                  <a:pt x="1033" y="6"/>
                </a:lnTo>
                <a:lnTo>
                  <a:pt x="1027" y="6"/>
                </a:lnTo>
                <a:lnTo>
                  <a:pt x="1021" y="6"/>
                </a:lnTo>
                <a:lnTo>
                  <a:pt x="1015" y="0"/>
                </a:lnTo>
                <a:lnTo>
                  <a:pt x="1009" y="0"/>
                </a:lnTo>
                <a:lnTo>
                  <a:pt x="997" y="0"/>
                </a:lnTo>
                <a:lnTo>
                  <a:pt x="991" y="0"/>
                </a:lnTo>
                <a:lnTo>
                  <a:pt x="985" y="0"/>
                </a:lnTo>
                <a:lnTo>
                  <a:pt x="979" y="0"/>
                </a:lnTo>
                <a:lnTo>
                  <a:pt x="973" y="0"/>
                </a:lnTo>
                <a:lnTo>
                  <a:pt x="967" y="0"/>
                </a:lnTo>
                <a:lnTo>
                  <a:pt x="961" y="0"/>
                </a:lnTo>
                <a:lnTo>
                  <a:pt x="956" y="0"/>
                </a:lnTo>
                <a:lnTo>
                  <a:pt x="950" y="0"/>
                </a:lnTo>
                <a:lnTo>
                  <a:pt x="944" y="0"/>
                </a:lnTo>
                <a:lnTo>
                  <a:pt x="938" y="0"/>
                </a:lnTo>
                <a:lnTo>
                  <a:pt x="932" y="0"/>
                </a:lnTo>
                <a:lnTo>
                  <a:pt x="926" y="0"/>
                </a:lnTo>
                <a:lnTo>
                  <a:pt x="920" y="0"/>
                </a:lnTo>
                <a:lnTo>
                  <a:pt x="914" y="0"/>
                </a:lnTo>
                <a:lnTo>
                  <a:pt x="908" y="0"/>
                </a:lnTo>
                <a:lnTo>
                  <a:pt x="902" y="0"/>
                </a:lnTo>
                <a:lnTo>
                  <a:pt x="896" y="0"/>
                </a:lnTo>
                <a:lnTo>
                  <a:pt x="890" y="0"/>
                </a:lnTo>
                <a:lnTo>
                  <a:pt x="884" y="0"/>
                </a:lnTo>
                <a:lnTo>
                  <a:pt x="878" y="0"/>
                </a:lnTo>
                <a:lnTo>
                  <a:pt x="872" y="0"/>
                </a:lnTo>
                <a:lnTo>
                  <a:pt x="867" y="0"/>
                </a:lnTo>
                <a:lnTo>
                  <a:pt x="867" y="6"/>
                </a:lnTo>
                <a:lnTo>
                  <a:pt x="861" y="6"/>
                </a:lnTo>
                <a:lnTo>
                  <a:pt x="855" y="6"/>
                </a:lnTo>
                <a:lnTo>
                  <a:pt x="849" y="6"/>
                </a:lnTo>
                <a:lnTo>
                  <a:pt x="843" y="6"/>
                </a:lnTo>
                <a:lnTo>
                  <a:pt x="837" y="6"/>
                </a:lnTo>
                <a:lnTo>
                  <a:pt x="831" y="6"/>
                </a:lnTo>
                <a:lnTo>
                  <a:pt x="825" y="6"/>
                </a:lnTo>
                <a:lnTo>
                  <a:pt x="819" y="12"/>
                </a:lnTo>
                <a:lnTo>
                  <a:pt x="813" y="12"/>
                </a:lnTo>
                <a:lnTo>
                  <a:pt x="807" y="12"/>
                </a:lnTo>
                <a:lnTo>
                  <a:pt x="801" y="12"/>
                </a:lnTo>
                <a:lnTo>
                  <a:pt x="795" y="17"/>
                </a:lnTo>
                <a:lnTo>
                  <a:pt x="789" y="17"/>
                </a:lnTo>
                <a:lnTo>
                  <a:pt x="783" y="17"/>
                </a:lnTo>
                <a:lnTo>
                  <a:pt x="778" y="17"/>
                </a:lnTo>
                <a:lnTo>
                  <a:pt x="772" y="23"/>
                </a:lnTo>
                <a:lnTo>
                  <a:pt x="766" y="23"/>
                </a:lnTo>
                <a:lnTo>
                  <a:pt x="760" y="23"/>
                </a:lnTo>
                <a:lnTo>
                  <a:pt x="754" y="23"/>
                </a:lnTo>
                <a:lnTo>
                  <a:pt x="754" y="29"/>
                </a:lnTo>
                <a:lnTo>
                  <a:pt x="748" y="29"/>
                </a:lnTo>
                <a:lnTo>
                  <a:pt x="742" y="29"/>
                </a:lnTo>
                <a:lnTo>
                  <a:pt x="736" y="35"/>
                </a:lnTo>
                <a:lnTo>
                  <a:pt x="730" y="35"/>
                </a:lnTo>
                <a:lnTo>
                  <a:pt x="724" y="35"/>
                </a:lnTo>
                <a:lnTo>
                  <a:pt x="718" y="41"/>
                </a:lnTo>
                <a:lnTo>
                  <a:pt x="712" y="41"/>
                </a:lnTo>
                <a:lnTo>
                  <a:pt x="706" y="47"/>
                </a:lnTo>
                <a:lnTo>
                  <a:pt x="700" y="47"/>
                </a:lnTo>
                <a:lnTo>
                  <a:pt x="694" y="47"/>
                </a:lnTo>
                <a:lnTo>
                  <a:pt x="689" y="53"/>
                </a:lnTo>
                <a:lnTo>
                  <a:pt x="683" y="53"/>
                </a:lnTo>
                <a:lnTo>
                  <a:pt x="677" y="59"/>
                </a:lnTo>
                <a:lnTo>
                  <a:pt x="671" y="59"/>
                </a:lnTo>
                <a:lnTo>
                  <a:pt x="665" y="65"/>
                </a:lnTo>
                <a:lnTo>
                  <a:pt x="659" y="65"/>
                </a:lnTo>
                <a:lnTo>
                  <a:pt x="653" y="71"/>
                </a:lnTo>
                <a:lnTo>
                  <a:pt x="647" y="71"/>
                </a:lnTo>
                <a:lnTo>
                  <a:pt x="647" y="77"/>
                </a:lnTo>
                <a:lnTo>
                  <a:pt x="641" y="77"/>
                </a:lnTo>
                <a:lnTo>
                  <a:pt x="635" y="77"/>
                </a:lnTo>
                <a:lnTo>
                  <a:pt x="635" y="83"/>
                </a:lnTo>
                <a:lnTo>
                  <a:pt x="629" y="83"/>
                </a:lnTo>
                <a:lnTo>
                  <a:pt x="623" y="88"/>
                </a:lnTo>
                <a:lnTo>
                  <a:pt x="617" y="88"/>
                </a:lnTo>
                <a:lnTo>
                  <a:pt x="611" y="94"/>
                </a:lnTo>
                <a:lnTo>
                  <a:pt x="606" y="94"/>
                </a:lnTo>
                <a:lnTo>
                  <a:pt x="606" y="100"/>
                </a:lnTo>
                <a:lnTo>
                  <a:pt x="600" y="100"/>
                </a:lnTo>
                <a:lnTo>
                  <a:pt x="600" y="106"/>
                </a:lnTo>
                <a:lnTo>
                  <a:pt x="594" y="106"/>
                </a:lnTo>
                <a:lnTo>
                  <a:pt x="588" y="106"/>
                </a:lnTo>
                <a:lnTo>
                  <a:pt x="588" y="112"/>
                </a:lnTo>
                <a:lnTo>
                  <a:pt x="582" y="112"/>
                </a:lnTo>
                <a:lnTo>
                  <a:pt x="576" y="118"/>
                </a:lnTo>
                <a:lnTo>
                  <a:pt x="570" y="118"/>
                </a:lnTo>
                <a:lnTo>
                  <a:pt x="570" y="124"/>
                </a:lnTo>
                <a:lnTo>
                  <a:pt x="564" y="124"/>
                </a:lnTo>
                <a:lnTo>
                  <a:pt x="558" y="130"/>
                </a:lnTo>
                <a:lnTo>
                  <a:pt x="552" y="136"/>
                </a:lnTo>
                <a:lnTo>
                  <a:pt x="546" y="136"/>
                </a:lnTo>
                <a:lnTo>
                  <a:pt x="546" y="142"/>
                </a:lnTo>
                <a:lnTo>
                  <a:pt x="540" y="142"/>
                </a:lnTo>
                <a:lnTo>
                  <a:pt x="540" y="148"/>
                </a:lnTo>
                <a:lnTo>
                  <a:pt x="534" y="148"/>
                </a:lnTo>
                <a:lnTo>
                  <a:pt x="528" y="154"/>
                </a:lnTo>
                <a:lnTo>
                  <a:pt x="522" y="154"/>
                </a:lnTo>
                <a:lnTo>
                  <a:pt x="522" y="159"/>
                </a:lnTo>
                <a:lnTo>
                  <a:pt x="517" y="159"/>
                </a:lnTo>
                <a:lnTo>
                  <a:pt x="517" y="165"/>
                </a:lnTo>
                <a:lnTo>
                  <a:pt x="511" y="165"/>
                </a:lnTo>
                <a:lnTo>
                  <a:pt x="511" y="171"/>
                </a:lnTo>
                <a:lnTo>
                  <a:pt x="505" y="171"/>
                </a:lnTo>
                <a:lnTo>
                  <a:pt x="505" y="177"/>
                </a:lnTo>
                <a:lnTo>
                  <a:pt x="499" y="177"/>
                </a:lnTo>
                <a:lnTo>
                  <a:pt x="499" y="183"/>
                </a:lnTo>
                <a:lnTo>
                  <a:pt x="493" y="183"/>
                </a:lnTo>
                <a:lnTo>
                  <a:pt x="487" y="189"/>
                </a:lnTo>
                <a:lnTo>
                  <a:pt x="481" y="189"/>
                </a:lnTo>
                <a:lnTo>
                  <a:pt x="481" y="195"/>
                </a:lnTo>
                <a:lnTo>
                  <a:pt x="475" y="195"/>
                </a:lnTo>
                <a:lnTo>
                  <a:pt x="475" y="201"/>
                </a:lnTo>
                <a:lnTo>
                  <a:pt x="469" y="201"/>
                </a:lnTo>
                <a:lnTo>
                  <a:pt x="469" y="207"/>
                </a:lnTo>
                <a:lnTo>
                  <a:pt x="463" y="207"/>
                </a:lnTo>
                <a:lnTo>
                  <a:pt x="463" y="213"/>
                </a:lnTo>
                <a:lnTo>
                  <a:pt x="457" y="213"/>
                </a:lnTo>
                <a:lnTo>
                  <a:pt x="457" y="219"/>
                </a:lnTo>
                <a:lnTo>
                  <a:pt x="451" y="219"/>
                </a:lnTo>
                <a:lnTo>
                  <a:pt x="451" y="224"/>
                </a:lnTo>
                <a:lnTo>
                  <a:pt x="445" y="224"/>
                </a:lnTo>
                <a:lnTo>
                  <a:pt x="445" y="230"/>
                </a:lnTo>
                <a:lnTo>
                  <a:pt x="439" y="230"/>
                </a:lnTo>
                <a:lnTo>
                  <a:pt x="439" y="236"/>
                </a:lnTo>
                <a:lnTo>
                  <a:pt x="433" y="236"/>
                </a:lnTo>
                <a:lnTo>
                  <a:pt x="433" y="242"/>
                </a:lnTo>
                <a:lnTo>
                  <a:pt x="428" y="242"/>
                </a:lnTo>
                <a:lnTo>
                  <a:pt x="428" y="248"/>
                </a:lnTo>
                <a:lnTo>
                  <a:pt x="422" y="248"/>
                </a:lnTo>
                <a:lnTo>
                  <a:pt x="422" y="254"/>
                </a:lnTo>
                <a:lnTo>
                  <a:pt x="416" y="254"/>
                </a:lnTo>
                <a:lnTo>
                  <a:pt x="416" y="260"/>
                </a:lnTo>
                <a:lnTo>
                  <a:pt x="410" y="260"/>
                </a:lnTo>
                <a:lnTo>
                  <a:pt x="410" y="266"/>
                </a:lnTo>
                <a:lnTo>
                  <a:pt x="404" y="266"/>
                </a:lnTo>
                <a:lnTo>
                  <a:pt x="404" y="272"/>
                </a:lnTo>
                <a:lnTo>
                  <a:pt x="398" y="272"/>
                </a:lnTo>
                <a:lnTo>
                  <a:pt x="398" y="278"/>
                </a:lnTo>
                <a:lnTo>
                  <a:pt x="392" y="278"/>
                </a:lnTo>
                <a:lnTo>
                  <a:pt x="392" y="284"/>
                </a:lnTo>
                <a:lnTo>
                  <a:pt x="386" y="284"/>
                </a:lnTo>
                <a:lnTo>
                  <a:pt x="380" y="295"/>
                </a:lnTo>
                <a:lnTo>
                  <a:pt x="279" y="414"/>
                </a:lnTo>
                <a:lnTo>
                  <a:pt x="220" y="485"/>
                </a:lnTo>
                <a:lnTo>
                  <a:pt x="178" y="532"/>
                </a:lnTo>
                <a:lnTo>
                  <a:pt x="161" y="550"/>
                </a:lnTo>
                <a:lnTo>
                  <a:pt x="137" y="573"/>
                </a:lnTo>
                <a:lnTo>
                  <a:pt x="95" y="615"/>
                </a:lnTo>
                <a:lnTo>
                  <a:pt x="24" y="662"/>
                </a:lnTo>
                <a:lnTo>
                  <a:pt x="0" y="668"/>
                </a:lnTo>
              </a:path>
            </a:pathLst>
          </a:custGeom>
          <a:noFill/>
          <a:ln w="7938"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540" name="Freeform 108"/>
          <p:cNvSpPr>
            <a:spLocks/>
          </p:cNvSpPr>
          <p:nvPr/>
        </p:nvSpPr>
        <p:spPr bwMode="auto">
          <a:xfrm>
            <a:off x="3454400" y="5145088"/>
            <a:ext cx="3767138" cy="985837"/>
          </a:xfrm>
          <a:custGeom>
            <a:avLst/>
            <a:gdLst>
              <a:gd name="T0" fmla="*/ 2147483647 w 2373"/>
              <a:gd name="T1" fmla="*/ 2147483647 h 621"/>
              <a:gd name="T2" fmla="*/ 2147483647 w 2373"/>
              <a:gd name="T3" fmla="*/ 2147483647 h 621"/>
              <a:gd name="T4" fmla="*/ 2147483647 w 2373"/>
              <a:gd name="T5" fmla="*/ 2147483647 h 621"/>
              <a:gd name="T6" fmla="*/ 2147483647 w 2373"/>
              <a:gd name="T7" fmla="*/ 2147483647 h 621"/>
              <a:gd name="T8" fmla="*/ 2147483647 w 2373"/>
              <a:gd name="T9" fmla="*/ 2147483647 h 621"/>
              <a:gd name="T10" fmla="*/ 2147483647 w 2373"/>
              <a:gd name="T11" fmla="*/ 2147483647 h 621"/>
              <a:gd name="T12" fmla="*/ 2147483647 w 2373"/>
              <a:gd name="T13" fmla="*/ 2147483647 h 621"/>
              <a:gd name="T14" fmla="*/ 2147483647 w 2373"/>
              <a:gd name="T15" fmla="*/ 2147483647 h 621"/>
              <a:gd name="T16" fmla="*/ 2147483647 w 2373"/>
              <a:gd name="T17" fmla="*/ 2147483647 h 621"/>
              <a:gd name="T18" fmla="*/ 2147483647 w 2373"/>
              <a:gd name="T19" fmla="*/ 2147483647 h 621"/>
              <a:gd name="T20" fmla="*/ 2147483647 w 2373"/>
              <a:gd name="T21" fmla="*/ 2147483647 h 621"/>
              <a:gd name="T22" fmla="*/ 2147483647 w 2373"/>
              <a:gd name="T23" fmla="*/ 2147483647 h 621"/>
              <a:gd name="T24" fmla="*/ 2147483647 w 2373"/>
              <a:gd name="T25" fmla="*/ 2147483647 h 621"/>
              <a:gd name="T26" fmla="*/ 2147483647 w 2373"/>
              <a:gd name="T27" fmla="*/ 2147483647 h 621"/>
              <a:gd name="T28" fmla="*/ 2147483647 w 2373"/>
              <a:gd name="T29" fmla="*/ 2147483647 h 621"/>
              <a:gd name="T30" fmla="*/ 2147483647 w 2373"/>
              <a:gd name="T31" fmla="*/ 2147483647 h 621"/>
              <a:gd name="T32" fmla="*/ 2147483647 w 2373"/>
              <a:gd name="T33" fmla="*/ 2147483647 h 621"/>
              <a:gd name="T34" fmla="*/ 2147483647 w 2373"/>
              <a:gd name="T35" fmla="*/ 2147483647 h 621"/>
              <a:gd name="T36" fmla="*/ 2147483647 w 2373"/>
              <a:gd name="T37" fmla="*/ 2147483647 h 621"/>
              <a:gd name="T38" fmla="*/ 2147483647 w 2373"/>
              <a:gd name="T39" fmla="*/ 2147483647 h 621"/>
              <a:gd name="T40" fmla="*/ 2147483647 w 2373"/>
              <a:gd name="T41" fmla="*/ 2147483647 h 621"/>
              <a:gd name="T42" fmla="*/ 2147483647 w 2373"/>
              <a:gd name="T43" fmla="*/ 2147483647 h 621"/>
              <a:gd name="T44" fmla="*/ 2147483647 w 2373"/>
              <a:gd name="T45" fmla="*/ 2147483647 h 621"/>
              <a:gd name="T46" fmla="*/ 2147483647 w 2373"/>
              <a:gd name="T47" fmla="*/ 2147483647 h 621"/>
              <a:gd name="T48" fmla="*/ 2147483647 w 2373"/>
              <a:gd name="T49" fmla="*/ 2147483647 h 621"/>
              <a:gd name="T50" fmla="*/ 2147483647 w 2373"/>
              <a:gd name="T51" fmla="*/ 0 h 621"/>
              <a:gd name="T52" fmla="*/ 2147483647 w 2373"/>
              <a:gd name="T53" fmla="*/ 0 h 621"/>
              <a:gd name="T54" fmla="*/ 2147483647 w 2373"/>
              <a:gd name="T55" fmla="*/ 2147483647 h 621"/>
              <a:gd name="T56" fmla="*/ 2147483647 w 2373"/>
              <a:gd name="T57" fmla="*/ 2147483647 h 621"/>
              <a:gd name="T58" fmla="*/ 2147483647 w 2373"/>
              <a:gd name="T59" fmla="*/ 2147483647 h 621"/>
              <a:gd name="T60" fmla="*/ 2147483647 w 2373"/>
              <a:gd name="T61" fmla="*/ 2147483647 h 621"/>
              <a:gd name="T62" fmla="*/ 2147483647 w 2373"/>
              <a:gd name="T63" fmla="*/ 2147483647 h 621"/>
              <a:gd name="T64" fmla="*/ 2147483647 w 2373"/>
              <a:gd name="T65" fmla="*/ 2147483647 h 621"/>
              <a:gd name="T66" fmla="*/ 2147483647 w 2373"/>
              <a:gd name="T67" fmla="*/ 2147483647 h 621"/>
              <a:gd name="T68" fmla="*/ 2147483647 w 2373"/>
              <a:gd name="T69" fmla="*/ 2147483647 h 621"/>
              <a:gd name="T70" fmla="*/ 2147483647 w 2373"/>
              <a:gd name="T71" fmla="*/ 2147483647 h 621"/>
              <a:gd name="T72" fmla="*/ 2147483647 w 2373"/>
              <a:gd name="T73" fmla="*/ 2147483647 h 621"/>
              <a:gd name="T74" fmla="*/ 2147483647 w 2373"/>
              <a:gd name="T75" fmla="*/ 2147483647 h 621"/>
              <a:gd name="T76" fmla="*/ 2147483647 w 2373"/>
              <a:gd name="T77" fmla="*/ 2147483647 h 621"/>
              <a:gd name="T78" fmla="*/ 2147483647 w 2373"/>
              <a:gd name="T79" fmla="*/ 2147483647 h 621"/>
              <a:gd name="T80" fmla="*/ 2147483647 w 2373"/>
              <a:gd name="T81" fmla="*/ 2147483647 h 621"/>
              <a:gd name="T82" fmla="*/ 2147483647 w 2373"/>
              <a:gd name="T83" fmla="*/ 2147483647 h 621"/>
              <a:gd name="T84" fmla="*/ 2147483647 w 2373"/>
              <a:gd name="T85" fmla="*/ 2147483647 h 621"/>
              <a:gd name="T86" fmla="*/ 2147483647 w 2373"/>
              <a:gd name="T87" fmla="*/ 2147483647 h 621"/>
              <a:gd name="T88" fmla="*/ 2147483647 w 2373"/>
              <a:gd name="T89" fmla="*/ 2147483647 h 621"/>
              <a:gd name="T90" fmla="*/ 2147483647 w 2373"/>
              <a:gd name="T91" fmla="*/ 2147483647 h 621"/>
              <a:gd name="T92" fmla="*/ 2147483647 w 2373"/>
              <a:gd name="T93" fmla="*/ 2147483647 h 621"/>
              <a:gd name="T94" fmla="*/ 2147483647 w 2373"/>
              <a:gd name="T95" fmla="*/ 2147483647 h 621"/>
              <a:gd name="T96" fmla="*/ 2147483647 w 2373"/>
              <a:gd name="T97" fmla="*/ 2147483647 h 621"/>
              <a:gd name="T98" fmla="*/ 2147483647 w 2373"/>
              <a:gd name="T99" fmla="*/ 2147483647 h 621"/>
              <a:gd name="T100" fmla="*/ 2147483647 w 2373"/>
              <a:gd name="T101" fmla="*/ 2147483647 h 621"/>
              <a:gd name="T102" fmla="*/ 2147483647 w 2373"/>
              <a:gd name="T103" fmla="*/ 2147483647 h 621"/>
              <a:gd name="T104" fmla="*/ 2147483647 w 2373"/>
              <a:gd name="T105" fmla="*/ 2147483647 h 621"/>
              <a:gd name="T106" fmla="*/ 2147483647 w 2373"/>
              <a:gd name="T107" fmla="*/ 2147483647 h 621"/>
              <a:gd name="T108" fmla="*/ 2147483647 w 2373"/>
              <a:gd name="T109" fmla="*/ 2147483647 h 621"/>
              <a:gd name="T110" fmla="*/ 2147483647 w 2373"/>
              <a:gd name="T111" fmla="*/ 2147483647 h 621"/>
              <a:gd name="T112" fmla="*/ 2147483647 w 2373"/>
              <a:gd name="T113" fmla="*/ 2147483647 h 621"/>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2373"/>
              <a:gd name="T172" fmla="*/ 0 h 621"/>
              <a:gd name="T173" fmla="*/ 2373 w 2373"/>
              <a:gd name="T174" fmla="*/ 621 h 621"/>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2373" h="621">
                <a:moveTo>
                  <a:pt x="2373" y="449"/>
                </a:moveTo>
                <a:lnTo>
                  <a:pt x="2338" y="444"/>
                </a:lnTo>
                <a:lnTo>
                  <a:pt x="2302" y="438"/>
                </a:lnTo>
                <a:lnTo>
                  <a:pt x="2272" y="426"/>
                </a:lnTo>
                <a:lnTo>
                  <a:pt x="2237" y="420"/>
                </a:lnTo>
                <a:lnTo>
                  <a:pt x="2207" y="408"/>
                </a:lnTo>
                <a:lnTo>
                  <a:pt x="2178" y="402"/>
                </a:lnTo>
                <a:lnTo>
                  <a:pt x="2148" y="390"/>
                </a:lnTo>
                <a:lnTo>
                  <a:pt x="2118" y="384"/>
                </a:lnTo>
                <a:lnTo>
                  <a:pt x="2089" y="379"/>
                </a:lnTo>
                <a:lnTo>
                  <a:pt x="2065" y="367"/>
                </a:lnTo>
                <a:lnTo>
                  <a:pt x="2035" y="361"/>
                </a:lnTo>
                <a:lnTo>
                  <a:pt x="2011" y="349"/>
                </a:lnTo>
                <a:lnTo>
                  <a:pt x="1982" y="343"/>
                </a:lnTo>
                <a:lnTo>
                  <a:pt x="1958" y="337"/>
                </a:lnTo>
                <a:lnTo>
                  <a:pt x="1934" y="325"/>
                </a:lnTo>
                <a:lnTo>
                  <a:pt x="1911" y="319"/>
                </a:lnTo>
                <a:lnTo>
                  <a:pt x="1887" y="308"/>
                </a:lnTo>
                <a:lnTo>
                  <a:pt x="1863" y="302"/>
                </a:lnTo>
                <a:lnTo>
                  <a:pt x="1845" y="296"/>
                </a:lnTo>
                <a:lnTo>
                  <a:pt x="1822" y="284"/>
                </a:lnTo>
                <a:lnTo>
                  <a:pt x="1804" y="278"/>
                </a:lnTo>
                <a:lnTo>
                  <a:pt x="1780" y="272"/>
                </a:lnTo>
                <a:lnTo>
                  <a:pt x="1762" y="266"/>
                </a:lnTo>
                <a:lnTo>
                  <a:pt x="1739" y="254"/>
                </a:lnTo>
                <a:lnTo>
                  <a:pt x="1721" y="248"/>
                </a:lnTo>
                <a:lnTo>
                  <a:pt x="1703" y="243"/>
                </a:lnTo>
                <a:lnTo>
                  <a:pt x="1685" y="237"/>
                </a:lnTo>
                <a:lnTo>
                  <a:pt x="1667" y="225"/>
                </a:lnTo>
                <a:lnTo>
                  <a:pt x="1650" y="219"/>
                </a:lnTo>
                <a:lnTo>
                  <a:pt x="1632" y="213"/>
                </a:lnTo>
                <a:lnTo>
                  <a:pt x="1614" y="207"/>
                </a:lnTo>
                <a:lnTo>
                  <a:pt x="1596" y="201"/>
                </a:lnTo>
                <a:lnTo>
                  <a:pt x="1584" y="195"/>
                </a:lnTo>
                <a:lnTo>
                  <a:pt x="1567" y="189"/>
                </a:lnTo>
                <a:lnTo>
                  <a:pt x="1549" y="183"/>
                </a:lnTo>
                <a:lnTo>
                  <a:pt x="1537" y="177"/>
                </a:lnTo>
                <a:lnTo>
                  <a:pt x="1519" y="172"/>
                </a:lnTo>
                <a:lnTo>
                  <a:pt x="1507" y="166"/>
                </a:lnTo>
                <a:lnTo>
                  <a:pt x="1489" y="160"/>
                </a:lnTo>
                <a:lnTo>
                  <a:pt x="1478" y="154"/>
                </a:lnTo>
                <a:lnTo>
                  <a:pt x="1466" y="148"/>
                </a:lnTo>
                <a:lnTo>
                  <a:pt x="1448" y="142"/>
                </a:lnTo>
                <a:lnTo>
                  <a:pt x="1436" y="136"/>
                </a:lnTo>
                <a:lnTo>
                  <a:pt x="1424" y="130"/>
                </a:lnTo>
                <a:lnTo>
                  <a:pt x="1412" y="124"/>
                </a:lnTo>
                <a:lnTo>
                  <a:pt x="1400" y="124"/>
                </a:lnTo>
                <a:lnTo>
                  <a:pt x="1383" y="118"/>
                </a:lnTo>
                <a:lnTo>
                  <a:pt x="1371" y="112"/>
                </a:lnTo>
                <a:lnTo>
                  <a:pt x="1359" y="107"/>
                </a:lnTo>
                <a:lnTo>
                  <a:pt x="1347" y="107"/>
                </a:lnTo>
                <a:lnTo>
                  <a:pt x="1335" y="101"/>
                </a:lnTo>
                <a:lnTo>
                  <a:pt x="1323" y="95"/>
                </a:lnTo>
                <a:lnTo>
                  <a:pt x="1317" y="89"/>
                </a:lnTo>
                <a:lnTo>
                  <a:pt x="1306" y="89"/>
                </a:lnTo>
                <a:lnTo>
                  <a:pt x="1294" y="83"/>
                </a:lnTo>
                <a:lnTo>
                  <a:pt x="1282" y="77"/>
                </a:lnTo>
                <a:lnTo>
                  <a:pt x="1270" y="77"/>
                </a:lnTo>
                <a:lnTo>
                  <a:pt x="1264" y="71"/>
                </a:lnTo>
                <a:lnTo>
                  <a:pt x="1252" y="71"/>
                </a:lnTo>
                <a:lnTo>
                  <a:pt x="1240" y="65"/>
                </a:lnTo>
                <a:lnTo>
                  <a:pt x="1228" y="65"/>
                </a:lnTo>
                <a:lnTo>
                  <a:pt x="1222" y="59"/>
                </a:lnTo>
                <a:lnTo>
                  <a:pt x="1211" y="59"/>
                </a:lnTo>
                <a:lnTo>
                  <a:pt x="1205" y="53"/>
                </a:lnTo>
                <a:lnTo>
                  <a:pt x="1193" y="53"/>
                </a:lnTo>
                <a:lnTo>
                  <a:pt x="1187" y="47"/>
                </a:lnTo>
                <a:lnTo>
                  <a:pt x="1175" y="47"/>
                </a:lnTo>
                <a:lnTo>
                  <a:pt x="1163" y="41"/>
                </a:lnTo>
                <a:lnTo>
                  <a:pt x="1157" y="41"/>
                </a:lnTo>
                <a:lnTo>
                  <a:pt x="1151" y="41"/>
                </a:lnTo>
                <a:lnTo>
                  <a:pt x="1139" y="36"/>
                </a:lnTo>
                <a:lnTo>
                  <a:pt x="1133" y="36"/>
                </a:lnTo>
                <a:lnTo>
                  <a:pt x="1122" y="30"/>
                </a:lnTo>
                <a:lnTo>
                  <a:pt x="1116" y="30"/>
                </a:lnTo>
                <a:lnTo>
                  <a:pt x="1110" y="30"/>
                </a:lnTo>
                <a:lnTo>
                  <a:pt x="1098" y="24"/>
                </a:lnTo>
                <a:lnTo>
                  <a:pt x="1092" y="24"/>
                </a:lnTo>
                <a:lnTo>
                  <a:pt x="1086" y="24"/>
                </a:lnTo>
                <a:lnTo>
                  <a:pt x="1074" y="24"/>
                </a:lnTo>
                <a:lnTo>
                  <a:pt x="1068" y="18"/>
                </a:lnTo>
                <a:lnTo>
                  <a:pt x="1062" y="18"/>
                </a:lnTo>
                <a:lnTo>
                  <a:pt x="1056" y="18"/>
                </a:lnTo>
                <a:lnTo>
                  <a:pt x="1045" y="18"/>
                </a:lnTo>
                <a:lnTo>
                  <a:pt x="1039" y="12"/>
                </a:lnTo>
                <a:lnTo>
                  <a:pt x="1033" y="12"/>
                </a:lnTo>
                <a:lnTo>
                  <a:pt x="1027" y="12"/>
                </a:lnTo>
                <a:lnTo>
                  <a:pt x="1021" y="12"/>
                </a:lnTo>
                <a:lnTo>
                  <a:pt x="1015" y="12"/>
                </a:lnTo>
                <a:lnTo>
                  <a:pt x="1009" y="12"/>
                </a:lnTo>
                <a:lnTo>
                  <a:pt x="997" y="6"/>
                </a:lnTo>
                <a:lnTo>
                  <a:pt x="991" y="6"/>
                </a:lnTo>
                <a:lnTo>
                  <a:pt x="985" y="6"/>
                </a:lnTo>
                <a:lnTo>
                  <a:pt x="979" y="6"/>
                </a:lnTo>
                <a:lnTo>
                  <a:pt x="973" y="6"/>
                </a:lnTo>
                <a:lnTo>
                  <a:pt x="967" y="6"/>
                </a:lnTo>
                <a:lnTo>
                  <a:pt x="961" y="6"/>
                </a:lnTo>
                <a:lnTo>
                  <a:pt x="956" y="6"/>
                </a:lnTo>
                <a:lnTo>
                  <a:pt x="950" y="6"/>
                </a:lnTo>
                <a:lnTo>
                  <a:pt x="944" y="6"/>
                </a:lnTo>
                <a:lnTo>
                  <a:pt x="938" y="6"/>
                </a:lnTo>
                <a:lnTo>
                  <a:pt x="932" y="0"/>
                </a:lnTo>
                <a:lnTo>
                  <a:pt x="926" y="0"/>
                </a:lnTo>
                <a:lnTo>
                  <a:pt x="920" y="0"/>
                </a:lnTo>
                <a:lnTo>
                  <a:pt x="914" y="0"/>
                </a:lnTo>
                <a:lnTo>
                  <a:pt x="908" y="0"/>
                </a:lnTo>
                <a:lnTo>
                  <a:pt x="902" y="0"/>
                </a:lnTo>
                <a:lnTo>
                  <a:pt x="896" y="0"/>
                </a:lnTo>
                <a:lnTo>
                  <a:pt x="890" y="0"/>
                </a:lnTo>
                <a:lnTo>
                  <a:pt x="884" y="0"/>
                </a:lnTo>
                <a:lnTo>
                  <a:pt x="878" y="0"/>
                </a:lnTo>
                <a:lnTo>
                  <a:pt x="872" y="6"/>
                </a:lnTo>
                <a:lnTo>
                  <a:pt x="867" y="6"/>
                </a:lnTo>
                <a:lnTo>
                  <a:pt x="861" y="6"/>
                </a:lnTo>
                <a:lnTo>
                  <a:pt x="855" y="6"/>
                </a:lnTo>
                <a:lnTo>
                  <a:pt x="849" y="6"/>
                </a:lnTo>
                <a:lnTo>
                  <a:pt x="843" y="6"/>
                </a:lnTo>
                <a:lnTo>
                  <a:pt x="837" y="6"/>
                </a:lnTo>
                <a:lnTo>
                  <a:pt x="831" y="6"/>
                </a:lnTo>
                <a:lnTo>
                  <a:pt x="825" y="6"/>
                </a:lnTo>
                <a:lnTo>
                  <a:pt x="819" y="6"/>
                </a:lnTo>
                <a:lnTo>
                  <a:pt x="813" y="6"/>
                </a:lnTo>
                <a:lnTo>
                  <a:pt x="807" y="12"/>
                </a:lnTo>
                <a:lnTo>
                  <a:pt x="801" y="12"/>
                </a:lnTo>
                <a:lnTo>
                  <a:pt x="795" y="12"/>
                </a:lnTo>
                <a:lnTo>
                  <a:pt x="789" y="12"/>
                </a:lnTo>
                <a:lnTo>
                  <a:pt x="783" y="12"/>
                </a:lnTo>
                <a:lnTo>
                  <a:pt x="778" y="12"/>
                </a:lnTo>
                <a:lnTo>
                  <a:pt x="778" y="18"/>
                </a:lnTo>
                <a:lnTo>
                  <a:pt x="772" y="18"/>
                </a:lnTo>
                <a:lnTo>
                  <a:pt x="766" y="18"/>
                </a:lnTo>
                <a:lnTo>
                  <a:pt x="760" y="18"/>
                </a:lnTo>
                <a:lnTo>
                  <a:pt x="754" y="18"/>
                </a:lnTo>
                <a:lnTo>
                  <a:pt x="748" y="24"/>
                </a:lnTo>
                <a:lnTo>
                  <a:pt x="742" y="24"/>
                </a:lnTo>
                <a:lnTo>
                  <a:pt x="736" y="24"/>
                </a:lnTo>
                <a:lnTo>
                  <a:pt x="730" y="30"/>
                </a:lnTo>
                <a:lnTo>
                  <a:pt x="724" y="30"/>
                </a:lnTo>
                <a:lnTo>
                  <a:pt x="718" y="30"/>
                </a:lnTo>
                <a:lnTo>
                  <a:pt x="712" y="30"/>
                </a:lnTo>
                <a:lnTo>
                  <a:pt x="712" y="36"/>
                </a:lnTo>
                <a:lnTo>
                  <a:pt x="706" y="36"/>
                </a:lnTo>
                <a:lnTo>
                  <a:pt x="700" y="36"/>
                </a:lnTo>
                <a:lnTo>
                  <a:pt x="694" y="36"/>
                </a:lnTo>
                <a:lnTo>
                  <a:pt x="694" y="41"/>
                </a:lnTo>
                <a:lnTo>
                  <a:pt x="689" y="41"/>
                </a:lnTo>
                <a:lnTo>
                  <a:pt x="683" y="41"/>
                </a:lnTo>
                <a:lnTo>
                  <a:pt x="677" y="47"/>
                </a:lnTo>
                <a:lnTo>
                  <a:pt x="671" y="47"/>
                </a:lnTo>
                <a:lnTo>
                  <a:pt x="665" y="47"/>
                </a:lnTo>
                <a:lnTo>
                  <a:pt x="665" y="53"/>
                </a:lnTo>
                <a:lnTo>
                  <a:pt x="659" y="53"/>
                </a:lnTo>
                <a:lnTo>
                  <a:pt x="653" y="53"/>
                </a:lnTo>
                <a:lnTo>
                  <a:pt x="653" y="59"/>
                </a:lnTo>
                <a:lnTo>
                  <a:pt x="647" y="59"/>
                </a:lnTo>
                <a:lnTo>
                  <a:pt x="641" y="59"/>
                </a:lnTo>
                <a:lnTo>
                  <a:pt x="635" y="65"/>
                </a:lnTo>
                <a:lnTo>
                  <a:pt x="629" y="65"/>
                </a:lnTo>
                <a:lnTo>
                  <a:pt x="629" y="71"/>
                </a:lnTo>
                <a:lnTo>
                  <a:pt x="623" y="71"/>
                </a:lnTo>
                <a:lnTo>
                  <a:pt x="617" y="71"/>
                </a:lnTo>
                <a:lnTo>
                  <a:pt x="611" y="77"/>
                </a:lnTo>
                <a:lnTo>
                  <a:pt x="606" y="77"/>
                </a:lnTo>
                <a:lnTo>
                  <a:pt x="606" y="83"/>
                </a:lnTo>
                <a:lnTo>
                  <a:pt x="600" y="83"/>
                </a:lnTo>
                <a:lnTo>
                  <a:pt x="594" y="89"/>
                </a:lnTo>
                <a:lnTo>
                  <a:pt x="588" y="89"/>
                </a:lnTo>
                <a:lnTo>
                  <a:pt x="588" y="95"/>
                </a:lnTo>
                <a:lnTo>
                  <a:pt x="582" y="95"/>
                </a:lnTo>
                <a:lnTo>
                  <a:pt x="576" y="95"/>
                </a:lnTo>
                <a:lnTo>
                  <a:pt x="576" y="101"/>
                </a:lnTo>
                <a:lnTo>
                  <a:pt x="570" y="101"/>
                </a:lnTo>
                <a:lnTo>
                  <a:pt x="564" y="107"/>
                </a:lnTo>
                <a:lnTo>
                  <a:pt x="558" y="107"/>
                </a:lnTo>
                <a:lnTo>
                  <a:pt x="558" y="112"/>
                </a:lnTo>
                <a:lnTo>
                  <a:pt x="552" y="112"/>
                </a:lnTo>
                <a:lnTo>
                  <a:pt x="546" y="118"/>
                </a:lnTo>
                <a:lnTo>
                  <a:pt x="540" y="118"/>
                </a:lnTo>
                <a:lnTo>
                  <a:pt x="540" y="124"/>
                </a:lnTo>
                <a:lnTo>
                  <a:pt x="534" y="124"/>
                </a:lnTo>
                <a:lnTo>
                  <a:pt x="528" y="130"/>
                </a:lnTo>
                <a:lnTo>
                  <a:pt x="522" y="130"/>
                </a:lnTo>
                <a:lnTo>
                  <a:pt x="522" y="136"/>
                </a:lnTo>
                <a:lnTo>
                  <a:pt x="517" y="136"/>
                </a:lnTo>
                <a:lnTo>
                  <a:pt x="517" y="142"/>
                </a:lnTo>
                <a:lnTo>
                  <a:pt x="511" y="142"/>
                </a:lnTo>
                <a:lnTo>
                  <a:pt x="505" y="148"/>
                </a:lnTo>
                <a:lnTo>
                  <a:pt x="499" y="148"/>
                </a:lnTo>
                <a:lnTo>
                  <a:pt x="499" y="154"/>
                </a:lnTo>
                <a:lnTo>
                  <a:pt x="493" y="154"/>
                </a:lnTo>
                <a:lnTo>
                  <a:pt x="493" y="160"/>
                </a:lnTo>
                <a:lnTo>
                  <a:pt x="487" y="160"/>
                </a:lnTo>
                <a:lnTo>
                  <a:pt x="487" y="166"/>
                </a:lnTo>
                <a:lnTo>
                  <a:pt x="481" y="166"/>
                </a:lnTo>
                <a:lnTo>
                  <a:pt x="481" y="172"/>
                </a:lnTo>
                <a:lnTo>
                  <a:pt x="475" y="172"/>
                </a:lnTo>
                <a:lnTo>
                  <a:pt x="469" y="177"/>
                </a:lnTo>
                <a:lnTo>
                  <a:pt x="463" y="177"/>
                </a:lnTo>
                <a:lnTo>
                  <a:pt x="463" y="183"/>
                </a:lnTo>
                <a:lnTo>
                  <a:pt x="457" y="183"/>
                </a:lnTo>
                <a:lnTo>
                  <a:pt x="457" y="189"/>
                </a:lnTo>
                <a:lnTo>
                  <a:pt x="451" y="189"/>
                </a:lnTo>
                <a:lnTo>
                  <a:pt x="451" y="195"/>
                </a:lnTo>
                <a:lnTo>
                  <a:pt x="445" y="195"/>
                </a:lnTo>
                <a:lnTo>
                  <a:pt x="445" y="201"/>
                </a:lnTo>
                <a:lnTo>
                  <a:pt x="439" y="201"/>
                </a:lnTo>
                <a:lnTo>
                  <a:pt x="439" y="207"/>
                </a:lnTo>
                <a:lnTo>
                  <a:pt x="433" y="207"/>
                </a:lnTo>
                <a:lnTo>
                  <a:pt x="433" y="213"/>
                </a:lnTo>
                <a:lnTo>
                  <a:pt x="428" y="213"/>
                </a:lnTo>
                <a:lnTo>
                  <a:pt x="428" y="219"/>
                </a:lnTo>
                <a:lnTo>
                  <a:pt x="422" y="219"/>
                </a:lnTo>
                <a:lnTo>
                  <a:pt x="422" y="225"/>
                </a:lnTo>
                <a:lnTo>
                  <a:pt x="416" y="225"/>
                </a:lnTo>
                <a:lnTo>
                  <a:pt x="416" y="231"/>
                </a:lnTo>
                <a:lnTo>
                  <a:pt x="410" y="231"/>
                </a:lnTo>
                <a:lnTo>
                  <a:pt x="404" y="237"/>
                </a:lnTo>
                <a:lnTo>
                  <a:pt x="398" y="243"/>
                </a:lnTo>
                <a:lnTo>
                  <a:pt x="392" y="248"/>
                </a:lnTo>
                <a:lnTo>
                  <a:pt x="386" y="254"/>
                </a:lnTo>
                <a:lnTo>
                  <a:pt x="380" y="260"/>
                </a:lnTo>
                <a:lnTo>
                  <a:pt x="279" y="373"/>
                </a:lnTo>
                <a:lnTo>
                  <a:pt x="220" y="444"/>
                </a:lnTo>
                <a:lnTo>
                  <a:pt x="178" y="485"/>
                </a:lnTo>
                <a:lnTo>
                  <a:pt x="161" y="503"/>
                </a:lnTo>
                <a:lnTo>
                  <a:pt x="137" y="526"/>
                </a:lnTo>
                <a:lnTo>
                  <a:pt x="95" y="568"/>
                </a:lnTo>
                <a:lnTo>
                  <a:pt x="24" y="615"/>
                </a:lnTo>
                <a:lnTo>
                  <a:pt x="0" y="621"/>
                </a:lnTo>
              </a:path>
            </a:pathLst>
          </a:custGeom>
          <a:noFill/>
          <a:ln w="7938"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541" name="Freeform 109"/>
          <p:cNvSpPr>
            <a:spLocks/>
          </p:cNvSpPr>
          <p:nvPr/>
        </p:nvSpPr>
        <p:spPr bwMode="auto">
          <a:xfrm>
            <a:off x="3454400" y="5219700"/>
            <a:ext cx="3767138" cy="920750"/>
          </a:xfrm>
          <a:custGeom>
            <a:avLst/>
            <a:gdLst>
              <a:gd name="T0" fmla="*/ 2147483647 w 2373"/>
              <a:gd name="T1" fmla="*/ 2147483647 h 580"/>
              <a:gd name="T2" fmla="*/ 2147483647 w 2373"/>
              <a:gd name="T3" fmla="*/ 2147483647 h 580"/>
              <a:gd name="T4" fmla="*/ 2147483647 w 2373"/>
              <a:gd name="T5" fmla="*/ 2147483647 h 580"/>
              <a:gd name="T6" fmla="*/ 2147483647 w 2373"/>
              <a:gd name="T7" fmla="*/ 2147483647 h 580"/>
              <a:gd name="T8" fmla="*/ 2147483647 w 2373"/>
              <a:gd name="T9" fmla="*/ 2147483647 h 580"/>
              <a:gd name="T10" fmla="*/ 2147483647 w 2373"/>
              <a:gd name="T11" fmla="*/ 2147483647 h 580"/>
              <a:gd name="T12" fmla="*/ 2147483647 w 2373"/>
              <a:gd name="T13" fmla="*/ 2147483647 h 580"/>
              <a:gd name="T14" fmla="*/ 2147483647 w 2373"/>
              <a:gd name="T15" fmla="*/ 2147483647 h 580"/>
              <a:gd name="T16" fmla="*/ 2147483647 w 2373"/>
              <a:gd name="T17" fmla="*/ 2147483647 h 580"/>
              <a:gd name="T18" fmla="*/ 2147483647 w 2373"/>
              <a:gd name="T19" fmla="*/ 2147483647 h 580"/>
              <a:gd name="T20" fmla="*/ 2147483647 w 2373"/>
              <a:gd name="T21" fmla="*/ 2147483647 h 580"/>
              <a:gd name="T22" fmla="*/ 2147483647 w 2373"/>
              <a:gd name="T23" fmla="*/ 2147483647 h 580"/>
              <a:gd name="T24" fmla="*/ 2147483647 w 2373"/>
              <a:gd name="T25" fmla="*/ 2147483647 h 580"/>
              <a:gd name="T26" fmla="*/ 2147483647 w 2373"/>
              <a:gd name="T27" fmla="*/ 2147483647 h 580"/>
              <a:gd name="T28" fmla="*/ 2147483647 w 2373"/>
              <a:gd name="T29" fmla="*/ 2147483647 h 580"/>
              <a:gd name="T30" fmla="*/ 2147483647 w 2373"/>
              <a:gd name="T31" fmla="*/ 2147483647 h 580"/>
              <a:gd name="T32" fmla="*/ 2147483647 w 2373"/>
              <a:gd name="T33" fmla="*/ 2147483647 h 580"/>
              <a:gd name="T34" fmla="*/ 2147483647 w 2373"/>
              <a:gd name="T35" fmla="*/ 2147483647 h 580"/>
              <a:gd name="T36" fmla="*/ 2147483647 w 2373"/>
              <a:gd name="T37" fmla="*/ 2147483647 h 580"/>
              <a:gd name="T38" fmla="*/ 2147483647 w 2373"/>
              <a:gd name="T39" fmla="*/ 2147483647 h 580"/>
              <a:gd name="T40" fmla="*/ 2147483647 w 2373"/>
              <a:gd name="T41" fmla="*/ 2147483647 h 580"/>
              <a:gd name="T42" fmla="*/ 2147483647 w 2373"/>
              <a:gd name="T43" fmla="*/ 2147483647 h 580"/>
              <a:gd name="T44" fmla="*/ 2147483647 w 2373"/>
              <a:gd name="T45" fmla="*/ 2147483647 h 580"/>
              <a:gd name="T46" fmla="*/ 2147483647 w 2373"/>
              <a:gd name="T47" fmla="*/ 2147483647 h 580"/>
              <a:gd name="T48" fmla="*/ 2147483647 w 2373"/>
              <a:gd name="T49" fmla="*/ 2147483647 h 580"/>
              <a:gd name="T50" fmla="*/ 2147483647 w 2373"/>
              <a:gd name="T51" fmla="*/ 0 h 580"/>
              <a:gd name="T52" fmla="*/ 2147483647 w 2373"/>
              <a:gd name="T53" fmla="*/ 0 h 580"/>
              <a:gd name="T54" fmla="*/ 2147483647 w 2373"/>
              <a:gd name="T55" fmla="*/ 0 h 580"/>
              <a:gd name="T56" fmla="*/ 2147483647 w 2373"/>
              <a:gd name="T57" fmla="*/ 0 h 580"/>
              <a:gd name="T58" fmla="*/ 2147483647 w 2373"/>
              <a:gd name="T59" fmla="*/ 0 h 580"/>
              <a:gd name="T60" fmla="*/ 2147483647 w 2373"/>
              <a:gd name="T61" fmla="*/ 2147483647 h 580"/>
              <a:gd name="T62" fmla="*/ 2147483647 w 2373"/>
              <a:gd name="T63" fmla="*/ 2147483647 h 580"/>
              <a:gd name="T64" fmla="*/ 2147483647 w 2373"/>
              <a:gd name="T65" fmla="*/ 2147483647 h 580"/>
              <a:gd name="T66" fmla="*/ 2147483647 w 2373"/>
              <a:gd name="T67" fmla="*/ 2147483647 h 580"/>
              <a:gd name="T68" fmla="*/ 2147483647 w 2373"/>
              <a:gd name="T69" fmla="*/ 2147483647 h 580"/>
              <a:gd name="T70" fmla="*/ 2147483647 w 2373"/>
              <a:gd name="T71" fmla="*/ 2147483647 h 580"/>
              <a:gd name="T72" fmla="*/ 2147483647 w 2373"/>
              <a:gd name="T73" fmla="*/ 2147483647 h 580"/>
              <a:gd name="T74" fmla="*/ 2147483647 w 2373"/>
              <a:gd name="T75" fmla="*/ 2147483647 h 580"/>
              <a:gd name="T76" fmla="*/ 2147483647 w 2373"/>
              <a:gd name="T77" fmla="*/ 2147483647 h 580"/>
              <a:gd name="T78" fmla="*/ 2147483647 w 2373"/>
              <a:gd name="T79" fmla="*/ 2147483647 h 580"/>
              <a:gd name="T80" fmla="*/ 2147483647 w 2373"/>
              <a:gd name="T81" fmla="*/ 2147483647 h 580"/>
              <a:gd name="T82" fmla="*/ 2147483647 w 2373"/>
              <a:gd name="T83" fmla="*/ 2147483647 h 580"/>
              <a:gd name="T84" fmla="*/ 2147483647 w 2373"/>
              <a:gd name="T85" fmla="*/ 2147483647 h 580"/>
              <a:gd name="T86" fmla="*/ 2147483647 w 2373"/>
              <a:gd name="T87" fmla="*/ 2147483647 h 580"/>
              <a:gd name="T88" fmla="*/ 2147483647 w 2373"/>
              <a:gd name="T89" fmla="*/ 2147483647 h 580"/>
              <a:gd name="T90" fmla="*/ 2147483647 w 2373"/>
              <a:gd name="T91" fmla="*/ 2147483647 h 580"/>
              <a:gd name="T92" fmla="*/ 2147483647 w 2373"/>
              <a:gd name="T93" fmla="*/ 2147483647 h 580"/>
              <a:gd name="T94" fmla="*/ 2147483647 w 2373"/>
              <a:gd name="T95" fmla="*/ 2147483647 h 580"/>
              <a:gd name="T96" fmla="*/ 2147483647 w 2373"/>
              <a:gd name="T97" fmla="*/ 2147483647 h 580"/>
              <a:gd name="T98" fmla="*/ 2147483647 w 2373"/>
              <a:gd name="T99" fmla="*/ 2147483647 h 580"/>
              <a:gd name="T100" fmla="*/ 2147483647 w 2373"/>
              <a:gd name="T101" fmla="*/ 2147483647 h 580"/>
              <a:gd name="T102" fmla="*/ 2147483647 w 2373"/>
              <a:gd name="T103" fmla="*/ 2147483647 h 580"/>
              <a:gd name="T104" fmla="*/ 2147483647 w 2373"/>
              <a:gd name="T105" fmla="*/ 2147483647 h 580"/>
              <a:gd name="T106" fmla="*/ 2147483647 w 2373"/>
              <a:gd name="T107" fmla="*/ 2147483647 h 580"/>
              <a:gd name="T108" fmla="*/ 2147483647 w 2373"/>
              <a:gd name="T109" fmla="*/ 2147483647 h 580"/>
              <a:gd name="T110" fmla="*/ 2147483647 w 2373"/>
              <a:gd name="T111" fmla="*/ 2147483647 h 58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2373"/>
              <a:gd name="T169" fmla="*/ 0 h 580"/>
              <a:gd name="T170" fmla="*/ 2373 w 2373"/>
              <a:gd name="T171" fmla="*/ 580 h 58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2373" h="580">
                <a:moveTo>
                  <a:pt x="2373" y="438"/>
                </a:moveTo>
                <a:lnTo>
                  <a:pt x="2338" y="432"/>
                </a:lnTo>
                <a:lnTo>
                  <a:pt x="2302" y="420"/>
                </a:lnTo>
                <a:lnTo>
                  <a:pt x="2272" y="414"/>
                </a:lnTo>
                <a:lnTo>
                  <a:pt x="2237" y="408"/>
                </a:lnTo>
                <a:lnTo>
                  <a:pt x="2207" y="402"/>
                </a:lnTo>
                <a:lnTo>
                  <a:pt x="2178" y="391"/>
                </a:lnTo>
                <a:lnTo>
                  <a:pt x="2148" y="385"/>
                </a:lnTo>
                <a:lnTo>
                  <a:pt x="2118" y="379"/>
                </a:lnTo>
                <a:lnTo>
                  <a:pt x="2089" y="367"/>
                </a:lnTo>
                <a:lnTo>
                  <a:pt x="2065" y="361"/>
                </a:lnTo>
                <a:lnTo>
                  <a:pt x="2035" y="355"/>
                </a:lnTo>
                <a:lnTo>
                  <a:pt x="2011" y="349"/>
                </a:lnTo>
                <a:lnTo>
                  <a:pt x="1982" y="337"/>
                </a:lnTo>
                <a:lnTo>
                  <a:pt x="1958" y="332"/>
                </a:lnTo>
                <a:lnTo>
                  <a:pt x="1934" y="326"/>
                </a:lnTo>
                <a:lnTo>
                  <a:pt x="1911" y="320"/>
                </a:lnTo>
                <a:lnTo>
                  <a:pt x="1887" y="308"/>
                </a:lnTo>
                <a:lnTo>
                  <a:pt x="1863" y="302"/>
                </a:lnTo>
                <a:lnTo>
                  <a:pt x="1845" y="296"/>
                </a:lnTo>
                <a:lnTo>
                  <a:pt x="1822" y="290"/>
                </a:lnTo>
                <a:lnTo>
                  <a:pt x="1804" y="278"/>
                </a:lnTo>
                <a:lnTo>
                  <a:pt x="1780" y="272"/>
                </a:lnTo>
                <a:lnTo>
                  <a:pt x="1762" y="266"/>
                </a:lnTo>
                <a:lnTo>
                  <a:pt x="1739" y="261"/>
                </a:lnTo>
                <a:lnTo>
                  <a:pt x="1721" y="255"/>
                </a:lnTo>
                <a:lnTo>
                  <a:pt x="1703" y="249"/>
                </a:lnTo>
                <a:lnTo>
                  <a:pt x="1685" y="237"/>
                </a:lnTo>
                <a:lnTo>
                  <a:pt x="1667" y="231"/>
                </a:lnTo>
                <a:lnTo>
                  <a:pt x="1650" y="225"/>
                </a:lnTo>
                <a:lnTo>
                  <a:pt x="1632" y="219"/>
                </a:lnTo>
                <a:lnTo>
                  <a:pt x="1614" y="213"/>
                </a:lnTo>
                <a:lnTo>
                  <a:pt x="1596" y="207"/>
                </a:lnTo>
                <a:lnTo>
                  <a:pt x="1584" y="201"/>
                </a:lnTo>
                <a:lnTo>
                  <a:pt x="1567" y="196"/>
                </a:lnTo>
                <a:lnTo>
                  <a:pt x="1549" y="190"/>
                </a:lnTo>
                <a:lnTo>
                  <a:pt x="1537" y="184"/>
                </a:lnTo>
                <a:lnTo>
                  <a:pt x="1519" y="178"/>
                </a:lnTo>
                <a:lnTo>
                  <a:pt x="1507" y="172"/>
                </a:lnTo>
                <a:lnTo>
                  <a:pt x="1489" y="166"/>
                </a:lnTo>
                <a:lnTo>
                  <a:pt x="1478" y="160"/>
                </a:lnTo>
                <a:lnTo>
                  <a:pt x="1466" y="154"/>
                </a:lnTo>
                <a:lnTo>
                  <a:pt x="1448" y="148"/>
                </a:lnTo>
                <a:lnTo>
                  <a:pt x="1436" y="148"/>
                </a:lnTo>
                <a:lnTo>
                  <a:pt x="1424" y="142"/>
                </a:lnTo>
                <a:lnTo>
                  <a:pt x="1412" y="136"/>
                </a:lnTo>
                <a:lnTo>
                  <a:pt x="1400" y="130"/>
                </a:lnTo>
                <a:lnTo>
                  <a:pt x="1383" y="125"/>
                </a:lnTo>
                <a:lnTo>
                  <a:pt x="1371" y="125"/>
                </a:lnTo>
                <a:lnTo>
                  <a:pt x="1359" y="119"/>
                </a:lnTo>
                <a:lnTo>
                  <a:pt x="1347" y="113"/>
                </a:lnTo>
                <a:lnTo>
                  <a:pt x="1335" y="107"/>
                </a:lnTo>
                <a:lnTo>
                  <a:pt x="1323" y="107"/>
                </a:lnTo>
                <a:lnTo>
                  <a:pt x="1317" y="101"/>
                </a:lnTo>
                <a:lnTo>
                  <a:pt x="1306" y="95"/>
                </a:lnTo>
                <a:lnTo>
                  <a:pt x="1294" y="95"/>
                </a:lnTo>
                <a:lnTo>
                  <a:pt x="1282" y="89"/>
                </a:lnTo>
                <a:lnTo>
                  <a:pt x="1270" y="83"/>
                </a:lnTo>
                <a:lnTo>
                  <a:pt x="1264" y="83"/>
                </a:lnTo>
                <a:lnTo>
                  <a:pt x="1252" y="77"/>
                </a:lnTo>
                <a:lnTo>
                  <a:pt x="1240" y="77"/>
                </a:lnTo>
                <a:lnTo>
                  <a:pt x="1228" y="71"/>
                </a:lnTo>
                <a:lnTo>
                  <a:pt x="1222" y="71"/>
                </a:lnTo>
                <a:lnTo>
                  <a:pt x="1211" y="65"/>
                </a:lnTo>
                <a:lnTo>
                  <a:pt x="1205" y="60"/>
                </a:lnTo>
                <a:lnTo>
                  <a:pt x="1193" y="60"/>
                </a:lnTo>
                <a:lnTo>
                  <a:pt x="1187" y="60"/>
                </a:lnTo>
                <a:lnTo>
                  <a:pt x="1175" y="54"/>
                </a:lnTo>
                <a:lnTo>
                  <a:pt x="1163" y="54"/>
                </a:lnTo>
                <a:lnTo>
                  <a:pt x="1157" y="48"/>
                </a:lnTo>
                <a:lnTo>
                  <a:pt x="1151" y="48"/>
                </a:lnTo>
                <a:lnTo>
                  <a:pt x="1139" y="42"/>
                </a:lnTo>
                <a:lnTo>
                  <a:pt x="1133" y="42"/>
                </a:lnTo>
                <a:lnTo>
                  <a:pt x="1122" y="42"/>
                </a:lnTo>
                <a:lnTo>
                  <a:pt x="1116" y="36"/>
                </a:lnTo>
                <a:lnTo>
                  <a:pt x="1110" y="36"/>
                </a:lnTo>
                <a:lnTo>
                  <a:pt x="1098" y="36"/>
                </a:lnTo>
                <a:lnTo>
                  <a:pt x="1092" y="30"/>
                </a:lnTo>
                <a:lnTo>
                  <a:pt x="1086" y="30"/>
                </a:lnTo>
                <a:lnTo>
                  <a:pt x="1074" y="30"/>
                </a:lnTo>
                <a:lnTo>
                  <a:pt x="1068" y="24"/>
                </a:lnTo>
                <a:lnTo>
                  <a:pt x="1062" y="24"/>
                </a:lnTo>
                <a:lnTo>
                  <a:pt x="1056" y="24"/>
                </a:lnTo>
                <a:lnTo>
                  <a:pt x="1045" y="18"/>
                </a:lnTo>
                <a:lnTo>
                  <a:pt x="1039" y="18"/>
                </a:lnTo>
                <a:lnTo>
                  <a:pt x="1033" y="18"/>
                </a:lnTo>
                <a:lnTo>
                  <a:pt x="1027" y="18"/>
                </a:lnTo>
                <a:lnTo>
                  <a:pt x="1021" y="18"/>
                </a:lnTo>
                <a:lnTo>
                  <a:pt x="1015" y="12"/>
                </a:lnTo>
                <a:lnTo>
                  <a:pt x="1009" y="12"/>
                </a:lnTo>
                <a:lnTo>
                  <a:pt x="997" y="12"/>
                </a:lnTo>
                <a:lnTo>
                  <a:pt x="991" y="12"/>
                </a:lnTo>
                <a:lnTo>
                  <a:pt x="985" y="12"/>
                </a:lnTo>
                <a:lnTo>
                  <a:pt x="979" y="6"/>
                </a:lnTo>
                <a:lnTo>
                  <a:pt x="973" y="6"/>
                </a:lnTo>
                <a:lnTo>
                  <a:pt x="967" y="6"/>
                </a:lnTo>
                <a:lnTo>
                  <a:pt x="961" y="6"/>
                </a:lnTo>
                <a:lnTo>
                  <a:pt x="956" y="6"/>
                </a:lnTo>
                <a:lnTo>
                  <a:pt x="950" y="6"/>
                </a:lnTo>
                <a:lnTo>
                  <a:pt x="944" y="6"/>
                </a:lnTo>
                <a:lnTo>
                  <a:pt x="938" y="6"/>
                </a:lnTo>
                <a:lnTo>
                  <a:pt x="932" y="6"/>
                </a:lnTo>
                <a:lnTo>
                  <a:pt x="926" y="0"/>
                </a:lnTo>
                <a:lnTo>
                  <a:pt x="920" y="0"/>
                </a:lnTo>
                <a:lnTo>
                  <a:pt x="914" y="0"/>
                </a:lnTo>
                <a:lnTo>
                  <a:pt x="908" y="0"/>
                </a:lnTo>
                <a:lnTo>
                  <a:pt x="902" y="0"/>
                </a:lnTo>
                <a:lnTo>
                  <a:pt x="896" y="0"/>
                </a:lnTo>
                <a:lnTo>
                  <a:pt x="890" y="0"/>
                </a:lnTo>
                <a:lnTo>
                  <a:pt x="884" y="0"/>
                </a:lnTo>
                <a:lnTo>
                  <a:pt x="878" y="0"/>
                </a:lnTo>
                <a:lnTo>
                  <a:pt x="872" y="0"/>
                </a:lnTo>
                <a:lnTo>
                  <a:pt x="867" y="0"/>
                </a:lnTo>
                <a:lnTo>
                  <a:pt x="861" y="0"/>
                </a:lnTo>
                <a:lnTo>
                  <a:pt x="855" y="0"/>
                </a:lnTo>
                <a:lnTo>
                  <a:pt x="849" y="0"/>
                </a:lnTo>
                <a:lnTo>
                  <a:pt x="843" y="0"/>
                </a:lnTo>
                <a:lnTo>
                  <a:pt x="837" y="0"/>
                </a:lnTo>
                <a:lnTo>
                  <a:pt x="831" y="0"/>
                </a:lnTo>
                <a:lnTo>
                  <a:pt x="825" y="0"/>
                </a:lnTo>
                <a:lnTo>
                  <a:pt x="819" y="0"/>
                </a:lnTo>
                <a:lnTo>
                  <a:pt x="813" y="0"/>
                </a:lnTo>
                <a:lnTo>
                  <a:pt x="807" y="6"/>
                </a:lnTo>
                <a:lnTo>
                  <a:pt x="801" y="6"/>
                </a:lnTo>
                <a:lnTo>
                  <a:pt x="795" y="6"/>
                </a:lnTo>
                <a:lnTo>
                  <a:pt x="789" y="6"/>
                </a:lnTo>
                <a:lnTo>
                  <a:pt x="783" y="6"/>
                </a:lnTo>
                <a:lnTo>
                  <a:pt x="778" y="6"/>
                </a:lnTo>
                <a:lnTo>
                  <a:pt x="772" y="6"/>
                </a:lnTo>
                <a:lnTo>
                  <a:pt x="766" y="6"/>
                </a:lnTo>
                <a:lnTo>
                  <a:pt x="766" y="12"/>
                </a:lnTo>
                <a:lnTo>
                  <a:pt x="760" y="12"/>
                </a:lnTo>
                <a:lnTo>
                  <a:pt x="754" y="12"/>
                </a:lnTo>
                <a:lnTo>
                  <a:pt x="748" y="12"/>
                </a:lnTo>
                <a:lnTo>
                  <a:pt x="742" y="12"/>
                </a:lnTo>
                <a:lnTo>
                  <a:pt x="736" y="12"/>
                </a:lnTo>
                <a:lnTo>
                  <a:pt x="736" y="18"/>
                </a:lnTo>
                <a:lnTo>
                  <a:pt x="730" y="18"/>
                </a:lnTo>
                <a:lnTo>
                  <a:pt x="724" y="18"/>
                </a:lnTo>
                <a:lnTo>
                  <a:pt x="718" y="18"/>
                </a:lnTo>
                <a:lnTo>
                  <a:pt x="712" y="18"/>
                </a:lnTo>
                <a:lnTo>
                  <a:pt x="712" y="24"/>
                </a:lnTo>
                <a:lnTo>
                  <a:pt x="706" y="24"/>
                </a:lnTo>
                <a:lnTo>
                  <a:pt x="700" y="24"/>
                </a:lnTo>
                <a:lnTo>
                  <a:pt x="694" y="24"/>
                </a:lnTo>
                <a:lnTo>
                  <a:pt x="689" y="30"/>
                </a:lnTo>
                <a:lnTo>
                  <a:pt x="683" y="30"/>
                </a:lnTo>
                <a:lnTo>
                  <a:pt x="677" y="30"/>
                </a:lnTo>
                <a:lnTo>
                  <a:pt x="671" y="36"/>
                </a:lnTo>
                <a:lnTo>
                  <a:pt x="665" y="36"/>
                </a:lnTo>
                <a:lnTo>
                  <a:pt x="659" y="36"/>
                </a:lnTo>
                <a:lnTo>
                  <a:pt x="653" y="42"/>
                </a:lnTo>
                <a:lnTo>
                  <a:pt x="647" y="42"/>
                </a:lnTo>
                <a:lnTo>
                  <a:pt x="641" y="42"/>
                </a:lnTo>
                <a:lnTo>
                  <a:pt x="641" y="48"/>
                </a:lnTo>
                <a:lnTo>
                  <a:pt x="635" y="48"/>
                </a:lnTo>
                <a:lnTo>
                  <a:pt x="629" y="48"/>
                </a:lnTo>
                <a:lnTo>
                  <a:pt x="629" y="54"/>
                </a:lnTo>
                <a:lnTo>
                  <a:pt x="623" y="54"/>
                </a:lnTo>
                <a:lnTo>
                  <a:pt x="617" y="54"/>
                </a:lnTo>
                <a:lnTo>
                  <a:pt x="611" y="60"/>
                </a:lnTo>
                <a:lnTo>
                  <a:pt x="606" y="60"/>
                </a:lnTo>
                <a:lnTo>
                  <a:pt x="600" y="65"/>
                </a:lnTo>
                <a:lnTo>
                  <a:pt x="594" y="65"/>
                </a:lnTo>
                <a:lnTo>
                  <a:pt x="588" y="71"/>
                </a:lnTo>
                <a:lnTo>
                  <a:pt x="582" y="71"/>
                </a:lnTo>
                <a:lnTo>
                  <a:pt x="576" y="77"/>
                </a:lnTo>
                <a:lnTo>
                  <a:pt x="570" y="77"/>
                </a:lnTo>
                <a:lnTo>
                  <a:pt x="570" y="83"/>
                </a:lnTo>
                <a:lnTo>
                  <a:pt x="564" y="83"/>
                </a:lnTo>
                <a:lnTo>
                  <a:pt x="558" y="83"/>
                </a:lnTo>
                <a:lnTo>
                  <a:pt x="558" y="89"/>
                </a:lnTo>
                <a:lnTo>
                  <a:pt x="552" y="89"/>
                </a:lnTo>
                <a:lnTo>
                  <a:pt x="546" y="95"/>
                </a:lnTo>
                <a:lnTo>
                  <a:pt x="540" y="95"/>
                </a:lnTo>
                <a:lnTo>
                  <a:pt x="540" y="101"/>
                </a:lnTo>
                <a:lnTo>
                  <a:pt x="534" y="101"/>
                </a:lnTo>
                <a:lnTo>
                  <a:pt x="528" y="101"/>
                </a:lnTo>
                <a:lnTo>
                  <a:pt x="528" y="107"/>
                </a:lnTo>
                <a:lnTo>
                  <a:pt x="522" y="107"/>
                </a:lnTo>
                <a:lnTo>
                  <a:pt x="517" y="113"/>
                </a:lnTo>
                <a:lnTo>
                  <a:pt x="511" y="119"/>
                </a:lnTo>
                <a:lnTo>
                  <a:pt x="505" y="119"/>
                </a:lnTo>
                <a:lnTo>
                  <a:pt x="505" y="125"/>
                </a:lnTo>
                <a:lnTo>
                  <a:pt x="499" y="125"/>
                </a:lnTo>
                <a:lnTo>
                  <a:pt x="493" y="130"/>
                </a:lnTo>
                <a:lnTo>
                  <a:pt x="487" y="130"/>
                </a:lnTo>
                <a:lnTo>
                  <a:pt x="487" y="136"/>
                </a:lnTo>
                <a:lnTo>
                  <a:pt x="481" y="136"/>
                </a:lnTo>
                <a:lnTo>
                  <a:pt x="481" y="142"/>
                </a:lnTo>
                <a:lnTo>
                  <a:pt x="475" y="142"/>
                </a:lnTo>
                <a:lnTo>
                  <a:pt x="469" y="148"/>
                </a:lnTo>
                <a:lnTo>
                  <a:pt x="463" y="148"/>
                </a:lnTo>
                <a:lnTo>
                  <a:pt x="463" y="154"/>
                </a:lnTo>
                <a:lnTo>
                  <a:pt x="457" y="154"/>
                </a:lnTo>
                <a:lnTo>
                  <a:pt x="457" y="160"/>
                </a:lnTo>
                <a:lnTo>
                  <a:pt x="451" y="160"/>
                </a:lnTo>
                <a:lnTo>
                  <a:pt x="451" y="166"/>
                </a:lnTo>
                <a:lnTo>
                  <a:pt x="445" y="166"/>
                </a:lnTo>
                <a:lnTo>
                  <a:pt x="439" y="172"/>
                </a:lnTo>
                <a:lnTo>
                  <a:pt x="433" y="178"/>
                </a:lnTo>
                <a:lnTo>
                  <a:pt x="428" y="178"/>
                </a:lnTo>
                <a:lnTo>
                  <a:pt x="428" y="184"/>
                </a:lnTo>
                <a:lnTo>
                  <a:pt x="422" y="184"/>
                </a:lnTo>
                <a:lnTo>
                  <a:pt x="422" y="190"/>
                </a:lnTo>
                <a:lnTo>
                  <a:pt x="416" y="190"/>
                </a:lnTo>
                <a:lnTo>
                  <a:pt x="416" y="196"/>
                </a:lnTo>
                <a:lnTo>
                  <a:pt x="410" y="196"/>
                </a:lnTo>
                <a:lnTo>
                  <a:pt x="410" y="201"/>
                </a:lnTo>
                <a:lnTo>
                  <a:pt x="404" y="201"/>
                </a:lnTo>
                <a:lnTo>
                  <a:pt x="404" y="207"/>
                </a:lnTo>
                <a:lnTo>
                  <a:pt x="398" y="207"/>
                </a:lnTo>
                <a:lnTo>
                  <a:pt x="398" y="213"/>
                </a:lnTo>
                <a:lnTo>
                  <a:pt x="392" y="213"/>
                </a:lnTo>
                <a:lnTo>
                  <a:pt x="392" y="219"/>
                </a:lnTo>
                <a:lnTo>
                  <a:pt x="386" y="219"/>
                </a:lnTo>
                <a:lnTo>
                  <a:pt x="380" y="225"/>
                </a:lnTo>
                <a:lnTo>
                  <a:pt x="279" y="332"/>
                </a:lnTo>
                <a:lnTo>
                  <a:pt x="220" y="397"/>
                </a:lnTo>
                <a:lnTo>
                  <a:pt x="178" y="444"/>
                </a:lnTo>
                <a:lnTo>
                  <a:pt x="161" y="456"/>
                </a:lnTo>
                <a:lnTo>
                  <a:pt x="137" y="485"/>
                </a:lnTo>
                <a:lnTo>
                  <a:pt x="95" y="521"/>
                </a:lnTo>
                <a:lnTo>
                  <a:pt x="24" y="568"/>
                </a:lnTo>
                <a:lnTo>
                  <a:pt x="0" y="580"/>
                </a:lnTo>
              </a:path>
            </a:pathLst>
          </a:custGeom>
          <a:noFill/>
          <a:ln w="7938"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542" name="Freeform 110"/>
          <p:cNvSpPr>
            <a:spLocks/>
          </p:cNvSpPr>
          <p:nvPr/>
        </p:nvSpPr>
        <p:spPr bwMode="auto">
          <a:xfrm>
            <a:off x="3454400" y="4873625"/>
            <a:ext cx="3767138" cy="1257300"/>
          </a:xfrm>
          <a:custGeom>
            <a:avLst/>
            <a:gdLst>
              <a:gd name="T0" fmla="*/ 2147483647 w 2373"/>
              <a:gd name="T1" fmla="*/ 2147483647 h 792"/>
              <a:gd name="T2" fmla="*/ 2147483647 w 2373"/>
              <a:gd name="T3" fmla="*/ 2147483647 h 792"/>
              <a:gd name="T4" fmla="*/ 2147483647 w 2373"/>
              <a:gd name="T5" fmla="*/ 2147483647 h 792"/>
              <a:gd name="T6" fmla="*/ 2147483647 w 2373"/>
              <a:gd name="T7" fmla="*/ 2147483647 h 792"/>
              <a:gd name="T8" fmla="*/ 2147483647 w 2373"/>
              <a:gd name="T9" fmla="*/ 2147483647 h 792"/>
              <a:gd name="T10" fmla="*/ 2147483647 w 2373"/>
              <a:gd name="T11" fmla="*/ 2147483647 h 792"/>
              <a:gd name="T12" fmla="*/ 2147483647 w 2373"/>
              <a:gd name="T13" fmla="*/ 2147483647 h 792"/>
              <a:gd name="T14" fmla="*/ 2147483647 w 2373"/>
              <a:gd name="T15" fmla="*/ 2147483647 h 792"/>
              <a:gd name="T16" fmla="*/ 2147483647 w 2373"/>
              <a:gd name="T17" fmla="*/ 2147483647 h 792"/>
              <a:gd name="T18" fmla="*/ 2147483647 w 2373"/>
              <a:gd name="T19" fmla="*/ 2147483647 h 792"/>
              <a:gd name="T20" fmla="*/ 2147483647 w 2373"/>
              <a:gd name="T21" fmla="*/ 2147483647 h 792"/>
              <a:gd name="T22" fmla="*/ 2147483647 w 2373"/>
              <a:gd name="T23" fmla="*/ 2147483647 h 792"/>
              <a:gd name="T24" fmla="*/ 2147483647 w 2373"/>
              <a:gd name="T25" fmla="*/ 2147483647 h 792"/>
              <a:gd name="T26" fmla="*/ 2147483647 w 2373"/>
              <a:gd name="T27" fmla="*/ 2147483647 h 792"/>
              <a:gd name="T28" fmla="*/ 2147483647 w 2373"/>
              <a:gd name="T29" fmla="*/ 2147483647 h 792"/>
              <a:gd name="T30" fmla="*/ 2147483647 w 2373"/>
              <a:gd name="T31" fmla="*/ 2147483647 h 792"/>
              <a:gd name="T32" fmla="*/ 2147483647 w 2373"/>
              <a:gd name="T33" fmla="*/ 2147483647 h 792"/>
              <a:gd name="T34" fmla="*/ 2147483647 w 2373"/>
              <a:gd name="T35" fmla="*/ 2147483647 h 792"/>
              <a:gd name="T36" fmla="*/ 2147483647 w 2373"/>
              <a:gd name="T37" fmla="*/ 2147483647 h 792"/>
              <a:gd name="T38" fmla="*/ 2147483647 w 2373"/>
              <a:gd name="T39" fmla="*/ 0 h 792"/>
              <a:gd name="T40" fmla="*/ 2147483647 w 2373"/>
              <a:gd name="T41" fmla="*/ 0 h 792"/>
              <a:gd name="T42" fmla="*/ 2147483647 w 2373"/>
              <a:gd name="T43" fmla="*/ 0 h 792"/>
              <a:gd name="T44" fmla="*/ 2147483647 w 2373"/>
              <a:gd name="T45" fmla="*/ 0 h 792"/>
              <a:gd name="T46" fmla="*/ 2147483647 w 2373"/>
              <a:gd name="T47" fmla="*/ 0 h 792"/>
              <a:gd name="T48" fmla="*/ 2147483647 w 2373"/>
              <a:gd name="T49" fmla="*/ 2147483647 h 792"/>
              <a:gd name="T50" fmla="*/ 2147483647 w 2373"/>
              <a:gd name="T51" fmla="*/ 2147483647 h 792"/>
              <a:gd name="T52" fmla="*/ 2147483647 w 2373"/>
              <a:gd name="T53" fmla="*/ 2147483647 h 792"/>
              <a:gd name="T54" fmla="*/ 2147483647 w 2373"/>
              <a:gd name="T55" fmla="*/ 2147483647 h 792"/>
              <a:gd name="T56" fmla="*/ 2147483647 w 2373"/>
              <a:gd name="T57" fmla="*/ 2147483647 h 792"/>
              <a:gd name="T58" fmla="*/ 2147483647 w 2373"/>
              <a:gd name="T59" fmla="*/ 2147483647 h 792"/>
              <a:gd name="T60" fmla="*/ 2147483647 w 2373"/>
              <a:gd name="T61" fmla="*/ 2147483647 h 792"/>
              <a:gd name="T62" fmla="*/ 2147483647 w 2373"/>
              <a:gd name="T63" fmla="*/ 2147483647 h 792"/>
              <a:gd name="T64" fmla="*/ 2147483647 w 2373"/>
              <a:gd name="T65" fmla="*/ 2147483647 h 792"/>
              <a:gd name="T66" fmla="*/ 2147483647 w 2373"/>
              <a:gd name="T67" fmla="*/ 2147483647 h 792"/>
              <a:gd name="T68" fmla="*/ 2147483647 w 2373"/>
              <a:gd name="T69" fmla="*/ 2147483647 h 792"/>
              <a:gd name="T70" fmla="*/ 2147483647 w 2373"/>
              <a:gd name="T71" fmla="*/ 2147483647 h 792"/>
              <a:gd name="T72" fmla="*/ 2147483647 w 2373"/>
              <a:gd name="T73" fmla="*/ 2147483647 h 792"/>
              <a:gd name="T74" fmla="*/ 2147483647 w 2373"/>
              <a:gd name="T75" fmla="*/ 2147483647 h 792"/>
              <a:gd name="T76" fmla="*/ 2147483647 w 2373"/>
              <a:gd name="T77" fmla="*/ 2147483647 h 792"/>
              <a:gd name="T78" fmla="*/ 2147483647 w 2373"/>
              <a:gd name="T79" fmla="*/ 2147483647 h 792"/>
              <a:gd name="T80" fmla="*/ 2147483647 w 2373"/>
              <a:gd name="T81" fmla="*/ 2147483647 h 792"/>
              <a:gd name="T82" fmla="*/ 2147483647 w 2373"/>
              <a:gd name="T83" fmla="*/ 2147483647 h 792"/>
              <a:gd name="T84" fmla="*/ 2147483647 w 2373"/>
              <a:gd name="T85" fmla="*/ 2147483647 h 792"/>
              <a:gd name="T86" fmla="*/ 2147483647 w 2373"/>
              <a:gd name="T87" fmla="*/ 2147483647 h 792"/>
              <a:gd name="T88" fmla="*/ 2147483647 w 2373"/>
              <a:gd name="T89" fmla="*/ 2147483647 h 792"/>
              <a:gd name="T90" fmla="*/ 2147483647 w 2373"/>
              <a:gd name="T91" fmla="*/ 2147483647 h 792"/>
              <a:gd name="T92" fmla="*/ 2147483647 w 2373"/>
              <a:gd name="T93" fmla="*/ 2147483647 h 792"/>
              <a:gd name="T94" fmla="*/ 2147483647 w 2373"/>
              <a:gd name="T95" fmla="*/ 2147483647 h 792"/>
              <a:gd name="T96" fmla="*/ 2147483647 w 2373"/>
              <a:gd name="T97" fmla="*/ 2147483647 h 792"/>
              <a:gd name="T98" fmla="*/ 2147483647 w 2373"/>
              <a:gd name="T99" fmla="*/ 2147483647 h 792"/>
              <a:gd name="T100" fmla="*/ 2147483647 w 2373"/>
              <a:gd name="T101" fmla="*/ 2147483647 h 792"/>
              <a:gd name="T102" fmla="*/ 2147483647 w 2373"/>
              <a:gd name="T103" fmla="*/ 2147483647 h 792"/>
              <a:gd name="T104" fmla="*/ 2147483647 w 2373"/>
              <a:gd name="T105" fmla="*/ 2147483647 h 792"/>
              <a:gd name="T106" fmla="*/ 2147483647 w 2373"/>
              <a:gd name="T107" fmla="*/ 2147483647 h 792"/>
              <a:gd name="T108" fmla="*/ 2147483647 w 2373"/>
              <a:gd name="T109" fmla="*/ 2147483647 h 792"/>
              <a:gd name="T110" fmla="*/ 2147483647 w 2373"/>
              <a:gd name="T111" fmla="*/ 2147483647 h 792"/>
              <a:gd name="T112" fmla="*/ 2147483647 w 2373"/>
              <a:gd name="T113" fmla="*/ 2147483647 h 792"/>
              <a:gd name="T114" fmla="*/ 2147483647 w 2373"/>
              <a:gd name="T115" fmla="*/ 2147483647 h 792"/>
              <a:gd name="T116" fmla="*/ 2147483647 w 2373"/>
              <a:gd name="T117" fmla="*/ 2147483647 h 792"/>
              <a:gd name="T118" fmla="*/ 2147483647 w 2373"/>
              <a:gd name="T119" fmla="*/ 2147483647 h 792"/>
              <a:gd name="T120" fmla="*/ 2147483647 w 2373"/>
              <a:gd name="T121" fmla="*/ 2147483647 h 79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373"/>
              <a:gd name="T184" fmla="*/ 0 h 792"/>
              <a:gd name="T185" fmla="*/ 2373 w 2373"/>
              <a:gd name="T186" fmla="*/ 792 h 792"/>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373" h="792">
                <a:moveTo>
                  <a:pt x="2373" y="479"/>
                </a:moveTo>
                <a:lnTo>
                  <a:pt x="2338" y="467"/>
                </a:lnTo>
                <a:lnTo>
                  <a:pt x="2302" y="455"/>
                </a:lnTo>
                <a:lnTo>
                  <a:pt x="2272" y="443"/>
                </a:lnTo>
                <a:lnTo>
                  <a:pt x="2237" y="431"/>
                </a:lnTo>
                <a:lnTo>
                  <a:pt x="2207" y="419"/>
                </a:lnTo>
                <a:lnTo>
                  <a:pt x="2178" y="408"/>
                </a:lnTo>
                <a:lnTo>
                  <a:pt x="2148" y="396"/>
                </a:lnTo>
                <a:lnTo>
                  <a:pt x="2118" y="384"/>
                </a:lnTo>
                <a:lnTo>
                  <a:pt x="2089" y="372"/>
                </a:lnTo>
                <a:lnTo>
                  <a:pt x="2065" y="360"/>
                </a:lnTo>
                <a:lnTo>
                  <a:pt x="2035" y="348"/>
                </a:lnTo>
                <a:lnTo>
                  <a:pt x="2011" y="343"/>
                </a:lnTo>
                <a:lnTo>
                  <a:pt x="1982" y="331"/>
                </a:lnTo>
                <a:lnTo>
                  <a:pt x="1958" y="319"/>
                </a:lnTo>
                <a:lnTo>
                  <a:pt x="1934" y="307"/>
                </a:lnTo>
                <a:lnTo>
                  <a:pt x="1911" y="295"/>
                </a:lnTo>
                <a:lnTo>
                  <a:pt x="1887" y="289"/>
                </a:lnTo>
                <a:lnTo>
                  <a:pt x="1863" y="278"/>
                </a:lnTo>
                <a:lnTo>
                  <a:pt x="1845" y="266"/>
                </a:lnTo>
                <a:lnTo>
                  <a:pt x="1822" y="260"/>
                </a:lnTo>
                <a:lnTo>
                  <a:pt x="1804" y="248"/>
                </a:lnTo>
                <a:lnTo>
                  <a:pt x="1780" y="242"/>
                </a:lnTo>
                <a:lnTo>
                  <a:pt x="1762" y="230"/>
                </a:lnTo>
                <a:lnTo>
                  <a:pt x="1739" y="224"/>
                </a:lnTo>
                <a:lnTo>
                  <a:pt x="1721" y="212"/>
                </a:lnTo>
                <a:lnTo>
                  <a:pt x="1703" y="207"/>
                </a:lnTo>
                <a:lnTo>
                  <a:pt x="1685" y="195"/>
                </a:lnTo>
                <a:lnTo>
                  <a:pt x="1667" y="189"/>
                </a:lnTo>
                <a:lnTo>
                  <a:pt x="1650" y="183"/>
                </a:lnTo>
                <a:lnTo>
                  <a:pt x="1632" y="171"/>
                </a:lnTo>
                <a:lnTo>
                  <a:pt x="1614" y="165"/>
                </a:lnTo>
                <a:lnTo>
                  <a:pt x="1596" y="159"/>
                </a:lnTo>
                <a:lnTo>
                  <a:pt x="1584" y="153"/>
                </a:lnTo>
                <a:lnTo>
                  <a:pt x="1567" y="147"/>
                </a:lnTo>
                <a:lnTo>
                  <a:pt x="1549" y="141"/>
                </a:lnTo>
                <a:lnTo>
                  <a:pt x="1537" y="130"/>
                </a:lnTo>
                <a:lnTo>
                  <a:pt x="1519" y="124"/>
                </a:lnTo>
                <a:lnTo>
                  <a:pt x="1507" y="118"/>
                </a:lnTo>
                <a:lnTo>
                  <a:pt x="1489" y="112"/>
                </a:lnTo>
                <a:lnTo>
                  <a:pt x="1478" y="106"/>
                </a:lnTo>
                <a:lnTo>
                  <a:pt x="1466" y="106"/>
                </a:lnTo>
                <a:lnTo>
                  <a:pt x="1448" y="100"/>
                </a:lnTo>
                <a:lnTo>
                  <a:pt x="1436" y="94"/>
                </a:lnTo>
                <a:lnTo>
                  <a:pt x="1424" y="88"/>
                </a:lnTo>
                <a:lnTo>
                  <a:pt x="1412" y="82"/>
                </a:lnTo>
                <a:lnTo>
                  <a:pt x="1400" y="76"/>
                </a:lnTo>
                <a:lnTo>
                  <a:pt x="1383" y="76"/>
                </a:lnTo>
                <a:lnTo>
                  <a:pt x="1371" y="71"/>
                </a:lnTo>
                <a:lnTo>
                  <a:pt x="1359" y="65"/>
                </a:lnTo>
                <a:lnTo>
                  <a:pt x="1347" y="59"/>
                </a:lnTo>
                <a:lnTo>
                  <a:pt x="1335" y="59"/>
                </a:lnTo>
                <a:lnTo>
                  <a:pt x="1323" y="53"/>
                </a:lnTo>
                <a:lnTo>
                  <a:pt x="1317" y="53"/>
                </a:lnTo>
                <a:lnTo>
                  <a:pt x="1306" y="47"/>
                </a:lnTo>
                <a:lnTo>
                  <a:pt x="1294" y="41"/>
                </a:lnTo>
                <a:lnTo>
                  <a:pt x="1282" y="41"/>
                </a:lnTo>
                <a:lnTo>
                  <a:pt x="1270" y="35"/>
                </a:lnTo>
                <a:lnTo>
                  <a:pt x="1264" y="35"/>
                </a:lnTo>
                <a:lnTo>
                  <a:pt x="1252" y="29"/>
                </a:lnTo>
                <a:lnTo>
                  <a:pt x="1240" y="29"/>
                </a:lnTo>
                <a:lnTo>
                  <a:pt x="1228" y="29"/>
                </a:lnTo>
                <a:lnTo>
                  <a:pt x="1222" y="23"/>
                </a:lnTo>
                <a:lnTo>
                  <a:pt x="1211" y="23"/>
                </a:lnTo>
                <a:lnTo>
                  <a:pt x="1205" y="23"/>
                </a:lnTo>
                <a:lnTo>
                  <a:pt x="1193" y="17"/>
                </a:lnTo>
                <a:lnTo>
                  <a:pt x="1187" y="17"/>
                </a:lnTo>
                <a:lnTo>
                  <a:pt x="1175" y="17"/>
                </a:lnTo>
                <a:lnTo>
                  <a:pt x="1163" y="11"/>
                </a:lnTo>
                <a:lnTo>
                  <a:pt x="1157" y="11"/>
                </a:lnTo>
                <a:lnTo>
                  <a:pt x="1151" y="11"/>
                </a:lnTo>
                <a:lnTo>
                  <a:pt x="1139" y="11"/>
                </a:lnTo>
                <a:lnTo>
                  <a:pt x="1133" y="5"/>
                </a:lnTo>
                <a:lnTo>
                  <a:pt x="1122" y="5"/>
                </a:lnTo>
                <a:lnTo>
                  <a:pt x="1116" y="5"/>
                </a:lnTo>
                <a:lnTo>
                  <a:pt x="1110" y="5"/>
                </a:lnTo>
                <a:lnTo>
                  <a:pt x="1098" y="5"/>
                </a:lnTo>
                <a:lnTo>
                  <a:pt x="1092" y="5"/>
                </a:lnTo>
                <a:lnTo>
                  <a:pt x="1086" y="0"/>
                </a:lnTo>
                <a:lnTo>
                  <a:pt x="1074" y="0"/>
                </a:lnTo>
                <a:lnTo>
                  <a:pt x="1068" y="0"/>
                </a:lnTo>
                <a:lnTo>
                  <a:pt x="1062" y="0"/>
                </a:lnTo>
                <a:lnTo>
                  <a:pt x="1056" y="0"/>
                </a:lnTo>
                <a:lnTo>
                  <a:pt x="1045" y="0"/>
                </a:lnTo>
                <a:lnTo>
                  <a:pt x="1039" y="0"/>
                </a:lnTo>
                <a:lnTo>
                  <a:pt x="1033" y="0"/>
                </a:lnTo>
                <a:lnTo>
                  <a:pt x="1027" y="0"/>
                </a:lnTo>
                <a:lnTo>
                  <a:pt x="1021" y="0"/>
                </a:lnTo>
                <a:lnTo>
                  <a:pt x="1015" y="0"/>
                </a:lnTo>
                <a:lnTo>
                  <a:pt x="1009" y="0"/>
                </a:lnTo>
                <a:lnTo>
                  <a:pt x="997" y="0"/>
                </a:lnTo>
                <a:lnTo>
                  <a:pt x="991" y="0"/>
                </a:lnTo>
                <a:lnTo>
                  <a:pt x="985" y="0"/>
                </a:lnTo>
                <a:lnTo>
                  <a:pt x="979" y="0"/>
                </a:lnTo>
                <a:lnTo>
                  <a:pt x="973" y="0"/>
                </a:lnTo>
                <a:lnTo>
                  <a:pt x="967" y="0"/>
                </a:lnTo>
                <a:lnTo>
                  <a:pt x="961" y="5"/>
                </a:lnTo>
                <a:lnTo>
                  <a:pt x="956" y="5"/>
                </a:lnTo>
                <a:lnTo>
                  <a:pt x="950" y="5"/>
                </a:lnTo>
                <a:lnTo>
                  <a:pt x="944" y="5"/>
                </a:lnTo>
                <a:lnTo>
                  <a:pt x="938" y="5"/>
                </a:lnTo>
                <a:lnTo>
                  <a:pt x="932" y="5"/>
                </a:lnTo>
                <a:lnTo>
                  <a:pt x="926" y="5"/>
                </a:lnTo>
                <a:lnTo>
                  <a:pt x="920" y="5"/>
                </a:lnTo>
                <a:lnTo>
                  <a:pt x="914" y="11"/>
                </a:lnTo>
                <a:lnTo>
                  <a:pt x="908" y="11"/>
                </a:lnTo>
                <a:lnTo>
                  <a:pt x="902" y="11"/>
                </a:lnTo>
                <a:lnTo>
                  <a:pt x="896" y="11"/>
                </a:lnTo>
                <a:lnTo>
                  <a:pt x="890" y="11"/>
                </a:lnTo>
                <a:lnTo>
                  <a:pt x="884" y="17"/>
                </a:lnTo>
                <a:lnTo>
                  <a:pt x="878" y="17"/>
                </a:lnTo>
                <a:lnTo>
                  <a:pt x="872" y="17"/>
                </a:lnTo>
                <a:lnTo>
                  <a:pt x="867" y="17"/>
                </a:lnTo>
                <a:lnTo>
                  <a:pt x="867" y="23"/>
                </a:lnTo>
                <a:lnTo>
                  <a:pt x="861" y="23"/>
                </a:lnTo>
                <a:lnTo>
                  <a:pt x="855" y="23"/>
                </a:lnTo>
                <a:lnTo>
                  <a:pt x="849" y="23"/>
                </a:lnTo>
                <a:lnTo>
                  <a:pt x="843" y="23"/>
                </a:lnTo>
                <a:lnTo>
                  <a:pt x="843" y="29"/>
                </a:lnTo>
                <a:lnTo>
                  <a:pt x="837" y="29"/>
                </a:lnTo>
                <a:lnTo>
                  <a:pt x="831" y="29"/>
                </a:lnTo>
                <a:lnTo>
                  <a:pt x="825" y="29"/>
                </a:lnTo>
                <a:lnTo>
                  <a:pt x="819" y="35"/>
                </a:lnTo>
                <a:lnTo>
                  <a:pt x="813" y="35"/>
                </a:lnTo>
                <a:lnTo>
                  <a:pt x="807" y="41"/>
                </a:lnTo>
                <a:lnTo>
                  <a:pt x="801" y="41"/>
                </a:lnTo>
                <a:lnTo>
                  <a:pt x="795" y="41"/>
                </a:lnTo>
                <a:lnTo>
                  <a:pt x="789" y="47"/>
                </a:lnTo>
                <a:lnTo>
                  <a:pt x="783" y="47"/>
                </a:lnTo>
                <a:lnTo>
                  <a:pt x="778" y="53"/>
                </a:lnTo>
                <a:lnTo>
                  <a:pt x="772" y="53"/>
                </a:lnTo>
                <a:lnTo>
                  <a:pt x="766" y="53"/>
                </a:lnTo>
                <a:lnTo>
                  <a:pt x="766" y="59"/>
                </a:lnTo>
                <a:lnTo>
                  <a:pt x="760" y="59"/>
                </a:lnTo>
                <a:lnTo>
                  <a:pt x="754" y="59"/>
                </a:lnTo>
                <a:lnTo>
                  <a:pt x="754" y="65"/>
                </a:lnTo>
                <a:lnTo>
                  <a:pt x="748" y="65"/>
                </a:lnTo>
                <a:lnTo>
                  <a:pt x="742" y="71"/>
                </a:lnTo>
                <a:lnTo>
                  <a:pt x="736" y="71"/>
                </a:lnTo>
                <a:lnTo>
                  <a:pt x="730" y="76"/>
                </a:lnTo>
                <a:lnTo>
                  <a:pt x="724" y="76"/>
                </a:lnTo>
                <a:lnTo>
                  <a:pt x="718" y="82"/>
                </a:lnTo>
                <a:lnTo>
                  <a:pt x="712" y="82"/>
                </a:lnTo>
                <a:lnTo>
                  <a:pt x="706" y="88"/>
                </a:lnTo>
                <a:lnTo>
                  <a:pt x="700" y="88"/>
                </a:lnTo>
                <a:lnTo>
                  <a:pt x="694" y="94"/>
                </a:lnTo>
                <a:lnTo>
                  <a:pt x="689" y="94"/>
                </a:lnTo>
                <a:lnTo>
                  <a:pt x="689" y="100"/>
                </a:lnTo>
                <a:lnTo>
                  <a:pt x="683" y="100"/>
                </a:lnTo>
                <a:lnTo>
                  <a:pt x="683" y="106"/>
                </a:lnTo>
                <a:lnTo>
                  <a:pt x="677" y="106"/>
                </a:lnTo>
                <a:lnTo>
                  <a:pt x="671" y="112"/>
                </a:lnTo>
                <a:lnTo>
                  <a:pt x="665" y="112"/>
                </a:lnTo>
                <a:lnTo>
                  <a:pt x="665" y="118"/>
                </a:lnTo>
                <a:lnTo>
                  <a:pt x="659" y="118"/>
                </a:lnTo>
                <a:lnTo>
                  <a:pt x="653" y="124"/>
                </a:lnTo>
                <a:lnTo>
                  <a:pt x="647" y="124"/>
                </a:lnTo>
                <a:lnTo>
                  <a:pt x="647" y="130"/>
                </a:lnTo>
                <a:lnTo>
                  <a:pt x="641" y="130"/>
                </a:lnTo>
                <a:lnTo>
                  <a:pt x="635" y="136"/>
                </a:lnTo>
                <a:lnTo>
                  <a:pt x="629" y="136"/>
                </a:lnTo>
                <a:lnTo>
                  <a:pt x="629" y="141"/>
                </a:lnTo>
                <a:lnTo>
                  <a:pt x="623" y="141"/>
                </a:lnTo>
                <a:lnTo>
                  <a:pt x="623" y="147"/>
                </a:lnTo>
                <a:lnTo>
                  <a:pt x="617" y="147"/>
                </a:lnTo>
                <a:lnTo>
                  <a:pt x="611" y="153"/>
                </a:lnTo>
                <a:lnTo>
                  <a:pt x="606" y="159"/>
                </a:lnTo>
                <a:lnTo>
                  <a:pt x="600" y="159"/>
                </a:lnTo>
                <a:lnTo>
                  <a:pt x="600" y="165"/>
                </a:lnTo>
                <a:lnTo>
                  <a:pt x="594" y="165"/>
                </a:lnTo>
                <a:lnTo>
                  <a:pt x="594" y="171"/>
                </a:lnTo>
                <a:lnTo>
                  <a:pt x="588" y="171"/>
                </a:lnTo>
                <a:lnTo>
                  <a:pt x="588" y="177"/>
                </a:lnTo>
                <a:lnTo>
                  <a:pt x="582" y="177"/>
                </a:lnTo>
                <a:lnTo>
                  <a:pt x="576" y="183"/>
                </a:lnTo>
                <a:lnTo>
                  <a:pt x="570" y="189"/>
                </a:lnTo>
                <a:lnTo>
                  <a:pt x="564" y="195"/>
                </a:lnTo>
                <a:lnTo>
                  <a:pt x="558" y="195"/>
                </a:lnTo>
                <a:lnTo>
                  <a:pt x="558" y="201"/>
                </a:lnTo>
                <a:lnTo>
                  <a:pt x="552" y="201"/>
                </a:lnTo>
                <a:lnTo>
                  <a:pt x="552" y="207"/>
                </a:lnTo>
                <a:lnTo>
                  <a:pt x="546" y="207"/>
                </a:lnTo>
                <a:lnTo>
                  <a:pt x="546" y="212"/>
                </a:lnTo>
                <a:lnTo>
                  <a:pt x="540" y="212"/>
                </a:lnTo>
                <a:lnTo>
                  <a:pt x="540" y="218"/>
                </a:lnTo>
                <a:lnTo>
                  <a:pt x="534" y="218"/>
                </a:lnTo>
                <a:lnTo>
                  <a:pt x="534" y="224"/>
                </a:lnTo>
                <a:lnTo>
                  <a:pt x="528" y="224"/>
                </a:lnTo>
                <a:lnTo>
                  <a:pt x="528" y="230"/>
                </a:lnTo>
                <a:lnTo>
                  <a:pt x="522" y="230"/>
                </a:lnTo>
                <a:lnTo>
                  <a:pt x="522" y="236"/>
                </a:lnTo>
                <a:lnTo>
                  <a:pt x="517" y="236"/>
                </a:lnTo>
                <a:lnTo>
                  <a:pt x="517" y="242"/>
                </a:lnTo>
                <a:lnTo>
                  <a:pt x="511" y="242"/>
                </a:lnTo>
                <a:lnTo>
                  <a:pt x="511" y="248"/>
                </a:lnTo>
                <a:lnTo>
                  <a:pt x="505" y="248"/>
                </a:lnTo>
                <a:lnTo>
                  <a:pt x="505" y="254"/>
                </a:lnTo>
                <a:lnTo>
                  <a:pt x="499" y="254"/>
                </a:lnTo>
                <a:lnTo>
                  <a:pt x="499" y="260"/>
                </a:lnTo>
                <a:lnTo>
                  <a:pt x="493" y="260"/>
                </a:lnTo>
                <a:lnTo>
                  <a:pt x="493" y="266"/>
                </a:lnTo>
                <a:lnTo>
                  <a:pt x="487" y="266"/>
                </a:lnTo>
                <a:lnTo>
                  <a:pt x="487" y="272"/>
                </a:lnTo>
                <a:lnTo>
                  <a:pt x="481" y="272"/>
                </a:lnTo>
                <a:lnTo>
                  <a:pt x="481" y="278"/>
                </a:lnTo>
                <a:lnTo>
                  <a:pt x="475" y="278"/>
                </a:lnTo>
                <a:lnTo>
                  <a:pt x="475" y="283"/>
                </a:lnTo>
                <a:lnTo>
                  <a:pt x="469" y="289"/>
                </a:lnTo>
                <a:lnTo>
                  <a:pt x="463" y="295"/>
                </a:lnTo>
                <a:lnTo>
                  <a:pt x="463" y="301"/>
                </a:lnTo>
                <a:lnTo>
                  <a:pt x="457" y="301"/>
                </a:lnTo>
                <a:lnTo>
                  <a:pt x="457" y="307"/>
                </a:lnTo>
                <a:lnTo>
                  <a:pt x="451" y="307"/>
                </a:lnTo>
                <a:lnTo>
                  <a:pt x="451" y="313"/>
                </a:lnTo>
                <a:lnTo>
                  <a:pt x="445" y="313"/>
                </a:lnTo>
                <a:lnTo>
                  <a:pt x="445" y="319"/>
                </a:lnTo>
                <a:lnTo>
                  <a:pt x="439" y="319"/>
                </a:lnTo>
                <a:lnTo>
                  <a:pt x="439" y="325"/>
                </a:lnTo>
                <a:lnTo>
                  <a:pt x="433" y="325"/>
                </a:lnTo>
                <a:lnTo>
                  <a:pt x="433" y="331"/>
                </a:lnTo>
                <a:lnTo>
                  <a:pt x="428" y="331"/>
                </a:lnTo>
                <a:lnTo>
                  <a:pt x="428" y="337"/>
                </a:lnTo>
                <a:lnTo>
                  <a:pt x="422" y="343"/>
                </a:lnTo>
                <a:lnTo>
                  <a:pt x="422" y="348"/>
                </a:lnTo>
                <a:lnTo>
                  <a:pt x="416" y="348"/>
                </a:lnTo>
                <a:lnTo>
                  <a:pt x="416" y="354"/>
                </a:lnTo>
                <a:lnTo>
                  <a:pt x="410" y="354"/>
                </a:lnTo>
                <a:lnTo>
                  <a:pt x="410" y="360"/>
                </a:lnTo>
                <a:lnTo>
                  <a:pt x="404" y="360"/>
                </a:lnTo>
                <a:lnTo>
                  <a:pt x="404" y="366"/>
                </a:lnTo>
                <a:lnTo>
                  <a:pt x="398" y="366"/>
                </a:lnTo>
                <a:lnTo>
                  <a:pt x="398" y="372"/>
                </a:lnTo>
                <a:lnTo>
                  <a:pt x="392" y="372"/>
                </a:lnTo>
                <a:lnTo>
                  <a:pt x="392" y="378"/>
                </a:lnTo>
                <a:lnTo>
                  <a:pt x="392" y="384"/>
                </a:lnTo>
                <a:lnTo>
                  <a:pt x="386" y="384"/>
                </a:lnTo>
                <a:lnTo>
                  <a:pt x="380" y="396"/>
                </a:lnTo>
                <a:lnTo>
                  <a:pt x="279" y="526"/>
                </a:lnTo>
                <a:lnTo>
                  <a:pt x="220" y="603"/>
                </a:lnTo>
                <a:lnTo>
                  <a:pt x="178" y="650"/>
                </a:lnTo>
                <a:lnTo>
                  <a:pt x="161" y="668"/>
                </a:lnTo>
                <a:lnTo>
                  <a:pt x="137" y="697"/>
                </a:lnTo>
                <a:lnTo>
                  <a:pt x="95" y="739"/>
                </a:lnTo>
                <a:lnTo>
                  <a:pt x="24" y="786"/>
                </a:lnTo>
                <a:lnTo>
                  <a:pt x="0" y="792"/>
                </a:lnTo>
              </a:path>
            </a:pathLst>
          </a:custGeom>
          <a:noFill/>
          <a:ln w="7938"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543" name="Freeform 111"/>
          <p:cNvSpPr>
            <a:spLocks/>
          </p:cNvSpPr>
          <p:nvPr/>
        </p:nvSpPr>
        <p:spPr bwMode="auto">
          <a:xfrm>
            <a:off x="3454400" y="4976813"/>
            <a:ext cx="3767138" cy="1154112"/>
          </a:xfrm>
          <a:custGeom>
            <a:avLst/>
            <a:gdLst>
              <a:gd name="T0" fmla="*/ 2147483647 w 2373"/>
              <a:gd name="T1" fmla="*/ 2147483647 h 727"/>
              <a:gd name="T2" fmla="*/ 2147483647 w 2373"/>
              <a:gd name="T3" fmla="*/ 2147483647 h 727"/>
              <a:gd name="T4" fmla="*/ 2147483647 w 2373"/>
              <a:gd name="T5" fmla="*/ 2147483647 h 727"/>
              <a:gd name="T6" fmla="*/ 2147483647 w 2373"/>
              <a:gd name="T7" fmla="*/ 2147483647 h 727"/>
              <a:gd name="T8" fmla="*/ 2147483647 w 2373"/>
              <a:gd name="T9" fmla="*/ 2147483647 h 727"/>
              <a:gd name="T10" fmla="*/ 2147483647 w 2373"/>
              <a:gd name="T11" fmla="*/ 2147483647 h 727"/>
              <a:gd name="T12" fmla="*/ 2147483647 w 2373"/>
              <a:gd name="T13" fmla="*/ 2147483647 h 727"/>
              <a:gd name="T14" fmla="*/ 2147483647 w 2373"/>
              <a:gd name="T15" fmla="*/ 2147483647 h 727"/>
              <a:gd name="T16" fmla="*/ 2147483647 w 2373"/>
              <a:gd name="T17" fmla="*/ 2147483647 h 727"/>
              <a:gd name="T18" fmla="*/ 2147483647 w 2373"/>
              <a:gd name="T19" fmla="*/ 2147483647 h 727"/>
              <a:gd name="T20" fmla="*/ 2147483647 w 2373"/>
              <a:gd name="T21" fmla="*/ 2147483647 h 727"/>
              <a:gd name="T22" fmla="*/ 2147483647 w 2373"/>
              <a:gd name="T23" fmla="*/ 2147483647 h 727"/>
              <a:gd name="T24" fmla="*/ 2147483647 w 2373"/>
              <a:gd name="T25" fmla="*/ 2147483647 h 727"/>
              <a:gd name="T26" fmla="*/ 2147483647 w 2373"/>
              <a:gd name="T27" fmla="*/ 2147483647 h 727"/>
              <a:gd name="T28" fmla="*/ 2147483647 w 2373"/>
              <a:gd name="T29" fmla="*/ 2147483647 h 727"/>
              <a:gd name="T30" fmla="*/ 2147483647 w 2373"/>
              <a:gd name="T31" fmla="*/ 2147483647 h 727"/>
              <a:gd name="T32" fmla="*/ 2147483647 w 2373"/>
              <a:gd name="T33" fmla="*/ 2147483647 h 727"/>
              <a:gd name="T34" fmla="*/ 2147483647 w 2373"/>
              <a:gd name="T35" fmla="*/ 2147483647 h 727"/>
              <a:gd name="T36" fmla="*/ 2147483647 w 2373"/>
              <a:gd name="T37" fmla="*/ 2147483647 h 727"/>
              <a:gd name="T38" fmla="*/ 2147483647 w 2373"/>
              <a:gd name="T39" fmla="*/ 2147483647 h 727"/>
              <a:gd name="T40" fmla="*/ 2147483647 w 2373"/>
              <a:gd name="T41" fmla="*/ 2147483647 h 727"/>
              <a:gd name="T42" fmla="*/ 2147483647 w 2373"/>
              <a:gd name="T43" fmla="*/ 0 h 727"/>
              <a:gd name="T44" fmla="*/ 2147483647 w 2373"/>
              <a:gd name="T45" fmla="*/ 0 h 727"/>
              <a:gd name="T46" fmla="*/ 2147483647 w 2373"/>
              <a:gd name="T47" fmla="*/ 0 h 727"/>
              <a:gd name="T48" fmla="*/ 2147483647 w 2373"/>
              <a:gd name="T49" fmla="*/ 0 h 727"/>
              <a:gd name="T50" fmla="*/ 2147483647 w 2373"/>
              <a:gd name="T51" fmla="*/ 2147483647 h 727"/>
              <a:gd name="T52" fmla="*/ 2147483647 w 2373"/>
              <a:gd name="T53" fmla="*/ 2147483647 h 727"/>
              <a:gd name="T54" fmla="*/ 2147483647 w 2373"/>
              <a:gd name="T55" fmla="*/ 2147483647 h 727"/>
              <a:gd name="T56" fmla="*/ 2147483647 w 2373"/>
              <a:gd name="T57" fmla="*/ 2147483647 h 727"/>
              <a:gd name="T58" fmla="*/ 2147483647 w 2373"/>
              <a:gd name="T59" fmla="*/ 2147483647 h 727"/>
              <a:gd name="T60" fmla="*/ 2147483647 w 2373"/>
              <a:gd name="T61" fmla="*/ 2147483647 h 727"/>
              <a:gd name="T62" fmla="*/ 2147483647 w 2373"/>
              <a:gd name="T63" fmla="*/ 2147483647 h 727"/>
              <a:gd name="T64" fmla="*/ 2147483647 w 2373"/>
              <a:gd name="T65" fmla="*/ 2147483647 h 727"/>
              <a:gd name="T66" fmla="*/ 2147483647 w 2373"/>
              <a:gd name="T67" fmla="*/ 2147483647 h 727"/>
              <a:gd name="T68" fmla="*/ 2147483647 w 2373"/>
              <a:gd name="T69" fmla="*/ 2147483647 h 727"/>
              <a:gd name="T70" fmla="*/ 2147483647 w 2373"/>
              <a:gd name="T71" fmla="*/ 2147483647 h 727"/>
              <a:gd name="T72" fmla="*/ 2147483647 w 2373"/>
              <a:gd name="T73" fmla="*/ 2147483647 h 727"/>
              <a:gd name="T74" fmla="*/ 2147483647 w 2373"/>
              <a:gd name="T75" fmla="*/ 2147483647 h 727"/>
              <a:gd name="T76" fmla="*/ 2147483647 w 2373"/>
              <a:gd name="T77" fmla="*/ 2147483647 h 727"/>
              <a:gd name="T78" fmla="*/ 2147483647 w 2373"/>
              <a:gd name="T79" fmla="*/ 2147483647 h 727"/>
              <a:gd name="T80" fmla="*/ 2147483647 w 2373"/>
              <a:gd name="T81" fmla="*/ 2147483647 h 727"/>
              <a:gd name="T82" fmla="*/ 2147483647 w 2373"/>
              <a:gd name="T83" fmla="*/ 2147483647 h 727"/>
              <a:gd name="T84" fmla="*/ 2147483647 w 2373"/>
              <a:gd name="T85" fmla="*/ 2147483647 h 727"/>
              <a:gd name="T86" fmla="*/ 2147483647 w 2373"/>
              <a:gd name="T87" fmla="*/ 2147483647 h 727"/>
              <a:gd name="T88" fmla="*/ 2147483647 w 2373"/>
              <a:gd name="T89" fmla="*/ 2147483647 h 727"/>
              <a:gd name="T90" fmla="*/ 2147483647 w 2373"/>
              <a:gd name="T91" fmla="*/ 2147483647 h 727"/>
              <a:gd name="T92" fmla="*/ 2147483647 w 2373"/>
              <a:gd name="T93" fmla="*/ 2147483647 h 727"/>
              <a:gd name="T94" fmla="*/ 2147483647 w 2373"/>
              <a:gd name="T95" fmla="*/ 2147483647 h 727"/>
              <a:gd name="T96" fmla="*/ 2147483647 w 2373"/>
              <a:gd name="T97" fmla="*/ 2147483647 h 727"/>
              <a:gd name="T98" fmla="*/ 2147483647 w 2373"/>
              <a:gd name="T99" fmla="*/ 2147483647 h 727"/>
              <a:gd name="T100" fmla="*/ 2147483647 w 2373"/>
              <a:gd name="T101" fmla="*/ 2147483647 h 727"/>
              <a:gd name="T102" fmla="*/ 2147483647 w 2373"/>
              <a:gd name="T103" fmla="*/ 2147483647 h 727"/>
              <a:gd name="T104" fmla="*/ 2147483647 w 2373"/>
              <a:gd name="T105" fmla="*/ 2147483647 h 727"/>
              <a:gd name="T106" fmla="*/ 2147483647 w 2373"/>
              <a:gd name="T107" fmla="*/ 2147483647 h 727"/>
              <a:gd name="T108" fmla="*/ 2147483647 w 2373"/>
              <a:gd name="T109" fmla="*/ 2147483647 h 727"/>
              <a:gd name="T110" fmla="*/ 2147483647 w 2373"/>
              <a:gd name="T111" fmla="*/ 2147483647 h 727"/>
              <a:gd name="T112" fmla="*/ 2147483647 w 2373"/>
              <a:gd name="T113" fmla="*/ 2147483647 h 727"/>
              <a:gd name="T114" fmla="*/ 2147483647 w 2373"/>
              <a:gd name="T115" fmla="*/ 2147483647 h 727"/>
              <a:gd name="T116" fmla="*/ 2147483647 w 2373"/>
              <a:gd name="T117" fmla="*/ 2147483647 h 727"/>
              <a:gd name="T118" fmla="*/ 2147483647 w 2373"/>
              <a:gd name="T119" fmla="*/ 2147483647 h 727"/>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2373"/>
              <a:gd name="T181" fmla="*/ 0 h 727"/>
              <a:gd name="T182" fmla="*/ 2373 w 2373"/>
              <a:gd name="T183" fmla="*/ 727 h 727"/>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2373" h="727">
                <a:moveTo>
                  <a:pt x="2373" y="473"/>
                </a:moveTo>
                <a:lnTo>
                  <a:pt x="2338" y="461"/>
                </a:lnTo>
                <a:lnTo>
                  <a:pt x="2302" y="449"/>
                </a:lnTo>
                <a:lnTo>
                  <a:pt x="2272" y="443"/>
                </a:lnTo>
                <a:lnTo>
                  <a:pt x="2237" y="431"/>
                </a:lnTo>
                <a:lnTo>
                  <a:pt x="2207" y="419"/>
                </a:lnTo>
                <a:lnTo>
                  <a:pt x="2178" y="408"/>
                </a:lnTo>
                <a:lnTo>
                  <a:pt x="2148" y="396"/>
                </a:lnTo>
                <a:lnTo>
                  <a:pt x="2118" y="390"/>
                </a:lnTo>
                <a:lnTo>
                  <a:pt x="2089" y="378"/>
                </a:lnTo>
                <a:lnTo>
                  <a:pt x="2065" y="366"/>
                </a:lnTo>
                <a:lnTo>
                  <a:pt x="2035" y="354"/>
                </a:lnTo>
                <a:lnTo>
                  <a:pt x="2011" y="349"/>
                </a:lnTo>
                <a:lnTo>
                  <a:pt x="1982" y="337"/>
                </a:lnTo>
                <a:lnTo>
                  <a:pt x="1958" y="325"/>
                </a:lnTo>
                <a:lnTo>
                  <a:pt x="1934" y="319"/>
                </a:lnTo>
                <a:lnTo>
                  <a:pt x="1911" y="307"/>
                </a:lnTo>
                <a:lnTo>
                  <a:pt x="1887" y="295"/>
                </a:lnTo>
                <a:lnTo>
                  <a:pt x="1863" y="289"/>
                </a:lnTo>
                <a:lnTo>
                  <a:pt x="1845" y="278"/>
                </a:lnTo>
                <a:lnTo>
                  <a:pt x="1822" y="272"/>
                </a:lnTo>
                <a:lnTo>
                  <a:pt x="1804" y="260"/>
                </a:lnTo>
                <a:lnTo>
                  <a:pt x="1780" y="254"/>
                </a:lnTo>
                <a:lnTo>
                  <a:pt x="1762" y="242"/>
                </a:lnTo>
                <a:lnTo>
                  <a:pt x="1739" y="236"/>
                </a:lnTo>
                <a:lnTo>
                  <a:pt x="1721" y="230"/>
                </a:lnTo>
                <a:lnTo>
                  <a:pt x="1703" y="218"/>
                </a:lnTo>
                <a:lnTo>
                  <a:pt x="1685" y="213"/>
                </a:lnTo>
                <a:lnTo>
                  <a:pt x="1667" y="207"/>
                </a:lnTo>
                <a:lnTo>
                  <a:pt x="1650" y="195"/>
                </a:lnTo>
                <a:lnTo>
                  <a:pt x="1632" y="189"/>
                </a:lnTo>
                <a:lnTo>
                  <a:pt x="1614" y="183"/>
                </a:lnTo>
                <a:lnTo>
                  <a:pt x="1596" y="177"/>
                </a:lnTo>
                <a:lnTo>
                  <a:pt x="1584" y="165"/>
                </a:lnTo>
                <a:lnTo>
                  <a:pt x="1567" y="159"/>
                </a:lnTo>
                <a:lnTo>
                  <a:pt x="1549" y="153"/>
                </a:lnTo>
                <a:lnTo>
                  <a:pt x="1537" y="147"/>
                </a:lnTo>
                <a:lnTo>
                  <a:pt x="1519" y="142"/>
                </a:lnTo>
                <a:lnTo>
                  <a:pt x="1507" y="136"/>
                </a:lnTo>
                <a:lnTo>
                  <a:pt x="1489" y="130"/>
                </a:lnTo>
                <a:lnTo>
                  <a:pt x="1478" y="124"/>
                </a:lnTo>
                <a:lnTo>
                  <a:pt x="1466" y="118"/>
                </a:lnTo>
                <a:lnTo>
                  <a:pt x="1448" y="112"/>
                </a:lnTo>
                <a:lnTo>
                  <a:pt x="1436" y="106"/>
                </a:lnTo>
                <a:lnTo>
                  <a:pt x="1424" y="100"/>
                </a:lnTo>
                <a:lnTo>
                  <a:pt x="1412" y="100"/>
                </a:lnTo>
                <a:lnTo>
                  <a:pt x="1400" y="94"/>
                </a:lnTo>
                <a:lnTo>
                  <a:pt x="1383" y="88"/>
                </a:lnTo>
                <a:lnTo>
                  <a:pt x="1371" y="82"/>
                </a:lnTo>
                <a:lnTo>
                  <a:pt x="1359" y="82"/>
                </a:lnTo>
                <a:lnTo>
                  <a:pt x="1347" y="76"/>
                </a:lnTo>
                <a:lnTo>
                  <a:pt x="1335" y="71"/>
                </a:lnTo>
                <a:lnTo>
                  <a:pt x="1323" y="71"/>
                </a:lnTo>
                <a:lnTo>
                  <a:pt x="1317" y="65"/>
                </a:lnTo>
                <a:lnTo>
                  <a:pt x="1306" y="59"/>
                </a:lnTo>
                <a:lnTo>
                  <a:pt x="1294" y="59"/>
                </a:lnTo>
                <a:lnTo>
                  <a:pt x="1282" y="53"/>
                </a:lnTo>
                <a:lnTo>
                  <a:pt x="1270" y="53"/>
                </a:lnTo>
                <a:lnTo>
                  <a:pt x="1264" y="47"/>
                </a:lnTo>
                <a:lnTo>
                  <a:pt x="1252" y="41"/>
                </a:lnTo>
                <a:lnTo>
                  <a:pt x="1240" y="41"/>
                </a:lnTo>
                <a:lnTo>
                  <a:pt x="1228" y="41"/>
                </a:lnTo>
                <a:lnTo>
                  <a:pt x="1222" y="35"/>
                </a:lnTo>
                <a:lnTo>
                  <a:pt x="1211" y="35"/>
                </a:lnTo>
                <a:lnTo>
                  <a:pt x="1205" y="29"/>
                </a:lnTo>
                <a:lnTo>
                  <a:pt x="1193" y="29"/>
                </a:lnTo>
                <a:lnTo>
                  <a:pt x="1187" y="23"/>
                </a:lnTo>
                <a:lnTo>
                  <a:pt x="1175" y="23"/>
                </a:lnTo>
                <a:lnTo>
                  <a:pt x="1163" y="23"/>
                </a:lnTo>
                <a:lnTo>
                  <a:pt x="1157" y="17"/>
                </a:lnTo>
                <a:lnTo>
                  <a:pt x="1151" y="17"/>
                </a:lnTo>
                <a:lnTo>
                  <a:pt x="1139" y="17"/>
                </a:lnTo>
                <a:lnTo>
                  <a:pt x="1133" y="17"/>
                </a:lnTo>
                <a:lnTo>
                  <a:pt x="1122" y="11"/>
                </a:lnTo>
                <a:lnTo>
                  <a:pt x="1116" y="11"/>
                </a:lnTo>
                <a:lnTo>
                  <a:pt x="1110" y="11"/>
                </a:lnTo>
                <a:lnTo>
                  <a:pt x="1098" y="11"/>
                </a:lnTo>
                <a:lnTo>
                  <a:pt x="1092" y="6"/>
                </a:lnTo>
                <a:lnTo>
                  <a:pt x="1086" y="6"/>
                </a:lnTo>
                <a:lnTo>
                  <a:pt x="1074" y="6"/>
                </a:lnTo>
                <a:lnTo>
                  <a:pt x="1068" y="6"/>
                </a:lnTo>
                <a:lnTo>
                  <a:pt x="1062" y="6"/>
                </a:lnTo>
                <a:lnTo>
                  <a:pt x="1056" y="6"/>
                </a:lnTo>
                <a:lnTo>
                  <a:pt x="1045" y="6"/>
                </a:lnTo>
                <a:lnTo>
                  <a:pt x="1039" y="0"/>
                </a:lnTo>
                <a:lnTo>
                  <a:pt x="1033" y="0"/>
                </a:lnTo>
                <a:lnTo>
                  <a:pt x="1027" y="0"/>
                </a:lnTo>
                <a:lnTo>
                  <a:pt x="1021" y="0"/>
                </a:lnTo>
                <a:lnTo>
                  <a:pt x="1015" y="0"/>
                </a:lnTo>
                <a:lnTo>
                  <a:pt x="1009" y="0"/>
                </a:lnTo>
                <a:lnTo>
                  <a:pt x="997" y="0"/>
                </a:lnTo>
                <a:lnTo>
                  <a:pt x="991" y="0"/>
                </a:lnTo>
                <a:lnTo>
                  <a:pt x="985" y="0"/>
                </a:lnTo>
                <a:lnTo>
                  <a:pt x="979" y="0"/>
                </a:lnTo>
                <a:lnTo>
                  <a:pt x="973" y="0"/>
                </a:lnTo>
                <a:lnTo>
                  <a:pt x="967" y="0"/>
                </a:lnTo>
                <a:lnTo>
                  <a:pt x="961" y="0"/>
                </a:lnTo>
                <a:lnTo>
                  <a:pt x="956" y="0"/>
                </a:lnTo>
                <a:lnTo>
                  <a:pt x="950" y="0"/>
                </a:lnTo>
                <a:lnTo>
                  <a:pt x="944" y="0"/>
                </a:lnTo>
                <a:lnTo>
                  <a:pt x="938" y="0"/>
                </a:lnTo>
                <a:lnTo>
                  <a:pt x="932" y="0"/>
                </a:lnTo>
                <a:lnTo>
                  <a:pt x="926" y="0"/>
                </a:lnTo>
                <a:lnTo>
                  <a:pt x="920" y="6"/>
                </a:lnTo>
                <a:lnTo>
                  <a:pt x="914" y="6"/>
                </a:lnTo>
                <a:lnTo>
                  <a:pt x="908" y="6"/>
                </a:lnTo>
                <a:lnTo>
                  <a:pt x="902" y="6"/>
                </a:lnTo>
                <a:lnTo>
                  <a:pt x="896" y="6"/>
                </a:lnTo>
                <a:lnTo>
                  <a:pt x="890" y="6"/>
                </a:lnTo>
                <a:lnTo>
                  <a:pt x="884" y="6"/>
                </a:lnTo>
                <a:lnTo>
                  <a:pt x="878" y="6"/>
                </a:lnTo>
                <a:lnTo>
                  <a:pt x="872" y="11"/>
                </a:lnTo>
                <a:lnTo>
                  <a:pt x="867" y="11"/>
                </a:lnTo>
                <a:lnTo>
                  <a:pt x="861" y="11"/>
                </a:lnTo>
                <a:lnTo>
                  <a:pt x="855" y="11"/>
                </a:lnTo>
                <a:lnTo>
                  <a:pt x="849" y="11"/>
                </a:lnTo>
                <a:lnTo>
                  <a:pt x="843" y="17"/>
                </a:lnTo>
                <a:lnTo>
                  <a:pt x="837" y="17"/>
                </a:lnTo>
                <a:lnTo>
                  <a:pt x="831" y="17"/>
                </a:lnTo>
                <a:lnTo>
                  <a:pt x="825" y="17"/>
                </a:lnTo>
                <a:lnTo>
                  <a:pt x="819" y="17"/>
                </a:lnTo>
                <a:lnTo>
                  <a:pt x="819" y="23"/>
                </a:lnTo>
                <a:lnTo>
                  <a:pt x="813" y="23"/>
                </a:lnTo>
                <a:lnTo>
                  <a:pt x="807" y="23"/>
                </a:lnTo>
                <a:lnTo>
                  <a:pt x="801" y="29"/>
                </a:lnTo>
                <a:lnTo>
                  <a:pt x="795" y="29"/>
                </a:lnTo>
                <a:lnTo>
                  <a:pt x="789" y="29"/>
                </a:lnTo>
                <a:lnTo>
                  <a:pt x="783" y="29"/>
                </a:lnTo>
                <a:lnTo>
                  <a:pt x="778" y="35"/>
                </a:lnTo>
                <a:lnTo>
                  <a:pt x="772" y="35"/>
                </a:lnTo>
                <a:lnTo>
                  <a:pt x="766" y="35"/>
                </a:lnTo>
                <a:lnTo>
                  <a:pt x="766" y="41"/>
                </a:lnTo>
                <a:lnTo>
                  <a:pt x="760" y="41"/>
                </a:lnTo>
                <a:lnTo>
                  <a:pt x="754" y="41"/>
                </a:lnTo>
                <a:lnTo>
                  <a:pt x="748" y="47"/>
                </a:lnTo>
                <a:lnTo>
                  <a:pt x="742" y="47"/>
                </a:lnTo>
                <a:lnTo>
                  <a:pt x="736" y="47"/>
                </a:lnTo>
                <a:lnTo>
                  <a:pt x="736" y="53"/>
                </a:lnTo>
                <a:lnTo>
                  <a:pt x="730" y="53"/>
                </a:lnTo>
                <a:lnTo>
                  <a:pt x="724" y="53"/>
                </a:lnTo>
                <a:lnTo>
                  <a:pt x="724" y="59"/>
                </a:lnTo>
                <a:lnTo>
                  <a:pt x="718" y="59"/>
                </a:lnTo>
                <a:lnTo>
                  <a:pt x="712" y="59"/>
                </a:lnTo>
                <a:lnTo>
                  <a:pt x="712" y="65"/>
                </a:lnTo>
                <a:lnTo>
                  <a:pt x="706" y="65"/>
                </a:lnTo>
                <a:lnTo>
                  <a:pt x="700" y="65"/>
                </a:lnTo>
                <a:lnTo>
                  <a:pt x="694" y="71"/>
                </a:lnTo>
                <a:lnTo>
                  <a:pt x="689" y="71"/>
                </a:lnTo>
                <a:lnTo>
                  <a:pt x="689" y="76"/>
                </a:lnTo>
                <a:lnTo>
                  <a:pt x="683" y="76"/>
                </a:lnTo>
                <a:lnTo>
                  <a:pt x="677" y="76"/>
                </a:lnTo>
                <a:lnTo>
                  <a:pt x="677" y="82"/>
                </a:lnTo>
                <a:lnTo>
                  <a:pt x="671" y="82"/>
                </a:lnTo>
                <a:lnTo>
                  <a:pt x="665" y="88"/>
                </a:lnTo>
                <a:lnTo>
                  <a:pt x="659" y="88"/>
                </a:lnTo>
                <a:lnTo>
                  <a:pt x="659" y="94"/>
                </a:lnTo>
                <a:lnTo>
                  <a:pt x="653" y="94"/>
                </a:lnTo>
                <a:lnTo>
                  <a:pt x="647" y="94"/>
                </a:lnTo>
                <a:lnTo>
                  <a:pt x="647" y="100"/>
                </a:lnTo>
                <a:lnTo>
                  <a:pt x="641" y="100"/>
                </a:lnTo>
                <a:lnTo>
                  <a:pt x="635" y="106"/>
                </a:lnTo>
                <a:lnTo>
                  <a:pt x="629" y="106"/>
                </a:lnTo>
                <a:lnTo>
                  <a:pt x="629" y="112"/>
                </a:lnTo>
                <a:lnTo>
                  <a:pt x="623" y="112"/>
                </a:lnTo>
                <a:lnTo>
                  <a:pt x="617" y="118"/>
                </a:lnTo>
                <a:lnTo>
                  <a:pt x="611" y="118"/>
                </a:lnTo>
                <a:lnTo>
                  <a:pt x="611" y="124"/>
                </a:lnTo>
                <a:lnTo>
                  <a:pt x="606" y="124"/>
                </a:lnTo>
                <a:lnTo>
                  <a:pt x="606" y="130"/>
                </a:lnTo>
                <a:lnTo>
                  <a:pt x="600" y="130"/>
                </a:lnTo>
                <a:lnTo>
                  <a:pt x="594" y="136"/>
                </a:lnTo>
                <a:lnTo>
                  <a:pt x="588" y="136"/>
                </a:lnTo>
                <a:lnTo>
                  <a:pt x="588" y="142"/>
                </a:lnTo>
                <a:lnTo>
                  <a:pt x="582" y="142"/>
                </a:lnTo>
                <a:lnTo>
                  <a:pt x="582" y="147"/>
                </a:lnTo>
                <a:lnTo>
                  <a:pt x="576" y="147"/>
                </a:lnTo>
                <a:lnTo>
                  <a:pt x="570" y="153"/>
                </a:lnTo>
                <a:lnTo>
                  <a:pt x="564" y="159"/>
                </a:lnTo>
                <a:lnTo>
                  <a:pt x="558" y="159"/>
                </a:lnTo>
                <a:lnTo>
                  <a:pt x="558" y="165"/>
                </a:lnTo>
                <a:lnTo>
                  <a:pt x="552" y="165"/>
                </a:lnTo>
                <a:lnTo>
                  <a:pt x="552" y="171"/>
                </a:lnTo>
                <a:lnTo>
                  <a:pt x="546" y="171"/>
                </a:lnTo>
                <a:lnTo>
                  <a:pt x="546" y="177"/>
                </a:lnTo>
                <a:lnTo>
                  <a:pt x="540" y="177"/>
                </a:lnTo>
                <a:lnTo>
                  <a:pt x="534" y="183"/>
                </a:lnTo>
                <a:lnTo>
                  <a:pt x="528" y="189"/>
                </a:lnTo>
                <a:lnTo>
                  <a:pt x="522" y="189"/>
                </a:lnTo>
                <a:lnTo>
                  <a:pt x="522" y="195"/>
                </a:lnTo>
                <a:lnTo>
                  <a:pt x="517" y="195"/>
                </a:lnTo>
                <a:lnTo>
                  <a:pt x="517" y="201"/>
                </a:lnTo>
                <a:lnTo>
                  <a:pt x="511" y="201"/>
                </a:lnTo>
                <a:lnTo>
                  <a:pt x="511" y="207"/>
                </a:lnTo>
                <a:lnTo>
                  <a:pt x="505" y="207"/>
                </a:lnTo>
                <a:lnTo>
                  <a:pt x="505" y="213"/>
                </a:lnTo>
                <a:lnTo>
                  <a:pt x="499" y="213"/>
                </a:lnTo>
                <a:lnTo>
                  <a:pt x="499" y="218"/>
                </a:lnTo>
                <a:lnTo>
                  <a:pt x="493" y="218"/>
                </a:lnTo>
                <a:lnTo>
                  <a:pt x="493" y="224"/>
                </a:lnTo>
                <a:lnTo>
                  <a:pt x="487" y="224"/>
                </a:lnTo>
                <a:lnTo>
                  <a:pt x="487" y="230"/>
                </a:lnTo>
                <a:lnTo>
                  <a:pt x="481" y="230"/>
                </a:lnTo>
                <a:lnTo>
                  <a:pt x="481" y="236"/>
                </a:lnTo>
                <a:lnTo>
                  <a:pt x="475" y="236"/>
                </a:lnTo>
                <a:lnTo>
                  <a:pt x="475" y="242"/>
                </a:lnTo>
                <a:lnTo>
                  <a:pt x="469" y="242"/>
                </a:lnTo>
                <a:lnTo>
                  <a:pt x="469" y="248"/>
                </a:lnTo>
                <a:lnTo>
                  <a:pt x="463" y="248"/>
                </a:lnTo>
                <a:lnTo>
                  <a:pt x="463" y="254"/>
                </a:lnTo>
                <a:lnTo>
                  <a:pt x="457" y="254"/>
                </a:lnTo>
                <a:lnTo>
                  <a:pt x="457" y="260"/>
                </a:lnTo>
                <a:lnTo>
                  <a:pt x="451" y="260"/>
                </a:lnTo>
                <a:lnTo>
                  <a:pt x="451" y="266"/>
                </a:lnTo>
                <a:lnTo>
                  <a:pt x="445" y="266"/>
                </a:lnTo>
                <a:lnTo>
                  <a:pt x="445" y="272"/>
                </a:lnTo>
                <a:lnTo>
                  <a:pt x="439" y="272"/>
                </a:lnTo>
                <a:lnTo>
                  <a:pt x="439" y="278"/>
                </a:lnTo>
                <a:lnTo>
                  <a:pt x="433" y="278"/>
                </a:lnTo>
                <a:lnTo>
                  <a:pt x="433" y="283"/>
                </a:lnTo>
                <a:lnTo>
                  <a:pt x="428" y="283"/>
                </a:lnTo>
                <a:lnTo>
                  <a:pt x="428" y="289"/>
                </a:lnTo>
                <a:lnTo>
                  <a:pt x="422" y="289"/>
                </a:lnTo>
                <a:lnTo>
                  <a:pt x="422" y="295"/>
                </a:lnTo>
                <a:lnTo>
                  <a:pt x="416" y="301"/>
                </a:lnTo>
                <a:lnTo>
                  <a:pt x="410" y="307"/>
                </a:lnTo>
                <a:lnTo>
                  <a:pt x="410" y="313"/>
                </a:lnTo>
                <a:lnTo>
                  <a:pt x="404" y="313"/>
                </a:lnTo>
                <a:lnTo>
                  <a:pt x="404" y="319"/>
                </a:lnTo>
                <a:lnTo>
                  <a:pt x="398" y="319"/>
                </a:lnTo>
                <a:lnTo>
                  <a:pt x="398" y="325"/>
                </a:lnTo>
                <a:lnTo>
                  <a:pt x="392" y="325"/>
                </a:lnTo>
                <a:lnTo>
                  <a:pt x="392" y="331"/>
                </a:lnTo>
                <a:lnTo>
                  <a:pt x="386" y="331"/>
                </a:lnTo>
                <a:lnTo>
                  <a:pt x="380" y="343"/>
                </a:lnTo>
                <a:lnTo>
                  <a:pt x="279" y="467"/>
                </a:lnTo>
                <a:lnTo>
                  <a:pt x="220" y="538"/>
                </a:lnTo>
                <a:lnTo>
                  <a:pt x="178" y="585"/>
                </a:lnTo>
                <a:lnTo>
                  <a:pt x="161" y="603"/>
                </a:lnTo>
                <a:lnTo>
                  <a:pt x="137" y="632"/>
                </a:lnTo>
                <a:lnTo>
                  <a:pt x="95" y="674"/>
                </a:lnTo>
                <a:lnTo>
                  <a:pt x="24" y="721"/>
                </a:lnTo>
                <a:lnTo>
                  <a:pt x="0" y="727"/>
                </a:lnTo>
              </a:path>
            </a:pathLst>
          </a:custGeom>
          <a:noFill/>
          <a:ln w="7938"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544" name="Freeform 112"/>
          <p:cNvSpPr>
            <a:spLocks/>
          </p:cNvSpPr>
          <p:nvPr/>
        </p:nvSpPr>
        <p:spPr bwMode="auto">
          <a:xfrm>
            <a:off x="3454400" y="5070475"/>
            <a:ext cx="3767138" cy="1060450"/>
          </a:xfrm>
          <a:custGeom>
            <a:avLst/>
            <a:gdLst>
              <a:gd name="T0" fmla="*/ 2147483647 w 2373"/>
              <a:gd name="T1" fmla="*/ 2147483647 h 668"/>
              <a:gd name="T2" fmla="*/ 2147483647 w 2373"/>
              <a:gd name="T3" fmla="*/ 2147483647 h 668"/>
              <a:gd name="T4" fmla="*/ 2147483647 w 2373"/>
              <a:gd name="T5" fmla="*/ 2147483647 h 668"/>
              <a:gd name="T6" fmla="*/ 2147483647 w 2373"/>
              <a:gd name="T7" fmla="*/ 2147483647 h 668"/>
              <a:gd name="T8" fmla="*/ 2147483647 w 2373"/>
              <a:gd name="T9" fmla="*/ 2147483647 h 668"/>
              <a:gd name="T10" fmla="*/ 2147483647 w 2373"/>
              <a:gd name="T11" fmla="*/ 2147483647 h 668"/>
              <a:gd name="T12" fmla="*/ 2147483647 w 2373"/>
              <a:gd name="T13" fmla="*/ 2147483647 h 668"/>
              <a:gd name="T14" fmla="*/ 2147483647 w 2373"/>
              <a:gd name="T15" fmla="*/ 2147483647 h 668"/>
              <a:gd name="T16" fmla="*/ 2147483647 w 2373"/>
              <a:gd name="T17" fmla="*/ 2147483647 h 668"/>
              <a:gd name="T18" fmla="*/ 2147483647 w 2373"/>
              <a:gd name="T19" fmla="*/ 2147483647 h 668"/>
              <a:gd name="T20" fmla="*/ 2147483647 w 2373"/>
              <a:gd name="T21" fmla="*/ 2147483647 h 668"/>
              <a:gd name="T22" fmla="*/ 2147483647 w 2373"/>
              <a:gd name="T23" fmla="*/ 2147483647 h 668"/>
              <a:gd name="T24" fmla="*/ 2147483647 w 2373"/>
              <a:gd name="T25" fmla="*/ 2147483647 h 668"/>
              <a:gd name="T26" fmla="*/ 2147483647 w 2373"/>
              <a:gd name="T27" fmla="*/ 2147483647 h 668"/>
              <a:gd name="T28" fmla="*/ 2147483647 w 2373"/>
              <a:gd name="T29" fmla="*/ 2147483647 h 668"/>
              <a:gd name="T30" fmla="*/ 2147483647 w 2373"/>
              <a:gd name="T31" fmla="*/ 2147483647 h 668"/>
              <a:gd name="T32" fmla="*/ 2147483647 w 2373"/>
              <a:gd name="T33" fmla="*/ 2147483647 h 668"/>
              <a:gd name="T34" fmla="*/ 2147483647 w 2373"/>
              <a:gd name="T35" fmla="*/ 2147483647 h 668"/>
              <a:gd name="T36" fmla="*/ 2147483647 w 2373"/>
              <a:gd name="T37" fmla="*/ 2147483647 h 668"/>
              <a:gd name="T38" fmla="*/ 2147483647 w 2373"/>
              <a:gd name="T39" fmla="*/ 2147483647 h 668"/>
              <a:gd name="T40" fmla="*/ 2147483647 w 2373"/>
              <a:gd name="T41" fmla="*/ 2147483647 h 668"/>
              <a:gd name="T42" fmla="*/ 2147483647 w 2373"/>
              <a:gd name="T43" fmla="*/ 2147483647 h 668"/>
              <a:gd name="T44" fmla="*/ 2147483647 w 2373"/>
              <a:gd name="T45" fmla="*/ 0 h 668"/>
              <a:gd name="T46" fmla="*/ 2147483647 w 2373"/>
              <a:gd name="T47" fmla="*/ 0 h 668"/>
              <a:gd name="T48" fmla="*/ 2147483647 w 2373"/>
              <a:gd name="T49" fmla="*/ 0 h 668"/>
              <a:gd name="T50" fmla="*/ 2147483647 w 2373"/>
              <a:gd name="T51" fmla="*/ 0 h 668"/>
              <a:gd name="T52" fmla="*/ 2147483647 w 2373"/>
              <a:gd name="T53" fmla="*/ 0 h 668"/>
              <a:gd name="T54" fmla="*/ 2147483647 w 2373"/>
              <a:gd name="T55" fmla="*/ 0 h 668"/>
              <a:gd name="T56" fmla="*/ 2147483647 w 2373"/>
              <a:gd name="T57" fmla="*/ 2147483647 h 668"/>
              <a:gd name="T58" fmla="*/ 2147483647 w 2373"/>
              <a:gd name="T59" fmla="*/ 2147483647 h 668"/>
              <a:gd name="T60" fmla="*/ 2147483647 w 2373"/>
              <a:gd name="T61" fmla="*/ 2147483647 h 668"/>
              <a:gd name="T62" fmla="*/ 2147483647 w 2373"/>
              <a:gd name="T63" fmla="*/ 2147483647 h 668"/>
              <a:gd name="T64" fmla="*/ 2147483647 w 2373"/>
              <a:gd name="T65" fmla="*/ 2147483647 h 668"/>
              <a:gd name="T66" fmla="*/ 2147483647 w 2373"/>
              <a:gd name="T67" fmla="*/ 2147483647 h 668"/>
              <a:gd name="T68" fmla="*/ 2147483647 w 2373"/>
              <a:gd name="T69" fmla="*/ 2147483647 h 668"/>
              <a:gd name="T70" fmla="*/ 2147483647 w 2373"/>
              <a:gd name="T71" fmla="*/ 2147483647 h 668"/>
              <a:gd name="T72" fmla="*/ 2147483647 w 2373"/>
              <a:gd name="T73" fmla="*/ 2147483647 h 668"/>
              <a:gd name="T74" fmla="*/ 2147483647 w 2373"/>
              <a:gd name="T75" fmla="*/ 2147483647 h 668"/>
              <a:gd name="T76" fmla="*/ 2147483647 w 2373"/>
              <a:gd name="T77" fmla="*/ 2147483647 h 668"/>
              <a:gd name="T78" fmla="*/ 2147483647 w 2373"/>
              <a:gd name="T79" fmla="*/ 2147483647 h 668"/>
              <a:gd name="T80" fmla="*/ 2147483647 w 2373"/>
              <a:gd name="T81" fmla="*/ 2147483647 h 668"/>
              <a:gd name="T82" fmla="*/ 2147483647 w 2373"/>
              <a:gd name="T83" fmla="*/ 2147483647 h 668"/>
              <a:gd name="T84" fmla="*/ 2147483647 w 2373"/>
              <a:gd name="T85" fmla="*/ 2147483647 h 668"/>
              <a:gd name="T86" fmla="*/ 2147483647 w 2373"/>
              <a:gd name="T87" fmla="*/ 2147483647 h 668"/>
              <a:gd name="T88" fmla="*/ 2147483647 w 2373"/>
              <a:gd name="T89" fmla="*/ 2147483647 h 668"/>
              <a:gd name="T90" fmla="*/ 2147483647 w 2373"/>
              <a:gd name="T91" fmla="*/ 2147483647 h 668"/>
              <a:gd name="T92" fmla="*/ 2147483647 w 2373"/>
              <a:gd name="T93" fmla="*/ 2147483647 h 668"/>
              <a:gd name="T94" fmla="*/ 2147483647 w 2373"/>
              <a:gd name="T95" fmla="*/ 2147483647 h 668"/>
              <a:gd name="T96" fmla="*/ 2147483647 w 2373"/>
              <a:gd name="T97" fmla="*/ 2147483647 h 668"/>
              <a:gd name="T98" fmla="*/ 2147483647 w 2373"/>
              <a:gd name="T99" fmla="*/ 2147483647 h 668"/>
              <a:gd name="T100" fmla="*/ 2147483647 w 2373"/>
              <a:gd name="T101" fmla="*/ 2147483647 h 668"/>
              <a:gd name="T102" fmla="*/ 2147483647 w 2373"/>
              <a:gd name="T103" fmla="*/ 2147483647 h 668"/>
              <a:gd name="T104" fmla="*/ 2147483647 w 2373"/>
              <a:gd name="T105" fmla="*/ 2147483647 h 668"/>
              <a:gd name="T106" fmla="*/ 2147483647 w 2373"/>
              <a:gd name="T107" fmla="*/ 2147483647 h 668"/>
              <a:gd name="T108" fmla="*/ 2147483647 w 2373"/>
              <a:gd name="T109" fmla="*/ 2147483647 h 668"/>
              <a:gd name="T110" fmla="*/ 2147483647 w 2373"/>
              <a:gd name="T111" fmla="*/ 2147483647 h 668"/>
              <a:gd name="T112" fmla="*/ 2147483647 w 2373"/>
              <a:gd name="T113" fmla="*/ 2147483647 h 668"/>
              <a:gd name="T114" fmla="*/ 2147483647 w 2373"/>
              <a:gd name="T115" fmla="*/ 2147483647 h 668"/>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2373"/>
              <a:gd name="T175" fmla="*/ 0 h 668"/>
              <a:gd name="T176" fmla="*/ 2373 w 2373"/>
              <a:gd name="T177" fmla="*/ 668 h 668"/>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2373" h="668">
                <a:moveTo>
                  <a:pt x="2373" y="461"/>
                </a:moveTo>
                <a:lnTo>
                  <a:pt x="2338" y="449"/>
                </a:lnTo>
                <a:lnTo>
                  <a:pt x="2302" y="443"/>
                </a:lnTo>
                <a:lnTo>
                  <a:pt x="2272" y="431"/>
                </a:lnTo>
                <a:lnTo>
                  <a:pt x="2237" y="420"/>
                </a:lnTo>
                <a:lnTo>
                  <a:pt x="2207" y="414"/>
                </a:lnTo>
                <a:lnTo>
                  <a:pt x="2178" y="402"/>
                </a:lnTo>
                <a:lnTo>
                  <a:pt x="2148" y="396"/>
                </a:lnTo>
                <a:lnTo>
                  <a:pt x="2118" y="384"/>
                </a:lnTo>
                <a:lnTo>
                  <a:pt x="2089" y="372"/>
                </a:lnTo>
                <a:lnTo>
                  <a:pt x="2065" y="366"/>
                </a:lnTo>
                <a:lnTo>
                  <a:pt x="2035" y="355"/>
                </a:lnTo>
                <a:lnTo>
                  <a:pt x="2011" y="349"/>
                </a:lnTo>
                <a:lnTo>
                  <a:pt x="1982" y="337"/>
                </a:lnTo>
                <a:lnTo>
                  <a:pt x="1958" y="331"/>
                </a:lnTo>
                <a:lnTo>
                  <a:pt x="1934" y="319"/>
                </a:lnTo>
                <a:lnTo>
                  <a:pt x="1911" y="313"/>
                </a:lnTo>
                <a:lnTo>
                  <a:pt x="1887" y="301"/>
                </a:lnTo>
                <a:lnTo>
                  <a:pt x="1863" y="295"/>
                </a:lnTo>
                <a:lnTo>
                  <a:pt x="1845" y="284"/>
                </a:lnTo>
                <a:lnTo>
                  <a:pt x="1822" y="278"/>
                </a:lnTo>
                <a:lnTo>
                  <a:pt x="1804" y="266"/>
                </a:lnTo>
                <a:lnTo>
                  <a:pt x="1780" y="260"/>
                </a:lnTo>
                <a:lnTo>
                  <a:pt x="1762" y="254"/>
                </a:lnTo>
                <a:lnTo>
                  <a:pt x="1739" y="242"/>
                </a:lnTo>
                <a:lnTo>
                  <a:pt x="1721" y="236"/>
                </a:lnTo>
                <a:lnTo>
                  <a:pt x="1703" y="230"/>
                </a:lnTo>
                <a:lnTo>
                  <a:pt x="1685" y="219"/>
                </a:lnTo>
                <a:lnTo>
                  <a:pt x="1667" y="213"/>
                </a:lnTo>
                <a:lnTo>
                  <a:pt x="1650" y="207"/>
                </a:lnTo>
                <a:lnTo>
                  <a:pt x="1632" y="201"/>
                </a:lnTo>
                <a:lnTo>
                  <a:pt x="1614" y="195"/>
                </a:lnTo>
                <a:lnTo>
                  <a:pt x="1596" y="183"/>
                </a:lnTo>
                <a:lnTo>
                  <a:pt x="1584" y="177"/>
                </a:lnTo>
                <a:lnTo>
                  <a:pt x="1567" y="171"/>
                </a:lnTo>
                <a:lnTo>
                  <a:pt x="1549" y="165"/>
                </a:lnTo>
                <a:lnTo>
                  <a:pt x="1537" y="159"/>
                </a:lnTo>
                <a:lnTo>
                  <a:pt x="1519" y="154"/>
                </a:lnTo>
                <a:lnTo>
                  <a:pt x="1507" y="148"/>
                </a:lnTo>
                <a:lnTo>
                  <a:pt x="1489" y="142"/>
                </a:lnTo>
                <a:lnTo>
                  <a:pt x="1478" y="136"/>
                </a:lnTo>
                <a:lnTo>
                  <a:pt x="1466" y="130"/>
                </a:lnTo>
                <a:lnTo>
                  <a:pt x="1448" y="124"/>
                </a:lnTo>
                <a:lnTo>
                  <a:pt x="1436" y="118"/>
                </a:lnTo>
                <a:lnTo>
                  <a:pt x="1424" y="118"/>
                </a:lnTo>
                <a:lnTo>
                  <a:pt x="1412" y="112"/>
                </a:lnTo>
                <a:lnTo>
                  <a:pt x="1400" y="106"/>
                </a:lnTo>
                <a:lnTo>
                  <a:pt x="1383" y="100"/>
                </a:lnTo>
                <a:lnTo>
                  <a:pt x="1371" y="94"/>
                </a:lnTo>
                <a:lnTo>
                  <a:pt x="1359" y="94"/>
                </a:lnTo>
                <a:lnTo>
                  <a:pt x="1347" y="88"/>
                </a:lnTo>
                <a:lnTo>
                  <a:pt x="1335" y="83"/>
                </a:lnTo>
                <a:lnTo>
                  <a:pt x="1323" y="77"/>
                </a:lnTo>
                <a:lnTo>
                  <a:pt x="1317" y="77"/>
                </a:lnTo>
                <a:lnTo>
                  <a:pt x="1306" y="71"/>
                </a:lnTo>
                <a:lnTo>
                  <a:pt x="1294" y="71"/>
                </a:lnTo>
                <a:lnTo>
                  <a:pt x="1282" y="65"/>
                </a:lnTo>
                <a:lnTo>
                  <a:pt x="1270" y="59"/>
                </a:lnTo>
                <a:lnTo>
                  <a:pt x="1264" y="59"/>
                </a:lnTo>
                <a:lnTo>
                  <a:pt x="1252" y="53"/>
                </a:lnTo>
                <a:lnTo>
                  <a:pt x="1240" y="53"/>
                </a:lnTo>
                <a:lnTo>
                  <a:pt x="1228" y="47"/>
                </a:lnTo>
                <a:lnTo>
                  <a:pt x="1222" y="47"/>
                </a:lnTo>
                <a:lnTo>
                  <a:pt x="1211" y="41"/>
                </a:lnTo>
                <a:lnTo>
                  <a:pt x="1205" y="41"/>
                </a:lnTo>
                <a:lnTo>
                  <a:pt x="1193" y="35"/>
                </a:lnTo>
                <a:lnTo>
                  <a:pt x="1187" y="35"/>
                </a:lnTo>
                <a:lnTo>
                  <a:pt x="1175" y="29"/>
                </a:lnTo>
                <a:lnTo>
                  <a:pt x="1163" y="29"/>
                </a:lnTo>
                <a:lnTo>
                  <a:pt x="1157" y="29"/>
                </a:lnTo>
                <a:lnTo>
                  <a:pt x="1151" y="23"/>
                </a:lnTo>
                <a:lnTo>
                  <a:pt x="1139" y="23"/>
                </a:lnTo>
                <a:lnTo>
                  <a:pt x="1133" y="23"/>
                </a:lnTo>
                <a:lnTo>
                  <a:pt x="1122" y="17"/>
                </a:lnTo>
                <a:lnTo>
                  <a:pt x="1116" y="17"/>
                </a:lnTo>
                <a:lnTo>
                  <a:pt x="1110" y="17"/>
                </a:lnTo>
                <a:lnTo>
                  <a:pt x="1098" y="17"/>
                </a:lnTo>
                <a:lnTo>
                  <a:pt x="1092" y="12"/>
                </a:lnTo>
                <a:lnTo>
                  <a:pt x="1086" y="12"/>
                </a:lnTo>
                <a:lnTo>
                  <a:pt x="1074" y="12"/>
                </a:lnTo>
                <a:lnTo>
                  <a:pt x="1068" y="12"/>
                </a:lnTo>
                <a:lnTo>
                  <a:pt x="1062" y="6"/>
                </a:lnTo>
                <a:lnTo>
                  <a:pt x="1056" y="6"/>
                </a:lnTo>
                <a:lnTo>
                  <a:pt x="1045" y="6"/>
                </a:lnTo>
                <a:lnTo>
                  <a:pt x="1039" y="6"/>
                </a:lnTo>
                <a:lnTo>
                  <a:pt x="1033" y="6"/>
                </a:lnTo>
                <a:lnTo>
                  <a:pt x="1027" y="6"/>
                </a:lnTo>
                <a:lnTo>
                  <a:pt x="1021" y="6"/>
                </a:lnTo>
                <a:lnTo>
                  <a:pt x="1015" y="0"/>
                </a:lnTo>
                <a:lnTo>
                  <a:pt x="1009" y="0"/>
                </a:lnTo>
                <a:lnTo>
                  <a:pt x="997" y="0"/>
                </a:lnTo>
                <a:lnTo>
                  <a:pt x="991" y="0"/>
                </a:lnTo>
                <a:lnTo>
                  <a:pt x="985" y="0"/>
                </a:lnTo>
                <a:lnTo>
                  <a:pt x="979" y="0"/>
                </a:lnTo>
                <a:lnTo>
                  <a:pt x="973" y="0"/>
                </a:lnTo>
                <a:lnTo>
                  <a:pt x="967" y="0"/>
                </a:lnTo>
                <a:lnTo>
                  <a:pt x="961" y="0"/>
                </a:lnTo>
                <a:lnTo>
                  <a:pt x="956" y="0"/>
                </a:lnTo>
                <a:lnTo>
                  <a:pt x="950" y="0"/>
                </a:lnTo>
                <a:lnTo>
                  <a:pt x="944" y="0"/>
                </a:lnTo>
                <a:lnTo>
                  <a:pt x="938" y="0"/>
                </a:lnTo>
                <a:lnTo>
                  <a:pt x="932" y="0"/>
                </a:lnTo>
                <a:lnTo>
                  <a:pt x="926" y="0"/>
                </a:lnTo>
                <a:lnTo>
                  <a:pt x="920" y="0"/>
                </a:lnTo>
                <a:lnTo>
                  <a:pt x="914" y="0"/>
                </a:lnTo>
                <a:lnTo>
                  <a:pt x="908" y="0"/>
                </a:lnTo>
                <a:lnTo>
                  <a:pt x="902" y="0"/>
                </a:lnTo>
                <a:lnTo>
                  <a:pt x="896" y="0"/>
                </a:lnTo>
                <a:lnTo>
                  <a:pt x="890" y="0"/>
                </a:lnTo>
                <a:lnTo>
                  <a:pt x="884" y="0"/>
                </a:lnTo>
                <a:lnTo>
                  <a:pt x="878" y="0"/>
                </a:lnTo>
                <a:lnTo>
                  <a:pt x="872" y="0"/>
                </a:lnTo>
                <a:lnTo>
                  <a:pt x="867" y="0"/>
                </a:lnTo>
                <a:lnTo>
                  <a:pt x="867" y="6"/>
                </a:lnTo>
                <a:lnTo>
                  <a:pt x="861" y="6"/>
                </a:lnTo>
                <a:lnTo>
                  <a:pt x="855" y="6"/>
                </a:lnTo>
                <a:lnTo>
                  <a:pt x="849" y="6"/>
                </a:lnTo>
                <a:lnTo>
                  <a:pt x="843" y="6"/>
                </a:lnTo>
                <a:lnTo>
                  <a:pt x="837" y="6"/>
                </a:lnTo>
                <a:lnTo>
                  <a:pt x="831" y="6"/>
                </a:lnTo>
                <a:lnTo>
                  <a:pt x="825" y="6"/>
                </a:lnTo>
                <a:lnTo>
                  <a:pt x="819" y="12"/>
                </a:lnTo>
                <a:lnTo>
                  <a:pt x="813" y="12"/>
                </a:lnTo>
                <a:lnTo>
                  <a:pt x="807" y="12"/>
                </a:lnTo>
                <a:lnTo>
                  <a:pt x="801" y="12"/>
                </a:lnTo>
                <a:lnTo>
                  <a:pt x="795" y="17"/>
                </a:lnTo>
                <a:lnTo>
                  <a:pt x="789" y="17"/>
                </a:lnTo>
                <a:lnTo>
                  <a:pt x="783" y="17"/>
                </a:lnTo>
                <a:lnTo>
                  <a:pt x="778" y="17"/>
                </a:lnTo>
                <a:lnTo>
                  <a:pt x="772" y="23"/>
                </a:lnTo>
                <a:lnTo>
                  <a:pt x="766" y="23"/>
                </a:lnTo>
                <a:lnTo>
                  <a:pt x="760" y="23"/>
                </a:lnTo>
                <a:lnTo>
                  <a:pt x="754" y="23"/>
                </a:lnTo>
                <a:lnTo>
                  <a:pt x="754" y="29"/>
                </a:lnTo>
                <a:lnTo>
                  <a:pt x="748" y="29"/>
                </a:lnTo>
                <a:lnTo>
                  <a:pt x="742" y="29"/>
                </a:lnTo>
                <a:lnTo>
                  <a:pt x="736" y="35"/>
                </a:lnTo>
                <a:lnTo>
                  <a:pt x="730" y="35"/>
                </a:lnTo>
                <a:lnTo>
                  <a:pt x="724" y="35"/>
                </a:lnTo>
                <a:lnTo>
                  <a:pt x="718" y="41"/>
                </a:lnTo>
                <a:lnTo>
                  <a:pt x="712" y="41"/>
                </a:lnTo>
                <a:lnTo>
                  <a:pt x="706" y="47"/>
                </a:lnTo>
                <a:lnTo>
                  <a:pt x="700" y="47"/>
                </a:lnTo>
                <a:lnTo>
                  <a:pt x="694" y="47"/>
                </a:lnTo>
                <a:lnTo>
                  <a:pt x="689" y="53"/>
                </a:lnTo>
                <a:lnTo>
                  <a:pt x="683" y="53"/>
                </a:lnTo>
                <a:lnTo>
                  <a:pt x="677" y="59"/>
                </a:lnTo>
                <a:lnTo>
                  <a:pt x="671" y="59"/>
                </a:lnTo>
                <a:lnTo>
                  <a:pt x="665" y="65"/>
                </a:lnTo>
                <a:lnTo>
                  <a:pt x="659" y="65"/>
                </a:lnTo>
                <a:lnTo>
                  <a:pt x="653" y="71"/>
                </a:lnTo>
                <a:lnTo>
                  <a:pt x="647" y="71"/>
                </a:lnTo>
                <a:lnTo>
                  <a:pt x="647" y="77"/>
                </a:lnTo>
                <a:lnTo>
                  <a:pt x="641" y="77"/>
                </a:lnTo>
                <a:lnTo>
                  <a:pt x="635" y="77"/>
                </a:lnTo>
                <a:lnTo>
                  <a:pt x="635" y="83"/>
                </a:lnTo>
                <a:lnTo>
                  <a:pt x="629" y="83"/>
                </a:lnTo>
                <a:lnTo>
                  <a:pt x="623" y="88"/>
                </a:lnTo>
                <a:lnTo>
                  <a:pt x="617" y="88"/>
                </a:lnTo>
                <a:lnTo>
                  <a:pt x="611" y="94"/>
                </a:lnTo>
                <a:lnTo>
                  <a:pt x="606" y="94"/>
                </a:lnTo>
                <a:lnTo>
                  <a:pt x="606" y="100"/>
                </a:lnTo>
                <a:lnTo>
                  <a:pt x="600" y="100"/>
                </a:lnTo>
                <a:lnTo>
                  <a:pt x="600" y="106"/>
                </a:lnTo>
                <a:lnTo>
                  <a:pt x="594" y="106"/>
                </a:lnTo>
                <a:lnTo>
                  <a:pt x="588" y="106"/>
                </a:lnTo>
                <a:lnTo>
                  <a:pt x="588" y="112"/>
                </a:lnTo>
                <a:lnTo>
                  <a:pt x="582" y="112"/>
                </a:lnTo>
                <a:lnTo>
                  <a:pt x="576" y="118"/>
                </a:lnTo>
                <a:lnTo>
                  <a:pt x="570" y="118"/>
                </a:lnTo>
                <a:lnTo>
                  <a:pt x="570" y="124"/>
                </a:lnTo>
                <a:lnTo>
                  <a:pt x="564" y="124"/>
                </a:lnTo>
                <a:lnTo>
                  <a:pt x="558" y="130"/>
                </a:lnTo>
                <a:lnTo>
                  <a:pt x="552" y="136"/>
                </a:lnTo>
                <a:lnTo>
                  <a:pt x="546" y="136"/>
                </a:lnTo>
                <a:lnTo>
                  <a:pt x="546" y="142"/>
                </a:lnTo>
                <a:lnTo>
                  <a:pt x="540" y="142"/>
                </a:lnTo>
                <a:lnTo>
                  <a:pt x="540" y="148"/>
                </a:lnTo>
                <a:lnTo>
                  <a:pt x="534" y="148"/>
                </a:lnTo>
                <a:lnTo>
                  <a:pt x="528" y="154"/>
                </a:lnTo>
                <a:lnTo>
                  <a:pt x="522" y="154"/>
                </a:lnTo>
                <a:lnTo>
                  <a:pt x="522" y="159"/>
                </a:lnTo>
                <a:lnTo>
                  <a:pt x="517" y="159"/>
                </a:lnTo>
                <a:lnTo>
                  <a:pt x="517" y="165"/>
                </a:lnTo>
                <a:lnTo>
                  <a:pt x="511" y="165"/>
                </a:lnTo>
                <a:lnTo>
                  <a:pt x="511" y="171"/>
                </a:lnTo>
                <a:lnTo>
                  <a:pt x="505" y="171"/>
                </a:lnTo>
                <a:lnTo>
                  <a:pt x="505" y="177"/>
                </a:lnTo>
                <a:lnTo>
                  <a:pt x="499" y="177"/>
                </a:lnTo>
                <a:lnTo>
                  <a:pt x="499" y="183"/>
                </a:lnTo>
                <a:lnTo>
                  <a:pt x="493" y="183"/>
                </a:lnTo>
                <a:lnTo>
                  <a:pt x="487" y="189"/>
                </a:lnTo>
                <a:lnTo>
                  <a:pt x="481" y="189"/>
                </a:lnTo>
                <a:lnTo>
                  <a:pt x="481" y="195"/>
                </a:lnTo>
                <a:lnTo>
                  <a:pt x="475" y="195"/>
                </a:lnTo>
                <a:lnTo>
                  <a:pt x="475" y="201"/>
                </a:lnTo>
                <a:lnTo>
                  <a:pt x="469" y="201"/>
                </a:lnTo>
                <a:lnTo>
                  <a:pt x="469" y="207"/>
                </a:lnTo>
                <a:lnTo>
                  <a:pt x="463" y="207"/>
                </a:lnTo>
                <a:lnTo>
                  <a:pt x="463" y="213"/>
                </a:lnTo>
                <a:lnTo>
                  <a:pt x="457" y="213"/>
                </a:lnTo>
                <a:lnTo>
                  <a:pt x="457" y="219"/>
                </a:lnTo>
                <a:lnTo>
                  <a:pt x="451" y="219"/>
                </a:lnTo>
                <a:lnTo>
                  <a:pt x="451" y="224"/>
                </a:lnTo>
                <a:lnTo>
                  <a:pt x="445" y="224"/>
                </a:lnTo>
                <a:lnTo>
                  <a:pt x="445" y="230"/>
                </a:lnTo>
                <a:lnTo>
                  <a:pt x="439" y="230"/>
                </a:lnTo>
                <a:lnTo>
                  <a:pt x="439" y="236"/>
                </a:lnTo>
                <a:lnTo>
                  <a:pt x="433" y="236"/>
                </a:lnTo>
                <a:lnTo>
                  <a:pt x="433" y="242"/>
                </a:lnTo>
                <a:lnTo>
                  <a:pt x="428" y="242"/>
                </a:lnTo>
                <a:lnTo>
                  <a:pt x="428" y="248"/>
                </a:lnTo>
                <a:lnTo>
                  <a:pt x="422" y="248"/>
                </a:lnTo>
                <a:lnTo>
                  <a:pt x="422" y="254"/>
                </a:lnTo>
                <a:lnTo>
                  <a:pt x="416" y="254"/>
                </a:lnTo>
                <a:lnTo>
                  <a:pt x="416" y="260"/>
                </a:lnTo>
                <a:lnTo>
                  <a:pt x="410" y="260"/>
                </a:lnTo>
                <a:lnTo>
                  <a:pt x="410" y="266"/>
                </a:lnTo>
                <a:lnTo>
                  <a:pt x="404" y="266"/>
                </a:lnTo>
                <a:lnTo>
                  <a:pt x="404" y="272"/>
                </a:lnTo>
                <a:lnTo>
                  <a:pt x="398" y="272"/>
                </a:lnTo>
                <a:lnTo>
                  <a:pt x="398" y="278"/>
                </a:lnTo>
                <a:lnTo>
                  <a:pt x="392" y="278"/>
                </a:lnTo>
                <a:lnTo>
                  <a:pt x="392" y="284"/>
                </a:lnTo>
                <a:lnTo>
                  <a:pt x="386" y="284"/>
                </a:lnTo>
                <a:lnTo>
                  <a:pt x="380" y="295"/>
                </a:lnTo>
                <a:lnTo>
                  <a:pt x="279" y="414"/>
                </a:lnTo>
                <a:lnTo>
                  <a:pt x="220" y="485"/>
                </a:lnTo>
                <a:lnTo>
                  <a:pt x="178" y="532"/>
                </a:lnTo>
                <a:lnTo>
                  <a:pt x="161" y="550"/>
                </a:lnTo>
                <a:lnTo>
                  <a:pt x="137" y="573"/>
                </a:lnTo>
                <a:lnTo>
                  <a:pt x="95" y="615"/>
                </a:lnTo>
                <a:lnTo>
                  <a:pt x="24" y="662"/>
                </a:lnTo>
                <a:lnTo>
                  <a:pt x="0" y="668"/>
                </a:lnTo>
              </a:path>
            </a:pathLst>
          </a:custGeom>
          <a:noFill/>
          <a:ln w="7938"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545" name="Freeform 113"/>
          <p:cNvSpPr>
            <a:spLocks/>
          </p:cNvSpPr>
          <p:nvPr/>
        </p:nvSpPr>
        <p:spPr bwMode="auto">
          <a:xfrm>
            <a:off x="3454400" y="5145088"/>
            <a:ext cx="3767138" cy="985837"/>
          </a:xfrm>
          <a:custGeom>
            <a:avLst/>
            <a:gdLst>
              <a:gd name="T0" fmla="*/ 2147483647 w 2373"/>
              <a:gd name="T1" fmla="*/ 2147483647 h 621"/>
              <a:gd name="T2" fmla="*/ 2147483647 w 2373"/>
              <a:gd name="T3" fmla="*/ 2147483647 h 621"/>
              <a:gd name="T4" fmla="*/ 2147483647 w 2373"/>
              <a:gd name="T5" fmla="*/ 2147483647 h 621"/>
              <a:gd name="T6" fmla="*/ 2147483647 w 2373"/>
              <a:gd name="T7" fmla="*/ 2147483647 h 621"/>
              <a:gd name="T8" fmla="*/ 2147483647 w 2373"/>
              <a:gd name="T9" fmla="*/ 2147483647 h 621"/>
              <a:gd name="T10" fmla="*/ 2147483647 w 2373"/>
              <a:gd name="T11" fmla="*/ 2147483647 h 621"/>
              <a:gd name="T12" fmla="*/ 2147483647 w 2373"/>
              <a:gd name="T13" fmla="*/ 2147483647 h 621"/>
              <a:gd name="T14" fmla="*/ 2147483647 w 2373"/>
              <a:gd name="T15" fmla="*/ 2147483647 h 621"/>
              <a:gd name="T16" fmla="*/ 2147483647 w 2373"/>
              <a:gd name="T17" fmla="*/ 2147483647 h 621"/>
              <a:gd name="T18" fmla="*/ 2147483647 w 2373"/>
              <a:gd name="T19" fmla="*/ 2147483647 h 621"/>
              <a:gd name="T20" fmla="*/ 2147483647 w 2373"/>
              <a:gd name="T21" fmla="*/ 2147483647 h 621"/>
              <a:gd name="T22" fmla="*/ 2147483647 w 2373"/>
              <a:gd name="T23" fmla="*/ 2147483647 h 621"/>
              <a:gd name="T24" fmla="*/ 2147483647 w 2373"/>
              <a:gd name="T25" fmla="*/ 2147483647 h 621"/>
              <a:gd name="T26" fmla="*/ 2147483647 w 2373"/>
              <a:gd name="T27" fmla="*/ 2147483647 h 621"/>
              <a:gd name="T28" fmla="*/ 2147483647 w 2373"/>
              <a:gd name="T29" fmla="*/ 2147483647 h 621"/>
              <a:gd name="T30" fmla="*/ 2147483647 w 2373"/>
              <a:gd name="T31" fmla="*/ 2147483647 h 621"/>
              <a:gd name="T32" fmla="*/ 2147483647 w 2373"/>
              <a:gd name="T33" fmla="*/ 2147483647 h 621"/>
              <a:gd name="T34" fmla="*/ 2147483647 w 2373"/>
              <a:gd name="T35" fmla="*/ 2147483647 h 621"/>
              <a:gd name="T36" fmla="*/ 2147483647 w 2373"/>
              <a:gd name="T37" fmla="*/ 2147483647 h 621"/>
              <a:gd name="T38" fmla="*/ 2147483647 w 2373"/>
              <a:gd name="T39" fmla="*/ 2147483647 h 621"/>
              <a:gd name="T40" fmla="*/ 2147483647 w 2373"/>
              <a:gd name="T41" fmla="*/ 2147483647 h 621"/>
              <a:gd name="T42" fmla="*/ 2147483647 w 2373"/>
              <a:gd name="T43" fmla="*/ 2147483647 h 621"/>
              <a:gd name="T44" fmla="*/ 2147483647 w 2373"/>
              <a:gd name="T45" fmla="*/ 2147483647 h 621"/>
              <a:gd name="T46" fmla="*/ 2147483647 w 2373"/>
              <a:gd name="T47" fmla="*/ 2147483647 h 621"/>
              <a:gd name="T48" fmla="*/ 2147483647 w 2373"/>
              <a:gd name="T49" fmla="*/ 2147483647 h 621"/>
              <a:gd name="T50" fmla="*/ 2147483647 w 2373"/>
              <a:gd name="T51" fmla="*/ 0 h 621"/>
              <a:gd name="T52" fmla="*/ 2147483647 w 2373"/>
              <a:gd name="T53" fmla="*/ 0 h 621"/>
              <a:gd name="T54" fmla="*/ 2147483647 w 2373"/>
              <a:gd name="T55" fmla="*/ 2147483647 h 621"/>
              <a:gd name="T56" fmla="*/ 2147483647 w 2373"/>
              <a:gd name="T57" fmla="*/ 2147483647 h 621"/>
              <a:gd name="T58" fmla="*/ 2147483647 w 2373"/>
              <a:gd name="T59" fmla="*/ 2147483647 h 621"/>
              <a:gd name="T60" fmla="*/ 2147483647 w 2373"/>
              <a:gd name="T61" fmla="*/ 2147483647 h 621"/>
              <a:gd name="T62" fmla="*/ 2147483647 w 2373"/>
              <a:gd name="T63" fmla="*/ 2147483647 h 621"/>
              <a:gd name="T64" fmla="*/ 2147483647 w 2373"/>
              <a:gd name="T65" fmla="*/ 2147483647 h 621"/>
              <a:gd name="T66" fmla="*/ 2147483647 w 2373"/>
              <a:gd name="T67" fmla="*/ 2147483647 h 621"/>
              <a:gd name="T68" fmla="*/ 2147483647 w 2373"/>
              <a:gd name="T69" fmla="*/ 2147483647 h 621"/>
              <a:gd name="T70" fmla="*/ 2147483647 w 2373"/>
              <a:gd name="T71" fmla="*/ 2147483647 h 621"/>
              <a:gd name="T72" fmla="*/ 2147483647 w 2373"/>
              <a:gd name="T73" fmla="*/ 2147483647 h 621"/>
              <a:gd name="T74" fmla="*/ 2147483647 w 2373"/>
              <a:gd name="T75" fmla="*/ 2147483647 h 621"/>
              <a:gd name="T76" fmla="*/ 2147483647 w 2373"/>
              <a:gd name="T77" fmla="*/ 2147483647 h 621"/>
              <a:gd name="T78" fmla="*/ 2147483647 w 2373"/>
              <a:gd name="T79" fmla="*/ 2147483647 h 621"/>
              <a:gd name="T80" fmla="*/ 2147483647 w 2373"/>
              <a:gd name="T81" fmla="*/ 2147483647 h 621"/>
              <a:gd name="T82" fmla="*/ 2147483647 w 2373"/>
              <a:gd name="T83" fmla="*/ 2147483647 h 621"/>
              <a:gd name="T84" fmla="*/ 2147483647 w 2373"/>
              <a:gd name="T85" fmla="*/ 2147483647 h 621"/>
              <a:gd name="T86" fmla="*/ 2147483647 w 2373"/>
              <a:gd name="T87" fmla="*/ 2147483647 h 621"/>
              <a:gd name="T88" fmla="*/ 2147483647 w 2373"/>
              <a:gd name="T89" fmla="*/ 2147483647 h 621"/>
              <a:gd name="T90" fmla="*/ 2147483647 w 2373"/>
              <a:gd name="T91" fmla="*/ 2147483647 h 621"/>
              <a:gd name="T92" fmla="*/ 2147483647 w 2373"/>
              <a:gd name="T93" fmla="*/ 2147483647 h 621"/>
              <a:gd name="T94" fmla="*/ 2147483647 w 2373"/>
              <a:gd name="T95" fmla="*/ 2147483647 h 621"/>
              <a:gd name="T96" fmla="*/ 2147483647 w 2373"/>
              <a:gd name="T97" fmla="*/ 2147483647 h 621"/>
              <a:gd name="T98" fmla="*/ 2147483647 w 2373"/>
              <a:gd name="T99" fmla="*/ 2147483647 h 621"/>
              <a:gd name="T100" fmla="*/ 2147483647 w 2373"/>
              <a:gd name="T101" fmla="*/ 2147483647 h 621"/>
              <a:gd name="T102" fmla="*/ 2147483647 w 2373"/>
              <a:gd name="T103" fmla="*/ 2147483647 h 621"/>
              <a:gd name="T104" fmla="*/ 2147483647 w 2373"/>
              <a:gd name="T105" fmla="*/ 2147483647 h 621"/>
              <a:gd name="T106" fmla="*/ 2147483647 w 2373"/>
              <a:gd name="T107" fmla="*/ 2147483647 h 621"/>
              <a:gd name="T108" fmla="*/ 2147483647 w 2373"/>
              <a:gd name="T109" fmla="*/ 2147483647 h 621"/>
              <a:gd name="T110" fmla="*/ 2147483647 w 2373"/>
              <a:gd name="T111" fmla="*/ 2147483647 h 621"/>
              <a:gd name="T112" fmla="*/ 2147483647 w 2373"/>
              <a:gd name="T113" fmla="*/ 2147483647 h 621"/>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2373"/>
              <a:gd name="T172" fmla="*/ 0 h 621"/>
              <a:gd name="T173" fmla="*/ 2373 w 2373"/>
              <a:gd name="T174" fmla="*/ 621 h 621"/>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2373" h="621">
                <a:moveTo>
                  <a:pt x="2373" y="449"/>
                </a:moveTo>
                <a:lnTo>
                  <a:pt x="2338" y="444"/>
                </a:lnTo>
                <a:lnTo>
                  <a:pt x="2302" y="438"/>
                </a:lnTo>
                <a:lnTo>
                  <a:pt x="2272" y="426"/>
                </a:lnTo>
                <a:lnTo>
                  <a:pt x="2237" y="420"/>
                </a:lnTo>
                <a:lnTo>
                  <a:pt x="2207" y="408"/>
                </a:lnTo>
                <a:lnTo>
                  <a:pt x="2178" y="402"/>
                </a:lnTo>
                <a:lnTo>
                  <a:pt x="2148" y="390"/>
                </a:lnTo>
                <a:lnTo>
                  <a:pt x="2118" y="384"/>
                </a:lnTo>
                <a:lnTo>
                  <a:pt x="2089" y="379"/>
                </a:lnTo>
                <a:lnTo>
                  <a:pt x="2065" y="367"/>
                </a:lnTo>
                <a:lnTo>
                  <a:pt x="2035" y="361"/>
                </a:lnTo>
                <a:lnTo>
                  <a:pt x="2011" y="349"/>
                </a:lnTo>
                <a:lnTo>
                  <a:pt x="1982" y="343"/>
                </a:lnTo>
                <a:lnTo>
                  <a:pt x="1958" y="337"/>
                </a:lnTo>
                <a:lnTo>
                  <a:pt x="1934" y="325"/>
                </a:lnTo>
                <a:lnTo>
                  <a:pt x="1911" y="319"/>
                </a:lnTo>
                <a:lnTo>
                  <a:pt x="1887" y="308"/>
                </a:lnTo>
                <a:lnTo>
                  <a:pt x="1863" y="302"/>
                </a:lnTo>
                <a:lnTo>
                  <a:pt x="1845" y="296"/>
                </a:lnTo>
                <a:lnTo>
                  <a:pt x="1822" y="284"/>
                </a:lnTo>
                <a:lnTo>
                  <a:pt x="1804" y="278"/>
                </a:lnTo>
                <a:lnTo>
                  <a:pt x="1780" y="272"/>
                </a:lnTo>
                <a:lnTo>
                  <a:pt x="1762" y="266"/>
                </a:lnTo>
                <a:lnTo>
                  <a:pt x="1739" y="254"/>
                </a:lnTo>
                <a:lnTo>
                  <a:pt x="1721" y="248"/>
                </a:lnTo>
                <a:lnTo>
                  <a:pt x="1703" y="243"/>
                </a:lnTo>
                <a:lnTo>
                  <a:pt x="1685" y="237"/>
                </a:lnTo>
                <a:lnTo>
                  <a:pt x="1667" y="225"/>
                </a:lnTo>
                <a:lnTo>
                  <a:pt x="1650" y="219"/>
                </a:lnTo>
                <a:lnTo>
                  <a:pt x="1632" y="213"/>
                </a:lnTo>
                <a:lnTo>
                  <a:pt x="1614" y="207"/>
                </a:lnTo>
                <a:lnTo>
                  <a:pt x="1596" y="201"/>
                </a:lnTo>
                <a:lnTo>
                  <a:pt x="1584" y="195"/>
                </a:lnTo>
                <a:lnTo>
                  <a:pt x="1567" y="189"/>
                </a:lnTo>
                <a:lnTo>
                  <a:pt x="1549" y="183"/>
                </a:lnTo>
                <a:lnTo>
                  <a:pt x="1537" y="177"/>
                </a:lnTo>
                <a:lnTo>
                  <a:pt x="1519" y="172"/>
                </a:lnTo>
                <a:lnTo>
                  <a:pt x="1507" y="166"/>
                </a:lnTo>
                <a:lnTo>
                  <a:pt x="1489" y="160"/>
                </a:lnTo>
                <a:lnTo>
                  <a:pt x="1478" y="154"/>
                </a:lnTo>
                <a:lnTo>
                  <a:pt x="1466" y="148"/>
                </a:lnTo>
                <a:lnTo>
                  <a:pt x="1448" y="142"/>
                </a:lnTo>
                <a:lnTo>
                  <a:pt x="1436" y="136"/>
                </a:lnTo>
                <a:lnTo>
                  <a:pt x="1424" y="130"/>
                </a:lnTo>
                <a:lnTo>
                  <a:pt x="1412" y="124"/>
                </a:lnTo>
                <a:lnTo>
                  <a:pt x="1400" y="124"/>
                </a:lnTo>
                <a:lnTo>
                  <a:pt x="1383" y="118"/>
                </a:lnTo>
                <a:lnTo>
                  <a:pt x="1371" y="112"/>
                </a:lnTo>
                <a:lnTo>
                  <a:pt x="1359" y="107"/>
                </a:lnTo>
                <a:lnTo>
                  <a:pt x="1347" y="107"/>
                </a:lnTo>
                <a:lnTo>
                  <a:pt x="1335" y="101"/>
                </a:lnTo>
                <a:lnTo>
                  <a:pt x="1323" y="95"/>
                </a:lnTo>
                <a:lnTo>
                  <a:pt x="1317" y="89"/>
                </a:lnTo>
                <a:lnTo>
                  <a:pt x="1306" y="89"/>
                </a:lnTo>
                <a:lnTo>
                  <a:pt x="1294" y="83"/>
                </a:lnTo>
                <a:lnTo>
                  <a:pt x="1282" y="77"/>
                </a:lnTo>
                <a:lnTo>
                  <a:pt x="1270" y="77"/>
                </a:lnTo>
                <a:lnTo>
                  <a:pt x="1264" y="71"/>
                </a:lnTo>
                <a:lnTo>
                  <a:pt x="1252" y="71"/>
                </a:lnTo>
                <a:lnTo>
                  <a:pt x="1240" y="65"/>
                </a:lnTo>
                <a:lnTo>
                  <a:pt x="1228" y="65"/>
                </a:lnTo>
                <a:lnTo>
                  <a:pt x="1222" y="59"/>
                </a:lnTo>
                <a:lnTo>
                  <a:pt x="1211" y="59"/>
                </a:lnTo>
                <a:lnTo>
                  <a:pt x="1205" y="53"/>
                </a:lnTo>
                <a:lnTo>
                  <a:pt x="1193" y="53"/>
                </a:lnTo>
                <a:lnTo>
                  <a:pt x="1187" y="47"/>
                </a:lnTo>
                <a:lnTo>
                  <a:pt x="1175" y="47"/>
                </a:lnTo>
                <a:lnTo>
                  <a:pt x="1163" y="41"/>
                </a:lnTo>
                <a:lnTo>
                  <a:pt x="1157" y="41"/>
                </a:lnTo>
                <a:lnTo>
                  <a:pt x="1151" y="41"/>
                </a:lnTo>
                <a:lnTo>
                  <a:pt x="1139" y="36"/>
                </a:lnTo>
                <a:lnTo>
                  <a:pt x="1133" y="36"/>
                </a:lnTo>
                <a:lnTo>
                  <a:pt x="1122" y="30"/>
                </a:lnTo>
                <a:lnTo>
                  <a:pt x="1116" y="30"/>
                </a:lnTo>
                <a:lnTo>
                  <a:pt x="1110" y="30"/>
                </a:lnTo>
                <a:lnTo>
                  <a:pt x="1098" y="24"/>
                </a:lnTo>
                <a:lnTo>
                  <a:pt x="1092" y="24"/>
                </a:lnTo>
                <a:lnTo>
                  <a:pt x="1086" y="24"/>
                </a:lnTo>
                <a:lnTo>
                  <a:pt x="1074" y="24"/>
                </a:lnTo>
                <a:lnTo>
                  <a:pt x="1068" y="18"/>
                </a:lnTo>
                <a:lnTo>
                  <a:pt x="1062" y="18"/>
                </a:lnTo>
                <a:lnTo>
                  <a:pt x="1056" y="18"/>
                </a:lnTo>
                <a:lnTo>
                  <a:pt x="1045" y="18"/>
                </a:lnTo>
                <a:lnTo>
                  <a:pt x="1039" y="12"/>
                </a:lnTo>
                <a:lnTo>
                  <a:pt x="1033" y="12"/>
                </a:lnTo>
                <a:lnTo>
                  <a:pt x="1027" y="12"/>
                </a:lnTo>
                <a:lnTo>
                  <a:pt x="1021" y="12"/>
                </a:lnTo>
                <a:lnTo>
                  <a:pt x="1015" y="12"/>
                </a:lnTo>
                <a:lnTo>
                  <a:pt x="1009" y="12"/>
                </a:lnTo>
                <a:lnTo>
                  <a:pt x="997" y="6"/>
                </a:lnTo>
                <a:lnTo>
                  <a:pt x="991" y="6"/>
                </a:lnTo>
                <a:lnTo>
                  <a:pt x="985" y="6"/>
                </a:lnTo>
                <a:lnTo>
                  <a:pt x="979" y="6"/>
                </a:lnTo>
                <a:lnTo>
                  <a:pt x="973" y="6"/>
                </a:lnTo>
                <a:lnTo>
                  <a:pt x="967" y="6"/>
                </a:lnTo>
                <a:lnTo>
                  <a:pt x="961" y="6"/>
                </a:lnTo>
                <a:lnTo>
                  <a:pt x="956" y="6"/>
                </a:lnTo>
                <a:lnTo>
                  <a:pt x="950" y="6"/>
                </a:lnTo>
                <a:lnTo>
                  <a:pt x="944" y="6"/>
                </a:lnTo>
                <a:lnTo>
                  <a:pt x="938" y="6"/>
                </a:lnTo>
                <a:lnTo>
                  <a:pt x="932" y="0"/>
                </a:lnTo>
                <a:lnTo>
                  <a:pt x="926" y="0"/>
                </a:lnTo>
                <a:lnTo>
                  <a:pt x="920" y="0"/>
                </a:lnTo>
                <a:lnTo>
                  <a:pt x="914" y="0"/>
                </a:lnTo>
                <a:lnTo>
                  <a:pt x="908" y="0"/>
                </a:lnTo>
                <a:lnTo>
                  <a:pt x="902" y="0"/>
                </a:lnTo>
                <a:lnTo>
                  <a:pt x="896" y="0"/>
                </a:lnTo>
                <a:lnTo>
                  <a:pt x="890" y="0"/>
                </a:lnTo>
                <a:lnTo>
                  <a:pt x="884" y="0"/>
                </a:lnTo>
                <a:lnTo>
                  <a:pt x="878" y="0"/>
                </a:lnTo>
                <a:lnTo>
                  <a:pt x="872" y="6"/>
                </a:lnTo>
                <a:lnTo>
                  <a:pt x="867" y="6"/>
                </a:lnTo>
                <a:lnTo>
                  <a:pt x="861" y="6"/>
                </a:lnTo>
                <a:lnTo>
                  <a:pt x="855" y="6"/>
                </a:lnTo>
                <a:lnTo>
                  <a:pt x="849" y="6"/>
                </a:lnTo>
                <a:lnTo>
                  <a:pt x="843" y="6"/>
                </a:lnTo>
                <a:lnTo>
                  <a:pt x="837" y="6"/>
                </a:lnTo>
                <a:lnTo>
                  <a:pt x="831" y="6"/>
                </a:lnTo>
                <a:lnTo>
                  <a:pt x="825" y="6"/>
                </a:lnTo>
                <a:lnTo>
                  <a:pt x="819" y="6"/>
                </a:lnTo>
                <a:lnTo>
                  <a:pt x="813" y="6"/>
                </a:lnTo>
                <a:lnTo>
                  <a:pt x="807" y="12"/>
                </a:lnTo>
                <a:lnTo>
                  <a:pt x="801" y="12"/>
                </a:lnTo>
                <a:lnTo>
                  <a:pt x="795" y="12"/>
                </a:lnTo>
                <a:lnTo>
                  <a:pt x="789" y="12"/>
                </a:lnTo>
                <a:lnTo>
                  <a:pt x="783" y="12"/>
                </a:lnTo>
                <a:lnTo>
                  <a:pt x="778" y="12"/>
                </a:lnTo>
                <a:lnTo>
                  <a:pt x="778" y="18"/>
                </a:lnTo>
                <a:lnTo>
                  <a:pt x="772" y="18"/>
                </a:lnTo>
                <a:lnTo>
                  <a:pt x="766" y="18"/>
                </a:lnTo>
                <a:lnTo>
                  <a:pt x="760" y="18"/>
                </a:lnTo>
                <a:lnTo>
                  <a:pt x="754" y="18"/>
                </a:lnTo>
                <a:lnTo>
                  <a:pt x="748" y="24"/>
                </a:lnTo>
                <a:lnTo>
                  <a:pt x="742" y="24"/>
                </a:lnTo>
                <a:lnTo>
                  <a:pt x="736" y="24"/>
                </a:lnTo>
                <a:lnTo>
                  <a:pt x="730" y="30"/>
                </a:lnTo>
                <a:lnTo>
                  <a:pt x="724" y="30"/>
                </a:lnTo>
                <a:lnTo>
                  <a:pt x="718" y="30"/>
                </a:lnTo>
                <a:lnTo>
                  <a:pt x="712" y="30"/>
                </a:lnTo>
                <a:lnTo>
                  <a:pt x="712" y="36"/>
                </a:lnTo>
                <a:lnTo>
                  <a:pt x="706" y="36"/>
                </a:lnTo>
                <a:lnTo>
                  <a:pt x="700" y="36"/>
                </a:lnTo>
                <a:lnTo>
                  <a:pt x="694" y="36"/>
                </a:lnTo>
                <a:lnTo>
                  <a:pt x="694" y="41"/>
                </a:lnTo>
                <a:lnTo>
                  <a:pt x="689" y="41"/>
                </a:lnTo>
                <a:lnTo>
                  <a:pt x="683" y="41"/>
                </a:lnTo>
                <a:lnTo>
                  <a:pt x="677" y="47"/>
                </a:lnTo>
                <a:lnTo>
                  <a:pt x="671" y="47"/>
                </a:lnTo>
                <a:lnTo>
                  <a:pt x="665" y="47"/>
                </a:lnTo>
                <a:lnTo>
                  <a:pt x="665" y="53"/>
                </a:lnTo>
                <a:lnTo>
                  <a:pt x="659" y="53"/>
                </a:lnTo>
                <a:lnTo>
                  <a:pt x="653" y="53"/>
                </a:lnTo>
                <a:lnTo>
                  <a:pt x="653" y="59"/>
                </a:lnTo>
                <a:lnTo>
                  <a:pt x="647" y="59"/>
                </a:lnTo>
                <a:lnTo>
                  <a:pt x="641" y="59"/>
                </a:lnTo>
                <a:lnTo>
                  <a:pt x="635" y="65"/>
                </a:lnTo>
                <a:lnTo>
                  <a:pt x="629" y="65"/>
                </a:lnTo>
                <a:lnTo>
                  <a:pt x="629" y="71"/>
                </a:lnTo>
                <a:lnTo>
                  <a:pt x="623" y="71"/>
                </a:lnTo>
                <a:lnTo>
                  <a:pt x="617" y="71"/>
                </a:lnTo>
                <a:lnTo>
                  <a:pt x="611" y="77"/>
                </a:lnTo>
                <a:lnTo>
                  <a:pt x="606" y="77"/>
                </a:lnTo>
                <a:lnTo>
                  <a:pt x="606" y="83"/>
                </a:lnTo>
                <a:lnTo>
                  <a:pt x="600" y="83"/>
                </a:lnTo>
                <a:lnTo>
                  <a:pt x="594" y="89"/>
                </a:lnTo>
                <a:lnTo>
                  <a:pt x="588" y="89"/>
                </a:lnTo>
                <a:lnTo>
                  <a:pt x="588" y="95"/>
                </a:lnTo>
                <a:lnTo>
                  <a:pt x="582" y="95"/>
                </a:lnTo>
                <a:lnTo>
                  <a:pt x="576" y="95"/>
                </a:lnTo>
                <a:lnTo>
                  <a:pt x="576" y="101"/>
                </a:lnTo>
                <a:lnTo>
                  <a:pt x="570" y="101"/>
                </a:lnTo>
                <a:lnTo>
                  <a:pt x="564" y="107"/>
                </a:lnTo>
                <a:lnTo>
                  <a:pt x="558" y="107"/>
                </a:lnTo>
                <a:lnTo>
                  <a:pt x="558" y="112"/>
                </a:lnTo>
                <a:lnTo>
                  <a:pt x="552" y="112"/>
                </a:lnTo>
                <a:lnTo>
                  <a:pt x="546" y="118"/>
                </a:lnTo>
                <a:lnTo>
                  <a:pt x="540" y="118"/>
                </a:lnTo>
                <a:lnTo>
                  <a:pt x="540" y="124"/>
                </a:lnTo>
                <a:lnTo>
                  <a:pt x="534" y="124"/>
                </a:lnTo>
                <a:lnTo>
                  <a:pt x="528" y="130"/>
                </a:lnTo>
                <a:lnTo>
                  <a:pt x="522" y="130"/>
                </a:lnTo>
                <a:lnTo>
                  <a:pt x="522" y="136"/>
                </a:lnTo>
                <a:lnTo>
                  <a:pt x="517" y="136"/>
                </a:lnTo>
                <a:lnTo>
                  <a:pt x="517" y="142"/>
                </a:lnTo>
                <a:lnTo>
                  <a:pt x="511" y="142"/>
                </a:lnTo>
                <a:lnTo>
                  <a:pt x="505" y="148"/>
                </a:lnTo>
                <a:lnTo>
                  <a:pt x="499" y="148"/>
                </a:lnTo>
                <a:lnTo>
                  <a:pt x="499" y="154"/>
                </a:lnTo>
                <a:lnTo>
                  <a:pt x="493" y="154"/>
                </a:lnTo>
                <a:lnTo>
                  <a:pt x="493" y="160"/>
                </a:lnTo>
                <a:lnTo>
                  <a:pt x="487" y="160"/>
                </a:lnTo>
                <a:lnTo>
                  <a:pt x="487" y="166"/>
                </a:lnTo>
                <a:lnTo>
                  <a:pt x="481" y="166"/>
                </a:lnTo>
                <a:lnTo>
                  <a:pt x="481" y="172"/>
                </a:lnTo>
                <a:lnTo>
                  <a:pt x="475" y="172"/>
                </a:lnTo>
                <a:lnTo>
                  <a:pt x="469" y="177"/>
                </a:lnTo>
                <a:lnTo>
                  <a:pt x="463" y="177"/>
                </a:lnTo>
                <a:lnTo>
                  <a:pt x="463" y="183"/>
                </a:lnTo>
                <a:lnTo>
                  <a:pt x="457" y="183"/>
                </a:lnTo>
                <a:lnTo>
                  <a:pt x="457" y="189"/>
                </a:lnTo>
                <a:lnTo>
                  <a:pt x="451" y="189"/>
                </a:lnTo>
                <a:lnTo>
                  <a:pt x="451" y="195"/>
                </a:lnTo>
                <a:lnTo>
                  <a:pt x="445" y="195"/>
                </a:lnTo>
                <a:lnTo>
                  <a:pt x="445" y="201"/>
                </a:lnTo>
                <a:lnTo>
                  <a:pt x="439" y="201"/>
                </a:lnTo>
                <a:lnTo>
                  <a:pt x="439" y="207"/>
                </a:lnTo>
                <a:lnTo>
                  <a:pt x="433" y="207"/>
                </a:lnTo>
                <a:lnTo>
                  <a:pt x="433" y="213"/>
                </a:lnTo>
                <a:lnTo>
                  <a:pt x="428" y="213"/>
                </a:lnTo>
                <a:lnTo>
                  <a:pt x="428" y="219"/>
                </a:lnTo>
                <a:lnTo>
                  <a:pt x="422" y="219"/>
                </a:lnTo>
                <a:lnTo>
                  <a:pt x="422" y="225"/>
                </a:lnTo>
                <a:lnTo>
                  <a:pt x="416" y="225"/>
                </a:lnTo>
                <a:lnTo>
                  <a:pt x="416" y="231"/>
                </a:lnTo>
                <a:lnTo>
                  <a:pt x="410" y="231"/>
                </a:lnTo>
                <a:lnTo>
                  <a:pt x="404" y="237"/>
                </a:lnTo>
                <a:lnTo>
                  <a:pt x="398" y="243"/>
                </a:lnTo>
                <a:lnTo>
                  <a:pt x="392" y="248"/>
                </a:lnTo>
                <a:lnTo>
                  <a:pt x="386" y="254"/>
                </a:lnTo>
                <a:lnTo>
                  <a:pt x="380" y="260"/>
                </a:lnTo>
                <a:lnTo>
                  <a:pt x="279" y="373"/>
                </a:lnTo>
                <a:lnTo>
                  <a:pt x="220" y="444"/>
                </a:lnTo>
                <a:lnTo>
                  <a:pt x="178" y="485"/>
                </a:lnTo>
                <a:lnTo>
                  <a:pt x="161" y="503"/>
                </a:lnTo>
                <a:lnTo>
                  <a:pt x="137" y="526"/>
                </a:lnTo>
                <a:lnTo>
                  <a:pt x="95" y="568"/>
                </a:lnTo>
                <a:lnTo>
                  <a:pt x="24" y="615"/>
                </a:lnTo>
                <a:lnTo>
                  <a:pt x="0" y="621"/>
                </a:lnTo>
              </a:path>
            </a:pathLst>
          </a:custGeom>
          <a:noFill/>
          <a:ln w="7938"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546" name="Freeform 114"/>
          <p:cNvSpPr>
            <a:spLocks/>
          </p:cNvSpPr>
          <p:nvPr/>
        </p:nvSpPr>
        <p:spPr bwMode="auto">
          <a:xfrm>
            <a:off x="3454400" y="5219700"/>
            <a:ext cx="3767138" cy="920750"/>
          </a:xfrm>
          <a:custGeom>
            <a:avLst/>
            <a:gdLst>
              <a:gd name="T0" fmla="*/ 2147483647 w 2373"/>
              <a:gd name="T1" fmla="*/ 2147483647 h 580"/>
              <a:gd name="T2" fmla="*/ 2147483647 w 2373"/>
              <a:gd name="T3" fmla="*/ 2147483647 h 580"/>
              <a:gd name="T4" fmla="*/ 2147483647 w 2373"/>
              <a:gd name="T5" fmla="*/ 2147483647 h 580"/>
              <a:gd name="T6" fmla="*/ 2147483647 w 2373"/>
              <a:gd name="T7" fmla="*/ 2147483647 h 580"/>
              <a:gd name="T8" fmla="*/ 2147483647 w 2373"/>
              <a:gd name="T9" fmla="*/ 2147483647 h 580"/>
              <a:gd name="T10" fmla="*/ 2147483647 w 2373"/>
              <a:gd name="T11" fmla="*/ 2147483647 h 580"/>
              <a:gd name="T12" fmla="*/ 2147483647 w 2373"/>
              <a:gd name="T13" fmla="*/ 2147483647 h 580"/>
              <a:gd name="T14" fmla="*/ 2147483647 w 2373"/>
              <a:gd name="T15" fmla="*/ 2147483647 h 580"/>
              <a:gd name="T16" fmla="*/ 2147483647 w 2373"/>
              <a:gd name="T17" fmla="*/ 2147483647 h 580"/>
              <a:gd name="T18" fmla="*/ 2147483647 w 2373"/>
              <a:gd name="T19" fmla="*/ 2147483647 h 580"/>
              <a:gd name="T20" fmla="*/ 2147483647 w 2373"/>
              <a:gd name="T21" fmla="*/ 2147483647 h 580"/>
              <a:gd name="T22" fmla="*/ 2147483647 w 2373"/>
              <a:gd name="T23" fmla="*/ 2147483647 h 580"/>
              <a:gd name="T24" fmla="*/ 2147483647 w 2373"/>
              <a:gd name="T25" fmla="*/ 2147483647 h 580"/>
              <a:gd name="T26" fmla="*/ 2147483647 w 2373"/>
              <a:gd name="T27" fmla="*/ 2147483647 h 580"/>
              <a:gd name="T28" fmla="*/ 2147483647 w 2373"/>
              <a:gd name="T29" fmla="*/ 2147483647 h 580"/>
              <a:gd name="T30" fmla="*/ 2147483647 w 2373"/>
              <a:gd name="T31" fmla="*/ 2147483647 h 580"/>
              <a:gd name="T32" fmla="*/ 2147483647 w 2373"/>
              <a:gd name="T33" fmla="*/ 2147483647 h 580"/>
              <a:gd name="T34" fmla="*/ 2147483647 w 2373"/>
              <a:gd name="T35" fmla="*/ 2147483647 h 580"/>
              <a:gd name="T36" fmla="*/ 2147483647 w 2373"/>
              <a:gd name="T37" fmla="*/ 2147483647 h 580"/>
              <a:gd name="T38" fmla="*/ 2147483647 w 2373"/>
              <a:gd name="T39" fmla="*/ 2147483647 h 580"/>
              <a:gd name="T40" fmla="*/ 2147483647 w 2373"/>
              <a:gd name="T41" fmla="*/ 2147483647 h 580"/>
              <a:gd name="T42" fmla="*/ 2147483647 w 2373"/>
              <a:gd name="T43" fmla="*/ 2147483647 h 580"/>
              <a:gd name="T44" fmla="*/ 2147483647 w 2373"/>
              <a:gd name="T45" fmla="*/ 2147483647 h 580"/>
              <a:gd name="T46" fmla="*/ 2147483647 w 2373"/>
              <a:gd name="T47" fmla="*/ 2147483647 h 580"/>
              <a:gd name="T48" fmla="*/ 2147483647 w 2373"/>
              <a:gd name="T49" fmla="*/ 2147483647 h 580"/>
              <a:gd name="T50" fmla="*/ 2147483647 w 2373"/>
              <a:gd name="T51" fmla="*/ 0 h 580"/>
              <a:gd name="T52" fmla="*/ 2147483647 w 2373"/>
              <a:gd name="T53" fmla="*/ 0 h 580"/>
              <a:gd name="T54" fmla="*/ 2147483647 w 2373"/>
              <a:gd name="T55" fmla="*/ 0 h 580"/>
              <a:gd name="T56" fmla="*/ 2147483647 w 2373"/>
              <a:gd name="T57" fmla="*/ 0 h 580"/>
              <a:gd name="T58" fmla="*/ 2147483647 w 2373"/>
              <a:gd name="T59" fmla="*/ 0 h 580"/>
              <a:gd name="T60" fmla="*/ 2147483647 w 2373"/>
              <a:gd name="T61" fmla="*/ 2147483647 h 580"/>
              <a:gd name="T62" fmla="*/ 2147483647 w 2373"/>
              <a:gd name="T63" fmla="*/ 2147483647 h 580"/>
              <a:gd name="T64" fmla="*/ 2147483647 w 2373"/>
              <a:gd name="T65" fmla="*/ 2147483647 h 580"/>
              <a:gd name="T66" fmla="*/ 2147483647 w 2373"/>
              <a:gd name="T67" fmla="*/ 2147483647 h 580"/>
              <a:gd name="T68" fmla="*/ 2147483647 w 2373"/>
              <a:gd name="T69" fmla="*/ 2147483647 h 580"/>
              <a:gd name="T70" fmla="*/ 2147483647 w 2373"/>
              <a:gd name="T71" fmla="*/ 2147483647 h 580"/>
              <a:gd name="T72" fmla="*/ 2147483647 w 2373"/>
              <a:gd name="T73" fmla="*/ 2147483647 h 580"/>
              <a:gd name="T74" fmla="*/ 2147483647 w 2373"/>
              <a:gd name="T75" fmla="*/ 2147483647 h 580"/>
              <a:gd name="T76" fmla="*/ 2147483647 w 2373"/>
              <a:gd name="T77" fmla="*/ 2147483647 h 580"/>
              <a:gd name="T78" fmla="*/ 2147483647 w 2373"/>
              <a:gd name="T79" fmla="*/ 2147483647 h 580"/>
              <a:gd name="T80" fmla="*/ 2147483647 w 2373"/>
              <a:gd name="T81" fmla="*/ 2147483647 h 580"/>
              <a:gd name="T82" fmla="*/ 2147483647 w 2373"/>
              <a:gd name="T83" fmla="*/ 2147483647 h 580"/>
              <a:gd name="T84" fmla="*/ 2147483647 w 2373"/>
              <a:gd name="T85" fmla="*/ 2147483647 h 580"/>
              <a:gd name="T86" fmla="*/ 2147483647 w 2373"/>
              <a:gd name="T87" fmla="*/ 2147483647 h 580"/>
              <a:gd name="T88" fmla="*/ 2147483647 w 2373"/>
              <a:gd name="T89" fmla="*/ 2147483647 h 580"/>
              <a:gd name="T90" fmla="*/ 2147483647 w 2373"/>
              <a:gd name="T91" fmla="*/ 2147483647 h 580"/>
              <a:gd name="T92" fmla="*/ 2147483647 w 2373"/>
              <a:gd name="T93" fmla="*/ 2147483647 h 580"/>
              <a:gd name="T94" fmla="*/ 2147483647 w 2373"/>
              <a:gd name="T95" fmla="*/ 2147483647 h 580"/>
              <a:gd name="T96" fmla="*/ 2147483647 w 2373"/>
              <a:gd name="T97" fmla="*/ 2147483647 h 580"/>
              <a:gd name="T98" fmla="*/ 2147483647 w 2373"/>
              <a:gd name="T99" fmla="*/ 2147483647 h 580"/>
              <a:gd name="T100" fmla="*/ 2147483647 w 2373"/>
              <a:gd name="T101" fmla="*/ 2147483647 h 580"/>
              <a:gd name="T102" fmla="*/ 2147483647 w 2373"/>
              <a:gd name="T103" fmla="*/ 2147483647 h 580"/>
              <a:gd name="T104" fmla="*/ 2147483647 w 2373"/>
              <a:gd name="T105" fmla="*/ 2147483647 h 580"/>
              <a:gd name="T106" fmla="*/ 2147483647 w 2373"/>
              <a:gd name="T107" fmla="*/ 2147483647 h 580"/>
              <a:gd name="T108" fmla="*/ 2147483647 w 2373"/>
              <a:gd name="T109" fmla="*/ 2147483647 h 580"/>
              <a:gd name="T110" fmla="*/ 2147483647 w 2373"/>
              <a:gd name="T111" fmla="*/ 2147483647 h 58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2373"/>
              <a:gd name="T169" fmla="*/ 0 h 580"/>
              <a:gd name="T170" fmla="*/ 2373 w 2373"/>
              <a:gd name="T171" fmla="*/ 580 h 58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2373" h="580">
                <a:moveTo>
                  <a:pt x="2373" y="438"/>
                </a:moveTo>
                <a:lnTo>
                  <a:pt x="2338" y="432"/>
                </a:lnTo>
                <a:lnTo>
                  <a:pt x="2302" y="420"/>
                </a:lnTo>
                <a:lnTo>
                  <a:pt x="2272" y="414"/>
                </a:lnTo>
                <a:lnTo>
                  <a:pt x="2237" y="408"/>
                </a:lnTo>
                <a:lnTo>
                  <a:pt x="2207" y="402"/>
                </a:lnTo>
                <a:lnTo>
                  <a:pt x="2178" y="391"/>
                </a:lnTo>
                <a:lnTo>
                  <a:pt x="2148" y="385"/>
                </a:lnTo>
                <a:lnTo>
                  <a:pt x="2118" y="379"/>
                </a:lnTo>
                <a:lnTo>
                  <a:pt x="2089" y="367"/>
                </a:lnTo>
                <a:lnTo>
                  <a:pt x="2065" y="361"/>
                </a:lnTo>
                <a:lnTo>
                  <a:pt x="2035" y="355"/>
                </a:lnTo>
                <a:lnTo>
                  <a:pt x="2011" y="349"/>
                </a:lnTo>
                <a:lnTo>
                  <a:pt x="1982" y="337"/>
                </a:lnTo>
                <a:lnTo>
                  <a:pt x="1958" y="332"/>
                </a:lnTo>
                <a:lnTo>
                  <a:pt x="1934" y="326"/>
                </a:lnTo>
                <a:lnTo>
                  <a:pt x="1911" y="320"/>
                </a:lnTo>
                <a:lnTo>
                  <a:pt x="1887" y="308"/>
                </a:lnTo>
                <a:lnTo>
                  <a:pt x="1863" y="302"/>
                </a:lnTo>
                <a:lnTo>
                  <a:pt x="1845" y="296"/>
                </a:lnTo>
                <a:lnTo>
                  <a:pt x="1822" y="290"/>
                </a:lnTo>
                <a:lnTo>
                  <a:pt x="1804" y="278"/>
                </a:lnTo>
                <a:lnTo>
                  <a:pt x="1780" y="272"/>
                </a:lnTo>
                <a:lnTo>
                  <a:pt x="1762" y="266"/>
                </a:lnTo>
                <a:lnTo>
                  <a:pt x="1739" y="261"/>
                </a:lnTo>
                <a:lnTo>
                  <a:pt x="1721" y="255"/>
                </a:lnTo>
                <a:lnTo>
                  <a:pt x="1703" y="249"/>
                </a:lnTo>
                <a:lnTo>
                  <a:pt x="1685" y="237"/>
                </a:lnTo>
                <a:lnTo>
                  <a:pt x="1667" y="231"/>
                </a:lnTo>
                <a:lnTo>
                  <a:pt x="1650" y="225"/>
                </a:lnTo>
                <a:lnTo>
                  <a:pt x="1632" y="219"/>
                </a:lnTo>
                <a:lnTo>
                  <a:pt x="1614" y="213"/>
                </a:lnTo>
                <a:lnTo>
                  <a:pt x="1596" y="207"/>
                </a:lnTo>
                <a:lnTo>
                  <a:pt x="1584" y="201"/>
                </a:lnTo>
                <a:lnTo>
                  <a:pt x="1567" y="196"/>
                </a:lnTo>
                <a:lnTo>
                  <a:pt x="1549" y="190"/>
                </a:lnTo>
                <a:lnTo>
                  <a:pt x="1537" y="184"/>
                </a:lnTo>
                <a:lnTo>
                  <a:pt x="1519" y="178"/>
                </a:lnTo>
                <a:lnTo>
                  <a:pt x="1507" y="172"/>
                </a:lnTo>
                <a:lnTo>
                  <a:pt x="1489" y="166"/>
                </a:lnTo>
                <a:lnTo>
                  <a:pt x="1478" y="160"/>
                </a:lnTo>
                <a:lnTo>
                  <a:pt x="1466" y="154"/>
                </a:lnTo>
                <a:lnTo>
                  <a:pt x="1448" y="148"/>
                </a:lnTo>
                <a:lnTo>
                  <a:pt x="1436" y="148"/>
                </a:lnTo>
                <a:lnTo>
                  <a:pt x="1424" y="142"/>
                </a:lnTo>
                <a:lnTo>
                  <a:pt x="1412" y="136"/>
                </a:lnTo>
                <a:lnTo>
                  <a:pt x="1400" y="130"/>
                </a:lnTo>
                <a:lnTo>
                  <a:pt x="1383" y="125"/>
                </a:lnTo>
                <a:lnTo>
                  <a:pt x="1371" y="125"/>
                </a:lnTo>
                <a:lnTo>
                  <a:pt x="1359" y="119"/>
                </a:lnTo>
                <a:lnTo>
                  <a:pt x="1347" y="113"/>
                </a:lnTo>
                <a:lnTo>
                  <a:pt x="1335" y="107"/>
                </a:lnTo>
                <a:lnTo>
                  <a:pt x="1323" y="107"/>
                </a:lnTo>
                <a:lnTo>
                  <a:pt x="1317" y="101"/>
                </a:lnTo>
                <a:lnTo>
                  <a:pt x="1306" y="95"/>
                </a:lnTo>
                <a:lnTo>
                  <a:pt x="1294" y="95"/>
                </a:lnTo>
                <a:lnTo>
                  <a:pt x="1282" y="89"/>
                </a:lnTo>
                <a:lnTo>
                  <a:pt x="1270" y="83"/>
                </a:lnTo>
                <a:lnTo>
                  <a:pt x="1264" y="83"/>
                </a:lnTo>
                <a:lnTo>
                  <a:pt x="1252" y="77"/>
                </a:lnTo>
                <a:lnTo>
                  <a:pt x="1240" y="77"/>
                </a:lnTo>
                <a:lnTo>
                  <a:pt x="1228" y="71"/>
                </a:lnTo>
                <a:lnTo>
                  <a:pt x="1222" y="71"/>
                </a:lnTo>
                <a:lnTo>
                  <a:pt x="1211" y="65"/>
                </a:lnTo>
                <a:lnTo>
                  <a:pt x="1205" y="60"/>
                </a:lnTo>
                <a:lnTo>
                  <a:pt x="1193" y="60"/>
                </a:lnTo>
                <a:lnTo>
                  <a:pt x="1187" y="60"/>
                </a:lnTo>
                <a:lnTo>
                  <a:pt x="1175" y="54"/>
                </a:lnTo>
                <a:lnTo>
                  <a:pt x="1163" y="54"/>
                </a:lnTo>
                <a:lnTo>
                  <a:pt x="1157" y="48"/>
                </a:lnTo>
                <a:lnTo>
                  <a:pt x="1151" y="48"/>
                </a:lnTo>
                <a:lnTo>
                  <a:pt x="1139" y="42"/>
                </a:lnTo>
                <a:lnTo>
                  <a:pt x="1133" y="42"/>
                </a:lnTo>
                <a:lnTo>
                  <a:pt x="1122" y="42"/>
                </a:lnTo>
                <a:lnTo>
                  <a:pt x="1116" y="36"/>
                </a:lnTo>
                <a:lnTo>
                  <a:pt x="1110" y="36"/>
                </a:lnTo>
                <a:lnTo>
                  <a:pt x="1098" y="36"/>
                </a:lnTo>
                <a:lnTo>
                  <a:pt x="1092" y="30"/>
                </a:lnTo>
                <a:lnTo>
                  <a:pt x="1086" y="30"/>
                </a:lnTo>
                <a:lnTo>
                  <a:pt x="1074" y="30"/>
                </a:lnTo>
                <a:lnTo>
                  <a:pt x="1068" y="24"/>
                </a:lnTo>
                <a:lnTo>
                  <a:pt x="1062" y="24"/>
                </a:lnTo>
                <a:lnTo>
                  <a:pt x="1056" y="24"/>
                </a:lnTo>
                <a:lnTo>
                  <a:pt x="1045" y="18"/>
                </a:lnTo>
                <a:lnTo>
                  <a:pt x="1039" y="18"/>
                </a:lnTo>
                <a:lnTo>
                  <a:pt x="1033" y="18"/>
                </a:lnTo>
                <a:lnTo>
                  <a:pt x="1027" y="18"/>
                </a:lnTo>
                <a:lnTo>
                  <a:pt x="1021" y="18"/>
                </a:lnTo>
                <a:lnTo>
                  <a:pt x="1015" y="12"/>
                </a:lnTo>
                <a:lnTo>
                  <a:pt x="1009" y="12"/>
                </a:lnTo>
                <a:lnTo>
                  <a:pt x="997" y="12"/>
                </a:lnTo>
                <a:lnTo>
                  <a:pt x="991" y="12"/>
                </a:lnTo>
                <a:lnTo>
                  <a:pt x="985" y="12"/>
                </a:lnTo>
                <a:lnTo>
                  <a:pt x="979" y="6"/>
                </a:lnTo>
                <a:lnTo>
                  <a:pt x="973" y="6"/>
                </a:lnTo>
                <a:lnTo>
                  <a:pt x="967" y="6"/>
                </a:lnTo>
                <a:lnTo>
                  <a:pt x="961" y="6"/>
                </a:lnTo>
                <a:lnTo>
                  <a:pt x="956" y="6"/>
                </a:lnTo>
                <a:lnTo>
                  <a:pt x="950" y="6"/>
                </a:lnTo>
                <a:lnTo>
                  <a:pt x="944" y="6"/>
                </a:lnTo>
                <a:lnTo>
                  <a:pt x="938" y="6"/>
                </a:lnTo>
                <a:lnTo>
                  <a:pt x="932" y="6"/>
                </a:lnTo>
                <a:lnTo>
                  <a:pt x="926" y="0"/>
                </a:lnTo>
                <a:lnTo>
                  <a:pt x="920" y="0"/>
                </a:lnTo>
                <a:lnTo>
                  <a:pt x="914" y="0"/>
                </a:lnTo>
                <a:lnTo>
                  <a:pt x="908" y="0"/>
                </a:lnTo>
                <a:lnTo>
                  <a:pt x="902" y="0"/>
                </a:lnTo>
                <a:lnTo>
                  <a:pt x="896" y="0"/>
                </a:lnTo>
                <a:lnTo>
                  <a:pt x="890" y="0"/>
                </a:lnTo>
                <a:lnTo>
                  <a:pt x="884" y="0"/>
                </a:lnTo>
                <a:lnTo>
                  <a:pt x="878" y="0"/>
                </a:lnTo>
                <a:lnTo>
                  <a:pt x="872" y="0"/>
                </a:lnTo>
                <a:lnTo>
                  <a:pt x="867" y="0"/>
                </a:lnTo>
                <a:lnTo>
                  <a:pt x="861" y="0"/>
                </a:lnTo>
                <a:lnTo>
                  <a:pt x="855" y="0"/>
                </a:lnTo>
                <a:lnTo>
                  <a:pt x="849" y="0"/>
                </a:lnTo>
                <a:lnTo>
                  <a:pt x="843" y="0"/>
                </a:lnTo>
                <a:lnTo>
                  <a:pt x="837" y="0"/>
                </a:lnTo>
                <a:lnTo>
                  <a:pt x="831" y="0"/>
                </a:lnTo>
                <a:lnTo>
                  <a:pt x="825" y="0"/>
                </a:lnTo>
                <a:lnTo>
                  <a:pt x="819" y="0"/>
                </a:lnTo>
                <a:lnTo>
                  <a:pt x="813" y="0"/>
                </a:lnTo>
                <a:lnTo>
                  <a:pt x="807" y="6"/>
                </a:lnTo>
                <a:lnTo>
                  <a:pt x="801" y="6"/>
                </a:lnTo>
                <a:lnTo>
                  <a:pt x="795" y="6"/>
                </a:lnTo>
                <a:lnTo>
                  <a:pt x="789" y="6"/>
                </a:lnTo>
                <a:lnTo>
                  <a:pt x="783" y="6"/>
                </a:lnTo>
                <a:lnTo>
                  <a:pt x="778" y="6"/>
                </a:lnTo>
                <a:lnTo>
                  <a:pt x="772" y="6"/>
                </a:lnTo>
                <a:lnTo>
                  <a:pt x="766" y="6"/>
                </a:lnTo>
                <a:lnTo>
                  <a:pt x="766" y="12"/>
                </a:lnTo>
                <a:lnTo>
                  <a:pt x="760" y="12"/>
                </a:lnTo>
                <a:lnTo>
                  <a:pt x="754" y="12"/>
                </a:lnTo>
                <a:lnTo>
                  <a:pt x="748" y="12"/>
                </a:lnTo>
                <a:lnTo>
                  <a:pt x="742" y="12"/>
                </a:lnTo>
                <a:lnTo>
                  <a:pt x="736" y="12"/>
                </a:lnTo>
                <a:lnTo>
                  <a:pt x="736" y="18"/>
                </a:lnTo>
                <a:lnTo>
                  <a:pt x="730" y="18"/>
                </a:lnTo>
                <a:lnTo>
                  <a:pt x="724" y="18"/>
                </a:lnTo>
                <a:lnTo>
                  <a:pt x="718" y="18"/>
                </a:lnTo>
                <a:lnTo>
                  <a:pt x="712" y="18"/>
                </a:lnTo>
                <a:lnTo>
                  <a:pt x="712" y="24"/>
                </a:lnTo>
                <a:lnTo>
                  <a:pt x="706" y="24"/>
                </a:lnTo>
                <a:lnTo>
                  <a:pt x="700" y="24"/>
                </a:lnTo>
                <a:lnTo>
                  <a:pt x="694" y="24"/>
                </a:lnTo>
                <a:lnTo>
                  <a:pt x="689" y="30"/>
                </a:lnTo>
                <a:lnTo>
                  <a:pt x="683" y="30"/>
                </a:lnTo>
                <a:lnTo>
                  <a:pt x="677" y="30"/>
                </a:lnTo>
                <a:lnTo>
                  <a:pt x="671" y="36"/>
                </a:lnTo>
                <a:lnTo>
                  <a:pt x="665" y="36"/>
                </a:lnTo>
                <a:lnTo>
                  <a:pt x="659" y="36"/>
                </a:lnTo>
                <a:lnTo>
                  <a:pt x="653" y="42"/>
                </a:lnTo>
                <a:lnTo>
                  <a:pt x="647" y="42"/>
                </a:lnTo>
                <a:lnTo>
                  <a:pt x="641" y="42"/>
                </a:lnTo>
                <a:lnTo>
                  <a:pt x="641" y="48"/>
                </a:lnTo>
                <a:lnTo>
                  <a:pt x="635" y="48"/>
                </a:lnTo>
                <a:lnTo>
                  <a:pt x="629" y="48"/>
                </a:lnTo>
                <a:lnTo>
                  <a:pt x="629" y="54"/>
                </a:lnTo>
                <a:lnTo>
                  <a:pt x="623" y="54"/>
                </a:lnTo>
                <a:lnTo>
                  <a:pt x="617" y="54"/>
                </a:lnTo>
                <a:lnTo>
                  <a:pt x="611" y="60"/>
                </a:lnTo>
                <a:lnTo>
                  <a:pt x="606" y="60"/>
                </a:lnTo>
                <a:lnTo>
                  <a:pt x="600" y="65"/>
                </a:lnTo>
                <a:lnTo>
                  <a:pt x="594" y="65"/>
                </a:lnTo>
                <a:lnTo>
                  <a:pt x="588" y="71"/>
                </a:lnTo>
                <a:lnTo>
                  <a:pt x="582" y="71"/>
                </a:lnTo>
                <a:lnTo>
                  <a:pt x="576" y="77"/>
                </a:lnTo>
                <a:lnTo>
                  <a:pt x="570" y="77"/>
                </a:lnTo>
                <a:lnTo>
                  <a:pt x="570" y="83"/>
                </a:lnTo>
                <a:lnTo>
                  <a:pt x="564" y="83"/>
                </a:lnTo>
                <a:lnTo>
                  <a:pt x="558" y="83"/>
                </a:lnTo>
                <a:lnTo>
                  <a:pt x="558" y="89"/>
                </a:lnTo>
                <a:lnTo>
                  <a:pt x="552" y="89"/>
                </a:lnTo>
                <a:lnTo>
                  <a:pt x="546" y="95"/>
                </a:lnTo>
                <a:lnTo>
                  <a:pt x="540" y="95"/>
                </a:lnTo>
                <a:lnTo>
                  <a:pt x="540" y="101"/>
                </a:lnTo>
                <a:lnTo>
                  <a:pt x="534" y="101"/>
                </a:lnTo>
                <a:lnTo>
                  <a:pt x="528" y="101"/>
                </a:lnTo>
                <a:lnTo>
                  <a:pt x="528" y="107"/>
                </a:lnTo>
                <a:lnTo>
                  <a:pt x="522" y="107"/>
                </a:lnTo>
                <a:lnTo>
                  <a:pt x="517" y="113"/>
                </a:lnTo>
                <a:lnTo>
                  <a:pt x="511" y="119"/>
                </a:lnTo>
                <a:lnTo>
                  <a:pt x="505" y="119"/>
                </a:lnTo>
                <a:lnTo>
                  <a:pt x="505" y="125"/>
                </a:lnTo>
                <a:lnTo>
                  <a:pt x="499" y="125"/>
                </a:lnTo>
                <a:lnTo>
                  <a:pt x="493" y="130"/>
                </a:lnTo>
                <a:lnTo>
                  <a:pt x="487" y="130"/>
                </a:lnTo>
                <a:lnTo>
                  <a:pt x="487" y="136"/>
                </a:lnTo>
                <a:lnTo>
                  <a:pt x="481" y="136"/>
                </a:lnTo>
                <a:lnTo>
                  <a:pt x="481" y="142"/>
                </a:lnTo>
                <a:lnTo>
                  <a:pt x="475" y="142"/>
                </a:lnTo>
                <a:lnTo>
                  <a:pt x="469" y="148"/>
                </a:lnTo>
                <a:lnTo>
                  <a:pt x="463" y="148"/>
                </a:lnTo>
                <a:lnTo>
                  <a:pt x="463" y="154"/>
                </a:lnTo>
                <a:lnTo>
                  <a:pt x="457" y="154"/>
                </a:lnTo>
                <a:lnTo>
                  <a:pt x="457" y="160"/>
                </a:lnTo>
                <a:lnTo>
                  <a:pt x="451" y="160"/>
                </a:lnTo>
                <a:lnTo>
                  <a:pt x="451" y="166"/>
                </a:lnTo>
                <a:lnTo>
                  <a:pt x="445" y="166"/>
                </a:lnTo>
                <a:lnTo>
                  <a:pt x="439" y="172"/>
                </a:lnTo>
                <a:lnTo>
                  <a:pt x="433" y="178"/>
                </a:lnTo>
                <a:lnTo>
                  <a:pt x="428" y="178"/>
                </a:lnTo>
                <a:lnTo>
                  <a:pt x="428" y="184"/>
                </a:lnTo>
                <a:lnTo>
                  <a:pt x="422" y="184"/>
                </a:lnTo>
                <a:lnTo>
                  <a:pt x="422" y="190"/>
                </a:lnTo>
                <a:lnTo>
                  <a:pt x="416" y="190"/>
                </a:lnTo>
                <a:lnTo>
                  <a:pt x="416" y="196"/>
                </a:lnTo>
                <a:lnTo>
                  <a:pt x="410" y="196"/>
                </a:lnTo>
                <a:lnTo>
                  <a:pt x="410" y="201"/>
                </a:lnTo>
                <a:lnTo>
                  <a:pt x="404" y="201"/>
                </a:lnTo>
                <a:lnTo>
                  <a:pt x="404" y="207"/>
                </a:lnTo>
                <a:lnTo>
                  <a:pt x="398" y="207"/>
                </a:lnTo>
                <a:lnTo>
                  <a:pt x="398" y="213"/>
                </a:lnTo>
                <a:lnTo>
                  <a:pt x="392" y="213"/>
                </a:lnTo>
                <a:lnTo>
                  <a:pt x="392" y="219"/>
                </a:lnTo>
                <a:lnTo>
                  <a:pt x="386" y="219"/>
                </a:lnTo>
                <a:lnTo>
                  <a:pt x="380" y="225"/>
                </a:lnTo>
                <a:lnTo>
                  <a:pt x="279" y="332"/>
                </a:lnTo>
                <a:lnTo>
                  <a:pt x="220" y="397"/>
                </a:lnTo>
                <a:lnTo>
                  <a:pt x="178" y="444"/>
                </a:lnTo>
                <a:lnTo>
                  <a:pt x="161" y="456"/>
                </a:lnTo>
                <a:lnTo>
                  <a:pt x="137" y="485"/>
                </a:lnTo>
                <a:lnTo>
                  <a:pt x="95" y="521"/>
                </a:lnTo>
                <a:lnTo>
                  <a:pt x="24" y="568"/>
                </a:lnTo>
                <a:lnTo>
                  <a:pt x="0" y="580"/>
                </a:lnTo>
              </a:path>
            </a:pathLst>
          </a:custGeom>
          <a:noFill/>
          <a:ln w="7938"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547" name="Freeform 115"/>
          <p:cNvSpPr>
            <a:spLocks/>
          </p:cNvSpPr>
          <p:nvPr/>
        </p:nvSpPr>
        <p:spPr bwMode="auto">
          <a:xfrm>
            <a:off x="3454400" y="5286375"/>
            <a:ext cx="3767138" cy="854075"/>
          </a:xfrm>
          <a:custGeom>
            <a:avLst/>
            <a:gdLst>
              <a:gd name="T0" fmla="*/ 2147483647 w 2373"/>
              <a:gd name="T1" fmla="*/ 2147483647 h 538"/>
              <a:gd name="T2" fmla="*/ 2147483647 w 2373"/>
              <a:gd name="T3" fmla="*/ 2147483647 h 538"/>
              <a:gd name="T4" fmla="*/ 2147483647 w 2373"/>
              <a:gd name="T5" fmla="*/ 2147483647 h 538"/>
              <a:gd name="T6" fmla="*/ 2147483647 w 2373"/>
              <a:gd name="T7" fmla="*/ 2147483647 h 538"/>
              <a:gd name="T8" fmla="*/ 2147483647 w 2373"/>
              <a:gd name="T9" fmla="*/ 2147483647 h 538"/>
              <a:gd name="T10" fmla="*/ 2147483647 w 2373"/>
              <a:gd name="T11" fmla="*/ 2147483647 h 538"/>
              <a:gd name="T12" fmla="*/ 2147483647 w 2373"/>
              <a:gd name="T13" fmla="*/ 2147483647 h 538"/>
              <a:gd name="T14" fmla="*/ 2147483647 w 2373"/>
              <a:gd name="T15" fmla="*/ 2147483647 h 538"/>
              <a:gd name="T16" fmla="*/ 2147483647 w 2373"/>
              <a:gd name="T17" fmla="*/ 2147483647 h 538"/>
              <a:gd name="T18" fmla="*/ 2147483647 w 2373"/>
              <a:gd name="T19" fmla="*/ 2147483647 h 538"/>
              <a:gd name="T20" fmla="*/ 2147483647 w 2373"/>
              <a:gd name="T21" fmla="*/ 2147483647 h 538"/>
              <a:gd name="T22" fmla="*/ 2147483647 w 2373"/>
              <a:gd name="T23" fmla="*/ 2147483647 h 538"/>
              <a:gd name="T24" fmla="*/ 2147483647 w 2373"/>
              <a:gd name="T25" fmla="*/ 2147483647 h 538"/>
              <a:gd name="T26" fmla="*/ 2147483647 w 2373"/>
              <a:gd name="T27" fmla="*/ 2147483647 h 538"/>
              <a:gd name="T28" fmla="*/ 2147483647 w 2373"/>
              <a:gd name="T29" fmla="*/ 2147483647 h 538"/>
              <a:gd name="T30" fmla="*/ 2147483647 w 2373"/>
              <a:gd name="T31" fmla="*/ 2147483647 h 538"/>
              <a:gd name="T32" fmla="*/ 2147483647 w 2373"/>
              <a:gd name="T33" fmla="*/ 2147483647 h 538"/>
              <a:gd name="T34" fmla="*/ 2147483647 w 2373"/>
              <a:gd name="T35" fmla="*/ 2147483647 h 538"/>
              <a:gd name="T36" fmla="*/ 2147483647 w 2373"/>
              <a:gd name="T37" fmla="*/ 2147483647 h 538"/>
              <a:gd name="T38" fmla="*/ 2147483647 w 2373"/>
              <a:gd name="T39" fmla="*/ 2147483647 h 538"/>
              <a:gd name="T40" fmla="*/ 2147483647 w 2373"/>
              <a:gd name="T41" fmla="*/ 2147483647 h 538"/>
              <a:gd name="T42" fmla="*/ 2147483647 w 2373"/>
              <a:gd name="T43" fmla="*/ 2147483647 h 538"/>
              <a:gd name="T44" fmla="*/ 2147483647 w 2373"/>
              <a:gd name="T45" fmla="*/ 2147483647 h 538"/>
              <a:gd name="T46" fmla="*/ 2147483647 w 2373"/>
              <a:gd name="T47" fmla="*/ 2147483647 h 538"/>
              <a:gd name="T48" fmla="*/ 2147483647 w 2373"/>
              <a:gd name="T49" fmla="*/ 2147483647 h 538"/>
              <a:gd name="T50" fmla="*/ 2147483647 w 2373"/>
              <a:gd name="T51" fmla="*/ 2147483647 h 538"/>
              <a:gd name="T52" fmla="*/ 2147483647 w 2373"/>
              <a:gd name="T53" fmla="*/ 0 h 538"/>
              <a:gd name="T54" fmla="*/ 2147483647 w 2373"/>
              <a:gd name="T55" fmla="*/ 0 h 538"/>
              <a:gd name="T56" fmla="*/ 2147483647 w 2373"/>
              <a:gd name="T57" fmla="*/ 0 h 538"/>
              <a:gd name="T58" fmla="*/ 2147483647 w 2373"/>
              <a:gd name="T59" fmla="*/ 0 h 538"/>
              <a:gd name="T60" fmla="*/ 2147483647 w 2373"/>
              <a:gd name="T61" fmla="*/ 0 h 538"/>
              <a:gd name="T62" fmla="*/ 2147483647 w 2373"/>
              <a:gd name="T63" fmla="*/ 0 h 538"/>
              <a:gd name="T64" fmla="*/ 2147483647 w 2373"/>
              <a:gd name="T65" fmla="*/ 2147483647 h 538"/>
              <a:gd name="T66" fmla="*/ 2147483647 w 2373"/>
              <a:gd name="T67" fmla="*/ 2147483647 h 538"/>
              <a:gd name="T68" fmla="*/ 2147483647 w 2373"/>
              <a:gd name="T69" fmla="*/ 2147483647 h 538"/>
              <a:gd name="T70" fmla="*/ 2147483647 w 2373"/>
              <a:gd name="T71" fmla="*/ 2147483647 h 538"/>
              <a:gd name="T72" fmla="*/ 2147483647 w 2373"/>
              <a:gd name="T73" fmla="*/ 2147483647 h 538"/>
              <a:gd name="T74" fmla="*/ 2147483647 w 2373"/>
              <a:gd name="T75" fmla="*/ 2147483647 h 538"/>
              <a:gd name="T76" fmla="*/ 2147483647 w 2373"/>
              <a:gd name="T77" fmla="*/ 2147483647 h 538"/>
              <a:gd name="T78" fmla="*/ 2147483647 w 2373"/>
              <a:gd name="T79" fmla="*/ 2147483647 h 538"/>
              <a:gd name="T80" fmla="*/ 2147483647 w 2373"/>
              <a:gd name="T81" fmla="*/ 2147483647 h 538"/>
              <a:gd name="T82" fmla="*/ 2147483647 w 2373"/>
              <a:gd name="T83" fmla="*/ 2147483647 h 538"/>
              <a:gd name="T84" fmla="*/ 2147483647 w 2373"/>
              <a:gd name="T85" fmla="*/ 2147483647 h 538"/>
              <a:gd name="T86" fmla="*/ 2147483647 w 2373"/>
              <a:gd name="T87" fmla="*/ 2147483647 h 538"/>
              <a:gd name="T88" fmla="*/ 2147483647 w 2373"/>
              <a:gd name="T89" fmla="*/ 2147483647 h 538"/>
              <a:gd name="T90" fmla="*/ 2147483647 w 2373"/>
              <a:gd name="T91" fmla="*/ 2147483647 h 538"/>
              <a:gd name="T92" fmla="*/ 2147483647 w 2373"/>
              <a:gd name="T93" fmla="*/ 2147483647 h 538"/>
              <a:gd name="T94" fmla="*/ 2147483647 w 2373"/>
              <a:gd name="T95" fmla="*/ 2147483647 h 538"/>
              <a:gd name="T96" fmla="*/ 2147483647 w 2373"/>
              <a:gd name="T97" fmla="*/ 2147483647 h 538"/>
              <a:gd name="T98" fmla="*/ 2147483647 w 2373"/>
              <a:gd name="T99" fmla="*/ 2147483647 h 538"/>
              <a:gd name="T100" fmla="*/ 2147483647 w 2373"/>
              <a:gd name="T101" fmla="*/ 2147483647 h 538"/>
              <a:gd name="T102" fmla="*/ 2147483647 w 2373"/>
              <a:gd name="T103" fmla="*/ 2147483647 h 538"/>
              <a:gd name="T104" fmla="*/ 2147483647 w 2373"/>
              <a:gd name="T105" fmla="*/ 2147483647 h 538"/>
              <a:gd name="T106" fmla="*/ 2147483647 w 2373"/>
              <a:gd name="T107" fmla="*/ 2147483647 h 538"/>
              <a:gd name="T108" fmla="*/ 2147483647 w 2373"/>
              <a:gd name="T109" fmla="*/ 2147483647 h 538"/>
              <a:gd name="T110" fmla="*/ 0 w 2373"/>
              <a:gd name="T111" fmla="*/ 2147483647 h 538"/>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2373"/>
              <a:gd name="T169" fmla="*/ 0 h 538"/>
              <a:gd name="T170" fmla="*/ 2373 w 2373"/>
              <a:gd name="T171" fmla="*/ 538 h 538"/>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2373" h="538">
                <a:moveTo>
                  <a:pt x="2373" y="420"/>
                </a:moveTo>
                <a:lnTo>
                  <a:pt x="2338" y="414"/>
                </a:lnTo>
                <a:lnTo>
                  <a:pt x="2302" y="408"/>
                </a:lnTo>
                <a:lnTo>
                  <a:pt x="2272" y="402"/>
                </a:lnTo>
                <a:lnTo>
                  <a:pt x="2237" y="396"/>
                </a:lnTo>
                <a:lnTo>
                  <a:pt x="2207" y="390"/>
                </a:lnTo>
                <a:lnTo>
                  <a:pt x="2178" y="384"/>
                </a:lnTo>
                <a:lnTo>
                  <a:pt x="2148" y="372"/>
                </a:lnTo>
                <a:lnTo>
                  <a:pt x="2118" y="366"/>
                </a:lnTo>
                <a:lnTo>
                  <a:pt x="2089" y="360"/>
                </a:lnTo>
                <a:lnTo>
                  <a:pt x="2065" y="355"/>
                </a:lnTo>
                <a:lnTo>
                  <a:pt x="2035" y="349"/>
                </a:lnTo>
                <a:lnTo>
                  <a:pt x="2011" y="343"/>
                </a:lnTo>
                <a:lnTo>
                  <a:pt x="1982" y="337"/>
                </a:lnTo>
                <a:lnTo>
                  <a:pt x="1958" y="325"/>
                </a:lnTo>
                <a:lnTo>
                  <a:pt x="1934" y="319"/>
                </a:lnTo>
                <a:lnTo>
                  <a:pt x="1911" y="313"/>
                </a:lnTo>
                <a:lnTo>
                  <a:pt x="1887" y="307"/>
                </a:lnTo>
                <a:lnTo>
                  <a:pt x="1863" y="301"/>
                </a:lnTo>
                <a:lnTo>
                  <a:pt x="1845" y="295"/>
                </a:lnTo>
                <a:lnTo>
                  <a:pt x="1822" y="290"/>
                </a:lnTo>
                <a:lnTo>
                  <a:pt x="1804" y="278"/>
                </a:lnTo>
                <a:lnTo>
                  <a:pt x="1780" y="272"/>
                </a:lnTo>
                <a:lnTo>
                  <a:pt x="1762" y="266"/>
                </a:lnTo>
                <a:lnTo>
                  <a:pt x="1739" y="260"/>
                </a:lnTo>
                <a:lnTo>
                  <a:pt x="1721" y="254"/>
                </a:lnTo>
                <a:lnTo>
                  <a:pt x="1703" y="248"/>
                </a:lnTo>
                <a:lnTo>
                  <a:pt x="1685" y="242"/>
                </a:lnTo>
                <a:lnTo>
                  <a:pt x="1667" y="236"/>
                </a:lnTo>
                <a:lnTo>
                  <a:pt x="1650" y="230"/>
                </a:lnTo>
                <a:lnTo>
                  <a:pt x="1632" y="224"/>
                </a:lnTo>
                <a:lnTo>
                  <a:pt x="1614" y="219"/>
                </a:lnTo>
                <a:lnTo>
                  <a:pt x="1596" y="213"/>
                </a:lnTo>
                <a:lnTo>
                  <a:pt x="1584" y="207"/>
                </a:lnTo>
                <a:lnTo>
                  <a:pt x="1567" y="201"/>
                </a:lnTo>
                <a:lnTo>
                  <a:pt x="1549" y="195"/>
                </a:lnTo>
                <a:lnTo>
                  <a:pt x="1537" y="189"/>
                </a:lnTo>
                <a:lnTo>
                  <a:pt x="1519" y="183"/>
                </a:lnTo>
                <a:lnTo>
                  <a:pt x="1507" y="177"/>
                </a:lnTo>
                <a:lnTo>
                  <a:pt x="1489" y="171"/>
                </a:lnTo>
                <a:lnTo>
                  <a:pt x="1478" y="165"/>
                </a:lnTo>
                <a:lnTo>
                  <a:pt x="1466" y="165"/>
                </a:lnTo>
                <a:lnTo>
                  <a:pt x="1448" y="159"/>
                </a:lnTo>
                <a:lnTo>
                  <a:pt x="1436" y="154"/>
                </a:lnTo>
                <a:lnTo>
                  <a:pt x="1424" y="148"/>
                </a:lnTo>
                <a:lnTo>
                  <a:pt x="1412" y="142"/>
                </a:lnTo>
                <a:lnTo>
                  <a:pt x="1400" y="142"/>
                </a:lnTo>
                <a:lnTo>
                  <a:pt x="1383" y="136"/>
                </a:lnTo>
                <a:lnTo>
                  <a:pt x="1371" y="130"/>
                </a:lnTo>
                <a:lnTo>
                  <a:pt x="1359" y="124"/>
                </a:lnTo>
                <a:lnTo>
                  <a:pt x="1347" y="124"/>
                </a:lnTo>
                <a:lnTo>
                  <a:pt x="1335" y="118"/>
                </a:lnTo>
                <a:lnTo>
                  <a:pt x="1323" y="112"/>
                </a:lnTo>
                <a:lnTo>
                  <a:pt x="1317" y="106"/>
                </a:lnTo>
                <a:lnTo>
                  <a:pt x="1306" y="106"/>
                </a:lnTo>
                <a:lnTo>
                  <a:pt x="1294" y="100"/>
                </a:lnTo>
                <a:lnTo>
                  <a:pt x="1282" y="100"/>
                </a:lnTo>
                <a:lnTo>
                  <a:pt x="1270" y="94"/>
                </a:lnTo>
                <a:lnTo>
                  <a:pt x="1264" y="88"/>
                </a:lnTo>
                <a:lnTo>
                  <a:pt x="1252" y="88"/>
                </a:lnTo>
                <a:lnTo>
                  <a:pt x="1240" y="83"/>
                </a:lnTo>
                <a:lnTo>
                  <a:pt x="1228" y="83"/>
                </a:lnTo>
                <a:lnTo>
                  <a:pt x="1222" y="77"/>
                </a:lnTo>
                <a:lnTo>
                  <a:pt x="1211" y="71"/>
                </a:lnTo>
                <a:lnTo>
                  <a:pt x="1205" y="71"/>
                </a:lnTo>
                <a:lnTo>
                  <a:pt x="1193" y="65"/>
                </a:lnTo>
                <a:lnTo>
                  <a:pt x="1187" y="65"/>
                </a:lnTo>
                <a:lnTo>
                  <a:pt x="1175" y="59"/>
                </a:lnTo>
                <a:lnTo>
                  <a:pt x="1163" y="59"/>
                </a:lnTo>
                <a:lnTo>
                  <a:pt x="1157" y="59"/>
                </a:lnTo>
                <a:lnTo>
                  <a:pt x="1151" y="53"/>
                </a:lnTo>
                <a:lnTo>
                  <a:pt x="1139" y="53"/>
                </a:lnTo>
                <a:lnTo>
                  <a:pt x="1133" y="47"/>
                </a:lnTo>
                <a:lnTo>
                  <a:pt x="1122" y="47"/>
                </a:lnTo>
                <a:lnTo>
                  <a:pt x="1116" y="41"/>
                </a:lnTo>
                <a:lnTo>
                  <a:pt x="1110" y="41"/>
                </a:lnTo>
                <a:lnTo>
                  <a:pt x="1098" y="41"/>
                </a:lnTo>
                <a:lnTo>
                  <a:pt x="1092" y="35"/>
                </a:lnTo>
                <a:lnTo>
                  <a:pt x="1086" y="35"/>
                </a:lnTo>
                <a:lnTo>
                  <a:pt x="1074" y="35"/>
                </a:lnTo>
                <a:lnTo>
                  <a:pt x="1068" y="29"/>
                </a:lnTo>
                <a:lnTo>
                  <a:pt x="1062" y="29"/>
                </a:lnTo>
                <a:lnTo>
                  <a:pt x="1056" y="29"/>
                </a:lnTo>
                <a:lnTo>
                  <a:pt x="1045" y="29"/>
                </a:lnTo>
                <a:lnTo>
                  <a:pt x="1039" y="23"/>
                </a:lnTo>
                <a:lnTo>
                  <a:pt x="1033" y="23"/>
                </a:lnTo>
                <a:lnTo>
                  <a:pt x="1027" y="23"/>
                </a:lnTo>
                <a:lnTo>
                  <a:pt x="1021" y="18"/>
                </a:lnTo>
                <a:lnTo>
                  <a:pt x="1015" y="18"/>
                </a:lnTo>
                <a:lnTo>
                  <a:pt x="1009" y="18"/>
                </a:lnTo>
                <a:lnTo>
                  <a:pt x="997" y="18"/>
                </a:lnTo>
                <a:lnTo>
                  <a:pt x="991" y="18"/>
                </a:lnTo>
                <a:lnTo>
                  <a:pt x="985" y="12"/>
                </a:lnTo>
                <a:lnTo>
                  <a:pt x="979" y="12"/>
                </a:lnTo>
                <a:lnTo>
                  <a:pt x="973" y="12"/>
                </a:lnTo>
                <a:lnTo>
                  <a:pt x="967" y="12"/>
                </a:lnTo>
                <a:lnTo>
                  <a:pt x="961" y="12"/>
                </a:lnTo>
                <a:lnTo>
                  <a:pt x="956" y="12"/>
                </a:lnTo>
                <a:lnTo>
                  <a:pt x="950" y="6"/>
                </a:lnTo>
                <a:lnTo>
                  <a:pt x="944" y="6"/>
                </a:lnTo>
                <a:lnTo>
                  <a:pt x="938" y="6"/>
                </a:lnTo>
                <a:lnTo>
                  <a:pt x="932" y="6"/>
                </a:lnTo>
                <a:lnTo>
                  <a:pt x="926" y="6"/>
                </a:lnTo>
                <a:lnTo>
                  <a:pt x="920" y="6"/>
                </a:lnTo>
                <a:lnTo>
                  <a:pt x="914" y="6"/>
                </a:lnTo>
                <a:lnTo>
                  <a:pt x="908" y="6"/>
                </a:lnTo>
                <a:lnTo>
                  <a:pt x="902" y="0"/>
                </a:lnTo>
                <a:lnTo>
                  <a:pt x="896" y="0"/>
                </a:lnTo>
                <a:lnTo>
                  <a:pt x="890" y="0"/>
                </a:lnTo>
                <a:lnTo>
                  <a:pt x="884" y="0"/>
                </a:lnTo>
                <a:lnTo>
                  <a:pt x="878" y="0"/>
                </a:lnTo>
                <a:lnTo>
                  <a:pt x="872" y="0"/>
                </a:lnTo>
                <a:lnTo>
                  <a:pt x="867" y="0"/>
                </a:lnTo>
                <a:lnTo>
                  <a:pt x="861" y="0"/>
                </a:lnTo>
                <a:lnTo>
                  <a:pt x="855" y="0"/>
                </a:lnTo>
                <a:lnTo>
                  <a:pt x="849" y="0"/>
                </a:lnTo>
                <a:lnTo>
                  <a:pt x="843" y="0"/>
                </a:lnTo>
                <a:lnTo>
                  <a:pt x="837" y="0"/>
                </a:lnTo>
                <a:lnTo>
                  <a:pt x="831" y="0"/>
                </a:lnTo>
                <a:lnTo>
                  <a:pt x="825" y="0"/>
                </a:lnTo>
                <a:lnTo>
                  <a:pt x="819" y="0"/>
                </a:lnTo>
                <a:lnTo>
                  <a:pt x="813" y="0"/>
                </a:lnTo>
                <a:lnTo>
                  <a:pt x="807" y="0"/>
                </a:lnTo>
                <a:lnTo>
                  <a:pt x="801" y="0"/>
                </a:lnTo>
                <a:lnTo>
                  <a:pt x="795" y="0"/>
                </a:lnTo>
                <a:lnTo>
                  <a:pt x="789" y="0"/>
                </a:lnTo>
                <a:lnTo>
                  <a:pt x="783" y="0"/>
                </a:lnTo>
                <a:lnTo>
                  <a:pt x="778" y="0"/>
                </a:lnTo>
                <a:lnTo>
                  <a:pt x="772" y="0"/>
                </a:lnTo>
                <a:lnTo>
                  <a:pt x="766" y="6"/>
                </a:lnTo>
                <a:lnTo>
                  <a:pt x="760" y="6"/>
                </a:lnTo>
                <a:lnTo>
                  <a:pt x="754" y="6"/>
                </a:lnTo>
                <a:lnTo>
                  <a:pt x="748" y="6"/>
                </a:lnTo>
                <a:lnTo>
                  <a:pt x="742" y="6"/>
                </a:lnTo>
                <a:lnTo>
                  <a:pt x="736" y="6"/>
                </a:lnTo>
                <a:lnTo>
                  <a:pt x="730" y="6"/>
                </a:lnTo>
                <a:lnTo>
                  <a:pt x="724" y="12"/>
                </a:lnTo>
                <a:lnTo>
                  <a:pt x="718" y="12"/>
                </a:lnTo>
                <a:lnTo>
                  <a:pt x="712" y="12"/>
                </a:lnTo>
                <a:lnTo>
                  <a:pt x="706" y="12"/>
                </a:lnTo>
                <a:lnTo>
                  <a:pt x="700" y="12"/>
                </a:lnTo>
                <a:lnTo>
                  <a:pt x="694" y="18"/>
                </a:lnTo>
                <a:lnTo>
                  <a:pt x="689" y="18"/>
                </a:lnTo>
                <a:lnTo>
                  <a:pt x="683" y="18"/>
                </a:lnTo>
                <a:lnTo>
                  <a:pt x="677" y="18"/>
                </a:lnTo>
                <a:lnTo>
                  <a:pt x="677" y="23"/>
                </a:lnTo>
                <a:lnTo>
                  <a:pt x="671" y="23"/>
                </a:lnTo>
                <a:lnTo>
                  <a:pt x="665" y="23"/>
                </a:lnTo>
                <a:lnTo>
                  <a:pt x="659" y="23"/>
                </a:lnTo>
                <a:lnTo>
                  <a:pt x="653" y="29"/>
                </a:lnTo>
                <a:lnTo>
                  <a:pt x="647" y="29"/>
                </a:lnTo>
                <a:lnTo>
                  <a:pt x="641" y="29"/>
                </a:lnTo>
                <a:lnTo>
                  <a:pt x="635" y="35"/>
                </a:lnTo>
                <a:lnTo>
                  <a:pt x="629" y="35"/>
                </a:lnTo>
                <a:lnTo>
                  <a:pt x="623" y="35"/>
                </a:lnTo>
                <a:lnTo>
                  <a:pt x="623" y="41"/>
                </a:lnTo>
                <a:lnTo>
                  <a:pt x="617" y="41"/>
                </a:lnTo>
                <a:lnTo>
                  <a:pt x="611" y="41"/>
                </a:lnTo>
                <a:lnTo>
                  <a:pt x="606" y="47"/>
                </a:lnTo>
                <a:lnTo>
                  <a:pt x="600" y="47"/>
                </a:lnTo>
                <a:lnTo>
                  <a:pt x="594" y="47"/>
                </a:lnTo>
                <a:lnTo>
                  <a:pt x="594" y="53"/>
                </a:lnTo>
                <a:lnTo>
                  <a:pt x="588" y="53"/>
                </a:lnTo>
                <a:lnTo>
                  <a:pt x="582" y="53"/>
                </a:lnTo>
                <a:lnTo>
                  <a:pt x="582" y="59"/>
                </a:lnTo>
                <a:lnTo>
                  <a:pt x="576" y="59"/>
                </a:lnTo>
                <a:lnTo>
                  <a:pt x="570" y="59"/>
                </a:lnTo>
                <a:lnTo>
                  <a:pt x="570" y="65"/>
                </a:lnTo>
                <a:lnTo>
                  <a:pt x="564" y="65"/>
                </a:lnTo>
                <a:lnTo>
                  <a:pt x="558" y="65"/>
                </a:lnTo>
                <a:lnTo>
                  <a:pt x="558" y="71"/>
                </a:lnTo>
                <a:lnTo>
                  <a:pt x="552" y="71"/>
                </a:lnTo>
                <a:lnTo>
                  <a:pt x="546" y="71"/>
                </a:lnTo>
                <a:lnTo>
                  <a:pt x="546" y="77"/>
                </a:lnTo>
                <a:lnTo>
                  <a:pt x="540" y="77"/>
                </a:lnTo>
                <a:lnTo>
                  <a:pt x="534" y="77"/>
                </a:lnTo>
                <a:lnTo>
                  <a:pt x="534" y="83"/>
                </a:lnTo>
                <a:lnTo>
                  <a:pt x="528" y="83"/>
                </a:lnTo>
                <a:lnTo>
                  <a:pt x="522" y="88"/>
                </a:lnTo>
                <a:lnTo>
                  <a:pt x="517" y="88"/>
                </a:lnTo>
                <a:lnTo>
                  <a:pt x="517" y="94"/>
                </a:lnTo>
                <a:lnTo>
                  <a:pt x="511" y="94"/>
                </a:lnTo>
                <a:lnTo>
                  <a:pt x="505" y="100"/>
                </a:lnTo>
                <a:lnTo>
                  <a:pt x="499" y="100"/>
                </a:lnTo>
                <a:lnTo>
                  <a:pt x="499" y="106"/>
                </a:lnTo>
                <a:lnTo>
                  <a:pt x="493" y="106"/>
                </a:lnTo>
                <a:lnTo>
                  <a:pt x="487" y="106"/>
                </a:lnTo>
                <a:lnTo>
                  <a:pt x="487" y="112"/>
                </a:lnTo>
                <a:lnTo>
                  <a:pt x="481" y="112"/>
                </a:lnTo>
                <a:lnTo>
                  <a:pt x="481" y="118"/>
                </a:lnTo>
                <a:lnTo>
                  <a:pt x="475" y="118"/>
                </a:lnTo>
                <a:lnTo>
                  <a:pt x="469" y="124"/>
                </a:lnTo>
                <a:lnTo>
                  <a:pt x="463" y="124"/>
                </a:lnTo>
                <a:lnTo>
                  <a:pt x="463" y="130"/>
                </a:lnTo>
                <a:lnTo>
                  <a:pt x="457" y="130"/>
                </a:lnTo>
                <a:lnTo>
                  <a:pt x="457" y="136"/>
                </a:lnTo>
                <a:lnTo>
                  <a:pt x="451" y="136"/>
                </a:lnTo>
                <a:lnTo>
                  <a:pt x="445" y="142"/>
                </a:lnTo>
                <a:lnTo>
                  <a:pt x="439" y="142"/>
                </a:lnTo>
                <a:lnTo>
                  <a:pt x="439" y="148"/>
                </a:lnTo>
                <a:lnTo>
                  <a:pt x="433" y="148"/>
                </a:lnTo>
                <a:lnTo>
                  <a:pt x="433" y="154"/>
                </a:lnTo>
                <a:lnTo>
                  <a:pt x="428" y="154"/>
                </a:lnTo>
                <a:lnTo>
                  <a:pt x="428" y="159"/>
                </a:lnTo>
                <a:lnTo>
                  <a:pt x="422" y="159"/>
                </a:lnTo>
                <a:lnTo>
                  <a:pt x="416" y="165"/>
                </a:lnTo>
                <a:lnTo>
                  <a:pt x="410" y="165"/>
                </a:lnTo>
                <a:lnTo>
                  <a:pt x="410" y="171"/>
                </a:lnTo>
                <a:lnTo>
                  <a:pt x="404" y="171"/>
                </a:lnTo>
                <a:lnTo>
                  <a:pt x="404" y="177"/>
                </a:lnTo>
                <a:lnTo>
                  <a:pt x="398" y="177"/>
                </a:lnTo>
                <a:lnTo>
                  <a:pt x="398" y="183"/>
                </a:lnTo>
                <a:lnTo>
                  <a:pt x="392" y="183"/>
                </a:lnTo>
                <a:lnTo>
                  <a:pt x="392" y="189"/>
                </a:lnTo>
                <a:lnTo>
                  <a:pt x="386" y="189"/>
                </a:lnTo>
                <a:lnTo>
                  <a:pt x="380" y="195"/>
                </a:lnTo>
                <a:lnTo>
                  <a:pt x="279" y="295"/>
                </a:lnTo>
                <a:lnTo>
                  <a:pt x="220" y="360"/>
                </a:lnTo>
                <a:lnTo>
                  <a:pt x="178" y="402"/>
                </a:lnTo>
                <a:lnTo>
                  <a:pt x="161" y="420"/>
                </a:lnTo>
                <a:lnTo>
                  <a:pt x="137" y="443"/>
                </a:lnTo>
                <a:lnTo>
                  <a:pt x="95" y="479"/>
                </a:lnTo>
                <a:lnTo>
                  <a:pt x="24" y="526"/>
                </a:lnTo>
                <a:lnTo>
                  <a:pt x="0" y="538"/>
                </a:lnTo>
              </a:path>
            </a:pathLst>
          </a:custGeom>
          <a:noFill/>
          <a:ln w="7938"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548" name="Freeform 116"/>
          <p:cNvSpPr>
            <a:spLocks/>
          </p:cNvSpPr>
          <p:nvPr/>
        </p:nvSpPr>
        <p:spPr bwMode="auto">
          <a:xfrm>
            <a:off x="3454400" y="4976813"/>
            <a:ext cx="3767138" cy="1154112"/>
          </a:xfrm>
          <a:custGeom>
            <a:avLst/>
            <a:gdLst>
              <a:gd name="T0" fmla="*/ 2147483647 w 2373"/>
              <a:gd name="T1" fmla="*/ 2147483647 h 727"/>
              <a:gd name="T2" fmla="*/ 2147483647 w 2373"/>
              <a:gd name="T3" fmla="*/ 2147483647 h 727"/>
              <a:gd name="T4" fmla="*/ 2147483647 w 2373"/>
              <a:gd name="T5" fmla="*/ 2147483647 h 727"/>
              <a:gd name="T6" fmla="*/ 2147483647 w 2373"/>
              <a:gd name="T7" fmla="*/ 2147483647 h 727"/>
              <a:gd name="T8" fmla="*/ 2147483647 w 2373"/>
              <a:gd name="T9" fmla="*/ 2147483647 h 727"/>
              <a:gd name="T10" fmla="*/ 2147483647 w 2373"/>
              <a:gd name="T11" fmla="*/ 2147483647 h 727"/>
              <a:gd name="T12" fmla="*/ 2147483647 w 2373"/>
              <a:gd name="T13" fmla="*/ 2147483647 h 727"/>
              <a:gd name="T14" fmla="*/ 2147483647 w 2373"/>
              <a:gd name="T15" fmla="*/ 2147483647 h 727"/>
              <a:gd name="T16" fmla="*/ 2147483647 w 2373"/>
              <a:gd name="T17" fmla="*/ 2147483647 h 727"/>
              <a:gd name="T18" fmla="*/ 2147483647 w 2373"/>
              <a:gd name="T19" fmla="*/ 2147483647 h 727"/>
              <a:gd name="T20" fmla="*/ 2147483647 w 2373"/>
              <a:gd name="T21" fmla="*/ 2147483647 h 727"/>
              <a:gd name="T22" fmla="*/ 2147483647 w 2373"/>
              <a:gd name="T23" fmla="*/ 2147483647 h 727"/>
              <a:gd name="T24" fmla="*/ 2147483647 w 2373"/>
              <a:gd name="T25" fmla="*/ 2147483647 h 727"/>
              <a:gd name="T26" fmla="*/ 2147483647 w 2373"/>
              <a:gd name="T27" fmla="*/ 2147483647 h 727"/>
              <a:gd name="T28" fmla="*/ 2147483647 w 2373"/>
              <a:gd name="T29" fmla="*/ 2147483647 h 727"/>
              <a:gd name="T30" fmla="*/ 2147483647 w 2373"/>
              <a:gd name="T31" fmla="*/ 2147483647 h 727"/>
              <a:gd name="T32" fmla="*/ 2147483647 w 2373"/>
              <a:gd name="T33" fmla="*/ 2147483647 h 727"/>
              <a:gd name="T34" fmla="*/ 2147483647 w 2373"/>
              <a:gd name="T35" fmla="*/ 2147483647 h 727"/>
              <a:gd name="T36" fmla="*/ 2147483647 w 2373"/>
              <a:gd name="T37" fmla="*/ 2147483647 h 727"/>
              <a:gd name="T38" fmla="*/ 2147483647 w 2373"/>
              <a:gd name="T39" fmla="*/ 2147483647 h 727"/>
              <a:gd name="T40" fmla="*/ 2147483647 w 2373"/>
              <a:gd name="T41" fmla="*/ 2147483647 h 727"/>
              <a:gd name="T42" fmla="*/ 2147483647 w 2373"/>
              <a:gd name="T43" fmla="*/ 0 h 727"/>
              <a:gd name="T44" fmla="*/ 2147483647 w 2373"/>
              <a:gd name="T45" fmla="*/ 0 h 727"/>
              <a:gd name="T46" fmla="*/ 2147483647 w 2373"/>
              <a:gd name="T47" fmla="*/ 0 h 727"/>
              <a:gd name="T48" fmla="*/ 2147483647 w 2373"/>
              <a:gd name="T49" fmla="*/ 0 h 727"/>
              <a:gd name="T50" fmla="*/ 2147483647 w 2373"/>
              <a:gd name="T51" fmla="*/ 2147483647 h 727"/>
              <a:gd name="T52" fmla="*/ 2147483647 w 2373"/>
              <a:gd name="T53" fmla="*/ 2147483647 h 727"/>
              <a:gd name="T54" fmla="*/ 2147483647 w 2373"/>
              <a:gd name="T55" fmla="*/ 2147483647 h 727"/>
              <a:gd name="T56" fmla="*/ 2147483647 w 2373"/>
              <a:gd name="T57" fmla="*/ 2147483647 h 727"/>
              <a:gd name="T58" fmla="*/ 2147483647 w 2373"/>
              <a:gd name="T59" fmla="*/ 2147483647 h 727"/>
              <a:gd name="T60" fmla="*/ 2147483647 w 2373"/>
              <a:gd name="T61" fmla="*/ 2147483647 h 727"/>
              <a:gd name="T62" fmla="*/ 2147483647 w 2373"/>
              <a:gd name="T63" fmla="*/ 2147483647 h 727"/>
              <a:gd name="T64" fmla="*/ 2147483647 w 2373"/>
              <a:gd name="T65" fmla="*/ 2147483647 h 727"/>
              <a:gd name="T66" fmla="*/ 2147483647 w 2373"/>
              <a:gd name="T67" fmla="*/ 2147483647 h 727"/>
              <a:gd name="T68" fmla="*/ 2147483647 w 2373"/>
              <a:gd name="T69" fmla="*/ 2147483647 h 727"/>
              <a:gd name="T70" fmla="*/ 2147483647 w 2373"/>
              <a:gd name="T71" fmla="*/ 2147483647 h 727"/>
              <a:gd name="T72" fmla="*/ 2147483647 w 2373"/>
              <a:gd name="T73" fmla="*/ 2147483647 h 727"/>
              <a:gd name="T74" fmla="*/ 2147483647 w 2373"/>
              <a:gd name="T75" fmla="*/ 2147483647 h 727"/>
              <a:gd name="T76" fmla="*/ 2147483647 w 2373"/>
              <a:gd name="T77" fmla="*/ 2147483647 h 727"/>
              <a:gd name="T78" fmla="*/ 2147483647 w 2373"/>
              <a:gd name="T79" fmla="*/ 2147483647 h 727"/>
              <a:gd name="T80" fmla="*/ 2147483647 w 2373"/>
              <a:gd name="T81" fmla="*/ 2147483647 h 727"/>
              <a:gd name="T82" fmla="*/ 2147483647 w 2373"/>
              <a:gd name="T83" fmla="*/ 2147483647 h 727"/>
              <a:gd name="T84" fmla="*/ 2147483647 w 2373"/>
              <a:gd name="T85" fmla="*/ 2147483647 h 727"/>
              <a:gd name="T86" fmla="*/ 2147483647 w 2373"/>
              <a:gd name="T87" fmla="*/ 2147483647 h 727"/>
              <a:gd name="T88" fmla="*/ 2147483647 w 2373"/>
              <a:gd name="T89" fmla="*/ 2147483647 h 727"/>
              <a:gd name="T90" fmla="*/ 2147483647 w 2373"/>
              <a:gd name="T91" fmla="*/ 2147483647 h 727"/>
              <a:gd name="T92" fmla="*/ 2147483647 w 2373"/>
              <a:gd name="T93" fmla="*/ 2147483647 h 727"/>
              <a:gd name="T94" fmla="*/ 2147483647 w 2373"/>
              <a:gd name="T95" fmla="*/ 2147483647 h 727"/>
              <a:gd name="T96" fmla="*/ 2147483647 w 2373"/>
              <a:gd name="T97" fmla="*/ 2147483647 h 727"/>
              <a:gd name="T98" fmla="*/ 2147483647 w 2373"/>
              <a:gd name="T99" fmla="*/ 2147483647 h 727"/>
              <a:gd name="T100" fmla="*/ 2147483647 w 2373"/>
              <a:gd name="T101" fmla="*/ 2147483647 h 727"/>
              <a:gd name="T102" fmla="*/ 2147483647 w 2373"/>
              <a:gd name="T103" fmla="*/ 2147483647 h 727"/>
              <a:gd name="T104" fmla="*/ 2147483647 w 2373"/>
              <a:gd name="T105" fmla="*/ 2147483647 h 727"/>
              <a:gd name="T106" fmla="*/ 2147483647 w 2373"/>
              <a:gd name="T107" fmla="*/ 2147483647 h 727"/>
              <a:gd name="T108" fmla="*/ 2147483647 w 2373"/>
              <a:gd name="T109" fmla="*/ 2147483647 h 727"/>
              <a:gd name="T110" fmla="*/ 2147483647 w 2373"/>
              <a:gd name="T111" fmla="*/ 2147483647 h 727"/>
              <a:gd name="T112" fmla="*/ 2147483647 w 2373"/>
              <a:gd name="T113" fmla="*/ 2147483647 h 727"/>
              <a:gd name="T114" fmla="*/ 2147483647 w 2373"/>
              <a:gd name="T115" fmla="*/ 2147483647 h 727"/>
              <a:gd name="T116" fmla="*/ 2147483647 w 2373"/>
              <a:gd name="T117" fmla="*/ 2147483647 h 727"/>
              <a:gd name="T118" fmla="*/ 2147483647 w 2373"/>
              <a:gd name="T119" fmla="*/ 2147483647 h 727"/>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2373"/>
              <a:gd name="T181" fmla="*/ 0 h 727"/>
              <a:gd name="T182" fmla="*/ 2373 w 2373"/>
              <a:gd name="T183" fmla="*/ 727 h 727"/>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2373" h="727">
                <a:moveTo>
                  <a:pt x="2373" y="473"/>
                </a:moveTo>
                <a:lnTo>
                  <a:pt x="2338" y="461"/>
                </a:lnTo>
                <a:lnTo>
                  <a:pt x="2302" y="449"/>
                </a:lnTo>
                <a:lnTo>
                  <a:pt x="2272" y="443"/>
                </a:lnTo>
                <a:lnTo>
                  <a:pt x="2237" y="431"/>
                </a:lnTo>
                <a:lnTo>
                  <a:pt x="2207" y="419"/>
                </a:lnTo>
                <a:lnTo>
                  <a:pt x="2178" y="408"/>
                </a:lnTo>
                <a:lnTo>
                  <a:pt x="2148" y="396"/>
                </a:lnTo>
                <a:lnTo>
                  <a:pt x="2118" y="390"/>
                </a:lnTo>
                <a:lnTo>
                  <a:pt x="2089" y="378"/>
                </a:lnTo>
                <a:lnTo>
                  <a:pt x="2065" y="366"/>
                </a:lnTo>
                <a:lnTo>
                  <a:pt x="2035" y="354"/>
                </a:lnTo>
                <a:lnTo>
                  <a:pt x="2011" y="349"/>
                </a:lnTo>
                <a:lnTo>
                  <a:pt x="1982" y="337"/>
                </a:lnTo>
                <a:lnTo>
                  <a:pt x="1958" y="325"/>
                </a:lnTo>
                <a:lnTo>
                  <a:pt x="1934" y="319"/>
                </a:lnTo>
                <a:lnTo>
                  <a:pt x="1911" y="307"/>
                </a:lnTo>
                <a:lnTo>
                  <a:pt x="1887" y="295"/>
                </a:lnTo>
                <a:lnTo>
                  <a:pt x="1863" y="289"/>
                </a:lnTo>
                <a:lnTo>
                  <a:pt x="1845" y="278"/>
                </a:lnTo>
                <a:lnTo>
                  <a:pt x="1822" y="272"/>
                </a:lnTo>
                <a:lnTo>
                  <a:pt x="1804" y="260"/>
                </a:lnTo>
                <a:lnTo>
                  <a:pt x="1780" y="254"/>
                </a:lnTo>
                <a:lnTo>
                  <a:pt x="1762" y="242"/>
                </a:lnTo>
                <a:lnTo>
                  <a:pt x="1739" y="236"/>
                </a:lnTo>
                <a:lnTo>
                  <a:pt x="1721" y="230"/>
                </a:lnTo>
                <a:lnTo>
                  <a:pt x="1703" y="218"/>
                </a:lnTo>
                <a:lnTo>
                  <a:pt x="1685" y="213"/>
                </a:lnTo>
                <a:lnTo>
                  <a:pt x="1667" y="207"/>
                </a:lnTo>
                <a:lnTo>
                  <a:pt x="1650" y="195"/>
                </a:lnTo>
                <a:lnTo>
                  <a:pt x="1632" y="189"/>
                </a:lnTo>
                <a:lnTo>
                  <a:pt x="1614" y="183"/>
                </a:lnTo>
                <a:lnTo>
                  <a:pt x="1596" y="177"/>
                </a:lnTo>
                <a:lnTo>
                  <a:pt x="1584" y="165"/>
                </a:lnTo>
                <a:lnTo>
                  <a:pt x="1567" y="159"/>
                </a:lnTo>
                <a:lnTo>
                  <a:pt x="1549" y="153"/>
                </a:lnTo>
                <a:lnTo>
                  <a:pt x="1537" y="147"/>
                </a:lnTo>
                <a:lnTo>
                  <a:pt x="1519" y="142"/>
                </a:lnTo>
                <a:lnTo>
                  <a:pt x="1507" y="136"/>
                </a:lnTo>
                <a:lnTo>
                  <a:pt x="1489" y="130"/>
                </a:lnTo>
                <a:lnTo>
                  <a:pt x="1478" y="124"/>
                </a:lnTo>
                <a:lnTo>
                  <a:pt x="1466" y="118"/>
                </a:lnTo>
                <a:lnTo>
                  <a:pt x="1448" y="112"/>
                </a:lnTo>
                <a:lnTo>
                  <a:pt x="1436" y="106"/>
                </a:lnTo>
                <a:lnTo>
                  <a:pt x="1424" y="100"/>
                </a:lnTo>
                <a:lnTo>
                  <a:pt x="1412" y="100"/>
                </a:lnTo>
                <a:lnTo>
                  <a:pt x="1400" y="94"/>
                </a:lnTo>
                <a:lnTo>
                  <a:pt x="1383" y="88"/>
                </a:lnTo>
                <a:lnTo>
                  <a:pt x="1371" y="82"/>
                </a:lnTo>
                <a:lnTo>
                  <a:pt x="1359" y="82"/>
                </a:lnTo>
                <a:lnTo>
                  <a:pt x="1347" y="76"/>
                </a:lnTo>
                <a:lnTo>
                  <a:pt x="1335" y="71"/>
                </a:lnTo>
                <a:lnTo>
                  <a:pt x="1323" y="71"/>
                </a:lnTo>
                <a:lnTo>
                  <a:pt x="1317" y="65"/>
                </a:lnTo>
                <a:lnTo>
                  <a:pt x="1306" y="59"/>
                </a:lnTo>
                <a:lnTo>
                  <a:pt x="1294" y="59"/>
                </a:lnTo>
                <a:lnTo>
                  <a:pt x="1282" y="53"/>
                </a:lnTo>
                <a:lnTo>
                  <a:pt x="1270" y="53"/>
                </a:lnTo>
                <a:lnTo>
                  <a:pt x="1264" y="47"/>
                </a:lnTo>
                <a:lnTo>
                  <a:pt x="1252" y="41"/>
                </a:lnTo>
                <a:lnTo>
                  <a:pt x="1240" y="41"/>
                </a:lnTo>
                <a:lnTo>
                  <a:pt x="1228" y="41"/>
                </a:lnTo>
                <a:lnTo>
                  <a:pt x="1222" y="35"/>
                </a:lnTo>
                <a:lnTo>
                  <a:pt x="1211" y="35"/>
                </a:lnTo>
                <a:lnTo>
                  <a:pt x="1205" y="29"/>
                </a:lnTo>
                <a:lnTo>
                  <a:pt x="1193" y="29"/>
                </a:lnTo>
                <a:lnTo>
                  <a:pt x="1187" y="23"/>
                </a:lnTo>
                <a:lnTo>
                  <a:pt x="1175" y="23"/>
                </a:lnTo>
                <a:lnTo>
                  <a:pt x="1163" y="23"/>
                </a:lnTo>
                <a:lnTo>
                  <a:pt x="1157" y="17"/>
                </a:lnTo>
                <a:lnTo>
                  <a:pt x="1151" y="17"/>
                </a:lnTo>
                <a:lnTo>
                  <a:pt x="1139" y="17"/>
                </a:lnTo>
                <a:lnTo>
                  <a:pt x="1133" y="17"/>
                </a:lnTo>
                <a:lnTo>
                  <a:pt x="1122" y="11"/>
                </a:lnTo>
                <a:lnTo>
                  <a:pt x="1116" y="11"/>
                </a:lnTo>
                <a:lnTo>
                  <a:pt x="1110" y="11"/>
                </a:lnTo>
                <a:lnTo>
                  <a:pt x="1098" y="11"/>
                </a:lnTo>
                <a:lnTo>
                  <a:pt x="1092" y="6"/>
                </a:lnTo>
                <a:lnTo>
                  <a:pt x="1086" y="6"/>
                </a:lnTo>
                <a:lnTo>
                  <a:pt x="1074" y="6"/>
                </a:lnTo>
                <a:lnTo>
                  <a:pt x="1068" y="6"/>
                </a:lnTo>
                <a:lnTo>
                  <a:pt x="1062" y="6"/>
                </a:lnTo>
                <a:lnTo>
                  <a:pt x="1056" y="6"/>
                </a:lnTo>
                <a:lnTo>
                  <a:pt x="1045" y="6"/>
                </a:lnTo>
                <a:lnTo>
                  <a:pt x="1039" y="0"/>
                </a:lnTo>
                <a:lnTo>
                  <a:pt x="1033" y="0"/>
                </a:lnTo>
                <a:lnTo>
                  <a:pt x="1027" y="0"/>
                </a:lnTo>
                <a:lnTo>
                  <a:pt x="1021" y="0"/>
                </a:lnTo>
                <a:lnTo>
                  <a:pt x="1015" y="0"/>
                </a:lnTo>
                <a:lnTo>
                  <a:pt x="1009" y="0"/>
                </a:lnTo>
                <a:lnTo>
                  <a:pt x="997" y="0"/>
                </a:lnTo>
                <a:lnTo>
                  <a:pt x="991" y="0"/>
                </a:lnTo>
                <a:lnTo>
                  <a:pt x="985" y="0"/>
                </a:lnTo>
                <a:lnTo>
                  <a:pt x="979" y="0"/>
                </a:lnTo>
                <a:lnTo>
                  <a:pt x="973" y="0"/>
                </a:lnTo>
                <a:lnTo>
                  <a:pt x="967" y="0"/>
                </a:lnTo>
                <a:lnTo>
                  <a:pt x="961" y="0"/>
                </a:lnTo>
                <a:lnTo>
                  <a:pt x="956" y="0"/>
                </a:lnTo>
                <a:lnTo>
                  <a:pt x="950" y="0"/>
                </a:lnTo>
                <a:lnTo>
                  <a:pt x="944" y="0"/>
                </a:lnTo>
                <a:lnTo>
                  <a:pt x="938" y="0"/>
                </a:lnTo>
                <a:lnTo>
                  <a:pt x="932" y="0"/>
                </a:lnTo>
                <a:lnTo>
                  <a:pt x="926" y="0"/>
                </a:lnTo>
                <a:lnTo>
                  <a:pt x="920" y="6"/>
                </a:lnTo>
                <a:lnTo>
                  <a:pt x="914" y="6"/>
                </a:lnTo>
                <a:lnTo>
                  <a:pt x="908" y="6"/>
                </a:lnTo>
                <a:lnTo>
                  <a:pt x="902" y="6"/>
                </a:lnTo>
                <a:lnTo>
                  <a:pt x="896" y="6"/>
                </a:lnTo>
                <a:lnTo>
                  <a:pt x="890" y="6"/>
                </a:lnTo>
                <a:lnTo>
                  <a:pt x="884" y="6"/>
                </a:lnTo>
                <a:lnTo>
                  <a:pt x="878" y="6"/>
                </a:lnTo>
                <a:lnTo>
                  <a:pt x="872" y="11"/>
                </a:lnTo>
                <a:lnTo>
                  <a:pt x="867" y="11"/>
                </a:lnTo>
                <a:lnTo>
                  <a:pt x="861" y="11"/>
                </a:lnTo>
                <a:lnTo>
                  <a:pt x="855" y="11"/>
                </a:lnTo>
                <a:lnTo>
                  <a:pt x="849" y="11"/>
                </a:lnTo>
                <a:lnTo>
                  <a:pt x="843" y="17"/>
                </a:lnTo>
                <a:lnTo>
                  <a:pt x="837" y="17"/>
                </a:lnTo>
                <a:lnTo>
                  <a:pt x="831" y="17"/>
                </a:lnTo>
                <a:lnTo>
                  <a:pt x="825" y="17"/>
                </a:lnTo>
                <a:lnTo>
                  <a:pt x="819" y="17"/>
                </a:lnTo>
                <a:lnTo>
                  <a:pt x="819" y="23"/>
                </a:lnTo>
                <a:lnTo>
                  <a:pt x="813" y="23"/>
                </a:lnTo>
                <a:lnTo>
                  <a:pt x="807" y="23"/>
                </a:lnTo>
                <a:lnTo>
                  <a:pt x="801" y="29"/>
                </a:lnTo>
                <a:lnTo>
                  <a:pt x="795" y="29"/>
                </a:lnTo>
                <a:lnTo>
                  <a:pt x="789" y="29"/>
                </a:lnTo>
                <a:lnTo>
                  <a:pt x="783" y="29"/>
                </a:lnTo>
                <a:lnTo>
                  <a:pt x="778" y="35"/>
                </a:lnTo>
                <a:lnTo>
                  <a:pt x="772" y="35"/>
                </a:lnTo>
                <a:lnTo>
                  <a:pt x="766" y="35"/>
                </a:lnTo>
                <a:lnTo>
                  <a:pt x="766" y="41"/>
                </a:lnTo>
                <a:lnTo>
                  <a:pt x="760" y="41"/>
                </a:lnTo>
                <a:lnTo>
                  <a:pt x="754" y="41"/>
                </a:lnTo>
                <a:lnTo>
                  <a:pt x="748" y="47"/>
                </a:lnTo>
                <a:lnTo>
                  <a:pt x="742" y="47"/>
                </a:lnTo>
                <a:lnTo>
                  <a:pt x="736" y="47"/>
                </a:lnTo>
                <a:lnTo>
                  <a:pt x="736" y="53"/>
                </a:lnTo>
                <a:lnTo>
                  <a:pt x="730" y="53"/>
                </a:lnTo>
                <a:lnTo>
                  <a:pt x="724" y="53"/>
                </a:lnTo>
                <a:lnTo>
                  <a:pt x="724" y="59"/>
                </a:lnTo>
                <a:lnTo>
                  <a:pt x="718" y="59"/>
                </a:lnTo>
                <a:lnTo>
                  <a:pt x="712" y="59"/>
                </a:lnTo>
                <a:lnTo>
                  <a:pt x="712" y="65"/>
                </a:lnTo>
                <a:lnTo>
                  <a:pt x="706" y="65"/>
                </a:lnTo>
                <a:lnTo>
                  <a:pt x="700" y="65"/>
                </a:lnTo>
                <a:lnTo>
                  <a:pt x="694" y="71"/>
                </a:lnTo>
                <a:lnTo>
                  <a:pt x="689" y="71"/>
                </a:lnTo>
                <a:lnTo>
                  <a:pt x="689" y="76"/>
                </a:lnTo>
                <a:lnTo>
                  <a:pt x="683" y="76"/>
                </a:lnTo>
                <a:lnTo>
                  <a:pt x="677" y="76"/>
                </a:lnTo>
                <a:lnTo>
                  <a:pt x="677" y="82"/>
                </a:lnTo>
                <a:lnTo>
                  <a:pt x="671" y="82"/>
                </a:lnTo>
                <a:lnTo>
                  <a:pt x="665" y="88"/>
                </a:lnTo>
                <a:lnTo>
                  <a:pt x="659" y="88"/>
                </a:lnTo>
                <a:lnTo>
                  <a:pt x="659" y="94"/>
                </a:lnTo>
                <a:lnTo>
                  <a:pt x="653" y="94"/>
                </a:lnTo>
                <a:lnTo>
                  <a:pt x="647" y="94"/>
                </a:lnTo>
                <a:lnTo>
                  <a:pt x="647" y="100"/>
                </a:lnTo>
                <a:lnTo>
                  <a:pt x="641" y="100"/>
                </a:lnTo>
                <a:lnTo>
                  <a:pt x="635" y="106"/>
                </a:lnTo>
                <a:lnTo>
                  <a:pt x="629" y="106"/>
                </a:lnTo>
                <a:lnTo>
                  <a:pt x="629" y="112"/>
                </a:lnTo>
                <a:lnTo>
                  <a:pt x="623" y="112"/>
                </a:lnTo>
                <a:lnTo>
                  <a:pt x="617" y="118"/>
                </a:lnTo>
                <a:lnTo>
                  <a:pt x="611" y="118"/>
                </a:lnTo>
                <a:lnTo>
                  <a:pt x="611" y="124"/>
                </a:lnTo>
                <a:lnTo>
                  <a:pt x="606" y="124"/>
                </a:lnTo>
                <a:lnTo>
                  <a:pt x="606" y="130"/>
                </a:lnTo>
                <a:lnTo>
                  <a:pt x="600" y="130"/>
                </a:lnTo>
                <a:lnTo>
                  <a:pt x="594" y="136"/>
                </a:lnTo>
                <a:lnTo>
                  <a:pt x="588" y="136"/>
                </a:lnTo>
                <a:lnTo>
                  <a:pt x="588" y="142"/>
                </a:lnTo>
                <a:lnTo>
                  <a:pt x="582" y="142"/>
                </a:lnTo>
                <a:lnTo>
                  <a:pt x="582" y="147"/>
                </a:lnTo>
                <a:lnTo>
                  <a:pt x="576" y="147"/>
                </a:lnTo>
                <a:lnTo>
                  <a:pt x="570" y="153"/>
                </a:lnTo>
                <a:lnTo>
                  <a:pt x="564" y="159"/>
                </a:lnTo>
                <a:lnTo>
                  <a:pt x="558" y="159"/>
                </a:lnTo>
                <a:lnTo>
                  <a:pt x="558" y="165"/>
                </a:lnTo>
                <a:lnTo>
                  <a:pt x="552" y="165"/>
                </a:lnTo>
                <a:lnTo>
                  <a:pt x="552" y="171"/>
                </a:lnTo>
                <a:lnTo>
                  <a:pt x="546" y="171"/>
                </a:lnTo>
                <a:lnTo>
                  <a:pt x="546" y="177"/>
                </a:lnTo>
                <a:lnTo>
                  <a:pt x="540" y="177"/>
                </a:lnTo>
                <a:lnTo>
                  <a:pt x="534" y="183"/>
                </a:lnTo>
                <a:lnTo>
                  <a:pt x="528" y="189"/>
                </a:lnTo>
                <a:lnTo>
                  <a:pt x="522" y="189"/>
                </a:lnTo>
                <a:lnTo>
                  <a:pt x="522" y="195"/>
                </a:lnTo>
                <a:lnTo>
                  <a:pt x="517" y="195"/>
                </a:lnTo>
                <a:lnTo>
                  <a:pt x="517" y="201"/>
                </a:lnTo>
                <a:lnTo>
                  <a:pt x="511" y="201"/>
                </a:lnTo>
                <a:lnTo>
                  <a:pt x="511" y="207"/>
                </a:lnTo>
                <a:lnTo>
                  <a:pt x="505" y="207"/>
                </a:lnTo>
                <a:lnTo>
                  <a:pt x="505" y="213"/>
                </a:lnTo>
                <a:lnTo>
                  <a:pt x="499" y="213"/>
                </a:lnTo>
                <a:lnTo>
                  <a:pt x="499" y="218"/>
                </a:lnTo>
                <a:lnTo>
                  <a:pt x="493" y="218"/>
                </a:lnTo>
                <a:lnTo>
                  <a:pt x="493" y="224"/>
                </a:lnTo>
                <a:lnTo>
                  <a:pt x="487" y="224"/>
                </a:lnTo>
                <a:lnTo>
                  <a:pt x="487" y="230"/>
                </a:lnTo>
                <a:lnTo>
                  <a:pt x="481" y="230"/>
                </a:lnTo>
                <a:lnTo>
                  <a:pt x="481" y="236"/>
                </a:lnTo>
                <a:lnTo>
                  <a:pt x="475" y="236"/>
                </a:lnTo>
                <a:lnTo>
                  <a:pt x="475" y="242"/>
                </a:lnTo>
                <a:lnTo>
                  <a:pt x="469" y="242"/>
                </a:lnTo>
                <a:lnTo>
                  <a:pt x="469" y="248"/>
                </a:lnTo>
                <a:lnTo>
                  <a:pt x="463" y="248"/>
                </a:lnTo>
                <a:lnTo>
                  <a:pt x="463" y="254"/>
                </a:lnTo>
                <a:lnTo>
                  <a:pt x="457" y="254"/>
                </a:lnTo>
                <a:lnTo>
                  <a:pt x="457" y="260"/>
                </a:lnTo>
                <a:lnTo>
                  <a:pt x="451" y="260"/>
                </a:lnTo>
                <a:lnTo>
                  <a:pt x="451" y="266"/>
                </a:lnTo>
                <a:lnTo>
                  <a:pt x="445" y="266"/>
                </a:lnTo>
                <a:lnTo>
                  <a:pt x="445" y="272"/>
                </a:lnTo>
                <a:lnTo>
                  <a:pt x="439" y="272"/>
                </a:lnTo>
                <a:lnTo>
                  <a:pt x="439" y="278"/>
                </a:lnTo>
                <a:lnTo>
                  <a:pt x="433" y="278"/>
                </a:lnTo>
                <a:lnTo>
                  <a:pt x="433" y="283"/>
                </a:lnTo>
                <a:lnTo>
                  <a:pt x="428" y="283"/>
                </a:lnTo>
                <a:lnTo>
                  <a:pt x="428" y="289"/>
                </a:lnTo>
                <a:lnTo>
                  <a:pt x="422" y="289"/>
                </a:lnTo>
                <a:lnTo>
                  <a:pt x="422" y="295"/>
                </a:lnTo>
                <a:lnTo>
                  <a:pt x="416" y="301"/>
                </a:lnTo>
                <a:lnTo>
                  <a:pt x="410" y="307"/>
                </a:lnTo>
                <a:lnTo>
                  <a:pt x="410" y="313"/>
                </a:lnTo>
                <a:lnTo>
                  <a:pt x="404" y="313"/>
                </a:lnTo>
                <a:lnTo>
                  <a:pt x="404" y="319"/>
                </a:lnTo>
                <a:lnTo>
                  <a:pt x="398" y="319"/>
                </a:lnTo>
                <a:lnTo>
                  <a:pt x="398" y="325"/>
                </a:lnTo>
                <a:lnTo>
                  <a:pt x="392" y="325"/>
                </a:lnTo>
                <a:lnTo>
                  <a:pt x="392" y="331"/>
                </a:lnTo>
                <a:lnTo>
                  <a:pt x="386" y="331"/>
                </a:lnTo>
                <a:lnTo>
                  <a:pt x="380" y="343"/>
                </a:lnTo>
                <a:lnTo>
                  <a:pt x="279" y="467"/>
                </a:lnTo>
                <a:lnTo>
                  <a:pt x="220" y="538"/>
                </a:lnTo>
                <a:lnTo>
                  <a:pt x="178" y="585"/>
                </a:lnTo>
                <a:lnTo>
                  <a:pt x="161" y="603"/>
                </a:lnTo>
                <a:lnTo>
                  <a:pt x="137" y="632"/>
                </a:lnTo>
                <a:lnTo>
                  <a:pt x="95" y="674"/>
                </a:lnTo>
                <a:lnTo>
                  <a:pt x="24" y="721"/>
                </a:lnTo>
                <a:lnTo>
                  <a:pt x="0" y="727"/>
                </a:lnTo>
              </a:path>
            </a:pathLst>
          </a:custGeom>
          <a:noFill/>
          <a:ln w="7938"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549" name="Freeform 117"/>
          <p:cNvSpPr>
            <a:spLocks/>
          </p:cNvSpPr>
          <p:nvPr/>
        </p:nvSpPr>
        <p:spPr bwMode="auto">
          <a:xfrm>
            <a:off x="3454400" y="5070475"/>
            <a:ext cx="3767138" cy="1060450"/>
          </a:xfrm>
          <a:custGeom>
            <a:avLst/>
            <a:gdLst>
              <a:gd name="T0" fmla="*/ 2147483647 w 2373"/>
              <a:gd name="T1" fmla="*/ 2147483647 h 668"/>
              <a:gd name="T2" fmla="*/ 2147483647 w 2373"/>
              <a:gd name="T3" fmla="*/ 2147483647 h 668"/>
              <a:gd name="T4" fmla="*/ 2147483647 w 2373"/>
              <a:gd name="T5" fmla="*/ 2147483647 h 668"/>
              <a:gd name="T6" fmla="*/ 2147483647 w 2373"/>
              <a:gd name="T7" fmla="*/ 2147483647 h 668"/>
              <a:gd name="T8" fmla="*/ 2147483647 w 2373"/>
              <a:gd name="T9" fmla="*/ 2147483647 h 668"/>
              <a:gd name="T10" fmla="*/ 2147483647 w 2373"/>
              <a:gd name="T11" fmla="*/ 2147483647 h 668"/>
              <a:gd name="T12" fmla="*/ 2147483647 w 2373"/>
              <a:gd name="T13" fmla="*/ 2147483647 h 668"/>
              <a:gd name="T14" fmla="*/ 2147483647 w 2373"/>
              <a:gd name="T15" fmla="*/ 2147483647 h 668"/>
              <a:gd name="T16" fmla="*/ 2147483647 w 2373"/>
              <a:gd name="T17" fmla="*/ 2147483647 h 668"/>
              <a:gd name="T18" fmla="*/ 2147483647 w 2373"/>
              <a:gd name="T19" fmla="*/ 2147483647 h 668"/>
              <a:gd name="T20" fmla="*/ 2147483647 w 2373"/>
              <a:gd name="T21" fmla="*/ 2147483647 h 668"/>
              <a:gd name="T22" fmla="*/ 2147483647 w 2373"/>
              <a:gd name="T23" fmla="*/ 2147483647 h 668"/>
              <a:gd name="T24" fmla="*/ 2147483647 w 2373"/>
              <a:gd name="T25" fmla="*/ 2147483647 h 668"/>
              <a:gd name="T26" fmla="*/ 2147483647 w 2373"/>
              <a:gd name="T27" fmla="*/ 2147483647 h 668"/>
              <a:gd name="T28" fmla="*/ 2147483647 w 2373"/>
              <a:gd name="T29" fmla="*/ 2147483647 h 668"/>
              <a:gd name="T30" fmla="*/ 2147483647 w 2373"/>
              <a:gd name="T31" fmla="*/ 2147483647 h 668"/>
              <a:gd name="T32" fmla="*/ 2147483647 w 2373"/>
              <a:gd name="T33" fmla="*/ 2147483647 h 668"/>
              <a:gd name="T34" fmla="*/ 2147483647 w 2373"/>
              <a:gd name="T35" fmla="*/ 2147483647 h 668"/>
              <a:gd name="T36" fmla="*/ 2147483647 w 2373"/>
              <a:gd name="T37" fmla="*/ 2147483647 h 668"/>
              <a:gd name="T38" fmla="*/ 2147483647 w 2373"/>
              <a:gd name="T39" fmla="*/ 2147483647 h 668"/>
              <a:gd name="T40" fmla="*/ 2147483647 w 2373"/>
              <a:gd name="T41" fmla="*/ 2147483647 h 668"/>
              <a:gd name="T42" fmla="*/ 2147483647 w 2373"/>
              <a:gd name="T43" fmla="*/ 2147483647 h 668"/>
              <a:gd name="T44" fmla="*/ 2147483647 w 2373"/>
              <a:gd name="T45" fmla="*/ 0 h 668"/>
              <a:gd name="T46" fmla="*/ 2147483647 w 2373"/>
              <a:gd name="T47" fmla="*/ 0 h 668"/>
              <a:gd name="T48" fmla="*/ 2147483647 w 2373"/>
              <a:gd name="T49" fmla="*/ 0 h 668"/>
              <a:gd name="T50" fmla="*/ 2147483647 w 2373"/>
              <a:gd name="T51" fmla="*/ 0 h 668"/>
              <a:gd name="T52" fmla="*/ 2147483647 w 2373"/>
              <a:gd name="T53" fmla="*/ 0 h 668"/>
              <a:gd name="T54" fmla="*/ 2147483647 w 2373"/>
              <a:gd name="T55" fmla="*/ 0 h 668"/>
              <a:gd name="T56" fmla="*/ 2147483647 w 2373"/>
              <a:gd name="T57" fmla="*/ 2147483647 h 668"/>
              <a:gd name="T58" fmla="*/ 2147483647 w 2373"/>
              <a:gd name="T59" fmla="*/ 2147483647 h 668"/>
              <a:gd name="T60" fmla="*/ 2147483647 w 2373"/>
              <a:gd name="T61" fmla="*/ 2147483647 h 668"/>
              <a:gd name="T62" fmla="*/ 2147483647 w 2373"/>
              <a:gd name="T63" fmla="*/ 2147483647 h 668"/>
              <a:gd name="T64" fmla="*/ 2147483647 w 2373"/>
              <a:gd name="T65" fmla="*/ 2147483647 h 668"/>
              <a:gd name="T66" fmla="*/ 2147483647 w 2373"/>
              <a:gd name="T67" fmla="*/ 2147483647 h 668"/>
              <a:gd name="T68" fmla="*/ 2147483647 w 2373"/>
              <a:gd name="T69" fmla="*/ 2147483647 h 668"/>
              <a:gd name="T70" fmla="*/ 2147483647 w 2373"/>
              <a:gd name="T71" fmla="*/ 2147483647 h 668"/>
              <a:gd name="T72" fmla="*/ 2147483647 w 2373"/>
              <a:gd name="T73" fmla="*/ 2147483647 h 668"/>
              <a:gd name="T74" fmla="*/ 2147483647 w 2373"/>
              <a:gd name="T75" fmla="*/ 2147483647 h 668"/>
              <a:gd name="T76" fmla="*/ 2147483647 w 2373"/>
              <a:gd name="T77" fmla="*/ 2147483647 h 668"/>
              <a:gd name="T78" fmla="*/ 2147483647 w 2373"/>
              <a:gd name="T79" fmla="*/ 2147483647 h 668"/>
              <a:gd name="T80" fmla="*/ 2147483647 w 2373"/>
              <a:gd name="T81" fmla="*/ 2147483647 h 668"/>
              <a:gd name="T82" fmla="*/ 2147483647 w 2373"/>
              <a:gd name="T83" fmla="*/ 2147483647 h 668"/>
              <a:gd name="T84" fmla="*/ 2147483647 w 2373"/>
              <a:gd name="T85" fmla="*/ 2147483647 h 668"/>
              <a:gd name="T86" fmla="*/ 2147483647 w 2373"/>
              <a:gd name="T87" fmla="*/ 2147483647 h 668"/>
              <a:gd name="T88" fmla="*/ 2147483647 w 2373"/>
              <a:gd name="T89" fmla="*/ 2147483647 h 668"/>
              <a:gd name="T90" fmla="*/ 2147483647 w 2373"/>
              <a:gd name="T91" fmla="*/ 2147483647 h 668"/>
              <a:gd name="T92" fmla="*/ 2147483647 w 2373"/>
              <a:gd name="T93" fmla="*/ 2147483647 h 668"/>
              <a:gd name="T94" fmla="*/ 2147483647 w 2373"/>
              <a:gd name="T95" fmla="*/ 2147483647 h 668"/>
              <a:gd name="T96" fmla="*/ 2147483647 w 2373"/>
              <a:gd name="T97" fmla="*/ 2147483647 h 668"/>
              <a:gd name="T98" fmla="*/ 2147483647 w 2373"/>
              <a:gd name="T99" fmla="*/ 2147483647 h 668"/>
              <a:gd name="T100" fmla="*/ 2147483647 w 2373"/>
              <a:gd name="T101" fmla="*/ 2147483647 h 668"/>
              <a:gd name="T102" fmla="*/ 2147483647 w 2373"/>
              <a:gd name="T103" fmla="*/ 2147483647 h 668"/>
              <a:gd name="T104" fmla="*/ 2147483647 w 2373"/>
              <a:gd name="T105" fmla="*/ 2147483647 h 668"/>
              <a:gd name="T106" fmla="*/ 2147483647 w 2373"/>
              <a:gd name="T107" fmla="*/ 2147483647 h 668"/>
              <a:gd name="T108" fmla="*/ 2147483647 w 2373"/>
              <a:gd name="T109" fmla="*/ 2147483647 h 668"/>
              <a:gd name="T110" fmla="*/ 2147483647 w 2373"/>
              <a:gd name="T111" fmla="*/ 2147483647 h 668"/>
              <a:gd name="T112" fmla="*/ 2147483647 w 2373"/>
              <a:gd name="T113" fmla="*/ 2147483647 h 668"/>
              <a:gd name="T114" fmla="*/ 2147483647 w 2373"/>
              <a:gd name="T115" fmla="*/ 2147483647 h 668"/>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2373"/>
              <a:gd name="T175" fmla="*/ 0 h 668"/>
              <a:gd name="T176" fmla="*/ 2373 w 2373"/>
              <a:gd name="T177" fmla="*/ 668 h 668"/>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2373" h="668">
                <a:moveTo>
                  <a:pt x="2373" y="461"/>
                </a:moveTo>
                <a:lnTo>
                  <a:pt x="2338" y="449"/>
                </a:lnTo>
                <a:lnTo>
                  <a:pt x="2302" y="443"/>
                </a:lnTo>
                <a:lnTo>
                  <a:pt x="2272" y="431"/>
                </a:lnTo>
                <a:lnTo>
                  <a:pt x="2237" y="420"/>
                </a:lnTo>
                <a:lnTo>
                  <a:pt x="2207" y="414"/>
                </a:lnTo>
                <a:lnTo>
                  <a:pt x="2178" y="402"/>
                </a:lnTo>
                <a:lnTo>
                  <a:pt x="2148" y="396"/>
                </a:lnTo>
                <a:lnTo>
                  <a:pt x="2118" y="384"/>
                </a:lnTo>
                <a:lnTo>
                  <a:pt x="2089" y="372"/>
                </a:lnTo>
                <a:lnTo>
                  <a:pt x="2065" y="366"/>
                </a:lnTo>
                <a:lnTo>
                  <a:pt x="2035" y="355"/>
                </a:lnTo>
                <a:lnTo>
                  <a:pt x="2011" y="349"/>
                </a:lnTo>
                <a:lnTo>
                  <a:pt x="1982" y="337"/>
                </a:lnTo>
                <a:lnTo>
                  <a:pt x="1958" y="331"/>
                </a:lnTo>
                <a:lnTo>
                  <a:pt x="1934" y="319"/>
                </a:lnTo>
                <a:lnTo>
                  <a:pt x="1911" y="313"/>
                </a:lnTo>
                <a:lnTo>
                  <a:pt x="1887" y="301"/>
                </a:lnTo>
                <a:lnTo>
                  <a:pt x="1863" y="295"/>
                </a:lnTo>
                <a:lnTo>
                  <a:pt x="1845" y="284"/>
                </a:lnTo>
                <a:lnTo>
                  <a:pt x="1822" y="278"/>
                </a:lnTo>
                <a:lnTo>
                  <a:pt x="1804" y="266"/>
                </a:lnTo>
                <a:lnTo>
                  <a:pt x="1780" y="260"/>
                </a:lnTo>
                <a:lnTo>
                  <a:pt x="1762" y="254"/>
                </a:lnTo>
                <a:lnTo>
                  <a:pt x="1739" y="242"/>
                </a:lnTo>
                <a:lnTo>
                  <a:pt x="1721" y="236"/>
                </a:lnTo>
                <a:lnTo>
                  <a:pt x="1703" y="230"/>
                </a:lnTo>
                <a:lnTo>
                  <a:pt x="1685" y="219"/>
                </a:lnTo>
                <a:lnTo>
                  <a:pt x="1667" y="213"/>
                </a:lnTo>
                <a:lnTo>
                  <a:pt x="1650" y="207"/>
                </a:lnTo>
                <a:lnTo>
                  <a:pt x="1632" y="201"/>
                </a:lnTo>
                <a:lnTo>
                  <a:pt x="1614" y="195"/>
                </a:lnTo>
                <a:lnTo>
                  <a:pt x="1596" y="183"/>
                </a:lnTo>
                <a:lnTo>
                  <a:pt x="1584" y="177"/>
                </a:lnTo>
                <a:lnTo>
                  <a:pt x="1567" y="171"/>
                </a:lnTo>
                <a:lnTo>
                  <a:pt x="1549" y="165"/>
                </a:lnTo>
                <a:lnTo>
                  <a:pt x="1537" y="159"/>
                </a:lnTo>
                <a:lnTo>
                  <a:pt x="1519" y="154"/>
                </a:lnTo>
                <a:lnTo>
                  <a:pt x="1507" y="148"/>
                </a:lnTo>
                <a:lnTo>
                  <a:pt x="1489" y="142"/>
                </a:lnTo>
                <a:lnTo>
                  <a:pt x="1478" y="136"/>
                </a:lnTo>
                <a:lnTo>
                  <a:pt x="1466" y="130"/>
                </a:lnTo>
                <a:lnTo>
                  <a:pt x="1448" y="124"/>
                </a:lnTo>
                <a:lnTo>
                  <a:pt x="1436" y="118"/>
                </a:lnTo>
                <a:lnTo>
                  <a:pt x="1424" y="118"/>
                </a:lnTo>
                <a:lnTo>
                  <a:pt x="1412" y="112"/>
                </a:lnTo>
                <a:lnTo>
                  <a:pt x="1400" y="106"/>
                </a:lnTo>
                <a:lnTo>
                  <a:pt x="1383" y="100"/>
                </a:lnTo>
                <a:lnTo>
                  <a:pt x="1371" y="94"/>
                </a:lnTo>
                <a:lnTo>
                  <a:pt x="1359" y="94"/>
                </a:lnTo>
                <a:lnTo>
                  <a:pt x="1347" y="88"/>
                </a:lnTo>
                <a:lnTo>
                  <a:pt x="1335" y="83"/>
                </a:lnTo>
                <a:lnTo>
                  <a:pt x="1323" y="77"/>
                </a:lnTo>
                <a:lnTo>
                  <a:pt x="1317" y="77"/>
                </a:lnTo>
                <a:lnTo>
                  <a:pt x="1306" y="71"/>
                </a:lnTo>
                <a:lnTo>
                  <a:pt x="1294" y="71"/>
                </a:lnTo>
                <a:lnTo>
                  <a:pt x="1282" y="65"/>
                </a:lnTo>
                <a:lnTo>
                  <a:pt x="1270" y="59"/>
                </a:lnTo>
                <a:lnTo>
                  <a:pt x="1264" y="59"/>
                </a:lnTo>
                <a:lnTo>
                  <a:pt x="1252" y="53"/>
                </a:lnTo>
                <a:lnTo>
                  <a:pt x="1240" y="53"/>
                </a:lnTo>
                <a:lnTo>
                  <a:pt x="1228" y="47"/>
                </a:lnTo>
                <a:lnTo>
                  <a:pt x="1222" y="47"/>
                </a:lnTo>
                <a:lnTo>
                  <a:pt x="1211" y="41"/>
                </a:lnTo>
                <a:lnTo>
                  <a:pt x="1205" y="41"/>
                </a:lnTo>
                <a:lnTo>
                  <a:pt x="1193" y="35"/>
                </a:lnTo>
                <a:lnTo>
                  <a:pt x="1187" y="35"/>
                </a:lnTo>
                <a:lnTo>
                  <a:pt x="1175" y="29"/>
                </a:lnTo>
                <a:lnTo>
                  <a:pt x="1163" y="29"/>
                </a:lnTo>
                <a:lnTo>
                  <a:pt x="1157" y="29"/>
                </a:lnTo>
                <a:lnTo>
                  <a:pt x="1151" y="23"/>
                </a:lnTo>
                <a:lnTo>
                  <a:pt x="1139" y="23"/>
                </a:lnTo>
                <a:lnTo>
                  <a:pt x="1133" y="23"/>
                </a:lnTo>
                <a:lnTo>
                  <a:pt x="1122" y="17"/>
                </a:lnTo>
                <a:lnTo>
                  <a:pt x="1116" y="17"/>
                </a:lnTo>
                <a:lnTo>
                  <a:pt x="1110" y="17"/>
                </a:lnTo>
                <a:lnTo>
                  <a:pt x="1098" y="17"/>
                </a:lnTo>
                <a:lnTo>
                  <a:pt x="1092" y="12"/>
                </a:lnTo>
                <a:lnTo>
                  <a:pt x="1086" y="12"/>
                </a:lnTo>
                <a:lnTo>
                  <a:pt x="1074" y="12"/>
                </a:lnTo>
                <a:lnTo>
                  <a:pt x="1068" y="12"/>
                </a:lnTo>
                <a:lnTo>
                  <a:pt x="1062" y="6"/>
                </a:lnTo>
                <a:lnTo>
                  <a:pt x="1056" y="6"/>
                </a:lnTo>
                <a:lnTo>
                  <a:pt x="1045" y="6"/>
                </a:lnTo>
                <a:lnTo>
                  <a:pt x="1039" y="6"/>
                </a:lnTo>
                <a:lnTo>
                  <a:pt x="1033" y="6"/>
                </a:lnTo>
                <a:lnTo>
                  <a:pt x="1027" y="6"/>
                </a:lnTo>
                <a:lnTo>
                  <a:pt x="1021" y="6"/>
                </a:lnTo>
                <a:lnTo>
                  <a:pt x="1015" y="0"/>
                </a:lnTo>
                <a:lnTo>
                  <a:pt x="1009" y="0"/>
                </a:lnTo>
                <a:lnTo>
                  <a:pt x="997" y="0"/>
                </a:lnTo>
                <a:lnTo>
                  <a:pt x="991" y="0"/>
                </a:lnTo>
                <a:lnTo>
                  <a:pt x="985" y="0"/>
                </a:lnTo>
                <a:lnTo>
                  <a:pt x="979" y="0"/>
                </a:lnTo>
                <a:lnTo>
                  <a:pt x="973" y="0"/>
                </a:lnTo>
                <a:lnTo>
                  <a:pt x="967" y="0"/>
                </a:lnTo>
                <a:lnTo>
                  <a:pt x="961" y="0"/>
                </a:lnTo>
                <a:lnTo>
                  <a:pt x="956" y="0"/>
                </a:lnTo>
                <a:lnTo>
                  <a:pt x="950" y="0"/>
                </a:lnTo>
                <a:lnTo>
                  <a:pt x="944" y="0"/>
                </a:lnTo>
                <a:lnTo>
                  <a:pt x="938" y="0"/>
                </a:lnTo>
                <a:lnTo>
                  <a:pt x="932" y="0"/>
                </a:lnTo>
                <a:lnTo>
                  <a:pt x="926" y="0"/>
                </a:lnTo>
                <a:lnTo>
                  <a:pt x="920" y="0"/>
                </a:lnTo>
                <a:lnTo>
                  <a:pt x="914" y="0"/>
                </a:lnTo>
                <a:lnTo>
                  <a:pt x="908" y="0"/>
                </a:lnTo>
                <a:lnTo>
                  <a:pt x="902" y="0"/>
                </a:lnTo>
                <a:lnTo>
                  <a:pt x="896" y="0"/>
                </a:lnTo>
                <a:lnTo>
                  <a:pt x="890" y="0"/>
                </a:lnTo>
                <a:lnTo>
                  <a:pt x="884" y="0"/>
                </a:lnTo>
                <a:lnTo>
                  <a:pt x="878" y="0"/>
                </a:lnTo>
                <a:lnTo>
                  <a:pt x="872" y="0"/>
                </a:lnTo>
                <a:lnTo>
                  <a:pt x="867" y="0"/>
                </a:lnTo>
                <a:lnTo>
                  <a:pt x="867" y="6"/>
                </a:lnTo>
                <a:lnTo>
                  <a:pt x="861" y="6"/>
                </a:lnTo>
                <a:lnTo>
                  <a:pt x="855" y="6"/>
                </a:lnTo>
                <a:lnTo>
                  <a:pt x="849" y="6"/>
                </a:lnTo>
                <a:lnTo>
                  <a:pt x="843" y="6"/>
                </a:lnTo>
                <a:lnTo>
                  <a:pt x="837" y="6"/>
                </a:lnTo>
                <a:lnTo>
                  <a:pt x="831" y="6"/>
                </a:lnTo>
                <a:lnTo>
                  <a:pt x="825" y="6"/>
                </a:lnTo>
                <a:lnTo>
                  <a:pt x="819" y="12"/>
                </a:lnTo>
                <a:lnTo>
                  <a:pt x="813" y="12"/>
                </a:lnTo>
                <a:lnTo>
                  <a:pt x="807" y="12"/>
                </a:lnTo>
                <a:lnTo>
                  <a:pt x="801" y="12"/>
                </a:lnTo>
                <a:lnTo>
                  <a:pt x="795" y="17"/>
                </a:lnTo>
                <a:lnTo>
                  <a:pt x="789" y="17"/>
                </a:lnTo>
                <a:lnTo>
                  <a:pt x="783" y="17"/>
                </a:lnTo>
                <a:lnTo>
                  <a:pt x="778" y="17"/>
                </a:lnTo>
                <a:lnTo>
                  <a:pt x="772" y="23"/>
                </a:lnTo>
                <a:lnTo>
                  <a:pt x="766" y="23"/>
                </a:lnTo>
                <a:lnTo>
                  <a:pt x="760" y="23"/>
                </a:lnTo>
                <a:lnTo>
                  <a:pt x="754" y="23"/>
                </a:lnTo>
                <a:lnTo>
                  <a:pt x="754" y="29"/>
                </a:lnTo>
                <a:lnTo>
                  <a:pt x="748" y="29"/>
                </a:lnTo>
                <a:lnTo>
                  <a:pt x="742" y="29"/>
                </a:lnTo>
                <a:lnTo>
                  <a:pt x="736" y="35"/>
                </a:lnTo>
                <a:lnTo>
                  <a:pt x="730" y="35"/>
                </a:lnTo>
                <a:lnTo>
                  <a:pt x="724" y="35"/>
                </a:lnTo>
                <a:lnTo>
                  <a:pt x="718" y="41"/>
                </a:lnTo>
                <a:lnTo>
                  <a:pt x="712" y="41"/>
                </a:lnTo>
                <a:lnTo>
                  <a:pt x="706" y="47"/>
                </a:lnTo>
                <a:lnTo>
                  <a:pt x="700" y="47"/>
                </a:lnTo>
                <a:lnTo>
                  <a:pt x="694" y="47"/>
                </a:lnTo>
                <a:lnTo>
                  <a:pt x="689" y="53"/>
                </a:lnTo>
                <a:lnTo>
                  <a:pt x="683" y="53"/>
                </a:lnTo>
                <a:lnTo>
                  <a:pt x="677" y="59"/>
                </a:lnTo>
                <a:lnTo>
                  <a:pt x="671" y="59"/>
                </a:lnTo>
                <a:lnTo>
                  <a:pt x="665" y="65"/>
                </a:lnTo>
                <a:lnTo>
                  <a:pt x="659" y="65"/>
                </a:lnTo>
                <a:lnTo>
                  <a:pt x="653" y="71"/>
                </a:lnTo>
                <a:lnTo>
                  <a:pt x="647" y="71"/>
                </a:lnTo>
                <a:lnTo>
                  <a:pt x="647" y="77"/>
                </a:lnTo>
                <a:lnTo>
                  <a:pt x="641" y="77"/>
                </a:lnTo>
                <a:lnTo>
                  <a:pt x="635" y="77"/>
                </a:lnTo>
                <a:lnTo>
                  <a:pt x="635" y="83"/>
                </a:lnTo>
                <a:lnTo>
                  <a:pt x="629" y="83"/>
                </a:lnTo>
                <a:lnTo>
                  <a:pt x="623" y="88"/>
                </a:lnTo>
                <a:lnTo>
                  <a:pt x="617" y="88"/>
                </a:lnTo>
                <a:lnTo>
                  <a:pt x="611" y="94"/>
                </a:lnTo>
                <a:lnTo>
                  <a:pt x="606" y="94"/>
                </a:lnTo>
                <a:lnTo>
                  <a:pt x="606" y="100"/>
                </a:lnTo>
                <a:lnTo>
                  <a:pt x="600" y="100"/>
                </a:lnTo>
                <a:lnTo>
                  <a:pt x="600" y="106"/>
                </a:lnTo>
                <a:lnTo>
                  <a:pt x="594" y="106"/>
                </a:lnTo>
                <a:lnTo>
                  <a:pt x="588" y="106"/>
                </a:lnTo>
                <a:lnTo>
                  <a:pt x="588" y="112"/>
                </a:lnTo>
                <a:lnTo>
                  <a:pt x="582" y="112"/>
                </a:lnTo>
                <a:lnTo>
                  <a:pt x="576" y="118"/>
                </a:lnTo>
                <a:lnTo>
                  <a:pt x="570" y="118"/>
                </a:lnTo>
                <a:lnTo>
                  <a:pt x="570" y="124"/>
                </a:lnTo>
                <a:lnTo>
                  <a:pt x="564" y="124"/>
                </a:lnTo>
                <a:lnTo>
                  <a:pt x="558" y="130"/>
                </a:lnTo>
                <a:lnTo>
                  <a:pt x="552" y="136"/>
                </a:lnTo>
                <a:lnTo>
                  <a:pt x="546" y="136"/>
                </a:lnTo>
                <a:lnTo>
                  <a:pt x="546" y="142"/>
                </a:lnTo>
                <a:lnTo>
                  <a:pt x="540" y="142"/>
                </a:lnTo>
                <a:lnTo>
                  <a:pt x="540" y="148"/>
                </a:lnTo>
                <a:lnTo>
                  <a:pt x="534" y="148"/>
                </a:lnTo>
                <a:lnTo>
                  <a:pt x="528" y="154"/>
                </a:lnTo>
                <a:lnTo>
                  <a:pt x="522" y="154"/>
                </a:lnTo>
                <a:lnTo>
                  <a:pt x="522" y="159"/>
                </a:lnTo>
                <a:lnTo>
                  <a:pt x="517" y="159"/>
                </a:lnTo>
                <a:lnTo>
                  <a:pt x="517" y="165"/>
                </a:lnTo>
                <a:lnTo>
                  <a:pt x="511" y="165"/>
                </a:lnTo>
                <a:lnTo>
                  <a:pt x="511" y="171"/>
                </a:lnTo>
                <a:lnTo>
                  <a:pt x="505" y="171"/>
                </a:lnTo>
                <a:lnTo>
                  <a:pt x="505" y="177"/>
                </a:lnTo>
                <a:lnTo>
                  <a:pt x="499" y="177"/>
                </a:lnTo>
                <a:lnTo>
                  <a:pt x="499" y="183"/>
                </a:lnTo>
                <a:lnTo>
                  <a:pt x="493" y="183"/>
                </a:lnTo>
                <a:lnTo>
                  <a:pt x="487" y="189"/>
                </a:lnTo>
                <a:lnTo>
                  <a:pt x="481" y="189"/>
                </a:lnTo>
                <a:lnTo>
                  <a:pt x="481" y="195"/>
                </a:lnTo>
                <a:lnTo>
                  <a:pt x="475" y="195"/>
                </a:lnTo>
                <a:lnTo>
                  <a:pt x="475" y="201"/>
                </a:lnTo>
                <a:lnTo>
                  <a:pt x="469" y="201"/>
                </a:lnTo>
                <a:lnTo>
                  <a:pt x="469" y="207"/>
                </a:lnTo>
                <a:lnTo>
                  <a:pt x="463" y="207"/>
                </a:lnTo>
                <a:lnTo>
                  <a:pt x="463" y="213"/>
                </a:lnTo>
                <a:lnTo>
                  <a:pt x="457" y="213"/>
                </a:lnTo>
                <a:lnTo>
                  <a:pt x="457" y="219"/>
                </a:lnTo>
                <a:lnTo>
                  <a:pt x="451" y="219"/>
                </a:lnTo>
                <a:lnTo>
                  <a:pt x="451" y="224"/>
                </a:lnTo>
                <a:lnTo>
                  <a:pt x="445" y="224"/>
                </a:lnTo>
                <a:lnTo>
                  <a:pt x="445" y="230"/>
                </a:lnTo>
                <a:lnTo>
                  <a:pt x="439" y="230"/>
                </a:lnTo>
                <a:lnTo>
                  <a:pt x="439" y="236"/>
                </a:lnTo>
                <a:lnTo>
                  <a:pt x="433" y="236"/>
                </a:lnTo>
                <a:lnTo>
                  <a:pt x="433" y="242"/>
                </a:lnTo>
                <a:lnTo>
                  <a:pt x="428" y="242"/>
                </a:lnTo>
                <a:lnTo>
                  <a:pt x="428" y="248"/>
                </a:lnTo>
                <a:lnTo>
                  <a:pt x="422" y="248"/>
                </a:lnTo>
                <a:lnTo>
                  <a:pt x="422" y="254"/>
                </a:lnTo>
                <a:lnTo>
                  <a:pt x="416" y="254"/>
                </a:lnTo>
                <a:lnTo>
                  <a:pt x="416" y="260"/>
                </a:lnTo>
                <a:lnTo>
                  <a:pt x="410" y="260"/>
                </a:lnTo>
                <a:lnTo>
                  <a:pt x="410" y="266"/>
                </a:lnTo>
                <a:lnTo>
                  <a:pt x="404" y="266"/>
                </a:lnTo>
                <a:lnTo>
                  <a:pt x="404" y="272"/>
                </a:lnTo>
                <a:lnTo>
                  <a:pt x="398" y="272"/>
                </a:lnTo>
                <a:lnTo>
                  <a:pt x="398" y="278"/>
                </a:lnTo>
                <a:lnTo>
                  <a:pt x="392" y="278"/>
                </a:lnTo>
                <a:lnTo>
                  <a:pt x="392" y="284"/>
                </a:lnTo>
                <a:lnTo>
                  <a:pt x="386" y="284"/>
                </a:lnTo>
                <a:lnTo>
                  <a:pt x="380" y="295"/>
                </a:lnTo>
                <a:lnTo>
                  <a:pt x="279" y="414"/>
                </a:lnTo>
                <a:lnTo>
                  <a:pt x="220" y="485"/>
                </a:lnTo>
                <a:lnTo>
                  <a:pt x="178" y="532"/>
                </a:lnTo>
                <a:lnTo>
                  <a:pt x="161" y="550"/>
                </a:lnTo>
                <a:lnTo>
                  <a:pt x="137" y="573"/>
                </a:lnTo>
                <a:lnTo>
                  <a:pt x="95" y="615"/>
                </a:lnTo>
                <a:lnTo>
                  <a:pt x="24" y="662"/>
                </a:lnTo>
                <a:lnTo>
                  <a:pt x="0" y="668"/>
                </a:lnTo>
              </a:path>
            </a:pathLst>
          </a:custGeom>
          <a:noFill/>
          <a:ln w="7938"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550" name="Freeform 118"/>
          <p:cNvSpPr>
            <a:spLocks/>
          </p:cNvSpPr>
          <p:nvPr/>
        </p:nvSpPr>
        <p:spPr bwMode="auto">
          <a:xfrm>
            <a:off x="3454400" y="5145088"/>
            <a:ext cx="3767138" cy="985837"/>
          </a:xfrm>
          <a:custGeom>
            <a:avLst/>
            <a:gdLst>
              <a:gd name="T0" fmla="*/ 2147483647 w 2373"/>
              <a:gd name="T1" fmla="*/ 2147483647 h 621"/>
              <a:gd name="T2" fmla="*/ 2147483647 w 2373"/>
              <a:gd name="T3" fmla="*/ 2147483647 h 621"/>
              <a:gd name="T4" fmla="*/ 2147483647 w 2373"/>
              <a:gd name="T5" fmla="*/ 2147483647 h 621"/>
              <a:gd name="T6" fmla="*/ 2147483647 w 2373"/>
              <a:gd name="T7" fmla="*/ 2147483647 h 621"/>
              <a:gd name="T8" fmla="*/ 2147483647 w 2373"/>
              <a:gd name="T9" fmla="*/ 2147483647 h 621"/>
              <a:gd name="T10" fmla="*/ 2147483647 w 2373"/>
              <a:gd name="T11" fmla="*/ 2147483647 h 621"/>
              <a:gd name="T12" fmla="*/ 2147483647 w 2373"/>
              <a:gd name="T13" fmla="*/ 2147483647 h 621"/>
              <a:gd name="T14" fmla="*/ 2147483647 w 2373"/>
              <a:gd name="T15" fmla="*/ 2147483647 h 621"/>
              <a:gd name="T16" fmla="*/ 2147483647 w 2373"/>
              <a:gd name="T17" fmla="*/ 2147483647 h 621"/>
              <a:gd name="T18" fmla="*/ 2147483647 w 2373"/>
              <a:gd name="T19" fmla="*/ 2147483647 h 621"/>
              <a:gd name="T20" fmla="*/ 2147483647 w 2373"/>
              <a:gd name="T21" fmla="*/ 2147483647 h 621"/>
              <a:gd name="T22" fmla="*/ 2147483647 w 2373"/>
              <a:gd name="T23" fmla="*/ 2147483647 h 621"/>
              <a:gd name="T24" fmla="*/ 2147483647 w 2373"/>
              <a:gd name="T25" fmla="*/ 2147483647 h 621"/>
              <a:gd name="T26" fmla="*/ 2147483647 w 2373"/>
              <a:gd name="T27" fmla="*/ 2147483647 h 621"/>
              <a:gd name="T28" fmla="*/ 2147483647 w 2373"/>
              <a:gd name="T29" fmla="*/ 2147483647 h 621"/>
              <a:gd name="T30" fmla="*/ 2147483647 w 2373"/>
              <a:gd name="T31" fmla="*/ 2147483647 h 621"/>
              <a:gd name="T32" fmla="*/ 2147483647 w 2373"/>
              <a:gd name="T33" fmla="*/ 2147483647 h 621"/>
              <a:gd name="T34" fmla="*/ 2147483647 w 2373"/>
              <a:gd name="T35" fmla="*/ 2147483647 h 621"/>
              <a:gd name="T36" fmla="*/ 2147483647 w 2373"/>
              <a:gd name="T37" fmla="*/ 2147483647 h 621"/>
              <a:gd name="T38" fmla="*/ 2147483647 w 2373"/>
              <a:gd name="T39" fmla="*/ 2147483647 h 621"/>
              <a:gd name="T40" fmla="*/ 2147483647 w 2373"/>
              <a:gd name="T41" fmla="*/ 2147483647 h 621"/>
              <a:gd name="T42" fmla="*/ 2147483647 w 2373"/>
              <a:gd name="T43" fmla="*/ 2147483647 h 621"/>
              <a:gd name="T44" fmla="*/ 2147483647 w 2373"/>
              <a:gd name="T45" fmla="*/ 2147483647 h 621"/>
              <a:gd name="T46" fmla="*/ 2147483647 w 2373"/>
              <a:gd name="T47" fmla="*/ 2147483647 h 621"/>
              <a:gd name="T48" fmla="*/ 2147483647 w 2373"/>
              <a:gd name="T49" fmla="*/ 2147483647 h 621"/>
              <a:gd name="T50" fmla="*/ 2147483647 w 2373"/>
              <a:gd name="T51" fmla="*/ 0 h 621"/>
              <a:gd name="T52" fmla="*/ 2147483647 w 2373"/>
              <a:gd name="T53" fmla="*/ 0 h 621"/>
              <a:gd name="T54" fmla="*/ 2147483647 w 2373"/>
              <a:gd name="T55" fmla="*/ 2147483647 h 621"/>
              <a:gd name="T56" fmla="*/ 2147483647 w 2373"/>
              <a:gd name="T57" fmla="*/ 2147483647 h 621"/>
              <a:gd name="T58" fmla="*/ 2147483647 w 2373"/>
              <a:gd name="T59" fmla="*/ 2147483647 h 621"/>
              <a:gd name="T60" fmla="*/ 2147483647 w 2373"/>
              <a:gd name="T61" fmla="*/ 2147483647 h 621"/>
              <a:gd name="T62" fmla="*/ 2147483647 w 2373"/>
              <a:gd name="T63" fmla="*/ 2147483647 h 621"/>
              <a:gd name="T64" fmla="*/ 2147483647 w 2373"/>
              <a:gd name="T65" fmla="*/ 2147483647 h 621"/>
              <a:gd name="T66" fmla="*/ 2147483647 w 2373"/>
              <a:gd name="T67" fmla="*/ 2147483647 h 621"/>
              <a:gd name="T68" fmla="*/ 2147483647 w 2373"/>
              <a:gd name="T69" fmla="*/ 2147483647 h 621"/>
              <a:gd name="T70" fmla="*/ 2147483647 w 2373"/>
              <a:gd name="T71" fmla="*/ 2147483647 h 621"/>
              <a:gd name="T72" fmla="*/ 2147483647 w 2373"/>
              <a:gd name="T73" fmla="*/ 2147483647 h 621"/>
              <a:gd name="T74" fmla="*/ 2147483647 w 2373"/>
              <a:gd name="T75" fmla="*/ 2147483647 h 621"/>
              <a:gd name="T76" fmla="*/ 2147483647 w 2373"/>
              <a:gd name="T77" fmla="*/ 2147483647 h 621"/>
              <a:gd name="T78" fmla="*/ 2147483647 w 2373"/>
              <a:gd name="T79" fmla="*/ 2147483647 h 621"/>
              <a:gd name="T80" fmla="*/ 2147483647 w 2373"/>
              <a:gd name="T81" fmla="*/ 2147483647 h 621"/>
              <a:gd name="T82" fmla="*/ 2147483647 w 2373"/>
              <a:gd name="T83" fmla="*/ 2147483647 h 621"/>
              <a:gd name="T84" fmla="*/ 2147483647 w 2373"/>
              <a:gd name="T85" fmla="*/ 2147483647 h 621"/>
              <a:gd name="T86" fmla="*/ 2147483647 w 2373"/>
              <a:gd name="T87" fmla="*/ 2147483647 h 621"/>
              <a:gd name="T88" fmla="*/ 2147483647 w 2373"/>
              <a:gd name="T89" fmla="*/ 2147483647 h 621"/>
              <a:gd name="T90" fmla="*/ 2147483647 w 2373"/>
              <a:gd name="T91" fmla="*/ 2147483647 h 621"/>
              <a:gd name="T92" fmla="*/ 2147483647 w 2373"/>
              <a:gd name="T93" fmla="*/ 2147483647 h 621"/>
              <a:gd name="T94" fmla="*/ 2147483647 w 2373"/>
              <a:gd name="T95" fmla="*/ 2147483647 h 621"/>
              <a:gd name="T96" fmla="*/ 2147483647 w 2373"/>
              <a:gd name="T97" fmla="*/ 2147483647 h 621"/>
              <a:gd name="T98" fmla="*/ 2147483647 w 2373"/>
              <a:gd name="T99" fmla="*/ 2147483647 h 621"/>
              <a:gd name="T100" fmla="*/ 2147483647 w 2373"/>
              <a:gd name="T101" fmla="*/ 2147483647 h 621"/>
              <a:gd name="T102" fmla="*/ 2147483647 w 2373"/>
              <a:gd name="T103" fmla="*/ 2147483647 h 621"/>
              <a:gd name="T104" fmla="*/ 2147483647 w 2373"/>
              <a:gd name="T105" fmla="*/ 2147483647 h 621"/>
              <a:gd name="T106" fmla="*/ 2147483647 w 2373"/>
              <a:gd name="T107" fmla="*/ 2147483647 h 621"/>
              <a:gd name="T108" fmla="*/ 2147483647 w 2373"/>
              <a:gd name="T109" fmla="*/ 2147483647 h 621"/>
              <a:gd name="T110" fmla="*/ 2147483647 w 2373"/>
              <a:gd name="T111" fmla="*/ 2147483647 h 621"/>
              <a:gd name="T112" fmla="*/ 2147483647 w 2373"/>
              <a:gd name="T113" fmla="*/ 2147483647 h 621"/>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2373"/>
              <a:gd name="T172" fmla="*/ 0 h 621"/>
              <a:gd name="T173" fmla="*/ 2373 w 2373"/>
              <a:gd name="T174" fmla="*/ 621 h 621"/>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2373" h="621">
                <a:moveTo>
                  <a:pt x="2373" y="449"/>
                </a:moveTo>
                <a:lnTo>
                  <a:pt x="2338" y="444"/>
                </a:lnTo>
                <a:lnTo>
                  <a:pt x="2302" y="438"/>
                </a:lnTo>
                <a:lnTo>
                  <a:pt x="2272" y="426"/>
                </a:lnTo>
                <a:lnTo>
                  <a:pt x="2237" y="420"/>
                </a:lnTo>
                <a:lnTo>
                  <a:pt x="2207" y="408"/>
                </a:lnTo>
                <a:lnTo>
                  <a:pt x="2178" y="402"/>
                </a:lnTo>
                <a:lnTo>
                  <a:pt x="2148" y="390"/>
                </a:lnTo>
                <a:lnTo>
                  <a:pt x="2118" y="384"/>
                </a:lnTo>
                <a:lnTo>
                  <a:pt x="2089" y="379"/>
                </a:lnTo>
                <a:lnTo>
                  <a:pt x="2065" y="367"/>
                </a:lnTo>
                <a:lnTo>
                  <a:pt x="2035" y="361"/>
                </a:lnTo>
                <a:lnTo>
                  <a:pt x="2011" y="349"/>
                </a:lnTo>
                <a:lnTo>
                  <a:pt x="1982" y="343"/>
                </a:lnTo>
                <a:lnTo>
                  <a:pt x="1958" y="337"/>
                </a:lnTo>
                <a:lnTo>
                  <a:pt x="1934" y="325"/>
                </a:lnTo>
                <a:lnTo>
                  <a:pt x="1911" y="319"/>
                </a:lnTo>
                <a:lnTo>
                  <a:pt x="1887" y="308"/>
                </a:lnTo>
                <a:lnTo>
                  <a:pt x="1863" y="302"/>
                </a:lnTo>
                <a:lnTo>
                  <a:pt x="1845" y="296"/>
                </a:lnTo>
                <a:lnTo>
                  <a:pt x="1822" y="284"/>
                </a:lnTo>
                <a:lnTo>
                  <a:pt x="1804" y="278"/>
                </a:lnTo>
                <a:lnTo>
                  <a:pt x="1780" y="272"/>
                </a:lnTo>
                <a:lnTo>
                  <a:pt x="1762" y="266"/>
                </a:lnTo>
                <a:lnTo>
                  <a:pt x="1739" y="254"/>
                </a:lnTo>
                <a:lnTo>
                  <a:pt x="1721" y="248"/>
                </a:lnTo>
                <a:lnTo>
                  <a:pt x="1703" y="243"/>
                </a:lnTo>
                <a:lnTo>
                  <a:pt x="1685" y="237"/>
                </a:lnTo>
                <a:lnTo>
                  <a:pt x="1667" y="225"/>
                </a:lnTo>
                <a:lnTo>
                  <a:pt x="1650" y="219"/>
                </a:lnTo>
                <a:lnTo>
                  <a:pt x="1632" y="213"/>
                </a:lnTo>
                <a:lnTo>
                  <a:pt x="1614" y="207"/>
                </a:lnTo>
                <a:lnTo>
                  <a:pt x="1596" y="201"/>
                </a:lnTo>
                <a:lnTo>
                  <a:pt x="1584" y="195"/>
                </a:lnTo>
                <a:lnTo>
                  <a:pt x="1567" y="189"/>
                </a:lnTo>
                <a:lnTo>
                  <a:pt x="1549" y="183"/>
                </a:lnTo>
                <a:lnTo>
                  <a:pt x="1537" y="177"/>
                </a:lnTo>
                <a:lnTo>
                  <a:pt x="1519" y="172"/>
                </a:lnTo>
                <a:lnTo>
                  <a:pt x="1507" y="166"/>
                </a:lnTo>
                <a:lnTo>
                  <a:pt x="1489" y="160"/>
                </a:lnTo>
                <a:lnTo>
                  <a:pt x="1478" y="154"/>
                </a:lnTo>
                <a:lnTo>
                  <a:pt x="1466" y="148"/>
                </a:lnTo>
                <a:lnTo>
                  <a:pt x="1448" y="142"/>
                </a:lnTo>
                <a:lnTo>
                  <a:pt x="1436" y="136"/>
                </a:lnTo>
                <a:lnTo>
                  <a:pt x="1424" y="130"/>
                </a:lnTo>
                <a:lnTo>
                  <a:pt x="1412" y="124"/>
                </a:lnTo>
                <a:lnTo>
                  <a:pt x="1400" y="124"/>
                </a:lnTo>
                <a:lnTo>
                  <a:pt x="1383" y="118"/>
                </a:lnTo>
                <a:lnTo>
                  <a:pt x="1371" y="112"/>
                </a:lnTo>
                <a:lnTo>
                  <a:pt x="1359" y="107"/>
                </a:lnTo>
                <a:lnTo>
                  <a:pt x="1347" y="107"/>
                </a:lnTo>
                <a:lnTo>
                  <a:pt x="1335" y="101"/>
                </a:lnTo>
                <a:lnTo>
                  <a:pt x="1323" y="95"/>
                </a:lnTo>
                <a:lnTo>
                  <a:pt x="1317" y="89"/>
                </a:lnTo>
                <a:lnTo>
                  <a:pt x="1306" y="89"/>
                </a:lnTo>
                <a:lnTo>
                  <a:pt x="1294" y="83"/>
                </a:lnTo>
                <a:lnTo>
                  <a:pt x="1282" y="77"/>
                </a:lnTo>
                <a:lnTo>
                  <a:pt x="1270" y="77"/>
                </a:lnTo>
                <a:lnTo>
                  <a:pt x="1264" y="71"/>
                </a:lnTo>
                <a:lnTo>
                  <a:pt x="1252" y="71"/>
                </a:lnTo>
                <a:lnTo>
                  <a:pt x="1240" y="65"/>
                </a:lnTo>
                <a:lnTo>
                  <a:pt x="1228" y="65"/>
                </a:lnTo>
                <a:lnTo>
                  <a:pt x="1222" y="59"/>
                </a:lnTo>
                <a:lnTo>
                  <a:pt x="1211" y="59"/>
                </a:lnTo>
                <a:lnTo>
                  <a:pt x="1205" y="53"/>
                </a:lnTo>
                <a:lnTo>
                  <a:pt x="1193" y="53"/>
                </a:lnTo>
                <a:lnTo>
                  <a:pt x="1187" y="47"/>
                </a:lnTo>
                <a:lnTo>
                  <a:pt x="1175" y="47"/>
                </a:lnTo>
                <a:lnTo>
                  <a:pt x="1163" y="41"/>
                </a:lnTo>
                <a:lnTo>
                  <a:pt x="1157" y="41"/>
                </a:lnTo>
                <a:lnTo>
                  <a:pt x="1151" y="41"/>
                </a:lnTo>
                <a:lnTo>
                  <a:pt x="1139" y="36"/>
                </a:lnTo>
                <a:lnTo>
                  <a:pt x="1133" y="36"/>
                </a:lnTo>
                <a:lnTo>
                  <a:pt x="1122" y="30"/>
                </a:lnTo>
                <a:lnTo>
                  <a:pt x="1116" y="30"/>
                </a:lnTo>
                <a:lnTo>
                  <a:pt x="1110" y="30"/>
                </a:lnTo>
                <a:lnTo>
                  <a:pt x="1098" y="24"/>
                </a:lnTo>
                <a:lnTo>
                  <a:pt x="1092" y="24"/>
                </a:lnTo>
                <a:lnTo>
                  <a:pt x="1086" y="24"/>
                </a:lnTo>
                <a:lnTo>
                  <a:pt x="1074" y="24"/>
                </a:lnTo>
                <a:lnTo>
                  <a:pt x="1068" y="18"/>
                </a:lnTo>
                <a:lnTo>
                  <a:pt x="1062" y="18"/>
                </a:lnTo>
                <a:lnTo>
                  <a:pt x="1056" y="18"/>
                </a:lnTo>
                <a:lnTo>
                  <a:pt x="1045" y="18"/>
                </a:lnTo>
                <a:lnTo>
                  <a:pt x="1039" y="12"/>
                </a:lnTo>
                <a:lnTo>
                  <a:pt x="1033" y="12"/>
                </a:lnTo>
                <a:lnTo>
                  <a:pt x="1027" y="12"/>
                </a:lnTo>
                <a:lnTo>
                  <a:pt x="1021" y="12"/>
                </a:lnTo>
                <a:lnTo>
                  <a:pt x="1015" y="12"/>
                </a:lnTo>
                <a:lnTo>
                  <a:pt x="1009" y="12"/>
                </a:lnTo>
                <a:lnTo>
                  <a:pt x="997" y="6"/>
                </a:lnTo>
                <a:lnTo>
                  <a:pt x="991" y="6"/>
                </a:lnTo>
                <a:lnTo>
                  <a:pt x="985" y="6"/>
                </a:lnTo>
                <a:lnTo>
                  <a:pt x="979" y="6"/>
                </a:lnTo>
                <a:lnTo>
                  <a:pt x="973" y="6"/>
                </a:lnTo>
                <a:lnTo>
                  <a:pt x="967" y="6"/>
                </a:lnTo>
                <a:lnTo>
                  <a:pt x="961" y="6"/>
                </a:lnTo>
                <a:lnTo>
                  <a:pt x="956" y="6"/>
                </a:lnTo>
                <a:lnTo>
                  <a:pt x="950" y="6"/>
                </a:lnTo>
                <a:lnTo>
                  <a:pt x="944" y="6"/>
                </a:lnTo>
                <a:lnTo>
                  <a:pt x="938" y="6"/>
                </a:lnTo>
                <a:lnTo>
                  <a:pt x="932" y="0"/>
                </a:lnTo>
                <a:lnTo>
                  <a:pt x="926" y="0"/>
                </a:lnTo>
                <a:lnTo>
                  <a:pt x="920" y="0"/>
                </a:lnTo>
                <a:lnTo>
                  <a:pt x="914" y="0"/>
                </a:lnTo>
                <a:lnTo>
                  <a:pt x="908" y="0"/>
                </a:lnTo>
                <a:lnTo>
                  <a:pt x="902" y="0"/>
                </a:lnTo>
                <a:lnTo>
                  <a:pt x="896" y="0"/>
                </a:lnTo>
                <a:lnTo>
                  <a:pt x="890" y="0"/>
                </a:lnTo>
                <a:lnTo>
                  <a:pt x="884" y="0"/>
                </a:lnTo>
                <a:lnTo>
                  <a:pt x="878" y="0"/>
                </a:lnTo>
                <a:lnTo>
                  <a:pt x="872" y="6"/>
                </a:lnTo>
                <a:lnTo>
                  <a:pt x="867" y="6"/>
                </a:lnTo>
                <a:lnTo>
                  <a:pt x="861" y="6"/>
                </a:lnTo>
                <a:lnTo>
                  <a:pt x="855" y="6"/>
                </a:lnTo>
                <a:lnTo>
                  <a:pt x="849" y="6"/>
                </a:lnTo>
                <a:lnTo>
                  <a:pt x="843" y="6"/>
                </a:lnTo>
                <a:lnTo>
                  <a:pt x="837" y="6"/>
                </a:lnTo>
                <a:lnTo>
                  <a:pt x="831" y="6"/>
                </a:lnTo>
                <a:lnTo>
                  <a:pt x="825" y="6"/>
                </a:lnTo>
                <a:lnTo>
                  <a:pt x="819" y="6"/>
                </a:lnTo>
                <a:lnTo>
                  <a:pt x="813" y="6"/>
                </a:lnTo>
                <a:lnTo>
                  <a:pt x="807" y="12"/>
                </a:lnTo>
                <a:lnTo>
                  <a:pt x="801" y="12"/>
                </a:lnTo>
                <a:lnTo>
                  <a:pt x="795" y="12"/>
                </a:lnTo>
                <a:lnTo>
                  <a:pt x="789" y="12"/>
                </a:lnTo>
                <a:lnTo>
                  <a:pt x="783" y="12"/>
                </a:lnTo>
                <a:lnTo>
                  <a:pt x="778" y="12"/>
                </a:lnTo>
                <a:lnTo>
                  <a:pt x="778" y="18"/>
                </a:lnTo>
                <a:lnTo>
                  <a:pt x="772" y="18"/>
                </a:lnTo>
                <a:lnTo>
                  <a:pt x="766" y="18"/>
                </a:lnTo>
                <a:lnTo>
                  <a:pt x="760" y="18"/>
                </a:lnTo>
                <a:lnTo>
                  <a:pt x="754" y="18"/>
                </a:lnTo>
                <a:lnTo>
                  <a:pt x="748" y="24"/>
                </a:lnTo>
                <a:lnTo>
                  <a:pt x="742" y="24"/>
                </a:lnTo>
                <a:lnTo>
                  <a:pt x="736" y="24"/>
                </a:lnTo>
                <a:lnTo>
                  <a:pt x="730" y="30"/>
                </a:lnTo>
                <a:lnTo>
                  <a:pt x="724" y="30"/>
                </a:lnTo>
                <a:lnTo>
                  <a:pt x="718" y="30"/>
                </a:lnTo>
                <a:lnTo>
                  <a:pt x="712" y="30"/>
                </a:lnTo>
                <a:lnTo>
                  <a:pt x="712" y="36"/>
                </a:lnTo>
                <a:lnTo>
                  <a:pt x="706" y="36"/>
                </a:lnTo>
                <a:lnTo>
                  <a:pt x="700" y="36"/>
                </a:lnTo>
                <a:lnTo>
                  <a:pt x="694" y="36"/>
                </a:lnTo>
                <a:lnTo>
                  <a:pt x="694" y="41"/>
                </a:lnTo>
                <a:lnTo>
                  <a:pt x="689" y="41"/>
                </a:lnTo>
                <a:lnTo>
                  <a:pt x="683" y="41"/>
                </a:lnTo>
                <a:lnTo>
                  <a:pt x="677" y="47"/>
                </a:lnTo>
                <a:lnTo>
                  <a:pt x="671" y="47"/>
                </a:lnTo>
                <a:lnTo>
                  <a:pt x="665" y="47"/>
                </a:lnTo>
                <a:lnTo>
                  <a:pt x="665" y="53"/>
                </a:lnTo>
                <a:lnTo>
                  <a:pt x="659" y="53"/>
                </a:lnTo>
                <a:lnTo>
                  <a:pt x="653" y="53"/>
                </a:lnTo>
                <a:lnTo>
                  <a:pt x="653" y="59"/>
                </a:lnTo>
                <a:lnTo>
                  <a:pt x="647" y="59"/>
                </a:lnTo>
                <a:lnTo>
                  <a:pt x="641" y="59"/>
                </a:lnTo>
                <a:lnTo>
                  <a:pt x="635" y="65"/>
                </a:lnTo>
                <a:lnTo>
                  <a:pt x="629" y="65"/>
                </a:lnTo>
                <a:lnTo>
                  <a:pt x="629" y="71"/>
                </a:lnTo>
                <a:lnTo>
                  <a:pt x="623" y="71"/>
                </a:lnTo>
                <a:lnTo>
                  <a:pt x="617" y="71"/>
                </a:lnTo>
                <a:lnTo>
                  <a:pt x="611" y="77"/>
                </a:lnTo>
                <a:lnTo>
                  <a:pt x="606" y="77"/>
                </a:lnTo>
                <a:lnTo>
                  <a:pt x="606" y="83"/>
                </a:lnTo>
                <a:lnTo>
                  <a:pt x="600" y="83"/>
                </a:lnTo>
                <a:lnTo>
                  <a:pt x="594" y="89"/>
                </a:lnTo>
                <a:lnTo>
                  <a:pt x="588" y="89"/>
                </a:lnTo>
                <a:lnTo>
                  <a:pt x="588" y="95"/>
                </a:lnTo>
                <a:lnTo>
                  <a:pt x="582" y="95"/>
                </a:lnTo>
                <a:lnTo>
                  <a:pt x="576" y="95"/>
                </a:lnTo>
                <a:lnTo>
                  <a:pt x="576" y="101"/>
                </a:lnTo>
                <a:lnTo>
                  <a:pt x="570" y="101"/>
                </a:lnTo>
                <a:lnTo>
                  <a:pt x="564" y="107"/>
                </a:lnTo>
                <a:lnTo>
                  <a:pt x="558" y="107"/>
                </a:lnTo>
                <a:lnTo>
                  <a:pt x="558" y="112"/>
                </a:lnTo>
                <a:lnTo>
                  <a:pt x="552" y="112"/>
                </a:lnTo>
                <a:lnTo>
                  <a:pt x="546" y="118"/>
                </a:lnTo>
                <a:lnTo>
                  <a:pt x="540" y="118"/>
                </a:lnTo>
                <a:lnTo>
                  <a:pt x="540" y="124"/>
                </a:lnTo>
                <a:lnTo>
                  <a:pt x="534" y="124"/>
                </a:lnTo>
                <a:lnTo>
                  <a:pt x="528" y="130"/>
                </a:lnTo>
                <a:lnTo>
                  <a:pt x="522" y="130"/>
                </a:lnTo>
                <a:lnTo>
                  <a:pt x="522" y="136"/>
                </a:lnTo>
                <a:lnTo>
                  <a:pt x="517" y="136"/>
                </a:lnTo>
                <a:lnTo>
                  <a:pt x="517" y="142"/>
                </a:lnTo>
                <a:lnTo>
                  <a:pt x="511" y="142"/>
                </a:lnTo>
                <a:lnTo>
                  <a:pt x="505" y="148"/>
                </a:lnTo>
                <a:lnTo>
                  <a:pt x="499" y="148"/>
                </a:lnTo>
                <a:lnTo>
                  <a:pt x="499" y="154"/>
                </a:lnTo>
                <a:lnTo>
                  <a:pt x="493" y="154"/>
                </a:lnTo>
                <a:lnTo>
                  <a:pt x="493" y="160"/>
                </a:lnTo>
                <a:lnTo>
                  <a:pt x="487" y="160"/>
                </a:lnTo>
                <a:lnTo>
                  <a:pt x="487" y="166"/>
                </a:lnTo>
                <a:lnTo>
                  <a:pt x="481" y="166"/>
                </a:lnTo>
                <a:lnTo>
                  <a:pt x="481" y="172"/>
                </a:lnTo>
                <a:lnTo>
                  <a:pt x="475" y="172"/>
                </a:lnTo>
                <a:lnTo>
                  <a:pt x="469" y="177"/>
                </a:lnTo>
                <a:lnTo>
                  <a:pt x="463" y="177"/>
                </a:lnTo>
                <a:lnTo>
                  <a:pt x="463" y="183"/>
                </a:lnTo>
                <a:lnTo>
                  <a:pt x="457" y="183"/>
                </a:lnTo>
                <a:lnTo>
                  <a:pt x="457" y="189"/>
                </a:lnTo>
                <a:lnTo>
                  <a:pt x="451" y="189"/>
                </a:lnTo>
                <a:lnTo>
                  <a:pt x="451" y="195"/>
                </a:lnTo>
                <a:lnTo>
                  <a:pt x="445" y="195"/>
                </a:lnTo>
                <a:lnTo>
                  <a:pt x="445" y="201"/>
                </a:lnTo>
                <a:lnTo>
                  <a:pt x="439" y="201"/>
                </a:lnTo>
                <a:lnTo>
                  <a:pt x="439" y="207"/>
                </a:lnTo>
                <a:lnTo>
                  <a:pt x="433" y="207"/>
                </a:lnTo>
                <a:lnTo>
                  <a:pt x="433" y="213"/>
                </a:lnTo>
                <a:lnTo>
                  <a:pt x="428" y="213"/>
                </a:lnTo>
                <a:lnTo>
                  <a:pt x="428" y="219"/>
                </a:lnTo>
                <a:lnTo>
                  <a:pt x="422" y="219"/>
                </a:lnTo>
                <a:lnTo>
                  <a:pt x="422" y="225"/>
                </a:lnTo>
                <a:lnTo>
                  <a:pt x="416" y="225"/>
                </a:lnTo>
                <a:lnTo>
                  <a:pt x="416" y="231"/>
                </a:lnTo>
                <a:lnTo>
                  <a:pt x="410" y="231"/>
                </a:lnTo>
                <a:lnTo>
                  <a:pt x="404" y="237"/>
                </a:lnTo>
                <a:lnTo>
                  <a:pt x="398" y="243"/>
                </a:lnTo>
                <a:lnTo>
                  <a:pt x="392" y="248"/>
                </a:lnTo>
                <a:lnTo>
                  <a:pt x="386" y="254"/>
                </a:lnTo>
                <a:lnTo>
                  <a:pt x="380" y="260"/>
                </a:lnTo>
                <a:lnTo>
                  <a:pt x="279" y="373"/>
                </a:lnTo>
                <a:lnTo>
                  <a:pt x="220" y="444"/>
                </a:lnTo>
                <a:lnTo>
                  <a:pt x="178" y="485"/>
                </a:lnTo>
                <a:lnTo>
                  <a:pt x="161" y="503"/>
                </a:lnTo>
                <a:lnTo>
                  <a:pt x="137" y="526"/>
                </a:lnTo>
                <a:lnTo>
                  <a:pt x="95" y="568"/>
                </a:lnTo>
                <a:lnTo>
                  <a:pt x="24" y="615"/>
                </a:lnTo>
                <a:lnTo>
                  <a:pt x="0" y="621"/>
                </a:lnTo>
              </a:path>
            </a:pathLst>
          </a:custGeom>
          <a:noFill/>
          <a:ln w="7938"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551" name="Freeform 119"/>
          <p:cNvSpPr>
            <a:spLocks/>
          </p:cNvSpPr>
          <p:nvPr/>
        </p:nvSpPr>
        <p:spPr bwMode="auto">
          <a:xfrm>
            <a:off x="3454400" y="5219700"/>
            <a:ext cx="3767138" cy="920750"/>
          </a:xfrm>
          <a:custGeom>
            <a:avLst/>
            <a:gdLst>
              <a:gd name="T0" fmla="*/ 2147483647 w 2373"/>
              <a:gd name="T1" fmla="*/ 2147483647 h 580"/>
              <a:gd name="T2" fmla="*/ 2147483647 w 2373"/>
              <a:gd name="T3" fmla="*/ 2147483647 h 580"/>
              <a:gd name="T4" fmla="*/ 2147483647 w 2373"/>
              <a:gd name="T5" fmla="*/ 2147483647 h 580"/>
              <a:gd name="T6" fmla="*/ 2147483647 w 2373"/>
              <a:gd name="T7" fmla="*/ 2147483647 h 580"/>
              <a:gd name="T8" fmla="*/ 2147483647 w 2373"/>
              <a:gd name="T9" fmla="*/ 2147483647 h 580"/>
              <a:gd name="T10" fmla="*/ 2147483647 w 2373"/>
              <a:gd name="T11" fmla="*/ 2147483647 h 580"/>
              <a:gd name="T12" fmla="*/ 2147483647 w 2373"/>
              <a:gd name="T13" fmla="*/ 2147483647 h 580"/>
              <a:gd name="T14" fmla="*/ 2147483647 w 2373"/>
              <a:gd name="T15" fmla="*/ 2147483647 h 580"/>
              <a:gd name="T16" fmla="*/ 2147483647 w 2373"/>
              <a:gd name="T17" fmla="*/ 2147483647 h 580"/>
              <a:gd name="T18" fmla="*/ 2147483647 w 2373"/>
              <a:gd name="T19" fmla="*/ 2147483647 h 580"/>
              <a:gd name="T20" fmla="*/ 2147483647 w 2373"/>
              <a:gd name="T21" fmla="*/ 2147483647 h 580"/>
              <a:gd name="T22" fmla="*/ 2147483647 w 2373"/>
              <a:gd name="T23" fmla="*/ 2147483647 h 580"/>
              <a:gd name="T24" fmla="*/ 2147483647 w 2373"/>
              <a:gd name="T25" fmla="*/ 2147483647 h 580"/>
              <a:gd name="T26" fmla="*/ 2147483647 w 2373"/>
              <a:gd name="T27" fmla="*/ 2147483647 h 580"/>
              <a:gd name="T28" fmla="*/ 2147483647 w 2373"/>
              <a:gd name="T29" fmla="*/ 2147483647 h 580"/>
              <a:gd name="T30" fmla="*/ 2147483647 w 2373"/>
              <a:gd name="T31" fmla="*/ 2147483647 h 580"/>
              <a:gd name="T32" fmla="*/ 2147483647 w 2373"/>
              <a:gd name="T33" fmla="*/ 2147483647 h 580"/>
              <a:gd name="T34" fmla="*/ 2147483647 w 2373"/>
              <a:gd name="T35" fmla="*/ 2147483647 h 580"/>
              <a:gd name="T36" fmla="*/ 2147483647 w 2373"/>
              <a:gd name="T37" fmla="*/ 2147483647 h 580"/>
              <a:gd name="T38" fmla="*/ 2147483647 w 2373"/>
              <a:gd name="T39" fmla="*/ 2147483647 h 580"/>
              <a:gd name="T40" fmla="*/ 2147483647 w 2373"/>
              <a:gd name="T41" fmla="*/ 2147483647 h 580"/>
              <a:gd name="T42" fmla="*/ 2147483647 w 2373"/>
              <a:gd name="T43" fmla="*/ 2147483647 h 580"/>
              <a:gd name="T44" fmla="*/ 2147483647 w 2373"/>
              <a:gd name="T45" fmla="*/ 2147483647 h 580"/>
              <a:gd name="T46" fmla="*/ 2147483647 w 2373"/>
              <a:gd name="T47" fmla="*/ 2147483647 h 580"/>
              <a:gd name="T48" fmla="*/ 2147483647 w 2373"/>
              <a:gd name="T49" fmla="*/ 2147483647 h 580"/>
              <a:gd name="T50" fmla="*/ 2147483647 w 2373"/>
              <a:gd name="T51" fmla="*/ 0 h 580"/>
              <a:gd name="T52" fmla="*/ 2147483647 w 2373"/>
              <a:gd name="T53" fmla="*/ 0 h 580"/>
              <a:gd name="T54" fmla="*/ 2147483647 w 2373"/>
              <a:gd name="T55" fmla="*/ 0 h 580"/>
              <a:gd name="T56" fmla="*/ 2147483647 w 2373"/>
              <a:gd name="T57" fmla="*/ 0 h 580"/>
              <a:gd name="T58" fmla="*/ 2147483647 w 2373"/>
              <a:gd name="T59" fmla="*/ 0 h 580"/>
              <a:gd name="T60" fmla="*/ 2147483647 w 2373"/>
              <a:gd name="T61" fmla="*/ 2147483647 h 580"/>
              <a:gd name="T62" fmla="*/ 2147483647 w 2373"/>
              <a:gd name="T63" fmla="*/ 2147483647 h 580"/>
              <a:gd name="T64" fmla="*/ 2147483647 w 2373"/>
              <a:gd name="T65" fmla="*/ 2147483647 h 580"/>
              <a:gd name="T66" fmla="*/ 2147483647 w 2373"/>
              <a:gd name="T67" fmla="*/ 2147483647 h 580"/>
              <a:gd name="T68" fmla="*/ 2147483647 w 2373"/>
              <a:gd name="T69" fmla="*/ 2147483647 h 580"/>
              <a:gd name="T70" fmla="*/ 2147483647 w 2373"/>
              <a:gd name="T71" fmla="*/ 2147483647 h 580"/>
              <a:gd name="T72" fmla="*/ 2147483647 w 2373"/>
              <a:gd name="T73" fmla="*/ 2147483647 h 580"/>
              <a:gd name="T74" fmla="*/ 2147483647 w 2373"/>
              <a:gd name="T75" fmla="*/ 2147483647 h 580"/>
              <a:gd name="T76" fmla="*/ 2147483647 w 2373"/>
              <a:gd name="T77" fmla="*/ 2147483647 h 580"/>
              <a:gd name="T78" fmla="*/ 2147483647 w 2373"/>
              <a:gd name="T79" fmla="*/ 2147483647 h 580"/>
              <a:gd name="T80" fmla="*/ 2147483647 w 2373"/>
              <a:gd name="T81" fmla="*/ 2147483647 h 580"/>
              <a:gd name="T82" fmla="*/ 2147483647 w 2373"/>
              <a:gd name="T83" fmla="*/ 2147483647 h 580"/>
              <a:gd name="T84" fmla="*/ 2147483647 w 2373"/>
              <a:gd name="T85" fmla="*/ 2147483647 h 580"/>
              <a:gd name="T86" fmla="*/ 2147483647 w 2373"/>
              <a:gd name="T87" fmla="*/ 2147483647 h 580"/>
              <a:gd name="T88" fmla="*/ 2147483647 w 2373"/>
              <a:gd name="T89" fmla="*/ 2147483647 h 580"/>
              <a:gd name="T90" fmla="*/ 2147483647 w 2373"/>
              <a:gd name="T91" fmla="*/ 2147483647 h 580"/>
              <a:gd name="T92" fmla="*/ 2147483647 w 2373"/>
              <a:gd name="T93" fmla="*/ 2147483647 h 580"/>
              <a:gd name="T94" fmla="*/ 2147483647 w 2373"/>
              <a:gd name="T95" fmla="*/ 2147483647 h 580"/>
              <a:gd name="T96" fmla="*/ 2147483647 w 2373"/>
              <a:gd name="T97" fmla="*/ 2147483647 h 580"/>
              <a:gd name="T98" fmla="*/ 2147483647 w 2373"/>
              <a:gd name="T99" fmla="*/ 2147483647 h 580"/>
              <a:gd name="T100" fmla="*/ 2147483647 w 2373"/>
              <a:gd name="T101" fmla="*/ 2147483647 h 580"/>
              <a:gd name="T102" fmla="*/ 2147483647 w 2373"/>
              <a:gd name="T103" fmla="*/ 2147483647 h 580"/>
              <a:gd name="T104" fmla="*/ 2147483647 w 2373"/>
              <a:gd name="T105" fmla="*/ 2147483647 h 580"/>
              <a:gd name="T106" fmla="*/ 2147483647 w 2373"/>
              <a:gd name="T107" fmla="*/ 2147483647 h 580"/>
              <a:gd name="T108" fmla="*/ 2147483647 w 2373"/>
              <a:gd name="T109" fmla="*/ 2147483647 h 580"/>
              <a:gd name="T110" fmla="*/ 2147483647 w 2373"/>
              <a:gd name="T111" fmla="*/ 2147483647 h 58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2373"/>
              <a:gd name="T169" fmla="*/ 0 h 580"/>
              <a:gd name="T170" fmla="*/ 2373 w 2373"/>
              <a:gd name="T171" fmla="*/ 580 h 58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2373" h="580">
                <a:moveTo>
                  <a:pt x="2373" y="438"/>
                </a:moveTo>
                <a:lnTo>
                  <a:pt x="2338" y="432"/>
                </a:lnTo>
                <a:lnTo>
                  <a:pt x="2302" y="420"/>
                </a:lnTo>
                <a:lnTo>
                  <a:pt x="2272" y="414"/>
                </a:lnTo>
                <a:lnTo>
                  <a:pt x="2237" y="408"/>
                </a:lnTo>
                <a:lnTo>
                  <a:pt x="2207" y="402"/>
                </a:lnTo>
                <a:lnTo>
                  <a:pt x="2178" y="391"/>
                </a:lnTo>
                <a:lnTo>
                  <a:pt x="2148" y="385"/>
                </a:lnTo>
                <a:lnTo>
                  <a:pt x="2118" y="379"/>
                </a:lnTo>
                <a:lnTo>
                  <a:pt x="2089" y="367"/>
                </a:lnTo>
                <a:lnTo>
                  <a:pt x="2065" y="361"/>
                </a:lnTo>
                <a:lnTo>
                  <a:pt x="2035" y="355"/>
                </a:lnTo>
                <a:lnTo>
                  <a:pt x="2011" y="349"/>
                </a:lnTo>
                <a:lnTo>
                  <a:pt x="1982" y="337"/>
                </a:lnTo>
                <a:lnTo>
                  <a:pt x="1958" y="332"/>
                </a:lnTo>
                <a:lnTo>
                  <a:pt x="1934" y="326"/>
                </a:lnTo>
                <a:lnTo>
                  <a:pt x="1911" y="320"/>
                </a:lnTo>
                <a:lnTo>
                  <a:pt x="1887" y="308"/>
                </a:lnTo>
                <a:lnTo>
                  <a:pt x="1863" y="302"/>
                </a:lnTo>
                <a:lnTo>
                  <a:pt x="1845" y="296"/>
                </a:lnTo>
                <a:lnTo>
                  <a:pt x="1822" y="290"/>
                </a:lnTo>
                <a:lnTo>
                  <a:pt x="1804" y="278"/>
                </a:lnTo>
                <a:lnTo>
                  <a:pt x="1780" y="272"/>
                </a:lnTo>
                <a:lnTo>
                  <a:pt x="1762" y="266"/>
                </a:lnTo>
                <a:lnTo>
                  <a:pt x="1739" y="261"/>
                </a:lnTo>
                <a:lnTo>
                  <a:pt x="1721" y="255"/>
                </a:lnTo>
                <a:lnTo>
                  <a:pt x="1703" y="249"/>
                </a:lnTo>
                <a:lnTo>
                  <a:pt x="1685" y="237"/>
                </a:lnTo>
                <a:lnTo>
                  <a:pt x="1667" y="231"/>
                </a:lnTo>
                <a:lnTo>
                  <a:pt x="1650" y="225"/>
                </a:lnTo>
                <a:lnTo>
                  <a:pt x="1632" y="219"/>
                </a:lnTo>
                <a:lnTo>
                  <a:pt x="1614" y="213"/>
                </a:lnTo>
                <a:lnTo>
                  <a:pt x="1596" y="207"/>
                </a:lnTo>
                <a:lnTo>
                  <a:pt x="1584" y="201"/>
                </a:lnTo>
                <a:lnTo>
                  <a:pt x="1567" y="196"/>
                </a:lnTo>
                <a:lnTo>
                  <a:pt x="1549" y="190"/>
                </a:lnTo>
                <a:lnTo>
                  <a:pt x="1537" y="184"/>
                </a:lnTo>
                <a:lnTo>
                  <a:pt x="1519" y="178"/>
                </a:lnTo>
                <a:lnTo>
                  <a:pt x="1507" y="172"/>
                </a:lnTo>
                <a:lnTo>
                  <a:pt x="1489" y="166"/>
                </a:lnTo>
                <a:lnTo>
                  <a:pt x="1478" y="160"/>
                </a:lnTo>
                <a:lnTo>
                  <a:pt x="1466" y="154"/>
                </a:lnTo>
                <a:lnTo>
                  <a:pt x="1448" y="148"/>
                </a:lnTo>
                <a:lnTo>
                  <a:pt x="1436" y="148"/>
                </a:lnTo>
                <a:lnTo>
                  <a:pt x="1424" y="142"/>
                </a:lnTo>
                <a:lnTo>
                  <a:pt x="1412" y="136"/>
                </a:lnTo>
                <a:lnTo>
                  <a:pt x="1400" y="130"/>
                </a:lnTo>
                <a:lnTo>
                  <a:pt x="1383" y="125"/>
                </a:lnTo>
                <a:lnTo>
                  <a:pt x="1371" y="125"/>
                </a:lnTo>
                <a:lnTo>
                  <a:pt x="1359" y="119"/>
                </a:lnTo>
                <a:lnTo>
                  <a:pt x="1347" y="113"/>
                </a:lnTo>
                <a:lnTo>
                  <a:pt x="1335" y="107"/>
                </a:lnTo>
                <a:lnTo>
                  <a:pt x="1323" y="107"/>
                </a:lnTo>
                <a:lnTo>
                  <a:pt x="1317" y="101"/>
                </a:lnTo>
                <a:lnTo>
                  <a:pt x="1306" y="95"/>
                </a:lnTo>
                <a:lnTo>
                  <a:pt x="1294" y="95"/>
                </a:lnTo>
                <a:lnTo>
                  <a:pt x="1282" y="89"/>
                </a:lnTo>
                <a:lnTo>
                  <a:pt x="1270" y="83"/>
                </a:lnTo>
                <a:lnTo>
                  <a:pt x="1264" y="83"/>
                </a:lnTo>
                <a:lnTo>
                  <a:pt x="1252" y="77"/>
                </a:lnTo>
                <a:lnTo>
                  <a:pt x="1240" y="77"/>
                </a:lnTo>
                <a:lnTo>
                  <a:pt x="1228" y="71"/>
                </a:lnTo>
                <a:lnTo>
                  <a:pt x="1222" y="71"/>
                </a:lnTo>
                <a:lnTo>
                  <a:pt x="1211" y="65"/>
                </a:lnTo>
                <a:lnTo>
                  <a:pt x="1205" y="60"/>
                </a:lnTo>
                <a:lnTo>
                  <a:pt x="1193" y="60"/>
                </a:lnTo>
                <a:lnTo>
                  <a:pt x="1187" y="60"/>
                </a:lnTo>
                <a:lnTo>
                  <a:pt x="1175" y="54"/>
                </a:lnTo>
                <a:lnTo>
                  <a:pt x="1163" y="54"/>
                </a:lnTo>
                <a:lnTo>
                  <a:pt x="1157" y="48"/>
                </a:lnTo>
                <a:lnTo>
                  <a:pt x="1151" y="48"/>
                </a:lnTo>
                <a:lnTo>
                  <a:pt x="1139" y="42"/>
                </a:lnTo>
                <a:lnTo>
                  <a:pt x="1133" y="42"/>
                </a:lnTo>
                <a:lnTo>
                  <a:pt x="1122" y="42"/>
                </a:lnTo>
                <a:lnTo>
                  <a:pt x="1116" y="36"/>
                </a:lnTo>
                <a:lnTo>
                  <a:pt x="1110" y="36"/>
                </a:lnTo>
                <a:lnTo>
                  <a:pt x="1098" y="36"/>
                </a:lnTo>
                <a:lnTo>
                  <a:pt x="1092" y="30"/>
                </a:lnTo>
                <a:lnTo>
                  <a:pt x="1086" y="30"/>
                </a:lnTo>
                <a:lnTo>
                  <a:pt x="1074" y="30"/>
                </a:lnTo>
                <a:lnTo>
                  <a:pt x="1068" y="24"/>
                </a:lnTo>
                <a:lnTo>
                  <a:pt x="1062" y="24"/>
                </a:lnTo>
                <a:lnTo>
                  <a:pt x="1056" y="24"/>
                </a:lnTo>
                <a:lnTo>
                  <a:pt x="1045" y="18"/>
                </a:lnTo>
                <a:lnTo>
                  <a:pt x="1039" y="18"/>
                </a:lnTo>
                <a:lnTo>
                  <a:pt x="1033" y="18"/>
                </a:lnTo>
                <a:lnTo>
                  <a:pt x="1027" y="18"/>
                </a:lnTo>
                <a:lnTo>
                  <a:pt x="1021" y="18"/>
                </a:lnTo>
                <a:lnTo>
                  <a:pt x="1015" y="12"/>
                </a:lnTo>
                <a:lnTo>
                  <a:pt x="1009" y="12"/>
                </a:lnTo>
                <a:lnTo>
                  <a:pt x="997" y="12"/>
                </a:lnTo>
                <a:lnTo>
                  <a:pt x="991" y="12"/>
                </a:lnTo>
                <a:lnTo>
                  <a:pt x="985" y="12"/>
                </a:lnTo>
                <a:lnTo>
                  <a:pt x="979" y="6"/>
                </a:lnTo>
                <a:lnTo>
                  <a:pt x="973" y="6"/>
                </a:lnTo>
                <a:lnTo>
                  <a:pt x="967" y="6"/>
                </a:lnTo>
                <a:lnTo>
                  <a:pt x="961" y="6"/>
                </a:lnTo>
                <a:lnTo>
                  <a:pt x="956" y="6"/>
                </a:lnTo>
                <a:lnTo>
                  <a:pt x="950" y="6"/>
                </a:lnTo>
                <a:lnTo>
                  <a:pt x="944" y="6"/>
                </a:lnTo>
                <a:lnTo>
                  <a:pt x="938" y="6"/>
                </a:lnTo>
                <a:lnTo>
                  <a:pt x="932" y="6"/>
                </a:lnTo>
                <a:lnTo>
                  <a:pt x="926" y="0"/>
                </a:lnTo>
                <a:lnTo>
                  <a:pt x="920" y="0"/>
                </a:lnTo>
                <a:lnTo>
                  <a:pt x="914" y="0"/>
                </a:lnTo>
                <a:lnTo>
                  <a:pt x="908" y="0"/>
                </a:lnTo>
                <a:lnTo>
                  <a:pt x="902" y="0"/>
                </a:lnTo>
                <a:lnTo>
                  <a:pt x="896" y="0"/>
                </a:lnTo>
                <a:lnTo>
                  <a:pt x="890" y="0"/>
                </a:lnTo>
                <a:lnTo>
                  <a:pt x="884" y="0"/>
                </a:lnTo>
                <a:lnTo>
                  <a:pt x="878" y="0"/>
                </a:lnTo>
                <a:lnTo>
                  <a:pt x="872" y="0"/>
                </a:lnTo>
                <a:lnTo>
                  <a:pt x="867" y="0"/>
                </a:lnTo>
                <a:lnTo>
                  <a:pt x="861" y="0"/>
                </a:lnTo>
                <a:lnTo>
                  <a:pt x="855" y="0"/>
                </a:lnTo>
                <a:lnTo>
                  <a:pt x="849" y="0"/>
                </a:lnTo>
                <a:lnTo>
                  <a:pt x="843" y="0"/>
                </a:lnTo>
                <a:lnTo>
                  <a:pt x="837" y="0"/>
                </a:lnTo>
                <a:lnTo>
                  <a:pt x="831" y="0"/>
                </a:lnTo>
                <a:lnTo>
                  <a:pt x="825" y="0"/>
                </a:lnTo>
                <a:lnTo>
                  <a:pt x="819" y="0"/>
                </a:lnTo>
                <a:lnTo>
                  <a:pt x="813" y="0"/>
                </a:lnTo>
                <a:lnTo>
                  <a:pt x="807" y="6"/>
                </a:lnTo>
                <a:lnTo>
                  <a:pt x="801" y="6"/>
                </a:lnTo>
                <a:lnTo>
                  <a:pt x="795" y="6"/>
                </a:lnTo>
                <a:lnTo>
                  <a:pt x="789" y="6"/>
                </a:lnTo>
                <a:lnTo>
                  <a:pt x="783" y="6"/>
                </a:lnTo>
                <a:lnTo>
                  <a:pt x="778" y="6"/>
                </a:lnTo>
                <a:lnTo>
                  <a:pt x="772" y="6"/>
                </a:lnTo>
                <a:lnTo>
                  <a:pt x="766" y="6"/>
                </a:lnTo>
                <a:lnTo>
                  <a:pt x="766" y="12"/>
                </a:lnTo>
                <a:lnTo>
                  <a:pt x="760" y="12"/>
                </a:lnTo>
                <a:lnTo>
                  <a:pt x="754" y="12"/>
                </a:lnTo>
                <a:lnTo>
                  <a:pt x="748" y="12"/>
                </a:lnTo>
                <a:lnTo>
                  <a:pt x="742" y="12"/>
                </a:lnTo>
                <a:lnTo>
                  <a:pt x="736" y="12"/>
                </a:lnTo>
                <a:lnTo>
                  <a:pt x="736" y="18"/>
                </a:lnTo>
                <a:lnTo>
                  <a:pt x="730" y="18"/>
                </a:lnTo>
                <a:lnTo>
                  <a:pt x="724" y="18"/>
                </a:lnTo>
                <a:lnTo>
                  <a:pt x="718" y="18"/>
                </a:lnTo>
                <a:lnTo>
                  <a:pt x="712" y="18"/>
                </a:lnTo>
                <a:lnTo>
                  <a:pt x="712" y="24"/>
                </a:lnTo>
                <a:lnTo>
                  <a:pt x="706" y="24"/>
                </a:lnTo>
                <a:lnTo>
                  <a:pt x="700" y="24"/>
                </a:lnTo>
                <a:lnTo>
                  <a:pt x="694" y="24"/>
                </a:lnTo>
                <a:lnTo>
                  <a:pt x="689" y="30"/>
                </a:lnTo>
                <a:lnTo>
                  <a:pt x="683" y="30"/>
                </a:lnTo>
                <a:lnTo>
                  <a:pt x="677" y="30"/>
                </a:lnTo>
                <a:lnTo>
                  <a:pt x="671" y="36"/>
                </a:lnTo>
                <a:lnTo>
                  <a:pt x="665" y="36"/>
                </a:lnTo>
                <a:lnTo>
                  <a:pt x="659" y="36"/>
                </a:lnTo>
                <a:lnTo>
                  <a:pt x="653" y="42"/>
                </a:lnTo>
                <a:lnTo>
                  <a:pt x="647" y="42"/>
                </a:lnTo>
                <a:lnTo>
                  <a:pt x="641" y="42"/>
                </a:lnTo>
                <a:lnTo>
                  <a:pt x="641" y="48"/>
                </a:lnTo>
                <a:lnTo>
                  <a:pt x="635" y="48"/>
                </a:lnTo>
                <a:lnTo>
                  <a:pt x="629" y="48"/>
                </a:lnTo>
                <a:lnTo>
                  <a:pt x="629" y="54"/>
                </a:lnTo>
                <a:lnTo>
                  <a:pt x="623" y="54"/>
                </a:lnTo>
                <a:lnTo>
                  <a:pt x="617" y="54"/>
                </a:lnTo>
                <a:lnTo>
                  <a:pt x="611" y="60"/>
                </a:lnTo>
                <a:lnTo>
                  <a:pt x="606" y="60"/>
                </a:lnTo>
                <a:lnTo>
                  <a:pt x="600" y="65"/>
                </a:lnTo>
                <a:lnTo>
                  <a:pt x="594" y="65"/>
                </a:lnTo>
                <a:lnTo>
                  <a:pt x="588" y="71"/>
                </a:lnTo>
                <a:lnTo>
                  <a:pt x="582" y="71"/>
                </a:lnTo>
                <a:lnTo>
                  <a:pt x="576" y="77"/>
                </a:lnTo>
                <a:lnTo>
                  <a:pt x="570" y="77"/>
                </a:lnTo>
                <a:lnTo>
                  <a:pt x="570" y="83"/>
                </a:lnTo>
                <a:lnTo>
                  <a:pt x="564" y="83"/>
                </a:lnTo>
                <a:lnTo>
                  <a:pt x="558" y="83"/>
                </a:lnTo>
                <a:lnTo>
                  <a:pt x="558" y="89"/>
                </a:lnTo>
                <a:lnTo>
                  <a:pt x="552" y="89"/>
                </a:lnTo>
                <a:lnTo>
                  <a:pt x="546" y="95"/>
                </a:lnTo>
                <a:lnTo>
                  <a:pt x="540" y="95"/>
                </a:lnTo>
                <a:lnTo>
                  <a:pt x="540" y="101"/>
                </a:lnTo>
                <a:lnTo>
                  <a:pt x="534" y="101"/>
                </a:lnTo>
                <a:lnTo>
                  <a:pt x="528" y="101"/>
                </a:lnTo>
                <a:lnTo>
                  <a:pt x="528" y="107"/>
                </a:lnTo>
                <a:lnTo>
                  <a:pt x="522" y="107"/>
                </a:lnTo>
                <a:lnTo>
                  <a:pt x="517" y="113"/>
                </a:lnTo>
                <a:lnTo>
                  <a:pt x="511" y="119"/>
                </a:lnTo>
                <a:lnTo>
                  <a:pt x="505" y="119"/>
                </a:lnTo>
                <a:lnTo>
                  <a:pt x="505" y="125"/>
                </a:lnTo>
                <a:lnTo>
                  <a:pt x="499" y="125"/>
                </a:lnTo>
                <a:lnTo>
                  <a:pt x="493" y="130"/>
                </a:lnTo>
                <a:lnTo>
                  <a:pt x="487" y="130"/>
                </a:lnTo>
                <a:lnTo>
                  <a:pt x="487" y="136"/>
                </a:lnTo>
                <a:lnTo>
                  <a:pt x="481" y="136"/>
                </a:lnTo>
                <a:lnTo>
                  <a:pt x="481" y="142"/>
                </a:lnTo>
                <a:lnTo>
                  <a:pt x="475" y="142"/>
                </a:lnTo>
                <a:lnTo>
                  <a:pt x="469" y="148"/>
                </a:lnTo>
                <a:lnTo>
                  <a:pt x="463" y="148"/>
                </a:lnTo>
                <a:lnTo>
                  <a:pt x="463" y="154"/>
                </a:lnTo>
                <a:lnTo>
                  <a:pt x="457" y="154"/>
                </a:lnTo>
                <a:lnTo>
                  <a:pt x="457" y="160"/>
                </a:lnTo>
                <a:lnTo>
                  <a:pt x="451" y="160"/>
                </a:lnTo>
                <a:lnTo>
                  <a:pt x="451" y="166"/>
                </a:lnTo>
                <a:lnTo>
                  <a:pt x="445" y="166"/>
                </a:lnTo>
                <a:lnTo>
                  <a:pt x="439" y="172"/>
                </a:lnTo>
                <a:lnTo>
                  <a:pt x="433" y="178"/>
                </a:lnTo>
                <a:lnTo>
                  <a:pt x="428" y="178"/>
                </a:lnTo>
                <a:lnTo>
                  <a:pt x="428" y="184"/>
                </a:lnTo>
                <a:lnTo>
                  <a:pt x="422" y="184"/>
                </a:lnTo>
                <a:lnTo>
                  <a:pt x="422" y="190"/>
                </a:lnTo>
                <a:lnTo>
                  <a:pt x="416" y="190"/>
                </a:lnTo>
                <a:lnTo>
                  <a:pt x="416" y="196"/>
                </a:lnTo>
                <a:lnTo>
                  <a:pt x="410" y="196"/>
                </a:lnTo>
                <a:lnTo>
                  <a:pt x="410" y="201"/>
                </a:lnTo>
                <a:lnTo>
                  <a:pt x="404" y="201"/>
                </a:lnTo>
                <a:lnTo>
                  <a:pt x="404" y="207"/>
                </a:lnTo>
                <a:lnTo>
                  <a:pt x="398" y="207"/>
                </a:lnTo>
                <a:lnTo>
                  <a:pt x="398" y="213"/>
                </a:lnTo>
                <a:lnTo>
                  <a:pt x="392" y="213"/>
                </a:lnTo>
                <a:lnTo>
                  <a:pt x="392" y="219"/>
                </a:lnTo>
                <a:lnTo>
                  <a:pt x="386" y="219"/>
                </a:lnTo>
                <a:lnTo>
                  <a:pt x="380" y="225"/>
                </a:lnTo>
                <a:lnTo>
                  <a:pt x="279" y="332"/>
                </a:lnTo>
                <a:lnTo>
                  <a:pt x="220" y="397"/>
                </a:lnTo>
                <a:lnTo>
                  <a:pt x="178" y="444"/>
                </a:lnTo>
                <a:lnTo>
                  <a:pt x="161" y="456"/>
                </a:lnTo>
                <a:lnTo>
                  <a:pt x="137" y="485"/>
                </a:lnTo>
                <a:lnTo>
                  <a:pt x="95" y="521"/>
                </a:lnTo>
                <a:lnTo>
                  <a:pt x="24" y="568"/>
                </a:lnTo>
                <a:lnTo>
                  <a:pt x="0" y="580"/>
                </a:lnTo>
              </a:path>
            </a:pathLst>
          </a:custGeom>
          <a:noFill/>
          <a:ln w="7938"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552" name="Freeform 120"/>
          <p:cNvSpPr>
            <a:spLocks/>
          </p:cNvSpPr>
          <p:nvPr/>
        </p:nvSpPr>
        <p:spPr bwMode="auto">
          <a:xfrm>
            <a:off x="3454400" y="5286375"/>
            <a:ext cx="3767138" cy="854075"/>
          </a:xfrm>
          <a:custGeom>
            <a:avLst/>
            <a:gdLst>
              <a:gd name="T0" fmla="*/ 2147483647 w 2373"/>
              <a:gd name="T1" fmla="*/ 2147483647 h 538"/>
              <a:gd name="T2" fmla="*/ 2147483647 w 2373"/>
              <a:gd name="T3" fmla="*/ 2147483647 h 538"/>
              <a:gd name="T4" fmla="*/ 2147483647 w 2373"/>
              <a:gd name="T5" fmla="*/ 2147483647 h 538"/>
              <a:gd name="T6" fmla="*/ 2147483647 w 2373"/>
              <a:gd name="T7" fmla="*/ 2147483647 h 538"/>
              <a:gd name="T8" fmla="*/ 2147483647 w 2373"/>
              <a:gd name="T9" fmla="*/ 2147483647 h 538"/>
              <a:gd name="T10" fmla="*/ 2147483647 w 2373"/>
              <a:gd name="T11" fmla="*/ 2147483647 h 538"/>
              <a:gd name="T12" fmla="*/ 2147483647 w 2373"/>
              <a:gd name="T13" fmla="*/ 2147483647 h 538"/>
              <a:gd name="T14" fmla="*/ 2147483647 w 2373"/>
              <a:gd name="T15" fmla="*/ 2147483647 h 538"/>
              <a:gd name="T16" fmla="*/ 2147483647 w 2373"/>
              <a:gd name="T17" fmla="*/ 2147483647 h 538"/>
              <a:gd name="T18" fmla="*/ 2147483647 w 2373"/>
              <a:gd name="T19" fmla="*/ 2147483647 h 538"/>
              <a:gd name="T20" fmla="*/ 2147483647 w 2373"/>
              <a:gd name="T21" fmla="*/ 2147483647 h 538"/>
              <a:gd name="T22" fmla="*/ 2147483647 w 2373"/>
              <a:gd name="T23" fmla="*/ 2147483647 h 538"/>
              <a:gd name="T24" fmla="*/ 2147483647 w 2373"/>
              <a:gd name="T25" fmla="*/ 2147483647 h 538"/>
              <a:gd name="T26" fmla="*/ 2147483647 w 2373"/>
              <a:gd name="T27" fmla="*/ 2147483647 h 538"/>
              <a:gd name="T28" fmla="*/ 2147483647 w 2373"/>
              <a:gd name="T29" fmla="*/ 2147483647 h 538"/>
              <a:gd name="T30" fmla="*/ 2147483647 w 2373"/>
              <a:gd name="T31" fmla="*/ 2147483647 h 538"/>
              <a:gd name="T32" fmla="*/ 2147483647 w 2373"/>
              <a:gd name="T33" fmla="*/ 2147483647 h 538"/>
              <a:gd name="T34" fmla="*/ 2147483647 w 2373"/>
              <a:gd name="T35" fmla="*/ 2147483647 h 538"/>
              <a:gd name="T36" fmla="*/ 2147483647 w 2373"/>
              <a:gd name="T37" fmla="*/ 2147483647 h 538"/>
              <a:gd name="T38" fmla="*/ 2147483647 w 2373"/>
              <a:gd name="T39" fmla="*/ 2147483647 h 538"/>
              <a:gd name="T40" fmla="*/ 2147483647 w 2373"/>
              <a:gd name="T41" fmla="*/ 2147483647 h 538"/>
              <a:gd name="T42" fmla="*/ 2147483647 w 2373"/>
              <a:gd name="T43" fmla="*/ 2147483647 h 538"/>
              <a:gd name="T44" fmla="*/ 2147483647 w 2373"/>
              <a:gd name="T45" fmla="*/ 2147483647 h 538"/>
              <a:gd name="T46" fmla="*/ 2147483647 w 2373"/>
              <a:gd name="T47" fmla="*/ 2147483647 h 538"/>
              <a:gd name="T48" fmla="*/ 2147483647 w 2373"/>
              <a:gd name="T49" fmla="*/ 2147483647 h 538"/>
              <a:gd name="T50" fmla="*/ 2147483647 w 2373"/>
              <a:gd name="T51" fmla="*/ 2147483647 h 538"/>
              <a:gd name="T52" fmla="*/ 2147483647 w 2373"/>
              <a:gd name="T53" fmla="*/ 0 h 538"/>
              <a:gd name="T54" fmla="*/ 2147483647 w 2373"/>
              <a:gd name="T55" fmla="*/ 0 h 538"/>
              <a:gd name="T56" fmla="*/ 2147483647 w 2373"/>
              <a:gd name="T57" fmla="*/ 0 h 538"/>
              <a:gd name="T58" fmla="*/ 2147483647 w 2373"/>
              <a:gd name="T59" fmla="*/ 0 h 538"/>
              <a:gd name="T60" fmla="*/ 2147483647 w 2373"/>
              <a:gd name="T61" fmla="*/ 0 h 538"/>
              <a:gd name="T62" fmla="*/ 2147483647 w 2373"/>
              <a:gd name="T63" fmla="*/ 0 h 538"/>
              <a:gd name="T64" fmla="*/ 2147483647 w 2373"/>
              <a:gd name="T65" fmla="*/ 2147483647 h 538"/>
              <a:gd name="T66" fmla="*/ 2147483647 w 2373"/>
              <a:gd name="T67" fmla="*/ 2147483647 h 538"/>
              <a:gd name="T68" fmla="*/ 2147483647 w 2373"/>
              <a:gd name="T69" fmla="*/ 2147483647 h 538"/>
              <a:gd name="T70" fmla="*/ 2147483647 w 2373"/>
              <a:gd name="T71" fmla="*/ 2147483647 h 538"/>
              <a:gd name="T72" fmla="*/ 2147483647 w 2373"/>
              <a:gd name="T73" fmla="*/ 2147483647 h 538"/>
              <a:gd name="T74" fmla="*/ 2147483647 w 2373"/>
              <a:gd name="T75" fmla="*/ 2147483647 h 538"/>
              <a:gd name="T76" fmla="*/ 2147483647 w 2373"/>
              <a:gd name="T77" fmla="*/ 2147483647 h 538"/>
              <a:gd name="T78" fmla="*/ 2147483647 w 2373"/>
              <a:gd name="T79" fmla="*/ 2147483647 h 538"/>
              <a:gd name="T80" fmla="*/ 2147483647 w 2373"/>
              <a:gd name="T81" fmla="*/ 2147483647 h 538"/>
              <a:gd name="T82" fmla="*/ 2147483647 w 2373"/>
              <a:gd name="T83" fmla="*/ 2147483647 h 538"/>
              <a:gd name="T84" fmla="*/ 2147483647 w 2373"/>
              <a:gd name="T85" fmla="*/ 2147483647 h 538"/>
              <a:gd name="T86" fmla="*/ 2147483647 w 2373"/>
              <a:gd name="T87" fmla="*/ 2147483647 h 538"/>
              <a:gd name="T88" fmla="*/ 2147483647 w 2373"/>
              <a:gd name="T89" fmla="*/ 2147483647 h 538"/>
              <a:gd name="T90" fmla="*/ 2147483647 w 2373"/>
              <a:gd name="T91" fmla="*/ 2147483647 h 538"/>
              <a:gd name="T92" fmla="*/ 2147483647 w 2373"/>
              <a:gd name="T93" fmla="*/ 2147483647 h 538"/>
              <a:gd name="T94" fmla="*/ 2147483647 w 2373"/>
              <a:gd name="T95" fmla="*/ 2147483647 h 538"/>
              <a:gd name="T96" fmla="*/ 2147483647 w 2373"/>
              <a:gd name="T97" fmla="*/ 2147483647 h 538"/>
              <a:gd name="T98" fmla="*/ 2147483647 w 2373"/>
              <a:gd name="T99" fmla="*/ 2147483647 h 538"/>
              <a:gd name="T100" fmla="*/ 2147483647 w 2373"/>
              <a:gd name="T101" fmla="*/ 2147483647 h 538"/>
              <a:gd name="T102" fmla="*/ 2147483647 w 2373"/>
              <a:gd name="T103" fmla="*/ 2147483647 h 538"/>
              <a:gd name="T104" fmla="*/ 2147483647 w 2373"/>
              <a:gd name="T105" fmla="*/ 2147483647 h 538"/>
              <a:gd name="T106" fmla="*/ 2147483647 w 2373"/>
              <a:gd name="T107" fmla="*/ 2147483647 h 538"/>
              <a:gd name="T108" fmla="*/ 2147483647 w 2373"/>
              <a:gd name="T109" fmla="*/ 2147483647 h 538"/>
              <a:gd name="T110" fmla="*/ 0 w 2373"/>
              <a:gd name="T111" fmla="*/ 2147483647 h 538"/>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2373"/>
              <a:gd name="T169" fmla="*/ 0 h 538"/>
              <a:gd name="T170" fmla="*/ 2373 w 2373"/>
              <a:gd name="T171" fmla="*/ 538 h 538"/>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2373" h="538">
                <a:moveTo>
                  <a:pt x="2373" y="420"/>
                </a:moveTo>
                <a:lnTo>
                  <a:pt x="2338" y="414"/>
                </a:lnTo>
                <a:lnTo>
                  <a:pt x="2302" y="408"/>
                </a:lnTo>
                <a:lnTo>
                  <a:pt x="2272" y="402"/>
                </a:lnTo>
                <a:lnTo>
                  <a:pt x="2237" y="396"/>
                </a:lnTo>
                <a:lnTo>
                  <a:pt x="2207" y="390"/>
                </a:lnTo>
                <a:lnTo>
                  <a:pt x="2178" y="384"/>
                </a:lnTo>
                <a:lnTo>
                  <a:pt x="2148" y="372"/>
                </a:lnTo>
                <a:lnTo>
                  <a:pt x="2118" y="366"/>
                </a:lnTo>
                <a:lnTo>
                  <a:pt x="2089" y="360"/>
                </a:lnTo>
                <a:lnTo>
                  <a:pt x="2065" y="355"/>
                </a:lnTo>
                <a:lnTo>
                  <a:pt x="2035" y="349"/>
                </a:lnTo>
                <a:lnTo>
                  <a:pt x="2011" y="343"/>
                </a:lnTo>
                <a:lnTo>
                  <a:pt x="1982" y="337"/>
                </a:lnTo>
                <a:lnTo>
                  <a:pt x="1958" y="325"/>
                </a:lnTo>
                <a:lnTo>
                  <a:pt x="1934" y="319"/>
                </a:lnTo>
                <a:lnTo>
                  <a:pt x="1911" y="313"/>
                </a:lnTo>
                <a:lnTo>
                  <a:pt x="1887" y="307"/>
                </a:lnTo>
                <a:lnTo>
                  <a:pt x="1863" y="301"/>
                </a:lnTo>
                <a:lnTo>
                  <a:pt x="1845" y="295"/>
                </a:lnTo>
                <a:lnTo>
                  <a:pt x="1822" y="290"/>
                </a:lnTo>
                <a:lnTo>
                  <a:pt x="1804" y="278"/>
                </a:lnTo>
                <a:lnTo>
                  <a:pt x="1780" y="272"/>
                </a:lnTo>
                <a:lnTo>
                  <a:pt x="1762" y="266"/>
                </a:lnTo>
                <a:lnTo>
                  <a:pt x="1739" y="260"/>
                </a:lnTo>
                <a:lnTo>
                  <a:pt x="1721" y="254"/>
                </a:lnTo>
                <a:lnTo>
                  <a:pt x="1703" y="248"/>
                </a:lnTo>
                <a:lnTo>
                  <a:pt x="1685" y="242"/>
                </a:lnTo>
                <a:lnTo>
                  <a:pt x="1667" y="236"/>
                </a:lnTo>
                <a:lnTo>
                  <a:pt x="1650" y="230"/>
                </a:lnTo>
                <a:lnTo>
                  <a:pt x="1632" y="224"/>
                </a:lnTo>
                <a:lnTo>
                  <a:pt x="1614" y="219"/>
                </a:lnTo>
                <a:lnTo>
                  <a:pt x="1596" y="213"/>
                </a:lnTo>
                <a:lnTo>
                  <a:pt x="1584" y="207"/>
                </a:lnTo>
                <a:lnTo>
                  <a:pt x="1567" y="201"/>
                </a:lnTo>
                <a:lnTo>
                  <a:pt x="1549" y="195"/>
                </a:lnTo>
                <a:lnTo>
                  <a:pt x="1537" y="189"/>
                </a:lnTo>
                <a:lnTo>
                  <a:pt x="1519" y="183"/>
                </a:lnTo>
                <a:lnTo>
                  <a:pt x="1507" y="177"/>
                </a:lnTo>
                <a:lnTo>
                  <a:pt x="1489" y="171"/>
                </a:lnTo>
                <a:lnTo>
                  <a:pt x="1478" y="165"/>
                </a:lnTo>
                <a:lnTo>
                  <a:pt x="1466" y="165"/>
                </a:lnTo>
                <a:lnTo>
                  <a:pt x="1448" y="159"/>
                </a:lnTo>
                <a:lnTo>
                  <a:pt x="1436" y="154"/>
                </a:lnTo>
                <a:lnTo>
                  <a:pt x="1424" y="148"/>
                </a:lnTo>
                <a:lnTo>
                  <a:pt x="1412" y="142"/>
                </a:lnTo>
                <a:lnTo>
                  <a:pt x="1400" y="142"/>
                </a:lnTo>
                <a:lnTo>
                  <a:pt x="1383" y="136"/>
                </a:lnTo>
                <a:lnTo>
                  <a:pt x="1371" y="130"/>
                </a:lnTo>
                <a:lnTo>
                  <a:pt x="1359" y="124"/>
                </a:lnTo>
                <a:lnTo>
                  <a:pt x="1347" y="124"/>
                </a:lnTo>
                <a:lnTo>
                  <a:pt x="1335" y="118"/>
                </a:lnTo>
                <a:lnTo>
                  <a:pt x="1323" y="112"/>
                </a:lnTo>
                <a:lnTo>
                  <a:pt x="1317" y="106"/>
                </a:lnTo>
                <a:lnTo>
                  <a:pt x="1306" y="106"/>
                </a:lnTo>
                <a:lnTo>
                  <a:pt x="1294" y="100"/>
                </a:lnTo>
                <a:lnTo>
                  <a:pt x="1282" y="100"/>
                </a:lnTo>
                <a:lnTo>
                  <a:pt x="1270" y="94"/>
                </a:lnTo>
                <a:lnTo>
                  <a:pt x="1264" y="88"/>
                </a:lnTo>
                <a:lnTo>
                  <a:pt x="1252" y="88"/>
                </a:lnTo>
                <a:lnTo>
                  <a:pt x="1240" y="83"/>
                </a:lnTo>
                <a:lnTo>
                  <a:pt x="1228" y="83"/>
                </a:lnTo>
                <a:lnTo>
                  <a:pt x="1222" y="77"/>
                </a:lnTo>
                <a:lnTo>
                  <a:pt x="1211" y="71"/>
                </a:lnTo>
                <a:lnTo>
                  <a:pt x="1205" y="71"/>
                </a:lnTo>
                <a:lnTo>
                  <a:pt x="1193" y="65"/>
                </a:lnTo>
                <a:lnTo>
                  <a:pt x="1187" y="65"/>
                </a:lnTo>
                <a:lnTo>
                  <a:pt x="1175" y="59"/>
                </a:lnTo>
                <a:lnTo>
                  <a:pt x="1163" y="59"/>
                </a:lnTo>
                <a:lnTo>
                  <a:pt x="1157" y="59"/>
                </a:lnTo>
                <a:lnTo>
                  <a:pt x="1151" y="53"/>
                </a:lnTo>
                <a:lnTo>
                  <a:pt x="1139" y="53"/>
                </a:lnTo>
                <a:lnTo>
                  <a:pt x="1133" y="47"/>
                </a:lnTo>
                <a:lnTo>
                  <a:pt x="1122" y="47"/>
                </a:lnTo>
                <a:lnTo>
                  <a:pt x="1116" y="41"/>
                </a:lnTo>
                <a:lnTo>
                  <a:pt x="1110" y="41"/>
                </a:lnTo>
                <a:lnTo>
                  <a:pt x="1098" y="41"/>
                </a:lnTo>
                <a:lnTo>
                  <a:pt x="1092" y="35"/>
                </a:lnTo>
                <a:lnTo>
                  <a:pt x="1086" y="35"/>
                </a:lnTo>
                <a:lnTo>
                  <a:pt x="1074" y="35"/>
                </a:lnTo>
                <a:lnTo>
                  <a:pt x="1068" y="29"/>
                </a:lnTo>
                <a:lnTo>
                  <a:pt x="1062" y="29"/>
                </a:lnTo>
                <a:lnTo>
                  <a:pt x="1056" y="29"/>
                </a:lnTo>
                <a:lnTo>
                  <a:pt x="1045" y="29"/>
                </a:lnTo>
                <a:lnTo>
                  <a:pt x="1039" y="23"/>
                </a:lnTo>
                <a:lnTo>
                  <a:pt x="1033" y="23"/>
                </a:lnTo>
                <a:lnTo>
                  <a:pt x="1027" y="23"/>
                </a:lnTo>
                <a:lnTo>
                  <a:pt x="1021" y="18"/>
                </a:lnTo>
                <a:lnTo>
                  <a:pt x="1015" y="18"/>
                </a:lnTo>
                <a:lnTo>
                  <a:pt x="1009" y="18"/>
                </a:lnTo>
                <a:lnTo>
                  <a:pt x="997" y="18"/>
                </a:lnTo>
                <a:lnTo>
                  <a:pt x="991" y="18"/>
                </a:lnTo>
                <a:lnTo>
                  <a:pt x="985" y="12"/>
                </a:lnTo>
                <a:lnTo>
                  <a:pt x="979" y="12"/>
                </a:lnTo>
                <a:lnTo>
                  <a:pt x="973" y="12"/>
                </a:lnTo>
                <a:lnTo>
                  <a:pt x="967" y="12"/>
                </a:lnTo>
                <a:lnTo>
                  <a:pt x="961" y="12"/>
                </a:lnTo>
                <a:lnTo>
                  <a:pt x="956" y="12"/>
                </a:lnTo>
                <a:lnTo>
                  <a:pt x="950" y="6"/>
                </a:lnTo>
                <a:lnTo>
                  <a:pt x="944" y="6"/>
                </a:lnTo>
                <a:lnTo>
                  <a:pt x="938" y="6"/>
                </a:lnTo>
                <a:lnTo>
                  <a:pt x="932" y="6"/>
                </a:lnTo>
                <a:lnTo>
                  <a:pt x="926" y="6"/>
                </a:lnTo>
                <a:lnTo>
                  <a:pt x="920" y="6"/>
                </a:lnTo>
                <a:lnTo>
                  <a:pt x="914" y="6"/>
                </a:lnTo>
                <a:lnTo>
                  <a:pt x="908" y="6"/>
                </a:lnTo>
                <a:lnTo>
                  <a:pt x="902" y="0"/>
                </a:lnTo>
                <a:lnTo>
                  <a:pt x="896" y="0"/>
                </a:lnTo>
                <a:lnTo>
                  <a:pt x="890" y="0"/>
                </a:lnTo>
                <a:lnTo>
                  <a:pt x="884" y="0"/>
                </a:lnTo>
                <a:lnTo>
                  <a:pt x="878" y="0"/>
                </a:lnTo>
                <a:lnTo>
                  <a:pt x="872" y="0"/>
                </a:lnTo>
                <a:lnTo>
                  <a:pt x="867" y="0"/>
                </a:lnTo>
                <a:lnTo>
                  <a:pt x="861" y="0"/>
                </a:lnTo>
                <a:lnTo>
                  <a:pt x="855" y="0"/>
                </a:lnTo>
                <a:lnTo>
                  <a:pt x="849" y="0"/>
                </a:lnTo>
                <a:lnTo>
                  <a:pt x="843" y="0"/>
                </a:lnTo>
                <a:lnTo>
                  <a:pt x="837" y="0"/>
                </a:lnTo>
                <a:lnTo>
                  <a:pt x="831" y="0"/>
                </a:lnTo>
                <a:lnTo>
                  <a:pt x="825" y="0"/>
                </a:lnTo>
                <a:lnTo>
                  <a:pt x="819" y="0"/>
                </a:lnTo>
                <a:lnTo>
                  <a:pt x="813" y="0"/>
                </a:lnTo>
                <a:lnTo>
                  <a:pt x="807" y="0"/>
                </a:lnTo>
                <a:lnTo>
                  <a:pt x="801" y="0"/>
                </a:lnTo>
                <a:lnTo>
                  <a:pt x="795" y="0"/>
                </a:lnTo>
                <a:lnTo>
                  <a:pt x="789" y="0"/>
                </a:lnTo>
                <a:lnTo>
                  <a:pt x="783" y="0"/>
                </a:lnTo>
                <a:lnTo>
                  <a:pt x="778" y="0"/>
                </a:lnTo>
                <a:lnTo>
                  <a:pt x="772" y="0"/>
                </a:lnTo>
                <a:lnTo>
                  <a:pt x="766" y="6"/>
                </a:lnTo>
                <a:lnTo>
                  <a:pt x="760" y="6"/>
                </a:lnTo>
                <a:lnTo>
                  <a:pt x="754" y="6"/>
                </a:lnTo>
                <a:lnTo>
                  <a:pt x="748" y="6"/>
                </a:lnTo>
                <a:lnTo>
                  <a:pt x="742" y="6"/>
                </a:lnTo>
                <a:lnTo>
                  <a:pt x="736" y="6"/>
                </a:lnTo>
                <a:lnTo>
                  <a:pt x="730" y="6"/>
                </a:lnTo>
                <a:lnTo>
                  <a:pt x="724" y="12"/>
                </a:lnTo>
                <a:lnTo>
                  <a:pt x="718" y="12"/>
                </a:lnTo>
                <a:lnTo>
                  <a:pt x="712" y="12"/>
                </a:lnTo>
                <a:lnTo>
                  <a:pt x="706" y="12"/>
                </a:lnTo>
                <a:lnTo>
                  <a:pt x="700" y="12"/>
                </a:lnTo>
                <a:lnTo>
                  <a:pt x="694" y="18"/>
                </a:lnTo>
                <a:lnTo>
                  <a:pt x="689" y="18"/>
                </a:lnTo>
                <a:lnTo>
                  <a:pt x="683" y="18"/>
                </a:lnTo>
                <a:lnTo>
                  <a:pt x="677" y="18"/>
                </a:lnTo>
                <a:lnTo>
                  <a:pt x="677" y="23"/>
                </a:lnTo>
                <a:lnTo>
                  <a:pt x="671" y="23"/>
                </a:lnTo>
                <a:lnTo>
                  <a:pt x="665" y="23"/>
                </a:lnTo>
                <a:lnTo>
                  <a:pt x="659" y="23"/>
                </a:lnTo>
                <a:lnTo>
                  <a:pt x="653" y="29"/>
                </a:lnTo>
                <a:lnTo>
                  <a:pt x="647" y="29"/>
                </a:lnTo>
                <a:lnTo>
                  <a:pt x="641" y="29"/>
                </a:lnTo>
                <a:lnTo>
                  <a:pt x="635" y="35"/>
                </a:lnTo>
                <a:lnTo>
                  <a:pt x="629" y="35"/>
                </a:lnTo>
                <a:lnTo>
                  <a:pt x="623" y="35"/>
                </a:lnTo>
                <a:lnTo>
                  <a:pt x="623" y="41"/>
                </a:lnTo>
                <a:lnTo>
                  <a:pt x="617" y="41"/>
                </a:lnTo>
                <a:lnTo>
                  <a:pt x="611" y="41"/>
                </a:lnTo>
                <a:lnTo>
                  <a:pt x="606" y="47"/>
                </a:lnTo>
                <a:lnTo>
                  <a:pt x="600" y="47"/>
                </a:lnTo>
                <a:lnTo>
                  <a:pt x="594" y="47"/>
                </a:lnTo>
                <a:lnTo>
                  <a:pt x="594" y="53"/>
                </a:lnTo>
                <a:lnTo>
                  <a:pt x="588" y="53"/>
                </a:lnTo>
                <a:lnTo>
                  <a:pt x="582" y="53"/>
                </a:lnTo>
                <a:lnTo>
                  <a:pt x="582" y="59"/>
                </a:lnTo>
                <a:lnTo>
                  <a:pt x="576" y="59"/>
                </a:lnTo>
                <a:lnTo>
                  <a:pt x="570" y="59"/>
                </a:lnTo>
                <a:lnTo>
                  <a:pt x="570" y="65"/>
                </a:lnTo>
                <a:lnTo>
                  <a:pt x="564" y="65"/>
                </a:lnTo>
                <a:lnTo>
                  <a:pt x="558" y="65"/>
                </a:lnTo>
                <a:lnTo>
                  <a:pt x="558" y="71"/>
                </a:lnTo>
                <a:lnTo>
                  <a:pt x="552" y="71"/>
                </a:lnTo>
                <a:lnTo>
                  <a:pt x="546" y="71"/>
                </a:lnTo>
                <a:lnTo>
                  <a:pt x="546" y="77"/>
                </a:lnTo>
                <a:lnTo>
                  <a:pt x="540" y="77"/>
                </a:lnTo>
                <a:lnTo>
                  <a:pt x="534" y="77"/>
                </a:lnTo>
                <a:lnTo>
                  <a:pt x="534" y="83"/>
                </a:lnTo>
                <a:lnTo>
                  <a:pt x="528" y="83"/>
                </a:lnTo>
                <a:lnTo>
                  <a:pt x="522" y="88"/>
                </a:lnTo>
                <a:lnTo>
                  <a:pt x="517" y="88"/>
                </a:lnTo>
                <a:lnTo>
                  <a:pt x="517" y="94"/>
                </a:lnTo>
                <a:lnTo>
                  <a:pt x="511" y="94"/>
                </a:lnTo>
                <a:lnTo>
                  <a:pt x="505" y="100"/>
                </a:lnTo>
                <a:lnTo>
                  <a:pt x="499" y="100"/>
                </a:lnTo>
                <a:lnTo>
                  <a:pt x="499" y="106"/>
                </a:lnTo>
                <a:lnTo>
                  <a:pt x="493" y="106"/>
                </a:lnTo>
                <a:lnTo>
                  <a:pt x="487" y="106"/>
                </a:lnTo>
                <a:lnTo>
                  <a:pt x="487" y="112"/>
                </a:lnTo>
                <a:lnTo>
                  <a:pt x="481" y="112"/>
                </a:lnTo>
                <a:lnTo>
                  <a:pt x="481" y="118"/>
                </a:lnTo>
                <a:lnTo>
                  <a:pt x="475" y="118"/>
                </a:lnTo>
                <a:lnTo>
                  <a:pt x="469" y="124"/>
                </a:lnTo>
                <a:lnTo>
                  <a:pt x="463" y="124"/>
                </a:lnTo>
                <a:lnTo>
                  <a:pt x="463" y="130"/>
                </a:lnTo>
                <a:lnTo>
                  <a:pt x="457" y="130"/>
                </a:lnTo>
                <a:lnTo>
                  <a:pt x="457" y="136"/>
                </a:lnTo>
                <a:lnTo>
                  <a:pt x="451" y="136"/>
                </a:lnTo>
                <a:lnTo>
                  <a:pt x="445" y="142"/>
                </a:lnTo>
                <a:lnTo>
                  <a:pt x="439" y="142"/>
                </a:lnTo>
                <a:lnTo>
                  <a:pt x="439" y="148"/>
                </a:lnTo>
                <a:lnTo>
                  <a:pt x="433" y="148"/>
                </a:lnTo>
                <a:lnTo>
                  <a:pt x="433" y="154"/>
                </a:lnTo>
                <a:lnTo>
                  <a:pt x="428" y="154"/>
                </a:lnTo>
                <a:lnTo>
                  <a:pt x="428" y="159"/>
                </a:lnTo>
                <a:lnTo>
                  <a:pt x="422" y="159"/>
                </a:lnTo>
                <a:lnTo>
                  <a:pt x="416" y="165"/>
                </a:lnTo>
                <a:lnTo>
                  <a:pt x="410" y="165"/>
                </a:lnTo>
                <a:lnTo>
                  <a:pt x="410" y="171"/>
                </a:lnTo>
                <a:lnTo>
                  <a:pt x="404" y="171"/>
                </a:lnTo>
                <a:lnTo>
                  <a:pt x="404" y="177"/>
                </a:lnTo>
                <a:lnTo>
                  <a:pt x="398" y="177"/>
                </a:lnTo>
                <a:lnTo>
                  <a:pt x="398" y="183"/>
                </a:lnTo>
                <a:lnTo>
                  <a:pt x="392" y="183"/>
                </a:lnTo>
                <a:lnTo>
                  <a:pt x="392" y="189"/>
                </a:lnTo>
                <a:lnTo>
                  <a:pt x="386" y="189"/>
                </a:lnTo>
                <a:lnTo>
                  <a:pt x="380" y="195"/>
                </a:lnTo>
                <a:lnTo>
                  <a:pt x="279" y="295"/>
                </a:lnTo>
                <a:lnTo>
                  <a:pt x="220" y="360"/>
                </a:lnTo>
                <a:lnTo>
                  <a:pt x="178" y="402"/>
                </a:lnTo>
                <a:lnTo>
                  <a:pt x="161" y="420"/>
                </a:lnTo>
                <a:lnTo>
                  <a:pt x="137" y="443"/>
                </a:lnTo>
                <a:lnTo>
                  <a:pt x="95" y="479"/>
                </a:lnTo>
                <a:lnTo>
                  <a:pt x="24" y="526"/>
                </a:lnTo>
                <a:lnTo>
                  <a:pt x="0" y="538"/>
                </a:lnTo>
              </a:path>
            </a:pathLst>
          </a:custGeom>
          <a:noFill/>
          <a:ln w="7938"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553" name="Freeform 121"/>
          <p:cNvSpPr>
            <a:spLocks/>
          </p:cNvSpPr>
          <p:nvPr/>
        </p:nvSpPr>
        <p:spPr bwMode="auto">
          <a:xfrm>
            <a:off x="3454400" y="5341938"/>
            <a:ext cx="3767138" cy="798512"/>
          </a:xfrm>
          <a:custGeom>
            <a:avLst/>
            <a:gdLst>
              <a:gd name="T0" fmla="*/ 2147483647 w 2373"/>
              <a:gd name="T1" fmla="*/ 2147483647 h 503"/>
              <a:gd name="T2" fmla="*/ 2147483647 w 2373"/>
              <a:gd name="T3" fmla="*/ 2147483647 h 503"/>
              <a:gd name="T4" fmla="*/ 2147483647 w 2373"/>
              <a:gd name="T5" fmla="*/ 2147483647 h 503"/>
              <a:gd name="T6" fmla="*/ 2147483647 w 2373"/>
              <a:gd name="T7" fmla="*/ 2147483647 h 503"/>
              <a:gd name="T8" fmla="*/ 2147483647 w 2373"/>
              <a:gd name="T9" fmla="*/ 2147483647 h 503"/>
              <a:gd name="T10" fmla="*/ 2147483647 w 2373"/>
              <a:gd name="T11" fmla="*/ 2147483647 h 503"/>
              <a:gd name="T12" fmla="*/ 2147483647 w 2373"/>
              <a:gd name="T13" fmla="*/ 2147483647 h 503"/>
              <a:gd name="T14" fmla="*/ 2147483647 w 2373"/>
              <a:gd name="T15" fmla="*/ 2147483647 h 503"/>
              <a:gd name="T16" fmla="*/ 2147483647 w 2373"/>
              <a:gd name="T17" fmla="*/ 2147483647 h 503"/>
              <a:gd name="T18" fmla="*/ 2147483647 w 2373"/>
              <a:gd name="T19" fmla="*/ 2147483647 h 503"/>
              <a:gd name="T20" fmla="*/ 2147483647 w 2373"/>
              <a:gd name="T21" fmla="*/ 2147483647 h 503"/>
              <a:gd name="T22" fmla="*/ 2147483647 w 2373"/>
              <a:gd name="T23" fmla="*/ 2147483647 h 503"/>
              <a:gd name="T24" fmla="*/ 2147483647 w 2373"/>
              <a:gd name="T25" fmla="*/ 2147483647 h 503"/>
              <a:gd name="T26" fmla="*/ 2147483647 w 2373"/>
              <a:gd name="T27" fmla="*/ 2147483647 h 503"/>
              <a:gd name="T28" fmla="*/ 2147483647 w 2373"/>
              <a:gd name="T29" fmla="*/ 2147483647 h 503"/>
              <a:gd name="T30" fmla="*/ 2147483647 w 2373"/>
              <a:gd name="T31" fmla="*/ 2147483647 h 503"/>
              <a:gd name="T32" fmla="*/ 2147483647 w 2373"/>
              <a:gd name="T33" fmla="*/ 2147483647 h 503"/>
              <a:gd name="T34" fmla="*/ 2147483647 w 2373"/>
              <a:gd name="T35" fmla="*/ 2147483647 h 503"/>
              <a:gd name="T36" fmla="*/ 2147483647 w 2373"/>
              <a:gd name="T37" fmla="*/ 2147483647 h 503"/>
              <a:gd name="T38" fmla="*/ 2147483647 w 2373"/>
              <a:gd name="T39" fmla="*/ 2147483647 h 503"/>
              <a:gd name="T40" fmla="*/ 2147483647 w 2373"/>
              <a:gd name="T41" fmla="*/ 2147483647 h 503"/>
              <a:gd name="T42" fmla="*/ 2147483647 w 2373"/>
              <a:gd name="T43" fmla="*/ 2147483647 h 503"/>
              <a:gd name="T44" fmla="*/ 2147483647 w 2373"/>
              <a:gd name="T45" fmla="*/ 2147483647 h 503"/>
              <a:gd name="T46" fmla="*/ 2147483647 w 2373"/>
              <a:gd name="T47" fmla="*/ 2147483647 h 503"/>
              <a:gd name="T48" fmla="*/ 2147483647 w 2373"/>
              <a:gd name="T49" fmla="*/ 2147483647 h 503"/>
              <a:gd name="T50" fmla="*/ 2147483647 w 2373"/>
              <a:gd name="T51" fmla="*/ 2147483647 h 503"/>
              <a:gd name="T52" fmla="*/ 2147483647 w 2373"/>
              <a:gd name="T53" fmla="*/ 2147483647 h 503"/>
              <a:gd name="T54" fmla="*/ 2147483647 w 2373"/>
              <a:gd name="T55" fmla="*/ 2147483647 h 503"/>
              <a:gd name="T56" fmla="*/ 2147483647 w 2373"/>
              <a:gd name="T57" fmla="*/ 0 h 503"/>
              <a:gd name="T58" fmla="*/ 2147483647 w 2373"/>
              <a:gd name="T59" fmla="*/ 0 h 503"/>
              <a:gd name="T60" fmla="*/ 2147483647 w 2373"/>
              <a:gd name="T61" fmla="*/ 0 h 503"/>
              <a:gd name="T62" fmla="*/ 2147483647 w 2373"/>
              <a:gd name="T63" fmla="*/ 0 h 503"/>
              <a:gd name="T64" fmla="*/ 2147483647 w 2373"/>
              <a:gd name="T65" fmla="*/ 0 h 503"/>
              <a:gd name="T66" fmla="*/ 2147483647 w 2373"/>
              <a:gd name="T67" fmla="*/ 2147483647 h 503"/>
              <a:gd name="T68" fmla="*/ 2147483647 w 2373"/>
              <a:gd name="T69" fmla="*/ 2147483647 h 503"/>
              <a:gd name="T70" fmla="*/ 2147483647 w 2373"/>
              <a:gd name="T71" fmla="*/ 2147483647 h 503"/>
              <a:gd name="T72" fmla="*/ 2147483647 w 2373"/>
              <a:gd name="T73" fmla="*/ 2147483647 h 503"/>
              <a:gd name="T74" fmla="*/ 2147483647 w 2373"/>
              <a:gd name="T75" fmla="*/ 2147483647 h 503"/>
              <a:gd name="T76" fmla="*/ 2147483647 w 2373"/>
              <a:gd name="T77" fmla="*/ 2147483647 h 503"/>
              <a:gd name="T78" fmla="*/ 2147483647 w 2373"/>
              <a:gd name="T79" fmla="*/ 2147483647 h 503"/>
              <a:gd name="T80" fmla="*/ 2147483647 w 2373"/>
              <a:gd name="T81" fmla="*/ 2147483647 h 503"/>
              <a:gd name="T82" fmla="*/ 2147483647 w 2373"/>
              <a:gd name="T83" fmla="*/ 2147483647 h 503"/>
              <a:gd name="T84" fmla="*/ 2147483647 w 2373"/>
              <a:gd name="T85" fmla="*/ 2147483647 h 503"/>
              <a:gd name="T86" fmla="*/ 2147483647 w 2373"/>
              <a:gd name="T87" fmla="*/ 2147483647 h 503"/>
              <a:gd name="T88" fmla="*/ 2147483647 w 2373"/>
              <a:gd name="T89" fmla="*/ 2147483647 h 503"/>
              <a:gd name="T90" fmla="*/ 2147483647 w 2373"/>
              <a:gd name="T91" fmla="*/ 2147483647 h 503"/>
              <a:gd name="T92" fmla="*/ 2147483647 w 2373"/>
              <a:gd name="T93" fmla="*/ 2147483647 h 503"/>
              <a:gd name="T94" fmla="*/ 2147483647 w 2373"/>
              <a:gd name="T95" fmla="*/ 2147483647 h 503"/>
              <a:gd name="T96" fmla="*/ 2147483647 w 2373"/>
              <a:gd name="T97" fmla="*/ 2147483647 h 503"/>
              <a:gd name="T98" fmla="*/ 2147483647 w 2373"/>
              <a:gd name="T99" fmla="*/ 2147483647 h 503"/>
              <a:gd name="T100" fmla="*/ 2147483647 w 2373"/>
              <a:gd name="T101" fmla="*/ 2147483647 h 503"/>
              <a:gd name="T102" fmla="*/ 2147483647 w 2373"/>
              <a:gd name="T103" fmla="*/ 2147483647 h 503"/>
              <a:gd name="T104" fmla="*/ 2147483647 w 2373"/>
              <a:gd name="T105" fmla="*/ 2147483647 h 503"/>
              <a:gd name="T106" fmla="*/ 2147483647 w 2373"/>
              <a:gd name="T107" fmla="*/ 2147483647 h 503"/>
              <a:gd name="T108" fmla="*/ 2147483647 w 2373"/>
              <a:gd name="T109" fmla="*/ 2147483647 h 50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373"/>
              <a:gd name="T166" fmla="*/ 0 h 503"/>
              <a:gd name="T167" fmla="*/ 2373 w 2373"/>
              <a:gd name="T168" fmla="*/ 503 h 50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373" h="503">
                <a:moveTo>
                  <a:pt x="2373" y="408"/>
                </a:moveTo>
                <a:lnTo>
                  <a:pt x="2338" y="402"/>
                </a:lnTo>
                <a:lnTo>
                  <a:pt x="2302" y="396"/>
                </a:lnTo>
                <a:lnTo>
                  <a:pt x="2272" y="391"/>
                </a:lnTo>
                <a:lnTo>
                  <a:pt x="2237" y="385"/>
                </a:lnTo>
                <a:lnTo>
                  <a:pt x="2207" y="379"/>
                </a:lnTo>
                <a:lnTo>
                  <a:pt x="2178" y="373"/>
                </a:lnTo>
                <a:lnTo>
                  <a:pt x="2148" y="367"/>
                </a:lnTo>
                <a:lnTo>
                  <a:pt x="2118" y="361"/>
                </a:lnTo>
                <a:lnTo>
                  <a:pt x="2089" y="355"/>
                </a:lnTo>
                <a:lnTo>
                  <a:pt x="2065" y="349"/>
                </a:lnTo>
                <a:lnTo>
                  <a:pt x="2035" y="343"/>
                </a:lnTo>
                <a:lnTo>
                  <a:pt x="2011" y="337"/>
                </a:lnTo>
                <a:lnTo>
                  <a:pt x="1982" y="331"/>
                </a:lnTo>
                <a:lnTo>
                  <a:pt x="1958" y="325"/>
                </a:lnTo>
                <a:lnTo>
                  <a:pt x="1934" y="320"/>
                </a:lnTo>
                <a:lnTo>
                  <a:pt x="1911" y="314"/>
                </a:lnTo>
                <a:lnTo>
                  <a:pt x="1887" y="308"/>
                </a:lnTo>
                <a:lnTo>
                  <a:pt x="1863" y="302"/>
                </a:lnTo>
                <a:lnTo>
                  <a:pt x="1845" y="296"/>
                </a:lnTo>
                <a:lnTo>
                  <a:pt x="1822" y="290"/>
                </a:lnTo>
                <a:lnTo>
                  <a:pt x="1804" y="284"/>
                </a:lnTo>
                <a:lnTo>
                  <a:pt x="1780" y="278"/>
                </a:lnTo>
                <a:lnTo>
                  <a:pt x="1762" y="272"/>
                </a:lnTo>
                <a:lnTo>
                  <a:pt x="1739" y="266"/>
                </a:lnTo>
                <a:lnTo>
                  <a:pt x="1721" y="260"/>
                </a:lnTo>
                <a:lnTo>
                  <a:pt x="1703" y="255"/>
                </a:lnTo>
                <a:lnTo>
                  <a:pt x="1685" y="249"/>
                </a:lnTo>
                <a:lnTo>
                  <a:pt x="1667" y="243"/>
                </a:lnTo>
                <a:lnTo>
                  <a:pt x="1650" y="237"/>
                </a:lnTo>
                <a:lnTo>
                  <a:pt x="1632" y="231"/>
                </a:lnTo>
                <a:lnTo>
                  <a:pt x="1614" y="225"/>
                </a:lnTo>
                <a:lnTo>
                  <a:pt x="1596" y="219"/>
                </a:lnTo>
                <a:lnTo>
                  <a:pt x="1584" y="213"/>
                </a:lnTo>
                <a:lnTo>
                  <a:pt x="1567" y="207"/>
                </a:lnTo>
                <a:lnTo>
                  <a:pt x="1549" y="201"/>
                </a:lnTo>
                <a:lnTo>
                  <a:pt x="1537" y="195"/>
                </a:lnTo>
                <a:lnTo>
                  <a:pt x="1519" y="189"/>
                </a:lnTo>
                <a:lnTo>
                  <a:pt x="1507" y="184"/>
                </a:lnTo>
                <a:lnTo>
                  <a:pt x="1489" y="184"/>
                </a:lnTo>
                <a:lnTo>
                  <a:pt x="1478" y="178"/>
                </a:lnTo>
                <a:lnTo>
                  <a:pt x="1466" y="172"/>
                </a:lnTo>
                <a:lnTo>
                  <a:pt x="1448" y="166"/>
                </a:lnTo>
                <a:lnTo>
                  <a:pt x="1436" y="160"/>
                </a:lnTo>
                <a:lnTo>
                  <a:pt x="1424" y="160"/>
                </a:lnTo>
                <a:lnTo>
                  <a:pt x="1412" y="154"/>
                </a:lnTo>
                <a:lnTo>
                  <a:pt x="1400" y="148"/>
                </a:lnTo>
                <a:lnTo>
                  <a:pt x="1383" y="142"/>
                </a:lnTo>
                <a:lnTo>
                  <a:pt x="1371" y="142"/>
                </a:lnTo>
                <a:lnTo>
                  <a:pt x="1359" y="136"/>
                </a:lnTo>
                <a:lnTo>
                  <a:pt x="1347" y="130"/>
                </a:lnTo>
                <a:lnTo>
                  <a:pt x="1335" y="124"/>
                </a:lnTo>
                <a:lnTo>
                  <a:pt x="1323" y="124"/>
                </a:lnTo>
                <a:lnTo>
                  <a:pt x="1317" y="119"/>
                </a:lnTo>
                <a:lnTo>
                  <a:pt x="1306" y="113"/>
                </a:lnTo>
                <a:lnTo>
                  <a:pt x="1294" y="113"/>
                </a:lnTo>
                <a:lnTo>
                  <a:pt x="1282" y="107"/>
                </a:lnTo>
                <a:lnTo>
                  <a:pt x="1270" y="107"/>
                </a:lnTo>
                <a:lnTo>
                  <a:pt x="1264" y="101"/>
                </a:lnTo>
                <a:lnTo>
                  <a:pt x="1252" y="95"/>
                </a:lnTo>
                <a:lnTo>
                  <a:pt x="1240" y="95"/>
                </a:lnTo>
                <a:lnTo>
                  <a:pt x="1228" y="89"/>
                </a:lnTo>
                <a:lnTo>
                  <a:pt x="1222" y="89"/>
                </a:lnTo>
                <a:lnTo>
                  <a:pt x="1211" y="83"/>
                </a:lnTo>
                <a:lnTo>
                  <a:pt x="1205" y="83"/>
                </a:lnTo>
                <a:lnTo>
                  <a:pt x="1193" y="77"/>
                </a:lnTo>
                <a:lnTo>
                  <a:pt x="1187" y="77"/>
                </a:lnTo>
                <a:lnTo>
                  <a:pt x="1175" y="71"/>
                </a:lnTo>
                <a:lnTo>
                  <a:pt x="1163" y="71"/>
                </a:lnTo>
                <a:lnTo>
                  <a:pt x="1157" y="65"/>
                </a:lnTo>
                <a:lnTo>
                  <a:pt x="1151" y="65"/>
                </a:lnTo>
                <a:lnTo>
                  <a:pt x="1139" y="59"/>
                </a:lnTo>
                <a:lnTo>
                  <a:pt x="1133" y="59"/>
                </a:lnTo>
                <a:lnTo>
                  <a:pt x="1122" y="53"/>
                </a:lnTo>
                <a:lnTo>
                  <a:pt x="1116" y="53"/>
                </a:lnTo>
                <a:lnTo>
                  <a:pt x="1110" y="53"/>
                </a:lnTo>
                <a:lnTo>
                  <a:pt x="1098" y="48"/>
                </a:lnTo>
                <a:lnTo>
                  <a:pt x="1092" y="48"/>
                </a:lnTo>
                <a:lnTo>
                  <a:pt x="1086" y="48"/>
                </a:lnTo>
                <a:lnTo>
                  <a:pt x="1074" y="42"/>
                </a:lnTo>
                <a:lnTo>
                  <a:pt x="1068" y="42"/>
                </a:lnTo>
                <a:lnTo>
                  <a:pt x="1062" y="36"/>
                </a:lnTo>
                <a:lnTo>
                  <a:pt x="1056" y="36"/>
                </a:lnTo>
                <a:lnTo>
                  <a:pt x="1045" y="36"/>
                </a:lnTo>
                <a:lnTo>
                  <a:pt x="1039" y="36"/>
                </a:lnTo>
                <a:lnTo>
                  <a:pt x="1033" y="30"/>
                </a:lnTo>
                <a:lnTo>
                  <a:pt x="1027" y="30"/>
                </a:lnTo>
                <a:lnTo>
                  <a:pt x="1021" y="30"/>
                </a:lnTo>
                <a:lnTo>
                  <a:pt x="1015" y="24"/>
                </a:lnTo>
                <a:lnTo>
                  <a:pt x="1009" y="24"/>
                </a:lnTo>
                <a:lnTo>
                  <a:pt x="997" y="24"/>
                </a:lnTo>
                <a:lnTo>
                  <a:pt x="991" y="24"/>
                </a:lnTo>
                <a:lnTo>
                  <a:pt x="985" y="24"/>
                </a:lnTo>
                <a:lnTo>
                  <a:pt x="979" y="18"/>
                </a:lnTo>
                <a:lnTo>
                  <a:pt x="973" y="18"/>
                </a:lnTo>
                <a:lnTo>
                  <a:pt x="967" y="18"/>
                </a:lnTo>
                <a:lnTo>
                  <a:pt x="961" y="18"/>
                </a:lnTo>
                <a:lnTo>
                  <a:pt x="956" y="18"/>
                </a:lnTo>
                <a:lnTo>
                  <a:pt x="950" y="12"/>
                </a:lnTo>
                <a:lnTo>
                  <a:pt x="944" y="12"/>
                </a:lnTo>
                <a:lnTo>
                  <a:pt x="938" y="12"/>
                </a:lnTo>
                <a:lnTo>
                  <a:pt x="932" y="12"/>
                </a:lnTo>
                <a:lnTo>
                  <a:pt x="926" y="12"/>
                </a:lnTo>
                <a:lnTo>
                  <a:pt x="920" y="12"/>
                </a:lnTo>
                <a:lnTo>
                  <a:pt x="914" y="6"/>
                </a:lnTo>
                <a:lnTo>
                  <a:pt x="908" y="6"/>
                </a:lnTo>
                <a:lnTo>
                  <a:pt x="902" y="6"/>
                </a:lnTo>
                <a:lnTo>
                  <a:pt x="896" y="6"/>
                </a:lnTo>
                <a:lnTo>
                  <a:pt x="890" y="6"/>
                </a:lnTo>
                <a:lnTo>
                  <a:pt x="884" y="6"/>
                </a:lnTo>
                <a:lnTo>
                  <a:pt x="878" y="6"/>
                </a:lnTo>
                <a:lnTo>
                  <a:pt x="872" y="6"/>
                </a:lnTo>
                <a:lnTo>
                  <a:pt x="867" y="6"/>
                </a:lnTo>
                <a:lnTo>
                  <a:pt x="867" y="0"/>
                </a:lnTo>
                <a:lnTo>
                  <a:pt x="861" y="0"/>
                </a:lnTo>
                <a:lnTo>
                  <a:pt x="855" y="0"/>
                </a:lnTo>
                <a:lnTo>
                  <a:pt x="849" y="0"/>
                </a:lnTo>
                <a:lnTo>
                  <a:pt x="843" y="0"/>
                </a:lnTo>
                <a:lnTo>
                  <a:pt x="837" y="0"/>
                </a:lnTo>
                <a:lnTo>
                  <a:pt x="831" y="0"/>
                </a:lnTo>
                <a:lnTo>
                  <a:pt x="825" y="0"/>
                </a:lnTo>
                <a:lnTo>
                  <a:pt x="819" y="0"/>
                </a:lnTo>
                <a:lnTo>
                  <a:pt x="813" y="0"/>
                </a:lnTo>
                <a:lnTo>
                  <a:pt x="807" y="0"/>
                </a:lnTo>
                <a:lnTo>
                  <a:pt x="801" y="0"/>
                </a:lnTo>
                <a:lnTo>
                  <a:pt x="795" y="0"/>
                </a:lnTo>
                <a:lnTo>
                  <a:pt x="789" y="0"/>
                </a:lnTo>
                <a:lnTo>
                  <a:pt x="783" y="0"/>
                </a:lnTo>
                <a:lnTo>
                  <a:pt x="778" y="0"/>
                </a:lnTo>
                <a:lnTo>
                  <a:pt x="772" y="0"/>
                </a:lnTo>
                <a:lnTo>
                  <a:pt x="766" y="0"/>
                </a:lnTo>
                <a:lnTo>
                  <a:pt x="760" y="0"/>
                </a:lnTo>
                <a:lnTo>
                  <a:pt x="754" y="0"/>
                </a:lnTo>
                <a:lnTo>
                  <a:pt x="748" y="6"/>
                </a:lnTo>
                <a:lnTo>
                  <a:pt x="742" y="6"/>
                </a:lnTo>
                <a:lnTo>
                  <a:pt x="736" y="6"/>
                </a:lnTo>
                <a:lnTo>
                  <a:pt x="730" y="6"/>
                </a:lnTo>
                <a:lnTo>
                  <a:pt x="724" y="6"/>
                </a:lnTo>
                <a:lnTo>
                  <a:pt x="718" y="6"/>
                </a:lnTo>
                <a:lnTo>
                  <a:pt x="712" y="6"/>
                </a:lnTo>
                <a:lnTo>
                  <a:pt x="706" y="6"/>
                </a:lnTo>
                <a:lnTo>
                  <a:pt x="700" y="12"/>
                </a:lnTo>
                <a:lnTo>
                  <a:pt x="694" y="12"/>
                </a:lnTo>
                <a:lnTo>
                  <a:pt x="689" y="12"/>
                </a:lnTo>
                <a:lnTo>
                  <a:pt x="683" y="12"/>
                </a:lnTo>
                <a:lnTo>
                  <a:pt x="677" y="12"/>
                </a:lnTo>
                <a:lnTo>
                  <a:pt x="671" y="18"/>
                </a:lnTo>
                <a:lnTo>
                  <a:pt x="665" y="18"/>
                </a:lnTo>
                <a:lnTo>
                  <a:pt x="659" y="18"/>
                </a:lnTo>
                <a:lnTo>
                  <a:pt x="653" y="18"/>
                </a:lnTo>
                <a:lnTo>
                  <a:pt x="647" y="24"/>
                </a:lnTo>
                <a:lnTo>
                  <a:pt x="641" y="24"/>
                </a:lnTo>
                <a:lnTo>
                  <a:pt x="635" y="24"/>
                </a:lnTo>
                <a:lnTo>
                  <a:pt x="629" y="24"/>
                </a:lnTo>
                <a:lnTo>
                  <a:pt x="629" y="30"/>
                </a:lnTo>
                <a:lnTo>
                  <a:pt x="623" y="30"/>
                </a:lnTo>
                <a:lnTo>
                  <a:pt x="617" y="30"/>
                </a:lnTo>
                <a:lnTo>
                  <a:pt x="611" y="30"/>
                </a:lnTo>
                <a:lnTo>
                  <a:pt x="611" y="36"/>
                </a:lnTo>
                <a:lnTo>
                  <a:pt x="606" y="36"/>
                </a:lnTo>
                <a:lnTo>
                  <a:pt x="600" y="36"/>
                </a:lnTo>
                <a:lnTo>
                  <a:pt x="594" y="42"/>
                </a:lnTo>
                <a:lnTo>
                  <a:pt x="588" y="42"/>
                </a:lnTo>
                <a:lnTo>
                  <a:pt x="582" y="42"/>
                </a:lnTo>
                <a:lnTo>
                  <a:pt x="582" y="48"/>
                </a:lnTo>
                <a:lnTo>
                  <a:pt x="576" y="48"/>
                </a:lnTo>
                <a:lnTo>
                  <a:pt x="570" y="48"/>
                </a:lnTo>
                <a:lnTo>
                  <a:pt x="570" y="53"/>
                </a:lnTo>
                <a:lnTo>
                  <a:pt x="564" y="53"/>
                </a:lnTo>
                <a:lnTo>
                  <a:pt x="558" y="53"/>
                </a:lnTo>
                <a:lnTo>
                  <a:pt x="552" y="59"/>
                </a:lnTo>
                <a:lnTo>
                  <a:pt x="546" y="59"/>
                </a:lnTo>
                <a:lnTo>
                  <a:pt x="540" y="65"/>
                </a:lnTo>
                <a:lnTo>
                  <a:pt x="534" y="65"/>
                </a:lnTo>
                <a:lnTo>
                  <a:pt x="528" y="71"/>
                </a:lnTo>
                <a:lnTo>
                  <a:pt x="522" y="71"/>
                </a:lnTo>
                <a:lnTo>
                  <a:pt x="517" y="77"/>
                </a:lnTo>
                <a:lnTo>
                  <a:pt x="511" y="77"/>
                </a:lnTo>
                <a:lnTo>
                  <a:pt x="511" y="83"/>
                </a:lnTo>
                <a:lnTo>
                  <a:pt x="505" y="83"/>
                </a:lnTo>
                <a:lnTo>
                  <a:pt x="499" y="83"/>
                </a:lnTo>
                <a:lnTo>
                  <a:pt x="499" y="89"/>
                </a:lnTo>
                <a:lnTo>
                  <a:pt x="493" y="89"/>
                </a:lnTo>
                <a:lnTo>
                  <a:pt x="487" y="89"/>
                </a:lnTo>
                <a:lnTo>
                  <a:pt x="487" y="95"/>
                </a:lnTo>
                <a:lnTo>
                  <a:pt x="481" y="95"/>
                </a:lnTo>
                <a:lnTo>
                  <a:pt x="481" y="101"/>
                </a:lnTo>
                <a:lnTo>
                  <a:pt x="475" y="101"/>
                </a:lnTo>
                <a:lnTo>
                  <a:pt x="469" y="101"/>
                </a:lnTo>
                <a:lnTo>
                  <a:pt x="469" y="107"/>
                </a:lnTo>
                <a:lnTo>
                  <a:pt x="463" y="107"/>
                </a:lnTo>
                <a:lnTo>
                  <a:pt x="463" y="113"/>
                </a:lnTo>
                <a:lnTo>
                  <a:pt x="457" y="113"/>
                </a:lnTo>
                <a:lnTo>
                  <a:pt x="451" y="113"/>
                </a:lnTo>
                <a:lnTo>
                  <a:pt x="451" y="119"/>
                </a:lnTo>
                <a:lnTo>
                  <a:pt x="445" y="119"/>
                </a:lnTo>
                <a:lnTo>
                  <a:pt x="445" y="124"/>
                </a:lnTo>
                <a:lnTo>
                  <a:pt x="439" y="124"/>
                </a:lnTo>
                <a:lnTo>
                  <a:pt x="433" y="130"/>
                </a:lnTo>
                <a:lnTo>
                  <a:pt x="428" y="130"/>
                </a:lnTo>
                <a:lnTo>
                  <a:pt x="428" y="136"/>
                </a:lnTo>
                <a:lnTo>
                  <a:pt x="422" y="136"/>
                </a:lnTo>
                <a:lnTo>
                  <a:pt x="422" y="142"/>
                </a:lnTo>
                <a:lnTo>
                  <a:pt x="416" y="142"/>
                </a:lnTo>
                <a:lnTo>
                  <a:pt x="410" y="148"/>
                </a:lnTo>
                <a:lnTo>
                  <a:pt x="404" y="148"/>
                </a:lnTo>
                <a:lnTo>
                  <a:pt x="404" y="154"/>
                </a:lnTo>
                <a:lnTo>
                  <a:pt x="398" y="154"/>
                </a:lnTo>
                <a:lnTo>
                  <a:pt x="398" y="160"/>
                </a:lnTo>
                <a:lnTo>
                  <a:pt x="392" y="160"/>
                </a:lnTo>
                <a:lnTo>
                  <a:pt x="392" y="166"/>
                </a:lnTo>
                <a:lnTo>
                  <a:pt x="386" y="166"/>
                </a:lnTo>
                <a:lnTo>
                  <a:pt x="380" y="172"/>
                </a:lnTo>
                <a:lnTo>
                  <a:pt x="279" y="266"/>
                </a:lnTo>
                <a:lnTo>
                  <a:pt x="220" y="325"/>
                </a:lnTo>
                <a:lnTo>
                  <a:pt x="178" y="367"/>
                </a:lnTo>
                <a:lnTo>
                  <a:pt x="161" y="385"/>
                </a:lnTo>
                <a:lnTo>
                  <a:pt x="137" y="408"/>
                </a:lnTo>
                <a:lnTo>
                  <a:pt x="95" y="444"/>
                </a:lnTo>
                <a:lnTo>
                  <a:pt x="24" y="491"/>
                </a:lnTo>
                <a:lnTo>
                  <a:pt x="0" y="503"/>
                </a:lnTo>
              </a:path>
            </a:pathLst>
          </a:custGeom>
          <a:noFill/>
          <a:ln w="7938"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554" name="Freeform 122"/>
          <p:cNvSpPr>
            <a:spLocks/>
          </p:cNvSpPr>
          <p:nvPr/>
        </p:nvSpPr>
        <p:spPr bwMode="auto">
          <a:xfrm>
            <a:off x="3454400" y="5070475"/>
            <a:ext cx="3767138" cy="1060450"/>
          </a:xfrm>
          <a:custGeom>
            <a:avLst/>
            <a:gdLst>
              <a:gd name="T0" fmla="*/ 2147483647 w 2373"/>
              <a:gd name="T1" fmla="*/ 2147483647 h 668"/>
              <a:gd name="T2" fmla="*/ 2147483647 w 2373"/>
              <a:gd name="T3" fmla="*/ 2147483647 h 668"/>
              <a:gd name="T4" fmla="*/ 2147483647 w 2373"/>
              <a:gd name="T5" fmla="*/ 2147483647 h 668"/>
              <a:gd name="T6" fmla="*/ 2147483647 w 2373"/>
              <a:gd name="T7" fmla="*/ 2147483647 h 668"/>
              <a:gd name="T8" fmla="*/ 2147483647 w 2373"/>
              <a:gd name="T9" fmla="*/ 2147483647 h 668"/>
              <a:gd name="T10" fmla="*/ 2147483647 w 2373"/>
              <a:gd name="T11" fmla="*/ 2147483647 h 668"/>
              <a:gd name="T12" fmla="*/ 2147483647 w 2373"/>
              <a:gd name="T13" fmla="*/ 2147483647 h 668"/>
              <a:gd name="T14" fmla="*/ 2147483647 w 2373"/>
              <a:gd name="T15" fmla="*/ 2147483647 h 668"/>
              <a:gd name="T16" fmla="*/ 2147483647 w 2373"/>
              <a:gd name="T17" fmla="*/ 2147483647 h 668"/>
              <a:gd name="T18" fmla="*/ 2147483647 w 2373"/>
              <a:gd name="T19" fmla="*/ 2147483647 h 668"/>
              <a:gd name="T20" fmla="*/ 2147483647 w 2373"/>
              <a:gd name="T21" fmla="*/ 2147483647 h 668"/>
              <a:gd name="T22" fmla="*/ 2147483647 w 2373"/>
              <a:gd name="T23" fmla="*/ 2147483647 h 668"/>
              <a:gd name="T24" fmla="*/ 2147483647 w 2373"/>
              <a:gd name="T25" fmla="*/ 2147483647 h 668"/>
              <a:gd name="T26" fmla="*/ 2147483647 w 2373"/>
              <a:gd name="T27" fmla="*/ 2147483647 h 668"/>
              <a:gd name="T28" fmla="*/ 2147483647 w 2373"/>
              <a:gd name="T29" fmla="*/ 2147483647 h 668"/>
              <a:gd name="T30" fmla="*/ 2147483647 w 2373"/>
              <a:gd name="T31" fmla="*/ 2147483647 h 668"/>
              <a:gd name="T32" fmla="*/ 2147483647 w 2373"/>
              <a:gd name="T33" fmla="*/ 2147483647 h 668"/>
              <a:gd name="T34" fmla="*/ 2147483647 w 2373"/>
              <a:gd name="T35" fmla="*/ 2147483647 h 668"/>
              <a:gd name="T36" fmla="*/ 2147483647 w 2373"/>
              <a:gd name="T37" fmla="*/ 2147483647 h 668"/>
              <a:gd name="T38" fmla="*/ 2147483647 w 2373"/>
              <a:gd name="T39" fmla="*/ 2147483647 h 668"/>
              <a:gd name="T40" fmla="*/ 2147483647 w 2373"/>
              <a:gd name="T41" fmla="*/ 2147483647 h 668"/>
              <a:gd name="T42" fmla="*/ 2147483647 w 2373"/>
              <a:gd name="T43" fmla="*/ 2147483647 h 668"/>
              <a:gd name="T44" fmla="*/ 2147483647 w 2373"/>
              <a:gd name="T45" fmla="*/ 0 h 668"/>
              <a:gd name="T46" fmla="*/ 2147483647 w 2373"/>
              <a:gd name="T47" fmla="*/ 0 h 668"/>
              <a:gd name="T48" fmla="*/ 2147483647 w 2373"/>
              <a:gd name="T49" fmla="*/ 0 h 668"/>
              <a:gd name="T50" fmla="*/ 2147483647 w 2373"/>
              <a:gd name="T51" fmla="*/ 0 h 668"/>
              <a:gd name="T52" fmla="*/ 2147483647 w 2373"/>
              <a:gd name="T53" fmla="*/ 0 h 668"/>
              <a:gd name="T54" fmla="*/ 2147483647 w 2373"/>
              <a:gd name="T55" fmla="*/ 0 h 668"/>
              <a:gd name="T56" fmla="*/ 2147483647 w 2373"/>
              <a:gd name="T57" fmla="*/ 2147483647 h 668"/>
              <a:gd name="T58" fmla="*/ 2147483647 w 2373"/>
              <a:gd name="T59" fmla="*/ 2147483647 h 668"/>
              <a:gd name="T60" fmla="*/ 2147483647 w 2373"/>
              <a:gd name="T61" fmla="*/ 2147483647 h 668"/>
              <a:gd name="T62" fmla="*/ 2147483647 w 2373"/>
              <a:gd name="T63" fmla="*/ 2147483647 h 668"/>
              <a:gd name="T64" fmla="*/ 2147483647 w 2373"/>
              <a:gd name="T65" fmla="*/ 2147483647 h 668"/>
              <a:gd name="T66" fmla="*/ 2147483647 w 2373"/>
              <a:gd name="T67" fmla="*/ 2147483647 h 668"/>
              <a:gd name="T68" fmla="*/ 2147483647 w 2373"/>
              <a:gd name="T69" fmla="*/ 2147483647 h 668"/>
              <a:gd name="T70" fmla="*/ 2147483647 w 2373"/>
              <a:gd name="T71" fmla="*/ 2147483647 h 668"/>
              <a:gd name="T72" fmla="*/ 2147483647 w 2373"/>
              <a:gd name="T73" fmla="*/ 2147483647 h 668"/>
              <a:gd name="T74" fmla="*/ 2147483647 w 2373"/>
              <a:gd name="T75" fmla="*/ 2147483647 h 668"/>
              <a:gd name="T76" fmla="*/ 2147483647 w 2373"/>
              <a:gd name="T77" fmla="*/ 2147483647 h 668"/>
              <a:gd name="T78" fmla="*/ 2147483647 w 2373"/>
              <a:gd name="T79" fmla="*/ 2147483647 h 668"/>
              <a:gd name="T80" fmla="*/ 2147483647 w 2373"/>
              <a:gd name="T81" fmla="*/ 2147483647 h 668"/>
              <a:gd name="T82" fmla="*/ 2147483647 w 2373"/>
              <a:gd name="T83" fmla="*/ 2147483647 h 668"/>
              <a:gd name="T84" fmla="*/ 2147483647 w 2373"/>
              <a:gd name="T85" fmla="*/ 2147483647 h 668"/>
              <a:gd name="T86" fmla="*/ 2147483647 w 2373"/>
              <a:gd name="T87" fmla="*/ 2147483647 h 668"/>
              <a:gd name="T88" fmla="*/ 2147483647 w 2373"/>
              <a:gd name="T89" fmla="*/ 2147483647 h 668"/>
              <a:gd name="T90" fmla="*/ 2147483647 w 2373"/>
              <a:gd name="T91" fmla="*/ 2147483647 h 668"/>
              <a:gd name="T92" fmla="*/ 2147483647 w 2373"/>
              <a:gd name="T93" fmla="*/ 2147483647 h 668"/>
              <a:gd name="T94" fmla="*/ 2147483647 w 2373"/>
              <a:gd name="T95" fmla="*/ 2147483647 h 668"/>
              <a:gd name="T96" fmla="*/ 2147483647 w 2373"/>
              <a:gd name="T97" fmla="*/ 2147483647 h 668"/>
              <a:gd name="T98" fmla="*/ 2147483647 w 2373"/>
              <a:gd name="T99" fmla="*/ 2147483647 h 668"/>
              <a:gd name="T100" fmla="*/ 2147483647 w 2373"/>
              <a:gd name="T101" fmla="*/ 2147483647 h 668"/>
              <a:gd name="T102" fmla="*/ 2147483647 w 2373"/>
              <a:gd name="T103" fmla="*/ 2147483647 h 668"/>
              <a:gd name="T104" fmla="*/ 2147483647 w 2373"/>
              <a:gd name="T105" fmla="*/ 2147483647 h 668"/>
              <a:gd name="T106" fmla="*/ 2147483647 w 2373"/>
              <a:gd name="T107" fmla="*/ 2147483647 h 668"/>
              <a:gd name="T108" fmla="*/ 2147483647 w 2373"/>
              <a:gd name="T109" fmla="*/ 2147483647 h 668"/>
              <a:gd name="T110" fmla="*/ 2147483647 w 2373"/>
              <a:gd name="T111" fmla="*/ 2147483647 h 668"/>
              <a:gd name="T112" fmla="*/ 2147483647 w 2373"/>
              <a:gd name="T113" fmla="*/ 2147483647 h 668"/>
              <a:gd name="T114" fmla="*/ 2147483647 w 2373"/>
              <a:gd name="T115" fmla="*/ 2147483647 h 668"/>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2373"/>
              <a:gd name="T175" fmla="*/ 0 h 668"/>
              <a:gd name="T176" fmla="*/ 2373 w 2373"/>
              <a:gd name="T177" fmla="*/ 668 h 668"/>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2373" h="668">
                <a:moveTo>
                  <a:pt x="2373" y="461"/>
                </a:moveTo>
                <a:lnTo>
                  <a:pt x="2338" y="449"/>
                </a:lnTo>
                <a:lnTo>
                  <a:pt x="2302" y="443"/>
                </a:lnTo>
                <a:lnTo>
                  <a:pt x="2272" y="431"/>
                </a:lnTo>
                <a:lnTo>
                  <a:pt x="2237" y="420"/>
                </a:lnTo>
                <a:lnTo>
                  <a:pt x="2207" y="414"/>
                </a:lnTo>
                <a:lnTo>
                  <a:pt x="2178" y="402"/>
                </a:lnTo>
                <a:lnTo>
                  <a:pt x="2148" y="396"/>
                </a:lnTo>
                <a:lnTo>
                  <a:pt x="2118" y="384"/>
                </a:lnTo>
                <a:lnTo>
                  <a:pt x="2089" y="372"/>
                </a:lnTo>
                <a:lnTo>
                  <a:pt x="2065" y="366"/>
                </a:lnTo>
                <a:lnTo>
                  <a:pt x="2035" y="355"/>
                </a:lnTo>
                <a:lnTo>
                  <a:pt x="2011" y="349"/>
                </a:lnTo>
                <a:lnTo>
                  <a:pt x="1982" y="337"/>
                </a:lnTo>
                <a:lnTo>
                  <a:pt x="1958" y="331"/>
                </a:lnTo>
                <a:lnTo>
                  <a:pt x="1934" y="319"/>
                </a:lnTo>
                <a:lnTo>
                  <a:pt x="1911" y="313"/>
                </a:lnTo>
                <a:lnTo>
                  <a:pt x="1887" y="301"/>
                </a:lnTo>
                <a:lnTo>
                  <a:pt x="1863" y="295"/>
                </a:lnTo>
                <a:lnTo>
                  <a:pt x="1845" y="284"/>
                </a:lnTo>
                <a:lnTo>
                  <a:pt x="1822" y="278"/>
                </a:lnTo>
                <a:lnTo>
                  <a:pt x="1804" y="266"/>
                </a:lnTo>
                <a:lnTo>
                  <a:pt x="1780" y="260"/>
                </a:lnTo>
                <a:lnTo>
                  <a:pt x="1762" y="254"/>
                </a:lnTo>
                <a:lnTo>
                  <a:pt x="1739" y="242"/>
                </a:lnTo>
                <a:lnTo>
                  <a:pt x="1721" y="236"/>
                </a:lnTo>
                <a:lnTo>
                  <a:pt x="1703" y="230"/>
                </a:lnTo>
                <a:lnTo>
                  <a:pt x="1685" y="219"/>
                </a:lnTo>
                <a:lnTo>
                  <a:pt x="1667" y="213"/>
                </a:lnTo>
                <a:lnTo>
                  <a:pt x="1650" y="207"/>
                </a:lnTo>
                <a:lnTo>
                  <a:pt x="1632" y="201"/>
                </a:lnTo>
                <a:lnTo>
                  <a:pt x="1614" y="195"/>
                </a:lnTo>
                <a:lnTo>
                  <a:pt x="1596" y="183"/>
                </a:lnTo>
                <a:lnTo>
                  <a:pt x="1584" y="177"/>
                </a:lnTo>
                <a:lnTo>
                  <a:pt x="1567" y="171"/>
                </a:lnTo>
                <a:lnTo>
                  <a:pt x="1549" y="165"/>
                </a:lnTo>
                <a:lnTo>
                  <a:pt x="1537" y="159"/>
                </a:lnTo>
                <a:lnTo>
                  <a:pt x="1519" y="154"/>
                </a:lnTo>
                <a:lnTo>
                  <a:pt x="1507" y="148"/>
                </a:lnTo>
                <a:lnTo>
                  <a:pt x="1489" y="142"/>
                </a:lnTo>
                <a:lnTo>
                  <a:pt x="1478" y="136"/>
                </a:lnTo>
                <a:lnTo>
                  <a:pt x="1466" y="130"/>
                </a:lnTo>
                <a:lnTo>
                  <a:pt x="1448" y="124"/>
                </a:lnTo>
                <a:lnTo>
                  <a:pt x="1436" y="118"/>
                </a:lnTo>
                <a:lnTo>
                  <a:pt x="1424" y="118"/>
                </a:lnTo>
                <a:lnTo>
                  <a:pt x="1412" y="112"/>
                </a:lnTo>
                <a:lnTo>
                  <a:pt x="1400" y="106"/>
                </a:lnTo>
                <a:lnTo>
                  <a:pt x="1383" y="100"/>
                </a:lnTo>
                <a:lnTo>
                  <a:pt x="1371" y="94"/>
                </a:lnTo>
                <a:lnTo>
                  <a:pt x="1359" y="94"/>
                </a:lnTo>
                <a:lnTo>
                  <a:pt x="1347" y="88"/>
                </a:lnTo>
                <a:lnTo>
                  <a:pt x="1335" y="83"/>
                </a:lnTo>
                <a:lnTo>
                  <a:pt x="1323" y="77"/>
                </a:lnTo>
                <a:lnTo>
                  <a:pt x="1317" y="77"/>
                </a:lnTo>
                <a:lnTo>
                  <a:pt x="1306" y="71"/>
                </a:lnTo>
                <a:lnTo>
                  <a:pt x="1294" y="71"/>
                </a:lnTo>
                <a:lnTo>
                  <a:pt x="1282" y="65"/>
                </a:lnTo>
                <a:lnTo>
                  <a:pt x="1270" y="59"/>
                </a:lnTo>
                <a:lnTo>
                  <a:pt x="1264" y="59"/>
                </a:lnTo>
                <a:lnTo>
                  <a:pt x="1252" y="53"/>
                </a:lnTo>
                <a:lnTo>
                  <a:pt x="1240" y="53"/>
                </a:lnTo>
                <a:lnTo>
                  <a:pt x="1228" y="47"/>
                </a:lnTo>
                <a:lnTo>
                  <a:pt x="1222" y="47"/>
                </a:lnTo>
                <a:lnTo>
                  <a:pt x="1211" y="41"/>
                </a:lnTo>
                <a:lnTo>
                  <a:pt x="1205" y="41"/>
                </a:lnTo>
                <a:lnTo>
                  <a:pt x="1193" y="35"/>
                </a:lnTo>
                <a:lnTo>
                  <a:pt x="1187" y="35"/>
                </a:lnTo>
                <a:lnTo>
                  <a:pt x="1175" y="29"/>
                </a:lnTo>
                <a:lnTo>
                  <a:pt x="1163" y="29"/>
                </a:lnTo>
                <a:lnTo>
                  <a:pt x="1157" y="29"/>
                </a:lnTo>
                <a:lnTo>
                  <a:pt x="1151" y="23"/>
                </a:lnTo>
                <a:lnTo>
                  <a:pt x="1139" y="23"/>
                </a:lnTo>
                <a:lnTo>
                  <a:pt x="1133" y="23"/>
                </a:lnTo>
                <a:lnTo>
                  <a:pt x="1122" y="17"/>
                </a:lnTo>
                <a:lnTo>
                  <a:pt x="1116" y="17"/>
                </a:lnTo>
                <a:lnTo>
                  <a:pt x="1110" y="17"/>
                </a:lnTo>
                <a:lnTo>
                  <a:pt x="1098" y="17"/>
                </a:lnTo>
                <a:lnTo>
                  <a:pt x="1092" y="12"/>
                </a:lnTo>
                <a:lnTo>
                  <a:pt x="1086" y="12"/>
                </a:lnTo>
                <a:lnTo>
                  <a:pt x="1074" y="12"/>
                </a:lnTo>
                <a:lnTo>
                  <a:pt x="1068" y="12"/>
                </a:lnTo>
                <a:lnTo>
                  <a:pt x="1062" y="6"/>
                </a:lnTo>
                <a:lnTo>
                  <a:pt x="1056" y="6"/>
                </a:lnTo>
                <a:lnTo>
                  <a:pt x="1045" y="6"/>
                </a:lnTo>
                <a:lnTo>
                  <a:pt x="1039" y="6"/>
                </a:lnTo>
                <a:lnTo>
                  <a:pt x="1033" y="6"/>
                </a:lnTo>
                <a:lnTo>
                  <a:pt x="1027" y="6"/>
                </a:lnTo>
                <a:lnTo>
                  <a:pt x="1021" y="6"/>
                </a:lnTo>
                <a:lnTo>
                  <a:pt x="1015" y="0"/>
                </a:lnTo>
                <a:lnTo>
                  <a:pt x="1009" y="0"/>
                </a:lnTo>
                <a:lnTo>
                  <a:pt x="997" y="0"/>
                </a:lnTo>
                <a:lnTo>
                  <a:pt x="991" y="0"/>
                </a:lnTo>
                <a:lnTo>
                  <a:pt x="985" y="0"/>
                </a:lnTo>
                <a:lnTo>
                  <a:pt x="979" y="0"/>
                </a:lnTo>
                <a:lnTo>
                  <a:pt x="973" y="0"/>
                </a:lnTo>
                <a:lnTo>
                  <a:pt x="967" y="0"/>
                </a:lnTo>
                <a:lnTo>
                  <a:pt x="961" y="0"/>
                </a:lnTo>
                <a:lnTo>
                  <a:pt x="956" y="0"/>
                </a:lnTo>
                <a:lnTo>
                  <a:pt x="950" y="0"/>
                </a:lnTo>
                <a:lnTo>
                  <a:pt x="944" y="0"/>
                </a:lnTo>
                <a:lnTo>
                  <a:pt x="938" y="0"/>
                </a:lnTo>
                <a:lnTo>
                  <a:pt x="932" y="0"/>
                </a:lnTo>
                <a:lnTo>
                  <a:pt x="926" y="0"/>
                </a:lnTo>
                <a:lnTo>
                  <a:pt x="920" y="0"/>
                </a:lnTo>
                <a:lnTo>
                  <a:pt x="914" y="0"/>
                </a:lnTo>
                <a:lnTo>
                  <a:pt x="908" y="0"/>
                </a:lnTo>
                <a:lnTo>
                  <a:pt x="902" y="0"/>
                </a:lnTo>
                <a:lnTo>
                  <a:pt x="896" y="0"/>
                </a:lnTo>
                <a:lnTo>
                  <a:pt x="890" y="0"/>
                </a:lnTo>
                <a:lnTo>
                  <a:pt x="884" y="0"/>
                </a:lnTo>
                <a:lnTo>
                  <a:pt x="878" y="0"/>
                </a:lnTo>
                <a:lnTo>
                  <a:pt x="872" y="0"/>
                </a:lnTo>
                <a:lnTo>
                  <a:pt x="867" y="0"/>
                </a:lnTo>
                <a:lnTo>
                  <a:pt x="867" y="6"/>
                </a:lnTo>
                <a:lnTo>
                  <a:pt x="861" y="6"/>
                </a:lnTo>
                <a:lnTo>
                  <a:pt x="855" y="6"/>
                </a:lnTo>
                <a:lnTo>
                  <a:pt x="849" y="6"/>
                </a:lnTo>
                <a:lnTo>
                  <a:pt x="843" y="6"/>
                </a:lnTo>
                <a:lnTo>
                  <a:pt x="837" y="6"/>
                </a:lnTo>
                <a:lnTo>
                  <a:pt x="831" y="6"/>
                </a:lnTo>
                <a:lnTo>
                  <a:pt x="825" y="6"/>
                </a:lnTo>
                <a:lnTo>
                  <a:pt x="819" y="12"/>
                </a:lnTo>
                <a:lnTo>
                  <a:pt x="813" y="12"/>
                </a:lnTo>
                <a:lnTo>
                  <a:pt x="807" y="12"/>
                </a:lnTo>
                <a:lnTo>
                  <a:pt x="801" y="12"/>
                </a:lnTo>
                <a:lnTo>
                  <a:pt x="795" y="17"/>
                </a:lnTo>
                <a:lnTo>
                  <a:pt x="789" y="17"/>
                </a:lnTo>
                <a:lnTo>
                  <a:pt x="783" y="17"/>
                </a:lnTo>
                <a:lnTo>
                  <a:pt x="778" y="17"/>
                </a:lnTo>
                <a:lnTo>
                  <a:pt x="772" y="23"/>
                </a:lnTo>
                <a:lnTo>
                  <a:pt x="766" y="23"/>
                </a:lnTo>
                <a:lnTo>
                  <a:pt x="760" y="23"/>
                </a:lnTo>
                <a:lnTo>
                  <a:pt x="754" y="23"/>
                </a:lnTo>
                <a:lnTo>
                  <a:pt x="754" y="29"/>
                </a:lnTo>
                <a:lnTo>
                  <a:pt x="748" y="29"/>
                </a:lnTo>
                <a:lnTo>
                  <a:pt x="742" y="29"/>
                </a:lnTo>
                <a:lnTo>
                  <a:pt x="736" y="35"/>
                </a:lnTo>
                <a:lnTo>
                  <a:pt x="730" y="35"/>
                </a:lnTo>
                <a:lnTo>
                  <a:pt x="724" y="35"/>
                </a:lnTo>
                <a:lnTo>
                  <a:pt x="718" y="41"/>
                </a:lnTo>
                <a:lnTo>
                  <a:pt x="712" y="41"/>
                </a:lnTo>
                <a:lnTo>
                  <a:pt x="706" y="47"/>
                </a:lnTo>
                <a:lnTo>
                  <a:pt x="700" y="47"/>
                </a:lnTo>
                <a:lnTo>
                  <a:pt x="694" y="47"/>
                </a:lnTo>
                <a:lnTo>
                  <a:pt x="689" y="53"/>
                </a:lnTo>
                <a:lnTo>
                  <a:pt x="683" y="53"/>
                </a:lnTo>
                <a:lnTo>
                  <a:pt x="677" y="59"/>
                </a:lnTo>
                <a:lnTo>
                  <a:pt x="671" y="59"/>
                </a:lnTo>
                <a:lnTo>
                  <a:pt x="665" y="65"/>
                </a:lnTo>
                <a:lnTo>
                  <a:pt x="659" y="65"/>
                </a:lnTo>
                <a:lnTo>
                  <a:pt x="653" y="71"/>
                </a:lnTo>
                <a:lnTo>
                  <a:pt x="647" y="71"/>
                </a:lnTo>
                <a:lnTo>
                  <a:pt x="647" y="77"/>
                </a:lnTo>
                <a:lnTo>
                  <a:pt x="641" y="77"/>
                </a:lnTo>
                <a:lnTo>
                  <a:pt x="635" y="77"/>
                </a:lnTo>
                <a:lnTo>
                  <a:pt x="635" y="83"/>
                </a:lnTo>
                <a:lnTo>
                  <a:pt x="629" y="83"/>
                </a:lnTo>
                <a:lnTo>
                  <a:pt x="623" y="88"/>
                </a:lnTo>
                <a:lnTo>
                  <a:pt x="617" y="88"/>
                </a:lnTo>
                <a:lnTo>
                  <a:pt x="611" y="94"/>
                </a:lnTo>
                <a:lnTo>
                  <a:pt x="606" y="94"/>
                </a:lnTo>
                <a:lnTo>
                  <a:pt x="606" y="100"/>
                </a:lnTo>
                <a:lnTo>
                  <a:pt x="600" y="100"/>
                </a:lnTo>
                <a:lnTo>
                  <a:pt x="600" y="106"/>
                </a:lnTo>
                <a:lnTo>
                  <a:pt x="594" y="106"/>
                </a:lnTo>
                <a:lnTo>
                  <a:pt x="588" y="106"/>
                </a:lnTo>
                <a:lnTo>
                  <a:pt x="588" y="112"/>
                </a:lnTo>
                <a:lnTo>
                  <a:pt x="582" y="112"/>
                </a:lnTo>
                <a:lnTo>
                  <a:pt x="576" y="118"/>
                </a:lnTo>
                <a:lnTo>
                  <a:pt x="570" y="118"/>
                </a:lnTo>
                <a:lnTo>
                  <a:pt x="570" y="124"/>
                </a:lnTo>
                <a:lnTo>
                  <a:pt x="564" y="124"/>
                </a:lnTo>
                <a:lnTo>
                  <a:pt x="558" y="130"/>
                </a:lnTo>
                <a:lnTo>
                  <a:pt x="552" y="136"/>
                </a:lnTo>
                <a:lnTo>
                  <a:pt x="546" y="136"/>
                </a:lnTo>
                <a:lnTo>
                  <a:pt x="546" y="142"/>
                </a:lnTo>
                <a:lnTo>
                  <a:pt x="540" y="142"/>
                </a:lnTo>
                <a:lnTo>
                  <a:pt x="540" y="148"/>
                </a:lnTo>
                <a:lnTo>
                  <a:pt x="534" y="148"/>
                </a:lnTo>
                <a:lnTo>
                  <a:pt x="528" y="154"/>
                </a:lnTo>
                <a:lnTo>
                  <a:pt x="522" y="154"/>
                </a:lnTo>
                <a:lnTo>
                  <a:pt x="522" y="159"/>
                </a:lnTo>
                <a:lnTo>
                  <a:pt x="517" y="159"/>
                </a:lnTo>
                <a:lnTo>
                  <a:pt x="517" y="165"/>
                </a:lnTo>
                <a:lnTo>
                  <a:pt x="511" y="165"/>
                </a:lnTo>
                <a:lnTo>
                  <a:pt x="511" y="171"/>
                </a:lnTo>
                <a:lnTo>
                  <a:pt x="505" y="171"/>
                </a:lnTo>
                <a:lnTo>
                  <a:pt x="505" y="177"/>
                </a:lnTo>
                <a:lnTo>
                  <a:pt x="499" y="177"/>
                </a:lnTo>
                <a:lnTo>
                  <a:pt x="499" y="183"/>
                </a:lnTo>
                <a:lnTo>
                  <a:pt x="493" y="183"/>
                </a:lnTo>
                <a:lnTo>
                  <a:pt x="487" y="189"/>
                </a:lnTo>
                <a:lnTo>
                  <a:pt x="481" y="189"/>
                </a:lnTo>
                <a:lnTo>
                  <a:pt x="481" y="195"/>
                </a:lnTo>
                <a:lnTo>
                  <a:pt x="475" y="195"/>
                </a:lnTo>
                <a:lnTo>
                  <a:pt x="475" y="201"/>
                </a:lnTo>
                <a:lnTo>
                  <a:pt x="469" y="201"/>
                </a:lnTo>
                <a:lnTo>
                  <a:pt x="469" y="207"/>
                </a:lnTo>
                <a:lnTo>
                  <a:pt x="463" y="207"/>
                </a:lnTo>
                <a:lnTo>
                  <a:pt x="463" y="213"/>
                </a:lnTo>
                <a:lnTo>
                  <a:pt x="457" y="213"/>
                </a:lnTo>
                <a:lnTo>
                  <a:pt x="457" y="219"/>
                </a:lnTo>
                <a:lnTo>
                  <a:pt x="451" y="219"/>
                </a:lnTo>
                <a:lnTo>
                  <a:pt x="451" y="224"/>
                </a:lnTo>
                <a:lnTo>
                  <a:pt x="445" y="224"/>
                </a:lnTo>
                <a:lnTo>
                  <a:pt x="445" y="230"/>
                </a:lnTo>
                <a:lnTo>
                  <a:pt x="439" y="230"/>
                </a:lnTo>
                <a:lnTo>
                  <a:pt x="439" y="236"/>
                </a:lnTo>
                <a:lnTo>
                  <a:pt x="433" y="236"/>
                </a:lnTo>
                <a:lnTo>
                  <a:pt x="433" y="242"/>
                </a:lnTo>
                <a:lnTo>
                  <a:pt x="428" y="242"/>
                </a:lnTo>
                <a:lnTo>
                  <a:pt x="428" y="248"/>
                </a:lnTo>
                <a:lnTo>
                  <a:pt x="422" y="248"/>
                </a:lnTo>
                <a:lnTo>
                  <a:pt x="422" y="254"/>
                </a:lnTo>
                <a:lnTo>
                  <a:pt x="416" y="254"/>
                </a:lnTo>
                <a:lnTo>
                  <a:pt x="416" y="260"/>
                </a:lnTo>
                <a:lnTo>
                  <a:pt x="410" y="260"/>
                </a:lnTo>
                <a:lnTo>
                  <a:pt x="410" y="266"/>
                </a:lnTo>
                <a:lnTo>
                  <a:pt x="404" y="266"/>
                </a:lnTo>
                <a:lnTo>
                  <a:pt x="404" y="272"/>
                </a:lnTo>
                <a:lnTo>
                  <a:pt x="398" y="272"/>
                </a:lnTo>
                <a:lnTo>
                  <a:pt x="398" y="278"/>
                </a:lnTo>
                <a:lnTo>
                  <a:pt x="392" y="278"/>
                </a:lnTo>
                <a:lnTo>
                  <a:pt x="392" y="284"/>
                </a:lnTo>
                <a:lnTo>
                  <a:pt x="386" y="284"/>
                </a:lnTo>
                <a:lnTo>
                  <a:pt x="380" y="295"/>
                </a:lnTo>
                <a:lnTo>
                  <a:pt x="279" y="414"/>
                </a:lnTo>
                <a:lnTo>
                  <a:pt x="220" y="485"/>
                </a:lnTo>
                <a:lnTo>
                  <a:pt x="178" y="532"/>
                </a:lnTo>
                <a:lnTo>
                  <a:pt x="161" y="550"/>
                </a:lnTo>
                <a:lnTo>
                  <a:pt x="137" y="573"/>
                </a:lnTo>
                <a:lnTo>
                  <a:pt x="95" y="615"/>
                </a:lnTo>
                <a:lnTo>
                  <a:pt x="24" y="662"/>
                </a:lnTo>
                <a:lnTo>
                  <a:pt x="0" y="668"/>
                </a:lnTo>
              </a:path>
            </a:pathLst>
          </a:custGeom>
          <a:noFill/>
          <a:ln w="7938"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555" name="Freeform 123"/>
          <p:cNvSpPr>
            <a:spLocks/>
          </p:cNvSpPr>
          <p:nvPr/>
        </p:nvSpPr>
        <p:spPr bwMode="auto">
          <a:xfrm>
            <a:off x="3454400" y="5145088"/>
            <a:ext cx="3767138" cy="985837"/>
          </a:xfrm>
          <a:custGeom>
            <a:avLst/>
            <a:gdLst>
              <a:gd name="T0" fmla="*/ 2147483647 w 2373"/>
              <a:gd name="T1" fmla="*/ 2147483647 h 621"/>
              <a:gd name="T2" fmla="*/ 2147483647 w 2373"/>
              <a:gd name="T3" fmla="*/ 2147483647 h 621"/>
              <a:gd name="T4" fmla="*/ 2147483647 w 2373"/>
              <a:gd name="T5" fmla="*/ 2147483647 h 621"/>
              <a:gd name="T6" fmla="*/ 2147483647 w 2373"/>
              <a:gd name="T7" fmla="*/ 2147483647 h 621"/>
              <a:gd name="T8" fmla="*/ 2147483647 w 2373"/>
              <a:gd name="T9" fmla="*/ 2147483647 h 621"/>
              <a:gd name="T10" fmla="*/ 2147483647 w 2373"/>
              <a:gd name="T11" fmla="*/ 2147483647 h 621"/>
              <a:gd name="T12" fmla="*/ 2147483647 w 2373"/>
              <a:gd name="T13" fmla="*/ 2147483647 h 621"/>
              <a:gd name="T14" fmla="*/ 2147483647 w 2373"/>
              <a:gd name="T15" fmla="*/ 2147483647 h 621"/>
              <a:gd name="T16" fmla="*/ 2147483647 w 2373"/>
              <a:gd name="T17" fmla="*/ 2147483647 h 621"/>
              <a:gd name="T18" fmla="*/ 2147483647 w 2373"/>
              <a:gd name="T19" fmla="*/ 2147483647 h 621"/>
              <a:gd name="T20" fmla="*/ 2147483647 w 2373"/>
              <a:gd name="T21" fmla="*/ 2147483647 h 621"/>
              <a:gd name="T22" fmla="*/ 2147483647 w 2373"/>
              <a:gd name="T23" fmla="*/ 2147483647 h 621"/>
              <a:gd name="T24" fmla="*/ 2147483647 w 2373"/>
              <a:gd name="T25" fmla="*/ 2147483647 h 621"/>
              <a:gd name="T26" fmla="*/ 2147483647 w 2373"/>
              <a:gd name="T27" fmla="*/ 2147483647 h 621"/>
              <a:gd name="T28" fmla="*/ 2147483647 w 2373"/>
              <a:gd name="T29" fmla="*/ 2147483647 h 621"/>
              <a:gd name="T30" fmla="*/ 2147483647 w 2373"/>
              <a:gd name="T31" fmla="*/ 2147483647 h 621"/>
              <a:gd name="T32" fmla="*/ 2147483647 w 2373"/>
              <a:gd name="T33" fmla="*/ 2147483647 h 621"/>
              <a:gd name="T34" fmla="*/ 2147483647 w 2373"/>
              <a:gd name="T35" fmla="*/ 2147483647 h 621"/>
              <a:gd name="T36" fmla="*/ 2147483647 w 2373"/>
              <a:gd name="T37" fmla="*/ 2147483647 h 621"/>
              <a:gd name="T38" fmla="*/ 2147483647 w 2373"/>
              <a:gd name="T39" fmla="*/ 2147483647 h 621"/>
              <a:gd name="T40" fmla="*/ 2147483647 w 2373"/>
              <a:gd name="T41" fmla="*/ 2147483647 h 621"/>
              <a:gd name="T42" fmla="*/ 2147483647 w 2373"/>
              <a:gd name="T43" fmla="*/ 2147483647 h 621"/>
              <a:gd name="T44" fmla="*/ 2147483647 w 2373"/>
              <a:gd name="T45" fmla="*/ 2147483647 h 621"/>
              <a:gd name="T46" fmla="*/ 2147483647 w 2373"/>
              <a:gd name="T47" fmla="*/ 2147483647 h 621"/>
              <a:gd name="T48" fmla="*/ 2147483647 w 2373"/>
              <a:gd name="T49" fmla="*/ 2147483647 h 621"/>
              <a:gd name="T50" fmla="*/ 2147483647 w 2373"/>
              <a:gd name="T51" fmla="*/ 0 h 621"/>
              <a:gd name="T52" fmla="*/ 2147483647 w 2373"/>
              <a:gd name="T53" fmla="*/ 0 h 621"/>
              <a:gd name="T54" fmla="*/ 2147483647 w 2373"/>
              <a:gd name="T55" fmla="*/ 2147483647 h 621"/>
              <a:gd name="T56" fmla="*/ 2147483647 w 2373"/>
              <a:gd name="T57" fmla="*/ 2147483647 h 621"/>
              <a:gd name="T58" fmla="*/ 2147483647 w 2373"/>
              <a:gd name="T59" fmla="*/ 2147483647 h 621"/>
              <a:gd name="T60" fmla="*/ 2147483647 w 2373"/>
              <a:gd name="T61" fmla="*/ 2147483647 h 621"/>
              <a:gd name="T62" fmla="*/ 2147483647 w 2373"/>
              <a:gd name="T63" fmla="*/ 2147483647 h 621"/>
              <a:gd name="T64" fmla="*/ 2147483647 w 2373"/>
              <a:gd name="T65" fmla="*/ 2147483647 h 621"/>
              <a:gd name="T66" fmla="*/ 2147483647 w 2373"/>
              <a:gd name="T67" fmla="*/ 2147483647 h 621"/>
              <a:gd name="T68" fmla="*/ 2147483647 w 2373"/>
              <a:gd name="T69" fmla="*/ 2147483647 h 621"/>
              <a:gd name="T70" fmla="*/ 2147483647 w 2373"/>
              <a:gd name="T71" fmla="*/ 2147483647 h 621"/>
              <a:gd name="T72" fmla="*/ 2147483647 w 2373"/>
              <a:gd name="T73" fmla="*/ 2147483647 h 621"/>
              <a:gd name="T74" fmla="*/ 2147483647 w 2373"/>
              <a:gd name="T75" fmla="*/ 2147483647 h 621"/>
              <a:gd name="T76" fmla="*/ 2147483647 w 2373"/>
              <a:gd name="T77" fmla="*/ 2147483647 h 621"/>
              <a:gd name="T78" fmla="*/ 2147483647 w 2373"/>
              <a:gd name="T79" fmla="*/ 2147483647 h 621"/>
              <a:gd name="T80" fmla="*/ 2147483647 w 2373"/>
              <a:gd name="T81" fmla="*/ 2147483647 h 621"/>
              <a:gd name="T82" fmla="*/ 2147483647 w 2373"/>
              <a:gd name="T83" fmla="*/ 2147483647 h 621"/>
              <a:gd name="T84" fmla="*/ 2147483647 w 2373"/>
              <a:gd name="T85" fmla="*/ 2147483647 h 621"/>
              <a:gd name="T86" fmla="*/ 2147483647 w 2373"/>
              <a:gd name="T87" fmla="*/ 2147483647 h 621"/>
              <a:gd name="T88" fmla="*/ 2147483647 w 2373"/>
              <a:gd name="T89" fmla="*/ 2147483647 h 621"/>
              <a:gd name="T90" fmla="*/ 2147483647 w 2373"/>
              <a:gd name="T91" fmla="*/ 2147483647 h 621"/>
              <a:gd name="T92" fmla="*/ 2147483647 w 2373"/>
              <a:gd name="T93" fmla="*/ 2147483647 h 621"/>
              <a:gd name="T94" fmla="*/ 2147483647 w 2373"/>
              <a:gd name="T95" fmla="*/ 2147483647 h 621"/>
              <a:gd name="T96" fmla="*/ 2147483647 w 2373"/>
              <a:gd name="T97" fmla="*/ 2147483647 h 621"/>
              <a:gd name="T98" fmla="*/ 2147483647 w 2373"/>
              <a:gd name="T99" fmla="*/ 2147483647 h 621"/>
              <a:gd name="T100" fmla="*/ 2147483647 w 2373"/>
              <a:gd name="T101" fmla="*/ 2147483647 h 621"/>
              <a:gd name="T102" fmla="*/ 2147483647 w 2373"/>
              <a:gd name="T103" fmla="*/ 2147483647 h 621"/>
              <a:gd name="T104" fmla="*/ 2147483647 w 2373"/>
              <a:gd name="T105" fmla="*/ 2147483647 h 621"/>
              <a:gd name="T106" fmla="*/ 2147483647 w 2373"/>
              <a:gd name="T107" fmla="*/ 2147483647 h 621"/>
              <a:gd name="T108" fmla="*/ 2147483647 w 2373"/>
              <a:gd name="T109" fmla="*/ 2147483647 h 621"/>
              <a:gd name="T110" fmla="*/ 2147483647 w 2373"/>
              <a:gd name="T111" fmla="*/ 2147483647 h 621"/>
              <a:gd name="T112" fmla="*/ 2147483647 w 2373"/>
              <a:gd name="T113" fmla="*/ 2147483647 h 621"/>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2373"/>
              <a:gd name="T172" fmla="*/ 0 h 621"/>
              <a:gd name="T173" fmla="*/ 2373 w 2373"/>
              <a:gd name="T174" fmla="*/ 621 h 621"/>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2373" h="621">
                <a:moveTo>
                  <a:pt x="2373" y="449"/>
                </a:moveTo>
                <a:lnTo>
                  <a:pt x="2338" y="444"/>
                </a:lnTo>
                <a:lnTo>
                  <a:pt x="2302" y="438"/>
                </a:lnTo>
                <a:lnTo>
                  <a:pt x="2272" y="426"/>
                </a:lnTo>
                <a:lnTo>
                  <a:pt x="2237" y="420"/>
                </a:lnTo>
                <a:lnTo>
                  <a:pt x="2207" y="408"/>
                </a:lnTo>
                <a:lnTo>
                  <a:pt x="2178" y="402"/>
                </a:lnTo>
                <a:lnTo>
                  <a:pt x="2148" y="390"/>
                </a:lnTo>
                <a:lnTo>
                  <a:pt x="2118" y="384"/>
                </a:lnTo>
                <a:lnTo>
                  <a:pt x="2089" y="379"/>
                </a:lnTo>
                <a:lnTo>
                  <a:pt x="2065" y="367"/>
                </a:lnTo>
                <a:lnTo>
                  <a:pt x="2035" y="361"/>
                </a:lnTo>
                <a:lnTo>
                  <a:pt x="2011" y="349"/>
                </a:lnTo>
                <a:lnTo>
                  <a:pt x="1982" y="343"/>
                </a:lnTo>
                <a:lnTo>
                  <a:pt x="1958" y="337"/>
                </a:lnTo>
                <a:lnTo>
                  <a:pt x="1934" y="325"/>
                </a:lnTo>
                <a:lnTo>
                  <a:pt x="1911" y="319"/>
                </a:lnTo>
                <a:lnTo>
                  <a:pt x="1887" y="308"/>
                </a:lnTo>
                <a:lnTo>
                  <a:pt x="1863" y="302"/>
                </a:lnTo>
                <a:lnTo>
                  <a:pt x="1845" y="296"/>
                </a:lnTo>
                <a:lnTo>
                  <a:pt x="1822" y="284"/>
                </a:lnTo>
                <a:lnTo>
                  <a:pt x="1804" y="278"/>
                </a:lnTo>
                <a:lnTo>
                  <a:pt x="1780" y="272"/>
                </a:lnTo>
                <a:lnTo>
                  <a:pt x="1762" y="266"/>
                </a:lnTo>
                <a:lnTo>
                  <a:pt x="1739" y="254"/>
                </a:lnTo>
                <a:lnTo>
                  <a:pt x="1721" y="248"/>
                </a:lnTo>
                <a:lnTo>
                  <a:pt x="1703" y="243"/>
                </a:lnTo>
                <a:lnTo>
                  <a:pt x="1685" y="237"/>
                </a:lnTo>
                <a:lnTo>
                  <a:pt x="1667" y="225"/>
                </a:lnTo>
                <a:lnTo>
                  <a:pt x="1650" y="219"/>
                </a:lnTo>
                <a:lnTo>
                  <a:pt x="1632" y="213"/>
                </a:lnTo>
                <a:lnTo>
                  <a:pt x="1614" y="207"/>
                </a:lnTo>
                <a:lnTo>
                  <a:pt x="1596" y="201"/>
                </a:lnTo>
                <a:lnTo>
                  <a:pt x="1584" y="195"/>
                </a:lnTo>
                <a:lnTo>
                  <a:pt x="1567" y="189"/>
                </a:lnTo>
                <a:lnTo>
                  <a:pt x="1549" y="183"/>
                </a:lnTo>
                <a:lnTo>
                  <a:pt x="1537" y="177"/>
                </a:lnTo>
                <a:lnTo>
                  <a:pt x="1519" y="172"/>
                </a:lnTo>
                <a:lnTo>
                  <a:pt x="1507" y="166"/>
                </a:lnTo>
                <a:lnTo>
                  <a:pt x="1489" y="160"/>
                </a:lnTo>
                <a:lnTo>
                  <a:pt x="1478" y="154"/>
                </a:lnTo>
                <a:lnTo>
                  <a:pt x="1466" y="148"/>
                </a:lnTo>
                <a:lnTo>
                  <a:pt x="1448" y="142"/>
                </a:lnTo>
                <a:lnTo>
                  <a:pt x="1436" y="136"/>
                </a:lnTo>
                <a:lnTo>
                  <a:pt x="1424" y="130"/>
                </a:lnTo>
                <a:lnTo>
                  <a:pt x="1412" y="124"/>
                </a:lnTo>
                <a:lnTo>
                  <a:pt x="1400" y="124"/>
                </a:lnTo>
                <a:lnTo>
                  <a:pt x="1383" y="118"/>
                </a:lnTo>
                <a:lnTo>
                  <a:pt x="1371" y="112"/>
                </a:lnTo>
                <a:lnTo>
                  <a:pt x="1359" y="107"/>
                </a:lnTo>
                <a:lnTo>
                  <a:pt x="1347" y="107"/>
                </a:lnTo>
                <a:lnTo>
                  <a:pt x="1335" y="101"/>
                </a:lnTo>
                <a:lnTo>
                  <a:pt x="1323" y="95"/>
                </a:lnTo>
                <a:lnTo>
                  <a:pt x="1317" y="89"/>
                </a:lnTo>
                <a:lnTo>
                  <a:pt x="1306" y="89"/>
                </a:lnTo>
                <a:lnTo>
                  <a:pt x="1294" y="83"/>
                </a:lnTo>
                <a:lnTo>
                  <a:pt x="1282" y="77"/>
                </a:lnTo>
                <a:lnTo>
                  <a:pt x="1270" y="77"/>
                </a:lnTo>
                <a:lnTo>
                  <a:pt x="1264" y="71"/>
                </a:lnTo>
                <a:lnTo>
                  <a:pt x="1252" y="71"/>
                </a:lnTo>
                <a:lnTo>
                  <a:pt x="1240" y="65"/>
                </a:lnTo>
                <a:lnTo>
                  <a:pt x="1228" y="65"/>
                </a:lnTo>
                <a:lnTo>
                  <a:pt x="1222" y="59"/>
                </a:lnTo>
                <a:lnTo>
                  <a:pt x="1211" y="59"/>
                </a:lnTo>
                <a:lnTo>
                  <a:pt x="1205" y="53"/>
                </a:lnTo>
                <a:lnTo>
                  <a:pt x="1193" y="53"/>
                </a:lnTo>
                <a:lnTo>
                  <a:pt x="1187" y="47"/>
                </a:lnTo>
                <a:lnTo>
                  <a:pt x="1175" y="47"/>
                </a:lnTo>
                <a:lnTo>
                  <a:pt x="1163" y="41"/>
                </a:lnTo>
                <a:lnTo>
                  <a:pt x="1157" y="41"/>
                </a:lnTo>
                <a:lnTo>
                  <a:pt x="1151" y="41"/>
                </a:lnTo>
                <a:lnTo>
                  <a:pt x="1139" y="36"/>
                </a:lnTo>
                <a:lnTo>
                  <a:pt x="1133" y="36"/>
                </a:lnTo>
                <a:lnTo>
                  <a:pt x="1122" y="30"/>
                </a:lnTo>
                <a:lnTo>
                  <a:pt x="1116" y="30"/>
                </a:lnTo>
                <a:lnTo>
                  <a:pt x="1110" y="30"/>
                </a:lnTo>
                <a:lnTo>
                  <a:pt x="1098" y="24"/>
                </a:lnTo>
                <a:lnTo>
                  <a:pt x="1092" y="24"/>
                </a:lnTo>
                <a:lnTo>
                  <a:pt x="1086" y="24"/>
                </a:lnTo>
                <a:lnTo>
                  <a:pt x="1074" y="24"/>
                </a:lnTo>
                <a:lnTo>
                  <a:pt x="1068" y="18"/>
                </a:lnTo>
                <a:lnTo>
                  <a:pt x="1062" y="18"/>
                </a:lnTo>
                <a:lnTo>
                  <a:pt x="1056" y="18"/>
                </a:lnTo>
                <a:lnTo>
                  <a:pt x="1045" y="18"/>
                </a:lnTo>
                <a:lnTo>
                  <a:pt x="1039" y="12"/>
                </a:lnTo>
                <a:lnTo>
                  <a:pt x="1033" y="12"/>
                </a:lnTo>
                <a:lnTo>
                  <a:pt x="1027" y="12"/>
                </a:lnTo>
                <a:lnTo>
                  <a:pt x="1021" y="12"/>
                </a:lnTo>
                <a:lnTo>
                  <a:pt x="1015" y="12"/>
                </a:lnTo>
                <a:lnTo>
                  <a:pt x="1009" y="12"/>
                </a:lnTo>
                <a:lnTo>
                  <a:pt x="997" y="6"/>
                </a:lnTo>
                <a:lnTo>
                  <a:pt x="991" y="6"/>
                </a:lnTo>
                <a:lnTo>
                  <a:pt x="985" y="6"/>
                </a:lnTo>
                <a:lnTo>
                  <a:pt x="979" y="6"/>
                </a:lnTo>
                <a:lnTo>
                  <a:pt x="973" y="6"/>
                </a:lnTo>
                <a:lnTo>
                  <a:pt x="967" y="6"/>
                </a:lnTo>
                <a:lnTo>
                  <a:pt x="961" y="6"/>
                </a:lnTo>
                <a:lnTo>
                  <a:pt x="956" y="6"/>
                </a:lnTo>
                <a:lnTo>
                  <a:pt x="950" y="6"/>
                </a:lnTo>
                <a:lnTo>
                  <a:pt x="944" y="6"/>
                </a:lnTo>
                <a:lnTo>
                  <a:pt x="938" y="6"/>
                </a:lnTo>
                <a:lnTo>
                  <a:pt x="932" y="0"/>
                </a:lnTo>
                <a:lnTo>
                  <a:pt x="926" y="0"/>
                </a:lnTo>
                <a:lnTo>
                  <a:pt x="920" y="0"/>
                </a:lnTo>
                <a:lnTo>
                  <a:pt x="914" y="0"/>
                </a:lnTo>
                <a:lnTo>
                  <a:pt x="908" y="0"/>
                </a:lnTo>
                <a:lnTo>
                  <a:pt x="902" y="0"/>
                </a:lnTo>
                <a:lnTo>
                  <a:pt x="896" y="0"/>
                </a:lnTo>
                <a:lnTo>
                  <a:pt x="890" y="0"/>
                </a:lnTo>
                <a:lnTo>
                  <a:pt x="884" y="0"/>
                </a:lnTo>
                <a:lnTo>
                  <a:pt x="878" y="0"/>
                </a:lnTo>
                <a:lnTo>
                  <a:pt x="872" y="6"/>
                </a:lnTo>
                <a:lnTo>
                  <a:pt x="867" y="6"/>
                </a:lnTo>
                <a:lnTo>
                  <a:pt x="861" y="6"/>
                </a:lnTo>
                <a:lnTo>
                  <a:pt x="855" y="6"/>
                </a:lnTo>
                <a:lnTo>
                  <a:pt x="849" y="6"/>
                </a:lnTo>
                <a:lnTo>
                  <a:pt x="843" y="6"/>
                </a:lnTo>
                <a:lnTo>
                  <a:pt x="837" y="6"/>
                </a:lnTo>
                <a:lnTo>
                  <a:pt x="831" y="6"/>
                </a:lnTo>
                <a:lnTo>
                  <a:pt x="825" y="6"/>
                </a:lnTo>
                <a:lnTo>
                  <a:pt x="819" y="6"/>
                </a:lnTo>
                <a:lnTo>
                  <a:pt x="813" y="6"/>
                </a:lnTo>
                <a:lnTo>
                  <a:pt x="807" y="12"/>
                </a:lnTo>
                <a:lnTo>
                  <a:pt x="801" y="12"/>
                </a:lnTo>
                <a:lnTo>
                  <a:pt x="795" y="12"/>
                </a:lnTo>
                <a:lnTo>
                  <a:pt x="789" y="12"/>
                </a:lnTo>
                <a:lnTo>
                  <a:pt x="783" y="12"/>
                </a:lnTo>
                <a:lnTo>
                  <a:pt x="778" y="12"/>
                </a:lnTo>
                <a:lnTo>
                  <a:pt x="778" y="18"/>
                </a:lnTo>
                <a:lnTo>
                  <a:pt x="772" y="18"/>
                </a:lnTo>
                <a:lnTo>
                  <a:pt x="766" y="18"/>
                </a:lnTo>
                <a:lnTo>
                  <a:pt x="760" y="18"/>
                </a:lnTo>
                <a:lnTo>
                  <a:pt x="754" y="18"/>
                </a:lnTo>
                <a:lnTo>
                  <a:pt x="748" y="24"/>
                </a:lnTo>
                <a:lnTo>
                  <a:pt x="742" y="24"/>
                </a:lnTo>
                <a:lnTo>
                  <a:pt x="736" y="24"/>
                </a:lnTo>
                <a:lnTo>
                  <a:pt x="730" y="30"/>
                </a:lnTo>
                <a:lnTo>
                  <a:pt x="724" y="30"/>
                </a:lnTo>
                <a:lnTo>
                  <a:pt x="718" y="30"/>
                </a:lnTo>
                <a:lnTo>
                  <a:pt x="712" y="30"/>
                </a:lnTo>
                <a:lnTo>
                  <a:pt x="712" y="36"/>
                </a:lnTo>
                <a:lnTo>
                  <a:pt x="706" y="36"/>
                </a:lnTo>
                <a:lnTo>
                  <a:pt x="700" y="36"/>
                </a:lnTo>
                <a:lnTo>
                  <a:pt x="694" y="36"/>
                </a:lnTo>
                <a:lnTo>
                  <a:pt x="694" y="41"/>
                </a:lnTo>
                <a:lnTo>
                  <a:pt x="689" y="41"/>
                </a:lnTo>
                <a:lnTo>
                  <a:pt x="683" y="41"/>
                </a:lnTo>
                <a:lnTo>
                  <a:pt x="677" y="47"/>
                </a:lnTo>
                <a:lnTo>
                  <a:pt x="671" y="47"/>
                </a:lnTo>
                <a:lnTo>
                  <a:pt x="665" y="47"/>
                </a:lnTo>
                <a:lnTo>
                  <a:pt x="665" y="53"/>
                </a:lnTo>
                <a:lnTo>
                  <a:pt x="659" y="53"/>
                </a:lnTo>
                <a:lnTo>
                  <a:pt x="653" y="53"/>
                </a:lnTo>
                <a:lnTo>
                  <a:pt x="653" y="59"/>
                </a:lnTo>
                <a:lnTo>
                  <a:pt x="647" y="59"/>
                </a:lnTo>
                <a:lnTo>
                  <a:pt x="641" y="59"/>
                </a:lnTo>
                <a:lnTo>
                  <a:pt x="635" y="65"/>
                </a:lnTo>
                <a:lnTo>
                  <a:pt x="629" y="65"/>
                </a:lnTo>
                <a:lnTo>
                  <a:pt x="629" y="71"/>
                </a:lnTo>
                <a:lnTo>
                  <a:pt x="623" y="71"/>
                </a:lnTo>
                <a:lnTo>
                  <a:pt x="617" y="71"/>
                </a:lnTo>
                <a:lnTo>
                  <a:pt x="611" y="77"/>
                </a:lnTo>
                <a:lnTo>
                  <a:pt x="606" y="77"/>
                </a:lnTo>
                <a:lnTo>
                  <a:pt x="606" y="83"/>
                </a:lnTo>
                <a:lnTo>
                  <a:pt x="600" y="83"/>
                </a:lnTo>
                <a:lnTo>
                  <a:pt x="594" y="89"/>
                </a:lnTo>
                <a:lnTo>
                  <a:pt x="588" y="89"/>
                </a:lnTo>
                <a:lnTo>
                  <a:pt x="588" y="95"/>
                </a:lnTo>
                <a:lnTo>
                  <a:pt x="582" y="95"/>
                </a:lnTo>
                <a:lnTo>
                  <a:pt x="576" y="95"/>
                </a:lnTo>
                <a:lnTo>
                  <a:pt x="576" y="101"/>
                </a:lnTo>
                <a:lnTo>
                  <a:pt x="570" y="101"/>
                </a:lnTo>
                <a:lnTo>
                  <a:pt x="564" y="107"/>
                </a:lnTo>
                <a:lnTo>
                  <a:pt x="558" y="107"/>
                </a:lnTo>
                <a:lnTo>
                  <a:pt x="558" y="112"/>
                </a:lnTo>
                <a:lnTo>
                  <a:pt x="552" y="112"/>
                </a:lnTo>
                <a:lnTo>
                  <a:pt x="546" y="118"/>
                </a:lnTo>
                <a:lnTo>
                  <a:pt x="540" y="118"/>
                </a:lnTo>
                <a:lnTo>
                  <a:pt x="540" y="124"/>
                </a:lnTo>
                <a:lnTo>
                  <a:pt x="534" y="124"/>
                </a:lnTo>
                <a:lnTo>
                  <a:pt x="528" y="130"/>
                </a:lnTo>
                <a:lnTo>
                  <a:pt x="522" y="130"/>
                </a:lnTo>
                <a:lnTo>
                  <a:pt x="522" y="136"/>
                </a:lnTo>
                <a:lnTo>
                  <a:pt x="517" y="136"/>
                </a:lnTo>
                <a:lnTo>
                  <a:pt x="517" y="142"/>
                </a:lnTo>
                <a:lnTo>
                  <a:pt x="511" y="142"/>
                </a:lnTo>
                <a:lnTo>
                  <a:pt x="505" y="148"/>
                </a:lnTo>
                <a:lnTo>
                  <a:pt x="499" y="148"/>
                </a:lnTo>
                <a:lnTo>
                  <a:pt x="499" y="154"/>
                </a:lnTo>
                <a:lnTo>
                  <a:pt x="493" y="154"/>
                </a:lnTo>
                <a:lnTo>
                  <a:pt x="493" y="160"/>
                </a:lnTo>
                <a:lnTo>
                  <a:pt x="487" y="160"/>
                </a:lnTo>
                <a:lnTo>
                  <a:pt x="487" y="166"/>
                </a:lnTo>
                <a:lnTo>
                  <a:pt x="481" y="166"/>
                </a:lnTo>
                <a:lnTo>
                  <a:pt x="481" y="172"/>
                </a:lnTo>
                <a:lnTo>
                  <a:pt x="475" y="172"/>
                </a:lnTo>
                <a:lnTo>
                  <a:pt x="469" y="177"/>
                </a:lnTo>
                <a:lnTo>
                  <a:pt x="463" y="177"/>
                </a:lnTo>
                <a:lnTo>
                  <a:pt x="463" y="183"/>
                </a:lnTo>
                <a:lnTo>
                  <a:pt x="457" y="183"/>
                </a:lnTo>
                <a:lnTo>
                  <a:pt x="457" y="189"/>
                </a:lnTo>
                <a:lnTo>
                  <a:pt x="451" y="189"/>
                </a:lnTo>
                <a:lnTo>
                  <a:pt x="451" y="195"/>
                </a:lnTo>
                <a:lnTo>
                  <a:pt x="445" y="195"/>
                </a:lnTo>
                <a:lnTo>
                  <a:pt x="445" y="201"/>
                </a:lnTo>
                <a:lnTo>
                  <a:pt x="439" y="201"/>
                </a:lnTo>
                <a:lnTo>
                  <a:pt x="439" y="207"/>
                </a:lnTo>
                <a:lnTo>
                  <a:pt x="433" y="207"/>
                </a:lnTo>
                <a:lnTo>
                  <a:pt x="433" y="213"/>
                </a:lnTo>
                <a:lnTo>
                  <a:pt x="428" y="213"/>
                </a:lnTo>
                <a:lnTo>
                  <a:pt x="428" y="219"/>
                </a:lnTo>
                <a:lnTo>
                  <a:pt x="422" y="219"/>
                </a:lnTo>
                <a:lnTo>
                  <a:pt x="422" y="225"/>
                </a:lnTo>
                <a:lnTo>
                  <a:pt x="416" y="225"/>
                </a:lnTo>
                <a:lnTo>
                  <a:pt x="416" y="231"/>
                </a:lnTo>
                <a:lnTo>
                  <a:pt x="410" y="231"/>
                </a:lnTo>
                <a:lnTo>
                  <a:pt x="404" y="237"/>
                </a:lnTo>
                <a:lnTo>
                  <a:pt x="398" y="243"/>
                </a:lnTo>
                <a:lnTo>
                  <a:pt x="392" y="248"/>
                </a:lnTo>
                <a:lnTo>
                  <a:pt x="386" y="254"/>
                </a:lnTo>
                <a:lnTo>
                  <a:pt x="380" y="260"/>
                </a:lnTo>
                <a:lnTo>
                  <a:pt x="279" y="373"/>
                </a:lnTo>
                <a:lnTo>
                  <a:pt x="220" y="444"/>
                </a:lnTo>
                <a:lnTo>
                  <a:pt x="178" y="485"/>
                </a:lnTo>
                <a:lnTo>
                  <a:pt x="161" y="503"/>
                </a:lnTo>
                <a:lnTo>
                  <a:pt x="137" y="526"/>
                </a:lnTo>
                <a:lnTo>
                  <a:pt x="95" y="568"/>
                </a:lnTo>
                <a:lnTo>
                  <a:pt x="24" y="615"/>
                </a:lnTo>
                <a:lnTo>
                  <a:pt x="0" y="621"/>
                </a:lnTo>
              </a:path>
            </a:pathLst>
          </a:custGeom>
          <a:noFill/>
          <a:ln w="7938"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556" name="Freeform 124"/>
          <p:cNvSpPr>
            <a:spLocks/>
          </p:cNvSpPr>
          <p:nvPr/>
        </p:nvSpPr>
        <p:spPr bwMode="auto">
          <a:xfrm>
            <a:off x="3454400" y="5219700"/>
            <a:ext cx="3767138" cy="920750"/>
          </a:xfrm>
          <a:custGeom>
            <a:avLst/>
            <a:gdLst>
              <a:gd name="T0" fmla="*/ 2147483647 w 2373"/>
              <a:gd name="T1" fmla="*/ 2147483647 h 580"/>
              <a:gd name="T2" fmla="*/ 2147483647 w 2373"/>
              <a:gd name="T3" fmla="*/ 2147483647 h 580"/>
              <a:gd name="T4" fmla="*/ 2147483647 w 2373"/>
              <a:gd name="T5" fmla="*/ 2147483647 h 580"/>
              <a:gd name="T6" fmla="*/ 2147483647 w 2373"/>
              <a:gd name="T7" fmla="*/ 2147483647 h 580"/>
              <a:gd name="T8" fmla="*/ 2147483647 w 2373"/>
              <a:gd name="T9" fmla="*/ 2147483647 h 580"/>
              <a:gd name="T10" fmla="*/ 2147483647 w 2373"/>
              <a:gd name="T11" fmla="*/ 2147483647 h 580"/>
              <a:gd name="T12" fmla="*/ 2147483647 w 2373"/>
              <a:gd name="T13" fmla="*/ 2147483647 h 580"/>
              <a:gd name="T14" fmla="*/ 2147483647 w 2373"/>
              <a:gd name="T15" fmla="*/ 2147483647 h 580"/>
              <a:gd name="T16" fmla="*/ 2147483647 w 2373"/>
              <a:gd name="T17" fmla="*/ 2147483647 h 580"/>
              <a:gd name="T18" fmla="*/ 2147483647 w 2373"/>
              <a:gd name="T19" fmla="*/ 2147483647 h 580"/>
              <a:gd name="T20" fmla="*/ 2147483647 w 2373"/>
              <a:gd name="T21" fmla="*/ 2147483647 h 580"/>
              <a:gd name="T22" fmla="*/ 2147483647 w 2373"/>
              <a:gd name="T23" fmla="*/ 2147483647 h 580"/>
              <a:gd name="T24" fmla="*/ 2147483647 w 2373"/>
              <a:gd name="T25" fmla="*/ 2147483647 h 580"/>
              <a:gd name="T26" fmla="*/ 2147483647 w 2373"/>
              <a:gd name="T27" fmla="*/ 2147483647 h 580"/>
              <a:gd name="T28" fmla="*/ 2147483647 w 2373"/>
              <a:gd name="T29" fmla="*/ 2147483647 h 580"/>
              <a:gd name="T30" fmla="*/ 2147483647 w 2373"/>
              <a:gd name="T31" fmla="*/ 2147483647 h 580"/>
              <a:gd name="T32" fmla="*/ 2147483647 w 2373"/>
              <a:gd name="T33" fmla="*/ 2147483647 h 580"/>
              <a:gd name="T34" fmla="*/ 2147483647 w 2373"/>
              <a:gd name="T35" fmla="*/ 2147483647 h 580"/>
              <a:gd name="T36" fmla="*/ 2147483647 w 2373"/>
              <a:gd name="T37" fmla="*/ 2147483647 h 580"/>
              <a:gd name="T38" fmla="*/ 2147483647 w 2373"/>
              <a:gd name="T39" fmla="*/ 2147483647 h 580"/>
              <a:gd name="T40" fmla="*/ 2147483647 w 2373"/>
              <a:gd name="T41" fmla="*/ 2147483647 h 580"/>
              <a:gd name="T42" fmla="*/ 2147483647 w 2373"/>
              <a:gd name="T43" fmla="*/ 2147483647 h 580"/>
              <a:gd name="T44" fmla="*/ 2147483647 w 2373"/>
              <a:gd name="T45" fmla="*/ 2147483647 h 580"/>
              <a:gd name="T46" fmla="*/ 2147483647 w 2373"/>
              <a:gd name="T47" fmla="*/ 2147483647 h 580"/>
              <a:gd name="T48" fmla="*/ 2147483647 w 2373"/>
              <a:gd name="T49" fmla="*/ 2147483647 h 580"/>
              <a:gd name="T50" fmla="*/ 2147483647 w 2373"/>
              <a:gd name="T51" fmla="*/ 0 h 580"/>
              <a:gd name="T52" fmla="*/ 2147483647 w 2373"/>
              <a:gd name="T53" fmla="*/ 0 h 580"/>
              <a:gd name="T54" fmla="*/ 2147483647 w 2373"/>
              <a:gd name="T55" fmla="*/ 0 h 580"/>
              <a:gd name="T56" fmla="*/ 2147483647 w 2373"/>
              <a:gd name="T57" fmla="*/ 0 h 580"/>
              <a:gd name="T58" fmla="*/ 2147483647 w 2373"/>
              <a:gd name="T59" fmla="*/ 0 h 580"/>
              <a:gd name="T60" fmla="*/ 2147483647 w 2373"/>
              <a:gd name="T61" fmla="*/ 2147483647 h 580"/>
              <a:gd name="T62" fmla="*/ 2147483647 w 2373"/>
              <a:gd name="T63" fmla="*/ 2147483647 h 580"/>
              <a:gd name="T64" fmla="*/ 2147483647 w 2373"/>
              <a:gd name="T65" fmla="*/ 2147483647 h 580"/>
              <a:gd name="T66" fmla="*/ 2147483647 w 2373"/>
              <a:gd name="T67" fmla="*/ 2147483647 h 580"/>
              <a:gd name="T68" fmla="*/ 2147483647 w 2373"/>
              <a:gd name="T69" fmla="*/ 2147483647 h 580"/>
              <a:gd name="T70" fmla="*/ 2147483647 w 2373"/>
              <a:gd name="T71" fmla="*/ 2147483647 h 580"/>
              <a:gd name="T72" fmla="*/ 2147483647 w 2373"/>
              <a:gd name="T73" fmla="*/ 2147483647 h 580"/>
              <a:gd name="T74" fmla="*/ 2147483647 w 2373"/>
              <a:gd name="T75" fmla="*/ 2147483647 h 580"/>
              <a:gd name="T76" fmla="*/ 2147483647 w 2373"/>
              <a:gd name="T77" fmla="*/ 2147483647 h 580"/>
              <a:gd name="T78" fmla="*/ 2147483647 w 2373"/>
              <a:gd name="T79" fmla="*/ 2147483647 h 580"/>
              <a:gd name="T80" fmla="*/ 2147483647 w 2373"/>
              <a:gd name="T81" fmla="*/ 2147483647 h 580"/>
              <a:gd name="T82" fmla="*/ 2147483647 w 2373"/>
              <a:gd name="T83" fmla="*/ 2147483647 h 580"/>
              <a:gd name="T84" fmla="*/ 2147483647 w 2373"/>
              <a:gd name="T85" fmla="*/ 2147483647 h 580"/>
              <a:gd name="T86" fmla="*/ 2147483647 w 2373"/>
              <a:gd name="T87" fmla="*/ 2147483647 h 580"/>
              <a:gd name="T88" fmla="*/ 2147483647 w 2373"/>
              <a:gd name="T89" fmla="*/ 2147483647 h 580"/>
              <a:gd name="T90" fmla="*/ 2147483647 w 2373"/>
              <a:gd name="T91" fmla="*/ 2147483647 h 580"/>
              <a:gd name="T92" fmla="*/ 2147483647 w 2373"/>
              <a:gd name="T93" fmla="*/ 2147483647 h 580"/>
              <a:gd name="T94" fmla="*/ 2147483647 w 2373"/>
              <a:gd name="T95" fmla="*/ 2147483647 h 580"/>
              <a:gd name="T96" fmla="*/ 2147483647 w 2373"/>
              <a:gd name="T97" fmla="*/ 2147483647 h 580"/>
              <a:gd name="T98" fmla="*/ 2147483647 w 2373"/>
              <a:gd name="T99" fmla="*/ 2147483647 h 580"/>
              <a:gd name="T100" fmla="*/ 2147483647 w 2373"/>
              <a:gd name="T101" fmla="*/ 2147483647 h 580"/>
              <a:gd name="T102" fmla="*/ 2147483647 w 2373"/>
              <a:gd name="T103" fmla="*/ 2147483647 h 580"/>
              <a:gd name="T104" fmla="*/ 2147483647 w 2373"/>
              <a:gd name="T105" fmla="*/ 2147483647 h 580"/>
              <a:gd name="T106" fmla="*/ 2147483647 w 2373"/>
              <a:gd name="T107" fmla="*/ 2147483647 h 580"/>
              <a:gd name="T108" fmla="*/ 2147483647 w 2373"/>
              <a:gd name="T109" fmla="*/ 2147483647 h 580"/>
              <a:gd name="T110" fmla="*/ 2147483647 w 2373"/>
              <a:gd name="T111" fmla="*/ 2147483647 h 58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2373"/>
              <a:gd name="T169" fmla="*/ 0 h 580"/>
              <a:gd name="T170" fmla="*/ 2373 w 2373"/>
              <a:gd name="T171" fmla="*/ 580 h 58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2373" h="580">
                <a:moveTo>
                  <a:pt x="2373" y="438"/>
                </a:moveTo>
                <a:lnTo>
                  <a:pt x="2338" y="432"/>
                </a:lnTo>
                <a:lnTo>
                  <a:pt x="2302" y="420"/>
                </a:lnTo>
                <a:lnTo>
                  <a:pt x="2272" y="414"/>
                </a:lnTo>
                <a:lnTo>
                  <a:pt x="2237" y="408"/>
                </a:lnTo>
                <a:lnTo>
                  <a:pt x="2207" y="402"/>
                </a:lnTo>
                <a:lnTo>
                  <a:pt x="2178" y="391"/>
                </a:lnTo>
                <a:lnTo>
                  <a:pt x="2148" y="385"/>
                </a:lnTo>
                <a:lnTo>
                  <a:pt x="2118" y="379"/>
                </a:lnTo>
                <a:lnTo>
                  <a:pt x="2089" y="367"/>
                </a:lnTo>
                <a:lnTo>
                  <a:pt x="2065" y="361"/>
                </a:lnTo>
                <a:lnTo>
                  <a:pt x="2035" y="355"/>
                </a:lnTo>
                <a:lnTo>
                  <a:pt x="2011" y="349"/>
                </a:lnTo>
                <a:lnTo>
                  <a:pt x="1982" y="337"/>
                </a:lnTo>
                <a:lnTo>
                  <a:pt x="1958" y="332"/>
                </a:lnTo>
                <a:lnTo>
                  <a:pt x="1934" y="326"/>
                </a:lnTo>
                <a:lnTo>
                  <a:pt x="1911" y="320"/>
                </a:lnTo>
                <a:lnTo>
                  <a:pt x="1887" y="308"/>
                </a:lnTo>
                <a:lnTo>
                  <a:pt x="1863" y="302"/>
                </a:lnTo>
                <a:lnTo>
                  <a:pt x="1845" y="296"/>
                </a:lnTo>
                <a:lnTo>
                  <a:pt x="1822" y="290"/>
                </a:lnTo>
                <a:lnTo>
                  <a:pt x="1804" y="278"/>
                </a:lnTo>
                <a:lnTo>
                  <a:pt x="1780" y="272"/>
                </a:lnTo>
                <a:lnTo>
                  <a:pt x="1762" y="266"/>
                </a:lnTo>
                <a:lnTo>
                  <a:pt x="1739" y="261"/>
                </a:lnTo>
                <a:lnTo>
                  <a:pt x="1721" y="255"/>
                </a:lnTo>
                <a:lnTo>
                  <a:pt x="1703" y="249"/>
                </a:lnTo>
                <a:lnTo>
                  <a:pt x="1685" y="237"/>
                </a:lnTo>
                <a:lnTo>
                  <a:pt x="1667" y="231"/>
                </a:lnTo>
                <a:lnTo>
                  <a:pt x="1650" y="225"/>
                </a:lnTo>
                <a:lnTo>
                  <a:pt x="1632" y="219"/>
                </a:lnTo>
                <a:lnTo>
                  <a:pt x="1614" y="213"/>
                </a:lnTo>
                <a:lnTo>
                  <a:pt x="1596" y="207"/>
                </a:lnTo>
                <a:lnTo>
                  <a:pt x="1584" y="201"/>
                </a:lnTo>
                <a:lnTo>
                  <a:pt x="1567" y="196"/>
                </a:lnTo>
                <a:lnTo>
                  <a:pt x="1549" y="190"/>
                </a:lnTo>
                <a:lnTo>
                  <a:pt x="1537" y="184"/>
                </a:lnTo>
                <a:lnTo>
                  <a:pt x="1519" y="178"/>
                </a:lnTo>
                <a:lnTo>
                  <a:pt x="1507" y="172"/>
                </a:lnTo>
                <a:lnTo>
                  <a:pt x="1489" y="166"/>
                </a:lnTo>
                <a:lnTo>
                  <a:pt x="1478" y="160"/>
                </a:lnTo>
                <a:lnTo>
                  <a:pt x="1466" y="154"/>
                </a:lnTo>
                <a:lnTo>
                  <a:pt x="1448" y="148"/>
                </a:lnTo>
                <a:lnTo>
                  <a:pt x="1436" y="148"/>
                </a:lnTo>
                <a:lnTo>
                  <a:pt x="1424" y="142"/>
                </a:lnTo>
                <a:lnTo>
                  <a:pt x="1412" y="136"/>
                </a:lnTo>
                <a:lnTo>
                  <a:pt x="1400" y="130"/>
                </a:lnTo>
                <a:lnTo>
                  <a:pt x="1383" y="125"/>
                </a:lnTo>
                <a:lnTo>
                  <a:pt x="1371" y="125"/>
                </a:lnTo>
                <a:lnTo>
                  <a:pt x="1359" y="119"/>
                </a:lnTo>
                <a:lnTo>
                  <a:pt x="1347" y="113"/>
                </a:lnTo>
                <a:lnTo>
                  <a:pt x="1335" y="107"/>
                </a:lnTo>
                <a:lnTo>
                  <a:pt x="1323" y="107"/>
                </a:lnTo>
                <a:lnTo>
                  <a:pt x="1317" y="101"/>
                </a:lnTo>
                <a:lnTo>
                  <a:pt x="1306" y="95"/>
                </a:lnTo>
                <a:lnTo>
                  <a:pt x="1294" y="95"/>
                </a:lnTo>
                <a:lnTo>
                  <a:pt x="1282" y="89"/>
                </a:lnTo>
                <a:lnTo>
                  <a:pt x="1270" y="83"/>
                </a:lnTo>
                <a:lnTo>
                  <a:pt x="1264" y="83"/>
                </a:lnTo>
                <a:lnTo>
                  <a:pt x="1252" y="77"/>
                </a:lnTo>
                <a:lnTo>
                  <a:pt x="1240" y="77"/>
                </a:lnTo>
                <a:lnTo>
                  <a:pt x="1228" y="71"/>
                </a:lnTo>
                <a:lnTo>
                  <a:pt x="1222" y="71"/>
                </a:lnTo>
                <a:lnTo>
                  <a:pt x="1211" y="65"/>
                </a:lnTo>
                <a:lnTo>
                  <a:pt x="1205" y="60"/>
                </a:lnTo>
                <a:lnTo>
                  <a:pt x="1193" y="60"/>
                </a:lnTo>
                <a:lnTo>
                  <a:pt x="1187" y="60"/>
                </a:lnTo>
                <a:lnTo>
                  <a:pt x="1175" y="54"/>
                </a:lnTo>
                <a:lnTo>
                  <a:pt x="1163" y="54"/>
                </a:lnTo>
                <a:lnTo>
                  <a:pt x="1157" y="48"/>
                </a:lnTo>
                <a:lnTo>
                  <a:pt x="1151" y="48"/>
                </a:lnTo>
                <a:lnTo>
                  <a:pt x="1139" y="42"/>
                </a:lnTo>
                <a:lnTo>
                  <a:pt x="1133" y="42"/>
                </a:lnTo>
                <a:lnTo>
                  <a:pt x="1122" y="42"/>
                </a:lnTo>
                <a:lnTo>
                  <a:pt x="1116" y="36"/>
                </a:lnTo>
                <a:lnTo>
                  <a:pt x="1110" y="36"/>
                </a:lnTo>
                <a:lnTo>
                  <a:pt x="1098" y="36"/>
                </a:lnTo>
                <a:lnTo>
                  <a:pt x="1092" y="30"/>
                </a:lnTo>
                <a:lnTo>
                  <a:pt x="1086" y="30"/>
                </a:lnTo>
                <a:lnTo>
                  <a:pt x="1074" y="30"/>
                </a:lnTo>
                <a:lnTo>
                  <a:pt x="1068" y="24"/>
                </a:lnTo>
                <a:lnTo>
                  <a:pt x="1062" y="24"/>
                </a:lnTo>
                <a:lnTo>
                  <a:pt x="1056" y="24"/>
                </a:lnTo>
                <a:lnTo>
                  <a:pt x="1045" y="18"/>
                </a:lnTo>
                <a:lnTo>
                  <a:pt x="1039" y="18"/>
                </a:lnTo>
                <a:lnTo>
                  <a:pt x="1033" y="18"/>
                </a:lnTo>
                <a:lnTo>
                  <a:pt x="1027" y="18"/>
                </a:lnTo>
                <a:lnTo>
                  <a:pt x="1021" y="18"/>
                </a:lnTo>
                <a:lnTo>
                  <a:pt x="1015" y="12"/>
                </a:lnTo>
                <a:lnTo>
                  <a:pt x="1009" y="12"/>
                </a:lnTo>
                <a:lnTo>
                  <a:pt x="997" y="12"/>
                </a:lnTo>
                <a:lnTo>
                  <a:pt x="991" y="12"/>
                </a:lnTo>
                <a:lnTo>
                  <a:pt x="985" y="12"/>
                </a:lnTo>
                <a:lnTo>
                  <a:pt x="979" y="6"/>
                </a:lnTo>
                <a:lnTo>
                  <a:pt x="973" y="6"/>
                </a:lnTo>
                <a:lnTo>
                  <a:pt x="967" y="6"/>
                </a:lnTo>
                <a:lnTo>
                  <a:pt x="961" y="6"/>
                </a:lnTo>
                <a:lnTo>
                  <a:pt x="956" y="6"/>
                </a:lnTo>
                <a:lnTo>
                  <a:pt x="950" y="6"/>
                </a:lnTo>
                <a:lnTo>
                  <a:pt x="944" y="6"/>
                </a:lnTo>
                <a:lnTo>
                  <a:pt x="938" y="6"/>
                </a:lnTo>
                <a:lnTo>
                  <a:pt x="932" y="6"/>
                </a:lnTo>
                <a:lnTo>
                  <a:pt x="926" y="0"/>
                </a:lnTo>
                <a:lnTo>
                  <a:pt x="920" y="0"/>
                </a:lnTo>
                <a:lnTo>
                  <a:pt x="914" y="0"/>
                </a:lnTo>
                <a:lnTo>
                  <a:pt x="908" y="0"/>
                </a:lnTo>
                <a:lnTo>
                  <a:pt x="902" y="0"/>
                </a:lnTo>
                <a:lnTo>
                  <a:pt x="896" y="0"/>
                </a:lnTo>
                <a:lnTo>
                  <a:pt x="890" y="0"/>
                </a:lnTo>
                <a:lnTo>
                  <a:pt x="884" y="0"/>
                </a:lnTo>
                <a:lnTo>
                  <a:pt x="878" y="0"/>
                </a:lnTo>
                <a:lnTo>
                  <a:pt x="872" y="0"/>
                </a:lnTo>
                <a:lnTo>
                  <a:pt x="867" y="0"/>
                </a:lnTo>
                <a:lnTo>
                  <a:pt x="861" y="0"/>
                </a:lnTo>
                <a:lnTo>
                  <a:pt x="855" y="0"/>
                </a:lnTo>
                <a:lnTo>
                  <a:pt x="849" y="0"/>
                </a:lnTo>
                <a:lnTo>
                  <a:pt x="843" y="0"/>
                </a:lnTo>
                <a:lnTo>
                  <a:pt x="837" y="0"/>
                </a:lnTo>
                <a:lnTo>
                  <a:pt x="831" y="0"/>
                </a:lnTo>
                <a:lnTo>
                  <a:pt x="825" y="0"/>
                </a:lnTo>
                <a:lnTo>
                  <a:pt x="819" y="0"/>
                </a:lnTo>
                <a:lnTo>
                  <a:pt x="813" y="0"/>
                </a:lnTo>
                <a:lnTo>
                  <a:pt x="807" y="6"/>
                </a:lnTo>
                <a:lnTo>
                  <a:pt x="801" y="6"/>
                </a:lnTo>
                <a:lnTo>
                  <a:pt x="795" y="6"/>
                </a:lnTo>
                <a:lnTo>
                  <a:pt x="789" y="6"/>
                </a:lnTo>
                <a:lnTo>
                  <a:pt x="783" y="6"/>
                </a:lnTo>
                <a:lnTo>
                  <a:pt x="778" y="6"/>
                </a:lnTo>
                <a:lnTo>
                  <a:pt x="772" y="6"/>
                </a:lnTo>
                <a:lnTo>
                  <a:pt x="766" y="6"/>
                </a:lnTo>
                <a:lnTo>
                  <a:pt x="766" y="12"/>
                </a:lnTo>
                <a:lnTo>
                  <a:pt x="760" y="12"/>
                </a:lnTo>
                <a:lnTo>
                  <a:pt x="754" y="12"/>
                </a:lnTo>
                <a:lnTo>
                  <a:pt x="748" y="12"/>
                </a:lnTo>
                <a:lnTo>
                  <a:pt x="742" y="12"/>
                </a:lnTo>
                <a:lnTo>
                  <a:pt x="736" y="12"/>
                </a:lnTo>
                <a:lnTo>
                  <a:pt x="736" y="18"/>
                </a:lnTo>
                <a:lnTo>
                  <a:pt x="730" y="18"/>
                </a:lnTo>
                <a:lnTo>
                  <a:pt x="724" y="18"/>
                </a:lnTo>
                <a:lnTo>
                  <a:pt x="718" y="18"/>
                </a:lnTo>
                <a:lnTo>
                  <a:pt x="712" y="18"/>
                </a:lnTo>
                <a:lnTo>
                  <a:pt x="712" y="24"/>
                </a:lnTo>
                <a:lnTo>
                  <a:pt x="706" y="24"/>
                </a:lnTo>
                <a:lnTo>
                  <a:pt x="700" y="24"/>
                </a:lnTo>
                <a:lnTo>
                  <a:pt x="694" y="24"/>
                </a:lnTo>
                <a:lnTo>
                  <a:pt x="689" y="30"/>
                </a:lnTo>
                <a:lnTo>
                  <a:pt x="683" y="30"/>
                </a:lnTo>
                <a:lnTo>
                  <a:pt x="677" y="30"/>
                </a:lnTo>
                <a:lnTo>
                  <a:pt x="671" y="36"/>
                </a:lnTo>
                <a:lnTo>
                  <a:pt x="665" y="36"/>
                </a:lnTo>
                <a:lnTo>
                  <a:pt x="659" y="36"/>
                </a:lnTo>
                <a:lnTo>
                  <a:pt x="653" y="42"/>
                </a:lnTo>
                <a:lnTo>
                  <a:pt x="647" y="42"/>
                </a:lnTo>
                <a:lnTo>
                  <a:pt x="641" y="42"/>
                </a:lnTo>
                <a:lnTo>
                  <a:pt x="641" y="48"/>
                </a:lnTo>
                <a:lnTo>
                  <a:pt x="635" y="48"/>
                </a:lnTo>
                <a:lnTo>
                  <a:pt x="629" y="48"/>
                </a:lnTo>
                <a:lnTo>
                  <a:pt x="629" y="54"/>
                </a:lnTo>
                <a:lnTo>
                  <a:pt x="623" y="54"/>
                </a:lnTo>
                <a:lnTo>
                  <a:pt x="617" y="54"/>
                </a:lnTo>
                <a:lnTo>
                  <a:pt x="611" y="60"/>
                </a:lnTo>
                <a:lnTo>
                  <a:pt x="606" y="60"/>
                </a:lnTo>
                <a:lnTo>
                  <a:pt x="600" y="65"/>
                </a:lnTo>
                <a:lnTo>
                  <a:pt x="594" y="65"/>
                </a:lnTo>
                <a:lnTo>
                  <a:pt x="588" y="71"/>
                </a:lnTo>
                <a:lnTo>
                  <a:pt x="582" y="71"/>
                </a:lnTo>
                <a:lnTo>
                  <a:pt x="576" y="77"/>
                </a:lnTo>
                <a:lnTo>
                  <a:pt x="570" y="77"/>
                </a:lnTo>
                <a:lnTo>
                  <a:pt x="570" y="83"/>
                </a:lnTo>
                <a:lnTo>
                  <a:pt x="564" y="83"/>
                </a:lnTo>
                <a:lnTo>
                  <a:pt x="558" y="83"/>
                </a:lnTo>
                <a:lnTo>
                  <a:pt x="558" y="89"/>
                </a:lnTo>
                <a:lnTo>
                  <a:pt x="552" y="89"/>
                </a:lnTo>
                <a:lnTo>
                  <a:pt x="546" y="95"/>
                </a:lnTo>
                <a:lnTo>
                  <a:pt x="540" y="95"/>
                </a:lnTo>
                <a:lnTo>
                  <a:pt x="540" y="101"/>
                </a:lnTo>
                <a:lnTo>
                  <a:pt x="534" y="101"/>
                </a:lnTo>
                <a:lnTo>
                  <a:pt x="528" y="101"/>
                </a:lnTo>
                <a:lnTo>
                  <a:pt x="528" y="107"/>
                </a:lnTo>
                <a:lnTo>
                  <a:pt x="522" y="107"/>
                </a:lnTo>
                <a:lnTo>
                  <a:pt x="517" y="113"/>
                </a:lnTo>
                <a:lnTo>
                  <a:pt x="511" y="119"/>
                </a:lnTo>
                <a:lnTo>
                  <a:pt x="505" y="119"/>
                </a:lnTo>
                <a:lnTo>
                  <a:pt x="505" y="125"/>
                </a:lnTo>
                <a:lnTo>
                  <a:pt x="499" y="125"/>
                </a:lnTo>
                <a:lnTo>
                  <a:pt x="493" y="130"/>
                </a:lnTo>
                <a:lnTo>
                  <a:pt x="487" y="130"/>
                </a:lnTo>
                <a:lnTo>
                  <a:pt x="487" y="136"/>
                </a:lnTo>
                <a:lnTo>
                  <a:pt x="481" y="136"/>
                </a:lnTo>
                <a:lnTo>
                  <a:pt x="481" y="142"/>
                </a:lnTo>
                <a:lnTo>
                  <a:pt x="475" y="142"/>
                </a:lnTo>
                <a:lnTo>
                  <a:pt x="469" y="148"/>
                </a:lnTo>
                <a:lnTo>
                  <a:pt x="463" y="148"/>
                </a:lnTo>
                <a:lnTo>
                  <a:pt x="463" y="154"/>
                </a:lnTo>
                <a:lnTo>
                  <a:pt x="457" y="154"/>
                </a:lnTo>
                <a:lnTo>
                  <a:pt x="457" y="160"/>
                </a:lnTo>
                <a:lnTo>
                  <a:pt x="451" y="160"/>
                </a:lnTo>
                <a:lnTo>
                  <a:pt x="451" y="166"/>
                </a:lnTo>
                <a:lnTo>
                  <a:pt x="445" y="166"/>
                </a:lnTo>
                <a:lnTo>
                  <a:pt x="439" y="172"/>
                </a:lnTo>
                <a:lnTo>
                  <a:pt x="433" y="178"/>
                </a:lnTo>
                <a:lnTo>
                  <a:pt x="428" y="178"/>
                </a:lnTo>
                <a:lnTo>
                  <a:pt x="428" y="184"/>
                </a:lnTo>
                <a:lnTo>
                  <a:pt x="422" y="184"/>
                </a:lnTo>
                <a:lnTo>
                  <a:pt x="422" y="190"/>
                </a:lnTo>
                <a:lnTo>
                  <a:pt x="416" y="190"/>
                </a:lnTo>
                <a:lnTo>
                  <a:pt x="416" y="196"/>
                </a:lnTo>
                <a:lnTo>
                  <a:pt x="410" y="196"/>
                </a:lnTo>
                <a:lnTo>
                  <a:pt x="410" y="201"/>
                </a:lnTo>
                <a:lnTo>
                  <a:pt x="404" y="201"/>
                </a:lnTo>
                <a:lnTo>
                  <a:pt x="404" y="207"/>
                </a:lnTo>
                <a:lnTo>
                  <a:pt x="398" y="207"/>
                </a:lnTo>
                <a:lnTo>
                  <a:pt x="398" y="213"/>
                </a:lnTo>
                <a:lnTo>
                  <a:pt x="392" y="213"/>
                </a:lnTo>
                <a:lnTo>
                  <a:pt x="392" y="219"/>
                </a:lnTo>
                <a:lnTo>
                  <a:pt x="386" y="219"/>
                </a:lnTo>
                <a:lnTo>
                  <a:pt x="380" y="225"/>
                </a:lnTo>
                <a:lnTo>
                  <a:pt x="279" y="332"/>
                </a:lnTo>
                <a:lnTo>
                  <a:pt x="220" y="397"/>
                </a:lnTo>
                <a:lnTo>
                  <a:pt x="178" y="444"/>
                </a:lnTo>
                <a:lnTo>
                  <a:pt x="161" y="456"/>
                </a:lnTo>
                <a:lnTo>
                  <a:pt x="137" y="485"/>
                </a:lnTo>
                <a:lnTo>
                  <a:pt x="95" y="521"/>
                </a:lnTo>
                <a:lnTo>
                  <a:pt x="24" y="568"/>
                </a:lnTo>
                <a:lnTo>
                  <a:pt x="0" y="580"/>
                </a:lnTo>
              </a:path>
            </a:pathLst>
          </a:custGeom>
          <a:noFill/>
          <a:ln w="7938"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557" name="Freeform 125"/>
          <p:cNvSpPr>
            <a:spLocks/>
          </p:cNvSpPr>
          <p:nvPr/>
        </p:nvSpPr>
        <p:spPr bwMode="auto">
          <a:xfrm>
            <a:off x="3454400" y="5286375"/>
            <a:ext cx="3767138" cy="854075"/>
          </a:xfrm>
          <a:custGeom>
            <a:avLst/>
            <a:gdLst>
              <a:gd name="T0" fmla="*/ 2147483647 w 2373"/>
              <a:gd name="T1" fmla="*/ 2147483647 h 538"/>
              <a:gd name="T2" fmla="*/ 2147483647 w 2373"/>
              <a:gd name="T3" fmla="*/ 2147483647 h 538"/>
              <a:gd name="T4" fmla="*/ 2147483647 w 2373"/>
              <a:gd name="T5" fmla="*/ 2147483647 h 538"/>
              <a:gd name="T6" fmla="*/ 2147483647 w 2373"/>
              <a:gd name="T7" fmla="*/ 2147483647 h 538"/>
              <a:gd name="T8" fmla="*/ 2147483647 w 2373"/>
              <a:gd name="T9" fmla="*/ 2147483647 h 538"/>
              <a:gd name="T10" fmla="*/ 2147483647 w 2373"/>
              <a:gd name="T11" fmla="*/ 2147483647 h 538"/>
              <a:gd name="T12" fmla="*/ 2147483647 w 2373"/>
              <a:gd name="T13" fmla="*/ 2147483647 h 538"/>
              <a:gd name="T14" fmla="*/ 2147483647 w 2373"/>
              <a:gd name="T15" fmla="*/ 2147483647 h 538"/>
              <a:gd name="T16" fmla="*/ 2147483647 w 2373"/>
              <a:gd name="T17" fmla="*/ 2147483647 h 538"/>
              <a:gd name="T18" fmla="*/ 2147483647 w 2373"/>
              <a:gd name="T19" fmla="*/ 2147483647 h 538"/>
              <a:gd name="T20" fmla="*/ 2147483647 w 2373"/>
              <a:gd name="T21" fmla="*/ 2147483647 h 538"/>
              <a:gd name="T22" fmla="*/ 2147483647 w 2373"/>
              <a:gd name="T23" fmla="*/ 2147483647 h 538"/>
              <a:gd name="T24" fmla="*/ 2147483647 w 2373"/>
              <a:gd name="T25" fmla="*/ 2147483647 h 538"/>
              <a:gd name="T26" fmla="*/ 2147483647 w 2373"/>
              <a:gd name="T27" fmla="*/ 2147483647 h 538"/>
              <a:gd name="T28" fmla="*/ 2147483647 w 2373"/>
              <a:gd name="T29" fmla="*/ 2147483647 h 538"/>
              <a:gd name="T30" fmla="*/ 2147483647 w 2373"/>
              <a:gd name="T31" fmla="*/ 2147483647 h 538"/>
              <a:gd name="T32" fmla="*/ 2147483647 w 2373"/>
              <a:gd name="T33" fmla="*/ 2147483647 h 538"/>
              <a:gd name="T34" fmla="*/ 2147483647 w 2373"/>
              <a:gd name="T35" fmla="*/ 2147483647 h 538"/>
              <a:gd name="T36" fmla="*/ 2147483647 w 2373"/>
              <a:gd name="T37" fmla="*/ 2147483647 h 538"/>
              <a:gd name="T38" fmla="*/ 2147483647 w 2373"/>
              <a:gd name="T39" fmla="*/ 2147483647 h 538"/>
              <a:gd name="T40" fmla="*/ 2147483647 w 2373"/>
              <a:gd name="T41" fmla="*/ 2147483647 h 538"/>
              <a:gd name="T42" fmla="*/ 2147483647 w 2373"/>
              <a:gd name="T43" fmla="*/ 2147483647 h 538"/>
              <a:gd name="T44" fmla="*/ 2147483647 w 2373"/>
              <a:gd name="T45" fmla="*/ 2147483647 h 538"/>
              <a:gd name="T46" fmla="*/ 2147483647 w 2373"/>
              <a:gd name="T47" fmla="*/ 2147483647 h 538"/>
              <a:gd name="T48" fmla="*/ 2147483647 w 2373"/>
              <a:gd name="T49" fmla="*/ 2147483647 h 538"/>
              <a:gd name="T50" fmla="*/ 2147483647 w 2373"/>
              <a:gd name="T51" fmla="*/ 2147483647 h 538"/>
              <a:gd name="T52" fmla="*/ 2147483647 w 2373"/>
              <a:gd name="T53" fmla="*/ 0 h 538"/>
              <a:gd name="T54" fmla="*/ 2147483647 w 2373"/>
              <a:gd name="T55" fmla="*/ 0 h 538"/>
              <a:gd name="T56" fmla="*/ 2147483647 w 2373"/>
              <a:gd name="T57" fmla="*/ 0 h 538"/>
              <a:gd name="T58" fmla="*/ 2147483647 w 2373"/>
              <a:gd name="T59" fmla="*/ 0 h 538"/>
              <a:gd name="T60" fmla="*/ 2147483647 w 2373"/>
              <a:gd name="T61" fmla="*/ 0 h 538"/>
              <a:gd name="T62" fmla="*/ 2147483647 w 2373"/>
              <a:gd name="T63" fmla="*/ 0 h 538"/>
              <a:gd name="T64" fmla="*/ 2147483647 w 2373"/>
              <a:gd name="T65" fmla="*/ 2147483647 h 538"/>
              <a:gd name="T66" fmla="*/ 2147483647 w 2373"/>
              <a:gd name="T67" fmla="*/ 2147483647 h 538"/>
              <a:gd name="T68" fmla="*/ 2147483647 w 2373"/>
              <a:gd name="T69" fmla="*/ 2147483647 h 538"/>
              <a:gd name="T70" fmla="*/ 2147483647 w 2373"/>
              <a:gd name="T71" fmla="*/ 2147483647 h 538"/>
              <a:gd name="T72" fmla="*/ 2147483647 w 2373"/>
              <a:gd name="T73" fmla="*/ 2147483647 h 538"/>
              <a:gd name="T74" fmla="*/ 2147483647 w 2373"/>
              <a:gd name="T75" fmla="*/ 2147483647 h 538"/>
              <a:gd name="T76" fmla="*/ 2147483647 w 2373"/>
              <a:gd name="T77" fmla="*/ 2147483647 h 538"/>
              <a:gd name="T78" fmla="*/ 2147483647 w 2373"/>
              <a:gd name="T79" fmla="*/ 2147483647 h 538"/>
              <a:gd name="T80" fmla="*/ 2147483647 w 2373"/>
              <a:gd name="T81" fmla="*/ 2147483647 h 538"/>
              <a:gd name="T82" fmla="*/ 2147483647 w 2373"/>
              <a:gd name="T83" fmla="*/ 2147483647 h 538"/>
              <a:gd name="T84" fmla="*/ 2147483647 w 2373"/>
              <a:gd name="T85" fmla="*/ 2147483647 h 538"/>
              <a:gd name="T86" fmla="*/ 2147483647 w 2373"/>
              <a:gd name="T87" fmla="*/ 2147483647 h 538"/>
              <a:gd name="T88" fmla="*/ 2147483647 w 2373"/>
              <a:gd name="T89" fmla="*/ 2147483647 h 538"/>
              <a:gd name="T90" fmla="*/ 2147483647 w 2373"/>
              <a:gd name="T91" fmla="*/ 2147483647 h 538"/>
              <a:gd name="T92" fmla="*/ 2147483647 w 2373"/>
              <a:gd name="T93" fmla="*/ 2147483647 h 538"/>
              <a:gd name="T94" fmla="*/ 2147483647 w 2373"/>
              <a:gd name="T95" fmla="*/ 2147483647 h 538"/>
              <a:gd name="T96" fmla="*/ 2147483647 w 2373"/>
              <a:gd name="T97" fmla="*/ 2147483647 h 538"/>
              <a:gd name="T98" fmla="*/ 2147483647 w 2373"/>
              <a:gd name="T99" fmla="*/ 2147483647 h 538"/>
              <a:gd name="T100" fmla="*/ 2147483647 w 2373"/>
              <a:gd name="T101" fmla="*/ 2147483647 h 538"/>
              <a:gd name="T102" fmla="*/ 2147483647 w 2373"/>
              <a:gd name="T103" fmla="*/ 2147483647 h 538"/>
              <a:gd name="T104" fmla="*/ 2147483647 w 2373"/>
              <a:gd name="T105" fmla="*/ 2147483647 h 538"/>
              <a:gd name="T106" fmla="*/ 2147483647 w 2373"/>
              <a:gd name="T107" fmla="*/ 2147483647 h 538"/>
              <a:gd name="T108" fmla="*/ 2147483647 w 2373"/>
              <a:gd name="T109" fmla="*/ 2147483647 h 538"/>
              <a:gd name="T110" fmla="*/ 0 w 2373"/>
              <a:gd name="T111" fmla="*/ 2147483647 h 538"/>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2373"/>
              <a:gd name="T169" fmla="*/ 0 h 538"/>
              <a:gd name="T170" fmla="*/ 2373 w 2373"/>
              <a:gd name="T171" fmla="*/ 538 h 538"/>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2373" h="538">
                <a:moveTo>
                  <a:pt x="2373" y="420"/>
                </a:moveTo>
                <a:lnTo>
                  <a:pt x="2338" y="414"/>
                </a:lnTo>
                <a:lnTo>
                  <a:pt x="2302" y="408"/>
                </a:lnTo>
                <a:lnTo>
                  <a:pt x="2272" y="402"/>
                </a:lnTo>
                <a:lnTo>
                  <a:pt x="2237" y="396"/>
                </a:lnTo>
                <a:lnTo>
                  <a:pt x="2207" y="390"/>
                </a:lnTo>
                <a:lnTo>
                  <a:pt x="2178" y="384"/>
                </a:lnTo>
                <a:lnTo>
                  <a:pt x="2148" y="372"/>
                </a:lnTo>
                <a:lnTo>
                  <a:pt x="2118" y="366"/>
                </a:lnTo>
                <a:lnTo>
                  <a:pt x="2089" y="360"/>
                </a:lnTo>
                <a:lnTo>
                  <a:pt x="2065" y="355"/>
                </a:lnTo>
                <a:lnTo>
                  <a:pt x="2035" y="349"/>
                </a:lnTo>
                <a:lnTo>
                  <a:pt x="2011" y="343"/>
                </a:lnTo>
                <a:lnTo>
                  <a:pt x="1982" y="337"/>
                </a:lnTo>
                <a:lnTo>
                  <a:pt x="1958" y="325"/>
                </a:lnTo>
                <a:lnTo>
                  <a:pt x="1934" y="319"/>
                </a:lnTo>
                <a:lnTo>
                  <a:pt x="1911" y="313"/>
                </a:lnTo>
                <a:lnTo>
                  <a:pt x="1887" y="307"/>
                </a:lnTo>
                <a:lnTo>
                  <a:pt x="1863" y="301"/>
                </a:lnTo>
                <a:lnTo>
                  <a:pt x="1845" y="295"/>
                </a:lnTo>
                <a:lnTo>
                  <a:pt x="1822" y="290"/>
                </a:lnTo>
                <a:lnTo>
                  <a:pt x="1804" y="278"/>
                </a:lnTo>
                <a:lnTo>
                  <a:pt x="1780" y="272"/>
                </a:lnTo>
                <a:lnTo>
                  <a:pt x="1762" y="266"/>
                </a:lnTo>
                <a:lnTo>
                  <a:pt x="1739" y="260"/>
                </a:lnTo>
                <a:lnTo>
                  <a:pt x="1721" y="254"/>
                </a:lnTo>
                <a:lnTo>
                  <a:pt x="1703" y="248"/>
                </a:lnTo>
                <a:lnTo>
                  <a:pt x="1685" y="242"/>
                </a:lnTo>
                <a:lnTo>
                  <a:pt x="1667" y="236"/>
                </a:lnTo>
                <a:lnTo>
                  <a:pt x="1650" y="230"/>
                </a:lnTo>
                <a:lnTo>
                  <a:pt x="1632" y="224"/>
                </a:lnTo>
                <a:lnTo>
                  <a:pt x="1614" y="219"/>
                </a:lnTo>
                <a:lnTo>
                  <a:pt x="1596" y="213"/>
                </a:lnTo>
                <a:lnTo>
                  <a:pt x="1584" y="207"/>
                </a:lnTo>
                <a:lnTo>
                  <a:pt x="1567" y="201"/>
                </a:lnTo>
                <a:lnTo>
                  <a:pt x="1549" y="195"/>
                </a:lnTo>
                <a:lnTo>
                  <a:pt x="1537" y="189"/>
                </a:lnTo>
                <a:lnTo>
                  <a:pt x="1519" y="183"/>
                </a:lnTo>
                <a:lnTo>
                  <a:pt x="1507" y="177"/>
                </a:lnTo>
                <a:lnTo>
                  <a:pt x="1489" y="171"/>
                </a:lnTo>
                <a:lnTo>
                  <a:pt x="1478" y="165"/>
                </a:lnTo>
                <a:lnTo>
                  <a:pt x="1466" y="165"/>
                </a:lnTo>
                <a:lnTo>
                  <a:pt x="1448" y="159"/>
                </a:lnTo>
                <a:lnTo>
                  <a:pt x="1436" y="154"/>
                </a:lnTo>
                <a:lnTo>
                  <a:pt x="1424" y="148"/>
                </a:lnTo>
                <a:lnTo>
                  <a:pt x="1412" y="142"/>
                </a:lnTo>
                <a:lnTo>
                  <a:pt x="1400" y="142"/>
                </a:lnTo>
                <a:lnTo>
                  <a:pt x="1383" y="136"/>
                </a:lnTo>
                <a:lnTo>
                  <a:pt x="1371" y="130"/>
                </a:lnTo>
                <a:lnTo>
                  <a:pt x="1359" y="124"/>
                </a:lnTo>
                <a:lnTo>
                  <a:pt x="1347" y="124"/>
                </a:lnTo>
                <a:lnTo>
                  <a:pt x="1335" y="118"/>
                </a:lnTo>
                <a:lnTo>
                  <a:pt x="1323" y="112"/>
                </a:lnTo>
                <a:lnTo>
                  <a:pt x="1317" y="106"/>
                </a:lnTo>
                <a:lnTo>
                  <a:pt x="1306" y="106"/>
                </a:lnTo>
                <a:lnTo>
                  <a:pt x="1294" y="100"/>
                </a:lnTo>
                <a:lnTo>
                  <a:pt x="1282" y="100"/>
                </a:lnTo>
                <a:lnTo>
                  <a:pt x="1270" y="94"/>
                </a:lnTo>
                <a:lnTo>
                  <a:pt x="1264" y="88"/>
                </a:lnTo>
                <a:lnTo>
                  <a:pt x="1252" y="88"/>
                </a:lnTo>
                <a:lnTo>
                  <a:pt x="1240" y="83"/>
                </a:lnTo>
                <a:lnTo>
                  <a:pt x="1228" y="83"/>
                </a:lnTo>
                <a:lnTo>
                  <a:pt x="1222" y="77"/>
                </a:lnTo>
                <a:lnTo>
                  <a:pt x="1211" y="71"/>
                </a:lnTo>
                <a:lnTo>
                  <a:pt x="1205" y="71"/>
                </a:lnTo>
                <a:lnTo>
                  <a:pt x="1193" y="65"/>
                </a:lnTo>
                <a:lnTo>
                  <a:pt x="1187" y="65"/>
                </a:lnTo>
                <a:lnTo>
                  <a:pt x="1175" y="59"/>
                </a:lnTo>
                <a:lnTo>
                  <a:pt x="1163" y="59"/>
                </a:lnTo>
                <a:lnTo>
                  <a:pt x="1157" y="59"/>
                </a:lnTo>
                <a:lnTo>
                  <a:pt x="1151" y="53"/>
                </a:lnTo>
                <a:lnTo>
                  <a:pt x="1139" y="53"/>
                </a:lnTo>
                <a:lnTo>
                  <a:pt x="1133" y="47"/>
                </a:lnTo>
                <a:lnTo>
                  <a:pt x="1122" y="47"/>
                </a:lnTo>
                <a:lnTo>
                  <a:pt x="1116" y="41"/>
                </a:lnTo>
                <a:lnTo>
                  <a:pt x="1110" y="41"/>
                </a:lnTo>
                <a:lnTo>
                  <a:pt x="1098" y="41"/>
                </a:lnTo>
                <a:lnTo>
                  <a:pt x="1092" y="35"/>
                </a:lnTo>
                <a:lnTo>
                  <a:pt x="1086" y="35"/>
                </a:lnTo>
                <a:lnTo>
                  <a:pt x="1074" y="35"/>
                </a:lnTo>
                <a:lnTo>
                  <a:pt x="1068" y="29"/>
                </a:lnTo>
                <a:lnTo>
                  <a:pt x="1062" y="29"/>
                </a:lnTo>
                <a:lnTo>
                  <a:pt x="1056" y="29"/>
                </a:lnTo>
                <a:lnTo>
                  <a:pt x="1045" y="29"/>
                </a:lnTo>
                <a:lnTo>
                  <a:pt x="1039" y="23"/>
                </a:lnTo>
                <a:lnTo>
                  <a:pt x="1033" y="23"/>
                </a:lnTo>
                <a:lnTo>
                  <a:pt x="1027" y="23"/>
                </a:lnTo>
                <a:lnTo>
                  <a:pt x="1021" y="18"/>
                </a:lnTo>
                <a:lnTo>
                  <a:pt x="1015" y="18"/>
                </a:lnTo>
                <a:lnTo>
                  <a:pt x="1009" y="18"/>
                </a:lnTo>
                <a:lnTo>
                  <a:pt x="997" y="18"/>
                </a:lnTo>
                <a:lnTo>
                  <a:pt x="991" y="18"/>
                </a:lnTo>
                <a:lnTo>
                  <a:pt x="985" y="12"/>
                </a:lnTo>
                <a:lnTo>
                  <a:pt x="979" y="12"/>
                </a:lnTo>
                <a:lnTo>
                  <a:pt x="973" y="12"/>
                </a:lnTo>
                <a:lnTo>
                  <a:pt x="967" y="12"/>
                </a:lnTo>
                <a:lnTo>
                  <a:pt x="961" y="12"/>
                </a:lnTo>
                <a:lnTo>
                  <a:pt x="956" y="12"/>
                </a:lnTo>
                <a:lnTo>
                  <a:pt x="950" y="6"/>
                </a:lnTo>
                <a:lnTo>
                  <a:pt x="944" y="6"/>
                </a:lnTo>
                <a:lnTo>
                  <a:pt x="938" y="6"/>
                </a:lnTo>
                <a:lnTo>
                  <a:pt x="932" y="6"/>
                </a:lnTo>
                <a:lnTo>
                  <a:pt x="926" y="6"/>
                </a:lnTo>
                <a:lnTo>
                  <a:pt x="920" y="6"/>
                </a:lnTo>
                <a:lnTo>
                  <a:pt x="914" y="6"/>
                </a:lnTo>
                <a:lnTo>
                  <a:pt x="908" y="6"/>
                </a:lnTo>
                <a:lnTo>
                  <a:pt x="902" y="0"/>
                </a:lnTo>
                <a:lnTo>
                  <a:pt x="896" y="0"/>
                </a:lnTo>
                <a:lnTo>
                  <a:pt x="890" y="0"/>
                </a:lnTo>
                <a:lnTo>
                  <a:pt x="884" y="0"/>
                </a:lnTo>
                <a:lnTo>
                  <a:pt x="878" y="0"/>
                </a:lnTo>
                <a:lnTo>
                  <a:pt x="872" y="0"/>
                </a:lnTo>
                <a:lnTo>
                  <a:pt x="867" y="0"/>
                </a:lnTo>
                <a:lnTo>
                  <a:pt x="861" y="0"/>
                </a:lnTo>
                <a:lnTo>
                  <a:pt x="855" y="0"/>
                </a:lnTo>
                <a:lnTo>
                  <a:pt x="849" y="0"/>
                </a:lnTo>
                <a:lnTo>
                  <a:pt x="843" y="0"/>
                </a:lnTo>
                <a:lnTo>
                  <a:pt x="837" y="0"/>
                </a:lnTo>
                <a:lnTo>
                  <a:pt x="831" y="0"/>
                </a:lnTo>
                <a:lnTo>
                  <a:pt x="825" y="0"/>
                </a:lnTo>
                <a:lnTo>
                  <a:pt x="819" y="0"/>
                </a:lnTo>
                <a:lnTo>
                  <a:pt x="813" y="0"/>
                </a:lnTo>
                <a:lnTo>
                  <a:pt x="807" y="0"/>
                </a:lnTo>
                <a:lnTo>
                  <a:pt x="801" y="0"/>
                </a:lnTo>
                <a:lnTo>
                  <a:pt x="795" y="0"/>
                </a:lnTo>
                <a:lnTo>
                  <a:pt x="789" y="0"/>
                </a:lnTo>
                <a:lnTo>
                  <a:pt x="783" y="0"/>
                </a:lnTo>
                <a:lnTo>
                  <a:pt x="778" y="0"/>
                </a:lnTo>
                <a:lnTo>
                  <a:pt x="772" y="0"/>
                </a:lnTo>
                <a:lnTo>
                  <a:pt x="766" y="6"/>
                </a:lnTo>
                <a:lnTo>
                  <a:pt x="760" y="6"/>
                </a:lnTo>
                <a:lnTo>
                  <a:pt x="754" y="6"/>
                </a:lnTo>
                <a:lnTo>
                  <a:pt x="748" y="6"/>
                </a:lnTo>
                <a:lnTo>
                  <a:pt x="742" y="6"/>
                </a:lnTo>
                <a:lnTo>
                  <a:pt x="736" y="6"/>
                </a:lnTo>
                <a:lnTo>
                  <a:pt x="730" y="6"/>
                </a:lnTo>
                <a:lnTo>
                  <a:pt x="724" y="12"/>
                </a:lnTo>
                <a:lnTo>
                  <a:pt x="718" y="12"/>
                </a:lnTo>
                <a:lnTo>
                  <a:pt x="712" y="12"/>
                </a:lnTo>
                <a:lnTo>
                  <a:pt x="706" y="12"/>
                </a:lnTo>
                <a:lnTo>
                  <a:pt x="700" y="12"/>
                </a:lnTo>
                <a:lnTo>
                  <a:pt x="694" y="18"/>
                </a:lnTo>
                <a:lnTo>
                  <a:pt x="689" y="18"/>
                </a:lnTo>
                <a:lnTo>
                  <a:pt x="683" y="18"/>
                </a:lnTo>
                <a:lnTo>
                  <a:pt x="677" y="18"/>
                </a:lnTo>
                <a:lnTo>
                  <a:pt x="677" y="23"/>
                </a:lnTo>
                <a:lnTo>
                  <a:pt x="671" y="23"/>
                </a:lnTo>
                <a:lnTo>
                  <a:pt x="665" y="23"/>
                </a:lnTo>
                <a:lnTo>
                  <a:pt x="659" y="23"/>
                </a:lnTo>
                <a:lnTo>
                  <a:pt x="653" y="29"/>
                </a:lnTo>
                <a:lnTo>
                  <a:pt x="647" y="29"/>
                </a:lnTo>
                <a:lnTo>
                  <a:pt x="641" y="29"/>
                </a:lnTo>
                <a:lnTo>
                  <a:pt x="635" y="35"/>
                </a:lnTo>
                <a:lnTo>
                  <a:pt x="629" y="35"/>
                </a:lnTo>
                <a:lnTo>
                  <a:pt x="623" y="35"/>
                </a:lnTo>
                <a:lnTo>
                  <a:pt x="623" y="41"/>
                </a:lnTo>
                <a:lnTo>
                  <a:pt x="617" y="41"/>
                </a:lnTo>
                <a:lnTo>
                  <a:pt x="611" y="41"/>
                </a:lnTo>
                <a:lnTo>
                  <a:pt x="606" y="47"/>
                </a:lnTo>
                <a:lnTo>
                  <a:pt x="600" y="47"/>
                </a:lnTo>
                <a:lnTo>
                  <a:pt x="594" y="47"/>
                </a:lnTo>
                <a:lnTo>
                  <a:pt x="594" y="53"/>
                </a:lnTo>
                <a:lnTo>
                  <a:pt x="588" y="53"/>
                </a:lnTo>
                <a:lnTo>
                  <a:pt x="582" y="53"/>
                </a:lnTo>
                <a:lnTo>
                  <a:pt x="582" y="59"/>
                </a:lnTo>
                <a:lnTo>
                  <a:pt x="576" y="59"/>
                </a:lnTo>
                <a:lnTo>
                  <a:pt x="570" y="59"/>
                </a:lnTo>
                <a:lnTo>
                  <a:pt x="570" y="65"/>
                </a:lnTo>
                <a:lnTo>
                  <a:pt x="564" y="65"/>
                </a:lnTo>
                <a:lnTo>
                  <a:pt x="558" y="65"/>
                </a:lnTo>
                <a:lnTo>
                  <a:pt x="558" y="71"/>
                </a:lnTo>
                <a:lnTo>
                  <a:pt x="552" y="71"/>
                </a:lnTo>
                <a:lnTo>
                  <a:pt x="546" y="71"/>
                </a:lnTo>
                <a:lnTo>
                  <a:pt x="546" y="77"/>
                </a:lnTo>
                <a:lnTo>
                  <a:pt x="540" y="77"/>
                </a:lnTo>
                <a:lnTo>
                  <a:pt x="534" y="77"/>
                </a:lnTo>
                <a:lnTo>
                  <a:pt x="534" y="83"/>
                </a:lnTo>
                <a:lnTo>
                  <a:pt x="528" y="83"/>
                </a:lnTo>
                <a:lnTo>
                  <a:pt x="522" y="88"/>
                </a:lnTo>
                <a:lnTo>
                  <a:pt x="517" y="88"/>
                </a:lnTo>
                <a:lnTo>
                  <a:pt x="517" y="94"/>
                </a:lnTo>
                <a:lnTo>
                  <a:pt x="511" y="94"/>
                </a:lnTo>
                <a:lnTo>
                  <a:pt x="505" y="100"/>
                </a:lnTo>
                <a:lnTo>
                  <a:pt x="499" y="100"/>
                </a:lnTo>
                <a:lnTo>
                  <a:pt x="499" y="106"/>
                </a:lnTo>
                <a:lnTo>
                  <a:pt x="493" y="106"/>
                </a:lnTo>
                <a:lnTo>
                  <a:pt x="487" y="106"/>
                </a:lnTo>
                <a:lnTo>
                  <a:pt x="487" y="112"/>
                </a:lnTo>
                <a:lnTo>
                  <a:pt x="481" y="112"/>
                </a:lnTo>
                <a:lnTo>
                  <a:pt x="481" y="118"/>
                </a:lnTo>
                <a:lnTo>
                  <a:pt x="475" y="118"/>
                </a:lnTo>
                <a:lnTo>
                  <a:pt x="469" y="124"/>
                </a:lnTo>
                <a:lnTo>
                  <a:pt x="463" y="124"/>
                </a:lnTo>
                <a:lnTo>
                  <a:pt x="463" y="130"/>
                </a:lnTo>
                <a:lnTo>
                  <a:pt x="457" y="130"/>
                </a:lnTo>
                <a:lnTo>
                  <a:pt x="457" y="136"/>
                </a:lnTo>
                <a:lnTo>
                  <a:pt x="451" y="136"/>
                </a:lnTo>
                <a:lnTo>
                  <a:pt x="445" y="142"/>
                </a:lnTo>
                <a:lnTo>
                  <a:pt x="439" y="142"/>
                </a:lnTo>
                <a:lnTo>
                  <a:pt x="439" y="148"/>
                </a:lnTo>
                <a:lnTo>
                  <a:pt x="433" y="148"/>
                </a:lnTo>
                <a:lnTo>
                  <a:pt x="433" y="154"/>
                </a:lnTo>
                <a:lnTo>
                  <a:pt x="428" y="154"/>
                </a:lnTo>
                <a:lnTo>
                  <a:pt x="428" y="159"/>
                </a:lnTo>
                <a:lnTo>
                  <a:pt x="422" y="159"/>
                </a:lnTo>
                <a:lnTo>
                  <a:pt x="416" y="165"/>
                </a:lnTo>
                <a:lnTo>
                  <a:pt x="410" y="165"/>
                </a:lnTo>
                <a:lnTo>
                  <a:pt x="410" y="171"/>
                </a:lnTo>
                <a:lnTo>
                  <a:pt x="404" y="171"/>
                </a:lnTo>
                <a:lnTo>
                  <a:pt x="404" y="177"/>
                </a:lnTo>
                <a:lnTo>
                  <a:pt x="398" y="177"/>
                </a:lnTo>
                <a:lnTo>
                  <a:pt x="398" y="183"/>
                </a:lnTo>
                <a:lnTo>
                  <a:pt x="392" y="183"/>
                </a:lnTo>
                <a:lnTo>
                  <a:pt x="392" y="189"/>
                </a:lnTo>
                <a:lnTo>
                  <a:pt x="386" y="189"/>
                </a:lnTo>
                <a:lnTo>
                  <a:pt x="380" y="195"/>
                </a:lnTo>
                <a:lnTo>
                  <a:pt x="279" y="295"/>
                </a:lnTo>
                <a:lnTo>
                  <a:pt x="220" y="360"/>
                </a:lnTo>
                <a:lnTo>
                  <a:pt x="178" y="402"/>
                </a:lnTo>
                <a:lnTo>
                  <a:pt x="161" y="420"/>
                </a:lnTo>
                <a:lnTo>
                  <a:pt x="137" y="443"/>
                </a:lnTo>
                <a:lnTo>
                  <a:pt x="95" y="479"/>
                </a:lnTo>
                <a:lnTo>
                  <a:pt x="24" y="526"/>
                </a:lnTo>
                <a:lnTo>
                  <a:pt x="0" y="538"/>
                </a:lnTo>
              </a:path>
            </a:pathLst>
          </a:custGeom>
          <a:noFill/>
          <a:ln w="7938"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558" name="Freeform 126"/>
          <p:cNvSpPr>
            <a:spLocks/>
          </p:cNvSpPr>
          <p:nvPr/>
        </p:nvSpPr>
        <p:spPr bwMode="auto">
          <a:xfrm>
            <a:off x="3454400" y="5341938"/>
            <a:ext cx="3767138" cy="798512"/>
          </a:xfrm>
          <a:custGeom>
            <a:avLst/>
            <a:gdLst>
              <a:gd name="T0" fmla="*/ 2147483647 w 2373"/>
              <a:gd name="T1" fmla="*/ 2147483647 h 503"/>
              <a:gd name="T2" fmla="*/ 2147483647 w 2373"/>
              <a:gd name="T3" fmla="*/ 2147483647 h 503"/>
              <a:gd name="T4" fmla="*/ 2147483647 w 2373"/>
              <a:gd name="T5" fmla="*/ 2147483647 h 503"/>
              <a:gd name="T6" fmla="*/ 2147483647 w 2373"/>
              <a:gd name="T7" fmla="*/ 2147483647 h 503"/>
              <a:gd name="T8" fmla="*/ 2147483647 w 2373"/>
              <a:gd name="T9" fmla="*/ 2147483647 h 503"/>
              <a:gd name="T10" fmla="*/ 2147483647 w 2373"/>
              <a:gd name="T11" fmla="*/ 2147483647 h 503"/>
              <a:gd name="T12" fmla="*/ 2147483647 w 2373"/>
              <a:gd name="T13" fmla="*/ 2147483647 h 503"/>
              <a:gd name="T14" fmla="*/ 2147483647 w 2373"/>
              <a:gd name="T15" fmla="*/ 2147483647 h 503"/>
              <a:gd name="T16" fmla="*/ 2147483647 w 2373"/>
              <a:gd name="T17" fmla="*/ 2147483647 h 503"/>
              <a:gd name="T18" fmla="*/ 2147483647 w 2373"/>
              <a:gd name="T19" fmla="*/ 2147483647 h 503"/>
              <a:gd name="T20" fmla="*/ 2147483647 w 2373"/>
              <a:gd name="T21" fmla="*/ 2147483647 h 503"/>
              <a:gd name="T22" fmla="*/ 2147483647 w 2373"/>
              <a:gd name="T23" fmla="*/ 2147483647 h 503"/>
              <a:gd name="T24" fmla="*/ 2147483647 w 2373"/>
              <a:gd name="T25" fmla="*/ 2147483647 h 503"/>
              <a:gd name="T26" fmla="*/ 2147483647 w 2373"/>
              <a:gd name="T27" fmla="*/ 2147483647 h 503"/>
              <a:gd name="T28" fmla="*/ 2147483647 w 2373"/>
              <a:gd name="T29" fmla="*/ 2147483647 h 503"/>
              <a:gd name="T30" fmla="*/ 2147483647 w 2373"/>
              <a:gd name="T31" fmla="*/ 2147483647 h 503"/>
              <a:gd name="T32" fmla="*/ 2147483647 w 2373"/>
              <a:gd name="T33" fmla="*/ 2147483647 h 503"/>
              <a:gd name="T34" fmla="*/ 2147483647 w 2373"/>
              <a:gd name="T35" fmla="*/ 2147483647 h 503"/>
              <a:gd name="T36" fmla="*/ 2147483647 w 2373"/>
              <a:gd name="T37" fmla="*/ 2147483647 h 503"/>
              <a:gd name="T38" fmla="*/ 2147483647 w 2373"/>
              <a:gd name="T39" fmla="*/ 2147483647 h 503"/>
              <a:gd name="T40" fmla="*/ 2147483647 w 2373"/>
              <a:gd name="T41" fmla="*/ 2147483647 h 503"/>
              <a:gd name="T42" fmla="*/ 2147483647 w 2373"/>
              <a:gd name="T43" fmla="*/ 2147483647 h 503"/>
              <a:gd name="T44" fmla="*/ 2147483647 w 2373"/>
              <a:gd name="T45" fmla="*/ 2147483647 h 503"/>
              <a:gd name="T46" fmla="*/ 2147483647 w 2373"/>
              <a:gd name="T47" fmla="*/ 2147483647 h 503"/>
              <a:gd name="T48" fmla="*/ 2147483647 w 2373"/>
              <a:gd name="T49" fmla="*/ 2147483647 h 503"/>
              <a:gd name="T50" fmla="*/ 2147483647 w 2373"/>
              <a:gd name="T51" fmla="*/ 2147483647 h 503"/>
              <a:gd name="T52" fmla="*/ 2147483647 w 2373"/>
              <a:gd name="T53" fmla="*/ 2147483647 h 503"/>
              <a:gd name="T54" fmla="*/ 2147483647 w 2373"/>
              <a:gd name="T55" fmla="*/ 2147483647 h 503"/>
              <a:gd name="T56" fmla="*/ 2147483647 w 2373"/>
              <a:gd name="T57" fmla="*/ 0 h 503"/>
              <a:gd name="T58" fmla="*/ 2147483647 w 2373"/>
              <a:gd name="T59" fmla="*/ 0 h 503"/>
              <a:gd name="T60" fmla="*/ 2147483647 w 2373"/>
              <a:gd name="T61" fmla="*/ 0 h 503"/>
              <a:gd name="T62" fmla="*/ 2147483647 w 2373"/>
              <a:gd name="T63" fmla="*/ 0 h 503"/>
              <a:gd name="T64" fmla="*/ 2147483647 w 2373"/>
              <a:gd name="T65" fmla="*/ 0 h 503"/>
              <a:gd name="T66" fmla="*/ 2147483647 w 2373"/>
              <a:gd name="T67" fmla="*/ 2147483647 h 503"/>
              <a:gd name="T68" fmla="*/ 2147483647 w 2373"/>
              <a:gd name="T69" fmla="*/ 2147483647 h 503"/>
              <a:gd name="T70" fmla="*/ 2147483647 w 2373"/>
              <a:gd name="T71" fmla="*/ 2147483647 h 503"/>
              <a:gd name="T72" fmla="*/ 2147483647 w 2373"/>
              <a:gd name="T73" fmla="*/ 2147483647 h 503"/>
              <a:gd name="T74" fmla="*/ 2147483647 w 2373"/>
              <a:gd name="T75" fmla="*/ 2147483647 h 503"/>
              <a:gd name="T76" fmla="*/ 2147483647 w 2373"/>
              <a:gd name="T77" fmla="*/ 2147483647 h 503"/>
              <a:gd name="T78" fmla="*/ 2147483647 w 2373"/>
              <a:gd name="T79" fmla="*/ 2147483647 h 503"/>
              <a:gd name="T80" fmla="*/ 2147483647 w 2373"/>
              <a:gd name="T81" fmla="*/ 2147483647 h 503"/>
              <a:gd name="T82" fmla="*/ 2147483647 w 2373"/>
              <a:gd name="T83" fmla="*/ 2147483647 h 503"/>
              <a:gd name="T84" fmla="*/ 2147483647 w 2373"/>
              <a:gd name="T85" fmla="*/ 2147483647 h 503"/>
              <a:gd name="T86" fmla="*/ 2147483647 w 2373"/>
              <a:gd name="T87" fmla="*/ 2147483647 h 503"/>
              <a:gd name="T88" fmla="*/ 2147483647 w 2373"/>
              <a:gd name="T89" fmla="*/ 2147483647 h 503"/>
              <a:gd name="T90" fmla="*/ 2147483647 w 2373"/>
              <a:gd name="T91" fmla="*/ 2147483647 h 503"/>
              <a:gd name="T92" fmla="*/ 2147483647 w 2373"/>
              <a:gd name="T93" fmla="*/ 2147483647 h 503"/>
              <a:gd name="T94" fmla="*/ 2147483647 w 2373"/>
              <a:gd name="T95" fmla="*/ 2147483647 h 503"/>
              <a:gd name="T96" fmla="*/ 2147483647 w 2373"/>
              <a:gd name="T97" fmla="*/ 2147483647 h 503"/>
              <a:gd name="T98" fmla="*/ 2147483647 w 2373"/>
              <a:gd name="T99" fmla="*/ 2147483647 h 503"/>
              <a:gd name="T100" fmla="*/ 2147483647 w 2373"/>
              <a:gd name="T101" fmla="*/ 2147483647 h 503"/>
              <a:gd name="T102" fmla="*/ 2147483647 w 2373"/>
              <a:gd name="T103" fmla="*/ 2147483647 h 503"/>
              <a:gd name="T104" fmla="*/ 2147483647 w 2373"/>
              <a:gd name="T105" fmla="*/ 2147483647 h 503"/>
              <a:gd name="T106" fmla="*/ 2147483647 w 2373"/>
              <a:gd name="T107" fmla="*/ 2147483647 h 503"/>
              <a:gd name="T108" fmla="*/ 2147483647 w 2373"/>
              <a:gd name="T109" fmla="*/ 2147483647 h 50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373"/>
              <a:gd name="T166" fmla="*/ 0 h 503"/>
              <a:gd name="T167" fmla="*/ 2373 w 2373"/>
              <a:gd name="T168" fmla="*/ 503 h 50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373" h="503">
                <a:moveTo>
                  <a:pt x="2373" y="408"/>
                </a:moveTo>
                <a:lnTo>
                  <a:pt x="2338" y="402"/>
                </a:lnTo>
                <a:lnTo>
                  <a:pt x="2302" y="396"/>
                </a:lnTo>
                <a:lnTo>
                  <a:pt x="2272" y="391"/>
                </a:lnTo>
                <a:lnTo>
                  <a:pt x="2237" y="385"/>
                </a:lnTo>
                <a:lnTo>
                  <a:pt x="2207" y="379"/>
                </a:lnTo>
                <a:lnTo>
                  <a:pt x="2178" y="373"/>
                </a:lnTo>
                <a:lnTo>
                  <a:pt x="2148" y="367"/>
                </a:lnTo>
                <a:lnTo>
                  <a:pt x="2118" y="361"/>
                </a:lnTo>
                <a:lnTo>
                  <a:pt x="2089" y="355"/>
                </a:lnTo>
                <a:lnTo>
                  <a:pt x="2065" y="349"/>
                </a:lnTo>
                <a:lnTo>
                  <a:pt x="2035" y="343"/>
                </a:lnTo>
                <a:lnTo>
                  <a:pt x="2011" y="337"/>
                </a:lnTo>
                <a:lnTo>
                  <a:pt x="1982" y="331"/>
                </a:lnTo>
                <a:lnTo>
                  <a:pt x="1958" y="325"/>
                </a:lnTo>
                <a:lnTo>
                  <a:pt x="1934" y="320"/>
                </a:lnTo>
                <a:lnTo>
                  <a:pt x="1911" y="314"/>
                </a:lnTo>
                <a:lnTo>
                  <a:pt x="1887" y="308"/>
                </a:lnTo>
                <a:lnTo>
                  <a:pt x="1863" y="302"/>
                </a:lnTo>
                <a:lnTo>
                  <a:pt x="1845" y="296"/>
                </a:lnTo>
                <a:lnTo>
                  <a:pt x="1822" y="290"/>
                </a:lnTo>
                <a:lnTo>
                  <a:pt x="1804" y="284"/>
                </a:lnTo>
                <a:lnTo>
                  <a:pt x="1780" y="278"/>
                </a:lnTo>
                <a:lnTo>
                  <a:pt x="1762" y="272"/>
                </a:lnTo>
                <a:lnTo>
                  <a:pt x="1739" y="266"/>
                </a:lnTo>
                <a:lnTo>
                  <a:pt x="1721" y="260"/>
                </a:lnTo>
                <a:lnTo>
                  <a:pt x="1703" y="255"/>
                </a:lnTo>
                <a:lnTo>
                  <a:pt x="1685" y="249"/>
                </a:lnTo>
                <a:lnTo>
                  <a:pt x="1667" y="243"/>
                </a:lnTo>
                <a:lnTo>
                  <a:pt x="1650" y="237"/>
                </a:lnTo>
                <a:lnTo>
                  <a:pt x="1632" y="231"/>
                </a:lnTo>
                <a:lnTo>
                  <a:pt x="1614" y="225"/>
                </a:lnTo>
                <a:lnTo>
                  <a:pt x="1596" y="219"/>
                </a:lnTo>
                <a:lnTo>
                  <a:pt x="1584" y="213"/>
                </a:lnTo>
                <a:lnTo>
                  <a:pt x="1567" y="207"/>
                </a:lnTo>
                <a:lnTo>
                  <a:pt x="1549" y="201"/>
                </a:lnTo>
                <a:lnTo>
                  <a:pt x="1537" y="195"/>
                </a:lnTo>
                <a:lnTo>
                  <a:pt x="1519" y="189"/>
                </a:lnTo>
                <a:lnTo>
                  <a:pt x="1507" y="184"/>
                </a:lnTo>
                <a:lnTo>
                  <a:pt x="1489" y="184"/>
                </a:lnTo>
                <a:lnTo>
                  <a:pt x="1478" y="178"/>
                </a:lnTo>
                <a:lnTo>
                  <a:pt x="1466" y="172"/>
                </a:lnTo>
                <a:lnTo>
                  <a:pt x="1448" y="166"/>
                </a:lnTo>
                <a:lnTo>
                  <a:pt x="1436" y="160"/>
                </a:lnTo>
                <a:lnTo>
                  <a:pt x="1424" y="160"/>
                </a:lnTo>
                <a:lnTo>
                  <a:pt x="1412" y="154"/>
                </a:lnTo>
                <a:lnTo>
                  <a:pt x="1400" y="148"/>
                </a:lnTo>
                <a:lnTo>
                  <a:pt x="1383" y="142"/>
                </a:lnTo>
                <a:lnTo>
                  <a:pt x="1371" y="142"/>
                </a:lnTo>
                <a:lnTo>
                  <a:pt x="1359" y="136"/>
                </a:lnTo>
                <a:lnTo>
                  <a:pt x="1347" y="130"/>
                </a:lnTo>
                <a:lnTo>
                  <a:pt x="1335" y="124"/>
                </a:lnTo>
                <a:lnTo>
                  <a:pt x="1323" y="124"/>
                </a:lnTo>
                <a:lnTo>
                  <a:pt x="1317" y="119"/>
                </a:lnTo>
                <a:lnTo>
                  <a:pt x="1306" y="113"/>
                </a:lnTo>
                <a:lnTo>
                  <a:pt x="1294" y="113"/>
                </a:lnTo>
                <a:lnTo>
                  <a:pt x="1282" y="107"/>
                </a:lnTo>
                <a:lnTo>
                  <a:pt x="1270" y="107"/>
                </a:lnTo>
                <a:lnTo>
                  <a:pt x="1264" y="101"/>
                </a:lnTo>
                <a:lnTo>
                  <a:pt x="1252" y="95"/>
                </a:lnTo>
                <a:lnTo>
                  <a:pt x="1240" y="95"/>
                </a:lnTo>
                <a:lnTo>
                  <a:pt x="1228" y="89"/>
                </a:lnTo>
                <a:lnTo>
                  <a:pt x="1222" y="89"/>
                </a:lnTo>
                <a:lnTo>
                  <a:pt x="1211" y="83"/>
                </a:lnTo>
                <a:lnTo>
                  <a:pt x="1205" y="83"/>
                </a:lnTo>
                <a:lnTo>
                  <a:pt x="1193" y="77"/>
                </a:lnTo>
                <a:lnTo>
                  <a:pt x="1187" y="77"/>
                </a:lnTo>
                <a:lnTo>
                  <a:pt x="1175" y="71"/>
                </a:lnTo>
                <a:lnTo>
                  <a:pt x="1163" y="71"/>
                </a:lnTo>
                <a:lnTo>
                  <a:pt x="1157" y="65"/>
                </a:lnTo>
                <a:lnTo>
                  <a:pt x="1151" y="65"/>
                </a:lnTo>
                <a:lnTo>
                  <a:pt x="1139" y="59"/>
                </a:lnTo>
                <a:lnTo>
                  <a:pt x="1133" y="59"/>
                </a:lnTo>
                <a:lnTo>
                  <a:pt x="1122" y="53"/>
                </a:lnTo>
                <a:lnTo>
                  <a:pt x="1116" y="53"/>
                </a:lnTo>
                <a:lnTo>
                  <a:pt x="1110" y="53"/>
                </a:lnTo>
                <a:lnTo>
                  <a:pt x="1098" y="48"/>
                </a:lnTo>
                <a:lnTo>
                  <a:pt x="1092" y="48"/>
                </a:lnTo>
                <a:lnTo>
                  <a:pt x="1086" y="48"/>
                </a:lnTo>
                <a:lnTo>
                  <a:pt x="1074" y="42"/>
                </a:lnTo>
                <a:lnTo>
                  <a:pt x="1068" y="42"/>
                </a:lnTo>
                <a:lnTo>
                  <a:pt x="1062" y="36"/>
                </a:lnTo>
                <a:lnTo>
                  <a:pt x="1056" y="36"/>
                </a:lnTo>
                <a:lnTo>
                  <a:pt x="1045" y="36"/>
                </a:lnTo>
                <a:lnTo>
                  <a:pt x="1039" y="36"/>
                </a:lnTo>
                <a:lnTo>
                  <a:pt x="1033" y="30"/>
                </a:lnTo>
                <a:lnTo>
                  <a:pt x="1027" y="30"/>
                </a:lnTo>
                <a:lnTo>
                  <a:pt x="1021" y="30"/>
                </a:lnTo>
                <a:lnTo>
                  <a:pt x="1015" y="24"/>
                </a:lnTo>
                <a:lnTo>
                  <a:pt x="1009" y="24"/>
                </a:lnTo>
                <a:lnTo>
                  <a:pt x="997" y="24"/>
                </a:lnTo>
                <a:lnTo>
                  <a:pt x="991" y="24"/>
                </a:lnTo>
                <a:lnTo>
                  <a:pt x="985" y="24"/>
                </a:lnTo>
                <a:lnTo>
                  <a:pt x="979" y="18"/>
                </a:lnTo>
                <a:lnTo>
                  <a:pt x="973" y="18"/>
                </a:lnTo>
                <a:lnTo>
                  <a:pt x="967" y="18"/>
                </a:lnTo>
                <a:lnTo>
                  <a:pt x="961" y="18"/>
                </a:lnTo>
                <a:lnTo>
                  <a:pt x="956" y="18"/>
                </a:lnTo>
                <a:lnTo>
                  <a:pt x="950" y="12"/>
                </a:lnTo>
                <a:lnTo>
                  <a:pt x="944" y="12"/>
                </a:lnTo>
                <a:lnTo>
                  <a:pt x="938" y="12"/>
                </a:lnTo>
                <a:lnTo>
                  <a:pt x="932" y="12"/>
                </a:lnTo>
                <a:lnTo>
                  <a:pt x="926" y="12"/>
                </a:lnTo>
                <a:lnTo>
                  <a:pt x="920" y="12"/>
                </a:lnTo>
                <a:lnTo>
                  <a:pt x="914" y="6"/>
                </a:lnTo>
                <a:lnTo>
                  <a:pt x="908" y="6"/>
                </a:lnTo>
                <a:lnTo>
                  <a:pt x="902" y="6"/>
                </a:lnTo>
                <a:lnTo>
                  <a:pt x="896" y="6"/>
                </a:lnTo>
                <a:lnTo>
                  <a:pt x="890" y="6"/>
                </a:lnTo>
                <a:lnTo>
                  <a:pt x="884" y="6"/>
                </a:lnTo>
                <a:lnTo>
                  <a:pt x="878" y="6"/>
                </a:lnTo>
                <a:lnTo>
                  <a:pt x="872" y="6"/>
                </a:lnTo>
                <a:lnTo>
                  <a:pt x="867" y="6"/>
                </a:lnTo>
                <a:lnTo>
                  <a:pt x="867" y="0"/>
                </a:lnTo>
                <a:lnTo>
                  <a:pt x="861" y="0"/>
                </a:lnTo>
                <a:lnTo>
                  <a:pt x="855" y="0"/>
                </a:lnTo>
                <a:lnTo>
                  <a:pt x="849" y="0"/>
                </a:lnTo>
                <a:lnTo>
                  <a:pt x="843" y="0"/>
                </a:lnTo>
                <a:lnTo>
                  <a:pt x="837" y="0"/>
                </a:lnTo>
                <a:lnTo>
                  <a:pt x="831" y="0"/>
                </a:lnTo>
                <a:lnTo>
                  <a:pt x="825" y="0"/>
                </a:lnTo>
                <a:lnTo>
                  <a:pt x="819" y="0"/>
                </a:lnTo>
                <a:lnTo>
                  <a:pt x="813" y="0"/>
                </a:lnTo>
                <a:lnTo>
                  <a:pt x="807" y="0"/>
                </a:lnTo>
                <a:lnTo>
                  <a:pt x="801" y="0"/>
                </a:lnTo>
                <a:lnTo>
                  <a:pt x="795" y="0"/>
                </a:lnTo>
                <a:lnTo>
                  <a:pt x="789" y="0"/>
                </a:lnTo>
                <a:lnTo>
                  <a:pt x="783" y="0"/>
                </a:lnTo>
                <a:lnTo>
                  <a:pt x="778" y="0"/>
                </a:lnTo>
                <a:lnTo>
                  <a:pt x="772" y="0"/>
                </a:lnTo>
                <a:lnTo>
                  <a:pt x="766" y="0"/>
                </a:lnTo>
                <a:lnTo>
                  <a:pt x="760" y="0"/>
                </a:lnTo>
                <a:lnTo>
                  <a:pt x="754" y="0"/>
                </a:lnTo>
                <a:lnTo>
                  <a:pt x="748" y="6"/>
                </a:lnTo>
                <a:lnTo>
                  <a:pt x="742" y="6"/>
                </a:lnTo>
                <a:lnTo>
                  <a:pt x="736" y="6"/>
                </a:lnTo>
                <a:lnTo>
                  <a:pt x="730" y="6"/>
                </a:lnTo>
                <a:lnTo>
                  <a:pt x="724" y="6"/>
                </a:lnTo>
                <a:lnTo>
                  <a:pt x="718" y="6"/>
                </a:lnTo>
                <a:lnTo>
                  <a:pt x="712" y="6"/>
                </a:lnTo>
                <a:lnTo>
                  <a:pt x="706" y="6"/>
                </a:lnTo>
                <a:lnTo>
                  <a:pt x="700" y="12"/>
                </a:lnTo>
                <a:lnTo>
                  <a:pt x="694" y="12"/>
                </a:lnTo>
                <a:lnTo>
                  <a:pt x="689" y="12"/>
                </a:lnTo>
                <a:lnTo>
                  <a:pt x="683" y="12"/>
                </a:lnTo>
                <a:lnTo>
                  <a:pt x="677" y="12"/>
                </a:lnTo>
                <a:lnTo>
                  <a:pt x="671" y="18"/>
                </a:lnTo>
                <a:lnTo>
                  <a:pt x="665" y="18"/>
                </a:lnTo>
                <a:lnTo>
                  <a:pt x="659" y="18"/>
                </a:lnTo>
                <a:lnTo>
                  <a:pt x="653" y="18"/>
                </a:lnTo>
                <a:lnTo>
                  <a:pt x="647" y="24"/>
                </a:lnTo>
                <a:lnTo>
                  <a:pt x="641" y="24"/>
                </a:lnTo>
                <a:lnTo>
                  <a:pt x="635" y="24"/>
                </a:lnTo>
                <a:lnTo>
                  <a:pt x="629" y="24"/>
                </a:lnTo>
                <a:lnTo>
                  <a:pt x="629" y="30"/>
                </a:lnTo>
                <a:lnTo>
                  <a:pt x="623" y="30"/>
                </a:lnTo>
                <a:lnTo>
                  <a:pt x="617" y="30"/>
                </a:lnTo>
                <a:lnTo>
                  <a:pt x="611" y="30"/>
                </a:lnTo>
                <a:lnTo>
                  <a:pt x="611" y="36"/>
                </a:lnTo>
                <a:lnTo>
                  <a:pt x="606" y="36"/>
                </a:lnTo>
                <a:lnTo>
                  <a:pt x="600" y="36"/>
                </a:lnTo>
                <a:lnTo>
                  <a:pt x="594" y="42"/>
                </a:lnTo>
                <a:lnTo>
                  <a:pt x="588" y="42"/>
                </a:lnTo>
                <a:lnTo>
                  <a:pt x="582" y="42"/>
                </a:lnTo>
                <a:lnTo>
                  <a:pt x="582" y="48"/>
                </a:lnTo>
                <a:lnTo>
                  <a:pt x="576" y="48"/>
                </a:lnTo>
                <a:lnTo>
                  <a:pt x="570" y="48"/>
                </a:lnTo>
                <a:lnTo>
                  <a:pt x="570" y="53"/>
                </a:lnTo>
                <a:lnTo>
                  <a:pt x="564" y="53"/>
                </a:lnTo>
                <a:lnTo>
                  <a:pt x="558" y="53"/>
                </a:lnTo>
                <a:lnTo>
                  <a:pt x="552" y="59"/>
                </a:lnTo>
                <a:lnTo>
                  <a:pt x="546" y="59"/>
                </a:lnTo>
                <a:lnTo>
                  <a:pt x="540" y="65"/>
                </a:lnTo>
                <a:lnTo>
                  <a:pt x="534" y="65"/>
                </a:lnTo>
                <a:lnTo>
                  <a:pt x="528" y="71"/>
                </a:lnTo>
                <a:lnTo>
                  <a:pt x="522" y="71"/>
                </a:lnTo>
                <a:lnTo>
                  <a:pt x="517" y="77"/>
                </a:lnTo>
                <a:lnTo>
                  <a:pt x="511" y="77"/>
                </a:lnTo>
                <a:lnTo>
                  <a:pt x="511" y="83"/>
                </a:lnTo>
                <a:lnTo>
                  <a:pt x="505" y="83"/>
                </a:lnTo>
                <a:lnTo>
                  <a:pt x="499" y="83"/>
                </a:lnTo>
                <a:lnTo>
                  <a:pt x="499" y="89"/>
                </a:lnTo>
                <a:lnTo>
                  <a:pt x="493" y="89"/>
                </a:lnTo>
                <a:lnTo>
                  <a:pt x="487" y="89"/>
                </a:lnTo>
                <a:lnTo>
                  <a:pt x="487" y="95"/>
                </a:lnTo>
                <a:lnTo>
                  <a:pt x="481" y="95"/>
                </a:lnTo>
                <a:lnTo>
                  <a:pt x="481" y="101"/>
                </a:lnTo>
                <a:lnTo>
                  <a:pt x="475" y="101"/>
                </a:lnTo>
                <a:lnTo>
                  <a:pt x="469" y="101"/>
                </a:lnTo>
                <a:lnTo>
                  <a:pt x="469" y="107"/>
                </a:lnTo>
                <a:lnTo>
                  <a:pt x="463" y="107"/>
                </a:lnTo>
                <a:lnTo>
                  <a:pt x="463" y="113"/>
                </a:lnTo>
                <a:lnTo>
                  <a:pt x="457" y="113"/>
                </a:lnTo>
                <a:lnTo>
                  <a:pt x="451" y="113"/>
                </a:lnTo>
                <a:lnTo>
                  <a:pt x="451" y="119"/>
                </a:lnTo>
                <a:lnTo>
                  <a:pt x="445" y="119"/>
                </a:lnTo>
                <a:lnTo>
                  <a:pt x="445" y="124"/>
                </a:lnTo>
                <a:lnTo>
                  <a:pt x="439" y="124"/>
                </a:lnTo>
                <a:lnTo>
                  <a:pt x="433" y="130"/>
                </a:lnTo>
                <a:lnTo>
                  <a:pt x="428" y="130"/>
                </a:lnTo>
                <a:lnTo>
                  <a:pt x="428" y="136"/>
                </a:lnTo>
                <a:lnTo>
                  <a:pt x="422" y="136"/>
                </a:lnTo>
                <a:lnTo>
                  <a:pt x="422" y="142"/>
                </a:lnTo>
                <a:lnTo>
                  <a:pt x="416" y="142"/>
                </a:lnTo>
                <a:lnTo>
                  <a:pt x="410" y="148"/>
                </a:lnTo>
                <a:lnTo>
                  <a:pt x="404" y="148"/>
                </a:lnTo>
                <a:lnTo>
                  <a:pt x="404" y="154"/>
                </a:lnTo>
                <a:lnTo>
                  <a:pt x="398" y="154"/>
                </a:lnTo>
                <a:lnTo>
                  <a:pt x="398" y="160"/>
                </a:lnTo>
                <a:lnTo>
                  <a:pt x="392" y="160"/>
                </a:lnTo>
                <a:lnTo>
                  <a:pt x="392" y="166"/>
                </a:lnTo>
                <a:lnTo>
                  <a:pt x="386" y="166"/>
                </a:lnTo>
                <a:lnTo>
                  <a:pt x="380" y="172"/>
                </a:lnTo>
                <a:lnTo>
                  <a:pt x="279" y="266"/>
                </a:lnTo>
                <a:lnTo>
                  <a:pt x="220" y="325"/>
                </a:lnTo>
                <a:lnTo>
                  <a:pt x="178" y="367"/>
                </a:lnTo>
                <a:lnTo>
                  <a:pt x="161" y="385"/>
                </a:lnTo>
                <a:lnTo>
                  <a:pt x="137" y="408"/>
                </a:lnTo>
                <a:lnTo>
                  <a:pt x="95" y="444"/>
                </a:lnTo>
                <a:lnTo>
                  <a:pt x="24" y="491"/>
                </a:lnTo>
                <a:lnTo>
                  <a:pt x="0" y="503"/>
                </a:lnTo>
              </a:path>
            </a:pathLst>
          </a:custGeom>
          <a:noFill/>
          <a:ln w="7938"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559" name="Freeform 127"/>
          <p:cNvSpPr>
            <a:spLocks/>
          </p:cNvSpPr>
          <p:nvPr/>
        </p:nvSpPr>
        <p:spPr bwMode="auto">
          <a:xfrm>
            <a:off x="3454400" y="5399088"/>
            <a:ext cx="3767138" cy="741362"/>
          </a:xfrm>
          <a:custGeom>
            <a:avLst/>
            <a:gdLst>
              <a:gd name="T0" fmla="*/ 2147483647 w 2373"/>
              <a:gd name="T1" fmla="*/ 2147483647 h 467"/>
              <a:gd name="T2" fmla="*/ 2147483647 w 2373"/>
              <a:gd name="T3" fmla="*/ 2147483647 h 467"/>
              <a:gd name="T4" fmla="*/ 2147483647 w 2373"/>
              <a:gd name="T5" fmla="*/ 2147483647 h 467"/>
              <a:gd name="T6" fmla="*/ 2147483647 w 2373"/>
              <a:gd name="T7" fmla="*/ 2147483647 h 467"/>
              <a:gd name="T8" fmla="*/ 2147483647 w 2373"/>
              <a:gd name="T9" fmla="*/ 2147483647 h 467"/>
              <a:gd name="T10" fmla="*/ 2147483647 w 2373"/>
              <a:gd name="T11" fmla="*/ 2147483647 h 467"/>
              <a:gd name="T12" fmla="*/ 2147483647 w 2373"/>
              <a:gd name="T13" fmla="*/ 2147483647 h 467"/>
              <a:gd name="T14" fmla="*/ 2147483647 w 2373"/>
              <a:gd name="T15" fmla="*/ 2147483647 h 467"/>
              <a:gd name="T16" fmla="*/ 2147483647 w 2373"/>
              <a:gd name="T17" fmla="*/ 2147483647 h 467"/>
              <a:gd name="T18" fmla="*/ 2147483647 w 2373"/>
              <a:gd name="T19" fmla="*/ 2147483647 h 467"/>
              <a:gd name="T20" fmla="*/ 2147483647 w 2373"/>
              <a:gd name="T21" fmla="*/ 2147483647 h 467"/>
              <a:gd name="T22" fmla="*/ 2147483647 w 2373"/>
              <a:gd name="T23" fmla="*/ 2147483647 h 467"/>
              <a:gd name="T24" fmla="*/ 2147483647 w 2373"/>
              <a:gd name="T25" fmla="*/ 2147483647 h 467"/>
              <a:gd name="T26" fmla="*/ 2147483647 w 2373"/>
              <a:gd name="T27" fmla="*/ 2147483647 h 467"/>
              <a:gd name="T28" fmla="*/ 2147483647 w 2373"/>
              <a:gd name="T29" fmla="*/ 2147483647 h 467"/>
              <a:gd name="T30" fmla="*/ 2147483647 w 2373"/>
              <a:gd name="T31" fmla="*/ 2147483647 h 467"/>
              <a:gd name="T32" fmla="*/ 2147483647 w 2373"/>
              <a:gd name="T33" fmla="*/ 2147483647 h 467"/>
              <a:gd name="T34" fmla="*/ 2147483647 w 2373"/>
              <a:gd name="T35" fmla="*/ 2147483647 h 467"/>
              <a:gd name="T36" fmla="*/ 2147483647 w 2373"/>
              <a:gd name="T37" fmla="*/ 2147483647 h 467"/>
              <a:gd name="T38" fmla="*/ 2147483647 w 2373"/>
              <a:gd name="T39" fmla="*/ 2147483647 h 467"/>
              <a:gd name="T40" fmla="*/ 2147483647 w 2373"/>
              <a:gd name="T41" fmla="*/ 2147483647 h 467"/>
              <a:gd name="T42" fmla="*/ 2147483647 w 2373"/>
              <a:gd name="T43" fmla="*/ 2147483647 h 467"/>
              <a:gd name="T44" fmla="*/ 2147483647 w 2373"/>
              <a:gd name="T45" fmla="*/ 2147483647 h 467"/>
              <a:gd name="T46" fmla="*/ 2147483647 w 2373"/>
              <a:gd name="T47" fmla="*/ 2147483647 h 467"/>
              <a:gd name="T48" fmla="*/ 2147483647 w 2373"/>
              <a:gd name="T49" fmla="*/ 2147483647 h 467"/>
              <a:gd name="T50" fmla="*/ 2147483647 w 2373"/>
              <a:gd name="T51" fmla="*/ 2147483647 h 467"/>
              <a:gd name="T52" fmla="*/ 2147483647 w 2373"/>
              <a:gd name="T53" fmla="*/ 2147483647 h 467"/>
              <a:gd name="T54" fmla="*/ 2147483647 w 2373"/>
              <a:gd name="T55" fmla="*/ 2147483647 h 467"/>
              <a:gd name="T56" fmla="*/ 2147483647 w 2373"/>
              <a:gd name="T57" fmla="*/ 0 h 467"/>
              <a:gd name="T58" fmla="*/ 2147483647 w 2373"/>
              <a:gd name="T59" fmla="*/ 0 h 467"/>
              <a:gd name="T60" fmla="*/ 2147483647 w 2373"/>
              <a:gd name="T61" fmla="*/ 0 h 467"/>
              <a:gd name="T62" fmla="*/ 2147483647 w 2373"/>
              <a:gd name="T63" fmla="*/ 0 h 467"/>
              <a:gd name="T64" fmla="*/ 2147483647 w 2373"/>
              <a:gd name="T65" fmla="*/ 0 h 467"/>
              <a:gd name="T66" fmla="*/ 2147483647 w 2373"/>
              <a:gd name="T67" fmla="*/ 0 h 467"/>
              <a:gd name="T68" fmla="*/ 2147483647 w 2373"/>
              <a:gd name="T69" fmla="*/ 0 h 467"/>
              <a:gd name="T70" fmla="*/ 2147483647 w 2373"/>
              <a:gd name="T71" fmla="*/ 2147483647 h 467"/>
              <a:gd name="T72" fmla="*/ 2147483647 w 2373"/>
              <a:gd name="T73" fmla="*/ 2147483647 h 467"/>
              <a:gd name="T74" fmla="*/ 2147483647 w 2373"/>
              <a:gd name="T75" fmla="*/ 2147483647 h 467"/>
              <a:gd name="T76" fmla="*/ 2147483647 w 2373"/>
              <a:gd name="T77" fmla="*/ 2147483647 h 467"/>
              <a:gd name="T78" fmla="*/ 2147483647 w 2373"/>
              <a:gd name="T79" fmla="*/ 2147483647 h 467"/>
              <a:gd name="T80" fmla="*/ 2147483647 w 2373"/>
              <a:gd name="T81" fmla="*/ 2147483647 h 467"/>
              <a:gd name="T82" fmla="*/ 2147483647 w 2373"/>
              <a:gd name="T83" fmla="*/ 2147483647 h 467"/>
              <a:gd name="T84" fmla="*/ 2147483647 w 2373"/>
              <a:gd name="T85" fmla="*/ 2147483647 h 467"/>
              <a:gd name="T86" fmla="*/ 2147483647 w 2373"/>
              <a:gd name="T87" fmla="*/ 2147483647 h 467"/>
              <a:gd name="T88" fmla="*/ 2147483647 w 2373"/>
              <a:gd name="T89" fmla="*/ 2147483647 h 467"/>
              <a:gd name="T90" fmla="*/ 2147483647 w 2373"/>
              <a:gd name="T91" fmla="*/ 2147483647 h 467"/>
              <a:gd name="T92" fmla="*/ 2147483647 w 2373"/>
              <a:gd name="T93" fmla="*/ 2147483647 h 467"/>
              <a:gd name="T94" fmla="*/ 2147483647 w 2373"/>
              <a:gd name="T95" fmla="*/ 2147483647 h 467"/>
              <a:gd name="T96" fmla="*/ 2147483647 w 2373"/>
              <a:gd name="T97" fmla="*/ 2147483647 h 467"/>
              <a:gd name="T98" fmla="*/ 2147483647 w 2373"/>
              <a:gd name="T99" fmla="*/ 2147483647 h 467"/>
              <a:gd name="T100" fmla="*/ 2147483647 w 2373"/>
              <a:gd name="T101" fmla="*/ 2147483647 h 467"/>
              <a:gd name="T102" fmla="*/ 2147483647 w 2373"/>
              <a:gd name="T103" fmla="*/ 2147483647 h 467"/>
              <a:gd name="T104" fmla="*/ 2147483647 w 2373"/>
              <a:gd name="T105" fmla="*/ 2147483647 h 467"/>
              <a:gd name="T106" fmla="*/ 2147483647 w 2373"/>
              <a:gd name="T107" fmla="*/ 2147483647 h 467"/>
              <a:gd name="T108" fmla="*/ 2147483647 w 2373"/>
              <a:gd name="T109" fmla="*/ 2147483647 h 467"/>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373"/>
              <a:gd name="T166" fmla="*/ 0 h 467"/>
              <a:gd name="T167" fmla="*/ 2373 w 2373"/>
              <a:gd name="T168" fmla="*/ 467 h 467"/>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373" h="467">
                <a:moveTo>
                  <a:pt x="2373" y="390"/>
                </a:moveTo>
                <a:lnTo>
                  <a:pt x="2338" y="384"/>
                </a:lnTo>
                <a:lnTo>
                  <a:pt x="2302" y="378"/>
                </a:lnTo>
                <a:lnTo>
                  <a:pt x="2272" y="372"/>
                </a:lnTo>
                <a:lnTo>
                  <a:pt x="2237" y="366"/>
                </a:lnTo>
                <a:lnTo>
                  <a:pt x="2207" y="366"/>
                </a:lnTo>
                <a:lnTo>
                  <a:pt x="2178" y="360"/>
                </a:lnTo>
                <a:lnTo>
                  <a:pt x="2148" y="355"/>
                </a:lnTo>
                <a:lnTo>
                  <a:pt x="2118" y="349"/>
                </a:lnTo>
                <a:lnTo>
                  <a:pt x="2089" y="343"/>
                </a:lnTo>
                <a:lnTo>
                  <a:pt x="2065" y="337"/>
                </a:lnTo>
                <a:lnTo>
                  <a:pt x="2035" y="331"/>
                </a:lnTo>
                <a:lnTo>
                  <a:pt x="2011" y="325"/>
                </a:lnTo>
                <a:lnTo>
                  <a:pt x="1982" y="319"/>
                </a:lnTo>
                <a:lnTo>
                  <a:pt x="1958" y="313"/>
                </a:lnTo>
                <a:lnTo>
                  <a:pt x="1934" y="307"/>
                </a:lnTo>
                <a:lnTo>
                  <a:pt x="1911" y="307"/>
                </a:lnTo>
                <a:lnTo>
                  <a:pt x="1887" y="301"/>
                </a:lnTo>
                <a:lnTo>
                  <a:pt x="1863" y="295"/>
                </a:lnTo>
                <a:lnTo>
                  <a:pt x="1845" y="289"/>
                </a:lnTo>
                <a:lnTo>
                  <a:pt x="1822" y="284"/>
                </a:lnTo>
                <a:lnTo>
                  <a:pt x="1804" y="278"/>
                </a:lnTo>
                <a:lnTo>
                  <a:pt x="1780" y="272"/>
                </a:lnTo>
                <a:lnTo>
                  <a:pt x="1762" y="266"/>
                </a:lnTo>
                <a:lnTo>
                  <a:pt x="1739" y="260"/>
                </a:lnTo>
                <a:lnTo>
                  <a:pt x="1721" y="254"/>
                </a:lnTo>
                <a:lnTo>
                  <a:pt x="1703" y="248"/>
                </a:lnTo>
                <a:lnTo>
                  <a:pt x="1685" y="242"/>
                </a:lnTo>
                <a:lnTo>
                  <a:pt x="1667" y="236"/>
                </a:lnTo>
                <a:lnTo>
                  <a:pt x="1650" y="236"/>
                </a:lnTo>
                <a:lnTo>
                  <a:pt x="1632" y="230"/>
                </a:lnTo>
                <a:lnTo>
                  <a:pt x="1614" y="224"/>
                </a:lnTo>
                <a:lnTo>
                  <a:pt x="1596" y="219"/>
                </a:lnTo>
                <a:lnTo>
                  <a:pt x="1584" y="213"/>
                </a:lnTo>
                <a:lnTo>
                  <a:pt x="1567" y="207"/>
                </a:lnTo>
                <a:lnTo>
                  <a:pt x="1549" y="201"/>
                </a:lnTo>
                <a:lnTo>
                  <a:pt x="1537" y="201"/>
                </a:lnTo>
                <a:lnTo>
                  <a:pt x="1519" y="195"/>
                </a:lnTo>
                <a:lnTo>
                  <a:pt x="1507" y="189"/>
                </a:lnTo>
                <a:lnTo>
                  <a:pt x="1489" y="183"/>
                </a:lnTo>
                <a:lnTo>
                  <a:pt x="1478" y="177"/>
                </a:lnTo>
                <a:lnTo>
                  <a:pt x="1466" y="171"/>
                </a:lnTo>
                <a:lnTo>
                  <a:pt x="1448" y="171"/>
                </a:lnTo>
                <a:lnTo>
                  <a:pt x="1436" y="165"/>
                </a:lnTo>
                <a:lnTo>
                  <a:pt x="1424" y="159"/>
                </a:lnTo>
                <a:lnTo>
                  <a:pt x="1412" y="153"/>
                </a:lnTo>
                <a:lnTo>
                  <a:pt x="1400" y="153"/>
                </a:lnTo>
                <a:lnTo>
                  <a:pt x="1383" y="148"/>
                </a:lnTo>
                <a:lnTo>
                  <a:pt x="1371" y="142"/>
                </a:lnTo>
                <a:lnTo>
                  <a:pt x="1359" y="142"/>
                </a:lnTo>
                <a:lnTo>
                  <a:pt x="1347" y="136"/>
                </a:lnTo>
                <a:lnTo>
                  <a:pt x="1335" y="130"/>
                </a:lnTo>
                <a:lnTo>
                  <a:pt x="1323" y="130"/>
                </a:lnTo>
                <a:lnTo>
                  <a:pt x="1317" y="124"/>
                </a:lnTo>
                <a:lnTo>
                  <a:pt x="1306" y="118"/>
                </a:lnTo>
                <a:lnTo>
                  <a:pt x="1294" y="118"/>
                </a:lnTo>
                <a:lnTo>
                  <a:pt x="1282" y="112"/>
                </a:lnTo>
                <a:lnTo>
                  <a:pt x="1270" y="106"/>
                </a:lnTo>
                <a:lnTo>
                  <a:pt x="1264" y="106"/>
                </a:lnTo>
                <a:lnTo>
                  <a:pt x="1252" y="100"/>
                </a:lnTo>
                <a:lnTo>
                  <a:pt x="1240" y="100"/>
                </a:lnTo>
                <a:lnTo>
                  <a:pt x="1228" y="94"/>
                </a:lnTo>
                <a:lnTo>
                  <a:pt x="1222" y="94"/>
                </a:lnTo>
                <a:lnTo>
                  <a:pt x="1211" y="88"/>
                </a:lnTo>
                <a:lnTo>
                  <a:pt x="1205" y="88"/>
                </a:lnTo>
                <a:lnTo>
                  <a:pt x="1193" y="83"/>
                </a:lnTo>
                <a:lnTo>
                  <a:pt x="1187" y="83"/>
                </a:lnTo>
                <a:lnTo>
                  <a:pt x="1175" y="77"/>
                </a:lnTo>
                <a:lnTo>
                  <a:pt x="1163" y="77"/>
                </a:lnTo>
                <a:lnTo>
                  <a:pt x="1157" y="71"/>
                </a:lnTo>
                <a:lnTo>
                  <a:pt x="1151" y="71"/>
                </a:lnTo>
                <a:lnTo>
                  <a:pt x="1139" y="65"/>
                </a:lnTo>
                <a:lnTo>
                  <a:pt x="1133" y="65"/>
                </a:lnTo>
                <a:lnTo>
                  <a:pt x="1122" y="59"/>
                </a:lnTo>
                <a:lnTo>
                  <a:pt x="1116" y="59"/>
                </a:lnTo>
                <a:lnTo>
                  <a:pt x="1110" y="53"/>
                </a:lnTo>
                <a:lnTo>
                  <a:pt x="1098" y="53"/>
                </a:lnTo>
                <a:lnTo>
                  <a:pt x="1092" y="53"/>
                </a:lnTo>
                <a:lnTo>
                  <a:pt x="1086" y="47"/>
                </a:lnTo>
                <a:lnTo>
                  <a:pt x="1074" y="47"/>
                </a:lnTo>
                <a:lnTo>
                  <a:pt x="1068" y="47"/>
                </a:lnTo>
                <a:lnTo>
                  <a:pt x="1062" y="41"/>
                </a:lnTo>
                <a:lnTo>
                  <a:pt x="1056" y="41"/>
                </a:lnTo>
                <a:lnTo>
                  <a:pt x="1045" y="41"/>
                </a:lnTo>
                <a:lnTo>
                  <a:pt x="1039" y="35"/>
                </a:lnTo>
                <a:lnTo>
                  <a:pt x="1033" y="35"/>
                </a:lnTo>
                <a:lnTo>
                  <a:pt x="1027" y="35"/>
                </a:lnTo>
                <a:lnTo>
                  <a:pt x="1021" y="29"/>
                </a:lnTo>
                <a:lnTo>
                  <a:pt x="1015" y="29"/>
                </a:lnTo>
                <a:lnTo>
                  <a:pt x="1009" y="29"/>
                </a:lnTo>
                <a:lnTo>
                  <a:pt x="997" y="29"/>
                </a:lnTo>
                <a:lnTo>
                  <a:pt x="991" y="23"/>
                </a:lnTo>
                <a:lnTo>
                  <a:pt x="985" y="23"/>
                </a:lnTo>
                <a:lnTo>
                  <a:pt x="979" y="23"/>
                </a:lnTo>
                <a:lnTo>
                  <a:pt x="973" y="23"/>
                </a:lnTo>
                <a:lnTo>
                  <a:pt x="967" y="17"/>
                </a:lnTo>
                <a:lnTo>
                  <a:pt x="961" y="17"/>
                </a:lnTo>
                <a:lnTo>
                  <a:pt x="956" y="17"/>
                </a:lnTo>
                <a:lnTo>
                  <a:pt x="950" y="17"/>
                </a:lnTo>
                <a:lnTo>
                  <a:pt x="944" y="17"/>
                </a:lnTo>
                <a:lnTo>
                  <a:pt x="938" y="12"/>
                </a:lnTo>
                <a:lnTo>
                  <a:pt x="932" y="12"/>
                </a:lnTo>
                <a:lnTo>
                  <a:pt x="926" y="12"/>
                </a:lnTo>
                <a:lnTo>
                  <a:pt x="920" y="12"/>
                </a:lnTo>
                <a:lnTo>
                  <a:pt x="914" y="12"/>
                </a:lnTo>
                <a:lnTo>
                  <a:pt x="908" y="12"/>
                </a:lnTo>
                <a:lnTo>
                  <a:pt x="902" y="6"/>
                </a:lnTo>
                <a:lnTo>
                  <a:pt x="896" y="6"/>
                </a:lnTo>
                <a:lnTo>
                  <a:pt x="890" y="6"/>
                </a:lnTo>
                <a:lnTo>
                  <a:pt x="884" y="6"/>
                </a:lnTo>
                <a:lnTo>
                  <a:pt x="878" y="6"/>
                </a:lnTo>
                <a:lnTo>
                  <a:pt x="872" y="6"/>
                </a:lnTo>
                <a:lnTo>
                  <a:pt x="867" y="6"/>
                </a:lnTo>
                <a:lnTo>
                  <a:pt x="867" y="0"/>
                </a:lnTo>
                <a:lnTo>
                  <a:pt x="861" y="0"/>
                </a:lnTo>
                <a:lnTo>
                  <a:pt x="855" y="0"/>
                </a:lnTo>
                <a:lnTo>
                  <a:pt x="849" y="0"/>
                </a:lnTo>
                <a:lnTo>
                  <a:pt x="843" y="0"/>
                </a:lnTo>
                <a:lnTo>
                  <a:pt x="837" y="0"/>
                </a:lnTo>
                <a:lnTo>
                  <a:pt x="831" y="0"/>
                </a:lnTo>
                <a:lnTo>
                  <a:pt x="825" y="0"/>
                </a:lnTo>
                <a:lnTo>
                  <a:pt x="819" y="0"/>
                </a:lnTo>
                <a:lnTo>
                  <a:pt x="813" y="0"/>
                </a:lnTo>
                <a:lnTo>
                  <a:pt x="807" y="0"/>
                </a:lnTo>
                <a:lnTo>
                  <a:pt x="801" y="0"/>
                </a:lnTo>
                <a:lnTo>
                  <a:pt x="795" y="0"/>
                </a:lnTo>
                <a:lnTo>
                  <a:pt x="789" y="0"/>
                </a:lnTo>
                <a:lnTo>
                  <a:pt x="783" y="0"/>
                </a:lnTo>
                <a:lnTo>
                  <a:pt x="778" y="0"/>
                </a:lnTo>
                <a:lnTo>
                  <a:pt x="772" y="0"/>
                </a:lnTo>
                <a:lnTo>
                  <a:pt x="766" y="0"/>
                </a:lnTo>
                <a:lnTo>
                  <a:pt x="760" y="0"/>
                </a:lnTo>
                <a:lnTo>
                  <a:pt x="754" y="0"/>
                </a:lnTo>
                <a:lnTo>
                  <a:pt x="748" y="0"/>
                </a:lnTo>
                <a:lnTo>
                  <a:pt x="742" y="0"/>
                </a:lnTo>
                <a:lnTo>
                  <a:pt x="736" y="0"/>
                </a:lnTo>
                <a:lnTo>
                  <a:pt x="730" y="0"/>
                </a:lnTo>
                <a:lnTo>
                  <a:pt x="724" y="0"/>
                </a:lnTo>
                <a:lnTo>
                  <a:pt x="718" y="0"/>
                </a:lnTo>
                <a:lnTo>
                  <a:pt x="712" y="0"/>
                </a:lnTo>
                <a:lnTo>
                  <a:pt x="706" y="0"/>
                </a:lnTo>
                <a:lnTo>
                  <a:pt x="700" y="0"/>
                </a:lnTo>
                <a:lnTo>
                  <a:pt x="700" y="6"/>
                </a:lnTo>
                <a:lnTo>
                  <a:pt x="694" y="6"/>
                </a:lnTo>
                <a:lnTo>
                  <a:pt x="689" y="6"/>
                </a:lnTo>
                <a:lnTo>
                  <a:pt x="683" y="6"/>
                </a:lnTo>
                <a:lnTo>
                  <a:pt x="677" y="6"/>
                </a:lnTo>
                <a:lnTo>
                  <a:pt x="671" y="6"/>
                </a:lnTo>
                <a:lnTo>
                  <a:pt x="665" y="6"/>
                </a:lnTo>
                <a:lnTo>
                  <a:pt x="665" y="12"/>
                </a:lnTo>
                <a:lnTo>
                  <a:pt x="659" y="12"/>
                </a:lnTo>
                <a:lnTo>
                  <a:pt x="653" y="12"/>
                </a:lnTo>
                <a:lnTo>
                  <a:pt x="647" y="12"/>
                </a:lnTo>
                <a:lnTo>
                  <a:pt x="641" y="12"/>
                </a:lnTo>
                <a:lnTo>
                  <a:pt x="635" y="12"/>
                </a:lnTo>
                <a:lnTo>
                  <a:pt x="635" y="17"/>
                </a:lnTo>
                <a:lnTo>
                  <a:pt x="629" y="17"/>
                </a:lnTo>
                <a:lnTo>
                  <a:pt x="623" y="17"/>
                </a:lnTo>
                <a:lnTo>
                  <a:pt x="617" y="17"/>
                </a:lnTo>
                <a:lnTo>
                  <a:pt x="611" y="23"/>
                </a:lnTo>
                <a:lnTo>
                  <a:pt x="606" y="23"/>
                </a:lnTo>
                <a:lnTo>
                  <a:pt x="600" y="23"/>
                </a:lnTo>
                <a:lnTo>
                  <a:pt x="594" y="29"/>
                </a:lnTo>
                <a:lnTo>
                  <a:pt x="588" y="29"/>
                </a:lnTo>
                <a:lnTo>
                  <a:pt x="582" y="29"/>
                </a:lnTo>
                <a:lnTo>
                  <a:pt x="576" y="29"/>
                </a:lnTo>
                <a:lnTo>
                  <a:pt x="576" y="35"/>
                </a:lnTo>
                <a:lnTo>
                  <a:pt x="570" y="35"/>
                </a:lnTo>
                <a:lnTo>
                  <a:pt x="564" y="35"/>
                </a:lnTo>
                <a:lnTo>
                  <a:pt x="558" y="41"/>
                </a:lnTo>
                <a:lnTo>
                  <a:pt x="552" y="41"/>
                </a:lnTo>
                <a:lnTo>
                  <a:pt x="546" y="41"/>
                </a:lnTo>
                <a:lnTo>
                  <a:pt x="546" y="47"/>
                </a:lnTo>
                <a:lnTo>
                  <a:pt x="540" y="47"/>
                </a:lnTo>
                <a:lnTo>
                  <a:pt x="534" y="47"/>
                </a:lnTo>
                <a:lnTo>
                  <a:pt x="534" y="53"/>
                </a:lnTo>
                <a:lnTo>
                  <a:pt x="528" y="53"/>
                </a:lnTo>
                <a:lnTo>
                  <a:pt x="522" y="53"/>
                </a:lnTo>
                <a:lnTo>
                  <a:pt x="522" y="59"/>
                </a:lnTo>
                <a:lnTo>
                  <a:pt x="517" y="59"/>
                </a:lnTo>
                <a:lnTo>
                  <a:pt x="511" y="59"/>
                </a:lnTo>
                <a:lnTo>
                  <a:pt x="511" y="65"/>
                </a:lnTo>
                <a:lnTo>
                  <a:pt x="505" y="65"/>
                </a:lnTo>
                <a:lnTo>
                  <a:pt x="499" y="65"/>
                </a:lnTo>
                <a:lnTo>
                  <a:pt x="499" y="71"/>
                </a:lnTo>
                <a:lnTo>
                  <a:pt x="493" y="71"/>
                </a:lnTo>
                <a:lnTo>
                  <a:pt x="487" y="71"/>
                </a:lnTo>
                <a:lnTo>
                  <a:pt x="487" y="77"/>
                </a:lnTo>
                <a:lnTo>
                  <a:pt x="481" y="77"/>
                </a:lnTo>
                <a:lnTo>
                  <a:pt x="475" y="83"/>
                </a:lnTo>
                <a:lnTo>
                  <a:pt x="469" y="83"/>
                </a:lnTo>
                <a:lnTo>
                  <a:pt x="469" y="88"/>
                </a:lnTo>
                <a:lnTo>
                  <a:pt x="463" y="88"/>
                </a:lnTo>
                <a:lnTo>
                  <a:pt x="457" y="88"/>
                </a:lnTo>
                <a:lnTo>
                  <a:pt x="457" y="94"/>
                </a:lnTo>
                <a:lnTo>
                  <a:pt x="451" y="94"/>
                </a:lnTo>
                <a:lnTo>
                  <a:pt x="445" y="100"/>
                </a:lnTo>
                <a:lnTo>
                  <a:pt x="439" y="100"/>
                </a:lnTo>
                <a:lnTo>
                  <a:pt x="439" y="106"/>
                </a:lnTo>
                <a:lnTo>
                  <a:pt x="433" y="106"/>
                </a:lnTo>
                <a:lnTo>
                  <a:pt x="428" y="112"/>
                </a:lnTo>
                <a:lnTo>
                  <a:pt x="422" y="112"/>
                </a:lnTo>
                <a:lnTo>
                  <a:pt x="422" y="118"/>
                </a:lnTo>
                <a:lnTo>
                  <a:pt x="416" y="118"/>
                </a:lnTo>
                <a:lnTo>
                  <a:pt x="416" y="124"/>
                </a:lnTo>
                <a:lnTo>
                  <a:pt x="410" y="124"/>
                </a:lnTo>
                <a:lnTo>
                  <a:pt x="404" y="124"/>
                </a:lnTo>
                <a:lnTo>
                  <a:pt x="404" y="130"/>
                </a:lnTo>
                <a:lnTo>
                  <a:pt x="398" y="130"/>
                </a:lnTo>
                <a:lnTo>
                  <a:pt x="398" y="136"/>
                </a:lnTo>
                <a:lnTo>
                  <a:pt x="392" y="136"/>
                </a:lnTo>
                <a:lnTo>
                  <a:pt x="392" y="142"/>
                </a:lnTo>
                <a:lnTo>
                  <a:pt x="386" y="142"/>
                </a:lnTo>
                <a:lnTo>
                  <a:pt x="380" y="148"/>
                </a:lnTo>
                <a:lnTo>
                  <a:pt x="279" y="236"/>
                </a:lnTo>
                <a:lnTo>
                  <a:pt x="220" y="295"/>
                </a:lnTo>
                <a:lnTo>
                  <a:pt x="178" y="337"/>
                </a:lnTo>
                <a:lnTo>
                  <a:pt x="161" y="349"/>
                </a:lnTo>
                <a:lnTo>
                  <a:pt x="137" y="372"/>
                </a:lnTo>
                <a:lnTo>
                  <a:pt x="95" y="408"/>
                </a:lnTo>
                <a:lnTo>
                  <a:pt x="24" y="455"/>
                </a:lnTo>
                <a:lnTo>
                  <a:pt x="0" y="467"/>
                </a:lnTo>
              </a:path>
            </a:pathLst>
          </a:custGeom>
          <a:noFill/>
          <a:ln w="7938"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560" name="Rectangle 128"/>
          <p:cNvSpPr>
            <a:spLocks noChangeArrowheads="1"/>
          </p:cNvSpPr>
          <p:nvPr/>
        </p:nvSpPr>
        <p:spPr bwMode="auto">
          <a:xfrm>
            <a:off x="3175000" y="6037263"/>
            <a:ext cx="1270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algn="l" eaLnBrk="1" hangingPunct="1"/>
            <a:r>
              <a:rPr lang="en-US" altLang="en-US" sz="2000">
                <a:solidFill>
                  <a:srgbClr val="000000"/>
                </a:solidFill>
                <a:latin typeface="Times New Roman" panose="02020603050405020304" pitchFamily="18" charset="0"/>
              </a:rPr>
              <a:t>0</a:t>
            </a:r>
            <a:endParaRPr lang="en-US" altLang="en-US">
              <a:latin typeface="Times New Roman" panose="02020603050405020304" pitchFamily="18" charset="0"/>
            </a:endParaRPr>
          </a:p>
        </p:txBody>
      </p:sp>
      <p:sp>
        <p:nvSpPr>
          <p:cNvPr id="18561" name="Rectangle 129"/>
          <p:cNvSpPr>
            <a:spLocks noChangeArrowheads="1"/>
          </p:cNvSpPr>
          <p:nvPr/>
        </p:nvSpPr>
        <p:spPr bwMode="auto">
          <a:xfrm>
            <a:off x="2827338" y="5538788"/>
            <a:ext cx="4445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algn="l" eaLnBrk="1" hangingPunct="1"/>
            <a:r>
              <a:rPr lang="en-US" altLang="en-US" sz="2000">
                <a:solidFill>
                  <a:srgbClr val="000000"/>
                </a:solidFill>
                <a:latin typeface="Times New Roman" panose="02020603050405020304" pitchFamily="18" charset="0"/>
              </a:rPr>
              <a:t>0.01</a:t>
            </a:r>
            <a:endParaRPr lang="en-US" altLang="en-US">
              <a:latin typeface="Times New Roman" panose="02020603050405020304" pitchFamily="18" charset="0"/>
            </a:endParaRPr>
          </a:p>
        </p:txBody>
      </p:sp>
      <p:sp>
        <p:nvSpPr>
          <p:cNvPr id="18562" name="Rectangle 130"/>
          <p:cNvSpPr>
            <a:spLocks noChangeArrowheads="1"/>
          </p:cNvSpPr>
          <p:nvPr/>
        </p:nvSpPr>
        <p:spPr bwMode="auto">
          <a:xfrm>
            <a:off x="2827338" y="5049838"/>
            <a:ext cx="4445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algn="l" eaLnBrk="1" hangingPunct="1"/>
            <a:r>
              <a:rPr lang="en-US" altLang="en-US" sz="2000">
                <a:solidFill>
                  <a:srgbClr val="000000"/>
                </a:solidFill>
                <a:latin typeface="Times New Roman" panose="02020603050405020304" pitchFamily="18" charset="0"/>
              </a:rPr>
              <a:t>0.02</a:t>
            </a:r>
            <a:endParaRPr lang="en-US" altLang="en-US">
              <a:latin typeface="Times New Roman" panose="02020603050405020304" pitchFamily="18" charset="0"/>
            </a:endParaRPr>
          </a:p>
        </p:txBody>
      </p:sp>
      <p:sp>
        <p:nvSpPr>
          <p:cNvPr id="18563" name="Rectangle 131"/>
          <p:cNvSpPr>
            <a:spLocks noChangeArrowheads="1"/>
          </p:cNvSpPr>
          <p:nvPr/>
        </p:nvSpPr>
        <p:spPr bwMode="auto">
          <a:xfrm>
            <a:off x="2827338" y="4554538"/>
            <a:ext cx="4445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algn="l" eaLnBrk="1" hangingPunct="1"/>
            <a:r>
              <a:rPr lang="en-US" altLang="en-US" sz="2000">
                <a:solidFill>
                  <a:srgbClr val="000000"/>
                </a:solidFill>
                <a:latin typeface="Times New Roman" panose="02020603050405020304" pitchFamily="18" charset="0"/>
              </a:rPr>
              <a:t>0.03</a:t>
            </a:r>
            <a:endParaRPr lang="en-US" altLang="en-US">
              <a:latin typeface="Times New Roman" panose="02020603050405020304" pitchFamily="18" charset="0"/>
            </a:endParaRPr>
          </a:p>
        </p:txBody>
      </p:sp>
      <p:sp>
        <p:nvSpPr>
          <p:cNvPr id="18564" name="Rectangle 132"/>
          <p:cNvSpPr>
            <a:spLocks noChangeArrowheads="1"/>
          </p:cNvSpPr>
          <p:nvPr/>
        </p:nvSpPr>
        <p:spPr bwMode="auto">
          <a:xfrm>
            <a:off x="2827338" y="4056063"/>
            <a:ext cx="4445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algn="l" eaLnBrk="1" hangingPunct="1"/>
            <a:r>
              <a:rPr lang="en-US" altLang="en-US" sz="2000">
                <a:solidFill>
                  <a:srgbClr val="000000"/>
                </a:solidFill>
                <a:latin typeface="Times New Roman" panose="02020603050405020304" pitchFamily="18" charset="0"/>
              </a:rPr>
              <a:t>0.04</a:t>
            </a:r>
            <a:endParaRPr lang="en-US" altLang="en-US">
              <a:latin typeface="Times New Roman" panose="02020603050405020304" pitchFamily="18" charset="0"/>
            </a:endParaRPr>
          </a:p>
        </p:txBody>
      </p:sp>
      <p:sp>
        <p:nvSpPr>
          <p:cNvPr id="18565" name="Rectangle 133"/>
          <p:cNvSpPr>
            <a:spLocks noChangeArrowheads="1"/>
          </p:cNvSpPr>
          <p:nvPr/>
        </p:nvSpPr>
        <p:spPr bwMode="auto">
          <a:xfrm>
            <a:off x="3317875" y="6265863"/>
            <a:ext cx="1524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algn="l" eaLnBrk="1" hangingPunct="1"/>
            <a:r>
              <a:rPr lang="en-US" altLang="en-US" sz="2400">
                <a:solidFill>
                  <a:srgbClr val="000000"/>
                </a:solidFill>
                <a:latin typeface="Times New Roman" panose="02020603050405020304" pitchFamily="18" charset="0"/>
              </a:rPr>
              <a:t>0</a:t>
            </a:r>
            <a:endParaRPr lang="en-US" altLang="en-US">
              <a:latin typeface="Times New Roman" panose="02020603050405020304" pitchFamily="18" charset="0"/>
            </a:endParaRPr>
          </a:p>
        </p:txBody>
      </p:sp>
      <p:sp>
        <p:nvSpPr>
          <p:cNvPr id="18566" name="Rectangle 134"/>
          <p:cNvSpPr>
            <a:spLocks noChangeArrowheads="1"/>
          </p:cNvSpPr>
          <p:nvPr/>
        </p:nvSpPr>
        <p:spPr bwMode="auto">
          <a:xfrm>
            <a:off x="4022725" y="6265863"/>
            <a:ext cx="3810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algn="l" eaLnBrk="1" hangingPunct="1"/>
            <a:r>
              <a:rPr lang="en-US" altLang="en-US" sz="2400">
                <a:solidFill>
                  <a:srgbClr val="000000"/>
                </a:solidFill>
                <a:latin typeface="Times New Roman" panose="02020603050405020304" pitchFamily="18" charset="0"/>
              </a:rPr>
              <a:t>0.2</a:t>
            </a:r>
            <a:endParaRPr lang="en-US" altLang="en-US">
              <a:latin typeface="Times New Roman" panose="02020603050405020304" pitchFamily="18" charset="0"/>
            </a:endParaRPr>
          </a:p>
        </p:txBody>
      </p:sp>
      <p:sp>
        <p:nvSpPr>
          <p:cNvPr id="18567" name="Rectangle 135"/>
          <p:cNvSpPr>
            <a:spLocks noChangeArrowheads="1"/>
          </p:cNvSpPr>
          <p:nvPr/>
        </p:nvSpPr>
        <p:spPr bwMode="auto">
          <a:xfrm>
            <a:off x="4786313" y="6265863"/>
            <a:ext cx="3810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algn="l" eaLnBrk="1" hangingPunct="1"/>
            <a:r>
              <a:rPr lang="en-US" altLang="en-US" sz="2400">
                <a:solidFill>
                  <a:srgbClr val="000000"/>
                </a:solidFill>
                <a:latin typeface="Times New Roman" panose="02020603050405020304" pitchFamily="18" charset="0"/>
              </a:rPr>
              <a:t>0.4</a:t>
            </a:r>
            <a:endParaRPr lang="en-US" altLang="en-US">
              <a:latin typeface="Times New Roman" panose="02020603050405020304" pitchFamily="18" charset="0"/>
            </a:endParaRPr>
          </a:p>
        </p:txBody>
      </p:sp>
      <p:sp>
        <p:nvSpPr>
          <p:cNvPr id="18568" name="Rectangle 136"/>
          <p:cNvSpPr>
            <a:spLocks noChangeArrowheads="1"/>
          </p:cNvSpPr>
          <p:nvPr/>
        </p:nvSpPr>
        <p:spPr bwMode="auto">
          <a:xfrm>
            <a:off x="5557838" y="6265863"/>
            <a:ext cx="3810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algn="l" eaLnBrk="1" hangingPunct="1"/>
            <a:r>
              <a:rPr lang="en-US" altLang="en-US" sz="2400">
                <a:solidFill>
                  <a:srgbClr val="000000"/>
                </a:solidFill>
                <a:latin typeface="Times New Roman" panose="02020603050405020304" pitchFamily="18" charset="0"/>
              </a:rPr>
              <a:t>0.6</a:t>
            </a:r>
            <a:endParaRPr lang="en-US" altLang="en-US">
              <a:latin typeface="Times New Roman" panose="02020603050405020304" pitchFamily="18" charset="0"/>
            </a:endParaRPr>
          </a:p>
        </p:txBody>
      </p:sp>
      <p:sp>
        <p:nvSpPr>
          <p:cNvPr id="18569" name="Rectangle 137"/>
          <p:cNvSpPr>
            <a:spLocks noChangeArrowheads="1"/>
          </p:cNvSpPr>
          <p:nvPr/>
        </p:nvSpPr>
        <p:spPr bwMode="auto">
          <a:xfrm>
            <a:off x="6321425" y="6265863"/>
            <a:ext cx="3810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algn="l" eaLnBrk="1" hangingPunct="1"/>
            <a:r>
              <a:rPr lang="en-US" altLang="en-US" sz="2400">
                <a:solidFill>
                  <a:srgbClr val="000000"/>
                </a:solidFill>
                <a:latin typeface="Times New Roman" panose="02020603050405020304" pitchFamily="18" charset="0"/>
              </a:rPr>
              <a:t>0.8</a:t>
            </a:r>
            <a:endParaRPr lang="en-US" altLang="en-US">
              <a:latin typeface="Times New Roman" panose="02020603050405020304" pitchFamily="18" charset="0"/>
            </a:endParaRPr>
          </a:p>
        </p:txBody>
      </p:sp>
      <p:sp>
        <p:nvSpPr>
          <p:cNvPr id="18570" name="Rectangle 138"/>
          <p:cNvSpPr>
            <a:spLocks noChangeArrowheads="1"/>
          </p:cNvSpPr>
          <p:nvPr/>
        </p:nvSpPr>
        <p:spPr bwMode="auto">
          <a:xfrm>
            <a:off x="7140575" y="6265863"/>
            <a:ext cx="1524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algn="l" eaLnBrk="1" hangingPunct="1"/>
            <a:r>
              <a:rPr lang="en-US" altLang="en-US" sz="2400">
                <a:solidFill>
                  <a:srgbClr val="000000"/>
                </a:solidFill>
                <a:latin typeface="Times New Roman" panose="02020603050405020304" pitchFamily="18" charset="0"/>
              </a:rPr>
              <a:t>1</a:t>
            </a:r>
            <a:endParaRPr lang="en-US" altLang="en-US">
              <a:latin typeface="Times New Roman" panose="02020603050405020304" pitchFamily="18" charset="0"/>
            </a:endParaRPr>
          </a:p>
        </p:txBody>
      </p:sp>
      <p:sp>
        <p:nvSpPr>
          <p:cNvPr id="18571" name="Freeform 139"/>
          <p:cNvSpPr>
            <a:spLocks noEditPoints="1"/>
          </p:cNvSpPr>
          <p:nvPr/>
        </p:nvSpPr>
        <p:spPr bwMode="auto">
          <a:xfrm>
            <a:off x="6430963" y="1319213"/>
            <a:ext cx="9525" cy="1755775"/>
          </a:xfrm>
          <a:custGeom>
            <a:avLst/>
            <a:gdLst>
              <a:gd name="T0" fmla="*/ 2147483647 w 30"/>
              <a:gd name="T1" fmla="*/ 2147483647 h 5612"/>
              <a:gd name="T2" fmla="*/ 0 w 30"/>
              <a:gd name="T3" fmla="*/ 2147483647 h 5612"/>
              <a:gd name="T4" fmla="*/ 2147483647 w 30"/>
              <a:gd name="T5" fmla="*/ 2147483647 h 5612"/>
              <a:gd name="T6" fmla="*/ 0 w 30"/>
              <a:gd name="T7" fmla="*/ 2147483647 h 5612"/>
              <a:gd name="T8" fmla="*/ 2147483647 w 30"/>
              <a:gd name="T9" fmla="*/ 2147483647 h 5612"/>
              <a:gd name="T10" fmla="*/ 2147483647 w 30"/>
              <a:gd name="T11" fmla="*/ 2147483647 h 5612"/>
              <a:gd name="T12" fmla="*/ 0 w 30"/>
              <a:gd name="T13" fmla="*/ 2147483647 h 5612"/>
              <a:gd name="T14" fmla="*/ 2147483647 w 30"/>
              <a:gd name="T15" fmla="*/ 2147483647 h 5612"/>
              <a:gd name="T16" fmla="*/ 0 w 30"/>
              <a:gd name="T17" fmla="*/ 2147483647 h 5612"/>
              <a:gd name="T18" fmla="*/ 2147483647 w 30"/>
              <a:gd name="T19" fmla="*/ 2147483647 h 5612"/>
              <a:gd name="T20" fmla="*/ 0 w 30"/>
              <a:gd name="T21" fmla="*/ 2147483647 h 5612"/>
              <a:gd name="T22" fmla="*/ 2147483647 w 30"/>
              <a:gd name="T23" fmla="*/ 2147483647 h 5612"/>
              <a:gd name="T24" fmla="*/ 2147483647 w 30"/>
              <a:gd name="T25" fmla="*/ 2147483647 h 5612"/>
              <a:gd name="T26" fmla="*/ 0 w 30"/>
              <a:gd name="T27" fmla="*/ 2147483647 h 5612"/>
              <a:gd name="T28" fmla="*/ 2147483647 w 30"/>
              <a:gd name="T29" fmla="*/ 2147483647 h 5612"/>
              <a:gd name="T30" fmla="*/ 0 w 30"/>
              <a:gd name="T31" fmla="*/ 2147483647 h 5612"/>
              <a:gd name="T32" fmla="*/ 2147483647 w 30"/>
              <a:gd name="T33" fmla="*/ 2147483647 h 5612"/>
              <a:gd name="T34" fmla="*/ 0 w 30"/>
              <a:gd name="T35" fmla="*/ 2147483647 h 5612"/>
              <a:gd name="T36" fmla="*/ 2147483647 w 30"/>
              <a:gd name="T37" fmla="*/ 2147483647 h 5612"/>
              <a:gd name="T38" fmla="*/ 2147483647 w 30"/>
              <a:gd name="T39" fmla="*/ 2147483647 h 5612"/>
              <a:gd name="T40" fmla="*/ 0 w 30"/>
              <a:gd name="T41" fmla="*/ 2147483647 h 5612"/>
              <a:gd name="T42" fmla="*/ 2147483647 w 30"/>
              <a:gd name="T43" fmla="*/ 2147483647 h 5612"/>
              <a:gd name="T44" fmla="*/ 0 w 30"/>
              <a:gd name="T45" fmla="*/ 2147483647 h 5612"/>
              <a:gd name="T46" fmla="*/ 2147483647 w 30"/>
              <a:gd name="T47" fmla="*/ 2147483647 h 5612"/>
              <a:gd name="T48" fmla="*/ 0 w 30"/>
              <a:gd name="T49" fmla="*/ 2147483647 h 5612"/>
              <a:gd name="T50" fmla="*/ 2147483647 w 30"/>
              <a:gd name="T51" fmla="*/ 2147483647 h 5612"/>
              <a:gd name="T52" fmla="*/ 2147483647 w 30"/>
              <a:gd name="T53" fmla="*/ 2147483647 h 5612"/>
              <a:gd name="T54" fmla="*/ 0 w 30"/>
              <a:gd name="T55" fmla="*/ 2147483647 h 5612"/>
              <a:gd name="T56" fmla="*/ 2147483647 w 30"/>
              <a:gd name="T57" fmla="*/ 2147483647 h 5612"/>
              <a:gd name="T58" fmla="*/ 0 w 30"/>
              <a:gd name="T59" fmla="*/ 2147483647 h 5612"/>
              <a:gd name="T60" fmla="*/ 2147483647 w 30"/>
              <a:gd name="T61" fmla="*/ 2147483647 h 5612"/>
              <a:gd name="T62" fmla="*/ 0 w 30"/>
              <a:gd name="T63" fmla="*/ 2147483647 h 5612"/>
              <a:gd name="T64" fmla="*/ 2147483647 w 30"/>
              <a:gd name="T65" fmla="*/ 2147483647 h 5612"/>
              <a:gd name="T66" fmla="*/ 2147483647 w 30"/>
              <a:gd name="T67" fmla="*/ 2147483647 h 5612"/>
              <a:gd name="T68" fmla="*/ 0 w 30"/>
              <a:gd name="T69" fmla="*/ 2147483647 h 5612"/>
              <a:gd name="T70" fmla="*/ 2147483647 w 30"/>
              <a:gd name="T71" fmla="*/ 2147483647 h 5612"/>
              <a:gd name="T72" fmla="*/ 0 w 30"/>
              <a:gd name="T73" fmla="*/ 2147483647 h 5612"/>
              <a:gd name="T74" fmla="*/ 2147483647 w 30"/>
              <a:gd name="T75" fmla="*/ 2147483647 h 5612"/>
              <a:gd name="T76" fmla="*/ 0 w 30"/>
              <a:gd name="T77" fmla="*/ 2147483647 h 5612"/>
              <a:gd name="T78" fmla="*/ 2147483647 w 30"/>
              <a:gd name="T79" fmla="*/ 2147483647 h 5612"/>
              <a:gd name="T80" fmla="*/ 2147483647 w 30"/>
              <a:gd name="T81" fmla="*/ 2147483647 h 5612"/>
              <a:gd name="T82" fmla="*/ 0 w 30"/>
              <a:gd name="T83" fmla="*/ 2147483647 h 5612"/>
              <a:gd name="T84" fmla="*/ 2147483647 w 30"/>
              <a:gd name="T85" fmla="*/ 2147483647 h 5612"/>
              <a:gd name="T86" fmla="*/ 0 w 30"/>
              <a:gd name="T87" fmla="*/ 2147483647 h 5612"/>
              <a:gd name="T88" fmla="*/ 2147483647 w 30"/>
              <a:gd name="T89" fmla="*/ 2147483647 h 5612"/>
              <a:gd name="T90" fmla="*/ 0 w 30"/>
              <a:gd name="T91" fmla="*/ 2147483647 h 5612"/>
              <a:gd name="T92" fmla="*/ 2147483647 w 30"/>
              <a:gd name="T93" fmla="*/ 2147483647 h 5612"/>
              <a:gd name="T94" fmla="*/ 2147483647 w 30"/>
              <a:gd name="T95" fmla="*/ 2147483647 h 5612"/>
              <a:gd name="T96" fmla="*/ 0 w 30"/>
              <a:gd name="T97" fmla="*/ 2147483647 h 5612"/>
              <a:gd name="T98" fmla="*/ 2147483647 w 30"/>
              <a:gd name="T99" fmla="*/ 2147483647 h 5612"/>
              <a:gd name="T100" fmla="*/ 0 w 30"/>
              <a:gd name="T101" fmla="*/ 2147483647 h 5612"/>
              <a:gd name="T102" fmla="*/ 2147483647 w 30"/>
              <a:gd name="T103" fmla="*/ 2147483647 h 5612"/>
              <a:gd name="T104" fmla="*/ 0 w 30"/>
              <a:gd name="T105" fmla="*/ 2147483647 h 5612"/>
              <a:gd name="T106" fmla="*/ 2147483647 w 30"/>
              <a:gd name="T107" fmla="*/ 2147483647 h 5612"/>
              <a:gd name="T108" fmla="*/ 2147483647 w 30"/>
              <a:gd name="T109" fmla="*/ 2147483647 h 5612"/>
              <a:gd name="T110" fmla="*/ 0 w 30"/>
              <a:gd name="T111" fmla="*/ 2147483647 h 5612"/>
              <a:gd name="T112" fmla="*/ 2147483647 w 30"/>
              <a:gd name="T113" fmla="*/ 2147483647 h 5612"/>
              <a:gd name="T114" fmla="*/ 0 w 30"/>
              <a:gd name="T115" fmla="*/ 2147483647 h 5612"/>
              <a:gd name="T116" fmla="*/ 2147483647 w 30"/>
              <a:gd name="T117" fmla="*/ 2147483647 h 561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0"/>
              <a:gd name="T178" fmla="*/ 0 h 5612"/>
              <a:gd name="T179" fmla="*/ 30 w 30"/>
              <a:gd name="T180" fmla="*/ 5612 h 5612"/>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0" h="5612">
                <a:moveTo>
                  <a:pt x="0" y="5597"/>
                </a:moveTo>
                <a:lnTo>
                  <a:pt x="0" y="5597"/>
                </a:lnTo>
                <a:cubicBezTo>
                  <a:pt x="0" y="5589"/>
                  <a:pt x="7" y="5582"/>
                  <a:pt x="15" y="5582"/>
                </a:cubicBezTo>
                <a:cubicBezTo>
                  <a:pt x="24" y="5582"/>
                  <a:pt x="30" y="5589"/>
                  <a:pt x="30" y="5597"/>
                </a:cubicBezTo>
                <a:cubicBezTo>
                  <a:pt x="30" y="5606"/>
                  <a:pt x="24" y="5612"/>
                  <a:pt x="15" y="5612"/>
                </a:cubicBezTo>
                <a:cubicBezTo>
                  <a:pt x="7" y="5612"/>
                  <a:pt x="0" y="5606"/>
                  <a:pt x="0" y="5597"/>
                </a:cubicBezTo>
                <a:close/>
                <a:moveTo>
                  <a:pt x="0" y="5537"/>
                </a:moveTo>
                <a:lnTo>
                  <a:pt x="0" y="5537"/>
                </a:lnTo>
                <a:cubicBezTo>
                  <a:pt x="0" y="5529"/>
                  <a:pt x="7" y="5522"/>
                  <a:pt x="15" y="5522"/>
                </a:cubicBezTo>
                <a:cubicBezTo>
                  <a:pt x="24" y="5522"/>
                  <a:pt x="30" y="5529"/>
                  <a:pt x="30" y="5537"/>
                </a:cubicBezTo>
                <a:cubicBezTo>
                  <a:pt x="30" y="5546"/>
                  <a:pt x="24" y="5552"/>
                  <a:pt x="15" y="5552"/>
                </a:cubicBezTo>
                <a:cubicBezTo>
                  <a:pt x="7" y="5552"/>
                  <a:pt x="0" y="5546"/>
                  <a:pt x="0" y="5537"/>
                </a:cubicBezTo>
                <a:close/>
                <a:moveTo>
                  <a:pt x="0" y="5477"/>
                </a:moveTo>
                <a:lnTo>
                  <a:pt x="0" y="5477"/>
                </a:lnTo>
                <a:cubicBezTo>
                  <a:pt x="0" y="5469"/>
                  <a:pt x="7" y="5462"/>
                  <a:pt x="15" y="5462"/>
                </a:cubicBezTo>
                <a:cubicBezTo>
                  <a:pt x="24" y="5462"/>
                  <a:pt x="30" y="5469"/>
                  <a:pt x="30" y="5477"/>
                </a:cubicBezTo>
                <a:cubicBezTo>
                  <a:pt x="30" y="5486"/>
                  <a:pt x="24" y="5492"/>
                  <a:pt x="15" y="5492"/>
                </a:cubicBezTo>
                <a:cubicBezTo>
                  <a:pt x="7" y="5492"/>
                  <a:pt x="0" y="5486"/>
                  <a:pt x="0" y="5477"/>
                </a:cubicBezTo>
                <a:close/>
                <a:moveTo>
                  <a:pt x="0" y="5417"/>
                </a:moveTo>
                <a:lnTo>
                  <a:pt x="0" y="5417"/>
                </a:lnTo>
                <a:cubicBezTo>
                  <a:pt x="0" y="5409"/>
                  <a:pt x="7" y="5402"/>
                  <a:pt x="15" y="5402"/>
                </a:cubicBezTo>
                <a:cubicBezTo>
                  <a:pt x="24" y="5402"/>
                  <a:pt x="30" y="5409"/>
                  <a:pt x="30" y="5417"/>
                </a:cubicBezTo>
                <a:cubicBezTo>
                  <a:pt x="30" y="5426"/>
                  <a:pt x="24" y="5432"/>
                  <a:pt x="15" y="5432"/>
                </a:cubicBezTo>
                <a:cubicBezTo>
                  <a:pt x="7" y="5432"/>
                  <a:pt x="0" y="5426"/>
                  <a:pt x="0" y="5417"/>
                </a:cubicBezTo>
                <a:close/>
                <a:moveTo>
                  <a:pt x="0" y="5357"/>
                </a:moveTo>
                <a:lnTo>
                  <a:pt x="0" y="5357"/>
                </a:lnTo>
                <a:cubicBezTo>
                  <a:pt x="0" y="5349"/>
                  <a:pt x="7" y="5342"/>
                  <a:pt x="15" y="5342"/>
                </a:cubicBezTo>
                <a:cubicBezTo>
                  <a:pt x="24" y="5342"/>
                  <a:pt x="30" y="5349"/>
                  <a:pt x="30" y="5357"/>
                </a:cubicBezTo>
                <a:cubicBezTo>
                  <a:pt x="30" y="5366"/>
                  <a:pt x="24" y="5372"/>
                  <a:pt x="15" y="5372"/>
                </a:cubicBezTo>
                <a:cubicBezTo>
                  <a:pt x="7" y="5372"/>
                  <a:pt x="0" y="5366"/>
                  <a:pt x="0" y="5357"/>
                </a:cubicBezTo>
                <a:close/>
                <a:moveTo>
                  <a:pt x="0" y="5297"/>
                </a:moveTo>
                <a:lnTo>
                  <a:pt x="0" y="5297"/>
                </a:lnTo>
                <a:cubicBezTo>
                  <a:pt x="0" y="5289"/>
                  <a:pt x="7" y="5282"/>
                  <a:pt x="15" y="5282"/>
                </a:cubicBezTo>
                <a:cubicBezTo>
                  <a:pt x="24" y="5282"/>
                  <a:pt x="30" y="5289"/>
                  <a:pt x="30" y="5297"/>
                </a:cubicBezTo>
                <a:cubicBezTo>
                  <a:pt x="30" y="5306"/>
                  <a:pt x="24" y="5312"/>
                  <a:pt x="15" y="5312"/>
                </a:cubicBezTo>
                <a:cubicBezTo>
                  <a:pt x="7" y="5312"/>
                  <a:pt x="0" y="5306"/>
                  <a:pt x="0" y="5297"/>
                </a:cubicBezTo>
                <a:close/>
                <a:moveTo>
                  <a:pt x="0" y="5237"/>
                </a:moveTo>
                <a:lnTo>
                  <a:pt x="0" y="5237"/>
                </a:lnTo>
                <a:cubicBezTo>
                  <a:pt x="0" y="5229"/>
                  <a:pt x="7" y="5222"/>
                  <a:pt x="15" y="5222"/>
                </a:cubicBezTo>
                <a:cubicBezTo>
                  <a:pt x="24" y="5222"/>
                  <a:pt x="30" y="5229"/>
                  <a:pt x="30" y="5237"/>
                </a:cubicBezTo>
                <a:cubicBezTo>
                  <a:pt x="30" y="5246"/>
                  <a:pt x="24" y="5252"/>
                  <a:pt x="15" y="5252"/>
                </a:cubicBezTo>
                <a:cubicBezTo>
                  <a:pt x="7" y="5252"/>
                  <a:pt x="0" y="5246"/>
                  <a:pt x="0" y="5237"/>
                </a:cubicBezTo>
                <a:close/>
                <a:moveTo>
                  <a:pt x="0" y="5177"/>
                </a:moveTo>
                <a:lnTo>
                  <a:pt x="0" y="5177"/>
                </a:lnTo>
                <a:cubicBezTo>
                  <a:pt x="0" y="5169"/>
                  <a:pt x="7" y="5162"/>
                  <a:pt x="15" y="5162"/>
                </a:cubicBezTo>
                <a:cubicBezTo>
                  <a:pt x="24" y="5162"/>
                  <a:pt x="30" y="5169"/>
                  <a:pt x="30" y="5177"/>
                </a:cubicBezTo>
                <a:cubicBezTo>
                  <a:pt x="30" y="5186"/>
                  <a:pt x="24" y="5192"/>
                  <a:pt x="15" y="5192"/>
                </a:cubicBezTo>
                <a:cubicBezTo>
                  <a:pt x="7" y="5192"/>
                  <a:pt x="0" y="5186"/>
                  <a:pt x="0" y="5177"/>
                </a:cubicBezTo>
                <a:close/>
                <a:moveTo>
                  <a:pt x="0" y="5117"/>
                </a:moveTo>
                <a:lnTo>
                  <a:pt x="0" y="5117"/>
                </a:lnTo>
                <a:cubicBezTo>
                  <a:pt x="0" y="5109"/>
                  <a:pt x="7" y="5102"/>
                  <a:pt x="15" y="5102"/>
                </a:cubicBezTo>
                <a:cubicBezTo>
                  <a:pt x="24" y="5102"/>
                  <a:pt x="30" y="5109"/>
                  <a:pt x="30" y="5117"/>
                </a:cubicBezTo>
                <a:cubicBezTo>
                  <a:pt x="30" y="5126"/>
                  <a:pt x="24" y="5132"/>
                  <a:pt x="15" y="5132"/>
                </a:cubicBezTo>
                <a:cubicBezTo>
                  <a:pt x="7" y="5132"/>
                  <a:pt x="0" y="5126"/>
                  <a:pt x="0" y="5117"/>
                </a:cubicBezTo>
                <a:close/>
                <a:moveTo>
                  <a:pt x="0" y="5057"/>
                </a:moveTo>
                <a:lnTo>
                  <a:pt x="0" y="5057"/>
                </a:lnTo>
                <a:cubicBezTo>
                  <a:pt x="0" y="5049"/>
                  <a:pt x="7" y="5042"/>
                  <a:pt x="15" y="5042"/>
                </a:cubicBezTo>
                <a:cubicBezTo>
                  <a:pt x="24" y="5042"/>
                  <a:pt x="30" y="5049"/>
                  <a:pt x="30" y="5057"/>
                </a:cubicBezTo>
                <a:cubicBezTo>
                  <a:pt x="30" y="5065"/>
                  <a:pt x="24" y="5072"/>
                  <a:pt x="15" y="5072"/>
                </a:cubicBezTo>
                <a:cubicBezTo>
                  <a:pt x="7" y="5072"/>
                  <a:pt x="0" y="5065"/>
                  <a:pt x="0" y="5057"/>
                </a:cubicBezTo>
                <a:close/>
                <a:moveTo>
                  <a:pt x="0" y="4997"/>
                </a:moveTo>
                <a:lnTo>
                  <a:pt x="0" y="4997"/>
                </a:lnTo>
                <a:cubicBezTo>
                  <a:pt x="0" y="4989"/>
                  <a:pt x="7" y="4982"/>
                  <a:pt x="15" y="4982"/>
                </a:cubicBezTo>
                <a:cubicBezTo>
                  <a:pt x="24" y="4982"/>
                  <a:pt x="30" y="4989"/>
                  <a:pt x="30" y="4997"/>
                </a:cubicBezTo>
                <a:cubicBezTo>
                  <a:pt x="30" y="5005"/>
                  <a:pt x="24" y="5012"/>
                  <a:pt x="15" y="5012"/>
                </a:cubicBezTo>
                <a:cubicBezTo>
                  <a:pt x="7" y="5012"/>
                  <a:pt x="0" y="5005"/>
                  <a:pt x="0" y="4997"/>
                </a:cubicBezTo>
                <a:close/>
                <a:moveTo>
                  <a:pt x="0" y="4937"/>
                </a:moveTo>
                <a:lnTo>
                  <a:pt x="0" y="4937"/>
                </a:lnTo>
                <a:cubicBezTo>
                  <a:pt x="0" y="4929"/>
                  <a:pt x="7" y="4922"/>
                  <a:pt x="15" y="4922"/>
                </a:cubicBezTo>
                <a:cubicBezTo>
                  <a:pt x="24" y="4922"/>
                  <a:pt x="30" y="4929"/>
                  <a:pt x="30" y="4937"/>
                </a:cubicBezTo>
                <a:cubicBezTo>
                  <a:pt x="30" y="4945"/>
                  <a:pt x="24" y="4952"/>
                  <a:pt x="15" y="4952"/>
                </a:cubicBezTo>
                <a:cubicBezTo>
                  <a:pt x="7" y="4952"/>
                  <a:pt x="0" y="4945"/>
                  <a:pt x="0" y="4937"/>
                </a:cubicBezTo>
                <a:close/>
                <a:moveTo>
                  <a:pt x="0" y="4877"/>
                </a:moveTo>
                <a:lnTo>
                  <a:pt x="0" y="4877"/>
                </a:lnTo>
                <a:cubicBezTo>
                  <a:pt x="0" y="4869"/>
                  <a:pt x="7" y="4862"/>
                  <a:pt x="15" y="4862"/>
                </a:cubicBezTo>
                <a:cubicBezTo>
                  <a:pt x="24" y="4862"/>
                  <a:pt x="30" y="4869"/>
                  <a:pt x="30" y="4877"/>
                </a:cubicBezTo>
                <a:cubicBezTo>
                  <a:pt x="30" y="4885"/>
                  <a:pt x="24" y="4892"/>
                  <a:pt x="15" y="4892"/>
                </a:cubicBezTo>
                <a:cubicBezTo>
                  <a:pt x="7" y="4892"/>
                  <a:pt x="0" y="4885"/>
                  <a:pt x="0" y="4877"/>
                </a:cubicBezTo>
                <a:close/>
                <a:moveTo>
                  <a:pt x="0" y="4817"/>
                </a:moveTo>
                <a:lnTo>
                  <a:pt x="0" y="4817"/>
                </a:lnTo>
                <a:cubicBezTo>
                  <a:pt x="0" y="4809"/>
                  <a:pt x="7" y="4802"/>
                  <a:pt x="15" y="4802"/>
                </a:cubicBezTo>
                <a:cubicBezTo>
                  <a:pt x="24" y="4802"/>
                  <a:pt x="30" y="4809"/>
                  <a:pt x="30" y="4817"/>
                </a:cubicBezTo>
                <a:cubicBezTo>
                  <a:pt x="30" y="4825"/>
                  <a:pt x="24" y="4832"/>
                  <a:pt x="15" y="4832"/>
                </a:cubicBezTo>
                <a:cubicBezTo>
                  <a:pt x="7" y="4832"/>
                  <a:pt x="0" y="4825"/>
                  <a:pt x="0" y="4817"/>
                </a:cubicBezTo>
                <a:close/>
                <a:moveTo>
                  <a:pt x="0" y="4757"/>
                </a:moveTo>
                <a:lnTo>
                  <a:pt x="0" y="4757"/>
                </a:lnTo>
                <a:cubicBezTo>
                  <a:pt x="0" y="4749"/>
                  <a:pt x="7" y="4742"/>
                  <a:pt x="15" y="4742"/>
                </a:cubicBezTo>
                <a:cubicBezTo>
                  <a:pt x="24" y="4742"/>
                  <a:pt x="30" y="4749"/>
                  <a:pt x="30" y="4757"/>
                </a:cubicBezTo>
                <a:cubicBezTo>
                  <a:pt x="30" y="4765"/>
                  <a:pt x="24" y="4772"/>
                  <a:pt x="15" y="4772"/>
                </a:cubicBezTo>
                <a:cubicBezTo>
                  <a:pt x="7" y="4772"/>
                  <a:pt x="0" y="4765"/>
                  <a:pt x="0" y="4757"/>
                </a:cubicBezTo>
                <a:close/>
                <a:moveTo>
                  <a:pt x="0" y="4697"/>
                </a:moveTo>
                <a:lnTo>
                  <a:pt x="0" y="4697"/>
                </a:lnTo>
                <a:cubicBezTo>
                  <a:pt x="0" y="4689"/>
                  <a:pt x="7" y="4682"/>
                  <a:pt x="15" y="4682"/>
                </a:cubicBezTo>
                <a:cubicBezTo>
                  <a:pt x="24" y="4682"/>
                  <a:pt x="30" y="4689"/>
                  <a:pt x="30" y="4697"/>
                </a:cubicBezTo>
                <a:cubicBezTo>
                  <a:pt x="30" y="4705"/>
                  <a:pt x="24" y="4712"/>
                  <a:pt x="15" y="4712"/>
                </a:cubicBezTo>
                <a:cubicBezTo>
                  <a:pt x="7" y="4712"/>
                  <a:pt x="0" y="4705"/>
                  <a:pt x="0" y="4697"/>
                </a:cubicBezTo>
                <a:close/>
                <a:moveTo>
                  <a:pt x="0" y="4637"/>
                </a:moveTo>
                <a:lnTo>
                  <a:pt x="0" y="4637"/>
                </a:lnTo>
                <a:cubicBezTo>
                  <a:pt x="0" y="4629"/>
                  <a:pt x="7" y="4622"/>
                  <a:pt x="15" y="4622"/>
                </a:cubicBezTo>
                <a:cubicBezTo>
                  <a:pt x="24" y="4622"/>
                  <a:pt x="30" y="4629"/>
                  <a:pt x="30" y="4637"/>
                </a:cubicBezTo>
                <a:cubicBezTo>
                  <a:pt x="30" y="4645"/>
                  <a:pt x="24" y="4652"/>
                  <a:pt x="15" y="4652"/>
                </a:cubicBezTo>
                <a:cubicBezTo>
                  <a:pt x="7" y="4652"/>
                  <a:pt x="0" y="4645"/>
                  <a:pt x="0" y="4637"/>
                </a:cubicBezTo>
                <a:close/>
                <a:moveTo>
                  <a:pt x="0" y="4577"/>
                </a:moveTo>
                <a:lnTo>
                  <a:pt x="0" y="4577"/>
                </a:lnTo>
                <a:cubicBezTo>
                  <a:pt x="0" y="4569"/>
                  <a:pt x="7" y="4562"/>
                  <a:pt x="15" y="4562"/>
                </a:cubicBezTo>
                <a:cubicBezTo>
                  <a:pt x="24" y="4562"/>
                  <a:pt x="30" y="4569"/>
                  <a:pt x="30" y="4577"/>
                </a:cubicBezTo>
                <a:cubicBezTo>
                  <a:pt x="30" y="4585"/>
                  <a:pt x="24" y="4592"/>
                  <a:pt x="15" y="4592"/>
                </a:cubicBezTo>
                <a:cubicBezTo>
                  <a:pt x="7" y="4592"/>
                  <a:pt x="0" y="4585"/>
                  <a:pt x="0" y="4577"/>
                </a:cubicBezTo>
                <a:close/>
                <a:moveTo>
                  <a:pt x="0" y="4517"/>
                </a:moveTo>
                <a:lnTo>
                  <a:pt x="0" y="4517"/>
                </a:lnTo>
                <a:cubicBezTo>
                  <a:pt x="0" y="4509"/>
                  <a:pt x="7" y="4502"/>
                  <a:pt x="15" y="4502"/>
                </a:cubicBezTo>
                <a:cubicBezTo>
                  <a:pt x="24" y="4502"/>
                  <a:pt x="30" y="4509"/>
                  <a:pt x="30" y="4517"/>
                </a:cubicBezTo>
                <a:cubicBezTo>
                  <a:pt x="30" y="4525"/>
                  <a:pt x="24" y="4532"/>
                  <a:pt x="15" y="4532"/>
                </a:cubicBezTo>
                <a:cubicBezTo>
                  <a:pt x="7" y="4532"/>
                  <a:pt x="0" y="4525"/>
                  <a:pt x="0" y="4517"/>
                </a:cubicBezTo>
                <a:close/>
                <a:moveTo>
                  <a:pt x="0" y="4457"/>
                </a:moveTo>
                <a:lnTo>
                  <a:pt x="0" y="4457"/>
                </a:lnTo>
                <a:cubicBezTo>
                  <a:pt x="0" y="4449"/>
                  <a:pt x="7" y="4442"/>
                  <a:pt x="15" y="4442"/>
                </a:cubicBezTo>
                <a:cubicBezTo>
                  <a:pt x="24" y="4442"/>
                  <a:pt x="30" y="4449"/>
                  <a:pt x="30" y="4457"/>
                </a:cubicBezTo>
                <a:cubicBezTo>
                  <a:pt x="30" y="4465"/>
                  <a:pt x="24" y="4472"/>
                  <a:pt x="15" y="4472"/>
                </a:cubicBezTo>
                <a:cubicBezTo>
                  <a:pt x="7" y="4472"/>
                  <a:pt x="0" y="4465"/>
                  <a:pt x="0" y="4457"/>
                </a:cubicBezTo>
                <a:close/>
                <a:moveTo>
                  <a:pt x="0" y="4397"/>
                </a:moveTo>
                <a:lnTo>
                  <a:pt x="0" y="4397"/>
                </a:lnTo>
                <a:cubicBezTo>
                  <a:pt x="0" y="4389"/>
                  <a:pt x="7" y="4382"/>
                  <a:pt x="15" y="4382"/>
                </a:cubicBezTo>
                <a:cubicBezTo>
                  <a:pt x="24" y="4382"/>
                  <a:pt x="30" y="4389"/>
                  <a:pt x="30" y="4397"/>
                </a:cubicBezTo>
                <a:cubicBezTo>
                  <a:pt x="30" y="4405"/>
                  <a:pt x="24" y="4412"/>
                  <a:pt x="15" y="4412"/>
                </a:cubicBezTo>
                <a:cubicBezTo>
                  <a:pt x="7" y="4412"/>
                  <a:pt x="0" y="4405"/>
                  <a:pt x="0" y="4397"/>
                </a:cubicBezTo>
                <a:close/>
                <a:moveTo>
                  <a:pt x="0" y="4337"/>
                </a:moveTo>
                <a:lnTo>
                  <a:pt x="0" y="4337"/>
                </a:lnTo>
                <a:cubicBezTo>
                  <a:pt x="0" y="4329"/>
                  <a:pt x="7" y="4322"/>
                  <a:pt x="15" y="4322"/>
                </a:cubicBezTo>
                <a:cubicBezTo>
                  <a:pt x="24" y="4322"/>
                  <a:pt x="30" y="4329"/>
                  <a:pt x="30" y="4337"/>
                </a:cubicBezTo>
                <a:cubicBezTo>
                  <a:pt x="30" y="4345"/>
                  <a:pt x="24" y="4352"/>
                  <a:pt x="15" y="4352"/>
                </a:cubicBezTo>
                <a:cubicBezTo>
                  <a:pt x="7" y="4352"/>
                  <a:pt x="0" y="4345"/>
                  <a:pt x="0" y="4337"/>
                </a:cubicBezTo>
                <a:close/>
                <a:moveTo>
                  <a:pt x="0" y="4277"/>
                </a:moveTo>
                <a:lnTo>
                  <a:pt x="0" y="4277"/>
                </a:lnTo>
                <a:cubicBezTo>
                  <a:pt x="0" y="4268"/>
                  <a:pt x="7" y="4262"/>
                  <a:pt x="15" y="4262"/>
                </a:cubicBezTo>
                <a:cubicBezTo>
                  <a:pt x="24" y="4262"/>
                  <a:pt x="30" y="4268"/>
                  <a:pt x="30" y="4277"/>
                </a:cubicBezTo>
                <a:cubicBezTo>
                  <a:pt x="30" y="4285"/>
                  <a:pt x="24" y="4292"/>
                  <a:pt x="15" y="4292"/>
                </a:cubicBezTo>
                <a:cubicBezTo>
                  <a:pt x="7" y="4292"/>
                  <a:pt x="0" y="4285"/>
                  <a:pt x="0" y="4277"/>
                </a:cubicBezTo>
                <a:close/>
                <a:moveTo>
                  <a:pt x="0" y="4217"/>
                </a:moveTo>
                <a:lnTo>
                  <a:pt x="0" y="4217"/>
                </a:lnTo>
                <a:cubicBezTo>
                  <a:pt x="0" y="4208"/>
                  <a:pt x="7" y="4202"/>
                  <a:pt x="15" y="4202"/>
                </a:cubicBezTo>
                <a:cubicBezTo>
                  <a:pt x="24" y="4202"/>
                  <a:pt x="30" y="4208"/>
                  <a:pt x="30" y="4217"/>
                </a:cubicBezTo>
                <a:cubicBezTo>
                  <a:pt x="30" y="4225"/>
                  <a:pt x="24" y="4232"/>
                  <a:pt x="15" y="4232"/>
                </a:cubicBezTo>
                <a:cubicBezTo>
                  <a:pt x="7" y="4232"/>
                  <a:pt x="0" y="4225"/>
                  <a:pt x="0" y="4217"/>
                </a:cubicBezTo>
                <a:close/>
                <a:moveTo>
                  <a:pt x="0" y="4157"/>
                </a:moveTo>
                <a:lnTo>
                  <a:pt x="0" y="4157"/>
                </a:lnTo>
                <a:cubicBezTo>
                  <a:pt x="0" y="4148"/>
                  <a:pt x="7" y="4142"/>
                  <a:pt x="15" y="4142"/>
                </a:cubicBezTo>
                <a:cubicBezTo>
                  <a:pt x="24" y="4142"/>
                  <a:pt x="30" y="4148"/>
                  <a:pt x="30" y="4157"/>
                </a:cubicBezTo>
                <a:cubicBezTo>
                  <a:pt x="30" y="4165"/>
                  <a:pt x="24" y="4172"/>
                  <a:pt x="15" y="4172"/>
                </a:cubicBezTo>
                <a:cubicBezTo>
                  <a:pt x="7" y="4172"/>
                  <a:pt x="0" y="4165"/>
                  <a:pt x="0" y="4157"/>
                </a:cubicBezTo>
                <a:close/>
                <a:moveTo>
                  <a:pt x="0" y="4097"/>
                </a:moveTo>
                <a:lnTo>
                  <a:pt x="0" y="4097"/>
                </a:lnTo>
                <a:cubicBezTo>
                  <a:pt x="0" y="4088"/>
                  <a:pt x="7" y="4082"/>
                  <a:pt x="15" y="4082"/>
                </a:cubicBezTo>
                <a:cubicBezTo>
                  <a:pt x="24" y="4082"/>
                  <a:pt x="30" y="4088"/>
                  <a:pt x="30" y="4097"/>
                </a:cubicBezTo>
                <a:cubicBezTo>
                  <a:pt x="30" y="4105"/>
                  <a:pt x="24" y="4112"/>
                  <a:pt x="15" y="4112"/>
                </a:cubicBezTo>
                <a:cubicBezTo>
                  <a:pt x="7" y="4112"/>
                  <a:pt x="0" y="4105"/>
                  <a:pt x="0" y="4097"/>
                </a:cubicBezTo>
                <a:close/>
                <a:moveTo>
                  <a:pt x="0" y="4037"/>
                </a:moveTo>
                <a:lnTo>
                  <a:pt x="0" y="4037"/>
                </a:lnTo>
                <a:cubicBezTo>
                  <a:pt x="0" y="4028"/>
                  <a:pt x="7" y="4022"/>
                  <a:pt x="15" y="4022"/>
                </a:cubicBezTo>
                <a:cubicBezTo>
                  <a:pt x="24" y="4022"/>
                  <a:pt x="30" y="4028"/>
                  <a:pt x="30" y="4037"/>
                </a:cubicBezTo>
                <a:cubicBezTo>
                  <a:pt x="30" y="4045"/>
                  <a:pt x="24" y="4052"/>
                  <a:pt x="15" y="4052"/>
                </a:cubicBezTo>
                <a:cubicBezTo>
                  <a:pt x="7" y="4052"/>
                  <a:pt x="0" y="4045"/>
                  <a:pt x="0" y="4037"/>
                </a:cubicBezTo>
                <a:close/>
                <a:moveTo>
                  <a:pt x="0" y="3977"/>
                </a:moveTo>
                <a:lnTo>
                  <a:pt x="0" y="3977"/>
                </a:lnTo>
                <a:cubicBezTo>
                  <a:pt x="0" y="3968"/>
                  <a:pt x="7" y="3962"/>
                  <a:pt x="15" y="3962"/>
                </a:cubicBezTo>
                <a:cubicBezTo>
                  <a:pt x="24" y="3962"/>
                  <a:pt x="30" y="3968"/>
                  <a:pt x="30" y="3977"/>
                </a:cubicBezTo>
                <a:cubicBezTo>
                  <a:pt x="30" y="3985"/>
                  <a:pt x="24" y="3992"/>
                  <a:pt x="15" y="3992"/>
                </a:cubicBezTo>
                <a:cubicBezTo>
                  <a:pt x="7" y="3992"/>
                  <a:pt x="0" y="3985"/>
                  <a:pt x="0" y="3977"/>
                </a:cubicBezTo>
                <a:close/>
                <a:moveTo>
                  <a:pt x="0" y="3917"/>
                </a:moveTo>
                <a:lnTo>
                  <a:pt x="0" y="3917"/>
                </a:lnTo>
                <a:cubicBezTo>
                  <a:pt x="0" y="3908"/>
                  <a:pt x="7" y="3902"/>
                  <a:pt x="15" y="3902"/>
                </a:cubicBezTo>
                <a:cubicBezTo>
                  <a:pt x="24" y="3902"/>
                  <a:pt x="30" y="3908"/>
                  <a:pt x="30" y="3917"/>
                </a:cubicBezTo>
                <a:cubicBezTo>
                  <a:pt x="30" y="3925"/>
                  <a:pt x="24" y="3932"/>
                  <a:pt x="15" y="3932"/>
                </a:cubicBezTo>
                <a:cubicBezTo>
                  <a:pt x="7" y="3932"/>
                  <a:pt x="0" y="3925"/>
                  <a:pt x="0" y="3917"/>
                </a:cubicBezTo>
                <a:close/>
                <a:moveTo>
                  <a:pt x="0" y="3857"/>
                </a:moveTo>
                <a:lnTo>
                  <a:pt x="0" y="3857"/>
                </a:lnTo>
                <a:cubicBezTo>
                  <a:pt x="0" y="3848"/>
                  <a:pt x="7" y="3842"/>
                  <a:pt x="15" y="3842"/>
                </a:cubicBezTo>
                <a:cubicBezTo>
                  <a:pt x="24" y="3842"/>
                  <a:pt x="30" y="3848"/>
                  <a:pt x="30" y="3857"/>
                </a:cubicBezTo>
                <a:cubicBezTo>
                  <a:pt x="30" y="3865"/>
                  <a:pt x="24" y="3872"/>
                  <a:pt x="15" y="3872"/>
                </a:cubicBezTo>
                <a:cubicBezTo>
                  <a:pt x="7" y="3872"/>
                  <a:pt x="0" y="3865"/>
                  <a:pt x="0" y="3857"/>
                </a:cubicBezTo>
                <a:close/>
                <a:moveTo>
                  <a:pt x="0" y="3797"/>
                </a:moveTo>
                <a:lnTo>
                  <a:pt x="0" y="3797"/>
                </a:lnTo>
                <a:cubicBezTo>
                  <a:pt x="0" y="3788"/>
                  <a:pt x="7" y="3782"/>
                  <a:pt x="15" y="3782"/>
                </a:cubicBezTo>
                <a:cubicBezTo>
                  <a:pt x="24" y="3782"/>
                  <a:pt x="30" y="3788"/>
                  <a:pt x="30" y="3797"/>
                </a:cubicBezTo>
                <a:cubicBezTo>
                  <a:pt x="30" y="3805"/>
                  <a:pt x="24" y="3812"/>
                  <a:pt x="15" y="3812"/>
                </a:cubicBezTo>
                <a:cubicBezTo>
                  <a:pt x="7" y="3812"/>
                  <a:pt x="0" y="3805"/>
                  <a:pt x="0" y="3797"/>
                </a:cubicBezTo>
                <a:close/>
                <a:moveTo>
                  <a:pt x="0" y="3737"/>
                </a:moveTo>
                <a:lnTo>
                  <a:pt x="0" y="3737"/>
                </a:lnTo>
                <a:cubicBezTo>
                  <a:pt x="0" y="3728"/>
                  <a:pt x="7" y="3722"/>
                  <a:pt x="15" y="3722"/>
                </a:cubicBezTo>
                <a:cubicBezTo>
                  <a:pt x="24" y="3722"/>
                  <a:pt x="30" y="3728"/>
                  <a:pt x="30" y="3737"/>
                </a:cubicBezTo>
                <a:cubicBezTo>
                  <a:pt x="30" y="3745"/>
                  <a:pt x="24" y="3752"/>
                  <a:pt x="15" y="3752"/>
                </a:cubicBezTo>
                <a:cubicBezTo>
                  <a:pt x="7" y="3752"/>
                  <a:pt x="0" y="3745"/>
                  <a:pt x="0" y="3737"/>
                </a:cubicBezTo>
                <a:close/>
                <a:moveTo>
                  <a:pt x="0" y="3677"/>
                </a:moveTo>
                <a:lnTo>
                  <a:pt x="0" y="3676"/>
                </a:lnTo>
                <a:cubicBezTo>
                  <a:pt x="0" y="3668"/>
                  <a:pt x="7" y="3661"/>
                  <a:pt x="15" y="3661"/>
                </a:cubicBezTo>
                <a:cubicBezTo>
                  <a:pt x="24" y="3661"/>
                  <a:pt x="30" y="3668"/>
                  <a:pt x="30" y="3676"/>
                </a:cubicBezTo>
                <a:lnTo>
                  <a:pt x="30" y="3677"/>
                </a:lnTo>
                <a:cubicBezTo>
                  <a:pt x="30" y="3685"/>
                  <a:pt x="24" y="3692"/>
                  <a:pt x="15" y="3692"/>
                </a:cubicBezTo>
                <a:cubicBezTo>
                  <a:pt x="7" y="3692"/>
                  <a:pt x="0" y="3685"/>
                  <a:pt x="0" y="3677"/>
                </a:cubicBezTo>
                <a:close/>
                <a:moveTo>
                  <a:pt x="0" y="3616"/>
                </a:moveTo>
                <a:lnTo>
                  <a:pt x="0" y="3616"/>
                </a:lnTo>
                <a:cubicBezTo>
                  <a:pt x="0" y="3608"/>
                  <a:pt x="7" y="3601"/>
                  <a:pt x="15" y="3601"/>
                </a:cubicBezTo>
                <a:cubicBezTo>
                  <a:pt x="24" y="3601"/>
                  <a:pt x="30" y="3608"/>
                  <a:pt x="30" y="3616"/>
                </a:cubicBezTo>
                <a:cubicBezTo>
                  <a:pt x="30" y="3625"/>
                  <a:pt x="24" y="3631"/>
                  <a:pt x="15" y="3631"/>
                </a:cubicBezTo>
                <a:cubicBezTo>
                  <a:pt x="7" y="3631"/>
                  <a:pt x="0" y="3625"/>
                  <a:pt x="0" y="3616"/>
                </a:cubicBezTo>
                <a:close/>
                <a:moveTo>
                  <a:pt x="0" y="3556"/>
                </a:moveTo>
                <a:lnTo>
                  <a:pt x="0" y="3556"/>
                </a:lnTo>
                <a:cubicBezTo>
                  <a:pt x="0" y="3548"/>
                  <a:pt x="7" y="3541"/>
                  <a:pt x="15" y="3541"/>
                </a:cubicBezTo>
                <a:cubicBezTo>
                  <a:pt x="24" y="3541"/>
                  <a:pt x="30" y="3548"/>
                  <a:pt x="30" y="3556"/>
                </a:cubicBezTo>
                <a:cubicBezTo>
                  <a:pt x="30" y="3565"/>
                  <a:pt x="24" y="3571"/>
                  <a:pt x="15" y="3571"/>
                </a:cubicBezTo>
                <a:cubicBezTo>
                  <a:pt x="7" y="3571"/>
                  <a:pt x="0" y="3565"/>
                  <a:pt x="0" y="3556"/>
                </a:cubicBezTo>
                <a:close/>
                <a:moveTo>
                  <a:pt x="0" y="3496"/>
                </a:moveTo>
                <a:lnTo>
                  <a:pt x="0" y="3496"/>
                </a:lnTo>
                <a:cubicBezTo>
                  <a:pt x="0" y="3488"/>
                  <a:pt x="7" y="3481"/>
                  <a:pt x="15" y="3481"/>
                </a:cubicBezTo>
                <a:cubicBezTo>
                  <a:pt x="24" y="3481"/>
                  <a:pt x="30" y="3488"/>
                  <a:pt x="30" y="3496"/>
                </a:cubicBezTo>
                <a:cubicBezTo>
                  <a:pt x="30" y="3505"/>
                  <a:pt x="24" y="3511"/>
                  <a:pt x="15" y="3511"/>
                </a:cubicBezTo>
                <a:cubicBezTo>
                  <a:pt x="7" y="3511"/>
                  <a:pt x="0" y="3505"/>
                  <a:pt x="0" y="3496"/>
                </a:cubicBezTo>
                <a:close/>
                <a:moveTo>
                  <a:pt x="0" y="3436"/>
                </a:moveTo>
                <a:lnTo>
                  <a:pt x="0" y="3436"/>
                </a:lnTo>
                <a:cubicBezTo>
                  <a:pt x="0" y="3428"/>
                  <a:pt x="7" y="3421"/>
                  <a:pt x="15" y="3421"/>
                </a:cubicBezTo>
                <a:cubicBezTo>
                  <a:pt x="24" y="3421"/>
                  <a:pt x="30" y="3428"/>
                  <a:pt x="30" y="3436"/>
                </a:cubicBezTo>
                <a:cubicBezTo>
                  <a:pt x="30" y="3445"/>
                  <a:pt x="24" y="3451"/>
                  <a:pt x="15" y="3451"/>
                </a:cubicBezTo>
                <a:cubicBezTo>
                  <a:pt x="7" y="3451"/>
                  <a:pt x="0" y="3445"/>
                  <a:pt x="0" y="3436"/>
                </a:cubicBezTo>
                <a:close/>
                <a:moveTo>
                  <a:pt x="0" y="3376"/>
                </a:moveTo>
                <a:lnTo>
                  <a:pt x="0" y="3376"/>
                </a:lnTo>
                <a:cubicBezTo>
                  <a:pt x="0" y="3368"/>
                  <a:pt x="7" y="3361"/>
                  <a:pt x="15" y="3361"/>
                </a:cubicBezTo>
                <a:cubicBezTo>
                  <a:pt x="24" y="3361"/>
                  <a:pt x="30" y="3368"/>
                  <a:pt x="30" y="3376"/>
                </a:cubicBezTo>
                <a:cubicBezTo>
                  <a:pt x="30" y="3385"/>
                  <a:pt x="24" y="3391"/>
                  <a:pt x="15" y="3391"/>
                </a:cubicBezTo>
                <a:cubicBezTo>
                  <a:pt x="7" y="3391"/>
                  <a:pt x="0" y="3385"/>
                  <a:pt x="0" y="3376"/>
                </a:cubicBezTo>
                <a:close/>
                <a:moveTo>
                  <a:pt x="0" y="3316"/>
                </a:moveTo>
                <a:lnTo>
                  <a:pt x="0" y="3316"/>
                </a:lnTo>
                <a:cubicBezTo>
                  <a:pt x="0" y="3308"/>
                  <a:pt x="7" y="3301"/>
                  <a:pt x="15" y="3301"/>
                </a:cubicBezTo>
                <a:cubicBezTo>
                  <a:pt x="24" y="3301"/>
                  <a:pt x="30" y="3308"/>
                  <a:pt x="30" y="3316"/>
                </a:cubicBezTo>
                <a:cubicBezTo>
                  <a:pt x="30" y="3325"/>
                  <a:pt x="24" y="3331"/>
                  <a:pt x="15" y="3331"/>
                </a:cubicBezTo>
                <a:cubicBezTo>
                  <a:pt x="7" y="3331"/>
                  <a:pt x="0" y="3325"/>
                  <a:pt x="0" y="3316"/>
                </a:cubicBezTo>
                <a:close/>
                <a:moveTo>
                  <a:pt x="0" y="3256"/>
                </a:moveTo>
                <a:lnTo>
                  <a:pt x="0" y="3256"/>
                </a:lnTo>
                <a:cubicBezTo>
                  <a:pt x="0" y="3248"/>
                  <a:pt x="7" y="3241"/>
                  <a:pt x="15" y="3241"/>
                </a:cubicBezTo>
                <a:cubicBezTo>
                  <a:pt x="24" y="3241"/>
                  <a:pt x="30" y="3248"/>
                  <a:pt x="30" y="3256"/>
                </a:cubicBezTo>
                <a:cubicBezTo>
                  <a:pt x="30" y="3265"/>
                  <a:pt x="24" y="3271"/>
                  <a:pt x="15" y="3271"/>
                </a:cubicBezTo>
                <a:cubicBezTo>
                  <a:pt x="7" y="3271"/>
                  <a:pt x="0" y="3265"/>
                  <a:pt x="0" y="3256"/>
                </a:cubicBezTo>
                <a:close/>
                <a:moveTo>
                  <a:pt x="0" y="3196"/>
                </a:moveTo>
                <a:lnTo>
                  <a:pt x="0" y="3196"/>
                </a:lnTo>
                <a:cubicBezTo>
                  <a:pt x="0" y="3188"/>
                  <a:pt x="7" y="3181"/>
                  <a:pt x="15" y="3181"/>
                </a:cubicBezTo>
                <a:cubicBezTo>
                  <a:pt x="24" y="3181"/>
                  <a:pt x="30" y="3188"/>
                  <a:pt x="30" y="3196"/>
                </a:cubicBezTo>
                <a:cubicBezTo>
                  <a:pt x="30" y="3205"/>
                  <a:pt x="24" y="3211"/>
                  <a:pt x="15" y="3211"/>
                </a:cubicBezTo>
                <a:cubicBezTo>
                  <a:pt x="7" y="3211"/>
                  <a:pt x="0" y="3205"/>
                  <a:pt x="0" y="3196"/>
                </a:cubicBezTo>
                <a:close/>
                <a:moveTo>
                  <a:pt x="0" y="3136"/>
                </a:moveTo>
                <a:lnTo>
                  <a:pt x="0" y="3136"/>
                </a:lnTo>
                <a:cubicBezTo>
                  <a:pt x="0" y="3128"/>
                  <a:pt x="7" y="3121"/>
                  <a:pt x="15" y="3121"/>
                </a:cubicBezTo>
                <a:cubicBezTo>
                  <a:pt x="24" y="3121"/>
                  <a:pt x="30" y="3128"/>
                  <a:pt x="30" y="3136"/>
                </a:cubicBezTo>
                <a:cubicBezTo>
                  <a:pt x="30" y="3145"/>
                  <a:pt x="24" y="3151"/>
                  <a:pt x="15" y="3151"/>
                </a:cubicBezTo>
                <a:cubicBezTo>
                  <a:pt x="7" y="3151"/>
                  <a:pt x="0" y="3145"/>
                  <a:pt x="0" y="3136"/>
                </a:cubicBezTo>
                <a:close/>
                <a:moveTo>
                  <a:pt x="0" y="3076"/>
                </a:moveTo>
                <a:lnTo>
                  <a:pt x="0" y="3076"/>
                </a:lnTo>
                <a:cubicBezTo>
                  <a:pt x="0" y="3068"/>
                  <a:pt x="7" y="3061"/>
                  <a:pt x="15" y="3061"/>
                </a:cubicBezTo>
                <a:cubicBezTo>
                  <a:pt x="24" y="3061"/>
                  <a:pt x="30" y="3068"/>
                  <a:pt x="30" y="3076"/>
                </a:cubicBezTo>
                <a:cubicBezTo>
                  <a:pt x="30" y="3084"/>
                  <a:pt x="24" y="3091"/>
                  <a:pt x="15" y="3091"/>
                </a:cubicBezTo>
                <a:cubicBezTo>
                  <a:pt x="7" y="3091"/>
                  <a:pt x="0" y="3084"/>
                  <a:pt x="0" y="3076"/>
                </a:cubicBezTo>
                <a:close/>
                <a:moveTo>
                  <a:pt x="0" y="3016"/>
                </a:moveTo>
                <a:lnTo>
                  <a:pt x="0" y="3016"/>
                </a:lnTo>
                <a:cubicBezTo>
                  <a:pt x="0" y="3008"/>
                  <a:pt x="7" y="3001"/>
                  <a:pt x="15" y="3001"/>
                </a:cubicBezTo>
                <a:cubicBezTo>
                  <a:pt x="24" y="3001"/>
                  <a:pt x="30" y="3008"/>
                  <a:pt x="30" y="3016"/>
                </a:cubicBezTo>
                <a:cubicBezTo>
                  <a:pt x="30" y="3024"/>
                  <a:pt x="24" y="3031"/>
                  <a:pt x="15" y="3031"/>
                </a:cubicBezTo>
                <a:cubicBezTo>
                  <a:pt x="7" y="3031"/>
                  <a:pt x="0" y="3024"/>
                  <a:pt x="0" y="3016"/>
                </a:cubicBezTo>
                <a:close/>
                <a:moveTo>
                  <a:pt x="0" y="2956"/>
                </a:moveTo>
                <a:lnTo>
                  <a:pt x="0" y="2956"/>
                </a:lnTo>
                <a:cubicBezTo>
                  <a:pt x="0" y="2948"/>
                  <a:pt x="7" y="2941"/>
                  <a:pt x="15" y="2941"/>
                </a:cubicBezTo>
                <a:cubicBezTo>
                  <a:pt x="24" y="2941"/>
                  <a:pt x="30" y="2948"/>
                  <a:pt x="30" y="2956"/>
                </a:cubicBezTo>
                <a:cubicBezTo>
                  <a:pt x="30" y="2964"/>
                  <a:pt x="24" y="2971"/>
                  <a:pt x="15" y="2971"/>
                </a:cubicBezTo>
                <a:cubicBezTo>
                  <a:pt x="7" y="2971"/>
                  <a:pt x="0" y="2964"/>
                  <a:pt x="0" y="2956"/>
                </a:cubicBezTo>
                <a:close/>
                <a:moveTo>
                  <a:pt x="0" y="2896"/>
                </a:moveTo>
                <a:lnTo>
                  <a:pt x="0" y="2896"/>
                </a:lnTo>
                <a:cubicBezTo>
                  <a:pt x="0" y="2888"/>
                  <a:pt x="7" y="2881"/>
                  <a:pt x="15" y="2881"/>
                </a:cubicBezTo>
                <a:cubicBezTo>
                  <a:pt x="24" y="2881"/>
                  <a:pt x="30" y="2888"/>
                  <a:pt x="30" y="2896"/>
                </a:cubicBezTo>
                <a:cubicBezTo>
                  <a:pt x="30" y="2904"/>
                  <a:pt x="24" y="2911"/>
                  <a:pt x="15" y="2911"/>
                </a:cubicBezTo>
                <a:cubicBezTo>
                  <a:pt x="7" y="2911"/>
                  <a:pt x="0" y="2904"/>
                  <a:pt x="0" y="2896"/>
                </a:cubicBezTo>
                <a:close/>
                <a:moveTo>
                  <a:pt x="0" y="2836"/>
                </a:moveTo>
                <a:lnTo>
                  <a:pt x="0" y="2836"/>
                </a:lnTo>
                <a:cubicBezTo>
                  <a:pt x="0" y="2828"/>
                  <a:pt x="7" y="2821"/>
                  <a:pt x="15" y="2821"/>
                </a:cubicBezTo>
                <a:cubicBezTo>
                  <a:pt x="24" y="2821"/>
                  <a:pt x="30" y="2828"/>
                  <a:pt x="30" y="2836"/>
                </a:cubicBezTo>
                <a:cubicBezTo>
                  <a:pt x="30" y="2844"/>
                  <a:pt x="24" y="2851"/>
                  <a:pt x="15" y="2851"/>
                </a:cubicBezTo>
                <a:cubicBezTo>
                  <a:pt x="7" y="2851"/>
                  <a:pt x="0" y="2844"/>
                  <a:pt x="0" y="2836"/>
                </a:cubicBezTo>
                <a:close/>
                <a:moveTo>
                  <a:pt x="0" y="2776"/>
                </a:moveTo>
                <a:lnTo>
                  <a:pt x="0" y="2776"/>
                </a:lnTo>
                <a:cubicBezTo>
                  <a:pt x="0" y="2768"/>
                  <a:pt x="7" y="2761"/>
                  <a:pt x="15" y="2761"/>
                </a:cubicBezTo>
                <a:cubicBezTo>
                  <a:pt x="24" y="2761"/>
                  <a:pt x="30" y="2768"/>
                  <a:pt x="30" y="2776"/>
                </a:cubicBezTo>
                <a:cubicBezTo>
                  <a:pt x="30" y="2784"/>
                  <a:pt x="24" y="2791"/>
                  <a:pt x="15" y="2791"/>
                </a:cubicBezTo>
                <a:cubicBezTo>
                  <a:pt x="7" y="2791"/>
                  <a:pt x="0" y="2784"/>
                  <a:pt x="0" y="2776"/>
                </a:cubicBezTo>
                <a:close/>
                <a:moveTo>
                  <a:pt x="0" y="2716"/>
                </a:moveTo>
                <a:lnTo>
                  <a:pt x="0" y="2716"/>
                </a:lnTo>
                <a:cubicBezTo>
                  <a:pt x="0" y="2708"/>
                  <a:pt x="7" y="2701"/>
                  <a:pt x="15" y="2701"/>
                </a:cubicBezTo>
                <a:cubicBezTo>
                  <a:pt x="24" y="2701"/>
                  <a:pt x="30" y="2708"/>
                  <a:pt x="30" y="2716"/>
                </a:cubicBezTo>
                <a:cubicBezTo>
                  <a:pt x="30" y="2724"/>
                  <a:pt x="24" y="2731"/>
                  <a:pt x="15" y="2731"/>
                </a:cubicBezTo>
                <a:cubicBezTo>
                  <a:pt x="7" y="2731"/>
                  <a:pt x="0" y="2724"/>
                  <a:pt x="0" y="2716"/>
                </a:cubicBezTo>
                <a:close/>
                <a:moveTo>
                  <a:pt x="0" y="2656"/>
                </a:moveTo>
                <a:lnTo>
                  <a:pt x="0" y="2656"/>
                </a:lnTo>
                <a:cubicBezTo>
                  <a:pt x="0" y="2648"/>
                  <a:pt x="7" y="2641"/>
                  <a:pt x="15" y="2641"/>
                </a:cubicBezTo>
                <a:cubicBezTo>
                  <a:pt x="24" y="2641"/>
                  <a:pt x="30" y="2648"/>
                  <a:pt x="30" y="2656"/>
                </a:cubicBezTo>
                <a:cubicBezTo>
                  <a:pt x="30" y="2664"/>
                  <a:pt x="24" y="2671"/>
                  <a:pt x="15" y="2671"/>
                </a:cubicBezTo>
                <a:cubicBezTo>
                  <a:pt x="7" y="2671"/>
                  <a:pt x="0" y="2664"/>
                  <a:pt x="0" y="2656"/>
                </a:cubicBezTo>
                <a:close/>
                <a:moveTo>
                  <a:pt x="0" y="2596"/>
                </a:moveTo>
                <a:lnTo>
                  <a:pt x="0" y="2596"/>
                </a:lnTo>
                <a:cubicBezTo>
                  <a:pt x="0" y="2588"/>
                  <a:pt x="7" y="2581"/>
                  <a:pt x="15" y="2581"/>
                </a:cubicBezTo>
                <a:cubicBezTo>
                  <a:pt x="24" y="2581"/>
                  <a:pt x="30" y="2588"/>
                  <a:pt x="30" y="2596"/>
                </a:cubicBezTo>
                <a:cubicBezTo>
                  <a:pt x="30" y="2604"/>
                  <a:pt x="24" y="2611"/>
                  <a:pt x="15" y="2611"/>
                </a:cubicBezTo>
                <a:cubicBezTo>
                  <a:pt x="7" y="2611"/>
                  <a:pt x="0" y="2604"/>
                  <a:pt x="0" y="2596"/>
                </a:cubicBezTo>
                <a:close/>
                <a:moveTo>
                  <a:pt x="0" y="2536"/>
                </a:moveTo>
                <a:lnTo>
                  <a:pt x="0" y="2536"/>
                </a:lnTo>
                <a:cubicBezTo>
                  <a:pt x="0" y="2528"/>
                  <a:pt x="7" y="2521"/>
                  <a:pt x="15" y="2521"/>
                </a:cubicBezTo>
                <a:cubicBezTo>
                  <a:pt x="24" y="2521"/>
                  <a:pt x="30" y="2528"/>
                  <a:pt x="30" y="2536"/>
                </a:cubicBezTo>
                <a:cubicBezTo>
                  <a:pt x="30" y="2544"/>
                  <a:pt x="24" y="2551"/>
                  <a:pt x="15" y="2551"/>
                </a:cubicBezTo>
                <a:cubicBezTo>
                  <a:pt x="7" y="2551"/>
                  <a:pt x="0" y="2544"/>
                  <a:pt x="0" y="2536"/>
                </a:cubicBezTo>
                <a:close/>
                <a:moveTo>
                  <a:pt x="0" y="2476"/>
                </a:moveTo>
                <a:lnTo>
                  <a:pt x="0" y="2476"/>
                </a:lnTo>
                <a:cubicBezTo>
                  <a:pt x="0" y="2468"/>
                  <a:pt x="7" y="2461"/>
                  <a:pt x="15" y="2461"/>
                </a:cubicBezTo>
                <a:cubicBezTo>
                  <a:pt x="24" y="2461"/>
                  <a:pt x="30" y="2468"/>
                  <a:pt x="30" y="2476"/>
                </a:cubicBezTo>
                <a:cubicBezTo>
                  <a:pt x="30" y="2484"/>
                  <a:pt x="24" y="2491"/>
                  <a:pt x="15" y="2491"/>
                </a:cubicBezTo>
                <a:cubicBezTo>
                  <a:pt x="7" y="2491"/>
                  <a:pt x="0" y="2484"/>
                  <a:pt x="0" y="2476"/>
                </a:cubicBezTo>
                <a:close/>
                <a:moveTo>
                  <a:pt x="0" y="2416"/>
                </a:moveTo>
                <a:lnTo>
                  <a:pt x="0" y="2416"/>
                </a:lnTo>
                <a:cubicBezTo>
                  <a:pt x="0" y="2408"/>
                  <a:pt x="7" y="2401"/>
                  <a:pt x="15" y="2401"/>
                </a:cubicBezTo>
                <a:cubicBezTo>
                  <a:pt x="24" y="2401"/>
                  <a:pt x="30" y="2408"/>
                  <a:pt x="30" y="2416"/>
                </a:cubicBezTo>
                <a:cubicBezTo>
                  <a:pt x="30" y="2424"/>
                  <a:pt x="24" y="2431"/>
                  <a:pt x="15" y="2431"/>
                </a:cubicBezTo>
                <a:cubicBezTo>
                  <a:pt x="7" y="2431"/>
                  <a:pt x="0" y="2424"/>
                  <a:pt x="0" y="2416"/>
                </a:cubicBezTo>
                <a:close/>
                <a:moveTo>
                  <a:pt x="0" y="2356"/>
                </a:moveTo>
                <a:lnTo>
                  <a:pt x="0" y="2356"/>
                </a:lnTo>
                <a:cubicBezTo>
                  <a:pt x="0" y="2348"/>
                  <a:pt x="7" y="2341"/>
                  <a:pt x="15" y="2341"/>
                </a:cubicBezTo>
                <a:cubicBezTo>
                  <a:pt x="24" y="2341"/>
                  <a:pt x="30" y="2348"/>
                  <a:pt x="30" y="2356"/>
                </a:cubicBezTo>
                <a:cubicBezTo>
                  <a:pt x="30" y="2364"/>
                  <a:pt x="24" y="2371"/>
                  <a:pt x="15" y="2371"/>
                </a:cubicBezTo>
                <a:cubicBezTo>
                  <a:pt x="7" y="2371"/>
                  <a:pt x="0" y="2364"/>
                  <a:pt x="0" y="2356"/>
                </a:cubicBezTo>
                <a:close/>
                <a:moveTo>
                  <a:pt x="0" y="2296"/>
                </a:moveTo>
                <a:lnTo>
                  <a:pt x="0" y="2296"/>
                </a:lnTo>
                <a:cubicBezTo>
                  <a:pt x="0" y="2287"/>
                  <a:pt x="7" y="2281"/>
                  <a:pt x="15" y="2281"/>
                </a:cubicBezTo>
                <a:cubicBezTo>
                  <a:pt x="24" y="2281"/>
                  <a:pt x="30" y="2287"/>
                  <a:pt x="30" y="2296"/>
                </a:cubicBezTo>
                <a:cubicBezTo>
                  <a:pt x="30" y="2304"/>
                  <a:pt x="24" y="2311"/>
                  <a:pt x="15" y="2311"/>
                </a:cubicBezTo>
                <a:cubicBezTo>
                  <a:pt x="7" y="2311"/>
                  <a:pt x="0" y="2304"/>
                  <a:pt x="0" y="2296"/>
                </a:cubicBezTo>
                <a:close/>
                <a:moveTo>
                  <a:pt x="0" y="2236"/>
                </a:moveTo>
                <a:lnTo>
                  <a:pt x="0" y="2236"/>
                </a:lnTo>
                <a:cubicBezTo>
                  <a:pt x="0" y="2227"/>
                  <a:pt x="7" y="2221"/>
                  <a:pt x="15" y="2221"/>
                </a:cubicBezTo>
                <a:cubicBezTo>
                  <a:pt x="24" y="2221"/>
                  <a:pt x="30" y="2227"/>
                  <a:pt x="30" y="2236"/>
                </a:cubicBezTo>
                <a:cubicBezTo>
                  <a:pt x="30" y="2244"/>
                  <a:pt x="24" y="2251"/>
                  <a:pt x="15" y="2251"/>
                </a:cubicBezTo>
                <a:cubicBezTo>
                  <a:pt x="7" y="2251"/>
                  <a:pt x="0" y="2244"/>
                  <a:pt x="0" y="2236"/>
                </a:cubicBezTo>
                <a:close/>
                <a:moveTo>
                  <a:pt x="0" y="2176"/>
                </a:moveTo>
                <a:lnTo>
                  <a:pt x="0" y="2176"/>
                </a:lnTo>
                <a:cubicBezTo>
                  <a:pt x="0" y="2167"/>
                  <a:pt x="7" y="2161"/>
                  <a:pt x="15" y="2161"/>
                </a:cubicBezTo>
                <a:cubicBezTo>
                  <a:pt x="24" y="2161"/>
                  <a:pt x="30" y="2167"/>
                  <a:pt x="30" y="2176"/>
                </a:cubicBezTo>
                <a:cubicBezTo>
                  <a:pt x="30" y="2184"/>
                  <a:pt x="24" y="2191"/>
                  <a:pt x="15" y="2191"/>
                </a:cubicBezTo>
                <a:cubicBezTo>
                  <a:pt x="7" y="2191"/>
                  <a:pt x="0" y="2184"/>
                  <a:pt x="0" y="2176"/>
                </a:cubicBezTo>
                <a:close/>
                <a:moveTo>
                  <a:pt x="0" y="2116"/>
                </a:moveTo>
                <a:lnTo>
                  <a:pt x="0" y="2116"/>
                </a:lnTo>
                <a:cubicBezTo>
                  <a:pt x="0" y="2107"/>
                  <a:pt x="7" y="2101"/>
                  <a:pt x="15" y="2101"/>
                </a:cubicBezTo>
                <a:cubicBezTo>
                  <a:pt x="24" y="2101"/>
                  <a:pt x="30" y="2107"/>
                  <a:pt x="30" y="2116"/>
                </a:cubicBezTo>
                <a:cubicBezTo>
                  <a:pt x="30" y="2124"/>
                  <a:pt x="24" y="2131"/>
                  <a:pt x="15" y="2131"/>
                </a:cubicBezTo>
                <a:cubicBezTo>
                  <a:pt x="7" y="2131"/>
                  <a:pt x="0" y="2124"/>
                  <a:pt x="0" y="2116"/>
                </a:cubicBezTo>
                <a:close/>
                <a:moveTo>
                  <a:pt x="0" y="2056"/>
                </a:moveTo>
                <a:lnTo>
                  <a:pt x="0" y="2056"/>
                </a:lnTo>
                <a:cubicBezTo>
                  <a:pt x="0" y="2047"/>
                  <a:pt x="7" y="2041"/>
                  <a:pt x="15" y="2041"/>
                </a:cubicBezTo>
                <a:cubicBezTo>
                  <a:pt x="24" y="2041"/>
                  <a:pt x="30" y="2047"/>
                  <a:pt x="30" y="2056"/>
                </a:cubicBezTo>
                <a:cubicBezTo>
                  <a:pt x="30" y="2064"/>
                  <a:pt x="24" y="2071"/>
                  <a:pt x="15" y="2071"/>
                </a:cubicBezTo>
                <a:cubicBezTo>
                  <a:pt x="7" y="2071"/>
                  <a:pt x="0" y="2064"/>
                  <a:pt x="0" y="2056"/>
                </a:cubicBezTo>
                <a:close/>
                <a:moveTo>
                  <a:pt x="0" y="1996"/>
                </a:moveTo>
                <a:lnTo>
                  <a:pt x="0" y="1996"/>
                </a:lnTo>
                <a:cubicBezTo>
                  <a:pt x="0" y="1987"/>
                  <a:pt x="7" y="1981"/>
                  <a:pt x="15" y="1981"/>
                </a:cubicBezTo>
                <a:cubicBezTo>
                  <a:pt x="24" y="1981"/>
                  <a:pt x="30" y="1987"/>
                  <a:pt x="30" y="1996"/>
                </a:cubicBezTo>
                <a:cubicBezTo>
                  <a:pt x="30" y="2004"/>
                  <a:pt x="24" y="2011"/>
                  <a:pt x="15" y="2011"/>
                </a:cubicBezTo>
                <a:cubicBezTo>
                  <a:pt x="7" y="2011"/>
                  <a:pt x="0" y="2004"/>
                  <a:pt x="0" y="1996"/>
                </a:cubicBezTo>
                <a:close/>
                <a:moveTo>
                  <a:pt x="0" y="1936"/>
                </a:moveTo>
                <a:lnTo>
                  <a:pt x="0" y="1936"/>
                </a:lnTo>
                <a:cubicBezTo>
                  <a:pt x="0" y="1927"/>
                  <a:pt x="7" y="1921"/>
                  <a:pt x="15" y="1921"/>
                </a:cubicBezTo>
                <a:cubicBezTo>
                  <a:pt x="24" y="1921"/>
                  <a:pt x="30" y="1927"/>
                  <a:pt x="30" y="1936"/>
                </a:cubicBezTo>
                <a:cubicBezTo>
                  <a:pt x="30" y="1944"/>
                  <a:pt x="24" y="1951"/>
                  <a:pt x="15" y="1951"/>
                </a:cubicBezTo>
                <a:cubicBezTo>
                  <a:pt x="7" y="1951"/>
                  <a:pt x="0" y="1944"/>
                  <a:pt x="0" y="1936"/>
                </a:cubicBezTo>
                <a:close/>
                <a:moveTo>
                  <a:pt x="0" y="1876"/>
                </a:moveTo>
                <a:lnTo>
                  <a:pt x="0" y="1876"/>
                </a:lnTo>
                <a:cubicBezTo>
                  <a:pt x="0" y="1867"/>
                  <a:pt x="7" y="1861"/>
                  <a:pt x="15" y="1861"/>
                </a:cubicBezTo>
                <a:cubicBezTo>
                  <a:pt x="24" y="1861"/>
                  <a:pt x="30" y="1867"/>
                  <a:pt x="30" y="1876"/>
                </a:cubicBezTo>
                <a:cubicBezTo>
                  <a:pt x="30" y="1884"/>
                  <a:pt x="24" y="1891"/>
                  <a:pt x="15" y="1891"/>
                </a:cubicBezTo>
                <a:cubicBezTo>
                  <a:pt x="7" y="1891"/>
                  <a:pt x="0" y="1884"/>
                  <a:pt x="0" y="1876"/>
                </a:cubicBezTo>
                <a:close/>
                <a:moveTo>
                  <a:pt x="0" y="1816"/>
                </a:moveTo>
                <a:lnTo>
                  <a:pt x="0" y="1816"/>
                </a:lnTo>
                <a:cubicBezTo>
                  <a:pt x="0" y="1807"/>
                  <a:pt x="7" y="1801"/>
                  <a:pt x="15" y="1801"/>
                </a:cubicBezTo>
                <a:cubicBezTo>
                  <a:pt x="24" y="1801"/>
                  <a:pt x="30" y="1807"/>
                  <a:pt x="30" y="1816"/>
                </a:cubicBezTo>
                <a:cubicBezTo>
                  <a:pt x="30" y="1824"/>
                  <a:pt x="24" y="1831"/>
                  <a:pt x="15" y="1831"/>
                </a:cubicBezTo>
                <a:cubicBezTo>
                  <a:pt x="7" y="1831"/>
                  <a:pt x="0" y="1824"/>
                  <a:pt x="0" y="1816"/>
                </a:cubicBezTo>
                <a:close/>
                <a:moveTo>
                  <a:pt x="0" y="1756"/>
                </a:moveTo>
                <a:lnTo>
                  <a:pt x="0" y="1756"/>
                </a:lnTo>
                <a:cubicBezTo>
                  <a:pt x="0" y="1747"/>
                  <a:pt x="7" y="1741"/>
                  <a:pt x="15" y="1741"/>
                </a:cubicBezTo>
                <a:cubicBezTo>
                  <a:pt x="24" y="1741"/>
                  <a:pt x="30" y="1747"/>
                  <a:pt x="30" y="1756"/>
                </a:cubicBezTo>
                <a:cubicBezTo>
                  <a:pt x="30" y="1764"/>
                  <a:pt x="24" y="1771"/>
                  <a:pt x="15" y="1771"/>
                </a:cubicBezTo>
                <a:cubicBezTo>
                  <a:pt x="7" y="1771"/>
                  <a:pt x="0" y="1764"/>
                  <a:pt x="0" y="1756"/>
                </a:cubicBezTo>
                <a:close/>
                <a:moveTo>
                  <a:pt x="0" y="1696"/>
                </a:moveTo>
                <a:lnTo>
                  <a:pt x="0" y="1695"/>
                </a:lnTo>
                <a:cubicBezTo>
                  <a:pt x="0" y="1687"/>
                  <a:pt x="7" y="1680"/>
                  <a:pt x="15" y="1680"/>
                </a:cubicBezTo>
                <a:cubicBezTo>
                  <a:pt x="24" y="1680"/>
                  <a:pt x="30" y="1687"/>
                  <a:pt x="30" y="1695"/>
                </a:cubicBezTo>
                <a:lnTo>
                  <a:pt x="30" y="1696"/>
                </a:lnTo>
                <a:cubicBezTo>
                  <a:pt x="30" y="1704"/>
                  <a:pt x="24" y="1711"/>
                  <a:pt x="15" y="1711"/>
                </a:cubicBezTo>
                <a:cubicBezTo>
                  <a:pt x="7" y="1711"/>
                  <a:pt x="0" y="1704"/>
                  <a:pt x="0" y="1696"/>
                </a:cubicBezTo>
                <a:close/>
                <a:moveTo>
                  <a:pt x="0" y="1635"/>
                </a:moveTo>
                <a:lnTo>
                  <a:pt x="0" y="1635"/>
                </a:lnTo>
                <a:cubicBezTo>
                  <a:pt x="0" y="1627"/>
                  <a:pt x="7" y="1620"/>
                  <a:pt x="15" y="1620"/>
                </a:cubicBezTo>
                <a:cubicBezTo>
                  <a:pt x="24" y="1620"/>
                  <a:pt x="30" y="1627"/>
                  <a:pt x="30" y="1635"/>
                </a:cubicBezTo>
                <a:cubicBezTo>
                  <a:pt x="30" y="1644"/>
                  <a:pt x="24" y="1650"/>
                  <a:pt x="15" y="1650"/>
                </a:cubicBezTo>
                <a:cubicBezTo>
                  <a:pt x="7" y="1650"/>
                  <a:pt x="0" y="1644"/>
                  <a:pt x="0" y="1635"/>
                </a:cubicBezTo>
                <a:close/>
                <a:moveTo>
                  <a:pt x="0" y="1575"/>
                </a:moveTo>
                <a:lnTo>
                  <a:pt x="0" y="1575"/>
                </a:lnTo>
                <a:cubicBezTo>
                  <a:pt x="0" y="1567"/>
                  <a:pt x="7" y="1560"/>
                  <a:pt x="15" y="1560"/>
                </a:cubicBezTo>
                <a:cubicBezTo>
                  <a:pt x="24" y="1560"/>
                  <a:pt x="30" y="1567"/>
                  <a:pt x="30" y="1575"/>
                </a:cubicBezTo>
                <a:cubicBezTo>
                  <a:pt x="30" y="1584"/>
                  <a:pt x="24" y="1590"/>
                  <a:pt x="15" y="1590"/>
                </a:cubicBezTo>
                <a:cubicBezTo>
                  <a:pt x="7" y="1590"/>
                  <a:pt x="0" y="1584"/>
                  <a:pt x="0" y="1575"/>
                </a:cubicBezTo>
                <a:close/>
                <a:moveTo>
                  <a:pt x="0" y="1515"/>
                </a:moveTo>
                <a:lnTo>
                  <a:pt x="0" y="1515"/>
                </a:lnTo>
                <a:cubicBezTo>
                  <a:pt x="0" y="1507"/>
                  <a:pt x="7" y="1500"/>
                  <a:pt x="15" y="1500"/>
                </a:cubicBezTo>
                <a:cubicBezTo>
                  <a:pt x="24" y="1500"/>
                  <a:pt x="30" y="1507"/>
                  <a:pt x="30" y="1515"/>
                </a:cubicBezTo>
                <a:cubicBezTo>
                  <a:pt x="30" y="1524"/>
                  <a:pt x="24" y="1530"/>
                  <a:pt x="15" y="1530"/>
                </a:cubicBezTo>
                <a:cubicBezTo>
                  <a:pt x="7" y="1530"/>
                  <a:pt x="0" y="1524"/>
                  <a:pt x="0" y="1515"/>
                </a:cubicBezTo>
                <a:close/>
                <a:moveTo>
                  <a:pt x="0" y="1455"/>
                </a:moveTo>
                <a:lnTo>
                  <a:pt x="0" y="1455"/>
                </a:lnTo>
                <a:cubicBezTo>
                  <a:pt x="0" y="1447"/>
                  <a:pt x="7" y="1440"/>
                  <a:pt x="15" y="1440"/>
                </a:cubicBezTo>
                <a:cubicBezTo>
                  <a:pt x="24" y="1440"/>
                  <a:pt x="30" y="1447"/>
                  <a:pt x="30" y="1455"/>
                </a:cubicBezTo>
                <a:cubicBezTo>
                  <a:pt x="30" y="1464"/>
                  <a:pt x="24" y="1470"/>
                  <a:pt x="15" y="1470"/>
                </a:cubicBezTo>
                <a:cubicBezTo>
                  <a:pt x="7" y="1470"/>
                  <a:pt x="0" y="1464"/>
                  <a:pt x="0" y="1455"/>
                </a:cubicBezTo>
                <a:close/>
                <a:moveTo>
                  <a:pt x="0" y="1395"/>
                </a:moveTo>
                <a:lnTo>
                  <a:pt x="0" y="1395"/>
                </a:lnTo>
                <a:cubicBezTo>
                  <a:pt x="0" y="1387"/>
                  <a:pt x="7" y="1380"/>
                  <a:pt x="15" y="1380"/>
                </a:cubicBezTo>
                <a:cubicBezTo>
                  <a:pt x="24" y="1380"/>
                  <a:pt x="30" y="1387"/>
                  <a:pt x="30" y="1395"/>
                </a:cubicBezTo>
                <a:cubicBezTo>
                  <a:pt x="30" y="1404"/>
                  <a:pt x="24" y="1410"/>
                  <a:pt x="15" y="1410"/>
                </a:cubicBezTo>
                <a:cubicBezTo>
                  <a:pt x="7" y="1410"/>
                  <a:pt x="0" y="1404"/>
                  <a:pt x="0" y="1395"/>
                </a:cubicBezTo>
                <a:close/>
                <a:moveTo>
                  <a:pt x="0" y="1335"/>
                </a:moveTo>
                <a:lnTo>
                  <a:pt x="0" y="1335"/>
                </a:lnTo>
                <a:cubicBezTo>
                  <a:pt x="0" y="1327"/>
                  <a:pt x="7" y="1320"/>
                  <a:pt x="15" y="1320"/>
                </a:cubicBezTo>
                <a:cubicBezTo>
                  <a:pt x="24" y="1320"/>
                  <a:pt x="30" y="1327"/>
                  <a:pt x="30" y="1335"/>
                </a:cubicBezTo>
                <a:cubicBezTo>
                  <a:pt x="30" y="1344"/>
                  <a:pt x="24" y="1350"/>
                  <a:pt x="15" y="1350"/>
                </a:cubicBezTo>
                <a:cubicBezTo>
                  <a:pt x="7" y="1350"/>
                  <a:pt x="0" y="1344"/>
                  <a:pt x="0" y="1335"/>
                </a:cubicBezTo>
                <a:close/>
                <a:moveTo>
                  <a:pt x="0" y="1275"/>
                </a:moveTo>
                <a:lnTo>
                  <a:pt x="0" y="1275"/>
                </a:lnTo>
                <a:cubicBezTo>
                  <a:pt x="0" y="1267"/>
                  <a:pt x="7" y="1260"/>
                  <a:pt x="15" y="1260"/>
                </a:cubicBezTo>
                <a:cubicBezTo>
                  <a:pt x="24" y="1260"/>
                  <a:pt x="30" y="1267"/>
                  <a:pt x="30" y="1275"/>
                </a:cubicBezTo>
                <a:cubicBezTo>
                  <a:pt x="30" y="1284"/>
                  <a:pt x="24" y="1290"/>
                  <a:pt x="15" y="1290"/>
                </a:cubicBezTo>
                <a:cubicBezTo>
                  <a:pt x="7" y="1290"/>
                  <a:pt x="0" y="1284"/>
                  <a:pt x="0" y="1275"/>
                </a:cubicBezTo>
                <a:close/>
                <a:moveTo>
                  <a:pt x="0" y="1215"/>
                </a:moveTo>
                <a:lnTo>
                  <a:pt x="0" y="1215"/>
                </a:lnTo>
                <a:cubicBezTo>
                  <a:pt x="0" y="1207"/>
                  <a:pt x="7" y="1200"/>
                  <a:pt x="15" y="1200"/>
                </a:cubicBezTo>
                <a:cubicBezTo>
                  <a:pt x="24" y="1200"/>
                  <a:pt x="30" y="1207"/>
                  <a:pt x="30" y="1215"/>
                </a:cubicBezTo>
                <a:cubicBezTo>
                  <a:pt x="30" y="1224"/>
                  <a:pt x="24" y="1230"/>
                  <a:pt x="15" y="1230"/>
                </a:cubicBezTo>
                <a:cubicBezTo>
                  <a:pt x="7" y="1230"/>
                  <a:pt x="0" y="1224"/>
                  <a:pt x="0" y="1215"/>
                </a:cubicBezTo>
                <a:close/>
                <a:moveTo>
                  <a:pt x="0" y="1155"/>
                </a:moveTo>
                <a:lnTo>
                  <a:pt x="0" y="1155"/>
                </a:lnTo>
                <a:cubicBezTo>
                  <a:pt x="0" y="1147"/>
                  <a:pt x="7" y="1140"/>
                  <a:pt x="15" y="1140"/>
                </a:cubicBezTo>
                <a:cubicBezTo>
                  <a:pt x="24" y="1140"/>
                  <a:pt x="30" y="1147"/>
                  <a:pt x="30" y="1155"/>
                </a:cubicBezTo>
                <a:cubicBezTo>
                  <a:pt x="30" y="1164"/>
                  <a:pt x="24" y="1170"/>
                  <a:pt x="15" y="1170"/>
                </a:cubicBezTo>
                <a:cubicBezTo>
                  <a:pt x="7" y="1170"/>
                  <a:pt x="0" y="1164"/>
                  <a:pt x="0" y="1155"/>
                </a:cubicBezTo>
                <a:close/>
                <a:moveTo>
                  <a:pt x="0" y="1095"/>
                </a:moveTo>
                <a:lnTo>
                  <a:pt x="0" y="1095"/>
                </a:lnTo>
                <a:cubicBezTo>
                  <a:pt x="0" y="1087"/>
                  <a:pt x="7" y="1080"/>
                  <a:pt x="15" y="1080"/>
                </a:cubicBezTo>
                <a:cubicBezTo>
                  <a:pt x="24" y="1080"/>
                  <a:pt x="30" y="1087"/>
                  <a:pt x="30" y="1095"/>
                </a:cubicBezTo>
                <a:cubicBezTo>
                  <a:pt x="30" y="1103"/>
                  <a:pt x="24" y="1110"/>
                  <a:pt x="15" y="1110"/>
                </a:cubicBezTo>
                <a:cubicBezTo>
                  <a:pt x="7" y="1110"/>
                  <a:pt x="0" y="1103"/>
                  <a:pt x="0" y="1095"/>
                </a:cubicBezTo>
                <a:close/>
                <a:moveTo>
                  <a:pt x="0" y="1035"/>
                </a:moveTo>
                <a:lnTo>
                  <a:pt x="0" y="1035"/>
                </a:lnTo>
                <a:cubicBezTo>
                  <a:pt x="0" y="1027"/>
                  <a:pt x="7" y="1020"/>
                  <a:pt x="15" y="1020"/>
                </a:cubicBezTo>
                <a:cubicBezTo>
                  <a:pt x="24" y="1020"/>
                  <a:pt x="30" y="1027"/>
                  <a:pt x="30" y="1035"/>
                </a:cubicBezTo>
                <a:cubicBezTo>
                  <a:pt x="30" y="1043"/>
                  <a:pt x="24" y="1050"/>
                  <a:pt x="15" y="1050"/>
                </a:cubicBezTo>
                <a:cubicBezTo>
                  <a:pt x="7" y="1050"/>
                  <a:pt x="0" y="1043"/>
                  <a:pt x="0" y="1035"/>
                </a:cubicBezTo>
                <a:close/>
                <a:moveTo>
                  <a:pt x="0" y="975"/>
                </a:moveTo>
                <a:lnTo>
                  <a:pt x="0" y="975"/>
                </a:lnTo>
                <a:cubicBezTo>
                  <a:pt x="0" y="967"/>
                  <a:pt x="7" y="960"/>
                  <a:pt x="15" y="960"/>
                </a:cubicBezTo>
                <a:cubicBezTo>
                  <a:pt x="24" y="960"/>
                  <a:pt x="30" y="967"/>
                  <a:pt x="30" y="975"/>
                </a:cubicBezTo>
                <a:cubicBezTo>
                  <a:pt x="30" y="983"/>
                  <a:pt x="24" y="990"/>
                  <a:pt x="15" y="990"/>
                </a:cubicBezTo>
                <a:cubicBezTo>
                  <a:pt x="7" y="990"/>
                  <a:pt x="0" y="983"/>
                  <a:pt x="0" y="975"/>
                </a:cubicBezTo>
                <a:close/>
                <a:moveTo>
                  <a:pt x="0" y="915"/>
                </a:moveTo>
                <a:lnTo>
                  <a:pt x="0" y="915"/>
                </a:lnTo>
                <a:cubicBezTo>
                  <a:pt x="0" y="907"/>
                  <a:pt x="7" y="900"/>
                  <a:pt x="15" y="900"/>
                </a:cubicBezTo>
                <a:cubicBezTo>
                  <a:pt x="24" y="900"/>
                  <a:pt x="30" y="907"/>
                  <a:pt x="30" y="915"/>
                </a:cubicBezTo>
                <a:cubicBezTo>
                  <a:pt x="30" y="923"/>
                  <a:pt x="24" y="930"/>
                  <a:pt x="15" y="930"/>
                </a:cubicBezTo>
                <a:cubicBezTo>
                  <a:pt x="7" y="930"/>
                  <a:pt x="0" y="923"/>
                  <a:pt x="0" y="915"/>
                </a:cubicBezTo>
                <a:close/>
                <a:moveTo>
                  <a:pt x="0" y="855"/>
                </a:moveTo>
                <a:lnTo>
                  <a:pt x="0" y="855"/>
                </a:lnTo>
                <a:cubicBezTo>
                  <a:pt x="0" y="847"/>
                  <a:pt x="7" y="840"/>
                  <a:pt x="15" y="840"/>
                </a:cubicBezTo>
                <a:cubicBezTo>
                  <a:pt x="24" y="840"/>
                  <a:pt x="30" y="847"/>
                  <a:pt x="30" y="855"/>
                </a:cubicBezTo>
                <a:cubicBezTo>
                  <a:pt x="30" y="863"/>
                  <a:pt x="24" y="870"/>
                  <a:pt x="15" y="870"/>
                </a:cubicBezTo>
                <a:cubicBezTo>
                  <a:pt x="7" y="870"/>
                  <a:pt x="0" y="863"/>
                  <a:pt x="0" y="855"/>
                </a:cubicBezTo>
                <a:close/>
                <a:moveTo>
                  <a:pt x="0" y="795"/>
                </a:moveTo>
                <a:lnTo>
                  <a:pt x="0" y="795"/>
                </a:lnTo>
                <a:cubicBezTo>
                  <a:pt x="0" y="787"/>
                  <a:pt x="7" y="780"/>
                  <a:pt x="15" y="780"/>
                </a:cubicBezTo>
                <a:cubicBezTo>
                  <a:pt x="24" y="780"/>
                  <a:pt x="30" y="787"/>
                  <a:pt x="30" y="795"/>
                </a:cubicBezTo>
                <a:cubicBezTo>
                  <a:pt x="30" y="803"/>
                  <a:pt x="24" y="810"/>
                  <a:pt x="15" y="810"/>
                </a:cubicBezTo>
                <a:cubicBezTo>
                  <a:pt x="7" y="810"/>
                  <a:pt x="0" y="803"/>
                  <a:pt x="0" y="795"/>
                </a:cubicBezTo>
                <a:close/>
                <a:moveTo>
                  <a:pt x="0" y="735"/>
                </a:moveTo>
                <a:lnTo>
                  <a:pt x="0" y="735"/>
                </a:lnTo>
                <a:cubicBezTo>
                  <a:pt x="0" y="727"/>
                  <a:pt x="7" y="720"/>
                  <a:pt x="15" y="720"/>
                </a:cubicBezTo>
                <a:cubicBezTo>
                  <a:pt x="24" y="720"/>
                  <a:pt x="30" y="727"/>
                  <a:pt x="30" y="735"/>
                </a:cubicBezTo>
                <a:cubicBezTo>
                  <a:pt x="30" y="743"/>
                  <a:pt x="24" y="750"/>
                  <a:pt x="15" y="750"/>
                </a:cubicBezTo>
                <a:cubicBezTo>
                  <a:pt x="7" y="750"/>
                  <a:pt x="0" y="743"/>
                  <a:pt x="0" y="735"/>
                </a:cubicBezTo>
                <a:close/>
                <a:moveTo>
                  <a:pt x="0" y="675"/>
                </a:moveTo>
                <a:lnTo>
                  <a:pt x="0" y="675"/>
                </a:lnTo>
                <a:cubicBezTo>
                  <a:pt x="0" y="667"/>
                  <a:pt x="7" y="660"/>
                  <a:pt x="15" y="660"/>
                </a:cubicBezTo>
                <a:cubicBezTo>
                  <a:pt x="24" y="660"/>
                  <a:pt x="30" y="667"/>
                  <a:pt x="30" y="675"/>
                </a:cubicBezTo>
                <a:cubicBezTo>
                  <a:pt x="30" y="683"/>
                  <a:pt x="24" y="690"/>
                  <a:pt x="15" y="690"/>
                </a:cubicBezTo>
                <a:cubicBezTo>
                  <a:pt x="7" y="690"/>
                  <a:pt x="0" y="683"/>
                  <a:pt x="0" y="675"/>
                </a:cubicBezTo>
                <a:close/>
                <a:moveTo>
                  <a:pt x="0" y="615"/>
                </a:moveTo>
                <a:lnTo>
                  <a:pt x="0" y="615"/>
                </a:lnTo>
                <a:cubicBezTo>
                  <a:pt x="0" y="607"/>
                  <a:pt x="7" y="600"/>
                  <a:pt x="15" y="600"/>
                </a:cubicBezTo>
                <a:cubicBezTo>
                  <a:pt x="24" y="600"/>
                  <a:pt x="30" y="607"/>
                  <a:pt x="30" y="615"/>
                </a:cubicBezTo>
                <a:cubicBezTo>
                  <a:pt x="30" y="623"/>
                  <a:pt x="24" y="630"/>
                  <a:pt x="15" y="630"/>
                </a:cubicBezTo>
                <a:cubicBezTo>
                  <a:pt x="7" y="630"/>
                  <a:pt x="0" y="623"/>
                  <a:pt x="0" y="615"/>
                </a:cubicBezTo>
                <a:close/>
                <a:moveTo>
                  <a:pt x="0" y="555"/>
                </a:moveTo>
                <a:lnTo>
                  <a:pt x="0" y="555"/>
                </a:lnTo>
                <a:cubicBezTo>
                  <a:pt x="0" y="547"/>
                  <a:pt x="7" y="540"/>
                  <a:pt x="15" y="540"/>
                </a:cubicBezTo>
                <a:cubicBezTo>
                  <a:pt x="24" y="540"/>
                  <a:pt x="30" y="547"/>
                  <a:pt x="30" y="555"/>
                </a:cubicBezTo>
                <a:cubicBezTo>
                  <a:pt x="30" y="563"/>
                  <a:pt x="24" y="570"/>
                  <a:pt x="15" y="570"/>
                </a:cubicBezTo>
                <a:cubicBezTo>
                  <a:pt x="7" y="570"/>
                  <a:pt x="0" y="563"/>
                  <a:pt x="0" y="555"/>
                </a:cubicBezTo>
                <a:close/>
                <a:moveTo>
                  <a:pt x="0" y="495"/>
                </a:moveTo>
                <a:lnTo>
                  <a:pt x="0" y="495"/>
                </a:lnTo>
                <a:cubicBezTo>
                  <a:pt x="0" y="487"/>
                  <a:pt x="7" y="480"/>
                  <a:pt x="15" y="480"/>
                </a:cubicBezTo>
                <a:cubicBezTo>
                  <a:pt x="24" y="480"/>
                  <a:pt x="30" y="487"/>
                  <a:pt x="30" y="495"/>
                </a:cubicBezTo>
                <a:cubicBezTo>
                  <a:pt x="30" y="503"/>
                  <a:pt x="24" y="510"/>
                  <a:pt x="15" y="510"/>
                </a:cubicBezTo>
                <a:cubicBezTo>
                  <a:pt x="7" y="510"/>
                  <a:pt x="0" y="503"/>
                  <a:pt x="0" y="495"/>
                </a:cubicBezTo>
                <a:close/>
                <a:moveTo>
                  <a:pt x="0" y="435"/>
                </a:moveTo>
                <a:lnTo>
                  <a:pt x="0" y="435"/>
                </a:lnTo>
                <a:cubicBezTo>
                  <a:pt x="0" y="427"/>
                  <a:pt x="7" y="420"/>
                  <a:pt x="15" y="420"/>
                </a:cubicBezTo>
                <a:cubicBezTo>
                  <a:pt x="24" y="420"/>
                  <a:pt x="30" y="427"/>
                  <a:pt x="30" y="435"/>
                </a:cubicBezTo>
                <a:cubicBezTo>
                  <a:pt x="30" y="443"/>
                  <a:pt x="24" y="450"/>
                  <a:pt x="15" y="450"/>
                </a:cubicBezTo>
                <a:cubicBezTo>
                  <a:pt x="7" y="450"/>
                  <a:pt x="0" y="443"/>
                  <a:pt x="0" y="435"/>
                </a:cubicBezTo>
                <a:close/>
                <a:moveTo>
                  <a:pt x="0" y="375"/>
                </a:moveTo>
                <a:lnTo>
                  <a:pt x="0" y="375"/>
                </a:lnTo>
                <a:cubicBezTo>
                  <a:pt x="0" y="367"/>
                  <a:pt x="7" y="360"/>
                  <a:pt x="15" y="360"/>
                </a:cubicBezTo>
                <a:cubicBezTo>
                  <a:pt x="24" y="360"/>
                  <a:pt x="30" y="367"/>
                  <a:pt x="30" y="375"/>
                </a:cubicBezTo>
                <a:cubicBezTo>
                  <a:pt x="30" y="383"/>
                  <a:pt x="24" y="390"/>
                  <a:pt x="15" y="390"/>
                </a:cubicBezTo>
                <a:cubicBezTo>
                  <a:pt x="7" y="390"/>
                  <a:pt x="0" y="383"/>
                  <a:pt x="0" y="375"/>
                </a:cubicBezTo>
                <a:close/>
                <a:moveTo>
                  <a:pt x="0" y="315"/>
                </a:moveTo>
                <a:lnTo>
                  <a:pt x="0" y="315"/>
                </a:lnTo>
                <a:cubicBezTo>
                  <a:pt x="0" y="306"/>
                  <a:pt x="7" y="300"/>
                  <a:pt x="15" y="300"/>
                </a:cubicBezTo>
                <a:cubicBezTo>
                  <a:pt x="24" y="300"/>
                  <a:pt x="30" y="306"/>
                  <a:pt x="30" y="315"/>
                </a:cubicBezTo>
                <a:cubicBezTo>
                  <a:pt x="30" y="323"/>
                  <a:pt x="24" y="330"/>
                  <a:pt x="15" y="330"/>
                </a:cubicBezTo>
                <a:cubicBezTo>
                  <a:pt x="7" y="330"/>
                  <a:pt x="0" y="323"/>
                  <a:pt x="0" y="315"/>
                </a:cubicBezTo>
                <a:close/>
                <a:moveTo>
                  <a:pt x="0" y="255"/>
                </a:moveTo>
                <a:lnTo>
                  <a:pt x="0" y="255"/>
                </a:lnTo>
                <a:cubicBezTo>
                  <a:pt x="0" y="246"/>
                  <a:pt x="7" y="240"/>
                  <a:pt x="15" y="240"/>
                </a:cubicBezTo>
                <a:cubicBezTo>
                  <a:pt x="24" y="240"/>
                  <a:pt x="30" y="246"/>
                  <a:pt x="30" y="255"/>
                </a:cubicBezTo>
                <a:cubicBezTo>
                  <a:pt x="30" y="263"/>
                  <a:pt x="24" y="270"/>
                  <a:pt x="15" y="270"/>
                </a:cubicBezTo>
                <a:cubicBezTo>
                  <a:pt x="7" y="270"/>
                  <a:pt x="0" y="263"/>
                  <a:pt x="0" y="255"/>
                </a:cubicBezTo>
                <a:close/>
                <a:moveTo>
                  <a:pt x="0" y="195"/>
                </a:moveTo>
                <a:lnTo>
                  <a:pt x="0" y="195"/>
                </a:lnTo>
                <a:cubicBezTo>
                  <a:pt x="0" y="186"/>
                  <a:pt x="7" y="180"/>
                  <a:pt x="15" y="180"/>
                </a:cubicBezTo>
                <a:cubicBezTo>
                  <a:pt x="24" y="180"/>
                  <a:pt x="30" y="186"/>
                  <a:pt x="30" y="195"/>
                </a:cubicBezTo>
                <a:cubicBezTo>
                  <a:pt x="30" y="203"/>
                  <a:pt x="24" y="210"/>
                  <a:pt x="15" y="210"/>
                </a:cubicBezTo>
                <a:cubicBezTo>
                  <a:pt x="7" y="210"/>
                  <a:pt x="0" y="203"/>
                  <a:pt x="0" y="195"/>
                </a:cubicBezTo>
                <a:close/>
                <a:moveTo>
                  <a:pt x="0" y="135"/>
                </a:moveTo>
                <a:lnTo>
                  <a:pt x="0" y="135"/>
                </a:lnTo>
                <a:cubicBezTo>
                  <a:pt x="0" y="126"/>
                  <a:pt x="7" y="120"/>
                  <a:pt x="15" y="120"/>
                </a:cubicBezTo>
                <a:cubicBezTo>
                  <a:pt x="24" y="120"/>
                  <a:pt x="30" y="126"/>
                  <a:pt x="30" y="135"/>
                </a:cubicBezTo>
                <a:cubicBezTo>
                  <a:pt x="30" y="143"/>
                  <a:pt x="24" y="150"/>
                  <a:pt x="15" y="150"/>
                </a:cubicBezTo>
                <a:cubicBezTo>
                  <a:pt x="7" y="150"/>
                  <a:pt x="0" y="143"/>
                  <a:pt x="0" y="135"/>
                </a:cubicBezTo>
                <a:close/>
                <a:moveTo>
                  <a:pt x="0" y="75"/>
                </a:moveTo>
                <a:lnTo>
                  <a:pt x="0" y="75"/>
                </a:lnTo>
                <a:cubicBezTo>
                  <a:pt x="0" y="66"/>
                  <a:pt x="7" y="60"/>
                  <a:pt x="15" y="60"/>
                </a:cubicBezTo>
                <a:cubicBezTo>
                  <a:pt x="24" y="60"/>
                  <a:pt x="30" y="66"/>
                  <a:pt x="30" y="75"/>
                </a:cubicBezTo>
                <a:cubicBezTo>
                  <a:pt x="30" y="83"/>
                  <a:pt x="24" y="90"/>
                  <a:pt x="15" y="90"/>
                </a:cubicBezTo>
                <a:cubicBezTo>
                  <a:pt x="7" y="90"/>
                  <a:pt x="0" y="83"/>
                  <a:pt x="0" y="75"/>
                </a:cubicBezTo>
                <a:close/>
                <a:moveTo>
                  <a:pt x="0" y="15"/>
                </a:moveTo>
                <a:lnTo>
                  <a:pt x="0" y="15"/>
                </a:lnTo>
                <a:cubicBezTo>
                  <a:pt x="0" y="6"/>
                  <a:pt x="7" y="0"/>
                  <a:pt x="15" y="0"/>
                </a:cubicBezTo>
                <a:cubicBezTo>
                  <a:pt x="24" y="0"/>
                  <a:pt x="30" y="6"/>
                  <a:pt x="30" y="15"/>
                </a:cubicBezTo>
                <a:cubicBezTo>
                  <a:pt x="30" y="23"/>
                  <a:pt x="24" y="30"/>
                  <a:pt x="15" y="30"/>
                </a:cubicBezTo>
                <a:cubicBezTo>
                  <a:pt x="7" y="30"/>
                  <a:pt x="0" y="23"/>
                  <a:pt x="0" y="15"/>
                </a:cubicBezTo>
                <a:close/>
              </a:path>
            </a:pathLst>
          </a:custGeom>
          <a:solidFill>
            <a:srgbClr val="000000"/>
          </a:solidFill>
          <a:ln w="1588">
            <a:solidFill>
              <a:srgbClr val="000000"/>
            </a:solidFill>
            <a:bevel/>
            <a:headEnd/>
            <a:tailEnd/>
          </a:ln>
        </p:spPr>
        <p:txBody>
          <a:bodyPr/>
          <a:lstStyle/>
          <a:p>
            <a:endParaRPr lang="en-US"/>
          </a:p>
        </p:txBody>
      </p:sp>
      <p:sp>
        <p:nvSpPr>
          <p:cNvPr id="18572" name="Freeform 141"/>
          <p:cNvSpPr>
            <a:spLocks noEditPoints="1"/>
          </p:cNvSpPr>
          <p:nvPr/>
        </p:nvSpPr>
        <p:spPr bwMode="auto">
          <a:xfrm>
            <a:off x="6108700" y="1754188"/>
            <a:ext cx="19050" cy="1306512"/>
          </a:xfrm>
          <a:custGeom>
            <a:avLst/>
            <a:gdLst>
              <a:gd name="T0" fmla="*/ 2147483647 w 61"/>
              <a:gd name="T1" fmla="*/ 2147483647 h 4173"/>
              <a:gd name="T2" fmla="*/ 2147483647 w 61"/>
              <a:gd name="T3" fmla="*/ 2147483647 h 4173"/>
              <a:gd name="T4" fmla="*/ 2147483647 w 61"/>
              <a:gd name="T5" fmla="*/ 2147483647 h 4173"/>
              <a:gd name="T6" fmla="*/ 2147483647 w 61"/>
              <a:gd name="T7" fmla="*/ 2147483647 h 4173"/>
              <a:gd name="T8" fmla="*/ 2147483647 w 61"/>
              <a:gd name="T9" fmla="*/ 2147483647 h 4173"/>
              <a:gd name="T10" fmla="*/ 2147483647 w 61"/>
              <a:gd name="T11" fmla="*/ 2147483647 h 4173"/>
              <a:gd name="T12" fmla="*/ 2147483647 w 61"/>
              <a:gd name="T13" fmla="*/ 2147483647 h 4173"/>
              <a:gd name="T14" fmla="*/ 2147483647 w 61"/>
              <a:gd name="T15" fmla="*/ 2147483647 h 4173"/>
              <a:gd name="T16" fmla="*/ 2147483647 w 61"/>
              <a:gd name="T17" fmla="*/ 2147483647 h 4173"/>
              <a:gd name="T18" fmla="*/ 2147483647 w 61"/>
              <a:gd name="T19" fmla="*/ 2147483647 h 4173"/>
              <a:gd name="T20" fmla="*/ 2147483647 w 61"/>
              <a:gd name="T21" fmla="*/ 2147483647 h 4173"/>
              <a:gd name="T22" fmla="*/ 2147483647 w 61"/>
              <a:gd name="T23" fmla="*/ 2147483647 h 4173"/>
              <a:gd name="T24" fmla="*/ 2147483647 w 61"/>
              <a:gd name="T25" fmla="*/ 2147483647 h 4173"/>
              <a:gd name="T26" fmla="*/ 2147483647 w 61"/>
              <a:gd name="T27" fmla="*/ 2147483647 h 4173"/>
              <a:gd name="T28" fmla="*/ 2147483647 w 61"/>
              <a:gd name="T29" fmla="*/ 2147483647 h 4173"/>
              <a:gd name="T30" fmla="*/ 2147483647 w 61"/>
              <a:gd name="T31" fmla="*/ 2147483647 h 4173"/>
              <a:gd name="T32" fmla="*/ 2147483647 w 61"/>
              <a:gd name="T33" fmla="*/ 2147483647 h 4173"/>
              <a:gd name="T34" fmla="*/ 2147483647 w 61"/>
              <a:gd name="T35" fmla="*/ 2147483647 h 4173"/>
              <a:gd name="T36" fmla="*/ 2147483647 w 61"/>
              <a:gd name="T37" fmla="*/ 2147483647 h 4173"/>
              <a:gd name="T38" fmla="*/ 2147483647 w 61"/>
              <a:gd name="T39" fmla="*/ 2147483647 h 4173"/>
              <a:gd name="T40" fmla="*/ 2147483647 w 61"/>
              <a:gd name="T41" fmla="*/ 2147483647 h 4173"/>
              <a:gd name="T42" fmla="*/ 2147483647 w 61"/>
              <a:gd name="T43" fmla="*/ 2147483647 h 4173"/>
              <a:gd name="T44" fmla="*/ 2147483647 w 61"/>
              <a:gd name="T45" fmla="*/ 2147483647 h 4173"/>
              <a:gd name="T46" fmla="*/ 2147483647 w 61"/>
              <a:gd name="T47" fmla="*/ 2147483647 h 4173"/>
              <a:gd name="T48" fmla="*/ 2147483647 w 61"/>
              <a:gd name="T49" fmla="*/ 2147483647 h 4173"/>
              <a:gd name="T50" fmla="*/ 2147483647 w 61"/>
              <a:gd name="T51" fmla="*/ 2147483647 h 4173"/>
              <a:gd name="T52" fmla="*/ 2147483647 w 61"/>
              <a:gd name="T53" fmla="*/ 2147483647 h 4173"/>
              <a:gd name="T54" fmla="*/ 2147483647 w 61"/>
              <a:gd name="T55" fmla="*/ 2147483647 h 4173"/>
              <a:gd name="T56" fmla="*/ 2147483647 w 61"/>
              <a:gd name="T57" fmla="*/ 2147483647 h 4173"/>
              <a:gd name="T58" fmla="*/ 2147483647 w 61"/>
              <a:gd name="T59" fmla="*/ 2147483647 h 4173"/>
              <a:gd name="T60" fmla="*/ 2147483647 w 61"/>
              <a:gd name="T61" fmla="*/ 2147483647 h 4173"/>
              <a:gd name="T62" fmla="*/ 2147483647 w 61"/>
              <a:gd name="T63" fmla="*/ 2147483647 h 4173"/>
              <a:gd name="T64" fmla="*/ 2147483647 w 61"/>
              <a:gd name="T65" fmla="*/ 2147483647 h 4173"/>
              <a:gd name="T66" fmla="*/ 2147483647 w 61"/>
              <a:gd name="T67" fmla="*/ 2147483647 h 4173"/>
              <a:gd name="T68" fmla="*/ 2147483647 w 61"/>
              <a:gd name="T69" fmla="*/ 2147483647 h 4173"/>
              <a:gd name="T70" fmla="*/ 2147483647 w 61"/>
              <a:gd name="T71" fmla="*/ 2147483647 h 4173"/>
              <a:gd name="T72" fmla="*/ 2147483647 w 61"/>
              <a:gd name="T73" fmla="*/ 2147483647 h 4173"/>
              <a:gd name="T74" fmla="*/ 2147483647 w 61"/>
              <a:gd name="T75" fmla="*/ 2147483647 h 4173"/>
              <a:gd name="T76" fmla="*/ 2147483647 w 61"/>
              <a:gd name="T77" fmla="*/ 2147483647 h 4173"/>
              <a:gd name="T78" fmla="*/ 2147483647 w 61"/>
              <a:gd name="T79" fmla="*/ 2147483647 h 4173"/>
              <a:gd name="T80" fmla="*/ 2147483647 w 61"/>
              <a:gd name="T81" fmla="*/ 2147483647 h 4173"/>
              <a:gd name="T82" fmla="*/ 2147483647 w 61"/>
              <a:gd name="T83" fmla="*/ 2147483647 h 4173"/>
              <a:gd name="T84" fmla="*/ 2147483647 w 61"/>
              <a:gd name="T85" fmla="*/ 2147483647 h 4173"/>
              <a:gd name="T86" fmla="*/ 2147483647 w 61"/>
              <a:gd name="T87" fmla="*/ 2147483647 h 4173"/>
              <a:gd name="T88" fmla="*/ 2147483647 w 61"/>
              <a:gd name="T89" fmla="*/ 2147483647 h 4173"/>
              <a:gd name="T90" fmla="*/ 2147483647 w 61"/>
              <a:gd name="T91" fmla="*/ 2147483647 h 4173"/>
              <a:gd name="T92" fmla="*/ 2147483647 w 61"/>
              <a:gd name="T93" fmla="*/ 2147483647 h 4173"/>
              <a:gd name="T94" fmla="*/ 2147483647 w 61"/>
              <a:gd name="T95" fmla="*/ 2147483647 h 4173"/>
              <a:gd name="T96" fmla="*/ 2147483647 w 61"/>
              <a:gd name="T97" fmla="*/ 2147483647 h 4173"/>
              <a:gd name="T98" fmla="*/ 2147483647 w 61"/>
              <a:gd name="T99" fmla="*/ 2147483647 h 4173"/>
              <a:gd name="T100" fmla="*/ 2147483647 w 61"/>
              <a:gd name="T101" fmla="*/ 2147483647 h 4173"/>
              <a:gd name="T102" fmla="*/ 2147483647 w 61"/>
              <a:gd name="T103" fmla="*/ 2147483647 h 4173"/>
              <a:gd name="T104" fmla="*/ 2147483647 w 61"/>
              <a:gd name="T105" fmla="*/ 2147483647 h 4173"/>
              <a:gd name="T106" fmla="*/ 2147483647 w 61"/>
              <a:gd name="T107" fmla="*/ 2147483647 h 4173"/>
              <a:gd name="T108" fmla="*/ 2147483647 w 61"/>
              <a:gd name="T109" fmla="*/ 2147483647 h 4173"/>
              <a:gd name="T110" fmla="*/ 2147483647 w 61"/>
              <a:gd name="T111" fmla="*/ 2147483647 h 4173"/>
              <a:gd name="T112" fmla="*/ 2147483647 w 61"/>
              <a:gd name="T113" fmla="*/ 2147483647 h 4173"/>
              <a:gd name="T114" fmla="*/ 2147483647 w 61"/>
              <a:gd name="T115" fmla="*/ 2147483647 h 4173"/>
              <a:gd name="T116" fmla="*/ 2147483647 w 61"/>
              <a:gd name="T117" fmla="*/ 2147483647 h 4173"/>
              <a:gd name="T118" fmla="*/ 2147483647 w 61"/>
              <a:gd name="T119" fmla="*/ 2147483647 h 4173"/>
              <a:gd name="T120" fmla="*/ 2147483647 w 61"/>
              <a:gd name="T121" fmla="*/ 2147483647 h 417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61"/>
              <a:gd name="T184" fmla="*/ 0 h 4173"/>
              <a:gd name="T185" fmla="*/ 61 w 61"/>
              <a:gd name="T186" fmla="*/ 4173 h 417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61" h="4173">
                <a:moveTo>
                  <a:pt x="30" y="4158"/>
                </a:moveTo>
                <a:lnTo>
                  <a:pt x="30" y="4158"/>
                </a:lnTo>
                <a:cubicBezTo>
                  <a:pt x="30" y="4150"/>
                  <a:pt x="36" y="4143"/>
                  <a:pt x="45" y="4142"/>
                </a:cubicBezTo>
                <a:cubicBezTo>
                  <a:pt x="53" y="4142"/>
                  <a:pt x="60" y="4148"/>
                  <a:pt x="60" y="4156"/>
                </a:cubicBezTo>
                <a:lnTo>
                  <a:pt x="60" y="4157"/>
                </a:lnTo>
                <a:cubicBezTo>
                  <a:pt x="61" y="4165"/>
                  <a:pt x="55" y="4172"/>
                  <a:pt x="46" y="4172"/>
                </a:cubicBezTo>
                <a:cubicBezTo>
                  <a:pt x="38" y="4173"/>
                  <a:pt x="31" y="4167"/>
                  <a:pt x="30" y="4158"/>
                </a:cubicBezTo>
                <a:close/>
                <a:moveTo>
                  <a:pt x="30" y="4098"/>
                </a:moveTo>
                <a:lnTo>
                  <a:pt x="30" y="4098"/>
                </a:lnTo>
                <a:cubicBezTo>
                  <a:pt x="30" y="4090"/>
                  <a:pt x="36" y="4083"/>
                  <a:pt x="44" y="4082"/>
                </a:cubicBezTo>
                <a:cubicBezTo>
                  <a:pt x="52" y="4082"/>
                  <a:pt x="59" y="4088"/>
                  <a:pt x="60" y="4096"/>
                </a:cubicBezTo>
                <a:cubicBezTo>
                  <a:pt x="61" y="4105"/>
                  <a:pt x="54" y="4112"/>
                  <a:pt x="46" y="4112"/>
                </a:cubicBezTo>
                <a:cubicBezTo>
                  <a:pt x="38" y="4113"/>
                  <a:pt x="31" y="4107"/>
                  <a:pt x="30" y="4098"/>
                </a:cubicBezTo>
                <a:close/>
                <a:moveTo>
                  <a:pt x="30" y="4038"/>
                </a:moveTo>
                <a:lnTo>
                  <a:pt x="30" y="4038"/>
                </a:lnTo>
                <a:cubicBezTo>
                  <a:pt x="29" y="4030"/>
                  <a:pt x="35" y="4023"/>
                  <a:pt x="44" y="4022"/>
                </a:cubicBezTo>
                <a:cubicBezTo>
                  <a:pt x="52" y="4022"/>
                  <a:pt x="59" y="4028"/>
                  <a:pt x="60" y="4036"/>
                </a:cubicBezTo>
                <a:cubicBezTo>
                  <a:pt x="60" y="4045"/>
                  <a:pt x="54" y="4052"/>
                  <a:pt x="46" y="4052"/>
                </a:cubicBezTo>
                <a:cubicBezTo>
                  <a:pt x="37" y="4053"/>
                  <a:pt x="30" y="4047"/>
                  <a:pt x="30" y="4038"/>
                </a:cubicBezTo>
                <a:close/>
                <a:moveTo>
                  <a:pt x="29" y="3978"/>
                </a:moveTo>
                <a:lnTo>
                  <a:pt x="29" y="3978"/>
                </a:lnTo>
                <a:cubicBezTo>
                  <a:pt x="29" y="3970"/>
                  <a:pt x="35" y="3963"/>
                  <a:pt x="43" y="3962"/>
                </a:cubicBezTo>
                <a:cubicBezTo>
                  <a:pt x="51" y="3962"/>
                  <a:pt x="59" y="3968"/>
                  <a:pt x="59" y="3976"/>
                </a:cubicBezTo>
                <a:cubicBezTo>
                  <a:pt x="60" y="3985"/>
                  <a:pt x="53" y="3992"/>
                  <a:pt x="45" y="3992"/>
                </a:cubicBezTo>
                <a:cubicBezTo>
                  <a:pt x="37" y="3993"/>
                  <a:pt x="30" y="3987"/>
                  <a:pt x="29" y="3978"/>
                </a:cubicBezTo>
                <a:close/>
                <a:moveTo>
                  <a:pt x="29" y="3918"/>
                </a:moveTo>
                <a:lnTo>
                  <a:pt x="29" y="3918"/>
                </a:lnTo>
                <a:cubicBezTo>
                  <a:pt x="28" y="3910"/>
                  <a:pt x="34" y="3903"/>
                  <a:pt x="43" y="3902"/>
                </a:cubicBezTo>
                <a:cubicBezTo>
                  <a:pt x="51" y="3902"/>
                  <a:pt x="58" y="3908"/>
                  <a:pt x="59" y="3916"/>
                </a:cubicBezTo>
                <a:cubicBezTo>
                  <a:pt x="59" y="3925"/>
                  <a:pt x="53" y="3932"/>
                  <a:pt x="45" y="3932"/>
                </a:cubicBezTo>
                <a:cubicBezTo>
                  <a:pt x="36" y="3933"/>
                  <a:pt x="29" y="3927"/>
                  <a:pt x="29" y="3918"/>
                </a:cubicBezTo>
                <a:close/>
                <a:moveTo>
                  <a:pt x="28" y="3858"/>
                </a:moveTo>
                <a:lnTo>
                  <a:pt x="28" y="3858"/>
                </a:lnTo>
                <a:cubicBezTo>
                  <a:pt x="28" y="3850"/>
                  <a:pt x="34" y="3843"/>
                  <a:pt x="42" y="3842"/>
                </a:cubicBezTo>
                <a:cubicBezTo>
                  <a:pt x="51" y="3842"/>
                  <a:pt x="58" y="3848"/>
                  <a:pt x="58" y="3856"/>
                </a:cubicBezTo>
                <a:cubicBezTo>
                  <a:pt x="59" y="3865"/>
                  <a:pt x="53" y="3872"/>
                  <a:pt x="44" y="3872"/>
                </a:cubicBezTo>
                <a:cubicBezTo>
                  <a:pt x="36" y="3873"/>
                  <a:pt x="29" y="3867"/>
                  <a:pt x="28" y="3858"/>
                </a:cubicBezTo>
                <a:close/>
                <a:moveTo>
                  <a:pt x="28" y="3798"/>
                </a:moveTo>
                <a:lnTo>
                  <a:pt x="28" y="3798"/>
                </a:lnTo>
                <a:cubicBezTo>
                  <a:pt x="27" y="3790"/>
                  <a:pt x="34" y="3783"/>
                  <a:pt x="42" y="3782"/>
                </a:cubicBezTo>
                <a:cubicBezTo>
                  <a:pt x="50" y="3782"/>
                  <a:pt x="57" y="3788"/>
                  <a:pt x="58" y="3796"/>
                </a:cubicBezTo>
                <a:cubicBezTo>
                  <a:pt x="58" y="3805"/>
                  <a:pt x="52" y="3812"/>
                  <a:pt x="44" y="3812"/>
                </a:cubicBezTo>
                <a:cubicBezTo>
                  <a:pt x="36" y="3813"/>
                  <a:pt x="28" y="3807"/>
                  <a:pt x="28" y="3798"/>
                </a:cubicBezTo>
                <a:close/>
                <a:moveTo>
                  <a:pt x="27" y="3738"/>
                </a:moveTo>
                <a:lnTo>
                  <a:pt x="27" y="3738"/>
                </a:lnTo>
                <a:cubicBezTo>
                  <a:pt x="27" y="3730"/>
                  <a:pt x="33" y="3723"/>
                  <a:pt x="41" y="3722"/>
                </a:cubicBezTo>
                <a:cubicBezTo>
                  <a:pt x="50" y="3722"/>
                  <a:pt x="57" y="3728"/>
                  <a:pt x="57" y="3736"/>
                </a:cubicBezTo>
                <a:cubicBezTo>
                  <a:pt x="58" y="3745"/>
                  <a:pt x="52" y="3752"/>
                  <a:pt x="43" y="3752"/>
                </a:cubicBezTo>
                <a:cubicBezTo>
                  <a:pt x="35" y="3753"/>
                  <a:pt x="28" y="3746"/>
                  <a:pt x="27" y="3738"/>
                </a:cubicBezTo>
                <a:close/>
                <a:moveTo>
                  <a:pt x="27" y="3678"/>
                </a:moveTo>
                <a:lnTo>
                  <a:pt x="27" y="3678"/>
                </a:lnTo>
                <a:cubicBezTo>
                  <a:pt x="26" y="3670"/>
                  <a:pt x="33" y="3663"/>
                  <a:pt x="41" y="3662"/>
                </a:cubicBezTo>
                <a:cubicBezTo>
                  <a:pt x="49" y="3662"/>
                  <a:pt x="56" y="3668"/>
                  <a:pt x="57" y="3676"/>
                </a:cubicBezTo>
                <a:cubicBezTo>
                  <a:pt x="58" y="3685"/>
                  <a:pt x="51" y="3692"/>
                  <a:pt x="43" y="3692"/>
                </a:cubicBezTo>
                <a:cubicBezTo>
                  <a:pt x="35" y="3693"/>
                  <a:pt x="28" y="3686"/>
                  <a:pt x="27" y="3678"/>
                </a:cubicBezTo>
                <a:close/>
                <a:moveTo>
                  <a:pt x="27" y="3618"/>
                </a:moveTo>
                <a:lnTo>
                  <a:pt x="27" y="3618"/>
                </a:lnTo>
                <a:cubicBezTo>
                  <a:pt x="26" y="3610"/>
                  <a:pt x="32" y="3603"/>
                  <a:pt x="41" y="3602"/>
                </a:cubicBezTo>
                <a:cubicBezTo>
                  <a:pt x="49" y="3602"/>
                  <a:pt x="56" y="3608"/>
                  <a:pt x="57" y="3616"/>
                </a:cubicBezTo>
                <a:cubicBezTo>
                  <a:pt x="57" y="3625"/>
                  <a:pt x="51" y="3632"/>
                  <a:pt x="43" y="3632"/>
                </a:cubicBezTo>
                <a:cubicBezTo>
                  <a:pt x="34" y="3633"/>
                  <a:pt x="27" y="3626"/>
                  <a:pt x="27" y="3618"/>
                </a:cubicBezTo>
                <a:close/>
                <a:moveTo>
                  <a:pt x="26" y="3558"/>
                </a:moveTo>
                <a:lnTo>
                  <a:pt x="26" y="3558"/>
                </a:lnTo>
                <a:cubicBezTo>
                  <a:pt x="26" y="3550"/>
                  <a:pt x="32" y="3543"/>
                  <a:pt x="40" y="3542"/>
                </a:cubicBezTo>
                <a:cubicBezTo>
                  <a:pt x="48" y="3542"/>
                  <a:pt x="56" y="3548"/>
                  <a:pt x="56" y="3556"/>
                </a:cubicBezTo>
                <a:cubicBezTo>
                  <a:pt x="57" y="3564"/>
                  <a:pt x="50" y="3572"/>
                  <a:pt x="42" y="3572"/>
                </a:cubicBezTo>
                <a:cubicBezTo>
                  <a:pt x="34" y="3573"/>
                  <a:pt x="27" y="3566"/>
                  <a:pt x="26" y="3558"/>
                </a:cubicBezTo>
                <a:close/>
                <a:moveTo>
                  <a:pt x="26" y="3498"/>
                </a:moveTo>
                <a:lnTo>
                  <a:pt x="26" y="3498"/>
                </a:lnTo>
                <a:cubicBezTo>
                  <a:pt x="25" y="3490"/>
                  <a:pt x="31" y="3483"/>
                  <a:pt x="40" y="3482"/>
                </a:cubicBezTo>
                <a:cubicBezTo>
                  <a:pt x="48" y="3482"/>
                  <a:pt x="55" y="3488"/>
                  <a:pt x="56" y="3496"/>
                </a:cubicBezTo>
                <a:cubicBezTo>
                  <a:pt x="56" y="3504"/>
                  <a:pt x="50" y="3512"/>
                  <a:pt x="42" y="3512"/>
                </a:cubicBezTo>
                <a:cubicBezTo>
                  <a:pt x="33" y="3513"/>
                  <a:pt x="26" y="3506"/>
                  <a:pt x="26" y="3498"/>
                </a:cubicBezTo>
                <a:close/>
                <a:moveTo>
                  <a:pt x="25" y="3438"/>
                </a:moveTo>
                <a:lnTo>
                  <a:pt x="25" y="3438"/>
                </a:lnTo>
                <a:cubicBezTo>
                  <a:pt x="25" y="3430"/>
                  <a:pt x="31" y="3423"/>
                  <a:pt x="39" y="3422"/>
                </a:cubicBezTo>
                <a:cubicBezTo>
                  <a:pt x="48" y="3422"/>
                  <a:pt x="55" y="3428"/>
                  <a:pt x="55" y="3436"/>
                </a:cubicBezTo>
                <a:cubicBezTo>
                  <a:pt x="56" y="3444"/>
                  <a:pt x="50" y="3452"/>
                  <a:pt x="41" y="3452"/>
                </a:cubicBezTo>
                <a:cubicBezTo>
                  <a:pt x="33" y="3453"/>
                  <a:pt x="26" y="3446"/>
                  <a:pt x="25" y="3438"/>
                </a:cubicBezTo>
                <a:close/>
                <a:moveTo>
                  <a:pt x="25" y="3378"/>
                </a:moveTo>
                <a:lnTo>
                  <a:pt x="25" y="3378"/>
                </a:lnTo>
                <a:cubicBezTo>
                  <a:pt x="24" y="3370"/>
                  <a:pt x="31" y="3363"/>
                  <a:pt x="39" y="3362"/>
                </a:cubicBezTo>
                <a:cubicBezTo>
                  <a:pt x="47" y="3362"/>
                  <a:pt x="54" y="3368"/>
                  <a:pt x="55" y="3376"/>
                </a:cubicBezTo>
                <a:cubicBezTo>
                  <a:pt x="55" y="3384"/>
                  <a:pt x="49" y="3392"/>
                  <a:pt x="41" y="3392"/>
                </a:cubicBezTo>
                <a:cubicBezTo>
                  <a:pt x="33" y="3393"/>
                  <a:pt x="25" y="3386"/>
                  <a:pt x="25" y="3378"/>
                </a:cubicBezTo>
                <a:close/>
                <a:moveTo>
                  <a:pt x="24" y="3318"/>
                </a:moveTo>
                <a:lnTo>
                  <a:pt x="24" y="3318"/>
                </a:lnTo>
                <a:cubicBezTo>
                  <a:pt x="24" y="3310"/>
                  <a:pt x="30" y="3303"/>
                  <a:pt x="38" y="3302"/>
                </a:cubicBezTo>
                <a:cubicBezTo>
                  <a:pt x="47" y="3302"/>
                  <a:pt x="54" y="3308"/>
                  <a:pt x="54" y="3316"/>
                </a:cubicBezTo>
                <a:cubicBezTo>
                  <a:pt x="55" y="3324"/>
                  <a:pt x="49" y="3331"/>
                  <a:pt x="40" y="3332"/>
                </a:cubicBezTo>
                <a:cubicBezTo>
                  <a:pt x="32" y="3333"/>
                  <a:pt x="25" y="3326"/>
                  <a:pt x="24" y="3318"/>
                </a:cubicBezTo>
                <a:close/>
                <a:moveTo>
                  <a:pt x="24" y="3258"/>
                </a:moveTo>
                <a:lnTo>
                  <a:pt x="24" y="3258"/>
                </a:lnTo>
                <a:cubicBezTo>
                  <a:pt x="23" y="3250"/>
                  <a:pt x="30" y="3243"/>
                  <a:pt x="38" y="3242"/>
                </a:cubicBezTo>
                <a:cubicBezTo>
                  <a:pt x="46" y="3241"/>
                  <a:pt x="53" y="3248"/>
                  <a:pt x="54" y="3256"/>
                </a:cubicBezTo>
                <a:cubicBezTo>
                  <a:pt x="54" y="3264"/>
                  <a:pt x="48" y="3271"/>
                  <a:pt x="40" y="3272"/>
                </a:cubicBezTo>
                <a:cubicBezTo>
                  <a:pt x="32" y="3273"/>
                  <a:pt x="25" y="3266"/>
                  <a:pt x="24" y="3258"/>
                </a:cubicBezTo>
                <a:close/>
                <a:moveTo>
                  <a:pt x="24" y="3198"/>
                </a:moveTo>
                <a:lnTo>
                  <a:pt x="24" y="3198"/>
                </a:lnTo>
                <a:cubicBezTo>
                  <a:pt x="23" y="3190"/>
                  <a:pt x="29" y="3183"/>
                  <a:pt x="38" y="3182"/>
                </a:cubicBezTo>
                <a:cubicBezTo>
                  <a:pt x="46" y="3181"/>
                  <a:pt x="53" y="3188"/>
                  <a:pt x="54" y="3196"/>
                </a:cubicBezTo>
                <a:cubicBezTo>
                  <a:pt x="54" y="3204"/>
                  <a:pt x="48" y="3211"/>
                  <a:pt x="40" y="3212"/>
                </a:cubicBezTo>
                <a:cubicBezTo>
                  <a:pt x="31" y="3213"/>
                  <a:pt x="24" y="3206"/>
                  <a:pt x="24" y="3198"/>
                </a:cubicBezTo>
                <a:close/>
                <a:moveTo>
                  <a:pt x="23" y="3138"/>
                </a:moveTo>
                <a:lnTo>
                  <a:pt x="23" y="3138"/>
                </a:lnTo>
                <a:cubicBezTo>
                  <a:pt x="23" y="3130"/>
                  <a:pt x="29" y="3123"/>
                  <a:pt x="37" y="3122"/>
                </a:cubicBezTo>
                <a:cubicBezTo>
                  <a:pt x="45" y="3121"/>
                  <a:pt x="53" y="3128"/>
                  <a:pt x="53" y="3136"/>
                </a:cubicBezTo>
                <a:cubicBezTo>
                  <a:pt x="54" y="3144"/>
                  <a:pt x="47" y="3151"/>
                  <a:pt x="39" y="3152"/>
                </a:cubicBezTo>
                <a:cubicBezTo>
                  <a:pt x="31" y="3152"/>
                  <a:pt x="24" y="3146"/>
                  <a:pt x="23" y="3138"/>
                </a:cubicBezTo>
                <a:close/>
                <a:moveTo>
                  <a:pt x="23" y="3078"/>
                </a:moveTo>
                <a:lnTo>
                  <a:pt x="23" y="3078"/>
                </a:lnTo>
                <a:cubicBezTo>
                  <a:pt x="22" y="3070"/>
                  <a:pt x="28" y="3062"/>
                  <a:pt x="37" y="3062"/>
                </a:cubicBezTo>
                <a:cubicBezTo>
                  <a:pt x="45" y="3061"/>
                  <a:pt x="52" y="3068"/>
                  <a:pt x="53" y="3076"/>
                </a:cubicBezTo>
                <a:cubicBezTo>
                  <a:pt x="53" y="3084"/>
                  <a:pt x="47" y="3091"/>
                  <a:pt x="39" y="3092"/>
                </a:cubicBezTo>
                <a:cubicBezTo>
                  <a:pt x="30" y="3092"/>
                  <a:pt x="23" y="3086"/>
                  <a:pt x="23" y="3078"/>
                </a:cubicBezTo>
                <a:close/>
                <a:moveTo>
                  <a:pt x="22" y="3018"/>
                </a:moveTo>
                <a:lnTo>
                  <a:pt x="22" y="3018"/>
                </a:lnTo>
                <a:cubicBezTo>
                  <a:pt x="22" y="3010"/>
                  <a:pt x="28" y="3002"/>
                  <a:pt x="36" y="3002"/>
                </a:cubicBezTo>
                <a:cubicBezTo>
                  <a:pt x="45" y="3001"/>
                  <a:pt x="52" y="3008"/>
                  <a:pt x="52" y="3016"/>
                </a:cubicBezTo>
                <a:cubicBezTo>
                  <a:pt x="53" y="3024"/>
                  <a:pt x="46" y="3031"/>
                  <a:pt x="38" y="3032"/>
                </a:cubicBezTo>
                <a:cubicBezTo>
                  <a:pt x="30" y="3032"/>
                  <a:pt x="23" y="3026"/>
                  <a:pt x="22" y="3018"/>
                </a:cubicBezTo>
                <a:close/>
                <a:moveTo>
                  <a:pt x="22" y="2958"/>
                </a:moveTo>
                <a:lnTo>
                  <a:pt x="22" y="2958"/>
                </a:lnTo>
                <a:cubicBezTo>
                  <a:pt x="21" y="2950"/>
                  <a:pt x="28" y="2942"/>
                  <a:pt x="36" y="2942"/>
                </a:cubicBezTo>
                <a:cubicBezTo>
                  <a:pt x="44" y="2941"/>
                  <a:pt x="51" y="2948"/>
                  <a:pt x="52" y="2956"/>
                </a:cubicBezTo>
                <a:cubicBezTo>
                  <a:pt x="52" y="2964"/>
                  <a:pt x="46" y="2971"/>
                  <a:pt x="38" y="2972"/>
                </a:cubicBezTo>
                <a:cubicBezTo>
                  <a:pt x="30" y="2972"/>
                  <a:pt x="22" y="2966"/>
                  <a:pt x="22" y="2958"/>
                </a:cubicBezTo>
                <a:close/>
                <a:moveTo>
                  <a:pt x="21" y="2898"/>
                </a:moveTo>
                <a:lnTo>
                  <a:pt x="21" y="2898"/>
                </a:lnTo>
                <a:cubicBezTo>
                  <a:pt x="21" y="2890"/>
                  <a:pt x="27" y="2882"/>
                  <a:pt x="35" y="2882"/>
                </a:cubicBezTo>
                <a:cubicBezTo>
                  <a:pt x="44" y="2881"/>
                  <a:pt x="51" y="2888"/>
                  <a:pt x="51" y="2896"/>
                </a:cubicBezTo>
                <a:cubicBezTo>
                  <a:pt x="52" y="2904"/>
                  <a:pt x="46" y="2911"/>
                  <a:pt x="37" y="2912"/>
                </a:cubicBezTo>
                <a:cubicBezTo>
                  <a:pt x="29" y="2912"/>
                  <a:pt x="22" y="2906"/>
                  <a:pt x="21" y="2898"/>
                </a:cubicBezTo>
                <a:close/>
                <a:moveTo>
                  <a:pt x="21" y="2838"/>
                </a:moveTo>
                <a:lnTo>
                  <a:pt x="21" y="2838"/>
                </a:lnTo>
                <a:cubicBezTo>
                  <a:pt x="20" y="2829"/>
                  <a:pt x="27" y="2822"/>
                  <a:pt x="35" y="2822"/>
                </a:cubicBezTo>
                <a:cubicBezTo>
                  <a:pt x="43" y="2821"/>
                  <a:pt x="50" y="2828"/>
                  <a:pt x="51" y="2836"/>
                </a:cubicBezTo>
                <a:cubicBezTo>
                  <a:pt x="51" y="2844"/>
                  <a:pt x="45" y="2851"/>
                  <a:pt x="37" y="2852"/>
                </a:cubicBezTo>
                <a:cubicBezTo>
                  <a:pt x="29" y="2852"/>
                  <a:pt x="22" y="2846"/>
                  <a:pt x="21" y="2838"/>
                </a:cubicBezTo>
                <a:close/>
                <a:moveTo>
                  <a:pt x="21" y="2778"/>
                </a:moveTo>
                <a:lnTo>
                  <a:pt x="21" y="2778"/>
                </a:lnTo>
                <a:cubicBezTo>
                  <a:pt x="20" y="2769"/>
                  <a:pt x="26" y="2762"/>
                  <a:pt x="35" y="2762"/>
                </a:cubicBezTo>
                <a:cubicBezTo>
                  <a:pt x="43" y="2761"/>
                  <a:pt x="50" y="2768"/>
                  <a:pt x="50" y="2776"/>
                </a:cubicBezTo>
                <a:cubicBezTo>
                  <a:pt x="51" y="2784"/>
                  <a:pt x="45" y="2791"/>
                  <a:pt x="36" y="2792"/>
                </a:cubicBezTo>
                <a:cubicBezTo>
                  <a:pt x="28" y="2792"/>
                  <a:pt x="21" y="2786"/>
                  <a:pt x="21" y="2778"/>
                </a:cubicBezTo>
                <a:close/>
                <a:moveTo>
                  <a:pt x="20" y="2718"/>
                </a:moveTo>
                <a:lnTo>
                  <a:pt x="20" y="2718"/>
                </a:lnTo>
                <a:cubicBezTo>
                  <a:pt x="20" y="2709"/>
                  <a:pt x="26" y="2702"/>
                  <a:pt x="34" y="2702"/>
                </a:cubicBezTo>
                <a:cubicBezTo>
                  <a:pt x="42" y="2701"/>
                  <a:pt x="50" y="2708"/>
                  <a:pt x="50" y="2716"/>
                </a:cubicBezTo>
                <a:cubicBezTo>
                  <a:pt x="51" y="2724"/>
                  <a:pt x="44" y="2731"/>
                  <a:pt x="36" y="2732"/>
                </a:cubicBezTo>
                <a:cubicBezTo>
                  <a:pt x="28" y="2732"/>
                  <a:pt x="21" y="2726"/>
                  <a:pt x="20" y="2718"/>
                </a:cubicBezTo>
                <a:close/>
                <a:moveTo>
                  <a:pt x="20" y="2658"/>
                </a:moveTo>
                <a:lnTo>
                  <a:pt x="20" y="2658"/>
                </a:lnTo>
                <a:cubicBezTo>
                  <a:pt x="19" y="2649"/>
                  <a:pt x="25" y="2642"/>
                  <a:pt x="34" y="2642"/>
                </a:cubicBezTo>
                <a:cubicBezTo>
                  <a:pt x="42" y="2641"/>
                  <a:pt x="49" y="2647"/>
                  <a:pt x="50" y="2656"/>
                </a:cubicBezTo>
                <a:cubicBezTo>
                  <a:pt x="50" y="2664"/>
                  <a:pt x="44" y="2671"/>
                  <a:pt x="36" y="2672"/>
                </a:cubicBezTo>
                <a:cubicBezTo>
                  <a:pt x="27" y="2672"/>
                  <a:pt x="20" y="2666"/>
                  <a:pt x="20" y="2658"/>
                </a:cubicBezTo>
                <a:close/>
                <a:moveTo>
                  <a:pt x="19" y="2598"/>
                </a:moveTo>
                <a:lnTo>
                  <a:pt x="19" y="2598"/>
                </a:lnTo>
                <a:cubicBezTo>
                  <a:pt x="19" y="2589"/>
                  <a:pt x="25" y="2582"/>
                  <a:pt x="33" y="2582"/>
                </a:cubicBezTo>
                <a:cubicBezTo>
                  <a:pt x="42" y="2581"/>
                  <a:pt x="49" y="2587"/>
                  <a:pt x="49" y="2596"/>
                </a:cubicBezTo>
                <a:cubicBezTo>
                  <a:pt x="50" y="2604"/>
                  <a:pt x="43" y="2611"/>
                  <a:pt x="35" y="2612"/>
                </a:cubicBezTo>
                <a:cubicBezTo>
                  <a:pt x="27" y="2612"/>
                  <a:pt x="20" y="2606"/>
                  <a:pt x="19" y="2598"/>
                </a:cubicBezTo>
                <a:close/>
                <a:moveTo>
                  <a:pt x="19" y="2538"/>
                </a:moveTo>
                <a:lnTo>
                  <a:pt x="19" y="2538"/>
                </a:lnTo>
                <a:cubicBezTo>
                  <a:pt x="18" y="2529"/>
                  <a:pt x="25" y="2522"/>
                  <a:pt x="33" y="2522"/>
                </a:cubicBezTo>
                <a:cubicBezTo>
                  <a:pt x="41" y="2521"/>
                  <a:pt x="48" y="2527"/>
                  <a:pt x="49" y="2536"/>
                </a:cubicBezTo>
                <a:cubicBezTo>
                  <a:pt x="49" y="2544"/>
                  <a:pt x="43" y="2551"/>
                  <a:pt x="35" y="2552"/>
                </a:cubicBezTo>
                <a:cubicBezTo>
                  <a:pt x="26" y="2552"/>
                  <a:pt x="19" y="2546"/>
                  <a:pt x="19" y="2538"/>
                </a:cubicBezTo>
                <a:close/>
                <a:moveTo>
                  <a:pt x="18" y="2478"/>
                </a:moveTo>
                <a:lnTo>
                  <a:pt x="18" y="2478"/>
                </a:lnTo>
                <a:cubicBezTo>
                  <a:pt x="18" y="2469"/>
                  <a:pt x="24" y="2462"/>
                  <a:pt x="32" y="2462"/>
                </a:cubicBezTo>
                <a:cubicBezTo>
                  <a:pt x="41" y="2461"/>
                  <a:pt x="48" y="2467"/>
                  <a:pt x="48" y="2476"/>
                </a:cubicBezTo>
                <a:cubicBezTo>
                  <a:pt x="49" y="2484"/>
                  <a:pt x="43" y="2491"/>
                  <a:pt x="34" y="2492"/>
                </a:cubicBezTo>
                <a:cubicBezTo>
                  <a:pt x="26" y="2492"/>
                  <a:pt x="19" y="2486"/>
                  <a:pt x="18" y="2478"/>
                </a:cubicBezTo>
                <a:close/>
                <a:moveTo>
                  <a:pt x="18" y="2418"/>
                </a:moveTo>
                <a:lnTo>
                  <a:pt x="18" y="2418"/>
                </a:lnTo>
                <a:cubicBezTo>
                  <a:pt x="17" y="2409"/>
                  <a:pt x="24" y="2402"/>
                  <a:pt x="32" y="2402"/>
                </a:cubicBezTo>
                <a:cubicBezTo>
                  <a:pt x="40" y="2401"/>
                  <a:pt x="47" y="2407"/>
                  <a:pt x="48" y="2416"/>
                </a:cubicBezTo>
                <a:cubicBezTo>
                  <a:pt x="48" y="2424"/>
                  <a:pt x="42" y="2431"/>
                  <a:pt x="34" y="2432"/>
                </a:cubicBezTo>
                <a:cubicBezTo>
                  <a:pt x="26" y="2432"/>
                  <a:pt x="19" y="2426"/>
                  <a:pt x="18" y="2418"/>
                </a:cubicBezTo>
                <a:close/>
                <a:moveTo>
                  <a:pt x="18" y="2358"/>
                </a:moveTo>
                <a:lnTo>
                  <a:pt x="18" y="2358"/>
                </a:lnTo>
                <a:cubicBezTo>
                  <a:pt x="17" y="2349"/>
                  <a:pt x="23" y="2342"/>
                  <a:pt x="32" y="2342"/>
                </a:cubicBezTo>
                <a:cubicBezTo>
                  <a:pt x="40" y="2341"/>
                  <a:pt x="47" y="2347"/>
                  <a:pt x="47" y="2356"/>
                </a:cubicBezTo>
                <a:cubicBezTo>
                  <a:pt x="48" y="2364"/>
                  <a:pt x="42" y="2371"/>
                  <a:pt x="33" y="2372"/>
                </a:cubicBezTo>
                <a:cubicBezTo>
                  <a:pt x="25" y="2372"/>
                  <a:pt x="18" y="2366"/>
                  <a:pt x="18" y="2358"/>
                </a:cubicBezTo>
                <a:close/>
                <a:moveTo>
                  <a:pt x="17" y="2298"/>
                </a:moveTo>
                <a:lnTo>
                  <a:pt x="17" y="2298"/>
                </a:lnTo>
                <a:cubicBezTo>
                  <a:pt x="17" y="2289"/>
                  <a:pt x="23" y="2282"/>
                  <a:pt x="31" y="2282"/>
                </a:cubicBezTo>
                <a:cubicBezTo>
                  <a:pt x="39" y="2281"/>
                  <a:pt x="47" y="2287"/>
                  <a:pt x="47" y="2296"/>
                </a:cubicBezTo>
                <a:cubicBezTo>
                  <a:pt x="48" y="2304"/>
                  <a:pt x="41" y="2311"/>
                  <a:pt x="33" y="2312"/>
                </a:cubicBezTo>
                <a:cubicBezTo>
                  <a:pt x="25" y="2312"/>
                  <a:pt x="18" y="2306"/>
                  <a:pt x="17" y="2298"/>
                </a:cubicBezTo>
                <a:close/>
                <a:moveTo>
                  <a:pt x="17" y="2238"/>
                </a:moveTo>
                <a:lnTo>
                  <a:pt x="17" y="2237"/>
                </a:lnTo>
                <a:cubicBezTo>
                  <a:pt x="16" y="2229"/>
                  <a:pt x="22" y="2222"/>
                  <a:pt x="31" y="2222"/>
                </a:cubicBezTo>
                <a:cubicBezTo>
                  <a:pt x="39" y="2221"/>
                  <a:pt x="46" y="2227"/>
                  <a:pt x="47" y="2236"/>
                </a:cubicBezTo>
                <a:cubicBezTo>
                  <a:pt x="47" y="2244"/>
                  <a:pt x="41" y="2251"/>
                  <a:pt x="33" y="2252"/>
                </a:cubicBezTo>
                <a:cubicBezTo>
                  <a:pt x="24" y="2252"/>
                  <a:pt x="17" y="2246"/>
                  <a:pt x="17" y="2238"/>
                </a:cubicBezTo>
                <a:close/>
                <a:moveTo>
                  <a:pt x="16" y="2177"/>
                </a:moveTo>
                <a:lnTo>
                  <a:pt x="16" y="2177"/>
                </a:lnTo>
                <a:cubicBezTo>
                  <a:pt x="16" y="2169"/>
                  <a:pt x="22" y="2162"/>
                  <a:pt x="30" y="2162"/>
                </a:cubicBezTo>
                <a:cubicBezTo>
                  <a:pt x="39" y="2161"/>
                  <a:pt x="46" y="2167"/>
                  <a:pt x="46" y="2176"/>
                </a:cubicBezTo>
                <a:cubicBezTo>
                  <a:pt x="47" y="2184"/>
                  <a:pt x="40" y="2191"/>
                  <a:pt x="32" y="2191"/>
                </a:cubicBezTo>
                <a:cubicBezTo>
                  <a:pt x="24" y="2192"/>
                  <a:pt x="17" y="2186"/>
                  <a:pt x="16" y="2177"/>
                </a:cubicBezTo>
                <a:close/>
                <a:moveTo>
                  <a:pt x="16" y="2117"/>
                </a:moveTo>
                <a:lnTo>
                  <a:pt x="16" y="2117"/>
                </a:lnTo>
                <a:cubicBezTo>
                  <a:pt x="15" y="2109"/>
                  <a:pt x="22" y="2102"/>
                  <a:pt x="30" y="2101"/>
                </a:cubicBezTo>
                <a:cubicBezTo>
                  <a:pt x="38" y="2101"/>
                  <a:pt x="45" y="2107"/>
                  <a:pt x="46" y="2115"/>
                </a:cubicBezTo>
                <a:lnTo>
                  <a:pt x="46" y="2116"/>
                </a:lnTo>
                <a:cubicBezTo>
                  <a:pt x="46" y="2124"/>
                  <a:pt x="40" y="2131"/>
                  <a:pt x="32" y="2131"/>
                </a:cubicBezTo>
                <a:cubicBezTo>
                  <a:pt x="23" y="2132"/>
                  <a:pt x="16" y="2126"/>
                  <a:pt x="16" y="2117"/>
                </a:cubicBezTo>
                <a:close/>
                <a:moveTo>
                  <a:pt x="15" y="2057"/>
                </a:moveTo>
                <a:lnTo>
                  <a:pt x="15" y="2057"/>
                </a:lnTo>
                <a:cubicBezTo>
                  <a:pt x="15" y="2049"/>
                  <a:pt x="21" y="2042"/>
                  <a:pt x="29" y="2041"/>
                </a:cubicBezTo>
                <a:cubicBezTo>
                  <a:pt x="38" y="2041"/>
                  <a:pt x="45" y="2047"/>
                  <a:pt x="45" y="2055"/>
                </a:cubicBezTo>
                <a:cubicBezTo>
                  <a:pt x="46" y="2064"/>
                  <a:pt x="40" y="2071"/>
                  <a:pt x="31" y="2071"/>
                </a:cubicBezTo>
                <a:cubicBezTo>
                  <a:pt x="23" y="2072"/>
                  <a:pt x="16" y="2066"/>
                  <a:pt x="15" y="2057"/>
                </a:cubicBezTo>
                <a:close/>
                <a:moveTo>
                  <a:pt x="15" y="1997"/>
                </a:moveTo>
                <a:lnTo>
                  <a:pt x="15" y="1997"/>
                </a:lnTo>
                <a:cubicBezTo>
                  <a:pt x="14" y="1989"/>
                  <a:pt x="21" y="1982"/>
                  <a:pt x="29" y="1981"/>
                </a:cubicBezTo>
                <a:cubicBezTo>
                  <a:pt x="37" y="1981"/>
                  <a:pt x="44" y="1987"/>
                  <a:pt x="45" y="1995"/>
                </a:cubicBezTo>
                <a:cubicBezTo>
                  <a:pt x="45" y="2004"/>
                  <a:pt x="39" y="2011"/>
                  <a:pt x="31" y="2011"/>
                </a:cubicBezTo>
                <a:cubicBezTo>
                  <a:pt x="23" y="2012"/>
                  <a:pt x="15" y="2006"/>
                  <a:pt x="15" y="1997"/>
                </a:cubicBezTo>
                <a:close/>
                <a:moveTo>
                  <a:pt x="15" y="1937"/>
                </a:moveTo>
                <a:lnTo>
                  <a:pt x="15" y="1937"/>
                </a:lnTo>
                <a:cubicBezTo>
                  <a:pt x="14" y="1929"/>
                  <a:pt x="20" y="1922"/>
                  <a:pt x="29" y="1921"/>
                </a:cubicBezTo>
                <a:cubicBezTo>
                  <a:pt x="37" y="1921"/>
                  <a:pt x="44" y="1927"/>
                  <a:pt x="44" y="1935"/>
                </a:cubicBezTo>
                <a:cubicBezTo>
                  <a:pt x="45" y="1944"/>
                  <a:pt x="39" y="1951"/>
                  <a:pt x="30" y="1951"/>
                </a:cubicBezTo>
                <a:cubicBezTo>
                  <a:pt x="22" y="1952"/>
                  <a:pt x="15" y="1946"/>
                  <a:pt x="15" y="1937"/>
                </a:cubicBezTo>
                <a:close/>
                <a:moveTo>
                  <a:pt x="14" y="1877"/>
                </a:moveTo>
                <a:lnTo>
                  <a:pt x="14" y="1877"/>
                </a:lnTo>
                <a:cubicBezTo>
                  <a:pt x="14" y="1869"/>
                  <a:pt x="20" y="1862"/>
                  <a:pt x="28" y="1861"/>
                </a:cubicBezTo>
                <a:cubicBezTo>
                  <a:pt x="36" y="1861"/>
                  <a:pt x="43" y="1867"/>
                  <a:pt x="44" y="1875"/>
                </a:cubicBezTo>
                <a:cubicBezTo>
                  <a:pt x="45" y="1884"/>
                  <a:pt x="38" y="1891"/>
                  <a:pt x="30" y="1891"/>
                </a:cubicBezTo>
                <a:cubicBezTo>
                  <a:pt x="22" y="1892"/>
                  <a:pt x="15" y="1886"/>
                  <a:pt x="14" y="1877"/>
                </a:cubicBezTo>
                <a:close/>
                <a:moveTo>
                  <a:pt x="14" y="1817"/>
                </a:moveTo>
                <a:lnTo>
                  <a:pt x="14" y="1817"/>
                </a:lnTo>
                <a:cubicBezTo>
                  <a:pt x="13" y="1809"/>
                  <a:pt x="19" y="1802"/>
                  <a:pt x="28" y="1801"/>
                </a:cubicBezTo>
                <a:cubicBezTo>
                  <a:pt x="36" y="1801"/>
                  <a:pt x="43" y="1807"/>
                  <a:pt x="44" y="1815"/>
                </a:cubicBezTo>
                <a:cubicBezTo>
                  <a:pt x="44" y="1824"/>
                  <a:pt x="38" y="1831"/>
                  <a:pt x="30" y="1831"/>
                </a:cubicBezTo>
                <a:cubicBezTo>
                  <a:pt x="21" y="1832"/>
                  <a:pt x="14" y="1826"/>
                  <a:pt x="14" y="1817"/>
                </a:cubicBezTo>
                <a:close/>
                <a:moveTo>
                  <a:pt x="13" y="1757"/>
                </a:moveTo>
                <a:lnTo>
                  <a:pt x="13" y="1757"/>
                </a:lnTo>
                <a:cubicBezTo>
                  <a:pt x="13" y="1749"/>
                  <a:pt x="19" y="1742"/>
                  <a:pt x="27" y="1741"/>
                </a:cubicBezTo>
                <a:cubicBezTo>
                  <a:pt x="35" y="1741"/>
                  <a:pt x="43" y="1747"/>
                  <a:pt x="43" y="1755"/>
                </a:cubicBezTo>
                <a:cubicBezTo>
                  <a:pt x="44" y="1764"/>
                  <a:pt x="37" y="1771"/>
                  <a:pt x="29" y="1771"/>
                </a:cubicBezTo>
                <a:cubicBezTo>
                  <a:pt x="21" y="1772"/>
                  <a:pt x="14" y="1766"/>
                  <a:pt x="13" y="1757"/>
                </a:cubicBezTo>
                <a:close/>
                <a:moveTo>
                  <a:pt x="13" y="1697"/>
                </a:moveTo>
                <a:lnTo>
                  <a:pt x="13" y="1697"/>
                </a:lnTo>
                <a:cubicBezTo>
                  <a:pt x="12" y="1689"/>
                  <a:pt x="19" y="1682"/>
                  <a:pt x="27" y="1681"/>
                </a:cubicBezTo>
                <a:cubicBezTo>
                  <a:pt x="35" y="1681"/>
                  <a:pt x="42" y="1687"/>
                  <a:pt x="43" y="1695"/>
                </a:cubicBezTo>
                <a:cubicBezTo>
                  <a:pt x="43" y="1704"/>
                  <a:pt x="37" y="1711"/>
                  <a:pt x="29" y="1711"/>
                </a:cubicBezTo>
                <a:cubicBezTo>
                  <a:pt x="20" y="1712"/>
                  <a:pt x="13" y="1706"/>
                  <a:pt x="13" y="1697"/>
                </a:cubicBezTo>
                <a:close/>
                <a:moveTo>
                  <a:pt x="12" y="1637"/>
                </a:moveTo>
                <a:lnTo>
                  <a:pt x="12" y="1637"/>
                </a:lnTo>
                <a:cubicBezTo>
                  <a:pt x="12" y="1629"/>
                  <a:pt x="18" y="1622"/>
                  <a:pt x="26" y="1621"/>
                </a:cubicBezTo>
                <a:cubicBezTo>
                  <a:pt x="35" y="1621"/>
                  <a:pt x="42" y="1627"/>
                  <a:pt x="42" y="1635"/>
                </a:cubicBezTo>
                <a:cubicBezTo>
                  <a:pt x="43" y="1644"/>
                  <a:pt x="37" y="1651"/>
                  <a:pt x="28" y="1651"/>
                </a:cubicBezTo>
                <a:cubicBezTo>
                  <a:pt x="20" y="1652"/>
                  <a:pt x="13" y="1645"/>
                  <a:pt x="12" y="1637"/>
                </a:cubicBezTo>
                <a:close/>
                <a:moveTo>
                  <a:pt x="12" y="1577"/>
                </a:moveTo>
                <a:lnTo>
                  <a:pt x="12" y="1577"/>
                </a:lnTo>
                <a:cubicBezTo>
                  <a:pt x="11" y="1569"/>
                  <a:pt x="18" y="1562"/>
                  <a:pt x="26" y="1561"/>
                </a:cubicBezTo>
                <a:cubicBezTo>
                  <a:pt x="34" y="1561"/>
                  <a:pt x="41" y="1567"/>
                  <a:pt x="42" y="1575"/>
                </a:cubicBezTo>
                <a:cubicBezTo>
                  <a:pt x="42" y="1584"/>
                  <a:pt x="36" y="1591"/>
                  <a:pt x="28" y="1591"/>
                </a:cubicBezTo>
                <a:cubicBezTo>
                  <a:pt x="20" y="1592"/>
                  <a:pt x="12" y="1585"/>
                  <a:pt x="12" y="1577"/>
                </a:cubicBezTo>
                <a:close/>
                <a:moveTo>
                  <a:pt x="11" y="1517"/>
                </a:moveTo>
                <a:lnTo>
                  <a:pt x="11" y="1517"/>
                </a:lnTo>
                <a:cubicBezTo>
                  <a:pt x="11" y="1509"/>
                  <a:pt x="17" y="1502"/>
                  <a:pt x="26" y="1501"/>
                </a:cubicBezTo>
                <a:cubicBezTo>
                  <a:pt x="34" y="1501"/>
                  <a:pt x="41" y="1507"/>
                  <a:pt x="41" y="1515"/>
                </a:cubicBezTo>
                <a:cubicBezTo>
                  <a:pt x="42" y="1524"/>
                  <a:pt x="36" y="1531"/>
                  <a:pt x="27" y="1531"/>
                </a:cubicBezTo>
                <a:cubicBezTo>
                  <a:pt x="19" y="1532"/>
                  <a:pt x="12" y="1525"/>
                  <a:pt x="11" y="1517"/>
                </a:cubicBezTo>
                <a:close/>
                <a:moveTo>
                  <a:pt x="11" y="1457"/>
                </a:moveTo>
                <a:lnTo>
                  <a:pt x="11" y="1457"/>
                </a:lnTo>
                <a:cubicBezTo>
                  <a:pt x="11" y="1449"/>
                  <a:pt x="17" y="1442"/>
                  <a:pt x="25" y="1441"/>
                </a:cubicBezTo>
                <a:cubicBezTo>
                  <a:pt x="33" y="1441"/>
                  <a:pt x="40" y="1447"/>
                  <a:pt x="41" y="1455"/>
                </a:cubicBezTo>
                <a:cubicBezTo>
                  <a:pt x="42" y="1463"/>
                  <a:pt x="35" y="1471"/>
                  <a:pt x="27" y="1471"/>
                </a:cubicBezTo>
                <a:cubicBezTo>
                  <a:pt x="19" y="1472"/>
                  <a:pt x="12" y="1465"/>
                  <a:pt x="11" y="1457"/>
                </a:cubicBezTo>
                <a:close/>
                <a:moveTo>
                  <a:pt x="11" y="1397"/>
                </a:moveTo>
                <a:lnTo>
                  <a:pt x="11" y="1397"/>
                </a:lnTo>
                <a:cubicBezTo>
                  <a:pt x="10" y="1389"/>
                  <a:pt x="16" y="1382"/>
                  <a:pt x="25" y="1381"/>
                </a:cubicBezTo>
                <a:cubicBezTo>
                  <a:pt x="33" y="1381"/>
                  <a:pt x="40" y="1387"/>
                  <a:pt x="41" y="1395"/>
                </a:cubicBezTo>
                <a:cubicBezTo>
                  <a:pt x="41" y="1403"/>
                  <a:pt x="35" y="1411"/>
                  <a:pt x="27" y="1411"/>
                </a:cubicBezTo>
                <a:cubicBezTo>
                  <a:pt x="18" y="1412"/>
                  <a:pt x="11" y="1405"/>
                  <a:pt x="11" y="1397"/>
                </a:cubicBezTo>
                <a:close/>
                <a:moveTo>
                  <a:pt x="10" y="1337"/>
                </a:moveTo>
                <a:lnTo>
                  <a:pt x="10" y="1337"/>
                </a:lnTo>
                <a:cubicBezTo>
                  <a:pt x="10" y="1329"/>
                  <a:pt x="16" y="1322"/>
                  <a:pt x="24" y="1321"/>
                </a:cubicBezTo>
                <a:cubicBezTo>
                  <a:pt x="32" y="1321"/>
                  <a:pt x="40" y="1327"/>
                  <a:pt x="40" y="1335"/>
                </a:cubicBezTo>
                <a:cubicBezTo>
                  <a:pt x="41" y="1343"/>
                  <a:pt x="34" y="1351"/>
                  <a:pt x="26" y="1351"/>
                </a:cubicBezTo>
                <a:cubicBezTo>
                  <a:pt x="18" y="1352"/>
                  <a:pt x="11" y="1345"/>
                  <a:pt x="10" y="1337"/>
                </a:cubicBezTo>
                <a:close/>
                <a:moveTo>
                  <a:pt x="10" y="1277"/>
                </a:moveTo>
                <a:lnTo>
                  <a:pt x="10" y="1277"/>
                </a:lnTo>
                <a:cubicBezTo>
                  <a:pt x="9" y="1269"/>
                  <a:pt x="16" y="1262"/>
                  <a:pt x="24" y="1261"/>
                </a:cubicBezTo>
                <a:cubicBezTo>
                  <a:pt x="32" y="1261"/>
                  <a:pt x="39" y="1267"/>
                  <a:pt x="40" y="1275"/>
                </a:cubicBezTo>
                <a:cubicBezTo>
                  <a:pt x="40" y="1283"/>
                  <a:pt x="34" y="1291"/>
                  <a:pt x="26" y="1291"/>
                </a:cubicBezTo>
                <a:cubicBezTo>
                  <a:pt x="17" y="1292"/>
                  <a:pt x="10" y="1285"/>
                  <a:pt x="10" y="1277"/>
                </a:cubicBezTo>
                <a:close/>
                <a:moveTo>
                  <a:pt x="9" y="1217"/>
                </a:moveTo>
                <a:lnTo>
                  <a:pt x="9" y="1217"/>
                </a:lnTo>
                <a:cubicBezTo>
                  <a:pt x="9" y="1209"/>
                  <a:pt x="15" y="1202"/>
                  <a:pt x="23" y="1201"/>
                </a:cubicBezTo>
                <a:cubicBezTo>
                  <a:pt x="32" y="1201"/>
                  <a:pt x="39" y="1207"/>
                  <a:pt x="39" y="1215"/>
                </a:cubicBezTo>
                <a:cubicBezTo>
                  <a:pt x="40" y="1223"/>
                  <a:pt x="34" y="1230"/>
                  <a:pt x="25" y="1231"/>
                </a:cubicBezTo>
                <a:cubicBezTo>
                  <a:pt x="17" y="1232"/>
                  <a:pt x="10" y="1225"/>
                  <a:pt x="9" y="1217"/>
                </a:cubicBezTo>
                <a:close/>
                <a:moveTo>
                  <a:pt x="9" y="1157"/>
                </a:moveTo>
                <a:lnTo>
                  <a:pt x="9" y="1157"/>
                </a:lnTo>
                <a:cubicBezTo>
                  <a:pt x="8" y="1149"/>
                  <a:pt x="15" y="1142"/>
                  <a:pt x="23" y="1141"/>
                </a:cubicBezTo>
                <a:cubicBezTo>
                  <a:pt x="31" y="1140"/>
                  <a:pt x="38" y="1147"/>
                  <a:pt x="39" y="1155"/>
                </a:cubicBezTo>
                <a:cubicBezTo>
                  <a:pt x="39" y="1163"/>
                  <a:pt x="33" y="1170"/>
                  <a:pt x="25" y="1171"/>
                </a:cubicBezTo>
                <a:cubicBezTo>
                  <a:pt x="17" y="1172"/>
                  <a:pt x="9" y="1165"/>
                  <a:pt x="9" y="1157"/>
                </a:cubicBezTo>
                <a:close/>
                <a:moveTo>
                  <a:pt x="8" y="1097"/>
                </a:moveTo>
                <a:lnTo>
                  <a:pt x="8" y="1097"/>
                </a:lnTo>
                <a:cubicBezTo>
                  <a:pt x="8" y="1089"/>
                  <a:pt x="14" y="1082"/>
                  <a:pt x="22" y="1081"/>
                </a:cubicBezTo>
                <a:cubicBezTo>
                  <a:pt x="31" y="1080"/>
                  <a:pt x="38" y="1087"/>
                  <a:pt x="38" y="1095"/>
                </a:cubicBezTo>
                <a:cubicBezTo>
                  <a:pt x="39" y="1103"/>
                  <a:pt x="33" y="1110"/>
                  <a:pt x="24" y="1111"/>
                </a:cubicBezTo>
                <a:cubicBezTo>
                  <a:pt x="16" y="1112"/>
                  <a:pt x="9" y="1105"/>
                  <a:pt x="8" y="1097"/>
                </a:cubicBezTo>
                <a:close/>
                <a:moveTo>
                  <a:pt x="8" y="1037"/>
                </a:moveTo>
                <a:lnTo>
                  <a:pt x="8" y="1037"/>
                </a:lnTo>
                <a:cubicBezTo>
                  <a:pt x="8" y="1029"/>
                  <a:pt x="14" y="1022"/>
                  <a:pt x="22" y="1021"/>
                </a:cubicBezTo>
                <a:cubicBezTo>
                  <a:pt x="30" y="1020"/>
                  <a:pt x="37" y="1027"/>
                  <a:pt x="38" y="1035"/>
                </a:cubicBezTo>
                <a:cubicBezTo>
                  <a:pt x="39" y="1043"/>
                  <a:pt x="32" y="1050"/>
                  <a:pt x="24" y="1051"/>
                </a:cubicBezTo>
                <a:cubicBezTo>
                  <a:pt x="16" y="1051"/>
                  <a:pt x="9" y="1045"/>
                  <a:pt x="8" y="1037"/>
                </a:cubicBezTo>
                <a:close/>
                <a:moveTo>
                  <a:pt x="8" y="977"/>
                </a:moveTo>
                <a:lnTo>
                  <a:pt x="8" y="977"/>
                </a:lnTo>
                <a:cubicBezTo>
                  <a:pt x="7" y="969"/>
                  <a:pt x="13" y="961"/>
                  <a:pt x="22" y="961"/>
                </a:cubicBezTo>
                <a:cubicBezTo>
                  <a:pt x="30" y="960"/>
                  <a:pt x="37" y="967"/>
                  <a:pt x="38" y="975"/>
                </a:cubicBezTo>
                <a:cubicBezTo>
                  <a:pt x="38" y="983"/>
                  <a:pt x="32" y="990"/>
                  <a:pt x="24" y="991"/>
                </a:cubicBezTo>
                <a:cubicBezTo>
                  <a:pt x="15" y="991"/>
                  <a:pt x="8" y="985"/>
                  <a:pt x="8" y="977"/>
                </a:cubicBezTo>
                <a:close/>
                <a:moveTo>
                  <a:pt x="7" y="917"/>
                </a:moveTo>
                <a:lnTo>
                  <a:pt x="7" y="917"/>
                </a:lnTo>
                <a:cubicBezTo>
                  <a:pt x="7" y="909"/>
                  <a:pt x="13" y="901"/>
                  <a:pt x="21" y="901"/>
                </a:cubicBezTo>
                <a:cubicBezTo>
                  <a:pt x="29" y="900"/>
                  <a:pt x="37" y="907"/>
                  <a:pt x="37" y="915"/>
                </a:cubicBezTo>
                <a:cubicBezTo>
                  <a:pt x="38" y="923"/>
                  <a:pt x="31" y="930"/>
                  <a:pt x="23" y="931"/>
                </a:cubicBezTo>
                <a:cubicBezTo>
                  <a:pt x="15" y="931"/>
                  <a:pt x="8" y="925"/>
                  <a:pt x="7" y="917"/>
                </a:cubicBezTo>
                <a:close/>
                <a:moveTo>
                  <a:pt x="7" y="857"/>
                </a:moveTo>
                <a:lnTo>
                  <a:pt x="7" y="857"/>
                </a:lnTo>
                <a:cubicBezTo>
                  <a:pt x="6" y="849"/>
                  <a:pt x="13" y="841"/>
                  <a:pt x="21" y="841"/>
                </a:cubicBezTo>
                <a:cubicBezTo>
                  <a:pt x="29" y="840"/>
                  <a:pt x="36" y="847"/>
                  <a:pt x="37" y="855"/>
                </a:cubicBezTo>
                <a:cubicBezTo>
                  <a:pt x="37" y="863"/>
                  <a:pt x="31" y="870"/>
                  <a:pt x="23" y="871"/>
                </a:cubicBezTo>
                <a:cubicBezTo>
                  <a:pt x="14" y="871"/>
                  <a:pt x="7" y="865"/>
                  <a:pt x="7" y="857"/>
                </a:cubicBezTo>
                <a:close/>
                <a:moveTo>
                  <a:pt x="6" y="797"/>
                </a:moveTo>
                <a:lnTo>
                  <a:pt x="6" y="797"/>
                </a:lnTo>
                <a:cubicBezTo>
                  <a:pt x="6" y="789"/>
                  <a:pt x="12" y="781"/>
                  <a:pt x="20" y="781"/>
                </a:cubicBezTo>
                <a:cubicBezTo>
                  <a:pt x="29" y="780"/>
                  <a:pt x="36" y="787"/>
                  <a:pt x="36" y="795"/>
                </a:cubicBezTo>
                <a:cubicBezTo>
                  <a:pt x="37" y="803"/>
                  <a:pt x="31" y="810"/>
                  <a:pt x="22" y="811"/>
                </a:cubicBezTo>
                <a:cubicBezTo>
                  <a:pt x="14" y="811"/>
                  <a:pt x="7" y="805"/>
                  <a:pt x="6" y="797"/>
                </a:cubicBezTo>
                <a:close/>
                <a:moveTo>
                  <a:pt x="6" y="737"/>
                </a:moveTo>
                <a:lnTo>
                  <a:pt x="6" y="737"/>
                </a:lnTo>
                <a:cubicBezTo>
                  <a:pt x="5" y="729"/>
                  <a:pt x="12" y="721"/>
                  <a:pt x="20" y="721"/>
                </a:cubicBezTo>
                <a:cubicBezTo>
                  <a:pt x="28" y="720"/>
                  <a:pt x="35" y="727"/>
                  <a:pt x="36" y="735"/>
                </a:cubicBezTo>
                <a:cubicBezTo>
                  <a:pt x="36" y="743"/>
                  <a:pt x="30" y="750"/>
                  <a:pt x="22" y="751"/>
                </a:cubicBezTo>
                <a:cubicBezTo>
                  <a:pt x="14" y="751"/>
                  <a:pt x="6" y="745"/>
                  <a:pt x="6" y="737"/>
                </a:cubicBezTo>
                <a:close/>
                <a:moveTo>
                  <a:pt x="5" y="677"/>
                </a:moveTo>
                <a:lnTo>
                  <a:pt x="5" y="677"/>
                </a:lnTo>
                <a:cubicBezTo>
                  <a:pt x="5" y="668"/>
                  <a:pt x="11" y="661"/>
                  <a:pt x="19" y="661"/>
                </a:cubicBezTo>
                <a:cubicBezTo>
                  <a:pt x="28" y="660"/>
                  <a:pt x="35" y="667"/>
                  <a:pt x="35" y="675"/>
                </a:cubicBezTo>
                <a:cubicBezTo>
                  <a:pt x="36" y="683"/>
                  <a:pt x="30" y="690"/>
                  <a:pt x="21" y="691"/>
                </a:cubicBezTo>
                <a:cubicBezTo>
                  <a:pt x="13" y="691"/>
                  <a:pt x="6" y="685"/>
                  <a:pt x="5" y="677"/>
                </a:cubicBezTo>
                <a:close/>
                <a:moveTo>
                  <a:pt x="5" y="617"/>
                </a:moveTo>
                <a:lnTo>
                  <a:pt x="5" y="617"/>
                </a:lnTo>
                <a:cubicBezTo>
                  <a:pt x="5" y="608"/>
                  <a:pt x="11" y="601"/>
                  <a:pt x="19" y="601"/>
                </a:cubicBezTo>
                <a:cubicBezTo>
                  <a:pt x="27" y="600"/>
                  <a:pt x="34" y="607"/>
                  <a:pt x="35" y="615"/>
                </a:cubicBezTo>
                <a:cubicBezTo>
                  <a:pt x="36" y="623"/>
                  <a:pt x="29" y="630"/>
                  <a:pt x="21" y="631"/>
                </a:cubicBezTo>
                <a:cubicBezTo>
                  <a:pt x="13" y="631"/>
                  <a:pt x="6" y="625"/>
                  <a:pt x="5" y="617"/>
                </a:cubicBezTo>
                <a:close/>
                <a:moveTo>
                  <a:pt x="5" y="557"/>
                </a:moveTo>
                <a:lnTo>
                  <a:pt x="5" y="557"/>
                </a:lnTo>
                <a:cubicBezTo>
                  <a:pt x="4" y="548"/>
                  <a:pt x="10" y="541"/>
                  <a:pt x="19" y="541"/>
                </a:cubicBezTo>
                <a:cubicBezTo>
                  <a:pt x="27" y="540"/>
                  <a:pt x="34" y="546"/>
                  <a:pt x="35" y="555"/>
                </a:cubicBezTo>
                <a:cubicBezTo>
                  <a:pt x="35" y="563"/>
                  <a:pt x="29" y="570"/>
                  <a:pt x="21" y="571"/>
                </a:cubicBezTo>
                <a:cubicBezTo>
                  <a:pt x="12" y="571"/>
                  <a:pt x="5" y="565"/>
                  <a:pt x="5" y="557"/>
                </a:cubicBezTo>
                <a:close/>
                <a:moveTo>
                  <a:pt x="4" y="497"/>
                </a:moveTo>
                <a:lnTo>
                  <a:pt x="4" y="497"/>
                </a:lnTo>
                <a:cubicBezTo>
                  <a:pt x="4" y="488"/>
                  <a:pt x="10" y="481"/>
                  <a:pt x="18" y="481"/>
                </a:cubicBezTo>
                <a:cubicBezTo>
                  <a:pt x="26" y="480"/>
                  <a:pt x="34" y="486"/>
                  <a:pt x="34" y="495"/>
                </a:cubicBezTo>
                <a:cubicBezTo>
                  <a:pt x="35" y="503"/>
                  <a:pt x="28" y="510"/>
                  <a:pt x="20" y="511"/>
                </a:cubicBezTo>
                <a:cubicBezTo>
                  <a:pt x="12" y="511"/>
                  <a:pt x="5" y="505"/>
                  <a:pt x="4" y="497"/>
                </a:cubicBezTo>
                <a:close/>
                <a:moveTo>
                  <a:pt x="4" y="437"/>
                </a:moveTo>
                <a:lnTo>
                  <a:pt x="4" y="437"/>
                </a:lnTo>
                <a:cubicBezTo>
                  <a:pt x="3" y="428"/>
                  <a:pt x="10" y="421"/>
                  <a:pt x="18" y="421"/>
                </a:cubicBezTo>
                <a:cubicBezTo>
                  <a:pt x="26" y="420"/>
                  <a:pt x="33" y="426"/>
                  <a:pt x="34" y="435"/>
                </a:cubicBezTo>
                <a:cubicBezTo>
                  <a:pt x="34" y="443"/>
                  <a:pt x="28" y="450"/>
                  <a:pt x="20" y="451"/>
                </a:cubicBezTo>
                <a:cubicBezTo>
                  <a:pt x="11" y="451"/>
                  <a:pt x="4" y="445"/>
                  <a:pt x="4" y="437"/>
                </a:cubicBezTo>
                <a:close/>
                <a:moveTo>
                  <a:pt x="3" y="377"/>
                </a:moveTo>
                <a:lnTo>
                  <a:pt x="3" y="377"/>
                </a:lnTo>
                <a:cubicBezTo>
                  <a:pt x="3" y="368"/>
                  <a:pt x="9" y="361"/>
                  <a:pt x="17" y="361"/>
                </a:cubicBezTo>
                <a:cubicBezTo>
                  <a:pt x="26" y="360"/>
                  <a:pt x="33" y="366"/>
                  <a:pt x="33" y="375"/>
                </a:cubicBezTo>
                <a:cubicBezTo>
                  <a:pt x="34" y="383"/>
                  <a:pt x="28" y="390"/>
                  <a:pt x="19" y="391"/>
                </a:cubicBezTo>
                <a:cubicBezTo>
                  <a:pt x="11" y="391"/>
                  <a:pt x="4" y="385"/>
                  <a:pt x="3" y="377"/>
                </a:cubicBezTo>
                <a:close/>
                <a:moveTo>
                  <a:pt x="3" y="317"/>
                </a:moveTo>
                <a:lnTo>
                  <a:pt x="3" y="317"/>
                </a:lnTo>
                <a:cubicBezTo>
                  <a:pt x="2" y="308"/>
                  <a:pt x="9" y="301"/>
                  <a:pt x="17" y="301"/>
                </a:cubicBezTo>
                <a:cubicBezTo>
                  <a:pt x="25" y="300"/>
                  <a:pt x="32" y="306"/>
                  <a:pt x="33" y="315"/>
                </a:cubicBezTo>
                <a:cubicBezTo>
                  <a:pt x="33" y="323"/>
                  <a:pt x="27" y="330"/>
                  <a:pt x="19" y="331"/>
                </a:cubicBezTo>
                <a:cubicBezTo>
                  <a:pt x="11" y="331"/>
                  <a:pt x="3" y="325"/>
                  <a:pt x="3" y="317"/>
                </a:cubicBezTo>
                <a:close/>
                <a:moveTo>
                  <a:pt x="2" y="257"/>
                </a:moveTo>
                <a:lnTo>
                  <a:pt x="2" y="257"/>
                </a:lnTo>
                <a:cubicBezTo>
                  <a:pt x="2" y="248"/>
                  <a:pt x="8" y="241"/>
                  <a:pt x="16" y="241"/>
                </a:cubicBezTo>
                <a:cubicBezTo>
                  <a:pt x="25" y="240"/>
                  <a:pt x="32" y="246"/>
                  <a:pt x="32" y="255"/>
                </a:cubicBezTo>
                <a:cubicBezTo>
                  <a:pt x="33" y="263"/>
                  <a:pt x="27" y="270"/>
                  <a:pt x="18" y="271"/>
                </a:cubicBezTo>
                <a:cubicBezTo>
                  <a:pt x="10" y="271"/>
                  <a:pt x="3" y="265"/>
                  <a:pt x="2" y="257"/>
                </a:cubicBezTo>
                <a:close/>
                <a:moveTo>
                  <a:pt x="2" y="197"/>
                </a:moveTo>
                <a:lnTo>
                  <a:pt x="2" y="197"/>
                </a:lnTo>
                <a:cubicBezTo>
                  <a:pt x="2" y="188"/>
                  <a:pt x="8" y="181"/>
                  <a:pt x="16" y="181"/>
                </a:cubicBezTo>
                <a:cubicBezTo>
                  <a:pt x="24" y="180"/>
                  <a:pt x="31" y="186"/>
                  <a:pt x="32" y="195"/>
                </a:cubicBezTo>
                <a:cubicBezTo>
                  <a:pt x="33" y="203"/>
                  <a:pt x="26" y="210"/>
                  <a:pt x="18" y="211"/>
                </a:cubicBezTo>
                <a:cubicBezTo>
                  <a:pt x="10" y="211"/>
                  <a:pt x="3" y="205"/>
                  <a:pt x="2" y="197"/>
                </a:cubicBezTo>
                <a:close/>
                <a:moveTo>
                  <a:pt x="2" y="137"/>
                </a:moveTo>
                <a:lnTo>
                  <a:pt x="2" y="136"/>
                </a:lnTo>
                <a:cubicBezTo>
                  <a:pt x="1" y="128"/>
                  <a:pt x="7" y="121"/>
                  <a:pt x="16" y="121"/>
                </a:cubicBezTo>
                <a:cubicBezTo>
                  <a:pt x="24" y="120"/>
                  <a:pt x="31" y="126"/>
                  <a:pt x="32" y="135"/>
                </a:cubicBezTo>
                <a:cubicBezTo>
                  <a:pt x="32" y="143"/>
                  <a:pt x="26" y="150"/>
                  <a:pt x="18" y="151"/>
                </a:cubicBezTo>
                <a:cubicBezTo>
                  <a:pt x="9" y="151"/>
                  <a:pt x="2" y="145"/>
                  <a:pt x="2" y="137"/>
                </a:cubicBezTo>
                <a:close/>
                <a:moveTo>
                  <a:pt x="1" y="76"/>
                </a:moveTo>
                <a:lnTo>
                  <a:pt x="1" y="76"/>
                </a:lnTo>
                <a:cubicBezTo>
                  <a:pt x="1" y="68"/>
                  <a:pt x="7" y="61"/>
                  <a:pt x="15" y="61"/>
                </a:cubicBezTo>
                <a:cubicBezTo>
                  <a:pt x="23" y="60"/>
                  <a:pt x="31" y="66"/>
                  <a:pt x="31" y="75"/>
                </a:cubicBezTo>
                <a:cubicBezTo>
                  <a:pt x="32" y="83"/>
                  <a:pt x="25" y="90"/>
                  <a:pt x="17" y="90"/>
                </a:cubicBezTo>
                <a:cubicBezTo>
                  <a:pt x="9" y="91"/>
                  <a:pt x="2" y="85"/>
                  <a:pt x="1" y="76"/>
                </a:cubicBezTo>
                <a:close/>
                <a:moveTo>
                  <a:pt x="1" y="16"/>
                </a:moveTo>
                <a:lnTo>
                  <a:pt x="1" y="16"/>
                </a:lnTo>
                <a:cubicBezTo>
                  <a:pt x="0" y="8"/>
                  <a:pt x="7" y="1"/>
                  <a:pt x="15" y="1"/>
                </a:cubicBezTo>
                <a:cubicBezTo>
                  <a:pt x="23" y="0"/>
                  <a:pt x="30" y="6"/>
                  <a:pt x="31" y="15"/>
                </a:cubicBezTo>
                <a:cubicBezTo>
                  <a:pt x="31" y="23"/>
                  <a:pt x="25" y="30"/>
                  <a:pt x="17" y="30"/>
                </a:cubicBezTo>
                <a:cubicBezTo>
                  <a:pt x="8" y="31"/>
                  <a:pt x="1" y="25"/>
                  <a:pt x="1" y="16"/>
                </a:cubicBezTo>
                <a:close/>
              </a:path>
            </a:pathLst>
          </a:custGeom>
          <a:solidFill>
            <a:srgbClr val="000000"/>
          </a:solidFill>
          <a:ln w="1588">
            <a:solidFill>
              <a:srgbClr val="000000"/>
            </a:solidFill>
            <a:bevel/>
            <a:headEnd/>
            <a:tailEnd/>
          </a:ln>
        </p:spPr>
        <p:txBody>
          <a:bodyPr/>
          <a:lstStyle/>
          <a:p>
            <a:endParaRPr lang="en-US"/>
          </a:p>
        </p:txBody>
      </p:sp>
      <p:sp>
        <p:nvSpPr>
          <p:cNvPr id="18573" name="Rectangle 142"/>
          <p:cNvSpPr>
            <a:spLocks noChangeArrowheads="1"/>
          </p:cNvSpPr>
          <p:nvPr/>
        </p:nvSpPr>
        <p:spPr bwMode="auto">
          <a:xfrm>
            <a:off x="5146675" y="1081088"/>
            <a:ext cx="3889375" cy="1979612"/>
          </a:xfrm>
          <a:prstGeom prst="rect">
            <a:avLst/>
          </a:prstGeom>
          <a:noFill/>
          <a:ln w="7938" cap="rnd">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latin typeface="Times New Roman" panose="02020603050405020304" pitchFamily="18" charset="0"/>
            </a:endParaRPr>
          </a:p>
        </p:txBody>
      </p:sp>
      <p:sp>
        <p:nvSpPr>
          <p:cNvPr id="18574" name="Line 143"/>
          <p:cNvSpPr>
            <a:spLocks noChangeShapeType="1"/>
          </p:cNvSpPr>
          <p:nvPr/>
        </p:nvSpPr>
        <p:spPr bwMode="auto">
          <a:xfrm>
            <a:off x="5146675" y="1081088"/>
            <a:ext cx="1588" cy="1979612"/>
          </a:xfrm>
          <a:prstGeom prst="line">
            <a:avLst/>
          </a:prstGeom>
          <a:noFill/>
          <a:ln w="15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575" name="Line 144"/>
          <p:cNvSpPr>
            <a:spLocks noChangeShapeType="1"/>
          </p:cNvSpPr>
          <p:nvPr/>
        </p:nvSpPr>
        <p:spPr bwMode="auto">
          <a:xfrm>
            <a:off x="5110163" y="3060700"/>
            <a:ext cx="36512" cy="1588"/>
          </a:xfrm>
          <a:prstGeom prst="line">
            <a:avLst/>
          </a:prstGeom>
          <a:noFill/>
          <a:ln w="15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576" name="Line 145"/>
          <p:cNvSpPr>
            <a:spLocks noChangeShapeType="1"/>
          </p:cNvSpPr>
          <p:nvPr/>
        </p:nvSpPr>
        <p:spPr bwMode="auto">
          <a:xfrm>
            <a:off x="5110163" y="2338388"/>
            <a:ext cx="36512" cy="1587"/>
          </a:xfrm>
          <a:prstGeom prst="line">
            <a:avLst/>
          </a:prstGeom>
          <a:noFill/>
          <a:ln w="15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577" name="Line 146"/>
          <p:cNvSpPr>
            <a:spLocks noChangeShapeType="1"/>
          </p:cNvSpPr>
          <p:nvPr/>
        </p:nvSpPr>
        <p:spPr bwMode="auto">
          <a:xfrm>
            <a:off x="5110163" y="1660525"/>
            <a:ext cx="36512" cy="1588"/>
          </a:xfrm>
          <a:prstGeom prst="line">
            <a:avLst/>
          </a:prstGeom>
          <a:noFill/>
          <a:ln w="15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578" name="Line 147"/>
          <p:cNvSpPr>
            <a:spLocks noChangeShapeType="1"/>
          </p:cNvSpPr>
          <p:nvPr/>
        </p:nvSpPr>
        <p:spPr bwMode="auto">
          <a:xfrm>
            <a:off x="5146675" y="3060700"/>
            <a:ext cx="3889375" cy="1588"/>
          </a:xfrm>
          <a:prstGeom prst="line">
            <a:avLst/>
          </a:prstGeom>
          <a:noFill/>
          <a:ln w="15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579" name="Line 148"/>
          <p:cNvSpPr>
            <a:spLocks noChangeShapeType="1"/>
          </p:cNvSpPr>
          <p:nvPr/>
        </p:nvSpPr>
        <p:spPr bwMode="auto">
          <a:xfrm flipV="1">
            <a:off x="5146675" y="3060700"/>
            <a:ext cx="1588" cy="38100"/>
          </a:xfrm>
          <a:prstGeom prst="line">
            <a:avLst/>
          </a:prstGeom>
          <a:noFill/>
          <a:ln w="15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580" name="Line 149"/>
          <p:cNvSpPr>
            <a:spLocks noChangeShapeType="1"/>
          </p:cNvSpPr>
          <p:nvPr/>
        </p:nvSpPr>
        <p:spPr bwMode="auto">
          <a:xfrm flipV="1">
            <a:off x="5929313" y="3060700"/>
            <a:ext cx="1587" cy="38100"/>
          </a:xfrm>
          <a:prstGeom prst="line">
            <a:avLst/>
          </a:prstGeom>
          <a:noFill/>
          <a:ln w="15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581" name="Line 150"/>
          <p:cNvSpPr>
            <a:spLocks noChangeShapeType="1"/>
          </p:cNvSpPr>
          <p:nvPr/>
        </p:nvSpPr>
        <p:spPr bwMode="auto">
          <a:xfrm flipV="1">
            <a:off x="6700838" y="3060700"/>
            <a:ext cx="1587" cy="38100"/>
          </a:xfrm>
          <a:prstGeom prst="line">
            <a:avLst/>
          </a:prstGeom>
          <a:noFill/>
          <a:ln w="15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582" name="Line 151"/>
          <p:cNvSpPr>
            <a:spLocks noChangeShapeType="1"/>
          </p:cNvSpPr>
          <p:nvPr/>
        </p:nvSpPr>
        <p:spPr bwMode="auto">
          <a:xfrm flipV="1">
            <a:off x="7481888" y="3060700"/>
            <a:ext cx="1587" cy="38100"/>
          </a:xfrm>
          <a:prstGeom prst="line">
            <a:avLst/>
          </a:prstGeom>
          <a:noFill/>
          <a:ln w="15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583" name="Line 152"/>
          <p:cNvSpPr>
            <a:spLocks noChangeShapeType="1"/>
          </p:cNvSpPr>
          <p:nvPr/>
        </p:nvSpPr>
        <p:spPr bwMode="auto">
          <a:xfrm flipV="1">
            <a:off x="8255000" y="3060700"/>
            <a:ext cx="1588" cy="38100"/>
          </a:xfrm>
          <a:prstGeom prst="line">
            <a:avLst/>
          </a:prstGeom>
          <a:noFill/>
          <a:ln w="15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584" name="Line 153"/>
          <p:cNvSpPr>
            <a:spLocks noChangeShapeType="1"/>
          </p:cNvSpPr>
          <p:nvPr/>
        </p:nvSpPr>
        <p:spPr bwMode="auto">
          <a:xfrm flipV="1">
            <a:off x="9036050" y="3060700"/>
            <a:ext cx="1588" cy="38100"/>
          </a:xfrm>
          <a:prstGeom prst="line">
            <a:avLst/>
          </a:prstGeom>
          <a:noFill/>
          <a:ln w="15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585" name="Freeform 154"/>
          <p:cNvSpPr>
            <a:spLocks/>
          </p:cNvSpPr>
          <p:nvPr/>
        </p:nvSpPr>
        <p:spPr bwMode="auto">
          <a:xfrm>
            <a:off x="5184775" y="1323975"/>
            <a:ext cx="3832225" cy="1597025"/>
          </a:xfrm>
          <a:custGeom>
            <a:avLst/>
            <a:gdLst>
              <a:gd name="T0" fmla="*/ 2147483647 w 2414"/>
              <a:gd name="T1" fmla="*/ 2147483647 h 1006"/>
              <a:gd name="T2" fmla="*/ 2147483647 w 2414"/>
              <a:gd name="T3" fmla="*/ 2147483647 h 1006"/>
              <a:gd name="T4" fmla="*/ 2147483647 w 2414"/>
              <a:gd name="T5" fmla="*/ 2147483647 h 1006"/>
              <a:gd name="T6" fmla="*/ 2147483647 w 2414"/>
              <a:gd name="T7" fmla="*/ 2147483647 h 1006"/>
              <a:gd name="T8" fmla="*/ 2147483647 w 2414"/>
              <a:gd name="T9" fmla="*/ 2147483647 h 1006"/>
              <a:gd name="T10" fmla="*/ 2147483647 w 2414"/>
              <a:gd name="T11" fmla="*/ 2147483647 h 1006"/>
              <a:gd name="T12" fmla="*/ 2147483647 w 2414"/>
              <a:gd name="T13" fmla="*/ 2147483647 h 1006"/>
              <a:gd name="T14" fmla="*/ 2147483647 w 2414"/>
              <a:gd name="T15" fmla="*/ 2147483647 h 1006"/>
              <a:gd name="T16" fmla="*/ 2147483647 w 2414"/>
              <a:gd name="T17" fmla="*/ 2147483647 h 1006"/>
              <a:gd name="T18" fmla="*/ 2147483647 w 2414"/>
              <a:gd name="T19" fmla="*/ 2147483647 h 1006"/>
              <a:gd name="T20" fmla="*/ 2147483647 w 2414"/>
              <a:gd name="T21" fmla="*/ 2147483647 h 1006"/>
              <a:gd name="T22" fmla="*/ 2147483647 w 2414"/>
              <a:gd name="T23" fmla="*/ 2147483647 h 1006"/>
              <a:gd name="T24" fmla="*/ 2147483647 w 2414"/>
              <a:gd name="T25" fmla="*/ 2147483647 h 1006"/>
              <a:gd name="T26" fmla="*/ 2147483647 w 2414"/>
              <a:gd name="T27" fmla="*/ 2147483647 h 1006"/>
              <a:gd name="T28" fmla="*/ 2147483647 w 2414"/>
              <a:gd name="T29" fmla="*/ 2147483647 h 1006"/>
              <a:gd name="T30" fmla="*/ 2147483647 w 2414"/>
              <a:gd name="T31" fmla="*/ 2147483647 h 1006"/>
              <a:gd name="T32" fmla="*/ 2147483647 w 2414"/>
              <a:gd name="T33" fmla="*/ 2147483647 h 1006"/>
              <a:gd name="T34" fmla="*/ 2147483647 w 2414"/>
              <a:gd name="T35" fmla="*/ 2147483647 h 1006"/>
              <a:gd name="T36" fmla="*/ 2147483647 w 2414"/>
              <a:gd name="T37" fmla="*/ 2147483647 h 1006"/>
              <a:gd name="T38" fmla="*/ 2147483647 w 2414"/>
              <a:gd name="T39" fmla="*/ 2147483647 h 1006"/>
              <a:gd name="T40" fmla="*/ 2147483647 w 2414"/>
              <a:gd name="T41" fmla="*/ 2147483647 h 1006"/>
              <a:gd name="T42" fmla="*/ 2147483647 w 2414"/>
              <a:gd name="T43" fmla="*/ 2147483647 h 1006"/>
              <a:gd name="T44" fmla="*/ 2147483647 w 2414"/>
              <a:gd name="T45" fmla="*/ 2147483647 h 1006"/>
              <a:gd name="T46" fmla="*/ 2147483647 w 2414"/>
              <a:gd name="T47" fmla="*/ 2147483647 h 1006"/>
              <a:gd name="T48" fmla="*/ 2147483647 w 2414"/>
              <a:gd name="T49" fmla="*/ 2147483647 h 1006"/>
              <a:gd name="T50" fmla="*/ 2147483647 w 2414"/>
              <a:gd name="T51" fmla="*/ 2147483647 h 1006"/>
              <a:gd name="T52" fmla="*/ 2147483647 w 2414"/>
              <a:gd name="T53" fmla="*/ 2147483647 h 1006"/>
              <a:gd name="T54" fmla="*/ 2147483647 w 2414"/>
              <a:gd name="T55" fmla="*/ 2147483647 h 1006"/>
              <a:gd name="T56" fmla="*/ 2147483647 w 2414"/>
              <a:gd name="T57" fmla="*/ 2147483647 h 1006"/>
              <a:gd name="T58" fmla="*/ 2147483647 w 2414"/>
              <a:gd name="T59" fmla="*/ 2147483647 h 1006"/>
              <a:gd name="T60" fmla="*/ 2147483647 w 2414"/>
              <a:gd name="T61" fmla="*/ 0 h 1006"/>
              <a:gd name="T62" fmla="*/ 2147483647 w 2414"/>
              <a:gd name="T63" fmla="*/ 0 h 1006"/>
              <a:gd name="T64" fmla="*/ 2147483647 w 2414"/>
              <a:gd name="T65" fmla="*/ 0 h 1006"/>
              <a:gd name="T66" fmla="*/ 2147483647 w 2414"/>
              <a:gd name="T67" fmla="*/ 0 h 1006"/>
              <a:gd name="T68" fmla="*/ 2147483647 w 2414"/>
              <a:gd name="T69" fmla="*/ 2147483647 h 1006"/>
              <a:gd name="T70" fmla="*/ 2147483647 w 2414"/>
              <a:gd name="T71" fmla="*/ 2147483647 h 1006"/>
              <a:gd name="T72" fmla="*/ 2147483647 w 2414"/>
              <a:gd name="T73" fmla="*/ 2147483647 h 1006"/>
              <a:gd name="T74" fmla="*/ 2147483647 w 2414"/>
              <a:gd name="T75" fmla="*/ 2147483647 h 1006"/>
              <a:gd name="T76" fmla="*/ 2147483647 w 2414"/>
              <a:gd name="T77" fmla="*/ 2147483647 h 1006"/>
              <a:gd name="T78" fmla="*/ 2147483647 w 2414"/>
              <a:gd name="T79" fmla="*/ 2147483647 h 1006"/>
              <a:gd name="T80" fmla="*/ 2147483647 w 2414"/>
              <a:gd name="T81" fmla="*/ 2147483647 h 1006"/>
              <a:gd name="T82" fmla="*/ 2147483647 w 2414"/>
              <a:gd name="T83" fmla="*/ 2147483647 h 1006"/>
              <a:gd name="T84" fmla="*/ 2147483647 w 2414"/>
              <a:gd name="T85" fmla="*/ 2147483647 h 1006"/>
              <a:gd name="T86" fmla="*/ 2147483647 w 2414"/>
              <a:gd name="T87" fmla="*/ 2147483647 h 1006"/>
              <a:gd name="T88" fmla="*/ 2147483647 w 2414"/>
              <a:gd name="T89" fmla="*/ 2147483647 h 1006"/>
              <a:gd name="T90" fmla="*/ 2147483647 w 2414"/>
              <a:gd name="T91" fmla="*/ 2147483647 h 1006"/>
              <a:gd name="T92" fmla="*/ 2147483647 w 2414"/>
              <a:gd name="T93" fmla="*/ 2147483647 h 1006"/>
              <a:gd name="T94" fmla="*/ 2147483647 w 2414"/>
              <a:gd name="T95" fmla="*/ 2147483647 h 1006"/>
              <a:gd name="T96" fmla="*/ 2147483647 w 2414"/>
              <a:gd name="T97" fmla="*/ 2147483647 h 1006"/>
              <a:gd name="T98" fmla="*/ 2147483647 w 2414"/>
              <a:gd name="T99" fmla="*/ 2147483647 h 1006"/>
              <a:gd name="T100" fmla="*/ 2147483647 w 2414"/>
              <a:gd name="T101" fmla="*/ 2147483647 h 1006"/>
              <a:gd name="T102" fmla="*/ 2147483647 w 2414"/>
              <a:gd name="T103" fmla="*/ 2147483647 h 1006"/>
              <a:gd name="T104" fmla="*/ 2147483647 w 2414"/>
              <a:gd name="T105" fmla="*/ 2147483647 h 1006"/>
              <a:gd name="T106" fmla="*/ 2147483647 w 2414"/>
              <a:gd name="T107" fmla="*/ 2147483647 h 1006"/>
              <a:gd name="T108" fmla="*/ 2147483647 w 2414"/>
              <a:gd name="T109" fmla="*/ 2147483647 h 1006"/>
              <a:gd name="T110" fmla="*/ 2147483647 w 2414"/>
              <a:gd name="T111" fmla="*/ 2147483647 h 1006"/>
              <a:gd name="T112" fmla="*/ 2147483647 w 2414"/>
              <a:gd name="T113" fmla="*/ 2147483647 h 100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2414"/>
              <a:gd name="T172" fmla="*/ 0 h 1006"/>
              <a:gd name="T173" fmla="*/ 2414 w 2414"/>
              <a:gd name="T174" fmla="*/ 1006 h 100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2414" h="1006">
                <a:moveTo>
                  <a:pt x="2414" y="645"/>
                </a:moveTo>
                <a:lnTo>
                  <a:pt x="2379" y="633"/>
                </a:lnTo>
                <a:lnTo>
                  <a:pt x="2343" y="621"/>
                </a:lnTo>
                <a:lnTo>
                  <a:pt x="2308" y="609"/>
                </a:lnTo>
                <a:lnTo>
                  <a:pt x="2278" y="592"/>
                </a:lnTo>
                <a:lnTo>
                  <a:pt x="2242" y="580"/>
                </a:lnTo>
                <a:lnTo>
                  <a:pt x="2213" y="568"/>
                </a:lnTo>
                <a:lnTo>
                  <a:pt x="2183" y="556"/>
                </a:lnTo>
                <a:lnTo>
                  <a:pt x="2153" y="544"/>
                </a:lnTo>
                <a:lnTo>
                  <a:pt x="2124" y="533"/>
                </a:lnTo>
                <a:lnTo>
                  <a:pt x="2100" y="521"/>
                </a:lnTo>
                <a:lnTo>
                  <a:pt x="2070" y="509"/>
                </a:lnTo>
                <a:lnTo>
                  <a:pt x="2047" y="497"/>
                </a:lnTo>
                <a:lnTo>
                  <a:pt x="2017" y="485"/>
                </a:lnTo>
                <a:lnTo>
                  <a:pt x="1993" y="473"/>
                </a:lnTo>
                <a:lnTo>
                  <a:pt x="1970" y="462"/>
                </a:lnTo>
                <a:lnTo>
                  <a:pt x="1946" y="450"/>
                </a:lnTo>
                <a:lnTo>
                  <a:pt x="1922" y="438"/>
                </a:lnTo>
                <a:lnTo>
                  <a:pt x="1898" y="432"/>
                </a:lnTo>
                <a:lnTo>
                  <a:pt x="1875" y="420"/>
                </a:lnTo>
                <a:lnTo>
                  <a:pt x="1851" y="408"/>
                </a:lnTo>
                <a:lnTo>
                  <a:pt x="1833" y="397"/>
                </a:lnTo>
                <a:lnTo>
                  <a:pt x="1809" y="391"/>
                </a:lnTo>
                <a:lnTo>
                  <a:pt x="1792" y="379"/>
                </a:lnTo>
                <a:lnTo>
                  <a:pt x="1774" y="367"/>
                </a:lnTo>
                <a:lnTo>
                  <a:pt x="1750" y="361"/>
                </a:lnTo>
                <a:lnTo>
                  <a:pt x="1732" y="349"/>
                </a:lnTo>
                <a:lnTo>
                  <a:pt x="1714" y="343"/>
                </a:lnTo>
                <a:lnTo>
                  <a:pt x="1697" y="332"/>
                </a:lnTo>
                <a:lnTo>
                  <a:pt x="1679" y="326"/>
                </a:lnTo>
                <a:lnTo>
                  <a:pt x="1661" y="314"/>
                </a:lnTo>
                <a:lnTo>
                  <a:pt x="1643" y="308"/>
                </a:lnTo>
                <a:lnTo>
                  <a:pt x="1625" y="296"/>
                </a:lnTo>
                <a:lnTo>
                  <a:pt x="1608" y="290"/>
                </a:lnTo>
                <a:lnTo>
                  <a:pt x="1596" y="284"/>
                </a:lnTo>
                <a:lnTo>
                  <a:pt x="1578" y="272"/>
                </a:lnTo>
                <a:lnTo>
                  <a:pt x="1560" y="266"/>
                </a:lnTo>
                <a:lnTo>
                  <a:pt x="1548" y="261"/>
                </a:lnTo>
                <a:lnTo>
                  <a:pt x="1531" y="255"/>
                </a:lnTo>
                <a:lnTo>
                  <a:pt x="1519" y="243"/>
                </a:lnTo>
                <a:lnTo>
                  <a:pt x="1501" y="237"/>
                </a:lnTo>
                <a:lnTo>
                  <a:pt x="1489" y="231"/>
                </a:lnTo>
                <a:lnTo>
                  <a:pt x="1477" y="225"/>
                </a:lnTo>
                <a:lnTo>
                  <a:pt x="1459" y="219"/>
                </a:lnTo>
                <a:lnTo>
                  <a:pt x="1447" y="213"/>
                </a:lnTo>
                <a:lnTo>
                  <a:pt x="1436" y="207"/>
                </a:lnTo>
                <a:lnTo>
                  <a:pt x="1424" y="201"/>
                </a:lnTo>
                <a:lnTo>
                  <a:pt x="1412" y="196"/>
                </a:lnTo>
                <a:lnTo>
                  <a:pt x="1394" y="190"/>
                </a:lnTo>
                <a:lnTo>
                  <a:pt x="1382" y="184"/>
                </a:lnTo>
                <a:lnTo>
                  <a:pt x="1370" y="178"/>
                </a:lnTo>
                <a:lnTo>
                  <a:pt x="1358" y="172"/>
                </a:lnTo>
                <a:lnTo>
                  <a:pt x="1347" y="166"/>
                </a:lnTo>
                <a:lnTo>
                  <a:pt x="1335" y="160"/>
                </a:lnTo>
                <a:lnTo>
                  <a:pt x="1329" y="154"/>
                </a:lnTo>
                <a:lnTo>
                  <a:pt x="1317" y="148"/>
                </a:lnTo>
                <a:lnTo>
                  <a:pt x="1305" y="142"/>
                </a:lnTo>
                <a:lnTo>
                  <a:pt x="1293" y="142"/>
                </a:lnTo>
                <a:lnTo>
                  <a:pt x="1281" y="136"/>
                </a:lnTo>
                <a:lnTo>
                  <a:pt x="1275" y="130"/>
                </a:lnTo>
                <a:lnTo>
                  <a:pt x="1264" y="125"/>
                </a:lnTo>
                <a:lnTo>
                  <a:pt x="1252" y="119"/>
                </a:lnTo>
                <a:lnTo>
                  <a:pt x="1240" y="119"/>
                </a:lnTo>
                <a:lnTo>
                  <a:pt x="1234" y="113"/>
                </a:lnTo>
                <a:lnTo>
                  <a:pt x="1222" y="107"/>
                </a:lnTo>
                <a:lnTo>
                  <a:pt x="1216" y="107"/>
                </a:lnTo>
                <a:lnTo>
                  <a:pt x="1204" y="101"/>
                </a:lnTo>
                <a:lnTo>
                  <a:pt x="1192" y="95"/>
                </a:lnTo>
                <a:lnTo>
                  <a:pt x="1186" y="95"/>
                </a:lnTo>
                <a:lnTo>
                  <a:pt x="1175" y="89"/>
                </a:lnTo>
                <a:lnTo>
                  <a:pt x="1169" y="89"/>
                </a:lnTo>
                <a:lnTo>
                  <a:pt x="1163" y="83"/>
                </a:lnTo>
                <a:lnTo>
                  <a:pt x="1151" y="83"/>
                </a:lnTo>
                <a:lnTo>
                  <a:pt x="1145" y="77"/>
                </a:lnTo>
                <a:lnTo>
                  <a:pt x="1133" y="71"/>
                </a:lnTo>
                <a:lnTo>
                  <a:pt x="1127" y="71"/>
                </a:lnTo>
                <a:lnTo>
                  <a:pt x="1121" y="65"/>
                </a:lnTo>
                <a:lnTo>
                  <a:pt x="1109" y="65"/>
                </a:lnTo>
                <a:lnTo>
                  <a:pt x="1103" y="65"/>
                </a:lnTo>
                <a:lnTo>
                  <a:pt x="1097" y="60"/>
                </a:lnTo>
                <a:lnTo>
                  <a:pt x="1086" y="60"/>
                </a:lnTo>
                <a:lnTo>
                  <a:pt x="1080" y="54"/>
                </a:lnTo>
                <a:lnTo>
                  <a:pt x="1074" y="54"/>
                </a:lnTo>
                <a:lnTo>
                  <a:pt x="1068" y="48"/>
                </a:lnTo>
                <a:lnTo>
                  <a:pt x="1056" y="48"/>
                </a:lnTo>
                <a:lnTo>
                  <a:pt x="1050" y="48"/>
                </a:lnTo>
                <a:lnTo>
                  <a:pt x="1044" y="42"/>
                </a:lnTo>
                <a:lnTo>
                  <a:pt x="1038" y="42"/>
                </a:lnTo>
                <a:lnTo>
                  <a:pt x="1032" y="42"/>
                </a:lnTo>
                <a:lnTo>
                  <a:pt x="1020" y="36"/>
                </a:lnTo>
                <a:lnTo>
                  <a:pt x="1014" y="36"/>
                </a:lnTo>
                <a:lnTo>
                  <a:pt x="1008" y="36"/>
                </a:lnTo>
                <a:lnTo>
                  <a:pt x="1003" y="30"/>
                </a:lnTo>
                <a:lnTo>
                  <a:pt x="997" y="30"/>
                </a:lnTo>
                <a:lnTo>
                  <a:pt x="991" y="30"/>
                </a:lnTo>
                <a:lnTo>
                  <a:pt x="985" y="30"/>
                </a:lnTo>
                <a:lnTo>
                  <a:pt x="979" y="24"/>
                </a:lnTo>
                <a:lnTo>
                  <a:pt x="973" y="24"/>
                </a:lnTo>
                <a:lnTo>
                  <a:pt x="967" y="24"/>
                </a:lnTo>
                <a:lnTo>
                  <a:pt x="961" y="24"/>
                </a:lnTo>
                <a:lnTo>
                  <a:pt x="955" y="18"/>
                </a:lnTo>
                <a:lnTo>
                  <a:pt x="949" y="18"/>
                </a:lnTo>
                <a:lnTo>
                  <a:pt x="943" y="18"/>
                </a:lnTo>
                <a:lnTo>
                  <a:pt x="937" y="18"/>
                </a:lnTo>
                <a:lnTo>
                  <a:pt x="931" y="18"/>
                </a:lnTo>
                <a:lnTo>
                  <a:pt x="925" y="12"/>
                </a:lnTo>
                <a:lnTo>
                  <a:pt x="919" y="12"/>
                </a:lnTo>
                <a:lnTo>
                  <a:pt x="914" y="12"/>
                </a:lnTo>
                <a:lnTo>
                  <a:pt x="908" y="12"/>
                </a:lnTo>
                <a:lnTo>
                  <a:pt x="902" y="12"/>
                </a:lnTo>
                <a:lnTo>
                  <a:pt x="896" y="6"/>
                </a:lnTo>
                <a:lnTo>
                  <a:pt x="890" y="6"/>
                </a:lnTo>
                <a:lnTo>
                  <a:pt x="884" y="6"/>
                </a:lnTo>
                <a:lnTo>
                  <a:pt x="878" y="6"/>
                </a:lnTo>
                <a:lnTo>
                  <a:pt x="872" y="6"/>
                </a:lnTo>
                <a:lnTo>
                  <a:pt x="866" y="6"/>
                </a:lnTo>
                <a:lnTo>
                  <a:pt x="860" y="6"/>
                </a:lnTo>
                <a:lnTo>
                  <a:pt x="854" y="6"/>
                </a:lnTo>
                <a:lnTo>
                  <a:pt x="848" y="6"/>
                </a:lnTo>
                <a:lnTo>
                  <a:pt x="842" y="6"/>
                </a:lnTo>
                <a:lnTo>
                  <a:pt x="842" y="0"/>
                </a:lnTo>
                <a:lnTo>
                  <a:pt x="836" y="0"/>
                </a:lnTo>
                <a:lnTo>
                  <a:pt x="831" y="0"/>
                </a:lnTo>
                <a:lnTo>
                  <a:pt x="825" y="0"/>
                </a:lnTo>
                <a:lnTo>
                  <a:pt x="819" y="0"/>
                </a:lnTo>
                <a:lnTo>
                  <a:pt x="813" y="0"/>
                </a:lnTo>
                <a:lnTo>
                  <a:pt x="807" y="0"/>
                </a:lnTo>
                <a:lnTo>
                  <a:pt x="801" y="0"/>
                </a:lnTo>
                <a:lnTo>
                  <a:pt x="795" y="0"/>
                </a:lnTo>
                <a:lnTo>
                  <a:pt x="789" y="0"/>
                </a:lnTo>
                <a:lnTo>
                  <a:pt x="783" y="0"/>
                </a:lnTo>
                <a:lnTo>
                  <a:pt x="777" y="0"/>
                </a:lnTo>
                <a:lnTo>
                  <a:pt x="771" y="0"/>
                </a:lnTo>
                <a:lnTo>
                  <a:pt x="765" y="0"/>
                </a:lnTo>
                <a:lnTo>
                  <a:pt x="759" y="0"/>
                </a:lnTo>
                <a:lnTo>
                  <a:pt x="753" y="0"/>
                </a:lnTo>
                <a:lnTo>
                  <a:pt x="747" y="0"/>
                </a:lnTo>
                <a:lnTo>
                  <a:pt x="742" y="6"/>
                </a:lnTo>
                <a:lnTo>
                  <a:pt x="736" y="6"/>
                </a:lnTo>
                <a:lnTo>
                  <a:pt x="730" y="6"/>
                </a:lnTo>
                <a:lnTo>
                  <a:pt x="724" y="6"/>
                </a:lnTo>
                <a:lnTo>
                  <a:pt x="718" y="6"/>
                </a:lnTo>
                <a:lnTo>
                  <a:pt x="712" y="6"/>
                </a:lnTo>
                <a:lnTo>
                  <a:pt x="706" y="6"/>
                </a:lnTo>
                <a:lnTo>
                  <a:pt x="700" y="6"/>
                </a:lnTo>
                <a:lnTo>
                  <a:pt x="700" y="12"/>
                </a:lnTo>
                <a:lnTo>
                  <a:pt x="694" y="12"/>
                </a:lnTo>
                <a:lnTo>
                  <a:pt x="688" y="12"/>
                </a:lnTo>
                <a:lnTo>
                  <a:pt x="682" y="12"/>
                </a:lnTo>
                <a:lnTo>
                  <a:pt x="676" y="12"/>
                </a:lnTo>
                <a:lnTo>
                  <a:pt x="670" y="12"/>
                </a:lnTo>
                <a:lnTo>
                  <a:pt x="670" y="18"/>
                </a:lnTo>
                <a:lnTo>
                  <a:pt x="664" y="18"/>
                </a:lnTo>
                <a:lnTo>
                  <a:pt x="658" y="18"/>
                </a:lnTo>
                <a:lnTo>
                  <a:pt x="653" y="18"/>
                </a:lnTo>
                <a:lnTo>
                  <a:pt x="647" y="18"/>
                </a:lnTo>
                <a:lnTo>
                  <a:pt x="647" y="24"/>
                </a:lnTo>
                <a:lnTo>
                  <a:pt x="641" y="24"/>
                </a:lnTo>
                <a:lnTo>
                  <a:pt x="635" y="24"/>
                </a:lnTo>
                <a:lnTo>
                  <a:pt x="629" y="24"/>
                </a:lnTo>
                <a:lnTo>
                  <a:pt x="629" y="30"/>
                </a:lnTo>
                <a:lnTo>
                  <a:pt x="623" y="30"/>
                </a:lnTo>
                <a:lnTo>
                  <a:pt x="617" y="30"/>
                </a:lnTo>
                <a:lnTo>
                  <a:pt x="611" y="30"/>
                </a:lnTo>
                <a:lnTo>
                  <a:pt x="611" y="36"/>
                </a:lnTo>
                <a:lnTo>
                  <a:pt x="605" y="36"/>
                </a:lnTo>
                <a:lnTo>
                  <a:pt x="599" y="36"/>
                </a:lnTo>
                <a:lnTo>
                  <a:pt x="593" y="42"/>
                </a:lnTo>
                <a:lnTo>
                  <a:pt x="587" y="42"/>
                </a:lnTo>
                <a:lnTo>
                  <a:pt x="581" y="42"/>
                </a:lnTo>
                <a:lnTo>
                  <a:pt x="581" y="48"/>
                </a:lnTo>
                <a:lnTo>
                  <a:pt x="575" y="48"/>
                </a:lnTo>
                <a:lnTo>
                  <a:pt x="569" y="48"/>
                </a:lnTo>
                <a:lnTo>
                  <a:pt x="569" y="54"/>
                </a:lnTo>
                <a:lnTo>
                  <a:pt x="564" y="54"/>
                </a:lnTo>
                <a:lnTo>
                  <a:pt x="558" y="54"/>
                </a:lnTo>
                <a:lnTo>
                  <a:pt x="558" y="60"/>
                </a:lnTo>
                <a:lnTo>
                  <a:pt x="552" y="60"/>
                </a:lnTo>
                <a:lnTo>
                  <a:pt x="546" y="60"/>
                </a:lnTo>
                <a:lnTo>
                  <a:pt x="546" y="65"/>
                </a:lnTo>
                <a:lnTo>
                  <a:pt x="540" y="65"/>
                </a:lnTo>
                <a:lnTo>
                  <a:pt x="534" y="71"/>
                </a:lnTo>
                <a:lnTo>
                  <a:pt x="528" y="71"/>
                </a:lnTo>
                <a:lnTo>
                  <a:pt x="522" y="77"/>
                </a:lnTo>
                <a:lnTo>
                  <a:pt x="516" y="77"/>
                </a:lnTo>
                <a:lnTo>
                  <a:pt x="516" y="83"/>
                </a:lnTo>
                <a:lnTo>
                  <a:pt x="510" y="83"/>
                </a:lnTo>
                <a:lnTo>
                  <a:pt x="504" y="89"/>
                </a:lnTo>
                <a:lnTo>
                  <a:pt x="498" y="89"/>
                </a:lnTo>
                <a:lnTo>
                  <a:pt x="498" y="95"/>
                </a:lnTo>
                <a:lnTo>
                  <a:pt x="492" y="95"/>
                </a:lnTo>
                <a:lnTo>
                  <a:pt x="492" y="101"/>
                </a:lnTo>
                <a:lnTo>
                  <a:pt x="486" y="101"/>
                </a:lnTo>
                <a:lnTo>
                  <a:pt x="481" y="107"/>
                </a:lnTo>
                <a:lnTo>
                  <a:pt x="475" y="107"/>
                </a:lnTo>
                <a:lnTo>
                  <a:pt x="475" y="113"/>
                </a:lnTo>
                <a:lnTo>
                  <a:pt x="469" y="113"/>
                </a:lnTo>
                <a:lnTo>
                  <a:pt x="469" y="119"/>
                </a:lnTo>
                <a:lnTo>
                  <a:pt x="463" y="119"/>
                </a:lnTo>
                <a:lnTo>
                  <a:pt x="457" y="119"/>
                </a:lnTo>
                <a:lnTo>
                  <a:pt x="457" y="125"/>
                </a:lnTo>
                <a:lnTo>
                  <a:pt x="451" y="125"/>
                </a:lnTo>
                <a:lnTo>
                  <a:pt x="451" y="130"/>
                </a:lnTo>
                <a:lnTo>
                  <a:pt x="445" y="130"/>
                </a:lnTo>
                <a:lnTo>
                  <a:pt x="445" y="136"/>
                </a:lnTo>
                <a:lnTo>
                  <a:pt x="439" y="136"/>
                </a:lnTo>
                <a:lnTo>
                  <a:pt x="439" y="142"/>
                </a:lnTo>
                <a:lnTo>
                  <a:pt x="433" y="142"/>
                </a:lnTo>
                <a:lnTo>
                  <a:pt x="433" y="148"/>
                </a:lnTo>
                <a:lnTo>
                  <a:pt x="427" y="148"/>
                </a:lnTo>
                <a:lnTo>
                  <a:pt x="427" y="154"/>
                </a:lnTo>
                <a:lnTo>
                  <a:pt x="421" y="154"/>
                </a:lnTo>
                <a:lnTo>
                  <a:pt x="421" y="160"/>
                </a:lnTo>
                <a:lnTo>
                  <a:pt x="415" y="160"/>
                </a:lnTo>
                <a:lnTo>
                  <a:pt x="415" y="166"/>
                </a:lnTo>
                <a:lnTo>
                  <a:pt x="409" y="166"/>
                </a:lnTo>
                <a:lnTo>
                  <a:pt x="409" y="172"/>
                </a:lnTo>
                <a:lnTo>
                  <a:pt x="403" y="172"/>
                </a:lnTo>
                <a:lnTo>
                  <a:pt x="403" y="178"/>
                </a:lnTo>
                <a:lnTo>
                  <a:pt x="397" y="178"/>
                </a:lnTo>
                <a:lnTo>
                  <a:pt x="397" y="184"/>
                </a:lnTo>
                <a:lnTo>
                  <a:pt x="386" y="196"/>
                </a:lnTo>
                <a:lnTo>
                  <a:pt x="285" y="332"/>
                </a:lnTo>
                <a:lnTo>
                  <a:pt x="219" y="432"/>
                </a:lnTo>
                <a:lnTo>
                  <a:pt x="178" y="515"/>
                </a:lnTo>
                <a:lnTo>
                  <a:pt x="166" y="550"/>
                </a:lnTo>
                <a:lnTo>
                  <a:pt x="142" y="609"/>
                </a:lnTo>
                <a:lnTo>
                  <a:pt x="101" y="710"/>
                </a:lnTo>
                <a:lnTo>
                  <a:pt x="24" y="929"/>
                </a:lnTo>
                <a:lnTo>
                  <a:pt x="0" y="1006"/>
                </a:lnTo>
              </a:path>
            </a:pathLst>
          </a:custGeom>
          <a:noFill/>
          <a:ln w="7938"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586" name="Freeform 155"/>
          <p:cNvSpPr>
            <a:spLocks/>
          </p:cNvSpPr>
          <p:nvPr/>
        </p:nvSpPr>
        <p:spPr bwMode="auto">
          <a:xfrm>
            <a:off x="5184775" y="1436688"/>
            <a:ext cx="3832225" cy="1484312"/>
          </a:xfrm>
          <a:custGeom>
            <a:avLst/>
            <a:gdLst>
              <a:gd name="T0" fmla="*/ 2147483647 w 2414"/>
              <a:gd name="T1" fmla="*/ 2147483647 h 935"/>
              <a:gd name="T2" fmla="*/ 2147483647 w 2414"/>
              <a:gd name="T3" fmla="*/ 2147483647 h 935"/>
              <a:gd name="T4" fmla="*/ 2147483647 w 2414"/>
              <a:gd name="T5" fmla="*/ 2147483647 h 935"/>
              <a:gd name="T6" fmla="*/ 2147483647 w 2414"/>
              <a:gd name="T7" fmla="*/ 2147483647 h 935"/>
              <a:gd name="T8" fmla="*/ 2147483647 w 2414"/>
              <a:gd name="T9" fmla="*/ 2147483647 h 935"/>
              <a:gd name="T10" fmla="*/ 2147483647 w 2414"/>
              <a:gd name="T11" fmla="*/ 2147483647 h 935"/>
              <a:gd name="T12" fmla="*/ 2147483647 w 2414"/>
              <a:gd name="T13" fmla="*/ 2147483647 h 935"/>
              <a:gd name="T14" fmla="*/ 2147483647 w 2414"/>
              <a:gd name="T15" fmla="*/ 2147483647 h 935"/>
              <a:gd name="T16" fmla="*/ 2147483647 w 2414"/>
              <a:gd name="T17" fmla="*/ 2147483647 h 935"/>
              <a:gd name="T18" fmla="*/ 2147483647 w 2414"/>
              <a:gd name="T19" fmla="*/ 2147483647 h 935"/>
              <a:gd name="T20" fmla="*/ 2147483647 w 2414"/>
              <a:gd name="T21" fmla="*/ 2147483647 h 935"/>
              <a:gd name="T22" fmla="*/ 2147483647 w 2414"/>
              <a:gd name="T23" fmla="*/ 2147483647 h 935"/>
              <a:gd name="T24" fmla="*/ 2147483647 w 2414"/>
              <a:gd name="T25" fmla="*/ 2147483647 h 935"/>
              <a:gd name="T26" fmla="*/ 2147483647 w 2414"/>
              <a:gd name="T27" fmla="*/ 2147483647 h 935"/>
              <a:gd name="T28" fmla="*/ 2147483647 w 2414"/>
              <a:gd name="T29" fmla="*/ 2147483647 h 935"/>
              <a:gd name="T30" fmla="*/ 2147483647 w 2414"/>
              <a:gd name="T31" fmla="*/ 2147483647 h 935"/>
              <a:gd name="T32" fmla="*/ 2147483647 w 2414"/>
              <a:gd name="T33" fmla="*/ 2147483647 h 935"/>
              <a:gd name="T34" fmla="*/ 2147483647 w 2414"/>
              <a:gd name="T35" fmla="*/ 2147483647 h 935"/>
              <a:gd name="T36" fmla="*/ 2147483647 w 2414"/>
              <a:gd name="T37" fmla="*/ 2147483647 h 935"/>
              <a:gd name="T38" fmla="*/ 2147483647 w 2414"/>
              <a:gd name="T39" fmla="*/ 2147483647 h 935"/>
              <a:gd name="T40" fmla="*/ 2147483647 w 2414"/>
              <a:gd name="T41" fmla="*/ 2147483647 h 935"/>
              <a:gd name="T42" fmla="*/ 2147483647 w 2414"/>
              <a:gd name="T43" fmla="*/ 2147483647 h 935"/>
              <a:gd name="T44" fmla="*/ 2147483647 w 2414"/>
              <a:gd name="T45" fmla="*/ 2147483647 h 935"/>
              <a:gd name="T46" fmla="*/ 2147483647 w 2414"/>
              <a:gd name="T47" fmla="*/ 2147483647 h 935"/>
              <a:gd name="T48" fmla="*/ 2147483647 w 2414"/>
              <a:gd name="T49" fmla="*/ 2147483647 h 935"/>
              <a:gd name="T50" fmla="*/ 2147483647 w 2414"/>
              <a:gd name="T51" fmla="*/ 2147483647 h 935"/>
              <a:gd name="T52" fmla="*/ 2147483647 w 2414"/>
              <a:gd name="T53" fmla="*/ 2147483647 h 935"/>
              <a:gd name="T54" fmla="*/ 2147483647 w 2414"/>
              <a:gd name="T55" fmla="*/ 2147483647 h 935"/>
              <a:gd name="T56" fmla="*/ 2147483647 w 2414"/>
              <a:gd name="T57" fmla="*/ 2147483647 h 935"/>
              <a:gd name="T58" fmla="*/ 2147483647 w 2414"/>
              <a:gd name="T59" fmla="*/ 2147483647 h 935"/>
              <a:gd name="T60" fmla="*/ 2147483647 w 2414"/>
              <a:gd name="T61" fmla="*/ 2147483647 h 935"/>
              <a:gd name="T62" fmla="*/ 2147483647 w 2414"/>
              <a:gd name="T63" fmla="*/ 0 h 935"/>
              <a:gd name="T64" fmla="*/ 2147483647 w 2414"/>
              <a:gd name="T65" fmla="*/ 0 h 935"/>
              <a:gd name="T66" fmla="*/ 2147483647 w 2414"/>
              <a:gd name="T67" fmla="*/ 0 h 935"/>
              <a:gd name="T68" fmla="*/ 2147483647 w 2414"/>
              <a:gd name="T69" fmla="*/ 0 h 935"/>
              <a:gd name="T70" fmla="*/ 2147483647 w 2414"/>
              <a:gd name="T71" fmla="*/ 0 h 935"/>
              <a:gd name="T72" fmla="*/ 2147483647 w 2414"/>
              <a:gd name="T73" fmla="*/ 0 h 935"/>
              <a:gd name="T74" fmla="*/ 2147483647 w 2414"/>
              <a:gd name="T75" fmla="*/ 2147483647 h 935"/>
              <a:gd name="T76" fmla="*/ 2147483647 w 2414"/>
              <a:gd name="T77" fmla="*/ 2147483647 h 935"/>
              <a:gd name="T78" fmla="*/ 2147483647 w 2414"/>
              <a:gd name="T79" fmla="*/ 2147483647 h 935"/>
              <a:gd name="T80" fmla="*/ 2147483647 w 2414"/>
              <a:gd name="T81" fmla="*/ 2147483647 h 935"/>
              <a:gd name="T82" fmla="*/ 2147483647 w 2414"/>
              <a:gd name="T83" fmla="*/ 2147483647 h 935"/>
              <a:gd name="T84" fmla="*/ 2147483647 w 2414"/>
              <a:gd name="T85" fmla="*/ 2147483647 h 935"/>
              <a:gd name="T86" fmla="*/ 2147483647 w 2414"/>
              <a:gd name="T87" fmla="*/ 2147483647 h 935"/>
              <a:gd name="T88" fmla="*/ 2147483647 w 2414"/>
              <a:gd name="T89" fmla="*/ 2147483647 h 935"/>
              <a:gd name="T90" fmla="*/ 2147483647 w 2414"/>
              <a:gd name="T91" fmla="*/ 2147483647 h 935"/>
              <a:gd name="T92" fmla="*/ 2147483647 w 2414"/>
              <a:gd name="T93" fmla="*/ 2147483647 h 935"/>
              <a:gd name="T94" fmla="*/ 2147483647 w 2414"/>
              <a:gd name="T95" fmla="*/ 2147483647 h 935"/>
              <a:gd name="T96" fmla="*/ 2147483647 w 2414"/>
              <a:gd name="T97" fmla="*/ 2147483647 h 935"/>
              <a:gd name="T98" fmla="*/ 2147483647 w 2414"/>
              <a:gd name="T99" fmla="*/ 2147483647 h 935"/>
              <a:gd name="T100" fmla="*/ 2147483647 w 2414"/>
              <a:gd name="T101" fmla="*/ 2147483647 h 935"/>
              <a:gd name="T102" fmla="*/ 2147483647 w 2414"/>
              <a:gd name="T103" fmla="*/ 2147483647 h 935"/>
              <a:gd name="T104" fmla="*/ 2147483647 w 2414"/>
              <a:gd name="T105" fmla="*/ 2147483647 h 935"/>
              <a:gd name="T106" fmla="*/ 2147483647 w 2414"/>
              <a:gd name="T107" fmla="*/ 2147483647 h 935"/>
              <a:gd name="T108" fmla="*/ 2147483647 w 2414"/>
              <a:gd name="T109" fmla="*/ 2147483647 h 93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414"/>
              <a:gd name="T166" fmla="*/ 0 h 935"/>
              <a:gd name="T167" fmla="*/ 2414 w 2414"/>
              <a:gd name="T168" fmla="*/ 935 h 935"/>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414" h="935">
                <a:moveTo>
                  <a:pt x="2414" y="657"/>
                </a:moveTo>
                <a:lnTo>
                  <a:pt x="2379" y="645"/>
                </a:lnTo>
                <a:lnTo>
                  <a:pt x="2343" y="633"/>
                </a:lnTo>
                <a:lnTo>
                  <a:pt x="2308" y="621"/>
                </a:lnTo>
                <a:lnTo>
                  <a:pt x="2278" y="609"/>
                </a:lnTo>
                <a:lnTo>
                  <a:pt x="2242" y="598"/>
                </a:lnTo>
                <a:lnTo>
                  <a:pt x="2213" y="586"/>
                </a:lnTo>
                <a:lnTo>
                  <a:pt x="2183" y="574"/>
                </a:lnTo>
                <a:lnTo>
                  <a:pt x="2153" y="562"/>
                </a:lnTo>
                <a:lnTo>
                  <a:pt x="2124" y="550"/>
                </a:lnTo>
                <a:lnTo>
                  <a:pt x="2100" y="538"/>
                </a:lnTo>
                <a:lnTo>
                  <a:pt x="2070" y="527"/>
                </a:lnTo>
                <a:lnTo>
                  <a:pt x="2047" y="521"/>
                </a:lnTo>
                <a:lnTo>
                  <a:pt x="2017" y="509"/>
                </a:lnTo>
                <a:lnTo>
                  <a:pt x="1993" y="497"/>
                </a:lnTo>
                <a:lnTo>
                  <a:pt x="1970" y="485"/>
                </a:lnTo>
                <a:lnTo>
                  <a:pt x="1946" y="473"/>
                </a:lnTo>
                <a:lnTo>
                  <a:pt x="1922" y="467"/>
                </a:lnTo>
                <a:lnTo>
                  <a:pt x="1898" y="456"/>
                </a:lnTo>
                <a:lnTo>
                  <a:pt x="1875" y="444"/>
                </a:lnTo>
                <a:lnTo>
                  <a:pt x="1851" y="438"/>
                </a:lnTo>
                <a:lnTo>
                  <a:pt x="1833" y="426"/>
                </a:lnTo>
                <a:lnTo>
                  <a:pt x="1809" y="414"/>
                </a:lnTo>
                <a:lnTo>
                  <a:pt x="1792" y="408"/>
                </a:lnTo>
                <a:lnTo>
                  <a:pt x="1774" y="397"/>
                </a:lnTo>
                <a:lnTo>
                  <a:pt x="1750" y="391"/>
                </a:lnTo>
                <a:lnTo>
                  <a:pt x="1732" y="379"/>
                </a:lnTo>
                <a:lnTo>
                  <a:pt x="1714" y="373"/>
                </a:lnTo>
                <a:lnTo>
                  <a:pt x="1697" y="361"/>
                </a:lnTo>
                <a:lnTo>
                  <a:pt x="1679" y="355"/>
                </a:lnTo>
                <a:lnTo>
                  <a:pt x="1661" y="343"/>
                </a:lnTo>
                <a:lnTo>
                  <a:pt x="1643" y="337"/>
                </a:lnTo>
                <a:lnTo>
                  <a:pt x="1625" y="326"/>
                </a:lnTo>
                <a:lnTo>
                  <a:pt x="1608" y="320"/>
                </a:lnTo>
                <a:lnTo>
                  <a:pt x="1596" y="314"/>
                </a:lnTo>
                <a:lnTo>
                  <a:pt x="1578" y="302"/>
                </a:lnTo>
                <a:lnTo>
                  <a:pt x="1560" y="296"/>
                </a:lnTo>
                <a:lnTo>
                  <a:pt x="1548" y="290"/>
                </a:lnTo>
                <a:lnTo>
                  <a:pt x="1531" y="284"/>
                </a:lnTo>
                <a:lnTo>
                  <a:pt x="1519" y="272"/>
                </a:lnTo>
                <a:lnTo>
                  <a:pt x="1501" y="266"/>
                </a:lnTo>
                <a:lnTo>
                  <a:pt x="1489" y="261"/>
                </a:lnTo>
                <a:lnTo>
                  <a:pt x="1477" y="255"/>
                </a:lnTo>
                <a:lnTo>
                  <a:pt x="1459" y="249"/>
                </a:lnTo>
                <a:lnTo>
                  <a:pt x="1447" y="243"/>
                </a:lnTo>
                <a:lnTo>
                  <a:pt x="1436" y="231"/>
                </a:lnTo>
                <a:lnTo>
                  <a:pt x="1424" y="225"/>
                </a:lnTo>
                <a:lnTo>
                  <a:pt x="1412" y="219"/>
                </a:lnTo>
                <a:lnTo>
                  <a:pt x="1394" y="213"/>
                </a:lnTo>
                <a:lnTo>
                  <a:pt x="1382" y="207"/>
                </a:lnTo>
                <a:lnTo>
                  <a:pt x="1370" y="201"/>
                </a:lnTo>
                <a:lnTo>
                  <a:pt x="1358" y="195"/>
                </a:lnTo>
                <a:lnTo>
                  <a:pt x="1347" y="190"/>
                </a:lnTo>
                <a:lnTo>
                  <a:pt x="1335" y="184"/>
                </a:lnTo>
                <a:lnTo>
                  <a:pt x="1329" y="184"/>
                </a:lnTo>
                <a:lnTo>
                  <a:pt x="1317" y="178"/>
                </a:lnTo>
                <a:lnTo>
                  <a:pt x="1305" y="172"/>
                </a:lnTo>
                <a:lnTo>
                  <a:pt x="1293" y="166"/>
                </a:lnTo>
                <a:lnTo>
                  <a:pt x="1281" y="160"/>
                </a:lnTo>
                <a:lnTo>
                  <a:pt x="1275" y="154"/>
                </a:lnTo>
                <a:lnTo>
                  <a:pt x="1264" y="154"/>
                </a:lnTo>
                <a:lnTo>
                  <a:pt x="1252" y="148"/>
                </a:lnTo>
                <a:lnTo>
                  <a:pt x="1240" y="142"/>
                </a:lnTo>
                <a:lnTo>
                  <a:pt x="1234" y="136"/>
                </a:lnTo>
                <a:lnTo>
                  <a:pt x="1222" y="130"/>
                </a:lnTo>
                <a:lnTo>
                  <a:pt x="1216" y="130"/>
                </a:lnTo>
                <a:lnTo>
                  <a:pt x="1204" y="125"/>
                </a:lnTo>
                <a:lnTo>
                  <a:pt x="1192" y="119"/>
                </a:lnTo>
                <a:lnTo>
                  <a:pt x="1186" y="119"/>
                </a:lnTo>
                <a:lnTo>
                  <a:pt x="1175" y="113"/>
                </a:lnTo>
                <a:lnTo>
                  <a:pt x="1169" y="107"/>
                </a:lnTo>
                <a:lnTo>
                  <a:pt x="1163" y="107"/>
                </a:lnTo>
                <a:lnTo>
                  <a:pt x="1151" y="101"/>
                </a:lnTo>
                <a:lnTo>
                  <a:pt x="1145" y="101"/>
                </a:lnTo>
                <a:lnTo>
                  <a:pt x="1133" y="95"/>
                </a:lnTo>
                <a:lnTo>
                  <a:pt x="1127" y="89"/>
                </a:lnTo>
                <a:lnTo>
                  <a:pt x="1121" y="89"/>
                </a:lnTo>
                <a:lnTo>
                  <a:pt x="1109" y="83"/>
                </a:lnTo>
                <a:lnTo>
                  <a:pt x="1103" y="83"/>
                </a:lnTo>
                <a:lnTo>
                  <a:pt x="1097" y="77"/>
                </a:lnTo>
                <a:lnTo>
                  <a:pt x="1086" y="77"/>
                </a:lnTo>
                <a:lnTo>
                  <a:pt x="1080" y="71"/>
                </a:lnTo>
                <a:lnTo>
                  <a:pt x="1074" y="71"/>
                </a:lnTo>
                <a:lnTo>
                  <a:pt x="1068" y="65"/>
                </a:lnTo>
                <a:lnTo>
                  <a:pt x="1056" y="65"/>
                </a:lnTo>
                <a:lnTo>
                  <a:pt x="1050" y="65"/>
                </a:lnTo>
                <a:lnTo>
                  <a:pt x="1044" y="59"/>
                </a:lnTo>
                <a:lnTo>
                  <a:pt x="1038" y="59"/>
                </a:lnTo>
                <a:lnTo>
                  <a:pt x="1032" y="54"/>
                </a:lnTo>
                <a:lnTo>
                  <a:pt x="1020" y="54"/>
                </a:lnTo>
                <a:lnTo>
                  <a:pt x="1014" y="54"/>
                </a:lnTo>
                <a:lnTo>
                  <a:pt x="1008" y="48"/>
                </a:lnTo>
                <a:lnTo>
                  <a:pt x="1003" y="48"/>
                </a:lnTo>
                <a:lnTo>
                  <a:pt x="997" y="42"/>
                </a:lnTo>
                <a:lnTo>
                  <a:pt x="991" y="42"/>
                </a:lnTo>
                <a:lnTo>
                  <a:pt x="985" y="42"/>
                </a:lnTo>
                <a:lnTo>
                  <a:pt x="979" y="36"/>
                </a:lnTo>
                <a:lnTo>
                  <a:pt x="973" y="36"/>
                </a:lnTo>
                <a:lnTo>
                  <a:pt x="967" y="36"/>
                </a:lnTo>
                <a:lnTo>
                  <a:pt x="961" y="36"/>
                </a:lnTo>
                <a:lnTo>
                  <a:pt x="955" y="30"/>
                </a:lnTo>
                <a:lnTo>
                  <a:pt x="949" y="30"/>
                </a:lnTo>
                <a:lnTo>
                  <a:pt x="943" y="30"/>
                </a:lnTo>
                <a:lnTo>
                  <a:pt x="937" y="24"/>
                </a:lnTo>
                <a:lnTo>
                  <a:pt x="931" y="24"/>
                </a:lnTo>
                <a:lnTo>
                  <a:pt x="925" y="24"/>
                </a:lnTo>
                <a:lnTo>
                  <a:pt x="919" y="24"/>
                </a:lnTo>
                <a:lnTo>
                  <a:pt x="914" y="24"/>
                </a:lnTo>
                <a:lnTo>
                  <a:pt x="908" y="18"/>
                </a:lnTo>
                <a:lnTo>
                  <a:pt x="902" y="18"/>
                </a:lnTo>
                <a:lnTo>
                  <a:pt x="896" y="18"/>
                </a:lnTo>
                <a:lnTo>
                  <a:pt x="890" y="18"/>
                </a:lnTo>
                <a:lnTo>
                  <a:pt x="884" y="12"/>
                </a:lnTo>
                <a:lnTo>
                  <a:pt x="878" y="12"/>
                </a:lnTo>
                <a:lnTo>
                  <a:pt x="872" y="12"/>
                </a:lnTo>
                <a:lnTo>
                  <a:pt x="866" y="12"/>
                </a:lnTo>
                <a:lnTo>
                  <a:pt x="860" y="12"/>
                </a:lnTo>
                <a:lnTo>
                  <a:pt x="854" y="6"/>
                </a:lnTo>
                <a:lnTo>
                  <a:pt x="848" y="6"/>
                </a:lnTo>
                <a:lnTo>
                  <a:pt x="842" y="6"/>
                </a:lnTo>
                <a:lnTo>
                  <a:pt x="836" y="6"/>
                </a:lnTo>
                <a:lnTo>
                  <a:pt x="831" y="6"/>
                </a:lnTo>
                <a:lnTo>
                  <a:pt x="825" y="6"/>
                </a:lnTo>
                <a:lnTo>
                  <a:pt x="819" y="6"/>
                </a:lnTo>
                <a:lnTo>
                  <a:pt x="813" y="0"/>
                </a:lnTo>
                <a:lnTo>
                  <a:pt x="807" y="0"/>
                </a:lnTo>
                <a:lnTo>
                  <a:pt x="801" y="0"/>
                </a:lnTo>
                <a:lnTo>
                  <a:pt x="795" y="0"/>
                </a:lnTo>
                <a:lnTo>
                  <a:pt x="789" y="0"/>
                </a:lnTo>
                <a:lnTo>
                  <a:pt x="783" y="0"/>
                </a:lnTo>
                <a:lnTo>
                  <a:pt x="777" y="0"/>
                </a:lnTo>
                <a:lnTo>
                  <a:pt x="771" y="0"/>
                </a:lnTo>
                <a:lnTo>
                  <a:pt x="765" y="0"/>
                </a:lnTo>
                <a:lnTo>
                  <a:pt x="759" y="0"/>
                </a:lnTo>
                <a:lnTo>
                  <a:pt x="753" y="0"/>
                </a:lnTo>
                <a:lnTo>
                  <a:pt x="747" y="0"/>
                </a:lnTo>
                <a:lnTo>
                  <a:pt x="742" y="0"/>
                </a:lnTo>
                <a:lnTo>
                  <a:pt x="736" y="0"/>
                </a:lnTo>
                <a:lnTo>
                  <a:pt x="730" y="0"/>
                </a:lnTo>
                <a:lnTo>
                  <a:pt x="724" y="0"/>
                </a:lnTo>
                <a:lnTo>
                  <a:pt x="718" y="0"/>
                </a:lnTo>
                <a:lnTo>
                  <a:pt x="712" y="0"/>
                </a:lnTo>
                <a:lnTo>
                  <a:pt x="706" y="0"/>
                </a:lnTo>
                <a:lnTo>
                  <a:pt x="700" y="0"/>
                </a:lnTo>
                <a:lnTo>
                  <a:pt x="694" y="0"/>
                </a:lnTo>
                <a:lnTo>
                  <a:pt x="688" y="0"/>
                </a:lnTo>
                <a:lnTo>
                  <a:pt x="682" y="0"/>
                </a:lnTo>
                <a:lnTo>
                  <a:pt x="676" y="0"/>
                </a:lnTo>
                <a:lnTo>
                  <a:pt x="670" y="6"/>
                </a:lnTo>
                <a:lnTo>
                  <a:pt x="664" y="6"/>
                </a:lnTo>
                <a:lnTo>
                  <a:pt x="658" y="6"/>
                </a:lnTo>
                <a:lnTo>
                  <a:pt x="653" y="6"/>
                </a:lnTo>
                <a:lnTo>
                  <a:pt x="647" y="6"/>
                </a:lnTo>
                <a:lnTo>
                  <a:pt x="641" y="6"/>
                </a:lnTo>
                <a:lnTo>
                  <a:pt x="635" y="6"/>
                </a:lnTo>
                <a:lnTo>
                  <a:pt x="635" y="12"/>
                </a:lnTo>
                <a:lnTo>
                  <a:pt x="629" y="12"/>
                </a:lnTo>
                <a:lnTo>
                  <a:pt x="623" y="12"/>
                </a:lnTo>
                <a:lnTo>
                  <a:pt x="617" y="12"/>
                </a:lnTo>
                <a:lnTo>
                  <a:pt x="611" y="18"/>
                </a:lnTo>
                <a:lnTo>
                  <a:pt x="605" y="18"/>
                </a:lnTo>
                <a:lnTo>
                  <a:pt x="599" y="18"/>
                </a:lnTo>
                <a:lnTo>
                  <a:pt x="593" y="18"/>
                </a:lnTo>
                <a:lnTo>
                  <a:pt x="593" y="24"/>
                </a:lnTo>
                <a:lnTo>
                  <a:pt x="587" y="24"/>
                </a:lnTo>
                <a:lnTo>
                  <a:pt x="581" y="24"/>
                </a:lnTo>
                <a:lnTo>
                  <a:pt x="575" y="24"/>
                </a:lnTo>
                <a:lnTo>
                  <a:pt x="575" y="30"/>
                </a:lnTo>
                <a:lnTo>
                  <a:pt x="569" y="30"/>
                </a:lnTo>
                <a:lnTo>
                  <a:pt x="564" y="30"/>
                </a:lnTo>
                <a:lnTo>
                  <a:pt x="558" y="36"/>
                </a:lnTo>
                <a:lnTo>
                  <a:pt x="552" y="36"/>
                </a:lnTo>
                <a:lnTo>
                  <a:pt x="546" y="36"/>
                </a:lnTo>
                <a:lnTo>
                  <a:pt x="546" y="42"/>
                </a:lnTo>
                <a:lnTo>
                  <a:pt x="540" y="42"/>
                </a:lnTo>
                <a:lnTo>
                  <a:pt x="534" y="42"/>
                </a:lnTo>
                <a:lnTo>
                  <a:pt x="534" y="48"/>
                </a:lnTo>
                <a:lnTo>
                  <a:pt x="528" y="48"/>
                </a:lnTo>
                <a:lnTo>
                  <a:pt x="522" y="48"/>
                </a:lnTo>
                <a:lnTo>
                  <a:pt x="522" y="54"/>
                </a:lnTo>
                <a:lnTo>
                  <a:pt x="516" y="54"/>
                </a:lnTo>
                <a:lnTo>
                  <a:pt x="510" y="54"/>
                </a:lnTo>
                <a:lnTo>
                  <a:pt x="510" y="59"/>
                </a:lnTo>
                <a:lnTo>
                  <a:pt x="504" y="59"/>
                </a:lnTo>
                <a:lnTo>
                  <a:pt x="498" y="59"/>
                </a:lnTo>
                <a:lnTo>
                  <a:pt x="498" y="65"/>
                </a:lnTo>
                <a:lnTo>
                  <a:pt x="492" y="65"/>
                </a:lnTo>
                <a:lnTo>
                  <a:pt x="486" y="71"/>
                </a:lnTo>
                <a:lnTo>
                  <a:pt x="481" y="71"/>
                </a:lnTo>
                <a:lnTo>
                  <a:pt x="481" y="77"/>
                </a:lnTo>
                <a:lnTo>
                  <a:pt x="475" y="77"/>
                </a:lnTo>
                <a:lnTo>
                  <a:pt x="469" y="77"/>
                </a:lnTo>
                <a:lnTo>
                  <a:pt x="469" y="83"/>
                </a:lnTo>
                <a:lnTo>
                  <a:pt x="463" y="83"/>
                </a:lnTo>
                <a:lnTo>
                  <a:pt x="463" y="89"/>
                </a:lnTo>
                <a:lnTo>
                  <a:pt x="457" y="89"/>
                </a:lnTo>
                <a:lnTo>
                  <a:pt x="457" y="95"/>
                </a:lnTo>
                <a:lnTo>
                  <a:pt x="451" y="95"/>
                </a:lnTo>
                <a:lnTo>
                  <a:pt x="445" y="95"/>
                </a:lnTo>
                <a:lnTo>
                  <a:pt x="445" y="101"/>
                </a:lnTo>
                <a:lnTo>
                  <a:pt x="439" y="101"/>
                </a:lnTo>
                <a:lnTo>
                  <a:pt x="439" y="107"/>
                </a:lnTo>
                <a:lnTo>
                  <a:pt x="433" y="107"/>
                </a:lnTo>
                <a:lnTo>
                  <a:pt x="433" y="113"/>
                </a:lnTo>
                <a:lnTo>
                  <a:pt x="427" y="113"/>
                </a:lnTo>
                <a:lnTo>
                  <a:pt x="421" y="119"/>
                </a:lnTo>
                <a:lnTo>
                  <a:pt x="415" y="119"/>
                </a:lnTo>
                <a:lnTo>
                  <a:pt x="415" y="125"/>
                </a:lnTo>
                <a:lnTo>
                  <a:pt x="409" y="125"/>
                </a:lnTo>
                <a:lnTo>
                  <a:pt x="409" y="130"/>
                </a:lnTo>
                <a:lnTo>
                  <a:pt x="403" y="130"/>
                </a:lnTo>
                <a:lnTo>
                  <a:pt x="403" y="136"/>
                </a:lnTo>
                <a:lnTo>
                  <a:pt x="397" y="136"/>
                </a:lnTo>
                <a:lnTo>
                  <a:pt x="397" y="142"/>
                </a:lnTo>
                <a:lnTo>
                  <a:pt x="386" y="154"/>
                </a:lnTo>
                <a:lnTo>
                  <a:pt x="285" y="278"/>
                </a:lnTo>
                <a:lnTo>
                  <a:pt x="219" y="379"/>
                </a:lnTo>
                <a:lnTo>
                  <a:pt x="178" y="456"/>
                </a:lnTo>
                <a:lnTo>
                  <a:pt x="166" y="485"/>
                </a:lnTo>
                <a:lnTo>
                  <a:pt x="142" y="544"/>
                </a:lnTo>
                <a:lnTo>
                  <a:pt x="101" y="645"/>
                </a:lnTo>
                <a:lnTo>
                  <a:pt x="24" y="858"/>
                </a:lnTo>
                <a:lnTo>
                  <a:pt x="0" y="935"/>
                </a:lnTo>
              </a:path>
            </a:pathLst>
          </a:custGeom>
          <a:noFill/>
          <a:ln w="7938"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587" name="Freeform 156"/>
          <p:cNvSpPr>
            <a:spLocks/>
          </p:cNvSpPr>
          <p:nvPr/>
        </p:nvSpPr>
        <p:spPr bwMode="auto">
          <a:xfrm>
            <a:off x="5184775" y="1530350"/>
            <a:ext cx="3832225" cy="1390650"/>
          </a:xfrm>
          <a:custGeom>
            <a:avLst/>
            <a:gdLst>
              <a:gd name="T0" fmla="*/ 2147483647 w 2414"/>
              <a:gd name="T1" fmla="*/ 2147483647 h 876"/>
              <a:gd name="T2" fmla="*/ 2147483647 w 2414"/>
              <a:gd name="T3" fmla="*/ 2147483647 h 876"/>
              <a:gd name="T4" fmla="*/ 2147483647 w 2414"/>
              <a:gd name="T5" fmla="*/ 2147483647 h 876"/>
              <a:gd name="T6" fmla="*/ 2147483647 w 2414"/>
              <a:gd name="T7" fmla="*/ 2147483647 h 876"/>
              <a:gd name="T8" fmla="*/ 2147483647 w 2414"/>
              <a:gd name="T9" fmla="*/ 2147483647 h 876"/>
              <a:gd name="T10" fmla="*/ 2147483647 w 2414"/>
              <a:gd name="T11" fmla="*/ 2147483647 h 876"/>
              <a:gd name="T12" fmla="*/ 2147483647 w 2414"/>
              <a:gd name="T13" fmla="*/ 2147483647 h 876"/>
              <a:gd name="T14" fmla="*/ 2147483647 w 2414"/>
              <a:gd name="T15" fmla="*/ 2147483647 h 876"/>
              <a:gd name="T16" fmla="*/ 2147483647 w 2414"/>
              <a:gd name="T17" fmla="*/ 2147483647 h 876"/>
              <a:gd name="T18" fmla="*/ 2147483647 w 2414"/>
              <a:gd name="T19" fmla="*/ 2147483647 h 876"/>
              <a:gd name="T20" fmla="*/ 2147483647 w 2414"/>
              <a:gd name="T21" fmla="*/ 2147483647 h 876"/>
              <a:gd name="T22" fmla="*/ 2147483647 w 2414"/>
              <a:gd name="T23" fmla="*/ 2147483647 h 876"/>
              <a:gd name="T24" fmla="*/ 2147483647 w 2414"/>
              <a:gd name="T25" fmla="*/ 2147483647 h 876"/>
              <a:gd name="T26" fmla="*/ 2147483647 w 2414"/>
              <a:gd name="T27" fmla="*/ 2147483647 h 876"/>
              <a:gd name="T28" fmla="*/ 2147483647 w 2414"/>
              <a:gd name="T29" fmla="*/ 2147483647 h 876"/>
              <a:gd name="T30" fmla="*/ 2147483647 w 2414"/>
              <a:gd name="T31" fmla="*/ 2147483647 h 876"/>
              <a:gd name="T32" fmla="*/ 2147483647 w 2414"/>
              <a:gd name="T33" fmla="*/ 2147483647 h 876"/>
              <a:gd name="T34" fmla="*/ 2147483647 w 2414"/>
              <a:gd name="T35" fmla="*/ 2147483647 h 876"/>
              <a:gd name="T36" fmla="*/ 2147483647 w 2414"/>
              <a:gd name="T37" fmla="*/ 2147483647 h 876"/>
              <a:gd name="T38" fmla="*/ 2147483647 w 2414"/>
              <a:gd name="T39" fmla="*/ 2147483647 h 876"/>
              <a:gd name="T40" fmla="*/ 2147483647 w 2414"/>
              <a:gd name="T41" fmla="*/ 2147483647 h 876"/>
              <a:gd name="T42" fmla="*/ 2147483647 w 2414"/>
              <a:gd name="T43" fmla="*/ 2147483647 h 876"/>
              <a:gd name="T44" fmla="*/ 2147483647 w 2414"/>
              <a:gd name="T45" fmla="*/ 2147483647 h 876"/>
              <a:gd name="T46" fmla="*/ 2147483647 w 2414"/>
              <a:gd name="T47" fmla="*/ 2147483647 h 876"/>
              <a:gd name="T48" fmla="*/ 2147483647 w 2414"/>
              <a:gd name="T49" fmla="*/ 2147483647 h 876"/>
              <a:gd name="T50" fmla="*/ 2147483647 w 2414"/>
              <a:gd name="T51" fmla="*/ 2147483647 h 876"/>
              <a:gd name="T52" fmla="*/ 2147483647 w 2414"/>
              <a:gd name="T53" fmla="*/ 2147483647 h 876"/>
              <a:gd name="T54" fmla="*/ 2147483647 w 2414"/>
              <a:gd name="T55" fmla="*/ 2147483647 h 876"/>
              <a:gd name="T56" fmla="*/ 2147483647 w 2414"/>
              <a:gd name="T57" fmla="*/ 2147483647 h 876"/>
              <a:gd name="T58" fmla="*/ 2147483647 w 2414"/>
              <a:gd name="T59" fmla="*/ 2147483647 h 876"/>
              <a:gd name="T60" fmla="*/ 2147483647 w 2414"/>
              <a:gd name="T61" fmla="*/ 2147483647 h 876"/>
              <a:gd name="T62" fmla="*/ 2147483647 w 2414"/>
              <a:gd name="T63" fmla="*/ 2147483647 h 876"/>
              <a:gd name="T64" fmla="*/ 2147483647 w 2414"/>
              <a:gd name="T65" fmla="*/ 2147483647 h 876"/>
              <a:gd name="T66" fmla="*/ 2147483647 w 2414"/>
              <a:gd name="T67" fmla="*/ 0 h 876"/>
              <a:gd name="T68" fmla="*/ 2147483647 w 2414"/>
              <a:gd name="T69" fmla="*/ 0 h 876"/>
              <a:gd name="T70" fmla="*/ 2147483647 w 2414"/>
              <a:gd name="T71" fmla="*/ 0 h 876"/>
              <a:gd name="T72" fmla="*/ 2147483647 w 2414"/>
              <a:gd name="T73" fmla="*/ 0 h 876"/>
              <a:gd name="T74" fmla="*/ 2147483647 w 2414"/>
              <a:gd name="T75" fmla="*/ 0 h 876"/>
              <a:gd name="T76" fmla="*/ 2147483647 w 2414"/>
              <a:gd name="T77" fmla="*/ 0 h 876"/>
              <a:gd name="T78" fmla="*/ 2147483647 w 2414"/>
              <a:gd name="T79" fmla="*/ 2147483647 h 876"/>
              <a:gd name="T80" fmla="*/ 2147483647 w 2414"/>
              <a:gd name="T81" fmla="*/ 2147483647 h 876"/>
              <a:gd name="T82" fmla="*/ 2147483647 w 2414"/>
              <a:gd name="T83" fmla="*/ 2147483647 h 876"/>
              <a:gd name="T84" fmla="*/ 2147483647 w 2414"/>
              <a:gd name="T85" fmla="*/ 2147483647 h 876"/>
              <a:gd name="T86" fmla="*/ 2147483647 w 2414"/>
              <a:gd name="T87" fmla="*/ 2147483647 h 876"/>
              <a:gd name="T88" fmla="*/ 2147483647 w 2414"/>
              <a:gd name="T89" fmla="*/ 2147483647 h 876"/>
              <a:gd name="T90" fmla="*/ 2147483647 w 2414"/>
              <a:gd name="T91" fmla="*/ 2147483647 h 876"/>
              <a:gd name="T92" fmla="*/ 2147483647 w 2414"/>
              <a:gd name="T93" fmla="*/ 2147483647 h 876"/>
              <a:gd name="T94" fmla="*/ 2147483647 w 2414"/>
              <a:gd name="T95" fmla="*/ 2147483647 h 876"/>
              <a:gd name="T96" fmla="*/ 2147483647 w 2414"/>
              <a:gd name="T97" fmla="*/ 2147483647 h 876"/>
              <a:gd name="T98" fmla="*/ 2147483647 w 2414"/>
              <a:gd name="T99" fmla="*/ 2147483647 h 876"/>
              <a:gd name="T100" fmla="*/ 2147483647 w 2414"/>
              <a:gd name="T101" fmla="*/ 2147483647 h 876"/>
              <a:gd name="T102" fmla="*/ 2147483647 w 2414"/>
              <a:gd name="T103" fmla="*/ 2147483647 h 876"/>
              <a:gd name="T104" fmla="*/ 2147483647 w 2414"/>
              <a:gd name="T105" fmla="*/ 2147483647 h 876"/>
              <a:gd name="T106" fmla="*/ 2147483647 w 2414"/>
              <a:gd name="T107" fmla="*/ 2147483647 h 876"/>
              <a:gd name="T108" fmla="*/ 2147483647 w 2414"/>
              <a:gd name="T109" fmla="*/ 2147483647 h 87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414"/>
              <a:gd name="T166" fmla="*/ 0 h 876"/>
              <a:gd name="T167" fmla="*/ 2414 w 2414"/>
              <a:gd name="T168" fmla="*/ 876 h 87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414" h="876">
                <a:moveTo>
                  <a:pt x="2414" y="663"/>
                </a:moveTo>
                <a:lnTo>
                  <a:pt x="2379" y="651"/>
                </a:lnTo>
                <a:lnTo>
                  <a:pt x="2343" y="639"/>
                </a:lnTo>
                <a:lnTo>
                  <a:pt x="2308" y="633"/>
                </a:lnTo>
                <a:lnTo>
                  <a:pt x="2278" y="621"/>
                </a:lnTo>
                <a:lnTo>
                  <a:pt x="2242" y="610"/>
                </a:lnTo>
                <a:lnTo>
                  <a:pt x="2213" y="598"/>
                </a:lnTo>
                <a:lnTo>
                  <a:pt x="2183" y="592"/>
                </a:lnTo>
                <a:lnTo>
                  <a:pt x="2153" y="580"/>
                </a:lnTo>
                <a:lnTo>
                  <a:pt x="2124" y="568"/>
                </a:lnTo>
                <a:lnTo>
                  <a:pt x="2100" y="556"/>
                </a:lnTo>
                <a:lnTo>
                  <a:pt x="2070" y="550"/>
                </a:lnTo>
                <a:lnTo>
                  <a:pt x="2047" y="539"/>
                </a:lnTo>
                <a:lnTo>
                  <a:pt x="2017" y="527"/>
                </a:lnTo>
                <a:lnTo>
                  <a:pt x="1993" y="515"/>
                </a:lnTo>
                <a:lnTo>
                  <a:pt x="1970" y="509"/>
                </a:lnTo>
                <a:lnTo>
                  <a:pt x="1946" y="497"/>
                </a:lnTo>
                <a:lnTo>
                  <a:pt x="1922" y="485"/>
                </a:lnTo>
                <a:lnTo>
                  <a:pt x="1898" y="479"/>
                </a:lnTo>
                <a:lnTo>
                  <a:pt x="1875" y="468"/>
                </a:lnTo>
                <a:lnTo>
                  <a:pt x="1851" y="462"/>
                </a:lnTo>
                <a:lnTo>
                  <a:pt x="1833" y="450"/>
                </a:lnTo>
                <a:lnTo>
                  <a:pt x="1809" y="444"/>
                </a:lnTo>
                <a:lnTo>
                  <a:pt x="1792" y="432"/>
                </a:lnTo>
                <a:lnTo>
                  <a:pt x="1774" y="426"/>
                </a:lnTo>
                <a:lnTo>
                  <a:pt x="1750" y="414"/>
                </a:lnTo>
                <a:lnTo>
                  <a:pt x="1732" y="408"/>
                </a:lnTo>
                <a:lnTo>
                  <a:pt x="1714" y="397"/>
                </a:lnTo>
                <a:lnTo>
                  <a:pt x="1697" y="391"/>
                </a:lnTo>
                <a:lnTo>
                  <a:pt x="1679" y="379"/>
                </a:lnTo>
                <a:lnTo>
                  <a:pt x="1661" y="373"/>
                </a:lnTo>
                <a:lnTo>
                  <a:pt x="1643" y="367"/>
                </a:lnTo>
                <a:lnTo>
                  <a:pt x="1625" y="355"/>
                </a:lnTo>
                <a:lnTo>
                  <a:pt x="1608" y="349"/>
                </a:lnTo>
                <a:lnTo>
                  <a:pt x="1596" y="343"/>
                </a:lnTo>
                <a:lnTo>
                  <a:pt x="1578" y="332"/>
                </a:lnTo>
                <a:lnTo>
                  <a:pt x="1560" y="326"/>
                </a:lnTo>
                <a:lnTo>
                  <a:pt x="1548" y="320"/>
                </a:lnTo>
                <a:lnTo>
                  <a:pt x="1531" y="314"/>
                </a:lnTo>
                <a:lnTo>
                  <a:pt x="1519" y="302"/>
                </a:lnTo>
                <a:lnTo>
                  <a:pt x="1501" y="296"/>
                </a:lnTo>
                <a:lnTo>
                  <a:pt x="1489" y="290"/>
                </a:lnTo>
                <a:lnTo>
                  <a:pt x="1477" y="284"/>
                </a:lnTo>
                <a:lnTo>
                  <a:pt x="1459" y="278"/>
                </a:lnTo>
                <a:lnTo>
                  <a:pt x="1447" y="272"/>
                </a:lnTo>
                <a:lnTo>
                  <a:pt x="1436" y="261"/>
                </a:lnTo>
                <a:lnTo>
                  <a:pt x="1424" y="255"/>
                </a:lnTo>
                <a:lnTo>
                  <a:pt x="1412" y="249"/>
                </a:lnTo>
                <a:lnTo>
                  <a:pt x="1394" y="243"/>
                </a:lnTo>
                <a:lnTo>
                  <a:pt x="1382" y="237"/>
                </a:lnTo>
                <a:lnTo>
                  <a:pt x="1370" y="231"/>
                </a:lnTo>
                <a:lnTo>
                  <a:pt x="1358" y="225"/>
                </a:lnTo>
                <a:lnTo>
                  <a:pt x="1347" y="219"/>
                </a:lnTo>
                <a:lnTo>
                  <a:pt x="1335" y="213"/>
                </a:lnTo>
                <a:lnTo>
                  <a:pt x="1329" y="207"/>
                </a:lnTo>
                <a:lnTo>
                  <a:pt x="1317" y="207"/>
                </a:lnTo>
                <a:lnTo>
                  <a:pt x="1305" y="202"/>
                </a:lnTo>
                <a:lnTo>
                  <a:pt x="1293" y="196"/>
                </a:lnTo>
                <a:lnTo>
                  <a:pt x="1281" y="190"/>
                </a:lnTo>
                <a:lnTo>
                  <a:pt x="1275" y="184"/>
                </a:lnTo>
                <a:lnTo>
                  <a:pt x="1264" y="178"/>
                </a:lnTo>
                <a:lnTo>
                  <a:pt x="1252" y="172"/>
                </a:lnTo>
                <a:lnTo>
                  <a:pt x="1240" y="172"/>
                </a:lnTo>
                <a:lnTo>
                  <a:pt x="1234" y="166"/>
                </a:lnTo>
                <a:lnTo>
                  <a:pt x="1222" y="160"/>
                </a:lnTo>
                <a:lnTo>
                  <a:pt x="1216" y="154"/>
                </a:lnTo>
                <a:lnTo>
                  <a:pt x="1204" y="154"/>
                </a:lnTo>
                <a:lnTo>
                  <a:pt x="1192" y="148"/>
                </a:lnTo>
                <a:lnTo>
                  <a:pt x="1186" y="142"/>
                </a:lnTo>
                <a:lnTo>
                  <a:pt x="1175" y="136"/>
                </a:lnTo>
                <a:lnTo>
                  <a:pt x="1169" y="136"/>
                </a:lnTo>
                <a:lnTo>
                  <a:pt x="1163" y="131"/>
                </a:lnTo>
                <a:lnTo>
                  <a:pt x="1151" y="125"/>
                </a:lnTo>
                <a:lnTo>
                  <a:pt x="1145" y="125"/>
                </a:lnTo>
                <a:lnTo>
                  <a:pt x="1133" y="119"/>
                </a:lnTo>
                <a:lnTo>
                  <a:pt x="1127" y="119"/>
                </a:lnTo>
                <a:lnTo>
                  <a:pt x="1121" y="113"/>
                </a:lnTo>
                <a:lnTo>
                  <a:pt x="1109" y="107"/>
                </a:lnTo>
                <a:lnTo>
                  <a:pt x="1103" y="107"/>
                </a:lnTo>
                <a:lnTo>
                  <a:pt x="1097" y="101"/>
                </a:lnTo>
                <a:lnTo>
                  <a:pt x="1086" y="101"/>
                </a:lnTo>
                <a:lnTo>
                  <a:pt x="1080" y="95"/>
                </a:lnTo>
                <a:lnTo>
                  <a:pt x="1074" y="95"/>
                </a:lnTo>
                <a:lnTo>
                  <a:pt x="1068" y="89"/>
                </a:lnTo>
                <a:lnTo>
                  <a:pt x="1056" y="89"/>
                </a:lnTo>
                <a:lnTo>
                  <a:pt x="1050" y="83"/>
                </a:lnTo>
                <a:lnTo>
                  <a:pt x="1044" y="83"/>
                </a:lnTo>
                <a:lnTo>
                  <a:pt x="1038" y="77"/>
                </a:lnTo>
                <a:lnTo>
                  <a:pt x="1032" y="77"/>
                </a:lnTo>
                <a:lnTo>
                  <a:pt x="1020" y="71"/>
                </a:lnTo>
                <a:lnTo>
                  <a:pt x="1014" y="71"/>
                </a:lnTo>
                <a:lnTo>
                  <a:pt x="1008" y="71"/>
                </a:lnTo>
                <a:lnTo>
                  <a:pt x="1003" y="66"/>
                </a:lnTo>
                <a:lnTo>
                  <a:pt x="997" y="66"/>
                </a:lnTo>
                <a:lnTo>
                  <a:pt x="991" y="60"/>
                </a:lnTo>
                <a:lnTo>
                  <a:pt x="985" y="60"/>
                </a:lnTo>
                <a:lnTo>
                  <a:pt x="979" y="60"/>
                </a:lnTo>
                <a:lnTo>
                  <a:pt x="973" y="54"/>
                </a:lnTo>
                <a:lnTo>
                  <a:pt x="967" y="54"/>
                </a:lnTo>
                <a:lnTo>
                  <a:pt x="961" y="48"/>
                </a:lnTo>
                <a:lnTo>
                  <a:pt x="955" y="48"/>
                </a:lnTo>
                <a:lnTo>
                  <a:pt x="949" y="48"/>
                </a:lnTo>
                <a:lnTo>
                  <a:pt x="943" y="48"/>
                </a:lnTo>
                <a:lnTo>
                  <a:pt x="937" y="42"/>
                </a:lnTo>
                <a:lnTo>
                  <a:pt x="931" y="42"/>
                </a:lnTo>
                <a:lnTo>
                  <a:pt x="925" y="42"/>
                </a:lnTo>
                <a:lnTo>
                  <a:pt x="919" y="36"/>
                </a:lnTo>
                <a:lnTo>
                  <a:pt x="914" y="36"/>
                </a:lnTo>
                <a:lnTo>
                  <a:pt x="908" y="36"/>
                </a:lnTo>
                <a:lnTo>
                  <a:pt x="902" y="36"/>
                </a:lnTo>
                <a:lnTo>
                  <a:pt x="902" y="30"/>
                </a:lnTo>
                <a:lnTo>
                  <a:pt x="896" y="30"/>
                </a:lnTo>
                <a:lnTo>
                  <a:pt x="890" y="30"/>
                </a:lnTo>
                <a:lnTo>
                  <a:pt x="884" y="30"/>
                </a:lnTo>
                <a:lnTo>
                  <a:pt x="878" y="24"/>
                </a:lnTo>
                <a:lnTo>
                  <a:pt x="872" y="24"/>
                </a:lnTo>
                <a:lnTo>
                  <a:pt x="866" y="24"/>
                </a:lnTo>
                <a:lnTo>
                  <a:pt x="860" y="18"/>
                </a:lnTo>
                <a:lnTo>
                  <a:pt x="854" y="18"/>
                </a:lnTo>
                <a:lnTo>
                  <a:pt x="848" y="18"/>
                </a:lnTo>
                <a:lnTo>
                  <a:pt x="842" y="18"/>
                </a:lnTo>
                <a:lnTo>
                  <a:pt x="836" y="18"/>
                </a:lnTo>
                <a:lnTo>
                  <a:pt x="831" y="12"/>
                </a:lnTo>
                <a:lnTo>
                  <a:pt x="825" y="12"/>
                </a:lnTo>
                <a:lnTo>
                  <a:pt x="819" y="12"/>
                </a:lnTo>
                <a:lnTo>
                  <a:pt x="813" y="12"/>
                </a:lnTo>
                <a:lnTo>
                  <a:pt x="807" y="12"/>
                </a:lnTo>
                <a:lnTo>
                  <a:pt x="801" y="6"/>
                </a:lnTo>
                <a:lnTo>
                  <a:pt x="795" y="6"/>
                </a:lnTo>
                <a:lnTo>
                  <a:pt x="789" y="6"/>
                </a:lnTo>
                <a:lnTo>
                  <a:pt x="783" y="6"/>
                </a:lnTo>
                <a:lnTo>
                  <a:pt x="777" y="6"/>
                </a:lnTo>
                <a:lnTo>
                  <a:pt x="771" y="6"/>
                </a:lnTo>
                <a:lnTo>
                  <a:pt x="765" y="6"/>
                </a:lnTo>
                <a:lnTo>
                  <a:pt x="759" y="6"/>
                </a:lnTo>
                <a:lnTo>
                  <a:pt x="759" y="0"/>
                </a:lnTo>
                <a:lnTo>
                  <a:pt x="753" y="0"/>
                </a:lnTo>
                <a:lnTo>
                  <a:pt x="747" y="0"/>
                </a:lnTo>
                <a:lnTo>
                  <a:pt x="742" y="0"/>
                </a:lnTo>
                <a:lnTo>
                  <a:pt x="736" y="0"/>
                </a:lnTo>
                <a:lnTo>
                  <a:pt x="730" y="0"/>
                </a:lnTo>
                <a:lnTo>
                  <a:pt x="724" y="0"/>
                </a:lnTo>
                <a:lnTo>
                  <a:pt x="718" y="0"/>
                </a:lnTo>
                <a:lnTo>
                  <a:pt x="712" y="0"/>
                </a:lnTo>
                <a:lnTo>
                  <a:pt x="706" y="0"/>
                </a:lnTo>
                <a:lnTo>
                  <a:pt x="700" y="0"/>
                </a:lnTo>
                <a:lnTo>
                  <a:pt x="694" y="0"/>
                </a:lnTo>
                <a:lnTo>
                  <a:pt x="688" y="0"/>
                </a:lnTo>
                <a:lnTo>
                  <a:pt x="682" y="0"/>
                </a:lnTo>
                <a:lnTo>
                  <a:pt x="676" y="0"/>
                </a:lnTo>
                <a:lnTo>
                  <a:pt x="670" y="0"/>
                </a:lnTo>
                <a:lnTo>
                  <a:pt x="664" y="0"/>
                </a:lnTo>
                <a:lnTo>
                  <a:pt x="658" y="0"/>
                </a:lnTo>
                <a:lnTo>
                  <a:pt x="653" y="0"/>
                </a:lnTo>
                <a:lnTo>
                  <a:pt x="647" y="0"/>
                </a:lnTo>
                <a:lnTo>
                  <a:pt x="641" y="0"/>
                </a:lnTo>
                <a:lnTo>
                  <a:pt x="635" y="6"/>
                </a:lnTo>
                <a:lnTo>
                  <a:pt x="629" y="6"/>
                </a:lnTo>
                <a:lnTo>
                  <a:pt x="623" y="6"/>
                </a:lnTo>
                <a:lnTo>
                  <a:pt x="617" y="6"/>
                </a:lnTo>
                <a:lnTo>
                  <a:pt x="611" y="6"/>
                </a:lnTo>
                <a:lnTo>
                  <a:pt x="605" y="6"/>
                </a:lnTo>
                <a:lnTo>
                  <a:pt x="599" y="6"/>
                </a:lnTo>
                <a:lnTo>
                  <a:pt x="599" y="12"/>
                </a:lnTo>
                <a:lnTo>
                  <a:pt x="593" y="12"/>
                </a:lnTo>
                <a:lnTo>
                  <a:pt x="587" y="12"/>
                </a:lnTo>
                <a:lnTo>
                  <a:pt x="581" y="12"/>
                </a:lnTo>
                <a:lnTo>
                  <a:pt x="575" y="12"/>
                </a:lnTo>
                <a:lnTo>
                  <a:pt x="575" y="18"/>
                </a:lnTo>
                <a:lnTo>
                  <a:pt x="569" y="18"/>
                </a:lnTo>
                <a:lnTo>
                  <a:pt x="564" y="18"/>
                </a:lnTo>
                <a:lnTo>
                  <a:pt x="558" y="18"/>
                </a:lnTo>
                <a:lnTo>
                  <a:pt x="558" y="24"/>
                </a:lnTo>
                <a:lnTo>
                  <a:pt x="552" y="24"/>
                </a:lnTo>
                <a:lnTo>
                  <a:pt x="546" y="24"/>
                </a:lnTo>
                <a:lnTo>
                  <a:pt x="540" y="24"/>
                </a:lnTo>
                <a:lnTo>
                  <a:pt x="540" y="30"/>
                </a:lnTo>
                <a:lnTo>
                  <a:pt x="534" y="30"/>
                </a:lnTo>
                <a:lnTo>
                  <a:pt x="528" y="30"/>
                </a:lnTo>
                <a:lnTo>
                  <a:pt x="522" y="30"/>
                </a:lnTo>
                <a:lnTo>
                  <a:pt x="522" y="36"/>
                </a:lnTo>
                <a:lnTo>
                  <a:pt x="516" y="36"/>
                </a:lnTo>
                <a:lnTo>
                  <a:pt x="510" y="36"/>
                </a:lnTo>
                <a:lnTo>
                  <a:pt x="510" y="42"/>
                </a:lnTo>
                <a:lnTo>
                  <a:pt x="504" y="42"/>
                </a:lnTo>
                <a:lnTo>
                  <a:pt x="498" y="42"/>
                </a:lnTo>
                <a:lnTo>
                  <a:pt x="498" y="48"/>
                </a:lnTo>
                <a:lnTo>
                  <a:pt x="492" y="48"/>
                </a:lnTo>
                <a:lnTo>
                  <a:pt x="486" y="48"/>
                </a:lnTo>
                <a:lnTo>
                  <a:pt x="486" y="54"/>
                </a:lnTo>
                <a:lnTo>
                  <a:pt x="481" y="54"/>
                </a:lnTo>
                <a:lnTo>
                  <a:pt x="475" y="54"/>
                </a:lnTo>
                <a:lnTo>
                  <a:pt x="475" y="60"/>
                </a:lnTo>
                <a:lnTo>
                  <a:pt x="469" y="60"/>
                </a:lnTo>
                <a:lnTo>
                  <a:pt x="463" y="60"/>
                </a:lnTo>
                <a:lnTo>
                  <a:pt x="463" y="66"/>
                </a:lnTo>
                <a:lnTo>
                  <a:pt x="457" y="66"/>
                </a:lnTo>
                <a:lnTo>
                  <a:pt x="457" y="71"/>
                </a:lnTo>
                <a:lnTo>
                  <a:pt x="451" y="71"/>
                </a:lnTo>
                <a:lnTo>
                  <a:pt x="445" y="71"/>
                </a:lnTo>
                <a:lnTo>
                  <a:pt x="445" y="77"/>
                </a:lnTo>
                <a:lnTo>
                  <a:pt x="439" y="77"/>
                </a:lnTo>
                <a:lnTo>
                  <a:pt x="439" y="83"/>
                </a:lnTo>
                <a:lnTo>
                  <a:pt x="433" y="83"/>
                </a:lnTo>
                <a:lnTo>
                  <a:pt x="427" y="83"/>
                </a:lnTo>
                <a:lnTo>
                  <a:pt x="427" y="89"/>
                </a:lnTo>
                <a:lnTo>
                  <a:pt x="421" y="89"/>
                </a:lnTo>
                <a:lnTo>
                  <a:pt x="421" y="95"/>
                </a:lnTo>
                <a:lnTo>
                  <a:pt x="415" y="95"/>
                </a:lnTo>
                <a:lnTo>
                  <a:pt x="409" y="101"/>
                </a:lnTo>
                <a:lnTo>
                  <a:pt x="403" y="101"/>
                </a:lnTo>
                <a:lnTo>
                  <a:pt x="403" y="107"/>
                </a:lnTo>
                <a:lnTo>
                  <a:pt x="397" y="107"/>
                </a:lnTo>
                <a:lnTo>
                  <a:pt x="397" y="113"/>
                </a:lnTo>
                <a:lnTo>
                  <a:pt x="386" y="119"/>
                </a:lnTo>
                <a:lnTo>
                  <a:pt x="285" y="237"/>
                </a:lnTo>
                <a:lnTo>
                  <a:pt x="219" y="332"/>
                </a:lnTo>
                <a:lnTo>
                  <a:pt x="178" y="403"/>
                </a:lnTo>
                <a:lnTo>
                  <a:pt x="166" y="438"/>
                </a:lnTo>
                <a:lnTo>
                  <a:pt x="142" y="491"/>
                </a:lnTo>
                <a:lnTo>
                  <a:pt x="101" y="586"/>
                </a:lnTo>
                <a:lnTo>
                  <a:pt x="24" y="799"/>
                </a:lnTo>
                <a:lnTo>
                  <a:pt x="0" y="876"/>
                </a:lnTo>
              </a:path>
            </a:pathLst>
          </a:custGeom>
          <a:noFill/>
          <a:ln w="7938"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588" name="Freeform 157"/>
          <p:cNvSpPr>
            <a:spLocks/>
          </p:cNvSpPr>
          <p:nvPr/>
        </p:nvSpPr>
        <p:spPr bwMode="auto">
          <a:xfrm>
            <a:off x="5184775" y="1616075"/>
            <a:ext cx="3832225" cy="1304925"/>
          </a:xfrm>
          <a:custGeom>
            <a:avLst/>
            <a:gdLst>
              <a:gd name="T0" fmla="*/ 2147483647 w 2414"/>
              <a:gd name="T1" fmla="*/ 2147483647 h 822"/>
              <a:gd name="T2" fmla="*/ 2147483647 w 2414"/>
              <a:gd name="T3" fmla="*/ 2147483647 h 822"/>
              <a:gd name="T4" fmla="*/ 2147483647 w 2414"/>
              <a:gd name="T5" fmla="*/ 2147483647 h 822"/>
              <a:gd name="T6" fmla="*/ 2147483647 w 2414"/>
              <a:gd name="T7" fmla="*/ 2147483647 h 822"/>
              <a:gd name="T8" fmla="*/ 2147483647 w 2414"/>
              <a:gd name="T9" fmla="*/ 2147483647 h 822"/>
              <a:gd name="T10" fmla="*/ 2147483647 w 2414"/>
              <a:gd name="T11" fmla="*/ 2147483647 h 822"/>
              <a:gd name="T12" fmla="*/ 2147483647 w 2414"/>
              <a:gd name="T13" fmla="*/ 2147483647 h 822"/>
              <a:gd name="T14" fmla="*/ 2147483647 w 2414"/>
              <a:gd name="T15" fmla="*/ 2147483647 h 822"/>
              <a:gd name="T16" fmla="*/ 2147483647 w 2414"/>
              <a:gd name="T17" fmla="*/ 2147483647 h 822"/>
              <a:gd name="T18" fmla="*/ 2147483647 w 2414"/>
              <a:gd name="T19" fmla="*/ 2147483647 h 822"/>
              <a:gd name="T20" fmla="*/ 2147483647 w 2414"/>
              <a:gd name="T21" fmla="*/ 2147483647 h 822"/>
              <a:gd name="T22" fmla="*/ 2147483647 w 2414"/>
              <a:gd name="T23" fmla="*/ 2147483647 h 822"/>
              <a:gd name="T24" fmla="*/ 2147483647 w 2414"/>
              <a:gd name="T25" fmla="*/ 2147483647 h 822"/>
              <a:gd name="T26" fmla="*/ 2147483647 w 2414"/>
              <a:gd name="T27" fmla="*/ 2147483647 h 822"/>
              <a:gd name="T28" fmla="*/ 2147483647 w 2414"/>
              <a:gd name="T29" fmla="*/ 2147483647 h 822"/>
              <a:gd name="T30" fmla="*/ 2147483647 w 2414"/>
              <a:gd name="T31" fmla="*/ 2147483647 h 822"/>
              <a:gd name="T32" fmla="*/ 2147483647 w 2414"/>
              <a:gd name="T33" fmla="*/ 2147483647 h 822"/>
              <a:gd name="T34" fmla="*/ 2147483647 w 2414"/>
              <a:gd name="T35" fmla="*/ 2147483647 h 822"/>
              <a:gd name="T36" fmla="*/ 2147483647 w 2414"/>
              <a:gd name="T37" fmla="*/ 2147483647 h 822"/>
              <a:gd name="T38" fmla="*/ 2147483647 w 2414"/>
              <a:gd name="T39" fmla="*/ 2147483647 h 822"/>
              <a:gd name="T40" fmla="*/ 2147483647 w 2414"/>
              <a:gd name="T41" fmla="*/ 2147483647 h 822"/>
              <a:gd name="T42" fmla="*/ 2147483647 w 2414"/>
              <a:gd name="T43" fmla="*/ 2147483647 h 822"/>
              <a:gd name="T44" fmla="*/ 2147483647 w 2414"/>
              <a:gd name="T45" fmla="*/ 2147483647 h 822"/>
              <a:gd name="T46" fmla="*/ 2147483647 w 2414"/>
              <a:gd name="T47" fmla="*/ 2147483647 h 822"/>
              <a:gd name="T48" fmla="*/ 2147483647 w 2414"/>
              <a:gd name="T49" fmla="*/ 2147483647 h 822"/>
              <a:gd name="T50" fmla="*/ 2147483647 w 2414"/>
              <a:gd name="T51" fmla="*/ 2147483647 h 822"/>
              <a:gd name="T52" fmla="*/ 2147483647 w 2414"/>
              <a:gd name="T53" fmla="*/ 2147483647 h 822"/>
              <a:gd name="T54" fmla="*/ 2147483647 w 2414"/>
              <a:gd name="T55" fmla="*/ 2147483647 h 822"/>
              <a:gd name="T56" fmla="*/ 2147483647 w 2414"/>
              <a:gd name="T57" fmla="*/ 2147483647 h 822"/>
              <a:gd name="T58" fmla="*/ 2147483647 w 2414"/>
              <a:gd name="T59" fmla="*/ 2147483647 h 822"/>
              <a:gd name="T60" fmla="*/ 2147483647 w 2414"/>
              <a:gd name="T61" fmla="*/ 2147483647 h 822"/>
              <a:gd name="T62" fmla="*/ 2147483647 w 2414"/>
              <a:gd name="T63" fmla="*/ 2147483647 h 822"/>
              <a:gd name="T64" fmla="*/ 2147483647 w 2414"/>
              <a:gd name="T65" fmla="*/ 2147483647 h 822"/>
              <a:gd name="T66" fmla="*/ 2147483647 w 2414"/>
              <a:gd name="T67" fmla="*/ 2147483647 h 822"/>
              <a:gd name="T68" fmla="*/ 2147483647 w 2414"/>
              <a:gd name="T69" fmla="*/ 2147483647 h 822"/>
              <a:gd name="T70" fmla="*/ 2147483647 w 2414"/>
              <a:gd name="T71" fmla="*/ 0 h 822"/>
              <a:gd name="T72" fmla="*/ 2147483647 w 2414"/>
              <a:gd name="T73" fmla="*/ 0 h 822"/>
              <a:gd name="T74" fmla="*/ 2147483647 w 2414"/>
              <a:gd name="T75" fmla="*/ 0 h 822"/>
              <a:gd name="T76" fmla="*/ 2147483647 w 2414"/>
              <a:gd name="T77" fmla="*/ 0 h 822"/>
              <a:gd name="T78" fmla="*/ 2147483647 w 2414"/>
              <a:gd name="T79" fmla="*/ 0 h 822"/>
              <a:gd name="T80" fmla="*/ 2147483647 w 2414"/>
              <a:gd name="T81" fmla="*/ 2147483647 h 822"/>
              <a:gd name="T82" fmla="*/ 2147483647 w 2414"/>
              <a:gd name="T83" fmla="*/ 2147483647 h 822"/>
              <a:gd name="T84" fmla="*/ 2147483647 w 2414"/>
              <a:gd name="T85" fmla="*/ 2147483647 h 822"/>
              <a:gd name="T86" fmla="*/ 2147483647 w 2414"/>
              <a:gd name="T87" fmla="*/ 2147483647 h 822"/>
              <a:gd name="T88" fmla="*/ 2147483647 w 2414"/>
              <a:gd name="T89" fmla="*/ 2147483647 h 822"/>
              <a:gd name="T90" fmla="*/ 2147483647 w 2414"/>
              <a:gd name="T91" fmla="*/ 2147483647 h 822"/>
              <a:gd name="T92" fmla="*/ 2147483647 w 2414"/>
              <a:gd name="T93" fmla="*/ 2147483647 h 822"/>
              <a:gd name="T94" fmla="*/ 2147483647 w 2414"/>
              <a:gd name="T95" fmla="*/ 2147483647 h 822"/>
              <a:gd name="T96" fmla="*/ 2147483647 w 2414"/>
              <a:gd name="T97" fmla="*/ 2147483647 h 822"/>
              <a:gd name="T98" fmla="*/ 2147483647 w 2414"/>
              <a:gd name="T99" fmla="*/ 2147483647 h 822"/>
              <a:gd name="T100" fmla="*/ 2147483647 w 2414"/>
              <a:gd name="T101" fmla="*/ 2147483647 h 822"/>
              <a:gd name="T102" fmla="*/ 2147483647 w 2414"/>
              <a:gd name="T103" fmla="*/ 2147483647 h 822"/>
              <a:gd name="T104" fmla="*/ 2147483647 w 2414"/>
              <a:gd name="T105" fmla="*/ 2147483647 h 822"/>
              <a:gd name="T106" fmla="*/ 0 w 2414"/>
              <a:gd name="T107" fmla="*/ 2147483647 h 822"/>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2414"/>
              <a:gd name="T163" fmla="*/ 0 h 822"/>
              <a:gd name="T164" fmla="*/ 2414 w 2414"/>
              <a:gd name="T165" fmla="*/ 822 h 822"/>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2414" h="822">
                <a:moveTo>
                  <a:pt x="2414" y="662"/>
                </a:moveTo>
                <a:lnTo>
                  <a:pt x="2379" y="656"/>
                </a:lnTo>
                <a:lnTo>
                  <a:pt x="2343" y="644"/>
                </a:lnTo>
                <a:lnTo>
                  <a:pt x="2308" y="632"/>
                </a:lnTo>
                <a:lnTo>
                  <a:pt x="2278" y="626"/>
                </a:lnTo>
                <a:lnTo>
                  <a:pt x="2242" y="615"/>
                </a:lnTo>
                <a:lnTo>
                  <a:pt x="2213" y="609"/>
                </a:lnTo>
                <a:lnTo>
                  <a:pt x="2183" y="597"/>
                </a:lnTo>
                <a:lnTo>
                  <a:pt x="2153" y="585"/>
                </a:lnTo>
                <a:lnTo>
                  <a:pt x="2124" y="579"/>
                </a:lnTo>
                <a:lnTo>
                  <a:pt x="2100" y="567"/>
                </a:lnTo>
                <a:lnTo>
                  <a:pt x="2070" y="561"/>
                </a:lnTo>
                <a:lnTo>
                  <a:pt x="2047" y="550"/>
                </a:lnTo>
                <a:lnTo>
                  <a:pt x="2017" y="538"/>
                </a:lnTo>
                <a:lnTo>
                  <a:pt x="1993" y="532"/>
                </a:lnTo>
                <a:lnTo>
                  <a:pt x="1970" y="520"/>
                </a:lnTo>
                <a:lnTo>
                  <a:pt x="1946" y="514"/>
                </a:lnTo>
                <a:lnTo>
                  <a:pt x="1922" y="502"/>
                </a:lnTo>
                <a:lnTo>
                  <a:pt x="1898" y="496"/>
                </a:lnTo>
                <a:lnTo>
                  <a:pt x="1875" y="485"/>
                </a:lnTo>
                <a:lnTo>
                  <a:pt x="1851" y="479"/>
                </a:lnTo>
                <a:lnTo>
                  <a:pt x="1833" y="467"/>
                </a:lnTo>
                <a:lnTo>
                  <a:pt x="1809" y="461"/>
                </a:lnTo>
                <a:lnTo>
                  <a:pt x="1792" y="449"/>
                </a:lnTo>
                <a:lnTo>
                  <a:pt x="1774" y="443"/>
                </a:lnTo>
                <a:lnTo>
                  <a:pt x="1750" y="437"/>
                </a:lnTo>
                <a:lnTo>
                  <a:pt x="1732" y="425"/>
                </a:lnTo>
                <a:lnTo>
                  <a:pt x="1714" y="420"/>
                </a:lnTo>
                <a:lnTo>
                  <a:pt x="1697" y="408"/>
                </a:lnTo>
                <a:lnTo>
                  <a:pt x="1679" y="402"/>
                </a:lnTo>
                <a:lnTo>
                  <a:pt x="1661" y="396"/>
                </a:lnTo>
                <a:lnTo>
                  <a:pt x="1643" y="384"/>
                </a:lnTo>
                <a:lnTo>
                  <a:pt x="1625" y="378"/>
                </a:lnTo>
                <a:lnTo>
                  <a:pt x="1608" y="372"/>
                </a:lnTo>
                <a:lnTo>
                  <a:pt x="1596" y="366"/>
                </a:lnTo>
                <a:lnTo>
                  <a:pt x="1578" y="354"/>
                </a:lnTo>
                <a:lnTo>
                  <a:pt x="1560" y="349"/>
                </a:lnTo>
                <a:lnTo>
                  <a:pt x="1548" y="343"/>
                </a:lnTo>
                <a:lnTo>
                  <a:pt x="1531" y="337"/>
                </a:lnTo>
                <a:lnTo>
                  <a:pt x="1519" y="325"/>
                </a:lnTo>
                <a:lnTo>
                  <a:pt x="1501" y="319"/>
                </a:lnTo>
                <a:lnTo>
                  <a:pt x="1489" y="313"/>
                </a:lnTo>
                <a:lnTo>
                  <a:pt x="1477" y="307"/>
                </a:lnTo>
                <a:lnTo>
                  <a:pt x="1459" y="301"/>
                </a:lnTo>
                <a:lnTo>
                  <a:pt x="1447" y="295"/>
                </a:lnTo>
                <a:lnTo>
                  <a:pt x="1436" y="289"/>
                </a:lnTo>
                <a:lnTo>
                  <a:pt x="1424" y="284"/>
                </a:lnTo>
                <a:lnTo>
                  <a:pt x="1412" y="278"/>
                </a:lnTo>
                <a:lnTo>
                  <a:pt x="1394" y="272"/>
                </a:lnTo>
                <a:lnTo>
                  <a:pt x="1382" y="266"/>
                </a:lnTo>
                <a:lnTo>
                  <a:pt x="1370" y="260"/>
                </a:lnTo>
                <a:lnTo>
                  <a:pt x="1358" y="254"/>
                </a:lnTo>
                <a:lnTo>
                  <a:pt x="1347" y="248"/>
                </a:lnTo>
                <a:lnTo>
                  <a:pt x="1335" y="242"/>
                </a:lnTo>
                <a:lnTo>
                  <a:pt x="1329" y="236"/>
                </a:lnTo>
                <a:lnTo>
                  <a:pt x="1317" y="230"/>
                </a:lnTo>
                <a:lnTo>
                  <a:pt x="1305" y="224"/>
                </a:lnTo>
                <a:lnTo>
                  <a:pt x="1293" y="218"/>
                </a:lnTo>
                <a:lnTo>
                  <a:pt x="1281" y="213"/>
                </a:lnTo>
                <a:lnTo>
                  <a:pt x="1275" y="207"/>
                </a:lnTo>
                <a:lnTo>
                  <a:pt x="1264" y="201"/>
                </a:lnTo>
                <a:lnTo>
                  <a:pt x="1252" y="201"/>
                </a:lnTo>
                <a:lnTo>
                  <a:pt x="1240" y="195"/>
                </a:lnTo>
                <a:lnTo>
                  <a:pt x="1234" y="189"/>
                </a:lnTo>
                <a:lnTo>
                  <a:pt x="1222" y="183"/>
                </a:lnTo>
                <a:lnTo>
                  <a:pt x="1216" y="177"/>
                </a:lnTo>
                <a:lnTo>
                  <a:pt x="1204" y="177"/>
                </a:lnTo>
                <a:lnTo>
                  <a:pt x="1192" y="171"/>
                </a:lnTo>
                <a:lnTo>
                  <a:pt x="1186" y="165"/>
                </a:lnTo>
                <a:lnTo>
                  <a:pt x="1175" y="159"/>
                </a:lnTo>
                <a:lnTo>
                  <a:pt x="1169" y="159"/>
                </a:lnTo>
                <a:lnTo>
                  <a:pt x="1163" y="153"/>
                </a:lnTo>
                <a:lnTo>
                  <a:pt x="1151" y="148"/>
                </a:lnTo>
                <a:lnTo>
                  <a:pt x="1145" y="148"/>
                </a:lnTo>
                <a:lnTo>
                  <a:pt x="1133" y="142"/>
                </a:lnTo>
                <a:lnTo>
                  <a:pt x="1127" y="136"/>
                </a:lnTo>
                <a:lnTo>
                  <a:pt x="1121" y="136"/>
                </a:lnTo>
                <a:lnTo>
                  <a:pt x="1109" y="130"/>
                </a:lnTo>
                <a:lnTo>
                  <a:pt x="1103" y="130"/>
                </a:lnTo>
                <a:lnTo>
                  <a:pt x="1097" y="124"/>
                </a:lnTo>
                <a:lnTo>
                  <a:pt x="1086" y="118"/>
                </a:lnTo>
                <a:lnTo>
                  <a:pt x="1080" y="118"/>
                </a:lnTo>
                <a:lnTo>
                  <a:pt x="1074" y="112"/>
                </a:lnTo>
                <a:lnTo>
                  <a:pt x="1068" y="112"/>
                </a:lnTo>
                <a:lnTo>
                  <a:pt x="1056" y="106"/>
                </a:lnTo>
                <a:lnTo>
                  <a:pt x="1050" y="106"/>
                </a:lnTo>
                <a:lnTo>
                  <a:pt x="1044" y="100"/>
                </a:lnTo>
                <a:lnTo>
                  <a:pt x="1038" y="100"/>
                </a:lnTo>
                <a:lnTo>
                  <a:pt x="1032" y="94"/>
                </a:lnTo>
                <a:lnTo>
                  <a:pt x="1020" y="94"/>
                </a:lnTo>
                <a:lnTo>
                  <a:pt x="1014" y="88"/>
                </a:lnTo>
                <a:lnTo>
                  <a:pt x="1008" y="88"/>
                </a:lnTo>
                <a:lnTo>
                  <a:pt x="1003" y="82"/>
                </a:lnTo>
                <a:lnTo>
                  <a:pt x="997" y="82"/>
                </a:lnTo>
                <a:lnTo>
                  <a:pt x="991" y="77"/>
                </a:lnTo>
                <a:lnTo>
                  <a:pt x="985" y="77"/>
                </a:lnTo>
                <a:lnTo>
                  <a:pt x="979" y="77"/>
                </a:lnTo>
                <a:lnTo>
                  <a:pt x="973" y="71"/>
                </a:lnTo>
                <a:lnTo>
                  <a:pt x="967" y="71"/>
                </a:lnTo>
                <a:lnTo>
                  <a:pt x="961" y="65"/>
                </a:lnTo>
                <a:lnTo>
                  <a:pt x="955" y="65"/>
                </a:lnTo>
                <a:lnTo>
                  <a:pt x="949" y="65"/>
                </a:lnTo>
                <a:lnTo>
                  <a:pt x="943" y="59"/>
                </a:lnTo>
                <a:lnTo>
                  <a:pt x="937" y="59"/>
                </a:lnTo>
                <a:lnTo>
                  <a:pt x="931" y="59"/>
                </a:lnTo>
                <a:lnTo>
                  <a:pt x="925" y="53"/>
                </a:lnTo>
                <a:lnTo>
                  <a:pt x="919" y="53"/>
                </a:lnTo>
                <a:lnTo>
                  <a:pt x="914" y="53"/>
                </a:lnTo>
                <a:lnTo>
                  <a:pt x="908" y="47"/>
                </a:lnTo>
                <a:lnTo>
                  <a:pt x="902" y="47"/>
                </a:lnTo>
                <a:lnTo>
                  <a:pt x="896" y="41"/>
                </a:lnTo>
                <a:lnTo>
                  <a:pt x="890" y="41"/>
                </a:lnTo>
                <a:lnTo>
                  <a:pt x="884" y="41"/>
                </a:lnTo>
                <a:lnTo>
                  <a:pt x="878" y="41"/>
                </a:lnTo>
                <a:lnTo>
                  <a:pt x="872" y="35"/>
                </a:lnTo>
                <a:lnTo>
                  <a:pt x="866" y="35"/>
                </a:lnTo>
                <a:lnTo>
                  <a:pt x="860" y="35"/>
                </a:lnTo>
                <a:lnTo>
                  <a:pt x="854" y="29"/>
                </a:lnTo>
                <a:lnTo>
                  <a:pt x="848" y="29"/>
                </a:lnTo>
                <a:lnTo>
                  <a:pt x="842" y="29"/>
                </a:lnTo>
                <a:lnTo>
                  <a:pt x="836" y="23"/>
                </a:lnTo>
                <a:lnTo>
                  <a:pt x="831" y="23"/>
                </a:lnTo>
                <a:lnTo>
                  <a:pt x="825" y="23"/>
                </a:lnTo>
                <a:lnTo>
                  <a:pt x="819" y="23"/>
                </a:lnTo>
                <a:lnTo>
                  <a:pt x="813" y="23"/>
                </a:lnTo>
                <a:lnTo>
                  <a:pt x="807" y="17"/>
                </a:lnTo>
                <a:lnTo>
                  <a:pt x="801" y="17"/>
                </a:lnTo>
                <a:lnTo>
                  <a:pt x="795" y="17"/>
                </a:lnTo>
                <a:lnTo>
                  <a:pt x="789" y="17"/>
                </a:lnTo>
                <a:lnTo>
                  <a:pt x="783" y="12"/>
                </a:lnTo>
                <a:lnTo>
                  <a:pt x="777" y="12"/>
                </a:lnTo>
                <a:lnTo>
                  <a:pt x="771" y="12"/>
                </a:lnTo>
                <a:lnTo>
                  <a:pt x="765" y="12"/>
                </a:lnTo>
                <a:lnTo>
                  <a:pt x="759" y="12"/>
                </a:lnTo>
                <a:lnTo>
                  <a:pt x="753" y="6"/>
                </a:lnTo>
                <a:lnTo>
                  <a:pt x="747" y="6"/>
                </a:lnTo>
                <a:lnTo>
                  <a:pt x="742" y="6"/>
                </a:lnTo>
                <a:lnTo>
                  <a:pt x="736" y="6"/>
                </a:lnTo>
                <a:lnTo>
                  <a:pt x="730" y="6"/>
                </a:lnTo>
                <a:lnTo>
                  <a:pt x="724" y="6"/>
                </a:lnTo>
                <a:lnTo>
                  <a:pt x="718" y="6"/>
                </a:lnTo>
                <a:lnTo>
                  <a:pt x="712" y="0"/>
                </a:lnTo>
                <a:lnTo>
                  <a:pt x="706" y="0"/>
                </a:lnTo>
                <a:lnTo>
                  <a:pt x="700" y="0"/>
                </a:lnTo>
                <a:lnTo>
                  <a:pt x="694" y="0"/>
                </a:lnTo>
                <a:lnTo>
                  <a:pt x="688" y="0"/>
                </a:lnTo>
                <a:lnTo>
                  <a:pt x="682" y="0"/>
                </a:lnTo>
                <a:lnTo>
                  <a:pt x="676" y="0"/>
                </a:lnTo>
                <a:lnTo>
                  <a:pt x="670" y="0"/>
                </a:lnTo>
                <a:lnTo>
                  <a:pt x="664" y="0"/>
                </a:lnTo>
                <a:lnTo>
                  <a:pt x="658" y="0"/>
                </a:lnTo>
                <a:lnTo>
                  <a:pt x="653" y="0"/>
                </a:lnTo>
                <a:lnTo>
                  <a:pt x="647" y="0"/>
                </a:lnTo>
                <a:lnTo>
                  <a:pt x="641" y="0"/>
                </a:lnTo>
                <a:lnTo>
                  <a:pt x="635" y="0"/>
                </a:lnTo>
                <a:lnTo>
                  <a:pt x="629" y="0"/>
                </a:lnTo>
                <a:lnTo>
                  <a:pt x="623" y="0"/>
                </a:lnTo>
                <a:lnTo>
                  <a:pt x="617" y="0"/>
                </a:lnTo>
                <a:lnTo>
                  <a:pt x="611" y="0"/>
                </a:lnTo>
                <a:lnTo>
                  <a:pt x="605" y="0"/>
                </a:lnTo>
                <a:lnTo>
                  <a:pt x="599" y="6"/>
                </a:lnTo>
                <a:lnTo>
                  <a:pt x="593" y="6"/>
                </a:lnTo>
                <a:lnTo>
                  <a:pt x="587" y="6"/>
                </a:lnTo>
                <a:lnTo>
                  <a:pt x="581" y="6"/>
                </a:lnTo>
                <a:lnTo>
                  <a:pt x="575" y="6"/>
                </a:lnTo>
                <a:lnTo>
                  <a:pt x="569" y="6"/>
                </a:lnTo>
                <a:lnTo>
                  <a:pt x="564" y="6"/>
                </a:lnTo>
                <a:lnTo>
                  <a:pt x="564" y="12"/>
                </a:lnTo>
                <a:lnTo>
                  <a:pt x="558" y="12"/>
                </a:lnTo>
                <a:lnTo>
                  <a:pt x="552" y="12"/>
                </a:lnTo>
                <a:lnTo>
                  <a:pt x="546" y="12"/>
                </a:lnTo>
                <a:lnTo>
                  <a:pt x="540" y="12"/>
                </a:lnTo>
                <a:lnTo>
                  <a:pt x="540" y="17"/>
                </a:lnTo>
                <a:lnTo>
                  <a:pt x="534" y="17"/>
                </a:lnTo>
                <a:lnTo>
                  <a:pt x="528" y="17"/>
                </a:lnTo>
                <a:lnTo>
                  <a:pt x="522" y="17"/>
                </a:lnTo>
                <a:lnTo>
                  <a:pt x="522" y="23"/>
                </a:lnTo>
                <a:lnTo>
                  <a:pt x="516" y="23"/>
                </a:lnTo>
                <a:lnTo>
                  <a:pt x="510" y="23"/>
                </a:lnTo>
                <a:lnTo>
                  <a:pt x="504" y="23"/>
                </a:lnTo>
                <a:lnTo>
                  <a:pt x="504" y="29"/>
                </a:lnTo>
                <a:lnTo>
                  <a:pt x="498" y="29"/>
                </a:lnTo>
                <a:lnTo>
                  <a:pt x="492" y="29"/>
                </a:lnTo>
                <a:lnTo>
                  <a:pt x="486" y="35"/>
                </a:lnTo>
                <a:lnTo>
                  <a:pt x="481" y="35"/>
                </a:lnTo>
                <a:lnTo>
                  <a:pt x="475" y="35"/>
                </a:lnTo>
                <a:lnTo>
                  <a:pt x="475" y="41"/>
                </a:lnTo>
                <a:lnTo>
                  <a:pt x="469" y="41"/>
                </a:lnTo>
                <a:lnTo>
                  <a:pt x="463" y="41"/>
                </a:lnTo>
                <a:lnTo>
                  <a:pt x="463" y="47"/>
                </a:lnTo>
                <a:lnTo>
                  <a:pt x="457" y="47"/>
                </a:lnTo>
                <a:lnTo>
                  <a:pt x="451" y="47"/>
                </a:lnTo>
                <a:lnTo>
                  <a:pt x="451" y="53"/>
                </a:lnTo>
                <a:lnTo>
                  <a:pt x="445" y="53"/>
                </a:lnTo>
                <a:lnTo>
                  <a:pt x="439" y="59"/>
                </a:lnTo>
                <a:lnTo>
                  <a:pt x="433" y="59"/>
                </a:lnTo>
                <a:lnTo>
                  <a:pt x="433" y="65"/>
                </a:lnTo>
                <a:lnTo>
                  <a:pt x="427" y="65"/>
                </a:lnTo>
                <a:lnTo>
                  <a:pt x="421" y="65"/>
                </a:lnTo>
                <a:lnTo>
                  <a:pt x="421" y="71"/>
                </a:lnTo>
                <a:lnTo>
                  <a:pt x="415" y="71"/>
                </a:lnTo>
                <a:lnTo>
                  <a:pt x="415" y="77"/>
                </a:lnTo>
                <a:lnTo>
                  <a:pt x="409" y="77"/>
                </a:lnTo>
                <a:lnTo>
                  <a:pt x="403" y="77"/>
                </a:lnTo>
                <a:lnTo>
                  <a:pt x="403" y="82"/>
                </a:lnTo>
                <a:lnTo>
                  <a:pt x="397" y="82"/>
                </a:lnTo>
                <a:lnTo>
                  <a:pt x="397" y="88"/>
                </a:lnTo>
                <a:lnTo>
                  <a:pt x="386" y="94"/>
                </a:lnTo>
                <a:lnTo>
                  <a:pt x="285" y="201"/>
                </a:lnTo>
                <a:lnTo>
                  <a:pt x="219" y="289"/>
                </a:lnTo>
                <a:lnTo>
                  <a:pt x="178" y="360"/>
                </a:lnTo>
                <a:lnTo>
                  <a:pt x="166" y="390"/>
                </a:lnTo>
                <a:lnTo>
                  <a:pt x="142" y="443"/>
                </a:lnTo>
                <a:lnTo>
                  <a:pt x="101" y="538"/>
                </a:lnTo>
                <a:lnTo>
                  <a:pt x="24" y="745"/>
                </a:lnTo>
                <a:lnTo>
                  <a:pt x="0" y="822"/>
                </a:lnTo>
              </a:path>
            </a:pathLst>
          </a:custGeom>
          <a:noFill/>
          <a:ln w="7938"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589" name="Freeform 158"/>
          <p:cNvSpPr>
            <a:spLocks/>
          </p:cNvSpPr>
          <p:nvPr/>
        </p:nvSpPr>
        <p:spPr bwMode="auto">
          <a:xfrm>
            <a:off x="5184775" y="1690688"/>
            <a:ext cx="3832225" cy="1230312"/>
          </a:xfrm>
          <a:custGeom>
            <a:avLst/>
            <a:gdLst>
              <a:gd name="T0" fmla="*/ 2147483647 w 2414"/>
              <a:gd name="T1" fmla="*/ 2147483647 h 775"/>
              <a:gd name="T2" fmla="*/ 2147483647 w 2414"/>
              <a:gd name="T3" fmla="*/ 2147483647 h 775"/>
              <a:gd name="T4" fmla="*/ 2147483647 w 2414"/>
              <a:gd name="T5" fmla="*/ 2147483647 h 775"/>
              <a:gd name="T6" fmla="*/ 2147483647 w 2414"/>
              <a:gd name="T7" fmla="*/ 2147483647 h 775"/>
              <a:gd name="T8" fmla="*/ 2147483647 w 2414"/>
              <a:gd name="T9" fmla="*/ 2147483647 h 775"/>
              <a:gd name="T10" fmla="*/ 2147483647 w 2414"/>
              <a:gd name="T11" fmla="*/ 2147483647 h 775"/>
              <a:gd name="T12" fmla="*/ 2147483647 w 2414"/>
              <a:gd name="T13" fmla="*/ 2147483647 h 775"/>
              <a:gd name="T14" fmla="*/ 2147483647 w 2414"/>
              <a:gd name="T15" fmla="*/ 2147483647 h 775"/>
              <a:gd name="T16" fmla="*/ 2147483647 w 2414"/>
              <a:gd name="T17" fmla="*/ 2147483647 h 775"/>
              <a:gd name="T18" fmla="*/ 2147483647 w 2414"/>
              <a:gd name="T19" fmla="*/ 2147483647 h 775"/>
              <a:gd name="T20" fmla="*/ 2147483647 w 2414"/>
              <a:gd name="T21" fmla="*/ 2147483647 h 775"/>
              <a:gd name="T22" fmla="*/ 2147483647 w 2414"/>
              <a:gd name="T23" fmla="*/ 2147483647 h 775"/>
              <a:gd name="T24" fmla="*/ 2147483647 w 2414"/>
              <a:gd name="T25" fmla="*/ 2147483647 h 775"/>
              <a:gd name="T26" fmla="*/ 2147483647 w 2414"/>
              <a:gd name="T27" fmla="*/ 2147483647 h 775"/>
              <a:gd name="T28" fmla="*/ 2147483647 w 2414"/>
              <a:gd name="T29" fmla="*/ 2147483647 h 775"/>
              <a:gd name="T30" fmla="*/ 2147483647 w 2414"/>
              <a:gd name="T31" fmla="*/ 2147483647 h 775"/>
              <a:gd name="T32" fmla="*/ 2147483647 w 2414"/>
              <a:gd name="T33" fmla="*/ 2147483647 h 775"/>
              <a:gd name="T34" fmla="*/ 2147483647 w 2414"/>
              <a:gd name="T35" fmla="*/ 2147483647 h 775"/>
              <a:gd name="T36" fmla="*/ 2147483647 w 2414"/>
              <a:gd name="T37" fmla="*/ 2147483647 h 775"/>
              <a:gd name="T38" fmla="*/ 2147483647 w 2414"/>
              <a:gd name="T39" fmla="*/ 2147483647 h 775"/>
              <a:gd name="T40" fmla="*/ 2147483647 w 2414"/>
              <a:gd name="T41" fmla="*/ 2147483647 h 775"/>
              <a:gd name="T42" fmla="*/ 2147483647 w 2414"/>
              <a:gd name="T43" fmla="*/ 2147483647 h 775"/>
              <a:gd name="T44" fmla="*/ 2147483647 w 2414"/>
              <a:gd name="T45" fmla="*/ 2147483647 h 775"/>
              <a:gd name="T46" fmla="*/ 2147483647 w 2414"/>
              <a:gd name="T47" fmla="*/ 2147483647 h 775"/>
              <a:gd name="T48" fmla="*/ 2147483647 w 2414"/>
              <a:gd name="T49" fmla="*/ 2147483647 h 775"/>
              <a:gd name="T50" fmla="*/ 2147483647 w 2414"/>
              <a:gd name="T51" fmla="*/ 2147483647 h 775"/>
              <a:gd name="T52" fmla="*/ 2147483647 w 2414"/>
              <a:gd name="T53" fmla="*/ 2147483647 h 775"/>
              <a:gd name="T54" fmla="*/ 2147483647 w 2414"/>
              <a:gd name="T55" fmla="*/ 2147483647 h 775"/>
              <a:gd name="T56" fmla="*/ 2147483647 w 2414"/>
              <a:gd name="T57" fmla="*/ 2147483647 h 775"/>
              <a:gd name="T58" fmla="*/ 2147483647 w 2414"/>
              <a:gd name="T59" fmla="*/ 2147483647 h 775"/>
              <a:gd name="T60" fmla="*/ 2147483647 w 2414"/>
              <a:gd name="T61" fmla="*/ 2147483647 h 775"/>
              <a:gd name="T62" fmla="*/ 2147483647 w 2414"/>
              <a:gd name="T63" fmla="*/ 2147483647 h 775"/>
              <a:gd name="T64" fmla="*/ 2147483647 w 2414"/>
              <a:gd name="T65" fmla="*/ 2147483647 h 775"/>
              <a:gd name="T66" fmla="*/ 2147483647 w 2414"/>
              <a:gd name="T67" fmla="*/ 2147483647 h 775"/>
              <a:gd name="T68" fmla="*/ 2147483647 w 2414"/>
              <a:gd name="T69" fmla="*/ 2147483647 h 775"/>
              <a:gd name="T70" fmla="*/ 2147483647 w 2414"/>
              <a:gd name="T71" fmla="*/ 2147483647 h 775"/>
              <a:gd name="T72" fmla="*/ 2147483647 w 2414"/>
              <a:gd name="T73" fmla="*/ 2147483647 h 775"/>
              <a:gd name="T74" fmla="*/ 2147483647 w 2414"/>
              <a:gd name="T75" fmla="*/ 2147483647 h 775"/>
              <a:gd name="T76" fmla="*/ 2147483647 w 2414"/>
              <a:gd name="T77" fmla="*/ 0 h 775"/>
              <a:gd name="T78" fmla="*/ 2147483647 w 2414"/>
              <a:gd name="T79" fmla="*/ 0 h 775"/>
              <a:gd name="T80" fmla="*/ 2147483647 w 2414"/>
              <a:gd name="T81" fmla="*/ 0 h 775"/>
              <a:gd name="T82" fmla="*/ 2147483647 w 2414"/>
              <a:gd name="T83" fmla="*/ 0 h 775"/>
              <a:gd name="T84" fmla="*/ 2147483647 w 2414"/>
              <a:gd name="T85" fmla="*/ 2147483647 h 775"/>
              <a:gd name="T86" fmla="*/ 2147483647 w 2414"/>
              <a:gd name="T87" fmla="*/ 2147483647 h 775"/>
              <a:gd name="T88" fmla="*/ 2147483647 w 2414"/>
              <a:gd name="T89" fmla="*/ 2147483647 h 775"/>
              <a:gd name="T90" fmla="*/ 2147483647 w 2414"/>
              <a:gd name="T91" fmla="*/ 2147483647 h 775"/>
              <a:gd name="T92" fmla="*/ 2147483647 w 2414"/>
              <a:gd name="T93" fmla="*/ 2147483647 h 775"/>
              <a:gd name="T94" fmla="*/ 2147483647 w 2414"/>
              <a:gd name="T95" fmla="*/ 2147483647 h 775"/>
              <a:gd name="T96" fmla="*/ 2147483647 w 2414"/>
              <a:gd name="T97" fmla="*/ 2147483647 h 775"/>
              <a:gd name="T98" fmla="*/ 2147483647 w 2414"/>
              <a:gd name="T99" fmla="*/ 2147483647 h 775"/>
              <a:gd name="T100" fmla="*/ 2147483647 w 2414"/>
              <a:gd name="T101" fmla="*/ 2147483647 h 775"/>
              <a:gd name="T102" fmla="*/ 2147483647 w 2414"/>
              <a:gd name="T103" fmla="*/ 2147483647 h 775"/>
              <a:gd name="T104" fmla="*/ 2147483647 w 2414"/>
              <a:gd name="T105" fmla="*/ 2147483647 h 775"/>
              <a:gd name="T106" fmla="*/ 2147483647 w 2414"/>
              <a:gd name="T107" fmla="*/ 2147483647 h 775"/>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2414"/>
              <a:gd name="T163" fmla="*/ 0 h 775"/>
              <a:gd name="T164" fmla="*/ 2414 w 2414"/>
              <a:gd name="T165" fmla="*/ 775 h 775"/>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2414" h="775">
                <a:moveTo>
                  <a:pt x="2414" y="662"/>
                </a:moveTo>
                <a:lnTo>
                  <a:pt x="2379" y="650"/>
                </a:lnTo>
                <a:lnTo>
                  <a:pt x="2343" y="645"/>
                </a:lnTo>
                <a:lnTo>
                  <a:pt x="2308" y="639"/>
                </a:lnTo>
                <a:lnTo>
                  <a:pt x="2278" y="627"/>
                </a:lnTo>
                <a:lnTo>
                  <a:pt x="2242" y="621"/>
                </a:lnTo>
                <a:lnTo>
                  <a:pt x="2213" y="609"/>
                </a:lnTo>
                <a:lnTo>
                  <a:pt x="2183" y="603"/>
                </a:lnTo>
                <a:lnTo>
                  <a:pt x="2153" y="591"/>
                </a:lnTo>
                <a:lnTo>
                  <a:pt x="2124" y="585"/>
                </a:lnTo>
                <a:lnTo>
                  <a:pt x="2100" y="574"/>
                </a:lnTo>
                <a:lnTo>
                  <a:pt x="2070" y="568"/>
                </a:lnTo>
                <a:lnTo>
                  <a:pt x="2047" y="562"/>
                </a:lnTo>
                <a:lnTo>
                  <a:pt x="2017" y="550"/>
                </a:lnTo>
                <a:lnTo>
                  <a:pt x="1993" y="544"/>
                </a:lnTo>
                <a:lnTo>
                  <a:pt x="1970" y="532"/>
                </a:lnTo>
                <a:lnTo>
                  <a:pt x="1946" y="526"/>
                </a:lnTo>
                <a:lnTo>
                  <a:pt x="1922" y="514"/>
                </a:lnTo>
                <a:lnTo>
                  <a:pt x="1898" y="509"/>
                </a:lnTo>
                <a:lnTo>
                  <a:pt x="1875" y="503"/>
                </a:lnTo>
                <a:lnTo>
                  <a:pt x="1851" y="491"/>
                </a:lnTo>
                <a:lnTo>
                  <a:pt x="1833" y="485"/>
                </a:lnTo>
                <a:lnTo>
                  <a:pt x="1809" y="473"/>
                </a:lnTo>
                <a:lnTo>
                  <a:pt x="1792" y="467"/>
                </a:lnTo>
                <a:lnTo>
                  <a:pt x="1774" y="461"/>
                </a:lnTo>
                <a:lnTo>
                  <a:pt x="1750" y="449"/>
                </a:lnTo>
                <a:lnTo>
                  <a:pt x="1732" y="443"/>
                </a:lnTo>
                <a:lnTo>
                  <a:pt x="1714" y="438"/>
                </a:lnTo>
                <a:lnTo>
                  <a:pt x="1697" y="432"/>
                </a:lnTo>
                <a:lnTo>
                  <a:pt x="1679" y="420"/>
                </a:lnTo>
                <a:lnTo>
                  <a:pt x="1661" y="414"/>
                </a:lnTo>
                <a:lnTo>
                  <a:pt x="1643" y="408"/>
                </a:lnTo>
                <a:lnTo>
                  <a:pt x="1625" y="396"/>
                </a:lnTo>
                <a:lnTo>
                  <a:pt x="1608" y="390"/>
                </a:lnTo>
                <a:lnTo>
                  <a:pt x="1596" y="384"/>
                </a:lnTo>
                <a:lnTo>
                  <a:pt x="1578" y="378"/>
                </a:lnTo>
                <a:lnTo>
                  <a:pt x="1560" y="373"/>
                </a:lnTo>
                <a:lnTo>
                  <a:pt x="1548" y="361"/>
                </a:lnTo>
                <a:lnTo>
                  <a:pt x="1531" y="355"/>
                </a:lnTo>
                <a:lnTo>
                  <a:pt x="1519" y="349"/>
                </a:lnTo>
                <a:lnTo>
                  <a:pt x="1501" y="343"/>
                </a:lnTo>
                <a:lnTo>
                  <a:pt x="1489" y="337"/>
                </a:lnTo>
                <a:lnTo>
                  <a:pt x="1477" y="331"/>
                </a:lnTo>
                <a:lnTo>
                  <a:pt x="1459" y="325"/>
                </a:lnTo>
                <a:lnTo>
                  <a:pt x="1447" y="319"/>
                </a:lnTo>
                <a:lnTo>
                  <a:pt x="1436" y="313"/>
                </a:lnTo>
                <a:lnTo>
                  <a:pt x="1424" y="307"/>
                </a:lnTo>
                <a:lnTo>
                  <a:pt x="1412" y="296"/>
                </a:lnTo>
                <a:lnTo>
                  <a:pt x="1394" y="290"/>
                </a:lnTo>
                <a:lnTo>
                  <a:pt x="1382" y="284"/>
                </a:lnTo>
                <a:lnTo>
                  <a:pt x="1370" y="278"/>
                </a:lnTo>
                <a:lnTo>
                  <a:pt x="1358" y="278"/>
                </a:lnTo>
                <a:lnTo>
                  <a:pt x="1347" y="272"/>
                </a:lnTo>
                <a:lnTo>
                  <a:pt x="1335" y="266"/>
                </a:lnTo>
                <a:lnTo>
                  <a:pt x="1329" y="260"/>
                </a:lnTo>
                <a:lnTo>
                  <a:pt x="1317" y="254"/>
                </a:lnTo>
                <a:lnTo>
                  <a:pt x="1305" y="248"/>
                </a:lnTo>
                <a:lnTo>
                  <a:pt x="1293" y="242"/>
                </a:lnTo>
                <a:lnTo>
                  <a:pt x="1281" y="237"/>
                </a:lnTo>
                <a:lnTo>
                  <a:pt x="1275" y="231"/>
                </a:lnTo>
                <a:lnTo>
                  <a:pt x="1264" y="225"/>
                </a:lnTo>
                <a:lnTo>
                  <a:pt x="1252" y="225"/>
                </a:lnTo>
                <a:lnTo>
                  <a:pt x="1240" y="219"/>
                </a:lnTo>
                <a:lnTo>
                  <a:pt x="1234" y="213"/>
                </a:lnTo>
                <a:lnTo>
                  <a:pt x="1222" y="207"/>
                </a:lnTo>
                <a:lnTo>
                  <a:pt x="1216" y="201"/>
                </a:lnTo>
                <a:lnTo>
                  <a:pt x="1204" y="201"/>
                </a:lnTo>
                <a:lnTo>
                  <a:pt x="1192" y="195"/>
                </a:lnTo>
                <a:lnTo>
                  <a:pt x="1186" y="189"/>
                </a:lnTo>
                <a:lnTo>
                  <a:pt x="1175" y="183"/>
                </a:lnTo>
                <a:lnTo>
                  <a:pt x="1169" y="183"/>
                </a:lnTo>
                <a:lnTo>
                  <a:pt x="1163" y="177"/>
                </a:lnTo>
                <a:lnTo>
                  <a:pt x="1151" y="171"/>
                </a:lnTo>
                <a:lnTo>
                  <a:pt x="1145" y="166"/>
                </a:lnTo>
                <a:lnTo>
                  <a:pt x="1133" y="166"/>
                </a:lnTo>
                <a:lnTo>
                  <a:pt x="1127" y="160"/>
                </a:lnTo>
                <a:lnTo>
                  <a:pt x="1121" y="160"/>
                </a:lnTo>
                <a:lnTo>
                  <a:pt x="1109" y="154"/>
                </a:lnTo>
                <a:lnTo>
                  <a:pt x="1103" y="148"/>
                </a:lnTo>
                <a:lnTo>
                  <a:pt x="1097" y="148"/>
                </a:lnTo>
                <a:lnTo>
                  <a:pt x="1086" y="142"/>
                </a:lnTo>
                <a:lnTo>
                  <a:pt x="1080" y="136"/>
                </a:lnTo>
                <a:lnTo>
                  <a:pt x="1074" y="136"/>
                </a:lnTo>
                <a:lnTo>
                  <a:pt x="1068" y="130"/>
                </a:lnTo>
                <a:lnTo>
                  <a:pt x="1056" y="130"/>
                </a:lnTo>
                <a:lnTo>
                  <a:pt x="1050" y="124"/>
                </a:lnTo>
                <a:lnTo>
                  <a:pt x="1044" y="124"/>
                </a:lnTo>
                <a:lnTo>
                  <a:pt x="1038" y="118"/>
                </a:lnTo>
                <a:lnTo>
                  <a:pt x="1032" y="118"/>
                </a:lnTo>
                <a:lnTo>
                  <a:pt x="1020" y="112"/>
                </a:lnTo>
                <a:lnTo>
                  <a:pt x="1014" y="112"/>
                </a:lnTo>
                <a:lnTo>
                  <a:pt x="1008" y="106"/>
                </a:lnTo>
                <a:lnTo>
                  <a:pt x="1003" y="106"/>
                </a:lnTo>
                <a:lnTo>
                  <a:pt x="997" y="101"/>
                </a:lnTo>
                <a:lnTo>
                  <a:pt x="991" y="101"/>
                </a:lnTo>
                <a:lnTo>
                  <a:pt x="985" y="95"/>
                </a:lnTo>
                <a:lnTo>
                  <a:pt x="979" y="95"/>
                </a:lnTo>
                <a:lnTo>
                  <a:pt x="973" y="89"/>
                </a:lnTo>
                <a:lnTo>
                  <a:pt x="967" y="89"/>
                </a:lnTo>
                <a:lnTo>
                  <a:pt x="961" y="83"/>
                </a:lnTo>
                <a:lnTo>
                  <a:pt x="955" y="83"/>
                </a:lnTo>
                <a:lnTo>
                  <a:pt x="949" y="83"/>
                </a:lnTo>
                <a:lnTo>
                  <a:pt x="943" y="77"/>
                </a:lnTo>
                <a:lnTo>
                  <a:pt x="937" y="77"/>
                </a:lnTo>
                <a:lnTo>
                  <a:pt x="931" y="71"/>
                </a:lnTo>
                <a:lnTo>
                  <a:pt x="925" y="71"/>
                </a:lnTo>
                <a:lnTo>
                  <a:pt x="919" y="71"/>
                </a:lnTo>
                <a:lnTo>
                  <a:pt x="914" y="65"/>
                </a:lnTo>
                <a:lnTo>
                  <a:pt x="908" y="65"/>
                </a:lnTo>
                <a:lnTo>
                  <a:pt x="902" y="65"/>
                </a:lnTo>
                <a:lnTo>
                  <a:pt x="902" y="59"/>
                </a:lnTo>
                <a:lnTo>
                  <a:pt x="896" y="59"/>
                </a:lnTo>
                <a:lnTo>
                  <a:pt x="890" y="59"/>
                </a:lnTo>
                <a:lnTo>
                  <a:pt x="884" y="53"/>
                </a:lnTo>
                <a:lnTo>
                  <a:pt x="878" y="53"/>
                </a:lnTo>
                <a:lnTo>
                  <a:pt x="872" y="53"/>
                </a:lnTo>
                <a:lnTo>
                  <a:pt x="866" y="47"/>
                </a:lnTo>
                <a:lnTo>
                  <a:pt x="860" y="47"/>
                </a:lnTo>
                <a:lnTo>
                  <a:pt x="854" y="47"/>
                </a:lnTo>
                <a:lnTo>
                  <a:pt x="848" y="41"/>
                </a:lnTo>
                <a:lnTo>
                  <a:pt x="842" y="41"/>
                </a:lnTo>
                <a:lnTo>
                  <a:pt x="836" y="41"/>
                </a:lnTo>
                <a:lnTo>
                  <a:pt x="831" y="35"/>
                </a:lnTo>
                <a:lnTo>
                  <a:pt x="825" y="35"/>
                </a:lnTo>
                <a:lnTo>
                  <a:pt x="819" y="35"/>
                </a:lnTo>
                <a:lnTo>
                  <a:pt x="813" y="30"/>
                </a:lnTo>
                <a:lnTo>
                  <a:pt x="807" y="30"/>
                </a:lnTo>
                <a:lnTo>
                  <a:pt x="801" y="30"/>
                </a:lnTo>
                <a:lnTo>
                  <a:pt x="795" y="30"/>
                </a:lnTo>
                <a:lnTo>
                  <a:pt x="795" y="24"/>
                </a:lnTo>
                <a:lnTo>
                  <a:pt x="789" y="24"/>
                </a:lnTo>
                <a:lnTo>
                  <a:pt x="783" y="24"/>
                </a:lnTo>
                <a:lnTo>
                  <a:pt x="777" y="24"/>
                </a:lnTo>
                <a:lnTo>
                  <a:pt x="771" y="24"/>
                </a:lnTo>
                <a:lnTo>
                  <a:pt x="771" y="18"/>
                </a:lnTo>
                <a:lnTo>
                  <a:pt x="765" y="18"/>
                </a:lnTo>
                <a:lnTo>
                  <a:pt x="759" y="18"/>
                </a:lnTo>
                <a:lnTo>
                  <a:pt x="753" y="18"/>
                </a:lnTo>
                <a:lnTo>
                  <a:pt x="747" y="18"/>
                </a:lnTo>
                <a:lnTo>
                  <a:pt x="742" y="12"/>
                </a:lnTo>
                <a:lnTo>
                  <a:pt x="736" y="12"/>
                </a:lnTo>
                <a:lnTo>
                  <a:pt x="730" y="12"/>
                </a:lnTo>
                <a:lnTo>
                  <a:pt x="724" y="12"/>
                </a:lnTo>
                <a:lnTo>
                  <a:pt x="718" y="12"/>
                </a:lnTo>
                <a:lnTo>
                  <a:pt x="712" y="6"/>
                </a:lnTo>
                <a:lnTo>
                  <a:pt x="706" y="6"/>
                </a:lnTo>
                <a:lnTo>
                  <a:pt x="700" y="6"/>
                </a:lnTo>
                <a:lnTo>
                  <a:pt x="694" y="6"/>
                </a:lnTo>
                <a:lnTo>
                  <a:pt x="688" y="6"/>
                </a:lnTo>
                <a:lnTo>
                  <a:pt x="682" y="6"/>
                </a:lnTo>
                <a:lnTo>
                  <a:pt x="676" y="6"/>
                </a:lnTo>
                <a:lnTo>
                  <a:pt x="670" y="6"/>
                </a:lnTo>
                <a:lnTo>
                  <a:pt x="670" y="0"/>
                </a:lnTo>
                <a:lnTo>
                  <a:pt x="664" y="0"/>
                </a:lnTo>
                <a:lnTo>
                  <a:pt x="658" y="0"/>
                </a:lnTo>
                <a:lnTo>
                  <a:pt x="653" y="0"/>
                </a:lnTo>
                <a:lnTo>
                  <a:pt x="647" y="0"/>
                </a:lnTo>
                <a:lnTo>
                  <a:pt x="641" y="0"/>
                </a:lnTo>
                <a:lnTo>
                  <a:pt x="635" y="0"/>
                </a:lnTo>
                <a:lnTo>
                  <a:pt x="629" y="0"/>
                </a:lnTo>
                <a:lnTo>
                  <a:pt x="623" y="0"/>
                </a:lnTo>
                <a:lnTo>
                  <a:pt x="617" y="0"/>
                </a:lnTo>
                <a:lnTo>
                  <a:pt x="611" y="0"/>
                </a:lnTo>
                <a:lnTo>
                  <a:pt x="605" y="0"/>
                </a:lnTo>
                <a:lnTo>
                  <a:pt x="599" y="0"/>
                </a:lnTo>
                <a:lnTo>
                  <a:pt x="593" y="0"/>
                </a:lnTo>
                <a:lnTo>
                  <a:pt x="587" y="0"/>
                </a:lnTo>
                <a:lnTo>
                  <a:pt x="581" y="0"/>
                </a:lnTo>
                <a:lnTo>
                  <a:pt x="575" y="0"/>
                </a:lnTo>
                <a:lnTo>
                  <a:pt x="569" y="6"/>
                </a:lnTo>
                <a:lnTo>
                  <a:pt x="564" y="6"/>
                </a:lnTo>
                <a:lnTo>
                  <a:pt x="558" y="6"/>
                </a:lnTo>
                <a:lnTo>
                  <a:pt x="552" y="6"/>
                </a:lnTo>
                <a:lnTo>
                  <a:pt x="546" y="6"/>
                </a:lnTo>
                <a:lnTo>
                  <a:pt x="540" y="6"/>
                </a:lnTo>
                <a:lnTo>
                  <a:pt x="534" y="6"/>
                </a:lnTo>
                <a:lnTo>
                  <a:pt x="534" y="12"/>
                </a:lnTo>
                <a:lnTo>
                  <a:pt x="528" y="12"/>
                </a:lnTo>
                <a:lnTo>
                  <a:pt x="522" y="12"/>
                </a:lnTo>
                <a:lnTo>
                  <a:pt x="516" y="12"/>
                </a:lnTo>
                <a:lnTo>
                  <a:pt x="510" y="12"/>
                </a:lnTo>
                <a:lnTo>
                  <a:pt x="510" y="18"/>
                </a:lnTo>
                <a:lnTo>
                  <a:pt x="504" y="18"/>
                </a:lnTo>
                <a:lnTo>
                  <a:pt x="498" y="18"/>
                </a:lnTo>
                <a:lnTo>
                  <a:pt x="492" y="18"/>
                </a:lnTo>
                <a:lnTo>
                  <a:pt x="492" y="24"/>
                </a:lnTo>
                <a:lnTo>
                  <a:pt x="486" y="24"/>
                </a:lnTo>
                <a:lnTo>
                  <a:pt x="481" y="24"/>
                </a:lnTo>
                <a:lnTo>
                  <a:pt x="475" y="24"/>
                </a:lnTo>
                <a:lnTo>
                  <a:pt x="475" y="30"/>
                </a:lnTo>
                <a:lnTo>
                  <a:pt x="469" y="30"/>
                </a:lnTo>
                <a:lnTo>
                  <a:pt x="463" y="30"/>
                </a:lnTo>
                <a:lnTo>
                  <a:pt x="457" y="35"/>
                </a:lnTo>
                <a:lnTo>
                  <a:pt x="451" y="35"/>
                </a:lnTo>
                <a:lnTo>
                  <a:pt x="445" y="35"/>
                </a:lnTo>
                <a:lnTo>
                  <a:pt x="445" y="41"/>
                </a:lnTo>
                <a:lnTo>
                  <a:pt x="439" y="41"/>
                </a:lnTo>
                <a:lnTo>
                  <a:pt x="433" y="41"/>
                </a:lnTo>
                <a:lnTo>
                  <a:pt x="433" y="47"/>
                </a:lnTo>
                <a:lnTo>
                  <a:pt x="427" y="47"/>
                </a:lnTo>
                <a:lnTo>
                  <a:pt x="421" y="47"/>
                </a:lnTo>
                <a:lnTo>
                  <a:pt x="421" y="53"/>
                </a:lnTo>
                <a:lnTo>
                  <a:pt x="415" y="53"/>
                </a:lnTo>
                <a:lnTo>
                  <a:pt x="415" y="59"/>
                </a:lnTo>
                <a:lnTo>
                  <a:pt x="409" y="59"/>
                </a:lnTo>
                <a:lnTo>
                  <a:pt x="403" y="59"/>
                </a:lnTo>
                <a:lnTo>
                  <a:pt x="403" y="65"/>
                </a:lnTo>
                <a:lnTo>
                  <a:pt x="397" y="65"/>
                </a:lnTo>
                <a:lnTo>
                  <a:pt x="386" y="77"/>
                </a:lnTo>
                <a:lnTo>
                  <a:pt x="285" y="171"/>
                </a:lnTo>
                <a:lnTo>
                  <a:pt x="219" y="254"/>
                </a:lnTo>
                <a:lnTo>
                  <a:pt x="178" y="319"/>
                </a:lnTo>
                <a:lnTo>
                  <a:pt x="166" y="349"/>
                </a:lnTo>
                <a:lnTo>
                  <a:pt x="142" y="402"/>
                </a:lnTo>
                <a:lnTo>
                  <a:pt x="101" y="497"/>
                </a:lnTo>
                <a:lnTo>
                  <a:pt x="24" y="698"/>
                </a:lnTo>
                <a:lnTo>
                  <a:pt x="0" y="775"/>
                </a:lnTo>
              </a:path>
            </a:pathLst>
          </a:custGeom>
          <a:noFill/>
          <a:ln w="7938"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590" name="Freeform 159"/>
          <p:cNvSpPr>
            <a:spLocks/>
          </p:cNvSpPr>
          <p:nvPr/>
        </p:nvSpPr>
        <p:spPr bwMode="auto">
          <a:xfrm>
            <a:off x="5184775" y="1755775"/>
            <a:ext cx="3832225" cy="1174750"/>
          </a:xfrm>
          <a:custGeom>
            <a:avLst/>
            <a:gdLst>
              <a:gd name="T0" fmla="*/ 2147483647 w 2414"/>
              <a:gd name="T1" fmla="*/ 2147483647 h 740"/>
              <a:gd name="T2" fmla="*/ 2147483647 w 2414"/>
              <a:gd name="T3" fmla="*/ 2147483647 h 740"/>
              <a:gd name="T4" fmla="*/ 2147483647 w 2414"/>
              <a:gd name="T5" fmla="*/ 2147483647 h 740"/>
              <a:gd name="T6" fmla="*/ 2147483647 w 2414"/>
              <a:gd name="T7" fmla="*/ 2147483647 h 740"/>
              <a:gd name="T8" fmla="*/ 2147483647 w 2414"/>
              <a:gd name="T9" fmla="*/ 2147483647 h 740"/>
              <a:gd name="T10" fmla="*/ 2147483647 w 2414"/>
              <a:gd name="T11" fmla="*/ 2147483647 h 740"/>
              <a:gd name="T12" fmla="*/ 2147483647 w 2414"/>
              <a:gd name="T13" fmla="*/ 2147483647 h 740"/>
              <a:gd name="T14" fmla="*/ 2147483647 w 2414"/>
              <a:gd name="T15" fmla="*/ 2147483647 h 740"/>
              <a:gd name="T16" fmla="*/ 2147483647 w 2414"/>
              <a:gd name="T17" fmla="*/ 2147483647 h 740"/>
              <a:gd name="T18" fmla="*/ 2147483647 w 2414"/>
              <a:gd name="T19" fmla="*/ 2147483647 h 740"/>
              <a:gd name="T20" fmla="*/ 2147483647 w 2414"/>
              <a:gd name="T21" fmla="*/ 2147483647 h 740"/>
              <a:gd name="T22" fmla="*/ 2147483647 w 2414"/>
              <a:gd name="T23" fmla="*/ 2147483647 h 740"/>
              <a:gd name="T24" fmla="*/ 2147483647 w 2414"/>
              <a:gd name="T25" fmla="*/ 2147483647 h 740"/>
              <a:gd name="T26" fmla="*/ 2147483647 w 2414"/>
              <a:gd name="T27" fmla="*/ 2147483647 h 740"/>
              <a:gd name="T28" fmla="*/ 2147483647 w 2414"/>
              <a:gd name="T29" fmla="*/ 2147483647 h 740"/>
              <a:gd name="T30" fmla="*/ 2147483647 w 2414"/>
              <a:gd name="T31" fmla="*/ 2147483647 h 740"/>
              <a:gd name="T32" fmla="*/ 2147483647 w 2414"/>
              <a:gd name="T33" fmla="*/ 2147483647 h 740"/>
              <a:gd name="T34" fmla="*/ 2147483647 w 2414"/>
              <a:gd name="T35" fmla="*/ 2147483647 h 740"/>
              <a:gd name="T36" fmla="*/ 2147483647 w 2414"/>
              <a:gd name="T37" fmla="*/ 2147483647 h 740"/>
              <a:gd name="T38" fmla="*/ 2147483647 w 2414"/>
              <a:gd name="T39" fmla="*/ 2147483647 h 740"/>
              <a:gd name="T40" fmla="*/ 2147483647 w 2414"/>
              <a:gd name="T41" fmla="*/ 2147483647 h 740"/>
              <a:gd name="T42" fmla="*/ 2147483647 w 2414"/>
              <a:gd name="T43" fmla="*/ 2147483647 h 740"/>
              <a:gd name="T44" fmla="*/ 2147483647 w 2414"/>
              <a:gd name="T45" fmla="*/ 2147483647 h 740"/>
              <a:gd name="T46" fmla="*/ 2147483647 w 2414"/>
              <a:gd name="T47" fmla="*/ 2147483647 h 740"/>
              <a:gd name="T48" fmla="*/ 2147483647 w 2414"/>
              <a:gd name="T49" fmla="*/ 2147483647 h 740"/>
              <a:gd name="T50" fmla="*/ 2147483647 w 2414"/>
              <a:gd name="T51" fmla="*/ 2147483647 h 740"/>
              <a:gd name="T52" fmla="*/ 2147483647 w 2414"/>
              <a:gd name="T53" fmla="*/ 2147483647 h 740"/>
              <a:gd name="T54" fmla="*/ 2147483647 w 2414"/>
              <a:gd name="T55" fmla="*/ 2147483647 h 740"/>
              <a:gd name="T56" fmla="*/ 2147483647 w 2414"/>
              <a:gd name="T57" fmla="*/ 2147483647 h 740"/>
              <a:gd name="T58" fmla="*/ 2147483647 w 2414"/>
              <a:gd name="T59" fmla="*/ 2147483647 h 740"/>
              <a:gd name="T60" fmla="*/ 2147483647 w 2414"/>
              <a:gd name="T61" fmla="*/ 2147483647 h 740"/>
              <a:gd name="T62" fmla="*/ 2147483647 w 2414"/>
              <a:gd name="T63" fmla="*/ 2147483647 h 740"/>
              <a:gd name="T64" fmla="*/ 2147483647 w 2414"/>
              <a:gd name="T65" fmla="*/ 2147483647 h 740"/>
              <a:gd name="T66" fmla="*/ 2147483647 w 2414"/>
              <a:gd name="T67" fmla="*/ 2147483647 h 740"/>
              <a:gd name="T68" fmla="*/ 2147483647 w 2414"/>
              <a:gd name="T69" fmla="*/ 2147483647 h 740"/>
              <a:gd name="T70" fmla="*/ 2147483647 w 2414"/>
              <a:gd name="T71" fmla="*/ 2147483647 h 740"/>
              <a:gd name="T72" fmla="*/ 2147483647 w 2414"/>
              <a:gd name="T73" fmla="*/ 2147483647 h 740"/>
              <a:gd name="T74" fmla="*/ 2147483647 w 2414"/>
              <a:gd name="T75" fmla="*/ 2147483647 h 740"/>
              <a:gd name="T76" fmla="*/ 2147483647 w 2414"/>
              <a:gd name="T77" fmla="*/ 2147483647 h 740"/>
              <a:gd name="T78" fmla="*/ 2147483647 w 2414"/>
              <a:gd name="T79" fmla="*/ 2147483647 h 740"/>
              <a:gd name="T80" fmla="*/ 2147483647 w 2414"/>
              <a:gd name="T81" fmla="*/ 0 h 740"/>
              <a:gd name="T82" fmla="*/ 2147483647 w 2414"/>
              <a:gd name="T83" fmla="*/ 0 h 740"/>
              <a:gd name="T84" fmla="*/ 2147483647 w 2414"/>
              <a:gd name="T85" fmla="*/ 0 h 740"/>
              <a:gd name="T86" fmla="*/ 2147483647 w 2414"/>
              <a:gd name="T87" fmla="*/ 2147483647 h 740"/>
              <a:gd name="T88" fmla="*/ 2147483647 w 2414"/>
              <a:gd name="T89" fmla="*/ 2147483647 h 740"/>
              <a:gd name="T90" fmla="*/ 2147483647 w 2414"/>
              <a:gd name="T91" fmla="*/ 2147483647 h 740"/>
              <a:gd name="T92" fmla="*/ 2147483647 w 2414"/>
              <a:gd name="T93" fmla="*/ 2147483647 h 740"/>
              <a:gd name="T94" fmla="*/ 2147483647 w 2414"/>
              <a:gd name="T95" fmla="*/ 2147483647 h 740"/>
              <a:gd name="T96" fmla="*/ 2147483647 w 2414"/>
              <a:gd name="T97" fmla="*/ 2147483647 h 740"/>
              <a:gd name="T98" fmla="*/ 2147483647 w 2414"/>
              <a:gd name="T99" fmla="*/ 2147483647 h 740"/>
              <a:gd name="T100" fmla="*/ 2147483647 w 2414"/>
              <a:gd name="T101" fmla="*/ 2147483647 h 740"/>
              <a:gd name="T102" fmla="*/ 2147483647 w 2414"/>
              <a:gd name="T103" fmla="*/ 2147483647 h 740"/>
              <a:gd name="T104" fmla="*/ 2147483647 w 2414"/>
              <a:gd name="T105" fmla="*/ 2147483647 h 740"/>
              <a:gd name="T106" fmla="*/ 0 w 2414"/>
              <a:gd name="T107" fmla="*/ 2147483647 h 74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2414"/>
              <a:gd name="T163" fmla="*/ 0 h 740"/>
              <a:gd name="T164" fmla="*/ 2414 w 2414"/>
              <a:gd name="T165" fmla="*/ 740 h 740"/>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2414" h="740">
                <a:moveTo>
                  <a:pt x="2414" y="657"/>
                </a:moveTo>
                <a:lnTo>
                  <a:pt x="2379" y="651"/>
                </a:lnTo>
                <a:lnTo>
                  <a:pt x="2343" y="639"/>
                </a:lnTo>
                <a:lnTo>
                  <a:pt x="2308" y="633"/>
                </a:lnTo>
                <a:lnTo>
                  <a:pt x="2278" y="627"/>
                </a:lnTo>
                <a:lnTo>
                  <a:pt x="2242" y="621"/>
                </a:lnTo>
                <a:lnTo>
                  <a:pt x="2213" y="609"/>
                </a:lnTo>
                <a:lnTo>
                  <a:pt x="2183" y="604"/>
                </a:lnTo>
                <a:lnTo>
                  <a:pt x="2153" y="598"/>
                </a:lnTo>
                <a:lnTo>
                  <a:pt x="2124" y="586"/>
                </a:lnTo>
                <a:lnTo>
                  <a:pt x="2100" y="580"/>
                </a:lnTo>
                <a:lnTo>
                  <a:pt x="2070" y="574"/>
                </a:lnTo>
                <a:lnTo>
                  <a:pt x="2047" y="568"/>
                </a:lnTo>
                <a:lnTo>
                  <a:pt x="2017" y="556"/>
                </a:lnTo>
                <a:lnTo>
                  <a:pt x="1993" y="550"/>
                </a:lnTo>
                <a:lnTo>
                  <a:pt x="1970" y="544"/>
                </a:lnTo>
                <a:lnTo>
                  <a:pt x="1946" y="533"/>
                </a:lnTo>
                <a:lnTo>
                  <a:pt x="1922" y="527"/>
                </a:lnTo>
                <a:lnTo>
                  <a:pt x="1898" y="521"/>
                </a:lnTo>
                <a:lnTo>
                  <a:pt x="1875" y="509"/>
                </a:lnTo>
                <a:lnTo>
                  <a:pt x="1851" y="503"/>
                </a:lnTo>
                <a:lnTo>
                  <a:pt x="1833" y="497"/>
                </a:lnTo>
                <a:lnTo>
                  <a:pt x="1809" y="491"/>
                </a:lnTo>
                <a:lnTo>
                  <a:pt x="1792" y="479"/>
                </a:lnTo>
                <a:lnTo>
                  <a:pt x="1774" y="473"/>
                </a:lnTo>
                <a:lnTo>
                  <a:pt x="1750" y="468"/>
                </a:lnTo>
                <a:lnTo>
                  <a:pt x="1732" y="462"/>
                </a:lnTo>
                <a:lnTo>
                  <a:pt x="1714" y="450"/>
                </a:lnTo>
                <a:lnTo>
                  <a:pt x="1697" y="444"/>
                </a:lnTo>
                <a:lnTo>
                  <a:pt x="1679" y="438"/>
                </a:lnTo>
                <a:lnTo>
                  <a:pt x="1661" y="432"/>
                </a:lnTo>
                <a:lnTo>
                  <a:pt x="1643" y="426"/>
                </a:lnTo>
                <a:lnTo>
                  <a:pt x="1625" y="414"/>
                </a:lnTo>
                <a:lnTo>
                  <a:pt x="1608" y="408"/>
                </a:lnTo>
                <a:lnTo>
                  <a:pt x="1596" y="402"/>
                </a:lnTo>
                <a:lnTo>
                  <a:pt x="1578" y="397"/>
                </a:lnTo>
                <a:lnTo>
                  <a:pt x="1560" y="391"/>
                </a:lnTo>
                <a:lnTo>
                  <a:pt x="1548" y="385"/>
                </a:lnTo>
                <a:lnTo>
                  <a:pt x="1531" y="379"/>
                </a:lnTo>
                <a:lnTo>
                  <a:pt x="1519" y="367"/>
                </a:lnTo>
                <a:lnTo>
                  <a:pt x="1501" y="361"/>
                </a:lnTo>
                <a:lnTo>
                  <a:pt x="1489" y="355"/>
                </a:lnTo>
                <a:lnTo>
                  <a:pt x="1477" y="349"/>
                </a:lnTo>
                <a:lnTo>
                  <a:pt x="1459" y="343"/>
                </a:lnTo>
                <a:lnTo>
                  <a:pt x="1447" y="337"/>
                </a:lnTo>
                <a:lnTo>
                  <a:pt x="1436" y="332"/>
                </a:lnTo>
                <a:lnTo>
                  <a:pt x="1424" y="326"/>
                </a:lnTo>
                <a:lnTo>
                  <a:pt x="1412" y="320"/>
                </a:lnTo>
                <a:lnTo>
                  <a:pt x="1394" y="314"/>
                </a:lnTo>
                <a:lnTo>
                  <a:pt x="1382" y="308"/>
                </a:lnTo>
                <a:lnTo>
                  <a:pt x="1370" y="302"/>
                </a:lnTo>
                <a:lnTo>
                  <a:pt x="1358" y="296"/>
                </a:lnTo>
                <a:lnTo>
                  <a:pt x="1347" y="290"/>
                </a:lnTo>
                <a:lnTo>
                  <a:pt x="1335" y="284"/>
                </a:lnTo>
                <a:lnTo>
                  <a:pt x="1329" y="278"/>
                </a:lnTo>
                <a:lnTo>
                  <a:pt x="1317" y="272"/>
                </a:lnTo>
                <a:lnTo>
                  <a:pt x="1305" y="272"/>
                </a:lnTo>
                <a:lnTo>
                  <a:pt x="1293" y="266"/>
                </a:lnTo>
                <a:lnTo>
                  <a:pt x="1281" y="261"/>
                </a:lnTo>
                <a:lnTo>
                  <a:pt x="1275" y="255"/>
                </a:lnTo>
                <a:lnTo>
                  <a:pt x="1264" y="249"/>
                </a:lnTo>
                <a:lnTo>
                  <a:pt x="1252" y="243"/>
                </a:lnTo>
                <a:lnTo>
                  <a:pt x="1240" y="237"/>
                </a:lnTo>
                <a:lnTo>
                  <a:pt x="1234" y="237"/>
                </a:lnTo>
                <a:lnTo>
                  <a:pt x="1222" y="231"/>
                </a:lnTo>
                <a:lnTo>
                  <a:pt x="1216" y="225"/>
                </a:lnTo>
                <a:lnTo>
                  <a:pt x="1204" y="219"/>
                </a:lnTo>
                <a:lnTo>
                  <a:pt x="1192" y="219"/>
                </a:lnTo>
                <a:lnTo>
                  <a:pt x="1186" y="213"/>
                </a:lnTo>
                <a:lnTo>
                  <a:pt x="1175" y="207"/>
                </a:lnTo>
                <a:lnTo>
                  <a:pt x="1169" y="201"/>
                </a:lnTo>
                <a:lnTo>
                  <a:pt x="1163" y="201"/>
                </a:lnTo>
                <a:lnTo>
                  <a:pt x="1151" y="196"/>
                </a:lnTo>
                <a:lnTo>
                  <a:pt x="1145" y="190"/>
                </a:lnTo>
                <a:lnTo>
                  <a:pt x="1133" y="184"/>
                </a:lnTo>
                <a:lnTo>
                  <a:pt x="1127" y="184"/>
                </a:lnTo>
                <a:lnTo>
                  <a:pt x="1121" y="178"/>
                </a:lnTo>
                <a:lnTo>
                  <a:pt x="1109" y="172"/>
                </a:lnTo>
                <a:lnTo>
                  <a:pt x="1103" y="172"/>
                </a:lnTo>
                <a:lnTo>
                  <a:pt x="1097" y="166"/>
                </a:lnTo>
                <a:lnTo>
                  <a:pt x="1086" y="166"/>
                </a:lnTo>
                <a:lnTo>
                  <a:pt x="1080" y="160"/>
                </a:lnTo>
                <a:lnTo>
                  <a:pt x="1074" y="154"/>
                </a:lnTo>
                <a:lnTo>
                  <a:pt x="1068" y="154"/>
                </a:lnTo>
                <a:lnTo>
                  <a:pt x="1056" y="148"/>
                </a:lnTo>
                <a:lnTo>
                  <a:pt x="1050" y="148"/>
                </a:lnTo>
                <a:lnTo>
                  <a:pt x="1044" y="142"/>
                </a:lnTo>
                <a:lnTo>
                  <a:pt x="1038" y="142"/>
                </a:lnTo>
                <a:lnTo>
                  <a:pt x="1032" y="136"/>
                </a:lnTo>
                <a:lnTo>
                  <a:pt x="1020" y="130"/>
                </a:lnTo>
                <a:lnTo>
                  <a:pt x="1014" y="130"/>
                </a:lnTo>
                <a:lnTo>
                  <a:pt x="1008" y="125"/>
                </a:lnTo>
                <a:lnTo>
                  <a:pt x="1003" y="125"/>
                </a:lnTo>
                <a:lnTo>
                  <a:pt x="997" y="119"/>
                </a:lnTo>
                <a:lnTo>
                  <a:pt x="991" y="119"/>
                </a:lnTo>
                <a:lnTo>
                  <a:pt x="985" y="113"/>
                </a:lnTo>
                <a:lnTo>
                  <a:pt x="979" y="113"/>
                </a:lnTo>
                <a:lnTo>
                  <a:pt x="973" y="107"/>
                </a:lnTo>
                <a:lnTo>
                  <a:pt x="967" y="107"/>
                </a:lnTo>
                <a:lnTo>
                  <a:pt x="961" y="107"/>
                </a:lnTo>
                <a:lnTo>
                  <a:pt x="955" y="101"/>
                </a:lnTo>
                <a:lnTo>
                  <a:pt x="949" y="101"/>
                </a:lnTo>
                <a:lnTo>
                  <a:pt x="943" y="95"/>
                </a:lnTo>
                <a:lnTo>
                  <a:pt x="937" y="95"/>
                </a:lnTo>
                <a:lnTo>
                  <a:pt x="931" y="89"/>
                </a:lnTo>
                <a:lnTo>
                  <a:pt x="925" y="89"/>
                </a:lnTo>
                <a:lnTo>
                  <a:pt x="919" y="89"/>
                </a:lnTo>
                <a:lnTo>
                  <a:pt x="914" y="83"/>
                </a:lnTo>
                <a:lnTo>
                  <a:pt x="908" y="83"/>
                </a:lnTo>
                <a:lnTo>
                  <a:pt x="902" y="83"/>
                </a:lnTo>
                <a:lnTo>
                  <a:pt x="902" y="77"/>
                </a:lnTo>
                <a:lnTo>
                  <a:pt x="896" y="77"/>
                </a:lnTo>
                <a:lnTo>
                  <a:pt x="890" y="71"/>
                </a:lnTo>
                <a:lnTo>
                  <a:pt x="884" y="71"/>
                </a:lnTo>
                <a:lnTo>
                  <a:pt x="878" y="71"/>
                </a:lnTo>
                <a:lnTo>
                  <a:pt x="872" y="65"/>
                </a:lnTo>
                <a:lnTo>
                  <a:pt x="866" y="65"/>
                </a:lnTo>
                <a:lnTo>
                  <a:pt x="860" y="65"/>
                </a:lnTo>
                <a:lnTo>
                  <a:pt x="854" y="60"/>
                </a:lnTo>
                <a:lnTo>
                  <a:pt x="848" y="60"/>
                </a:lnTo>
                <a:lnTo>
                  <a:pt x="842" y="60"/>
                </a:lnTo>
                <a:lnTo>
                  <a:pt x="842" y="54"/>
                </a:lnTo>
                <a:lnTo>
                  <a:pt x="836" y="54"/>
                </a:lnTo>
                <a:lnTo>
                  <a:pt x="831" y="54"/>
                </a:lnTo>
                <a:lnTo>
                  <a:pt x="825" y="54"/>
                </a:lnTo>
                <a:lnTo>
                  <a:pt x="825" y="48"/>
                </a:lnTo>
                <a:lnTo>
                  <a:pt x="819" y="48"/>
                </a:lnTo>
                <a:lnTo>
                  <a:pt x="813" y="48"/>
                </a:lnTo>
                <a:lnTo>
                  <a:pt x="807" y="42"/>
                </a:lnTo>
                <a:lnTo>
                  <a:pt x="801" y="42"/>
                </a:lnTo>
                <a:lnTo>
                  <a:pt x="795" y="42"/>
                </a:lnTo>
                <a:lnTo>
                  <a:pt x="789" y="36"/>
                </a:lnTo>
                <a:lnTo>
                  <a:pt x="783" y="36"/>
                </a:lnTo>
                <a:lnTo>
                  <a:pt x="777" y="36"/>
                </a:lnTo>
                <a:lnTo>
                  <a:pt x="771" y="36"/>
                </a:lnTo>
                <a:lnTo>
                  <a:pt x="771" y="30"/>
                </a:lnTo>
                <a:lnTo>
                  <a:pt x="765" y="30"/>
                </a:lnTo>
                <a:lnTo>
                  <a:pt x="759" y="30"/>
                </a:lnTo>
                <a:lnTo>
                  <a:pt x="753" y="30"/>
                </a:lnTo>
                <a:lnTo>
                  <a:pt x="747" y="24"/>
                </a:lnTo>
                <a:lnTo>
                  <a:pt x="742" y="24"/>
                </a:lnTo>
                <a:lnTo>
                  <a:pt x="736" y="24"/>
                </a:lnTo>
                <a:lnTo>
                  <a:pt x="730" y="24"/>
                </a:lnTo>
                <a:lnTo>
                  <a:pt x="724" y="18"/>
                </a:lnTo>
                <a:lnTo>
                  <a:pt x="718" y="18"/>
                </a:lnTo>
                <a:lnTo>
                  <a:pt x="712" y="18"/>
                </a:lnTo>
                <a:lnTo>
                  <a:pt x="706" y="18"/>
                </a:lnTo>
                <a:lnTo>
                  <a:pt x="700" y="12"/>
                </a:lnTo>
                <a:lnTo>
                  <a:pt x="694" y="12"/>
                </a:lnTo>
                <a:lnTo>
                  <a:pt x="688" y="12"/>
                </a:lnTo>
                <a:lnTo>
                  <a:pt x="682" y="12"/>
                </a:lnTo>
                <a:lnTo>
                  <a:pt x="676" y="12"/>
                </a:lnTo>
                <a:lnTo>
                  <a:pt x="670" y="12"/>
                </a:lnTo>
                <a:lnTo>
                  <a:pt x="670" y="6"/>
                </a:lnTo>
                <a:lnTo>
                  <a:pt x="664" y="6"/>
                </a:lnTo>
                <a:lnTo>
                  <a:pt x="658" y="6"/>
                </a:lnTo>
                <a:lnTo>
                  <a:pt x="653" y="6"/>
                </a:lnTo>
                <a:lnTo>
                  <a:pt x="647" y="6"/>
                </a:lnTo>
                <a:lnTo>
                  <a:pt x="641" y="6"/>
                </a:lnTo>
                <a:lnTo>
                  <a:pt x="635" y="6"/>
                </a:lnTo>
                <a:lnTo>
                  <a:pt x="629" y="6"/>
                </a:lnTo>
                <a:lnTo>
                  <a:pt x="623" y="6"/>
                </a:lnTo>
                <a:lnTo>
                  <a:pt x="617" y="6"/>
                </a:lnTo>
                <a:lnTo>
                  <a:pt x="611" y="0"/>
                </a:lnTo>
                <a:lnTo>
                  <a:pt x="605" y="0"/>
                </a:lnTo>
                <a:lnTo>
                  <a:pt x="599" y="0"/>
                </a:lnTo>
                <a:lnTo>
                  <a:pt x="593" y="0"/>
                </a:lnTo>
                <a:lnTo>
                  <a:pt x="587" y="0"/>
                </a:lnTo>
                <a:lnTo>
                  <a:pt x="581" y="0"/>
                </a:lnTo>
                <a:lnTo>
                  <a:pt x="575" y="0"/>
                </a:lnTo>
                <a:lnTo>
                  <a:pt x="569" y="0"/>
                </a:lnTo>
                <a:lnTo>
                  <a:pt x="564" y="0"/>
                </a:lnTo>
                <a:lnTo>
                  <a:pt x="564" y="6"/>
                </a:lnTo>
                <a:lnTo>
                  <a:pt x="558" y="6"/>
                </a:lnTo>
                <a:lnTo>
                  <a:pt x="552" y="6"/>
                </a:lnTo>
                <a:lnTo>
                  <a:pt x="546" y="6"/>
                </a:lnTo>
                <a:lnTo>
                  <a:pt x="540" y="6"/>
                </a:lnTo>
                <a:lnTo>
                  <a:pt x="534" y="6"/>
                </a:lnTo>
                <a:lnTo>
                  <a:pt x="528" y="6"/>
                </a:lnTo>
                <a:lnTo>
                  <a:pt x="522" y="6"/>
                </a:lnTo>
                <a:lnTo>
                  <a:pt x="516" y="6"/>
                </a:lnTo>
                <a:lnTo>
                  <a:pt x="516" y="12"/>
                </a:lnTo>
                <a:lnTo>
                  <a:pt x="510" y="12"/>
                </a:lnTo>
                <a:lnTo>
                  <a:pt x="504" y="12"/>
                </a:lnTo>
                <a:lnTo>
                  <a:pt x="498" y="12"/>
                </a:lnTo>
                <a:lnTo>
                  <a:pt x="492" y="12"/>
                </a:lnTo>
                <a:lnTo>
                  <a:pt x="486" y="12"/>
                </a:lnTo>
                <a:lnTo>
                  <a:pt x="486" y="18"/>
                </a:lnTo>
                <a:lnTo>
                  <a:pt x="481" y="18"/>
                </a:lnTo>
                <a:lnTo>
                  <a:pt x="475" y="18"/>
                </a:lnTo>
                <a:lnTo>
                  <a:pt x="469" y="18"/>
                </a:lnTo>
                <a:lnTo>
                  <a:pt x="469" y="24"/>
                </a:lnTo>
                <a:lnTo>
                  <a:pt x="463" y="24"/>
                </a:lnTo>
                <a:lnTo>
                  <a:pt x="457" y="24"/>
                </a:lnTo>
                <a:lnTo>
                  <a:pt x="451" y="24"/>
                </a:lnTo>
                <a:lnTo>
                  <a:pt x="451" y="30"/>
                </a:lnTo>
                <a:lnTo>
                  <a:pt x="445" y="30"/>
                </a:lnTo>
                <a:lnTo>
                  <a:pt x="439" y="30"/>
                </a:lnTo>
                <a:lnTo>
                  <a:pt x="433" y="36"/>
                </a:lnTo>
                <a:lnTo>
                  <a:pt x="427" y="36"/>
                </a:lnTo>
                <a:lnTo>
                  <a:pt x="421" y="36"/>
                </a:lnTo>
                <a:lnTo>
                  <a:pt x="421" y="42"/>
                </a:lnTo>
                <a:lnTo>
                  <a:pt x="415" y="42"/>
                </a:lnTo>
                <a:lnTo>
                  <a:pt x="409" y="42"/>
                </a:lnTo>
                <a:lnTo>
                  <a:pt x="409" y="48"/>
                </a:lnTo>
                <a:lnTo>
                  <a:pt x="403" y="48"/>
                </a:lnTo>
                <a:lnTo>
                  <a:pt x="397" y="54"/>
                </a:lnTo>
                <a:lnTo>
                  <a:pt x="386" y="60"/>
                </a:lnTo>
                <a:lnTo>
                  <a:pt x="285" y="148"/>
                </a:lnTo>
                <a:lnTo>
                  <a:pt x="219" y="225"/>
                </a:lnTo>
                <a:lnTo>
                  <a:pt x="178" y="290"/>
                </a:lnTo>
                <a:lnTo>
                  <a:pt x="166" y="320"/>
                </a:lnTo>
                <a:lnTo>
                  <a:pt x="142" y="367"/>
                </a:lnTo>
                <a:lnTo>
                  <a:pt x="101" y="456"/>
                </a:lnTo>
                <a:lnTo>
                  <a:pt x="24" y="657"/>
                </a:lnTo>
                <a:lnTo>
                  <a:pt x="0" y="740"/>
                </a:lnTo>
              </a:path>
            </a:pathLst>
          </a:custGeom>
          <a:noFill/>
          <a:ln w="7938"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591" name="Rectangle 160"/>
          <p:cNvSpPr>
            <a:spLocks noChangeArrowheads="1"/>
          </p:cNvSpPr>
          <p:nvPr/>
        </p:nvSpPr>
        <p:spPr bwMode="auto">
          <a:xfrm>
            <a:off x="4935538" y="2957513"/>
            <a:ext cx="1270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algn="l" eaLnBrk="1" hangingPunct="1"/>
            <a:r>
              <a:rPr lang="en-US" altLang="en-US" sz="2000">
                <a:solidFill>
                  <a:srgbClr val="000000"/>
                </a:solidFill>
                <a:latin typeface="Times New Roman" panose="02020603050405020304" pitchFamily="18" charset="0"/>
              </a:rPr>
              <a:t>0</a:t>
            </a:r>
            <a:endParaRPr lang="en-US" altLang="en-US">
              <a:latin typeface="Times New Roman" panose="02020603050405020304" pitchFamily="18" charset="0"/>
            </a:endParaRPr>
          </a:p>
        </p:txBody>
      </p:sp>
      <p:sp>
        <p:nvSpPr>
          <p:cNvPr id="18592" name="Rectangle 161"/>
          <p:cNvSpPr>
            <a:spLocks noChangeArrowheads="1"/>
          </p:cNvSpPr>
          <p:nvPr/>
        </p:nvSpPr>
        <p:spPr bwMode="auto">
          <a:xfrm>
            <a:off x="4716463" y="2232025"/>
            <a:ext cx="3175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algn="l" eaLnBrk="1" hangingPunct="1"/>
            <a:r>
              <a:rPr lang="en-US" altLang="en-US" sz="2000">
                <a:solidFill>
                  <a:srgbClr val="000000"/>
                </a:solidFill>
                <a:latin typeface="Times New Roman" panose="02020603050405020304" pitchFamily="18" charset="0"/>
              </a:rPr>
              <a:t>.05</a:t>
            </a:r>
            <a:endParaRPr lang="en-US" altLang="en-US">
              <a:latin typeface="Times New Roman" panose="02020603050405020304" pitchFamily="18" charset="0"/>
            </a:endParaRPr>
          </a:p>
        </p:txBody>
      </p:sp>
      <p:sp>
        <p:nvSpPr>
          <p:cNvPr id="18593" name="Rectangle 162"/>
          <p:cNvSpPr>
            <a:spLocks noChangeArrowheads="1"/>
          </p:cNvSpPr>
          <p:nvPr/>
        </p:nvSpPr>
        <p:spPr bwMode="auto">
          <a:xfrm>
            <a:off x="4716463" y="1520825"/>
            <a:ext cx="3175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algn="l" eaLnBrk="1" hangingPunct="1"/>
            <a:r>
              <a:rPr lang="en-US" altLang="en-US" sz="2000">
                <a:solidFill>
                  <a:srgbClr val="000000"/>
                </a:solidFill>
                <a:latin typeface="Times New Roman" panose="02020603050405020304" pitchFamily="18" charset="0"/>
              </a:rPr>
              <a:t>.10</a:t>
            </a:r>
            <a:endParaRPr lang="en-US" altLang="en-US">
              <a:latin typeface="Times New Roman" panose="02020603050405020304" pitchFamily="18" charset="0"/>
            </a:endParaRPr>
          </a:p>
        </p:txBody>
      </p:sp>
      <p:sp>
        <p:nvSpPr>
          <p:cNvPr id="18594" name="Rectangle 163"/>
          <p:cNvSpPr>
            <a:spLocks noChangeArrowheads="1"/>
          </p:cNvSpPr>
          <p:nvPr/>
        </p:nvSpPr>
        <p:spPr bwMode="auto">
          <a:xfrm>
            <a:off x="5075238" y="3186113"/>
            <a:ext cx="1524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algn="l" eaLnBrk="1" hangingPunct="1"/>
            <a:r>
              <a:rPr lang="en-US" altLang="en-US" sz="2400">
                <a:solidFill>
                  <a:srgbClr val="000000"/>
                </a:solidFill>
                <a:latin typeface="Times New Roman" panose="02020603050405020304" pitchFamily="18" charset="0"/>
              </a:rPr>
              <a:t>0</a:t>
            </a:r>
            <a:endParaRPr lang="en-US" altLang="en-US">
              <a:latin typeface="Times New Roman" panose="02020603050405020304" pitchFamily="18" charset="0"/>
            </a:endParaRPr>
          </a:p>
        </p:txBody>
      </p:sp>
      <p:sp>
        <p:nvSpPr>
          <p:cNvPr id="18595" name="Rectangle 164"/>
          <p:cNvSpPr>
            <a:spLocks noChangeArrowheads="1"/>
          </p:cNvSpPr>
          <p:nvPr/>
        </p:nvSpPr>
        <p:spPr bwMode="auto">
          <a:xfrm>
            <a:off x="5799138" y="3186113"/>
            <a:ext cx="3810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algn="l" eaLnBrk="1" hangingPunct="1"/>
            <a:r>
              <a:rPr lang="en-US" altLang="en-US" sz="2400">
                <a:solidFill>
                  <a:srgbClr val="000000"/>
                </a:solidFill>
                <a:latin typeface="Times New Roman" panose="02020603050405020304" pitchFamily="18" charset="0"/>
              </a:rPr>
              <a:t>0.2</a:t>
            </a:r>
            <a:endParaRPr lang="en-US" altLang="en-US">
              <a:latin typeface="Times New Roman" panose="02020603050405020304" pitchFamily="18" charset="0"/>
            </a:endParaRPr>
          </a:p>
        </p:txBody>
      </p:sp>
      <p:sp>
        <p:nvSpPr>
          <p:cNvPr id="18596" name="Rectangle 165"/>
          <p:cNvSpPr>
            <a:spLocks noChangeArrowheads="1"/>
          </p:cNvSpPr>
          <p:nvPr/>
        </p:nvSpPr>
        <p:spPr bwMode="auto">
          <a:xfrm>
            <a:off x="6572250" y="3186113"/>
            <a:ext cx="3810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algn="l" eaLnBrk="1" hangingPunct="1"/>
            <a:r>
              <a:rPr lang="en-US" altLang="en-US" sz="2400">
                <a:solidFill>
                  <a:srgbClr val="000000"/>
                </a:solidFill>
                <a:latin typeface="Times New Roman" panose="02020603050405020304" pitchFamily="18" charset="0"/>
              </a:rPr>
              <a:t>0.4</a:t>
            </a:r>
            <a:endParaRPr lang="en-US" altLang="en-US">
              <a:latin typeface="Times New Roman" panose="02020603050405020304" pitchFamily="18" charset="0"/>
            </a:endParaRPr>
          </a:p>
        </p:txBody>
      </p:sp>
      <p:sp>
        <p:nvSpPr>
          <p:cNvPr id="18597" name="Rectangle 166"/>
          <p:cNvSpPr>
            <a:spLocks noChangeArrowheads="1"/>
          </p:cNvSpPr>
          <p:nvPr/>
        </p:nvSpPr>
        <p:spPr bwMode="auto">
          <a:xfrm>
            <a:off x="7353300" y="3186113"/>
            <a:ext cx="3810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algn="l" eaLnBrk="1" hangingPunct="1"/>
            <a:r>
              <a:rPr lang="en-US" altLang="en-US" sz="2400">
                <a:solidFill>
                  <a:srgbClr val="000000"/>
                </a:solidFill>
                <a:latin typeface="Times New Roman" panose="02020603050405020304" pitchFamily="18" charset="0"/>
              </a:rPr>
              <a:t>0.6</a:t>
            </a:r>
            <a:endParaRPr lang="en-US" altLang="en-US">
              <a:latin typeface="Times New Roman" panose="02020603050405020304" pitchFamily="18" charset="0"/>
            </a:endParaRPr>
          </a:p>
        </p:txBody>
      </p:sp>
      <p:sp>
        <p:nvSpPr>
          <p:cNvPr id="18598" name="Rectangle 167"/>
          <p:cNvSpPr>
            <a:spLocks noChangeArrowheads="1"/>
          </p:cNvSpPr>
          <p:nvPr/>
        </p:nvSpPr>
        <p:spPr bwMode="auto">
          <a:xfrm>
            <a:off x="8126413" y="3186113"/>
            <a:ext cx="3810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algn="l" eaLnBrk="1" hangingPunct="1"/>
            <a:r>
              <a:rPr lang="en-US" altLang="en-US" sz="2400">
                <a:solidFill>
                  <a:srgbClr val="000000"/>
                </a:solidFill>
                <a:latin typeface="Times New Roman" panose="02020603050405020304" pitchFamily="18" charset="0"/>
              </a:rPr>
              <a:t>0.8</a:t>
            </a:r>
            <a:endParaRPr lang="en-US" altLang="en-US">
              <a:latin typeface="Times New Roman" panose="02020603050405020304" pitchFamily="18" charset="0"/>
            </a:endParaRPr>
          </a:p>
        </p:txBody>
      </p:sp>
      <p:sp>
        <p:nvSpPr>
          <p:cNvPr id="18599" name="Rectangle 168"/>
          <p:cNvSpPr>
            <a:spLocks noChangeArrowheads="1"/>
          </p:cNvSpPr>
          <p:nvPr/>
        </p:nvSpPr>
        <p:spPr bwMode="auto">
          <a:xfrm>
            <a:off x="8963025" y="3186113"/>
            <a:ext cx="1524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algn="l" eaLnBrk="1" hangingPunct="1"/>
            <a:r>
              <a:rPr lang="en-US" altLang="en-US" sz="2400">
                <a:solidFill>
                  <a:srgbClr val="000000"/>
                </a:solidFill>
                <a:latin typeface="Times New Roman" panose="02020603050405020304" pitchFamily="18" charset="0"/>
              </a:rPr>
              <a:t>1</a:t>
            </a:r>
            <a:endParaRPr lang="en-US" altLang="en-US">
              <a:latin typeface="Times New Roman" panose="02020603050405020304" pitchFamily="18" charset="0"/>
            </a:endParaRPr>
          </a:p>
        </p:txBody>
      </p:sp>
      <p:sp>
        <p:nvSpPr>
          <p:cNvPr id="18600" name="Rectangle 169"/>
          <p:cNvSpPr>
            <a:spLocks noChangeArrowheads="1"/>
          </p:cNvSpPr>
          <p:nvPr/>
        </p:nvSpPr>
        <p:spPr bwMode="auto">
          <a:xfrm rot="-5400000">
            <a:off x="-346869" y="1913732"/>
            <a:ext cx="1112837"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algn="l" eaLnBrk="1" hangingPunct="1"/>
            <a:r>
              <a:rPr lang="en-US" altLang="en-US" sz="2000">
                <a:solidFill>
                  <a:srgbClr val="000000"/>
                </a:solidFill>
                <a:latin typeface="Times New Roman" panose="02020603050405020304" pitchFamily="18" charset="0"/>
              </a:rPr>
              <a:t>Likelihood</a:t>
            </a:r>
            <a:endParaRPr lang="en-US" altLang="en-US"/>
          </a:p>
        </p:txBody>
      </p:sp>
      <p:sp>
        <p:nvSpPr>
          <p:cNvPr id="18601" name="Freeform 171"/>
          <p:cNvSpPr>
            <a:spLocks noEditPoints="1"/>
          </p:cNvSpPr>
          <p:nvPr/>
        </p:nvSpPr>
        <p:spPr bwMode="auto">
          <a:xfrm>
            <a:off x="2747963" y="1247775"/>
            <a:ext cx="7937" cy="1830388"/>
          </a:xfrm>
          <a:custGeom>
            <a:avLst/>
            <a:gdLst>
              <a:gd name="T0" fmla="*/ 2147483647 w 60"/>
              <a:gd name="T1" fmla="*/ 2147483647 h 11705"/>
              <a:gd name="T2" fmla="*/ 0 w 60"/>
              <a:gd name="T3" fmla="*/ 2147483647 h 11705"/>
              <a:gd name="T4" fmla="*/ 2147483647 w 60"/>
              <a:gd name="T5" fmla="*/ 2147483647 h 11705"/>
              <a:gd name="T6" fmla="*/ 0 w 60"/>
              <a:gd name="T7" fmla="*/ 2147483647 h 11705"/>
              <a:gd name="T8" fmla="*/ 2147483647 w 60"/>
              <a:gd name="T9" fmla="*/ 2147483647 h 11705"/>
              <a:gd name="T10" fmla="*/ 2147483647 w 60"/>
              <a:gd name="T11" fmla="*/ 2147483647 h 11705"/>
              <a:gd name="T12" fmla="*/ 0 w 60"/>
              <a:gd name="T13" fmla="*/ 2147483647 h 11705"/>
              <a:gd name="T14" fmla="*/ 2147483647 w 60"/>
              <a:gd name="T15" fmla="*/ 2147483647 h 11705"/>
              <a:gd name="T16" fmla="*/ 0 w 60"/>
              <a:gd name="T17" fmla="*/ 2147483647 h 11705"/>
              <a:gd name="T18" fmla="*/ 2147483647 w 60"/>
              <a:gd name="T19" fmla="*/ 2147483647 h 11705"/>
              <a:gd name="T20" fmla="*/ 0 w 60"/>
              <a:gd name="T21" fmla="*/ 2147483647 h 11705"/>
              <a:gd name="T22" fmla="*/ 2147483647 w 60"/>
              <a:gd name="T23" fmla="*/ 2147483647 h 11705"/>
              <a:gd name="T24" fmla="*/ 2147483647 w 60"/>
              <a:gd name="T25" fmla="*/ 2147483647 h 11705"/>
              <a:gd name="T26" fmla="*/ 0 w 60"/>
              <a:gd name="T27" fmla="*/ 2147483647 h 11705"/>
              <a:gd name="T28" fmla="*/ 2147483647 w 60"/>
              <a:gd name="T29" fmla="*/ 2147483647 h 11705"/>
              <a:gd name="T30" fmla="*/ 0 w 60"/>
              <a:gd name="T31" fmla="*/ 2147483647 h 11705"/>
              <a:gd name="T32" fmla="*/ 2147483647 w 60"/>
              <a:gd name="T33" fmla="*/ 2147483647 h 11705"/>
              <a:gd name="T34" fmla="*/ 0 w 60"/>
              <a:gd name="T35" fmla="*/ 2147483647 h 11705"/>
              <a:gd name="T36" fmla="*/ 2147483647 w 60"/>
              <a:gd name="T37" fmla="*/ 2147483647 h 11705"/>
              <a:gd name="T38" fmla="*/ 2147483647 w 60"/>
              <a:gd name="T39" fmla="*/ 2147483647 h 11705"/>
              <a:gd name="T40" fmla="*/ 0 w 60"/>
              <a:gd name="T41" fmla="*/ 2147483647 h 11705"/>
              <a:gd name="T42" fmla="*/ 2147483647 w 60"/>
              <a:gd name="T43" fmla="*/ 2147483647 h 11705"/>
              <a:gd name="T44" fmla="*/ 0 w 60"/>
              <a:gd name="T45" fmla="*/ 2147483647 h 11705"/>
              <a:gd name="T46" fmla="*/ 2147483647 w 60"/>
              <a:gd name="T47" fmla="*/ 2147483647 h 11705"/>
              <a:gd name="T48" fmla="*/ 0 w 60"/>
              <a:gd name="T49" fmla="*/ 2147483647 h 11705"/>
              <a:gd name="T50" fmla="*/ 2147483647 w 60"/>
              <a:gd name="T51" fmla="*/ 2147483647 h 11705"/>
              <a:gd name="T52" fmla="*/ 2147483647 w 60"/>
              <a:gd name="T53" fmla="*/ 2147483647 h 11705"/>
              <a:gd name="T54" fmla="*/ 0 w 60"/>
              <a:gd name="T55" fmla="*/ 2147483647 h 11705"/>
              <a:gd name="T56" fmla="*/ 2147483647 w 60"/>
              <a:gd name="T57" fmla="*/ 2147483647 h 11705"/>
              <a:gd name="T58" fmla="*/ 0 w 60"/>
              <a:gd name="T59" fmla="*/ 2147483647 h 11705"/>
              <a:gd name="T60" fmla="*/ 2147483647 w 60"/>
              <a:gd name="T61" fmla="*/ 2147483647 h 11705"/>
              <a:gd name="T62" fmla="*/ 0 w 60"/>
              <a:gd name="T63" fmla="*/ 2147483647 h 11705"/>
              <a:gd name="T64" fmla="*/ 2147483647 w 60"/>
              <a:gd name="T65" fmla="*/ 2147483647 h 11705"/>
              <a:gd name="T66" fmla="*/ 2147483647 w 60"/>
              <a:gd name="T67" fmla="*/ 2147483647 h 11705"/>
              <a:gd name="T68" fmla="*/ 0 w 60"/>
              <a:gd name="T69" fmla="*/ 2147483647 h 11705"/>
              <a:gd name="T70" fmla="*/ 2147483647 w 60"/>
              <a:gd name="T71" fmla="*/ 2147483647 h 11705"/>
              <a:gd name="T72" fmla="*/ 0 w 60"/>
              <a:gd name="T73" fmla="*/ 2147483647 h 11705"/>
              <a:gd name="T74" fmla="*/ 2147483647 w 60"/>
              <a:gd name="T75" fmla="*/ 2147483647 h 11705"/>
              <a:gd name="T76" fmla="*/ 0 w 60"/>
              <a:gd name="T77" fmla="*/ 2147483647 h 11705"/>
              <a:gd name="T78" fmla="*/ 2147483647 w 60"/>
              <a:gd name="T79" fmla="*/ 2147483647 h 11705"/>
              <a:gd name="T80" fmla="*/ 2147483647 w 60"/>
              <a:gd name="T81" fmla="*/ 2147483647 h 11705"/>
              <a:gd name="T82" fmla="*/ 0 w 60"/>
              <a:gd name="T83" fmla="*/ 2147483647 h 11705"/>
              <a:gd name="T84" fmla="*/ 2147483647 w 60"/>
              <a:gd name="T85" fmla="*/ 2147483647 h 11705"/>
              <a:gd name="T86" fmla="*/ 0 w 60"/>
              <a:gd name="T87" fmla="*/ 2147483647 h 11705"/>
              <a:gd name="T88" fmla="*/ 2147483647 w 60"/>
              <a:gd name="T89" fmla="*/ 2147483647 h 11705"/>
              <a:gd name="T90" fmla="*/ 0 w 60"/>
              <a:gd name="T91" fmla="*/ 2147483647 h 11705"/>
              <a:gd name="T92" fmla="*/ 2147483647 w 60"/>
              <a:gd name="T93" fmla="*/ 2147483647 h 11705"/>
              <a:gd name="T94" fmla="*/ 2147483647 w 60"/>
              <a:gd name="T95" fmla="*/ 2147483647 h 11705"/>
              <a:gd name="T96" fmla="*/ 0 w 60"/>
              <a:gd name="T97" fmla="*/ 2147483647 h 11705"/>
              <a:gd name="T98" fmla="*/ 2147483647 w 60"/>
              <a:gd name="T99" fmla="*/ 2147483647 h 11705"/>
              <a:gd name="T100" fmla="*/ 0 w 60"/>
              <a:gd name="T101" fmla="*/ 2147483647 h 11705"/>
              <a:gd name="T102" fmla="*/ 2147483647 w 60"/>
              <a:gd name="T103" fmla="*/ 2147483647 h 11705"/>
              <a:gd name="T104" fmla="*/ 0 w 60"/>
              <a:gd name="T105" fmla="*/ 2147483647 h 11705"/>
              <a:gd name="T106" fmla="*/ 2147483647 w 60"/>
              <a:gd name="T107" fmla="*/ 2147483647 h 11705"/>
              <a:gd name="T108" fmla="*/ 2147483647 w 60"/>
              <a:gd name="T109" fmla="*/ 2147483647 h 11705"/>
              <a:gd name="T110" fmla="*/ 0 w 60"/>
              <a:gd name="T111" fmla="*/ 2147483647 h 11705"/>
              <a:gd name="T112" fmla="*/ 2147483647 w 60"/>
              <a:gd name="T113" fmla="*/ 2147483647 h 11705"/>
              <a:gd name="T114" fmla="*/ 0 w 60"/>
              <a:gd name="T115" fmla="*/ 2147483647 h 11705"/>
              <a:gd name="T116" fmla="*/ 2147483647 w 60"/>
              <a:gd name="T117" fmla="*/ 2147483647 h 11705"/>
              <a:gd name="T118" fmla="*/ 0 w 60"/>
              <a:gd name="T119" fmla="*/ 2147483647 h 11705"/>
              <a:gd name="T120" fmla="*/ 2147483647 w 60"/>
              <a:gd name="T121" fmla="*/ 2147483647 h 11705"/>
              <a:gd name="T122" fmla="*/ 2147483647 w 60"/>
              <a:gd name="T123" fmla="*/ 0 h 11705"/>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60"/>
              <a:gd name="T187" fmla="*/ 0 h 11705"/>
              <a:gd name="T188" fmla="*/ 60 w 60"/>
              <a:gd name="T189" fmla="*/ 11705 h 11705"/>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60" h="11705">
                <a:moveTo>
                  <a:pt x="0" y="11675"/>
                </a:moveTo>
                <a:lnTo>
                  <a:pt x="0" y="11675"/>
                </a:lnTo>
                <a:cubicBezTo>
                  <a:pt x="0" y="11659"/>
                  <a:pt x="14" y="11645"/>
                  <a:pt x="30" y="11645"/>
                </a:cubicBezTo>
                <a:cubicBezTo>
                  <a:pt x="47" y="11645"/>
                  <a:pt x="60" y="11659"/>
                  <a:pt x="60" y="11675"/>
                </a:cubicBezTo>
                <a:cubicBezTo>
                  <a:pt x="60" y="11692"/>
                  <a:pt x="47" y="11705"/>
                  <a:pt x="30" y="11705"/>
                </a:cubicBezTo>
                <a:cubicBezTo>
                  <a:pt x="14" y="11705"/>
                  <a:pt x="0" y="11692"/>
                  <a:pt x="0" y="11675"/>
                </a:cubicBezTo>
                <a:close/>
                <a:moveTo>
                  <a:pt x="0" y="11555"/>
                </a:moveTo>
                <a:lnTo>
                  <a:pt x="0" y="11555"/>
                </a:lnTo>
                <a:cubicBezTo>
                  <a:pt x="0" y="11539"/>
                  <a:pt x="14" y="11525"/>
                  <a:pt x="30" y="11525"/>
                </a:cubicBezTo>
                <a:cubicBezTo>
                  <a:pt x="47" y="11525"/>
                  <a:pt x="60" y="11539"/>
                  <a:pt x="60" y="11555"/>
                </a:cubicBezTo>
                <a:cubicBezTo>
                  <a:pt x="60" y="11572"/>
                  <a:pt x="47" y="11585"/>
                  <a:pt x="30" y="11585"/>
                </a:cubicBezTo>
                <a:cubicBezTo>
                  <a:pt x="14" y="11585"/>
                  <a:pt x="0" y="11572"/>
                  <a:pt x="0" y="11555"/>
                </a:cubicBezTo>
                <a:close/>
                <a:moveTo>
                  <a:pt x="0" y="11435"/>
                </a:moveTo>
                <a:lnTo>
                  <a:pt x="0" y="11435"/>
                </a:lnTo>
                <a:cubicBezTo>
                  <a:pt x="0" y="11419"/>
                  <a:pt x="14" y="11405"/>
                  <a:pt x="30" y="11405"/>
                </a:cubicBezTo>
                <a:cubicBezTo>
                  <a:pt x="47" y="11405"/>
                  <a:pt x="60" y="11419"/>
                  <a:pt x="60" y="11435"/>
                </a:cubicBezTo>
                <a:cubicBezTo>
                  <a:pt x="60" y="11452"/>
                  <a:pt x="47" y="11465"/>
                  <a:pt x="30" y="11465"/>
                </a:cubicBezTo>
                <a:cubicBezTo>
                  <a:pt x="14" y="11465"/>
                  <a:pt x="0" y="11452"/>
                  <a:pt x="0" y="11435"/>
                </a:cubicBezTo>
                <a:close/>
                <a:moveTo>
                  <a:pt x="0" y="11315"/>
                </a:moveTo>
                <a:lnTo>
                  <a:pt x="0" y="11315"/>
                </a:lnTo>
                <a:cubicBezTo>
                  <a:pt x="0" y="11299"/>
                  <a:pt x="14" y="11285"/>
                  <a:pt x="30" y="11285"/>
                </a:cubicBezTo>
                <a:cubicBezTo>
                  <a:pt x="47" y="11285"/>
                  <a:pt x="60" y="11299"/>
                  <a:pt x="60" y="11315"/>
                </a:cubicBezTo>
                <a:cubicBezTo>
                  <a:pt x="60" y="11332"/>
                  <a:pt x="47" y="11345"/>
                  <a:pt x="30" y="11345"/>
                </a:cubicBezTo>
                <a:cubicBezTo>
                  <a:pt x="14" y="11345"/>
                  <a:pt x="0" y="11332"/>
                  <a:pt x="0" y="11315"/>
                </a:cubicBezTo>
                <a:close/>
                <a:moveTo>
                  <a:pt x="0" y="11195"/>
                </a:moveTo>
                <a:lnTo>
                  <a:pt x="0" y="11195"/>
                </a:lnTo>
                <a:cubicBezTo>
                  <a:pt x="0" y="11179"/>
                  <a:pt x="14" y="11165"/>
                  <a:pt x="30" y="11165"/>
                </a:cubicBezTo>
                <a:cubicBezTo>
                  <a:pt x="47" y="11165"/>
                  <a:pt x="60" y="11179"/>
                  <a:pt x="60" y="11195"/>
                </a:cubicBezTo>
                <a:cubicBezTo>
                  <a:pt x="60" y="11212"/>
                  <a:pt x="47" y="11225"/>
                  <a:pt x="30" y="11225"/>
                </a:cubicBezTo>
                <a:cubicBezTo>
                  <a:pt x="14" y="11225"/>
                  <a:pt x="0" y="11212"/>
                  <a:pt x="0" y="11195"/>
                </a:cubicBezTo>
                <a:close/>
                <a:moveTo>
                  <a:pt x="0" y="11075"/>
                </a:moveTo>
                <a:lnTo>
                  <a:pt x="0" y="11075"/>
                </a:lnTo>
                <a:cubicBezTo>
                  <a:pt x="0" y="11059"/>
                  <a:pt x="14" y="11045"/>
                  <a:pt x="30" y="11045"/>
                </a:cubicBezTo>
                <a:cubicBezTo>
                  <a:pt x="47" y="11045"/>
                  <a:pt x="60" y="11059"/>
                  <a:pt x="60" y="11075"/>
                </a:cubicBezTo>
                <a:cubicBezTo>
                  <a:pt x="60" y="11092"/>
                  <a:pt x="47" y="11105"/>
                  <a:pt x="30" y="11105"/>
                </a:cubicBezTo>
                <a:cubicBezTo>
                  <a:pt x="14" y="11105"/>
                  <a:pt x="0" y="11092"/>
                  <a:pt x="0" y="11075"/>
                </a:cubicBezTo>
                <a:close/>
                <a:moveTo>
                  <a:pt x="0" y="10955"/>
                </a:moveTo>
                <a:lnTo>
                  <a:pt x="0" y="10955"/>
                </a:lnTo>
                <a:cubicBezTo>
                  <a:pt x="0" y="10938"/>
                  <a:pt x="14" y="10925"/>
                  <a:pt x="30" y="10925"/>
                </a:cubicBezTo>
                <a:cubicBezTo>
                  <a:pt x="47" y="10925"/>
                  <a:pt x="60" y="10938"/>
                  <a:pt x="60" y="10955"/>
                </a:cubicBezTo>
                <a:cubicBezTo>
                  <a:pt x="60" y="10972"/>
                  <a:pt x="47" y="10985"/>
                  <a:pt x="30" y="10985"/>
                </a:cubicBezTo>
                <a:cubicBezTo>
                  <a:pt x="14" y="10985"/>
                  <a:pt x="0" y="10972"/>
                  <a:pt x="0" y="10955"/>
                </a:cubicBezTo>
                <a:close/>
                <a:moveTo>
                  <a:pt x="0" y="10835"/>
                </a:moveTo>
                <a:lnTo>
                  <a:pt x="0" y="10835"/>
                </a:lnTo>
                <a:cubicBezTo>
                  <a:pt x="0" y="10818"/>
                  <a:pt x="14" y="10805"/>
                  <a:pt x="30" y="10805"/>
                </a:cubicBezTo>
                <a:cubicBezTo>
                  <a:pt x="47" y="10805"/>
                  <a:pt x="60" y="10818"/>
                  <a:pt x="60" y="10835"/>
                </a:cubicBezTo>
                <a:cubicBezTo>
                  <a:pt x="60" y="10852"/>
                  <a:pt x="47" y="10865"/>
                  <a:pt x="30" y="10865"/>
                </a:cubicBezTo>
                <a:cubicBezTo>
                  <a:pt x="14" y="10865"/>
                  <a:pt x="0" y="10852"/>
                  <a:pt x="0" y="10835"/>
                </a:cubicBezTo>
                <a:close/>
                <a:moveTo>
                  <a:pt x="0" y="10715"/>
                </a:moveTo>
                <a:lnTo>
                  <a:pt x="0" y="10715"/>
                </a:lnTo>
                <a:cubicBezTo>
                  <a:pt x="0" y="10698"/>
                  <a:pt x="14" y="10685"/>
                  <a:pt x="30" y="10685"/>
                </a:cubicBezTo>
                <a:cubicBezTo>
                  <a:pt x="47" y="10685"/>
                  <a:pt x="60" y="10698"/>
                  <a:pt x="60" y="10715"/>
                </a:cubicBezTo>
                <a:cubicBezTo>
                  <a:pt x="60" y="10732"/>
                  <a:pt x="47" y="10745"/>
                  <a:pt x="30" y="10745"/>
                </a:cubicBezTo>
                <a:cubicBezTo>
                  <a:pt x="14" y="10745"/>
                  <a:pt x="0" y="10732"/>
                  <a:pt x="0" y="10715"/>
                </a:cubicBezTo>
                <a:close/>
                <a:moveTo>
                  <a:pt x="0" y="10595"/>
                </a:moveTo>
                <a:lnTo>
                  <a:pt x="0" y="10595"/>
                </a:lnTo>
                <a:cubicBezTo>
                  <a:pt x="0" y="10578"/>
                  <a:pt x="14" y="10565"/>
                  <a:pt x="30" y="10565"/>
                </a:cubicBezTo>
                <a:cubicBezTo>
                  <a:pt x="47" y="10565"/>
                  <a:pt x="60" y="10578"/>
                  <a:pt x="60" y="10595"/>
                </a:cubicBezTo>
                <a:cubicBezTo>
                  <a:pt x="60" y="10611"/>
                  <a:pt x="47" y="10625"/>
                  <a:pt x="30" y="10625"/>
                </a:cubicBezTo>
                <a:cubicBezTo>
                  <a:pt x="14" y="10625"/>
                  <a:pt x="0" y="10611"/>
                  <a:pt x="0" y="10595"/>
                </a:cubicBezTo>
                <a:close/>
                <a:moveTo>
                  <a:pt x="0" y="10475"/>
                </a:moveTo>
                <a:lnTo>
                  <a:pt x="0" y="10475"/>
                </a:lnTo>
                <a:cubicBezTo>
                  <a:pt x="0" y="10458"/>
                  <a:pt x="14" y="10445"/>
                  <a:pt x="30" y="10445"/>
                </a:cubicBezTo>
                <a:cubicBezTo>
                  <a:pt x="47" y="10445"/>
                  <a:pt x="60" y="10458"/>
                  <a:pt x="60" y="10475"/>
                </a:cubicBezTo>
                <a:cubicBezTo>
                  <a:pt x="60" y="10491"/>
                  <a:pt x="47" y="10505"/>
                  <a:pt x="30" y="10505"/>
                </a:cubicBezTo>
                <a:cubicBezTo>
                  <a:pt x="14" y="10505"/>
                  <a:pt x="0" y="10491"/>
                  <a:pt x="0" y="10475"/>
                </a:cubicBezTo>
                <a:close/>
                <a:moveTo>
                  <a:pt x="0" y="10355"/>
                </a:moveTo>
                <a:lnTo>
                  <a:pt x="0" y="10355"/>
                </a:lnTo>
                <a:cubicBezTo>
                  <a:pt x="0" y="10338"/>
                  <a:pt x="14" y="10325"/>
                  <a:pt x="30" y="10325"/>
                </a:cubicBezTo>
                <a:cubicBezTo>
                  <a:pt x="47" y="10325"/>
                  <a:pt x="60" y="10338"/>
                  <a:pt x="60" y="10355"/>
                </a:cubicBezTo>
                <a:cubicBezTo>
                  <a:pt x="60" y="10371"/>
                  <a:pt x="47" y="10385"/>
                  <a:pt x="30" y="10385"/>
                </a:cubicBezTo>
                <a:cubicBezTo>
                  <a:pt x="14" y="10385"/>
                  <a:pt x="0" y="10371"/>
                  <a:pt x="0" y="10355"/>
                </a:cubicBezTo>
                <a:close/>
                <a:moveTo>
                  <a:pt x="0" y="10235"/>
                </a:moveTo>
                <a:lnTo>
                  <a:pt x="0" y="10235"/>
                </a:lnTo>
                <a:cubicBezTo>
                  <a:pt x="0" y="10218"/>
                  <a:pt x="14" y="10205"/>
                  <a:pt x="30" y="10205"/>
                </a:cubicBezTo>
                <a:cubicBezTo>
                  <a:pt x="47" y="10205"/>
                  <a:pt x="60" y="10218"/>
                  <a:pt x="60" y="10235"/>
                </a:cubicBezTo>
                <a:cubicBezTo>
                  <a:pt x="60" y="10251"/>
                  <a:pt x="47" y="10265"/>
                  <a:pt x="30" y="10265"/>
                </a:cubicBezTo>
                <a:cubicBezTo>
                  <a:pt x="14" y="10265"/>
                  <a:pt x="0" y="10251"/>
                  <a:pt x="0" y="10235"/>
                </a:cubicBezTo>
                <a:close/>
                <a:moveTo>
                  <a:pt x="0" y="10115"/>
                </a:moveTo>
                <a:lnTo>
                  <a:pt x="0" y="10115"/>
                </a:lnTo>
                <a:cubicBezTo>
                  <a:pt x="0" y="10098"/>
                  <a:pt x="14" y="10085"/>
                  <a:pt x="30" y="10085"/>
                </a:cubicBezTo>
                <a:cubicBezTo>
                  <a:pt x="47" y="10085"/>
                  <a:pt x="60" y="10098"/>
                  <a:pt x="60" y="10115"/>
                </a:cubicBezTo>
                <a:cubicBezTo>
                  <a:pt x="60" y="10131"/>
                  <a:pt x="47" y="10145"/>
                  <a:pt x="30" y="10145"/>
                </a:cubicBezTo>
                <a:cubicBezTo>
                  <a:pt x="14" y="10145"/>
                  <a:pt x="0" y="10131"/>
                  <a:pt x="0" y="10115"/>
                </a:cubicBezTo>
                <a:close/>
                <a:moveTo>
                  <a:pt x="0" y="9995"/>
                </a:moveTo>
                <a:lnTo>
                  <a:pt x="0" y="9995"/>
                </a:lnTo>
                <a:cubicBezTo>
                  <a:pt x="0" y="9978"/>
                  <a:pt x="14" y="9965"/>
                  <a:pt x="30" y="9965"/>
                </a:cubicBezTo>
                <a:cubicBezTo>
                  <a:pt x="47" y="9965"/>
                  <a:pt x="60" y="9978"/>
                  <a:pt x="60" y="9995"/>
                </a:cubicBezTo>
                <a:cubicBezTo>
                  <a:pt x="60" y="10011"/>
                  <a:pt x="47" y="10025"/>
                  <a:pt x="30" y="10025"/>
                </a:cubicBezTo>
                <a:cubicBezTo>
                  <a:pt x="14" y="10025"/>
                  <a:pt x="0" y="10011"/>
                  <a:pt x="0" y="9995"/>
                </a:cubicBezTo>
                <a:close/>
                <a:moveTo>
                  <a:pt x="0" y="9875"/>
                </a:moveTo>
                <a:lnTo>
                  <a:pt x="0" y="9875"/>
                </a:lnTo>
                <a:cubicBezTo>
                  <a:pt x="0" y="9858"/>
                  <a:pt x="14" y="9845"/>
                  <a:pt x="30" y="9845"/>
                </a:cubicBezTo>
                <a:cubicBezTo>
                  <a:pt x="47" y="9845"/>
                  <a:pt x="60" y="9858"/>
                  <a:pt x="60" y="9875"/>
                </a:cubicBezTo>
                <a:cubicBezTo>
                  <a:pt x="60" y="9891"/>
                  <a:pt x="47" y="9905"/>
                  <a:pt x="30" y="9905"/>
                </a:cubicBezTo>
                <a:cubicBezTo>
                  <a:pt x="14" y="9905"/>
                  <a:pt x="0" y="9891"/>
                  <a:pt x="0" y="9875"/>
                </a:cubicBezTo>
                <a:close/>
                <a:moveTo>
                  <a:pt x="0" y="9755"/>
                </a:moveTo>
                <a:lnTo>
                  <a:pt x="0" y="9754"/>
                </a:lnTo>
                <a:cubicBezTo>
                  <a:pt x="0" y="9738"/>
                  <a:pt x="14" y="9724"/>
                  <a:pt x="30" y="9724"/>
                </a:cubicBezTo>
                <a:cubicBezTo>
                  <a:pt x="47" y="9724"/>
                  <a:pt x="60" y="9738"/>
                  <a:pt x="60" y="9754"/>
                </a:cubicBezTo>
                <a:lnTo>
                  <a:pt x="60" y="9755"/>
                </a:lnTo>
                <a:cubicBezTo>
                  <a:pt x="60" y="9771"/>
                  <a:pt x="47" y="9785"/>
                  <a:pt x="30" y="9785"/>
                </a:cubicBezTo>
                <a:cubicBezTo>
                  <a:pt x="14" y="9785"/>
                  <a:pt x="0" y="9771"/>
                  <a:pt x="0" y="9755"/>
                </a:cubicBezTo>
                <a:close/>
                <a:moveTo>
                  <a:pt x="0" y="9634"/>
                </a:moveTo>
                <a:lnTo>
                  <a:pt x="0" y="9634"/>
                </a:lnTo>
                <a:cubicBezTo>
                  <a:pt x="0" y="9618"/>
                  <a:pt x="14" y="9604"/>
                  <a:pt x="30" y="9604"/>
                </a:cubicBezTo>
                <a:cubicBezTo>
                  <a:pt x="47" y="9604"/>
                  <a:pt x="60" y="9618"/>
                  <a:pt x="60" y="9634"/>
                </a:cubicBezTo>
                <a:cubicBezTo>
                  <a:pt x="60" y="9651"/>
                  <a:pt x="47" y="9664"/>
                  <a:pt x="30" y="9664"/>
                </a:cubicBezTo>
                <a:cubicBezTo>
                  <a:pt x="14" y="9664"/>
                  <a:pt x="0" y="9651"/>
                  <a:pt x="0" y="9634"/>
                </a:cubicBezTo>
                <a:close/>
                <a:moveTo>
                  <a:pt x="0" y="9514"/>
                </a:moveTo>
                <a:lnTo>
                  <a:pt x="0" y="9514"/>
                </a:lnTo>
                <a:cubicBezTo>
                  <a:pt x="0" y="9498"/>
                  <a:pt x="14" y="9484"/>
                  <a:pt x="30" y="9484"/>
                </a:cubicBezTo>
                <a:cubicBezTo>
                  <a:pt x="47" y="9484"/>
                  <a:pt x="60" y="9498"/>
                  <a:pt x="60" y="9514"/>
                </a:cubicBezTo>
                <a:cubicBezTo>
                  <a:pt x="60" y="9531"/>
                  <a:pt x="47" y="9544"/>
                  <a:pt x="30" y="9544"/>
                </a:cubicBezTo>
                <a:cubicBezTo>
                  <a:pt x="14" y="9544"/>
                  <a:pt x="0" y="9531"/>
                  <a:pt x="0" y="9514"/>
                </a:cubicBezTo>
                <a:close/>
                <a:moveTo>
                  <a:pt x="0" y="9394"/>
                </a:moveTo>
                <a:lnTo>
                  <a:pt x="0" y="9394"/>
                </a:lnTo>
                <a:cubicBezTo>
                  <a:pt x="0" y="9378"/>
                  <a:pt x="14" y="9364"/>
                  <a:pt x="30" y="9364"/>
                </a:cubicBezTo>
                <a:cubicBezTo>
                  <a:pt x="47" y="9364"/>
                  <a:pt x="60" y="9378"/>
                  <a:pt x="60" y="9394"/>
                </a:cubicBezTo>
                <a:cubicBezTo>
                  <a:pt x="60" y="9411"/>
                  <a:pt x="47" y="9424"/>
                  <a:pt x="30" y="9424"/>
                </a:cubicBezTo>
                <a:cubicBezTo>
                  <a:pt x="14" y="9424"/>
                  <a:pt x="0" y="9411"/>
                  <a:pt x="0" y="9394"/>
                </a:cubicBezTo>
                <a:close/>
                <a:moveTo>
                  <a:pt x="0" y="9274"/>
                </a:moveTo>
                <a:lnTo>
                  <a:pt x="0" y="9274"/>
                </a:lnTo>
                <a:cubicBezTo>
                  <a:pt x="0" y="9258"/>
                  <a:pt x="14" y="9244"/>
                  <a:pt x="30" y="9244"/>
                </a:cubicBezTo>
                <a:cubicBezTo>
                  <a:pt x="47" y="9244"/>
                  <a:pt x="60" y="9258"/>
                  <a:pt x="60" y="9274"/>
                </a:cubicBezTo>
                <a:cubicBezTo>
                  <a:pt x="60" y="9291"/>
                  <a:pt x="47" y="9304"/>
                  <a:pt x="30" y="9304"/>
                </a:cubicBezTo>
                <a:cubicBezTo>
                  <a:pt x="14" y="9304"/>
                  <a:pt x="0" y="9291"/>
                  <a:pt x="0" y="9274"/>
                </a:cubicBezTo>
                <a:close/>
                <a:moveTo>
                  <a:pt x="0" y="9154"/>
                </a:moveTo>
                <a:lnTo>
                  <a:pt x="0" y="9154"/>
                </a:lnTo>
                <a:cubicBezTo>
                  <a:pt x="0" y="9138"/>
                  <a:pt x="14" y="9124"/>
                  <a:pt x="30" y="9124"/>
                </a:cubicBezTo>
                <a:cubicBezTo>
                  <a:pt x="47" y="9124"/>
                  <a:pt x="60" y="9138"/>
                  <a:pt x="60" y="9154"/>
                </a:cubicBezTo>
                <a:cubicBezTo>
                  <a:pt x="60" y="9171"/>
                  <a:pt x="47" y="9184"/>
                  <a:pt x="30" y="9184"/>
                </a:cubicBezTo>
                <a:cubicBezTo>
                  <a:pt x="14" y="9184"/>
                  <a:pt x="0" y="9171"/>
                  <a:pt x="0" y="9154"/>
                </a:cubicBezTo>
                <a:close/>
                <a:moveTo>
                  <a:pt x="0" y="9034"/>
                </a:moveTo>
                <a:lnTo>
                  <a:pt x="0" y="9034"/>
                </a:lnTo>
                <a:cubicBezTo>
                  <a:pt x="0" y="9018"/>
                  <a:pt x="14" y="9004"/>
                  <a:pt x="30" y="9004"/>
                </a:cubicBezTo>
                <a:cubicBezTo>
                  <a:pt x="47" y="9004"/>
                  <a:pt x="60" y="9018"/>
                  <a:pt x="60" y="9034"/>
                </a:cubicBezTo>
                <a:cubicBezTo>
                  <a:pt x="60" y="9051"/>
                  <a:pt x="47" y="9064"/>
                  <a:pt x="30" y="9064"/>
                </a:cubicBezTo>
                <a:cubicBezTo>
                  <a:pt x="14" y="9064"/>
                  <a:pt x="0" y="9051"/>
                  <a:pt x="0" y="9034"/>
                </a:cubicBezTo>
                <a:close/>
                <a:moveTo>
                  <a:pt x="0" y="8914"/>
                </a:moveTo>
                <a:lnTo>
                  <a:pt x="0" y="8914"/>
                </a:lnTo>
                <a:cubicBezTo>
                  <a:pt x="0" y="8897"/>
                  <a:pt x="14" y="8884"/>
                  <a:pt x="30" y="8884"/>
                </a:cubicBezTo>
                <a:cubicBezTo>
                  <a:pt x="47" y="8884"/>
                  <a:pt x="60" y="8897"/>
                  <a:pt x="60" y="8914"/>
                </a:cubicBezTo>
                <a:cubicBezTo>
                  <a:pt x="60" y="8931"/>
                  <a:pt x="47" y="8944"/>
                  <a:pt x="30" y="8944"/>
                </a:cubicBezTo>
                <a:cubicBezTo>
                  <a:pt x="14" y="8944"/>
                  <a:pt x="0" y="8931"/>
                  <a:pt x="0" y="8914"/>
                </a:cubicBezTo>
                <a:close/>
                <a:moveTo>
                  <a:pt x="0" y="8794"/>
                </a:moveTo>
                <a:lnTo>
                  <a:pt x="0" y="8794"/>
                </a:lnTo>
                <a:cubicBezTo>
                  <a:pt x="0" y="8777"/>
                  <a:pt x="14" y="8764"/>
                  <a:pt x="30" y="8764"/>
                </a:cubicBezTo>
                <a:cubicBezTo>
                  <a:pt x="47" y="8764"/>
                  <a:pt x="60" y="8777"/>
                  <a:pt x="60" y="8794"/>
                </a:cubicBezTo>
                <a:cubicBezTo>
                  <a:pt x="60" y="8811"/>
                  <a:pt x="47" y="8824"/>
                  <a:pt x="30" y="8824"/>
                </a:cubicBezTo>
                <a:cubicBezTo>
                  <a:pt x="14" y="8824"/>
                  <a:pt x="0" y="8811"/>
                  <a:pt x="0" y="8794"/>
                </a:cubicBezTo>
                <a:close/>
                <a:moveTo>
                  <a:pt x="0" y="8674"/>
                </a:moveTo>
                <a:lnTo>
                  <a:pt x="0" y="8674"/>
                </a:lnTo>
                <a:cubicBezTo>
                  <a:pt x="0" y="8657"/>
                  <a:pt x="14" y="8644"/>
                  <a:pt x="30" y="8644"/>
                </a:cubicBezTo>
                <a:cubicBezTo>
                  <a:pt x="47" y="8644"/>
                  <a:pt x="60" y="8657"/>
                  <a:pt x="60" y="8674"/>
                </a:cubicBezTo>
                <a:cubicBezTo>
                  <a:pt x="60" y="8691"/>
                  <a:pt x="47" y="8704"/>
                  <a:pt x="30" y="8704"/>
                </a:cubicBezTo>
                <a:cubicBezTo>
                  <a:pt x="14" y="8704"/>
                  <a:pt x="0" y="8691"/>
                  <a:pt x="0" y="8674"/>
                </a:cubicBezTo>
                <a:close/>
                <a:moveTo>
                  <a:pt x="0" y="8554"/>
                </a:moveTo>
                <a:lnTo>
                  <a:pt x="0" y="8554"/>
                </a:lnTo>
                <a:cubicBezTo>
                  <a:pt x="0" y="8537"/>
                  <a:pt x="14" y="8524"/>
                  <a:pt x="30" y="8524"/>
                </a:cubicBezTo>
                <a:cubicBezTo>
                  <a:pt x="47" y="8524"/>
                  <a:pt x="60" y="8537"/>
                  <a:pt x="60" y="8554"/>
                </a:cubicBezTo>
                <a:cubicBezTo>
                  <a:pt x="60" y="8570"/>
                  <a:pt x="47" y="8584"/>
                  <a:pt x="30" y="8584"/>
                </a:cubicBezTo>
                <a:cubicBezTo>
                  <a:pt x="14" y="8584"/>
                  <a:pt x="0" y="8570"/>
                  <a:pt x="0" y="8554"/>
                </a:cubicBezTo>
                <a:close/>
                <a:moveTo>
                  <a:pt x="0" y="8434"/>
                </a:moveTo>
                <a:lnTo>
                  <a:pt x="0" y="8434"/>
                </a:lnTo>
                <a:cubicBezTo>
                  <a:pt x="0" y="8417"/>
                  <a:pt x="14" y="8404"/>
                  <a:pt x="30" y="8404"/>
                </a:cubicBezTo>
                <a:cubicBezTo>
                  <a:pt x="47" y="8404"/>
                  <a:pt x="60" y="8417"/>
                  <a:pt x="60" y="8434"/>
                </a:cubicBezTo>
                <a:cubicBezTo>
                  <a:pt x="60" y="8450"/>
                  <a:pt x="47" y="8464"/>
                  <a:pt x="30" y="8464"/>
                </a:cubicBezTo>
                <a:cubicBezTo>
                  <a:pt x="14" y="8464"/>
                  <a:pt x="0" y="8450"/>
                  <a:pt x="0" y="8434"/>
                </a:cubicBezTo>
                <a:close/>
                <a:moveTo>
                  <a:pt x="0" y="8314"/>
                </a:moveTo>
                <a:lnTo>
                  <a:pt x="0" y="8314"/>
                </a:lnTo>
                <a:cubicBezTo>
                  <a:pt x="0" y="8297"/>
                  <a:pt x="14" y="8284"/>
                  <a:pt x="30" y="8284"/>
                </a:cubicBezTo>
                <a:cubicBezTo>
                  <a:pt x="47" y="8284"/>
                  <a:pt x="60" y="8297"/>
                  <a:pt x="60" y="8314"/>
                </a:cubicBezTo>
                <a:cubicBezTo>
                  <a:pt x="60" y="8330"/>
                  <a:pt x="47" y="8344"/>
                  <a:pt x="30" y="8344"/>
                </a:cubicBezTo>
                <a:cubicBezTo>
                  <a:pt x="14" y="8344"/>
                  <a:pt x="0" y="8330"/>
                  <a:pt x="0" y="8314"/>
                </a:cubicBezTo>
                <a:close/>
                <a:moveTo>
                  <a:pt x="0" y="8194"/>
                </a:moveTo>
                <a:lnTo>
                  <a:pt x="0" y="8194"/>
                </a:lnTo>
                <a:cubicBezTo>
                  <a:pt x="0" y="8177"/>
                  <a:pt x="14" y="8164"/>
                  <a:pt x="30" y="8164"/>
                </a:cubicBezTo>
                <a:cubicBezTo>
                  <a:pt x="47" y="8164"/>
                  <a:pt x="60" y="8177"/>
                  <a:pt x="60" y="8194"/>
                </a:cubicBezTo>
                <a:cubicBezTo>
                  <a:pt x="60" y="8210"/>
                  <a:pt x="47" y="8224"/>
                  <a:pt x="30" y="8224"/>
                </a:cubicBezTo>
                <a:cubicBezTo>
                  <a:pt x="14" y="8224"/>
                  <a:pt x="0" y="8210"/>
                  <a:pt x="0" y="8194"/>
                </a:cubicBezTo>
                <a:close/>
                <a:moveTo>
                  <a:pt x="0" y="8074"/>
                </a:moveTo>
                <a:lnTo>
                  <a:pt x="0" y="8074"/>
                </a:lnTo>
                <a:cubicBezTo>
                  <a:pt x="0" y="8057"/>
                  <a:pt x="14" y="8044"/>
                  <a:pt x="30" y="8044"/>
                </a:cubicBezTo>
                <a:cubicBezTo>
                  <a:pt x="47" y="8044"/>
                  <a:pt x="60" y="8057"/>
                  <a:pt x="60" y="8074"/>
                </a:cubicBezTo>
                <a:cubicBezTo>
                  <a:pt x="60" y="8090"/>
                  <a:pt x="47" y="8104"/>
                  <a:pt x="30" y="8104"/>
                </a:cubicBezTo>
                <a:cubicBezTo>
                  <a:pt x="14" y="8104"/>
                  <a:pt x="0" y="8090"/>
                  <a:pt x="0" y="8074"/>
                </a:cubicBezTo>
                <a:close/>
                <a:moveTo>
                  <a:pt x="0" y="7954"/>
                </a:moveTo>
                <a:lnTo>
                  <a:pt x="0" y="7954"/>
                </a:lnTo>
                <a:cubicBezTo>
                  <a:pt x="0" y="7937"/>
                  <a:pt x="14" y="7924"/>
                  <a:pt x="30" y="7924"/>
                </a:cubicBezTo>
                <a:cubicBezTo>
                  <a:pt x="47" y="7924"/>
                  <a:pt x="60" y="7937"/>
                  <a:pt x="60" y="7954"/>
                </a:cubicBezTo>
                <a:cubicBezTo>
                  <a:pt x="60" y="7970"/>
                  <a:pt x="47" y="7984"/>
                  <a:pt x="30" y="7984"/>
                </a:cubicBezTo>
                <a:cubicBezTo>
                  <a:pt x="14" y="7984"/>
                  <a:pt x="0" y="7970"/>
                  <a:pt x="0" y="7954"/>
                </a:cubicBezTo>
                <a:close/>
                <a:moveTo>
                  <a:pt x="0" y="7834"/>
                </a:moveTo>
                <a:lnTo>
                  <a:pt x="0" y="7833"/>
                </a:lnTo>
                <a:cubicBezTo>
                  <a:pt x="0" y="7817"/>
                  <a:pt x="14" y="7803"/>
                  <a:pt x="30" y="7803"/>
                </a:cubicBezTo>
                <a:cubicBezTo>
                  <a:pt x="47" y="7803"/>
                  <a:pt x="60" y="7817"/>
                  <a:pt x="60" y="7833"/>
                </a:cubicBezTo>
                <a:lnTo>
                  <a:pt x="60" y="7834"/>
                </a:lnTo>
                <a:cubicBezTo>
                  <a:pt x="60" y="7850"/>
                  <a:pt x="47" y="7864"/>
                  <a:pt x="30" y="7864"/>
                </a:cubicBezTo>
                <a:cubicBezTo>
                  <a:pt x="14" y="7864"/>
                  <a:pt x="0" y="7850"/>
                  <a:pt x="0" y="7834"/>
                </a:cubicBezTo>
                <a:close/>
                <a:moveTo>
                  <a:pt x="0" y="7713"/>
                </a:moveTo>
                <a:lnTo>
                  <a:pt x="0" y="7713"/>
                </a:lnTo>
                <a:cubicBezTo>
                  <a:pt x="0" y="7697"/>
                  <a:pt x="14" y="7683"/>
                  <a:pt x="30" y="7683"/>
                </a:cubicBezTo>
                <a:cubicBezTo>
                  <a:pt x="47" y="7683"/>
                  <a:pt x="60" y="7697"/>
                  <a:pt x="60" y="7713"/>
                </a:cubicBezTo>
                <a:cubicBezTo>
                  <a:pt x="60" y="7730"/>
                  <a:pt x="47" y="7743"/>
                  <a:pt x="30" y="7743"/>
                </a:cubicBezTo>
                <a:cubicBezTo>
                  <a:pt x="14" y="7743"/>
                  <a:pt x="0" y="7730"/>
                  <a:pt x="0" y="7713"/>
                </a:cubicBezTo>
                <a:close/>
                <a:moveTo>
                  <a:pt x="0" y="7593"/>
                </a:moveTo>
                <a:lnTo>
                  <a:pt x="0" y="7593"/>
                </a:lnTo>
                <a:cubicBezTo>
                  <a:pt x="0" y="7577"/>
                  <a:pt x="14" y="7563"/>
                  <a:pt x="30" y="7563"/>
                </a:cubicBezTo>
                <a:cubicBezTo>
                  <a:pt x="47" y="7563"/>
                  <a:pt x="60" y="7577"/>
                  <a:pt x="60" y="7593"/>
                </a:cubicBezTo>
                <a:cubicBezTo>
                  <a:pt x="60" y="7610"/>
                  <a:pt x="47" y="7623"/>
                  <a:pt x="30" y="7623"/>
                </a:cubicBezTo>
                <a:cubicBezTo>
                  <a:pt x="14" y="7623"/>
                  <a:pt x="0" y="7610"/>
                  <a:pt x="0" y="7593"/>
                </a:cubicBezTo>
                <a:close/>
                <a:moveTo>
                  <a:pt x="0" y="7473"/>
                </a:moveTo>
                <a:lnTo>
                  <a:pt x="0" y="7473"/>
                </a:lnTo>
                <a:cubicBezTo>
                  <a:pt x="0" y="7457"/>
                  <a:pt x="14" y="7443"/>
                  <a:pt x="30" y="7443"/>
                </a:cubicBezTo>
                <a:cubicBezTo>
                  <a:pt x="47" y="7443"/>
                  <a:pt x="60" y="7457"/>
                  <a:pt x="60" y="7473"/>
                </a:cubicBezTo>
                <a:cubicBezTo>
                  <a:pt x="60" y="7490"/>
                  <a:pt x="47" y="7503"/>
                  <a:pt x="30" y="7503"/>
                </a:cubicBezTo>
                <a:cubicBezTo>
                  <a:pt x="14" y="7503"/>
                  <a:pt x="0" y="7490"/>
                  <a:pt x="0" y="7473"/>
                </a:cubicBezTo>
                <a:close/>
                <a:moveTo>
                  <a:pt x="0" y="7353"/>
                </a:moveTo>
                <a:lnTo>
                  <a:pt x="0" y="7353"/>
                </a:lnTo>
                <a:cubicBezTo>
                  <a:pt x="0" y="7337"/>
                  <a:pt x="14" y="7323"/>
                  <a:pt x="30" y="7323"/>
                </a:cubicBezTo>
                <a:cubicBezTo>
                  <a:pt x="47" y="7323"/>
                  <a:pt x="60" y="7337"/>
                  <a:pt x="60" y="7353"/>
                </a:cubicBezTo>
                <a:cubicBezTo>
                  <a:pt x="60" y="7370"/>
                  <a:pt x="47" y="7383"/>
                  <a:pt x="30" y="7383"/>
                </a:cubicBezTo>
                <a:cubicBezTo>
                  <a:pt x="14" y="7383"/>
                  <a:pt x="0" y="7370"/>
                  <a:pt x="0" y="7353"/>
                </a:cubicBezTo>
                <a:close/>
                <a:moveTo>
                  <a:pt x="0" y="7233"/>
                </a:moveTo>
                <a:lnTo>
                  <a:pt x="0" y="7233"/>
                </a:lnTo>
                <a:cubicBezTo>
                  <a:pt x="0" y="7217"/>
                  <a:pt x="14" y="7203"/>
                  <a:pt x="30" y="7203"/>
                </a:cubicBezTo>
                <a:cubicBezTo>
                  <a:pt x="47" y="7203"/>
                  <a:pt x="60" y="7217"/>
                  <a:pt x="60" y="7233"/>
                </a:cubicBezTo>
                <a:cubicBezTo>
                  <a:pt x="60" y="7250"/>
                  <a:pt x="47" y="7263"/>
                  <a:pt x="30" y="7263"/>
                </a:cubicBezTo>
                <a:cubicBezTo>
                  <a:pt x="14" y="7263"/>
                  <a:pt x="0" y="7250"/>
                  <a:pt x="0" y="7233"/>
                </a:cubicBezTo>
                <a:close/>
                <a:moveTo>
                  <a:pt x="0" y="7113"/>
                </a:moveTo>
                <a:lnTo>
                  <a:pt x="0" y="7113"/>
                </a:lnTo>
                <a:cubicBezTo>
                  <a:pt x="0" y="7097"/>
                  <a:pt x="14" y="7083"/>
                  <a:pt x="30" y="7083"/>
                </a:cubicBezTo>
                <a:cubicBezTo>
                  <a:pt x="47" y="7083"/>
                  <a:pt x="60" y="7097"/>
                  <a:pt x="60" y="7113"/>
                </a:cubicBezTo>
                <a:cubicBezTo>
                  <a:pt x="60" y="7130"/>
                  <a:pt x="47" y="7143"/>
                  <a:pt x="30" y="7143"/>
                </a:cubicBezTo>
                <a:cubicBezTo>
                  <a:pt x="14" y="7143"/>
                  <a:pt x="0" y="7130"/>
                  <a:pt x="0" y="7113"/>
                </a:cubicBezTo>
                <a:close/>
                <a:moveTo>
                  <a:pt x="0" y="6993"/>
                </a:moveTo>
                <a:lnTo>
                  <a:pt x="0" y="6993"/>
                </a:lnTo>
                <a:cubicBezTo>
                  <a:pt x="0" y="6976"/>
                  <a:pt x="14" y="6963"/>
                  <a:pt x="30" y="6963"/>
                </a:cubicBezTo>
                <a:cubicBezTo>
                  <a:pt x="47" y="6963"/>
                  <a:pt x="60" y="6976"/>
                  <a:pt x="60" y="6993"/>
                </a:cubicBezTo>
                <a:cubicBezTo>
                  <a:pt x="60" y="7010"/>
                  <a:pt x="47" y="7023"/>
                  <a:pt x="30" y="7023"/>
                </a:cubicBezTo>
                <a:cubicBezTo>
                  <a:pt x="14" y="7023"/>
                  <a:pt x="0" y="7010"/>
                  <a:pt x="0" y="6993"/>
                </a:cubicBezTo>
                <a:close/>
                <a:moveTo>
                  <a:pt x="0" y="6873"/>
                </a:moveTo>
                <a:lnTo>
                  <a:pt x="0" y="6873"/>
                </a:lnTo>
                <a:cubicBezTo>
                  <a:pt x="0" y="6856"/>
                  <a:pt x="14" y="6843"/>
                  <a:pt x="30" y="6843"/>
                </a:cubicBezTo>
                <a:cubicBezTo>
                  <a:pt x="47" y="6843"/>
                  <a:pt x="60" y="6856"/>
                  <a:pt x="60" y="6873"/>
                </a:cubicBezTo>
                <a:cubicBezTo>
                  <a:pt x="60" y="6890"/>
                  <a:pt x="47" y="6903"/>
                  <a:pt x="30" y="6903"/>
                </a:cubicBezTo>
                <a:cubicBezTo>
                  <a:pt x="14" y="6903"/>
                  <a:pt x="0" y="6890"/>
                  <a:pt x="0" y="6873"/>
                </a:cubicBezTo>
                <a:close/>
                <a:moveTo>
                  <a:pt x="0" y="6753"/>
                </a:moveTo>
                <a:lnTo>
                  <a:pt x="0" y="6753"/>
                </a:lnTo>
                <a:cubicBezTo>
                  <a:pt x="0" y="6736"/>
                  <a:pt x="14" y="6723"/>
                  <a:pt x="30" y="6723"/>
                </a:cubicBezTo>
                <a:cubicBezTo>
                  <a:pt x="47" y="6723"/>
                  <a:pt x="60" y="6736"/>
                  <a:pt x="60" y="6753"/>
                </a:cubicBezTo>
                <a:cubicBezTo>
                  <a:pt x="60" y="6770"/>
                  <a:pt x="47" y="6783"/>
                  <a:pt x="30" y="6783"/>
                </a:cubicBezTo>
                <a:cubicBezTo>
                  <a:pt x="14" y="6783"/>
                  <a:pt x="0" y="6770"/>
                  <a:pt x="0" y="6753"/>
                </a:cubicBezTo>
                <a:close/>
                <a:moveTo>
                  <a:pt x="0" y="6633"/>
                </a:moveTo>
                <a:lnTo>
                  <a:pt x="0" y="6633"/>
                </a:lnTo>
                <a:cubicBezTo>
                  <a:pt x="0" y="6616"/>
                  <a:pt x="14" y="6603"/>
                  <a:pt x="30" y="6603"/>
                </a:cubicBezTo>
                <a:cubicBezTo>
                  <a:pt x="47" y="6603"/>
                  <a:pt x="60" y="6616"/>
                  <a:pt x="60" y="6633"/>
                </a:cubicBezTo>
                <a:cubicBezTo>
                  <a:pt x="60" y="6649"/>
                  <a:pt x="47" y="6663"/>
                  <a:pt x="30" y="6663"/>
                </a:cubicBezTo>
                <a:cubicBezTo>
                  <a:pt x="14" y="6663"/>
                  <a:pt x="0" y="6649"/>
                  <a:pt x="0" y="6633"/>
                </a:cubicBezTo>
                <a:close/>
                <a:moveTo>
                  <a:pt x="0" y="6513"/>
                </a:moveTo>
                <a:lnTo>
                  <a:pt x="0" y="6513"/>
                </a:lnTo>
                <a:cubicBezTo>
                  <a:pt x="0" y="6496"/>
                  <a:pt x="14" y="6483"/>
                  <a:pt x="30" y="6483"/>
                </a:cubicBezTo>
                <a:cubicBezTo>
                  <a:pt x="47" y="6483"/>
                  <a:pt x="60" y="6496"/>
                  <a:pt x="60" y="6513"/>
                </a:cubicBezTo>
                <a:cubicBezTo>
                  <a:pt x="60" y="6529"/>
                  <a:pt x="47" y="6543"/>
                  <a:pt x="30" y="6543"/>
                </a:cubicBezTo>
                <a:cubicBezTo>
                  <a:pt x="14" y="6543"/>
                  <a:pt x="0" y="6529"/>
                  <a:pt x="0" y="6513"/>
                </a:cubicBezTo>
                <a:close/>
                <a:moveTo>
                  <a:pt x="0" y="6393"/>
                </a:moveTo>
                <a:lnTo>
                  <a:pt x="0" y="6393"/>
                </a:lnTo>
                <a:cubicBezTo>
                  <a:pt x="0" y="6376"/>
                  <a:pt x="14" y="6363"/>
                  <a:pt x="30" y="6363"/>
                </a:cubicBezTo>
                <a:cubicBezTo>
                  <a:pt x="47" y="6363"/>
                  <a:pt x="60" y="6376"/>
                  <a:pt x="60" y="6393"/>
                </a:cubicBezTo>
                <a:cubicBezTo>
                  <a:pt x="60" y="6409"/>
                  <a:pt x="47" y="6423"/>
                  <a:pt x="30" y="6423"/>
                </a:cubicBezTo>
                <a:cubicBezTo>
                  <a:pt x="14" y="6423"/>
                  <a:pt x="0" y="6409"/>
                  <a:pt x="0" y="6393"/>
                </a:cubicBezTo>
                <a:close/>
                <a:moveTo>
                  <a:pt x="0" y="6273"/>
                </a:moveTo>
                <a:lnTo>
                  <a:pt x="0" y="6273"/>
                </a:lnTo>
                <a:cubicBezTo>
                  <a:pt x="0" y="6256"/>
                  <a:pt x="14" y="6243"/>
                  <a:pt x="30" y="6243"/>
                </a:cubicBezTo>
                <a:cubicBezTo>
                  <a:pt x="47" y="6243"/>
                  <a:pt x="60" y="6256"/>
                  <a:pt x="60" y="6273"/>
                </a:cubicBezTo>
                <a:cubicBezTo>
                  <a:pt x="60" y="6289"/>
                  <a:pt x="47" y="6303"/>
                  <a:pt x="30" y="6303"/>
                </a:cubicBezTo>
                <a:cubicBezTo>
                  <a:pt x="14" y="6303"/>
                  <a:pt x="0" y="6289"/>
                  <a:pt x="0" y="6273"/>
                </a:cubicBezTo>
                <a:close/>
                <a:moveTo>
                  <a:pt x="0" y="6153"/>
                </a:moveTo>
                <a:lnTo>
                  <a:pt x="0" y="6153"/>
                </a:lnTo>
                <a:cubicBezTo>
                  <a:pt x="0" y="6136"/>
                  <a:pt x="14" y="6123"/>
                  <a:pt x="30" y="6123"/>
                </a:cubicBezTo>
                <a:cubicBezTo>
                  <a:pt x="47" y="6123"/>
                  <a:pt x="60" y="6136"/>
                  <a:pt x="60" y="6153"/>
                </a:cubicBezTo>
                <a:cubicBezTo>
                  <a:pt x="60" y="6169"/>
                  <a:pt x="47" y="6183"/>
                  <a:pt x="30" y="6183"/>
                </a:cubicBezTo>
                <a:cubicBezTo>
                  <a:pt x="14" y="6183"/>
                  <a:pt x="0" y="6169"/>
                  <a:pt x="0" y="6153"/>
                </a:cubicBezTo>
                <a:close/>
                <a:moveTo>
                  <a:pt x="0" y="6033"/>
                </a:moveTo>
                <a:lnTo>
                  <a:pt x="0" y="6033"/>
                </a:lnTo>
                <a:cubicBezTo>
                  <a:pt x="0" y="6016"/>
                  <a:pt x="14" y="6003"/>
                  <a:pt x="30" y="6003"/>
                </a:cubicBezTo>
                <a:cubicBezTo>
                  <a:pt x="47" y="6003"/>
                  <a:pt x="60" y="6016"/>
                  <a:pt x="60" y="6033"/>
                </a:cubicBezTo>
                <a:cubicBezTo>
                  <a:pt x="60" y="6049"/>
                  <a:pt x="47" y="6063"/>
                  <a:pt x="30" y="6063"/>
                </a:cubicBezTo>
                <a:cubicBezTo>
                  <a:pt x="14" y="6063"/>
                  <a:pt x="0" y="6049"/>
                  <a:pt x="0" y="6033"/>
                </a:cubicBezTo>
                <a:close/>
                <a:moveTo>
                  <a:pt x="0" y="5913"/>
                </a:moveTo>
                <a:lnTo>
                  <a:pt x="0" y="5913"/>
                </a:lnTo>
                <a:cubicBezTo>
                  <a:pt x="0" y="5896"/>
                  <a:pt x="14" y="5883"/>
                  <a:pt x="30" y="5883"/>
                </a:cubicBezTo>
                <a:cubicBezTo>
                  <a:pt x="47" y="5883"/>
                  <a:pt x="60" y="5896"/>
                  <a:pt x="60" y="5913"/>
                </a:cubicBezTo>
                <a:cubicBezTo>
                  <a:pt x="60" y="5929"/>
                  <a:pt x="47" y="5943"/>
                  <a:pt x="30" y="5943"/>
                </a:cubicBezTo>
                <a:cubicBezTo>
                  <a:pt x="14" y="5943"/>
                  <a:pt x="0" y="5929"/>
                  <a:pt x="0" y="5913"/>
                </a:cubicBezTo>
                <a:close/>
                <a:moveTo>
                  <a:pt x="0" y="5793"/>
                </a:moveTo>
                <a:lnTo>
                  <a:pt x="0" y="5792"/>
                </a:lnTo>
                <a:cubicBezTo>
                  <a:pt x="0" y="5776"/>
                  <a:pt x="14" y="5762"/>
                  <a:pt x="30" y="5762"/>
                </a:cubicBezTo>
                <a:cubicBezTo>
                  <a:pt x="47" y="5762"/>
                  <a:pt x="60" y="5776"/>
                  <a:pt x="60" y="5792"/>
                </a:cubicBezTo>
                <a:lnTo>
                  <a:pt x="60" y="5793"/>
                </a:lnTo>
                <a:cubicBezTo>
                  <a:pt x="60" y="5809"/>
                  <a:pt x="47" y="5823"/>
                  <a:pt x="30" y="5823"/>
                </a:cubicBezTo>
                <a:cubicBezTo>
                  <a:pt x="14" y="5823"/>
                  <a:pt x="0" y="5809"/>
                  <a:pt x="0" y="5793"/>
                </a:cubicBezTo>
                <a:close/>
                <a:moveTo>
                  <a:pt x="0" y="5672"/>
                </a:moveTo>
                <a:lnTo>
                  <a:pt x="0" y="5672"/>
                </a:lnTo>
                <a:cubicBezTo>
                  <a:pt x="0" y="5656"/>
                  <a:pt x="14" y="5642"/>
                  <a:pt x="30" y="5642"/>
                </a:cubicBezTo>
                <a:cubicBezTo>
                  <a:pt x="47" y="5642"/>
                  <a:pt x="60" y="5656"/>
                  <a:pt x="60" y="5672"/>
                </a:cubicBezTo>
                <a:cubicBezTo>
                  <a:pt x="60" y="5689"/>
                  <a:pt x="47" y="5702"/>
                  <a:pt x="30" y="5702"/>
                </a:cubicBezTo>
                <a:cubicBezTo>
                  <a:pt x="14" y="5702"/>
                  <a:pt x="0" y="5689"/>
                  <a:pt x="0" y="5672"/>
                </a:cubicBezTo>
                <a:close/>
                <a:moveTo>
                  <a:pt x="0" y="5552"/>
                </a:moveTo>
                <a:lnTo>
                  <a:pt x="0" y="5552"/>
                </a:lnTo>
                <a:cubicBezTo>
                  <a:pt x="0" y="5536"/>
                  <a:pt x="14" y="5522"/>
                  <a:pt x="30" y="5522"/>
                </a:cubicBezTo>
                <a:cubicBezTo>
                  <a:pt x="47" y="5522"/>
                  <a:pt x="60" y="5536"/>
                  <a:pt x="60" y="5552"/>
                </a:cubicBezTo>
                <a:cubicBezTo>
                  <a:pt x="60" y="5569"/>
                  <a:pt x="47" y="5582"/>
                  <a:pt x="30" y="5582"/>
                </a:cubicBezTo>
                <a:cubicBezTo>
                  <a:pt x="14" y="5582"/>
                  <a:pt x="0" y="5569"/>
                  <a:pt x="0" y="5552"/>
                </a:cubicBezTo>
                <a:close/>
                <a:moveTo>
                  <a:pt x="0" y="5432"/>
                </a:moveTo>
                <a:lnTo>
                  <a:pt x="0" y="5432"/>
                </a:lnTo>
                <a:cubicBezTo>
                  <a:pt x="0" y="5416"/>
                  <a:pt x="14" y="5402"/>
                  <a:pt x="30" y="5402"/>
                </a:cubicBezTo>
                <a:cubicBezTo>
                  <a:pt x="47" y="5402"/>
                  <a:pt x="60" y="5416"/>
                  <a:pt x="60" y="5432"/>
                </a:cubicBezTo>
                <a:cubicBezTo>
                  <a:pt x="60" y="5449"/>
                  <a:pt x="47" y="5462"/>
                  <a:pt x="30" y="5462"/>
                </a:cubicBezTo>
                <a:cubicBezTo>
                  <a:pt x="14" y="5462"/>
                  <a:pt x="0" y="5449"/>
                  <a:pt x="0" y="5432"/>
                </a:cubicBezTo>
                <a:close/>
                <a:moveTo>
                  <a:pt x="0" y="5312"/>
                </a:moveTo>
                <a:lnTo>
                  <a:pt x="0" y="5312"/>
                </a:lnTo>
                <a:cubicBezTo>
                  <a:pt x="0" y="5296"/>
                  <a:pt x="14" y="5282"/>
                  <a:pt x="30" y="5282"/>
                </a:cubicBezTo>
                <a:cubicBezTo>
                  <a:pt x="47" y="5282"/>
                  <a:pt x="60" y="5296"/>
                  <a:pt x="60" y="5312"/>
                </a:cubicBezTo>
                <a:cubicBezTo>
                  <a:pt x="60" y="5329"/>
                  <a:pt x="47" y="5342"/>
                  <a:pt x="30" y="5342"/>
                </a:cubicBezTo>
                <a:cubicBezTo>
                  <a:pt x="14" y="5342"/>
                  <a:pt x="0" y="5329"/>
                  <a:pt x="0" y="5312"/>
                </a:cubicBezTo>
                <a:close/>
                <a:moveTo>
                  <a:pt x="0" y="5192"/>
                </a:moveTo>
                <a:lnTo>
                  <a:pt x="0" y="5192"/>
                </a:lnTo>
                <a:cubicBezTo>
                  <a:pt x="0" y="5176"/>
                  <a:pt x="14" y="5162"/>
                  <a:pt x="30" y="5162"/>
                </a:cubicBezTo>
                <a:cubicBezTo>
                  <a:pt x="47" y="5162"/>
                  <a:pt x="60" y="5176"/>
                  <a:pt x="60" y="5192"/>
                </a:cubicBezTo>
                <a:cubicBezTo>
                  <a:pt x="60" y="5209"/>
                  <a:pt x="47" y="5222"/>
                  <a:pt x="30" y="5222"/>
                </a:cubicBezTo>
                <a:cubicBezTo>
                  <a:pt x="14" y="5222"/>
                  <a:pt x="0" y="5209"/>
                  <a:pt x="0" y="5192"/>
                </a:cubicBezTo>
                <a:close/>
                <a:moveTo>
                  <a:pt x="0" y="5072"/>
                </a:moveTo>
                <a:lnTo>
                  <a:pt x="0" y="5072"/>
                </a:lnTo>
                <a:cubicBezTo>
                  <a:pt x="0" y="5056"/>
                  <a:pt x="14" y="5042"/>
                  <a:pt x="30" y="5042"/>
                </a:cubicBezTo>
                <a:cubicBezTo>
                  <a:pt x="47" y="5042"/>
                  <a:pt x="60" y="5056"/>
                  <a:pt x="60" y="5072"/>
                </a:cubicBezTo>
                <a:cubicBezTo>
                  <a:pt x="60" y="5089"/>
                  <a:pt x="47" y="5102"/>
                  <a:pt x="30" y="5102"/>
                </a:cubicBezTo>
                <a:cubicBezTo>
                  <a:pt x="14" y="5102"/>
                  <a:pt x="0" y="5089"/>
                  <a:pt x="0" y="5072"/>
                </a:cubicBezTo>
                <a:close/>
                <a:moveTo>
                  <a:pt x="0" y="4952"/>
                </a:moveTo>
                <a:lnTo>
                  <a:pt x="0" y="4952"/>
                </a:lnTo>
                <a:cubicBezTo>
                  <a:pt x="0" y="4935"/>
                  <a:pt x="14" y="4922"/>
                  <a:pt x="30" y="4922"/>
                </a:cubicBezTo>
                <a:cubicBezTo>
                  <a:pt x="47" y="4922"/>
                  <a:pt x="60" y="4935"/>
                  <a:pt x="60" y="4952"/>
                </a:cubicBezTo>
                <a:cubicBezTo>
                  <a:pt x="60" y="4969"/>
                  <a:pt x="47" y="4982"/>
                  <a:pt x="30" y="4982"/>
                </a:cubicBezTo>
                <a:cubicBezTo>
                  <a:pt x="14" y="4982"/>
                  <a:pt x="0" y="4969"/>
                  <a:pt x="0" y="4952"/>
                </a:cubicBezTo>
                <a:close/>
                <a:moveTo>
                  <a:pt x="0" y="4832"/>
                </a:moveTo>
                <a:lnTo>
                  <a:pt x="0" y="4832"/>
                </a:lnTo>
                <a:cubicBezTo>
                  <a:pt x="0" y="4815"/>
                  <a:pt x="14" y="4802"/>
                  <a:pt x="30" y="4802"/>
                </a:cubicBezTo>
                <a:cubicBezTo>
                  <a:pt x="47" y="4802"/>
                  <a:pt x="60" y="4815"/>
                  <a:pt x="60" y="4832"/>
                </a:cubicBezTo>
                <a:cubicBezTo>
                  <a:pt x="60" y="4849"/>
                  <a:pt x="47" y="4862"/>
                  <a:pt x="30" y="4862"/>
                </a:cubicBezTo>
                <a:cubicBezTo>
                  <a:pt x="14" y="4862"/>
                  <a:pt x="0" y="4849"/>
                  <a:pt x="0" y="4832"/>
                </a:cubicBezTo>
                <a:close/>
                <a:moveTo>
                  <a:pt x="0" y="4712"/>
                </a:moveTo>
                <a:lnTo>
                  <a:pt x="0" y="4712"/>
                </a:lnTo>
                <a:cubicBezTo>
                  <a:pt x="0" y="4695"/>
                  <a:pt x="14" y="4682"/>
                  <a:pt x="30" y="4682"/>
                </a:cubicBezTo>
                <a:cubicBezTo>
                  <a:pt x="47" y="4682"/>
                  <a:pt x="60" y="4695"/>
                  <a:pt x="60" y="4712"/>
                </a:cubicBezTo>
                <a:cubicBezTo>
                  <a:pt x="60" y="4729"/>
                  <a:pt x="47" y="4742"/>
                  <a:pt x="30" y="4742"/>
                </a:cubicBezTo>
                <a:cubicBezTo>
                  <a:pt x="14" y="4742"/>
                  <a:pt x="0" y="4729"/>
                  <a:pt x="0" y="4712"/>
                </a:cubicBezTo>
                <a:close/>
                <a:moveTo>
                  <a:pt x="0" y="4592"/>
                </a:moveTo>
                <a:lnTo>
                  <a:pt x="0" y="4592"/>
                </a:lnTo>
                <a:cubicBezTo>
                  <a:pt x="0" y="4575"/>
                  <a:pt x="14" y="4562"/>
                  <a:pt x="30" y="4562"/>
                </a:cubicBezTo>
                <a:cubicBezTo>
                  <a:pt x="47" y="4562"/>
                  <a:pt x="60" y="4575"/>
                  <a:pt x="60" y="4592"/>
                </a:cubicBezTo>
                <a:cubicBezTo>
                  <a:pt x="60" y="4608"/>
                  <a:pt x="47" y="4622"/>
                  <a:pt x="30" y="4622"/>
                </a:cubicBezTo>
                <a:cubicBezTo>
                  <a:pt x="14" y="4622"/>
                  <a:pt x="0" y="4608"/>
                  <a:pt x="0" y="4592"/>
                </a:cubicBezTo>
                <a:close/>
                <a:moveTo>
                  <a:pt x="0" y="4472"/>
                </a:moveTo>
                <a:lnTo>
                  <a:pt x="0" y="4472"/>
                </a:lnTo>
                <a:cubicBezTo>
                  <a:pt x="0" y="4455"/>
                  <a:pt x="14" y="4442"/>
                  <a:pt x="30" y="4442"/>
                </a:cubicBezTo>
                <a:cubicBezTo>
                  <a:pt x="47" y="4442"/>
                  <a:pt x="60" y="4455"/>
                  <a:pt x="60" y="4472"/>
                </a:cubicBezTo>
                <a:cubicBezTo>
                  <a:pt x="60" y="4488"/>
                  <a:pt x="47" y="4502"/>
                  <a:pt x="30" y="4502"/>
                </a:cubicBezTo>
                <a:cubicBezTo>
                  <a:pt x="14" y="4502"/>
                  <a:pt x="0" y="4488"/>
                  <a:pt x="0" y="4472"/>
                </a:cubicBezTo>
                <a:close/>
                <a:moveTo>
                  <a:pt x="0" y="4352"/>
                </a:moveTo>
                <a:lnTo>
                  <a:pt x="0" y="4352"/>
                </a:lnTo>
                <a:cubicBezTo>
                  <a:pt x="0" y="4335"/>
                  <a:pt x="14" y="4322"/>
                  <a:pt x="30" y="4322"/>
                </a:cubicBezTo>
                <a:cubicBezTo>
                  <a:pt x="47" y="4322"/>
                  <a:pt x="60" y="4335"/>
                  <a:pt x="60" y="4352"/>
                </a:cubicBezTo>
                <a:cubicBezTo>
                  <a:pt x="60" y="4368"/>
                  <a:pt x="47" y="4382"/>
                  <a:pt x="30" y="4382"/>
                </a:cubicBezTo>
                <a:cubicBezTo>
                  <a:pt x="14" y="4382"/>
                  <a:pt x="0" y="4368"/>
                  <a:pt x="0" y="4352"/>
                </a:cubicBezTo>
                <a:close/>
                <a:moveTo>
                  <a:pt x="0" y="4232"/>
                </a:moveTo>
                <a:lnTo>
                  <a:pt x="0" y="4232"/>
                </a:lnTo>
                <a:cubicBezTo>
                  <a:pt x="0" y="4215"/>
                  <a:pt x="14" y="4202"/>
                  <a:pt x="30" y="4202"/>
                </a:cubicBezTo>
                <a:cubicBezTo>
                  <a:pt x="47" y="4202"/>
                  <a:pt x="60" y="4215"/>
                  <a:pt x="60" y="4232"/>
                </a:cubicBezTo>
                <a:cubicBezTo>
                  <a:pt x="60" y="4248"/>
                  <a:pt x="47" y="4262"/>
                  <a:pt x="30" y="4262"/>
                </a:cubicBezTo>
                <a:cubicBezTo>
                  <a:pt x="14" y="4262"/>
                  <a:pt x="0" y="4248"/>
                  <a:pt x="0" y="4232"/>
                </a:cubicBezTo>
                <a:close/>
                <a:moveTo>
                  <a:pt x="0" y="4112"/>
                </a:moveTo>
                <a:lnTo>
                  <a:pt x="0" y="4112"/>
                </a:lnTo>
                <a:cubicBezTo>
                  <a:pt x="0" y="4095"/>
                  <a:pt x="14" y="4082"/>
                  <a:pt x="30" y="4082"/>
                </a:cubicBezTo>
                <a:cubicBezTo>
                  <a:pt x="47" y="4082"/>
                  <a:pt x="60" y="4095"/>
                  <a:pt x="60" y="4112"/>
                </a:cubicBezTo>
                <a:cubicBezTo>
                  <a:pt x="60" y="4128"/>
                  <a:pt x="47" y="4142"/>
                  <a:pt x="30" y="4142"/>
                </a:cubicBezTo>
                <a:cubicBezTo>
                  <a:pt x="14" y="4142"/>
                  <a:pt x="0" y="4128"/>
                  <a:pt x="0" y="4112"/>
                </a:cubicBezTo>
                <a:close/>
                <a:moveTo>
                  <a:pt x="0" y="3992"/>
                </a:moveTo>
                <a:lnTo>
                  <a:pt x="0" y="3992"/>
                </a:lnTo>
                <a:cubicBezTo>
                  <a:pt x="0" y="3975"/>
                  <a:pt x="14" y="3962"/>
                  <a:pt x="30" y="3962"/>
                </a:cubicBezTo>
                <a:cubicBezTo>
                  <a:pt x="47" y="3962"/>
                  <a:pt x="60" y="3975"/>
                  <a:pt x="60" y="3992"/>
                </a:cubicBezTo>
                <a:cubicBezTo>
                  <a:pt x="60" y="4008"/>
                  <a:pt x="47" y="4022"/>
                  <a:pt x="30" y="4022"/>
                </a:cubicBezTo>
                <a:cubicBezTo>
                  <a:pt x="14" y="4022"/>
                  <a:pt x="0" y="4008"/>
                  <a:pt x="0" y="3992"/>
                </a:cubicBezTo>
                <a:close/>
                <a:moveTo>
                  <a:pt x="0" y="3872"/>
                </a:moveTo>
                <a:lnTo>
                  <a:pt x="0" y="3871"/>
                </a:lnTo>
                <a:cubicBezTo>
                  <a:pt x="0" y="3855"/>
                  <a:pt x="14" y="3841"/>
                  <a:pt x="30" y="3841"/>
                </a:cubicBezTo>
                <a:cubicBezTo>
                  <a:pt x="47" y="3841"/>
                  <a:pt x="60" y="3855"/>
                  <a:pt x="60" y="3871"/>
                </a:cubicBezTo>
                <a:lnTo>
                  <a:pt x="60" y="3872"/>
                </a:lnTo>
                <a:cubicBezTo>
                  <a:pt x="60" y="3888"/>
                  <a:pt x="47" y="3902"/>
                  <a:pt x="30" y="3902"/>
                </a:cubicBezTo>
                <a:cubicBezTo>
                  <a:pt x="14" y="3902"/>
                  <a:pt x="0" y="3888"/>
                  <a:pt x="0" y="3872"/>
                </a:cubicBezTo>
                <a:close/>
                <a:moveTo>
                  <a:pt x="0" y="3751"/>
                </a:moveTo>
                <a:lnTo>
                  <a:pt x="0" y="3751"/>
                </a:lnTo>
                <a:cubicBezTo>
                  <a:pt x="0" y="3735"/>
                  <a:pt x="14" y="3721"/>
                  <a:pt x="30" y="3721"/>
                </a:cubicBezTo>
                <a:cubicBezTo>
                  <a:pt x="47" y="3721"/>
                  <a:pt x="60" y="3735"/>
                  <a:pt x="60" y="3751"/>
                </a:cubicBezTo>
                <a:cubicBezTo>
                  <a:pt x="60" y="3768"/>
                  <a:pt x="47" y="3781"/>
                  <a:pt x="30" y="3781"/>
                </a:cubicBezTo>
                <a:cubicBezTo>
                  <a:pt x="14" y="3781"/>
                  <a:pt x="0" y="3768"/>
                  <a:pt x="0" y="3751"/>
                </a:cubicBezTo>
                <a:close/>
                <a:moveTo>
                  <a:pt x="0" y="3631"/>
                </a:moveTo>
                <a:lnTo>
                  <a:pt x="0" y="3631"/>
                </a:lnTo>
                <a:cubicBezTo>
                  <a:pt x="0" y="3615"/>
                  <a:pt x="14" y="3601"/>
                  <a:pt x="30" y="3601"/>
                </a:cubicBezTo>
                <a:cubicBezTo>
                  <a:pt x="47" y="3601"/>
                  <a:pt x="60" y="3615"/>
                  <a:pt x="60" y="3631"/>
                </a:cubicBezTo>
                <a:cubicBezTo>
                  <a:pt x="60" y="3648"/>
                  <a:pt x="47" y="3661"/>
                  <a:pt x="30" y="3661"/>
                </a:cubicBezTo>
                <a:cubicBezTo>
                  <a:pt x="14" y="3661"/>
                  <a:pt x="0" y="3648"/>
                  <a:pt x="0" y="3631"/>
                </a:cubicBezTo>
                <a:close/>
                <a:moveTo>
                  <a:pt x="0" y="3511"/>
                </a:moveTo>
                <a:lnTo>
                  <a:pt x="0" y="3511"/>
                </a:lnTo>
                <a:cubicBezTo>
                  <a:pt x="0" y="3495"/>
                  <a:pt x="14" y="3481"/>
                  <a:pt x="30" y="3481"/>
                </a:cubicBezTo>
                <a:cubicBezTo>
                  <a:pt x="47" y="3481"/>
                  <a:pt x="60" y="3495"/>
                  <a:pt x="60" y="3511"/>
                </a:cubicBezTo>
                <a:cubicBezTo>
                  <a:pt x="60" y="3528"/>
                  <a:pt x="47" y="3541"/>
                  <a:pt x="30" y="3541"/>
                </a:cubicBezTo>
                <a:cubicBezTo>
                  <a:pt x="14" y="3541"/>
                  <a:pt x="0" y="3528"/>
                  <a:pt x="0" y="3511"/>
                </a:cubicBezTo>
                <a:close/>
                <a:moveTo>
                  <a:pt x="0" y="3391"/>
                </a:moveTo>
                <a:lnTo>
                  <a:pt x="0" y="3391"/>
                </a:lnTo>
                <a:cubicBezTo>
                  <a:pt x="0" y="3375"/>
                  <a:pt x="14" y="3361"/>
                  <a:pt x="30" y="3361"/>
                </a:cubicBezTo>
                <a:cubicBezTo>
                  <a:pt x="47" y="3361"/>
                  <a:pt x="60" y="3375"/>
                  <a:pt x="60" y="3391"/>
                </a:cubicBezTo>
                <a:cubicBezTo>
                  <a:pt x="60" y="3408"/>
                  <a:pt x="47" y="3421"/>
                  <a:pt x="30" y="3421"/>
                </a:cubicBezTo>
                <a:cubicBezTo>
                  <a:pt x="14" y="3421"/>
                  <a:pt x="0" y="3408"/>
                  <a:pt x="0" y="3391"/>
                </a:cubicBezTo>
                <a:close/>
                <a:moveTo>
                  <a:pt x="0" y="3271"/>
                </a:moveTo>
                <a:lnTo>
                  <a:pt x="0" y="3271"/>
                </a:lnTo>
                <a:cubicBezTo>
                  <a:pt x="0" y="3255"/>
                  <a:pt x="14" y="3241"/>
                  <a:pt x="30" y="3241"/>
                </a:cubicBezTo>
                <a:cubicBezTo>
                  <a:pt x="47" y="3241"/>
                  <a:pt x="60" y="3255"/>
                  <a:pt x="60" y="3271"/>
                </a:cubicBezTo>
                <a:cubicBezTo>
                  <a:pt x="60" y="3288"/>
                  <a:pt x="47" y="3301"/>
                  <a:pt x="30" y="3301"/>
                </a:cubicBezTo>
                <a:cubicBezTo>
                  <a:pt x="14" y="3301"/>
                  <a:pt x="0" y="3288"/>
                  <a:pt x="0" y="3271"/>
                </a:cubicBezTo>
                <a:close/>
                <a:moveTo>
                  <a:pt x="0" y="3151"/>
                </a:moveTo>
                <a:lnTo>
                  <a:pt x="0" y="3151"/>
                </a:lnTo>
                <a:cubicBezTo>
                  <a:pt x="0" y="3135"/>
                  <a:pt x="14" y="3121"/>
                  <a:pt x="30" y="3121"/>
                </a:cubicBezTo>
                <a:cubicBezTo>
                  <a:pt x="47" y="3121"/>
                  <a:pt x="60" y="3135"/>
                  <a:pt x="60" y="3151"/>
                </a:cubicBezTo>
                <a:cubicBezTo>
                  <a:pt x="60" y="3168"/>
                  <a:pt x="47" y="3181"/>
                  <a:pt x="30" y="3181"/>
                </a:cubicBezTo>
                <a:cubicBezTo>
                  <a:pt x="14" y="3181"/>
                  <a:pt x="0" y="3168"/>
                  <a:pt x="0" y="3151"/>
                </a:cubicBezTo>
                <a:close/>
                <a:moveTo>
                  <a:pt x="0" y="3031"/>
                </a:moveTo>
                <a:lnTo>
                  <a:pt x="0" y="3031"/>
                </a:lnTo>
                <a:cubicBezTo>
                  <a:pt x="0" y="3014"/>
                  <a:pt x="14" y="3001"/>
                  <a:pt x="30" y="3001"/>
                </a:cubicBezTo>
                <a:cubicBezTo>
                  <a:pt x="47" y="3001"/>
                  <a:pt x="60" y="3014"/>
                  <a:pt x="60" y="3031"/>
                </a:cubicBezTo>
                <a:cubicBezTo>
                  <a:pt x="60" y="3048"/>
                  <a:pt x="47" y="3061"/>
                  <a:pt x="30" y="3061"/>
                </a:cubicBezTo>
                <a:cubicBezTo>
                  <a:pt x="14" y="3061"/>
                  <a:pt x="0" y="3048"/>
                  <a:pt x="0" y="3031"/>
                </a:cubicBezTo>
                <a:close/>
                <a:moveTo>
                  <a:pt x="0" y="2911"/>
                </a:moveTo>
                <a:lnTo>
                  <a:pt x="0" y="2911"/>
                </a:lnTo>
                <a:cubicBezTo>
                  <a:pt x="0" y="2894"/>
                  <a:pt x="14" y="2881"/>
                  <a:pt x="30" y="2881"/>
                </a:cubicBezTo>
                <a:cubicBezTo>
                  <a:pt x="47" y="2881"/>
                  <a:pt x="60" y="2894"/>
                  <a:pt x="60" y="2911"/>
                </a:cubicBezTo>
                <a:cubicBezTo>
                  <a:pt x="60" y="2928"/>
                  <a:pt x="47" y="2941"/>
                  <a:pt x="30" y="2941"/>
                </a:cubicBezTo>
                <a:cubicBezTo>
                  <a:pt x="14" y="2941"/>
                  <a:pt x="0" y="2928"/>
                  <a:pt x="0" y="2911"/>
                </a:cubicBezTo>
                <a:close/>
                <a:moveTo>
                  <a:pt x="0" y="2791"/>
                </a:moveTo>
                <a:lnTo>
                  <a:pt x="0" y="2791"/>
                </a:lnTo>
                <a:cubicBezTo>
                  <a:pt x="0" y="2774"/>
                  <a:pt x="14" y="2761"/>
                  <a:pt x="30" y="2761"/>
                </a:cubicBezTo>
                <a:cubicBezTo>
                  <a:pt x="47" y="2761"/>
                  <a:pt x="60" y="2774"/>
                  <a:pt x="60" y="2791"/>
                </a:cubicBezTo>
                <a:cubicBezTo>
                  <a:pt x="60" y="2808"/>
                  <a:pt x="47" y="2821"/>
                  <a:pt x="30" y="2821"/>
                </a:cubicBezTo>
                <a:cubicBezTo>
                  <a:pt x="14" y="2821"/>
                  <a:pt x="0" y="2808"/>
                  <a:pt x="0" y="2791"/>
                </a:cubicBezTo>
                <a:close/>
                <a:moveTo>
                  <a:pt x="0" y="2671"/>
                </a:moveTo>
                <a:lnTo>
                  <a:pt x="0" y="2671"/>
                </a:lnTo>
                <a:cubicBezTo>
                  <a:pt x="0" y="2654"/>
                  <a:pt x="14" y="2641"/>
                  <a:pt x="30" y="2641"/>
                </a:cubicBezTo>
                <a:cubicBezTo>
                  <a:pt x="47" y="2641"/>
                  <a:pt x="60" y="2654"/>
                  <a:pt x="60" y="2671"/>
                </a:cubicBezTo>
                <a:cubicBezTo>
                  <a:pt x="60" y="2687"/>
                  <a:pt x="47" y="2701"/>
                  <a:pt x="30" y="2701"/>
                </a:cubicBezTo>
                <a:cubicBezTo>
                  <a:pt x="14" y="2701"/>
                  <a:pt x="0" y="2687"/>
                  <a:pt x="0" y="2671"/>
                </a:cubicBezTo>
                <a:close/>
                <a:moveTo>
                  <a:pt x="0" y="2551"/>
                </a:moveTo>
                <a:lnTo>
                  <a:pt x="0" y="2551"/>
                </a:lnTo>
                <a:cubicBezTo>
                  <a:pt x="0" y="2534"/>
                  <a:pt x="14" y="2521"/>
                  <a:pt x="30" y="2521"/>
                </a:cubicBezTo>
                <a:cubicBezTo>
                  <a:pt x="47" y="2521"/>
                  <a:pt x="60" y="2534"/>
                  <a:pt x="60" y="2551"/>
                </a:cubicBezTo>
                <a:cubicBezTo>
                  <a:pt x="60" y="2567"/>
                  <a:pt x="47" y="2581"/>
                  <a:pt x="30" y="2581"/>
                </a:cubicBezTo>
                <a:cubicBezTo>
                  <a:pt x="14" y="2581"/>
                  <a:pt x="0" y="2567"/>
                  <a:pt x="0" y="2551"/>
                </a:cubicBezTo>
                <a:close/>
                <a:moveTo>
                  <a:pt x="0" y="2431"/>
                </a:moveTo>
                <a:lnTo>
                  <a:pt x="0" y="2431"/>
                </a:lnTo>
                <a:cubicBezTo>
                  <a:pt x="0" y="2414"/>
                  <a:pt x="14" y="2401"/>
                  <a:pt x="30" y="2401"/>
                </a:cubicBezTo>
                <a:cubicBezTo>
                  <a:pt x="47" y="2401"/>
                  <a:pt x="60" y="2414"/>
                  <a:pt x="60" y="2431"/>
                </a:cubicBezTo>
                <a:cubicBezTo>
                  <a:pt x="60" y="2447"/>
                  <a:pt x="47" y="2461"/>
                  <a:pt x="30" y="2461"/>
                </a:cubicBezTo>
                <a:cubicBezTo>
                  <a:pt x="14" y="2461"/>
                  <a:pt x="0" y="2447"/>
                  <a:pt x="0" y="2431"/>
                </a:cubicBezTo>
                <a:close/>
                <a:moveTo>
                  <a:pt x="0" y="2311"/>
                </a:moveTo>
                <a:lnTo>
                  <a:pt x="0" y="2311"/>
                </a:lnTo>
                <a:cubicBezTo>
                  <a:pt x="0" y="2294"/>
                  <a:pt x="14" y="2281"/>
                  <a:pt x="30" y="2281"/>
                </a:cubicBezTo>
                <a:cubicBezTo>
                  <a:pt x="47" y="2281"/>
                  <a:pt x="60" y="2294"/>
                  <a:pt x="60" y="2311"/>
                </a:cubicBezTo>
                <a:cubicBezTo>
                  <a:pt x="60" y="2327"/>
                  <a:pt x="47" y="2341"/>
                  <a:pt x="30" y="2341"/>
                </a:cubicBezTo>
                <a:cubicBezTo>
                  <a:pt x="14" y="2341"/>
                  <a:pt x="0" y="2327"/>
                  <a:pt x="0" y="2311"/>
                </a:cubicBezTo>
                <a:close/>
                <a:moveTo>
                  <a:pt x="0" y="2191"/>
                </a:moveTo>
                <a:lnTo>
                  <a:pt x="0" y="2191"/>
                </a:lnTo>
                <a:cubicBezTo>
                  <a:pt x="0" y="2174"/>
                  <a:pt x="14" y="2161"/>
                  <a:pt x="30" y="2161"/>
                </a:cubicBezTo>
                <a:cubicBezTo>
                  <a:pt x="47" y="2161"/>
                  <a:pt x="60" y="2174"/>
                  <a:pt x="60" y="2191"/>
                </a:cubicBezTo>
                <a:cubicBezTo>
                  <a:pt x="60" y="2207"/>
                  <a:pt x="47" y="2221"/>
                  <a:pt x="30" y="2221"/>
                </a:cubicBezTo>
                <a:cubicBezTo>
                  <a:pt x="14" y="2221"/>
                  <a:pt x="0" y="2207"/>
                  <a:pt x="0" y="2191"/>
                </a:cubicBezTo>
                <a:close/>
                <a:moveTo>
                  <a:pt x="0" y="2071"/>
                </a:moveTo>
                <a:lnTo>
                  <a:pt x="0" y="2071"/>
                </a:lnTo>
                <a:cubicBezTo>
                  <a:pt x="0" y="2054"/>
                  <a:pt x="14" y="2041"/>
                  <a:pt x="30" y="2041"/>
                </a:cubicBezTo>
                <a:cubicBezTo>
                  <a:pt x="47" y="2041"/>
                  <a:pt x="60" y="2054"/>
                  <a:pt x="60" y="2071"/>
                </a:cubicBezTo>
                <a:cubicBezTo>
                  <a:pt x="60" y="2087"/>
                  <a:pt x="47" y="2101"/>
                  <a:pt x="30" y="2101"/>
                </a:cubicBezTo>
                <a:cubicBezTo>
                  <a:pt x="14" y="2101"/>
                  <a:pt x="0" y="2087"/>
                  <a:pt x="0" y="2071"/>
                </a:cubicBezTo>
                <a:close/>
                <a:moveTo>
                  <a:pt x="0" y="1951"/>
                </a:moveTo>
                <a:lnTo>
                  <a:pt x="0" y="1951"/>
                </a:lnTo>
                <a:cubicBezTo>
                  <a:pt x="0" y="1934"/>
                  <a:pt x="14" y="1921"/>
                  <a:pt x="30" y="1921"/>
                </a:cubicBezTo>
                <a:cubicBezTo>
                  <a:pt x="47" y="1921"/>
                  <a:pt x="60" y="1934"/>
                  <a:pt x="60" y="1951"/>
                </a:cubicBezTo>
                <a:cubicBezTo>
                  <a:pt x="60" y="1967"/>
                  <a:pt x="47" y="1981"/>
                  <a:pt x="30" y="1981"/>
                </a:cubicBezTo>
                <a:cubicBezTo>
                  <a:pt x="14" y="1981"/>
                  <a:pt x="0" y="1967"/>
                  <a:pt x="0" y="1951"/>
                </a:cubicBezTo>
                <a:close/>
                <a:moveTo>
                  <a:pt x="0" y="1831"/>
                </a:moveTo>
                <a:lnTo>
                  <a:pt x="0" y="1830"/>
                </a:lnTo>
                <a:cubicBezTo>
                  <a:pt x="0" y="1814"/>
                  <a:pt x="14" y="1800"/>
                  <a:pt x="30" y="1800"/>
                </a:cubicBezTo>
                <a:cubicBezTo>
                  <a:pt x="47" y="1800"/>
                  <a:pt x="60" y="1814"/>
                  <a:pt x="60" y="1830"/>
                </a:cubicBezTo>
                <a:lnTo>
                  <a:pt x="60" y="1831"/>
                </a:lnTo>
                <a:cubicBezTo>
                  <a:pt x="60" y="1847"/>
                  <a:pt x="47" y="1861"/>
                  <a:pt x="30" y="1861"/>
                </a:cubicBezTo>
                <a:cubicBezTo>
                  <a:pt x="14" y="1861"/>
                  <a:pt x="0" y="1847"/>
                  <a:pt x="0" y="1831"/>
                </a:cubicBezTo>
                <a:close/>
                <a:moveTo>
                  <a:pt x="0" y="1710"/>
                </a:moveTo>
                <a:lnTo>
                  <a:pt x="0" y="1710"/>
                </a:lnTo>
                <a:cubicBezTo>
                  <a:pt x="0" y="1694"/>
                  <a:pt x="14" y="1680"/>
                  <a:pt x="30" y="1680"/>
                </a:cubicBezTo>
                <a:cubicBezTo>
                  <a:pt x="47" y="1680"/>
                  <a:pt x="60" y="1694"/>
                  <a:pt x="60" y="1710"/>
                </a:cubicBezTo>
                <a:cubicBezTo>
                  <a:pt x="60" y="1727"/>
                  <a:pt x="47" y="1740"/>
                  <a:pt x="30" y="1740"/>
                </a:cubicBezTo>
                <a:cubicBezTo>
                  <a:pt x="14" y="1740"/>
                  <a:pt x="0" y="1727"/>
                  <a:pt x="0" y="1710"/>
                </a:cubicBezTo>
                <a:close/>
                <a:moveTo>
                  <a:pt x="0" y="1590"/>
                </a:moveTo>
                <a:lnTo>
                  <a:pt x="0" y="1590"/>
                </a:lnTo>
                <a:cubicBezTo>
                  <a:pt x="0" y="1574"/>
                  <a:pt x="14" y="1560"/>
                  <a:pt x="30" y="1560"/>
                </a:cubicBezTo>
                <a:cubicBezTo>
                  <a:pt x="47" y="1560"/>
                  <a:pt x="60" y="1574"/>
                  <a:pt x="60" y="1590"/>
                </a:cubicBezTo>
                <a:cubicBezTo>
                  <a:pt x="60" y="1607"/>
                  <a:pt x="47" y="1620"/>
                  <a:pt x="30" y="1620"/>
                </a:cubicBezTo>
                <a:cubicBezTo>
                  <a:pt x="14" y="1620"/>
                  <a:pt x="0" y="1607"/>
                  <a:pt x="0" y="1590"/>
                </a:cubicBezTo>
                <a:close/>
                <a:moveTo>
                  <a:pt x="0" y="1470"/>
                </a:moveTo>
                <a:lnTo>
                  <a:pt x="0" y="1470"/>
                </a:lnTo>
                <a:cubicBezTo>
                  <a:pt x="0" y="1454"/>
                  <a:pt x="14" y="1440"/>
                  <a:pt x="30" y="1440"/>
                </a:cubicBezTo>
                <a:cubicBezTo>
                  <a:pt x="47" y="1440"/>
                  <a:pt x="60" y="1454"/>
                  <a:pt x="60" y="1470"/>
                </a:cubicBezTo>
                <a:cubicBezTo>
                  <a:pt x="60" y="1487"/>
                  <a:pt x="47" y="1500"/>
                  <a:pt x="30" y="1500"/>
                </a:cubicBezTo>
                <a:cubicBezTo>
                  <a:pt x="14" y="1500"/>
                  <a:pt x="0" y="1487"/>
                  <a:pt x="0" y="1470"/>
                </a:cubicBezTo>
                <a:close/>
                <a:moveTo>
                  <a:pt x="0" y="1350"/>
                </a:moveTo>
                <a:lnTo>
                  <a:pt x="0" y="1350"/>
                </a:lnTo>
                <a:cubicBezTo>
                  <a:pt x="0" y="1334"/>
                  <a:pt x="14" y="1320"/>
                  <a:pt x="30" y="1320"/>
                </a:cubicBezTo>
                <a:cubicBezTo>
                  <a:pt x="47" y="1320"/>
                  <a:pt x="60" y="1334"/>
                  <a:pt x="60" y="1350"/>
                </a:cubicBezTo>
                <a:cubicBezTo>
                  <a:pt x="60" y="1367"/>
                  <a:pt x="47" y="1380"/>
                  <a:pt x="30" y="1380"/>
                </a:cubicBezTo>
                <a:cubicBezTo>
                  <a:pt x="14" y="1380"/>
                  <a:pt x="0" y="1367"/>
                  <a:pt x="0" y="1350"/>
                </a:cubicBezTo>
                <a:close/>
                <a:moveTo>
                  <a:pt x="0" y="1230"/>
                </a:moveTo>
                <a:lnTo>
                  <a:pt x="0" y="1230"/>
                </a:lnTo>
                <a:cubicBezTo>
                  <a:pt x="0" y="1214"/>
                  <a:pt x="14" y="1200"/>
                  <a:pt x="30" y="1200"/>
                </a:cubicBezTo>
                <a:cubicBezTo>
                  <a:pt x="47" y="1200"/>
                  <a:pt x="60" y="1214"/>
                  <a:pt x="60" y="1230"/>
                </a:cubicBezTo>
                <a:cubicBezTo>
                  <a:pt x="60" y="1247"/>
                  <a:pt x="47" y="1260"/>
                  <a:pt x="30" y="1260"/>
                </a:cubicBezTo>
                <a:cubicBezTo>
                  <a:pt x="14" y="1260"/>
                  <a:pt x="0" y="1247"/>
                  <a:pt x="0" y="1230"/>
                </a:cubicBezTo>
                <a:close/>
                <a:moveTo>
                  <a:pt x="0" y="1110"/>
                </a:moveTo>
                <a:lnTo>
                  <a:pt x="0" y="1110"/>
                </a:lnTo>
                <a:cubicBezTo>
                  <a:pt x="0" y="1094"/>
                  <a:pt x="14" y="1080"/>
                  <a:pt x="30" y="1080"/>
                </a:cubicBezTo>
                <a:cubicBezTo>
                  <a:pt x="47" y="1080"/>
                  <a:pt x="60" y="1094"/>
                  <a:pt x="60" y="1110"/>
                </a:cubicBezTo>
                <a:cubicBezTo>
                  <a:pt x="60" y="1127"/>
                  <a:pt x="47" y="1140"/>
                  <a:pt x="30" y="1140"/>
                </a:cubicBezTo>
                <a:cubicBezTo>
                  <a:pt x="14" y="1140"/>
                  <a:pt x="0" y="1127"/>
                  <a:pt x="0" y="1110"/>
                </a:cubicBezTo>
                <a:close/>
                <a:moveTo>
                  <a:pt x="0" y="990"/>
                </a:moveTo>
                <a:lnTo>
                  <a:pt x="0" y="990"/>
                </a:lnTo>
                <a:cubicBezTo>
                  <a:pt x="0" y="973"/>
                  <a:pt x="14" y="960"/>
                  <a:pt x="30" y="960"/>
                </a:cubicBezTo>
                <a:cubicBezTo>
                  <a:pt x="47" y="960"/>
                  <a:pt x="60" y="973"/>
                  <a:pt x="60" y="990"/>
                </a:cubicBezTo>
                <a:cubicBezTo>
                  <a:pt x="60" y="1007"/>
                  <a:pt x="47" y="1020"/>
                  <a:pt x="30" y="1020"/>
                </a:cubicBezTo>
                <a:cubicBezTo>
                  <a:pt x="14" y="1020"/>
                  <a:pt x="0" y="1007"/>
                  <a:pt x="0" y="990"/>
                </a:cubicBezTo>
                <a:close/>
                <a:moveTo>
                  <a:pt x="0" y="870"/>
                </a:moveTo>
                <a:lnTo>
                  <a:pt x="0" y="870"/>
                </a:lnTo>
                <a:cubicBezTo>
                  <a:pt x="0" y="853"/>
                  <a:pt x="14" y="840"/>
                  <a:pt x="30" y="840"/>
                </a:cubicBezTo>
                <a:cubicBezTo>
                  <a:pt x="47" y="840"/>
                  <a:pt x="60" y="853"/>
                  <a:pt x="60" y="870"/>
                </a:cubicBezTo>
                <a:cubicBezTo>
                  <a:pt x="60" y="887"/>
                  <a:pt x="47" y="900"/>
                  <a:pt x="30" y="900"/>
                </a:cubicBezTo>
                <a:cubicBezTo>
                  <a:pt x="14" y="900"/>
                  <a:pt x="0" y="887"/>
                  <a:pt x="0" y="870"/>
                </a:cubicBezTo>
                <a:close/>
                <a:moveTo>
                  <a:pt x="0" y="750"/>
                </a:moveTo>
                <a:lnTo>
                  <a:pt x="0" y="750"/>
                </a:lnTo>
                <a:cubicBezTo>
                  <a:pt x="0" y="733"/>
                  <a:pt x="14" y="720"/>
                  <a:pt x="30" y="720"/>
                </a:cubicBezTo>
                <a:cubicBezTo>
                  <a:pt x="47" y="720"/>
                  <a:pt x="60" y="733"/>
                  <a:pt x="60" y="750"/>
                </a:cubicBezTo>
                <a:cubicBezTo>
                  <a:pt x="60" y="767"/>
                  <a:pt x="47" y="780"/>
                  <a:pt x="30" y="780"/>
                </a:cubicBezTo>
                <a:cubicBezTo>
                  <a:pt x="14" y="780"/>
                  <a:pt x="0" y="767"/>
                  <a:pt x="0" y="750"/>
                </a:cubicBezTo>
                <a:close/>
                <a:moveTo>
                  <a:pt x="0" y="630"/>
                </a:moveTo>
                <a:lnTo>
                  <a:pt x="0" y="630"/>
                </a:lnTo>
                <a:cubicBezTo>
                  <a:pt x="0" y="613"/>
                  <a:pt x="14" y="600"/>
                  <a:pt x="30" y="600"/>
                </a:cubicBezTo>
                <a:cubicBezTo>
                  <a:pt x="47" y="600"/>
                  <a:pt x="60" y="613"/>
                  <a:pt x="60" y="630"/>
                </a:cubicBezTo>
                <a:cubicBezTo>
                  <a:pt x="60" y="646"/>
                  <a:pt x="47" y="660"/>
                  <a:pt x="30" y="660"/>
                </a:cubicBezTo>
                <a:cubicBezTo>
                  <a:pt x="14" y="660"/>
                  <a:pt x="0" y="646"/>
                  <a:pt x="0" y="630"/>
                </a:cubicBezTo>
                <a:close/>
                <a:moveTo>
                  <a:pt x="0" y="510"/>
                </a:moveTo>
                <a:lnTo>
                  <a:pt x="0" y="510"/>
                </a:lnTo>
                <a:cubicBezTo>
                  <a:pt x="0" y="493"/>
                  <a:pt x="14" y="480"/>
                  <a:pt x="30" y="480"/>
                </a:cubicBezTo>
                <a:cubicBezTo>
                  <a:pt x="47" y="480"/>
                  <a:pt x="60" y="493"/>
                  <a:pt x="60" y="510"/>
                </a:cubicBezTo>
                <a:cubicBezTo>
                  <a:pt x="60" y="526"/>
                  <a:pt x="47" y="540"/>
                  <a:pt x="30" y="540"/>
                </a:cubicBezTo>
                <a:cubicBezTo>
                  <a:pt x="14" y="540"/>
                  <a:pt x="0" y="526"/>
                  <a:pt x="0" y="510"/>
                </a:cubicBezTo>
                <a:close/>
                <a:moveTo>
                  <a:pt x="0" y="390"/>
                </a:moveTo>
                <a:lnTo>
                  <a:pt x="0" y="390"/>
                </a:lnTo>
                <a:cubicBezTo>
                  <a:pt x="0" y="373"/>
                  <a:pt x="14" y="360"/>
                  <a:pt x="30" y="360"/>
                </a:cubicBezTo>
                <a:cubicBezTo>
                  <a:pt x="47" y="360"/>
                  <a:pt x="60" y="373"/>
                  <a:pt x="60" y="390"/>
                </a:cubicBezTo>
                <a:cubicBezTo>
                  <a:pt x="60" y="406"/>
                  <a:pt x="47" y="420"/>
                  <a:pt x="30" y="420"/>
                </a:cubicBezTo>
                <a:cubicBezTo>
                  <a:pt x="14" y="420"/>
                  <a:pt x="0" y="406"/>
                  <a:pt x="0" y="390"/>
                </a:cubicBezTo>
                <a:close/>
                <a:moveTo>
                  <a:pt x="0" y="270"/>
                </a:moveTo>
                <a:lnTo>
                  <a:pt x="0" y="270"/>
                </a:lnTo>
                <a:cubicBezTo>
                  <a:pt x="0" y="253"/>
                  <a:pt x="14" y="240"/>
                  <a:pt x="30" y="240"/>
                </a:cubicBezTo>
                <a:cubicBezTo>
                  <a:pt x="47" y="240"/>
                  <a:pt x="60" y="253"/>
                  <a:pt x="60" y="270"/>
                </a:cubicBezTo>
                <a:cubicBezTo>
                  <a:pt x="60" y="286"/>
                  <a:pt x="47" y="300"/>
                  <a:pt x="30" y="300"/>
                </a:cubicBezTo>
                <a:cubicBezTo>
                  <a:pt x="14" y="300"/>
                  <a:pt x="0" y="286"/>
                  <a:pt x="0" y="270"/>
                </a:cubicBezTo>
                <a:close/>
                <a:moveTo>
                  <a:pt x="0" y="150"/>
                </a:moveTo>
                <a:lnTo>
                  <a:pt x="0" y="150"/>
                </a:lnTo>
                <a:cubicBezTo>
                  <a:pt x="0" y="133"/>
                  <a:pt x="14" y="120"/>
                  <a:pt x="30" y="120"/>
                </a:cubicBezTo>
                <a:cubicBezTo>
                  <a:pt x="47" y="120"/>
                  <a:pt x="60" y="133"/>
                  <a:pt x="60" y="150"/>
                </a:cubicBezTo>
                <a:cubicBezTo>
                  <a:pt x="60" y="166"/>
                  <a:pt x="47" y="180"/>
                  <a:pt x="30" y="180"/>
                </a:cubicBezTo>
                <a:cubicBezTo>
                  <a:pt x="14" y="180"/>
                  <a:pt x="0" y="166"/>
                  <a:pt x="0" y="150"/>
                </a:cubicBezTo>
                <a:close/>
                <a:moveTo>
                  <a:pt x="0" y="30"/>
                </a:moveTo>
                <a:lnTo>
                  <a:pt x="0" y="30"/>
                </a:lnTo>
                <a:cubicBezTo>
                  <a:pt x="0" y="13"/>
                  <a:pt x="14" y="0"/>
                  <a:pt x="30" y="0"/>
                </a:cubicBezTo>
                <a:cubicBezTo>
                  <a:pt x="47" y="0"/>
                  <a:pt x="60" y="13"/>
                  <a:pt x="60" y="30"/>
                </a:cubicBezTo>
                <a:cubicBezTo>
                  <a:pt x="60" y="46"/>
                  <a:pt x="47" y="60"/>
                  <a:pt x="30" y="60"/>
                </a:cubicBezTo>
                <a:cubicBezTo>
                  <a:pt x="14" y="60"/>
                  <a:pt x="0" y="46"/>
                  <a:pt x="0" y="30"/>
                </a:cubicBezTo>
                <a:close/>
              </a:path>
            </a:pathLst>
          </a:custGeom>
          <a:solidFill>
            <a:srgbClr val="000000"/>
          </a:solidFill>
          <a:ln w="1588">
            <a:solidFill>
              <a:srgbClr val="000000"/>
            </a:solidFill>
            <a:bevel/>
            <a:headEnd/>
            <a:tailEnd/>
          </a:ln>
        </p:spPr>
        <p:txBody>
          <a:bodyPr/>
          <a:lstStyle/>
          <a:p>
            <a:endParaRPr lang="en-US"/>
          </a:p>
        </p:txBody>
      </p:sp>
      <p:sp>
        <p:nvSpPr>
          <p:cNvPr id="18602" name="Freeform 172"/>
          <p:cNvSpPr>
            <a:spLocks noEditPoints="1"/>
          </p:cNvSpPr>
          <p:nvPr/>
        </p:nvSpPr>
        <p:spPr bwMode="auto">
          <a:xfrm>
            <a:off x="1773238" y="2157413"/>
            <a:ext cx="7937" cy="911225"/>
          </a:xfrm>
          <a:custGeom>
            <a:avLst/>
            <a:gdLst>
              <a:gd name="T0" fmla="*/ 2147483647 w 60"/>
              <a:gd name="T1" fmla="*/ 2147483647 h 5822"/>
              <a:gd name="T2" fmla="*/ 2147483647 w 60"/>
              <a:gd name="T3" fmla="*/ 2147483647 h 5822"/>
              <a:gd name="T4" fmla="*/ 2147483647 w 60"/>
              <a:gd name="T5" fmla="*/ 2147483647 h 5822"/>
              <a:gd name="T6" fmla="*/ 2147483647 w 60"/>
              <a:gd name="T7" fmla="*/ 2147483647 h 5822"/>
              <a:gd name="T8" fmla="*/ 0 w 60"/>
              <a:gd name="T9" fmla="*/ 2147483647 h 5822"/>
              <a:gd name="T10" fmla="*/ 0 w 60"/>
              <a:gd name="T11" fmla="*/ 2147483647 h 5822"/>
              <a:gd name="T12" fmla="*/ 0 w 60"/>
              <a:gd name="T13" fmla="*/ 2147483647 h 5822"/>
              <a:gd name="T14" fmla="*/ 2147483647 w 60"/>
              <a:gd name="T15" fmla="*/ 2147483647 h 5822"/>
              <a:gd name="T16" fmla="*/ 2147483647 w 60"/>
              <a:gd name="T17" fmla="*/ 2147483647 h 5822"/>
              <a:gd name="T18" fmla="*/ 2147483647 w 60"/>
              <a:gd name="T19" fmla="*/ 2147483647 h 5822"/>
              <a:gd name="T20" fmla="*/ 2147483647 w 60"/>
              <a:gd name="T21" fmla="*/ 2147483647 h 5822"/>
              <a:gd name="T22" fmla="*/ 0 w 60"/>
              <a:gd name="T23" fmla="*/ 2147483647 h 5822"/>
              <a:gd name="T24" fmla="*/ 0 w 60"/>
              <a:gd name="T25" fmla="*/ 2147483647 h 5822"/>
              <a:gd name="T26" fmla="*/ 0 w 60"/>
              <a:gd name="T27" fmla="*/ 2147483647 h 5822"/>
              <a:gd name="T28" fmla="*/ 2147483647 w 60"/>
              <a:gd name="T29" fmla="*/ 2147483647 h 5822"/>
              <a:gd name="T30" fmla="*/ 2147483647 w 60"/>
              <a:gd name="T31" fmla="*/ 2147483647 h 5822"/>
              <a:gd name="T32" fmla="*/ 2147483647 w 60"/>
              <a:gd name="T33" fmla="*/ 2147483647 h 5822"/>
              <a:gd name="T34" fmla="*/ 2147483647 w 60"/>
              <a:gd name="T35" fmla="*/ 2147483647 h 5822"/>
              <a:gd name="T36" fmla="*/ 0 w 60"/>
              <a:gd name="T37" fmla="*/ 2147483647 h 5822"/>
              <a:gd name="T38" fmla="*/ 0 w 60"/>
              <a:gd name="T39" fmla="*/ 2147483647 h 5822"/>
              <a:gd name="T40" fmla="*/ 0 w 60"/>
              <a:gd name="T41" fmla="*/ 2147483647 h 5822"/>
              <a:gd name="T42" fmla="*/ 2147483647 w 60"/>
              <a:gd name="T43" fmla="*/ 2147483647 h 5822"/>
              <a:gd name="T44" fmla="*/ 2147483647 w 60"/>
              <a:gd name="T45" fmla="*/ 2147483647 h 5822"/>
              <a:gd name="T46" fmla="*/ 2147483647 w 60"/>
              <a:gd name="T47" fmla="*/ 2147483647 h 5822"/>
              <a:gd name="T48" fmla="*/ 2147483647 w 60"/>
              <a:gd name="T49" fmla="*/ 2147483647 h 5822"/>
              <a:gd name="T50" fmla="*/ 0 w 60"/>
              <a:gd name="T51" fmla="*/ 2147483647 h 5822"/>
              <a:gd name="T52" fmla="*/ 0 w 60"/>
              <a:gd name="T53" fmla="*/ 2147483647 h 5822"/>
              <a:gd name="T54" fmla="*/ 0 w 60"/>
              <a:gd name="T55" fmla="*/ 2147483647 h 5822"/>
              <a:gd name="T56" fmla="*/ 2147483647 w 60"/>
              <a:gd name="T57" fmla="*/ 2147483647 h 5822"/>
              <a:gd name="T58" fmla="*/ 2147483647 w 60"/>
              <a:gd name="T59" fmla="*/ 2147483647 h 5822"/>
              <a:gd name="T60" fmla="*/ 2147483647 w 60"/>
              <a:gd name="T61" fmla="*/ 2147483647 h 5822"/>
              <a:gd name="T62" fmla="*/ 2147483647 w 60"/>
              <a:gd name="T63" fmla="*/ 2147483647 h 5822"/>
              <a:gd name="T64" fmla="*/ 0 w 60"/>
              <a:gd name="T65" fmla="*/ 2147483647 h 5822"/>
              <a:gd name="T66" fmla="*/ 0 w 60"/>
              <a:gd name="T67" fmla="*/ 2147483647 h 5822"/>
              <a:gd name="T68" fmla="*/ 0 w 60"/>
              <a:gd name="T69" fmla="*/ 2147483647 h 5822"/>
              <a:gd name="T70" fmla="*/ 2147483647 w 60"/>
              <a:gd name="T71" fmla="*/ 2147483647 h 5822"/>
              <a:gd name="T72" fmla="*/ 2147483647 w 60"/>
              <a:gd name="T73" fmla="*/ 2147483647 h 5822"/>
              <a:gd name="T74" fmla="*/ 2147483647 w 60"/>
              <a:gd name="T75" fmla="*/ 2147483647 h 5822"/>
              <a:gd name="T76" fmla="*/ 2147483647 w 60"/>
              <a:gd name="T77" fmla="*/ 2147483647 h 5822"/>
              <a:gd name="T78" fmla="*/ 0 w 60"/>
              <a:gd name="T79" fmla="*/ 2147483647 h 5822"/>
              <a:gd name="T80" fmla="*/ 0 w 60"/>
              <a:gd name="T81" fmla="*/ 2147483647 h 5822"/>
              <a:gd name="T82" fmla="*/ 0 w 60"/>
              <a:gd name="T83" fmla="*/ 2147483647 h 5822"/>
              <a:gd name="T84" fmla="*/ 2147483647 w 60"/>
              <a:gd name="T85" fmla="*/ 2147483647 h 5822"/>
              <a:gd name="T86" fmla="*/ 2147483647 w 60"/>
              <a:gd name="T87" fmla="*/ 2147483647 h 5822"/>
              <a:gd name="T88" fmla="*/ 2147483647 w 60"/>
              <a:gd name="T89" fmla="*/ 2147483647 h 5822"/>
              <a:gd name="T90" fmla="*/ 2147483647 w 60"/>
              <a:gd name="T91" fmla="*/ 2147483647 h 5822"/>
              <a:gd name="T92" fmla="*/ 0 w 60"/>
              <a:gd name="T93" fmla="*/ 2147483647 h 5822"/>
              <a:gd name="T94" fmla="*/ 0 w 60"/>
              <a:gd name="T95" fmla="*/ 2147483647 h 5822"/>
              <a:gd name="T96" fmla="*/ 0 w 60"/>
              <a:gd name="T97" fmla="*/ 2147483647 h 5822"/>
              <a:gd name="T98" fmla="*/ 2147483647 w 60"/>
              <a:gd name="T99" fmla="*/ 2147483647 h 5822"/>
              <a:gd name="T100" fmla="*/ 2147483647 w 60"/>
              <a:gd name="T101" fmla="*/ 2147483647 h 5822"/>
              <a:gd name="T102" fmla="*/ 2147483647 w 60"/>
              <a:gd name="T103" fmla="*/ 2147483647 h 5822"/>
              <a:gd name="T104" fmla="*/ 2147483647 w 60"/>
              <a:gd name="T105" fmla="*/ 2147483647 h 5822"/>
              <a:gd name="T106" fmla="*/ 0 w 60"/>
              <a:gd name="T107" fmla="*/ 2147483647 h 5822"/>
              <a:gd name="T108" fmla="*/ 0 w 60"/>
              <a:gd name="T109" fmla="*/ 2147483647 h 5822"/>
              <a:gd name="T110" fmla="*/ 0 w 60"/>
              <a:gd name="T111" fmla="*/ 2147483647 h 5822"/>
              <a:gd name="T112" fmla="*/ 2147483647 w 60"/>
              <a:gd name="T113" fmla="*/ 2147483647 h 582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60"/>
              <a:gd name="T172" fmla="*/ 0 h 5822"/>
              <a:gd name="T173" fmla="*/ 60 w 60"/>
              <a:gd name="T174" fmla="*/ 5822 h 5822"/>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60" h="5822">
                <a:moveTo>
                  <a:pt x="0" y="5792"/>
                </a:moveTo>
                <a:lnTo>
                  <a:pt x="0" y="5792"/>
                </a:lnTo>
                <a:cubicBezTo>
                  <a:pt x="0" y="5776"/>
                  <a:pt x="14" y="5762"/>
                  <a:pt x="30" y="5762"/>
                </a:cubicBezTo>
                <a:cubicBezTo>
                  <a:pt x="47" y="5762"/>
                  <a:pt x="60" y="5776"/>
                  <a:pt x="60" y="5792"/>
                </a:cubicBezTo>
                <a:cubicBezTo>
                  <a:pt x="60" y="5809"/>
                  <a:pt x="47" y="5822"/>
                  <a:pt x="30" y="5822"/>
                </a:cubicBezTo>
                <a:cubicBezTo>
                  <a:pt x="14" y="5822"/>
                  <a:pt x="0" y="5809"/>
                  <a:pt x="0" y="5792"/>
                </a:cubicBezTo>
                <a:close/>
                <a:moveTo>
                  <a:pt x="0" y="5672"/>
                </a:moveTo>
                <a:lnTo>
                  <a:pt x="0" y="5672"/>
                </a:lnTo>
                <a:cubicBezTo>
                  <a:pt x="0" y="5656"/>
                  <a:pt x="14" y="5642"/>
                  <a:pt x="30" y="5642"/>
                </a:cubicBezTo>
                <a:cubicBezTo>
                  <a:pt x="47" y="5642"/>
                  <a:pt x="60" y="5656"/>
                  <a:pt x="60" y="5672"/>
                </a:cubicBezTo>
                <a:cubicBezTo>
                  <a:pt x="60" y="5689"/>
                  <a:pt x="47" y="5702"/>
                  <a:pt x="30" y="5702"/>
                </a:cubicBezTo>
                <a:cubicBezTo>
                  <a:pt x="14" y="5702"/>
                  <a:pt x="0" y="5689"/>
                  <a:pt x="0" y="5672"/>
                </a:cubicBezTo>
                <a:close/>
                <a:moveTo>
                  <a:pt x="0" y="5552"/>
                </a:moveTo>
                <a:lnTo>
                  <a:pt x="0" y="5552"/>
                </a:lnTo>
                <a:cubicBezTo>
                  <a:pt x="0" y="5536"/>
                  <a:pt x="14" y="5522"/>
                  <a:pt x="30" y="5522"/>
                </a:cubicBezTo>
                <a:cubicBezTo>
                  <a:pt x="47" y="5522"/>
                  <a:pt x="60" y="5536"/>
                  <a:pt x="60" y="5552"/>
                </a:cubicBezTo>
                <a:cubicBezTo>
                  <a:pt x="60" y="5569"/>
                  <a:pt x="47" y="5582"/>
                  <a:pt x="30" y="5582"/>
                </a:cubicBezTo>
                <a:cubicBezTo>
                  <a:pt x="14" y="5582"/>
                  <a:pt x="0" y="5569"/>
                  <a:pt x="0" y="5552"/>
                </a:cubicBezTo>
                <a:close/>
                <a:moveTo>
                  <a:pt x="0" y="5432"/>
                </a:moveTo>
                <a:lnTo>
                  <a:pt x="0" y="5432"/>
                </a:lnTo>
                <a:cubicBezTo>
                  <a:pt x="0" y="5416"/>
                  <a:pt x="14" y="5402"/>
                  <a:pt x="30" y="5402"/>
                </a:cubicBezTo>
                <a:cubicBezTo>
                  <a:pt x="47" y="5402"/>
                  <a:pt x="60" y="5416"/>
                  <a:pt x="60" y="5432"/>
                </a:cubicBezTo>
                <a:cubicBezTo>
                  <a:pt x="60" y="5449"/>
                  <a:pt x="47" y="5462"/>
                  <a:pt x="30" y="5462"/>
                </a:cubicBezTo>
                <a:cubicBezTo>
                  <a:pt x="14" y="5462"/>
                  <a:pt x="0" y="5449"/>
                  <a:pt x="0" y="5432"/>
                </a:cubicBezTo>
                <a:close/>
                <a:moveTo>
                  <a:pt x="0" y="5312"/>
                </a:moveTo>
                <a:lnTo>
                  <a:pt x="0" y="5312"/>
                </a:lnTo>
                <a:cubicBezTo>
                  <a:pt x="0" y="5296"/>
                  <a:pt x="14" y="5282"/>
                  <a:pt x="30" y="5282"/>
                </a:cubicBezTo>
                <a:cubicBezTo>
                  <a:pt x="47" y="5282"/>
                  <a:pt x="60" y="5296"/>
                  <a:pt x="60" y="5312"/>
                </a:cubicBezTo>
                <a:cubicBezTo>
                  <a:pt x="60" y="5329"/>
                  <a:pt x="47" y="5342"/>
                  <a:pt x="30" y="5342"/>
                </a:cubicBezTo>
                <a:cubicBezTo>
                  <a:pt x="14" y="5342"/>
                  <a:pt x="0" y="5329"/>
                  <a:pt x="0" y="5312"/>
                </a:cubicBezTo>
                <a:close/>
                <a:moveTo>
                  <a:pt x="0" y="5192"/>
                </a:moveTo>
                <a:lnTo>
                  <a:pt x="0" y="5192"/>
                </a:lnTo>
                <a:cubicBezTo>
                  <a:pt x="0" y="5176"/>
                  <a:pt x="14" y="5162"/>
                  <a:pt x="30" y="5162"/>
                </a:cubicBezTo>
                <a:cubicBezTo>
                  <a:pt x="47" y="5162"/>
                  <a:pt x="60" y="5176"/>
                  <a:pt x="60" y="5192"/>
                </a:cubicBezTo>
                <a:cubicBezTo>
                  <a:pt x="60" y="5209"/>
                  <a:pt x="47" y="5222"/>
                  <a:pt x="30" y="5222"/>
                </a:cubicBezTo>
                <a:cubicBezTo>
                  <a:pt x="14" y="5222"/>
                  <a:pt x="0" y="5209"/>
                  <a:pt x="0" y="5192"/>
                </a:cubicBezTo>
                <a:close/>
                <a:moveTo>
                  <a:pt x="0" y="5072"/>
                </a:moveTo>
                <a:lnTo>
                  <a:pt x="0" y="5072"/>
                </a:lnTo>
                <a:cubicBezTo>
                  <a:pt x="0" y="5055"/>
                  <a:pt x="14" y="5042"/>
                  <a:pt x="30" y="5042"/>
                </a:cubicBezTo>
                <a:cubicBezTo>
                  <a:pt x="47" y="5042"/>
                  <a:pt x="60" y="5055"/>
                  <a:pt x="60" y="5072"/>
                </a:cubicBezTo>
                <a:cubicBezTo>
                  <a:pt x="60" y="5089"/>
                  <a:pt x="47" y="5102"/>
                  <a:pt x="30" y="5102"/>
                </a:cubicBezTo>
                <a:cubicBezTo>
                  <a:pt x="14" y="5102"/>
                  <a:pt x="0" y="5089"/>
                  <a:pt x="0" y="5072"/>
                </a:cubicBezTo>
                <a:close/>
                <a:moveTo>
                  <a:pt x="0" y="4952"/>
                </a:moveTo>
                <a:lnTo>
                  <a:pt x="0" y="4952"/>
                </a:lnTo>
                <a:cubicBezTo>
                  <a:pt x="0" y="4935"/>
                  <a:pt x="14" y="4922"/>
                  <a:pt x="30" y="4922"/>
                </a:cubicBezTo>
                <a:cubicBezTo>
                  <a:pt x="47" y="4922"/>
                  <a:pt x="60" y="4935"/>
                  <a:pt x="60" y="4952"/>
                </a:cubicBezTo>
                <a:cubicBezTo>
                  <a:pt x="60" y="4969"/>
                  <a:pt x="47" y="4982"/>
                  <a:pt x="30" y="4982"/>
                </a:cubicBezTo>
                <a:cubicBezTo>
                  <a:pt x="14" y="4982"/>
                  <a:pt x="0" y="4969"/>
                  <a:pt x="0" y="4952"/>
                </a:cubicBezTo>
                <a:close/>
                <a:moveTo>
                  <a:pt x="0" y="4832"/>
                </a:moveTo>
                <a:lnTo>
                  <a:pt x="0" y="4832"/>
                </a:lnTo>
                <a:cubicBezTo>
                  <a:pt x="0" y="4815"/>
                  <a:pt x="14" y="4802"/>
                  <a:pt x="30" y="4802"/>
                </a:cubicBezTo>
                <a:cubicBezTo>
                  <a:pt x="47" y="4802"/>
                  <a:pt x="60" y="4815"/>
                  <a:pt x="60" y="4832"/>
                </a:cubicBezTo>
                <a:cubicBezTo>
                  <a:pt x="60" y="4849"/>
                  <a:pt x="47" y="4862"/>
                  <a:pt x="30" y="4862"/>
                </a:cubicBezTo>
                <a:cubicBezTo>
                  <a:pt x="14" y="4862"/>
                  <a:pt x="0" y="4849"/>
                  <a:pt x="0" y="4832"/>
                </a:cubicBezTo>
                <a:close/>
                <a:moveTo>
                  <a:pt x="0" y="4712"/>
                </a:moveTo>
                <a:lnTo>
                  <a:pt x="0" y="4712"/>
                </a:lnTo>
                <a:cubicBezTo>
                  <a:pt x="0" y="4695"/>
                  <a:pt x="14" y="4682"/>
                  <a:pt x="30" y="4682"/>
                </a:cubicBezTo>
                <a:cubicBezTo>
                  <a:pt x="47" y="4682"/>
                  <a:pt x="60" y="4695"/>
                  <a:pt x="60" y="4712"/>
                </a:cubicBezTo>
                <a:cubicBezTo>
                  <a:pt x="60" y="4728"/>
                  <a:pt x="47" y="4742"/>
                  <a:pt x="30" y="4742"/>
                </a:cubicBezTo>
                <a:cubicBezTo>
                  <a:pt x="14" y="4742"/>
                  <a:pt x="0" y="4728"/>
                  <a:pt x="0" y="4712"/>
                </a:cubicBezTo>
                <a:close/>
                <a:moveTo>
                  <a:pt x="0" y="4592"/>
                </a:moveTo>
                <a:lnTo>
                  <a:pt x="0" y="4592"/>
                </a:lnTo>
                <a:cubicBezTo>
                  <a:pt x="0" y="4575"/>
                  <a:pt x="14" y="4562"/>
                  <a:pt x="30" y="4562"/>
                </a:cubicBezTo>
                <a:cubicBezTo>
                  <a:pt x="47" y="4562"/>
                  <a:pt x="60" y="4575"/>
                  <a:pt x="60" y="4592"/>
                </a:cubicBezTo>
                <a:cubicBezTo>
                  <a:pt x="60" y="4608"/>
                  <a:pt x="47" y="4622"/>
                  <a:pt x="30" y="4622"/>
                </a:cubicBezTo>
                <a:cubicBezTo>
                  <a:pt x="14" y="4622"/>
                  <a:pt x="0" y="4608"/>
                  <a:pt x="0" y="4592"/>
                </a:cubicBezTo>
                <a:close/>
                <a:moveTo>
                  <a:pt x="0" y="4472"/>
                </a:moveTo>
                <a:lnTo>
                  <a:pt x="0" y="4472"/>
                </a:lnTo>
                <a:cubicBezTo>
                  <a:pt x="0" y="4455"/>
                  <a:pt x="14" y="4442"/>
                  <a:pt x="30" y="4442"/>
                </a:cubicBezTo>
                <a:cubicBezTo>
                  <a:pt x="47" y="4442"/>
                  <a:pt x="60" y="4455"/>
                  <a:pt x="60" y="4472"/>
                </a:cubicBezTo>
                <a:cubicBezTo>
                  <a:pt x="60" y="4488"/>
                  <a:pt x="47" y="4502"/>
                  <a:pt x="30" y="4502"/>
                </a:cubicBezTo>
                <a:cubicBezTo>
                  <a:pt x="14" y="4502"/>
                  <a:pt x="0" y="4488"/>
                  <a:pt x="0" y="4472"/>
                </a:cubicBezTo>
                <a:close/>
                <a:moveTo>
                  <a:pt x="0" y="4352"/>
                </a:moveTo>
                <a:lnTo>
                  <a:pt x="0" y="4352"/>
                </a:lnTo>
                <a:cubicBezTo>
                  <a:pt x="0" y="4335"/>
                  <a:pt x="14" y="4322"/>
                  <a:pt x="30" y="4322"/>
                </a:cubicBezTo>
                <a:cubicBezTo>
                  <a:pt x="47" y="4322"/>
                  <a:pt x="60" y="4335"/>
                  <a:pt x="60" y="4352"/>
                </a:cubicBezTo>
                <a:cubicBezTo>
                  <a:pt x="60" y="4368"/>
                  <a:pt x="47" y="4382"/>
                  <a:pt x="30" y="4382"/>
                </a:cubicBezTo>
                <a:cubicBezTo>
                  <a:pt x="14" y="4382"/>
                  <a:pt x="0" y="4368"/>
                  <a:pt x="0" y="4352"/>
                </a:cubicBezTo>
                <a:close/>
                <a:moveTo>
                  <a:pt x="0" y="4232"/>
                </a:moveTo>
                <a:lnTo>
                  <a:pt x="0" y="4232"/>
                </a:lnTo>
                <a:cubicBezTo>
                  <a:pt x="0" y="4215"/>
                  <a:pt x="14" y="4202"/>
                  <a:pt x="30" y="4202"/>
                </a:cubicBezTo>
                <a:cubicBezTo>
                  <a:pt x="47" y="4202"/>
                  <a:pt x="60" y="4215"/>
                  <a:pt x="60" y="4232"/>
                </a:cubicBezTo>
                <a:cubicBezTo>
                  <a:pt x="60" y="4248"/>
                  <a:pt x="47" y="4262"/>
                  <a:pt x="30" y="4262"/>
                </a:cubicBezTo>
                <a:cubicBezTo>
                  <a:pt x="14" y="4262"/>
                  <a:pt x="0" y="4248"/>
                  <a:pt x="0" y="4232"/>
                </a:cubicBezTo>
                <a:close/>
                <a:moveTo>
                  <a:pt x="0" y="4112"/>
                </a:moveTo>
                <a:lnTo>
                  <a:pt x="0" y="4112"/>
                </a:lnTo>
                <a:cubicBezTo>
                  <a:pt x="0" y="4095"/>
                  <a:pt x="14" y="4082"/>
                  <a:pt x="30" y="4082"/>
                </a:cubicBezTo>
                <a:cubicBezTo>
                  <a:pt x="47" y="4082"/>
                  <a:pt x="60" y="4095"/>
                  <a:pt x="60" y="4112"/>
                </a:cubicBezTo>
                <a:cubicBezTo>
                  <a:pt x="60" y="4128"/>
                  <a:pt x="47" y="4142"/>
                  <a:pt x="30" y="4142"/>
                </a:cubicBezTo>
                <a:cubicBezTo>
                  <a:pt x="14" y="4142"/>
                  <a:pt x="0" y="4128"/>
                  <a:pt x="0" y="4112"/>
                </a:cubicBezTo>
                <a:close/>
                <a:moveTo>
                  <a:pt x="0" y="3992"/>
                </a:moveTo>
                <a:lnTo>
                  <a:pt x="0" y="3992"/>
                </a:lnTo>
                <a:cubicBezTo>
                  <a:pt x="0" y="3975"/>
                  <a:pt x="14" y="3962"/>
                  <a:pt x="30" y="3962"/>
                </a:cubicBezTo>
                <a:cubicBezTo>
                  <a:pt x="47" y="3962"/>
                  <a:pt x="60" y="3975"/>
                  <a:pt x="60" y="3992"/>
                </a:cubicBezTo>
                <a:cubicBezTo>
                  <a:pt x="60" y="4008"/>
                  <a:pt x="47" y="4022"/>
                  <a:pt x="30" y="4022"/>
                </a:cubicBezTo>
                <a:cubicBezTo>
                  <a:pt x="14" y="4022"/>
                  <a:pt x="0" y="4008"/>
                  <a:pt x="0" y="3992"/>
                </a:cubicBezTo>
                <a:close/>
                <a:moveTo>
                  <a:pt x="0" y="3872"/>
                </a:moveTo>
                <a:lnTo>
                  <a:pt x="0" y="3871"/>
                </a:lnTo>
                <a:cubicBezTo>
                  <a:pt x="0" y="3855"/>
                  <a:pt x="14" y="3841"/>
                  <a:pt x="30" y="3841"/>
                </a:cubicBezTo>
                <a:cubicBezTo>
                  <a:pt x="47" y="3841"/>
                  <a:pt x="60" y="3855"/>
                  <a:pt x="60" y="3871"/>
                </a:cubicBezTo>
                <a:lnTo>
                  <a:pt x="60" y="3872"/>
                </a:lnTo>
                <a:cubicBezTo>
                  <a:pt x="60" y="3888"/>
                  <a:pt x="47" y="3902"/>
                  <a:pt x="30" y="3902"/>
                </a:cubicBezTo>
                <a:cubicBezTo>
                  <a:pt x="14" y="3902"/>
                  <a:pt x="0" y="3888"/>
                  <a:pt x="0" y="3872"/>
                </a:cubicBezTo>
                <a:close/>
                <a:moveTo>
                  <a:pt x="0" y="3751"/>
                </a:moveTo>
                <a:lnTo>
                  <a:pt x="0" y="3751"/>
                </a:lnTo>
                <a:cubicBezTo>
                  <a:pt x="0" y="3735"/>
                  <a:pt x="14" y="3721"/>
                  <a:pt x="30" y="3721"/>
                </a:cubicBezTo>
                <a:cubicBezTo>
                  <a:pt x="47" y="3721"/>
                  <a:pt x="60" y="3735"/>
                  <a:pt x="60" y="3751"/>
                </a:cubicBezTo>
                <a:cubicBezTo>
                  <a:pt x="60" y="3768"/>
                  <a:pt x="47" y="3781"/>
                  <a:pt x="30" y="3781"/>
                </a:cubicBezTo>
                <a:cubicBezTo>
                  <a:pt x="14" y="3781"/>
                  <a:pt x="0" y="3768"/>
                  <a:pt x="0" y="3751"/>
                </a:cubicBezTo>
                <a:close/>
                <a:moveTo>
                  <a:pt x="0" y="3631"/>
                </a:moveTo>
                <a:lnTo>
                  <a:pt x="0" y="3631"/>
                </a:lnTo>
                <a:cubicBezTo>
                  <a:pt x="0" y="3615"/>
                  <a:pt x="14" y="3601"/>
                  <a:pt x="30" y="3601"/>
                </a:cubicBezTo>
                <a:cubicBezTo>
                  <a:pt x="47" y="3601"/>
                  <a:pt x="60" y="3615"/>
                  <a:pt x="60" y="3631"/>
                </a:cubicBezTo>
                <a:cubicBezTo>
                  <a:pt x="60" y="3648"/>
                  <a:pt x="47" y="3661"/>
                  <a:pt x="30" y="3661"/>
                </a:cubicBezTo>
                <a:cubicBezTo>
                  <a:pt x="14" y="3661"/>
                  <a:pt x="0" y="3648"/>
                  <a:pt x="0" y="3631"/>
                </a:cubicBezTo>
                <a:close/>
                <a:moveTo>
                  <a:pt x="0" y="3511"/>
                </a:moveTo>
                <a:lnTo>
                  <a:pt x="0" y="3511"/>
                </a:lnTo>
                <a:cubicBezTo>
                  <a:pt x="0" y="3495"/>
                  <a:pt x="14" y="3481"/>
                  <a:pt x="30" y="3481"/>
                </a:cubicBezTo>
                <a:cubicBezTo>
                  <a:pt x="47" y="3481"/>
                  <a:pt x="60" y="3495"/>
                  <a:pt x="60" y="3511"/>
                </a:cubicBezTo>
                <a:cubicBezTo>
                  <a:pt x="60" y="3528"/>
                  <a:pt x="47" y="3541"/>
                  <a:pt x="30" y="3541"/>
                </a:cubicBezTo>
                <a:cubicBezTo>
                  <a:pt x="14" y="3541"/>
                  <a:pt x="0" y="3528"/>
                  <a:pt x="0" y="3511"/>
                </a:cubicBezTo>
                <a:close/>
                <a:moveTo>
                  <a:pt x="0" y="3391"/>
                </a:moveTo>
                <a:lnTo>
                  <a:pt x="0" y="3391"/>
                </a:lnTo>
                <a:cubicBezTo>
                  <a:pt x="0" y="3375"/>
                  <a:pt x="14" y="3361"/>
                  <a:pt x="30" y="3361"/>
                </a:cubicBezTo>
                <a:cubicBezTo>
                  <a:pt x="47" y="3361"/>
                  <a:pt x="60" y="3375"/>
                  <a:pt x="60" y="3391"/>
                </a:cubicBezTo>
                <a:cubicBezTo>
                  <a:pt x="60" y="3408"/>
                  <a:pt x="47" y="3421"/>
                  <a:pt x="30" y="3421"/>
                </a:cubicBezTo>
                <a:cubicBezTo>
                  <a:pt x="14" y="3421"/>
                  <a:pt x="0" y="3408"/>
                  <a:pt x="0" y="3391"/>
                </a:cubicBezTo>
                <a:close/>
                <a:moveTo>
                  <a:pt x="0" y="3271"/>
                </a:moveTo>
                <a:lnTo>
                  <a:pt x="0" y="3271"/>
                </a:lnTo>
                <a:cubicBezTo>
                  <a:pt x="0" y="3255"/>
                  <a:pt x="14" y="3241"/>
                  <a:pt x="30" y="3241"/>
                </a:cubicBezTo>
                <a:cubicBezTo>
                  <a:pt x="47" y="3241"/>
                  <a:pt x="60" y="3255"/>
                  <a:pt x="60" y="3271"/>
                </a:cubicBezTo>
                <a:cubicBezTo>
                  <a:pt x="60" y="3288"/>
                  <a:pt x="47" y="3301"/>
                  <a:pt x="30" y="3301"/>
                </a:cubicBezTo>
                <a:cubicBezTo>
                  <a:pt x="14" y="3301"/>
                  <a:pt x="0" y="3288"/>
                  <a:pt x="0" y="3271"/>
                </a:cubicBezTo>
                <a:close/>
                <a:moveTo>
                  <a:pt x="0" y="3151"/>
                </a:moveTo>
                <a:lnTo>
                  <a:pt x="0" y="3151"/>
                </a:lnTo>
                <a:cubicBezTo>
                  <a:pt x="0" y="3135"/>
                  <a:pt x="14" y="3121"/>
                  <a:pt x="30" y="3121"/>
                </a:cubicBezTo>
                <a:cubicBezTo>
                  <a:pt x="47" y="3121"/>
                  <a:pt x="60" y="3135"/>
                  <a:pt x="60" y="3151"/>
                </a:cubicBezTo>
                <a:cubicBezTo>
                  <a:pt x="60" y="3168"/>
                  <a:pt x="47" y="3181"/>
                  <a:pt x="30" y="3181"/>
                </a:cubicBezTo>
                <a:cubicBezTo>
                  <a:pt x="14" y="3181"/>
                  <a:pt x="0" y="3168"/>
                  <a:pt x="0" y="3151"/>
                </a:cubicBezTo>
                <a:close/>
                <a:moveTo>
                  <a:pt x="0" y="3031"/>
                </a:moveTo>
                <a:lnTo>
                  <a:pt x="0" y="3031"/>
                </a:lnTo>
                <a:cubicBezTo>
                  <a:pt x="0" y="3014"/>
                  <a:pt x="14" y="3001"/>
                  <a:pt x="30" y="3001"/>
                </a:cubicBezTo>
                <a:cubicBezTo>
                  <a:pt x="47" y="3001"/>
                  <a:pt x="60" y="3014"/>
                  <a:pt x="60" y="3031"/>
                </a:cubicBezTo>
                <a:cubicBezTo>
                  <a:pt x="60" y="3048"/>
                  <a:pt x="47" y="3061"/>
                  <a:pt x="30" y="3061"/>
                </a:cubicBezTo>
                <a:cubicBezTo>
                  <a:pt x="14" y="3061"/>
                  <a:pt x="0" y="3048"/>
                  <a:pt x="0" y="3031"/>
                </a:cubicBezTo>
                <a:close/>
                <a:moveTo>
                  <a:pt x="0" y="2911"/>
                </a:moveTo>
                <a:lnTo>
                  <a:pt x="0" y="2911"/>
                </a:lnTo>
                <a:cubicBezTo>
                  <a:pt x="0" y="2894"/>
                  <a:pt x="14" y="2881"/>
                  <a:pt x="30" y="2881"/>
                </a:cubicBezTo>
                <a:cubicBezTo>
                  <a:pt x="47" y="2881"/>
                  <a:pt x="60" y="2894"/>
                  <a:pt x="60" y="2911"/>
                </a:cubicBezTo>
                <a:cubicBezTo>
                  <a:pt x="60" y="2928"/>
                  <a:pt x="47" y="2941"/>
                  <a:pt x="30" y="2941"/>
                </a:cubicBezTo>
                <a:cubicBezTo>
                  <a:pt x="14" y="2941"/>
                  <a:pt x="0" y="2928"/>
                  <a:pt x="0" y="2911"/>
                </a:cubicBezTo>
                <a:close/>
                <a:moveTo>
                  <a:pt x="0" y="2791"/>
                </a:moveTo>
                <a:lnTo>
                  <a:pt x="0" y="2791"/>
                </a:lnTo>
                <a:cubicBezTo>
                  <a:pt x="0" y="2774"/>
                  <a:pt x="14" y="2761"/>
                  <a:pt x="30" y="2761"/>
                </a:cubicBezTo>
                <a:cubicBezTo>
                  <a:pt x="47" y="2761"/>
                  <a:pt x="60" y="2774"/>
                  <a:pt x="60" y="2791"/>
                </a:cubicBezTo>
                <a:cubicBezTo>
                  <a:pt x="60" y="2808"/>
                  <a:pt x="47" y="2821"/>
                  <a:pt x="30" y="2821"/>
                </a:cubicBezTo>
                <a:cubicBezTo>
                  <a:pt x="14" y="2821"/>
                  <a:pt x="0" y="2808"/>
                  <a:pt x="0" y="2791"/>
                </a:cubicBezTo>
                <a:close/>
                <a:moveTo>
                  <a:pt x="0" y="2671"/>
                </a:moveTo>
                <a:lnTo>
                  <a:pt x="0" y="2671"/>
                </a:lnTo>
                <a:cubicBezTo>
                  <a:pt x="0" y="2654"/>
                  <a:pt x="14" y="2641"/>
                  <a:pt x="30" y="2641"/>
                </a:cubicBezTo>
                <a:cubicBezTo>
                  <a:pt x="47" y="2641"/>
                  <a:pt x="60" y="2654"/>
                  <a:pt x="60" y="2671"/>
                </a:cubicBezTo>
                <a:cubicBezTo>
                  <a:pt x="60" y="2687"/>
                  <a:pt x="47" y="2701"/>
                  <a:pt x="30" y="2701"/>
                </a:cubicBezTo>
                <a:cubicBezTo>
                  <a:pt x="14" y="2701"/>
                  <a:pt x="0" y="2687"/>
                  <a:pt x="0" y="2671"/>
                </a:cubicBezTo>
                <a:close/>
                <a:moveTo>
                  <a:pt x="0" y="2551"/>
                </a:moveTo>
                <a:lnTo>
                  <a:pt x="0" y="2551"/>
                </a:lnTo>
                <a:cubicBezTo>
                  <a:pt x="0" y="2534"/>
                  <a:pt x="14" y="2521"/>
                  <a:pt x="30" y="2521"/>
                </a:cubicBezTo>
                <a:cubicBezTo>
                  <a:pt x="47" y="2521"/>
                  <a:pt x="60" y="2534"/>
                  <a:pt x="60" y="2551"/>
                </a:cubicBezTo>
                <a:cubicBezTo>
                  <a:pt x="60" y="2567"/>
                  <a:pt x="47" y="2581"/>
                  <a:pt x="30" y="2581"/>
                </a:cubicBezTo>
                <a:cubicBezTo>
                  <a:pt x="14" y="2581"/>
                  <a:pt x="0" y="2567"/>
                  <a:pt x="0" y="2551"/>
                </a:cubicBezTo>
                <a:close/>
                <a:moveTo>
                  <a:pt x="0" y="2431"/>
                </a:moveTo>
                <a:lnTo>
                  <a:pt x="0" y="2431"/>
                </a:lnTo>
                <a:cubicBezTo>
                  <a:pt x="0" y="2414"/>
                  <a:pt x="14" y="2401"/>
                  <a:pt x="30" y="2401"/>
                </a:cubicBezTo>
                <a:cubicBezTo>
                  <a:pt x="47" y="2401"/>
                  <a:pt x="60" y="2414"/>
                  <a:pt x="60" y="2431"/>
                </a:cubicBezTo>
                <a:cubicBezTo>
                  <a:pt x="60" y="2447"/>
                  <a:pt x="47" y="2461"/>
                  <a:pt x="30" y="2461"/>
                </a:cubicBezTo>
                <a:cubicBezTo>
                  <a:pt x="14" y="2461"/>
                  <a:pt x="0" y="2447"/>
                  <a:pt x="0" y="2431"/>
                </a:cubicBezTo>
                <a:close/>
                <a:moveTo>
                  <a:pt x="0" y="2311"/>
                </a:moveTo>
                <a:lnTo>
                  <a:pt x="0" y="2311"/>
                </a:lnTo>
                <a:cubicBezTo>
                  <a:pt x="0" y="2294"/>
                  <a:pt x="14" y="2281"/>
                  <a:pt x="30" y="2281"/>
                </a:cubicBezTo>
                <a:cubicBezTo>
                  <a:pt x="47" y="2281"/>
                  <a:pt x="60" y="2294"/>
                  <a:pt x="60" y="2311"/>
                </a:cubicBezTo>
                <a:cubicBezTo>
                  <a:pt x="60" y="2327"/>
                  <a:pt x="47" y="2341"/>
                  <a:pt x="30" y="2341"/>
                </a:cubicBezTo>
                <a:cubicBezTo>
                  <a:pt x="14" y="2341"/>
                  <a:pt x="0" y="2327"/>
                  <a:pt x="0" y="2311"/>
                </a:cubicBezTo>
                <a:close/>
                <a:moveTo>
                  <a:pt x="0" y="2191"/>
                </a:moveTo>
                <a:lnTo>
                  <a:pt x="0" y="2191"/>
                </a:lnTo>
                <a:cubicBezTo>
                  <a:pt x="0" y="2174"/>
                  <a:pt x="14" y="2161"/>
                  <a:pt x="30" y="2161"/>
                </a:cubicBezTo>
                <a:cubicBezTo>
                  <a:pt x="47" y="2161"/>
                  <a:pt x="60" y="2174"/>
                  <a:pt x="60" y="2191"/>
                </a:cubicBezTo>
                <a:cubicBezTo>
                  <a:pt x="60" y="2207"/>
                  <a:pt x="47" y="2221"/>
                  <a:pt x="30" y="2221"/>
                </a:cubicBezTo>
                <a:cubicBezTo>
                  <a:pt x="14" y="2221"/>
                  <a:pt x="0" y="2207"/>
                  <a:pt x="0" y="2191"/>
                </a:cubicBezTo>
                <a:close/>
                <a:moveTo>
                  <a:pt x="0" y="2071"/>
                </a:moveTo>
                <a:lnTo>
                  <a:pt x="0" y="2071"/>
                </a:lnTo>
                <a:cubicBezTo>
                  <a:pt x="0" y="2054"/>
                  <a:pt x="14" y="2041"/>
                  <a:pt x="30" y="2041"/>
                </a:cubicBezTo>
                <a:cubicBezTo>
                  <a:pt x="47" y="2041"/>
                  <a:pt x="60" y="2054"/>
                  <a:pt x="60" y="2071"/>
                </a:cubicBezTo>
                <a:cubicBezTo>
                  <a:pt x="60" y="2087"/>
                  <a:pt x="47" y="2101"/>
                  <a:pt x="30" y="2101"/>
                </a:cubicBezTo>
                <a:cubicBezTo>
                  <a:pt x="14" y="2101"/>
                  <a:pt x="0" y="2087"/>
                  <a:pt x="0" y="2071"/>
                </a:cubicBezTo>
                <a:close/>
                <a:moveTo>
                  <a:pt x="0" y="1951"/>
                </a:moveTo>
                <a:lnTo>
                  <a:pt x="0" y="1950"/>
                </a:lnTo>
                <a:cubicBezTo>
                  <a:pt x="0" y="1934"/>
                  <a:pt x="14" y="1920"/>
                  <a:pt x="30" y="1920"/>
                </a:cubicBezTo>
                <a:cubicBezTo>
                  <a:pt x="47" y="1920"/>
                  <a:pt x="60" y="1934"/>
                  <a:pt x="60" y="1950"/>
                </a:cubicBezTo>
                <a:lnTo>
                  <a:pt x="60" y="1951"/>
                </a:lnTo>
                <a:cubicBezTo>
                  <a:pt x="60" y="1967"/>
                  <a:pt x="47" y="1981"/>
                  <a:pt x="30" y="1981"/>
                </a:cubicBezTo>
                <a:cubicBezTo>
                  <a:pt x="14" y="1981"/>
                  <a:pt x="0" y="1967"/>
                  <a:pt x="0" y="1951"/>
                </a:cubicBezTo>
                <a:close/>
                <a:moveTo>
                  <a:pt x="0" y="1830"/>
                </a:moveTo>
                <a:lnTo>
                  <a:pt x="0" y="1830"/>
                </a:lnTo>
                <a:cubicBezTo>
                  <a:pt x="0" y="1814"/>
                  <a:pt x="14" y="1800"/>
                  <a:pt x="30" y="1800"/>
                </a:cubicBezTo>
                <a:cubicBezTo>
                  <a:pt x="47" y="1800"/>
                  <a:pt x="60" y="1814"/>
                  <a:pt x="60" y="1830"/>
                </a:cubicBezTo>
                <a:cubicBezTo>
                  <a:pt x="60" y="1847"/>
                  <a:pt x="47" y="1860"/>
                  <a:pt x="30" y="1860"/>
                </a:cubicBezTo>
                <a:cubicBezTo>
                  <a:pt x="14" y="1860"/>
                  <a:pt x="0" y="1847"/>
                  <a:pt x="0" y="1830"/>
                </a:cubicBezTo>
                <a:close/>
                <a:moveTo>
                  <a:pt x="0" y="1710"/>
                </a:moveTo>
                <a:lnTo>
                  <a:pt x="0" y="1710"/>
                </a:lnTo>
                <a:cubicBezTo>
                  <a:pt x="0" y="1694"/>
                  <a:pt x="14" y="1680"/>
                  <a:pt x="30" y="1680"/>
                </a:cubicBezTo>
                <a:cubicBezTo>
                  <a:pt x="47" y="1680"/>
                  <a:pt x="60" y="1694"/>
                  <a:pt x="60" y="1710"/>
                </a:cubicBezTo>
                <a:cubicBezTo>
                  <a:pt x="60" y="1727"/>
                  <a:pt x="47" y="1740"/>
                  <a:pt x="30" y="1740"/>
                </a:cubicBezTo>
                <a:cubicBezTo>
                  <a:pt x="14" y="1740"/>
                  <a:pt x="0" y="1727"/>
                  <a:pt x="0" y="1710"/>
                </a:cubicBezTo>
                <a:close/>
                <a:moveTo>
                  <a:pt x="0" y="1590"/>
                </a:moveTo>
                <a:lnTo>
                  <a:pt x="0" y="1590"/>
                </a:lnTo>
                <a:cubicBezTo>
                  <a:pt x="0" y="1574"/>
                  <a:pt x="14" y="1560"/>
                  <a:pt x="30" y="1560"/>
                </a:cubicBezTo>
                <a:cubicBezTo>
                  <a:pt x="47" y="1560"/>
                  <a:pt x="60" y="1574"/>
                  <a:pt x="60" y="1590"/>
                </a:cubicBezTo>
                <a:cubicBezTo>
                  <a:pt x="60" y="1607"/>
                  <a:pt x="47" y="1620"/>
                  <a:pt x="30" y="1620"/>
                </a:cubicBezTo>
                <a:cubicBezTo>
                  <a:pt x="14" y="1620"/>
                  <a:pt x="0" y="1607"/>
                  <a:pt x="0" y="1590"/>
                </a:cubicBezTo>
                <a:close/>
                <a:moveTo>
                  <a:pt x="0" y="1470"/>
                </a:moveTo>
                <a:lnTo>
                  <a:pt x="0" y="1470"/>
                </a:lnTo>
                <a:cubicBezTo>
                  <a:pt x="0" y="1454"/>
                  <a:pt x="14" y="1440"/>
                  <a:pt x="30" y="1440"/>
                </a:cubicBezTo>
                <a:cubicBezTo>
                  <a:pt x="47" y="1440"/>
                  <a:pt x="60" y="1454"/>
                  <a:pt x="60" y="1470"/>
                </a:cubicBezTo>
                <a:cubicBezTo>
                  <a:pt x="60" y="1487"/>
                  <a:pt x="47" y="1500"/>
                  <a:pt x="30" y="1500"/>
                </a:cubicBezTo>
                <a:cubicBezTo>
                  <a:pt x="14" y="1500"/>
                  <a:pt x="0" y="1487"/>
                  <a:pt x="0" y="1470"/>
                </a:cubicBezTo>
                <a:close/>
                <a:moveTo>
                  <a:pt x="0" y="1350"/>
                </a:moveTo>
                <a:lnTo>
                  <a:pt x="0" y="1350"/>
                </a:lnTo>
                <a:cubicBezTo>
                  <a:pt x="0" y="1334"/>
                  <a:pt x="14" y="1320"/>
                  <a:pt x="30" y="1320"/>
                </a:cubicBezTo>
                <a:cubicBezTo>
                  <a:pt x="47" y="1320"/>
                  <a:pt x="60" y="1334"/>
                  <a:pt x="60" y="1350"/>
                </a:cubicBezTo>
                <a:cubicBezTo>
                  <a:pt x="60" y="1367"/>
                  <a:pt x="47" y="1380"/>
                  <a:pt x="30" y="1380"/>
                </a:cubicBezTo>
                <a:cubicBezTo>
                  <a:pt x="14" y="1380"/>
                  <a:pt x="0" y="1367"/>
                  <a:pt x="0" y="1350"/>
                </a:cubicBezTo>
                <a:close/>
                <a:moveTo>
                  <a:pt x="0" y="1230"/>
                </a:moveTo>
                <a:lnTo>
                  <a:pt x="0" y="1230"/>
                </a:lnTo>
                <a:cubicBezTo>
                  <a:pt x="0" y="1214"/>
                  <a:pt x="14" y="1200"/>
                  <a:pt x="30" y="1200"/>
                </a:cubicBezTo>
                <a:cubicBezTo>
                  <a:pt x="47" y="1200"/>
                  <a:pt x="60" y="1214"/>
                  <a:pt x="60" y="1230"/>
                </a:cubicBezTo>
                <a:cubicBezTo>
                  <a:pt x="60" y="1247"/>
                  <a:pt x="47" y="1260"/>
                  <a:pt x="30" y="1260"/>
                </a:cubicBezTo>
                <a:cubicBezTo>
                  <a:pt x="14" y="1260"/>
                  <a:pt x="0" y="1247"/>
                  <a:pt x="0" y="1230"/>
                </a:cubicBezTo>
                <a:close/>
                <a:moveTo>
                  <a:pt x="0" y="1110"/>
                </a:moveTo>
                <a:lnTo>
                  <a:pt x="0" y="1110"/>
                </a:lnTo>
                <a:cubicBezTo>
                  <a:pt x="0" y="1093"/>
                  <a:pt x="14" y="1080"/>
                  <a:pt x="30" y="1080"/>
                </a:cubicBezTo>
                <a:cubicBezTo>
                  <a:pt x="47" y="1080"/>
                  <a:pt x="60" y="1093"/>
                  <a:pt x="60" y="1110"/>
                </a:cubicBezTo>
                <a:cubicBezTo>
                  <a:pt x="60" y="1127"/>
                  <a:pt x="47" y="1140"/>
                  <a:pt x="30" y="1140"/>
                </a:cubicBezTo>
                <a:cubicBezTo>
                  <a:pt x="14" y="1140"/>
                  <a:pt x="0" y="1127"/>
                  <a:pt x="0" y="1110"/>
                </a:cubicBezTo>
                <a:close/>
                <a:moveTo>
                  <a:pt x="0" y="990"/>
                </a:moveTo>
                <a:lnTo>
                  <a:pt x="0" y="990"/>
                </a:lnTo>
                <a:cubicBezTo>
                  <a:pt x="0" y="973"/>
                  <a:pt x="14" y="960"/>
                  <a:pt x="30" y="960"/>
                </a:cubicBezTo>
                <a:cubicBezTo>
                  <a:pt x="47" y="960"/>
                  <a:pt x="60" y="973"/>
                  <a:pt x="60" y="990"/>
                </a:cubicBezTo>
                <a:cubicBezTo>
                  <a:pt x="60" y="1007"/>
                  <a:pt x="47" y="1020"/>
                  <a:pt x="30" y="1020"/>
                </a:cubicBezTo>
                <a:cubicBezTo>
                  <a:pt x="14" y="1020"/>
                  <a:pt x="0" y="1007"/>
                  <a:pt x="0" y="990"/>
                </a:cubicBezTo>
                <a:close/>
                <a:moveTo>
                  <a:pt x="0" y="870"/>
                </a:moveTo>
                <a:lnTo>
                  <a:pt x="0" y="870"/>
                </a:lnTo>
                <a:cubicBezTo>
                  <a:pt x="0" y="853"/>
                  <a:pt x="14" y="840"/>
                  <a:pt x="30" y="840"/>
                </a:cubicBezTo>
                <a:cubicBezTo>
                  <a:pt x="47" y="840"/>
                  <a:pt x="60" y="853"/>
                  <a:pt x="60" y="870"/>
                </a:cubicBezTo>
                <a:cubicBezTo>
                  <a:pt x="60" y="887"/>
                  <a:pt x="47" y="900"/>
                  <a:pt x="30" y="900"/>
                </a:cubicBezTo>
                <a:cubicBezTo>
                  <a:pt x="14" y="900"/>
                  <a:pt x="0" y="887"/>
                  <a:pt x="0" y="870"/>
                </a:cubicBezTo>
                <a:close/>
                <a:moveTo>
                  <a:pt x="0" y="750"/>
                </a:moveTo>
                <a:lnTo>
                  <a:pt x="0" y="750"/>
                </a:lnTo>
                <a:cubicBezTo>
                  <a:pt x="0" y="733"/>
                  <a:pt x="14" y="720"/>
                  <a:pt x="30" y="720"/>
                </a:cubicBezTo>
                <a:cubicBezTo>
                  <a:pt x="47" y="720"/>
                  <a:pt x="60" y="733"/>
                  <a:pt x="60" y="750"/>
                </a:cubicBezTo>
                <a:cubicBezTo>
                  <a:pt x="60" y="767"/>
                  <a:pt x="47" y="780"/>
                  <a:pt x="30" y="780"/>
                </a:cubicBezTo>
                <a:cubicBezTo>
                  <a:pt x="14" y="780"/>
                  <a:pt x="0" y="767"/>
                  <a:pt x="0" y="750"/>
                </a:cubicBezTo>
                <a:close/>
                <a:moveTo>
                  <a:pt x="0" y="630"/>
                </a:moveTo>
                <a:lnTo>
                  <a:pt x="0" y="630"/>
                </a:lnTo>
                <a:cubicBezTo>
                  <a:pt x="0" y="613"/>
                  <a:pt x="14" y="600"/>
                  <a:pt x="30" y="600"/>
                </a:cubicBezTo>
                <a:cubicBezTo>
                  <a:pt x="47" y="600"/>
                  <a:pt x="60" y="613"/>
                  <a:pt x="60" y="630"/>
                </a:cubicBezTo>
                <a:cubicBezTo>
                  <a:pt x="60" y="646"/>
                  <a:pt x="47" y="660"/>
                  <a:pt x="30" y="660"/>
                </a:cubicBezTo>
                <a:cubicBezTo>
                  <a:pt x="14" y="660"/>
                  <a:pt x="0" y="646"/>
                  <a:pt x="0" y="630"/>
                </a:cubicBezTo>
                <a:close/>
                <a:moveTo>
                  <a:pt x="0" y="510"/>
                </a:moveTo>
                <a:lnTo>
                  <a:pt x="0" y="510"/>
                </a:lnTo>
                <a:cubicBezTo>
                  <a:pt x="0" y="493"/>
                  <a:pt x="14" y="480"/>
                  <a:pt x="30" y="480"/>
                </a:cubicBezTo>
                <a:cubicBezTo>
                  <a:pt x="47" y="480"/>
                  <a:pt x="60" y="493"/>
                  <a:pt x="60" y="510"/>
                </a:cubicBezTo>
                <a:cubicBezTo>
                  <a:pt x="60" y="526"/>
                  <a:pt x="47" y="540"/>
                  <a:pt x="30" y="540"/>
                </a:cubicBezTo>
                <a:cubicBezTo>
                  <a:pt x="14" y="540"/>
                  <a:pt x="0" y="526"/>
                  <a:pt x="0" y="510"/>
                </a:cubicBezTo>
                <a:close/>
                <a:moveTo>
                  <a:pt x="0" y="390"/>
                </a:moveTo>
                <a:lnTo>
                  <a:pt x="0" y="390"/>
                </a:lnTo>
                <a:cubicBezTo>
                  <a:pt x="0" y="373"/>
                  <a:pt x="14" y="360"/>
                  <a:pt x="30" y="360"/>
                </a:cubicBezTo>
                <a:cubicBezTo>
                  <a:pt x="47" y="360"/>
                  <a:pt x="60" y="373"/>
                  <a:pt x="60" y="390"/>
                </a:cubicBezTo>
                <a:cubicBezTo>
                  <a:pt x="60" y="406"/>
                  <a:pt x="47" y="420"/>
                  <a:pt x="30" y="420"/>
                </a:cubicBezTo>
                <a:cubicBezTo>
                  <a:pt x="14" y="420"/>
                  <a:pt x="0" y="406"/>
                  <a:pt x="0" y="390"/>
                </a:cubicBezTo>
                <a:close/>
                <a:moveTo>
                  <a:pt x="0" y="270"/>
                </a:moveTo>
                <a:lnTo>
                  <a:pt x="0" y="270"/>
                </a:lnTo>
                <a:cubicBezTo>
                  <a:pt x="0" y="253"/>
                  <a:pt x="14" y="240"/>
                  <a:pt x="30" y="240"/>
                </a:cubicBezTo>
                <a:cubicBezTo>
                  <a:pt x="47" y="240"/>
                  <a:pt x="60" y="253"/>
                  <a:pt x="60" y="270"/>
                </a:cubicBezTo>
                <a:cubicBezTo>
                  <a:pt x="60" y="286"/>
                  <a:pt x="47" y="300"/>
                  <a:pt x="30" y="300"/>
                </a:cubicBezTo>
                <a:cubicBezTo>
                  <a:pt x="14" y="300"/>
                  <a:pt x="0" y="286"/>
                  <a:pt x="0" y="270"/>
                </a:cubicBezTo>
                <a:close/>
                <a:moveTo>
                  <a:pt x="0" y="150"/>
                </a:moveTo>
                <a:lnTo>
                  <a:pt x="0" y="150"/>
                </a:lnTo>
                <a:cubicBezTo>
                  <a:pt x="0" y="133"/>
                  <a:pt x="14" y="120"/>
                  <a:pt x="30" y="120"/>
                </a:cubicBezTo>
                <a:cubicBezTo>
                  <a:pt x="47" y="120"/>
                  <a:pt x="60" y="133"/>
                  <a:pt x="60" y="150"/>
                </a:cubicBezTo>
                <a:cubicBezTo>
                  <a:pt x="60" y="166"/>
                  <a:pt x="47" y="180"/>
                  <a:pt x="30" y="180"/>
                </a:cubicBezTo>
                <a:cubicBezTo>
                  <a:pt x="14" y="180"/>
                  <a:pt x="0" y="166"/>
                  <a:pt x="0" y="150"/>
                </a:cubicBezTo>
                <a:close/>
                <a:moveTo>
                  <a:pt x="0" y="30"/>
                </a:moveTo>
                <a:lnTo>
                  <a:pt x="0" y="30"/>
                </a:lnTo>
                <a:cubicBezTo>
                  <a:pt x="0" y="13"/>
                  <a:pt x="14" y="0"/>
                  <a:pt x="30" y="0"/>
                </a:cubicBezTo>
                <a:cubicBezTo>
                  <a:pt x="47" y="0"/>
                  <a:pt x="60" y="13"/>
                  <a:pt x="60" y="30"/>
                </a:cubicBezTo>
                <a:cubicBezTo>
                  <a:pt x="60" y="46"/>
                  <a:pt x="47" y="60"/>
                  <a:pt x="30" y="60"/>
                </a:cubicBezTo>
                <a:cubicBezTo>
                  <a:pt x="14" y="60"/>
                  <a:pt x="0" y="46"/>
                  <a:pt x="0" y="30"/>
                </a:cubicBezTo>
                <a:close/>
              </a:path>
            </a:pathLst>
          </a:custGeom>
          <a:solidFill>
            <a:srgbClr val="000000"/>
          </a:solidFill>
          <a:ln w="1588">
            <a:solidFill>
              <a:srgbClr val="000000"/>
            </a:solidFill>
            <a:bevel/>
            <a:headEnd/>
            <a:tailEnd/>
          </a:ln>
        </p:spPr>
        <p:txBody>
          <a:bodyPr/>
          <a:lstStyle/>
          <a:p>
            <a:endParaRPr lang="en-US"/>
          </a:p>
        </p:txBody>
      </p:sp>
      <p:sp>
        <p:nvSpPr>
          <p:cNvPr id="18603" name="Rectangle 173"/>
          <p:cNvSpPr>
            <a:spLocks noChangeArrowheads="1"/>
          </p:cNvSpPr>
          <p:nvPr/>
        </p:nvSpPr>
        <p:spPr bwMode="auto">
          <a:xfrm>
            <a:off x="804863" y="1081088"/>
            <a:ext cx="3890962" cy="1979612"/>
          </a:xfrm>
          <a:prstGeom prst="rect">
            <a:avLst/>
          </a:prstGeom>
          <a:noFill/>
          <a:ln w="7938" cap="rnd">
            <a:solidFill>
              <a:srgbClr val="808080"/>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latin typeface="Times New Roman" panose="02020603050405020304" pitchFamily="18" charset="0"/>
            </a:endParaRPr>
          </a:p>
        </p:txBody>
      </p:sp>
      <p:sp>
        <p:nvSpPr>
          <p:cNvPr id="18604" name="Line 174"/>
          <p:cNvSpPr>
            <a:spLocks noChangeShapeType="1"/>
          </p:cNvSpPr>
          <p:nvPr/>
        </p:nvSpPr>
        <p:spPr bwMode="auto">
          <a:xfrm>
            <a:off x="804863" y="1081088"/>
            <a:ext cx="1587" cy="1979612"/>
          </a:xfrm>
          <a:prstGeom prst="line">
            <a:avLst/>
          </a:prstGeom>
          <a:noFill/>
          <a:ln w="15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605" name="Line 175"/>
          <p:cNvSpPr>
            <a:spLocks noChangeShapeType="1"/>
          </p:cNvSpPr>
          <p:nvPr/>
        </p:nvSpPr>
        <p:spPr bwMode="auto">
          <a:xfrm>
            <a:off x="768350" y="3060700"/>
            <a:ext cx="36513" cy="1588"/>
          </a:xfrm>
          <a:prstGeom prst="line">
            <a:avLst/>
          </a:prstGeom>
          <a:noFill/>
          <a:ln w="15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606" name="Line 176"/>
          <p:cNvSpPr>
            <a:spLocks noChangeShapeType="1"/>
          </p:cNvSpPr>
          <p:nvPr/>
        </p:nvSpPr>
        <p:spPr bwMode="auto">
          <a:xfrm>
            <a:off x="768350" y="2817813"/>
            <a:ext cx="36513" cy="1587"/>
          </a:xfrm>
          <a:prstGeom prst="line">
            <a:avLst/>
          </a:prstGeom>
          <a:noFill/>
          <a:ln w="15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607" name="Line 177"/>
          <p:cNvSpPr>
            <a:spLocks noChangeShapeType="1"/>
          </p:cNvSpPr>
          <p:nvPr/>
        </p:nvSpPr>
        <p:spPr bwMode="auto">
          <a:xfrm>
            <a:off x="768350" y="2563813"/>
            <a:ext cx="36513" cy="1587"/>
          </a:xfrm>
          <a:prstGeom prst="line">
            <a:avLst/>
          </a:prstGeom>
          <a:noFill/>
          <a:ln w="15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608" name="Line 178"/>
          <p:cNvSpPr>
            <a:spLocks noChangeShapeType="1"/>
          </p:cNvSpPr>
          <p:nvPr/>
        </p:nvSpPr>
        <p:spPr bwMode="auto">
          <a:xfrm>
            <a:off x="768350" y="2319338"/>
            <a:ext cx="36513" cy="1587"/>
          </a:xfrm>
          <a:prstGeom prst="line">
            <a:avLst/>
          </a:prstGeom>
          <a:noFill/>
          <a:ln w="15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609" name="Line 179"/>
          <p:cNvSpPr>
            <a:spLocks noChangeShapeType="1"/>
          </p:cNvSpPr>
          <p:nvPr/>
        </p:nvSpPr>
        <p:spPr bwMode="auto">
          <a:xfrm>
            <a:off x="768350" y="2074863"/>
            <a:ext cx="36513" cy="1587"/>
          </a:xfrm>
          <a:prstGeom prst="line">
            <a:avLst/>
          </a:prstGeom>
          <a:noFill/>
          <a:ln w="15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610" name="Line 180"/>
          <p:cNvSpPr>
            <a:spLocks noChangeShapeType="1"/>
          </p:cNvSpPr>
          <p:nvPr/>
        </p:nvSpPr>
        <p:spPr bwMode="auto">
          <a:xfrm>
            <a:off x="768350" y="1822450"/>
            <a:ext cx="36513" cy="1588"/>
          </a:xfrm>
          <a:prstGeom prst="line">
            <a:avLst/>
          </a:prstGeom>
          <a:noFill/>
          <a:ln w="15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611" name="Line 181"/>
          <p:cNvSpPr>
            <a:spLocks noChangeShapeType="1"/>
          </p:cNvSpPr>
          <p:nvPr/>
        </p:nvSpPr>
        <p:spPr bwMode="auto">
          <a:xfrm>
            <a:off x="768350" y="1577975"/>
            <a:ext cx="36513" cy="1588"/>
          </a:xfrm>
          <a:prstGeom prst="line">
            <a:avLst/>
          </a:prstGeom>
          <a:noFill/>
          <a:ln w="15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612" name="Line 182"/>
          <p:cNvSpPr>
            <a:spLocks noChangeShapeType="1"/>
          </p:cNvSpPr>
          <p:nvPr/>
        </p:nvSpPr>
        <p:spPr bwMode="auto">
          <a:xfrm>
            <a:off x="768350" y="1323975"/>
            <a:ext cx="36513" cy="1588"/>
          </a:xfrm>
          <a:prstGeom prst="line">
            <a:avLst/>
          </a:prstGeom>
          <a:noFill/>
          <a:ln w="15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613" name="Line 183"/>
          <p:cNvSpPr>
            <a:spLocks noChangeShapeType="1"/>
          </p:cNvSpPr>
          <p:nvPr/>
        </p:nvSpPr>
        <p:spPr bwMode="auto">
          <a:xfrm>
            <a:off x="768350" y="1081088"/>
            <a:ext cx="36513" cy="1587"/>
          </a:xfrm>
          <a:prstGeom prst="line">
            <a:avLst/>
          </a:prstGeom>
          <a:noFill/>
          <a:ln w="15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614" name="Line 184"/>
          <p:cNvSpPr>
            <a:spLocks noChangeShapeType="1"/>
          </p:cNvSpPr>
          <p:nvPr/>
        </p:nvSpPr>
        <p:spPr bwMode="auto">
          <a:xfrm>
            <a:off x="804863" y="3060700"/>
            <a:ext cx="3890962" cy="1588"/>
          </a:xfrm>
          <a:prstGeom prst="line">
            <a:avLst/>
          </a:prstGeom>
          <a:noFill/>
          <a:ln w="15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615" name="Line 185"/>
          <p:cNvSpPr>
            <a:spLocks noChangeShapeType="1"/>
          </p:cNvSpPr>
          <p:nvPr/>
        </p:nvSpPr>
        <p:spPr bwMode="auto">
          <a:xfrm flipV="1">
            <a:off x="804863" y="3060700"/>
            <a:ext cx="1587" cy="38100"/>
          </a:xfrm>
          <a:prstGeom prst="line">
            <a:avLst/>
          </a:prstGeom>
          <a:noFill/>
          <a:ln w="15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616" name="Line 186"/>
          <p:cNvSpPr>
            <a:spLocks noChangeShapeType="1"/>
          </p:cNvSpPr>
          <p:nvPr/>
        </p:nvSpPr>
        <p:spPr bwMode="auto">
          <a:xfrm flipV="1">
            <a:off x="1774825" y="3060700"/>
            <a:ext cx="1588" cy="38100"/>
          </a:xfrm>
          <a:prstGeom prst="line">
            <a:avLst/>
          </a:prstGeom>
          <a:noFill/>
          <a:ln w="15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617" name="Line 187"/>
          <p:cNvSpPr>
            <a:spLocks noChangeShapeType="1"/>
          </p:cNvSpPr>
          <p:nvPr/>
        </p:nvSpPr>
        <p:spPr bwMode="auto">
          <a:xfrm flipV="1">
            <a:off x="2754313" y="3060700"/>
            <a:ext cx="1587" cy="38100"/>
          </a:xfrm>
          <a:prstGeom prst="line">
            <a:avLst/>
          </a:prstGeom>
          <a:noFill/>
          <a:ln w="15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618" name="Line 188"/>
          <p:cNvSpPr>
            <a:spLocks noChangeShapeType="1"/>
          </p:cNvSpPr>
          <p:nvPr/>
        </p:nvSpPr>
        <p:spPr bwMode="auto">
          <a:xfrm flipV="1">
            <a:off x="3724275" y="3060700"/>
            <a:ext cx="1588" cy="38100"/>
          </a:xfrm>
          <a:prstGeom prst="line">
            <a:avLst/>
          </a:prstGeom>
          <a:noFill/>
          <a:ln w="15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619" name="Line 189"/>
          <p:cNvSpPr>
            <a:spLocks noChangeShapeType="1"/>
          </p:cNvSpPr>
          <p:nvPr/>
        </p:nvSpPr>
        <p:spPr bwMode="auto">
          <a:xfrm flipV="1">
            <a:off x="4695825" y="3060700"/>
            <a:ext cx="1588" cy="38100"/>
          </a:xfrm>
          <a:prstGeom prst="line">
            <a:avLst/>
          </a:prstGeom>
          <a:noFill/>
          <a:ln w="15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620" name="Freeform 190"/>
          <p:cNvSpPr>
            <a:spLocks/>
          </p:cNvSpPr>
          <p:nvPr/>
        </p:nvSpPr>
        <p:spPr bwMode="auto">
          <a:xfrm>
            <a:off x="823913" y="1239838"/>
            <a:ext cx="3795712" cy="1774825"/>
          </a:xfrm>
          <a:custGeom>
            <a:avLst/>
            <a:gdLst>
              <a:gd name="T0" fmla="*/ 2147483647 w 2391"/>
              <a:gd name="T1" fmla="*/ 2147483647 h 1118"/>
              <a:gd name="T2" fmla="*/ 2147483647 w 2391"/>
              <a:gd name="T3" fmla="*/ 2147483647 h 1118"/>
              <a:gd name="T4" fmla="*/ 2147483647 w 2391"/>
              <a:gd name="T5" fmla="*/ 2147483647 h 1118"/>
              <a:gd name="T6" fmla="*/ 2147483647 w 2391"/>
              <a:gd name="T7" fmla="*/ 2147483647 h 1118"/>
              <a:gd name="T8" fmla="*/ 2147483647 w 2391"/>
              <a:gd name="T9" fmla="*/ 2147483647 h 1118"/>
              <a:gd name="T10" fmla="*/ 2147483647 w 2391"/>
              <a:gd name="T11" fmla="*/ 2147483647 h 1118"/>
              <a:gd name="T12" fmla="*/ 2147483647 w 2391"/>
              <a:gd name="T13" fmla="*/ 2147483647 h 1118"/>
              <a:gd name="T14" fmla="*/ 2147483647 w 2391"/>
              <a:gd name="T15" fmla="*/ 0 h 1118"/>
              <a:gd name="T16" fmla="*/ 2147483647 w 2391"/>
              <a:gd name="T17" fmla="*/ 0 h 1118"/>
              <a:gd name="T18" fmla="*/ 2147483647 w 2391"/>
              <a:gd name="T19" fmla="*/ 2147483647 h 1118"/>
              <a:gd name="T20" fmla="*/ 2147483647 w 2391"/>
              <a:gd name="T21" fmla="*/ 2147483647 h 1118"/>
              <a:gd name="T22" fmla="*/ 2147483647 w 2391"/>
              <a:gd name="T23" fmla="*/ 2147483647 h 1118"/>
              <a:gd name="T24" fmla="*/ 2147483647 w 2391"/>
              <a:gd name="T25" fmla="*/ 2147483647 h 1118"/>
              <a:gd name="T26" fmla="*/ 2147483647 w 2391"/>
              <a:gd name="T27" fmla="*/ 2147483647 h 1118"/>
              <a:gd name="T28" fmla="*/ 2147483647 w 2391"/>
              <a:gd name="T29" fmla="*/ 2147483647 h 1118"/>
              <a:gd name="T30" fmla="*/ 2147483647 w 2391"/>
              <a:gd name="T31" fmla="*/ 2147483647 h 1118"/>
              <a:gd name="T32" fmla="*/ 2147483647 w 2391"/>
              <a:gd name="T33" fmla="*/ 2147483647 h 1118"/>
              <a:gd name="T34" fmla="*/ 2147483647 w 2391"/>
              <a:gd name="T35" fmla="*/ 2147483647 h 1118"/>
              <a:gd name="T36" fmla="*/ 2147483647 w 2391"/>
              <a:gd name="T37" fmla="*/ 2147483647 h 1118"/>
              <a:gd name="T38" fmla="*/ 2147483647 w 2391"/>
              <a:gd name="T39" fmla="*/ 2147483647 h 1118"/>
              <a:gd name="T40" fmla="*/ 2147483647 w 2391"/>
              <a:gd name="T41" fmla="*/ 2147483647 h 1118"/>
              <a:gd name="T42" fmla="*/ 2147483647 w 2391"/>
              <a:gd name="T43" fmla="*/ 2147483647 h 1118"/>
              <a:gd name="T44" fmla="*/ 2147483647 w 2391"/>
              <a:gd name="T45" fmla="*/ 2147483647 h 1118"/>
              <a:gd name="T46" fmla="*/ 2147483647 w 2391"/>
              <a:gd name="T47" fmla="*/ 2147483647 h 1118"/>
              <a:gd name="T48" fmla="*/ 2147483647 w 2391"/>
              <a:gd name="T49" fmla="*/ 2147483647 h 1118"/>
              <a:gd name="T50" fmla="*/ 2147483647 w 2391"/>
              <a:gd name="T51" fmla="*/ 2147483647 h 1118"/>
              <a:gd name="T52" fmla="*/ 2147483647 w 2391"/>
              <a:gd name="T53" fmla="*/ 2147483647 h 1118"/>
              <a:gd name="T54" fmla="*/ 2147483647 w 2391"/>
              <a:gd name="T55" fmla="*/ 2147483647 h 1118"/>
              <a:gd name="T56" fmla="*/ 2147483647 w 2391"/>
              <a:gd name="T57" fmla="*/ 2147483647 h 1118"/>
              <a:gd name="T58" fmla="*/ 2147483647 w 2391"/>
              <a:gd name="T59" fmla="*/ 2147483647 h 1118"/>
              <a:gd name="T60" fmla="*/ 2147483647 w 2391"/>
              <a:gd name="T61" fmla="*/ 2147483647 h 1118"/>
              <a:gd name="T62" fmla="*/ 2147483647 w 2391"/>
              <a:gd name="T63" fmla="*/ 2147483647 h 1118"/>
              <a:gd name="T64" fmla="*/ 2147483647 w 2391"/>
              <a:gd name="T65" fmla="*/ 2147483647 h 1118"/>
              <a:gd name="T66" fmla="*/ 2147483647 w 2391"/>
              <a:gd name="T67" fmla="*/ 2147483647 h 1118"/>
              <a:gd name="T68" fmla="*/ 2147483647 w 2391"/>
              <a:gd name="T69" fmla="*/ 2147483647 h 1118"/>
              <a:gd name="T70" fmla="*/ 2147483647 w 2391"/>
              <a:gd name="T71" fmla="*/ 2147483647 h 1118"/>
              <a:gd name="T72" fmla="*/ 2147483647 w 2391"/>
              <a:gd name="T73" fmla="*/ 2147483647 h 1118"/>
              <a:gd name="T74" fmla="*/ 2147483647 w 2391"/>
              <a:gd name="T75" fmla="*/ 2147483647 h 1118"/>
              <a:gd name="T76" fmla="*/ 2147483647 w 2391"/>
              <a:gd name="T77" fmla="*/ 2147483647 h 1118"/>
              <a:gd name="T78" fmla="*/ 2147483647 w 2391"/>
              <a:gd name="T79" fmla="*/ 2147483647 h 1118"/>
              <a:gd name="T80" fmla="*/ 2147483647 w 2391"/>
              <a:gd name="T81" fmla="*/ 2147483647 h 1118"/>
              <a:gd name="T82" fmla="*/ 2147483647 w 2391"/>
              <a:gd name="T83" fmla="*/ 2147483647 h 1118"/>
              <a:gd name="T84" fmla="*/ 2147483647 w 2391"/>
              <a:gd name="T85" fmla="*/ 2147483647 h 1118"/>
              <a:gd name="T86" fmla="*/ 2147483647 w 2391"/>
              <a:gd name="T87" fmla="*/ 2147483647 h 1118"/>
              <a:gd name="T88" fmla="*/ 2147483647 w 2391"/>
              <a:gd name="T89" fmla="*/ 2147483647 h 1118"/>
              <a:gd name="T90" fmla="*/ 2147483647 w 2391"/>
              <a:gd name="T91" fmla="*/ 2147483647 h 1118"/>
              <a:gd name="T92" fmla="*/ 2147483647 w 2391"/>
              <a:gd name="T93" fmla="*/ 2147483647 h 1118"/>
              <a:gd name="T94" fmla="*/ 2147483647 w 2391"/>
              <a:gd name="T95" fmla="*/ 2147483647 h 1118"/>
              <a:gd name="T96" fmla="*/ 2147483647 w 2391"/>
              <a:gd name="T97" fmla="*/ 2147483647 h 1118"/>
              <a:gd name="T98" fmla="*/ 2147483647 w 2391"/>
              <a:gd name="T99" fmla="*/ 2147483647 h 1118"/>
              <a:gd name="T100" fmla="*/ 2147483647 w 2391"/>
              <a:gd name="T101" fmla="*/ 2147483647 h 1118"/>
              <a:gd name="T102" fmla="*/ 2147483647 w 2391"/>
              <a:gd name="T103" fmla="*/ 2147483647 h 1118"/>
              <a:gd name="T104" fmla="*/ 2147483647 w 2391"/>
              <a:gd name="T105" fmla="*/ 2147483647 h 1118"/>
              <a:gd name="T106" fmla="*/ 2147483647 w 2391"/>
              <a:gd name="T107" fmla="*/ 2147483647 h 1118"/>
              <a:gd name="T108" fmla="*/ 2147483647 w 2391"/>
              <a:gd name="T109" fmla="*/ 2147483647 h 1118"/>
              <a:gd name="T110" fmla="*/ 2147483647 w 2391"/>
              <a:gd name="T111" fmla="*/ 2147483647 h 1118"/>
              <a:gd name="T112" fmla="*/ 2147483647 w 2391"/>
              <a:gd name="T113" fmla="*/ 2147483647 h 1118"/>
              <a:gd name="T114" fmla="*/ 2147483647 w 2391"/>
              <a:gd name="T115" fmla="*/ 2147483647 h 1118"/>
              <a:gd name="T116" fmla="*/ 0 w 2391"/>
              <a:gd name="T117" fmla="*/ 2147483647 h 111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2391"/>
              <a:gd name="T178" fmla="*/ 0 h 1118"/>
              <a:gd name="T179" fmla="*/ 2391 w 2391"/>
              <a:gd name="T180" fmla="*/ 1118 h 111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2391" h="1118">
                <a:moveTo>
                  <a:pt x="2391" y="284"/>
                </a:moveTo>
                <a:lnTo>
                  <a:pt x="2320" y="260"/>
                </a:lnTo>
                <a:lnTo>
                  <a:pt x="2255" y="243"/>
                </a:lnTo>
                <a:lnTo>
                  <a:pt x="2195" y="219"/>
                </a:lnTo>
                <a:lnTo>
                  <a:pt x="2136" y="201"/>
                </a:lnTo>
                <a:lnTo>
                  <a:pt x="2083" y="183"/>
                </a:lnTo>
                <a:lnTo>
                  <a:pt x="2029" y="166"/>
                </a:lnTo>
                <a:lnTo>
                  <a:pt x="1982" y="148"/>
                </a:lnTo>
                <a:lnTo>
                  <a:pt x="1934" y="136"/>
                </a:lnTo>
                <a:lnTo>
                  <a:pt x="1887" y="118"/>
                </a:lnTo>
                <a:lnTo>
                  <a:pt x="1845" y="107"/>
                </a:lnTo>
                <a:lnTo>
                  <a:pt x="1804" y="95"/>
                </a:lnTo>
                <a:lnTo>
                  <a:pt x="1762" y="89"/>
                </a:lnTo>
                <a:lnTo>
                  <a:pt x="1727" y="77"/>
                </a:lnTo>
                <a:lnTo>
                  <a:pt x="1691" y="65"/>
                </a:lnTo>
                <a:lnTo>
                  <a:pt x="1655" y="59"/>
                </a:lnTo>
                <a:lnTo>
                  <a:pt x="1620" y="53"/>
                </a:lnTo>
                <a:lnTo>
                  <a:pt x="1590" y="42"/>
                </a:lnTo>
                <a:lnTo>
                  <a:pt x="1561" y="36"/>
                </a:lnTo>
                <a:lnTo>
                  <a:pt x="1531" y="30"/>
                </a:lnTo>
                <a:lnTo>
                  <a:pt x="1501" y="30"/>
                </a:lnTo>
                <a:lnTo>
                  <a:pt x="1472" y="24"/>
                </a:lnTo>
                <a:lnTo>
                  <a:pt x="1448" y="18"/>
                </a:lnTo>
                <a:lnTo>
                  <a:pt x="1424" y="12"/>
                </a:lnTo>
                <a:lnTo>
                  <a:pt x="1394" y="12"/>
                </a:lnTo>
                <a:lnTo>
                  <a:pt x="1371" y="6"/>
                </a:lnTo>
                <a:lnTo>
                  <a:pt x="1347" y="6"/>
                </a:lnTo>
                <a:lnTo>
                  <a:pt x="1329" y="6"/>
                </a:lnTo>
                <a:lnTo>
                  <a:pt x="1305" y="0"/>
                </a:lnTo>
                <a:lnTo>
                  <a:pt x="1288" y="0"/>
                </a:lnTo>
                <a:lnTo>
                  <a:pt x="1264" y="0"/>
                </a:lnTo>
                <a:lnTo>
                  <a:pt x="1246" y="0"/>
                </a:lnTo>
                <a:lnTo>
                  <a:pt x="1228" y="0"/>
                </a:lnTo>
                <a:lnTo>
                  <a:pt x="1205" y="0"/>
                </a:lnTo>
                <a:lnTo>
                  <a:pt x="1187" y="0"/>
                </a:lnTo>
                <a:lnTo>
                  <a:pt x="1175" y="0"/>
                </a:lnTo>
                <a:lnTo>
                  <a:pt x="1157" y="0"/>
                </a:lnTo>
                <a:lnTo>
                  <a:pt x="1139" y="0"/>
                </a:lnTo>
                <a:lnTo>
                  <a:pt x="1122" y="6"/>
                </a:lnTo>
                <a:lnTo>
                  <a:pt x="1110" y="6"/>
                </a:lnTo>
                <a:lnTo>
                  <a:pt x="1092" y="6"/>
                </a:lnTo>
                <a:lnTo>
                  <a:pt x="1080" y="6"/>
                </a:lnTo>
                <a:lnTo>
                  <a:pt x="1062" y="12"/>
                </a:lnTo>
                <a:lnTo>
                  <a:pt x="1050" y="12"/>
                </a:lnTo>
                <a:lnTo>
                  <a:pt x="1033" y="12"/>
                </a:lnTo>
                <a:lnTo>
                  <a:pt x="1021" y="18"/>
                </a:lnTo>
                <a:lnTo>
                  <a:pt x="1009" y="18"/>
                </a:lnTo>
                <a:lnTo>
                  <a:pt x="997" y="18"/>
                </a:lnTo>
                <a:lnTo>
                  <a:pt x="985" y="24"/>
                </a:lnTo>
                <a:lnTo>
                  <a:pt x="973" y="24"/>
                </a:lnTo>
                <a:lnTo>
                  <a:pt x="961" y="30"/>
                </a:lnTo>
                <a:lnTo>
                  <a:pt x="949" y="30"/>
                </a:lnTo>
                <a:lnTo>
                  <a:pt x="938" y="36"/>
                </a:lnTo>
                <a:lnTo>
                  <a:pt x="926" y="36"/>
                </a:lnTo>
                <a:lnTo>
                  <a:pt x="914" y="42"/>
                </a:lnTo>
                <a:lnTo>
                  <a:pt x="908" y="42"/>
                </a:lnTo>
                <a:lnTo>
                  <a:pt x="896" y="47"/>
                </a:lnTo>
                <a:lnTo>
                  <a:pt x="884" y="47"/>
                </a:lnTo>
                <a:lnTo>
                  <a:pt x="878" y="53"/>
                </a:lnTo>
                <a:lnTo>
                  <a:pt x="866" y="53"/>
                </a:lnTo>
                <a:lnTo>
                  <a:pt x="855" y="59"/>
                </a:lnTo>
                <a:lnTo>
                  <a:pt x="849" y="59"/>
                </a:lnTo>
                <a:lnTo>
                  <a:pt x="837" y="65"/>
                </a:lnTo>
                <a:lnTo>
                  <a:pt x="831" y="71"/>
                </a:lnTo>
                <a:lnTo>
                  <a:pt x="819" y="71"/>
                </a:lnTo>
                <a:lnTo>
                  <a:pt x="813" y="77"/>
                </a:lnTo>
                <a:lnTo>
                  <a:pt x="807" y="77"/>
                </a:lnTo>
                <a:lnTo>
                  <a:pt x="795" y="83"/>
                </a:lnTo>
                <a:lnTo>
                  <a:pt x="789" y="89"/>
                </a:lnTo>
                <a:lnTo>
                  <a:pt x="783" y="89"/>
                </a:lnTo>
                <a:lnTo>
                  <a:pt x="772" y="95"/>
                </a:lnTo>
                <a:lnTo>
                  <a:pt x="766" y="95"/>
                </a:lnTo>
                <a:lnTo>
                  <a:pt x="760" y="101"/>
                </a:lnTo>
                <a:lnTo>
                  <a:pt x="754" y="107"/>
                </a:lnTo>
                <a:lnTo>
                  <a:pt x="742" y="107"/>
                </a:lnTo>
                <a:lnTo>
                  <a:pt x="736" y="113"/>
                </a:lnTo>
                <a:lnTo>
                  <a:pt x="730" y="118"/>
                </a:lnTo>
                <a:lnTo>
                  <a:pt x="724" y="118"/>
                </a:lnTo>
                <a:lnTo>
                  <a:pt x="718" y="124"/>
                </a:lnTo>
                <a:lnTo>
                  <a:pt x="712" y="124"/>
                </a:lnTo>
                <a:lnTo>
                  <a:pt x="706" y="130"/>
                </a:lnTo>
                <a:lnTo>
                  <a:pt x="700" y="136"/>
                </a:lnTo>
                <a:lnTo>
                  <a:pt x="694" y="136"/>
                </a:lnTo>
                <a:lnTo>
                  <a:pt x="688" y="142"/>
                </a:lnTo>
                <a:lnTo>
                  <a:pt x="683" y="148"/>
                </a:lnTo>
                <a:lnTo>
                  <a:pt x="677" y="148"/>
                </a:lnTo>
                <a:lnTo>
                  <a:pt x="671" y="154"/>
                </a:lnTo>
                <a:lnTo>
                  <a:pt x="665" y="154"/>
                </a:lnTo>
                <a:lnTo>
                  <a:pt x="659" y="160"/>
                </a:lnTo>
                <a:lnTo>
                  <a:pt x="653" y="166"/>
                </a:lnTo>
                <a:lnTo>
                  <a:pt x="647" y="166"/>
                </a:lnTo>
                <a:lnTo>
                  <a:pt x="641" y="172"/>
                </a:lnTo>
                <a:lnTo>
                  <a:pt x="635" y="178"/>
                </a:lnTo>
                <a:lnTo>
                  <a:pt x="629" y="178"/>
                </a:lnTo>
                <a:lnTo>
                  <a:pt x="629" y="183"/>
                </a:lnTo>
                <a:lnTo>
                  <a:pt x="623" y="183"/>
                </a:lnTo>
                <a:lnTo>
                  <a:pt x="617" y="189"/>
                </a:lnTo>
                <a:lnTo>
                  <a:pt x="611" y="195"/>
                </a:lnTo>
                <a:lnTo>
                  <a:pt x="605" y="195"/>
                </a:lnTo>
                <a:lnTo>
                  <a:pt x="605" y="201"/>
                </a:lnTo>
                <a:lnTo>
                  <a:pt x="599" y="201"/>
                </a:lnTo>
                <a:lnTo>
                  <a:pt x="594" y="207"/>
                </a:lnTo>
                <a:lnTo>
                  <a:pt x="588" y="213"/>
                </a:lnTo>
                <a:lnTo>
                  <a:pt x="582" y="213"/>
                </a:lnTo>
                <a:lnTo>
                  <a:pt x="582" y="219"/>
                </a:lnTo>
                <a:lnTo>
                  <a:pt x="576" y="219"/>
                </a:lnTo>
                <a:lnTo>
                  <a:pt x="570" y="225"/>
                </a:lnTo>
                <a:lnTo>
                  <a:pt x="570" y="231"/>
                </a:lnTo>
                <a:lnTo>
                  <a:pt x="564" y="231"/>
                </a:lnTo>
                <a:lnTo>
                  <a:pt x="558" y="237"/>
                </a:lnTo>
                <a:lnTo>
                  <a:pt x="552" y="243"/>
                </a:lnTo>
                <a:lnTo>
                  <a:pt x="546" y="243"/>
                </a:lnTo>
                <a:lnTo>
                  <a:pt x="546" y="249"/>
                </a:lnTo>
                <a:lnTo>
                  <a:pt x="540" y="254"/>
                </a:lnTo>
                <a:lnTo>
                  <a:pt x="534" y="254"/>
                </a:lnTo>
                <a:lnTo>
                  <a:pt x="534" y="260"/>
                </a:lnTo>
                <a:lnTo>
                  <a:pt x="528" y="260"/>
                </a:lnTo>
                <a:lnTo>
                  <a:pt x="528" y="266"/>
                </a:lnTo>
                <a:lnTo>
                  <a:pt x="522" y="266"/>
                </a:lnTo>
                <a:lnTo>
                  <a:pt x="516" y="272"/>
                </a:lnTo>
                <a:lnTo>
                  <a:pt x="510" y="278"/>
                </a:lnTo>
                <a:lnTo>
                  <a:pt x="510" y="284"/>
                </a:lnTo>
                <a:lnTo>
                  <a:pt x="505" y="284"/>
                </a:lnTo>
                <a:lnTo>
                  <a:pt x="505" y="290"/>
                </a:lnTo>
                <a:lnTo>
                  <a:pt x="499" y="290"/>
                </a:lnTo>
                <a:lnTo>
                  <a:pt x="499" y="296"/>
                </a:lnTo>
                <a:lnTo>
                  <a:pt x="493" y="296"/>
                </a:lnTo>
                <a:lnTo>
                  <a:pt x="487" y="302"/>
                </a:lnTo>
                <a:lnTo>
                  <a:pt x="481" y="308"/>
                </a:lnTo>
                <a:lnTo>
                  <a:pt x="475" y="314"/>
                </a:lnTo>
                <a:lnTo>
                  <a:pt x="469" y="319"/>
                </a:lnTo>
                <a:lnTo>
                  <a:pt x="469" y="325"/>
                </a:lnTo>
                <a:lnTo>
                  <a:pt x="463" y="325"/>
                </a:lnTo>
                <a:lnTo>
                  <a:pt x="463" y="331"/>
                </a:lnTo>
                <a:lnTo>
                  <a:pt x="457" y="331"/>
                </a:lnTo>
                <a:lnTo>
                  <a:pt x="457" y="337"/>
                </a:lnTo>
                <a:lnTo>
                  <a:pt x="451" y="337"/>
                </a:lnTo>
                <a:lnTo>
                  <a:pt x="451" y="343"/>
                </a:lnTo>
                <a:lnTo>
                  <a:pt x="445" y="343"/>
                </a:lnTo>
                <a:lnTo>
                  <a:pt x="445" y="349"/>
                </a:lnTo>
                <a:lnTo>
                  <a:pt x="439" y="349"/>
                </a:lnTo>
                <a:lnTo>
                  <a:pt x="439" y="355"/>
                </a:lnTo>
                <a:lnTo>
                  <a:pt x="433" y="361"/>
                </a:lnTo>
                <a:lnTo>
                  <a:pt x="427" y="361"/>
                </a:lnTo>
                <a:lnTo>
                  <a:pt x="427" y="367"/>
                </a:lnTo>
                <a:lnTo>
                  <a:pt x="422" y="373"/>
                </a:lnTo>
                <a:lnTo>
                  <a:pt x="416" y="379"/>
                </a:lnTo>
                <a:lnTo>
                  <a:pt x="416" y="385"/>
                </a:lnTo>
                <a:lnTo>
                  <a:pt x="410" y="385"/>
                </a:lnTo>
                <a:lnTo>
                  <a:pt x="410" y="390"/>
                </a:lnTo>
                <a:lnTo>
                  <a:pt x="404" y="390"/>
                </a:lnTo>
                <a:lnTo>
                  <a:pt x="404" y="396"/>
                </a:lnTo>
                <a:lnTo>
                  <a:pt x="398" y="402"/>
                </a:lnTo>
                <a:lnTo>
                  <a:pt x="392" y="402"/>
                </a:lnTo>
                <a:lnTo>
                  <a:pt x="392" y="408"/>
                </a:lnTo>
                <a:lnTo>
                  <a:pt x="386" y="414"/>
                </a:lnTo>
                <a:lnTo>
                  <a:pt x="386" y="420"/>
                </a:lnTo>
                <a:lnTo>
                  <a:pt x="380" y="420"/>
                </a:lnTo>
                <a:lnTo>
                  <a:pt x="380" y="426"/>
                </a:lnTo>
                <a:lnTo>
                  <a:pt x="374" y="426"/>
                </a:lnTo>
                <a:lnTo>
                  <a:pt x="374" y="432"/>
                </a:lnTo>
                <a:lnTo>
                  <a:pt x="368" y="438"/>
                </a:lnTo>
                <a:lnTo>
                  <a:pt x="362" y="444"/>
                </a:lnTo>
                <a:lnTo>
                  <a:pt x="362" y="450"/>
                </a:lnTo>
                <a:lnTo>
                  <a:pt x="356" y="450"/>
                </a:lnTo>
                <a:lnTo>
                  <a:pt x="356" y="455"/>
                </a:lnTo>
                <a:lnTo>
                  <a:pt x="350" y="455"/>
                </a:lnTo>
                <a:lnTo>
                  <a:pt x="350" y="461"/>
                </a:lnTo>
                <a:lnTo>
                  <a:pt x="350" y="467"/>
                </a:lnTo>
                <a:lnTo>
                  <a:pt x="344" y="467"/>
                </a:lnTo>
                <a:lnTo>
                  <a:pt x="344" y="473"/>
                </a:lnTo>
                <a:lnTo>
                  <a:pt x="338" y="473"/>
                </a:lnTo>
                <a:lnTo>
                  <a:pt x="338" y="479"/>
                </a:lnTo>
                <a:lnTo>
                  <a:pt x="333" y="485"/>
                </a:lnTo>
                <a:lnTo>
                  <a:pt x="333" y="491"/>
                </a:lnTo>
                <a:lnTo>
                  <a:pt x="327" y="491"/>
                </a:lnTo>
                <a:lnTo>
                  <a:pt x="327" y="497"/>
                </a:lnTo>
                <a:lnTo>
                  <a:pt x="321" y="497"/>
                </a:lnTo>
                <a:lnTo>
                  <a:pt x="321" y="503"/>
                </a:lnTo>
                <a:lnTo>
                  <a:pt x="321" y="509"/>
                </a:lnTo>
                <a:lnTo>
                  <a:pt x="315" y="509"/>
                </a:lnTo>
                <a:lnTo>
                  <a:pt x="315" y="515"/>
                </a:lnTo>
                <a:lnTo>
                  <a:pt x="309" y="515"/>
                </a:lnTo>
                <a:lnTo>
                  <a:pt x="309" y="521"/>
                </a:lnTo>
                <a:lnTo>
                  <a:pt x="303" y="526"/>
                </a:lnTo>
                <a:lnTo>
                  <a:pt x="303" y="532"/>
                </a:lnTo>
                <a:lnTo>
                  <a:pt x="297" y="532"/>
                </a:lnTo>
                <a:lnTo>
                  <a:pt x="297" y="538"/>
                </a:lnTo>
                <a:lnTo>
                  <a:pt x="291" y="544"/>
                </a:lnTo>
                <a:lnTo>
                  <a:pt x="291" y="550"/>
                </a:lnTo>
                <a:lnTo>
                  <a:pt x="285" y="550"/>
                </a:lnTo>
                <a:lnTo>
                  <a:pt x="285" y="556"/>
                </a:lnTo>
                <a:lnTo>
                  <a:pt x="279" y="562"/>
                </a:lnTo>
                <a:lnTo>
                  <a:pt x="279" y="568"/>
                </a:lnTo>
                <a:lnTo>
                  <a:pt x="273" y="568"/>
                </a:lnTo>
                <a:lnTo>
                  <a:pt x="273" y="574"/>
                </a:lnTo>
                <a:lnTo>
                  <a:pt x="267" y="580"/>
                </a:lnTo>
                <a:lnTo>
                  <a:pt x="267" y="586"/>
                </a:lnTo>
                <a:lnTo>
                  <a:pt x="261" y="586"/>
                </a:lnTo>
                <a:lnTo>
                  <a:pt x="261" y="591"/>
                </a:lnTo>
                <a:lnTo>
                  <a:pt x="261" y="597"/>
                </a:lnTo>
                <a:lnTo>
                  <a:pt x="255" y="597"/>
                </a:lnTo>
                <a:lnTo>
                  <a:pt x="255" y="603"/>
                </a:lnTo>
                <a:lnTo>
                  <a:pt x="249" y="609"/>
                </a:lnTo>
                <a:lnTo>
                  <a:pt x="249" y="615"/>
                </a:lnTo>
                <a:lnTo>
                  <a:pt x="244" y="615"/>
                </a:lnTo>
                <a:lnTo>
                  <a:pt x="244" y="621"/>
                </a:lnTo>
                <a:lnTo>
                  <a:pt x="238" y="627"/>
                </a:lnTo>
                <a:lnTo>
                  <a:pt x="238" y="633"/>
                </a:lnTo>
                <a:lnTo>
                  <a:pt x="232" y="633"/>
                </a:lnTo>
                <a:lnTo>
                  <a:pt x="232" y="639"/>
                </a:lnTo>
                <a:lnTo>
                  <a:pt x="232" y="645"/>
                </a:lnTo>
                <a:lnTo>
                  <a:pt x="226" y="645"/>
                </a:lnTo>
                <a:lnTo>
                  <a:pt x="226" y="651"/>
                </a:lnTo>
                <a:lnTo>
                  <a:pt x="226" y="657"/>
                </a:lnTo>
                <a:lnTo>
                  <a:pt x="220" y="657"/>
                </a:lnTo>
                <a:lnTo>
                  <a:pt x="220" y="662"/>
                </a:lnTo>
                <a:lnTo>
                  <a:pt x="214" y="662"/>
                </a:lnTo>
                <a:lnTo>
                  <a:pt x="214" y="668"/>
                </a:lnTo>
                <a:lnTo>
                  <a:pt x="214" y="674"/>
                </a:lnTo>
                <a:lnTo>
                  <a:pt x="208" y="674"/>
                </a:lnTo>
                <a:lnTo>
                  <a:pt x="208" y="680"/>
                </a:lnTo>
                <a:lnTo>
                  <a:pt x="208" y="686"/>
                </a:lnTo>
                <a:lnTo>
                  <a:pt x="202" y="686"/>
                </a:lnTo>
                <a:lnTo>
                  <a:pt x="202" y="692"/>
                </a:lnTo>
                <a:lnTo>
                  <a:pt x="202" y="698"/>
                </a:lnTo>
                <a:lnTo>
                  <a:pt x="196" y="698"/>
                </a:lnTo>
                <a:lnTo>
                  <a:pt x="190" y="710"/>
                </a:lnTo>
                <a:lnTo>
                  <a:pt x="143" y="804"/>
                </a:lnTo>
                <a:lnTo>
                  <a:pt x="113" y="863"/>
                </a:lnTo>
                <a:lnTo>
                  <a:pt x="89" y="911"/>
                </a:lnTo>
                <a:lnTo>
                  <a:pt x="83" y="923"/>
                </a:lnTo>
                <a:lnTo>
                  <a:pt x="72" y="952"/>
                </a:lnTo>
                <a:lnTo>
                  <a:pt x="48" y="1000"/>
                </a:lnTo>
                <a:lnTo>
                  <a:pt x="12" y="1088"/>
                </a:lnTo>
                <a:lnTo>
                  <a:pt x="0" y="1118"/>
                </a:lnTo>
              </a:path>
            </a:pathLst>
          </a:custGeom>
          <a:noFill/>
          <a:ln w="7938"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621" name="Freeform 191"/>
          <p:cNvSpPr>
            <a:spLocks/>
          </p:cNvSpPr>
          <p:nvPr/>
        </p:nvSpPr>
        <p:spPr bwMode="auto">
          <a:xfrm>
            <a:off x="823913" y="1539875"/>
            <a:ext cx="3795712" cy="1474788"/>
          </a:xfrm>
          <a:custGeom>
            <a:avLst/>
            <a:gdLst>
              <a:gd name="T0" fmla="*/ 2147483647 w 2391"/>
              <a:gd name="T1" fmla="*/ 2147483647 h 929"/>
              <a:gd name="T2" fmla="*/ 2147483647 w 2391"/>
              <a:gd name="T3" fmla="*/ 2147483647 h 929"/>
              <a:gd name="T4" fmla="*/ 2147483647 w 2391"/>
              <a:gd name="T5" fmla="*/ 2147483647 h 929"/>
              <a:gd name="T6" fmla="*/ 2147483647 w 2391"/>
              <a:gd name="T7" fmla="*/ 2147483647 h 929"/>
              <a:gd name="T8" fmla="*/ 2147483647 w 2391"/>
              <a:gd name="T9" fmla="*/ 2147483647 h 929"/>
              <a:gd name="T10" fmla="*/ 2147483647 w 2391"/>
              <a:gd name="T11" fmla="*/ 2147483647 h 929"/>
              <a:gd name="T12" fmla="*/ 2147483647 w 2391"/>
              <a:gd name="T13" fmla="*/ 2147483647 h 929"/>
              <a:gd name="T14" fmla="*/ 2147483647 w 2391"/>
              <a:gd name="T15" fmla="*/ 2147483647 h 929"/>
              <a:gd name="T16" fmla="*/ 2147483647 w 2391"/>
              <a:gd name="T17" fmla="*/ 2147483647 h 929"/>
              <a:gd name="T18" fmla="*/ 2147483647 w 2391"/>
              <a:gd name="T19" fmla="*/ 2147483647 h 929"/>
              <a:gd name="T20" fmla="*/ 2147483647 w 2391"/>
              <a:gd name="T21" fmla="*/ 0 h 929"/>
              <a:gd name="T22" fmla="*/ 2147483647 w 2391"/>
              <a:gd name="T23" fmla="*/ 0 h 929"/>
              <a:gd name="T24" fmla="*/ 2147483647 w 2391"/>
              <a:gd name="T25" fmla="*/ 2147483647 h 929"/>
              <a:gd name="T26" fmla="*/ 2147483647 w 2391"/>
              <a:gd name="T27" fmla="*/ 2147483647 h 929"/>
              <a:gd name="T28" fmla="*/ 2147483647 w 2391"/>
              <a:gd name="T29" fmla="*/ 2147483647 h 929"/>
              <a:gd name="T30" fmla="*/ 2147483647 w 2391"/>
              <a:gd name="T31" fmla="*/ 2147483647 h 929"/>
              <a:gd name="T32" fmla="*/ 2147483647 w 2391"/>
              <a:gd name="T33" fmla="*/ 2147483647 h 929"/>
              <a:gd name="T34" fmla="*/ 2147483647 w 2391"/>
              <a:gd name="T35" fmla="*/ 2147483647 h 929"/>
              <a:gd name="T36" fmla="*/ 2147483647 w 2391"/>
              <a:gd name="T37" fmla="*/ 2147483647 h 929"/>
              <a:gd name="T38" fmla="*/ 2147483647 w 2391"/>
              <a:gd name="T39" fmla="*/ 2147483647 h 929"/>
              <a:gd name="T40" fmla="*/ 2147483647 w 2391"/>
              <a:gd name="T41" fmla="*/ 2147483647 h 929"/>
              <a:gd name="T42" fmla="*/ 2147483647 w 2391"/>
              <a:gd name="T43" fmla="*/ 2147483647 h 929"/>
              <a:gd name="T44" fmla="*/ 2147483647 w 2391"/>
              <a:gd name="T45" fmla="*/ 2147483647 h 929"/>
              <a:gd name="T46" fmla="*/ 2147483647 w 2391"/>
              <a:gd name="T47" fmla="*/ 2147483647 h 929"/>
              <a:gd name="T48" fmla="*/ 2147483647 w 2391"/>
              <a:gd name="T49" fmla="*/ 2147483647 h 929"/>
              <a:gd name="T50" fmla="*/ 2147483647 w 2391"/>
              <a:gd name="T51" fmla="*/ 2147483647 h 929"/>
              <a:gd name="T52" fmla="*/ 2147483647 w 2391"/>
              <a:gd name="T53" fmla="*/ 2147483647 h 929"/>
              <a:gd name="T54" fmla="*/ 2147483647 w 2391"/>
              <a:gd name="T55" fmla="*/ 2147483647 h 929"/>
              <a:gd name="T56" fmla="*/ 2147483647 w 2391"/>
              <a:gd name="T57" fmla="*/ 2147483647 h 929"/>
              <a:gd name="T58" fmla="*/ 2147483647 w 2391"/>
              <a:gd name="T59" fmla="*/ 2147483647 h 929"/>
              <a:gd name="T60" fmla="*/ 2147483647 w 2391"/>
              <a:gd name="T61" fmla="*/ 2147483647 h 929"/>
              <a:gd name="T62" fmla="*/ 2147483647 w 2391"/>
              <a:gd name="T63" fmla="*/ 2147483647 h 929"/>
              <a:gd name="T64" fmla="*/ 2147483647 w 2391"/>
              <a:gd name="T65" fmla="*/ 2147483647 h 929"/>
              <a:gd name="T66" fmla="*/ 2147483647 w 2391"/>
              <a:gd name="T67" fmla="*/ 2147483647 h 929"/>
              <a:gd name="T68" fmla="*/ 2147483647 w 2391"/>
              <a:gd name="T69" fmla="*/ 2147483647 h 929"/>
              <a:gd name="T70" fmla="*/ 2147483647 w 2391"/>
              <a:gd name="T71" fmla="*/ 2147483647 h 929"/>
              <a:gd name="T72" fmla="*/ 2147483647 w 2391"/>
              <a:gd name="T73" fmla="*/ 2147483647 h 929"/>
              <a:gd name="T74" fmla="*/ 2147483647 w 2391"/>
              <a:gd name="T75" fmla="*/ 2147483647 h 929"/>
              <a:gd name="T76" fmla="*/ 2147483647 w 2391"/>
              <a:gd name="T77" fmla="*/ 2147483647 h 929"/>
              <a:gd name="T78" fmla="*/ 2147483647 w 2391"/>
              <a:gd name="T79" fmla="*/ 2147483647 h 929"/>
              <a:gd name="T80" fmla="*/ 2147483647 w 2391"/>
              <a:gd name="T81" fmla="*/ 2147483647 h 929"/>
              <a:gd name="T82" fmla="*/ 2147483647 w 2391"/>
              <a:gd name="T83" fmla="*/ 2147483647 h 929"/>
              <a:gd name="T84" fmla="*/ 2147483647 w 2391"/>
              <a:gd name="T85" fmla="*/ 2147483647 h 929"/>
              <a:gd name="T86" fmla="*/ 2147483647 w 2391"/>
              <a:gd name="T87" fmla="*/ 2147483647 h 929"/>
              <a:gd name="T88" fmla="*/ 2147483647 w 2391"/>
              <a:gd name="T89" fmla="*/ 2147483647 h 929"/>
              <a:gd name="T90" fmla="*/ 2147483647 w 2391"/>
              <a:gd name="T91" fmla="*/ 2147483647 h 929"/>
              <a:gd name="T92" fmla="*/ 2147483647 w 2391"/>
              <a:gd name="T93" fmla="*/ 2147483647 h 929"/>
              <a:gd name="T94" fmla="*/ 2147483647 w 2391"/>
              <a:gd name="T95" fmla="*/ 2147483647 h 929"/>
              <a:gd name="T96" fmla="*/ 2147483647 w 2391"/>
              <a:gd name="T97" fmla="*/ 2147483647 h 929"/>
              <a:gd name="T98" fmla="*/ 2147483647 w 2391"/>
              <a:gd name="T99" fmla="*/ 2147483647 h 929"/>
              <a:gd name="T100" fmla="*/ 2147483647 w 2391"/>
              <a:gd name="T101" fmla="*/ 2147483647 h 929"/>
              <a:gd name="T102" fmla="*/ 2147483647 w 2391"/>
              <a:gd name="T103" fmla="*/ 2147483647 h 929"/>
              <a:gd name="T104" fmla="*/ 2147483647 w 2391"/>
              <a:gd name="T105" fmla="*/ 2147483647 h 929"/>
              <a:gd name="T106" fmla="*/ 2147483647 w 2391"/>
              <a:gd name="T107" fmla="*/ 2147483647 h 929"/>
              <a:gd name="T108" fmla="*/ 2147483647 w 2391"/>
              <a:gd name="T109" fmla="*/ 2147483647 h 929"/>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391"/>
              <a:gd name="T166" fmla="*/ 0 h 929"/>
              <a:gd name="T167" fmla="*/ 2391 w 2391"/>
              <a:gd name="T168" fmla="*/ 929 h 929"/>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391" h="929">
                <a:moveTo>
                  <a:pt x="2391" y="379"/>
                </a:moveTo>
                <a:lnTo>
                  <a:pt x="2320" y="355"/>
                </a:lnTo>
                <a:lnTo>
                  <a:pt x="2255" y="332"/>
                </a:lnTo>
                <a:lnTo>
                  <a:pt x="2195" y="314"/>
                </a:lnTo>
                <a:lnTo>
                  <a:pt x="2136" y="290"/>
                </a:lnTo>
                <a:lnTo>
                  <a:pt x="2083" y="272"/>
                </a:lnTo>
                <a:lnTo>
                  <a:pt x="2029" y="255"/>
                </a:lnTo>
                <a:lnTo>
                  <a:pt x="1982" y="237"/>
                </a:lnTo>
                <a:lnTo>
                  <a:pt x="1934" y="219"/>
                </a:lnTo>
                <a:lnTo>
                  <a:pt x="1887" y="207"/>
                </a:lnTo>
                <a:lnTo>
                  <a:pt x="1845" y="190"/>
                </a:lnTo>
                <a:lnTo>
                  <a:pt x="1804" y="178"/>
                </a:lnTo>
                <a:lnTo>
                  <a:pt x="1762" y="166"/>
                </a:lnTo>
                <a:lnTo>
                  <a:pt x="1727" y="154"/>
                </a:lnTo>
                <a:lnTo>
                  <a:pt x="1691" y="142"/>
                </a:lnTo>
                <a:lnTo>
                  <a:pt x="1655" y="130"/>
                </a:lnTo>
                <a:lnTo>
                  <a:pt x="1620" y="119"/>
                </a:lnTo>
                <a:lnTo>
                  <a:pt x="1590" y="107"/>
                </a:lnTo>
                <a:lnTo>
                  <a:pt x="1561" y="101"/>
                </a:lnTo>
                <a:lnTo>
                  <a:pt x="1531" y="89"/>
                </a:lnTo>
                <a:lnTo>
                  <a:pt x="1501" y="83"/>
                </a:lnTo>
                <a:lnTo>
                  <a:pt x="1472" y="77"/>
                </a:lnTo>
                <a:lnTo>
                  <a:pt x="1448" y="71"/>
                </a:lnTo>
                <a:lnTo>
                  <a:pt x="1424" y="60"/>
                </a:lnTo>
                <a:lnTo>
                  <a:pt x="1394" y="54"/>
                </a:lnTo>
                <a:lnTo>
                  <a:pt x="1371" y="48"/>
                </a:lnTo>
                <a:lnTo>
                  <a:pt x="1347" y="48"/>
                </a:lnTo>
                <a:lnTo>
                  <a:pt x="1329" y="42"/>
                </a:lnTo>
                <a:lnTo>
                  <a:pt x="1305" y="36"/>
                </a:lnTo>
                <a:lnTo>
                  <a:pt x="1288" y="30"/>
                </a:lnTo>
                <a:lnTo>
                  <a:pt x="1264" y="30"/>
                </a:lnTo>
                <a:lnTo>
                  <a:pt x="1246" y="24"/>
                </a:lnTo>
                <a:lnTo>
                  <a:pt x="1228" y="18"/>
                </a:lnTo>
                <a:lnTo>
                  <a:pt x="1205" y="18"/>
                </a:lnTo>
                <a:lnTo>
                  <a:pt x="1187" y="18"/>
                </a:lnTo>
                <a:lnTo>
                  <a:pt x="1175" y="12"/>
                </a:lnTo>
                <a:lnTo>
                  <a:pt x="1157" y="12"/>
                </a:lnTo>
                <a:lnTo>
                  <a:pt x="1139" y="6"/>
                </a:lnTo>
                <a:lnTo>
                  <a:pt x="1122" y="6"/>
                </a:lnTo>
                <a:lnTo>
                  <a:pt x="1110" y="6"/>
                </a:lnTo>
                <a:lnTo>
                  <a:pt x="1092" y="6"/>
                </a:lnTo>
                <a:lnTo>
                  <a:pt x="1080" y="6"/>
                </a:lnTo>
                <a:lnTo>
                  <a:pt x="1062" y="6"/>
                </a:lnTo>
                <a:lnTo>
                  <a:pt x="1050" y="0"/>
                </a:lnTo>
                <a:lnTo>
                  <a:pt x="1033" y="0"/>
                </a:lnTo>
                <a:lnTo>
                  <a:pt x="1021" y="0"/>
                </a:lnTo>
                <a:lnTo>
                  <a:pt x="1009" y="0"/>
                </a:lnTo>
                <a:lnTo>
                  <a:pt x="997" y="0"/>
                </a:lnTo>
                <a:lnTo>
                  <a:pt x="985" y="0"/>
                </a:lnTo>
                <a:lnTo>
                  <a:pt x="973" y="0"/>
                </a:lnTo>
                <a:lnTo>
                  <a:pt x="961" y="0"/>
                </a:lnTo>
                <a:lnTo>
                  <a:pt x="949" y="6"/>
                </a:lnTo>
                <a:lnTo>
                  <a:pt x="938" y="6"/>
                </a:lnTo>
                <a:lnTo>
                  <a:pt x="926" y="6"/>
                </a:lnTo>
                <a:lnTo>
                  <a:pt x="914" y="6"/>
                </a:lnTo>
                <a:lnTo>
                  <a:pt x="908" y="6"/>
                </a:lnTo>
                <a:lnTo>
                  <a:pt x="896" y="6"/>
                </a:lnTo>
                <a:lnTo>
                  <a:pt x="884" y="12"/>
                </a:lnTo>
                <a:lnTo>
                  <a:pt x="878" y="12"/>
                </a:lnTo>
                <a:lnTo>
                  <a:pt x="866" y="12"/>
                </a:lnTo>
                <a:lnTo>
                  <a:pt x="855" y="12"/>
                </a:lnTo>
                <a:lnTo>
                  <a:pt x="849" y="18"/>
                </a:lnTo>
                <a:lnTo>
                  <a:pt x="837" y="18"/>
                </a:lnTo>
                <a:lnTo>
                  <a:pt x="831" y="18"/>
                </a:lnTo>
                <a:lnTo>
                  <a:pt x="819" y="18"/>
                </a:lnTo>
                <a:lnTo>
                  <a:pt x="813" y="24"/>
                </a:lnTo>
                <a:lnTo>
                  <a:pt x="807" y="24"/>
                </a:lnTo>
                <a:lnTo>
                  <a:pt x="795" y="24"/>
                </a:lnTo>
                <a:lnTo>
                  <a:pt x="789" y="30"/>
                </a:lnTo>
                <a:lnTo>
                  <a:pt x="783" y="30"/>
                </a:lnTo>
                <a:lnTo>
                  <a:pt x="772" y="30"/>
                </a:lnTo>
                <a:lnTo>
                  <a:pt x="766" y="36"/>
                </a:lnTo>
                <a:lnTo>
                  <a:pt x="760" y="36"/>
                </a:lnTo>
                <a:lnTo>
                  <a:pt x="754" y="36"/>
                </a:lnTo>
                <a:lnTo>
                  <a:pt x="742" y="42"/>
                </a:lnTo>
                <a:lnTo>
                  <a:pt x="736" y="42"/>
                </a:lnTo>
                <a:lnTo>
                  <a:pt x="730" y="48"/>
                </a:lnTo>
                <a:lnTo>
                  <a:pt x="724" y="48"/>
                </a:lnTo>
                <a:lnTo>
                  <a:pt x="718" y="48"/>
                </a:lnTo>
                <a:lnTo>
                  <a:pt x="712" y="54"/>
                </a:lnTo>
                <a:lnTo>
                  <a:pt x="706" y="54"/>
                </a:lnTo>
                <a:lnTo>
                  <a:pt x="700" y="54"/>
                </a:lnTo>
                <a:lnTo>
                  <a:pt x="694" y="60"/>
                </a:lnTo>
                <a:lnTo>
                  <a:pt x="688" y="60"/>
                </a:lnTo>
                <a:lnTo>
                  <a:pt x="683" y="65"/>
                </a:lnTo>
                <a:lnTo>
                  <a:pt x="677" y="65"/>
                </a:lnTo>
                <a:lnTo>
                  <a:pt x="671" y="71"/>
                </a:lnTo>
                <a:lnTo>
                  <a:pt x="665" y="71"/>
                </a:lnTo>
                <a:lnTo>
                  <a:pt x="659" y="71"/>
                </a:lnTo>
                <a:lnTo>
                  <a:pt x="653" y="77"/>
                </a:lnTo>
                <a:lnTo>
                  <a:pt x="647" y="77"/>
                </a:lnTo>
                <a:lnTo>
                  <a:pt x="641" y="83"/>
                </a:lnTo>
                <a:lnTo>
                  <a:pt x="635" y="83"/>
                </a:lnTo>
                <a:lnTo>
                  <a:pt x="629" y="89"/>
                </a:lnTo>
                <a:lnTo>
                  <a:pt x="623" y="89"/>
                </a:lnTo>
                <a:lnTo>
                  <a:pt x="617" y="95"/>
                </a:lnTo>
                <a:lnTo>
                  <a:pt x="611" y="95"/>
                </a:lnTo>
                <a:lnTo>
                  <a:pt x="605" y="101"/>
                </a:lnTo>
                <a:lnTo>
                  <a:pt x="599" y="107"/>
                </a:lnTo>
                <a:lnTo>
                  <a:pt x="594" y="107"/>
                </a:lnTo>
                <a:lnTo>
                  <a:pt x="588" y="107"/>
                </a:lnTo>
                <a:lnTo>
                  <a:pt x="582" y="113"/>
                </a:lnTo>
                <a:lnTo>
                  <a:pt x="576" y="119"/>
                </a:lnTo>
                <a:lnTo>
                  <a:pt x="570" y="119"/>
                </a:lnTo>
                <a:lnTo>
                  <a:pt x="570" y="125"/>
                </a:lnTo>
                <a:lnTo>
                  <a:pt x="564" y="125"/>
                </a:lnTo>
                <a:lnTo>
                  <a:pt x="558" y="125"/>
                </a:lnTo>
                <a:lnTo>
                  <a:pt x="558" y="130"/>
                </a:lnTo>
                <a:lnTo>
                  <a:pt x="552" y="130"/>
                </a:lnTo>
                <a:lnTo>
                  <a:pt x="546" y="136"/>
                </a:lnTo>
                <a:lnTo>
                  <a:pt x="540" y="142"/>
                </a:lnTo>
                <a:lnTo>
                  <a:pt x="534" y="142"/>
                </a:lnTo>
                <a:lnTo>
                  <a:pt x="528" y="148"/>
                </a:lnTo>
                <a:lnTo>
                  <a:pt x="522" y="154"/>
                </a:lnTo>
                <a:lnTo>
                  <a:pt x="516" y="154"/>
                </a:lnTo>
                <a:lnTo>
                  <a:pt x="516" y="160"/>
                </a:lnTo>
                <a:lnTo>
                  <a:pt x="510" y="160"/>
                </a:lnTo>
                <a:lnTo>
                  <a:pt x="505" y="166"/>
                </a:lnTo>
                <a:lnTo>
                  <a:pt x="499" y="172"/>
                </a:lnTo>
                <a:lnTo>
                  <a:pt x="493" y="178"/>
                </a:lnTo>
                <a:lnTo>
                  <a:pt x="487" y="178"/>
                </a:lnTo>
                <a:lnTo>
                  <a:pt x="481" y="184"/>
                </a:lnTo>
                <a:lnTo>
                  <a:pt x="475" y="190"/>
                </a:lnTo>
                <a:lnTo>
                  <a:pt x="469" y="190"/>
                </a:lnTo>
                <a:lnTo>
                  <a:pt x="469" y="196"/>
                </a:lnTo>
                <a:lnTo>
                  <a:pt x="463" y="201"/>
                </a:lnTo>
                <a:lnTo>
                  <a:pt x="457" y="201"/>
                </a:lnTo>
                <a:lnTo>
                  <a:pt x="457" y="207"/>
                </a:lnTo>
                <a:lnTo>
                  <a:pt x="451" y="207"/>
                </a:lnTo>
                <a:lnTo>
                  <a:pt x="451" y="213"/>
                </a:lnTo>
                <a:lnTo>
                  <a:pt x="445" y="213"/>
                </a:lnTo>
                <a:lnTo>
                  <a:pt x="439" y="219"/>
                </a:lnTo>
                <a:lnTo>
                  <a:pt x="439" y="225"/>
                </a:lnTo>
                <a:lnTo>
                  <a:pt x="433" y="225"/>
                </a:lnTo>
                <a:lnTo>
                  <a:pt x="427" y="231"/>
                </a:lnTo>
                <a:lnTo>
                  <a:pt x="422" y="237"/>
                </a:lnTo>
                <a:lnTo>
                  <a:pt x="416" y="243"/>
                </a:lnTo>
                <a:lnTo>
                  <a:pt x="410" y="249"/>
                </a:lnTo>
                <a:lnTo>
                  <a:pt x="404" y="255"/>
                </a:lnTo>
                <a:lnTo>
                  <a:pt x="398" y="261"/>
                </a:lnTo>
                <a:lnTo>
                  <a:pt x="392" y="261"/>
                </a:lnTo>
                <a:lnTo>
                  <a:pt x="392" y="266"/>
                </a:lnTo>
                <a:lnTo>
                  <a:pt x="386" y="272"/>
                </a:lnTo>
                <a:lnTo>
                  <a:pt x="386" y="278"/>
                </a:lnTo>
                <a:lnTo>
                  <a:pt x="380" y="278"/>
                </a:lnTo>
                <a:lnTo>
                  <a:pt x="380" y="284"/>
                </a:lnTo>
                <a:lnTo>
                  <a:pt x="374" y="284"/>
                </a:lnTo>
                <a:lnTo>
                  <a:pt x="374" y="290"/>
                </a:lnTo>
                <a:lnTo>
                  <a:pt x="368" y="290"/>
                </a:lnTo>
                <a:lnTo>
                  <a:pt x="368" y="296"/>
                </a:lnTo>
                <a:lnTo>
                  <a:pt x="362" y="296"/>
                </a:lnTo>
                <a:lnTo>
                  <a:pt x="362" y="302"/>
                </a:lnTo>
                <a:lnTo>
                  <a:pt x="356" y="302"/>
                </a:lnTo>
                <a:lnTo>
                  <a:pt x="356" y="308"/>
                </a:lnTo>
                <a:lnTo>
                  <a:pt x="350" y="308"/>
                </a:lnTo>
                <a:lnTo>
                  <a:pt x="350" y="314"/>
                </a:lnTo>
                <a:lnTo>
                  <a:pt x="344" y="314"/>
                </a:lnTo>
                <a:lnTo>
                  <a:pt x="344" y="320"/>
                </a:lnTo>
                <a:lnTo>
                  <a:pt x="338" y="326"/>
                </a:lnTo>
                <a:lnTo>
                  <a:pt x="338" y="332"/>
                </a:lnTo>
                <a:lnTo>
                  <a:pt x="333" y="332"/>
                </a:lnTo>
                <a:lnTo>
                  <a:pt x="333" y="337"/>
                </a:lnTo>
                <a:lnTo>
                  <a:pt x="327" y="337"/>
                </a:lnTo>
                <a:lnTo>
                  <a:pt x="327" y="343"/>
                </a:lnTo>
                <a:lnTo>
                  <a:pt x="321" y="343"/>
                </a:lnTo>
                <a:lnTo>
                  <a:pt x="321" y="349"/>
                </a:lnTo>
                <a:lnTo>
                  <a:pt x="315" y="355"/>
                </a:lnTo>
                <a:lnTo>
                  <a:pt x="309" y="361"/>
                </a:lnTo>
                <a:lnTo>
                  <a:pt x="309" y="367"/>
                </a:lnTo>
                <a:lnTo>
                  <a:pt x="303" y="367"/>
                </a:lnTo>
                <a:lnTo>
                  <a:pt x="303" y="373"/>
                </a:lnTo>
                <a:lnTo>
                  <a:pt x="297" y="373"/>
                </a:lnTo>
                <a:lnTo>
                  <a:pt x="297" y="379"/>
                </a:lnTo>
                <a:lnTo>
                  <a:pt x="291" y="385"/>
                </a:lnTo>
                <a:lnTo>
                  <a:pt x="291" y="391"/>
                </a:lnTo>
                <a:lnTo>
                  <a:pt x="285" y="391"/>
                </a:lnTo>
                <a:lnTo>
                  <a:pt x="285" y="397"/>
                </a:lnTo>
                <a:lnTo>
                  <a:pt x="279" y="397"/>
                </a:lnTo>
                <a:lnTo>
                  <a:pt x="279" y="402"/>
                </a:lnTo>
                <a:lnTo>
                  <a:pt x="273" y="408"/>
                </a:lnTo>
                <a:lnTo>
                  <a:pt x="273" y="414"/>
                </a:lnTo>
                <a:lnTo>
                  <a:pt x="267" y="414"/>
                </a:lnTo>
                <a:lnTo>
                  <a:pt x="267" y="420"/>
                </a:lnTo>
                <a:lnTo>
                  <a:pt x="261" y="426"/>
                </a:lnTo>
                <a:lnTo>
                  <a:pt x="261" y="432"/>
                </a:lnTo>
                <a:lnTo>
                  <a:pt x="255" y="432"/>
                </a:lnTo>
                <a:lnTo>
                  <a:pt x="255" y="438"/>
                </a:lnTo>
                <a:lnTo>
                  <a:pt x="249" y="438"/>
                </a:lnTo>
                <a:lnTo>
                  <a:pt x="249" y="444"/>
                </a:lnTo>
                <a:lnTo>
                  <a:pt x="249" y="450"/>
                </a:lnTo>
                <a:lnTo>
                  <a:pt x="244" y="450"/>
                </a:lnTo>
                <a:lnTo>
                  <a:pt x="244" y="456"/>
                </a:lnTo>
                <a:lnTo>
                  <a:pt x="238" y="456"/>
                </a:lnTo>
                <a:lnTo>
                  <a:pt x="238" y="462"/>
                </a:lnTo>
                <a:lnTo>
                  <a:pt x="238" y="468"/>
                </a:lnTo>
                <a:lnTo>
                  <a:pt x="232" y="468"/>
                </a:lnTo>
                <a:lnTo>
                  <a:pt x="232" y="473"/>
                </a:lnTo>
                <a:lnTo>
                  <a:pt x="226" y="473"/>
                </a:lnTo>
                <a:lnTo>
                  <a:pt x="226" y="479"/>
                </a:lnTo>
                <a:lnTo>
                  <a:pt x="226" y="485"/>
                </a:lnTo>
                <a:lnTo>
                  <a:pt x="220" y="485"/>
                </a:lnTo>
                <a:lnTo>
                  <a:pt x="220" y="491"/>
                </a:lnTo>
                <a:lnTo>
                  <a:pt x="214" y="491"/>
                </a:lnTo>
                <a:lnTo>
                  <a:pt x="214" y="497"/>
                </a:lnTo>
                <a:lnTo>
                  <a:pt x="214" y="503"/>
                </a:lnTo>
                <a:lnTo>
                  <a:pt x="208" y="503"/>
                </a:lnTo>
                <a:lnTo>
                  <a:pt x="208" y="509"/>
                </a:lnTo>
                <a:lnTo>
                  <a:pt x="208" y="515"/>
                </a:lnTo>
                <a:lnTo>
                  <a:pt x="202" y="515"/>
                </a:lnTo>
                <a:lnTo>
                  <a:pt x="202" y="521"/>
                </a:lnTo>
                <a:lnTo>
                  <a:pt x="196" y="521"/>
                </a:lnTo>
                <a:lnTo>
                  <a:pt x="196" y="527"/>
                </a:lnTo>
                <a:lnTo>
                  <a:pt x="190" y="533"/>
                </a:lnTo>
                <a:lnTo>
                  <a:pt x="143" y="621"/>
                </a:lnTo>
                <a:lnTo>
                  <a:pt x="113" y="680"/>
                </a:lnTo>
                <a:lnTo>
                  <a:pt x="89" y="722"/>
                </a:lnTo>
                <a:lnTo>
                  <a:pt x="83" y="740"/>
                </a:lnTo>
                <a:lnTo>
                  <a:pt x="72" y="769"/>
                </a:lnTo>
                <a:lnTo>
                  <a:pt x="48" y="811"/>
                </a:lnTo>
                <a:lnTo>
                  <a:pt x="12" y="899"/>
                </a:lnTo>
                <a:lnTo>
                  <a:pt x="0" y="929"/>
                </a:lnTo>
              </a:path>
            </a:pathLst>
          </a:custGeom>
          <a:noFill/>
          <a:ln w="7938"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622" name="Freeform 192"/>
          <p:cNvSpPr>
            <a:spLocks/>
          </p:cNvSpPr>
          <p:nvPr/>
        </p:nvSpPr>
        <p:spPr bwMode="auto">
          <a:xfrm>
            <a:off x="823913" y="1755775"/>
            <a:ext cx="3795712" cy="1258888"/>
          </a:xfrm>
          <a:custGeom>
            <a:avLst/>
            <a:gdLst>
              <a:gd name="T0" fmla="*/ 2147483647 w 2391"/>
              <a:gd name="T1" fmla="*/ 2147483647 h 793"/>
              <a:gd name="T2" fmla="*/ 2147483647 w 2391"/>
              <a:gd name="T3" fmla="*/ 2147483647 h 793"/>
              <a:gd name="T4" fmla="*/ 2147483647 w 2391"/>
              <a:gd name="T5" fmla="*/ 2147483647 h 793"/>
              <a:gd name="T6" fmla="*/ 2147483647 w 2391"/>
              <a:gd name="T7" fmla="*/ 2147483647 h 793"/>
              <a:gd name="T8" fmla="*/ 2147483647 w 2391"/>
              <a:gd name="T9" fmla="*/ 2147483647 h 793"/>
              <a:gd name="T10" fmla="*/ 2147483647 w 2391"/>
              <a:gd name="T11" fmla="*/ 2147483647 h 793"/>
              <a:gd name="T12" fmla="*/ 2147483647 w 2391"/>
              <a:gd name="T13" fmla="*/ 2147483647 h 793"/>
              <a:gd name="T14" fmla="*/ 2147483647 w 2391"/>
              <a:gd name="T15" fmla="*/ 2147483647 h 793"/>
              <a:gd name="T16" fmla="*/ 2147483647 w 2391"/>
              <a:gd name="T17" fmla="*/ 2147483647 h 793"/>
              <a:gd name="T18" fmla="*/ 2147483647 w 2391"/>
              <a:gd name="T19" fmla="*/ 2147483647 h 793"/>
              <a:gd name="T20" fmla="*/ 2147483647 w 2391"/>
              <a:gd name="T21" fmla="*/ 2147483647 h 793"/>
              <a:gd name="T22" fmla="*/ 2147483647 w 2391"/>
              <a:gd name="T23" fmla="*/ 2147483647 h 793"/>
              <a:gd name="T24" fmla="*/ 2147483647 w 2391"/>
              <a:gd name="T25" fmla="*/ 2147483647 h 793"/>
              <a:gd name="T26" fmla="*/ 2147483647 w 2391"/>
              <a:gd name="T27" fmla="*/ 2147483647 h 793"/>
              <a:gd name="T28" fmla="*/ 2147483647 w 2391"/>
              <a:gd name="T29" fmla="*/ 0 h 793"/>
              <a:gd name="T30" fmla="*/ 2147483647 w 2391"/>
              <a:gd name="T31" fmla="*/ 0 h 793"/>
              <a:gd name="T32" fmla="*/ 2147483647 w 2391"/>
              <a:gd name="T33" fmla="*/ 2147483647 h 793"/>
              <a:gd name="T34" fmla="*/ 2147483647 w 2391"/>
              <a:gd name="T35" fmla="*/ 2147483647 h 793"/>
              <a:gd name="T36" fmla="*/ 2147483647 w 2391"/>
              <a:gd name="T37" fmla="*/ 2147483647 h 793"/>
              <a:gd name="T38" fmla="*/ 2147483647 w 2391"/>
              <a:gd name="T39" fmla="*/ 2147483647 h 793"/>
              <a:gd name="T40" fmla="*/ 2147483647 w 2391"/>
              <a:gd name="T41" fmla="*/ 2147483647 h 793"/>
              <a:gd name="T42" fmla="*/ 2147483647 w 2391"/>
              <a:gd name="T43" fmla="*/ 2147483647 h 793"/>
              <a:gd name="T44" fmla="*/ 2147483647 w 2391"/>
              <a:gd name="T45" fmla="*/ 2147483647 h 793"/>
              <a:gd name="T46" fmla="*/ 2147483647 w 2391"/>
              <a:gd name="T47" fmla="*/ 2147483647 h 793"/>
              <a:gd name="T48" fmla="*/ 2147483647 w 2391"/>
              <a:gd name="T49" fmla="*/ 2147483647 h 793"/>
              <a:gd name="T50" fmla="*/ 2147483647 w 2391"/>
              <a:gd name="T51" fmla="*/ 2147483647 h 793"/>
              <a:gd name="T52" fmla="*/ 2147483647 w 2391"/>
              <a:gd name="T53" fmla="*/ 2147483647 h 793"/>
              <a:gd name="T54" fmla="*/ 2147483647 w 2391"/>
              <a:gd name="T55" fmla="*/ 2147483647 h 793"/>
              <a:gd name="T56" fmla="*/ 2147483647 w 2391"/>
              <a:gd name="T57" fmla="*/ 2147483647 h 793"/>
              <a:gd name="T58" fmla="*/ 2147483647 w 2391"/>
              <a:gd name="T59" fmla="*/ 2147483647 h 793"/>
              <a:gd name="T60" fmla="*/ 2147483647 w 2391"/>
              <a:gd name="T61" fmla="*/ 2147483647 h 793"/>
              <a:gd name="T62" fmla="*/ 2147483647 w 2391"/>
              <a:gd name="T63" fmla="*/ 2147483647 h 793"/>
              <a:gd name="T64" fmla="*/ 2147483647 w 2391"/>
              <a:gd name="T65" fmla="*/ 2147483647 h 793"/>
              <a:gd name="T66" fmla="*/ 2147483647 w 2391"/>
              <a:gd name="T67" fmla="*/ 2147483647 h 793"/>
              <a:gd name="T68" fmla="*/ 2147483647 w 2391"/>
              <a:gd name="T69" fmla="*/ 2147483647 h 793"/>
              <a:gd name="T70" fmla="*/ 2147483647 w 2391"/>
              <a:gd name="T71" fmla="*/ 2147483647 h 793"/>
              <a:gd name="T72" fmla="*/ 2147483647 w 2391"/>
              <a:gd name="T73" fmla="*/ 2147483647 h 793"/>
              <a:gd name="T74" fmla="*/ 2147483647 w 2391"/>
              <a:gd name="T75" fmla="*/ 2147483647 h 793"/>
              <a:gd name="T76" fmla="*/ 2147483647 w 2391"/>
              <a:gd name="T77" fmla="*/ 2147483647 h 793"/>
              <a:gd name="T78" fmla="*/ 2147483647 w 2391"/>
              <a:gd name="T79" fmla="*/ 2147483647 h 793"/>
              <a:gd name="T80" fmla="*/ 2147483647 w 2391"/>
              <a:gd name="T81" fmla="*/ 2147483647 h 793"/>
              <a:gd name="T82" fmla="*/ 2147483647 w 2391"/>
              <a:gd name="T83" fmla="*/ 2147483647 h 793"/>
              <a:gd name="T84" fmla="*/ 2147483647 w 2391"/>
              <a:gd name="T85" fmla="*/ 2147483647 h 793"/>
              <a:gd name="T86" fmla="*/ 2147483647 w 2391"/>
              <a:gd name="T87" fmla="*/ 2147483647 h 793"/>
              <a:gd name="T88" fmla="*/ 2147483647 w 2391"/>
              <a:gd name="T89" fmla="*/ 2147483647 h 793"/>
              <a:gd name="T90" fmla="*/ 2147483647 w 2391"/>
              <a:gd name="T91" fmla="*/ 2147483647 h 793"/>
              <a:gd name="T92" fmla="*/ 2147483647 w 2391"/>
              <a:gd name="T93" fmla="*/ 2147483647 h 793"/>
              <a:gd name="T94" fmla="*/ 2147483647 w 2391"/>
              <a:gd name="T95" fmla="*/ 2147483647 h 793"/>
              <a:gd name="T96" fmla="*/ 2147483647 w 2391"/>
              <a:gd name="T97" fmla="*/ 2147483647 h 793"/>
              <a:gd name="T98" fmla="*/ 2147483647 w 2391"/>
              <a:gd name="T99" fmla="*/ 2147483647 h 793"/>
              <a:gd name="T100" fmla="*/ 2147483647 w 2391"/>
              <a:gd name="T101" fmla="*/ 2147483647 h 793"/>
              <a:gd name="T102" fmla="*/ 2147483647 w 2391"/>
              <a:gd name="T103" fmla="*/ 2147483647 h 793"/>
              <a:gd name="T104" fmla="*/ 0 w 2391"/>
              <a:gd name="T105" fmla="*/ 2147483647 h 79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2391"/>
              <a:gd name="T160" fmla="*/ 0 h 793"/>
              <a:gd name="T161" fmla="*/ 2391 w 2391"/>
              <a:gd name="T162" fmla="*/ 793 h 793"/>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2391" h="793">
                <a:moveTo>
                  <a:pt x="2391" y="432"/>
                </a:moveTo>
                <a:lnTo>
                  <a:pt x="2320" y="408"/>
                </a:lnTo>
                <a:lnTo>
                  <a:pt x="2255" y="391"/>
                </a:lnTo>
                <a:lnTo>
                  <a:pt x="2195" y="373"/>
                </a:lnTo>
                <a:lnTo>
                  <a:pt x="2136" y="355"/>
                </a:lnTo>
                <a:lnTo>
                  <a:pt x="2083" y="337"/>
                </a:lnTo>
                <a:lnTo>
                  <a:pt x="2029" y="320"/>
                </a:lnTo>
                <a:lnTo>
                  <a:pt x="1982" y="302"/>
                </a:lnTo>
                <a:lnTo>
                  <a:pt x="1934" y="284"/>
                </a:lnTo>
                <a:lnTo>
                  <a:pt x="1887" y="272"/>
                </a:lnTo>
                <a:lnTo>
                  <a:pt x="1845" y="255"/>
                </a:lnTo>
                <a:lnTo>
                  <a:pt x="1804" y="243"/>
                </a:lnTo>
                <a:lnTo>
                  <a:pt x="1762" y="225"/>
                </a:lnTo>
                <a:lnTo>
                  <a:pt x="1727" y="213"/>
                </a:lnTo>
                <a:lnTo>
                  <a:pt x="1691" y="201"/>
                </a:lnTo>
                <a:lnTo>
                  <a:pt x="1655" y="190"/>
                </a:lnTo>
                <a:lnTo>
                  <a:pt x="1620" y="178"/>
                </a:lnTo>
                <a:lnTo>
                  <a:pt x="1590" y="166"/>
                </a:lnTo>
                <a:lnTo>
                  <a:pt x="1561" y="160"/>
                </a:lnTo>
                <a:lnTo>
                  <a:pt x="1531" y="148"/>
                </a:lnTo>
                <a:lnTo>
                  <a:pt x="1501" y="136"/>
                </a:lnTo>
                <a:lnTo>
                  <a:pt x="1472" y="130"/>
                </a:lnTo>
                <a:lnTo>
                  <a:pt x="1448" y="119"/>
                </a:lnTo>
                <a:lnTo>
                  <a:pt x="1424" y="113"/>
                </a:lnTo>
                <a:lnTo>
                  <a:pt x="1394" y="107"/>
                </a:lnTo>
                <a:lnTo>
                  <a:pt x="1371" y="95"/>
                </a:lnTo>
                <a:lnTo>
                  <a:pt x="1347" y="89"/>
                </a:lnTo>
                <a:lnTo>
                  <a:pt x="1329" y="83"/>
                </a:lnTo>
                <a:lnTo>
                  <a:pt x="1305" y="77"/>
                </a:lnTo>
                <a:lnTo>
                  <a:pt x="1288" y="71"/>
                </a:lnTo>
                <a:lnTo>
                  <a:pt x="1264" y="65"/>
                </a:lnTo>
                <a:lnTo>
                  <a:pt x="1246" y="60"/>
                </a:lnTo>
                <a:lnTo>
                  <a:pt x="1228" y="54"/>
                </a:lnTo>
                <a:lnTo>
                  <a:pt x="1205" y="54"/>
                </a:lnTo>
                <a:lnTo>
                  <a:pt x="1187" y="48"/>
                </a:lnTo>
                <a:lnTo>
                  <a:pt x="1175" y="42"/>
                </a:lnTo>
                <a:lnTo>
                  <a:pt x="1157" y="42"/>
                </a:lnTo>
                <a:lnTo>
                  <a:pt x="1139" y="36"/>
                </a:lnTo>
                <a:lnTo>
                  <a:pt x="1122" y="30"/>
                </a:lnTo>
                <a:lnTo>
                  <a:pt x="1110" y="30"/>
                </a:lnTo>
                <a:lnTo>
                  <a:pt x="1092" y="24"/>
                </a:lnTo>
                <a:lnTo>
                  <a:pt x="1080" y="24"/>
                </a:lnTo>
                <a:lnTo>
                  <a:pt x="1062" y="18"/>
                </a:lnTo>
                <a:lnTo>
                  <a:pt x="1050" y="18"/>
                </a:lnTo>
                <a:lnTo>
                  <a:pt x="1033" y="18"/>
                </a:lnTo>
                <a:lnTo>
                  <a:pt x="1021" y="12"/>
                </a:lnTo>
                <a:lnTo>
                  <a:pt x="1009" y="12"/>
                </a:lnTo>
                <a:lnTo>
                  <a:pt x="997" y="12"/>
                </a:lnTo>
                <a:lnTo>
                  <a:pt x="985" y="12"/>
                </a:lnTo>
                <a:lnTo>
                  <a:pt x="973" y="6"/>
                </a:lnTo>
                <a:lnTo>
                  <a:pt x="961" y="6"/>
                </a:lnTo>
                <a:lnTo>
                  <a:pt x="949" y="6"/>
                </a:lnTo>
                <a:lnTo>
                  <a:pt x="938" y="6"/>
                </a:lnTo>
                <a:lnTo>
                  <a:pt x="926" y="6"/>
                </a:lnTo>
                <a:lnTo>
                  <a:pt x="914" y="6"/>
                </a:lnTo>
                <a:lnTo>
                  <a:pt x="908" y="6"/>
                </a:lnTo>
                <a:lnTo>
                  <a:pt x="896" y="0"/>
                </a:lnTo>
                <a:lnTo>
                  <a:pt x="884" y="0"/>
                </a:lnTo>
                <a:lnTo>
                  <a:pt x="878" y="0"/>
                </a:lnTo>
                <a:lnTo>
                  <a:pt x="866" y="0"/>
                </a:lnTo>
                <a:lnTo>
                  <a:pt x="855" y="0"/>
                </a:lnTo>
                <a:lnTo>
                  <a:pt x="849" y="0"/>
                </a:lnTo>
                <a:lnTo>
                  <a:pt x="837" y="0"/>
                </a:lnTo>
                <a:lnTo>
                  <a:pt x="831" y="0"/>
                </a:lnTo>
                <a:lnTo>
                  <a:pt x="819" y="6"/>
                </a:lnTo>
                <a:lnTo>
                  <a:pt x="813" y="6"/>
                </a:lnTo>
                <a:lnTo>
                  <a:pt x="807" y="6"/>
                </a:lnTo>
                <a:lnTo>
                  <a:pt x="795" y="6"/>
                </a:lnTo>
                <a:lnTo>
                  <a:pt x="789" y="6"/>
                </a:lnTo>
                <a:lnTo>
                  <a:pt x="783" y="6"/>
                </a:lnTo>
                <a:lnTo>
                  <a:pt x="772" y="6"/>
                </a:lnTo>
                <a:lnTo>
                  <a:pt x="766" y="6"/>
                </a:lnTo>
                <a:lnTo>
                  <a:pt x="760" y="6"/>
                </a:lnTo>
                <a:lnTo>
                  <a:pt x="754" y="12"/>
                </a:lnTo>
                <a:lnTo>
                  <a:pt x="742" y="12"/>
                </a:lnTo>
                <a:lnTo>
                  <a:pt x="736" y="12"/>
                </a:lnTo>
                <a:lnTo>
                  <a:pt x="730" y="12"/>
                </a:lnTo>
                <a:lnTo>
                  <a:pt x="724" y="12"/>
                </a:lnTo>
                <a:lnTo>
                  <a:pt x="718" y="18"/>
                </a:lnTo>
                <a:lnTo>
                  <a:pt x="712" y="18"/>
                </a:lnTo>
                <a:lnTo>
                  <a:pt x="706" y="18"/>
                </a:lnTo>
                <a:lnTo>
                  <a:pt x="700" y="18"/>
                </a:lnTo>
                <a:lnTo>
                  <a:pt x="694" y="18"/>
                </a:lnTo>
                <a:lnTo>
                  <a:pt x="688" y="24"/>
                </a:lnTo>
                <a:lnTo>
                  <a:pt x="683" y="24"/>
                </a:lnTo>
                <a:lnTo>
                  <a:pt x="677" y="24"/>
                </a:lnTo>
                <a:lnTo>
                  <a:pt x="671" y="24"/>
                </a:lnTo>
                <a:lnTo>
                  <a:pt x="665" y="30"/>
                </a:lnTo>
                <a:lnTo>
                  <a:pt x="659" y="30"/>
                </a:lnTo>
                <a:lnTo>
                  <a:pt x="653" y="30"/>
                </a:lnTo>
                <a:lnTo>
                  <a:pt x="647" y="30"/>
                </a:lnTo>
                <a:lnTo>
                  <a:pt x="641" y="36"/>
                </a:lnTo>
                <a:lnTo>
                  <a:pt x="635" y="36"/>
                </a:lnTo>
                <a:lnTo>
                  <a:pt x="629" y="36"/>
                </a:lnTo>
                <a:lnTo>
                  <a:pt x="623" y="42"/>
                </a:lnTo>
                <a:lnTo>
                  <a:pt x="617" y="42"/>
                </a:lnTo>
                <a:lnTo>
                  <a:pt x="611" y="42"/>
                </a:lnTo>
                <a:lnTo>
                  <a:pt x="605" y="48"/>
                </a:lnTo>
                <a:lnTo>
                  <a:pt x="599" y="48"/>
                </a:lnTo>
                <a:lnTo>
                  <a:pt x="594" y="54"/>
                </a:lnTo>
                <a:lnTo>
                  <a:pt x="588" y="54"/>
                </a:lnTo>
                <a:lnTo>
                  <a:pt x="582" y="54"/>
                </a:lnTo>
                <a:lnTo>
                  <a:pt x="576" y="60"/>
                </a:lnTo>
                <a:lnTo>
                  <a:pt x="570" y="60"/>
                </a:lnTo>
                <a:lnTo>
                  <a:pt x="564" y="65"/>
                </a:lnTo>
                <a:lnTo>
                  <a:pt x="558" y="65"/>
                </a:lnTo>
                <a:lnTo>
                  <a:pt x="552" y="71"/>
                </a:lnTo>
                <a:lnTo>
                  <a:pt x="546" y="71"/>
                </a:lnTo>
                <a:lnTo>
                  <a:pt x="540" y="77"/>
                </a:lnTo>
                <a:lnTo>
                  <a:pt x="534" y="77"/>
                </a:lnTo>
                <a:lnTo>
                  <a:pt x="528" y="77"/>
                </a:lnTo>
                <a:lnTo>
                  <a:pt x="528" y="83"/>
                </a:lnTo>
                <a:lnTo>
                  <a:pt x="522" y="83"/>
                </a:lnTo>
                <a:lnTo>
                  <a:pt x="516" y="83"/>
                </a:lnTo>
                <a:lnTo>
                  <a:pt x="516" y="89"/>
                </a:lnTo>
                <a:lnTo>
                  <a:pt x="510" y="89"/>
                </a:lnTo>
                <a:lnTo>
                  <a:pt x="505" y="95"/>
                </a:lnTo>
                <a:lnTo>
                  <a:pt x="499" y="95"/>
                </a:lnTo>
                <a:lnTo>
                  <a:pt x="499" y="101"/>
                </a:lnTo>
                <a:lnTo>
                  <a:pt x="493" y="101"/>
                </a:lnTo>
                <a:lnTo>
                  <a:pt x="487" y="101"/>
                </a:lnTo>
                <a:lnTo>
                  <a:pt x="487" y="107"/>
                </a:lnTo>
                <a:lnTo>
                  <a:pt x="481" y="107"/>
                </a:lnTo>
                <a:lnTo>
                  <a:pt x="475" y="113"/>
                </a:lnTo>
                <a:lnTo>
                  <a:pt x="469" y="113"/>
                </a:lnTo>
                <a:lnTo>
                  <a:pt x="469" y="119"/>
                </a:lnTo>
                <a:lnTo>
                  <a:pt x="463" y="119"/>
                </a:lnTo>
                <a:lnTo>
                  <a:pt x="457" y="125"/>
                </a:lnTo>
                <a:lnTo>
                  <a:pt x="451" y="125"/>
                </a:lnTo>
                <a:lnTo>
                  <a:pt x="451" y="130"/>
                </a:lnTo>
                <a:lnTo>
                  <a:pt x="445" y="130"/>
                </a:lnTo>
                <a:lnTo>
                  <a:pt x="439" y="136"/>
                </a:lnTo>
                <a:lnTo>
                  <a:pt x="433" y="142"/>
                </a:lnTo>
                <a:lnTo>
                  <a:pt x="427" y="142"/>
                </a:lnTo>
                <a:lnTo>
                  <a:pt x="427" y="148"/>
                </a:lnTo>
                <a:lnTo>
                  <a:pt x="422" y="148"/>
                </a:lnTo>
                <a:lnTo>
                  <a:pt x="416" y="154"/>
                </a:lnTo>
                <a:lnTo>
                  <a:pt x="410" y="160"/>
                </a:lnTo>
                <a:lnTo>
                  <a:pt x="404" y="166"/>
                </a:lnTo>
                <a:lnTo>
                  <a:pt x="398" y="166"/>
                </a:lnTo>
                <a:lnTo>
                  <a:pt x="398" y="172"/>
                </a:lnTo>
                <a:lnTo>
                  <a:pt x="392" y="172"/>
                </a:lnTo>
                <a:lnTo>
                  <a:pt x="392" y="178"/>
                </a:lnTo>
                <a:lnTo>
                  <a:pt x="386" y="178"/>
                </a:lnTo>
                <a:lnTo>
                  <a:pt x="386" y="184"/>
                </a:lnTo>
                <a:lnTo>
                  <a:pt x="380" y="184"/>
                </a:lnTo>
                <a:lnTo>
                  <a:pt x="380" y="190"/>
                </a:lnTo>
                <a:lnTo>
                  <a:pt x="374" y="190"/>
                </a:lnTo>
                <a:lnTo>
                  <a:pt x="368" y="196"/>
                </a:lnTo>
                <a:lnTo>
                  <a:pt x="362" y="201"/>
                </a:lnTo>
                <a:lnTo>
                  <a:pt x="356" y="207"/>
                </a:lnTo>
                <a:lnTo>
                  <a:pt x="350" y="213"/>
                </a:lnTo>
                <a:lnTo>
                  <a:pt x="344" y="219"/>
                </a:lnTo>
                <a:lnTo>
                  <a:pt x="338" y="225"/>
                </a:lnTo>
                <a:lnTo>
                  <a:pt x="333" y="231"/>
                </a:lnTo>
                <a:lnTo>
                  <a:pt x="327" y="237"/>
                </a:lnTo>
                <a:lnTo>
                  <a:pt x="321" y="243"/>
                </a:lnTo>
                <a:lnTo>
                  <a:pt x="321" y="249"/>
                </a:lnTo>
                <a:lnTo>
                  <a:pt x="315" y="249"/>
                </a:lnTo>
                <a:lnTo>
                  <a:pt x="315" y="255"/>
                </a:lnTo>
                <a:lnTo>
                  <a:pt x="309" y="255"/>
                </a:lnTo>
                <a:lnTo>
                  <a:pt x="309" y="261"/>
                </a:lnTo>
                <a:lnTo>
                  <a:pt x="303" y="261"/>
                </a:lnTo>
                <a:lnTo>
                  <a:pt x="303" y="266"/>
                </a:lnTo>
                <a:lnTo>
                  <a:pt x="297" y="266"/>
                </a:lnTo>
                <a:lnTo>
                  <a:pt x="297" y="272"/>
                </a:lnTo>
                <a:lnTo>
                  <a:pt x="291" y="272"/>
                </a:lnTo>
                <a:lnTo>
                  <a:pt x="291" y="278"/>
                </a:lnTo>
                <a:lnTo>
                  <a:pt x="285" y="278"/>
                </a:lnTo>
                <a:lnTo>
                  <a:pt x="285" y="284"/>
                </a:lnTo>
                <a:lnTo>
                  <a:pt x="285" y="290"/>
                </a:lnTo>
                <a:lnTo>
                  <a:pt x="279" y="290"/>
                </a:lnTo>
                <a:lnTo>
                  <a:pt x="279" y="296"/>
                </a:lnTo>
                <a:lnTo>
                  <a:pt x="273" y="296"/>
                </a:lnTo>
                <a:lnTo>
                  <a:pt x="273" y="302"/>
                </a:lnTo>
                <a:lnTo>
                  <a:pt x="267" y="302"/>
                </a:lnTo>
                <a:lnTo>
                  <a:pt x="267" y="308"/>
                </a:lnTo>
                <a:lnTo>
                  <a:pt x="261" y="314"/>
                </a:lnTo>
                <a:lnTo>
                  <a:pt x="261" y="320"/>
                </a:lnTo>
                <a:lnTo>
                  <a:pt x="255" y="320"/>
                </a:lnTo>
                <a:lnTo>
                  <a:pt x="255" y="326"/>
                </a:lnTo>
                <a:lnTo>
                  <a:pt x="249" y="326"/>
                </a:lnTo>
                <a:lnTo>
                  <a:pt x="249" y="332"/>
                </a:lnTo>
                <a:lnTo>
                  <a:pt x="244" y="332"/>
                </a:lnTo>
                <a:lnTo>
                  <a:pt x="244" y="337"/>
                </a:lnTo>
                <a:lnTo>
                  <a:pt x="238" y="343"/>
                </a:lnTo>
                <a:lnTo>
                  <a:pt x="238" y="349"/>
                </a:lnTo>
                <a:lnTo>
                  <a:pt x="232" y="349"/>
                </a:lnTo>
                <a:lnTo>
                  <a:pt x="232" y="355"/>
                </a:lnTo>
                <a:lnTo>
                  <a:pt x="226" y="355"/>
                </a:lnTo>
                <a:lnTo>
                  <a:pt x="226" y="361"/>
                </a:lnTo>
                <a:lnTo>
                  <a:pt x="226" y="367"/>
                </a:lnTo>
                <a:lnTo>
                  <a:pt x="220" y="367"/>
                </a:lnTo>
                <a:lnTo>
                  <a:pt x="220" y="373"/>
                </a:lnTo>
                <a:lnTo>
                  <a:pt x="214" y="373"/>
                </a:lnTo>
                <a:lnTo>
                  <a:pt x="214" y="379"/>
                </a:lnTo>
                <a:lnTo>
                  <a:pt x="214" y="385"/>
                </a:lnTo>
                <a:lnTo>
                  <a:pt x="208" y="385"/>
                </a:lnTo>
                <a:lnTo>
                  <a:pt x="208" y="391"/>
                </a:lnTo>
                <a:lnTo>
                  <a:pt x="202" y="391"/>
                </a:lnTo>
                <a:lnTo>
                  <a:pt x="202" y="397"/>
                </a:lnTo>
                <a:lnTo>
                  <a:pt x="202" y="402"/>
                </a:lnTo>
                <a:lnTo>
                  <a:pt x="196" y="402"/>
                </a:lnTo>
                <a:lnTo>
                  <a:pt x="190" y="408"/>
                </a:lnTo>
                <a:lnTo>
                  <a:pt x="143" y="497"/>
                </a:lnTo>
                <a:lnTo>
                  <a:pt x="113" y="550"/>
                </a:lnTo>
                <a:lnTo>
                  <a:pt x="89" y="592"/>
                </a:lnTo>
                <a:lnTo>
                  <a:pt x="83" y="609"/>
                </a:lnTo>
                <a:lnTo>
                  <a:pt x="72" y="633"/>
                </a:lnTo>
                <a:lnTo>
                  <a:pt x="48" y="675"/>
                </a:lnTo>
                <a:lnTo>
                  <a:pt x="12" y="763"/>
                </a:lnTo>
                <a:lnTo>
                  <a:pt x="0" y="793"/>
                </a:lnTo>
              </a:path>
            </a:pathLst>
          </a:custGeom>
          <a:noFill/>
          <a:ln w="7938"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623" name="Freeform 193"/>
          <p:cNvSpPr>
            <a:spLocks/>
          </p:cNvSpPr>
          <p:nvPr/>
        </p:nvSpPr>
        <p:spPr bwMode="auto">
          <a:xfrm>
            <a:off x="823913" y="1925638"/>
            <a:ext cx="3795712" cy="1089025"/>
          </a:xfrm>
          <a:custGeom>
            <a:avLst/>
            <a:gdLst>
              <a:gd name="T0" fmla="*/ 2147483647 w 2391"/>
              <a:gd name="T1" fmla="*/ 2147483647 h 686"/>
              <a:gd name="T2" fmla="*/ 2147483647 w 2391"/>
              <a:gd name="T3" fmla="*/ 2147483647 h 686"/>
              <a:gd name="T4" fmla="*/ 2147483647 w 2391"/>
              <a:gd name="T5" fmla="*/ 2147483647 h 686"/>
              <a:gd name="T6" fmla="*/ 2147483647 w 2391"/>
              <a:gd name="T7" fmla="*/ 2147483647 h 686"/>
              <a:gd name="T8" fmla="*/ 2147483647 w 2391"/>
              <a:gd name="T9" fmla="*/ 2147483647 h 686"/>
              <a:gd name="T10" fmla="*/ 2147483647 w 2391"/>
              <a:gd name="T11" fmla="*/ 2147483647 h 686"/>
              <a:gd name="T12" fmla="*/ 2147483647 w 2391"/>
              <a:gd name="T13" fmla="*/ 2147483647 h 686"/>
              <a:gd name="T14" fmla="*/ 2147483647 w 2391"/>
              <a:gd name="T15" fmla="*/ 2147483647 h 686"/>
              <a:gd name="T16" fmla="*/ 2147483647 w 2391"/>
              <a:gd name="T17" fmla="*/ 2147483647 h 686"/>
              <a:gd name="T18" fmla="*/ 2147483647 w 2391"/>
              <a:gd name="T19" fmla="*/ 2147483647 h 686"/>
              <a:gd name="T20" fmla="*/ 2147483647 w 2391"/>
              <a:gd name="T21" fmla="*/ 2147483647 h 686"/>
              <a:gd name="T22" fmla="*/ 2147483647 w 2391"/>
              <a:gd name="T23" fmla="*/ 2147483647 h 686"/>
              <a:gd name="T24" fmla="*/ 2147483647 w 2391"/>
              <a:gd name="T25" fmla="*/ 2147483647 h 686"/>
              <a:gd name="T26" fmla="*/ 2147483647 w 2391"/>
              <a:gd name="T27" fmla="*/ 2147483647 h 686"/>
              <a:gd name="T28" fmla="*/ 2147483647 w 2391"/>
              <a:gd name="T29" fmla="*/ 2147483647 h 686"/>
              <a:gd name="T30" fmla="*/ 2147483647 w 2391"/>
              <a:gd name="T31" fmla="*/ 0 h 686"/>
              <a:gd name="T32" fmla="*/ 2147483647 w 2391"/>
              <a:gd name="T33" fmla="*/ 0 h 686"/>
              <a:gd name="T34" fmla="*/ 2147483647 w 2391"/>
              <a:gd name="T35" fmla="*/ 0 h 686"/>
              <a:gd name="T36" fmla="*/ 2147483647 w 2391"/>
              <a:gd name="T37" fmla="*/ 0 h 686"/>
              <a:gd name="T38" fmla="*/ 2147483647 w 2391"/>
              <a:gd name="T39" fmla="*/ 0 h 686"/>
              <a:gd name="T40" fmla="*/ 2147483647 w 2391"/>
              <a:gd name="T41" fmla="*/ 0 h 686"/>
              <a:gd name="T42" fmla="*/ 2147483647 w 2391"/>
              <a:gd name="T43" fmla="*/ 2147483647 h 686"/>
              <a:gd name="T44" fmla="*/ 2147483647 w 2391"/>
              <a:gd name="T45" fmla="*/ 2147483647 h 686"/>
              <a:gd name="T46" fmla="*/ 2147483647 w 2391"/>
              <a:gd name="T47" fmla="*/ 2147483647 h 686"/>
              <a:gd name="T48" fmla="*/ 2147483647 w 2391"/>
              <a:gd name="T49" fmla="*/ 2147483647 h 686"/>
              <a:gd name="T50" fmla="*/ 2147483647 w 2391"/>
              <a:gd name="T51" fmla="*/ 2147483647 h 686"/>
              <a:gd name="T52" fmla="*/ 2147483647 w 2391"/>
              <a:gd name="T53" fmla="*/ 2147483647 h 686"/>
              <a:gd name="T54" fmla="*/ 2147483647 w 2391"/>
              <a:gd name="T55" fmla="*/ 2147483647 h 686"/>
              <a:gd name="T56" fmla="*/ 2147483647 w 2391"/>
              <a:gd name="T57" fmla="*/ 2147483647 h 686"/>
              <a:gd name="T58" fmla="*/ 2147483647 w 2391"/>
              <a:gd name="T59" fmla="*/ 2147483647 h 686"/>
              <a:gd name="T60" fmla="*/ 2147483647 w 2391"/>
              <a:gd name="T61" fmla="*/ 2147483647 h 686"/>
              <a:gd name="T62" fmla="*/ 2147483647 w 2391"/>
              <a:gd name="T63" fmla="*/ 2147483647 h 686"/>
              <a:gd name="T64" fmla="*/ 2147483647 w 2391"/>
              <a:gd name="T65" fmla="*/ 2147483647 h 686"/>
              <a:gd name="T66" fmla="*/ 2147483647 w 2391"/>
              <a:gd name="T67" fmla="*/ 2147483647 h 686"/>
              <a:gd name="T68" fmla="*/ 2147483647 w 2391"/>
              <a:gd name="T69" fmla="*/ 2147483647 h 686"/>
              <a:gd name="T70" fmla="*/ 2147483647 w 2391"/>
              <a:gd name="T71" fmla="*/ 2147483647 h 686"/>
              <a:gd name="T72" fmla="*/ 2147483647 w 2391"/>
              <a:gd name="T73" fmla="*/ 2147483647 h 686"/>
              <a:gd name="T74" fmla="*/ 2147483647 w 2391"/>
              <a:gd name="T75" fmla="*/ 2147483647 h 686"/>
              <a:gd name="T76" fmla="*/ 2147483647 w 2391"/>
              <a:gd name="T77" fmla="*/ 2147483647 h 686"/>
              <a:gd name="T78" fmla="*/ 2147483647 w 2391"/>
              <a:gd name="T79" fmla="*/ 2147483647 h 686"/>
              <a:gd name="T80" fmla="*/ 2147483647 w 2391"/>
              <a:gd name="T81" fmla="*/ 2147483647 h 686"/>
              <a:gd name="T82" fmla="*/ 2147483647 w 2391"/>
              <a:gd name="T83" fmla="*/ 2147483647 h 686"/>
              <a:gd name="T84" fmla="*/ 2147483647 w 2391"/>
              <a:gd name="T85" fmla="*/ 2147483647 h 686"/>
              <a:gd name="T86" fmla="*/ 2147483647 w 2391"/>
              <a:gd name="T87" fmla="*/ 2147483647 h 686"/>
              <a:gd name="T88" fmla="*/ 2147483647 w 2391"/>
              <a:gd name="T89" fmla="*/ 2147483647 h 686"/>
              <a:gd name="T90" fmla="*/ 2147483647 w 2391"/>
              <a:gd name="T91" fmla="*/ 2147483647 h 686"/>
              <a:gd name="T92" fmla="*/ 2147483647 w 2391"/>
              <a:gd name="T93" fmla="*/ 2147483647 h 686"/>
              <a:gd name="T94" fmla="*/ 2147483647 w 2391"/>
              <a:gd name="T95" fmla="*/ 2147483647 h 686"/>
              <a:gd name="T96" fmla="*/ 2147483647 w 2391"/>
              <a:gd name="T97" fmla="*/ 2147483647 h 686"/>
              <a:gd name="T98" fmla="*/ 2147483647 w 2391"/>
              <a:gd name="T99" fmla="*/ 2147483647 h 686"/>
              <a:gd name="T100" fmla="*/ 2147483647 w 2391"/>
              <a:gd name="T101" fmla="*/ 2147483647 h 686"/>
              <a:gd name="T102" fmla="*/ 2147483647 w 2391"/>
              <a:gd name="T103" fmla="*/ 2147483647 h 686"/>
              <a:gd name="T104" fmla="*/ 2147483647 w 2391"/>
              <a:gd name="T105" fmla="*/ 2147483647 h 686"/>
              <a:gd name="T106" fmla="*/ 2147483647 w 2391"/>
              <a:gd name="T107" fmla="*/ 2147483647 h 68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2391"/>
              <a:gd name="T163" fmla="*/ 0 h 686"/>
              <a:gd name="T164" fmla="*/ 2391 w 2391"/>
              <a:gd name="T165" fmla="*/ 686 h 68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2391" h="686">
                <a:moveTo>
                  <a:pt x="2391" y="449"/>
                </a:moveTo>
                <a:lnTo>
                  <a:pt x="2320" y="431"/>
                </a:lnTo>
                <a:lnTo>
                  <a:pt x="2255" y="420"/>
                </a:lnTo>
                <a:lnTo>
                  <a:pt x="2195" y="402"/>
                </a:lnTo>
                <a:lnTo>
                  <a:pt x="2136" y="384"/>
                </a:lnTo>
                <a:lnTo>
                  <a:pt x="2083" y="366"/>
                </a:lnTo>
                <a:lnTo>
                  <a:pt x="2029" y="355"/>
                </a:lnTo>
                <a:lnTo>
                  <a:pt x="1982" y="337"/>
                </a:lnTo>
                <a:lnTo>
                  <a:pt x="1934" y="325"/>
                </a:lnTo>
                <a:lnTo>
                  <a:pt x="1887" y="313"/>
                </a:lnTo>
                <a:lnTo>
                  <a:pt x="1845" y="295"/>
                </a:lnTo>
                <a:lnTo>
                  <a:pt x="1804" y="284"/>
                </a:lnTo>
                <a:lnTo>
                  <a:pt x="1762" y="272"/>
                </a:lnTo>
                <a:lnTo>
                  <a:pt x="1727" y="260"/>
                </a:lnTo>
                <a:lnTo>
                  <a:pt x="1691" y="248"/>
                </a:lnTo>
                <a:lnTo>
                  <a:pt x="1655" y="236"/>
                </a:lnTo>
                <a:lnTo>
                  <a:pt x="1620" y="225"/>
                </a:lnTo>
                <a:lnTo>
                  <a:pt x="1590" y="213"/>
                </a:lnTo>
                <a:lnTo>
                  <a:pt x="1561" y="201"/>
                </a:lnTo>
                <a:lnTo>
                  <a:pt x="1531" y="189"/>
                </a:lnTo>
                <a:lnTo>
                  <a:pt x="1501" y="183"/>
                </a:lnTo>
                <a:lnTo>
                  <a:pt x="1472" y="171"/>
                </a:lnTo>
                <a:lnTo>
                  <a:pt x="1448" y="165"/>
                </a:lnTo>
                <a:lnTo>
                  <a:pt x="1424" y="154"/>
                </a:lnTo>
                <a:lnTo>
                  <a:pt x="1394" y="148"/>
                </a:lnTo>
                <a:lnTo>
                  <a:pt x="1371" y="136"/>
                </a:lnTo>
                <a:lnTo>
                  <a:pt x="1347" y="130"/>
                </a:lnTo>
                <a:lnTo>
                  <a:pt x="1329" y="124"/>
                </a:lnTo>
                <a:lnTo>
                  <a:pt x="1305" y="112"/>
                </a:lnTo>
                <a:lnTo>
                  <a:pt x="1288" y="106"/>
                </a:lnTo>
                <a:lnTo>
                  <a:pt x="1264" y="100"/>
                </a:lnTo>
                <a:lnTo>
                  <a:pt x="1246" y="94"/>
                </a:lnTo>
                <a:lnTo>
                  <a:pt x="1228" y="89"/>
                </a:lnTo>
                <a:lnTo>
                  <a:pt x="1205" y="83"/>
                </a:lnTo>
                <a:lnTo>
                  <a:pt x="1187" y="77"/>
                </a:lnTo>
                <a:lnTo>
                  <a:pt x="1175" y="71"/>
                </a:lnTo>
                <a:lnTo>
                  <a:pt x="1157" y="71"/>
                </a:lnTo>
                <a:lnTo>
                  <a:pt x="1139" y="65"/>
                </a:lnTo>
                <a:lnTo>
                  <a:pt x="1122" y="59"/>
                </a:lnTo>
                <a:lnTo>
                  <a:pt x="1110" y="53"/>
                </a:lnTo>
                <a:lnTo>
                  <a:pt x="1092" y="53"/>
                </a:lnTo>
                <a:lnTo>
                  <a:pt x="1080" y="47"/>
                </a:lnTo>
                <a:lnTo>
                  <a:pt x="1062" y="41"/>
                </a:lnTo>
                <a:lnTo>
                  <a:pt x="1050" y="41"/>
                </a:lnTo>
                <a:lnTo>
                  <a:pt x="1033" y="35"/>
                </a:lnTo>
                <a:lnTo>
                  <a:pt x="1021" y="35"/>
                </a:lnTo>
                <a:lnTo>
                  <a:pt x="1009" y="29"/>
                </a:lnTo>
                <a:lnTo>
                  <a:pt x="997" y="29"/>
                </a:lnTo>
                <a:lnTo>
                  <a:pt x="985" y="23"/>
                </a:lnTo>
                <a:lnTo>
                  <a:pt x="973" y="23"/>
                </a:lnTo>
                <a:lnTo>
                  <a:pt x="961" y="18"/>
                </a:lnTo>
                <a:lnTo>
                  <a:pt x="949" y="18"/>
                </a:lnTo>
                <a:lnTo>
                  <a:pt x="938" y="18"/>
                </a:lnTo>
                <a:lnTo>
                  <a:pt x="926" y="12"/>
                </a:lnTo>
                <a:lnTo>
                  <a:pt x="914" y="12"/>
                </a:lnTo>
                <a:lnTo>
                  <a:pt x="908" y="12"/>
                </a:lnTo>
                <a:lnTo>
                  <a:pt x="896" y="12"/>
                </a:lnTo>
                <a:lnTo>
                  <a:pt x="884" y="6"/>
                </a:lnTo>
                <a:lnTo>
                  <a:pt x="878" y="6"/>
                </a:lnTo>
                <a:lnTo>
                  <a:pt x="866" y="6"/>
                </a:lnTo>
                <a:lnTo>
                  <a:pt x="855" y="6"/>
                </a:lnTo>
                <a:lnTo>
                  <a:pt x="849" y="6"/>
                </a:lnTo>
                <a:lnTo>
                  <a:pt x="837" y="0"/>
                </a:lnTo>
                <a:lnTo>
                  <a:pt x="831" y="0"/>
                </a:lnTo>
                <a:lnTo>
                  <a:pt x="819" y="0"/>
                </a:lnTo>
                <a:lnTo>
                  <a:pt x="813" y="0"/>
                </a:lnTo>
                <a:lnTo>
                  <a:pt x="807" y="0"/>
                </a:lnTo>
                <a:lnTo>
                  <a:pt x="795" y="0"/>
                </a:lnTo>
                <a:lnTo>
                  <a:pt x="789" y="0"/>
                </a:lnTo>
                <a:lnTo>
                  <a:pt x="783" y="0"/>
                </a:lnTo>
                <a:lnTo>
                  <a:pt x="772" y="0"/>
                </a:lnTo>
                <a:lnTo>
                  <a:pt x="766" y="0"/>
                </a:lnTo>
                <a:lnTo>
                  <a:pt x="760" y="0"/>
                </a:lnTo>
                <a:lnTo>
                  <a:pt x="754" y="0"/>
                </a:lnTo>
                <a:lnTo>
                  <a:pt x="742" y="0"/>
                </a:lnTo>
                <a:lnTo>
                  <a:pt x="736" y="0"/>
                </a:lnTo>
                <a:lnTo>
                  <a:pt x="730" y="0"/>
                </a:lnTo>
                <a:lnTo>
                  <a:pt x="724" y="0"/>
                </a:lnTo>
                <a:lnTo>
                  <a:pt x="718" y="0"/>
                </a:lnTo>
                <a:lnTo>
                  <a:pt x="712" y="0"/>
                </a:lnTo>
                <a:lnTo>
                  <a:pt x="706" y="0"/>
                </a:lnTo>
                <a:lnTo>
                  <a:pt x="700" y="0"/>
                </a:lnTo>
                <a:lnTo>
                  <a:pt x="694" y="0"/>
                </a:lnTo>
                <a:lnTo>
                  <a:pt x="688" y="0"/>
                </a:lnTo>
                <a:lnTo>
                  <a:pt x="683" y="0"/>
                </a:lnTo>
                <a:lnTo>
                  <a:pt x="677" y="0"/>
                </a:lnTo>
                <a:lnTo>
                  <a:pt x="671" y="6"/>
                </a:lnTo>
                <a:lnTo>
                  <a:pt x="665" y="6"/>
                </a:lnTo>
                <a:lnTo>
                  <a:pt x="659" y="6"/>
                </a:lnTo>
                <a:lnTo>
                  <a:pt x="653" y="6"/>
                </a:lnTo>
                <a:lnTo>
                  <a:pt x="647" y="6"/>
                </a:lnTo>
                <a:lnTo>
                  <a:pt x="641" y="6"/>
                </a:lnTo>
                <a:lnTo>
                  <a:pt x="635" y="6"/>
                </a:lnTo>
                <a:lnTo>
                  <a:pt x="629" y="6"/>
                </a:lnTo>
                <a:lnTo>
                  <a:pt x="629" y="12"/>
                </a:lnTo>
                <a:lnTo>
                  <a:pt x="623" y="12"/>
                </a:lnTo>
                <a:lnTo>
                  <a:pt x="617" y="12"/>
                </a:lnTo>
                <a:lnTo>
                  <a:pt x="611" y="12"/>
                </a:lnTo>
                <a:lnTo>
                  <a:pt x="605" y="12"/>
                </a:lnTo>
                <a:lnTo>
                  <a:pt x="599" y="18"/>
                </a:lnTo>
                <a:lnTo>
                  <a:pt x="594" y="18"/>
                </a:lnTo>
                <a:lnTo>
                  <a:pt x="588" y="18"/>
                </a:lnTo>
                <a:lnTo>
                  <a:pt x="582" y="18"/>
                </a:lnTo>
                <a:lnTo>
                  <a:pt x="576" y="23"/>
                </a:lnTo>
                <a:lnTo>
                  <a:pt x="570" y="23"/>
                </a:lnTo>
                <a:lnTo>
                  <a:pt x="564" y="23"/>
                </a:lnTo>
                <a:lnTo>
                  <a:pt x="558" y="23"/>
                </a:lnTo>
                <a:lnTo>
                  <a:pt x="558" y="29"/>
                </a:lnTo>
                <a:lnTo>
                  <a:pt x="552" y="29"/>
                </a:lnTo>
                <a:lnTo>
                  <a:pt x="546" y="29"/>
                </a:lnTo>
                <a:lnTo>
                  <a:pt x="540" y="29"/>
                </a:lnTo>
                <a:lnTo>
                  <a:pt x="534" y="35"/>
                </a:lnTo>
                <a:lnTo>
                  <a:pt x="528" y="35"/>
                </a:lnTo>
                <a:lnTo>
                  <a:pt x="522" y="41"/>
                </a:lnTo>
                <a:lnTo>
                  <a:pt x="516" y="41"/>
                </a:lnTo>
                <a:lnTo>
                  <a:pt x="510" y="41"/>
                </a:lnTo>
                <a:lnTo>
                  <a:pt x="505" y="47"/>
                </a:lnTo>
                <a:lnTo>
                  <a:pt x="499" y="47"/>
                </a:lnTo>
                <a:lnTo>
                  <a:pt x="493" y="53"/>
                </a:lnTo>
                <a:lnTo>
                  <a:pt x="487" y="53"/>
                </a:lnTo>
                <a:lnTo>
                  <a:pt x="481" y="53"/>
                </a:lnTo>
                <a:lnTo>
                  <a:pt x="481" y="59"/>
                </a:lnTo>
                <a:lnTo>
                  <a:pt x="475" y="59"/>
                </a:lnTo>
                <a:lnTo>
                  <a:pt x="469" y="59"/>
                </a:lnTo>
                <a:lnTo>
                  <a:pt x="469" y="65"/>
                </a:lnTo>
                <a:lnTo>
                  <a:pt x="463" y="65"/>
                </a:lnTo>
                <a:lnTo>
                  <a:pt x="457" y="71"/>
                </a:lnTo>
                <a:lnTo>
                  <a:pt x="451" y="71"/>
                </a:lnTo>
                <a:lnTo>
                  <a:pt x="445" y="71"/>
                </a:lnTo>
                <a:lnTo>
                  <a:pt x="445" y="77"/>
                </a:lnTo>
                <a:lnTo>
                  <a:pt x="439" y="77"/>
                </a:lnTo>
                <a:lnTo>
                  <a:pt x="433" y="83"/>
                </a:lnTo>
                <a:lnTo>
                  <a:pt x="427" y="83"/>
                </a:lnTo>
                <a:lnTo>
                  <a:pt x="427" y="89"/>
                </a:lnTo>
                <a:lnTo>
                  <a:pt x="422" y="89"/>
                </a:lnTo>
                <a:lnTo>
                  <a:pt x="416" y="89"/>
                </a:lnTo>
                <a:lnTo>
                  <a:pt x="416" y="94"/>
                </a:lnTo>
                <a:lnTo>
                  <a:pt x="410" y="94"/>
                </a:lnTo>
                <a:lnTo>
                  <a:pt x="410" y="100"/>
                </a:lnTo>
                <a:lnTo>
                  <a:pt x="404" y="100"/>
                </a:lnTo>
                <a:lnTo>
                  <a:pt x="398" y="106"/>
                </a:lnTo>
                <a:lnTo>
                  <a:pt x="392" y="106"/>
                </a:lnTo>
                <a:lnTo>
                  <a:pt x="392" y="112"/>
                </a:lnTo>
                <a:lnTo>
                  <a:pt x="386" y="112"/>
                </a:lnTo>
                <a:lnTo>
                  <a:pt x="386" y="118"/>
                </a:lnTo>
                <a:lnTo>
                  <a:pt x="380" y="118"/>
                </a:lnTo>
                <a:lnTo>
                  <a:pt x="374" y="118"/>
                </a:lnTo>
                <a:lnTo>
                  <a:pt x="374" y="124"/>
                </a:lnTo>
                <a:lnTo>
                  <a:pt x="368" y="124"/>
                </a:lnTo>
                <a:lnTo>
                  <a:pt x="368" y="130"/>
                </a:lnTo>
                <a:lnTo>
                  <a:pt x="362" y="130"/>
                </a:lnTo>
                <a:lnTo>
                  <a:pt x="362" y="136"/>
                </a:lnTo>
                <a:lnTo>
                  <a:pt x="356" y="136"/>
                </a:lnTo>
                <a:lnTo>
                  <a:pt x="350" y="136"/>
                </a:lnTo>
                <a:lnTo>
                  <a:pt x="350" y="142"/>
                </a:lnTo>
                <a:lnTo>
                  <a:pt x="344" y="142"/>
                </a:lnTo>
                <a:lnTo>
                  <a:pt x="344" y="148"/>
                </a:lnTo>
                <a:lnTo>
                  <a:pt x="338" y="148"/>
                </a:lnTo>
                <a:lnTo>
                  <a:pt x="338" y="154"/>
                </a:lnTo>
                <a:lnTo>
                  <a:pt x="333" y="154"/>
                </a:lnTo>
                <a:lnTo>
                  <a:pt x="333" y="159"/>
                </a:lnTo>
                <a:lnTo>
                  <a:pt x="327" y="159"/>
                </a:lnTo>
                <a:lnTo>
                  <a:pt x="327" y="165"/>
                </a:lnTo>
                <a:lnTo>
                  <a:pt x="321" y="165"/>
                </a:lnTo>
                <a:lnTo>
                  <a:pt x="321" y="171"/>
                </a:lnTo>
                <a:lnTo>
                  <a:pt x="315" y="171"/>
                </a:lnTo>
                <a:lnTo>
                  <a:pt x="315" y="177"/>
                </a:lnTo>
                <a:lnTo>
                  <a:pt x="309" y="177"/>
                </a:lnTo>
                <a:lnTo>
                  <a:pt x="309" y="183"/>
                </a:lnTo>
                <a:lnTo>
                  <a:pt x="303" y="183"/>
                </a:lnTo>
                <a:lnTo>
                  <a:pt x="303" y="189"/>
                </a:lnTo>
                <a:lnTo>
                  <a:pt x="297" y="189"/>
                </a:lnTo>
                <a:lnTo>
                  <a:pt x="297" y="195"/>
                </a:lnTo>
                <a:lnTo>
                  <a:pt x="291" y="195"/>
                </a:lnTo>
                <a:lnTo>
                  <a:pt x="291" y="201"/>
                </a:lnTo>
                <a:lnTo>
                  <a:pt x="285" y="201"/>
                </a:lnTo>
                <a:lnTo>
                  <a:pt x="285" y="207"/>
                </a:lnTo>
                <a:lnTo>
                  <a:pt x="279" y="207"/>
                </a:lnTo>
                <a:lnTo>
                  <a:pt x="279" y="213"/>
                </a:lnTo>
                <a:lnTo>
                  <a:pt x="273" y="213"/>
                </a:lnTo>
                <a:lnTo>
                  <a:pt x="273" y="219"/>
                </a:lnTo>
                <a:lnTo>
                  <a:pt x="267" y="219"/>
                </a:lnTo>
                <a:lnTo>
                  <a:pt x="267" y="225"/>
                </a:lnTo>
                <a:lnTo>
                  <a:pt x="261" y="225"/>
                </a:lnTo>
                <a:lnTo>
                  <a:pt x="261" y="230"/>
                </a:lnTo>
                <a:lnTo>
                  <a:pt x="255" y="230"/>
                </a:lnTo>
                <a:lnTo>
                  <a:pt x="255" y="236"/>
                </a:lnTo>
                <a:lnTo>
                  <a:pt x="249" y="242"/>
                </a:lnTo>
                <a:lnTo>
                  <a:pt x="249" y="248"/>
                </a:lnTo>
                <a:lnTo>
                  <a:pt x="244" y="248"/>
                </a:lnTo>
                <a:lnTo>
                  <a:pt x="244" y="254"/>
                </a:lnTo>
                <a:lnTo>
                  <a:pt x="238" y="254"/>
                </a:lnTo>
                <a:lnTo>
                  <a:pt x="238" y="260"/>
                </a:lnTo>
                <a:lnTo>
                  <a:pt x="232" y="260"/>
                </a:lnTo>
                <a:lnTo>
                  <a:pt x="232" y="266"/>
                </a:lnTo>
                <a:lnTo>
                  <a:pt x="226" y="266"/>
                </a:lnTo>
                <a:lnTo>
                  <a:pt x="226" y="272"/>
                </a:lnTo>
                <a:lnTo>
                  <a:pt x="226" y="278"/>
                </a:lnTo>
                <a:lnTo>
                  <a:pt x="220" y="278"/>
                </a:lnTo>
                <a:lnTo>
                  <a:pt x="220" y="284"/>
                </a:lnTo>
                <a:lnTo>
                  <a:pt x="214" y="284"/>
                </a:lnTo>
                <a:lnTo>
                  <a:pt x="214" y="290"/>
                </a:lnTo>
                <a:lnTo>
                  <a:pt x="208" y="290"/>
                </a:lnTo>
                <a:lnTo>
                  <a:pt x="208" y="295"/>
                </a:lnTo>
                <a:lnTo>
                  <a:pt x="208" y="301"/>
                </a:lnTo>
                <a:lnTo>
                  <a:pt x="202" y="301"/>
                </a:lnTo>
                <a:lnTo>
                  <a:pt x="202" y="307"/>
                </a:lnTo>
                <a:lnTo>
                  <a:pt x="196" y="307"/>
                </a:lnTo>
                <a:lnTo>
                  <a:pt x="190" y="319"/>
                </a:lnTo>
                <a:lnTo>
                  <a:pt x="143" y="396"/>
                </a:lnTo>
                <a:lnTo>
                  <a:pt x="113" y="449"/>
                </a:lnTo>
                <a:lnTo>
                  <a:pt x="89" y="491"/>
                </a:lnTo>
                <a:lnTo>
                  <a:pt x="83" y="502"/>
                </a:lnTo>
                <a:lnTo>
                  <a:pt x="72" y="526"/>
                </a:lnTo>
                <a:lnTo>
                  <a:pt x="48" y="573"/>
                </a:lnTo>
                <a:lnTo>
                  <a:pt x="12" y="656"/>
                </a:lnTo>
                <a:lnTo>
                  <a:pt x="0" y="686"/>
                </a:lnTo>
              </a:path>
            </a:pathLst>
          </a:custGeom>
          <a:noFill/>
          <a:ln w="7938"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624" name="Freeform 194"/>
          <p:cNvSpPr>
            <a:spLocks/>
          </p:cNvSpPr>
          <p:nvPr/>
        </p:nvSpPr>
        <p:spPr bwMode="auto">
          <a:xfrm>
            <a:off x="823913" y="2047875"/>
            <a:ext cx="3795712" cy="966788"/>
          </a:xfrm>
          <a:custGeom>
            <a:avLst/>
            <a:gdLst>
              <a:gd name="T0" fmla="*/ 2147483647 w 2391"/>
              <a:gd name="T1" fmla="*/ 2147483647 h 609"/>
              <a:gd name="T2" fmla="*/ 2147483647 w 2391"/>
              <a:gd name="T3" fmla="*/ 2147483647 h 609"/>
              <a:gd name="T4" fmla="*/ 2147483647 w 2391"/>
              <a:gd name="T5" fmla="*/ 2147483647 h 609"/>
              <a:gd name="T6" fmla="*/ 2147483647 w 2391"/>
              <a:gd name="T7" fmla="*/ 2147483647 h 609"/>
              <a:gd name="T8" fmla="*/ 2147483647 w 2391"/>
              <a:gd name="T9" fmla="*/ 2147483647 h 609"/>
              <a:gd name="T10" fmla="*/ 2147483647 w 2391"/>
              <a:gd name="T11" fmla="*/ 2147483647 h 609"/>
              <a:gd name="T12" fmla="*/ 2147483647 w 2391"/>
              <a:gd name="T13" fmla="*/ 2147483647 h 609"/>
              <a:gd name="T14" fmla="*/ 2147483647 w 2391"/>
              <a:gd name="T15" fmla="*/ 2147483647 h 609"/>
              <a:gd name="T16" fmla="*/ 2147483647 w 2391"/>
              <a:gd name="T17" fmla="*/ 2147483647 h 609"/>
              <a:gd name="T18" fmla="*/ 2147483647 w 2391"/>
              <a:gd name="T19" fmla="*/ 2147483647 h 609"/>
              <a:gd name="T20" fmla="*/ 2147483647 w 2391"/>
              <a:gd name="T21" fmla="*/ 2147483647 h 609"/>
              <a:gd name="T22" fmla="*/ 2147483647 w 2391"/>
              <a:gd name="T23" fmla="*/ 2147483647 h 609"/>
              <a:gd name="T24" fmla="*/ 2147483647 w 2391"/>
              <a:gd name="T25" fmla="*/ 2147483647 h 609"/>
              <a:gd name="T26" fmla="*/ 2147483647 w 2391"/>
              <a:gd name="T27" fmla="*/ 2147483647 h 609"/>
              <a:gd name="T28" fmla="*/ 2147483647 w 2391"/>
              <a:gd name="T29" fmla="*/ 2147483647 h 609"/>
              <a:gd name="T30" fmla="*/ 2147483647 w 2391"/>
              <a:gd name="T31" fmla="*/ 2147483647 h 609"/>
              <a:gd name="T32" fmla="*/ 2147483647 w 2391"/>
              <a:gd name="T33" fmla="*/ 2147483647 h 609"/>
              <a:gd name="T34" fmla="*/ 2147483647 w 2391"/>
              <a:gd name="T35" fmla="*/ 2147483647 h 609"/>
              <a:gd name="T36" fmla="*/ 2147483647 w 2391"/>
              <a:gd name="T37" fmla="*/ 2147483647 h 609"/>
              <a:gd name="T38" fmla="*/ 2147483647 w 2391"/>
              <a:gd name="T39" fmla="*/ 0 h 609"/>
              <a:gd name="T40" fmla="*/ 2147483647 w 2391"/>
              <a:gd name="T41" fmla="*/ 0 h 609"/>
              <a:gd name="T42" fmla="*/ 2147483647 w 2391"/>
              <a:gd name="T43" fmla="*/ 0 h 609"/>
              <a:gd name="T44" fmla="*/ 2147483647 w 2391"/>
              <a:gd name="T45" fmla="*/ 0 h 609"/>
              <a:gd name="T46" fmla="*/ 2147483647 w 2391"/>
              <a:gd name="T47" fmla="*/ 2147483647 h 609"/>
              <a:gd name="T48" fmla="*/ 2147483647 w 2391"/>
              <a:gd name="T49" fmla="*/ 2147483647 h 609"/>
              <a:gd name="T50" fmla="*/ 2147483647 w 2391"/>
              <a:gd name="T51" fmla="*/ 2147483647 h 609"/>
              <a:gd name="T52" fmla="*/ 2147483647 w 2391"/>
              <a:gd name="T53" fmla="*/ 2147483647 h 609"/>
              <a:gd name="T54" fmla="*/ 2147483647 w 2391"/>
              <a:gd name="T55" fmla="*/ 2147483647 h 609"/>
              <a:gd name="T56" fmla="*/ 2147483647 w 2391"/>
              <a:gd name="T57" fmla="*/ 2147483647 h 609"/>
              <a:gd name="T58" fmla="*/ 2147483647 w 2391"/>
              <a:gd name="T59" fmla="*/ 2147483647 h 609"/>
              <a:gd name="T60" fmla="*/ 2147483647 w 2391"/>
              <a:gd name="T61" fmla="*/ 2147483647 h 609"/>
              <a:gd name="T62" fmla="*/ 2147483647 w 2391"/>
              <a:gd name="T63" fmla="*/ 2147483647 h 609"/>
              <a:gd name="T64" fmla="*/ 2147483647 w 2391"/>
              <a:gd name="T65" fmla="*/ 2147483647 h 609"/>
              <a:gd name="T66" fmla="*/ 2147483647 w 2391"/>
              <a:gd name="T67" fmla="*/ 2147483647 h 609"/>
              <a:gd name="T68" fmla="*/ 2147483647 w 2391"/>
              <a:gd name="T69" fmla="*/ 2147483647 h 609"/>
              <a:gd name="T70" fmla="*/ 2147483647 w 2391"/>
              <a:gd name="T71" fmla="*/ 2147483647 h 609"/>
              <a:gd name="T72" fmla="*/ 2147483647 w 2391"/>
              <a:gd name="T73" fmla="*/ 2147483647 h 609"/>
              <a:gd name="T74" fmla="*/ 2147483647 w 2391"/>
              <a:gd name="T75" fmla="*/ 2147483647 h 609"/>
              <a:gd name="T76" fmla="*/ 2147483647 w 2391"/>
              <a:gd name="T77" fmla="*/ 2147483647 h 609"/>
              <a:gd name="T78" fmla="*/ 2147483647 w 2391"/>
              <a:gd name="T79" fmla="*/ 2147483647 h 609"/>
              <a:gd name="T80" fmla="*/ 2147483647 w 2391"/>
              <a:gd name="T81" fmla="*/ 2147483647 h 609"/>
              <a:gd name="T82" fmla="*/ 2147483647 w 2391"/>
              <a:gd name="T83" fmla="*/ 2147483647 h 609"/>
              <a:gd name="T84" fmla="*/ 2147483647 w 2391"/>
              <a:gd name="T85" fmla="*/ 2147483647 h 609"/>
              <a:gd name="T86" fmla="*/ 2147483647 w 2391"/>
              <a:gd name="T87" fmla="*/ 2147483647 h 609"/>
              <a:gd name="T88" fmla="*/ 2147483647 w 2391"/>
              <a:gd name="T89" fmla="*/ 2147483647 h 609"/>
              <a:gd name="T90" fmla="*/ 2147483647 w 2391"/>
              <a:gd name="T91" fmla="*/ 2147483647 h 609"/>
              <a:gd name="T92" fmla="*/ 2147483647 w 2391"/>
              <a:gd name="T93" fmla="*/ 2147483647 h 609"/>
              <a:gd name="T94" fmla="*/ 2147483647 w 2391"/>
              <a:gd name="T95" fmla="*/ 2147483647 h 609"/>
              <a:gd name="T96" fmla="*/ 2147483647 w 2391"/>
              <a:gd name="T97" fmla="*/ 2147483647 h 609"/>
              <a:gd name="T98" fmla="*/ 2147483647 w 2391"/>
              <a:gd name="T99" fmla="*/ 2147483647 h 609"/>
              <a:gd name="T100" fmla="*/ 2147483647 w 2391"/>
              <a:gd name="T101" fmla="*/ 2147483647 h 609"/>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2391"/>
              <a:gd name="T154" fmla="*/ 0 h 609"/>
              <a:gd name="T155" fmla="*/ 2391 w 2391"/>
              <a:gd name="T156" fmla="*/ 609 h 609"/>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2391" h="609">
                <a:moveTo>
                  <a:pt x="2391" y="461"/>
                </a:moveTo>
                <a:lnTo>
                  <a:pt x="2320" y="443"/>
                </a:lnTo>
                <a:lnTo>
                  <a:pt x="2255" y="431"/>
                </a:lnTo>
                <a:lnTo>
                  <a:pt x="2195" y="420"/>
                </a:lnTo>
                <a:lnTo>
                  <a:pt x="2136" y="408"/>
                </a:lnTo>
                <a:lnTo>
                  <a:pt x="2083" y="390"/>
                </a:lnTo>
                <a:lnTo>
                  <a:pt x="2029" y="378"/>
                </a:lnTo>
                <a:lnTo>
                  <a:pt x="1982" y="366"/>
                </a:lnTo>
                <a:lnTo>
                  <a:pt x="1934" y="354"/>
                </a:lnTo>
                <a:lnTo>
                  <a:pt x="1887" y="343"/>
                </a:lnTo>
                <a:lnTo>
                  <a:pt x="1845" y="331"/>
                </a:lnTo>
                <a:lnTo>
                  <a:pt x="1804" y="319"/>
                </a:lnTo>
                <a:lnTo>
                  <a:pt x="1762" y="307"/>
                </a:lnTo>
                <a:lnTo>
                  <a:pt x="1727" y="295"/>
                </a:lnTo>
                <a:lnTo>
                  <a:pt x="1691" y="284"/>
                </a:lnTo>
                <a:lnTo>
                  <a:pt x="1655" y="272"/>
                </a:lnTo>
                <a:lnTo>
                  <a:pt x="1620" y="260"/>
                </a:lnTo>
                <a:lnTo>
                  <a:pt x="1590" y="248"/>
                </a:lnTo>
                <a:lnTo>
                  <a:pt x="1561" y="242"/>
                </a:lnTo>
                <a:lnTo>
                  <a:pt x="1531" y="230"/>
                </a:lnTo>
                <a:lnTo>
                  <a:pt x="1501" y="218"/>
                </a:lnTo>
                <a:lnTo>
                  <a:pt x="1472" y="213"/>
                </a:lnTo>
                <a:lnTo>
                  <a:pt x="1448" y="201"/>
                </a:lnTo>
                <a:lnTo>
                  <a:pt x="1424" y="195"/>
                </a:lnTo>
                <a:lnTo>
                  <a:pt x="1394" y="183"/>
                </a:lnTo>
                <a:lnTo>
                  <a:pt x="1371" y="177"/>
                </a:lnTo>
                <a:lnTo>
                  <a:pt x="1347" y="171"/>
                </a:lnTo>
                <a:lnTo>
                  <a:pt x="1329" y="159"/>
                </a:lnTo>
                <a:lnTo>
                  <a:pt x="1305" y="153"/>
                </a:lnTo>
                <a:lnTo>
                  <a:pt x="1288" y="148"/>
                </a:lnTo>
                <a:lnTo>
                  <a:pt x="1264" y="142"/>
                </a:lnTo>
                <a:lnTo>
                  <a:pt x="1246" y="136"/>
                </a:lnTo>
                <a:lnTo>
                  <a:pt x="1228" y="130"/>
                </a:lnTo>
                <a:lnTo>
                  <a:pt x="1205" y="118"/>
                </a:lnTo>
                <a:lnTo>
                  <a:pt x="1187" y="112"/>
                </a:lnTo>
                <a:lnTo>
                  <a:pt x="1175" y="106"/>
                </a:lnTo>
                <a:lnTo>
                  <a:pt x="1157" y="106"/>
                </a:lnTo>
                <a:lnTo>
                  <a:pt x="1139" y="100"/>
                </a:lnTo>
                <a:lnTo>
                  <a:pt x="1122" y="94"/>
                </a:lnTo>
                <a:lnTo>
                  <a:pt x="1110" y="88"/>
                </a:lnTo>
                <a:lnTo>
                  <a:pt x="1092" y="82"/>
                </a:lnTo>
                <a:lnTo>
                  <a:pt x="1080" y="77"/>
                </a:lnTo>
                <a:lnTo>
                  <a:pt x="1062" y="77"/>
                </a:lnTo>
                <a:lnTo>
                  <a:pt x="1050" y="71"/>
                </a:lnTo>
                <a:lnTo>
                  <a:pt x="1033" y="65"/>
                </a:lnTo>
                <a:lnTo>
                  <a:pt x="1021" y="65"/>
                </a:lnTo>
                <a:lnTo>
                  <a:pt x="1009" y="59"/>
                </a:lnTo>
                <a:lnTo>
                  <a:pt x="997" y="53"/>
                </a:lnTo>
                <a:lnTo>
                  <a:pt x="985" y="53"/>
                </a:lnTo>
                <a:lnTo>
                  <a:pt x="973" y="47"/>
                </a:lnTo>
                <a:lnTo>
                  <a:pt x="961" y="47"/>
                </a:lnTo>
                <a:lnTo>
                  <a:pt x="949" y="41"/>
                </a:lnTo>
                <a:lnTo>
                  <a:pt x="938" y="41"/>
                </a:lnTo>
                <a:lnTo>
                  <a:pt x="926" y="35"/>
                </a:lnTo>
                <a:lnTo>
                  <a:pt x="914" y="35"/>
                </a:lnTo>
                <a:lnTo>
                  <a:pt x="908" y="29"/>
                </a:lnTo>
                <a:lnTo>
                  <a:pt x="896" y="29"/>
                </a:lnTo>
                <a:lnTo>
                  <a:pt x="884" y="29"/>
                </a:lnTo>
                <a:lnTo>
                  <a:pt x="878" y="23"/>
                </a:lnTo>
                <a:lnTo>
                  <a:pt x="866" y="23"/>
                </a:lnTo>
                <a:lnTo>
                  <a:pt x="855" y="23"/>
                </a:lnTo>
                <a:lnTo>
                  <a:pt x="849" y="17"/>
                </a:lnTo>
                <a:lnTo>
                  <a:pt x="837" y="17"/>
                </a:lnTo>
                <a:lnTo>
                  <a:pt x="831" y="17"/>
                </a:lnTo>
                <a:lnTo>
                  <a:pt x="819" y="17"/>
                </a:lnTo>
                <a:lnTo>
                  <a:pt x="813" y="12"/>
                </a:lnTo>
                <a:lnTo>
                  <a:pt x="807" y="12"/>
                </a:lnTo>
                <a:lnTo>
                  <a:pt x="795" y="12"/>
                </a:lnTo>
                <a:lnTo>
                  <a:pt x="789" y="12"/>
                </a:lnTo>
                <a:lnTo>
                  <a:pt x="783" y="12"/>
                </a:lnTo>
                <a:lnTo>
                  <a:pt x="772" y="6"/>
                </a:lnTo>
                <a:lnTo>
                  <a:pt x="766" y="6"/>
                </a:lnTo>
                <a:lnTo>
                  <a:pt x="760" y="6"/>
                </a:lnTo>
                <a:lnTo>
                  <a:pt x="754" y="6"/>
                </a:lnTo>
                <a:lnTo>
                  <a:pt x="742" y="6"/>
                </a:lnTo>
                <a:lnTo>
                  <a:pt x="736" y="6"/>
                </a:lnTo>
                <a:lnTo>
                  <a:pt x="730" y="6"/>
                </a:lnTo>
                <a:lnTo>
                  <a:pt x="724" y="6"/>
                </a:lnTo>
                <a:lnTo>
                  <a:pt x="718" y="0"/>
                </a:lnTo>
                <a:lnTo>
                  <a:pt x="712" y="0"/>
                </a:lnTo>
                <a:lnTo>
                  <a:pt x="706" y="0"/>
                </a:lnTo>
                <a:lnTo>
                  <a:pt x="700" y="0"/>
                </a:lnTo>
                <a:lnTo>
                  <a:pt x="694" y="0"/>
                </a:lnTo>
                <a:lnTo>
                  <a:pt x="688" y="0"/>
                </a:lnTo>
                <a:lnTo>
                  <a:pt x="683" y="0"/>
                </a:lnTo>
                <a:lnTo>
                  <a:pt x="677" y="0"/>
                </a:lnTo>
                <a:lnTo>
                  <a:pt x="671" y="0"/>
                </a:lnTo>
                <a:lnTo>
                  <a:pt x="665" y="0"/>
                </a:lnTo>
                <a:lnTo>
                  <a:pt x="659" y="0"/>
                </a:lnTo>
                <a:lnTo>
                  <a:pt x="653" y="0"/>
                </a:lnTo>
                <a:lnTo>
                  <a:pt x="647" y="0"/>
                </a:lnTo>
                <a:lnTo>
                  <a:pt x="641" y="0"/>
                </a:lnTo>
                <a:lnTo>
                  <a:pt x="635" y="0"/>
                </a:lnTo>
                <a:lnTo>
                  <a:pt x="629" y="0"/>
                </a:lnTo>
                <a:lnTo>
                  <a:pt x="623" y="0"/>
                </a:lnTo>
                <a:lnTo>
                  <a:pt x="617" y="6"/>
                </a:lnTo>
                <a:lnTo>
                  <a:pt x="611" y="6"/>
                </a:lnTo>
                <a:lnTo>
                  <a:pt x="605" y="6"/>
                </a:lnTo>
                <a:lnTo>
                  <a:pt x="599" y="6"/>
                </a:lnTo>
                <a:lnTo>
                  <a:pt x="594" y="6"/>
                </a:lnTo>
                <a:lnTo>
                  <a:pt x="588" y="6"/>
                </a:lnTo>
                <a:lnTo>
                  <a:pt x="582" y="6"/>
                </a:lnTo>
                <a:lnTo>
                  <a:pt x="576" y="6"/>
                </a:lnTo>
                <a:lnTo>
                  <a:pt x="570" y="6"/>
                </a:lnTo>
                <a:lnTo>
                  <a:pt x="570" y="12"/>
                </a:lnTo>
                <a:lnTo>
                  <a:pt x="564" y="12"/>
                </a:lnTo>
                <a:lnTo>
                  <a:pt x="558" y="12"/>
                </a:lnTo>
                <a:lnTo>
                  <a:pt x="552" y="12"/>
                </a:lnTo>
                <a:lnTo>
                  <a:pt x="546" y="12"/>
                </a:lnTo>
                <a:lnTo>
                  <a:pt x="540" y="12"/>
                </a:lnTo>
                <a:lnTo>
                  <a:pt x="534" y="17"/>
                </a:lnTo>
                <a:lnTo>
                  <a:pt x="528" y="17"/>
                </a:lnTo>
                <a:lnTo>
                  <a:pt x="522" y="17"/>
                </a:lnTo>
                <a:lnTo>
                  <a:pt x="516" y="17"/>
                </a:lnTo>
                <a:lnTo>
                  <a:pt x="510" y="23"/>
                </a:lnTo>
                <a:lnTo>
                  <a:pt x="505" y="23"/>
                </a:lnTo>
                <a:lnTo>
                  <a:pt x="499" y="23"/>
                </a:lnTo>
                <a:lnTo>
                  <a:pt x="493" y="29"/>
                </a:lnTo>
                <a:lnTo>
                  <a:pt x="487" y="29"/>
                </a:lnTo>
                <a:lnTo>
                  <a:pt x="481" y="29"/>
                </a:lnTo>
                <a:lnTo>
                  <a:pt x="475" y="29"/>
                </a:lnTo>
                <a:lnTo>
                  <a:pt x="475" y="35"/>
                </a:lnTo>
                <a:lnTo>
                  <a:pt x="469" y="35"/>
                </a:lnTo>
                <a:lnTo>
                  <a:pt x="463" y="35"/>
                </a:lnTo>
                <a:lnTo>
                  <a:pt x="457" y="41"/>
                </a:lnTo>
                <a:lnTo>
                  <a:pt x="451" y="41"/>
                </a:lnTo>
                <a:lnTo>
                  <a:pt x="445" y="41"/>
                </a:lnTo>
                <a:lnTo>
                  <a:pt x="445" y="47"/>
                </a:lnTo>
                <a:lnTo>
                  <a:pt x="439" y="47"/>
                </a:lnTo>
                <a:lnTo>
                  <a:pt x="433" y="47"/>
                </a:lnTo>
                <a:lnTo>
                  <a:pt x="427" y="53"/>
                </a:lnTo>
                <a:lnTo>
                  <a:pt x="422" y="53"/>
                </a:lnTo>
                <a:lnTo>
                  <a:pt x="416" y="59"/>
                </a:lnTo>
                <a:lnTo>
                  <a:pt x="410" y="59"/>
                </a:lnTo>
                <a:lnTo>
                  <a:pt x="410" y="65"/>
                </a:lnTo>
                <a:lnTo>
                  <a:pt x="404" y="65"/>
                </a:lnTo>
                <a:lnTo>
                  <a:pt x="398" y="65"/>
                </a:lnTo>
                <a:lnTo>
                  <a:pt x="398" y="71"/>
                </a:lnTo>
                <a:lnTo>
                  <a:pt x="392" y="71"/>
                </a:lnTo>
                <a:lnTo>
                  <a:pt x="386" y="71"/>
                </a:lnTo>
                <a:lnTo>
                  <a:pt x="386" y="77"/>
                </a:lnTo>
                <a:lnTo>
                  <a:pt x="380" y="77"/>
                </a:lnTo>
                <a:lnTo>
                  <a:pt x="374" y="82"/>
                </a:lnTo>
                <a:lnTo>
                  <a:pt x="368" y="82"/>
                </a:lnTo>
                <a:lnTo>
                  <a:pt x="368" y="88"/>
                </a:lnTo>
                <a:lnTo>
                  <a:pt x="362" y="88"/>
                </a:lnTo>
                <a:lnTo>
                  <a:pt x="356" y="94"/>
                </a:lnTo>
                <a:lnTo>
                  <a:pt x="350" y="94"/>
                </a:lnTo>
                <a:lnTo>
                  <a:pt x="350" y="100"/>
                </a:lnTo>
                <a:lnTo>
                  <a:pt x="344" y="100"/>
                </a:lnTo>
                <a:lnTo>
                  <a:pt x="338" y="106"/>
                </a:lnTo>
                <a:lnTo>
                  <a:pt x="333" y="106"/>
                </a:lnTo>
                <a:lnTo>
                  <a:pt x="333" y="112"/>
                </a:lnTo>
                <a:lnTo>
                  <a:pt x="327" y="112"/>
                </a:lnTo>
                <a:lnTo>
                  <a:pt x="327" y="118"/>
                </a:lnTo>
                <a:lnTo>
                  <a:pt x="321" y="118"/>
                </a:lnTo>
                <a:lnTo>
                  <a:pt x="321" y="124"/>
                </a:lnTo>
                <a:lnTo>
                  <a:pt x="315" y="124"/>
                </a:lnTo>
                <a:lnTo>
                  <a:pt x="309" y="124"/>
                </a:lnTo>
                <a:lnTo>
                  <a:pt x="309" y="130"/>
                </a:lnTo>
                <a:lnTo>
                  <a:pt x="303" y="130"/>
                </a:lnTo>
                <a:lnTo>
                  <a:pt x="303" y="136"/>
                </a:lnTo>
                <a:lnTo>
                  <a:pt x="297" y="136"/>
                </a:lnTo>
                <a:lnTo>
                  <a:pt x="297" y="142"/>
                </a:lnTo>
                <a:lnTo>
                  <a:pt x="291" y="142"/>
                </a:lnTo>
                <a:lnTo>
                  <a:pt x="291" y="148"/>
                </a:lnTo>
                <a:lnTo>
                  <a:pt x="285" y="148"/>
                </a:lnTo>
                <a:lnTo>
                  <a:pt x="285" y="153"/>
                </a:lnTo>
                <a:lnTo>
                  <a:pt x="279" y="153"/>
                </a:lnTo>
                <a:lnTo>
                  <a:pt x="279" y="159"/>
                </a:lnTo>
                <a:lnTo>
                  <a:pt x="273" y="159"/>
                </a:lnTo>
                <a:lnTo>
                  <a:pt x="273" y="165"/>
                </a:lnTo>
                <a:lnTo>
                  <a:pt x="267" y="165"/>
                </a:lnTo>
                <a:lnTo>
                  <a:pt x="267" y="171"/>
                </a:lnTo>
                <a:lnTo>
                  <a:pt x="261" y="171"/>
                </a:lnTo>
                <a:lnTo>
                  <a:pt x="261" y="177"/>
                </a:lnTo>
                <a:lnTo>
                  <a:pt x="255" y="177"/>
                </a:lnTo>
                <a:lnTo>
                  <a:pt x="255" y="183"/>
                </a:lnTo>
                <a:lnTo>
                  <a:pt x="249" y="183"/>
                </a:lnTo>
                <a:lnTo>
                  <a:pt x="249" y="189"/>
                </a:lnTo>
                <a:lnTo>
                  <a:pt x="244" y="189"/>
                </a:lnTo>
                <a:lnTo>
                  <a:pt x="244" y="195"/>
                </a:lnTo>
                <a:lnTo>
                  <a:pt x="238" y="195"/>
                </a:lnTo>
                <a:lnTo>
                  <a:pt x="238" y="201"/>
                </a:lnTo>
                <a:lnTo>
                  <a:pt x="232" y="201"/>
                </a:lnTo>
                <a:lnTo>
                  <a:pt x="232" y="207"/>
                </a:lnTo>
                <a:lnTo>
                  <a:pt x="226" y="207"/>
                </a:lnTo>
                <a:lnTo>
                  <a:pt x="226" y="213"/>
                </a:lnTo>
                <a:lnTo>
                  <a:pt x="220" y="218"/>
                </a:lnTo>
                <a:lnTo>
                  <a:pt x="220" y="224"/>
                </a:lnTo>
                <a:lnTo>
                  <a:pt x="214" y="224"/>
                </a:lnTo>
                <a:lnTo>
                  <a:pt x="214" y="230"/>
                </a:lnTo>
                <a:lnTo>
                  <a:pt x="208" y="230"/>
                </a:lnTo>
                <a:lnTo>
                  <a:pt x="208" y="236"/>
                </a:lnTo>
                <a:lnTo>
                  <a:pt x="202" y="236"/>
                </a:lnTo>
                <a:lnTo>
                  <a:pt x="202" y="242"/>
                </a:lnTo>
                <a:lnTo>
                  <a:pt x="196" y="242"/>
                </a:lnTo>
                <a:lnTo>
                  <a:pt x="196" y="248"/>
                </a:lnTo>
                <a:lnTo>
                  <a:pt x="190" y="254"/>
                </a:lnTo>
                <a:lnTo>
                  <a:pt x="143" y="325"/>
                </a:lnTo>
                <a:lnTo>
                  <a:pt x="113" y="378"/>
                </a:lnTo>
                <a:lnTo>
                  <a:pt x="89" y="414"/>
                </a:lnTo>
                <a:lnTo>
                  <a:pt x="83" y="431"/>
                </a:lnTo>
                <a:lnTo>
                  <a:pt x="72" y="455"/>
                </a:lnTo>
                <a:lnTo>
                  <a:pt x="48" y="496"/>
                </a:lnTo>
                <a:lnTo>
                  <a:pt x="12" y="579"/>
                </a:lnTo>
                <a:lnTo>
                  <a:pt x="0" y="609"/>
                </a:lnTo>
              </a:path>
            </a:pathLst>
          </a:custGeom>
          <a:noFill/>
          <a:ln w="7938"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625" name="Freeform 195"/>
          <p:cNvSpPr>
            <a:spLocks/>
          </p:cNvSpPr>
          <p:nvPr/>
        </p:nvSpPr>
        <p:spPr bwMode="auto">
          <a:xfrm>
            <a:off x="823913" y="2151063"/>
            <a:ext cx="3795712" cy="863600"/>
          </a:xfrm>
          <a:custGeom>
            <a:avLst/>
            <a:gdLst>
              <a:gd name="T0" fmla="*/ 2147483647 w 2391"/>
              <a:gd name="T1" fmla="*/ 2147483647 h 544"/>
              <a:gd name="T2" fmla="*/ 2147483647 w 2391"/>
              <a:gd name="T3" fmla="*/ 2147483647 h 544"/>
              <a:gd name="T4" fmla="*/ 2147483647 w 2391"/>
              <a:gd name="T5" fmla="*/ 2147483647 h 544"/>
              <a:gd name="T6" fmla="*/ 2147483647 w 2391"/>
              <a:gd name="T7" fmla="*/ 2147483647 h 544"/>
              <a:gd name="T8" fmla="*/ 2147483647 w 2391"/>
              <a:gd name="T9" fmla="*/ 2147483647 h 544"/>
              <a:gd name="T10" fmla="*/ 2147483647 w 2391"/>
              <a:gd name="T11" fmla="*/ 2147483647 h 544"/>
              <a:gd name="T12" fmla="*/ 2147483647 w 2391"/>
              <a:gd name="T13" fmla="*/ 2147483647 h 544"/>
              <a:gd name="T14" fmla="*/ 2147483647 w 2391"/>
              <a:gd name="T15" fmla="*/ 2147483647 h 544"/>
              <a:gd name="T16" fmla="*/ 2147483647 w 2391"/>
              <a:gd name="T17" fmla="*/ 2147483647 h 544"/>
              <a:gd name="T18" fmla="*/ 2147483647 w 2391"/>
              <a:gd name="T19" fmla="*/ 2147483647 h 544"/>
              <a:gd name="T20" fmla="*/ 2147483647 w 2391"/>
              <a:gd name="T21" fmla="*/ 2147483647 h 544"/>
              <a:gd name="T22" fmla="*/ 2147483647 w 2391"/>
              <a:gd name="T23" fmla="*/ 2147483647 h 544"/>
              <a:gd name="T24" fmla="*/ 2147483647 w 2391"/>
              <a:gd name="T25" fmla="*/ 2147483647 h 544"/>
              <a:gd name="T26" fmla="*/ 2147483647 w 2391"/>
              <a:gd name="T27" fmla="*/ 2147483647 h 544"/>
              <a:gd name="T28" fmla="*/ 2147483647 w 2391"/>
              <a:gd name="T29" fmla="*/ 2147483647 h 544"/>
              <a:gd name="T30" fmla="*/ 2147483647 w 2391"/>
              <a:gd name="T31" fmla="*/ 2147483647 h 544"/>
              <a:gd name="T32" fmla="*/ 2147483647 w 2391"/>
              <a:gd name="T33" fmla="*/ 2147483647 h 544"/>
              <a:gd name="T34" fmla="*/ 2147483647 w 2391"/>
              <a:gd name="T35" fmla="*/ 2147483647 h 544"/>
              <a:gd name="T36" fmla="*/ 2147483647 w 2391"/>
              <a:gd name="T37" fmla="*/ 2147483647 h 544"/>
              <a:gd name="T38" fmla="*/ 2147483647 w 2391"/>
              <a:gd name="T39" fmla="*/ 2147483647 h 544"/>
              <a:gd name="T40" fmla="*/ 2147483647 w 2391"/>
              <a:gd name="T41" fmla="*/ 2147483647 h 544"/>
              <a:gd name="T42" fmla="*/ 2147483647 w 2391"/>
              <a:gd name="T43" fmla="*/ 0 h 544"/>
              <a:gd name="T44" fmla="*/ 2147483647 w 2391"/>
              <a:gd name="T45" fmla="*/ 0 h 544"/>
              <a:gd name="T46" fmla="*/ 2147483647 w 2391"/>
              <a:gd name="T47" fmla="*/ 0 h 544"/>
              <a:gd name="T48" fmla="*/ 2147483647 w 2391"/>
              <a:gd name="T49" fmla="*/ 0 h 544"/>
              <a:gd name="T50" fmla="*/ 2147483647 w 2391"/>
              <a:gd name="T51" fmla="*/ 0 h 544"/>
              <a:gd name="T52" fmla="*/ 2147483647 w 2391"/>
              <a:gd name="T53" fmla="*/ 0 h 544"/>
              <a:gd name="T54" fmla="*/ 2147483647 w 2391"/>
              <a:gd name="T55" fmla="*/ 2147483647 h 544"/>
              <a:gd name="T56" fmla="*/ 2147483647 w 2391"/>
              <a:gd name="T57" fmla="*/ 2147483647 h 544"/>
              <a:gd name="T58" fmla="*/ 2147483647 w 2391"/>
              <a:gd name="T59" fmla="*/ 2147483647 h 544"/>
              <a:gd name="T60" fmla="*/ 2147483647 w 2391"/>
              <a:gd name="T61" fmla="*/ 2147483647 h 544"/>
              <a:gd name="T62" fmla="*/ 2147483647 w 2391"/>
              <a:gd name="T63" fmla="*/ 2147483647 h 544"/>
              <a:gd name="T64" fmla="*/ 2147483647 w 2391"/>
              <a:gd name="T65" fmla="*/ 2147483647 h 544"/>
              <a:gd name="T66" fmla="*/ 2147483647 w 2391"/>
              <a:gd name="T67" fmla="*/ 2147483647 h 544"/>
              <a:gd name="T68" fmla="*/ 2147483647 w 2391"/>
              <a:gd name="T69" fmla="*/ 2147483647 h 544"/>
              <a:gd name="T70" fmla="*/ 2147483647 w 2391"/>
              <a:gd name="T71" fmla="*/ 2147483647 h 544"/>
              <a:gd name="T72" fmla="*/ 2147483647 w 2391"/>
              <a:gd name="T73" fmla="*/ 2147483647 h 544"/>
              <a:gd name="T74" fmla="*/ 2147483647 w 2391"/>
              <a:gd name="T75" fmla="*/ 2147483647 h 544"/>
              <a:gd name="T76" fmla="*/ 2147483647 w 2391"/>
              <a:gd name="T77" fmla="*/ 2147483647 h 544"/>
              <a:gd name="T78" fmla="*/ 2147483647 w 2391"/>
              <a:gd name="T79" fmla="*/ 2147483647 h 544"/>
              <a:gd name="T80" fmla="*/ 2147483647 w 2391"/>
              <a:gd name="T81" fmla="*/ 2147483647 h 544"/>
              <a:gd name="T82" fmla="*/ 2147483647 w 2391"/>
              <a:gd name="T83" fmla="*/ 2147483647 h 544"/>
              <a:gd name="T84" fmla="*/ 2147483647 w 2391"/>
              <a:gd name="T85" fmla="*/ 2147483647 h 544"/>
              <a:gd name="T86" fmla="*/ 2147483647 w 2391"/>
              <a:gd name="T87" fmla="*/ 2147483647 h 544"/>
              <a:gd name="T88" fmla="*/ 2147483647 w 2391"/>
              <a:gd name="T89" fmla="*/ 2147483647 h 544"/>
              <a:gd name="T90" fmla="*/ 2147483647 w 2391"/>
              <a:gd name="T91" fmla="*/ 2147483647 h 544"/>
              <a:gd name="T92" fmla="*/ 2147483647 w 2391"/>
              <a:gd name="T93" fmla="*/ 2147483647 h 544"/>
              <a:gd name="T94" fmla="*/ 2147483647 w 2391"/>
              <a:gd name="T95" fmla="*/ 2147483647 h 544"/>
              <a:gd name="T96" fmla="*/ 2147483647 w 2391"/>
              <a:gd name="T97" fmla="*/ 2147483647 h 544"/>
              <a:gd name="T98" fmla="*/ 2147483647 w 2391"/>
              <a:gd name="T99" fmla="*/ 2147483647 h 544"/>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2391"/>
              <a:gd name="T151" fmla="*/ 0 h 544"/>
              <a:gd name="T152" fmla="*/ 2391 w 2391"/>
              <a:gd name="T153" fmla="*/ 544 h 544"/>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2391" h="544">
                <a:moveTo>
                  <a:pt x="2391" y="455"/>
                </a:moveTo>
                <a:lnTo>
                  <a:pt x="2320" y="443"/>
                </a:lnTo>
                <a:lnTo>
                  <a:pt x="2255" y="431"/>
                </a:lnTo>
                <a:lnTo>
                  <a:pt x="2195" y="420"/>
                </a:lnTo>
                <a:lnTo>
                  <a:pt x="2136" y="408"/>
                </a:lnTo>
                <a:lnTo>
                  <a:pt x="2083" y="396"/>
                </a:lnTo>
                <a:lnTo>
                  <a:pt x="2029" y="390"/>
                </a:lnTo>
                <a:lnTo>
                  <a:pt x="1982" y="378"/>
                </a:lnTo>
                <a:lnTo>
                  <a:pt x="1934" y="366"/>
                </a:lnTo>
                <a:lnTo>
                  <a:pt x="1887" y="355"/>
                </a:lnTo>
                <a:lnTo>
                  <a:pt x="1845" y="343"/>
                </a:lnTo>
                <a:lnTo>
                  <a:pt x="1804" y="337"/>
                </a:lnTo>
                <a:lnTo>
                  <a:pt x="1762" y="325"/>
                </a:lnTo>
                <a:lnTo>
                  <a:pt x="1727" y="313"/>
                </a:lnTo>
                <a:lnTo>
                  <a:pt x="1691" y="301"/>
                </a:lnTo>
                <a:lnTo>
                  <a:pt x="1655" y="295"/>
                </a:lnTo>
                <a:lnTo>
                  <a:pt x="1620" y="284"/>
                </a:lnTo>
                <a:lnTo>
                  <a:pt x="1590" y="278"/>
                </a:lnTo>
                <a:lnTo>
                  <a:pt x="1561" y="266"/>
                </a:lnTo>
                <a:lnTo>
                  <a:pt x="1531" y="254"/>
                </a:lnTo>
                <a:lnTo>
                  <a:pt x="1501" y="248"/>
                </a:lnTo>
                <a:lnTo>
                  <a:pt x="1472" y="236"/>
                </a:lnTo>
                <a:lnTo>
                  <a:pt x="1448" y="230"/>
                </a:lnTo>
                <a:lnTo>
                  <a:pt x="1424" y="224"/>
                </a:lnTo>
                <a:lnTo>
                  <a:pt x="1394" y="213"/>
                </a:lnTo>
                <a:lnTo>
                  <a:pt x="1371" y="207"/>
                </a:lnTo>
                <a:lnTo>
                  <a:pt x="1347" y="195"/>
                </a:lnTo>
                <a:lnTo>
                  <a:pt x="1329" y="189"/>
                </a:lnTo>
                <a:lnTo>
                  <a:pt x="1305" y="183"/>
                </a:lnTo>
                <a:lnTo>
                  <a:pt x="1288" y="177"/>
                </a:lnTo>
                <a:lnTo>
                  <a:pt x="1264" y="171"/>
                </a:lnTo>
                <a:lnTo>
                  <a:pt x="1246" y="159"/>
                </a:lnTo>
                <a:lnTo>
                  <a:pt x="1228" y="153"/>
                </a:lnTo>
                <a:lnTo>
                  <a:pt x="1205" y="148"/>
                </a:lnTo>
                <a:lnTo>
                  <a:pt x="1187" y="142"/>
                </a:lnTo>
                <a:lnTo>
                  <a:pt x="1175" y="136"/>
                </a:lnTo>
                <a:lnTo>
                  <a:pt x="1157" y="130"/>
                </a:lnTo>
                <a:lnTo>
                  <a:pt x="1139" y="124"/>
                </a:lnTo>
                <a:lnTo>
                  <a:pt x="1122" y="118"/>
                </a:lnTo>
                <a:lnTo>
                  <a:pt x="1110" y="112"/>
                </a:lnTo>
                <a:lnTo>
                  <a:pt x="1092" y="112"/>
                </a:lnTo>
                <a:lnTo>
                  <a:pt x="1080" y="106"/>
                </a:lnTo>
                <a:lnTo>
                  <a:pt x="1062" y="100"/>
                </a:lnTo>
                <a:lnTo>
                  <a:pt x="1050" y="94"/>
                </a:lnTo>
                <a:lnTo>
                  <a:pt x="1033" y="88"/>
                </a:lnTo>
                <a:lnTo>
                  <a:pt x="1021" y="88"/>
                </a:lnTo>
                <a:lnTo>
                  <a:pt x="1009" y="83"/>
                </a:lnTo>
                <a:lnTo>
                  <a:pt x="997" y="77"/>
                </a:lnTo>
                <a:lnTo>
                  <a:pt x="985" y="77"/>
                </a:lnTo>
                <a:lnTo>
                  <a:pt x="973" y="71"/>
                </a:lnTo>
                <a:lnTo>
                  <a:pt x="961" y="65"/>
                </a:lnTo>
                <a:lnTo>
                  <a:pt x="949" y="65"/>
                </a:lnTo>
                <a:lnTo>
                  <a:pt x="938" y="59"/>
                </a:lnTo>
                <a:lnTo>
                  <a:pt x="926" y="59"/>
                </a:lnTo>
                <a:lnTo>
                  <a:pt x="914" y="53"/>
                </a:lnTo>
                <a:lnTo>
                  <a:pt x="908" y="53"/>
                </a:lnTo>
                <a:lnTo>
                  <a:pt x="896" y="47"/>
                </a:lnTo>
                <a:lnTo>
                  <a:pt x="884" y="47"/>
                </a:lnTo>
                <a:lnTo>
                  <a:pt x="878" y="41"/>
                </a:lnTo>
                <a:lnTo>
                  <a:pt x="866" y="41"/>
                </a:lnTo>
                <a:lnTo>
                  <a:pt x="855" y="35"/>
                </a:lnTo>
                <a:lnTo>
                  <a:pt x="849" y="35"/>
                </a:lnTo>
                <a:lnTo>
                  <a:pt x="837" y="35"/>
                </a:lnTo>
                <a:lnTo>
                  <a:pt x="831" y="29"/>
                </a:lnTo>
                <a:lnTo>
                  <a:pt x="819" y="29"/>
                </a:lnTo>
                <a:lnTo>
                  <a:pt x="813" y="29"/>
                </a:lnTo>
                <a:lnTo>
                  <a:pt x="807" y="23"/>
                </a:lnTo>
                <a:lnTo>
                  <a:pt x="795" y="23"/>
                </a:lnTo>
                <a:lnTo>
                  <a:pt x="789" y="23"/>
                </a:lnTo>
                <a:lnTo>
                  <a:pt x="783" y="17"/>
                </a:lnTo>
                <a:lnTo>
                  <a:pt x="772" y="17"/>
                </a:lnTo>
                <a:lnTo>
                  <a:pt x="766" y="17"/>
                </a:lnTo>
                <a:lnTo>
                  <a:pt x="760" y="17"/>
                </a:lnTo>
                <a:lnTo>
                  <a:pt x="754" y="12"/>
                </a:lnTo>
                <a:lnTo>
                  <a:pt x="742" y="12"/>
                </a:lnTo>
                <a:lnTo>
                  <a:pt x="736" y="12"/>
                </a:lnTo>
                <a:lnTo>
                  <a:pt x="730" y="12"/>
                </a:lnTo>
                <a:lnTo>
                  <a:pt x="724" y="12"/>
                </a:lnTo>
                <a:lnTo>
                  <a:pt x="718" y="12"/>
                </a:lnTo>
                <a:lnTo>
                  <a:pt x="712" y="6"/>
                </a:lnTo>
                <a:lnTo>
                  <a:pt x="706" y="6"/>
                </a:lnTo>
                <a:lnTo>
                  <a:pt x="700" y="6"/>
                </a:lnTo>
                <a:lnTo>
                  <a:pt x="694" y="6"/>
                </a:lnTo>
                <a:lnTo>
                  <a:pt x="688" y="6"/>
                </a:lnTo>
                <a:lnTo>
                  <a:pt x="683" y="6"/>
                </a:lnTo>
                <a:lnTo>
                  <a:pt x="677" y="6"/>
                </a:lnTo>
                <a:lnTo>
                  <a:pt x="671" y="6"/>
                </a:lnTo>
                <a:lnTo>
                  <a:pt x="665" y="0"/>
                </a:lnTo>
                <a:lnTo>
                  <a:pt x="659" y="0"/>
                </a:lnTo>
                <a:lnTo>
                  <a:pt x="653" y="0"/>
                </a:lnTo>
                <a:lnTo>
                  <a:pt x="647" y="0"/>
                </a:lnTo>
                <a:lnTo>
                  <a:pt x="641" y="0"/>
                </a:lnTo>
                <a:lnTo>
                  <a:pt x="635" y="0"/>
                </a:lnTo>
                <a:lnTo>
                  <a:pt x="629" y="0"/>
                </a:lnTo>
                <a:lnTo>
                  <a:pt x="623" y="0"/>
                </a:lnTo>
                <a:lnTo>
                  <a:pt x="617" y="0"/>
                </a:lnTo>
                <a:lnTo>
                  <a:pt x="611" y="0"/>
                </a:lnTo>
                <a:lnTo>
                  <a:pt x="605" y="0"/>
                </a:lnTo>
                <a:lnTo>
                  <a:pt x="599" y="0"/>
                </a:lnTo>
                <a:lnTo>
                  <a:pt x="594" y="0"/>
                </a:lnTo>
                <a:lnTo>
                  <a:pt x="588" y="0"/>
                </a:lnTo>
                <a:lnTo>
                  <a:pt x="582" y="0"/>
                </a:lnTo>
                <a:lnTo>
                  <a:pt x="576" y="0"/>
                </a:lnTo>
                <a:lnTo>
                  <a:pt x="570" y="0"/>
                </a:lnTo>
                <a:lnTo>
                  <a:pt x="564" y="0"/>
                </a:lnTo>
                <a:lnTo>
                  <a:pt x="558" y="0"/>
                </a:lnTo>
                <a:lnTo>
                  <a:pt x="552" y="0"/>
                </a:lnTo>
                <a:lnTo>
                  <a:pt x="546" y="0"/>
                </a:lnTo>
                <a:lnTo>
                  <a:pt x="540" y="0"/>
                </a:lnTo>
                <a:lnTo>
                  <a:pt x="534" y="6"/>
                </a:lnTo>
                <a:lnTo>
                  <a:pt x="528" y="6"/>
                </a:lnTo>
                <a:lnTo>
                  <a:pt x="522" y="6"/>
                </a:lnTo>
                <a:lnTo>
                  <a:pt x="516" y="6"/>
                </a:lnTo>
                <a:lnTo>
                  <a:pt x="510" y="6"/>
                </a:lnTo>
                <a:lnTo>
                  <a:pt x="505" y="6"/>
                </a:lnTo>
                <a:lnTo>
                  <a:pt x="499" y="6"/>
                </a:lnTo>
                <a:lnTo>
                  <a:pt x="499" y="12"/>
                </a:lnTo>
                <a:lnTo>
                  <a:pt x="493" y="12"/>
                </a:lnTo>
                <a:lnTo>
                  <a:pt x="487" y="12"/>
                </a:lnTo>
                <a:lnTo>
                  <a:pt x="481" y="12"/>
                </a:lnTo>
                <a:lnTo>
                  <a:pt x="475" y="12"/>
                </a:lnTo>
                <a:lnTo>
                  <a:pt x="469" y="12"/>
                </a:lnTo>
                <a:lnTo>
                  <a:pt x="469" y="17"/>
                </a:lnTo>
                <a:lnTo>
                  <a:pt x="463" y="17"/>
                </a:lnTo>
                <a:lnTo>
                  <a:pt x="457" y="17"/>
                </a:lnTo>
                <a:lnTo>
                  <a:pt x="451" y="17"/>
                </a:lnTo>
                <a:lnTo>
                  <a:pt x="445" y="23"/>
                </a:lnTo>
                <a:lnTo>
                  <a:pt x="439" y="23"/>
                </a:lnTo>
                <a:lnTo>
                  <a:pt x="433" y="23"/>
                </a:lnTo>
                <a:lnTo>
                  <a:pt x="427" y="29"/>
                </a:lnTo>
                <a:lnTo>
                  <a:pt x="422" y="29"/>
                </a:lnTo>
                <a:lnTo>
                  <a:pt x="416" y="29"/>
                </a:lnTo>
                <a:lnTo>
                  <a:pt x="416" y="35"/>
                </a:lnTo>
                <a:lnTo>
                  <a:pt x="410" y="35"/>
                </a:lnTo>
                <a:lnTo>
                  <a:pt x="404" y="35"/>
                </a:lnTo>
                <a:lnTo>
                  <a:pt x="398" y="41"/>
                </a:lnTo>
                <a:lnTo>
                  <a:pt x="392" y="41"/>
                </a:lnTo>
                <a:lnTo>
                  <a:pt x="386" y="41"/>
                </a:lnTo>
                <a:lnTo>
                  <a:pt x="386" y="47"/>
                </a:lnTo>
                <a:lnTo>
                  <a:pt x="380" y="47"/>
                </a:lnTo>
                <a:lnTo>
                  <a:pt x="374" y="47"/>
                </a:lnTo>
                <a:lnTo>
                  <a:pt x="374" y="53"/>
                </a:lnTo>
                <a:lnTo>
                  <a:pt x="368" y="53"/>
                </a:lnTo>
                <a:lnTo>
                  <a:pt x="362" y="53"/>
                </a:lnTo>
                <a:lnTo>
                  <a:pt x="362" y="59"/>
                </a:lnTo>
                <a:lnTo>
                  <a:pt x="356" y="59"/>
                </a:lnTo>
                <a:lnTo>
                  <a:pt x="350" y="59"/>
                </a:lnTo>
                <a:lnTo>
                  <a:pt x="350" y="65"/>
                </a:lnTo>
                <a:lnTo>
                  <a:pt x="344" y="65"/>
                </a:lnTo>
                <a:lnTo>
                  <a:pt x="344" y="71"/>
                </a:lnTo>
                <a:lnTo>
                  <a:pt x="338" y="71"/>
                </a:lnTo>
                <a:lnTo>
                  <a:pt x="333" y="71"/>
                </a:lnTo>
                <a:lnTo>
                  <a:pt x="333" y="77"/>
                </a:lnTo>
                <a:lnTo>
                  <a:pt x="327" y="77"/>
                </a:lnTo>
                <a:lnTo>
                  <a:pt x="321" y="83"/>
                </a:lnTo>
                <a:lnTo>
                  <a:pt x="315" y="83"/>
                </a:lnTo>
                <a:lnTo>
                  <a:pt x="315" y="88"/>
                </a:lnTo>
                <a:lnTo>
                  <a:pt x="309" y="88"/>
                </a:lnTo>
                <a:lnTo>
                  <a:pt x="309" y="94"/>
                </a:lnTo>
                <a:lnTo>
                  <a:pt x="303" y="94"/>
                </a:lnTo>
                <a:lnTo>
                  <a:pt x="297" y="94"/>
                </a:lnTo>
                <a:lnTo>
                  <a:pt x="297" y="100"/>
                </a:lnTo>
                <a:lnTo>
                  <a:pt x="291" y="100"/>
                </a:lnTo>
                <a:lnTo>
                  <a:pt x="291" y="106"/>
                </a:lnTo>
                <a:lnTo>
                  <a:pt x="285" y="106"/>
                </a:lnTo>
                <a:lnTo>
                  <a:pt x="285" y="112"/>
                </a:lnTo>
                <a:lnTo>
                  <a:pt x="279" y="112"/>
                </a:lnTo>
                <a:lnTo>
                  <a:pt x="273" y="118"/>
                </a:lnTo>
                <a:lnTo>
                  <a:pt x="267" y="118"/>
                </a:lnTo>
                <a:lnTo>
                  <a:pt x="267" y="124"/>
                </a:lnTo>
                <a:lnTo>
                  <a:pt x="261" y="124"/>
                </a:lnTo>
                <a:lnTo>
                  <a:pt x="261" y="130"/>
                </a:lnTo>
                <a:lnTo>
                  <a:pt x="255" y="130"/>
                </a:lnTo>
                <a:lnTo>
                  <a:pt x="255" y="136"/>
                </a:lnTo>
                <a:lnTo>
                  <a:pt x="249" y="136"/>
                </a:lnTo>
                <a:lnTo>
                  <a:pt x="249" y="142"/>
                </a:lnTo>
                <a:lnTo>
                  <a:pt x="244" y="142"/>
                </a:lnTo>
                <a:lnTo>
                  <a:pt x="244" y="148"/>
                </a:lnTo>
                <a:lnTo>
                  <a:pt x="238" y="148"/>
                </a:lnTo>
                <a:lnTo>
                  <a:pt x="238" y="153"/>
                </a:lnTo>
                <a:lnTo>
                  <a:pt x="232" y="153"/>
                </a:lnTo>
                <a:lnTo>
                  <a:pt x="232" y="159"/>
                </a:lnTo>
                <a:lnTo>
                  <a:pt x="226" y="159"/>
                </a:lnTo>
                <a:lnTo>
                  <a:pt x="226" y="165"/>
                </a:lnTo>
                <a:lnTo>
                  <a:pt x="220" y="165"/>
                </a:lnTo>
                <a:lnTo>
                  <a:pt x="220" y="171"/>
                </a:lnTo>
                <a:lnTo>
                  <a:pt x="214" y="171"/>
                </a:lnTo>
                <a:lnTo>
                  <a:pt x="214" y="177"/>
                </a:lnTo>
                <a:lnTo>
                  <a:pt x="208" y="177"/>
                </a:lnTo>
                <a:lnTo>
                  <a:pt x="208" y="183"/>
                </a:lnTo>
                <a:lnTo>
                  <a:pt x="208" y="189"/>
                </a:lnTo>
                <a:lnTo>
                  <a:pt x="202" y="189"/>
                </a:lnTo>
                <a:lnTo>
                  <a:pt x="202" y="195"/>
                </a:lnTo>
                <a:lnTo>
                  <a:pt x="196" y="195"/>
                </a:lnTo>
                <a:lnTo>
                  <a:pt x="190" y="201"/>
                </a:lnTo>
                <a:lnTo>
                  <a:pt x="143" y="272"/>
                </a:lnTo>
                <a:lnTo>
                  <a:pt x="113" y="319"/>
                </a:lnTo>
                <a:lnTo>
                  <a:pt x="89" y="355"/>
                </a:lnTo>
                <a:lnTo>
                  <a:pt x="83" y="366"/>
                </a:lnTo>
                <a:lnTo>
                  <a:pt x="72" y="390"/>
                </a:lnTo>
                <a:lnTo>
                  <a:pt x="48" y="431"/>
                </a:lnTo>
                <a:lnTo>
                  <a:pt x="12" y="514"/>
                </a:lnTo>
                <a:lnTo>
                  <a:pt x="0" y="544"/>
                </a:lnTo>
              </a:path>
            </a:pathLst>
          </a:custGeom>
          <a:noFill/>
          <a:ln w="7938"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626" name="Rectangle 196"/>
          <p:cNvSpPr>
            <a:spLocks noChangeArrowheads="1"/>
          </p:cNvSpPr>
          <p:nvPr/>
        </p:nvSpPr>
        <p:spPr bwMode="auto">
          <a:xfrm>
            <a:off x="555625" y="2957513"/>
            <a:ext cx="1270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algn="l" eaLnBrk="1" hangingPunct="1"/>
            <a:r>
              <a:rPr lang="en-US" altLang="en-US" sz="2000">
                <a:solidFill>
                  <a:srgbClr val="000000"/>
                </a:solidFill>
                <a:latin typeface="Times New Roman" panose="02020603050405020304" pitchFamily="18" charset="0"/>
              </a:rPr>
              <a:t>0</a:t>
            </a:r>
            <a:endParaRPr lang="en-US" altLang="en-US">
              <a:latin typeface="Times New Roman" panose="02020603050405020304" pitchFamily="18" charset="0"/>
            </a:endParaRPr>
          </a:p>
        </p:txBody>
      </p:sp>
      <p:sp>
        <p:nvSpPr>
          <p:cNvPr id="18627" name="Rectangle 197"/>
          <p:cNvSpPr>
            <a:spLocks noChangeArrowheads="1"/>
          </p:cNvSpPr>
          <p:nvPr/>
        </p:nvSpPr>
        <p:spPr bwMode="auto">
          <a:xfrm>
            <a:off x="346075" y="2459038"/>
            <a:ext cx="3175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algn="l" eaLnBrk="1" hangingPunct="1"/>
            <a:r>
              <a:rPr lang="en-US" altLang="en-US" sz="2000">
                <a:solidFill>
                  <a:srgbClr val="000000"/>
                </a:solidFill>
                <a:latin typeface="Times New Roman" panose="02020603050405020304" pitchFamily="18" charset="0"/>
              </a:rPr>
              <a:t>0.1</a:t>
            </a:r>
            <a:endParaRPr lang="en-US" altLang="en-US">
              <a:latin typeface="Times New Roman" panose="02020603050405020304" pitchFamily="18" charset="0"/>
            </a:endParaRPr>
          </a:p>
        </p:txBody>
      </p:sp>
      <p:sp>
        <p:nvSpPr>
          <p:cNvPr id="18628" name="Rectangle 198"/>
          <p:cNvSpPr>
            <a:spLocks noChangeArrowheads="1"/>
          </p:cNvSpPr>
          <p:nvPr/>
        </p:nvSpPr>
        <p:spPr bwMode="auto">
          <a:xfrm>
            <a:off x="346075" y="1971675"/>
            <a:ext cx="3175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algn="l" eaLnBrk="1" hangingPunct="1"/>
            <a:r>
              <a:rPr lang="en-US" altLang="en-US" sz="2000">
                <a:solidFill>
                  <a:srgbClr val="000000"/>
                </a:solidFill>
                <a:latin typeface="Times New Roman" panose="02020603050405020304" pitchFamily="18" charset="0"/>
              </a:rPr>
              <a:t>0.2</a:t>
            </a:r>
            <a:endParaRPr lang="en-US" altLang="en-US">
              <a:latin typeface="Times New Roman" panose="02020603050405020304" pitchFamily="18" charset="0"/>
            </a:endParaRPr>
          </a:p>
        </p:txBody>
      </p:sp>
      <p:sp>
        <p:nvSpPr>
          <p:cNvPr id="18629" name="Rectangle 199"/>
          <p:cNvSpPr>
            <a:spLocks noChangeArrowheads="1"/>
          </p:cNvSpPr>
          <p:nvPr/>
        </p:nvSpPr>
        <p:spPr bwMode="auto">
          <a:xfrm>
            <a:off x="346075" y="1476375"/>
            <a:ext cx="3175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algn="l" eaLnBrk="1" hangingPunct="1"/>
            <a:r>
              <a:rPr lang="en-US" altLang="en-US" sz="2000">
                <a:solidFill>
                  <a:srgbClr val="000000"/>
                </a:solidFill>
                <a:latin typeface="Times New Roman" panose="02020603050405020304" pitchFamily="18" charset="0"/>
              </a:rPr>
              <a:t>0.3</a:t>
            </a:r>
            <a:endParaRPr lang="en-US" altLang="en-US">
              <a:latin typeface="Times New Roman" panose="02020603050405020304" pitchFamily="18" charset="0"/>
            </a:endParaRPr>
          </a:p>
        </p:txBody>
      </p:sp>
      <p:sp>
        <p:nvSpPr>
          <p:cNvPr id="18630" name="Rectangle 200"/>
          <p:cNvSpPr>
            <a:spLocks noChangeArrowheads="1"/>
          </p:cNvSpPr>
          <p:nvPr/>
        </p:nvSpPr>
        <p:spPr bwMode="auto">
          <a:xfrm>
            <a:off x="346075" y="977900"/>
            <a:ext cx="3175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algn="l" eaLnBrk="1" hangingPunct="1"/>
            <a:r>
              <a:rPr lang="en-US" altLang="en-US" sz="2000">
                <a:solidFill>
                  <a:srgbClr val="000000"/>
                </a:solidFill>
                <a:latin typeface="Times New Roman" panose="02020603050405020304" pitchFamily="18" charset="0"/>
              </a:rPr>
              <a:t>0.4</a:t>
            </a:r>
            <a:endParaRPr lang="en-US" altLang="en-US">
              <a:latin typeface="Times New Roman" panose="02020603050405020304" pitchFamily="18" charset="0"/>
            </a:endParaRPr>
          </a:p>
        </p:txBody>
      </p:sp>
      <p:sp>
        <p:nvSpPr>
          <p:cNvPr id="18631" name="Rectangle 201"/>
          <p:cNvSpPr>
            <a:spLocks noChangeArrowheads="1"/>
          </p:cNvSpPr>
          <p:nvPr/>
        </p:nvSpPr>
        <p:spPr bwMode="auto">
          <a:xfrm>
            <a:off x="706438" y="3186113"/>
            <a:ext cx="1524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algn="l" eaLnBrk="1" hangingPunct="1"/>
            <a:r>
              <a:rPr lang="en-US" altLang="en-US" sz="2400">
                <a:solidFill>
                  <a:srgbClr val="000000"/>
                </a:solidFill>
                <a:latin typeface="Times New Roman" panose="02020603050405020304" pitchFamily="18" charset="0"/>
              </a:rPr>
              <a:t>0</a:t>
            </a:r>
            <a:endParaRPr lang="en-US" altLang="en-US">
              <a:latin typeface="Times New Roman" panose="02020603050405020304" pitchFamily="18" charset="0"/>
            </a:endParaRPr>
          </a:p>
        </p:txBody>
      </p:sp>
      <p:sp>
        <p:nvSpPr>
          <p:cNvPr id="18632" name="Rectangle 202"/>
          <p:cNvSpPr>
            <a:spLocks noChangeArrowheads="1"/>
          </p:cNvSpPr>
          <p:nvPr/>
        </p:nvSpPr>
        <p:spPr bwMode="auto">
          <a:xfrm>
            <a:off x="1617663" y="3186113"/>
            <a:ext cx="3810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algn="l" eaLnBrk="1" hangingPunct="1"/>
            <a:r>
              <a:rPr lang="en-US" altLang="en-US" sz="2400">
                <a:solidFill>
                  <a:srgbClr val="000000"/>
                </a:solidFill>
                <a:latin typeface="Times New Roman" panose="02020603050405020304" pitchFamily="18" charset="0"/>
              </a:rPr>
              <a:t>0.5</a:t>
            </a:r>
            <a:endParaRPr lang="en-US" altLang="en-US">
              <a:latin typeface="Times New Roman" panose="02020603050405020304" pitchFamily="18" charset="0"/>
            </a:endParaRPr>
          </a:p>
        </p:txBody>
      </p:sp>
      <p:sp>
        <p:nvSpPr>
          <p:cNvPr id="18633" name="Rectangle 203"/>
          <p:cNvSpPr>
            <a:spLocks noChangeArrowheads="1"/>
          </p:cNvSpPr>
          <p:nvPr/>
        </p:nvSpPr>
        <p:spPr bwMode="auto">
          <a:xfrm>
            <a:off x="2654300" y="3186113"/>
            <a:ext cx="1524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algn="l" eaLnBrk="1" hangingPunct="1"/>
            <a:r>
              <a:rPr lang="en-US" altLang="en-US" sz="2400">
                <a:solidFill>
                  <a:srgbClr val="000000"/>
                </a:solidFill>
                <a:latin typeface="Times New Roman" panose="02020603050405020304" pitchFamily="18" charset="0"/>
              </a:rPr>
              <a:t>1</a:t>
            </a:r>
            <a:endParaRPr lang="en-US" altLang="en-US">
              <a:latin typeface="Times New Roman" panose="02020603050405020304" pitchFamily="18" charset="0"/>
            </a:endParaRPr>
          </a:p>
        </p:txBody>
      </p:sp>
      <p:sp>
        <p:nvSpPr>
          <p:cNvPr id="18634" name="Rectangle 204"/>
          <p:cNvSpPr>
            <a:spLocks noChangeArrowheads="1"/>
          </p:cNvSpPr>
          <p:nvPr/>
        </p:nvSpPr>
        <p:spPr bwMode="auto">
          <a:xfrm>
            <a:off x="3568700" y="3186113"/>
            <a:ext cx="3810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algn="l" eaLnBrk="1" hangingPunct="1"/>
            <a:r>
              <a:rPr lang="en-US" altLang="en-US" sz="2400">
                <a:solidFill>
                  <a:srgbClr val="000000"/>
                </a:solidFill>
                <a:latin typeface="Times New Roman" panose="02020603050405020304" pitchFamily="18" charset="0"/>
              </a:rPr>
              <a:t>1.5</a:t>
            </a:r>
            <a:endParaRPr lang="en-US" altLang="en-US">
              <a:latin typeface="Times New Roman" panose="02020603050405020304" pitchFamily="18" charset="0"/>
            </a:endParaRPr>
          </a:p>
        </p:txBody>
      </p:sp>
      <p:sp>
        <p:nvSpPr>
          <p:cNvPr id="18635" name="Rectangle 205"/>
          <p:cNvSpPr>
            <a:spLocks noChangeArrowheads="1"/>
          </p:cNvSpPr>
          <p:nvPr/>
        </p:nvSpPr>
        <p:spPr bwMode="auto">
          <a:xfrm>
            <a:off x="4592638" y="3186113"/>
            <a:ext cx="1524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algn="l" eaLnBrk="1" hangingPunct="1"/>
            <a:r>
              <a:rPr lang="en-US" altLang="en-US" sz="2400">
                <a:solidFill>
                  <a:srgbClr val="000000"/>
                </a:solidFill>
                <a:latin typeface="Times New Roman" panose="02020603050405020304" pitchFamily="18" charset="0"/>
              </a:rPr>
              <a:t>2</a:t>
            </a:r>
            <a:endParaRPr lang="en-US" altLang="en-US">
              <a:latin typeface="Times New Roman" panose="02020603050405020304" pitchFamily="18" charset="0"/>
            </a:endParaRPr>
          </a:p>
        </p:txBody>
      </p:sp>
      <p:sp>
        <p:nvSpPr>
          <p:cNvPr id="18636" name="Freeform 206"/>
          <p:cNvSpPr>
            <a:spLocks noEditPoints="1"/>
          </p:cNvSpPr>
          <p:nvPr/>
        </p:nvSpPr>
        <p:spPr bwMode="auto">
          <a:xfrm>
            <a:off x="5334000" y="4471988"/>
            <a:ext cx="19050" cy="1662112"/>
          </a:xfrm>
          <a:custGeom>
            <a:avLst/>
            <a:gdLst>
              <a:gd name="T0" fmla="*/ 2147483647 w 60"/>
              <a:gd name="T1" fmla="*/ 2147483647 h 5312"/>
              <a:gd name="T2" fmla="*/ 2147483647 w 60"/>
              <a:gd name="T3" fmla="*/ 2147483647 h 5312"/>
              <a:gd name="T4" fmla="*/ 2147483647 w 60"/>
              <a:gd name="T5" fmla="*/ 2147483647 h 5312"/>
              <a:gd name="T6" fmla="*/ 2147483647 w 60"/>
              <a:gd name="T7" fmla="*/ 2147483647 h 5312"/>
              <a:gd name="T8" fmla="*/ 2147483647 w 60"/>
              <a:gd name="T9" fmla="*/ 2147483647 h 5312"/>
              <a:gd name="T10" fmla="*/ 2147483647 w 60"/>
              <a:gd name="T11" fmla="*/ 2147483647 h 5312"/>
              <a:gd name="T12" fmla="*/ 2147483647 w 60"/>
              <a:gd name="T13" fmla="*/ 2147483647 h 5312"/>
              <a:gd name="T14" fmla="*/ 2147483647 w 60"/>
              <a:gd name="T15" fmla="*/ 2147483647 h 5312"/>
              <a:gd name="T16" fmla="*/ 2147483647 w 60"/>
              <a:gd name="T17" fmla="*/ 2147483647 h 5312"/>
              <a:gd name="T18" fmla="*/ 2147483647 w 60"/>
              <a:gd name="T19" fmla="*/ 2147483647 h 5312"/>
              <a:gd name="T20" fmla="*/ 2147483647 w 60"/>
              <a:gd name="T21" fmla="*/ 2147483647 h 5312"/>
              <a:gd name="T22" fmla="*/ 2147483647 w 60"/>
              <a:gd name="T23" fmla="*/ 2147483647 h 5312"/>
              <a:gd name="T24" fmla="*/ 2147483647 w 60"/>
              <a:gd name="T25" fmla="*/ 2147483647 h 5312"/>
              <a:gd name="T26" fmla="*/ 2147483647 w 60"/>
              <a:gd name="T27" fmla="*/ 2147483647 h 5312"/>
              <a:gd name="T28" fmla="*/ 2147483647 w 60"/>
              <a:gd name="T29" fmla="*/ 2147483647 h 5312"/>
              <a:gd name="T30" fmla="*/ 2147483647 w 60"/>
              <a:gd name="T31" fmla="*/ 2147483647 h 5312"/>
              <a:gd name="T32" fmla="*/ 2147483647 w 60"/>
              <a:gd name="T33" fmla="*/ 2147483647 h 5312"/>
              <a:gd name="T34" fmla="*/ 2147483647 w 60"/>
              <a:gd name="T35" fmla="*/ 2147483647 h 5312"/>
              <a:gd name="T36" fmla="*/ 2147483647 w 60"/>
              <a:gd name="T37" fmla="*/ 2147483647 h 5312"/>
              <a:gd name="T38" fmla="*/ 2147483647 w 60"/>
              <a:gd name="T39" fmla="*/ 2147483647 h 5312"/>
              <a:gd name="T40" fmla="*/ 2147483647 w 60"/>
              <a:gd name="T41" fmla="*/ 2147483647 h 5312"/>
              <a:gd name="T42" fmla="*/ 2147483647 w 60"/>
              <a:gd name="T43" fmla="*/ 2147483647 h 5312"/>
              <a:gd name="T44" fmla="*/ 2147483647 w 60"/>
              <a:gd name="T45" fmla="*/ 2147483647 h 5312"/>
              <a:gd name="T46" fmla="*/ 2147483647 w 60"/>
              <a:gd name="T47" fmla="*/ 2147483647 h 5312"/>
              <a:gd name="T48" fmla="*/ 2147483647 w 60"/>
              <a:gd name="T49" fmla="*/ 2147483647 h 5312"/>
              <a:gd name="T50" fmla="*/ 2147483647 w 60"/>
              <a:gd name="T51" fmla="*/ 2147483647 h 5312"/>
              <a:gd name="T52" fmla="*/ 2147483647 w 60"/>
              <a:gd name="T53" fmla="*/ 2147483647 h 5312"/>
              <a:gd name="T54" fmla="*/ 2147483647 w 60"/>
              <a:gd name="T55" fmla="*/ 2147483647 h 5312"/>
              <a:gd name="T56" fmla="*/ 2147483647 w 60"/>
              <a:gd name="T57" fmla="*/ 2147483647 h 5312"/>
              <a:gd name="T58" fmla="*/ 2147483647 w 60"/>
              <a:gd name="T59" fmla="*/ 2147483647 h 5312"/>
              <a:gd name="T60" fmla="*/ 2147483647 w 60"/>
              <a:gd name="T61" fmla="*/ 2147483647 h 5312"/>
              <a:gd name="T62" fmla="*/ 2147483647 w 60"/>
              <a:gd name="T63" fmla="*/ 2147483647 h 5312"/>
              <a:gd name="T64" fmla="*/ 2147483647 w 60"/>
              <a:gd name="T65" fmla="*/ 2147483647 h 5312"/>
              <a:gd name="T66" fmla="*/ 2147483647 w 60"/>
              <a:gd name="T67" fmla="*/ 2147483647 h 5312"/>
              <a:gd name="T68" fmla="*/ 2147483647 w 60"/>
              <a:gd name="T69" fmla="*/ 2147483647 h 5312"/>
              <a:gd name="T70" fmla="*/ 2147483647 w 60"/>
              <a:gd name="T71" fmla="*/ 2147483647 h 5312"/>
              <a:gd name="T72" fmla="*/ 2147483647 w 60"/>
              <a:gd name="T73" fmla="*/ 2147483647 h 5312"/>
              <a:gd name="T74" fmla="*/ 2147483647 w 60"/>
              <a:gd name="T75" fmla="*/ 2147483647 h 5312"/>
              <a:gd name="T76" fmla="*/ 2147483647 w 60"/>
              <a:gd name="T77" fmla="*/ 2147483647 h 5312"/>
              <a:gd name="T78" fmla="*/ 2147483647 w 60"/>
              <a:gd name="T79" fmla="*/ 2147483647 h 5312"/>
              <a:gd name="T80" fmla="*/ 2147483647 w 60"/>
              <a:gd name="T81" fmla="*/ 2147483647 h 5312"/>
              <a:gd name="T82" fmla="*/ 2147483647 w 60"/>
              <a:gd name="T83" fmla="*/ 2147483647 h 5312"/>
              <a:gd name="T84" fmla="*/ 2147483647 w 60"/>
              <a:gd name="T85" fmla="*/ 2147483647 h 5312"/>
              <a:gd name="T86" fmla="*/ 2147483647 w 60"/>
              <a:gd name="T87" fmla="*/ 2147483647 h 5312"/>
              <a:gd name="T88" fmla="*/ 2147483647 w 60"/>
              <a:gd name="T89" fmla="*/ 2147483647 h 5312"/>
              <a:gd name="T90" fmla="*/ 2147483647 w 60"/>
              <a:gd name="T91" fmla="*/ 2147483647 h 5312"/>
              <a:gd name="T92" fmla="*/ 2147483647 w 60"/>
              <a:gd name="T93" fmla="*/ 2147483647 h 5312"/>
              <a:gd name="T94" fmla="*/ 2147483647 w 60"/>
              <a:gd name="T95" fmla="*/ 2147483647 h 5312"/>
              <a:gd name="T96" fmla="*/ 2147483647 w 60"/>
              <a:gd name="T97" fmla="*/ 2147483647 h 5312"/>
              <a:gd name="T98" fmla="*/ 2147483647 w 60"/>
              <a:gd name="T99" fmla="*/ 2147483647 h 5312"/>
              <a:gd name="T100" fmla="*/ 2147483647 w 60"/>
              <a:gd name="T101" fmla="*/ 2147483647 h 5312"/>
              <a:gd name="T102" fmla="*/ 2147483647 w 60"/>
              <a:gd name="T103" fmla="*/ 2147483647 h 5312"/>
              <a:gd name="T104" fmla="*/ 2147483647 w 60"/>
              <a:gd name="T105" fmla="*/ 2147483647 h 5312"/>
              <a:gd name="T106" fmla="*/ 2147483647 w 60"/>
              <a:gd name="T107" fmla="*/ 2147483647 h 5312"/>
              <a:gd name="T108" fmla="*/ 2147483647 w 60"/>
              <a:gd name="T109" fmla="*/ 2147483647 h 5312"/>
              <a:gd name="T110" fmla="*/ 2147483647 w 60"/>
              <a:gd name="T111" fmla="*/ 2147483647 h 5312"/>
              <a:gd name="T112" fmla="*/ 2147483647 w 60"/>
              <a:gd name="T113" fmla="*/ 2147483647 h 5312"/>
              <a:gd name="T114" fmla="*/ 2147483647 w 60"/>
              <a:gd name="T115" fmla="*/ 2147483647 h 5312"/>
              <a:gd name="T116" fmla="*/ 2147483647 w 60"/>
              <a:gd name="T117" fmla="*/ 2147483647 h 5312"/>
              <a:gd name="T118" fmla="*/ 2147483647 w 60"/>
              <a:gd name="T119" fmla="*/ 2147483647 h 5312"/>
              <a:gd name="T120" fmla="*/ 2147483647 w 60"/>
              <a:gd name="T121" fmla="*/ 2147483647 h 5312"/>
              <a:gd name="T122" fmla="*/ 2147483647 w 60"/>
              <a:gd name="T123" fmla="*/ 2147483647 h 531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60"/>
              <a:gd name="T187" fmla="*/ 0 h 5312"/>
              <a:gd name="T188" fmla="*/ 60 w 60"/>
              <a:gd name="T189" fmla="*/ 5312 h 531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60" h="5312">
                <a:moveTo>
                  <a:pt x="0" y="5297"/>
                </a:moveTo>
                <a:lnTo>
                  <a:pt x="0" y="5297"/>
                </a:lnTo>
                <a:cubicBezTo>
                  <a:pt x="0" y="5289"/>
                  <a:pt x="7" y="5282"/>
                  <a:pt x="15" y="5282"/>
                </a:cubicBezTo>
                <a:cubicBezTo>
                  <a:pt x="24" y="5282"/>
                  <a:pt x="30" y="5289"/>
                  <a:pt x="30" y="5297"/>
                </a:cubicBezTo>
                <a:cubicBezTo>
                  <a:pt x="30" y="5306"/>
                  <a:pt x="24" y="5312"/>
                  <a:pt x="15" y="5312"/>
                </a:cubicBezTo>
                <a:cubicBezTo>
                  <a:pt x="7" y="5312"/>
                  <a:pt x="0" y="5306"/>
                  <a:pt x="0" y="5297"/>
                </a:cubicBezTo>
                <a:close/>
                <a:moveTo>
                  <a:pt x="1" y="5237"/>
                </a:moveTo>
                <a:lnTo>
                  <a:pt x="1" y="5237"/>
                </a:lnTo>
                <a:cubicBezTo>
                  <a:pt x="1" y="5229"/>
                  <a:pt x="8" y="5222"/>
                  <a:pt x="16" y="5222"/>
                </a:cubicBezTo>
                <a:cubicBezTo>
                  <a:pt x="24" y="5222"/>
                  <a:pt x="31" y="5229"/>
                  <a:pt x="31" y="5237"/>
                </a:cubicBezTo>
                <a:cubicBezTo>
                  <a:pt x="31" y="5246"/>
                  <a:pt x="24" y="5252"/>
                  <a:pt x="16" y="5252"/>
                </a:cubicBezTo>
                <a:cubicBezTo>
                  <a:pt x="8" y="5252"/>
                  <a:pt x="1" y="5246"/>
                  <a:pt x="1" y="5237"/>
                </a:cubicBezTo>
                <a:close/>
                <a:moveTo>
                  <a:pt x="1" y="5177"/>
                </a:moveTo>
                <a:lnTo>
                  <a:pt x="1" y="5177"/>
                </a:lnTo>
                <a:cubicBezTo>
                  <a:pt x="1" y="5169"/>
                  <a:pt x="8" y="5162"/>
                  <a:pt x="16" y="5162"/>
                </a:cubicBezTo>
                <a:cubicBezTo>
                  <a:pt x="24" y="5162"/>
                  <a:pt x="31" y="5169"/>
                  <a:pt x="31" y="5177"/>
                </a:cubicBezTo>
                <a:cubicBezTo>
                  <a:pt x="31" y="5186"/>
                  <a:pt x="24" y="5192"/>
                  <a:pt x="16" y="5192"/>
                </a:cubicBezTo>
                <a:cubicBezTo>
                  <a:pt x="8" y="5192"/>
                  <a:pt x="1" y="5186"/>
                  <a:pt x="1" y="5177"/>
                </a:cubicBezTo>
                <a:close/>
                <a:moveTo>
                  <a:pt x="1" y="5117"/>
                </a:moveTo>
                <a:lnTo>
                  <a:pt x="1" y="5117"/>
                </a:lnTo>
                <a:cubicBezTo>
                  <a:pt x="1" y="5109"/>
                  <a:pt x="8" y="5102"/>
                  <a:pt x="16" y="5102"/>
                </a:cubicBezTo>
                <a:cubicBezTo>
                  <a:pt x="25" y="5102"/>
                  <a:pt x="31" y="5109"/>
                  <a:pt x="31" y="5117"/>
                </a:cubicBezTo>
                <a:cubicBezTo>
                  <a:pt x="31" y="5126"/>
                  <a:pt x="25" y="5132"/>
                  <a:pt x="16" y="5132"/>
                </a:cubicBezTo>
                <a:cubicBezTo>
                  <a:pt x="8" y="5132"/>
                  <a:pt x="1" y="5126"/>
                  <a:pt x="1" y="5117"/>
                </a:cubicBezTo>
                <a:close/>
                <a:moveTo>
                  <a:pt x="2" y="5057"/>
                </a:moveTo>
                <a:lnTo>
                  <a:pt x="2" y="5057"/>
                </a:lnTo>
                <a:cubicBezTo>
                  <a:pt x="2" y="5049"/>
                  <a:pt x="9" y="5042"/>
                  <a:pt x="17" y="5042"/>
                </a:cubicBezTo>
                <a:cubicBezTo>
                  <a:pt x="25" y="5042"/>
                  <a:pt x="32" y="5049"/>
                  <a:pt x="32" y="5057"/>
                </a:cubicBezTo>
                <a:cubicBezTo>
                  <a:pt x="32" y="5066"/>
                  <a:pt x="25" y="5072"/>
                  <a:pt x="17" y="5072"/>
                </a:cubicBezTo>
                <a:cubicBezTo>
                  <a:pt x="9" y="5072"/>
                  <a:pt x="2" y="5066"/>
                  <a:pt x="2" y="5057"/>
                </a:cubicBezTo>
                <a:close/>
                <a:moveTo>
                  <a:pt x="2" y="4997"/>
                </a:moveTo>
                <a:lnTo>
                  <a:pt x="2" y="4997"/>
                </a:lnTo>
                <a:cubicBezTo>
                  <a:pt x="2" y="4989"/>
                  <a:pt x="9" y="4982"/>
                  <a:pt x="17" y="4982"/>
                </a:cubicBezTo>
                <a:cubicBezTo>
                  <a:pt x="25" y="4982"/>
                  <a:pt x="32" y="4989"/>
                  <a:pt x="32" y="4997"/>
                </a:cubicBezTo>
                <a:cubicBezTo>
                  <a:pt x="32" y="5006"/>
                  <a:pt x="25" y="5012"/>
                  <a:pt x="17" y="5012"/>
                </a:cubicBezTo>
                <a:cubicBezTo>
                  <a:pt x="9" y="5012"/>
                  <a:pt x="2" y="5006"/>
                  <a:pt x="2" y="4997"/>
                </a:cubicBezTo>
                <a:close/>
                <a:moveTo>
                  <a:pt x="2" y="4937"/>
                </a:moveTo>
                <a:lnTo>
                  <a:pt x="2" y="4937"/>
                </a:lnTo>
                <a:cubicBezTo>
                  <a:pt x="2" y="4929"/>
                  <a:pt x="9" y="4922"/>
                  <a:pt x="17" y="4922"/>
                </a:cubicBezTo>
                <a:cubicBezTo>
                  <a:pt x="26" y="4922"/>
                  <a:pt x="32" y="4929"/>
                  <a:pt x="32" y="4937"/>
                </a:cubicBezTo>
                <a:cubicBezTo>
                  <a:pt x="32" y="4946"/>
                  <a:pt x="26" y="4952"/>
                  <a:pt x="17" y="4952"/>
                </a:cubicBezTo>
                <a:cubicBezTo>
                  <a:pt x="9" y="4952"/>
                  <a:pt x="2" y="4946"/>
                  <a:pt x="2" y="4937"/>
                </a:cubicBezTo>
                <a:close/>
                <a:moveTo>
                  <a:pt x="3" y="4877"/>
                </a:moveTo>
                <a:lnTo>
                  <a:pt x="3" y="4877"/>
                </a:lnTo>
                <a:cubicBezTo>
                  <a:pt x="3" y="4869"/>
                  <a:pt x="10" y="4862"/>
                  <a:pt x="18" y="4862"/>
                </a:cubicBezTo>
                <a:cubicBezTo>
                  <a:pt x="26" y="4862"/>
                  <a:pt x="33" y="4869"/>
                  <a:pt x="33" y="4877"/>
                </a:cubicBezTo>
                <a:cubicBezTo>
                  <a:pt x="33" y="4886"/>
                  <a:pt x="26" y="4892"/>
                  <a:pt x="18" y="4892"/>
                </a:cubicBezTo>
                <a:cubicBezTo>
                  <a:pt x="10" y="4892"/>
                  <a:pt x="3" y="4886"/>
                  <a:pt x="3" y="4877"/>
                </a:cubicBezTo>
                <a:close/>
                <a:moveTo>
                  <a:pt x="3" y="4817"/>
                </a:moveTo>
                <a:lnTo>
                  <a:pt x="3" y="4817"/>
                </a:lnTo>
                <a:cubicBezTo>
                  <a:pt x="3" y="4809"/>
                  <a:pt x="10" y="4802"/>
                  <a:pt x="18" y="4802"/>
                </a:cubicBezTo>
                <a:cubicBezTo>
                  <a:pt x="26" y="4802"/>
                  <a:pt x="33" y="4809"/>
                  <a:pt x="33" y="4817"/>
                </a:cubicBezTo>
                <a:cubicBezTo>
                  <a:pt x="33" y="4826"/>
                  <a:pt x="26" y="4832"/>
                  <a:pt x="18" y="4832"/>
                </a:cubicBezTo>
                <a:cubicBezTo>
                  <a:pt x="10" y="4832"/>
                  <a:pt x="3" y="4826"/>
                  <a:pt x="3" y="4817"/>
                </a:cubicBezTo>
                <a:close/>
                <a:moveTo>
                  <a:pt x="4" y="4757"/>
                </a:moveTo>
                <a:lnTo>
                  <a:pt x="4" y="4757"/>
                </a:lnTo>
                <a:cubicBezTo>
                  <a:pt x="4" y="4749"/>
                  <a:pt x="10" y="4742"/>
                  <a:pt x="19" y="4742"/>
                </a:cubicBezTo>
                <a:cubicBezTo>
                  <a:pt x="27" y="4742"/>
                  <a:pt x="34" y="4749"/>
                  <a:pt x="34" y="4757"/>
                </a:cubicBezTo>
                <a:cubicBezTo>
                  <a:pt x="34" y="4765"/>
                  <a:pt x="27" y="4772"/>
                  <a:pt x="19" y="4772"/>
                </a:cubicBezTo>
                <a:cubicBezTo>
                  <a:pt x="10" y="4772"/>
                  <a:pt x="4" y="4765"/>
                  <a:pt x="4" y="4757"/>
                </a:cubicBezTo>
                <a:close/>
                <a:moveTo>
                  <a:pt x="4" y="4697"/>
                </a:moveTo>
                <a:lnTo>
                  <a:pt x="4" y="4697"/>
                </a:lnTo>
                <a:cubicBezTo>
                  <a:pt x="4" y="4689"/>
                  <a:pt x="11" y="4682"/>
                  <a:pt x="19" y="4682"/>
                </a:cubicBezTo>
                <a:cubicBezTo>
                  <a:pt x="27" y="4682"/>
                  <a:pt x="34" y="4689"/>
                  <a:pt x="34" y="4697"/>
                </a:cubicBezTo>
                <a:cubicBezTo>
                  <a:pt x="34" y="4705"/>
                  <a:pt x="27" y="4712"/>
                  <a:pt x="19" y="4712"/>
                </a:cubicBezTo>
                <a:cubicBezTo>
                  <a:pt x="11" y="4712"/>
                  <a:pt x="4" y="4705"/>
                  <a:pt x="4" y="4697"/>
                </a:cubicBezTo>
                <a:close/>
                <a:moveTo>
                  <a:pt x="4" y="4637"/>
                </a:moveTo>
                <a:lnTo>
                  <a:pt x="4" y="4637"/>
                </a:lnTo>
                <a:cubicBezTo>
                  <a:pt x="4" y="4629"/>
                  <a:pt x="11" y="4622"/>
                  <a:pt x="19" y="4622"/>
                </a:cubicBezTo>
                <a:cubicBezTo>
                  <a:pt x="27" y="4622"/>
                  <a:pt x="34" y="4629"/>
                  <a:pt x="34" y="4637"/>
                </a:cubicBezTo>
                <a:cubicBezTo>
                  <a:pt x="34" y="4645"/>
                  <a:pt x="27" y="4652"/>
                  <a:pt x="19" y="4652"/>
                </a:cubicBezTo>
                <a:cubicBezTo>
                  <a:pt x="11" y="4652"/>
                  <a:pt x="4" y="4645"/>
                  <a:pt x="4" y="4637"/>
                </a:cubicBezTo>
                <a:close/>
                <a:moveTo>
                  <a:pt x="5" y="4577"/>
                </a:moveTo>
                <a:lnTo>
                  <a:pt x="5" y="4577"/>
                </a:lnTo>
                <a:cubicBezTo>
                  <a:pt x="5" y="4569"/>
                  <a:pt x="11" y="4562"/>
                  <a:pt x="20" y="4562"/>
                </a:cubicBezTo>
                <a:cubicBezTo>
                  <a:pt x="28" y="4562"/>
                  <a:pt x="35" y="4569"/>
                  <a:pt x="35" y="4577"/>
                </a:cubicBezTo>
                <a:cubicBezTo>
                  <a:pt x="35" y="4585"/>
                  <a:pt x="28" y="4592"/>
                  <a:pt x="20" y="4592"/>
                </a:cubicBezTo>
                <a:cubicBezTo>
                  <a:pt x="11" y="4592"/>
                  <a:pt x="5" y="4585"/>
                  <a:pt x="5" y="4577"/>
                </a:cubicBezTo>
                <a:close/>
                <a:moveTo>
                  <a:pt x="5" y="4517"/>
                </a:moveTo>
                <a:lnTo>
                  <a:pt x="5" y="4517"/>
                </a:lnTo>
                <a:cubicBezTo>
                  <a:pt x="5" y="4509"/>
                  <a:pt x="12" y="4502"/>
                  <a:pt x="20" y="4502"/>
                </a:cubicBezTo>
                <a:cubicBezTo>
                  <a:pt x="28" y="4502"/>
                  <a:pt x="35" y="4509"/>
                  <a:pt x="35" y="4517"/>
                </a:cubicBezTo>
                <a:cubicBezTo>
                  <a:pt x="35" y="4525"/>
                  <a:pt x="28" y="4532"/>
                  <a:pt x="20" y="4532"/>
                </a:cubicBezTo>
                <a:cubicBezTo>
                  <a:pt x="12" y="4532"/>
                  <a:pt x="5" y="4525"/>
                  <a:pt x="5" y="4517"/>
                </a:cubicBezTo>
                <a:close/>
                <a:moveTo>
                  <a:pt x="5" y="4457"/>
                </a:moveTo>
                <a:lnTo>
                  <a:pt x="5" y="4457"/>
                </a:lnTo>
                <a:cubicBezTo>
                  <a:pt x="5" y="4449"/>
                  <a:pt x="12" y="4442"/>
                  <a:pt x="20" y="4442"/>
                </a:cubicBezTo>
                <a:cubicBezTo>
                  <a:pt x="28" y="4442"/>
                  <a:pt x="35" y="4449"/>
                  <a:pt x="35" y="4457"/>
                </a:cubicBezTo>
                <a:cubicBezTo>
                  <a:pt x="35" y="4465"/>
                  <a:pt x="28" y="4472"/>
                  <a:pt x="20" y="4472"/>
                </a:cubicBezTo>
                <a:cubicBezTo>
                  <a:pt x="12" y="4472"/>
                  <a:pt x="5" y="4465"/>
                  <a:pt x="5" y="4457"/>
                </a:cubicBezTo>
                <a:close/>
                <a:moveTo>
                  <a:pt x="6" y="4397"/>
                </a:moveTo>
                <a:lnTo>
                  <a:pt x="6" y="4397"/>
                </a:lnTo>
                <a:cubicBezTo>
                  <a:pt x="6" y="4389"/>
                  <a:pt x="12" y="4382"/>
                  <a:pt x="21" y="4382"/>
                </a:cubicBezTo>
                <a:cubicBezTo>
                  <a:pt x="29" y="4382"/>
                  <a:pt x="36" y="4389"/>
                  <a:pt x="36" y="4397"/>
                </a:cubicBezTo>
                <a:cubicBezTo>
                  <a:pt x="36" y="4405"/>
                  <a:pt x="29" y="4412"/>
                  <a:pt x="21" y="4412"/>
                </a:cubicBezTo>
                <a:cubicBezTo>
                  <a:pt x="12" y="4412"/>
                  <a:pt x="6" y="4405"/>
                  <a:pt x="6" y="4397"/>
                </a:cubicBezTo>
                <a:close/>
                <a:moveTo>
                  <a:pt x="6" y="4337"/>
                </a:moveTo>
                <a:lnTo>
                  <a:pt x="6" y="4337"/>
                </a:lnTo>
                <a:cubicBezTo>
                  <a:pt x="6" y="4329"/>
                  <a:pt x="13" y="4322"/>
                  <a:pt x="21" y="4322"/>
                </a:cubicBezTo>
                <a:cubicBezTo>
                  <a:pt x="29" y="4322"/>
                  <a:pt x="36" y="4329"/>
                  <a:pt x="36" y="4337"/>
                </a:cubicBezTo>
                <a:cubicBezTo>
                  <a:pt x="36" y="4345"/>
                  <a:pt x="29" y="4352"/>
                  <a:pt x="21" y="4352"/>
                </a:cubicBezTo>
                <a:cubicBezTo>
                  <a:pt x="13" y="4352"/>
                  <a:pt x="6" y="4345"/>
                  <a:pt x="6" y="4337"/>
                </a:cubicBezTo>
                <a:close/>
                <a:moveTo>
                  <a:pt x="6" y="4277"/>
                </a:moveTo>
                <a:lnTo>
                  <a:pt x="6" y="4277"/>
                </a:lnTo>
                <a:cubicBezTo>
                  <a:pt x="6" y="4269"/>
                  <a:pt x="13" y="4262"/>
                  <a:pt x="21" y="4262"/>
                </a:cubicBezTo>
                <a:cubicBezTo>
                  <a:pt x="29" y="4262"/>
                  <a:pt x="36" y="4269"/>
                  <a:pt x="36" y="4277"/>
                </a:cubicBezTo>
                <a:cubicBezTo>
                  <a:pt x="36" y="4285"/>
                  <a:pt x="29" y="4292"/>
                  <a:pt x="21" y="4292"/>
                </a:cubicBezTo>
                <a:cubicBezTo>
                  <a:pt x="13" y="4292"/>
                  <a:pt x="6" y="4285"/>
                  <a:pt x="6" y="4277"/>
                </a:cubicBezTo>
                <a:close/>
                <a:moveTo>
                  <a:pt x="7" y="4217"/>
                </a:moveTo>
                <a:lnTo>
                  <a:pt x="7" y="4217"/>
                </a:lnTo>
                <a:cubicBezTo>
                  <a:pt x="7" y="4209"/>
                  <a:pt x="13" y="4202"/>
                  <a:pt x="22" y="4202"/>
                </a:cubicBezTo>
                <a:cubicBezTo>
                  <a:pt x="30" y="4202"/>
                  <a:pt x="37" y="4209"/>
                  <a:pt x="37" y="4217"/>
                </a:cubicBezTo>
                <a:cubicBezTo>
                  <a:pt x="37" y="4225"/>
                  <a:pt x="30" y="4232"/>
                  <a:pt x="22" y="4232"/>
                </a:cubicBezTo>
                <a:cubicBezTo>
                  <a:pt x="13" y="4232"/>
                  <a:pt x="7" y="4225"/>
                  <a:pt x="7" y="4217"/>
                </a:cubicBezTo>
                <a:close/>
                <a:moveTo>
                  <a:pt x="7" y="4157"/>
                </a:moveTo>
                <a:lnTo>
                  <a:pt x="7" y="4157"/>
                </a:lnTo>
                <a:cubicBezTo>
                  <a:pt x="7" y="4149"/>
                  <a:pt x="14" y="4142"/>
                  <a:pt x="22" y="4142"/>
                </a:cubicBezTo>
                <a:cubicBezTo>
                  <a:pt x="30" y="4142"/>
                  <a:pt x="37" y="4149"/>
                  <a:pt x="37" y="4157"/>
                </a:cubicBezTo>
                <a:cubicBezTo>
                  <a:pt x="37" y="4165"/>
                  <a:pt x="30" y="4172"/>
                  <a:pt x="22" y="4172"/>
                </a:cubicBezTo>
                <a:cubicBezTo>
                  <a:pt x="14" y="4172"/>
                  <a:pt x="7" y="4165"/>
                  <a:pt x="7" y="4157"/>
                </a:cubicBezTo>
                <a:close/>
                <a:moveTo>
                  <a:pt x="7" y="4097"/>
                </a:moveTo>
                <a:lnTo>
                  <a:pt x="7" y="4097"/>
                </a:lnTo>
                <a:cubicBezTo>
                  <a:pt x="7" y="4089"/>
                  <a:pt x="14" y="4082"/>
                  <a:pt x="22" y="4082"/>
                </a:cubicBezTo>
                <a:cubicBezTo>
                  <a:pt x="31" y="4082"/>
                  <a:pt x="37" y="4089"/>
                  <a:pt x="37" y="4097"/>
                </a:cubicBezTo>
                <a:cubicBezTo>
                  <a:pt x="37" y="4105"/>
                  <a:pt x="31" y="4112"/>
                  <a:pt x="22" y="4112"/>
                </a:cubicBezTo>
                <a:cubicBezTo>
                  <a:pt x="14" y="4112"/>
                  <a:pt x="7" y="4105"/>
                  <a:pt x="7" y="4097"/>
                </a:cubicBezTo>
                <a:close/>
                <a:moveTo>
                  <a:pt x="8" y="4037"/>
                </a:moveTo>
                <a:lnTo>
                  <a:pt x="8" y="4037"/>
                </a:lnTo>
                <a:cubicBezTo>
                  <a:pt x="8" y="4028"/>
                  <a:pt x="14" y="4022"/>
                  <a:pt x="23" y="4022"/>
                </a:cubicBezTo>
                <a:cubicBezTo>
                  <a:pt x="31" y="4022"/>
                  <a:pt x="38" y="4028"/>
                  <a:pt x="38" y="4037"/>
                </a:cubicBezTo>
                <a:cubicBezTo>
                  <a:pt x="38" y="4045"/>
                  <a:pt x="31" y="4052"/>
                  <a:pt x="23" y="4052"/>
                </a:cubicBezTo>
                <a:cubicBezTo>
                  <a:pt x="14" y="4052"/>
                  <a:pt x="8" y="4045"/>
                  <a:pt x="8" y="4037"/>
                </a:cubicBezTo>
                <a:close/>
                <a:moveTo>
                  <a:pt x="8" y="3977"/>
                </a:moveTo>
                <a:lnTo>
                  <a:pt x="8" y="3977"/>
                </a:lnTo>
                <a:cubicBezTo>
                  <a:pt x="8" y="3968"/>
                  <a:pt x="15" y="3962"/>
                  <a:pt x="23" y="3962"/>
                </a:cubicBezTo>
                <a:cubicBezTo>
                  <a:pt x="31" y="3962"/>
                  <a:pt x="38" y="3968"/>
                  <a:pt x="38" y="3977"/>
                </a:cubicBezTo>
                <a:cubicBezTo>
                  <a:pt x="38" y="3985"/>
                  <a:pt x="31" y="3992"/>
                  <a:pt x="23" y="3992"/>
                </a:cubicBezTo>
                <a:cubicBezTo>
                  <a:pt x="15" y="3992"/>
                  <a:pt x="8" y="3985"/>
                  <a:pt x="8" y="3977"/>
                </a:cubicBezTo>
                <a:close/>
                <a:moveTo>
                  <a:pt x="8" y="3917"/>
                </a:moveTo>
                <a:lnTo>
                  <a:pt x="8" y="3917"/>
                </a:lnTo>
                <a:cubicBezTo>
                  <a:pt x="8" y="3908"/>
                  <a:pt x="15" y="3902"/>
                  <a:pt x="23" y="3902"/>
                </a:cubicBezTo>
                <a:cubicBezTo>
                  <a:pt x="32" y="3902"/>
                  <a:pt x="38" y="3908"/>
                  <a:pt x="38" y="3917"/>
                </a:cubicBezTo>
                <a:cubicBezTo>
                  <a:pt x="38" y="3925"/>
                  <a:pt x="32" y="3932"/>
                  <a:pt x="23" y="3932"/>
                </a:cubicBezTo>
                <a:cubicBezTo>
                  <a:pt x="15" y="3932"/>
                  <a:pt x="8" y="3925"/>
                  <a:pt x="8" y="3917"/>
                </a:cubicBezTo>
                <a:close/>
                <a:moveTo>
                  <a:pt x="9" y="3857"/>
                </a:moveTo>
                <a:lnTo>
                  <a:pt x="9" y="3857"/>
                </a:lnTo>
                <a:cubicBezTo>
                  <a:pt x="9" y="3848"/>
                  <a:pt x="15" y="3842"/>
                  <a:pt x="24" y="3842"/>
                </a:cubicBezTo>
                <a:cubicBezTo>
                  <a:pt x="32" y="3842"/>
                  <a:pt x="39" y="3848"/>
                  <a:pt x="39" y="3857"/>
                </a:cubicBezTo>
                <a:cubicBezTo>
                  <a:pt x="39" y="3865"/>
                  <a:pt x="32" y="3872"/>
                  <a:pt x="24" y="3872"/>
                </a:cubicBezTo>
                <a:cubicBezTo>
                  <a:pt x="15" y="3872"/>
                  <a:pt x="9" y="3865"/>
                  <a:pt x="9" y="3857"/>
                </a:cubicBezTo>
                <a:close/>
                <a:moveTo>
                  <a:pt x="9" y="3797"/>
                </a:moveTo>
                <a:lnTo>
                  <a:pt x="9" y="3797"/>
                </a:lnTo>
                <a:cubicBezTo>
                  <a:pt x="9" y="3788"/>
                  <a:pt x="16" y="3782"/>
                  <a:pt x="24" y="3782"/>
                </a:cubicBezTo>
                <a:cubicBezTo>
                  <a:pt x="32" y="3782"/>
                  <a:pt x="39" y="3788"/>
                  <a:pt x="39" y="3797"/>
                </a:cubicBezTo>
                <a:cubicBezTo>
                  <a:pt x="39" y="3805"/>
                  <a:pt x="32" y="3812"/>
                  <a:pt x="24" y="3812"/>
                </a:cubicBezTo>
                <a:cubicBezTo>
                  <a:pt x="16" y="3812"/>
                  <a:pt x="9" y="3805"/>
                  <a:pt x="9" y="3797"/>
                </a:cubicBezTo>
                <a:close/>
                <a:moveTo>
                  <a:pt x="9" y="3737"/>
                </a:moveTo>
                <a:lnTo>
                  <a:pt x="9" y="3737"/>
                </a:lnTo>
                <a:cubicBezTo>
                  <a:pt x="9" y="3728"/>
                  <a:pt x="16" y="3722"/>
                  <a:pt x="24" y="3722"/>
                </a:cubicBezTo>
                <a:cubicBezTo>
                  <a:pt x="33" y="3722"/>
                  <a:pt x="39" y="3728"/>
                  <a:pt x="39" y="3737"/>
                </a:cubicBezTo>
                <a:cubicBezTo>
                  <a:pt x="39" y="3745"/>
                  <a:pt x="33" y="3752"/>
                  <a:pt x="24" y="3752"/>
                </a:cubicBezTo>
                <a:cubicBezTo>
                  <a:pt x="16" y="3752"/>
                  <a:pt x="9" y="3745"/>
                  <a:pt x="9" y="3737"/>
                </a:cubicBezTo>
                <a:close/>
                <a:moveTo>
                  <a:pt x="10" y="3677"/>
                </a:moveTo>
                <a:lnTo>
                  <a:pt x="10" y="3677"/>
                </a:lnTo>
                <a:cubicBezTo>
                  <a:pt x="10" y="3668"/>
                  <a:pt x="16" y="3662"/>
                  <a:pt x="25" y="3662"/>
                </a:cubicBezTo>
                <a:cubicBezTo>
                  <a:pt x="33" y="3662"/>
                  <a:pt x="40" y="3668"/>
                  <a:pt x="40" y="3677"/>
                </a:cubicBezTo>
                <a:cubicBezTo>
                  <a:pt x="40" y="3685"/>
                  <a:pt x="33" y="3692"/>
                  <a:pt x="25" y="3692"/>
                </a:cubicBezTo>
                <a:cubicBezTo>
                  <a:pt x="16" y="3692"/>
                  <a:pt x="10" y="3685"/>
                  <a:pt x="10" y="3677"/>
                </a:cubicBezTo>
                <a:close/>
                <a:moveTo>
                  <a:pt x="10" y="3617"/>
                </a:moveTo>
                <a:lnTo>
                  <a:pt x="10" y="3617"/>
                </a:lnTo>
                <a:cubicBezTo>
                  <a:pt x="10" y="3608"/>
                  <a:pt x="17" y="3602"/>
                  <a:pt x="25" y="3602"/>
                </a:cubicBezTo>
                <a:cubicBezTo>
                  <a:pt x="33" y="3602"/>
                  <a:pt x="40" y="3608"/>
                  <a:pt x="40" y="3617"/>
                </a:cubicBezTo>
                <a:cubicBezTo>
                  <a:pt x="40" y="3625"/>
                  <a:pt x="33" y="3632"/>
                  <a:pt x="25" y="3632"/>
                </a:cubicBezTo>
                <a:cubicBezTo>
                  <a:pt x="17" y="3632"/>
                  <a:pt x="10" y="3625"/>
                  <a:pt x="10" y="3617"/>
                </a:cubicBezTo>
                <a:close/>
                <a:moveTo>
                  <a:pt x="10" y="3557"/>
                </a:moveTo>
                <a:lnTo>
                  <a:pt x="10" y="3557"/>
                </a:lnTo>
                <a:cubicBezTo>
                  <a:pt x="10" y="3548"/>
                  <a:pt x="17" y="3542"/>
                  <a:pt x="25" y="3542"/>
                </a:cubicBezTo>
                <a:cubicBezTo>
                  <a:pt x="34" y="3542"/>
                  <a:pt x="40" y="3548"/>
                  <a:pt x="40" y="3557"/>
                </a:cubicBezTo>
                <a:cubicBezTo>
                  <a:pt x="40" y="3565"/>
                  <a:pt x="34" y="3572"/>
                  <a:pt x="25" y="3572"/>
                </a:cubicBezTo>
                <a:cubicBezTo>
                  <a:pt x="17" y="3572"/>
                  <a:pt x="10" y="3565"/>
                  <a:pt x="10" y="3557"/>
                </a:cubicBezTo>
                <a:close/>
                <a:moveTo>
                  <a:pt x="11" y="3497"/>
                </a:moveTo>
                <a:lnTo>
                  <a:pt x="11" y="3497"/>
                </a:lnTo>
                <a:cubicBezTo>
                  <a:pt x="11" y="3488"/>
                  <a:pt x="17" y="3482"/>
                  <a:pt x="26" y="3482"/>
                </a:cubicBezTo>
                <a:cubicBezTo>
                  <a:pt x="34" y="3482"/>
                  <a:pt x="41" y="3488"/>
                  <a:pt x="41" y="3497"/>
                </a:cubicBezTo>
                <a:cubicBezTo>
                  <a:pt x="41" y="3505"/>
                  <a:pt x="34" y="3512"/>
                  <a:pt x="26" y="3512"/>
                </a:cubicBezTo>
                <a:cubicBezTo>
                  <a:pt x="17" y="3512"/>
                  <a:pt x="11" y="3505"/>
                  <a:pt x="11" y="3497"/>
                </a:cubicBezTo>
                <a:close/>
                <a:moveTo>
                  <a:pt x="11" y="3437"/>
                </a:moveTo>
                <a:lnTo>
                  <a:pt x="11" y="3436"/>
                </a:lnTo>
                <a:cubicBezTo>
                  <a:pt x="11" y="3428"/>
                  <a:pt x="18" y="3421"/>
                  <a:pt x="26" y="3421"/>
                </a:cubicBezTo>
                <a:cubicBezTo>
                  <a:pt x="34" y="3421"/>
                  <a:pt x="41" y="3428"/>
                  <a:pt x="41" y="3436"/>
                </a:cubicBezTo>
                <a:lnTo>
                  <a:pt x="41" y="3437"/>
                </a:lnTo>
                <a:cubicBezTo>
                  <a:pt x="41" y="3445"/>
                  <a:pt x="34" y="3452"/>
                  <a:pt x="26" y="3452"/>
                </a:cubicBezTo>
                <a:cubicBezTo>
                  <a:pt x="18" y="3452"/>
                  <a:pt x="11" y="3445"/>
                  <a:pt x="11" y="3437"/>
                </a:cubicBezTo>
                <a:close/>
                <a:moveTo>
                  <a:pt x="11" y="3376"/>
                </a:moveTo>
                <a:lnTo>
                  <a:pt x="11" y="3376"/>
                </a:lnTo>
                <a:cubicBezTo>
                  <a:pt x="11" y="3368"/>
                  <a:pt x="18" y="3361"/>
                  <a:pt x="26" y="3361"/>
                </a:cubicBezTo>
                <a:cubicBezTo>
                  <a:pt x="35" y="3361"/>
                  <a:pt x="41" y="3368"/>
                  <a:pt x="41" y="3376"/>
                </a:cubicBezTo>
                <a:cubicBezTo>
                  <a:pt x="41" y="3385"/>
                  <a:pt x="35" y="3391"/>
                  <a:pt x="26" y="3391"/>
                </a:cubicBezTo>
                <a:cubicBezTo>
                  <a:pt x="18" y="3391"/>
                  <a:pt x="11" y="3385"/>
                  <a:pt x="11" y="3376"/>
                </a:cubicBezTo>
                <a:close/>
                <a:moveTo>
                  <a:pt x="12" y="3316"/>
                </a:moveTo>
                <a:lnTo>
                  <a:pt x="12" y="3316"/>
                </a:lnTo>
                <a:cubicBezTo>
                  <a:pt x="12" y="3308"/>
                  <a:pt x="18" y="3301"/>
                  <a:pt x="27" y="3301"/>
                </a:cubicBezTo>
                <a:cubicBezTo>
                  <a:pt x="35" y="3301"/>
                  <a:pt x="42" y="3308"/>
                  <a:pt x="42" y="3316"/>
                </a:cubicBezTo>
                <a:cubicBezTo>
                  <a:pt x="42" y="3325"/>
                  <a:pt x="35" y="3331"/>
                  <a:pt x="27" y="3331"/>
                </a:cubicBezTo>
                <a:cubicBezTo>
                  <a:pt x="18" y="3331"/>
                  <a:pt x="12" y="3325"/>
                  <a:pt x="12" y="3316"/>
                </a:cubicBezTo>
                <a:close/>
                <a:moveTo>
                  <a:pt x="12" y="3256"/>
                </a:moveTo>
                <a:lnTo>
                  <a:pt x="12" y="3256"/>
                </a:lnTo>
                <a:cubicBezTo>
                  <a:pt x="12" y="3248"/>
                  <a:pt x="19" y="3241"/>
                  <a:pt x="27" y="3241"/>
                </a:cubicBezTo>
                <a:cubicBezTo>
                  <a:pt x="35" y="3241"/>
                  <a:pt x="42" y="3248"/>
                  <a:pt x="42" y="3256"/>
                </a:cubicBezTo>
                <a:cubicBezTo>
                  <a:pt x="42" y="3265"/>
                  <a:pt x="35" y="3271"/>
                  <a:pt x="27" y="3271"/>
                </a:cubicBezTo>
                <a:cubicBezTo>
                  <a:pt x="19" y="3271"/>
                  <a:pt x="12" y="3265"/>
                  <a:pt x="12" y="3256"/>
                </a:cubicBezTo>
                <a:close/>
                <a:moveTo>
                  <a:pt x="12" y="3196"/>
                </a:moveTo>
                <a:lnTo>
                  <a:pt x="12" y="3196"/>
                </a:lnTo>
                <a:cubicBezTo>
                  <a:pt x="12" y="3188"/>
                  <a:pt x="19" y="3181"/>
                  <a:pt x="27" y="3181"/>
                </a:cubicBezTo>
                <a:cubicBezTo>
                  <a:pt x="36" y="3181"/>
                  <a:pt x="42" y="3188"/>
                  <a:pt x="42" y="3196"/>
                </a:cubicBezTo>
                <a:cubicBezTo>
                  <a:pt x="42" y="3205"/>
                  <a:pt x="36" y="3211"/>
                  <a:pt x="27" y="3211"/>
                </a:cubicBezTo>
                <a:cubicBezTo>
                  <a:pt x="19" y="3211"/>
                  <a:pt x="12" y="3205"/>
                  <a:pt x="12" y="3196"/>
                </a:cubicBezTo>
                <a:close/>
                <a:moveTo>
                  <a:pt x="13" y="3136"/>
                </a:moveTo>
                <a:lnTo>
                  <a:pt x="13" y="3136"/>
                </a:lnTo>
                <a:cubicBezTo>
                  <a:pt x="13" y="3128"/>
                  <a:pt x="19" y="3121"/>
                  <a:pt x="28" y="3121"/>
                </a:cubicBezTo>
                <a:cubicBezTo>
                  <a:pt x="36" y="3121"/>
                  <a:pt x="43" y="3128"/>
                  <a:pt x="43" y="3136"/>
                </a:cubicBezTo>
                <a:cubicBezTo>
                  <a:pt x="43" y="3145"/>
                  <a:pt x="36" y="3151"/>
                  <a:pt x="28" y="3151"/>
                </a:cubicBezTo>
                <a:cubicBezTo>
                  <a:pt x="19" y="3151"/>
                  <a:pt x="13" y="3145"/>
                  <a:pt x="13" y="3136"/>
                </a:cubicBezTo>
                <a:close/>
                <a:moveTo>
                  <a:pt x="13" y="3076"/>
                </a:moveTo>
                <a:lnTo>
                  <a:pt x="13" y="3076"/>
                </a:lnTo>
                <a:cubicBezTo>
                  <a:pt x="13" y="3068"/>
                  <a:pt x="20" y="3061"/>
                  <a:pt x="28" y="3061"/>
                </a:cubicBezTo>
                <a:cubicBezTo>
                  <a:pt x="36" y="3061"/>
                  <a:pt x="43" y="3068"/>
                  <a:pt x="43" y="3076"/>
                </a:cubicBezTo>
                <a:cubicBezTo>
                  <a:pt x="43" y="3085"/>
                  <a:pt x="36" y="3091"/>
                  <a:pt x="28" y="3091"/>
                </a:cubicBezTo>
                <a:cubicBezTo>
                  <a:pt x="20" y="3091"/>
                  <a:pt x="13" y="3085"/>
                  <a:pt x="13" y="3076"/>
                </a:cubicBezTo>
                <a:close/>
                <a:moveTo>
                  <a:pt x="13" y="3016"/>
                </a:moveTo>
                <a:lnTo>
                  <a:pt x="13" y="3016"/>
                </a:lnTo>
                <a:cubicBezTo>
                  <a:pt x="13" y="3008"/>
                  <a:pt x="20" y="3001"/>
                  <a:pt x="28" y="3001"/>
                </a:cubicBezTo>
                <a:cubicBezTo>
                  <a:pt x="37" y="3001"/>
                  <a:pt x="43" y="3008"/>
                  <a:pt x="43" y="3016"/>
                </a:cubicBezTo>
                <a:cubicBezTo>
                  <a:pt x="43" y="3025"/>
                  <a:pt x="37" y="3031"/>
                  <a:pt x="28" y="3031"/>
                </a:cubicBezTo>
                <a:cubicBezTo>
                  <a:pt x="20" y="3031"/>
                  <a:pt x="13" y="3025"/>
                  <a:pt x="13" y="3016"/>
                </a:cubicBezTo>
                <a:close/>
                <a:moveTo>
                  <a:pt x="14" y="2956"/>
                </a:moveTo>
                <a:lnTo>
                  <a:pt x="14" y="2956"/>
                </a:lnTo>
                <a:cubicBezTo>
                  <a:pt x="14" y="2948"/>
                  <a:pt x="20" y="2941"/>
                  <a:pt x="29" y="2941"/>
                </a:cubicBezTo>
                <a:cubicBezTo>
                  <a:pt x="37" y="2941"/>
                  <a:pt x="44" y="2948"/>
                  <a:pt x="44" y="2956"/>
                </a:cubicBezTo>
                <a:cubicBezTo>
                  <a:pt x="44" y="2965"/>
                  <a:pt x="37" y="2971"/>
                  <a:pt x="29" y="2971"/>
                </a:cubicBezTo>
                <a:cubicBezTo>
                  <a:pt x="20" y="2971"/>
                  <a:pt x="14" y="2965"/>
                  <a:pt x="14" y="2956"/>
                </a:cubicBezTo>
                <a:close/>
                <a:moveTo>
                  <a:pt x="14" y="2896"/>
                </a:moveTo>
                <a:lnTo>
                  <a:pt x="14" y="2896"/>
                </a:lnTo>
                <a:cubicBezTo>
                  <a:pt x="14" y="2888"/>
                  <a:pt x="21" y="2881"/>
                  <a:pt x="29" y="2881"/>
                </a:cubicBezTo>
                <a:cubicBezTo>
                  <a:pt x="37" y="2881"/>
                  <a:pt x="44" y="2888"/>
                  <a:pt x="44" y="2896"/>
                </a:cubicBezTo>
                <a:cubicBezTo>
                  <a:pt x="44" y="2905"/>
                  <a:pt x="37" y="2911"/>
                  <a:pt x="29" y="2911"/>
                </a:cubicBezTo>
                <a:cubicBezTo>
                  <a:pt x="21" y="2911"/>
                  <a:pt x="14" y="2905"/>
                  <a:pt x="14" y="2896"/>
                </a:cubicBezTo>
                <a:close/>
                <a:moveTo>
                  <a:pt x="14" y="2836"/>
                </a:moveTo>
                <a:lnTo>
                  <a:pt x="14" y="2836"/>
                </a:lnTo>
                <a:cubicBezTo>
                  <a:pt x="14" y="2828"/>
                  <a:pt x="21" y="2821"/>
                  <a:pt x="29" y="2821"/>
                </a:cubicBezTo>
                <a:cubicBezTo>
                  <a:pt x="38" y="2821"/>
                  <a:pt x="44" y="2828"/>
                  <a:pt x="44" y="2836"/>
                </a:cubicBezTo>
                <a:cubicBezTo>
                  <a:pt x="44" y="2844"/>
                  <a:pt x="38" y="2851"/>
                  <a:pt x="29" y="2851"/>
                </a:cubicBezTo>
                <a:cubicBezTo>
                  <a:pt x="21" y="2851"/>
                  <a:pt x="14" y="2844"/>
                  <a:pt x="14" y="2836"/>
                </a:cubicBezTo>
                <a:close/>
                <a:moveTo>
                  <a:pt x="15" y="2776"/>
                </a:moveTo>
                <a:lnTo>
                  <a:pt x="15" y="2776"/>
                </a:lnTo>
                <a:cubicBezTo>
                  <a:pt x="15" y="2768"/>
                  <a:pt x="21" y="2761"/>
                  <a:pt x="30" y="2761"/>
                </a:cubicBezTo>
                <a:cubicBezTo>
                  <a:pt x="38" y="2761"/>
                  <a:pt x="45" y="2768"/>
                  <a:pt x="45" y="2776"/>
                </a:cubicBezTo>
                <a:cubicBezTo>
                  <a:pt x="45" y="2784"/>
                  <a:pt x="38" y="2791"/>
                  <a:pt x="30" y="2791"/>
                </a:cubicBezTo>
                <a:cubicBezTo>
                  <a:pt x="21" y="2791"/>
                  <a:pt x="15" y="2784"/>
                  <a:pt x="15" y="2776"/>
                </a:cubicBezTo>
                <a:close/>
                <a:moveTo>
                  <a:pt x="15" y="2716"/>
                </a:moveTo>
                <a:lnTo>
                  <a:pt x="15" y="2716"/>
                </a:lnTo>
                <a:cubicBezTo>
                  <a:pt x="15" y="2708"/>
                  <a:pt x="22" y="2701"/>
                  <a:pt x="30" y="2701"/>
                </a:cubicBezTo>
                <a:cubicBezTo>
                  <a:pt x="38" y="2701"/>
                  <a:pt x="45" y="2708"/>
                  <a:pt x="45" y="2716"/>
                </a:cubicBezTo>
                <a:cubicBezTo>
                  <a:pt x="45" y="2724"/>
                  <a:pt x="38" y="2731"/>
                  <a:pt x="30" y="2731"/>
                </a:cubicBezTo>
                <a:cubicBezTo>
                  <a:pt x="22" y="2731"/>
                  <a:pt x="15" y="2724"/>
                  <a:pt x="15" y="2716"/>
                </a:cubicBezTo>
                <a:close/>
                <a:moveTo>
                  <a:pt x="15" y="2656"/>
                </a:moveTo>
                <a:lnTo>
                  <a:pt x="15" y="2656"/>
                </a:lnTo>
                <a:cubicBezTo>
                  <a:pt x="15" y="2648"/>
                  <a:pt x="22" y="2641"/>
                  <a:pt x="30" y="2641"/>
                </a:cubicBezTo>
                <a:cubicBezTo>
                  <a:pt x="39" y="2641"/>
                  <a:pt x="45" y="2648"/>
                  <a:pt x="45" y="2656"/>
                </a:cubicBezTo>
                <a:cubicBezTo>
                  <a:pt x="45" y="2664"/>
                  <a:pt x="39" y="2671"/>
                  <a:pt x="30" y="2671"/>
                </a:cubicBezTo>
                <a:cubicBezTo>
                  <a:pt x="22" y="2671"/>
                  <a:pt x="15" y="2664"/>
                  <a:pt x="15" y="2656"/>
                </a:cubicBezTo>
                <a:close/>
                <a:moveTo>
                  <a:pt x="16" y="2596"/>
                </a:moveTo>
                <a:lnTo>
                  <a:pt x="16" y="2596"/>
                </a:lnTo>
                <a:cubicBezTo>
                  <a:pt x="16" y="2588"/>
                  <a:pt x="22" y="2581"/>
                  <a:pt x="31" y="2581"/>
                </a:cubicBezTo>
                <a:cubicBezTo>
                  <a:pt x="39" y="2581"/>
                  <a:pt x="46" y="2588"/>
                  <a:pt x="46" y="2596"/>
                </a:cubicBezTo>
                <a:cubicBezTo>
                  <a:pt x="46" y="2604"/>
                  <a:pt x="39" y="2611"/>
                  <a:pt x="31" y="2611"/>
                </a:cubicBezTo>
                <a:cubicBezTo>
                  <a:pt x="22" y="2611"/>
                  <a:pt x="16" y="2604"/>
                  <a:pt x="16" y="2596"/>
                </a:cubicBezTo>
                <a:close/>
                <a:moveTo>
                  <a:pt x="16" y="2536"/>
                </a:moveTo>
                <a:lnTo>
                  <a:pt x="16" y="2536"/>
                </a:lnTo>
                <a:cubicBezTo>
                  <a:pt x="16" y="2528"/>
                  <a:pt x="23" y="2521"/>
                  <a:pt x="31" y="2521"/>
                </a:cubicBezTo>
                <a:cubicBezTo>
                  <a:pt x="39" y="2521"/>
                  <a:pt x="46" y="2528"/>
                  <a:pt x="46" y="2536"/>
                </a:cubicBezTo>
                <a:cubicBezTo>
                  <a:pt x="46" y="2544"/>
                  <a:pt x="39" y="2551"/>
                  <a:pt x="31" y="2551"/>
                </a:cubicBezTo>
                <a:cubicBezTo>
                  <a:pt x="23" y="2551"/>
                  <a:pt x="16" y="2544"/>
                  <a:pt x="16" y="2536"/>
                </a:cubicBezTo>
                <a:close/>
                <a:moveTo>
                  <a:pt x="16" y="2476"/>
                </a:moveTo>
                <a:lnTo>
                  <a:pt x="16" y="2476"/>
                </a:lnTo>
                <a:cubicBezTo>
                  <a:pt x="16" y="2468"/>
                  <a:pt x="23" y="2461"/>
                  <a:pt x="31" y="2461"/>
                </a:cubicBezTo>
                <a:cubicBezTo>
                  <a:pt x="40" y="2461"/>
                  <a:pt x="46" y="2468"/>
                  <a:pt x="46" y="2476"/>
                </a:cubicBezTo>
                <a:cubicBezTo>
                  <a:pt x="46" y="2484"/>
                  <a:pt x="40" y="2491"/>
                  <a:pt x="31" y="2491"/>
                </a:cubicBezTo>
                <a:cubicBezTo>
                  <a:pt x="23" y="2491"/>
                  <a:pt x="16" y="2484"/>
                  <a:pt x="16" y="2476"/>
                </a:cubicBezTo>
                <a:close/>
                <a:moveTo>
                  <a:pt x="17" y="2416"/>
                </a:moveTo>
                <a:lnTo>
                  <a:pt x="17" y="2416"/>
                </a:lnTo>
                <a:cubicBezTo>
                  <a:pt x="17" y="2408"/>
                  <a:pt x="23" y="2401"/>
                  <a:pt x="32" y="2401"/>
                </a:cubicBezTo>
                <a:cubicBezTo>
                  <a:pt x="40" y="2401"/>
                  <a:pt x="47" y="2408"/>
                  <a:pt x="47" y="2416"/>
                </a:cubicBezTo>
                <a:cubicBezTo>
                  <a:pt x="47" y="2424"/>
                  <a:pt x="40" y="2431"/>
                  <a:pt x="32" y="2431"/>
                </a:cubicBezTo>
                <a:cubicBezTo>
                  <a:pt x="23" y="2431"/>
                  <a:pt x="17" y="2424"/>
                  <a:pt x="17" y="2416"/>
                </a:cubicBezTo>
                <a:close/>
                <a:moveTo>
                  <a:pt x="17" y="2356"/>
                </a:moveTo>
                <a:lnTo>
                  <a:pt x="17" y="2356"/>
                </a:lnTo>
                <a:cubicBezTo>
                  <a:pt x="17" y="2348"/>
                  <a:pt x="24" y="2341"/>
                  <a:pt x="32" y="2341"/>
                </a:cubicBezTo>
                <a:cubicBezTo>
                  <a:pt x="40" y="2341"/>
                  <a:pt x="47" y="2348"/>
                  <a:pt x="47" y="2356"/>
                </a:cubicBezTo>
                <a:cubicBezTo>
                  <a:pt x="47" y="2364"/>
                  <a:pt x="40" y="2371"/>
                  <a:pt x="32" y="2371"/>
                </a:cubicBezTo>
                <a:cubicBezTo>
                  <a:pt x="24" y="2371"/>
                  <a:pt x="17" y="2364"/>
                  <a:pt x="17" y="2356"/>
                </a:cubicBezTo>
                <a:close/>
                <a:moveTo>
                  <a:pt x="17" y="2296"/>
                </a:moveTo>
                <a:lnTo>
                  <a:pt x="17" y="2296"/>
                </a:lnTo>
                <a:cubicBezTo>
                  <a:pt x="17" y="2288"/>
                  <a:pt x="24" y="2281"/>
                  <a:pt x="32" y="2281"/>
                </a:cubicBezTo>
                <a:cubicBezTo>
                  <a:pt x="41" y="2281"/>
                  <a:pt x="47" y="2288"/>
                  <a:pt x="47" y="2296"/>
                </a:cubicBezTo>
                <a:cubicBezTo>
                  <a:pt x="47" y="2304"/>
                  <a:pt x="41" y="2311"/>
                  <a:pt x="32" y="2311"/>
                </a:cubicBezTo>
                <a:cubicBezTo>
                  <a:pt x="24" y="2311"/>
                  <a:pt x="17" y="2304"/>
                  <a:pt x="17" y="2296"/>
                </a:cubicBezTo>
                <a:close/>
                <a:moveTo>
                  <a:pt x="18" y="2236"/>
                </a:moveTo>
                <a:lnTo>
                  <a:pt x="18" y="2236"/>
                </a:lnTo>
                <a:cubicBezTo>
                  <a:pt x="18" y="2228"/>
                  <a:pt x="24" y="2221"/>
                  <a:pt x="33" y="2221"/>
                </a:cubicBezTo>
                <a:cubicBezTo>
                  <a:pt x="41" y="2221"/>
                  <a:pt x="48" y="2228"/>
                  <a:pt x="48" y="2236"/>
                </a:cubicBezTo>
                <a:cubicBezTo>
                  <a:pt x="48" y="2244"/>
                  <a:pt x="41" y="2251"/>
                  <a:pt x="33" y="2251"/>
                </a:cubicBezTo>
                <a:cubicBezTo>
                  <a:pt x="24" y="2251"/>
                  <a:pt x="18" y="2244"/>
                  <a:pt x="18" y="2236"/>
                </a:cubicBezTo>
                <a:close/>
                <a:moveTo>
                  <a:pt x="18" y="2176"/>
                </a:moveTo>
                <a:lnTo>
                  <a:pt x="18" y="2176"/>
                </a:lnTo>
                <a:cubicBezTo>
                  <a:pt x="18" y="2168"/>
                  <a:pt x="25" y="2161"/>
                  <a:pt x="33" y="2161"/>
                </a:cubicBezTo>
                <a:cubicBezTo>
                  <a:pt x="41" y="2161"/>
                  <a:pt x="48" y="2168"/>
                  <a:pt x="48" y="2176"/>
                </a:cubicBezTo>
                <a:cubicBezTo>
                  <a:pt x="48" y="2184"/>
                  <a:pt x="41" y="2191"/>
                  <a:pt x="33" y="2191"/>
                </a:cubicBezTo>
                <a:cubicBezTo>
                  <a:pt x="25" y="2191"/>
                  <a:pt x="18" y="2184"/>
                  <a:pt x="18" y="2176"/>
                </a:cubicBezTo>
                <a:close/>
                <a:moveTo>
                  <a:pt x="18" y="2116"/>
                </a:moveTo>
                <a:lnTo>
                  <a:pt x="18" y="2116"/>
                </a:lnTo>
                <a:cubicBezTo>
                  <a:pt x="18" y="2108"/>
                  <a:pt x="25" y="2101"/>
                  <a:pt x="33" y="2101"/>
                </a:cubicBezTo>
                <a:cubicBezTo>
                  <a:pt x="42" y="2101"/>
                  <a:pt x="48" y="2108"/>
                  <a:pt x="48" y="2116"/>
                </a:cubicBezTo>
                <a:cubicBezTo>
                  <a:pt x="48" y="2124"/>
                  <a:pt x="42" y="2131"/>
                  <a:pt x="33" y="2131"/>
                </a:cubicBezTo>
                <a:cubicBezTo>
                  <a:pt x="25" y="2131"/>
                  <a:pt x="18" y="2124"/>
                  <a:pt x="18" y="2116"/>
                </a:cubicBezTo>
                <a:close/>
                <a:moveTo>
                  <a:pt x="19" y="2056"/>
                </a:moveTo>
                <a:lnTo>
                  <a:pt x="19" y="2056"/>
                </a:lnTo>
                <a:cubicBezTo>
                  <a:pt x="19" y="2048"/>
                  <a:pt x="25" y="2041"/>
                  <a:pt x="34" y="2041"/>
                </a:cubicBezTo>
                <a:cubicBezTo>
                  <a:pt x="42" y="2041"/>
                  <a:pt x="49" y="2048"/>
                  <a:pt x="49" y="2056"/>
                </a:cubicBezTo>
                <a:cubicBezTo>
                  <a:pt x="49" y="2064"/>
                  <a:pt x="42" y="2071"/>
                  <a:pt x="34" y="2071"/>
                </a:cubicBezTo>
                <a:cubicBezTo>
                  <a:pt x="25" y="2071"/>
                  <a:pt x="19" y="2064"/>
                  <a:pt x="19" y="2056"/>
                </a:cubicBezTo>
                <a:close/>
                <a:moveTo>
                  <a:pt x="19" y="1996"/>
                </a:moveTo>
                <a:lnTo>
                  <a:pt x="19" y="1996"/>
                </a:lnTo>
                <a:cubicBezTo>
                  <a:pt x="19" y="1987"/>
                  <a:pt x="26" y="1981"/>
                  <a:pt x="34" y="1981"/>
                </a:cubicBezTo>
                <a:cubicBezTo>
                  <a:pt x="42" y="1981"/>
                  <a:pt x="49" y="1987"/>
                  <a:pt x="49" y="1996"/>
                </a:cubicBezTo>
                <a:cubicBezTo>
                  <a:pt x="49" y="2004"/>
                  <a:pt x="42" y="2011"/>
                  <a:pt x="34" y="2011"/>
                </a:cubicBezTo>
                <a:cubicBezTo>
                  <a:pt x="26" y="2011"/>
                  <a:pt x="19" y="2004"/>
                  <a:pt x="19" y="1996"/>
                </a:cubicBezTo>
                <a:close/>
                <a:moveTo>
                  <a:pt x="19" y="1936"/>
                </a:moveTo>
                <a:lnTo>
                  <a:pt x="19" y="1936"/>
                </a:lnTo>
                <a:cubicBezTo>
                  <a:pt x="19" y="1927"/>
                  <a:pt x="26" y="1921"/>
                  <a:pt x="34" y="1921"/>
                </a:cubicBezTo>
                <a:cubicBezTo>
                  <a:pt x="43" y="1921"/>
                  <a:pt x="49" y="1927"/>
                  <a:pt x="49" y="1936"/>
                </a:cubicBezTo>
                <a:cubicBezTo>
                  <a:pt x="49" y="1944"/>
                  <a:pt x="43" y="1951"/>
                  <a:pt x="34" y="1951"/>
                </a:cubicBezTo>
                <a:cubicBezTo>
                  <a:pt x="26" y="1951"/>
                  <a:pt x="19" y="1944"/>
                  <a:pt x="19" y="1936"/>
                </a:cubicBezTo>
                <a:close/>
                <a:moveTo>
                  <a:pt x="20" y="1876"/>
                </a:moveTo>
                <a:lnTo>
                  <a:pt x="20" y="1876"/>
                </a:lnTo>
                <a:cubicBezTo>
                  <a:pt x="20" y="1867"/>
                  <a:pt x="26" y="1861"/>
                  <a:pt x="35" y="1861"/>
                </a:cubicBezTo>
                <a:cubicBezTo>
                  <a:pt x="43" y="1861"/>
                  <a:pt x="50" y="1867"/>
                  <a:pt x="50" y="1876"/>
                </a:cubicBezTo>
                <a:cubicBezTo>
                  <a:pt x="50" y="1884"/>
                  <a:pt x="43" y="1891"/>
                  <a:pt x="35" y="1891"/>
                </a:cubicBezTo>
                <a:cubicBezTo>
                  <a:pt x="26" y="1891"/>
                  <a:pt x="20" y="1884"/>
                  <a:pt x="20" y="1876"/>
                </a:cubicBezTo>
                <a:close/>
                <a:moveTo>
                  <a:pt x="20" y="1816"/>
                </a:moveTo>
                <a:lnTo>
                  <a:pt x="20" y="1816"/>
                </a:lnTo>
                <a:cubicBezTo>
                  <a:pt x="20" y="1807"/>
                  <a:pt x="27" y="1801"/>
                  <a:pt x="35" y="1801"/>
                </a:cubicBezTo>
                <a:cubicBezTo>
                  <a:pt x="43" y="1801"/>
                  <a:pt x="50" y="1807"/>
                  <a:pt x="50" y="1816"/>
                </a:cubicBezTo>
                <a:cubicBezTo>
                  <a:pt x="50" y="1824"/>
                  <a:pt x="43" y="1831"/>
                  <a:pt x="35" y="1831"/>
                </a:cubicBezTo>
                <a:cubicBezTo>
                  <a:pt x="27" y="1831"/>
                  <a:pt x="20" y="1824"/>
                  <a:pt x="20" y="1816"/>
                </a:cubicBezTo>
                <a:close/>
                <a:moveTo>
                  <a:pt x="20" y="1756"/>
                </a:moveTo>
                <a:lnTo>
                  <a:pt x="20" y="1756"/>
                </a:lnTo>
                <a:cubicBezTo>
                  <a:pt x="20" y="1747"/>
                  <a:pt x="27" y="1741"/>
                  <a:pt x="35" y="1741"/>
                </a:cubicBezTo>
                <a:cubicBezTo>
                  <a:pt x="44" y="1741"/>
                  <a:pt x="50" y="1747"/>
                  <a:pt x="50" y="1756"/>
                </a:cubicBezTo>
                <a:cubicBezTo>
                  <a:pt x="50" y="1764"/>
                  <a:pt x="44" y="1771"/>
                  <a:pt x="35" y="1771"/>
                </a:cubicBezTo>
                <a:cubicBezTo>
                  <a:pt x="27" y="1771"/>
                  <a:pt x="20" y="1764"/>
                  <a:pt x="20" y="1756"/>
                </a:cubicBezTo>
                <a:close/>
                <a:moveTo>
                  <a:pt x="21" y="1696"/>
                </a:moveTo>
                <a:lnTo>
                  <a:pt x="21" y="1696"/>
                </a:lnTo>
                <a:cubicBezTo>
                  <a:pt x="21" y="1687"/>
                  <a:pt x="27" y="1681"/>
                  <a:pt x="36" y="1681"/>
                </a:cubicBezTo>
                <a:cubicBezTo>
                  <a:pt x="44" y="1681"/>
                  <a:pt x="51" y="1687"/>
                  <a:pt x="51" y="1696"/>
                </a:cubicBezTo>
                <a:cubicBezTo>
                  <a:pt x="51" y="1704"/>
                  <a:pt x="44" y="1711"/>
                  <a:pt x="36" y="1711"/>
                </a:cubicBezTo>
                <a:cubicBezTo>
                  <a:pt x="27" y="1711"/>
                  <a:pt x="21" y="1704"/>
                  <a:pt x="21" y="1696"/>
                </a:cubicBezTo>
                <a:close/>
                <a:moveTo>
                  <a:pt x="21" y="1636"/>
                </a:moveTo>
                <a:lnTo>
                  <a:pt x="21" y="1636"/>
                </a:lnTo>
                <a:cubicBezTo>
                  <a:pt x="21" y="1627"/>
                  <a:pt x="28" y="1621"/>
                  <a:pt x="36" y="1621"/>
                </a:cubicBezTo>
                <a:cubicBezTo>
                  <a:pt x="44" y="1621"/>
                  <a:pt x="51" y="1627"/>
                  <a:pt x="51" y="1636"/>
                </a:cubicBezTo>
                <a:cubicBezTo>
                  <a:pt x="51" y="1644"/>
                  <a:pt x="44" y="1651"/>
                  <a:pt x="36" y="1651"/>
                </a:cubicBezTo>
                <a:cubicBezTo>
                  <a:pt x="28" y="1651"/>
                  <a:pt x="21" y="1644"/>
                  <a:pt x="21" y="1636"/>
                </a:cubicBezTo>
                <a:close/>
                <a:moveTo>
                  <a:pt x="21" y="1576"/>
                </a:moveTo>
                <a:lnTo>
                  <a:pt x="21" y="1576"/>
                </a:lnTo>
                <a:cubicBezTo>
                  <a:pt x="21" y="1567"/>
                  <a:pt x="28" y="1561"/>
                  <a:pt x="36" y="1561"/>
                </a:cubicBezTo>
                <a:cubicBezTo>
                  <a:pt x="45" y="1561"/>
                  <a:pt x="51" y="1567"/>
                  <a:pt x="51" y="1576"/>
                </a:cubicBezTo>
                <a:cubicBezTo>
                  <a:pt x="51" y="1584"/>
                  <a:pt x="45" y="1591"/>
                  <a:pt x="36" y="1591"/>
                </a:cubicBezTo>
                <a:cubicBezTo>
                  <a:pt x="28" y="1591"/>
                  <a:pt x="21" y="1584"/>
                  <a:pt x="21" y="1576"/>
                </a:cubicBezTo>
                <a:close/>
                <a:moveTo>
                  <a:pt x="22" y="1516"/>
                </a:moveTo>
                <a:lnTo>
                  <a:pt x="22" y="1516"/>
                </a:lnTo>
                <a:cubicBezTo>
                  <a:pt x="22" y="1507"/>
                  <a:pt x="28" y="1501"/>
                  <a:pt x="37" y="1501"/>
                </a:cubicBezTo>
                <a:cubicBezTo>
                  <a:pt x="45" y="1501"/>
                  <a:pt x="52" y="1507"/>
                  <a:pt x="52" y="1516"/>
                </a:cubicBezTo>
                <a:cubicBezTo>
                  <a:pt x="52" y="1524"/>
                  <a:pt x="45" y="1531"/>
                  <a:pt x="37" y="1531"/>
                </a:cubicBezTo>
                <a:cubicBezTo>
                  <a:pt x="28" y="1531"/>
                  <a:pt x="22" y="1524"/>
                  <a:pt x="22" y="1516"/>
                </a:cubicBezTo>
                <a:close/>
                <a:moveTo>
                  <a:pt x="22" y="1456"/>
                </a:moveTo>
                <a:lnTo>
                  <a:pt x="22" y="1456"/>
                </a:lnTo>
                <a:cubicBezTo>
                  <a:pt x="22" y="1447"/>
                  <a:pt x="29" y="1441"/>
                  <a:pt x="37" y="1441"/>
                </a:cubicBezTo>
                <a:cubicBezTo>
                  <a:pt x="45" y="1441"/>
                  <a:pt x="52" y="1447"/>
                  <a:pt x="52" y="1456"/>
                </a:cubicBezTo>
                <a:cubicBezTo>
                  <a:pt x="52" y="1464"/>
                  <a:pt x="45" y="1471"/>
                  <a:pt x="37" y="1471"/>
                </a:cubicBezTo>
                <a:cubicBezTo>
                  <a:pt x="29" y="1471"/>
                  <a:pt x="22" y="1464"/>
                  <a:pt x="22" y="1456"/>
                </a:cubicBezTo>
                <a:close/>
                <a:moveTo>
                  <a:pt x="22" y="1396"/>
                </a:moveTo>
                <a:lnTo>
                  <a:pt x="22" y="1395"/>
                </a:lnTo>
                <a:cubicBezTo>
                  <a:pt x="22" y="1387"/>
                  <a:pt x="29" y="1380"/>
                  <a:pt x="37" y="1380"/>
                </a:cubicBezTo>
                <a:cubicBezTo>
                  <a:pt x="46" y="1380"/>
                  <a:pt x="52" y="1387"/>
                  <a:pt x="52" y="1395"/>
                </a:cubicBezTo>
                <a:lnTo>
                  <a:pt x="52" y="1396"/>
                </a:lnTo>
                <a:cubicBezTo>
                  <a:pt x="52" y="1404"/>
                  <a:pt x="46" y="1411"/>
                  <a:pt x="37" y="1411"/>
                </a:cubicBezTo>
                <a:cubicBezTo>
                  <a:pt x="29" y="1411"/>
                  <a:pt x="22" y="1404"/>
                  <a:pt x="22" y="1396"/>
                </a:cubicBezTo>
                <a:close/>
                <a:moveTo>
                  <a:pt x="23" y="1335"/>
                </a:moveTo>
                <a:lnTo>
                  <a:pt x="23" y="1335"/>
                </a:lnTo>
                <a:cubicBezTo>
                  <a:pt x="23" y="1327"/>
                  <a:pt x="29" y="1320"/>
                  <a:pt x="38" y="1320"/>
                </a:cubicBezTo>
                <a:cubicBezTo>
                  <a:pt x="46" y="1320"/>
                  <a:pt x="53" y="1327"/>
                  <a:pt x="53" y="1335"/>
                </a:cubicBezTo>
                <a:cubicBezTo>
                  <a:pt x="53" y="1344"/>
                  <a:pt x="46" y="1350"/>
                  <a:pt x="38" y="1350"/>
                </a:cubicBezTo>
                <a:cubicBezTo>
                  <a:pt x="29" y="1350"/>
                  <a:pt x="23" y="1344"/>
                  <a:pt x="23" y="1335"/>
                </a:cubicBezTo>
                <a:close/>
                <a:moveTo>
                  <a:pt x="23" y="1275"/>
                </a:moveTo>
                <a:lnTo>
                  <a:pt x="23" y="1275"/>
                </a:lnTo>
                <a:cubicBezTo>
                  <a:pt x="23" y="1267"/>
                  <a:pt x="30" y="1260"/>
                  <a:pt x="38" y="1260"/>
                </a:cubicBezTo>
                <a:cubicBezTo>
                  <a:pt x="46" y="1260"/>
                  <a:pt x="53" y="1267"/>
                  <a:pt x="53" y="1275"/>
                </a:cubicBezTo>
                <a:cubicBezTo>
                  <a:pt x="53" y="1284"/>
                  <a:pt x="46" y="1290"/>
                  <a:pt x="38" y="1290"/>
                </a:cubicBezTo>
                <a:cubicBezTo>
                  <a:pt x="30" y="1290"/>
                  <a:pt x="23" y="1284"/>
                  <a:pt x="23" y="1275"/>
                </a:cubicBezTo>
                <a:close/>
                <a:moveTo>
                  <a:pt x="23" y="1215"/>
                </a:moveTo>
                <a:lnTo>
                  <a:pt x="23" y="1215"/>
                </a:lnTo>
                <a:cubicBezTo>
                  <a:pt x="23" y="1207"/>
                  <a:pt x="30" y="1200"/>
                  <a:pt x="38" y="1200"/>
                </a:cubicBezTo>
                <a:cubicBezTo>
                  <a:pt x="47" y="1200"/>
                  <a:pt x="53" y="1207"/>
                  <a:pt x="53" y="1215"/>
                </a:cubicBezTo>
                <a:cubicBezTo>
                  <a:pt x="53" y="1224"/>
                  <a:pt x="47" y="1230"/>
                  <a:pt x="38" y="1230"/>
                </a:cubicBezTo>
                <a:cubicBezTo>
                  <a:pt x="30" y="1230"/>
                  <a:pt x="23" y="1224"/>
                  <a:pt x="23" y="1215"/>
                </a:cubicBezTo>
                <a:close/>
                <a:moveTo>
                  <a:pt x="24" y="1155"/>
                </a:moveTo>
                <a:lnTo>
                  <a:pt x="24" y="1155"/>
                </a:lnTo>
                <a:cubicBezTo>
                  <a:pt x="24" y="1147"/>
                  <a:pt x="30" y="1140"/>
                  <a:pt x="39" y="1140"/>
                </a:cubicBezTo>
                <a:cubicBezTo>
                  <a:pt x="47" y="1140"/>
                  <a:pt x="54" y="1147"/>
                  <a:pt x="54" y="1155"/>
                </a:cubicBezTo>
                <a:cubicBezTo>
                  <a:pt x="54" y="1164"/>
                  <a:pt x="47" y="1170"/>
                  <a:pt x="39" y="1170"/>
                </a:cubicBezTo>
                <a:cubicBezTo>
                  <a:pt x="30" y="1170"/>
                  <a:pt x="24" y="1164"/>
                  <a:pt x="24" y="1155"/>
                </a:cubicBezTo>
                <a:close/>
                <a:moveTo>
                  <a:pt x="24" y="1095"/>
                </a:moveTo>
                <a:lnTo>
                  <a:pt x="24" y="1095"/>
                </a:lnTo>
                <a:cubicBezTo>
                  <a:pt x="24" y="1087"/>
                  <a:pt x="31" y="1080"/>
                  <a:pt x="39" y="1080"/>
                </a:cubicBezTo>
                <a:cubicBezTo>
                  <a:pt x="47" y="1080"/>
                  <a:pt x="54" y="1087"/>
                  <a:pt x="54" y="1095"/>
                </a:cubicBezTo>
                <a:cubicBezTo>
                  <a:pt x="54" y="1104"/>
                  <a:pt x="47" y="1110"/>
                  <a:pt x="39" y="1110"/>
                </a:cubicBezTo>
                <a:cubicBezTo>
                  <a:pt x="31" y="1110"/>
                  <a:pt x="24" y="1104"/>
                  <a:pt x="24" y="1095"/>
                </a:cubicBezTo>
                <a:close/>
                <a:moveTo>
                  <a:pt x="24" y="1035"/>
                </a:moveTo>
                <a:lnTo>
                  <a:pt x="24" y="1035"/>
                </a:lnTo>
                <a:cubicBezTo>
                  <a:pt x="24" y="1027"/>
                  <a:pt x="31" y="1020"/>
                  <a:pt x="39" y="1020"/>
                </a:cubicBezTo>
                <a:cubicBezTo>
                  <a:pt x="48" y="1020"/>
                  <a:pt x="54" y="1027"/>
                  <a:pt x="54" y="1035"/>
                </a:cubicBezTo>
                <a:cubicBezTo>
                  <a:pt x="54" y="1044"/>
                  <a:pt x="48" y="1050"/>
                  <a:pt x="39" y="1050"/>
                </a:cubicBezTo>
                <a:cubicBezTo>
                  <a:pt x="31" y="1050"/>
                  <a:pt x="24" y="1044"/>
                  <a:pt x="24" y="1035"/>
                </a:cubicBezTo>
                <a:close/>
                <a:moveTo>
                  <a:pt x="25" y="975"/>
                </a:moveTo>
                <a:lnTo>
                  <a:pt x="25" y="975"/>
                </a:lnTo>
                <a:cubicBezTo>
                  <a:pt x="25" y="967"/>
                  <a:pt x="32" y="960"/>
                  <a:pt x="40" y="960"/>
                </a:cubicBezTo>
                <a:cubicBezTo>
                  <a:pt x="48" y="960"/>
                  <a:pt x="55" y="967"/>
                  <a:pt x="55" y="975"/>
                </a:cubicBezTo>
                <a:cubicBezTo>
                  <a:pt x="55" y="984"/>
                  <a:pt x="48" y="990"/>
                  <a:pt x="40" y="990"/>
                </a:cubicBezTo>
                <a:cubicBezTo>
                  <a:pt x="32" y="990"/>
                  <a:pt x="25" y="984"/>
                  <a:pt x="25" y="975"/>
                </a:cubicBezTo>
                <a:close/>
                <a:moveTo>
                  <a:pt x="25" y="915"/>
                </a:moveTo>
                <a:lnTo>
                  <a:pt x="25" y="915"/>
                </a:lnTo>
                <a:cubicBezTo>
                  <a:pt x="25" y="907"/>
                  <a:pt x="32" y="900"/>
                  <a:pt x="40" y="900"/>
                </a:cubicBezTo>
                <a:cubicBezTo>
                  <a:pt x="48" y="900"/>
                  <a:pt x="55" y="907"/>
                  <a:pt x="55" y="915"/>
                </a:cubicBezTo>
                <a:cubicBezTo>
                  <a:pt x="55" y="924"/>
                  <a:pt x="48" y="930"/>
                  <a:pt x="40" y="930"/>
                </a:cubicBezTo>
                <a:cubicBezTo>
                  <a:pt x="32" y="930"/>
                  <a:pt x="25" y="924"/>
                  <a:pt x="25" y="915"/>
                </a:cubicBezTo>
                <a:close/>
                <a:moveTo>
                  <a:pt x="25" y="855"/>
                </a:moveTo>
                <a:lnTo>
                  <a:pt x="25" y="855"/>
                </a:lnTo>
                <a:cubicBezTo>
                  <a:pt x="25" y="847"/>
                  <a:pt x="32" y="840"/>
                  <a:pt x="40" y="840"/>
                </a:cubicBezTo>
                <a:cubicBezTo>
                  <a:pt x="49" y="840"/>
                  <a:pt x="55" y="847"/>
                  <a:pt x="55" y="855"/>
                </a:cubicBezTo>
                <a:cubicBezTo>
                  <a:pt x="55" y="864"/>
                  <a:pt x="49" y="870"/>
                  <a:pt x="40" y="870"/>
                </a:cubicBezTo>
                <a:cubicBezTo>
                  <a:pt x="32" y="870"/>
                  <a:pt x="25" y="864"/>
                  <a:pt x="25" y="855"/>
                </a:cubicBezTo>
                <a:close/>
                <a:moveTo>
                  <a:pt x="26" y="795"/>
                </a:moveTo>
                <a:lnTo>
                  <a:pt x="26" y="795"/>
                </a:lnTo>
                <a:cubicBezTo>
                  <a:pt x="26" y="787"/>
                  <a:pt x="33" y="780"/>
                  <a:pt x="41" y="780"/>
                </a:cubicBezTo>
                <a:cubicBezTo>
                  <a:pt x="49" y="780"/>
                  <a:pt x="56" y="787"/>
                  <a:pt x="56" y="795"/>
                </a:cubicBezTo>
                <a:cubicBezTo>
                  <a:pt x="56" y="804"/>
                  <a:pt x="49" y="810"/>
                  <a:pt x="41" y="810"/>
                </a:cubicBezTo>
                <a:cubicBezTo>
                  <a:pt x="33" y="810"/>
                  <a:pt x="26" y="804"/>
                  <a:pt x="26" y="795"/>
                </a:cubicBezTo>
                <a:close/>
                <a:moveTo>
                  <a:pt x="26" y="735"/>
                </a:moveTo>
                <a:lnTo>
                  <a:pt x="26" y="735"/>
                </a:lnTo>
                <a:cubicBezTo>
                  <a:pt x="26" y="727"/>
                  <a:pt x="33" y="720"/>
                  <a:pt x="41" y="720"/>
                </a:cubicBezTo>
                <a:cubicBezTo>
                  <a:pt x="49" y="720"/>
                  <a:pt x="56" y="727"/>
                  <a:pt x="56" y="735"/>
                </a:cubicBezTo>
                <a:cubicBezTo>
                  <a:pt x="56" y="744"/>
                  <a:pt x="49" y="750"/>
                  <a:pt x="41" y="750"/>
                </a:cubicBezTo>
                <a:cubicBezTo>
                  <a:pt x="33" y="750"/>
                  <a:pt x="26" y="744"/>
                  <a:pt x="26" y="735"/>
                </a:cubicBezTo>
                <a:close/>
                <a:moveTo>
                  <a:pt x="26" y="675"/>
                </a:moveTo>
                <a:lnTo>
                  <a:pt x="26" y="675"/>
                </a:lnTo>
                <a:cubicBezTo>
                  <a:pt x="26" y="667"/>
                  <a:pt x="33" y="660"/>
                  <a:pt x="41" y="660"/>
                </a:cubicBezTo>
                <a:cubicBezTo>
                  <a:pt x="50" y="660"/>
                  <a:pt x="56" y="667"/>
                  <a:pt x="56" y="675"/>
                </a:cubicBezTo>
                <a:cubicBezTo>
                  <a:pt x="56" y="683"/>
                  <a:pt x="50" y="690"/>
                  <a:pt x="41" y="690"/>
                </a:cubicBezTo>
                <a:cubicBezTo>
                  <a:pt x="33" y="690"/>
                  <a:pt x="26" y="683"/>
                  <a:pt x="26" y="675"/>
                </a:cubicBezTo>
                <a:close/>
                <a:moveTo>
                  <a:pt x="27" y="615"/>
                </a:moveTo>
                <a:lnTo>
                  <a:pt x="27" y="615"/>
                </a:lnTo>
                <a:cubicBezTo>
                  <a:pt x="27" y="607"/>
                  <a:pt x="34" y="600"/>
                  <a:pt x="42" y="600"/>
                </a:cubicBezTo>
                <a:cubicBezTo>
                  <a:pt x="50" y="600"/>
                  <a:pt x="57" y="607"/>
                  <a:pt x="57" y="615"/>
                </a:cubicBezTo>
                <a:cubicBezTo>
                  <a:pt x="57" y="623"/>
                  <a:pt x="50" y="630"/>
                  <a:pt x="42" y="630"/>
                </a:cubicBezTo>
                <a:cubicBezTo>
                  <a:pt x="34" y="630"/>
                  <a:pt x="27" y="623"/>
                  <a:pt x="27" y="615"/>
                </a:cubicBezTo>
                <a:close/>
                <a:moveTo>
                  <a:pt x="27" y="555"/>
                </a:moveTo>
                <a:lnTo>
                  <a:pt x="27" y="555"/>
                </a:lnTo>
                <a:cubicBezTo>
                  <a:pt x="27" y="547"/>
                  <a:pt x="34" y="540"/>
                  <a:pt x="42" y="540"/>
                </a:cubicBezTo>
                <a:cubicBezTo>
                  <a:pt x="50" y="540"/>
                  <a:pt x="57" y="547"/>
                  <a:pt x="57" y="555"/>
                </a:cubicBezTo>
                <a:cubicBezTo>
                  <a:pt x="57" y="563"/>
                  <a:pt x="50" y="570"/>
                  <a:pt x="42" y="570"/>
                </a:cubicBezTo>
                <a:cubicBezTo>
                  <a:pt x="34" y="570"/>
                  <a:pt x="27" y="563"/>
                  <a:pt x="27" y="555"/>
                </a:cubicBezTo>
                <a:close/>
                <a:moveTo>
                  <a:pt x="28" y="495"/>
                </a:moveTo>
                <a:lnTo>
                  <a:pt x="28" y="495"/>
                </a:lnTo>
                <a:cubicBezTo>
                  <a:pt x="28" y="487"/>
                  <a:pt x="34" y="480"/>
                  <a:pt x="43" y="480"/>
                </a:cubicBezTo>
                <a:cubicBezTo>
                  <a:pt x="51" y="480"/>
                  <a:pt x="58" y="487"/>
                  <a:pt x="58" y="495"/>
                </a:cubicBezTo>
                <a:cubicBezTo>
                  <a:pt x="58" y="503"/>
                  <a:pt x="51" y="510"/>
                  <a:pt x="43" y="510"/>
                </a:cubicBezTo>
                <a:cubicBezTo>
                  <a:pt x="34" y="510"/>
                  <a:pt x="28" y="503"/>
                  <a:pt x="28" y="495"/>
                </a:cubicBezTo>
                <a:close/>
                <a:moveTo>
                  <a:pt x="28" y="435"/>
                </a:moveTo>
                <a:lnTo>
                  <a:pt x="28" y="435"/>
                </a:lnTo>
                <a:cubicBezTo>
                  <a:pt x="28" y="427"/>
                  <a:pt x="35" y="420"/>
                  <a:pt x="43" y="420"/>
                </a:cubicBezTo>
                <a:cubicBezTo>
                  <a:pt x="51" y="420"/>
                  <a:pt x="58" y="427"/>
                  <a:pt x="58" y="435"/>
                </a:cubicBezTo>
                <a:cubicBezTo>
                  <a:pt x="58" y="443"/>
                  <a:pt x="51" y="450"/>
                  <a:pt x="43" y="450"/>
                </a:cubicBezTo>
                <a:cubicBezTo>
                  <a:pt x="35" y="450"/>
                  <a:pt x="28" y="443"/>
                  <a:pt x="28" y="435"/>
                </a:cubicBezTo>
                <a:close/>
                <a:moveTo>
                  <a:pt x="28" y="375"/>
                </a:moveTo>
                <a:lnTo>
                  <a:pt x="28" y="375"/>
                </a:lnTo>
                <a:cubicBezTo>
                  <a:pt x="28" y="367"/>
                  <a:pt x="35" y="360"/>
                  <a:pt x="43" y="360"/>
                </a:cubicBezTo>
                <a:cubicBezTo>
                  <a:pt x="51" y="360"/>
                  <a:pt x="58" y="367"/>
                  <a:pt x="58" y="375"/>
                </a:cubicBezTo>
                <a:cubicBezTo>
                  <a:pt x="58" y="383"/>
                  <a:pt x="51" y="390"/>
                  <a:pt x="43" y="390"/>
                </a:cubicBezTo>
                <a:cubicBezTo>
                  <a:pt x="35" y="390"/>
                  <a:pt x="28" y="383"/>
                  <a:pt x="28" y="375"/>
                </a:cubicBezTo>
                <a:close/>
                <a:moveTo>
                  <a:pt x="29" y="315"/>
                </a:moveTo>
                <a:lnTo>
                  <a:pt x="29" y="315"/>
                </a:lnTo>
                <a:cubicBezTo>
                  <a:pt x="29" y="307"/>
                  <a:pt x="35" y="300"/>
                  <a:pt x="44" y="300"/>
                </a:cubicBezTo>
                <a:cubicBezTo>
                  <a:pt x="52" y="300"/>
                  <a:pt x="59" y="307"/>
                  <a:pt x="59" y="315"/>
                </a:cubicBezTo>
                <a:cubicBezTo>
                  <a:pt x="59" y="323"/>
                  <a:pt x="52" y="330"/>
                  <a:pt x="44" y="330"/>
                </a:cubicBezTo>
                <a:cubicBezTo>
                  <a:pt x="35" y="330"/>
                  <a:pt x="29" y="323"/>
                  <a:pt x="29" y="315"/>
                </a:cubicBezTo>
                <a:close/>
                <a:moveTo>
                  <a:pt x="29" y="255"/>
                </a:moveTo>
                <a:lnTo>
                  <a:pt x="29" y="255"/>
                </a:lnTo>
                <a:cubicBezTo>
                  <a:pt x="29" y="247"/>
                  <a:pt x="36" y="240"/>
                  <a:pt x="44" y="240"/>
                </a:cubicBezTo>
                <a:cubicBezTo>
                  <a:pt x="52" y="240"/>
                  <a:pt x="59" y="247"/>
                  <a:pt x="59" y="255"/>
                </a:cubicBezTo>
                <a:cubicBezTo>
                  <a:pt x="59" y="263"/>
                  <a:pt x="52" y="270"/>
                  <a:pt x="44" y="270"/>
                </a:cubicBezTo>
                <a:cubicBezTo>
                  <a:pt x="36" y="270"/>
                  <a:pt x="29" y="263"/>
                  <a:pt x="29" y="255"/>
                </a:cubicBezTo>
                <a:close/>
                <a:moveTo>
                  <a:pt x="29" y="195"/>
                </a:moveTo>
                <a:lnTo>
                  <a:pt x="29" y="195"/>
                </a:lnTo>
                <a:cubicBezTo>
                  <a:pt x="29" y="187"/>
                  <a:pt x="36" y="180"/>
                  <a:pt x="44" y="180"/>
                </a:cubicBezTo>
                <a:cubicBezTo>
                  <a:pt x="52" y="180"/>
                  <a:pt x="59" y="187"/>
                  <a:pt x="59" y="195"/>
                </a:cubicBezTo>
                <a:cubicBezTo>
                  <a:pt x="59" y="203"/>
                  <a:pt x="52" y="210"/>
                  <a:pt x="44" y="210"/>
                </a:cubicBezTo>
                <a:cubicBezTo>
                  <a:pt x="36" y="210"/>
                  <a:pt x="29" y="203"/>
                  <a:pt x="29" y="195"/>
                </a:cubicBezTo>
                <a:close/>
                <a:moveTo>
                  <a:pt x="30" y="135"/>
                </a:moveTo>
                <a:lnTo>
                  <a:pt x="30" y="135"/>
                </a:lnTo>
                <a:cubicBezTo>
                  <a:pt x="30" y="127"/>
                  <a:pt x="36" y="120"/>
                  <a:pt x="45" y="120"/>
                </a:cubicBezTo>
                <a:cubicBezTo>
                  <a:pt x="53" y="120"/>
                  <a:pt x="60" y="127"/>
                  <a:pt x="60" y="135"/>
                </a:cubicBezTo>
                <a:cubicBezTo>
                  <a:pt x="60" y="143"/>
                  <a:pt x="53" y="150"/>
                  <a:pt x="45" y="150"/>
                </a:cubicBezTo>
                <a:cubicBezTo>
                  <a:pt x="36" y="150"/>
                  <a:pt x="30" y="143"/>
                  <a:pt x="30" y="135"/>
                </a:cubicBezTo>
                <a:close/>
                <a:moveTo>
                  <a:pt x="30" y="75"/>
                </a:moveTo>
                <a:lnTo>
                  <a:pt x="30" y="75"/>
                </a:lnTo>
                <a:cubicBezTo>
                  <a:pt x="30" y="67"/>
                  <a:pt x="37" y="60"/>
                  <a:pt x="45" y="60"/>
                </a:cubicBezTo>
                <a:cubicBezTo>
                  <a:pt x="53" y="60"/>
                  <a:pt x="60" y="67"/>
                  <a:pt x="60" y="75"/>
                </a:cubicBezTo>
                <a:cubicBezTo>
                  <a:pt x="60" y="83"/>
                  <a:pt x="53" y="90"/>
                  <a:pt x="45" y="90"/>
                </a:cubicBezTo>
                <a:cubicBezTo>
                  <a:pt x="37" y="90"/>
                  <a:pt x="30" y="83"/>
                  <a:pt x="30" y="75"/>
                </a:cubicBezTo>
                <a:close/>
                <a:moveTo>
                  <a:pt x="30" y="15"/>
                </a:moveTo>
                <a:lnTo>
                  <a:pt x="30" y="15"/>
                </a:lnTo>
                <a:cubicBezTo>
                  <a:pt x="30" y="7"/>
                  <a:pt x="37" y="0"/>
                  <a:pt x="45" y="0"/>
                </a:cubicBezTo>
                <a:cubicBezTo>
                  <a:pt x="54" y="0"/>
                  <a:pt x="60" y="7"/>
                  <a:pt x="60" y="15"/>
                </a:cubicBezTo>
                <a:cubicBezTo>
                  <a:pt x="60" y="23"/>
                  <a:pt x="54" y="30"/>
                  <a:pt x="45" y="30"/>
                </a:cubicBezTo>
                <a:cubicBezTo>
                  <a:pt x="37" y="30"/>
                  <a:pt x="30" y="23"/>
                  <a:pt x="30" y="15"/>
                </a:cubicBezTo>
                <a:close/>
              </a:path>
            </a:pathLst>
          </a:custGeom>
          <a:solidFill>
            <a:srgbClr val="000000"/>
          </a:solidFill>
          <a:ln w="1588">
            <a:solidFill>
              <a:srgbClr val="000000"/>
            </a:solidFill>
            <a:bevel/>
            <a:headEnd/>
            <a:tailEnd/>
          </a:ln>
        </p:spPr>
        <p:txBody>
          <a:bodyPr/>
          <a:lstStyle/>
          <a:p>
            <a:endParaRPr lang="en-US"/>
          </a:p>
        </p:txBody>
      </p:sp>
      <p:sp>
        <p:nvSpPr>
          <p:cNvPr id="18637" name="Rectangle 208"/>
          <p:cNvSpPr>
            <a:spLocks noChangeArrowheads="1"/>
          </p:cNvSpPr>
          <p:nvPr/>
        </p:nvSpPr>
        <p:spPr bwMode="auto">
          <a:xfrm rot="-5400000">
            <a:off x="2142331" y="4990307"/>
            <a:ext cx="1112837"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algn="l" eaLnBrk="1" hangingPunct="1"/>
            <a:r>
              <a:rPr lang="en-US" altLang="en-US" sz="2000">
                <a:solidFill>
                  <a:srgbClr val="000000"/>
                </a:solidFill>
                <a:latin typeface="Times New Roman" panose="02020603050405020304" pitchFamily="18" charset="0"/>
              </a:rPr>
              <a:t>Likelihood</a:t>
            </a:r>
            <a:endParaRPr lang="en-US" altLang="en-US">
              <a:latin typeface="Times New Roman" panose="02020603050405020304" pitchFamily="18" charset="0"/>
            </a:endParaRPr>
          </a:p>
        </p:txBody>
      </p:sp>
      <p:sp>
        <p:nvSpPr>
          <p:cNvPr id="18638" name="Freeform 209"/>
          <p:cNvSpPr>
            <a:spLocks noEditPoints="1"/>
          </p:cNvSpPr>
          <p:nvPr/>
        </p:nvSpPr>
        <p:spPr bwMode="auto">
          <a:xfrm>
            <a:off x="4694238" y="5397500"/>
            <a:ext cx="7937" cy="741363"/>
          </a:xfrm>
          <a:custGeom>
            <a:avLst/>
            <a:gdLst>
              <a:gd name="T0" fmla="*/ 2147483647 w 30"/>
              <a:gd name="T1" fmla="*/ 2147483647 h 2371"/>
              <a:gd name="T2" fmla="*/ 2147483647 w 30"/>
              <a:gd name="T3" fmla="*/ 2147483647 h 2371"/>
              <a:gd name="T4" fmla="*/ 0 w 30"/>
              <a:gd name="T5" fmla="*/ 2147483647 h 2371"/>
              <a:gd name="T6" fmla="*/ 2147483647 w 30"/>
              <a:gd name="T7" fmla="*/ 2147483647 h 2371"/>
              <a:gd name="T8" fmla="*/ 2147483647 w 30"/>
              <a:gd name="T9" fmla="*/ 2147483647 h 2371"/>
              <a:gd name="T10" fmla="*/ 0 w 30"/>
              <a:gd name="T11" fmla="*/ 2147483647 h 2371"/>
              <a:gd name="T12" fmla="*/ 0 w 30"/>
              <a:gd name="T13" fmla="*/ 2147483647 h 2371"/>
              <a:gd name="T14" fmla="*/ 2147483647 w 30"/>
              <a:gd name="T15" fmla="*/ 2147483647 h 2371"/>
              <a:gd name="T16" fmla="*/ 2147483647 w 30"/>
              <a:gd name="T17" fmla="*/ 2147483647 h 2371"/>
              <a:gd name="T18" fmla="*/ 0 w 30"/>
              <a:gd name="T19" fmla="*/ 2147483647 h 2371"/>
              <a:gd name="T20" fmla="*/ 2147483647 w 30"/>
              <a:gd name="T21" fmla="*/ 2147483647 h 2371"/>
              <a:gd name="T22" fmla="*/ 2147483647 w 30"/>
              <a:gd name="T23" fmla="*/ 2147483647 h 2371"/>
              <a:gd name="T24" fmla="*/ 0 w 30"/>
              <a:gd name="T25" fmla="*/ 2147483647 h 2371"/>
              <a:gd name="T26" fmla="*/ 0 w 30"/>
              <a:gd name="T27" fmla="*/ 2147483647 h 2371"/>
              <a:gd name="T28" fmla="*/ 2147483647 w 30"/>
              <a:gd name="T29" fmla="*/ 2147483647 h 2371"/>
              <a:gd name="T30" fmla="*/ 2147483647 w 30"/>
              <a:gd name="T31" fmla="*/ 2147483647 h 2371"/>
              <a:gd name="T32" fmla="*/ 0 w 30"/>
              <a:gd name="T33" fmla="*/ 2147483647 h 2371"/>
              <a:gd name="T34" fmla="*/ 2147483647 w 30"/>
              <a:gd name="T35" fmla="*/ 2147483647 h 2371"/>
              <a:gd name="T36" fmla="*/ 2147483647 w 30"/>
              <a:gd name="T37" fmla="*/ 2147483647 h 2371"/>
              <a:gd name="T38" fmla="*/ 0 w 30"/>
              <a:gd name="T39" fmla="*/ 2147483647 h 2371"/>
              <a:gd name="T40" fmla="*/ 0 w 30"/>
              <a:gd name="T41" fmla="*/ 2147483647 h 2371"/>
              <a:gd name="T42" fmla="*/ 2147483647 w 30"/>
              <a:gd name="T43" fmla="*/ 2147483647 h 2371"/>
              <a:gd name="T44" fmla="*/ 2147483647 w 30"/>
              <a:gd name="T45" fmla="*/ 2147483647 h 2371"/>
              <a:gd name="T46" fmla="*/ 0 w 30"/>
              <a:gd name="T47" fmla="*/ 2147483647 h 2371"/>
              <a:gd name="T48" fmla="*/ 2147483647 w 30"/>
              <a:gd name="T49" fmla="*/ 2147483647 h 2371"/>
              <a:gd name="T50" fmla="*/ 2147483647 w 30"/>
              <a:gd name="T51" fmla="*/ 2147483647 h 2371"/>
              <a:gd name="T52" fmla="*/ 0 w 30"/>
              <a:gd name="T53" fmla="*/ 2147483647 h 2371"/>
              <a:gd name="T54" fmla="*/ 0 w 30"/>
              <a:gd name="T55" fmla="*/ 2147483647 h 2371"/>
              <a:gd name="T56" fmla="*/ 2147483647 w 30"/>
              <a:gd name="T57" fmla="*/ 2147483647 h 2371"/>
              <a:gd name="T58" fmla="*/ 2147483647 w 30"/>
              <a:gd name="T59" fmla="*/ 2147483647 h 2371"/>
              <a:gd name="T60" fmla="*/ 0 w 30"/>
              <a:gd name="T61" fmla="*/ 2147483647 h 2371"/>
              <a:gd name="T62" fmla="*/ 2147483647 w 30"/>
              <a:gd name="T63" fmla="*/ 2147483647 h 2371"/>
              <a:gd name="T64" fmla="*/ 2147483647 w 30"/>
              <a:gd name="T65" fmla="*/ 2147483647 h 2371"/>
              <a:gd name="T66" fmla="*/ 0 w 30"/>
              <a:gd name="T67" fmla="*/ 2147483647 h 2371"/>
              <a:gd name="T68" fmla="*/ 0 w 30"/>
              <a:gd name="T69" fmla="*/ 2147483647 h 2371"/>
              <a:gd name="T70" fmla="*/ 2147483647 w 30"/>
              <a:gd name="T71" fmla="*/ 2147483647 h 2371"/>
              <a:gd name="T72" fmla="*/ 2147483647 w 30"/>
              <a:gd name="T73" fmla="*/ 2147483647 h 2371"/>
              <a:gd name="T74" fmla="*/ 0 w 30"/>
              <a:gd name="T75" fmla="*/ 2147483647 h 2371"/>
              <a:gd name="T76" fmla="*/ 2147483647 w 30"/>
              <a:gd name="T77" fmla="*/ 2147483647 h 2371"/>
              <a:gd name="T78" fmla="*/ 2147483647 w 30"/>
              <a:gd name="T79" fmla="*/ 2147483647 h 2371"/>
              <a:gd name="T80" fmla="*/ 0 w 30"/>
              <a:gd name="T81" fmla="*/ 2147483647 h 2371"/>
              <a:gd name="T82" fmla="*/ 0 w 30"/>
              <a:gd name="T83" fmla="*/ 2147483647 h 2371"/>
              <a:gd name="T84" fmla="*/ 2147483647 w 30"/>
              <a:gd name="T85" fmla="*/ 2147483647 h 2371"/>
              <a:gd name="T86" fmla="*/ 2147483647 w 30"/>
              <a:gd name="T87" fmla="*/ 2147483647 h 2371"/>
              <a:gd name="T88" fmla="*/ 0 w 30"/>
              <a:gd name="T89" fmla="*/ 2147483647 h 2371"/>
              <a:gd name="T90" fmla="*/ 2147483647 w 30"/>
              <a:gd name="T91" fmla="*/ 2147483647 h 2371"/>
              <a:gd name="T92" fmla="*/ 2147483647 w 30"/>
              <a:gd name="T93" fmla="*/ 2147483647 h 2371"/>
              <a:gd name="T94" fmla="*/ 0 w 30"/>
              <a:gd name="T95" fmla="*/ 2147483647 h 2371"/>
              <a:gd name="T96" fmla="*/ 0 w 30"/>
              <a:gd name="T97" fmla="*/ 2147483647 h 2371"/>
              <a:gd name="T98" fmla="*/ 2147483647 w 30"/>
              <a:gd name="T99" fmla="*/ 2147483647 h 2371"/>
              <a:gd name="T100" fmla="*/ 2147483647 w 30"/>
              <a:gd name="T101" fmla="*/ 2147483647 h 2371"/>
              <a:gd name="T102" fmla="*/ 0 w 30"/>
              <a:gd name="T103" fmla="*/ 2147483647 h 2371"/>
              <a:gd name="T104" fmla="*/ 2147483647 w 30"/>
              <a:gd name="T105" fmla="*/ 2147483647 h 2371"/>
              <a:gd name="T106" fmla="*/ 2147483647 w 30"/>
              <a:gd name="T107" fmla="*/ 2147483647 h 2371"/>
              <a:gd name="T108" fmla="*/ 0 w 30"/>
              <a:gd name="T109" fmla="*/ 2147483647 h 2371"/>
              <a:gd name="T110" fmla="*/ 0 w 30"/>
              <a:gd name="T111" fmla="*/ 2147483647 h 2371"/>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0"/>
              <a:gd name="T169" fmla="*/ 0 h 2371"/>
              <a:gd name="T170" fmla="*/ 30 w 30"/>
              <a:gd name="T171" fmla="*/ 2371 h 2371"/>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0" h="2371">
                <a:moveTo>
                  <a:pt x="0" y="2356"/>
                </a:moveTo>
                <a:lnTo>
                  <a:pt x="0" y="2356"/>
                </a:lnTo>
                <a:cubicBezTo>
                  <a:pt x="0" y="2348"/>
                  <a:pt x="7" y="2341"/>
                  <a:pt x="15" y="2341"/>
                </a:cubicBezTo>
                <a:cubicBezTo>
                  <a:pt x="24" y="2341"/>
                  <a:pt x="30" y="2348"/>
                  <a:pt x="30" y="2356"/>
                </a:cubicBezTo>
                <a:cubicBezTo>
                  <a:pt x="30" y="2365"/>
                  <a:pt x="24" y="2371"/>
                  <a:pt x="15" y="2371"/>
                </a:cubicBezTo>
                <a:cubicBezTo>
                  <a:pt x="7" y="2371"/>
                  <a:pt x="0" y="2365"/>
                  <a:pt x="0" y="2356"/>
                </a:cubicBezTo>
                <a:close/>
                <a:moveTo>
                  <a:pt x="0" y="2296"/>
                </a:moveTo>
                <a:lnTo>
                  <a:pt x="0" y="2296"/>
                </a:lnTo>
                <a:cubicBezTo>
                  <a:pt x="0" y="2288"/>
                  <a:pt x="7" y="2281"/>
                  <a:pt x="15" y="2281"/>
                </a:cubicBezTo>
                <a:cubicBezTo>
                  <a:pt x="24" y="2281"/>
                  <a:pt x="30" y="2288"/>
                  <a:pt x="30" y="2296"/>
                </a:cubicBezTo>
                <a:cubicBezTo>
                  <a:pt x="30" y="2305"/>
                  <a:pt x="24" y="2311"/>
                  <a:pt x="15" y="2311"/>
                </a:cubicBezTo>
                <a:cubicBezTo>
                  <a:pt x="7" y="2311"/>
                  <a:pt x="0" y="2305"/>
                  <a:pt x="0" y="2296"/>
                </a:cubicBezTo>
                <a:close/>
                <a:moveTo>
                  <a:pt x="0" y="2236"/>
                </a:moveTo>
                <a:lnTo>
                  <a:pt x="0" y="2236"/>
                </a:lnTo>
                <a:cubicBezTo>
                  <a:pt x="0" y="2228"/>
                  <a:pt x="7" y="2221"/>
                  <a:pt x="15" y="2221"/>
                </a:cubicBezTo>
                <a:cubicBezTo>
                  <a:pt x="24" y="2221"/>
                  <a:pt x="30" y="2228"/>
                  <a:pt x="30" y="2236"/>
                </a:cubicBezTo>
                <a:cubicBezTo>
                  <a:pt x="30" y="2245"/>
                  <a:pt x="24" y="2251"/>
                  <a:pt x="15" y="2251"/>
                </a:cubicBezTo>
                <a:cubicBezTo>
                  <a:pt x="7" y="2251"/>
                  <a:pt x="0" y="2245"/>
                  <a:pt x="0" y="2236"/>
                </a:cubicBezTo>
                <a:close/>
                <a:moveTo>
                  <a:pt x="0" y="2176"/>
                </a:moveTo>
                <a:lnTo>
                  <a:pt x="0" y="2176"/>
                </a:lnTo>
                <a:cubicBezTo>
                  <a:pt x="0" y="2168"/>
                  <a:pt x="7" y="2161"/>
                  <a:pt x="15" y="2161"/>
                </a:cubicBezTo>
                <a:cubicBezTo>
                  <a:pt x="24" y="2161"/>
                  <a:pt x="30" y="2168"/>
                  <a:pt x="30" y="2176"/>
                </a:cubicBezTo>
                <a:cubicBezTo>
                  <a:pt x="30" y="2185"/>
                  <a:pt x="24" y="2191"/>
                  <a:pt x="15" y="2191"/>
                </a:cubicBezTo>
                <a:cubicBezTo>
                  <a:pt x="7" y="2191"/>
                  <a:pt x="0" y="2185"/>
                  <a:pt x="0" y="2176"/>
                </a:cubicBezTo>
                <a:close/>
                <a:moveTo>
                  <a:pt x="0" y="2116"/>
                </a:moveTo>
                <a:lnTo>
                  <a:pt x="0" y="2116"/>
                </a:lnTo>
                <a:cubicBezTo>
                  <a:pt x="0" y="2108"/>
                  <a:pt x="7" y="2101"/>
                  <a:pt x="15" y="2101"/>
                </a:cubicBezTo>
                <a:cubicBezTo>
                  <a:pt x="24" y="2101"/>
                  <a:pt x="30" y="2108"/>
                  <a:pt x="30" y="2116"/>
                </a:cubicBezTo>
                <a:cubicBezTo>
                  <a:pt x="30" y="2125"/>
                  <a:pt x="24" y="2131"/>
                  <a:pt x="15" y="2131"/>
                </a:cubicBezTo>
                <a:cubicBezTo>
                  <a:pt x="7" y="2131"/>
                  <a:pt x="0" y="2125"/>
                  <a:pt x="0" y="2116"/>
                </a:cubicBezTo>
                <a:close/>
                <a:moveTo>
                  <a:pt x="0" y="2056"/>
                </a:moveTo>
                <a:lnTo>
                  <a:pt x="0" y="2056"/>
                </a:lnTo>
                <a:cubicBezTo>
                  <a:pt x="0" y="2048"/>
                  <a:pt x="7" y="2041"/>
                  <a:pt x="15" y="2041"/>
                </a:cubicBezTo>
                <a:cubicBezTo>
                  <a:pt x="24" y="2041"/>
                  <a:pt x="30" y="2048"/>
                  <a:pt x="30" y="2056"/>
                </a:cubicBezTo>
                <a:cubicBezTo>
                  <a:pt x="30" y="2065"/>
                  <a:pt x="24" y="2071"/>
                  <a:pt x="15" y="2071"/>
                </a:cubicBezTo>
                <a:cubicBezTo>
                  <a:pt x="7" y="2071"/>
                  <a:pt x="0" y="2065"/>
                  <a:pt x="0" y="2056"/>
                </a:cubicBezTo>
                <a:close/>
                <a:moveTo>
                  <a:pt x="0" y="1996"/>
                </a:moveTo>
                <a:lnTo>
                  <a:pt x="0" y="1996"/>
                </a:lnTo>
                <a:cubicBezTo>
                  <a:pt x="0" y="1988"/>
                  <a:pt x="7" y="1981"/>
                  <a:pt x="15" y="1981"/>
                </a:cubicBezTo>
                <a:cubicBezTo>
                  <a:pt x="24" y="1981"/>
                  <a:pt x="30" y="1988"/>
                  <a:pt x="30" y="1996"/>
                </a:cubicBezTo>
                <a:cubicBezTo>
                  <a:pt x="30" y="2005"/>
                  <a:pt x="24" y="2011"/>
                  <a:pt x="15" y="2011"/>
                </a:cubicBezTo>
                <a:cubicBezTo>
                  <a:pt x="7" y="2011"/>
                  <a:pt x="0" y="2005"/>
                  <a:pt x="0" y="1996"/>
                </a:cubicBezTo>
                <a:close/>
                <a:moveTo>
                  <a:pt x="0" y="1936"/>
                </a:moveTo>
                <a:lnTo>
                  <a:pt x="0" y="1936"/>
                </a:lnTo>
                <a:cubicBezTo>
                  <a:pt x="0" y="1928"/>
                  <a:pt x="7" y="1921"/>
                  <a:pt x="15" y="1921"/>
                </a:cubicBezTo>
                <a:cubicBezTo>
                  <a:pt x="24" y="1921"/>
                  <a:pt x="30" y="1928"/>
                  <a:pt x="30" y="1936"/>
                </a:cubicBezTo>
                <a:cubicBezTo>
                  <a:pt x="30" y="1945"/>
                  <a:pt x="24" y="1951"/>
                  <a:pt x="15" y="1951"/>
                </a:cubicBezTo>
                <a:cubicBezTo>
                  <a:pt x="7" y="1951"/>
                  <a:pt x="0" y="1945"/>
                  <a:pt x="0" y="1936"/>
                </a:cubicBezTo>
                <a:close/>
                <a:moveTo>
                  <a:pt x="0" y="1876"/>
                </a:moveTo>
                <a:lnTo>
                  <a:pt x="0" y="1876"/>
                </a:lnTo>
                <a:cubicBezTo>
                  <a:pt x="0" y="1868"/>
                  <a:pt x="7" y="1861"/>
                  <a:pt x="15" y="1861"/>
                </a:cubicBezTo>
                <a:cubicBezTo>
                  <a:pt x="24" y="1861"/>
                  <a:pt x="30" y="1868"/>
                  <a:pt x="30" y="1876"/>
                </a:cubicBezTo>
                <a:cubicBezTo>
                  <a:pt x="30" y="1885"/>
                  <a:pt x="24" y="1891"/>
                  <a:pt x="15" y="1891"/>
                </a:cubicBezTo>
                <a:cubicBezTo>
                  <a:pt x="7" y="1891"/>
                  <a:pt x="0" y="1885"/>
                  <a:pt x="0" y="1876"/>
                </a:cubicBezTo>
                <a:close/>
                <a:moveTo>
                  <a:pt x="0" y="1816"/>
                </a:moveTo>
                <a:lnTo>
                  <a:pt x="0" y="1816"/>
                </a:lnTo>
                <a:cubicBezTo>
                  <a:pt x="0" y="1808"/>
                  <a:pt x="7" y="1801"/>
                  <a:pt x="15" y="1801"/>
                </a:cubicBezTo>
                <a:cubicBezTo>
                  <a:pt x="24" y="1801"/>
                  <a:pt x="30" y="1808"/>
                  <a:pt x="30" y="1816"/>
                </a:cubicBezTo>
                <a:cubicBezTo>
                  <a:pt x="30" y="1824"/>
                  <a:pt x="24" y="1831"/>
                  <a:pt x="15" y="1831"/>
                </a:cubicBezTo>
                <a:cubicBezTo>
                  <a:pt x="7" y="1831"/>
                  <a:pt x="0" y="1824"/>
                  <a:pt x="0" y="1816"/>
                </a:cubicBezTo>
                <a:close/>
                <a:moveTo>
                  <a:pt x="0" y="1756"/>
                </a:moveTo>
                <a:lnTo>
                  <a:pt x="0" y="1756"/>
                </a:lnTo>
                <a:cubicBezTo>
                  <a:pt x="0" y="1748"/>
                  <a:pt x="7" y="1741"/>
                  <a:pt x="15" y="1741"/>
                </a:cubicBezTo>
                <a:cubicBezTo>
                  <a:pt x="24" y="1741"/>
                  <a:pt x="30" y="1748"/>
                  <a:pt x="30" y="1756"/>
                </a:cubicBezTo>
                <a:cubicBezTo>
                  <a:pt x="30" y="1764"/>
                  <a:pt x="24" y="1771"/>
                  <a:pt x="15" y="1771"/>
                </a:cubicBezTo>
                <a:cubicBezTo>
                  <a:pt x="7" y="1771"/>
                  <a:pt x="0" y="1764"/>
                  <a:pt x="0" y="1756"/>
                </a:cubicBezTo>
                <a:close/>
                <a:moveTo>
                  <a:pt x="0" y="1696"/>
                </a:moveTo>
                <a:lnTo>
                  <a:pt x="0" y="1696"/>
                </a:lnTo>
                <a:cubicBezTo>
                  <a:pt x="0" y="1688"/>
                  <a:pt x="7" y="1681"/>
                  <a:pt x="15" y="1681"/>
                </a:cubicBezTo>
                <a:cubicBezTo>
                  <a:pt x="24" y="1681"/>
                  <a:pt x="30" y="1688"/>
                  <a:pt x="30" y="1696"/>
                </a:cubicBezTo>
                <a:cubicBezTo>
                  <a:pt x="30" y="1704"/>
                  <a:pt x="24" y="1711"/>
                  <a:pt x="15" y="1711"/>
                </a:cubicBezTo>
                <a:cubicBezTo>
                  <a:pt x="7" y="1711"/>
                  <a:pt x="0" y="1704"/>
                  <a:pt x="0" y="1696"/>
                </a:cubicBezTo>
                <a:close/>
                <a:moveTo>
                  <a:pt x="0" y="1636"/>
                </a:moveTo>
                <a:lnTo>
                  <a:pt x="0" y="1636"/>
                </a:lnTo>
                <a:cubicBezTo>
                  <a:pt x="0" y="1628"/>
                  <a:pt x="7" y="1621"/>
                  <a:pt x="15" y="1621"/>
                </a:cubicBezTo>
                <a:cubicBezTo>
                  <a:pt x="24" y="1621"/>
                  <a:pt x="30" y="1628"/>
                  <a:pt x="30" y="1636"/>
                </a:cubicBezTo>
                <a:cubicBezTo>
                  <a:pt x="30" y="1644"/>
                  <a:pt x="24" y="1651"/>
                  <a:pt x="15" y="1651"/>
                </a:cubicBezTo>
                <a:cubicBezTo>
                  <a:pt x="7" y="1651"/>
                  <a:pt x="0" y="1644"/>
                  <a:pt x="0" y="1636"/>
                </a:cubicBezTo>
                <a:close/>
                <a:moveTo>
                  <a:pt x="0" y="1576"/>
                </a:moveTo>
                <a:lnTo>
                  <a:pt x="0" y="1576"/>
                </a:lnTo>
                <a:cubicBezTo>
                  <a:pt x="0" y="1568"/>
                  <a:pt x="7" y="1561"/>
                  <a:pt x="15" y="1561"/>
                </a:cubicBezTo>
                <a:cubicBezTo>
                  <a:pt x="24" y="1561"/>
                  <a:pt x="30" y="1568"/>
                  <a:pt x="30" y="1576"/>
                </a:cubicBezTo>
                <a:cubicBezTo>
                  <a:pt x="30" y="1584"/>
                  <a:pt x="24" y="1591"/>
                  <a:pt x="15" y="1591"/>
                </a:cubicBezTo>
                <a:cubicBezTo>
                  <a:pt x="7" y="1591"/>
                  <a:pt x="0" y="1584"/>
                  <a:pt x="0" y="1576"/>
                </a:cubicBezTo>
                <a:close/>
                <a:moveTo>
                  <a:pt x="0" y="1516"/>
                </a:moveTo>
                <a:lnTo>
                  <a:pt x="0" y="1516"/>
                </a:lnTo>
                <a:cubicBezTo>
                  <a:pt x="0" y="1508"/>
                  <a:pt x="7" y="1501"/>
                  <a:pt x="15" y="1501"/>
                </a:cubicBezTo>
                <a:cubicBezTo>
                  <a:pt x="24" y="1501"/>
                  <a:pt x="30" y="1508"/>
                  <a:pt x="30" y="1516"/>
                </a:cubicBezTo>
                <a:cubicBezTo>
                  <a:pt x="30" y="1524"/>
                  <a:pt x="24" y="1531"/>
                  <a:pt x="15" y="1531"/>
                </a:cubicBezTo>
                <a:cubicBezTo>
                  <a:pt x="7" y="1531"/>
                  <a:pt x="0" y="1524"/>
                  <a:pt x="0" y="1516"/>
                </a:cubicBezTo>
                <a:close/>
                <a:moveTo>
                  <a:pt x="0" y="1456"/>
                </a:moveTo>
                <a:lnTo>
                  <a:pt x="0" y="1456"/>
                </a:lnTo>
                <a:cubicBezTo>
                  <a:pt x="0" y="1448"/>
                  <a:pt x="7" y="1441"/>
                  <a:pt x="15" y="1441"/>
                </a:cubicBezTo>
                <a:cubicBezTo>
                  <a:pt x="24" y="1441"/>
                  <a:pt x="30" y="1448"/>
                  <a:pt x="30" y="1456"/>
                </a:cubicBezTo>
                <a:cubicBezTo>
                  <a:pt x="30" y="1464"/>
                  <a:pt x="24" y="1471"/>
                  <a:pt x="15" y="1471"/>
                </a:cubicBezTo>
                <a:cubicBezTo>
                  <a:pt x="7" y="1471"/>
                  <a:pt x="0" y="1464"/>
                  <a:pt x="0" y="1456"/>
                </a:cubicBezTo>
                <a:close/>
                <a:moveTo>
                  <a:pt x="0" y="1396"/>
                </a:moveTo>
                <a:lnTo>
                  <a:pt x="0" y="1396"/>
                </a:lnTo>
                <a:cubicBezTo>
                  <a:pt x="0" y="1388"/>
                  <a:pt x="7" y="1381"/>
                  <a:pt x="15" y="1381"/>
                </a:cubicBezTo>
                <a:cubicBezTo>
                  <a:pt x="24" y="1381"/>
                  <a:pt x="30" y="1388"/>
                  <a:pt x="30" y="1396"/>
                </a:cubicBezTo>
                <a:cubicBezTo>
                  <a:pt x="30" y="1404"/>
                  <a:pt x="24" y="1411"/>
                  <a:pt x="15" y="1411"/>
                </a:cubicBezTo>
                <a:cubicBezTo>
                  <a:pt x="7" y="1411"/>
                  <a:pt x="0" y="1404"/>
                  <a:pt x="0" y="1396"/>
                </a:cubicBezTo>
                <a:close/>
                <a:moveTo>
                  <a:pt x="0" y="1336"/>
                </a:moveTo>
                <a:lnTo>
                  <a:pt x="0" y="1336"/>
                </a:lnTo>
                <a:cubicBezTo>
                  <a:pt x="0" y="1328"/>
                  <a:pt x="7" y="1321"/>
                  <a:pt x="15" y="1321"/>
                </a:cubicBezTo>
                <a:cubicBezTo>
                  <a:pt x="24" y="1321"/>
                  <a:pt x="30" y="1328"/>
                  <a:pt x="30" y="1336"/>
                </a:cubicBezTo>
                <a:cubicBezTo>
                  <a:pt x="30" y="1344"/>
                  <a:pt x="24" y="1351"/>
                  <a:pt x="15" y="1351"/>
                </a:cubicBezTo>
                <a:cubicBezTo>
                  <a:pt x="7" y="1351"/>
                  <a:pt x="0" y="1344"/>
                  <a:pt x="0" y="1336"/>
                </a:cubicBezTo>
                <a:close/>
                <a:moveTo>
                  <a:pt x="0" y="1276"/>
                </a:moveTo>
                <a:lnTo>
                  <a:pt x="0" y="1276"/>
                </a:lnTo>
                <a:cubicBezTo>
                  <a:pt x="0" y="1268"/>
                  <a:pt x="7" y="1261"/>
                  <a:pt x="15" y="1261"/>
                </a:cubicBezTo>
                <a:cubicBezTo>
                  <a:pt x="24" y="1261"/>
                  <a:pt x="30" y="1268"/>
                  <a:pt x="30" y="1276"/>
                </a:cubicBezTo>
                <a:cubicBezTo>
                  <a:pt x="30" y="1284"/>
                  <a:pt x="24" y="1291"/>
                  <a:pt x="15" y="1291"/>
                </a:cubicBezTo>
                <a:cubicBezTo>
                  <a:pt x="7" y="1291"/>
                  <a:pt x="0" y="1284"/>
                  <a:pt x="0" y="1276"/>
                </a:cubicBezTo>
                <a:close/>
                <a:moveTo>
                  <a:pt x="0" y="1216"/>
                </a:moveTo>
                <a:lnTo>
                  <a:pt x="0" y="1216"/>
                </a:lnTo>
                <a:cubicBezTo>
                  <a:pt x="0" y="1208"/>
                  <a:pt x="7" y="1201"/>
                  <a:pt x="15" y="1201"/>
                </a:cubicBezTo>
                <a:cubicBezTo>
                  <a:pt x="24" y="1201"/>
                  <a:pt x="30" y="1208"/>
                  <a:pt x="30" y="1216"/>
                </a:cubicBezTo>
                <a:cubicBezTo>
                  <a:pt x="30" y="1224"/>
                  <a:pt x="24" y="1231"/>
                  <a:pt x="15" y="1231"/>
                </a:cubicBezTo>
                <a:cubicBezTo>
                  <a:pt x="7" y="1231"/>
                  <a:pt x="0" y="1224"/>
                  <a:pt x="0" y="1216"/>
                </a:cubicBezTo>
                <a:close/>
                <a:moveTo>
                  <a:pt x="0" y="1156"/>
                </a:moveTo>
                <a:lnTo>
                  <a:pt x="0" y="1156"/>
                </a:lnTo>
                <a:cubicBezTo>
                  <a:pt x="0" y="1148"/>
                  <a:pt x="7" y="1141"/>
                  <a:pt x="15" y="1141"/>
                </a:cubicBezTo>
                <a:cubicBezTo>
                  <a:pt x="24" y="1141"/>
                  <a:pt x="30" y="1148"/>
                  <a:pt x="30" y="1156"/>
                </a:cubicBezTo>
                <a:cubicBezTo>
                  <a:pt x="30" y="1164"/>
                  <a:pt x="24" y="1171"/>
                  <a:pt x="15" y="1171"/>
                </a:cubicBezTo>
                <a:cubicBezTo>
                  <a:pt x="7" y="1171"/>
                  <a:pt x="0" y="1164"/>
                  <a:pt x="0" y="1156"/>
                </a:cubicBezTo>
                <a:close/>
                <a:moveTo>
                  <a:pt x="0" y="1096"/>
                </a:moveTo>
                <a:lnTo>
                  <a:pt x="0" y="1096"/>
                </a:lnTo>
                <a:cubicBezTo>
                  <a:pt x="0" y="1087"/>
                  <a:pt x="7" y="1081"/>
                  <a:pt x="15" y="1081"/>
                </a:cubicBezTo>
                <a:cubicBezTo>
                  <a:pt x="24" y="1081"/>
                  <a:pt x="30" y="1087"/>
                  <a:pt x="30" y="1096"/>
                </a:cubicBezTo>
                <a:cubicBezTo>
                  <a:pt x="30" y="1104"/>
                  <a:pt x="24" y="1111"/>
                  <a:pt x="15" y="1111"/>
                </a:cubicBezTo>
                <a:cubicBezTo>
                  <a:pt x="7" y="1111"/>
                  <a:pt x="0" y="1104"/>
                  <a:pt x="0" y="1096"/>
                </a:cubicBezTo>
                <a:close/>
                <a:moveTo>
                  <a:pt x="0" y="1036"/>
                </a:moveTo>
                <a:lnTo>
                  <a:pt x="0" y="1036"/>
                </a:lnTo>
                <a:cubicBezTo>
                  <a:pt x="0" y="1027"/>
                  <a:pt x="7" y="1021"/>
                  <a:pt x="15" y="1021"/>
                </a:cubicBezTo>
                <a:cubicBezTo>
                  <a:pt x="24" y="1021"/>
                  <a:pt x="30" y="1027"/>
                  <a:pt x="30" y="1036"/>
                </a:cubicBezTo>
                <a:cubicBezTo>
                  <a:pt x="30" y="1044"/>
                  <a:pt x="24" y="1051"/>
                  <a:pt x="15" y="1051"/>
                </a:cubicBezTo>
                <a:cubicBezTo>
                  <a:pt x="7" y="1051"/>
                  <a:pt x="0" y="1044"/>
                  <a:pt x="0" y="1036"/>
                </a:cubicBezTo>
                <a:close/>
                <a:moveTo>
                  <a:pt x="0" y="976"/>
                </a:moveTo>
                <a:lnTo>
                  <a:pt x="0" y="976"/>
                </a:lnTo>
                <a:cubicBezTo>
                  <a:pt x="0" y="967"/>
                  <a:pt x="7" y="961"/>
                  <a:pt x="15" y="961"/>
                </a:cubicBezTo>
                <a:cubicBezTo>
                  <a:pt x="24" y="961"/>
                  <a:pt x="30" y="967"/>
                  <a:pt x="30" y="976"/>
                </a:cubicBezTo>
                <a:cubicBezTo>
                  <a:pt x="30" y="984"/>
                  <a:pt x="24" y="991"/>
                  <a:pt x="15" y="991"/>
                </a:cubicBezTo>
                <a:cubicBezTo>
                  <a:pt x="7" y="991"/>
                  <a:pt x="0" y="984"/>
                  <a:pt x="0" y="976"/>
                </a:cubicBezTo>
                <a:close/>
                <a:moveTo>
                  <a:pt x="0" y="916"/>
                </a:moveTo>
                <a:lnTo>
                  <a:pt x="0" y="916"/>
                </a:lnTo>
                <a:cubicBezTo>
                  <a:pt x="0" y="907"/>
                  <a:pt x="7" y="901"/>
                  <a:pt x="15" y="901"/>
                </a:cubicBezTo>
                <a:cubicBezTo>
                  <a:pt x="24" y="901"/>
                  <a:pt x="30" y="907"/>
                  <a:pt x="30" y="916"/>
                </a:cubicBezTo>
                <a:cubicBezTo>
                  <a:pt x="30" y="924"/>
                  <a:pt x="24" y="931"/>
                  <a:pt x="15" y="931"/>
                </a:cubicBezTo>
                <a:cubicBezTo>
                  <a:pt x="7" y="931"/>
                  <a:pt x="0" y="924"/>
                  <a:pt x="0" y="916"/>
                </a:cubicBezTo>
                <a:close/>
                <a:moveTo>
                  <a:pt x="0" y="856"/>
                </a:moveTo>
                <a:lnTo>
                  <a:pt x="0" y="856"/>
                </a:lnTo>
                <a:cubicBezTo>
                  <a:pt x="0" y="847"/>
                  <a:pt x="7" y="841"/>
                  <a:pt x="15" y="841"/>
                </a:cubicBezTo>
                <a:cubicBezTo>
                  <a:pt x="24" y="841"/>
                  <a:pt x="30" y="847"/>
                  <a:pt x="30" y="856"/>
                </a:cubicBezTo>
                <a:cubicBezTo>
                  <a:pt x="30" y="864"/>
                  <a:pt x="24" y="871"/>
                  <a:pt x="15" y="871"/>
                </a:cubicBezTo>
                <a:cubicBezTo>
                  <a:pt x="7" y="871"/>
                  <a:pt x="0" y="864"/>
                  <a:pt x="0" y="856"/>
                </a:cubicBezTo>
                <a:close/>
                <a:moveTo>
                  <a:pt x="0" y="796"/>
                </a:moveTo>
                <a:lnTo>
                  <a:pt x="0" y="796"/>
                </a:lnTo>
                <a:cubicBezTo>
                  <a:pt x="0" y="787"/>
                  <a:pt x="7" y="781"/>
                  <a:pt x="15" y="781"/>
                </a:cubicBezTo>
                <a:cubicBezTo>
                  <a:pt x="24" y="781"/>
                  <a:pt x="30" y="787"/>
                  <a:pt x="30" y="796"/>
                </a:cubicBezTo>
                <a:cubicBezTo>
                  <a:pt x="30" y="804"/>
                  <a:pt x="24" y="811"/>
                  <a:pt x="15" y="811"/>
                </a:cubicBezTo>
                <a:cubicBezTo>
                  <a:pt x="7" y="811"/>
                  <a:pt x="0" y="804"/>
                  <a:pt x="0" y="796"/>
                </a:cubicBezTo>
                <a:close/>
                <a:moveTo>
                  <a:pt x="0" y="736"/>
                </a:moveTo>
                <a:lnTo>
                  <a:pt x="0" y="736"/>
                </a:lnTo>
                <a:cubicBezTo>
                  <a:pt x="0" y="727"/>
                  <a:pt x="7" y="721"/>
                  <a:pt x="15" y="721"/>
                </a:cubicBezTo>
                <a:cubicBezTo>
                  <a:pt x="24" y="721"/>
                  <a:pt x="30" y="727"/>
                  <a:pt x="30" y="736"/>
                </a:cubicBezTo>
                <a:cubicBezTo>
                  <a:pt x="30" y="744"/>
                  <a:pt x="24" y="751"/>
                  <a:pt x="15" y="751"/>
                </a:cubicBezTo>
                <a:cubicBezTo>
                  <a:pt x="7" y="751"/>
                  <a:pt x="0" y="744"/>
                  <a:pt x="0" y="736"/>
                </a:cubicBezTo>
                <a:close/>
                <a:moveTo>
                  <a:pt x="0" y="676"/>
                </a:moveTo>
                <a:lnTo>
                  <a:pt x="0" y="676"/>
                </a:lnTo>
                <a:cubicBezTo>
                  <a:pt x="0" y="667"/>
                  <a:pt x="7" y="661"/>
                  <a:pt x="15" y="661"/>
                </a:cubicBezTo>
                <a:cubicBezTo>
                  <a:pt x="24" y="661"/>
                  <a:pt x="30" y="667"/>
                  <a:pt x="30" y="676"/>
                </a:cubicBezTo>
                <a:cubicBezTo>
                  <a:pt x="30" y="684"/>
                  <a:pt x="24" y="691"/>
                  <a:pt x="15" y="691"/>
                </a:cubicBezTo>
                <a:cubicBezTo>
                  <a:pt x="7" y="691"/>
                  <a:pt x="0" y="684"/>
                  <a:pt x="0" y="676"/>
                </a:cubicBezTo>
                <a:close/>
                <a:moveTo>
                  <a:pt x="0" y="616"/>
                </a:moveTo>
                <a:lnTo>
                  <a:pt x="0" y="616"/>
                </a:lnTo>
                <a:cubicBezTo>
                  <a:pt x="0" y="607"/>
                  <a:pt x="7" y="601"/>
                  <a:pt x="15" y="601"/>
                </a:cubicBezTo>
                <a:cubicBezTo>
                  <a:pt x="24" y="601"/>
                  <a:pt x="30" y="607"/>
                  <a:pt x="30" y="616"/>
                </a:cubicBezTo>
                <a:cubicBezTo>
                  <a:pt x="30" y="624"/>
                  <a:pt x="24" y="631"/>
                  <a:pt x="15" y="631"/>
                </a:cubicBezTo>
                <a:cubicBezTo>
                  <a:pt x="7" y="631"/>
                  <a:pt x="0" y="624"/>
                  <a:pt x="0" y="616"/>
                </a:cubicBezTo>
                <a:close/>
                <a:moveTo>
                  <a:pt x="0" y="556"/>
                </a:moveTo>
                <a:lnTo>
                  <a:pt x="0" y="556"/>
                </a:lnTo>
                <a:cubicBezTo>
                  <a:pt x="0" y="547"/>
                  <a:pt x="7" y="541"/>
                  <a:pt x="15" y="541"/>
                </a:cubicBezTo>
                <a:cubicBezTo>
                  <a:pt x="24" y="541"/>
                  <a:pt x="30" y="547"/>
                  <a:pt x="30" y="556"/>
                </a:cubicBezTo>
                <a:cubicBezTo>
                  <a:pt x="30" y="564"/>
                  <a:pt x="24" y="571"/>
                  <a:pt x="15" y="571"/>
                </a:cubicBezTo>
                <a:cubicBezTo>
                  <a:pt x="7" y="571"/>
                  <a:pt x="0" y="564"/>
                  <a:pt x="0" y="556"/>
                </a:cubicBezTo>
                <a:close/>
                <a:moveTo>
                  <a:pt x="0" y="496"/>
                </a:moveTo>
                <a:lnTo>
                  <a:pt x="0" y="495"/>
                </a:lnTo>
                <a:cubicBezTo>
                  <a:pt x="0" y="487"/>
                  <a:pt x="7" y="480"/>
                  <a:pt x="15" y="480"/>
                </a:cubicBezTo>
                <a:cubicBezTo>
                  <a:pt x="24" y="480"/>
                  <a:pt x="30" y="487"/>
                  <a:pt x="30" y="495"/>
                </a:cubicBezTo>
                <a:lnTo>
                  <a:pt x="30" y="496"/>
                </a:lnTo>
                <a:cubicBezTo>
                  <a:pt x="30" y="504"/>
                  <a:pt x="24" y="511"/>
                  <a:pt x="15" y="511"/>
                </a:cubicBezTo>
                <a:cubicBezTo>
                  <a:pt x="7" y="511"/>
                  <a:pt x="0" y="504"/>
                  <a:pt x="0" y="496"/>
                </a:cubicBezTo>
                <a:close/>
                <a:moveTo>
                  <a:pt x="0" y="435"/>
                </a:moveTo>
                <a:lnTo>
                  <a:pt x="0" y="435"/>
                </a:lnTo>
                <a:cubicBezTo>
                  <a:pt x="0" y="427"/>
                  <a:pt x="7" y="420"/>
                  <a:pt x="15" y="420"/>
                </a:cubicBezTo>
                <a:cubicBezTo>
                  <a:pt x="24" y="420"/>
                  <a:pt x="30" y="427"/>
                  <a:pt x="30" y="435"/>
                </a:cubicBezTo>
                <a:cubicBezTo>
                  <a:pt x="30" y="444"/>
                  <a:pt x="24" y="450"/>
                  <a:pt x="15" y="450"/>
                </a:cubicBezTo>
                <a:cubicBezTo>
                  <a:pt x="7" y="450"/>
                  <a:pt x="0" y="444"/>
                  <a:pt x="0" y="435"/>
                </a:cubicBezTo>
                <a:close/>
                <a:moveTo>
                  <a:pt x="0" y="375"/>
                </a:moveTo>
                <a:lnTo>
                  <a:pt x="0" y="375"/>
                </a:lnTo>
                <a:cubicBezTo>
                  <a:pt x="0" y="367"/>
                  <a:pt x="7" y="360"/>
                  <a:pt x="15" y="360"/>
                </a:cubicBezTo>
                <a:cubicBezTo>
                  <a:pt x="24" y="360"/>
                  <a:pt x="30" y="367"/>
                  <a:pt x="30" y="375"/>
                </a:cubicBezTo>
                <a:cubicBezTo>
                  <a:pt x="30" y="384"/>
                  <a:pt x="24" y="390"/>
                  <a:pt x="15" y="390"/>
                </a:cubicBezTo>
                <a:cubicBezTo>
                  <a:pt x="7" y="390"/>
                  <a:pt x="0" y="384"/>
                  <a:pt x="0" y="375"/>
                </a:cubicBezTo>
                <a:close/>
                <a:moveTo>
                  <a:pt x="0" y="315"/>
                </a:moveTo>
                <a:lnTo>
                  <a:pt x="0" y="315"/>
                </a:lnTo>
                <a:cubicBezTo>
                  <a:pt x="0" y="307"/>
                  <a:pt x="7" y="300"/>
                  <a:pt x="15" y="300"/>
                </a:cubicBezTo>
                <a:cubicBezTo>
                  <a:pt x="24" y="300"/>
                  <a:pt x="30" y="307"/>
                  <a:pt x="30" y="315"/>
                </a:cubicBezTo>
                <a:cubicBezTo>
                  <a:pt x="30" y="324"/>
                  <a:pt x="24" y="330"/>
                  <a:pt x="15" y="330"/>
                </a:cubicBezTo>
                <a:cubicBezTo>
                  <a:pt x="7" y="330"/>
                  <a:pt x="0" y="324"/>
                  <a:pt x="0" y="315"/>
                </a:cubicBezTo>
                <a:close/>
                <a:moveTo>
                  <a:pt x="0" y="255"/>
                </a:moveTo>
                <a:lnTo>
                  <a:pt x="0" y="255"/>
                </a:lnTo>
                <a:cubicBezTo>
                  <a:pt x="0" y="247"/>
                  <a:pt x="7" y="240"/>
                  <a:pt x="15" y="240"/>
                </a:cubicBezTo>
                <a:cubicBezTo>
                  <a:pt x="24" y="240"/>
                  <a:pt x="30" y="247"/>
                  <a:pt x="30" y="255"/>
                </a:cubicBezTo>
                <a:cubicBezTo>
                  <a:pt x="30" y="264"/>
                  <a:pt x="24" y="270"/>
                  <a:pt x="15" y="270"/>
                </a:cubicBezTo>
                <a:cubicBezTo>
                  <a:pt x="7" y="270"/>
                  <a:pt x="0" y="264"/>
                  <a:pt x="0" y="255"/>
                </a:cubicBezTo>
                <a:close/>
                <a:moveTo>
                  <a:pt x="0" y="195"/>
                </a:moveTo>
                <a:lnTo>
                  <a:pt x="0" y="195"/>
                </a:lnTo>
                <a:cubicBezTo>
                  <a:pt x="0" y="187"/>
                  <a:pt x="7" y="180"/>
                  <a:pt x="15" y="180"/>
                </a:cubicBezTo>
                <a:cubicBezTo>
                  <a:pt x="24" y="180"/>
                  <a:pt x="30" y="187"/>
                  <a:pt x="30" y="195"/>
                </a:cubicBezTo>
                <a:cubicBezTo>
                  <a:pt x="30" y="204"/>
                  <a:pt x="24" y="210"/>
                  <a:pt x="15" y="210"/>
                </a:cubicBezTo>
                <a:cubicBezTo>
                  <a:pt x="7" y="210"/>
                  <a:pt x="0" y="204"/>
                  <a:pt x="0" y="195"/>
                </a:cubicBezTo>
                <a:close/>
                <a:moveTo>
                  <a:pt x="0" y="135"/>
                </a:moveTo>
                <a:lnTo>
                  <a:pt x="0" y="135"/>
                </a:lnTo>
                <a:cubicBezTo>
                  <a:pt x="0" y="127"/>
                  <a:pt x="7" y="120"/>
                  <a:pt x="15" y="120"/>
                </a:cubicBezTo>
                <a:cubicBezTo>
                  <a:pt x="24" y="120"/>
                  <a:pt x="30" y="127"/>
                  <a:pt x="30" y="135"/>
                </a:cubicBezTo>
                <a:cubicBezTo>
                  <a:pt x="30" y="144"/>
                  <a:pt x="24" y="150"/>
                  <a:pt x="15" y="150"/>
                </a:cubicBezTo>
                <a:cubicBezTo>
                  <a:pt x="7" y="150"/>
                  <a:pt x="0" y="144"/>
                  <a:pt x="0" y="135"/>
                </a:cubicBezTo>
                <a:close/>
                <a:moveTo>
                  <a:pt x="0" y="75"/>
                </a:moveTo>
                <a:lnTo>
                  <a:pt x="0" y="75"/>
                </a:lnTo>
                <a:cubicBezTo>
                  <a:pt x="0" y="67"/>
                  <a:pt x="7" y="60"/>
                  <a:pt x="15" y="60"/>
                </a:cubicBezTo>
                <a:cubicBezTo>
                  <a:pt x="24" y="60"/>
                  <a:pt x="30" y="67"/>
                  <a:pt x="30" y="75"/>
                </a:cubicBezTo>
                <a:cubicBezTo>
                  <a:pt x="30" y="84"/>
                  <a:pt x="24" y="90"/>
                  <a:pt x="15" y="90"/>
                </a:cubicBezTo>
                <a:cubicBezTo>
                  <a:pt x="7" y="90"/>
                  <a:pt x="0" y="84"/>
                  <a:pt x="0" y="75"/>
                </a:cubicBezTo>
                <a:close/>
                <a:moveTo>
                  <a:pt x="0" y="15"/>
                </a:moveTo>
                <a:lnTo>
                  <a:pt x="0" y="15"/>
                </a:lnTo>
                <a:cubicBezTo>
                  <a:pt x="0" y="7"/>
                  <a:pt x="7" y="0"/>
                  <a:pt x="15" y="0"/>
                </a:cubicBezTo>
                <a:cubicBezTo>
                  <a:pt x="24" y="0"/>
                  <a:pt x="30" y="7"/>
                  <a:pt x="30" y="15"/>
                </a:cubicBezTo>
                <a:cubicBezTo>
                  <a:pt x="30" y="24"/>
                  <a:pt x="24" y="30"/>
                  <a:pt x="15" y="30"/>
                </a:cubicBezTo>
                <a:cubicBezTo>
                  <a:pt x="7" y="30"/>
                  <a:pt x="0" y="24"/>
                  <a:pt x="0" y="15"/>
                </a:cubicBezTo>
                <a:close/>
              </a:path>
            </a:pathLst>
          </a:custGeom>
          <a:solidFill>
            <a:srgbClr val="000000"/>
          </a:solidFill>
          <a:ln w="1588">
            <a:solidFill>
              <a:srgbClr val="000000"/>
            </a:solidFill>
            <a:bevel/>
            <a:headEnd/>
            <a:tailEnd/>
          </a:ln>
        </p:spPr>
        <p:txBody>
          <a:bodyPr/>
          <a:lstStyle/>
          <a:p>
            <a:endParaRPr lang="en-US"/>
          </a:p>
        </p:txBody>
      </p:sp>
      <p:sp>
        <p:nvSpPr>
          <p:cNvPr id="18639" name="Rectangle 210"/>
          <p:cNvSpPr>
            <a:spLocks noChangeArrowheads="1"/>
          </p:cNvSpPr>
          <p:nvPr/>
        </p:nvSpPr>
        <p:spPr bwMode="auto">
          <a:xfrm>
            <a:off x="3417888" y="4159250"/>
            <a:ext cx="3822700" cy="1981200"/>
          </a:xfrm>
          <a:prstGeom prst="rect">
            <a:avLst/>
          </a:prstGeom>
          <a:noFill/>
          <a:ln w="7938" cap="rnd">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latin typeface="Times New Roman" panose="02020603050405020304" pitchFamily="18" charset="0"/>
            </a:endParaRPr>
          </a:p>
        </p:txBody>
      </p:sp>
      <p:sp>
        <p:nvSpPr>
          <p:cNvPr id="18640" name="Line 211"/>
          <p:cNvSpPr>
            <a:spLocks noChangeShapeType="1"/>
          </p:cNvSpPr>
          <p:nvPr/>
        </p:nvSpPr>
        <p:spPr bwMode="auto">
          <a:xfrm>
            <a:off x="3417888" y="4159250"/>
            <a:ext cx="1587" cy="1981200"/>
          </a:xfrm>
          <a:prstGeom prst="line">
            <a:avLst/>
          </a:prstGeom>
          <a:noFill/>
          <a:ln w="15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641" name="Line 212"/>
          <p:cNvSpPr>
            <a:spLocks noChangeShapeType="1"/>
          </p:cNvSpPr>
          <p:nvPr/>
        </p:nvSpPr>
        <p:spPr bwMode="auto">
          <a:xfrm>
            <a:off x="3379788" y="6140450"/>
            <a:ext cx="38100" cy="1588"/>
          </a:xfrm>
          <a:prstGeom prst="line">
            <a:avLst/>
          </a:prstGeom>
          <a:noFill/>
          <a:ln w="15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642" name="Line 213"/>
          <p:cNvSpPr>
            <a:spLocks noChangeShapeType="1"/>
          </p:cNvSpPr>
          <p:nvPr/>
        </p:nvSpPr>
        <p:spPr bwMode="auto">
          <a:xfrm>
            <a:off x="3379788" y="5895975"/>
            <a:ext cx="38100" cy="1588"/>
          </a:xfrm>
          <a:prstGeom prst="line">
            <a:avLst/>
          </a:prstGeom>
          <a:noFill/>
          <a:ln w="15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643" name="Line 214"/>
          <p:cNvSpPr>
            <a:spLocks noChangeShapeType="1"/>
          </p:cNvSpPr>
          <p:nvPr/>
        </p:nvSpPr>
        <p:spPr bwMode="auto">
          <a:xfrm>
            <a:off x="3379788" y="5641975"/>
            <a:ext cx="38100" cy="1588"/>
          </a:xfrm>
          <a:prstGeom prst="line">
            <a:avLst/>
          </a:prstGeom>
          <a:noFill/>
          <a:ln w="15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644" name="Line 215"/>
          <p:cNvSpPr>
            <a:spLocks noChangeShapeType="1"/>
          </p:cNvSpPr>
          <p:nvPr/>
        </p:nvSpPr>
        <p:spPr bwMode="auto">
          <a:xfrm>
            <a:off x="3379788" y="5399088"/>
            <a:ext cx="38100" cy="1587"/>
          </a:xfrm>
          <a:prstGeom prst="line">
            <a:avLst/>
          </a:prstGeom>
          <a:noFill/>
          <a:ln w="15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645" name="Line 216"/>
          <p:cNvSpPr>
            <a:spLocks noChangeShapeType="1"/>
          </p:cNvSpPr>
          <p:nvPr/>
        </p:nvSpPr>
        <p:spPr bwMode="auto">
          <a:xfrm>
            <a:off x="3379788" y="5154613"/>
            <a:ext cx="38100" cy="1587"/>
          </a:xfrm>
          <a:prstGeom prst="line">
            <a:avLst/>
          </a:prstGeom>
          <a:noFill/>
          <a:ln w="15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646" name="Line 217"/>
          <p:cNvSpPr>
            <a:spLocks noChangeShapeType="1"/>
          </p:cNvSpPr>
          <p:nvPr/>
        </p:nvSpPr>
        <p:spPr bwMode="auto">
          <a:xfrm>
            <a:off x="3379788" y="4900613"/>
            <a:ext cx="38100" cy="1587"/>
          </a:xfrm>
          <a:prstGeom prst="line">
            <a:avLst/>
          </a:prstGeom>
          <a:noFill/>
          <a:ln w="15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647" name="Line 218"/>
          <p:cNvSpPr>
            <a:spLocks noChangeShapeType="1"/>
          </p:cNvSpPr>
          <p:nvPr/>
        </p:nvSpPr>
        <p:spPr bwMode="auto">
          <a:xfrm>
            <a:off x="3379788" y="4657725"/>
            <a:ext cx="38100" cy="1588"/>
          </a:xfrm>
          <a:prstGeom prst="line">
            <a:avLst/>
          </a:prstGeom>
          <a:noFill/>
          <a:ln w="15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648" name="Line 219"/>
          <p:cNvSpPr>
            <a:spLocks noChangeShapeType="1"/>
          </p:cNvSpPr>
          <p:nvPr/>
        </p:nvSpPr>
        <p:spPr bwMode="auto">
          <a:xfrm>
            <a:off x="3379788" y="4403725"/>
            <a:ext cx="38100" cy="1588"/>
          </a:xfrm>
          <a:prstGeom prst="line">
            <a:avLst/>
          </a:prstGeom>
          <a:noFill/>
          <a:ln w="15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649" name="Line 220"/>
          <p:cNvSpPr>
            <a:spLocks noChangeShapeType="1"/>
          </p:cNvSpPr>
          <p:nvPr/>
        </p:nvSpPr>
        <p:spPr bwMode="auto">
          <a:xfrm>
            <a:off x="3379788" y="4159250"/>
            <a:ext cx="38100" cy="1588"/>
          </a:xfrm>
          <a:prstGeom prst="line">
            <a:avLst/>
          </a:prstGeom>
          <a:noFill/>
          <a:ln w="15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650" name="Line 221"/>
          <p:cNvSpPr>
            <a:spLocks noChangeShapeType="1"/>
          </p:cNvSpPr>
          <p:nvPr/>
        </p:nvSpPr>
        <p:spPr bwMode="auto">
          <a:xfrm>
            <a:off x="3417888" y="6140450"/>
            <a:ext cx="3822700" cy="1588"/>
          </a:xfrm>
          <a:prstGeom prst="line">
            <a:avLst/>
          </a:prstGeom>
          <a:noFill/>
          <a:ln w="15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651" name="Line 222"/>
          <p:cNvSpPr>
            <a:spLocks noChangeShapeType="1"/>
          </p:cNvSpPr>
          <p:nvPr/>
        </p:nvSpPr>
        <p:spPr bwMode="auto">
          <a:xfrm flipV="1">
            <a:off x="3417888" y="6140450"/>
            <a:ext cx="1587" cy="38100"/>
          </a:xfrm>
          <a:prstGeom prst="line">
            <a:avLst/>
          </a:prstGeom>
          <a:noFill/>
          <a:ln w="15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652" name="Line 223"/>
          <p:cNvSpPr>
            <a:spLocks noChangeShapeType="1"/>
          </p:cNvSpPr>
          <p:nvPr/>
        </p:nvSpPr>
        <p:spPr bwMode="auto">
          <a:xfrm flipV="1">
            <a:off x="4179888" y="6140450"/>
            <a:ext cx="1587" cy="38100"/>
          </a:xfrm>
          <a:prstGeom prst="line">
            <a:avLst/>
          </a:prstGeom>
          <a:noFill/>
          <a:ln w="15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653" name="Line 224"/>
          <p:cNvSpPr>
            <a:spLocks noChangeShapeType="1"/>
          </p:cNvSpPr>
          <p:nvPr/>
        </p:nvSpPr>
        <p:spPr bwMode="auto">
          <a:xfrm flipV="1">
            <a:off x="4943475" y="6140450"/>
            <a:ext cx="1588" cy="38100"/>
          </a:xfrm>
          <a:prstGeom prst="line">
            <a:avLst/>
          </a:prstGeom>
          <a:noFill/>
          <a:ln w="15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654" name="Line 225"/>
          <p:cNvSpPr>
            <a:spLocks noChangeShapeType="1"/>
          </p:cNvSpPr>
          <p:nvPr/>
        </p:nvSpPr>
        <p:spPr bwMode="auto">
          <a:xfrm flipV="1">
            <a:off x="5715000" y="6140450"/>
            <a:ext cx="1588" cy="38100"/>
          </a:xfrm>
          <a:prstGeom prst="line">
            <a:avLst/>
          </a:prstGeom>
          <a:noFill/>
          <a:ln w="15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655" name="Line 226"/>
          <p:cNvSpPr>
            <a:spLocks noChangeShapeType="1"/>
          </p:cNvSpPr>
          <p:nvPr/>
        </p:nvSpPr>
        <p:spPr bwMode="auto">
          <a:xfrm flipV="1">
            <a:off x="6478588" y="6140450"/>
            <a:ext cx="1587" cy="38100"/>
          </a:xfrm>
          <a:prstGeom prst="line">
            <a:avLst/>
          </a:prstGeom>
          <a:noFill/>
          <a:ln w="15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656" name="Line 227"/>
          <p:cNvSpPr>
            <a:spLocks noChangeShapeType="1"/>
          </p:cNvSpPr>
          <p:nvPr/>
        </p:nvSpPr>
        <p:spPr bwMode="auto">
          <a:xfrm flipV="1">
            <a:off x="7240588" y="6140450"/>
            <a:ext cx="1587" cy="38100"/>
          </a:xfrm>
          <a:prstGeom prst="line">
            <a:avLst/>
          </a:prstGeom>
          <a:noFill/>
          <a:ln w="15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657" name="Freeform 228"/>
          <p:cNvSpPr>
            <a:spLocks/>
          </p:cNvSpPr>
          <p:nvPr/>
        </p:nvSpPr>
        <p:spPr bwMode="auto">
          <a:xfrm>
            <a:off x="3454400" y="4468813"/>
            <a:ext cx="3767138" cy="1662112"/>
          </a:xfrm>
          <a:custGeom>
            <a:avLst/>
            <a:gdLst>
              <a:gd name="T0" fmla="*/ 2147483647 w 2373"/>
              <a:gd name="T1" fmla="*/ 2147483647 h 1047"/>
              <a:gd name="T2" fmla="*/ 2147483647 w 2373"/>
              <a:gd name="T3" fmla="*/ 2147483647 h 1047"/>
              <a:gd name="T4" fmla="*/ 2147483647 w 2373"/>
              <a:gd name="T5" fmla="*/ 2147483647 h 1047"/>
              <a:gd name="T6" fmla="*/ 2147483647 w 2373"/>
              <a:gd name="T7" fmla="*/ 2147483647 h 1047"/>
              <a:gd name="T8" fmla="*/ 2147483647 w 2373"/>
              <a:gd name="T9" fmla="*/ 2147483647 h 1047"/>
              <a:gd name="T10" fmla="*/ 2147483647 w 2373"/>
              <a:gd name="T11" fmla="*/ 2147483647 h 1047"/>
              <a:gd name="T12" fmla="*/ 2147483647 w 2373"/>
              <a:gd name="T13" fmla="*/ 2147483647 h 1047"/>
              <a:gd name="T14" fmla="*/ 2147483647 w 2373"/>
              <a:gd name="T15" fmla="*/ 2147483647 h 1047"/>
              <a:gd name="T16" fmla="*/ 2147483647 w 2373"/>
              <a:gd name="T17" fmla="*/ 2147483647 h 1047"/>
              <a:gd name="T18" fmla="*/ 2147483647 w 2373"/>
              <a:gd name="T19" fmla="*/ 2147483647 h 1047"/>
              <a:gd name="T20" fmla="*/ 2147483647 w 2373"/>
              <a:gd name="T21" fmla="*/ 2147483647 h 1047"/>
              <a:gd name="T22" fmla="*/ 2147483647 w 2373"/>
              <a:gd name="T23" fmla="*/ 2147483647 h 1047"/>
              <a:gd name="T24" fmla="*/ 2147483647 w 2373"/>
              <a:gd name="T25" fmla="*/ 2147483647 h 1047"/>
              <a:gd name="T26" fmla="*/ 2147483647 w 2373"/>
              <a:gd name="T27" fmla="*/ 2147483647 h 1047"/>
              <a:gd name="T28" fmla="*/ 2147483647 w 2373"/>
              <a:gd name="T29" fmla="*/ 0 h 1047"/>
              <a:gd name="T30" fmla="*/ 2147483647 w 2373"/>
              <a:gd name="T31" fmla="*/ 0 h 1047"/>
              <a:gd name="T32" fmla="*/ 2147483647 w 2373"/>
              <a:gd name="T33" fmla="*/ 0 h 1047"/>
              <a:gd name="T34" fmla="*/ 2147483647 w 2373"/>
              <a:gd name="T35" fmla="*/ 0 h 1047"/>
              <a:gd name="T36" fmla="*/ 2147483647 w 2373"/>
              <a:gd name="T37" fmla="*/ 0 h 1047"/>
              <a:gd name="T38" fmla="*/ 2147483647 w 2373"/>
              <a:gd name="T39" fmla="*/ 2147483647 h 1047"/>
              <a:gd name="T40" fmla="*/ 2147483647 w 2373"/>
              <a:gd name="T41" fmla="*/ 2147483647 h 1047"/>
              <a:gd name="T42" fmla="*/ 2147483647 w 2373"/>
              <a:gd name="T43" fmla="*/ 2147483647 h 1047"/>
              <a:gd name="T44" fmla="*/ 2147483647 w 2373"/>
              <a:gd name="T45" fmla="*/ 2147483647 h 1047"/>
              <a:gd name="T46" fmla="*/ 2147483647 w 2373"/>
              <a:gd name="T47" fmla="*/ 2147483647 h 1047"/>
              <a:gd name="T48" fmla="*/ 2147483647 w 2373"/>
              <a:gd name="T49" fmla="*/ 2147483647 h 1047"/>
              <a:gd name="T50" fmla="*/ 2147483647 w 2373"/>
              <a:gd name="T51" fmla="*/ 2147483647 h 1047"/>
              <a:gd name="T52" fmla="*/ 2147483647 w 2373"/>
              <a:gd name="T53" fmla="*/ 2147483647 h 1047"/>
              <a:gd name="T54" fmla="*/ 2147483647 w 2373"/>
              <a:gd name="T55" fmla="*/ 2147483647 h 1047"/>
              <a:gd name="T56" fmla="*/ 2147483647 w 2373"/>
              <a:gd name="T57" fmla="*/ 2147483647 h 1047"/>
              <a:gd name="T58" fmla="*/ 2147483647 w 2373"/>
              <a:gd name="T59" fmla="*/ 2147483647 h 1047"/>
              <a:gd name="T60" fmla="*/ 2147483647 w 2373"/>
              <a:gd name="T61" fmla="*/ 2147483647 h 1047"/>
              <a:gd name="T62" fmla="*/ 2147483647 w 2373"/>
              <a:gd name="T63" fmla="*/ 2147483647 h 1047"/>
              <a:gd name="T64" fmla="*/ 2147483647 w 2373"/>
              <a:gd name="T65" fmla="*/ 2147483647 h 1047"/>
              <a:gd name="T66" fmla="*/ 2147483647 w 2373"/>
              <a:gd name="T67" fmla="*/ 2147483647 h 1047"/>
              <a:gd name="T68" fmla="*/ 2147483647 w 2373"/>
              <a:gd name="T69" fmla="*/ 2147483647 h 1047"/>
              <a:gd name="T70" fmla="*/ 2147483647 w 2373"/>
              <a:gd name="T71" fmla="*/ 2147483647 h 1047"/>
              <a:gd name="T72" fmla="*/ 2147483647 w 2373"/>
              <a:gd name="T73" fmla="*/ 2147483647 h 1047"/>
              <a:gd name="T74" fmla="*/ 2147483647 w 2373"/>
              <a:gd name="T75" fmla="*/ 2147483647 h 1047"/>
              <a:gd name="T76" fmla="*/ 2147483647 w 2373"/>
              <a:gd name="T77" fmla="*/ 2147483647 h 1047"/>
              <a:gd name="T78" fmla="*/ 2147483647 w 2373"/>
              <a:gd name="T79" fmla="*/ 2147483647 h 1047"/>
              <a:gd name="T80" fmla="*/ 2147483647 w 2373"/>
              <a:gd name="T81" fmla="*/ 2147483647 h 1047"/>
              <a:gd name="T82" fmla="*/ 2147483647 w 2373"/>
              <a:gd name="T83" fmla="*/ 2147483647 h 1047"/>
              <a:gd name="T84" fmla="*/ 2147483647 w 2373"/>
              <a:gd name="T85" fmla="*/ 2147483647 h 1047"/>
              <a:gd name="T86" fmla="*/ 2147483647 w 2373"/>
              <a:gd name="T87" fmla="*/ 2147483647 h 1047"/>
              <a:gd name="T88" fmla="*/ 2147483647 w 2373"/>
              <a:gd name="T89" fmla="*/ 2147483647 h 1047"/>
              <a:gd name="T90" fmla="*/ 2147483647 w 2373"/>
              <a:gd name="T91" fmla="*/ 2147483647 h 1047"/>
              <a:gd name="T92" fmla="*/ 2147483647 w 2373"/>
              <a:gd name="T93" fmla="*/ 2147483647 h 1047"/>
              <a:gd name="T94" fmla="*/ 2147483647 w 2373"/>
              <a:gd name="T95" fmla="*/ 2147483647 h 1047"/>
              <a:gd name="T96" fmla="*/ 2147483647 w 2373"/>
              <a:gd name="T97" fmla="*/ 2147483647 h 1047"/>
              <a:gd name="T98" fmla="*/ 2147483647 w 2373"/>
              <a:gd name="T99" fmla="*/ 2147483647 h 1047"/>
              <a:gd name="T100" fmla="*/ 2147483647 w 2373"/>
              <a:gd name="T101" fmla="*/ 2147483647 h 1047"/>
              <a:gd name="T102" fmla="*/ 2147483647 w 2373"/>
              <a:gd name="T103" fmla="*/ 2147483647 h 1047"/>
              <a:gd name="T104" fmla="*/ 2147483647 w 2373"/>
              <a:gd name="T105" fmla="*/ 2147483647 h 1047"/>
              <a:gd name="T106" fmla="*/ 2147483647 w 2373"/>
              <a:gd name="T107" fmla="*/ 2147483647 h 1047"/>
              <a:gd name="T108" fmla="*/ 2147483647 w 2373"/>
              <a:gd name="T109" fmla="*/ 2147483647 h 1047"/>
              <a:gd name="T110" fmla="*/ 2147483647 w 2373"/>
              <a:gd name="T111" fmla="*/ 2147483647 h 1047"/>
              <a:gd name="T112" fmla="*/ 2147483647 w 2373"/>
              <a:gd name="T113" fmla="*/ 2147483647 h 1047"/>
              <a:gd name="T114" fmla="*/ 2147483647 w 2373"/>
              <a:gd name="T115" fmla="*/ 2147483647 h 1047"/>
              <a:gd name="T116" fmla="*/ 2147483647 w 2373"/>
              <a:gd name="T117" fmla="*/ 2147483647 h 1047"/>
              <a:gd name="T118" fmla="*/ 2147483647 w 2373"/>
              <a:gd name="T119" fmla="*/ 2147483647 h 1047"/>
              <a:gd name="T120" fmla="*/ 2147483647 w 2373"/>
              <a:gd name="T121" fmla="*/ 2147483647 h 1047"/>
              <a:gd name="T122" fmla="*/ 2147483647 w 2373"/>
              <a:gd name="T123" fmla="*/ 2147483647 h 104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373"/>
              <a:gd name="T187" fmla="*/ 0 h 1047"/>
              <a:gd name="T188" fmla="*/ 2373 w 2373"/>
              <a:gd name="T189" fmla="*/ 1047 h 1047"/>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373" h="1047">
                <a:moveTo>
                  <a:pt x="2373" y="473"/>
                </a:moveTo>
                <a:lnTo>
                  <a:pt x="2338" y="462"/>
                </a:lnTo>
                <a:lnTo>
                  <a:pt x="2302" y="444"/>
                </a:lnTo>
                <a:lnTo>
                  <a:pt x="2272" y="426"/>
                </a:lnTo>
                <a:lnTo>
                  <a:pt x="2237" y="408"/>
                </a:lnTo>
                <a:lnTo>
                  <a:pt x="2207" y="396"/>
                </a:lnTo>
                <a:lnTo>
                  <a:pt x="2178" y="379"/>
                </a:lnTo>
                <a:lnTo>
                  <a:pt x="2148" y="361"/>
                </a:lnTo>
                <a:lnTo>
                  <a:pt x="2118" y="349"/>
                </a:lnTo>
                <a:lnTo>
                  <a:pt x="2089" y="337"/>
                </a:lnTo>
                <a:lnTo>
                  <a:pt x="2065" y="320"/>
                </a:lnTo>
                <a:lnTo>
                  <a:pt x="2035" y="308"/>
                </a:lnTo>
                <a:lnTo>
                  <a:pt x="2011" y="296"/>
                </a:lnTo>
                <a:lnTo>
                  <a:pt x="1982" y="278"/>
                </a:lnTo>
                <a:lnTo>
                  <a:pt x="1958" y="266"/>
                </a:lnTo>
                <a:lnTo>
                  <a:pt x="1934" y="255"/>
                </a:lnTo>
                <a:lnTo>
                  <a:pt x="1911" y="243"/>
                </a:lnTo>
                <a:lnTo>
                  <a:pt x="1887" y="231"/>
                </a:lnTo>
                <a:lnTo>
                  <a:pt x="1863" y="219"/>
                </a:lnTo>
                <a:lnTo>
                  <a:pt x="1845" y="207"/>
                </a:lnTo>
                <a:lnTo>
                  <a:pt x="1822" y="201"/>
                </a:lnTo>
                <a:lnTo>
                  <a:pt x="1804" y="190"/>
                </a:lnTo>
                <a:lnTo>
                  <a:pt x="1780" y="178"/>
                </a:lnTo>
                <a:lnTo>
                  <a:pt x="1762" y="166"/>
                </a:lnTo>
                <a:lnTo>
                  <a:pt x="1739" y="160"/>
                </a:lnTo>
                <a:lnTo>
                  <a:pt x="1721" y="148"/>
                </a:lnTo>
                <a:lnTo>
                  <a:pt x="1703" y="142"/>
                </a:lnTo>
                <a:lnTo>
                  <a:pt x="1685" y="130"/>
                </a:lnTo>
                <a:lnTo>
                  <a:pt x="1667" y="124"/>
                </a:lnTo>
                <a:lnTo>
                  <a:pt x="1650" y="119"/>
                </a:lnTo>
                <a:lnTo>
                  <a:pt x="1632" y="113"/>
                </a:lnTo>
                <a:lnTo>
                  <a:pt x="1614" y="101"/>
                </a:lnTo>
                <a:lnTo>
                  <a:pt x="1596" y="95"/>
                </a:lnTo>
                <a:lnTo>
                  <a:pt x="1584" y="89"/>
                </a:lnTo>
                <a:lnTo>
                  <a:pt x="1567" y="83"/>
                </a:lnTo>
                <a:lnTo>
                  <a:pt x="1549" y="77"/>
                </a:lnTo>
                <a:lnTo>
                  <a:pt x="1537" y="71"/>
                </a:lnTo>
                <a:lnTo>
                  <a:pt x="1519" y="65"/>
                </a:lnTo>
                <a:lnTo>
                  <a:pt x="1507" y="59"/>
                </a:lnTo>
                <a:lnTo>
                  <a:pt x="1489" y="54"/>
                </a:lnTo>
                <a:lnTo>
                  <a:pt x="1478" y="54"/>
                </a:lnTo>
                <a:lnTo>
                  <a:pt x="1466" y="48"/>
                </a:lnTo>
                <a:lnTo>
                  <a:pt x="1448" y="42"/>
                </a:lnTo>
                <a:lnTo>
                  <a:pt x="1436" y="36"/>
                </a:lnTo>
                <a:lnTo>
                  <a:pt x="1424" y="36"/>
                </a:lnTo>
                <a:lnTo>
                  <a:pt x="1412" y="30"/>
                </a:lnTo>
                <a:lnTo>
                  <a:pt x="1400" y="30"/>
                </a:lnTo>
                <a:lnTo>
                  <a:pt x="1383" y="24"/>
                </a:lnTo>
                <a:lnTo>
                  <a:pt x="1371" y="24"/>
                </a:lnTo>
                <a:lnTo>
                  <a:pt x="1359" y="18"/>
                </a:lnTo>
                <a:lnTo>
                  <a:pt x="1347" y="18"/>
                </a:lnTo>
                <a:lnTo>
                  <a:pt x="1335" y="12"/>
                </a:lnTo>
                <a:lnTo>
                  <a:pt x="1323" y="12"/>
                </a:lnTo>
                <a:lnTo>
                  <a:pt x="1317" y="12"/>
                </a:lnTo>
                <a:lnTo>
                  <a:pt x="1306" y="6"/>
                </a:lnTo>
                <a:lnTo>
                  <a:pt x="1294" y="6"/>
                </a:lnTo>
                <a:lnTo>
                  <a:pt x="1282" y="6"/>
                </a:lnTo>
                <a:lnTo>
                  <a:pt x="1270" y="0"/>
                </a:lnTo>
                <a:lnTo>
                  <a:pt x="1264" y="0"/>
                </a:lnTo>
                <a:lnTo>
                  <a:pt x="1252" y="0"/>
                </a:lnTo>
                <a:lnTo>
                  <a:pt x="1240" y="0"/>
                </a:lnTo>
                <a:lnTo>
                  <a:pt x="1228" y="0"/>
                </a:lnTo>
                <a:lnTo>
                  <a:pt x="1222" y="0"/>
                </a:lnTo>
                <a:lnTo>
                  <a:pt x="1211" y="0"/>
                </a:lnTo>
                <a:lnTo>
                  <a:pt x="1205" y="0"/>
                </a:lnTo>
                <a:lnTo>
                  <a:pt x="1193" y="0"/>
                </a:lnTo>
                <a:lnTo>
                  <a:pt x="1187" y="0"/>
                </a:lnTo>
                <a:lnTo>
                  <a:pt x="1175" y="0"/>
                </a:lnTo>
                <a:lnTo>
                  <a:pt x="1163" y="0"/>
                </a:lnTo>
                <a:lnTo>
                  <a:pt x="1157" y="0"/>
                </a:lnTo>
                <a:lnTo>
                  <a:pt x="1151" y="0"/>
                </a:lnTo>
                <a:lnTo>
                  <a:pt x="1139" y="0"/>
                </a:lnTo>
                <a:lnTo>
                  <a:pt x="1133" y="0"/>
                </a:lnTo>
                <a:lnTo>
                  <a:pt x="1122" y="0"/>
                </a:lnTo>
                <a:lnTo>
                  <a:pt x="1116" y="0"/>
                </a:lnTo>
                <a:lnTo>
                  <a:pt x="1110" y="0"/>
                </a:lnTo>
                <a:lnTo>
                  <a:pt x="1098" y="0"/>
                </a:lnTo>
                <a:lnTo>
                  <a:pt x="1092" y="6"/>
                </a:lnTo>
                <a:lnTo>
                  <a:pt x="1086" y="6"/>
                </a:lnTo>
                <a:lnTo>
                  <a:pt x="1074" y="6"/>
                </a:lnTo>
                <a:lnTo>
                  <a:pt x="1068" y="6"/>
                </a:lnTo>
                <a:lnTo>
                  <a:pt x="1062" y="6"/>
                </a:lnTo>
                <a:lnTo>
                  <a:pt x="1056" y="12"/>
                </a:lnTo>
                <a:lnTo>
                  <a:pt x="1045" y="12"/>
                </a:lnTo>
                <a:lnTo>
                  <a:pt x="1039" y="12"/>
                </a:lnTo>
                <a:lnTo>
                  <a:pt x="1033" y="12"/>
                </a:lnTo>
                <a:lnTo>
                  <a:pt x="1027" y="18"/>
                </a:lnTo>
                <a:lnTo>
                  <a:pt x="1021" y="18"/>
                </a:lnTo>
                <a:lnTo>
                  <a:pt x="1015" y="18"/>
                </a:lnTo>
                <a:lnTo>
                  <a:pt x="1009" y="24"/>
                </a:lnTo>
                <a:lnTo>
                  <a:pt x="997" y="24"/>
                </a:lnTo>
                <a:lnTo>
                  <a:pt x="991" y="24"/>
                </a:lnTo>
                <a:lnTo>
                  <a:pt x="985" y="30"/>
                </a:lnTo>
                <a:lnTo>
                  <a:pt x="979" y="30"/>
                </a:lnTo>
                <a:lnTo>
                  <a:pt x="973" y="30"/>
                </a:lnTo>
                <a:lnTo>
                  <a:pt x="967" y="36"/>
                </a:lnTo>
                <a:lnTo>
                  <a:pt x="961" y="36"/>
                </a:lnTo>
                <a:lnTo>
                  <a:pt x="956" y="42"/>
                </a:lnTo>
                <a:lnTo>
                  <a:pt x="950" y="42"/>
                </a:lnTo>
                <a:lnTo>
                  <a:pt x="944" y="42"/>
                </a:lnTo>
                <a:lnTo>
                  <a:pt x="938" y="48"/>
                </a:lnTo>
                <a:lnTo>
                  <a:pt x="932" y="48"/>
                </a:lnTo>
                <a:lnTo>
                  <a:pt x="926" y="54"/>
                </a:lnTo>
                <a:lnTo>
                  <a:pt x="920" y="54"/>
                </a:lnTo>
                <a:lnTo>
                  <a:pt x="914" y="54"/>
                </a:lnTo>
                <a:lnTo>
                  <a:pt x="908" y="59"/>
                </a:lnTo>
                <a:lnTo>
                  <a:pt x="902" y="59"/>
                </a:lnTo>
                <a:lnTo>
                  <a:pt x="902" y="65"/>
                </a:lnTo>
                <a:lnTo>
                  <a:pt x="896" y="65"/>
                </a:lnTo>
                <a:lnTo>
                  <a:pt x="890" y="71"/>
                </a:lnTo>
                <a:lnTo>
                  <a:pt x="884" y="71"/>
                </a:lnTo>
                <a:lnTo>
                  <a:pt x="878" y="77"/>
                </a:lnTo>
                <a:lnTo>
                  <a:pt x="872" y="77"/>
                </a:lnTo>
                <a:lnTo>
                  <a:pt x="867" y="83"/>
                </a:lnTo>
                <a:lnTo>
                  <a:pt x="861" y="83"/>
                </a:lnTo>
                <a:lnTo>
                  <a:pt x="855" y="89"/>
                </a:lnTo>
                <a:lnTo>
                  <a:pt x="849" y="89"/>
                </a:lnTo>
                <a:lnTo>
                  <a:pt x="843" y="95"/>
                </a:lnTo>
                <a:lnTo>
                  <a:pt x="837" y="101"/>
                </a:lnTo>
                <a:lnTo>
                  <a:pt x="831" y="101"/>
                </a:lnTo>
                <a:lnTo>
                  <a:pt x="825" y="107"/>
                </a:lnTo>
                <a:lnTo>
                  <a:pt x="819" y="107"/>
                </a:lnTo>
                <a:lnTo>
                  <a:pt x="819" y="113"/>
                </a:lnTo>
                <a:lnTo>
                  <a:pt x="813" y="113"/>
                </a:lnTo>
                <a:lnTo>
                  <a:pt x="807" y="119"/>
                </a:lnTo>
                <a:lnTo>
                  <a:pt x="801" y="124"/>
                </a:lnTo>
                <a:lnTo>
                  <a:pt x="795" y="124"/>
                </a:lnTo>
                <a:lnTo>
                  <a:pt x="789" y="130"/>
                </a:lnTo>
                <a:lnTo>
                  <a:pt x="783" y="136"/>
                </a:lnTo>
                <a:lnTo>
                  <a:pt x="778" y="142"/>
                </a:lnTo>
                <a:lnTo>
                  <a:pt x="772" y="148"/>
                </a:lnTo>
                <a:lnTo>
                  <a:pt x="766" y="148"/>
                </a:lnTo>
                <a:lnTo>
                  <a:pt x="766" y="154"/>
                </a:lnTo>
                <a:lnTo>
                  <a:pt x="760" y="154"/>
                </a:lnTo>
                <a:lnTo>
                  <a:pt x="754" y="160"/>
                </a:lnTo>
                <a:lnTo>
                  <a:pt x="748" y="166"/>
                </a:lnTo>
                <a:lnTo>
                  <a:pt x="742" y="172"/>
                </a:lnTo>
                <a:lnTo>
                  <a:pt x="736" y="172"/>
                </a:lnTo>
                <a:lnTo>
                  <a:pt x="736" y="178"/>
                </a:lnTo>
                <a:lnTo>
                  <a:pt x="730" y="178"/>
                </a:lnTo>
                <a:lnTo>
                  <a:pt x="724" y="184"/>
                </a:lnTo>
                <a:lnTo>
                  <a:pt x="718" y="190"/>
                </a:lnTo>
                <a:lnTo>
                  <a:pt x="712" y="195"/>
                </a:lnTo>
                <a:lnTo>
                  <a:pt x="706" y="201"/>
                </a:lnTo>
                <a:lnTo>
                  <a:pt x="700" y="201"/>
                </a:lnTo>
                <a:lnTo>
                  <a:pt x="700" y="207"/>
                </a:lnTo>
                <a:lnTo>
                  <a:pt x="694" y="207"/>
                </a:lnTo>
                <a:lnTo>
                  <a:pt x="694" y="213"/>
                </a:lnTo>
                <a:lnTo>
                  <a:pt x="689" y="213"/>
                </a:lnTo>
                <a:lnTo>
                  <a:pt x="689" y="219"/>
                </a:lnTo>
                <a:lnTo>
                  <a:pt x="683" y="219"/>
                </a:lnTo>
                <a:lnTo>
                  <a:pt x="683" y="225"/>
                </a:lnTo>
                <a:lnTo>
                  <a:pt x="677" y="225"/>
                </a:lnTo>
                <a:lnTo>
                  <a:pt x="677" y="231"/>
                </a:lnTo>
                <a:lnTo>
                  <a:pt x="671" y="231"/>
                </a:lnTo>
                <a:lnTo>
                  <a:pt x="671" y="237"/>
                </a:lnTo>
                <a:lnTo>
                  <a:pt x="665" y="243"/>
                </a:lnTo>
                <a:lnTo>
                  <a:pt x="659" y="249"/>
                </a:lnTo>
                <a:lnTo>
                  <a:pt x="653" y="255"/>
                </a:lnTo>
                <a:lnTo>
                  <a:pt x="647" y="260"/>
                </a:lnTo>
                <a:lnTo>
                  <a:pt x="641" y="266"/>
                </a:lnTo>
                <a:lnTo>
                  <a:pt x="635" y="266"/>
                </a:lnTo>
                <a:lnTo>
                  <a:pt x="635" y="272"/>
                </a:lnTo>
                <a:lnTo>
                  <a:pt x="629" y="272"/>
                </a:lnTo>
                <a:lnTo>
                  <a:pt x="629" y="278"/>
                </a:lnTo>
                <a:lnTo>
                  <a:pt x="623" y="284"/>
                </a:lnTo>
                <a:lnTo>
                  <a:pt x="617" y="290"/>
                </a:lnTo>
                <a:lnTo>
                  <a:pt x="611" y="296"/>
                </a:lnTo>
                <a:lnTo>
                  <a:pt x="611" y="302"/>
                </a:lnTo>
                <a:lnTo>
                  <a:pt x="606" y="302"/>
                </a:lnTo>
                <a:lnTo>
                  <a:pt x="606" y="308"/>
                </a:lnTo>
                <a:lnTo>
                  <a:pt x="600" y="308"/>
                </a:lnTo>
                <a:lnTo>
                  <a:pt x="600" y="314"/>
                </a:lnTo>
                <a:lnTo>
                  <a:pt x="594" y="320"/>
                </a:lnTo>
                <a:lnTo>
                  <a:pt x="588" y="326"/>
                </a:lnTo>
                <a:lnTo>
                  <a:pt x="582" y="331"/>
                </a:lnTo>
                <a:lnTo>
                  <a:pt x="576" y="337"/>
                </a:lnTo>
                <a:lnTo>
                  <a:pt x="576" y="343"/>
                </a:lnTo>
                <a:lnTo>
                  <a:pt x="570" y="343"/>
                </a:lnTo>
                <a:lnTo>
                  <a:pt x="570" y="349"/>
                </a:lnTo>
                <a:lnTo>
                  <a:pt x="564" y="355"/>
                </a:lnTo>
                <a:lnTo>
                  <a:pt x="558" y="355"/>
                </a:lnTo>
                <a:lnTo>
                  <a:pt x="558" y="361"/>
                </a:lnTo>
                <a:lnTo>
                  <a:pt x="552" y="367"/>
                </a:lnTo>
                <a:lnTo>
                  <a:pt x="552" y="373"/>
                </a:lnTo>
                <a:lnTo>
                  <a:pt x="546" y="373"/>
                </a:lnTo>
                <a:lnTo>
                  <a:pt x="546" y="379"/>
                </a:lnTo>
                <a:lnTo>
                  <a:pt x="540" y="379"/>
                </a:lnTo>
                <a:lnTo>
                  <a:pt x="540" y="385"/>
                </a:lnTo>
                <a:lnTo>
                  <a:pt x="534" y="391"/>
                </a:lnTo>
                <a:lnTo>
                  <a:pt x="528" y="396"/>
                </a:lnTo>
                <a:lnTo>
                  <a:pt x="528" y="402"/>
                </a:lnTo>
                <a:lnTo>
                  <a:pt x="522" y="402"/>
                </a:lnTo>
                <a:lnTo>
                  <a:pt x="522" y="408"/>
                </a:lnTo>
                <a:lnTo>
                  <a:pt x="517" y="408"/>
                </a:lnTo>
                <a:lnTo>
                  <a:pt x="517" y="414"/>
                </a:lnTo>
                <a:lnTo>
                  <a:pt x="517" y="420"/>
                </a:lnTo>
                <a:lnTo>
                  <a:pt x="511" y="420"/>
                </a:lnTo>
                <a:lnTo>
                  <a:pt x="511" y="426"/>
                </a:lnTo>
                <a:lnTo>
                  <a:pt x="505" y="426"/>
                </a:lnTo>
                <a:lnTo>
                  <a:pt x="505" y="432"/>
                </a:lnTo>
                <a:lnTo>
                  <a:pt x="499" y="432"/>
                </a:lnTo>
                <a:lnTo>
                  <a:pt x="499" y="438"/>
                </a:lnTo>
                <a:lnTo>
                  <a:pt x="493" y="444"/>
                </a:lnTo>
                <a:lnTo>
                  <a:pt x="493" y="450"/>
                </a:lnTo>
                <a:lnTo>
                  <a:pt x="487" y="450"/>
                </a:lnTo>
                <a:lnTo>
                  <a:pt x="487" y="456"/>
                </a:lnTo>
                <a:lnTo>
                  <a:pt x="481" y="456"/>
                </a:lnTo>
                <a:lnTo>
                  <a:pt x="481" y="462"/>
                </a:lnTo>
                <a:lnTo>
                  <a:pt x="475" y="467"/>
                </a:lnTo>
                <a:lnTo>
                  <a:pt x="475" y="473"/>
                </a:lnTo>
                <a:lnTo>
                  <a:pt x="469" y="473"/>
                </a:lnTo>
                <a:lnTo>
                  <a:pt x="469" y="479"/>
                </a:lnTo>
                <a:lnTo>
                  <a:pt x="463" y="485"/>
                </a:lnTo>
                <a:lnTo>
                  <a:pt x="463" y="491"/>
                </a:lnTo>
                <a:lnTo>
                  <a:pt x="457" y="491"/>
                </a:lnTo>
                <a:lnTo>
                  <a:pt x="457" y="497"/>
                </a:lnTo>
                <a:lnTo>
                  <a:pt x="451" y="497"/>
                </a:lnTo>
                <a:lnTo>
                  <a:pt x="451" y="503"/>
                </a:lnTo>
                <a:lnTo>
                  <a:pt x="445" y="509"/>
                </a:lnTo>
                <a:lnTo>
                  <a:pt x="445" y="515"/>
                </a:lnTo>
                <a:lnTo>
                  <a:pt x="439" y="515"/>
                </a:lnTo>
                <a:lnTo>
                  <a:pt x="439" y="521"/>
                </a:lnTo>
                <a:lnTo>
                  <a:pt x="433" y="527"/>
                </a:lnTo>
                <a:lnTo>
                  <a:pt x="433" y="533"/>
                </a:lnTo>
                <a:lnTo>
                  <a:pt x="428" y="533"/>
                </a:lnTo>
                <a:lnTo>
                  <a:pt x="428" y="538"/>
                </a:lnTo>
                <a:lnTo>
                  <a:pt x="422" y="538"/>
                </a:lnTo>
                <a:lnTo>
                  <a:pt x="422" y="544"/>
                </a:lnTo>
                <a:lnTo>
                  <a:pt x="422" y="550"/>
                </a:lnTo>
                <a:lnTo>
                  <a:pt x="416" y="550"/>
                </a:lnTo>
                <a:lnTo>
                  <a:pt x="416" y="556"/>
                </a:lnTo>
                <a:lnTo>
                  <a:pt x="410" y="556"/>
                </a:lnTo>
                <a:lnTo>
                  <a:pt x="410" y="562"/>
                </a:lnTo>
                <a:lnTo>
                  <a:pt x="410" y="568"/>
                </a:lnTo>
                <a:lnTo>
                  <a:pt x="404" y="568"/>
                </a:lnTo>
                <a:lnTo>
                  <a:pt x="404" y="574"/>
                </a:lnTo>
                <a:lnTo>
                  <a:pt x="398" y="574"/>
                </a:lnTo>
                <a:lnTo>
                  <a:pt x="398" y="580"/>
                </a:lnTo>
                <a:lnTo>
                  <a:pt x="392" y="586"/>
                </a:lnTo>
                <a:lnTo>
                  <a:pt x="392" y="592"/>
                </a:lnTo>
                <a:lnTo>
                  <a:pt x="386" y="592"/>
                </a:lnTo>
                <a:lnTo>
                  <a:pt x="380" y="609"/>
                </a:lnTo>
                <a:lnTo>
                  <a:pt x="279" y="757"/>
                </a:lnTo>
                <a:lnTo>
                  <a:pt x="220" y="846"/>
                </a:lnTo>
                <a:lnTo>
                  <a:pt x="178" y="899"/>
                </a:lnTo>
                <a:lnTo>
                  <a:pt x="161" y="917"/>
                </a:lnTo>
                <a:lnTo>
                  <a:pt x="137" y="946"/>
                </a:lnTo>
                <a:lnTo>
                  <a:pt x="95" y="988"/>
                </a:lnTo>
                <a:lnTo>
                  <a:pt x="24" y="1041"/>
                </a:lnTo>
                <a:lnTo>
                  <a:pt x="0" y="1047"/>
                </a:lnTo>
              </a:path>
            </a:pathLst>
          </a:custGeom>
          <a:noFill/>
          <a:ln w="7938"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658" name="Freeform 229"/>
          <p:cNvSpPr>
            <a:spLocks/>
          </p:cNvSpPr>
          <p:nvPr/>
        </p:nvSpPr>
        <p:spPr bwMode="auto">
          <a:xfrm>
            <a:off x="3454400" y="4619625"/>
            <a:ext cx="3767138" cy="1511300"/>
          </a:xfrm>
          <a:custGeom>
            <a:avLst/>
            <a:gdLst>
              <a:gd name="T0" fmla="*/ 2147483647 w 2373"/>
              <a:gd name="T1" fmla="*/ 2147483647 h 952"/>
              <a:gd name="T2" fmla="*/ 2147483647 w 2373"/>
              <a:gd name="T3" fmla="*/ 2147483647 h 952"/>
              <a:gd name="T4" fmla="*/ 2147483647 w 2373"/>
              <a:gd name="T5" fmla="*/ 2147483647 h 952"/>
              <a:gd name="T6" fmla="*/ 2147483647 w 2373"/>
              <a:gd name="T7" fmla="*/ 2147483647 h 952"/>
              <a:gd name="T8" fmla="*/ 2147483647 w 2373"/>
              <a:gd name="T9" fmla="*/ 2147483647 h 952"/>
              <a:gd name="T10" fmla="*/ 2147483647 w 2373"/>
              <a:gd name="T11" fmla="*/ 2147483647 h 952"/>
              <a:gd name="T12" fmla="*/ 2147483647 w 2373"/>
              <a:gd name="T13" fmla="*/ 2147483647 h 952"/>
              <a:gd name="T14" fmla="*/ 2147483647 w 2373"/>
              <a:gd name="T15" fmla="*/ 2147483647 h 952"/>
              <a:gd name="T16" fmla="*/ 2147483647 w 2373"/>
              <a:gd name="T17" fmla="*/ 2147483647 h 952"/>
              <a:gd name="T18" fmla="*/ 2147483647 w 2373"/>
              <a:gd name="T19" fmla="*/ 2147483647 h 952"/>
              <a:gd name="T20" fmla="*/ 2147483647 w 2373"/>
              <a:gd name="T21" fmla="*/ 2147483647 h 952"/>
              <a:gd name="T22" fmla="*/ 2147483647 w 2373"/>
              <a:gd name="T23" fmla="*/ 2147483647 h 952"/>
              <a:gd name="T24" fmla="*/ 2147483647 w 2373"/>
              <a:gd name="T25" fmla="*/ 2147483647 h 952"/>
              <a:gd name="T26" fmla="*/ 2147483647 w 2373"/>
              <a:gd name="T27" fmla="*/ 2147483647 h 952"/>
              <a:gd name="T28" fmla="*/ 2147483647 w 2373"/>
              <a:gd name="T29" fmla="*/ 2147483647 h 952"/>
              <a:gd name="T30" fmla="*/ 2147483647 w 2373"/>
              <a:gd name="T31" fmla="*/ 2147483647 h 952"/>
              <a:gd name="T32" fmla="*/ 2147483647 w 2373"/>
              <a:gd name="T33" fmla="*/ 0 h 952"/>
              <a:gd name="T34" fmla="*/ 2147483647 w 2373"/>
              <a:gd name="T35" fmla="*/ 0 h 952"/>
              <a:gd name="T36" fmla="*/ 2147483647 w 2373"/>
              <a:gd name="T37" fmla="*/ 0 h 952"/>
              <a:gd name="T38" fmla="*/ 2147483647 w 2373"/>
              <a:gd name="T39" fmla="*/ 0 h 952"/>
              <a:gd name="T40" fmla="*/ 2147483647 w 2373"/>
              <a:gd name="T41" fmla="*/ 2147483647 h 952"/>
              <a:gd name="T42" fmla="*/ 2147483647 w 2373"/>
              <a:gd name="T43" fmla="*/ 2147483647 h 952"/>
              <a:gd name="T44" fmla="*/ 2147483647 w 2373"/>
              <a:gd name="T45" fmla="*/ 2147483647 h 952"/>
              <a:gd name="T46" fmla="*/ 2147483647 w 2373"/>
              <a:gd name="T47" fmla="*/ 2147483647 h 952"/>
              <a:gd name="T48" fmla="*/ 2147483647 w 2373"/>
              <a:gd name="T49" fmla="*/ 2147483647 h 952"/>
              <a:gd name="T50" fmla="*/ 2147483647 w 2373"/>
              <a:gd name="T51" fmla="*/ 2147483647 h 952"/>
              <a:gd name="T52" fmla="*/ 2147483647 w 2373"/>
              <a:gd name="T53" fmla="*/ 2147483647 h 952"/>
              <a:gd name="T54" fmla="*/ 2147483647 w 2373"/>
              <a:gd name="T55" fmla="*/ 2147483647 h 952"/>
              <a:gd name="T56" fmla="*/ 2147483647 w 2373"/>
              <a:gd name="T57" fmla="*/ 2147483647 h 952"/>
              <a:gd name="T58" fmla="*/ 2147483647 w 2373"/>
              <a:gd name="T59" fmla="*/ 2147483647 h 952"/>
              <a:gd name="T60" fmla="*/ 2147483647 w 2373"/>
              <a:gd name="T61" fmla="*/ 2147483647 h 952"/>
              <a:gd name="T62" fmla="*/ 2147483647 w 2373"/>
              <a:gd name="T63" fmla="*/ 2147483647 h 952"/>
              <a:gd name="T64" fmla="*/ 2147483647 w 2373"/>
              <a:gd name="T65" fmla="*/ 2147483647 h 952"/>
              <a:gd name="T66" fmla="*/ 2147483647 w 2373"/>
              <a:gd name="T67" fmla="*/ 2147483647 h 952"/>
              <a:gd name="T68" fmla="*/ 2147483647 w 2373"/>
              <a:gd name="T69" fmla="*/ 2147483647 h 952"/>
              <a:gd name="T70" fmla="*/ 2147483647 w 2373"/>
              <a:gd name="T71" fmla="*/ 2147483647 h 952"/>
              <a:gd name="T72" fmla="*/ 2147483647 w 2373"/>
              <a:gd name="T73" fmla="*/ 2147483647 h 952"/>
              <a:gd name="T74" fmla="*/ 2147483647 w 2373"/>
              <a:gd name="T75" fmla="*/ 2147483647 h 952"/>
              <a:gd name="T76" fmla="*/ 2147483647 w 2373"/>
              <a:gd name="T77" fmla="*/ 2147483647 h 952"/>
              <a:gd name="T78" fmla="*/ 2147483647 w 2373"/>
              <a:gd name="T79" fmla="*/ 2147483647 h 952"/>
              <a:gd name="T80" fmla="*/ 2147483647 w 2373"/>
              <a:gd name="T81" fmla="*/ 2147483647 h 952"/>
              <a:gd name="T82" fmla="*/ 2147483647 w 2373"/>
              <a:gd name="T83" fmla="*/ 2147483647 h 952"/>
              <a:gd name="T84" fmla="*/ 2147483647 w 2373"/>
              <a:gd name="T85" fmla="*/ 2147483647 h 952"/>
              <a:gd name="T86" fmla="*/ 2147483647 w 2373"/>
              <a:gd name="T87" fmla="*/ 2147483647 h 952"/>
              <a:gd name="T88" fmla="*/ 2147483647 w 2373"/>
              <a:gd name="T89" fmla="*/ 2147483647 h 952"/>
              <a:gd name="T90" fmla="*/ 2147483647 w 2373"/>
              <a:gd name="T91" fmla="*/ 2147483647 h 952"/>
              <a:gd name="T92" fmla="*/ 2147483647 w 2373"/>
              <a:gd name="T93" fmla="*/ 2147483647 h 952"/>
              <a:gd name="T94" fmla="*/ 2147483647 w 2373"/>
              <a:gd name="T95" fmla="*/ 2147483647 h 952"/>
              <a:gd name="T96" fmla="*/ 2147483647 w 2373"/>
              <a:gd name="T97" fmla="*/ 2147483647 h 952"/>
              <a:gd name="T98" fmla="*/ 2147483647 w 2373"/>
              <a:gd name="T99" fmla="*/ 2147483647 h 952"/>
              <a:gd name="T100" fmla="*/ 2147483647 w 2373"/>
              <a:gd name="T101" fmla="*/ 2147483647 h 952"/>
              <a:gd name="T102" fmla="*/ 2147483647 w 2373"/>
              <a:gd name="T103" fmla="*/ 2147483647 h 952"/>
              <a:gd name="T104" fmla="*/ 2147483647 w 2373"/>
              <a:gd name="T105" fmla="*/ 2147483647 h 952"/>
              <a:gd name="T106" fmla="*/ 2147483647 w 2373"/>
              <a:gd name="T107" fmla="*/ 2147483647 h 952"/>
              <a:gd name="T108" fmla="*/ 2147483647 w 2373"/>
              <a:gd name="T109" fmla="*/ 2147483647 h 952"/>
              <a:gd name="T110" fmla="*/ 2147483647 w 2373"/>
              <a:gd name="T111" fmla="*/ 2147483647 h 952"/>
              <a:gd name="T112" fmla="*/ 2147483647 w 2373"/>
              <a:gd name="T113" fmla="*/ 2147483647 h 952"/>
              <a:gd name="T114" fmla="*/ 2147483647 w 2373"/>
              <a:gd name="T115" fmla="*/ 2147483647 h 952"/>
              <a:gd name="T116" fmla="*/ 2147483647 w 2373"/>
              <a:gd name="T117" fmla="*/ 2147483647 h 952"/>
              <a:gd name="T118" fmla="*/ 2147483647 w 2373"/>
              <a:gd name="T119" fmla="*/ 2147483647 h 952"/>
              <a:gd name="T120" fmla="*/ 2147483647 w 2373"/>
              <a:gd name="T121" fmla="*/ 2147483647 h 95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373"/>
              <a:gd name="T184" fmla="*/ 0 h 952"/>
              <a:gd name="T185" fmla="*/ 2373 w 2373"/>
              <a:gd name="T186" fmla="*/ 952 h 952"/>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373" h="952">
                <a:moveTo>
                  <a:pt x="2373" y="485"/>
                </a:moveTo>
                <a:lnTo>
                  <a:pt x="2338" y="467"/>
                </a:lnTo>
                <a:lnTo>
                  <a:pt x="2302" y="455"/>
                </a:lnTo>
                <a:lnTo>
                  <a:pt x="2272" y="438"/>
                </a:lnTo>
                <a:lnTo>
                  <a:pt x="2237" y="426"/>
                </a:lnTo>
                <a:lnTo>
                  <a:pt x="2207" y="408"/>
                </a:lnTo>
                <a:lnTo>
                  <a:pt x="2178" y="396"/>
                </a:lnTo>
                <a:lnTo>
                  <a:pt x="2148" y="384"/>
                </a:lnTo>
                <a:lnTo>
                  <a:pt x="2118" y="367"/>
                </a:lnTo>
                <a:lnTo>
                  <a:pt x="2089" y="355"/>
                </a:lnTo>
                <a:lnTo>
                  <a:pt x="2065" y="343"/>
                </a:lnTo>
                <a:lnTo>
                  <a:pt x="2035" y="331"/>
                </a:lnTo>
                <a:lnTo>
                  <a:pt x="2011" y="313"/>
                </a:lnTo>
                <a:lnTo>
                  <a:pt x="1982" y="301"/>
                </a:lnTo>
                <a:lnTo>
                  <a:pt x="1958" y="290"/>
                </a:lnTo>
                <a:lnTo>
                  <a:pt x="1934" y="278"/>
                </a:lnTo>
                <a:lnTo>
                  <a:pt x="1911" y="266"/>
                </a:lnTo>
                <a:lnTo>
                  <a:pt x="1887" y="254"/>
                </a:lnTo>
                <a:lnTo>
                  <a:pt x="1863" y="248"/>
                </a:lnTo>
                <a:lnTo>
                  <a:pt x="1845" y="236"/>
                </a:lnTo>
                <a:lnTo>
                  <a:pt x="1822" y="225"/>
                </a:lnTo>
                <a:lnTo>
                  <a:pt x="1804" y="213"/>
                </a:lnTo>
                <a:lnTo>
                  <a:pt x="1780" y="207"/>
                </a:lnTo>
                <a:lnTo>
                  <a:pt x="1762" y="195"/>
                </a:lnTo>
                <a:lnTo>
                  <a:pt x="1739" y="183"/>
                </a:lnTo>
                <a:lnTo>
                  <a:pt x="1721" y="177"/>
                </a:lnTo>
                <a:lnTo>
                  <a:pt x="1703" y="165"/>
                </a:lnTo>
                <a:lnTo>
                  <a:pt x="1685" y="160"/>
                </a:lnTo>
                <a:lnTo>
                  <a:pt x="1667" y="154"/>
                </a:lnTo>
                <a:lnTo>
                  <a:pt x="1650" y="142"/>
                </a:lnTo>
                <a:lnTo>
                  <a:pt x="1632" y="136"/>
                </a:lnTo>
                <a:lnTo>
                  <a:pt x="1614" y="130"/>
                </a:lnTo>
                <a:lnTo>
                  <a:pt x="1596" y="124"/>
                </a:lnTo>
                <a:lnTo>
                  <a:pt x="1584" y="112"/>
                </a:lnTo>
                <a:lnTo>
                  <a:pt x="1567" y="106"/>
                </a:lnTo>
                <a:lnTo>
                  <a:pt x="1549" y="100"/>
                </a:lnTo>
                <a:lnTo>
                  <a:pt x="1537" y="95"/>
                </a:lnTo>
                <a:lnTo>
                  <a:pt x="1519" y="89"/>
                </a:lnTo>
                <a:lnTo>
                  <a:pt x="1507" y="83"/>
                </a:lnTo>
                <a:lnTo>
                  <a:pt x="1489" y="77"/>
                </a:lnTo>
                <a:lnTo>
                  <a:pt x="1478" y="71"/>
                </a:lnTo>
                <a:lnTo>
                  <a:pt x="1466" y="71"/>
                </a:lnTo>
                <a:lnTo>
                  <a:pt x="1448" y="65"/>
                </a:lnTo>
                <a:lnTo>
                  <a:pt x="1436" y="59"/>
                </a:lnTo>
                <a:lnTo>
                  <a:pt x="1424" y="53"/>
                </a:lnTo>
                <a:lnTo>
                  <a:pt x="1412" y="53"/>
                </a:lnTo>
                <a:lnTo>
                  <a:pt x="1400" y="47"/>
                </a:lnTo>
                <a:lnTo>
                  <a:pt x="1383" y="41"/>
                </a:lnTo>
                <a:lnTo>
                  <a:pt x="1371" y="41"/>
                </a:lnTo>
                <a:lnTo>
                  <a:pt x="1359" y="35"/>
                </a:lnTo>
                <a:lnTo>
                  <a:pt x="1347" y="35"/>
                </a:lnTo>
                <a:lnTo>
                  <a:pt x="1335" y="29"/>
                </a:lnTo>
                <a:lnTo>
                  <a:pt x="1323" y="29"/>
                </a:lnTo>
                <a:lnTo>
                  <a:pt x="1317" y="24"/>
                </a:lnTo>
                <a:lnTo>
                  <a:pt x="1306" y="24"/>
                </a:lnTo>
                <a:lnTo>
                  <a:pt x="1294" y="18"/>
                </a:lnTo>
                <a:lnTo>
                  <a:pt x="1282" y="18"/>
                </a:lnTo>
                <a:lnTo>
                  <a:pt x="1270" y="18"/>
                </a:lnTo>
                <a:lnTo>
                  <a:pt x="1264" y="12"/>
                </a:lnTo>
                <a:lnTo>
                  <a:pt x="1252" y="12"/>
                </a:lnTo>
                <a:lnTo>
                  <a:pt x="1240" y="12"/>
                </a:lnTo>
                <a:lnTo>
                  <a:pt x="1228" y="6"/>
                </a:lnTo>
                <a:lnTo>
                  <a:pt x="1222" y="6"/>
                </a:lnTo>
                <a:lnTo>
                  <a:pt x="1211" y="6"/>
                </a:lnTo>
                <a:lnTo>
                  <a:pt x="1205" y="6"/>
                </a:lnTo>
                <a:lnTo>
                  <a:pt x="1193" y="6"/>
                </a:lnTo>
                <a:lnTo>
                  <a:pt x="1187" y="6"/>
                </a:lnTo>
                <a:lnTo>
                  <a:pt x="1175" y="0"/>
                </a:lnTo>
                <a:lnTo>
                  <a:pt x="1163" y="0"/>
                </a:lnTo>
                <a:lnTo>
                  <a:pt x="1157" y="0"/>
                </a:lnTo>
                <a:lnTo>
                  <a:pt x="1151" y="0"/>
                </a:lnTo>
                <a:lnTo>
                  <a:pt x="1139" y="0"/>
                </a:lnTo>
                <a:lnTo>
                  <a:pt x="1133" y="0"/>
                </a:lnTo>
                <a:lnTo>
                  <a:pt x="1122" y="0"/>
                </a:lnTo>
                <a:lnTo>
                  <a:pt x="1116" y="0"/>
                </a:lnTo>
                <a:lnTo>
                  <a:pt x="1110" y="0"/>
                </a:lnTo>
                <a:lnTo>
                  <a:pt x="1098" y="0"/>
                </a:lnTo>
                <a:lnTo>
                  <a:pt x="1092" y="0"/>
                </a:lnTo>
                <a:lnTo>
                  <a:pt x="1086" y="0"/>
                </a:lnTo>
                <a:lnTo>
                  <a:pt x="1074" y="0"/>
                </a:lnTo>
                <a:lnTo>
                  <a:pt x="1068" y="0"/>
                </a:lnTo>
                <a:lnTo>
                  <a:pt x="1062" y="6"/>
                </a:lnTo>
                <a:lnTo>
                  <a:pt x="1056" y="6"/>
                </a:lnTo>
                <a:lnTo>
                  <a:pt x="1045" y="6"/>
                </a:lnTo>
                <a:lnTo>
                  <a:pt x="1039" y="6"/>
                </a:lnTo>
                <a:lnTo>
                  <a:pt x="1033" y="6"/>
                </a:lnTo>
                <a:lnTo>
                  <a:pt x="1027" y="6"/>
                </a:lnTo>
                <a:lnTo>
                  <a:pt x="1021" y="12"/>
                </a:lnTo>
                <a:lnTo>
                  <a:pt x="1015" y="12"/>
                </a:lnTo>
                <a:lnTo>
                  <a:pt x="1009" y="12"/>
                </a:lnTo>
                <a:lnTo>
                  <a:pt x="997" y="12"/>
                </a:lnTo>
                <a:lnTo>
                  <a:pt x="991" y="12"/>
                </a:lnTo>
                <a:lnTo>
                  <a:pt x="985" y="18"/>
                </a:lnTo>
                <a:lnTo>
                  <a:pt x="979" y="18"/>
                </a:lnTo>
                <a:lnTo>
                  <a:pt x="973" y="18"/>
                </a:lnTo>
                <a:lnTo>
                  <a:pt x="967" y="18"/>
                </a:lnTo>
                <a:lnTo>
                  <a:pt x="961" y="24"/>
                </a:lnTo>
                <a:lnTo>
                  <a:pt x="956" y="24"/>
                </a:lnTo>
                <a:lnTo>
                  <a:pt x="950" y="24"/>
                </a:lnTo>
                <a:lnTo>
                  <a:pt x="944" y="29"/>
                </a:lnTo>
                <a:lnTo>
                  <a:pt x="938" y="29"/>
                </a:lnTo>
                <a:lnTo>
                  <a:pt x="932" y="29"/>
                </a:lnTo>
                <a:lnTo>
                  <a:pt x="926" y="29"/>
                </a:lnTo>
                <a:lnTo>
                  <a:pt x="920" y="35"/>
                </a:lnTo>
                <a:lnTo>
                  <a:pt x="914" y="35"/>
                </a:lnTo>
                <a:lnTo>
                  <a:pt x="908" y="35"/>
                </a:lnTo>
                <a:lnTo>
                  <a:pt x="902" y="41"/>
                </a:lnTo>
                <a:lnTo>
                  <a:pt x="896" y="41"/>
                </a:lnTo>
                <a:lnTo>
                  <a:pt x="890" y="47"/>
                </a:lnTo>
                <a:lnTo>
                  <a:pt x="884" y="47"/>
                </a:lnTo>
                <a:lnTo>
                  <a:pt x="878" y="53"/>
                </a:lnTo>
                <a:lnTo>
                  <a:pt x="872" y="53"/>
                </a:lnTo>
                <a:lnTo>
                  <a:pt x="867" y="53"/>
                </a:lnTo>
                <a:lnTo>
                  <a:pt x="867" y="59"/>
                </a:lnTo>
                <a:lnTo>
                  <a:pt x="861" y="59"/>
                </a:lnTo>
                <a:lnTo>
                  <a:pt x="855" y="59"/>
                </a:lnTo>
                <a:lnTo>
                  <a:pt x="849" y="65"/>
                </a:lnTo>
                <a:lnTo>
                  <a:pt x="843" y="65"/>
                </a:lnTo>
                <a:lnTo>
                  <a:pt x="843" y="71"/>
                </a:lnTo>
                <a:lnTo>
                  <a:pt x="837" y="71"/>
                </a:lnTo>
                <a:lnTo>
                  <a:pt x="831" y="71"/>
                </a:lnTo>
                <a:lnTo>
                  <a:pt x="825" y="77"/>
                </a:lnTo>
                <a:lnTo>
                  <a:pt x="819" y="77"/>
                </a:lnTo>
                <a:lnTo>
                  <a:pt x="819" y="83"/>
                </a:lnTo>
                <a:lnTo>
                  <a:pt x="813" y="83"/>
                </a:lnTo>
                <a:lnTo>
                  <a:pt x="807" y="83"/>
                </a:lnTo>
                <a:lnTo>
                  <a:pt x="807" y="89"/>
                </a:lnTo>
                <a:lnTo>
                  <a:pt x="801" y="89"/>
                </a:lnTo>
                <a:lnTo>
                  <a:pt x="795" y="95"/>
                </a:lnTo>
                <a:lnTo>
                  <a:pt x="789" y="95"/>
                </a:lnTo>
                <a:lnTo>
                  <a:pt x="789" y="100"/>
                </a:lnTo>
                <a:lnTo>
                  <a:pt x="783" y="100"/>
                </a:lnTo>
                <a:lnTo>
                  <a:pt x="778" y="100"/>
                </a:lnTo>
                <a:lnTo>
                  <a:pt x="778" y="106"/>
                </a:lnTo>
                <a:lnTo>
                  <a:pt x="772" y="106"/>
                </a:lnTo>
                <a:lnTo>
                  <a:pt x="766" y="112"/>
                </a:lnTo>
                <a:lnTo>
                  <a:pt x="760" y="118"/>
                </a:lnTo>
                <a:lnTo>
                  <a:pt x="754" y="118"/>
                </a:lnTo>
                <a:lnTo>
                  <a:pt x="754" y="124"/>
                </a:lnTo>
                <a:lnTo>
                  <a:pt x="748" y="124"/>
                </a:lnTo>
                <a:lnTo>
                  <a:pt x="742" y="130"/>
                </a:lnTo>
                <a:lnTo>
                  <a:pt x="736" y="130"/>
                </a:lnTo>
                <a:lnTo>
                  <a:pt x="736" y="136"/>
                </a:lnTo>
                <a:lnTo>
                  <a:pt x="730" y="136"/>
                </a:lnTo>
                <a:lnTo>
                  <a:pt x="724" y="142"/>
                </a:lnTo>
                <a:lnTo>
                  <a:pt x="718" y="148"/>
                </a:lnTo>
                <a:lnTo>
                  <a:pt x="712" y="148"/>
                </a:lnTo>
                <a:lnTo>
                  <a:pt x="712" y="154"/>
                </a:lnTo>
                <a:lnTo>
                  <a:pt x="706" y="154"/>
                </a:lnTo>
                <a:lnTo>
                  <a:pt x="700" y="160"/>
                </a:lnTo>
                <a:lnTo>
                  <a:pt x="694" y="165"/>
                </a:lnTo>
                <a:lnTo>
                  <a:pt x="689" y="171"/>
                </a:lnTo>
                <a:lnTo>
                  <a:pt x="683" y="171"/>
                </a:lnTo>
                <a:lnTo>
                  <a:pt x="683" y="177"/>
                </a:lnTo>
                <a:lnTo>
                  <a:pt x="677" y="177"/>
                </a:lnTo>
                <a:lnTo>
                  <a:pt x="677" y="183"/>
                </a:lnTo>
                <a:lnTo>
                  <a:pt x="671" y="183"/>
                </a:lnTo>
                <a:lnTo>
                  <a:pt x="671" y="189"/>
                </a:lnTo>
                <a:lnTo>
                  <a:pt x="665" y="189"/>
                </a:lnTo>
                <a:lnTo>
                  <a:pt x="665" y="195"/>
                </a:lnTo>
                <a:lnTo>
                  <a:pt x="659" y="195"/>
                </a:lnTo>
                <a:lnTo>
                  <a:pt x="653" y="201"/>
                </a:lnTo>
                <a:lnTo>
                  <a:pt x="647" y="207"/>
                </a:lnTo>
                <a:lnTo>
                  <a:pt x="641" y="213"/>
                </a:lnTo>
                <a:lnTo>
                  <a:pt x="635" y="219"/>
                </a:lnTo>
                <a:lnTo>
                  <a:pt x="629" y="219"/>
                </a:lnTo>
                <a:lnTo>
                  <a:pt x="629" y="225"/>
                </a:lnTo>
                <a:lnTo>
                  <a:pt x="623" y="231"/>
                </a:lnTo>
                <a:lnTo>
                  <a:pt x="617" y="236"/>
                </a:lnTo>
                <a:lnTo>
                  <a:pt x="611" y="236"/>
                </a:lnTo>
                <a:lnTo>
                  <a:pt x="611" y="242"/>
                </a:lnTo>
                <a:lnTo>
                  <a:pt x="606" y="248"/>
                </a:lnTo>
                <a:lnTo>
                  <a:pt x="600" y="254"/>
                </a:lnTo>
                <a:lnTo>
                  <a:pt x="594" y="260"/>
                </a:lnTo>
                <a:lnTo>
                  <a:pt x="588" y="266"/>
                </a:lnTo>
                <a:lnTo>
                  <a:pt x="588" y="272"/>
                </a:lnTo>
                <a:lnTo>
                  <a:pt x="582" y="272"/>
                </a:lnTo>
                <a:lnTo>
                  <a:pt x="576" y="278"/>
                </a:lnTo>
                <a:lnTo>
                  <a:pt x="576" y="284"/>
                </a:lnTo>
                <a:lnTo>
                  <a:pt x="570" y="284"/>
                </a:lnTo>
                <a:lnTo>
                  <a:pt x="570" y="290"/>
                </a:lnTo>
                <a:lnTo>
                  <a:pt x="564" y="290"/>
                </a:lnTo>
                <a:lnTo>
                  <a:pt x="564" y="296"/>
                </a:lnTo>
                <a:lnTo>
                  <a:pt x="558" y="296"/>
                </a:lnTo>
                <a:lnTo>
                  <a:pt x="558" y="301"/>
                </a:lnTo>
                <a:lnTo>
                  <a:pt x="552" y="301"/>
                </a:lnTo>
                <a:lnTo>
                  <a:pt x="552" y="307"/>
                </a:lnTo>
                <a:lnTo>
                  <a:pt x="546" y="307"/>
                </a:lnTo>
                <a:lnTo>
                  <a:pt x="546" y="313"/>
                </a:lnTo>
                <a:lnTo>
                  <a:pt x="540" y="319"/>
                </a:lnTo>
                <a:lnTo>
                  <a:pt x="534" y="325"/>
                </a:lnTo>
                <a:lnTo>
                  <a:pt x="528" y="331"/>
                </a:lnTo>
                <a:lnTo>
                  <a:pt x="528" y="337"/>
                </a:lnTo>
                <a:lnTo>
                  <a:pt x="522" y="337"/>
                </a:lnTo>
                <a:lnTo>
                  <a:pt x="522" y="343"/>
                </a:lnTo>
                <a:lnTo>
                  <a:pt x="517" y="343"/>
                </a:lnTo>
                <a:lnTo>
                  <a:pt x="517" y="349"/>
                </a:lnTo>
                <a:lnTo>
                  <a:pt x="511" y="355"/>
                </a:lnTo>
                <a:lnTo>
                  <a:pt x="505" y="361"/>
                </a:lnTo>
                <a:lnTo>
                  <a:pt x="499" y="367"/>
                </a:lnTo>
                <a:lnTo>
                  <a:pt x="499" y="372"/>
                </a:lnTo>
                <a:lnTo>
                  <a:pt x="493" y="372"/>
                </a:lnTo>
                <a:lnTo>
                  <a:pt x="493" y="378"/>
                </a:lnTo>
                <a:lnTo>
                  <a:pt x="487" y="378"/>
                </a:lnTo>
                <a:lnTo>
                  <a:pt x="487" y="384"/>
                </a:lnTo>
                <a:lnTo>
                  <a:pt x="481" y="390"/>
                </a:lnTo>
                <a:lnTo>
                  <a:pt x="481" y="396"/>
                </a:lnTo>
                <a:lnTo>
                  <a:pt x="475" y="396"/>
                </a:lnTo>
                <a:lnTo>
                  <a:pt x="475" y="402"/>
                </a:lnTo>
                <a:lnTo>
                  <a:pt x="469" y="402"/>
                </a:lnTo>
                <a:lnTo>
                  <a:pt x="469" y="408"/>
                </a:lnTo>
                <a:lnTo>
                  <a:pt x="463" y="414"/>
                </a:lnTo>
                <a:lnTo>
                  <a:pt x="457" y="420"/>
                </a:lnTo>
                <a:lnTo>
                  <a:pt x="457" y="426"/>
                </a:lnTo>
                <a:lnTo>
                  <a:pt x="451" y="426"/>
                </a:lnTo>
                <a:lnTo>
                  <a:pt x="451" y="432"/>
                </a:lnTo>
                <a:lnTo>
                  <a:pt x="445" y="432"/>
                </a:lnTo>
                <a:lnTo>
                  <a:pt x="445" y="438"/>
                </a:lnTo>
                <a:lnTo>
                  <a:pt x="439" y="443"/>
                </a:lnTo>
                <a:lnTo>
                  <a:pt x="439" y="449"/>
                </a:lnTo>
                <a:lnTo>
                  <a:pt x="433" y="449"/>
                </a:lnTo>
                <a:lnTo>
                  <a:pt x="433" y="455"/>
                </a:lnTo>
                <a:lnTo>
                  <a:pt x="428" y="455"/>
                </a:lnTo>
                <a:lnTo>
                  <a:pt x="428" y="461"/>
                </a:lnTo>
                <a:lnTo>
                  <a:pt x="422" y="467"/>
                </a:lnTo>
                <a:lnTo>
                  <a:pt x="422" y="473"/>
                </a:lnTo>
                <a:lnTo>
                  <a:pt x="416" y="473"/>
                </a:lnTo>
                <a:lnTo>
                  <a:pt x="416" y="479"/>
                </a:lnTo>
                <a:lnTo>
                  <a:pt x="410" y="479"/>
                </a:lnTo>
                <a:lnTo>
                  <a:pt x="410" y="485"/>
                </a:lnTo>
                <a:lnTo>
                  <a:pt x="404" y="491"/>
                </a:lnTo>
                <a:lnTo>
                  <a:pt x="404" y="497"/>
                </a:lnTo>
                <a:lnTo>
                  <a:pt x="398" y="497"/>
                </a:lnTo>
                <a:lnTo>
                  <a:pt x="398" y="503"/>
                </a:lnTo>
                <a:lnTo>
                  <a:pt x="392" y="503"/>
                </a:lnTo>
                <a:lnTo>
                  <a:pt x="392" y="508"/>
                </a:lnTo>
                <a:lnTo>
                  <a:pt x="392" y="514"/>
                </a:lnTo>
                <a:lnTo>
                  <a:pt x="386" y="514"/>
                </a:lnTo>
                <a:lnTo>
                  <a:pt x="380" y="526"/>
                </a:lnTo>
                <a:lnTo>
                  <a:pt x="279" y="668"/>
                </a:lnTo>
                <a:lnTo>
                  <a:pt x="220" y="751"/>
                </a:lnTo>
                <a:lnTo>
                  <a:pt x="178" y="804"/>
                </a:lnTo>
                <a:lnTo>
                  <a:pt x="161" y="822"/>
                </a:lnTo>
                <a:lnTo>
                  <a:pt x="137" y="851"/>
                </a:lnTo>
                <a:lnTo>
                  <a:pt x="95" y="893"/>
                </a:lnTo>
                <a:lnTo>
                  <a:pt x="24" y="946"/>
                </a:lnTo>
                <a:lnTo>
                  <a:pt x="0" y="952"/>
                </a:lnTo>
              </a:path>
            </a:pathLst>
          </a:custGeom>
          <a:noFill/>
          <a:ln w="7938"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659" name="Freeform 230"/>
          <p:cNvSpPr>
            <a:spLocks/>
          </p:cNvSpPr>
          <p:nvPr/>
        </p:nvSpPr>
        <p:spPr bwMode="auto">
          <a:xfrm>
            <a:off x="3454400" y="4760913"/>
            <a:ext cx="3767138" cy="1370012"/>
          </a:xfrm>
          <a:custGeom>
            <a:avLst/>
            <a:gdLst>
              <a:gd name="T0" fmla="*/ 2147483647 w 2373"/>
              <a:gd name="T1" fmla="*/ 2147483647 h 863"/>
              <a:gd name="T2" fmla="*/ 2147483647 w 2373"/>
              <a:gd name="T3" fmla="*/ 2147483647 h 863"/>
              <a:gd name="T4" fmla="*/ 2147483647 w 2373"/>
              <a:gd name="T5" fmla="*/ 2147483647 h 863"/>
              <a:gd name="T6" fmla="*/ 2147483647 w 2373"/>
              <a:gd name="T7" fmla="*/ 2147483647 h 863"/>
              <a:gd name="T8" fmla="*/ 2147483647 w 2373"/>
              <a:gd name="T9" fmla="*/ 2147483647 h 863"/>
              <a:gd name="T10" fmla="*/ 2147483647 w 2373"/>
              <a:gd name="T11" fmla="*/ 2147483647 h 863"/>
              <a:gd name="T12" fmla="*/ 2147483647 w 2373"/>
              <a:gd name="T13" fmla="*/ 2147483647 h 863"/>
              <a:gd name="T14" fmla="*/ 2147483647 w 2373"/>
              <a:gd name="T15" fmla="*/ 2147483647 h 863"/>
              <a:gd name="T16" fmla="*/ 2147483647 w 2373"/>
              <a:gd name="T17" fmla="*/ 2147483647 h 863"/>
              <a:gd name="T18" fmla="*/ 2147483647 w 2373"/>
              <a:gd name="T19" fmla="*/ 2147483647 h 863"/>
              <a:gd name="T20" fmla="*/ 2147483647 w 2373"/>
              <a:gd name="T21" fmla="*/ 2147483647 h 863"/>
              <a:gd name="T22" fmla="*/ 2147483647 w 2373"/>
              <a:gd name="T23" fmla="*/ 2147483647 h 863"/>
              <a:gd name="T24" fmla="*/ 2147483647 w 2373"/>
              <a:gd name="T25" fmla="*/ 2147483647 h 863"/>
              <a:gd name="T26" fmla="*/ 2147483647 w 2373"/>
              <a:gd name="T27" fmla="*/ 2147483647 h 863"/>
              <a:gd name="T28" fmla="*/ 2147483647 w 2373"/>
              <a:gd name="T29" fmla="*/ 2147483647 h 863"/>
              <a:gd name="T30" fmla="*/ 2147483647 w 2373"/>
              <a:gd name="T31" fmla="*/ 2147483647 h 863"/>
              <a:gd name="T32" fmla="*/ 2147483647 w 2373"/>
              <a:gd name="T33" fmla="*/ 2147483647 h 863"/>
              <a:gd name="T34" fmla="*/ 2147483647 w 2373"/>
              <a:gd name="T35" fmla="*/ 0 h 863"/>
              <a:gd name="T36" fmla="*/ 2147483647 w 2373"/>
              <a:gd name="T37" fmla="*/ 0 h 863"/>
              <a:gd name="T38" fmla="*/ 2147483647 w 2373"/>
              <a:gd name="T39" fmla="*/ 0 h 863"/>
              <a:gd name="T40" fmla="*/ 2147483647 w 2373"/>
              <a:gd name="T41" fmla="*/ 0 h 863"/>
              <a:gd name="T42" fmla="*/ 2147483647 w 2373"/>
              <a:gd name="T43" fmla="*/ 0 h 863"/>
              <a:gd name="T44" fmla="*/ 2147483647 w 2373"/>
              <a:gd name="T45" fmla="*/ 0 h 863"/>
              <a:gd name="T46" fmla="*/ 2147483647 w 2373"/>
              <a:gd name="T47" fmla="*/ 2147483647 h 863"/>
              <a:gd name="T48" fmla="*/ 2147483647 w 2373"/>
              <a:gd name="T49" fmla="*/ 2147483647 h 863"/>
              <a:gd name="T50" fmla="*/ 2147483647 w 2373"/>
              <a:gd name="T51" fmla="*/ 2147483647 h 863"/>
              <a:gd name="T52" fmla="*/ 2147483647 w 2373"/>
              <a:gd name="T53" fmla="*/ 2147483647 h 863"/>
              <a:gd name="T54" fmla="*/ 2147483647 w 2373"/>
              <a:gd name="T55" fmla="*/ 2147483647 h 863"/>
              <a:gd name="T56" fmla="*/ 2147483647 w 2373"/>
              <a:gd name="T57" fmla="*/ 2147483647 h 863"/>
              <a:gd name="T58" fmla="*/ 2147483647 w 2373"/>
              <a:gd name="T59" fmla="*/ 2147483647 h 863"/>
              <a:gd name="T60" fmla="*/ 2147483647 w 2373"/>
              <a:gd name="T61" fmla="*/ 2147483647 h 863"/>
              <a:gd name="T62" fmla="*/ 2147483647 w 2373"/>
              <a:gd name="T63" fmla="*/ 2147483647 h 863"/>
              <a:gd name="T64" fmla="*/ 2147483647 w 2373"/>
              <a:gd name="T65" fmla="*/ 2147483647 h 863"/>
              <a:gd name="T66" fmla="*/ 2147483647 w 2373"/>
              <a:gd name="T67" fmla="*/ 2147483647 h 863"/>
              <a:gd name="T68" fmla="*/ 2147483647 w 2373"/>
              <a:gd name="T69" fmla="*/ 2147483647 h 863"/>
              <a:gd name="T70" fmla="*/ 2147483647 w 2373"/>
              <a:gd name="T71" fmla="*/ 2147483647 h 863"/>
              <a:gd name="T72" fmla="*/ 2147483647 w 2373"/>
              <a:gd name="T73" fmla="*/ 2147483647 h 863"/>
              <a:gd name="T74" fmla="*/ 2147483647 w 2373"/>
              <a:gd name="T75" fmla="*/ 2147483647 h 863"/>
              <a:gd name="T76" fmla="*/ 2147483647 w 2373"/>
              <a:gd name="T77" fmla="*/ 2147483647 h 863"/>
              <a:gd name="T78" fmla="*/ 2147483647 w 2373"/>
              <a:gd name="T79" fmla="*/ 2147483647 h 863"/>
              <a:gd name="T80" fmla="*/ 2147483647 w 2373"/>
              <a:gd name="T81" fmla="*/ 2147483647 h 863"/>
              <a:gd name="T82" fmla="*/ 2147483647 w 2373"/>
              <a:gd name="T83" fmla="*/ 2147483647 h 863"/>
              <a:gd name="T84" fmla="*/ 2147483647 w 2373"/>
              <a:gd name="T85" fmla="*/ 2147483647 h 863"/>
              <a:gd name="T86" fmla="*/ 2147483647 w 2373"/>
              <a:gd name="T87" fmla="*/ 2147483647 h 863"/>
              <a:gd name="T88" fmla="*/ 2147483647 w 2373"/>
              <a:gd name="T89" fmla="*/ 2147483647 h 863"/>
              <a:gd name="T90" fmla="*/ 2147483647 w 2373"/>
              <a:gd name="T91" fmla="*/ 2147483647 h 863"/>
              <a:gd name="T92" fmla="*/ 2147483647 w 2373"/>
              <a:gd name="T93" fmla="*/ 2147483647 h 863"/>
              <a:gd name="T94" fmla="*/ 2147483647 w 2373"/>
              <a:gd name="T95" fmla="*/ 2147483647 h 863"/>
              <a:gd name="T96" fmla="*/ 2147483647 w 2373"/>
              <a:gd name="T97" fmla="*/ 2147483647 h 863"/>
              <a:gd name="T98" fmla="*/ 2147483647 w 2373"/>
              <a:gd name="T99" fmla="*/ 2147483647 h 863"/>
              <a:gd name="T100" fmla="*/ 2147483647 w 2373"/>
              <a:gd name="T101" fmla="*/ 2147483647 h 863"/>
              <a:gd name="T102" fmla="*/ 2147483647 w 2373"/>
              <a:gd name="T103" fmla="*/ 2147483647 h 863"/>
              <a:gd name="T104" fmla="*/ 2147483647 w 2373"/>
              <a:gd name="T105" fmla="*/ 2147483647 h 863"/>
              <a:gd name="T106" fmla="*/ 2147483647 w 2373"/>
              <a:gd name="T107" fmla="*/ 2147483647 h 863"/>
              <a:gd name="T108" fmla="*/ 2147483647 w 2373"/>
              <a:gd name="T109" fmla="*/ 2147483647 h 863"/>
              <a:gd name="T110" fmla="*/ 2147483647 w 2373"/>
              <a:gd name="T111" fmla="*/ 2147483647 h 863"/>
              <a:gd name="T112" fmla="*/ 2147483647 w 2373"/>
              <a:gd name="T113" fmla="*/ 2147483647 h 863"/>
              <a:gd name="T114" fmla="*/ 2147483647 w 2373"/>
              <a:gd name="T115" fmla="*/ 2147483647 h 863"/>
              <a:gd name="T116" fmla="*/ 2147483647 w 2373"/>
              <a:gd name="T117" fmla="*/ 2147483647 h 863"/>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2373"/>
              <a:gd name="T178" fmla="*/ 0 h 863"/>
              <a:gd name="T179" fmla="*/ 2373 w 2373"/>
              <a:gd name="T180" fmla="*/ 863 h 863"/>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2373" h="863">
                <a:moveTo>
                  <a:pt x="2373" y="479"/>
                </a:moveTo>
                <a:lnTo>
                  <a:pt x="2338" y="467"/>
                </a:lnTo>
                <a:lnTo>
                  <a:pt x="2302" y="455"/>
                </a:lnTo>
                <a:lnTo>
                  <a:pt x="2272" y="443"/>
                </a:lnTo>
                <a:lnTo>
                  <a:pt x="2237" y="425"/>
                </a:lnTo>
                <a:lnTo>
                  <a:pt x="2207" y="414"/>
                </a:lnTo>
                <a:lnTo>
                  <a:pt x="2178" y="402"/>
                </a:lnTo>
                <a:lnTo>
                  <a:pt x="2148" y="390"/>
                </a:lnTo>
                <a:lnTo>
                  <a:pt x="2118" y="378"/>
                </a:lnTo>
                <a:lnTo>
                  <a:pt x="2089" y="360"/>
                </a:lnTo>
                <a:lnTo>
                  <a:pt x="2065" y="349"/>
                </a:lnTo>
                <a:lnTo>
                  <a:pt x="2035" y="337"/>
                </a:lnTo>
                <a:lnTo>
                  <a:pt x="2011" y="325"/>
                </a:lnTo>
                <a:lnTo>
                  <a:pt x="1982" y="313"/>
                </a:lnTo>
                <a:lnTo>
                  <a:pt x="1958" y="301"/>
                </a:lnTo>
                <a:lnTo>
                  <a:pt x="1934" y="295"/>
                </a:lnTo>
                <a:lnTo>
                  <a:pt x="1911" y="283"/>
                </a:lnTo>
                <a:lnTo>
                  <a:pt x="1887" y="272"/>
                </a:lnTo>
                <a:lnTo>
                  <a:pt x="1863" y="260"/>
                </a:lnTo>
                <a:lnTo>
                  <a:pt x="1845" y="248"/>
                </a:lnTo>
                <a:lnTo>
                  <a:pt x="1822" y="242"/>
                </a:lnTo>
                <a:lnTo>
                  <a:pt x="1804" y="230"/>
                </a:lnTo>
                <a:lnTo>
                  <a:pt x="1780" y="218"/>
                </a:lnTo>
                <a:lnTo>
                  <a:pt x="1762" y="212"/>
                </a:lnTo>
                <a:lnTo>
                  <a:pt x="1739" y="201"/>
                </a:lnTo>
                <a:lnTo>
                  <a:pt x="1721" y="195"/>
                </a:lnTo>
                <a:lnTo>
                  <a:pt x="1703" y="183"/>
                </a:lnTo>
                <a:lnTo>
                  <a:pt x="1685" y="177"/>
                </a:lnTo>
                <a:lnTo>
                  <a:pt x="1667" y="171"/>
                </a:lnTo>
                <a:lnTo>
                  <a:pt x="1650" y="159"/>
                </a:lnTo>
                <a:lnTo>
                  <a:pt x="1632" y="153"/>
                </a:lnTo>
                <a:lnTo>
                  <a:pt x="1614" y="147"/>
                </a:lnTo>
                <a:lnTo>
                  <a:pt x="1596" y="136"/>
                </a:lnTo>
                <a:lnTo>
                  <a:pt x="1584" y="130"/>
                </a:lnTo>
                <a:lnTo>
                  <a:pt x="1567" y="124"/>
                </a:lnTo>
                <a:lnTo>
                  <a:pt x="1549" y="118"/>
                </a:lnTo>
                <a:lnTo>
                  <a:pt x="1537" y="112"/>
                </a:lnTo>
                <a:lnTo>
                  <a:pt x="1519" y="106"/>
                </a:lnTo>
                <a:lnTo>
                  <a:pt x="1507" y="100"/>
                </a:lnTo>
                <a:lnTo>
                  <a:pt x="1489" y="94"/>
                </a:lnTo>
                <a:lnTo>
                  <a:pt x="1478" y="88"/>
                </a:lnTo>
                <a:lnTo>
                  <a:pt x="1466" y="82"/>
                </a:lnTo>
                <a:lnTo>
                  <a:pt x="1448" y="76"/>
                </a:lnTo>
                <a:lnTo>
                  <a:pt x="1436" y="71"/>
                </a:lnTo>
                <a:lnTo>
                  <a:pt x="1424" y="71"/>
                </a:lnTo>
                <a:lnTo>
                  <a:pt x="1412" y="65"/>
                </a:lnTo>
                <a:lnTo>
                  <a:pt x="1400" y="59"/>
                </a:lnTo>
                <a:lnTo>
                  <a:pt x="1383" y="53"/>
                </a:lnTo>
                <a:lnTo>
                  <a:pt x="1371" y="53"/>
                </a:lnTo>
                <a:lnTo>
                  <a:pt x="1359" y="47"/>
                </a:lnTo>
                <a:lnTo>
                  <a:pt x="1347" y="41"/>
                </a:lnTo>
                <a:lnTo>
                  <a:pt x="1335" y="41"/>
                </a:lnTo>
                <a:lnTo>
                  <a:pt x="1323" y="35"/>
                </a:lnTo>
                <a:lnTo>
                  <a:pt x="1317" y="35"/>
                </a:lnTo>
                <a:lnTo>
                  <a:pt x="1306" y="29"/>
                </a:lnTo>
                <a:lnTo>
                  <a:pt x="1294" y="29"/>
                </a:lnTo>
                <a:lnTo>
                  <a:pt x="1282" y="23"/>
                </a:lnTo>
                <a:lnTo>
                  <a:pt x="1270" y="23"/>
                </a:lnTo>
                <a:lnTo>
                  <a:pt x="1264" y="17"/>
                </a:lnTo>
                <a:lnTo>
                  <a:pt x="1252" y="17"/>
                </a:lnTo>
                <a:lnTo>
                  <a:pt x="1240" y="17"/>
                </a:lnTo>
                <a:lnTo>
                  <a:pt x="1228" y="11"/>
                </a:lnTo>
                <a:lnTo>
                  <a:pt x="1222" y="11"/>
                </a:lnTo>
                <a:lnTo>
                  <a:pt x="1211" y="11"/>
                </a:lnTo>
                <a:lnTo>
                  <a:pt x="1205" y="6"/>
                </a:lnTo>
                <a:lnTo>
                  <a:pt x="1193" y="6"/>
                </a:lnTo>
                <a:lnTo>
                  <a:pt x="1187" y="6"/>
                </a:lnTo>
                <a:lnTo>
                  <a:pt x="1175" y="6"/>
                </a:lnTo>
                <a:lnTo>
                  <a:pt x="1163" y="6"/>
                </a:lnTo>
                <a:lnTo>
                  <a:pt x="1157" y="0"/>
                </a:lnTo>
                <a:lnTo>
                  <a:pt x="1151" y="0"/>
                </a:lnTo>
                <a:lnTo>
                  <a:pt x="1139" y="0"/>
                </a:lnTo>
                <a:lnTo>
                  <a:pt x="1133" y="0"/>
                </a:lnTo>
                <a:lnTo>
                  <a:pt x="1122" y="0"/>
                </a:lnTo>
                <a:lnTo>
                  <a:pt x="1116" y="0"/>
                </a:lnTo>
                <a:lnTo>
                  <a:pt x="1110" y="0"/>
                </a:lnTo>
                <a:lnTo>
                  <a:pt x="1098" y="0"/>
                </a:lnTo>
                <a:lnTo>
                  <a:pt x="1092" y="0"/>
                </a:lnTo>
                <a:lnTo>
                  <a:pt x="1086" y="0"/>
                </a:lnTo>
                <a:lnTo>
                  <a:pt x="1074" y="0"/>
                </a:lnTo>
                <a:lnTo>
                  <a:pt x="1068" y="0"/>
                </a:lnTo>
                <a:lnTo>
                  <a:pt x="1062" y="0"/>
                </a:lnTo>
                <a:lnTo>
                  <a:pt x="1056" y="0"/>
                </a:lnTo>
                <a:lnTo>
                  <a:pt x="1045" y="0"/>
                </a:lnTo>
                <a:lnTo>
                  <a:pt x="1039" y="0"/>
                </a:lnTo>
                <a:lnTo>
                  <a:pt x="1033" y="0"/>
                </a:lnTo>
                <a:lnTo>
                  <a:pt x="1027" y="0"/>
                </a:lnTo>
                <a:lnTo>
                  <a:pt x="1021" y="0"/>
                </a:lnTo>
                <a:lnTo>
                  <a:pt x="1015" y="0"/>
                </a:lnTo>
                <a:lnTo>
                  <a:pt x="1009" y="0"/>
                </a:lnTo>
                <a:lnTo>
                  <a:pt x="997" y="0"/>
                </a:lnTo>
                <a:lnTo>
                  <a:pt x="991" y="0"/>
                </a:lnTo>
                <a:lnTo>
                  <a:pt x="985" y="0"/>
                </a:lnTo>
                <a:lnTo>
                  <a:pt x="979" y="6"/>
                </a:lnTo>
                <a:lnTo>
                  <a:pt x="973" y="6"/>
                </a:lnTo>
                <a:lnTo>
                  <a:pt x="967" y="6"/>
                </a:lnTo>
                <a:lnTo>
                  <a:pt x="961" y="6"/>
                </a:lnTo>
                <a:lnTo>
                  <a:pt x="956" y="6"/>
                </a:lnTo>
                <a:lnTo>
                  <a:pt x="950" y="6"/>
                </a:lnTo>
                <a:lnTo>
                  <a:pt x="944" y="11"/>
                </a:lnTo>
                <a:lnTo>
                  <a:pt x="938" y="11"/>
                </a:lnTo>
                <a:lnTo>
                  <a:pt x="932" y="11"/>
                </a:lnTo>
                <a:lnTo>
                  <a:pt x="926" y="11"/>
                </a:lnTo>
                <a:lnTo>
                  <a:pt x="920" y="17"/>
                </a:lnTo>
                <a:lnTo>
                  <a:pt x="914" y="17"/>
                </a:lnTo>
                <a:lnTo>
                  <a:pt x="908" y="17"/>
                </a:lnTo>
                <a:lnTo>
                  <a:pt x="902" y="17"/>
                </a:lnTo>
                <a:lnTo>
                  <a:pt x="902" y="23"/>
                </a:lnTo>
                <a:lnTo>
                  <a:pt x="896" y="23"/>
                </a:lnTo>
                <a:lnTo>
                  <a:pt x="890" y="23"/>
                </a:lnTo>
                <a:lnTo>
                  <a:pt x="884" y="23"/>
                </a:lnTo>
                <a:lnTo>
                  <a:pt x="878" y="29"/>
                </a:lnTo>
                <a:lnTo>
                  <a:pt x="872" y="29"/>
                </a:lnTo>
                <a:lnTo>
                  <a:pt x="867" y="29"/>
                </a:lnTo>
                <a:lnTo>
                  <a:pt x="861" y="35"/>
                </a:lnTo>
                <a:lnTo>
                  <a:pt x="855" y="35"/>
                </a:lnTo>
                <a:lnTo>
                  <a:pt x="849" y="35"/>
                </a:lnTo>
                <a:lnTo>
                  <a:pt x="843" y="41"/>
                </a:lnTo>
                <a:lnTo>
                  <a:pt x="837" y="41"/>
                </a:lnTo>
                <a:lnTo>
                  <a:pt x="831" y="47"/>
                </a:lnTo>
                <a:lnTo>
                  <a:pt x="825" y="47"/>
                </a:lnTo>
                <a:lnTo>
                  <a:pt x="819" y="47"/>
                </a:lnTo>
                <a:lnTo>
                  <a:pt x="819" y="53"/>
                </a:lnTo>
                <a:lnTo>
                  <a:pt x="813" y="53"/>
                </a:lnTo>
                <a:lnTo>
                  <a:pt x="807" y="53"/>
                </a:lnTo>
                <a:lnTo>
                  <a:pt x="807" y="59"/>
                </a:lnTo>
                <a:lnTo>
                  <a:pt x="801" y="59"/>
                </a:lnTo>
                <a:lnTo>
                  <a:pt x="795" y="59"/>
                </a:lnTo>
                <a:lnTo>
                  <a:pt x="789" y="65"/>
                </a:lnTo>
                <a:lnTo>
                  <a:pt x="783" y="65"/>
                </a:lnTo>
                <a:lnTo>
                  <a:pt x="778" y="71"/>
                </a:lnTo>
                <a:lnTo>
                  <a:pt x="772" y="76"/>
                </a:lnTo>
                <a:lnTo>
                  <a:pt x="766" y="76"/>
                </a:lnTo>
                <a:lnTo>
                  <a:pt x="760" y="82"/>
                </a:lnTo>
                <a:lnTo>
                  <a:pt x="754" y="82"/>
                </a:lnTo>
                <a:lnTo>
                  <a:pt x="748" y="88"/>
                </a:lnTo>
                <a:lnTo>
                  <a:pt x="742" y="88"/>
                </a:lnTo>
                <a:lnTo>
                  <a:pt x="736" y="94"/>
                </a:lnTo>
                <a:lnTo>
                  <a:pt x="730" y="100"/>
                </a:lnTo>
                <a:lnTo>
                  <a:pt x="724" y="100"/>
                </a:lnTo>
                <a:lnTo>
                  <a:pt x="718" y="106"/>
                </a:lnTo>
                <a:lnTo>
                  <a:pt x="712" y="112"/>
                </a:lnTo>
                <a:lnTo>
                  <a:pt x="706" y="112"/>
                </a:lnTo>
                <a:lnTo>
                  <a:pt x="700" y="118"/>
                </a:lnTo>
                <a:lnTo>
                  <a:pt x="694" y="118"/>
                </a:lnTo>
                <a:lnTo>
                  <a:pt x="694" y="124"/>
                </a:lnTo>
                <a:lnTo>
                  <a:pt x="689" y="124"/>
                </a:lnTo>
                <a:lnTo>
                  <a:pt x="689" y="130"/>
                </a:lnTo>
                <a:lnTo>
                  <a:pt x="683" y="130"/>
                </a:lnTo>
                <a:lnTo>
                  <a:pt x="677" y="136"/>
                </a:lnTo>
                <a:lnTo>
                  <a:pt x="671" y="142"/>
                </a:lnTo>
                <a:lnTo>
                  <a:pt x="665" y="142"/>
                </a:lnTo>
                <a:lnTo>
                  <a:pt x="665" y="147"/>
                </a:lnTo>
                <a:lnTo>
                  <a:pt x="659" y="147"/>
                </a:lnTo>
                <a:lnTo>
                  <a:pt x="659" y="153"/>
                </a:lnTo>
                <a:lnTo>
                  <a:pt x="653" y="153"/>
                </a:lnTo>
                <a:lnTo>
                  <a:pt x="647" y="159"/>
                </a:lnTo>
                <a:lnTo>
                  <a:pt x="641" y="159"/>
                </a:lnTo>
                <a:lnTo>
                  <a:pt x="641" y="165"/>
                </a:lnTo>
                <a:lnTo>
                  <a:pt x="635" y="165"/>
                </a:lnTo>
                <a:lnTo>
                  <a:pt x="635" y="171"/>
                </a:lnTo>
                <a:lnTo>
                  <a:pt x="629" y="171"/>
                </a:lnTo>
                <a:lnTo>
                  <a:pt x="629" y="177"/>
                </a:lnTo>
                <a:lnTo>
                  <a:pt x="623" y="177"/>
                </a:lnTo>
                <a:lnTo>
                  <a:pt x="623" y="183"/>
                </a:lnTo>
                <a:lnTo>
                  <a:pt x="617" y="183"/>
                </a:lnTo>
                <a:lnTo>
                  <a:pt x="611" y="189"/>
                </a:lnTo>
                <a:lnTo>
                  <a:pt x="606" y="195"/>
                </a:lnTo>
                <a:lnTo>
                  <a:pt x="600" y="201"/>
                </a:lnTo>
                <a:lnTo>
                  <a:pt x="594" y="207"/>
                </a:lnTo>
                <a:lnTo>
                  <a:pt x="588" y="212"/>
                </a:lnTo>
                <a:lnTo>
                  <a:pt x="582" y="218"/>
                </a:lnTo>
                <a:lnTo>
                  <a:pt x="576" y="218"/>
                </a:lnTo>
                <a:lnTo>
                  <a:pt x="576" y="224"/>
                </a:lnTo>
                <a:lnTo>
                  <a:pt x="570" y="224"/>
                </a:lnTo>
                <a:lnTo>
                  <a:pt x="570" y="230"/>
                </a:lnTo>
                <a:lnTo>
                  <a:pt x="564" y="236"/>
                </a:lnTo>
                <a:lnTo>
                  <a:pt x="558" y="236"/>
                </a:lnTo>
                <a:lnTo>
                  <a:pt x="558" y="242"/>
                </a:lnTo>
                <a:lnTo>
                  <a:pt x="552" y="242"/>
                </a:lnTo>
                <a:lnTo>
                  <a:pt x="552" y="248"/>
                </a:lnTo>
                <a:lnTo>
                  <a:pt x="546" y="248"/>
                </a:lnTo>
                <a:lnTo>
                  <a:pt x="546" y="254"/>
                </a:lnTo>
                <a:lnTo>
                  <a:pt x="540" y="260"/>
                </a:lnTo>
                <a:lnTo>
                  <a:pt x="534" y="266"/>
                </a:lnTo>
                <a:lnTo>
                  <a:pt x="528" y="272"/>
                </a:lnTo>
                <a:lnTo>
                  <a:pt x="522" y="278"/>
                </a:lnTo>
                <a:lnTo>
                  <a:pt x="517" y="283"/>
                </a:lnTo>
                <a:lnTo>
                  <a:pt x="517" y="289"/>
                </a:lnTo>
                <a:lnTo>
                  <a:pt x="511" y="289"/>
                </a:lnTo>
                <a:lnTo>
                  <a:pt x="511" y="295"/>
                </a:lnTo>
                <a:lnTo>
                  <a:pt x="505" y="295"/>
                </a:lnTo>
                <a:lnTo>
                  <a:pt x="505" y="301"/>
                </a:lnTo>
                <a:lnTo>
                  <a:pt x="499" y="301"/>
                </a:lnTo>
                <a:lnTo>
                  <a:pt x="499" y="307"/>
                </a:lnTo>
                <a:lnTo>
                  <a:pt x="493" y="307"/>
                </a:lnTo>
                <a:lnTo>
                  <a:pt x="493" y="313"/>
                </a:lnTo>
                <a:lnTo>
                  <a:pt x="487" y="313"/>
                </a:lnTo>
                <a:lnTo>
                  <a:pt x="487" y="319"/>
                </a:lnTo>
                <a:lnTo>
                  <a:pt x="481" y="325"/>
                </a:lnTo>
                <a:lnTo>
                  <a:pt x="475" y="331"/>
                </a:lnTo>
                <a:lnTo>
                  <a:pt x="475" y="337"/>
                </a:lnTo>
                <a:lnTo>
                  <a:pt x="469" y="337"/>
                </a:lnTo>
                <a:lnTo>
                  <a:pt x="469" y="343"/>
                </a:lnTo>
                <a:lnTo>
                  <a:pt x="463" y="343"/>
                </a:lnTo>
                <a:lnTo>
                  <a:pt x="463" y="349"/>
                </a:lnTo>
                <a:lnTo>
                  <a:pt x="457" y="349"/>
                </a:lnTo>
                <a:lnTo>
                  <a:pt x="457" y="354"/>
                </a:lnTo>
                <a:lnTo>
                  <a:pt x="451" y="360"/>
                </a:lnTo>
                <a:lnTo>
                  <a:pt x="445" y="366"/>
                </a:lnTo>
                <a:lnTo>
                  <a:pt x="445" y="372"/>
                </a:lnTo>
                <a:lnTo>
                  <a:pt x="439" y="372"/>
                </a:lnTo>
                <a:lnTo>
                  <a:pt x="439" y="378"/>
                </a:lnTo>
                <a:lnTo>
                  <a:pt x="433" y="378"/>
                </a:lnTo>
                <a:lnTo>
                  <a:pt x="433" y="384"/>
                </a:lnTo>
                <a:lnTo>
                  <a:pt x="428" y="384"/>
                </a:lnTo>
                <a:lnTo>
                  <a:pt x="428" y="390"/>
                </a:lnTo>
                <a:lnTo>
                  <a:pt x="422" y="396"/>
                </a:lnTo>
                <a:lnTo>
                  <a:pt x="422" y="402"/>
                </a:lnTo>
                <a:lnTo>
                  <a:pt x="416" y="402"/>
                </a:lnTo>
                <a:lnTo>
                  <a:pt x="416" y="408"/>
                </a:lnTo>
                <a:lnTo>
                  <a:pt x="410" y="408"/>
                </a:lnTo>
                <a:lnTo>
                  <a:pt x="410" y="414"/>
                </a:lnTo>
                <a:lnTo>
                  <a:pt x="404" y="414"/>
                </a:lnTo>
                <a:lnTo>
                  <a:pt x="404" y="419"/>
                </a:lnTo>
                <a:lnTo>
                  <a:pt x="398" y="425"/>
                </a:lnTo>
                <a:lnTo>
                  <a:pt x="398" y="431"/>
                </a:lnTo>
                <a:lnTo>
                  <a:pt x="392" y="431"/>
                </a:lnTo>
                <a:lnTo>
                  <a:pt x="392" y="437"/>
                </a:lnTo>
                <a:lnTo>
                  <a:pt x="386" y="437"/>
                </a:lnTo>
                <a:lnTo>
                  <a:pt x="380" y="455"/>
                </a:lnTo>
                <a:lnTo>
                  <a:pt x="279" y="585"/>
                </a:lnTo>
                <a:lnTo>
                  <a:pt x="220" y="668"/>
                </a:lnTo>
                <a:lnTo>
                  <a:pt x="178" y="721"/>
                </a:lnTo>
                <a:lnTo>
                  <a:pt x="161" y="739"/>
                </a:lnTo>
                <a:lnTo>
                  <a:pt x="137" y="768"/>
                </a:lnTo>
                <a:lnTo>
                  <a:pt x="95" y="804"/>
                </a:lnTo>
                <a:lnTo>
                  <a:pt x="24" y="857"/>
                </a:lnTo>
                <a:lnTo>
                  <a:pt x="0" y="863"/>
                </a:lnTo>
              </a:path>
            </a:pathLst>
          </a:custGeom>
          <a:noFill/>
          <a:ln w="7938"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660" name="Freeform 231"/>
          <p:cNvSpPr>
            <a:spLocks/>
          </p:cNvSpPr>
          <p:nvPr/>
        </p:nvSpPr>
        <p:spPr bwMode="auto">
          <a:xfrm>
            <a:off x="3454400" y="4873625"/>
            <a:ext cx="3767138" cy="1257300"/>
          </a:xfrm>
          <a:custGeom>
            <a:avLst/>
            <a:gdLst>
              <a:gd name="T0" fmla="*/ 2147483647 w 2373"/>
              <a:gd name="T1" fmla="*/ 2147483647 h 792"/>
              <a:gd name="T2" fmla="*/ 2147483647 w 2373"/>
              <a:gd name="T3" fmla="*/ 2147483647 h 792"/>
              <a:gd name="T4" fmla="*/ 2147483647 w 2373"/>
              <a:gd name="T5" fmla="*/ 2147483647 h 792"/>
              <a:gd name="T6" fmla="*/ 2147483647 w 2373"/>
              <a:gd name="T7" fmla="*/ 2147483647 h 792"/>
              <a:gd name="T8" fmla="*/ 2147483647 w 2373"/>
              <a:gd name="T9" fmla="*/ 2147483647 h 792"/>
              <a:gd name="T10" fmla="*/ 2147483647 w 2373"/>
              <a:gd name="T11" fmla="*/ 2147483647 h 792"/>
              <a:gd name="T12" fmla="*/ 2147483647 w 2373"/>
              <a:gd name="T13" fmla="*/ 2147483647 h 792"/>
              <a:gd name="T14" fmla="*/ 2147483647 w 2373"/>
              <a:gd name="T15" fmla="*/ 2147483647 h 792"/>
              <a:gd name="T16" fmla="*/ 2147483647 w 2373"/>
              <a:gd name="T17" fmla="*/ 2147483647 h 792"/>
              <a:gd name="T18" fmla="*/ 2147483647 w 2373"/>
              <a:gd name="T19" fmla="*/ 2147483647 h 792"/>
              <a:gd name="T20" fmla="*/ 2147483647 w 2373"/>
              <a:gd name="T21" fmla="*/ 2147483647 h 792"/>
              <a:gd name="T22" fmla="*/ 2147483647 w 2373"/>
              <a:gd name="T23" fmla="*/ 2147483647 h 792"/>
              <a:gd name="T24" fmla="*/ 2147483647 w 2373"/>
              <a:gd name="T25" fmla="*/ 2147483647 h 792"/>
              <a:gd name="T26" fmla="*/ 2147483647 w 2373"/>
              <a:gd name="T27" fmla="*/ 2147483647 h 792"/>
              <a:gd name="T28" fmla="*/ 2147483647 w 2373"/>
              <a:gd name="T29" fmla="*/ 2147483647 h 792"/>
              <a:gd name="T30" fmla="*/ 2147483647 w 2373"/>
              <a:gd name="T31" fmla="*/ 2147483647 h 792"/>
              <a:gd name="T32" fmla="*/ 2147483647 w 2373"/>
              <a:gd name="T33" fmla="*/ 2147483647 h 792"/>
              <a:gd name="T34" fmla="*/ 2147483647 w 2373"/>
              <a:gd name="T35" fmla="*/ 2147483647 h 792"/>
              <a:gd name="T36" fmla="*/ 2147483647 w 2373"/>
              <a:gd name="T37" fmla="*/ 2147483647 h 792"/>
              <a:gd name="T38" fmla="*/ 2147483647 w 2373"/>
              <a:gd name="T39" fmla="*/ 0 h 792"/>
              <a:gd name="T40" fmla="*/ 2147483647 w 2373"/>
              <a:gd name="T41" fmla="*/ 0 h 792"/>
              <a:gd name="T42" fmla="*/ 2147483647 w 2373"/>
              <a:gd name="T43" fmla="*/ 0 h 792"/>
              <a:gd name="T44" fmla="*/ 2147483647 w 2373"/>
              <a:gd name="T45" fmla="*/ 0 h 792"/>
              <a:gd name="T46" fmla="*/ 2147483647 w 2373"/>
              <a:gd name="T47" fmla="*/ 0 h 792"/>
              <a:gd name="T48" fmla="*/ 2147483647 w 2373"/>
              <a:gd name="T49" fmla="*/ 2147483647 h 792"/>
              <a:gd name="T50" fmla="*/ 2147483647 w 2373"/>
              <a:gd name="T51" fmla="*/ 2147483647 h 792"/>
              <a:gd name="T52" fmla="*/ 2147483647 w 2373"/>
              <a:gd name="T53" fmla="*/ 2147483647 h 792"/>
              <a:gd name="T54" fmla="*/ 2147483647 w 2373"/>
              <a:gd name="T55" fmla="*/ 2147483647 h 792"/>
              <a:gd name="T56" fmla="*/ 2147483647 w 2373"/>
              <a:gd name="T57" fmla="*/ 2147483647 h 792"/>
              <a:gd name="T58" fmla="*/ 2147483647 w 2373"/>
              <a:gd name="T59" fmla="*/ 2147483647 h 792"/>
              <a:gd name="T60" fmla="*/ 2147483647 w 2373"/>
              <a:gd name="T61" fmla="*/ 2147483647 h 792"/>
              <a:gd name="T62" fmla="*/ 2147483647 w 2373"/>
              <a:gd name="T63" fmla="*/ 2147483647 h 792"/>
              <a:gd name="T64" fmla="*/ 2147483647 w 2373"/>
              <a:gd name="T65" fmla="*/ 2147483647 h 792"/>
              <a:gd name="T66" fmla="*/ 2147483647 w 2373"/>
              <a:gd name="T67" fmla="*/ 2147483647 h 792"/>
              <a:gd name="T68" fmla="*/ 2147483647 w 2373"/>
              <a:gd name="T69" fmla="*/ 2147483647 h 792"/>
              <a:gd name="T70" fmla="*/ 2147483647 w 2373"/>
              <a:gd name="T71" fmla="*/ 2147483647 h 792"/>
              <a:gd name="T72" fmla="*/ 2147483647 w 2373"/>
              <a:gd name="T73" fmla="*/ 2147483647 h 792"/>
              <a:gd name="T74" fmla="*/ 2147483647 w 2373"/>
              <a:gd name="T75" fmla="*/ 2147483647 h 792"/>
              <a:gd name="T76" fmla="*/ 2147483647 w 2373"/>
              <a:gd name="T77" fmla="*/ 2147483647 h 792"/>
              <a:gd name="T78" fmla="*/ 2147483647 w 2373"/>
              <a:gd name="T79" fmla="*/ 2147483647 h 792"/>
              <a:gd name="T80" fmla="*/ 2147483647 w 2373"/>
              <a:gd name="T81" fmla="*/ 2147483647 h 792"/>
              <a:gd name="T82" fmla="*/ 2147483647 w 2373"/>
              <a:gd name="T83" fmla="*/ 2147483647 h 792"/>
              <a:gd name="T84" fmla="*/ 2147483647 w 2373"/>
              <a:gd name="T85" fmla="*/ 2147483647 h 792"/>
              <a:gd name="T86" fmla="*/ 2147483647 w 2373"/>
              <a:gd name="T87" fmla="*/ 2147483647 h 792"/>
              <a:gd name="T88" fmla="*/ 2147483647 w 2373"/>
              <a:gd name="T89" fmla="*/ 2147483647 h 792"/>
              <a:gd name="T90" fmla="*/ 2147483647 w 2373"/>
              <a:gd name="T91" fmla="*/ 2147483647 h 792"/>
              <a:gd name="T92" fmla="*/ 2147483647 w 2373"/>
              <a:gd name="T93" fmla="*/ 2147483647 h 792"/>
              <a:gd name="T94" fmla="*/ 2147483647 w 2373"/>
              <a:gd name="T95" fmla="*/ 2147483647 h 792"/>
              <a:gd name="T96" fmla="*/ 2147483647 w 2373"/>
              <a:gd name="T97" fmla="*/ 2147483647 h 792"/>
              <a:gd name="T98" fmla="*/ 2147483647 w 2373"/>
              <a:gd name="T99" fmla="*/ 2147483647 h 792"/>
              <a:gd name="T100" fmla="*/ 2147483647 w 2373"/>
              <a:gd name="T101" fmla="*/ 2147483647 h 792"/>
              <a:gd name="T102" fmla="*/ 2147483647 w 2373"/>
              <a:gd name="T103" fmla="*/ 2147483647 h 792"/>
              <a:gd name="T104" fmla="*/ 2147483647 w 2373"/>
              <a:gd name="T105" fmla="*/ 2147483647 h 792"/>
              <a:gd name="T106" fmla="*/ 2147483647 w 2373"/>
              <a:gd name="T107" fmla="*/ 2147483647 h 792"/>
              <a:gd name="T108" fmla="*/ 2147483647 w 2373"/>
              <a:gd name="T109" fmla="*/ 2147483647 h 792"/>
              <a:gd name="T110" fmla="*/ 2147483647 w 2373"/>
              <a:gd name="T111" fmla="*/ 2147483647 h 792"/>
              <a:gd name="T112" fmla="*/ 2147483647 w 2373"/>
              <a:gd name="T113" fmla="*/ 2147483647 h 792"/>
              <a:gd name="T114" fmla="*/ 2147483647 w 2373"/>
              <a:gd name="T115" fmla="*/ 2147483647 h 792"/>
              <a:gd name="T116" fmla="*/ 2147483647 w 2373"/>
              <a:gd name="T117" fmla="*/ 2147483647 h 792"/>
              <a:gd name="T118" fmla="*/ 2147483647 w 2373"/>
              <a:gd name="T119" fmla="*/ 2147483647 h 792"/>
              <a:gd name="T120" fmla="*/ 2147483647 w 2373"/>
              <a:gd name="T121" fmla="*/ 2147483647 h 79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373"/>
              <a:gd name="T184" fmla="*/ 0 h 792"/>
              <a:gd name="T185" fmla="*/ 2373 w 2373"/>
              <a:gd name="T186" fmla="*/ 792 h 792"/>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373" h="792">
                <a:moveTo>
                  <a:pt x="2373" y="479"/>
                </a:moveTo>
                <a:lnTo>
                  <a:pt x="2338" y="467"/>
                </a:lnTo>
                <a:lnTo>
                  <a:pt x="2302" y="455"/>
                </a:lnTo>
                <a:lnTo>
                  <a:pt x="2272" y="443"/>
                </a:lnTo>
                <a:lnTo>
                  <a:pt x="2237" y="431"/>
                </a:lnTo>
                <a:lnTo>
                  <a:pt x="2207" y="419"/>
                </a:lnTo>
                <a:lnTo>
                  <a:pt x="2178" y="408"/>
                </a:lnTo>
                <a:lnTo>
                  <a:pt x="2148" y="396"/>
                </a:lnTo>
                <a:lnTo>
                  <a:pt x="2118" y="384"/>
                </a:lnTo>
                <a:lnTo>
                  <a:pt x="2089" y="372"/>
                </a:lnTo>
                <a:lnTo>
                  <a:pt x="2065" y="360"/>
                </a:lnTo>
                <a:lnTo>
                  <a:pt x="2035" y="348"/>
                </a:lnTo>
                <a:lnTo>
                  <a:pt x="2011" y="343"/>
                </a:lnTo>
                <a:lnTo>
                  <a:pt x="1982" y="331"/>
                </a:lnTo>
                <a:lnTo>
                  <a:pt x="1958" y="319"/>
                </a:lnTo>
                <a:lnTo>
                  <a:pt x="1934" y="307"/>
                </a:lnTo>
                <a:lnTo>
                  <a:pt x="1911" y="295"/>
                </a:lnTo>
                <a:lnTo>
                  <a:pt x="1887" y="289"/>
                </a:lnTo>
                <a:lnTo>
                  <a:pt x="1863" y="278"/>
                </a:lnTo>
                <a:lnTo>
                  <a:pt x="1845" y="266"/>
                </a:lnTo>
                <a:lnTo>
                  <a:pt x="1822" y="260"/>
                </a:lnTo>
                <a:lnTo>
                  <a:pt x="1804" y="248"/>
                </a:lnTo>
                <a:lnTo>
                  <a:pt x="1780" y="242"/>
                </a:lnTo>
                <a:lnTo>
                  <a:pt x="1762" y="230"/>
                </a:lnTo>
                <a:lnTo>
                  <a:pt x="1739" y="224"/>
                </a:lnTo>
                <a:lnTo>
                  <a:pt x="1721" y="212"/>
                </a:lnTo>
                <a:lnTo>
                  <a:pt x="1703" y="207"/>
                </a:lnTo>
                <a:lnTo>
                  <a:pt x="1685" y="195"/>
                </a:lnTo>
                <a:lnTo>
                  <a:pt x="1667" y="189"/>
                </a:lnTo>
                <a:lnTo>
                  <a:pt x="1650" y="183"/>
                </a:lnTo>
                <a:lnTo>
                  <a:pt x="1632" y="171"/>
                </a:lnTo>
                <a:lnTo>
                  <a:pt x="1614" y="165"/>
                </a:lnTo>
                <a:lnTo>
                  <a:pt x="1596" y="159"/>
                </a:lnTo>
                <a:lnTo>
                  <a:pt x="1584" y="153"/>
                </a:lnTo>
                <a:lnTo>
                  <a:pt x="1567" y="147"/>
                </a:lnTo>
                <a:lnTo>
                  <a:pt x="1549" y="141"/>
                </a:lnTo>
                <a:lnTo>
                  <a:pt x="1537" y="130"/>
                </a:lnTo>
                <a:lnTo>
                  <a:pt x="1519" y="124"/>
                </a:lnTo>
                <a:lnTo>
                  <a:pt x="1507" y="118"/>
                </a:lnTo>
                <a:lnTo>
                  <a:pt x="1489" y="112"/>
                </a:lnTo>
                <a:lnTo>
                  <a:pt x="1478" y="106"/>
                </a:lnTo>
                <a:lnTo>
                  <a:pt x="1466" y="106"/>
                </a:lnTo>
                <a:lnTo>
                  <a:pt x="1448" y="100"/>
                </a:lnTo>
                <a:lnTo>
                  <a:pt x="1436" y="94"/>
                </a:lnTo>
                <a:lnTo>
                  <a:pt x="1424" y="88"/>
                </a:lnTo>
                <a:lnTo>
                  <a:pt x="1412" y="82"/>
                </a:lnTo>
                <a:lnTo>
                  <a:pt x="1400" y="76"/>
                </a:lnTo>
                <a:lnTo>
                  <a:pt x="1383" y="76"/>
                </a:lnTo>
                <a:lnTo>
                  <a:pt x="1371" y="71"/>
                </a:lnTo>
                <a:lnTo>
                  <a:pt x="1359" y="65"/>
                </a:lnTo>
                <a:lnTo>
                  <a:pt x="1347" y="59"/>
                </a:lnTo>
                <a:lnTo>
                  <a:pt x="1335" y="59"/>
                </a:lnTo>
                <a:lnTo>
                  <a:pt x="1323" y="53"/>
                </a:lnTo>
                <a:lnTo>
                  <a:pt x="1317" y="53"/>
                </a:lnTo>
                <a:lnTo>
                  <a:pt x="1306" y="47"/>
                </a:lnTo>
                <a:lnTo>
                  <a:pt x="1294" y="41"/>
                </a:lnTo>
                <a:lnTo>
                  <a:pt x="1282" y="41"/>
                </a:lnTo>
                <a:lnTo>
                  <a:pt x="1270" y="35"/>
                </a:lnTo>
                <a:lnTo>
                  <a:pt x="1264" y="35"/>
                </a:lnTo>
                <a:lnTo>
                  <a:pt x="1252" y="29"/>
                </a:lnTo>
                <a:lnTo>
                  <a:pt x="1240" y="29"/>
                </a:lnTo>
                <a:lnTo>
                  <a:pt x="1228" y="29"/>
                </a:lnTo>
                <a:lnTo>
                  <a:pt x="1222" y="23"/>
                </a:lnTo>
                <a:lnTo>
                  <a:pt x="1211" y="23"/>
                </a:lnTo>
                <a:lnTo>
                  <a:pt x="1205" y="23"/>
                </a:lnTo>
                <a:lnTo>
                  <a:pt x="1193" y="17"/>
                </a:lnTo>
                <a:lnTo>
                  <a:pt x="1187" y="17"/>
                </a:lnTo>
                <a:lnTo>
                  <a:pt x="1175" y="17"/>
                </a:lnTo>
                <a:lnTo>
                  <a:pt x="1163" y="11"/>
                </a:lnTo>
                <a:lnTo>
                  <a:pt x="1157" y="11"/>
                </a:lnTo>
                <a:lnTo>
                  <a:pt x="1151" y="11"/>
                </a:lnTo>
                <a:lnTo>
                  <a:pt x="1139" y="11"/>
                </a:lnTo>
                <a:lnTo>
                  <a:pt x="1133" y="5"/>
                </a:lnTo>
                <a:lnTo>
                  <a:pt x="1122" y="5"/>
                </a:lnTo>
                <a:lnTo>
                  <a:pt x="1116" y="5"/>
                </a:lnTo>
                <a:lnTo>
                  <a:pt x="1110" y="5"/>
                </a:lnTo>
                <a:lnTo>
                  <a:pt x="1098" y="5"/>
                </a:lnTo>
                <a:lnTo>
                  <a:pt x="1092" y="5"/>
                </a:lnTo>
                <a:lnTo>
                  <a:pt x="1086" y="0"/>
                </a:lnTo>
                <a:lnTo>
                  <a:pt x="1074" y="0"/>
                </a:lnTo>
                <a:lnTo>
                  <a:pt x="1068" y="0"/>
                </a:lnTo>
                <a:lnTo>
                  <a:pt x="1062" y="0"/>
                </a:lnTo>
                <a:lnTo>
                  <a:pt x="1056" y="0"/>
                </a:lnTo>
                <a:lnTo>
                  <a:pt x="1045" y="0"/>
                </a:lnTo>
                <a:lnTo>
                  <a:pt x="1039" y="0"/>
                </a:lnTo>
                <a:lnTo>
                  <a:pt x="1033" y="0"/>
                </a:lnTo>
                <a:lnTo>
                  <a:pt x="1027" y="0"/>
                </a:lnTo>
                <a:lnTo>
                  <a:pt x="1021" y="0"/>
                </a:lnTo>
                <a:lnTo>
                  <a:pt x="1015" y="0"/>
                </a:lnTo>
                <a:lnTo>
                  <a:pt x="1009" y="0"/>
                </a:lnTo>
                <a:lnTo>
                  <a:pt x="997" y="0"/>
                </a:lnTo>
                <a:lnTo>
                  <a:pt x="991" y="0"/>
                </a:lnTo>
                <a:lnTo>
                  <a:pt x="985" y="0"/>
                </a:lnTo>
                <a:lnTo>
                  <a:pt x="979" y="0"/>
                </a:lnTo>
                <a:lnTo>
                  <a:pt x="973" y="0"/>
                </a:lnTo>
                <a:lnTo>
                  <a:pt x="967" y="0"/>
                </a:lnTo>
                <a:lnTo>
                  <a:pt x="961" y="5"/>
                </a:lnTo>
                <a:lnTo>
                  <a:pt x="956" y="5"/>
                </a:lnTo>
                <a:lnTo>
                  <a:pt x="950" y="5"/>
                </a:lnTo>
                <a:lnTo>
                  <a:pt x="944" y="5"/>
                </a:lnTo>
                <a:lnTo>
                  <a:pt x="938" y="5"/>
                </a:lnTo>
                <a:lnTo>
                  <a:pt x="932" y="5"/>
                </a:lnTo>
                <a:lnTo>
                  <a:pt x="926" y="5"/>
                </a:lnTo>
                <a:lnTo>
                  <a:pt x="920" y="5"/>
                </a:lnTo>
                <a:lnTo>
                  <a:pt x="914" y="11"/>
                </a:lnTo>
                <a:lnTo>
                  <a:pt x="908" y="11"/>
                </a:lnTo>
                <a:lnTo>
                  <a:pt x="902" y="11"/>
                </a:lnTo>
                <a:lnTo>
                  <a:pt x="896" y="11"/>
                </a:lnTo>
                <a:lnTo>
                  <a:pt x="890" y="11"/>
                </a:lnTo>
                <a:lnTo>
                  <a:pt x="884" y="17"/>
                </a:lnTo>
                <a:lnTo>
                  <a:pt x="878" y="17"/>
                </a:lnTo>
                <a:lnTo>
                  <a:pt x="872" y="17"/>
                </a:lnTo>
                <a:lnTo>
                  <a:pt x="867" y="17"/>
                </a:lnTo>
                <a:lnTo>
                  <a:pt x="867" y="23"/>
                </a:lnTo>
                <a:lnTo>
                  <a:pt x="861" y="23"/>
                </a:lnTo>
                <a:lnTo>
                  <a:pt x="855" y="23"/>
                </a:lnTo>
                <a:lnTo>
                  <a:pt x="849" y="23"/>
                </a:lnTo>
                <a:lnTo>
                  <a:pt x="843" y="23"/>
                </a:lnTo>
                <a:lnTo>
                  <a:pt x="843" y="29"/>
                </a:lnTo>
                <a:lnTo>
                  <a:pt x="837" y="29"/>
                </a:lnTo>
                <a:lnTo>
                  <a:pt x="831" y="29"/>
                </a:lnTo>
                <a:lnTo>
                  <a:pt x="825" y="29"/>
                </a:lnTo>
                <a:lnTo>
                  <a:pt x="819" y="35"/>
                </a:lnTo>
                <a:lnTo>
                  <a:pt x="813" y="35"/>
                </a:lnTo>
                <a:lnTo>
                  <a:pt x="807" y="41"/>
                </a:lnTo>
                <a:lnTo>
                  <a:pt x="801" y="41"/>
                </a:lnTo>
                <a:lnTo>
                  <a:pt x="795" y="41"/>
                </a:lnTo>
                <a:lnTo>
                  <a:pt x="789" y="47"/>
                </a:lnTo>
                <a:lnTo>
                  <a:pt x="783" y="47"/>
                </a:lnTo>
                <a:lnTo>
                  <a:pt x="778" y="53"/>
                </a:lnTo>
                <a:lnTo>
                  <a:pt x="772" y="53"/>
                </a:lnTo>
                <a:lnTo>
                  <a:pt x="766" y="53"/>
                </a:lnTo>
                <a:lnTo>
                  <a:pt x="766" y="59"/>
                </a:lnTo>
                <a:lnTo>
                  <a:pt x="760" y="59"/>
                </a:lnTo>
                <a:lnTo>
                  <a:pt x="754" y="59"/>
                </a:lnTo>
                <a:lnTo>
                  <a:pt x="754" y="65"/>
                </a:lnTo>
                <a:lnTo>
                  <a:pt x="748" y="65"/>
                </a:lnTo>
                <a:lnTo>
                  <a:pt x="742" y="71"/>
                </a:lnTo>
                <a:lnTo>
                  <a:pt x="736" y="71"/>
                </a:lnTo>
                <a:lnTo>
                  <a:pt x="730" y="76"/>
                </a:lnTo>
                <a:lnTo>
                  <a:pt x="724" y="76"/>
                </a:lnTo>
                <a:lnTo>
                  <a:pt x="718" y="82"/>
                </a:lnTo>
                <a:lnTo>
                  <a:pt x="712" y="82"/>
                </a:lnTo>
                <a:lnTo>
                  <a:pt x="706" y="88"/>
                </a:lnTo>
                <a:lnTo>
                  <a:pt x="700" y="88"/>
                </a:lnTo>
                <a:lnTo>
                  <a:pt x="694" y="94"/>
                </a:lnTo>
                <a:lnTo>
                  <a:pt x="689" y="94"/>
                </a:lnTo>
                <a:lnTo>
                  <a:pt x="689" y="100"/>
                </a:lnTo>
                <a:lnTo>
                  <a:pt x="683" y="100"/>
                </a:lnTo>
                <a:lnTo>
                  <a:pt x="683" y="106"/>
                </a:lnTo>
                <a:lnTo>
                  <a:pt x="677" y="106"/>
                </a:lnTo>
                <a:lnTo>
                  <a:pt x="671" y="112"/>
                </a:lnTo>
                <a:lnTo>
                  <a:pt x="665" y="112"/>
                </a:lnTo>
                <a:lnTo>
                  <a:pt x="665" y="118"/>
                </a:lnTo>
                <a:lnTo>
                  <a:pt x="659" y="118"/>
                </a:lnTo>
                <a:lnTo>
                  <a:pt x="653" y="124"/>
                </a:lnTo>
                <a:lnTo>
                  <a:pt x="647" y="124"/>
                </a:lnTo>
                <a:lnTo>
                  <a:pt x="647" y="130"/>
                </a:lnTo>
                <a:lnTo>
                  <a:pt x="641" y="130"/>
                </a:lnTo>
                <a:lnTo>
                  <a:pt x="635" y="136"/>
                </a:lnTo>
                <a:lnTo>
                  <a:pt x="629" y="136"/>
                </a:lnTo>
                <a:lnTo>
                  <a:pt x="629" y="141"/>
                </a:lnTo>
                <a:lnTo>
                  <a:pt x="623" y="141"/>
                </a:lnTo>
                <a:lnTo>
                  <a:pt x="623" y="147"/>
                </a:lnTo>
                <a:lnTo>
                  <a:pt x="617" y="147"/>
                </a:lnTo>
                <a:lnTo>
                  <a:pt x="611" y="153"/>
                </a:lnTo>
                <a:lnTo>
                  <a:pt x="606" y="159"/>
                </a:lnTo>
                <a:lnTo>
                  <a:pt x="600" y="159"/>
                </a:lnTo>
                <a:lnTo>
                  <a:pt x="600" y="165"/>
                </a:lnTo>
                <a:lnTo>
                  <a:pt x="594" y="165"/>
                </a:lnTo>
                <a:lnTo>
                  <a:pt x="594" y="171"/>
                </a:lnTo>
                <a:lnTo>
                  <a:pt x="588" y="171"/>
                </a:lnTo>
                <a:lnTo>
                  <a:pt x="588" y="177"/>
                </a:lnTo>
                <a:lnTo>
                  <a:pt x="582" y="177"/>
                </a:lnTo>
                <a:lnTo>
                  <a:pt x="576" y="183"/>
                </a:lnTo>
                <a:lnTo>
                  <a:pt x="570" y="189"/>
                </a:lnTo>
                <a:lnTo>
                  <a:pt x="564" y="195"/>
                </a:lnTo>
                <a:lnTo>
                  <a:pt x="558" y="195"/>
                </a:lnTo>
                <a:lnTo>
                  <a:pt x="558" y="201"/>
                </a:lnTo>
                <a:lnTo>
                  <a:pt x="552" y="201"/>
                </a:lnTo>
                <a:lnTo>
                  <a:pt x="552" y="207"/>
                </a:lnTo>
                <a:lnTo>
                  <a:pt x="546" y="207"/>
                </a:lnTo>
                <a:lnTo>
                  <a:pt x="546" y="212"/>
                </a:lnTo>
                <a:lnTo>
                  <a:pt x="540" y="212"/>
                </a:lnTo>
                <a:lnTo>
                  <a:pt x="540" y="218"/>
                </a:lnTo>
                <a:lnTo>
                  <a:pt x="534" y="218"/>
                </a:lnTo>
                <a:lnTo>
                  <a:pt x="534" y="224"/>
                </a:lnTo>
                <a:lnTo>
                  <a:pt x="528" y="224"/>
                </a:lnTo>
                <a:lnTo>
                  <a:pt x="528" y="230"/>
                </a:lnTo>
                <a:lnTo>
                  <a:pt x="522" y="230"/>
                </a:lnTo>
                <a:lnTo>
                  <a:pt x="522" y="236"/>
                </a:lnTo>
                <a:lnTo>
                  <a:pt x="517" y="236"/>
                </a:lnTo>
                <a:lnTo>
                  <a:pt x="517" y="242"/>
                </a:lnTo>
                <a:lnTo>
                  <a:pt x="511" y="242"/>
                </a:lnTo>
                <a:lnTo>
                  <a:pt x="511" y="248"/>
                </a:lnTo>
                <a:lnTo>
                  <a:pt x="505" y="248"/>
                </a:lnTo>
                <a:lnTo>
                  <a:pt x="505" y="254"/>
                </a:lnTo>
                <a:lnTo>
                  <a:pt x="499" y="254"/>
                </a:lnTo>
                <a:lnTo>
                  <a:pt x="499" y="260"/>
                </a:lnTo>
                <a:lnTo>
                  <a:pt x="493" y="260"/>
                </a:lnTo>
                <a:lnTo>
                  <a:pt x="493" y="266"/>
                </a:lnTo>
                <a:lnTo>
                  <a:pt x="487" y="266"/>
                </a:lnTo>
                <a:lnTo>
                  <a:pt x="487" y="272"/>
                </a:lnTo>
                <a:lnTo>
                  <a:pt x="481" y="272"/>
                </a:lnTo>
                <a:lnTo>
                  <a:pt x="481" y="278"/>
                </a:lnTo>
                <a:lnTo>
                  <a:pt x="475" y="278"/>
                </a:lnTo>
                <a:lnTo>
                  <a:pt x="475" y="283"/>
                </a:lnTo>
                <a:lnTo>
                  <a:pt x="469" y="289"/>
                </a:lnTo>
                <a:lnTo>
                  <a:pt x="463" y="295"/>
                </a:lnTo>
                <a:lnTo>
                  <a:pt x="463" y="301"/>
                </a:lnTo>
                <a:lnTo>
                  <a:pt x="457" y="301"/>
                </a:lnTo>
                <a:lnTo>
                  <a:pt x="457" y="307"/>
                </a:lnTo>
                <a:lnTo>
                  <a:pt x="451" y="307"/>
                </a:lnTo>
                <a:lnTo>
                  <a:pt x="451" y="313"/>
                </a:lnTo>
                <a:lnTo>
                  <a:pt x="445" y="313"/>
                </a:lnTo>
                <a:lnTo>
                  <a:pt x="445" y="319"/>
                </a:lnTo>
                <a:lnTo>
                  <a:pt x="439" y="319"/>
                </a:lnTo>
                <a:lnTo>
                  <a:pt x="439" y="325"/>
                </a:lnTo>
                <a:lnTo>
                  <a:pt x="433" y="325"/>
                </a:lnTo>
                <a:lnTo>
                  <a:pt x="433" y="331"/>
                </a:lnTo>
                <a:lnTo>
                  <a:pt x="428" y="331"/>
                </a:lnTo>
                <a:lnTo>
                  <a:pt x="428" y="337"/>
                </a:lnTo>
                <a:lnTo>
                  <a:pt x="422" y="343"/>
                </a:lnTo>
                <a:lnTo>
                  <a:pt x="422" y="348"/>
                </a:lnTo>
                <a:lnTo>
                  <a:pt x="416" y="348"/>
                </a:lnTo>
                <a:lnTo>
                  <a:pt x="416" y="354"/>
                </a:lnTo>
                <a:lnTo>
                  <a:pt x="410" y="354"/>
                </a:lnTo>
                <a:lnTo>
                  <a:pt x="410" y="360"/>
                </a:lnTo>
                <a:lnTo>
                  <a:pt x="404" y="360"/>
                </a:lnTo>
                <a:lnTo>
                  <a:pt x="404" y="366"/>
                </a:lnTo>
                <a:lnTo>
                  <a:pt x="398" y="366"/>
                </a:lnTo>
                <a:lnTo>
                  <a:pt x="398" y="372"/>
                </a:lnTo>
                <a:lnTo>
                  <a:pt x="392" y="372"/>
                </a:lnTo>
                <a:lnTo>
                  <a:pt x="392" y="378"/>
                </a:lnTo>
                <a:lnTo>
                  <a:pt x="392" y="384"/>
                </a:lnTo>
                <a:lnTo>
                  <a:pt x="386" y="384"/>
                </a:lnTo>
                <a:lnTo>
                  <a:pt x="380" y="396"/>
                </a:lnTo>
                <a:lnTo>
                  <a:pt x="279" y="526"/>
                </a:lnTo>
                <a:lnTo>
                  <a:pt x="220" y="603"/>
                </a:lnTo>
                <a:lnTo>
                  <a:pt x="178" y="650"/>
                </a:lnTo>
                <a:lnTo>
                  <a:pt x="161" y="668"/>
                </a:lnTo>
                <a:lnTo>
                  <a:pt x="137" y="697"/>
                </a:lnTo>
                <a:lnTo>
                  <a:pt x="95" y="739"/>
                </a:lnTo>
                <a:lnTo>
                  <a:pt x="24" y="786"/>
                </a:lnTo>
                <a:lnTo>
                  <a:pt x="0" y="792"/>
                </a:lnTo>
              </a:path>
            </a:pathLst>
          </a:custGeom>
          <a:noFill/>
          <a:ln w="7938"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661" name="Freeform 232"/>
          <p:cNvSpPr>
            <a:spLocks/>
          </p:cNvSpPr>
          <p:nvPr/>
        </p:nvSpPr>
        <p:spPr bwMode="auto">
          <a:xfrm>
            <a:off x="3454400" y="4976813"/>
            <a:ext cx="3767138" cy="1154112"/>
          </a:xfrm>
          <a:custGeom>
            <a:avLst/>
            <a:gdLst>
              <a:gd name="T0" fmla="*/ 2147483647 w 2373"/>
              <a:gd name="T1" fmla="*/ 2147483647 h 727"/>
              <a:gd name="T2" fmla="*/ 2147483647 w 2373"/>
              <a:gd name="T3" fmla="*/ 2147483647 h 727"/>
              <a:gd name="T4" fmla="*/ 2147483647 w 2373"/>
              <a:gd name="T5" fmla="*/ 2147483647 h 727"/>
              <a:gd name="T6" fmla="*/ 2147483647 w 2373"/>
              <a:gd name="T7" fmla="*/ 2147483647 h 727"/>
              <a:gd name="T8" fmla="*/ 2147483647 w 2373"/>
              <a:gd name="T9" fmla="*/ 2147483647 h 727"/>
              <a:gd name="T10" fmla="*/ 2147483647 w 2373"/>
              <a:gd name="T11" fmla="*/ 2147483647 h 727"/>
              <a:gd name="T12" fmla="*/ 2147483647 w 2373"/>
              <a:gd name="T13" fmla="*/ 2147483647 h 727"/>
              <a:gd name="T14" fmla="*/ 2147483647 w 2373"/>
              <a:gd name="T15" fmla="*/ 2147483647 h 727"/>
              <a:gd name="T16" fmla="*/ 2147483647 w 2373"/>
              <a:gd name="T17" fmla="*/ 2147483647 h 727"/>
              <a:gd name="T18" fmla="*/ 2147483647 w 2373"/>
              <a:gd name="T19" fmla="*/ 2147483647 h 727"/>
              <a:gd name="T20" fmla="*/ 2147483647 w 2373"/>
              <a:gd name="T21" fmla="*/ 2147483647 h 727"/>
              <a:gd name="T22" fmla="*/ 2147483647 w 2373"/>
              <a:gd name="T23" fmla="*/ 2147483647 h 727"/>
              <a:gd name="T24" fmla="*/ 2147483647 w 2373"/>
              <a:gd name="T25" fmla="*/ 2147483647 h 727"/>
              <a:gd name="T26" fmla="*/ 2147483647 w 2373"/>
              <a:gd name="T27" fmla="*/ 2147483647 h 727"/>
              <a:gd name="T28" fmla="*/ 2147483647 w 2373"/>
              <a:gd name="T29" fmla="*/ 2147483647 h 727"/>
              <a:gd name="T30" fmla="*/ 2147483647 w 2373"/>
              <a:gd name="T31" fmla="*/ 2147483647 h 727"/>
              <a:gd name="T32" fmla="*/ 2147483647 w 2373"/>
              <a:gd name="T33" fmla="*/ 2147483647 h 727"/>
              <a:gd name="T34" fmla="*/ 2147483647 w 2373"/>
              <a:gd name="T35" fmla="*/ 2147483647 h 727"/>
              <a:gd name="T36" fmla="*/ 2147483647 w 2373"/>
              <a:gd name="T37" fmla="*/ 2147483647 h 727"/>
              <a:gd name="T38" fmla="*/ 2147483647 w 2373"/>
              <a:gd name="T39" fmla="*/ 2147483647 h 727"/>
              <a:gd name="T40" fmla="*/ 2147483647 w 2373"/>
              <a:gd name="T41" fmla="*/ 2147483647 h 727"/>
              <a:gd name="T42" fmla="*/ 2147483647 w 2373"/>
              <a:gd name="T43" fmla="*/ 0 h 727"/>
              <a:gd name="T44" fmla="*/ 2147483647 w 2373"/>
              <a:gd name="T45" fmla="*/ 0 h 727"/>
              <a:gd name="T46" fmla="*/ 2147483647 w 2373"/>
              <a:gd name="T47" fmla="*/ 0 h 727"/>
              <a:gd name="T48" fmla="*/ 2147483647 w 2373"/>
              <a:gd name="T49" fmla="*/ 0 h 727"/>
              <a:gd name="T50" fmla="*/ 2147483647 w 2373"/>
              <a:gd name="T51" fmla="*/ 2147483647 h 727"/>
              <a:gd name="T52" fmla="*/ 2147483647 w 2373"/>
              <a:gd name="T53" fmla="*/ 2147483647 h 727"/>
              <a:gd name="T54" fmla="*/ 2147483647 w 2373"/>
              <a:gd name="T55" fmla="*/ 2147483647 h 727"/>
              <a:gd name="T56" fmla="*/ 2147483647 w 2373"/>
              <a:gd name="T57" fmla="*/ 2147483647 h 727"/>
              <a:gd name="T58" fmla="*/ 2147483647 w 2373"/>
              <a:gd name="T59" fmla="*/ 2147483647 h 727"/>
              <a:gd name="T60" fmla="*/ 2147483647 w 2373"/>
              <a:gd name="T61" fmla="*/ 2147483647 h 727"/>
              <a:gd name="T62" fmla="*/ 2147483647 w 2373"/>
              <a:gd name="T63" fmla="*/ 2147483647 h 727"/>
              <a:gd name="T64" fmla="*/ 2147483647 w 2373"/>
              <a:gd name="T65" fmla="*/ 2147483647 h 727"/>
              <a:gd name="T66" fmla="*/ 2147483647 w 2373"/>
              <a:gd name="T67" fmla="*/ 2147483647 h 727"/>
              <a:gd name="T68" fmla="*/ 2147483647 w 2373"/>
              <a:gd name="T69" fmla="*/ 2147483647 h 727"/>
              <a:gd name="T70" fmla="*/ 2147483647 w 2373"/>
              <a:gd name="T71" fmla="*/ 2147483647 h 727"/>
              <a:gd name="T72" fmla="*/ 2147483647 w 2373"/>
              <a:gd name="T73" fmla="*/ 2147483647 h 727"/>
              <a:gd name="T74" fmla="*/ 2147483647 w 2373"/>
              <a:gd name="T75" fmla="*/ 2147483647 h 727"/>
              <a:gd name="T76" fmla="*/ 2147483647 w 2373"/>
              <a:gd name="T77" fmla="*/ 2147483647 h 727"/>
              <a:gd name="T78" fmla="*/ 2147483647 w 2373"/>
              <a:gd name="T79" fmla="*/ 2147483647 h 727"/>
              <a:gd name="T80" fmla="*/ 2147483647 w 2373"/>
              <a:gd name="T81" fmla="*/ 2147483647 h 727"/>
              <a:gd name="T82" fmla="*/ 2147483647 w 2373"/>
              <a:gd name="T83" fmla="*/ 2147483647 h 727"/>
              <a:gd name="T84" fmla="*/ 2147483647 w 2373"/>
              <a:gd name="T85" fmla="*/ 2147483647 h 727"/>
              <a:gd name="T86" fmla="*/ 2147483647 w 2373"/>
              <a:gd name="T87" fmla="*/ 2147483647 h 727"/>
              <a:gd name="T88" fmla="*/ 2147483647 w 2373"/>
              <a:gd name="T89" fmla="*/ 2147483647 h 727"/>
              <a:gd name="T90" fmla="*/ 2147483647 w 2373"/>
              <a:gd name="T91" fmla="*/ 2147483647 h 727"/>
              <a:gd name="T92" fmla="*/ 2147483647 w 2373"/>
              <a:gd name="T93" fmla="*/ 2147483647 h 727"/>
              <a:gd name="T94" fmla="*/ 2147483647 w 2373"/>
              <a:gd name="T95" fmla="*/ 2147483647 h 727"/>
              <a:gd name="T96" fmla="*/ 2147483647 w 2373"/>
              <a:gd name="T97" fmla="*/ 2147483647 h 727"/>
              <a:gd name="T98" fmla="*/ 2147483647 w 2373"/>
              <a:gd name="T99" fmla="*/ 2147483647 h 727"/>
              <a:gd name="T100" fmla="*/ 2147483647 w 2373"/>
              <a:gd name="T101" fmla="*/ 2147483647 h 727"/>
              <a:gd name="T102" fmla="*/ 2147483647 w 2373"/>
              <a:gd name="T103" fmla="*/ 2147483647 h 727"/>
              <a:gd name="T104" fmla="*/ 2147483647 w 2373"/>
              <a:gd name="T105" fmla="*/ 2147483647 h 727"/>
              <a:gd name="T106" fmla="*/ 2147483647 w 2373"/>
              <a:gd name="T107" fmla="*/ 2147483647 h 727"/>
              <a:gd name="T108" fmla="*/ 2147483647 w 2373"/>
              <a:gd name="T109" fmla="*/ 2147483647 h 727"/>
              <a:gd name="T110" fmla="*/ 2147483647 w 2373"/>
              <a:gd name="T111" fmla="*/ 2147483647 h 727"/>
              <a:gd name="T112" fmla="*/ 2147483647 w 2373"/>
              <a:gd name="T113" fmla="*/ 2147483647 h 727"/>
              <a:gd name="T114" fmla="*/ 2147483647 w 2373"/>
              <a:gd name="T115" fmla="*/ 2147483647 h 727"/>
              <a:gd name="T116" fmla="*/ 2147483647 w 2373"/>
              <a:gd name="T117" fmla="*/ 2147483647 h 727"/>
              <a:gd name="T118" fmla="*/ 2147483647 w 2373"/>
              <a:gd name="T119" fmla="*/ 2147483647 h 727"/>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2373"/>
              <a:gd name="T181" fmla="*/ 0 h 727"/>
              <a:gd name="T182" fmla="*/ 2373 w 2373"/>
              <a:gd name="T183" fmla="*/ 727 h 727"/>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2373" h="727">
                <a:moveTo>
                  <a:pt x="2373" y="473"/>
                </a:moveTo>
                <a:lnTo>
                  <a:pt x="2338" y="461"/>
                </a:lnTo>
                <a:lnTo>
                  <a:pt x="2302" y="449"/>
                </a:lnTo>
                <a:lnTo>
                  <a:pt x="2272" y="443"/>
                </a:lnTo>
                <a:lnTo>
                  <a:pt x="2237" y="431"/>
                </a:lnTo>
                <a:lnTo>
                  <a:pt x="2207" y="419"/>
                </a:lnTo>
                <a:lnTo>
                  <a:pt x="2178" y="408"/>
                </a:lnTo>
                <a:lnTo>
                  <a:pt x="2148" y="396"/>
                </a:lnTo>
                <a:lnTo>
                  <a:pt x="2118" y="390"/>
                </a:lnTo>
                <a:lnTo>
                  <a:pt x="2089" y="378"/>
                </a:lnTo>
                <a:lnTo>
                  <a:pt x="2065" y="366"/>
                </a:lnTo>
                <a:lnTo>
                  <a:pt x="2035" y="354"/>
                </a:lnTo>
                <a:lnTo>
                  <a:pt x="2011" y="349"/>
                </a:lnTo>
                <a:lnTo>
                  <a:pt x="1982" y="337"/>
                </a:lnTo>
                <a:lnTo>
                  <a:pt x="1958" y="325"/>
                </a:lnTo>
                <a:lnTo>
                  <a:pt x="1934" y="319"/>
                </a:lnTo>
                <a:lnTo>
                  <a:pt x="1911" y="307"/>
                </a:lnTo>
                <a:lnTo>
                  <a:pt x="1887" y="295"/>
                </a:lnTo>
                <a:lnTo>
                  <a:pt x="1863" y="289"/>
                </a:lnTo>
                <a:lnTo>
                  <a:pt x="1845" y="278"/>
                </a:lnTo>
                <a:lnTo>
                  <a:pt x="1822" y="272"/>
                </a:lnTo>
                <a:lnTo>
                  <a:pt x="1804" y="260"/>
                </a:lnTo>
                <a:lnTo>
                  <a:pt x="1780" y="254"/>
                </a:lnTo>
                <a:lnTo>
                  <a:pt x="1762" y="242"/>
                </a:lnTo>
                <a:lnTo>
                  <a:pt x="1739" y="236"/>
                </a:lnTo>
                <a:lnTo>
                  <a:pt x="1721" y="230"/>
                </a:lnTo>
                <a:lnTo>
                  <a:pt x="1703" y="218"/>
                </a:lnTo>
                <a:lnTo>
                  <a:pt x="1685" y="213"/>
                </a:lnTo>
                <a:lnTo>
                  <a:pt x="1667" y="207"/>
                </a:lnTo>
                <a:lnTo>
                  <a:pt x="1650" y="195"/>
                </a:lnTo>
                <a:lnTo>
                  <a:pt x="1632" y="189"/>
                </a:lnTo>
                <a:lnTo>
                  <a:pt x="1614" y="183"/>
                </a:lnTo>
                <a:lnTo>
                  <a:pt x="1596" y="177"/>
                </a:lnTo>
                <a:lnTo>
                  <a:pt x="1584" y="165"/>
                </a:lnTo>
                <a:lnTo>
                  <a:pt x="1567" y="159"/>
                </a:lnTo>
                <a:lnTo>
                  <a:pt x="1549" y="153"/>
                </a:lnTo>
                <a:lnTo>
                  <a:pt x="1537" y="147"/>
                </a:lnTo>
                <a:lnTo>
                  <a:pt x="1519" y="142"/>
                </a:lnTo>
                <a:lnTo>
                  <a:pt x="1507" y="136"/>
                </a:lnTo>
                <a:lnTo>
                  <a:pt x="1489" y="130"/>
                </a:lnTo>
                <a:lnTo>
                  <a:pt x="1478" y="124"/>
                </a:lnTo>
                <a:lnTo>
                  <a:pt x="1466" y="118"/>
                </a:lnTo>
                <a:lnTo>
                  <a:pt x="1448" y="112"/>
                </a:lnTo>
                <a:lnTo>
                  <a:pt x="1436" y="106"/>
                </a:lnTo>
                <a:lnTo>
                  <a:pt x="1424" y="100"/>
                </a:lnTo>
                <a:lnTo>
                  <a:pt x="1412" y="100"/>
                </a:lnTo>
                <a:lnTo>
                  <a:pt x="1400" y="94"/>
                </a:lnTo>
                <a:lnTo>
                  <a:pt x="1383" y="88"/>
                </a:lnTo>
                <a:lnTo>
                  <a:pt x="1371" y="82"/>
                </a:lnTo>
                <a:lnTo>
                  <a:pt x="1359" y="82"/>
                </a:lnTo>
                <a:lnTo>
                  <a:pt x="1347" y="76"/>
                </a:lnTo>
                <a:lnTo>
                  <a:pt x="1335" y="71"/>
                </a:lnTo>
                <a:lnTo>
                  <a:pt x="1323" y="71"/>
                </a:lnTo>
                <a:lnTo>
                  <a:pt x="1317" y="65"/>
                </a:lnTo>
                <a:lnTo>
                  <a:pt x="1306" y="59"/>
                </a:lnTo>
                <a:lnTo>
                  <a:pt x="1294" y="59"/>
                </a:lnTo>
                <a:lnTo>
                  <a:pt x="1282" y="53"/>
                </a:lnTo>
                <a:lnTo>
                  <a:pt x="1270" y="53"/>
                </a:lnTo>
                <a:lnTo>
                  <a:pt x="1264" y="47"/>
                </a:lnTo>
                <a:lnTo>
                  <a:pt x="1252" y="41"/>
                </a:lnTo>
                <a:lnTo>
                  <a:pt x="1240" y="41"/>
                </a:lnTo>
                <a:lnTo>
                  <a:pt x="1228" y="41"/>
                </a:lnTo>
                <a:lnTo>
                  <a:pt x="1222" y="35"/>
                </a:lnTo>
                <a:lnTo>
                  <a:pt x="1211" y="35"/>
                </a:lnTo>
                <a:lnTo>
                  <a:pt x="1205" y="29"/>
                </a:lnTo>
                <a:lnTo>
                  <a:pt x="1193" y="29"/>
                </a:lnTo>
                <a:lnTo>
                  <a:pt x="1187" y="23"/>
                </a:lnTo>
                <a:lnTo>
                  <a:pt x="1175" y="23"/>
                </a:lnTo>
                <a:lnTo>
                  <a:pt x="1163" y="23"/>
                </a:lnTo>
                <a:lnTo>
                  <a:pt x="1157" y="17"/>
                </a:lnTo>
                <a:lnTo>
                  <a:pt x="1151" y="17"/>
                </a:lnTo>
                <a:lnTo>
                  <a:pt x="1139" y="17"/>
                </a:lnTo>
                <a:lnTo>
                  <a:pt x="1133" y="17"/>
                </a:lnTo>
                <a:lnTo>
                  <a:pt x="1122" y="11"/>
                </a:lnTo>
                <a:lnTo>
                  <a:pt x="1116" y="11"/>
                </a:lnTo>
                <a:lnTo>
                  <a:pt x="1110" y="11"/>
                </a:lnTo>
                <a:lnTo>
                  <a:pt x="1098" y="11"/>
                </a:lnTo>
                <a:lnTo>
                  <a:pt x="1092" y="6"/>
                </a:lnTo>
                <a:lnTo>
                  <a:pt x="1086" y="6"/>
                </a:lnTo>
                <a:lnTo>
                  <a:pt x="1074" y="6"/>
                </a:lnTo>
                <a:lnTo>
                  <a:pt x="1068" y="6"/>
                </a:lnTo>
                <a:lnTo>
                  <a:pt x="1062" y="6"/>
                </a:lnTo>
                <a:lnTo>
                  <a:pt x="1056" y="6"/>
                </a:lnTo>
                <a:lnTo>
                  <a:pt x="1045" y="6"/>
                </a:lnTo>
                <a:lnTo>
                  <a:pt x="1039" y="0"/>
                </a:lnTo>
                <a:lnTo>
                  <a:pt x="1033" y="0"/>
                </a:lnTo>
                <a:lnTo>
                  <a:pt x="1027" y="0"/>
                </a:lnTo>
                <a:lnTo>
                  <a:pt x="1021" y="0"/>
                </a:lnTo>
                <a:lnTo>
                  <a:pt x="1015" y="0"/>
                </a:lnTo>
                <a:lnTo>
                  <a:pt x="1009" y="0"/>
                </a:lnTo>
                <a:lnTo>
                  <a:pt x="997" y="0"/>
                </a:lnTo>
                <a:lnTo>
                  <a:pt x="991" y="0"/>
                </a:lnTo>
                <a:lnTo>
                  <a:pt x="985" y="0"/>
                </a:lnTo>
                <a:lnTo>
                  <a:pt x="979" y="0"/>
                </a:lnTo>
                <a:lnTo>
                  <a:pt x="973" y="0"/>
                </a:lnTo>
                <a:lnTo>
                  <a:pt x="967" y="0"/>
                </a:lnTo>
                <a:lnTo>
                  <a:pt x="961" y="0"/>
                </a:lnTo>
                <a:lnTo>
                  <a:pt x="956" y="0"/>
                </a:lnTo>
                <a:lnTo>
                  <a:pt x="950" y="0"/>
                </a:lnTo>
                <a:lnTo>
                  <a:pt x="944" y="0"/>
                </a:lnTo>
                <a:lnTo>
                  <a:pt x="938" y="0"/>
                </a:lnTo>
                <a:lnTo>
                  <a:pt x="932" y="0"/>
                </a:lnTo>
                <a:lnTo>
                  <a:pt x="926" y="0"/>
                </a:lnTo>
                <a:lnTo>
                  <a:pt x="920" y="6"/>
                </a:lnTo>
                <a:lnTo>
                  <a:pt x="914" y="6"/>
                </a:lnTo>
                <a:lnTo>
                  <a:pt x="908" y="6"/>
                </a:lnTo>
                <a:lnTo>
                  <a:pt x="902" y="6"/>
                </a:lnTo>
                <a:lnTo>
                  <a:pt x="896" y="6"/>
                </a:lnTo>
                <a:lnTo>
                  <a:pt x="890" y="6"/>
                </a:lnTo>
                <a:lnTo>
                  <a:pt x="884" y="6"/>
                </a:lnTo>
                <a:lnTo>
                  <a:pt x="878" y="6"/>
                </a:lnTo>
                <a:lnTo>
                  <a:pt x="872" y="11"/>
                </a:lnTo>
                <a:lnTo>
                  <a:pt x="867" y="11"/>
                </a:lnTo>
                <a:lnTo>
                  <a:pt x="861" y="11"/>
                </a:lnTo>
                <a:lnTo>
                  <a:pt x="855" y="11"/>
                </a:lnTo>
                <a:lnTo>
                  <a:pt x="849" y="11"/>
                </a:lnTo>
                <a:lnTo>
                  <a:pt x="843" y="17"/>
                </a:lnTo>
                <a:lnTo>
                  <a:pt x="837" y="17"/>
                </a:lnTo>
                <a:lnTo>
                  <a:pt x="831" y="17"/>
                </a:lnTo>
                <a:lnTo>
                  <a:pt x="825" y="17"/>
                </a:lnTo>
                <a:lnTo>
                  <a:pt x="819" y="17"/>
                </a:lnTo>
                <a:lnTo>
                  <a:pt x="819" y="23"/>
                </a:lnTo>
                <a:lnTo>
                  <a:pt x="813" y="23"/>
                </a:lnTo>
                <a:lnTo>
                  <a:pt x="807" y="23"/>
                </a:lnTo>
                <a:lnTo>
                  <a:pt x="801" y="29"/>
                </a:lnTo>
                <a:lnTo>
                  <a:pt x="795" y="29"/>
                </a:lnTo>
                <a:lnTo>
                  <a:pt x="789" y="29"/>
                </a:lnTo>
                <a:lnTo>
                  <a:pt x="783" y="29"/>
                </a:lnTo>
                <a:lnTo>
                  <a:pt x="778" y="35"/>
                </a:lnTo>
                <a:lnTo>
                  <a:pt x="772" y="35"/>
                </a:lnTo>
                <a:lnTo>
                  <a:pt x="766" y="35"/>
                </a:lnTo>
                <a:lnTo>
                  <a:pt x="766" y="41"/>
                </a:lnTo>
                <a:lnTo>
                  <a:pt x="760" y="41"/>
                </a:lnTo>
                <a:lnTo>
                  <a:pt x="754" y="41"/>
                </a:lnTo>
                <a:lnTo>
                  <a:pt x="748" y="47"/>
                </a:lnTo>
                <a:lnTo>
                  <a:pt x="742" y="47"/>
                </a:lnTo>
                <a:lnTo>
                  <a:pt x="736" y="47"/>
                </a:lnTo>
                <a:lnTo>
                  <a:pt x="736" y="53"/>
                </a:lnTo>
                <a:lnTo>
                  <a:pt x="730" y="53"/>
                </a:lnTo>
                <a:lnTo>
                  <a:pt x="724" y="53"/>
                </a:lnTo>
                <a:lnTo>
                  <a:pt x="724" y="59"/>
                </a:lnTo>
                <a:lnTo>
                  <a:pt x="718" y="59"/>
                </a:lnTo>
                <a:lnTo>
                  <a:pt x="712" y="59"/>
                </a:lnTo>
                <a:lnTo>
                  <a:pt x="712" y="65"/>
                </a:lnTo>
                <a:lnTo>
                  <a:pt x="706" y="65"/>
                </a:lnTo>
                <a:lnTo>
                  <a:pt x="700" y="65"/>
                </a:lnTo>
                <a:lnTo>
                  <a:pt x="694" y="71"/>
                </a:lnTo>
                <a:lnTo>
                  <a:pt x="689" y="71"/>
                </a:lnTo>
                <a:lnTo>
                  <a:pt x="689" y="76"/>
                </a:lnTo>
                <a:lnTo>
                  <a:pt x="683" y="76"/>
                </a:lnTo>
                <a:lnTo>
                  <a:pt x="677" y="76"/>
                </a:lnTo>
                <a:lnTo>
                  <a:pt x="677" y="82"/>
                </a:lnTo>
                <a:lnTo>
                  <a:pt x="671" y="82"/>
                </a:lnTo>
                <a:lnTo>
                  <a:pt x="665" y="88"/>
                </a:lnTo>
                <a:lnTo>
                  <a:pt x="659" y="88"/>
                </a:lnTo>
                <a:lnTo>
                  <a:pt x="659" y="94"/>
                </a:lnTo>
                <a:lnTo>
                  <a:pt x="653" y="94"/>
                </a:lnTo>
                <a:lnTo>
                  <a:pt x="647" y="94"/>
                </a:lnTo>
                <a:lnTo>
                  <a:pt x="647" y="100"/>
                </a:lnTo>
                <a:lnTo>
                  <a:pt x="641" y="100"/>
                </a:lnTo>
                <a:lnTo>
                  <a:pt x="635" y="106"/>
                </a:lnTo>
                <a:lnTo>
                  <a:pt x="629" y="106"/>
                </a:lnTo>
                <a:lnTo>
                  <a:pt x="629" y="112"/>
                </a:lnTo>
                <a:lnTo>
                  <a:pt x="623" y="112"/>
                </a:lnTo>
                <a:lnTo>
                  <a:pt x="617" y="118"/>
                </a:lnTo>
                <a:lnTo>
                  <a:pt x="611" y="118"/>
                </a:lnTo>
                <a:lnTo>
                  <a:pt x="611" y="124"/>
                </a:lnTo>
                <a:lnTo>
                  <a:pt x="606" y="124"/>
                </a:lnTo>
                <a:lnTo>
                  <a:pt x="606" y="130"/>
                </a:lnTo>
                <a:lnTo>
                  <a:pt x="600" y="130"/>
                </a:lnTo>
                <a:lnTo>
                  <a:pt x="594" y="136"/>
                </a:lnTo>
                <a:lnTo>
                  <a:pt x="588" y="136"/>
                </a:lnTo>
                <a:lnTo>
                  <a:pt x="588" y="142"/>
                </a:lnTo>
                <a:lnTo>
                  <a:pt x="582" y="142"/>
                </a:lnTo>
                <a:lnTo>
                  <a:pt x="582" y="147"/>
                </a:lnTo>
                <a:lnTo>
                  <a:pt x="576" y="147"/>
                </a:lnTo>
                <a:lnTo>
                  <a:pt x="570" y="153"/>
                </a:lnTo>
                <a:lnTo>
                  <a:pt x="564" y="159"/>
                </a:lnTo>
                <a:lnTo>
                  <a:pt x="558" y="159"/>
                </a:lnTo>
                <a:lnTo>
                  <a:pt x="558" y="165"/>
                </a:lnTo>
                <a:lnTo>
                  <a:pt x="552" y="165"/>
                </a:lnTo>
                <a:lnTo>
                  <a:pt x="552" y="171"/>
                </a:lnTo>
                <a:lnTo>
                  <a:pt x="546" y="171"/>
                </a:lnTo>
                <a:lnTo>
                  <a:pt x="546" y="177"/>
                </a:lnTo>
                <a:lnTo>
                  <a:pt x="540" y="177"/>
                </a:lnTo>
                <a:lnTo>
                  <a:pt x="534" y="183"/>
                </a:lnTo>
                <a:lnTo>
                  <a:pt x="528" y="189"/>
                </a:lnTo>
                <a:lnTo>
                  <a:pt x="522" y="189"/>
                </a:lnTo>
                <a:lnTo>
                  <a:pt x="522" y="195"/>
                </a:lnTo>
                <a:lnTo>
                  <a:pt x="517" y="195"/>
                </a:lnTo>
                <a:lnTo>
                  <a:pt x="517" y="201"/>
                </a:lnTo>
                <a:lnTo>
                  <a:pt x="511" y="201"/>
                </a:lnTo>
                <a:lnTo>
                  <a:pt x="511" y="207"/>
                </a:lnTo>
                <a:lnTo>
                  <a:pt x="505" y="207"/>
                </a:lnTo>
                <a:lnTo>
                  <a:pt x="505" y="213"/>
                </a:lnTo>
                <a:lnTo>
                  <a:pt x="499" y="213"/>
                </a:lnTo>
                <a:lnTo>
                  <a:pt x="499" y="218"/>
                </a:lnTo>
                <a:lnTo>
                  <a:pt x="493" y="218"/>
                </a:lnTo>
                <a:lnTo>
                  <a:pt x="493" y="224"/>
                </a:lnTo>
                <a:lnTo>
                  <a:pt x="487" y="224"/>
                </a:lnTo>
                <a:lnTo>
                  <a:pt x="487" y="230"/>
                </a:lnTo>
                <a:lnTo>
                  <a:pt x="481" y="230"/>
                </a:lnTo>
                <a:lnTo>
                  <a:pt x="481" y="236"/>
                </a:lnTo>
                <a:lnTo>
                  <a:pt x="475" y="236"/>
                </a:lnTo>
                <a:lnTo>
                  <a:pt x="475" y="242"/>
                </a:lnTo>
                <a:lnTo>
                  <a:pt x="469" y="242"/>
                </a:lnTo>
                <a:lnTo>
                  <a:pt x="469" y="248"/>
                </a:lnTo>
                <a:lnTo>
                  <a:pt x="463" y="248"/>
                </a:lnTo>
                <a:lnTo>
                  <a:pt x="463" y="254"/>
                </a:lnTo>
                <a:lnTo>
                  <a:pt x="457" y="254"/>
                </a:lnTo>
                <a:lnTo>
                  <a:pt x="457" y="260"/>
                </a:lnTo>
                <a:lnTo>
                  <a:pt x="451" y="260"/>
                </a:lnTo>
                <a:lnTo>
                  <a:pt x="451" y="266"/>
                </a:lnTo>
                <a:lnTo>
                  <a:pt x="445" y="266"/>
                </a:lnTo>
                <a:lnTo>
                  <a:pt x="445" y="272"/>
                </a:lnTo>
                <a:lnTo>
                  <a:pt x="439" y="272"/>
                </a:lnTo>
                <a:lnTo>
                  <a:pt x="439" y="278"/>
                </a:lnTo>
                <a:lnTo>
                  <a:pt x="433" y="278"/>
                </a:lnTo>
                <a:lnTo>
                  <a:pt x="433" y="283"/>
                </a:lnTo>
                <a:lnTo>
                  <a:pt x="428" y="283"/>
                </a:lnTo>
                <a:lnTo>
                  <a:pt x="428" y="289"/>
                </a:lnTo>
                <a:lnTo>
                  <a:pt x="422" y="289"/>
                </a:lnTo>
                <a:lnTo>
                  <a:pt x="422" y="295"/>
                </a:lnTo>
                <a:lnTo>
                  <a:pt x="416" y="301"/>
                </a:lnTo>
                <a:lnTo>
                  <a:pt x="410" y="307"/>
                </a:lnTo>
                <a:lnTo>
                  <a:pt x="410" y="313"/>
                </a:lnTo>
                <a:lnTo>
                  <a:pt x="404" y="313"/>
                </a:lnTo>
                <a:lnTo>
                  <a:pt x="404" y="319"/>
                </a:lnTo>
                <a:lnTo>
                  <a:pt x="398" y="319"/>
                </a:lnTo>
                <a:lnTo>
                  <a:pt x="398" y="325"/>
                </a:lnTo>
                <a:lnTo>
                  <a:pt x="392" y="325"/>
                </a:lnTo>
                <a:lnTo>
                  <a:pt x="392" y="331"/>
                </a:lnTo>
                <a:lnTo>
                  <a:pt x="386" y="331"/>
                </a:lnTo>
                <a:lnTo>
                  <a:pt x="380" y="343"/>
                </a:lnTo>
                <a:lnTo>
                  <a:pt x="279" y="467"/>
                </a:lnTo>
                <a:lnTo>
                  <a:pt x="220" y="538"/>
                </a:lnTo>
                <a:lnTo>
                  <a:pt x="178" y="585"/>
                </a:lnTo>
                <a:lnTo>
                  <a:pt x="161" y="603"/>
                </a:lnTo>
                <a:lnTo>
                  <a:pt x="137" y="632"/>
                </a:lnTo>
                <a:lnTo>
                  <a:pt x="95" y="674"/>
                </a:lnTo>
                <a:lnTo>
                  <a:pt x="24" y="721"/>
                </a:lnTo>
                <a:lnTo>
                  <a:pt x="0" y="727"/>
                </a:lnTo>
              </a:path>
            </a:pathLst>
          </a:custGeom>
          <a:noFill/>
          <a:ln w="7938"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662" name="Freeform 233"/>
          <p:cNvSpPr>
            <a:spLocks/>
          </p:cNvSpPr>
          <p:nvPr/>
        </p:nvSpPr>
        <p:spPr bwMode="auto">
          <a:xfrm>
            <a:off x="3454400" y="5070475"/>
            <a:ext cx="3767138" cy="1060450"/>
          </a:xfrm>
          <a:custGeom>
            <a:avLst/>
            <a:gdLst>
              <a:gd name="T0" fmla="*/ 2147483647 w 2373"/>
              <a:gd name="T1" fmla="*/ 2147483647 h 668"/>
              <a:gd name="T2" fmla="*/ 2147483647 w 2373"/>
              <a:gd name="T3" fmla="*/ 2147483647 h 668"/>
              <a:gd name="T4" fmla="*/ 2147483647 w 2373"/>
              <a:gd name="T5" fmla="*/ 2147483647 h 668"/>
              <a:gd name="T6" fmla="*/ 2147483647 w 2373"/>
              <a:gd name="T7" fmla="*/ 2147483647 h 668"/>
              <a:gd name="T8" fmla="*/ 2147483647 w 2373"/>
              <a:gd name="T9" fmla="*/ 2147483647 h 668"/>
              <a:gd name="T10" fmla="*/ 2147483647 w 2373"/>
              <a:gd name="T11" fmla="*/ 2147483647 h 668"/>
              <a:gd name="T12" fmla="*/ 2147483647 w 2373"/>
              <a:gd name="T13" fmla="*/ 2147483647 h 668"/>
              <a:gd name="T14" fmla="*/ 2147483647 w 2373"/>
              <a:gd name="T15" fmla="*/ 2147483647 h 668"/>
              <a:gd name="T16" fmla="*/ 2147483647 w 2373"/>
              <a:gd name="T17" fmla="*/ 2147483647 h 668"/>
              <a:gd name="T18" fmla="*/ 2147483647 w 2373"/>
              <a:gd name="T19" fmla="*/ 2147483647 h 668"/>
              <a:gd name="T20" fmla="*/ 2147483647 w 2373"/>
              <a:gd name="T21" fmla="*/ 2147483647 h 668"/>
              <a:gd name="T22" fmla="*/ 2147483647 w 2373"/>
              <a:gd name="T23" fmla="*/ 2147483647 h 668"/>
              <a:gd name="T24" fmla="*/ 2147483647 w 2373"/>
              <a:gd name="T25" fmla="*/ 2147483647 h 668"/>
              <a:gd name="T26" fmla="*/ 2147483647 w 2373"/>
              <a:gd name="T27" fmla="*/ 2147483647 h 668"/>
              <a:gd name="T28" fmla="*/ 2147483647 w 2373"/>
              <a:gd name="T29" fmla="*/ 2147483647 h 668"/>
              <a:gd name="T30" fmla="*/ 2147483647 w 2373"/>
              <a:gd name="T31" fmla="*/ 2147483647 h 668"/>
              <a:gd name="T32" fmla="*/ 2147483647 w 2373"/>
              <a:gd name="T33" fmla="*/ 2147483647 h 668"/>
              <a:gd name="T34" fmla="*/ 2147483647 w 2373"/>
              <a:gd name="T35" fmla="*/ 2147483647 h 668"/>
              <a:gd name="T36" fmla="*/ 2147483647 w 2373"/>
              <a:gd name="T37" fmla="*/ 2147483647 h 668"/>
              <a:gd name="T38" fmla="*/ 2147483647 w 2373"/>
              <a:gd name="T39" fmla="*/ 2147483647 h 668"/>
              <a:gd name="T40" fmla="*/ 2147483647 w 2373"/>
              <a:gd name="T41" fmla="*/ 2147483647 h 668"/>
              <a:gd name="T42" fmla="*/ 2147483647 w 2373"/>
              <a:gd name="T43" fmla="*/ 2147483647 h 668"/>
              <a:gd name="T44" fmla="*/ 2147483647 w 2373"/>
              <a:gd name="T45" fmla="*/ 0 h 668"/>
              <a:gd name="T46" fmla="*/ 2147483647 w 2373"/>
              <a:gd name="T47" fmla="*/ 0 h 668"/>
              <a:gd name="T48" fmla="*/ 2147483647 w 2373"/>
              <a:gd name="T49" fmla="*/ 0 h 668"/>
              <a:gd name="T50" fmla="*/ 2147483647 w 2373"/>
              <a:gd name="T51" fmla="*/ 0 h 668"/>
              <a:gd name="T52" fmla="*/ 2147483647 w 2373"/>
              <a:gd name="T53" fmla="*/ 0 h 668"/>
              <a:gd name="T54" fmla="*/ 2147483647 w 2373"/>
              <a:gd name="T55" fmla="*/ 0 h 668"/>
              <a:gd name="T56" fmla="*/ 2147483647 w 2373"/>
              <a:gd name="T57" fmla="*/ 2147483647 h 668"/>
              <a:gd name="T58" fmla="*/ 2147483647 w 2373"/>
              <a:gd name="T59" fmla="*/ 2147483647 h 668"/>
              <a:gd name="T60" fmla="*/ 2147483647 w 2373"/>
              <a:gd name="T61" fmla="*/ 2147483647 h 668"/>
              <a:gd name="T62" fmla="*/ 2147483647 w 2373"/>
              <a:gd name="T63" fmla="*/ 2147483647 h 668"/>
              <a:gd name="T64" fmla="*/ 2147483647 w 2373"/>
              <a:gd name="T65" fmla="*/ 2147483647 h 668"/>
              <a:gd name="T66" fmla="*/ 2147483647 w 2373"/>
              <a:gd name="T67" fmla="*/ 2147483647 h 668"/>
              <a:gd name="T68" fmla="*/ 2147483647 w 2373"/>
              <a:gd name="T69" fmla="*/ 2147483647 h 668"/>
              <a:gd name="T70" fmla="*/ 2147483647 w 2373"/>
              <a:gd name="T71" fmla="*/ 2147483647 h 668"/>
              <a:gd name="T72" fmla="*/ 2147483647 w 2373"/>
              <a:gd name="T73" fmla="*/ 2147483647 h 668"/>
              <a:gd name="T74" fmla="*/ 2147483647 w 2373"/>
              <a:gd name="T75" fmla="*/ 2147483647 h 668"/>
              <a:gd name="T76" fmla="*/ 2147483647 w 2373"/>
              <a:gd name="T77" fmla="*/ 2147483647 h 668"/>
              <a:gd name="T78" fmla="*/ 2147483647 w 2373"/>
              <a:gd name="T79" fmla="*/ 2147483647 h 668"/>
              <a:gd name="T80" fmla="*/ 2147483647 w 2373"/>
              <a:gd name="T81" fmla="*/ 2147483647 h 668"/>
              <a:gd name="T82" fmla="*/ 2147483647 w 2373"/>
              <a:gd name="T83" fmla="*/ 2147483647 h 668"/>
              <a:gd name="T84" fmla="*/ 2147483647 w 2373"/>
              <a:gd name="T85" fmla="*/ 2147483647 h 668"/>
              <a:gd name="T86" fmla="*/ 2147483647 w 2373"/>
              <a:gd name="T87" fmla="*/ 2147483647 h 668"/>
              <a:gd name="T88" fmla="*/ 2147483647 w 2373"/>
              <a:gd name="T89" fmla="*/ 2147483647 h 668"/>
              <a:gd name="T90" fmla="*/ 2147483647 w 2373"/>
              <a:gd name="T91" fmla="*/ 2147483647 h 668"/>
              <a:gd name="T92" fmla="*/ 2147483647 w 2373"/>
              <a:gd name="T93" fmla="*/ 2147483647 h 668"/>
              <a:gd name="T94" fmla="*/ 2147483647 w 2373"/>
              <a:gd name="T95" fmla="*/ 2147483647 h 668"/>
              <a:gd name="T96" fmla="*/ 2147483647 w 2373"/>
              <a:gd name="T97" fmla="*/ 2147483647 h 668"/>
              <a:gd name="T98" fmla="*/ 2147483647 w 2373"/>
              <a:gd name="T99" fmla="*/ 2147483647 h 668"/>
              <a:gd name="T100" fmla="*/ 2147483647 w 2373"/>
              <a:gd name="T101" fmla="*/ 2147483647 h 668"/>
              <a:gd name="T102" fmla="*/ 2147483647 w 2373"/>
              <a:gd name="T103" fmla="*/ 2147483647 h 668"/>
              <a:gd name="T104" fmla="*/ 2147483647 w 2373"/>
              <a:gd name="T105" fmla="*/ 2147483647 h 668"/>
              <a:gd name="T106" fmla="*/ 2147483647 w 2373"/>
              <a:gd name="T107" fmla="*/ 2147483647 h 668"/>
              <a:gd name="T108" fmla="*/ 2147483647 w 2373"/>
              <a:gd name="T109" fmla="*/ 2147483647 h 668"/>
              <a:gd name="T110" fmla="*/ 2147483647 w 2373"/>
              <a:gd name="T111" fmla="*/ 2147483647 h 668"/>
              <a:gd name="T112" fmla="*/ 2147483647 w 2373"/>
              <a:gd name="T113" fmla="*/ 2147483647 h 668"/>
              <a:gd name="T114" fmla="*/ 2147483647 w 2373"/>
              <a:gd name="T115" fmla="*/ 2147483647 h 668"/>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2373"/>
              <a:gd name="T175" fmla="*/ 0 h 668"/>
              <a:gd name="T176" fmla="*/ 2373 w 2373"/>
              <a:gd name="T177" fmla="*/ 668 h 668"/>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2373" h="668">
                <a:moveTo>
                  <a:pt x="2373" y="461"/>
                </a:moveTo>
                <a:lnTo>
                  <a:pt x="2338" y="449"/>
                </a:lnTo>
                <a:lnTo>
                  <a:pt x="2302" y="443"/>
                </a:lnTo>
                <a:lnTo>
                  <a:pt x="2272" y="431"/>
                </a:lnTo>
                <a:lnTo>
                  <a:pt x="2237" y="420"/>
                </a:lnTo>
                <a:lnTo>
                  <a:pt x="2207" y="414"/>
                </a:lnTo>
                <a:lnTo>
                  <a:pt x="2178" y="402"/>
                </a:lnTo>
                <a:lnTo>
                  <a:pt x="2148" y="396"/>
                </a:lnTo>
                <a:lnTo>
                  <a:pt x="2118" y="384"/>
                </a:lnTo>
                <a:lnTo>
                  <a:pt x="2089" y="372"/>
                </a:lnTo>
                <a:lnTo>
                  <a:pt x="2065" y="366"/>
                </a:lnTo>
                <a:lnTo>
                  <a:pt x="2035" y="355"/>
                </a:lnTo>
                <a:lnTo>
                  <a:pt x="2011" y="349"/>
                </a:lnTo>
                <a:lnTo>
                  <a:pt x="1982" y="337"/>
                </a:lnTo>
                <a:lnTo>
                  <a:pt x="1958" y="331"/>
                </a:lnTo>
                <a:lnTo>
                  <a:pt x="1934" y="319"/>
                </a:lnTo>
                <a:lnTo>
                  <a:pt x="1911" y="313"/>
                </a:lnTo>
                <a:lnTo>
                  <a:pt x="1887" y="301"/>
                </a:lnTo>
                <a:lnTo>
                  <a:pt x="1863" y="295"/>
                </a:lnTo>
                <a:lnTo>
                  <a:pt x="1845" y="284"/>
                </a:lnTo>
                <a:lnTo>
                  <a:pt x="1822" y="278"/>
                </a:lnTo>
                <a:lnTo>
                  <a:pt x="1804" y="266"/>
                </a:lnTo>
                <a:lnTo>
                  <a:pt x="1780" y="260"/>
                </a:lnTo>
                <a:lnTo>
                  <a:pt x="1762" y="254"/>
                </a:lnTo>
                <a:lnTo>
                  <a:pt x="1739" y="242"/>
                </a:lnTo>
                <a:lnTo>
                  <a:pt x="1721" y="236"/>
                </a:lnTo>
                <a:lnTo>
                  <a:pt x="1703" y="230"/>
                </a:lnTo>
                <a:lnTo>
                  <a:pt x="1685" y="219"/>
                </a:lnTo>
                <a:lnTo>
                  <a:pt x="1667" y="213"/>
                </a:lnTo>
                <a:lnTo>
                  <a:pt x="1650" y="207"/>
                </a:lnTo>
                <a:lnTo>
                  <a:pt x="1632" y="201"/>
                </a:lnTo>
                <a:lnTo>
                  <a:pt x="1614" y="195"/>
                </a:lnTo>
                <a:lnTo>
                  <a:pt x="1596" y="183"/>
                </a:lnTo>
                <a:lnTo>
                  <a:pt x="1584" y="177"/>
                </a:lnTo>
                <a:lnTo>
                  <a:pt x="1567" y="171"/>
                </a:lnTo>
                <a:lnTo>
                  <a:pt x="1549" y="165"/>
                </a:lnTo>
                <a:lnTo>
                  <a:pt x="1537" y="159"/>
                </a:lnTo>
                <a:lnTo>
                  <a:pt x="1519" y="154"/>
                </a:lnTo>
                <a:lnTo>
                  <a:pt x="1507" y="148"/>
                </a:lnTo>
                <a:lnTo>
                  <a:pt x="1489" y="142"/>
                </a:lnTo>
                <a:lnTo>
                  <a:pt x="1478" y="136"/>
                </a:lnTo>
                <a:lnTo>
                  <a:pt x="1466" y="130"/>
                </a:lnTo>
                <a:lnTo>
                  <a:pt x="1448" y="124"/>
                </a:lnTo>
                <a:lnTo>
                  <a:pt x="1436" y="118"/>
                </a:lnTo>
                <a:lnTo>
                  <a:pt x="1424" y="118"/>
                </a:lnTo>
                <a:lnTo>
                  <a:pt x="1412" y="112"/>
                </a:lnTo>
                <a:lnTo>
                  <a:pt x="1400" y="106"/>
                </a:lnTo>
                <a:lnTo>
                  <a:pt x="1383" y="100"/>
                </a:lnTo>
                <a:lnTo>
                  <a:pt x="1371" y="94"/>
                </a:lnTo>
                <a:lnTo>
                  <a:pt x="1359" y="94"/>
                </a:lnTo>
                <a:lnTo>
                  <a:pt x="1347" y="88"/>
                </a:lnTo>
                <a:lnTo>
                  <a:pt x="1335" y="83"/>
                </a:lnTo>
                <a:lnTo>
                  <a:pt x="1323" y="77"/>
                </a:lnTo>
                <a:lnTo>
                  <a:pt x="1317" y="77"/>
                </a:lnTo>
                <a:lnTo>
                  <a:pt x="1306" y="71"/>
                </a:lnTo>
                <a:lnTo>
                  <a:pt x="1294" y="71"/>
                </a:lnTo>
                <a:lnTo>
                  <a:pt x="1282" y="65"/>
                </a:lnTo>
                <a:lnTo>
                  <a:pt x="1270" y="59"/>
                </a:lnTo>
                <a:lnTo>
                  <a:pt x="1264" y="59"/>
                </a:lnTo>
                <a:lnTo>
                  <a:pt x="1252" y="53"/>
                </a:lnTo>
                <a:lnTo>
                  <a:pt x="1240" y="53"/>
                </a:lnTo>
                <a:lnTo>
                  <a:pt x="1228" y="47"/>
                </a:lnTo>
                <a:lnTo>
                  <a:pt x="1222" y="47"/>
                </a:lnTo>
                <a:lnTo>
                  <a:pt x="1211" y="41"/>
                </a:lnTo>
                <a:lnTo>
                  <a:pt x="1205" y="41"/>
                </a:lnTo>
                <a:lnTo>
                  <a:pt x="1193" y="35"/>
                </a:lnTo>
                <a:lnTo>
                  <a:pt x="1187" y="35"/>
                </a:lnTo>
                <a:lnTo>
                  <a:pt x="1175" y="29"/>
                </a:lnTo>
                <a:lnTo>
                  <a:pt x="1163" y="29"/>
                </a:lnTo>
                <a:lnTo>
                  <a:pt x="1157" y="29"/>
                </a:lnTo>
                <a:lnTo>
                  <a:pt x="1151" y="23"/>
                </a:lnTo>
                <a:lnTo>
                  <a:pt x="1139" y="23"/>
                </a:lnTo>
                <a:lnTo>
                  <a:pt x="1133" y="23"/>
                </a:lnTo>
                <a:lnTo>
                  <a:pt x="1122" y="17"/>
                </a:lnTo>
                <a:lnTo>
                  <a:pt x="1116" y="17"/>
                </a:lnTo>
                <a:lnTo>
                  <a:pt x="1110" y="17"/>
                </a:lnTo>
                <a:lnTo>
                  <a:pt x="1098" y="17"/>
                </a:lnTo>
                <a:lnTo>
                  <a:pt x="1092" y="12"/>
                </a:lnTo>
                <a:lnTo>
                  <a:pt x="1086" y="12"/>
                </a:lnTo>
                <a:lnTo>
                  <a:pt x="1074" y="12"/>
                </a:lnTo>
                <a:lnTo>
                  <a:pt x="1068" y="12"/>
                </a:lnTo>
                <a:lnTo>
                  <a:pt x="1062" y="6"/>
                </a:lnTo>
                <a:lnTo>
                  <a:pt x="1056" y="6"/>
                </a:lnTo>
                <a:lnTo>
                  <a:pt x="1045" y="6"/>
                </a:lnTo>
                <a:lnTo>
                  <a:pt x="1039" y="6"/>
                </a:lnTo>
                <a:lnTo>
                  <a:pt x="1033" y="6"/>
                </a:lnTo>
                <a:lnTo>
                  <a:pt x="1027" y="6"/>
                </a:lnTo>
                <a:lnTo>
                  <a:pt x="1021" y="6"/>
                </a:lnTo>
                <a:lnTo>
                  <a:pt x="1015" y="0"/>
                </a:lnTo>
                <a:lnTo>
                  <a:pt x="1009" y="0"/>
                </a:lnTo>
                <a:lnTo>
                  <a:pt x="997" y="0"/>
                </a:lnTo>
                <a:lnTo>
                  <a:pt x="991" y="0"/>
                </a:lnTo>
                <a:lnTo>
                  <a:pt x="985" y="0"/>
                </a:lnTo>
                <a:lnTo>
                  <a:pt x="979" y="0"/>
                </a:lnTo>
                <a:lnTo>
                  <a:pt x="973" y="0"/>
                </a:lnTo>
                <a:lnTo>
                  <a:pt x="967" y="0"/>
                </a:lnTo>
                <a:lnTo>
                  <a:pt x="961" y="0"/>
                </a:lnTo>
                <a:lnTo>
                  <a:pt x="956" y="0"/>
                </a:lnTo>
                <a:lnTo>
                  <a:pt x="950" y="0"/>
                </a:lnTo>
                <a:lnTo>
                  <a:pt x="944" y="0"/>
                </a:lnTo>
                <a:lnTo>
                  <a:pt x="938" y="0"/>
                </a:lnTo>
                <a:lnTo>
                  <a:pt x="932" y="0"/>
                </a:lnTo>
                <a:lnTo>
                  <a:pt x="926" y="0"/>
                </a:lnTo>
                <a:lnTo>
                  <a:pt x="920" y="0"/>
                </a:lnTo>
                <a:lnTo>
                  <a:pt x="914" y="0"/>
                </a:lnTo>
                <a:lnTo>
                  <a:pt x="908" y="0"/>
                </a:lnTo>
                <a:lnTo>
                  <a:pt x="902" y="0"/>
                </a:lnTo>
                <a:lnTo>
                  <a:pt x="896" y="0"/>
                </a:lnTo>
                <a:lnTo>
                  <a:pt x="890" y="0"/>
                </a:lnTo>
                <a:lnTo>
                  <a:pt x="884" y="0"/>
                </a:lnTo>
                <a:lnTo>
                  <a:pt x="878" y="0"/>
                </a:lnTo>
                <a:lnTo>
                  <a:pt x="872" y="0"/>
                </a:lnTo>
                <a:lnTo>
                  <a:pt x="867" y="0"/>
                </a:lnTo>
                <a:lnTo>
                  <a:pt x="867" y="6"/>
                </a:lnTo>
                <a:lnTo>
                  <a:pt x="861" y="6"/>
                </a:lnTo>
                <a:lnTo>
                  <a:pt x="855" y="6"/>
                </a:lnTo>
                <a:lnTo>
                  <a:pt x="849" y="6"/>
                </a:lnTo>
                <a:lnTo>
                  <a:pt x="843" y="6"/>
                </a:lnTo>
                <a:lnTo>
                  <a:pt x="837" y="6"/>
                </a:lnTo>
                <a:lnTo>
                  <a:pt x="831" y="6"/>
                </a:lnTo>
                <a:lnTo>
                  <a:pt x="825" y="6"/>
                </a:lnTo>
                <a:lnTo>
                  <a:pt x="819" y="12"/>
                </a:lnTo>
                <a:lnTo>
                  <a:pt x="813" y="12"/>
                </a:lnTo>
                <a:lnTo>
                  <a:pt x="807" y="12"/>
                </a:lnTo>
                <a:lnTo>
                  <a:pt x="801" y="12"/>
                </a:lnTo>
                <a:lnTo>
                  <a:pt x="795" y="17"/>
                </a:lnTo>
                <a:lnTo>
                  <a:pt x="789" y="17"/>
                </a:lnTo>
                <a:lnTo>
                  <a:pt x="783" y="17"/>
                </a:lnTo>
                <a:lnTo>
                  <a:pt x="778" y="17"/>
                </a:lnTo>
                <a:lnTo>
                  <a:pt x="772" y="23"/>
                </a:lnTo>
                <a:lnTo>
                  <a:pt x="766" y="23"/>
                </a:lnTo>
                <a:lnTo>
                  <a:pt x="760" y="23"/>
                </a:lnTo>
                <a:lnTo>
                  <a:pt x="754" y="23"/>
                </a:lnTo>
                <a:lnTo>
                  <a:pt x="754" y="29"/>
                </a:lnTo>
                <a:lnTo>
                  <a:pt x="748" y="29"/>
                </a:lnTo>
                <a:lnTo>
                  <a:pt x="742" y="29"/>
                </a:lnTo>
                <a:lnTo>
                  <a:pt x="736" y="35"/>
                </a:lnTo>
                <a:lnTo>
                  <a:pt x="730" y="35"/>
                </a:lnTo>
                <a:lnTo>
                  <a:pt x="724" y="35"/>
                </a:lnTo>
                <a:lnTo>
                  <a:pt x="718" y="41"/>
                </a:lnTo>
                <a:lnTo>
                  <a:pt x="712" y="41"/>
                </a:lnTo>
                <a:lnTo>
                  <a:pt x="706" y="47"/>
                </a:lnTo>
                <a:lnTo>
                  <a:pt x="700" y="47"/>
                </a:lnTo>
                <a:lnTo>
                  <a:pt x="694" y="47"/>
                </a:lnTo>
                <a:lnTo>
                  <a:pt x="689" y="53"/>
                </a:lnTo>
                <a:lnTo>
                  <a:pt x="683" y="53"/>
                </a:lnTo>
                <a:lnTo>
                  <a:pt x="677" y="59"/>
                </a:lnTo>
                <a:lnTo>
                  <a:pt x="671" y="59"/>
                </a:lnTo>
                <a:lnTo>
                  <a:pt x="665" y="65"/>
                </a:lnTo>
                <a:lnTo>
                  <a:pt x="659" y="65"/>
                </a:lnTo>
                <a:lnTo>
                  <a:pt x="653" y="71"/>
                </a:lnTo>
                <a:lnTo>
                  <a:pt x="647" y="71"/>
                </a:lnTo>
                <a:lnTo>
                  <a:pt x="647" y="77"/>
                </a:lnTo>
                <a:lnTo>
                  <a:pt x="641" y="77"/>
                </a:lnTo>
                <a:lnTo>
                  <a:pt x="635" y="77"/>
                </a:lnTo>
                <a:lnTo>
                  <a:pt x="635" y="83"/>
                </a:lnTo>
                <a:lnTo>
                  <a:pt x="629" y="83"/>
                </a:lnTo>
                <a:lnTo>
                  <a:pt x="623" y="88"/>
                </a:lnTo>
                <a:lnTo>
                  <a:pt x="617" y="88"/>
                </a:lnTo>
                <a:lnTo>
                  <a:pt x="611" y="94"/>
                </a:lnTo>
                <a:lnTo>
                  <a:pt x="606" y="94"/>
                </a:lnTo>
                <a:lnTo>
                  <a:pt x="606" y="100"/>
                </a:lnTo>
                <a:lnTo>
                  <a:pt x="600" y="100"/>
                </a:lnTo>
                <a:lnTo>
                  <a:pt x="600" y="106"/>
                </a:lnTo>
                <a:lnTo>
                  <a:pt x="594" y="106"/>
                </a:lnTo>
                <a:lnTo>
                  <a:pt x="588" y="106"/>
                </a:lnTo>
                <a:lnTo>
                  <a:pt x="588" y="112"/>
                </a:lnTo>
                <a:lnTo>
                  <a:pt x="582" y="112"/>
                </a:lnTo>
                <a:lnTo>
                  <a:pt x="576" y="118"/>
                </a:lnTo>
                <a:lnTo>
                  <a:pt x="570" y="118"/>
                </a:lnTo>
                <a:lnTo>
                  <a:pt x="570" y="124"/>
                </a:lnTo>
                <a:lnTo>
                  <a:pt x="564" y="124"/>
                </a:lnTo>
                <a:lnTo>
                  <a:pt x="558" y="130"/>
                </a:lnTo>
                <a:lnTo>
                  <a:pt x="552" y="136"/>
                </a:lnTo>
                <a:lnTo>
                  <a:pt x="546" y="136"/>
                </a:lnTo>
                <a:lnTo>
                  <a:pt x="546" y="142"/>
                </a:lnTo>
                <a:lnTo>
                  <a:pt x="540" y="142"/>
                </a:lnTo>
                <a:lnTo>
                  <a:pt x="540" y="148"/>
                </a:lnTo>
                <a:lnTo>
                  <a:pt x="534" y="148"/>
                </a:lnTo>
                <a:lnTo>
                  <a:pt x="528" y="154"/>
                </a:lnTo>
                <a:lnTo>
                  <a:pt x="522" y="154"/>
                </a:lnTo>
                <a:lnTo>
                  <a:pt x="522" y="159"/>
                </a:lnTo>
                <a:lnTo>
                  <a:pt x="517" y="159"/>
                </a:lnTo>
                <a:lnTo>
                  <a:pt x="517" y="165"/>
                </a:lnTo>
                <a:lnTo>
                  <a:pt x="511" y="165"/>
                </a:lnTo>
                <a:lnTo>
                  <a:pt x="511" y="171"/>
                </a:lnTo>
                <a:lnTo>
                  <a:pt x="505" y="171"/>
                </a:lnTo>
                <a:lnTo>
                  <a:pt x="505" y="177"/>
                </a:lnTo>
                <a:lnTo>
                  <a:pt x="499" y="177"/>
                </a:lnTo>
                <a:lnTo>
                  <a:pt x="499" y="183"/>
                </a:lnTo>
                <a:lnTo>
                  <a:pt x="493" y="183"/>
                </a:lnTo>
                <a:lnTo>
                  <a:pt x="487" y="189"/>
                </a:lnTo>
                <a:lnTo>
                  <a:pt x="481" y="189"/>
                </a:lnTo>
                <a:lnTo>
                  <a:pt x="481" y="195"/>
                </a:lnTo>
                <a:lnTo>
                  <a:pt x="475" y="195"/>
                </a:lnTo>
                <a:lnTo>
                  <a:pt x="475" y="201"/>
                </a:lnTo>
                <a:lnTo>
                  <a:pt x="469" y="201"/>
                </a:lnTo>
                <a:lnTo>
                  <a:pt x="469" y="207"/>
                </a:lnTo>
                <a:lnTo>
                  <a:pt x="463" y="207"/>
                </a:lnTo>
                <a:lnTo>
                  <a:pt x="463" y="213"/>
                </a:lnTo>
                <a:lnTo>
                  <a:pt x="457" y="213"/>
                </a:lnTo>
                <a:lnTo>
                  <a:pt x="457" y="219"/>
                </a:lnTo>
                <a:lnTo>
                  <a:pt x="451" y="219"/>
                </a:lnTo>
                <a:lnTo>
                  <a:pt x="451" y="224"/>
                </a:lnTo>
                <a:lnTo>
                  <a:pt x="445" y="224"/>
                </a:lnTo>
                <a:lnTo>
                  <a:pt x="445" y="230"/>
                </a:lnTo>
                <a:lnTo>
                  <a:pt x="439" y="230"/>
                </a:lnTo>
                <a:lnTo>
                  <a:pt x="439" y="236"/>
                </a:lnTo>
                <a:lnTo>
                  <a:pt x="433" y="236"/>
                </a:lnTo>
                <a:lnTo>
                  <a:pt x="433" y="242"/>
                </a:lnTo>
                <a:lnTo>
                  <a:pt x="428" y="242"/>
                </a:lnTo>
                <a:lnTo>
                  <a:pt x="428" y="248"/>
                </a:lnTo>
                <a:lnTo>
                  <a:pt x="422" y="248"/>
                </a:lnTo>
                <a:lnTo>
                  <a:pt x="422" y="254"/>
                </a:lnTo>
                <a:lnTo>
                  <a:pt x="416" y="254"/>
                </a:lnTo>
                <a:lnTo>
                  <a:pt x="416" y="260"/>
                </a:lnTo>
                <a:lnTo>
                  <a:pt x="410" y="260"/>
                </a:lnTo>
                <a:lnTo>
                  <a:pt x="410" y="266"/>
                </a:lnTo>
                <a:lnTo>
                  <a:pt x="404" y="266"/>
                </a:lnTo>
                <a:lnTo>
                  <a:pt x="404" y="272"/>
                </a:lnTo>
                <a:lnTo>
                  <a:pt x="398" y="272"/>
                </a:lnTo>
                <a:lnTo>
                  <a:pt x="398" y="278"/>
                </a:lnTo>
                <a:lnTo>
                  <a:pt x="392" y="278"/>
                </a:lnTo>
                <a:lnTo>
                  <a:pt x="392" y="284"/>
                </a:lnTo>
                <a:lnTo>
                  <a:pt x="386" y="284"/>
                </a:lnTo>
                <a:lnTo>
                  <a:pt x="380" y="295"/>
                </a:lnTo>
                <a:lnTo>
                  <a:pt x="279" y="414"/>
                </a:lnTo>
                <a:lnTo>
                  <a:pt x="220" y="485"/>
                </a:lnTo>
                <a:lnTo>
                  <a:pt x="178" y="532"/>
                </a:lnTo>
                <a:lnTo>
                  <a:pt x="161" y="550"/>
                </a:lnTo>
                <a:lnTo>
                  <a:pt x="137" y="573"/>
                </a:lnTo>
                <a:lnTo>
                  <a:pt x="95" y="615"/>
                </a:lnTo>
                <a:lnTo>
                  <a:pt x="24" y="662"/>
                </a:lnTo>
                <a:lnTo>
                  <a:pt x="0" y="668"/>
                </a:lnTo>
              </a:path>
            </a:pathLst>
          </a:custGeom>
          <a:noFill/>
          <a:ln w="7938"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663" name="Freeform 234"/>
          <p:cNvSpPr>
            <a:spLocks/>
          </p:cNvSpPr>
          <p:nvPr/>
        </p:nvSpPr>
        <p:spPr bwMode="auto">
          <a:xfrm>
            <a:off x="3454400" y="4619625"/>
            <a:ext cx="3767138" cy="1511300"/>
          </a:xfrm>
          <a:custGeom>
            <a:avLst/>
            <a:gdLst>
              <a:gd name="T0" fmla="*/ 2147483647 w 2373"/>
              <a:gd name="T1" fmla="*/ 2147483647 h 952"/>
              <a:gd name="T2" fmla="*/ 2147483647 w 2373"/>
              <a:gd name="T3" fmla="*/ 2147483647 h 952"/>
              <a:gd name="T4" fmla="*/ 2147483647 w 2373"/>
              <a:gd name="T5" fmla="*/ 2147483647 h 952"/>
              <a:gd name="T6" fmla="*/ 2147483647 w 2373"/>
              <a:gd name="T7" fmla="*/ 2147483647 h 952"/>
              <a:gd name="T8" fmla="*/ 2147483647 w 2373"/>
              <a:gd name="T9" fmla="*/ 2147483647 h 952"/>
              <a:gd name="T10" fmla="*/ 2147483647 w 2373"/>
              <a:gd name="T11" fmla="*/ 2147483647 h 952"/>
              <a:gd name="T12" fmla="*/ 2147483647 w 2373"/>
              <a:gd name="T13" fmla="*/ 2147483647 h 952"/>
              <a:gd name="T14" fmla="*/ 2147483647 w 2373"/>
              <a:gd name="T15" fmla="*/ 2147483647 h 952"/>
              <a:gd name="T16" fmla="*/ 2147483647 w 2373"/>
              <a:gd name="T17" fmla="*/ 2147483647 h 952"/>
              <a:gd name="T18" fmla="*/ 2147483647 w 2373"/>
              <a:gd name="T19" fmla="*/ 2147483647 h 952"/>
              <a:gd name="T20" fmla="*/ 2147483647 w 2373"/>
              <a:gd name="T21" fmla="*/ 2147483647 h 952"/>
              <a:gd name="T22" fmla="*/ 2147483647 w 2373"/>
              <a:gd name="T23" fmla="*/ 2147483647 h 952"/>
              <a:gd name="T24" fmla="*/ 2147483647 w 2373"/>
              <a:gd name="T25" fmla="*/ 2147483647 h 952"/>
              <a:gd name="T26" fmla="*/ 2147483647 w 2373"/>
              <a:gd name="T27" fmla="*/ 2147483647 h 952"/>
              <a:gd name="T28" fmla="*/ 2147483647 w 2373"/>
              <a:gd name="T29" fmla="*/ 2147483647 h 952"/>
              <a:gd name="T30" fmla="*/ 2147483647 w 2373"/>
              <a:gd name="T31" fmla="*/ 2147483647 h 952"/>
              <a:gd name="T32" fmla="*/ 2147483647 w 2373"/>
              <a:gd name="T33" fmla="*/ 0 h 952"/>
              <a:gd name="T34" fmla="*/ 2147483647 w 2373"/>
              <a:gd name="T35" fmla="*/ 0 h 952"/>
              <a:gd name="T36" fmla="*/ 2147483647 w 2373"/>
              <a:gd name="T37" fmla="*/ 0 h 952"/>
              <a:gd name="T38" fmla="*/ 2147483647 w 2373"/>
              <a:gd name="T39" fmla="*/ 0 h 952"/>
              <a:gd name="T40" fmla="*/ 2147483647 w 2373"/>
              <a:gd name="T41" fmla="*/ 2147483647 h 952"/>
              <a:gd name="T42" fmla="*/ 2147483647 w 2373"/>
              <a:gd name="T43" fmla="*/ 2147483647 h 952"/>
              <a:gd name="T44" fmla="*/ 2147483647 w 2373"/>
              <a:gd name="T45" fmla="*/ 2147483647 h 952"/>
              <a:gd name="T46" fmla="*/ 2147483647 w 2373"/>
              <a:gd name="T47" fmla="*/ 2147483647 h 952"/>
              <a:gd name="T48" fmla="*/ 2147483647 w 2373"/>
              <a:gd name="T49" fmla="*/ 2147483647 h 952"/>
              <a:gd name="T50" fmla="*/ 2147483647 w 2373"/>
              <a:gd name="T51" fmla="*/ 2147483647 h 952"/>
              <a:gd name="T52" fmla="*/ 2147483647 w 2373"/>
              <a:gd name="T53" fmla="*/ 2147483647 h 952"/>
              <a:gd name="T54" fmla="*/ 2147483647 w 2373"/>
              <a:gd name="T55" fmla="*/ 2147483647 h 952"/>
              <a:gd name="T56" fmla="*/ 2147483647 w 2373"/>
              <a:gd name="T57" fmla="*/ 2147483647 h 952"/>
              <a:gd name="T58" fmla="*/ 2147483647 w 2373"/>
              <a:gd name="T59" fmla="*/ 2147483647 h 952"/>
              <a:gd name="T60" fmla="*/ 2147483647 w 2373"/>
              <a:gd name="T61" fmla="*/ 2147483647 h 952"/>
              <a:gd name="T62" fmla="*/ 2147483647 w 2373"/>
              <a:gd name="T63" fmla="*/ 2147483647 h 952"/>
              <a:gd name="T64" fmla="*/ 2147483647 w 2373"/>
              <a:gd name="T65" fmla="*/ 2147483647 h 952"/>
              <a:gd name="T66" fmla="*/ 2147483647 w 2373"/>
              <a:gd name="T67" fmla="*/ 2147483647 h 952"/>
              <a:gd name="T68" fmla="*/ 2147483647 w 2373"/>
              <a:gd name="T69" fmla="*/ 2147483647 h 952"/>
              <a:gd name="T70" fmla="*/ 2147483647 w 2373"/>
              <a:gd name="T71" fmla="*/ 2147483647 h 952"/>
              <a:gd name="T72" fmla="*/ 2147483647 w 2373"/>
              <a:gd name="T73" fmla="*/ 2147483647 h 952"/>
              <a:gd name="T74" fmla="*/ 2147483647 w 2373"/>
              <a:gd name="T75" fmla="*/ 2147483647 h 952"/>
              <a:gd name="T76" fmla="*/ 2147483647 w 2373"/>
              <a:gd name="T77" fmla="*/ 2147483647 h 952"/>
              <a:gd name="T78" fmla="*/ 2147483647 w 2373"/>
              <a:gd name="T79" fmla="*/ 2147483647 h 952"/>
              <a:gd name="T80" fmla="*/ 2147483647 w 2373"/>
              <a:gd name="T81" fmla="*/ 2147483647 h 952"/>
              <a:gd name="T82" fmla="*/ 2147483647 w 2373"/>
              <a:gd name="T83" fmla="*/ 2147483647 h 952"/>
              <a:gd name="T84" fmla="*/ 2147483647 w 2373"/>
              <a:gd name="T85" fmla="*/ 2147483647 h 952"/>
              <a:gd name="T86" fmla="*/ 2147483647 w 2373"/>
              <a:gd name="T87" fmla="*/ 2147483647 h 952"/>
              <a:gd name="T88" fmla="*/ 2147483647 w 2373"/>
              <a:gd name="T89" fmla="*/ 2147483647 h 952"/>
              <a:gd name="T90" fmla="*/ 2147483647 w 2373"/>
              <a:gd name="T91" fmla="*/ 2147483647 h 952"/>
              <a:gd name="T92" fmla="*/ 2147483647 w 2373"/>
              <a:gd name="T93" fmla="*/ 2147483647 h 952"/>
              <a:gd name="T94" fmla="*/ 2147483647 w 2373"/>
              <a:gd name="T95" fmla="*/ 2147483647 h 952"/>
              <a:gd name="T96" fmla="*/ 2147483647 w 2373"/>
              <a:gd name="T97" fmla="*/ 2147483647 h 952"/>
              <a:gd name="T98" fmla="*/ 2147483647 w 2373"/>
              <a:gd name="T99" fmla="*/ 2147483647 h 952"/>
              <a:gd name="T100" fmla="*/ 2147483647 w 2373"/>
              <a:gd name="T101" fmla="*/ 2147483647 h 952"/>
              <a:gd name="T102" fmla="*/ 2147483647 w 2373"/>
              <a:gd name="T103" fmla="*/ 2147483647 h 952"/>
              <a:gd name="T104" fmla="*/ 2147483647 w 2373"/>
              <a:gd name="T105" fmla="*/ 2147483647 h 952"/>
              <a:gd name="T106" fmla="*/ 2147483647 w 2373"/>
              <a:gd name="T107" fmla="*/ 2147483647 h 952"/>
              <a:gd name="T108" fmla="*/ 2147483647 w 2373"/>
              <a:gd name="T109" fmla="*/ 2147483647 h 952"/>
              <a:gd name="T110" fmla="*/ 2147483647 w 2373"/>
              <a:gd name="T111" fmla="*/ 2147483647 h 952"/>
              <a:gd name="T112" fmla="*/ 2147483647 w 2373"/>
              <a:gd name="T113" fmla="*/ 2147483647 h 952"/>
              <a:gd name="T114" fmla="*/ 2147483647 w 2373"/>
              <a:gd name="T115" fmla="*/ 2147483647 h 952"/>
              <a:gd name="T116" fmla="*/ 2147483647 w 2373"/>
              <a:gd name="T117" fmla="*/ 2147483647 h 952"/>
              <a:gd name="T118" fmla="*/ 2147483647 w 2373"/>
              <a:gd name="T119" fmla="*/ 2147483647 h 952"/>
              <a:gd name="T120" fmla="*/ 2147483647 w 2373"/>
              <a:gd name="T121" fmla="*/ 2147483647 h 95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373"/>
              <a:gd name="T184" fmla="*/ 0 h 952"/>
              <a:gd name="T185" fmla="*/ 2373 w 2373"/>
              <a:gd name="T186" fmla="*/ 952 h 952"/>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373" h="952">
                <a:moveTo>
                  <a:pt x="2373" y="485"/>
                </a:moveTo>
                <a:lnTo>
                  <a:pt x="2338" y="467"/>
                </a:lnTo>
                <a:lnTo>
                  <a:pt x="2302" y="455"/>
                </a:lnTo>
                <a:lnTo>
                  <a:pt x="2272" y="438"/>
                </a:lnTo>
                <a:lnTo>
                  <a:pt x="2237" y="426"/>
                </a:lnTo>
                <a:lnTo>
                  <a:pt x="2207" y="408"/>
                </a:lnTo>
                <a:lnTo>
                  <a:pt x="2178" y="396"/>
                </a:lnTo>
                <a:lnTo>
                  <a:pt x="2148" y="384"/>
                </a:lnTo>
                <a:lnTo>
                  <a:pt x="2118" y="367"/>
                </a:lnTo>
                <a:lnTo>
                  <a:pt x="2089" y="355"/>
                </a:lnTo>
                <a:lnTo>
                  <a:pt x="2065" y="343"/>
                </a:lnTo>
                <a:lnTo>
                  <a:pt x="2035" y="331"/>
                </a:lnTo>
                <a:lnTo>
                  <a:pt x="2011" y="313"/>
                </a:lnTo>
                <a:lnTo>
                  <a:pt x="1982" y="301"/>
                </a:lnTo>
                <a:lnTo>
                  <a:pt x="1958" y="290"/>
                </a:lnTo>
                <a:lnTo>
                  <a:pt x="1934" y="278"/>
                </a:lnTo>
                <a:lnTo>
                  <a:pt x="1911" y="266"/>
                </a:lnTo>
                <a:lnTo>
                  <a:pt x="1887" y="254"/>
                </a:lnTo>
                <a:lnTo>
                  <a:pt x="1863" y="248"/>
                </a:lnTo>
                <a:lnTo>
                  <a:pt x="1845" y="236"/>
                </a:lnTo>
                <a:lnTo>
                  <a:pt x="1822" y="225"/>
                </a:lnTo>
                <a:lnTo>
                  <a:pt x="1804" y="213"/>
                </a:lnTo>
                <a:lnTo>
                  <a:pt x="1780" y="207"/>
                </a:lnTo>
                <a:lnTo>
                  <a:pt x="1762" y="195"/>
                </a:lnTo>
                <a:lnTo>
                  <a:pt x="1739" y="183"/>
                </a:lnTo>
                <a:lnTo>
                  <a:pt x="1721" y="177"/>
                </a:lnTo>
                <a:lnTo>
                  <a:pt x="1703" y="165"/>
                </a:lnTo>
                <a:lnTo>
                  <a:pt x="1685" y="160"/>
                </a:lnTo>
                <a:lnTo>
                  <a:pt x="1667" y="154"/>
                </a:lnTo>
                <a:lnTo>
                  <a:pt x="1650" y="142"/>
                </a:lnTo>
                <a:lnTo>
                  <a:pt x="1632" y="136"/>
                </a:lnTo>
                <a:lnTo>
                  <a:pt x="1614" y="130"/>
                </a:lnTo>
                <a:lnTo>
                  <a:pt x="1596" y="124"/>
                </a:lnTo>
                <a:lnTo>
                  <a:pt x="1584" y="112"/>
                </a:lnTo>
                <a:lnTo>
                  <a:pt x="1567" y="106"/>
                </a:lnTo>
                <a:lnTo>
                  <a:pt x="1549" y="100"/>
                </a:lnTo>
                <a:lnTo>
                  <a:pt x="1537" y="95"/>
                </a:lnTo>
                <a:lnTo>
                  <a:pt x="1519" y="89"/>
                </a:lnTo>
                <a:lnTo>
                  <a:pt x="1507" y="83"/>
                </a:lnTo>
                <a:lnTo>
                  <a:pt x="1489" y="77"/>
                </a:lnTo>
                <a:lnTo>
                  <a:pt x="1478" y="71"/>
                </a:lnTo>
                <a:lnTo>
                  <a:pt x="1466" y="71"/>
                </a:lnTo>
                <a:lnTo>
                  <a:pt x="1448" y="65"/>
                </a:lnTo>
                <a:lnTo>
                  <a:pt x="1436" y="59"/>
                </a:lnTo>
                <a:lnTo>
                  <a:pt x="1424" y="53"/>
                </a:lnTo>
                <a:lnTo>
                  <a:pt x="1412" y="53"/>
                </a:lnTo>
                <a:lnTo>
                  <a:pt x="1400" y="47"/>
                </a:lnTo>
                <a:lnTo>
                  <a:pt x="1383" y="41"/>
                </a:lnTo>
                <a:lnTo>
                  <a:pt x="1371" y="41"/>
                </a:lnTo>
                <a:lnTo>
                  <a:pt x="1359" y="35"/>
                </a:lnTo>
                <a:lnTo>
                  <a:pt x="1347" y="35"/>
                </a:lnTo>
                <a:lnTo>
                  <a:pt x="1335" y="29"/>
                </a:lnTo>
                <a:lnTo>
                  <a:pt x="1323" y="29"/>
                </a:lnTo>
                <a:lnTo>
                  <a:pt x="1317" y="24"/>
                </a:lnTo>
                <a:lnTo>
                  <a:pt x="1306" y="24"/>
                </a:lnTo>
                <a:lnTo>
                  <a:pt x="1294" y="18"/>
                </a:lnTo>
                <a:lnTo>
                  <a:pt x="1282" y="18"/>
                </a:lnTo>
                <a:lnTo>
                  <a:pt x="1270" y="18"/>
                </a:lnTo>
                <a:lnTo>
                  <a:pt x="1264" y="12"/>
                </a:lnTo>
                <a:lnTo>
                  <a:pt x="1252" y="12"/>
                </a:lnTo>
                <a:lnTo>
                  <a:pt x="1240" y="12"/>
                </a:lnTo>
                <a:lnTo>
                  <a:pt x="1228" y="6"/>
                </a:lnTo>
                <a:lnTo>
                  <a:pt x="1222" y="6"/>
                </a:lnTo>
                <a:lnTo>
                  <a:pt x="1211" y="6"/>
                </a:lnTo>
                <a:lnTo>
                  <a:pt x="1205" y="6"/>
                </a:lnTo>
                <a:lnTo>
                  <a:pt x="1193" y="6"/>
                </a:lnTo>
                <a:lnTo>
                  <a:pt x="1187" y="6"/>
                </a:lnTo>
                <a:lnTo>
                  <a:pt x="1175" y="0"/>
                </a:lnTo>
                <a:lnTo>
                  <a:pt x="1163" y="0"/>
                </a:lnTo>
                <a:lnTo>
                  <a:pt x="1157" y="0"/>
                </a:lnTo>
                <a:lnTo>
                  <a:pt x="1151" y="0"/>
                </a:lnTo>
                <a:lnTo>
                  <a:pt x="1139" y="0"/>
                </a:lnTo>
                <a:lnTo>
                  <a:pt x="1133" y="0"/>
                </a:lnTo>
                <a:lnTo>
                  <a:pt x="1122" y="0"/>
                </a:lnTo>
                <a:lnTo>
                  <a:pt x="1116" y="0"/>
                </a:lnTo>
                <a:lnTo>
                  <a:pt x="1110" y="0"/>
                </a:lnTo>
                <a:lnTo>
                  <a:pt x="1098" y="0"/>
                </a:lnTo>
                <a:lnTo>
                  <a:pt x="1092" y="0"/>
                </a:lnTo>
                <a:lnTo>
                  <a:pt x="1086" y="0"/>
                </a:lnTo>
                <a:lnTo>
                  <a:pt x="1074" y="0"/>
                </a:lnTo>
                <a:lnTo>
                  <a:pt x="1068" y="0"/>
                </a:lnTo>
                <a:lnTo>
                  <a:pt x="1062" y="6"/>
                </a:lnTo>
                <a:lnTo>
                  <a:pt x="1056" y="6"/>
                </a:lnTo>
                <a:lnTo>
                  <a:pt x="1045" y="6"/>
                </a:lnTo>
                <a:lnTo>
                  <a:pt x="1039" y="6"/>
                </a:lnTo>
                <a:lnTo>
                  <a:pt x="1033" y="6"/>
                </a:lnTo>
                <a:lnTo>
                  <a:pt x="1027" y="6"/>
                </a:lnTo>
                <a:lnTo>
                  <a:pt x="1021" y="12"/>
                </a:lnTo>
                <a:lnTo>
                  <a:pt x="1015" y="12"/>
                </a:lnTo>
                <a:lnTo>
                  <a:pt x="1009" y="12"/>
                </a:lnTo>
                <a:lnTo>
                  <a:pt x="997" y="12"/>
                </a:lnTo>
                <a:lnTo>
                  <a:pt x="991" y="12"/>
                </a:lnTo>
                <a:lnTo>
                  <a:pt x="985" y="18"/>
                </a:lnTo>
                <a:lnTo>
                  <a:pt x="979" y="18"/>
                </a:lnTo>
                <a:lnTo>
                  <a:pt x="973" y="18"/>
                </a:lnTo>
                <a:lnTo>
                  <a:pt x="967" y="18"/>
                </a:lnTo>
                <a:lnTo>
                  <a:pt x="961" y="24"/>
                </a:lnTo>
                <a:lnTo>
                  <a:pt x="956" y="24"/>
                </a:lnTo>
                <a:lnTo>
                  <a:pt x="950" y="24"/>
                </a:lnTo>
                <a:lnTo>
                  <a:pt x="944" y="29"/>
                </a:lnTo>
                <a:lnTo>
                  <a:pt x="938" y="29"/>
                </a:lnTo>
                <a:lnTo>
                  <a:pt x="932" y="29"/>
                </a:lnTo>
                <a:lnTo>
                  <a:pt x="926" y="29"/>
                </a:lnTo>
                <a:lnTo>
                  <a:pt x="920" y="35"/>
                </a:lnTo>
                <a:lnTo>
                  <a:pt x="914" y="35"/>
                </a:lnTo>
                <a:lnTo>
                  <a:pt x="908" y="35"/>
                </a:lnTo>
                <a:lnTo>
                  <a:pt x="902" y="41"/>
                </a:lnTo>
                <a:lnTo>
                  <a:pt x="896" y="41"/>
                </a:lnTo>
                <a:lnTo>
                  <a:pt x="890" y="47"/>
                </a:lnTo>
                <a:lnTo>
                  <a:pt x="884" y="47"/>
                </a:lnTo>
                <a:lnTo>
                  <a:pt x="878" y="53"/>
                </a:lnTo>
                <a:lnTo>
                  <a:pt x="872" y="53"/>
                </a:lnTo>
                <a:lnTo>
                  <a:pt x="867" y="53"/>
                </a:lnTo>
                <a:lnTo>
                  <a:pt x="867" y="59"/>
                </a:lnTo>
                <a:lnTo>
                  <a:pt x="861" y="59"/>
                </a:lnTo>
                <a:lnTo>
                  <a:pt x="855" y="59"/>
                </a:lnTo>
                <a:lnTo>
                  <a:pt x="849" y="65"/>
                </a:lnTo>
                <a:lnTo>
                  <a:pt x="843" y="65"/>
                </a:lnTo>
                <a:lnTo>
                  <a:pt x="843" y="71"/>
                </a:lnTo>
                <a:lnTo>
                  <a:pt x="837" y="71"/>
                </a:lnTo>
                <a:lnTo>
                  <a:pt x="831" y="71"/>
                </a:lnTo>
                <a:lnTo>
                  <a:pt x="825" y="77"/>
                </a:lnTo>
                <a:lnTo>
                  <a:pt x="819" y="77"/>
                </a:lnTo>
                <a:lnTo>
                  <a:pt x="819" y="83"/>
                </a:lnTo>
                <a:lnTo>
                  <a:pt x="813" y="83"/>
                </a:lnTo>
                <a:lnTo>
                  <a:pt x="807" y="83"/>
                </a:lnTo>
                <a:lnTo>
                  <a:pt x="807" y="89"/>
                </a:lnTo>
                <a:lnTo>
                  <a:pt x="801" y="89"/>
                </a:lnTo>
                <a:lnTo>
                  <a:pt x="795" y="95"/>
                </a:lnTo>
                <a:lnTo>
                  <a:pt x="789" y="95"/>
                </a:lnTo>
                <a:lnTo>
                  <a:pt x="789" y="100"/>
                </a:lnTo>
                <a:lnTo>
                  <a:pt x="783" y="100"/>
                </a:lnTo>
                <a:lnTo>
                  <a:pt x="778" y="100"/>
                </a:lnTo>
                <a:lnTo>
                  <a:pt x="778" y="106"/>
                </a:lnTo>
                <a:lnTo>
                  <a:pt x="772" y="106"/>
                </a:lnTo>
                <a:lnTo>
                  <a:pt x="766" y="112"/>
                </a:lnTo>
                <a:lnTo>
                  <a:pt x="760" y="118"/>
                </a:lnTo>
                <a:lnTo>
                  <a:pt x="754" y="118"/>
                </a:lnTo>
                <a:lnTo>
                  <a:pt x="754" y="124"/>
                </a:lnTo>
                <a:lnTo>
                  <a:pt x="748" y="124"/>
                </a:lnTo>
                <a:lnTo>
                  <a:pt x="742" y="130"/>
                </a:lnTo>
                <a:lnTo>
                  <a:pt x="736" y="130"/>
                </a:lnTo>
                <a:lnTo>
                  <a:pt x="736" y="136"/>
                </a:lnTo>
                <a:lnTo>
                  <a:pt x="730" y="136"/>
                </a:lnTo>
                <a:lnTo>
                  <a:pt x="724" y="142"/>
                </a:lnTo>
                <a:lnTo>
                  <a:pt x="718" y="148"/>
                </a:lnTo>
                <a:lnTo>
                  <a:pt x="712" y="148"/>
                </a:lnTo>
                <a:lnTo>
                  <a:pt x="712" y="154"/>
                </a:lnTo>
                <a:lnTo>
                  <a:pt x="706" y="154"/>
                </a:lnTo>
                <a:lnTo>
                  <a:pt x="700" y="160"/>
                </a:lnTo>
                <a:lnTo>
                  <a:pt x="694" y="165"/>
                </a:lnTo>
                <a:lnTo>
                  <a:pt x="689" y="171"/>
                </a:lnTo>
                <a:lnTo>
                  <a:pt x="683" y="171"/>
                </a:lnTo>
                <a:lnTo>
                  <a:pt x="683" y="177"/>
                </a:lnTo>
                <a:lnTo>
                  <a:pt x="677" y="177"/>
                </a:lnTo>
                <a:lnTo>
                  <a:pt x="677" y="183"/>
                </a:lnTo>
                <a:lnTo>
                  <a:pt x="671" y="183"/>
                </a:lnTo>
                <a:lnTo>
                  <a:pt x="671" y="189"/>
                </a:lnTo>
                <a:lnTo>
                  <a:pt x="665" y="189"/>
                </a:lnTo>
                <a:lnTo>
                  <a:pt x="665" y="195"/>
                </a:lnTo>
                <a:lnTo>
                  <a:pt x="659" y="195"/>
                </a:lnTo>
                <a:lnTo>
                  <a:pt x="653" y="201"/>
                </a:lnTo>
                <a:lnTo>
                  <a:pt x="647" y="207"/>
                </a:lnTo>
                <a:lnTo>
                  <a:pt x="641" y="213"/>
                </a:lnTo>
                <a:lnTo>
                  <a:pt x="635" y="219"/>
                </a:lnTo>
                <a:lnTo>
                  <a:pt x="629" y="219"/>
                </a:lnTo>
                <a:lnTo>
                  <a:pt x="629" y="225"/>
                </a:lnTo>
                <a:lnTo>
                  <a:pt x="623" y="231"/>
                </a:lnTo>
                <a:lnTo>
                  <a:pt x="617" y="236"/>
                </a:lnTo>
                <a:lnTo>
                  <a:pt x="611" y="236"/>
                </a:lnTo>
                <a:lnTo>
                  <a:pt x="611" y="242"/>
                </a:lnTo>
                <a:lnTo>
                  <a:pt x="606" y="248"/>
                </a:lnTo>
                <a:lnTo>
                  <a:pt x="600" y="254"/>
                </a:lnTo>
                <a:lnTo>
                  <a:pt x="594" y="260"/>
                </a:lnTo>
                <a:lnTo>
                  <a:pt x="588" y="266"/>
                </a:lnTo>
                <a:lnTo>
                  <a:pt x="588" y="272"/>
                </a:lnTo>
                <a:lnTo>
                  <a:pt x="582" y="272"/>
                </a:lnTo>
                <a:lnTo>
                  <a:pt x="576" y="278"/>
                </a:lnTo>
                <a:lnTo>
                  <a:pt x="576" y="284"/>
                </a:lnTo>
                <a:lnTo>
                  <a:pt x="570" y="284"/>
                </a:lnTo>
                <a:lnTo>
                  <a:pt x="570" y="290"/>
                </a:lnTo>
                <a:lnTo>
                  <a:pt x="564" y="290"/>
                </a:lnTo>
                <a:lnTo>
                  <a:pt x="564" y="296"/>
                </a:lnTo>
                <a:lnTo>
                  <a:pt x="558" y="296"/>
                </a:lnTo>
                <a:lnTo>
                  <a:pt x="558" y="301"/>
                </a:lnTo>
                <a:lnTo>
                  <a:pt x="552" y="301"/>
                </a:lnTo>
                <a:lnTo>
                  <a:pt x="552" y="307"/>
                </a:lnTo>
                <a:lnTo>
                  <a:pt x="546" y="307"/>
                </a:lnTo>
                <a:lnTo>
                  <a:pt x="546" y="313"/>
                </a:lnTo>
                <a:lnTo>
                  <a:pt x="540" y="319"/>
                </a:lnTo>
                <a:lnTo>
                  <a:pt x="534" y="325"/>
                </a:lnTo>
                <a:lnTo>
                  <a:pt x="528" y="331"/>
                </a:lnTo>
                <a:lnTo>
                  <a:pt x="528" y="337"/>
                </a:lnTo>
                <a:lnTo>
                  <a:pt x="522" y="337"/>
                </a:lnTo>
                <a:lnTo>
                  <a:pt x="522" y="343"/>
                </a:lnTo>
                <a:lnTo>
                  <a:pt x="517" y="343"/>
                </a:lnTo>
                <a:lnTo>
                  <a:pt x="517" y="349"/>
                </a:lnTo>
                <a:lnTo>
                  <a:pt x="511" y="355"/>
                </a:lnTo>
                <a:lnTo>
                  <a:pt x="505" y="361"/>
                </a:lnTo>
                <a:lnTo>
                  <a:pt x="499" y="367"/>
                </a:lnTo>
                <a:lnTo>
                  <a:pt x="499" y="372"/>
                </a:lnTo>
                <a:lnTo>
                  <a:pt x="493" y="372"/>
                </a:lnTo>
                <a:lnTo>
                  <a:pt x="493" y="378"/>
                </a:lnTo>
                <a:lnTo>
                  <a:pt x="487" y="378"/>
                </a:lnTo>
                <a:lnTo>
                  <a:pt x="487" y="384"/>
                </a:lnTo>
                <a:lnTo>
                  <a:pt x="481" y="390"/>
                </a:lnTo>
                <a:lnTo>
                  <a:pt x="481" y="396"/>
                </a:lnTo>
                <a:lnTo>
                  <a:pt x="475" y="396"/>
                </a:lnTo>
                <a:lnTo>
                  <a:pt x="475" y="402"/>
                </a:lnTo>
                <a:lnTo>
                  <a:pt x="469" y="402"/>
                </a:lnTo>
                <a:lnTo>
                  <a:pt x="469" y="408"/>
                </a:lnTo>
                <a:lnTo>
                  <a:pt x="463" y="414"/>
                </a:lnTo>
                <a:lnTo>
                  <a:pt x="457" y="420"/>
                </a:lnTo>
                <a:lnTo>
                  <a:pt x="457" y="426"/>
                </a:lnTo>
                <a:lnTo>
                  <a:pt x="451" y="426"/>
                </a:lnTo>
                <a:lnTo>
                  <a:pt x="451" y="432"/>
                </a:lnTo>
                <a:lnTo>
                  <a:pt x="445" y="432"/>
                </a:lnTo>
                <a:lnTo>
                  <a:pt x="445" y="438"/>
                </a:lnTo>
                <a:lnTo>
                  <a:pt x="439" y="443"/>
                </a:lnTo>
                <a:lnTo>
                  <a:pt x="439" y="449"/>
                </a:lnTo>
                <a:lnTo>
                  <a:pt x="433" y="449"/>
                </a:lnTo>
                <a:lnTo>
                  <a:pt x="433" y="455"/>
                </a:lnTo>
                <a:lnTo>
                  <a:pt x="428" y="455"/>
                </a:lnTo>
                <a:lnTo>
                  <a:pt x="428" y="461"/>
                </a:lnTo>
                <a:lnTo>
                  <a:pt x="422" y="467"/>
                </a:lnTo>
                <a:lnTo>
                  <a:pt x="422" y="473"/>
                </a:lnTo>
                <a:lnTo>
                  <a:pt x="416" y="473"/>
                </a:lnTo>
                <a:lnTo>
                  <a:pt x="416" y="479"/>
                </a:lnTo>
                <a:lnTo>
                  <a:pt x="410" y="479"/>
                </a:lnTo>
                <a:lnTo>
                  <a:pt x="410" y="485"/>
                </a:lnTo>
                <a:lnTo>
                  <a:pt x="404" y="491"/>
                </a:lnTo>
                <a:lnTo>
                  <a:pt x="404" y="497"/>
                </a:lnTo>
                <a:lnTo>
                  <a:pt x="398" y="497"/>
                </a:lnTo>
                <a:lnTo>
                  <a:pt x="398" y="503"/>
                </a:lnTo>
                <a:lnTo>
                  <a:pt x="392" y="503"/>
                </a:lnTo>
                <a:lnTo>
                  <a:pt x="392" y="508"/>
                </a:lnTo>
                <a:lnTo>
                  <a:pt x="392" y="514"/>
                </a:lnTo>
                <a:lnTo>
                  <a:pt x="386" y="514"/>
                </a:lnTo>
                <a:lnTo>
                  <a:pt x="380" y="526"/>
                </a:lnTo>
                <a:lnTo>
                  <a:pt x="279" y="668"/>
                </a:lnTo>
                <a:lnTo>
                  <a:pt x="220" y="751"/>
                </a:lnTo>
                <a:lnTo>
                  <a:pt x="178" y="804"/>
                </a:lnTo>
                <a:lnTo>
                  <a:pt x="161" y="822"/>
                </a:lnTo>
                <a:lnTo>
                  <a:pt x="137" y="851"/>
                </a:lnTo>
                <a:lnTo>
                  <a:pt x="95" y="893"/>
                </a:lnTo>
                <a:lnTo>
                  <a:pt x="24" y="946"/>
                </a:lnTo>
                <a:lnTo>
                  <a:pt x="0" y="952"/>
                </a:lnTo>
              </a:path>
            </a:pathLst>
          </a:custGeom>
          <a:noFill/>
          <a:ln w="7938"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664" name="Freeform 235"/>
          <p:cNvSpPr>
            <a:spLocks/>
          </p:cNvSpPr>
          <p:nvPr/>
        </p:nvSpPr>
        <p:spPr bwMode="auto">
          <a:xfrm>
            <a:off x="3454400" y="4760913"/>
            <a:ext cx="3767138" cy="1370012"/>
          </a:xfrm>
          <a:custGeom>
            <a:avLst/>
            <a:gdLst>
              <a:gd name="T0" fmla="*/ 2147483647 w 2373"/>
              <a:gd name="T1" fmla="*/ 2147483647 h 863"/>
              <a:gd name="T2" fmla="*/ 2147483647 w 2373"/>
              <a:gd name="T3" fmla="*/ 2147483647 h 863"/>
              <a:gd name="T4" fmla="*/ 2147483647 w 2373"/>
              <a:gd name="T5" fmla="*/ 2147483647 h 863"/>
              <a:gd name="T6" fmla="*/ 2147483647 w 2373"/>
              <a:gd name="T7" fmla="*/ 2147483647 h 863"/>
              <a:gd name="T8" fmla="*/ 2147483647 w 2373"/>
              <a:gd name="T9" fmla="*/ 2147483647 h 863"/>
              <a:gd name="T10" fmla="*/ 2147483647 w 2373"/>
              <a:gd name="T11" fmla="*/ 2147483647 h 863"/>
              <a:gd name="T12" fmla="*/ 2147483647 w 2373"/>
              <a:gd name="T13" fmla="*/ 2147483647 h 863"/>
              <a:gd name="T14" fmla="*/ 2147483647 w 2373"/>
              <a:gd name="T15" fmla="*/ 2147483647 h 863"/>
              <a:gd name="T16" fmla="*/ 2147483647 w 2373"/>
              <a:gd name="T17" fmla="*/ 2147483647 h 863"/>
              <a:gd name="T18" fmla="*/ 2147483647 w 2373"/>
              <a:gd name="T19" fmla="*/ 2147483647 h 863"/>
              <a:gd name="T20" fmla="*/ 2147483647 w 2373"/>
              <a:gd name="T21" fmla="*/ 2147483647 h 863"/>
              <a:gd name="T22" fmla="*/ 2147483647 w 2373"/>
              <a:gd name="T23" fmla="*/ 2147483647 h 863"/>
              <a:gd name="T24" fmla="*/ 2147483647 w 2373"/>
              <a:gd name="T25" fmla="*/ 2147483647 h 863"/>
              <a:gd name="T26" fmla="*/ 2147483647 w 2373"/>
              <a:gd name="T27" fmla="*/ 2147483647 h 863"/>
              <a:gd name="T28" fmla="*/ 2147483647 w 2373"/>
              <a:gd name="T29" fmla="*/ 2147483647 h 863"/>
              <a:gd name="T30" fmla="*/ 2147483647 w 2373"/>
              <a:gd name="T31" fmla="*/ 2147483647 h 863"/>
              <a:gd name="T32" fmla="*/ 2147483647 w 2373"/>
              <a:gd name="T33" fmla="*/ 2147483647 h 863"/>
              <a:gd name="T34" fmla="*/ 2147483647 w 2373"/>
              <a:gd name="T35" fmla="*/ 0 h 863"/>
              <a:gd name="T36" fmla="*/ 2147483647 w 2373"/>
              <a:gd name="T37" fmla="*/ 0 h 863"/>
              <a:gd name="T38" fmla="*/ 2147483647 w 2373"/>
              <a:gd name="T39" fmla="*/ 0 h 863"/>
              <a:gd name="T40" fmla="*/ 2147483647 w 2373"/>
              <a:gd name="T41" fmla="*/ 0 h 863"/>
              <a:gd name="T42" fmla="*/ 2147483647 w 2373"/>
              <a:gd name="T43" fmla="*/ 0 h 863"/>
              <a:gd name="T44" fmla="*/ 2147483647 w 2373"/>
              <a:gd name="T45" fmla="*/ 0 h 863"/>
              <a:gd name="T46" fmla="*/ 2147483647 w 2373"/>
              <a:gd name="T47" fmla="*/ 2147483647 h 863"/>
              <a:gd name="T48" fmla="*/ 2147483647 w 2373"/>
              <a:gd name="T49" fmla="*/ 2147483647 h 863"/>
              <a:gd name="T50" fmla="*/ 2147483647 w 2373"/>
              <a:gd name="T51" fmla="*/ 2147483647 h 863"/>
              <a:gd name="T52" fmla="*/ 2147483647 w 2373"/>
              <a:gd name="T53" fmla="*/ 2147483647 h 863"/>
              <a:gd name="T54" fmla="*/ 2147483647 w 2373"/>
              <a:gd name="T55" fmla="*/ 2147483647 h 863"/>
              <a:gd name="T56" fmla="*/ 2147483647 w 2373"/>
              <a:gd name="T57" fmla="*/ 2147483647 h 863"/>
              <a:gd name="T58" fmla="*/ 2147483647 w 2373"/>
              <a:gd name="T59" fmla="*/ 2147483647 h 863"/>
              <a:gd name="T60" fmla="*/ 2147483647 w 2373"/>
              <a:gd name="T61" fmla="*/ 2147483647 h 863"/>
              <a:gd name="T62" fmla="*/ 2147483647 w 2373"/>
              <a:gd name="T63" fmla="*/ 2147483647 h 863"/>
              <a:gd name="T64" fmla="*/ 2147483647 w 2373"/>
              <a:gd name="T65" fmla="*/ 2147483647 h 863"/>
              <a:gd name="T66" fmla="*/ 2147483647 w 2373"/>
              <a:gd name="T67" fmla="*/ 2147483647 h 863"/>
              <a:gd name="T68" fmla="*/ 2147483647 w 2373"/>
              <a:gd name="T69" fmla="*/ 2147483647 h 863"/>
              <a:gd name="T70" fmla="*/ 2147483647 w 2373"/>
              <a:gd name="T71" fmla="*/ 2147483647 h 863"/>
              <a:gd name="T72" fmla="*/ 2147483647 w 2373"/>
              <a:gd name="T73" fmla="*/ 2147483647 h 863"/>
              <a:gd name="T74" fmla="*/ 2147483647 w 2373"/>
              <a:gd name="T75" fmla="*/ 2147483647 h 863"/>
              <a:gd name="T76" fmla="*/ 2147483647 w 2373"/>
              <a:gd name="T77" fmla="*/ 2147483647 h 863"/>
              <a:gd name="T78" fmla="*/ 2147483647 w 2373"/>
              <a:gd name="T79" fmla="*/ 2147483647 h 863"/>
              <a:gd name="T80" fmla="*/ 2147483647 w 2373"/>
              <a:gd name="T81" fmla="*/ 2147483647 h 863"/>
              <a:gd name="T82" fmla="*/ 2147483647 w 2373"/>
              <a:gd name="T83" fmla="*/ 2147483647 h 863"/>
              <a:gd name="T84" fmla="*/ 2147483647 w 2373"/>
              <a:gd name="T85" fmla="*/ 2147483647 h 863"/>
              <a:gd name="T86" fmla="*/ 2147483647 w 2373"/>
              <a:gd name="T87" fmla="*/ 2147483647 h 863"/>
              <a:gd name="T88" fmla="*/ 2147483647 w 2373"/>
              <a:gd name="T89" fmla="*/ 2147483647 h 863"/>
              <a:gd name="T90" fmla="*/ 2147483647 w 2373"/>
              <a:gd name="T91" fmla="*/ 2147483647 h 863"/>
              <a:gd name="T92" fmla="*/ 2147483647 w 2373"/>
              <a:gd name="T93" fmla="*/ 2147483647 h 863"/>
              <a:gd name="T94" fmla="*/ 2147483647 w 2373"/>
              <a:gd name="T95" fmla="*/ 2147483647 h 863"/>
              <a:gd name="T96" fmla="*/ 2147483647 w 2373"/>
              <a:gd name="T97" fmla="*/ 2147483647 h 863"/>
              <a:gd name="T98" fmla="*/ 2147483647 w 2373"/>
              <a:gd name="T99" fmla="*/ 2147483647 h 863"/>
              <a:gd name="T100" fmla="*/ 2147483647 w 2373"/>
              <a:gd name="T101" fmla="*/ 2147483647 h 863"/>
              <a:gd name="T102" fmla="*/ 2147483647 w 2373"/>
              <a:gd name="T103" fmla="*/ 2147483647 h 863"/>
              <a:gd name="T104" fmla="*/ 2147483647 w 2373"/>
              <a:gd name="T105" fmla="*/ 2147483647 h 863"/>
              <a:gd name="T106" fmla="*/ 2147483647 w 2373"/>
              <a:gd name="T107" fmla="*/ 2147483647 h 863"/>
              <a:gd name="T108" fmla="*/ 2147483647 w 2373"/>
              <a:gd name="T109" fmla="*/ 2147483647 h 863"/>
              <a:gd name="T110" fmla="*/ 2147483647 w 2373"/>
              <a:gd name="T111" fmla="*/ 2147483647 h 863"/>
              <a:gd name="T112" fmla="*/ 2147483647 w 2373"/>
              <a:gd name="T113" fmla="*/ 2147483647 h 863"/>
              <a:gd name="T114" fmla="*/ 2147483647 w 2373"/>
              <a:gd name="T115" fmla="*/ 2147483647 h 863"/>
              <a:gd name="T116" fmla="*/ 2147483647 w 2373"/>
              <a:gd name="T117" fmla="*/ 2147483647 h 863"/>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2373"/>
              <a:gd name="T178" fmla="*/ 0 h 863"/>
              <a:gd name="T179" fmla="*/ 2373 w 2373"/>
              <a:gd name="T180" fmla="*/ 863 h 863"/>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2373" h="863">
                <a:moveTo>
                  <a:pt x="2373" y="479"/>
                </a:moveTo>
                <a:lnTo>
                  <a:pt x="2338" y="467"/>
                </a:lnTo>
                <a:lnTo>
                  <a:pt x="2302" y="455"/>
                </a:lnTo>
                <a:lnTo>
                  <a:pt x="2272" y="443"/>
                </a:lnTo>
                <a:lnTo>
                  <a:pt x="2237" y="425"/>
                </a:lnTo>
                <a:lnTo>
                  <a:pt x="2207" y="414"/>
                </a:lnTo>
                <a:lnTo>
                  <a:pt x="2178" y="402"/>
                </a:lnTo>
                <a:lnTo>
                  <a:pt x="2148" y="390"/>
                </a:lnTo>
                <a:lnTo>
                  <a:pt x="2118" y="378"/>
                </a:lnTo>
                <a:lnTo>
                  <a:pt x="2089" y="360"/>
                </a:lnTo>
                <a:lnTo>
                  <a:pt x="2065" y="349"/>
                </a:lnTo>
                <a:lnTo>
                  <a:pt x="2035" y="337"/>
                </a:lnTo>
                <a:lnTo>
                  <a:pt x="2011" y="325"/>
                </a:lnTo>
                <a:lnTo>
                  <a:pt x="1982" y="313"/>
                </a:lnTo>
                <a:lnTo>
                  <a:pt x="1958" y="301"/>
                </a:lnTo>
                <a:lnTo>
                  <a:pt x="1934" y="295"/>
                </a:lnTo>
                <a:lnTo>
                  <a:pt x="1911" y="283"/>
                </a:lnTo>
                <a:lnTo>
                  <a:pt x="1887" y="272"/>
                </a:lnTo>
                <a:lnTo>
                  <a:pt x="1863" y="260"/>
                </a:lnTo>
                <a:lnTo>
                  <a:pt x="1845" y="248"/>
                </a:lnTo>
                <a:lnTo>
                  <a:pt x="1822" y="242"/>
                </a:lnTo>
                <a:lnTo>
                  <a:pt x="1804" y="230"/>
                </a:lnTo>
                <a:lnTo>
                  <a:pt x="1780" y="218"/>
                </a:lnTo>
                <a:lnTo>
                  <a:pt x="1762" y="212"/>
                </a:lnTo>
                <a:lnTo>
                  <a:pt x="1739" y="201"/>
                </a:lnTo>
                <a:lnTo>
                  <a:pt x="1721" y="195"/>
                </a:lnTo>
                <a:lnTo>
                  <a:pt x="1703" y="183"/>
                </a:lnTo>
                <a:lnTo>
                  <a:pt x="1685" y="177"/>
                </a:lnTo>
                <a:lnTo>
                  <a:pt x="1667" y="171"/>
                </a:lnTo>
                <a:lnTo>
                  <a:pt x="1650" y="159"/>
                </a:lnTo>
                <a:lnTo>
                  <a:pt x="1632" y="153"/>
                </a:lnTo>
                <a:lnTo>
                  <a:pt x="1614" y="147"/>
                </a:lnTo>
                <a:lnTo>
                  <a:pt x="1596" y="136"/>
                </a:lnTo>
                <a:lnTo>
                  <a:pt x="1584" y="130"/>
                </a:lnTo>
                <a:lnTo>
                  <a:pt x="1567" y="124"/>
                </a:lnTo>
                <a:lnTo>
                  <a:pt x="1549" y="118"/>
                </a:lnTo>
                <a:lnTo>
                  <a:pt x="1537" y="112"/>
                </a:lnTo>
                <a:lnTo>
                  <a:pt x="1519" y="106"/>
                </a:lnTo>
                <a:lnTo>
                  <a:pt x="1507" y="100"/>
                </a:lnTo>
                <a:lnTo>
                  <a:pt x="1489" y="94"/>
                </a:lnTo>
                <a:lnTo>
                  <a:pt x="1478" y="88"/>
                </a:lnTo>
                <a:lnTo>
                  <a:pt x="1466" y="82"/>
                </a:lnTo>
                <a:lnTo>
                  <a:pt x="1448" y="76"/>
                </a:lnTo>
                <a:lnTo>
                  <a:pt x="1436" y="71"/>
                </a:lnTo>
                <a:lnTo>
                  <a:pt x="1424" y="71"/>
                </a:lnTo>
                <a:lnTo>
                  <a:pt x="1412" y="65"/>
                </a:lnTo>
                <a:lnTo>
                  <a:pt x="1400" y="59"/>
                </a:lnTo>
                <a:lnTo>
                  <a:pt x="1383" y="53"/>
                </a:lnTo>
                <a:lnTo>
                  <a:pt x="1371" y="53"/>
                </a:lnTo>
                <a:lnTo>
                  <a:pt x="1359" y="47"/>
                </a:lnTo>
                <a:lnTo>
                  <a:pt x="1347" y="41"/>
                </a:lnTo>
                <a:lnTo>
                  <a:pt x="1335" y="41"/>
                </a:lnTo>
                <a:lnTo>
                  <a:pt x="1323" y="35"/>
                </a:lnTo>
                <a:lnTo>
                  <a:pt x="1317" y="35"/>
                </a:lnTo>
                <a:lnTo>
                  <a:pt x="1306" y="29"/>
                </a:lnTo>
                <a:lnTo>
                  <a:pt x="1294" y="29"/>
                </a:lnTo>
                <a:lnTo>
                  <a:pt x="1282" y="23"/>
                </a:lnTo>
                <a:lnTo>
                  <a:pt x="1270" y="23"/>
                </a:lnTo>
                <a:lnTo>
                  <a:pt x="1264" y="17"/>
                </a:lnTo>
                <a:lnTo>
                  <a:pt x="1252" y="17"/>
                </a:lnTo>
                <a:lnTo>
                  <a:pt x="1240" y="17"/>
                </a:lnTo>
                <a:lnTo>
                  <a:pt x="1228" y="11"/>
                </a:lnTo>
                <a:lnTo>
                  <a:pt x="1222" y="11"/>
                </a:lnTo>
                <a:lnTo>
                  <a:pt x="1211" y="11"/>
                </a:lnTo>
                <a:lnTo>
                  <a:pt x="1205" y="6"/>
                </a:lnTo>
                <a:lnTo>
                  <a:pt x="1193" y="6"/>
                </a:lnTo>
                <a:lnTo>
                  <a:pt x="1187" y="6"/>
                </a:lnTo>
                <a:lnTo>
                  <a:pt x="1175" y="6"/>
                </a:lnTo>
                <a:lnTo>
                  <a:pt x="1163" y="6"/>
                </a:lnTo>
                <a:lnTo>
                  <a:pt x="1157" y="0"/>
                </a:lnTo>
                <a:lnTo>
                  <a:pt x="1151" y="0"/>
                </a:lnTo>
                <a:lnTo>
                  <a:pt x="1139" y="0"/>
                </a:lnTo>
                <a:lnTo>
                  <a:pt x="1133" y="0"/>
                </a:lnTo>
                <a:lnTo>
                  <a:pt x="1122" y="0"/>
                </a:lnTo>
                <a:lnTo>
                  <a:pt x="1116" y="0"/>
                </a:lnTo>
                <a:lnTo>
                  <a:pt x="1110" y="0"/>
                </a:lnTo>
                <a:lnTo>
                  <a:pt x="1098" y="0"/>
                </a:lnTo>
                <a:lnTo>
                  <a:pt x="1092" y="0"/>
                </a:lnTo>
                <a:lnTo>
                  <a:pt x="1086" y="0"/>
                </a:lnTo>
                <a:lnTo>
                  <a:pt x="1074" y="0"/>
                </a:lnTo>
                <a:lnTo>
                  <a:pt x="1068" y="0"/>
                </a:lnTo>
                <a:lnTo>
                  <a:pt x="1062" y="0"/>
                </a:lnTo>
                <a:lnTo>
                  <a:pt x="1056" y="0"/>
                </a:lnTo>
                <a:lnTo>
                  <a:pt x="1045" y="0"/>
                </a:lnTo>
                <a:lnTo>
                  <a:pt x="1039" y="0"/>
                </a:lnTo>
                <a:lnTo>
                  <a:pt x="1033" y="0"/>
                </a:lnTo>
                <a:lnTo>
                  <a:pt x="1027" y="0"/>
                </a:lnTo>
                <a:lnTo>
                  <a:pt x="1021" y="0"/>
                </a:lnTo>
                <a:lnTo>
                  <a:pt x="1015" y="0"/>
                </a:lnTo>
                <a:lnTo>
                  <a:pt x="1009" y="0"/>
                </a:lnTo>
                <a:lnTo>
                  <a:pt x="997" y="0"/>
                </a:lnTo>
                <a:lnTo>
                  <a:pt x="991" y="0"/>
                </a:lnTo>
                <a:lnTo>
                  <a:pt x="985" y="0"/>
                </a:lnTo>
                <a:lnTo>
                  <a:pt x="979" y="6"/>
                </a:lnTo>
                <a:lnTo>
                  <a:pt x="973" y="6"/>
                </a:lnTo>
                <a:lnTo>
                  <a:pt x="967" y="6"/>
                </a:lnTo>
                <a:lnTo>
                  <a:pt x="961" y="6"/>
                </a:lnTo>
                <a:lnTo>
                  <a:pt x="956" y="6"/>
                </a:lnTo>
                <a:lnTo>
                  <a:pt x="950" y="6"/>
                </a:lnTo>
                <a:lnTo>
                  <a:pt x="944" y="11"/>
                </a:lnTo>
                <a:lnTo>
                  <a:pt x="938" y="11"/>
                </a:lnTo>
                <a:lnTo>
                  <a:pt x="932" y="11"/>
                </a:lnTo>
                <a:lnTo>
                  <a:pt x="926" y="11"/>
                </a:lnTo>
                <a:lnTo>
                  <a:pt x="920" y="17"/>
                </a:lnTo>
                <a:lnTo>
                  <a:pt x="914" y="17"/>
                </a:lnTo>
                <a:lnTo>
                  <a:pt x="908" y="17"/>
                </a:lnTo>
                <a:lnTo>
                  <a:pt x="902" y="17"/>
                </a:lnTo>
                <a:lnTo>
                  <a:pt x="902" y="23"/>
                </a:lnTo>
                <a:lnTo>
                  <a:pt x="896" y="23"/>
                </a:lnTo>
                <a:lnTo>
                  <a:pt x="890" y="23"/>
                </a:lnTo>
                <a:lnTo>
                  <a:pt x="884" y="23"/>
                </a:lnTo>
                <a:lnTo>
                  <a:pt x="878" y="29"/>
                </a:lnTo>
                <a:lnTo>
                  <a:pt x="872" y="29"/>
                </a:lnTo>
                <a:lnTo>
                  <a:pt x="867" y="29"/>
                </a:lnTo>
                <a:lnTo>
                  <a:pt x="861" y="35"/>
                </a:lnTo>
                <a:lnTo>
                  <a:pt x="855" y="35"/>
                </a:lnTo>
                <a:lnTo>
                  <a:pt x="849" y="35"/>
                </a:lnTo>
                <a:lnTo>
                  <a:pt x="843" y="41"/>
                </a:lnTo>
                <a:lnTo>
                  <a:pt x="837" y="41"/>
                </a:lnTo>
                <a:lnTo>
                  <a:pt x="831" y="47"/>
                </a:lnTo>
                <a:lnTo>
                  <a:pt x="825" y="47"/>
                </a:lnTo>
                <a:lnTo>
                  <a:pt x="819" y="47"/>
                </a:lnTo>
                <a:lnTo>
                  <a:pt x="819" y="53"/>
                </a:lnTo>
                <a:lnTo>
                  <a:pt x="813" y="53"/>
                </a:lnTo>
                <a:lnTo>
                  <a:pt x="807" y="53"/>
                </a:lnTo>
                <a:lnTo>
                  <a:pt x="807" y="59"/>
                </a:lnTo>
                <a:lnTo>
                  <a:pt x="801" y="59"/>
                </a:lnTo>
                <a:lnTo>
                  <a:pt x="795" y="59"/>
                </a:lnTo>
                <a:lnTo>
                  <a:pt x="789" y="65"/>
                </a:lnTo>
                <a:lnTo>
                  <a:pt x="783" y="65"/>
                </a:lnTo>
                <a:lnTo>
                  <a:pt x="778" y="71"/>
                </a:lnTo>
                <a:lnTo>
                  <a:pt x="772" y="76"/>
                </a:lnTo>
                <a:lnTo>
                  <a:pt x="766" y="76"/>
                </a:lnTo>
                <a:lnTo>
                  <a:pt x="760" y="82"/>
                </a:lnTo>
                <a:lnTo>
                  <a:pt x="754" y="82"/>
                </a:lnTo>
                <a:lnTo>
                  <a:pt x="748" y="88"/>
                </a:lnTo>
                <a:lnTo>
                  <a:pt x="742" y="88"/>
                </a:lnTo>
                <a:lnTo>
                  <a:pt x="736" y="94"/>
                </a:lnTo>
                <a:lnTo>
                  <a:pt x="730" y="100"/>
                </a:lnTo>
                <a:lnTo>
                  <a:pt x="724" y="100"/>
                </a:lnTo>
                <a:lnTo>
                  <a:pt x="718" y="106"/>
                </a:lnTo>
                <a:lnTo>
                  <a:pt x="712" y="112"/>
                </a:lnTo>
                <a:lnTo>
                  <a:pt x="706" y="112"/>
                </a:lnTo>
                <a:lnTo>
                  <a:pt x="700" y="118"/>
                </a:lnTo>
                <a:lnTo>
                  <a:pt x="694" y="118"/>
                </a:lnTo>
                <a:lnTo>
                  <a:pt x="694" y="124"/>
                </a:lnTo>
                <a:lnTo>
                  <a:pt x="689" y="124"/>
                </a:lnTo>
                <a:lnTo>
                  <a:pt x="689" y="130"/>
                </a:lnTo>
                <a:lnTo>
                  <a:pt x="683" y="130"/>
                </a:lnTo>
                <a:lnTo>
                  <a:pt x="677" y="136"/>
                </a:lnTo>
                <a:lnTo>
                  <a:pt x="671" y="142"/>
                </a:lnTo>
                <a:lnTo>
                  <a:pt x="665" y="142"/>
                </a:lnTo>
                <a:lnTo>
                  <a:pt x="665" y="147"/>
                </a:lnTo>
                <a:lnTo>
                  <a:pt x="659" y="147"/>
                </a:lnTo>
                <a:lnTo>
                  <a:pt x="659" y="153"/>
                </a:lnTo>
                <a:lnTo>
                  <a:pt x="653" y="153"/>
                </a:lnTo>
                <a:lnTo>
                  <a:pt x="647" y="159"/>
                </a:lnTo>
                <a:lnTo>
                  <a:pt x="641" y="159"/>
                </a:lnTo>
                <a:lnTo>
                  <a:pt x="641" y="165"/>
                </a:lnTo>
                <a:lnTo>
                  <a:pt x="635" y="165"/>
                </a:lnTo>
                <a:lnTo>
                  <a:pt x="635" y="171"/>
                </a:lnTo>
                <a:lnTo>
                  <a:pt x="629" y="171"/>
                </a:lnTo>
                <a:lnTo>
                  <a:pt x="629" y="177"/>
                </a:lnTo>
                <a:lnTo>
                  <a:pt x="623" y="177"/>
                </a:lnTo>
                <a:lnTo>
                  <a:pt x="623" y="183"/>
                </a:lnTo>
                <a:lnTo>
                  <a:pt x="617" y="183"/>
                </a:lnTo>
                <a:lnTo>
                  <a:pt x="611" y="189"/>
                </a:lnTo>
                <a:lnTo>
                  <a:pt x="606" y="195"/>
                </a:lnTo>
                <a:lnTo>
                  <a:pt x="600" y="201"/>
                </a:lnTo>
                <a:lnTo>
                  <a:pt x="594" y="207"/>
                </a:lnTo>
                <a:lnTo>
                  <a:pt x="588" y="212"/>
                </a:lnTo>
                <a:lnTo>
                  <a:pt x="582" y="218"/>
                </a:lnTo>
                <a:lnTo>
                  <a:pt x="576" y="218"/>
                </a:lnTo>
                <a:lnTo>
                  <a:pt x="576" y="224"/>
                </a:lnTo>
                <a:lnTo>
                  <a:pt x="570" y="224"/>
                </a:lnTo>
                <a:lnTo>
                  <a:pt x="570" y="230"/>
                </a:lnTo>
                <a:lnTo>
                  <a:pt x="564" y="236"/>
                </a:lnTo>
                <a:lnTo>
                  <a:pt x="558" y="236"/>
                </a:lnTo>
                <a:lnTo>
                  <a:pt x="558" y="242"/>
                </a:lnTo>
                <a:lnTo>
                  <a:pt x="552" y="242"/>
                </a:lnTo>
                <a:lnTo>
                  <a:pt x="552" y="248"/>
                </a:lnTo>
                <a:lnTo>
                  <a:pt x="546" y="248"/>
                </a:lnTo>
                <a:lnTo>
                  <a:pt x="546" y="254"/>
                </a:lnTo>
                <a:lnTo>
                  <a:pt x="540" y="260"/>
                </a:lnTo>
                <a:lnTo>
                  <a:pt x="534" y="266"/>
                </a:lnTo>
                <a:lnTo>
                  <a:pt x="528" y="272"/>
                </a:lnTo>
                <a:lnTo>
                  <a:pt x="522" y="278"/>
                </a:lnTo>
                <a:lnTo>
                  <a:pt x="517" y="283"/>
                </a:lnTo>
                <a:lnTo>
                  <a:pt x="517" y="289"/>
                </a:lnTo>
                <a:lnTo>
                  <a:pt x="511" y="289"/>
                </a:lnTo>
                <a:lnTo>
                  <a:pt x="511" y="295"/>
                </a:lnTo>
                <a:lnTo>
                  <a:pt x="505" y="295"/>
                </a:lnTo>
                <a:lnTo>
                  <a:pt x="505" y="301"/>
                </a:lnTo>
                <a:lnTo>
                  <a:pt x="499" y="301"/>
                </a:lnTo>
                <a:lnTo>
                  <a:pt x="499" y="307"/>
                </a:lnTo>
                <a:lnTo>
                  <a:pt x="493" y="307"/>
                </a:lnTo>
                <a:lnTo>
                  <a:pt x="493" y="313"/>
                </a:lnTo>
                <a:lnTo>
                  <a:pt x="487" y="313"/>
                </a:lnTo>
                <a:lnTo>
                  <a:pt x="487" y="319"/>
                </a:lnTo>
                <a:lnTo>
                  <a:pt x="481" y="325"/>
                </a:lnTo>
                <a:lnTo>
                  <a:pt x="475" y="331"/>
                </a:lnTo>
                <a:lnTo>
                  <a:pt x="475" y="337"/>
                </a:lnTo>
                <a:lnTo>
                  <a:pt x="469" y="337"/>
                </a:lnTo>
                <a:lnTo>
                  <a:pt x="469" y="343"/>
                </a:lnTo>
                <a:lnTo>
                  <a:pt x="463" y="343"/>
                </a:lnTo>
                <a:lnTo>
                  <a:pt x="463" y="349"/>
                </a:lnTo>
                <a:lnTo>
                  <a:pt x="457" y="349"/>
                </a:lnTo>
                <a:lnTo>
                  <a:pt x="457" y="354"/>
                </a:lnTo>
                <a:lnTo>
                  <a:pt x="451" y="360"/>
                </a:lnTo>
                <a:lnTo>
                  <a:pt x="445" y="366"/>
                </a:lnTo>
                <a:lnTo>
                  <a:pt x="445" y="372"/>
                </a:lnTo>
                <a:lnTo>
                  <a:pt x="439" y="372"/>
                </a:lnTo>
                <a:lnTo>
                  <a:pt x="439" y="378"/>
                </a:lnTo>
                <a:lnTo>
                  <a:pt x="433" y="378"/>
                </a:lnTo>
                <a:lnTo>
                  <a:pt x="433" y="384"/>
                </a:lnTo>
                <a:lnTo>
                  <a:pt x="428" y="384"/>
                </a:lnTo>
                <a:lnTo>
                  <a:pt x="428" y="390"/>
                </a:lnTo>
                <a:lnTo>
                  <a:pt x="422" y="396"/>
                </a:lnTo>
                <a:lnTo>
                  <a:pt x="422" y="402"/>
                </a:lnTo>
                <a:lnTo>
                  <a:pt x="416" y="402"/>
                </a:lnTo>
                <a:lnTo>
                  <a:pt x="416" y="408"/>
                </a:lnTo>
                <a:lnTo>
                  <a:pt x="410" y="408"/>
                </a:lnTo>
                <a:lnTo>
                  <a:pt x="410" y="414"/>
                </a:lnTo>
                <a:lnTo>
                  <a:pt x="404" y="414"/>
                </a:lnTo>
                <a:lnTo>
                  <a:pt x="404" y="419"/>
                </a:lnTo>
                <a:lnTo>
                  <a:pt x="398" y="425"/>
                </a:lnTo>
                <a:lnTo>
                  <a:pt x="398" y="431"/>
                </a:lnTo>
                <a:lnTo>
                  <a:pt x="392" y="431"/>
                </a:lnTo>
                <a:lnTo>
                  <a:pt x="392" y="437"/>
                </a:lnTo>
                <a:lnTo>
                  <a:pt x="386" y="437"/>
                </a:lnTo>
                <a:lnTo>
                  <a:pt x="380" y="455"/>
                </a:lnTo>
                <a:lnTo>
                  <a:pt x="279" y="585"/>
                </a:lnTo>
                <a:lnTo>
                  <a:pt x="220" y="668"/>
                </a:lnTo>
                <a:lnTo>
                  <a:pt x="178" y="721"/>
                </a:lnTo>
                <a:lnTo>
                  <a:pt x="161" y="739"/>
                </a:lnTo>
                <a:lnTo>
                  <a:pt x="137" y="768"/>
                </a:lnTo>
                <a:lnTo>
                  <a:pt x="95" y="804"/>
                </a:lnTo>
                <a:lnTo>
                  <a:pt x="24" y="857"/>
                </a:lnTo>
                <a:lnTo>
                  <a:pt x="0" y="863"/>
                </a:lnTo>
              </a:path>
            </a:pathLst>
          </a:custGeom>
          <a:noFill/>
          <a:ln w="7938"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665" name="Freeform 236"/>
          <p:cNvSpPr>
            <a:spLocks/>
          </p:cNvSpPr>
          <p:nvPr/>
        </p:nvSpPr>
        <p:spPr bwMode="auto">
          <a:xfrm>
            <a:off x="3454400" y="4873625"/>
            <a:ext cx="3767138" cy="1257300"/>
          </a:xfrm>
          <a:custGeom>
            <a:avLst/>
            <a:gdLst>
              <a:gd name="T0" fmla="*/ 2147483647 w 2373"/>
              <a:gd name="T1" fmla="*/ 2147483647 h 792"/>
              <a:gd name="T2" fmla="*/ 2147483647 w 2373"/>
              <a:gd name="T3" fmla="*/ 2147483647 h 792"/>
              <a:gd name="T4" fmla="*/ 2147483647 w 2373"/>
              <a:gd name="T5" fmla="*/ 2147483647 h 792"/>
              <a:gd name="T6" fmla="*/ 2147483647 w 2373"/>
              <a:gd name="T7" fmla="*/ 2147483647 h 792"/>
              <a:gd name="T8" fmla="*/ 2147483647 w 2373"/>
              <a:gd name="T9" fmla="*/ 2147483647 h 792"/>
              <a:gd name="T10" fmla="*/ 2147483647 w 2373"/>
              <a:gd name="T11" fmla="*/ 2147483647 h 792"/>
              <a:gd name="T12" fmla="*/ 2147483647 w 2373"/>
              <a:gd name="T13" fmla="*/ 2147483647 h 792"/>
              <a:gd name="T14" fmla="*/ 2147483647 w 2373"/>
              <a:gd name="T15" fmla="*/ 2147483647 h 792"/>
              <a:gd name="T16" fmla="*/ 2147483647 w 2373"/>
              <a:gd name="T17" fmla="*/ 2147483647 h 792"/>
              <a:gd name="T18" fmla="*/ 2147483647 w 2373"/>
              <a:gd name="T19" fmla="*/ 2147483647 h 792"/>
              <a:gd name="T20" fmla="*/ 2147483647 w 2373"/>
              <a:gd name="T21" fmla="*/ 2147483647 h 792"/>
              <a:gd name="T22" fmla="*/ 2147483647 w 2373"/>
              <a:gd name="T23" fmla="*/ 2147483647 h 792"/>
              <a:gd name="T24" fmla="*/ 2147483647 w 2373"/>
              <a:gd name="T25" fmla="*/ 2147483647 h 792"/>
              <a:gd name="T26" fmla="*/ 2147483647 w 2373"/>
              <a:gd name="T27" fmla="*/ 2147483647 h 792"/>
              <a:gd name="T28" fmla="*/ 2147483647 w 2373"/>
              <a:gd name="T29" fmla="*/ 2147483647 h 792"/>
              <a:gd name="T30" fmla="*/ 2147483647 w 2373"/>
              <a:gd name="T31" fmla="*/ 2147483647 h 792"/>
              <a:gd name="T32" fmla="*/ 2147483647 w 2373"/>
              <a:gd name="T33" fmla="*/ 2147483647 h 792"/>
              <a:gd name="T34" fmla="*/ 2147483647 w 2373"/>
              <a:gd name="T35" fmla="*/ 2147483647 h 792"/>
              <a:gd name="T36" fmla="*/ 2147483647 w 2373"/>
              <a:gd name="T37" fmla="*/ 2147483647 h 792"/>
              <a:gd name="T38" fmla="*/ 2147483647 w 2373"/>
              <a:gd name="T39" fmla="*/ 0 h 792"/>
              <a:gd name="T40" fmla="*/ 2147483647 w 2373"/>
              <a:gd name="T41" fmla="*/ 0 h 792"/>
              <a:gd name="T42" fmla="*/ 2147483647 w 2373"/>
              <a:gd name="T43" fmla="*/ 0 h 792"/>
              <a:gd name="T44" fmla="*/ 2147483647 w 2373"/>
              <a:gd name="T45" fmla="*/ 0 h 792"/>
              <a:gd name="T46" fmla="*/ 2147483647 w 2373"/>
              <a:gd name="T47" fmla="*/ 0 h 792"/>
              <a:gd name="T48" fmla="*/ 2147483647 w 2373"/>
              <a:gd name="T49" fmla="*/ 2147483647 h 792"/>
              <a:gd name="T50" fmla="*/ 2147483647 w 2373"/>
              <a:gd name="T51" fmla="*/ 2147483647 h 792"/>
              <a:gd name="T52" fmla="*/ 2147483647 w 2373"/>
              <a:gd name="T53" fmla="*/ 2147483647 h 792"/>
              <a:gd name="T54" fmla="*/ 2147483647 w 2373"/>
              <a:gd name="T55" fmla="*/ 2147483647 h 792"/>
              <a:gd name="T56" fmla="*/ 2147483647 w 2373"/>
              <a:gd name="T57" fmla="*/ 2147483647 h 792"/>
              <a:gd name="T58" fmla="*/ 2147483647 w 2373"/>
              <a:gd name="T59" fmla="*/ 2147483647 h 792"/>
              <a:gd name="T60" fmla="*/ 2147483647 w 2373"/>
              <a:gd name="T61" fmla="*/ 2147483647 h 792"/>
              <a:gd name="T62" fmla="*/ 2147483647 w 2373"/>
              <a:gd name="T63" fmla="*/ 2147483647 h 792"/>
              <a:gd name="T64" fmla="*/ 2147483647 w 2373"/>
              <a:gd name="T65" fmla="*/ 2147483647 h 792"/>
              <a:gd name="T66" fmla="*/ 2147483647 w 2373"/>
              <a:gd name="T67" fmla="*/ 2147483647 h 792"/>
              <a:gd name="T68" fmla="*/ 2147483647 w 2373"/>
              <a:gd name="T69" fmla="*/ 2147483647 h 792"/>
              <a:gd name="T70" fmla="*/ 2147483647 w 2373"/>
              <a:gd name="T71" fmla="*/ 2147483647 h 792"/>
              <a:gd name="T72" fmla="*/ 2147483647 w 2373"/>
              <a:gd name="T73" fmla="*/ 2147483647 h 792"/>
              <a:gd name="T74" fmla="*/ 2147483647 w 2373"/>
              <a:gd name="T75" fmla="*/ 2147483647 h 792"/>
              <a:gd name="T76" fmla="*/ 2147483647 w 2373"/>
              <a:gd name="T77" fmla="*/ 2147483647 h 792"/>
              <a:gd name="T78" fmla="*/ 2147483647 w 2373"/>
              <a:gd name="T79" fmla="*/ 2147483647 h 792"/>
              <a:gd name="T80" fmla="*/ 2147483647 w 2373"/>
              <a:gd name="T81" fmla="*/ 2147483647 h 792"/>
              <a:gd name="T82" fmla="*/ 2147483647 w 2373"/>
              <a:gd name="T83" fmla="*/ 2147483647 h 792"/>
              <a:gd name="T84" fmla="*/ 2147483647 w 2373"/>
              <a:gd name="T85" fmla="*/ 2147483647 h 792"/>
              <a:gd name="T86" fmla="*/ 2147483647 w 2373"/>
              <a:gd name="T87" fmla="*/ 2147483647 h 792"/>
              <a:gd name="T88" fmla="*/ 2147483647 w 2373"/>
              <a:gd name="T89" fmla="*/ 2147483647 h 792"/>
              <a:gd name="T90" fmla="*/ 2147483647 w 2373"/>
              <a:gd name="T91" fmla="*/ 2147483647 h 792"/>
              <a:gd name="T92" fmla="*/ 2147483647 w 2373"/>
              <a:gd name="T93" fmla="*/ 2147483647 h 792"/>
              <a:gd name="T94" fmla="*/ 2147483647 w 2373"/>
              <a:gd name="T95" fmla="*/ 2147483647 h 792"/>
              <a:gd name="T96" fmla="*/ 2147483647 w 2373"/>
              <a:gd name="T97" fmla="*/ 2147483647 h 792"/>
              <a:gd name="T98" fmla="*/ 2147483647 w 2373"/>
              <a:gd name="T99" fmla="*/ 2147483647 h 792"/>
              <a:gd name="T100" fmla="*/ 2147483647 w 2373"/>
              <a:gd name="T101" fmla="*/ 2147483647 h 792"/>
              <a:gd name="T102" fmla="*/ 2147483647 w 2373"/>
              <a:gd name="T103" fmla="*/ 2147483647 h 792"/>
              <a:gd name="T104" fmla="*/ 2147483647 w 2373"/>
              <a:gd name="T105" fmla="*/ 2147483647 h 792"/>
              <a:gd name="T106" fmla="*/ 2147483647 w 2373"/>
              <a:gd name="T107" fmla="*/ 2147483647 h 792"/>
              <a:gd name="T108" fmla="*/ 2147483647 w 2373"/>
              <a:gd name="T109" fmla="*/ 2147483647 h 792"/>
              <a:gd name="T110" fmla="*/ 2147483647 w 2373"/>
              <a:gd name="T111" fmla="*/ 2147483647 h 792"/>
              <a:gd name="T112" fmla="*/ 2147483647 w 2373"/>
              <a:gd name="T113" fmla="*/ 2147483647 h 792"/>
              <a:gd name="T114" fmla="*/ 2147483647 w 2373"/>
              <a:gd name="T115" fmla="*/ 2147483647 h 792"/>
              <a:gd name="T116" fmla="*/ 2147483647 w 2373"/>
              <a:gd name="T117" fmla="*/ 2147483647 h 792"/>
              <a:gd name="T118" fmla="*/ 2147483647 w 2373"/>
              <a:gd name="T119" fmla="*/ 2147483647 h 792"/>
              <a:gd name="T120" fmla="*/ 2147483647 w 2373"/>
              <a:gd name="T121" fmla="*/ 2147483647 h 79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373"/>
              <a:gd name="T184" fmla="*/ 0 h 792"/>
              <a:gd name="T185" fmla="*/ 2373 w 2373"/>
              <a:gd name="T186" fmla="*/ 792 h 792"/>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373" h="792">
                <a:moveTo>
                  <a:pt x="2373" y="479"/>
                </a:moveTo>
                <a:lnTo>
                  <a:pt x="2338" y="467"/>
                </a:lnTo>
                <a:lnTo>
                  <a:pt x="2302" y="455"/>
                </a:lnTo>
                <a:lnTo>
                  <a:pt x="2272" y="443"/>
                </a:lnTo>
                <a:lnTo>
                  <a:pt x="2237" y="431"/>
                </a:lnTo>
                <a:lnTo>
                  <a:pt x="2207" y="419"/>
                </a:lnTo>
                <a:lnTo>
                  <a:pt x="2178" y="408"/>
                </a:lnTo>
                <a:lnTo>
                  <a:pt x="2148" y="396"/>
                </a:lnTo>
                <a:lnTo>
                  <a:pt x="2118" y="384"/>
                </a:lnTo>
                <a:lnTo>
                  <a:pt x="2089" y="372"/>
                </a:lnTo>
                <a:lnTo>
                  <a:pt x="2065" y="360"/>
                </a:lnTo>
                <a:lnTo>
                  <a:pt x="2035" y="348"/>
                </a:lnTo>
                <a:lnTo>
                  <a:pt x="2011" y="343"/>
                </a:lnTo>
                <a:lnTo>
                  <a:pt x="1982" y="331"/>
                </a:lnTo>
                <a:lnTo>
                  <a:pt x="1958" y="319"/>
                </a:lnTo>
                <a:lnTo>
                  <a:pt x="1934" y="307"/>
                </a:lnTo>
                <a:lnTo>
                  <a:pt x="1911" y="295"/>
                </a:lnTo>
                <a:lnTo>
                  <a:pt x="1887" y="289"/>
                </a:lnTo>
                <a:lnTo>
                  <a:pt x="1863" y="278"/>
                </a:lnTo>
                <a:lnTo>
                  <a:pt x="1845" y="266"/>
                </a:lnTo>
                <a:lnTo>
                  <a:pt x="1822" y="260"/>
                </a:lnTo>
                <a:lnTo>
                  <a:pt x="1804" y="248"/>
                </a:lnTo>
                <a:lnTo>
                  <a:pt x="1780" y="242"/>
                </a:lnTo>
                <a:lnTo>
                  <a:pt x="1762" y="230"/>
                </a:lnTo>
                <a:lnTo>
                  <a:pt x="1739" y="224"/>
                </a:lnTo>
                <a:lnTo>
                  <a:pt x="1721" y="212"/>
                </a:lnTo>
                <a:lnTo>
                  <a:pt x="1703" y="207"/>
                </a:lnTo>
                <a:lnTo>
                  <a:pt x="1685" y="195"/>
                </a:lnTo>
                <a:lnTo>
                  <a:pt x="1667" y="189"/>
                </a:lnTo>
                <a:lnTo>
                  <a:pt x="1650" y="183"/>
                </a:lnTo>
                <a:lnTo>
                  <a:pt x="1632" y="171"/>
                </a:lnTo>
                <a:lnTo>
                  <a:pt x="1614" y="165"/>
                </a:lnTo>
                <a:lnTo>
                  <a:pt x="1596" y="159"/>
                </a:lnTo>
                <a:lnTo>
                  <a:pt x="1584" y="153"/>
                </a:lnTo>
                <a:lnTo>
                  <a:pt x="1567" y="147"/>
                </a:lnTo>
                <a:lnTo>
                  <a:pt x="1549" y="141"/>
                </a:lnTo>
                <a:lnTo>
                  <a:pt x="1537" y="130"/>
                </a:lnTo>
                <a:lnTo>
                  <a:pt x="1519" y="124"/>
                </a:lnTo>
                <a:lnTo>
                  <a:pt x="1507" y="118"/>
                </a:lnTo>
                <a:lnTo>
                  <a:pt x="1489" y="112"/>
                </a:lnTo>
                <a:lnTo>
                  <a:pt x="1478" y="106"/>
                </a:lnTo>
                <a:lnTo>
                  <a:pt x="1466" y="106"/>
                </a:lnTo>
                <a:lnTo>
                  <a:pt x="1448" y="100"/>
                </a:lnTo>
                <a:lnTo>
                  <a:pt x="1436" y="94"/>
                </a:lnTo>
                <a:lnTo>
                  <a:pt x="1424" y="88"/>
                </a:lnTo>
                <a:lnTo>
                  <a:pt x="1412" y="82"/>
                </a:lnTo>
                <a:lnTo>
                  <a:pt x="1400" y="76"/>
                </a:lnTo>
                <a:lnTo>
                  <a:pt x="1383" y="76"/>
                </a:lnTo>
                <a:lnTo>
                  <a:pt x="1371" y="71"/>
                </a:lnTo>
                <a:lnTo>
                  <a:pt x="1359" y="65"/>
                </a:lnTo>
                <a:lnTo>
                  <a:pt x="1347" y="59"/>
                </a:lnTo>
                <a:lnTo>
                  <a:pt x="1335" y="59"/>
                </a:lnTo>
                <a:lnTo>
                  <a:pt x="1323" y="53"/>
                </a:lnTo>
                <a:lnTo>
                  <a:pt x="1317" y="53"/>
                </a:lnTo>
                <a:lnTo>
                  <a:pt x="1306" y="47"/>
                </a:lnTo>
                <a:lnTo>
                  <a:pt x="1294" y="41"/>
                </a:lnTo>
                <a:lnTo>
                  <a:pt x="1282" y="41"/>
                </a:lnTo>
                <a:lnTo>
                  <a:pt x="1270" y="35"/>
                </a:lnTo>
                <a:lnTo>
                  <a:pt x="1264" y="35"/>
                </a:lnTo>
                <a:lnTo>
                  <a:pt x="1252" y="29"/>
                </a:lnTo>
                <a:lnTo>
                  <a:pt x="1240" y="29"/>
                </a:lnTo>
                <a:lnTo>
                  <a:pt x="1228" y="29"/>
                </a:lnTo>
                <a:lnTo>
                  <a:pt x="1222" y="23"/>
                </a:lnTo>
                <a:lnTo>
                  <a:pt x="1211" y="23"/>
                </a:lnTo>
                <a:lnTo>
                  <a:pt x="1205" y="23"/>
                </a:lnTo>
                <a:lnTo>
                  <a:pt x="1193" y="17"/>
                </a:lnTo>
                <a:lnTo>
                  <a:pt x="1187" y="17"/>
                </a:lnTo>
                <a:lnTo>
                  <a:pt x="1175" y="17"/>
                </a:lnTo>
                <a:lnTo>
                  <a:pt x="1163" y="11"/>
                </a:lnTo>
                <a:lnTo>
                  <a:pt x="1157" y="11"/>
                </a:lnTo>
                <a:lnTo>
                  <a:pt x="1151" y="11"/>
                </a:lnTo>
                <a:lnTo>
                  <a:pt x="1139" y="11"/>
                </a:lnTo>
                <a:lnTo>
                  <a:pt x="1133" y="5"/>
                </a:lnTo>
                <a:lnTo>
                  <a:pt x="1122" y="5"/>
                </a:lnTo>
                <a:lnTo>
                  <a:pt x="1116" y="5"/>
                </a:lnTo>
                <a:lnTo>
                  <a:pt x="1110" y="5"/>
                </a:lnTo>
                <a:lnTo>
                  <a:pt x="1098" y="5"/>
                </a:lnTo>
                <a:lnTo>
                  <a:pt x="1092" y="5"/>
                </a:lnTo>
                <a:lnTo>
                  <a:pt x="1086" y="0"/>
                </a:lnTo>
                <a:lnTo>
                  <a:pt x="1074" y="0"/>
                </a:lnTo>
                <a:lnTo>
                  <a:pt x="1068" y="0"/>
                </a:lnTo>
                <a:lnTo>
                  <a:pt x="1062" y="0"/>
                </a:lnTo>
                <a:lnTo>
                  <a:pt x="1056" y="0"/>
                </a:lnTo>
                <a:lnTo>
                  <a:pt x="1045" y="0"/>
                </a:lnTo>
                <a:lnTo>
                  <a:pt x="1039" y="0"/>
                </a:lnTo>
                <a:lnTo>
                  <a:pt x="1033" y="0"/>
                </a:lnTo>
                <a:lnTo>
                  <a:pt x="1027" y="0"/>
                </a:lnTo>
                <a:lnTo>
                  <a:pt x="1021" y="0"/>
                </a:lnTo>
                <a:lnTo>
                  <a:pt x="1015" y="0"/>
                </a:lnTo>
                <a:lnTo>
                  <a:pt x="1009" y="0"/>
                </a:lnTo>
                <a:lnTo>
                  <a:pt x="997" y="0"/>
                </a:lnTo>
                <a:lnTo>
                  <a:pt x="991" y="0"/>
                </a:lnTo>
                <a:lnTo>
                  <a:pt x="985" y="0"/>
                </a:lnTo>
                <a:lnTo>
                  <a:pt x="979" y="0"/>
                </a:lnTo>
                <a:lnTo>
                  <a:pt x="973" y="0"/>
                </a:lnTo>
                <a:lnTo>
                  <a:pt x="967" y="0"/>
                </a:lnTo>
                <a:lnTo>
                  <a:pt x="961" y="5"/>
                </a:lnTo>
                <a:lnTo>
                  <a:pt x="956" y="5"/>
                </a:lnTo>
                <a:lnTo>
                  <a:pt x="950" y="5"/>
                </a:lnTo>
                <a:lnTo>
                  <a:pt x="944" y="5"/>
                </a:lnTo>
                <a:lnTo>
                  <a:pt x="938" y="5"/>
                </a:lnTo>
                <a:lnTo>
                  <a:pt x="932" y="5"/>
                </a:lnTo>
                <a:lnTo>
                  <a:pt x="926" y="5"/>
                </a:lnTo>
                <a:lnTo>
                  <a:pt x="920" y="5"/>
                </a:lnTo>
                <a:lnTo>
                  <a:pt x="914" y="11"/>
                </a:lnTo>
                <a:lnTo>
                  <a:pt x="908" y="11"/>
                </a:lnTo>
                <a:lnTo>
                  <a:pt x="902" y="11"/>
                </a:lnTo>
                <a:lnTo>
                  <a:pt x="896" y="11"/>
                </a:lnTo>
                <a:lnTo>
                  <a:pt x="890" y="11"/>
                </a:lnTo>
                <a:lnTo>
                  <a:pt x="884" y="17"/>
                </a:lnTo>
                <a:lnTo>
                  <a:pt x="878" y="17"/>
                </a:lnTo>
                <a:lnTo>
                  <a:pt x="872" y="17"/>
                </a:lnTo>
                <a:lnTo>
                  <a:pt x="867" y="17"/>
                </a:lnTo>
                <a:lnTo>
                  <a:pt x="867" y="23"/>
                </a:lnTo>
                <a:lnTo>
                  <a:pt x="861" y="23"/>
                </a:lnTo>
                <a:lnTo>
                  <a:pt x="855" y="23"/>
                </a:lnTo>
                <a:lnTo>
                  <a:pt x="849" y="23"/>
                </a:lnTo>
                <a:lnTo>
                  <a:pt x="843" y="23"/>
                </a:lnTo>
                <a:lnTo>
                  <a:pt x="843" y="29"/>
                </a:lnTo>
                <a:lnTo>
                  <a:pt x="837" y="29"/>
                </a:lnTo>
                <a:lnTo>
                  <a:pt x="831" y="29"/>
                </a:lnTo>
                <a:lnTo>
                  <a:pt x="825" y="29"/>
                </a:lnTo>
                <a:lnTo>
                  <a:pt x="819" y="35"/>
                </a:lnTo>
                <a:lnTo>
                  <a:pt x="813" y="35"/>
                </a:lnTo>
                <a:lnTo>
                  <a:pt x="807" y="41"/>
                </a:lnTo>
                <a:lnTo>
                  <a:pt x="801" y="41"/>
                </a:lnTo>
                <a:lnTo>
                  <a:pt x="795" y="41"/>
                </a:lnTo>
                <a:lnTo>
                  <a:pt x="789" y="47"/>
                </a:lnTo>
                <a:lnTo>
                  <a:pt x="783" y="47"/>
                </a:lnTo>
                <a:lnTo>
                  <a:pt x="778" y="53"/>
                </a:lnTo>
                <a:lnTo>
                  <a:pt x="772" y="53"/>
                </a:lnTo>
                <a:lnTo>
                  <a:pt x="766" y="53"/>
                </a:lnTo>
                <a:lnTo>
                  <a:pt x="766" y="59"/>
                </a:lnTo>
                <a:lnTo>
                  <a:pt x="760" y="59"/>
                </a:lnTo>
                <a:lnTo>
                  <a:pt x="754" y="59"/>
                </a:lnTo>
                <a:lnTo>
                  <a:pt x="754" y="65"/>
                </a:lnTo>
                <a:lnTo>
                  <a:pt x="748" y="65"/>
                </a:lnTo>
                <a:lnTo>
                  <a:pt x="742" y="71"/>
                </a:lnTo>
                <a:lnTo>
                  <a:pt x="736" y="71"/>
                </a:lnTo>
                <a:lnTo>
                  <a:pt x="730" y="76"/>
                </a:lnTo>
                <a:lnTo>
                  <a:pt x="724" y="76"/>
                </a:lnTo>
                <a:lnTo>
                  <a:pt x="718" y="82"/>
                </a:lnTo>
                <a:lnTo>
                  <a:pt x="712" y="82"/>
                </a:lnTo>
                <a:lnTo>
                  <a:pt x="706" y="88"/>
                </a:lnTo>
                <a:lnTo>
                  <a:pt x="700" y="88"/>
                </a:lnTo>
                <a:lnTo>
                  <a:pt x="694" y="94"/>
                </a:lnTo>
                <a:lnTo>
                  <a:pt x="689" y="94"/>
                </a:lnTo>
                <a:lnTo>
                  <a:pt x="689" y="100"/>
                </a:lnTo>
                <a:lnTo>
                  <a:pt x="683" y="100"/>
                </a:lnTo>
                <a:lnTo>
                  <a:pt x="683" y="106"/>
                </a:lnTo>
                <a:lnTo>
                  <a:pt x="677" y="106"/>
                </a:lnTo>
                <a:lnTo>
                  <a:pt x="671" y="112"/>
                </a:lnTo>
                <a:lnTo>
                  <a:pt x="665" y="112"/>
                </a:lnTo>
                <a:lnTo>
                  <a:pt x="665" y="118"/>
                </a:lnTo>
                <a:lnTo>
                  <a:pt x="659" y="118"/>
                </a:lnTo>
                <a:lnTo>
                  <a:pt x="653" y="124"/>
                </a:lnTo>
                <a:lnTo>
                  <a:pt x="647" y="124"/>
                </a:lnTo>
                <a:lnTo>
                  <a:pt x="647" y="130"/>
                </a:lnTo>
                <a:lnTo>
                  <a:pt x="641" y="130"/>
                </a:lnTo>
                <a:lnTo>
                  <a:pt x="635" y="136"/>
                </a:lnTo>
                <a:lnTo>
                  <a:pt x="629" y="136"/>
                </a:lnTo>
                <a:lnTo>
                  <a:pt x="629" y="141"/>
                </a:lnTo>
                <a:lnTo>
                  <a:pt x="623" y="141"/>
                </a:lnTo>
                <a:lnTo>
                  <a:pt x="623" y="147"/>
                </a:lnTo>
                <a:lnTo>
                  <a:pt x="617" y="147"/>
                </a:lnTo>
                <a:lnTo>
                  <a:pt x="611" y="153"/>
                </a:lnTo>
                <a:lnTo>
                  <a:pt x="606" y="159"/>
                </a:lnTo>
                <a:lnTo>
                  <a:pt x="600" y="159"/>
                </a:lnTo>
                <a:lnTo>
                  <a:pt x="600" y="165"/>
                </a:lnTo>
                <a:lnTo>
                  <a:pt x="594" y="165"/>
                </a:lnTo>
                <a:lnTo>
                  <a:pt x="594" y="171"/>
                </a:lnTo>
                <a:lnTo>
                  <a:pt x="588" y="171"/>
                </a:lnTo>
                <a:lnTo>
                  <a:pt x="588" y="177"/>
                </a:lnTo>
                <a:lnTo>
                  <a:pt x="582" y="177"/>
                </a:lnTo>
                <a:lnTo>
                  <a:pt x="576" y="183"/>
                </a:lnTo>
                <a:lnTo>
                  <a:pt x="570" y="189"/>
                </a:lnTo>
                <a:lnTo>
                  <a:pt x="564" y="195"/>
                </a:lnTo>
                <a:lnTo>
                  <a:pt x="558" y="195"/>
                </a:lnTo>
                <a:lnTo>
                  <a:pt x="558" y="201"/>
                </a:lnTo>
                <a:lnTo>
                  <a:pt x="552" y="201"/>
                </a:lnTo>
                <a:lnTo>
                  <a:pt x="552" y="207"/>
                </a:lnTo>
                <a:lnTo>
                  <a:pt x="546" y="207"/>
                </a:lnTo>
                <a:lnTo>
                  <a:pt x="546" y="212"/>
                </a:lnTo>
                <a:lnTo>
                  <a:pt x="540" y="212"/>
                </a:lnTo>
                <a:lnTo>
                  <a:pt x="540" y="218"/>
                </a:lnTo>
                <a:lnTo>
                  <a:pt x="534" y="218"/>
                </a:lnTo>
                <a:lnTo>
                  <a:pt x="534" y="224"/>
                </a:lnTo>
                <a:lnTo>
                  <a:pt x="528" y="224"/>
                </a:lnTo>
                <a:lnTo>
                  <a:pt x="528" y="230"/>
                </a:lnTo>
                <a:lnTo>
                  <a:pt x="522" y="230"/>
                </a:lnTo>
                <a:lnTo>
                  <a:pt x="522" y="236"/>
                </a:lnTo>
                <a:lnTo>
                  <a:pt x="517" y="236"/>
                </a:lnTo>
                <a:lnTo>
                  <a:pt x="517" y="242"/>
                </a:lnTo>
                <a:lnTo>
                  <a:pt x="511" y="242"/>
                </a:lnTo>
                <a:lnTo>
                  <a:pt x="511" y="248"/>
                </a:lnTo>
                <a:lnTo>
                  <a:pt x="505" y="248"/>
                </a:lnTo>
                <a:lnTo>
                  <a:pt x="505" y="254"/>
                </a:lnTo>
                <a:lnTo>
                  <a:pt x="499" y="254"/>
                </a:lnTo>
                <a:lnTo>
                  <a:pt x="499" y="260"/>
                </a:lnTo>
                <a:lnTo>
                  <a:pt x="493" y="260"/>
                </a:lnTo>
                <a:lnTo>
                  <a:pt x="493" y="266"/>
                </a:lnTo>
                <a:lnTo>
                  <a:pt x="487" y="266"/>
                </a:lnTo>
                <a:lnTo>
                  <a:pt x="487" y="272"/>
                </a:lnTo>
                <a:lnTo>
                  <a:pt x="481" y="272"/>
                </a:lnTo>
                <a:lnTo>
                  <a:pt x="481" y="278"/>
                </a:lnTo>
                <a:lnTo>
                  <a:pt x="475" y="278"/>
                </a:lnTo>
                <a:lnTo>
                  <a:pt x="475" y="283"/>
                </a:lnTo>
                <a:lnTo>
                  <a:pt x="469" y="289"/>
                </a:lnTo>
                <a:lnTo>
                  <a:pt x="463" y="295"/>
                </a:lnTo>
                <a:lnTo>
                  <a:pt x="463" y="301"/>
                </a:lnTo>
                <a:lnTo>
                  <a:pt x="457" y="301"/>
                </a:lnTo>
                <a:lnTo>
                  <a:pt x="457" y="307"/>
                </a:lnTo>
                <a:lnTo>
                  <a:pt x="451" y="307"/>
                </a:lnTo>
                <a:lnTo>
                  <a:pt x="451" y="313"/>
                </a:lnTo>
                <a:lnTo>
                  <a:pt x="445" y="313"/>
                </a:lnTo>
                <a:lnTo>
                  <a:pt x="445" y="319"/>
                </a:lnTo>
                <a:lnTo>
                  <a:pt x="439" y="319"/>
                </a:lnTo>
                <a:lnTo>
                  <a:pt x="439" y="325"/>
                </a:lnTo>
                <a:lnTo>
                  <a:pt x="433" y="325"/>
                </a:lnTo>
                <a:lnTo>
                  <a:pt x="433" y="331"/>
                </a:lnTo>
                <a:lnTo>
                  <a:pt x="428" y="331"/>
                </a:lnTo>
                <a:lnTo>
                  <a:pt x="428" y="337"/>
                </a:lnTo>
                <a:lnTo>
                  <a:pt x="422" y="343"/>
                </a:lnTo>
                <a:lnTo>
                  <a:pt x="422" y="348"/>
                </a:lnTo>
                <a:lnTo>
                  <a:pt x="416" y="348"/>
                </a:lnTo>
                <a:lnTo>
                  <a:pt x="416" y="354"/>
                </a:lnTo>
                <a:lnTo>
                  <a:pt x="410" y="354"/>
                </a:lnTo>
                <a:lnTo>
                  <a:pt x="410" y="360"/>
                </a:lnTo>
                <a:lnTo>
                  <a:pt x="404" y="360"/>
                </a:lnTo>
                <a:lnTo>
                  <a:pt x="404" y="366"/>
                </a:lnTo>
                <a:lnTo>
                  <a:pt x="398" y="366"/>
                </a:lnTo>
                <a:lnTo>
                  <a:pt x="398" y="372"/>
                </a:lnTo>
                <a:lnTo>
                  <a:pt x="392" y="372"/>
                </a:lnTo>
                <a:lnTo>
                  <a:pt x="392" y="378"/>
                </a:lnTo>
                <a:lnTo>
                  <a:pt x="392" y="384"/>
                </a:lnTo>
                <a:lnTo>
                  <a:pt x="386" y="384"/>
                </a:lnTo>
                <a:lnTo>
                  <a:pt x="380" y="396"/>
                </a:lnTo>
                <a:lnTo>
                  <a:pt x="279" y="526"/>
                </a:lnTo>
                <a:lnTo>
                  <a:pt x="220" y="603"/>
                </a:lnTo>
                <a:lnTo>
                  <a:pt x="178" y="650"/>
                </a:lnTo>
                <a:lnTo>
                  <a:pt x="161" y="668"/>
                </a:lnTo>
                <a:lnTo>
                  <a:pt x="137" y="697"/>
                </a:lnTo>
                <a:lnTo>
                  <a:pt x="95" y="739"/>
                </a:lnTo>
                <a:lnTo>
                  <a:pt x="24" y="786"/>
                </a:lnTo>
                <a:lnTo>
                  <a:pt x="0" y="792"/>
                </a:lnTo>
              </a:path>
            </a:pathLst>
          </a:custGeom>
          <a:noFill/>
          <a:ln w="7938"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666" name="Freeform 237"/>
          <p:cNvSpPr>
            <a:spLocks/>
          </p:cNvSpPr>
          <p:nvPr/>
        </p:nvSpPr>
        <p:spPr bwMode="auto">
          <a:xfrm>
            <a:off x="3454400" y="4976813"/>
            <a:ext cx="3767138" cy="1154112"/>
          </a:xfrm>
          <a:custGeom>
            <a:avLst/>
            <a:gdLst>
              <a:gd name="T0" fmla="*/ 2147483647 w 2373"/>
              <a:gd name="T1" fmla="*/ 2147483647 h 727"/>
              <a:gd name="T2" fmla="*/ 2147483647 w 2373"/>
              <a:gd name="T3" fmla="*/ 2147483647 h 727"/>
              <a:gd name="T4" fmla="*/ 2147483647 w 2373"/>
              <a:gd name="T5" fmla="*/ 2147483647 h 727"/>
              <a:gd name="T6" fmla="*/ 2147483647 w 2373"/>
              <a:gd name="T7" fmla="*/ 2147483647 h 727"/>
              <a:gd name="T8" fmla="*/ 2147483647 w 2373"/>
              <a:gd name="T9" fmla="*/ 2147483647 h 727"/>
              <a:gd name="T10" fmla="*/ 2147483647 w 2373"/>
              <a:gd name="T11" fmla="*/ 2147483647 h 727"/>
              <a:gd name="T12" fmla="*/ 2147483647 w 2373"/>
              <a:gd name="T13" fmla="*/ 2147483647 h 727"/>
              <a:gd name="T14" fmla="*/ 2147483647 w 2373"/>
              <a:gd name="T15" fmla="*/ 2147483647 h 727"/>
              <a:gd name="T16" fmla="*/ 2147483647 w 2373"/>
              <a:gd name="T17" fmla="*/ 2147483647 h 727"/>
              <a:gd name="T18" fmla="*/ 2147483647 w 2373"/>
              <a:gd name="T19" fmla="*/ 2147483647 h 727"/>
              <a:gd name="T20" fmla="*/ 2147483647 w 2373"/>
              <a:gd name="T21" fmla="*/ 2147483647 h 727"/>
              <a:gd name="T22" fmla="*/ 2147483647 w 2373"/>
              <a:gd name="T23" fmla="*/ 2147483647 h 727"/>
              <a:gd name="T24" fmla="*/ 2147483647 w 2373"/>
              <a:gd name="T25" fmla="*/ 2147483647 h 727"/>
              <a:gd name="T26" fmla="*/ 2147483647 w 2373"/>
              <a:gd name="T27" fmla="*/ 2147483647 h 727"/>
              <a:gd name="T28" fmla="*/ 2147483647 w 2373"/>
              <a:gd name="T29" fmla="*/ 2147483647 h 727"/>
              <a:gd name="T30" fmla="*/ 2147483647 w 2373"/>
              <a:gd name="T31" fmla="*/ 2147483647 h 727"/>
              <a:gd name="T32" fmla="*/ 2147483647 w 2373"/>
              <a:gd name="T33" fmla="*/ 2147483647 h 727"/>
              <a:gd name="T34" fmla="*/ 2147483647 w 2373"/>
              <a:gd name="T35" fmla="*/ 2147483647 h 727"/>
              <a:gd name="T36" fmla="*/ 2147483647 w 2373"/>
              <a:gd name="T37" fmla="*/ 2147483647 h 727"/>
              <a:gd name="T38" fmla="*/ 2147483647 w 2373"/>
              <a:gd name="T39" fmla="*/ 2147483647 h 727"/>
              <a:gd name="T40" fmla="*/ 2147483647 w 2373"/>
              <a:gd name="T41" fmla="*/ 2147483647 h 727"/>
              <a:gd name="T42" fmla="*/ 2147483647 w 2373"/>
              <a:gd name="T43" fmla="*/ 0 h 727"/>
              <a:gd name="T44" fmla="*/ 2147483647 w 2373"/>
              <a:gd name="T45" fmla="*/ 0 h 727"/>
              <a:gd name="T46" fmla="*/ 2147483647 w 2373"/>
              <a:gd name="T47" fmla="*/ 0 h 727"/>
              <a:gd name="T48" fmla="*/ 2147483647 w 2373"/>
              <a:gd name="T49" fmla="*/ 0 h 727"/>
              <a:gd name="T50" fmla="*/ 2147483647 w 2373"/>
              <a:gd name="T51" fmla="*/ 2147483647 h 727"/>
              <a:gd name="T52" fmla="*/ 2147483647 w 2373"/>
              <a:gd name="T53" fmla="*/ 2147483647 h 727"/>
              <a:gd name="T54" fmla="*/ 2147483647 w 2373"/>
              <a:gd name="T55" fmla="*/ 2147483647 h 727"/>
              <a:gd name="T56" fmla="*/ 2147483647 w 2373"/>
              <a:gd name="T57" fmla="*/ 2147483647 h 727"/>
              <a:gd name="T58" fmla="*/ 2147483647 w 2373"/>
              <a:gd name="T59" fmla="*/ 2147483647 h 727"/>
              <a:gd name="T60" fmla="*/ 2147483647 w 2373"/>
              <a:gd name="T61" fmla="*/ 2147483647 h 727"/>
              <a:gd name="T62" fmla="*/ 2147483647 w 2373"/>
              <a:gd name="T63" fmla="*/ 2147483647 h 727"/>
              <a:gd name="T64" fmla="*/ 2147483647 w 2373"/>
              <a:gd name="T65" fmla="*/ 2147483647 h 727"/>
              <a:gd name="T66" fmla="*/ 2147483647 w 2373"/>
              <a:gd name="T67" fmla="*/ 2147483647 h 727"/>
              <a:gd name="T68" fmla="*/ 2147483647 w 2373"/>
              <a:gd name="T69" fmla="*/ 2147483647 h 727"/>
              <a:gd name="T70" fmla="*/ 2147483647 w 2373"/>
              <a:gd name="T71" fmla="*/ 2147483647 h 727"/>
              <a:gd name="T72" fmla="*/ 2147483647 w 2373"/>
              <a:gd name="T73" fmla="*/ 2147483647 h 727"/>
              <a:gd name="T74" fmla="*/ 2147483647 w 2373"/>
              <a:gd name="T75" fmla="*/ 2147483647 h 727"/>
              <a:gd name="T76" fmla="*/ 2147483647 w 2373"/>
              <a:gd name="T77" fmla="*/ 2147483647 h 727"/>
              <a:gd name="T78" fmla="*/ 2147483647 w 2373"/>
              <a:gd name="T79" fmla="*/ 2147483647 h 727"/>
              <a:gd name="T80" fmla="*/ 2147483647 w 2373"/>
              <a:gd name="T81" fmla="*/ 2147483647 h 727"/>
              <a:gd name="T82" fmla="*/ 2147483647 w 2373"/>
              <a:gd name="T83" fmla="*/ 2147483647 h 727"/>
              <a:gd name="T84" fmla="*/ 2147483647 w 2373"/>
              <a:gd name="T85" fmla="*/ 2147483647 h 727"/>
              <a:gd name="T86" fmla="*/ 2147483647 w 2373"/>
              <a:gd name="T87" fmla="*/ 2147483647 h 727"/>
              <a:gd name="T88" fmla="*/ 2147483647 w 2373"/>
              <a:gd name="T89" fmla="*/ 2147483647 h 727"/>
              <a:gd name="T90" fmla="*/ 2147483647 w 2373"/>
              <a:gd name="T91" fmla="*/ 2147483647 h 727"/>
              <a:gd name="T92" fmla="*/ 2147483647 w 2373"/>
              <a:gd name="T93" fmla="*/ 2147483647 h 727"/>
              <a:gd name="T94" fmla="*/ 2147483647 w 2373"/>
              <a:gd name="T95" fmla="*/ 2147483647 h 727"/>
              <a:gd name="T96" fmla="*/ 2147483647 w 2373"/>
              <a:gd name="T97" fmla="*/ 2147483647 h 727"/>
              <a:gd name="T98" fmla="*/ 2147483647 w 2373"/>
              <a:gd name="T99" fmla="*/ 2147483647 h 727"/>
              <a:gd name="T100" fmla="*/ 2147483647 w 2373"/>
              <a:gd name="T101" fmla="*/ 2147483647 h 727"/>
              <a:gd name="T102" fmla="*/ 2147483647 w 2373"/>
              <a:gd name="T103" fmla="*/ 2147483647 h 727"/>
              <a:gd name="T104" fmla="*/ 2147483647 w 2373"/>
              <a:gd name="T105" fmla="*/ 2147483647 h 727"/>
              <a:gd name="T106" fmla="*/ 2147483647 w 2373"/>
              <a:gd name="T107" fmla="*/ 2147483647 h 727"/>
              <a:gd name="T108" fmla="*/ 2147483647 w 2373"/>
              <a:gd name="T109" fmla="*/ 2147483647 h 727"/>
              <a:gd name="T110" fmla="*/ 2147483647 w 2373"/>
              <a:gd name="T111" fmla="*/ 2147483647 h 727"/>
              <a:gd name="T112" fmla="*/ 2147483647 w 2373"/>
              <a:gd name="T113" fmla="*/ 2147483647 h 727"/>
              <a:gd name="T114" fmla="*/ 2147483647 w 2373"/>
              <a:gd name="T115" fmla="*/ 2147483647 h 727"/>
              <a:gd name="T116" fmla="*/ 2147483647 w 2373"/>
              <a:gd name="T117" fmla="*/ 2147483647 h 727"/>
              <a:gd name="T118" fmla="*/ 2147483647 w 2373"/>
              <a:gd name="T119" fmla="*/ 2147483647 h 727"/>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2373"/>
              <a:gd name="T181" fmla="*/ 0 h 727"/>
              <a:gd name="T182" fmla="*/ 2373 w 2373"/>
              <a:gd name="T183" fmla="*/ 727 h 727"/>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2373" h="727">
                <a:moveTo>
                  <a:pt x="2373" y="473"/>
                </a:moveTo>
                <a:lnTo>
                  <a:pt x="2338" y="461"/>
                </a:lnTo>
                <a:lnTo>
                  <a:pt x="2302" y="449"/>
                </a:lnTo>
                <a:lnTo>
                  <a:pt x="2272" y="443"/>
                </a:lnTo>
                <a:lnTo>
                  <a:pt x="2237" y="431"/>
                </a:lnTo>
                <a:lnTo>
                  <a:pt x="2207" y="419"/>
                </a:lnTo>
                <a:lnTo>
                  <a:pt x="2178" y="408"/>
                </a:lnTo>
                <a:lnTo>
                  <a:pt x="2148" y="396"/>
                </a:lnTo>
                <a:lnTo>
                  <a:pt x="2118" y="390"/>
                </a:lnTo>
                <a:lnTo>
                  <a:pt x="2089" y="378"/>
                </a:lnTo>
                <a:lnTo>
                  <a:pt x="2065" y="366"/>
                </a:lnTo>
                <a:lnTo>
                  <a:pt x="2035" y="354"/>
                </a:lnTo>
                <a:lnTo>
                  <a:pt x="2011" y="349"/>
                </a:lnTo>
                <a:lnTo>
                  <a:pt x="1982" y="337"/>
                </a:lnTo>
                <a:lnTo>
                  <a:pt x="1958" y="325"/>
                </a:lnTo>
                <a:lnTo>
                  <a:pt x="1934" y="319"/>
                </a:lnTo>
                <a:lnTo>
                  <a:pt x="1911" y="307"/>
                </a:lnTo>
                <a:lnTo>
                  <a:pt x="1887" y="295"/>
                </a:lnTo>
                <a:lnTo>
                  <a:pt x="1863" y="289"/>
                </a:lnTo>
                <a:lnTo>
                  <a:pt x="1845" y="278"/>
                </a:lnTo>
                <a:lnTo>
                  <a:pt x="1822" y="272"/>
                </a:lnTo>
                <a:lnTo>
                  <a:pt x="1804" y="260"/>
                </a:lnTo>
                <a:lnTo>
                  <a:pt x="1780" y="254"/>
                </a:lnTo>
                <a:lnTo>
                  <a:pt x="1762" y="242"/>
                </a:lnTo>
                <a:lnTo>
                  <a:pt x="1739" y="236"/>
                </a:lnTo>
                <a:lnTo>
                  <a:pt x="1721" y="230"/>
                </a:lnTo>
                <a:lnTo>
                  <a:pt x="1703" y="218"/>
                </a:lnTo>
                <a:lnTo>
                  <a:pt x="1685" y="213"/>
                </a:lnTo>
                <a:lnTo>
                  <a:pt x="1667" y="207"/>
                </a:lnTo>
                <a:lnTo>
                  <a:pt x="1650" y="195"/>
                </a:lnTo>
                <a:lnTo>
                  <a:pt x="1632" y="189"/>
                </a:lnTo>
                <a:lnTo>
                  <a:pt x="1614" y="183"/>
                </a:lnTo>
                <a:lnTo>
                  <a:pt x="1596" y="177"/>
                </a:lnTo>
                <a:lnTo>
                  <a:pt x="1584" y="165"/>
                </a:lnTo>
                <a:lnTo>
                  <a:pt x="1567" y="159"/>
                </a:lnTo>
                <a:lnTo>
                  <a:pt x="1549" y="153"/>
                </a:lnTo>
                <a:lnTo>
                  <a:pt x="1537" y="147"/>
                </a:lnTo>
                <a:lnTo>
                  <a:pt x="1519" y="142"/>
                </a:lnTo>
                <a:lnTo>
                  <a:pt x="1507" y="136"/>
                </a:lnTo>
                <a:lnTo>
                  <a:pt x="1489" y="130"/>
                </a:lnTo>
                <a:lnTo>
                  <a:pt x="1478" y="124"/>
                </a:lnTo>
                <a:lnTo>
                  <a:pt x="1466" y="118"/>
                </a:lnTo>
                <a:lnTo>
                  <a:pt x="1448" y="112"/>
                </a:lnTo>
                <a:lnTo>
                  <a:pt x="1436" y="106"/>
                </a:lnTo>
                <a:lnTo>
                  <a:pt x="1424" y="100"/>
                </a:lnTo>
                <a:lnTo>
                  <a:pt x="1412" y="100"/>
                </a:lnTo>
                <a:lnTo>
                  <a:pt x="1400" y="94"/>
                </a:lnTo>
                <a:lnTo>
                  <a:pt x="1383" y="88"/>
                </a:lnTo>
                <a:lnTo>
                  <a:pt x="1371" y="82"/>
                </a:lnTo>
                <a:lnTo>
                  <a:pt x="1359" y="82"/>
                </a:lnTo>
                <a:lnTo>
                  <a:pt x="1347" y="76"/>
                </a:lnTo>
                <a:lnTo>
                  <a:pt x="1335" y="71"/>
                </a:lnTo>
                <a:lnTo>
                  <a:pt x="1323" y="71"/>
                </a:lnTo>
                <a:lnTo>
                  <a:pt x="1317" y="65"/>
                </a:lnTo>
                <a:lnTo>
                  <a:pt x="1306" y="59"/>
                </a:lnTo>
                <a:lnTo>
                  <a:pt x="1294" y="59"/>
                </a:lnTo>
                <a:lnTo>
                  <a:pt x="1282" y="53"/>
                </a:lnTo>
                <a:lnTo>
                  <a:pt x="1270" y="53"/>
                </a:lnTo>
                <a:lnTo>
                  <a:pt x="1264" y="47"/>
                </a:lnTo>
                <a:lnTo>
                  <a:pt x="1252" y="41"/>
                </a:lnTo>
                <a:lnTo>
                  <a:pt x="1240" y="41"/>
                </a:lnTo>
                <a:lnTo>
                  <a:pt x="1228" y="41"/>
                </a:lnTo>
                <a:lnTo>
                  <a:pt x="1222" y="35"/>
                </a:lnTo>
                <a:lnTo>
                  <a:pt x="1211" y="35"/>
                </a:lnTo>
                <a:lnTo>
                  <a:pt x="1205" y="29"/>
                </a:lnTo>
                <a:lnTo>
                  <a:pt x="1193" y="29"/>
                </a:lnTo>
                <a:lnTo>
                  <a:pt x="1187" y="23"/>
                </a:lnTo>
                <a:lnTo>
                  <a:pt x="1175" y="23"/>
                </a:lnTo>
                <a:lnTo>
                  <a:pt x="1163" y="23"/>
                </a:lnTo>
                <a:lnTo>
                  <a:pt x="1157" y="17"/>
                </a:lnTo>
                <a:lnTo>
                  <a:pt x="1151" y="17"/>
                </a:lnTo>
                <a:lnTo>
                  <a:pt x="1139" y="17"/>
                </a:lnTo>
                <a:lnTo>
                  <a:pt x="1133" y="17"/>
                </a:lnTo>
                <a:lnTo>
                  <a:pt x="1122" y="11"/>
                </a:lnTo>
                <a:lnTo>
                  <a:pt x="1116" y="11"/>
                </a:lnTo>
                <a:lnTo>
                  <a:pt x="1110" y="11"/>
                </a:lnTo>
                <a:lnTo>
                  <a:pt x="1098" y="11"/>
                </a:lnTo>
                <a:lnTo>
                  <a:pt x="1092" y="6"/>
                </a:lnTo>
                <a:lnTo>
                  <a:pt x="1086" y="6"/>
                </a:lnTo>
                <a:lnTo>
                  <a:pt x="1074" y="6"/>
                </a:lnTo>
                <a:lnTo>
                  <a:pt x="1068" y="6"/>
                </a:lnTo>
                <a:lnTo>
                  <a:pt x="1062" y="6"/>
                </a:lnTo>
                <a:lnTo>
                  <a:pt x="1056" y="6"/>
                </a:lnTo>
                <a:lnTo>
                  <a:pt x="1045" y="6"/>
                </a:lnTo>
                <a:lnTo>
                  <a:pt x="1039" y="0"/>
                </a:lnTo>
                <a:lnTo>
                  <a:pt x="1033" y="0"/>
                </a:lnTo>
                <a:lnTo>
                  <a:pt x="1027" y="0"/>
                </a:lnTo>
                <a:lnTo>
                  <a:pt x="1021" y="0"/>
                </a:lnTo>
                <a:lnTo>
                  <a:pt x="1015" y="0"/>
                </a:lnTo>
                <a:lnTo>
                  <a:pt x="1009" y="0"/>
                </a:lnTo>
                <a:lnTo>
                  <a:pt x="997" y="0"/>
                </a:lnTo>
                <a:lnTo>
                  <a:pt x="991" y="0"/>
                </a:lnTo>
                <a:lnTo>
                  <a:pt x="985" y="0"/>
                </a:lnTo>
                <a:lnTo>
                  <a:pt x="979" y="0"/>
                </a:lnTo>
                <a:lnTo>
                  <a:pt x="973" y="0"/>
                </a:lnTo>
                <a:lnTo>
                  <a:pt x="967" y="0"/>
                </a:lnTo>
                <a:lnTo>
                  <a:pt x="961" y="0"/>
                </a:lnTo>
                <a:lnTo>
                  <a:pt x="956" y="0"/>
                </a:lnTo>
                <a:lnTo>
                  <a:pt x="950" y="0"/>
                </a:lnTo>
                <a:lnTo>
                  <a:pt x="944" y="0"/>
                </a:lnTo>
                <a:lnTo>
                  <a:pt x="938" y="0"/>
                </a:lnTo>
                <a:lnTo>
                  <a:pt x="932" y="0"/>
                </a:lnTo>
                <a:lnTo>
                  <a:pt x="926" y="0"/>
                </a:lnTo>
                <a:lnTo>
                  <a:pt x="920" y="6"/>
                </a:lnTo>
                <a:lnTo>
                  <a:pt x="914" y="6"/>
                </a:lnTo>
                <a:lnTo>
                  <a:pt x="908" y="6"/>
                </a:lnTo>
                <a:lnTo>
                  <a:pt x="902" y="6"/>
                </a:lnTo>
                <a:lnTo>
                  <a:pt x="896" y="6"/>
                </a:lnTo>
                <a:lnTo>
                  <a:pt x="890" y="6"/>
                </a:lnTo>
                <a:lnTo>
                  <a:pt x="884" y="6"/>
                </a:lnTo>
                <a:lnTo>
                  <a:pt x="878" y="6"/>
                </a:lnTo>
                <a:lnTo>
                  <a:pt x="872" y="11"/>
                </a:lnTo>
                <a:lnTo>
                  <a:pt x="867" y="11"/>
                </a:lnTo>
                <a:lnTo>
                  <a:pt x="861" y="11"/>
                </a:lnTo>
                <a:lnTo>
                  <a:pt x="855" y="11"/>
                </a:lnTo>
                <a:lnTo>
                  <a:pt x="849" y="11"/>
                </a:lnTo>
                <a:lnTo>
                  <a:pt x="843" y="17"/>
                </a:lnTo>
                <a:lnTo>
                  <a:pt x="837" y="17"/>
                </a:lnTo>
                <a:lnTo>
                  <a:pt x="831" y="17"/>
                </a:lnTo>
                <a:lnTo>
                  <a:pt x="825" y="17"/>
                </a:lnTo>
                <a:lnTo>
                  <a:pt x="819" y="17"/>
                </a:lnTo>
                <a:lnTo>
                  <a:pt x="819" y="23"/>
                </a:lnTo>
                <a:lnTo>
                  <a:pt x="813" y="23"/>
                </a:lnTo>
                <a:lnTo>
                  <a:pt x="807" y="23"/>
                </a:lnTo>
                <a:lnTo>
                  <a:pt x="801" y="29"/>
                </a:lnTo>
                <a:lnTo>
                  <a:pt x="795" y="29"/>
                </a:lnTo>
                <a:lnTo>
                  <a:pt x="789" y="29"/>
                </a:lnTo>
                <a:lnTo>
                  <a:pt x="783" y="29"/>
                </a:lnTo>
                <a:lnTo>
                  <a:pt x="778" y="35"/>
                </a:lnTo>
                <a:lnTo>
                  <a:pt x="772" y="35"/>
                </a:lnTo>
                <a:lnTo>
                  <a:pt x="766" y="35"/>
                </a:lnTo>
                <a:lnTo>
                  <a:pt x="766" y="41"/>
                </a:lnTo>
                <a:lnTo>
                  <a:pt x="760" y="41"/>
                </a:lnTo>
                <a:lnTo>
                  <a:pt x="754" y="41"/>
                </a:lnTo>
                <a:lnTo>
                  <a:pt x="748" y="47"/>
                </a:lnTo>
                <a:lnTo>
                  <a:pt x="742" y="47"/>
                </a:lnTo>
                <a:lnTo>
                  <a:pt x="736" y="47"/>
                </a:lnTo>
                <a:lnTo>
                  <a:pt x="736" y="53"/>
                </a:lnTo>
                <a:lnTo>
                  <a:pt x="730" y="53"/>
                </a:lnTo>
                <a:lnTo>
                  <a:pt x="724" y="53"/>
                </a:lnTo>
                <a:lnTo>
                  <a:pt x="724" y="59"/>
                </a:lnTo>
                <a:lnTo>
                  <a:pt x="718" y="59"/>
                </a:lnTo>
                <a:lnTo>
                  <a:pt x="712" y="59"/>
                </a:lnTo>
                <a:lnTo>
                  <a:pt x="712" y="65"/>
                </a:lnTo>
                <a:lnTo>
                  <a:pt x="706" y="65"/>
                </a:lnTo>
                <a:lnTo>
                  <a:pt x="700" y="65"/>
                </a:lnTo>
                <a:lnTo>
                  <a:pt x="694" y="71"/>
                </a:lnTo>
                <a:lnTo>
                  <a:pt x="689" y="71"/>
                </a:lnTo>
                <a:lnTo>
                  <a:pt x="689" y="76"/>
                </a:lnTo>
                <a:lnTo>
                  <a:pt x="683" y="76"/>
                </a:lnTo>
                <a:lnTo>
                  <a:pt x="677" y="76"/>
                </a:lnTo>
                <a:lnTo>
                  <a:pt x="677" y="82"/>
                </a:lnTo>
                <a:lnTo>
                  <a:pt x="671" y="82"/>
                </a:lnTo>
                <a:lnTo>
                  <a:pt x="665" y="88"/>
                </a:lnTo>
                <a:lnTo>
                  <a:pt x="659" y="88"/>
                </a:lnTo>
                <a:lnTo>
                  <a:pt x="659" y="94"/>
                </a:lnTo>
                <a:lnTo>
                  <a:pt x="653" y="94"/>
                </a:lnTo>
                <a:lnTo>
                  <a:pt x="647" y="94"/>
                </a:lnTo>
                <a:lnTo>
                  <a:pt x="647" y="100"/>
                </a:lnTo>
                <a:lnTo>
                  <a:pt x="641" y="100"/>
                </a:lnTo>
                <a:lnTo>
                  <a:pt x="635" y="106"/>
                </a:lnTo>
                <a:lnTo>
                  <a:pt x="629" y="106"/>
                </a:lnTo>
                <a:lnTo>
                  <a:pt x="629" y="112"/>
                </a:lnTo>
                <a:lnTo>
                  <a:pt x="623" y="112"/>
                </a:lnTo>
                <a:lnTo>
                  <a:pt x="617" y="118"/>
                </a:lnTo>
                <a:lnTo>
                  <a:pt x="611" y="118"/>
                </a:lnTo>
                <a:lnTo>
                  <a:pt x="611" y="124"/>
                </a:lnTo>
                <a:lnTo>
                  <a:pt x="606" y="124"/>
                </a:lnTo>
                <a:lnTo>
                  <a:pt x="606" y="130"/>
                </a:lnTo>
                <a:lnTo>
                  <a:pt x="600" y="130"/>
                </a:lnTo>
                <a:lnTo>
                  <a:pt x="594" y="136"/>
                </a:lnTo>
                <a:lnTo>
                  <a:pt x="588" y="136"/>
                </a:lnTo>
                <a:lnTo>
                  <a:pt x="588" y="142"/>
                </a:lnTo>
                <a:lnTo>
                  <a:pt x="582" y="142"/>
                </a:lnTo>
                <a:lnTo>
                  <a:pt x="582" y="147"/>
                </a:lnTo>
                <a:lnTo>
                  <a:pt x="576" y="147"/>
                </a:lnTo>
                <a:lnTo>
                  <a:pt x="570" y="153"/>
                </a:lnTo>
                <a:lnTo>
                  <a:pt x="564" y="159"/>
                </a:lnTo>
                <a:lnTo>
                  <a:pt x="558" y="159"/>
                </a:lnTo>
                <a:lnTo>
                  <a:pt x="558" y="165"/>
                </a:lnTo>
                <a:lnTo>
                  <a:pt x="552" y="165"/>
                </a:lnTo>
                <a:lnTo>
                  <a:pt x="552" y="171"/>
                </a:lnTo>
                <a:lnTo>
                  <a:pt x="546" y="171"/>
                </a:lnTo>
                <a:lnTo>
                  <a:pt x="546" y="177"/>
                </a:lnTo>
                <a:lnTo>
                  <a:pt x="540" y="177"/>
                </a:lnTo>
                <a:lnTo>
                  <a:pt x="534" y="183"/>
                </a:lnTo>
                <a:lnTo>
                  <a:pt x="528" y="189"/>
                </a:lnTo>
                <a:lnTo>
                  <a:pt x="522" y="189"/>
                </a:lnTo>
                <a:lnTo>
                  <a:pt x="522" y="195"/>
                </a:lnTo>
                <a:lnTo>
                  <a:pt x="517" y="195"/>
                </a:lnTo>
                <a:lnTo>
                  <a:pt x="517" y="201"/>
                </a:lnTo>
                <a:lnTo>
                  <a:pt x="511" y="201"/>
                </a:lnTo>
                <a:lnTo>
                  <a:pt x="511" y="207"/>
                </a:lnTo>
                <a:lnTo>
                  <a:pt x="505" y="207"/>
                </a:lnTo>
                <a:lnTo>
                  <a:pt x="505" y="213"/>
                </a:lnTo>
                <a:lnTo>
                  <a:pt x="499" y="213"/>
                </a:lnTo>
                <a:lnTo>
                  <a:pt x="499" y="218"/>
                </a:lnTo>
                <a:lnTo>
                  <a:pt x="493" y="218"/>
                </a:lnTo>
                <a:lnTo>
                  <a:pt x="493" y="224"/>
                </a:lnTo>
                <a:lnTo>
                  <a:pt x="487" y="224"/>
                </a:lnTo>
                <a:lnTo>
                  <a:pt x="487" y="230"/>
                </a:lnTo>
                <a:lnTo>
                  <a:pt x="481" y="230"/>
                </a:lnTo>
                <a:lnTo>
                  <a:pt x="481" y="236"/>
                </a:lnTo>
                <a:lnTo>
                  <a:pt x="475" y="236"/>
                </a:lnTo>
                <a:lnTo>
                  <a:pt x="475" y="242"/>
                </a:lnTo>
                <a:lnTo>
                  <a:pt x="469" y="242"/>
                </a:lnTo>
                <a:lnTo>
                  <a:pt x="469" y="248"/>
                </a:lnTo>
                <a:lnTo>
                  <a:pt x="463" y="248"/>
                </a:lnTo>
                <a:lnTo>
                  <a:pt x="463" y="254"/>
                </a:lnTo>
                <a:lnTo>
                  <a:pt x="457" y="254"/>
                </a:lnTo>
                <a:lnTo>
                  <a:pt x="457" y="260"/>
                </a:lnTo>
                <a:lnTo>
                  <a:pt x="451" y="260"/>
                </a:lnTo>
                <a:lnTo>
                  <a:pt x="451" y="266"/>
                </a:lnTo>
                <a:lnTo>
                  <a:pt x="445" y="266"/>
                </a:lnTo>
                <a:lnTo>
                  <a:pt x="445" y="272"/>
                </a:lnTo>
                <a:lnTo>
                  <a:pt x="439" y="272"/>
                </a:lnTo>
                <a:lnTo>
                  <a:pt x="439" y="278"/>
                </a:lnTo>
                <a:lnTo>
                  <a:pt x="433" y="278"/>
                </a:lnTo>
                <a:lnTo>
                  <a:pt x="433" y="283"/>
                </a:lnTo>
                <a:lnTo>
                  <a:pt x="428" y="283"/>
                </a:lnTo>
                <a:lnTo>
                  <a:pt x="428" y="289"/>
                </a:lnTo>
                <a:lnTo>
                  <a:pt x="422" y="289"/>
                </a:lnTo>
                <a:lnTo>
                  <a:pt x="422" y="295"/>
                </a:lnTo>
                <a:lnTo>
                  <a:pt x="416" y="301"/>
                </a:lnTo>
                <a:lnTo>
                  <a:pt x="410" y="307"/>
                </a:lnTo>
                <a:lnTo>
                  <a:pt x="410" y="313"/>
                </a:lnTo>
                <a:lnTo>
                  <a:pt x="404" y="313"/>
                </a:lnTo>
                <a:lnTo>
                  <a:pt x="404" y="319"/>
                </a:lnTo>
                <a:lnTo>
                  <a:pt x="398" y="319"/>
                </a:lnTo>
                <a:lnTo>
                  <a:pt x="398" y="325"/>
                </a:lnTo>
                <a:lnTo>
                  <a:pt x="392" y="325"/>
                </a:lnTo>
                <a:lnTo>
                  <a:pt x="392" y="331"/>
                </a:lnTo>
                <a:lnTo>
                  <a:pt x="386" y="331"/>
                </a:lnTo>
                <a:lnTo>
                  <a:pt x="380" y="343"/>
                </a:lnTo>
                <a:lnTo>
                  <a:pt x="279" y="467"/>
                </a:lnTo>
                <a:lnTo>
                  <a:pt x="220" y="538"/>
                </a:lnTo>
                <a:lnTo>
                  <a:pt x="178" y="585"/>
                </a:lnTo>
                <a:lnTo>
                  <a:pt x="161" y="603"/>
                </a:lnTo>
                <a:lnTo>
                  <a:pt x="137" y="632"/>
                </a:lnTo>
                <a:lnTo>
                  <a:pt x="95" y="674"/>
                </a:lnTo>
                <a:lnTo>
                  <a:pt x="24" y="721"/>
                </a:lnTo>
                <a:lnTo>
                  <a:pt x="0" y="727"/>
                </a:lnTo>
              </a:path>
            </a:pathLst>
          </a:custGeom>
          <a:noFill/>
          <a:ln w="7938"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667" name="Freeform 238"/>
          <p:cNvSpPr>
            <a:spLocks/>
          </p:cNvSpPr>
          <p:nvPr/>
        </p:nvSpPr>
        <p:spPr bwMode="auto">
          <a:xfrm>
            <a:off x="3454400" y="5070475"/>
            <a:ext cx="3767138" cy="1060450"/>
          </a:xfrm>
          <a:custGeom>
            <a:avLst/>
            <a:gdLst>
              <a:gd name="T0" fmla="*/ 2147483647 w 2373"/>
              <a:gd name="T1" fmla="*/ 2147483647 h 668"/>
              <a:gd name="T2" fmla="*/ 2147483647 w 2373"/>
              <a:gd name="T3" fmla="*/ 2147483647 h 668"/>
              <a:gd name="T4" fmla="*/ 2147483647 w 2373"/>
              <a:gd name="T5" fmla="*/ 2147483647 h 668"/>
              <a:gd name="T6" fmla="*/ 2147483647 w 2373"/>
              <a:gd name="T7" fmla="*/ 2147483647 h 668"/>
              <a:gd name="T8" fmla="*/ 2147483647 w 2373"/>
              <a:gd name="T9" fmla="*/ 2147483647 h 668"/>
              <a:gd name="T10" fmla="*/ 2147483647 w 2373"/>
              <a:gd name="T11" fmla="*/ 2147483647 h 668"/>
              <a:gd name="T12" fmla="*/ 2147483647 w 2373"/>
              <a:gd name="T13" fmla="*/ 2147483647 h 668"/>
              <a:gd name="T14" fmla="*/ 2147483647 w 2373"/>
              <a:gd name="T15" fmla="*/ 2147483647 h 668"/>
              <a:gd name="T16" fmla="*/ 2147483647 w 2373"/>
              <a:gd name="T17" fmla="*/ 2147483647 h 668"/>
              <a:gd name="T18" fmla="*/ 2147483647 w 2373"/>
              <a:gd name="T19" fmla="*/ 2147483647 h 668"/>
              <a:gd name="T20" fmla="*/ 2147483647 w 2373"/>
              <a:gd name="T21" fmla="*/ 2147483647 h 668"/>
              <a:gd name="T22" fmla="*/ 2147483647 w 2373"/>
              <a:gd name="T23" fmla="*/ 2147483647 h 668"/>
              <a:gd name="T24" fmla="*/ 2147483647 w 2373"/>
              <a:gd name="T25" fmla="*/ 2147483647 h 668"/>
              <a:gd name="T26" fmla="*/ 2147483647 w 2373"/>
              <a:gd name="T27" fmla="*/ 2147483647 h 668"/>
              <a:gd name="T28" fmla="*/ 2147483647 w 2373"/>
              <a:gd name="T29" fmla="*/ 2147483647 h 668"/>
              <a:gd name="T30" fmla="*/ 2147483647 w 2373"/>
              <a:gd name="T31" fmla="*/ 2147483647 h 668"/>
              <a:gd name="T32" fmla="*/ 2147483647 w 2373"/>
              <a:gd name="T33" fmla="*/ 2147483647 h 668"/>
              <a:gd name="T34" fmla="*/ 2147483647 w 2373"/>
              <a:gd name="T35" fmla="*/ 2147483647 h 668"/>
              <a:gd name="T36" fmla="*/ 2147483647 w 2373"/>
              <a:gd name="T37" fmla="*/ 2147483647 h 668"/>
              <a:gd name="T38" fmla="*/ 2147483647 w 2373"/>
              <a:gd name="T39" fmla="*/ 2147483647 h 668"/>
              <a:gd name="T40" fmla="*/ 2147483647 w 2373"/>
              <a:gd name="T41" fmla="*/ 2147483647 h 668"/>
              <a:gd name="T42" fmla="*/ 2147483647 w 2373"/>
              <a:gd name="T43" fmla="*/ 2147483647 h 668"/>
              <a:gd name="T44" fmla="*/ 2147483647 w 2373"/>
              <a:gd name="T45" fmla="*/ 0 h 668"/>
              <a:gd name="T46" fmla="*/ 2147483647 w 2373"/>
              <a:gd name="T47" fmla="*/ 0 h 668"/>
              <a:gd name="T48" fmla="*/ 2147483647 w 2373"/>
              <a:gd name="T49" fmla="*/ 0 h 668"/>
              <a:gd name="T50" fmla="*/ 2147483647 w 2373"/>
              <a:gd name="T51" fmla="*/ 0 h 668"/>
              <a:gd name="T52" fmla="*/ 2147483647 w 2373"/>
              <a:gd name="T53" fmla="*/ 0 h 668"/>
              <a:gd name="T54" fmla="*/ 2147483647 w 2373"/>
              <a:gd name="T55" fmla="*/ 0 h 668"/>
              <a:gd name="T56" fmla="*/ 2147483647 w 2373"/>
              <a:gd name="T57" fmla="*/ 2147483647 h 668"/>
              <a:gd name="T58" fmla="*/ 2147483647 w 2373"/>
              <a:gd name="T59" fmla="*/ 2147483647 h 668"/>
              <a:gd name="T60" fmla="*/ 2147483647 w 2373"/>
              <a:gd name="T61" fmla="*/ 2147483647 h 668"/>
              <a:gd name="T62" fmla="*/ 2147483647 w 2373"/>
              <a:gd name="T63" fmla="*/ 2147483647 h 668"/>
              <a:gd name="T64" fmla="*/ 2147483647 w 2373"/>
              <a:gd name="T65" fmla="*/ 2147483647 h 668"/>
              <a:gd name="T66" fmla="*/ 2147483647 w 2373"/>
              <a:gd name="T67" fmla="*/ 2147483647 h 668"/>
              <a:gd name="T68" fmla="*/ 2147483647 w 2373"/>
              <a:gd name="T69" fmla="*/ 2147483647 h 668"/>
              <a:gd name="T70" fmla="*/ 2147483647 w 2373"/>
              <a:gd name="T71" fmla="*/ 2147483647 h 668"/>
              <a:gd name="T72" fmla="*/ 2147483647 w 2373"/>
              <a:gd name="T73" fmla="*/ 2147483647 h 668"/>
              <a:gd name="T74" fmla="*/ 2147483647 w 2373"/>
              <a:gd name="T75" fmla="*/ 2147483647 h 668"/>
              <a:gd name="T76" fmla="*/ 2147483647 w 2373"/>
              <a:gd name="T77" fmla="*/ 2147483647 h 668"/>
              <a:gd name="T78" fmla="*/ 2147483647 w 2373"/>
              <a:gd name="T79" fmla="*/ 2147483647 h 668"/>
              <a:gd name="T80" fmla="*/ 2147483647 w 2373"/>
              <a:gd name="T81" fmla="*/ 2147483647 h 668"/>
              <a:gd name="T82" fmla="*/ 2147483647 w 2373"/>
              <a:gd name="T83" fmla="*/ 2147483647 h 668"/>
              <a:gd name="T84" fmla="*/ 2147483647 w 2373"/>
              <a:gd name="T85" fmla="*/ 2147483647 h 668"/>
              <a:gd name="T86" fmla="*/ 2147483647 w 2373"/>
              <a:gd name="T87" fmla="*/ 2147483647 h 668"/>
              <a:gd name="T88" fmla="*/ 2147483647 w 2373"/>
              <a:gd name="T89" fmla="*/ 2147483647 h 668"/>
              <a:gd name="T90" fmla="*/ 2147483647 w 2373"/>
              <a:gd name="T91" fmla="*/ 2147483647 h 668"/>
              <a:gd name="T92" fmla="*/ 2147483647 w 2373"/>
              <a:gd name="T93" fmla="*/ 2147483647 h 668"/>
              <a:gd name="T94" fmla="*/ 2147483647 w 2373"/>
              <a:gd name="T95" fmla="*/ 2147483647 h 668"/>
              <a:gd name="T96" fmla="*/ 2147483647 w 2373"/>
              <a:gd name="T97" fmla="*/ 2147483647 h 668"/>
              <a:gd name="T98" fmla="*/ 2147483647 w 2373"/>
              <a:gd name="T99" fmla="*/ 2147483647 h 668"/>
              <a:gd name="T100" fmla="*/ 2147483647 w 2373"/>
              <a:gd name="T101" fmla="*/ 2147483647 h 668"/>
              <a:gd name="T102" fmla="*/ 2147483647 w 2373"/>
              <a:gd name="T103" fmla="*/ 2147483647 h 668"/>
              <a:gd name="T104" fmla="*/ 2147483647 w 2373"/>
              <a:gd name="T105" fmla="*/ 2147483647 h 668"/>
              <a:gd name="T106" fmla="*/ 2147483647 w 2373"/>
              <a:gd name="T107" fmla="*/ 2147483647 h 668"/>
              <a:gd name="T108" fmla="*/ 2147483647 w 2373"/>
              <a:gd name="T109" fmla="*/ 2147483647 h 668"/>
              <a:gd name="T110" fmla="*/ 2147483647 w 2373"/>
              <a:gd name="T111" fmla="*/ 2147483647 h 668"/>
              <a:gd name="T112" fmla="*/ 2147483647 w 2373"/>
              <a:gd name="T113" fmla="*/ 2147483647 h 668"/>
              <a:gd name="T114" fmla="*/ 2147483647 w 2373"/>
              <a:gd name="T115" fmla="*/ 2147483647 h 668"/>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2373"/>
              <a:gd name="T175" fmla="*/ 0 h 668"/>
              <a:gd name="T176" fmla="*/ 2373 w 2373"/>
              <a:gd name="T177" fmla="*/ 668 h 668"/>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2373" h="668">
                <a:moveTo>
                  <a:pt x="2373" y="461"/>
                </a:moveTo>
                <a:lnTo>
                  <a:pt x="2338" y="449"/>
                </a:lnTo>
                <a:lnTo>
                  <a:pt x="2302" y="443"/>
                </a:lnTo>
                <a:lnTo>
                  <a:pt x="2272" y="431"/>
                </a:lnTo>
                <a:lnTo>
                  <a:pt x="2237" y="420"/>
                </a:lnTo>
                <a:lnTo>
                  <a:pt x="2207" y="414"/>
                </a:lnTo>
                <a:lnTo>
                  <a:pt x="2178" y="402"/>
                </a:lnTo>
                <a:lnTo>
                  <a:pt x="2148" y="396"/>
                </a:lnTo>
                <a:lnTo>
                  <a:pt x="2118" y="384"/>
                </a:lnTo>
                <a:lnTo>
                  <a:pt x="2089" y="372"/>
                </a:lnTo>
                <a:lnTo>
                  <a:pt x="2065" y="366"/>
                </a:lnTo>
                <a:lnTo>
                  <a:pt x="2035" y="355"/>
                </a:lnTo>
                <a:lnTo>
                  <a:pt x="2011" y="349"/>
                </a:lnTo>
                <a:lnTo>
                  <a:pt x="1982" y="337"/>
                </a:lnTo>
                <a:lnTo>
                  <a:pt x="1958" y="331"/>
                </a:lnTo>
                <a:lnTo>
                  <a:pt x="1934" y="319"/>
                </a:lnTo>
                <a:lnTo>
                  <a:pt x="1911" y="313"/>
                </a:lnTo>
                <a:lnTo>
                  <a:pt x="1887" y="301"/>
                </a:lnTo>
                <a:lnTo>
                  <a:pt x="1863" y="295"/>
                </a:lnTo>
                <a:lnTo>
                  <a:pt x="1845" y="284"/>
                </a:lnTo>
                <a:lnTo>
                  <a:pt x="1822" y="278"/>
                </a:lnTo>
                <a:lnTo>
                  <a:pt x="1804" y="266"/>
                </a:lnTo>
                <a:lnTo>
                  <a:pt x="1780" y="260"/>
                </a:lnTo>
                <a:lnTo>
                  <a:pt x="1762" y="254"/>
                </a:lnTo>
                <a:lnTo>
                  <a:pt x="1739" y="242"/>
                </a:lnTo>
                <a:lnTo>
                  <a:pt x="1721" y="236"/>
                </a:lnTo>
                <a:lnTo>
                  <a:pt x="1703" y="230"/>
                </a:lnTo>
                <a:lnTo>
                  <a:pt x="1685" y="219"/>
                </a:lnTo>
                <a:lnTo>
                  <a:pt x="1667" y="213"/>
                </a:lnTo>
                <a:lnTo>
                  <a:pt x="1650" y="207"/>
                </a:lnTo>
                <a:lnTo>
                  <a:pt x="1632" y="201"/>
                </a:lnTo>
                <a:lnTo>
                  <a:pt x="1614" y="195"/>
                </a:lnTo>
                <a:lnTo>
                  <a:pt x="1596" y="183"/>
                </a:lnTo>
                <a:lnTo>
                  <a:pt x="1584" y="177"/>
                </a:lnTo>
                <a:lnTo>
                  <a:pt x="1567" y="171"/>
                </a:lnTo>
                <a:lnTo>
                  <a:pt x="1549" y="165"/>
                </a:lnTo>
                <a:lnTo>
                  <a:pt x="1537" y="159"/>
                </a:lnTo>
                <a:lnTo>
                  <a:pt x="1519" y="154"/>
                </a:lnTo>
                <a:lnTo>
                  <a:pt x="1507" y="148"/>
                </a:lnTo>
                <a:lnTo>
                  <a:pt x="1489" y="142"/>
                </a:lnTo>
                <a:lnTo>
                  <a:pt x="1478" y="136"/>
                </a:lnTo>
                <a:lnTo>
                  <a:pt x="1466" y="130"/>
                </a:lnTo>
                <a:lnTo>
                  <a:pt x="1448" y="124"/>
                </a:lnTo>
                <a:lnTo>
                  <a:pt x="1436" y="118"/>
                </a:lnTo>
                <a:lnTo>
                  <a:pt x="1424" y="118"/>
                </a:lnTo>
                <a:lnTo>
                  <a:pt x="1412" y="112"/>
                </a:lnTo>
                <a:lnTo>
                  <a:pt x="1400" y="106"/>
                </a:lnTo>
                <a:lnTo>
                  <a:pt x="1383" y="100"/>
                </a:lnTo>
                <a:lnTo>
                  <a:pt x="1371" y="94"/>
                </a:lnTo>
                <a:lnTo>
                  <a:pt x="1359" y="94"/>
                </a:lnTo>
                <a:lnTo>
                  <a:pt x="1347" y="88"/>
                </a:lnTo>
                <a:lnTo>
                  <a:pt x="1335" y="83"/>
                </a:lnTo>
                <a:lnTo>
                  <a:pt x="1323" y="77"/>
                </a:lnTo>
                <a:lnTo>
                  <a:pt x="1317" y="77"/>
                </a:lnTo>
                <a:lnTo>
                  <a:pt x="1306" y="71"/>
                </a:lnTo>
                <a:lnTo>
                  <a:pt x="1294" y="71"/>
                </a:lnTo>
                <a:lnTo>
                  <a:pt x="1282" y="65"/>
                </a:lnTo>
                <a:lnTo>
                  <a:pt x="1270" y="59"/>
                </a:lnTo>
                <a:lnTo>
                  <a:pt x="1264" y="59"/>
                </a:lnTo>
                <a:lnTo>
                  <a:pt x="1252" y="53"/>
                </a:lnTo>
                <a:lnTo>
                  <a:pt x="1240" y="53"/>
                </a:lnTo>
                <a:lnTo>
                  <a:pt x="1228" y="47"/>
                </a:lnTo>
                <a:lnTo>
                  <a:pt x="1222" y="47"/>
                </a:lnTo>
                <a:lnTo>
                  <a:pt x="1211" y="41"/>
                </a:lnTo>
                <a:lnTo>
                  <a:pt x="1205" y="41"/>
                </a:lnTo>
                <a:lnTo>
                  <a:pt x="1193" y="35"/>
                </a:lnTo>
                <a:lnTo>
                  <a:pt x="1187" y="35"/>
                </a:lnTo>
                <a:lnTo>
                  <a:pt x="1175" y="29"/>
                </a:lnTo>
                <a:lnTo>
                  <a:pt x="1163" y="29"/>
                </a:lnTo>
                <a:lnTo>
                  <a:pt x="1157" y="29"/>
                </a:lnTo>
                <a:lnTo>
                  <a:pt x="1151" y="23"/>
                </a:lnTo>
                <a:lnTo>
                  <a:pt x="1139" y="23"/>
                </a:lnTo>
                <a:lnTo>
                  <a:pt x="1133" y="23"/>
                </a:lnTo>
                <a:lnTo>
                  <a:pt x="1122" y="17"/>
                </a:lnTo>
                <a:lnTo>
                  <a:pt x="1116" y="17"/>
                </a:lnTo>
                <a:lnTo>
                  <a:pt x="1110" y="17"/>
                </a:lnTo>
                <a:lnTo>
                  <a:pt x="1098" y="17"/>
                </a:lnTo>
                <a:lnTo>
                  <a:pt x="1092" y="12"/>
                </a:lnTo>
                <a:lnTo>
                  <a:pt x="1086" y="12"/>
                </a:lnTo>
                <a:lnTo>
                  <a:pt x="1074" y="12"/>
                </a:lnTo>
                <a:lnTo>
                  <a:pt x="1068" y="12"/>
                </a:lnTo>
                <a:lnTo>
                  <a:pt x="1062" y="6"/>
                </a:lnTo>
                <a:lnTo>
                  <a:pt x="1056" y="6"/>
                </a:lnTo>
                <a:lnTo>
                  <a:pt x="1045" y="6"/>
                </a:lnTo>
                <a:lnTo>
                  <a:pt x="1039" y="6"/>
                </a:lnTo>
                <a:lnTo>
                  <a:pt x="1033" y="6"/>
                </a:lnTo>
                <a:lnTo>
                  <a:pt x="1027" y="6"/>
                </a:lnTo>
                <a:lnTo>
                  <a:pt x="1021" y="6"/>
                </a:lnTo>
                <a:lnTo>
                  <a:pt x="1015" y="0"/>
                </a:lnTo>
                <a:lnTo>
                  <a:pt x="1009" y="0"/>
                </a:lnTo>
                <a:lnTo>
                  <a:pt x="997" y="0"/>
                </a:lnTo>
                <a:lnTo>
                  <a:pt x="991" y="0"/>
                </a:lnTo>
                <a:lnTo>
                  <a:pt x="985" y="0"/>
                </a:lnTo>
                <a:lnTo>
                  <a:pt x="979" y="0"/>
                </a:lnTo>
                <a:lnTo>
                  <a:pt x="973" y="0"/>
                </a:lnTo>
                <a:lnTo>
                  <a:pt x="967" y="0"/>
                </a:lnTo>
                <a:lnTo>
                  <a:pt x="961" y="0"/>
                </a:lnTo>
                <a:lnTo>
                  <a:pt x="956" y="0"/>
                </a:lnTo>
                <a:lnTo>
                  <a:pt x="950" y="0"/>
                </a:lnTo>
                <a:lnTo>
                  <a:pt x="944" y="0"/>
                </a:lnTo>
                <a:lnTo>
                  <a:pt x="938" y="0"/>
                </a:lnTo>
                <a:lnTo>
                  <a:pt x="932" y="0"/>
                </a:lnTo>
                <a:lnTo>
                  <a:pt x="926" y="0"/>
                </a:lnTo>
                <a:lnTo>
                  <a:pt x="920" y="0"/>
                </a:lnTo>
                <a:lnTo>
                  <a:pt x="914" y="0"/>
                </a:lnTo>
                <a:lnTo>
                  <a:pt x="908" y="0"/>
                </a:lnTo>
                <a:lnTo>
                  <a:pt x="902" y="0"/>
                </a:lnTo>
                <a:lnTo>
                  <a:pt x="896" y="0"/>
                </a:lnTo>
                <a:lnTo>
                  <a:pt x="890" y="0"/>
                </a:lnTo>
                <a:lnTo>
                  <a:pt x="884" y="0"/>
                </a:lnTo>
                <a:lnTo>
                  <a:pt x="878" y="0"/>
                </a:lnTo>
                <a:lnTo>
                  <a:pt x="872" y="0"/>
                </a:lnTo>
                <a:lnTo>
                  <a:pt x="867" y="0"/>
                </a:lnTo>
                <a:lnTo>
                  <a:pt x="867" y="6"/>
                </a:lnTo>
                <a:lnTo>
                  <a:pt x="861" y="6"/>
                </a:lnTo>
                <a:lnTo>
                  <a:pt x="855" y="6"/>
                </a:lnTo>
                <a:lnTo>
                  <a:pt x="849" y="6"/>
                </a:lnTo>
                <a:lnTo>
                  <a:pt x="843" y="6"/>
                </a:lnTo>
                <a:lnTo>
                  <a:pt x="837" y="6"/>
                </a:lnTo>
                <a:lnTo>
                  <a:pt x="831" y="6"/>
                </a:lnTo>
                <a:lnTo>
                  <a:pt x="825" y="6"/>
                </a:lnTo>
                <a:lnTo>
                  <a:pt x="819" y="12"/>
                </a:lnTo>
                <a:lnTo>
                  <a:pt x="813" y="12"/>
                </a:lnTo>
                <a:lnTo>
                  <a:pt x="807" y="12"/>
                </a:lnTo>
                <a:lnTo>
                  <a:pt x="801" y="12"/>
                </a:lnTo>
                <a:lnTo>
                  <a:pt x="795" y="17"/>
                </a:lnTo>
                <a:lnTo>
                  <a:pt x="789" y="17"/>
                </a:lnTo>
                <a:lnTo>
                  <a:pt x="783" y="17"/>
                </a:lnTo>
                <a:lnTo>
                  <a:pt x="778" y="17"/>
                </a:lnTo>
                <a:lnTo>
                  <a:pt x="772" y="23"/>
                </a:lnTo>
                <a:lnTo>
                  <a:pt x="766" y="23"/>
                </a:lnTo>
                <a:lnTo>
                  <a:pt x="760" y="23"/>
                </a:lnTo>
                <a:lnTo>
                  <a:pt x="754" y="23"/>
                </a:lnTo>
                <a:lnTo>
                  <a:pt x="754" y="29"/>
                </a:lnTo>
                <a:lnTo>
                  <a:pt x="748" y="29"/>
                </a:lnTo>
                <a:lnTo>
                  <a:pt x="742" y="29"/>
                </a:lnTo>
                <a:lnTo>
                  <a:pt x="736" y="35"/>
                </a:lnTo>
                <a:lnTo>
                  <a:pt x="730" y="35"/>
                </a:lnTo>
                <a:lnTo>
                  <a:pt x="724" y="35"/>
                </a:lnTo>
                <a:lnTo>
                  <a:pt x="718" y="41"/>
                </a:lnTo>
                <a:lnTo>
                  <a:pt x="712" y="41"/>
                </a:lnTo>
                <a:lnTo>
                  <a:pt x="706" y="47"/>
                </a:lnTo>
                <a:lnTo>
                  <a:pt x="700" y="47"/>
                </a:lnTo>
                <a:lnTo>
                  <a:pt x="694" y="47"/>
                </a:lnTo>
                <a:lnTo>
                  <a:pt x="689" y="53"/>
                </a:lnTo>
                <a:lnTo>
                  <a:pt x="683" y="53"/>
                </a:lnTo>
                <a:lnTo>
                  <a:pt x="677" y="59"/>
                </a:lnTo>
                <a:lnTo>
                  <a:pt x="671" y="59"/>
                </a:lnTo>
                <a:lnTo>
                  <a:pt x="665" y="65"/>
                </a:lnTo>
                <a:lnTo>
                  <a:pt x="659" y="65"/>
                </a:lnTo>
                <a:lnTo>
                  <a:pt x="653" y="71"/>
                </a:lnTo>
                <a:lnTo>
                  <a:pt x="647" y="71"/>
                </a:lnTo>
                <a:lnTo>
                  <a:pt x="647" y="77"/>
                </a:lnTo>
                <a:lnTo>
                  <a:pt x="641" y="77"/>
                </a:lnTo>
                <a:lnTo>
                  <a:pt x="635" y="77"/>
                </a:lnTo>
                <a:lnTo>
                  <a:pt x="635" y="83"/>
                </a:lnTo>
                <a:lnTo>
                  <a:pt x="629" y="83"/>
                </a:lnTo>
                <a:lnTo>
                  <a:pt x="623" y="88"/>
                </a:lnTo>
                <a:lnTo>
                  <a:pt x="617" y="88"/>
                </a:lnTo>
                <a:lnTo>
                  <a:pt x="611" y="94"/>
                </a:lnTo>
                <a:lnTo>
                  <a:pt x="606" y="94"/>
                </a:lnTo>
                <a:lnTo>
                  <a:pt x="606" y="100"/>
                </a:lnTo>
                <a:lnTo>
                  <a:pt x="600" y="100"/>
                </a:lnTo>
                <a:lnTo>
                  <a:pt x="600" y="106"/>
                </a:lnTo>
                <a:lnTo>
                  <a:pt x="594" y="106"/>
                </a:lnTo>
                <a:lnTo>
                  <a:pt x="588" y="106"/>
                </a:lnTo>
                <a:lnTo>
                  <a:pt x="588" y="112"/>
                </a:lnTo>
                <a:lnTo>
                  <a:pt x="582" y="112"/>
                </a:lnTo>
                <a:lnTo>
                  <a:pt x="576" y="118"/>
                </a:lnTo>
                <a:lnTo>
                  <a:pt x="570" y="118"/>
                </a:lnTo>
                <a:lnTo>
                  <a:pt x="570" y="124"/>
                </a:lnTo>
                <a:lnTo>
                  <a:pt x="564" y="124"/>
                </a:lnTo>
                <a:lnTo>
                  <a:pt x="558" y="130"/>
                </a:lnTo>
                <a:lnTo>
                  <a:pt x="552" y="136"/>
                </a:lnTo>
                <a:lnTo>
                  <a:pt x="546" y="136"/>
                </a:lnTo>
                <a:lnTo>
                  <a:pt x="546" y="142"/>
                </a:lnTo>
                <a:lnTo>
                  <a:pt x="540" y="142"/>
                </a:lnTo>
                <a:lnTo>
                  <a:pt x="540" y="148"/>
                </a:lnTo>
                <a:lnTo>
                  <a:pt x="534" y="148"/>
                </a:lnTo>
                <a:lnTo>
                  <a:pt x="528" y="154"/>
                </a:lnTo>
                <a:lnTo>
                  <a:pt x="522" y="154"/>
                </a:lnTo>
                <a:lnTo>
                  <a:pt x="522" y="159"/>
                </a:lnTo>
                <a:lnTo>
                  <a:pt x="517" y="159"/>
                </a:lnTo>
                <a:lnTo>
                  <a:pt x="517" y="165"/>
                </a:lnTo>
                <a:lnTo>
                  <a:pt x="511" y="165"/>
                </a:lnTo>
                <a:lnTo>
                  <a:pt x="511" y="171"/>
                </a:lnTo>
                <a:lnTo>
                  <a:pt x="505" y="171"/>
                </a:lnTo>
                <a:lnTo>
                  <a:pt x="505" y="177"/>
                </a:lnTo>
                <a:lnTo>
                  <a:pt x="499" y="177"/>
                </a:lnTo>
                <a:lnTo>
                  <a:pt x="499" y="183"/>
                </a:lnTo>
                <a:lnTo>
                  <a:pt x="493" y="183"/>
                </a:lnTo>
                <a:lnTo>
                  <a:pt x="487" y="189"/>
                </a:lnTo>
                <a:lnTo>
                  <a:pt x="481" y="189"/>
                </a:lnTo>
                <a:lnTo>
                  <a:pt x="481" y="195"/>
                </a:lnTo>
                <a:lnTo>
                  <a:pt x="475" y="195"/>
                </a:lnTo>
                <a:lnTo>
                  <a:pt x="475" y="201"/>
                </a:lnTo>
                <a:lnTo>
                  <a:pt x="469" y="201"/>
                </a:lnTo>
                <a:lnTo>
                  <a:pt x="469" y="207"/>
                </a:lnTo>
                <a:lnTo>
                  <a:pt x="463" y="207"/>
                </a:lnTo>
                <a:lnTo>
                  <a:pt x="463" y="213"/>
                </a:lnTo>
                <a:lnTo>
                  <a:pt x="457" y="213"/>
                </a:lnTo>
                <a:lnTo>
                  <a:pt x="457" y="219"/>
                </a:lnTo>
                <a:lnTo>
                  <a:pt x="451" y="219"/>
                </a:lnTo>
                <a:lnTo>
                  <a:pt x="451" y="224"/>
                </a:lnTo>
                <a:lnTo>
                  <a:pt x="445" y="224"/>
                </a:lnTo>
                <a:lnTo>
                  <a:pt x="445" y="230"/>
                </a:lnTo>
                <a:lnTo>
                  <a:pt x="439" y="230"/>
                </a:lnTo>
                <a:lnTo>
                  <a:pt x="439" y="236"/>
                </a:lnTo>
                <a:lnTo>
                  <a:pt x="433" y="236"/>
                </a:lnTo>
                <a:lnTo>
                  <a:pt x="433" y="242"/>
                </a:lnTo>
                <a:lnTo>
                  <a:pt x="428" y="242"/>
                </a:lnTo>
                <a:lnTo>
                  <a:pt x="428" y="248"/>
                </a:lnTo>
                <a:lnTo>
                  <a:pt x="422" y="248"/>
                </a:lnTo>
                <a:lnTo>
                  <a:pt x="422" y="254"/>
                </a:lnTo>
                <a:lnTo>
                  <a:pt x="416" y="254"/>
                </a:lnTo>
                <a:lnTo>
                  <a:pt x="416" y="260"/>
                </a:lnTo>
                <a:lnTo>
                  <a:pt x="410" y="260"/>
                </a:lnTo>
                <a:lnTo>
                  <a:pt x="410" y="266"/>
                </a:lnTo>
                <a:lnTo>
                  <a:pt x="404" y="266"/>
                </a:lnTo>
                <a:lnTo>
                  <a:pt x="404" y="272"/>
                </a:lnTo>
                <a:lnTo>
                  <a:pt x="398" y="272"/>
                </a:lnTo>
                <a:lnTo>
                  <a:pt x="398" y="278"/>
                </a:lnTo>
                <a:lnTo>
                  <a:pt x="392" y="278"/>
                </a:lnTo>
                <a:lnTo>
                  <a:pt x="392" y="284"/>
                </a:lnTo>
                <a:lnTo>
                  <a:pt x="386" y="284"/>
                </a:lnTo>
                <a:lnTo>
                  <a:pt x="380" y="295"/>
                </a:lnTo>
                <a:lnTo>
                  <a:pt x="279" y="414"/>
                </a:lnTo>
                <a:lnTo>
                  <a:pt x="220" y="485"/>
                </a:lnTo>
                <a:lnTo>
                  <a:pt x="178" y="532"/>
                </a:lnTo>
                <a:lnTo>
                  <a:pt x="161" y="550"/>
                </a:lnTo>
                <a:lnTo>
                  <a:pt x="137" y="573"/>
                </a:lnTo>
                <a:lnTo>
                  <a:pt x="95" y="615"/>
                </a:lnTo>
                <a:lnTo>
                  <a:pt x="24" y="662"/>
                </a:lnTo>
                <a:lnTo>
                  <a:pt x="0" y="668"/>
                </a:lnTo>
              </a:path>
            </a:pathLst>
          </a:custGeom>
          <a:noFill/>
          <a:ln w="7938"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668" name="Freeform 239"/>
          <p:cNvSpPr>
            <a:spLocks/>
          </p:cNvSpPr>
          <p:nvPr/>
        </p:nvSpPr>
        <p:spPr bwMode="auto">
          <a:xfrm>
            <a:off x="3454400" y="5145088"/>
            <a:ext cx="3767138" cy="985837"/>
          </a:xfrm>
          <a:custGeom>
            <a:avLst/>
            <a:gdLst>
              <a:gd name="T0" fmla="*/ 2147483647 w 2373"/>
              <a:gd name="T1" fmla="*/ 2147483647 h 621"/>
              <a:gd name="T2" fmla="*/ 2147483647 w 2373"/>
              <a:gd name="T3" fmla="*/ 2147483647 h 621"/>
              <a:gd name="T4" fmla="*/ 2147483647 w 2373"/>
              <a:gd name="T5" fmla="*/ 2147483647 h 621"/>
              <a:gd name="T6" fmla="*/ 2147483647 w 2373"/>
              <a:gd name="T7" fmla="*/ 2147483647 h 621"/>
              <a:gd name="T8" fmla="*/ 2147483647 w 2373"/>
              <a:gd name="T9" fmla="*/ 2147483647 h 621"/>
              <a:gd name="T10" fmla="*/ 2147483647 w 2373"/>
              <a:gd name="T11" fmla="*/ 2147483647 h 621"/>
              <a:gd name="T12" fmla="*/ 2147483647 w 2373"/>
              <a:gd name="T13" fmla="*/ 2147483647 h 621"/>
              <a:gd name="T14" fmla="*/ 2147483647 w 2373"/>
              <a:gd name="T15" fmla="*/ 2147483647 h 621"/>
              <a:gd name="T16" fmla="*/ 2147483647 w 2373"/>
              <a:gd name="T17" fmla="*/ 2147483647 h 621"/>
              <a:gd name="T18" fmla="*/ 2147483647 w 2373"/>
              <a:gd name="T19" fmla="*/ 2147483647 h 621"/>
              <a:gd name="T20" fmla="*/ 2147483647 w 2373"/>
              <a:gd name="T21" fmla="*/ 2147483647 h 621"/>
              <a:gd name="T22" fmla="*/ 2147483647 w 2373"/>
              <a:gd name="T23" fmla="*/ 2147483647 h 621"/>
              <a:gd name="T24" fmla="*/ 2147483647 w 2373"/>
              <a:gd name="T25" fmla="*/ 2147483647 h 621"/>
              <a:gd name="T26" fmla="*/ 2147483647 w 2373"/>
              <a:gd name="T27" fmla="*/ 2147483647 h 621"/>
              <a:gd name="T28" fmla="*/ 2147483647 w 2373"/>
              <a:gd name="T29" fmla="*/ 2147483647 h 621"/>
              <a:gd name="T30" fmla="*/ 2147483647 w 2373"/>
              <a:gd name="T31" fmla="*/ 2147483647 h 621"/>
              <a:gd name="T32" fmla="*/ 2147483647 w 2373"/>
              <a:gd name="T33" fmla="*/ 2147483647 h 621"/>
              <a:gd name="T34" fmla="*/ 2147483647 w 2373"/>
              <a:gd name="T35" fmla="*/ 2147483647 h 621"/>
              <a:gd name="T36" fmla="*/ 2147483647 w 2373"/>
              <a:gd name="T37" fmla="*/ 2147483647 h 621"/>
              <a:gd name="T38" fmla="*/ 2147483647 w 2373"/>
              <a:gd name="T39" fmla="*/ 2147483647 h 621"/>
              <a:gd name="T40" fmla="*/ 2147483647 w 2373"/>
              <a:gd name="T41" fmla="*/ 2147483647 h 621"/>
              <a:gd name="T42" fmla="*/ 2147483647 w 2373"/>
              <a:gd name="T43" fmla="*/ 2147483647 h 621"/>
              <a:gd name="T44" fmla="*/ 2147483647 w 2373"/>
              <a:gd name="T45" fmla="*/ 2147483647 h 621"/>
              <a:gd name="T46" fmla="*/ 2147483647 w 2373"/>
              <a:gd name="T47" fmla="*/ 2147483647 h 621"/>
              <a:gd name="T48" fmla="*/ 2147483647 w 2373"/>
              <a:gd name="T49" fmla="*/ 2147483647 h 621"/>
              <a:gd name="T50" fmla="*/ 2147483647 w 2373"/>
              <a:gd name="T51" fmla="*/ 0 h 621"/>
              <a:gd name="T52" fmla="*/ 2147483647 w 2373"/>
              <a:gd name="T53" fmla="*/ 0 h 621"/>
              <a:gd name="T54" fmla="*/ 2147483647 w 2373"/>
              <a:gd name="T55" fmla="*/ 2147483647 h 621"/>
              <a:gd name="T56" fmla="*/ 2147483647 w 2373"/>
              <a:gd name="T57" fmla="*/ 2147483647 h 621"/>
              <a:gd name="T58" fmla="*/ 2147483647 w 2373"/>
              <a:gd name="T59" fmla="*/ 2147483647 h 621"/>
              <a:gd name="T60" fmla="*/ 2147483647 w 2373"/>
              <a:gd name="T61" fmla="*/ 2147483647 h 621"/>
              <a:gd name="T62" fmla="*/ 2147483647 w 2373"/>
              <a:gd name="T63" fmla="*/ 2147483647 h 621"/>
              <a:gd name="T64" fmla="*/ 2147483647 w 2373"/>
              <a:gd name="T65" fmla="*/ 2147483647 h 621"/>
              <a:gd name="T66" fmla="*/ 2147483647 w 2373"/>
              <a:gd name="T67" fmla="*/ 2147483647 h 621"/>
              <a:gd name="T68" fmla="*/ 2147483647 w 2373"/>
              <a:gd name="T69" fmla="*/ 2147483647 h 621"/>
              <a:gd name="T70" fmla="*/ 2147483647 w 2373"/>
              <a:gd name="T71" fmla="*/ 2147483647 h 621"/>
              <a:gd name="T72" fmla="*/ 2147483647 w 2373"/>
              <a:gd name="T73" fmla="*/ 2147483647 h 621"/>
              <a:gd name="T74" fmla="*/ 2147483647 w 2373"/>
              <a:gd name="T75" fmla="*/ 2147483647 h 621"/>
              <a:gd name="T76" fmla="*/ 2147483647 w 2373"/>
              <a:gd name="T77" fmla="*/ 2147483647 h 621"/>
              <a:gd name="T78" fmla="*/ 2147483647 w 2373"/>
              <a:gd name="T79" fmla="*/ 2147483647 h 621"/>
              <a:gd name="T80" fmla="*/ 2147483647 w 2373"/>
              <a:gd name="T81" fmla="*/ 2147483647 h 621"/>
              <a:gd name="T82" fmla="*/ 2147483647 w 2373"/>
              <a:gd name="T83" fmla="*/ 2147483647 h 621"/>
              <a:gd name="T84" fmla="*/ 2147483647 w 2373"/>
              <a:gd name="T85" fmla="*/ 2147483647 h 621"/>
              <a:gd name="T86" fmla="*/ 2147483647 w 2373"/>
              <a:gd name="T87" fmla="*/ 2147483647 h 621"/>
              <a:gd name="T88" fmla="*/ 2147483647 w 2373"/>
              <a:gd name="T89" fmla="*/ 2147483647 h 621"/>
              <a:gd name="T90" fmla="*/ 2147483647 w 2373"/>
              <a:gd name="T91" fmla="*/ 2147483647 h 621"/>
              <a:gd name="T92" fmla="*/ 2147483647 w 2373"/>
              <a:gd name="T93" fmla="*/ 2147483647 h 621"/>
              <a:gd name="T94" fmla="*/ 2147483647 w 2373"/>
              <a:gd name="T95" fmla="*/ 2147483647 h 621"/>
              <a:gd name="T96" fmla="*/ 2147483647 w 2373"/>
              <a:gd name="T97" fmla="*/ 2147483647 h 621"/>
              <a:gd name="T98" fmla="*/ 2147483647 w 2373"/>
              <a:gd name="T99" fmla="*/ 2147483647 h 621"/>
              <a:gd name="T100" fmla="*/ 2147483647 w 2373"/>
              <a:gd name="T101" fmla="*/ 2147483647 h 621"/>
              <a:gd name="T102" fmla="*/ 2147483647 w 2373"/>
              <a:gd name="T103" fmla="*/ 2147483647 h 621"/>
              <a:gd name="T104" fmla="*/ 2147483647 w 2373"/>
              <a:gd name="T105" fmla="*/ 2147483647 h 621"/>
              <a:gd name="T106" fmla="*/ 2147483647 w 2373"/>
              <a:gd name="T107" fmla="*/ 2147483647 h 621"/>
              <a:gd name="T108" fmla="*/ 2147483647 w 2373"/>
              <a:gd name="T109" fmla="*/ 2147483647 h 621"/>
              <a:gd name="T110" fmla="*/ 2147483647 w 2373"/>
              <a:gd name="T111" fmla="*/ 2147483647 h 621"/>
              <a:gd name="T112" fmla="*/ 2147483647 w 2373"/>
              <a:gd name="T113" fmla="*/ 2147483647 h 621"/>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2373"/>
              <a:gd name="T172" fmla="*/ 0 h 621"/>
              <a:gd name="T173" fmla="*/ 2373 w 2373"/>
              <a:gd name="T174" fmla="*/ 621 h 621"/>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2373" h="621">
                <a:moveTo>
                  <a:pt x="2373" y="449"/>
                </a:moveTo>
                <a:lnTo>
                  <a:pt x="2338" y="444"/>
                </a:lnTo>
                <a:lnTo>
                  <a:pt x="2302" y="438"/>
                </a:lnTo>
                <a:lnTo>
                  <a:pt x="2272" y="426"/>
                </a:lnTo>
                <a:lnTo>
                  <a:pt x="2237" y="420"/>
                </a:lnTo>
                <a:lnTo>
                  <a:pt x="2207" y="408"/>
                </a:lnTo>
                <a:lnTo>
                  <a:pt x="2178" y="402"/>
                </a:lnTo>
                <a:lnTo>
                  <a:pt x="2148" y="390"/>
                </a:lnTo>
                <a:lnTo>
                  <a:pt x="2118" y="384"/>
                </a:lnTo>
                <a:lnTo>
                  <a:pt x="2089" y="379"/>
                </a:lnTo>
                <a:lnTo>
                  <a:pt x="2065" y="367"/>
                </a:lnTo>
                <a:lnTo>
                  <a:pt x="2035" y="361"/>
                </a:lnTo>
                <a:lnTo>
                  <a:pt x="2011" y="349"/>
                </a:lnTo>
                <a:lnTo>
                  <a:pt x="1982" y="343"/>
                </a:lnTo>
                <a:lnTo>
                  <a:pt x="1958" y="337"/>
                </a:lnTo>
                <a:lnTo>
                  <a:pt x="1934" y="325"/>
                </a:lnTo>
                <a:lnTo>
                  <a:pt x="1911" y="319"/>
                </a:lnTo>
                <a:lnTo>
                  <a:pt x="1887" y="308"/>
                </a:lnTo>
                <a:lnTo>
                  <a:pt x="1863" y="302"/>
                </a:lnTo>
                <a:lnTo>
                  <a:pt x="1845" y="296"/>
                </a:lnTo>
                <a:lnTo>
                  <a:pt x="1822" y="284"/>
                </a:lnTo>
                <a:lnTo>
                  <a:pt x="1804" y="278"/>
                </a:lnTo>
                <a:lnTo>
                  <a:pt x="1780" y="272"/>
                </a:lnTo>
                <a:lnTo>
                  <a:pt x="1762" y="266"/>
                </a:lnTo>
                <a:lnTo>
                  <a:pt x="1739" y="254"/>
                </a:lnTo>
                <a:lnTo>
                  <a:pt x="1721" y="248"/>
                </a:lnTo>
                <a:lnTo>
                  <a:pt x="1703" y="243"/>
                </a:lnTo>
                <a:lnTo>
                  <a:pt x="1685" y="237"/>
                </a:lnTo>
                <a:lnTo>
                  <a:pt x="1667" y="225"/>
                </a:lnTo>
                <a:lnTo>
                  <a:pt x="1650" y="219"/>
                </a:lnTo>
                <a:lnTo>
                  <a:pt x="1632" y="213"/>
                </a:lnTo>
                <a:lnTo>
                  <a:pt x="1614" y="207"/>
                </a:lnTo>
                <a:lnTo>
                  <a:pt x="1596" y="201"/>
                </a:lnTo>
                <a:lnTo>
                  <a:pt x="1584" y="195"/>
                </a:lnTo>
                <a:lnTo>
                  <a:pt x="1567" y="189"/>
                </a:lnTo>
                <a:lnTo>
                  <a:pt x="1549" y="183"/>
                </a:lnTo>
                <a:lnTo>
                  <a:pt x="1537" y="177"/>
                </a:lnTo>
                <a:lnTo>
                  <a:pt x="1519" y="172"/>
                </a:lnTo>
                <a:lnTo>
                  <a:pt x="1507" y="166"/>
                </a:lnTo>
                <a:lnTo>
                  <a:pt x="1489" y="160"/>
                </a:lnTo>
                <a:lnTo>
                  <a:pt x="1478" y="154"/>
                </a:lnTo>
                <a:lnTo>
                  <a:pt x="1466" y="148"/>
                </a:lnTo>
                <a:lnTo>
                  <a:pt x="1448" y="142"/>
                </a:lnTo>
                <a:lnTo>
                  <a:pt x="1436" y="136"/>
                </a:lnTo>
                <a:lnTo>
                  <a:pt x="1424" y="130"/>
                </a:lnTo>
                <a:lnTo>
                  <a:pt x="1412" y="124"/>
                </a:lnTo>
                <a:lnTo>
                  <a:pt x="1400" y="124"/>
                </a:lnTo>
                <a:lnTo>
                  <a:pt x="1383" y="118"/>
                </a:lnTo>
                <a:lnTo>
                  <a:pt x="1371" y="112"/>
                </a:lnTo>
                <a:lnTo>
                  <a:pt x="1359" y="107"/>
                </a:lnTo>
                <a:lnTo>
                  <a:pt x="1347" y="107"/>
                </a:lnTo>
                <a:lnTo>
                  <a:pt x="1335" y="101"/>
                </a:lnTo>
                <a:lnTo>
                  <a:pt x="1323" y="95"/>
                </a:lnTo>
                <a:lnTo>
                  <a:pt x="1317" y="89"/>
                </a:lnTo>
                <a:lnTo>
                  <a:pt x="1306" y="89"/>
                </a:lnTo>
                <a:lnTo>
                  <a:pt x="1294" y="83"/>
                </a:lnTo>
                <a:lnTo>
                  <a:pt x="1282" y="77"/>
                </a:lnTo>
                <a:lnTo>
                  <a:pt x="1270" y="77"/>
                </a:lnTo>
                <a:lnTo>
                  <a:pt x="1264" y="71"/>
                </a:lnTo>
                <a:lnTo>
                  <a:pt x="1252" y="71"/>
                </a:lnTo>
                <a:lnTo>
                  <a:pt x="1240" y="65"/>
                </a:lnTo>
                <a:lnTo>
                  <a:pt x="1228" y="65"/>
                </a:lnTo>
                <a:lnTo>
                  <a:pt x="1222" y="59"/>
                </a:lnTo>
                <a:lnTo>
                  <a:pt x="1211" y="59"/>
                </a:lnTo>
                <a:lnTo>
                  <a:pt x="1205" y="53"/>
                </a:lnTo>
                <a:lnTo>
                  <a:pt x="1193" y="53"/>
                </a:lnTo>
                <a:lnTo>
                  <a:pt x="1187" y="47"/>
                </a:lnTo>
                <a:lnTo>
                  <a:pt x="1175" y="47"/>
                </a:lnTo>
                <a:lnTo>
                  <a:pt x="1163" y="41"/>
                </a:lnTo>
                <a:lnTo>
                  <a:pt x="1157" y="41"/>
                </a:lnTo>
                <a:lnTo>
                  <a:pt x="1151" y="41"/>
                </a:lnTo>
                <a:lnTo>
                  <a:pt x="1139" y="36"/>
                </a:lnTo>
                <a:lnTo>
                  <a:pt x="1133" y="36"/>
                </a:lnTo>
                <a:lnTo>
                  <a:pt x="1122" y="30"/>
                </a:lnTo>
                <a:lnTo>
                  <a:pt x="1116" y="30"/>
                </a:lnTo>
                <a:lnTo>
                  <a:pt x="1110" y="30"/>
                </a:lnTo>
                <a:lnTo>
                  <a:pt x="1098" y="24"/>
                </a:lnTo>
                <a:lnTo>
                  <a:pt x="1092" y="24"/>
                </a:lnTo>
                <a:lnTo>
                  <a:pt x="1086" y="24"/>
                </a:lnTo>
                <a:lnTo>
                  <a:pt x="1074" y="24"/>
                </a:lnTo>
                <a:lnTo>
                  <a:pt x="1068" y="18"/>
                </a:lnTo>
                <a:lnTo>
                  <a:pt x="1062" y="18"/>
                </a:lnTo>
                <a:lnTo>
                  <a:pt x="1056" y="18"/>
                </a:lnTo>
                <a:lnTo>
                  <a:pt x="1045" y="18"/>
                </a:lnTo>
                <a:lnTo>
                  <a:pt x="1039" y="12"/>
                </a:lnTo>
                <a:lnTo>
                  <a:pt x="1033" y="12"/>
                </a:lnTo>
                <a:lnTo>
                  <a:pt x="1027" y="12"/>
                </a:lnTo>
                <a:lnTo>
                  <a:pt x="1021" y="12"/>
                </a:lnTo>
                <a:lnTo>
                  <a:pt x="1015" y="12"/>
                </a:lnTo>
                <a:lnTo>
                  <a:pt x="1009" y="12"/>
                </a:lnTo>
                <a:lnTo>
                  <a:pt x="997" y="6"/>
                </a:lnTo>
                <a:lnTo>
                  <a:pt x="991" y="6"/>
                </a:lnTo>
                <a:lnTo>
                  <a:pt x="985" y="6"/>
                </a:lnTo>
                <a:lnTo>
                  <a:pt x="979" y="6"/>
                </a:lnTo>
                <a:lnTo>
                  <a:pt x="973" y="6"/>
                </a:lnTo>
                <a:lnTo>
                  <a:pt x="967" y="6"/>
                </a:lnTo>
                <a:lnTo>
                  <a:pt x="961" y="6"/>
                </a:lnTo>
                <a:lnTo>
                  <a:pt x="956" y="6"/>
                </a:lnTo>
                <a:lnTo>
                  <a:pt x="950" y="6"/>
                </a:lnTo>
                <a:lnTo>
                  <a:pt x="944" y="6"/>
                </a:lnTo>
                <a:lnTo>
                  <a:pt x="938" y="6"/>
                </a:lnTo>
                <a:lnTo>
                  <a:pt x="932" y="0"/>
                </a:lnTo>
                <a:lnTo>
                  <a:pt x="926" y="0"/>
                </a:lnTo>
                <a:lnTo>
                  <a:pt x="920" y="0"/>
                </a:lnTo>
                <a:lnTo>
                  <a:pt x="914" y="0"/>
                </a:lnTo>
                <a:lnTo>
                  <a:pt x="908" y="0"/>
                </a:lnTo>
                <a:lnTo>
                  <a:pt x="902" y="0"/>
                </a:lnTo>
                <a:lnTo>
                  <a:pt x="896" y="0"/>
                </a:lnTo>
                <a:lnTo>
                  <a:pt x="890" y="0"/>
                </a:lnTo>
                <a:lnTo>
                  <a:pt x="884" y="0"/>
                </a:lnTo>
                <a:lnTo>
                  <a:pt x="878" y="0"/>
                </a:lnTo>
                <a:lnTo>
                  <a:pt x="872" y="6"/>
                </a:lnTo>
                <a:lnTo>
                  <a:pt x="867" y="6"/>
                </a:lnTo>
                <a:lnTo>
                  <a:pt x="861" y="6"/>
                </a:lnTo>
                <a:lnTo>
                  <a:pt x="855" y="6"/>
                </a:lnTo>
                <a:lnTo>
                  <a:pt x="849" y="6"/>
                </a:lnTo>
                <a:lnTo>
                  <a:pt x="843" y="6"/>
                </a:lnTo>
                <a:lnTo>
                  <a:pt x="837" y="6"/>
                </a:lnTo>
                <a:lnTo>
                  <a:pt x="831" y="6"/>
                </a:lnTo>
                <a:lnTo>
                  <a:pt x="825" y="6"/>
                </a:lnTo>
                <a:lnTo>
                  <a:pt x="819" y="6"/>
                </a:lnTo>
                <a:lnTo>
                  <a:pt x="813" y="6"/>
                </a:lnTo>
                <a:lnTo>
                  <a:pt x="807" y="12"/>
                </a:lnTo>
                <a:lnTo>
                  <a:pt x="801" y="12"/>
                </a:lnTo>
                <a:lnTo>
                  <a:pt x="795" y="12"/>
                </a:lnTo>
                <a:lnTo>
                  <a:pt x="789" y="12"/>
                </a:lnTo>
                <a:lnTo>
                  <a:pt x="783" y="12"/>
                </a:lnTo>
                <a:lnTo>
                  <a:pt x="778" y="12"/>
                </a:lnTo>
                <a:lnTo>
                  <a:pt x="778" y="18"/>
                </a:lnTo>
                <a:lnTo>
                  <a:pt x="772" y="18"/>
                </a:lnTo>
                <a:lnTo>
                  <a:pt x="766" y="18"/>
                </a:lnTo>
                <a:lnTo>
                  <a:pt x="760" y="18"/>
                </a:lnTo>
                <a:lnTo>
                  <a:pt x="754" y="18"/>
                </a:lnTo>
                <a:lnTo>
                  <a:pt x="748" y="24"/>
                </a:lnTo>
                <a:lnTo>
                  <a:pt x="742" y="24"/>
                </a:lnTo>
                <a:lnTo>
                  <a:pt x="736" y="24"/>
                </a:lnTo>
                <a:lnTo>
                  <a:pt x="730" y="30"/>
                </a:lnTo>
                <a:lnTo>
                  <a:pt x="724" y="30"/>
                </a:lnTo>
                <a:lnTo>
                  <a:pt x="718" y="30"/>
                </a:lnTo>
                <a:lnTo>
                  <a:pt x="712" y="30"/>
                </a:lnTo>
                <a:lnTo>
                  <a:pt x="712" y="36"/>
                </a:lnTo>
                <a:lnTo>
                  <a:pt x="706" y="36"/>
                </a:lnTo>
                <a:lnTo>
                  <a:pt x="700" y="36"/>
                </a:lnTo>
                <a:lnTo>
                  <a:pt x="694" y="36"/>
                </a:lnTo>
                <a:lnTo>
                  <a:pt x="694" y="41"/>
                </a:lnTo>
                <a:lnTo>
                  <a:pt x="689" y="41"/>
                </a:lnTo>
                <a:lnTo>
                  <a:pt x="683" y="41"/>
                </a:lnTo>
                <a:lnTo>
                  <a:pt x="677" y="47"/>
                </a:lnTo>
                <a:lnTo>
                  <a:pt x="671" y="47"/>
                </a:lnTo>
                <a:lnTo>
                  <a:pt x="665" y="47"/>
                </a:lnTo>
                <a:lnTo>
                  <a:pt x="665" y="53"/>
                </a:lnTo>
                <a:lnTo>
                  <a:pt x="659" y="53"/>
                </a:lnTo>
                <a:lnTo>
                  <a:pt x="653" y="53"/>
                </a:lnTo>
                <a:lnTo>
                  <a:pt x="653" y="59"/>
                </a:lnTo>
                <a:lnTo>
                  <a:pt x="647" y="59"/>
                </a:lnTo>
                <a:lnTo>
                  <a:pt x="641" y="59"/>
                </a:lnTo>
                <a:lnTo>
                  <a:pt x="635" y="65"/>
                </a:lnTo>
                <a:lnTo>
                  <a:pt x="629" y="65"/>
                </a:lnTo>
                <a:lnTo>
                  <a:pt x="629" y="71"/>
                </a:lnTo>
                <a:lnTo>
                  <a:pt x="623" y="71"/>
                </a:lnTo>
                <a:lnTo>
                  <a:pt x="617" y="71"/>
                </a:lnTo>
                <a:lnTo>
                  <a:pt x="611" y="77"/>
                </a:lnTo>
                <a:lnTo>
                  <a:pt x="606" y="77"/>
                </a:lnTo>
                <a:lnTo>
                  <a:pt x="606" y="83"/>
                </a:lnTo>
                <a:lnTo>
                  <a:pt x="600" y="83"/>
                </a:lnTo>
                <a:lnTo>
                  <a:pt x="594" y="89"/>
                </a:lnTo>
                <a:lnTo>
                  <a:pt x="588" y="89"/>
                </a:lnTo>
                <a:lnTo>
                  <a:pt x="588" y="95"/>
                </a:lnTo>
                <a:lnTo>
                  <a:pt x="582" y="95"/>
                </a:lnTo>
                <a:lnTo>
                  <a:pt x="576" y="95"/>
                </a:lnTo>
                <a:lnTo>
                  <a:pt x="576" y="101"/>
                </a:lnTo>
                <a:lnTo>
                  <a:pt x="570" y="101"/>
                </a:lnTo>
                <a:lnTo>
                  <a:pt x="564" y="107"/>
                </a:lnTo>
                <a:lnTo>
                  <a:pt x="558" y="107"/>
                </a:lnTo>
                <a:lnTo>
                  <a:pt x="558" y="112"/>
                </a:lnTo>
                <a:lnTo>
                  <a:pt x="552" y="112"/>
                </a:lnTo>
                <a:lnTo>
                  <a:pt x="546" y="118"/>
                </a:lnTo>
                <a:lnTo>
                  <a:pt x="540" y="118"/>
                </a:lnTo>
                <a:lnTo>
                  <a:pt x="540" y="124"/>
                </a:lnTo>
                <a:lnTo>
                  <a:pt x="534" y="124"/>
                </a:lnTo>
                <a:lnTo>
                  <a:pt x="528" y="130"/>
                </a:lnTo>
                <a:lnTo>
                  <a:pt x="522" y="130"/>
                </a:lnTo>
                <a:lnTo>
                  <a:pt x="522" y="136"/>
                </a:lnTo>
                <a:lnTo>
                  <a:pt x="517" y="136"/>
                </a:lnTo>
                <a:lnTo>
                  <a:pt x="517" y="142"/>
                </a:lnTo>
                <a:lnTo>
                  <a:pt x="511" y="142"/>
                </a:lnTo>
                <a:lnTo>
                  <a:pt x="505" y="148"/>
                </a:lnTo>
                <a:lnTo>
                  <a:pt x="499" y="148"/>
                </a:lnTo>
                <a:lnTo>
                  <a:pt x="499" y="154"/>
                </a:lnTo>
                <a:lnTo>
                  <a:pt x="493" y="154"/>
                </a:lnTo>
                <a:lnTo>
                  <a:pt x="493" y="160"/>
                </a:lnTo>
                <a:lnTo>
                  <a:pt x="487" y="160"/>
                </a:lnTo>
                <a:lnTo>
                  <a:pt x="487" y="166"/>
                </a:lnTo>
                <a:lnTo>
                  <a:pt x="481" y="166"/>
                </a:lnTo>
                <a:lnTo>
                  <a:pt x="481" y="172"/>
                </a:lnTo>
                <a:lnTo>
                  <a:pt x="475" y="172"/>
                </a:lnTo>
                <a:lnTo>
                  <a:pt x="469" y="177"/>
                </a:lnTo>
                <a:lnTo>
                  <a:pt x="463" y="177"/>
                </a:lnTo>
                <a:lnTo>
                  <a:pt x="463" y="183"/>
                </a:lnTo>
                <a:lnTo>
                  <a:pt x="457" y="183"/>
                </a:lnTo>
                <a:lnTo>
                  <a:pt x="457" y="189"/>
                </a:lnTo>
                <a:lnTo>
                  <a:pt x="451" y="189"/>
                </a:lnTo>
                <a:lnTo>
                  <a:pt x="451" y="195"/>
                </a:lnTo>
                <a:lnTo>
                  <a:pt x="445" y="195"/>
                </a:lnTo>
                <a:lnTo>
                  <a:pt x="445" y="201"/>
                </a:lnTo>
                <a:lnTo>
                  <a:pt x="439" y="201"/>
                </a:lnTo>
                <a:lnTo>
                  <a:pt x="439" y="207"/>
                </a:lnTo>
                <a:lnTo>
                  <a:pt x="433" y="207"/>
                </a:lnTo>
                <a:lnTo>
                  <a:pt x="433" y="213"/>
                </a:lnTo>
                <a:lnTo>
                  <a:pt x="428" y="213"/>
                </a:lnTo>
                <a:lnTo>
                  <a:pt x="428" y="219"/>
                </a:lnTo>
                <a:lnTo>
                  <a:pt x="422" y="219"/>
                </a:lnTo>
                <a:lnTo>
                  <a:pt x="422" y="225"/>
                </a:lnTo>
                <a:lnTo>
                  <a:pt x="416" y="225"/>
                </a:lnTo>
                <a:lnTo>
                  <a:pt x="416" y="231"/>
                </a:lnTo>
                <a:lnTo>
                  <a:pt x="410" y="231"/>
                </a:lnTo>
                <a:lnTo>
                  <a:pt x="404" y="237"/>
                </a:lnTo>
                <a:lnTo>
                  <a:pt x="398" y="243"/>
                </a:lnTo>
                <a:lnTo>
                  <a:pt x="392" y="248"/>
                </a:lnTo>
                <a:lnTo>
                  <a:pt x="386" y="254"/>
                </a:lnTo>
                <a:lnTo>
                  <a:pt x="380" y="260"/>
                </a:lnTo>
                <a:lnTo>
                  <a:pt x="279" y="373"/>
                </a:lnTo>
                <a:lnTo>
                  <a:pt x="220" y="444"/>
                </a:lnTo>
                <a:lnTo>
                  <a:pt x="178" y="485"/>
                </a:lnTo>
                <a:lnTo>
                  <a:pt x="161" y="503"/>
                </a:lnTo>
                <a:lnTo>
                  <a:pt x="137" y="526"/>
                </a:lnTo>
                <a:lnTo>
                  <a:pt x="95" y="568"/>
                </a:lnTo>
                <a:lnTo>
                  <a:pt x="24" y="615"/>
                </a:lnTo>
                <a:lnTo>
                  <a:pt x="0" y="621"/>
                </a:lnTo>
              </a:path>
            </a:pathLst>
          </a:custGeom>
          <a:noFill/>
          <a:ln w="7938"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669" name="Freeform 240"/>
          <p:cNvSpPr>
            <a:spLocks/>
          </p:cNvSpPr>
          <p:nvPr/>
        </p:nvSpPr>
        <p:spPr bwMode="auto">
          <a:xfrm>
            <a:off x="3454400" y="4760913"/>
            <a:ext cx="3767138" cy="1370012"/>
          </a:xfrm>
          <a:custGeom>
            <a:avLst/>
            <a:gdLst>
              <a:gd name="T0" fmla="*/ 2147483647 w 2373"/>
              <a:gd name="T1" fmla="*/ 2147483647 h 863"/>
              <a:gd name="T2" fmla="*/ 2147483647 w 2373"/>
              <a:gd name="T3" fmla="*/ 2147483647 h 863"/>
              <a:gd name="T4" fmla="*/ 2147483647 w 2373"/>
              <a:gd name="T5" fmla="*/ 2147483647 h 863"/>
              <a:gd name="T6" fmla="*/ 2147483647 w 2373"/>
              <a:gd name="T7" fmla="*/ 2147483647 h 863"/>
              <a:gd name="T8" fmla="*/ 2147483647 w 2373"/>
              <a:gd name="T9" fmla="*/ 2147483647 h 863"/>
              <a:gd name="T10" fmla="*/ 2147483647 w 2373"/>
              <a:gd name="T11" fmla="*/ 2147483647 h 863"/>
              <a:gd name="T12" fmla="*/ 2147483647 w 2373"/>
              <a:gd name="T13" fmla="*/ 2147483647 h 863"/>
              <a:gd name="T14" fmla="*/ 2147483647 w 2373"/>
              <a:gd name="T15" fmla="*/ 2147483647 h 863"/>
              <a:gd name="T16" fmla="*/ 2147483647 w 2373"/>
              <a:gd name="T17" fmla="*/ 2147483647 h 863"/>
              <a:gd name="T18" fmla="*/ 2147483647 w 2373"/>
              <a:gd name="T19" fmla="*/ 2147483647 h 863"/>
              <a:gd name="T20" fmla="*/ 2147483647 w 2373"/>
              <a:gd name="T21" fmla="*/ 2147483647 h 863"/>
              <a:gd name="T22" fmla="*/ 2147483647 w 2373"/>
              <a:gd name="T23" fmla="*/ 2147483647 h 863"/>
              <a:gd name="T24" fmla="*/ 2147483647 w 2373"/>
              <a:gd name="T25" fmla="*/ 2147483647 h 863"/>
              <a:gd name="T26" fmla="*/ 2147483647 w 2373"/>
              <a:gd name="T27" fmla="*/ 2147483647 h 863"/>
              <a:gd name="T28" fmla="*/ 2147483647 w 2373"/>
              <a:gd name="T29" fmla="*/ 2147483647 h 863"/>
              <a:gd name="T30" fmla="*/ 2147483647 w 2373"/>
              <a:gd name="T31" fmla="*/ 2147483647 h 863"/>
              <a:gd name="T32" fmla="*/ 2147483647 w 2373"/>
              <a:gd name="T33" fmla="*/ 2147483647 h 863"/>
              <a:gd name="T34" fmla="*/ 2147483647 w 2373"/>
              <a:gd name="T35" fmla="*/ 0 h 863"/>
              <a:gd name="T36" fmla="*/ 2147483647 w 2373"/>
              <a:gd name="T37" fmla="*/ 0 h 863"/>
              <a:gd name="T38" fmla="*/ 2147483647 w 2373"/>
              <a:gd name="T39" fmla="*/ 0 h 863"/>
              <a:gd name="T40" fmla="*/ 2147483647 w 2373"/>
              <a:gd name="T41" fmla="*/ 0 h 863"/>
              <a:gd name="T42" fmla="*/ 2147483647 w 2373"/>
              <a:gd name="T43" fmla="*/ 0 h 863"/>
              <a:gd name="T44" fmla="*/ 2147483647 w 2373"/>
              <a:gd name="T45" fmla="*/ 0 h 863"/>
              <a:gd name="T46" fmla="*/ 2147483647 w 2373"/>
              <a:gd name="T47" fmla="*/ 2147483647 h 863"/>
              <a:gd name="T48" fmla="*/ 2147483647 w 2373"/>
              <a:gd name="T49" fmla="*/ 2147483647 h 863"/>
              <a:gd name="T50" fmla="*/ 2147483647 w 2373"/>
              <a:gd name="T51" fmla="*/ 2147483647 h 863"/>
              <a:gd name="T52" fmla="*/ 2147483647 w 2373"/>
              <a:gd name="T53" fmla="*/ 2147483647 h 863"/>
              <a:gd name="T54" fmla="*/ 2147483647 w 2373"/>
              <a:gd name="T55" fmla="*/ 2147483647 h 863"/>
              <a:gd name="T56" fmla="*/ 2147483647 w 2373"/>
              <a:gd name="T57" fmla="*/ 2147483647 h 863"/>
              <a:gd name="T58" fmla="*/ 2147483647 w 2373"/>
              <a:gd name="T59" fmla="*/ 2147483647 h 863"/>
              <a:gd name="T60" fmla="*/ 2147483647 w 2373"/>
              <a:gd name="T61" fmla="*/ 2147483647 h 863"/>
              <a:gd name="T62" fmla="*/ 2147483647 w 2373"/>
              <a:gd name="T63" fmla="*/ 2147483647 h 863"/>
              <a:gd name="T64" fmla="*/ 2147483647 w 2373"/>
              <a:gd name="T65" fmla="*/ 2147483647 h 863"/>
              <a:gd name="T66" fmla="*/ 2147483647 w 2373"/>
              <a:gd name="T67" fmla="*/ 2147483647 h 863"/>
              <a:gd name="T68" fmla="*/ 2147483647 w 2373"/>
              <a:gd name="T69" fmla="*/ 2147483647 h 863"/>
              <a:gd name="T70" fmla="*/ 2147483647 w 2373"/>
              <a:gd name="T71" fmla="*/ 2147483647 h 863"/>
              <a:gd name="T72" fmla="*/ 2147483647 w 2373"/>
              <a:gd name="T73" fmla="*/ 2147483647 h 863"/>
              <a:gd name="T74" fmla="*/ 2147483647 w 2373"/>
              <a:gd name="T75" fmla="*/ 2147483647 h 863"/>
              <a:gd name="T76" fmla="*/ 2147483647 w 2373"/>
              <a:gd name="T77" fmla="*/ 2147483647 h 863"/>
              <a:gd name="T78" fmla="*/ 2147483647 w 2373"/>
              <a:gd name="T79" fmla="*/ 2147483647 h 863"/>
              <a:gd name="T80" fmla="*/ 2147483647 w 2373"/>
              <a:gd name="T81" fmla="*/ 2147483647 h 863"/>
              <a:gd name="T82" fmla="*/ 2147483647 w 2373"/>
              <a:gd name="T83" fmla="*/ 2147483647 h 863"/>
              <a:gd name="T84" fmla="*/ 2147483647 w 2373"/>
              <a:gd name="T85" fmla="*/ 2147483647 h 863"/>
              <a:gd name="T86" fmla="*/ 2147483647 w 2373"/>
              <a:gd name="T87" fmla="*/ 2147483647 h 863"/>
              <a:gd name="T88" fmla="*/ 2147483647 w 2373"/>
              <a:gd name="T89" fmla="*/ 2147483647 h 863"/>
              <a:gd name="T90" fmla="*/ 2147483647 w 2373"/>
              <a:gd name="T91" fmla="*/ 2147483647 h 863"/>
              <a:gd name="T92" fmla="*/ 2147483647 w 2373"/>
              <a:gd name="T93" fmla="*/ 2147483647 h 863"/>
              <a:gd name="T94" fmla="*/ 2147483647 w 2373"/>
              <a:gd name="T95" fmla="*/ 2147483647 h 863"/>
              <a:gd name="T96" fmla="*/ 2147483647 w 2373"/>
              <a:gd name="T97" fmla="*/ 2147483647 h 863"/>
              <a:gd name="T98" fmla="*/ 2147483647 w 2373"/>
              <a:gd name="T99" fmla="*/ 2147483647 h 863"/>
              <a:gd name="T100" fmla="*/ 2147483647 w 2373"/>
              <a:gd name="T101" fmla="*/ 2147483647 h 863"/>
              <a:gd name="T102" fmla="*/ 2147483647 w 2373"/>
              <a:gd name="T103" fmla="*/ 2147483647 h 863"/>
              <a:gd name="T104" fmla="*/ 2147483647 w 2373"/>
              <a:gd name="T105" fmla="*/ 2147483647 h 863"/>
              <a:gd name="T106" fmla="*/ 2147483647 w 2373"/>
              <a:gd name="T107" fmla="*/ 2147483647 h 863"/>
              <a:gd name="T108" fmla="*/ 2147483647 w 2373"/>
              <a:gd name="T109" fmla="*/ 2147483647 h 863"/>
              <a:gd name="T110" fmla="*/ 2147483647 w 2373"/>
              <a:gd name="T111" fmla="*/ 2147483647 h 863"/>
              <a:gd name="T112" fmla="*/ 2147483647 w 2373"/>
              <a:gd name="T113" fmla="*/ 2147483647 h 863"/>
              <a:gd name="T114" fmla="*/ 2147483647 w 2373"/>
              <a:gd name="T115" fmla="*/ 2147483647 h 863"/>
              <a:gd name="T116" fmla="*/ 2147483647 w 2373"/>
              <a:gd name="T117" fmla="*/ 2147483647 h 863"/>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2373"/>
              <a:gd name="T178" fmla="*/ 0 h 863"/>
              <a:gd name="T179" fmla="*/ 2373 w 2373"/>
              <a:gd name="T180" fmla="*/ 863 h 863"/>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2373" h="863">
                <a:moveTo>
                  <a:pt x="2373" y="479"/>
                </a:moveTo>
                <a:lnTo>
                  <a:pt x="2338" y="467"/>
                </a:lnTo>
                <a:lnTo>
                  <a:pt x="2302" y="455"/>
                </a:lnTo>
                <a:lnTo>
                  <a:pt x="2272" y="443"/>
                </a:lnTo>
                <a:lnTo>
                  <a:pt x="2237" y="425"/>
                </a:lnTo>
                <a:lnTo>
                  <a:pt x="2207" y="414"/>
                </a:lnTo>
                <a:lnTo>
                  <a:pt x="2178" y="402"/>
                </a:lnTo>
                <a:lnTo>
                  <a:pt x="2148" y="390"/>
                </a:lnTo>
                <a:lnTo>
                  <a:pt x="2118" y="378"/>
                </a:lnTo>
                <a:lnTo>
                  <a:pt x="2089" y="360"/>
                </a:lnTo>
                <a:lnTo>
                  <a:pt x="2065" y="349"/>
                </a:lnTo>
                <a:lnTo>
                  <a:pt x="2035" y="337"/>
                </a:lnTo>
                <a:lnTo>
                  <a:pt x="2011" y="325"/>
                </a:lnTo>
                <a:lnTo>
                  <a:pt x="1982" y="313"/>
                </a:lnTo>
                <a:lnTo>
                  <a:pt x="1958" y="301"/>
                </a:lnTo>
                <a:lnTo>
                  <a:pt x="1934" y="295"/>
                </a:lnTo>
                <a:lnTo>
                  <a:pt x="1911" y="283"/>
                </a:lnTo>
                <a:lnTo>
                  <a:pt x="1887" y="272"/>
                </a:lnTo>
                <a:lnTo>
                  <a:pt x="1863" y="260"/>
                </a:lnTo>
                <a:lnTo>
                  <a:pt x="1845" y="248"/>
                </a:lnTo>
                <a:lnTo>
                  <a:pt x="1822" y="242"/>
                </a:lnTo>
                <a:lnTo>
                  <a:pt x="1804" y="230"/>
                </a:lnTo>
                <a:lnTo>
                  <a:pt x="1780" y="218"/>
                </a:lnTo>
                <a:lnTo>
                  <a:pt x="1762" y="212"/>
                </a:lnTo>
                <a:lnTo>
                  <a:pt x="1739" y="201"/>
                </a:lnTo>
                <a:lnTo>
                  <a:pt x="1721" y="195"/>
                </a:lnTo>
                <a:lnTo>
                  <a:pt x="1703" y="183"/>
                </a:lnTo>
                <a:lnTo>
                  <a:pt x="1685" y="177"/>
                </a:lnTo>
                <a:lnTo>
                  <a:pt x="1667" y="171"/>
                </a:lnTo>
                <a:lnTo>
                  <a:pt x="1650" y="159"/>
                </a:lnTo>
                <a:lnTo>
                  <a:pt x="1632" y="153"/>
                </a:lnTo>
                <a:lnTo>
                  <a:pt x="1614" y="147"/>
                </a:lnTo>
                <a:lnTo>
                  <a:pt x="1596" y="136"/>
                </a:lnTo>
                <a:lnTo>
                  <a:pt x="1584" y="130"/>
                </a:lnTo>
                <a:lnTo>
                  <a:pt x="1567" y="124"/>
                </a:lnTo>
                <a:lnTo>
                  <a:pt x="1549" y="118"/>
                </a:lnTo>
                <a:lnTo>
                  <a:pt x="1537" y="112"/>
                </a:lnTo>
                <a:lnTo>
                  <a:pt x="1519" y="106"/>
                </a:lnTo>
                <a:lnTo>
                  <a:pt x="1507" y="100"/>
                </a:lnTo>
                <a:lnTo>
                  <a:pt x="1489" y="94"/>
                </a:lnTo>
                <a:lnTo>
                  <a:pt x="1478" y="88"/>
                </a:lnTo>
                <a:lnTo>
                  <a:pt x="1466" y="82"/>
                </a:lnTo>
                <a:lnTo>
                  <a:pt x="1448" y="76"/>
                </a:lnTo>
                <a:lnTo>
                  <a:pt x="1436" y="71"/>
                </a:lnTo>
                <a:lnTo>
                  <a:pt x="1424" y="71"/>
                </a:lnTo>
                <a:lnTo>
                  <a:pt x="1412" y="65"/>
                </a:lnTo>
                <a:lnTo>
                  <a:pt x="1400" y="59"/>
                </a:lnTo>
                <a:lnTo>
                  <a:pt x="1383" y="53"/>
                </a:lnTo>
                <a:lnTo>
                  <a:pt x="1371" y="53"/>
                </a:lnTo>
                <a:lnTo>
                  <a:pt x="1359" y="47"/>
                </a:lnTo>
                <a:lnTo>
                  <a:pt x="1347" y="41"/>
                </a:lnTo>
                <a:lnTo>
                  <a:pt x="1335" y="41"/>
                </a:lnTo>
                <a:lnTo>
                  <a:pt x="1323" y="35"/>
                </a:lnTo>
                <a:lnTo>
                  <a:pt x="1317" y="35"/>
                </a:lnTo>
                <a:lnTo>
                  <a:pt x="1306" y="29"/>
                </a:lnTo>
                <a:lnTo>
                  <a:pt x="1294" y="29"/>
                </a:lnTo>
                <a:lnTo>
                  <a:pt x="1282" y="23"/>
                </a:lnTo>
                <a:lnTo>
                  <a:pt x="1270" y="23"/>
                </a:lnTo>
                <a:lnTo>
                  <a:pt x="1264" y="17"/>
                </a:lnTo>
                <a:lnTo>
                  <a:pt x="1252" y="17"/>
                </a:lnTo>
                <a:lnTo>
                  <a:pt x="1240" y="17"/>
                </a:lnTo>
                <a:lnTo>
                  <a:pt x="1228" y="11"/>
                </a:lnTo>
                <a:lnTo>
                  <a:pt x="1222" y="11"/>
                </a:lnTo>
                <a:lnTo>
                  <a:pt x="1211" y="11"/>
                </a:lnTo>
                <a:lnTo>
                  <a:pt x="1205" y="6"/>
                </a:lnTo>
                <a:lnTo>
                  <a:pt x="1193" y="6"/>
                </a:lnTo>
                <a:lnTo>
                  <a:pt x="1187" y="6"/>
                </a:lnTo>
                <a:lnTo>
                  <a:pt x="1175" y="6"/>
                </a:lnTo>
                <a:lnTo>
                  <a:pt x="1163" y="6"/>
                </a:lnTo>
                <a:lnTo>
                  <a:pt x="1157" y="0"/>
                </a:lnTo>
                <a:lnTo>
                  <a:pt x="1151" y="0"/>
                </a:lnTo>
                <a:lnTo>
                  <a:pt x="1139" y="0"/>
                </a:lnTo>
                <a:lnTo>
                  <a:pt x="1133" y="0"/>
                </a:lnTo>
                <a:lnTo>
                  <a:pt x="1122" y="0"/>
                </a:lnTo>
                <a:lnTo>
                  <a:pt x="1116" y="0"/>
                </a:lnTo>
                <a:lnTo>
                  <a:pt x="1110" y="0"/>
                </a:lnTo>
                <a:lnTo>
                  <a:pt x="1098" y="0"/>
                </a:lnTo>
                <a:lnTo>
                  <a:pt x="1092" y="0"/>
                </a:lnTo>
                <a:lnTo>
                  <a:pt x="1086" y="0"/>
                </a:lnTo>
                <a:lnTo>
                  <a:pt x="1074" y="0"/>
                </a:lnTo>
                <a:lnTo>
                  <a:pt x="1068" y="0"/>
                </a:lnTo>
                <a:lnTo>
                  <a:pt x="1062" y="0"/>
                </a:lnTo>
                <a:lnTo>
                  <a:pt x="1056" y="0"/>
                </a:lnTo>
                <a:lnTo>
                  <a:pt x="1045" y="0"/>
                </a:lnTo>
                <a:lnTo>
                  <a:pt x="1039" y="0"/>
                </a:lnTo>
                <a:lnTo>
                  <a:pt x="1033" y="0"/>
                </a:lnTo>
                <a:lnTo>
                  <a:pt x="1027" y="0"/>
                </a:lnTo>
                <a:lnTo>
                  <a:pt x="1021" y="0"/>
                </a:lnTo>
                <a:lnTo>
                  <a:pt x="1015" y="0"/>
                </a:lnTo>
                <a:lnTo>
                  <a:pt x="1009" y="0"/>
                </a:lnTo>
                <a:lnTo>
                  <a:pt x="997" y="0"/>
                </a:lnTo>
                <a:lnTo>
                  <a:pt x="991" y="0"/>
                </a:lnTo>
                <a:lnTo>
                  <a:pt x="985" y="0"/>
                </a:lnTo>
                <a:lnTo>
                  <a:pt x="979" y="6"/>
                </a:lnTo>
                <a:lnTo>
                  <a:pt x="973" y="6"/>
                </a:lnTo>
                <a:lnTo>
                  <a:pt x="967" y="6"/>
                </a:lnTo>
                <a:lnTo>
                  <a:pt x="961" y="6"/>
                </a:lnTo>
                <a:lnTo>
                  <a:pt x="956" y="6"/>
                </a:lnTo>
                <a:lnTo>
                  <a:pt x="950" y="6"/>
                </a:lnTo>
                <a:lnTo>
                  <a:pt x="944" y="11"/>
                </a:lnTo>
                <a:lnTo>
                  <a:pt x="938" y="11"/>
                </a:lnTo>
                <a:lnTo>
                  <a:pt x="932" y="11"/>
                </a:lnTo>
                <a:lnTo>
                  <a:pt x="926" y="11"/>
                </a:lnTo>
                <a:lnTo>
                  <a:pt x="920" y="17"/>
                </a:lnTo>
                <a:lnTo>
                  <a:pt x="914" y="17"/>
                </a:lnTo>
                <a:lnTo>
                  <a:pt x="908" y="17"/>
                </a:lnTo>
                <a:lnTo>
                  <a:pt x="902" y="17"/>
                </a:lnTo>
                <a:lnTo>
                  <a:pt x="902" y="23"/>
                </a:lnTo>
                <a:lnTo>
                  <a:pt x="896" y="23"/>
                </a:lnTo>
                <a:lnTo>
                  <a:pt x="890" y="23"/>
                </a:lnTo>
                <a:lnTo>
                  <a:pt x="884" y="23"/>
                </a:lnTo>
                <a:lnTo>
                  <a:pt x="878" y="29"/>
                </a:lnTo>
                <a:lnTo>
                  <a:pt x="872" y="29"/>
                </a:lnTo>
                <a:lnTo>
                  <a:pt x="867" y="29"/>
                </a:lnTo>
                <a:lnTo>
                  <a:pt x="861" y="35"/>
                </a:lnTo>
                <a:lnTo>
                  <a:pt x="855" y="35"/>
                </a:lnTo>
                <a:lnTo>
                  <a:pt x="849" y="35"/>
                </a:lnTo>
                <a:lnTo>
                  <a:pt x="843" y="41"/>
                </a:lnTo>
                <a:lnTo>
                  <a:pt x="837" y="41"/>
                </a:lnTo>
                <a:lnTo>
                  <a:pt x="831" y="47"/>
                </a:lnTo>
                <a:lnTo>
                  <a:pt x="825" y="47"/>
                </a:lnTo>
                <a:lnTo>
                  <a:pt x="819" y="47"/>
                </a:lnTo>
                <a:lnTo>
                  <a:pt x="819" y="53"/>
                </a:lnTo>
                <a:lnTo>
                  <a:pt x="813" y="53"/>
                </a:lnTo>
                <a:lnTo>
                  <a:pt x="807" y="53"/>
                </a:lnTo>
                <a:lnTo>
                  <a:pt x="807" y="59"/>
                </a:lnTo>
                <a:lnTo>
                  <a:pt x="801" y="59"/>
                </a:lnTo>
                <a:lnTo>
                  <a:pt x="795" y="59"/>
                </a:lnTo>
                <a:lnTo>
                  <a:pt x="789" y="65"/>
                </a:lnTo>
                <a:lnTo>
                  <a:pt x="783" y="65"/>
                </a:lnTo>
                <a:lnTo>
                  <a:pt x="778" y="71"/>
                </a:lnTo>
                <a:lnTo>
                  <a:pt x="772" y="76"/>
                </a:lnTo>
                <a:lnTo>
                  <a:pt x="766" y="76"/>
                </a:lnTo>
                <a:lnTo>
                  <a:pt x="760" y="82"/>
                </a:lnTo>
                <a:lnTo>
                  <a:pt x="754" y="82"/>
                </a:lnTo>
                <a:lnTo>
                  <a:pt x="748" y="88"/>
                </a:lnTo>
                <a:lnTo>
                  <a:pt x="742" y="88"/>
                </a:lnTo>
                <a:lnTo>
                  <a:pt x="736" y="94"/>
                </a:lnTo>
                <a:lnTo>
                  <a:pt x="730" y="100"/>
                </a:lnTo>
                <a:lnTo>
                  <a:pt x="724" y="100"/>
                </a:lnTo>
                <a:lnTo>
                  <a:pt x="718" y="106"/>
                </a:lnTo>
                <a:lnTo>
                  <a:pt x="712" y="112"/>
                </a:lnTo>
                <a:lnTo>
                  <a:pt x="706" y="112"/>
                </a:lnTo>
                <a:lnTo>
                  <a:pt x="700" y="118"/>
                </a:lnTo>
                <a:lnTo>
                  <a:pt x="694" y="118"/>
                </a:lnTo>
                <a:lnTo>
                  <a:pt x="694" y="124"/>
                </a:lnTo>
                <a:lnTo>
                  <a:pt x="689" y="124"/>
                </a:lnTo>
                <a:lnTo>
                  <a:pt x="689" y="130"/>
                </a:lnTo>
                <a:lnTo>
                  <a:pt x="683" y="130"/>
                </a:lnTo>
                <a:lnTo>
                  <a:pt x="677" y="136"/>
                </a:lnTo>
                <a:lnTo>
                  <a:pt x="671" y="142"/>
                </a:lnTo>
                <a:lnTo>
                  <a:pt x="665" y="142"/>
                </a:lnTo>
                <a:lnTo>
                  <a:pt x="665" y="147"/>
                </a:lnTo>
                <a:lnTo>
                  <a:pt x="659" y="147"/>
                </a:lnTo>
                <a:lnTo>
                  <a:pt x="659" y="153"/>
                </a:lnTo>
                <a:lnTo>
                  <a:pt x="653" y="153"/>
                </a:lnTo>
                <a:lnTo>
                  <a:pt x="647" y="159"/>
                </a:lnTo>
                <a:lnTo>
                  <a:pt x="641" y="159"/>
                </a:lnTo>
                <a:lnTo>
                  <a:pt x="641" y="165"/>
                </a:lnTo>
                <a:lnTo>
                  <a:pt x="635" y="165"/>
                </a:lnTo>
                <a:lnTo>
                  <a:pt x="635" y="171"/>
                </a:lnTo>
                <a:lnTo>
                  <a:pt x="629" y="171"/>
                </a:lnTo>
                <a:lnTo>
                  <a:pt x="629" y="177"/>
                </a:lnTo>
                <a:lnTo>
                  <a:pt x="623" y="177"/>
                </a:lnTo>
                <a:lnTo>
                  <a:pt x="623" y="183"/>
                </a:lnTo>
                <a:lnTo>
                  <a:pt x="617" y="183"/>
                </a:lnTo>
                <a:lnTo>
                  <a:pt x="611" y="189"/>
                </a:lnTo>
                <a:lnTo>
                  <a:pt x="606" y="195"/>
                </a:lnTo>
                <a:lnTo>
                  <a:pt x="600" y="201"/>
                </a:lnTo>
                <a:lnTo>
                  <a:pt x="594" y="207"/>
                </a:lnTo>
                <a:lnTo>
                  <a:pt x="588" y="212"/>
                </a:lnTo>
                <a:lnTo>
                  <a:pt x="582" y="218"/>
                </a:lnTo>
                <a:lnTo>
                  <a:pt x="576" y="218"/>
                </a:lnTo>
                <a:lnTo>
                  <a:pt x="576" y="224"/>
                </a:lnTo>
                <a:lnTo>
                  <a:pt x="570" y="224"/>
                </a:lnTo>
                <a:lnTo>
                  <a:pt x="570" y="230"/>
                </a:lnTo>
                <a:lnTo>
                  <a:pt x="564" y="236"/>
                </a:lnTo>
                <a:lnTo>
                  <a:pt x="558" y="236"/>
                </a:lnTo>
                <a:lnTo>
                  <a:pt x="558" y="242"/>
                </a:lnTo>
                <a:lnTo>
                  <a:pt x="552" y="242"/>
                </a:lnTo>
                <a:lnTo>
                  <a:pt x="552" y="248"/>
                </a:lnTo>
                <a:lnTo>
                  <a:pt x="546" y="248"/>
                </a:lnTo>
                <a:lnTo>
                  <a:pt x="546" y="254"/>
                </a:lnTo>
                <a:lnTo>
                  <a:pt x="540" y="260"/>
                </a:lnTo>
                <a:lnTo>
                  <a:pt x="534" y="266"/>
                </a:lnTo>
                <a:lnTo>
                  <a:pt x="528" y="272"/>
                </a:lnTo>
                <a:lnTo>
                  <a:pt x="522" y="278"/>
                </a:lnTo>
                <a:lnTo>
                  <a:pt x="517" y="283"/>
                </a:lnTo>
                <a:lnTo>
                  <a:pt x="517" y="289"/>
                </a:lnTo>
                <a:lnTo>
                  <a:pt x="511" y="289"/>
                </a:lnTo>
                <a:lnTo>
                  <a:pt x="511" y="295"/>
                </a:lnTo>
                <a:lnTo>
                  <a:pt x="505" y="295"/>
                </a:lnTo>
                <a:lnTo>
                  <a:pt x="505" y="301"/>
                </a:lnTo>
                <a:lnTo>
                  <a:pt x="499" y="301"/>
                </a:lnTo>
                <a:lnTo>
                  <a:pt x="499" y="307"/>
                </a:lnTo>
                <a:lnTo>
                  <a:pt x="493" y="307"/>
                </a:lnTo>
                <a:lnTo>
                  <a:pt x="493" y="313"/>
                </a:lnTo>
                <a:lnTo>
                  <a:pt x="487" y="313"/>
                </a:lnTo>
                <a:lnTo>
                  <a:pt x="487" y="319"/>
                </a:lnTo>
                <a:lnTo>
                  <a:pt x="481" y="325"/>
                </a:lnTo>
                <a:lnTo>
                  <a:pt x="475" y="331"/>
                </a:lnTo>
                <a:lnTo>
                  <a:pt x="475" y="337"/>
                </a:lnTo>
                <a:lnTo>
                  <a:pt x="469" y="337"/>
                </a:lnTo>
                <a:lnTo>
                  <a:pt x="469" y="343"/>
                </a:lnTo>
                <a:lnTo>
                  <a:pt x="463" y="343"/>
                </a:lnTo>
                <a:lnTo>
                  <a:pt x="463" y="349"/>
                </a:lnTo>
                <a:lnTo>
                  <a:pt x="457" y="349"/>
                </a:lnTo>
                <a:lnTo>
                  <a:pt x="457" y="354"/>
                </a:lnTo>
                <a:lnTo>
                  <a:pt x="451" y="360"/>
                </a:lnTo>
                <a:lnTo>
                  <a:pt x="445" y="366"/>
                </a:lnTo>
                <a:lnTo>
                  <a:pt x="445" y="372"/>
                </a:lnTo>
                <a:lnTo>
                  <a:pt x="439" y="372"/>
                </a:lnTo>
                <a:lnTo>
                  <a:pt x="439" y="378"/>
                </a:lnTo>
                <a:lnTo>
                  <a:pt x="433" y="378"/>
                </a:lnTo>
                <a:lnTo>
                  <a:pt x="433" y="384"/>
                </a:lnTo>
                <a:lnTo>
                  <a:pt x="428" y="384"/>
                </a:lnTo>
                <a:lnTo>
                  <a:pt x="428" y="390"/>
                </a:lnTo>
                <a:lnTo>
                  <a:pt x="422" y="396"/>
                </a:lnTo>
                <a:lnTo>
                  <a:pt x="422" y="402"/>
                </a:lnTo>
                <a:lnTo>
                  <a:pt x="416" y="402"/>
                </a:lnTo>
                <a:lnTo>
                  <a:pt x="416" y="408"/>
                </a:lnTo>
                <a:lnTo>
                  <a:pt x="410" y="408"/>
                </a:lnTo>
                <a:lnTo>
                  <a:pt x="410" y="414"/>
                </a:lnTo>
                <a:lnTo>
                  <a:pt x="404" y="414"/>
                </a:lnTo>
                <a:lnTo>
                  <a:pt x="404" y="419"/>
                </a:lnTo>
                <a:lnTo>
                  <a:pt x="398" y="425"/>
                </a:lnTo>
                <a:lnTo>
                  <a:pt x="398" y="431"/>
                </a:lnTo>
                <a:lnTo>
                  <a:pt x="392" y="431"/>
                </a:lnTo>
                <a:lnTo>
                  <a:pt x="392" y="437"/>
                </a:lnTo>
                <a:lnTo>
                  <a:pt x="386" y="437"/>
                </a:lnTo>
                <a:lnTo>
                  <a:pt x="380" y="455"/>
                </a:lnTo>
                <a:lnTo>
                  <a:pt x="279" y="585"/>
                </a:lnTo>
                <a:lnTo>
                  <a:pt x="220" y="668"/>
                </a:lnTo>
                <a:lnTo>
                  <a:pt x="178" y="721"/>
                </a:lnTo>
                <a:lnTo>
                  <a:pt x="161" y="739"/>
                </a:lnTo>
                <a:lnTo>
                  <a:pt x="137" y="768"/>
                </a:lnTo>
                <a:lnTo>
                  <a:pt x="95" y="804"/>
                </a:lnTo>
                <a:lnTo>
                  <a:pt x="24" y="857"/>
                </a:lnTo>
                <a:lnTo>
                  <a:pt x="0" y="863"/>
                </a:lnTo>
              </a:path>
            </a:pathLst>
          </a:custGeom>
          <a:noFill/>
          <a:ln w="7938"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670" name="Freeform 241"/>
          <p:cNvSpPr>
            <a:spLocks/>
          </p:cNvSpPr>
          <p:nvPr/>
        </p:nvSpPr>
        <p:spPr bwMode="auto">
          <a:xfrm>
            <a:off x="3454400" y="4873625"/>
            <a:ext cx="3767138" cy="1257300"/>
          </a:xfrm>
          <a:custGeom>
            <a:avLst/>
            <a:gdLst>
              <a:gd name="T0" fmla="*/ 2147483647 w 2373"/>
              <a:gd name="T1" fmla="*/ 2147483647 h 792"/>
              <a:gd name="T2" fmla="*/ 2147483647 w 2373"/>
              <a:gd name="T3" fmla="*/ 2147483647 h 792"/>
              <a:gd name="T4" fmla="*/ 2147483647 w 2373"/>
              <a:gd name="T5" fmla="*/ 2147483647 h 792"/>
              <a:gd name="T6" fmla="*/ 2147483647 w 2373"/>
              <a:gd name="T7" fmla="*/ 2147483647 h 792"/>
              <a:gd name="T8" fmla="*/ 2147483647 w 2373"/>
              <a:gd name="T9" fmla="*/ 2147483647 h 792"/>
              <a:gd name="T10" fmla="*/ 2147483647 w 2373"/>
              <a:gd name="T11" fmla="*/ 2147483647 h 792"/>
              <a:gd name="T12" fmla="*/ 2147483647 w 2373"/>
              <a:gd name="T13" fmla="*/ 2147483647 h 792"/>
              <a:gd name="T14" fmla="*/ 2147483647 w 2373"/>
              <a:gd name="T15" fmla="*/ 2147483647 h 792"/>
              <a:gd name="T16" fmla="*/ 2147483647 w 2373"/>
              <a:gd name="T17" fmla="*/ 2147483647 h 792"/>
              <a:gd name="T18" fmla="*/ 2147483647 w 2373"/>
              <a:gd name="T19" fmla="*/ 2147483647 h 792"/>
              <a:gd name="T20" fmla="*/ 2147483647 w 2373"/>
              <a:gd name="T21" fmla="*/ 2147483647 h 792"/>
              <a:gd name="T22" fmla="*/ 2147483647 w 2373"/>
              <a:gd name="T23" fmla="*/ 2147483647 h 792"/>
              <a:gd name="T24" fmla="*/ 2147483647 w 2373"/>
              <a:gd name="T25" fmla="*/ 2147483647 h 792"/>
              <a:gd name="T26" fmla="*/ 2147483647 w 2373"/>
              <a:gd name="T27" fmla="*/ 2147483647 h 792"/>
              <a:gd name="T28" fmla="*/ 2147483647 w 2373"/>
              <a:gd name="T29" fmla="*/ 2147483647 h 792"/>
              <a:gd name="T30" fmla="*/ 2147483647 w 2373"/>
              <a:gd name="T31" fmla="*/ 2147483647 h 792"/>
              <a:gd name="T32" fmla="*/ 2147483647 w 2373"/>
              <a:gd name="T33" fmla="*/ 2147483647 h 792"/>
              <a:gd name="T34" fmla="*/ 2147483647 w 2373"/>
              <a:gd name="T35" fmla="*/ 2147483647 h 792"/>
              <a:gd name="T36" fmla="*/ 2147483647 w 2373"/>
              <a:gd name="T37" fmla="*/ 2147483647 h 792"/>
              <a:gd name="T38" fmla="*/ 2147483647 w 2373"/>
              <a:gd name="T39" fmla="*/ 0 h 792"/>
              <a:gd name="T40" fmla="*/ 2147483647 w 2373"/>
              <a:gd name="T41" fmla="*/ 0 h 792"/>
              <a:gd name="T42" fmla="*/ 2147483647 w 2373"/>
              <a:gd name="T43" fmla="*/ 0 h 792"/>
              <a:gd name="T44" fmla="*/ 2147483647 w 2373"/>
              <a:gd name="T45" fmla="*/ 0 h 792"/>
              <a:gd name="T46" fmla="*/ 2147483647 w 2373"/>
              <a:gd name="T47" fmla="*/ 0 h 792"/>
              <a:gd name="T48" fmla="*/ 2147483647 w 2373"/>
              <a:gd name="T49" fmla="*/ 2147483647 h 792"/>
              <a:gd name="T50" fmla="*/ 2147483647 w 2373"/>
              <a:gd name="T51" fmla="*/ 2147483647 h 792"/>
              <a:gd name="T52" fmla="*/ 2147483647 w 2373"/>
              <a:gd name="T53" fmla="*/ 2147483647 h 792"/>
              <a:gd name="T54" fmla="*/ 2147483647 w 2373"/>
              <a:gd name="T55" fmla="*/ 2147483647 h 792"/>
              <a:gd name="T56" fmla="*/ 2147483647 w 2373"/>
              <a:gd name="T57" fmla="*/ 2147483647 h 792"/>
              <a:gd name="T58" fmla="*/ 2147483647 w 2373"/>
              <a:gd name="T59" fmla="*/ 2147483647 h 792"/>
              <a:gd name="T60" fmla="*/ 2147483647 w 2373"/>
              <a:gd name="T61" fmla="*/ 2147483647 h 792"/>
              <a:gd name="T62" fmla="*/ 2147483647 w 2373"/>
              <a:gd name="T63" fmla="*/ 2147483647 h 792"/>
              <a:gd name="T64" fmla="*/ 2147483647 w 2373"/>
              <a:gd name="T65" fmla="*/ 2147483647 h 792"/>
              <a:gd name="T66" fmla="*/ 2147483647 w 2373"/>
              <a:gd name="T67" fmla="*/ 2147483647 h 792"/>
              <a:gd name="T68" fmla="*/ 2147483647 w 2373"/>
              <a:gd name="T69" fmla="*/ 2147483647 h 792"/>
              <a:gd name="T70" fmla="*/ 2147483647 w 2373"/>
              <a:gd name="T71" fmla="*/ 2147483647 h 792"/>
              <a:gd name="T72" fmla="*/ 2147483647 w 2373"/>
              <a:gd name="T73" fmla="*/ 2147483647 h 792"/>
              <a:gd name="T74" fmla="*/ 2147483647 w 2373"/>
              <a:gd name="T75" fmla="*/ 2147483647 h 792"/>
              <a:gd name="T76" fmla="*/ 2147483647 w 2373"/>
              <a:gd name="T77" fmla="*/ 2147483647 h 792"/>
              <a:gd name="T78" fmla="*/ 2147483647 w 2373"/>
              <a:gd name="T79" fmla="*/ 2147483647 h 792"/>
              <a:gd name="T80" fmla="*/ 2147483647 w 2373"/>
              <a:gd name="T81" fmla="*/ 2147483647 h 792"/>
              <a:gd name="T82" fmla="*/ 2147483647 w 2373"/>
              <a:gd name="T83" fmla="*/ 2147483647 h 792"/>
              <a:gd name="T84" fmla="*/ 2147483647 w 2373"/>
              <a:gd name="T85" fmla="*/ 2147483647 h 792"/>
              <a:gd name="T86" fmla="*/ 2147483647 w 2373"/>
              <a:gd name="T87" fmla="*/ 2147483647 h 792"/>
              <a:gd name="T88" fmla="*/ 2147483647 w 2373"/>
              <a:gd name="T89" fmla="*/ 2147483647 h 792"/>
              <a:gd name="T90" fmla="*/ 2147483647 w 2373"/>
              <a:gd name="T91" fmla="*/ 2147483647 h 792"/>
              <a:gd name="T92" fmla="*/ 2147483647 w 2373"/>
              <a:gd name="T93" fmla="*/ 2147483647 h 792"/>
              <a:gd name="T94" fmla="*/ 2147483647 w 2373"/>
              <a:gd name="T95" fmla="*/ 2147483647 h 792"/>
              <a:gd name="T96" fmla="*/ 2147483647 w 2373"/>
              <a:gd name="T97" fmla="*/ 2147483647 h 792"/>
              <a:gd name="T98" fmla="*/ 2147483647 w 2373"/>
              <a:gd name="T99" fmla="*/ 2147483647 h 792"/>
              <a:gd name="T100" fmla="*/ 2147483647 w 2373"/>
              <a:gd name="T101" fmla="*/ 2147483647 h 792"/>
              <a:gd name="T102" fmla="*/ 2147483647 w 2373"/>
              <a:gd name="T103" fmla="*/ 2147483647 h 792"/>
              <a:gd name="T104" fmla="*/ 2147483647 w 2373"/>
              <a:gd name="T105" fmla="*/ 2147483647 h 792"/>
              <a:gd name="T106" fmla="*/ 2147483647 w 2373"/>
              <a:gd name="T107" fmla="*/ 2147483647 h 792"/>
              <a:gd name="T108" fmla="*/ 2147483647 w 2373"/>
              <a:gd name="T109" fmla="*/ 2147483647 h 792"/>
              <a:gd name="T110" fmla="*/ 2147483647 w 2373"/>
              <a:gd name="T111" fmla="*/ 2147483647 h 792"/>
              <a:gd name="T112" fmla="*/ 2147483647 w 2373"/>
              <a:gd name="T113" fmla="*/ 2147483647 h 792"/>
              <a:gd name="T114" fmla="*/ 2147483647 w 2373"/>
              <a:gd name="T115" fmla="*/ 2147483647 h 792"/>
              <a:gd name="T116" fmla="*/ 2147483647 w 2373"/>
              <a:gd name="T117" fmla="*/ 2147483647 h 792"/>
              <a:gd name="T118" fmla="*/ 2147483647 w 2373"/>
              <a:gd name="T119" fmla="*/ 2147483647 h 792"/>
              <a:gd name="T120" fmla="*/ 2147483647 w 2373"/>
              <a:gd name="T121" fmla="*/ 2147483647 h 79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373"/>
              <a:gd name="T184" fmla="*/ 0 h 792"/>
              <a:gd name="T185" fmla="*/ 2373 w 2373"/>
              <a:gd name="T186" fmla="*/ 792 h 792"/>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373" h="792">
                <a:moveTo>
                  <a:pt x="2373" y="479"/>
                </a:moveTo>
                <a:lnTo>
                  <a:pt x="2338" y="467"/>
                </a:lnTo>
                <a:lnTo>
                  <a:pt x="2302" y="455"/>
                </a:lnTo>
                <a:lnTo>
                  <a:pt x="2272" y="443"/>
                </a:lnTo>
                <a:lnTo>
                  <a:pt x="2237" y="431"/>
                </a:lnTo>
                <a:lnTo>
                  <a:pt x="2207" y="419"/>
                </a:lnTo>
                <a:lnTo>
                  <a:pt x="2178" y="408"/>
                </a:lnTo>
                <a:lnTo>
                  <a:pt x="2148" y="396"/>
                </a:lnTo>
                <a:lnTo>
                  <a:pt x="2118" y="384"/>
                </a:lnTo>
                <a:lnTo>
                  <a:pt x="2089" y="372"/>
                </a:lnTo>
                <a:lnTo>
                  <a:pt x="2065" y="360"/>
                </a:lnTo>
                <a:lnTo>
                  <a:pt x="2035" y="348"/>
                </a:lnTo>
                <a:lnTo>
                  <a:pt x="2011" y="343"/>
                </a:lnTo>
                <a:lnTo>
                  <a:pt x="1982" y="331"/>
                </a:lnTo>
                <a:lnTo>
                  <a:pt x="1958" y="319"/>
                </a:lnTo>
                <a:lnTo>
                  <a:pt x="1934" y="307"/>
                </a:lnTo>
                <a:lnTo>
                  <a:pt x="1911" y="295"/>
                </a:lnTo>
                <a:lnTo>
                  <a:pt x="1887" y="289"/>
                </a:lnTo>
                <a:lnTo>
                  <a:pt x="1863" y="278"/>
                </a:lnTo>
                <a:lnTo>
                  <a:pt x="1845" y="266"/>
                </a:lnTo>
                <a:lnTo>
                  <a:pt x="1822" y="260"/>
                </a:lnTo>
                <a:lnTo>
                  <a:pt x="1804" y="248"/>
                </a:lnTo>
                <a:lnTo>
                  <a:pt x="1780" y="242"/>
                </a:lnTo>
                <a:lnTo>
                  <a:pt x="1762" y="230"/>
                </a:lnTo>
                <a:lnTo>
                  <a:pt x="1739" y="224"/>
                </a:lnTo>
                <a:lnTo>
                  <a:pt x="1721" y="212"/>
                </a:lnTo>
                <a:lnTo>
                  <a:pt x="1703" y="207"/>
                </a:lnTo>
                <a:lnTo>
                  <a:pt x="1685" y="195"/>
                </a:lnTo>
                <a:lnTo>
                  <a:pt x="1667" y="189"/>
                </a:lnTo>
                <a:lnTo>
                  <a:pt x="1650" y="183"/>
                </a:lnTo>
                <a:lnTo>
                  <a:pt x="1632" y="171"/>
                </a:lnTo>
                <a:lnTo>
                  <a:pt x="1614" y="165"/>
                </a:lnTo>
                <a:lnTo>
                  <a:pt x="1596" y="159"/>
                </a:lnTo>
                <a:lnTo>
                  <a:pt x="1584" y="153"/>
                </a:lnTo>
                <a:lnTo>
                  <a:pt x="1567" y="147"/>
                </a:lnTo>
                <a:lnTo>
                  <a:pt x="1549" y="141"/>
                </a:lnTo>
                <a:lnTo>
                  <a:pt x="1537" y="130"/>
                </a:lnTo>
                <a:lnTo>
                  <a:pt x="1519" y="124"/>
                </a:lnTo>
                <a:lnTo>
                  <a:pt x="1507" y="118"/>
                </a:lnTo>
                <a:lnTo>
                  <a:pt x="1489" y="112"/>
                </a:lnTo>
                <a:lnTo>
                  <a:pt x="1478" y="106"/>
                </a:lnTo>
                <a:lnTo>
                  <a:pt x="1466" y="106"/>
                </a:lnTo>
                <a:lnTo>
                  <a:pt x="1448" y="100"/>
                </a:lnTo>
                <a:lnTo>
                  <a:pt x="1436" y="94"/>
                </a:lnTo>
                <a:lnTo>
                  <a:pt x="1424" y="88"/>
                </a:lnTo>
                <a:lnTo>
                  <a:pt x="1412" y="82"/>
                </a:lnTo>
                <a:lnTo>
                  <a:pt x="1400" y="76"/>
                </a:lnTo>
                <a:lnTo>
                  <a:pt x="1383" y="76"/>
                </a:lnTo>
                <a:lnTo>
                  <a:pt x="1371" y="71"/>
                </a:lnTo>
                <a:lnTo>
                  <a:pt x="1359" y="65"/>
                </a:lnTo>
                <a:lnTo>
                  <a:pt x="1347" y="59"/>
                </a:lnTo>
                <a:lnTo>
                  <a:pt x="1335" y="59"/>
                </a:lnTo>
                <a:lnTo>
                  <a:pt x="1323" y="53"/>
                </a:lnTo>
                <a:lnTo>
                  <a:pt x="1317" y="53"/>
                </a:lnTo>
                <a:lnTo>
                  <a:pt x="1306" y="47"/>
                </a:lnTo>
                <a:lnTo>
                  <a:pt x="1294" y="41"/>
                </a:lnTo>
                <a:lnTo>
                  <a:pt x="1282" y="41"/>
                </a:lnTo>
                <a:lnTo>
                  <a:pt x="1270" y="35"/>
                </a:lnTo>
                <a:lnTo>
                  <a:pt x="1264" y="35"/>
                </a:lnTo>
                <a:lnTo>
                  <a:pt x="1252" y="29"/>
                </a:lnTo>
                <a:lnTo>
                  <a:pt x="1240" y="29"/>
                </a:lnTo>
                <a:lnTo>
                  <a:pt x="1228" y="29"/>
                </a:lnTo>
                <a:lnTo>
                  <a:pt x="1222" y="23"/>
                </a:lnTo>
                <a:lnTo>
                  <a:pt x="1211" y="23"/>
                </a:lnTo>
                <a:lnTo>
                  <a:pt x="1205" y="23"/>
                </a:lnTo>
                <a:lnTo>
                  <a:pt x="1193" y="17"/>
                </a:lnTo>
                <a:lnTo>
                  <a:pt x="1187" y="17"/>
                </a:lnTo>
                <a:lnTo>
                  <a:pt x="1175" y="17"/>
                </a:lnTo>
                <a:lnTo>
                  <a:pt x="1163" y="11"/>
                </a:lnTo>
                <a:lnTo>
                  <a:pt x="1157" y="11"/>
                </a:lnTo>
                <a:lnTo>
                  <a:pt x="1151" y="11"/>
                </a:lnTo>
                <a:lnTo>
                  <a:pt x="1139" y="11"/>
                </a:lnTo>
                <a:lnTo>
                  <a:pt x="1133" y="5"/>
                </a:lnTo>
                <a:lnTo>
                  <a:pt x="1122" y="5"/>
                </a:lnTo>
                <a:lnTo>
                  <a:pt x="1116" y="5"/>
                </a:lnTo>
                <a:lnTo>
                  <a:pt x="1110" y="5"/>
                </a:lnTo>
                <a:lnTo>
                  <a:pt x="1098" y="5"/>
                </a:lnTo>
                <a:lnTo>
                  <a:pt x="1092" y="5"/>
                </a:lnTo>
                <a:lnTo>
                  <a:pt x="1086" y="0"/>
                </a:lnTo>
                <a:lnTo>
                  <a:pt x="1074" y="0"/>
                </a:lnTo>
                <a:lnTo>
                  <a:pt x="1068" y="0"/>
                </a:lnTo>
                <a:lnTo>
                  <a:pt x="1062" y="0"/>
                </a:lnTo>
                <a:lnTo>
                  <a:pt x="1056" y="0"/>
                </a:lnTo>
                <a:lnTo>
                  <a:pt x="1045" y="0"/>
                </a:lnTo>
                <a:lnTo>
                  <a:pt x="1039" y="0"/>
                </a:lnTo>
                <a:lnTo>
                  <a:pt x="1033" y="0"/>
                </a:lnTo>
                <a:lnTo>
                  <a:pt x="1027" y="0"/>
                </a:lnTo>
                <a:lnTo>
                  <a:pt x="1021" y="0"/>
                </a:lnTo>
                <a:lnTo>
                  <a:pt x="1015" y="0"/>
                </a:lnTo>
                <a:lnTo>
                  <a:pt x="1009" y="0"/>
                </a:lnTo>
                <a:lnTo>
                  <a:pt x="997" y="0"/>
                </a:lnTo>
                <a:lnTo>
                  <a:pt x="991" y="0"/>
                </a:lnTo>
                <a:lnTo>
                  <a:pt x="985" y="0"/>
                </a:lnTo>
                <a:lnTo>
                  <a:pt x="979" y="0"/>
                </a:lnTo>
                <a:lnTo>
                  <a:pt x="973" y="0"/>
                </a:lnTo>
                <a:lnTo>
                  <a:pt x="967" y="0"/>
                </a:lnTo>
                <a:lnTo>
                  <a:pt x="961" y="5"/>
                </a:lnTo>
                <a:lnTo>
                  <a:pt x="956" y="5"/>
                </a:lnTo>
                <a:lnTo>
                  <a:pt x="950" y="5"/>
                </a:lnTo>
                <a:lnTo>
                  <a:pt x="944" y="5"/>
                </a:lnTo>
                <a:lnTo>
                  <a:pt x="938" y="5"/>
                </a:lnTo>
                <a:lnTo>
                  <a:pt x="932" y="5"/>
                </a:lnTo>
                <a:lnTo>
                  <a:pt x="926" y="5"/>
                </a:lnTo>
                <a:lnTo>
                  <a:pt x="920" y="5"/>
                </a:lnTo>
                <a:lnTo>
                  <a:pt x="914" y="11"/>
                </a:lnTo>
                <a:lnTo>
                  <a:pt x="908" y="11"/>
                </a:lnTo>
                <a:lnTo>
                  <a:pt x="902" y="11"/>
                </a:lnTo>
                <a:lnTo>
                  <a:pt x="896" y="11"/>
                </a:lnTo>
                <a:lnTo>
                  <a:pt x="890" y="11"/>
                </a:lnTo>
                <a:lnTo>
                  <a:pt x="884" y="17"/>
                </a:lnTo>
                <a:lnTo>
                  <a:pt x="878" y="17"/>
                </a:lnTo>
                <a:lnTo>
                  <a:pt x="872" y="17"/>
                </a:lnTo>
                <a:lnTo>
                  <a:pt x="867" y="17"/>
                </a:lnTo>
                <a:lnTo>
                  <a:pt x="867" y="23"/>
                </a:lnTo>
                <a:lnTo>
                  <a:pt x="861" y="23"/>
                </a:lnTo>
                <a:lnTo>
                  <a:pt x="855" y="23"/>
                </a:lnTo>
                <a:lnTo>
                  <a:pt x="849" y="23"/>
                </a:lnTo>
                <a:lnTo>
                  <a:pt x="843" y="23"/>
                </a:lnTo>
                <a:lnTo>
                  <a:pt x="843" y="29"/>
                </a:lnTo>
                <a:lnTo>
                  <a:pt x="837" y="29"/>
                </a:lnTo>
                <a:lnTo>
                  <a:pt x="831" y="29"/>
                </a:lnTo>
                <a:lnTo>
                  <a:pt x="825" y="29"/>
                </a:lnTo>
                <a:lnTo>
                  <a:pt x="819" y="35"/>
                </a:lnTo>
                <a:lnTo>
                  <a:pt x="813" y="35"/>
                </a:lnTo>
                <a:lnTo>
                  <a:pt x="807" y="41"/>
                </a:lnTo>
                <a:lnTo>
                  <a:pt x="801" y="41"/>
                </a:lnTo>
                <a:lnTo>
                  <a:pt x="795" y="41"/>
                </a:lnTo>
                <a:lnTo>
                  <a:pt x="789" y="47"/>
                </a:lnTo>
                <a:lnTo>
                  <a:pt x="783" y="47"/>
                </a:lnTo>
                <a:lnTo>
                  <a:pt x="778" y="53"/>
                </a:lnTo>
                <a:lnTo>
                  <a:pt x="772" y="53"/>
                </a:lnTo>
                <a:lnTo>
                  <a:pt x="766" y="53"/>
                </a:lnTo>
                <a:lnTo>
                  <a:pt x="766" y="59"/>
                </a:lnTo>
                <a:lnTo>
                  <a:pt x="760" y="59"/>
                </a:lnTo>
                <a:lnTo>
                  <a:pt x="754" y="59"/>
                </a:lnTo>
                <a:lnTo>
                  <a:pt x="754" y="65"/>
                </a:lnTo>
                <a:lnTo>
                  <a:pt x="748" y="65"/>
                </a:lnTo>
                <a:lnTo>
                  <a:pt x="742" y="71"/>
                </a:lnTo>
                <a:lnTo>
                  <a:pt x="736" y="71"/>
                </a:lnTo>
                <a:lnTo>
                  <a:pt x="730" y="76"/>
                </a:lnTo>
                <a:lnTo>
                  <a:pt x="724" y="76"/>
                </a:lnTo>
                <a:lnTo>
                  <a:pt x="718" y="82"/>
                </a:lnTo>
                <a:lnTo>
                  <a:pt x="712" y="82"/>
                </a:lnTo>
                <a:lnTo>
                  <a:pt x="706" y="88"/>
                </a:lnTo>
                <a:lnTo>
                  <a:pt x="700" y="88"/>
                </a:lnTo>
                <a:lnTo>
                  <a:pt x="694" y="94"/>
                </a:lnTo>
                <a:lnTo>
                  <a:pt x="689" y="94"/>
                </a:lnTo>
                <a:lnTo>
                  <a:pt x="689" y="100"/>
                </a:lnTo>
                <a:lnTo>
                  <a:pt x="683" y="100"/>
                </a:lnTo>
                <a:lnTo>
                  <a:pt x="683" y="106"/>
                </a:lnTo>
                <a:lnTo>
                  <a:pt x="677" y="106"/>
                </a:lnTo>
                <a:lnTo>
                  <a:pt x="671" y="112"/>
                </a:lnTo>
                <a:lnTo>
                  <a:pt x="665" y="112"/>
                </a:lnTo>
                <a:lnTo>
                  <a:pt x="665" y="118"/>
                </a:lnTo>
                <a:lnTo>
                  <a:pt x="659" y="118"/>
                </a:lnTo>
                <a:lnTo>
                  <a:pt x="653" y="124"/>
                </a:lnTo>
                <a:lnTo>
                  <a:pt x="647" y="124"/>
                </a:lnTo>
                <a:lnTo>
                  <a:pt x="647" y="130"/>
                </a:lnTo>
                <a:lnTo>
                  <a:pt x="641" y="130"/>
                </a:lnTo>
                <a:lnTo>
                  <a:pt x="635" y="136"/>
                </a:lnTo>
                <a:lnTo>
                  <a:pt x="629" y="136"/>
                </a:lnTo>
                <a:lnTo>
                  <a:pt x="629" y="141"/>
                </a:lnTo>
                <a:lnTo>
                  <a:pt x="623" y="141"/>
                </a:lnTo>
                <a:lnTo>
                  <a:pt x="623" y="147"/>
                </a:lnTo>
                <a:lnTo>
                  <a:pt x="617" y="147"/>
                </a:lnTo>
                <a:lnTo>
                  <a:pt x="611" y="153"/>
                </a:lnTo>
                <a:lnTo>
                  <a:pt x="606" y="159"/>
                </a:lnTo>
                <a:lnTo>
                  <a:pt x="600" y="159"/>
                </a:lnTo>
                <a:lnTo>
                  <a:pt x="600" y="165"/>
                </a:lnTo>
                <a:lnTo>
                  <a:pt x="594" y="165"/>
                </a:lnTo>
                <a:lnTo>
                  <a:pt x="594" y="171"/>
                </a:lnTo>
                <a:lnTo>
                  <a:pt x="588" y="171"/>
                </a:lnTo>
                <a:lnTo>
                  <a:pt x="588" y="177"/>
                </a:lnTo>
                <a:lnTo>
                  <a:pt x="582" y="177"/>
                </a:lnTo>
                <a:lnTo>
                  <a:pt x="576" y="183"/>
                </a:lnTo>
                <a:lnTo>
                  <a:pt x="570" y="189"/>
                </a:lnTo>
                <a:lnTo>
                  <a:pt x="564" y="195"/>
                </a:lnTo>
                <a:lnTo>
                  <a:pt x="558" y="195"/>
                </a:lnTo>
                <a:lnTo>
                  <a:pt x="558" y="201"/>
                </a:lnTo>
                <a:lnTo>
                  <a:pt x="552" y="201"/>
                </a:lnTo>
                <a:lnTo>
                  <a:pt x="552" y="207"/>
                </a:lnTo>
                <a:lnTo>
                  <a:pt x="546" y="207"/>
                </a:lnTo>
                <a:lnTo>
                  <a:pt x="546" y="212"/>
                </a:lnTo>
                <a:lnTo>
                  <a:pt x="540" y="212"/>
                </a:lnTo>
                <a:lnTo>
                  <a:pt x="540" y="218"/>
                </a:lnTo>
                <a:lnTo>
                  <a:pt x="534" y="218"/>
                </a:lnTo>
                <a:lnTo>
                  <a:pt x="534" y="224"/>
                </a:lnTo>
                <a:lnTo>
                  <a:pt x="528" y="224"/>
                </a:lnTo>
                <a:lnTo>
                  <a:pt x="528" y="230"/>
                </a:lnTo>
                <a:lnTo>
                  <a:pt x="522" y="230"/>
                </a:lnTo>
                <a:lnTo>
                  <a:pt x="522" y="236"/>
                </a:lnTo>
                <a:lnTo>
                  <a:pt x="517" y="236"/>
                </a:lnTo>
                <a:lnTo>
                  <a:pt x="517" y="242"/>
                </a:lnTo>
                <a:lnTo>
                  <a:pt x="511" y="242"/>
                </a:lnTo>
                <a:lnTo>
                  <a:pt x="511" y="248"/>
                </a:lnTo>
                <a:lnTo>
                  <a:pt x="505" y="248"/>
                </a:lnTo>
                <a:lnTo>
                  <a:pt x="505" y="254"/>
                </a:lnTo>
                <a:lnTo>
                  <a:pt x="499" y="254"/>
                </a:lnTo>
                <a:lnTo>
                  <a:pt x="499" y="260"/>
                </a:lnTo>
                <a:lnTo>
                  <a:pt x="493" y="260"/>
                </a:lnTo>
                <a:lnTo>
                  <a:pt x="493" y="266"/>
                </a:lnTo>
                <a:lnTo>
                  <a:pt x="487" y="266"/>
                </a:lnTo>
                <a:lnTo>
                  <a:pt x="487" y="272"/>
                </a:lnTo>
                <a:lnTo>
                  <a:pt x="481" y="272"/>
                </a:lnTo>
                <a:lnTo>
                  <a:pt x="481" y="278"/>
                </a:lnTo>
                <a:lnTo>
                  <a:pt x="475" y="278"/>
                </a:lnTo>
                <a:lnTo>
                  <a:pt x="475" y="283"/>
                </a:lnTo>
                <a:lnTo>
                  <a:pt x="469" y="289"/>
                </a:lnTo>
                <a:lnTo>
                  <a:pt x="463" y="295"/>
                </a:lnTo>
                <a:lnTo>
                  <a:pt x="463" y="301"/>
                </a:lnTo>
                <a:lnTo>
                  <a:pt x="457" y="301"/>
                </a:lnTo>
                <a:lnTo>
                  <a:pt x="457" y="307"/>
                </a:lnTo>
                <a:lnTo>
                  <a:pt x="451" y="307"/>
                </a:lnTo>
                <a:lnTo>
                  <a:pt x="451" y="313"/>
                </a:lnTo>
                <a:lnTo>
                  <a:pt x="445" y="313"/>
                </a:lnTo>
                <a:lnTo>
                  <a:pt x="445" y="319"/>
                </a:lnTo>
                <a:lnTo>
                  <a:pt x="439" y="319"/>
                </a:lnTo>
                <a:lnTo>
                  <a:pt x="439" y="325"/>
                </a:lnTo>
                <a:lnTo>
                  <a:pt x="433" y="325"/>
                </a:lnTo>
                <a:lnTo>
                  <a:pt x="433" y="331"/>
                </a:lnTo>
                <a:lnTo>
                  <a:pt x="428" y="331"/>
                </a:lnTo>
                <a:lnTo>
                  <a:pt x="428" y="337"/>
                </a:lnTo>
                <a:lnTo>
                  <a:pt x="422" y="343"/>
                </a:lnTo>
                <a:lnTo>
                  <a:pt x="422" y="348"/>
                </a:lnTo>
                <a:lnTo>
                  <a:pt x="416" y="348"/>
                </a:lnTo>
                <a:lnTo>
                  <a:pt x="416" y="354"/>
                </a:lnTo>
                <a:lnTo>
                  <a:pt x="410" y="354"/>
                </a:lnTo>
                <a:lnTo>
                  <a:pt x="410" y="360"/>
                </a:lnTo>
                <a:lnTo>
                  <a:pt x="404" y="360"/>
                </a:lnTo>
                <a:lnTo>
                  <a:pt x="404" y="366"/>
                </a:lnTo>
                <a:lnTo>
                  <a:pt x="398" y="366"/>
                </a:lnTo>
                <a:lnTo>
                  <a:pt x="398" y="372"/>
                </a:lnTo>
                <a:lnTo>
                  <a:pt x="392" y="372"/>
                </a:lnTo>
                <a:lnTo>
                  <a:pt x="392" y="378"/>
                </a:lnTo>
                <a:lnTo>
                  <a:pt x="392" y="384"/>
                </a:lnTo>
                <a:lnTo>
                  <a:pt x="386" y="384"/>
                </a:lnTo>
                <a:lnTo>
                  <a:pt x="380" y="396"/>
                </a:lnTo>
                <a:lnTo>
                  <a:pt x="279" y="526"/>
                </a:lnTo>
                <a:lnTo>
                  <a:pt x="220" y="603"/>
                </a:lnTo>
                <a:lnTo>
                  <a:pt x="178" y="650"/>
                </a:lnTo>
                <a:lnTo>
                  <a:pt x="161" y="668"/>
                </a:lnTo>
                <a:lnTo>
                  <a:pt x="137" y="697"/>
                </a:lnTo>
                <a:lnTo>
                  <a:pt x="95" y="739"/>
                </a:lnTo>
                <a:lnTo>
                  <a:pt x="24" y="786"/>
                </a:lnTo>
                <a:lnTo>
                  <a:pt x="0" y="792"/>
                </a:lnTo>
              </a:path>
            </a:pathLst>
          </a:custGeom>
          <a:noFill/>
          <a:ln w="7938"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671" name="Freeform 242"/>
          <p:cNvSpPr>
            <a:spLocks/>
          </p:cNvSpPr>
          <p:nvPr/>
        </p:nvSpPr>
        <p:spPr bwMode="auto">
          <a:xfrm>
            <a:off x="3454400" y="4976813"/>
            <a:ext cx="3767138" cy="1154112"/>
          </a:xfrm>
          <a:custGeom>
            <a:avLst/>
            <a:gdLst>
              <a:gd name="T0" fmla="*/ 2147483647 w 2373"/>
              <a:gd name="T1" fmla="*/ 2147483647 h 727"/>
              <a:gd name="T2" fmla="*/ 2147483647 w 2373"/>
              <a:gd name="T3" fmla="*/ 2147483647 h 727"/>
              <a:gd name="T4" fmla="*/ 2147483647 w 2373"/>
              <a:gd name="T5" fmla="*/ 2147483647 h 727"/>
              <a:gd name="T6" fmla="*/ 2147483647 w 2373"/>
              <a:gd name="T7" fmla="*/ 2147483647 h 727"/>
              <a:gd name="T8" fmla="*/ 2147483647 w 2373"/>
              <a:gd name="T9" fmla="*/ 2147483647 h 727"/>
              <a:gd name="T10" fmla="*/ 2147483647 w 2373"/>
              <a:gd name="T11" fmla="*/ 2147483647 h 727"/>
              <a:gd name="T12" fmla="*/ 2147483647 w 2373"/>
              <a:gd name="T13" fmla="*/ 2147483647 h 727"/>
              <a:gd name="T14" fmla="*/ 2147483647 w 2373"/>
              <a:gd name="T15" fmla="*/ 2147483647 h 727"/>
              <a:gd name="T16" fmla="*/ 2147483647 w 2373"/>
              <a:gd name="T17" fmla="*/ 2147483647 h 727"/>
              <a:gd name="T18" fmla="*/ 2147483647 w 2373"/>
              <a:gd name="T19" fmla="*/ 2147483647 h 727"/>
              <a:gd name="T20" fmla="*/ 2147483647 w 2373"/>
              <a:gd name="T21" fmla="*/ 2147483647 h 727"/>
              <a:gd name="T22" fmla="*/ 2147483647 w 2373"/>
              <a:gd name="T23" fmla="*/ 2147483647 h 727"/>
              <a:gd name="T24" fmla="*/ 2147483647 w 2373"/>
              <a:gd name="T25" fmla="*/ 2147483647 h 727"/>
              <a:gd name="T26" fmla="*/ 2147483647 w 2373"/>
              <a:gd name="T27" fmla="*/ 2147483647 h 727"/>
              <a:gd name="T28" fmla="*/ 2147483647 w 2373"/>
              <a:gd name="T29" fmla="*/ 2147483647 h 727"/>
              <a:gd name="T30" fmla="*/ 2147483647 w 2373"/>
              <a:gd name="T31" fmla="*/ 2147483647 h 727"/>
              <a:gd name="T32" fmla="*/ 2147483647 w 2373"/>
              <a:gd name="T33" fmla="*/ 2147483647 h 727"/>
              <a:gd name="T34" fmla="*/ 2147483647 w 2373"/>
              <a:gd name="T35" fmla="*/ 2147483647 h 727"/>
              <a:gd name="T36" fmla="*/ 2147483647 w 2373"/>
              <a:gd name="T37" fmla="*/ 2147483647 h 727"/>
              <a:gd name="T38" fmla="*/ 2147483647 w 2373"/>
              <a:gd name="T39" fmla="*/ 2147483647 h 727"/>
              <a:gd name="T40" fmla="*/ 2147483647 w 2373"/>
              <a:gd name="T41" fmla="*/ 2147483647 h 727"/>
              <a:gd name="T42" fmla="*/ 2147483647 w 2373"/>
              <a:gd name="T43" fmla="*/ 0 h 727"/>
              <a:gd name="T44" fmla="*/ 2147483647 w 2373"/>
              <a:gd name="T45" fmla="*/ 0 h 727"/>
              <a:gd name="T46" fmla="*/ 2147483647 w 2373"/>
              <a:gd name="T47" fmla="*/ 0 h 727"/>
              <a:gd name="T48" fmla="*/ 2147483647 w 2373"/>
              <a:gd name="T49" fmla="*/ 0 h 727"/>
              <a:gd name="T50" fmla="*/ 2147483647 w 2373"/>
              <a:gd name="T51" fmla="*/ 2147483647 h 727"/>
              <a:gd name="T52" fmla="*/ 2147483647 w 2373"/>
              <a:gd name="T53" fmla="*/ 2147483647 h 727"/>
              <a:gd name="T54" fmla="*/ 2147483647 w 2373"/>
              <a:gd name="T55" fmla="*/ 2147483647 h 727"/>
              <a:gd name="T56" fmla="*/ 2147483647 w 2373"/>
              <a:gd name="T57" fmla="*/ 2147483647 h 727"/>
              <a:gd name="T58" fmla="*/ 2147483647 w 2373"/>
              <a:gd name="T59" fmla="*/ 2147483647 h 727"/>
              <a:gd name="T60" fmla="*/ 2147483647 w 2373"/>
              <a:gd name="T61" fmla="*/ 2147483647 h 727"/>
              <a:gd name="T62" fmla="*/ 2147483647 w 2373"/>
              <a:gd name="T63" fmla="*/ 2147483647 h 727"/>
              <a:gd name="T64" fmla="*/ 2147483647 w 2373"/>
              <a:gd name="T65" fmla="*/ 2147483647 h 727"/>
              <a:gd name="T66" fmla="*/ 2147483647 w 2373"/>
              <a:gd name="T67" fmla="*/ 2147483647 h 727"/>
              <a:gd name="T68" fmla="*/ 2147483647 w 2373"/>
              <a:gd name="T69" fmla="*/ 2147483647 h 727"/>
              <a:gd name="T70" fmla="*/ 2147483647 w 2373"/>
              <a:gd name="T71" fmla="*/ 2147483647 h 727"/>
              <a:gd name="T72" fmla="*/ 2147483647 w 2373"/>
              <a:gd name="T73" fmla="*/ 2147483647 h 727"/>
              <a:gd name="T74" fmla="*/ 2147483647 w 2373"/>
              <a:gd name="T75" fmla="*/ 2147483647 h 727"/>
              <a:gd name="T76" fmla="*/ 2147483647 w 2373"/>
              <a:gd name="T77" fmla="*/ 2147483647 h 727"/>
              <a:gd name="T78" fmla="*/ 2147483647 w 2373"/>
              <a:gd name="T79" fmla="*/ 2147483647 h 727"/>
              <a:gd name="T80" fmla="*/ 2147483647 w 2373"/>
              <a:gd name="T81" fmla="*/ 2147483647 h 727"/>
              <a:gd name="T82" fmla="*/ 2147483647 w 2373"/>
              <a:gd name="T83" fmla="*/ 2147483647 h 727"/>
              <a:gd name="T84" fmla="*/ 2147483647 w 2373"/>
              <a:gd name="T85" fmla="*/ 2147483647 h 727"/>
              <a:gd name="T86" fmla="*/ 2147483647 w 2373"/>
              <a:gd name="T87" fmla="*/ 2147483647 h 727"/>
              <a:gd name="T88" fmla="*/ 2147483647 w 2373"/>
              <a:gd name="T89" fmla="*/ 2147483647 h 727"/>
              <a:gd name="T90" fmla="*/ 2147483647 w 2373"/>
              <a:gd name="T91" fmla="*/ 2147483647 h 727"/>
              <a:gd name="T92" fmla="*/ 2147483647 w 2373"/>
              <a:gd name="T93" fmla="*/ 2147483647 h 727"/>
              <a:gd name="T94" fmla="*/ 2147483647 w 2373"/>
              <a:gd name="T95" fmla="*/ 2147483647 h 727"/>
              <a:gd name="T96" fmla="*/ 2147483647 w 2373"/>
              <a:gd name="T97" fmla="*/ 2147483647 h 727"/>
              <a:gd name="T98" fmla="*/ 2147483647 w 2373"/>
              <a:gd name="T99" fmla="*/ 2147483647 h 727"/>
              <a:gd name="T100" fmla="*/ 2147483647 w 2373"/>
              <a:gd name="T101" fmla="*/ 2147483647 h 727"/>
              <a:gd name="T102" fmla="*/ 2147483647 w 2373"/>
              <a:gd name="T103" fmla="*/ 2147483647 h 727"/>
              <a:gd name="T104" fmla="*/ 2147483647 w 2373"/>
              <a:gd name="T105" fmla="*/ 2147483647 h 727"/>
              <a:gd name="T106" fmla="*/ 2147483647 w 2373"/>
              <a:gd name="T107" fmla="*/ 2147483647 h 727"/>
              <a:gd name="T108" fmla="*/ 2147483647 w 2373"/>
              <a:gd name="T109" fmla="*/ 2147483647 h 727"/>
              <a:gd name="T110" fmla="*/ 2147483647 w 2373"/>
              <a:gd name="T111" fmla="*/ 2147483647 h 727"/>
              <a:gd name="T112" fmla="*/ 2147483647 w 2373"/>
              <a:gd name="T113" fmla="*/ 2147483647 h 727"/>
              <a:gd name="T114" fmla="*/ 2147483647 w 2373"/>
              <a:gd name="T115" fmla="*/ 2147483647 h 727"/>
              <a:gd name="T116" fmla="*/ 2147483647 w 2373"/>
              <a:gd name="T117" fmla="*/ 2147483647 h 727"/>
              <a:gd name="T118" fmla="*/ 2147483647 w 2373"/>
              <a:gd name="T119" fmla="*/ 2147483647 h 727"/>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2373"/>
              <a:gd name="T181" fmla="*/ 0 h 727"/>
              <a:gd name="T182" fmla="*/ 2373 w 2373"/>
              <a:gd name="T183" fmla="*/ 727 h 727"/>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2373" h="727">
                <a:moveTo>
                  <a:pt x="2373" y="473"/>
                </a:moveTo>
                <a:lnTo>
                  <a:pt x="2338" y="461"/>
                </a:lnTo>
                <a:lnTo>
                  <a:pt x="2302" y="449"/>
                </a:lnTo>
                <a:lnTo>
                  <a:pt x="2272" y="443"/>
                </a:lnTo>
                <a:lnTo>
                  <a:pt x="2237" y="431"/>
                </a:lnTo>
                <a:lnTo>
                  <a:pt x="2207" y="419"/>
                </a:lnTo>
                <a:lnTo>
                  <a:pt x="2178" y="408"/>
                </a:lnTo>
                <a:lnTo>
                  <a:pt x="2148" y="396"/>
                </a:lnTo>
                <a:lnTo>
                  <a:pt x="2118" y="390"/>
                </a:lnTo>
                <a:lnTo>
                  <a:pt x="2089" y="378"/>
                </a:lnTo>
                <a:lnTo>
                  <a:pt x="2065" y="366"/>
                </a:lnTo>
                <a:lnTo>
                  <a:pt x="2035" y="354"/>
                </a:lnTo>
                <a:lnTo>
                  <a:pt x="2011" y="349"/>
                </a:lnTo>
                <a:lnTo>
                  <a:pt x="1982" y="337"/>
                </a:lnTo>
                <a:lnTo>
                  <a:pt x="1958" y="325"/>
                </a:lnTo>
                <a:lnTo>
                  <a:pt x="1934" y="319"/>
                </a:lnTo>
                <a:lnTo>
                  <a:pt x="1911" y="307"/>
                </a:lnTo>
                <a:lnTo>
                  <a:pt x="1887" y="295"/>
                </a:lnTo>
                <a:lnTo>
                  <a:pt x="1863" y="289"/>
                </a:lnTo>
                <a:lnTo>
                  <a:pt x="1845" y="278"/>
                </a:lnTo>
                <a:lnTo>
                  <a:pt x="1822" y="272"/>
                </a:lnTo>
                <a:lnTo>
                  <a:pt x="1804" y="260"/>
                </a:lnTo>
                <a:lnTo>
                  <a:pt x="1780" y="254"/>
                </a:lnTo>
                <a:lnTo>
                  <a:pt x="1762" y="242"/>
                </a:lnTo>
                <a:lnTo>
                  <a:pt x="1739" y="236"/>
                </a:lnTo>
                <a:lnTo>
                  <a:pt x="1721" y="230"/>
                </a:lnTo>
                <a:lnTo>
                  <a:pt x="1703" y="218"/>
                </a:lnTo>
                <a:lnTo>
                  <a:pt x="1685" y="213"/>
                </a:lnTo>
                <a:lnTo>
                  <a:pt x="1667" y="207"/>
                </a:lnTo>
                <a:lnTo>
                  <a:pt x="1650" y="195"/>
                </a:lnTo>
                <a:lnTo>
                  <a:pt x="1632" y="189"/>
                </a:lnTo>
                <a:lnTo>
                  <a:pt x="1614" y="183"/>
                </a:lnTo>
                <a:lnTo>
                  <a:pt x="1596" y="177"/>
                </a:lnTo>
                <a:lnTo>
                  <a:pt x="1584" y="165"/>
                </a:lnTo>
                <a:lnTo>
                  <a:pt x="1567" y="159"/>
                </a:lnTo>
                <a:lnTo>
                  <a:pt x="1549" y="153"/>
                </a:lnTo>
                <a:lnTo>
                  <a:pt x="1537" y="147"/>
                </a:lnTo>
                <a:lnTo>
                  <a:pt x="1519" y="142"/>
                </a:lnTo>
                <a:lnTo>
                  <a:pt x="1507" y="136"/>
                </a:lnTo>
                <a:lnTo>
                  <a:pt x="1489" y="130"/>
                </a:lnTo>
                <a:lnTo>
                  <a:pt x="1478" y="124"/>
                </a:lnTo>
                <a:lnTo>
                  <a:pt x="1466" y="118"/>
                </a:lnTo>
                <a:lnTo>
                  <a:pt x="1448" y="112"/>
                </a:lnTo>
                <a:lnTo>
                  <a:pt x="1436" y="106"/>
                </a:lnTo>
                <a:lnTo>
                  <a:pt x="1424" y="100"/>
                </a:lnTo>
                <a:lnTo>
                  <a:pt x="1412" y="100"/>
                </a:lnTo>
                <a:lnTo>
                  <a:pt x="1400" y="94"/>
                </a:lnTo>
                <a:lnTo>
                  <a:pt x="1383" y="88"/>
                </a:lnTo>
                <a:lnTo>
                  <a:pt x="1371" y="82"/>
                </a:lnTo>
                <a:lnTo>
                  <a:pt x="1359" y="82"/>
                </a:lnTo>
                <a:lnTo>
                  <a:pt x="1347" y="76"/>
                </a:lnTo>
                <a:lnTo>
                  <a:pt x="1335" y="71"/>
                </a:lnTo>
                <a:lnTo>
                  <a:pt x="1323" y="71"/>
                </a:lnTo>
                <a:lnTo>
                  <a:pt x="1317" y="65"/>
                </a:lnTo>
                <a:lnTo>
                  <a:pt x="1306" y="59"/>
                </a:lnTo>
                <a:lnTo>
                  <a:pt x="1294" y="59"/>
                </a:lnTo>
                <a:lnTo>
                  <a:pt x="1282" y="53"/>
                </a:lnTo>
                <a:lnTo>
                  <a:pt x="1270" y="53"/>
                </a:lnTo>
                <a:lnTo>
                  <a:pt x="1264" y="47"/>
                </a:lnTo>
                <a:lnTo>
                  <a:pt x="1252" y="41"/>
                </a:lnTo>
                <a:lnTo>
                  <a:pt x="1240" y="41"/>
                </a:lnTo>
                <a:lnTo>
                  <a:pt x="1228" y="41"/>
                </a:lnTo>
                <a:lnTo>
                  <a:pt x="1222" y="35"/>
                </a:lnTo>
                <a:lnTo>
                  <a:pt x="1211" y="35"/>
                </a:lnTo>
                <a:lnTo>
                  <a:pt x="1205" y="29"/>
                </a:lnTo>
                <a:lnTo>
                  <a:pt x="1193" y="29"/>
                </a:lnTo>
                <a:lnTo>
                  <a:pt x="1187" y="23"/>
                </a:lnTo>
                <a:lnTo>
                  <a:pt x="1175" y="23"/>
                </a:lnTo>
                <a:lnTo>
                  <a:pt x="1163" y="23"/>
                </a:lnTo>
                <a:lnTo>
                  <a:pt x="1157" y="17"/>
                </a:lnTo>
                <a:lnTo>
                  <a:pt x="1151" y="17"/>
                </a:lnTo>
                <a:lnTo>
                  <a:pt x="1139" y="17"/>
                </a:lnTo>
                <a:lnTo>
                  <a:pt x="1133" y="17"/>
                </a:lnTo>
                <a:lnTo>
                  <a:pt x="1122" y="11"/>
                </a:lnTo>
                <a:lnTo>
                  <a:pt x="1116" y="11"/>
                </a:lnTo>
                <a:lnTo>
                  <a:pt x="1110" y="11"/>
                </a:lnTo>
                <a:lnTo>
                  <a:pt x="1098" y="11"/>
                </a:lnTo>
                <a:lnTo>
                  <a:pt x="1092" y="6"/>
                </a:lnTo>
                <a:lnTo>
                  <a:pt x="1086" y="6"/>
                </a:lnTo>
                <a:lnTo>
                  <a:pt x="1074" y="6"/>
                </a:lnTo>
                <a:lnTo>
                  <a:pt x="1068" y="6"/>
                </a:lnTo>
                <a:lnTo>
                  <a:pt x="1062" y="6"/>
                </a:lnTo>
                <a:lnTo>
                  <a:pt x="1056" y="6"/>
                </a:lnTo>
                <a:lnTo>
                  <a:pt x="1045" y="6"/>
                </a:lnTo>
                <a:lnTo>
                  <a:pt x="1039" y="0"/>
                </a:lnTo>
                <a:lnTo>
                  <a:pt x="1033" y="0"/>
                </a:lnTo>
                <a:lnTo>
                  <a:pt x="1027" y="0"/>
                </a:lnTo>
                <a:lnTo>
                  <a:pt x="1021" y="0"/>
                </a:lnTo>
                <a:lnTo>
                  <a:pt x="1015" y="0"/>
                </a:lnTo>
                <a:lnTo>
                  <a:pt x="1009" y="0"/>
                </a:lnTo>
                <a:lnTo>
                  <a:pt x="997" y="0"/>
                </a:lnTo>
                <a:lnTo>
                  <a:pt x="991" y="0"/>
                </a:lnTo>
                <a:lnTo>
                  <a:pt x="985" y="0"/>
                </a:lnTo>
                <a:lnTo>
                  <a:pt x="979" y="0"/>
                </a:lnTo>
                <a:lnTo>
                  <a:pt x="973" y="0"/>
                </a:lnTo>
                <a:lnTo>
                  <a:pt x="967" y="0"/>
                </a:lnTo>
                <a:lnTo>
                  <a:pt x="961" y="0"/>
                </a:lnTo>
                <a:lnTo>
                  <a:pt x="956" y="0"/>
                </a:lnTo>
                <a:lnTo>
                  <a:pt x="950" y="0"/>
                </a:lnTo>
                <a:lnTo>
                  <a:pt x="944" y="0"/>
                </a:lnTo>
                <a:lnTo>
                  <a:pt x="938" y="0"/>
                </a:lnTo>
                <a:lnTo>
                  <a:pt x="932" y="0"/>
                </a:lnTo>
                <a:lnTo>
                  <a:pt x="926" y="0"/>
                </a:lnTo>
                <a:lnTo>
                  <a:pt x="920" y="6"/>
                </a:lnTo>
                <a:lnTo>
                  <a:pt x="914" y="6"/>
                </a:lnTo>
                <a:lnTo>
                  <a:pt x="908" y="6"/>
                </a:lnTo>
                <a:lnTo>
                  <a:pt x="902" y="6"/>
                </a:lnTo>
                <a:lnTo>
                  <a:pt x="896" y="6"/>
                </a:lnTo>
                <a:lnTo>
                  <a:pt x="890" y="6"/>
                </a:lnTo>
                <a:lnTo>
                  <a:pt x="884" y="6"/>
                </a:lnTo>
                <a:lnTo>
                  <a:pt x="878" y="6"/>
                </a:lnTo>
                <a:lnTo>
                  <a:pt x="872" y="11"/>
                </a:lnTo>
                <a:lnTo>
                  <a:pt x="867" y="11"/>
                </a:lnTo>
                <a:lnTo>
                  <a:pt x="861" y="11"/>
                </a:lnTo>
                <a:lnTo>
                  <a:pt x="855" y="11"/>
                </a:lnTo>
                <a:lnTo>
                  <a:pt x="849" y="11"/>
                </a:lnTo>
                <a:lnTo>
                  <a:pt x="843" y="17"/>
                </a:lnTo>
                <a:lnTo>
                  <a:pt x="837" y="17"/>
                </a:lnTo>
                <a:lnTo>
                  <a:pt x="831" y="17"/>
                </a:lnTo>
                <a:lnTo>
                  <a:pt x="825" y="17"/>
                </a:lnTo>
                <a:lnTo>
                  <a:pt x="819" y="17"/>
                </a:lnTo>
                <a:lnTo>
                  <a:pt x="819" y="23"/>
                </a:lnTo>
                <a:lnTo>
                  <a:pt x="813" y="23"/>
                </a:lnTo>
                <a:lnTo>
                  <a:pt x="807" y="23"/>
                </a:lnTo>
                <a:lnTo>
                  <a:pt x="801" y="29"/>
                </a:lnTo>
                <a:lnTo>
                  <a:pt x="795" y="29"/>
                </a:lnTo>
                <a:lnTo>
                  <a:pt x="789" y="29"/>
                </a:lnTo>
                <a:lnTo>
                  <a:pt x="783" y="29"/>
                </a:lnTo>
                <a:lnTo>
                  <a:pt x="778" y="35"/>
                </a:lnTo>
                <a:lnTo>
                  <a:pt x="772" y="35"/>
                </a:lnTo>
                <a:lnTo>
                  <a:pt x="766" y="35"/>
                </a:lnTo>
                <a:lnTo>
                  <a:pt x="766" y="41"/>
                </a:lnTo>
                <a:lnTo>
                  <a:pt x="760" y="41"/>
                </a:lnTo>
                <a:lnTo>
                  <a:pt x="754" y="41"/>
                </a:lnTo>
                <a:lnTo>
                  <a:pt x="748" y="47"/>
                </a:lnTo>
                <a:lnTo>
                  <a:pt x="742" y="47"/>
                </a:lnTo>
                <a:lnTo>
                  <a:pt x="736" y="47"/>
                </a:lnTo>
                <a:lnTo>
                  <a:pt x="736" y="53"/>
                </a:lnTo>
                <a:lnTo>
                  <a:pt x="730" y="53"/>
                </a:lnTo>
                <a:lnTo>
                  <a:pt x="724" y="53"/>
                </a:lnTo>
                <a:lnTo>
                  <a:pt x="724" y="59"/>
                </a:lnTo>
                <a:lnTo>
                  <a:pt x="718" y="59"/>
                </a:lnTo>
                <a:lnTo>
                  <a:pt x="712" y="59"/>
                </a:lnTo>
                <a:lnTo>
                  <a:pt x="712" y="65"/>
                </a:lnTo>
                <a:lnTo>
                  <a:pt x="706" y="65"/>
                </a:lnTo>
                <a:lnTo>
                  <a:pt x="700" y="65"/>
                </a:lnTo>
                <a:lnTo>
                  <a:pt x="694" y="71"/>
                </a:lnTo>
                <a:lnTo>
                  <a:pt x="689" y="71"/>
                </a:lnTo>
                <a:lnTo>
                  <a:pt x="689" y="76"/>
                </a:lnTo>
                <a:lnTo>
                  <a:pt x="683" y="76"/>
                </a:lnTo>
                <a:lnTo>
                  <a:pt x="677" y="76"/>
                </a:lnTo>
                <a:lnTo>
                  <a:pt x="677" y="82"/>
                </a:lnTo>
                <a:lnTo>
                  <a:pt x="671" y="82"/>
                </a:lnTo>
                <a:lnTo>
                  <a:pt x="665" y="88"/>
                </a:lnTo>
                <a:lnTo>
                  <a:pt x="659" y="88"/>
                </a:lnTo>
                <a:lnTo>
                  <a:pt x="659" y="94"/>
                </a:lnTo>
                <a:lnTo>
                  <a:pt x="653" y="94"/>
                </a:lnTo>
                <a:lnTo>
                  <a:pt x="647" y="94"/>
                </a:lnTo>
                <a:lnTo>
                  <a:pt x="647" y="100"/>
                </a:lnTo>
                <a:lnTo>
                  <a:pt x="641" y="100"/>
                </a:lnTo>
                <a:lnTo>
                  <a:pt x="635" y="106"/>
                </a:lnTo>
                <a:lnTo>
                  <a:pt x="629" y="106"/>
                </a:lnTo>
                <a:lnTo>
                  <a:pt x="629" y="112"/>
                </a:lnTo>
                <a:lnTo>
                  <a:pt x="623" y="112"/>
                </a:lnTo>
                <a:lnTo>
                  <a:pt x="617" y="118"/>
                </a:lnTo>
                <a:lnTo>
                  <a:pt x="611" y="118"/>
                </a:lnTo>
                <a:lnTo>
                  <a:pt x="611" y="124"/>
                </a:lnTo>
                <a:lnTo>
                  <a:pt x="606" y="124"/>
                </a:lnTo>
                <a:lnTo>
                  <a:pt x="606" y="130"/>
                </a:lnTo>
                <a:lnTo>
                  <a:pt x="600" y="130"/>
                </a:lnTo>
                <a:lnTo>
                  <a:pt x="594" y="136"/>
                </a:lnTo>
                <a:lnTo>
                  <a:pt x="588" y="136"/>
                </a:lnTo>
                <a:lnTo>
                  <a:pt x="588" y="142"/>
                </a:lnTo>
                <a:lnTo>
                  <a:pt x="582" y="142"/>
                </a:lnTo>
                <a:lnTo>
                  <a:pt x="582" y="147"/>
                </a:lnTo>
                <a:lnTo>
                  <a:pt x="576" y="147"/>
                </a:lnTo>
                <a:lnTo>
                  <a:pt x="570" y="153"/>
                </a:lnTo>
                <a:lnTo>
                  <a:pt x="564" y="159"/>
                </a:lnTo>
                <a:lnTo>
                  <a:pt x="558" y="159"/>
                </a:lnTo>
                <a:lnTo>
                  <a:pt x="558" y="165"/>
                </a:lnTo>
                <a:lnTo>
                  <a:pt x="552" y="165"/>
                </a:lnTo>
                <a:lnTo>
                  <a:pt x="552" y="171"/>
                </a:lnTo>
                <a:lnTo>
                  <a:pt x="546" y="171"/>
                </a:lnTo>
                <a:lnTo>
                  <a:pt x="546" y="177"/>
                </a:lnTo>
                <a:lnTo>
                  <a:pt x="540" y="177"/>
                </a:lnTo>
                <a:lnTo>
                  <a:pt x="534" y="183"/>
                </a:lnTo>
                <a:lnTo>
                  <a:pt x="528" y="189"/>
                </a:lnTo>
                <a:lnTo>
                  <a:pt x="522" y="189"/>
                </a:lnTo>
                <a:lnTo>
                  <a:pt x="522" y="195"/>
                </a:lnTo>
                <a:lnTo>
                  <a:pt x="517" y="195"/>
                </a:lnTo>
                <a:lnTo>
                  <a:pt x="517" y="201"/>
                </a:lnTo>
                <a:lnTo>
                  <a:pt x="511" y="201"/>
                </a:lnTo>
                <a:lnTo>
                  <a:pt x="511" y="207"/>
                </a:lnTo>
                <a:lnTo>
                  <a:pt x="505" y="207"/>
                </a:lnTo>
                <a:lnTo>
                  <a:pt x="505" y="213"/>
                </a:lnTo>
                <a:lnTo>
                  <a:pt x="499" y="213"/>
                </a:lnTo>
                <a:lnTo>
                  <a:pt x="499" y="218"/>
                </a:lnTo>
                <a:lnTo>
                  <a:pt x="493" y="218"/>
                </a:lnTo>
                <a:lnTo>
                  <a:pt x="493" y="224"/>
                </a:lnTo>
                <a:lnTo>
                  <a:pt x="487" y="224"/>
                </a:lnTo>
                <a:lnTo>
                  <a:pt x="487" y="230"/>
                </a:lnTo>
                <a:lnTo>
                  <a:pt x="481" y="230"/>
                </a:lnTo>
                <a:lnTo>
                  <a:pt x="481" y="236"/>
                </a:lnTo>
                <a:lnTo>
                  <a:pt x="475" y="236"/>
                </a:lnTo>
                <a:lnTo>
                  <a:pt x="475" y="242"/>
                </a:lnTo>
                <a:lnTo>
                  <a:pt x="469" y="242"/>
                </a:lnTo>
                <a:lnTo>
                  <a:pt x="469" y="248"/>
                </a:lnTo>
                <a:lnTo>
                  <a:pt x="463" y="248"/>
                </a:lnTo>
                <a:lnTo>
                  <a:pt x="463" y="254"/>
                </a:lnTo>
                <a:lnTo>
                  <a:pt x="457" y="254"/>
                </a:lnTo>
                <a:lnTo>
                  <a:pt x="457" y="260"/>
                </a:lnTo>
                <a:lnTo>
                  <a:pt x="451" y="260"/>
                </a:lnTo>
                <a:lnTo>
                  <a:pt x="451" y="266"/>
                </a:lnTo>
                <a:lnTo>
                  <a:pt x="445" y="266"/>
                </a:lnTo>
                <a:lnTo>
                  <a:pt x="445" y="272"/>
                </a:lnTo>
                <a:lnTo>
                  <a:pt x="439" y="272"/>
                </a:lnTo>
                <a:lnTo>
                  <a:pt x="439" y="278"/>
                </a:lnTo>
                <a:lnTo>
                  <a:pt x="433" y="278"/>
                </a:lnTo>
                <a:lnTo>
                  <a:pt x="433" y="283"/>
                </a:lnTo>
                <a:lnTo>
                  <a:pt x="428" y="283"/>
                </a:lnTo>
                <a:lnTo>
                  <a:pt x="428" y="289"/>
                </a:lnTo>
                <a:lnTo>
                  <a:pt x="422" y="289"/>
                </a:lnTo>
                <a:lnTo>
                  <a:pt x="422" y="295"/>
                </a:lnTo>
                <a:lnTo>
                  <a:pt x="416" y="301"/>
                </a:lnTo>
                <a:lnTo>
                  <a:pt x="410" y="307"/>
                </a:lnTo>
                <a:lnTo>
                  <a:pt x="410" y="313"/>
                </a:lnTo>
                <a:lnTo>
                  <a:pt x="404" y="313"/>
                </a:lnTo>
                <a:lnTo>
                  <a:pt x="404" y="319"/>
                </a:lnTo>
                <a:lnTo>
                  <a:pt x="398" y="319"/>
                </a:lnTo>
                <a:lnTo>
                  <a:pt x="398" y="325"/>
                </a:lnTo>
                <a:lnTo>
                  <a:pt x="392" y="325"/>
                </a:lnTo>
                <a:lnTo>
                  <a:pt x="392" y="331"/>
                </a:lnTo>
                <a:lnTo>
                  <a:pt x="386" y="331"/>
                </a:lnTo>
                <a:lnTo>
                  <a:pt x="380" y="343"/>
                </a:lnTo>
                <a:lnTo>
                  <a:pt x="279" y="467"/>
                </a:lnTo>
                <a:lnTo>
                  <a:pt x="220" y="538"/>
                </a:lnTo>
                <a:lnTo>
                  <a:pt x="178" y="585"/>
                </a:lnTo>
                <a:lnTo>
                  <a:pt x="161" y="603"/>
                </a:lnTo>
                <a:lnTo>
                  <a:pt x="137" y="632"/>
                </a:lnTo>
                <a:lnTo>
                  <a:pt x="95" y="674"/>
                </a:lnTo>
                <a:lnTo>
                  <a:pt x="24" y="721"/>
                </a:lnTo>
                <a:lnTo>
                  <a:pt x="0" y="727"/>
                </a:lnTo>
              </a:path>
            </a:pathLst>
          </a:custGeom>
          <a:noFill/>
          <a:ln w="7938"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672" name="Freeform 243"/>
          <p:cNvSpPr>
            <a:spLocks/>
          </p:cNvSpPr>
          <p:nvPr/>
        </p:nvSpPr>
        <p:spPr bwMode="auto">
          <a:xfrm>
            <a:off x="3454400" y="5070475"/>
            <a:ext cx="3767138" cy="1060450"/>
          </a:xfrm>
          <a:custGeom>
            <a:avLst/>
            <a:gdLst>
              <a:gd name="T0" fmla="*/ 2147483647 w 2373"/>
              <a:gd name="T1" fmla="*/ 2147483647 h 668"/>
              <a:gd name="T2" fmla="*/ 2147483647 w 2373"/>
              <a:gd name="T3" fmla="*/ 2147483647 h 668"/>
              <a:gd name="T4" fmla="*/ 2147483647 w 2373"/>
              <a:gd name="T5" fmla="*/ 2147483647 h 668"/>
              <a:gd name="T6" fmla="*/ 2147483647 w 2373"/>
              <a:gd name="T7" fmla="*/ 2147483647 h 668"/>
              <a:gd name="T8" fmla="*/ 2147483647 w 2373"/>
              <a:gd name="T9" fmla="*/ 2147483647 h 668"/>
              <a:gd name="T10" fmla="*/ 2147483647 w 2373"/>
              <a:gd name="T11" fmla="*/ 2147483647 h 668"/>
              <a:gd name="T12" fmla="*/ 2147483647 w 2373"/>
              <a:gd name="T13" fmla="*/ 2147483647 h 668"/>
              <a:gd name="T14" fmla="*/ 2147483647 w 2373"/>
              <a:gd name="T15" fmla="*/ 2147483647 h 668"/>
              <a:gd name="T16" fmla="*/ 2147483647 w 2373"/>
              <a:gd name="T17" fmla="*/ 2147483647 h 668"/>
              <a:gd name="T18" fmla="*/ 2147483647 w 2373"/>
              <a:gd name="T19" fmla="*/ 2147483647 h 668"/>
              <a:gd name="T20" fmla="*/ 2147483647 w 2373"/>
              <a:gd name="T21" fmla="*/ 2147483647 h 668"/>
              <a:gd name="T22" fmla="*/ 2147483647 w 2373"/>
              <a:gd name="T23" fmla="*/ 2147483647 h 668"/>
              <a:gd name="T24" fmla="*/ 2147483647 w 2373"/>
              <a:gd name="T25" fmla="*/ 2147483647 h 668"/>
              <a:gd name="T26" fmla="*/ 2147483647 w 2373"/>
              <a:gd name="T27" fmla="*/ 2147483647 h 668"/>
              <a:gd name="T28" fmla="*/ 2147483647 w 2373"/>
              <a:gd name="T29" fmla="*/ 2147483647 h 668"/>
              <a:gd name="T30" fmla="*/ 2147483647 w 2373"/>
              <a:gd name="T31" fmla="*/ 2147483647 h 668"/>
              <a:gd name="T32" fmla="*/ 2147483647 w 2373"/>
              <a:gd name="T33" fmla="*/ 2147483647 h 668"/>
              <a:gd name="T34" fmla="*/ 2147483647 w 2373"/>
              <a:gd name="T35" fmla="*/ 2147483647 h 668"/>
              <a:gd name="T36" fmla="*/ 2147483647 w 2373"/>
              <a:gd name="T37" fmla="*/ 2147483647 h 668"/>
              <a:gd name="T38" fmla="*/ 2147483647 w 2373"/>
              <a:gd name="T39" fmla="*/ 2147483647 h 668"/>
              <a:gd name="T40" fmla="*/ 2147483647 w 2373"/>
              <a:gd name="T41" fmla="*/ 2147483647 h 668"/>
              <a:gd name="T42" fmla="*/ 2147483647 w 2373"/>
              <a:gd name="T43" fmla="*/ 2147483647 h 668"/>
              <a:gd name="T44" fmla="*/ 2147483647 w 2373"/>
              <a:gd name="T45" fmla="*/ 0 h 668"/>
              <a:gd name="T46" fmla="*/ 2147483647 w 2373"/>
              <a:gd name="T47" fmla="*/ 0 h 668"/>
              <a:gd name="T48" fmla="*/ 2147483647 w 2373"/>
              <a:gd name="T49" fmla="*/ 0 h 668"/>
              <a:gd name="T50" fmla="*/ 2147483647 w 2373"/>
              <a:gd name="T51" fmla="*/ 0 h 668"/>
              <a:gd name="T52" fmla="*/ 2147483647 w 2373"/>
              <a:gd name="T53" fmla="*/ 0 h 668"/>
              <a:gd name="T54" fmla="*/ 2147483647 w 2373"/>
              <a:gd name="T55" fmla="*/ 0 h 668"/>
              <a:gd name="T56" fmla="*/ 2147483647 w 2373"/>
              <a:gd name="T57" fmla="*/ 2147483647 h 668"/>
              <a:gd name="T58" fmla="*/ 2147483647 w 2373"/>
              <a:gd name="T59" fmla="*/ 2147483647 h 668"/>
              <a:gd name="T60" fmla="*/ 2147483647 w 2373"/>
              <a:gd name="T61" fmla="*/ 2147483647 h 668"/>
              <a:gd name="T62" fmla="*/ 2147483647 w 2373"/>
              <a:gd name="T63" fmla="*/ 2147483647 h 668"/>
              <a:gd name="T64" fmla="*/ 2147483647 w 2373"/>
              <a:gd name="T65" fmla="*/ 2147483647 h 668"/>
              <a:gd name="T66" fmla="*/ 2147483647 w 2373"/>
              <a:gd name="T67" fmla="*/ 2147483647 h 668"/>
              <a:gd name="T68" fmla="*/ 2147483647 w 2373"/>
              <a:gd name="T69" fmla="*/ 2147483647 h 668"/>
              <a:gd name="T70" fmla="*/ 2147483647 w 2373"/>
              <a:gd name="T71" fmla="*/ 2147483647 h 668"/>
              <a:gd name="T72" fmla="*/ 2147483647 w 2373"/>
              <a:gd name="T73" fmla="*/ 2147483647 h 668"/>
              <a:gd name="T74" fmla="*/ 2147483647 w 2373"/>
              <a:gd name="T75" fmla="*/ 2147483647 h 668"/>
              <a:gd name="T76" fmla="*/ 2147483647 w 2373"/>
              <a:gd name="T77" fmla="*/ 2147483647 h 668"/>
              <a:gd name="T78" fmla="*/ 2147483647 w 2373"/>
              <a:gd name="T79" fmla="*/ 2147483647 h 668"/>
              <a:gd name="T80" fmla="*/ 2147483647 w 2373"/>
              <a:gd name="T81" fmla="*/ 2147483647 h 668"/>
              <a:gd name="T82" fmla="*/ 2147483647 w 2373"/>
              <a:gd name="T83" fmla="*/ 2147483647 h 668"/>
              <a:gd name="T84" fmla="*/ 2147483647 w 2373"/>
              <a:gd name="T85" fmla="*/ 2147483647 h 668"/>
              <a:gd name="T86" fmla="*/ 2147483647 w 2373"/>
              <a:gd name="T87" fmla="*/ 2147483647 h 668"/>
              <a:gd name="T88" fmla="*/ 2147483647 w 2373"/>
              <a:gd name="T89" fmla="*/ 2147483647 h 668"/>
              <a:gd name="T90" fmla="*/ 2147483647 w 2373"/>
              <a:gd name="T91" fmla="*/ 2147483647 h 668"/>
              <a:gd name="T92" fmla="*/ 2147483647 w 2373"/>
              <a:gd name="T93" fmla="*/ 2147483647 h 668"/>
              <a:gd name="T94" fmla="*/ 2147483647 w 2373"/>
              <a:gd name="T95" fmla="*/ 2147483647 h 668"/>
              <a:gd name="T96" fmla="*/ 2147483647 w 2373"/>
              <a:gd name="T97" fmla="*/ 2147483647 h 668"/>
              <a:gd name="T98" fmla="*/ 2147483647 w 2373"/>
              <a:gd name="T99" fmla="*/ 2147483647 h 668"/>
              <a:gd name="T100" fmla="*/ 2147483647 w 2373"/>
              <a:gd name="T101" fmla="*/ 2147483647 h 668"/>
              <a:gd name="T102" fmla="*/ 2147483647 w 2373"/>
              <a:gd name="T103" fmla="*/ 2147483647 h 668"/>
              <a:gd name="T104" fmla="*/ 2147483647 w 2373"/>
              <a:gd name="T105" fmla="*/ 2147483647 h 668"/>
              <a:gd name="T106" fmla="*/ 2147483647 w 2373"/>
              <a:gd name="T107" fmla="*/ 2147483647 h 668"/>
              <a:gd name="T108" fmla="*/ 2147483647 w 2373"/>
              <a:gd name="T109" fmla="*/ 2147483647 h 668"/>
              <a:gd name="T110" fmla="*/ 2147483647 w 2373"/>
              <a:gd name="T111" fmla="*/ 2147483647 h 668"/>
              <a:gd name="T112" fmla="*/ 2147483647 w 2373"/>
              <a:gd name="T113" fmla="*/ 2147483647 h 668"/>
              <a:gd name="T114" fmla="*/ 2147483647 w 2373"/>
              <a:gd name="T115" fmla="*/ 2147483647 h 668"/>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2373"/>
              <a:gd name="T175" fmla="*/ 0 h 668"/>
              <a:gd name="T176" fmla="*/ 2373 w 2373"/>
              <a:gd name="T177" fmla="*/ 668 h 668"/>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2373" h="668">
                <a:moveTo>
                  <a:pt x="2373" y="461"/>
                </a:moveTo>
                <a:lnTo>
                  <a:pt x="2338" y="449"/>
                </a:lnTo>
                <a:lnTo>
                  <a:pt x="2302" y="443"/>
                </a:lnTo>
                <a:lnTo>
                  <a:pt x="2272" y="431"/>
                </a:lnTo>
                <a:lnTo>
                  <a:pt x="2237" y="420"/>
                </a:lnTo>
                <a:lnTo>
                  <a:pt x="2207" y="414"/>
                </a:lnTo>
                <a:lnTo>
                  <a:pt x="2178" y="402"/>
                </a:lnTo>
                <a:lnTo>
                  <a:pt x="2148" y="396"/>
                </a:lnTo>
                <a:lnTo>
                  <a:pt x="2118" y="384"/>
                </a:lnTo>
                <a:lnTo>
                  <a:pt x="2089" y="372"/>
                </a:lnTo>
                <a:lnTo>
                  <a:pt x="2065" y="366"/>
                </a:lnTo>
                <a:lnTo>
                  <a:pt x="2035" y="355"/>
                </a:lnTo>
                <a:lnTo>
                  <a:pt x="2011" y="349"/>
                </a:lnTo>
                <a:lnTo>
                  <a:pt x="1982" y="337"/>
                </a:lnTo>
                <a:lnTo>
                  <a:pt x="1958" y="331"/>
                </a:lnTo>
                <a:lnTo>
                  <a:pt x="1934" y="319"/>
                </a:lnTo>
                <a:lnTo>
                  <a:pt x="1911" y="313"/>
                </a:lnTo>
                <a:lnTo>
                  <a:pt x="1887" y="301"/>
                </a:lnTo>
                <a:lnTo>
                  <a:pt x="1863" y="295"/>
                </a:lnTo>
                <a:lnTo>
                  <a:pt x="1845" y="284"/>
                </a:lnTo>
                <a:lnTo>
                  <a:pt x="1822" y="278"/>
                </a:lnTo>
                <a:lnTo>
                  <a:pt x="1804" y="266"/>
                </a:lnTo>
                <a:lnTo>
                  <a:pt x="1780" y="260"/>
                </a:lnTo>
                <a:lnTo>
                  <a:pt x="1762" y="254"/>
                </a:lnTo>
                <a:lnTo>
                  <a:pt x="1739" y="242"/>
                </a:lnTo>
                <a:lnTo>
                  <a:pt x="1721" y="236"/>
                </a:lnTo>
                <a:lnTo>
                  <a:pt x="1703" y="230"/>
                </a:lnTo>
                <a:lnTo>
                  <a:pt x="1685" y="219"/>
                </a:lnTo>
                <a:lnTo>
                  <a:pt x="1667" y="213"/>
                </a:lnTo>
                <a:lnTo>
                  <a:pt x="1650" y="207"/>
                </a:lnTo>
                <a:lnTo>
                  <a:pt x="1632" y="201"/>
                </a:lnTo>
                <a:lnTo>
                  <a:pt x="1614" y="195"/>
                </a:lnTo>
                <a:lnTo>
                  <a:pt x="1596" y="183"/>
                </a:lnTo>
                <a:lnTo>
                  <a:pt x="1584" y="177"/>
                </a:lnTo>
                <a:lnTo>
                  <a:pt x="1567" y="171"/>
                </a:lnTo>
                <a:lnTo>
                  <a:pt x="1549" y="165"/>
                </a:lnTo>
                <a:lnTo>
                  <a:pt x="1537" y="159"/>
                </a:lnTo>
                <a:lnTo>
                  <a:pt x="1519" y="154"/>
                </a:lnTo>
                <a:lnTo>
                  <a:pt x="1507" y="148"/>
                </a:lnTo>
                <a:lnTo>
                  <a:pt x="1489" y="142"/>
                </a:lnTo>
                <a:lnTo>
                  <a:pt x="1478" y="136"/>
                </a:lnTo>
                <a:lnTo>
                  <a:pt x="1466" y="130"/>
                </a:lnTo>
                <a:lnTo>
                  <a:pt x="1448" y="124"/>
                </a:lnTo>
                <a:lnTo>
                  <a:pt x="1436" y="118"/>
                </a:lnTo>
                <a:lnTo>
                  <a:pt x="1424" y="118"/>
                </a:lnTo>
                <a:lnTo>
                  <a:pt x="1412" y="112"/>
                </a:lnTo>
                <a:lnTo>
                  <a:pt x="1400" y="106"/>
                </a:lnTo>
                <a:lnTo>
                  <a:pt x="1383" y="100"/>
                </a:lnTo>
                <a:lnTo>
                  <a:pt x="1371" y="94"/>
                </a:lnTo>
                <a:lnTo>
                  <a:pt x="1359" y="94"/>
                </a:lnTo>
                <a:lnTo>
                  <a:pt x="1347" y="88"/>
                </a:lnTo>
                <a:lnTo>
                  <a:pt x="1335" y="83"/>
                </a:lnTo>
                <a:lnTo>
                  <a:pt x="1323" y="77"/>
                </a:lnTo>
                <a:lnTo>
                  <a:pt x="1317" y="77"/>
                </a:lnTo>
                <a:lnTo>
                  <a:pt x="1306" y="71"/>
                </a:lnTo>
                <a:lnTo>
                  <a:pt x="1294" y="71"/>
                </a:lnTo>
                <a:lnTo>
                  <a:pt x="1282" y="65"/>
                </a:lnTo>
                <a:lnTo>
                  <a:pt x="1270" y="59"/>
                </a:lnTo>
                <a:lnTo>
                  <a:pt x="1264" y="59"/>
                </a:lnTo>
                <a:lnTo>
                  <a:pt x="1252" y="53"/>
                </a:lnTo>
                <a:lnTo>
                  <a:pt x="1240" y="53"/>
                </a:lnTo>
                <a:lnTo>
                  <a:pt x="1228" y="47"/>
                </a:lnTo>
                <a:lnTo>
                  <a:pt x="1222" y="47"/>
                </a:lnTo>
                <a:lnTo>
                  <a:pt x="1211" y="41"/>
                </a:lnTo>
                <a:lnTo>
                  <a:pt x="1205" y="41"/>
                </a:lnTo>
                <a:lnTo>
                  <a:pt x="1193" y="35"/>
                </a:lnTo>
                <a:lnTo>
                  <a:pt x="1187" y="35"/>
                </a:lnTo>
                <a:lnTo>
                  <a:pt x="1175" y="29"/>
                </a:lnTo>
                <a:lnTo>
                  <a:pt x="1163" y="29"/>
                </a:lnTo>
                <a:lnTo>
                  <a:pt x="1157" y="29"/>
                </a:lnTo>
                <a:lnTo>
                  <a:pt x="1151" y="23"/>
                </a:lnTo>
                <a:lnTo>
                  <a:pt x="1139" y="23"/>
                </a:lnTo>
                <a:lnTo>
                  <a:pt x="1133" y="23"/>
                </a:lnTo>
                <a:lnTo>
                  <a:pt x="1122" y="17"/>
                </a:lnTo>
                <a:lnTo>
                  <a:pt x="1116" y="17"/>
                </a:lnTo>
                <a:lnTo>
                  <a:pt x="1110" y="17"/>
                </a:lnTo>
                <a:lnTo>
                  <a:pt x="1098" y="17"/>
                </a:lnTo>
                <a:lnTo>
                  <a:pt x="1092" y="12"/>
                </a:lnTo>
                <a:lnTo>
                  <a:pt x="1086" y="12"/>
                </a:lnTo>
                <a:lnTo>
                  <a:pt x="1074" y="12"/>
                </a:lnTo>
                <a:lnTo>
                  <a:pt x="1068" y="12"/>
                </a:lnTo>
                <a:lnTo>
                  <a:pt x="1062" y="6"/>
                </a:lnTo>
                <a:lnTo>
                  <a:pt x="1056" y="6"/>
                </a:lnTo>
                <a:lnTo>
                  <a:pt x="1045" y="6"/>
                </a:lnTo>
                <a:lnTo>
                  <a:pt x="1039" y="6"/>
                </a:lnTo>
                <a:lnTo>
                  <a:pt x="1033" y="6"/>
                </a:lnTo>
                <a:lnTo>
                  <a:pt x="1027" y="6"/>
                </a:lnTo>
                <a:lnTo>
                  <a:pt x="1021" y="6"/>
                </a:lnTo>
                <a:lnTo>
                  <a:pt x="1015" y="0"/>
                </a:lnTo>
                <a:lnTo>
                  <a:pt x="1009" y="0"/>
                </a:lnTo>
                <a:lnTo>
                  <a:pt x="997" y="0"/>
                </a:lnTo>
                <a:lnTo>
                  <a:pt x="991" y="0"/>
                </a:lnTo>
                <a:lnTo>
                  <a:pt x="985" y="0"/>
                </a:lnTo>
                <a:lnTo>
                  <a:pt x="979" y="0"/>
                </a:lnTo>
                <a:lnTo>
                  <a:pt x="973" y="0"/>
                </a:lnTo>
                <a:lnTo>
                  <a:pt x="967" y="0"/>
                </a:lnTo>
                <a:lnTo>
                  <a:pt x="961" y="0"/>
                </a:lnTo>
                <a:lnTo>
                  <a:pt x="956" y="0"/>
                </a:lnTo>
                <a:lnTo>
                  <a:pt x="950" y="0"/>
                </a:lnTo>
                <a:lnTo>
                  <a:pt x="944" y="0"/>
                </a:lnTo>
                <a:lnTo>
                  <a:pt x="938" y="0"/>
                </a:lnTo>
                <a:lnTo>
                  <a:pt x="932" y="0"/>
                </a:lnTo>
                <a:lnTo>
                  <a:pt x="926" y="0"/>
                </a:lnTo>
                <a:lnTo>
                  <a:pt x="920" y="0"/>
                </a:lnTo>
                <a:lnTo>
                  <a:pt x="914" y="0"/>
                </a:lnTo>
                <a:lnTo>
                  <a:pt x="908" y="0"/>
                </a:lnTo>
                <a:lnTo>
                  <a:pt x="902" y="0"/>
                </a:lnTo>
                <a:lnTo>
                  <a:pt x="896" y="0"/>
                </a:lnTo>
                <a:lnTo>
                  <a:pt x="890" y="0"/>
                </a:lnTo>
                <a:lnTo>
                  <a:pt x="884" y="0"/>
                </a:lnTo>
                <a:lnTo>
                  <a:pt x="878" y="0"/>
                </a:lnTo>
                <a:lnTo>
                  <a:pt x="872" y="0"/>
                </a:lnTo>
                <a:lnTo>
                  <a:pt x="867" y="0"/>
                </a:lnTo>
                <a:lnTo>
                  <a:pt x="867" y="6"/>
                </a:lnTo>
                <a:lnTo>
                  <a:pt x="861" y="6"/>
                </a:lnTo>
                <a:lnTo>
                  <a:pt x="855" y="6"/>
                </a:lnTo>
                <a:lnTo>
                  <a:pt x="849" y="6"/>
                </a:lnTo>
                <a:lnTo>
                  <a:pt x="843" y="6"/>
                </a:lnTo>
                <a:lnTo>
                  <a:pt x="837" y="6"/>
                </a:lnTo>
                <a:lnTo>
                  <a:pt x="831" y="6"/>
                </a:lnTo>
                <a:lnTo>
                  <a:pt x="825" y="6"/>
                </a:lnTo>
                <a:lnTo>
                  <a:pt x="819" y="12"/>
                </a:lnTo>
                <a:lnTo>
                  <a:pt x="813" y="12"/>
                </a:lnTo>
                <a:lnTo>
                  <a:pt x="807" y="12"/>
                </a:lnTo>
                <a:lnTo>
                  <a:pt x="801" y="12"/>
                </a:lnTo>
                <a:lnTo>
                  <a:pt x="795" y="17"/>
                </a:lnTo>
                <a:lnTo>
                  <a:pt x="789" y="17"/>
                </a:lnTo>
                <a:lnTo>
                  <a:pt x="783" y="17"/>
                </a:lnTo>
                <a:lnTo>
                  <a:pt x="778" y="17"/>
                </a:lnTo>
                <a:lnTo>
                  <a:pt x="772" y="23"/>
                </a:lnTo>
                <a:lnTo>
                  <a:pt x="766" y="23"/>
                </a:lnTo>
                <a:lnTo>
                  <a:pt x="760" y="23"/>
                </a:lnTo>
                <a:lnTo>
                  <a:pt x="754" y="23"/>
                </a:lnTo>
                <a:lnTo>
                  <a:pt x="754" y="29"/>
                </a:lnTo>
                <a:lnTo>
                  <a:pt x="748" y="29"/>
                </a:lnTo>
                <a:lnTo>
                  <a:pt x="742" y="29"/>
                </a:lnTo>
                <a:lnTo>
                  <a:pt x="736" y="35"/>
                </a:lnTo>
                <a:lnTo>
                  <a:pt x="730" y="35"/>
                </a:lnTo>
                <a:lnTo>
                  <a:pt x="724" y="35"/>
                </a:lnTo>
                <a:lnTo>
                  <a:pt x="718" y="41"/>
                </a:lnTo>
                <a:lnTo>
                  <a:pt x="712" y="41"/>
                </a:lnTo>
                <a:lnTo>
                  <a:pt x="706" y="47"/>
                </a:lnTo>
                <a:lnTo>
                  <a:pt x="700" y="47"/>
                </a:lnTo>
                <a:lnTo>
                  <a:pt x="694" y="47"/>
                </a:lnTo>
                <a:lnTo>
                  <a:pt x="689" y="53"/>
                </a:lnTo>
                <a:lnTo>
                  <a:pt x="683" y="53"/>
                </a:lnTo>
                <a:lnTo>
                  <a:pt x="677" y="59"/>
                </a:lnTo>
                <a:lnTo>
                  <a:pt x="671" y="59"/>
                </a:lnTo>
                <a:lnTo>
                  <a:pt x="665" y="65"/>
                </a:lnTo>
                <a:lnTo>
                  <a:pt x="659" y="65"/>
                </a:lnTo>
                <a:lnTo>
                  <a:pt x="653" y="71"/>
                </a:lnTo>
                <a:lnTo>
                  <a:pt x="647" y="71"/>
                </a:lnTo>
                <a:lnTo>
                  <a:pt x="647" y="77"/>
                </a:lnTo>
                <a:lnTo>
                  <a:pt x="641" y="77"/>
                </a:lnTo>
                <a:lnTo>
                  <a:pt x="635" y="77"/>
                </a:lnTo>
                <a:lnTo>
                  <a:pt x="635" y="83"/>
                </a:lnTo>
                <a:lnTo>
                  <a:pt x="629" y="83"/>
                </a:lnTo>
                <a:lnTo>
                  <a:pt x="623" y="88"/>
                </a:lnTo>
                <a:lnTo>
                  <a:pt x="617" y="88"/>
                </a:lnTo>
                <a:lnTo>
                  <a:pt x="611" y="94"/>
                </a:lnTo>
                <a:lnTo>
                  <a:pt x="606" y="94"/>
                </a:lnTo>
                <a:lnTo>
                  <a:pt x="606" y="100"/>
                </a:lnTo>
                <a:lnTo>
                  <a:pt x="600" y="100"/>
                </a:lnTo>
                <a:lnTo>
                  <a:pt x="600" y="106"/>
                </a:lnTo>
                <a:lnTo>
                  <a:pt x="594" y="106"/>
                </a:lnTo>
                <a:lnTo>
                  <a:pt x="588" y="106"/>
                </a:lnTo>
                <a:lnTo>
                  <a:pt x="588" y="112"/>
                </a:lnTo>
                <a:lnTo>
                  <a:pt x="582" y="112"/>
                </a:lnTo>
                <a:lnTo>
                  <a:pt x="576" y="118"/>
                </a:lnTo>
                <a:lnTo>
                  <a:pt x="570" y="118"/>
                </a:lnTo>
                <a:lnTo>
                  <a:pt x="570" y="124"/>
                </a:lnTo>
                <a:lnTo>
                  <a:pt x="564" y="124"/>
                </a:lnTo>
                <a:lnTo>
                  <a:pt x="558" y="130"/>
                </a:lnTo>
                <a:lnTo>
                  <a:pt x="552" y="136"/>
                </a:lnTo>
                <a:lnTo>
                  <a:pt x="546" y="136"/>
                </a:lnTo>
                <a:lnTo>
                  <a:pt x="546" y="142"/>
                </a:lnTo>
                <a:lnTo>
                  <a:pt x="540" y="142"/>
                </a:lnTo>
                <a:lnTo>
                  <a:pt x="540" y="148"/>
                </a:lnTo>
                <a:lnTo>
                  <a:pt x="534" y="148"/>
                </a:lnTo>
                <a:lnTo>
                  <a:pt x="528" y="154"/>
                </a:lnTo>
                <a:lnTo>
                  <a:pt x="522" y="154"/>
                </a:lnTo>
                <a:lnTo>
                  <a:pt x="522" y="159"/>
                </a:lnTo>
                <a:lnTo>
                  <a:pt x="517" y="159"/>
                </a:lnTo>
                <a:lnTo>
                  <a:pt x="517" y="165"/>
                </a:lnTo>
                <a:lnTo>
                  <a:pt x="511" y="165"/>
                </a:lnTo>
                <a:lnTo>
                  <a:pt x="511" y="171"/>
                </a:lnTo>
                <a:lnTo>
                  <a:pt x="505" y="171"/>
                </a:lnTo>
                <a:lnTo>
                  <a:pt x="505" y="177"/>
                </a:lnTo>
                <a:lnTo>
                  <a:pt x="499" y="177"/>
                </a:lnTo>
                <a:lnTo>
                  <a:pt x="499" y="183"/>
                </a:lnTo>
                <a:lnTo>
                  <a:pt x="493" y="183"/>
                </a:lnTo>
                <a:lnTo>
                  <a:pt x="487" y="189"/>
                </a:lnTo>
                <a:lnTo>
                  <a:pt x="481" y="189"/>
                </a:lnTo>
                <a:lnTo>
                  <a:pt x="481" y="195"/>
                </a:lnTo>
                <a:lnTo>
                  <a:pt x="475" y="195"/>
                </a:lnTo>
                <a:lnTo>
                  <a:pt x="475" y="201"/>
                </a:lnTo>
                <a:lnTo>
                  <a:pt x="469" y="201"/>
                </a:lnTo>
                <a:lnTo>
                  <a:pt x="469" y="207"/>
                </a:lnTo>
                <a:lnTo>
                  <a:pt x="463" y="207"/>
                </a:lnTo>
                <a:lnTo>
                  <a:pt x="463" y="213"/>
                </a:lnTo>
                <a:lnTo>
                  <a:pt x="457" y="213"/>
                </a:lnTo>
                <a:lnTo>
                  <a:pt x="457" y="219"/>
                </a:lnTo>
                <a:lnTo>
                  <a:pt x="451" y="219"/>
                </a:lnTo>
                <a:lnTo>
                  <a:pt x="451" y="224"/>
                </a:lnTo>
                <a:lnTo>
                  <a:pt x="445" y="224"/>
                </a:lnTo>
                <a:lnTo>
                  <a:pt x="445" y="230"/>
                </a:lnTo>
                <a:lnTo>
                  <a:pt x="439" y="230"/>
                </a:lnTo>
                <a:lnTo>
                  <a:pt x="439" y="236"/>
                </a:lnTo>
                <a:lnTo>
                  <a:pt x="433" y="236"/>
                </a:lnTo>
                <a:lnTo>
                  <a:pt x="433" y="242"/>
                </a:lnTo>
                <a:lnTo>
                  <a:pt x="428" y="242"/>
                </a:lnTo>
                <a:lnTo>
                  <a:pt x="428" y="248"/>
                </a:lnTo>
                <a:lnTo>
                  <a:pt x="422" y="248"/>
                </a:lnTo>
                <a:lnTo>
                  <a:pt x="422" y="254"/>
                </a:lnTo>
                <a:lnTo>
                  <a:pt x="416" y="254"/>
                </a:lnTo>
                <a:lnTo>
                  <a:pt x="416" y="260"/>
                </a:lnTo>
                <a:lnTo>
                  <a:pt x="410" y="260"/>
                </a:lnTo>
                <a:lnTo>
                  <a:pt x="410" y="266"/>
                </a:lnTo>
                <a:lnTo>
                  <a:pt x="404" y="266"/>
                </a:lnTo>
                <a:lnTo>
                  <a:pt x="404" y="272"/>
                </a:lnTo>
                <a:lnTo>
                  <a:pt x="398" y="272"/>
                </a:lnTo>
                <a:lnTo>
                  <a:pt x="398" y="278"/>
                </a:lnTo>
                <a:lnTo>
                  <a:pt x="392" y="278"/>
                </a:lnTo>
                <a:lnTo>
                  <a:pt x="392" y="284"/>
                </a:lnTo>
                <a:lnTo>
                  <a:pt x="386" y="284"/>
                </a:lnTo>
                <a:lnTo>
                  <a:pt x="380" y="295"/>
                </a:lnTo>
                <a:lnTo>
                  <a:pt x="279" y="414"/>
                </a:lnTo>
                <a:lnTo>
                  <a:pt x="220" y="485"/>
                </a:lnTo>
                <a:lnTo>
                  <a:pt x="178" y="532"/>
                </a:lnTo>
                <a:lnTo>
                  <a:pt x="161" y="550"/>
                </a:lnTo>
                <a:lnTo>
                  <a:pt x="137" y="573"/>
                </a:lnTo>
                <a:lnTo>
                  <a:pt x="95" y="615"/>
                </a:lnTo>
                <a:lnTo>
                  <a:pt x="24" y="662"/>
                </a:lnTo>
                <a:lnTo>
                  <a:pt x="0" y="668"/>
                </a:lnTo>
              </a:path>
            </a:pathLst>
          </a:custGeom>
          <a:noFill/>
          <a:ln w="7938"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673" name="Freeform 244"/>
          <p:cNvSpPr>
            <a:spLocks/>
          </p:cNvSpPr>
          <p:nvPr/>
        </p:nvSpPr>
        <p:spPr bwMode="auto">
          <a:xfrm>
            <a:off x="3454400" y="5145088"/>
            <a:ext cx="3767138" cy="985837"/>
          </a:xfrm>
          <a:custGeom>
            <a:avLst/>
            <a:gdLst>
              <a:gd name="T0" fmla="*/ 2147483647 w 2373"/>
              <a:gd name="T1" fmla="*/ 2147483647 h 621"/>
              <a:gd name="T2" fmla="*/ 2147483647 w 2373"/>
              <a:gd name="T3" fmla="*/ 2147483647 h 621"/>
              <a:gd name="T4" fmla="*/ 2147483647 w 2373"/>
              <a:gd name="T5" fmla="*/ 2147483647 h 621"/>
              <a:gd name="T6" fmla="*/ 2147483647 w 2373"/>
              <a:gd name="T7" fmla="*/ 2147483647 h 621"/>
              <a:gd name="T8" fmla="*/ 2147483647 w 2373"/>
              <a:gd name="T9" fmla="*/ 2147483647 h 621"/>
              <a:gd name="T10" fmla="*/ 2147483647 w 2373"/>
              <a:gd name="T11" fmla="*/ 2147483647 h 621"/>
              <a:gd name="T12" fmla="*/ 2147483647 w 2373"/>
              <a:gd name="T13" fmla="*/ 2147483647 h 621"/>
              <a:gd name="T14" fmla="*/ 2147483647 w 2373"/>
              <a:gd name="T15" fmla="*/ 2147483647 h 621"/>
              <a:gd name="T16" fmla="*/ 2147483647 w 2373"/>
              <a:gd name="T17" fmla="*/ 2147483647 h 621"/>
              <a:gd name="T18" fmla="*/ 2147483647 w 2373"/>
              <a:gd name="T19" fmla="*/ 2147483647 h 621"/>
              <a:gd name="T20" fmla="*/ 2147483647 w 2373"/>
              <a:gd name="T21" fmla="*/ 2147483647 h 621"/>
              <a:gd name="T22" fmla="*/ 2147483647 w 2373"/>
              <a:gd name="T23" fmla="*/ 2147483647 h 621"/>
              <a:gd name="T24" fmla="*/ 2147483647 w 2373"/>
              <a:gd name="T25" fmla="*/ 2147483647 h 621"/>
              <a:gd name="T26" fmla="*/ 2147483647 w 2373"/>
              <a:gd name="T27" fmla="*/ 2147483647 h 621"/>
              <a:gd name="T28" fmla="*/ 2147483647 w 2373"/>
              <a:gd name="T29" fmla="*/ 2147483647 h 621"/>
              <a:gd name="T30" fmla="*/ 2147483647 w 2373"/>
              <a:gd name="T31" fmla="*/ 2147483647 h 621"/>
              <a:gd name="T32" fmla="*/ 2147483647 w 2373"/>
              <a:gd name="T33" fmla="*/ 2147483647 h 621"/>
              <a:gd name="T34" fmla="*/ 2147483647 w 2373"/>
              <a:gd name="T35" fmla="*/ 2147483647 h 621"/>
              <a:gd name="T36" fmla="*/ 2147483647 w 2373"/>
              <a:gd name="T37" fmla="*/ 2147483647 h 621"/>
              <a:gd name="T38" fmla="*/ 2147483647 w 2373"/>
              <a:gd name="T39" fmla="*/ 2147483647 h 621"/>
              <a:gd name="T40" fmla="*/ 2147483647 w 2373"/>
              <a:gd name="T41" fmla="*/ 2147483647 h 621"/>
              <a:gd name="T42" fmla="*/ 2147483647 w 2373"/>
              <a:gd name="T43" fmla="*/ 2147483647 h 621"/>
              <a:gd name="T44" fmla="*/ 2147483647 w 2373"/>
              <a:gd name="T45" fmla="*/ 2147483647 h 621"/>
              <a:gd name="T46" fmla="*/ 2147483647 w 2373"/>
              <a:gd name="T47" fmla="*/ 2147483647 h 621"/>
              <a:gd name="T48" fmla="*/ 2147483647 w 2373"/>
              <a:gd name="T49" fmla="*/ 2147483647 h 621"/>
              <a:gd name="T50" fmla="*/ 2147483647 w 2373"/>
              <a:gd name="T51" fmla="*/ 0 h 621"/>
              <a:gd name="T52" fmla="*/ 2147483647 w 2373"/>
              <a:gd name="T53" fmla="*/ 0 h 621"/>
              <a:gd name="T54" fmla="*/ 2147483647 w 2373"/>
              <a:gd name="T55" fmla="*/ 2147483647 h 621"/>
              <a:gd name="T56" fmla="*/ 2147483647 w 2373"/>
              <a:gd name="T57" fmla="*/ 2147483647 h 621"/>
              <a:gd name="T58" fmla="*/ 2147483647 w 2373"/>
              <a:gd name="T59" fmla="*/ 2147483647 h 621"/>
              <a:gd name="T60" fmla="*/ 2147483647 w 2373"/>
              <a:gd name="T61" fmla="*/ 2147483647 h 621"/>
              <a:gd name="T62" fmla="*/ 2147483647 w 2373"/>
              <a:gd name="T63" fmla="*/ 2147483647 h 621"/>
              <a:gd name="T64" fmla="*/ 2147483647 w 2373"/>
              <a:gd name="T65" fmla="*/ 2147483647 h 621"/>
              <a:gd name="T66" fmla="*/ 2147483647 w 2373"/>
              <a:gd name="T67" fmla="*/ 2147483647 h 621"/>
              <a:gd name="T68" fmla="*/ 2147483647 w 2373"/>
              <a:gd name="T69" fmla="*/ 2147483647 h 621"/>
              <a:gd name="T70" fmla="*/ 2147483647 w 2373"/>
              <a:gd name="T71" fmla="*/ 2147483647 h 621"/>
              <a:gd name="T72" fmla="*/ 2147483647 w 2373"/>
              <a:gd name="T73" fmla="*/ 2147483647 h 621"/>
              <a:gd name="T74" fmla="*/ 2147483647 w 2373"/>
              <a:gd name="T75" fmla="*/ 2147483647 h 621"/>
              <a:gd name="T76" fmla="*/ 2147483647 w 2373"/>
              <a:gd name="T77" fmla="*/ 2147483647 h 621"/>
              <a:gd name="T78" fmla="*/ 2147483647 w 2373"/>
              <a:gd name="T79" fmla="*/ 2147483647 h 621"/>
              <a:gd name="T80" fmla="*/ 2147483647 w 2373"/>
              <a:gd name="T81" fmla="*/ 2147483647 h 621"/>
              <a:gd name="T82" fmla="*/ 2147483647 w 2373"/>
              <a:gd name="T83" fmla="*/ 2147483647 h 621"/>
              <a:gd name="T84" fmla="*/ 2147483647 w 2373"/>
              <a:gd name="T85" fmla="*/ 2147483647 h 621"/>
              <a:gd name="T86" fmla="*/ 2147483647 w 2373"/>
              <a:gd name="T87" fmla="*/ 2147483647 h 621"/>
              <a:gd name="T88" fmla="*/ 2147483647 w 2373"/>
              <a:gd name="T89" fmla="*/ 2147483647 h 621"/>
              <a:gd name="T90" fmla="*/ 2147483647 w 2373"/>
              <a:gd name="T91" fmla="*/ 2147483647 h 621"/>
              <a:gd name="T92" fmla="*/ 2147483647 w 2373"/>
              <a:gd name="T93" fmla="*/ 2147483647 h 621"/>
              <a:gd name="T94" fmla="*/ 2147483647 w 2373"/>
              <a:gd name="T95" fmla="*/ 2147483647 h 621"/>
              <a:gd name="T96" fmla="*/ 2147483647 w 2373"/>
              <a:gd name="T97" fmla="*/ 2147483647 h 621"/>
              <a:gd name="T98" fmla="*/ 2147483647 w 2373"/>
              <a:gd name="T99" fmla="*/ 2147483647 h 621"/>
              <a:gd name="T100" fmla="*/ 2147483647 w 2373"/>
              <a:gd name="T101" fmla="*/ 2147483647 h 621"/>
              <a:gd name="T102" fmla="*/ 2147483647 w 2373"/>
              <a:gd name="T103" fmla="*/ 2147483647 h 621"/>
              <a:gd name="T104" fmla="*/ 2147483647 w 2373"/>
              <a:gd name="T105" fmla="*/ 2147483647 h 621"/>
              <a:gd name="T106" fmla="*/ 2147483647 w 2373"/>
              <a:gd name="T107" fmla="*/ 2147483647 h 621"/>
              <a:gd name="T108" fmla="*/ 2147483647 w 2373"/>
              <a:gd name="T109" fmla="*/ 2147483647 h 621"/>
              <a:gd name="T110" fmla="*/ 2147483647 w 2373"/>
              <a:gd name="T111" fmla="*/ 2147483647 h 621"/>
              <a:gd name="T112" fmla="*/ 2147483647 w 2373"/>
              <a:gd name="T113" fmla="*/ 2147483647 h 621"/>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2373"/>
              <a:gd name="T172" fmla="*/ 0 h 621"/>
              <a:gd name="T173" fmla="*/ 2373 w 2373"/>
              <a:gd name="T174" fmla="*/ 621 h 621"/>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2373" h="621">
                <a:moveTo>
                  <a:pt x="2373" y="449"/>
                </a:moveTo>
                <a:lnTo>
                  <a:pt x="2338" y="444"/>
                </a:lnTo>
                <a:lnTo>
                  <a:pt x="2302" y="438"/>
                </a:lnTo>
                <a:lnTo>
                  <a:pt x="2272" y="426"/>
                </a:lnTo>
                <a:lnTo>
                  <a:pt x="2237" y="420"/>
                </a:lnTo>
                <a:lnTo>
                  <a:pt x="2207" y="408"/>
                </a:lnTo>
                <a:lnTo>
                  <a:pt x="2178" y="402"/>
                </a:lnTo>
                <a:lnTo>
                  <a:pt x="2148" y="390"/>
                </a:lnTo>
                <a:lnTo>
                  <a:pt x="2118" y="384"/>
                </a:lnTo>
                <a:lnTo>
                  <a:pt x="2089" y="379"/>
                </a:lnTo>
                <a:lnTo>
                  <a:pt x="2065" y="367"/>
                </a:lnTo>
                <a:lnTo>
                  <a:pt x="2035" y="361"/>
                </a:lnTo>
                <a:lnTo>
                  <a:pt x="2011" y="349"/>
                </a:lnTo>
                <a:lnTo>
                  <a:pt x="1982" y="343"/>
                </a:lnTo>
                <a:lnTo>
                  <a:pt x="1958" y="337"/>
                </a:lnTo>
                <a:lnTo>
                  <a:pt x="1934" y="325"/>
                </a:lnTo>
                <a:lnTo>
                  <a:pt x="1911" y="319"/>
                </a:lnTo>
                <a:lnTo>
                  <a:pt x="1887" y="308"/>
                </a:lnTo>
                <a:lnTo>
                  <a:pt x="1863" y="302"/>
                </a:lnTo>
                <a:lnTo>
                  <a:pt x="1845" y="296"/>
                </a:lnTo>
                <a:lnTo>
                  <a:pt x="1822" y="284"/>
                </a:lnTo>
                <a:lnTo>
                  <a:pt x="1804" y="278"/>
                </a:lnTo>
                <a:lnTo>
                  <a:pt x="1780" y="272"/>
                </a:lnTo>
                <a:lnTo>
                  <a:pt x="1762" y="266"/>
                </a:lnTo>
                <a:lnTo>
                  <a:pt x="1739" y="254"/>
                </a:lnTo>
                <a:lnTo>
                  <a:pt x="1721" y="248"/>
                </a:lnTo>
                <a:lnTo>
                  <a:pt x="1703" y="243"/>
                </a:lnTo>
                <a:lnTo>
                  <a:pt x="1685" y="237"/>
                </a:lnTo>
                <a:lnTo>
                  <a:pt x="1667" y="225"/>
                </a:lnTo>
                <a:lnTo>
                  <a:pt x="1650" y="219"/>
                </a:lnTo>
                <a:lnTo>
                  <a:pt x="1632" y="213"/>
                </a:lnTo>
                <a:lnTo>
                  <a:pt x="1614" y="207"/>
                </a:lnTo>
                <a:lnTo>
                  <a:pt x="1596" y="201"/>
                </a:lnTo>
                <a:lnTo>
                  <a:pt x="1584" y="195"/>
                </a:lnTo>
                <a:lnTo>
                  <a:pt x="1567" y="189"/>
                </a:lnTo>
                <a:lnTo>
                  <a:pt x="1549" y="183"/>
                </a:lnTo>
                <a:lnTo>
                  <a:pt x="1537" y="177"/>
                </a:lnTo>
                <a:lnTo>
                  <a:pt x="1519" y="172"/>
                </a:lnTo>
                <a:lnTo>
                  <a:pt x="1507" y="166"/>
                </a:lnTo>
                <a:lnTo>
                  <a:pt x="1489" y="160"/>
                </a:lnTo>
                <a:lnTo>
                  <a:pt x="1478" y="154"/>
                </a:lnTo>
                <a:lnTo>
                  <a:pt x="1466" y="148"/>
                </a:lnTo>
                <a:lnTo>
                  <a:pt x="1448" y="142"/>
                </a:lnTo>
                <a:lnTo>
                  <a:pt x="1436" y="136"/>
                </a:lnTo>
                <a:lnTo>
                  <a:pt x="1424" y="130"/>
                </a:lnTo>
                <a:lnTo>
                  <a:pt x="1412" y="124"/>
                </a:lnTo>
                <a:lnTo>
                  <a:pt x="1400" y="124"/>
                </a:lnTo>
                <a:lnTo>
                  <a:pt x="1383" y="118"/>
                </a:lnTo>
                <a:lnTo>
                  <a:pt x="1371" y="112"/>
                </a:lnTo>
                <a:lnTo>
                  <a:pt x="1359" y="107"/>
                </a:lnTo>
                <a:lnTo>
                  <a:pt x="1347" y="107"/>
                </a:lnTo>
                <a:lnTo>
                  <a:pt x="1335" y="101"/>
                </a:lnTo>
                <a:lnTo>
                  <a:pt x="1323" y="95"/>
                </a:lnTo>
                <a:lnTo>
                  <a:pt x="1317" y="89"/>
                </a:lnTo>
                <a:lnTo>
                  <a:pt x="1306" y="89"/>
                </a:lnTo>
                <a:lnTo>
                  <a:pt x="1294" y="83"/>
                </a:lnTo>
                <a:lnTo>
                  <a:pt x="1282" y="77"/>
                </a:lnTo>
                <a:lnTo>
                  <a:pt x="1270" y="77"/>
                </a:lnTo>
                <a:lnTo>
                  <a:pt x="1264" y="71"/>
                </a:lnTo>
                <a:lnTo>
                  <a:pt x="1252" y="71"/>
                </a:lnTo>
                <a:lnTo>
                  <a:pt x="1240" y="65"/>
                </a:lnTo>
                <a:lnTo>
                  <a:pt x="1228" y="65"/>
                </a:lnTo>
                <a:lnTo>
                  <a:pt x="1222" y="59"/>
                </a:lnTo>
                <a:lnTo>
                  <a:pt x="1211" y="59"/>
                </a:lnTo>
                <a:lnTo>
                  <a:pt x="1205" y="53"/>
                </a:lnTo>
                <a:lnTo>
                  <a:pt x="1193" y="53"/>
                </a:lnTo>
                <a:lnTo>
                  <a:pt x="1187" y="47"/>
                </a:lnTo>
                <a:lnTo>
                  <a:pt x="1175" y="47"/>
                </a:lnTo>
                <a:lnTo>
                  <a:pt x="1163" y="41"/>
                </a:lnTo>
                <a:lnTo>
                  <a:pt x="1157" y="41"/>
                </a:lnTo>
                <a:lnTo>
                  <a:pt x="1151" y="41"/>
                </a:lnTo>
                <a:lnTo>
                  <a:pt x="1139" y="36"/>
                </a:lnTo>
                <a:lnTo>
                  <a:pt x="1133" y="36"/>
                </a:lnTo>
                <a:lnTo>
                  <a:pt x="1122" y="30"/>
                </a:lnTo>
                <a:lnTo>
                  <a:pt x="1116" y="30"/>
                </a:lnTo>
                <a:lnTo>
                  <a:pt x="1110" y="30"/>
                </a:lnTo>
                <a:lnTo>
                  <a:pt x="1098" y="24"/>
                </a:lnTo>
                <a:lnTo>
                  <a:pt x="1092" y="24"/>
                </a:lnTo>
                <a:lnTo>
                  <a:pt x="1086" y="24"/>
                </a:lnTo>
                <a:lnTo>
                  <a:pt x="1074" y="24"/>
                </a:lnTo>
                <a:lnTo>
                  <a:pt x="1068" y="18"/>
                </a:lnTo>
                <a:lnTo>
                  <a:pt x="1062" y="18"/>
                </a:lnTo>
                <a:lnTo>
                  <a:pt x="1056" y="18"/>
                </a:lnTo>
                <a:lnTo>
                  <a:pt x="1045" y="18"/>
                </a:lnTo>
                <a:lnTo>
                  <a:pt x="1039" y="12"/>
                </a:lnTo>
                <a:lnTo>
                  <a:pt x="1033" y="12"/>
                </a:lnTo>
                <a:lnTo>
                  <a:pt x="1027" y="12"/>
                </a:lnTo>
                <a:lnTo>
                  <a:pt x="1021" y="12"/>
                </a:lnTo>
                <a:lnTo>
                  <a:pt x="1015" y="12"/>
                </a:lnTo>
                <a:lnTo>
                  <a:pt x="1009" y="12"/>
                </a:lnTo>
                <a:lnTo>
                  <a:pt x="997" y="6"/>
                </a:lnTo>
                <a:lnTo>
                  <a:pt x="991" y="6"/>
                </a:lnTo>
                <a:lnTo>
                  <a:pt x="985" y="6"/>
                </a:lnTo>
                <a:lnTo>
                  <a:pt x="979" y="6"/>
                </a:lnTo>
                <a:lnTo>
                  <a:pt x="973" y="6"/>
                </a:lnTo>
                <a:lnTo>
                  <a:pt x="967" y="6"/>
                </a:lnTo>
                <a:lnTo>
                  <a:pt x="961" y="6"/>
                </a:lnTo>
                <a:lnTo>
                  <a:pt x="956" y="6"/>
                </a:lnTo>
                <a:lnTo>
                  <a:pt x="950" y="6"/>
                </a:lnTo>
                <a:lnTo>
                  <a:pt x="944" y="6"/>
                </a:lnTo>
                <a:lnTo>
                  <a:pt x="938" y="6"/>
                </a:lnTo>
                <a:lnTo>
                  <a:pt x="932" y="0"/>
                </a:lnTo>
                <a:lnTo>
                  <a:pt x="926" y="0"/>
                </a:lnTo>
                <a:lnTo>
                  <a:pt x="920" y="0"/>
                </a:lnTo>
                <a:lnTo>
                  <a:pt x="914" y="0"/>
                </a:lnTo>
                <a:lnTo>
                  <a:pt x="908" y="0"/>
                </a:lnTo>
                <a:lnTo>
                  <a:pt x="902" y="0"/>
                </a:lnTo>
                <a:lnTo>
                  <a:pt x="896" y="0"/>
                </a:lnTo>
                <a:lnTo>
                  <a:pt x="890" y="0"/>
                </a:lnTo>
                <a:lnTo>
                  <a:pt x="884" y="0"/>
                </a:lnTo>
                <a:lnTo>
                  <a:pt x="878" y="0"/>
                </a:lnTo>
                <a:lnTo>
                  <a:pt x="872" y="6"/>
                </a:lnTo>
                <a:lnTo>
                  <a:pt x="867" y="6"/>
                </a:lnTo>
                <a:lnTo>
                  <a:pt x="861" y="6"/>
                </a:lnTo>
                <a:lnTo>
                  <a:pt x="855" y="6"/>
                </a:lnTo>
                <a:lnTo>
                  <a:pt x="849" y="6"/>
                </a:lnTo>
                <a:lnTo>
                  <a:pt x="843" y="6"/>
                </a:lnTo>
                <a:lnTo>
                  <a:pt x="837" y="6"/>
                </a:lnTo>
                <a:lnTo>
                  <a:pt x="831" y="6"/>
                </a:lnTo>
                <a:lnTo>
                  <a:pt x="825" y="6"/>
                </a:lnTo>
                <a:lnTo>
                  <a:pt x="819" y="6"/>
                </a:lnTo>
                <a:lnTo>
                  <a:pt x="813" y="6"/>
                </a:lnTo>
                <a:lnTo>
                  <a:pt x="807" y="12"/>
                </a:lnTo>
                <a:lnTo>
                  <a:pt x="801" y="12"/>
                </a:lnTo>
                <a:lnTo>
                  <a:pt x="795" y="12"/>
                </a:lnTo>
                <a:lnTo>
                  <a:pt x="789" y="12"/>
                </a:lnTo>
                <a:lnTo>
                  <a:pt x="783" y="12"/>
                </a:lnTo>
                <a:lnTo>
                  <a:pt x="778" y="12"/>
                </a:lnTo>
                <a:lnTo>
                  <a:pt x="778" y="18"/>
                </a:lnTo>
                <a:lnTo>
                  <a:pt x="772" y="18"/>
                </a:lnTo>
                <a:lnTo>
                  <a:pt x="766" y="18"/>
                </a:lnTo>
                <a:lnTo>
                  <a:pt x="760" y="18"/>
                </a:lnTo>
                <a:lnTo>
                  <a:pt x="754" y="18"/>
                </a:lnTo>
                <a:lnTo>
                  <a:pt x="748" y="24"/>
                </a:lnTo>
                <a:lnTo>
                  <a:pt x="742" y="24"/>
                </a:lnTo>
                <a:lnTo>
                  <a:pt x="736" y="24"/>
                </a:lnTo>
                <a:lnTo>
                  <a:pt x="730" y="30"/>
                </a:lnTo>
                <a:lnTo>
                  <a:pt x="724" y="30"/>
                </a:lnTo>
                <a:lnTo>
                  <a:pt x="718" y="30"/>
                </a:lnTo>
                <a:lnTo>
                  <a:pt x="712" y="30"/>
                </a:lnTo>
                <a:lnTo>
                  <a:pt x="712" y="36"/>
                </a:lnTo>
                <a:lnTo>
                  <a:pt x="706" y="36"/>
                </a:lnTo>
                <a:lnTo>
                  <a:pt x="700" y="36"/>
                </a:lnTo>
                <a:lnTo>
                  <a:pt x="694" y="36"/>
                </a:lnTo>
                <a:lnTo>
                  <a:pt x="694" y="41"/>
                </a:lnTo>
                <a:lnTo>
                  <a:pt x="689" y="41"/>
                </a:lnTo>
                <a:lnTo>
                  <a:pt x="683" y="41"/>
                </a:lnTo>
                <a:lnTo>
                  <a:pt x="677" y="47"/>
                </a:lnTo>
                <a:lnTo>
                  <a:pt x="671" y="47"/>
                </a:lnTo>
                <a:lnTo>
                  <a:pt x="665" y="47"/>
                </a:lnTo>
                <a:lnTo>
                  <a:pt x="665" y="53"/>
                </a:lnTo>
                <a:lnTo>
                  <a:pt x="659" y="53"/>
                </a:lnTo>
                <a:lnTo>
                  <a:pt x="653" y="53"/>
                </a:lnTo>
                <a:lnTo>
                  <a:pt x="653" y="59"/>
                </a:lnTo>
                <a:lnTo>
                  <a:pt x="647" y="59"/>
                </a:lnTo>
                <a:lnTo>
                  <a:pt x="641" y="59"/>
                </a:lnTo>
                <a:lnTo>
                  <a:pt x="635" y="65"/>
                </a:lnTo>
                <a:lnTo>
                  <a:pt x="629" y="65"/>
                </a:lnTo>
                <a:lnTo>
                  <a:pt x="629" y="71"/>
                </a:lnTo>
                <a:lnTo>
                  <a:pt x="623" y="71"/>
                </a:lnTo>
                <a:lnTo>
                  <a:pt x="617" y="71"/>
                </a:lnTo>
                <a:lnTo>
                  <a:pt x="611" y="77"/>
                </a:lnTo>
                <a:lnTo>
                  <a:pt x="606" y="77"/>
                </a:lnTo>
                <a:lnTo>
                  <a:pt x="606" y="83"/>
                </a:lnTo>
                <a:lnTo>
                  <a:pt x="600" y="83"/>
                </a:lnTo>
                <a:lnTo>
                  <a:pt x="594" y="89"/>
                </a:lnTo>
                <a:lnTo>
                  <a:pt x="588" y="89"/>
                </a:lnTo>
                <a:lnTo>
                  <a:pt x="588" y="95"/>
                </a:lnTo>
                <a:lnTo>
                  <a:pt x="582" y="95"/>
                </a:lnTo>
                <a:lnTo>
                  <a:pt x="576" y="95"/>
                </a:lnTo>
                <a:lnTo>
                  <a:pt x="576" y="101"/>
                </a:lnTo>
                <a:lnTo>
                  <a:pt x="570" y="101"/>
                </a:lnTo>
                <a:lnTo>
                  <a:pt x="564" y="107"/>
                </a:lnTo>
                <a:lnTo>
                  <a:pt x="558" y="107"/>
                </a:lnTo>
                <a:lnTo>
                  <a:pt x="558" y="112"/>
                </a:lnTo>
                <a:lnTo>
                  <a:pt x="552" y="112"/>
                </a:lnTo>
                <a:lnTo>
                  <a:pt x="546" y="118"/>
                </a:lnTo>
                <a:lnTo>
                  <a:pt x="540" y="118"/>
                </a:lnTo>
                <a:lnTo>
                  <a:pt x="540" y="124"/>
                </a:lnTo>
                <a:lnTo>
                  <a:pt x="534" y="124"/>
                </a:lnTo>
                <a:lnTo>
                  <a:pt x="528" y="130"/>
                </a:lnTo>
                <a:lnTo>
                  <a:pt x="522" y="130"/>
                </a:lnTo>
                <a:lnTo>
                  <a:pt x="522" y="136"/>
                </a:lnTo>
                <a:lnTo>
                  <a:pt x="517" y="136"/>
                </a:lnTo>
                <a:lnTo>
                  <a:pt x="517" y="142"/>
                </a:lnTo>
                <a:lnTo>
                  <a:pt x="511" y="142"/>
                </a:lnTo>
                <a:lnTo>
                  <a:pt x="505" y="148"/>
                </a:lnTo>
                <a:lnTo>
                  <a:pt x="499" y="148"/>
                </a:lnTo>
                <a:lnTo>
                  <a:pt x="499" y="154"/>
                </a:lnTo>
                <a:lnTo>
                  <a:pt x="493" y="154"/>
                </a:lnTo>
                <a:lnTo>
                  <a:pt x="493" y="160"/>
                </a:lnTo>
                <a:lnTo>
                  <a:pt x="487" y="160"/>
                </a:lnTo>
                <a:lnTo>
                  <a:pt x="487" y="166"/>
                </a:lnTo>
                <a:lnTo>
                  <a:pt x="481" y="166"/>
                </a:lnTo>
                <a:lnTo>
                  <a:pt x="481" y="172"/>
                </a:lnTo>
                <a:lnTo>
                  <a:pt x="475" y="172"/>
                </a:lnTo>
                <a:lnTo>
                  <a:pt x="469" y="177"/>
                </a:lnTo>
                <a:lnTo>
                  <a:pt x="463" y="177"/>
                </a:lnTo>
                <a:lnTo>
                  <a:pt x="463" y="183"/>
                </a:lnTo>
                <a:lnTo>
                  <a:pt x="457" y="183"/>
                </a:lnTo>
                <a:lnTo>
                  <a:pt x="457" y="189"/>
                </a:lnTo>
                <a:lnTo>
                  <a:pt x="451" y="189"/>
                </a:lnTo>
                <a:lnTo>
                  <a:pt x="451" y="195"/>
                </a:lnTo>
                <a:lnTo>
                  <a:pt x="445" y="195"/>
                </a:lnTo>
                <a:lnTo>
                  <a:pt x="445" y="201"/>
                </a:lnTo>
                <a:lnTo>
                  <a:pt x="439" y="201"/>
                </a:lnTo>
                <a:lnTo>
                  <a:pt x="439" y="207"/>
                </a:lnTo>
                <a:lnTo>
                  <a:pt x="433" y="207"/>
                </a:lnTo>
                <a:lnTo>
                  <a:pt x="433" y="213"/>
                </a:lnTo>
                <a:lnTo>
                  <a:pt x="428" y="213"/>
                </a:lnTo>
                <a:lnTo>
                  <a:pt x="428" y="219"/>
                </a:lnTo>
                <a:lnTo>
                  <a:pt x="422" y="219"/>
                </a:lnTo>
                <a:lnTo>
                  <a:pt x="422" y="225"/>
                </a:lnTo>
                <a:lnTo>
                  <a:pt x="416" y="225"/>
                </a:lnTo>
                <a:lnTo>
                  <a:pt x="416" y="231"/>
                </a:lnTo>
                <a:lnTo>
                  <a:pt x="410" y="231"/>
                </a:lnTo>
                <a:lnTo>
                  <a:pt x="404" y="237"/>
                </a:lnTo>
                <a:lnTo>
                  <a:pt x="398" y="243"/>
                </a:lnTo>
                <a:lnTo>
                  <a:pt x="392" y="248"/>
                </a:lnTo>
                <a:lnTo>
                  <a:pt x="386" y="254"/>
                </a:lnTo>
                <a:lnTo>
                  <a:pt x="380" y="260"/>
                </a:lnTo>
                <a:lnTo>
                  <a:pt x="279" y="373"/>
                </a:lnTo>
                <a:lnTo>
                  <a:pt x="220" y="444"/>
                </a:lnTo>
                <a:lnTo>
                  <a:pt x="178" y="485"/>
                </a:lnTo>
                <a:lnTo>
                  <a:pt x="161" y="503"/>
                </a:lnTo>
                <a:lnTo>
                  <a:pt x="137" y="526"/>
                </a:lnTo>
                <a:lnTo>
                  <a:pt x="95" y="568"/>
                </a:lnTo>
                <a:lnTo>
                  <a:pt x="24" y="615"/>
                </a:lnTo>
                <a:lnTo>
                  <a:pt x="0" y="621"/>
                </a:lnTo>
              </a:path>
            </a:pathLst>
          </a:custGeom>
          <a:noFill/>
          <a:ln w="7938"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674" name="Freeform 245"/>
          <p:cNvSpPr>
            <a:spLocks/>
          </p:cNvSpPr>
          <p:nvPr/>
        </p:nvSpPr>
        <p:spPr bwMode="auto">
          <a:xfrm>
            <a:off x="3454400" y="5219700"/>
            <a:ext cx="3767138" cy="920750"/>
          </a:xfrm>
          <a:custGeom>
            <a:avLst/>
            <a:gdLst>
              <a:gd name="T0" fmla="*/ 2147483647 w 2373"/>
              <a:gd name="T1" fmla="*/ 2147483647 h 580"/>
              <a:gd name="T2" fmla="*/ 2147483647 w 2373"/>
              <a:gd name="T3" fmla="*/ 2147483647 h 580"/>
              <a:gd name="T4" fmla="*/ 2147483647 w 2373"/>
              <a:gd name="T5" fmla="*/ 2147483647 h 580"/>
              <a:gd name="T6" fmla="*/ 2147483647 w 2373"/>
              <a:gd name="T7" fmla="*/ 2147483647 h 580"/>
              <a:gd name="T8" fmla="*/ 2147483647 w 2373"/>
              <a:gd name="T9" fmla="*/ 2147483647 h 580"/>
              <a:gd name="T10" fmla="*/ 2147483647 w 2373"/>
              <a:gd name="T11" fmla="*/ 2147483647 h 580"/>
              <a:gd name="T12" fmla="*/ 2147483647 w 2373"/>
              <a:gd name="T13" fmla="*/ 2147483647 h 580"/>
              <a:gd name="T14" fmla="*/ 2147483647 w 2373"/>
              <a:gd name="T15" fmla="*/ 2147483647 h 580"/>
              <a:gd name="T16" fmla="*/ 2147483647 w 2373"/>
              <a:gd name="T17" fmla="*/ 2147483647 h 580"/>
              <a:gd name="T18" fmla="*/ 2147483647 w 2373"/>
              <a:gd name="T19" fmla="*/ 2147483647 h 580"/>
              <a:gd name="T20" fmla="*/ 2147483647 w 2373"/>
              <a:gd name="T21" fmla="*/ 2147483647 h 580"/>
              <a:gd name="T22" fmla="*/ 2147483647 w 2373"/>
              <a:gd name="T23" fmla="*/ 2147483647 h 580"/>
              <a:gd name="T24" fmla="*/ 2147483647 w 2373"/>
              <a:gd name="T25" fmla="*/ 2147483647 h 580"/>
              <a:gd name="T26" fmla="*/ 2147483647 w 2373"/>
              <a:gd name="T27" fmla="*/ 2147483647 h 580"/>
              <a:gd name="T28" fmla="*/ 2147483647 w 2373"/>
              <a:gd name="T29" fmla="*/ 2147483647 h 580"/>
              <a:gd name="T30" fmla="*/ 2147483647 w 2373"/>
              <a:gd name="T31" fmla="*/ 2147483647 h 580"/>
              <a:gd name="T32" fmla="*/ 2147483647 w 2373"/>
              <a:gd name="T33" fmla="*/ 2147483647 h 580"/>
              <a:gd name="T34" fmla="*/ 2147483647 w 2373"/>
              <a:gd name="T35" fmla="*/ 2147483647 h 580"/>
              <a:gd name="T36" fmla="*/ 2147483647 w 2373"/>
              <a:gd name="T37" fmla="*/ 2147483647 h 580"/>
              <a:gd name="T38" fmla="*/ 2147483647 w 2373"/>
              <a:gd name="T39" fmla="*/ 2147483647 h 580"/>
              <a:gd name="T40" fmla="*/ 2147483647 w 2373"/>
              <a:gd name="T41" fmla="*/ 2147483647 h 580"/>
              <a:gd name="T42" fmla="*/ 2147483647 w 2373"/>
              <a:gd name="T43" fmla="*/ 2147483647 h 580"/>
              <a:gd name="T44" fmla="*/ 2147483647 w 2373"/>
              <a:gd name="T45" fmla="*/ 2147483647 h 580"/>
              <a:gd name="T46" fmla="*/ 2147483647 w 2373"/>
              <a:gd name="T47" fmla="*/ 2147483647 h 580"/>
              <a:gd name="T48" fmla="*/ 2147483647 w 2373"/>
              <a:gd name="T49" fmla="*/ 2147483647 h 580"/>
              <a:gd name="T50" fmla="*/ 2147483647 w 2373"/>
              <a:gd name="T51" fmla="*/ 0 h 580"/>
              <a:gd name="T52" fmla="*/ 2147483647 w 2373"/>
              <a:gd name="T53" fmla="*/ 0 h 580"/>
              <a:gd name="T54" fmla="*/ 2147483647 w 2373"/>
              <a:gd name="T55" fmla="*/ 0 h 580"/>
              <a:gd name="T56" fmla="*/ 2147483647 w 2373"/>
              <a:gd name="T57" fmla="*/ 0 h 580"/>
              <a:gd name="T58" fmla="*/ 2147483647 w 2373"/>
              <a:gd name="T59" fmla="*/ 0 h 580"/>
              <a:gd name="T60" fmla="*/ 2147483647 w 2373"/>
              <a:gd name="T61" fmla="*/ 2147483647 h 580"/>
              <a:gd name="T62" fmla="*/ 2147483647 w 2373"/>
              <a:gd name="T63" fmla="*/ 2147483647 h 580"/>
              <a:gd name="T64" fmla="*/ 2147483647 w 2373"/>
              <a:gd name="T65" fmla="*/ 2147483647 h 580"/>
              <a:gd name="T66" fmla="*/ 2147483647 w 2373"/>
              <a:gd name="T67" fmla="*/ 2147483647 h 580"/>
              <a:gd name="T68" fmla="*/ 2147483647 w 2373"/>
              <a:gd name="T69" fmla="*/ 2147483647 h 580"/>
              <a:gd name="T70" fmla="*/ 2147483647 w 2373"/>
              <a:gd name="T71" fmla="*/ 2147483647 h 580"/>
              <a:gd name="T72" fmla="*/ 2147483647 w 2373"/>
              <a:gd name="T73" fmla="*/ 2147483647 h 580"/>
              <a:gd name="T74" fmla="*/ 2147483647 w 2373"/>
              <a:gd name="T75" fmla="*/ 2147483647 h 580"/>
              <a:gd name="T76" fmla="*/ 2147483647 w 2373"/>
              <a:gd name="T77" fmla="*/ 2147483647 h 580"/>
              <a:gd name="T78" fmla="*/ 2147483647 w 2373"/>
              <a:gd name="T79" fmla="*/ 2147483647 h 580"/>
              <a:gd name="T80" fmla="*/ 2147483647 w 2373"/>
              <a:gd name="T81" fmla="*/ 2147483647 h 580"/>
              <a:gd name="T82" fmla="*/ 2147483647 w 2373"/>
              <a:gd name="T83" fmla="*/ 2147483647 h 580"/>
              <a:gd name="T84" fmla="*/ 2147483647 w 2373"/>
              <a:gd name="T85" fmla="*/ 2147483647 h 580"/>
              <a:gd name="T86" fmla="*/ 2147483647 w 2373"/>
              <a:gd name="T87" fmla="*/ 2147483647 h 580"/>
              <a:gd name="T88" fmla="*/ 2147483647 w 2373"/>
              <a:gd name="T89" fmla="*/ 2147483647 h 580"/>
              <a:gd name="T90" fmla="*/ 2147483647 w 2373"/>
              <a:gd name="T91" fmla="*/ 2147483647 h 580"/>
              <a:gd name="T92" fmla="*/ 2147483647 w 2373"/>
              <a:gd name="T93" fmla="*/ 2147483647 h 580"/>
              <a:gd name="T94" fmla="*/ 2147483647 w 2373"/>
              <a:gd name="T95" fmla="*/ 2147483647 h 580"/>
              <a:gd name="T96" fmla="*/ 2147483647 w 2373"/>
              <a:gd name="T97" fmla="*/ 2147483647 h 580"/>
              <a:gd name="T98" fmla="*/ 2147483647 w 2373"/>
              <a:gd name="T99" fmla="*/ 2147483647 h 580"/>
              <a:gd name="T100" fmla="*/ 2147483647 w 2373"/>
              <a:gd name="T101" fmla="*/ 2147483647 h 580"/>
              <a:gd name="T102" fmla="*/ 2147483647 w 2373"/>
              <a:gd name="T103" fmla="*/ 2147483647 h 580"/>
              <a:gd name="T104" fmla="*/ 2147483647 w 2373"/>
              <a:gd name="T105" fmla="*/ 2147483647 h 580"/>
              <a:gd name="T106" fmla="*/ 2147483647 w 2373"/>
              <a:gd name="T107" fmla="*/ 2147483647 h 580"/>
              <a:gd name="T108" fmla="*/ 2147483647 w 2373"/>
              <a:gd name="T109" fmla="*/ 2147483647 h 580"/>
              <a:gd name="T110" fmla="*/ 2147483647 w 2373"/>
              <a:gd name="T111" fmla="*/ 2147483647 h 58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2373"/>
              <a:gd name="T169" fmla="*/ 0 h 580"/>
              <a:gd name="T170" fmla="*/ 2373 w 2373"/>
              <a:gd name="T171" fmla="*/ 580 h 58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2373" h="580">
                <a:moveTo>
                  <a:pt x="2373" y="438"/>
                </a:moveTo>
                <a:lnTo>
                  <a:pt x="2338" y="432"/>
                </a:lnTo>
                <a:lnTo>
                  <a:pt x="2302" y="420"/>
                </a:lnTo>
                <a:lnTo>
                  <a:pt x="2272" y="414"/>
                </a:lnTo>
                <a:lnTo>
                  <a:pt x="2237" y="408"/>
                </a:lnTo>
                <a:lnTo>
                  <a:pt x="2207" y="402"/>
                </a:lnTo>
                <a:lnTo>
                  <a:pt x="2178" y="391"/>
                </a:lnTo>
                <a:lnTo>
                  <a:pt x="2148" y="385"/>
                </a:lnTo>
                <a:lnTo>
                  <a:pt x="2118" y="379"/>
                </a:lnTo>
                <a:lnTo>
                  <a:pt x="2089" y="367"/>
                </a:lnTo>
                <a:lnTo>
                  <a:pt x="2065" y="361"/>
                </a:lnTo>
                <a:lnTo>
                  <a:pt x="2035" y="355"/>
                </a:lnTo>
                <a:lnTo>
                  <a:pt x="2011" y="349"/>
                </a:lnTo>
                <a:lnTo>
                  <a:pt x="1982" y="337"/>
                </a:lnTo>
                <a:lnTo>
                  <a:pt x="1958" y="332"/>
                </a:lnTo>
                <a:lnTo>
                  <a:pt x="1934" y="326"/>
                </a:lnTo>
                <a:lnTo>
                  <a:pt x="1911" y="320"/>
                </a:lnTo>
                <a:lnTo>
                  <a:pt x="1887" y="308"/>
                </a:lnTo>
                <a:lnTo>
                  <a:pt x="1863" y="302"/>
                </a:lnTo>
                <a:lnTo>
                  <a:pt x="1845" y="296"/>
                </a:lnTo>
                <a:lnTo>
                  <a:pt x="1822" y="290"/>
                </a:lnTo>
                <a:lnTo>
                  <a:pt x="1804" y="278"/>
                </a:lnTo>
                <a:lnTo>
                  <a:pt x="1780" y="272"/>
                </a:lnTo>
                <a:lnTo>
                  <a:pt x="1762" y="266"/>
                </a:lnTo>
                <a:lnTo>
                  <a:pt x="1739" y="261"/>
                </a:lnTo>
                <a:lnTo>
                  <a:pt x="1721" y="255"/>
                </a:lnTo>
                <a:lnTo>
                  <a:pt x="1703" y="249"/>
                </a:lnTo>
                <a:lnTo>
                  <a:pt x="1685" y="237"/>
                </a:lnTo>
                <a:lnTo>
                  <a:pt x="1667" y="231"/>
                </a:lnTo>
                <a:lnTo>
                  <a:pt x="1650" y="225"/>
                </a:lnTo>
                <a:lnTo>
                  <a:pt x="1632" y="219"/>
                </a:lnTo>
                <a:lnTo>
                  <a:pt x="1614" y="213"/>
                </a:lnTo>
                <a:lnTo>
                  <a:pt x="1596" y="207"/>
                </a:lnTo>
                <a:lnTo>
                  <a:pt x="1584" y="201"/>
                </a:lnTo>
                <a:lnTo>
                  <a:pt x="1567" y="196"/>
                </a:lnTo>
                <a:lnTo>
                  <a:pt x="1549" y="190"/>
                </a:lnTo>
                <a:lnTo>
                  <a:pt x="1537" y="184"/>
                </a:lnTo>
                <a:lnTo>
                  <a:pt x="1519" y="178"/>
                </a:lnTo>
                <a:lnTo>
                  <a:pt x="1507" y="172"/>
                </a:lnTo>
                <a:lnTo>
                  <a:pt x="1489" y="166"/>
                </a:lnTo>
                <a:lnTo>
                  <a:pt x="1478" y="160"/>
                </a:lnTo>
                <a:lnTo>
                  <a:pt x="1466" y="154"/>
                </a:lnTo>
                <a:lnTo>
                  <a:pt x="1448" y="148"/>
                </a:lnTo>
                <a:lnTo>
                  <a:pt x="1436" y="148"/>
                </a:lnTo>
                <a:lnTo>
                  <a:pt x="1424" y="142"/>
                </a:lnTo>
                <a:lnTo>
                  <a:pt x="1412" y="136"/>
                </a:lnTo>
                <a:lnTo>
                  <a:pt x="1400" y="130"/>
                </a:lnTo>
                <a:lnTo>
                  <a:pt x="1383" y="125"/>
                </a:lnTo>
                <a:lnTo>
                  <a:pt x="1371" y="125"/>
                </a:lnTo>
                <a:lnTo>
                  <a:pt x="1359" y="119"/>
                </a:lnTo>
                <a:lnTo>
                  <a:pt x="1347" y="113"/>
                </a:lnTo>
                <a:lnTo>
                  <a:pt x="1335" y="107"/>
                </a:lnTo>
                <a:lnTo>
                  <a:pt x="1323" y="107"/>
                </a:lnTo>
                <a:lnTo>
                  <a:pt x="1317" y="101"/>
                </a:lnTo>
                <a:lnTo>
                  <a:pt x="1306" y="95"/>
                </a:lnTo>
                <a:lnTo>
                  <a:pt x="1294" y="95"/>
                </a:lnTo>
                <a:lnTo>
                  <a:pt x="1282" y="89"/>
                </a:lnTo>
                <a:lnTo>
                  <a:pt x="1270" y="83"/>
                </a:lnTo>
                <a:lnTo>
                  <a:pt x="1264" y="83"/>
                </a:lnTo>
                <a:lnTo>
                  <a:pt x="1252" y="77"/>
                </a:lnTo>
                <a:lnTo>
                  <a:pt x="1240" y="77"/>
                </a:lnTo>
                <a:lnTo>
                  <a:pt x="1228" y="71"/>
                </a:lnTo>
                <a:lnTo>
                  <a:pt x="1222" y="71"/>
                </a:lnTo>
                <a:lnTo>
                  <a:pt x="1211" y="65"/>
                </a:lnTo>
                <a:lnTo>
                  <a:pt x="1205" y="60"/>
                </a:lnTo>
                <a:lnTo>
                  <a:pt x="1193" y="60"/>
                </a:lnTo>
                <a:lnTo>
                  <a:pt x="1187" y="60"/>
                </a:lnTo>
                <a:lnTo>
                  <a:pt x="1175" y="54"/>
                </a:lnTo>
                <a:lnTo>
                  <a:pt x="1163" y="54"/>
                </a:lnTo>
                <a:lnTo>
                  <a:pt x="1157" y="48"/>
                </a:lnTo>
                <a:lnTo>
                  <a:pt x="1151" y="48"/>
                </a:lnTo>
                <a:lnTo>
                  <a:pt x="1139" y="42"/>
                </a:lnTo>
                <a:lnTo>
                  <a:pt x="1133" y="42"/>
                </a:lnTo>
                <a:lnTo>
                  <a:pt x="1122" y="42"/>
                </a:lnTo>
                <a:lnTo>
                  <a:pt x="1116" y="36"/>
                </a:lnTo>
                <a:lnTo>
                  <a:pt x="1110" y="36"/>
                </a:lnTo>
                <a:lnTo>
                  <a:pt x="1098" y="36"/>
                </a:lnTo>
                <a:lnTo>
                  <a:pt x="1092" y="30"/>
                </a:lnTo>
                <a:lnTo>
                  <a:pt x="1086" y="30"/>
                </a:lnTo>
                <a:lnTo>
                  <a:pt x="1074" y="30"/>
                </a:lnTo>
                <a:lnTo>
                  <a:pt x="1068" y="24"/>
                </a:lnTo>
                <a:lnTo>
                  <a:pt x="1062" y="24"/>
                </a:lnTo>
                <a:lnTo>
                  <a:pt x="1056" y="24"/>
                </a:lnTo>
                <a:lnTo>
                  <a:pt x="1045" y="18"/>
                </a:lnTo>
                <a:lnTo>
                  <a:pt x="1039" y="18"/>
                </a:lnTo>
                <a:lnTo>
                  <a:pt x="1033" y="18"/>
                </a:lnTo>
                <a:lnTo>
                  <a:pt x="1027" y="18"/>
                </a:lnTo>
                <a:lnTo>
                  <a:pt x="1021" y="18"/>
                </a:lnTo>
                <a:lnTo>
                  <a:pt x="1015" y="12"/>
                </a:lnTo>
                <a:lnTo>
                  <a:pt x="1009" y="12"/>
                </a:lnTo>
                <a:lnTo>
                  <a:pt x="997" y="12"/>
                </a:lnTo>
                <a:lnTo>
                  <a:pt x="991" y="12"/>
                </a:lnTo>
                <a:lnTo>
                  <a:pt x="985" y="12"/>
                </a:lnTo>
                <a:lnTo>
                  <a:pt x="979" y="6"/>
                </a:lnTo>
                <a:lnTo>
                  <a:pt x="973" y="6"/>
                </a:lnTo>
                <a:lnTo>
                  <a:pt x="967" y="6"/>
                </a:lnTo>
                <a:lnTo>
                  <a:pt x="961" y="6"/>
                </a:lnTo>
                <a:lnTo>
                  <a:pt x="956" y="6"/>
                </a:lnTo>
                <a:lnTo>
                  <a:pt x="950" y="6"/>
                </a:lnTo>
                <a:lnTo>
                  <a:pt x="944" y="6"/>
                </a:lnTo>
                <a:lnTo>
                  <a:pt x="938" y="6"/>
                </a:lnTo>
                <a:lnTo>
                  <a:pt x="932" y="6"/>
                </a:lnTo>
                <a:lnTo>
                  <a:pt x="926" y="0"/>
                </a:lnTo>
                <a:lnTo>
                  <a:pt x="920" y="0"/>
                </a:lnTo>
                <a:lnTo>
                  <a:pt x="914" y="0"/>
                </a:lnTo>
                <a:lnTo>
                  <a:pt x="908" y="0"/>
                </a:lnTo>
                <a:lnTo>
                  <a:pt x="902" y="0"/>
                </a:lnTo>
                <a:lnTo>
                  <a:pt x="896" y="0"/>
                </a:lnTo>
                <a:lnTo>
                  <a:pt x="890" y="0"/>
                </a:lnTo>
                <a:lnTo>
                  <a:pt x="884" y="0"/>
                </a:lnTo>
                <a:lnTo>
                  <a:pt x="878" y="0"/>
                </a:lnTo>
                <a:lnTo>
                  <a:pt x="872" y="0"/>
                </a:lnTo>
                <a:lnTo>
                  <a:pt x="867" y="0"/>
                </a:lnTo>
                <a:lnTo>
                  <a:pt x="861" y="0"/>
                </a:lnTo>
                <a:lnTo>
                  <a:pt x="855" y="0"/>
                </a:lnTo>
                <a:lnTo>
                  <a:pt x="849" y="0"/>
                </a:lnTo>
                <a:lnTo>
                  <a:pt x="843" y="0"/>
                </a:lnTo>
                <a:lnTo>
                  <a:pt x="837" y="0"/>
                </a:lnTo>
                <a:lnTo>
                  <a:pt x="831" y="0"/>
                </a:lnTo>
                <a:lnTo>
                  <a:pt x="825" y="0"/>
                </a:lnTo>
                <a:lnTo>
                  <a:pt x="819" y="0"/>
                </a:lnTo>
                <a:lnTo>
                  <a:pt x="813" y="0"/>
                </a:lnTo>
                <a:lnTo>
                  <a:pt x="807" y="6"/>
                </a:lnTo>
                <a:lnTo>
                  <a:pt x="801" y="6"/>
                </a:lnTo>
                <a:lnTo>
                  <a:pt x="795" y="6"/>
                </a:lnTo>
                <a:lnTo>
                  <a:pt x="789" y="6"/>
                </a:lnTo>
                <a:lnTo>
                  <a:pt x="783" y="6"/>
                </a:lnTo>
                <a:lnTo>
                  <a:pt x="778" y="6"/>
                </a:lnTo>
                <a:lnTo>
                  <a:pt x="772" y="6"/>
                </a:lnTo>
                <a:lnTo>
                  <a:pt x="766" y="6"/>
                </a:lnTo>
                <a:lnTo>
                  <a:pt x="766" y="12"/>
                </a:lnTo>
                <a:lnTo>
                  <a:pt x="760" y="12"/>
                </a:lnTo>
                <a:lnTo>
                  <a:pt x="754" y="12"/>
                </a:lnTo>
                <a:lnTo>
                  <a:pt x="748" y="12"/>
                </a:lnTo>
                <a:lnTo>
                  <a:pt x="742" y="12"/>
                </a:lnTo>
                <a:lnTo>
                  <a:pt x="736" y="12"/>
                </a:lnTo>
                <a:lnTo>
                  <a:pt x="736" y="18"/>
                </a:lnTo>
                <a:lnTo>
                  <a:pt x="730" y="18"/>
                </a:lnTo>
                <a:lnTo>
                  <a:pt x="724" y="18"/>
                </a:lnTo>
                <a:lnTo>
                  <a:pt x="718" y="18"/>
                </a:lnTo>
                <a:lnTo>
                  <a:pt x="712" y="18"/>
                </a:lnTo>
                <a:lnTo>
                  <a:pt x="712" y="24"/>
                </a:lnTo>
                <a:lnTo>
                  <a:pt x="706" y="24"/>
                </a:lnTo>
                <a:lnTo>
                  <a:pt x="700" y="24"/>
                </a:lnTo>
                <a:lnTo>
                  <a:pt x="694" y="24"/>
                </a:lnTo>
                <a:lnTo>
                  <a:pt x="689" y="30"/>
                </a:lnTo>
                <a:lnTo>
                  <a:pt x="683" y="30"/>
                </a:lnTo>
                <a:lnTo>
                  <a:pt x="677" y="30"/>
                </a:lnTo>
                <a:lnTo>
                  <a:pt x="671" y="36"/>
                </a:lnTo>
                <a:lnTo>
                  <a:pt x="665" y="36"/>
                </a:lnTo>
                <a:lnTo>
                  <a:pt x="659" y="36"/>
                </a:lnTo>
                <a:lnTo>
                  <a:pt x="653" y="42"/>
                </a:lnTo>
                <a:lnTo>
                  <a:pt x="647" y="42"/>
                </a:lnTo>
                <a:lnTo>
                  <a:pt x="641" y="42"/>
                </a:lnTo>
                <a:lnTo>
                  <a:pt x="641" y="48"/>
                </a:lnTo>
                <a:lnTo>
                  <a:pt x="635" y="48"/>
                </a:lnTo>
                <a:lnTo>
                  <a:pt x="629" y="48"/>
                </a:lnTo>
                <a:lnTo>
                  <a:pt x="629" y="54"/>
                </a:lnTo>
                <a:lnTo>
                  <a:pt x="623" y="54"/>
                </a:lnTo>
                <a:lnTo>
                  <a:pt x="617" y="54"/>
                </a:lnTo>
                <a:lnTo>
                  <a:pt x="611" y="60"/>
                </a:lnTo>
                <a:lnTo>
                  <a:pt x="606" y="60"/>
                </a:lnTo>
                <a:lnTo>
                  <a:pt x="600" y="65"/>
                </a:lnTo>
                <a:lnTo>
                  <a:pt x="594" y="65"/>
                </a:lnTo>
                <a:lnTo>
                  <a:pt x="588" y="71"/>
                </a:lnTo>
                <a:lnTo>
                  <a:pt x="582" y="71"/>
                </a:lnTo>
                <a:lnTo>
                  <a:pt x="576" y="77"/>
                </a:lnTo>
                <a:lnTo>
                  <a:pt x="570" y="77"/>
                </a:lnTo>
                <a:lnTo>
                  <a:pt x="570" y="83"/>
                </a:lnTo>
                <a:lnTo>
                  <a:pt x="564" y="83"/>
                </a:lnTo>
                <a:lnTo>
                  <a:pt x="558" y="83"/>
                </a:lnTo>
                <a:lnTo>
                  <a:pt x="558" y="89"/>
                </a:lnTo>
                <a:lnTo>
                  <a:pt x="552" y="89"/>
                </a:lnTo>
                <a:lnTo>
                  <a:pt x="546" y="95"/>
                </a:lnTo>
                <a:lnTo>
                  <a:pt x="540" y="95"/>
                </a:lnTo>
                <a:lnTo>
                  <a:pt x="540" y="101"/>
                </a:lnTo>
                <a:lnTo>
                  <a:pt x="534" y="101"/>
                </a:lnTo>
                <a:lnTo>
                  <a:pt x="528" y="101"/>
                </a:lnTo>
                <a:lnTo>
                  <a:pt x="528" y="107"/>
                </a:lnTo>
                <a:lnTo>
                  <a:pt x="522" y="107"/>
                </a:lnTo>
                <a:lnTo>
                  <a:pt x="517" y="113"/>
                </a:lnTo>
                <a:lnTo>
                  <a:pt x="511" y="119"/>
                </a:lnTo>
                <a:lnTo>
                  <a:pt x="505" y="119"/>
                </a:lnTo>
                <a:lnTo>
                  <a:pt x="505" y="125"/>
                </a:lnTo>
                <a:lnTo>
                  <a:pt x="499" y="125"/>
                </a:lnTo>
                <a:lnTo>
                  <a:pt x="493" y="130"/>
                </a:lnTo>
                <a:lnTo>
                  <a:pt x="487" y="130"/>
                </a:lnTo>
                <a:lnTo>
                  <a:pt x="487" y="136"/>
                </a:lnTo>
                <a:lnTo>
                  <a:pt x="481" y="136"/>
                </a:lnTo>
                <a:lnTo>
                  <a:pt x="481" y="142"/>
                </a:lnTo>
                <a:lnTo>
                  <a:pt x="475" y="142"/>
                </a:lnTo>
                <a:lnTo>
                  <a:pt x="469" y="148"/>
                </a:lnTo>
                <a:lnTo>
                  <a:pt x="463" y="148"/>
                </a:lnTo>
                <a:lnTo>
                  <a:pt x="463" y="154"/>
                </a:lnTo>
                <a:lnTo>
                  <a:pt x="457" y="154"/>
                </a:lnTo>
                <a:lnTo>
                  <a:pt x="457" y="160"/>
                </a:lnTo>
                <a:lnTo>
                  <a:pt x="451" y="160"/>
                </a:lnTo>
                <a:lnTo>
                  <a:pt x="451" y="166"/>
                </a:lnTo>
                <a:lnTo>
                  <a:pt x="445" y="166"/>
                </a:lnTo>
                <a:lnTo>
                  <a:pt x="439" y="172"/>
                </a:lnTo>
                <a:lnTo>
                  <a:pt x="433" y="178"/>
                </a:lnTo>
                <a:lnTo>
                  <a:pt x="428" y="178"/>
                </a:lnTo>
                <a:lnTo>
                  <a:pt x="428" y="184"/>
                </a:lnTo>
                <a:lnTo>
                  <a:pt x="422" y="184"/>
                </a:lnTo>
                <a:lnTo>
                  <a:pt x="422" y="190"/>
                </a:lnTo>
                <a:lnTo>
                  <a:pt x="416" y="190"/>
                </a:lnTo>
                <a:lnTo>
                  <a:pt x="416" y="196"/>
                </a:lnTo>
                <a:lnTo>
                  <a:pt x="410" y="196"/>
                </a:lnTo>
                <a:lnTo>
                  <a:pt x="410" y="201"/>
                </a:lnTo>
                <a:lnTo>
                  <a:pt x="404" y="201"/>
                </a:lnTo>
                <a:lnTo>
                  <a:pt x="404" y="207"/>
                </a:lnTo>
                <a:lnTo>
                  <a:pt x="398" y="207"/>
                </a:lnTo>
                <a:lnTo>
                  <a:pt x="398" y="213"/>
                </a:lnTo>
                <a:lnTo>
                  <a:pt x="392" y="213"/>
                </a:lnTo>
                <a:lnTo>
                  <a:pt x="392" y="219"/>
                </a:lnTo>
                <a:lnTo>
                  <a:pt x="386" y="219"/>
                </a:lnTo>
                <a:lnTo>
                  <a:pt x="380" y="225"/>
                </a:lnTo>
                <a:lnTo>
                  <a:pt x="279" y="332"/>
                </a:lnTo>
                <a:lnTo>
                  <a:pt x="220" y="397"/>
                </a:lnTo>
                <a:lnTo>
                  <a:pt x="178" y="444"/>
                </a:lnTo>
                <a:lnTo>
                  <a:pt x="161" y="456"/>
                </a:lnTo>
                <a:lnTo>
                  <a:pt x="137" y="485"/>
                </a:lnTo>
                <a:lnTo>
                  <a:pt x="95" y="521"/>
                </a:lnTo>
                <a:lnTo>
                  <a:pt x="24" y="568"/>
                </a:lnTo>
                <a:lnTo>
                  <a:pt x="0" y="580"/>
                </a:lnTo>
              </a:path>
            </a:pathLst>
          </a:custGeom>
          <a:noFill/>
          <a:ln w="7938"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675" name="Freeform 246"/>
          <p:cNvSpPr>
            <a:spLocks/>
          </p:cNvSpPr>
          <p:nvPr/>
        </p:nvSpPr>
        <p:spPr bwMode="auto">
          <a:xfrm>
            <a:off x="3454400" y="4873625"/>
            <a:ext cx="3767138" cy="1257300"/>
          </a:xfrm>
          <a:custGeom>
            <a:avLst/>
            <a:gdLst>
              <a:gd name="T0" fmla="*/ 2147483647 w 2373"/>
              <a:gd name="T1" fmla="*/ 2147483647 h 792"/>
              <a:gd name="T2" fmla="*/ 2147483647 w 2373"/>
              <a:gd name="T3" fmla="*/ 2147483647 h 792"/>
              <a:gd name="T4" fmla="*/ 2147483647 w 2373"/>
              <a:gd name="T5" fmla="*/ 2147483647 h 792"/>
              <a:gd name="T6" fmla="*/ 2147483647 w 2373"/>
              <a:gd name="T7" fmla="*/ 2147483647 h 792"/>
              <a:gd name="T8" fmla="*/ 2147483647 w 2373"/>
              <a:gd name="T9" fmla="*/ 2147483647 h 792"/>
              <a:gd name="T10" fmla="*/ 2147483647 w 2373"/>
              <a:gd name="T11" fmla="*/ 2147483647 h 792"/>
              <a:gd name="T12" fmla="*/ 2147483647 w 2373"/>
              <a:gd name="T13" fmla="*/ 2147483647 h 792"/>
              <a:gd name="T14" fmla="*/ 2147483647 w 2373"/>
              <a:gd name="T15" fmla="*/ 2147483647 h 792"/>
              <a:gd name="T16" fmla="*/ 2147483647 w 2373"/>
              <a:gd name="T17" fmla="*/ 2147483647 h 792"/>
              <a:gd name="T18" fmla="*/ 2147483647 w 2373"/>
              <a:gd name="T19" fmla="*/ 2147483647 h 792"/>
              <a:gd name="T20" fmla="*/ 2147483647 w 2373"/>
              <a:gd name="T21" fmla="*/ 2147483647 h 792"/>
              <a:gd name="T22" fmla="*/ 2147483647 w 2373"/>
              <a:gd name="T23" fmla="*/ 2147483647 h 792"/>
              <a:gd name="T24" fmla="*/ 2147483647 w 2373"/>
              <a:gd name="T25" fmla="*/ 2147483647 h 792"/>
              <a:gd name="T26" fmla="*/ 2147483647 w 2373"/>
              <a:gd name="T27" fmla="*/ 2147483647 h 792"/>
              <a:gd name="T28" fmla="*/ 2147483647 w 2373"/>
              <a:gd name="T29" fmla="*/ 2147483647 h 792"/>
              <a:gd name="T30" fmla="*/ 2147483647 w 2373"/>
              <a:gd name="T31" fmla="*/ 2147483647 h 792"/>
              <a:gd name="T32" fmla="*/ 2147483647 w 2373"/>
              <a:gd name="T33" fmla="*/ 2147483647 h 792"/>
              <a:gd name="T34" fmla="*/ 2147483647 w 2373"/>
              <a:gd name="T35" fmla="*/ 2147483647 h 792"/>
              <a:gd name="T36" fmla="*/ 2147483647 w 2373"/>
              <a:gd name="T37" fmla="*/ 2147483647 h 792"/>
              <a:gd name="T38" fmla="*/ 2147483647 w 2373"/>
              <a:gd name="T39" fmla="*/ 0 h 792"/>
              <a:gd name="T40" fmla="*/ 2147483647 w 2373"/>
              <a:gd name="T41" fmla="*/ 0 h 792"/>
              <a:gd name="T42" fmla="*/ 2147483647 w 2373"/>
              <a:gd name="T43" fmla="*/ 0 h 792"/>
              <a:gd name="T44" fmla="*/ 2147483647 w 2373"/>
              <a:gd name="T45" fmla="*/ 0 h 792"/>
              <a:gd name="T46" fmla="*/ 2147483647 w 2373"/>
              <a:gd name="T47" fmla="*/ 0 h 792"/>
              <a:gd name="T48" fmla="*/ 2147483647 w 2373"/>
              <a:gd name="T49" fmla="*/ 2147483647 h 792"/>
              <a:gd name="T50" fmla="*/ 2147483647 w 2373"/>
              <a:gd name="T51" fmla="*/ 2147483647 h 792"/>
              <a:gd name="T52" fmla="*/ 2147483647 w 2373"/>
              <a:gd name="T53" fmla="*/ 2147483647 h 792"/>
              <a:gd name="T54" fmla="*/ 2147483647 w 2373"/>
              <a:gd name="T55" fmla="*/ 2147483647 h 792"/>
              <a:gd name="T56" fmla="*/ 2147483647 w 2373"/>
              <a:gd name="T57" fmla="*/ 2147483647 h 792"/>
              <a:gd name="T58" fmla="*/ 2147483647 w 2373"/>
              <a:gd name="T59" fmla="*/ 2147483647 h 792"/>
              <a:gd name="T60" fmla="*/ 2147483647 w 2373"/>
              <a:gd name="T61" fmla="*/ 2147483647 h 792"/>
              <a:gd name="T62" fmla="*/ 2147483647 w 2373"/>
              <a:gd name="T63" fmla="*/ 2147483647 h 792"/>
              <a:gd name="T64" fmla="*/ 2147483647 w 2373"/>
              <a:gd name="T65" fmla="*/ 2147483647 h 792"/>
              <a:gd name="T66" fmla="*/ 2147483647 w 2373"/>
              <a:gd name="T67" fmla="*/ 2147483647 h 792"/>
              <a:gd name="T68" fmla="*/ 2147483647 w 2373"/>
              <a:gd name="T69" fmla="*/ 2147483647 h 792"/>
              <a:gd name="T70" fmla="*/ 2147483647 w 2373"/>
              <a:gd name="T71" fmla="*/ 2147483647 h 792"/>
              <a:gd name="T72" fmla="*/ 2147483647 w 2373"/>
              <a:gd name="T73" fmla="*/ 2147483647 h 792"/>
              <a:gd name="T74" fmla="*/ 2147483647 w 2373"/>
              <a:gd name="T75" fmla="*/ 2147483647 h 792"/>
              <a:gd name="T76" fmla="*/ 2147483647 w 2373"/>
              <a:gd name="T77" fmla="*/ 2147483647 h 792"/>
              <a:gd name="T78" fmla="*/ 2147483647 w 2373"/>
              <a:gd name="T79" fmla="*/ 2147483647 h 792"/>
              <a:gd name="T80" fmla="*/ 2147483647 w 2373"/>
              <a:gd name="T81" fmla="*/ 2147483647 h 792"/>
              <a:gd name="T82" fmla="*/ 2147483647 w 2373"/>
              <a:gd name="T83" fmla="*/ 2147483647 h 792"/>
              <a:gd name="T84" fmla="*/ 2147483647 w 2373"/>
              <a:gd name="T85" fmla="*/ 2147483647 h 792"/>
              <a:gd name="T86" fmla="*/ 2147483647 w 2373"/>
              <a:gd name="T87" fmla="*/ 2147483647 h 792"/>
              <a:gd name="T88" fmla="*/ 2147483647 w 2373"/>
              <a:gd name="T89" fmla="*/ 2147483647 h 792"/>
              <a:gd name="T90" fmla="*/ 2147483647 w 2373"/>
              <a:gd name="T91" fmla="*/ 2147483647 h 792"/>
              <a:gd name="T92" fmla="*/ 2147483647 w 2373"/>
              <a:gd name="T93" fmla="*/ 2147483647 h 792"/>
              <a:gd name="T94" fmla="*/ 2147483647 w 2373"/>
              <a:gd name="T95" fmla="*/ 2147483647 h 792"/>
              <a:gd name="T96" fmla="*/ 2147483647 w 2373"/>
              <a:gd name="T97" fmla="*/ 2147483647 h 792"/>
              <a:gd name="T98" fmla="*/ 2147483647 w 2373"/>
              <a:gd name="T99" fmla="*/ 2147483647 h 792"/>
              <a:gd name="T100" fmla="*/ 2147483647 w 2373"/>
              <a:gd name="T101" fmla="*/ 2147483647 h 792"/>
              <a:gd name="T102" fmla="*/ 2147483647 w 2373"/>
              <a:gd name="T103" fmla="*/ 2147483647 h 792"/>
              <a:gd name="T104" fmla="*/ 2147483647 w 2373"/>
              <a:gd name="T105" fmla="*/ 2147483647 h 792"/>
              <a:gd name="T106" fmla="*/ 2147483647 w 2373"/>
              <a:gd name="T107" fmla="*/ 2147483647 h 792"/>
              <a:gd name="T108" fmla="*/ 2147483647 w 2373"/>
              <a:gd name="T109" fmla="*/ 2147483647 h 792"/>
              <a:gd name="T110" fmla="*/ 2147483647 w 2373"/>
              <a:gd name="T111" fmla="*/ 2147483647 h 792"/>
              <a:gd name="T112" fmla="*/ 2147483647 w 2373"/>
              <a:gd name="T113" fmla="*/ 2147483647 h 792"/>
              <a:gd name="T114" fmla="*/ 2147483647 w 2373"/>
              <a:gd name="T115" fmla="*/ 2147483647 h 792"/>
              <a:gd name="T116" fmla="*/ 2147483647 w 2373"/>
              <a:gd name="T117" fmla="*/ 2147483647 h 792"/>
              <a:gd name="T118" fmla="*/ 2147483647 w 2373"/>
              <a:gd name="T119" fmla="*/ 2147483647 h 792"/>
              <a:gd name="T120" fmla="*/ 2147483647 w 2373"/>
              <a:gd name="T121" fmla="*/ 2147483647 h 79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373"/>
              <a:gd name="T184" fmla="*/ 0 h 792"/>
              <a:gd name="T185" fmla="*/ 2373 w 2373"/>
              <a:gd name="T186" fmla="*/ 792 h 792"/>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373" h="792">
                <a:moveTo>
                  <a:pt x="2373" y="479"/>
                </a:moveTo>
                <a:lnTo>
                  <a:pt x="2338" y="467"/>
                </a:lnTo>
                <a:lnTo>
                  <a:pt x="2302" y="455"/>
                </a:lnTo>
                <a:lnTo>
                  <a:pt x="2272" y="443"/>
                </a:lnTo>
                <a:lnTo>
                  <a:pt x="2237" y="431"/>
                </a:lnTo>
                <a:lnTo>
                  <a:pt x="2207" y="419"/>
                </a:lnTo>
                <a:lnTo>
                  <a:pt x="2178" y="408"/>
                </a:lnTo>
                <a:lnTo>
                  <a:pt x="2148" y="396"/>
                </a:lnTo>
                <a:lnTo>
                  <a:pt x="2118" y="384"/>
                </a:lnTo>
                <a:lnTo>
                  <a:pt x="2089" y="372"/>
                </a:lnTo>
                <a:lnTo>
                  <a:pt x="2065" y="360"/>
                </a:lnTo>
                <a:lnTo>
                  <a:pt x="2035" y="348"/>
                </a:lnTo>
                <a:lnTo>
                  <a:pt x="2011" y="343"/>
                </a:lnTo>
                <a:lnTo>
                  <a:pt x="1982" y="331"/>
                </a:lnTo>
                <a:lnTo>
                  <a:pt x="1958" y="319"/>
                </a:lnTo>
                <a:lnTo>
                  <a:pt x="1934" y="307"/>
                </a:lnTo>
                <a:lnTo>
                  <a:pt x="1911" y="295"/>
                </a:lnTo>
                <a:lnTo>
                  <a:pt x="1887" y="289"/>
                </a:lnTo>
                <a:lnTo>
                  <a:pt x="1863" y="278"/>
                </a:lnTo>
                <a:lnTo>
                  <a:pt x="1845" y="266"/>
                </a:lnTo>
                <a:lnTo>
                  <a:pt x="1822" y="260"/>
                </a:lnTo>
                <a:lnTo>
                  <a:pt x="1804" y="248"/>
                </a:lnTo>
                <a:lnTo>
                  <a:pt x="1780" y="242"/>
                </a:lnTo>
                <a:lnTo>
                  <a:pt x="1762" y="230"/>
                </a:lnTo>
                <a:lnTo>
                  <a:pt x="1739" y="224"/>
                </a:lnTo>
                <a:lnTo>
                  <a:pt x="1721" y="212"/>
                </a:lnTo>
                <a:lnTo>
                  <a:pt x="1703" y="207"/>
                </a:lnTo>
                <a:lnTo>
                  <a:pt x="1685" y="195"/>
                </a:lnTo>
                <a:lnTo>
                  <a:pt x="1667" y="189"/>
                </a:lnTo>
                <a:lnTo>
                  <a:pt x="1650" y="183"/>
                </a:lnTo>
                <a:lnTo>
                  <a:pt x="1632" y="171"/>
                </a:lnTo>
                <a:lnTo>
                  <a:pt x="1614" y="165"/>
                </a:lnTo>
                <a:lnTo>
                  <a:pt x="1596" y="159"/>
                </a:lnTo>
                <a:lnTo>
                  <a:pt x="1584" y="153"/>
                </a:lnTo>
                <a:lnTo>
                  <a:pt x="1567" y="147"/>
                </a:lnTo>
                <a:lnTo>
                  <a:pt x="1549" y="141"/>
                </a:lnTo>
                <a:lnTo>
                  <a:pt x="1537" y="130"/>
                </a:lnTo>
                <a:lnTo>
                  <a:pt x="1519" y="124"/>
                </a:lnTo>
                <a:lnTo>
                  <a:pt x="1507" y="118"/>
                </a:lnTo>
                <a:lnTo>
                  <a:pt x="1489" y="112"/>
                </a:lnTo>
                <a:lnTo>
                  <a:pt x="1478" y="106"/>
                </a:lnTo>
                <a:lnTo>
                  <a:pt x="1466" y="106"/>
                </a:lnTo>
                <a:lnTo>
                  <a:pt x="1448" y="100"/>
                </a:lnTo>
                <a:lnTo>
                  <a:pt x="1436" y="94"/>
                </a:lnTo>
                <a:lnTo>
                  <a:pt x="1424" y="88"/>
                </a:lnTo>
                <a:lnTo>
                  <a:pt x="1412" y="82"/>
                </a:lnTo>
                <a:lnTo>
                  <a:pt x="1400" y="76"/>
                </a:lnTo>
                <a:lnTo>
                  <a:pt x="1383" y="76"/>
                </a:lnTo>
                <a:lnTo>
                  <a:pt x="1371" y="71"/>
                </a:lnTo>
                <a:lnTo>
                  <a:pt x="1359" y="65"/>
                </a:lnTo>
                <a:lnTo>
                  <a:pt x="1347" y="59"/>
                </a:lnTo>
                <a:lnTo>
                  <a:pt x="1335" y="59"/>
                </a:lnTo>
                <a:lnTo>
                  <a:pt x="1323" y="53"/>
                </a:lnTo>
                <a:lnTo>
                  <a:pt x="1317" y="53"/>
                </a:lnTo>
                <a:lnTo>
                  <a:pt x="1306" y="47"/>
                </a:lnTo>
                <a:lnTo>
                  <a:pt x="1294" y="41"/>
                </a:lnTo>
                <a:lnTo>
                  <a:pt x="1282" y="41"/>
                </a:lnTo>
                <a:lnTo>
                  <a:pt x="1270" y="35"/>
                </a:lnTo>
                <a:lnTo>
                  <a:pt x="1264" y="35"/>
                </a:lnTo>
                <a:lnTo>
                  <a:pt x="1252" y="29"/>
                </a:lnTo>
                <a:lnTo>
                  <a:pt x="1240" y="29"/>
                </a:lnTo>
                <a:lnTo>
                  <a:pt x="1228" y="29"/>
                </a:lnTo>
                <a:lnTo>
                  <a:pt x="1222" y="23"/>
                </a:lnTo>
                <a:lnTo>
                  <a:pt x="1211" y="23"/>
                </a:lnTo>
                <a:lnTo>
                  <a:pt x="1205" y="23"/>
                </a:lnTo>
                <a:lnTo>
                  <a:pt x="1193" y="17"/>
                </a:lnTo>
                <a:lnTo>
                  <a:pt x="1187" y="17"/>
                </a:lnTo>
                <a:lnTo>
                  <a:pt x="1175" y="17"/>
                </a:lnTo>
                <a:lnTo>
                  <a:pt x="1163" y="11"/>
                </a:lnTo>
                <a:lnTo>
                  <a:pt x="1157" y="11"/>
                </a:lnTo>
                <a:lnTo>
                  <a:pt x="1151" y="11"/>
                </a:lnTo>
                <a:lnTo>
                  <a:pt x="1139" y="11"/>
                </a:lnTo>
                <a:lnTo>
                  <a:pt x="1133" y="5"/>
                </a:lnTo>
                <a:lnTo>
                  <a:pt x="1122" y="5"/>
                </a:lnTo>
                <a:lnTo>
                  <a:pt x="1116" y="5"/>
                </a:lnTo>
                <a:lnTo>
                  <a:pt x="1110" y="5"/>
                </a:lnTo>
                <a:lnTo>
                  <a:pt x="1098" y="5"/>
                </a:lnTo>
                <a:lnTo>
                  <a:pt x="1092" y="5"/>
                </a:lnTo>
                <a:lnTo>
                  <a:pt x="1086" y="0"/>
                </a:lnTo>
                <a:lnTo>
                  <a:pt x="1074" y="0"/>
                </a:lnTo>
                <a:lnTo>
                  <a:pt x="1068" y="0"/>
                </a:lnTo>
                <a:lnTo>
                  <a:pt x="1062" y="0"/>
                </a:lnTo>
                <a:lnTo>
                  <a:pt x="1056" y="0"/>
                </a:lnTo>
                <a:lnTo>
                  <a:pt x="1045" y="0"/>
                </a:lnTo>
                <a:lnTo>
                  <a:pt x="1039" y="0"/>
                </a:lnTo>
                <a:lnTo>
                  <a:pt x="1033" y="0"/>
                </a:lnTo>
                <a:lnTo>
                  <a:pt x="1027" y="0"/>
                </a:lnTo>
                <a:lnTo>
                  <a:pt x="1021" y="0"/>
                </a:lnTo>
                <a:lnTo>
                  <a:pt x="1015" y="0"/>
                </a:lnTo>
                <a:lnTo>
                  <a:pt x="1009" y="0"/>
                </a:lnTo>
                <a:lnTo>
                  <a:pt x="997" y="0"/>
                </a:lnTo>
                <a:lnTo>
                  <a:pt x="991" y="0"/>
                </a:lnTo>
                <a:lnTo>
                  <a:pt x="985" y="0"/>
                </a:lnTo>
                <a:lnTo>
                  <a:pt x="979" y="0"/>
                </a:lnTo>
                <a:lnTo>
                  <a:pt x="973" y="0"/>
                </a:lnTo>
                <a:lnTo>
                  <a:pt x="967" y="0"/>
                </a:lnTo>
                <a:lnTo>
                  <a:pt x="961" y="5"/>
                </a:lnTo>
                <a:lnTo>
                  <a:pt x="956" y="5"/>
                </a:lnTo>
                <a:lnTo>
                  <a:pt x="950" y="5"/>
                </a:lnTo>
                <a:lnTo>
                  <a:pt x="944" y="5"/>
                </a:lnTo>
                <a:lnTo>
                  <a:pt x="938" y="5"/>
                </a:lnTo>
                <a:lnTo>
                  <a:pt x="932" y="5"/>
                </a:lnTo>
                <a:lnTo>
                  <a:pt x="926" y="5"/>
                </a:lnTo>
                <a:lnTo>
                  <a:pt x="920" y="5"/>
                </a:lnTo>
                <a:lnTo>
                  <a:pt x="914" y="11"/>
                </a:lnTo>
                <a:lnTo>
                  <a:pt x="908" y="11"/>
                </a:lnTo>
                <a:lnTo>
                  <a:pt x="902" y="11"/>
                </a:lnTo>
                <a:lnTo>
                  <a:pt x="896" y="11"/>
                </a:lnTo>
                <a:lnTo>
                  <a:pt x="890" y="11"/>
                </a:lnTo>
                <a:lnTo>
                  <a:pt x="884" y="17"/>
                </a:lnTo>
                <a:lnTo>
                  <a:pt x="878" y="17"/>
                </a:lnTo>
                <a:lnTo>
                  <a:pt x="872" y="17"/>
                </a:lnTo>
                <a:lnTo>
                  <a:pt x="867" y="17"/>
                </a:lnTo>
                <a:lnTo>
                  <a:pt x="867" y="23"/>
                </a:lnTo>
                <a:lnTo>
                  <a:pt x="861" y="23"/>
                </a:lnTo>
                <a:lnTo>
                  <a:pt x="855" y="23"/>
                </a:lnTo>
                <a:lnTo>
                  <a:pt x="849" y="23"/>
                </a:lnTo>
                <a:lnTo>
                  <a:pt x="843" y="23"/>
                </a:lnTo>
                <a:lnTo>
                  <a:pt x="843" y="29"/>
                </a:lnTo>
                <a:lnTo>
                  <a:pt x="837" y="29"/>
                </a:lnTo>
                <a:lnTo>
                  <a:pt x="831" y="29"/>
                </a:lnTo>
                <a:lnTo>
                  <a:pt x="825" y="29"/>
                </a:lnTo>
                <a:lnTo>
                  <a:pt x="819" y="35"/>
                </a:lnTo>
                <a:lnTo>
                  <a:pt x="813" y="35"/>
                </a:lnTo>
                <a:lnTo>
                  <a:pt x="807" y="41"/>
                </a:lnTo>
                <a:lnTo>
                  <a:pt x="801" y="41"/>
                </a:lnTo>
                <a:lnTo>
                  <a:pt x="795" y="41"/>
                </a:lnTo>
                <a:lnTo>
                  <a:pt x="789" y="47"/>
                </a:lnTo>
                <a:lnTo>
                  <a:pt x="783" y="47"/>
                </a:lnTo>
                <a:lnTo>
                  <a:pt x="778" y="53"/>
                </a:lnTo>
                <a:lnTo>
                  <a:pt x="772" y="53"/>
                </a:lnTo>
                <a:lnTo>
                  <a:pt x="766" y="53"/>
                </a:lnTo>
                <a:lnTo>
                  <a:pt x="766" y="59"/>
                </a:lnTo>
                <a:lnTo>
                  <a:pt x="760" y="59"/>
                </a:lnTo>
                <a:lnTo>
                  <a:pt x="754" y="59"/>
                </a:lnTo>
                <a:lnTo>
                  <a:pt x="754" y="65"/>
                </a:lnTo>
                <a:lnTo>
                  <a:pt x="748" y="65"/>
                </a:lnTo>
                <a:lnTo>
                  <a:pt x="742" y="71"/>
                </a:lnTo>
                <a:lnTo>
                  <a:pt x="736" y="71"/>
                </a:lnTo>
                <a:lnTo>
                  <a:pt x="730" y="76"/>
                </a:lnTo>
                <a:lnTo>
                  <a:pt x="724" y="76"/>
                </a:lnTo>
                <a:lnTo>
                  <a:pt x="718" y="82"/>
                </a:lnTo>
                <a:lnTo>
                  <a:pt x="712" y="82"/>
                </a:lnTo>
                <a:lnTo>
                  <a:pt x="706" y="88"/>
                </a:lnTo>
                <a:lnTo>
                  <a:pt x="700" y="88"/>
                </a:lnTo>
                <a:lnTo>
                  <a:pt x="694" y="94"/>
                </a:lnTo>
                <a:lnTo>
                  <a:pt x="689" y="94"/>
                </a:lnTo>
                <a:lnTo>
                  <a:pt x="689" y="100"/>
                </a:lnTo>
                <a:lnTo>
                  <a:pt x="683" y="100"/>
                </a:lnTo>
                <a:lnTo>
                  <a:pt x="683" y="106"/>
                </a:lnTo>
                <a:lnTo>
                  <a:pt x="677" y="106"/>
                </a:lnTo>
                <a:lnTo>
                  <a:pt x="671" y="112"/>
                </a:lnTo>
                <a:lnTo>
                  <a:pt x="665" y="112"/>
                </a:lnTo>
                <a:lnTo>
                  <a:pt x="665" y="118"/>
                </a:lnTo>
                <a:lnTo>
                  <a:pt x="659" y="118"/>
                </a:lnTo>
                <a:lnTo>
                  <a:pt x="653" y="124"/>
                </a:lnTo>
                <a:lnTo>
                  <a:pt x="647" y="124"/>
                </a:lnTo>
                <a:lnTo>
                  <a:pt x="647" y="130"/>
                </a:lnTo>
                <a:lnTo>
                  <a:pt x="641" y="130"/>
                </a:lnTo>
                <a:lnTo>
                  <a:pt x="635" y="136"/>
                </a:lnTo>
                <a:lnTo>
                  <a:pt x="629" y="136"/>
                </a:lnTo>
                <a:lnTo>
                  <a:pt x="629" y="141"/>
                </a:lnTo>
                <a:lnTo>
                  <a:pt x="623" y="141"/>
                </a:lnTo>
                <a:lnTo>
                  <a:pt x="623" y="147"/>
                </a:lnTo>
                <a:lnTo>
                  <a:pt x="617" y="147"/>
                </a:lnTo>
                <a:lnTo>
                  <a:pt x="611" y="153"/>
                </a:lnTo>
                <a:lnTo>
                  <a:pt x="606" y="159"/>
                </a:lnTo>
                <a:lnTo>
                  <a:pt x="600" y="159"/>
                </a:lnTo>
                <a:lnTo>
                  <a:pt x="600" y="165"/>
                </a:lnTo>
                <a:lnTo>
                  <a:pt x="594" y="165"/>
                </a:lnTo>
                <a:lnTo>
                  <a:pt x="594" y="171"/>
                </a:lnTo>
                <a:lnTo>
                  <a:pt x="588" y="171"/>
                </a:lnTo>
                <a:lnTo>
                  <a:pt x="588" y="177"/>
                </a:lnTo>
                <a:lnTo>
                  <a:pt x="582" y="177"/>
                </a:lnTo>
                <a:lnTo>
                  <a:pt x="576" y="183"/>
                </a:lnTo>
                <a:lnTo>
                  <a:pt x="570" y="189"/>
                </a:lnTo>
                <a:lnTo>
                  <a:pt x="564" y="195"/>
                </a:lnTo>
                <a:lnTo>
                  <a:pt x="558" y="195"/>
                </a:lnTo>
                <a:lnTo>
                  <a:pt x="558" y="201"/>
                </a:lnTo>
                <a:lnTo>
                  <a:pt x="552" y="201"/>
                </a:lnTo>
                <a:lnTo>
                  <a:pt x="552" y="207"/>
                </a:lnTo>
                <a:lnTo>
                  <a:pt x="546" y="207"/>
                </a:lnTo>
                <a:lnTo>
                  <a:pt x="546" y="212"/>
                </a:lnTo>
                <a:lnTo>
                  <a:pt x="540" y="212"/>
                </a:lnTo>
                <a:lnTo>
                  <a:pt x="540" y="218"/>
                </a:lnTo>
                <a:lnTo>
                  <a:pt x="534" y="218"/>
                </a:lnTo>
                <a:lnTo>
                  <a:pt x="534" y="224"/>
                </a:lnTo>
                <a:lnTo>
                  <a:pt x="528" y="224"/>
                </a:lnTo>
                <a:lnTo>
                  <a:pt x="528" y="230"/>
                </a:lnTo>
                <a:lnTo>
                  <a:pt x="522" y="230"/>
                </a:lnTo>
                <a:lnTo>
                  <a:pt x="522" y="236"/>
                </a:lnTo>
                <a:lnTo>
                  <a:pt x="517" y="236"/>
                </a:lnTo>
                <a:lnTo>
                  <a:pt x="517" y="242"/>
                </a:lnTo>
                <a:lnTo>
                  <a:pt x="511" y="242"/>
                </a:lnTo>
                <a:lnTo>
                  <a:pt x="511" y="248"/>
                </a:lnTo>
                <a:lnTo>
                  <a:pt x="505" y="248"/>
                </a:lnTo>
                <a:lnTo>
                  <a:pt x="505" y="254"/>
                </a:lnTo>
                <a:lnTo>
                  <a:pt x="499" y="254"/>
                </a:lnTo>
                <a:lnTo>
                  <a:pt x="499" y="260"/>
                </a:lnTo>
                <a:lnTo>
                  <a:pt x="493" y="260"/>
                </a:lnTo>
                <a:lnTo>
                  <a:pt x="493" y="266"/>
                </a:lnTo>
                <a:lnTo>
                  <a:pt x="487" y="266"/>
                </a:lnTo>
                <a:lnTo>
                  <a:pt x="487" y="272"/>
                </a:lnTo>
                <a:lnTo>
                  <a:pt x="481" y="272"/>
                </a:lnTo>
                <a:lnTo>
                  <a:pt x="481" y="278"/>
                </a:lnTo>
                <a:lnTo>
                  <a:pt x="475" y="278"/>
                </a:lnTo>
                <a:lnTo>
                  <a:pt x="475" y="283"/>
                </a:lnTo>
                <a:lnTo>
                  <a:pt x="469" y="289"/>
                </a:lnTo>
                <a:lnTo>
                  <a:pt x="463" y="295"/>
                </a:lnTo>
                <a:lnTo>
                  <a:pt x="463" y="301"/>
                </a:lnTo>
                <a:lnTo>
                  <a:pt x="457" y="301"/>
                </a:lnTo>
                <a:lnTo>
                  <a:pt x="457" y="307"/>
                </a:lnTo>
                <a:lnTo>
                  <a:pt x="451" y="307"/>
                </a:lnTo>
                <a:lnTo>
                  <a:pt x="451" y="313"/>
                </a:lnTo>
                <a:lnTo>
                  <a:pt x="445" y="313"/>
                </a:lnTo>
                <a:lnTo>
                  <a:pt x="445" y="319"/>
                </a:lnTo>
                <a:lnTo>
                  <a:pt x="439" y="319"/>
                </a:lnTo>
                <a:lnTo>
                  <a:pt x="439" y="325"/>
                </a:lnTo>
                <a:lnTo>
                  <a:pt x="433" y="325"/>
                </a:lnTo>
                <a:lnTo>
                  <a:pt x="433" y="331"/>
                </a:lnTo>
                <a:lnTo>
                  <a:pt x="428" y="331"/>
                </a:lnTo>
                <a:lnTo>
                  <a:pt x="428" y="337"/>
                </a:lnTo>
                <a:lnTo>
                  <a:pt x="422" y="343"/>
                </a:lnTo>
                <a:lnTo>
                  <a:pt x="422" y="348"/>
                </a:lnTo>
                <a:lnTo>
                  <a:pt x="416" y="348"/>
                </a:lnTo>
                <a:lnTo>
                  <a:pt x="416" y="354"/>
                </a:lnTo>
                <a:lnTo>
                  <a:pt x="410" y="354"/>
                </a:lnTo>
                <a:lnTo>
                  <a:pt x="410" y="360"/>
                </a:lnTo>
                <a:lnTo>
                  <a:pt x="404" y="360"/>
                </a:lnTo>
                <a:lnTo>
                  <a:pt x="404" y="366"/>
                </a:lnTo>
                <a:lnTo>
                  <a:pt x="398" y="366"/>
                </a:lnTo>
                <a:lnTo>
                  <a:pt x="398" y="372"/>
                </a:lnTo>
                <a:lnTo>
                  <a:pt x="392" y="372"/>
                </a:lnTo>
                <a:lnTo>
                  <a:pt x="392" y="378"/>
                </a:lnTo>
                <a:lnTo>
                  <a:pt x="392" y="384"/>
                </a:lnTo>
                <a:lnTo>
                  <a:pt x="386" y="384"/>
                </a:lnTo>
                <a:lnTo>
                  <a:pt x="380" y="396"/>
                </a:lnTo>
                <a:lnTo>
                  <a:pt x="279" y="526"/>
                </a:lnTo>
                <a:lnTo>
                  <a:pt x="220" y="603"/>
                </a:lnTo>
                <a:lnTo>
                  <a:pt x="178" y="650"/>
                </a:lnTo>
                <a:lnTo>
                  <a:pt x="161" y="668"/>
                </a:lnTo>
                <a:lnTo>
                  <a:pt x="137" y="697"/>
                </a:lnTo>
                <a:lnTo>
                  <a:pt x="95" y="739"/>
                </a:lnTo>
                <a:lnTo>
                  <a:pt x="24" y="786"/>
                </a:lnTo>
                <a:lnTo>
                  <a:pt x="0" y="792"/>
                </a:lnTo>
              </a:path>
            </a:pathLst>
          </a:custGeom>
          <a:noFill/>
          <a:ln w="7938"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676" name="Freeform 247"/>
          <p:cNvSpPr>
            <a:spLocks/>
          </p:cNvSpPr>
          <p:nvPr/>
        </p:nvSpPr>
        <p:spPr bwMode="auto">
          <a:xfrm>
            <a:off x="3454400" y="4976813"/>
            <a:ext cx="3767138" cy="1154112"/>
          </a:xfrm>
          <a:custGeom>
            <a:avLst/>
            <a:gdLst>
              <a:gd name="T0" fmla="*/ 2147483647 w 2373"/>
              <a:gd name="T1" fmla="*/ 2147483647 h 727"/>
              <a:gd name="T2" fmla="*/ 2147483647 w 2373"/>
              <a:gd name="T3" fmla="*/ 2147483647 h 727"/>
              <a:gd name="T4" fmla="*/ 2147483647 w 2373"/>
              <a:gd name="T5" fmla="*/ 2147483647 h 727"/>
              <a:gd name="T6" fmla="*/ 2147483647 w 2373"/>
              <a:gd name="T7" fmla="*/ 2147483647 h 727"/>
              <a:gd name="T8" fmla="*/ 2147483647 w 2373"/>
              <a:gd name="T9" fmla="*/ 2147483647 h 727"/>
              <a:gd name="T10" fmla="*/ 2147483647 w 2373"/>
              <a:gd name="T11" fmla="*/ 2147483647 h 727"/>
              <a:gd name="T12" fmla="*/ 2147483647 w 2373"/>
              <a:gd name="T13" fmla="*/ 2147483647 h 727"/>
              <a:gd name="T14" fmla="*/ 2147483647 w 2373"/>
              <a:gd name="T15" fmla="*/ 2147483647 h 727"/>
              <a:gd name="T16" fmla="*/ 2147483647 w 2373"/>
              <a:gd name="T17" fmla="*/ 2147483647 h 727"/>
              <a:gd name="T18" fmla="*/ 2147483647 w 2373"/>
              <a:gd name="T19" fmla="*/ 2147483647 h 727"/>
              <a:gd name="T20" fmla="*/ 2147483647 w 2373"/>
              <a:gd name="T21" fmla="*/ 2147483647 h 727"/>
              <a:gd name="T22" fmla="*/ 2147483647 w 2373"/>
              <a:gd name="T23" fmla="*/ 2147483647 h 727"/>
              <a:gd name="T24" fmla="*/ 2147483647 w 2373"/>
              <a:gd name="T25" fmla="*/ 2147483647 h 727"/>
              <a:gd name="T26" fmla="*/ 2147483647 w 2373"/>
              <a:gd name="T27" fmla="*/ 2147483647 h 727"/>
              <a:gd name="T28" fmla="*/ 2147483647 w 2373"/>
              <a:gd name="T29" fmla="*/ 2147483647 h 727"/>
              <a:gd name="T30" fmla="*/ 2147483647 w 2373"/>
              <a:gd name="T31" fmla="*/ 2147483647 h 727"/>
              <a:gd name="T32" fmla="*/ 2147483647 w 2373"/>
              <a:gd name="T33" fmla="*/ 2147483647 h 727"/>
              <a:gd name="T34" fmla="*/ 2147483647 w 2373"/>
              <a:gd name="T35" fmla="*/ 2147483647 h 727"/>
              <a:gd name="T36" fmla="*/ 2147483647 w 2373"/>
              <a:gd name="T37" fmla="*/ 2147483647 h 727"/>
              <a:gd name="T38" fmla="*/ 2147483647 w 2373"/>
              <a:gd name="T39" fmla="*/ 2147483647 h 727"/>
              <a:gd name="T40" fmla="*/ 2147483647 w 2373"/>
              <a:gd name="T41" fmla="*/ 2147483647 h 727"/>
              <a:gd name="T42" fmla="*/ 2147483647 w 2373"/>
              <a:gd name="T43" fmla="*/ 0 h 727"/>
              <a:gd name="T44" fmla="*/ 2147483647 w 2373"/>
              <a:gd name="T45" fmla="*/ 0 h 727"/>
              <a:gd name="T46" fmla="*/ 2147483647 w 2373"/>
              <a:gd name="T47" fmla="*/ 0 h 727"/>
              <a:gd name="T48" fmla="*/ 2147483647 w 2373"/>
              <a:gd name="T49" fmla="*/ 0 h 727"/>
              <a:gd name="T50" fmla="*/ 2147483647 w 2373"/>
              <a:gd name="T51" fmla="*/ 2147483647 h 727"/>
              <a:gd name="T52" fmla="*/ 2147483647 w 2373"/>
              <a:gd name="T53" fmla="*/ 2147483647 h 727"/>
              <a:gd name="T54" fmla="*/ 2147483647 w 2373"/>
              <a:gd name="T55" fmla="*/ 2147483647 h 727"/>
              <a:gd name="T56" fmla="*/ 2147483647 w 2373"/>
              <a:gd name="T57" fmla="*/ 2147483647 h 727"/>
              <a:gd name="T58" fmla="*/ 2147483647 w 2373"/>
              <a:gd name="T59" fmla="*/ 2147483647 h 727"/>
              <a:gd name="T60" fmla="*/ 2147483647 w 2373"/>
              <a:gd name="T61" fmla="*/ 2147483647 h 727"/>
              <a:gd name="T62" fmla="*/ 2147483647 w 2373"/>
              <a:gd name="T63" fmla="*/ 2147483647 h 727"/>
              <a:gd name="T64" fmla="*/ 2147483647 w 2373"/>
              <a:gd name="T65" fmla="*/ 2147483647 h 727"/>
              <a:gd name="T66" fmla="*/ 2147483647 w 2373"/>
              <a:gd name="T67" fmla="*/ 2147483647 h 727"/>
              <a:gd name="T68" fmla="*/ 2147483647 w 2373"/>
              <a:gd name="T69" fmla="*/ 2147483647 h 727"/>
              <a:gd name="T70" fmla="*/ 2147483647 w 2373"/>
              <a:gd name="T71" fmla="*/ 2147483647 h 727"/>
              <a:gd name="T72" fmla="*/ 2147483647 w 2373"/>
              <a:gd name="T73" fmla="*/ 2147483647 h 727"/>
              <a:gd name="T74" fmla="*/ 2147483647 w 2373"/>
              <a:gd name="T75" fmla="*/ 2147483647 h 727"/>
              <a:gd name="T76" fmla="*/ 2147483647 w 2373"/>
              <a:gd name="T77" fmla="*/ 2147483647 h 727"/>
              <a:gd name="T78" fmla="*/ 2147483647 w 2373"/>
              <a:gd name="T79" fmla="*/ 2147483647 h 727"/>
              <a:gd name="T80" fmla="*/ 2147483647 w 2373"/>
              <a:gd name="T81" fmla="*/ 2147483647 h 727"/>
              <a:gd name="T82" fmla="*/ 2147483647 w 2373"/>
              <a:gd name="T83" fmla="*/ 2147483647 h 727"/>
              <a:gd name="T84" fmla="*/ 2147483647 w 2373"/>
              <a:gd name="T85" fmla="*/ 2147483647 h 727"/>
              <a:gd name="T86" fmla="*/ 2147483647 w 2373"/>
              <a:gd name="T87" fmla="*/ 2147483647 h 727"/>
              <a:gd name="T88" fmla="*/ 2147483647 w 2373"/>
              <a:gd name="T89" fmla="*/ 2147483647 h 727"/>
              <a:gd name="T90" fmla="*/ 2147483647 w 2373"/>
              <a:gd name="T91" fmla="*/ 2147483647 h 727"/>
              <a:gd name="T92" fmla="*/ 2147483647 w 2373"/>
              <a:gd name="T93" fmla="*/ 2147483647 h 727"/>
              <a:gd name="T94" fmla="*/ 2147483647 w 2373"/>
              <a:gd name="T95" fmla="*/ 2147483647 h 727"/>
              <a:gd name="T96" fmla="*/ 2147483647 w 2373"/>
              <a:gd name="T97" fmla="*/ 2147483647 h 727"/>
              <a:gd name="T98" fmla="*/ 2147483647 w 2373"/>
              <a:gd name="T99" fmla="*/ 2147483647 h 727"/>
              <a:gd name="T100" fmla="*/ 2147483647 w 2373"/>
              <a:gd name="T101" fmla="*/ 2147483647 h 727"/>
              <a:gd name="T102" fmla="*/ 2147483647 w 2373"/>
              <a:gd name="T103" fmla="*/ 2147483647 h 727"/>
              <a:gd name="T104" fmla="*/ 2147483647 w 2373"/>
              <a:gd name="T105" fmla="*/ 2147483647 h 727"/>
              <a:gd name="T106" fmla="*/ 2147483647 w 2373"/>
              <a:gd name="T107" fmla="*/ 2147483647 h 727"/>
              <a:gd name="T108" fmla="*/ 2147483647 w 2373"/>
              <a:gd name="T109" fmla="*/ 2147483647 h 727"/>
              <a:gd name="T110" fmla="*/ 2147483647 w 2373"/>
              <a:gd name="T111" fmla="*/ 2147483647 h 727"/>
              <a:gd name="T112" fmla="*/ 2147483647 w 2373"/>
              <a:gd name="T113" fmla="*/ 2147483647 h 727"/>
              <a:gd name="T114" fmla="*/ 2147483647 w 2373"/>
              <a:gd name="T115" fmla="*/ 2147483647 h 727"/>
              <a:gd name="T116" fmla="*/ 2147483647 w 2373"/>
              <a:gd name="T117" fmla="*/ 2147483647 h 727"/>
              <a:gd name="T118" fmla="*/ 2147483647 w 2373"/>
              <a:gd name="T119" fmla="*/ 2147483647 h 727"/>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2373"/>
              <a:gd name="T181" fmla="*/ 0 h 727"/>
              <a:gd name="T182" fmla="*/ 2373 w 2373"/>
              <a:gd name="T183" fmla="*/ 727 h 727"/>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2373" h="727">
                <a:moveTo>
                  <a:pt x="2373" y="473"/>
                </a:moveTo>
                <a:lnTo>
                  <a:pt x="2338" y="461"/>
                </a:lnTo>
                <a:lnTo>
                  <a:pt x="2302" y="449"/>
                </a:lnTo>
                <a:lnTo>
                  <a:pt x="2272" y="443"/>
                </a:lnTo>
                <a:lnTo>
                  <a:pt x="2237" y="431"/>
                </a:lnTo>
                <a:lnTo>
                  <a:pt x="2207" y="419"/>
                </a:lnTo>
                <a:lnTo>
                  <a:pt x="2178" y="408"/>
                </a:lnTo>
                <a:lnTo>
                  <a:pt x="2148" y="396"/>
                </a:lnTo>
                <a:lnTo>
                  <a:pt x="2118" y="390"/>
                </a:lnTo>
                <a:lnTo>
                  <a:pt x="2089" y="378"/>
                </a:lnTo>
                <a:lnTo>
                  <a:pt x="2065" y="366"/>
                </a:lnTo>
                <a:lnTo>
                  <a:pt x="2035" y="354"/>
                </a:lnTo>
                <a:lnTo>
                  <a:pt x="2011" y="349"/>
                </a:lnTo>
                <a:lnTo>
                  <a:pt x="1982" y="337"/>
                </a:lnTo>
                <a:lnTo>
                  <a:pt x="1958" y="325"/>
                </a:lnTo>
                <a:lnTo>
                  <a:pt x="1934" y="319"/>
                </a:lnTo>
                <a:lnTo>
                  <a:pt x="1911" y="307"/>
                </a:lnTo>
                <a:lnTo>
                  <a:pt x="1887" y="295"/>
                </a:lnTo>
                <a:lnTo>
                  <a:pt x="1863" y="289"/>
                </a:lnTo>
                <a:lnTo>
                  <a:pt x="1845" y="278"/>
                </a:lnTo>
                <a:lnTo>
                  <a:pt x="1822" y="272"/>
                </a:lnTo>
                <a:lnTo>
                  <a:pt x="1804" y="260"/>
                </a:lnTo>
                <a:lnTo>
                  <a:pt x="1780" y="254"/>
                </a:lnTo>
                <a:lnTo>
                  <a:pt x="1762" y="242"/>
                </a:lnTo>
                <a:lnTo>
                  <a:pt x="1739" y="236"/>
                </a:lnTo>
                <a:lnTo>
                  <a:pt x="1721" y="230"/>
                </a:lnTo>
                <a:lnTo>
                  <a:pt x="1703" y="218"/>
                </a:lnTo>
                <a:lnTo>
                  <a:pt x="1685" y="213"/>
                </a:lnTo>
                <a:lnTo>
                  <a:pt x="1667" y="207"/>
                </a:lnTo>
                <a:lnTo>
                  <a:pt x="1650" y="195"/>
                </a:lnTo>
                <a:lnTo>
                  <a:pt x="1632" y="189"/>
                </a:lnTo>
                <a:lnTo>
                  <a:pt x="1614" y="183"/>
                </a:lnTo>
                <a:lnTo>
                  <a:pt x="1596" y="177"/>
                </a:lnTo>
                <a:lnTo>
                  <a:pt x="1584" y="165"/>
                </a:lnTo>
                <a:lnTo>
                  <a:pt x="1567" y="159"/>
                </a:lnTo>
                <a:lnTo>
                  <a:pt x="1549" y="153"/>
                </a:lnTo>
                <a:lnTo>
                  <a:pt x="1537" y="147"/>
                </a:lnTo>
                <a:lnTo>
                  <a:pt x="1519" y="142"/>
                </a:lnTo>
                <a:lnTo>
                  <a:pt x="1507" y="136"/>
                </a:lnTo>
                <a:lnTo>
                  <a:pt x="1489" y="130"/>
                </a:lnTo>
                <a:lnTo>
                  <a:pt x="1478" y="124"/>
                </a:lnTo>
                <a:lnTo>
                  <a:pt x="1466" y="118"/>
                </a:lnTo>
                <a:lnTo>
                  <a:pt x="1448" y="112"/>
                </a:lnTo>
                <a:lnTo>
                  <a:pt x="1436" y="106"/>
                </a:lnTo>
                <a:lnTo>
                  <a:pt x="1424" y="100"/>
                </a:lnTo>
                <a:lnTo>
                  <a:pt x="1412" y="100"/>
                </a:lnTo>
                <a:lnTo>
                  <a:pt x="1400" y="94"/>
                </a:lnTo>
                <a:lnTo>
                  <a:pt x="1383" y="88"/>
                </a:lnTo>
                <a:lnTo>
                  <a:pt x="1371" y="82"/>
                </a:lnTo>
                <a:lnTo>
                  <a:pt x="1359" y="82"/>
                </a:lnTo>
                <a:lnTo>
                  <a:pt x="1347" y="76"/>
                </a:lnTo>
                <a:lnTo>
                  <a:pt x="1335" y="71"/>
                </a:lnTo>
                <a:lnTo>
                  <a:pt x="1323" y="71"/>
                </a:lnTo>
                <a:lnTo>
                  <a:pt x="1317" y="65"/>
                </a:lnTo>
                <a:lnTo>
                  <a:pt x="1306" y="59"/>
                </a:lnTo>
                <a:lnTo>
                  <a:pt x="1294" y="59"/>
                </a:lnTo>
                <a:lnTo>
                  <a:pt x="1282" y="53"/>
                </a:lnTo>
                <a:lnTo>
                  <a:pt x="1270" y="53"/>
                </a:lnTo>
                <a:lnTo>
                  <a:pt x="1264" y="47"/>
                </a:lnTo>
                <a:lnTo>
                  <a:pt x="1252" y="41"/>
                </a:lnTo>
                <a:lnTo>
                  <a:pt x="1240" y="41"/>
                </a:lnTo>
                <a:lnTo>
                  <a:pt x="1228" y="41"/>
                </a:lnTo>
                <a:lnTo>
                  <a:pt x="1222" y="35"/>
                </a:lnTo>
                <a:lnTo>
                  <a:pt x="1211" y="35"/>
                </a:lnTo>
                <a:lnTo>
                  <a:pt x="1205" y="29"/>
                </a:lnTo>
                <a:lnTo>
                  <a:pt x="1193" y="29"/>
                </a:lnTo>
                <a:lnTo>
                  <a:pt x="1187" y="23"/>
                </a:lnTo>
                <a:lnTo>
                  <a:pt x="1175" y="23"/>
                </a:lnTo>
                <a:lnTo>
                  <a:pt x="1163" y="23"/>
                </a:lnTo>
                <a:lnTo>
                  <a:pt x="1157" y="17"/>
                </a:lnTo>
                <a:lnTo>
                  <a:pt x="1151" y="17"/>
                </a:lnTo>
                <a:lnTo>
                  <a:pt x="1139" y="17"/>
                </a:lnTo>
                <a:lnTo>
                  <a:pt x="1133" y="17"/>
                </a:lnTo>
                <a:lnTo>
                  <a:pt x="1122" y="11"/>
                </a:lnTo>
                <a:lnTo>
                  <a:pt x="1116" y="11"/>
                </a:lnTo>
                <a:lnTo>
                  <a:pt x="1110" y="11"/>
                </a:lnTo>
                <a:lnTo>
                  <a:pt x="1098" y="11"/>
                </a:lnTo>
                <a:lnTo>
                  <a:pt x="1092" y="6"/>
                </a:lnTo>
                <a:lnTo>
                  <a:pt x="1086" y="6"/>
                </a:lnTo>
                <a:lnTo>
                  <a:pt x="1074" y="6"/>
                </a:lnTo>
                <a:lnTo>
                  <a:pt x="1068" y="6"/>
                </a:lnTo>
                <a:lnTo>
                  <a:pt x="1062" y="6"/>
                </a:lnTo>
                <a:lnTo>
                  <a:pt x="1056" y="6"/>
                </a:lnTo>
                <a:lnTo>
                  <a:pt x="1045" y="6"/>
                </a:lnTo>
                <a:lnTo>
                  <a:pt x="1039" y="0"/>
                </a:lnTo>
                <a:lnTo>
                  <a:pt x="1033" y="0"/>
                </a:lnTo>
                <a:lnTo>
                  <a:pt x="1027" y="0"/>
                </a:lnTo>
                <a:lnTo>
                  <a:pt x="1021" y="0"/>
                </a:lnTo>
                <a:lnTo>
                  <a:pt x="1015" y="0"/>
                </a:lnTo>
                <a:lnTo>
                  <a:pt x="1009" y="0"/>
                </a:lnTo>
                <a:lnTo>
                  <a:pt x="997" y="0"/>
                </a:lnTo>
                <a:lnTo>
                  <a:pt x="991" y="0"/>
                </a:lnTo>
                <a:lnTo>
                  <a:pt x="985" y="0"/>
                </a:lnTo>
                <a:lnTo>
                  <a:pt x="979" y="0"/>
                </a:lnTo>
                <a:lnTo>
                  <a:pt x="973" y="0"/>
                </a:lnTo>
                <a:lnTo>
                  <a:pt x="967" y="0"/>
                </a:lnTo>
                <a:lnTo>
                  <a:pt x="961" y="0"/>
                </a:lnTo>
                <a:lnTo>
                  <a:pt x="956" y="0"/>
                </a:lnTo>
                <a:lnTo>
                  <a:pt x="950" y="0"/>
                </a:lnTo>
                <a:lnTo>
                  <a:pt x="944" y="0"/>
                </a:lnTo>
                <a:lnTo>
                  <a:pt x="938" y="0"/>
                </a:lnTo>
                <a:lnTo>
                  <a:pt x="932" y="0"/>
                </a:lnTo>
                <a:lnTo>
                  <a:pt x="926" y="0"/>
                </a:lnTo>
                <a:lnTo>
                  <a:pt x="920" y="6"/>
                </a:lnTo>
                <a:lnTo>
                  <a:pt x="914" y="6"/>
                </a:lnTo>
                <a:lnTo>
                  <a:pt x="908" y="6"/>
                </a:lnTo>
                <a:lnTo>
                  <a:pt x="902" y="6"/>
                </a:lnTo>
                <a:lnTo>
                  <a:pt x="896" y="6"/>
                </a:lnTo>
                <a:lnTo>
                  <a:pt x="890" y="6"/>
                </a:lnTo>
                <a:lnTo>
                  <a:pt x="884" y="6"/>
                </a:lnTo>
                <a:lnTo>
                  <a:pt x="878" y="6"/>
                </a:lnTo>
                <a:lnTo>
                  <a:pt x="872" y="11"/>
                </a:lnTo>
                <a:lnTo>
                  <a:pt x="867" y="11"/>
                </a:lnTo>
                <a:lnTo>
                  <a:pt x="861" y="11"/>
                </a:lnTo>
                <a:lnTo>
                  <a:pt x="855" y="11"/>
                </a:lnTo>
                <a:lnTo>
                  <a:pt x="849" y="11"/>
                </a:lnTo>
                <a:lnTo>
                  <a:pt x="843" y="17"/>
                </a:lnTo>
                <a:lnTo>
                  <a:pt x="837" y="17"/>
                </a:lnTo>
                <a:lnTo>
                  <a:pt x="831" y="17"/>
                </a:lnTo>
                <a:lnTo>
                  <a:pt x="825" y="17"/>
                </a:lnTo>
                <a:lnTo>
                  <a:pt x="819" y="17"/>
                </a:lnTo>
                <a:lnTo>
                  <a:pt x="819" y="23"/>
                </a:lnTo>
                <a:lnTo>
                  <a:pt x="813" y="23"/>
                </a:lnTo>
                <a:lnTo>
                  <a:pt x="807" y="23"/>
                </a:lnTo>
                <a:lnTo>
                  <a:pt x="801" y="29"/>
                </a:lnTo>
                <a:lnTo>
                  <a:pt x="795" y="29"/>
                </a:lnTo>
                <a:lnTo>
                  <a:pt x="789" y="29"/>
                </a:lnTo>
                <a:lnTo>
                  <a:pt x="783" y="29"/>
                </a:lnTo>
                <a:lnTo>
                  <a:pt x="778" y="35"/>
                </a:lnTo>
                <a:lnTo>
                  <a:pt x="772" y="35"/>
                </a:lnTo>
                <a:lnTo>
                  <a:pt x="766" y="35"/>
                </a:lnTo>
                <a:lnTo>
                  <a:pt x="766" y="41"/>
                </a:lnTo>
                <a:lnTo>
                  <a:pt x="760" y="41"/>
                </a:lnTo>
                <a:lnTo>
                  <a:pt x="754" y="41"/>
                </a:lnTo>
                <a:lnTo>
                  <a:pt x="748" y="47"/>
                </a:lnTo>
                <a:lnTo>
                  <a:pt x="742" y="47"/>
                </a:lnTo>
                <a:lnTo>
                  <a:pt x="736" y="47"/>
                </a:lnTo>
                <a:lnTo>
                  <a:pt x="736" y="53"/>
                </a:lnTo>
                <a:lnTo>
                  <a:pt x="730" y="53"/>
                </a:lnTo>
                <a:lnTo>
                  <a:pt x="724" y="53"/>
                </a:lnTo>
                <a:lnTo>
                  <a:pt x="724" y="59"/>
                </a:lnTo>
                <a:lnTo>
                  <a:pt x="718" y="59"/>
                </a:lnTo>
                <a:lnTo>
                  <a:pt x="712" y="59"/>
                </a:lnTo>
                <a:lnTo>
                  <a:pt x="712" y="65"/>
                </a:lnTo>
                <a:lnTo>
                  <a:pt x="706" y="65"/>
                </a:lnTo>
                <a:lnTo>
                  <a:pt x="700" y="65"/>
                </a:lnTo>
                <a:lnTo>
                  <a:pt x="694" y="71"/>
                </a:lnTo>
                <a:lnTo>
                  <a:pt x="689" y="71"/>
                </a:lnTo>
                <a:lnTo>
                  <a:pt x="689" y="76"/>
                </a:lnTo>
                <a:lnTo>
                  <a:pt x="683" y="76"/>
                </a:lnTo>
                <a:lnTo>
                  <a:pt x="677" y="76"/>
                </a:lnTo>
                <a:lnTo>
                  <a:pt x="677" y="82"/>
                </a:lnTo>
                <a:lnTo>
                  <a:pt x="671" y="82"/>
                </a:lnTo>
                <a:lnTo>
                  <a:pt x="665" y="88"/>
                </a:lnTo>
                <a:lnTo>
                  <a:pt x="659" y="88"/>
                </a:lnTo>
                <a:lnTo>
                  <a:pt x="659" y="94"/>
                </a:lnTo>
                <a:lnTo>
                  <a:pt x="653" y="94"/>
                </a:lnTo>
                <a:lnTo>
                  <a:pt x="647" y="94"/>
                </a:lnTo>
                <a:lnTo>
                  <a:pt x="647" y="100"/>
                </a:lnTo>
                <a:lnTo>
                  <a:pt x="641" y="100"/>
                </a:lnTo>
                <a:lnTo>
                  <a:pt x="635" y="106"/>
                </a:lnTo>
                <a:lnTo>
                  <a:pt x="629" y="106"/>
                </a:lnTo>
                <a:lnTo>
                  <a:pt x="629" y="112"/>
                </a:lnTo>
                <a:lnTo>
                  <a:pt x="623" y="112"/>
                </a:lnTo>
                <a:lnTo>
                  <a:pt x="617" y="118"/>
                </a:lnTo>
                <a:lnTo>
                  <a:pt x="611" y="118"/>
                </a:lnTo>
                <a:lnTo>
                  <a:pt x="611" y="124"/>
                </a:lnTo>
                <a:lnTo>
                  <a:pt x="606" y="124"/>
                </a:lnTo>
                <a:lnTo>
                  <a:pt x="606" y="130"/>
                </a:lnTo>
                <a:lnTo>
                  <a:pt x="600" y="130"/>
                </a:lnTo>
                <a:lnTo>
                  <a:pt x="594" y="136"/>
                </a:lnTo>
                <a:lnTo>
                  <a:pt x="588" y="136"/>
                </a:lnTo>
                <a:lnTo>
                  <a:pt x="588" y="142"/>
                </a:lnTo>
                <a:lnTo>
                  <a:pt x="582" y="142"/>
                </a:lnTo>
                <a:lnTo>
                  <a:pt x="582" y="147"/>
                </a:lnTo>
                <a:lnTo>
                  <a:pt x="576" y="147"/>
                </a:lnTo>
                <a:lnTo>
                  <a:pt x="570" y="153"/>
                </a:lnTo>
                <a:lnTo>
                  <a:pt x="564" y="159"/>
                </a:lnTo>
                <a:lnTo>
                  <a:pt x="558" y="159"/>
                </a:lnTo>
                <a:lnTo>
                  <a:pt x="558" y="165"/>
                </a:lnTo>
                <a:lnTo>
                  <a:pt x="552" y="165"/>
                </a:lnTo>
                <a:lnTo>
                  <a:pt x="552" y="171"/>
                </a:lnTo>
                <a:lnTo>
                  <a:pt x="546" y="171"/>
                </a:lnTo>
                <a:lnTo>
                  <a:pt x="546" y="177"/>
                </a:lnTo>
                <a:lnTo>
                  <a:pt x="540" y="177"/>
                </a:lnTo>
                <a:lnTo>
                  <a:pt x="534" y="183"/>
                </a:lnTo>
                <a:lnTo>
                  <a:pt x="528" y="189"/>
                </a:lnTo>
                <a:lnTo>
                  <a:pt x="522" y="189"/>
                </a:lnTo>
                <a:lnTo>
                  <a:pt x="522" y="195"/>
                </a:lnTo>
                <a:lnTo>
                  <a:pt x="517" y="195"/>
                </a:lnTo>
                <a:lnTo>
                  <a:pt x="517" y="201"/>
                </a:lnTo>
                <a:lnTo>
                  <a:pt x="511" y="201"/>
                </a:lnTo>
                <a:lnTo>
                  <a:pt x="511" y="207"/>
                </a:lnTo>
                <a:lnTo>
                  <a:pt x="505" y="207"/>
                </a:lnTo>
                <a:lnTo>
                  <a:pt x="505" y="213"/>
                </a:lnTo>
                <a:lnTo>
                  <a:pt x="499" y="213"/>
                </a:lnTo>
                <a:lnTo>
                  <a:pt x="499" y="218"/>
                </a:lnTo>
                <a:lnTo>
                  <a:pt x="493" y="218"/>
                </a:lnTo>
                <a:lnTo>
                  <a:pt x="493" y="224"/>
                </a:lnTo>
                <a:lnTo>
                  <a:pt x="487" y="224"/>
                </a:lnTo>
                <a:lnTo>
                  <a:pt x="487" y="230"/>
                </a:lnTo>
                <a:lnTo>
                  <a:pt x="481" y="230"/>
                </a:lnTo>
                <a:lnTo>
                  <a:pt x="481" y="236"/>
                </a:lnTo>
                <a:lnTo>
                  <a:pt x="475" y="236"/>
                </a:lnTo>
                <a:lnTo>
                  <a:pt x="475" y="242"/>
                </a:lnTo>
                <a:lnTo>
                  <a:pt x="469" y="242"/>
                </a:lnTo>
                <a:lnTo>
                  <a:pt x="469" y="248"/>
                </a:lnTo>
                <a:lnTo>
                  <a:pt x="463" y="248"/>
                </a:lnTo>
                <a:lnTo>
                  <a:pt x="463" y="254"/>
                </a:lnTo>
                <a:lnTo>
                  <a:pt x="457" y="254"/>
                </a:lnTo>
                <a:lnTo>
                  <a:pt x="457" y="260"/>
                </a:lnTo>
                <a:lnTo>
                  <a:pt x="451" y="260"/>
                </a:lnTo>
                <a:lnTo>
                  <a:pt x="451" y="266"/>
                </a:lnTo>
                <a:lnTo>
                  <a:pt x="445" y="266"/>
                </a:lnTo>
                <a:lnTo>
                  <a:pt x="445" y="272"/>
                </a:lnTo>
                <a:lnTo>
                  <a:pt x="439" y="272"/>
                </a:lnTo>
                <a:lnTo>
                  <a:pt x="439" y="278"/>
                </a:lnTo>
                <a:lnTo>
                  <a:pt x="433" y="278"/>
                </a:lnTo>
                <a:lnTo>
                  <a:pt x="433" y="283"/>
                </a:lnTo>
                <a:lnTo>
                  <a:pt x="428" y="283"/>
                </a:lnTo>
                <a:lnTo>
                  <a:pt x="428" y="289"/>
                </a:lnTo>
                <a:lnTo>
                  <a:pt x="422" y="289"/>
                </a:lnTo>
                <a:lnTo>
                  <a:pt x="422" y="295"/>
                </a:lnTo>
                <a:lnTo>
                  <a:pt x="416" y="301"/>
                </a:lnTo>
                <a:lnTo>
                  <a:pt x="410" y="307"/>
                </a:lnTo>
                <a:lnTo>
                  <a:pt x="410" y="313"/>
                </a:lnTo>
                <a:lnTo>
                  <a:pt x="404" y="313"/>
                </a:lnTo>
                <a:lnTo>
                  <a:pt x="404" y="319"/>
                </a:lnTo>
                <a:lnTo>
                  <a:pt x="398" y="319"/>
                </a:lnTo>
                <a:lnTo>
                  <a:pt x="398" y="325"/>
                </a:lnTo>
                <a:lnTo>
                  <a:pt x="392" y="325"/>
                </a:lnTo>
                <a:lnTo>
                  <a:pt x="392" y="331"/>
                </a:lnTo>
                <a:lnTo>
                  <a:pt x="386" y="331"/>
                </a:lnTo>
                <a:lnTo>
                  <a:pt x="380" y="343"/>
                </a:lnTo>
                <a:lnTo>
                  <a:pt x="279" y="467"/>
                </a:lnTo>
                <a:lnTo>
                  <a:pt x="220" y="538"/>
                </a:lnTo>
                <a:lnTo>
                  <a:pt x="178" y="585"/>
                </a:lnTo>
                <a:lnTo>
                  <a:pt x="161" y="603"/>
                </a:lnTo>
                <a:lnTo>
                  <a:pt x="137" y="632"/>
                </a:lnTo>
                <a:lnTo>
                  <a:pt x="95" y="674"/>
                </a:lnTo>
                <a:lnTo>
                  <a:pt x="24" y="721"/>
                </a:lnTo>
                <a:lnTo>
                  <a:pt x="0" y="727"/>
                </a:lnTo>
              </a:path>
            </a:pathLst>
          </a:custGeom>
          <a:noFill/>
          <a:ln w="7938"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677" name="Freeform 248"/>
          <p:cNvSpPr>
            <a:spLocks/>
          </p:cNvSpPr>
          <p:nvPr/>
        </p:nvSpPr>
        <p:spPr bwMode="auto">
          <a:xfrm>
            <a:off x="3454400" y="5070475"/>
            <a:ext cx="3767138" cy="1060450"/>
          </a:xfrm>
          <a:custGeom>
            <a:avLst/>
            <a:gdLst>
              <a:gd name="T0" fmla="*/ 2147483647 w 2373"/>
              <a:gd name="T1" fmla="*/ 2147483647 h 668"/>
              <a:gd name="T2" fmla="*/ 2147483647 w 2373"/>
              <a:gd name="T3" fmla="*/ 2147483647 h 668"/>
              <a:gd name="T4" fmla="*/ 2147483647 w 2373"/>
              <a:gd name="T5" fmla="*/ 2147483647 h 668"/>
              <a:gd name="T6" fmla="*/ 2147483647 w 2373"/>
              <a:gd name="T7" fmla="*/ 2147483647 h 668"/>
              <a:gd name="T8" fmla="*/ 2147483647 w 2373"/>
              <a:gd name="T9" fmla="*/ 2147483647 h 668"/>
              <a:gd name="T10" fmla="*/ 2147483647 w 2373"/>
              <a:gd name="T11" fmla="*/ 2147483647 h 668"/>
              <a:gd name="T12" fmla="*/ 2147483647 w 2373"/>
              <a:gd name="T13" fmla="*/ 2147483647 h 668"/>
              <a:gd name="T14" fmla="*/ 2147483647 w 2373"/>
              <a:gd name="T15" fmla="*/ 2147483647 h 668"/>
              <a:gd name="T16" fmla="*/ 2147483647 w 2373"/>
              <a:gd name="T17" fmla="*/ 2147483647 h 668"/>
              <a:gd name="T18" fmla="*/ 2147483647 w 2373"/>
              <a:gd name="T19" fmla="*/ 2147483647 h 668"/>
              <a:gd name="T20" fmla="*/ 2147483647 w 2373"/>
              <a:gd name="T21" fmla="*/ 2147483647 h 668"/>
              <a:gd name="T22" fmla="*/ 2147483647 w 2373"/>
              <a:gd name="T23" fmla="*/ 2147483647 h 668"/>
              <a:gd name="T24" fmla="*/ 2147483647 w 2373"/>
              <a:gd name="T25" fmla="*/ 2147483647 h 668"/>
              <a:gd name="T26" fmla="*/ 2147483647 w 2373"/>
              <a:gd name="T27" fmla="*/ 2147483647 h 668"/>
              <a:gd name="T28" fmla="*/ 2147483647 w 2373"/>
              <a:gd name="T29" fmla="*/ 2147483647 h 668"/>
              <a:gd name="T30" fmla="*/ 2147483647 w 2373"/>
              <a:gd name="T31" fmla="*/ 2147483647 h 668"/>
              <a:gd name="T32" fmla="*/ 2147483647 w 2373"/>
              <a:gd name="T33" fmla="*/ 2147483647 h 668"/>
              <a:gd name="T34" fmla="*/ 2147483647 w 2373"/>
              <a:gd name="T35" fmla="*/ 2147483647 h 668"/>
              <a:gd name="T36" fmla="*/ 2147483647 w 2373"/>
              <a:gd name="T37" fmla="*/ 2147483647 h 668"/>
              <a:gd name="T38" fmla="*/ 2147483647 w 2373"/>
              <a:gd name="T39" fmla="*/ 2147483647 h 668"/>
              <a:gd name="T40" fmla="*/ 2147483647 w 2373"/>
              <a:gd name="T41" fmla="*/ 2147483647 h 668"/>
              <a:gd name="T42" fmla="*/ 2147483647 w 2373"/>
              <a:gd name="T43" fmla="*/ 2147483647 h 668"/>
              <a:gd name="T44" fmla="*/ 2147483647 w 2373"/>
              <a:gd name="T45" fmla="*/ 0 h 668"/>
              <a:gd name="T46" fmla="*/ 2147483647 w 2373"/>
              <a:gd name="T47" fmla="*/ 0 h 668"/>
              <a:gd name="T48" fmla="*/ 2147483647 w 2373"/>
              <a:gd name="T49" fmla="*/ 0 h 668"/>
              <a:gd name="T50" fmla="*/ 2147483647 w 2373"/>
              <a:gd name="T51" fmla="*/ 0 h 668"/>
              <a:gd name="T52" fmla="*/ 2147483647 w 2373"/>
              <a:gd name="T53" fmla="*/ 0 h 668"/>
              <a:gd name="T54" fmla="*/ 2147483647 w 2373"/>
              <a:gd name="T55" fmla="*/ 0 h 668"/>
              <a:gd name="T56" fmla="*/ 2147483647 w 2373"/>
              <a:gd name="T57" fmla="*/ 2147483647 h 668"/>
              <a:gd name="T58" fmla="*/ 2147483647 w 2373"/>
              <a:gd name="T59" fmla="*/ 2147483647 h 668"/>
              <a:gd name="T60" fmla="*/ 2147483647 w 2373"/>
              <a:gd name="T61" fmla="*/ 2147483647 h 668"/>
              <a:gd name="T62" fmla="*/ 2147483647 w 2373"/>
              <a:gd name="T63" fmla="*/ 2147483647 h 668"/>
              <a:gd name="T64" fmla="*/ 2147483647 w 2373"/>
              <a:gd name="T65" fmla="*/ 2147483647 h 668"/>
              <a:gd name="T66" fmla="*/ 2147483647 w 2373"/>
              <a:gd name="T67" fmla="*/ 2147483647 h 668"/>
              <a:gd name="T68" fmla="*/ 2147483647 w 2373"/>
              <a:gd name="T69" fmla="*/ 2147483647 h 668"/>
              <a:gd name="T70" fmla="*/ 2147483647 w 2373"/>
              <a:gd name="T71" fmla="*/ 2147483647 h 668"/>
              <a:gd name="T72" fmla="*/ 2147483647 w 2373"/>
              <a:gd name="T73" fmla="*/ 2147483647 h 668"/>
              <a:gd name="T74" fmla="*/ 2147483647 w 2373"/>
              <a:gd name="T75" fmla="*/ 2147483647 h 668"/>
              <a:gd name="T76" fmla="*/ 2147483647 w 2373"/>
              <a:gd name="T77" fmla="*/ 2147483647 h 668"/>
              <a:gd name="T78" fmla="*/ 2147483647 w 2373"/>
              <a:gd name="T79" fmla="*/ 2147483647 h 668"/>
              <a:gd name="T80" fmla="*/ 2147483647 w 2373"/>
              <a:gd name="T81" fmla="*/ 2147483647 h 668"/>
              <a:gd name="T82" fmla="*/ 2147483647 w 2373"/>
              <a:gd name="T83" fmla="*/ 2147483647 h 668"/>
              <a:gd name="T84" fmla="*/ 2147483647 w 2373"/>
              <a:gd name="T85" fmla="*/ 2147483647 h 668"/>
              <a:gd name="T86" fmla="*/ 2147483647 w 2373"/>
              <a:gd name="T87" fmla="*/ 2147483647 h 668"/>
              <a:gd name="T88" fmla="*/ 2147483647 w 2373"/>
              <a:gd name="T89" fmla="*/ 2147483647 h 668"/>
              <a:gd name="T90" fmla="*/ 2147483647 w 2373"/>
              <a:gd name="T91" fmla="*/ 2147483647 h 668"/>
              <a:gd name="T92" fmla="*/ 2147483647 w 2373"/>
              <a:gd name="T93" fmla="*/ 2147483647 h 668"/>
              <a:gd name="T94" fmla="*/ 2147483647 w 2373"/>
              <a:gd name="T95" fmla="*/ 2147483647 h 668"/>
              <a:gd name="T96" fmla="*/ 2147483647 w 2373"/>
              <a:gd name="T97" fmla="*/ 2147483647 h 668"/>
              <a:gd name="T98" fmla="*/ 2147483647 w 2373"/>
              <a:gd name="T99" fmla="*/ 2147483647 h 668"/>
              <a:gd name="T100" fmla="*/ 2147483647 w 2373"/>
              <a:gd name="T101" fmla="*/ 2147483647 h 668"/>
              <a:gd name="T102" fmla="*/ 2147483647 w 2373"/>
              <a:gd name="T103" fmla="*/ 2147483647 h 668"/>
              <a:gd name="T104" fmla="*/ 2147483647 w 2373"/>
              <a:gd name="T105" fmla="*/ 2147483647 h 668"/>
              <a:gd name="T106" fmla="*/ 2147483647 w 2373"/>
              <a:gd name="T107" fmla="*/ 2147483647 h 668"/>
              <a:gd name="T108" fmla="*/ 2147483647 w 2373"/>
              <a:gd name="T109" fmla="*/ 2147483647 h 668"/>
              <a:gd name="T110" fmla="*/ 2147483647 w 2373"/>
              <a:gd name="T111" fmla="*/ 2147483647 h 668"/>
              <a:gd name="T112" fmla="*/ 2147483647 w 2373"/>
              <a:gd name="T113" fmla="*/ 2147483647 h 668"/>
              <a:gd name="T114" fmla="*/ 2147483647 w 2373"/>
              <a:gd name="T115" fmla="*/ 2147483647 h 668"/>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2373"/>
              <a:gd name="T175" fmla="*/ 0 h 668"/>
              <a:gd name="T176" fmla="*/ 2373 w 2373"/>
              <a:gd name="T177" fmla="*/ 668 h 668"/>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2373" h="668">
                <a:moveTo>
                  <a:pt x="2373" y="461"/>
                </a:moveTo>
                <a:lnTo>
                  <a:pt x="2338" y="449"/>
                </a:lnTo>
                <a:lnTo>
                  <a:pt x="2302" y="443"/>
                </a:lnTo>
                <a:lnTo>
                  <a:pt x="2272" y="431"/>
                </a:lnTo>
                <a:lnTo>
                  <a:pt x="2237" y="420"/>
                </a:lnTo>
                <a:lnTo>
                  <a:pt x="2207" y="414"/>
                </a:lnTo>
                <a:lnTo>
                  <a:pt x="2178" y="402"/>
                </a:lnTo>
                <a:lnTo>
                  <a:pt x="2148" y="396"/>
                </a:lnTo>
                <a:lnTo>
                  <a:pt x="2118" y="384"/>
                </a:lnTo>
                <a:lnTo>
                  <a:pt x="2089" y="372"/>
                </a:lnTo>
                <a:lnTo>
                  <a:pt x="2065" y="366"/>
                </a:lnTo>
                <a:lnTo>
                  <a:pt x="2035" y="355"/>
                </a:lnTo>
                <a:lnTo>
                  <a:pt x="2011" y="349"/>
                </a:lnTo>
                <a:lnTo>
                  <a:pt x="1982" y="337"/>
                </a:lnTo>
                <a:lnTo>
                  <a:pt x="1958" y="331"/>
                </a:lnTo>
                <a:lnTo>
                  <a:pt x="1934" y="319"/>
                </a:lnTo>
                <a:lnTo>
                  <a:pt x="1911" y="313"/>
                </a:lnTo>
                <a:lnTo>
                  <a:pt x="1887" y="301"/>
                </a:lnTo>
                <a:lnTo>
                  <a:pt x="1863" y="295"/>
                </a:lnTo>
                <a:lnTo>
                  <a:pt x="1845" y="284"/>
                </a:lnTo>
                <a:lnTo>
                  <a:pt x="1822" y="278"/>
                </a:lnTo>
                <a:lnTo>
                  <a:pt x="1804" y="266"/>
                </a:lnTo>
                <a:lnTo>
                  <a:pt x="1780" y="260"/>
                </a:lnTo>
                <a:lnTo>
                  <a:pt x="1762" y="254"/>
                </a:lnTo>
                <a:lnTo>
                  <a:pt x="1739" y="242"/>
                </a:lnTo>
                <a:lnTo>
                  <a:pt x="1721" y="236"/>
                </a:lnTo>
                <a:lnTo>
                  <a:pt x="1703" y="230"/>
                </a:lnTo>
                <a:lnTo>
                  <a:pt x="1685" y="219"/>
                </a:lnTo>
                <a:lnTo>
                  <a:pt x="1667" y="213"/>
                </a:lnTo>
                <a:lnTo>
                  <a:pt x="1650" y="207"/>
                </a:lnTo>
                <a:lnTo>
                  <a:pt x="1632" y="201"/>
                </a:lnTo>
                <a:lnTo>
                  <a:pt x="1614" y="195"/>
                </a:lnTo>
                <a:lnTo>
                  <a:pt x="1596" y="183"/>
                </a:lnTo>
                <a:lnTo>
                  <a:pt x="1584" y="177"/>
                </a:lnTo>
                <a:lnTo>
                  <a:pt x="1567" y="171"/>
                </a:lnTo>
                <a:lnTo>
                  <a:pt x="1549" y="165"/>
                </a:lnTo>
                <a:lnTo>
                  <a:pt x="1537" y="159"/>
                </a:lnTo>
                <a:lnTo>
                  <a:pt x="1519" y="154"/>
                </a:lnTo>
                <a:lnTo>
                  <a:pt x="1507" y="148"/>
                </a:lnTo>
                <a:lnTo>
                  <a:pt x="1489" y="142"/>
                </a:lnTo>
                <a:lnTo>
                  <a:pt x="1478" y="136"/>
                </a:lnTo>
                <a:lnTo>
                  <a:pt x="1466" y="130"/>
                </a:lnTo>
                <a:lnTo>
                  <a:pt x="1448" y="124"/>
                </a:lnTo>
                <a:lnTo>
                  <a:pt x="1436" y="118"/>
                </a:lnTo>
                <a:lnTo>
                  <a:pt x="1424" y="118"/>
                </a:lnTo>
                <a:lnTo>
                  <a:pt x="1412" y="112"/>
                </a:lnTo>
                <a:lnTo>
                  <a:pt x="1400" y="106"/>
                </a:lnTo>
                <a:lnTo>
                  <a:pt x="1383" y="100"/>
                </a:lnTo>
                <a:lnTo>
                  <a:pt x="1371" y="94"/>
                </a:lnTo>
                <a:lnTo>
                  <a:pt x="1359" y="94"/>
                </a:lnTo>
                <a:lnTo>
                  <a:pt x="1347" y="88"/>
                </a:lnTo>
                <a:lnTo>
                  <a:pt x="1335" y="83"/>
                </a:lnTo>
                <a:lnTo>
                  <a:pt x="1323" y="77"/>
                </a:lnTo>
                <a:lnTo>
                  <a:pt x="1317" y="77"/>
                </a:lnTo>
                <a:lnTo>
                  <a:pt x="1306" y="71"/>
                </a:lnTo>
                <a:lnTo>
                  <a:pt x="1294" y="71"/>
                </a:lnTo>
                <a:lnTo>
                  <a:pt x="1282" y="65"/>
                </a:lnTo>
                <a:lnTo>
                  <a:pt x="1270" y="59"/>
                </a:lnTo>
                <a:lnTo>
                  <a:pt x="1264" y="59"/>
                </a:lnTo>
                <a:lnTo>
                  <a:pt x="1252" y="53"/>
                </a:lnTo>
                <a:lnTo>
                  <a:pt x="1240" y="53"/>
                </a:lnTo>
                <a:lnTo>
                  <a:pt x="1228" y="47"/>
                </a:lnTo>
                <a:lnTo>
                  <a:pt x="1222" y="47"/>
                </a:lnTo>
                <a:lnTo>
                  <a:pt x="1211" y="41"/>
                </a:lnTo>
                <a:lnTo>
                  <a:pt x="1205" y="41"/>
                </a:lnTo>
                <a:lnTo>
                  <a:pt x="1193" y="35"/>
                </a:lnTo>
                <a:lnTo>
                  <a:pt x="1187" y="35"/>
                </a:lnTo>
                <a:lnTo>
                  <a:pt x="1175" y="29"/>
                </a:lnTo>
                <a:lnTo>
                  <a:pt x="1163" y="29"/>
                </a:lnTo>
                <a:lnTo>
                  <a:pt x="1157" y="29"/>
                </a:lnTo>
                <a:lnTo>
                  <a:pt x="1151" y="23"/>
                </a:lnTo>
                <a:lnTo>
                  <a:pt x="1139" y="23"/>
                </a:lnTo>
                <a:lnTo>
                  <a:pt x="1133" y="23"/>
                </a:lnTo>
                <a:lnTo>
                  <a:pt x="1122" y="17"/>
                </a:lnTo>
                <a:lnTo>
                  <a:pt x="1116" y="17"/>
                </a:lnTo>
                <a:lnTo>
                  <a:pt x="1110" y="17"/>
                </a:lnTo>
                <a:lnTo>
                  <a:pt x="1098" y="17"/>
                </a:lnTo>
                <a:lnTo>
                  <a:pt x="1092" y="12"/>
                </a:lnTo>
                <a:lnTo>
                  <a:pt x="1086" y="12"/>
                </a:lnTo>
                <a:lnTo>
                  <a:pt x="1074" y="12"/>
                </a:lnTo>
                <a:lnTo>
                  <a:pt x="1068" y="12"/>
                </a:lnTo>
                <a:lnTo>
                  <a:pt x="1062" y="6"/>
                </a:lnTo>
                <a:lnTo>
                  <a:pt x="1056" y="6"/>
                </a:lnTo>
                <a:lnTo>
                  <a:pt x="1045" y="6"/>
                </a:lnTo>
                <a:lnTo>
                  <a:pt x="1039" y="6"/>
                </a:lnTo>
                <a:lnTo>
                  <a:pt x="1033" y="6"/>
                </a:lnTo>
                <a:lnTo>
                  <a:pt x="1027" y="6"/>
                </a:lnTo>
                <a:lnTo>
                  <a:pt x="1021" y="6"/>
                </a:lnTo>
                <a:lnTo>
                  <a:pt x="1015" y="0"/>
                </a:lnTo>
                <a:lnTo>
                  <a:pt x="1009" y="0"/>
                </a:lnTo>
                <a:lnTo>
                  <a:pt x="997" y="0"/>
                </a:lnTo>
                <a:lnTo>
                  <a:pt x="991" y="0"/>
                </a:lnTo>
                <a:lnTo>
                  <a:pt x="985" y="0"/>
                </a:lnTo>
                <a:lnTo>
                  <a:pt x="979" y="0"/>
                </a:lnTo>
                <a:lnTo>
                  <a:pt x="973" y="0"/>
                </a:lnTo>
                <a:lnTo>
                  <a:pt x="967" y="0"/>
                </a:lnTo>
                <a:lnTo>
                  <a:pt x="961" y="0"/>
                </a:lnTo>
                <a:lnTo>
                  <a:pt x="956" y="0"/>
                </a:lnTo>
                <a:lnTo>
                  <a:pt x="950" y="0"/>
                </a:lnTo>
                <a:lnTo>
                  <a:pt x="944" y="0"/>
                </a:lnTo>
                <a:lnTo>
                  <a:pt x="938" y="0"/>
                </a:lnTo>
                <a:lnTo>
                  <a:pt x="932" y="0"/>
                </a:lnTo>
                <a:lnTo>
                  <a:pt x="926" y="0"/>
                </a:lnTo>
                <a:lnTo>
                  <a:pt x="920" y="0"/>
                </a:lnTo>
                <a:lnTo>
                  <a:pt x="914" y="0"/>
                </a:lnTo>
                <a:lnTo>
                  <a:pt x="908" y="0"/>
                </a:lnTo>
                <a:lnTo>
                  <a:pt x="902" y="0"/>
                </a:lnTo>
                <a:lnTo>
                  <a:pt x="896" y="0"/>
                </a:lnTo>
                <a:lnTo>
                  <a:pt x="890" y="0"/>
                </a:lnTo>
                <a:lnTo>
                  <a:pt x="884" y="0"/>
                </a:lnTo>
                <a:lnTo>
                  <a:pt x="878" y="0"/>
                </a:lnTo>
                <a:lnTo>
                  <a:pt x="872" y="0"/>
                </a:lnTo>
                <a:lnTo>
                  <a:pt x="867" y="0"/>
                </a:lnTo>
                <a:lnTo>
                  <a:pt x="867" y="6"/>
                </a:lnTo>
                <a:lnTo>
                  <a:pt x="861" y="6"/>
                </a:lnTo>
                <a:lnTo>
                  <a:pt x="855" y="6"/>
                </a:lnTo>
                <a:lnTo>
                  <a:pt x="849" y="6"/>
                </a:lnTo>
                <a:lnTo>
                  <a:pt x="843" y="6"/>
                </a:lnTo>
                <a:lnTo>
                  <a:pt x="837" y="6"/>
                </a:lnTo>
                <a:lnTo>
                  <a:pt x="831" y="6"/>
                </a:lnTo>
                <a:lnTo>
                  <a:pt x="825" y="6"/>
                </a:lnTo>
                <a:lnTo>
                  <a:pt x="819" y="12"/>
                </a:lnTo>
                <a:lnTo>
                  <a:pt x="813" y="12"/>
                </a:lnTo>
                <a:lnTo>
                  <a:pt x="807" y="12"/>
                </a:lnTo>
                <a:lnTo>
                  <a:pt x="801" y="12"/>
                </a:lnTo>
                <a:lnTo>
                  <a:pt x="795" y="17"/>
                </a:lnTo>
                <a:lnTo>
                  <a:pt x="789" y="17"/>
                </a:lnTo>
                <a:lnTo>
                  <a:pt x="783" y="17"/>
                </a:lnTo>
                <a:lnTo>
                  <a:pt x="778" y="17"/>
                </a:lnTo>
                <a:lnTo>
                  <a:pt x="772" y="23"/>
                </a:lnTo>
                <a:lnTo>
                  <a:pt x="766" y="23"/>
                </a:lnTo>
                <a:lnTo>
                  <a:pt x="760" y="23"/>
                </a:lnTo>
                <a:lnTo>
                  <a:pt x="754" y="23"/>
                </a:lnTo>
                <a:lnTo>
                  <a:pt x="754" y="29"/>
                </a:lnTo>
                <a:lnTo>
                  <a:pt x="748" y="29"/>
                </a:lnTo>
                <a:lnTo>
                  <a:pt x="742" y="29"/>
                </a:lnTo>
                <a:lnTo>
                  <a:pt x="736" y="35"/>
                </a:lnTo>
                <a:lnTo>
                  <a:pt x="730" y="35"/>
                </a:lnTo>
                <a:lnTo>
                  <a:pt x="724" y="35"/>
                </a:lnTo>
                <a:lnTo>
                  <a:pt x="718" y="41"/>
                </a:lnTo>
                <a:lnTo>
                  <a:pt x="712" y="41"/>
                </a:lnTo>
                <a:lnTo>
                  <a:pt x="706" y="47"/>
                </a:lnTo>
                <a:lnTo>
                  <a:pt x="700" y="47"/>
                </a:lnTo>
                <a:lnTo>
                  <a:pt x="694" y="47"/>
                </a:lnTo>
                <a:lnTo>
                  <a:pt x="689" y="53"/>
                </a:lnTo>
                <a:lnTo>
                  <a:pt x="683" y="53"/>
                </a:lnTo>
                <a:lnTo>
                  <a:pt x="677" y="59"/>
                </a:lnTo>
                <a:lnTo>
                  <a:pt x="671" y="59"/>
                </a:lnTo>
                <a:lnTo>
                  <a:pt x="665" y="65"/>
                </a:lnTo>
                <a:lnTo>
                  <a:pt x="659" y="65"/>
                </a:lnTo>
                <a:lnTo>
                  <a:pt x="653" y="71"/>
                </a:lnTo>
                <a:lnTo>
                  <a:pt x="647" y="71"/>
                </a:lnTo>
                <a:lnTo>
                  <a:pt x="647" y="77"/>
                </a:lnTo>
                <a:lnTo>
                  <a:pt x="641" y="77"/>
                </a:lnTo>
                <a:lnTo>
                  <a:pt x="635" y="77"/>
                </a:lnTo>
                <a:lnTo>
                  <a:pt x="635" y="83"/>
                </a:lnTo>
                <a:lnTo>
                  <a:pt x="629" y="83"/>
                </a:lnTo>
                <a:lnTo>
                  <a:pt x="623" y="88"/>
                </a:lnTo>
                <a:lnTo>
                  <a:pt x="617" y="88"/>
                </a:lnTo>
                <a:lnTo>
                  <a:pt x="611" y="94"/>
                </a:lnTo>
                <a:lnTo>
                  <a:pt x="606" y="94"/>
                </a:lnTo>
                <a:lnTo>
                  <a:pt x="606" y="100"/>
                </a:lnTo>
                <a:lnTo>
                  <a:pt x="600" y="100"/>
                </a:lnTo>
                <a:lnTo>
                  <a:pt x="600" y="106"/>
                </a:lnTo>
                <a:lnTo>
                  <a:pt x="594" y="106"/>
                </a:lnTo>
                <a:lnTo>
                  <a:pt x="588" y="106"/>
                </a:lnTo>
                <a:lnTo>
                  <a:pt x="588" y="112"/>
                </a:lnTo>
                <a:lnTo>
                  <a:pt x="582" y="112"/>
                </a:lnTo>
                <a:lnTo>
                  <a:pt x="576" y="118"/>
                </a:lnTo>
                <a:lnTo>
                  <a:pt x="570" y="118"/>
                </a:lnTo>
                <a:lnTo>
                  <a:pt x="570" y="124"/>
                </a:lnTo>
                <a:lnTo>
                  <a:pt x="564" y="124"/>
                </a:lnTo>
                <a:lnTo>
                  <a:pt x="558" y="130"/>
                </a:lnTo>
                <a:lnTo>
                  <a:pt x="552" y="136"/>
                </a:lnTo>
                <a:lnTo>
                  <a:pt x="546" y="136"/>
                </a:lnTo>
                <a:lnTo>
                  <a:pt x="546" y="142"/>
                </a:lnTo>
                <a:lnTo>
                  <a:pt x="540" y="142"/>
                </a:lnTo>
                <a:lnTo>
                  <a:pt x="540" y="148"/>
                </a:lnTo>
                <a:lnTo>
                  <a:pt x="534" y="148"/>
                </a:lnTo>
                <a:lnTo>
                  <a:pt x="528" y="154"/>
                </a:lnTo>
                <a:lnTo>
                  <a:pt x="522" y="154"/>
                </a:lnTo>
                <a:lnTo>
                  <a:pt x="522" y="159"/>
                </a:lnTo>
                <a:lnTo>
                  <a:pt x="517" y="159"/>
                </a:lnTo>
                <a:lnTo>
                  <a:pt x="517" y="165"/>
                </a:lnTo>
                <a:lnTo>
                  <a:pt x="511" y="165"/>
                </a:lnTo>
                <a:lnTo>
                  <a:pt x="511" y="171"/>
                </a:lnTo>
                <a:lnTo>
                  <a:pt x="505" y="171"/>
                </a:lnTo>
                <a:lnTo>
                  <a:pt x="505" y="177"/>
                </a:lnTo>
                <a:lnTo>
                  <a:pt x="499" y="177"/>
                </a:lnTo>
                <a:lnTo>
                  <a:pt x="499" y="183"/>
                </a:lnTo>
                <a:lnTo>
                  <a:pt x="493" y="183"/>
                </a:lnTo>
                <a:lnTo>
                  <a:pt x="487" y="189"/>
                </a:lnTo>
                <a:lnTo>
                  <a:pt x="481" y="189"/>
                </a:lnTo>
                <a:lnTo>
                  <a:pt x="481" y="195"/>
                </a:lnTo>
                <a:lnTo>
                  <a:pt x="475" y="195"/>
                </a:lnTo>
                <a:lnTo>
                  <a:pt x="475" y="201"/>
                </a:lnTo>
                <a:lnTo>
                  <a:pt x="469" y="201"/>
                </a:lnTo>
                <a:lnTo>
                  <a:pt x="469" y="207"/>
                </a:lnTo>
                <a:lnTo>
                  <a:pt x="463" y="207"/>
                </a:lnTo>
                <a:lnTo>
                  <a:pt x="463" y="213"/>
                </a:lnTo>
                <a:lnTo>
                  <a:pt x="457" y="213"/>
                </a:lnTo>
                <a:lnTo>
                  <a:pt x="457" y="219"/>
                </a:lnTo>
                <a:lnTo>
                  <a:pt x="451" y="219"/>
                </a:lnTo>
                <a:lnTo>
                  <a:pt x="451" y="224"/>
                </a:lnTo>
                <a:lnTo>
                  <a:pt x="445" y="224"/>
                </a:lnTo>
                <a:lnTo>
                  <a:pt x="445" y="230"/>
                </a:lnTo>
                <a:lnTo>
                  <a:pt x="439" y="230"/>
                </a:lnTo>
                <a:lnTo>
                  <a:pt x="439" y="236"/>
                </a:lnTo>
                <a:lnTo>
                  <a:pt x="433" y="236"/>
                </a:lnTo>
                <a:lnTo>
                  <a:pt x="433" y="242"/>
                </a:lnTo>
                <a:lnTo>
                  <a:pt x="428" y="242"/>
                </a:lnTo>
                <a:lnTo>
                  <a:pt x="428" y="248"/>
                </a:lnTo>
                <a:lnTo>
                  <a:pt x="422" y="248"/>
                </a:lnTo>
                <a:lnTo>
                  <a:pt x="422" y="254"/>
                </a:lnTo>
                <a:lnTo>
                  <a:pt x="416" y="254"/>
                </a:lnTo>
                <a:lnTo>
                  <a:pt x="416" y="260"/>
                </a:lnTo>
                <a:lnTo>
                  <a:pt x="410" y="260"/>
                </a:lnTo>
                <a:lnTo>
                  <a:pt x="410" y="266"/>
                </a:lnTo>
                <a:lnTo>
                  <a:pt x="404" y="266"/>
                </a:lnTo>
                <a:lnTo>
                  <a:pt x="404" y="272"/>
                </a:lnTo>
                <a:lnTo>
                  <a:pt x="398" y="272"/>
                </a:lnTo>
                <a:lnTo>
                  <a:pt x="398" y="278"/>
                </a:lnTo>
                <a:lnTo>
                  <a:pt x="392" y="278"/>
                </a:lnTo>
                <a:lnTo>
                  <a:pt x="392" y="284"/>
                </a:lnTo>
                <a:lnTo>
                  <a:pt x="386" y="284"/>
                </a:lnTo>
                <a:lnTo>
                  <a:pt x="380" y="295"/>
                </a:lnTo>
                <a:lnTo>
                  <a:pt x="279" y="414"/>
                </a:lnTo>
                <a:lnTo>
                  <a:pt x="220" y="485"/>
                </a:lnTo>
                <a:lnTo>
                  <a:pt x="178" y="532"/>
                </a:lnTo>
                <a:lnTo>
                  <a:pt x="161" y="550"/>
                </a:lnTo>
                <a:lnTo>
                  <a:pt x="137" y="573"/>
                </a:lnTo>
                <a:lnTo>
                  <a:pt x="95" y="615"/>
                </a:lnTo>
                <a:lnTo>
                  <a:pt x="24" y="662"/>
                </a:lnTo>
                <a:lnTo>
                  <a:pt x="0" y="668"/>
                </a:lnTo>
              </a:path>
            </a:pathLst>
          </a:custGeom>
          <a:noFill/>
          <a:ln w="7938"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678" name="Freeform 249"/>
          <p:cNvSpPr>
            <a:spLocks/>
          </p:cNvSpPr>
          <p:nvPr/>
        </p:nvSpPr>
        <p:spPr bwMode="auto">
          <a:xfrm>
            <a:off x="3454400" y="5145088"/>
            <a:ext cx="3767138" cy="985837"/>
          </a:xfrm>
          <a:custGeom>
            <a:avLst/>
            <a:gdLst>
              <a:gd name="T0" fmla="*/ 2147483647 w 2373"/>
              <a:gd name="T1" fmla="*/ 2147483647 h 621"/>
              <a:gd name="T2" fmla="*/ 2147483647 w 2373"/>
              <a:gd name="T3" fmla="*/ 2147483647 h 621"/>
              <a:gd name="T4" fmla="*/ 2147483647 w 2373"/>
              <a:gd name="T5" fmla="*/ 2147483647 h 621"/>
              <a:gd name="T6" fmla="*/ 2147483647 w 2373"/>
              <a:gd name="T7" fmla="*/ 2147483647 h 621"/>
              <a:gd name="T8" fmla="*/ 2147483647 w 2373"/>
              <a:gd name="T9" fmla="*/ 2147483647 h 621"/>
              <a:gd name="T10" fmla="*/ 2147483647 w 2373"/>
              <a:gd name="T11" fmla="*/ 2147483647 h 621"/>
              <a:gd name="T12" fmla="*/ 2147483647 w 2373"/>
              <a:gd name="T13" fmla="*/ 2147483647 h 621"/>
              <a:gd name="T14" fmla="*/ 2147483647 w 2373"/>
              <a:gd name="T15" fmla="*/ 2147483647 h 621"/>
              <a:gd name="T16" fmla="*/ 2147483647 w 2373"/>
              <a:gd name="T17" fmla="*/ 2147483647 h 621"/>
              <a:gd name="T18" fmla="*/ 2147483647 w 2373"/>
              <a:gd name="T19" fmla="*/ 2147483647 h 621"/>
              <a:gd name="T20" fmla="*/ 2147483647 w 2373"/>
              <a:gd name="T21" fmla="*/ 2147483647 h 621"/>
              <a:gd name="T22" fmla="*/ 2147483647 w 2373"/>
              <a:gd name="T23" fmla="*/ 2147483647 h 621"/>
              <a:gd name="T24" fmla="*/ 2147483647 w 2373"/>
              <a:gd name="T25" fmla="*/ 2147483647 h 621"/>
              <a:gd name="T26" fmla="*/ 2147483647 w 2373"/>
              <a:gd name="T27" fmla="*/ 2147483647 h 621"/>
              <a:gd name="T28" fmla="*/ 2147483647 w 2373"/>
              <a:gd name="T29" fmla="*/ 2147483647 h 621"/>
              <a:gd name="T30" fmla="*/ 2147483647 w 2373"/>
              <a:gd name="T31" fmla="*/ 2147483647 h 621"/>
              <a:gd name="T32" fmla="*/ 2147483647 w 2373"/>
              <a:gd name="T33" fmla="*/ 2147483647 h 621"/>
              <a:gd name="T34" fmla="*/ 2147483647 w 2373"/>
              <a:gd name="T35" fmla="*/ 2147483647 h 621"/>
              <a:gd name="T36" fmla="*/ 2147483647 w 2373"/>
              <a:gd name="T37" fmla="*/ 2147483647 h 621"/>
              <a:gd name="T38" fmla="*/ 2147483647 w 2373"/>
              <a:gd name="T39" fmla="*/ 2147483647 h 621"/>
              <a:gd name="T40" fmla="*/ 2147483647 w 2373"/>
              <a:gd name="T41" fmla="*/ 2147483647 h 621"/>
              <a:gd name="T42" fmla="*/ 2147483647 w 2373"/>
              <a:gd name="T43" fmla="*/ 2147483647 h 621"/>
              <a:gd name="T44" fmla="*/ 2147483647 w 2373"/>
              <a:gd name="T45" fmla="*/ 2147483647 h 621"/>
              <a:gd name="T46" fmla="*/ 2147483647 w 2373"/>
              <a:gd name="T47" fmla="*/ 2147483647 h 621"/>
              <a:gd name="T48" fmla="*/ 2147483647 w 2373"/>
              <a:gd name="T49" fmla="*/ 2147483647 h 621"/>
              <a:gd name="T50" fmla="*/ 2147483647 w 2373"/>
              <a:gd name="T51" fmla="*/ 0 h 621"/>
              <a:gd name="T52" fmla="*/ 2147483647 w 2373"/>
              <a:gd name="T53" fmla="*/ 0 h 621"/>
              <a:gd name="T54" fmla="*/ 2147483647 w 2373"/>
              <a:gd name="T55" fmla="*/ 2147483647 h 621"/>
              <a:gd name="T56" fmla="*/ 2147483647 w 2373"/>
              <a:gd name="T57" fmla="*/ 2147483647 h 621"/>
              <a:gd name="T58" fmla="*/ 2147483647 w 2373"/>
              <a:gd name="T59" fmla="*/ 2147483647 h 621"/>
              <a:gd name="T60" fmla="*/ 2147483647 w 2373"/>
              <a:gd name="T61" fmla="*/ 2147483647 h 621"/>
              <a:gd name="T62" fmla="*/ 2147483647 w 2373"/>
              <a:gd name="T63" fmla="*/ 2147483647 h 621"/>
              <a:gd name="T64" fmla="*/ 2147483647 w 2373"/>
              <a:gd name="T65" fmla="*/ 2147483647 h 621"/>
              <a:gd name="T66" fmla="*/ 2147483647 w 2373"/>
              <a:gd name="T67" fmla="*/ 2147483647 h 621"/>
              <a:gd name="T68" fmla="*/ 2147483647 w 2373"/>
              <a:gd name="T69" fmla="*/ 2147483647 h 621"/>
              <a:gd name="T70" fmla="*/ 2147483647 w 2373"/>
              <a:gd name="T71" fmla="*/ 2147483647 h 621"/>
              <a:gd name="T72" fmla="*/ 2147483647 w 2373"/>
              <a:gd name="T73" fmla="*/ 2147483647 h 621"/>
              <a:gd name="T74" fmla="*/ 2147483647 w 2373"/>
              <a:gd name="T75" fmla="*/ 2147483647 h 621"/>
              <a:gd name="T76" fmla="*/ 2147483647 w 2373"/>
              <a:gd name="T77" fmla="*/ 2147483647 h 621"/>
              <a:gd name="T78" fmla="*/ 2147483647 w 2373"/>
              <a:gd name="T79" fmla="*/ 2147483647 h 621"/>
              <a:gd name="T80" fmla="*/ 2147483647 w 2373"/>
              <a:gd name="T81" fmla="*/ 2147483647 h 621"/>
              <a:gd name="T82" fmla="*/ 2147483647 w 2373"/>
              <a:gd name="T83" fmla="*/ 2147483647 h 621"/>
              <a:gd name="T84" fmla="*/ 2147483647 w 2373"/>
              <a:gd name="T85" fmla="*/ 2147483647 h 621"/>
              <a:gd name="T86" fmla="*/ 2147483647 w 2373"/>
              <a:gd name="T87" fmla="*/ 2147483647 h 621"/>
              <a:gd name="T88" fmla="*/ 2147483647 w 2373"/>
              <a:gd name="T89" fmla="*/ 2147483647 h 621"/>
              <a:gd name="T90" fmla="*/ 2147483647 w 2373"/>
              <a:gd name="T91" fmla="*/ 2147483647 h 621"/>
              <a:gd name="T92" fmla="*/ 2147483647 w 2373"/>
              <a:gd name="T93" fmla="*/ 2147483647 h 621"/>
              <a:gd name="T94" fmla="*/ 2147483647 w 2373"/>
              <a:gd name="T95" fmla="*/ 2147483647 h 621"/>
              <a:gd name="T96" fmla="*/ 2147483647 w 2373"/>
              <a:gd name="T97" fmla="*/ 2147483647 h 621"/>
              <a:gd name="T98" fmla="*/ 2147483647 w 2373"/>
              <a:gd name="T99" fmla="*/ 2147483647 h 621"/>
              <a:gd name="T100" fmla="*/ 2147483647 w 2373"/>
              <a:gd name="T101" fmla="*/ 2147483647 h 621"/>
              <a:gd name="T102" fmla="*/ 2147483647 w 2373"/>
              <a:gd name="T103" fmla="*/ 2147483647 h 621"/>
              <a:gd name="T104" fmla="*/ 2147483647 w 2373"/>
              <a:gd name="T105" fmla="*/ 2147483647 h 621"/>
              <a:gd name="T106" fmla="*/ 2147483647 w 2373"/>
              <a:gd name="T107" fmla="*/ 2147483647 h 621"/>
              <a:gd name="T108" fmla="*/ 2147483647 w 2373"/>
              <a:gd name="T109" fmla="*/ 2147483647 h 621"/>
              <a:gd name="T110" fmla="*/ 2147483647 w 2373"/>
              <a:gd name="T111" fmla="*/ 2147483647 h 621"/>
              <a:gd name="T112" fmla="*/ 2147483647 w 2373"/>
              <a:gd name="T113" fmla="*/ 2147483647 h 621"/>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2373"/>
              <a:gd name="T172" fmla="*/ 0 h 621"/>
              <a:gd name="T173" fmla="*/ 2373 w 2373"/>
              <a:gd name="T174" fmla="*/ 621 h 621"/>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2373" h="621">
                <a:moveTo>
                  <a:pt x="2373" y="449"/>
                </a:moveTo>
                <a:lnTo>
                  <a:pt x="2338" y="444"/>
                </a:lnTo>
                <a:lnTo>
                  <a:pt x="2302" y="438"/>
                </a:lnTo>
                <a:lnTo>
                  <a:pt x="2272" y="426"/>
                </a:lnTo>
                <a:lnTo>
                  <a:pt x="2237" y="420"/>
                </a:lnTo>
                <a:lnTo>
                  <a:pt x="2207" y="408"/>
                </a:lnTo>
                <a:lnTo>
                  <a:pt x="2178" y="402"/>
                </a:lnTo>
                <a:lnTo>
                  <a:pt x="2148" y="390"/>
                </a:lnTo>
                <a:lnTo>
                  <a:pt x="2118" y="384"/>
                </a:lnTo>
                <a:lnTo>
                  <a:pt x="2089" y="379"/>
                </a:lnTo>
                <a:lnTo>
                  <a:pt x="2065" y="367"/>
                </a:lnTo>
                <a:lnTo>
                  <a:pt x="2035" y="361"/>
                </a:lnTo>
                <a:lnTo>
                  <a:pt x="2011" y="349"/>
                </a:lnTo>
                <a:lnTo>
                  <a:pt x="1982" y="343"/>
                </a:lnTo>
                <a:lnTo>
                  <a:pt x="1958" y="337"/>
                </a:lnTo>
                <a:lnTo>
                  <a:pt x="1934" y="325"/>
                </a:lnTo>
                <a:lnTo>
                  <a:pt x="1911" y="319"/>
                </a:lnTo>
                <a:lnTo>
                  <a:pt x="1887" y="308"/>
                </a:lnTo>
                <a:lnTo>
                  <a:pt x="1863" y="302"/>
                </a:lnTo>
                <a:lnTo>
                  <a:pt x="1845" y="296"/>
                </a:lnTo>
                <a:lnTo>
                  <a:pt x="1822" y="284"/>
                </a:lnTo>
                <a:lnTo>
                  <a:pt x="1804" y="278"/>
                </a:lnTo>
                <a:lnTo>
                  <a:pt x="1780" y="272"/>
                </a:lnTo>
                <a:lnTo>
                  <a:pt x="1762" y="266"/>
                </a:lnTo>
                <a:lnTo>
                  <a:pt x="1739" y="254"/>
                </a:lnTo>
                <a:lnTo>
                  <a:pt x="1721" y="248"/>
                </a:lnTo>
                <a:lnTo>
                  <a:pt x="1703" y="243"/>
                </a:lnTo>
                <a:lnTo>
                  <a:pt x="1685" y="237"/>
                </a:lnTo>
                <a:lnTo>
                  <a:pt x="1667" y="225"/>
                </a:lnTo>
                <a:lnTo>
                  <a:pt x="1650" y="219"/>
                </a:lnTo>
                <a:lnTo>
                  <a:pt x="1632" y="213"/>
                </a:lnTo>
                <a:lnTo>
                  <a:pt x="1614" y="207"/>
                </a:lnTo>
                <a:lnTo>
                  <a:pt x="1596" y="201"/>
                </a:lnTo>
                <a:lnTo>
                  <a:pt x="1584" y="195"/>
                </a:lnTo>
                <a:lnTo>
                  <a:pt x="1567" y="189"/>
                </a:lnTo>
                <a:lnTo>
                  <a:pt x="1549" y="183"/>
                </a:lnTo>
                <a:lnTo>
                  <a:pt x="1537" y="177"/>
                </a:lnTo>
                <a:lnTo>
                  <a:pt x="1519" y="172"/>
                </a:lnTo>
                <a:lnTo>
                  <a:pt x="1507" y="166"/>
                </a:lnTo>
                <a:lnTo>
                  <a:pt x="1489" y="160"/>
                </a:lnTo>
                <a:lnTo>
                  <a:pt x="1478" y="154"/>
                </a:lnTo>
                <a:lnTo>
                  <a:pt x="1466" y="148"/>
                </a:lnTo>
                <a:lnTo>
                  <a:pt x="1448" y="142"/>
                </a:lnTo>
                <a:lnTo>
                  <a:pt x="1436" y="136"/>
                </a:lnTo>
                <a:lnTo>
                  <a:pt x="1424" y="130"/>
                </a:lnTo>
                <a:lnTo>
                  <a:pt x="1412" y="124"/>
                </a:lnTo>
                <a:lnTo>
                  <a:pt x="1400" y="124"/>
                </a:lnTo>
                <a:lnTo>
                  <a:pt x="1383" y="118"/>
                </a:lnTo>
                <a:lnTo>
                  <a:pt x="1371" y="112"/>
                </a:lnTo>
                <a:lnTo>
                  <a:pt x="1359" y="107"/>
                </a:lnTo>
                <a:lnTo>
                  <a:pt x="1347" y="107"/>
                </a:lnTo>
                <a:lnTo>
                  <a:pt x="1335" y="101"/>
                </a:lnTo>
                <a:lnTo>
                  <a:pt x="1323" y="95"/>
                </a:lnTo>
                <a:lnTo>
                  <a:pt x="1317" y="89"/>
                </a:lnTo>
                <a:lnTo>
                  <a:pt x="1306" y="89"/>
                </a:lnTo>
                <a:lnTo>
                  <a:pt x="1294" y="83"/>
                </a:lnTo>
                <a:lnTo>
                  <a:pt x="1282" y="77"/>
                </a:lnTo>
                <a:lnTo>
                  <a:pt x="1270" y="77"/>
                </a:lnTo>
                <a:lnTo>
                  <a:pt x="1264" y="71"/>
                </a:lnTo>
                <a:lnTo>
                  <a:pt x="1252" y="71"/>
                </a:lnTo>
                <a:lnTo>
                  <a:pt x="1240" y="65"/>
                </a:lnTo>
                <a:lnTo>
                  <a:pt x="1228" y="65"/>
                </a:lnTo>
                <a:lnTo>
                  <a:pt x="1222" y="59"/>
                </a:lnTo>
                <a:lnTo>
                  <a:pt x="1211" y="59"/>
                </a:lnTo>
                <a:lnTo>
                  <a:pt x="1205" y="53"/>
                </a:lnTo>
                <a:lnTo>
                  <a:pt x="1193" y="53"/>
                </a:lnTo>
                <a:lnTo>
                  <a:pt x="1187" y="47"/>
                </a:lnTo>
                <a:lnTo>
                  <a:pt x="1175" y="47"/>
                </a:lnTo>
                <a:lnTo>
                  <a:pt x="1163" y="41"/>
                </a:lnTo>
                <a:lnTo>
                  <a:pt x="1157" y="41"/>
                </a:lnTo>
                <a:lnTo>
                  <a:pt x="1151" y="41"/>
                </a:lnTo>
                <a:lnTo>
                  <a:pt x="1139" y="36"/>
                </a:lnTo>
                <a:lnTo>
                  <a:pt x="1133" y="36"/>
                </a:lnTo>
                <a:lnTo>
                  <a:pt x="1122" y="30"/>
                </a:lnTo>
                <a:lnTo>
                  <a:pt x="1116" y="30"/>
                </a:lnTo>
                <a:lnTo>
                  <a:pt x="1110" y="30"/>
                </a:lnTo>
                <a:lnTo>
                  <a:pt x="1098" y="24"/>
                </a:lnTo>
                <a:lnTo>
                  <a:pt x="1092" y="24"/>
                </a:lnTo>
                <a:lnTo>
                  <a:pt x="1086" y="24"/>
                </a:lnTo>
                <a:lnTo>
                  <a:pt x="1074" y="24"/>
                </a:lnTo>
                <a:lnTo>
                  <a:pt x="1068" y="18"/>
                </a:lnTo>
                <a:lnTo>
                  <a:pt x="1062" y="18"/>
                </a:lnTo>
                <a:lnTo>
                  <a:pt x="1056" y="18"/>
                </a:lnTo>
                <a:lnTo>
                  <a:pt x="1045" y="18"/>
                </a:lnTo>
                <a:lnTo>
                  <a:pt x="1039" y="12"/>
                </a:lnTo>
                <a:lnTo>
                  <a:pt x="1033" y="12"/>
                </a:lnTo>
                <a:lnTo>
                  <a:pt x="1027" y="12"/>
                </a:lnTo>
                <a:lnTo>
                  <a:pt x="1021" y="12"/>
                </a:lnTo>
                <a:lnTo>
                  <a:pt x="1015" y="12"/>
                </a:lnTo>
                <a:lnTo>
                  <a:pt x="1009" y="12"/>
                </a:lnTo>
                <a:lnTo>
                  <a:pt x="997" y="6"/>
                </a:lnTo>
                <a:lnTo>
                  <a:pt x="991" y="6"/>
                </a:lnTo>
                <a:lnTo>
                  <a:pt x="985" y="6"/>
                </a:lnTo>
                <a:lnTo>
                  <a:pt x="979" y="6"/>
                </a:lnTo>
                <a:lnTo>
                  <a:pt x="973" y="6"/>
                </a:lnTo>
                <a:lnTo>
                  <a:pt x="967" y="6"/>
                </a:lnTo>
                <a:lnTo>
                  <a:pt x="961" y="6"/>
                </a:lnTo>
                <a:lnTo>
                  <a:pt x="956" y="6"/>
                </a:lnTo>
                <a:lnTo>
                  <a:pt x="950" y="6"/>
                </a:lnTo>
                <a:lnTo>
                  <a:pt x="944" y="6"/>
                </a:lnTo>
                <a:lnTo>
                  <a:pt x="938" y="6"/>
                </a:lnTo>
                <a:lnTo>
                  <a:pt x="932" y="0"/>
                </a:lnTo>
                <a:lnTo>
                  <a:pt x="926" y="0"/>
                </a:lnTo>
                <a:lnTo>
                  <a:pt x="920" y="0"/>
                </a:lnTo>
                <a:lnTo>
                  <a:pt x="914" y="0"/>
                </a:lnTo>
                <a:lnTo>
                  <a:pt x="908" y="0"/>
                </a:lnTo>
                <a:lnTo>
                  <a:pt x="902" y="0"/>
                </a:lnTo>
                <a:lnTo>
                  <a:pt x="896" y="0"/>
                </a:lnTo>
                <a:lnTo>
                  <a:pt x="890" y="0"/>
                </a:lnTo>
                <a:lnTo>
                  <a:pt x="884" y="0"/>
                </a:lnTo>
                <a:lnTo>
                  <a:pt x="878" y="0"/>
                </a:lnTo>
                <a:lnTo>
                  <a:pt x="872" y="6"/>
                </a:lnTo>
                <a:lnTo>
                  <a:pt x="867" y="6"/>
                </a:lnTo>
                <a:lnTo>
                  <a:pt x="861" y="6"/>
                </a:lnTo>
                <a:lnTo>
                  <a:pt x="855" y="6"/>
                </a:lnTo>
                <a:lnTo>
                  <a:pt x="849" y="6"/>
                </a:lnTo>
                <a:lnTo>
                  <a:pt x="843" y="6"/>
                </a:lnTo>
                <a:lnTo>
                  <a:pt x="837" y="6"/>
                </a:lnTo>
                <a:lnTo>
                  <a:pt x="831" y="6"/>
                </a:lnTo>
                <a:lnTo>
                  <a:pt x="825" y="6"/>
                </a:lnTo>
                <a:lnTo>
                  <a:pt x="819" y="6"/>
                </a:lnTo>
                <a:lnTo>
                  <a:pt x="813" y="6"/>
                </a:lnTo>
                <a:lnTo>
                  <a:pt x="807" y="12"/>
                </a:lnTo>
                <a:lnTo>
                  <a:pt x="801" y="12"/>
                </a:lnTo>
                <a:lnTo>
                  <a:pt x="795" y="12"/>
                </a:lnTo>
                <a:lnTo>
                  <a:pt x="789" y="12"/>
                </a:lnTo>
                <a:lnTo>
                  <a:pt x="783" y="12"/>
                </a:lnTo>
                <a:lnTo>
                  <a:pt x="778" y="12"/>
                </a:lnTo>
                <a:lnTo>
                  <a:pt x="778" y="18"/>
                </a:lnTo>
                <a:lnTo>
                  <a:pt x="772" y="18"/>
                </a:lnTo>
                <a:lnTo>
                  <a:pt x="766" y="18"/>
                </a:lnTo>
                <a:lnTo>
                  <a:pt x="760" y="18"/>
                </a:lnTo>
                <a:lnTo>
                  <a:pt x="754" y="18"/>
                </a:lnTo>
                <a:lnTo>
                  <a:pt x="748" y="24"/>
                </a:lnTo>
                <a:lnTo>
                  <a:pt x="742" y="24"/>
                </a:lnTo>
                <a:lnTo>
                  <a:pt x="736" y="24"/>
                </a:lnTo>
                <a:lnTo>
                  <a:pt x="730" y="30"/>
                </a:lnTo>
                <a:lnTo>
                  <a:pt x="724" y="30"/>
                </a:lnTo>
                <a:lnTo>
                  <a:pt x="718" y="30"/>
                </a:lnTo>
                <a:lnTo>
                  <a:pt x="712" y="30"/>
                </a:lnTo>
                <a:lnTo>
                  <a:pt x="712" y="36"/>
                </a:lnTo>
                <a:lnTo>
                  <a:pt x="706" y="36"/>
                </a:lnTo>
                <a:lnTo>
                  <a:pt x="700" y="36"/>
                </a:lnTo>
                <a:lnTo>
                  <a:pt x="694" y="36"/>
                </a:lnTo>
                <a:lnTo>
                  <a:pt x="694" y="41"/>
                </a:lnTo>
                <a:lnTo>
                  <a:pt x="689" y="41"/>
                </a:lnTo>
                <a:lnTo>
                  <a:pt x="683" y="41"/>
                </a:lnTo>
                <a:lnTo>
                  <a:pt x="677" y="47"/>
                </a:lnTo>
                <a:lnTo>
                  <a:pt x="671" y="47"/>
                </a:lnTo>
                <a:lnTo>
                  <a:pt x="665" y="47"/>
                </a:lnTo>
                <a:lnTo>
                  <a:pt x="665" y="53"/>
                </a:lnTo>
                <a:lnTo>
                  <a:pt x="659" y="53"/>
                </a:lnTo>
                <a:lnTo>
                  <a:pt x="653" y="53"/>
                </a:lnTo>
                <a:lnTo>
                  <a:pt x="653" y="59"/>
                </a:lnTo>
                <a:lnTo>
                  <a:pt x="647" y="59"/>
                </a:lnTo>
                <a:lnTo>
                  <a:pt x="641" y="59"/>
                </a:lnTo>
                <a:lnTo>
                  <a:pt x="635" y="65"/>
                </a:lnTo>
                <a:lnTo>
                  <a:pt x="629" y="65"/>
                </a:lnTo>
                <a:lnTo>
                  <a:pt x="629" y="71"/>
                </a:lnTo>
                <a:lnTo>
                  <a:pt x="623" y="71"/>
                </a:lnTo>
                <a:lnTo>
                  <a:pt x="617" y="71"/>
                </a:lnTo>
                <a:lnTo>
                  <a:pt x="611" y="77"/>
                </a:lnTo>
                <a:lnTo>
                  <a:pt x="606" y="77"/>
                </a:lnTo>
                <a:lnTo>
                  <a:pt x="606" y="83"/>
                </a:lnTo>
                <a:lnTo>
                  <a:pt x="600" y="83"/>
                </a:lnTo>
                <a:lnTo>
                  <a:pt x="594" y="89"/>
                </a:lnTo>
                <a:lnTo>
                  <a:pt x="588" y="89"/>
                </a:lnTo>
                <a:lnTo>
                  <a:pt x="588" y="95"/>
                </a:lnTo>
                <a:lnTo>
                  <a:pt x="582" y="95"/>
                </a:lnTo>
                <a:lnTo>
                  <a:pt x="576" y="95"/>
                </a:lnTo>
                <a:lnTo>
                  <a:pt x="576" y="101"/>
                </a:lnTo>
                <a:lnTo>
                  <a:pt x="570" y="101"/>
                </a:lnTo>
                <a:lnTo>
                  <a:pt x="564" y="107"/>
                </a:lnTo>
                <a:lnTo>
                  <a:pt x="558" y="107"/>
                </a:lnTo>
                <a:lnTo>
                  <a:pt x="558" y="112"/>
                </a:lnTo>
                <a:lnTo>
                  <a:pt x="552" y="112"/>
                </a:lnTo>
                <a:lnTo>
                  <a:pt x="546" y="118"/>
                </a:lnTo>
                <a:lnTo>
                  <a:pt x="540" y="118"/>
                </a:lnTo>
                <a:lnTo>
                  <a:pt x="540" y="124"/>
                </a:lnTo>
                <a:lnTo>
                  <a:pt x="534" y="124"/>
                </a:lnTo>
                <a:lnTo>
                  <a:pt x="528" y="130"/>
                </a:lnTo>
                <a:lnTo>
                  <a:pt x="522" y="130"/>
                </a:lnTo>
                <a:lnTo>
                  <a:pt x="522" y="136"/>
                </a:lnTo>
                <a:lnTo>
                  <a:pt x="517" y="136"/>
                </a:lnTo>
                <a:lnTo>
                  <a:pt x="517" y="142"/>
                </a:lnTo>
                <a:lnTo>
                  <a:pt x="511" y="142"/>
                </a:lnTo>
                <a:lnTo>
                  <a:pt x="505" y="148"/>
                </a:lnTo>
                <a:lnTo>
                  <a:pt x="499" y="148"/>
                </a:lnTo>
                <a:lnTo>
                  <a:pt x="499" y="154"/>
                </a:lnTo>
                <a:lnTo>
                  <a:pt x="493" y="154"/>
                </a:lnTo>
                <a:lnTo>
                  <a:pt x="493" y="160"/>
                </a:lnTo>
                <a:lnTo>
                  <a:pt x="487" y="160"/>
                </a:lnTo>
                <a:lnTo>
                  <a:pt x="487" y="166"/>
                </a:lnTo>
                <a:lnTo>
                  <a:pt x="481" y="166"/>
                </a:lnTo>
                <a:lnTo>
                  <a:pt x="481" y="172"/>
                </a:lnTo>
                <a:lnTo>
                  <a:pt x="475" y="172"/>
                </a:lnTo>
                <a:lnTo>
                  <a:pt x="469" y="177"/>
                </a:lnTo>
                <a:lnTo>
                  <a:pt x="463" y="177"/>
                </a:lnTo>
                <a:lnTo>
                  <a:pt x="463" y="183"/>
                </a:lnTo>
                <a:lnTo>
                  <a:pt x="457" y="183"/>
                </a:lnTo>
                <a:lnTo>
                  <a:pt x="457" y="189"/>
                </a:lnTo>
                <a:lnTo>
                  <a:pt x="451" y="189"/>
                </a:lnTo>
                <a:lnTo>
                  <a:pt x="451" y="195"/>
                </a:lnTo>
                <a:lnTo>
                  <a:pt x="445" y="195"/>
                </a:lnTo>
                <a:lnTo>
                  <a:pt x="445" y="201"/>
                </a:lnTo>
                <a:lnTo>
                  <a:pt x="439" y="201"/>
                </a:lnTo>
                <a:lnTo>
                  <a:pt x="439" y="207"/>
                </a:lnTo>
                <a:lnTo>
                  <a:pt x="433" y="207"/>
                </a:lnTo>
                <a:lnTo>
                  <a:pt x="433" y="213"/>
                </a:lnTo>
                <a:lnTo>
                  <a:pt x="428" y="213"/>
                </a:lnTo>
                <a:lnTo>
                  <a:pt x="428" y="219"/>
                </a:lnTo>
                <a:lnTo>
                  <a:pt x="422" y="219"/>
                </a:lnTo>
                <a:lnTo>
                  <a:pt x="422" y="225"/>
                </a:lnTo>
                <a:lnTo>
                  <a:pt x="416" y="225"/>
                </a:lnTo>
                <a:lnTo>
                  <a:pt x="416" y="231"/>
                </a:lnTo>
                <a:lnTo>
                  <a:pt x="410" y="231"/>
                </a:lnTo>
                <a:lnTo>
                  <a:pt x="404" y="237"/>
                </a:lnTo>
                <a:lnTo>
                  <a:pt x="398" y="243"/>
                </a:lnTo>
                <a:lnTo>
                  <a:pt x="392" y="248"/>
                </a:lnTo>
                <a:lnTo>
                  <a:pt x="386" y="254"/>
                </a:lnTo>
                <a:lnTo>
                  <a:pt x="380" y="260"/>
                </a:lnTo>
                <a:lnTo>
                  <a:pt x="279" y="373"/>
                </a:lnTo>
                <a:lnTo>
                  <a:pt x="220" y="444"/>
                </a:lnTo>
                <a:lnTo>
                  <a:pt x="178" y="485"/>
                </a:lnTo>
                <a:lnTo>
                  <a:pt x="161" y="503"/>
                </a:lnTo>
                <a:lnTo>
                  <a:pt x="137" y="526"/>
                </a:lnTo>
                <a:lnTo>
                  <a:pt x="95" y="568"/>
                </a:lnTo>
                <a:lnTo>
                  <a:pt x="24" y="615"/>
                </a:lnTo>
                <a:lnTo>
                  <a:pt x="0" y="621"/>
                </a:lnTo>
              </a:path>
            </a:pathLst>
          </a:custGeom>
          <a:noFill/>
          <a:ln w="7938"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679" name="Freeform 250"/>
          <p:cNvSpPr>
            <a:spLocks/>
          </p:cNvSpPr>
          <p:nvPr/>
        </p:nvSpPr>
        <p:spPr bwMode="auto">
          <a:xfrm>
            <a:off x="3454400" y="5219700"/>
            <a:ext cx="3767138" cy="920750"/>
          </a:xfrm>
          <a:custGeom>
            <a:avLst/>
            <a:gdLst>
              <a:gd name="T0" fmla="*/ 2147483647 w 2373"/>
              <a:gd name="T1" fmla="*/ 2147483647 h 580"/>
              <a:gd name="T2" fmla="*/ 2147483647 w 2373"/>
              <a:gd name="T3" fmla="*/ 2147483647 h 580"/>
              <a:gd name="T4" fmla="*/ 2147483647 w 2373"/>
              <a:gd name="T5" fmla="*/ 2147483647 h 580"/>
              <a:gd name="T6" fmla="*/ 2147483647 w 2373"/>
              <a:gd name="T7" fmla="*/ 2147483647 h 580"/>
              <a:gd name="T8" fmla="*/ 2147483647 w 2373"/>
              <a:gd name="T9" fmla="*/ 2147483647 h 580"/>
              <a:gd name="T10" fmla="*/ 2147483647 w 2373"/>
              <a:gd name="T11" fmla="*/ 2147483647 h 580"/>
              <a:gd name="T12" fmla="*/ 2147483647 w 2373"/>
              <a:gd name="T13" fmla="*/ 2147483647 h 580"/>
              <a:gd name="T14" fmla="*/ 2147483647 w 2373"/>
              <a:gd name="T15" fmla="*/ 2147483647 h 580"/>
              <a:gd name="T16" fmla="*/ 2147483647 w 2373"/>
              <a:gd name="T17" fmla="*/ 2147483647 h 580"/>
              <a:gd name="T18" fmla="*/ 2147483647 w 2373"/>
              <a:gd name="T19" fmla="*/ 2147483647 h 580"/>
              <a:gd name="T20" fmla="*/ 2147483647 w 2373"/>
              <a:gd name="T21" fmla="*/ 2147483647 h 580"/>
              <a:gd name="T22" fmla="*/ 2147483647 w 2373"/>
              <a:gd name="T23" fmla="*/ 2147483647 h 580"/>
              <a:gd name="T24" fmla="*/ 2147483647 w 2373"/>
              <a:gd name="T25" fmla="*/ 2147483647 h 580"/>
              <a:gd name="T26" fmla="*/ 2147483647 w 2373"/>
              <a:gd name="T27" fmla="*/ 2147483647 h 580"/>
              <a:gd name="T28" fmla="*/ 2147483647 w 2373"/>
              <a:gd name="T29" fmla="*/ 2147483647 h 580"/>
              <a:gd name="T30" fmla="*/ 2147483647 w 2373"/>
              <a:gd name="T31" fmla="*/ 2147483647 h 580"/>
              <a:gd name="T32" fmla="*/ 2147483647 w 2373"/>
              <a:gd name="T33" fmla="*/ 2147483647 h 580"/>
              <a:gd name="T34" fmla="*/ 2147483647 w 2373"/>
              <a:gd name="T35" fmla="*/ 2147483647 h 580"/>
              <a:gd name="T36" fmla="*/ 2147483647 w 2373"/>
              <a:gd name="T37" fmla="*/ 2147483647 h 580"/>
              <a:gd name="T38" fmla="*/ 2147483647 w 2373"/>
              <a:gd name="T39" fmla="*/ 2147483647 h 580"/>
              <a:gd name="T40" fmla="*/ 2147483647 w 2373"/>
              <a:gd name="T41" fmla="*/ 2147483647 h 580"/>
              <a:gd name="T42" fmla="*/ 2147483647 w 2373"/>
              <a:gd name="T43" fmla="*/ 2147483647 h 580"/>
              <a:gd name="T44" fmla="*/ 2147483647 w 2373"/>
              <a:gd name="T45" fmla="*/ 2147483647 h 580"/>
              <a:gd name="T46" fmla="*/ 2147483647 w 2373"/>
              <a:gd name="T47" fmla="*/ 2147483647 h 580"/>
              <a:gd name="T48" fmla="*/ 2147483647 w 2373"/>
              <a:gd name="T49" fmla="*/ 2147483647 h 580"/>
              <a:gd name="T50" fmla="*/ 2147483647 w 2373"/>
              <a:gd name="T51" fmla="*/ 0 h 580"/>
              <a:gd name="T52" fmla="*/ 2147483647 w 2373"/>
              <a:gd name="T53" fmla="*/ 0 h 580"/>
              <a:gd name="T54" fmla="*/ 2147483647 w 2373"/>
              <a:gd name="T55" fmla="*/ 0 h 580"/>
              <a:gd name="T56" fmla="*/ 2147483647 w 2373"/>
              <a:gd name="T57" fmla="*/ 0 h 580"/>
              <a:gd name="T58" fmla="*/ 2147483647 w 2373"/>
              <a:gd name="T59" fmla="*/ 0 h 580"/>
              <a:gd name="T60" fmla="*/ 2147483647 w 2373"/>
              <a:gd name="T61" fmla="*/ 2147483647 h 580"/>
              <a:gd name="T62" fmla="*/ 2147483647 w 2373"/>
              <a:gd name="T63" fmla="*/ 2147483647 h 580"/>
              <a:gd name="T64" fmla="*/ 2147483647 w 2373"/>
              <a:gd name="T65" fmla="*/ 2147483647 h 580"/>
              <a:gd name="T66" fmla="*/ 2147483647 w 2373"/>
              <a:gd name="T67" fmla="*/ 2147483647 h 580"/>
              <a:gd name="T68" fmla="*/ 2147483647 w 2373"/>
              <a:gd name="T69" fmla="*/ 2147483647 h 580"/>
              <a:gd name="T70" fmla="*/ 2147483647 w 2373"/>
              <a:gd name="T71" fmla="*/ 2147483647 h 580"/>
              <a:gd name="T72" fmla="*/ 2147483647 w 2373"/>
              <a:gd name="T73" fmla="*/ 2147483647 h 580"/>
              <a:gd name="T74" fmla="*/ 2147483647 w 2373"/>
              <a:gd name="T75" fmla="*/ 2147483647 h 580"/>
              <a:gd name="T76" fmla="*/ 2147483647 w 2373"/>
              <a:gd name="T77" fmla="*/ 2147483647 h 580"/>
              <a:gd name="T78" fmla="*/ 2147483647 w 2373"/>
              <a:gd name="T79" fmla="*/ 2147483647 h 580"/>
              <a:gd name="T80" fmla="*/ 2147483647 w 2373"/>
              <a:gd name="T81" fmla="*/ 2147483647 h 580"/>
              <a:gd name="T82" fmla="*/ 2147483647 w 2373"/>
              <a:gd name="T83" fmla="*/ 2147483647 h 580"/>
              <a:gd name="T84" fmla="*/ 2147483647 w 2373"/>
              <a:gd name="T85" fmla="*/ 2147483647 h 580"/>
              <a:gd name="T86" fmla="*/ 2147483647 w 2373"/>
              <a:gd name="T87" fmla="*/ 2147483647 h 580"/>
              <a:gd name="T88" fmla="*/ 2147483647 w 2373"/>
              <a:gd name="T89" fmla="*/ 2147483647 h 580"/>
              <a:gd name="T90" fmla="*/ 2147483647 w 2373"/>
              <a:gd name="T91" fmla="*/ 2147483647 h 580"/>
              <a:gd name="T92" fmla="*/ 2147483647 w 2373"/>
              <a:gd name="T93" fmla="*/ 2147483647 h 580"/>
              <a:gd name="T94" fmla="*/ 2147483647 w 2373"/>
              <a:gd name="T95" fmla="*/ 2147483647 h 580"/>
              <a:gd name="T96" fmla="*/ 2147483647 w 2373"/>
              <a:gd name="T97" fmla="*/ 2147483647 h 580"/>
              <a:gd name="T98" fmla="*/ 2147483647 w 2373"/>
              <a:gd name="T99" fmla="*/ 2147483647 h 580"/>
              <a:gd name="T100" fmla="*/ 2147483647 w 2373"/>
              <a:gd name="T101" fmla="*/ 2147483647 h 580"/>
              <a:gd name="T102" fmla="*/ 2147483647 w 2373"/>
              <a:gd name="T103" fmla="*/ 2147483647 h 580"/>
              <a:gd name="T104" fmla="*/ 2147483647 w 2373"/>
              <a:gd name="T105" fmla="*/ 2147483647 h 580"/>
              <a:gd name="T106" fmla="*/ 2147483647 w 2373"/>
              <a:gd name="T107" fmla="*/ 2147483647 h 580"/>
              <a:gd name="T108" fmla="*/ 2147483647 w 2373"/>
              <a:gd name="T109" fmla="*/ 2147483647 h 580"/>
              <a:gd name="T110" fmla="*/ 2147483647 w 2373"/>
              <a:gd name="T111" fmla="*/ 2147483647 h 58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2373"/>
              <a:gd name="T169" fmla="*/ 0 h 580"/>
              <a:gd name="T170" fmla="*/ 2373 w 2373"/>
              <a:gd name="T171" fmla="*/ 580 h 58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2373" h="580">
                <a:moveTo>
                  <a:pt x="2373" y="438"/>
                </a:moveTo>
                <a:lnTo>
                  <a:pt x="2338" y="432"/>
                </a:lnTo>
                <a:lnTo>
                  <a:pt x="2302" y="420"/>
                </a:lnTo>
                <a:lnTo>
                  <a:pt x="2272" y="414"/>
                </a:lnTo>
                <a:lnTo>
                  <a:pt x="2237" y="408"/>
                </a:lnTo>
                <a:lnTo>
                  <a:pt x="2207" y="402"/>
                </a:lnTo>
                <a:lnTo>
                  <a:pt x="2178" y="391"/>
                </a:lnTo>
                <a:lnTo>
                  <a:pt x="2148" y="385"/>
                </a:lnTo>
                <a:lnTo>
                  <a:pt x="2118" y="379"/>
                </a:lnTo>
                <a:lnTo>
                  <a:pt x="2089" y="367"/>
                </a:lnTo>
                <a:lnTo>
                  <a:pt x="2065" y="361"/>
                </a:lnTo>
                <a:lnTo>
                  <a:pt x="2035" y="355"/>
                </a:lnTo>
                <a:lnTo>
                  <a:pt x="2011" y="349"/>
                </a:lnTo>
                <a:lnTo>
                  <a:pt x="1982" y="337"/>
                </a:lnTo>
                <a:lnTo>
                  <a:pt x="1958" y="332"/>
                </a:lnTo>
                <a:lnTo>
                  <a:pt x="1934" y="326"/>
                </a:lnTo>
                <a:lnTo>
                  <a:pt x="1911" y="320"/>
                </a:lnTo>
                <a:lnTo>
                  <a:pt x="1887" y="308"/>
                </a:lnTo>
                <a:lnTo>
                  <a:pt x="1863" y="302"/>
                </a:lnTo>
                <a:lnTo>
                  <a:pt x="1845" y="296"/>
                </a:lnTo>
                <a:lnTo>
                  <a:pt x="1822" y="290"/>
                </a:lnTo>
                <a:lnTo>
                  <a:pt x="1804" y="278"/>
                </a:lnTo>
                <a:lnTo>
                  <a:pt x="1780" y="272"/>
                </a:lnTo>
                <a:lnTo>
                  <a:pt x="1762" y="266"/>
                </a:lnTo>
                <a:lnTo>
                  <a:pt x="1739" y="261"/>
                </a:lnTo>
                <a:lnTo>
                  <a:pt x="1721" y="255"/>
                </a:lnTo>
                <a:lnTo>
                  <a:pt x="1703" y="249"/>
                </a:lnTo>
                <a:lnTo>
                  <a:pt x="1685" y="237"/>
                </a:lnTo>
                <a:lnTo>
                  <a:pt x="1667" y="231"/>
                </a:lnTo>
                <a:lnTo>
                  <a:pt x="1650" y="225"/>
                </a:lnTo>
                <a:lnTo>
                  <a:pt x="1632" y="219"/>
                </a:lnTo>
                <a:lnTo>
                  <a:pt x="1614" y="213"/>
                </a:lnTo>
                <a:lnTo>
                  <a:pt x="1596" y="207"/>
                </a:lnTo>
                <a:lnTo>
                  <a:pt x="1584" y="201"/>
                </a:lnTo>
                <a:lnTo>
                  <a:pt x="1567" y="196"/>
                </a:lnTo>
                <a:lnTo>
                  <a:pt x="1549" y="190"/>
                </a:lnTo>
                <a:lnTo>
                  <a:pt x="1537" y="184"/>
                </a:lnTo>
                <a:lnTo>
                  <a:pt x="1519" y="178"/>
                </a:lnTo>
                <a:lnTo>
                  <a:pt x="1507" y="172"/>
                </a:lnTo>
                <a:lnTo>
                  <a:pt x="1489" y="166"/>
                </a:lnTo>
                <a:lnTo>
                  <a:pt x="1478" y="160"/>
                </a:lnTo>
                <a:lnTo>
                  <a:pt x="1466" y="154"/>
                </a:lnTo>
                <a:lnTo>
                  <a:pt x="1448" y="148"/>
                </a:lnTo>
                <a:lnTo>
                  <a:pt x="1436" y="148"/>
                </a:lnTo>
                <a:lnTo>
                  <a:pt x="1424" y="142"/>
                </a:lnTo>
                <a:lnTo>
                  <a:pt x="1412" y="136"/>
                </a:lnTo>
                <a:lnTo>
                  <a:pt x="1400" y="130"/>
                </a:lnTo>
                <a:lnTo>
                  <a:pt x="1383" y="125"/>
                </a:lnTo>
                <a:lnTo>
                  <a:pt x="1371" y="125"/>
                </a:lnTo>
                <a:lnTo>
                  <a:pt x="1359" y="119"/>
                </a:lnTo>
                <a:lnTo>
                  <a:pt x="1347" y="113"/>
                </a:lnTo>
                <a:lnTo>
                  <a:pt x="1335" y="107"/>
                </a:lnTo>
                <a:lnTo>
                  <a:pt x="1323" y="107"/>
                </a:lnTo>
                <a:lnTo>
                  <a:pt x="1317" y="101"/>
                </a:lnTo>
                <a:lnTo>
                  <a:pt x="1306" y="95"/>
                </a:lnTo>
                <a:lnTo>
                  <a:pt x="1294" y="95"/>
                </a:lnTo>
                <a:lnTo>
                  <a:pt x="1282" y="89"/>
                </a:lnTo>
                <a:lnTo>
                  <a:pt x="1270" y="83"/>
                </a:lnTo>
                <a:lnTo>
                  <a:pt x="1264" y="83"/>
                </a:lnTo>
                <a:lnTo>
                  <a:pt x="1252" y="77"/>
                </a:lnTo>
                <a:lnTo>
                  <a:pt x="1240" y="77"/>
                </a:lnTo>
                <a:lnTo>
                  <a:pt x="1228" y="71"/>
                </a:lnTo>
                <a:lnTo>
                  <a:pt x="1222" y="71"/>
                </a:lnTo>
                <a:lnTo>
                  <a:pt x="1211" y="65"/>
                </a:lnTo>
                <a:lnTo>
                  <a:pt x="1205" y="60"/>
                </a:lnTo>
                <a:lnTo>
                  <a:pt x="1193" y="60"/>
                </a:lnTo>
                <a:lnTo>
                  <a:pt x="1187" y="60"/>
                </a:lnTo>
                <a:lnTo>
                  <a:pt x="1175" y="54"/>
                </a:lnTo>
                <a:lnTo>
                  <a:pt x="1163" y="54"/>
                </a:lnTo>
                <a:lnTo>
                  <a:pt x="1157" y="48"/>
                </a:lnTo>
                <a:lnTo>
                  <a:pt x="1151" y="48"/>
                </a:lnTo>
                <a:lnTo>
                  <a:pt x="1139" y="42"/>
                </a:lnTo>
                <a:lnTo>
                  <a:pt x="1133" y="42"/>
                </a:lnTo>
                <a:lnTo>
                  <a:pt x="1122" y="42"/>
                </a:lnTo>
                <a:lnTo>
                  <a:pt x="1116" y="36"/>
                </a:lnTo>
                <a:lnTo>
                  <a:pt x="1110" y="36"/>
                </a:lnTo>
                <a:lnTo>
                  <a:pt x="1098" y="36"/>
                </a:lnTo>
                <a:lnTo>
                  <a:pt x="1092" y="30"/>
                </a:lnTo>
                <a:lnTo>
                  <a:pt x="1086" y="30"/>
                </a:lnTo>
                <a:lnTo>
                  <a:pt x="1074" y="30"/>
                </a:lnTo>
                <a:lnTo>
                  <a:pt x="1068" y="24"/>
                </a:lnTo>
                <a:lnTo>
                  <a:pt x="1062" y="24"/>
                </a:lnTo>
                <a:lnTo>
                  <a:pt x="1056" y="24"/>
                </a:lnTo>
                <a:lnTo>
                  <a:pt x="1045" y="18"/>
                </a:lnTo>
                <a:lnTo>
                  <a:pt x="1039" y="18"/>
                </a:lnTo>
                <a:lnTo>
                  <a:pt x="1033" y="18"/>
                </a:lnTo>
                <a:lnTo>
                  <a:pt x="1027" y="18"/>
                </a:lnTo>
                <a:lnTo>
                  <a:pt x="1021" y="18"/>
                </a:lnTo>
                <a:lnTo>
                  <a:pt x="1015" y="12"/>
                </a:lnTo>
                <a:lnTo>
                  <a:pt x="1009" y="12"/>
                </a:lnTo>
                <a:lnTo>
                  <a:pt x="997" y="12"/>
                </a:lnTo>
                <a:lnTo>
                  <a:pt x="991" y="12"/>
                </a:lnTo>
                <a:lnTo>
                  <a:pt x="985" y="12"/>
                </a:lnTo>
                <a:lnTo>
                  <a:pt x="979" y="6"/>
                </a:lnTo>
                <a:lnTo>
                  <a:pt x="973" y="6"/>
                </a:lnTo>
                <a:lnTo>
                  <a:pt x="967" y="6"/>
                </a:lnTo>
                <a:lnTo>
                  <a:pt x="961" y="6"/>
                </a:lnTo>
                <a:lnTo>
                  <a:pt x="956" y="6"/>
                </a:lnTo>
                <a:lnTo>
                  <a:pt x="950" y="6"/>
                </a:lnTo>
                <a:lnTo>
                  <a:pt x="944" y="6"/>
                </a:lnTo>
                <a:lnTo>
                  <a:pt x="938" y="6"/>
                </a:lnTo>
                <a:lnTo>
                  <a:pt x="932" y="6"/>
                </a:lnTo>
                <a:lnTo>
                  <a:pt x="926" y="0"/>
                </a:lnTo>
                <a:lnTo>
                  <a:pt x="920" y="0"/>
                </a:lnTo>
                <a:lnTo>
                  <a:pt x="914" y="0"/>
                </a:lnTo>
                <a:lnTo>
                  <a:pt x="908" y="0"/>
                </a:lnTo>
                <a:lnTo>
                  <a:pt x="902" y="0"/>
                </a:lnTo>
                <a:lnTo>
                  <a:pt x="896" y="0"/>
                </a:lnTo>
                <a:lnTo>
                  <a:pt x="890" y="0"/>
                </a:lnTo>
                <a:lnTo>
                  <a:pt x="884" y="0"/>
                </a:lnTo>
                <a:lnTo>
                  <a:pt x="878" y="0"/>
                </a:lnTo>
                <a:lnTo>
                  <a:pt x="872" y="0"/>
                </a:lnTo>
                <a:lnTo>
                  <a:pt x="867" y="0"/>
                </a:lnTo>
                <a:lnTo>
                  <a:pt x="861" y="0"/>
                </a:lnTo>
                <a:lnTo>
                  <a:pt x="855" y="0"/>
                </a:lnTo>
                <a:lnTo>
                  <a:pt x="849" y="0"/>
                </a:lnTo>
                <a:lnTo>
                  <a:pt x="843" y="0"/>
                </a:lnTo>
                <a:lnTo>
                  <a:pt x="837" y="0"/>
                </a:lnTo>
                <a:lnTo>
                  <a:pt x="831" y="0"/>
                </a:lnTo>
                <a:lnTo>
                  <a:pt x="825" y="0"/>
                </a:lnTo>
                <a:lnTo>
                  <a:pt x="819" y="0"/>
                </a:lnTo>
                <a:lnTo>
                  <a:pt x="813" y="0"/>
                </a:lnTo>
                <a:lnTo>
                  <a:pt x="807" y="6"/>
                </a:lnTo>
                <a:lnTo>
                  <a:pt x="801" y="6"/>
                </a:lnTo>
                <a:lnTo>
                  <a:pt x="795" y="6"/>
                </a:lnTo>
                <a:lnTo>
                  <a:pt x="789" y="6"/>
                </a:lnTo>
                <a:lnTo>
                  <a:pt x="783" y="6"/>
                </a:lnTo>
                <a:lnTo>
                  <a:pt x="778" y="6"/>
                </a:lnTo>
                <a:lnTo>
                  <a:pt x="772" y="6"/>
                </a:lnTo>
                <a:lnTo>
                  <a:pt x="766" y="6"/>
                </a:lnTo>
                <a:lnTo>
                  <a:pt x="766" y="12"/>
                </a:lnTo>
                <a:lnTo>
                  <a:pt x="760" y="12"/>
                </a:lnTo>
                <a:lnTo>
                  <a:pt x="754" y="12"/>
                </a:lnTo>
                <a:lnTo>
                  <a:pt x="748" y="12"/>
                </a:lnTo>
                <a:lnTo>
                  <a:pt x="742" y="12"/>
                </a:lnTo>
                <a:lnTo>
                  <a:pt x="736" y="12"/>
                </a:lnTo>
                <a:lnTo>
                  <a:pt x="736" y="18"/>
                </a:lnTo>
                <a:lnTo>
                  <a:pt x="730" y="18"/>
                </a:lnTo>
                <a:lnTo>
                  <a:pt x="724" y="18"/>
                </a:lnTo>
                <a:lnTo>
                  <a:pt x="718" y="18"/>
                </a:lnTo>
                <a:lnTo>
                  <a:pt x="712" y="18"/>
                </a:lnTo>
                <a:lnTo>
                  <a:pt x="712" y="24"/>
                </a:lnTo>
                <a:lnTo>
                  <a:pt x="706" y="24"/>
                </a:lnTo>
                <a:lnTo>
                  <a:pt x="700" y="24"/>
                </a:lnTo>
                <a:lnTo>
                  <a:pt x="694" y="24"/>
                </a:lnTo>
                <a:lnTo>
                  <a:pt x="689" y="30"/>
                </a:lnTo>
                <a:lnTo>
                  <a:pt x="683" y="30"/>
                </a:lnTo>
                <a:lnTo>
                  <a:pt x="677" y="30"/>
                </a:lnTo>
                <a:lnTo>
                  <a:pt x="671" y="36"/>
                </a:lnTo>
                <a:lnTo>
                  <a:pt x="665" y="36"/>
                </a:lnTo>
                <a:lnTo>
                  <a:pt x="659" y="36"/>
                </a:lnTo>
                <a:lnTo>
                  <a:pt x="653" y="42"/>
                </a:lnTo>
                <a:lnTo>
                  <a:pt x="647" y="42"/>
                </a:lnTo>
                <a:lnTo>
                  <a:pt x="641" y="42"/>
                </a:lnTo>
                <a:lnTo>
                  <a:pt x="641" y="48"/>
                </a:lnTo>
                <a:lnTo>
                  <a:pt x="635" y="48"/>
                </a:lnTo>
                <a:lnTo>
                  <a:pt x="629" y="48"/>
                </a:lnTo>
                <a:lnTo>
                  <a:pt x="629" y="54"/>
                </a:lnTo>
                <a:lnTo>
                  <a:pt x="623" y="54"/>
                </a:lnTo>
                <a:lnTo>
                  <a:pt x="617" y="54"/>
                </a:lnTo>
                <a:lnTo>
                  <a:pt x="611" y="60"/>
                </a:lnTo>
                <a:lnTo>
                  <a:pt x="606" y="60"/>
                </a:lnTo>
                <a:lnTo>
                  <a:pt x="600" y="65"/>
                </a:lnTo>
                <a:lnTo>
                  <a:pt x="594" y="65"/>
                </a:lnTo>
                <a:lnTo>
                  <a:pt x="588" y="71"/>
                </a:lnTo>
                <a:lnTo>
                  <a:pt x="582" y="71"/>
                </a:lnTo>
                <a:lnTo>
                  <a:pt x="576" y="77"/>
                </a:lnTo>
                <a:lnTo>
                  <a:pt x="570" y="77"/>
                </a:lnTo>
                <a:lnTo>
                  <a:pt x="570" y="83"/>
                </a:lnTo>
                <a:lnTo>
                  <a:pt x="564" y="83"/>
                </a:lnTo>
                <a:lnTo>
                  <a:pt x="558" y="83"/>
                </a:lnTo>
                <a:lnTo>
                  <a:pt x="558" y="89"/>
                </a:lnTo>
                <a:lnTo>
                  <a:pt x="552" y="89"/>
                </a:lnTo>
                <a:lnTo>
                  <a:pt x="546" y="95"/>
                </a:lnTo>
                <a:lnTo>
                  <a:pt x="540" y="95"/>
                </a:lnTo>
                <a:lnTo>
                  <a:pt x="540" y="101"/>
                </a:lnTo>
                <a:lnTo>
                  <a:pt x="534" y="101"/>
                </a:lnTo>
                <a:lnTo>
                  <a:pt x="528" y="101"/>
                </a:lnTo>
                <a:lnTo>
                  <a:pt x="528" y="107"/>
                </a:lnTo>
                <a:lnTo>
                  <a:pt x="522" y="107"/>
                </a:lnTo>
                <a:lnTo>
                  <a:pt x="517" y="113"/>
                </a:lnTo>
                <a:lnTo>
                  <a:pt x="511" y="119"/>
                </a:lnTo>
                <a:lnTo>
                  <a:pt x="505" y="119"/>
                </a:lnTo>
                <a:lnTo>
                  <a:pt x="505" y="125"/>
                </a:lnTo>
                <a:lnTo>
                  <a:pt x="499" y="125"/>
                </a:lnTo>
                <a:lnTo>
                  <a:pt x="493" y="130"/>
                </a:lnTo>
                <a:lnTo>
                  <a:pt x="487" y="130"/>
                </a:lnTo>
                <a:lnTo>
                  <a:pt x="487" y="136"/>
                </a:lnTo>
                <a:lnTo>
                  <a:pt x="481" y="136"/>
                </a:lnTo>
                <a:lnTo>
                  <a:pt x="481" y="142"/>
                </a:lnTo>
                <a:lnTo>
                  <a:pt x="475" y="142"/>
                </a:lnTo>
                <a:lnTo>
                  <a:pt x="469" y="148"/>
                </a:lnTo>
                <a:lnTo>
                  <a:pt x="463" y="148"/>
                </a:lnTo>
                <a:lnTo>
                  <a:pt x="463" y="154"/>
                </a:lnTo>
                <a:lnTo>
                  <a:pt x="457" y="154"/>
                </a:lnTo>
                <a:lnTo>
                  <a:pt x="457" y="160"/>
                </a:lnTo>
                <a:lnTo>
                  <a:pt x="451" y="160"/>
                </a:lnTo>
                <a:lnTo>
                  <a:pt x="451" y="166"/>
                </a:lnTo>
                <a:lnTo>
                  <a:pt x="445" y="166"/>
                </a:lnTo>
                <a:lnTo>
                  <a:pt x="439" y="172"/>
                </a:lnTo>
                <a:lnTo>
                  <a:pt x="433" y="178"/>
                </a:lnTo>
                <a:lnTo>
                  <a:pt x="428" y="178"/>
                </a:lnTo>
                <a:lnTo>
                  <a:pt x="428" y="184"/>
                </a:lnTo>
                <a:lnTo>
                  <a:pt x="422" y="184"/>
                </a:lnTo>
                <a:lnTo>
                  <a:pt x="422" y="190"/>
                </a:lnTo>
                <a:lnTo>
                  <a:pt x="416" y="190"/>
                </a:lnTo>
                <a:lnTo>
                  <a:pt x="416" y="196"/>
                </a:lnTo>
                <a:lnTo>
                  <a:pt x="410" y="196"/>
                </a:lnTo>
                <a:lnTo>
                  <a:pt x="410" y="201"/>
                </a:lnTo>
                <a:lnTo>
                  <a:pt x="404" y="201"/>
                </a:lnTo>
                <a:lnTo>
                  <a:pt x="404" y="207"/>
                </a:lnTo>
                <a:lnTo>
                  <a:pt x="398" y="207"/>
                </a:lnTo>
                <a:lnTo>
                  <a:pt x="398" y="213"/>
                </a:lnTo>
                <a:lnTo>
                  <a:pt x="392" y="213"/>
                </a:lnTo>
                <a:lnTo>
                  <a:pt x="392" y="219"/>
                </a:lnTo>
                <a:lnTo>
                  <a:pt x="386" y="219"/>
                </a:lnTo>
                <a:lnTo>
                  <a:pt x="380" y="225"/>
                </a:lnTo>
                <a:lnTo>
                  <a:pt x="279" y="332"/>
                </a:lnTo>
                <a:lnTo>
                  <a:pt x="220" y="397"/>
                </a:lnTo>
                <a:lnTo>
                  <a:pt x="178" y="444"/>
                </a:lnTo>
                <a:lnTo>
                  <a:pt x="161" y="456"/>
                </a:lnTo>
                <a:lnTo>
                  <a:pt x="137" y="485"/>
                </a:lnTo>
                <a:lnTo>
                  <a:pt x="95" y="521"/>
                </a:lnTo>
                <a:lnTo>
                  <a:pt x="24" y="568"/>
                </a:lnTo>
                <a:lnTo>
                  <a:pt x="0" y="580"/>
                </a:lnTo>
              </a:path>
            </a:pathLst>
          </a:custGeom>
          <a:noFill/>
          <a:ln w="7938"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680" name="Freeform 251"/>
          <p:cNvSpPr>
            <a:spLocks/>
          </p:cNvSpPr>
          <p:nvPr/>
        </p:nvSpPr>
        <p:spPr bwMode="auto">
          <a:xfrm>
            <a:off x="3454400" y="5286375"/>
            <a:ext cx="3767138" cy="854075"/>
          </a:xfrm>
          <a:custGeom>
            <a:avLst/>
            <a:gdLst>
              <a:gd name="T0" fmla="*/ 2147483647 w 2373"/>
              <a:gd name="T1" fmla="*/ 2147483647 h 538"/>
              <a:gd name="T2" fmla="*/ 2147483647 w 2373"/>
              <a:gd name="T3" fmla="*/ 2147483647 h 538"/>
              <a:gd name="T4" fmla="*/ 2147483647 w 2373"/>
              <a:gd name="T5" fmla="*/ 2147483647 h 538"/>
              <a:gd name="T6" fmla="*/ 2147483647 w 2373"/>
              <a:gd name="T7" fmla="*/ 2147483647 h 538"/>
              <a:gd name="T8" fmla="*/ 2147483647 w 2373"/>
              <a:gd name="T9" fmla="*/ 2147483647 h 538"/>
              <a:gd name="T10" fmla="*/ 2147483647 w 2373"/>
              <a:gd name="T11" fmla="*/ 2147483647 h 538"/>
              <a:gd name="T12" fmla="*/ 2147483647 w 2373"/>
              <a:gd name="T13" fmla="*/ 2147483647 h 538"/>
              <a:gd name="T14" fmla="*/ 2147483647 w 2373"/>
              <a:gd name="T15" fmla="*/ 2147483647 h 538"/>
              <a:gd name="T16" fmla="*/ 2147483647 w 2373"/>
              <a:gd name="T17" fmla="*/ 2147483647 h 538"/>
              <a:gd name="T18" fmla="*/ 2147483647 w 2373"/>
              <a:gd name="T19" fmla="*/ 2147483647 h 538"/>
              <a:gd name="T20" fmla="*/ 2147483647 w 2373"/>
              <a:gd name="T21" fmla="*/ 2147483647 h 538"/>
              <a:gd name="T22" fmla="*/ 2147483647 w 2373"/>
              <a:gd name="T23" fmla="*/ 2147483647 h 538"/>
              <a:gd name="T24" fmla="*/ 2147483647 w 2373"/>
              <a:gd name="T25" fmla="*/ 2147483647 h 538"/>
              <a:gd name="T26" fmla="*/ 2147483647 w 2373"/>
              <a:gd name="T27" fmla="*/ 2147483647 h 538"/>
              <a:gd name="T28" fmla="*/ 2147483647 w 2373"/>
              <a:gd name="T29" fmla="*/ 2147483647 h 538"/>
              <a:gd name="T30" fmla="*/ 2147483647 w 2373"/>
              <a:gd name="T31" fmla="*/ 2147483647 h 538"/>
              <a:gd name="T32" fmla="*/ 2147483647 w 2373"/>
              <a:gd name="T33" fmla="*/ 2147483647 h 538"/>
              <a:gd name="T34" fmla="*/ 2147483647 w 2373"/>
              <a:gd name="T35" fmla="*/ 2147483647 h 538"/>
              <a:gd name="T36" fmla="*/ 2147483647 w 2373"/>
              <a:gd name="T37" fmla="*/ 2147483647 h 538"/>
              <a:gd name="T38" fmla="*/ 2147483647 w 2373"/>
              <a:gd name="T39" fmla="*/ 2147483647 h 538"/>
              <a:gd name="T40" fmla="*/ 2147483647 w 2373"/>
              <a:gd name="T41" fmla="*/ 2147483647 h 538"/>
              <a:gd name="T42" fmla="*/ 2147483647 w 2373"/>
              <a:gd name="T43" fmla="*/ 2147483647 h 538"/>
              <a:gd name="T44" fmla="*/ 2147483647 w 2373"/>
              <a:gd name="T45" fmla="*/ 2147483647 h 538"/>
              <a:gd name="T46" fmla="*/ 2147483647 w 2373"/>
              <a:gd name="T47" fmla="*/ 2147483647 h 538"/>
              <a:gd name="T48" fmla="*/ 2147483647 w 2373"/>
              <a:gd name="T49" fmla="*/ 2147483647 h 538"/>
              <a:gd name="T50" fmla="*/ 2147483647 w 2373"/>
              <a:gd name="T51" fmla="*/ 2147483647 h 538"/>
              <a:gd name="T52" fmla="*/ 2147483647 w 2373"/>
              <a:gd name="T53" fmla="*/ 0 h 538"/>
              <a:gd name="T54" fmla="*/ 2147483647 w 2373"/>
              <a:gd name="T55" fmla="*/ 0 h 538"/>
              <a:gd name="T56" fmla="*/ 2147483647 w 2373"/>
              <a:gd name="T57" fmla="*/ 0 h 538"/>
              <a:gd name="T58" fmla="*/ 2147483647 w 2373"/>
              <a:gd name="T59" fmla="*/ 0 h 538"/>
              <a:gd name="T60" fmla="*/ 2147483647 w 2373"/>
              <a:gd name="T61" fmla="*/ 0 h 538"/>
              <a:gd name="T62" fmla="*/ 2147483647 w 2373"/>
              <a:gd name="T63" fmla="*/ 0 h 538"/>
              <a:gd name="T64" fmla="*/ 2147483647 w 2373"/>
              <a:gd name="T65" fmla="*/ 2147483647 h 538"/>
              <a:gd name="T66" fmla="*/ 2147483647 w 2373"/>
              <a:gd name="T67" fmla="*/ 2147483647 h 538"/>
              <a:gd name="T68" fmla="*/ 2147483647 w 2373"/>
              <a:gd name="T69" fmla="*/ 2147483647 h 538"/>
              <a:gd name="T70" fmla="*/ 2147483647 w 2373"/>
              <a:gd name="T71" fmla="*/ 2147483647 h 538"/>
              <a:gd name="T72" fmla="*/ 2147483647 w 2373"/>
              <a:gd name="T73" fmla="*/ 2147483647 h 538"/>
              <a:gd name="T74" fmla="*/ 2147483647 w 2373"/>
              <a:gd name="T75" fmla="*/ 2147483647 h 538"/>
              <a:gd name="T76" fmla="*/ 2147483647 w 2373"/>
              <a:gd name="T77" fmla="*/ 2147483647 h 538"/>
              <a:gd name="T78" fmla="*/ 2147483647 w 2373"/>
              <a:gd name="T79" fmla="*/ 2147483647 h 538"/>
              <a:gd name="T80" fmla="*/ 2147483647 w 2373"/>
              <a:gd name="T81" fmla="*/ 2147483647 h 538"/>
              <a:gd name="T82" fmla="*/ 2147483647 w 2373"/>
              <a:gd name="T83" fmla="*/ 2147483647 h 538"/>
              <a:gd name="T84" fmla="*/ 2147483647 w 2373"/>
              <a:gd name="T85" fmla="*/ 2147483647 h 538"/>
              <a:gd name="T86" fmla="*/ 2147483647 w 2373"/>
              <a:gd name="T87" fmla="*/ 2147483647 h 538"/>
              <a:gd name="T88" fmla="*/ 2147483647 w 2373"/>
              <a:gd name="T89" fmla="*/ 2147483647 h 538"/>
              <a:gd name="T90" fmla="*/ 2147483647 w 2373"/>
              <a:gd name="T91" fmla="*/ 2147483647 h 538"/>
              <a:gd name="T92" fmla="*/ 2147483647 w 2373"/>
              <a:gd name="T93" fmla="*/ 2147483647 h 538"/>
              <a:gd name="T94" fmla="*/ 2147483647 w 2373"/>
              <a:gd name="T95" fmla="*/ 2147483647 h 538"/>
              <a:gd name="T96" fmla="*/ 2147483647 w 2373"/>
              <a:gd name="T97" fmla="*/ 2147483647 h 538"/>
              <a:gd name="T98" fmla="*/ 2147483647 w 2373"/>
              <a:gd name="T99" fmla="*/ 2147483647 h 538"/>
              <a:gd name="T100" fmla="*/ 2147483647 w 2373"/>
              <a:gd name="T101" fmla="*/ 2147483647 h 538"/>
              <a:gd name="T102" fmla="*/ 2147483647 w 2373"/>
              <a:gd name="T103" fmla="*/ 2147483647 h 538"/>
              <a:gd name="T104" fmla="*/ 2147483647 w 2373"/>
              <a:gd name="T105" fmla="*/ 2147483647 h 538"/>
              <a:gd name="T106" fmla="*/ 2147483647 w 2373"/>
              <a:gd name="T107" fmla="*/ 2147483647 h 538"/>
              <a:gd name="T108" fmla="*/ 2147483647 w 2373"/>
              <a:gd name="T109" fmla="*/ 2147483647 h 538"/>
              <a:gd name="T110" fmla="*/ 0 w 2373"/>
              <a:gd name="T111" fmla="*/ 2147483647 h 538"/>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2373"/>
              <a:gd name="T169" fmla="*/ 0 h 538"/>
              <a:gd name="T170" fmla="*/ 2373 w 2373"/>
              <a:gd name="T171" fmla="*/ 538 h 538"/>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2373" h="538">
                <a:moveTo>
                  <a:pt x="2373" y="420"/>
                </a:moveTo>
                <a:lnTo>
                  <a:pt x="2338" y="414"/>
                </a:lnTo>
                <a:lnTo>
                  <a:pt x="2302" y="408"/>
                </a:lnTo>
                <a:lnTo>
                  <a:pt x="2272" y="402"/>
                </a:lnTo>
                <a:lnTo>
                  <a:pt x="2237" y="396"/>
                </a:lnTo>
                <a:lnTo>
                  <a:pt x="2207" y="390"/>
                </a:lnTo>
                <a:lnTo>
                  <a:pt x="2178" y="384"/>
                </a:lnTo>
                <a:lnTo>
                  <a:pt x="2148" y="372"/>
                </a:lnTo>
                <a:lnTo>
                  <a:pt x="2118" y="366"/>
                </a:lnTo>
                <a:lnTo>
                  <a:pt x="2089" y="360"/>
                </a:lnTo>
                <a:lnTo>
                  <a:pt x="2065" y="355"/>
                </a:lnTo>
                <a:lnTo>
                  <a:pt x="2035" y="349"/>
                </a:lnTo>
                <a:lnTo>
                  <a:pt x="2011" y="343"/>
                </a:lnTo>
                <a:lnTo>
                  <a:pt x="1982" y="337"/>
                </a:lnTo>
                <a:lnTo>
                  <a:pt x="1958" y="325"/>
                </a:lnTo>
                <a:lnTo>
                  <a:pt x="1934" y="319"/>
                </a:lnTo>
                <a:lnTo>
                  <a:pt x="1911" y="313"/>
                </a:lnTo>
                <a:lnTo>
                  <a:pt x="1887" y="307"/>
                </a:lnTo>
                <a:lnTo>
                  <a:pt x="1863" y="301"/>
                </a:lnTo>
                <a:lnTo>
                  <a:pt x="1845" y="295"/>
                </a:lnTo>
                <a:lnTo>
                  <a:pt x="1822" y="290"/>
                </a:lnTo>
                <a:lnTo>
                  <a:pt x="1804" y="278"/>
                </a:lnTo>
                <a:lnTo>
                  <a:pt x="1780" y="272"/>
                </a:lnTo>
                <a:lnTo>
                  <a:pt x="1762" y="266"/>
                </a:lnTo>
                <a:lnTo>
                  <a:pt x="1739" y="260"/>
                </a:lnTo>
                <a:lnTo>
                  <a:pt x="1721" y="254"/>
                </a:lnTo>
                <a:lnTo>
                  <a:pt x="1703" y="248"/>
                </a:lnTo>
                <a:lnTo>
                  <a:pt x="1685" y="242"/>
                </a:lnTo>
                <a:lnTo>
                  <a:pt x="1667" y="236"/>
                </a:lnTo>
                <a:lnTo>
                  <a:pt x="1650" y="230"/>
                </a:lnTo>
                <a:lnTo>
                  <a:pt x="1632" y="224"/>
                </a:lnTo>
                <a:lnTo>
                  <a:pt x="1614" y="219"/>
                </a:lnTo>
                <a:lnTo>
                  <a:pt x="1596" y="213"/>
                </a:lnTo>
                <a:lnTo>
                  <a:pt x="1584" y="207"/>
                </a:lnTo>
                <a:lnTo>
                  <a:pt x="1567" y="201"/>
                </a:lnTo>
                <a:lnTo>
                  <a:pt x="1549" y="195"/>
                </a:lnTo>
                <a:lnTo>
                  <a:pt x="1537" y="189"/>
                </a:lnTo>
                <a:lnTo>
                  <a:pt x="1519" y="183"/>
                </a:lnTo>
                <a:lnTo>
                  <a:pt x="1507" y="177"/>
                </a:lnTo>
                <a:lnTo>
                  <a:pt x="1489" y="171"/>
                </a:lnTo>
                <a:lnTo>
                  <a:pt x="1478" y="165"/>
                </a:lnTo>
                <a:lnTo>
                  <a:pt x="1466" y="165"/>
                </a:lnTo>
                <a:lnTo>
                  <a:pt x="1448" y="159"/>
                </a:lnTo>
                <a:lnTo>
                  <a:pt x="1436" y="154"/>
                </a:lnTo>
                <a:lnTo>
                  <a:pt x="1424" y="148"/>
                </a:lnTo>
                <a:lnTo>
                  <a:pt x="1412" y="142"/>
                </a:lnTo>
                <a:lnTo>
                  <a:pt x="1400" y="142"/>
                </a:lnTo>
                <a:lnTo>
                  <a:pt x="1383" y="136"/>
                </a:lnTo>
                <a:lnTo>
                  <a:pt x="1371" y="130"/>
                </a:lnTo>
                <a:lnTo>
                  <a:pt x="1359" y="124"/>
                </a:lnTo>
                <a:lnTo>
                  <a:pt x="1347" y="124"/>
                </a:lnTo>
                <a:lnTo>
                  <a:pt x="1335" y="118"/>
                </a:lnTo>
                <a:lnTo>
                  <a:pt x="1323" y="112"/>
                </a:lnTo>
                <a:lnTo>
                  <a:pt x="1317" y="106"/>
                </a:lnTo>
                <a:lnTo>
                  <a:pt x="1306" y="106"/>
                </a:lnTo>
                <a:lnTo>
                  <a:pt x="1294" y="100"/>
                </a:lnTo>
                <a:lnTo>
                  <a:pt x="1282" y="100"/>
                </a:lnTo>
                <a:lnTo>
                  <a:pt x="1270" y="94"/>
                </a:lnTo>
                <a:lnTo>
                  <a:pt x="1264" y="88"/>
                </a:lnTo>
                <a:lnTo>
                  <a:pt x="1252" y="88"/>
                </a:lnTo>
                <a:lnTo>
                  <a:pt x="1240" y="83"/>
                </a:lnTo>
                <a:lnTo>
                  <a:pt x="1228" y="83"/>
                </a:lnTo>
                <a:lnTo>
                  <a:pt x="1222" y="77"/>
                </a:lnTo>
                <a:lnTo>
                  <a:pt x="1211" y="71"/>
                </a:lnTo>
                <a:lnTo>
                  <a:pt x="1205" y="71"/>
                </a:lnTo>
                <a:lnTo>
                  <a:pt x="1193" y="65"/>
                </a:lnTo>
                <a:lnTo>
                  <a:pt x="1187" y="65"/>
                </a:lnTo>
                <a:lnTo>
                  <a:pt x="1175" y="59"/>
                </a:lnTo>
                <a:lnTo>
                  <a:pt x="1163" y="59"/>
                </a:lnTo>
                <a:lnTo>
                  <a:pt x="1157" y="59"/>
                </a:lnTo>
                <a:lnTo>
                  <a:pt x="1151" y="53"/>
                </a:lnTo>
                <a:lnTo>
                  <a:pt x="1139" y="53"/>
                </a:lnTo>
                <a:lnTo>
                  <a:pt x="1133" y="47"/>
                </a:lnTo>
                <a:lnTo>
                  <a:pt x="1122" y="47"/>
                </a:lnTo>
                <a:lnTo>
                  <a:pt x="1116" y="41"/>
                </a:lnTo>
                <a:lnTo>
                  <a:pt x="1110" y="41"/>
                </a:lnTo>
                <a:lnTo>
                  <a:pt x="1098" y="41"/>
                </a:lnTo>
                <a:lnTo>
                  <a:pt x="1092" y="35"/>
                </a:lnTo>
                <a:lnTo>
                  <a:pt x="1086" y="35"/>
                </a:lnTo>
                <a:lnTo>
                  <a:pt x="1074" y="35"/>
                </a:lnTo>
                <a:lnTo>
                  <a:pt x="1068" y="29"/>
                </a:lnTo>
                <a:lnTo>
                  <a:pt x="1062" y="29"/>
                </a:lnTo>
                <a:lnTo>
                  <a:pt x="1056" y="29"/>
                </a:lnTo>
                <a:lnTo>
                  <a:pt x="1045" y="29"/>
                </a:lnTo>
                <a:lnTo>
                  <a:pt x="1039" y="23"/>
                </a:lnTo>
                <a:lnTo>
                  <a:pt x="1033" y="23"/>
                </a:lnTo>
                <a:lnTo>
                  <a:pt x="1027" y="23"/>
                </a:lnTo>
                <a:lnTo>
                  <a:pt x="1021" y="18"/>
                </a:lnTo>
                <a:lnTo>
                  <a:pt x="1015" y="18"/>
                </a:lnTo>
                <a:lnTo>
                  <a:pt x="1009" y="18"/>
                </a:lnTo>
                <a:lnTo>
                  <a:pt x="997" y="18"/>
                </a:lnTo>
                <a:lnTo>
                  <a:pt x="991" y="18"/>
                </a:lnTo>
                <a:lnTo>
                  <a:pt x="985" y="12"/>
                </a:lnTo>
                <a:lnTo>
                  <a:pt x="979" y="12"/>
                </a:lnTo>
                <a:lnTo>
                  <a:pt x="973" y="12"/>
                </a:lnTo>
                <a:lnTo>
                  <a:pt x="967" y="12"/>
                </a:lnTo>
                <a:lnTo>
                  <a:pt x="961" y="12"/>
                </a:lnTo>
                <a:lnTo>
                  <a:pt x="956" y="12"/>
                </a:lnTo>
                <a:lnTo>
                  <a:pt x="950" y="6"/>
                </a:lnTo>
                <a:lnTo>
                  <a:pt x="944" y="6"/>
                </a:lnTo>
                <a:lnTo>
                  <a:pt x="938" y="6"/>
                </a:lnTo>
                <a:lnTo>
                  <a:pt x="932" y="6"/>
                </a:lnTo>
                <a:lnTo>
                  <a:pt x="926" y="6"/>
                </a:lnTo>
                <a:lnTo>
                  <a:pt x="920" y="6"/>
                </a:lnTo>
                <a:lnTo>
                  <a:pt x="914" y="6"/>
                </a:lnTo>
                <a:lnTo>
                  <a:pt x="908" y="6"/>
                </a:lnTo>
                <a:lnTo>
                  <a:pt x="902" y="0"/>
                </a:lnTo>
                <a:lnTo>
                  <a:pt x="896" y="0"/>
                </a:lnTo>
                <a:lnTo>
                  <a:pt x="890" y="0"/>
                </a:lnTo>
                <a:lnTo>
                  <a:pt x="884" y="0"/>
                </a:lnTo>
                <a:lnTo>
                  <a:pt x="878" y="0"/>
                </a:lnTo>
                <a:lnTo>
                  <a:pt x="872" y="0"/>
                </a:lnTo>
                <a:lnTo>
                  <a:pt x="867" y="0"/>
                </a:lnTo>
                <a:lnTo>
                  <a:pt x="861" y="0"/>
                </a:lnTo>
                <a:lnTo>
                  <a:pt x="855" y="0"/>
                </a:lnTo>
                <a:lnTo>
                  <a:pt x="849" y="0"/>
                </a:lnTo>
                <a:lnTo>
                  <a:pt x="843" y="0"/>
                </a:lnTo>
                <a:lnTo>
                  <a:pt x="837" y="0"/>
                </a:lnTo>
                <a:lnTo>
                  <a:pt x="831" y="0"/>
                </a:lnTo>
                <a:lnTo>
                  <a:pt x="825" y="0"/>
                </a:lnTo>
                <a:lnTo>
                  <a:pt x="819" y="0"/>
                </a:lnTo>
                <a:lnTo>
                  <a:pt x="813" y="0"/>
                </a:lnTo>
                <a:lnTo>
                  <a:pt x="807" y="0"/>
                </a:lnTo>
                <a:lnTo>
                  <a:pt x="801" y="0"/>
                </a:lnTo>
                <a:lnTo>
                  <a:pt x="795" y="0"/>
                </a:lnTo>
                <a:lnTo>
                  <a:pt x="789" y="0"/>
                </a:lnTo>
                <a:lnTo>
                  <a:pt x="783" y="0"/>
                </a:lnTo>
                <a:lnTo>
                  <a:pt x="778" y="0"/>
                </a:lnTo>
                <a:lnTo>
                  <a:pt x="772" y="0"/>
                </a:lnTo>
                <a:lnTo>
                  <a:pt x="766" y="6"/>
                </a:lnTo>
                <a:lnTo>
                  <a:pt x="760" y="6"/>
                </a:lnTo>
                <a:lnTo>
                  <a:pt x="754" y="6"/>
                </a:lnTo>
                <a:lnTo>
                  <a:pt x="748" y="6"/>
                </a:lnTo>
                <a:lnTo>
                  <a:pt x="742" y="6"/>
                </a:lnTo>
                <a:lnTo>
                  <a:pt x="736" y="6"/>
                </a:lnTo>
                <a:lnTo>
                  <a:pt x="730" y="6"/>
                </a:lnTo>
                <a:lnTo>
                  <a:pt x="724" y="12"/>
                </a:lnTo>
                <a:lnTo>
                  <a:pt x="718" y="12"/>
                </a:lnTo>
                <a:lnTo>
                  <a:pt x="712" y="12"/>
                </a:lnTo>
                <a:lnTo>
                  <a:pt x="706" y="12"/>
                </a:lnTo>
                <a:lnTo>
                  <a:pt x="700" y="12"/>
                </a:lnTo>
                <a:lnTo>
                  <a:pt x="694" y="18"/>
                </a:lnTo>
                <a:lnTo>
                  <a:pt x="689" y="18"/>
                </a:lnTo>
                <a:lnTo>
                  <a:pt x="683" y="18"/>
                </a:lnTo>
                <a:lnTo>
                  <a:pt x="677" y="18"/>
                </a:lnTo>
                <a:lnTo>
                  <a:pt x="677" y="23"/>
                </a:lnTo>
                <a:lnTo>
                  <a:pt x="671" y="23"/>
                </a:lnTo>
                <a:lnTo>
                  <a:pt x="665" y="23"/>
                </a:lnTo>
                <a:lnTo>
                  <a:pt x="659" y="23"/>
                </a:lnTo>
                <a:lnTo>
                  <a:pt x="653" y="29"/>
                </a:lnTo>
                <a:lnTo>
                  <a:pt x="647" y="29"/>
                </a:lnTo>
                <a:lnTo>
                  <a:pt x="641" y="29"/>
                </a:lnTo>
                <a:lnTo>
                  <a:pt x="635" y="35"/>
                </a:lnTo>
                <a:lnTo>
                  <a:pt x="629" y="35"/>
                </a:lnTo>
                <a:lnTo>
                  <a:pt x="623" y="35"/>
                </a:lnTo>
                <a:lnTo>
                  <a:pt x="623" y="41"/>
                </a:lnTo>
                <a:lnTo>
                  <a:pt x="617" y="41"/>
                </a:lnTo>
                <a:lnTo>
                  <a:pt x="611" y="41"/>
                </a:lnTo>
                <a:lnTo>
                  <a:pt x="606" y="47"/>
                </a:lnTo>
                <a:lnTo>
                  <a:pt x="600" y="47"/>
                </a:lnTo>
                <a:lnTo>
                  <a:pt x="594" y="47"/>
                </a:lnTo>
                <a:lnTo>
                  <a:pt x="594" y="53"/>
                </a:lnTo>
                <a:lnTo>
                  <a:pt x="588" y="53"/>
                </a:lnTo>
                <a:lnTo>
                  <a:pt x="582" y="53"/>
                </a:lnTo>
                <a:lnTo>
                  <a:pt x="582" y="59"/>
                </a:lnTo>
                <a:lnTo>
                  <a:pt x="576" y="59"/>
                </a:lnTo>
                <a:lnTo>
                  <a:pt x="570" y="59"/>
                </a:lnTo>
                <a:lnTo>
                  <a:pt x="570" y="65"/>
                </a:lnTo>
                <a:lnTo>
                  <a:pt x="564" y="65"/>
                </a:lnTo>
                <a:lnTo>
                  <a:pt x="558" y="65"/>
                </a:lnTo>
                <a:lnTo>
                  <a:pt x="558" y="71"/>
                </a:lnTo>
                <a:lnTo>
                  <a:pt x="552" y="71"/>
                </a:lnTo>
                <a:lnTo>
                  <a:pt x="546" y="71"/>
                </a:lnTo>
                <a:lnTo>
                  <a:pt x="546" y="77"/>
                </a:lnTo>
                <a:lnTo>
                  <a:pt x="540" y="77"/>
                </a:lnTo>
                <a:lnTo>
                  <a:pt x="534" y="77"/>
                </a:lnTo>
                <a:lnTo>
                  <a:pt x="534" y="83"/>
                </a:lnTo>
                <a:lnTo>
                  <a:pt x="528" y="83"/>
                </a:lnTo>
                <a:lnTo>
                  <a:pt x="522" y="88"/>
                </a:lnTo>
                <a:lnTo>
                  <a:pt x="517" y="88"/>
                </a:lnTo>
                <a:lnTo>
                  <a:pt x="517" y="94"/>
                </a:lnTo>
                <a:lnTo>
                  <a:pt x="511" y="94"/>
                </a:lnTo>
                <a:lnTo>
                  <a:pt x="505" y="100"/>
                </a:lnTo>
                <a:lnTo>
                  <a:pt x="499" y="100"/>
                </a:lnTo>
                <a:lnTo>
                  <a:pt x="499" y="106"/>
                </a:lnTo>
                <a:lnTo>
                  <a:pt x="493" y="106"/>
                </a:lnTo>
                <a:lnTo>
                  <a:pt x="487" y="106"/>
                </a:lnTo>
                <a:lnTo>
                  <a:pt x="487" y="112"/>
                </a:lnTo>
                <a:lnTo>
                  <a:pt x="481" y="112"/>
                </a:lnTo>
                <a:lnTo>
                  <a:pt x="481" y="118"/>
                </a:lnTo>
                <a:lnTo>
                  <a:pt x="475" y="118"/>
                </a:lnTo>
                <a:lnTo>
                  <a:pt x="469" y="124"/>
                </a:lnTo>
                <a:lnTo>
                  <a:pt x="463" y="124"/>
                </a:lnTo>
                <a:lnTo>
                  <a:pt x="463" y="130"/>
                </a:lnTo>
                <a:lnTo>
                  <a:pt x="457" y="130"/>
                </a:lnTo>
                <a:lnTo>
                  <a:pt x="457" y="136"/>
                </a:lnTo>
                <a:lnTo>
                  <a:pt x="451" y="136"/>
                </a:lnTo>
                <a:lnTo>
                  <a:pt x="445" y="142"/>
                </a:lnTo>
                <a:lnTo>
                  <a:pt x="439" y="142"/>
                </a:lnTo>
                <a:lnTo>
                  <a:pt x="439" y="148"/>
                </a:lnTo>
                <a:lnTo>
                  <a:pt x="433" y="148"/>
                </a:lnTo>
                <a:lnTo>
                  <a:pt x="433" y="154"/>
                </a:lnTo>
                <a:lnTo>
                  <a:pt x="428" y="154"/>
                </a:lnTo>
                <a:lnTo>
                  <a:pt x="428" y="159"/>
                </a:lnTo>
                <a:lnTo>
                  <a:pt x="422" y="159"/>
                </a:lnTo>
                <a:lnTo>
                  <a:pt x="416" y="165"/>
                </a:lnTo>
                <a:lnTo>
                  <a:pt x="410" y="165"/>
                </a:lnTo>
                <a:lnTo>
                  <a:pt x="410" y="171"/>
                </a:lnTo>
                <a:lnTo>
                  <a:pt x="404" y="171"/>
                </a:lnTo>
                <a:lnTo>
                  <a:pt x="404" y="177"/>
                </a:lnTo>
                <a:lnTo>
                  <a:pt x="398" y="177"/>
                </a:lnTo>
                <a:lnTo>
                  <a:pt x="398" y="183"/>
                </a:lnTo>
                <a:lnTo>
                  <a:pt x="392" y="183"/>
                </a:lnTo>
                <a:lnTo>
                  <a:pt x="392" y="189"/>
                </a:lnTo>
                <a:lnTo>
                  <a:pt x="386" y="189"/>
                </a:lnTo>
                <a:lnTo>
                  <a:pt x="380" y="195"/>
                </a:lnTo>
                <a:lnTo>
                  <a:pt x="279" y="295"/>
                </a:lnTo>
                <a:lnTo>
                  <a:pt x="220" y="360"/>
                </a:lnTo>
                <a:lnTo>
                  <a:pt x="178" y="402"/>
                </a:lnTo>
                <a:lnTo>
                  <a:pt x="161" y="420"/>
                </a:lnTo>
                <a:lnTo>
                  <a:pt x="137" y="443"/>
                </a:lnTo>
                <a:lnTo>
                  <a:pt x="95" y="479"/>
                </a:lnTo>
                <a:lnTo>
                  <a:pt x="24" y="526"/>
                </a:lnTo>
                <a:lnTo>
                  <a:pt x="0" y="538"/>
                </a:lnTo>
              </a:path>
            </a:pathLst>
          </a:custGeom>
          <a:noFill/>
          <a:ln w="7938"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681" name="Freeform 252"/>
          <p:cNvSpPr>
            <a:spLocks/>
          </p:cNvSpPr>
          <p:nvPr/>
        </p:nvSpPr>
        <p:spPr bwMode="auto">
          <a:xfrm>
            <a:off x="3454400" y="4976813"/>
            <a:ext cx="3767138" cy="1154112"/>
          </a:xfrm>
          <a:custGeom>
            <a:avLst/>
            <a:gdLst>
              <a:gd name="T0" fmla="*/ 2147483647 w 2373"/>
              <a:gd name="T1" fmla="*/ 2147483647 h 727"/>
              <a:gd name="T2" fmla="*/ 2147483647 w 2373"/>
              <a:gd name="T3" fmla="*/ 2147483647 h 727"/>
              <a:gd name="T4" fmla="*/ 2147483647 w 2373"/>
              <a:gd name="T5" fmla="*/ 2147483647 h 727"/>
              <a:gd name="T6" fmla="*/ 2147483647 w 2373"/>
              <a:gd name="T7" fmla="*/ 2147483647 h 727"/>
              <a:gd name="T8" fmla="*/ 2147483647 w 2373"/>
              <a:gd name="T9" fmla="*/ 2147483647 h 727"/>
              <a:gd name="T10" fmla="*/ 2147483647 w 2373"/>
              <a:gd name="T11" fmla="*/ 2147483647 h 727"/>
              <a:gd name="T12" fmla="*/ 2147483647 w 2373"/>
              <a:gd name="T13" fmla="*/ 2147483647 h 727"/>
              <a:gd name="T14" fmla="*/ 2147483647 w 2373"/>
              <a:gd name="T15" fmla="*/ 2147483647 h 727"/>
              <a:gd name="T16" fmla="*/ 2147483647 w 2373"/>
              <a:gd name="T17" fmla="*/ 2147483647 h 727"/>
              <a:gd name="T18" fmla="*/ 2147483647 w 2373"/>
              <a:gd name="T19" fmla="*/ 2147483647 h 727"/>
              <a:gd name="T20" fmla="*/ 2147483647 w 2373"/>
              <a:gd name="T21" fmla="*/ 2147483647 h 727"/>
              <a:gd name="T22" fmla="*/ 2147483647 w 2373"/>
              <a:gd name="T23" fmla="*/ 2147483647 h 727"/>
              <a:gd name="T24" fmla="*/ 2147483647 w 2373"/>
              <a:gd name="T25" fmla="*/ 2147483647 h 727"/>
              <a:gd name="T26" fmla="*/ 2147483647 w 2373"/>
              <a:gd name="T27" fmla="*/ 2147483647 h 727"/>
              <a:gd name="T28" fmla="*/ 2147483647 w 2373"/>
              <a:gd name="T29" fmla="*/ 2147483647 h 727"/>
              <a:gd name="T30" fmla="*/ 2147483647 w 2373"/>
              <a:gd name="T31" fmla="*/ 2147483647 h 727"/>
              <a:gd name="T32" fmla="*/ 2147483647 w 2373"/>
              <a:gd name="T33" fmla="*/ 2147483647 h 727"/>
              <a:gd name="T34" fmla="*/ 2147483647 w 2373"/>
              <a:gd name="T35" fmla="*/ 2147483647 h 727"/>
              <a:gd name="T36" fmla="*/ 2147483647 w 2373"/>
              <a:gd name="T37" fmla="*/ 2147483647 h 727"/>
              <a:gd name="T38" fmla="*/ 2147483647 w 2373"/>
              <a:gd name="T39" fmla="*/ 2147483647 h 727"/>
              <a:gd name="T40" fmla="*/ 2147483647 w 2373"/>
              <a:gd name="T41" fmla="*/ 2147483647 h 727"/>
              <a:gd name="T42" fmla="*/ 2147483647 w 2373"/>
              <a:gd name="T43" fmla="*/ 0 h 727"/>
              <a:gd name="T44" fmla="*/ 2147483647 w 2373"/>
              <a:gd name="T45" fmla="*/ 0 h 727"/>
              <a:gd name="T46" fmla="*/ 2147483647 w 2373"/>
              <a:gd name="T47" fmla="*/ 0 h 727"/>
              <a:gd name="T48" fmla="*/ 2147483647 w 2373"/>
              <a:gd name="T49" fmla="*/ 0 h 727"/>
              <a:gd name="T50" fmla="*/ 2147483647 w 2373"/>
              <a:gd name="T51" fmla="*/ 2147483647 h 727"/>
              <a:gd name="T52" fmla="*/ 2147483647 w 2373"/>
              <a:gd name="T53" fmla="*/ 2147483647 h 727"/>
              <a:gd name="T54" fmla="*/ 2147483647 w 2373"/>
              <a:gd name="T55" fmla="*/ 2147483647 h 727"/>
              <a:gd name="T56" fmla="*/ 2147483647 w 2373"/>
              <a:gd name="T57" fmla="*/ 2147483647 h 727"/>
              <a:gd name="T58" fmla="*/ 2147483647 w 2373"/>
              <a:gd name="T59" fmla="*/ 2147483647 h 727"/>
              <a:gd name="T60" fmla="*/ 2147483647 w 2373"/>
              <a:gd name="T61" fmla="*/ 2147483647 h 727"/>
              <a:gd name="T62" fmla="*/ 2147483647 w 2373"/>
              <a:gd name="T63" fmla="*/ 2147483647 h 727"/>
              <a:gd name="T64" fmla="*/ 2147483647 w 2373"/>
              <a:gd name="T65" fmla="*/ 2147483647 h 727"/>
              <a:gd name="T66" fmla="*/ 2147483647 w 2373"/>
              <a:gd name="T67" fmla="*/ 2147483647 h 727"/>
              <a:gd name="T68" fmla="*/ 2147483647 w 2373"/>
              <a:gd name="T69" fmla="*/ 2147483647 h 727"/>
              <a:gd name="T70" fmla="*/ 2147483647 w 2373"/>
              <a:gd name="T71" fmla="*/ 2147483647 h 727"/>
              <a:gd name="T72" fmla="*/ 2147483647 w 2373"/>
              <a:gd name="T73" fmla="*/ 2147483647 h 727"/>
              <a:gd name="T74" fmla="*/ 2147483647 w 2373"/>
              <a:gd name="T75" fmla="*/ 2147483647 h 727"/>
              <a:gd name="T76" fmla="*/ 2147483647 w 2373"/>
              <a:gd name="T77" fmla="*/ 2147483647 h 727"/>
              <a:gd name="T78" fmla="*/ 2147483647 w 2373"/>
              <a:gd name="T79" fmla="*/ 2147483647 h 727"/>
              <a:gd name="T80" fmla="*/ 2147483647 w 2373"/>
              <a:gd name="T81" fmla="*/ 2147483647 h 727"/>
              <a:gd name="T82" fmla="*/ 2147483647 w 2373"/>
              <a:gd name="T83" fmla="*/ 2147483647 h 727"/>
              <a:gd name="T84" fmla="*/ 2147483647 w 2373"/>
              <a:gd name="T85" fmla="*/ 2147483647 h 727"/>
              <a:gd name="T86" fmla="*/ 2147483647 w 2373"/>
              <a:gd name="T87" fmla="*/ 2147483647 h 727"/>
              <a:gd name="T88" fmla="*/ 2147483647 w 2373"/>
              <a:gd name="T89" fmla="*/ 2147483647 h 727"/>
              <a:gd name="T90" fmla="*/ 2147483647 w 2373"/>
              <a:gd name="T91" fmla="*/ 2147483647 h 727"/>
              <a:gd name="T92" fmla="*/ 2147483647 w 2373"/>
              <a:gd name="T93" fmla="*/ 2147483647 h 727"/>
              <a:gd name="T94" fmla="*/ 2147483647 w 2373"/>
              <a:gd name="T95" fmla="*/ 2147483647 h 727"/>
              <a:gd name="T96" fmla="*/ 2147483647 w 2373"/>
              <a:gd name="T97" fmla="*/ 2147483647 h 727"/>
              <a:gd name="T98" fmla="*/ 2147483647 w 2373"/>
              <a:gd name="T99" fmla="*/ 2147483647 h 727"/>
              <a:gd name="T100" fmla="*/ 2147483647 w 2373"/>
              <a:gd name="T101" fmla="*/ 2147483647 h 727"/>
              <a:gd name="T102" fmla="*/ 2147483647 w 2373"/>
              <a:gd name="T103" fmla="*/ 2147483647 h 727"/>
              <a:gd name="T104" fmla="*/ 2147483647 w 2373"/>
              <a:gd name="T105" fmla="*/ 2147483647 h 727"/>
              <a:gd name="T106" fmla="*/ 2147483647 w 2373"/>
              <a:gd name="T107" fmla="*/ 2147483647 h 727"/>
              <a:gd name="T108" fmla="*/ 2147483647 w 2373"/>
              <a:gd name="T109" fmla="*/ 2147483647 h 727"/>
              <a:gd name="T110" fmla="*/ 2147483647 w 2373"/>
              <a:gd name="T111" fmla="*/ 2147483647 h 727"/>
              <a:gd name="T112" fmla="*/ 2147483647 w 2373"/>
              <a:gd name="T113" fmla="*/ 2147483647 h 727"/>
              <a:gd name="T114" fmla="*/ 2147483647 w 2373"/>
              <a:gd name="T115" fmla="*/ 2147483647 h 727"/>
              <a:gd name="T116" fmla="*/ 2147483647 w 2373"/>
              <a:gd name="T117" fmla="*/ 2147483647 h 727"/>
              <a:gd name="T118" fmla="*/ 2147483647 w 2373"/>
              <a:gd name="T119" fmla="*/ 2147483647 h 727"/>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2373"/>
              <a:gd name="T181" fmla="*/ 0 h 727"/>
              <a:gd name="T182" fmla="*/ 2373 w 2373"/>
              <a:gd name="T183" fmla="*/ 727 h 727"/>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2373" h="727">
                <a:moveTo>
                  <a:pt x="2373" y="473"/>
                </a:moveTo>
                <a:lnTo>
                  <a:pt x="2338" y="461"/>
                </a:lnTo>
                <a:lnTo>
                  <a:pt x="2302" y="449"/>
                </a:lnTo>
                <a:lnTo>
                  <a:pt x="2272" y="443"/>
                </a:lnTo>
                <a:lnTo>
                  <a:pt x="2237" y="431"/>
                </a:lnTo>
                <a:lnTo>
                  <a:pt x="2207" y="419"/>
                </a:lnTo>
                <a:lnTo>
                  <a:pt x="2178" y="408"/>
                </a:lnTo>
                <a:lnTo>
                  <a:pt x="2148" y="396"/>
                </a:lnTo>
                <a:lnTo>
                  <a:pt x="2118" y="390"/>
                </a:lnTo>
                <a:lnTo>
                  <a:pt x="2089" y="378"/>
                </a:lnTo>
                <a:lnTo>
                  <a:pt x="2065" y="366"/>
                </a:lnTo>
                <a:lnTo>
                  <a:pt x="2035" y="354"/>
                </a:lnTo>
                <a:lnTo>
                  <a:pt x="2011" y="349"/>
                </a:lnTo>
                <a:lnTo>
                  <a:pt x="1982" y="337"/>
                </a:lnTo>
                <a:lnTo>
                  <a:pt x="1958" y="325"/>
                </a:lnTo>
                <a:lnTo>
                  <a:pt x="1934" y="319"/>
                </a:lnTo>
                <a:lnTo>
                  <a:pt x="1911" y="307"/>
                </a:lnTo>
                <a:lnTo>
                  <a:pt x="1887" y="295"/>
                </a:lnTo>
                <a:lnTo>
                  <a:pt x="1863" y="289"/>
                </a:lnTo>
                <a:lnTo>
                  <a:pt x="1845" y="278"/>
                </a:lnTo>
                <a:lnTo>
                  <a:pt x="1822" y="272"/>
                </a:lnTo>
                <a:lnTo>
                  <a:pt x="1804" y="260"/>
                </a:lnTo>
                <a:lnTo>
                  <a:pt x="1780" y="254"/>
                </a:lnTo>
                <a:lnTo>
                  <a:pt x="1762" y="242"/>
                </a:lnTo>
                <a:lnTo>
                  <a:pt x="1739" y="236"/>
                </a:lnTo>
                <a:lnTo>
                  <a:pt x="1721" y="230"/>
                </a:lnTo>
                <a:lnTo>
                  <a:pt x="1703" y="218"/>
                </a:lnTo>
                <a:lnTo>
                  <a:pt x="1685" y="213"/>
                </a:lnTo>
                <a:lnTo>
                  <a:pt x="1667" y="207"/>
                </a:lnTo>
                <a:lnTo>
                  <a:pt x="1650" y="195"/>
                </a:lnTo>
                <a:lnTo>
                  <a:pt x="1632" y="189"/>
                </a:lnTo>
                <a:lnTo>
                  <a:pt x="1614" y="183"/>
                </a:lnTo>
                <a:lnTo>
                  <a:pt x="1596" y="177"/>
                </a:lnTo>
                <a:lnTo>
                  <a:pt x="1584" y="165"/>
                </a:lnTo>
                <a:lnTo>
                  <a:pt x="1567" y="159"/>
                </a:lnTo>
                <a:lnTo>
                  <a:pt x="1549" y="153"/>
                </a:lnTo>
                <a:lnTo>
                  <a:pt x="1537" y="147"/>
                </a:lnTo>
                <a:lnTo>
                  <a:pt x="1519" y="142"/>
                </a:lnTo>
                <a:lnTo>
                  <a:pt x="1507" y="136"/>
                </a:lnTo>
                <a:lnTo>
                  <a:pt x="1489" y="130"/>
                </a:lnTo>
                <a:lnTo>
                  <a:pt x="1478" y="124"/>
                </a:lnTo>
                <a:lnTo>
                  <a:pt x="1466" y="118"/>
                </a:lnTo>
                <a:lnTo>
                  <a:pt x="1448" y="112"/>
                </a:lnTo>
                <a:lnTo>
                  <a:pt x="1436" y="106"/>
                </a:lnTo>
                <a:lnTo>
                  <a:pt x="1424" y="100"/>
                </a:lnTo>
                <a:lnTo>
                  <a:pt x="1412" y="100"/>
                </a:lnTo>
                <a:lnTo>
                  <a:pt x="1400" y="94"/>
                </a:lnTo>
                <a:lnTo>
                  <a:pt x="1383" y="88"/>
                </a:lnTo>
                <a:lnTo>
                  <a:pt x="1371" y="82"/>
                </a:lnTo>
                <a:lnTo>
                  <a:pt x="1359" y="82"/>
                </a:lnTo>
                <a:lnTo>
                  <a:pt x="1347" y="76"/>
                </a:lnTo>
                <a:lnTo>
                  <a:pt x="1335" y="71"/>
                </a:lnTo>
                <a:lnTo>
                  <a:pt x="1323" y="71"/>
                </a:lnTo>
                <a:lnTo>
                  <a:pt x="1317" y="65"/>
                </a:lnTo>
                <a:lnTo>
                  <a:pt x="1306" y="59"/>
                </a:lnTo>
                <a:lnTo>
                  <a:pt x="1294" y="59"/>
                </a:lnTo>
                <a:lnTo>
                  <a:pt x="1282" y="53"/>
                </a:lnTo>
                <a:lnTo>
                  <a:pt x="1270" y="53"/>
                </a:lnTo>
                <a:lnTo>
                  <a:pt x="1264" y="47"/>
                </a:lnTo>
                <a:lnTo>
                  <a:pt x="1252" y="41"/>
                </a:lnTo>
                <a:lnTo>
                  <a:pt x="1240" y="41"/>
                </a:lnTo>
                <a:lnTo>
                  <a:pt x="1228" y="41"/>
                </a:lnTo>
                <a:lnTo>
                  <a:pt x="1222" y="35"/>
                </a:lnTo>
                <a:lnTo>
                  <a:pt x="1211" y="35"/>
                </a:lnTo>
                <a:lnTo>
                  <a:pt x="1205" y="29"/>
                </a:lnTo>
                <a:lnTo>
                  <a:pt x="1193" y="29"/>
                </a:lnTo>
                <a:lnTo>
                  <a:pt x="1187" y="23"/>
                </a:lnTo>
                <a:lnTo>
                  <a:pt x="1175" y="23"/>
                </a:lnTo>
                <a:lnTo>
                  <a:pt x="1163" y="23"/>
                </a:lnTo>
                <a:lnTo>
                  <a:pt x="1157" y="17"/>
                </a:lnTo>
                <a:lnTo>
                  <a:pt x="1151" y="17"/>
                </a:lnTo>
                <a:lnTo>
                  <a:pt x="1139" y="17"/>
                </a:lnTo>
                <a:lnTo>
                  <a:pt x="1133" y="17"/>
                </a:lnTo>
                <a:lnTo>
                  <a:pt x="1122" y="11"/>
                </a:lnTo>
                <a:lnTo>
                  <a:pt x="1116" y="11"/>
                </a:lnTo>
                <a:lnTo>
                  <a:pt x="1110" y="11"/>
                </a:lnTo>
                <a:lnTo>
                  <a:pt x="1098" y="11"/>
                </a:lnTo>
                <a:lnTo>
                  <a:pt x="1092" y="6"/>
                </a:lnTo>
                <a:lnTo>
                  <a:pt x="1086" y="6"/>
                </a:lnTo>
                <a:lnTo>
                  <a:pt x="1074" y="6"/>
                </a:lnTo>
                <a:lnTo>
                  <a:pt x="1068" y="6"/>
                </a:lnTo>
                <a:lnTo>
                  <a:pt x="1062" y="6"/>
                </a:lnTo>
                <a:lnTo>
                  <a:pt x="1056" y="6"/>
                </a:lnTo>
                <a:lnTo>
                  <a:pt x="1045" y="6"/>
                </a:lnTo>
                <a:lnTo>
                  <a:pt x="1039" y="0"/>
                </a:lnTo>
                <a:lnTo>
                  <a:pt x="1033" y="0"/>
                </a:lnTo>
                <a:lnTo>
                  <a:pt x="1027" y="0"/>
                </a:lnTo>
                <a:lnTo>
                  <a:pt x="1021" y="0"/>
                </a:lnTo>
                <a:lnTo>
                  <a:pt x="1015" y="0"/>
                </a:lnTo>
                <a:lnTo>
                  <a:pt x="1009" y="0"/>
                </a:lnTo>
                <a:lnTo>
                  <a:pt x="997" y="0"/>
                </a:lnTo>
                <a:lnTo>
                  <a:pt x="991" y="0"/>
                </a:lnTo>
                <a:lnTo>
                  <a:pt x="985" y="0"/>
                </a:lnTo>
                <a:lnTo>
                  <a:pt x="979" y="0"/>
                </a:lnTo>
                <a:lnTo>
                  <a:pt x="973" y="0"/>
                </a:lnTo>
                <a:lnTo>
                  <a:pt x="967" y="0"/>
                </a:lnTo>
                <a:lnTo>
                  <a:pt x="961" y="0"/>
                </a:lnTo>
                <a:lnTo>
                  <a:pt x="956" y="0"/>
                </a:lnTo>
                <a:lnTo>
                  <a:pt x="950" y="0"/>
                </a:lnTo>
                <a:lnTo>
                  <a:pt x="944" y="0"/>
                </a:lnTo>
                <a:lnTo>
                  <a:pt x="938" y="0"/>
                </a:lnTo>
                <a:lnTo>
                  <a:pt x="932" y="0"/>
                </a:lnTo>
                <a:lnTo>
                  <a:pt x="926" y="0"/>
                </a:lnTo>
                <a:lnTo>
                  <a:pt x="920" y="6"/>
                </a:lnTo>
                <a:lnTo>
                  <a:pt x="914" y="6"/>
                </a:lnTo>
                <a:lnTo>
                  <a:pt x="908" y="6"/>
                </a:lnTo>
                <a:lnTo>
                  <a:pt x="902" y="6"/>
                </a:lnTo>
                <a:lnTo>
                  <a:pt x="896" y="6"/>
                </a:lnTo>
                <a:lnTo>
                  <a:pt x="890" y="6"/>
                </a:lnTo>
                <a:lnTo>
                  <a:pt x="884" y="6"/>
                </a:lnTo>
                <a:lnTo>
                  <a:pt x="878" y="6"/>
                </a:lnTo>
                <a:lnTo>
                  <a:pt x="872" y="11"/>
                </a:lnTo>
                <a:lnTo>
                  <a:pt x="867" y="11"/>
                </a:lnTo>
                <a:lnTo>
                  <a:pt x="861" y="11"/>
                </a:lnTo>
                <a:lnTo>
                  <a:pt x="855" y="11"/>
                </a:lnTo>
                <a:lnTo>
                  <a:pt x="849" y="11"/>
                </a:lnTo>
                <a:lnTo>
                  <a:pt x="843" y="17"/>
                </a:lnTo>
                <a:lnTo>
                  <a:pt x="837" y="17"/>
                </a:lnTo>
                <a:lnTo>
                  <a:pt x="831" y="17"/>
                </a:lnTo>
                <a:lnTo>
                  <a:pt x="825" y="17"/>
                </a:lnTo>
                <a:lnTo>
                  <a:pt x="819" y="17"/>
                </a:lnTo>
                <a:lnTo>
                  <a:pt x="819" y="23"/>
                </a:lnTo>
                <a:lnTo>
                  <a:pt x="813" y="23"/>
                </a:lnTo>
                <a:lnTo>
                  <a:pt x="807" y="23"/>
                </a:lnTo>
                <a:lnTo>
                  <a:pt x="801" y="29"/>
                </a:lnTo>
                <a:lnTo>
                  <a:pt x="795" y="29"/>
                </a:lnTo>
                <a:lnTo>
                  <a:pt x="789" y="29"/>
                </a:lnTo>
                <a:lnTo>
                  <a:pt x="783" y="29"/>
                </a:lnTo>
                <a:lnTo>
                  <a:pt x="778" y="35"/>
                </a:lnTo>
                <a:lnTo>
                  <a:pt x="772" y="35"/>
                </a:lnTo>
                <a:lnTo>
                  <a:pt x="766" y="35"/>
                </a:lnTo>
                <a:lnTo>
                  <a:pt x="766" y="41"/>
                </a:lnTo>
                <a:lnTo>
                  <a:pt x="760" y="41"/>
                </a:lnTo>
                <a:lnTo>
                  <a:pt x="754" y="41"/>
                </a:lnTo>
                <a:lnTo>
                  <a:pt x="748" y="47"/>
                </a:lnTo>
                <a:lnTo>
                  <a:pt x="742" y="47"/>
                </a:lnTo>
                <a:lnTo>
                  <a:pt x="736" y="47"/>
                </a:lnTo>
                <a:lnTo>
                  <a:pt x="736" y="53"/>
                </a:lnTo>
                <a:lnTo>
                  <a:pt x="730" y="53"/>
                </a:lnTo>
                <a:lnTo>
                  <a:pt x="724" y="53"/>
                </a:lnTo>
                <a:lnTo>
                  <a:pt x="724" y="59"/>
                </a:lnTo>
                <a:lnTo>
                  <a:pt x="718" y="59"/>
                </a:lnTo>
                <a:lnTo>
                  <a:pt x="712" y="59"/>
                </a:lnTo>
                <a:lnTo>
                  <a:pt x="712" y="65"/>
                </a:lnTo>
                <a:lnTo>
                  <a:pt x="706" y="65"/>
                </a:lnTo>
                <a:lnTo>
                  <a:pt x="700" y="65"/>
                </a:lnTo>
                <a:lnTo>
                  <a:pt x="694" y="71"/>
                </a:lnTo>
                <a:lnTo>
                  <a:pt x="689" y="71"/>
                </a:lnTo>
                <a:lnTo>
                  <a:pt x="689" y="76"/>
                </a:lnTo>
                <a:lnTo>
                  <a:pt x="683" y="76"/>
                </a:lnTo>
                <a:lnTo>
                  <a:pt x="677" y="76"/>
                </a:lnTo>
                <a:lnTo>
                  <a:pt x="677" y="82"/>
                </a:lnTo>
                <a:lnTo>
                  <a:pt x="671" y="82"/>
                </a:lnTo>
                <a:lnTo>
                  <a:pt x="665" y="88"/>
                </a:lnTo>
                <a:lnTo>
                  <a:pt x="659" y="88"/>
                </a:lnTo>
                <a:lnTo>
                  <a:pt x="659" y="94"/>
                </a:lnTo>
                <a:lnTo>
                  <a:pt x="653" y="94"/>
                </a:lnTo>
                <a:lnTo>
                  <a:pt x="647" y="94"/>
                </a:lnTo>
                <a:lnTo>
                  <a:pt x="647" y="100"/>
                </a:lnTo>
                <a:lnTo>
                  <a:pt x="641" y="100"/>
                </a:lnTo>
                <a:lnTo>
                  <a:pt x="635" y="106"/>
                </a:lnTo>
                <a:lnTo>
                  <a:pt x="629" y="106"/>
                </a:lnTo>
                <a:lnTo>
                  <a:pt x="629" y="112"/>
                </a:lnTo>
                <a:lnTo>
                  <a:pt x="623" y="112"/>
                </a:lnTo>
                <a:lnTo>
                  <a:pt x="617" y="118"/>
                </a:lnTo>
                <a:lnTo>
                  <a:pt x="611" y="118"/>
                </a:lnTo>
                <a:lnTo>
                  <a:pt x="611" y="124"/>
                </a:lnTo>
                <a:lnTo>
                  <a:pt x="606" y="124"/>
                </a:lnTo>
                <a:lnTo>
                  <a:pt x="606" y="130"/>
                </a:lnTo>
                <a:lnTo>
                  <a:pt x="600" y="130"/>
                </a:lnTo>
                <a:lnTo>
                  <a:pt x="594" y="136"/>
                </a:lnTo>
                <a:lnTo>
                  <a:pt x="588" y="136"/>
                </a:lnTo>
                <a:lnTo>
                  <a:pt x="588" y="142"/>
                </a:lnTo>
                <a:lnTo>
                  <a:pt x="582" y="142"/>
                </a:lnTo>
                <a:lnTo>
                  <a:pt x="582" y="147"/>
                </a:lnTo>
                <a:lnTo>
                  <a:pt x="576" y="147"/>
                </a:lnTo>
                <a:lnTo>
                  <a:pt x="570" y="153"/>
                </a:lnTo>
                <a:lnTo>
                  <a:pt x="564" y="159"/>
                </a:lnTo>
                <a:lnTo>
                  <a:pt x="558" y="159"/>
                </a:lnTo>
                <a:lnTo>
                  <a:pt x="558" y="165"/>
                </a:lnTo>
                <a:lnTo>
                  <a:pt x="552" y="165"/>
                </a:lnTo>
                <a:lnTo>
                  <a:pt x="552" y="171"/>
                </a:lnTo>
                <a:lnTo>
                  <a:pt x="546" y="171"/>
                </a:lnTo>
                <a:lnTo>
                  <a:pt x="546" y="177"/>
                </a:lnTo>
                <a:lnTo>
                  <a:pt x="540" y="177"/>
                </a:lnTo>
                <a:lnTo>
                  <a:pt x="534" y="183"/>
                </a:lnTo>
                <a:lnTo>
                  <a:pt x="528" y="189"/>
                </a:lnTo>
                <a:lnTo>
                  <a:pt x="522" y="189"/>
                </a:lnTo>
                <a:lnTo>
                  <a:pt x="522" y="195"/>
                </a:lnTo>
                <a:lnTo>
                  <a:pt x="517" y="195"/>
                </a:lnTo>
                <a:lnTo>
                  <a:pt x="517" y="201"/>
                </a:lnTo>
                <a:lnTo>
                  <a:pt x="511" y="201"/>
                </a:lnTo>
                <a:lnTo>
                  <a:pt x="511" y="207"/>
                </a:lnTo>
                <a:lnTo>
                  <a:pt x="505" y="207"/>
                </a:lnTo>
                <a:lnTo>
                  <a:pt x="505" y="213"/>
                </a:lnTo>
                <a:lnTo>
                  <a:pt x="499" y="213"/>
                </a:lnTo>
                <a:lnTo>
                  <a:pt x="499" y="218"/>
                </a:lnTo>
                <a:lnTo>
                  <a:pt x="493" y="218"/>
                </a:lnTo>
                <a:lnTo>
                  <a:pt x="493" y="224"/>
                </a:lnTo>
                <a:lnTo>
                  <a:pt x="487" y="224"/>
                </a:lnTo>
                <a:lnTo>
                  <a:pt x="487" y="230"/>
                </a:lnTo>
                <a:lnTo>
                  <a:pt x="481" y="230"/>
                </a:lnTo>
                <a:lnTo>
                  <a:pt x="481" y="236"/>
                </a:lnTo>
                <a:lnTo>
                  <a:pt x="475" y="236"/>
                </a:lnTo>
                <a:lnTo>
                  <a:pt x="475" y="242"/>
                </a:lnTo>
                <a:lnTo>
                  <a:pt x="469" y="242"/>
                </a:lnTo>
                <a:lnTo>
                  <a:pt x="469" y="248"/>
                </a:lnTo>
                <a:lnTo>
                  <a:pt x="463" y="248"/>
                </a:lnTo>
                <a:lnTo>
                  <a:pt x="463" y="254"/>
                </a:lnTo>
                <a:lnTo>
                  <a:pt x="457" y="254"/>
                </a:lnTo>
                <a:lnTo>
                  <a:pt x="457" y="260"/>
                </a:lnTo>
                <a:lnTo>
                  <a:pt x="451" y="260"/>
                </a:lnTo>
                <a:lnTo>
                  <a:pt x="451" y="266"/>
                </a:lnTo>
                <a:lnTo>
                  <a:pt x="445" y="266"/>
                </a:lnTo>
                <a:lnTo>
                  <a:pt x="445" y="272"/>
                </a:lnTo>
                <a:lnTo>
                  <a:pt x="439" y="272"/>
                </a:lnTo>
                <a:lnTo>
                  <a:pt x="439" y="278"/>
                </a:lnTo>
                <a:lnTo>
                  <a:pt x="433" y="278"/>
                </a:lnTo>
                <a:lnTo>
                  <a:pt x="433" y="283"/>
                </a:lnTo>
                <a:lnTo>
                  <a:pt x="428" y="283"/>
                </a:lnTo>
                <a:lnTo>
                  <a:pt x="428" y="289"/>
                </a:lnTo>
                <a:lnTo>
                  <a:pt x="422" y="289"/>
                </a:lnTo>
                <a:lnTo>
                  <a:pt x="422" y="295"/>
                </a:lnTo>
                <a:lnTo>
                  <a:pt x="416" y="301"/>
                </a:lnTo>
                <a:lnTo>
                  <a:pt x="410" y="307"/>
                </a:lnTo>
                <a:lnTo>
                  <a:pt x="410" y="313"/>
                </a:lnTo>
                <a:lnTo>
                  <a:pt x="404" y="313"/>
                </a:lnTo>
                <a:lnTo>
                  <a:pt x="404" y="319"/>
                </a:lnTo>
                <a:lnTo>
                  <a:pt x="398" y="319"/>
                </a:lnTo>
                <a:lnTo>
                  <a:pt x="398" y="325"/>
                </a:lnTo>
                <a:lnTo>
                  <a:pt x="392" y="325"/>
                </a:lnTo>
                <a:lnTo>
                  <a:pt x="392" y="331"/>
                </a:lnTo>
                <a:lnTo>
                  <a:pt x="386" y="331"/>
                </a:lnTo>
                <a:lnTo>
                  <a:pt x="380" y="343"/>
                </a:lnTo>
                <a:lnTo>
                  <a:pt x="279" y="467"/>
                </a:lnTo>
                <a:lnTo>
                  <a:pt x="220" y="538"/>
                </a:lnTo>
                <a:lnTo>
                  <a:pt x="178" y="585"/>
                </a:lnTo>
                <a:lnTo>
                  <a:pt x="161" y="603"/>
                </a:lnTo>
                <a:lnTo>
                  <a:pt x="137" y="632"/>
                </a:lnTo>
                <a:lnTo>
                  <a:pt x="95" y="674"/>
                </a:lnTo>
                <a:lnTo>
                  <a:pt x="24" y="721"/>
                </a:lnTo>
                <a:lnTo>
                  <a:pt x="0" y="727"/>
                </a:lnTo>
              </a:path>
            </a:pathLst>
          </a:custGeom>
          <a:noFill/>
          <a:ln w="7938"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682" name="Freeform 253"/>
          <p:cNvSpPr>
            <a:spLocks/>
          </p:cNvSpPr>
          <p:nvPr/>
        </p:nvSpPr>
        <p:spPr bwMode="auto">
          <a:xfrm>
            <a:off x="3454400" y="5070475"/>
            <a:ext cx="3767138" cy="1060450"/>
          </a:xfrm>
          <a:custGeom>
            <a:avLst/>
            <a:gdLst>
              <a:gd name="T0" fmla="*/ 2147483647 w 2373"/>
              <a:gd name="T1" fmla="*/ 2147483647 h 668"/>
              <a:gd name="T2" fmla="*/ 2147483647 w 2373"/>
              <a:gd name="T3" fmla="*/ 2147483647 h 668"/>
              <a:gd name="T4" fmla="*/ 2147483647 w 2373"/>
              <a:gd name="T5" fmla="*/ 2147483647 h 668"/>
              <a:gd name="T6" fmla="*/ 2147483647 w 2373"/>
              <a:gd name="T7" fmla="*/ 2147483647 h 668"/>
              <a:gd name="T8" fmla="*/ 2147483647 w 2373"/>
              <a:gd name="T9" fmla="*/ 2147483647 h 668"/>
              <a:gd name="T10" fmla="*/ 2147483647 w 2373"/>
              <a:gd name="T11" fmla="*/ 2147483647 h 668"/>
              <a:gd name="T12" fmla="*/ 2147483647 w 2373"/>
              <a:gd name="T13" fmla="*/ 2147483647 h 668"/>
              <a:gd name="T14" fmla="*/ 2147483647 w 2373"/>
              <a:gd name="T15" fmla="*/ 2147483647 h 668"/>
              <a:gd name="T16" fmla="*/ 2147483647 w 2373"/>
              <a:gd name="T17" fmla="*/ 2147483647 h 668"/>
              <a:gd name="T18" fmla="*/ 2147483647 w 2373"/>
              <a:gd name="T19" fmla="*/ 2147483647 h 668"/>
              <a:gd name="T20" fmla="*/ 2147483647 w 2373"/>
              <a:gd name="T21" fmla="*/ 2147483647 h 668"/>
              <a:gd name="T22" fmla="*/ 2147483647 w 2373"/>
              <a:gd name="T23" fmla="*/ 2147483647 h 668"/>
              <a:gd name="T24" fmla="*/ 2147483647 w 2373"/>
              <a:gd name="T25" fmla="*/ 2147483647 h 668"/>
              <a:gd name="T26" fmla="*/ 2147483647 w 2373"/>
              <a:gd name="T27" fmla="*/ 2147483647 h 668"/>
              <a:gd name="T28" fmla="*/ 2147483647 w 2373"/>
              <a:gd name="T29" fmla="*/ 2147483647 h 668"/>
              <a:gd name="T30" fmla="*/ 2147483647 w 2373"/>
              <a:gd name="T31" fmla="*/ 2147483647 h 668"/>
              <a:gd name="T32" fmla="*/ 2147483647 w 2373"/>
              <a:gd name="T33" fmla="*/ 2147483647 h 668"/>
              <a:gd name="T34" fmla="*/ 2147483647 w 2373"/>
              <a:gd name="T35" fmla="*/ 2147483647 h 668"/>
              <a:gd name="T36" fmla="*/ 2147483647 w 2373"/>
              <a:gd name="T37" fmla="*/ 2147483647 h 668"/>
              <a:gd name="T38" fmla="*/ 2147483647 w 2373"/>
              <a:gd name="T39" fmla="*/ 2147483647 h 668"/>
              <a:gd name="T40" fmla="*/ 2147483647 w 2373"/>
              <a:gd name="T41" fmla="*/ 2147483647 h 668"/>
              <a:gd name="T42" fmla="*/ 2147483647 w 2373"/>
              <a:gd name="T43" fmla="*/ 2147483647 h 668"/>
              <a:gd name="T44" fmla="*/ 2147483647 w 2373"/>
              <a:gd name="T45" fmla="*/ 0 h 668"/>
              <a:gd name="T46" fmla="*/ 2147483647 w 2373"/>
              <a:gd name="T47" fmla="*/ 0 h 668"/>
              <a:gd name="T48" fmla="*/ 2147483647 w 2373"/>
              <a:gd name="T49" fmla="*/ 0 h 668"/>
              <a:gd name="T50" fmla="*/ 2147483647 w 2373"/>
              <a:gd name="T51" fmla="*/ 0 h 668"/>
              <a:gd name="T52" fmla="*/ 2147483647 w 2373"/>
              <a:gd name="T53" fmla="*/ 0 h 668"/>
              <a:gd name="T54" fmla="*/ 2147483647 w 2373"/>
              <a:gd name="T55" fmla="*/ 0 h 668"/>
              <a:gd name="T56" fmla="*/ 2147483647 w 2373"/>
              <a:gd name="T57" fmla="*/ 2147483647 h 668"/>
              <a:gd name="T58" fmla="*/ 2147483647 w 2373"/>
              <a:gd name="T59" fmla="*/ 2147483647 h 668"/>
              <a:gd name="T60" fmla="*/ 2147483647 w 2373"/>
              <a:gd name="T61" fmla="*/ 2147483647 h 668"/>
              <a:gd name="T62" fmla="*/ 2147483647 w 2373"/>
              <a:gd name="T63" fmla="*/ 2147483647 h 668"/>
              <a:gd name="T64" fmla="*/ 2147483647 w 2373"/>
              <a:gd name="T65" fmla="*/ 2147483647 h 668"/>
              <a:gd name="T66" fmla="*/ 2147483647 w 2373"/>
              <a:gd name="T67" fmla="*/ 2147483647 h 668"/>
              <a:gd name="T68" fmla="*/ 2147483647 w 2373"/>
              <a:gd name="T69" fmla="*/ 2147483647 h 668"/>
              <a:gd name="T70" fmla="*/ 2147483647 w 2373"/>
              <a:gd name="T71" fmla="*/ 2147483647 h 668"/>
              <a:gd name="T72" fmla="*/ 2147483647 w 2373"/>
              <a:gd name="T73" fmla="*/ 2147483647 h 668"/>
              <a:gd name="T74" fmla="*/ 2147483647 w 2373"/>
              <a:gd name="T75" fmla="*/ 2147483647 h 668"/>
              <a:gd name="T76" fmla="*/ 2147483647 w 2373"/>
              <a:gd name="T77" fmla="*/ 2147483647 h 668"/>
              <a:gd name="T78" fmla="*/ 2147483647 w 2373"/>
              <a:gd name="T79" fmla="*/ 2147483647 h 668"/>
              <a:gd name="T80" fmla="*/ 2147483647 w 2373"/>
              <a:gd name="T81" fmla="*/ 2147483647 h 668"/>
              <a:gd name="T82" fmla="*/ 2147483647 w 2373"/>
              <a:gd name="T83" fmla="*/ 2147483647 h 668"/>
              <a:gd name="T84" fmla="*/ 2147483647 w 2373"/>
              <a:gd name="T85" fmla="*/ 2147483647 h 668"/>
              <a:gd name="T86" fmla="*/ 2147483647 w 2373"/>
              <a:gd name="T87" fmla="*/ 2147483647 h 668"/>
              <a:gd name="T88" fmla="*/ 2147483647 w 2373"/>
              <a:gd name="T89" fmla="*/ 2147483647 h 668"/>
              <a:gd name="T90" fmla="*/ 2147483647 w 2373"/>
              <a:gd name="T91" fmla="*/ 2147483647 h 668"/>
              <a:gd name="T92" fmla="*/ 2147483647 w 2373"/>
              <a:gd name="T93" fmla="*/ 2147483647 h 668"/>
              <a:gd name="T94" fmla="*/ 2147483647 w 2373"/>
              <a:gd name="T95" fmla="*/ 2147483647 h 668"/>
              <a:gd name="T96" fmla="*/ 2147483647 w 2373"/>
              <a:gd name="T97" fmla="*/ 2147483647 h 668"/>
              <a:gd name="T98" fmla="*/ 2147483647 w 2373"/>
              <a:gd name="T99" fmla="*/ 2147483647 h 668"/>
              <a:gd name="T100" fmla="*/ 2147483647 w 2373"/>
              <a:gd name="T101" fmla="*/ 2147483647 h 668"/>
              <a:gd name="T102" fmla="*/ 2147483647 w 2373"/>
              <a:gd name="T103" fmla="*/ 2147483647 h 668"/>
              <a:gd name="T104" fmla="*/ 2147483647 w 2373"/>
              <a:gd name="T105" fmla="*/ 2147483647 h 668"/>
              <a:gd name="T106" fmla="*/ 2147483647 w 2373"/>
              <a:gd name="T107" fmla="*/ 2147483647 h 668"/>
              <a:gd name="T108" fmla="*/ 2147483647 w 2373"/>
              <a:gd name="T109" fmla="*/ 2147483647 h 668"/>
              <a:gd name="T110" fmla="*/ 2147483647 w 2373"/>
              <a:gd name="T111" fmla="*/ 2147483647 h 668"/>
              <a:gd name="T112" fmla="*/ 2147483647 w 2373"/>
              <a:gd name="T113" fmla="*/ 2147483647 h 668"/>
              <a:gd name="T114" fmla="*/ 2147483647 w 2373"/>
              <a:gd name="T115" fmla="*/ 2147483647 h 668"/>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2373"/>
              <a:gd name="T175" fmla="*/ 0 h 668"/>
              <a:gd name="T176" fmla="*/ 2373 w 2373"/>
              <a:gd name="T177" fmla="*/ 668 h 668"/>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2373" h="668">
                <a:moveTo>
                  <a:pt x="2373" y="461"/>
                </a:moveTo>
                <a:lnTo>
                  <a:pt x="2338" y="449"/>
                </a:lnTo>
                <a:lnTo>
                  <a:pt x="2302" y="443"/>
                </a:lnTo>
                <a:lnTo>
                  <a:pt x="2272" y="431"/>
                </a:lnTo>
                <a:lnTo>
                  <a:pt x="2237" y="420"/>
                </a:lnTo>
                <a:lnTo>
                  <a:pt x="2207" y="414"/>
                </a:lnTo>
                <a:lnTo>
                  <a:pt x="2178" y="402"/>
                </a:lnTo>
                <a:lnTo>
                  <a:pt x="2148" y="396"/>
                </a:lnTo>
                <a:lnTo>
                  <a:pt x="2118" y="384"/>
                </a:lnTo>
                <a:lnTo>
                  <a:pt x="2089" y="372"/>
                </a:lnTo>
                <a:lnTo>
                  <a:pt x="2065" y="366"/>
                </a:lnTo>
                <a:lnTo>
                  <a:pt x="2035" y="355"/>
                </a:lnTo>
                <a:lnTo>
                  <a:pt x="2011" y="349"/>
                </a:lnTo>
                <a:lnTo>
                  <a:pt x="1982" y="337"/>
                </a:lnTo>
                <a:lnTo>
                  <a:pt x="1958" y="331"/>
                </a:lnTo>
                <a:lnTo>
                  <a:pt x="1934" y="319"/>
                </a:lnTo>
                <a:lnTo>
                  <a:pt x="1911" y="313"/>
                </a:lnTo>
                <a:lnTo>
                  <a:pt x="1887" y="301"/>
                </a:lnTo>
                <a:lnTo>
                  <a:pt x="1863" y="295"/>
                </a:lnTo>
                <a:lnTo>
                  <a:pt x="1845" y="284"/>
                </a:lnTo>
                <a:lnTo>
                  <a:pt x="1822" y="278"/>
                </a:lnTo>
                <a:lnTo>
                  <a:pt x="1804" y="266"/>
                </a:lnTo>
                <a:lnTo>
                  <a:pt x="1780" y="260"/>
                </a:lnTo>
                <a:lnTo>
                  <a:pt x="1762" y="254"/>
                </a:lnTo>
                <a:lnTo>
                  <a:pt x="1739" y="242"/>
                </a:lnTo>
                <a:lnTo>
                  <a:pt x="1721" y="236"/>
                </a:lnTo>
                <a:lnTo>
                  <a:pt x="1703" y="230"/>
                </a:lnTo>
                <a:lnTo>
                  <a:pt x="1685" y="219"/>
                </a:lnTo>
                <a:lnTo>
                  <a:pt x="1667" y="213"/>
                </a:lnTo>
                <a:lnTo>
                  <a:pt x="1650" y="207"/>
                </a:lnTo>
                <a:lnTo>
                  <a:pt x="1632" y="201"/>
                </a:lnTo>
                <a:lnTo>
                  <a:pt x="1614" y="195"/>
                </a:lnTo>
                <a:lnTo>
                  <a:pt x="1596" y="183"/>
                </a:lnTo>
                <a:lnTo>
                  <a:pt x="1584" y="177"/>
                </a:lnTo>
                <a:lnTo>
                  <a:pt x="1567" y="171"/>
                </a:lnTo>
                <a:lnTo>
                  <a:pt x="1549" y="165"/>
                </a:lnTo>
                <a:lnTo>
                  <a:pt x="1537" y="159"/>
                </a:lnTo>
                <a:lnTo>
                  <a:pt x="1519" y="154"/>
                </a:lnTo>
                <a:lnTo>
                  <a:pt x="1507" y="148"/>
                </a:lnTo>
                <a:lnTo>
                  <a:pt x="1489" y="142"/>
                </a:lnTo>
                <a:lnTo>
                  <a:pt x="1478" y="136"/>
                </a:lnTo>
                <a:lnTo>
                  <a:pt x="1466" y="130"/>
                </a:lnTo>
                <a:lnTo>
                  <a:pt x="1448" y="124"/>
                </a:lnTo>
                <a:lnTo>
                  <a:pt x="1436" y="118"/>
                </a:lnTo>
                <a:lnTo>
                  <a:pt x="1424" y="118"/>
                </a:lnTo>
                <a:lnTo>
                  <a:pt x="1412" y="112"/>
                </a:lnTo>
                <a:lnTo>
                  <a:pt x="1400" y="106"/>
                </a:lnTo>
                <a:lnTo>
                  <a:pt x="1383" y="100"/>
                </a:lnTo>
                <a:lnTo>
                  <a:pt x="1371" y="94"/>
                </a:lnTo>
                <a:lnTo>
                  <a:pt x="1359" y="94"/>
                </a:lnTo>
                <a:lnTo>
                  <a:pt x="1347" y="88"/>
                </a:lnTo>
                <a:lnTo>
                  <a:pt x="1335" y="83"/>
                </a:lnTo>
                <a:lnTo>
                  <a:pt x="1323" y="77"/>
                </a:lnTo>
                <a:lnTo>
                  <a:pt x="1317" y="77"/>
                </a:lnTo>
                <a:lnTo>
                  <a:pt x="1306" y="71"/>
                </a:lnTo>
                <a:lnTo>
                  <a:pt x="1294" y="71"/>
                </a:lnTo>
                <a:lnTo>
                  <a:pt x="1282" y="65"/>
                </a:lnTo>
                <a:lnTo>
                  <a:pt x="1270" y="59"/>
                </a:lnTo>
                <a:lnTo>
                  <a:pt x="1264" y="59"/>
                </a:lnTo>
                <a:lnTo>
                  <a:pt x="1252" y="53"/>
                </a:lnTo>
                <a:lnTo>
                  <a:pt x="1240" y="53"/>
                </a:lnTo>
                <a:lnTo>
                  <a:pt x="1228" y="47"/>
                </a:lnTo>
                <a:lnTo>
                  <a:pt x="1222" y="47"/>
                </a:lnTo>
                <a:lnTo>
                  <a:pt x="1211" y="41"/>
                </a:lnTo>
                <a:lnTo>
                  <a:pt x="1205" y="41"/>
                </a:lnTo>
                <a:lnTo>
                  <a:pt x="1193" y="35"/>
                </a:lnTo>
                <a:lnTo>
                  <a:pt x="1187" y="35"/>
                </a:lnTo>
                <a:lnTo>
                  <a:pt x="1175" y="29"/>
                </a:lnTo>
                <a:lnTo>
                  <a:pt x="1163" y="29"/>
                </a:lnTo>
                <a:lnTo>
                  <a:pt x="1157" y="29"/>
                </a:lnTo>
                <a:lnTo>
                  <a:pt x="1151" y="23"/>
                </a:lnTo>
                <a:lnTo>
                  <a:pt x="1139" y="23"/>
                </a:lnTo>
                <a:lnTo>
                  <a:pt x="1133" y="23"/>
                </a:lnTo>
                <a:lnTo>
                  <a:pt x="1122" y="17"/>
                </a:lnTo>
                <a:lnTo>
                  <a:pt x="1116" y="17"/>
                </a:lnTo>
                <a:lnTo>
                  <a:pt x="1110" y="17"/>
                </a:lnTo>
                <a:lnTo>
                  <a:pt x="1098" y="17"/>
                </a:lnTo>
                <a:lnTo>
                  <a:pt x="1092" y="12"/>
                </a:lnTo>
                <a:lnTo>
                  <a:pt x="1086" y="12"/>
                </a:lnTo>
                <a:lnTo>
                  <a:pt x="1074" y="12"/>
                </a:lnTo>
                <a:lnTo>
                  <a:pt x="1068" y="12"/>
                </a:lnTo>
                <a:lnTo>
                  <a:pt x="1062" y="6"/>
                </a:lnTo>
                <a:lnTo>
                  <a:pt x="1056" y="6"/>
                </a:lnTo>
                <a:lnTo>
                  <a:pt x="1045" y="6"/>
                </a:lnTo>
                <a:lnTo>
                  <a:pt x="1039" y="6"/>
                </a:lnTo>
                <a:lnTo>
                  <a:pt x="1033" y="6"/>
                </a:lnTo>
                <a:lnTo>
                  <a:pt x="1027" y="6"/>
                </a:lnTo>
                <a:lnTo>
                  <a:pt x="1021" y="6"/>
                </a:lnTo>
                <a:lnTo>
                  <a:pt x="1015" y="0"/>
                </a:lnTo>
                <a:lnTo>
                  <a:pt x="1009" y="0"/>
                </a:lnTo>
                <a:lnTo>
                  <a:pt x="997" y="0"/>
                </a:lnTo>
                <a:lnTo>
                  <a:pt x="991" y="0"/>
                </a:lnTo>
                <a:lnTo>
                  <a:pt x="985" y="0"/>
                </a:lnTo>
                <a:lnTo>
                  <a:pt x="979" y="0"/>
                </a:lnTo>
                <a:lnTo>
                  <a:pt x="973" y="0"/>
                </a:lnTo>
                <a:lnTo>
                  <a:pt x="967" y="0"/>
                </a:lnTo>
                <a:lnTo>
                  <a:pt x="961" y="0"/>
                </a:lnTo>
                <a:lnTo>
                  <a:pt x="956" y="0"/>
                </a:lnTo>
                <a:lnTo>
                  <a:pt x="950" y="0"/>
                </a:lnTo>
                <a:lnTo>
                  <a:pt x="944" y="0"/>
                </a:lnTo>
                <a:lnTo>
                  <a:pt x="938" y="0"/>
                </a:lnTo>
                <a:lnTo>
                  <a:pt x="932" y="0"/>
                </a:lnTo>
                <a:lnTo>
                  <a:pt x="926" y="0"/>
                </a:lnTo>
                <a:lnTo>
                  <a:pt x="920" y="0"/>
                </a:lnTo>
                <a:lnTo>
                  <a:pt x="914" y="0"/>
                </a:lnTo>
                <a:lnTo>
                  <a:pt x="908" y="0"/>
                </a:lnTo>
                <a:lnTo>
                  <a:pt x="902" y="0"/>
                </a:lnTo>
                <a:lnTo>
                  <a:pt x="896" y="0"/>
                </a:lnTo>
                <a:lnTo>
                  <a:pt x="890" y="0"/>
                </a:lnTo>
                <a:lnTo>
                  <a:pt x="884" y="0"/>
                </a:lnTo>
                <a:lnTo>
                  <a:pt x="878" y="0"/>
                </a:lnTo>
                <a:lnTo>
                  <a:pt x="872" y="0"/>
                </a:lnTo>
                <a:lnTo>
                  <a:pt x="867" y="0"/>
                </a:lnTo>
                <a:lnTo>
                  <a:pt x="867" y="6"/>
                </a:lnTo>
                <a:lnTo>
                  <a:pt x="861" y="6"/>
                </a:lnTo>
                <a:lnTo>
                  <a:pt x="855" y="6"/>
                </a:lnTo>
                <a:lnTo>
                  <a:pt x="849" y="6"/>
                </a:lnTo>
                <a:lnTo>
                  <a:pt x="843" y="6"/>
                </a:lnTo>
                <a:lnTo>
                  <a:pt x="837" y="6"/>
                </a:lnTo>
                <a:lnTo>
                  <a:pt x="831" y="6"/>
                </a:lnTo>
                <a:lnTo>
                  <a:pt x="825" y="6"/>
                </a:lnTo>
                <a:lnTo>
                  <a:pt x="819" y="12"/>
                </a:lnTo>
                <a:lnTo>
                  <a:pt x="813" y="12"/>
                </a:lnTo>
                <a:lnTo>
                  <a:pt x="807" y="12"/>
                </a:lnTo>
                <a:lnTo>
                  <a:pt x="801" y="12"/>
                </a:lnTo>
                <a:lnTo>
                  <a:pt x="795" y="17"/>
                </a:lnTo>
                <a:lnTo>
                  <a:pt x="789" y="17"/>
                </a:lnTo>
                <a:lnTo>
                  <a:pt x="783" y="17"/>
                </a:lnTo>
                <a:lnTo>
                  <a:pt x="778" y="17"/>
                </a:lnTo>
                <a:lnTo>
                  <a:pt x="772" y="23"/>
                </a:lnTo>
                <a:lnTo>
                  <a:pt x="766" y="23"/>
                </a:lnTo>
                <a:lnTo>
                  <a:pt x="760" y="23"/>
                </a:lnTo>
                <a:lnTo>
                  <a:pt x="754" y="23"/>
                </a:lnTo>
                <a:lnTo>
                  <a:pt x="754" y="29"/>
                </a:lnTo>
                <a:lnTo>
                  <a:pt x="748" y="29"/>
                </a:lnTo>
                <a:lnTo>
                  <a:pt x="742" y="29"/>
                </a:lnTo>
                <a:lnTo>
                  <a:pt x="736" y="35"/>
                </a:lnTo>
                <a:lnTo>
                  <a:pt x="730" y="35"/>
                </a:lnTo>
                <a:lnTo>
                  <a:pt x="724" y="35"/>
                </a:lnTo>
                <a:lnTo>
                  <a:pt x="718" y="41"/>
                </a:lnTo>
                <a:lnTo>
                  <a:pt x="712" y="41"/>
                </a:lnTo>
                <a:lnTo>
                  <a:pt x="706" y="47"/>
                </a:lnTo>
                <a:lnTo>
                  <a:pt x="700" y="47"/>
                </a:lnTo>
                <a:lnTo>
                  <a:pt x="694" y="47"/>
                </a:lnTo>
                <a:lnTo>
                  <a:pt x="689" y="53"/>
                </a:lnTo>
                <a:lnTo>
                  <a:pt x="683" y="53"/>
                </a:lnTo>
                <a:lnTo>
                  <a:pt x="677" y="59"/>
                </a:lnTo>
                <a:lnTo>
                  <a:pt x="671" y="59"/>
                </a:lnTo>
                <a:lnTo>
                  <a:pt x="665" y="65"/>
                </a:lnTo>
                <a:lnTo>
                  <a:pt x="659" y="65"/>
                </a:lnTo>
                <a:lnTo>
                  <a:pt x="653" y="71"/>
                </a:lnTo>
                <a:lnTo>
                  <a:pt x="647" y="71"/>
                </a:lnTo>
                <a:lnTo>
                  <a:pt x="647" y="77"/>
                </a:lnTo>
                <a:lnTo>
                  <a:pt x="641" y="77"/>
                </a:lnTo>
                <a:lnTo>
                  <a:pt x="635" y="77"/>
                </a:lnTo>
                <a:lnTo>
                  <a:pt x="635" y="83"/>
                </a:lnTo>
                <a:lnTo>
                  <a:pt x="629" y="83"/>
                </a:lnTo>
                <a:lnTo>
                  <a:pt x="623" y="88"/>
                </a:lnTo>
                <a:lnTo>
                  <a:pt x="617" y="88"/>
                </a:lnTo>
                <a:lnTo>
                  <a:pt x="611" y="94"/>
                </a:lnTo>
                <a:lnTo>
                  <a:pt x="606" y="94"/>
                </a:lnTo>
                <a:lnTo>
                  <a:pt x="606" y="100"/>
                </a:lnTo>
                <a:lnTo>
                  <a:pt x="600" y="100"/>
                </a:lnTo>
                <a:lnTo>
                  <a:pt x="600" y="106"/>
                </a:lnTo>
                <a:lnTo>
                  <a:pt x="594" y="106"/>
                </a:lnTo>
                <a:lnTo>
                  <a:pt x="588" y="106"/>
                </a:lnTo>
                <a:lnTo>
                  <a:pt x="588" y="112"/>
                </a:lnTo>
                <a:lnTo>
                  <a:pt x="582" y="112"/>
                </a:lnTo>
                <a:lnTo>
                  <a:pt x="576" y="118"/>
                </a:lnTo>
                <a:lnTo>
                  <a:pt x="570" y="118"/>
                </a:lnTo>
                <a:lnTo>
                  <a:pt x="570" y="124"/>
                </a:lnTo>
                <a:lnTo>
                  <a:pt x="564" y="124"/>
                </a:lnTo>
                <a:lnTo>
                  <a:pt x="558" y="130"/>
                </a:lnTo>
                <a:lnTo>
                  <a:pt x="552" y="136"/>
                </a:lnTo>
                <a:lnTo>
                  <a:pt x="546" y="136"/>
                </a:lnTo>
                <a:lnTo>
                  <a:pt x="546" y="142"/>
                </a:lnTo>
                <a:lnTo>
                  <a:pt x="540" y="142"/>
                </a:lnTo>
                <a:lnTo>
                  <a:pt x="540" y="148"/>
                </a:lnTo>
                <a:lnTo>
                  <a:pt x="534" y="148"/>
                </a:lnTo>
                <a:lnTo>
                  <a:pt x="528" y="154"/>
                </a:lnTo>
                <a:lnTo>
                  <a:pt x="522" y="154"/>
                </a:lnTo>
                <a:lnTo>
                  <a:pt x="522" y="159"/>
                </a:lnTo>
                <a:lnTo>
                  <a:pt x="517" y="159"/>
                </a:lnTo>
                <a:lnTo>
                  <a:pt x="517" y="165"/>
                </a:lnTo>
                <a:lnTo>
                  <a:pt x="511" y="165"/>
                </a:lnTo>
                <a:lnTo>
                  <a:pt x="511" y="171"/>
                </a:lnTo>
                <a:lnTo>
                  <a:pt x="505" y="171"/>
                </a:lnTo>
                <a:lnTo>
                  <a:pt x="505" y="177"/>
                </a:lnTo>
                <a:lnTo>
                  <a:pt x="499" y="177"/>
                </a:lnTo>
                <a:lnTo>
                  <a:pt x="499" y="183"/>
                </a:lnTo>
                <a:lnTo>
                  <a:pt x="493" y="183"/>
                </a:lnTo>
                <a:lnTo>
                  <a:pt x="487" y="189"/>
                </a:lnTo>
                <a:lnTo>
                  <a:pt x="481" y="189"/>
                </a:lnTo>
                <a:lnTo>
                  <a:pt x="481" y="195"/>
                </a:lnTo>
                <a:lnTo>
                  <a:pt x="475" y="195"/>
                </a:lnTo>
                <a:lnTo>
                  <a:pt x="475" y="201"/>
                </a:lnTo>
                <a:lnTo>
                  <a:pt x="469" y="201"/>
                </a:lnTo>
                <a:lnTo>
                  <a:pt x="469" y="207"/>
                </a:lnTo>
                <a:lnTo>
                  <a:pt x="463" y="207"/>
                </a:lnTo>
                <a:lnTo>
                  <a:pt x="463" y="213"/>
                </a:lnTo>
                <a:lnTo>
                  <a:pt x="457" y="213"/>
                </a:lnTo>
                <a:lnTo>
                  <a:pt x="457" y="219"/>
                </a:lnTo>
                <a:lnTo>
                  <a:pt x="451" y="219"/>
                </a:lnTo>
                <a:lnTo>
                  <a:pt x="451" y="224"/>
                </a:lnTo>
                <a:lnTo>
                  <a:pt x="445" y="224"/>
                </a:lnTo>
                <a:lnTo>
                  <a:pt x="445" y="230"/>
                </a:lnTo>
                <a:lnTo>
                  <a:pt x="439" y="230"/>
                </a:lnTo>
                <a:lnTo>
                  <a:pt x="439" y="236"/>
                </a:lnTo>
                <a:lnTo>
                  <a:pt x="433" y="236"/>
                </a:lnTo>
                <a:lnTo>
                  <a:pt x="433" y="242"/>
                </a:lnTo>
                <a:lnTo>
                  <a:pt x="428" y="242"/>
                </a:lnTo>
                <a:lnTo>
                  <a:pt x="428" y="248"/>
                </a:lnTo>
                <a:lnTo>
                  <a:pt x="422" y="248"/>
                </a:lnTo>
                <a:lnTo>
                  <a:pt x="422" y="254"/>
                </a:lnTo>
                <a:lnTo>
                  <a:pt x="416" y="254"/>
                </a:lnTo>
                <a:lnTo>
                  <a:pt x="416" y="260"/>
                </a:lnTo>
                <a:lnTo>
                  <a:pt x="410" y="260"/>
                </a:lnTo>
                <a:lnTo>
                  <a:pt x="410" y="266"/>
                </a:lnTo>
                <a:lnTo>
                  <a:pt x="404" y="266"/>
                </a:lnTo>
                <a:lnTo>
                  <a:pt x="404" y="272"/>
                </a:lnTo>
                <a:lnTo>
                  <a:pt x="398" y="272"/>
                </a:lnTo>
                <a:lnTo>
                  <a:pt x="398" y="278"/>
                </a:lnTo>
                <a:lnTo>
                  <a:pt x="392" y="278"/>
                </a:lnTo>
                <a:lnTo>
                  <a:pt x="392" y="284"/>
                </a:lnTo>
                <a:lnTo>
                  <a:pt x="386" y="284"/>
                </a:lnTo>
                <a:lnTo>
                  <a:pt x="380" y="295"/>
                </a:lnTo>
                <a:lnTo>
                  <a:pt x="279" y="414"/>
                </a:lnTo>
                <a:lnTo>
                  <a:pt x="220" y="485"/>
                </a:lnTo>
                <a:lnTo>
                  <a:pt x="178" y="532"/>
                </a:lnTo>
                <a:lnTo>
                  <a:pt x="161" y="550"/>
                </a:lnTo>
                <a:lnTo>
                  <a:pt x="137" y="573"/>
                </a:lnTo>
                <a:lnTo>
                  <a:pt x="95" y="615"/>
                </a:lnTo>
                <a:lnTo>
                  <a:pt x="24" y="662"/>
                </a:lnTo>
                <a:lnTo>
                  <a:pt x="0" y="668"/>
                </a:lnTo>
              </a:path>
            </a:pathLst>
          </a:custGeom>
          <a:noFill/>
          <a:ln w="7938"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683" name="Freeform 254"/>
          <p:cNvSpPr>
            <a:spLocks/>
          </p:cNvSpPr>
          <p:nvPr/>
        </p:nvSpPr>
        <p:spPr bwMode="auto">
          <a:xfrm>
            <a:off x="3454400" y="5145088"/>
            <a:ext cx="3767138" cy="985837"/>
          </a:xfrm>
          <a:custGeom>
            <a:avLst/>
            <a:gdLst>
              <a:gd name="T0" fmla="*/ 2147483647 w 2373"/>
              <a:gd name="T1" fmla="*/ 2147483647 h 621"/>
              <a:gd name="T2" fmla="*/ 2147483647 w 2373"/>
              <a:gd name="T3" fmla="*/ 2147483647 h 621"/>
              <a:gd name="T4" fmla="*/ 2147483647 w 2373"/>
              <a:gd name="T5" fmla="*/ 2147483647 h 621"/>
              <a:gd name="T6" fmla="*/ 2147483647 w 2373"/>
              <a:gd name="T7" fmla="*/ 2147483647 h 621"/>
              <a:gd name="T8" fmla="*/ 2147483647 w 2373"/>
              <a:gd name="T9" fmla="*/ 2147483647 h 621"/>
              <a:gd name="T10" fmla="*/ 2147483647 w 2373"/>
              <a:gd name="T11" fmla="*/ 2147483647 h 621"/>
              <a:gd name="T12" fmla="*/ 2147483647 w 2373"/>
              <a:gd name="T13" fmla="*/ 2147483647 h 621"/>
              <a:gd name="T14" fmla="*/ 2147483647 w 2373"/>
              <a:gd name="T15" fmla="*/ 2147483647 h 621"/>
              <a:gd name="T16" fmla="*/ 2147483647 w 2373"/>
              <a:gd name="T17" fmla="*/ 2147483647 h 621"/>
              <a:gd name="T18" fmla="*/ 2147483647 w 2373"/>
              <a:gd name="T19" fmla="*/ 2147483647 h 621"/>
              <a:gd name="T20" fmla="*/ 2147483647 w 2373"/>
              <a:gd name="T21" fmla="*/ 2147483647 h 621"/>
              <a:gd name="T22" fmla="*/ 2147483647 w 2373"/>
              <a:gd name="T23" fmla="*/ 2147483647 h 621"/>
              <a:gd name="T24" fmla="*/ 2147483647 w 2373"/>
              <a:gd name="T25" fmla="*/ 2147483647 h 621"/>
              <a:gd name="T26" fmla="*/ 2147483647 w 2373"/>
              <a:gd name="T27" fmla="*/ 2147483647 h 621"/>
              <a:gd name="T28" fmla="*/ 2147483647 w 2373"/>
              <a:gd name="T29" fmla="*/ 2147483647 h 621"/>
              <a:gd name="T30" fmla="*/ 2147483647 w 2373"/>
              <a:gd name="T31" fmla="*/ 2147483647 h 621"/>
              <a:gd name="T32" fmla="*/ 2147483647 w 2373"/>
              <a:gd name="T33" fmla="*/ 2147483647 h 621"/>
              <a:gd name="T34" fmla="*/ 2147483647 w 2373"/>
              <a:gd name="T35" fmla="*/ 2147483647 h 621"/>
              <a:gd name="T36" fmla="*/ 2147483647 w 2373"/>
              <a:gd name="T37" fmla="*/ 2147483647 h 621"/>
              <a:gd name="T38" fmla="*/ 2147483647 w 2373"/>
              <a:gd name="T39" fmla="*/ 2147483647 h 621"/>
              <a:gd name="T40" fmla="*/ 2147483647 w 2373"/>
              <a:gd name="T41" fmla="*/ 2147483647 h 621"/>
              <a:gd name="T42" fmla="*/ 2147483647 w 2373"/>
              <a:gd name="T43" fmla="*/ 2147483647 h 621"/>
              <a:gd name="T44" fmla="*/ 2147483647 w 2373"/>
              <a:gd name="T45" fmla="*/ 2147483647 h 621"/>
              <a:gd name="T46" fmla="*/ 2147483647 w 2373"/>
              <a:gd name="T47" fmla="*/ 2147483647 h 621"/>
              <a:gd name="T48" fmla="*/ 2147483647 w 2373"/>
              <a:gd name="T49" fmla="*/ 2147483647 h 621"/>
              <a:gd name="T50" fmla="*/ 2147483647 w 2373"/>
              <a:gd name="T51" fmla="*/ 0 h 621"/>
              <a:gd name="T52" fmla="*/ 2147483647 w 2373"/>
              <a:gd name="T53" fmla="*/ 0 h 621"/>
              <a:gd name="T54" fmla="*/ 2147483647 w 2373"/>
              <a:gd name="T55" fmla="*/ 2147483647 h 621"/>
              <a:gd name="T56" fmla="*/ 2147483647 w 2373"/>
              <a:gd name="T57" fmla="*/ 2147483647 h 621"/>
              <a:gd name="T58" fmla="*/ 2147483647 w 2373"/>
              <a:gd name="T59" fmla="*/ 2147483647 h 621"/>
              <a:gd name="T60" fmla="*/ 2147483647 w 2373"/>
              <a:gd name="T61" fmla="*/ 2147483647 h 621"/>
              <a:gd name="T62" fmla="*/ 2147483647 w 2373"/>
              <a:gd name="T63" fmla="*/ 2147483647 h 621"/>
              <a:gd name="T64" fmla="*/ 2147483647 w 2373"/>
              <a:gd name="T65" fmla="*/ 2147483647 h 621"/>
              <a:gd name="T66" fmla="*/ 2147483647 w 2373"/>
              <a:gd name="T67" fmla="*/ 2147483647 h 621"/>
              <a:gd name="T68" fmla="*/ 2147483647 w 2373"/>
              <a:gd name="T69" fmla="*/ 2147483647 h 621"/>
              <a:gd name="T70" fmla="*/ 2147483647 w 2373"/>
              <a:gd name="T71" fmla="*/ 2147483647 h 621"/>
              <a:gd name="T72" fmla="*/ 2147483647 w 2373"/>
              <a:gd name="T73" fmla="*/ 2147483647 h 621"/>
              <a:gd name="T74" fmla="*/ 2147483647 w 2373"/>
              <a:gd name="T75" fmla="*/ 2147483647 h 621"/>
              <a:gd name="T76" fmla="*/ 2147483647 w 2373"/>
              <a:gd name="T77" fmla="*/ 2147483647 h 621"/>
              <a:gd name="T78" fmla="*/ 2147483647 w 2373"/>
              <a:gd name="T79" fmla="*/ 2147483647 h 621"/>
              <a:gd name="T80" fmla="*/ 2147483647 w 2373"/>
              <a:gd name="T81" fmla="*/ 2147483647 h 621"/>
              <a:gd name="T82" fmla="*/ 2147483647 w 2373"/>
              <a:gd name="T83" fmla="*/ 2147483647 h 621"/>
              <a:gd name="T84" fmla="*/ 2147483647 w 2373"/>
              <a:gd name="T85" fmla="*/ 2147483647 h 621"/>
              <a:gd name="T86" fmla="*/ 2147483647 w 2373"/>
              <a:gd name="T87" fmla="*/ 2147483647 h 621"/>
              <a:gd name="T88" fmla="*/ 2147483647 w 2373"/>
              <a:gd name="T89" fmla="*/ 2147483647 h 621"/>
              <a:gd name="T90" fmla="*/ 2147483647 w 2373"/>
              <a:gd name="T91" fmla="*/ 2147483647 h 621"/>
              <a:gd name="T92" fmla="*/ 2147483647 w 2373"/>
              <a:gd name="T93" fmla="*/ 2147483647 h 621"/>
              <a:gd name="T94" fmla="*/ 2147483647 w 2373"/>
              <a:gd name="T95" fmla="*/ 2147483647 h 621"/>
              <a:gd name="T96" fmla="*/ 2147483647 w 2373"/>
              <a:gd name="T97" fmla="*/ 2147483647 h 621"/>
              <a:gd name="T98" fmla="*/ 2147483647 w 2373"/>
              <a:gd name="T99" fmla="*/ 2147483647 h 621"/>
              <a:gd name="T100" fmla="*/ 2147483647 w 2373"/>
              <a:gd name="T101" fmla="*/ 2147483647 h 621"/>
              <a:gd name="T102" fmla="*/ 2147483647 w 2373"/>
              <a:gd name="T103" fmla="*/ 2147483647 h 621"/>
              <a:gd name="T104" fmla="*/ 2147483647 w 2373"/>
              <a:gd name="T105" fmla="*/ 2147483647 h 621"/>
              <a:gd name="T106" fmla="*/ 2147483647 w 2373"/>
              <a:gd name="T107" fmla="*/ 2147483647 h 621"/>
              <a:gd name="T108" fmla="*/ 2147483647 w 2373"/>
              <a:gd name="T109" fmla="*/ 2147483647 h 621"/>
              <a:gd name="T110" fmla="*/ 2147483647 w 2373"/>
              <a:gd name="T111" fmla="*/ 2147483647 h 621"/>
              <a:gd name="T112" fmla="*/ 2147483647 w 2373"/>
              <a:gd name="T113" fmla="*/ 2147483647 h 621"/>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2373"/>
              <a:gd name="T172" fmla="*/ 0 h 621"/>
              <a:gd name="T173" fmla="*/ 2373 w 2373"/>
              <a:gd name="T174" fmla="*/ 621 h 621"/>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2373" h="621">
                <a:moveTo>
                  <a:pt x="2373" y="449"/>
                </a:moveTo>
                <a:lnTo>
                  <a:pt x="2338" y="444"/>
                </a:lnTo>
                <a:lnTo>
                  <a:pt x="2302" y="438"/>
                </a:lnTo>
                <a:lnTo>
                  <a:pt x="2272" y="426"/>
                </a:lnTo>
                <a:lnTo>
                  <a:pt x="2237" y="420"/>
                </a:lnTo>
                <a:lnTo>
                  <a:pt x="2207" y="408"/>
                </a:lnTo>
                <a:lnTo>
                  <a:pt x="2178" y="402"/>
                </a:lnTo>
                <a:lnTo>
                  <a:pt x="2148" y="390"/>
                </a:lnTo>
                <a:lnTo>
                  <a:pt x="2118" y="384"/>
                </a:lnTo>
                <a:lnTo>
                  <a:pt x="2089" y="379"/>
                </a:lnTo>
                <a:lnTo>
                  <a:pt x="2065" y="367"/>
                </a:lnTo>
                <a:lnTo>
                  <a:pt x="2035" y="361"/>
                </a:lnTo>
                <a:lnTo>
                  <a:pt x="2011" y="349"/>
                </a:lnTo>
                <a:lnTo>
                  <a:pt x="1982" y="343"/>
                </a:lnTo>
                <a:lnTo>
                  <a:pt x="1958" y="337"/>
                </a:lnTo>
                <a:lnTo>
                  <a:pt x="1934" y="325"/>
                </a:lnTo>
                <a:lnTo>
                  <a:pt x="1911" y="319"/>
                </a:lnTo>
                <a:lnTo>
                  <a:pt x="1887" y="308"/>
                </a:lnTo>
                <a:lnTo>
                  <a:pt x="1863" y="302"/>
                </a:lnTo>
                <a:lnTo>
                  <a:pt x="1845" y="296"/>
                </a:lnTo>
                <a:lnTo>
                  <a:pt x="1822" y="284"/>
                </a:lnTo>
                <a:lnTo>
                  <a:pt x="1804" y="278"/>
                </a:lnTo>
                <a:lnTo>
                  <a:pt x="1780" y="272"/>
                </a:lnTo>
                <a:lnTo>
                  <a:pt x="1762" y="266"/>
                </a:lnTo>
                <a:lnTo>
                  <a:pt x="1739" y="254"/>
                </a:lnTo>
                <a:lnTo>
                  <a:pt x="1721" y="248"/>
                </a:lnTo>
                <a:lnTo>
                  <a:pt x="1703" y="243"/>
                </a:lnTo>
                <a:lnTo>
                  <a:pt x="1685" y="237"/>
                </a:lnTo>
                <a:lnTo>
                  <a:pt x="1667" y="225"/>
                </a:lnTo>
                <a:lnTo>
                  <a:pt x="1650" y="219"/>
                </a:lnTo>
                <a:lnTo>
                  <a:pt x="1632" y="213"/>
                </a:lnTo>
                <a:lnTo>
                  <a:pt x="1614" y="207"/>
                </a:lnTo>
                <a:lnTo>
                  <a:pt x="1596" y="201"/>
                </a:lnTo>
                <a:lnTo>
                  <a:pt x="1584" y="195"/>
                </a:lnTo>
                <a:lnTo>
                  <a:pt x="1567" y="189"/>
                </a:lnTo>
                <a:lnTo>
                  <a:pt x="1549" y="183"/>
                </a:lnTo>
                <a:lnTo>
                  <a:pt x="1537" y="177"/>
                </a:lnTo>
                <a:lnTo>
                  <a:pt x="1519" y="172"/>
                </a:lnTo>
                <a:lnTo>
                  <a:pt x="1507" y="166"/>
                </a:lnTo>
                <a:lnTo>
                  <a:pt x="1489" y="160"/>
                </a:lnTo>
                <a:lnTo>
                  <a:pt x="1478" y="154"/>
                </a:lnTo>
                <a:lnTo>
                  <a:pt x="1466" y="148"/>
                </a:lnTo>
                <a:lnTo>
                  <a:pt x="1448" y="142"/>
                </a:lnTo>
                <a:lnTo>
                  <a:pt x="1436" y="136"/>
                </a:lnTo>
                <a:lnTo>
                  <a:pt x="1424" y="130"/>
                </a:lnTo>
                <a:lnTo>
                  <a:pt x="1412" y="124"/>
                </a:lnTo>
                <a:lnTo>
                  <a:pt x="1400" y="124"/>
                </a:lnTo>
                <a:lnTo>
                  <a:pt x="1383" y="118"/>
                </a:lnTo>
                <a:lnTo>
                  <a:pt x="1371" y="112"/>
                </a:lnTo>
                <a:lnTo>
                  <a:pt x="1359" y="107"/>
                </a:lnTo>
                <a:lnTo>
                  <a:pt x="1347" y="107"/>
                </a:lnTo>
                <a:lnTo>
                  <a:pt x="1335" y="101"/>
                </a:lnTo>
                <a:lnTo>
                  <a:pt x="1323" y="95"/>
                </a:lnTo>
                <a:lnTo>
                  <a:pt x="1317" y="89"/>
                </a:lnTo>
                <a:lnTo>
                  <a:pt x="1306" y="89"/>
                </a:lnTo>
                <a:lnTo>
                  <a:pt x="1294" y="83"/>
                </a:lnTo>
                <a:lnTo>
                  <a:pt x="1282" y="77"/>
                </a:lnTo>
                <a:lnTo>
                  <a:pt x="1270" y="77"/>
                </a:lnTo>
                <a:lnTo>
                  <a:pt x="1264" y="71"/>
                </a:lnTo>
                <a:lnTo>
                  <a:pt x="1252" y="71"/>
                </a:lnTo>
                <a:lnTo>
                  <a:pt x="1240" y="65"/>
                </a:lnTo>
                <a:lnTo>
                  <a:pt x="1228" y="65"/>
                </a:lnTo>
                <a:lnTo>
                  <a:pt x="1222" y="59"/>
                </a:lnTo>
                <a:lnTo>
                  <a:pt x="1211" y="59"/>
                </a:lnTo>
                <a:lnTo>
                  <a:pt x="1205" y="53"/>
                </a:lnTo>
                <a:lnTo>
                  <a:pt x="1193" y="53"/>
                </a:lnTo>
                <a:lnTo>
                  <a:pt x="1187" y="47"/>
                </a:lnTo>
                <a:lnTo>
                  <a:pt x="1175" y="47"/>
                </a:lnTo>
                <a:lnTo>
                  <a:pt x="1163" y="41"/>
                </a:lnTo>
                <a:lnTo>
                  <a:pt x="1157" y="41"/>
                </a:lnTo>
                <a:lnTo>
                  <a:pt x="1151" y="41"/>
                </a:lnTo>
                <a:lnTo>
                  <a:pt x="1139" y="36"/>
                </a:lnTo>
                <a:lnTo>
                  <a:pt x="1133" y="36"/>
                </a:lnTo>
                <a:lnTo>
                  <a:pt x="1122" y="30"/>
                </a:lnTo>
                <a:lnTo>
                  <a:pt x="1116" y="30"/>
                </a:lnTo>
                <a:lnTo>
                  <a:pt x="1110" y="30"/>
                </a:lnTo>
                <a:lnTo>
                  <a:pt x="1098" y="24"/>
                </a:lnTo>
                <a:lnTo>
                  <a:pt x="1092" y="24"/>
                </a:lnTo>
                <a:lnTo>
                  <a:pt x="1086" y="24"/>
                </a:lnTo>
                <a:lnTo>
                  <a:pt x="1074" y="24"/>
                </a:lnTo>
                <a:lnTo>
                  <a:pt x="1068" y="18"/>
                </a:lnTo>
                <a:lnTo>
                  <a:pt x="1062" y="18"/>
                </a:lnTo>
                <a:lnTo>
                  <a:pt x="1056" y="18"/>
                </a:lnTo>
                <a:lnTo>
                  <a:pt x="1045" y="18"/>
                </a:lnTo>
                <a:lnTo>
                  <a:pt x="1039" y="12"/>
                </a:lnTo>
                <a:lnTo>
                  <a:pt x="1033" y="12"/>
                </a:lnTo>
                <a:lnTo>
                  <a:pt x="1027" y="12"/>
                </a:lnTo>
                <a:lnTo>
                  <a:pt x="1021" y="12"/>
                </a:lnTo>
                <a:lnTo>
                  <a:pt x="1015" y="12"/>
                </a:lnTo>
                <a:lnTo>
                  <a:pt x="1009" y="12"/>
                </a:lnTo>
                <a:lnTo>
                  <a:pt x="997" y="6"/>
                </a:lnTo>
                <a:lnTo>
                  <a:pt x="991" y="6"/>
                </a:lnTo>
                <a:lnTo>
                  <a:pt x="985" y="6"/>
                </a:lnTo>
                <a:lnTo>
                  <a:pt x="979" y="6"/>
                </a:lnTo>
                <a:lnTo>
                  <a:pt x="973" y="6"/>
                </a:lnTo>
                <a:lnTo>
                  <a:pt x="967" y="6"/>
                </a:lnTo>
                <a:lnTo>
                  <a:pt x="961" y="6"/>
                </a:lnTo>
                <a:lnTo>
                  <a:pt x="956" y="6"/>
                </a:lnTo>
                <a:lnTo>
                  <a:pt x="950" y="6"/>
                </a:lnTo>
                <a:lnTo>
                  <a:pt x="944" y="6"/>
                </a:lnTo>
                <a:lnTo>
                  <a:pt x="938" y="6"/>
                </a:lnTo>
                <a:lnTo>
                  <a:pt x="932" y="0"/>
                </a:lnTo>
                <a:lnTo>
                  <a:pt x="926" y="0"/>
                </a:lnTo>
                <a:lnTo>
                  <a:pt x="920" y="0"/>
                </a:lnTo>
                <a:lnTo>
                  <a:pt x="914" y="0"/>
                </a:lnTo>
                <a:lnTo>
                  <a:pt x="908" y="0"/>
                </a:lnTo>
                <a:lnTo>
                  <a:pt x="902" y="0"/>
                </a:lnTo>
                <a:lnTo>
                  <a:pt x="896" y="0"/>
                </a:lnTo>
                <a:lnTo>
                  <a:pt x="890" y="0"/>
                </a:lnTo>
                <a:lnTo>
                  <a:pt x="884" y="0"/>
                </a:lnTo>
                <a:lnTo>
                  <a:pt x="878" y="0"/>
                </a:lnTo>
                <a:lnTo>
                  <a:pt x="872" y="6"/>
                </a:lnTo>
                <a:lnTo>
                  <a:pt x="867" y="6"/>
                </a:lnTo>
                <a:lnTo>
                  <a:pt x="861" y="6"/>
                </a:lnTo>
                <a:lnTo>
                  <a:pt x="855" y="6"/>
                </a:lnTo>
                <a:lnTo>
                  <a:pt x="849" y="6"/>
                </a:lnTo>
                <a:lnTo>
                  <a:pt x="843" y="6"/>
                </a:lnTo>
                <a:lnTo>
                  <a:pt x="837" y="6"/>
                </a:lnTo>
                <a:lnTo>
                  <a:pt x="831" y="6"/>
                </a:lnTo>
                <a:lnTo>
                  <a:pt x="825" y="6"/>
                </a:lnTo>
                <a:lnTo>
                  <a:pt x="819" y="6"/>
                </a:lnTo>
                <a:lnTo>
                  <a:pt x="813" y="6"/>
                </a:lnTo>
                <a:lnTo>
                  <a:pt x="807" y="12"/>
                </a:lnTo>
                <a:lnTo>
                  <a:pt x="801" y="12"/>
                </a:lnTo>
                <a:lnTo>
                  <a:pt x="795" y="12"/>
                </a:lnTo>
                <a:lnTo>
                  <a:pt x="789" y="12"/>
                </a:lnTo>
                <a:lnTo>
                  <a:pt x="783" y="12"/>
                </a:lnTo>
                <a:lnTo>
                  <a:pt x="778" y="12"/>
                </a:lnTo>
                <a:lnTo>
                  <a:pt x="778" y="18"/>
                </a:lnTo>
                <a:lnTo>
                  <a:pt x="772" y="18"/>
                </a:lnTo>
                <a:lnTo>
                  <a:pt x="766" y="18"/>
                </a:lnTo>
                <a:lnTo>
                  <a:pt x="760" y="18"/>
                </a:lnTo>
                <a:lnTo>
                  <a:pt x="754" y="18"/>
                </a:lnTo>
                <a:lnTo>
                  <a:pt x="748" y="24"/>
                </a:lnTo>
                <a:lnTo>
                  <a:pt x="742" y="24"/>
                </a:lnTo>
                <a:lnTo>
                  <a:pt x="736" y="24"/>
                </a:lnTo>
                <a:lnTo>
                  <a:pt x="730" y="30"/>
                </a:lnTo>
                <a:lnTo>
                  <a:pt x="724" y="30"/>
                </a:lnTo>
                <a:lnTo>
                  <a:pt x="718" y="30"/>
                </a:lnTo>
                <a:lnTo>
                  <a:pt x="712" y="30"/>
                </a:lnTo>
                <a:lnTo>
                  <a:pt x="712" y="36"/>
                </a:lnTo>
                <a:lnTo>
                  <a:pt x="706" y="36"/>
                </a:lnTo>
                <a:lnTo>
                  <a:pt x="700" y="36"/>
                </a:lnTo>
                <a:lnTo>
                  <a:pt x="694" y="36"/>
                </a:lnTo>
                <a:lnTo>
                  <a:pt x="694" y="41"/>
                </a:lnTo>
                <a:lnTo>
                  <a:pt x="689" y="41"/>
                </a:lnTo>
                <a:lnTo>
                  <a:pt x="683" y="41"/>
                </a:lnTo>
                <a:lnTo>
                  <a:pt x="677" y="47"/>
                </a:lnTo>
                <a:lnTo>
                  <a:pt x="671" y="47"/>
                </a:lnTo>
                <a:lnTo>
                  <a:pt x="665" y="47"/>
                </a:lnTo>
                <a:lnTo>
                  <a:pt x="665" y="53"/>
                </a:lnTo>
                <a:lnTo>
                  <a:pt x="659" y="53"/>
                </a:lnTo>
                <a:lnTo>
                  <a:pt x="653" y="53"/>
                </a:lnTo>
                <a:lnTo>
                  <a:pt x="653" y="59"/>
                </a:lnTo>
                <a:lnTo>
                  <a:pt x="647" y="59"/>
                </a:lnTo>
                <a:lnTo>
                  <a:pt x="641" y="59"/>
                </a:lnTo>
                <a:lnTo>
                  <a:pt x="635" y="65"/>
                </a:lnTo>
                <a:lnTo>
                  <a:pt x="629" y="65"/>
                </a:lnTo>
                <a:lnTo>
                  <a:pt x="629" y="71"/>
                </a:lnTo>
                <a:lnTo>
                  <a:pt x="623" y="71"/>
                </a:lnTo>
                <a:lnTo>
                  <a:pt x="617" y="71"/>
                </a:lnTo>
                <a:lnTo>
                  <a:pt x="611" y="77"/>
                </a:lnTo>
                <a:lnTo>
                  <a:pt x="606" y="77"/>
                </a:lnTo>
                <a:lnTo>
                  <a:pt x="606" y="83"/>
                </a:lnTo>
                <a:lnTo>
                  <a:pt x="600" y="83"/>
                </a:lnTo>
                <a:lnTo>
                  <a:pt x="594" y="89"/>
                </a:lnTo>
                <a:lnTo>
                  <a:pt x="588" y="89"/>
                </a:lnTo>
                <a:lnTo>
                  <a:pt x="588" y="95"/>
                </a:lnTo>
                <a:lnTo>
                  <a:pt x="582" y="95"/>
                </a:lnTo>
                <a:lnTo>
                  <a:pt x="576" y="95"/>
                </a:lnTo>
                <a:lnTo>
                  <a:pt x="576" y="101"/>
                </a:lnTo>
                <a:lnTo>
                  <a:pt x="570" y="101"/>
                </a:lnTo>
                <a:lnTo>
                  <a:pt x="564" y="107"/>
                </a:lnTo>
                <a:lnTo>
                  <a:pt x="558" y="107"/>
                </a:lnTo>
                <a:lnTo>
                  <a:pt x="558" y="112"/>
                </a:lnTo>
                <a:lnTo>
                  <a:pt x="552" y="112"/>
                </a:lnTo>
                <a:lnTo>
                  <a:pt x="546" y="118"/>
                </a:lnTo>
                <a:lnTo>
                  <a:pt x="540" y="118"/>
                </a:lnTo>
                <a:lnTo>
                  <a:pt x="540" y="124"/>
                </a:lnTo>
                <a:lnTo>
                  <a:pt x="534" y="124"/>
                </a:lnTo>
                <a:lnTo>
                  <a:pt x="528" y="130"/>
                </a:lnTo>
                <a:lnTo>
                  <a:pt x="522" y="130"/>
                </a:lnTo>
                <a:lnTo>
                  <a:pt x="522" y="136"/>
                </a:lnTo>
                <a:lnTo>
                  <a:pt x="517" y="136"/>
                </a:lnTo>
                <a:lnTo>
                  <a:pt x="517" y="142"/>
                </a:lnTo>
                <a:lnTo>
                  <a:pt x="511" y="142"/>
                </a:lnTo>
                <a:lnTo>
                  <a:pt x="505" y="148"/>
                </a:lnTo>
                <a:lnTo>
                  <a:pt x="499" y="148"/>
                </a:lnTo>
                <a:lnTo>
                  <a:pt x="499" y="154"/>
                </a:lnTo>
                <a:lnTo>
                  <a:pt x="493" y="154"/>
                </a:lnTo>
                <a:lnTo>
                  <a:pt x="493" y="160"/>
                </a:lnTo>
                <a:lnTo>
                  <a:pt x="487" y="160"/>
                </a:lnTo>
                <a:lnTo>
                  <a:pt x="487" y="166"/>
                </a:lnTo>
                <a:lnTo>
                  <a:pt x="481" y="166"/>
                </a:lnTo>
                <a:lnTo>
                  <a:pt x="481" y="172"/>
                </a:lnTo>
                <a:lnTo>
                  <a:pt x="475" y="172"/>
                </a:lnTo>
                <a:lnTo>
                  <a:pt x="469" y="177"/>
                </a:lnTo>
                <a:lnTo>
                  <a:pt x="463" y="177"/>
                </a:lnTo>
                <a:lnTo>
                  <a:pt x="463" y="183"/>
                </a:lnTo>
                <a:lnTo>
                  <a:pt x="457" y="183"/>
                </a:lnTo>
                <a:lnTo>
                  <a:pt x="457" y="189"/>
                </a:lnTo>
                <a:lnTo>
                  <a:pt x="451" y="189"/>
                </a:lnTo>
                <a:lnTo>
                  <a:pt x="451" y="195"/>
                </a:lnTo>
                <a:lnTo>
                  <a:pt x="445" y="195"/>
                </a:lnTo>
                <a:lnTo>
                  <a:pt x="445" y="201"/>
                </a:lnTo>
                <a:lnTo>
                  <a:pt x="439" y="201"/>
                </a:lnTo>
                <a:lnTo>
                  <a:pt x="439" y="207"/>
                </a:lnTo>
                <a:lnTo>
                  <a:pt x="433" y="207"/>
                </a:lnTo>
                <a:lnTo>
                  <a:pt x="433" y="213"/>
                </a:lnTo>
                <a:lnTo>
                  <a:pt x="428" y="213"/>
                </a:lnTo>
                <a:lnTo>
                  <a:pt x="428" y="219"/>
                </a:lnTo>
                <a:lnTo>
                  <a:pt x="422" y="219"/>
                </a:lnTo>
                <a:lnTo>
                  <a:pt x="422" y="225"/>
                </a:lnTo>
                <a:lnTo>
                  <a:pt x="416" y="225"/>
                </a:lnTo>
                <a:lnTo>
                  <a:pt x="416" y="231"/>
                </a:lnTo>
                <a:lnTo>
                  <a:pt x="410" y="231"/>
                </a:lnTo>
                <a:lnTo>
                  <a:pt x="404" y="237"/>
                </a:lnTo>
                <a:lnTo>
                  <a:pt x="398" y="243"/>
                </a:lnTo>
                <a:lnTo>
                  <a:pt x="392" y="248"/>
                </a:lnTo>
                <a:lnTo>
                  <a:pt x="386" y="254"/>
                </a:lnTo>
                <a:lnTo>
                  <a:pt x="380" y="260"/>
                </a:lnTo>
                <a:lnTo>
                  <a:pt x="279" y="373"/>
                </a:lnTo>
                <a:lnTo>
                  <a:pt x="220" y="444"/>
                </a:lnTo>
                <a:lnTo>
                  <a:pt x="178" y="485"/>
                </a:lnTo>
                <a:lnTo>
                  <a:pt x="161" y="503"/>
                </a:lnTo>
                <a:lnTo>
                  <a:pt x="137" y="526"/>
                </a:lnTo>
                <a:lnTo>
                  <a:pt x="95" y="568"/>
                </a:lnTo>
                <a:lnTo>
                  <a:pt x="24" y="615"/>
                </a:lnTo>
                <a:lnTo>
                  <a:pt x="0" y="621"/>
                </a:lnTo>
              </a:path>
            </a:pathLst>
          </a:custGeom>
          <a:noFill/>
          <a:ln w="7938"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684" name="Freeform 255"/>
          <p:cNvSpPr>
            <a:spLocks/>
          </p:cNvSpPr>
          <p:nvPr/>
        </p:nvSpPr>
        <p:spPr bwMode="auto">
          <a:xfrm>
            <a:off x="3454400" y="5219700"/>
            <a:ext cx="3767138" cy="920750"/>
          </a:xfrm>
          <a:custGeom>
            <a:avLst/>
            <a:gdLst>
              <a:gd name="T0" fmla="*/ 2147483647 w 2373"/>
              <a:gd name="T1" fmla="*/ 2147483647 h 580"/>
              <a:gd name="T2" fmla="*/ 2147483647 w 2373"/>
              <a:gd name="T3" fmla="*/ 2147483647 h 580"/>
              <a:gd name="T4" fmla="*/ 2147483647 w 2373"/>
              <a:gd name="T5" fmla="*/ 2147483647 h 580"/>
              <a:gd name="T6" fmla="*/ 2147483647 w 2373"/>
              <a:gd name="T7" fmla="*/ 2147483647 h 580"/>
              <a:gd name="T8" fmla="*/ 2147483647 w 2373"/>
              <a:gd name="T9" fmla="*/ 2147483647 h 580"/>
              <a:gd name="T10" fmla="*/ 2147483647 w 2373"/>
              <a:gd name="T11" fmla="*/ 2147483647 h 580"/>
              <a:gd name="T12" fmla="*/ 2147483647 w 2373"/>
              <a:gd name="T13" fmla="*/ 2147483647 h 580"/>
              <a:gd name="T14" fmla="*/ 2147483647 w 2373"/>
              <a:gd name="T15" fmla="*/ 2147483647 h 580"/>
              <a:gd name="T16" fmla="*/ 2147483647 w 2373"/>
              <a:gd name="T17" fmla="*/ 2147483647 h 580"/>
              <a:gd name="T18" fmla="*/ 2147483647 w 2373"/>
              <a:gd name="T19" fmla="*/ 2147483647 h 580"/>
              <a:gd name="T20" fmla="*/ 2147483647 w 2373"/>
              <a:gd name="T21" fmla="*/ 2147483647 h 580"/>
              <a:gd name="T22" fmla="*/ 2147483647 w 2373"/>
              <a:gd name="T23" fmla="*/ 2147483647 h 580"/>
              <a:gd name="T24" fmla="*/ 2147483647 w 2373"/>
              <a:gd name="T25" fmla="*/ 2147483647 h 580"/>
              <a:gd name="T26" fmla="*/ 2147483647 w 2373"/>
              <a:gd name="T27" fmla="*/ 2147483647 h 580"/>
              <a:gd name="T28" fmla="*/ 2147483647 w 2373"/>
              <a:gd name="T29" fmla="*/ 2147483647 h 580"/>
              <a:gd name="T30" fmla="*/ 2147483647 w 2373"/>
              <a:gd name="T31" fmla="*/ 2147483647 h 580"/>
              <a:gd name="T32" fmla="*/ 2147483647 w 2373"/>
              <a:gd name="T33" fmla="*/ 2147483647 h 580"/>
              <a:gd name="T34" fmla="*/ 2147483647 w 2373"/>
              <a:gd name="T35" fmla="*/ 2147483647 h 580"/>
              <a:gd name="T36" fmla="*/ 2147483647 w 2373"/>
              <a:gd name="T37" fmla="*/ 2147483647 h 580"/>
              <a:gd name="T38" fmla="*/ 2147483647 w 2373"/>
              <a:gd name="T39" fmla="*/ 2147483647 h 580"/>
              <a:gd name="T40" fmla="*/ 2147483647 w 2373"/>
              <a:gd name="T41" fmla="*/ 2147483647 h 580"/>
              <a:gd name="T42" fmla="*/ 2147483647 w 2373"/>
              <a:gd name="T43" fmla="*/ 2147483647 h 580"/>
              <a:gd name="T44" fmla="*/ 2147483647 w 2373"/>
              <a:gd name="T45" fmla="*/ 2147483647 h 580"/>
              <a:gd name="T46" fmla="*/ 2147483647 w 2373"/>
              <a:gd name="T47" fmla="*/ 2147483647 h 580"/>
              <a:gd name="T48" fmla="*/ 2147483647 w 2373"/>
              <a:gd name="T49" fmla="*/ 2147483647 h 580"/>
              <a:gd name="T50" fmla="*/ 2147483647 w 2373"/>
              <a:gd name="T51" fmla="*/ 0 h 580"/>
              <a:gd name="T52" fmla="*/ 2147483647 w 2373"/>
              <a:gd name="T53" fmla="*/ 0 h 580"/>
              <a:gd name="T54" fmla="*/ 2147483647 w 2373"/>
              <a:gd name="T55" fmla="*/ 0 h 580"/>
              <a:gd name="T56" fmla="*/ 2147483647 w 2373"/>
              <a:gd name="T57" fmla="*/ 0 h 580"/>
              <a:gd name="T58" fmla="*/ 2147483647 w 2373"/>
              <a:gd name="T59" fmla="*/ 0 h 580"/>
              <a:gd name="T60" fmla="*/ 2147483647 w 2373"/>
              <a:gd name="T61" fmla="*/ 2147483647 h 580"/>
              <a:gd name="T62" fmla="*/ 2147483647 w 2373"/>
              <a:gd name="T63" fmla="*/ 2147483647 h 580"/>
              <a:gd name="T64" fmla="*/ 2147483647 w 2373"/>
              <a:gd name="T65" fmla="*/ 2147483647 h 580"/>
              <a:gd name="T66" fmla="*/ 2147483647 w 2373"/>
              <a:gd name="T67" fmla="*/ 2147483647 h 580"/>
              <a:gd name="T68" fmla="*/ 2147483647 w 2373"/>
              <a:gd name="T69" fmla="*/ 2147483647 h 580"/>
              <a:gd name="T70" fmla="*/ 2147483647 w 2373"/>
              <a:gd name="T71" fmla="*/ 2147483647 h 580"/>
              <a:gd name="T72" fmla="*/ 2147483647 w 2373"/>
              <a:gd name="T73" fmla="*/ 2147483647 h 580"/>
              <a:gd name="T74" fmla="*/ 2147483647 w 2373"/>
              <a:gd name="T75" fmla="*/ 2147483647 h 580"/>
              <a:gd name="T76" fmla="*/ 2147483647 w 2373"/>
              <a:gd name="T77" fmla="*/ 2147483647 h 580"/>
              <a:gd name="T78" fmla="*/ 2147483647 w 2373"/>
              <a:gd name="T79" fmla="*/ 2147483647 h 580"/>
              <a:gd name="T80" fmla="*/ 2147483647 w 2373"/>
              <a:gd name="T81" fmla="*/ 2147483647 h 580"/>
              <a:gd name="T82" fmla="*/ 2147483647 w 2373"/>
              <a:gd name="T83" fmla="*/ 2147483647 h 580"/>
              <a:gd name="T84" fmla="*/ 2147483647 w 2373"/>
              <a:gd name="T85" fmla="*/ 2147483647 h 580"/>
              <a:gd name="T86" fmla="*/ 2147483647 w 2373"/>
              <a:gd name="T87" fmla="*/ 2147483647 h 580"/>
              <a:gd name="T88" fmla="*/ 2147483647 w 2373"/>
              <a:gd name="T89" fmla="*/ 2147483647 h 580"/>
              <a:gd name="T90" fmla="*/ 2147483647 w 2373"/>
              <a:gd name="T91" fmla="*/ 2147483647 h 580"/>
              <a:gd name="T92" fmla="*/ 2147483647 w 2373"/>
              <a:gd name="T93" fmla="*/ 2147483647 h 580"/>
              <a:gd name="T94" fmla="*/ 2147483647 w 2373"/>
              <a:gd name="T95" fmla="*/ 2147483647 h 580"/>
              <a:gd name="T96" fmla="*/ 2147483647 w 2373"/>
              <a:gd name="T97" fmla="*/ 2147483647 h 580"/>
              <a:gd name="T98" fmla="*/ 2147483647 w 2373"/>
              <a:gd name="T99" fmla="*/ 2147483647 h 580"/>
              <a:gd name="T100" fmla="*/ 2147483647 w 2373"/>
              <a:gd name="T101" fmla="*/ 2147483647 h 580"/>
              <a:gd name="T102" fmla="*/ 2147483647 w 2373"/>
              <a:gd name="T103" fmla="*/ 2147483647 h 580"/>
              <a:gd name="T104" fmla="*/ 2147483647 w 2373"/>
              <a:gd name="T105" fmla="*/ 2147483647 h 580"/>
              <a:gd name="T106" fmla="*/ 2147483647 w 2373"/>
              <a:gd name="T107" fmla="*/ 2147483647 h 580"/>
              <a:gd name="T108" fmla="*/ 2147483647 w 2373"/>
              <a:gd name="T109" fmla="*/ 2147483647 h 580"/>
              <a:gd name="T110" fmla="*/ 2147483647 w 2373"/>
              <a:gd name="T111" fmla="*/ 2147483647 h 58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2373"/>
              <a:gd name="T169" fmla="*/ 0 h 580"/>
              <a:gd name="T170" fmla="*/ 2373 w 2373"/>
              <a:gd name="T171" fmla="*/ 580 h 58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2373" h="580">
                <a:moveTo>
                  <a:pt x="2373" y="438"/>
                </a:moveTo>
                <a:lnTo>
                  <a:pt x="2338" y="432"/>
                </a:lnTo>
                <a:lnTo>
                  <a:pt x="2302" y="420"/>
                </a:lnTo>
                <a:lnTo>
                  <a:pt x="2272" y="414"/>
                </a:lnTo>
                <a:lnTo>
                  <a:pt x="2237" y="408"/>
                </a:lnTo>
                <a:lnTo>
                  <a:pt x="2207" y="402"/>
                </a:lnTo>
                <a:lnTo>
                  <a:pt x="2178" y="391"/>
                </a:lnTo>
                <a:lnTo>
                  <a:pt x="2148" y="385"/>
                </a:lnTo>
                <a:lnTo>
                  <a:pt x="2118" y="379"/>
                </a:lnTo>
                <a:lnTo>
                  <a:pt x="2089" y="367"/>
                </a:lnTo>
                <a:lnTo>
                  <a:pt x="2065" y="361"/>
                </a:lnTo>
                <a:lnTo>
                  <a:pt x="2035" y="355"/>
                </a:lnTo>
                <a:lnTo>
                  <a:pt x="2011" y="349"/>
                </a:lnTo>
                <a:lnTo>
                  <a:pt x="1982" y="337"/>
                </a:lnTo>
                <a:lnTo>
                  <a:pt x="1958" y="332"/>
                </a:lnTo>
                <a:lnTo>
                  <a:pt x="1934" y="326"/>
                </a:lnTo>
                <a:lnTo>
                  <a:pt x="1911" y="320"/>
                </a:lnTo>
                <a:lnTo>
                  <a:pt x="1887" y="308"/>
                </a:lnTo>
                <a:lnTo>
                  <a:pt x="1863" y="302"/>
                </a:lnTo>
                <a:lnTo>
                  <a:pt x="1845" y="296"/>
                </a:lnTo>
                <a:lnTo>
                  <a:pt x="1822" y="290"/>
                </a:lnTo>
                <a:lnTo>
                  <a:pt x="1804" y="278"/>
                </a:lnTo>
                <a:lnTo>
                  <a:pt x="1780" y="272"/>
                </a:lnTo>
                <a:lnTo>
                  <a:pt x="1762" y="266"/>
                </a:lnTo>
                <a:lnTo>
                  <a:pt x="1739" y="261"/>
                </a:lnTo>
                <a:lnTo>
                  <a:pt x="1721" y="255"/>
                </a:lnTo>
                <a:lnTo>
                  <a:pt x="1703" y="249"/>
                </a:lnTo>
                <a:lnTo>
                  <a:pt x="1685" y="237"/>
                </a:lnTo>
                <a:lnTo>
                  <a:pt x="1667" y="231"/>
                </a:lnTo>
                <a:lnTo>
                  <a:pt x="1650" y="225"/>
                </a:lnTo>
                <a:lnTo>
                  <a:pt x="1632" y="219"/>
                </a:lnTo>
                <a:lnTo>
                  <a:pt x="1614" y="213"/>
                </a:lnTo>
                <a:lnTo>
                  <a:pt x="1596" y="207"/>
                </a:lnTo>
                <a:lnTo>
                  <a:pt x="1584" y="201"/>
                </a:lnTo>
                <a:lnTo>
                  <a:pt x="1567" y="196"/>
                </a:lnTo>
                <a:lnTo>
                  <a:pt x="1549" y="190"/>
                </a:lnTo>
                <a:lnTo>
                  <a:pt x="1537" y="184"/>
                </a:lnTo>
                <a:lnTo>
                  <a:pt x="1519" y="178"/>
                </a:lnTo>
                <a:lnTo>
                  <a:pt x="1507" y="172"/>
                </a:lnTo>
                <a:lnTo>
                  <a:pt x="1489" y="166"/>
                </a:lnTo>
                <a:lnTo>
                  <a:pt x="1478" y="160"/>
                </a:lnTo>
                <a:lnTo>
                  <a:pt x="1466" y="154"/>
                </a:lnTo>
                <a:lnTo>
                  <a:pt x="1448" y="148"/>
                </a:lnTo>
                <a:lnTo>
                  <a:pt x="1436" y="148"/>
                </a:lnTo>
                <a:lnTo>
                  <a:pt x="1424" y="142"/>
                </a:lnTo>
                <a:lnTo>
                  <a:pt x="1412" y="136"/>
                </a:lnTo>
                <a:lnTo>
                  <a:pt x="1400" y="130"/>
                </a:lnTo>
                <a:lnTo>
                  <a:pt x="1383" y="125"/>
                </a:lnTo>
                <a:lnTo>
                  <a:pt x="1371" y="125"/>
                </a:lnTo>
                <a:lnTo>
                  <a:pt x="1359" y="119"/>
                </a:lnTo>
                <a:lnTo>
                  <a:pt x="1347" y="113"/>
                </a:lnTo>
                <a:lnTo>
                  <a:pt x="1335" y="107"/>
                </a:lnTo>
                <a:lnTo>
                  <a:pt x="1323" y="107"/>
                </a:lnTo>
                <a:lnTo>
                  <a:pt x="1317" y="101"/>
                </a:lnTo>
                <a:lnTo>
                  <a:pt x="1306" y="95"/>
                </a:lnTo>
                <a:lnTo>
                  <a:pt x="1294" y="95"/>
                </a:lnTo>
                <a:lnTo>
                  <a:pt x="1282" y="89"/>
                </a:lnTo>
                <a:lnTo>
                  <a:pt x="1270" y="83"/>
                </a:lnTo>
                <a:lnTo>
                  <a:pt x="1264" y="83"/>
                </a:lnTo>
                <a:lnTo>
                  <a:pt x="1252" y="77"/>
                </a:lnTo>
                <a:lnTo>
                  <a:pt x="1240" y="77"/>
                </a:lnTo>
                <a:lnTo>
                  <a:pt x="1228" y="71"/>
                </a:lnTo>
                <a:lnTo>
                  <a:pt x="1222" y="71"/>
                </a:lnTo>
                <a:lnTo>
                  <a:pt x="1211" y="65"/>
                </a:lnTo>
                <a:lnTo>
                  <a:pt x="1205" y="60"/>
                </a:lnTo>
                <a:lnTo>
                  <a:pt x="1193" y="60"/>
                </a:lnTo>
                <a:lnTo>
                  <a:pt x="1187" y="60"/>
                </a:lnTo>
                <a:lnTo>
                  <a:pt x="1175" y="54"/>
                </a:lnTo>
                <a:lnTo>
                  <a:pt x="1163" y="54"/>
                </a:lnTo>
                <a:lnTo>
                  <a:pt x="1157" y="48"/>
                </a:lnTo>
                <a:lnTo>
                  <a:pt x="1151" y="48"/>
                </a:lnTo>
                <a:lnTo>
                  <a:pt x="1139" y="42"/>
                </a:lnTo>
                <a:lnTo>
                  <a:pt x="1133" y="42"/>
                </a:lnTo>
                <a:lnTo>
                  <a:pt x="1122" y="42"/>
                </a:lnTo>
                <a:lnTo>
                  <a:pt x="1116" y="36"/>
                </a:lnTo>
                <a:lnTo>
                  <a:pt x="1110" y="36"/>
                </a:lnTo>
                <a:lnTo>
                  <a:pt x="1098" y="36"/>
                </a:lnTo>
                <a:lnTo>
                  <a:pt x="1092" y="30"/>
                </a:lnTo>
                <a:lnTo>
                  <a:pt x="1086" y="30"/>
                </a:lnTo>
                <a:lnTo>
                  <a:pt x="1074" y="30"/>
                </a:lnTo>
                <a:lnTo>
                  <a:pt x="1068" y="24"/>
                </a:lnTo>
                <a:lnTo>
                  <a:pt x="1062" y="24"/>
                </a:lnTo>
                <a:lnTo>
                  <a:pt x="1056" y="24"/>
                </a:lnTo>
                <a:lnTo>
                  <a:pt x="1045" y="18"/>
                </a:lnTo>
                <a:lnTo>
                  <a:pt x="1039" y="18"/>
                </a:lnTo>
                <a:lnTo>
                  <a:pt x="1033" y="18"/>
                </a:lnTo>
                <a:lnTo>
                  <a:pt x="1027" y="18"/>
                </a:lnTo>
                <a:lnTo>
                  <a:pt x="1021" y="18"/>
                </a:lnTo>
                <a:lnTo>
                  <a:pt x="1015" y="12"/>
                </a:lnTo>
                <a:lnTo>
                  <a:pt x="1009" y="12"/>
                </a:lnTo>
                <a:lnTo>
                  <a:pt x="997" y="12"/>
                </a:lnTo>
                <a:lnTo>
                  <a:pt x="991" y="12"/>
                </a:lnTo>
                <a:lnTo>
                  <a:pt x="985" y="12"/>
                </a:lnTo>
                <a:lnTo>
                  <a:pt x="979" y="6"/>
                </a:lnTo>
                <a:lnTo>
                  <a:pt x="973" y="6"/>
                </a:lnTo>
                <a:lnTo>
                  <a:pt x="967" y="6"/>
                </a:lnTo>
                <a:lnTo>
                  <a:pt x="961" y="6"/>
                </a:lnTo>
                <a:lnTo>
                  <a:pt x="956" y="6"/>
                </a:lnTo>
                <a:lnTo>
                  <a:pt x="950" y="6"/>
                </a:lnTo>
                <a:lnTo>
                  <a:pt x="944" y="6"/>
                </a:lnTo>
                <a:lnTo>
                  <a:pt x="938" y="6"/>
                </a:lnTo>
                <a:lnTo>
                  <a:pt x="932" y="6"/>
                </a:lnTo>
                <a:lnTo>
                  <a:pt x="926" y="0"/>
                </a:lnTo>
                <a:lnTo>
                  <a:pt x="920" y="0"/>
                </a:lnTo>
                <a:lnTo>
                  <a:pt x="914" y="0"/>
                </a:lnTo>
                <a:lnTo>
                  <a:pt x="908" y="0"/>
                </a:lnTo>
                <a:lnTo>
                  <a:pt x="902" y="0"/>
                </a:lnTo>
                <a:lnTo>
                  <a:pt x="896" y="0"/>
                </a:lnTo>
                <a:lnTo>
                  <a:pt x="890" y="0"/>
                </a:lnTo>
                <a:lnTo>
                  <a:pt x="884" y="0"/>
                </a:lnTo>
                <a:lnTo>
                  <a:pt x="878" y="0"/>
                </a:lnTo>
                <a:lnTo>
                  <a:pt x="872" y="0"/>
                </a:lnTo>
                <a:lnTo>
                  <a:pt x="867" y="0"/>
                </a:lnTo>
                <a:lnTo>
                  <a:pt x="861" y="0"/>
                </a:lnTo>
                <a:lnTo>
                  <a:pt x="855" y="0"/>
                </a:lnTo>
                <a:lnTo>
                  <a:pt x="849" y="0"/>
                </a:lnTo>
                <a:lnTo>
                  <a:pt x="843" y="0"/>
                </a:lnTo>
                <a:lnTo>
                  <a:pt x="837" y="0"/>
                </a:lnTo>
                <a:lnTo>
                  <a:pt x="831" y="0"/>
                </a:lnTo>
                <a:lnTo>
                  <a:pt x="825" y="0"/>
                </a:lnTo>
                <a:lnTo>
                  <a:pt x="819" y="0"/>
                </a:lnTo>
                <a:lnTo>
                  <a:pt x="813" y="0"/>
                </a:lnTo>
                <a:lnTo>
                  <a:pt x="807" y="6"/>
                </a:lnTo>
                <a:lnTo>
                  <a:pt x="801" y="6"/>
                </a:lnTo>
                <a:lnTo>
                  <a:pt x="795" y="6"/>
                </a:lnTo>
                <a:lnTo>
                  <a:pt x="789" y="6"/>
                </a:lnTo>
                <a:lnTo>
                  <a:pt x="783" y="6"/>
                </a:lnTo>
                <a:lnTo>
                  <a:pt x="778" y="6"/>
                </a:lnTo>
                <a:lnTo>
                  <a:pt x="772" y="6"/>
                </a:lnTo>
                <a:lnTo>
                  <a:pt x="766" y="6"/>
                </a:lnTo>
                <a:lnTo>
                  <a:pt x="766" y="12"/>
                </a:lnTo>
                <a:lnTo>
                  <a:pt x="760" y="12"/>
                </a:lnTo>
                <a:lnTo>
                  <a:pt x="754" y="12"/>
                </a:lnTo>
                <a:lnTo>
                  <a:pt x="748" y="12"/>
                </a:lnTo>
                <a:lnTo>
                  <a:pt x="742" y="12"/>
                </a:lnTo>
                <a:lnTo>
                  <a:pt x="736" y="12"/>
                </a:lnTo>
                <a:lnTo>
                  <a:pt x="736" y="18"/>
                </a:lnTo>
                <a:lnTo>
                  <a:pt x="730" y="18"/>
                </a:lnTo>
                <a:lnTo>
                  <a:pt x="724" y="18"/>
                </a:lnTo>
                <a:lnTo>
                  <a:pt x="718" y="18"/>
                </a:lnTo>
                <a:lnTo>
                  <a:pt x="712" y="18"/>
                </a:lnTo>
                <a:lnTo>
                  <a:pt x="712" y="24"/>
                </a:lnTo>
                <a:lnTo>
                  <a:pt x="706" y="24"/>
                </a:lnTo>
                <a:lnTo>
                  <a:pt x="700" y="24"/>
                </a:lnTo>
                <a:lnTo>
                  <a:pt x="694" y="24"/>
                </a:lnTo>
                <a:lnTo>
                  <a:pt x="689" y="30"/>
                </a:lnTo>
                <a:lnTo>
                  <a:pt x="683" y="30"/>
                </a:lnTo>
                <a:lnTo>
                  <a:pt x="677" y="30"/>
                </a:lnTo>
                <a:lnTo>
                  <a:pt x="671" y="36"/>
                </a:lnTo>
                <a:lnTo>
                  <a:pt x="665" y="36"/>
                </a:lnTo>
                <a:lnTo>
                  <a:pt x="659" y="36"/>
                </a:lnTo>
                <a:lnTo>
                  <a:pt x="653" y="42"/>
                </a:lnTo>
                <a:lnTo>
                  <a:pt x="647" y="42"/>
                </a:lnTo>
                <a:lnTo>
                  <a:pt x="641" y="42"/>
                </a:lnTo>
                <a:lnTo>
                  <a:pt x="641" y="48"/>
                </a:lnTo>
                <a:lnTo>
                  <a:pt x="635" y="48"/>
                </a:lnTo>
                <a:lnTo>
                  <a:pt x="629" y="48"/>
                </a:lnTo>
                <a:lnTo>
                  <a:pt x="629" y="54"/>
                </a:lnTo>
                <a:lnTo>
                  <a:pt x="623" y="54"/>
                </a:lnTo>
                <a:lnTo>
                  <a:pt x="617" y="54"/>
                </a:lnTo>
                <a:lnTo>
                  <a:pt x="611" y="60"/>
                </a:lnTo>
                <a:lnTo>
                  <a:pt x="606" y="60"/>
                </a:lnTo>
                <a:lnTo>
                  <a:pt x="600" y="65"/>
                </a:lnTo>
                <a:lnTo>
                  <a:pt x="594" y="65"/>
                </a:lnTo>
                <a:lnTo>
                  <a:pt x="588" y="71"/>
                </a:lnTo>
                <a:lnTo>
                  <a:pt x="582" y="71"/>
                </a:lnTo>
                <a:lnTo>
                  <a:pt x="576" y="77"/>
                </a:lnTo>
                <a:lnTo>
                  <a:pt x="570" y="77"/>
                </a:lnTo>
                <a:lnTo>
                  <a:pt x="570" y="83"/>
                </a:lnTo>
                <a:lnTo>
                  <a:pt x="564" y="83"/>
                </a:lnTo>
                <a:lnTo>
                  <a:pt x="558" y="83"/>
                </a:lnTo>
                <a:lnTo>
                  <a:pt x="558" y="89"/>
                </a:lnTo>
                <a:lnTo>
                  <a:pt x="552" y="89"/>
                </a:lnTo>
                <a:lnTo>
                  <a:pt x="546" y="95"/>
                </a:lnTo>
                <a:lnTo>
                  <a:pt x="540" y="95"/>
                </a:lnTo>
                <a:lnTo>
                  <a:pt x="540" y="101"/>
                </a:lnTo>
                <a:lnTo>
                  <a:pt x="534" y="101"/>
                </a:lnTo>
                <a:lnTo>
                  <a:pt x="528" y="101"/>
                </a:lnTo>
                <a:lnTo>
                  <a:pt x="528" y="107"/>
                </a:lnTo>
                <a:lnTo>
                  <a:pt x="522" y="107"/>
                </a:lnTo>
                <a:lnTo>
                  <a:pt x="517" y="113"/>
                </a:lnTo>
                <a:lnTo>
                  <a:pt x="511" y="119"/>
                </a:lnTo>
                <a:lnTo>
                  <a:pt x="505" y="119"/>
                </a:lnTo>
                <a:lnTo>
                  <a:pt x="505" y="125"/>
                </a:lnTo>
                <a:lnTo>
                  <a:pt x="499" y="125"/>
                </a:lnTo>
                <a:lnTo>
                  <a:pt x="493" y="130"/>
                </a:lnTo>
                <a:lnTo>
                  <a:pt x="487" y="130"/>
                </a:lnTo>
                <a:lnTo>
                  <a:pt x="487" y="136"/>
                </a:lnTo>
                <a:lnTo>
                  <a:pt x="481" y="136"/>
                </a:lnTo>
                <a:lnTo>
                  <a:pt x="481" y="142"/>
                </a:lnTo>
                <a:lnTo>
                  <a:pt x="475" y="142"/>
                </a:lnTo>
                <a:lnTo>
                  <a:pt x="469" y="148"/>
                </a:lnTo>
                <a:lnTo>
                  <a:pt x="463" y="148"/>
                </a:lnTo>
                <a:lnTo>
                  <a:pt x="463" y="154"/>
                </a:lnTo>
                <a:lnTo>
                  <a:pt x="457" y="154"/>
                </a:lnTo>
                <a:lnTo>
                  <a:pt x="457" y="160"/>
                </a:lnTo>
                <a:lnTo>
                  <a:pt x="451" y="160"/>
                </a:lnTo>
                <a:lnTo>
                  <a:pt x="451" y="166"/>
                </a:lnTo>
                <a:lnTo>
                  <a:pt x="445" y="166"/>
                </a:lnTo>
                <a:lnTo>
                  <a:pt x="439" y="172"/>
                </a:lnTo>
                <a:lnTo>
                  <a:pt x="433" y="178"/>
                </a:lnTo>
                <a:lnTo>
                  <a:pt x="428" y="178"/>
                </a:lnTo>
                <a:lnTo>
                  <a:pt x="428" y="184"/>
                </a:lnTo>
                <a:lnTo>
                  <a:pt x="422" y="184"/>
                </a:lnTo>
                <a:lnTo>
                  <a:pt x="422" y="190"/>
                </a:lnTo>
                <a:lnTo>
                  <a:pt x="416" y="190"/>
                </a:lnTo>
                <a:lnTo>
                  <a:pt x="416" y="196"/>
                </a:lnTo>
                <a:lnTo>
                  <a:pt x="410" y="196"/>
                </a:lnTo>
                <a:lnTo>
                  <a:pt x="410" y="201"/>
                </a:lnTo>
                <a:lnTo>
                  <a:pt x="404" y="201"/>
                </a:lnTo>
                <a:lnTo>
                  <a:pt x="404" y="207"/>
                </a:lnTo>
                <a:lnTo>
                  <a:pt x="398" y="207"/>
                </a:lnTo>
                <a:lnTo>
                  <a:pt x="398" y="213"/>
                </a:lnTo>
                <a:lnTo>
                  <a:pt x="392" y="213"/>
                </a:lnTo>
                <a:lnTo>
                  <a:pt x="392" y="219"/>
                </a:lnTo>
                <a:lnTo>
                  <a:pt x="386" y="219"/>
                </a:lnTo>
                <a:lnTo>
                  <a:pt x="380" y="225"/>
                </a:lnTo>
                <a:lnTo>
                  <a:pt x="279" y="332"/>
                </a:lnTo>
                <a:lnTo>
                  <a:pt x="220" y="397"/>
                </a:lnTo>
                <a:lnTo>
                  <a:pt x="178" y="444"/>
                </a:lnTo>
                <a:lnTo>
                  <a:pt x="161" y="456"/>
                </a:lnTo>
                <a:lnTo>
                  <a:pt x="137" y="485"/>
                </a:lnTo>
                <a:lnTo>
                  <a:pt x="95" y="521"/>
                </a:lnTo>
                <a:lnTo>
                  <a:pt x="24" y="568"/>
                </a:lnTo>
                <a:lnTo>
                  <a:pt x="0" y="580"/>
                </a:lnTo>
              </a:path>
            </a:pathLst>
          </a:custGeom>
          <a:noFill/>
          <a:ln w="7938"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685" name="Freeform 256"/>
          <p:cNvSpPr>
            <a:spLocks/>
          </p:cNvSpPr>
          <p:nvPr/>
        </p:nvSpPr>
        <p:spPr bwMode="auto">
          <a:xfrm>
            <a:off x="3454400" y="5286375"/>
            <a:ext cx="3767138" cy="854075"/>
          </a:xfrm>
          <a:custGeom>
            <a:avLst/>
            <a:gdLst>
              <a:gd name="T0" fmla="*/ 2147483647 w 2373"/>
              <a:gd name="T1" fmla="*/ 2147483647 h 538"/>
              <a:gd name="T2" fmla="*/ 2147483647 w 2373"/>
              <a:gd name="T3" fmla="*/ 2147483647 h 538"/>
              <a:gd name="T4" fmla="*/ 2147483647 w 2373"/>
              <a:gd name="T5" fmla="*/ 2147483647 h 538"/>
              <a:gd name="T6" fmla="*/ 2147483647 w 2373"/>
              <a:gd name="T7" fmla="*/ 2147483647 h 538"/>
              <a:gd name="T8" fmla="*/ 2147483647 w 2373"/>
              <a:gd name="T9" fmla="*/ 2147483647 h 538"/>
              <a:gd name="T10" fmla="*/ 2147483647 w 2373"/>
              <a:gd name="T11" fmla="*/ 2147483647 h 538"/>
              <a:gd name="T12" fmla="*/ 2147483647 w 2373"/>
              <a:gd name="T13" fmla="*/ 2147483647 h 538"/>
              <a:gd name="T14" fmla="*/ 2147483647 w 2373"/>
              <a:gd name="T15" fmla="*/ 2147483647 h 538"/>
              <a:gd name="T16" fmla="*/ 2147483647 w 2373"/>
              <a:gd name="T17" fmla="*/ 2147483647 h 538"/>
              <a:gd name="T18" fmla="*/ 2147483647 w 2373"/>
              <a:gd name="T19" fmla="*/ 2147483647 h 538"/>
              <a:gd name="T20" fmla="*/ 2147483647 w 2373"/>
              <a:gd name="T21" fmla="*/ 2147483647 h 538"/>
              <a:gd name="T22" fmla="*/ 2147483647 w 2373"/>
              <a:gd name="T23" fmla="*/ 2147483647 h 538"/>
              <a:gd name="T24" fmla="*/ 2147483647 w 2373"/>
              <a:gd name="T25" fmla="*/ 2147483647 h 538"/>
              <a:gd name="T26" fmla="*/ 2147483647 w 2373"/>
              <a:gd name="T27" fmla="*/ 2147483647 h 538"/>
              <a:gd name="T28" fmla="*/ 2147483647 w 2373"/>
              <a:gd name="T29" fmla="*/ 2147483647 h 538"/>
              <a:gd name="T30" fmla="*/ 2147483647 w 2373"/>
              <a:gd name="T31" fmla="*/ 2147483647 h 538"/>
              <a:gd name="T32" fmla="*/ 2147483647 w 2373"/>
              <a:gd name="T33" fmla="*/ 2147483647 h 538"/>
              <a:gd name="T34" fmla="*/ 2147483647 w 2373"/>
              <a:gd name="T35" fmla="*/ 2147483647 h 538"/>
              <a:gd name="T36" fmla="*/ 2147483647 w 2373"/>
              <a:gd name="T37" fmla="*/ 2147483647 h 538"/>
              <a:gd name="T38" fmla="*/ 2147483647 w 2373"/>
              <a:gd name="T39" fmla="*/ 2147483647 h 538"/>
              <a:gd name="T40" fmla="*/ 2147483647 w 2373"/>
              <a:gd name="T41" fmla="*/ 2147483647 h 538"/>
              <a:gd name="T42" fmla="*/ 2147483647 w 2373"/>
              <a:gd name="T43" fmla="*/ 2147483647 h 538"/>
              <a:gd name="T44" fmla="*/ 2147483647 w 2373"/>
              <a:gd name="T45" fmla="*/ 2147483647 h 538"/>
              <a:gd name="T46" fmla="*/ 2147483647 w 2373"/>
              <a:gd name="T47" fmla="*/ 2147483647 h 538"/>
              <a:gd name="T48" fmla="*/ 2147483647 w 2373"/>
              <a:gd name="T49" fmla="*/ 2147483647 h 538"/>
              <a:gd name="T50" fmla="*/ 2147483647 w 2373"/>
              <a:gd name="T51" fmla="*/ 2147483647 h 538"/>
              <a:gd name="T52" fmla="*/ 2147483647 w 2373"/>
              <a:gd name="T53" fmla="*/ 0 h 538"/>
              <a:gd name="T54" fmla="*/ 2147483647 w 2373"/>
              <a:gd name="T55" fmla="*/ 0 h 538"/>
              <a:gd name="T56" fmla="*/ 2147483647 w 2373"/>
              <a:gd name="T57" fmla="*/ 0 h 538"/>
              <a:gd name="T58" fmla="*/ 2147483647 w 2373"/>
              <a:gd name="T59" fmla="*/ 0 h 538"/>
              <a:gd name="T60" fmla="*/ 2147483647 w 2373"/>
              <a:gd name="T61" fmla="*/ 0 h 538"/>
              <a:gd name="T62" fmla="*/ 2147483647 w 2373"/>
              <a:gd name="T63" fmla="*/ 0 h 538"/>
              <a:gd name="T64" fmla="*/ 2147483647 w 2373"/>
              <a:gd name="T65" fmla="*/ 2147483647 h 538"/>
              <a:gd name="T66" fmla="*/ 2147483647 w 2373"/>
              <a:gd name="T67" fmla="*/ 2147483647 h 538"/>
              <a:gd name="T68" fmla="*/ 2147483647 w 2373"/>
              <a:gd name="T69" fmla="*/ 2147483647 h 538"/>
              <a:gd name="T70" fmla="*/ 2147483647 w 2373"/>
              <a:gd name="T71" fmla="*/ 2147483647 h 538"/>
              <a:gd name="T72" fmla="*/ 2147483647 w 2373"/>
              <a:gd name="T73" fmla="*/ 2147483647 h 538"/>
              <a:gd name="T74" fmla="*/ 2147483647 w 2373"/>
              <a:gd name="T75" fmla="*/ 2147483647 h 538"/>
              <a:gd name="T76" fmla="*/ 2147483647 w 2373"/>
              <a:gd name="T77" fmla="*/ 2147483647 h 538"/>
              <a:gd name="T78" fmla="*/ 2147483647 w 2373"/>
              <a:gd name="T79" fmla="*/ 2147483647 h 538"/>
              <a:gd name="T80" fmla="*/ 2147483647 w 2373"/>
              <a:gd name="T81" fmla="*/ 2147483647 h 538"/>
              <a:gd name="T82" fmla="*/ 2147483647 w 2373"/>
              <a:gd name="T83" fmla="*/ 2147483647 h 538"/>
              <a:gd name="T84" fmla="*/ 2147483647 w 2373"/>
              <a:gd name="T85" fmla="*/ 2147483647 h 538"/>
              <a:gd name="T86" fmla="*/ 2147483647 w 2373"/>
              <a:gd name="T87" fmla="*/ 2147483647 h 538"/>
              <a:gd name="T88" fmla="*/ 2147483647 w 2373"/>
              <a:gd name="T89" fmla="*/ 2147483647 h 538"/>
              <a:gd name="T90" fmla="*/ 2147483647 w 2373"/>
              <a:gd name="T91" fmla="*/ 2147483647 h 538"/>
              <a:gd name="T92" fmla="*/ 2147483647 w 2373"/>
              <a:gd name="T93" fmla="*/ 2147483647 h 538"/>
              <a:gd name="T94" fmla="*/ 2147483647 w 2373"/>
              <a:gd name="T95" fmla="*/ 2147483647 h 538"/>
              <a:gd name="T96" fmla="*/ 2147483647 w 2373"/>
              <a:gd name="T97" fmla="*/ 2147483647 h 538"/>
              <a:gd name="T98" fmla="*/ 2147483647 w 2373"/>
              <a:gd name="T99" fmla="*/ 2147483647 h 538"/>
              <a:gd name="T100" fmla="*/ 2147483647 w 2373"/>
              <a:gd name="T101" fmla="*/ 2147483647 h 538"/>
              <a:gd name="T102" fmla="*/ 2147483647 w 2373"/>
              <a:gd name="T103" fmla="*/ 2147483647 h 538"/>
              <a:gd name="T104" fmla="*/ 2147483647 w 2373"/>
              <a:gd name="T105" fmla="*/ 2147483647 h 538"/>
              <a:gd name="T106" fmla="*/ 2147483647 w 2373"/>
              <a:gd name="T107" fmla="*/ 2147483647 h 538"/>
              <a:gd name="T108" fmla="*/ 2147483647 w 2373"/>
              <a:gd name="T109" fmla="*/ 2147483647 h 538"/>
              <a:gd name="T110" fmla="*/ 0 w 2373"/>
              <a:gd name="T111" fmla="*/ 2147483647 h 538"/>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2373"/>
              <a:gd name="T169" fmla="*/ 0 h 538"/>
              <a:gd name="T170" fmla="*/ 2373 w 2373"/>
              <a:gd name="T171" fmla="*/ 538 h 538"/>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2373" h="538">
                <a:moveTo>
                  <a:pt x="2373" y="420"/>
                </a:moveTo>
                <a:lnTo>
                  <a:pt x="2338" y="414"/>
                </a:lnTo>
                <a:lnTo>
                  <a:pt x="2302" y="408"/>
                </a:lnTo>
                <a:lnTo>
                  <a:pt x="2272" y="402"/>
                </a:lnTo>
                <a:lnTo>
                  <a:pt x="2237" y="396"/>
                </a:lnTo>
                <a:lnTo>
                  <a:pt x="2207" y="390"/>
                </a:lnTo>
                <a:lnTo>
                  <a:pt x="2178" y="384"/>
                </a:lnTo>
                <a:lnTo>
                  <a:pt x="2148" y="372"/>
                </a:lnTo>
                <a:lnTo>
                  <a:pt x="2118" y="366"/>
                </a:lnTo>
                <a:lnTo>
                  <a:pt x="2089" y="360"/>
                </a:lnTo>
                <a:lnTo>
                  <a:pt x="2065" y="355"/>
                </a:lnTo>
                <a:lnTo>
                  <a:pt x="2035" y="349"/>
                </a:lnTo>
                <a:lnTo>
                  <a:pt x="2011" y="343"/>
                </a:lnTo>
                <a:lnTo>
                  <a:pt x="1982" y="337"/>
                </a:lnTo>
                <a:lnTo>
                  <a:pt x="1958" y="325"/>
                </a:lnTo>
                <a:lnTo>
                  <a:pt x="1934" y="319"/>
                </a:lnTo>
                <a:lnTo>
                  <a:pt x="1911" y="313"/>
                </a:lnTo>
                <a:lnTo>
                  <a:pt x="1887" y="307"/>
                </a:lnTo>
                <a:lnTo>
                  <a:pt x="1863" y="301"/>
                </a:lnTo>
                <a:lnTo>
                  <a:pt x="1845" y="295"/>
                </a:lnTo>
                <a:lnTo>
                  <a:pt x="1822" y="290"/>
                </a:lnTo>
                <a:lnTo>
                  <a:pt x="1804" y="278"/>
                </a:lnTo>
                <a:lnTo>
                  <a:pt x="1780" y="272"/>
                </a:lnTo>
                <a:lnTo>
                  <a:pt x="1762" y="266"/>
                </a:lnTo>
                <a:lnTo>
                  <a:pt x="1739" y="260"/>
                </a:lnTo>
                <a:lnTo>
                  <a:pt x="1721" y="254"/>
                </a:lnTo>
                <a:lnTo>
                  <a:pt x="1703" y="248"/>
                </a:lnTo>
                <a:lnTo>
                  <a:pt x="1685" y="242"/>
                </a:lnTo>
                <a:lnTo>
                  <a:pt x="1667" y="236"/>
                </a:lnTo>
                <a:lnTo>
                  <a:pt x="1650" y="230"/>
                </a:lnTo>
                <a:lnTo>
                  <a:pt x="1632" y="224"/>
                </a:lnTo>
                <a:lnTo>
                  <a:pt x="1614" y="219"/>
                </a:lnTo>
                <a:lnTo>
                  <a:pt x="1596" y="213"/>
                </a:lnTo>
                <a:lnTo>
                  <a:pt x="1584" y="207"/>
                </a:lnTo>
                <a:lnTo>
                  <a:pt x="1567" y="201"/>
                </a:lnTo>
                <a:lnTo>
                  <a:pt x="1549" y="195"/>
                </a:lnTo>
                <a:lnTo>
                  <a:pt x="1537" y="189"/>
                </a:lnTo>
                <a:lnTo>
                  <a:pt x="1519" y="183"/>
                </a:lnTo>
                <a:lnTo>
                  <a:pt x="1507" y="177"/>
                </a:lnTo>
                <a:lnTo>
                  <a:pt x="1489" y="171"/>
                </a:lnTo>
                <a:lnTo>
                  <a:pt x="1478" y="165"/>
                </a:lnTo>
                <a:lnTo>
                  <a:pt x="1466" y="165"/>
                </a:lnTo>
                <a:lnTo>
                  <a:pt x="1448" y="159"/>
                </a:lnTo>
                <a:lnTo>
                  <a:pt x="1436" y="154"/>
                </a:lnTo>
                <a:lnTo>
                  <a:pt x="1424" y="148"/>
                </a:lnTo>
                <a:lnTo>
                  <a:pt x="1412" y="142"/>
                </a:lnTo>
                <a:lnTo>
                  <a:pt x="1400" y="142"/>
                </a:lnTo>
                <a:lnTo>
                  <a:pt x="1383" y="136"/>
                </a:lnTo>
                <a:lnTo>
                  <a:pt x="1371" y="130"/>
                </a:lnTo>
                <a:lnTo>
                  <a:pt x="1359" y="124"/>
                </a:lnTo>
                <a:lnTo>
                  <a:pt x="1347" y="124"/>
                </a:lnTo>
                <a:lnTo>
                  <a:pt x="1335" y="118"/>
                </a:lnTo>
                <a:lnTo>
                  <a:pt x="1323" y="112"/>
                </a:lnTo>
                <a:lnTo>
                  <a:pt x="1317" y="106"/>
                </a:lnTo>
                <a:lnTo>
                  <a:pt x="1306" y="106"/>
                </a:lnTo>
                <a:lnTo>
                  <a:pt x="1294" y="100"/>
                </a:lnTo>
                <a:lnTo>
                  <a:pt x="1282" y="100"/>
                </a:lnTo>
                <a:lnTo>
                  <a:pt x="1270" y="94"/>
                </a:lnTo>
                <a:lnTo>
                  <a:pt x="1264" y="88"/>
                </a:lnTo>
                <a:lnTo>
                  <a:pt x="1252" y="88"/>
                </a:lnTo>
                <a:lnTo>
                  <a:pt x="1240" y="83"/>
                </a:lnTo>
                <a:lnTo>
                  <a:pt x="1228" y="83"/>
                </a:lnTo>
                <a:lnTo>
                  <a:pt x="1222" y="77"/>
                </a:lnTo>
                <a:lnTo>
                  <a:pt x="1211" y="71"/>
                </a:lnTo>
                <a:lnTo>
                  <a:pt x="1205" y="71"/>
                </a:lnTo>
                <a:lnTo>
                  <a:pt x="1193" y="65"/>
                </a:lnTo>
                <a:lnTo>
                  <a:pt x="1187" y="65"/>
                </a:lnTo>
                <a:lnTo>
                  <a:pt x="1175" y="59"/>
                </a:lnTo>
                <a:lnTo>
                  <a:pt x="1163" y="59"/>
                </a:lnTo>
                <a:lnTo>
                  <a:pt x="1157" y="59"/>
                </a:lnTo>
                <a:lnTo>
                  <a:pt x="1151" y="53"/>
                </a:lnTo>
                <a:lnTo>
                  <a:pt x="1139" y="53"/>
                </a:lnTo>
                <a:lnTo>
                  <a:pt x="1133" y="47"/>
                </a:lnTo>
                <a:lnTo>
                  <a:pt x="1122" y="47"/>
                </a:lnTo>
                <a:lnTo>
                  <a:pt x="1116" y="41"/>
                </a:lnTo>
                <a:lnTo>
                  <a:pt x="1110" y="41"/>
                </a:lnTo>
                <a:lnTo>
                  <a:pt x="1098" y="41"/>
                </a:lnTo>
                <a:lnTo>
                  <a:pt x="1092" y="35"/>
                </a:lnTo>
                <a:lnTo>
                  <a:pt x="1086" y="35"/>
                </a:lnTo>
                <a:lnTo>
                  <a:pt x="1074" y="35"/>
                </a:lnTo>
                <a:lnTo>
                  <a:pt x="1068" y="29"/>
                </a:lnTo>
                <a:lnTo>
                  <a:pt x="1062" y="29"/>
                </a:lnTo>
                <a:lnTo>
                  <a:pt x="1056" y="29"/>
                </a:lnTo>
                <a:lnTo>
                  <a:pt x="1045" y="29"/>
                </a:lnTo>
                <a:lnTo>
                  <a:pt x="1039" y="23"/>
                </a:lnTo>
                <a:lnTo>
                  <a:pt x="1033" y="23"/>
                </a:lnTo>
                <a:lnTo>
                  <a:pt x="1027" y="23"/>
                </a:lnTo>
                <a:lnTo>
                  <a:pt x="1021" y="18"/>
                </a:lnTo>
                <a:lnTo>
                  <a:pt x="1015" y="18"/>
                </a:lnTo>
                <a:lnTo>
                  <a:pt x="1009" y="18"/>
                </a:lnTo>
                <a:lnTo>
                  <a:pt x="997" y="18"/>
                </a:lnTo>
                <a:lnTo>
                  <a:pt x="991" y="18"/>
                </a:lnTo>
                <a:lnTo>
                  <a:pt x="985" y="12"/>
                </a:lnTo>
                <a:lnTo>
                  <a:pt x="979" y="12"/>
                </a:lnTo>
                <a:lnTo>
                  <a:pt x="973" y="12"/>
                </a:lnTo>
                <a:lnTo>
                  <a:pt x="967" y="12"/>
                </a:lnTo>
                <a:lnTo>
                  <a:pt x="961" y="12"/>
                </a:lnTo>
                <a:lnTo>
                  <a:pt x="956" y="12"/>
                </a:lnTo>
                <a:lnTo>
                  <a:pt x="950" y="6"/>
                </a:lnTo>
                <a:lnTo>
                  <a:pt x="944" y="6"/>
                </a:lnTo>
                <a:lnTo>
                  <a:pt x="938" y="6"/>
                </a:lnTo>
                <a:lnTo>
                  <a:pt x="932" y="6"/>
                </a:lnTo>
                <a:lnTo>
                  <a:pt x="926" y="6"/>
                </a:lnTo>
                <a:lnTo>
                  <a:pt x="920" y="6"/>
                </a:lnTo>
                <a:lnTo>
                  <a:pt x="914" y="6"/>
                </a:lnTo>
                <a:lnTo>
                  <a:pt x="908" y="6"/>
                </a:lnTo>
                <a:lnTo>
                  <a:pt x="902" y="0"/>
                </a:lnTo>
                <a:lnTo>
                  <a:pt x="896" y="0"/>
                </a:lnTo>
                <a:lnTo>
                  <a:pt x="890" y="0"/>
                </a:lnTo>
                <a:lnTo>
                  <a:pt x="884" y="0"/>
                </a:lnTo>
                <a:lnTo>
                  <a:pt x="878" y="0"/>
                </a:lnTo>
                <a:lnTo>
                  <a:pt x="872" y="0"/>
                </a:lnTo>
                <a:lnTo>
                  <a:pt x="867" y="0"/>
                </a:lnTo>
                <a:lnTo>
                  <a:pt x="861" y="0"/>
                </a:lnTo>
                <a:lnTo>
                  <a:pt x="855" y="0"/>
                </a:lnTo>
                <a:lnTo>
                  <a:pt x="849" y="0"/>
                </a:lnTo>
                <a:lnTo>
                  <a:pt x="843" y="0"/>
                </a:lnTo>
                <a:lnTo>
                  <a:pt x="837" y="0"/>
                </a:lnTo>
                <a:lnTo>
                  <a:pt x="831" y="0"/>
                </a:lnTo>
                <a:lnTo>
                  <a:pt x="825" y="0"/>
                </a:lnTo>
                <a:lnTo>
                  <a:pt x="819" y="0"/>
                </a:lnTo>
                <a:lnTo>
                  <a:pt x="813" y="0"/>
                </a:lnTo>
                <a:lnTo>
                  <a:pt x="807" y="0"/>
                </a:lnTo>
                <a:lnTo>
                  <a:pt x="801" y="0"/>
                </a:lnTo>
                <a:lnTo>
                  <a:pt x="795" y="0"/>
                </a:lnTo>
                <a:lnTo>
                  <a:pt x="789" y="0"/>
                </a:lnTo>
                <a:lnTo>
                  <a:pt x="783" y="0"/>
                </a:lnTo>
                <a:lnTo>
                  <a:pt x="778" y="0"/>
                </a:lnTo>
                <a:lnTo>
                  <a:pt x="772" y="0"/>
                </a:lnTo>
                <a:lnTo>
                  <a:pt x="766" y="6"/>
                </a:lnTo>
                <a:lnTo>
                  <a:pt x="760" y="6"/>
                </a:lnTo>
                <a:lnTo>
                  <a:pt x="754" y="6"/>
                </a:lnTo>
                <a:lnTo>
                  <a:pt x="748" y="6"/>
                </a:lnTo>
                <a:lnTo>
                  <a:pt x="742" y="6"/>
                </a:lnTo>
                <a:lnTo>
                  <a:pt x="736" y="6"/>
                </a:lnTo>
                <a:lnTo>
                  <a:pt x="730" y="6"/>
                </a:lnTo>
                <a:lnTo>
                  <a:pt x="724" y="12"/>
                </a:lnTo>
                <a:lnTo>
                  <a:pt x="718" y="12"/>
                </a:lnTo>
                <a:lnTo>
                  <a:pt x="712" y="12"/>
                </a:lnTo>
                <a:lnTo>
                  <a:pt x="706" y="12"/>
                </a:lnTo>
                <a:lnTo>
                  <a:pt x="700" y="12"/>
                </a:lnTo>
                <a:lnTo>
                  <a:pt x="694" y="18"/>
                </a:lnTo>
                <a:lnTo>
                  <a:pt x="689" y="18"/>
                </a:lnTo>
                <a:lnTo>
                  <a:pt x="683" y="18"/>
                </a:lnTo>
                <a:lnTo>
                  <a:pt x="677" y="18"/>
                </a:lnTo>
                <a:lnTo>
                  <a:pt x="677" y="23"/>
                </a:lnTo>
                <a:lnTo>
                  <a:pt x="671" y="23"/>
                </a:lnTo>
                <a:lnTo>
                  <a:pt x="665" y="23"/>
                </a:lnTo>
                <a:lnTo>
                  <a:pt x="659" y="23"/>
                </a:lnTo>
                <a:lnTo>
                  <a:pt x="653" y="29"/>
                </a:lnTo>
                <a:lnTo>
                  <a:pt x="647" y="29"/>
                </a:lnTo>
                <a:lnTo>
                  <a:pt x="641" y="29"/>
                </a:lnTo>
                <a:lnTo>
                  <a:pt x="635" y="35"/>
                </a:lnTo>
                <a:lnTo>
                  <a:pt x="629" y="35"/>
                </a:lnTo>
                <a:lnTo>
                  <a:pt x="623" y="35"/>
                </a:lnTo>
                <a:lnTo>
                  <a:pt x="623" y="41"/>
                </a:lnTo>
                <a:lnTo>
                  <a:pt x="617" y="41"/>
                </a:lnTo>
                <a:lnTo>
                  <a:pt x="611" y="41"/>
                </a:lnTo>
                <a:lnTo>
                  <a:pt x="606" y="47"/>
                </a:lnTo>
                <a:lnTo>
                  <a:pt x="600" y="47"/>
                </a:lnTo>
                <a:lnTo>
                  <a:pt x="594" y="47"/>
                </a:lnTo>
                <a:lnTo>
                  <a:pt x="594" y="53"/>
                </a:lnTo>
                <a:lnTo>
                  <a:pt x="588" y="53"/>
                </a:lnTo>
                <a:lnTo>
                  <a:pt x="582" y="53"/>
                </a:lnTo>
                <a:lnTo>
                  <a:pt x="582" y="59"/>
                </a:lnTo>
                <a:lnTo>
                  <a:pt x="576" y="59"/>
                </a:lnTo>
                <a:lnTo>
                  <a:pt x="570" y="59"/>
                </a:lnTo>
                <a:lnTo>
                  <a:pt x="570" y="65"/>
                </a:lnTo>
                <a:lnTo>
                  <a:pt x="564" y="65"/>
                </a:lnTo>
                <a:lnTo>
                  <a:pt x="558" y="65"/>
                </a:lnTo>
                <a:lnTo>
                  <a:pt x="558" y="71"/>
                </a:lnTo>
                <a:lnTo>
                  <a:pt x="552" y="71"/>
                </a:lnTo>
                <a:lnTo>
                  <a:pt x="546" y="71"/>
                </a:lnTo>
                <a:lnTo>
                  <a:pt x="546" y="77"/>
                </a:lnTo>
                <a:lnTo>
                  <a:pt x="540" y="77"/>
                </a:lnTo>
                <a:lnTo>
                  <a:pt x="534" y="77"/>
                </a:lnTo>
                <a:lnTo>
                  <a:pt x="534" y="83"/>
                </a:lnTo>
                <a:lnTo>
                  <a:pt x="528" y="83"/>
                </a:lnTo>
                <a:lnTo>
                  <a:pt x="522" y="88"/>
                </a:lnTo>
                <a:lnTo>
                  <a:pt x="517" y="88"/>
                </a:lnTo>
                <a:lnTo>
                  <a:pt x="517" y="94"/>
                </a:lnTo>
                <a:lnTo>
                  <a:pt x="511" y="94"/>
                </a:lnTo>
                <a:lnTo>
                  <a:pt x="505" y="100"/>
                </a:lnTo>
                <a:lnTo>
                  <a:pt x="499" y="100"/>
                </a:lnTo>
                <a:lnTo>
                  <a:pt x="499" y="106"/>
                </a:lnTo>
                <a:lnTo>
                  <a:pt x="493" y="106"/>
                </a:lnTo>
                <a:lnTo>
                  <a:pt x="487" y="106"/>
                </a:lnTo>
                <a:lnTo>
                  <a:pt x="487" y="112"/>
                </a:lnTo>
                <a:lnTo>
                  <a:pt x="481" y="112"/>
                </a:lnTo>
                <a:lnTo>
                  <a:pt x="481" y="118"/>
                </a:lnTo>
                <a:lnTo>
                  <a:pt x="475" y="118"/>
                </a:lnTo>
                <a:lnTo>
                  <a:pt x="469" y="124"/>
                </a:lnTo>
                <a:lnTo>
                  <a:pt x="463" y="124"/>
                </a:lnTo>
                <a:lnTo>
                  <a:pt x="463" y="130"/>
                </a:lnTo>
                <a:lnTo>
                  <a:pt x="457" y="130"/>
                </a:lnTo>
                <a:lnTo>
                  <a:pt x="457" y="136"/>
                </a:lnTo>
                <a:lnTo>
                  <a:pt x="451" y="136"/>
                </a:lnTo>
                <a:lnTo>
                  <a:pt x="445" y="142"/>
                </a:lnTo>
                <a:lnTo>
                  <a:pt x="439" y="142"/>
                </a:lnTo>
                <a:lnTo>
                  <a:pt x="439" y="148"/>
                </a:lnTo>
                <a:lnTo>
                  <a:pt x="433" y="148"/>
                </a:lnTo>
                <a:lnTo>
                  <a:pt x="433" y="154"/>
                </a:lnTo>
                <a:lnTo>
                  <a:pt x="428" y="154"/>
                </a:lnTo>
                <a:lnTo>
                  <a:pt x="428" y="159"/>
                </a:lnTo>
                <a:lnTo>
                  <a:pt x="422" y="159"/>
                </a:lnTo>
                <a:lnTo>
                  <a:pt x="416" y="165"/>
                </a:lnTo>
                <a:lnTo>
                  <a:pt x="410" y="165"/>
                </a:lnTo>
                <a:lnTo>
                  <a:pt x="410" y="171"/>
                </a:lnTo>
                <a:lnTo>
                  <a:pt x="404" y="171"/>
                </a:lnTo>
                <a:lnTo>
                  <a:pt x="404" y="177"/>
                </a:lnTo>
                <a:lnTo>
                  <a:pt x="398" y="177"/>
                </a:lnTo>
                <a:lnTo>
                  <a:pt x="398" y="183"/>
                </a:lnTo>
                <a:lnTo>
                  <a:pt x="392" y="183"/>
                </a:lnTo>
                <a:lnTo>
                  <a:pt x="392" y="189"/>
                </a:lnTo>
                <a:lnTo>
                  <a:pt x="386" y="189"/>
                </a:lnTo>
                <a:lnTo>
                  <a:pt x="380" y="195"/>
                </a:lnTo>
                <a:lnTo>
                  <a:pt x="279" y="295"/>
                </a:lnTo>
                <a:lnTo>
                  <a:pt x="220" y="360"/>
                </a:lnTo>
                <a:lnTo>
                  <a:pt x="178" y="402"/>
                </a:lnTo>
                <a:lnTo>
                  <a:pt x="161" y="420"/>
                </a:lnTo>
                <a:lnTo>
                  <a:pt x="137" y="443"/>
                </a:lnTo>
                <a:lnTo>
                  <a:pt x="95" y="479"/>
                </a:lnTo>
                <a:lnTo>
                  <a:pt x="24" y="526"/>
                </a:lnTo>
                <a:lnTo>
                  <a:pt x="0" y="538"/>
                </a:lnTo>
              </a:path>
            </a:pathLst>
          </a:custGeom>
          <a:noFill/>
          <a:ln w="7938"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686" name="Freeform 257"/>
          <p:cNvSpPr>
            <a:spLocks/>
          </p:cNvSpPr>
          <p:nvPr/>
        </p:nvSpPr>
        <p:spPr bwMode="auto">
          <a:xfrm>
            <a:off x="3454400" y="5341938"/>
            <a:ext cx="3767138" cy="798512"/>
          </a:xfrm>
          <a:custGeom>
            <a:avLst/>
            <a:gdLst>
              <a:gd name="T0" fmla="*/ 2147483647 w 2373"/>
              <a:gd name="T1" fmla="*/ 2147483647 h 503"/>
              <a:gd name="T2" fmla="*/ 2147483647 w 2373"/>
              <a:gd name="T3" fmla="*/ 2147483647 h 503"/>
              <a:gd name="T4" fmla="*/ 2147483647 w 2373"/>
              <a:gd name="T5" fmla="*/ 2147483647 h 503"/>
              <a:gd name="T6" fmla="*/ 2147483647 w 2373"/>
              <a:gd name="T7" fmla="*/ 2147483647 h 503"/>
              <a:gd name="T8" fmla="*/ 2147483647 w 2373"/>
              <a:gd name="T9" fmla="*/ 2147483647 h 503"/>
              <a:gd name="T10" fmla="*/ 2147483647 w 2373"/>
              <a:gd name="T11" fmla="*/ 2147483647 h 503"/>
              <a:gd name="T12" fmla="*/ 2147483647 w 2373"/>
              <a:gd name="T13" fmla="*/ 2147483647 h 503"/>
              <a:gd name="T14" fmla="*/ 2147483647 w 2373"/>
              <a:gd name="T15" fmla="*/ 2147483647 h 503"/>
              <a:gd name="T16" fmla="*/ 2147483647 w 2373"/>
              <a:gd name="T17" fmla="*/ 2147483647 h 503"/>
              <a:gd name="T18" fmla="*/ 2147483647 w 2373"/>
              <a:gd name="T19" fmla="*/ 2147483647 h 503"/>
              <a:gd name="T20" fmla="*/ 2147483647 w 2373"/>
              <a:gd name="T21" fmla="*/ 2147483647 h 503"/>
              <a:gd name="T22" fmla="*/ 2147483647 w 2373"/>
              <a:gd name="T23" fmla="*/ 2147483647 h 503"/>
              <a:gd name="T24" fmla="*/ 2147483647 w 2373"/>
              <a:gd name="T25" fmla="*/ 2147483647 h 503"/>
              <a:gd name="T26" fmla="*/ 2147483647 w 2373"/>
              <a:gd name="T27" fmla="*/ 2147483647 h 503"/>
              <a:gd name="T28" fmla="*/ 2147483647 w 2373"/>
              <a:gd name="T29" fmla="*/ 2147483647 h 503"/>
              <a:gd name="T30" fmla="*/ 2147483647 w 2373"/>
              <a:gd name="T31" fmla="*/ 2147483647 h 503"/>
              <a:gd name="T32" fmla="*/ 2147483647 w 2373"/>
              <a:gd name="T33" fmla="*/ 2147483647 h 503"/>
              <a:gd name="T34" fmla="*/ 2147483647 w 2373"/>
              <a:gd name="T35" fmla="*/ 2147483647 h 503"/>
              <a:gd name="T36" fmla="*/ 2147483647 w 2373"/>
              <a:gd name="T37" fmla="*/ 2147483647 h 503"/>
              <a:gd name="T38" fmla="*/ 2147483647 w 2373"/>
              <a:gd name="T39" fmla="*/ 2147483647 h 503"/>
              <a:gd name="T40" fmla="*/ 2147483647 w 2373"/>
              <a:gd name="T41" fmla="*/ 2147483647 h 503"/>
              <a:gd name="T42" fmla="*/ 2147483647 w 2373"/>
              <a:gd name="T43" fmla="*/ 2147483647 h 503"/>
              <a:gd name="T44" fmla="*/ 2147483647 w 2373"/>
              <a:gd name="T45" fmla="*/ 2147483647 h 503"/>
              <a:gd name="T46" fmla="*/ 2147483647 w 2373"/>
              <a:gd name="T47" fmla="*/ 2147483647 h 503"/>
              <a:gd name="T48" fmla="*/ 2147483647 w 2373"/>
              <a:gd name="T49" fmla="*/ 2147483647 h 503"/>
              <a:gd name="T50" fmla="*/ 2147483647 w 2373"/>
              <a:gd name="T51" fmla="*/ 2147483647 h 503"/>
              <a:gd name="T52" fmla="*/ 2147483647 w 2373"/>
              <a:gd name="T53" fmla="*/ 2147483647 h 503"/>
              <a:gd name="T54" fmla="*/ 2147483647 w 2373"/>
              <a:gd name="T55" fmla="*/ 2147483647 h 503"/>
              <a:gd name="T56" fmla="*/ 2147483647 w 2373"/>
              <a:gd name="T57" fmla="*/ 0 h 503"/>
              <a:gd name="T58" fmla="*/ 2147483647 w 2373"/>
              <a:gd name="T59" fmla="*/ 0 h 503"/>
              <a:gd name="T60" fmla="*/ 2147483647 w 2373"/>
              <a:gd name="T61" fmla="*/ 0 h 503"/>
              <a:gd name="T62" fmla="*/ 2147483647 w 2373"/>
              <a:gd name="T63" fmla="*/ 0 h 503"/>
              <a:gd name="T64" fmla="*/ 2147483647 w 2373"/>
              <a:gd name="T65" fmla="*/ 0 h 503"/>
              <a:gd name="T66" fmla="*/ 2147483647 w 2373"/>
              <a:gd name="T67" fmla="*/ 2147483647 h 503"/>
              <a:gd name="T68" fmla="*/ 2147483647 w 2373"/>
              <a:gd name="T69" fmla="*/ 2147483647 h 503"/>
              <a:gd name="T70" fmla="*/ 2147483647 w 2373"/>
              <a:gd name="T71" fmla="*/ 2147483647 h 503"/>
              <a:gd name="T72" fmla="*/ 2147483647 w 2373"/>
              <a:gd name="T73" fmla="*/ 2147483647 h 503"/>
              <a:gd name="T74" fmla="*/ 2147483647 w 2373"/>
              <a:gd name="T75" fmla="*/ 2147483647 h 503"/>
              <a:gd name="T76" fmla="*/ 2147483647 w 2373"/>
              <a:gd name="T77" fmla="*/ 2147483647 h 503"/>
              <a:gd name="T78" fmla="*/ 2147483647 w 2373"/>
              <a:gd name="T79" fmla="*/ 2147483647 h 503"/>
              <a:gd name="T80" fmla="*/ 2147483647 w 2373"/>
              <a:gd name="T81" fmla="*/ 2147483647 h 503"/>
              <a:gd name="T82" fmla="*/ 2147483647 w 2373"/>
              <a:gd name="T83" fmla="*/ 2147483647 h 503"/>
              <a:gd name="T84" fmla="*/ 2147483647 w 2373"/>
              <a:gd name="T85" fmla="*/ 2147483647 h 503"/>
              <a:gd name="T86" fmla="*/ 2147483647 w 2373"/>
              <a:gd name="T87" fmla="*/ 2147483647 h 503"/>
              <a:gd name="T88" fmla="*/ 2147483647 w 2373"/>
              <a:gd name="T89" fmla="*/ 2147483647 h 503"/>
              <a:gd name="T90" fmla="*/ 2147483647 w 2373"/>
              <a:gd name="T91" fmla="*/ 2147483647 h 503"/>
              <a:gd name="T92" fmla="*/ 2147483647 w 2373"/>
              <a:gd name="T93" fmla="*/ 2147483647 h 503"/>
              <a:gd name="T94" fmla="*/ 2147483647 w 2373"/>
              <a:gd name="T95" fmla="*/ 2147483647 h 503"/>
              <a:gd name="T96" fmla="*/ 2147483647 w 2373"/>
              <a:gd name="T97" fmla="*/ 2147483647 h 503"/>
              <a:gd name="T98" fmla="*/ 2147483647 w 2373"/>
              <a:gd name="T99" fmla="*/ 2147483647 h 503"/>
              <a:gd name="T100" fmla="*/ 2147483647 w 2373"/>
              <a:gd name="T101" fmla="*/ 2147483647 h 503"/>
              <a:gd name="T102" fmla="*/ 2147483647 w 2373"/>
              <a:gd name="T103" fmla="*/ 2147483647 h 503"/>
              <a:gd name="T104" fmla="*/ 2147483647 w 2373"/>
              <a:gd name="T105" fmla="*/ 2147483647 h 503"/>
              <a:gd name="T106" fmla="*/ 2147483647 w 2373"/>
              <a:gd name="T107" fmla="*/ 2147483647 h 503"/>
              <a:gd name="T108" fmla="*/ 2147483647 w 2373"/>
              <a:gd name="T109" fmla="*/ 2147483647 h 50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373"/>
              <a:gd name="T166" fmla="*/ 0 h 503"/>
              <a:gd name="T167" fmla="*/ 2373 w 2373"/>
              <a:gd name="T168" fmla="*/ 503 h 50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373" h="503">
                <a:moveTo>
                  <a:pt x="2373" y="408"/>
                </a:moveTo>
                <a:lnTo>
                  <a:pt x="2338" y="402"/>
                </a:lnTo>
                <a:lnTo>
                  <a:pt x="2302" y="396"/>
                </a:lnTo>
                <a:lnTo>
                  <a:pt x="2272" y="391"/>
                </a:lnTo>
                <a:lnTo>
                  <a:pt x="2237" y="385"/>
                </a:lnTo>
                <a:lnTo>
                  <a:pt x="2207" y="379"/>
                </a:lnTo>
                <a:lnTo>
                  <a:pt x="2178" y="373"/>
                </a:lnTo>
                <a:lnTo>
                  <a:pt x="2148" y="367"/>
                </a:lnTo>
                <a:lnTo>
                  <a:pt x="2118" y="361"/>
                </a:lnTo>
                <a:lnTo>
                  <a:pt x="2089" y="355"/>
                </a:lnTo>
                <a:lnTo>
                  <a:pt x="2065" y="349"/>
                </a:lnTo>
                <a:lnTo>
                  <a:pt x="2035" y="343"/>
                </a:lnTo>
                <a:lnTo>
                  <a:pt x="2011" y="337"/>
                </a:lnTo>
                <a:lnTo>
                  <a:pt x="1982" y="331"/>
                </a:lnTo>
                <a:lnTo>
                  <a:pt x="1958" y="325"/>
                </a:lnTo>
                <a:lnTo>
                  <a:pt x="1934" y="320"/>
                </a:lnTo>
                <a:lnTo>
                  <a:pt x="1911" y="314"/>
                </a:lnTo>
                <a:lnTo>
                  <a:pt x="1887" y="308"/>
                </a:lnTo>
                <a:lnTo>
                  <a:pt x="1863" y="302"/>
                </a:lnTo>
                <a:lnTo>
                  <a:pt x="1845" y="296"/>
                </a:lnTo>
                <a:lnTo>
                  <a:pt x="1822" y="290"/>
                </a:lnTo>
                <a:lnTo>
                  <a:pt x="1804" y="284"/>
                </a:lnTo>
                <a:lnTo>
                  <a:pt x="1780" y="278"/>
                </a:lnTo>
                <a:lnTo>
                  <a:pt x="1762" y="272"/>
                </a:lnTo>
                <a:lnTo>
                  <a:pt x="1739" y="266"/>
                </a:lnTo>
                <a:lnTo>
                  <a:pt x="1721" y="260"/>
                </a:lnTo>
                <a:lnTo>
                  <a:pt x="1703" y="255"/>
                </a:lnTo>
                <a:lnTo>
                  <a:pt x="1685" y="249"/>
                </a:lnTo>
                <a:lnTo>
                  <a:pt x="1667" y="243"/>
                </a:lnTo>
                <a:lnTo>
                  <a:pt x="1650" y="237"/>
                </a:lnTo>
                <a:lnTo>
                  <a:pt x="1632" y="231"/>
                </a:lnTo>
                <a:lnTo>
                  <a:pt x="1614" y="225"/>
                </a:lnTo>
                <a:lnTo>
                  <a:pt x="1596" y="219"/>
                </a:lnTo>
                <a:lnTo>
                  <a:pt x="1584" y="213"/>
                </a:lnTo>
                <a:lnTo>
                  <a:pt x="1567" y="207"/>
                </a:lnTo>
                <a:lnTo>
                  <a:pt x="1549" y="201"/>
                </a:lnTo>
                <a:lnTo>
                  <a:pt x="1537" y="195"/>
                </a:lnTo>
                <a:lnTo>
                  <a:pt x="1519" y="189"/>
                </a:lnTo>
                <a:lnTo>
                  <a:pt x="1507" y="184"/>
                </a:lnTo>
                <a:lnTo>
                  <a:pt x="1489" y="184"/>
                </a:lnTo>
                <a:lnTo>
                  <a:pt x="1478" y="178"/>
                </a:lnTo>
                <a:lnTo>
                  <a:pt x="1466" y="172"/>
                </a:lnTo>
                <a:lnTo>
                  <a:pt x="1448" y="166"/>
                </a:lnTo>
                <a:lnTo>
                  <a:pt x="1436" y="160"/>
                </a:lnTo>
                <a:lnTo>
                  <a:pt x="1424" y="160"/>
                </a:lnTo>
                <a:lnTo>
                  <a:pt x="1412" y="154"/>
                </a:lnTo>
                <a:lnTo>
                  <a:pt x="1400" y="148"/>
                </a:lnTo>
                <a:lnTo>
                  <a:pt x="1383" y="142"/>
                </a:lnTo>
                <a:lnTo>
                  <a:pt x="1371" y="142"/>
                </a:lnTo>
                <a:lnTo>
                  <a:pt x="1359" y="136"/>
                </a:lnTo>
                <a:lnTo>
                  <a:pt x="1347" y="130"/>
                </a:lnTo>
                <a:lnTo>
                  <a:pt x="1335" y="124"/>
                </a:lnTo>
                <a:lnTo>
                  <a:pt x="1323" y="124"/>
                </a:lnTo>
                <a:lnTo>
                  <a:pt x="1317" y="119"/>
                </a:lnTo>
                <a:lnTo>
                  <a:pt x="1306" y="113"/>
                </a:lnTo>
                <a:lnTo>
                  <a:pt x="1294" y="113"/>
                </a:lnTo>
                <a:lnTo>
                  <a:pt x="1282" y="107"/>
                </a:lnTo>
                <a:lnTo>
                  <a:pt x="1270" y="107"/>
                </a:lnTo>
                <a:lnTo>
                  <a:pt x="1264" y="101"/>
                </a:lnTo>
                <a:lnTo>
                  <a:pt x="1252" y="95"/>
                </a:lnTo>
                <a:lnTo>
                  <a:pt x="1240" y="95"/>
                </a:lnTo>
                <a:lnTo>
                  <a:pt x="1228" y="89"/>
                </a:lnTo>
                <a:lnTo>
                  <a:pt x="1222" y="89"/>
                </a:lnTo>
                <a:lnTo>
                  <a:pt x="1211" y="83"/>
                </a:lnTo>
                <a:lnTo>
                  <a:pt x="1205" y="83"/>
                </a:lnTo>
                <a:lnTo>
                  <a:pt x="1193" y="77"/>
                </a:lnTo>
                <a:lnTo>
                  <a:pt x="1187" y="77"/>
                </a:lnTo>
                <a:lnTo>
                  <a:pt x="1175" y="71"/>
                </a:lnTo>
                <a:lnTo>
                  <a:pt x="1163" y="71"/>
                </a:lnTo>
                <a:lnTo>
                  <a:pt x="1157" y="65"/>
                </a:lnTo>
                <a:lnTo>
                  <a:pt x="1151" y="65"/>
                </a:lnTo>
                <a:lnTo>
                  <a:pt x="1139" y="59"/>
                </a:lnTo>
                <a:lnTo>
                  <a:pt x="1133" y="59"/>
                </a:lnTo>
                <a:lnTo>
                  <a:pt x="1122" y="53"/>
                </a:lnTo>
                <a:lnTo>
                  <a:pt x="1116" y="53"/>
                </a:lnTo>
                <a:lnTo>
                  <a:pt x="1110" y="53"/>
                </a:lnTo>
                <a:lnTo>
                  <a:pt x="1098" y="48"/>
                </a:lnTo>
                <a:lnTo>
                  <a:pt x="1092" y="48"/>
                </a:lnTo>
                <a:lnTo>
                  <a:pt x="1086" y="48"/>
                </a:lnTo>
                <a:lnTo>
                  <a:pt x="1074" y="42"/>
                </a:lnTo>
                <a:lnTo>
                  <a:pt x="1068" y="42"/>
                </a:lnTo>
                <a:lnTo>
                  <a:pt x="1062" y="36"/>
                </a:lnTo>
                <a:lnTo>
                  <a:pt x="1056" y="36"/>
                </a:lnTo>
                <a:lnTo>
                  <a:pt x="1045" y="36"/>
                </a:lnTo>
                <a:lnTo>
                  <a:pt x="1039" y="36"/>
                </a:lnTo>
                <a:lnTo>
                  <a:pt x="1033" y="30"/>
                </a:lnTo>
                <a:lnTo>
                  <a:pt x="1027" y="30"/>
                </a:lnTo>
                <a:lnTo>
                  <a:pt x="1021" y="30"/>
                </a:lnTo>
                <a:lnTo>
                  <a:pt x="1015" y="24"/>
                </a:lnTo>
                <a:lnTo>
                  <a:pt x="1009" y="24"/>
                </a:lnTo>
                <a:lnTo>
                  <a:pt x="997" y="24"/>
                </a:lnTo>
                <a:lnTo>
                  <a:pt x="991" y="24"/>
                </a:lnTo>
                <a:lnTo>
                  <a:pt x="985" y="24"/>
                </a:lnTo>
                <a:lnTo>
                  <a:pt x="979" y="18"/>
                </a:lnTo>
                <a:lnTo>
                  <a:pt x="973" y="18"/>
                </a:lnTo>
                <a:lnTo>
                  <a:pt x="967" y="18"/>
                </a:lnTo>
                <a:lnTo>
                  <a:pt x="961" y="18"/>
                </a:lnTo>
                <a:lnTo>
                  <a:pt x="956" y="18"/>
                </a:lnTo>
                <a:lnTo>
                  <a:pt x="950" y="12"/>
                </a:lnTo>
                <a:lnTo>
                  <a:pt x="944" y="12"/>
                </a:lnTo>
                <a:lnTo>
                  <a:pt x="938" y="12"/>
                </a:lnTo>
                <a:lnTo>
                  <a:pt x="932" y="12"/>
                </a:lnTo>
                <a:lnTo>
                  <a:pt x="926" y="12"/>
                </a:lnTo>
                <a:lnTo>
                  <a:pt x="920" y="12"/>
                </a:lnTo>
                <a:lnTo>
                  <a:pt x="914" y="6"/>
                </a:lnTo>
                <a:lnTo>
                  <a:pt x="908" y="6"/>
                </a:lnTo>
                <a:lnTo>
                  <a:pt x="902" y="6"/>
                </a:lnTo>
                <a:lnTo>
                  <a:pt x="896" y="6"/>
                </a:lnTo>
                <a:lnTo>
                  <a:pt x="890" y="6"/>
                </a:lnTo>
                <a:lnTo>
                  <a:pt x="884" y="6"/>
                </a:lnTo>
                <a:lnTo>
                  <a:pt x="878" y="6"/>
                </a:lnTo>
                <a:lnTo>
                  <a:pt x="872" y="6"/>
                </a:lnTo>
                <a:lnTo>
                  <a:pt x="867" y="6"/>
                </a:lnTo>
                <a:lnTo>
                  <a:pt x="867" y="0"/>
                </a:lnTo>
                <a:lnTo>
                  <a:pt x="861" y="0"/>
                </a:lnTo>
                <a:lnTo>
                  <a:pt x="855" y="0"/>
                </a:lnTo>
                <a:lnTo>
                  <a:pt x="849" y="0"/>
                </a:lnTo>
                <a:lnTo>
                  <a:pt x="843" y="0"/>
                </a:lnTo>
                <a:lnTo>
                  <a:pt x="837" y="0"/>
                </a:lnTo>
                <a:lnTo>
                  <a:pt x="831" y="0"/>
                </a:lnTo>
                <a:lnTo>
                  <a:pt x="825" y="0"/>
                </a:lnTo>
                <a:lnTo>
                  <a:pt x="819" y="0"/>
                </a:lnTo>
                <a:lnTo>
                  <a:pt x="813" y="0"/>
                </a:lnTo>
                <a:lnTo>
                  <a:pt x="807" y="0"/>
                </a:lnTo>
                <a:lnTo>
                  <a:pt x="801" y="0"/>
                </a:lnTo>
                <a:lnTo>
                  <a:pt x="795" y="0"/>
                </a:lnTo>
                <a:lnTo>
                  <a:pt x="789" y="0"/>
                </a:lnTo>
                <a:lnTo>
                  <a:pt x="783" y="0"/>
                </a:lnTo>
                <a:lnTo>
                  <a:pt x="778" y="0"/>
                </a:lnTo>
                <a:lnTo>
                  <a:pt x="772" y="0"/>
                </a:lnTo>
                <a:lnTo>
                  <a:pt x="766" y="0"/>
                </a:lnTo>
                <a:lnTo>
                  <a:pt x="760" y="0"/>
                </a:lnTo>
                <a:lnTo>
                  <a:pt x="754" y="0"/>
                </a:lnTo>
                <a:lnTo>
                  <a:pt x="748" y="6"/>
                </a:lnTo>
                <a:lnTo>
                  <a:pt x="742" y="6"/>
                </a:lnTo>
                <a:lnTo>
                  <a:pt x="736" y="6"/>
                </a:lnTo>
                <a:lnTo>
                  <a:pt x="730" y="6"/>
                </a:lnTo>
                <a:lnTo>
                  <a:pt x="724" y="6"/>
                </a:lnTo>
                <a:lnTo>
                  <a:pt x="718" y="6"/>
                </a:lnTo>
                <a:lnTo>
                  <a:pt x="712" y="6"/>
                </a:lnTo>
                <a:lnTo>
                  <a:pt x="706" y="6"/>
                </a:lnTo>
                <a:lnTo>
                  <a:pt x="700" y="12"/>
                </a:lnTo>
                <a:lnTo>
                  <a:pt x="694" y="12"/>
                </a:lnTo>
                <a:lnTo>
                  <a:pt x="689" y="12"/>
                </a:lnTo>
                <a:lnTo>
                  <a:pt x="683" y="12"/>
                </a:lnTo>
                <a:lnTo>
                  <a:pt x="677" y="12"/>
                </a:lnTo>
                <a:lnTo>
                  <a:pt x="671" y="18"/>
                </a:lnTo>
                <a:lnTo>
                  <a:pt x="665" y="18"/>
                </a:lnTo>
                <a:lnTo>
                  <a:pt x="659" y="18"/>
                </a:lnTo>
                <a:lnTo>
                  <a:pt x="653" y="18"/>
                </a:lnTo>
                <a:lnTo>
                  <a:pt x="647" y="24"/>
                </a:lnTo>
                <a:lnTo>
                  <a:pt x="641" y="24"/>
                </a:lnTo>
                <a:lnTo>
                  <a:pt x="635" y="24"/>
                </a:lnTo>
                <a:lnTo>
                  <a:pt x="629" y="24"/>
                </a:lnTo>
                <a:lnTo>
                  <a:pt x="629" y="30"/>
                </a:lnTo>
                <a:lnTo>
                  <a:pt x="623" y="30"/>
                </a:lnTo>
                <a:lnTo>
                  <a:pt x="617" y="30"/>
                </a:lnTo>
                <a:lnTo>
                  <a:pt x="611" y="30"/>
                </a:lnTo>
                <a:lnTo>
                  <a:pt x="611" y="36"/>
                </a:lnTo>
                <a:lnTo>
                  <a:pt x="606" y="36"/>
                </a:lnTo>
                <a:lnTo>
                  <a:pt x="600" y="36"/>
                </a:lnTo>
                <a:lnTo>
                  <a:pt x="594" y="42"/>
                </a:lnTo>
                <a:lnTo>
                  <a:pt x="588" y="42"/>
                </a:lnTo>
                <a:lnTo>
                  <a:pt x="582" y="42"/>
                </a:lnTo>
                <a:lnTo>
                  <a:pt x="582" y="48"/>
                </a:lnTo>
                <a:lnTo>
                  <a:pt x="576" y="48"/>
                </a:lnTo>
                <a:lnTo>
                  <a:pt x="570" y="48"/>
                </a:lnTo>
                <a:lnTo>
                  <a:pt x="570" y="53"/>
                </a:lnTo>
                <a:lnTo>
                  <a:pt x="564" y="53"/>
                </a:lnTo>
                <a:lnTo>
                  <a:pt x="558" y="53"/>
                </a:lnTo>
                <a:lnTo>
                  <a:pt x="552" y="59"/>
                </a:lnTo>
                <a:lnTo>
                  <a:pt x="546" y="59"/>
                </a:lnTo>
                <a:lnTo>
                  <a:pt x="540" y="65"/>
                </a:lnTo>
                <a:lnTo>
                  <a:pt x="534" y="65"/>
                </a:lnTo>
                <a:lnTo>
                  <a:pt x="528" y="71"/>
                </a:lnTo>
                <a:lnTo>
                  <a:pt x="522" y="71"/>
                </a:lnTo>
                <a:lnTo>
                  <a:pt x="517" y="77"/>
                </a:lnTo>
                <a:lnTo>
                  <a:pt x="511" y="77"/>
                </a:lnTo>
                <a:lnTo>
                  <a:pt x="511" y="83"/>
                </a:lnTo>
                <a:lnTo>
                  <a:pt x="505" y="83"/>
                </a:lnTo>
                <a:lnTo>
                  <a:pt x="499" y="83"/>
                </a:lnTo>
                <a:lnTo>
                  <a:pt x="499" y="89"/>
                </a:lnTo>
                <a:lnTo>
                  <a:pt x="493" y="89"/>
                </a:lnTo>
                <a:lnTo>
                  <a:pt x="487" y="89"/>
                </a:lnTo>
                <a:lnTo>
                  <a:pt x="487" y="95"/>
                </a:lnTo>
                <a:lnTo>
                  <a:pt x="481" y="95"/>
                </a:lnTo>
                <a:lnTo>
                  <a:pt x="481" y="101"/>
                </a:lnTo>
                <a:lnTo>
                  <a:pt x="475" y="101"/>
                </a:lnTo>
                <a:lnTo>
                  <a:pt x="469" y="101"/>
                </a:lnTo>
                <a:lnTo>
                  <a:pt x="469" y="107"/>
                </a:lnTo>
                <a:lnTo>
                  <a:pt x="463" y="107"/>
                </a:lnTo>
                <a:lnTo>
                  <a:pt x="463" y="113"/>
                </a:lnTo>
                <a:lnTo>
                  <a:pt x="457" y="113"/>
                </a:lnTo>
                <a:lnTo>
                  <a:pt x="451" y="113"/>
                </a:lnTo>
                <a:lnTo>
                  <a:pt x="451" y="119"/>
                </a:lnTo>
                <a:lnTo>
                  <a:pt x="445" y="119"/>
                </a:lnTo>
                <a:lnTo>
                  <a:pt x="445" y="124"/>
                </a:lnTo>
                <a:lnTo>
                  <a:pt x="439" y="124"/>
                </a:lnTo>
                <a:lnTo>
                  <a:pt x="433" y="130"/>
                </a:lnTo>
                <a:lnTo>
                  <a:pt x="428" y="130"/>
                </a:lnTo>
                <a:lnTo>
                  <a:pt x="428" y="136"/>
                </a:lnTo>
                <a:lnTo>
                  <a:pt x="422" y="136"/>
                </a:lnTo>
                <a:lnTo>
                  <a:pt x="422" y="142"/>
                </a:lnTo>
                <a:lnTo>
                  <a:pt x="416" y="142"/>
                </a:lnTo>
                <a:lnTo>
                  <a:pt x="410" y="148"/>
                </a:lnTo>
                <a:lnTo>
                  <a:pt x="404" y="148"/>
                </a:lnTo>
                <a:lnTo>
                  <a:pt x="404" y="154"/>
                </a:lnTo>
                <a:lnTo>
                  <a:pt x="398" y="154"/>
                </a:lnTo>
                <a:lnTo>
                  <a:pt x="398" y="160"/>
                </a:lnTo>
                <a:lnTo>
                  <a:pt x="392" y="160"/>
                </a:lnTo>
                <a:lnTo>
                  <a:pt x="392" y="166"/>
                </a:lnTo>
                <a:lnTo>
                  <a:pt x="386" y="166"/>
                </a:lnTo>
                <a:lnTo>
                  <a:pt x="380" y="172"/>
                </a:lnTo>
                <a:lnTo>
                  <a:pt x="279" y="266"/>
                </a:lnTo>
                <a:lnTo>
                  <a:pt x="220" y="325"/>
                </a:lnTo>
                <a:lnTo>
                  <a:pt x="178" y="367"/>
                </a:lnTo>
                <a:lnTo>
                  <a:pt x="161" y="385"/>
                </a:lnTo>
                <a:lnTo>
                  <a:pt x="137" y="408"/>
                </a:lnTo>
                <a:lnTo>
                  <a:pt x="95" y="444"/>
                </a:lnTo>
                <a:lnTo>
                  <a:pt x="24" y="491"/>
                </a:lnTo>
                <a:lnTo>
                  <a:pt x="0" y="503"/>
                </a:lnTo>
              </a:path>
            </a:pathLst>
          </a:custGeom>
          <a:noFill/>
          <a:ln w="7938"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687" name="Freeform 258"/>
          <p:cNvSpPr>
            <a:spLocks/>
          </p:cNvSpPr>
          <p:nvPr/>
        </p:nvSpPr>
        <p:spPr bwMode="auto">
          <a:xfrm>
            <a:off x="3454400" y="5070475"/>
            <a:ext cx="3767138" cy="1060450"/>
          </a:xfrm>
          <a:custGeom>
            <a:avLst/>
            <a:gdLst>
              <a:gd name="T0" fmla="*/ 2147483647 w 2373"/>
              <a:gd name="T1" fmla="*/ 2147483647 h 668"/>
              <a:gd name="T2" fmla="*/ 2147483647 w 2373"/>
              <a:gd name="T3" fmla="*/ 2147483647 h 668"/>
              <a:gd name="T4" fmla="*/ 2147483647 w 2373"/>
              <a:gd name="T5" fmla="*/ 2147483647 h 668"/>
              <a:gd name="T6" fmla="*/ 2147483647 w 2373"/>
              <a:gd name="T7" fmla="*/ 2147483647 h 668"/>
              <a:gd name="T8" fmla="*/ 2147483647 w 2373"/>
              <a:gd name="T9" fmla="*/ 2147483647 h 668"/>
              <a:gd name="T10" fmla="*/ 2147483647 w 2373"/>
              <a:gd name="T11" fmla="*/ 2147483647 h 668"/>
              <a:gd name="T12" fmla="*/ 2147483647 w 2373"/>
              <a:gd name="T13" fmla="*/ 2147483647 h 668"/>
              <a:gd name="T14" fmla="*/ 2147483647 w 2373"/>
              <a:gd name="T15" fmla="*/ 2147483647 h 668"/>
              <a:gd name="T16" fmla="*/ 2147483647 w 2373"/>
              <a:gd name="T17" fmla="*/ 2147483647 h 668"/>
              <a:gd name="T18" fmla="*/ 2147483647 w 2373"/>
              <a:gd name="T19" fmla="*/ 2147483647 h 668"/>
              <a:gd name="T20" fmla="*/ 2147483647 w 2373"/>
              <a:gd name="T21" fmla="*/ 2147483647 h 668"/>
              <a:gd name="T22" fmla="*/ 2147483647 w 2373"/>
              <a:gd name="T23" fmla="*/ 2147483647 h 668"/>
              <a:gd name="T24" fmla="*/ 2147483647 w 2373"/>
              <a:gd name="T25" fmla="*/ 2147483647 h 668"/>
              <a:gd name="T26" fmla="*/ 2147483647 w 2373"/>
              <a:gd name="T27" fmla="*/ 2147483647 h 668"/>
              <a:gd name="T28" fmla="*/ 2147483647 w 2373"/>
              <a:gd name="T29" fmla="*/ 2147483647 h 668"/>
              <a:gd name="T30" fmla="*/ 2147483647 w 2373"/>
              <a:gd name="T31" fmla="*/ 2147483647 h 668"/>
              <a:gd name="T32" fmla="*/ 2147483647 w 2373"/>
              <a:gd name="T33" fmla="*/ 2147483647 h 668"/>
              <a:gd name="T34" fmla="*/ 2147483647 w 2373"/>
              <a:gd name="T35" fmla="*/ 2147483647 h 668"/>
              <a:gd name="T36" fmla="*/ 2147483647 w 2373"/>
              <a:gd name="T37" fmla="*/ 2147483647 h 668"/>
              <a:gd name="T38" fmla="*/ 2147483647 w 2373"/>
              <a:gd name="T39" fmla="*/ 2147483647 h 668"/>
              <a:gd name="T40" fmla="*/ 2147483647 w 2373"/>
              <a:gd name="T41" fmla="*/ 2147483647 h 668"/>
              <a:gd name="T42" fmla="*/ 2147483647 w 2373"/>
              <a:gd name="T43" fmla="*/ 2147483647 h 668"/>
              <a:gd name="T44" fmla="*/ 2147483647 w 2373"/>
              <a:gd name="T45" fmla="*/ 0 h 668"/>
              <a:gd name="T46" fmla="*/ 2147483647 w 2373"/>
              <a:gd name="T47" fmla="*/ 0 h 668"/>
              <a:gd name="T48" fmla="*/ 2147483647 w 2373"/>
              <a:gd name="T49" fmla="*/ 0 h 668"/>
              <a:gd name="T50" fmla="*/ 2147483647 w 2373"/>
              <a:gd name="T51" fmla="*/ 0 h 668"/>
              <a:gd name="T52" fmla="*/ 2147483647 w 2373"/>
              <a:gd name="T53" fmla="*/ 0 h 668"/>
              <a:gd name="T54" fmla="*/ 2147483647 w 2373"/>
              <a:gd name="T55" fmla="*/ 0 h 668"/>
              <a:gd name="T56" fmla="*/ 2147483647 w 2373"/>
              <a:gd name="T57" fmla="*/ 2147483647 h 668"/>
              <a:gd name="T58" fmla="*/ 2147483647 w 2373"/>
              <a:gd name="T59" fmla="*/ 2147483647 h 668"/>
              <a:gd name="T60" fmla="*/ 2147483647 w 2373"/>
              <a:gd name="T61" fmla="*/ 2147483647 h 668"/>
              <a:gd name="T62" fmla="*/ 2147483647 w 2373"/>
              <a:gd name="T63" fmla="*/ 2147483647 h 668"/>
              <a:gd name="T64" fmla="*/ 2147483647 w 2373"/>
              <a:gd name="T65" fmla="*/ 2147483647 h 668"/>
              <a:gd name="T66" fmla="*/ 2147483647 w 2373"/>
              <a:gd name="T67" fmla="*/ 2147483647 h 668"/>
              <a:gd name="T68" fmla="*/ 2147483647 w 2373"/>
              <a:gd name="T69" fmla="*/ 2147483647 h 668"/>
              <a:gd name="T70" fmla="*/ 2147483647 w 2373"/>
              <a:gd name="T71" fmla="*/ 2147483647 h 668"/>
              <a:gd name="T72" fmla="*/ 2147483647 w 2373"/>
              <a:gd name="T73" fmla="*/ 2147483647 h 668"/>
              <a:gd name="T74" fmla="*/ 2147483647 w 2373"/>
              <a:gd name="T75" fmla="*/ 2147483647 h 668"/>
              <a:gd name="T76" fmla="*/ 2147483647 w 2373"/>
              <a:gd name="T77" fmla="*/ 2147483647 h 668"/>
              <a:gd name="T78" fmla="*/ 2147483647 w 2373"/>
              <a:gd name="T79" fmla="*/ 2147483647 h 668"/>
              <a:gd name="T80" fmla="*/ 2147483647 w 2373"/>
              <a:gd name="T81" fmla="*/ 2147483647 h 668"/>
              <a:gd name="T82" fmla="*/ 2147483647 w 2373"/>
              <a:gd name="T83" fmla="*/ 2147483647 h 668"/>
              <a:gd name="T84" fmla="*/ 2147483647 w 2373"/>
              <a:gd name="T85" fmla="*/ 2147483647 h 668"/>
              <a:gd name="T86" fmla="*/ 2147483647 w 2373"/>
              <a:gd name="T87" fmla="*/ 2147483647 h 668"/>
              <a:gd name="T88" fmla="*/ 2147483647 w 2373"/>
              <a:gd name="T89" fmla="*/ 2147483647 h 668"/>
              <a:gd name="T90" fmla="*/ 2147483647 w 2373"/>
              <a:gd name="T91" fmla="*/ 2147483647 h 668"/>
              <a:gd name="T92" fmla="*/ 2147483647 w 2373"/>
              <a:gd name="T93" fmla="*/ 2147483647 h 668"/>
              <a:gd name="T94" fmla="*/ 2147483647 w 2373"/>
              <a:gd name="T95" fmla="*/ 2147483647 h 668"/>
              <a:gd name="T96" fmla="*/ 2147483647 w 2373"/>
              <a:gd name="T97" fmla="*/ 2147483647 h 668"/>
              <a:gd name="T98" fmla="*/ 2147483647 w 2373"/>
              <a:gd name="T99" fmla="*/ 2147483647 h 668"/>
              <a:gd name="T100" fmla="*/ 2147483647 w 2373"/>
              <a:gd name="T101" fmla="*/ 2147483647 h 668"/>
              <a:gd name="T102" fmla="*/ 2147483647 w 2373"/>
              <a:gd name="T103" fmla="*/ 2147483647 h 668"/>
              <a:gd name="T104" fmla="*/ 2147483647 w 2373"/>
              <a:gd name="T105" fmla="*/ 2147483647 h 668"/>
              <a:gd name="T106" fmla="*/ 2147483647 w 2373"/>
              <a:gd name="T107" fmla="*/ 2147483647 h 668"/>
              <a:gd name="T108" fmla="*/ 2147483647 w 2373"/>
              <a:gd name="T109" fmla="*/ 2147483647 h 668"/>
              <a:gd name="T110" fmla="*/ 2147483647 w 2373"/>
              <a:gd name="T111" fmla="*/ 2147483647 h 668"/>
              <a:gd name="T112" fmla="*/ 2147483647 w 2373"/>
              <a:gd name="T113" fmla="*/ 2147483647 h 668"/>
              <a:gd name="T114" fmla="*/ 2147483647 w 2373"/>
              <a:gd name="T115" fmla="*/ 2147483647 h 668"/>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2373"/>
              <a:gd name="T175" fmla="*/ 0 h 668"/>
              <a:gd name="T176" fmla="*/ 2373 w 2373"/>
              <a:gd name="T177" fmla="*/ 668 h 668"/>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2373" h="668">
                <a:moveTo>
                  <a:pt x="2373" y="461"/>
                </a:moveTo>
                <a:lnTo>
                  <a:pt x="2338" y="449"/>
                </a:lnTo>
                <a:lnTo>
                  <a:pt x="2302" y="443"/>
                </a:lnTo>
                <a:lnTo>
                  <a:pt x="2272" y="431"/>
                </a:lnTo>
                <a:lnTo>
                  <a:pt x="2237" y="420"/>
                </a:lnTo>
                <a:lnTo>
                  <a:pt x="2207" y="414"/>
                </a:lnTo>
                <a:lnTo>
                  <a:pt x="2178" y="402"/>
                </a:lnTo>
                <a:lnTo>
                  <a:pt x="2148" y="396"/>
                </a:lnTo>
                <a:lnTo>
                  <a:pt x="2118" y="384"/>
                </a:lnTo>
                <a:lnTo>
                  <a:pt x="2089" y="372"/>
                </a:lnTo>
                <a:lnTo>
                  <a:pt x="2065" y="366"/>
                </a:lnTo>
                <a:lnTo>
                  <a:pt x="2035" y="355"/>
                </a:lnTo>
                <a:lnTo>
                  <a:pt x="2011" y="349"/>
                </a:lnTo>
                <a:lnTo>
                  <a:pt x="1982" y="337"/>
                </a:lnTo>
                <a:lnTo>
                  <a:pt x="1958" y="331"/>
                </a:lnTo>
                <a:lnTo>
                  <a:pt x="1934" y="319"/>
                </a:lnTo>
                <a:lnTo>
                  <a:pt x="1911" y="313"/>
                </a:lnTo>
                <a:lnTo>
                  <a:pt x="1887" y="301"/>
                </a:lnTo>
                <a:lnTo>
                  <a:pt x="1863" y="295"/>
                </a:lnTo>
                <a:lnTo>
                  <a:pt x="1845" y="284"/>
                </a:lnTo>
                <a:lnTo>
                  <a:pt x="1822" y="278"/>
                </a:lnTo>
                <a:lnTo>
                  <a:pt x="1804" y="266"/>
                </a:lnTo>
                <a:lnTo>
                  <a:pt x="1780" y="260"/>
                </a:lnTo>
                <a:lnTo>
                  <a:pt x="1762" y="254"/>
                </a:lnTo>
                <a:lnTo>
                  <a:pt x="1739" y="242"/>
                </a:lnTo>
                <a:lnTo>
                  <a:pt x="1721" y="236"/>
                </a:lnTo>
                <a:lnTo>
                  <a:pt x="1703" y="230"/>
                </a:lnTo>
                <a:lnTo>
                  <a:pt x="1685" y="219"/>
                </a:lnTo>
                <a:lnTo>
                  <a:pt x="1667" y="213"/>
                </a:lnTo>
                <a:lnTo>
                  <a:pt x="1650" y="207"/>
                </a:lnTo>
                <a:lnTo>
                  <a:pt x="1632" y="201"/>
                </a:lnTo>
                <a:lnTo>
                  <a:pt x="1614" y="195"/>
                </a:lnTo>
                <a:lnTo>
                  <a:pt x="1596" y="183"/>
                </a:lnTo>
                <a:lnTo>
                  <a:pt x="1584" y="177"/>
                </a:lnTo>
                <a:lnTo>
                  <a:pt x="1567" y="171"/>
                </a:lnTo>
                <a:lnTo>
                  <a:pt x="1549" y="165"/>
                </a:lnTo>
                <a:lnTo>
                  <a:pt x="1537" y="159"/>
                </a:lnTo>
                <a:lnTo>
                  <a:pt x="1519" y="154"/>
                </a:lnTo>
                <a:lnTo>
                  <a:pt x="1507" y="148"/>
                </a:lnTo>
                <a:lnTo>
                  <a:pt x="1489" y="142"/>
                </a:lnTo>
                <a:lnTo>
                  <a:pt x="1478" y="136"/>
                </a:lnTo>
                <a:lnTo>
                  <a:pt x="1466" y="130"/>
                </a:lnTo>
                <a:lnTo>
                  <a:pt x="1448" y="124"/>
                </a:lnTo>
                <a:lnTo>
                  <a:pt x="1436" y="118"/>
                </a:lnTo>
                <a:lnTo>
                  <a:pt x="1424" y="118"/>
                </a:lnTo>
                <a:lnTo>
                  <a:pt x="1412" y="112"/>
                </a:lnTo>
                <a:lnTo>
                  <a:pt x="1400" y="106"/>
                </a:lnTo>
                <a:lnTo>
                  <a:pt x="1383" y="100"/>
                </a:lnTo>
                <a:lnTo>
                  <a:pt x="1371" y="94"/>
                </a:lnTo>
                <a:lnTo>
                  <a:pt x="1359" y="94"/>
                </a:lnTo>
                <a:lnTo>
                  <a:pt x="1347" y="88"/>
                </a:lnTo>
                <a:lnTo>
                  <a:pt x="1335" y="83"/>
                </a:lnTo>
                <a:lnTo>
                  <a:pt x="1323" y="77"/>
                </a:lnTo>
                <a:lnTo>
                  <a:pt x="1317" y="77"/>
                </a:lnTo>
                <a:lnTo>
                  <a:pt x="1306" y="71"/>
                </a:lnTo>
                <a:lnTo>
                  <a:pt x="1294" y="71"/>
                </a:lnTo>
                <a:lnTo>
                  <a:pt x="1282" y="65"/>
                </a:lnTo>
                <a:lnTo>
                  <a:pt x="1270" y="59"/>
                </a:lnTo>
                <a:lnTo>
                  <a:pt x="1264" y="59"/>
                </a:lnTo>
                <a:lnTo>
                  <a:pt x="1252" y="53"/>
                </a:lnTo>
                <a:lnTo>
                  <a:pt x="1240" y="53"/>
                </a:lnTo>
                <a:lnTo>
                  <a:pt x="1228" y="47"/>
                </a:lnTo>
                <a:lnTo>
                  <a:pt x="1222" y="47"/>
                </a:lnTo>
                <a:lnTo>
                  <a:pt x="1211" y="41"/>
                </a:lnTo>
                <a:lnTo>
                  <a:pt x="1205" y="41"/>
                </a:lnTo>
                <a:lnTo>
                  <a:pt x="1193" y="35"/>
                </a:lnTo>
                <a:lnTo>
                  <a:pt x="1187" y="35"/>
                </a:lnTo>
                <a:lnTo>
                  <a:pt x="1175" y="29"/>
                </a:lnTo>
                <a:lnTo>
                  <a:pt x="1163" y="29"/>
                </a:lnTo>
                <a:lnTo>
                  <a:pt x="1157" y="29"/>
                </a:lnTo>
                <a:lnTo>
                  <a:pt x="1151" y="23"/>
                </a:lnTo>
                <a:lnTo>
                  <a:pt x="1139" y="23"/>
                </a:lnTo>
                <a:lnTo>
                  <a:pt x="1133" y="23"/>
                </a:lnTo>
                <a:lnTo>
                  <a:pt x="1122" y="17"/>
                </a:lnTo>
                <a:lnTo>
                  <a:pt x="1116" y="17"/>
                </a:lnTo>
                <a:lnTo>
                  <a:pt x="1110" y="17"/>
                </a:lnTo>
                <a:lnTo>
                  <a:pt x="1098" y="17"/>
                </a:lnTo>
                <a:lnTo>
                  <a:pt x="1092" y="12"/>
                </a:lnTo>
                <a:lnTo>
                  <a:pt x="1086" y="12"/>
                </a:lnTo>
                <a:lnTo>
                  <a:pt x="1074" y="12"/>
                </a:lnTo>
                <a:lnTo>
                  <a:pt x="1068" y="12"/>
                </a:lnTo>
                <a:lnTo>
                  <a:pt x="1062" y="6"/>
                </a:lnTo>
                <a:lnTo>
                  <a:pt x="1056" y="6"/>
                </a:lnTo>
                <a:lnTo>
                  <a:pt x="1045" y="6"/>
                </a:lnTo>
                <a:lnTo>
                  <a:pt x="1039" y="6"/>
                </a:lnTo>
                <a:lnTo>
                  <a:pt x="1033" y="6"/>
                </a:lnTo>
                <a:lnTo>
                  <a:pt x="1027" y="6"/>
                </a:lnTo>
                <a:lnTo>
                  <a:pt x="1021" y="6"/>
                </a:lnTo>
                <a:lnTo>
                  <a:pt x="1015" y="0"/>
                </a:lnTo>
                <a:lnTo>
                  <a:pt x="1009" y="0"/>
                </a:lnTo>
                <a:lnTo>
                  <a:pt x="997" y="0"/>
                </a:lnTo>
                <a:lnTo>
                  <a:pt x="991" y="0"/>
                </a:lnTo>
                <a:lnTo>
                  <a:pt x="985" y="0"/>
                </a:lnTo>
                <a:lnTo>
                  <a:pt x="979" y="0"/>
                </a:lnTo>
                <a:lnTo>
                  <a:pt x="973" y="0"/>
                </a:lnTo>
                <a:lnTo>
                  <a:pt x="967" y="0"/>
                </a:lnTo>
                <a:lnTo>
                  <a:pt x="961" y="0"/>
                </a:lnTo>
                <a:lnTo>
                  <a:pt x="956" y="0"/>
                </a:lnTo>
                <a:lnTo>
                  <a:pt x="950" y="0"/>
                </a:lnTo>
                <a:lnTo>
                  <a:pt x="944" y="0"/>
                </a:lnTo>
                <a:lnTo>
                  <a:pt x="938" y="0"/>
                </a:lnTo>
                <a:lnTo>
                  <a:pt x="932" y="0"/>
                </a:lnTo>
                <a:lnTo>
                  <a:pt x="926" y="0"/>
                </a:lnTo>
                <a:lnTo>
                  <a:pt x="920" y="0"/>
                </a:lnTo>
                <a:lnTo>
                  <a:pt x="914" y="0"/>
                </a:lnTo>
                <a:lnTo>
                  <a:pt x="908" y="0"/>
                </a:lnTo>
                <a:lnTo>
                  <a:pt x="902" y="0"/>
                </a:lnTo>
                <a:lnTo>
                  <a:pt x="896" y="0"/>
                </a:lnTo>
                <a:lnTo>
                  <a:pt x="890" y="0"/>
                </a:lnTo>
                <a:lnTo>
                  <a:pt x="884" y="0"/>
                </a:lnTo>
                <a:lnTo>
                  <a:pt x="878" y="0"/>
                </a:lnTo>
                <a:lnTo>
                  <a:pt x="872" y="0"/>
                </a:lnTo>
                <a:lnTo>
                  <a:pt x="867" y="0"/>
                </a:lnTo>
                <a:lnTo>
                  <a:pt x="867" y="6"/>
                </a:lnTo>
                <a:lnTo>
                  <a:pt x="861" y="6"/>
                </a:lnTo>
                <a:lnTo>
                  <a:pt x="855" y="6"/>
                </a:lnTo>
                <a:lnTo>
                  <a:pt x="849" y="6"/>
                </a:lnTo>
                <a:lnTo>
                  <a:pt x="843" y="6"/>
                </a:lnTo>
                <a:lnTo>
                  <a:pt x="837" y="6"/>
                </a:lnTo>
                <a:lnTo>
                  <a:pt x="831" y="6"/>
                </a:lnTo>
                <a:lnTo>
                  <a:pt x="825" y="6"/>
                </a:lnTo>
                <a:lnTo>
                  <a:pt x="819" y="12"/>
                </a:lnTo>
                <a:lnTo>
                  <a:pt x="813" y="12"/>
                </a:lnTo>
                <a:lnTo>
                  <a:pt x="807" y="12"/>
                </a:lnTo>
                <a:lnTo>
                  <a:pt x="801" y="12"/>
                </a:lnTo>
                <a:lnTo>
                  <a:pt x="795" y="17"/>
                </a:lnTo>
                <a:lnTo>
                  <a:pt x="789" y="17"/>
                </a:lnTo>
                <a:lnTo>
                  <a:pt x="783" y="17"/>
                </a:lnTo>
                <a:lnTo>
                  <a:pt x="778" y="17"/>
                </a:lnTo>
                <a:lnTo>
                  <a:pt x="772" y="23"/>
                </a:lnTo>
                <a:lnTo>
                  <a:pt x="766" y="23"/>
                </a:lnTo>
                <a:lnTo>
                  <a:pt x="760" y="23"/>
                </a:lnTo>
                <a:lnTo>
                  <a:pt x="754" y="23"/>
                </a:lnTo>
                <a:lnTo>
                  <a:pt x="754" y="29"/>
                </a:lnTo>
                <a:lnTo>
                  <a:pt x="748" y="29"/>
                </a:lnTo>
                <a:lnTo>
                  <a:pt x="742" y="29"/>
                </a:lnTo>
                <a:lnTo>
                  <a:pt x="736" y="35"/>
                </a:lnTo>
                <a:lnTo>
                  <a:pt x="730" y="35"/>
                </a:lnTo>
                <a:lnTo>
                  <a:pt x="724" y="35"/>
                </a:lnTo>
                <a:lnTo>
                  <a:pt x="718" y="41"/>
                </a:lnTo>
                <a:lnTo>
                  <a:pt x="712" y="41"/>
                </a:lnTo>
                <a:lnTo>
                  <a:pt x="706" y="47"/>
                </a:lnTo>
                <a:lnTo>
                  <a:pt x="700" y="47"/>
                </a:lnTo>
                <a:lnTo>
                  <a:pt x="694" y="47"/>
                </a:lnTo>
                <a:lnTo>
                  <a:pt x="689" y="53"/>
                </a:lnTo>
                <a:lnTo>
                  <a:pt x="683" y="53"/>
                </a:lnTo>
                <a:lnTo>
                  <a:pt x="677" y="59"/>
                </a:lnTo>
                <a:lnTo>
                  <a:pt x="671" y="59"/>
                </a:lnTo>
                <a:lnTo>
                  <a:pt x="665" y="65"/>
                </a:lnTo>
                <a:lnTo>
                  <a:pt x="659" y="65"/>
                </a:lnTo>
                <a:lnTo>
                  <a:pt x="653" y="71"/>
                </a:lnTo>
                <a:lnTo>
                  <a:pt x="647" y="71"/>
                </a:lnTo>
                <a:lnTo>
                  <a:pt x="647" y="77"/>
                </a:lnTo>
                <a:lnTo>
                  <a:pt x="641" y="77"/>
                </a:lnTo>
                <a:lnTo>
                  <a:pt x="635" y="77"/>
                </a:lnTo>
                <a:lnTo>
                  <a:pt x="635" y="83"/>
                </a:lnTo>
                <a:lnTo>
                  <a:pt x="629" y="83"/>
                </a:lnTo>
                <a:lnTo>
                  <a:pt x="623" y="88"/>
                </a:lnTo>
                <a:lnTo>
                  <a:pt x="617" y="88"/>
                </a:lnTo>
                <a:lnTo>
                  <a:pt x="611" y="94"/>
                </a:lnTo>
                <a:lnTo>
                  <a:pt x="606" y="94"/>
                </a:lnTo>
                <a:lnTo>
                  <a:pt x="606" y="100"/>
                </a:lnTo>
                <a:lnTo>
                  <a:pt x="600" y="100"/>
                </a:lnTo>
                <a:lnTo>
                  <a:pt x="600" y="106"/>
                </a:lnTo>
                <a:lnTo>
                  <a:pt x="594" y="106"/>
                </a:lnTo>
                <a:lnTo>
                  <a:pt x="588" y="106"/>
                </a:lnTo>
                <a:lnTo>
                  <a:pt x="588" y="112"/>
                </a:lnTo>
                <a:lnTo>
                  <a:pt x="582" y="112"/>
                </a:lnTo>
                <a:lnTo>
                  <a:pt x="576" y="118"/>
                </a:lnTo>
                <a:lnTo>
                  <a:pt x="570" y="118"/>
                </a:lnTo>
                <a:lnTo>
                  <a:pt x="570" y="124"/>
                </a:lnTo>
                <a:lnTo>
                  <a:pt x="564" y="124"/>
                </a:lnTo>
                <a:lnTo>
                  <a:pt x="558" y="130"/>
                </a:lnTo>
                <a:lnTo>
                  <a:pt x="552" y="136"/>
                </a:lnTo>
                <a:lnTo>
                  <a:pt x="546" y="136"/>
                </a:lnTo>
                <a:lnTo>
                  <a:pt x="546" y="142"/>
                </a:lnTo>
                <a:lnTo>
                  <a:pt x="540" y="142"/>
                </a:lnTo>
                <a:lnTo>
                  <a:pt x="540" y="148"/>
                </a:lnTo>
                <a:lnTo>
                  <a:pt x="534" y="148"/>
                </a:lnTo>
                <a:lnTo>
                  <a:pt x="528" y="154"/>
                </a:lnTo>
                <a:lnTo>
                  <a:pt x="522" y="154"/>
                </a:lnTo>
                <a:lnTo>
                  <a:pt x="522" y="159"/>
                </a:lnTo>
                <a:lnTo>
                  <a:pt x="517" y="159"/>
                </a:lnTo>
                <a:lnTo>
                  <a:pt x="517" y="165"/>
                </a:lnTo>
                <a:lnTo>
                  <a:pt x="511" y="165"/>
                </a:lnTo>
                <a:lnTo>
                  <a:pt x="511" y="171"/>
                </a:lnTo>
                <a:lnTo>
                  <a:pt x="505" y="171"/>
                </a:lnTo>
                <a:lnTo>
                  <a:pt x="505" y="177"/>
                </a:lnTo>
                <a:lnTo>
                  <a:pt x="499" y="177"/>
                </a:lnTo>
                <a:lnTo>
                  <a:pt x="499" y="183"/>
                </a:lnTo>
                <a:lnTo>
                  <a:pt x="493" y="183"/>
                </a:lnTo>
                <a:lnTo>
                  <a:pt x="487" y="189"/>
                </a:lnTo>
                <a:lnTo>
                  <a:pt x="481" y="189"/>
                </a:lnTo>
                <a:lnTo>
                  <a:pt x="481" y="195"/>
                </a:lnTo>
                <a:lnTo>
                  <a:pt x="475" y="195"/>
                </a:lnTo>
                <a:lnTo>
                  <a:pt x="475" y="201"/>
                </a:lnTo>
                <a:lnTo>
                  <a:pt x="469" y="201"/>
                </a:lnTo>
                <a:lnTo>
                  <a:pt x="469" y="207"/>
                </a:lnTo>
                <a:lnTo>
                  <a:pt x="463" y="207"/>
                </a:lnTo>
                <a:lnTo>
                  <a:pt x="463" y="213"/>
                </a:lnTo>
                <a:lnTo>
                  <a:pt x="457" y="213"/>
                </a:lnTo>
                <a:lnTo>
                  <a:pt x="457" y="219"/>
                </a:lnTo>
                <a:lnTo>
                  <a:pt x="451" y="219"/>
                </a:lnTo>
                <a:lnTo>
                  <a:pt x="451" y="224"/>
                </a:lnTo>
                <a:lnTo>
                  <a:pt x="445" y="224"/>
                </a:lnTo>
                <a:lnTo>
                  <a:pt x="445" y="230"/>
                </a:lnTo>
                <a:lnTo>
                  <a:pt x="439" y="230"/>
                </a:lnTo>
                <a:lnTo>
                  <a:pt x="439" y="236"/>
                </a:lnTo>
                <a:lnTo>
                  <a:pt x="433" y="236"/>
                </a:lnTo>
                <a:lnTo>
                  <a:pt x="433" y="242"/>
                </a:lnTo>
                <a:lnTo>
                  <a:pt x="428" y="242"/>
                </a:lnTo>
                <a:lnTo>
                  <a:pt x="428" y="248"/>
                </a:lnTo>
                <a:lnTo>
                  <a:pt x="422" y="248"/>
                </a:lnTo>
                <a:lnTo>
                  <a:pt x="422" y="254"/>
                </a:lnTo>
                <a:lnTo>
                  <a:pt x="416" y="254"/>
                </a:lnTo>
                <a:lnTo>
                  <a:pt x="416" y="260"/>
                </a:lnTo>
                <a:lnTo>
                  <a:pt x="410" y="260"/>
                </a:lnTo>
                <a:lnTo>
                  <a:pt x="410" y="266"/>
                </a:lnTo>
                <a:lnTo>
                  <a:pt x="404" y="266"/>
                </a:lnTo>
                <a:lnTo>
                  <a:pt x="404" y="272"/>
                </a:lnTo>
                <a:lnTo>
                  <a:pt x="398" y="272"/>
                </a:lnTo>
                <a:lnTo>
                  <a:pt x="398" y="278"/>
                </a:lnTo>
                <a:lnTo>
                  <a:pt x="392" y="278"/>
                </a:lnTo>
                <a:lnTo>
                  <a:pt x="392" y="284"/>
                </a:lnTo>
                <a:lnTo>
                  <a:pt x="386" y="284"/>
                </a:lnTo>
                <a:lnTo>
                  <a:pt x="380" y="295"/>
                </a:lnTo>
                <a:lnTo>
                  <a:pt x="279" y="414"/>
                </a:lnTo>
                <a:lnTo>
                  <a:pt x="220" y="485"/>
                </a:lnTo>
                <a:lnTo>
                  <a:pt x="178" y="532"/>
                </a:lnTo>
                <a:lnTo>
                  <a:pt x="161" y="550"/>
                </a:lnTo>
                <a:lnTo>
                  <a:pt x="137" y="573"/>
                </a:lnTo>
                <a:lnTo>
                  <a:pt x="95" y="615"/>
                </a:lnTo>
                <a:lnTo>
                  <a:pt x="24" y="662"/>
                </a:lnTo>
                <a:lnTo>
                  <a:pt x="0" y="668"/>
                </a:lnTo>
              </a:path>
            </a:pathLst>
          </a:custGeom>
          <a:noFill/>
          <a:ln w="7938"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688" name="Freeform 259"/>
          <p:cNvSpPr>
            <a:spLocks/>
          </p:cNvSpPr>
          <p:nvPr/>
        </p:nvSpPr>
        <p:spPr bwMode="auto">
          <a:xfrm>
            <a:off x="3454400" y="5145088"/>
            <a:ext cx="3767138" cy="985837"/>
          </a:xfrm>
          <a:custGeom>
            <a:avLst/>
            <a:gdLst>
              <a:gd name="T0" fmla="*/ 2147483647 w 2373"/>
              <a:gd name="T1" fmla="*/ 2147483647 h 621"/>
              <a:gd name="T2" fmla="*/ 2147483647 w 2373"/>
              <a:gd name="T3" fmla="*/ 2147483647 h 621"/>
              <a:gd name="T4" fmla="*/ 2147483647 w 2373"/>
              <a:gd name="T5" fmla="*/ 2147483647 h 621"/>
              <a:gd name="T6" fmla="*/ 2147483647 w 2373"/>
              <a:gd name="T7" fmla="*/ 2147483647 h 621"/>
              <a:gd name="T8" fmla="*/ 2147483647 w 2373"/>
              <a:gd name="T9" fmla="*/ 2147483647 h 621"/>
              <a:gd name="T10" fmla="*/ 2147483647 w 2373"/>
              <a:gd name="T11" fmla="*/ 2147483647 h 621"/>
              <a:gd name="T12" fmla="*/ 2147483647 w 2373"/>
              <a:gd name="T13" fmla="*/ 2147483647 h 621"/>
              <a:gd name="T14" fmla="*/ 2147483647 w 2373"/>
              <a:gd name="T15" fmla="*/ 2147483647 h 621"/>
              <a:gd name="T16" fmla="*/ 2147483647 w 2373"/>
              <a:gd name="T17" fmla="*/ 2147483647 h 621"/>
              <a:gd name="T18" fmla="*/ 2147483647 w 2373"/>
              <a:gd name="T19" fmla="*/ 2147483647 h 621"/>
              <a:gd name="T20" fmla="*/ 2147483647 w 2373"/>
              <a:gd name="T21" fmla="*/ 2147483647 h 621"/>
              <a:gd name="T22" fmla="*/ 2147483647 w 2373"/>
              <a:gd name="T23" fmla="*/ 2147483647 h 621"/>
              <a:gd name="T24" fmla="*/ 2147483647 w 2373"/>
              <a:gd name="T25" fmla="*/ 2147483647 h 621"/>
              <a:gd name="T26" fmla="*/ 2147483647 w 2373"/>
              <a:gd name="T27" fmla="*/ 2147483647 h 621"/>
              <a:gd name="T28" fmla="*/ 2147483647 w 2373"/>
              <a:gd name="T29" fmla="*/ 2147483647 h 621"/>
              <a:gd name="T30" fmla="*/ 2147483647 w 2373"/>
              <a:gd name="T31" fmla="*/ 2147483647 h 621"/>
              <a:gd name="T32" fmla="*/ 2147483647 w 2373"/>
              <a:gd name="T33" fmla="*/ 2147483647 h 621"/>
              <a:gd name="T34" fmla="*/ 2147483647 w 2373"/>
              <a:gd name="T35" fmla="*/ 2147483647 h 621"/>
              <a:gd name="T36" fmla="*/ 2147483647 w 2373"/>
              <a:gd name="T37" fmla="*/ 2147483647 h 621"/>
              <a:gd name="T38" fmla="*/ 2147483647 w 2373"/>
              <a:gd name="T39" fmla="*/ 2147483647 h 621"/>
              <a:gd name="T40" fmla="*/ 2147483647 w 2373"/>
              <a:gd name="T41" fmla="*/ 2147483647 h 621"/>
              <a:gd name="T42" fmla="*/ 2147483647 w 2373"/>
              <a:gd name="T43" fmla="*/ 2147483647 h 621"/>
              <a:gd name="T44" fmla="*/ 2147483647 w 2373"/>
              <a:gd name="T45" fmla="*/ 2147483647 h 621"/>
              <a:gd name="T46" fmla="*/ 2147483647 w 2373"/>
              <a:gd name="T47" fmla="*/ 2147483647 h 621"/>
              <a:gd name="T48" fmla="*/ 2147483647 w 2373"/>
              <a:gd name="T49" fmla="*/ 2147483647 h 621"/>
              <a:gd name="T50" fmla="*/ 2147483647 w 2373"/>
              <a:gd name="T51" fmla="*/ 0 h 621"/>
              <a:gd name="T52" fmla="*/ 2147483647 w 2373"/>
              <a:gd name="T53" fmla="*/ 0 h 621"/>
              <a:gd name="T54" fmla="*/ 2147483647 w 2373"/>
              <a:gd name="T55" fmla="*/ 2147483647 h 621"/>
              <a:gd name="T56" fmla="*/ 2147483647 w 2373"/>
              <a:gd name="T57" fmla="*/ 2147483647 h 621"/>
              <a:gd name="T58" fmla="*/ 2147483647 w 2373"/>
              <a:gd name="T59" fmla="*/ 2147483647 h 621"/>
              <a:gd name="T60" fmla="*/ 2147483647 w 2373"/>
              <a:gd name="T61" fmla="*/ 2147483647 h 621"/>
              <a:gd name="T62" fmla="*/ 2147483647 w 2373"/>
              <a:gd name="T63" fmla="*/ 2147483647 h 621"/>
              <a:gd name="T64" fmla="*/ 2147483647 w 2373"/>
              <a:gd name="T65" fmla="*/ 2147483647 h 621"/>
              <a:gd name="T66" fmla="*/ 2147483647 w 2373"/>
              <a:gd name="T67" fmla="*/ 2147483647 h 621"/>
              <a:gd name="T68" fmla="*/ 2147483647 w 2373"/>
              <a:gd name="T69" fmla="*/ 2147483647 h 621"/>
              <a:gd name="T70" fmla="*/ 2147483647 w 2373"/>
              <a:gd name="T71" fmla="*/ 2147483647 h 621"/>
              <a:gd name="T72" fmla="*/ 2147483647 w 2373"/>
              <a:gd name="T73" fmla="*/ 2147483647 h 621"/>
              <a:gd name="T74" fmla="*/ 2147483647 w 2373"/>
              <a:gd name="T75" fmla="*/ 2147483647 h 621"/>
              <a:gd name="T76" fmla="*/ 2147483647 w 2373"/>
              <a:gd name="T77" fmla="*/ 2147483647 h 621"/>
              <a:gd name="T78" fmla="*/ 2147483647 w 2373"/>
              <a:gd name="T79" fmla="*/ 2147483647 h 621"/>
              <a:gd name="T80" fmla="*/ 2147483647 w 2373"/>
              <a:gd name="T81" fmla="*/ 2147483647 h 621"/>
              <a:gd name="T82" fmla="*/ 2147483647 w 2373"/>
              <a:gd name="T83" fmla="*/ 2147483647 h 621"/>
              <a:gd name="T84" fmla="*/ 2147483647 w 2373"/>
              <a:gd name="T85" fmla="*/ 2147483647 h 621"/>
              <a:gd name="T86" fmla="*/ 2147483647 w 2373"/>
              <a:gd name="T87" fmla="*/ 2147483647 h 621"/>
              <a:gd name="T88" fmla="*/ 2147483647 w 2373"/>
              <a:gd name="T89" fmla="*/ 2147483647 h 621"/>
              <a:gd name="T90" fmla="*/ 2147483647 w 2373"/>
              <a:gd name="T91" fmla="*/ 2147483647 h 621"/>
              <a:gd name="T92" fmla="*/ 2147483647 w 2373"/>
              <a:gd name="T93" fmla="*/ 2147483647 h 621"/>
              <a:gd name="T94" fmla="*/ 2147483647 w 2373"/>
              <a:gd name="T95" fmla="*/ 2147483647 h 621"/>
              <a:gd name="T96" fmla="*/ 2147483647 w 2373"/>
              <a:gd name="T97" fmla="*/ 2147483647 h 621"/>
              <a:gd name="T98" fmla="*/ 2147483647 w 2373"/>
              <a:gd name="T99" fmla="*/ 2147483647 h 621"/>
              <a:gd name="T100" fmla="*/ 2147483647 w 2373"/>
              <a:gd name="T101" fmla="*/ 2147483647 h 621"/>
              <a:gd name="T102" fmla="*/ 2147483647 w 2373"/>
              <a:gd name="T103" fmla="*/ 2147483647 h 621"/>
              <a:gd name="T104" fmla="*/ 2147483647 w 2373"/>
              <a:gd name="T105" fmla="*/ 2147483647 h 621"/>
              <a:gd name="T106" fmla="*/ 2147483647 w 2373"/>
              <a:gd name="T107" fmla="*/ 2147483647 h 621"/>
              <a:gd name="T108" fmla="*/ 2147483647 w 2373"/>
              <a:gd name="T109" fmla="*/ 2147483647 h 621"/>
              <a:gd name="T110" fmla="*/ 2147483647 w 2373"/>
              <a:gd name="T111" fmla="*/ 2147483647 h 621"/>
              <a:gd name="T112" fmla="*/ 2147483647 w 2373"/>
              <a:gd name="T113" fmla="*/ 2147483647 h 621"/>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2373"/>
              <a:gd name="T172" fmla="*/ 0 h 621"/>
              <a:gd name="T173" fmla="*/ 2373 w 2373"/>
              <a:gd name="T174" fmla="*/ 621 h 621"/>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2373" h="621">
                <a:moveTo>
                  <a:pt x="2373" y="449"/>
                </a:moveTo>
                <a:lnTo>
                  <a:pt x="2338" y="444"/>
                </a:lnTo>
                <a:lnTo>
                  <a:pt x="2302" y="438"/>
                </a:lnTo>
                <a:lnTo>
                  <a:pt x="2272" y="426"/>
                </a:lnTo>
                <a:lnTo>
                  <a:pt x="2237" y="420"/>
                </a:lnTo>
                <a:lnTo>
                  <a:pt x="2207" y="408"/>
                </a:lnTo>
                <a:lnTo>
                  <a:pt x="2178" y="402"/>
                </a:lnTo>
                <a:lnTo>
                  <a:pt x="2148" y="390"/>
                </a:lnTo>
                <a:lnTo>
                  <a:pt x="2118" y="384"/>
                </a:lnTo>
                <a:lnTo>
                  <a:pt x="2089" y="379"/>
                </a:lnTo>
                <a:lnTo>
                  <a:pt x="2065" y="367"/>
                </a:lnTo>
                <a:lnTo>
                  <a:pt x="2035" y="361"/>
                </a:lnTo>
                <a:lnTo>
                  <a:pt x="2011" y="349"/>
                </a:lnTo>
                <a:lnTo>
                  <a:pt x="1982" y="343"/>
                </a:lnTo>
                <a:lnTo>
                  <a:pt x="1958" y="337"/>
                </a:lnTo>
                <a:lnTo>
                  <a:pt x="1934" y="325"/>
                </a:lnTo>
                <a:lnTo>
                  <a:pt x="1911" y="319"/>
                </a:lnTo>
                <a:lnTo>
                  <a:pt x="1887" y="308"/>
                </a:lnTo>
                <a:lnTo>
                  <a:pt x="1863" y="302"/>
                </a:lnTo>
                <a:lnTo>
                  <a:pt x="1845" y="296"/>
                </a:lnTo>
                <a:lnTo>
                  <a:pt x="1822" y="284"/>
                </a:lnTo>
                <a:lnTo>
                  <a:pt x="1804" y="278"/>
                </a:lnTo>
                <a:lnTo>
                  <a:pt x="1780" y="272"/>
                </a:lnTo>
                <a:lnTo>
                  <a:pt x="1762" y="266"/>
                </a:lnTo>
                <a:lnTo>
                  <a:pt x="1739" y="254"/>
                </a:lnTo>
                <a:lnTo>
                  <a:pt x="1721" y="248"/>
                </a:lnTo>
                <a:lnTo>
                  <a:pt x="1703" y="243"/>
                </a:lnTo>
                <a:lnTo>
                  <a:pt x="1685" y="237"/>
                </a:lnTo>
                <a:lnTo>
                  <a:pt x="1667" y="225"/>
                </a:lnTo>
                <a:lnTo>
                  <a:pt x="1650" y="219"/>
                </a:lnTo>
                <a:lnTo>
                  <a:pt x="1632" y="213"/>
                </a:lnTo>
                <a:lnTo>
                  <a:pt x="1614" y="207"/>
                </a:lnTo>
                <a:lnTo>
                  <a:pt x="1596" y="201"/>
                </a:lnTo>
                <a:lnTo>
                  <a:pt x="1584" y="195"/>
                </a:lnTo>
                <a:lnTo>
                  <a:pt x="1567" y="189"/>
                </a:lnTo>
                <a:lnTo>
                  <a:pt x="1549" y="183"/>
                </a:lnTo>
                <a:lnTo>
                  <a:pt x="1537" y="177"/>
                </a:lnTo>
                <a:lnTo>
                  <a:pt x="1519" y="172"/>
                </a:lnTo>
                <a:lnTo>
                  <a:pt x="1507" y="166"/>
                </a:lnTo>
                <a:lnTo>
                  <a:pt x="1489" y="160"/>
                </a:lnTo>
                <a:lnTo>
                  <a:pt x="1478" y="154"/>
                </a:lnTo>
                <a:lnTo>
                  <a:pt x="1466" y="148"/>
                </a:lnTo>
                <a:lnTo>
                  <a:pt x="1448" y="142"/>
                </a:lnTo>
                <a:lnTo>
                  <a:pt x="1436" y="136"/>
                </a:lnTo>
                <a:lnTo>
                  <a:pt x="1424" y="130"/>
                </a:lnTo>
                <a:lnTo>
                  <a:pt x="1412" y="124"/>
                </a:lnTo>
                <a:lnTo>
                  <a:pt x="1400" y="124"/>
                </a:lnTo>
                <a:lnTo>
                  <a:pt x="1383" y="118"/>
                </a:lnTo>
                <a:lnTo>
                  <a:pt x="1371" y="112"/>
                </a:lnTo>
                <a:lnTo>
                  <a:pt x="1359" y="107"/>
                </a:lnTo>
                <a:lnTo>
                  <a:pt x="1347" y="107"/>
                </a:lnTo>
                <a:lnTo>
                  <a:pt x="1335" y="101"/>
                </a:lnTo>
                <a:lnTo>
                  <a:pt x="1323" y="95"/>
                </a:lnTo>
                <a:lnTo>
                  <a:pt x="1317" y="89"/>
                </a:lnTo>
                <a:lnTo>
                  <a:pt x="1306" y="89"/>
                </a:lnTo>
                <a:lnTo>
                  <a:pt x="1294" y="83"/>
                </a:lnTo>
                <a:lnTo>
                  <a:pt x="1282" y="77"/>
                </a:lnTo>
                <a:lnTo>
                  <a:pt x="1270" y="77"/>
                </a:lnTo>
                <a:lnTo>
                  <a:pt x="1264" y="71"/>
                </a:lnTo>
                <a:lnTo>
                  <a:pt x="1252" y="71"/>
                </a:lnTo>
                <a:lnTo>
                  <a:pt x="1240" y="65"/>
                </a:lnTo>
                <a:lnTo>
                  <a:pt x="1228" y="65"/>
                </a:lnTo>
                <a:lnTo>
                  <a:pt x="1222" y="59"/>
                </a:lnTo>
                <a:lnTo>
                  <a:pt x="1211" y="59"/>
                </a:lnTo>
                <a:lnTo>
                  <a:pt x="1205" y="53"/>
                </a:lnTo>
                <a:lnTo>
                  <a:pt x="1193" y="53"/>
                </a:lnTo>
                <a:lnTo>
                  <a:pt x="1187" y="47"/>
                </a:lnTo>
                <a:lnTo>
                  <a:pt x="1175" y="47"/>
                </a:lnTo>
                <a:lnTo>
                  <a:pt x="1163" y="41"/>
                </a:lnTo>
                <a:lnTo>
                  <a:pt x="1157" y="41"/>
                </a:lnTo>
                <a:lnTo>
                  <a:pt x="1151" y="41"/>
                </a:lnTo>
                <a:lnTo>
                  <a:pt x="1139" y="36"/>
                </a:lnTo>
                <a:lnTo>
                  <a:pt x="1133" y="36"/>
                </a:lnTo>
                <a:lnTo>
                  <a:pt x="1122" y="30"/>
                </a:lnTo>
                <a:lnTo>
                  <a:pt x="1116" y="30"/>
                </a:lnTo>
                <a:lnTo>
                  <a:pt x="1110" y="30"/>
                </a:lnTo>
                <a:lnTo>
                  <a:pt x="1098" y="24"/>
                </a:lnTo>
                <a:lnTo>
                  <a:pt x="1092" y="24"/>
                </a:lnTo>
                <a:lnTo>
                  <a:pt x="1086" y="24"/>
                </a:lnTo>
                <a:lnTo>
                  <a:pt x="1074" y="24"/>
                </a:lnTo>
                <a:lnTo>
                  <a:pt x="1068" y="18"/>
                </a:lnTo>
                <a:lnTo>
                  <a:pt x="1062" y="18"/>
                </a:lnTo>
                <a:lnTo>
                  <a:pt x="1056" y="18"/>
                </a:lnTo>
                <a:lnTo>
                  <a:pt x="1045" y="18"/>
                </a:lnTo>
                <a:lnTo>
                  <a:pt x="1039" y="12"/>
                </a:lnTo>
                <a:lnTo>
                  <a:pt x="1033" y="12"/>
                </a:lnTo>
                <a:lnTo>
                  <a:pt x="1027" y="12"/>
                </a:lnTo>
                <a:lnTo>
                  <a:pt x="1021" y="12"/>
                </a:lnTo>
                <a:lnTo>
                  <a:pt x="1015" y="12"/>
                </a:lnTo>
                <a:lnTo>
                  <a:pt x="1009" y="12"/>
                </a:lnTo>
                <a:lnTo>
                  <a:pt x="997" y="6"/>
                </a:lnTo>
                <a:lnTo>
                  <a:pt x="991" y="6"/>
                </a:lnTo>
                <a:lnTo>
                  <a:pt x="985" y="6"/>
                </a:lnTo>
                <a:lnTo>
                  <a:pt x="979" y="6"/>
                </a:lnTo>
                <a:lnTo>
                  <a:pt x="973" y="6"/>
                </a:lnTo>
                <a:lnTo>
                  <a:pt x="967" y="6"/>
                </a:lnTo>
                <a:lnTo>
                  <a:pt x="961" y="6"/>
                </a:lnTo>
                <a:lnTo>
                  <a:pt x="956" y="6"/>
                </a:lnTo>
                <a:lnTo>
                  <a:pt x="950" y="6"/>
                </a:lnTo>
                <a:lnTo>
                  <a:pt x="944" y="6"/>
                </a:lnTo>
                <a:lnTo>
                  <a:pt x="938" y="6"/>
                </a:lnTo>
                <a:lnTo>
                  <a:pt x="932" y="0"/>
                </a:lnTo>
                <a:lnTo>
                  <a:pt x="926" y="0"/>
                </a:lnTo>
                <a:lnTo>
                  <a:pt x="920" y="0"/>
                </a:lnTo>
                <a:lnTo>
                  <a:pt x="914" y="0"/>
                </a:lnTo>
                <a:lnTo>
                  <a:pt x="908" y="0"/>
                </a:lnTo>
                <a:lnTo>
                  <a:pt x="902" y="0"/>
                </a:lnTo>
                <a:lnTo>
                  <a:pt x="896" y="0"/>
                </a:lnTo>
                <a:lnTo>
                  <a:pt x="890" y="0"/>
                </a:lnTo>
                <a:lnTo>
                  <a:pt x="884" y="0"/>
                </a:lnTo>
                <a:lnTo>
                  <a:pt x="878" y="0"/>
                </a:lnTo>
                <a:lnTo>
                  <a:pt x="872" y="6"/>
                </a:lnTo>
                <a:lnTo>
                  <a:pt x="867" y="6"/>
                </a:lnTo>
                <a:lnTo>
                  <a:pt x="861" y="6"/>
                </a:lnTo>
                <a:lnTo>
                  <a:pt x="855" y="6"/>
                </a:lnTo>
                <a:lnTo>
                  <a:pt x="849" y="6"/>
                </a:lnTo>
                <a:lnTo>
                  <a:pt x="843" y="6"/>
                </a:lnTo>
                <a:lnTo>
                  <a:pt x="837" y="6"/>
                </a:lnTo>
                <a:lnTo>
                  <a:pt x="831" y="6"/>
                </a:lnTo>
                <a:lnTo>
                  <a:pt x="825" y="6"/>
                </a:lnTo>
                <a:lnTo>
                  <a:pt x="819" y="6"/>
                </a:lnTo>
                <a:lnTo>
                  <a:pt x="813" y="6"/>
                </a:lnTo>
                <a:lnTo>
                  <a:pt x="807" y="12"/>
                </a:lnTo>
                <a:lnTo>
                  <a:pt x="801" y="12"/>
                </a:lnTo>
                <a:lnTo>
                  <a:pt x="795" y="12"/>
                </a:lnTo>
                <a:lnTo>
                  <a:pt x="789" y="12"/>
                </a:lnTo>
                <a:lnTo>
                  <a:pt x="783" y="12"/>
                </a:lnTo>
                <a:lnTo>
                  <a:pt x="778" y="12"/>
                </a:lnTo>
                <a:lnTo>
                  <a:pt x="778" y="18"/>
                </a:lnTo>
                <a:lnTo>
                  <a:pt x="772" y="18"/>
                </a:lnTo>
                <a:lnTo>
                  <a:pt x="766" y="18"/>
                </a:lnTo>
                <a:lnTo>
                  <a:pt x="760" y="18"/>
                </a:lnTo>
                <a:lnTo>
                  <a:pt x="754" y="18"/>
                </a:lnTo>
                <a:lnTo>
                  <a:pt x="748" y="24"/>
                </a:lnTo>
                <a:lnTo>
                  <a:pt x="742" y="24"/>
                </a:lnTo>
                <a:lnTo>
                  <a:pt x="736" y="24"/>
                </a:lnTo>
                <a:lnTo>
                  <a:pt x="730" y="30"/>
                </a:lnTo>
                <a:lnTo>
                  <a:pt x="724" y="30"/>
                </a:lnTo>
                <a:lnTo>
                  <a:pt x="718" y="30"/>
                </a:lnTo>
                <a:lnTo>
                  <a:pt x="712" y="30"/>
                </a:lnTo>
                <a:lnTo>
                  <a:pt x="712" y="36"/>
                </a:lnTo>
                <a:lnTo>
                  <a:pt x="706" y="36"/>
                </a:lnTo>
                <a:lnTo>
                  <a:pt x="700" y="36"/>
                </a:lnTo>
                <a:lnTo>
                  <a:pt x="694" y="36"/>
                </a:lnTo>
                <a:lnTo>
                  <a:pt x="694" y="41"/>
                </a:lnTo>
                <a:lnTo>
                  <a:pt x="689" y="41"/>
                </a:lnTo>
                <a:lnTo>
                  <a:pt x="683" y="41"/>
                </a:lnTo>
                <a:lnTo>
                  <a:pt x="677" y="47"/>
                </a:lnTo>
                <a:lnTo>
                  <a:pt x="671" y="47"/>
                </a:lnTo>
                <a:lnTo>
                  <a:pt x="665" y="47"/>
                </a:lnTo>
                <a:lnTo>
                  <a:pt x="665" y="53"/>
                </a:lnTo>
                <a:lnTo>
                  <a:pt x="659" y="53"/>
                </a:lnTo>
                <a:lnTo>
                  <a:pt x="653" y="53"/>
                </a:lnTo>
                <a:lnTo>
                  <a:pt x="653" y="59"/>
                </a:lnTo>
                <a:lnTo>
                  <a:pt x="647" y="59"/>
                </a:lnTo>
                <a:lnTo>
                  <a:pt x="641" y="59"/>
                </a:lnTo>
                <a:lnTo>
                  <a:pt x="635" y="65"/>
                </a:lnTo>
                <a:lnTo>
                  <a:pt x="629" y="65"/>
                </a:lnTo>
                <a:lnTo>
                  <a:pt x="629" y="71"/>
                </a:lnTo>
                <a:lnTo>
                  <a:pt x="623" y="71"/>
                </a:lnTo>
                <a:lnTo>
                  <a:pt x="617" y="71"/>
                </a:lnTo>
                <a:lnTo>
                  <a:pt x="611" y="77"/>
                </a:lnTo>
                <a:lnTo>
                  <a:pt x="606" y="77"/>
                </a:lnTo>
                <a:lnTo>
                  <a:pt x="606" y="83"/>
                </a:lnTo>
                <a:lnTo>
                  <a:pt x="600" y="83"/>
                </a:lnTo>
                <a:lnTo>
                  <a:pt x="594" y="89"/>
                </a:lnTo>
                <a:lnTo>
                  <a:pt x="588" y="89"/>
                </a:lnTo>
                <a:lnTo>
                  <a:pt x="588" y="95"/>
                </a:lnTo>
                <a:lnTo>
                  <a:pt x="582" y="95"/>
                </a:lnTo>
                <a:lnTo>
                  <a:pt x="576" y="95"/>
                </a:lnTo>
                <a:lnTo>
                  <a:pt x="576" y="101"/>
                </a:lnTo>
                <a:lnTo>
                  <a:pt x="570" y="101"/>
                </a:lnTo>
                <a:lnTo>
                  <a:pt x="564" y="107"/>
                </a:lnTo>
                <a:lnTo>
                  <a:pt x="558" y="107"/>
                </a:lnTo>
                <a:lnTo>
                  <a:pt x="558" y="112"/>
                </a:lnTo>
                <a:lnTo>
                  <a:pt x="552" y="112"/>
                </a:lnTo>
                <a:lnTo>
                  <a:pt x="546" y="118"/>
                </a:lnTo>
                <a:lnTo>
                  <a:pt x="540" y="118"/>
                </a:lnTo>
                <a:lnTo>
                  <a:pt x="540" y="124"/>
                </a:lnTo>
                <a:lnTo>
                  <a:pt x="534" y="124"/>
                </a:lnTo>
                <a:lnTo>
                  <a:pt x="528" y="130"/>
                </a:lnTo>
                <a:lnTo>
                  <a:pt x="522" y="130"/>
                </a:lnTo>
                <a:lnTo>
                  <a:pt x="522" y="136"/>
                </a:lnTo>
                <a:lnTo>
                  <a:pt x="517" y="136"/>
                </a:lnTo>
                <a:lnTo>
                  <a:pt x="517" y="142"/>
                </a:lnTo>
                <a:lnTo>
                  <a:pt x="511" y="142"/>
                </a:lnTo>
                <a:lnTo>
                  <a:pt x="505" y="148"/>
                </a:lnTo>
                <a:lnTo>
                  <a:pt x="499" y="148"/>
                </a:lnTo>
                <a:lnTo>
                  <a:pt x="499" y="154"/>
                </a:lnTo>
                <a:lnTo>
                  <a:pt x="493" y="154"/>
                </a:lnTo>
                <a:lnTo>
                  <a:pt x="493" y="160"/>
                </a:lnTo>
                <a:lnTo>
                  <a:pt x="487" y="160"/>
                </a:lnTo>
                <a:lnTo>
                  <a:pt x="487" y="166"/>
                </a:lnTo>
                <a:lnTo>
                  <a:pt x="481" y="166"/>
                </a:lnTo>
                <a:lnTo>
                  <a:pt x="481" y="172"/>
                </a:lnTo>
                <a:lnTo>
                  <a:pt x="475" y="172"/>
                </a:lnTo>
                <a:lnTo>
                  <a:pt x="469" y="177"/>
                </a:lnTo>
                <a:lnTo>
                  <a:pt x="463" y="177"/>
                </a:lnTo>
                <a:lnTo>
                  <a:pt x="463" y="183"/>
                </a:lnTo>
                <a:lnTo>
                  <a:pt x="457" y="183"/>
                </a:lnTo>
                <a:lnTo>
                  <a:pt x="457" y="189"/>
                </a:lnTo>
                <a:lnTo>
                  <a:pt x="451" y="189"/>
                </a:lnTo>
                <a:lnTo>
                  <a:pt x="451" y="195"/>
                </a:lnTo>
                <a:lnTo>
                  <a:pt x="445" y="195"/>
                </a:lnTo>
                <a:lnTo>
                  <a:pt x="445" y="201"/>
                </a:lnTo>
                <a:lnTo>
                  <a:pt x="439" y="201"/>
                </a:lnTo>
                <a:lnTo>
                  <a:pt x="439" y="207"/>
                </a:lnTo>
                <a:lnTo>
                  <a:pt x="433" y="207"/>
                </a:lnTo>
                <a:lnTo>
                  <a:pt x="433" y="213"/>
                </a:lnTo>
                <a:lnTo>
                  <a:pt x="428" y="213"/>
                </a:lnTo>
                <a:lnTo>
                  <a:pt x="428" y="219"/>
                </a:lnTo>
                <a:lnTo>
                  <a:pt x="422" y="219"/>
                </a:lnTo>
                <a:lnTo>
                  <a:pt x="422" y="225"/>
                </a:lnTo>
                <a:lnTo>
                  <a:pt x="416" y="225"/>
                </a:lnTo>
                <a:lnTo>
                  <a:pt x="416" y="231"/>
                </a:lnTo>
                <a:lnTo>
                  <a:pt x="410" y="231"/>
                </a:lnTo>
                <a:lnTo>
                  <a:pt x="404" y="237"/>
                </a:lnTo>
                <a:lnTo>
                  <a:pt x="398" y="243"/>
                </a:lnTo>
                <a:lnTo>
                  <a:pt x="392" y="248"/>
                </a:lnTo>
                <a:lnTo>
                  <a:pt x="386" y="254"/>
                </a:lnTo>
                <a:lnTo>
                  <a:pt x="380" y="260"/>
                </a:lnTo>
                <a:lnTo>
                  <a:pt x="279" y="373"/>
                </a:lnTo>
                <a:lnTo>
                  <a:pt x="220" y="444"/>
                </a:lnTo>
                <a:lnTo>
                  <a:pt x="178" y="485"/>
                </a:lnTo>
                <a:lnTo>
                  <a:pt x="161" y="503"/>
                </a:lnTo>
                <a:lnTo>
                  <a:pt x="137" y="526"/>
                </a:lnTo>
                <a:lnTo>
                  <a:pt x="95" y="568"/>
                </a:lnTo>
                <a:lnTo>
                  <a:pt x="24" y="615"/>
                </a:lnTo>
                <a:lnTo>
                  <a:pt x="0" y="621"/>
                </a:lnTo>
              </a:path>
            </a:pathLst>
          </a:custGeom>
          <a:noFill/>
          <a:ln w="7938"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689" name="Freeform 260"/>
          <p:cNvSpPr>
            <a:spLocks/>
          </p:cNvSpPr>
          <p:nvPr/>
        </p:nvSpPr>
        <p:spPr bwMode="auto">
          <a:xfrm>
            <a:off x="3454400" y="5219700"/>
            <a:ext cx="3767138" cy="920750"/>
          </a:xfrm>
          <a:custGeom>
            <a:avLst/>
            <a:gdLst>
              <a:gd name="T0" fmla="*/ 2147483647 w 2373"/>
              <a:gd name="T1" fmla="*/ 2147483647 h 580"/>
              <a:gd name="T2" fmla="*/ 2147483647 w 2373"/>
              <a:gd name="T3" fmla="*/ 2147483647 h 580"/>
              <a:gd name="T4" fmla="*/ 2147483647 w 2373"/>
              <a:gd name="T5" fmla="*/ 2147483647 h 580"/>
              <a:gd name="T6" fmla="*/ 2147483647 w 2373"/>
              <a:gd name="T7" fmla="*/ 2147483647 h 580"/>
              <a:gd name="T8" fmla="*/ 2147483647 w 2373"/>
              <a:gd name="T9" fmla="*/ 2147483647 h 580"/>
              <a:gd name="T10" fmla="*/ 2147483647 w 2373"/>
              <a:gd name="T11" fmla="*/ 2147483647 h 580"/>
              <a:gd name="T12" fmla="*/ 2147483647 w 2373"/>
              <a:gd name="T13" fmla="*/ 2147483647 h 580"/>
              <a:gd name="T14" fmla="*/ 2147483647 w 2373"/>
              <a:gd name="T15" fmla="*/ 2147483647 h 580"/>
              <a:gd name="T16" fmla="*/ 2147483647 w 2373"/>
              <a:gd name="T17" fmla="*/ 2147483647 h 580"/>
              <a:gd name="T18" fmla="*/ 2147483647 w 2373"/>
              <a:gd name="T19" fmla="*/ 2147483647 h 580"/>
              <a:gd name="T20" fmla="*/ 2147483647 w 2373"/>
              <a:gd name="T21" fmla="*/ 2147483647 h 580"/>
              <a:gd name="T22" fmla="*/ 2147483647 w 2373"/>
              <a:gd name="T23" fmla="*/ 2147483647 h 580"/>
              <a:gd name="T24" fmla="*/ 2147483647 w 2373"/>
              <a:gd name="T25" fmla="*/ 2147483647 h 580"/>
              <a:gd name="T26" fmla="*/ 2147483647 w 2373"/>
              <a:gd name="T27" fmla="*/ 2147483647 h 580"/>
              <a:gd name="T28" fmla="*/ 2147483647 w 2373"/>
              <a:gd name="T29" fmla="*/ 2147483647 h 580"/>
              <a:gd name="T30" fmla="*/ 2147483647 w 2373"/>
              <a:gd name="T31" fmla="*/ 2147483647 h 580"/>
              <a:gd name="T32" fmla="*/ 2147483647 w 2373"/>
              <a:gd name="T33" fmla="*/ 2147483647 h 580"/>
              <a:gd name="T34" fmla="*/ 2147483647 w 2373"/>
              <a:gd name="T35" fmla="*/ 2147483647 h 580"/>
              <a:gd name="T36" fmla="*/ 2147483647 w 2373"/>
              <a:gd name="T37" fmla="*/ 2147483647 h 580"/>
              <a:gd name="T38" fmla="*/ 2147483647 w 2373"/>
              <a:gd name="T39" fmla="*/ 2147483647 h 580"/>
              <a:gd name="T40" fmla="*/ 2147483647 w 2373"/>
              <a:gd name="T41" fmla="*/ 2147483647 h 580"/>
              <a:gd name="T42" fmla="*/ 2147483647 w 2373"/>
              <a:gd name="T43" fmla="*/ 2147483647 h 580"/>
              <a:gd name="T44" fmla="*/ 2147483647 w 2373"/>
              <a:gd name="T45" fmla="*/ 2147483647 h 580"/>
              <a:gd name="T46" fmla="*/ 2147483647 w 2373"/>
              <a:gd name="T47" fmla="*/ 2147483647 h 580"/>
              <a:gd name="T48" fmla="*/ 2147483647 w 2373"/>
              <a:gd name="T49" fmla="*/ 2147483647 h 580"/>
              <a:gd name="T50" fmla="*/ 2147483647 w 2373"/>
              <a:gd name="T51" fmla="*/ 0 h 580"/>
              <a:gd name="T52" fmla="*/ 2147483647 w 2373"/>
              <a:gd name="T53" fmla="*/ 0 h 580"/>
              <a:gd name="T54" fmla="*/ 2147483647 w 2373"/>
              <a:gd name="T55" fmla="*/ 0 h 580"/>
              <a:gd name="T56" fmla="*/ 2147483647 w 2373"/>
              <a:gd name="T57" fmla="*/ 0 h 580"/>
              <a:gd name="T58" fmla="*/ 2147483647 w 2373"/>
              <a:gd name="T59" fmla="*/ 0 h 580"/>
              <a:gd name="T60" fmla="*/ 2147483647 w 2373"/>
              <a:gd name="T61" fmla="*/ 2147483647 h 580"/>
              <a:gd name="T62" fmla="*/ 2147483647 w 2373"/>
              <a:gd name="T63" fmla="*/ 2147483647 h 580"/>
              <a:gd name="T64" fmla="*/ 2147483647 w 2373"/>
              <a:gd name="T65" fmla="*/ 2147483647 h 580"/>
              <a:gd name="T66" fmla="*/ 2147483647 w 2373"/>
              <a:gd name="T67" fmla="*/ 2147483647 h 580"/>
              <a:gd name="T68" fmla="*/ 2147483647 w 2373"/>
              <a:gd name="T69" fmla="*/ 2147483647 h 580"/>
              <a:gd name="T70" fmla="*/ 2147483647 w 2373"/>
              <a:gd name="T71" fmla="*/ 2147483647 h 580"/>
              <a:gd name="T72" fmla="*/ 2147483647 w 2373"/>
              <a:gd name="T73" fmla="*/ 2147483647 h 580"/>
              <a:gd name="T74" fmla="*/ 2147483647 w 2373"/>
              <a:gd name="T75" fmla="*/ 2147483647 h 580"/>
              <a:gd name="T76" fmla="*/ 2147483647 w 2373"/>
              <a:gd name="T77" fmla="*/ 2147483647 h 580"/>
              <a:gd name="T78" fmla="*/ 2147483647 w 2373"/>
              <a:gd name="T79" fmla="*/ 2147483647 h 580"/>
              <a:gd name="T80" fmla="*/ 2147483647 w 2373"/>
              <a:gd name="T81" fmla="*/ 2147483647 h 580"/>
              <a:gd name="T82" fmla="*/ 2147483647 w 2373"/>
              <a:gd name="T83" fmla="*/ 2147483647 h 580"/>
              <a:gd name="T84" fmla="*/ 2147483647 w 2373"/>
              <a:gd name="T85" fmla="*/ 2147483647 h 580"/>
              <a:gd name="T86" fmla="*/ 2147483647 w 2373"/>
              <a:gd name="T87" fmla="*/ 2147483647 h 580"/>
              <a:gd name="T88" fmla="*/ 2147483647 w 2373"/>
              <a:gd name="T89" fmla="*/ 2147483647 h 580"/>
              <a:gd name="T90" fmla="*/ 2147483647 w 2373"/>
              <a:gd name="T91" fmla="*/ 2147483647 h 580"/>
              <a:gd name="T92" fmla="*/ 2147483647 w 2373"/>
              <a:gd name="T93" fmla="*/ 2147483647 h 580"/>
              <a:gd name="T94" fmla="*/ 2147483647 w 2373"/>
              <a:gd name="T95" fmla="*/ 2147483647 h 580"/>
              <a:gd name="T96" fmla="*/ 2147483647 w 2373"/>
              <a:gd name="T97" fmla="*/ 2147483647 h 580"/>
              <a:gd name="T98" fmla="*/ 2147483647 w 2373"/>
              <a:gd name="T99" fmla="*/ 2147483647 h 580"/>
              <a:gd name="T100" fmla="*/ 2147483647 w 2373"/>
              <a:gd name="T101" fmla="*/ 2147483647 h 580"/>
              <a:gd name="T102" fmla="*/ 2147483647 w 2373"/>
              <a:gd name="T103" fmla="*/ 2147483647 h 580"/>
              <a:gd name="T104" fmla="*/ 2147483647 w 2373"/>
              <a:gd name="T105" fmla="*/ 2147483647 h 580"/>
              <a:gd name="T106" fmla="*/ 2147483647 w 2373"/>
              <a:gd name="T107" fmla="*/ 2147483647 h 580"/>
              <a:gd name="T108" fmla="*/ 2147483647 w 2373"/>
              <a:gd name="T109" fmla="*/ 2147483647 h 580"/>
              <a:gd name="T110" fmla="*/ 2147483647 w 2373"/>
              <a:gd name="T111" fmla="*/ 2147483647 h 58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2373"/>
              <a:gd name="T169" fmla="*/ 0 h 580"/>
              <a:gd name="T170" fmla="*/ 2373 w 2373"/>
              <a:gd name="T171" fmla="*/ 580 h 58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2373" h="580">
                <a:moveTo>
                  <a:pt x="2373" y="438"/>
                </a:moveTo>
                <a:lnTo>
                  <a:pt x="2338" y="432"/>
                </a:lnTo>
                <a:lnTo>
                  <a:pt x="2302" y="420"/>
                </a:lnTo>
                <a:lnTo>
                  <a:pt x="2272" y="414"/>
                </a:lnTo>
                <a:lnTo>
                  <a:pt x="2237" y="408"/>
                </a:lnTo>
                <a:lnTo>
                  <a:pt x="2207" y="402"/>
                </a:lnTo>
                <a:lnTo>
                  <a:pt x="2178" y="391"/>
                </a:lnTo>
                <a:lnTo>
                  <a:pt x="2148" y="385"/>
                </a:lnTo>
                <a:lnTo>
                  <a:pt x="2118" y="379"/>
                </a:lnTo>
                <a:lnTo>
                  <a:pt x="2089" y="367"/>
                </a:lnTo>
                <a:lnTo>
                  <a:pt x="2065" y="361"/>
                </a:lnTo>
                <a:lnTo>
                  <a:pt x="2035" y="355"/>
                </a:lnTo>
                <a:lnTo>
                  <a:pt x="2011" y="349"/>
                </a:lnTo>
                <a:lnTo>
                  <a:pt x="1982" y="337"/>
                </a:lnTo>
                <a:lnTo>
                  <a:pt x="1958" y="332"/>
                </a:lnTo>
                <a:lnTo>
                  <a:pt x="1934" y="326"/>
                </a:lnTo>
                <a:lnTo>
                  <a:pt x="1911" y="320"/>
                </a:lnTo>
                <a:lnTo>
                  <a:pt x="1887" y="308"/>
                </a:lnTo>
                <a:lnTo>
                  <a:pt x="1863" y="302"/>
                </a:lnTo>
                <a:lnTo>
                  <a:pt x="1845" y="296"/>
                </a:lnTo>
                <a:lnTo>
                  <a:pt x="1822" y="290"/>
                </a:lnTo>
                <a:lnTo>
                  <a:pt x="1804" y="278"/>
                </a:lnTo>
                <a:lnTo>
                  <a:pt x="1780" y="272"/>
                </a:lnTo>
                <a:lnTo>
                  <a:pt x="1762" y="266"/>
                </a:lnTo>
                <a:lnTo>
                  <a:pt x="1739" y="261"/>
                </a:lnTo>
                <a:lnTo>
                  <a:pt x="1721" y="255"/>
                </a:lnTo>
                <a:lnTo>
                  <a:pt x="1703" y="249"/>
                </a:lnTo>
                <a:lnTo>
                  <a:pt x="1685" y="237"/>
                </a:lnTo>
                <a:lnTo>
                  <a:pt x="1667" y="231"/>
                </a:lnTo>
                <a:lnTo>
                  <a:pt x="1650" y="225"/>
                </a:lnTo>
                <a:lnTo>
                  <a:pt x="1632" y="219"/>
                </a:lnTo>
                <a:lnTo>
                  <a:pt x="1614" y="213"/>
                </a:lnTo>
                <a:lnTo>
                  <a:pt x="1596" y="207"/>
                </a:lnTo>
                <a:lnTo>
                  <a:pt x="1584" y="201"/>
                </a:lnTo>
                <a:lnTo>
                  <a:pt x="1567" y="196"/>
                </a:lnTo>
                <a:lnTo>
                  <a:pt x="1549" y="190"/>
                </a:lnTo>
                <a:lnTo>
                  <a:pt x="1537" y="184"/>
                </a:lnTo>
                <a:lnTo>
                  <a:pt x="1519" y="178"/>
                </a:lnTo>
                <a:lnTo>
                  <a:pt x="1507" y="172"/>
                </a:lnTo>
                <a:lnTo>
                  <a:pt x="1489" y="166"/>
                </a:lnTo>
                <a:lnTo>
                  <a:pt x="1478" y="160"/>
                </a:lnTo>
                <a:lnTo>
                  <a:pt x="1466" y="154"/>
                </a:lnTo>
                <a:lnTo>
                  <a:pt x="1448" y="148"/>
                </a:lnTo>
                <a:lnTo>
                  <a:pt x="1436" y="148"/>
                </a:lnTo>
                <a:lnTo>
                  <a:pt x="1424" y="142"/>
                </a:lnTo>
                <a:lnTo>
                  <a:pt x="1412" y="136"/>
                </a:lnTo>
                <a:lnTo>
                  <a:pt x="1400" y="130"/>
                </a:lnTo>
                <a:lnTo>
                  <a:pt x="1383" y="125"/>
                </a:lnTo>
                <a:lnTo>
                  <a:pt x="1371" y="125"/>
                </a:lnTo>
                <a:lnTo>
                  <a:pt x="1359" y="119"/>
                </a:lnTo>
                <a:lnTo>
                  <a:pt x="1347" y="113"/>
                </a:lnTo>
                <a:lnTo>
                  <a:pt x="1335" y="107"/>
                </a:lnTo>
                <a:lnTo>
                  <a:pt x="1323" y="107"/>
                </a:lnTo>
                <a:lnTo>
                  <a:pt x="1317" y="101"/>
                </a:lnTo>
                <a:lnTo>
                  <a:pt x="1306" y="95"/>
                </a:lnTo>
                <a:lnTo>
                  <a:pt x="1294" y="95"/>
                </a:lnTo>
                <a:lnTo>
                  <a:pt x="1282" y="89"/>
                </a:lnTo>
                <a:lnTo>
                  <a:pt x="1270" y="83"/>
                </a:lnTo>
                <a:lnTo>
                  <a:pt x="1264" y="83"/>
                </a:lnTo>
                <a:lnTo>
                  <a:pt x="1252" y="77"/>
                </a:lnTo>
                <a:lnTo>
                  <a:pt x="1240" y="77"/>
                </a:lnTo>
                <a:lnTo>
                  <a:pt x="1228" y="71"/>
                </a:lnTo>
                <a:lnTo>
                  <a:pt x="1222" y="71"/>
                </a:lnTo>
                <a:lnTo>
                  <a:pt x="1211" y="65"/>
                </a:lnTo>
                <a:lnTo>
                  <a:pt x="1205" y="60"/>
                </a:lnTo>
                <a:lnTo>
                  <a:pt x="1193" y="60"/>
                </a:lnTo>
                <a:lnTo>
                  <a:pt x="1187" y="60"/>
                </a:lnTo>
                <a:lnTo>
                  <a:pt x="1175" y="54"/>
                </a:lnTo>
                <a:lnTo>
                  <a:pt x="1163" y="54"/>
                </a:lnTo>
                <a:lnTo>
                  <a:pt x="1157" y="48"/>
                </a:lnTo>
                <a:lnTo>
                  <a:pt x="1151" y="48"/>
                </a:lnTo>
                <a:lnTo>
                  <a:pt x="1139" y="42"/>
                </a:lnTo>
                <a:lnTo>
                  <a:pt x="1133" y="42"/>
                </a:lnTo>
                <a:lnTo>
                  <a:pt x="1122" y="42"/>
                </a:lnTo>
                <a:lnTo>
                  <a:pt x="1116" y="36"/>
                </a:lnTo>
                <a:lnTo>
                  <a:pt x="1110" y="36"/>
                </a:lnTo>
                <a:lnTo>
                  <a:pt x="1098" y="36"/>
                </a:lnTo>
                <a:lnTo>
                  <a:pt x="1092" y="30"/>
                </a:lnTo>
                <a:lnTo>
                  <a:pt x="1086" y="30"/>
                </a:lnTo>
                <a:lnTo>
                  <a:pt x="1074" y="30"/>
                </a:lnTo>
                <a:lnTo>
                  <a:pt x="1068" y="24"/>
                </a:lnTo>
                <a:lnTo>
                  <a:pt x="1062" y="24"/>
                </a:lnTo>
                <a:lnTo>
                  <a:pt x="1056" y="24"/>
                </a:lnTo>
                <a:lnTo>
                  <a:pt x="1045" y="18"/>
                </a:lnTo>
                <a:lnTo>
                  <a:pt x="1039" y="18"/>
                </a:lnTo>
                <a:lnTo>
                  <a:pt x="1033" y="18"/>
                </a:lnTo>
                <a:lnTo>
                  <a:pt x="1027" y="18"/>
                </a:lnTo>
                <a:lnTo>
                  <a:pt x="1021" y="18"/>
                </a:lnTo>
                <a:lnTo>
                  <a:pt x="1015" y="12"/>
                </a:lnTo>
                <a:lnTo>
                  <a:pt x="1009" y="12"/>
                </a:lnTo>
                <a:lnTo>
                  <a:pt x="997" y="12"/>
                </a:lnTo>
                <a:lnTo>
                  <a:pt x="991" y="12"/>
                </a:lnTo>
                <a:lnTo>
                  <a:pt x="985" y="12"/>
                </a:lnTo>
                <a:lnTo>
                  <a:pt x="979" y="6"/>
                </a:lnTo>
                <a:lnTo>
                  <a:pt x="973" y="6"/>
                </a:lnTo>
                <a:lnTo>
                  <a:pt x="967" y="6"/>
                </a:lnTo>
                <a:lnTo>
                  <a:pt x="961" y="6"/>
                </a:lnTo>
                <a:lnTo>
                  <a:pt x="956" y="6"/>
                </a:lnTo>
                <a:lnTo>
                  <a:pt x="950" y="6"/>
                </a:lnTo>
                <a:lnTo>
                  <a:pt x="944" y="6"/>
                </a:lnTo>
                <a:lnTo>
                  <a:pt x="938" y="6"/>
                </a:lnTo>
                <a:lnTo>
                  <a:pt x="932" y="6"/>
                </a:lnTo>
                <a:lnTo>
                  <a:pt x="926" y="0"/>
                </a:lnTo>
                <a:lnTo>
                  <a:pt x="920" y="0"/>
                </a:lnTo>
                <a:lnTo>
                  <a:pt x="914" y="0"/>
                </a:lnTo>
                <a:lnTo>
                  <a:pt x="908" y="0"/>
                </a:lnTo>
                <a:lnTo>
                  <a:pt x="902" y="0"/>
                </a:lnTo>
                <a:lnTo>
                  <a:pt x="896" y="0"/>
                </a:lnTo>
                <a:lnTo>
                  <a:pt x="890" y="0"/>
                </a:lnTo>
                <a:lnTo>
                  <a:pt x="884" y="0"/>
                </a:lnTo>
                <a:lnTo>
                  <a:pt x="878" y="0"/>
                </a:lnTo>
                <a:lnTo>
                  <a:pt x="872" y="0"/>
                </a:lnTo>
                <a:lnTo>
                  <a:pt x="867" y="0"/>
                </a:lnTo>
                <a:lnTo>
                  <a:pt x="861" y="0"/>
                </a:lnTo>
                <a:lnTo>
                  <a:pt x="855" y="0"/>
                </a:lnTo>
                <a:lnTo>
                  <a:pt x="849" y="0"/>
                </a:lnTo>
                <a:lnTo>
                  <a:pt x="843" y="0"/>
                </a:lnTo>
                <a:lnTo>
                  <a:pt x="837" y="0"/>
                </a:lnTo>
                <a:lnTo>
                  <a:pt x="831" y="0"/>
                </a:lnTo>
                <a:lnTo>
                  <a:pt x="825" y="0"/>
                </a:lnTo>
                <a:lnTo>
                  <a:pt x="819" y="0"/>
                </a:lnTo>
                <a:lnTo>
                  <a:pt x="813" y="0"/>
                </a:lnTo>
                <a:lnTo>
                  <a:pt x="807" y="6"/>
                </a:lnTo>
                <a:lnTo>
                  <a:pt x="801" y="6"/>
                </a:lnTo>
                <a:lnTo>
                  <a:pt x="795" y="6"/>
                </a:lnTo>
                <a:lnTo>
                  <a:pt x="789" y="6"/>
                </a:lnTo>
                <a:lnTo>
                  <a:pt x="783" y="6"/>
                </a:lnTo>
                <a:lnTo>
                  <a:pt x="778" y="6"/>
                </a:lnTo>
                <a:lnTo>
                  <a:pt x="772" y="6"/>
                </a:lnTo>
                <a:lnTo>
                  <a:pt x="766" y="6"/>
                </a:lnTo>
                <a:lnTo>
                  <a:pt x="766" y="12"/>
                </a:lnTo>
                <a:lnTo>
                  <a:pt x="760" y="12"/>
                </a:lnTo>
                <a:lnTo>
                  <a:pt x="754" y="12"/>
                </a:lnTo>
                <a:lnTo>
                  <a:pt x="748" y="12"/>
                </a:lnTo>
                <a:lnTo>
                  <a:pt x="742" y="12"/>
                </a:lnTo>
                <a:lnTo>
                  <a:pt x="736" y="12"/>
                </a:lnTo>
                <a:lnTo>
                  <a:pt x="736" y="18"/>
                </a:lnTo>
                <a:lnTo>
                  <a:pt x="730" y="18"/>
                </a:lnTo>
                <a:lnTo>
                  <a:pt x="724" y="18"/>
                </a:lnTo>
                <a:lnTo>
                  <a:pt x="718" y="18"/>
                </a:lnTo>
                <a:lnTo>
                  <a:pt x="712" y="18"/>
                </a:lnTo>
                <a:lnTo>
                  <a:pt x="712" y="24"/>
                </a:lnTo>
                <a:lnTo>
                  <a:pt x="706" y="24"/>
                </a:lnTo>
                <a:lnTo>
                  <a:pt x="700" y="24"/>
                </a:lnTo>
                <a:lnTo>
                  <a:pt x="694" y="24"/>
                </a:lnTo>
                <a:lnTo>
                  <a:pt x="689" y="30"/>
                </a:lnTo>
                <a:lnTo>
                  <a:pt x="683" y="30"/>
                </a:lnTo>
                <a:lnTo>
                  <a:pt x="677" y="30"/>
                </a:lnTo>
                <a:lnTo>
                  <a:pt x="671" y="36"/>
                </a:lnTo>
                <a:lnTo>
                  <a:pt x="665" y="36"/>
                </a:lnTo>
                <a:lnTo>
                  <a:pt x="659" y="36"/>
                </a:lnTo>
                <a:lnTo>
                  <a:pt x="653" y="42"/>
                </a:lnTo>
                <a:lnTo>
                  <a:pt x="647" y="42"/>
                </a:lnTo>
                <a:lnTo>
                  <a:pt x="641" y="42"/>
                </a:lnTo>
                <a:lnTo>
                  <a:pt x="641" y="48"/>
                </a:lnTo>
                <a:lnTo>
                  <a:pt x="635" y="48"/>
                </a:lnTo>
                <a:lnTo>
                  <a:pt x="629" y="48"/>
                </a:lnTo>
                <a:lnTo>
                  <a:pt x="629" y="54"/>
                </a:lnTo>
                <a:lnTo>
                  <a:pt x="623" y="54"/>
                </a:lnTo>
                <a:lnTo>
                  <a:pt x="617" y="54"/>
                </a:lnTo>
                <a:lnTo>
                  <a:pt x="611" y="60"/>
                </a:lnTo>
                <a:lnTo>
                  <a:pt x="606" y="60"/>
                </a:lnTo>
                <a:lnTo>
                  <a:pt x="600" y="65"/>
                </a:lnTo>
                <a:lnTo>
                  <a:pt x="594" y="65"/>
                </a:lnTo>
                <a:lnTo>
                  <a:pt x="588" y="71"/>
                </a:lnTo>
                <a:lnTo>
                  <a:pt x="582" y="71"/>
                </a:lnTo>
                <a:lnTo>
                  <a:pt x="576" y="77"/>
                </a:lnTo>
                <a:lnTo>
                  <a:pt x="570" y="77"/>
                </a:lnTo>
                <a:lnTo>
                  <a:pt x="570" y="83"/>
                </a:lnTo>
                <a:lnTo>
                  <a:pt x="564" y="83"/>
                </a:lnTo>
                <a:lnTo>
                  <a:pt x="558" y="83"/>
                </a:lnTo>
                <a:lnTo>
                  <a:pt x="558" y="89"/>
                </a:lnTo>
                <a:lnTo>
                  <a:pt x="552" y="89"/>
                </a:lnTo>
                <a:lnTo>
                  <a:pt x="546" y="95"/>
                </a:lnTo>
                <a:lnTo>
                  <a:pt x="540" y="95"/>
                </a:lnTo>
                <a:lnTo>
                  <a:pt x="540" y="101"/>
                </a:lnTo>
                <a:lnTo>
                  <a:pt x="534" y="101"/>
                </a:lnTo>
                <a:lnTo>
                  <a:pt x="528" y="101"/>
                </a:lnTo>
                <a:lnTo>
                  <a:pt x="528" y="107"/>
                </a:lnTo>
                <a:lnTo>
                  <a:pt x="522" y="107"/>
                </a:lnTo>
                <a:lnTo>
                  <a:pt x="517" y="113"/>
                </a:lnTo>
                <a:lnTo>
                  <a:pt x="511" y="119"/>
                </a:lnTo>
                <a:lnTo>
                  <a:pt x="505" y="119"/>
                </a:lnTo>
                <a:lnTo>
                  <a:pt x="505" y="125"/>
                </a:lnTo>
                <a:lnTo>
                  <a:pt x="499" y="125"/>
                </a:lnTo>
                <a:lnTo>
                  <a:pt x="493" y="130"/>
                </a:lnTo>
                <a:lnTo>
                  <a:pt x="487" y="130"/>
                </a:lnTo>
                <a:lnTo>
                  <a:pt x="487" y="136"/>
                </a:lnTo>
                <a:lnTo>
                  <a:pt x="481" y="136"/>
                </a:lnTo>
                <a:lnTo>
                  <a:pt x="481" y="142"/>
                </a:lnTo>
                <a:lnTo>
                  <a:pt x="475" y="142"/>
                </a:lnTo>
                <a:lnTo>
                  <a:pt x="469" y="148"/>
                </a:lnTo>
                <a:lnTo>
                  <a:pt x="463" y="148"/>
                </a:lnTo>
                <a:lnTo>
                  <a:pt x="463" y="154"/>
                </a:lnTo>
                <a:lnTo>
                  <a:pt x="457" y="154"/>
                </a:lnTo>
                <a:lnTo>
                  <a:pt x="457" y="160"/>
                </a:lnTo>
                <a:lnTo>
                  <a:pt x="451" y="160"/>
                </a:lnTo>
                <a:lnTo>
                  <a:pt x="451" y="166"/>
                </a:lnTo>
                <a:lnTo>
                  <a:pt x="445" y="166"/>
                </a:lnTo>
                <a:lnTo>
                  <a:pt x="439" y="172"/>
                </a:lnTo>
                <a:lnTo>
                  <a:pt x="433" y="178"/>
                </a:lnTo>
                <a:lnTo>
                  <a:pt x="428" y="178"/>
                </a:lnTo>
                <a:lnTo>
                  <a:pt x="428" y="184"/>
                </a:lnTo>
                <a:lnTo>
                  <a:pt x="422" y="184"/>
                </a:lnTo>
                <a:lnTo>
                  <a:pt x="422" y="190"/>
                </a:lnTo>
                <a:lnTo>
                  <a:pt x="416" y="190"/>
                </a:lnTo>
                <a:lnTo>
                  <a:pt x="416" y="196"/>
                </a:lnTo>
                <a:lnTo>
                  <a:pt x="410" y="196"/>
                </a:lnTo>
                <a:lnTo>
                  <a:pt x="410" y="201"/>
                </a:lnTo>
                <a:lnTo>
                  <a:pt x="404" y="201"/>
                </a:lnTo>
                <a:lnTo>
                  <a:pt x="404" y="207"/>
                </a:lnTo>
                <a:lnTo>
                  <a:pt x="398" y="207"/>
                </a:lnTo>
                <a:lnTo>
                  <a:pt x="398" y="213"/>
                </a:lnTo>
                <a:lnTo>
                  <a:pt x="392" y="213"/>
                </a:lnTo>
                <a:lnTo>
                  <a:pt x="392" y="219"/>
                </a:lnTo>
                <a:lnTo>
                  <a:pt x="386" y="219"/>
                </a:lnTo>
                <a:lnTo>
                  <a:pt x="380" y="225"/>
                </a:lnTo>
                <a:lnTo>
                  <a:pt x="279" y="332"/>
                </a:lnTo>
                <a:lnTo>
                  <a:pt x="220" y="397"/>
                </a:lnTo>
                <a:lnTo>
                  <a:pt x="178" y="444"/>
                </a:lnTo>
                <a:lnTo>
                  <a:pt x="161" y="456"/>
                </a:lnTo>
                <a:lnTo>
                  <a:pt x="137" y="485"/>
                </a:lnTo>
                <a:lnTo>
                  <a:pt x="95" y="521"/>
                </a:lnTo>
                <a:lnTo>
                  <a:pt x="24" y="568"/>
                </a:lnTo>
                <a:lnTo>
                  <a:pt x="0" y="580"/>
                </a:lnTo>
              </a:path>
            </a:pathLst>
          </a:custGeom>
          <a:noFill/>
          <a:ln w="7938"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690" name="Freeform 261"/>
          <p:cNvSpPr>
            <a:spLocks/>
          </p:cNvSpPr>
          <p:nvPr/>
        </p:nvSpPr>
        <p:spPr bwMode="auto">
          <a:xfrm>
            <a:off x="3454400" y="5286375"/>
            <a:ext cx="3767138" cy="854075"/>
          </a:xfrm>
          <a:custGeom>
            <a:avLst/>
            <a:gdLst>
              <a:gd name="T0" fmla="*/ 2147483647 w 2373"/>
              <a:gd name="T1" fmla="*/ 2147483647 h 538"/>
              <a:gd name="T2" fmla="*/ 2147483647 w 2373"/>
              <a:gd name="T3" fmla="*/ 2147483647 h 538"/>
              <a:gd name="T4" fmla="*/ 2147483647 w 2373"/>
              <a:gd name="T5" fmla="*/ 2147483647 h 538"/>
              <a:gd name="T6" fmla="*/ 2147483647 w 2373"/>
              <a:gd name="T7" fmla="*/ 2147483647 h 538"/>
              <a:gd name="T8" fmla="*/ 2147483647 w 2373"/>
              <a:gd name="T9" fmla="*/ 2147483647 h 538"/>
              <a:gd name="T10" fmla="*/ 2147483647 w 2373"/>
              <a:gd name="T11" fmla="*/ 2147483647 h 538"/>
              <a:gd name="T12" fmla="*/ 2147483647 w 2373"/>
              <a:gd name="T13" fmla="*/ 2147483647 h 538"/>
              <a:gd name="T14" fmla="*/ 2147483647 w 2373"/>
              <a:gd name="T15" fmla="*/ 2147483647 h 538"/>
              <a:gd name="T16" fmla="*/ 2147483647 w 2373"/>
              <a:gd name="T17" fmla="*/ 2147483647 h 538"/>
              <a:gd name="T18" fmla="*/ 2147483647 w 2373"/>
              <a:gd name="T19" fmla="*/ 2147483647 h 538"/>
              <a:gd name="T20" fmla="*/ 2147483647 w 2373"/>
              <a:gd name="T21" fmla="*/ 2147483647 h 538"/>
              <a:gd name="T22" fmla="*/ 2147483647 w 2373"/>
              <a:gd name="T23" fmla="*/ 2147483647 h 538"/>
              <a:gd name="T24" fmla="*/ 2147483647 w 2373"/>
              <a:gd name="T25" fmla="*/ 2147483647 h 538"/>
              <a:gd name="T26" fmla="*/ 2147483647 w 2373"/>
              <a:gd name="T27" fmla="*/ 2147483647 h 538"/>
              <a:gd name="T28" fmla="*/ 2147483647 w 2373"/>
              <a:gd name="T29" fmla="*/ 2147483647 h 538"/>
              <a:gd name="T30" fmla="*/ 2147483647 w 2373"/>
              <a:gd name="T31" fmla="*/ 2147483647 h 538"/>
              <a:gd name="T32" fmla="*/ 2147483647 w 2373"/>
              <a:gd name="T33" fmla="*/ 2147483647 h 538"/>
              <a:gd name="T34" fmla="*/ 2147483647 w 2373"/>
              <a:gd name="T35" fmla="*/ 2147483647 h 538"/>
              <a:gd name="T36" fmla="*/ 2147483647 w 2373"/>
              <a:gd name="T37" fmla="*/ 2147483647 h 538"/>
              <a:gd name="T38" fmla="*/ 2147483647 w 2373"/>
              <a:gd name="T39" fmla="*/ 2147483647 h 538"/>
              <a:gd name="T40" fmla="*/ 2147483647 w 2373"/>
              <a:gd name="T41" fmla="*/ 2147483647 h 538"/>
              <a:gd name="T42" fmla="*/ 2147483647 w 2373"/>
              <a:gd name="T43" fmla="*/ 2147483647 h 538"/>
              <a:gd name="T44" fmla="*/ 2147483647 w 2373"/>
              <a:gd name="T45" fmla="*/ 2147483647 h 538"/>
              <a:gd name="T46" fmla="*/ 2147483647 w 2373"/>
              <a:gd name="T47" fmla="*/ 2147483647 h 538"/>
              <a:gd name="T48" fmla="*/ 2147483647 w 2373"/>
              <a:gd name="T49" fmla="*/ 2147483647 h 538"/>
              <a:gd name="T50" fmla="*/ 2147483647 w 2373"/>
              <a:gd name="T51" fmla="*/ 2147483647 h 538"/>
              <a:gd name="T52" fmla="*/ 2147483647 w 2373"/>
              <a:gd name="T53" fmla="*/ 0 h 538"/>
              <a:gd name="T54" fmla="*/ 2147483647 w 2373"/>
              <a:gd name="T55" fmla="*/ 0 h 538"/>
              <a:gd name="T56" fmla="*/ 2147483647 w 2373"/>
              <a:gd name="T57" fmla="*/ 0 h 538"/>
              <a:gd name="T58" fmla="*/ 2147483647 w 2373"/>
              <a:gd name="T59" fmla="*/ 0 h 538"/>
              <a:gd name="T60" fmla="*/ 2147483647 w 2373"/>
              <a:gd name="T61" fmla="*/ 0 h 538"/>
              <a:gd name="T62" fmla="*/ 2147483647 w 2373"/>
              <a:gd name="T63" fmla="*/ 0 h 538"/>
              <a:gd name="T64" fmla="*/ 2147483647 w 2373"/>
              <a:gd name="T65" fmla="*/ 2147483647 h 538"/>
              <a:gd name="T66" fmla="*/ 2147483647 w 2373"/>
              <a:gd name="T67" fmla="*/ 2147483647 h 538"/>
              <a:gd name="T68" fmla="*/ 2147483647 w 2373"/>
              <a:gd name="T69" fmla="*/ 2147483647 h 538"/>
              <a:gd name="T70" fmla="*/ 2147483647 w 2373"/>
              <a:gd name="T71" fmla="*/ 2147483647 h 538"/>
              <a:gd name="T72" fmla="*/ 2147483647 w 2373"/>
              <a:gd name="T73" fmla="*/ 2147483647 h 538"/>
              <a:gd name="T74" fmla="*/ 2147483647 w 2373"/>
              <a:gd name="T75" fmla="*/ 2147483647 h 538"/>
              <a:gd name="T76" fmla="*/ 2147483647 w 2373"/>
              <a:gd name="T77" fmla="*/ 2147483647 h 538"/>
              <a:gd name="T78" fmla="*/ 2147483647 w 2373"/>
              <a:gd name="T79" fmla="*/ 2147483647 h 538"/>
              <a:gd name="T80" fmla="*/ 2147483647 w 2373"/>
              <a:gd name="T81" fmla="*/ 2147483647 h 538"/>
              <a:gd name="T82" fmla="*/ 2147483647 w 2373"/>
              <a:gd name="T83" fmla="*/ 2147483647 h 538"/>
              <a:gd name="T84" fmla="*/ 2147483647 w 2373"/>
              <a:gd name="T85" fmla="*/ 2147483647 h 538"/>
              <a:gd name="T86" fmla="*/ 2147483647 w 2373"/>
              <a:gd name="T87" fmla="*/ 2147483647 h 538"/>
              <a:gd name="T88" fmla="*/ 2147483647 w 2373"/>
              <a:gd name="T89" fmla="*/ 2147483647 h 538"/>
              <a:gd name="T90" fmla="*/ 2147483647 w 2373"/>
              <a:gd name="T91" fmla="*/ 2147483647 h 538"/>
              <a:gd name="T92" fmla="*/ 2147483647 w 2373"/>
              <a:gd name="T93" fmla="*/ 2147483647 h 538"/>
              <a:gd name="T94" fmla="*/ 2147483647 w 2373"/>
              <a:gd name="T95" fmla="*/ 2147483647 h 538"/>
              <a:gd name="T96" fmla="*/ 2147483647 w 2373"/>
              <a:gd name="T97" fmla="*/ 2147483647 h 538"/>
              <a:gd name="T98" fmla="*/ 2147483647 w 2373"/>
              <a:gd name="T99" fmla="*/ 2147483647 h 538"/>
              <a:gd name="T100" fmla="*/ 2147483647 w 2373"/>
              <a:gd name="T101" fmla="*/ 2147483647 h 538"/>
              <a:gd name="T102" fmla="*/ 2147483647 w 2373"/>
              <a:gd name="T103" fmla="*/ 2147483647 h 538"/>
              <a:gd name="T104" fmla="*/ 2147483647 w 2373"/>
              <a:gd name="T105" fmla="*/ 2147483647 h 538"/>
              <a:gd name="T106" fmla="*/ 2147483647 w 2373"/>
              <a:gd name="T107" fmla="*/ 2147483647 h 538"/>
              <a:gd name="T108" fmla="*/ 2147483647 w 2373"/>
              <a:gd name="T109" fmla="*/ 2147483647 h 538"/>
              <a:gd name="T110" fmla="*/ 0 w 2373"/>
              <a:gd name="T111" fmla="*/ 2147483647 h 538"/>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2373"/>
              <a:gd name="T169" fmla="*/ 0 h 538"/>
              <a:gd name="T170" fmla="*/ 2373 w 2373"/>
              <a:gd name="T171" fmla="*/ 538 h 538"/>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2373" h="538">
                <a:moveTo>
                  <a:pt x="2373" y="420"/>
                </a:moveTo>
                <a:lnTo>
                  <a:pt x="2338" y="414"/>
                </a:lnTo>
                <a:lnTo>
                  <a:pt x="2302" y="408"/>
                </a:lnTo>
                <a:lnTo>
                  <a:pt x="2272" y="402"/>
                </a:lnTo>
                <a:lnTo>
                  <a:pt x="2237" y="396"/>
                </a:lnTo>
                <a:lnTo>
                  <a:pt x="2207" y="390"/>
                </a:lnTo>
                <a:lnTo>
                  <a:pt x="2178" y="384"/>
                </a:lnTo>
                <a:lnTo>
                  <a:pt x="2148" y="372"/>
                </a:lnTo>
                <a:lnTo>
                  <a:pt x="2118" y="366"/>
                </a:lnTo>
                <a:lnTo>
                  <a:pt x="2089" y="360"/>
                </a:lnTo>
                <a:lnTo>
                  <a:pt x="2065" y="355"/>
                </a:lnTo>
                <a:lnTo>
                  <a:pt x="2035" y="349"/>
                </a:lnTo>
                <a:lnTo>
                  <a:pt x="2011" y="343"/>
                </a:lnTo>
                <a:lnTo>
                  <a:pt x="1982" y="337"/>
                </a:lnTo>
                <a:lnTo>
                  <a:pt x="1958" y="325"/>
                </a:lnTo>
                <a:lnTo>
                  <a:pt x="1934" y="319"/>
                </a:lnTo>
                <a:lnTo>
                  <a:pt x="1911" y="313"/>
                </a:lnTo>
                <a:lnTo>
                  <a:pt x="1887" y="307"/>
                </a:lnTo>
                <a:lnTo>
                  <a:pt x="1863" y="301"/>
                </a:lnTo>
                <a:lnTo>
                  <a:pt x="1845" y="295"/>
                </a:lnTo>
                <a:lnTo>
                  <a:pt x="1822" y="290"/>
                </a:lnTo>
                <a:lnTo>
                  <a:pt x="1804" y="278"/>
                </a:lnTo>
                <a:lnTo>
                  <a:pt x="1780" y="272"/>
                </a:lnTo>
                <a:lnTo>
                  <a:pt x="1762" y="266"/>
                </a:lnTo>
                <a:lnTo>
                  <a:pt x="1739" y="260"/>
                </a:lnTo>
                <a:lnTo>
                  <a:pt x="1721" y="254"/>
                </a:lnTo>
                <a:lnTo>
                  <a:pt x="1703" y="248"/>
                </a:lnTo>
                <a:lnTo>
                  <a:pt x="1685" y="242"/>
                </a:lnTo>
                <a:lnTo>
                  <a:pt x="1667" y="236"/>
                </a:lnTo>
                <a:lnTo>
                  <a:pt x="1650" y="230"/>
                </a:lnTo>
                <a:lnTo>
                  <a:pt x="1632" y="224"/>
                </a:lnTo>
                <a:lnTo>
                  <a:pt x="1614" y="219"/>
                </a:lnTo>
                <a:lnTo>
                  <a:pt x="1596" y="213"/>
                </a:lnTo>
                <a:lnTo>
                  <a:pt x="1584" y="207"/>
                </a:lnTo>
                <a:lnTo>
                  <a:pt x="1567" y="201"/>
                </a:lnTo>
                <a:lnTo>
                  <a:pt x="1549" y="195"/>
                </a:lnTo>
                <a:lnTo>
                  <a:pt x="1537" y="189"/>
                </a:lnTo>
                <a:lnTo>
                  <a:pt x="1519" y="183"/>
                </a:lnTo>
                <a:lnTo>
                  <a:pt x="1507" y="177"/>
                </a:lnTo>
                <a:lnTo>
                  <a:pt x="1489" y="171"/>
                </a:lnTo>
                <a:lnTo>
                  <a:pt x="1478" y="165"/>
                </a:lnTo>
                <a:lnTo>
                  <a:pt x="1466" y="165"/>
                </a:lnTo>
                <a:lnTo>
                  <a:pt x="1448" y="159"/>
                </a:lnTo>
                <a:lnTo>
                  <a:pt x="1436" y="154"/>
                </a:lnTo>
                <a:lnTo>
                  <a:pt x="1424" y="148"/>
                </a:lnTo>
                <a:lnTo>
                  <a:pt x="1412" y="142"/>
                </a:lnTo>
                <a:lnTo>
                  <a:pt x="1400" y="142"/>
                </a:lnTo>
                <a:lnTo>
                  <a:pt x="1383" y="136"/>
                </a:lnTo>
                <a:lnTo>
                  <a:pt x="1371" y="130"/>
                </a:lnTo>
                <a:lnTo>
                  <a:pt x="1359" y="124"/>
                </a:lnTo>
                <a:lnTo>
                  <a:pt x="1347" y="124"/>
                </a:lnTo>
                <a:lnTo>
                  <a:pt x="1335" y="118"/>
                </a:lnTo>
                <a:lnTo>
                  <a:pt x="1323" y="112"/>
                </a:lnTo>
                <a:lnTo>
                  <a:pt x="1317" y="106"/>
                </a:lnTo>
                <a:lnTo>
                  <a:pt x="1306" y="106"/>
                </a:lnTo>
                <a:lnTo>
                  <a:pt x="1294" y="100"/>
                </a:lnTo>
                <a:lnTo>
                  <a:pt x="1282" y="100"/>
                </a:lnTo>
                <a:lnTo>
                  <a:pt x="1270" y="94"/>
                </a:lnTo>
                <a:lnTo>
                  <a:pt x="1264" y="88"/>
                </a:lnTo>
                <a:lnTo>
                  <a:pt x="1252" y="88"/>
                </a:lnTo>
                <a:lnTo>
                  <a:pt x="1240" y="83"/>
                </a:lnTo>
                <a:lnTo>
                  <a:pt x="1228" y="83"/>
                </a:lnTo>
                <a:lnTo>
                  <a:pt x="1222" y="77"/>
                </a:lnTo>
                <a:lnTo>
                  <a:pt x="1211" y="71"/>
                </a:lnTo>
                <a:lnTo>
                  <a:pt x="1205" y="71"/>
                </a:lnTo>
                <a:lnTo>
                  <a:pt x="1193" y="65"/>
                </a:lnTo>
                <a:lnTo>
                  <a:pt x="1187" y="65"/>
                </a:lnTo>
                <a:lnTo>
                  <a:pt x="1175" y="59"/>
                </a:lnTo>
                <a:lnTo>
                  <a:pt x="1163" y="59"/>
                </a:lnTo>
                <a:lnTo>
                  <a:pt x="1157" y="59"/>
                </a:lnTo>
                <a:lnTo>
                  <a:pt x="1151" y="53"/>
                </a:lnTo>
                <a:lnTo>
                  <a:pt x="1139" y="53"/>
                </a:lnTo>
                <a:lnTo>
                  <a:pt x="1133" y="47"/>
                </a:lnTo>
                <a:lnTo>
                  <a:pt x="1122" y="47"/>
                </a:lnTo>
                <a:lnTo>
                  <a:pt x="1116" y="41"/>
                </a:lnTo>
                <a:lnTo>
                  <a:pt x="1110" y="41"/>
                </a:lnTo>
                <a:lnTo>
                  <a:pt x="1098" y="41"/>
                </a:lnTo>
                <a:lnTo>
                  <a:pt x="1092" y="35"/>
                </a:lnTo>
                <a:lnTo>
                  <a:pt x="1086" y="35"/>
                </a:lnTo>
                <a:lnTo>
                  <a:pt x="1074" y="35"/>
                </a:lnTo>
                <a:lnTo>
                  <a:pt x="1068" y="29"/>
                </a:lnTo>
                <a:lnTo>
                  <a:pt x="1062" y="29"/>
                </a:lnTo>
                <a:lnTo>
                  <a:pt x="1056" y="29"/>
                </a:lnTo>
                <a:lnTo>
                  <a:pt x="1045" y="29"/>
                </a:lnTo>
                <a:lnTo>
                  <a:pt x="1039" y="23"/>
                </a:lnTo>
                <a:lnTo>
                  <a:pt x="1033" y="23"/>
                </a:lnTo>
                <a:lnTo>
                  <a:pt x="1027" y="23"/>
                </a:lnTo>
                <a:lnTo>
                  <a:pt x="1021" y="18"/>
                </a:lnTo>
                <a:lnTo>
                  <a:pt x="1015" y="18"/>
                </a:lnTo>
                <a:lnTo>
                  <a:pt x="1009" y="18"/>
                </a:lnTo>
                <a:lnTo>
                  <a:pt x="997" y="18"/>
                </a:lnTo>
                <a:lnTo>
                  <a:pt x="991" y="18"/>
                </a:lnTo>
                <a:lnTo>
                  <a:pt x="985" y="12"/>
                </a:lnTo>
                <a:lnTo>
                  <a:pt x="979" y="12"/>
                </a:lnTo>
                <a:lnTo>
                  <a:pt x="973" y="12"/>
                </a:lnTo>
                <a:lnTo>
                  <a:pt x="967" y="12"/>
                </a:lnTo>
                <a:lnTo>
                  <a:pt x="961" y="12"/>
                </a:lnTo>
                <a:lnTo>
                  <a:pt x="956" y="12"/>
                </a:lnTo>
                <a:lnTo>
                  <a:pt x="950" y="6"/>
                </a:lnTo>
                <a:lnTo>
                  <a:pt x="944" y="6"/>
                </a:lnTo>
                <a:lnTo>
                  <a:pt x="938" y="6"/>
                </a:lnTo>
                <a:lnTo>
                  <a:pt x="932" y="6"/>
                </a:lnTo>
                <a:lnTo>
                  <a:pt x="926" y="6"/>
                </a:lnTo>
                <a:lnTo>
                  <a:pt x="920" y="6"/>
                </a:lnTo>
                <a:lnTo>
                  <a:pt x="914" y="6"/>
                </a:lnTo>
                <a:lnTo>
                  <a:pt x="908" y="6"/>
                </a:lnTo>
                <a:lnTo>
                  <a:pt x="902" y="0"/>
                </a:lnTo>
                <a:lnTo>
                  <a:pt x="896" y="0"/>
                </a:lnTo>
                <a:lnTo>
                  <a:pt x="890" y="0"/>
                </a:lnTo>
                <a:lnTo>
                  <a:pt x="884" y="0"/>
                </a:lnTo>
                <a:lnTo>
                  <a:pt x="878" y="0"/>
                </a:lnTo>
                <a:lnTo>
                  <a:pt x="872" y="0"/>
                </a:lnTo>
                <a:lnTo>
                  <a:pt x="867" y="0"/>
                </a:lnTo>
                <a:lnTo>
                  <a:pt x="861" y="0"/>
                </a:lnTo>
                <a:lnTo>
                  <a:pt x="855" y="0"/>
                </a:lnTo>
                <a:lnTo>
                  <a:pt x="849" y="0"/>
                </a:lnTo>
                <a:lnTo>
                  <a:pt x="843" y="0"/>
                </a:lnTo>
                <a:lnTo>
                  <a:pt x="837" y="0"/>
                </a:lnTo>
                <a:lnTo>
                  <a:pt x="831" y="0"/>
                </a:lnTo>
                <a:lnTo>
                  <a:pt x="825" y="0"/>
                </a:lnTo>
                <a:lnTo>
                  <a:pt x="819" y="0"/>
                </a:lnTo>
                <a:lnTo>
                  <a:pt x="813" y="0"/>
                </a:lnTo>
                <a:lnTo>
                  <a:pt x="807" y="0"/>
                </a:lnTo>
                <a:lnTo>
                  <a:pt x="801" y="0"/>
                </a:lnTo>
                <a:lnTo>
                  <a:pt x="795" y="0"/>
                </a:lnTo>
                <a:lnTo>
                  <a:pt x="789" y="0"/>
                </a:lnTo>
                <a:lnTo>
                  <a:pt x="783" y="0"/>
                </a:lnTo>
                <a:lnTo>
                  <a:pt x="778" y="0"/>
                </a:lnTo>
                <a:lnTo>
                  <a:pt x="772" y="0"/>
                </a:lnTo>
                <a:lnTo>
                  <a:pt x="766" y="6"/>
                </a:lnTo>
                <a:lnTo>
                  <a:pt x="760" y="6"/>
                </a:lnTo>
                <a:lnTo>
                  <a:pt x="754" y="6"/>
                </a:lnTo>
                <a:lnTo>
                  <a:pt x="748" y="6"/>
                </a:lnTo>
                <a:lnTo>
                  <a:pt x="742" y="6"/>
                </a:lnTo>
                <a:lnTo>
                  <a:pt x="736" y="6"/>
                </a:lnTo>
                <a:lnTo>
                  <a:pt x="730" y="6"/>
                </a:lnTo>
                <a:lnTo>
                  <a:pt x="724" y="12"/>
                </a:lnTo>
                <a:lnTo>
                  <a:pt x="718" y="12"/>
                </a:lnTo>
                <a:lnTo>
                  <a:pt x="712" y="12"/>
                </a:lnTo>
                <a:lnTo>
                  <a:pt x="706" y="12"/>
                </a:lnTo>
                <a:lnTo>
                  <a:pt x="700" y="12"/>
                </a:lnTo>
                <a:lnTo>
                  <a:pt x="694" y="18"/>
                </a:lnTo>
                <a:lnTo>
                  <a:pt x="689" y="18"/>
                </a:lnTo>
                <a:lnTo>
                  <a:pt x="683" y="18"/>
                </a:lnTo>
                <a:lnTo>
                  <a:pt x="677" y="18"/>
                </a:lnTo>
                <a:lnTo>
                  <a:pt x="677" y="23"/>
                </a:lnTo>
                <a:lnTo>
                  <a:pt x="671" y="23"/>
                </a:lnTo>
                <a:lnTo>
                  <a:pt x="665" y="23"/>
                </a:lnTo>
                <a:lnTo>
                  <a:pt x="659" y="23"/>
                </a:lnTo>
                <a:lnTo>
                  <a:pt x="653" y="29"/>
                </a:lnTo>
                <a:lnTo>
                  <a:pt x="647" y="29"/>
                </a:lnTo>
                <a:lnTo>
                  <a:pt x="641" y="29"/>
                </a:lnTo>
                <a:lnTo>
                  <a:pt x="635" y="35"/>
                </a:lnTo>
                <a:lnTo>
                  <a:pt x="629" y="35"/>
                </a:lnTo>
                <a:lnTo>
                  <a:pt x="623" y="35"/>
                </a:lnTo>
                <a:lnTo>
                  <a:pt x="623" y="41"/>
                </a:lnTo>
                <a:lnTo>
                  <a:pt x="617" y="41"/>
                </a:lnTo>
                <a:lnTo>
                  <a:pt x="611" y="41"/>
                </a:lnTo>
                <a:lnTo>
                  <a:pt x="606" y="47"/>
                </a:lnTo>
                <a:lnTo>
                  <a:pt x="600" y="47"/>
                </a:lnTo>
                <a:lnTo>
                  <a:pt x="594" y="47"/>
                </a:lnTo>
                <a:lnTo>
                  <a:pt x="594" y="53"/>
                </a:lnTo>
                <a:lnTo>
                  <a:pt x="588" y="53"/>
                </a:lnTo>
                <a:lnTo>
                  <a:pt x="582" y="53"/>
                </a:lnTo>
                <a:lnTo>
                  <a:pt x="582" y="59"/>
                </a:lnTo>
                <a:lnTo>
                  <a:pt x="576" y="59"/>
                </a:lnTo>
                <a:lnTo>
                  <a:pt x="570" y="59"/>
                </a:lnTo>
                <a:lnTo>
                  <a:pt x="570" y="65"/>
                </a:lnTo>
                <a:lnTo>
                  <a:pt x="564" y="65"/>
                </a:lnTo>
                <a:lnTo>
                  <a:pt x="558" y="65"/>
                </a:lnTo>
                <a:lnTo>
                  <a:pt x="558" y="71"/>
                </a:lnTo>
                <a:lnTo>
                  <a:pt x="552" y="71"/>
                </a:lnTo>
                <a:lnTo>
                  <a:pt x="546" y="71"/>
                </a:lnTo>
                <a:lnTo>
                  <a:pt x="546" y="77"/>
                </a:lnTo>
                <a:lnTo>
                  <a:pt x="540" y="77"/>
                </a:lnTo>
                <a:lnTo>
                  <a:pt x="534" y="77"/>
                </a:lnTo>
                <a:lnTo>
                  <a:pt x="534" y="83"/>
                </a:lnTo>
                <a:lnTo>
                  <a:pt x="528" y="83"/>
                </a:lnTo>
                <a:lnTo>
                  <a:pt x="522" y="88"/>
                </a:lnTo>
                <a:lnTo>
                  <a:pt x="517" y="88"/>
                </a:lnTo>
                <a:lnTo>
                  <a:pt x="517" y="94"/>
                </a:lnTo>
                <a:lnTo>
                  <a:pt x="511" y="94"/>
                </a:lnTo>
                <a:lnTo>
                  <a:pt x="505" y="100"/>
                </a:lnTo>
                <a:lnTo>
                  <a:pt x="499" y="100"/>
                </a:lnTo>
                <a:lnTo>
                  <a:pt x="499" y="106"/>
                </a:lnTo>
                <a:lnTo>
                  <a:pt x="493" y="106"/>
                </a:lnTo>
                <a:lnTo>
                  <a:pt x="487" y="106"/>
                </a:lnTo>
                <a:lnTo>
                  <a:pt x="487" y="112"/>
                </a:lnTo>
                <a:lnTo>
                  <a:pt x="481" y="112"/>
                </a:lnTo>
                <a:lnTo>
                  <a:pt x="481" y="118"/>
                </a:lnTo>
                <a:lnTo>
                  <a:pt x="475" y="118"/>
                </a:lnTo>
                <a:lnTo>
                  <a:pt x="469" y="124"/>
                </a:lnTo>
                <a:lnTo>
                  <a:pt x="463" y="124"/>
                </a:lnTo>
                <a:lnTo>
                  <a:pt x="463" y="130"/>
                </a:lnTo>
                <a:lnTo>
                  <a:pt x="457" y="130"/>
                </a:lnTo>
                <a:lnTo>
                  <a:pt x="457" y="136"/>
                </a:lnTo>
                <a:lnTo>
                  <a:pt x="451" y="136"/>
                </a:lnTo>
                <a:lnTo>
                  <a:pt x="445" y="142"/>
                </a:lnTo>
                <a:lnTo>
                  <a:pt x="439" y="142"/>
                </a:lnTo>
                <a:lnTo>
                  <a:pt x="439" y="148"/>
                </a:lnTo>
                <a:lnTo>
                  <a:pt x="433" y="148"/>
                </a:lnTo>
                <a:lnTo>
                  <a:pt x="433" y="154"/>
                </a:lnTo>
                <a:lnTo>
                  <a:pt x="428" y="154"/>
                </a:lnTo>
                <a:lnTo>
                  <a:pt x="428" y="159"/>
                </a:lnTo>
                <a:lnTo>
                  <a:pt x="422" y="159"/>
                </a:lnTo>
                <a:lnTo>
                  <a:pt x="416" y="165"/>
                </a:lnTo>
                <a:lnTo>
                  <a:pt x="410" y="165"/>
                </a:lnTo>
                <a:lnTo>
                  <a:pt x="410" y="171"/>
                </a:lnTo>
                <a:lnTo>
                  <a:pt x="404" y="171"/>
                </a:lnTo>
                <a:lnTo>
                  <a:pt x="404" y="177"/>
                </a:lnTo>
                <a:lnTo>
                  <a:pt x="398" y="177"/>
                </a:lnTo>
                <a:lnTo>
                  <a:pt x="398" y="183"/>
                </a:lnTo>
                <a:lnTo>
                  <a:pt x="392" y="183"/>
                </a:lnTo>
                <a:lnTo>
                  <a:pt x="392" y="189"/>
                </a:lnTo>
                <a:lnTo>
                  <a:pt x="386" y="189"/>
                </a:lnTo>
                <a:lnTo>
                  <a:pt x="380" y="195"/>
                </a:lnTo>
                <a:lnTo>
                  <a:pt x="279" y="295"/>
                </a:lnTo>
                <a:lnTo>
                  <a:pt x="220" y="360"/>
                </a:lnTo>
                <a:lnTo>
                  <a:pt x="178" y="402"/>
                </a:lnTo>
                <a:lnTo>
                  <a:pt x="161" y="420"/>
                </a:lnTo>
                <a:lnTo>
                  <a:pt x="137" y="443"/>
                </a:lnTo>
                <a:lnTo>
                  <a:pt x="95" y="479"/>
                </a:lnTo>
                <a:lnTo>
                  <a:pt x="24" y="526"/>
                </a:lnTo>
                <a:lnTo>
                  <a:pt x="0" y="538"/>
                </a:lnTo>
              </a:path>
            </a:pathLst>
          </a:custGeom>
          <a:noFill/>
          <a:ln w="7938"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691" name="Freeform 262"/>
          <p:cNvSpPr>
            <a:spLocks/>
          </p:cNvSpPr>
          <p:nvPr/>
        </p:nvSpPr>
        <p:spPr bwMode="auto">
          <a:xfrm>
            <a:off x="3454400" y="5341938"/>
            <a:ext cx="3767138" cy="798512"/>
          </a:xfrm>
          <a:custGeom>
            <a:avLst/>
            <a:gdLst>
              <a:gd name="T0" fmla="*/ 2147483647 w 2373"/>
              <a:gd name="T1" fmla="*/ 2147483647 h 503"/>
              <a:gd name="T2" fmla="*/ 2147483647 w 2373"/>
              <a:gd name="T3" fmla="*/ 2147483647 h 503"/>
              <a:gd name="T4" fmla="*/ 2147483647 w 2373"/>
              <a:gd name="T5" fmla="*/ 2147483647 h 503"/>
              <a:gd name="T6" fmla="*/ 2147483647 w 2373"/>
              <a:gd name="T7" fmla="*/ 2147483647 h 503"/>
              <a:gd name="T8" fmla="*/ 2147483647 w 2373"/>
              <a:gd name="T9" fmla="*/ 2147483647 h 503"/>
              <a:gd name="T10" fmla="*/ 2147483647 w 2373"/>
              <a:gd name="T11" fmla="*/ 2147483647 h 503"/>
              <a:gd name="T12" fmla="*/ 2147483647 w 2373"/>
              <a:gd name="T13" fmla="*/ 2147483647 h 503"/>
              <a:gd name="T14" fmla="*/ 2147483647 w 2373"/>
              <a:gd name="T15" fmla="*/ 2147483647 h 503"/>
              <a:gd name="T16" fmla="*/ 2147483647 w 2373"/>
              <a:gd name="T17" fmla="*/ 2147483647 h 503"/>
              <a:gd name="T18" fmla="*/ 2147483647 w 2373"/>
              <a:gd name="T19" fmla="*/ 2147483647 h 503"/>
              <a:gd name="T20" fmla="*/ 2147483647 w 2373"/>
              <a:gd name="T21" fmla="*/ 2147483647 h 503"/>
              <a:gd name="T22" fmla="*/ 2147483647 w 2373"/>
              <a:gd name="T23" fmla="*/ 2147483647 h 503"/>
              <a:gd name="T24" fmla="*/ 2147483647 w 2373"/>
              <a:gd name="T25" fmla="*/ 2147483647 h 503"/>
              <a:gd name="T26" fmla="*/ 2147483647 w 2373"/>
              <a:gd name="T27" fmla="*/ 2147483647 h 503"/>
              <a:gd name="T28" fmla="*/ 2147483647 w 2373"/>
              <a:gd name="T29" fmla="*/ 2147483647 h 503"/>
              <a:gd name="T30" fmla="*/ 2147483647 w 2373"/>
              <a:gd name="T31" fmla="*/ 2147483647 h 503"/>
              <a:gd name="T32" fmla="*/ 2147483647 w 2373"/>
              <a:gd name="T33" fmla="*/ 2147483647 h 503"/>
              <a:gd name="T34" fmla="*/ 2147483647 w 2373"/>
              <a:gd name="T35" fmla="*/ 2147483647 h 503"/>
              <a:gd name="T36" fmla="*/ 2147483647 w 2373"/>
              <a:gd name="T37" fmla="*/ 2147483647 h 503"/>
              <a:gd name="T38" fmla="*/ 2147483647 w 2373"/>
              <a:gd name="T39" fmla="*/ 2147483647 h 503"/>
              <a:gd name="T40" fmla="*/ 2147483647 w 2373"/>
              <a:gd name="T41" fmla="*/ 2147483647 h 503"/>
              <a:gd name="T42" fmla="*/ 2147483647 w 2373"/>
              <a:gd name="T43" fmla="*/ 2147483647 h 503"/>
              <a:gd name="T44" fmla="*/ 2147483647 w 2373"/>
              <a:gd name="T45" fmla="*/ 2147483647 h 503"/>
              <a:gd name="T46" fmla="*/ 2147483647 w 2373"/>
              <a:gd name="T47" fmla="*/ 2147483647 h 503"/>
              <a:gd name="T48" fmla="*/ 2147483647 w 2373"/>
              <a:gd name="T49" fmla="*/ 2147483647 h 503"/>
              <a:gd name="T50" fmla="*/ 2147483647 w 2373"/>
              <a:gd name="T51" fmla="*/ 2147483647 h 503"/>
              <a:gd name="T52" fmla="*/ 2147483647 w 2373"/>
              <a:gd name="T53" fmla="*/ 2147483647 h 503"/>
              <a:gd name="T54" fmla="*/ 2147483647 w 2373"/>
              <a:gd name="T55" fmla="*/ 2147483647 h 503"/>
              <a:gd name="T56" fmla="*/ 2147483647 w 2373"/>
              <a:gd name="T57" fmla="*/ 0 h 503"/>
              <a:gd name="T58" fmla="*/ 2147483647 w 2373"/>
              <a:gd name="T59" fmla="*/ 0 h 503"/>
              <a:gd name="T60" fmla="*/ 2147483647 w 2373"/>
              <a:gd name="T61" fmla="*/ 0 h 503"/>
              <a:gd name="T62" fmla="*/ 2147483647 w 2373"/>
              <a:gd name="T63" fmla="*/ 0 h 503"/>
              <a:gd name="T64" fmla="*/ 2147483647 w 2373"/>
              <a:gd name="T65" fmla="*/ 0 h 503"/>
              <a:gd name="T66" fmla="*/ 2147483647 w 2373"/>
              <a:gd name="T67" fmla="*/ 2147483647 h 503"/>
              <a:gd name="T68" fmla="*/ 2147483647 w 2373"/>
              <a:gd name="T69" fmla="*/ 2147483647 h 503"/>
              <a:gd name="T70" fmla="*/ 2147483647 w 2373"/>
              <a:gd name="T71" fmla="*/ 2147483647 h 503"/>
              <a:gd name="T72" fmla="*/ 2147483647 w 2373"/>
              <a:gd name="T73" fmla="*/ 2147483647 h 503"/>
              <a:gd name="T74" fmla="*/ 2147483647 w 2373"/>
              <a:gd name="T75" fmla="*/ 2147483647 h 503"/>
              <a:gd name="T76" fmla="*/ 2147483647 w 2373"/>
              <a:gd name="T77" fmla="*/ 2147483647 h 503"/>
              <a:gd name="T78" fmla="*/ 2147483647 w 2373"/>
              <a:gd name="T79" fmla="*/ 2147483647 h 503"/>
              <a:gd name="T80" fmla="*/ 2147483647 w 2373"/>
              <a:gd name="T81" fmla="*/ 2147483647 h 503"/>
              <a:gd name="T82" fmla="*/ 2147483647 w 2373"/>
              <a:gd name="T83" fmla="*/ 2147483647 h 503"/>
              <a:gd name="T84" fmla="*/ 2147483647 w 2373"/>
              <a:gd name="T85" fmla="*/ 2147483647 h 503"/>
              <a:gd name="T86" fmla="*/ 2147483647 w 2373"/>
              <a:gd name="T87" fmla="*/ 2147483647 h 503"/>
              <a:gd name="T88" fmla="*/ 2147483647 w 2373"/>
              <a:gd name="T89" fmla="*/ 2147483647 h 503"/>
              <a:gd name="T90" fmla="*/ 2147483647 w 2373"/>
              <a:gd name="T91" fmla="*/ 2147483647 h 503"/>
              <a:gd name="T92" fmla="*/ 2147483647 w 2373"/>
              <a:gd name="T93" fmla="*/ 2147483647 h 503"/>
              <a:gd name="T94" fmla="*/ 2147483647 w 2373"/>
              <a:gd name="T95" fmla="*/ 2147483647 h 503"/>
              <a:gd name="T96" fmla="*/ 2147483647 w 2373"/>
              <a:gd name="T97" fmla="*/ 2147483647 h 503"/>
              <a:gd name="T98" fmla="*/ 2147483647 w 2373"/>
              <a:gd name="T99" fmla="*/ 2147483647 h 503"/>
              <a:gd name="T100" fmla="*/ 2147483647 w 2373"/>
              <a:gd name="T101" fmla="*/ 2147483647 h 503"/>
              <a:gd name="T102" fmla="*/ 2147483647 w 2373"/>
              <a:gd name="T103" fmla="*/ 2147483647 h 503"/>
              <a:gd name="T104" fmla="*/ 2147483647 w 2373"/>
              <a:gd name="T105" fmla="*/ 2147483647 h 503"/>
              <a:gd name="T106" fmla="*/ 2147483647 w 2373"/>
              <a:gd name="T107" fmla="*/ 2147483647 h 503"/>
              <a:gd name="T108" fmla="*/ 2147483647 w 2373"/>
              <a:gd name="T109" fmla="*/ 2147483647 h 50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373"/>
              <a:gd name="T166" fmla="*/ 0 h 503"/>
              <a:gd name="T167" fmla="*/ 2373 w 2373"/>
              <a:gd name="T168" fmla="*/ 503 h 50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373" h="503">
                <a:moveTo>
                  <a:pt x="2373" y="408"/>
                </a:moveTo>
                <a:lnTo>
                  <a:pt x="2338" y="402"/>
                </a:lnTo>
                <a:lnTo>
                  <a:pt x="2302" y="396"/>
                </a:lnTo>
                <a:lnTo>
                  <a:pt x="2272" y="391"/>
                </a:lnTo>
                <a:lnTo>
                  <a:pt x="2237" y="385"/>
                </a:lnTo>
                <a:lnTo>
                  <a:pt x="2207" y="379"/>
                </a:lnTo>
                <a:lnTo>
                  <a:pt x="2178" y="373"/>
                </a:lnTo>
                <a:lnTo>
                  <a:pt x="2148" y="367"/>
                </a:lnTo>
                <a:lnTo>
                  <a:pt x="2118" y="361"/>
                </a:lnTo>
                <a:lnTo>
                  <a:pt x="2089" y="355"/>
                </a:lnTo>
                <a:lnTo>
                  <a:pt x="2065" y="349"/>
                </a:lnTo>
                <a:lnTo>
                  <a:pt x="2035" y="343"/>
                </a:lnTo>
                <a:lnTo>
                  <a:pt x="2011" y="337"/>
                </a:lnTo>
                <a:lnTo>
                  <a:pt x="1982" y="331"/>
                </a:lnTo>
                <a:lnTo>
                  <a:pt x="1958" y="325"/>
                </a:lnTo>
                <a:lnTo>
                  <a:pt x="1934" y="320"/>
                </a:lnTo>
                <a:lnTo>
                  <a:pt x="1911" y="314"/>
                </a:lnTo>
                <a:lnTo>
                  <a:pt x="1887" y="308"/>
                </a:lnTo>
                <a:lnTo>
                  <a:pt x="1863" y="302"/>
                </a:lnTo>
                <a:lnTo>
                  <a:pt x="1845" y="296"/>
                </a:lnTo>
                <a:lnTo>
                  <a:pt x="1822" y="290"/>
                </a:lnTo>
                <a:lnTo>
                  <a:pt x="1804" y="284"/>
                </a:lnTo>
                <a:lnTo>
                  <a:pt x="1780" y="278"/>
                </a:lnTo>
                <a:lnTo>
                  <a:pt x="1762" y="272"/>
                </a:lnTo>
                <a:lnTo>
                  <a:pt x="1739" y="266"/>
                </a:lnTo>
                <a:lnTo>
                  <a:pt x="1721" y="260"/>
                </a:lnTo>
                <a:lnTo>
                  <a:pt x="1703" y="255"/>
                </a:lnTo>
                <a:lnTo>
                  <a:pt x="1685" y="249"/>
                </a:lnTo>
                <a:lnTo>
                  <a:pt x="1667" y="243"/>
                </a:lnTo>
                <a:lnTo>
                  <a:pt x="1650" y="237"/>
                </a:lnTo>
                <a:lnTo>
                  <a:pt x="1632" y="231"/>
                </a:lnTo>
                <a:lnTo>
                  <a:pt x="1614" y="225"/>
                </a:lnTo>
                <a:lnTo>
                  <a:pt x="1596" y="219"/>
                </a:lnTo>
                <a:lnTo>
                  <a:pt x="1584" y="213"/>
                </a:lnTo>
                <a:lnTo>
                  <a:pt x="1567" y="207"/>
                </a:lnTo>
                <a:lnTo>
                  <a:pt x="1549" y="201"/>
                </a:lnTo>
                <a:lnTo>
                  <a:pt x="1537" y="195"/>
                </a:lnTo>
                <a:lnTo>
                  <a:pt x="1519" y="189"/>
                </a:lnTo>
                <a:lnTo>
                  <a:pt x="1507" y="184"/>
                </a:lnTo>
                <a:lnTo>
                  <a:pt x="1489" y="184"/>
                </a:lnTo>
                <a:lnTo>
                  <a:pt x="1478" y="178"/>
                </a:lnTo>
                <a:lnTo>
                  <a:pt x="1466" y="172"/>
                </a:lnTo>
                <a:lnTo>
                  <a:pt x="1448" y="166"/>
                </a:lnTo>
                <a:lnTo>
                  <a:pt x="1436" y="160"/>
                </a:lnTo>
                <a:lnTo>
                  <a:pt x="1424" y="160"/>
                </a:lnTo>
                <a:lnTo>
                  <a:pt x="1412" y="154"/>
                </a:lnTo>
                <a:lnTo>
                  <a:pt x="1400" y="148"/>
                </a:lnTo>
                <a:lnTo>
                  <a:pt x="1383" y="142"/>
                </a:lnTo>
                <a:lnTo>
                  <a:pt x="1371" y="142"/>
                </a:lnTo>
                <a:lnTo>
                  <a:pt x="1359" y="136"/>
                </a:lnTo>
                <a:lnTo>
                  <a:pt x="1347" y="130"/>
                </a:lnTo>
                <a:lnTo>
                  <a:pt x="1335" y="124"/>
                </a:lnTo>
                <a:lnTo>
                  <a:pt x="1323" y="124"/>
                </a:lnTo>
                <a:lnTo>
                  <a:pt x="1317" y="119"/>
                </a:lnTo>
                <a:lnTo>
                  <a:pt x="1306" y="113"/>
                </a:lnTo>
                <a:lnTo>
                  <a:pt x="1294" y="113"/>
                </a:lnTo>
                <a:lnTo>
                  <a:pt x="1282" y="107"/>
                </a:lnTo>
                <a:lnTo>
                  <a:pt x="1270" y="107"/>
                </a:lnTo>
                <a:lnTo>
                  <a:pt x="1264" y="101"/>
                </a:lnTo>
                <a:lnTo>
                  <a:pt x="1252" y="95"/>
                </a:lnTo>
                <a:lnTo>
                  <a:pt x="1240" y="95"/>
                </a:lnTo>
                <a:lnTo>
                  <a:pt x="1228" y="89"/>
                </a:lnTo>
                <a:lnTo>
                  <a:pt x="1222" y="89"/>
                </a:lnTo>
                <a:lnTo>
                  <a:pt x="1211" y="83"/>
                </a:lnTo>
                <a:lnTo>
                  <a:pt x="1205" y="83"/>
                </a:lnTo>
                <a:lnTo>
                  <a:pt x="1193" y="77"/>
                </a:lnTo>
                <a:lnTo>
                  <a:pt x="1187" y="77"/>
                </a:lnTo>
                <a:lnTo>
                  <a:pt x="1175" y="71"/>
                </a:lnTo>
                <a:lnTo>
                  <a:pt x="1163" y="71"/>
                </a:lnTo>
                <a:lnTo>
                  <a:pt x="1157" y="65"/>
                </a:lnTo>
                <a:lnTo>
                  <a:pt x="1151" y="65"/>
                </a:lnTo>
                <a:lnTo>
                  <a:pt x="1139" y="59"/>
                </a:lnTo>
                <a:lnTo>
                  <a:pt x="1133" y="59"/>
                </a:lnTo>
                <a:lnTo>
                  <a:pt x="1122" y="53"/>
                </a:lnTo>
                <a:lnTo>
                  <a:pt x="1116" y="53"/>
                </a:lnTo>
                <a:lnTo>
                  <a:pt x="1110" y="53"/>
                </a:lnTo>
                <a:lnTo>
                  <a:pt x="1098" y="48"/>
                </a:lnTo>
                <a:lnTo>
                  <a:pt x="1092" y="48"/>
                </a:lnTo>
                <a:lnTo>
                  <a:pt x="1086" y="48"/>
                </a:lnTo>
                <a:lnTo>
                  <a:pt x="1074" y="42"/>
                </a:lnTo>
                <a:lnTo>
                  <a:pt x="1068" y="42"/>
                </a:lnTo>
                <a:lnTo>
                  <a:pt x="1062" y="36"/>
                </a:lnTo>
                <a:lnTo>
                  <a:pt x="1056" y="36"/>
                </a:lnTo>
                <a:lnTo>
                  <a:pt x="1045" y="36"/>
                </a:lnTo>
                <a:lnTo>
                  <a:pt x="1039" y="36"/>
                </a:lnTo>
                <a:lnTo>
                  <a:pt x="1033" y="30"/>
                </a:lnTo>
                <a:lnTo>
                  <a:pt x="1027" y="30"/>
                </a:lnTo>
                <a:lnTo>
                  <a:pt x="1021" y="30"/>
                </a:lnTo>
                <a:lnTo>
                  <a:pt x="1015" y="24"/>
                </a:lnTo>
                <a:lnTo>
                  <a:pt x="1009" y="24"/>
                </a:lnTo>
                <a:lnTo>
                  <a:pt x="997" y="24"/>
                </a:lnTo>
                <a:lnTo>
                  <a:pt x="991" y="24"/>
                </a:lnTo>
                <a:lnTo>
                  <a:pt x="985" y="24"/>
                </a:lnTo>
                <a:lnTo>
                  <a:pt x="979" y="18"/>
                </a:lnTo>
                <a:lnTo>
                  <a:pt x="973" y="18"/>
                </a:lnTo>
                <a:lnTo>
                  <a:pt x="967" y="18"/>
                </a:lnTo>
                <a:lnTo>
                  <a:pt x="961" y="18"/>
                </a:lnTo>
                <a:lnTo>
                  <a:pt x="956" y="18"/>
                </a:lnTo>
                <a:lnTo>
                  <a:pt x="950" y="12"/>
                </a:lnTo>
                <a:lnTo>
                  <a:pt x="944" y="12"/>
                </a:lnTo>
                <a:lnTo>
                  <a:pt x="938" y="12"/>
                </a:lnTo>
                <a:lnTo>
                  <a:pt x="932" y="12"/>
                </a:lnTo>
                <a:lnTo>
                  <a:pt x="926" y="12"/>
                </a:lnTo>
                <a:lnTo>
                  <a:pt x="920" y="12"/>
                </a:lnTo>
                <a:lnTo>
                  <a:pt x="914" y="6"/>
                </a:lnTo>
                <a:lnTo>
                  <a:pt x="908" y="6"/>
                </a:lnTo>
                <a:lnTo>
                  <a:pt x="902" y="6"/>
                </a:lnTo>
                <a:lnTo>
                  <a:pt x="896" y="6"/>
                </a:lnTo>
                <a:lnTo>
                  <a:pt x="890" y="6"/>
                </a:lnTo>
                <a:lnTo>
                  <a:pt x="884" y="6"/>
                </a:lnTo>
                <a:lnTo>
                  <a:pt x="878" y="6"/>
                </a:lnTo>
                <a:lnTo>
                  <a:pt x="872" y="6"/>
                </a:lnTo>
                <a:lnTo>
                  <a:pt x="867" y="6"/>
                </a:lnTo>
                <a:lnTo>
                  <a:pt x="867" y="0"/>
                </a:lnTo>
                <a:lnTo>
                  <a:pt x="861" y="0"/>
                </a:lnTo>
                <a:lnTo>
                  <a:pt x="855" y="0"/>
                </a:lnTo>
                <a:lnTo>
                  <a:pt x="849" y="0"/>
                </a:lnTo>
                <a:lnTo>
                  <a:pt x="843" y="0"/>
                </a:lnTo>
                <a:lnTo>
                  <a:pt x="837" y="0"/>
                </a:lnTo>
                <a:lnTo>
                  <a:pt x="831" y="0"/>
                </a:lnTo>
                <a:lnTo>
                  <a:pt x="825" y="0"/>
                </a:lnTo>
                <a:lnTo>
                  <a:pt x="819" y="0"/>
                </a:lnTo>
                <a:lnTo>
                  <a:pt x="813" y="0"/>
                </a:lnTo>
                <a:lnTo>
                  <a:pt x="807" y="0"/>
                </a:lnTo>
                <a:lnTo>
                  <a:pt x="801" y="0"/>
                </a:lnTo>
                <a:lnTo>
                  <a:pt x="795" y="0"/>
                </a:lnTo>
                <a:lnTo>
                  <a:pt x="789" y="0"/>
                </a:lnTo>
                <a:lnTo>
                  <a:pt x="783" y="0"/>
                </a:lnTo>
                <a:lnTo>
                  <a:pt x="778" y="0"/>
                </a:lnTo>
                <a:lnTo>
                  <a:pt x="772" y="0"/>
                </a:lnTo>
                <a:lnTo>
                  <a:pt x="766" y="0"/>
                </a:lnTo>
                <a:lnTo>
                  <a:pt x="760" y="0"/>
                </a:lnTo>
                <a:lnTo>
                  <a:pt x="754" y="0"/>
                </a:lnTo>
                <a:lnTo>
                  <a:pt x="748" y="6"/>
                </a:lnTo>
                <a:lnTo>
                  <a:pt x="742" y="6"/>
                </a:lnTo>
                <a:lnTo>
                  <a:pt x="736" y="6"/>
                </a:lnTo>
                <a:lnTo>
                  <a:pt x="730" y="6"/>
                </a:lnTo>
                <a:lnTo>
                  <a:pt x="724" y="6"/>
                </a:lnTo>
                <a:lnTo>
                  <a:pt x="718" y="6"/>
                </a:lnTo>
                <a:lnTo>
                  <a:pt x="712" y="6"/>
                </a:lnTo>
                <a:lnTo>
                  <a:pt x="706" y="6"/>
                </a:lnTo>
                <a:lnTo>
                  <a:pt x="700" y="12"/>
                </a:lnTo>
                <a:lnTo>
                  <a:pt x="694" y="12"/>
                </a:lnTo>
                <a:lnTo>
                  <a:pt x="689" y="12"/>
                </a:lnTo>
                <a:lnTo>
                  <a:pt x="683" y="12"/>
                </a:lnTo>
                <a:lnTo>
                  <a:pt x="677" y="12"/>
                </a:lnTo>
                <a:lnTo>
                  <a:pt x="671" y="18"/>
                </a:lnTo>
                <a:lnTo>
                  <a:pt x="665" y="18"/>
                </a:lnTo>
                <a:lnTo>
                  <a:pt x="659" y="18"/>
                </a:lnTo>
                <a:lnTo>
                  <a:pt x="653" y="18"/>
                </a:lnTo>
                <a:lnTo>
                  <a:pt x="647" y="24"/>
                </a:lnTo>
                <a:lnTo>
                  <a:pt x="641" y="24"/>
                </a:lnTo>
                <a:lnTo>
                  <a:pt x="635" y="24"/>
                </a:lnTo>
                <a:lnTo>
                  <a:pt x="629" y="24"/>
                </a:lnTo>
                <a:lnTo>
                  <a:pt x="629" y="30"/>
                </a:lnTo>
                <a:lnTo>
                  <a:pt x="623" y="30"/>
                </a:lnTo>
                <a:lnTo>
                  <a:pt x="617" y="30"/>
                </a:lnTo>
                <a:lnTo>
                  <a:pt x="611" y="30"/>
                </a:lnTo>
                <a:lnTo>
                  <a:pt x="611" y="36"/>
                </a:lnTo>
                <a:lnTo>
                  <a:pt x="606" y="36"/>
                </a:lnTo>
                <a:lnTo>
                  <a:pt x="600" y="36"/>
                </a:lnTo>
                <a:lnTo>
                  <a:pt x="594" y="42"/>
                </a:lnTo>
                <a:lnTo>
                  <a:pt x="588" y="42"/>
                </a:lnTo>
                <a:lnTo>
                  <a:pt x="582" y="42"/>
                </a:lnTo>
                <a:lnTo>
                  <a:pt x="582" y="48"/>
                </a:lnTo>
                <a:lnTo>
                  <a:pt x="576" y="48"/>
                </a:lnTo>
                <a:lnTo>
                  <a:pt x="570" y="48"/>
                </a:lnTo>
                <a:lnTo>
                  <a:pt x="570" y="53"/>
                </a:lnTo>
                <a:lnTo>
                  <a:pt x="564" y="53"/>
                </a:lnTo>
                <a:lnTo>
                  <a:pt x="558" y="53"/>
                </a:lnTo>
                <a:lnTo>
                  <a:pt x="552" y="59"/>
                </a:lnTo>
                <a:lnTo>
                  <a:pt x="546" y="59"/>
                </a:lnTo>
                <a:lnTo>
                  <a:pt x="540" y="65"/>
                </a:lnTo>
                <a:lnTo>
                  <a:pt x="534" y="65"/>
                </a:lnTo>
                <a:lnTo>
                  <a:pt x="528" y="71"/>
                </a:lnTo>
                <a:lnTo>
                  <a:pt x="522" y="71"/>
                </a:lnTo>
                <a:lnTo>
                  <a:pt x="517" y="77"/>
                </a:lnTo>
                <a:lnTo>
                  <a:pt x="511" y="77"/>
                </a:lnTo>
                <a:lnTo>
                  <a:pt x="511" y="83"/>
                </a:lnTo>
                <a:lnTo>
                  <a:pt x="505" y="83"/>
                </a:lnTo>
                <a:lnTo>
                  <a:pt x="499" y="83"/>
                </a:lnTo>
                <a:lnTo>
                  <a:pt x="499" y="89"/>
                </a:lnTo>
                <a:lnTo>
                  <a:pt x="493" y="89"/>
                </a:lnTo>
                <a:lnTo>
                  <a:pt x="487" y="89"/>
                </a:lnTo>
                <a:lnTo>
                  <a:pt x="487" y="95"/>
                </a:lnTo>
                <a:lnTo>
                  <a:pt x="481" y="95"/>
                </a:lnTo>
                <a:lnTo>
                  <a:pt x="481" y="101"/>
                </a:lnTo>
                <a:lnTo>
                  <a:pt x="475" y="101"/>
                </a:lnTo>
                <a:lnTo>
                  <a:pt x="469" y="101"/>
                </a:lnTo>
                <a:lnTo>
                  <a:pt x="469" y="107"/>
                </a:lnTo>
                <a:lnTo>
                  <a:pt x="463" y="107"/>
                </a:lnTo>
                <a:lnTo>
                  <a:pt x="463" y="113"/>
                </a:lnTo>
                <a:lnTo>
                  <a:pt x="457" y="113"/>
                </a:lnTo>
                <a:lnTo>
                  <a:pt x="451" y="113"/>
                </a:lnTo>
                <a:lnTo>
                  <a:pt x="451" y="119"/>
                </a:lnTo>
                <a:lnTo>
                  <a:pt x="445" y="119"/>
                </a:lnTo>
                <a:lnTo>
                  <a:pt x="445" y="124"/>
                </a:lnTo>
                <a:lnTo>
                  <a:pt x="439" y="124"/>
                </a:lnTo>
                <a:lnTo>
                  <a:pt x="433" y="130"/>
                </a:lnTo>
                <a:lnTo>
                  <a:pt x="428" y="130"/>
                </a:lnTo>
                <a:lnTo>
                  <a:pt x="428" y="136"/>
                </a:lnTo>
                <a:lnTo>
                  <a:pt x="422" y="136"/>
                </a:lnTo>
                <a:lnTo>
                  <a:pt x="422" y="142"/>
                </a:lnTo>
                <a:lnTo>
                  <a:pt x="416" y="142"/>
                </a:lnTo>
                <a:lnTo>
                  <a:pt x="410" y="148"/>
                </a:lnTo>
                <a:lnTo>
                  <a:pt x="404" y="148"/>
                </a:lnTo>
                <a:lnTo>
                  <a:pt x="404" y="154"/>
                </a:lnTo>
                <a:lnTo>
                  <a:pt x="398" y="154"/>
                </a:lnTo>
                <a:lnTo>
                  <a:pt x="398" y="160"/>
                </a:lnTo>
                <a:lnTo>
                  <a:pt x="392" y="160"/>
                </a:lnTo>
                <a:lnTo>
                  <a:pt x="392" y="166"/>
                </a:lnTo>
                <a:lnTo>
                  <a:pt x="386" y="166"/>
                </a:lnTo>
                <a:lnTo>
                  <a:pt x="380" y="172"/>
                </a:lnTo>
                <a:lnTo>
                  <a:pt x="279" y="266"/>
                </a:lnTo>
                <a:lnTo>
                  <a:pt x="220" y="325"/>
                </a:lnTo>
                <a:lnTo>
                  <a:pt x="178" y="367"/>
                </a:lnTo>
                <a:lnTo>
                  <a:pt x="161" y="385"/>
                </a:lnTo>
                <a:lnTo>
                  <a:pt x="137" y="408"/>
                </a:lnTo>
                <a:lnTo>
                  <a:pt x="95" y="444"/>
                </a:lnTo>
                <a:lnTo>
                  <a:pt x="24" y="491"/>
                </a:lnTo>
                <a:lnTo>
                  <a:pt x="0" y="503"/>
                </a:lnTo>
              </a:path>
            </a:pathLst>
          </a:custGeom>
          <a:noFill/>
          <a:ln w="7938"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692" name="Freeform 263"/>
          <p:cNvSpPr>
            <a:spLocks/>
          </p:cNvSpPr>
          <p:nvPr/>
        </p:nvSpPr>
        <p:spPr bwMode="auto">
          <a:xfrm>
            <a:off x="3454400" y="5399088"/>
            <a:ext cx="3767138" cy="741362"/>
          </a:xfrm>
          <a:custGeom>
            <a:avLst/>
            <a:gdLst>
              <a:gd name="T0" fmla="*/ 2147483647 w 2373"/>
              <a:gd name="T1" fmla="*/ 2147483647 h 467"/>
              <a:gd name="T2" fmla="*/ 2147483647 w 2373"/>
              <a:gd name="T3" fmla="*/ 2147483647 h 467"/>
              <a:gd name="T4" fmla="*/ 2147483647 w 2373"/>
              <a:gd name="T5" fmla="*/ 2147483647 h 467"/>
              <a:gd name="T6" fmla="*/ 2147483647 w 2373"/>
              <a:gd name="T7" fmla="*/ 2147483647 h 467"/>
              <a:gd name="T8" fmla="*/ 2147483647 w 2373"/>
              <a:gd name="T9" fmla="*/ 2147483647 h 467"/>
              <a:gd name="T10" fmla="*/ 2147483647 w 2373"/>
              <a:gd name="T11" fmla="*/ 2147483647 h 467"/>
              <a:gd name="T12" fmla="*/ 2147483647 w 2373"/>
              <a:gd name="T13" fmla="*/ 2147483647 h 467"/>
              <a:gd name="T14" fmla="*/ 2147483647 w 2373"/>
              <a:gd name="T15" fmla="*/ 2147483647 h 467"/>
              <a:gd name="T16" fmla="*/ 2147483647 w 2373"/>
              <a:gd name="T17" fmla="*/ 2147483647 h 467"/>
              <a:gd name="T18" fmla="*/ 2147483647 w 2373"/>
              <a:gd name="T19" fmla="*/ 2147483647 h 467"/>
              <a:gd name="T20" fmla="*/ 2147483647 w 2373"/>
              <a:gd name="T21" fmla="*/ 2147483647 h 467"/>
              <a:gd name="T22" fmla="*/ 2147483647 w 2373"/>
              <a:gd name="T23" fmla="*/ 2147483647 h 467"/>
              <a:gd name="T24" fmla="*/ 2147483647 w 2373"/>
              <a:gd name="T25" fmla="*/ 2147483647 h 467"/>
              <a:gd name="T26" fmla="*/ 2147483647 w 2373"/>
              <a:gd name="T27" fmla="*/ 2147483647 h 467"/>
              <a:gd name="T28" fmla="*/ 2147483647 w 2373"/>
              <a:gd name="T29" fmla="*/ 2147483647 h 467"/>
              <a:gd name="T30" fmla="*/ 2147483647 w 2373"/>
              <a:gd name="T31" fmla="*/ 2147483647 h 467"/>
              <a:gd name="T32" fmla="*/ 2147483647 w 2373"/>
              <a:gd name="T33" fmla="*/ 2147483647 h 467"/>
              <a:gd name="T34" fmla="*/ 2147483647 w 2373"/>
              <a:gd name="T35" fmla="*/ 2147483647 h 467"/>
              <a:gd name="T36" fmla="*/ 2147483647 w 2373"/>
              <a:gd name="T37" fmla="*/ 2147483647 h 467"/>
              <a:gd name="T38" fmla="*/ 2147483647 w 2373"/>
              <a:gd name="T39" fmla="*/ 2147483647 h 467"/>
              <a:gd name="T40" fmla="*/ 2147483647 w 2373"/>
              <a:gd name="T41" fmla="*/ 2147483647 h 467"/>
              <a:gd name="T42" fmla="*/ 2147483647 w 2373"/>
              <a:gd name="T43" fmla="*/ 2147483647 h 467"/>
              <a:gd name="T44" fmla="*/ 2147483647 w 2373"/>
              <a:gd name="T45" fmla="*/ 2147483647 h 467"/>
              <a:gd name="T46" fmla="*/ 2147483647 w 2373"/>
              <a:gd name="T47" fmla="*/ 2147483647 h 467"/>
              <a:gd name="T48" fmla="*/ 2147483647 w 2373"/>
              <a:gd name="T49" fmla="*/ 2147483647 h 467"/>
              <a:gd name="T50" fmla="*/ 2147483647 w 2373"/>
              <a:gd name="T51" fmla="*/ 2147483647 h 467"/>
              <a:gd name="T52" fmla="*/ 2147483647 w 2373"/>
              <a:gd name="T53" fmla="*/ 2147483647 h 467"/>
              <a:gd name="T54" fmla="*/ 2147483647 w 2373"/>
              <a:gd name="T55" fmla="*/ 2147483647 h 467"/>
              <a:gd name="T56" fmla="*/ 2147483647 w 2373"/>
              <a:gd name="T57" fmla="*/ 0 h 467"/>
              <a:gd name="T58" fmla="*/ 2147483647 w 2373"/>
              <a:gd name="T59" fmla="*/ 0 h 467"/>
              <a:gd name="T60" fmla="*/ 2147483647 w 2373"/>
              <a:gd name="T61" fmla="*/ 0 h 467"/>
              <a:gd name="T62" fmla="*/ 2147483647 w 2373"/>
              <a:gd name="T63" fmla="*/ 0 h 467"/>
              <a:gd name="T64" fmla="*/ 2147483647 w 2373"/>
              <a:gd name="T65" fmla="*/ 0 h 467"/>
              <a:gd name="T66" fmla="*/ 2147483647 w 2373"/>
              <a:gd name="T67" fmla="*/ 0 h 467"/>
              <a:gd name="T68" fmla="*/ 2147483647 w 2373"/>
              <a:gd name="T69" fmla="*/ 0 h 467"/>
              <a:gd name="T70" fmla="*/ 2147483647 w 2373"/>
              <a:gd name="T71" fmla="*/ 2147483647 h 467"/>
              <a:gd name="T72" fmla="*/ 2147483647 w 2373"/>
              <a:gd name="T73" fmla="*/ 2147483647 h 467"/>
              <a:gd name="T74" fmla="*/ 2147483647 w 2373"/>
              <a:gd name="T75" fmla="*/ 2147483647 h 467"/>
              <a:gd name="T76" fmla="*/ 2147483647 w 2373"/>
              <a:gd name="T77" fmla="*/ 2147483647 h 467"/>
              <a:gd name="T78" fmla="*/ 2147483647 w 2373"/>
              <a:gd name="T79" fmla="*/ 2147483647 h 467"/>
              <a:gd name="T80" fmla="*/ 2147483647 w 2373"/>
              <a:gd name="T81" fmla="*/ 2147483647 h 467"/>
              <a:gd name="T82" fmla="*/ 2147483647 w 2373"/>
              <a:gd name="T83" fmla="*/ 2147483647 h 467"/>
              <a:gd name="T84" fmla="*/ 2147483647 w 2373"/>
              <a:gd name="T85" fmla="*/ 2147483647 h 467"/>
              <a:gd name="T86" fmla="*/ 2147483647 w 2373"/>
              <a:gd name="T87" fmla="*/ 2147483647 h 467"/>
              <a:gd name="T88" fmla="*/ 2147483647 w 2373"/>
              <a:gd name="T89" fmla="*/ 2147483647 h 467"/>
              <a:gd name="T90" fmla="*/ 2147483647 w 2373"/>
              <a:gd name="T91" fmla="*/ 2147483647 h 467"/>
              <a:gd name="T92" fmla="*/ 2147483647 w 2373"/>
              <a:gd name="T93" fmla="*/ 2147483647 h 467"/>
              <a:gd name="T94" fmla="*/ 2147483647 w 2373"/>
              <a:gd name="T95" fmla="*/ 2147483647 h 467"/>
              <a:gd name="T96" fmla="*/ 2147483647 w 2373"/>
              <a:gd name="T97" fmla="*/ 2147483647 h 467"/>
              <a:gd name="T98" fmla="*/ 2147483647 w 2373"/>
              <a:gd name="T99" fmla="*/ 2147483647 h 467"/>
              <a:gd name="T100" fmla="*/ 2147483647 w 2373"/>
              <a:gd name="T101" fmla="*/ 2147483647 h 467"/>
              <a:gd name="T102" fmla="*/ 2147483647 w 2373"/>
              <a:gd name="T103" fmla="*/ 2147483647 h 467"/>
              <a:gd name="T104" fmla="*/ 2147483647 w 2373"/>
              <a:gd name="T105" fmla="*/ 2147483647 h 467"/>
              <a:gd name="T106" fmla="*/ 2147483647 w 2373"/>
              <a:gd name="T107" fmla="*/ 2147483647 h 467"/>
              <a:gd name="T108" fmla="*/ 2147483647 w 2373"/>
              <a:gd name="T109" fmla="*/ 2147483647 h 467"/>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373"/>
              <a:gd name="T166" fmla="*/ 0 h 467"/>
              <a:gd name="T167" fmla="*/ 2373 w 2373"/>
              <a:gd name="T168" fmla="*/ 467 h 467"/>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373" h="467">
                <a:moveTo>
                  <a:pt x="2373" y="390"/>
                </a:moveTo>
                <a:lnTo>
                  <a:pt x="2338" y="384"/>
                </a:lnTo>
                <a:lnTo>
                  <a:pt x="2302" y="378"/>
                </a:lnTo>
                <a:lnTo>
                  <a:pt x="2272" y="372"/>
                </a:lnTo>
                <a:lnTo>
                  <a:pt x="2237" y="366"/>
                </a:lnTo>
                <a:lnTo>
                  <a:pt x="2207" y="366"/>
                </a:lnTo>
                <a:lnTo>
                  <a:pt x="2178" y="360"/>
                </a:lnTo>
                <a:lnTo>
                  <a:pt x="2148" y="355"/>
                </a:lnTo>
                <a:lnTo>
                  <a:pt x="2118" y="349"/>
                </a:lnTo>
                <a:lnTo>
                  <a:pt x="2089" y="343"/>
                </a:lnTo>
                <a:lnTo>
                  <a:pt x="2065" y="337"/>
                </a:lnTo>
                <a:lnTo>
                  <a:pt x="2035" y="331"/>
                </a:lnTo>
                <a:lnTo>
                  <a:pt x="2011" y="325"/>
                </a:lnTo>
                <a:lnTo>
                  <a:pt x="1982" y="319"/>
                </a:lnTo>
                <a:lnTo>
                  <a:pt x="1958" y="313"/>
                </a:lnTo>
                <a:lnTo>
                  <a:pt x="1934" y="307"/>
                </a:lnTo>
                <a:lnTo>
                  <a:pt x="1911" y="307"/>
                </a:lnTo>
                <a:lnTo>
                  <a:pt x="1887" y="301"/>
                </a:lnTo>
                <a:lnTo>
                  <a:pt x="1863" y="295"/>
                </a:lnTo>
                <a:lnTo>
                  <a:pt x="1845" y="289"/>
                </a:lnTo>
                <a:lnTo>
                  <a:pt x="1822" y="284"/>
                </a:lnTo>
                <a:lnTo>
                  <a:pt x="1804" y="278"/>
                </a:lnTo>
                <a:lnTo>
                  <a:pt x="1780" y="272"/>
                </a:lnTo>
                <a:lnTo>
                  <a:pt x="1762" y="266"/>
                </a:lnTo>
                <a:lnTo>
                  <a:pt x="1739" y="260"/>
                </a:lnTo>
                <a:lnTo>
                  <a:pt x="1721" y="254"/>
                </a:lnTo>
                <a:lnTo>
                  <a:pt x="1703" y="248"/>
                </a:lnTo>
                <a:lnTo>
                  <a:pt x="1685" y="242"/>
                </a:lnTo>
                <a:lnTo>
                  <a:pt x="1667" y="236"/>
                </a:lnTo>
                <a:lnTo>
                  <a:pt x="1650" y="236"/>
                </a:lnTo>
                <a:lnTo>
                  <a:pt x="1632" y="230"/>
                </a:lnTo>
                <a:lnTo>
                  <a:pt x="1614" y="224"/>
                </a:lnTo>
                <a:lnTo>
                  <a:pt x="1596" y="219"/>
                </a:lnTo>
                <a:lnTo>
                  <a:pt x="1584" y="213"/>
                </a:lnTo>
                <a:lnTo>
                  <a:pt x="1567" y="207"/>
                </a:lnTo>
                <a:lnTo>
                  <a:pt x="1549" y="201"/>
                </a:lnTo>
                <a:lnTo>
                  <a:pt x="1537" y="201"/>
                </a:lnTo>
                <a:lnTo>
                  <a:pt x="1519" y="195"/>
                </a:lnTo>
                <a:lnTo>
                  <a:pt x="1507" y="189"/>
                </a:lnTo>
                <a:lnTo>
                  <a:pt x="1489" y="183"/>
                </a:lnTo>
                <a:lnTo>
                  <a:pt x="1478" y="177"/>
                </a:lnTo>
                <a:lnTo>
                  <a:pt x="1466" y="171"/>
                </a:lnTo>
                <a:lnTo>
                  <a:pt x="1448" y="171"/>
                </a:lnTo>
                <a:lnTo>
                  <a:pt x="1436" y="165"/>
                </a:lnTo>
                <a:lnTo>
                  <a:pt x="1424" y="159"/>
                </a:lnTo>
                <a:lnTo>
                  <a:pt x="1412" y="153"/>
                </a:lnTo>
                <a:lnTo>
                  <a:pt x="1400" y="153"/>
                </a:lnTo>
                <a:lnTo>
                  <a:pt x="1383" y="148"/>
                </a:lnTo>
                <a:lnTo>
                  <a:pt x="1371" y="142"/>
                </a:lnTo>
                <a:lnTo>
                  <a:pt x="1359" y="142"/>
                </a:lnTo>
                <a:lnTo>
                  <a:pt x="1347" y="136"/>
                </a:lnTo>
                <a:lnTo>
                  <a:pt x="1335" y="130"/>
                </a:lnTo>
                <a:lnTo>
                  <a:pt x="1323" y="130"/>
                </a:lnTo>
                <a:lnTo>
                  <a:pt x="1317" y="124"/>
                </a:lnTo>
                <a:lnTo>
                  <a:pt x="1306" y="118"/>
                </a:lnTo>
                <a:lnTo>
                  <a:pt x="1294" y="118"/>
                </a:lnTo>
                <a:lnTo>
                  <a:pt x="1282" y="112"/>
                </a:lnTo>
                <a:lnTo>
                  <a:pt x="1270" y="106"/>
                </a:lnTo>
                <a:lnTo>
                  <a:pt x="1264" y="106"/>
                </a:lnTo>
                <a:lnTo>
                  <a:pt x="1252" y="100"/>
                </a:lnTo>
                <a:lnTo>
                  <a:pt x="1240" y="100"/>
                </a:lnTo>
                <a:lnTo>
                  <a:pt x="1228" y="94"/>
                </a:lnTo>
                <a:lnTo>
                  <a:pt x="1222" y="94"/>
                </a:lnTo>
                <a:lnTo>
                  <a:pt x="1211" y="88"/>
                </a:lnTo>
                <a:lnTo>
                  <a:pt x="1205" y="88"/>
                </a:lnTo>
                <a:lnTo>
                  <a:pt x="1193" y="83"/>
                </a:lnTo>
                <a:lnTo>
                  <a:pt x="1187" y="83"/>
                </a:lnTo>
                <a:lnTo>
                  <a:pt x="1175" y="77"/>
                </a:lnTo>
                <a:lnTo>
                  <a:pt x="1163" y="77"/>
                </a:lnTo>
                <a:lnTo>
                  <a:pt x="1157" y="71"/>
                </a:lnTo>
                <a:lnTo>
                  <a:pt x="1151" y="71"/>
                </a:lnTo>
                <a:lnTo>
                  <a:pt x="1139" y="65"/>
                </a:lnTo>
                <a:lnTo>
                  <a:pt x="1133" y="65"/>
                </a:lnTo>
                <a:lnTo>
                  <a:pt x="1122" y="59"/>
                </a:lnTo>
                <a:lnTo>
                  <a:pt x="1116" y="59"/>
                </a:lnTo>
                <a:lnTo>
                  <a:pt x="1110" y="53"/>
                </a:lnTo>
                <a:lnTo>
                  <a:pt x="1098" y="53"/>
                </a:lnTo>
                <a:lnTo>
                  <a:pt x="1092" y="53"/>
                </a:lnTo>
                <a:lnTo>
                  <a:pt x="1086" y="47"/>
                </a:lnTo>
                <a:lnTo>
                  <a:pt x="1074" y="47"/>
                </a:lnTo>
                <a:lnTo>
                  <a:pt x="1068" y="47"/>
                </a:lnTo>
                <a:lnTo>
                  <a:pt x="1062" y="41"/>
                </a:lnTo>
                <a:lnTo>
                  <a:pt x="1056" y="41"/>
                </a:lnTo>
                <a:lnTo>
                  <a:pt x="1045" y="41"/>
                </a:lnTo>
                <a:lnTo>
                  <a:pt x="1039" y="35"/>
                </a:lnTo>
                <a:lnTo>
                  <a:pt x="1033" y="35"/>
                </a:lnTo>
                <a:lnTo>
                  <a:pt x="1027" y="35"/>
                </a:lnTo>
                <a:lnTo>
                  <a:pt x="1021" y="29"/>
                </a:lnTo>
                <a:lnTo>
                  <a:pt x="1015" y="29"/>
                </a:lnTo>
                <a:lnTo>
                  <a:pt x="1009" y="29"/>
                </a:lnTo>
                <a:lnTo>
                  <a:pt x="997" y="29"/>
                </a:lnTo>
                <a:lnTo>
                  <a:pt x="991" y="23"/>
                </a:lnTo>
                <a:lnTo>
                  <a:pt x="985" y="23"/>
                </a:lnTo>
                <a:lnTo>
                  <a:pt x="979" y="23"/>
                </a:lnTo>
                <a:lnTo>
                  <a:pt x="973" y="23"/>
                </a:lnTo>
                <a:lnTo>
                  <a:pt x="967" y="17"/>
                </a:lnTo>
                <a:lnTo>
                  <a:pt x="961" y="17"/>
                </a:lnTo>
                <a:lnTo>
                  <a:pt x="956" y="17"/>
                </a:lnTo>
                <a:lnTo>
                  <a:pt x="950" y="17"/>
                </a:lnTo>
                <a:lnTo>
                  <a:pt x="944" y="17"/>
                </a:lnTo>
                <a:lnTo>
                  <a:pt x="938" y="12"/>
                </a:lnTo>
                <a:lnTo>
                  <a:pt x="932" y="12"/>
                </a:lnTo>
                <a:lnTo>
                  <a:pt x="926" y="12"/>
                </a:lnTo>
                <a:lnTo>
                  <a:pt x="920" y="12"/>
                </a:lnTo>
                <a:lnTo>
                  <a:pt x="914" y="12"/>
                </a:lnTo>
                <a:lnTo>
                  <a:pt x="908" y="12"/>
                </a:lnTo>
                <a:lnTo>
                  <a:pt x="902" y="6"/>
                </a:lnTo>
                <a:lnTo>
                  <a:pt x="896" y="6"/>
                </a:lnTo>
                <a:lnTo>
                  <a:pt x="890" y="6"/>
                </a:lnTo>
                <a:lnTo>
                  <a:pt x="884" y="6"/>
                </a:lnTo>
                <a:lnTo>
                  <a:pt x="878" y="6"/>
                </a:lnTo>
                <a:lnTo>
                  <a:pt x="872" y="6"/>
                </a:lnTo>
                <a:lnTo>
                  <a:pt x="867" y="6"/>
                </a:lnTo>
                <a:lnTo>
                  <a:pt x="867" y="0"/>
                </a:lnTo>
                <a:lnTo>
                  <a:pt x="861" y="0"/>
                </a:lnTo>
                <a:lnTo>
                  <a:pt x="855" y="0"/>
                </a:lnTo>
                <a:lnTo>
                  <a:pt x="849" y="0"/>
                </a:lnTo>
                <a:lnTo>
                  <a:pt x="843" y="0"/>
                </a:lnTo>
                <a:lnTo>
                  <a:pt x="837" y="0"/>
                </a:lnTo>
                <a:lnTo>
                  <a:pt x="831" y="0"/>
                </a:lnTo>
                <a:lnTo>
                  <a:pt x="825" y="0"/>
                </a:lnTo>
                <a:lnTo>
                  <a:pt x="819" y="0"/>
                </a:lnTo>
                <a:lnTo>
                  <a:pt x="813" y="0"/>
                </a:lnTo>
                <a:lnTo>
                  <a:pt x="807" y="0"/>
                </a:lnTo>
                <a:lnTo>
                  <a:pt x="801" y="0"/>
                </a:lnTo>
                <a:lnTo>
                  <a:pt x="795" y="0"/>
                </a:lnTo>
                <a:lnTo>
                  <a:pt x="789" y="0"/>
                </a:lnTo>
                <a:lnTo>
                  <a:pt x="783" y="0"/>
                </a:lnTo>
                <a:lnTo>
                  <a:pt x="778" y="0"/>
                </a:lnTo>
                <a:lnTo>
                  <a:pt x="772" y="0"/>
                </a:lnTo>
                <a:lnTo>
                  <a:pt x="766" y="0"/>
                </a:lnTo>
                <a:lnTo>
                  <a:pt x="760" y="0"/>
                </a:lnTo>
                <a:lnTo>
                  <a:pt x="754" y="0"/>
                </a:lnTo>
                <a:lnTo>
                  <a:pt x="748" y="0"/>
                </a:lnTo>
                <a:lnTo>
                  <a:pt x="742" y="0"/>
                </a:lnTo>
                <a:lnTo>
                  <a:pt x="736" y="0"/>
                </a:lnTo>
                <a:lnTo>
                  <a:pt x="730" y="0"/>
                </a:lnTo>
                <a:lnTo>
                  <a:pt x="724" y="0"/>
                </a:lnTo>
                <a:lnTo>
                  <a:pt x="718" y="0"/>
                </a:lnTo>
                <a:lnTo>
                  <a:pt x="712" y="0"/>
                </a:lnTo>
                <a:lnTo>
                  <a:pt x="706" y="0"/>
                </a:lnTo>
                <a:lnTo>
                  <a:pt x="700" y="0"/>
                </a:lnTo>
                <a:lnTo>
                  <a:pt x="700" y="6"/>
                </a:lnTo>
                <a:lnTo>
                  <a:pt x="694" y="6"/>
                </a:lnTo>
                <a:lnTo>
                  <a:pt x="689" y="6"/>
                </a:lnTo>
                <a:lnTo>
                  <a:pt x="683" y="6"/>
                </a:lnTo>
                <a:lnTo>
                  <a:pt x="677" y="6"/>
                </a:lnTo>
                <a:lnTo>
                  <a:pt x="671" y="6"/>
                </a:lnTo>
                <a:lnTo>
                  <a:pt x="665" y="6"/>
                </a:lnTo>
                <a:lnTo>
                  <a:pt x="665" y="12"/>
                </a:lnTo>
                <a:lnTo>
                  <a:pt x="659" y="12"/>
                </a:lnTo>
                <a:lnTo>
                  <a:pt x="653" y="12"/>
                </a:lnTo>
                <a:lnTo>
                  <a:pt x="647" y="12"/>
                </a:lnTo>
                <a:lnTo>
                  <a:pt x="641" y="12"/>
                </a:lnTo>
                <a:lnTo>
                  <a:pt x="635" y="12"/>
                </a:lnTo>
                <a:lnTo>
                  <a:pt x="635" y="17"/>
                </a:lnTo>
                <a:lnTo>
                  <a:pt x="629" y="17"/>
                </a:lnTo>
                <a:lnTo>
                  <a:pt x="623" y="17"/>
                </a:lnTo>
                <a:lnTo>
                  <a:pt x="617" y="17"/>
                </a:lnTo>
                <a:lnTo>
                  <a:pt x="611" y="23"/>
                </a:lnTo>
                <a:lnTo>
                  <a:pt x="606" y="23"/>
                </a:lnTo>
                <a:lnTo>
                  <a:pt x="600" y="23"/>
                </a:lnTo>
                <a:lnTo>
                  <a:pt x="594" y="29"/>
                </a:lnTo>
                <a:lnTo>
                  <a:pt x="588" y="29"/>
                </a:lnTo>
                <a:lnTo>
                  <a:pt x="582" y="29"/>
                </a:lnTo>
                <a:lnTo>
                  <a:pt x="576" y="29"/>
                </a:lnTo>
                <a:lnTo>
                  <a:pt x="576" y="35"/>
                </a:lnTo>
                <a:lnTo>
                  <a:pt x="570" y="35"/>
                </a:lnTo>
                <a:lnTo>
                  <a:pt x="564" y="35"/>
                </a:lnTo>
                <a:lnTo>
                  <a:pt x="558" y="41"/>
                </a:lnTo>
                <a:lnTo>
                  <a:pt x="552" y="41"/>
                </a:lnTo>
                <a:lnTo>
                  <a:pt x="546" y="41"/>
                </a:lnTo>
                <a:lnTo>
                  <a:pt x="546" y="47"/>
                </a:lnTo>
                <a:lnTo>
                  <a:pt x="540" y="47"/>
                </a:lnTo>
                <a:lnTo>
                  <a:pt x="534" y="47"/>
                </a:lnTo>
                <a:lnTo>
                  <a:pt x="534" y="53"/>
                </a:lnTo>
                <a:lnTo>
                  <a:pt x="528" y="53"/>
                </a:lnTo>
                <a:lnTo>
                  <a:pt x="522" y="53"/>
                </a:lnTo>
                <a:lnTo>
                  <a:pt x="522" y="59"/>
                </a:lnTo>
                <a:lnTo>
                  <a:pt x="517" y="59"/>
                </a:lnTo>
                <a:lnTo>
                  <a:pt x="511" y="59"/>
                </a:lnTo>
                <a:lnTo>
                  <a:pt x="511" y="65"/>
                </a:lnTo>
                <a:lnTo>
                  <a:pt x="505" y="65"/>
                </a:lnTo>
                <a:lnTo>
                  <a:pt x="499" y="65"/>
                </a:lnTo>
                <a:lnTo>
                  <a:pt x="499" y="71"/>
                </a:lnTo>
                <a:lnTo>
                  <a:pt x="493" y="71"/>
                </a:lnTo>
                <a:lnTo>
                  <a:pt x="487" y="71"/>
                </a:lnTo>
                <a:lnTo>
                  <a:pt x="487" y="77"/>
                </a:lnTo>
                <a:lnTo>
                  <a:pt x="481" y="77"/>
                </a:lnTo>
                <a:lnTo>
                  <a:pt x="475" y="83"/>
                </a:lnTo>
                <a:lnTo>
                  <a:pt x="469" y="83"/>
                </a:lnTo>
                <a:lnTo>
                  <a:pt x="469" y="88"/>
                </a:lnTo>
                <a:lnTo>
                  <a:pt x="463" y="88"/>
                </a:lnTo>
                <a:lnTo>
                  <a:pt x="457" y="88"/>
                </a:lnTo>
                <a:lnTo>
                  <a:pt x="457" y="94"/>
                </a:lnTo>
                <a:lnTo>
                  <a:pt x="451" y="94"/>
                </a:lnTo>
                <a:lnTo>
                  <a:pt x="445" y="100"/>
                </a:lnTo>
                <a:lnTo>
                  <a:pt x="439" y="100"/>
                </a:lnTo>
                <a:lnTo>
                  <a:pt x="439" y="106"/>
                </a:lnTo>
                <a:lnTo>
                  <a:pt x="433" y="106"/>
                </a:lnTo>
                <a:lnTo>
                  <a:pt x="428" y="112"/>
                </a:lnTo>
                <a:lnTo>
                  <a:pt x="422" y="112"/>
                </a:lnTo>
                <a:lnTo>
                  <a:pt x="422" y="118"/>
                </a:lnTo>
                <a:lnTo>
                  <a:pt x="416" y="118"/>
                </a:lnTo>
                <a:lnTo>
                  <a:pt x="416" y="124"/>
                </a:lnTo>
                <a:lnTo>
                  <a:pt x="410" y="124"/>
                </a:lnTo>
                <a:lnTo>
                  <a:pt x="404" y="124"/>
                </a:lnTo>
                <a:lnTo>
                  <a:pt x="404" y="130"/>
                </a:lnTo>
                <a:lnTo>
                  <a:pt x="398" y="130"/>
                </a:lnTo>
                <a:lnTo>
                  <a:pt x="398" y="136"/>
                </a:lnTo>
                <a:lnTo>
                  <a:pt x="392" y="136"/>
                </a:lnTo>
                <a:lnTo>
                  <a:pt x="392" y="142"/>
                </a:lnTo>
                <a:lnTo>
                  <a:pt x="386" y="142"/>
                </a:lnTo>
                <a:lnTo>
                  <a:pt x="380" y="148"/>
                </a:lnTo>
                <a:lnTo>
                  <a:pt x="279" y="236"/>
                </a:lnTo>
                <a:lnTo>
                  <a:pt x="220" y="295"/>
                </a:lnTo>
                <a:lnTo>
                  <a:pt x="178" y="337"/>
                </a:lnTo>
                <a:lnTo>
                  <a:pt x="161" y="349"/>
                </a:lnTo>
                <a:lnTo>
                  <a:pt x="137" y="372"/>
                </a:lnTo>
                <a:lnTo>
                  <a:pt x="95" y="408"/>
                </a:lnTo>
                <a:lnTo>
                  <a:pt x="24" y="455"/>
                </a:lnTo>
                <a:lnTo>
                  <a:pt x="0" y="467"/>
                </a:lnTo>
              </a:path>
            </a:pathLst>
          </a:custGeom>
          <a:noFill/>
          <a:ln w="7938"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693" name="Rectangle 264"/>
          <p:cNvSpPr>
            <a:spLocks noChangeArrowheads="1"/>
          </p:cNvSpPr>
          <p:nvPr/>
        </p:nvSpPr>
        <p:spPr bwMode="auto">
          <a:xfrm>
            <a:off x="3175000" y="6037263"/>
            <a:ext cx="1270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algn="l" eaLnBrk="1" hangingPunct="1"/>
            <a:r>
              <a:rPr lang="en-US" altLang="en-US" sz="2000">
                <a:solidFill>
                  <a:srgbClr val="000000"/>
                </a:solidFill>
                <a:latin typeface="Times New Roman" panose="02020603050405020304" pitchFamily="18" charset="0"/>
              </a:rPr>
              <a:t>0</a:t>
            </a:r>
            <a:endParaRPr lang="en-US" altLang="en-US">
              <a:latin typeface="Times New Roman" panose="02020603050405020304" pitchFamily="18" charset="0"/>
            </a:endParaRPr>
          </a:p>
        </p:txBody>
      </p:sp>
      <p:sp>
        <p:nvSpPr>
          <p:cNvPr id="18694" name="Rectangle 265"/>
          <p:cNvSpPr>
            <a:spLocks noChangeArrowheads="1"/>
          </p:cNvSpPr>
          <p:nvPr/>
        </p:nvSpPr>
        <p:spPr bwMode="auto">
          <a:xfrm>
            <a:off x="2827338" y="5538788"/>
            <a:ext cx="4445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algn="l" eaLnBrk="1" hangingPunct="1"/>
            <a:r>
              <a:rPr lang="en-US" altLang="en-US" sz="2000">
                <a:solidFill>
                  <a:srgbClr val="000000"/>
                </a:solidFill>
                <a:latin typeface="Times New Roman" panose="02020603050405020304" pitchFamily="18" charset="0"/>
              </a:rPr>
              <a:t>0.01</a:t>
            </a:r>
            <a:endParaRPr lang="en-US" altLang="en-US">
              <a:latin typeface="Times New Roman" panose="02020603050405020304" pitchFamily="18" charset="0"/>
            </a:endParaRPr>
          </a:p>
        </p:txBody>
      </p:sp>
      <p:sp>
        <p:nvSpPr>
          <p:cNvPr id="18695" name="Rectangle 266"/>
          <p:cNvSpPr>
            <a:spLocks noChangeArrowheads="1"/>
          </p:cNvSpPr>
          <p:nvPr/>
        </p:nvSpPr>
        <p:spPr bwMode="auto">
          <a:xfrm>
            <a:off x="2827338" y="5049838"/>
            <a:ext cx="4445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algn="l" eaLnBrk="1" hangingPunct="1"/>
            <a:r>
              <a:rPr lang="en-US" altLang="en-US" sz="2000">
                <a:solidFill>
                  <a:srgbClr val="000000"/>
                </a:solidFill>
                <a:latin typeface="Times New Roman" panose="02020603050405020304" pitchFamily="18" charset="0"/>
              </a:rPr>
              <a:t>0.02</a:t>
            </a:r>
            <a:endParaRPr lang="en-US" altLang="en-US">
              <a:latin typeface="Times New Roman" panose="02020603050405020304" pitchFamily="18" charset="0"/>
            </a:endParaRPr>
          </a:p>
        </p:txBody>
      </p:sp>
      <p:sp>
        <p:nvSpPr>
          <p:cNvPr id="18696" name="Rectangle 267"/>
          <p:cNvSpPr>
            <a:spLocks noChangeArrowheads="1"/>
          </p:cNvSpPr>
          <p:nvPr/>
        </p:nvSpPr>
        <p:spPr bwMode="auto">
          <a:xfrm>
            <a:off x="2827338" y="4554538"/>
            <a:ext cx="4445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algn="l" eaLnBrk="1" hangingPunct="1"/>
            <a:r>
              <a:rPr lang="en-US" altLang="en-US" sz="2000">
                <a:solidFill>
                  <a:srgbClr val="000000"/>
                </a:solidFill>
                <a:latin typeface="Times New Roman" panose="02020603050405020304" pitchFamily="18" charset="0"/>
              </a:rPr>
              <a:t>0.03</a:t>
            </a:r>
            <a:endParaRPr lang="en-US" altLang="en-US">
              <a:latin typeface="Times New Roman" panose="02020603050405020304" pitchFamily="18" charset="0"/>
            </a:endParaRPr>
          </a:p>
        </p:txBody>
      </p:sp>
      <p:sp>
        <p:nvSpPr>
          <p:cNvPr id="18697" name="Rectangle 268"/>
          <p:cNvSpPr>
            <a:spLocks noChangeArrowheads="1"/>
          </p:cNvSpPr>
          <p:nvPr/>
        </p:nvSpPr>
        <p:spPr bwMode="auto">
          <a:xfrm>
            <a:off x="2827338" y="4056063"/>
            <a:ext cx="4445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algn="l" eaLnBrk="1" hangingPunct="1"/>
            <a:r>
              <a:rPr lang="en-US" altLang="en-US" sz="2000">
                <a:solidFill>
                  <a:srgbClr val="000000"/>
                </a:solidFill>
                <a:latin typeface="Times New Roman" panose="02020603050405020304" pitchFamily="18" charset="0"/>
              </a:rPr>
              <a:t>0.04</a:t>
            </a:r>
            <a:endParaRPr lang="en-US" altLang="en-US">
              <a:latin typeface="Times New Roman" panose="02020603050405020304" pitchFamily="18" charset="0"/>
            </a:endParaRPr>
          </a:p>
        </p:txBody>
      </p:sp>
      <p:sp>
        <p:nvSpPr>
          <p:cNvPr id="18698" name="Rectangle 269"/>
          <p:cNvSpPr>
            <a:spLocks noChangeArrowheads="1"/>
          </p:cNvSpPr>
          <p:nvPr/>
        </p:nvSpPr>
        <p:spPr bwMode="auto">
          <a:xfrm>
            <a:off x="3317875" y="6265863"/>
            <a:ext cx="1524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algn="l" eaLnBrk="1" hangingPunct="1"/>
            <a:r>
              <a:rPr lang="en-US" altLang="en-US" sz="2400">
                <a:solidFill>
                  <a:srgbClr val="000000"/>
                </a:solidFill>
                <a:latin typeface="Times New Roman" panose="02020603050405020304" pitchFamily="18" charset="0"/>
              </a:rPr>
              <a:t>0</a:t>
            </a:r>
            <a:endParaRPr lang="en-US" altLang="en-US">
              <a:latin typeface="Times New Roman" panose="02020603050405020304" pitchFamily="18" charset="0"/>
            </a:endParaRPr>
          </a:p>
        </p:txBody>
      </p:sp>
      <p:sp>
        <p:nvSpPr>
          <p:cNvPr id="18699" name="Rectangle 270"/>
          <p:cNvSpPr>
            <a:spLocks noChangeArrowheads="1"/>
          </p:cNvSpPr>
          <p:nvPr/>
        </p:nvSpPr>
        <p:spPr bwMode="auto">
          <a:xfrm>
            <a:off x="4022725" y="6265863"/>
            <a:ext cx="3810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algn="l" eaLnBrk="1" hangingPunct="1"/>
            <a:r>
              <a:rPr lang="en-US" altLang="en-US" sz="2400">
                <a:solidFill>
                  <a:srgbClr val="000000"/>
                </a:solidFill>
                <a:latin typeface="Times New Roman" panose="02020603050405020304" pitchFamily="18" charset="0"/>
              </a:rPr>
              <a:t>0.2</a:t>
            </a:r>
            <a:endParaRPr lang="en-US" altLang="en-US">
              <a:latin typeface="Times New Roman" panose="02020603050405020304" pitchFamily="18" charset="0"/>
            </a:endParaRPr>
          </a:p>
        </p:txBody>
      </p:sp>
      <p:sp>
        <p:nvSpPr>
          <p:cNvPr id="18700" name="Rectangle 271"/>
          <p:cNvSpPr>
            <a:spLocks noChangeArrowheads="1"/>
          </p:cNvSpPr>
          <p:nvPr/>
        </p:nvSpPr>
        <p:spPr bwMode="auto">
          <a:xfrm>
            <a:off x="4786313" y="6265863"/>
            <a:ext cx="3810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algn="l" eaLnBrk="1" hangingPunct="1"/>
            <a:r>
              <a:rPr lang="en-US" altLang="en-US" sz="2400">
                <a:solidFill>
                  <a:srgbClr val="000000"/>
                </a:solidFill>
                <a:latin typeface="Times New Roman" panose="02020603050405020304" pitchFamily="18" charset="0"/>
              </a:rPr>
              <a:t>0.4</a:t>
            </a:r>
            <a:endParaRPr lang="en-US" altLang="en-US">
              <a:latin typeface="Times New Roman" panose="02020603050405020304" pitchFamily="18" charset="0"/>
            </a:endParaRPr>
          </a:p>
        </p:txBody>
      </p:sp>
      <p:sp>
        <p:nvSpPr>
          <p:cNvPr id="18701" name="Rectangle 272"/>
          <p:cNvSpPr>
            <a:spLocks noChangeArrowheads="1"/>
          </p:cNvSpPr>
          <p:nvPr/>
        </p:nvSpPr>
        <p:spPr bwMode="auto">
          <a:xfrm>
            <a:off x="5557838" y="6265863"/>
            <a:ext cx="3810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algn="l" eaLnBrk="1" hangingPunct="1"/>
            <a:r>
              <a:rPr lang="en-US" altLang="en-US" sz="2400">
                <a:solidFill>
                  <a:srgbClr val="000000"/>
                </a:solidFill>
                <a:latin typeface="Times New Roman" panose="02020603050405020304" pitchFamily="18" charset="0"/>
              </a:rPr>
              <a:t>0.6</a:t>
            </a:r>
            <a:endParaRPr lang="en-US" altLang="en-US">
              <a:latin typeface="Times New Roman" panose="02020603050405020304" pitchFamily="18" charset="0"/>
            </a:endParaRPr>
          </a:p>
        </p:txBody>
      </p:sp>
      <p:sp>
        <p:nvSpPr>
          <p:cNvPr id="18702" name="Rectangle 273"/>
          <p:cNvSpPr>
            <a:spLocks noChangeArrowheads="1"/>
          </p:cNvSpPr>
          <p:nvPr/>
        </p:nvSpPr>
        <p:spPr bwMode="auto">
          <a:xfrm>
            <a:off x="6321425" y="6265863"/>
            <a:ext cx="3810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algn="l" eaLnBrk="1" hangingPunct="1"/>
            <a:r>
              <a:rPr lang="en-US" altLang="en-US" sz="2400">
                <a:solidFill>
                  <a:srgbClr val="000000"/>
                </a:solidFill>
                <a:latin typeface="Times New Roman" panose="02020603050405020304" pitchFamily="18" charset="0"/>
              </a:rPr>
              <a:t>0.8</a:t>
            </a:r>
            <a:endParaRPr lang="en-US" altLang="en-US">
              <a:latin typeface="Times New Roman" panose="02020603050405020304" pitchFamily="18" charset="0"/>
            </a:endParaRPr>
          </a:p>
        </p:txBody>
      </p:sp>
      <p:sp>
        <p:nvSpPr>
          <p:cNvPr id="18703" name="Rectangle 274"/>
          <p:cNvSpPr>
            <a:spLocks noChangeArrowheads="1"/>
          </p:cNvSpPr>
          <p:nvPr/>
        </p:nvSpPr>
        <p:spPr bwMode="auto">
          <a:xfrm>
            <a:off x="7140575" y="6265863"/>
            <a:ext cx="1524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algn="l" eaLnBrk="1" hangingPunct="1"/>
            <a:r>
              <a:rPr lang="en-US" altLang="en-US" sz="2400">
                <a:solidFill>
                  <a:srgbClr val="000000"/>
                </a:solidFill>
                <a:latin typeface="Times New Roman" panose="02020603050405020304" pitchFamily="18" charset="0"/>
              </a:rPr>
              <a:t>1</a:t>
            </a:r>
            <a:endParaRPr lang="en-US" altLang="en-US">
              <a:latin typeface="Times New Roman" panose="02020603050405020304" pitchFamily="18" charset="0"/>
            </a:endParaRPr>
          </a:p>
        </p:txBody>
      </p:sp>
      <p:sp>
        <p:nvSpPr>
          <p:cNvPr id="18704" name="Text Box 277"/>
          <p:cNvSpPr txBox="1">
            <a:spLocks noChangeArrowheads="1"/>
          </p:cNvSpPr>
          <p:nvPr/>
        </p:nvSpPr>
        <p:spPr bwMode="auto">
          <a:xfrm>
            <a:off x="1687513" y="304800"/>
            <a:ext cx="1970087"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n-US" altLang="en-US" sz="3600" i="1">
                <a:latin typeface="Times New Roman" panose="02020603050405020304" pitchFamily="18" charset="0"/>
              </a:rPr>
              <a:t>x</a:t>
            </a:r>
            <a:r>
              <a:rPr lang="en-US" altLang="en-US" sz="3600" baseline="-25000">
                <a:latin typeface="Times New Roman" panose="02020603050405020304" pitchFamily="18" charset="0"/>
              </a:rPr>
              <a:t>1</a:t>
            </a:r>
            <a:r>
              <a:rPr lang="en-US" altLang="en-US" sz="3600">
                <a:latin typeface="Times New Roman" panose="02020603050405020304" pitchFamily="18" charset="0"/>
              </a:rPr>
              <a:t> </a:t>
            </a:r>
            <a:r>
              <a:rPr lang="en-US" altLang="en-US" sz="3600">
                <a:latin typeface="Times New Roman" panose="02020603050405020304" pitchFamily="18" charset="0"/>
                <a:sym typeface="Symbol" panose="05050102010706020507" pitchFamily="18" charset="2"/>
              </a:rPr>
              <a:t> [1,2]</a:t>
            </a:r>
          </a:p>
        </p:txBody>
      </p:sp>
      <p:sp>
        <p:nvSpPr>
          <p:cNvPr id="18705" name="Text Box 278"/>
          <p:cNvSpPr txBox="1">
            <a:spLocks noChangeArrowheads="1"/>
          </p:cNvSpPr>
          <p:nvPr/>
        </p:nvSpPr>
        <p:spPr bwMode="auto">
          <a:xfrm>
            <a:off x="5954713" y="304800"/>
            <a:ext cx="1970087"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n-US" altLang="en-US" sz="3600" i="1">
                <a:latin typeface="Times New Roman" panose="02020603050405020304" pitchFamily="18" charset="0"/>
              </a:rPr>
              <a:t>x</a:t>
            </a:r>
            <a:r>
              <a:rPr lang="en-US" altLang="en-US" sz="3600" baseline="-25000">
                <a:latin typeface="Times New Roman" panose="02020603050405020304" pitchFamily="18" charset="0"/>
              </a:rPr>
              <a:t>2</a:t>
            </a:r>
            <a:r>
              <a:rPr lang="en-US" altLang="en-US" sz="3600">
                <a:latin typeface="Times New Roman" panose="02020603050405020304" pitchFamily="18" charset="0"/>
              </a:rPr>
              <a:t> </a:t>
            </a:r>
            <a:r>
              <a:rPr lang="en-US" altLang="en-US" sz="3600">
                <a:latin typeface="Times New Roman" panose="02020603050405020304" pitchFamily="18" charset="0"/>
                <a:sym typeface="Symbol" panose="05050102010706020507" pitchFamily="18" charset="2"/>
              </a:rPr>
              <a:t> [3,4]</a:t>
            </a:r>
          </a:p>
        </p:txBody>
      </p:sp>
      <p:sp>
        <p:nvSpPr>
          <p:cNvPr id="18706" name="Text Box 279"/>
          <p:cNvSpPr txBox="1">
            <a:spLocks noChangeArrowheads="1"/>
          </p:cNvSpPr>
          <p:nvPr/>
        </p:nvSpPr>
        <p:spPr bwMode="auto">
          <a:xfrm>
            <a:off x="7239000" y="4419600"/>
            <a:ext cx="1671638" cy="1552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algn="l" eaLnBrk="1" hangingPunct="1"/>
            <a:r>
              <a:rPr lang="en-US" altLang="en-US" sz="2400">
                <a:latin typeface="Times New Roman" panose="02020603050405020304" pitchFamily="18" charset="0"/>
              </a:rPr>
              <a:t>Pairwise</a:t>
            </a:r>
          </a:p>
          <a:p>
            <a:pPr algn="l" eaLnBrk="1" hangingPunct="1"/>
            <a:r>
              <a:rPr lang="en-US" altLang="en-US" sz="2400">
                <a:latin typeface="Times New Roman" panose="02020603050405020304" pitchFamily="18" charset="0"/>
              </a:rPr>
              <a:t>multiplied</a:t>
            </a:r>
          </a:p>
          <a:p>
            <a:pPr algn="l" eaLnBrk="1" hangingPunct="1"/>
            <a:r>
              <a:rPr lang="en-US" altLang="en-US" sz="2400">
                <a:latin typeface="Times New Roman" panose="02020603050405020304" pitchFamily="18" charset="0"/>
              </a:rPr>
              <a:t>if data are</a:t>
            </a:r>
          </a:p>
          <a:p>
            <a:pPr algn="l" eaLnBrk="1" hangingPunct="1"/>
            <a:r>
              <a:rPr lang="en-US" altLang="en-US" sz="2400">
                <a:latin typeface="Times New Roman" panose="02020603050405020304" pitchFamily="18" charset="0"/>
              </a:rPr>
              <a:t>independent</a:t>
            </a:r>
          </a:p>
        </p:txBody>
      </p:sp>
    </p:spTree>
    <p:extLst>
      <p:ext uri="{BB962C8B-B14F-4D97-AF65-F5344CB8AC3E}">
        <p14:creationId xmlns:p14="http://schemas.microsoft.com/office/powerpoint/2010/main" val="528535612"/>
      </p:ext>
    </p:extLst>
  </p:cSld>
  <p:clrMapOvr>
    <a:masterClrMapping/>
  </p:clrMapOvr>
</p:sld>
</file>

<file path=ppt/slides/slide3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8" name="Rectangle 469"/>
          <p:cNvSpPr>
            <a:spLocks noChangeArrowheads="1"/>
          </p:cNvSpPr>
          <p:nvPr/>
        </p:nvSpPr>
        <p:spPr bwMode="auto">
          <a:xfrm>
            <a:off x="9372600" y="1371600"/>
            <a:ext cx="8839200" cy="4267200"/>
          </a:xfrm>
          <a:prstGeom prst="rect">
            <a:avLst/>
          </a:prstGeom>
          <a:solidFill>
            <a:schemeClr val="bg1"/>
          </a:solidFill>
          <a:ln w="9525" algn="ctr">
            <a:solidFill>
              <a:schemeClr val="tx1"/>
            </a:solidFill>
            <a:miter lim="800000"/>
            <a:headEnd/>
            <a:tailEnd/>
          </a:ln>
        </p:spPr>
        <p:txBody>
          <a:bodyPr wrap="none" anchor="ct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8440" name="Freeform 248"/>
          <p:cNvSpPr>
            <a:spLocks/>
          </p:cNvSpPr>
          <p:nvPr/>
        </p:nvSpPr>
        <p:spPr bwMode="auto">
          <a:xfrm>
            <a:off x="1609725" y="2235200"/>
            <a:ext cx="638175" cy="2543175"/>
          </a:xfrm>
          <a:custGeom>
            <a:avLst/>
            <a:gdLst>
              <a:gd name="T0" fmla="*/ 0 w 667"/>
              <a:gd name="T1" fmla="*/ 2147483647 h 1960"/>
              <a:gd name="T2" fmla="*/ 0 w 667"/>
              <a:gd name="T3" fmla="*/ 2147483647 h 1960"/>
              <a:gd name="T4" fmla="*/ 0 w 667"/>
              <a:gd name="T5" fmla="*/ 2147483647 h 1960"/>
              <a:gd name="T6" fmla="*/ 0 w 667"/>
              <a:gd name="T7" fmla="*/ 2147483647 h 1960"/>
              <a:gd name="T8" fmla="*/ 0 w 667"/>
              <a:gd name="T9" fmla="*/ 2147483647 h 1960"/>
              <a:gd name="T10" fmla="*/ 2147483647 w 667"/>
              <a:gd name="T11" fmla="*/ 2147483647 h 1960"/>
              <a:gd name="T12" fmla="*/ 2147483647 w 667"/>
              <a:gd name="T13" fmla="*/ 2147483647 h 1960"/>
              <a:gd name="T14" fmla="*/ 2147483647 w 667"/>
              <a:gd name="T15" fmla="*/ 2147483647 h 1960"/>
              <a:gd name="T16" fmla="*/ 2147483647 w 667"/>
              <a:gd name="T17" fmla="*/ 2147483647 h 1960"/>
              <a:gd name="T18" fmla="*/ 2147483647 w 667"/>
              <a:gd name="T19" fmla="*/ 2147483647 h 1960"/>
              <a:gd name="T20" fmla="*/ 2147483647 w 667"/>
              <a:gd name="T21" fmla="*/ 2147483647 h 1960"/>
              <a:gd name="T22" fmla="*/ 2147483647 w 667"/>
              <a:gd name="T23" fmla="*/ 2147483647 h 1960"/>
              <a:gd name="T24" fmla="*/ 2147483647 w 667"/>
              <a:gd name="T25" fmla="*/ 2147483647 h 1960"/>
              <a:gd name="T26" fmla="*/ 2147483647 w 667"/>
              <a:gd name="T27" fmla="*/ 2147483647 h 1960"/>
              <a:gd name="T28" fmla="*/ 2147483647 w 667"/>
              <a:gd name="T29" fmla="*/ 2147483647 h 1960"/>
              <a:gd name="T30" fmla="*/ 2147483647 w 667"/>
              <a:gd name="T31" fmla="*/ 2147483647 h 1960"/>
              <a:gd name="T32" fmla="*/ 2147483647 w 667"/>
              <a:gd name="T33" fmla="*/ 2147483647 h 1960"/>
              <a:gd name="T34" fmla="*/ 2147483647 w 667"/>
              <a:gd name="T35" fmla="*/ 2147483647 h 1960"/>
              <a:gd name="T36" fmla="*/ 2147483647 w 667"/>
              <a:gd name="T37" fmla="*/ 2147483647 h 1960"/>
              <a:gd name="T38" fmla="*/ 2147483647 w 667"/>
              <a:gd name="T39" fmla="*/ 2147483647 h 1960"/>
              <a:gd name="T40" fmla="*/ 2147483647 w 667"/>
              <a:gd name="T41" fmla="*/ 2147483647 h 1960"/>
              <a:gd name="T42" fmla="*/ 2147483647 w 667"/>
              <a:gd name="T43" fmla="*/ 2147483647 h 1960"/>
              <a:gd name="T44" fmla="*/ 2147483647 w 667"/>
              <a:gd name="T45" fmla="*/ 2147483647 h 1960"/>
              <a:gd name="T46" fmla="*/ 2147483647 w 667"/>
              <a:gd name="T47" fmla="*/ 2147483647 h 1960"/>
              <a:gd name="T48" fmla="*/ 2147483647 w 667"/>
              <a:gd name="T49" fmla="*/ 2147483647 h 1960"/>
              <a:gd name="T50" fmla="*/ 2147483647 w 667"/>
              <a:gd name="T51" fmla="*/ 2147483647 h 1960"/>
              <a:gd name="T52" fmla="*/ 2147483647 w 667"/>
              <a:gd name="T53" fmla="*/ 0 h 1960"/>
              <a:gd name="T54" fmla="*/ 2147483647 w 667"/>
              <a:gd name="T55" fmla="*/ 2147483647 h 1960"/>
              <a:gd name="T56" fmla="*/ 2147483647 w 667"/>
              <a:gd name="T57" fmla="*/ 2147483647 h 1960"/>
              <a:gd name="T58" fmla="*/ 2147483647 w 667"/>
              <a:gd name="T59" fmla="*/ 2147483647 h 1960"/>
              <a:gd name="T60" fmla="*/ 2147483647 w 667"/>
              <a:gd name="T61" fmla="*/ 2147483647 h 1960"/>
              <a:gd name="T62" fmla="*/ 2147483647 w 667"/>
              <a:gd name="T63" fmla="*/ 2147483647 h 1960"/>
              <a:gd name="T64" fmla="*/ 2147483647 w 667"/>
              <a:gd name="T65" fmla="*/ 2147483647 h 1960"/>
              <a:gd name="T66" fmla="*/ 2147483647 w 667"/>
              <a:gd name="T67" fmla="*/ 2147483647 h 1960"/>
              <a:gd name="T68" fmla="*/ 2147483647 w 667"/>
              <a:gd name="T69" fmla="*/ 2147483647 h 1960"/>
              <a:gd name="T70" fmla="*/ 2147483647 w 667"/>
              <a:gd name="T71" fmla="*/ 2147483647 h 1960"/>
              <a:gd name="T72" fmla="*/ 2147483647 w 667"/>
              <a:gd name="T73" fmla="*/ 2147483647 h 1960"/>
              <a:gd name="T74" fmla="*/ 2147483647 w 667"/>
              <a:gd name="T75" fmla="*/ 2147483647 h 1960"/>
              <a:gd name="T76" fmla="*/ 2147483647 w 667"/>
              <a:gd name="T77" fmla="*/ 2147483647 h 1960"/>
              <a:gd name="T78" fmla="*/ 2147483647 w 667"/>
              <a:gd name="T79" fmla="*/ 2147483647 h 1960"/>
              <a:gd name="T80" fmla="*/ 2147483647 w 667"/>
              <a:gd name="T81" fmla="*/ 2147483647 h 1960"/>
              <a:gd name="T82" fmla="*/ 2147483647 w 667"/>
              <a:gd name="T83" fmla="*/ 2147483647 h 1960"/>
              <a:gd name="T84" fmla="*/ 2147483647 w 667"/>
              <a:gd name="T85" fmla="*/ 2147483647 h 1960"/>
              <a:gd name="T86" fmla="*/ 2147483647 w 667"/>
              <a:gd name="T87" fmla="*/ 2147483647 h 1960"/>
              <a:gd name="T88" fmla="*/ 2147483647 w 667"/>
              <a:gd name="T89" fmla="*/ 2147483647 h 1960"/>
              <a:gd name="T90" fmla="*/ 2147483647 w 667"/>
              <a:gd name="T91" fmla="*/ 2147483647 h 1960"/>
              <a:gd name="T92" fmla="*/ 2147483647 w 667"/>
              <a:gd name="T93" fmla="*/ 2147483647 h 1960"/>
              <a:gd name="T94" fmla="*/ 2147483647 w 667"/>
              <a:gd name="T95" fmla="*/ 2147483647 h 1960"/>
              <a:gd name="T96" fmla="*/ 2147483647 w 667"/>
              <a:gd name="T97" fmla="*/ 2147483647 h 1960"/>
              <a:gd name="T98" fmla="*/ 2147483647 w 667"/>
              <a:gd name="T99" fmla="*/ 2147483647 h 1960"/>
              <a:gd name="T100" fmla="*/ 2147483647 w 667"/>
              <a:gd name="T101" fmla="*/ 2147483647 h 1960"/>
              <a:gd name="T102" fmla="*/ 2147483647 w 667"/>
              <a:gd name="T103" fmla="*/ 2147483647 h 1960"/>
              <a:gd name="T104" fmla="*/ 2147483647 w 667"/>
              <a:gd name="T105" fmla="*/ 2147483647 h 196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667"/>
              <a:gd name="T160" fmla="*/ 0 h 1960"/>
              <a:gd name="T161" fmla="*/ 667 w 667"/>
              <a:gd name="T162" fmla="*/ 1960 h 1960"/>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667" h="1960">
                <a:moveTo>
                  <a:pt x="0" y="1960"/>
                </a:moveTo>
                <a:lnTo>
                  <a:pt x="0" y="1960"/>
                </a:lnTo>
                <a:lnTo>
                  <a:pt x="0" y="1940"/>
                </a:lnTo>
                <a:lnTo>
                  <a:pt x="0" y="1921"/>
                </a:lnTo>
                <a:lnTo>
                  <a:pt x="0" y="1902"/>
                </a:lnTo>
                <a:lnTo>
                  <a:pt x="0" y="1881"/>
                </a:lnTo>
                <a:lnTo>
                  <a:pt x="0" y="1862"/>
                </a:lnTo>
                <a:lnTo>
                  <a:pt x="0" y="1842"/>
                </a:lnTo>
                <a:lnTo>
                  <a:pt x="0" y="1823"/>
                </a:lnTo>
                <a:lnTo>
                  <a:pt x="0" y="1804"/>
                </a:lnTo>
                <a:lnTo>
                  <a:pt x="0" y="1784"/>
                </a:lnTo>
                <a:lnTo>
                  <a:pt x="0" y="1763"/>
                </a:lnTo>
                <a:lnTo>
                  <a:pt x="0" y="1746"/>
                </a:lnTo>
                <a:lnTo>
                  <a:pt x="0" y="1725"/>
                </a:lnTo>
                <a:lnTo>
                  <a:pt x="0" y="1705"/>
                </a:lnTo>
                <a:lnTo>
                  <a:pt x="0" y="1686"/>
                </a:lnTo>
                <a:lnTo>
                  <a:pt x="0" y="1667"/>
                </a:lnTo>
                <a:lnTo>
                  <a:pt x="0" y="1646"/>
                </a:lnTo>
                <a:lnTo>
                  <a:pt x="0" y="1626"/>
                </a:lnTo>
                <a:lnTo>
                  <a:pt x="0" y="1629"/>
                </a:lnTo>
                <a:lnTo>
                  <a:pt x="124" y="1629"/>
                </a:lnTo>
                <a:lnTo>
                  <a:pt x="125" y="1588"/>
                </a:lnTo>
                <a:lnTo>
                  <a:pt x="125" y="1568"/>
                </a:lnTo>
                <a:lnTo>
                  <a:pt x="125" y="1549"/>
                </a:lnTo>
                <a:lnTo>
                  <a:pt x="125" y="1528"/>
                </a:lnTo>
                <a:lnTo>
                  <a:pt x="125" y="1509"/>
                </a:lnTo>
                <a:lnTo>
                  <a:pt x="125" y="1490"/>
                </a:lnTo>
                <a:lnTo>
                  <a:pt x="125" y="1470"/>
                </a:lnTo>
                <a:lnTo>
                  <a:pt x="125" y="1450"/>
                </a:lnTo>
                <a:lnTo>
                  <a:pt x="125" y="1431"/>
                </a:lnTo>
                <a:lnTo>
                  <a:pt x="125" y="1412"/>
                </a:lnTo>
                <a:lnTo>
                  <a:pt x="125" y="1391"/>
                </a:lnTo>
                <a:lnTo>
                  <a:pt x="125" y="1372"/>
                </a:lnTo>
                <a:lnTo>
                  <a:pt x="125" y="1352"/>
                </a:lnTo>
                <a:lnTo>
                  <a:pt x="125" y="1333"/>
                </a:lnTo>
                <a:lnTo>
                  <a:pt x="125" y="1314"/>
                </a:lnTo>
                <a:lnTo>
                  <a:pt x="125" y="1303"/>
                </a:lnTo>
                <a:lnTo>
                  <a:pt x="197" y="1303"/>
                </a:lnTo>
                <a:lnTo>
                  <a:pt x="198" y="1273"/>
                </a:lnTo>
                <a:lnTo>
                  <a:pt x="198" y="1254"/>
                </a:lnTo>
                <a:lnTo>
                  <a:pt x="198" y="1235"/>
                </a:lnTo>
                <a:lnTo>
                  <a:pt x="198" y="1215"/>
                </a:lnTo>
                <a:lnTo>
                  <a:pt x="198" y="1194"/>
                </a:lnTo>
                <a:lnTo>
                  <a:pt x="198" y="1175"/>
                </a:lnTo>
                <a:lnTo>
                  <a:pt x="198" y="1157"/>
                </a:lnTo>
                <a:lnTo>
                  <a:pt x="198" y="1137"/>
                </a:lnTo>
                <a:lnTo>
                  <a:pt x="198" y="1117"/>
                </a:lnTo>
                <a:lnTo>
                  <a:pt x="198" y="1097"/>
                </a:lnTo>
                <a:lnTo>
                  <a:pt x="198" y="1079"/>
                </a:lnTo>
                <a:lnTo>
                  <a:pt x="198" y="1059"/>
                </a:lnTo>
                <a:lnTo>
                  <a:pt x="198" y="1038"/>
                </a:lnTo>
                <a:lnTo>
                  <a:pt x="198" y="1019"/>
                </a:lnTo>
                <a:lnTo>
                  <a:pt x="198" y="1000"/>
                </a:lnTo>
                <a:lnTo>
                  <a:pt x="198" y="980"/>
                </a:lnTo>
                <a:lnTo>
                  <a:pt x="198" y="979"/>
                </a:lnTo>
                <a:lnTo>
                  <a:pt x="198" y="981"/>
                </a:lnTo>
                <a:lnTo>
                  <a:pt x="198" y="979"/>
                </a:lnTo>
                <a:lnTo>
                  <a:pt x="485" y="976"/>
                </a:lnTo>
                <a:lnTo>
                  <a:pt x="484" y="922"/>
                </a:lnTo>
                <a:lnTo>
                  <a:pt x="484" y="901"/>
                </a:lnTo>
                <a:lnTo>
                  <a:pt x="484" y="882"/>
                </a:lnTo>
                <a:lnTo>
                  <a:pt x="484" y="862"/>
                </a:lnTo>
                <a:lnTo>
                  <a:pt x="484" y="843"/>
                </a:lnTo>
                <a:lnTo>
                  <a:pt x="484" y="824"/>
                </a:lnTo>
                <a:lnTo>
                  <a:pt x="484" y="803"/>
                </a:lnTo>
                <a:lnTo>
                  <a:pt x="484" y="783"/>
                </a:lnTo>
                <a:lnTo>
                  <a:pt x="484" y="764"/>
                </a:lnTo>
                <a:lnTo>
                  <a:pt x="484" y="745"/>
                </a:lnTo>
                <a:lnTo>
                  <a:pt x="484" y="725"/>
                </a:lnTo>
                <a:lnTo>
                  <a:pt x="484" y="706"/>
                </a:lnTo>
                <a:lnTo>
                  <a:pt x="484" y="685"/>
                </a:lnTo>
                <a:lnTo>
                  <a:pt x="484" y="666"/>
                </a:lnTo>
                <a:lnTo>
                  <a:pt x="484" y="647"/>
                </a:lnTo>
                <a:lnTo>
                  <a:pt x="484" y="646"/>
                </a:lnTo>
                <a:lnTo>
                  <a:pt x="499" y="646"/>
                </a:lnTo>
                <a:lnTo>
                  <a:pt x="500" y="607"/>
                </a:lnTo>
                <a:lnTo>
                  <a:pt x="500" y="589"/>
                </a:lnTo>
                <a:lnTo>
                  <a:pt x="500" y="569"/>
                </a:lnTo>
                <a:lnTo>
                  <a:pt x="500" y="548"/>
                </a:lnTo>
                <a:lnTo>
                  <a:pt x="500" y="528"/>
                </a:lnTo>
                <a:lnTo>
                  <a:pt x="500" y="509"/>
                </a:lnTo>
                <a:lnTo>
                  <a:pt x="500" y="490"/>
                </a:lnTo>
                <a:lnTo>
                  <a:pt x="500" y="470"/>
                </a:lnTo>
                <a:lnTo>
                  <a:pt x="500" y="451"/>
                </a:lnTo>
                <a:lnTo>
                  <a:pt x="500" y="430"/>
                </a:lnTo>
                <a:lnTo>
                  <a:pt x="500" y="411"/>
                </a:lnTo>
                <a:lnTo>
                  <a:pt x="500" y="392"/>
                </a:lnTo>
                <a:lnTo>
                  <a:pt x="500" y="372"/>
                </a:lnTo>
                <a:lnTo>
                  <a:pt x="500" y="351"/>
                </a:lnTo>
                <a:lnTo>
                  <a:pt x="500" y="334"/>
                </a:lnTo>
                <a:lnTo>
                  <a:pt x="500" y="323"/>
                </a:lnTo>
                <a:lnTo>
                  <a:pt x="625" y="323"/>
                </a:lnTo>
                <a:lnTo>
                  <a:pt x="627" y="293"/>
                </a:lnTo>
                <a:lnTo>
                  <a:pt x="627" y="274"/>
                </a:lnTo>
                <a:lnTo>
                  <a:pt x="627" y="255"/>
                </a:lnTo>
                <a:lnTo>
                  <a:pt x="627" y="235"/>
                </a:lnTo>
                <a:lnTo>
                  <a:pt x="627" y="216"/>
                </a:lnTo>
                <a:lnTo>
                  <a:pt x="627" y="195"/>
                </a:lnTo>
                <a:lnTo>
                  <a:pt x="627" y="176"/>
                </a:lnTo>
                <a:lnTo>
                  <a:pt x="627" y="157"/>
                </a:lnTo>
                <a:lnTo>
                  <a:pt x="627" y="137"/>
                </a:lnTo>
                <a:lnTo>
                  <a:pt x="627" y="117"/>
                </a:lnTo>
                <a:lnTo>
                  <a:pt x="627" y="98"/>
                </a:lnTo>
                <a:lnTo>
                  <a:pt x="627" y="79"/>
                </a:lnTo>
                <a:lnTo>
                  <a:pt x="627" y="58"/>
                </a:lnTo>
                <a:lnTo>
                  <a:pt x="627" y="38"/>
                </a:lnTo>
                <a:lnTo>
                  <a:pt x="627" y="19"/>
                </a:lnTo>
                <a:lnTo>
                  <a:pt x="627" y="0"/>
                </a:lnTo>
                <a:lnTo>
                  <a:pt x="667" y="0"/>
                </a:lnTo>
                <a:lnTo>
                  <a:pt x="667" y="19"/>
                </a:lnTo>
                <a:lnTo>
                  <a:pt x="667" y="38"/>
                </a:lnTo>
                <a:lnTo>
                  <a:pt x="667" y="58"/>
                </a:lnTo>
                <a:lnTo>
                  <a:pt x="667" y="79"/>
                </a:lnTo>
                <a:lnTo>
                  <a:pt x="667" y="98"/>
                </a:lnTo>
                <a:lnTo>
                  <a:pt x="667" y="117"/>
                </a:lnTo>
                <a:lnTo>
                  <a:pt x="667" y="137"/>
                </a:lnTo>
                <a:lnTo>
                  <a:pt x="667" y="157"/>
                </a:lnTo>
                <a:lnTo>
                  <a:pt x="667" y="176"/>
                </a:lnTo>
                <a:lnTo>
                  <a:pt x="667" y="195"/>
                </a:lnTo>
                <a:lnTo>
                  <a:pt x="667" y="216"/>
                </a:lnTo>
                <a:lnTo>
                  <a:pt x="667" y="235"/>
                </a:lnTo>
                <a:lnTo>
                  <a:pt x="667" y="255"/>
                </a:lnTo>
                <a:lnTo>
                  <a:pt x="667" y="274"/>
                </a:lnTo>
                <a:lnTo>
                  <a:pt x="667" y="293"/>
                </a:lnTo>
                <a:lnTo>
                  <a:pt x="667" y="314"/>
                </a:lnTo>
                <a:lnTo>
                  <a:pt x="667" y="328"/>
                </a:lnTo>
                <a:lnTo>
                  <a:pt x="545" y="328"/>
                </a:lnTo>
                <a:lnTo>
                  <a:pt x="546" y="351"/>
                </a:lnTo>
                <a:lnTo>
                  <a:pt x="546" y="372"/>
                </a:lnTo>
                <a:lnTo>
                  <a:pt x="546" y="392"/>
                </a:lnTo>
                <a:lnTo>
                  <a:pt x="546" y="411"/>
                </a:lnTo>
                <a:lnTo>
                  <a:pt x="546" y="430"/>
                </a:lnTo>
                <a:lnTo>
                  <a:pt x="546" y="451"/>
                </a:lnTo>
                <a:lnTo>
                  <a:pt x="546" y="470"/>
                </a:lnTo>
                <a:lnTo>
                  <a:pt x="546" y="490"/>
                </a:lnTo>
                <a:lnTo>
                  <a:pt x="546" y="509"/>
                </a:lnTo>
                <a:lnTo>
                  <a:pt x="546" y="528"/>
                </a:lnTo>
                <a:lnTo>
                  <a:pt x="546" y="548"/>
                </a:lnTo>
                <a:lnTo>
                  <a:pt x="546" y="569"/>
                </a:lnTo>
                <a:lnTo>
                  <a:pt x="546" y="589"/>
                </a:lnTo>
                <a:lnTo>
                  <a:pt x="546" y="607"/>
                </a:lnTo>
                <a:lnTo>
                  <a:pt x="546" y="627"/>
                </a:lnTo>
                <a:lnTo>
                  <a:pt x="546" y="647"/>
                </a:lnTo>
                <a:lnTo>
                  <a:pt x="545" y="651"/>
                </a:lnTo>
                <a:lnTo>
                  <a:pt x="495" y="651"/>
                </a:lnTo>
                <a:lnTo>
                  <a:pt x="495" y="685"/>
                </a:lnTo>
                <a:lnTo>
                  <a:pt x="495" y="706"/>
                </a:lnTo>
                <a:lnTo>
                  <a:pt x="495" y="725"/>
                </a:lnTo>
                <a:lnTo>
                  <a:pt x="495" y="745"/>
                </a:lnTo>
                <a:lnTo>
                  <a:pt x="495" y="764"/>
                </a:lnTo>
                <a:lnTo>
                  <a:pt x="495" y="783"/>
                </a:lnTo>
                <a:lnTo>
                  <a:pt x="495" y="803"/>
                </a:lnTo>
                <a:lnTo>
                  <a:pt x="495" y="824"/>
                </a:lnTo>
                <a:lnTo>
                  <a:pt x="495" y="843"/>
                </a:lnTo>
                <a:lnTo>
                  <a:pt x="495" y="862"/>
                </a:lnTo>
                <a:lnTo>
                  <a:pt x="495" y="882"/>
                </a:lnTo>
                <a:lnTo>
                  <a:pt x="495" y="901"/>
                </a:lnTo>
                <a:lnTo>
                  <a:pt x="495" y="922"/>
                </a:lnTo>
                <a:lnTo>
                  <a:pt x="495" y="941"/>
                </a:lnTo>
                <a:lnTo>
                  <a:pt x="495" y="960"/>
                </a:lnTo>
                <a:lnTo>
                  <a:pt x="495" y="980"/>
                </a:lnTo>
                <a:lnTo>
                  <a:pt x="266" y="980"/>
                </a:lnTo>
                <a:lnTo>
                  <a:pt x="266" y="1000"/>
                </a:lnTo>
                <a:lnTo>
                  <a:pt x="266" y="1019"/>
                </a:lnTo>
                <a:lnTo>
                  <a:pt x="266" y="1038"/>
                </a:lnTo>
                <a:lnTo>
                  <a:pt x="266" y="1059"/>
                </a:lnTo>
                <a:lnTo>
                  <a:pt x="266" y="1079"/>
                </a:lnTo>
                <a:lnTo>
                  <a:pt x="266" y="1097"/>
                </a:lnTo>
                <a:lnTo>
                  <a:pt x="266" y="1117"/>
                </a:lnTo>
                <a:lnTo>
                  <a:pt x="266" y="1137"/>
                </a:lnTo>
                <a:lnTo>
                  <a:pt x="266" y="1157"/>
                </a:lnTo>
                <a:lnTo>
                  <a:pt x="266" y="1175"/>
                </a:lnTo>
                <a:lnTo>
                  <a:pt x="266" y="1194"/>
                </a:lnTo>
                <a:lnTo>
                  <a:pt x="266" y="1215"/>
                </a:lnTo>
                <a:lnTo>
                  <a:pt x="266" y="1235"/>
                </a:lnTo>
                <a:lnTo>
                  <a:pt x="266" y="1254"/>
                </a:lnTo>
                <a:lnTo>
                  <a:pt x="266" y="1273"/>
                </a:lnTo>
                <a:lnTo>
                  <a:pt x="266" y="1294"/>
                </a:lnTo>
                <a:lnTo>
                  <a:pt x="265" y="1306"/>
                </a:lnTo>
                <a:lnTo>
                  <a:pt x="147" y="1309"/>
                </a:lnTo>
                <a:lnTo>
                  <a:pt x="147" y="1333"/>
                </a:lnTo>
                <a:lnTo>
                  <a:pt x="147" y="1352"/>
                </a:lnTo>
                <a:lnTo>
                  <a:pt x="147" y="1372"/>
                </a:lnTo>
                <a:lnTo>
                  <a:pt x="147" y="1391"/>
                </a:lnTo>
                <a:lnTo>
                  <a:pt x="147" y="1412"/>
                </a:lnTo>
                <a:lnTo>
                  <a:pt x="147" y="1431"/>
                </a:lnTo>
                <a:lnTo>
                  <a:pt x="147" y="1450"/>
                </a:lnTo>
                <a:lnTo>
                  <a:pt x="147" y="1470"/>
                </a:lnTo>
                <a:lnTo>
                  <a:pt x="147" y="1490"/>
                </a:lnTo>
                <a:lnTo>
                  <a:pt x="147" y="1509"/>
                </a:lnTo>
                <a:lnTo>
                  <a:pt x="147" y="1528"/>
                </a:lnTo>
                <a:lnTo>
                  <a:pt x="147" y="1549"/>
                </a:lnTo>
                <a:lnTo>
                  <a:pt x="147" y="1568"/>
                </a:lnTo>
                <a:lnTo>
                  <a:pt x="147" y="1588"/>
                </a:lnTo>
                <a:lnTo>
                  <a:pt x="147" y="1607"/>
                </a:lnTo>
                <a:lnTo>
                  <a:pt x="147" y="1626"/>
                </a:lnTo>
                <a:lnTo>
                  <a:pt x="147" y="1629"/>
                </a:lnTo>
                <a:lnTo>
                  <a:pt x="39" y="1632"/>
                </a:lnTo>
                <a:lnTo>
                  <a:pt x="39" y="1667"/>
                </a:lnTo>
                <a:lnTo>
                  <a:pt x="39" y="1686"/>
                </a:lnTo>
                <a:lnTo>
                  <a:pt x="39" y="1705"/>
                </a:lnTo>
                <a:lnTo>
                  <a:pt x="39" y="1725"/>
                </a:lnTo>
                <a:lnTo>
                  <a:pt x="39" y="1746"/>
                </a:lnTo>
                <a:lnTo>
                  <a:pt x="39" y="1763"/>
                </a:lnTo>
                <a:lnTo>
                  <a:pt x="39" y="1784"/>
                </a:lnTo>
                <a:lnTo>
                  <a:pt x="39" y="1804"/>
                </a:lnTo>
                <a:lnTo>
                  <a:pt x="39" y="1823"/>
                </a:lnTo>
                <a:lnTo>
                  <a:pt x="39" y="1842"/>
                </a:lnTo>
                <a:lnTo>
                  <a:pt x="39" y="1862"/>
                </a:lnTo>
                <a:lnTo>
                  <a:pt x="39" y="1881"/>
                </a:lnTo>
                <a:lnTo>
                  <a:pt x="39" y="1902"/>
                </a:lnTo>
                <a:lnTo>
                  <a:pt x="39" y="1921"/>
                </a:lnTo>
                <a:lnTo>
                  <a:pt x="39" y="1940"/>
                </a:lnTo>
                <a:lnTo>
                  <a:pt x="39" y="1960"/>
                </a:lnTo>
                <a:lnTo>
                  <a:pt x="0" y="1960"/>
                </a:lnTo>
              </a:path>
            </a:pathLst>
          </a:custGeom>
          <a:noFill/>
          <a:ln w="30163">
            <a:solidFill>
              <a:srgbClr val="C0C0C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441" name="Freeform 249"/>
          <p:cNvSpPr>
            <a:spLocks/>
          </p:cNvSpPr>
          <p:nvPr/>
        </p:nvSpPr>
        <p:spPr bwMode="auto">
          <a:xfrm>
            <a:off x="5997575" y="2232025"/>
            <a:ext cx="712788" cy="2582863"/>
          </a:xfrm>
          <a:custGeom>
            <a:avLst/>
            <a:gdLst>
              <a:gd name="T0" fmla="*/ 0 w 728"/>
              <a:gd name="T1" fmla="*/ 2147483647 h 1962"/>
              <a:gd name="T2" fmla="*/ 0 w 728"/>
              <a:gd name="T3" fmla="*/ 2147483647 h 1962"/>
              <a:gd name="T4" fmla="*/ 0 w 728"/>
              <a:gd name="T5" fmla="*/ 2147483647 h 1962"/>
              <a:gd name="T6" fmla="*/ 2147483647 w 728"/>
              <a:gd name="T7" fmla="*/ 2147483647 h 1962"/>
              <a:gd name="T8" fmla="*/ 2147483647 w 728"/>
              <a:gd name="T9" fmla="*/ 2147483647 h 1962"/>
              <a:gd name="T10" fmla="*/ 2147483647 w 728"/>
              <a:gd name="T11" fmla="*/ 2147483647 h 1962"/>
              <a:gd name="T12" fmla="*/ 2147483647 w 728"/>
              <a:gd name="T13" fmla="*/ 2147483647 h 1962"/>
              <a:gd name="T14" fmla="*/ 2147483647 w 728"/>
              <a:gd name="T15" fmla="*/ 2147483647 h 1962"/>
              <a:gd name="T16" fmla="*/ 2147483647 w 728"/>
              <a:gd name="T17" fmla="*/ 2147483647 h 1962"/>
              <a:gd name="T18" fmla="*/ 2147483647 w 728"/>
              <a:gd name="T19" fmla="*/ 2147483647 h 1962"/>
              <a:gd name="T20" fmla="*/ 2147483647 w 728"/>
              <a:gd name="T21" fmla="*/ 2147483647 h 1962"/>
              <a:gd name="T22" fmla="*/ 2147483647 w 728"/>
              <a:gd name="T23" fmla="*/ 2147483647 h 1962"/>
              <a:gd name="T24" fmla="*/ 2147483647 w 728"/>
              <a:gd name="T25" fmla="*/ 2147483647 h 1962"/>
              <a:gd name="T26" fmla="*/ 2147483647 w 728"/>
              <a:gd name="T27" fmla="*/ 2147483647 h 1962"/>
              <a:gd name="T28" fmla="*/ 2147483647 w 728"/>
              <a:gd name="T29" fmla="*/ 2147483647 h 1962"/>
              <a:gd name="T30" fmla="*/ 2147483647 w 728"/>
              <a:gd name="T31" fmla="*/ 2147483647 h 1962"/>
              <a:gd name="T32" fmla="*/ 2147483647 w 728"/>
              <a:gd name="T33" fmla="*/ 2147483647 h 1962"/>
              <a:gd name="T34" fmla="*/ 2147483647 w 728"/>
              <a:gd name="T35" fmla="*/ 2147483647 h 1962"/>
              <a:gd name="T36" fmla="*/ 2147483647 w 728"/>
              <a:gd name="T37" fmla="*/ 2147483647 h 1962"/>
              <a:gd name="T38" fmla="*/ 2147483647 w 728"/>
              <a:gd name="T39" fmla="*/ 2147483647 h 1962"/>
              <a:gd name="T40" fmla="*/ 2147483647 w 728"/>
              <a:gd name="T41" fmla="*/ 2147483647 h 1962"/>
              <a:gd name="T42" fmla="*/ 2147483647 w 728"/>
              <a:gd name="T43" fmla="*/ 2147483647 h 1962"/>
              <a:gd name="T44" fmla="*/ 2147483647 w 728"/>
              <a:gd name="T45" fmla="*/ 2147483647 h 1962"/>
              <a:gd name="T46" fmla="*/ 2147483647 w 728"/>
              <a:gd name="T47" fmla="*/ 2147483647 h 1962"/>
              <a:gd name="T48" fmla="*/ 2147483647 w 728"/>
              <a:gd name="T49" fmla="*/ 2147483647 h 1962"/>
              <a:gd name="T50" fmla="*/ 2147483647 w 728"/>
              <a:gd name="T51" fmla="*/ 2147483647 h 1962"/>
              <a:gd name="T52" fmla="*/ 2147483647 w 728"/>
              <a:gd name="T53" fmla="*/ 2147483647 h 1962"/>
              <a:gd name="T54" fmla="*/ 2147483647 w 728"/>
              <a:gd name="T55" fmla="*/ 2147483647 h 1962"/>
              <a:gd name="T56" fmla="*/ 2147483647 w 728"/>
              <a:gd name="T57" fmla="*/ 2147483647 h 1962"/>
              <a:gd name="T58" fmla="*/ 2147483647 w 728"/>
              <a:gd name="T59" fmla="*/ 2147483647 h 1962"/>
              <a:gd name="T60" fmla="*/ 2147483647 w 728"/>
              <a:gd name="T61" fmla="*/ 2147483647 h 1962"/>
              <a:gd name="T62" fmla="*/ 2147483647 w 728"/>
              <a:gd name="T63" fmla="*/ 2147483647 h 1962"/>
              <a:gd name="T64" fmla="*/ 2147483647 w 728"/>
              <a:gd name="T65" fmla="*/ 2147483647 h 1962"/>
              <a:gd name="T66" fmla="*/ 2147483647 w 728"/>
              <a:gd name="T67" fmla="*/ 2147483647 h 1962"/>
              <a:gd name="T68" fmla="*/ 2147483647 w 728"/>
              <a:gd name="T69" fmla="*/ 2147483647 h 1962"/>
              <a:gd name="T70" fmla="*/ 2147483647 w 728"/>
              <a:gd name="T71" fmla="*/ 2147483647 h 1962"/>
              <a:gd name="T72" fmla="*/ 2147483647 w 728"/>
              <a:gd name="T73" fmla="*/ 2147483647 h 1962"/>
              <a:gd name="T74" fmla="*/ 2147483647 w 728"/>
              <a:gd name="T75" fmla="*/ 2147483647 h 1962"/>
              <a:gd name="T76" fmla="*/ 2147483647 w 728"/>
              <a:gd name="T77" fmla="*/ 2147483647 h 1962"/>
              <a:gd name="T78" fmla="*/ 2147483647 w 728"/>
              <a:gd name="T79" fmla="*/ 2147483647 h 1962"/>
              <a:gd name="T80" fmla="*/ 2147483647 w 728"/>
              <a:gd name="T81" fmla="*/ 2147483647 h 1962"/>
              <a:gd name="T82" fmla="*/ 2147483647 w 728"/>
              <a:gd name="T83" fmla="*/ 2147483647 h 1962"/>
              <a:gd name="T84" fmla="*/ 2147483647 w 728"/>
              <a:gd name="T85" fmla="*/ 2147483647 h 1962"/>
              <a:gd name="T86" fmla="*/ 2147483647 w 728"/>
              <a:gd name="T87" fmla="*/ 2147483647 h 1962"/>
              <a:gd name="T88" fmla="*/ 2147483647 w 728"/>
              <a:gd name="T89" fmla="*/ 2147483647 h 1962"/>
              <a:gd name="T90" fmla="*/ 2147483647 w 728"/>
              <a:gd name="T91" fmla="*/ 2147483647 h 1962"/>
              <a:gd name="T92" fmla="*/ 2147483647 w 728"/>
              <a:gd name="T93" fmla="*/ 2147483647 h 1962"/>
              <a:gd name="T94" fmla="*/ 2147483647 w 728"/>
              <a:gd name="T95" fmla="*/ 2147483647 h 1962"/>
              <a:gd name="T96" fmla="*/ 2147483647 w 728"/>
              <a:gd name="T97" fmla="*/ 2147483647 h 1962"/>
              <a:gd name="T98" fmla="*/ 2147483647 w 728"/>
              <a:gd name="T99" fmla="*/ 2147483647 h 1962"/>
              <a:gd name="T100" fmla="*/ 2147483647 w 728"/>
              <a:gd name="T101" fmla="*/ 2147483647 h 1962"/>
              <a:gd name="T102" fmla="*/ 2147483647 w 728"/>
              <a:gd name="T103" fmla="*/ 2147483647 h 1962"/>
              <a:gd name="T104" fmla="*/ 2147483647 w 728"/>
              <a:gd name="T105" fmla="*/ 2147483647 h 1962"/>
              <a:gd name="T106" fmla="*/ 2147483647 w 728"/>
              <a:gd name="T107" fmla="*/ 2147483647 h 1962"/>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728"/>
              <a:gd name="T163" fmla="*/ 0 h 1962"/>
              <a:gd name="T164" fmla="*/ 728 w 728"/>
              <a:gd name="T165" fmla="*/ 1962 h 1962"/>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728" h="1962">
                <a:moveTo>
                  <a:pt x="0" y="1962"/>
                </a:moveTo>
                <a:lnTo>
                  <a:pt x="0" y="1962"/>
                </a:lnTo>
                <a:lnTo>
                  <a:pt x="0" y="1943"/>
                </a:lnTo>
                <a:lnTo>
                  <a:pt x="0" y="1923"/>
                </a:lnTo>
                <a:lnTo>
                  <a:pt x="0" y="1904"/>
                </a:lnTo>
                <a:lnTo>
                  <a:pt x="0" y="1884"/>
                </a:lnTo>
                <a:lnTo>
                  <a:pt x="0" y="1864"/>
                </a:lnTo>
                <a:lnTo>
                  <a:pt x="0" y="1846"/>
                </a:lnTo>
                <a:lnTo>
                  <a:pt x="0" y="1825"/>
                </a:lnTo>
                <a:lnTo>
                  <a:pt x="0" y="1806"/>
                </a:lnTo>
                <a:lnTo>
                  <a:pt x="0" y="1786"/>
                </a:lnTo>
                <a:lnTo>
                  <a:pt x="0" y="1767"/>
                </a:lnTo>
                <a:lnTo>
                  <a:pt x="0" y="1746"/>
                </a:lnTo>
                <a:lnTo>
                  <a:pt x="0" y="1727"/>
                </a:lnTo>
                <a:lnTo>
                  <a:pt x="198" y="1727"/>
                </a:lnTo>
                <a:lnTo>
                  <a:pt x="198" y="1707"/>
                </a:lnTo>
                <a:lnTo>
                  <a:pt x="198" y="1688"/>
                </a:lnTo>
                <a:lnTo>
                  <a:pt x="198" y="1669"/>
                </a:lnTo>
                <a:lnTo>
                  <a:pt x="198" y="1649"/>
                </a:lnTo>
                <a:lnTo>
                  <a:pt x="198" y="1629"/>
                </a:lnTo>
                <a:lnTo>
                  <a:pt x="198" y="1609"/>
                </a:lnTo>
                <a:lnTo>
                  <a:pt x="198" y="1590"/>
                </a:lnTo>
                <a:lnTo>
                  <a:pt x="198" y="1570"/>
                </a:lnTo>
                <a:lnTo>
                  <a:pt x="198" y="1551"/>
                </a:lnTo>
                <a:lnTo>
                  <a:pt x="198" y="1532"/>
                </a:lnTo>
                <a:lnTo>
                  <a:pt x="198" y="1511"/>
                </a:lnTo>
                <a:lnTo>
                  <a:pt x="198" y="1491"/>
                </a:lnTo>
                <a:lnTo>
                  <a:pt x="250" y="1491"/>
                </a:lnTo>
                <a:lnTo>
                  <a:pt x="250" y="1472"/>
                </a:lnTo>
                <a:lnTo>
                  <a:pt x="250" y="1453"/>
                </a:lnTo>
                <a:lnTo>
                  <a:pt x="250" y="1432"/>
                </a:lnTo>
                <a:lnTo>
                  <a:pt x="250" y="1413"/>
                </a:lnTo>
                <a:lnTo>
                  <a:pt x="250" y="1393"/>
                </a:lnTo>
                <a:lnTo>
                  <a:pt x="250" y="1374"/>
                </a:lnTo>
                <a:lnTo>
                  <a:pt x="250" y="1355"/>
                </a:lnTo>
                <a:lnTo>
                  <a:pt x="250" y="1335"/>
                </a:lnTo>
                <a:lnTo>
                  <a:pt x="250" y="1315"/>
                </a:lnTo>
                <a:lnTo>
                  <a:pt x="250" y="1295"/>
                </a:lnTo>
                <a:lnTo>
                  <a:pt x="250" y="1276"/>
                </a:lnTo>
                <a:lnTo>
                  <a:pt x="250" y="1256"/>
                </a:lnTo>
                <a:lnTo>
                  <a:pt x="250" y="1237"/>
                </a:lnTo>
                <a:lnTo>
                  <a:pt x="250" y="1216"/>
                </a:lnTo>
                <a:lnTo>
                  <a:pt x="250" y="1197"/>
                </a:lnTo>
                <a:lnTo>
                  <a:pt x="250" y="1177"/>
                </a:lnTo>
                <a:lnTo>
                  <a:pt x="250" y="1158"/>
                </a:lnTo>
                <a:lnTo>
                  <a:pt x="250" y="1139"/>
                </a:lnTo>
                <a:lnTo>
                  <a:pt x="250" y="1118"/>
                </a:lnTo>
                <a:lnTo>
                  <a:pt x="250" y="1100"/>
                </a:lnTo>
                <a:lnTo>
                  <a:pt x="250" y="1079"/>
                </a:lnTo>
                <a:lnTo>
                  <a:pt x="250" y="1060"/>
                </a:lnTo>
                <a:lnTo>
                  <a:pt x="325" y="1060"/>
                </a:lnTo>
                <a:lnTo>
                  <a:pt x="325" y="1040"/>
                </a:lnTo>
                <a:lnTo>
                  <a:pt x="325" y="1021"/>
                </a:lnTo>
                <a:lnTo>
                  <a:pt x="325" y="1002"/>
                </a:lnTo>
                <a:lnTo>
                  <a:pt x="325" y="981"/>
                </a:lnTo>
                <a:lnTo>
                  <a:pt x="325" y="961"/>
                </a:lnTo>
                <a:lnTo>
                  <a:pt x="325" y="942"/>
                </a:lnTo>
                <a:lnTo>
                  <a:pt x="325" y="923"/>
                </a:lnTo>
                <a:lnTo>
                  <a:pt x="325" y="902"/>
                </a:lnTo>
                <a:lnTo>
                  <a:pt x="325" y="883"/>
                </a:lnTo>
                <a:lnTo>
                  <a:pt x="325" y="863"/>
                </a:lnTo>
                <a:lnTo>
                  <a:pt x="445" y="863"/>
                </a:lnTo>
                <a:lnTo>
                  <a:pt x="445" y="844"/>
                </a:lnTo>
                <a:lnTo>
                  <a:pt x="445" y="825"/>
                </a:lnTo>
                <a:lnTo>
                  <a:pt x="445" y="804"/>
                </a:lnTo>
                <a:lnTo>
                  <a:pt x="445" y="786"/>
                </a:lnTo>
                <a:lnTo>
                  <a:pt x="445" y="765"/>
                </a:lnTo>
                <a:lnTo>
                  <a:pt x="445" y="746"/>
                </a:lnTo>
                <a:lnTo>
                  <a:pt x="445" y="726"/>
                </a:lnTo>
                <a:lnTo>
                  <a:pt x="445" y="707"/>
                </a:lnTo>
                <a:lnTo>
                  <a:pt x="445" y="686"/>
                </a:lnTo>
                <a:lnTo>
                  <a:pt x="445" y="667"/>
                </a:lnTo>
                <a:lnTo>
                  <a:pt x="445" y="647"/>
                </a:lnTo>
                <a:lnTo>
                  <a:pt x="445" y="628"/>
                </a:lnTo>
                <a:lnTo>
                  <a:pt x="475" y="628"/>
                </a:lnTo>
                <a:lnTo>
                  <a:pt x="475" y="609"/>
                </a:lnTo>
                <a:lnTo>
                  <a:pt x="475" y="589"/>
                </a:lnTo>
                <a:lnTo>
                  <a:pt x="475" y="569"/>
                </a:lnTo>
                <a:lnTo>
                  <a:pt x="475" y="549"/>
                </a:lnTo>
                <a:lnTo>
                  <a:pt x="475" y="530"/>
                </a:lnTo>
                <a:lnTo>
                  <a:pt x="475" y="510"/>
                </a:lnTo>
                <a:lnTo>
                  <a:pt x="475" y="491"/>
                </a:lnTo>
                <a:lnTo>
                  <a:pt x="475" y="472"/>
                </a:lnTo>
                <a:lnTo>
                  <a:pt x="475" y="451"/>
                </a:lnTo>
                <a:lnTo>
                  <a:pt x="475" y="431"/>
                </a:lnTo>
                <a:lnTo>
                  <a:pt x="504" y="431"/>
                </a:lnTo>
                <a:lnTo>
                  <a:pt x="504" y="412"/>
                </a:lnTo>
                <a:lnTo>
                  <a:pt x="504" y="393"/>
                </a:lnTo>
                <a:lnTo>
                  <a:pt x="504" y="372"/>
                </a:lnTo>
                <a:lnTo>
                  <a:pt x="504" y="353"/>
                </a:lnTo>
                <a:lnTo>
                  <a:pt x="504" y="333"/>
                </a:lnTo>
                <a:lnTo>
                  <a:pt x="504" y="314"/>
                </a:lnTo>
                <a:lnTo>
                  <a:pt x="504" y="295"/>
                </a:lnTo>
                <a:lnTo>
                  <a:pt x="504" y="275"/>
                </a:lnTo>
                <a:lnTo>
                  <a:pt x="504" y="255"/>
                </a:lnTo>
                <a:lnTo>
                  <a:pt x="504" y="235"/>
                </a:lnTo>
                <a:lnTo>
                  <a:pt x="504" y="216"/>
                </a:lnTo>
                <a:lnTo>
                  <a:pt x="504" y="196"/>
                </a:lnTo>
                <a:lnTo>
                  <a:pt x="519" y="196"/>
                </a:lnTo>
                <a:lnTo>
                  <a:pt x="519" y="177"/>
                </a:lnTo>
                <a:lnTo>
                  <a:pt x="519" y="158"/>
                </a:lnTo>
                <a:lnTo>
                  <a:pt x="519" y="137"/>
                </a:lnTo>
                <a:lnTo>
                  <a:pt x="519" y="117"/>
                </a:lnTo>
                <a:lnTo>
                  <a:pt x="519" y="98"/>
                </a:lnTo>
                <a:lnTo>
                  <a:pt x="519" y="79"/>
                </a:lnTo>
                <a:lnTo>
                  <a:pt x="519" y="58"/>
                </a:lnTo>
                <a:lnTo>
                  <a:pt x="519" y="40"/>
                </a:lnTo>
                <a:lnTo>
                  <a:pt x="519" y="19"/>
                </a:lnTo>
                <a:lnTo>
                  <a:pt x="519" y="0"/>
                </a:lnTo>
                <a:lnTo>
                  <a:pt x="728" y="0"/>
                </a:lnTo>
                <a:lnTo>
                  <a:pt x="728" y="19"/>
                </a:lnTo>
                <a:lnTo>
                  <a:pt x="728" y="40"/>
                </a:lnTo>
                <a:lnTo>
                  <a:pt x="728" y="58"/>
                </a:lnTo>
                <a:lnTo>
                  <a:pt x="728" y="79"/>
                </a:lnTo>
                <a:lnTo>
                  <a:pt x="728" y="98"/>
                </a:lnTo>
                <a:lnTo>
                  <a:pt x="728" y="117"/>
                </a:lnTo>
                <a:lnTo>
                  <a:pt x="728" y="137"/>
                </a:lnTo>
                <a:lnTo>
                  <a:pt x="728" y="158"/>
                </a:lnTo>
                <a:lnTo>
                  <a:pt x="728" y="177"/>
                </a:lnTo>
                <a:lnTo>
                  <a:pt x="728" y="196"/>
                </a:lnTo>
                <a:lnTo>
                  <a:pt x="728" y="216"/>
                </a:lnTo>
                <a:lnTo>
                  <a:pt x="728" y="235"/>
                </a:lnTo>
                <a:lnTo>
                  <a:pt x="713" y="235"/>
                </a:lnTo>
                <a:lnTo>
                  <a:pt x="713" y="255"/>
                </a:lnTo>
                <a:lnTo>
                  <a:pt x="713" y="275"/>
                </a:lnTo>
                <a:lnTo>
                  <a:pt x="713" y="295"/>
                </a:lnTo>
                <a:lnTo>
                  <a:pt x="713" y="314"/>
                </a:lnTo>
                <a:lnTo>
                  <a:pt x="713" y="333"/>
                </a:lnTo>
                <a:lnTo>
                  <a:pt x="713" y="353"/>
                </a:lnTo>
                <a:lnTo>
                  <a:pt x="713" y="372"/>
                </a:lnTo>
                <a:lnTo>
                  <a:pt x="713" y="393"/>
                </a:lnTo>
                <a:lnTo>
                  <a:pt x="713" y="412"/>
                </a:lnTo>
                <a:lnTo>
                  <a:pt x="713" y="431"/>
                </a:lnTo>
                <a:lnTo>
                  <a:pt x="713" y="451"/>
                </a:lnTo>
                <a:lnTo>
                  <a:pt x="646" y="451"/>
                </a:lnTo>
                <a:lnTo>
                  <a:pt x="646" y="472"/>
                </a:lnTo>
                <a:lnTo>
                  <a:pt x="646" y="491"/>
                </a:lnTo>
                <a:lnTo>
                  <a:pt x="646" y="510"/>
                </a:lnTo>
                <a:lnTo>
                  <a:pt x="646" y="530"/>
                </a:lnTo>
                <a:lnTo>
                  <a:pt x="646" y="549"/>
                </a:lnTo>
                <a:lnTo>
                  <a:pt x="646" y="569"/>
                </a:lnTo>
                <a:lnTo>
                  <a:pt x="646" y="589"/>
                </a:lnTo>
                <a:lnTo>
                  <a:pt x="646" y="609"/>
                </a:lnTo>
                <a:lnTo>
                  <a:pt x="646" y="628"/>
                </a:lnTo>
                <a:lnTo>
                  <a:pt x="646" y="647"/>
                </a:lnTo>
                <a:lnTo>
                  <a:pt x="646" y="667"/>
                </a:lnTo>
                <a:lnTo>
                  <a:pt x="616" y="667"/>
                </a:lnTo>
                <a:lnTo>
                  <a:pt x="616" y="686"/>
                </a:lnTo>
                <a:lnTo>
                  <a:pt x="616" y="707"/>
                </a:lnTo>
                <a:lnTo>
                  <a:pt x="616" y="726"/>
                </a:lnTo>
                <a:lnTo>
                  <a:pt x="616" y="746"/>
                </a:lnTo>
                <a:lnTo>
                  <a:pt x="616" y="765"/>
                </a:lnTo>
                <a:lnTo>
                  <a:pt x="616" y="786"/>
                </a:lnTo>
                <a:lnTo>
                  <a:pt x="616" y="804"/>
                </a:lnTo>
                <a:lnTo>
                  <a:pt x="616" y="825"/>
                </a:lnTo>
                <a:lnTo>
                  <a:pt x="616" y="844"/>
                </a:lnTo>
                <a:lnTo>
                  <a:pt x="616" y="863"/>
                </a:lnTo>
                <a:lnTo>
                  <a:pt x="616" y="883"/>
                </a:lnTo>
                <a:lnTo>
                  <a:pt x="579" y="883"/>
                </a:lnTo>
                <a:lnTo>
                  <a:pt x="579" y="902"/>
                </a:lnTo>
                <a:lnTo>
                  <a:pt x="579" y="923"/>
                </a:lnTo>
                <a:lnTo>
                  <a:pt x="579" y="942"/>
                </a:lnTo>
                <a:lnTo>
                  <a:pt x="579" y="961"/>
                </a:lnTo>
                <a:lnTo>
                  <a:pt x="579" y="981"/>
                </a:lnTo>
                <a:lnTo>
                  <a:pt x="579" y="1002"/>
                </a:lnTo>
                <a:lnTo>
                  <a:pt x="579" y="1021"/>
                </a:lnTo>
                <a:lnTo>
                  <a:pt x="579" y="1040"/>
                </a:lnTo>
                <a:lnTo>
                  <a:pt x="579" y="1060"/>
                </a:lnTo>
                <a:lnTo>
                  <a:pt x="579" y="1079"/>
                </a:lnTo>
                <a:lnTo>
                  <a:pt x="579" y="1100"/>
                </a:lnTo>
                <a:lnTo>
                  <a:pt x="489" y="1100"/>
                </a:lnTo>
                <a:lnTo>
                  <a:pt x="489" y="1118"/>
                </a:lnTo>
                <a:lnTo>
                  <a:pt x="489" y="1139"/>
                </a:lnTo>
                <a:lnTo>
                  <a:pt x="489" y="1158"/>
                </a:lnTo>
                <a:lnTo>
                  <a:pt x="489" y="1177"/>
                </a:lnTo>
                <a:lnTo>
                  <a:pt x="489" y="1197"/>
                </a:lnTo>
                <a:lnTo>
                  <a:pt x="489" y="1216"/>
                </a:lnTo>
                <a:lnTo>
                  <a:pt x="489" y="1237"/>
                </a:lnTo>
                <a:lnTo>
                  <a:pt x="489" y="1256"/>
                </a:lnTo>
                <a:lnTo>
                  <a:pt x="489" y="1276"/>
                </a:lnTo>
                <a:lnTo>
                  <a:pt x="489" y="1295"/>
                </a:lnTo>
                <a:lnTo>
                  <a:pt x="489" y="1315"/>
                </a:lnTo>
                <a:lnTo>
                  <a:pt x="467" y="1315"/>
                </a:lnTo>
                <a:lnTo>
                  <a:pt x="467" y="1335"/>
                </a:lnTo>
                <a:lnTo>
                  <a:pt x="467" y="1355"/>
                </a:lnTo>
                <a:lnTo>
                  <a:pt x="467" y="1374"/>
                </a:lnTo>
                <a:lnTo>
                  <a:pt x="467" y="1393"/>
                </a:lnTo>
                <a:lnTo>
                  <a:pt x="467" y="1413"/>
                </a:lnTo>
                <a:lnTo>
                  <a:pt x="467" y="1432"/>
                </a:lnTo>
                <a:lnTo>
                  <a:pt x="467" y="1453"/>
                </a:lnTo>
                <a:lnTo>
                  <a:pt x="467" y="1472"/>
                </a:lnTo>
                <a:lnTo>
                  <a:pt x="467" y="1491"/>
                </a:lnTo>
                <a:lnTo>
                  <a:pt x="467" y="1511"/>
                </a:lnTo>
                <a:lnTo>
                  <a:pt x="467" y="1532"/>
                </a:lnTo>
                <a:lnTo>
                  <a:pt x="355" y="1532"/>
                </a:lnTo>
                <a:lnTo>
                  <a:pt x="355" y="1551"/>
                </a:lnTo>
                <a:lnTo>
                  <a:pt x="355" y="1570"/>
                </a:lnTo>
                <a:lnTo>
                  <a:pt x="355" y="1590"/>
                </a:lnTo>
                <a:lnTo>
                  <a:pt x="355" y="1609"/>
                </a:lnTo>
                <a:lnTo>
                  <a:pt x="355" y="1629"/>
                </a:lnTo>
                <a:lnTo>
                  <a:pt x="355" y="1649"/>
                </a:lnTo>
                <a:lnTo>
                  <a:pt x="355" y="1669"/>
                </a:lnTo>
                <a:lnTo>
                  <a:pt x="355" y="1688"/>
                </a:lnTo>
                <a:lnTo>
                  <a:pt x="355" y="1707"/>
                </a:lnTo>
                <a:lnTo>
                  <a:pt x="355" y="1727"/>
                </a:lnTo>
                <a:lnTo>
                  <a:pt x="355" y="1746"/>
                </a:lnTo>
                <a:lnTo>
                  <a:pt x="273" y="1746"/>
                </a:lnTo>
                <a:lnTo>
                  <a:pt x="273" y="1767"/>
                </a:lnTo>
                <a:lnTo>
                  <a:pt x="273" y="1786"/>
                </a:lnTo>
                <a:lnTo>
                  <a:pt x="273" y="1806"/>
                </a:lnTo>
                <a:lnTo>
                  <a:pt x="273" y="1825"/>
                </a:lnTo>
                <a:lnTo>
                  <a:pt x="273" y="1846"/>
                </a:lnTo>
                <a:lnTo>
                  <a:pt x="273" y="1864"/>
                </a:lnTo>
                <a:lnTo>
                  <a:pt x="273" y="1884"/>
                </a:lnTo>
                <a:lnTo>
                  <a:pt x="273" y="1904"/>
                </a:lnTo>
                <a:lnTo>
                  <a:pt x="273" y="1923"/>
                </a:lnTo>
                <a:lnTo>
                  <a:pt x="273" y="1943"/>
                </a:lnTo>
                <a:lnTo>
                  <a:pt x="273" y="1962"/>
                </a:lnTo>
                <a:lnTo>
                  <a:pt x="0" y="1962"/>
                </a:lnTo>
              </a:path>
            </a:pathLst>
          </a:custGeom>
          <a:noFill/>
          <a:ln w="30163">
            <a:solidFill>
              <a:srgbClr val="C0C0C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pic>
        <p:nvPicPr>
          <p:cNvPr id="19461" name="Picture 5"/>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9144000" y="5570538"/>
            <a:ext cx="5486400" cy="25733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462" name="Rectangle 266"/>
          <p:cNvSpPr>
            <a:spLocks noGrp="1" noChangeArrowheads="1"/>
          </p:cNvSpPr>
          <p:nvPr>
            <p:ph type="title"/>
          </p:nvPr>
        </p:nvSpPr>
        <p:spPr/>
        <p:txBody>
          <a:bodyPr/>
          <a:lstStyle/>
          <a:p>
            <a:pPr eaLnBrk="1" hangingPunct="1"/>
            <a:r>
              <a:rPr lang="en-US" altLang="en-US"/>
              <a:t>Results from intervals approach</a:t>
            </a:r>
          </a:p>
        </p:txBody>
      </p:sp>
      <p:sp>
        <p:nvSpPr>
          <p:cNvPr id="19463" name="Freeform 352"/>
          <p:cNvSpPr>
            <a:spLocks/>
          </p:cNvSpPr>
          <p:nvPr/>
        </p:nvSpPr>
        <p:spPr bwMode="auto">
          <a:xfrm flipV="1">
            <a:off x="6007100" y="2222500"/>
            <a:ext cx="2755900" cy="2654300"/>
          </a:xfrm>
          <a:custGeom>
            <a:avLst/>
            <a:gdLst>
              <a:gd name="T0" fmla="*/ 2147483647 w 5316"/>
              <a:gd name="T1" fmla="*/ 2147483647 h 7777"/>
              <a:gd name="T2" fmla="*/ 2147483647 w 5316"/>
              <a:gd name="T3" fmla="*/ 2147483647 h 7777"/>
              <a:gd name="T4" fmla="*/ 2147483647 w 5316"/>
              <a:gd name="T5" fmla="*/ 2147483647 h 7777"/>
              <a:gd name="T6" fmla="*/ 2147483647 w 5316"/>
              <a:gd name="T7" fmla="*/ 2147483647 h 7777"/>
              <a:gd name="T8" fmla="*/ 2147483647 w 5316"/>
              <a:gd name="T9" fmla="*/ 2147483647 h 7777"/>
              <a:gd name="T10" fmla="*/ 2147483647 w 5316"/>
              <a:gd name="T11" fmla="*/ 2147483647 h 7777"/>
              <a:gd name="T12" fmla="*/ 2147483647 w 5316"/>
              <a:gd name="T13" fmla="*/ 2147483647 h 7777"/>
              <a:gd name="T14" fmla="*/ 2147483647 w 5316"/>
              <a:gd name="T15" fmla="*/ 2147483647 h 7777"/>
              <a:gd name="T16" fmla="*/ 2147483647 w 5316"/>
              <a:gd name="T17" fmla="*/ 2147483647 h 7777"/>
              <a:gd name="T18" fmla="*/ 2147483647 w 5316"/>
              <a:gd name="T19" fmla="*/ 2147483647 h 7777"/>
              <a:gd name="T20" fmla="*/ 2147483647 w 5316"/>
              <a:gd name="T21" fmla="*/ 2147483647 h 7777"/>
              <a:gd name="T22" fmla="*/ 2147483647 w 5316"/>
              <a:gd name="T23" fmla="*/ 2147483647 h 7777"/>
              <a:gd name="T24" fmla="*/ 2147483647 w 5316"/>
              <a:gd name="T25" fmla="*/ 2147483647 h 7777"/>
              <a:gd name="T26" fmla="*/ 2147483647 w 5316"/>
              <a:gd name="T27" fmla="*/ 2147483647 h 7777"/>
              <a:gd name="T28" fmla="*/ 2147483647 w 5316"/>
              <a:gd name="T29" fmla="*/ 2147483647 h 7777"/>
              <a:gd name="T30" fmla="*/ 2147483647 w 5316"/>
              <a:gd name="T31" fmla="*/ 2147483647 h 7777"/>
              <a:gd name="T32" fmla="*/ 2147483647 w 5316"/>
              <a:gd name="T33" fmla="*/ 2147483647 h 7777"/>
              <a:gd name="T34" fmla="*/ 2147483647 w 5316"/>
              <a:gd name="T35" fmla="*/ 2147483647 h 7777"/>
              <a:gd name="T36" fmla="*/ 2147483647 w 5316"/>
              <a:gd name="T37" fmla="*/ 2147483647 h 7777"/>
              <a:gd name="T38" fmla="*/ 2147483647 w 5316"/>
              <a:gd name="T39" fmla="*/ 2147483647 h 7777"/>
              <a:gd name="T40" fmla="*/ 2147483647 w 5316"/>
              <a:gd name="T41" fmla="*/ 2147483647 h 7777"/>
              <a:gd name="T42" fmla="*/ 2147483647 w 5316"/>
              <a:gd name="T43" fmla="*/ 2147483647 h 7777"/>
              <a:gd name="T44" fmla="*/ 2147483647 w 5316"/>
              <a:gd name="T45" fmla="*/ 2147483647 h 7777"/>
              <a:gd name="T46" fmla="*/ 2147483647 w 5316"/>
              <a:gd name="T47" fmla="*/ 2147483647 h 7777"/>
              <a:gd name="T48" fmla="*/ 2147483647 w 5316"/>
              <a:gd name="T49" fmla="*/ 2147483647 h 7777"/>
              <a:gd name="T50" fmla="*/ 2147483647 w 5316"/>
              <a:gd name="T51" fmla="*/ 2147483647 h 7777"/>
              <a:gd name="T52" fmla="*/ 2147483647 w 5316"/>
              <a:gd name="T53" fmla="*/ 2147483647 h 7777"/>
              <a:gd name="T54" fmla="*/ 2147483647 w 5316"/>
              <a:gd name="T55" fmla="*/ 2147483647 h 7777"/>
              <a:gd name="T56" fmla="*/ 2147483647 w 5316"/>
              <a:gd name="T57" fmla="*/ 2147483647 h 7777"/>
              <a:gd name="T58" fmla="*/ 2147483647 w 5316"/>
              <a:gd name="T59" fmla="*/ 2147483647 h 7777"/>
              <a:gd name="T60" fmla="*/ 2147483647 w 5316"/>
              <a:gd name="T61" fmla="*/ 2147483647 h 7777"/>
              <a:gd name="T62" fmla="*/ 2147483647 w 5316"/>
              <a:gd name="T63" fmla="*/ 2147483647 h 7777"/>
              <a:gd name="T64" fmla="*/ 2147483647 w 5316"/>
              <a:gd name="T65" fmla="*/ 2147483647 h 7777"/>
              <a:gd name="T66" fmla="*/ 2147483647 w 5316"/>
              <a:gd name="T67" fmla="*/ 2147483647 h 7777"/>
              <a:gd name="T68" fmla="*/ 2147483647 w 5316"/>
              <a:gd name="T69" fmla="*/ 2147483647 h 7777"/>
              <a:gd name="T70" fmla="*/ 2147483647 w 5316"/>
              <a:gd name="T71" fmla="*/ 2147483647 h 7777"/>
              <a:gd name="T72" fmla="*/ 2147483647 w 5316"/>
              <a:gd name="T73" fmla="*/ 2147483647 h 7777"/>
              <a:gd name="T74" fmla="*/ 2147483647 w 5316"/>
              <a:gd name="T75" fmla="*/ 2147483647 h 7777"/>
              <a:gd name="T76" fmla="*/ 2147483647 w 5316"/>
              <a:gd name="T77" fmla="*/ 2147483647 h 7777"/>
              <a:gd name="T78" fmla="*/ 2147483647 w 5316"/>
              <a:gd name="T79" fmla="*/ 2147483647 h 7777"/>
              <a:gd name="T80" fmla="*/ 2147483647 w 5316"/>
              <a:gd name="T81" fmla="*/ 2147483647 h 7777"/>
              <a:gd name="T82" fmla="*/ 2147483647 w 5316"/>
              <a:gd name="T83" fmla="*/ 2147483647 h 7777"/>
              <a:gd name="T84" fmla="*/ 2147483647 w 5316"/>
              <a:gd name="T85" fmla="*/ 2147483647 h 7777"/>
              <a:gd name="T86" fmla="*/ 2147483647 w 5316"/>
              <a:gd name="T87" fmla="*/ 2147483647 h 7777"/>
              <a:gd name="T88" fmla="*/ 2147483647 w 5316"/>
              <a:gd name="T89" fmla="*/ 2147483647 h 7777"/>
              <a:gd name="T90" fmla="*/ 2147483647 w 5316"/>
              <a:gd name="T91" fmla="*/ 2147483647 h 7777"/>
              <a:gd name="T92" fmla="*/ 2147483647 w 5316"/>
              <a:gd name="T93" fmla="*/ 2147483647 h 7777"/>
              <a:gd name="T94" fmla="*/ 2147483647 w 5316"/>
              <a:gd name="T95" fmla="*/ 2147483647 h 7777"/>
              <a:gd name="T96" fmla="*/ 2147483647 w 5316"/>
              <a:gd name="T97" fmla="*/ 2147483647 h 7777"/>
              <a:gd name="T98" fmla="*/ 2147483647 w 5316"/>
              <a:gd name="T99" fmla="*/ 2147483647 h 7777"/>
              <a:gd name="T100" fmla="*/ 2147483647 w 5316"/>
              <a:gd name="T101" fmla="*/ 2147483647 h 7777"/>
              <a:gd name="T102" fmla="*/ 2147483647 w 5316"/>
              <a:gd name="T103" fmla="*/ 2147483647 h 7777"/>
              <a:gd name="T104" fmla="*/ 2147483647 w 5316"/>
              <a:gd name="T105" fmla="*/ 2147483647 h 7777"/>
              <a:gd name="T106" fmla="*/ 2147483647 w 5316"/>
              <a:gd name="T107" fmla="*/ 2147483647 h 7777"/>
              <a:gd name="T108" fmla="*/ 2147483647 w 5316"/>
              <a:gd name="T109" fmla="*/ 2147483647 h 7777"/>
              <a:gd name="T110" fmla="*/ 2147483647 w 5316"/>
              <a:gd name="T111" fmla="*/ 2147483647 h 7777"/>
              <a:gd name="T112" fmla="*/ 2147483647 w 5316"/>
              <a:gd name="T113" fmla="*/ 2147483647 h 7777"/>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5316"/>
              <a:gd name="T172" fmla="*/ 0 h 7777"/>
              <a:gd name="T173" fmla="*/ 5316 w 5316"/>
              <a:gd name="T174" fmla="*/ 7777 h 7777"/>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5316" h="7777">
                <a:moveTo>
                  <a:pt x="0" y="0"/>
                </a:moveTo>
                <a:lnTo>
                  <a:pt x="0" y="0"/>
                </a:lnTo>
                <a:lnTo>
                  <a:pt x="0" y="77"/>
                </a:lnTo>
                <a:lnTo>
                  <a:pt x="6" y="77"/>
                </a:lnTo>
                <a:lnTo>
                  <a:pt x="6" y="155"/>
                </a:lnTo>
                <a:lnTo>
                  <a:pt x="12" y="155"/>
                </a:lnTo>
                <a:lnTo>
                  <a:pt x="12" y="233"/>
                </a:lnTo>
                <a:lnTo>
                  <a:pt x="18" y="233"/>
                </a:lnTo>
                <a:lnTo>
                  <a:pt x="18" y="311"/>
                </a:lnTo>
                <a:lnTo>
                  <a:pt x="25" y="311"/>
                </a:lnTo>
                <a:lnTo>
                  <a:pt x="25" y="388"/>
                </a:lnTo>
                <a:lnTo>
                  <a:pt x="31" y="388"/>
                </a:lnTo>
                <a:lnTo>
                  <a:pt x="31" y="466"/>
                </a:lnTo>
                <a:lnTo>
                  <a:pt x="38" y="466"/>
                </a:lnTo>
                <a:lnTo>
                  <a:pt x="38" y="544"/>
                </a:lnTo>
                <a:lnTo>
                  <a:pt x="44" y="544"/>
                </a:lnTo>
                <a:lnTo>
                  <a:pt x="44" y="622"/>
                </a:lnTo>
                <a:lnTo>
                  <a:pt x="51" y="622"/>
                </a:lnTo>
                <a:lnTo>
                  <a:pt x="51" y="699"/>
                </a:lnTo>
                <a:lnTo>
                  <a:pt x="58" y="699"/>
                </a:lnTo>
                <a:lnTo>
                  <a:pt x="58" y="777"/>
                </a:lnTo>
                <a:lnTo>
                  <a:pt x="65" y="777"/>
                </a:lnTo>
                <a:lnTo>
                  <a:pt x="65" y="855"/>
                </a:lnTo>
                <a:lnTo>
                  <a:pt x="72" y="855"/>
                </a:lnTo>
                <a:lnTo>
                  <a:pt x="72" y="933"/>
                </a:lnTo>
                <a:lnTo>
                  <a:pt x="79" y="933"/>
                </a:lnTo>
                <a:lnTo>
                  <a:pt x="79" y="1011"/>
                </a:lnTo>
                <a:lnTo>
                  <a:pt x="86" y="1011"/>
                </a:lnTo>
                <a:lnTo>
                  <a:pt x="86" y="1088"/>
                </a:lnTo>
                <a:lnTo>
                  <a:pt x="93" y="1088"/>
                </a:lnTo>
                <a:lnTo>
                  <a:pt x="93" y="1166"/>
                </a:lnTo>
                <a:lnTo>
                  <a:pt x="100" y="1166"/>
                </a:lnTo>
                <a:lnTo>
                  <a:pt x="100" y="1244"/>
                </a:lnTo>
                <a:lnTo>
                  <a:pt x="107" y="1244"/>
                </a:lnTo>
                <a:lnTo>
                  <a:pt x="107" y="1322"/>
                </a:lnTo>
                <a:lnTo>
                  <a:pt x="115" y="1322"/>
                </a:lnTo>
                <a:lnTo>
                  <a:pt x="115" y="1399"/>
                </a:lnTo>
                <a:lnTo>
                  <a:pt x="122" y="1399"/>
                </a:lnTo>
                <a:lnTo>
                  <a:pt x="122" y="1477"/>
                </a:lnTo>
                <a:lnTo>
                  <a:pt x="130" y="1477"/>
                </a:lnTo>
                <a:lnTo>
                  <a:pt x="130" y="1555"/>
                </a:lnTo>
                <a:lnTo>
                  <a:pt x="138" y="1555"/>
                </a:lnTo>
                <a:lnTo>
                  <a:pt x="138" y="1633"/>
                </a:lnTo>
                <a:lnTo>
                  <a:pt x="146" y="1633"/>
                </a:lnTo>
                <a:lnTo>
                  <a:pt x="146" y="1710"/>
                </a:lnTo>
                <a:lnTo>
                  <a:pt x="153" y="1710"/>
                </a:lnTo>
                <a:lnTo>
                  <a:pt x="153" y="1788"/>
                </a:lnTo>
                <a:lnTo>
                  <a:pt x="161" y="1788"/>
                </a:lnTo>
                <a:lnTo>
                  <a:pt x="161" y="1866"/>
                </a:lnTo>
                <a:lnTo>
                  <a:pt x="169" y="1866"/>
                </a:lnTo>
                <a:lnTo>
                  <a:pt x="169" y="1944"/>
                </a:lnTo>
                <a:lnTo>
                  <a:pt x="178" y="1944"/>
                </a:lnTo>
                <a:lnTo>
                  <a:pt x="178" y="2022"/>
                </a:lnTo>
                <a:lnTo>
                  <a:pt x="186" y="2022"/>
                </a:lnTo>
                <a:lnTo>
                  <a:pt x="186" y="2099"/>
                </a:lnTo>
                <a:lnTo>
                  <a:pt x="194" y="2099"/>
                </a:lnTo>
                <a:lnTo>
                  <a:pt x="194" y="2177"/>
                </a:lnTo>
                <a:lnTo>
                  <a:pt x="203" y="2177"/>
                </a:lnTo>
                <a:lnTo>
                  <a:pt x="203" y="2255"/>
                </a:lnTo>
                <a:lnTo>
                  <a:pt x="212" y="2255"/>
                </a:lnTo>
                <a:lnTo>
                  <a:pt x="212" y="2333"/>
                </a:lnTo>
                <a:lnTo>
                  <a:pt x="220" y="2333"/>
                </a:lnTo>
                <a:lnTo>
                  <a:pt x="220" y="2410"/>
                </a:lnTo>
                <a:lnTo>
                  <a:pt x="229" y="2410"/>
                </a:lnTo>
                <a:lnTo>
                  <a:pt x="229" y="2488"/>
                </a:lnTo>
                <a:lnTo>
                  <a:pt x="238" y="2488"/>
                </a:lnTo>
                <a:lnTo>
                  <a:pt x="238" y="2566"/>
                </a:lnTo>
                <a:lnTo>
                  <a:pt x="248" y="2566"/>
                </a:lnTo>
                <a:lnTo>
                  <a:pt x="248" y="2644"/>
                </a:lnTo>
                <a:lnTo>
                  <a:pt x="257" y="2644"/>
                </a:lnTo>
                <a:lnTo>
                  <a:pt x="257" y="2721"/>
                </a:lnTo>
                <a:lnTo>
                  <a:pt x="266" y="2721"/>
                </a:lnTo>
                <a:lnTo>
                  <a:pt x="266" y="2799"/>
                </a:lnTo>
                <a:lnTo>
                  <a:pt x="276" y="2799"/>
                </a:lnTo>
                <a:lnTo>
                  <a:pt x="276" y="2877"/>
                </a:lnTo>
                <a:lnTo>
                  <a:pt x="286" y="2877"/>
                </a:lnTo>
                <a:lnTo>
                  <a:pt x="286" y="2955"/>
                </a:lnTo>
                <a:lnTo>
                  <a:pt x="296" y="2955"/>
                </a:lnTo>
                <a:lnTo>
                  <a:pt x="296" y="3033"/>
                </a:lnTo>
                <a:lnTo>
                  <a:pt x="306" y="3033"/>
                </a:lnTo>
                <a:lnTo>
                  <a:pt x="306" y="3110"/>
                </a:lnTo>
                <a:lnTo>
                  <a:pt x="316" y="3110"/>
                </a:lnTo>
                <a:lnTo>
                  <a:pt x="316" y="3188"/>
                </a:lnTo>
                <a:lnTo>
                  <a:pt x="326" y="3188"/>
                </a:lnTo>
                <a:lnTo>
                  <a:pt x="326" y="3266"/>
                </a:lnTo>
                <a:lnTo>
                  <a:pt x="337" y="3266"/>
                </a:lnTo>
                <a:lnTo>
                  <a:pt x="337" y="3344"/>
                </a:lnTo>
                <a:lnTo>
                  <a:pt x="348" y="3344"/>
                </a:lnTo>
                <a:lnTo>
                  <a:pt x="348" y="3421"/>
                </a:lnTo>
                <a:lnTo>
                  <a:pt x="359" y="3421"/>
                </a:lnTo>
                <a:lnTo>
                  <a:pt x="359" y="3499"/>
                </a:lnTo>
                <a:lnTo>
                  <a:pt x="370" y="3499"/>
                </a:lnTo>
                <a:lnTo>
                  <a:pt x="370" y="3577"/>
                </a:lnTo>
                <a:lnTo>
                  <a:pt x="381" y="3577"/>
                </a:lnTo>
                <a:lnTo>
                  <a:pt x="381" y="3655"/>
                </a:lnTo>
                <a:lnTo>
                  <a:pt x="393" y="3655"/>
                </a:lnTo>
                <a:lnTo>
                  <a:pt x="393" y="3732"/>
                </a:lnTo>
                <a:lnTo>
                  <a:pt x="405" y="3732"/>
                </a:lnTo>
                <a:lnTo>
                  <a:pt x="405" y="3810"/>
                </a:lnTo>
                <a:lnTo>
                  <a:pt x="417" y="3810"/>
                </a:lnTo>
                <a:lnTo>
                  <a:pt x="417" y="3888"/>
                </a:lnTo>
                <a:lnTo>
                  <a:pt x="429" y="3888"/>
                </a:lnTo>
                <a:lnTo>
                  <a:pt x="429" y="3966"/>
                </a:lnTo>
                <a:lnTo>
                  <a:pt x="441" y="3966"/>
                </a:lnTo>
                <a:lnTo>
                  <a:pt x="441" y="4044"/>
                </a:lnTo>
                <a:lnTo>
                  <a:pt x="454" y="4044"/>
                </a:lnTo>
                <a:lnTo>
                  <a:pt x="454" y="4121"/>
                </a:lnTo>
                <a:lnTo>
                  <a:pt x="467" y="4121"/>
                </a:lnTo>
                <a:lnTo>
                  <a:pt x="467" y="4199"/>
                </a:lnTo>
                <a:lnTo>
                  <a:pt x="480" y="4199"/>
                </a:lnTo>
                <a:lnTo>
                  <a:pt x="480" y="4277"/>
                </a:lnTo>
                <a:lnTo>
                  <a:pt x="494" y="4277"/>
                </a:lnTo>
                <a:lnTo>
                  <a:pt x="494" y="4355"/>
                </a:lnTo>
                <a:lnTo>
                  <a:pt x="508" y="4355"/>
                </a:lnTo>
                <a:lnTo>
                  <a:pt x="508" y="4432"/>
                </a:lnTo>
                <a:lnTo>
                  <a:pt x="522" y="4432"/>
                </a:lnTo>
                <a:lnTo>
                  <a:pt x="522" y="4510"/>
                </a:lnTo>
                <a:lnTo>
                  <a:pt x="537" y="4510"/>
                </a:lnTo>
                <a:lnTo>
                  <a:pt x="537" y="4588"/>
                </a:lnTo>
                <a:lnTo>
                  <a:pt x="552" y="4588"/>
                </a:lnTo>
                <a:lnTo>
                  <a:pt x="552" y="4666"/>
                </a:lnTo>
                <a:lnTo>
                  <a:pt x="567" y="4666"/>
                </a:lnTo>
                <a:lnTo>
                  <a:pt x="567" y="4743"/>
                </a:lnTo>
                <a:lnTo>
                  <a:pt x="583" y="4743"/>
                </a:lnTo>
                <a:lnTo>
                  <a:pt x="583" y="4821"/>
                </a:lnTo>
                <a:lnTo>
                  <a:pt x="599" y="4821"/>
                </a:lnTo>
                <a:lnTo>
                  <a:pt x="599" y="4899"/>
                </a:lnTo>
                <a:lnTo>
                  <a:pt x="615" y="4899"/>
                </a:lnTo>
                <a:lnTo>
                  <a:pt x="615" y="4977"/>
                </a:lnTo>
                <a:lnTo>
                  <a:pt x="632" y="4977"/>
                </a:lnTo>
                <a:lnTo>
                  <a:pt x="632" y="5055"/>
                </a:lnTo>
                <a:lnTo>
                  <a:pt x="650" y="5055"/>
                </a:lnTo>
                <a:lnTo>
                  <a:pt x="650" y="5132"/>
                </a:lnTo>
                <a:lnTo>
                  <a:pt x="668" y="5132"/>
                </a:lnTo>
                <a:lnTo>
                  <a:pt x="668" y="5210"/>
                </a:lnTo>
                <a:lnTo>
                  <a:pt x="686" y="5210"/>
                </a:lnTo>
                <a:lnTo>
                  <a:pt x="686" y="5288"/>
                </a:lnTo>
                <a:lnTo>
                  <a:pt x="705" y="5288"/>
                </a:lnTo>
                <a:lnTo>
                  <a:pt x="705" y="5366"/>
                </a:lnTo>
                <a:lnTo>
                  <a:pt x="725" y="5366"/>
                </a:lnTo>
                <a:lnTo>
                  <a:pt x="725" y="5443"/>
                </a:lnTo>
                <a:lnTo>
                  <a:pt x="745" y="5443"/>
                </a:lnTo>
                <a:lnTo>
                  <a:pt x="745" y="5521"/>
                </a:lnTo>
                <a:lnTo>
                  <a:pt x="766" y="5521"/>
                </a:lnTo>
                <a:lnTo>
                  <a:pt x="766" y="5599"/>
                </a:lnTo>
                <a:lnTo>
                  <a:pt x="788" y="5599"/>
                </a:lnTo>
                <a:lnTo>
                  <a:pt x="788" y="5677"/>
                </a:lnTo>
                <a:lnTo>
                  <a:pt x="810" y="5677"/>
                </a:lnTo>
                <a:lnTo>
                  <a:pt x="810" y="5754"/>
                </a:lnTo>
                <a:lnTo>
                  <a:pt x="834" y="5754"/>
                </a:lnTo>
                <a:lnTo>
                  <a:pt x="834" y="5832"/>
                </a:lnTo>
                <a:lnTo>
                  <a:pt x="858" y="5832"/>
                </a:lnTo>
                <a:lnTo>
                  <a:pt x="858" y="5910"/>
                </a:lnTo>
                <a:lnTo>
                  <a:pt x="883" y="5910"/>
                </a:lnTo>
                <a:lnTo>
                  <a:pt x="883" y="5988"/>
                </a:lnTo>
                <a:lnTo>
                  <a:pt x="910" y="5988"/>
                </a:lnTo>
                <a:lnTo>
                  <a:pt x="910" y="6066"/>
                </a:lnTo>
                <a:lnTo>
                  <a:pt x="937" y="6066"/>
                </a:lnTo>
                <a:lnTo>
                  <a:pt x="937" y="6143"/>
                </a:lnTo>
                <a:lnTo>
                  <a:pt x="966" y="6143"/>
                </a:lnTo>
                <a:lnTo>
                  <a:pt x="966" y="6221"/>
                </a:lnTo>
                <a:lnTo>
                  <a:pt x="996" y="6221"/>
                </a:lnTo>
                <a:lnTo>
                  <a:pt x="996" y="6299"/>
                </a:lnTo>
                <a:lnTo>
                  <a:pt x="1028" y="6299"/>
                </a:lnTo>
                <a:lnTo>
                  <a:pt x="1028" y="6377"/>
                </a:lnTo>
                <a:lnTo>
                  <a:pt x="1062" y="6377"/>
                </a:lnTo>
                <a:lnTo>
                  <a:pt x="1062" y="6454"/>
                </a:lnTo>
                <a:lnTo>
                  <a:pt x="1097" y="6454"/>
                </a:lnTo>
                <a:lnTo>
                  <a:pt x="1097" y="6532"/>
                </a:lnTo>
                <a:lnTo>
                  <a:pt x="1135" y="6532"/>
                </a:lnTo>
                <a:lnTo>
                  <a:pt x="1135" y="6610"/>
                </a:lnTo>
                <a:lnTo>
                  <a:pt x="1175" y="6610"/>
                </a:lnTo>
                <a:lnTo>
                  <a:pt x="1175" y="6688"/>
                </a:lnTo>
                <a:lnTo>
                  <a:pt x="1217" y="6688"/>
                </a:lnTo>
                <a:lnTo>
                  <a:pt x="1217" y="6765"/>
                </a:lnTo>
                <a:lnTo>
                  <a:pt x="1263" y="6765"/>
                </a:lnTo>
                <a:lnTo>
                  <a:pt x="1263" y="6843"/>
                </a:lnTo>
                <a:lnTo>
                  <a:pt x="1313" y="6843"/>
                </a:lnTo>
                <a:lnTo>
                  <a:pt x="1313" y="6921"/>
                </a:lnTo>
                <a:lnTo>
                  <a:pt x="1367" y="6921"/>
                </a:lnTo>
                <a:lnTo>
                  <a:pt x="1367" y="6999"/>
                </a:lnTo>
                <a:lnTo>
                  <a:pt x="1426" y="6999"/>
                </a:lnTo>
                <a:lnTo>
                  <a:pt x="1426" y="7077"/>
                </a:lnTo>
                <a:lnTo>
                  <a:pt x="1491" y="7077"/>
                </a:lnTo>
                <a:lnTo>
                  <a:pt x="1491" y="7154"/>
                </a:lnTo>
                <a:lnTo>
                  <a:pt x="1564" y="7154"/>
                </a:lnTo>
                <a:lnTo>
                  <a:pt x="1564" y="7232"/>
                </a:lnTo>
                <a:lnTo>
                  <a:pt x="1647" y="7232"/>
                </a:lnTo>
                <a:lnTo>
                  <a:pt x="1647" y="7310"/>
                </a:lnTo>
                <a:lnTo>
                  <a:pt x="1742" y="7310"/>
                </a:lnTo>
                <a:lnTo>
                  <a:pt x="1742" y="7388"/>
                </a:lnTo>
                <a:lnTo>
                  <a:pt x="1855" y="7388"/>
                </a:lnTo>
                <a:lnTo>
                  <a:pt x="1855" y="7465"/>
                </a:lnTo>
                <a:lnTo>
                  <a:pt x="1993" y="7465"/>
                </a:lnTo>
                <a:lnTo>
                  <a:pt x="1993" y="7543"/>
                </a:lnTo>
                <a:lnTo>
                  <a:pt x="2171" y="7543"/>
                </a:lnTo>
                <a:lnTo>
                  <a:pt x="2171" y="7621"/>
                </a:lnTo>
                <a:lnTo>
                  <a:pt x="2423" y="7621"/>
                </a:lnTo>
                <a:lnTo>
                  <a:pt x="2423" y="7699"/>
                </a:lnTo>
                <a:lnTo>
                  <a:pt x="2852" y="7699"/>
                </a:lnTo>
                <a:lnTo>
                  <a:pt x="2852" y="7777"/>
                </a:lnTo>
                <a:lnTo>
                  <a:pt x="5316" y="7777"/>
                </a:lnTo>
                <a:lnTo>
                  <a:pt x="5316" y="7699"/>
                </a:lnTo>
                <a:lnTo>
                  <a:pt x="4620" y="7699"/>
                </a:lnTo>
                <a:lnTo>
                  <a:pt x="4620" y="7621"/>
                </a:lnTo>
                <a:lnTo>
                  <a:pt x="3925" y="7621"/>
                </a:lnTo>
                <a:lnTo>
                  <a:pt x="3925" y="7543"/>
                </a:lnTo>
                <a:lnTo>
                  <a:pt x="3518" y="7543"/>
                </a:lnTo>
                <a:lnTo>
                  <a:pt x="3518" y="7465"/>
                </a:lnTo>
                <a:lnTo>
                  <a:pt x="3229" y="7465"/>
                </a:lnTo>
                <a:lnTo>
                  <a:pt x="3229" y="7388"/>
                </a:lnTo>
                <a:lnTo>
                  <a:pt x="3005" y="7388"/>
                </a:lnTo>
                <a:lnTo>
                  <a:pt x="3005" y="7310"/>
                </a:lnTo>
                <a:lnTo>
                  <a:pt x="2823" y="7310"/>
                </a:lnTo>
                <a:lnTo>
                  <a:pt x="2823" y="7232"/>
                </a:lnTo>
                <a:lnTo>
                  <a:pt x="2668" y="7232"/>
                </a:lnTo>
                <a:lnTo>
                  <a:pt x="2668" y="7154"/>
                </a:lnTo>
                <a:lnTo>
                  <a:pt x="2534" y="7154"/>
                </a:lnTo>
                <a:lnTo>
                  <a:pt x="2534" y="7077"/>
                </a:lnTo>
                <a:lnTo>
                  <a:pt x="2416" y="7077"/>
                </a:lnTo>
                <a:lnTo>
                  <a:pt x="2416" y="6999"/>
                </a:lnTo>
                <a:lnTo>
                  <a:pt x="2310" y="6999"/>
                </a:lnTo>
                <a:lnTo>
                  <a:pt x="2310" y="6921"/>
                </a:lnTo>
                <a:lnTo>
                  <a:pt x="2214" y="6921"/>
                </a:lnTo>
                <a:lnTo>
                  <a:pt x="2214" y="6843"/>
                </a:lnTo>
                <a:lnTo>
                  <a:pt x="2127" y="6843"/>
                </a:lnTo>
                <a:lnTo>
                  <a:pt x="2127" y="6765"/>
                </a:lnTo>
                <a:lnTo>
                  <a:pt x="2047" y="6765"/>
                </a:lnTo>
                <a:lnTo>
                  <a:pt x="2047" y="6688"/>
                </a:lnTo>
                <a:lnTo>
                  <a:pt x="1972" y="6688"/>
                </a:lnTo>
                <a:lnTo>
                  <a:pt x="1972" y="6610"/>
                </a:lnTo>
                <a:lnTo>
                  <a:pt x="1903" y="6610"/>
                </a:lnTo>
                <a:lnTo>
                  <a:pt x="1903" y="6532"/>
                </a:lnTo>
                <a:lnTo>
                  <a:pt x="1838" y="6532"/>
                </a:lnTo>
                <a:lnTo>
                  <a:pt x="1838" y="6454"/>
                </a:lnTo>
                <a:lnTo>
                  <a:pt x="1778" y="6454"/>
                </a:lnTo>
                <a:lnTo>
                  <a:pt x="1778" y="6377"/>
                </a:lnTo>
                <a:lnTo>
                  <a:pt x="1720" y="6377"/>
                </a:lnTo>
                <a:lnTo>
                  <a:pt x="1720" y="6299"/>
                </a:lnTo>
                <a:lnTo>
                  <a:pt x="1666" y="6299"/>
                </a:lnTo>
                <a:lnTo>
                  <a:pt x="1666" y="6221"/>
                </a:lnTo>
                <a:lnTo>
                  <a:pt x="1614" y="6221"/>
                </a:lnTo>
                <a:lnTo>
                  <a:pt x="1614" y="6143"/>
                </a:lnTo>
                <a:lnTo>
                  <a:pt x="1565" y="6143"/>
                </a:lnTo>
                <a:lnTo>
                  <a:pt x="1565" y="6066"/>
                </a:lnTo>
                <a:lnTo>
                  <a:pt x="1519" y="6066"/>
                </a:lnTo>
                <a:lnTo>
                  <a:pt x="1519" y="5988"/>
                </a:lnTo>
                <a:lnTo>
                  <a:pt x="1474" y="5988"/>
                </a:lnTo>
                <a:lnTo>
                  <a:pt x="1474" y="5910"/>
                </a:lnTo>
                <a:lnTo>
                  <a:pt x="1431" y="5910"/>
                </a:lnTo>
                <a:lnTo>
                  <a:pt x="1431" y="5832"/>
                </a:lnTo>
                <a:lnTo>
                  <a:pt x="1391" y="5832"/>
                </a:lnTo>
                <a:lnTo>
                  <a:pt x="1391" y="5754"/>
                </a:lnTo>
                <a:lnTo>
                  <a:pt x="1351" y="5754"/>
                </a:lnTo>
                <a:lnTo>
                  <a:pt x="1351" y="5677"/>
                </a:lnTo>
                <a:lnTo>
                  <a:pt x="1313" y="5677"/>
                </a:lnTo>
                <a:lnTo>
                  <a:pt x="1313" y="5599"/>
                </a:lnTo>
                <a:lnTo>
                  <a:pt x="1277" y="5599"/>
                </a:lnTo>
                <a:lnTo>
                  <a:pt x="1277" y="5521"/>
                </a:lnTo>
                <a:lnTo>
                  <a:pt x="1242" y="5521"/>
                </a:lnTo>
                <a:lnTo>
                  <a:pt x="1242" y="5443"/>
                </a:lnTo>
                <a:lnTo>
                  <a:pt x="1208" y="5443"/>
                </a:lnTo>
                <a:lnTo>
                  <a:pt x="1208" y="5366"/>
                </a:lnTo>
                <a:lnTo>
                  <a:pt x="1175" y="5366"/>
                </a:lnTo>
                <a:lnTo>
                  <a:pt x="1175" y="5288"/>
                </a:lnTo>
                <a:lnTo>
                  <a:pt x="1143" y="5288"/>
                </a:lnTo>
                <a:lnTo>
                  <a:pt x="1143" y="5210"/>
                </a:lnTo>
                <a:lnTo>
                  <a:pt x="1112" y="5210"/>
                </a:lnTo>
                <a:lnTo>
                  <a:pt x="1112" y="5132"/>
                </a:lnTo>
                <a:lnTo>
                  <a:pt x="1082" y="5132"/>
                </a:lnTo>
                <a:lnTo>
                  <a:pt x="1082" y="5055"/>
                </a:lnTo>
                <a:lnTo>
                  <a:pt x="1053" y="5055"/>
                </a:lnTo>
                <a:lnTo>
                  <a:pt x="1053" y="4977"/>
                </a:lnTo>
                <a:lnTo>
                  <a:pt x="1025" y="4977"/>
                </a:lnTo>
                <a:lnTo>
                  <a:pt x="1025" y="4899"/>
                </a:lnTo>
                <a:lnTo>
                  <a:pt x="997" y="4899"/>
                </a:lnTo>
                <a:lnTo>
                  <a:pt x="997" y="4821"/>
                </a:lnTo>
                <a:lnTo>
                  <a:pt x="970" y="4821"/>
                </a:lnTo>
                <a:lnTo>
                  <a:pt x="970" y="4743"/>
                </a:lnTo>
                <a:lnTo>
                  <a:pt x="944" y="4743"/>
                </a:lnTo>
                <a:lnTo>
                  <a:pt x="944" y="4666"/>
                </a:lnTo>
                <a:lnTo>
                  <a:pt x="919" y="4666"/>
                </a:lnTo>
                <a:lnTo>
                  <a:pt x="919" y="4588"/>
                </a:lnTo>
                <a:lnTo>
                  <a:pt x="894" y="4588"/>
                </a:lnTo>
                <a:lnTo>
                  <a:pt x="894" y="4510"/>
                </a:lnTo>
                <a:lnTo>
                  <a:pt x="870" y="4510"/>
                </a:lnTo>
                <a:lnTo>
                  <a:pt x="870" y="4432"/>
                </a:lnTo>
                <a:lnTo>
                  <a:pt x="846" y="4432"/>
                </a:lnTo>
                <a:lnTo>
                  <a:pt x="846" y="4355"/>
                </a:lnTo>
                <a:lnTo>
                  <a:pt x="823" y="4355"/>
                </a:lnTo>
                <a:lnTo>
                  <a:pt x="823" y="4277"/>
                </a:lnTo>
                <a:lnTo>
                  <a:pt x="801" y="4277"/>
                </a:lnTo>
                <a:lnTo>
                  <a:pt x="801" y="4199"/>
                </a:lnTo>
                <a:lnTo>
                  <a:pt x="779" y="4199"/>
                </a:lnTo>
                <a:lnTo>
                  <a:pt x="779" y="4121"/>
                </a:lnTo>
                <a:lnTo>
                  <a:pt x="757" y="4121"/>
                </a:lnTo>
                <a:lnTo>
                  <a:pt x="757" y="4044"/>
                </a:lnTo>
                <a:lnTo>
                  <a:pt x="736" y="4044"/>
                </a:lnTo>
                <a:lnTo>
                  <a:pt x="736" y="3966"/>
                </a:lnTo>
                <a:lnTo>
                  <a:pt x="715" y="3966"/>
                </a:lnTo>
                <a:lnTo>
                  <a:pt x="715" y="3888"/>
                </a:lnTo>
                <a:lnTo>
                  <a:pt x="695" y="3888"/>
                </a:lnTo>
                <a:lnTo>
                  <a:pt x="695" y="3810"/>
                </a:lnTo>
                <a:lnTo>
                  <a:pt x="675" y="3810"/>
                </a:lnTo>
                <a:lnTo>
                  <a:pt x="675" y="3732"/>
                </a:lnTo>
                <a:lnTo>
                  <a:pt x="656" y="3732"/>
                </a:lnTo>
                <a:lnTo>
                  <a:pt x="656" y="3655"/>
                </a:lnTo>
                <a:lnTo>
                  <a:pt x="637" y="3655"/>
                </a:lnTo>
                <a:lnTo>
                  <a:pt x="637" y="3577"/>
                </a:lnTo>
                <a:lnTo>
                  <a:pt x="618" y="3577"/>
                </a:lnTo>
                <a:lnTo>
                  <a:pt x="618" y="3499"/>
                </a:lnTo>
                <a:lnTo>
                  <a:pt x="599" y="3499"/>
                </a:lnTo>
                <a:lnTo>
                  <a:pt x="599" y="3421"/>
                </a:lnTo>
                <a:lnTo>
                  <a:pt x="581" y="3421"/>
                </a:lnTo>
                <a:lnTo>
                  <a:pt x="581" y="3344"/>
                </a:lnTo>
                <a:lnTo>
                  <a:pt x="564" y="3344"/>
                </a:lnTo>
                <a:lnTo>
                  <a:pt x="564" y="3266"/>
                </a:lnTo>
                <a:lnTo>
                  <a:pt x="546" y="3266"/>
                </a:lnTo>
                <a:lnTo>
                  <a:pt x="546" y="3188"/>
                </a:lnTo>
                <a:lnTo>
                  <a:pt x="529" y="3188"/>
                </a:lnTo>
                <a:lnTo>
                  <a:pt x="529" y="3110"/>
                </a:lnTo>
                <a:lnTo>
                  <a:pt x="512" y="3110"/>
                </a:lnTo>
                <a:lnTo>
                  <a:pt x="512" y="3033"/>
                </a:lnTo>
                <a:lnTo>
                  <a:pt x="495" y="3033"/>
                </a:lnTo>
                <a:lnTo>
                  <a:pt x="495" y="2955"/>
                </a:lnTo>
                <a:lnTo>
                  <a:pt x="479" y="2955"/>
                </a:lnTo>
                <a:lnTo>
                  <a:pt x="479" y="2877"/>
                </a:lnTo>
                <a:lnTo>
                  <a:pt x="463" y="2877"/>
                </a:lnTo>
                <a:lnTo>
                  <a:pt x="463" y="2799"/>
                </a:lnTo>
                <a:lnTo>
                  <a:pt x="447" y="2799"/>
                </a:lnTo>
                <a:lnTo>
                  <a:pt x="447" y="2721"/>
                </a:lnTo>
                <a:lnTo>
                  <a:pt x="432" y="2721"/>
                </a:lnTo>
                <a:lnTo>
                  <a:pt x="432" y="2644"/>
                </a:lnTo>
                <a:lnTo>
                  <a:pt x="416" y="2644"/>
                </a:lnTo>
                <a:lnTo>
                  <a:pt x="416" y="2566"/>
                </a:lnTo>
                <a:lnTo>
                  <a:pt x="401" y="2566"/>
                </a:lnTo>
                <a:lnTo>
                  <a:pt x="401" y="2488"/>
                </a:lnTo>
                <a:lnTo>
                  <a:pt x="386" y="2488"/>
                </a:lnTo>
                <a:lnTo>
                  <a:pt x="386" y="2410"/>
                </a:lnTo>
                <a:lnTo>
                  <a:pt x="372" y="2410"/>
                </a:lnTo>
                <a:lnTo>
                  <a:pt x="372" y="2333"/>
                </a:lnTo>
                <a:lnTo>
                  <a:pt x="357" y="2333"/>
                </a:lnTo>
                <a:lnTo>
                  <a:pt x="357" y="2255"/>
                </a:lnTo>
                <a:lnTo>
                  <a:pt x="343" y="2255"/>
                </a:lnTo>
                <a:lnTo>
                  <a:pt x="343" y="2177"/>
                </a:lnTo>
                <a:lnTo>
                  <a:pt x="329" y="2177"/>
                </a:lnTo>
                <a:lnTo>
                  <a:pt x="329" y="2099"/>
                </a:lnTo>
                <a:lnTo>
                  <a:pt x="315" y="2099"/>
                </a:lnTo>
                <a:lnTo>
                  <a:pt x="315" y="2022"/>
                </a:lnTo>
                <a:lnTo>
                  <a:pt x="302" y="2022"/>
                </a:lnTo>
                <a:lnTo>
                  <a:pt x="302" y="1944"/>
                </a:lnTo>
                <a:lnTo>
                  <a:pt x="288" y="1944"/>
                </a:lnTo>
                <a:lnTo>
                  <a:pt x="288" y="1866"/>
                </a:lnTo>
                <a:lnTo>
                  <a:pt x="275" y="1866"/>
                </a:lnTo>
                <a:lnTo>
                  <a:pt x="275" y="1788"/>
                </a:lnTo>
                <a:lnTo>
                  <a:pt x="262" y="1788"/>
                </a:lnTo>
                <a:lnTo>
                  <a:pt x="262" y="1710"/>
                </a:lnTo>
                <a:lnTo>
                  <a:pt x="249" y="1710"/>
                </a:lnTo>
                <a:lnTo>
                  <a:pt x="249" y="1633"/>
                </a:lnTo>
                <a:lnTo>
                  <a:pt x="236" y="1633"/>
                </a:lnTo>
                <a:lnTo>
                  <a:pt x="236" y="1555"/>
                </a:lnTo>
                <a:lnTo>
                  <a:pt x="223" y="1555"/>
                </a:lnTo>
                <a:lnTo>
                  <a:pt x="223" y="1477"/>
                </a:lnTo>
                <a:lnTo>
                  <a:pt x="211" y="1477"/>
                </a:lnTo>
                <a:lnTo>
                  <a:pt x="211" y="1399"/>
                </a:lnTo>
                <a:lnTo>
                  <a:pt x="199" y="1399"/>
                </a:lnTo>
                <a:lnTo>
                  <a:pt x="199" y="1322"/>
                </a:lnTo>
                <a:lnTo>
                  <a:pt x="186" y="1322"/>
                </a:lnTo>
                <a:lnTo>
                  <a:pt x="186" y="1244"/>
                </a:lnTo>
                <a:lnTo>
                  <a:pt x="174" y="1244"/>
                </a:lnTo>
                <a:lnTo>
                  <a:pt x="174" y="1166"/>
                </a:lnTo>
                <a:lnTo>
                  <a:pt x="163" y="1166"/>
                </a:lnTo>
                <a:lnTo>
                  <a:pt x="163" y="1088"/>
                </a:lnTo>
                <a:lnTo>
                  <a:pt x="151" y="1088"/>
                </a:lnTo>
                <a:lnTo>
                  <a:pt x="151" y="1011"/>
                </a:lnTo>
                <a:lnTo>
                  <a:pt x="139" y="1011"/>
                </a:lnTo>
                <a:lnTo>
                  <a:pt x="139" y="933"/>
                </a:lnTo>
                <a:lnTo>
                  <a:pt x="128" y="933"/>
                </a:lnTo>
                <a:lnTo>
                  <a:pt x="128" y="855"/>
                </a:lnTo>
                <a:lnTo>
                  <a:pt x="116" y="855"/>
                </a:lnTo>
                <a:lnTo>
                  <a:pt x="116" y="777"/>
                </a:lnTo>
                <a:lnTo>
                  <a:pt x="105" y="777"/>
                </a:lnTo>
                <a:lnTo>
                  <a:pt x="105" y="699"/>
                </a:lnTo>
                <a:lnTo>
                  <a:pt x="94" y="699"/>
                </a:lnTo>
                <a:lnTo>
                  <a:pt x="94" y="622"/>
                </a:lnTo>
                <a:lnTo>
                  <a:pt x="83" y="622"/>
                </a:lnTo>
                <a:lnTo>
                  <a:pt x="83" y="544"/>
                </a:lnTo>
                <a:lnTo>
                  <a:pt x="72" y="544"/>
                </a:lnTo>
                <a:lnTo>
                  <a:pt x="72" y="466"/>
                </a:lnTo>
                <a:lnTo>
                  <a:pt x="62" y="466"/>
                </a:lnTo>
                <a:lnTo>
                  <a:pt x="62" y="388"/>
                </a:lnTo>
                <a:lnTo>
                  <a:pt x="51" y="388"/>
                </a:lnTo>
                <a:lnTo>
                  <a:pt x="51" y="311"/>
                </a:lnTo>
                <a:lnTo>
                  <a:pt x="40" y="311"/>
                </a:lnTo>
                <a:lnTo>
                  <a:pt x="40" y="233"/>
                </a:lnTo>
                <a:lnTo>
                  <a:pt x="30" y="233"/>
                </a:lnTo>
                <a:lnTo>
                  <a:pt x="30" y="155"/>
                </a:lnTo>
                <a:lnTo>
                  <a:pt x="20" y="155"/>
                </a:lnTo>
                <a:lnTo>
                  <a:pt x="20" y="77"/>
                </a:lnTo>
                <a:lnTo>
                  <a:pt x="10" y="77"/>
                </a:lnTo>
                <a:lnTo>
                  <a:pt x="10" y="0"/>
                </a:lnTo>
                <a:lnTo>
                  <a:pt x="0" y="0"/>
                </a:lnTo>
              </a:path>
            </a:pathLst>
          </a:custGeom>
          <a:noFill/>
          <a:ln w="15875">
            <a:solidFill>
              <a:srgbClr val="0000CC"/>
            </a:solidFill>
            <a:round/>
            <a:headEnd/>
            <a:tailEnd/>
          </a:ln>
          <a:extLst>
            <a:ext uri="{909E8E84-426E-40DD-AFC4-6F175D3DCCD1}">
              <a14:hiddenFill xmlns:a14="http://schemas.microsoft.com/office/drawing/2010/main">
                <a:solidFill>
                  <a:srgbClr val="FFFFFF"/>
                </a:solidFill>
              </a14:hiddenFill>
            </a:ext>
          </a:extLst>
        </p:spPr>
        <p:txBody>
          <a:bodyPr rot="10800000"/>
          <a:lstStyle/>
          <a:p>
            <a:endParaRPr lang="en-US"/>
          </a:p>
        </p:txBody>
      </p:sp>
      <p:sp>
        <p:nvSpPr>
          <p:cNvPr id="19464" name="AutoShape 10"/>
          <p:cNvSpPr>
            <a:spLocks noChangeAspect="1" noChangeArrowheads="1" noTextEdit="1"/>
          </p:cNvSpPr>
          <p:nvPr/>
        </p:nvSpPr>
        <p:spPr bwMode="auto">
          <a:xfrm>
            <a:off x="0" y="2044700"/>
            <a:ext cx="9144000" cy="3670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19465" name="Line 12"/>
          <p:cNvSpPr>
            <a:spLocks noChangeShapeType="1"/>
          </p:cNvSpPr>
          <p:nvPr/>
        </p:nvSpPr>
        <p:spPr bwMode="auto">
          <a:xfrm>
            <a:off x="817563" y="4818063"/>
            <a:ext cx="3548062" cy="1587"/>
          </a:xfrm>
          <a:prstGeom prst="line">
            <a:avLst/>
          </a:prstGeom>
          <a:noFill/>
          <a:ln w="15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466" name="Line 13"/>
          <p:cNvSpPr>
            <a:spLocks noChangeShapeType="1"/>
          </p:cNvSpPr>
          <p:nvPr/>
        </p:nvSpPr>
        <p:spPr bwMode="auto">
          <a:xfrm>
            <a:off x="817563" y="4818063"/>
            <a:ext cx="1587" cy="28575"/>
          </a:xfrm>
          <a:prstGeom prst="line">
            <a:avLst/>
          </a:prstGeom>
          <a:noFill/>
          <a:ln w="15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467" name="Line 14"/>
          <p:cNvSpPr>
            <a:spLocks noChangeShapeType="1"/>
          </p:cNvSpPr>
          <p:nvPr/>
        </p:nvSpPr>
        <p:spPr bwMode="auto">
          <a:xfrm>
            <a:off x="817563" y="4818063"/>
            <a:ext cx="1587" cy="47625"/>
          </a:xfrm>
          <a:prstGeom prst="line">
            <a:avLst/>
          </a:prstGeom>
          <a:noFill/>
          <a:ln w="15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468" name="Line 15"/>
          <p:cNvSpPr>
            <a:spLocks noChangeShapeType="1"/>
          </p:cNvSpPr>
          <p:nvPr/>
        </p:nvSpPr>
        <p:spPr bwMode="auto">
          <a:xfrm>
            <a:off x="889000" y="4818063"/>
            <a:ext cx="1588" cy="28575"/>
          </a:xfrm>
          <a:prstGeom prst="line">
            <a:avLst/>
          </a:prstGeom>
          <a:noFill/>
          <a:ln w="15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469" name="Line 16"/>
          <p:cNvSpPr>
            <a:spLocks noChangeShapeType="1"/>
          </p:cNvSpPr>
          <p:nvPr/>
        </p:nvSpPr>
        <p:spPr bwMode="auto">
          <a:xfrm>
            <a:off x="960438" y="4818063"/>
            <a:ext cx="1587" cy="28575"/>
          </a:xfrm>
          <a:prstGeom prst="line">
            <a:avLst/>
          </a:prstGeom>
          <a:noFill/>
          <a:ln w="15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470" name="Line 17"/>
          <p:cNvSpPr>
            <a:spLocks noChangeShapeType="1"/>
          </p:cNvSpPr>
          <p:nvPr/>
        </p:nvSpPr>
        <p:spPr bwMode="auto">
          <a:xfrm>
            <a:off x="1031875" y="4818063"/>
            <a:ext cx="1588" cy="28575"/>
          </a:xfrm>
          <a:prstGeom prst="line">
            <a:avLst/>
          </a:prstGeom>
          <a:noFill/>
          <a:ln w="15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471" name="Line 18"/>
          <p:cNvSpPr>
            <a:spLocks noChangeShapeType="1"/>
          </p:cNvSpPr>
          <p:nvPr/>
        </p:nvSpPr>
        <p:spPr bwMode="auto">
          <a:xfrm>
            <a:off x="1101725" y="4818063"/>
            <a:ext cx="1588" cy="28575"/>
          </a:xfrm>
          <a:prstGeom prst="line">
            <a:avLst/>
          </a:prstGeom>
          <a:noFill/>
          <a:ln w="15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472" name="Line 19"/>
          <p:cNvSpPr>
            <a:spLocks noChangeShapeType="1"/>
          </p:cNvSpPr>
          <p:nvPr/>
        </p:nvSpPr>
        <p:spPr bwMode="auto">
          <a:xfrm>
            <a:off x="1173163" y="4818063"/>
            <a:ext cx="1587" cy="28575"/>
          </a:xfrm>
          <a:prstGeom prst="line">
            <a:avLst/>
          </a:prstGeom>
          <a:noFill/>
          <a:ln w="15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473" name="Line 20"/>
          <p:cNvSpPr>
            <a:spLocks noChangeShapeType="1"/>
          </p:cNvSpPr>
          <p:nvPr/>
        </p:nvSpPr>
        <p:spPr bwMode="auto">
          <a:xfrm>
            <a:off x="1244600" y="4818063"/>
            <a:ext cx="1588" cy="28575"/>
          </a:xfrm>
          <a:prstGeom prst="line">
            <a:avLst/>
          </a:prstGeom>
          <a:noFill/>
          <a:ln w="15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474" name="Line 21"/>
          <p:cNvSpPr>
            <a:spLocks noChangeShapeType="1"/>
          </p:cNvSpPr>
          <p:nvPr/>
        </p:nvSpPr>
        <p:spPr bwMode="auto">
          <a:xfrm>
            <a:off x="1316038" y="4818063"/>
            <a:ext cx="1587" cy="28575"/>
          </a:xfrm>
          <a:prstGeom prst="line">
            <a:avLst/>
          </a:prstGeom>
          <a:noFill/>
          <a:ln w="15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475" name="Line 22"/>
          <p:cNvSpPr>
            <a:spLocks noChangeShapeType="1"/>
          </p:cNvSpPr>
          <p:nvPr/>
        </p:nvSpPr>
        <p:spPr bwMode="auto">
          <a:xfrm>
            <a:off x="1384300" y="4818063"/>
            <a:ext cx="1588" cy="28575"/>
          </a:xfrm>
          <a:prstGeom prst="line">
            <a:avLst/>
          </a:prstGeom>
          <a:noFill/>
          <a:ln w="15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476" name="Line 23"/>
          <p:cNvSpPr>
            <a:spLocks noChangeShapeType="1"/>
          </p:cNvSpPr>
          <p:nvPr/>
        </p:nvSpPr>
        <p:spPr bwMode="auto">
          <a:xfrm>
            <a:off x="1455738" y="4818063"/>
            <a:ext cx="1587" cy="28575"/>
          </a:xfrm>
          <a:prstGeom prst="line">
            <a:avLst/>
          </a:prstGeom>
          <a:noFill/>
          <a:ln w="15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477" name="Line 24"/>
          <p:cNvSpPr>
            <a:spLocks noChangeShapeType="1"/>
          </p:cNvSpPr>
          <p:nvPr/>
        </p:nvSpPr>
        <p:spPr bwMode="auto">
          <a:xfrm>
            <a:off x="1527175" y="4818063"/>
            <a:ext cx="1588" cy="28575"/>
          </a:xfrm>
          <a:prstGeom prst="line">
            <a:avLst/>
          </a:prstGeom>
          <a:noFill/>
          <a:ln w="15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478" name="Line 25"/>
          <p:cNvSpPr>
            <a:spLocks noChangeShapeType="1"/>
          </p:cNvSpPr>
          <p:nvPr/>
        </p:nvSpPr>
        <p:spPr bwMode="auto">
          <a:xfrm>
            <a:off x="1527175" y="4818063"/>
            <a:ext cx="1588" cy="47625"/>
          </a:xfrm>
          <a:prstGeom prst="line">
            <a:avLst/>
          </a:prstGeom>
          <a:noFill/>
          <a:ln w="15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479" name="Rectangle 26"/>
          <p:cNvSpPr>
            <a:spLocks noChangeArrowheads="1"/>
          </p:cNvSpPr>
          <p:nvPr/>
        </p:nvSpPr>
        <p:spPr bwMode="auto">
          <a:xfrm>
            <a:off x="1447800" y="4891088"/>
            <a:ext cx="1651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n-US" altLang="en-US" sz="2600">
                <a:solidFill>
                  <a:srgbClr val="000000"/>
                </a:solidFill>
                <a:latin typeface="Times New Roman" panose="02020603050405020304" pitchFamily="18" charset="0"/>
              </a:rPr>
              <a:t>0</a:t>
            </a:r>
            <a:endParaRPr lang="en-US" altLang="en-US"/>
          </a:p>
        </p:txBody>
      </p:sp>
      <p:sp>
        <p:nvSpPr>
          <p:cNvPr id="19480" name="Line 27"/>
          <p:cNvSpPr>
            <a:spLocks noChangeShapeType="1"/>
          </p:cNvSpPr>
          <p:nvPr/>
        </p:nvSpPr>
        <p:spPr bwMode="auto">
          <a:xfrm>
            <a:off x="1597025" y="4818063"/>
            <a:ext cx="1588" cy="28575"/>
          </a:xfrm>
          <a:prstGeom prst="line">
            <a:avLst/>
          </a:prstGeom>
          <a:noFill/>
          <a:ln w="15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481" name="Line 28"/>
          <p:cNvSpPr>
            <a:spLocks noChangeShapeType="1"/>
          </p:cNvSpPr>
          <p:nvPr/>
        </p:nvSpPr>
        <p:spPr bwMode="auto">
          <a:xfrm>
            <a:off x="1668463" y="4818063"/>
            <a:ext cx="1587" cy="28575"/>
          </a:xfrm>
          <a:prstGeom prst="line">
            <a:avLst/>
          </a:prstGeom>
          <a:noFill/>
          <a:ln w="15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482" name="Line 29"/>
          <p:cNvSpPr>
            <a:spLocks noChangeShapeType="1"/>
          </p:cNvSpPr>
          <p:nvPr/>
        </p:nvSpPr>
        <p:spPr bwMode="auto">
          <a:xfrm>
            <a:off x="1739900" y="4818063"/>
            <a:ext cx="1588" cy="28575"/>
          </a:xfrm>
          <a:prstGeom prst="line">
            <a:avLst/>
          </a:prstGeom>
          <a:noFill/>
          <a:ln w="15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483" name="Line 30"/>
          <p:cNvSpPr>
            <a:spLocks noChangeShapeType="1"/>
          </p:cNvSpPr>
          <p:nvPr/>
        </p:nvSpPr>
        <p:spPr bwMode="auto">
          <a:xfrm>
            <a:off x="1811338" y="4818063"/>
            <a:ext cx="1587" cy="28575"/>
          </a:xfrm>
          <a:prstGeom prst="line">
            <a:avLst/>
          </a:prstGeom>
          <a:noFill/>
          <a:ln w="15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484" name="Line 31"/>
          <p:cNvSpPr>
            <a:spLocks noChangeShapeType="1"/>
          </p:cNvSpPr>
          <p:nvPr/>
        </p:nvSpPr>
        <p:spPr bwMode="auto">
          <a:xfrm>
            <a:off x="1881188" y="4818063"/>
            <a:ext cx="1587" cy="28575"/>
          </a:xfrm>
          <a:prstGeom prst="line">
            <a:avLst/>
          </a:prstGeom>
          <a:noFill/>
          <a:ln w="15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485" name="Line 32"/>
          <p:cNvSpPr>
            <a:spLocks noChangeShapeType="1"/>
          </p:cNvSpPr>
          <p:nvPr/>
        </p:nvSpPr>
        <p:spPr bwMode="auto">
          <a:xfrm>
            <a:off x="1952625" y="4818063"/>
            <a:ext cx="1588" cy="28575"/>
          </a:xfrm>
          <a:prstGeom prst="line">
            <a:avLst/>
          </a:prstGeom>
          <a:noFill/>
          <a:ln w="15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486" name="Line 33"/>
          <p:cNvSpPr>
            <a:spLocks noChangeShapeType="1"/>
          </p:cNvSpPr>
          <p:nvPr/>
        </p:nvSpPr>
        <p:spPr bwMode="auto">
          <a:xfrm>
            <a:off x="2024063" y="4818063"/>
            <a:ext cx="1587" cy="28575"/>
          </a:xfrm>
          <a:prstGeom prst="line">
            <a:avLst/>
          </a:prstGeom>
          <a:noFill/>
          <a:ln w="15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487" name="Line 34"/>
          <p:cNvSpPr>
            <a:spLocks noChangeShapeType="1"/>
          </p:cNvSpPr>
          <p:nvPr/>
        </p:nvSpPr>
        <p:spPr bwMode="auto">
          <a:xfrm>
            <a:off x="2095500" y="4818063"/>
            <a:ext cx="1588" cy="28575"/>
          </a:xfrm>
          <a:prstGeom prst="line">
            <a:avLst/>
          </a:prstGeom>
          <a:noFill/>
          <a:ln w="15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488" name="Line 35"/>
          <p:cNvSpPr>
            <a:spLocks noChangeShapeType="1"/>
          </p:cNvSpPr>
          <p:nvPr/>
        </p:nvSpPr>
        <p:spPr bwMode="auto">
          <a:xfrm>
            <a:off x="2165350" y="4818063"/>
            <a:ext cx="1588" cy="28575"/>
          </a:xfrm>
          <a:prstGeom prst="line">
            <a:avLst/>
          </a:prstGeom>
          <a:noFill/>
          <a:ln w="15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489" name="Line 36"/>
          <p:cNvSpPr>
            <a:spLocks noChangeShapeType="1"/>
          </p:cNvSpPr>
          <p:nvPr/>
        </p:nvSpPr>
        <p:spPr bwMode="auto">
          <a:xfrm>
            <a:off x="2236788" y="4818063"/>
            <a:ext cx="1587" cy="28575"/>
          </a:xfrm>
          <a:prstGeom prst="line">
            <a:avLst/>
          </a:prstGeom>
          <a:noFill/>
          <a:ln w="15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490" name="Line 37"/>
          <p:cNvSpPr>
            <a:spLocks noChangeShapeType="1"/>
          </p:cNvSpPr>
          <p:nvPr/>
        </p:nvSpPr>
        <p:spPr bwMode="auto">
          <a:xfrm>
            <a:off x="2236788" y="4818063"/>
            <a:ext cx="1587" cy="47625"/>
          </a:xfrm>
          <a:prstGeom prst="line">
            <a:avLst/>
          </a:prstGeom>
          <a:noFill/>
          <a:ln w="15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491" name="Rectangle 38"/>
          <p:cNvSpPr>
            <a:spLocks noChangeArrowheads="1"/>
          </p:cNvSpPr>
          <p:nvPr/>
        </p:nvSpPr>
        <p:spPr bwMode="auto">
          <a:xfrm>
            <a:off x="2135188" y="4891088"/>
            <a:ext cx="3302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n-US" altLang="en-US" sz="2600">
                <a:solidFill>
                  <a:srgbClr val="000000"/>
                </a:solidFill>
                <a:latin typeface="Times New Roman" panose="02020603050405020304" pitchFamily="18" charset="0"/>
              </a:rPr>
              <a:t>10</a:t>
            </a:r>
            <a:endParaRPr lang="en-US" altLang="en-US"/>
          </a:p>
        </p:txBody>
      </p:sp>
      <p:sp>
        <p:nvSpPr>
          <p:cNvPr id="19492" name="Line 39"/>
          <p:cNvSpPr>
            <a:spLocks noChangeShapeType="1"/>
          </p:cNvSpPr>
          <p:nvPr/>
        </p:nvSpPr>
        <p:spPr bwMode="auto">
          <a:xfrm>
            <a:off x="2308225" y="4818063"/>
            <a:ext cx="1588" cy="28575"/>
          </a:xfrm>
          <a:prstGeom prst="line">
            <a:avLst/>
          </a:prstGeom>
          <a:noFill/>
          <a:ln w="15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493" name="Line 40"/>
          <p:cNvSpPr>
            <a:spLocks noChangeShapeType="1"/>
          </p:cNvSpPr>
          <p:nvPr/>
        </p:nvSpPr>
        <p:spPr bwMode="auto">
          <a:xfrm>
            <a:off x="2379663" y="4818063"/>
            <a:ext cx="1587" cy="28575"/>
          </a:xfrm>
          <a:prstGeom prst="line">
            <a:avLst/>
          </a:prstGeom>
          <a:noFill/>
          <a:ln w="15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494" name="Line 41"/>
          <p:cNvSpPr>
            <a:spLocks noChangeShapeType="1"/>
          </p:cNvSpPr>
          <p:nvPr/>
        </p:nvSpPr>
        <p:spPr bwMode="auto">
          <a:xfrm>
            <a:off x="2449513" y="4818063"/>
            <a:ext cx="1587" cy="28575"/>
          </a:xfrm>
          <a:prstGeom prst="line">
            <a:avLst/>
          </a:prstGeom>
          <a:noFill/>
          <a:ln w="15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495" name="Line 42"/>
          <p:cNvSpPr>
            <a:spLocks noChangeShapeType="1"/>
          </p:cNvSpPr>
          <p:nvPr/>
        </p:nvSpPr>
        <p:spPr bwMode="auto">
          <a:xfrm>
            <a:off x="2520950" y="4818063"/>
            <a:ext cx="1588" cy="28575"/>
          </a:xfrm>
          <a:prstGeom prst="line">
            <a:avLst/>
          </a:prstGeom>
          <a:noFill/>
          <a:ln w="15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496" name="Line 43"/>
          <p:cNvSpPr>
            <a:spLocks noChangeShapeType="1"/>
          </p:cNvSpPr>
          <p:nvPr/>
        </p:nvSpPr>
        <p:spPr bwMode="auto">
          <a:xfrm>
            <a:off x="2592388" y="4818063"/>
            <a:ext cx="1587" cy="28575"/>
          </a:xfrm>
          <a:prstGeom prst="line">
            <a:avLst/>
          </a:prstGeom>
          <a:noFill/>
          <a:ln w="15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497" name="Line 44"/>
          <p:cNvSpPr>
            <a:spLocks noChangeShapeType="1"/>
          </p:cNvSpPr>
          <p:nvPr/>
        </p:nvSpPr>
        <p:spPr bwMode="auto">
          <a:xfrm>
            <a:off x="2663825" y="4818063"/>
            <a:ext cx="1588" cy="28575"/>
          </a:xfrm>
          <a:prstGeom prst="line">
            <a:avLst/>
          </a:prstGeom>
          <a:noFill/>
          <a:ln w="15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498" name="Line 45"/>
          <p:cNvSpPr>
            <a:spLocks noChangeShapeType="1"/>
          </p:cNvSpPr>
          <p:nvPr/>
        </p:nvSpPr>
        <p:spPr bwMode="auto">
          <a:xfrm>
            <a:off x="2733675" y="4818063"/>
            <a:ext cx="1588" cy="28575"/>
          </a:xfrm>
          <a:prstGeom prst="line">
            <a:avLst/>
          </a:prstGeom>
          <a:noFill/>
          <a:ln w="15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499" name="Line 46"/>
          <p:cNvSpPr>
            <a:spLocks noChangeShapeType="1"/>
          </p:cNvSpPr>
          <p:nvPr/>
        </p:nvSpPr>
        <p:spPr bwMode="auto">
          <a:xfrm>
            <a:off x="2805113" y="4818063"/>
            <a:ext cx="1587" cy="28575"/>
          </a:xfrm>
          <a:prstGeom prst="line">
            <a:avLst/>
          </a:prstGeom>
          <a:noFill/>
          <a:ln w="15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500" name="Line 47"/>
          <p:cNvSpPr>
            <a:spLocks noChangeShapeType="1"/>
          </p:cNvSpPr>
          <p:nvPr/>
        </p:nvSpPr>
        <p:spPr bwMode="auto">
          <a:xfrm>
            <a:off x="2876550" y="4818063"/>
            <a:ext cx="1588" cy="28575"/>
          </a:xfrm>
          <a:prstGeom prst="line">
            <a:avLst/>
          </a:prstGeom>
          <a:noFill/>
          <a:ln w="15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501" name="Line 48"/>
          <p:cNvSpPr>
            <a:spLocks noChangeShapeType="1"/>
          </p:cNvSpPr>
          <p:nvPr/>
        </p:nvSpPr>
        <p:spPr bwMode="auto">
          <a:xfrm>
            <a:off x="2946400" y="4818063"/>
            <a:ext cx="3175" cy="28575"/>
          </a:xfrm>
          <a:prstGeom prst="line">
            <a:avLst/>
          </a:prstGeom>
          <a:noFill/>
          <a:ln w="15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502" name="Line 49"/>
          <p:cNvSpPr>
            <a:spLocks noChangeShapeType="1"/>
          </p:cNvSpPr>
          <p:nvPr/>
        </p:nvSpPr>
        <p:spPr bwMode="auto">
          <a:xfrm>
            <a:off x="2946400" y="4818063"/>
            <a:ext cx="3175" cy="47625"/>
          </a:xfrm>
          <a:prstGeom prst="line">
            <a:avLst/>
          </a:prstGeom>
          <a:noFill/>
          <a:ln w="15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503" name="Rectangle 50"/>
          <p:cNvSpPr>
            <a:spLocks noChangeArrowheads="1"/>
          </p:cNvSpPr>
          <p:nvPr/>
        </p:nvSpPr>
        <p:spPr bwMode="auto">
          <a:xfrm>
            <a:off x="2844800" y="4891088"/>
            <a:ext cx="3302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n-US" altLang="en-US" sz="2600">
                <a:solidFill>
                  <a:srgbClr val="000000"/>
                </a:solidFill>
                <a:latin typeface="Times New Roman" panose="02020603050405020304" pitchFamily="18" charset="0"/>
              </a:rPr>
              <a:t>20</a:t>
            </a:r>
            <a:endParaRPr lang="en-US" altLang="en-US"/>
          </a:p>
        </p:txBody>
      </p:sp>
      <p:sp>
        <p:nvSpPr>
          <p:cNvPr id="19504" name="Line 51"/>
          <p:cNvSpPr>
            <a:spLocks noChangeShapeType="1"/>
          </p:cNvSpPr>
          <p:nvPr/>
        </p:nvSpPr>
        <p:spPr bwMode="auto">
          <a:xfrm>
            <a:off x="3017838" y="4818063"/>
            <a:ext cx="1587" cy="28575"/>
          </a:xfrm>
          <a:prstGeom prst="line">
            <a:avLst/>
          </a:prstGeom>
          <a:noFill/>
          <a:ln w="15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505" name="Line 52"/>
          <p:cNvSpPr>
            <a:spLocks noChangeShapeType="1"/>
          </p:cNvSpPr>
          <p:nvPr/>
        </p:nvSpPr>
        <p:spPr bwMode="auto">
          <a:xfrm>
            <a:off x="3089275" y="4818063"/>
            <a:ext cx="1588" cy="28575"/>
          </a:xfrm>
          <a:prstGeom prst="line">
            <a:avLst/>
          </a:prstGeom>
          <a:noFill/>
          <a:ln w="15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506" name="Line 53"/>
          <p:cNvSpPr>
            <a:spLocks noChangeShapeType="1"/>
          </p:cNvSpPr>
          <p:nvPr/>
        </p:nvSpPr>
        <p:spPr bwMode="auto">
          <a:xfrm>
            <a:off x="3160713" y="4818063"/>
            <a:ext cx="1587" cy="28575"/>
          </a:xfrm>
          <a:prstGeom prst="line">
            <a:avLst/>
          </a:prstGeom>
          <a:noFill/>
          <a:ln w="15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507" name="Line 54"/>
          <p:cNvSpPr>
            <a:spLocks noChangeShapeType="1"/>
          </p:cNvSpPr>
          <p:nvPr/>
        </p:nvSpPr>
        <p:spPr bwMode="auto">
          <a:xfrm>
            <a:off x="3230563" y="4818063"/>
            <a:ext cx="3175" cy="28575"/>
          </a:xfrm>
          <a:prstGeom prst="line">
            <a:avLst/>
          </a:prstGeom>
          <a:noFill/>
          <a:ln w="15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508" name="Line 55"/>
          <p:cNvSpPr>
            <a:spLocks noChangeShapeType="1"/>
          </p:cNvSpPr>
          <p:nvPr/>
        </p:nvSpPr>
        <p:spPr bwMode="auto">
          <a:xfrm>
            <a:off x="3302000" y="4818063"/>
            <a:ext cx="1588" cy="28575"/>
          </a:xfrm>
          <a:prstGeom prst="line">
            <a:avLst/>
          </a:prstGeom>
          <a:noFill/>
          <a:ln w="15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509" name="Line 56"/>
          <p:cNvSpPr>
            <a:spLocks noChangeShapeType="1"/>
          </p:cNvSpPr>
          <p:nvPr/>
        </p:nvSpPr>
        <p:spPr bwMode="auto">
          <a:xfrm>
            <a:off x="3373438" y="4818063"/>
            <a:ext cx="1587" cy="28575"/>
          </a:xfrm>
          <a:prstGeom prst="line">
            <a:avLst/>
          </a:prstGeom>
          <a:noFill/>
          <a:ln w="15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510" name="Line 57"/>
          <p:cNvSpPr>
            <a:spLocks noChangeShapeType="1"/>
          </p:cNvSpPr>
          <p:nvPr/>
        </p:nvSpPr>
        <p:spPr bwMode="auto">
          <a:xfrm>
            <a:off x="3444875" y="4818063"/>
            <a:ext cx="1588" cy="28575"/>
          </a:xfrm>
          <a:prstGeom prst="line">
            <a:avLst/>
          </a:prstGeom>
          <a:noFill/>
          <a:ln w="15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511" name="Line 58"/>
          <p:cNvSpPr>
            <a:spLocks noChangeShapeType="1"/>
          </p:cNvSpPr>
          <p:nvPr/>
        </p:nvSpPr>
        <p:spPr bwMode="auto">
          <a:xfrm>
            <a:off x="3514725" y="4818063"/>
            <a:ext cx="1588" cy="28575"/>
          </a:xfrm>
          <a:prstGeom prst="line">
            <a:avLst/>
          </a:prstGeom>
          <a:noFill/>
          <a:ln w="15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512" name="Line 59"/>
          <p:cNvSpPr>
            <a:spLocks noChangeShapeType="1"/>
          </p:cNvSpPr>
          <p:nvPr/>
        </p:nvSpPr>
        <p:spPr bwMode="auto">
          <a:xfrm>
            <a:off x="3586163" y="4818063"/>
            <a:ext cx="1587" cy="28575"/>
          </a:xfrm>
          <a:prstGeom prst="line">
            <a:avLst/>
          </a:prstGeom>
          <a:noFill/>
          <a:ln w="15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513" name="Line 60"/>
          <p:cNvSpPr>
            <a:spLocks noChangeShapeType="1"/>
          </p:cNvSpPr>
          <p:nvPr/>
        </p:nvSpPr>
        <p:spPr bwMode="auto">
          <a:xfrm>
            <a:off x="3657600" y="4818063"/>
            <a:ext cx="1588" cy="28575"/>
          </a:xfrm>
          <a:prstGeom prst="line">
            <a:avLst/>
          </a:prstGeom>
          <a:noFill/>
          <a:ln w="15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514" name="Line 61"/>
          <p:cNvSpPr>
            <a:spLocks noChangeShapeType="1"/>
          </p:cNvSpPr>
          <p:nvPr/>
        </p:nvSpPr>
        <p:spPr bwMode="auto">
          <a:xfrm>
            <a:off x="3657600" y="4818063"/>
            <a:ext cx="1588" cy="47625"/>
          </a:xfrm>
          <a:prstGeom prst="line">
            <a:avLst/>
          </a:prstGeom>
          <a:noFill/>
          <a:ln w="15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515" name="Rectangle 62"/>
          <p:cNvSpPr>
            <a:spLocks noChangeArrowheads="1"/>
          </p:cNvSpPr>
          <p:nvPr/>
        </p:nvSpPr>
        <p:spPr bwMode="auto">
          <a:xfrm>
            <a:off x="3554413" y="4891088"/>
            <a:ext cx="3302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n-US" altLang="en-US" sz="2600">
                <a:solidFill>
                  <a:srgbClr val="000000"/>
                </a:solidFill>
                <a:latin typeface="Times New Roman" panose="02020603050405020304" pitchFamily="18" charset="0"/>
              </a:rPr>
              <a:t>30</a:t>
            </a:r>
            <a:endParaRPr lang="en-US" altLang="en-US"/>
          </a:p>
        </p:txBody>
      </p:sp>
      <p:sp>
        <p:nvSpPr>
          <p:cNvPr id="19516" name="Line 63"/>
          <p:cNvSpPr>
            <a:spLocks noChangeShapeType="1"/>
          </p:cNvSpPr>
          <p:nvPr/>
        </p:nvSpPr>
        <p:spPr bwMode="auto">
          <a:xfrm>
            <a:off x="3727450" y="4818063"/>
            <a:ext cx="1588" cy="28575"/>
          </a:xfrm>
          <a:prstGeom prst="line">
            <a:avLst/>
          </a:prstGeom>
          <a:noFill/>
          <a:ln w="15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517" name="Line 64"/>
          <p:cNvSpPr>
            <a:spLocks noChangeShapeType="1"/>
          </p:cNvSpPr>
          <p:nvPr/>
        </p:nvSpPr>
        <p:spPr bwMode="auto">
          <a:xfrm>
            <a:off x="3797300" y="4818063"/>
            <a:ext cx="1588" cy="28575"/>
          </a:xfrm>
          <a:prstGeom prst="line">
            <a:avLst/>
          </a:prstGeom>
          <a:noFill/>
          <a:ln w="15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518" name="Line 65"/>
          <p:cNvSpPr>
            <a:spLocks noChangeShapeType="1"/>
          </p:cNvSpPr>
          <p:nvPr/>
        </p:nvSpPr>
        <p:spPr bwMode="auto">
          <a:xfrm>
            <a:off x="3868738" y="4818063"/>
            <a:ext cx="1587" cy="28575"/>
          </a:xfrm>
          <a:prstGeom prst="line">
            <a:avLst/>
          </a:prstGeom>
          <a:noFill/>
          <a:ln w="15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519" name="Line 66"/>
          <p:cNvSpPr>
            <a:spLocks noChangeShapeType="1"/>
          </p:cNvSpPr>
          <p:nvPr/>
        </p:nvSpPr>
        <p:spPr bwMode="auto">
          <a:xfrm>
            <a:off x="3940175" y="4818063"/>
            <a:ext cx="1588" cy="28575"/>
          </a:xfrm>
          <a:prstGeom prst="line">
            <a:avLst/>
          </a:prstGeom>
          <a:noFill/>
          <a:ln w="15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520" name="Line 67"/>
          <p:cNvSpPr>
            <a:spLocks noChangeShapeType="1"/>
          </p:cNvSpPr>
          <p:nvPr/>
        </p:nvSpPr>
        <p:spPr bwMode="auto">
          <a:xfrm>
            <a:off x="4010025" y="4818063"/>
            <a:ext cx="3175" cy="28575"/>
          </a:xfrm>
          <a:prstGeom prst="line">
            <a:avLst/>
          </a:prstGeom>
          <a:noFill/>
          <a:ln w="15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521" name="Line 68"/>
          <p:cNvSpPr>
            <a:spLocks noChangeShapeType="1"/>
          </p:cNvSpPr>
          <p:nvPr/>
        </p:nvSpPr>
        <p:spPr bwMode="auto">
          <a:xfrm>
            <a:off x="4081463" y="4818063"/>
            <a:ext cx="1587" cy="28575"/>
          </a:xfrm>
          <a:prstGeom prst="line">
            <a:avLst/>
          </a:prstGeom>
          <a:noFill/>
          <a:ln w="15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522" name="Line 69"/>
          <p:cNvSpPr>
            <a:spLocks noChangeShapeType="1"/>
          </p:cNvSpPr>
          <p:nvPr/>
        </p:nvSpPr>
        <p:spPr bwMode="auto">
          <a:xfrm>
            <a:off x="4152900" y="4818063"/>
            <a:ext cx="1588" cy="28575"/>
          </a:xfrm>
          <a:prstGeom prst="line">
            <a:avLst/>
          </a:prstGeom>
          <a:noFill/>
          <a:ln w="15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523" name="Line 70"/>
          <p:cNvSpPr>
            <a:spLocks noChangeShapeType="1"/>
          </p:cNvSpPr>
          <p:nvPr/>
        </p:nvSpPr>
        <p:spPr bwMode="auto">
          <a:xfrm>
            <a:off x="4224338" y="4818063"/>
            <a:ext cx="1587" cy="28575"/>
          </a:xfrm>
          <a:prstGeom prst="line">
            <a:avLst/>
          </a:prstGeom>
          <a:noFill/>
          <a:ln w="15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524" name="Line 71"/>
          <p:cNvSpPr>
            <a:spLocks noChangeShapeType="1"/>
          </p:cNvSpPr>
          <p:nvPr/>
        </p:nvSpPr>
        <p:spPr bwMode="auto">
          <a:xfrm>
            <a:off x="4294188" y="4818063"/>
            <a:ext cx="3175" cy="28575"/>
          </a:xfrm>
          <a:prstGeom prst="line">
            <a:avLst/>
          </a:prstGeom>
          <a:noFill/>
          <a:ln w="15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525" name="Line 72"/>
          <p:cNvSpPr>
            <a:spLocks noChangeShapeType="1"/>
          </p:cNvSpPr>
          <p:nvPr/>
        </p:nvSpPr>
        <p:spPr bwMode="auto">
          <a:xfrm>
            <a:off x="4365625" y="4818063"/>
            <a:ext cx="1588" cy="28575"/>
          </a:xfrm>
          <a:prstGeom prst="line">
            <a:avLst/>
          </a:prstGeom>
          <a:noFill/>
          <a:ln w="15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526" name="Line 73"/>
          <p:cNvSpPr>
            <a:spLocks noChangeShapeType="1"/>
          </p:cNvSpPr>
          <p:nvPr/>
        </p:nvSpPr>
        <p:spPr bwMode="auto">
          <a:xfrm>
            <a:off x="4365625" y="4818063"/>
            <a:ext cx="1588" cy="47625"/>
          </a:xfrm>
          <a:prstGeom prst="line">
            <a:avLst/>
          </a:prstGeom>
          <a:noFill/>
          <a:ln w="15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527" name="Rectangle 74"/>
          <p:cNvSpPr>
            <a:spLocks noChangeArrowheads="1"/>
          </p:cNvSpPr>
          <p:nvPr/>
        </p:nvSpPr>
        <p:spPr bwMode="auto">
          <a:xfrm>
            <a:off x="4264025" y="4891088"/>
            <a:ext cx="3302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n-US" altLang="en-US" sz="2600">
                <a:solidFill>
                  <a:srgbClr val="000000"/>
                </a:solidFill>
                <a:latin typeface="Times New Roman" panose="02020603050405020304" pitchFamily="18" charset="0"/>
              </a:rPr>
              <a:t>40</a:t>
            </a:r>
            <a:endParaRPr lang="en-US" altLang="en-US"/>
          </a:p>
        </p:txBody>
      </p:sp>
      <p:sp>
        <p:nvSpPr>
          <p:cNvPr id="19528" name="Line 75"/>
          <p:cNvSpPr>
            <a:spLocks noChangeShapeType="1"/>
          </p:cNvSpPr>
          <p:nvPr/>
        </p:nvSpPr>
        <p:spPr bwMode="auto">
          <a:xfrm flipV="1">
            <a:off x="817563" y="2217738"/>
            <a:ext cx="1587" cy="2600325"/>
          </a:xfrm>
          <a:prstGeom prst="line">
            <a:avLst/>
          </a:prstGeom>
          <a:noFill/>
          <a:ln w="15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529" name="Line 76"/>
          <p:cNvSpPr>
            <a:spLocks noChangeShapeType="1"/>
          </p:cNvSpPr>
          <p:nvPr/>
        </p:nvSpPr>
        <p:spPr bwMode="auto">
          <a:xfrm flipH="1">
            <a:off x="771525" y="4818063"/>
            <a:ext cx="46038" cy="1587"/>
          </a:xfrm>
          <a:prstGeom prst="line">
            <a:avLst/>
          </a:prstGeom>
          <a:noFill/>
          <a:ln w="15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530" name="Line 77"/>
          <p:cNvSpPr>
            <a:spLocks noChangeShapeType="1"/>
          </p:cNvSpPr>
          <p:nvPr/>
        </p:nvSpPr>
        <p:spPr bwMode="auto">
          <a:xfrm flipH="1">
            <a:off x="758825" y="4818063"/>
            <a:ext cx="58738" cy="1587"/>
          </a:xfrm>
          <a:prstGeom prst="line">
            <a:avLst/>
          </a:prstGeom>
          <a:noFill/>
          <a:ln w="15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531" name="Rectangle 78"/>
          <p:cNvSpPr>
            <a:spLocks noChangeArrowheads="1"/>
          </p:cNvSpPr>
          <p:nvPr/>
        </p:nvSpPr>
        <p:spPr bwMode="auto">
          <a:xfrm>
            <a:off x="533400" y="4618038"/>
            <a:ext cx="1651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n-US" altLang="en-US" sz="2600">
                <a:solidFill>
                  <a:srgbClr val="000000"/>
                </a:solidFill>
                <a:latin typeface="Times New Roman" panose="02020603050405020304" pitchFamily="18" charset="0"/>
              </a:rPr>
              <a:t>0</a:t>
            </a:r>
            <a:endParaRPr lang="en-US" altLang="en-US"/>
          </a:p>
        </p:txBody>
      </p:sp>
      <p:sp>
        <p:nvSpPr>
          <p:cNvPr id="19532" name="Line 79"/>
          <p:cNvSpPr>
            <a:spLocks noChangeShapeType="1"/>
          </p:cNvSpPr>
          <p:nvPr/>
        </p:nvSpPr>
        <p:spPr bwMode="auto">
          <a:xfrm flipH="1">
            <a:off x="771525" y="4559300"/>
            <a:ext cx="46038" cy="1588"/>
          </a:xfrm>
          <a:prstGeom prst="line">
            <a:avLst/>
          </a:prstGeom>
          <a:noFill/>
          <a:ln w="15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533" name="Line 80"/>
          <p:cNvSpPr>
            <a:spLocks noChangeShapeType="1"/>
          </p:cNvSpPr>
          <p:nvPr/>
        </p:nvSpPr>
        <p:spPr bwMode="auto">
          <a:xfrm flipH="1">
            <a:off x="771525" y="4298950"/>
            <a:ext cx="46038" cy="1588"/>
          </a:xfrm>
          <a:prstGeom prst="line">
            <a:avLst/>
          </a:prstGeom>
          <a:noFill/>
          <a:ln w="15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534" name="Line 81"/>
          <p:cNvSpPr>
            <a:spLocks noChangeShapeType="1"/>
          </p:cNvSpPr>
          <p:nvPr/>
        </p:nvSpPr>
        <p:spPr bwMode="auto">
          <a:xfrm flipH="1">
            <a:off x="771525" y="4040188"/>
            <a:ext cx="46038" cy="1587"/>
          </a:xfrm>
          <a:prstGeom prst="line">
            <a:avLst/>
          </a:prstGeom>
          <a:noFill/>
          <a:ln w="15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535" name="Line 82"/>
          <p:cNvSpPr>
            <a:spLocks noChangeShapeType="1"/>
          </p:cNvSpPr>
          <p:nvPr/>
        </p:nvSpPr>
        <p:spPr bwMode="auto">
          <a:xfrm flipH="1">
            <a:off x="771525" y="3779838"/>
            <a:ext cx="46038" cy="1587"/>
          </a:xfrm>
          <a:prstGeom prst="line">
            <a:avLst/>
          </a:prstGeom>
          <a:noFill/>
          <a:ln w="15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536" name="Line 83"/>
          <p:cNvSpPr>
            <a:spLocks noChangeShapeType="1"/>
          </p:cNvSpPr>
          <p:nvPr/>
        </p:nvSpPr>
        <p:spPr bwMode="auto">
          <a:xfrm flipH="1">
            <a:off x="771525" y="3517900"/>
            <a:ext cx="46038" cy="1588"/>
          </a:xfrm>
          <a:prstGeom prst="line">
            <a:avLst/>
          </a:prstGeom>
          <a:noFill/>
          <a:ln w="15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537" name="Line 84"/>
          <p:cNvSpPr>
            <a:spLocks noChangeShapeType="1"/>
          </p:cNvSpPr>
          <p:nvPr/>
        </p:nvSpPr>
        <p:spPr bwMode="auto">
          <a:xfrm flipH="1">
            <a:off x="758825" y="3517900"/>
            <a:ext cx="58738" cy="1588"/>
          </a:xfrm>
          <a:prstGeom prst="line">
            <a:avLst/>
          </a:prstGeom>
          <a:noFill/>
          <a:ln w="15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538" name="Line 85"/>
          <p:cNvSpPr>
            <a:spLocks noChangeShapeType="1"/>
          </p:cNvSpPr>
          <p:nvPr/>
        </p:nvSpPr>
        <p:spPr bwMode="auto">
          <a:xfrm flipH="1">
            <a:off x="771525" y="3259138"/>
            <a:ext cx="46038" cy="1587"/>
          </a:xfrm>
          <a:prstGeom prst="line">
            <a:avLst/>
          </a:prstGeom>
          <a:noFill/>
          <a:ln w="15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539" name="Line 86"/>
          <p:cNvSpPr>
            <a:spLocks noChangeShapeType="1"/>
          </p:cNvSpPr>
          <p:nvPr/>
        </p:nvSpPr>
        <p:spPr bwMode="auto">
          <a:xfrm flipH="1">
            <a:off x="771525" y="2998788"/>
            <a:ext cx="46038" cy="1587"/>
          </a:xfrm>
          <a:prstGeom prst="line">
            <a:avLst/>
          </a:prstGeom>
          <a:noFill/>
          <a:ln w="15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540" name="Line 87"/>
          <p:cNvSpPr>
            <a:spLocks noChangeShapeType="1"/>
          </p:cNvSpPr>
          <p:nvPr/>
        </p:nvSpPr>
        <p:spPr bwMode="auto">
          <a:xfrm flipH="1">
            <a:off x="771525" y="2740025"/>
            <a:ext cx="46038" cy="1588"/>
          </a:xfrm>
          <a:prstGeom prst="line">
            <a:avLst/>
          </a:prstGeom>
          <a:noFill/>
          <a:ln w="15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541" name="Line 88"/>
          <p:cNvSpPr>
            <a:spLocks noChangeShapeType="1"/>
          </p:cNvSpPr>
          <p:nvPr/>
        </p:nvSpPr>
        <p:spPr bwMode="auto">
          <a:xfrm flipH="1">
            <a:off x="771525" y="2479675"/>
            <a:ext cx="46038" cy="1588"/>
          </a:xfrm>
          <a:prstGeom prst="line">
            <a:avLst/>
          </a:prstGeom>
          <a:noFill/>
          <a:ln w="15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542" name="Line 89"/>
          <p:cNvSpPr>
            <a:spLocks noChangeShapeType="1"/>
          </p:cNvSpPr>
          <p:nvPr/>
        </p:nvSpPr>
        <p:spPr bwMode="auto">
          <a:xfrm flipH="1">
            <a:off x="771525" y="2219325"/>
            <a:ext cx="46038" cy="1588"/>
          </a:xfrm>
          <a:prstGeom prst="line">
            <a:avLst/>
          </a:prstGeom>
          <a:noFill/>
          <a:ln w="15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543" name="Line 90"/>
          <p:cNvSpPr>
            <a:spLocks noChangeShapeType="1"/>
          </p:cNvSpPr>
          <p:nvPr/>
        </p:nvSpPr>
        <p:spPr bwMode="auto">
          <a:xfrm flipH="1">
            <a:off x="758825" y="2219325"/>
            <a:ext cx="58738" cy="1588"/>
          </a:xfrm>
          <a:prstGeom prst="line">
            <a:avLst/>
          </a:prstGeom>
          <a:noFill/>
          <a:ln w="15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544" name="Rectangle 91"/>
          <p:cNvSpPr>
            <a:spLocks noChangeArrowheads="1"/>
          </p:cNvSpPr>
          <p:nvPr/>
        </p:nvSpPr>
        <p:spPr bwMode="auto">
          <a:xfrm>
            <a:off x="533400" y="2016125"/>
            <a:ext cx="1651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n-US" altLang="en-US" sz="2600">
                <a:solidFill>
                  <a:srgbClr val="000000"/>
                </a:solidFill>
                <a:latin typeface="Times New Roman" panose="02020603050405020304" pitchFamily="18" charset="0"/>
              </a:rPr>
              <a:t>1</a:t>
            </a:r>
            <a:endParaRPr lang="en-US" altLang="en-US"/>
          </a:p>
        </p:txBody>
      </p:sp>
      <p:sp>
        <p:nvSpPr>
          <p:cNvPr id="19545" name="Freeform 92"/>
          <p:cNvSpPr>
            <a:spLocks/>
          </p:cNvSpPr>
          <p:nvPr/>
        </p:nvSpPr>
        <p:spPr bwMode="auto">
          <a:xfrm>
            <a:off x="1527175" y="2217738"/>
            <a:ext cx="2200275" cy="2600325"/>
          </a:xfrm>
          <a:custGeom>
            <a:avLst/>
            <a:gdLst>
              <a:gd name="T0" fmla="*/ 2147483647 w 1386"/>
              <a:gd name="T1" fmla="*/ 2147483647 h 1638"/>
              <a:gd name="T2" fmla="*/ 2147483647 w 1386"/>
              <a:gd name="T3" fmla="*/ 2147483647 h 1638"/>
              <a:gd name="T4" fmla="*/ 2147483647 w 1386"/>
              <a:gd name="T5" fmla="*/ 2147483647 h 1638"/>
              <a:gd name="T6" fmla="*/ 2147483647 w 1386"/>
              <a:gd name="T7" fmla="*/ 2147483647 h 1638"/>
              <a:gd name="T8" fmla="*/ 2147483647 w 1386"/>
              <a:gd name="T9" fmla="*/ 2147483647 h 1638"/>
              <a:gd name="T10" fmla="*/ 2147483647 w 1386"/>
              <a:gd name="T11" fmla="*/ 2147483647 h 1638"/>
              <a:gd name="T12" fmla="*/ 2147483647 w 1386"/>
              <a:gd name="T13" fmla="*/ 2147483647 h 1638"/>
              <a:gd name="T14" fmla="*/ 2147483647 w 1386"/>
              <a:gd name="T15" fmla="*/ 2147483647 h 1638"/>
              <a:gd name="T16" fmla="*/ 2147483647 w 1386"/>
              <a:gd name="T17" fmla="*/ 2147483647 h 1638"/>
              <a:gd name="T18" fmla="*/ 2147483647 w 1386"/>
              <a:gd name="T19" fmla="*/ 2147483647 h 1638"/>
              <a:gd name="T20" fmla="*/ 2147483647 w 1386"/>
              <a:gd name="T21" fmla="*/ 2147483647 h 1638"/>
              <a:gd name="T22" fmla="*/ 2147483647 w 1386"/>
              <a:gd name="T23" fmla="*/ 2147483647 h 1638"/>
              <a:gd name="T24" fmla="*/ 2147483647 w 1386"/>
              <a:gd name="T25" fmla="*/ 2147483647 h 1638"/>
              <a:gd name="T26" fmla="*/ 2147483647 w 1386"/>
              <a:gd name="T27" fmla="*/ 2147483647 h 1638"/>
              <a:gd name="T28" fmla="*/ 2147483647 w 1386"/>
              <a:gd name="T29" fmla="*/ 2147483647 h 1638"/>
              <a:gd name="T30" fmla="*/ 2147483647 w 1386"/>
              <a:gd name="T31" fmla="*/ 2147483647 h 1638"/>
              <a:gd name="T32" fmla="*/ 2147483647 w 1386"/>
              <a:gd name="T33" fmla="*/ 2147483647 h 1638"/>
              <a:gd name="T34" fmla="*/ 2147483647 w 1386"/>
              <a:gd name="T35" fmla="*/ 2147483647 h 1638"/>
              <a:gd name="T36" fmla="*/ 2147483647 w 1386"/>
              <a:gd name="T37" fmla="*/ 2147483647 h 1638"/>
              <a:gd name="T38" fmla="*/ 2147483647 w 1386"/>
              <a:gd name="T39" fmla="*/ 2147483647 h 1638"/>
              <a:gd name="T40" fmla="*/ 2147483647 w 1386"/>
              <a:gd name="T41" fmla="*/ 2147483647 h 1638"/>
              <a:gd name="T42" fmla="*/ 2147483647 w 1386"/>
              <a:gd name="T43" fmla="*/ 2147483647 h 1638"/>
              <a:gd name="T44" fmla="*/ 2147483647 w 1386"/>
              <a:gd name="T45" fmla="*/ 2147483647 h 1638"/>
              <a:gd name="T46" fmla="*/ 2147483647 w 1386"/>
              <a:gd name="T47" fmla="*/ 2147483647 h 1638"/>
              <a:gd name="T48" fmla="*/ 2147483647 w 1386"/>
              <a:gd name="T49" fmla="*/ 2147483647 h 1638"/>
              <a:gd name="T50" fmla="*/ 2147483647 w 1386"/>
              <a:gd name="T51" fmla="*/ 2147483647 h 1638"/>
              <a:gd name="T52" fmla="*/ 2147483647 w 1386"/>
              <a:gd name="T53" fmla="*/ 2147483647 h 1638"/>
              <a:gd name="T54" fmla="*/ 2147483647 w 1386"/>
              <a:gd name="T55" fmla="*/ 2147483647 h 1638"/>
              <a:gd name="T56" fmla="*/ 2147483647 w 1386"/>
              <a:gd name="T57" fmla="*/ 2147483647 h 1638"/>
              <a:gd name="T58" fmla="*/ 2147483647 w 1386"/>
              <a:gd name="T59" fmla="*/ 2147483647 h 1638"/>
              <a:gd name="T60" fmla="*/ 2147483647 w 1386"/>
              <a:gd name="T61" fmla="*/ 2147483647 h 1638"/>
              <a:gd name="T62" fmla="*/ 2147483647 w 1386"/>
              <a:gd name="T63" fmla="*/ 2147483647 h 1638"/>
              <a:gd name="T64" fmla="*/ 2147483647 w 1386"/>
              <a:gd name="T65" fmla="*/ 2147483647 h 1638"/>
              <a:gd name="T66" fmla="*/ 2147483647 w 1386"/>
              <a:gd name="T67" fmla="*/ 2147483647 h 1638"/>
              <a:gd name="T68" fmla="*/ 2147483647 w 1386"/>
              <a:gd name="T69" fmla="*/ 2147483647 h 1638"/>
              <a:gd name="T70" fmla="*/ 2147483647 w 1386"/>
              <a:gd name="T71" fmla="*/ 2147483647 h 1638"/>
              <a:gd name="T72" fmla="*/ 2147483647 w 1386"/>
              <a:gd name="T73" fmla="*/ 2147483647 h 1638"/>
              <a:gd name="T74" fmla="*/ 2147483647 w 1386"/>
              <a:gd name="T75" fmla="*/ 2147483647 h 1638"/>
              <a:gd name="T76" fmla="*/ 2147483647 w 1386"/>
              <a:gd name="T77" fmla="*/ 2147483647 h 1638"/>
              <a:gd name="T78" fmla="*/ 2147483647 w 1386"/>
              <a:gd name="T79" fmla="*/ 2147483647 h 1638"/>
              <a:gd name="T80" fmla="*/ 2147483647 w 1386"/>
              <a:gd name="T81" fmla="*/ 2147483647 h 1638"/>
              <a:gd name="T82" fmla="*/ 2147483647 w 1386"/>
              <a:gd name="T83" fmla="*/ 2147483647 h 1638"/>
              <a:gd name="T84" fmla="*/ 2147483647 w 1386"/>
              <a:gd name="T85" fmla="*/ 2147483647 h 1638"/>
              <a:gd name="T86" fmla="*/ 2147483647 w 1386"/>
              <a:gd name="T87" fmla="*/ 2147483647 h 1638"/>
              <a:gd name="T88" fmla="*/ 2147483647 w 1386"/>
              <a:gd name="T89" fmla="*/ 2147483647 h 1638"/>
              <a:gd name="T90" fmla="*/ 2147483647 w 1386"/>
              <a:gd name="T91" fmla="*/ 2147483647 h 1638"/>
              <a:gd name="T92" fmla="*/ 2147483647 w 1386"/>
              <a:gd name="T93" fmla="*/ 2147483647 h 1638"/>
              <a:gd name="T94" fmla="*/ 2147483647 w 1386"/>
              <a:gd name="T95" fmla="*/ 2147483647 h 1638"/>
              <a:gd name="T96" fmla="*/ 2147483647 w 1386"/>
              <a:gd name="T97" fmla="*/ 2147483647 h 1638"/>
              <a:gd name="T98" fmla="*/ 2147483647 w 1386"/>
              <a:gd name="T99" fmla="*/ 2147483647 h 1638"/>
              <a:gd name="T100" fmla="*/ 2147483647 w 1386"/>
              <a:gd name="T101" fmla="*/ 2147483647 h 1638"/>
              <a:gd name="T102" fmla="*/ 2147483647 w 1386"/>
              <a:gd name="T103" fmla="*/ 2147483647 h 1638"/>
              <a:gd name="T104" fmla="*/ 2147483647 w 1386"/>
              <a:gd name="T105" fmla="*/ 2147483647 h 1638"/>
              <a:gd name="T106" fmla="*/ 2147483647 w 1386"/>
              <a:gd name="T107" fmla="*/ 2147483647 h 1638"/>
              <a:gd name="T108" fmla="*/ 2147483647 w 1386"/>
              <a:gd name="T109" fmla="*/ 2147483647 h 1638"/>
              <a:gd name="T110" fmla="*/ 2147483647 w 1386"/>
              <a:gd name="T111" fmla="*/ 2147483647 h 1638"/>
              <a:gd name="T112" fmla="*/ 2147483647 w 1386"/>
              <a:gd name="T113" fmla="*/ 2147483647 h 1638"/>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386"/>
              <a:gd name="T172" fmla="*/ 0 h 1638"/>
              <a:gd name="T173" fmla="*/ 1386 w 1386"/>
              <a:gd name="T174" fmla="*/ 1638 h 1638"/>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386" h="1638">
                <a:moveTo>
                  <a:pt x="0" y="1638"/>
                </a:moveTo>
                <a:lnTo>
                  <a:pt x="0" y="1638"/>
                </a:lnTo>
                <a:lnTo>
                  <a:pt x="0" y="1622"/>
                </a:lnTo>
                <a:lnTo>
                  <a:pt x="2" y="1622"/>
                </a:lnTo>
                <a:lnTo>
                  <a:pt x="2" y="1606"/>
                </a:lnTo>
                <a:lnTo>
                  <a:pt x="4" y="1606"/>
                </a:lnTo>
                <a:lnTo>
                  <a:pt x="4" y="1589"/>
                </a:lnTo>
                <a:lnTo>
                  <a:pt x="7" y="1589"/>
                </a:lnTo>
                <a:lnTo>
                  <a:pt x="7" y="1573"/>
                </a:lnTo>
                <a:lnTo>
                  <a:pt x="9" y="1573"/>
                </a:lnTo>
                <a:lnTo>
                  <a:pt x="9" y="1557"/>
                </a:lnTo>
                <a:lnTo>
                  <a:pt x="12" y="1557"/>
                </a:lnTo>
                <a:lnTo>
                  <a:pt x="12" y="1540"/>
                </a:lnTo>
                <a:lnTo>
                  <a:pt x="14" y="1540"/>
                </a:lnTo>
                <a:lnTo>
                  <a:pt x="14" y="1524"/>
                </a:lnTo>
                <a:lnTo>
                  <a:pt x="17" y="1524"/>
                </a:lnTo>
                <a:lnTo>
                  <a:pt x="17" y="1507"/>
                </a:lnTo>
                <a:lnTo>
                  <a:pt x="20" y="1507"/>
                </a:lnTo>
                <a:lnTo>
                  <a:pt x="20" y="1491"/>
                </a:lnTo>
                <a:lnTo>
                  <a:pt x="22" y="1491"/>
                </a:lnTo>
                <a:lnTo>
                  <a:pt x="22" y="1475"/>
                </a:lnTo>
                <a:lnTo>
                  <a:pt x="25" y="1475"/>
                </a:lnTo>
                <a:lnTo>
                  <a:pt x="25" y="1458"/>
                </a:lnTo>
                <a:lnTo>
                  <a:pt x="28" y="1458"/>
                </a:lnTo>
                <a:lnTo>
                  <a:pt x="28" y="1442"/>
                </a:lnTo>
                <a:lnTo>
                  <a:pt x="30" y="1442"/>
                </a:lnTo>
                <a:lnTo>
                  <a:pt x="30" y="1426"/>
                </a:lnTo>
                <a:lnTo>
                  <a:pt x="33" y="1426"/>
                </a:lnTo>
                <a:lnTo>
                  <a:pt x="33" y="1409"/>
                </a:lnTo>
                <a:lnTo>
                  <a:pt x="36" y="1409"/>
                </a:lnTo>
                <a:lnTo>
                  <a:pt x="36" y="1393"/>
                </a:lnTo>
                <a:lnTo>
                  <a:pt x="38" y="1393"/>
                </a:lnTo>
                <a:lnTo>
                  <a:pt x="38" y="1377"/>
                </a:lnTo>
                <a:lnTo>
                  <a:pt x="41" y="1377"/>
                </a:lnTo>
                <a:lnTo>
                  <a:pt x="41" y="1360"/>
                </a:lnTo>
                <a:lnTo>
                  <a:pt x="44" y="1360"/>
                </a:lnTo>
                <a:lnTo>
                  <a:pt x="44" y="1344"/>
                </a:lnTo>
                <a:lnTo>
                  <a:pt x="47" y="1344"/>
                </a:lnTo>
                <a:lnTo>
                  <a:pt x="47" y="1327"/>
                </a:lnTo>
                <a:lnTo>
                  <a:pt x="50" y="1327"/>
                </a:lnTo>
                <a:lnTo>
                  <a:pt x="50" y="1311"/>
                </a:lnTo>
                <a:lnTo>
                  <a:pt x="53" y="1311"/>
                </a:lnTo>
                <a:lnTo>
                  <a:pt x="53" y="1295"/>
                </a:lnTo>
                <a:lnTo>
                  <a:pt x="56" y="1295"/>
                </a:lnTo>
                <a:lnTo>
                  <a:pt x="56" y="1278"/>
                </a:lnTo>
                <a:lnTo>
                  <a:pt x="59" y="1278"/>
                </a:lnTo>
                <a:lnTo>
                  <a:pt x="59" y="1262"/>
                </a:lnTo>
                <a:lnTo>
                  <a:pt x="62" y="1262"/>
                </a:lnTo>
                <a:lnTo>
                  <a:pt x="62" y="1245"/>
                </a:lnTo>
                <a:lnTo>
                  <a:pt x="65" y="1245"/>
                </a:lnTo>
                <a:lnTo>
                  <a:pt x="65" y="1229"/>
                </a:lnTo>
                <a:lnTo>
                  <a:pt x="68" y="1229"/>
                </a:lnTo>
                <a:lnTo>
                  <a:pt x="68" y="1213"/>
                </a:lnTo>
                <a:lnTo>
                  <a:pt x="71" y="1213"/>
                </a:lnTo>
                <a:lnTo>
                  <a:pt x="71" y="1196"/>
                </a:lnTo>
                <a:lnTo>
                  <a:pt x="75" y="1196"/>
                </a:lnTo>
                <a:lnTo>
                  <a:pt x="75" y="1180"/>
                </a:lnTo>
                <a:lnTo>
                  <a:pt x="78" y="1180"/>
                </a:lnTo>
                <a:lnTo>
                  <a:pt x="78" y="1163"/>
                </a:lnTo>
                <a:lnTo>
                  <a:pt x="81" y="1163"/>
                </a:lnTo>
                <a:lnTo>
                  <a:pt x="81" y="1147"/>
                </a:lnTo>
                <a:lnTo>
                  <a:pt x="85" y="1147"/>
                </a:lnTo>
                <a:lnTo>
                  <a:pt x="85" y="1131"/>
                </a:lnTo>
                <a:lnTo>
                  <a:pt x="88" y="1131"/>
                </a:lnTo>
                <a:lnTo>
                  <a:pt x="88" y="1114"/>
                </a:lnTo>
                <a:lnTo>
                  <a:pt x="92" y="1114"/>
                </a:lnTo>
                <a:lnTo>
                  <a:pt x="92" y="1098"/>
                </a:lnTo>
                <a:lnTo>
                  <a:pt x="95" y="1098"/>
                </a:lnTo>
                <a:lnTo>
                  <a:pt x="95" y="1082"/>
                </a:lnTo>
                <a:lnTo>
                  <a:pt x="99" y="1082"/>
                </a:lnTo>
                <a:lnTo>
                  <a:pt x="99" y="1065"/>
                </a:lnTo>
                <a:lnTo>
                  <a:pt x="102" y="1065"/>
                </a:lnTo>
                <a:lnTo>
                  <a:pt x="102" y="1049"/>
                </a:lnTo>
                <a:lnTo>
                  <a:pt x="106" y="1049"/>
                </a:lnTo>
                <a:lnTo>
                  <a:pt x="106" y="1032"/>
                </a:lnTo>
                <a:lnTo>
                  <a:pt x="110" y="1032"/>
                </a:lnTo>
                <a:lnTo>
                  <a:pt x="110" y="1016"/>
                </a:lnTo>
                <a:lnTo>
                  <a:pt x="114" y="1016"/>
                </a:lnTo>
                <a:lnTo>
                  <a:pt x="114" y="1000"/>
                </a:lnTo>
                <a:lnTo>
                  <a:pt x="117" y="1000"/>
                </a:lnTo>
                <a:lnTo>
                  <a:pt x="117" y="983"/>
                </a:lnTo>
                <a:lnTo>
                  <a:pt x="122" y="983"/>
                </a:lnTo>
                <a:lnTo>
                  <a:pt x="122" y="967"/>
                </a:lnTo>
                <a:lnTo>
                  <a:pt x="126" y="967"/>
                </a:lnTo>
                <a:lnTo>
                  <a:pt x="126" y="951"/>
                </a:lnTo>
                <a:lnTo>
                  <a:pt x="130" y="951"/>
                </a:lnTo>
                <a:lnTo>
                  <a:pt x="130" y="934"/>
                </a:lnTo>
                <a:lnTo>
                  <a:pt x="134" y="934"/>
                </a:lnTo>
                <a:lnTo>
                  <a:pt x="134" y="918"/>
                </a:lnTo>
                <a:lnTo>
                  <a:pt x="138" y="918"/>
                </a:lnTo>
                <a:lnTo>
                  <a:pt x="138" y="902"/>
                </a:lnTo>
                <a:lnTo>
                  <a:pt x="142" y="902"/>
                </a:lnTo>
                <a:lnTo>
                  <a:pt x="142" y="885"/>
                </a:lnTo>
                <a:lnTo>
                  <a:pt x="147" y="885"/>
                </a:lnTo>
                <a:lnTo>
                  <a:pt x="147" y="869"/>
                </a:lnTo>
                <a:lnTo>
                  <a:pt x="151" y="869"/>
                </a:lnTo>
                <a:lnTo>
                  <a:pt x="151" y="852"/>
                </a:lnTo>
                <a:lnTo>
                  <a:pt x="156" y="852"/>
                </a:lnTo>
                <a:lnTo>
                  <a:pt x="156" y="836"/>
                </a:lnTo>
                <a:lnTo>
                  <a:pt x="160" y="836"/>
                </a:lnTo>
                <a:lnTo>
                  <a:pt x="160" y="820"/>
                </a:lnTo>
                <a:lnTo>
                  <a:pt x="165" y="820"/>
                </a:lnTo>
                <a:lnTo>
                  <a:pt x="165" y="803"/>
                </a:lnTo>
                <a:lnTo>
                  <a:pt x="170" y="803"/>
                </a:lnTo>
                <a:lnTo>
                  <a:pt x="170" y="787"/>
                </a:lnTo>
                <a:lnTo>
                  <a:pt x="175" y="787"/>
                </a:lnTo>
                <a:lnTo>
                  <a:pt x="175" y="770"/>
                </a:lnTo>
                <a:lnTo>
                  <a:pt x="180" y="770"/>
                </a:lnTo>
                <a:lnTo>
                  <a:pt x="180" y="754"/>
                </a:lnTo>
                <a:lnTo>
                  <a:pt x="185" y="754"/>
                </a:lnTo>
                <a:lnTo>
                  <a:pt x="185" y="737"/>
                </a:lnTo>
                <a:lnTo>
                  <a:pt x="190" y="737"/>
                </a:lnTo>
                <a:lnTo>
                  <a:pt x="190" y="721"/>
                </a:lnTo>
                <a:lnTo>
                  <a:pt x="196" y="721"/>
                </a:lnTo>
                <a:lnTo>
                  <a:pt x="196" y="705"/>
                </a:lnTo>
                <a:lnTo>
                  <a:pt x="201" y="705"/>
                </a:lnTo>
                <a:lnTo>
                  <a:pt x="201" y="688"/>
                </a:lnTo>
                <a:lnTo>
                  <a:pt x="207" y="688"/>
                </a:lnTo>
                <a:lnTo>
                  <a:pt x="207" y="672"/>
                </a:lnTo>
                <a:lnTo>
                  <a:pt x="212" y="672"/>
                </a:lnTo>
                <a:lnTo>
                  <a:pt x="212" y="656"/>
                </a:lnTo>
                <a:lnTo>
                  <a:pt x="219" y="656"/>
                </a:lnTo>
                <a:lnTo>
                  <a:pt x="219" y="639"/>
                </a:lnTo>
                <a:lnTo>
                  <a:pt x="224" y="639"/>
                </a:lnTo>
                <a:lnTo>
                  <a:pt x="224" y="623"/>
                </a:lnTo>
                <a:lnTo>
                  <a:pt x="231" y="623"/>
                </a:lnTo>
                <a:lnTo>
                  <a:pt x="231" y="606"/>
                </a:lnTo>
                <a:lnTo>
                  <a:pt x="237" y="606"/>
                </a:lnTo>
                <a:lnTo>
                  <a:pt x="237" y="590"/>
                </a:lnTo>
                <a:lnTo>
                  <a:pt x="244" y="590"/>
                </a:lnTo>
                <a:lnTo>
                  <a:pt x="244" y="574"/>
                </a:lnTo>
                <a:lnTo>
                  <a:pt x="250" y="574"/>
                </a:lnTo>
                <a:lnTo>
                  <a:pt x="250" y="557"/>
                </a:lnTo>
                <a:lnTo>
                  <a:pt x="257" y="557"/>
                </a:lnTo>
                <a:lnTo>
                  <a:pt x="257" y="541"/>
                </a:lnTo>
                <a:lnTo>
                  <a:pt x="264" y="541"/>
                </a:lnTo>
                <a:lnTo>
                  <a:pt x="264" y="525"/>
                </a:lnTo>
                <a:lnTo>
                  <a:pt x="272" y="525"/>
                </a:lnTo>
                <a:lnTo>
                  <a:pt x="272" y="508"/>
                </a:lnTo>
                <a:lnTo>
                  <a:pt x="279" y="508"/>
                </a:lnTo>
                <a:lnTo>
                  <a:pt x="279" y="492"/>
                </a:lnTo>
                <a:lnTo>
                  <a:pt x="287" y="492"/>
                </a:lnTo>
                <a:lnTo>
                  <a:pt x="287" y="476"/>
                </a:lnTo>
                <a:lnTo>
                  <a:pt x="295" y="476"/>
                </a:lnTo>
                <a:lnTo>
                  <a:pt x="295" y="459"/>
                </a:lnTo>
                <a:lnTo>
                  <a:pt x="303" y="459"/>
                </a:lnTo>
                <a:lnTo>
                  <a:pt x="303" y="443"/>
                </a:lnTo>
                <a:lnTo>
                  <a:pt x="312" y="443"/>
                </a:lnTo>
                <a:lnTo>
                  <a:pt x="312" y="426"/>
                </a:lnTo>
                <a:lnTo>
                  <a:pt x="321" y="426"/>
                </a:lnTo>
                <a:lnTo>
                  <a:pt x="321" y="410"/>
                </a:lnTo>
                <a:lnTo>
                  <a:pt x="331" y="410"/>
                </a:lnTo>
                <a:lnTo>
                  <a:pt x="331" y="394"/>
                </a:lnTo>
                <a:lnTo>
                  <a:pt x="340" y="394"/>
                </a:lnTo>
                <a:lnTo>
                  <a:pt x="340" y="377"/>
                </a:lnTo>
                <a:lnTo>
                  <a:pt x="351" y="377"/>
                </a:lnTo>
                <a:lnTo>
                  <a:pt x="351" y="361"/>
                </a:lnTo>
                <a:lnTo>
                  <a:pt x="361" y="361"/>
                </a:lnTo>
                <a:lnTo>
                  <a:pt x="361" y="344"/>
                </a:lnTo>
                <a:lnTo>
                  <a:pt x="372" y="344"/>
                </a:lnTo>
                <a:lnTo>
                  <a:pt x="372" y="328"/>
                </a:lnTo>
                <a:lnTo>
                  <a:pt x="384" y="328"/>
                </a:lnTo>
                <a:lnTo>
                  <a:pt x="384" y="312"/>
                </a:lnTo>
                <a:lnTo>
                  <a:pt x="396" y="312"/>
                </a:lnTo>
                <a:lnTo>
                  <a:pt x="396" y="295"/>
                </a:lnTo>
                <a:lnTo>
                  <a:pt x="409" y="295"/>
                </a:lnTo>
                <a:lnTo>
                  <a:pt x="409" y="279"/>
                </a:lnTo>
                <a:lnTo>
                  <a:pt x="423" y="279"/>
                </a:lnTo>
                <a:lnTo>
                  <a:pt x="423" y="262"/>
                </a:lnTo>
                <a:lnTo>
                  <a:pt x="437" y="262"/>
                </a:lnTo>
                <a:lnTo>
                  <a:pt x="437" y="246"/>
                </a:lnTo>
                <a:lnTo>
                  <a:pt x="453" y="246"/>
                </a:lnTo>
                <a:lnTo>
                  <a:pt x="453" y="230"/>
                </a:lnTo>
                <a:lnTo>
                  <a:pt x="469" y="230"/>
                </a:lnTo>
                <a:lnTo>
                  <a:pt x="469" y="213"/>
                </a:lnTo>
                <a:lnTo>
                  <a:pt x="487" y="213"/>
                </a:lnTo>
                <a:lnTo>
                  <a:pt x="487" y="197"/>
                </a:lnTo>
                <a:lnTo>
                  <a:pt x="506" y="197"/>
                </a:lnTo>
                <a:lnTo>
                  <a:pt x="506" y="181"/>
                </a:lnTo>
                <a:lnTo>
                  <a:pt x="527" y="181"/>
                </a:lnTo>
                <a:lnTo>
                  <a:pt x="527" y="164"/>
                </a:lnTo>
                <a:lnTo>
                  <a:pt x="549" y="164"/>
                </a:lnTo>
                <a:lnTo>
                  <a:pt x="549" y="148"/>
                </a:lnTo>
                <a:lnTo>
                  <a:pt x="575" y="148"/>
                </a:lnTo>
                <a:lnTo>
                  <a:pt x="575" y="131"/>
                </a:lnTo>
                <a:lnTo>
                  <a:pt x="603" y="131"/>
                </a:lnTo>
                <a:lnTo>
                  <a:pt x="603" y="115"/>
                </a:lnTo>
                <a:lnTo>
                  <a:pt x="635" y="115"/>
                </a:lnTo>
                <a:lnTo>
                  <a:pt x="635" y="99"/>
                </a:lnTo>
                <a:lnTo>
                  <a:pt x="671" y="99"/>
                </a:lnTo>
                <a:lnTo>
                  <a:pt x="671" y="82"/>
                </a:lnTo>
                <a:lnTo>
                  <a:pt x="715" y="82"/>
                </a:lnTo>
                <a:lnTo>
                  <a:pt x="715" y="66"/>
                </a:lnTo>
                <a:lnTo>
                  <a:pt x="768" y="66"/>
                </a:lnTo>
                <a:lnTo>
                  <a:pt x="768" y="50"/>
                </a:lnTo>
                <a:lnTo>
                  <a:pt x="837" y="50"/>
                </a:lnTo>
                <a:lnTo>
                  <a:pt x="837" y="33"/>
                </a:lnTo>
                <a:lnTo>
                  <a:pt x="934" y="33"/>
                </a:lnTo>
                <a:lnTo>
                  <a:pt x="934" y="17"/>
                </a:lnTo>
                <a:lnTo>
                  <a:pt x="1099" y="17"/>
                </a:lnTo>
                <a:lnTo>
                  <a:pt x="1099" y="0"/>
                </a:lnTo>
                <a:lnTo>
                  <a:pt x="1386" y="0"/>
                </a:lnTo>
                <a:lnTo>
                  <a:pt x="1386" y="17"/>
                </a:lnTo>
                <a:lnTo>
                  <a:pt x="1204" y="17"/>
                </a:lnTo>
                <a:lnTo>
                  <a:pt x="1204" y="33"/>
                </a:lnTo>
                <a:lnTo>
                  <a:pt x="1023" y="33"/>
                </a:lnTo>
                <a:lnTo>
                  <a:pt x="1023" y="50"/>
                </a:lnTo>
                <a:lnTo>
                  <a:pt x="917" y="50"/>
                </a:lnTo>
                <a:lnTo>
                  <a:pt x="917" y="66"/>
                </a:lnTo>
                <a:lnTo>
                  <a:pt x="842" y="66"/>
                </a:lnTo>
                <a:lnTo>
                  <a:pt x="842" y="82"/>
                </a:lnTo>
                <a:lnTo>
                  <a:pt x="783" y="82"/>
                </a:lnTo>
                <a:lnTo>
                  <a:pt x="783" y="99"/>
                </a:lnTo>
                <a:lnTo>
                  <a:pt x="736" y="99"/>
                </a:lnTo>
                <a:lnTo>
                  <a:pt x="736" y="115"/>
                </a:lnTo>
                <a:lnTo>
                  <a:pt x="695" y="115"/>
                </a:lnTo>
                <a:lnTo>
                  <a:pt x="695" y="131"/>
                </a:lnTo>
                <a:lnTo>
                  <a:pt x="660" y="131"/>
                </a:lnTo>
                <a:lnTo>
                  <a:pt x="660" y="148"/>
                </a:lnTo>
                <a:lnTo>
                  <a:pt x="630" y="148"/>
                </a:lnTo>
                <a:lnTo>
                  <a:pt x="630" y="164"/>
                </a:lnTo>
                <a:lnTo>
                  <a:pt x="602" y="164"/>
                </a:lnTo>
                <a:lnTo>
                  <a:pt x="602" y="181"/>
                </a:lnTo>
                <a:lnTo>
                  <a:pt x="577" y="181"/>
                </a:lnTo>
                <a:lnTo>
                  <a:pt x="577" y="197"/>
                </a:lnTo>
                <a:lnTo>
                  <a:pt x="554" y="197"/>
                </a:lnTo>
                <a:lnTo>
                  <a:pt x="554" y="213"/>
                </a:lnTo>
                <a:lnTo>
                  <a:pt x="533" y="213"/>
                </a:lnTo>
                <a:lnTo>
                  <a:pt x="533" y="230"/>
                </a:lnTo>
                <a:lnTo>
                  <a:pt x="514" y="230"/>
                </a:lnTo>
                <a:lnTo>
                  <a:pt x="514" y="246"/>
                </a:lnTo>
                <a:lnTo>
                  <a:pt x="496" y="246"/>
                </a:lnTo>
                <a:lnTo>
                  <a:pt x="496" y="262"/>
                </a:lnTo>
                <a:lnTo>
                  <a:pt x="479" y="262"/>
                </a:lnTo>
                <a:lnTo>
                  <a:pt x="479" y="279"/>
                </a:lnTo>
                <a:lnTo>
                  <a:pt x="463" y="279"/>
                </a:lnTo>
                <a:lnTo>
                  <a:pt x="463" y="295"/>
                </a:lnTo>
                <a:lnTo>
                  <a:pt x="448" y="295"/>
                </a:lnTo>
                <a:lnTo>
                  <a:pt x="448" y="312"/>
                </a:lnTo>
                <a:lnTo>
                  <a:pt x="434" y="312"/>
                </a:lnTo>
                <a:lnTo>
                  <a:pt x="434" y="328"/>
                </a:lnTo>
                <a:lnTo>
                  <a:pt x="420" y="328"/>
                </a:lnTo>
                <a:lnTo>
                  <a:pt x="420" y="344"/>
                </a:lnTo>
                <a:lnTo>
                  <a:pt x="408" y="344"/>
                </a:lnTo>
                <a:lnTo>
                  <a:pt x="408" y="361"/>
                </a:lnTo>
                <a:lnTo>
                  <a:pt x="396" y="361"/>
                </a:lnTo>
                <a:lnTo>
                  <a:pt x="396" y="377"/>
                </a:lnTo>
                <a:lnTo>
                  <a:pt x="384" y="377"/>
                </a:lnTo>
                <a:lnTo>
                  <a:pt x="384" y="394"/>
                </a:lnTo>
                <a:lnTo>
                  <a:pt x="373" y="394"/>
                </a:lnTo>
                <a:lnTo>
                  <a:pt x="373" y="410"/>
                </a:lnTo>
                <a:lnTo>
                  <a:pt x="362" y="410"/>
                </a:lnTo>
                <a:lnTo>
                  <a:pt x="362" y="426"/>
                </a:lnTo>
                <a:lnTo>
                  <a:pt x="352" y="426"/>
                </a:lnTo>
                <a:lnTo>
                  <a:pt x="352" y="443"/>
                </a:lnTo>
                <a:lnTo>
                  <a:pt x="342" y="443"/>
                </a:lnTo>
                <a:lnTo>
                  <a:pt x="342" y="459"/>
                </a:lnTo>
                <a:lnTo>
                  <a:pt x="333" y="459"/>
                </a:lnTo>
                <a:lnTo>
                  <a:pt x="333" y="476"/>
                </a:lnTo>
                <a:lnTo>
                  <a:pt x="324" y="476"/>
                </a:lnTo>
                <a:lnTo>
                  <a:pt x="324" y="492"/>
                </a:lnTo>
                <a:lnTo>
                  <a:pt x="315" y="492"/>
                </a:lnTo>
                <a:lnTo>
                  <a:pt x="315" y="508"/>
                </a:lnTo>
                <a:lnTo>
                  <a:pt x="306" y="508"/>
                </a:lnTo>
                <a:lnTo>
                  <a:pt x="306" y="525"/>
                </a:lnTo>
                <a:lnTo>
                  <a:pt x="298" y="525"/>
                </a:lnTo>
                <a:lnTo>
                  <a:pt x="298" y="541"/>
                </a:lnTo>
                <a:lnTo>
                  <a:pt x="290" y="541"/>
                </a:lnTo>
                <a:lnTo>
                  <a:pt x="290" y="557"/>
                </a:lnTo>
                <a:lnTo>
                  <a:pt x="282" y="557"/>
                </a:lnTo>
                <a:lnTo>
                  <a:pt x="282" y="574"/>
                </a:lnTo>
                <a:lnTo>
                  <a:pt x="274" y="574"/>
                </a:lnTo>
                <a:lnTo>
                  <a:pt x="274" y="590"/>
                </a:lnTo>
                <a:lnTo>
                  <a:pt x="267" y="590"/>
                </a:lnTo>
                <a:lnTo>
                  <a:pt x="267" y="606"/>
                </a:lnTo>
                <a:lnTo>
                  <a:pt x="260" y="606"/>
                </a:lnTo>
                <a:lnTo>
                  <a:pt x="260" y="623"/>
                </a:lnTo>
                <a:lnTo>
                  <a:pt x="253" y="623"/>
                </a:lnTo>
                <a:lnTo>
                  <a:pt x="253" y="639"/>
                </a:lnTo>
                <a:lnTo>
                  <a:pt x="246" y="639"/>
                </a:lnTo>
                <a:lnTo>
                  <a:pt x="246" y="656"/>
                </a:lnTo>
                <a:lnTo>
                  <a:pt x="239" y="656"/>
                </a:lnTo>
                <a:lnTo>
                  <a:pt x="239" y="672"/>
                </a:lnTo>
                <a:lnTo>
                  <a:pt x="233" y="672"/>
                </a:lnTo>
                <a:lnTo>
                  <a:pt x="233" y="688"/>
                </a:lnTo>
                <a:lnTo>
                  <a:pt x="227" y="688"/>
                </a:lnTo>
                <a:lnTo>
                  <a:pt x="227" y="705"/>
                </a:lnTo>
                <a:lnTo>
                  <a:pt x="220" y="705"/>
                </a:lnTo>
                <a:lnTo>
                  <a:pt x="220" y="721"/>
                </a:lnTo>
                <a:lnTo>
                  <a:pt x="214" y="721"/>
                </a:lnTo>
                <a:lnTo>
                  <a:pt x="214" y="737"/>
                </a:lnTo>
                <a:lnTo>
                  <a:pt x="209" y="737"/>
                </a:lnTo>
                <a:lnTo>
                  <a:pt x="209" y="754"/>
                </a:lnTo>
                <a:lnTo>
                  <a:pt x="203" y="754"/>
                </a:lnTo>
                <a:lnTo>
                  <a:pt x="203" y="770"/>
                </a:lnTo>
                <a:lnTo>
                  <a:pt x="197" y="770"/>
                </a:lnTo>
                <a:lnTo>
                  <a:pt x="197" y="787"/>
                </a:lnTo>
                <a:lnTo>
                  <a:pt x="192" y="787"/>
                </a:lnTo>
                <a:lnTo>
                  <a:pt x="192" y="803"/>
                </a:lnTo>
                <a:lnTo>
                  <a:pt x="186" y="803"/>
                </a:lnTo>
                <a:lnTo>
                  <a:pt x="186" y="820"/>
                </a:lnTo>
                <a:lnTo>
                  <a:pt x="181" y="820"/>
                </a:lnTo>
                <a:lnTo>
                  <a:pt x="181" y="836"/>
                </a:lnTo>
                <a:lnTo>
                  <a:pt x="176" y="836"/>
                </a:lnTo>
                <a:lnTo>
                  <a:pt x="176" y="852"/>
                </a:lnTo>
                <a:lnTo>
                  <a:pt x="171" y="852"/>
                </a:lnTo>
                <a:lnTo>
                  <a:pt x="171" y="869"/>
                </a:lnTo>
                <a:lnTo>
                  <a:pt x="166" y="869"/>
                </a:lnTo>
                <a:lnTo>
                  <a:pt x="166" y="885"/>
                </a:lnTo>
                <a:lnTo>
                  <a:pt x="161" y="885"/>
                </a:lnTo>
                <a:lnTo>
                  <a:pt x="161" y="902"/>
                </a:lnTo>
                <a:lnTo>
                  <a:pt x="156" y="902"/>
                </a:lnTo>
                <a:lnTo>
                  <a:pt x="156" y="918"/>
                </a:lnTo>
                <a:lnTo>
                  <a:pt x="151" y="918"/>
                </a:lnTo>
                <a:lnTo>
                  <a:pt x="151" y="934"/>
                </a:lnTo>
                <a:lnTo>
                  <a:pt x="147" y="934"/>
                </a:lnTo>
                <a:lnTo>
                  <a:pt x="147" y="951"/>
                </a:lnTo>
                <a:lnTo>
                  <a:pt x="142" y="951"/>
                </a:lnTo>
                <a:lnTo>
                  <a:pt x="142" y="967"/>
                </a:lnTo>
                <a:lnTo>
                  <a:pt x="138" y="967"/>
                </a:lnTo>
                <a:lnTo>
                  <a:pt x="138" y="983"/>
                </a:lnTo>
                <a:lnTo>
                  <a:pt x="133" y="983"/>
                </a:lnTo>
                <a:lnTo>
                  <a:pt x="133" y="1000"/>
                </a:lnTo>
                <a:lnTo>
                  <a:pt x="129" y="1000"/>
                </a:lnTo>
                <a:lnTo>
                  <a:pt x="129" y="1016"/>
                </a:lnTo>
                <a:lnTo>
                  <a:pt x="124" y="1016"/>
                </a:lnTo>
                <a:lnTo>
                  <a:pt x="124" y="1032"/>
                </a:lnTo>
                <a:lnTo>
                  <a:pt x="120" y="1032"/>
                </a:lnTo>
                <a:lnTo>
                  <a:pt x="120" y="1049"/>
                </a:lnTo>
                <a:lnTo>
                  <a:pt x="116" y="1049"/>
                </a:lnTo>
                <a:lnTo>
                  <a:pt x="116" y="1065"/>
                </a:lnTo>
                <a:lnTo>
                  <a:pt x="112" y="1065"/>
                </a:lnTo>
                <a:lnTo>
                  <a:pt x="112" y="1082"/>
                </a:lnTo>
                <a:lnTo>
                  <a:pt x="108" y="1082"/>
                </a:lnTo>
                <a:lnTo>
                  <a:pt x="108" y="1098"/>
                </a:lnTo>
                <a:lnTo>
                  <a:pt x="104" y="1098"/>
                </a:lnTo>
                <a:lnTo>
                  <a:pt x="104" y="1114"/>
                </a:lnTo>
                <a:lnTo>
                  <a:pt x="100" y="1114"/>
                </a:lnTo>
                <a:lnTo>
                  <a:pt x="100" y="1131"/>
                </a:lnTo>
                <a:lnTo>
                  <a:pt x="97" y="1131"/>
                </a:lnTo>
                <a:lnTo>
                  <a:pt x="97" y="1147"/>
                </a:lnTo>
                <a:lnTo>
                  <a:pt x="93" y="1147"/>
                </a:lnTo>
                <a:lnTo>
                  <a:pt x="93" y="1163"/>
                </a:lnTo>
                <a:lnTo>
                  <a:pt x="89" y="1163"/>
                </a:lnTo>
                <a:lnTo>
                  <a:pt x="89" y="1180"/>
                </a:lnTo>
                <a:lnTo>
                  <a:pt x="86" y="1180"/>
                </a:lnTo>
                <a:lnTo>
                  <a:pt x="86" y="1196"/>
                </a:lnTo>
                <a:lnTo>
                  <a:pt x="82" y="1196"/>
                </a:lnTo>
                <a:lnTo>
                  <a:pt x="82" y="1213"/>
                </a:lnTo>
                <a:lnTo>
                  <a:pt x="78" y="1213"/>
                </a:lnTo>
                <a:lnTo>
                  <a:pt x="78" y="1229"/>
                </a:lnTo>
                <a:lnTo>
                  <a:pt x="75" y="1229"/>
                </a:lnTo>
                <a:lnTo>
                  <a:pt x="75" y="1245"/>
                </a:lnTo>
                <a:lnTo>
                  <a:pt x="71" y="1245"/>
                </a:lnTo>
                <a:lnTo>
                  <a:pt x="71" y="1262"/>
                </a:lnTo>
                <a:lnTo>
                  <a:pt x="68" y="1262"/>
                </a:lnTo>
                <a:lnTo>
                  <a:pt x="68" y="1278"/>
                </a:lnTo>
                <a:lnTo>
                  <a:pt x="64" y="1278"/>
                </a:lnTo>
                <a:lnTo>
                  <a:pt x="64" y="1295"/>
                </a:lnTo>
                <a:lnTo>
                  <a:pt x="61" y="1295"/>
                </a:lnTo>
                <a:lnTo>
                  <a:pt x="61" y="1311"/>
                </a:lnTo>
                <a:lnTo>
                  <a:pt x="58" y="1311"/>
                </a:lnTo>
                <a:lnTo>
                  <a:pt x="58" y="1327"/>
                </a:lnTo>
                <a:lnTo>
                  <a:pt x="55" y="1327"/>
                </a:lnTo>
                <a:lnTo>
                  <a:pt x="55" y="1344"/>
                </a:lnTo>
                <a:lnTo>
                  <a:pt x="52" y="1344"/>
                </a:lnTo>
                <a:lnTo>
                  <a:pt x="52" y="1360"/>
                </a:lnTo>
                <a:lnTo>
                  <a:pt x="48" y="1360"/>
                </a:lnTo>
                <a:lnTo>
                  <a:pt x="48" y="1377"/>
                </a:lnTo>
                <a:lnTo>
                  <a:pt x="45" y="1377"/>
                </a:lnTo>
                <a:lnTo>
                  <a:pt x="45" y="1393"/>
                </a:lnTo>
                <a:lnTo>
                  <a:pt x="42" y="1393"/>
                </a:lnTo>
                <a:lnTo>
                  <a:pt x="42" y="1409"/>
                </a:lnTo>
                <a:lnTo>
                  <a:pt x="39" y="1409"/>
                </a:lnTo>
                <a:lnTo>
                  <a:pt x="39" y="1426"/>
                </a:lnTo>
                <a:lnTo>
                  <a:pt x="36" y="1426"/>
                </a:lnTo>
                <a:lnTo>
                  <a:pt x="36" y="1442"/>
                </a:lnTo>
                <a:lnTo>
                  <a:pt x="33" y="1442"/>
                </a:lnTo>
                <a:lnTo>
                  <a:pt x="33" y="1458"/>
                </a:lnTo>
                <a:lnTo>
                  <a:pt x="30" y="1458"/>
                </a:lnTo>
                <a:lnTo>
                  <a:pt x="30" y="1475"/>
                </a:lnTo>
                <a:lnTo>
                  <a:pt x="27" y="1475"/>
                </a:lnTo>
                <a:lnTo>
                  <a:pt x="27" y="1491"/>
                </a:lnTo>
                <a:lnTo>
                  <a:pt x="24" y="1491"/>
                </a:lnTo>
                <a:lnTo>
                  <a:pt x="24" y="1507"/>
                </a:lnTo>
                <a:lnTo>
                  <a:pt x="21" y="1507"/>
                </a:lnTo>
                <a:lnTo>
                  <a:pt x="21" y="1524"/>
                </a:lnTo>
                <a:lnTo>
                  <a:pt x="18" y="1524"/>
                </a:lnTo>
                <a:lnTo>
                  <a:pt x="18" y="1540"/>
                </a:lnTo>
                <a:lnTo>
                  <a:pt x="16" y="1540"/>
                </a:lnTo>
                <a:lnTo>
                  <a:pt x="16" y="1557"/>
                </a:lnTo>
                <a:lnTo>
                  <a:pt x="13" y="1557"/>
                </a:lnTo>
                <a:lnTo>
                  <a:pt x="13" y="1573"/>
                </a:lnTo>
                <a:lnTo>
                  <a:pt x="10" y="1573"/>
                </a:lnTo>
                <a:lnTo>
                  <a:pt x="10" y="1589"/>
                </a:lnTo>
                <a:lnTo>
                  <a:pt x="7" y="1589"/>
                </a:lnTo>
                <a:lnTo>
                  <a:pt x="7" y="1606"/>
                </a:lnTo>
                <a:lnTo>
                  <a:pt x="5" y="1606"/>
                </a:lnTo>
                <a:lnTo>
                  <a:pt x="5" y="1622"/>
                </a:lnTo>
                <a:lnTo>
                  <a:pt x="2" y="1622"/>
                </a:lnTo>
                <a:lnTo>
                  <a:pt x="2" y="1638"/>
                </a:lnTo>
                <a:lnTo>
                  <a:pt x="0" y="1638"/>
                </a:lnTo>
              </a:path>
            </a:pathLst>
          </a:custGeom>
          <a:noFill/>
          <a:ln w="412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9546" name="Line 93"/>
          <p:cNvSpPr>
            <a:spLocks noChangeShapeType="1"/>
          </p:cNvSpPr>
          <p:nvPr/>
        </p:nvSpPr>
        <p:spPr bwMode="auto">
          <a:xfrm>
            <a:off x="5292725" y="4833938"/>
            <a:ext cx="3548063" cy="1587"/>
          </a:xfrm>
          <a:prstGeom prst="line">
            <a:avLst/>
          </a:prstGeom>
          <a:noFill/>
          <a:ln w="15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547" name="Line 94"/>
          <p:cNvSpPr>
            <a:spLocks noChangeShapeType="1"/>
          </p:cNvSpPr>
          <p:nvPr/>
        </p:nvSpPr>
        <p:spPr bwMode="auto">
          <a:xfrm>
            <a:off x="5292725" y="4833938"/>
            <a:ext cx="1588" cy="28575"/>
          </a:xfrm>
          <a:prstGeom prst="line">
            <a:avLst/>
          </a:prstGeom>
          <a:noFill/>
          <a:ln w="15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548" name="Line 95"/>
          <p:cNvSpPr>
            <a:spLocks noChangeShapeType="1"/>
          </p:cNvSpPr>
          <p:nvPr/>
        </p:nvSpPr>
        <p:spPr bwMode="auto">
          <a:xfrm>
            <a:off x="5292725" y="4833938"/>
            <a:ext cx="1588" cy="47625"/>
          </a:xfrm>
          <a:prstGeom prst="line">
            <a:avLst/>
          </a:prstGeom>
          <a:noFill/>
          <a:ln w="15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549" name="Line 96"/>
          <p:cNvSpPr>
            <a:spLocks noChangeShapeType="1"/>
          </p:cNvSpPr>
          <p:nvPr/>
        </p:nvSpPr>
        <p:spPr bwMode="auto">
          <a:xfrm>
            <a:off x="5364163" y="4833938"/>
            <a:ext cx="1587" cy="28575"/>
          </a:xfrm>
          <a:prstGeom prst="line">
            <a:avLst/>
          </a:prstGeom>
          <a:noFill/>
          <a:ln w="15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550" name="Line 97"/>
          <p:cNvSpPr>
            <a:spLocks noChangeShapeType="1"/>
          </p:cNvSpPr>
          <p:nvPr/>
        </p:nvSpPr>
        <p:spPr bwMode="auto">
          <a:xfrm>
            <a:off x="5435600" y="4833938"/>
            <a:ext cx="1588" cy="28575"/>
          </a:xfrm>
          <a:prstGeom prst="line">
            <a:avLst/>
          </a:prstGeom>
          <a:noFill/>
          <a:ln w="15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551" name="Line 98"/>
          <p:cNvSpPr>
            <a:spLocks noChangeShapeType="1"/>
          </p:cNvSpPr>
          <p:nvPr/>
        </p:nvSpPr>
        <p:spPr bwMode="auto">
          <a:xfrm>
            <a:off x="5505450" y="4833938"/>
            <a:ext cx="1588" cy="28575"/>
          </a:xfrm>
          <a:prstGeom prst="line">
            <a:avLst/>
          </a:prstGeom>
          <a:noFill/>
          <a:ln w="15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552" name="Line 99"/>
          <p:cNvSpPr>
            <a:spLocks noChangeShapeType="1"/>
          </p:cNvSpPr>
          <p:nvPr/>
        </p:nvSpPr>
        <p:spPr bwMode="auto">
          <a:xfrm>
            <a:off x="5576888" y="4833938"/>
            <a:ext cx="1587" cy="28575"/>
          </a:xfrm>
          <a:prstGeom prst="line">
            <a:avLst/>
          </a:prstGeom>
          <a:noFill/>
          <a:ln w="15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553" name="Line 100"/>
          <p:cNvSpPr>
            <a:spLocks noChangeShapeType="1"/>
          </p:cNvSpPr>
          <p:nvPr/>
        </p:nvSpPr>
        <p:spPr bwMode="auto">
          <a:xfrm>
            <a:off x="5648325" y="4833938"/>
            <a:ext cx="1588" cy="28575"/>
          </a:xfrm>
          <a:prstGeom prst="line">
            <a:avLst/>
          </a:prstGeom>
          <a:noFill/>
          <a:ln w="15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554" name="Line 101"/>
          <p:cNvSpPr>
            <a:spLocks noChangeShapeType="1"/>
          </p:cNvSpPr>
          <p:nvPr/>
        </p:nvSpPr>
        <p:spPr bwMode="auto">
          <a:xfrm>
            <a:off x="5718175" y="4833938"/>
            <a:ext cx="3175" cy="28575"/>
          </a:xfrm>
          <a:prstGeom prst="line">
            <a:avLst/>
          </a:prstGeom>
          <a:noFill/>
          <a:ln w="15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555" name="Line 102"/>
          <p:cNvSpPr>
            <a:spLocks noChangeShapeType="1"/>
          </p:cNvSpPr>
          <p:nvPr/>
        </p:nvSpPr>
        <p:spPr bwMode="auto">
          <a:xfrm>
            <a:off x="5789613" y="4833938"/>
            <a:ext cx="1587" cy="28575"/>
          </a:xfrm>
          <a:prstGeom prst="line">
            <a:avLst/>
          </a:prstGeom>
          <a:noFill/>
          <a:ln w="15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556" name="Line 103"/>
          <p:cNvSpPr>
            <a:spLocks noChangeShapeType="1"/>
          </p:cNvSpPr>
          <p:nvPr/>
        </p:nvSpPr>
        <p:spPr bwMode="auto">
          <a:xfrm>
            <a:off x="5859463" y="4833938"/>
            <a:ext cx="1587" cy="28575"/>
          </a:xfrm>
          <a:prstGeom prst="line">
            <a:avLst/>
          </a:prstGeom>
          <a:noFill/>
          <a:ln w="15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557" name="Line 104"/>
          <p:cNvSpPr>
            <a:spLocks noChangeShapeType="1"/>
          </p:cNvSpPr>
          <p:nvPr/>
        </p:nvSpPr>
        <p:spPr bwMode="auto">
          <a:xfrm>
            <a:off x="5930900" y="4833938"/>
            <a:ext cx="1588" cy="28575"/>
          </a:xfrm>
          <a:prstGeom prst="line">
            <a:avLst/>
          </a:prstGeom>
          <a:noFill/>
          <a:ln w="15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558" name="Line 105"/>
          <p:cNvSpPr>
            <a:spLocks noChangeShapeType="1"/>
          </p:cNvSpPr>
          <p:nvPr/>
        </p:nvSpPr>
        <p:spPr bwMode="auto">
          <a:xfrm>
            <a:off x="6000750" y="4833938"/>
            <a:ext cx="1588" cy="28575"/>
          </a:xfrm>
          <a:prstGeom prst="line">
            <a:avLst/>
          </a:prstGeom>
          <a:noFill/>
          <a:ln w="15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559" name="Line 106"/>
          <p:cNvSpPr>
            <a:spLocks noChangeShapeType="1"/>
          </p:cNvSpPr>
          <p:nvPr/>
        </p:nvSpPr>
        <p:spPr bwMode="auto">
          <a:xfrm>
            <a:off x="6000750" y="4833938"/>
            <a:ext cx="1588" cy="47625"/>
          </a:xfrm>
          <a:prstGeom prst="line">
            <a:avLst/>
          </a:prstGeom>
          <a:noFill/>
          <a:ln w="15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560" name="Rectangle 107"/>
          <p:cNvSpPr>
            <a:spLocks noChangeArrowheads="1"/>
          </p:cNvSpPr>
          <p:nvPr/>
        </p:nvSpPr>
        <p:spPr bwMode="auto">
          <a:xfrm>
            <a:off x="5921375" y="4905375"/>
            <a:ext cx="1651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n-US" altLang="en-US" sz="2600">
                <a:solidFill>
                  <a:srgbClr val="000000"/>
                </a:solidFill>
                <a:latin typeface="Times New Roman" panose="02020603050405020304" pitchFamily="18" charset="0"/>
              </a:rPr>
              <a:t>0</a:t>
            </a:r>
            <a:endParaRPr lang="en-US" altLang="en-US"/>
          </a:p>
        </p:txBody>
      </p:sp>
      <p:sp>
        <p:nvSpPr>
          <p:cNvPr id="19561" name="Line 108"/>
          <p:cNvSpPr>
            <a:spLocks noChangeShapeType="1"/>
          </p:cNvSpPr>
          <p:nvPr/>
        </p:nvSpPr>
        <p:spPr bwMode="auto">
          <a:xfrm>
            <a:off x="6072188" y="4833938"/>
            <a:ext cx="1587" cy="28575"/>
          </a:xfrm>
          <a:prstGeom prst="line">
            <a:avLst/>
          </a:prstGeom>
          <a:noFill/>
          <a:ln w="15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562" name="Line 109"/>
          <p:cNvSpPr>
            <a:spLocks noChangeShapeType="1"/>
          </p:cNvSpPr>
          <p:nvPr/>
        </p:nvSpPr>
        <p:spPr bwMode="auto">
          <a:xfrm>
            <a:off x="6143625" y="4833938"/>
            <a:ext cx="1588" cy="28575"/>
          </a:xfrm>
          <a:prstGeom prst="line">
            <a:avLst/>
          </a:prstGeom>
          <a:noFill/>
          <a:ln w="15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563" name="Line 110"/>
          <p:cNvSpPr>
            <a:spLocks noChangeShapeType="1"/>
          </p:cNvSpPr>
          <p:nvPr/>
        </p:nvSpPr>
        <p:spPr bwMode="auto">
          <a:xfrm>
            <a:off x="6215063" y="4833938"/>
            <a:ext cx="1587" cy="28575"/>
          </a:xfrm>
          <a:prstGeom prst="line">
            <a:avLst/>
          </a:prstGeom>
          <a:noFill/>
          <a:ln w="15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564" name="Line 111"/>
          <p:cNvSpPr>
            <a:spLocks noChangeShapeType="1"/>
          </p:cNvSpPr>
          <p:nvPr/>
        </p:nvSpPr>
        <p:spPr bwMode="auto">
          <a:xfrm>
            <a:off x="6284913" y="4833938"/>
            <a:ext cx="1587" cy="28575"/>
          </a:xfrm>
          <a:prstGeom prst="line">
            <a:avLst/>
          </a:prstGeom>
          <a:noFill/>
          <a:ln w="15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565" name="Line 112"/>
          <p:cNvSpPr>
            <a:spLocks noChangeShapeType="1"/>
          </p:cNvSpPr>
          <p:nvPr/>
        </p:nvSpPr>
        <p:spPr bwMode="auto">
          <a:xfrm>
            <a:off x="6356350" y="4833938"/>
            <a:ext cx="1588" cy="28575"/>
          </a:xfrm>
          <a:prstGeom prst="line">
            <a:avLst/>
          </a:prstGeom>
          <a:noFill/>
          <a:ln w="15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566" name="Line 113"/>
          <p:cNvSpPr>
            <a:spLocks noChangeShapeType="1"/>
          </p:cNvSpPr>
          <p:nvPr/>
        </p:nvSpPr>
        <p:spPr bwMode="auto">
          <a:xfrm>
            <a:off x="6427788" y="4833938"/>
            <a:ext cx="1587" cy="28575"/>
          </a:xfrm>
          <a:prstGeom prst="line">
            <a:avLst/>
          </a:prstGeom>
          <a:noFill/>
          <a:ln w="15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567" name="Line 114"/>
          <p:cNvSpPr>
            <a:spLocks noChangeShapeType="1"/>
          </p:cNvSpPr>
          <p:nvPr/>
        </p:nvSpPr>
        <p:spPr bwMode="auto">
          <a:xfrm>
            <a:off x="6499225" y="4833938"/>
            <a:ext cx="1588" cy="28575"/>
          </a:xfrm>
          <a:prstGeom prst="line">
            <a:avLst/>
          </a:prstGeom>
          <a:noFill/>
          <a:ln w="15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568" name="Line 115"/>
          <p:cNvSpPr>
            <a:spLocks noChangeShapeType="1"/>
          </p:cNvSpPr>
          <p:nvPr/>
        </p:nvSpPr>
        <p:spPr bwMode="auto">
          <a:xfrm>
            <a:off x="6569075" y="4833938"/>
            <a:ext cx="1588" cy="28575"/>
          </a:xfrm>
          <a:prstGeom prst="line">
            <a:avLst/>
          </a:prstGeom>
          <a:noFill/>
          <a:ln w="15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569" name="Line 116"/>
          <p:cNvSpPr>
            <a:spLocks noChangeShapeType="1"/>
          </p:cNvSpPr>
          <p:nvPr/>
        </p:nvSpPr>
        <p:spPr bwMode="auto">
          <a:xfrm>
            <a:off x="6640513" y="4833938"/>
            <a:ext cx="1587" cy="28575"/>
          </a:xfrm>
          <a:prstGeom prst="line">
            <a:avLst/>
          </a:prstGeom>
          <a:noFill/>
          <a:ln w="15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570" name="Line 117"/>
          <p:cNvSpPr>
            <a:spLocks noChangeShapeType="1"/>
          </p:cNvSpPr>
          <p:nvPr/>
        </p:nvSpPr>
        <p:spPr bwMode="auto">
          <a:xfrm>
            <a:off x="6711950" y="4833938"/>
            <a:ext cx="1588" cy="28575"/>
          </a:xfrm>
          <a:prstGeom prst="line">
            <a:avLst/>
          </a:prstGeom>
          <a:noFill/>
          <a:ln w="15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571" name="Line 118"/>
          <p:cNvSpPr>
            <a:spLocks noChangeShapeType="1"/>
          </p:cNvSpPr>
          <p:nvPr/>
        </p:nvSpPr>
        <p:spPr bwMode="auto">
          <a:xfrm>
            <a:off x="6711950" y="4833938"/>
            <a:ext cx="1588" cy="47625"/>
          </a:xfrm>
          <a:prstGeom prst="line">
            <a:avLst/>
          </a:prstGeom>
          <a:noFill/>
          <a:ln w="15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572" name="Rectangle 119"/>
          <p:cNvSpPr>
            <a:spLocks noChangeArrowheads="1"/>
          </p:cNvSpPr>
          <p:nvPr/>
        </p:nvSpPr>
        <p:spPr bwMode="auto">
          <a:xfrm>
            <a:off x="6608763" y="4905375"/>
            <a:ext cx="3302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n-US" altLang="en-US" sz="2600">
                <a:solidFill>
                  <a:srgbClr val="000000"/>
                </a:solidFill>
                <a:latin typeface="Times New Roman" panose="02020603050405020304" pitchFamily="18" charset="0"/>
              </a:rPr>
              <a:t>10</a:t>
            </a:r>
            <a:endParaRPr lang="en-US" altLang="en-US"/>
          </a:p>
        </p:txBody>
      </p:sp>
      <p:sp>
        <p:nvSpPr>
          <p:cNvPr id="19573" name="Line 120"/>
          <p:cNvSpPr>
            <a:spLocks noChangeShapeType="1"/>
          </p:cNvSpPr>
          <p:nvPr/>
        </p:nvSpPr>
        <p:spPr bwMode="auto">
          <a:xfrm>
            <a:off x="6781800" y="4833938"/>
            <a:ext cx="3175" cy="28575"/>
          </a:xfrm>
          <a:prstGeom prst="line">
            <a:avLst/>
          </a:prstGeom>
          <a:noFill/>
          <a:ln w="15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574" name="Line 121"/>
          <p:cNvSpPr>
            <a:spLocks noChangeShapeType="1"/>
          </p:cNvSpPr>
          <p:nvPr/>
        </p:nvSpPr>
        <p:spPr bwMode="auto">
          <a:xfrm>
            <a:off x="6853238" y="4833938"/>
            <a:ext cx="1587" cy="28575"/>
          </a:xfrm>
          <a:prstGeom prst="line">
            <a:avLst/>
          </a:prstGeom>
          <a:noFill/>
          <a:ln w="15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575" name="Line 122"/>
          <p:cNvSpPr>
            <a:spLocks noChangeShapeType="1"/>
          </p:cNvSpPr>
          <p:nvPr/>
        </p:nvSpPr>
        <p:spPr bwMode="auto">
          <a:xfrm>
            <a:off x="6924675" y="4833938"/>
            <a:ext cx="1588" cy="28575"/>
          </a:xfrm>
          <a:prstGeom prst="line">
            <a:avLst/>
          </a:prstGeom>
          <a:noFill/>
          <a:ln w="15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576" name="Line 123"/>
          <p:cNvSpPr>
            <a:spLocks noChangeShapeType="1"/>
          </p:cNvSpPr>
          <p:nvPr/>
        </p:nvSpPr>
        <p:spPr bwMode="auto">
          <a:xfrm>
            <a:off x="6996113" y="4833938"/>
            <a:ext cx="1587" cy="28575"/>
          </a:xfrm>
          <a:prstGeom prst="line">
            <a:avLst/>
          </a:prstGeom>
          <a:noFill/>
          <a:ln w="15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577" name="Line 124"/>
          <p:cNvSpPr>
            <a:spLocks noChangeShapeType="1"/>
          </p:cNvSpPr>
          <p:nvPr/>
        </p:nvSpPr>
        <p:spPr bwMode="auto">
          <a:xfrm>
            <a:off x="7065963" y="4833938"/>
            <a:ext cx="3175" cy="28575"/>
          </a:xfrm>
          <a:prstGeom prst="line">
            <a:avLst/>
          </a:prstGeom>
          <a:noFill/>
          <a:ln w="15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578" name="Line 125"/>
          <p:cNvSpPr>
            <a:spLocks noChangeShapeType="1"/>
          </p:cNvSpPr>
          <p:nvPr/>
        </p:nvSpPr>
        <p:spPr bwMode="auto">
          <a:xfrm>
            <a:off x="7137400" y="4833938"/>
            <a:ext cx="1588" cy="28575"/>
          </a:xfrm>
          <a:prstGeom prst="line">
            <a:avLst/>
          </a:prstGeom>
          <a:noFill/>
          <a:ln w="15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579" name="Line 126"/>
          <p:cNvSpPr>
            <a:spLocks noChangeShapeType="1"/>
          </p:cNvSpPr>
          <p:nvPr/>
        </p:nvSpPr>
        <p:spPr bwMode="auto">
          <a:xfrm>
            <a:off x="7208838" y="4833938"/>
            <a:ext cx="1587" cy="28575"/>
          </a:xfrm>
          <a:prstGeom prst="line">
            <a:avLst/>
          </a:prstGeom>
          <a:noFill/>
          <a:ln w="15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580" name="Line 127"/>
          <p:cNvSpPr>
            <a:spLocks noChangeShapeType="1"/>
          </p:cNvSpPr>
          <p:nvPr/>
        </p:nvSpPr>
        <p:spPr bwMode="auto">
          <a:xfrm>
            <a:off x="7280275" y="4833938"/>
            <a:ext cx="1588" cy="28575"/>
          </a:xfrm>
          <a:prstGeom prst="line">
            <a:avLst/>
          </a:prstGeom>
          <a:noFill/>
          <a:ln w="15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581" name="Line 128"/>
          <p:cNvSpPr>
            <a:spLocks noChangeShapeType="1"/>
          </p:cNvSpPr>
          <p:nvPr/>
        </p:nvSpPr>
        <p:spPr bwMode="auto">
          <a:xfrm>
            <a:off x="7350125" y="4833938"/>
            <a:ext cx="3175" cy="28575"/>
          </a:xfrm>
          <a:prstGeom prst="line">
            <a:avLst/>
          </a:prstGeom>
          <a:noFill/>
          <a:ln w="15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582" name="Line 129"/>
          <p:cNvSpPr>
            <a:spLocks noChangeShapeType="1"/>
          </p:cNvSpPr>
          <p:nvPr/>
        </p:nvSpPr>
        <p:spPr bwMode="auto">
          <a:xfrm>
            <a:off x="7421563" y="4833938"/>
            <a:ext cx="1587" cy="28575"/>
          </a:xfrm>
          <a:prstGeom prst="line">
            <a:avLst/>
          </a:prstGeom>
          <a:noFill/>
          <a:ln w="15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583" name="Line 130"/>
          <p:cNvSpPr>
            <a:spLocks noChangeShapeType="1"/>
          </p:cNvSpPr>
          <p:nvPr/>
        </p:nvSpPr>
        <p:spPr bwMode="auto">
          <a:xfrm>
            <a:off x="7421563" y="4833938"/>
            <a:ext cx="1587" cy="47625"/>
          </a:xfrm>
          <a:prstGeom prst="line">
            <a:avLst/>
          </a:prstGeom>
          <a:noFill/>
          <a:ln w="15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584" name="Rectangle 131"/>
          <p:cNvSpPr>
            <a:spLocks noChangeArrowheads="1"/>
          </p:cNvSpPr>
          <p:nvPr/>
        </p:nvSpPr>
        <p:spPr bwMode="auto">
          <a:xfrm>
            <a:off x="7318375" y="4905375"/>
            <a:ext cx="3302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n-US" altLang="en-US" sz="2600">
                <a:solidFill>
                  <a:srgbClr val="000000"/>
                </a:solidFill>
                <a:latin typeface="Times New Roman" panose="02020603050405020304" pitchFamily="18" charset="0"/>
              </a:rPr>
              <a:t>20</a:t>
            </a:r>
            <a:endParaRPr lang="en-US" altLang="en-US"/>
          </a:p>
        </p:txBody>
      </p:sp>
      <p:sp>
        <p:nvSpPr>
          <p:cNvPr id="19585" name="Line 132"/>
          <p:cNvSpPr>
            <a:spLocks noChangeShapeType="1"/>
          </p:cNvSpPr>
          <p:nvPr/>
        </p:nvSpPr>
        <p:spPr bwMode="auto">
          <a:xfrm>
            <a:off x="7493000" y="4833938"/>
            <a:ext cx="1588" cy="28575"/>
          </a:xfrm>
          <a:prstGeom prst="line">
            <a:avLst/>
          </a:prstGeom>
          <a:noFill/>
          <a:ln w="15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586" name="Line 133"/>
          <p:cNvSpPr>
            <a:spLocks noChangeShapeType="1"/>
          </p:cNvSpPr>
          <p:nvPr/>
        </p:nvSpPr>
        <p:spPr bwMode="auto">
          <a:xfrm>
            <a:off x="7564438" y="4833938"/>
            <a:ext cx="1587" cy="28575"/>
          </a:xfrm>
          <a:prstGeom prst="line">
            <a:avLst/>
          </a:prstGeom>
          <a:noFill/>
          <a:ln w="15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587" name="Line 134"/>
          <p:cNvSpPr>
            <a:spLocks noChangeShapeType="1"/>
          </p:cNvSpPr>
          <p:nvPr/>
        </p:nvSpPr>
        <p:spPr bwMode="auto">
          <a:xfrm>
            <a:off x="7634288" y="4833938"/>
            <a:ext cx="1587" cy="28575"/>
          </a:xfrm>
          <a:prstGeom prst="line">
            <a:avLst/>
          </a:prstGeom>
          <a:noFill/>
          <a:ln w="15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588" name="Line 135"/>
          <p:cNvSpPr>
            <a:spLocks noChangeShapeType="1"/>
          </p:cNvSpPr>
          <p:nvPr/>
        </p:nvSpPr>
        <p:spPr bwMode="auto">
          <a:xfrm>
            <a:off x="7705725" y="4833938"/>
            <a:ext cx="1588" cy="28575"/>
          </a:xfrm>
          <a:prstGeom prst="line">
            <a:avLst/>
          </a:prstGeom>
          <a:noFill/>
          <a:ln w="15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589" name="Line 136"/>
          <p:cNvSpPr>
            <a:spLocks noChangeShapeType="1"/>
          </p:cNvSpPr>
          <p:nvPr/>
        </p:nvSpPr>
        <p:spPr bwMode="auto">
          <a:xfrm>
            <a:off x="7777163" y="4833938"/>
            <a:ext cx="1587" cy="28575"/>
          </a:xfrm>
          <a:prstGeom prst="line">
            <a:avLst/>
          </a:prstGeom>
          <a:noFill/>
          <a:ln w="15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590" name="Line 137"/>
          <p:cNvSpPr>
            <a:spLocks noChangeShapeType="1"/>
          </p:cNvSpPr>
          <p:nvPr/>
        </p:nvSpPr>
        <p:spPr bwMode="auto">
          <a:xfrm>
            <a:off x="7848600" y="4833938"/>
            <a:ext cx="1588" cy="28575"/>
          </a:xfrm>
          <a:prstGeom prst="line">
            <a:avLst/>
          </a:prstGeom>
          <a:noFill/>
          <a:ln w="15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591" name="Line 138"/>
          <p:cNvSpPr>
            <a:spLocks noChangeShapeType="1"/>
          </p:cNvSpPr>
          <p:nvPr/>
        </p:nvSpPr>
        <p:spPr bwMode="auto">
          <a:xfrm>
            <a:off x="7918450" y="4833938"/>
            <a:ext cx="1588" cy="28575"/>
          </a:xfrm>
          <a:prstGeom prst="line">
            <a:avLst/>
          </a:prstGeom>
          <a:noFill/>
          <a:ln w="15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592" name="Line 139"/>
          <p:cNvSpPr>
            <a:spLocks noChangeShapeType="1"/>
          </p:cNvSpPr>
          <p:nvPr/>
        </p:nvSpPr>
        <p:spPr bwMode="auto">
          <a:xfrm>
            <a:off x="7989888" y="4833938"/>
            <a:ext cx="1587" cy="28575"/>
          </a:xfrm>
          <a:prstGeom prst="line">
            <a:avLst/>
          </a:prstGeom>
          <a:noFill/>
          <a:ln w="15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593" name="Line 140"/>
          <p:cNvSpPr>
            <a:spLocks noChangeShapeType="1"/>
          </p:cNvSpPr>
          <p:nvPr/>
        </p:nvSpPr>
        <p:spPr bwMode="auto">
          <a:xfrm>
            <a:off x="8061325" y="4833938"/>
            <a:ext cx="1588" cy="28575"/>
          </a:xfrm>
          <a:prstGeom prst="line">
            <a:avLst/>
          </a:prstGeom>
          <a:noFill/>
          <a:ln w="15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594" name="Line 141"/>
          <p:cNvSpPr>
            <a:spLocks noChangeShapeType="1"/>
          </p:cNvSpPr>
          <p:nvPr/>
        </p:nvSpPr>
        <p:spPr bwMode="auto">
          <a:xfrm>
            <a:off x="8132763" y="4833938"/>
            <a:ext cx="1587" cy="28575"/>
          </a:xfrm>
          <a:prstGeom prst="line">
            <a:avLst/>
          </a:prstGeom>
          <a:noFill/>
          <a:ln w="15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595" name="Line 142"/>
          <p:cNvSpPr>
            <a:spLocks noChangeShapeType="1"/>
          </p:cNvSpPr>
          <p:nvPr/>
        </p:nvSpPr>
        <p:spPr bwMode="auto">
          <a:xfrm>
            <a:off x="8132763" y="4833938"/>
            <a:ext cx="1587" cy="47625"/>
          </a:xfrm>
          <a:prstGeom prst="line">
            <a:avLst/>
          </a:prstGeom>
          <a:noFill/>
          <a:ln w="15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596" name="Rectangle 143"/>
          <p:cNvSpPr>
            <a:spLocks noChangeArrowheads="1"/>
          </p:cNvSpPr>
          <p:nvPr/>
        </p:nvSpPr>
        <p:spPr bwMode="auto">
          <a:xfrm>
            <a:off x="8027988" y="4905375"/>
            <a:ext cx="3302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n-US" altLang="en-US" sz="2600">
                <a:solidFill>
                  <a:srgbClr val="000000"/>
                </a:solidFill>
                <a:latin typeface="Times New Roman" panose="02020603050405020304" pitchFamily="18" charset="0"/>
              </a:rPr>
              <a:t>30</a:t>
            </a:r>
            <a:endParaRPr lang="en-US" altLang="en-US"/>
          </a:p>
        </p:txBody>
      </p:sp>
      <p:sp>
        <p:nvSpPr>
          <p:cNvPr id="19597" name="Line 144"/>
          <p:cNvSpPr>
            <a:spLocks noChangeShapeType="1"/>
          </p:cNvSpPr>
          <p:nvPr/>
        </p:nvSpPr>
        <p:spPr bwMode="auto">
          <a:xfrm>
            <a:off x="8201025" y="4833938"/>
            <a:ext cx="1588" cy="28575"/>
          </a:xfrm>
          <a:prstGeom prst="line">
            <a:avLst/>
          </a:prstGeom>
          <a:noFill/>
          <a:ln w="15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598" name="Line 145"/>
          <p:cNvSpPr>
            <a:spLocks noChangeShapeType="1"/>
          </p:cNvSpPr>
          <p:nvPr/>
        </p:nvSpPr>
        <p:spPr bwMode="auto">
          <a:xfrm>
            <a:off x="8272463" y="4833938"/>
            <a:ext cx="1587" cy="28575"/>
          </a:xfrm>
          <a:prstGeom prst="line">
            <a:avLst/>
          </a:prstGeom>
          <a:noFill/>
          <a:ln w="15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599" name="Line 146"/>
          <p:cNvSpPr>
            <a:spLocks noChangeShapeType="1"/>
          </p:cNvSpPr>
          <p:nvPr/>
        </p:nvSpPr>
        <p:spPr bwMode="auto">
          <a:xfrm>
            <a:off x="8343900" y="4833938"/>
            <a:ext cx="1588" cy="28575"/>
          </a:xfrm>
          <a:prstGeom prst="line">
            <a:avLst/>
          </a:prstGeom>
          <a:noFill/>
          <a:ln w="15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600" name="Line 147"/>
          <p:cNvSpPr>
            <a:spLocks noChangeShapeType="1"/>
          </p:cNvSpPr>
          <p:nvPr/>
        </p:nvSpPr>
        <p:spPr bwMode="auto">
          <a:xfrm>
            <a:off x="8413750" y="4833938"/>
            <a:ext cx="3175" cy="28575"/>
          </a:xfrm>
          <a:prstGeom prst="line">
            <a:avLst/>
          </a:prstGeom>
          <a:noFill/>
          <a:ln w="15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601" name="Line 148"/>
          <p:cNvSpPr>
            <a:spLocks noChangeShapeType="1"/>
          </p:cNvSpPr>
          <p:nvPr/>
        </p:nvSpPr>
        <p:spPr bwMode="auto">
          <a:xfrm>
            <a:off x="8485188" y="4833938"/>
            <a:ext cx="1587" cy="28575"/>
          </a:xfrm>
          <a:prstGeom prst="line">
            <a:avLst/>
          </a:prstGeom>
          <a:noFill/>
          <a:ln w="15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602" name="Line 149"/>
          <p:cNvSpPr>
            <a:spLocks noChangeShapeType="1"/>
          </p:cNvSpPr>
          <p:nvPr/>
        </p:nvSpPr>
        <p:spPr bwMode="auto">
          <a:xfrm>
            <a:off x="8556625" y="4833938"/>
            <a:ext cx="1588" cy="28575"/>
          </a:xfrm>
          <a:prstGeom prst="line">
            <a:avLst/>
          </a:prstGeom>
          <a:noFill/>
          <a:ln w="15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603" name="Line 150"/>
          <p:cNvSpPr>
            <a:spLocks noChangeShapeType="1"/>
          </p:cNvSpPr>
          <p:nvPr/>
        </p:nvSpPr>
        <p:spPr bwMode="auto">
          <a:xfrm>
            <a:off x="8628063" y="4833938"/>
            <a:ext cx="1587" cy="28575"/>
          </a:xfrm>
          <a:prstGeom prst="line">
            <a:avLst/>
          </a:prstGeom>
          <a:noFill/>
          <a:ln w="15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604" name="Line 151"/>
          <p:cNvSpPr>
            <a:spLocks noChangeShapeType="1"/>
          </p:cNvSpPr>
          <p:nvPr/>
        </p:nvSpPr>
        <p:spPr bwMode="auto">
          <a:xfrm>
            <a:off x="8697913" y="4833938"/>
            <a:ext cx="3175" cy="28575"/>
          </a:xfrm>
          <a:prstGeom prst="line">
            <a:avLst/>
          </a:prstGeom>
          <a:noFill/>
          <a:ln w="15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605" name="Line 152"/>
          <p:cNvSpPr>
            <a:spLocks noChangeShapeType="1"/>
          </p:cNvSpPr>
          <p:nvPr/>
        </p:nvSpPr>
        <p:spPr bwMode="auto">
          <a:xfrm>
            <a:off x="8769350" y="4833938"/>
            <a:ext cx="1588" cy="28575"/>
          </a:xfrm>
          <a:prstGeom prst="line">
            <a:avLst/>
          </a:prstGeom>
          <a:noFill/>
          <a:ln w="15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606" name="Line 153"/>
          <p:cNvSpPr>
            <a:spLocks noChangeShapeType="1"/>
          </p:cNvSpPr>
          <p:nvPr/>
        </p:nvSpPr>
        <p:spPr bwMode="auto">
          <a:xfrm>
            <a:off x="8840788" y="4833938"/>
            <a:ext cx="1587" cy="28575"/>
          </a:xfrm>
          <a:prstGeom prst="line">
            <a:avLst/>
          </a:prstGeom>
          <a:noFill/>
          <a:ln w="15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607" name="Line 154"/>
          <p:cNvSpPr>
            <a:spLocks noChangeShapeType="1"/>
          </p:cNvSpPr>
          <p:nvPr/>
        </p:nvSpPr>
        <p:spPr bwMode="auto">
          <a:xfrm>
            <a:off x="8840788" y="4833938"/>
            <a:ext cx="1587" cy="47625"/>
          </a:xfrm>
          <a:prstGeom prst="line">
            <a:avLst/>
          </a:prstGeom>
          <a:noFill/>
          <a:ln w="15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608" name="Rectangle 155"/>
          <p:cNvSpPr>
            <a:spLocks noChangeArrowheads="1"/>
          </p:cNvSpPr>
          <p:nvPr/>
        </p:nvSpPr>
        <p:spPr bwMode="auto">
          <a:xfrm>
            <a:off x="8737600" y="4905375"/>
            <a:ext cx="3302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n-US" altLang="en-US" sz="2600">
                <a:solidFill>
                  <a:srgbClr val="000000"/>
                </a:solidFill>
                <a:latin typeface="Times New Roman" panose="02020603050405020304" pitchFamily="18" charset="0"/>
              </a:rPr>
              <a:t>40</a:t>
            </a:r>
            <a:endParaRPr lang="en-US" altLang="en-US"/>
          </a:p>
        </p:txBody>
      </p:sp>
      <p:sp>
        <p:nvSpPr>
          <p:cNvPr id="19609" name="Line 156"/>
          <p:cNvSpPr>
            <a:spLocks noChangeShapeType="1"/>
          </p:cNvSpPr>
          <p:nvPr/>
        </p:nvSpPr>
        <p:spPr bwMode="auto">
          <a:xfrm flipV="1">
            <a:off x="5292725" y="2233613"/>
            <a:ext cx="1588" cy="2600325"/>
          </a:xfrm>
          <a:prstGeom prst="line">
            <a:avLst/>
          </a:prstGeom>
          <a:noFill/>
          <a:ln w="15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610" name="Line 157"/>
          <p:cNvSpPr>
            <a:spLocks noChangeShapeType="1"/>
          </p:cNvSpPr>
          <p:nvPr/>
        </p:nvSpPr>
        <p:spPr bwMode="auto">
          <a:xfrm flipH="1">
            <a:off x="5246688" y="4833938"/>
            <a:ext cx="46037" cy="1587"/>
          </a:xfrm>
          <a:prstGeom prst="line">
            <a:avLst/>
          </a:prstGeom>
          <a:noFill/>
          <a:ln w="15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611" name="Line 158"/>
          <p:cNvSpPr>
            <a:spLocks noChangeShapeType="1"/>
          </p:cNvSpPr>
          <p:nvPr/>
        </p:nvSpPr>
        <p:spPr bwMode="auto">
          <a:xfrm flipH="1">
            <a:off x="5233988" y="4833938"/>
            <a:ext cx="58737" cy="1587"/>
          </a:xfrm>
          <a:prstGeom prst="line">
            <a:avLst/>
          </a:prstGeom>
          <a:noFill/>
          <a:ln w="15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612" name="Rectangle 159"/>
          <p:cNvSpPr>
            <a:spLocks noChangeArrowheads="1"/>
          </p:cNvSpPr>
          <p:nvPr/>
        </p:nvSpPr>
        <p:spPr bwMode="auto">
          <a:xfrm>
            <a:off x="5008563" y="4632325"/>
            <a:ext cx="1651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n-US" altLang="en-US" sz="2600">
                <a:solidFill>
                  <a:srgbClr val="000000"/>
                </a:solidFill>
                <a:latin typeface="Times New Roman" panose="02020603050405020304" pitchFamily="18" charset="0"/>
              </a:rPr>
              <a:t>0</a:t>
            </a:r>
            <a:endParaRPr lang="en-US" altLang="en-US"/>
          </a:p>
        </p:txBody>
      </p:sp>
      <p:sp>
        <p:nvSpPr>
          <p:cNvPr id="19613" name="Line 160"/>
          <p:cNvSpPr>
            <a:spLocks noChangeShapeType="1"/>
          </p:cNvSpPr>
          <p:nvPr/>
        </p:nvSpPr>
        <p:spPr bwMode="auto">
          <a:xfrm flipH="1">
            <a:off x="5246688" y="4575175"/>
            <a:ext cx="46037" cy="1588"/>
          </a:xfrm>
          <a:prstGeom prst="line">
            <a:avLst/>
          </a:prstGeom>
          <a:noFill/>
          <a:ln w="15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614" name="Line 161"/>
          <p:cNvSpPr>
            <a:spLocks noChangeShapeType="1"/>
          </p:cNvSpPr>
          <p:nvPr/>
        </p:nvSpPr>
        <p:spPr bwMode="auto">
          <a:xfrm flipH="1">
            <a:off x="5246688" y="4314825"/>
            <a:ext cx="46037" cy="1588"/>
          </a:xfrm>
          <a:prstGeom prst="line">
            <a:avLst/>
          </a:prstGeom>
          <a:noFill/>
          <a:ln w="15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615" name="Line 162"/>
          <p:cNvSpPr>
            <a:spLocks noChangeShapeType="1"/>
          </p:cNvSpPr>
          <p:nvPr/>
        </p:nvSpPr>
        <p:spPr bwMode="auto">
          <a:xfrm flipH="1">
            <a:off x="5246688" y="4054475"/>
            <a:ext cx="46037" cy="1588"/>
          </a:xfrm>
          <a:prstGeom prst="line">
            <a:avLst/>
          </a:prstGeom>
          <a:noFill/>
          <a:ln w="15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616" name="Line 163"/>
          <p:cNvSpPr>
            <a:spLocks noChangeShapeType="1"/>
          </p:cNvSpPr>
          <p:nvPr/>
        </p:nvSpPr>
        <p:spPr bwMode="auto">
          <a:xfrm flipH="1">
            <a:off x="5246688" y="3795713"/>
            <a:ext cx="46037" cy="1587"/>
          </a:xfrm>
          <a:prstGeom prst="line">
            <a:avLst/>
          </a:prstGeom>
          <a:noFill/>
          <a:ln w="15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617" name="Line 164"/>
          <p:cNvSpPr>
            <a:spLocks noChangeShapeType="1"/>
          </p:cNvSpPr>
          <p:nvPr/>
        </p:nvSpPr>
        <p:spPr bwMode="auto">
          <a:xfrm flipH="1">
            <a:off x="5246688" y="3533775"/>
            <a:ext cx="46037" cy="1588"/>
          </a:xfrm>
          <a:prstGeom prst="line">
            <a:avLst/>
          </a:prstGeom>
          <a:noFill/>
          <a:ln w="15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618" name="Line 165"/>
          <p:cNvSpPr>
            <a:spLocks noChangeShapeType="1"/>
          </p:cNvSpPr>
          <p:nvPr/>
        </p:nvSpPr>
        <p:spPr bwMode="auto">
          <a:xfrm flipH="1">
            <a:off x="5233988" y="3533775"/>
            <a:ext cx="58737" cy="1588"/>
          </a:xfrm>
          <a:prstGeom prst="line">
            <a:avLst/>
          </a:prstGeom>
          <a:noFill/>
          <a:ln w="15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619" name="Line 166"/>
          <p:cNvSpPr>
            <a:spLocks noChangeShapeType="1"/>
          </p:cNvSpPr>
          <p:nvPr/>
        </p:nvSpPr>
        <p:spPr bwMode="auto">
          <a:xfrm flipH="1">
            <a:off x="5246688" y="3275013"/>
            <a:ext cx="46037" cy="1587"/>
          </a:xfrm>
          <a:prstGeom prst="line">
            <a:avLst/>
          </a:prstGeom>
          <a:noFill/>
          <a:ln w="15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620" name="Line 167"/>
          <p:cNvSpPr>
            <a:spLocks noChangeShapeType="1"/>
          </p:cNvSpPr>
          <p:nvPr/>
        </p:nvSpPr>
        <p:spPr bwMode="auto">
          <a:xfrm flipH="1">
            <a:off x="5246688" y="3014663"/>
            <a:ext cx="46037" cy="1587"/>
          </a:xfrm>
          <a:prstGeom prst="line">
            <a:avLst/>
          </a:prstGeom>
          <a:noFill/>
          <a:ln w="15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621" name="Line 168"/>
          <p:cNvSpPr>
            <a:spLocks noChangeShapeType="1"/>
          </p:cNvSpPr>
          <p:nvPr/>
        </p:nvSpPr>
        <p:spPr bwMode="auto">
          <a:xfrm flipH="1">
            <a:off x="5246688" y="2754313"/>
            <a:ext cx="46037" cy="1587"/>
          </a:xfrm>
          <a:prstGeom prst="line">
            <a:avLst/>
          </a:prstGeom>
          <a:noFill/>
          <a:ln w="15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622" name="Line 169"/>
          <p:cNvSpPr>
            <a:spLocks noChangeShapeType="1"/>
          </p:cNvSpPr>
          <p:nvPr/>
        </p:nvSpPr>
        <p:spPr bwMode="auto">
          <a:xfrm flipH="1">
            <a:off x="5246688" y="2495550"/>
            <a:ext cx="46037" cy="1588"/>
          </a:xfrm>
          <a:prstGeom prst="line">
            <a:avLst/>
          </a:prstGeom>
          <a:noFill/>
          <a:ln w="15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623" name="Line 170"/>
          <p:cNvSpPr>
            <a:spLocks noChangeShapeType="1"/>
          </p:cNvSpPr>
          <p:nvPr/>
        </p:nvSpPr>
        <p:spPr bwMode="auto">
          <a:xfrm flipH="1">
            <a:off x="5246688" y="2235200"/>
            <a:ext cx="46037" cy="1588"/>
          </a:xfrm>
          <a:prstGeom prst="line">
            <a:avLst/>
          </a:prstGeom>
          <a:noFill/>
          <a:ln w="15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624" name="Line 171"/>
          <p:cNvSpPr>
            <a:spLocks noChangeShapeType="1"/>
          </p:cNvSpPr>
          <p:nvPr/>
        </p:nvSpPr>
        <p:spPr bwMode="auto">
          <a:xfrm flipH="1">
            <a:off x="5233988" y="2235200"/>
            <a:ext cx="58737" cy="1588"/>
          </a:xfrm>
          <a:prstGeom prst="line">
            <a:avLst/>
          </a:prstGeom>
          <a:noFill/>
          <a:ln w="15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625" name="Rectangle 172"/>
          <p:cNvSpPr>
            <a:spLocks noChangeArrowheads="1"/>
          </p:cNvSpPr>
          <p:nvPr/>
        </p:nvSpPr>
        <p:spPr bwMode="auto">
          <a:xfrm>
            <a:off x="5008563" y="2030413"/>
            <a:ext cx="1651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n-US" altLang="en-US" sz="2600">
                <a:solidFill>
                  <a:srgbClr val="000000"/>
                </a:solidFill>
                <a:latin typeface="Times New Roman" panose="02020603050405020304" pitchFamily="18" charset="0"/>
              </a:rPr>
              <a:t>1</a:t>
            </a:r>
            <a:endParaRPr lang="en-US" altLang="en-US"/>
          </a:p>
        </p:txBody>
      </p:sp>
      <p:sp>
        <p:nvSpPr>
          <p:cNvPr id="19626" name="Freeform 173"/>
          <p:cNvSpPr>
            <a:spLocks/>
          </p:cNvSpPr>
          <p:nvPr/>
        </p:nvSpPr>
        <p:spPr bwMode="auto">
          <a:xfrm>
            <a:off x="6000750" y="2233613"/>
            <a:ext cx="2779713" cy="2600325"/>
          </a:xfrm>
          <a:custGeom>
            <a:avLst/>
            <a:gdLst>
              <a:gd name="T0" fmla="*/ 2147483647 w 1751"/>
              <a:gd name="T1" fmla="*/ 2147483647 h 1638"/>
              <a:gd name="T2" fmla="*/ 2147483647 w 1751"/>
              <a:gd name="T3" fmla="*/ 2147483647 h 1638"/>
              <a:gd name="T4" fmla="*/ 2147483647 w 1751"/>
              <a:gd name="T5" fmla="*/ 2147483647 h 1638"/>
              <a:gd name="T6" fmla="*/ 2147483647 w 1751"/>
              <a:gd name="T7" fmla="*/ 2147483647 h 1638"/>
              <a:gd name="T8" fmla="*/ 2147483647 w 1751"/>
              <a:gd name="T9" fmla="*/ 2147483647 h 1638"/>
              <a:gd name="T10" fmla="*/ 2147483647 w 1751"/>
              <a:gd name="T11" fmla="*/ 2147483647 h 1638"/>
              <a:gd name="T12" fmla="*/ 2147483647 w 1751"/>
              <a:gd name="T13" fmla="*/ 2147483647 h 1638"/>
              <a:gd name="T14" fmla="*/ 2147483647 w 1751"/>
              <a:gd name="T15" fmla="*/ 2147483647 h 1638"/>
              <a:gd name="T16" fmla="*/ 2147483647 w 1751"/>
              <a:gd name="T17" fmla="*/ 2147483647 h 1638"/>
              <a:gd name="T18" fmla="*/ 2147483647 w 1751"/>
              <a:gd name="T19" fmla="*/ 2147483647 h 1638"/>
              <a:gd name="T20" fmla="*/ 2147483647 w 1751"/>
              <a:gd name="T21" fmla="*/ 2147483647 h 1638"/>
              <a:gd name="T22" fmla="*/ 2147483647 w 1751"/>
              <a:gd name="T23" fmla="*/ 2147483647 h 1638"/>
              <a:gd name="T24" fmla="*/ 2147483647 w 1751"/>
              <a:gd name="T25" fmla="*/ 2147483647 h 1638"/>
              <a:gd name="T26" fmla="*/ 2147483647 w 1751"/>
              <a:gd name="T27" fmla="*/ 2147483647 h 1638"/>
              <a:gd name="T28" fmla="*/ 2147483647 w 1751"/>
              <a:gd name="T29" fmla="*/ 2147483647 h 1638"/>
              <a:gd name="T30" fmla="*/ 2147483647 w 1751"/>
              <a:gd name="T31" fmla="*/ 2147483647 h 1638"/>
              <a:gd name="T32" fmla="*/ 2147483647 w 1751"/>
              <a:gd name="T33" fmla="*/ 2147483647 h 1638"/>
              <a:gd name="T34" fmla="*/ 2147483647 w 1751"/>
              <a:gd name="T35" fmla="*/ 2147483647 h 1638"/>
              <a:gd name="T36" fmla="*/ 2147483647 w 1751"/>
              <a:gd name="T37" fmla="*/ 2147483647 h 1638"/>
              <a:gd name="T38" fmla="*/ 2147483647 w 1751"/>
              <a:gd name="T39" fmla="*/ 2147483647 h 1638"/>
              <a:gd name="T40" fmla="*/ 2147483647 w 1751"/>
              <a:gd name="T41" fmla="*/ 2147483647 h 1638"/>
              <a:gd name="T42" fmla="*/ 2147483647 w 1751"/>
              <a:gd name="T43" fmla="*/ 2147483647 h 1638"/>
              <a:gd name="T44" fmla="*/ 2147483647 w 1751"/>
              <a:gd name="T45" fmla="*/ 2147483647 h 1638"/>
              <a:gd name="T46" fmla="*/ 2147483647 w 1751"/>
              <a:gd name="T47" fmla="*/ 2147483647 h 1638"/>
              <a:gd name="T48" fmla="*/ 2147483647 w 1751"/>
              <a:gd name="T49" fmla="*/ 2147483647 h 1638"/>
              <a:gd name="T50" fmla="*/ 2147483647 w 1751"/>
              <a:gd name="T51" fmla="*/ 2147483647 h 1638"/>
              <a:gd name="T52" fmla="*/ 2147483647 w 1751"/>
              <a:gd name="T53" fmla="*/ 2147483647 h 1638"/>
              <a:gd name="T54" fmla="*/ 2147483647 w 1751"/>
              <a:gd name="T55" fmla="*/ 2147483647 h 1638"/>
              <a:gd name="T56" fmla="*/ 2147483647 w 1751"/>
              <a:gd name="T57" fmla="*/ 2147483647 h 1638"/>
              <a:gd name="T58" fmla="*/ 2147483647 w 1751"/>
              <a:gd name="T59" fmla="*/ 2147483647 h 1638"/>
              <a:gd name="T60" fmla="*/ 2147483647 w 1751"/>
              <a:gd name="T61" fmla="*/ 2147483647 h 1638"/>
              <a:gd name="T62" fmla="*/ 2147483647 w 1751"/>
              <a:gd name="T63" fmla="*/ 2147483647 h 1638"/>
              <a:gd name="T64" fmla="*/ 2147483647 w 1751"/>
              <a:gd name="T65" fmla="*/ 2147483647 h 1638"/>
              <a:gd name="T66" fmla="*/ 2147483647 w 1751"/>
              <a:gd name="T67" fmla="*/ 2147483647 h 1638"/>
              <a:gd name="T68" fmla="*/ 2147483647 w 1751"/>
              <a:gd name="T69" fmla="*/ 2147483647 h 1638"/>
              <a:gd name="T70" fmla="*/ 2147483647 w 1751"/>
              <a:gd name="T71" fmla="*/ 2147483647 h 1638"/>
              <a:gd name="T72" fmla="*/ 2147483647 w 1751"/>
              <a:gd name="T73" fmla="*/ 2147483647 h 1638"/>
              <a:gd name="T74" fmla="*/ 2147483647 w 1751"/>
              <a:gd name="T75" fmla="*/ 2147483647 h 1638"/>
              <a:gd name="T76" fmla="*/ 2147483647 w 1751"/>
              <a:gd name="T77" fmla="*/ 2147483647 h 1638"/>
              <a:gd name="T78" fmla="*/ 2147483647 w 1751"/>
              <a:gd name="T79" fmla="*/ 2147483647 h 1638"/>
              <a:gd name="T80" fmla="*/ 2147483647 w 1751"/>
              <a:gd name="T81" fmla="*/ 2147483647 h 1638"/>
              <a:gd name="T82" fmla="*/ 2147483647 w 1751"/>
              <a:gd name="T83" fmla="*/ 2147483647 h 1638"/>
              <a:gd name="T84" fmla="*/ 2147483647 w 1751"/>
              <a:gd name="T85" fmla="*/ 2147483647 h 1638"/>
              <a:gd name="T86" fmla="*/ 2147483647 w 1751"/>
              <a:gd name="T87" fmla="*/ 2147483647 h 1638"/>
              <a:gd name="T88" fmla="*/ 2147483647 w 1751"/>
              <a:gd name="T89" fmla="*/ 2147483647 h 1638"/>
              <a:gd name="T90" fmla="*/ 2147483647 w 1751"/>
              <a:gd name="T91" fmla="*/ 2147483647 h 1638"/>
              <a:gd name="T92" fmla="*/ 2147483647 w 1751"/>
              <a:gd name="T93" fmla="*/ 2147483647 h 1638"/>
              <a:gd name="T94" fmla="*/ 2147483647 w 1751"/>
              <a:gd name="T95" fmla="*/ 2147483647 h 1638"/>
              <a:gd name="T96" fmla="*/ 2147483647 w 1751"/>
              <a:gd name="T97" fmla="*/ 2147483647 h 1638"/>
              <a:gd name="T98" fmla="*/ 2147483647 w 1751"/>
              <a:gd name="T99" fmla="*/ 2147483647 h 1638"/>
              <a:gd name="T100" fmla="*/ 2147483647 w 1751"/>
              <a:gd name="T101" fmla="*/ 2147483647 h 1638"/>
              <a:gd name="T102" fmla="*/ 2147483647 w 1751"/>
              <a:gd name="T103" fmla="*/ 2147483647 h 1638"/>
              <a:gd name="T104" fmla="*/ 2147483647 w 1751"/>
              <a:gd name="T105" fmla="*/ 2147483647 h 1638"/>
              <a:gd name="T106" fmla="*/ 2147483647 w 1751"/>
              <a:gd name="T107" fmla="*/ 2147483647 h 1638"/>
              <a:gd name="T108" fmla="*/ 2147483647 w 1751"/>
              <a:gd name="T109" fmla="*/ 2147483647 h 1638"/>
              <a:gd name="T110" fmla="*/ 2147483647 w 1751"/>
              <a:gd name="T111" fmla="*/ 2147483647 h 1638"/>
              <a:gd name="T112" fmla="*/ 2147483647 w 1751"/>
              <a:gd name="T113" fmla="*/ 2147483647 h 1638"/>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751"/>
              <a:gd name="T172" fmla="*/ 0 h 1638"/>
              <a:gd name="T173" fmla="*/ 1751 w 1751"/>
              <a:gd name="T174" fmla="*/ 1638 h 1638"/>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751" h="1638">
                <a:moveTo>
                  <a:pt x="0" y="1638"/>
                </a:moveTo>
                <a:lnTo>
                  <a:pt x="0" y="1638"/>
                </a:lnTo>
                <a:lnTo>
                  <a:pt x="0" y="1622"/>
                </a:lnTo>
                <a:lnTo>
                  <a:pt x="2" y="1622"/>
                </a:lnTo>
                <a:lnTo>
                  <a:pt x="2" y="1606"/>
                </a:lnTo>
                <a:lnTo>
                  <a:pt x="4" y="1606"/>
                </a:lnTo>
                <a:lnTo>
                  <a:pt x="4" y="1589"/>
                </a:lnTo>
                <a:lnTo>
                  <a:pt x="6" y="1589"/>
                </a:lnTo>
                <a:lnTo>
                  <a:pt x="6" y="1573"/>
                </a:lnTo>
                <a:lnTo>
                  <a:pt x="9" y="1573"/>
                </a:lnTo>
                <a:lnTo>
                  <a:pt x="9" y="1557"/>
                </a:lnTo>
                <a:lnTo>
                  <a:pt x="11" y="1557"/>
                </a:lnTo>
                <a:lnTo>
                  <a:pt x="11" y="1540"/>
                </a:lnTo>
                <a:lnTo>
                  <a:pt x="13" y="1540"/>
                </a:lnTo>
                <a:lnTo>
                  <a:pt x="13" y="1524"/>
                </a:lnTo>
                <a:lnTo>
                  <a:pt x="15" y="1524"/>
                </a:lnTo>
                <a:lnTo>
                  <a:pt x="15" y="1507"/>
                </a:lnTo>
                <a:lnTo>
                  <a:pt x="17" y="1507"/>
                </a:lnTo>
                <a:lnTo>
                  <a:pt x="17" y="1491"/>
                </a:lnTo>
                <a:lnTo>
                  <a:pt x="19" y="1491"/>
                </a:lnTo>
                <a:lnTo>
                  <a:pt x="19" y="1475"/>
                </a:lnTo>
                <a:lnTo>
                  <a:pt x="22" y="1475"/>
                </a:lnTo>
                <a:lnTo>
                  <a:pt x="22" y="1458"/>
                </a:lnTo>
                <a:lnTo>
                  <a:pt x="24" y="1458"/>
                </a:lnTo>
                <a:lnTo>
                  <a:pt x="24" y="1442"/>
                </a:lnTo>
                <a:lnTo>
                  <a:pt x="27" y="1442"/>
                </a:lnTo>
                <a:lnTo>
                  <a:pt x="27" y="1425"/>
                </a:lnTo>
                <a:lnTo>
                  <a:pt x="29" y="1425"/>
                </a:lnTo>
                <a:lnTo>
                  <a:pt x="29" y="1409"/>
                </a:lnTo>
                <a:lnTo>
                  <a:pt x="31" y="1409"/>
                </a:lnTo>
                <a:lnTo>
                  <a:pt x="31" y="1393"/>
                </a:lnTo>
                <a:lnTo>
                  <a:pt x="34" y="1393"/>
                </a:lnTo>
                <a:lnTo>
                  <a:pt x="34" y="1376"/>
                </a:lnTo>
                <a:lnTo>
                  <a:pt x="36" y="1376"/>
                </a:lnTo>
                <a:lnTo>
                  <a:pt x="36" y="1360"/>
                </a:lnTo>
                <a:lnTo>
                  <a:pt x="38" y="1360"/>
                </a:lnTo>
                <a:lnTo>
                  <a:pt x="38" y="1343"/>
                </a:lnTo>
                <a:lnTo>
                  <a:pt x="41" y="1343"/>
                </a:lnTo>
                <a:lnTo>
                  <a:pt x="41" y="1327"/>
                </a:lnTo>
                <a:lnTo>
                  <a:pt x="43" y="1327"/>
                </a:lnTo>
                <a:lnTo>
                  <a:pt x="43" y="1311"/>
                </a:lnTo>
                <a:lnTo>
                  <a:pt x="46" y="1311"/>
                </a:lnTo>
                <a:lnTo>
                  <a:pt x="46" y="1294"/>
                </a:lnTo>
                <a:lnTo>
                  <a:pt x="48" y="1294"/>
                </a:lnTo>
                <a:lnTo>
                  <a:pt x="48" y="1278"/>
                </a:lnTo>
                <a:lnTo>
                  <a:pt x="51" y="1278"/>
                </a:lnTo>
                <a:lnTo>
                  <a:pt x="51" y="1262"/>
                </a:lnTo>
                <a:lnTo>
                  <a:pt x="54" y="1262"/>
                </a:lnTo>
                <a:lnTo>
                  <a:pt x="54" y="1245"/>
                </a:lnTo>
                <a:lnTo>
                  <a:pt x="56" y="1245"/>
                </a:lnTo>
                <a:lnTo>
                  <a:pt x="56" y="1229"/>
                </a:lnTo>
                <a:lnTo>
                  <a:pt x="59" y="1229"/>
                </a:lnTo>
                <a:lnTo>
                  <a:pt x="59" y="1212"/>
                </a:lnTo>
                <a:lnTo>
                  <a:pt x="62" y="1212"/>
                </a:lnTo>
                <a:lnTo>
                  <a:pt x="62" y="1196"/>
                </a:lnTo>
                <a:lnTo>
                  <a:pt x="64" y="1196"/>
                </a:lnTo>
                <a:lnTo>
                  <a:pt x="64" y="1180"/>
                </a:lnTo>
                <a:lnTo>
                  <a:pt x="67" y="1180"/>
                </a:lnTo>
                <a:lnTo>
                  <a:pt x="67" y="1163"/>
                </a:lnTo>
                <a:lnTo>
                  <a:pt x="70" y="1163"/>
                </a:lnTo>
                <a:lnTo>
                  <a:pt x="70" y="1147"/>
                </a:lnTo>
                <a:lnTo>
                  <a:pt x="73" y="1147"/>
                </a:lnTo>
                <a:lnTo>
                  <a:pt x="73" y="1131"/>
                </a:lnTo>
                <a:lnTo>
                  <a:pt x="76" y="1131"/>
                </a:lnTo>
                <a:lnTo>
                  <a:pt x="76" y="1114"/>
                </a:lnTo>
                <a:lnTo>
                  <a:pt x="79" y="1114"/>
                </a:lnTo>
                <a:lnTo>
                  <a:pt x="79" y="1098"/>
                </a:lnTo>
                <a:lnTo>
                  <a:pt x="82" y="1098"/>
                </a:lnTo>
                <a:lnTo>
                  <a:pt x="82" y="1081"/>
                </a:lnTo>
                <a:lnTo>
                  <a:pt x="85" y="1081"/>
                </a:lnTo>
                <a:lnTo>
                  <a:pt x="85" y="1065"/>
                </a:lnTo>
                <a:lnTo>
                  <a:pt x="88" y="1065"/>
                </a:lnTo>
                <a:lnTo>
                  <a:pt x="88" y="1049"/>
                </a:lnTo>
                <a:lnTo>
                  <a:pt x="91" y="1049"/>
                </a:lnTo>
                <a:lnTo>
                  <a:pt x="91" y="1032"/>
                </a:lnTo>
                <a:lnTo>
                  <a:pt x="95" y="1032"/>
                </a:lnTo>
                <a:lnTo>
                  <a:pt x="95" y="1016"/>
                </a:lnTo>
                <a:lnTo>
                  <a:pt x="98" y="1016"/>
                </a:lnTo>
                <a:lnTo>
                  <a:pt x="98" y="999"/>
                </a:lnTo>
                <a:lnTo>
                  <a:pt x="101" y="999"/>
                </a:lnTo>
                <a:lnTo>
                  <a:pt x="101" y="983"/>
                </a:lnTo>
                <a:lnTo>
                  <a:pt x="104" y="983"/>
                </a:lnTo>
                <a:lnTo>
                  <a:pt x="104" y="967"/>
                </a:lnTo>
                <a:lnTo>
                  <a:pt x="108" y="967"/>
                </a:lnTo>
                <a:lnTo>
                  <a:pt x="108" y="950"/>
                </a:lnTo>
                <a:lnTo>
                  <a:pt x="111" y="950"/>
                </a:lnTo>
                <a:lnTo>
                  <a:pt x="111" y="934"/>
                </a:lnTo>
                <a:lnTo>
                  <a:pt x="115" y="934"/>
                </a:lnTo>
                <a:lnTo>
                  <a:pt x="115" y="917"/>
                </a:lnTo>
                <a:lnTo>
                  <a:pt x="118" y="917"/>
                </a:lnTo>
                <a:lnTo>
                  <a:pt x="118" y="901"/>
                </a:lnTo>
                <a:lnTo>
                  <a:pt x="122" y="901"/>
                </a:lnTo>
                <a:lnTo>
                  <a:pt x="122" y="885"/>
                </a:lnTo>
                <a:lnTo>
                  <a:pt x="126" y="885"/>
                </a:lnTo>
                <a:lnTo>
                  <a:pt x="126" y="868"/>
                </a:lnTo>
                <a:lnTo>
                  <a:pt x="130" y="868"/>
                </a:lnTo>
                <a:lnTo>
                  <a:pt x="130" y="852"/>
                </a:lnTo>
                <a:lnTo>
                  <a:pt x="134" y="852"/>
                </a:lnTo>
                <a:lnTo>
                  <a:pt x="134" y="836"/>
                </a:lnTo>
                <a:lnTo>
                  <a:pt x="138" y="836"/>
                </a:lnTo>
                <a:lnTo>
                  <a:pt x="138" y="819"/>
                </a:lnTo>
                <a:lnTo>
                  <a:pt x="142" y="819"/>
                </a:lnTo>
                <a:lnTo>
                  <a:pt x="142" y="803"/>
                </a:lnTo>
                <a:lnTo>
                  <a:pt x="146" y="803"/>
                </a:lnTo>
                <a:lnTo>
                  <a:pt x="146" y="786"/>
                </a:lnTo>
                <a:lnTo>
                  <a:pt x="150" y="786"/>
                </a:lnTo>
                <a:lnTo>
                  <a:pt x="150" y="770"/>
                </a:lnTo>
                <a:lnTo>
                  <a:pt x="154" y="770"/>
                </a:lnTo>
                <a:lnTo>
                  <a:pt x="154" y="754"/>
                </a:lnTo>
                <a:lnTo>
                  <a:pt x="159" y="754"/>
                </a:lnTo>
                <a:lnTo>
                  <a:pt x="159" y="737"/>
                </a:lnTo>
                <a:lnTo>
                  <a:pt x="163" y="737"/>
                </a:lnTo>
                <a:lnTo>
                  <a:pt x="163" y="721"/>
                </a:lnTo>
                <a:lnTo>
                  <a:pt x="168" y="721"/>
                </a:lnTo>
                <a:lnTo>
                  <a:pt x="168" y="705"/>
                </a:lnTo>
                <a:lnTo>
                  <a:pt x="173" y="705"/>
                </a:lnTo>
                <a:lnTo>
                  <a:pt x="173" y="688"/>
                </a:lnTo>
                <a:lnTo>
                  <a:pt x="177" y="688"/>
                </a:lnTo>
                <a:lnTo>
                  <a:pt x="177" y="672"/>
                </a:lnTo>
                <a:lnTo>
                  <a:pt x="182" y="672"/>
                </a:lnTo>
                <a:lnTo>
                  <a:pt x="182" y="656"/>
                </a:lnTo>
                <a:lnTo>
                  <a:pt x="187" y="656"/>
                </a:lnTo>
                <a:lnTo>
                  <a:pt x="187" y="639"/>
                </a:lnTo>
                <a:lnTo>
                  <a:pt x="192" y="639"/>
                </a:lnTo>
                <a:lnTo>
                  <a:pt x="192" y="623"/>
                </a:lnTo>
                <a:lnTo>
                  <a:pt x="198" y="623"/>
                </a:lnTo>
                <a:lnTo>
                  <a:pt x="198" y="606"/>
                </a:lnTo>
                <a:lnTo>
                  <a:pt x="203" y="606"/>
                </a:lnTo>
                <a:lnTo>
                  <a:pt x="203" y="590"/>
                </a:lnTo>
                <a:lnTo>
                  <a:pt x="209" y="590"/>
                </a:lnTo>
                <a:lnTo>
                  <a:pt x="209" y="574"/>
                </a:lnTo>
                <a:lnTo>
                  <a:pt x="214" y="574"/>
                </a:lnTo>
                <a:lnTo>
                  <a:pt x="214" y="557"/>
                </a:lnTo>
                <a:lnTo>
                  <a:pt x="220" y="557"/>
                </a:lnTo>
                <a:lnTo>
                  <a:pt x="220" y="541"/>
                </a:lnTo>
                <a:lnTo>
                  <a:pt x="226" y="541"/>
                </a:lnTo>
                <a:lnTo>
                  <a:pt x="226" y="524"/>
                </a:lnTo>
                <a:lnTo>
                  <a:pt x="233" y="524"/>
                </a:lnTo>
                <a:lnTo>
                  <a:pt x="233" y="508"/>
                </a:lnTo>
                <a:lnTo>
                  <a:pt x="239" y="508"/>
                </a:lnTo>
                <a:lnTo>
                  <a:pt x="239" y="492"/>
                </a:lnTo>
                <a:lnTo>
                  <a:pt x="246" y="492"/>
                </a:lnTo>
                <a:lnTo>
                  <a:pt x="246" y="475"/>
                </a:lnTo>
                <a:lnTo>
                  <a:pt x="253" y="475"/>
                </a:lnTo>
                <a:lnTo>
                  <a:pt x="253" y="459"/>
                </a:lnTo>
                <a:lnTo>
                  <a:pt x="260" y="459"/>
                </a:lnTo>
                <a:lnTo>
                  <a:pt x="260" y="442"/>
                </a:lnTo>
                <a:lnTo>
                  <a:pt x="267" y="442"/>
                </a:lnTo>
                <a:lnTo>
                  <a:pt x="267" y="426"/>
                </a:lnTo>
                <a:lnTo>
                  <a:pt x="275" y="426"/>
                </a:lnTo>
                <a:lnTo>
                  <a:pt x="275" y="410"/>
                </a:lnTo>
                <a:lnTo>
                  <a:pt x="283" y="410"/>
                </a:lnTo>
                <a:lnTo>
                  <a:pt x="283" y="393"/>
                </a:lnTo>
                <a:lnTo>
                  <a:pt x="291" y="393"/>
                </a:lnTo>
                <a:lnTo>
                  <a:pt x="291" y="377"/>
                </a:lnTo>
                <a:lnTo>
                  <a:pt x="300" y="377"/>
                </a:lnTo>
                <a:lnTo>
                  <a:pt x="300" y="361"/>
                </a:lnTo>
                <a:lnTo>
                  <a:pt x="309" y="361"/>
                </a:lnTo>
                <a:lnTo>
                  <a:pt x="309" y="344"/>
                </a:lnTo>
                <a:lnTo>
                  <a:pt x="319" y="344"/>
                </a:lnTo>
                <a:lnTo>
                  <a:pt x="319" y="328"/>
                </a:lnTo>
                <a:lnTo>
                  <a:pt x="329" y="328"/>
                </a:lnTo>
                <a:lnTo>
                  <a:pt x="329" y="312"/>
                </a:lnTo>
                <a:lnTo>
                  <a:pt x="339" y="312"/>
                </a:lnTo>
                <a:lnTo>
                  <a:pt x="339" y="295"/>
                </a:lnTo>
                <a:lnTo>
                  <a:pt x="350" y="295"/>
                </a:lnTo>
                <a:lnTo>
                  <a:pt x="350" y="279"/>
                </a:lnTo>
                <a:lnTo>
                  <a:pt x="362" y="279"/>
                </a:lnTo>
                <a:lnTo>
                  <a:pt x="362" y="262"/>
                </a:lnTo>
                <a:lnTo>
                  <a:pt x="374" y="262"/>
                </a:lnTo>
                <a:lnTo>
                  <a:pt x="374" y="246"/>
                </a:lnTo>
                <a:lnTo>
                  <a:pt x="387" y="246"/>
                </a:lnTo>
                <a:lnTo>
                  <a:pt x="387" y="230"/>
                </a:lnTo>
                <a:lnTo>
                  <a:pt x="401" y="230"/>
                </a:lnTo>
                <a:lnTo>
                  <a:pt x="401" y="213"/>
                </a:lnTo>
                <a:lnTo>
                  <a:pt x="416" y="213"/>
                </a:lnTo>
                <a:lnTo>
                  <a:pt x="416" y="197"/>
                </a:lnTo>
                <a:lnTo>
                  <a:pt x="433" y="197"/>
                </a:lnTo>
                <a:lnTo>
                  <a:pt x="433" y="180"/>
                </a:lnTo>
                <a:lnTo>
                  <a:pt x="450" y="180"/>
                </a:lnTo>
                <a:lnTo>
                  <a:pt x="450" y="164"/>
                </a:lnTo>
                <a:lnTo>
                  <a:pt x="470" y="164"/>
                </a:lnTo>
                <a:lnTo>
                  <a:pt x="470" y="148"/>
                </a:lnTo>
                <a:lnTo>
                  <a:pt x="492" y="148"/>
                </a:lnTo>
                <a:lnTo>
                  <a:pt x="492" y="131"/>
                </a:lnTo>
                <a:lnTo>
                  <a:pt x="515" y="131"/>
                </a:lnTo>
                <a:lnTo>
                  <a:pt x="515" y="115"/>
                </a:lnTo>
                <a:lnTo>
                  <a:pt x="543" y="115"/>
                </a:lnTo>
                <a:lnTo>
                  <a:pt x="543" y="99"/>
                </a:lnTo>
                <a:lnTo>
                  <a:pt x="574" y="99"/>
                </a:lnTo>
                <a:lnTo>
                  <a:pt x="574" y="82"/>
                </a:lnTo>
                <a:lnTo>
                  <a:pt x="611" y="82"/>
                </a:lnTo>
                <a:lnTo>
                  <a:pt x="611" y="66"/>
                </a:lnTo>
                <a:lnTo>
                  <a:pt x="657" y="66"/>
                </a:lnTo>
                <a:lnTo>
                  <a:pt x="657" y="50"/>
                </a:lnTo>
                <a:lnTo>
                  <a:pt x="715" y="50"/>
                </a:lnTo>
                <a:lnTo>
                  <a:pt x="715" y="33"/>
                </a:lnTo>
                <a:lnTo>
                  <a:pt x="798" y="33"/>
                </a:lnTo>
                <a:lnTo>
                  <a:pt x="798" y="17"/>
                </a:lnTo>
                <a:lnTo>
                  <a:pt x="939" y="17"/>
                </a:lnTo>
                <a:lnTo>
                  <a:pt x="939" y="0"/>
                </a:lnTo>
                <a:lnTo>
                  <a:pt x="1751" y="0"/>
                </a:lnTo>
                <a:lnTo>
                  <a:pt x="1751" y="17"/>
                </a:lnTo>
                <a:lnTo>
                  <a:pt x="1522" y="17"/>
                </a:lnTo>
                <a:lnTo>
                  <a:pt x="1522" y="33"/>
                </a:lnTo>
                <a:lnTo>
                  <a:pt x="1293" y="33"/>
                </a:lnTo>
                <a:lnTo>
                  <a:pt x="1293" y="50"/>
                </a:lnTo>
                <a:lnTo>
                  <a:pt x="1159" y="50"/>
                </a:lnTo>
                <a:lnTo>
                  <a:pt x="1159" y="66"/>
                </a:lnTo>
                <a:lnTo>
                  <a:pt x="1064" y="66"/>
                </a:lnTo>
                <a:lnTo>
                  <a:pt x="1064" y="82"/>
                </a:lnTo>
                <a:lnTo>
                  <a:pt x="990" y="82"/>
                </a:lnTo>
                <a:lnTo>
                  <a:pt x="990" y="99"/>
                </a:lnTo>
                <a:lnTo>
                  <a:pt x="930" y="99"/>
                </a:lnTo>
                <a:lnTo>
                  <a:pt x="930" y="115"/>
                </a:lnTo>
                <a:lnTo>
                  <a:pt x="879" y="115"/>
                </a:lnTo>
                <a:lnTo>
                  <a:pt x="879" y="131"/>
                </a:lnTo>
                <a:lnTo>
                  <a:pt x="835" y="131"/>
                </a:lnTo>
                <a:lnTo>
                  <a:pt x="835" y="148"/>
                </a:lnTo>
                <a:lnTo>
                  <a:pt x="796" y="148"/>
                </a:lnTo>
                <a:lnTo>
                  <a:pt x="796" y="164"/>
                </a:lnTo>
                <a:lnTo>
                  <a:pt x="761" y="164"/>
                </a:lnTo>
                <a:lnTo>
                  <a:pt x="761" y="180"/>
                </a:lnTo>
                <a:lnTo>
                  <a:pt x="730" y="180"/>
                </a:lnTo>
                <a:lnTo>
                  <a:pt x="730" y="197"/>
                </a:lnTo>
                <a:lnTo>
                  <a:pt x="701" y="197"/>
                </a:lnTo>
                <a:lnTo>
                  <a:pt x="701" y="213"/>
                </a:lnTo>
                <a:lnTo>
                  <a:pt x="674" y="213"/>
                </a:lnTo>
                <a:lnTo>
                  <a:pt x="674" y="230"/>
                </a:lnTo>
                <a:lnTo>
                  <a:pt x="650" y="230"/>
                </a:lnTo>
                <a:lnTo>
                  <a:pt x="650" y="246"/>
                </a:lnTo>
                <a:lnTo>
                  <a:pt x="627" y="246"/>
                </a:lnTo>
                <a:lnTo>
                  <a:pt x="627" y="262"/>
                </a:lnTo>
                <a:lnTo>
                  <a:pt x="606" y="262"/>
                </a:lnTo>
                <a:lnTo>
                  <a:pt x="606" y="279"/>
                </a:lnTo>
                <a:lnTo>
                  <a:pt x="586" y="279"/>
                </a:lnTo>
                <a:lnTo>
                  <a:pt x="586" y="295"/>
                </a:lnTo>
                <a:lnTo>
                  <a:pt x="567" y="295"/>
                </a:lnTo>
                <a:lnTo>
                  <a:pt x="567" y="312"/>
                </a:lnTo>
                <a:lnTo>
                  <a:pt x="549" y="312"/>
                </a:lnTo>
                <a:lnTo>
                  <a:pt x="549" y="328"/>
                </a:lnTo>
                <a:lnTo>
                  <a:pt x="532" y="328"/>
                </a:lnTo>
                <a:lnTo>
                  <a:pt x="532" y="344"/>
                </a:lnTo>
                <a:lnTo>
                  <a:pt x="516" y="344"/>
                </a:lnTo>
                <a:lnTo>
                  <a:pt x="516" y="361"/>
                </a:lnTo>
                <a:lnTo>
                  <a:pt x="501" y="361"/>
                </a:lnTo>
                <a:lnTo>
                  <a:pt x="501" y="377"/>
                </a:lnTo>
                <a:lnTo>
                  <a:pt x="486" y="377"/>
                </a:lnTo>
                <a:lnTo>
                  <a:pt x="486" y="393"/>
                </a:lnTo>
                <a:lnTo>
                  <a:pt x="472" y="393"/>
                </a:lnTo>
                <a:lnTo>
                  <a:pt x="472" y="410"/>
                </a:lnTo>
                <a:lnTo>
                  <a:pt x="458" y="410"/>
                </a:lnTo>
                <a:lnTo>
                  <a:pt x="458" y="426"/>
                </a:lnTo>
                <a:lnTo>
                  <a:pt x="445" y="426"/>
                </a:lnTo>
                <a:lnTo>
                  <a:pt x="445" y="442"/>
                </a:lnTo>
                <a:lnTo>
                  <a:pt x="433" y="442"/>
                </a:lnTo>
                <a:lnTo>
                  <a:pt x="433" y="459"/>
                </a:lnTo>
                <a:lnTo>
                  <a:pt x="421" y="459"/>
                </a:lnTo>
                <a:lnTo>
                  <a:pt x="421" y="475"/>
                </a:lnTo>
                <a:lnTo>
                  <a:pt x="409" y="475"/>
                </a:lnTo>
                <a:lnTo>
                  <a:pt x="409" y="492"/>
                </a:lnTo>
                <a:lnTo>
                  <a:pt x="398" y="492"/>
                </a:lnTo>
                <a:lnTo>
                  <a:pt x="398" y="508"/>
                </a:lnTo>
                <a:lnTo>
                  <a:pt x="387" y="508"/>
                </a:lnTo>
                <a:lnTo>
                  <a:pt x="387" y="524"/>
                </a:lnTo>
                <a:lnTo>
                  <a:pt x="377" y="524"/>
                </a:lnTo>
                <a:lnTo>
                  <a:pt x="377" y="541"/>
                </a:lnTo>
                <a:lnTo>
                  <a:pt x="367" y="541"/>
                </a:lnTo>
                <a:lnTo>
                  <a:pt x="367" y="557"/>
                </a:lnTo>
                <a:lnTo>
                  <a:pt x="357" y="557"/>
                </a:lnTo>
                <a:lnTo>
                  <a:pt x="357" y="574"/>
                </a:lnTo>
                <a:lnTo>
                  <a:pt x="347" y="574"/>
                </a:lnTo>
                <a:lnTo>
                  <a:pt x="347" y="590"/>
                </a:lnTo>
                <a:lnTo>
                  <a:pt x="338" y="590"/>
                </a:lnTo>
                <a:lnTo>
                  <a:pt x="338" y="606"/>
                </a:lnTo>
                <a:lnTo>
                  <a:pt x="329" y="606"/>
                </a:lnTo>
                <a:lnTo>
                  <a:pt x="329" y="623"/>
                </a:lnTo>
                <a:lnTo>
                  <a:pt x="320" y="623"/>
                </a:lnTo>
                <a:lnTo>
                  <a:pt x="320" y="639"/>
                </a:lnTo>
                <a:lnTo>
                  <a:pt x="311" y="639"/>
                </a:lnTo>
                <a:lnTo>
                  <a:pt x="311" y="656"/>
                </a:lnTo>
                <a:lnTo>
                  <a:pt x="303" y="656"/>
                </a:lnTo>
                <a:lnTo>
                  <a:pt x="303" y="672"/>
                </a:lnTo>
                <a:lnTo>
                  <a:pt x="295" y="672"/>
                </a:lnTo>
                <a:lnTo>
                  <a:pt x="295" y="688"/>
                </a:lnTo>
                <a:lnTo>
                  <a:pt x="287" y="688"/>
                </a:lnTo>
                <a:lnTo>
                  <a:pt x="287" y="705"/>
                </a:lnTo>
                <a:lnTo>
                  <a:pt x="279" y="705"/>
                </a:lnTo>
                <a:lnTo>
                  <a:pt x="279" y="721"/>
                </a:lnTo>
                <a:lnTo>
                  <a:pt x="272" y="721"/>
                </a:lnTo>
                <a:lnTo>
                  <a:pt x="272" y="737"/>
                </a:lnTo>
                <a:lnTo>
                  <a:pt x="264" y="737"/>
                </a:lnTo>
                <a:lnTo>
                  <a:pt x="264" y="754"/>
                </a:lnTo>
                <a:lnTo>
                  <a:pt x="257" y="754"/>
                </a:lnTo>
                <a:lnTo>
                  <a:pt x="257" y="770"/>
                </a:lnTo>
                <a:lnTo>
                  <a:pt x="250" y="770"/>
                </a:lnTo>
                <a:lnTo>
                  <a:pt x="250" y="786"/>
                </a:lnTo>
                <a:lnTo>
                  <a:pt x="243" y="786"/>
                </a:lnTo>
                <a:lnTo>
                  <a:pt x="243" y="803"/>
                </a:lnTo>
                <a:lnTo>
                  <a:pt x="236" y="803"/>
                </a:lnTo>
                <a:lnTo>
                  <a:pt x="236" y="819"/>
                </a:lnTo>
                <a:lnTo>
                  <a:pt x="229" y="819"/>
                </a:lnTo>
                <a:lnTo>
                  <a:pt x="229" y="836"/>
                </a:lnTo>
                <a:lnTo>
                  <a:pt x="223" y="836"/>
                </a:lnTo>
                <a:lnTo>
                  <a:pt x="223" y="852"/>
                </a:lnTo>
                <a:lnTo>
                  <a:pt x="216" y="852"/>
                </a:lnTo>
                <a:lnTo>
                  <a:pt x="216" y="868"/>
                </a:lnTo>
                <a:lnTo>
                  <a:pt x="210" y="868"/>
                </a:lnTo>
                <a:lnTo>
                  <a:pt x="210" y="885"/>
                </a:lnTo>
                <a:lnTo>
                  <a:pt x="204" y="885"/>
                </a:lnTo>
                <a:lnTo>
                  <a:pt x="204" y="901"/>
                </a:lnTo>
                <a:lnTo>
                  <a:pt x="198" y="901"/>
                </a:lnTo>
                <a:lnTo>
                  <a:pt x="198" y="917"/>
                </a:lnTo>
                <a:lnTo>
                  <a:pt x="192" y="917"/>
                </a:lnTo>
                <a:lnTo>
                  <a:pt x="192" y="934"/>
                </a:lnTo>
                <a:lnTo>
                  <a:pt x="186" y="934"/>
                </a:lnTo>
                <a:lnTo>
                  <a:pt x="186" y="950"/>
                </a:lnTo>
                <a:lnTo>
                  <a:pt x="180" y="950"/>
                </a:lnTo>
                <a:lnTo>
                  <a:pt x="180" y="967"/>
                </a:lnTo>
                <a:lnTo>
                  <a:pt x="175" y="967"/>
                </a:lnTo>
                <a:lnTo>
                  <a:pt x="175" y="983"/>
                </a:lnTo>
                <a:lnTo>
                  <a:pt x="169" y="983"/>
                </a:lnTo>
                <a:lnTo>
                  <a:pt x="169" y="999"/>
                </a:lnTo>
                <a:lnTo>
                  <a:pt x="164" y="999"/>
                </a:lnTo>
                <a:lnTo>
                  <a:pt x="164" y="1016"/>
                </a:lnTo>
                <a:lnTo>
                  <a:pt x="158" y="1016"/>
                </a:lnTo>
                <a:lnTo>
                  <a:pt x="158" y="1032"/>
                </a:lnTo>
                <a:lnTo>
                  <a:pt x="153" y="1032"/>
                </a:lnTo>
                <a:lnTo>
                  <a:pt x="153" y="1049"/>
                </a:lnTo>
                <a:lnTo>
                  <a:pt x="148" y="1049"/>
                </a:lnTo>
                <a:lnTo>
                  <a:pt x="148" y="1065"/>
                </a:lnTo>
                <a:lnTo>
                  <a:pt x="143" y="1065"/>
                </a:lnTo>
                <a:lnTo>
                  <a:pt x="143" y="1081"/>
                </a:lnTo>
                <a:lnTo>
                  <a:pt x="138" y="1081"/>
                </a:lnTo>
                <a:lnTo>
                  <a:pt x="138" y="1098"/>
                </a:lnTo>
                <a:lnTo>
                  <a:pt x="133" y="1098"/>
                </a:lnTo>
                <a:lnTo>
                  <a:pt x="133" y="1114"/>
                </a:lnTo>
                <a:lnTo>
                  <a:pt x="128" y="1114"/>
                </a:lnTo>
                <a:lnTo>
                  <a:pt x="128" y="1131"/>
                </a:lnTo>
                <a:lnTo>
                  <a:pt x="123" y="1131"/>
                </a:lnTo>
                <a:lnTo>
                  <a:pt x="123" y="1147"/>
                </a:lnTo>
                <a:lnTo>
                  <a:pt x="118" y="1147"/>
                </a:lnTo>
                <a:lnTo>
                  <a:pt x="118" y="1163"/>
                </a:lnTo>
                <a:lnTo>
                  <a:pt x="114" y="1163"/>
                </a:lnTo>
                <a:lnTo>
                  <a:pt x="114" y="1180"/>
                </a:lnTo>
                <a:lnTo>
                  <a:pt x="109" y="1180"/>
                </a:lnTo>
                <a:lnTo>
                  <a:pt x="109" y="1196"/>
                </a:lnTo>
                <a:lnTo>
                  <a:pt x="104" y="1196"/>
                </a:lnTo>
                <a:lnTo>
                  <a:pt x="104" y="1212"/>
                </a:lnTo>
                <a:lnTo>
                  <a:pt x="100" y="1212"/>
                </a:lnTo>
                <a:lnTo>
                  <a:pt x="100" y="1229"/>
                </a:lnTo>
                <a:lnTo>
                  <a:pt x="95" y="1229"/>
                </a:lnTo>
                <a:lnTo>
                  <a:pt x="95" y="1245"/>
                </a:lnTo>
                <a:lnTo>
                  <a:pt x="91" y="1245"/>
                </a:lnTo>
                <a:lnTo>
                  <a:pt x="91" y="1262"/>
                </a:lnTo>
                <a:lnTo>
                  <a:pt x="87" y="1262"/>
                </a:lnTo>
                <a:lnTo>
                  <a:pt x="87" y="1278"/>
                </a:lnTo>
                <a:lnTo>
                  <a:pt x="82" y="1278"/>
                </a:lnTo>
                <a:lnTo>
                  <a:pt x="82" y="1294"/>
                </a:lnTo>
                <a:lnTo>
                  <a:pt x="78" y="1294"/>
                </a:lnTo>
                <a:lnTo>
                  <a:pt x="78" y="1311"/>
                </a:lnTo>
                <a:lnTo>
                  <a:pt x="74" y="1311"/>
                </a:lnTo>
                <a:lnTo>
                  <a:pt x="74" y="1327"/>
                </a:lnTo>
                <a:lnTo>
                  <a:pt x="70" y="1327"/>
                </a:lnTo>
                <a:lnTo>
                  <a:pt x="70" y="1343"/>
                </a:lnTo>
                <a:lnTo>
                  <a:pt x="66" y="1343"/>
                </a:lnTo>
                <a:lnTo>
                  <a:pt x="66" y="1360"/>
                </a:lnTo>
                <a:lnTo>
                  <a:pt x="62" y="1360"/>
                </a:lnTo>
                <a:lnTo>
                  <a:pt x="62" y="1376"/>
                </a:lnTo>
                <a:lnTo>
                  <a:pt x="58" y="1376"/>
                </a:lnTo>
                <a:lnTo>
                  <a:pt x="58" y="1393"/>
                </a:lnTo>
                <a:lnTo>
                  <a:pt x="54" y="1393"/>
                </a:lnTo>
                <a:lnTo>
                  <a:pt x="54" y="1409"/>
                </a:lnTo>
                <a:lnTo>
                  <a:pt x="50" y="1409"/>
                </a:lnTo>
                <a:lnTo>
                  <a:pt x="50" y="1425"/>
                </a:lnTo>
                <a:lnTo>
                  <a:pt x="46" y="1425"/>
                </a:lnTo>
                <a:lnTo>
                  <a:pt x="46" y="1442"/>
                </a:lnTo>
                <a:lnTo>
                  <a:pt x="42" y="1442"/>
                </a:lnTo>
                <a:lnTo>
                  <a:pt x="42" y="1458"/>
                </a:lnTo>
                <a:lnTo>
                  <a:pt x="39" y="1458"/>
                </a:lnTo>
                <a:lnTo>
                  <a:pt x="39" y="1475"/>
                </a:lnTo>
                <a:lnTo>
                  <a:pt x="35" y="1475"/>
                </a:lnTo>
                <a:lnTo>
                  <a:pt x="35" y="1491"/>
                </a:lnTo>
                <a:lnTo>
                  <a:pt x="31" y="1491"/>
                </a:lnTo>
                <a:lnTo>
                  <a:pt x="31" y="1507"/>
                </a:lnTo>
                <a:lnTo>
                  <a:pt x="28" y="1507"/>
                </a:lnTo>
                <a:lnTo>
                  <a:pt x="28" y="1524"/>
                </a:lnTo>
                <a:lnTo>
                  <a:pt x="24" y="1524"/>
                </a:lnTo>
                <a:lnTo>
                  <a:pt x="24" y="1540"/>
                </a:lnTo>
                <a:lnTo>
                  <a:pt x="21" y="1540"/>
                </a:lnTo>
                <a:lnTo>
                  <a:pt x="21" y="1557"/>
                </a:lnTo>
                <a:lnTo>
                  <a:pt x="17" y="1557"/>
                </a:lnTo>
                <a:lnTo>
                  <a:pt x="17" y="1573"/>
                </a:lnTo>
                <a:lnTo>
                  <a:pt x="14" y="1573"/>
                </a:lnTo>
                <a:lnTo>
                  <a:pt x="14" y="1589"/>
                </a:lnTo>
                <a:lnTo>
                  <a:pt x="10" y="1589"/>
                </a:lnTo>
                <a:lnTo>
                  <a:pt x="10" y="1606"/>
                </a:lnTo>
                <a:lnTo>
                  <a:pt x="7" y="1606"/>
                </a:lnTo>
                <a:lnTo>
                  <a:pt x="7" y="1622"/>
                </a:lnTo>
                <a:lnTo>
                  <a:pt x="4" y="1622"/>
                </a:lnTo>
                <a:lnTo>
                  <a:pt x="4" y="1638"/>
                </a:lnTo>
                <a:lnTo>
                  <a:pt x="0" y="1638"/>
                </a:lnTo>
              </a:path>
            </a:pathLst>
          </a:custGeom>
          <a:noFill/>
          <a:ln w="412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9627" name="Rectangle 174"/>
          <p:cNvSpPr>
            <a:spLocks noChangeArrowheads="1"/>
          </p:cNvSpPr>
          <p:nvPr/>
        </p:nvSpPr>
        <p:spPr bwMode="auto">
          <a:xfrm rot="-5400000">
            <a:off x="-1010444" y="3332957"/>
            <a:ext cx="2600325" cy="334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n-US" altLang="en-US" sz="2200">
                <a:solidFill>
                  <a:srgbClr val="000000"/>
                </a:solidFill>
                <a:latin typeface="Times New Roman" panose="02020603050405020304" pitchFamily="18" charset="0"/>
              </a:rPr>
              <a:t>Cumulative probability</a:t>
            </a:r>
            <a:endParaRPr lang="en-US" altLang="en-US"/>
          </a:p>
        </p:txBody>
      </p:sp>
      <p:sp>
        <p:nvSpPr>
          <p:cNvPr id="19628" name="Rectangle 175"/>
          <p:cNvSpPr>
            <a:spLocks noChangeArrowheads="1"/>
          </p:cNvSpPr>
          <p:nvPr/>
        </p:nvSpPr>
        <p:spPr bwMode="auto">
          <a:xfrm>
            <a:off x="2667000" y="5276850"/>
            <a:ext cx="201613"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n-US" altLang="en-US" sz="2600" i="1">
                <a:solidFill>
                  <a:srgbClr val="000000"/>
                </a:solidFill>
                <a:latin typeface="Times New Roman" panose="02020603050405020304" pitchFamily="18" charset="0"/>
              </a:rPr>
              <a:t>X</a:t>
            </a:r>
            <a:endParaRPr lang="en-US" altLang="en-US"/>
          </a:p>
        </p:txBody>
      </p:sp>
      <p:sp>
        <p:nvSpPr>
          <p:cNvPr id="19629" name="Rectangle 176"/>
          <p:cNvSpPr>
            <a:spLocks noChangeArrowheads="1"/>
          </p:cNvSpPr>
          <p:nvPr/>
        </p:nvSpPr>
        <p:spPr bwMode="auto">
          <a:xfrm>
            <a:off x="7240588" y="5276850"/>
            <a:ext cx="201612"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n-US" altLang="en-US" sz="2600" i="1">
                <a:solidFill>
                  <a:srgbClr val="000000"/>
                </a:solidFill>
                <a:latin typeface="Times New Roman" panose="02020603050405020304" pitchFamily="18" charset="0"/>
              </a:rPr>
              <a:t>X</a:t>
            </a:r>
            <a:endParaRPr lang="en-US" altLang="en-US"/>
          </a:p>
        </p:txBody>
      </p:sp>
      <p:sp>
        <p:nvSpPr>
          <p:cNvPr id="19630" name="Rectangle 177"/>
          <p:cNvSpPr>
            <a:spLocks noChangeArrowheads="1"/>
          </p:cNvSpPr>
          <p:nvPr/>
        </p:nvSpPr>
        <p:spPr bwMode="auto">
          <a:xfrm>
            <a:off x="2432050" y="3282950"/>
            <a:ext cx="936625"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n-US" altLang="en-US" sz="2600">
                <a:solidFill>
                  <a:srgbClr val="000000"/>
                </a:solidFill>
                <a:latin typeface="Times New Roman" panose="02020603050405020304" pitchFamily="18" charset="0"/>
              </a:rPr>
              <a:t>Skinny</a:t>
            </a:r>
            <a:endParaRPr lang="en-US" altLang="en-US"/>
          </a:p>
        </p:txBody>
      </p:sp>
      <p:sp>
        <p:nvSpPr>
          <p:cNvPr id="19631" name="Rectangle 178"/>
          <p:cNvSpPr>
            <a:spLocks noChangeArrowheads="1"/>
          </p:cNvSpPr>
          <p:nvPr/>
        </p:nvSpPr>
        <p:spPr bwMode="auto">
          <a:xfrm>
            <a:off x="7167563" y="3282950"/>
            <a:ext cx="733425"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n-US" altLang="en-US" sz="2600">
                <a:solidFill>
                  <a:srgbClr val="000000"/>
                </a:solidFill>
                <a:latin typeface="Times New Roman" panose="02020603050405020304" pitchFamily="18" charset="0"/>
              </a:rPr>
              <a:t>Puffy</a:t>
            </a:r>
            <a:endParaRPr lang="en-US" altLang="en-US"/>
          </a:p>
        </p:txBody>
      </p:sp>
      <p:sp>
        <p:nvSpPr>
          <p:cNvPr id="19632" name="Line 179"/>
          <p:cNvSpPr>
            <a:spLocks noChangeShapeType="1"/>
          </p:cNvSpPr>
          <p:nvPr/>
        </p:nvSpPr>
        <p:spPr bwMode="auto">
          <a:xfrm>
            <a:off x="3657600" y="2216150"/>
            <a:ext cx="665163" cy="1588"/>
          </a:xfrm>
          <a:prstGeom prst="line">
            <a:avLst/>
          </a:prstGeom>
          <a:noFill/>
          <a:ln w="412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633" name="Line 180"/>
          <p:cNvSpPr>
            <a:spLocks noChangeShapeType="1"/>
          </p:cNvSpPr>
          <p:nvPr/>
        </p:nvSpPr>
        <p:spPr bwMode="auto">
          <a:xfrm>
            <a:off x="817563" y="4818063"/>
            <a:ext cx="3548062" cy="1587"/>
          </a:xfrm>
          <a:prstGeom prst="line">
            <a:avLst/>
          </a:prstGeom>
          <a:noFill/>
          <a:ln w="15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634" name="Line 181"/>
          <p:cNvSpPr>
            <a:spLocks noChangeShapeType="1"/>
          </p:cNvSpPr>
          <p:nvPr/>
        </p:nvSpPr>
        <p:spPr bwMode="auto">
          <a:xfrm>
            <a:off x="817563" y="4818063"/>
            <a:ext cx="1587" cy="28575"/>
          </a:xfrm>
          <a:prstGeom prst="line">
            <a:avLst/>
          </a:prstGeom>
          <a:noFill/>
          <a:ln w="15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635" name="Line 182"/>
          <p:cNvSpPr>
            <a:spLocks noChangeShapeType="1"/>
          </p:cNvSpPr>
          <p:nvPr/>
        </p:nvSpPr>
        <p:spPr bwMode="auto">
          <a:xfrm>
            <a:off x="817563" y="4818063"/>
            <a:ext cx="1587" cy="47625"/>
          </a:xfrm>
          <a:prstGeom prst="line">
            <a:avLst/>
          </a:prstGeom>
          <a:noFill/>
          <a:ln w="15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636" name="Line 183"/>
          <p:cNvSpPr>
            <a:spLocks noChangeShapeType="1"/>
          </p:cNvSpPr>
          <p:nvPr/>
        </p:nvSpPr>
        <p:spPr bwMode="auto">
          <a:xfrm>
            <a:off x="889000" y="4818063"/>
            <a:ext cx="1588" cy="28575"/>
          </a:xfrm>
          <a:prstGeom prst="line">
            <a:avLst/>
          </a:prstGeom>
          <a:noFill/>
          <a:ln w="15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637" name="Line 184"/>
          <p:cNvSpPr>
            <a:spLocks noChangeShapeType="1"/>
          </p:cNvSpPr>
          <p:nvPr/>
        </p:nvSpPr>
        <p:spPr bwMode="auto">
          <a:xfrm>
            <a:off x="960438" y="4818063"/>
            <a:ext cx="1587" cy="28575"/>
          </a:xfrm>
          <a:prstGeom prst="line">
            <a:avLst/>
          </a:prstGeom>
          <a:noFill/>
          <a:ln w="15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638" name="Line 185"/>
          <p:cNvSpPr>
            <a:spLocks noChangeShapeType="1"/>
          </p:cNvSpPr>
          <p:nvPr/>
        </p:nvSpPr>
        <p:spPr bwMode="auto">
          <a:xfrm>
            <a:off x="1031875" y="4818063"/>
            <a:ext cx="1588" cy="28575"/>
          </a:xfrm>
          <a:prstGeom prst="line">
            <a:avLst/>
          </a:prstGeom>
          <a:noFill/>
          <a:ln w="15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639" name="Line 186"/>
          <p:cNvSpPr>
            <a:spLocks noChangeShapeType="1"/>
          </p:cNvSpPr>
          <p:nvPr/>
        </p:nvSpPr>
        <p:spPr bwMode="auto">
          <a:xfrm>
            <a:off x="1101725" y="4818063"/>
            <a:ext cx="1588" cy="28575"/>
          </a:xfrm>
          <a:prstGeom prst="line">
            <a:avLst/>
          </a:prstGeom>
          <a:noFill/>
          <a:ln w="15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640" name="Line 187"/>
          <p:cNvSpPr>
            <a:spLocks noChangeShapeType="1"/>
          </p:cNvSpPr>
          <p:nvPr/>
        </p:nvSpPr>
        <p:spPr bwMode="auto">
          <a:xfrm>
            <a:off x="1173163" y="4818063"/>
            <a:ext cx="1587" cy="28575"/>
          </a:xfrm>
          <a:prstGeom prst="line">
            <a:avLst/>
          </a:prstGeom>
          <a:noFill/>
          <a:ln w="15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641" name="Line 188"/>
          <p:cNvSpPr>
            <a:spLocks noChangeShapeType="1"/>
          </p:cNvSpPr>
          <p:nvPr/>
        </p:nvSpPr>
        <p:spPr bwMode="auto">
          <a:xfrm>
            <a:off x="1244600" y="4818063"/>
            <a:ext cx="1588" cy="28575"/>
          </a:xfrm>
          <a:prstGeom prst="line">
            <a:avLst/>
          </a:prstGeom>
          <a:noFill/>
          <a:ln w="15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642" name="Line 189"/>
          <p:cNvSpPr>
            <a:spLocks noChangeShapeType="1"/>
          </p:cNvSpPr>
          <p:nvPr/>
        </p:nvSpPr>
        <p:spPr bwMode="auto">
          <a:xfrm>
            <a:off x="1316038" y="4818063"/>
            <a:ext cx="1587" cy="28575"/>
          </a:xfrm>
          <a:prstGeom prst="line">
            <a:avLst/>
          </a:prstGeom>
          <a:noFill/>
          <a:ln w="15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643" name="Line 190"/>
          <p:cNvSpPr>
            <a:spLocks noChangeShapeType="1"/>
          </p:cNvSpPr>
          <p:nvPr/>
        </p:nvSpPr>
        <p:spPr bwMode="auto">
          <a:xfrm>
            <a:off x="1384300" y="4818063"/>
            <a:ext cx="1588" cy="28575"/>
          </a:xfrm>
          <a:prstGeom prst="line">
            <a:avLst/>
          </a:prstGeom>
          <a:noFill/>
          <a:ln w="15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644" name="Line 191"/>
          <p:cNvSpPr>
            <a:spLocks noChangeShapeType="1"/>
          </p:cNvSpPr>
          <p:nvPr/>
        </p:nvSpPr>
        <p:spPr bwMode="auto">
          <a:xfrm>
            <a:off x="1455738" y="4818063"/>
            <a:ext cx="1587" cy="28575"/>
          </a:xfrm>
          <a:prstGeom prst="line">
            <a:avLst/>
          </a:prstGeom>
          <a:noFill/>
          <a:ln w="15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645" name="Line 192"/>
          <p:cNvSpPr>
            <a:spLocks noChangeShapeType="1"/>
          </p:cNvSpPr>
          <p:nvPr/>
        </p:nvSpPr>
        <p:spPr bwMode="auto">
          <a:xfrm>
            <a:off x="1527175" y="4818063"/>
            <a:ext cx="1588" cy="28575"/>
          </a:xfrm>
          <a:prstGeom prst="line">
            <a:avLst/>
          </a:prstGeom>
          <a:noFill/>
          <a:ln w="15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646" name="Line 193"/>
          <p:cNvSpPr>
            <a:spLocks noChangeShapeType="1"/>
          </p:cNvSpPr>
          <p:nvPr/>
        </p:nvSpPr>
        <p:spPr bwMode="auto">
          <a:xfrm>
            <a:off x="1527175" y="4818063"/>
            <a:ext cx="1588" cy="47625"/>
          </a:xfrm>
          <a:prstGeom prst="line">
            <a:avLst/>
          </a:prstGeom>
          <a:noFill/>
          <a:ln w="15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647" name="Rectangle 194"/>
          <p:cNvSpPr>
            <a:spLocks noChangeArrowheads="1"/>
          </p:cNvSpPr>
          <p:nvPr/>
        </p:nvSpPr>
        <p:spPr bwMode="auto">
          <a:xfrm>
            <a:off x="1447800" y="4891088"/>
            <a:ext cx="1651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n-US" altLang="en-US" sz="2600">
                <a:solidFill>
                  <a:srgbClr val="000000"/>
                </a:solidFill>
                <a:latin typeface="Times New Roman" panose="02020603050405020304" pitchFamily="18" charset="0"/>
              </a:rPr>
              <a:t>0</a:t>
            </a:r>
            <a:endParaRPr lang="en-US" altLang="en-US"/>
          </a:p>
        </p:txBody>
      </p:sp>
      <p:sp>
        <p:nvSpPr>
          <p:cNvPr id="19648" name="Line 195"/>
          <p:cNvSpPr>
            <a:spLocks noChangeShapeType="1"/>
          </p:cNvSpPr>
          <p:nvPr/>
        </p:nvSpPr>
        <p:spPr bwMode="auto">
          <a:xfrm>
            <a:off x="1597025" y="4818063"/>
            <a:ext cx="1588" cy="28575"/>
          </a:xfrm>
          <a:prstGeom prst="line">
            <a:avLst/>
          </a:prstGeom>
          <a:noFill/>
          <a:ln w="15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649" name="Line 196"/>
          <p:cNvSpPr>
            <a:spLocks noChangeShapeType="1"/>
          </p:cNvSpPr>
          <p:nvPr/>
        </p:nvSpPr>
        <p:spPr bwMode="auto">
          <a:xfrm>
            <a:off x="1668463" y="4818063"/>
            <a:ext cx="1587" cy="28575"/>
          </a:xfrm>
          <a:prstGeom prst="line">
            <a:avLst/>
          </a:prstGeom>
          <a:noFill/>
          <a:ln w="15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650" name="Line 197"/>
          <p:cNvSpPr>
            <a:spLocks noChangeShapeType="1"/>
          </p:cNvSpPr>
          <p:nvPr/>
        </p:nvSpPr>
        <p:spPr bwMode="auto">
          <a:xfrm>
            <a:off x="1739900" y="4818063"/>
            <a:ext cx="1588" cy="28575"/>
          </a:xfrm>
          <a:prstGeom prst="line">
            <a:avLst/>
          </a:prstGeom>
          <a:noFill/>
          <a:ln w="15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651" name="Line 198"/>
          <p:cNvSpPr>
            <a:spLocks noChangeShapeType="1"/>
          </p:cNvSpPr>
          <p:nvPr/>
        </p:nvSpPr>
        <p:spPr bwMode="auto">
          <a:xfrm>
            <a:off x="1811338" y="4818063"/>
            <a:ext cx="1587" cy="28575"/>
          </a:xfrm>
          <a:prstGeom prst="line">
            <a:avLst/>
          </a:prstGeom>
          <a:noFill/>
          <a:ln w="15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652" name="Line 199"/>
          <p:cNvSpPr>
            <a:spLocks noChangeShapeType="1"/>
          </p:cNvSpPr>
          <p:nvPr/>
        </p:nvSpPr>
        <p:spPr bwMode="auto">
          <a:xfrm>
            <a:off x="1881188" y="4818063"/>
            <a:ext cx="1587" cy="28575"/>
          </a:xfrm>
          <a:prstGeom prst="line">
            <a:avLst/>
          </a:prstGeom>
          <a:noFill/>
          <a:ln w="15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653" name="Line 200"/>
          <p:cNvSpPr>
            <a:spLocks noChangeShapeType="1"/>
          </p:cNvSpPr>
          <p:nvPr/>
        </p:nvSpPr>
        <p:spPr bwMode="auto">
          <a:xfrm>
            <a:off x="1952625" y="4818063"/>
            <a:ext cx="1588" cy="28575"/>
          </a:xfrm>
          <a:prstGeom prst="line">
            <a:avLst/>
          </a:prstGeom>
          <a:noFill/>
          <a:ln w="15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654" name="Line 201"/>
          <p:cNvSpPr>
            <a:spLocks noChangeShapeType="1"/>
          </p:cNvSpPr>
          <p:nvPr/>
        </p:nvSpPr>
        <p:spPr bwMode="auto">
          <a:xfrm>
            <a:off x="2024063" y="4818063"/>
            <a:ext cx="1587" cy="28575"/>
          </a:xfrm>
          <a:prstGeom prst="line">
            <a:avLst/>
          </a:prstGeom>
          <a:noFill/>
          <a:ln w="15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655" name="Line 202"/>
          <p:cNvSpPr>
            <a:spLocks noChangeShapeType="1"/>
          </p:cNvSpPr>
          <p:nvPr/>
        </p:nvSpPr>
        <p:spPr bwMode="auto">
          <a:xfrm>
            <a:off x="2095500" y="4818063"/>
            <a:ext cx="1588" cy="28575"/>
          </a:xfrm>
          <a:prstGeom prst="line">
            <a:avLst/>
          </a:prstGeom>
          <a:noFill/>
          <a:ln w="15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656" name="Line 203"/>
          <p:cNvSpPr>
            <a:spLocks noChangeShapeType="1"/>
          </p:cNvSpPr>
          <p:nvPr/>
        </p:nvSpPr>
        <p:spPr bwMode="auto">
          <a:xfrm>
            <a:off x="2165350" y="4818063"/>
            <a:ext cx="1588" cy="28575"/>
          </a:xfrm>
          <a:prstGeom prst="line">
            <a:avLst/>
          </a:prstGeom>
          <a:noFill/>
          <a:ln w="15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657" name="Line 204"/>
          <p:cNvSpPr>
            <a:spLocks noChangeShapeType="1"/>
          </p:cNvSpPr>
          <p:nvPr/>
        </p:nvSpPr>
        <p:spPr bwMode="auto">
          <a:xfrm>
            <a:off x="2236788" y="4818063"/>
            <a:ext cx="1587" cy="28575"/>
          </a:xfrm>
          <a:prstGeom prst="line">
            <a:avLst/>
          </a:prstGeom>
          <a:noFill/>
          <a:ln w="15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658" name="Line 205"/>
          <p:cNvSpPr>
            <a:spLocks noChangeShapeType="1"/>
          </p:cNvSpPr>
          <p:nvPr/>
        </p:nvSpPr>
        <p:spPr bwMode="auto">
          <a:xfrm>
            <a:off x="2236788" y="4818063"/>
            <a:ext cx="1587" cy="47625"/>
          </a:xfrm>
          <a:prstGeom prst="line">
            <a:avLst/>
          </a:prstGeom>
          <a:noFill/>
          <a:ln w="15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659" name="Rectangle 206"/>
          <p:cNvSpPr>
            <a:spLocks noChangeArrowheads="1"/>
          </p:cNvSpPr>
          <p:nvPr/>
        </p:nvSpPr>
        <p:spPr bwMode="auto">
          <a:xfrm>
            <a:off x="2135188" y="4891088"/>
            <a:ext cx="3302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n-US" altLang="en-US" sz="2600">
                <a:solidFill>
                  <a:srgbClr val="000000"/>
                </a:solidFill>
                <a:latin typeface="Times New Roman" panose="02020603050405020304" pitchFamily="18" charset="0"/>
              </a:rPr>
              <a:t>10</a:t>
            </a:r>
            <a:endParaRPr lang="en-US" altLang="en-US"/>
          </a:p>
        </p:txBody>
      </p:sp>
      <p:sp>
        <p:nvSpPr>
          <p:cNvPr id="19660" name="Line 207"/>
          <p:cNvSpPr>
            <a:spLocks noChangeShapeType="1"/>
          </p:cNvSpPr>
          <p:nvPr/>
        </p:nvSpPr>
        <p:spPr bwMode="auto">
          <a:xfrm>
            <a:off x="2308225" y="4818063"/>
            <a:ext cx="1588" cy="28575"/>
          </a:xfrm>
          <a:prstGeom prst="line">
            <a:avLst/>
          </a:prstGeom>
          <a:noFill/>
          <a:ln w="15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661" name="Line 208"/>
          <p:cNvSpPr>
            <a:spLocks noChangeShapeType="1"/>
          </p:cNvSpPr>
          <p:nvPr/>
        </p:nvSpPr>
        <p:spPr bwMode="auto">
          <a:xfrm>
            <a:off x="2379663" y="4818063"/>
            <a:ext cx="1587" cy="28575"/>
          </a:xfrm>
          <a:prstGeom prst="line">
            <a:avLst/>
          </a:prstGeom>
          <a:noFill/>
          <a:ln w="15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662" name="Line 209"/>
          <p:cNvSpPr>
            <a:spLocks noChangeShapeType="1"/>
          </p:cNvSpPr>
          <p:nvPr/>
        </p:nvSpPr>
        <p:spPr bwMode="auto">
          <a:xfrm>
            <a:off x="2449513" y="4818063"/>
            <a:ext cx="1587" cy="28575"/>
          </a:xfrm>
          <a:prstGeom prst="line">
            <a:avLst/>
          </a:prstGeom>
          <a:noFill/>
          <a:ln w="15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663" name="Line 210"/>
          <p:cNvSpPr>
            <a:spLocks noChangeShapeType="1"/>
          </p:cNvSpPr>
          <p:nvPr/>
        </p:nvSpPr>
        <p:spPr bwMode="auto">
          <a:xfrm>
            <a:off x="2520950" y="4818063"/>
            <a:ext cx="1588" cy="28575"/>
          </a:xfrm>
          <a:prstGeom prst="line">
            <a:avLst/>
          </a:prstGeom>
          <a:noFill/>
          <a:ln w="15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664" name="Line 211"/>
          <p:cNvSpPr>
            <a:spLocks noChangeShapeType="1"/>
          </p:cNvSpPr>
          <p:nvPr/>
        </p:nvSpPr>
        <p:spPr bwMode="auto">
          <a:xfrm>
            <a:off x="2592388" y="4818063"/>
            <a:ext cx="1587" cy="28575"/>
          </a:xfrm>
          <a:prstGeom prst="line">
            <a:avLst/>
          </a:prstGeom>
          <a:noFill/>
          <a:ln w="15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665" name="Line 212"/>
          <p:cNvSpPr>
            <a:spLocks noChangeShapeType="1"/>
          </p:cNvSpPr>
          <p:nvPr/>
        </p:nvSpPr>
        <p:spPr bwMode="auto">
          <a:xfrm>
            <a:off x="2663825" y="4818063"/>
            <a:ext cx="1588" cy="28575"/>
          </a:xfrm>
          <a:prstGeom prst="line">
            <a:avLst/>
          </a:prstGeom>
          <a:noFill/>
          <a:ln w="15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666" name="Line 213"/>
          <p:cNvSpPr>
            <a:spLocks noChangeShapeType="1"/>
          </p:cNvSpPr>
          <p:nvPr/>
        </p:nvSpPr>
        <p:spPr bwMode="auto">
          <a:xfrm>
            <a:off x="2733675" y="4818063"/>
            <a:ext cx="1588" cy="28575"/>
          </a:xfrm>
          <a:prstGeom prst="line">
            <a:avLst/>
          </a:prstGeom>
          <a:noFill/>
          <a:ln w="15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667" name="Line 214"/>
          <p:cNvSpPr>
            <a:spLocks noChangeShapeType="1"/>
          </p:cNvSpPr>
          <p:nvPr/>
        </p:nvSpPr>
        <p:spPr bwMode="auto">
          <a:xfrm>
            <a:off x="2805113" y="4818063"/>
            <a:ext cx="1587" cy="28575"/>
          </a:xfrm>
          <a:prstGeom prst="line">
            <a:avLst/>
          </a:prstGeom>
          <a:noFill/>
          <a:ln w="15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668" name="Line 215"/>
          <p:cNvSpPr>
            <a:spLocks noChangeShapeType="1"/>
          </p:cNvSpPr>
          <p:nvPr/>
        </p:nvSpPr>
        <p:spPr bwMode="auto">
          <a:xfrm>
            <a:off x="2876550" y="4818063"/>
            <a:ext cx="1588" cy="28575"/>
          </a:xfrm>
          <a:prstGeom prst="line">
            <a:avLst/>
          </a:prstGeom>
          <a:noFill/>
          <a:ln w="15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669" name="Line 216"/>
          <p:cNvSpPr>
            <a:spLocks noChangeShapeType="1"/>
          </p:cNvSpPr>
          <p:nvPr/>
        </p:nvSpPr>
        <p:spPr bwMode="auto">
          <a:xfrm>
            <a:off x="2946400" y="4818063"/>
            <a:ext cx="3175" cy="28575"/>
          </a:xfrm>
          <a:prstGeom prst="line">
            <a:avLst/>
          </a:prstGeom>
          <a:noFill/>
          <a:ln w="15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670" name="Line 217"/>
          <p:cNvSpPr>
            <a:spLocks noChangeShapeType="1"/>
          </p:cNvSpPr>
          <p:nvPr/>
        </p:nvSpPr>
        <p:spPr bwMode="auto">
          <a:xfrm>
            <a:off x="2946400" y="4818063"/>
            <a:ext cx="3175" cy="47625"/>
          </a:xfrm>
          <a:prstGeom prst="line">
            <a:avLst/>
          </a:prstGeom>
          <a:noFill/>
          <a:ln w="15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671" name="Rectangle 218"/>
          <p:cNvSpPr>
            <a:spLocks noChangeArrowheads="1"/>
          </p:cNvSpPr>
          <p:nvPr/>
        </p:nvSpPr>
        <p:spPr bwMode="auto">
          <a:xfrm>
            <a:off x="2844800" y="4891088"/>
            <a:ext cx="3302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n-US" altLang="en-US" sz="2600">
                <a:solidFill>
                  <a:srgbClr val="000000"/>
                </a:solidFill>
                <a:latin typeface="Times New Roman" panose="02020603050405020304" pitchFamily="18" charset="0"/>
              </a:rPr>
              <a:t>20</a:t>
            </a:r>
            <a:endParaRPr lang="en-US" altLang="en-US"/>
          </a:p>
        </p:txBody>
      </p:sp>
      <p:sp>
        <p:nvSpPr>
          <p:cNvPr id="19672" name="Line 219"/>
          <p:cNvSpPr>
            <a:spLocks noChangeShapeType="1"/>
          </p:cNvSpPr>
          <p:nvPr/>
        </p:nvSpPr>
        <p:spPr bwMode="auto">
          <a:xfrm>
            <a:off x="3017838" y="4818063"/>
            <a:ext cx="1587" cy="28575"/>
          </a:xfrm>
          <a:prstGeom prst="line">
            <a:avLst/>
          </a:prstGeom>
          <a:noFill/>
          <a:ln w="15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673" name="Line 220"/>
          <p:cNvSpPr>
            <a:spLocks noChangeShapeType="1"/>
          </p:cNvSpPr>
          <p:nvPr/>
        </p:nvSpPr>
        <p:spPr bwMode="auto">
          <a:xfrm>
            <a:off x="3089275" y="4818063"/>
            <a:ext cx="1588" cy="28575"/>
          </a:xfrm>
          <a:prstGeom prst="line">
            <a:avLst/>
          </a:prstGeom>
          <a:noFill/>
          <a:ln w="15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674" name="Line 221"/>
          <p:cNvSpPr>
            <a:spLocks noChangeShapeType="1"/>
          </p:cNvSpPr>
          <p:nvPr/>
        </p:nvSpPr>
        <p:spPr bwMode="auto">
          <a:xfrm>
            <a:off x="3160713" y="4818063"/>
            <a:ext cx="1587" cy="28575"/>
          </a:xfrm>
          <a:prstGeom prst="line">
            <a:avLst/>
          </a:prstGeom>
          <a:noFill/>
          <a:ln w="15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675" name="Line 222"/>
          <p:cNvSpPr>
            <a:spLocks noChangeShapeType="1"/>
          </p:cNvSpPr>
          <p:nvPr/>
        </p:nvSpPr>
        <p:spPr bwMode="auto">
          <a:xfrm>
            <a:off x="3230563" y="4818063"/>
            <a:ext cx="3175" cy="28575"/>
          </a:xfrm>
          <a:prstGeom prst="line">
            <a:avLst/>
          </a:prstGeom>
          <a:noFill/>
          <a:ln w="15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676" name="Line 223"/>
          <p:cNvSpPr>
            <a:spLocks noChangeShapeType="1"/>
          </p:cNvSpPr>
          <p:nvPr/>
        </p:nvSpPr>
        <p:spPr bwMode="auto">
          <a:xfrm>
            <a:off x="3302000" y="4818063"/>
            <a:ext cx="1588" cy="28575"/>
          </a:xfrm>
          <a:prstGeom prst="line">
            <a:avLst/>
          </a:prstGeom>
          <a:noFill/>
          <a:ln w="15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677" name="Line 224"/>
          <p:cNvSpPr>
            <a:spLocks noChangeShapeType="1"/>
          </p:cNvSpPr>
          <p:nvPr/>
        </p:nvSpPr>
        <p:spPr bwMode="auto">
          <a:xfrm>
            <a:off x="3373438" y="4818063"/>
            <a:ext cx="1587" cy="28575"/>
          </a:xfrm>
          <a:prstGeom prst="line">
            <a:avLst/>
          </a:prstGeom>
          <a:noFill/>
          <a:ln w="15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678" name="Line 225"/>
          <p:cNvSpPr>
            <a:spLocks noChangeShapeType="1"/>
          </p:cNvSpPr>
          <p:nvPr/>
        </p:nvSpPr>
        <p:spPr bwMode="auto">
          <a:xfrm>
            <a:off x="3444875" y="4818063"/>
            <a:ext cx="1588" cy="28575"/>
          </a:xfrm>
          <a:prstGeom prst="line">
            <a:avLst/>
          </a:prstGeom>
          <a:noFill/>
          <a:ln w="15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679" name="Line 226"/>
          <p:cNvSpPr>
            <a:spLocks noChangeShapeType="1"/>
          </p:cNvSpPr>
          <p:nvPr/>
        </p:nvSpPr>
        <p:spPr bwMode="auto">
          <a:xfrm>
            <a:off x="3514725" y="4818063"/>
            <a:ext cx="1588" cy="28575"/>
          </a:xfrm>
          <a:prstGeom prst="line">
            <a:avLst/>
          </a:prstGeom>
          <a:noFill/>
          <a:ln w="15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680" name="Line 227"/>
          <p:cNvSpPr>
            <a:spLocks noChangeShapeType="1"/>
          </p:cNvSpPr>
          <p:nvPr/>
        </p:nvSpPr>
        <p:spPr bwMode="auto">
          <a:xfrm>
            <a:off x="3586163" y="4818063"/>
            <a:ext cx="1587" cy="28575"/>
          </a:xfrm>
          <a:prstGeom prst="line">
            <a:avLst/>
          </a:prstGeom>
          <a:noFill/>
          <a:ln w="15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681" name="Line 228"/>
          <p:cNvSpPr>
            <a:spLocks noChangeShapeType="1"/>
          </p:cNvSpPr>
          <p:nvPr/>
        </p:nvSpPr>
        <p:spPr bwMode="auto">
          <a:xfrm>
            <a:off x="3657600" y="4818063"/>
            <a:ext cx="1588" cy="28575"/>
          </a:xfrm>
          <a:prstGeom prst="line">
            <a:avLst/>
          </a:prstGeom>
          <a:noFill/>
          <a:ln w="15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682" name="Line 229"/>
          <p:cNvSpPr>
            <a:spLocks noChangeShapeType="1"/>
          </p:cNvSpPr>
          <p:nvPr/>
        </p:nvSpPr>
        <p:spPr bwMode="auto">
          <a:xfrm>
            <a:off x="3657600" y="4818063"/>
            <a:ext cx="1588" cy="47625"/>
          </a:xfrm>
          <a:prstGeom prst="line">
            <a:avLst/>
          </a:prstGeom>
          <a:noFill/>
          <a:ln w="15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683" name="Rectangle 230"/>
          <p:cNvSpPr>
            <a:spLocks noChangeArrowheads="1"/>
          </p:cNvSpPr>
          <p:nvPr/>
        </p:nvSpPr>
        <p:spPr bwMode="auto">
          <a:xfrm>
            <a:off x="3554413" y="4891088"/>
            <a:ext cx="3302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n-US" altLang="en-US" sz="2600">
                <a:solidFill>
                  <a:srgbClr val="000000"/>
                </a:solidFill>
                <a:latin typeface="Times New Roman" panose="02020603050405020304" pitchFamily="18" charset="0"/>
              </a:rPr>
              <a:t>30</a:t>
            </a:r>
            <a:endParaRPr lang="en-US" altLang="en-US"/>
          </a:p>
        </p:txBody>
      </p:sp>
      <p:sp>
        <p:nvSpPr>
          <p:cNvPr id="19684" name="Line 231"/>
          <p:cNvSpPr>
            <a:spLocks noChangeShapeType="1"/>
          </p:cNvSpPr>
          <p:nvPr/>
        </p:nvSpPr>
        <p:spPr bwMode="auto">
          <a:xfrm>
            <a:off x="3727450" y="4818063"/>
            <a:ext cx="1588" cy="28575"/>
          </a:xfrm>
          <a:prstGeom prst="line">
            <a:avLst/>
          </a:prstGeom>
          <a:noFill/>
          <a:ln w="15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685" name="Line 232"/>
          <p:cNvSpPr>
            <a:spLocks noChangeShapeType="1"/>
          </p:cNvSpPr>
          <p:nvPr/>
        </p:nvSpPr>
        <p:spPr bwMode="auto">
          <a:xfrm>
            <a:off x="3797300" y="4818063"/>
            <a:ext cx="1588" cy="28575"/>
          </a:xfrm>
          <a:prstGeom prst="line">
            <a:avLst/>
          </a:prstGeom>
          <a:noFill/>
          <a:ln w="15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686" name="Line 233"/>
          <p:cNvSpPr>
            <a:spLocks noChangeShapeType="1"/>
          </p:cNvSpPr>
          <p:nvPr/>
        </p:nvSpPr>
        <p:spPr bwMode="auto">
          <a:xfrm>
            <a:off x="3868738" y="4818063"/>
            <a:ext cx="1587" cy="28575"/>
          </a:xfrm>
          <a:prstGeom prst="line">
            <a:avLst/>
          </a:prstGeom>
          <a:noFill/>
          <a:ln w="15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687" name="Line 234"/>
          <p:cNvSpPr>
            <a:spLocks noChangeShapeType="1"/>
          </p:cNvSpPr>
          <p:nvPr/>
        </p:nvSpPr>
        <p:spPr bwMode="auto">
          <a:xfrm>
            <a:off x="3940175" y="4818063"/>
            <a:ext cx="1588" cy="28575"/>
          </a:xfrm>
          <a:prstGeom prst="line">
            <a:avLst/>
          </a:prstGeom>
          <a:noFill/>
          <a:ln w="15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688" name="Line 235"/>
          <p:cNvSpPr>
            <a:spLocks noChangeShapeType="1"/>
          </p:cNvSpPr>
          <p:nvPr/>
        </p:nvSpPr>
        <p:spPr bwMode="auto">
          <a:xfrm>
            <a:off x="4010025" y="4818063"/>
            <a:ext cx="3175" cy="28575"/>
          </a:xfrm>
          <a:prstGeom prst="line">
            <a:avLst/>
          </a:prstGeom>
          <a:noFill/>
          <a:ln w="15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689" name="Line 236"/>
          <p:cNvSpPr>
            <a:spLocks noChangeShapeType="1"/>
          </p:cNvSpPr>
          <p:nvPr/>
        </p:nvSpPr>
        <p:spPr bwMode="auto">
          <a:xfrm>
            <a:off x="4081463" y="4818063"/>
            <a:ext cx="1587" cy="28575"/>
          </a:xfrm>
          <a:prstGeom prst="line">
            <a:avLst/>
          </a:prstGeom>
          <a:noFill/>
          <a:ln w="15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690" name="Line 237"/>
          <p:cNvSpPr>
            <a:spLocks noChangeShapeType="1"/>
          </p:cNvSpPr>
          <p:nvPr/>
        </p:nvSpPr>
        <p:spPr bwMode="auto">
          <a:xfrm>
            <a:off x="4152900" y="4818063"/>
            <a:ext cx="1588" cy="28575"/>
          </a:xfrm>
          <a:prstGeom prst="line">
            <a:avLst/>
          </a:prstGeom>
          <a:noFill/>
          <a:ln w="15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691" name="Line 238"/>
          <p:cNvSpPr>
            <a:spLocks noChangeShapeType="1"/>
          </p:cNvSpPr>
          <p:nvPr/>
        </p:nvSpPr>
        <p:spPr bwMode="auto">
          <a:xfrm>
            <a:off x="4224338" y="4818063"/>
            <a:ext cx="1587" cy="28575"/>
          </a:xfrm>
          <a:prstGeom prst="line">
            <a:avLst/>
          </a:prstGeom>
          <a:noFill/>
          <a:ln w="15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692" name="Line 239"/>
          <p:cNvSpPr>
            <a:spLocks noChangeShapeType="1"/>
          </p:cNvSpPr>
          <p:nvPr/>
        </p:nvSpPr>
        <p:spPr bwMode="auto">
          <a:xfrm>
            <a:off x="4294188" y="4818063"/>
            <a:ext cx="3175" cy="28575"/>
          </a:xfrm>
          <a:prstGeom prst="line">
            <a:avLst/>
          </a:prstGeom>
          <a:noFill/>
          <a:ln w="15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693" name="Line 240"/>
          <p:cNvSpPr>
            <a:spLocks noChangeShapeType="1"/>
          </p:cNvSpPr>
          <p:nvPr/>
        </p:nvSpPr>
        <p:spPr bwMode="auto">
          <a:xfrm>
            <a:off x="4365625" y="4818063"/>
            <a:ext cx="1588" cy="28575"/>
          </a:xfrm>
          <a:prstGeom prst="line">
            <a:avLst/>
          </a:prstGeom>
          <a:noFill/>
          <a:ln w="15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694" name="Line 241"/>
          <p:cNvSpPr>
            <a:spLocks noChangeShapeType="1"/>
          </p:cNvSpPr>
          <p:nvPr/>
        </p:nvSpPr>
        <p:spPr bwMode="auto">
          <a:xfrm>
            <a:off x="4365625" y="4818063"/>
            <a:ext cx="1588" cy="47625"/>
          </a:xfrm>
          <a:prstGeom prst="line">
            <a:avLst/>
          </a:prstGeom>
          <a:noFill/>
          <a:ln w="15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695" name="Rectangle 242"/>
          <p:cNvSpPr>
            <a:spLocks noChangeArrowheads="1"/>
          </p:cNvSpPr>
          <p:nvPr/>
        </p:nvSpPr>
        <p:spPr bwMode="auto">
          <a:xfrm>
            <a:off x="4264025" y="4891088"/>
            <a:ext cx="3302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n-US" altLang="en-US" sz="2600">
                <a:solidFill>
                  <a:srgbClr val="000000"/>
                </a:solidFill>
                <a:latin typeface="Times New Roman" panose="02020603050405020304" pitchFamily="18" charset="0"/>
              </a:rPr>
              <a:t>40</a:t>
            </a:r>
            <a:endParaRPr lang="en-US" altLang="en-US"/>
          </a:p>
        </p:txBody>
      </p:sp>
      <p:sp>
        <p:nvSpPr>
          <p:cNvPr id="19696" name="Line 243"/>
          <p:cNvSpPr>
            <a:spLocks noChangeShapeType="1"/>
          </p:cNvSpPr>
          <p:nvPr/>
        </p:nvSpPr>
        <p:spPr bwMode="auto">
          <a:xfrm flipV="1">
            <a:off x="817563" y="2217738"/>
            <a:ext cx="1587" cy="2600325"/>
          </a:xfrm>
          <a:prstGeom prst="line">
            <a:avLst/>
          </a:prstGeom>
          <a:noFill/>
          <a:ln w="15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697" name="Line 244"/>
          <p:cNvSpPr>
            <a:spLocks noChangeShapeType="1"/>
          </p:cNvSpPr>
          <p:nvPr/>
        </p:nvSpPr>
        <p:spPr bwMode="auto">
          <a:xfrm flipH="1">
            <a:off x="771525" y="4818063"/>
            <a:ext cx="46038" cy="1587"/>
          </a:xfrm>
          <a:prstGeom prst="line">
            <a:avLst/>
          </a:prstGeom>
          <a:noFill/>
          <a:ln w="15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698" name="Line 245"/>
          <p:cNvSpPr>
            <a:spLocks noChangeShapeType="1"/>
          </p:cNvSpPr>
          <p:nvPr/>
        </p:nvSpPr>
        <p:spPr bwMode="auto">
          <a:xfrm flipH="1">
            <a:off x="758825" y="4818063"/>
            <a:ext cx="58738" cy="1587"/>
          </a:xfrm>
          <a:prstGeom prst="line">
            <a:avLst/>
          </a:prstGeom>
          <a:noFill/>
          <a:ln w="15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699" name="Line 247"/>
          <p:cNvSpPr>
            <a:spLocks noChangeShapeType="1"/>
          </p:cNvSpPr>
          <p:nvPr/>
        </p:nvSpPr>
        <p:spPr bwMode="auto">
          <a:xfrm flipH="1">
            <a:off x="771525" y="4559300"/>
            <a:ext cx="46038" cy="1588"/>
          </a:xfrm>
          <a:prstGeom prst="line">
            <a:avLst/>
          </a:prstGeom>
          <a:noFill/>
          <a:ln w="15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700" name="Line 248"/>
          <p:cNvSpPr>
            <a:spLocks noChangeShapeType="1"/>
          </p:cNvSpPr>
          <p:nvPr/>
        </p:nvSpPr>
        <p:spPr bwMode="auto">
          <a:xfrm flipH="1">
            <a:off x="771525" y="4298950"/>
            <a:ext cx="46038" cy="1588"/>
          </a:xfrm>
          <a:prstGeom prst="line">
            <a:avLst/>
          </a:prstGeom>
          <a:noFill/>
          <a:ln w="15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701" name="Line 249"/>
          <p:cNvSpPr>
            <a:spLocks noChangeShapeType="1"/>
          </p:cNvSpPr>
          <p:nvPr/>
        </p:nvSpPr>
        <p:spPr bwMode="auto">
          <a:xfrm flipH="1">
            <a:off x="771525" y="4040188"/>
            <a:ext cx="46038" cy="1587"/>
          </a:xfrm>
          <a:prstGeom prst="line">
            <a:avLst/>
          </a:prstGeom>
          <a:noFill/>
          <a:ln w="15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702" name="Line 250"/>
          <p:cNvSpPr>
            <a:spLocks noChangeShapeType="1"/>
          </p:cNvSpPr>
          <p:nvPr/>
        </p:nvSpPr>
        <p:spPr bwMode="auto">
          <a:xfrm flipH="1">
            <a:off x="771525" y="3779838"/>
            <a:ext cx="46038" cy="1587"/>
          </a:xfrm>
          <a:prstGeom prst="line">
            <a:avLst/>
          </a:prstGeom>
          <a:noFill/>
          <a:ln w="15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703" name="Line 251"/>
          <p:cNvSpPr>
            <a:spLocks noChangeShapeType="1"/>
          </p:cNvSpPr>
          <p:nvPr/>
        </p:nvSpPr>
        <p:spPr bwMode="auto">
          <a:xfrm flipH="1">
            <a:off x="771525" y="3517900"/>
            <a:ext cx="46038" cy="1588"/>
          </a:xfrm>
          <a:prstGeom prst="line">
            <a:avLst/>
          </a:prstGeom>
          <a:noFill/>
          <a:ln w="15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704" name="Line 252"/>
          <p:cNvSpPr>
            <a:spLocks noChangeShapeType="1"/>
          </p:cNvSpPr>
          <p:nvPr/>
        </p:nvSpPr>
        <p:spPr bwMode="auto">
          <a:xfrm flipH="1">
            <a:off x="758825" y="3517900"/>
            <a:ext cx="58738" cy="1588"/>
          </a:xfrm>
          <a:prstGeom prst="line">
            <a:avLst/>
          </a:prstGeom>
          <a:noFill/>
          <a:ln w="15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705" name="Line 253"/>
          <p:cNvSpPr>
            <a:spLocks noChangeShapeType="1"/>
          </p:cNvSpPr>
          <p:nvPr/>
        </p:nvSpPr>
        <p:spPr bwMode="auto">
          <a:xfrm flipH="1">
            <a:off x="771525" y="3259138"/>
            <a:ext cx="46038" cy="1587"/>
          </a:xfrm>
          <a:prstGeom prst="line">
            <a:avLst/>
          </a:prstGeom>
          <a:noFill/>
          <a:ln w="15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706" name="Line 254"/>
          <p:cNvSpPr>
            <a:spLocks noChangeShapeType="1"/>
          </p:cNvSpPr>
          <p:nvPr/>
        </p:nvSpPr>
        <p:spPr bwMode="auto">
          <a:xfrm flipH="1">
            <a:off x="771525" y="2998788"/>
            <a:ext cx="46038" cy="1587"/>
          </a:xfrm>
          <a:prstGeom prst="line">
            <a:avLst/>
          </a:prstGeom>
          <a:noFill/>
          <a:ln w="15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707" name="Line 255"/>
          <p:cNvSpPr>
            <a:spLocks noChangeShapeType="1"/>
          </p:cNvSpPr>
          <p:nvPr/>
        </p:nvSpPr>
        <p:spPr bwMode="auto">
          <a:xfrm flipH="1">
            <a:off x="771525" y="2740025"/>
            <a:ext cx="46038" cy="1588"/>
          </a:xfrm>
          <a:prstGeom prst="line">
            <a:avLst/>
          </a:prstGeom>
          <a:noFill/>
          <a:ln w="15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708" name="Line 256"/>
          <p:cNvSpPr>
            <a:spLocks noChangeShapeType="1"/>
          </p:cNvSpPr>
          <p:nvPr/>
        </p:nvSpPr>
        <p:spPr bwMode="auto">
          <a:xfrm flipH="1">
            <a:off x="771525" y="2479675"/>
            <a:ext cx="46038" cy="1588"/>
          </a:xfrm>
          <a:prstGeom prst="line">
            <a:avLst/>
          </a:prstGeom>
          <a:noFill/>
          <a:ln w="15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709" name="Line 257"/>
          <p:cNvSpPr>
            <a:spLocks noChangeShapeType="1"/>
          </p:cNvSpPr>
          <p:nvPr/>
        </p:nvSpPr>
        <p:spPr bwMode="auto">
          <a:xfrm flipH="1">
            <a:off x="771525" y="2219325"/>
            <a:ext cx="46038" cy="1588"/>
          </a:xfrm>
          <a:prstGeom prst="line">
            <a:avLst/>
          </a:prstGeom>
          <a:noFill/>
          <a:ln w="15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710" name="Line 258"/>
          <p:cNvSpPr>
            <a:spLocks noChangeShapeType="1"/>
          </p:cNvSpPr>
          <p:nvPr/>
        </p:nvSpPr>
        <p:spPr bwMode="auto">
          <a:xfrm flipH="1">
            <a:off x="758825" y="2219325"/>
            <a:ext cx="58738" cy="1588"/>
          </a:xfrm>
          <a:prstGeom prst="line">
            <a:avLst/>
          </a:prstGeom>
          <a:noFill/>
          <a:ln w="15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711" name="Freeform 260"/>
          <p:cNvSpPr>
            <a:spLocks/>
          </p:cNvSpPr>
          <p:nvPr/>
        </p:nvSpPr>
        <p:spPr bwMode="auto">
          <a:xfrm>
            <a:off x="1527175" y="2217738"/>
            <a:ext cx="2200275" cy="2600325"/>
          </a:xfrm>
          <a:custGeom>
            <a:avLst/>
            <a:gdLst>
              <a:gd name="T0" fmla="*/ 2147483647 w 1386"/>
              <a:gd name="T1" fmla="*/ 2147483647 h 1638"/>
              <a:gd name="T2" fmla="*/ 2147483647 w 1386"/>
              <a:gd name="T3" fmla="*/ 2147483647 h 1638"/>
              <a:gd name="T4" fmla="*/ 2147483647 w 1386"/>
              <a:gd name="T5" fmla="*/ 2147483647 h 1638"/>
              <a:gd name="T6" fmla="*/ 2147483647 w 1386"/>
              <a:gd name="T7" fmla="*/ 2147483647 h 1638"/>
              <a:gd name="T8" fmla="*/ 2147483647 w 1386"/>
              <a:gd name="T9" fmla="*/ 2147483647 h 1638"/>
              <a:gd name="T10" fmla="*/ 2147483647 w 1386"/>
              <a:gd name="T11" fmla="*/ 2147483647 h 1638"/>
              <a:gd name="T12" fmla="*/ 2147483647 w 1386"/>
              <a:gd name="T13" fmla="*/ 2147483647 h 1638"/>
              <a:gd name="T14" fmla="*/ 2147483647 w 1386"/>
              <a:gd name="T15" fmla="*/ 2147483647 h 1638"/>
              <a:gd name="T16" fmla="*/ 2147483647 w 1386"/>
              <a:gd name="T17" fmla="*/ 2147483647 h 1638"/>
              <a:gd name="T18" fmla="*/ 2147483647 w 1386"/>
              <a:gd name="T19" fmla="*/ 2147483647 h 1638"/>
              <a:gd name="T20" fmla="*/ 2147483647 w 1386"/>
              <a:gd name="T21" fmla="*/ 2147483647 h 1638"/>
              <a:gd name="T22" fmla="*/ 2147483647 w 1386"/>
              <a:gd name="T23" fmla="*/ 2147483647 h 1638"/>
              <a:gd name="T24" fmla="*/ 2147483647 w 1386"/>
              <a:gd name="T25" fmla="*/ 2147483647 h 1638"/>
              <a:gd name="T26" fmla="*/ 2147483647 w 1386"/>
              <a:gd name="T27" fmla="*/ 2147483647 h 1638"/>
              <a:gd name="T28" fmla="*/ 2147483647 w 1386"/>
              <a:gd name="T29" fmla="*/ 2147483647 h 1638"/>
              <a:gd name="T30" fmla="*/ 2147483647 w 1386"/>
              <a:gd name="T31" fmla="*/ 2147483647 h 1638"/>
              <a:gd name="T32" fmla="*/ 2147483647 w 1386"/>
              <a:gd name="T33" fmla="*/ 2147483647 h 1638"/>
              <a:gd name="T34" fmla="*/ 2147483647 w 1386"/>
              <a:gd name="T35" fmla="*/ 2147483647 h 1638"/>
              <a:gd name="T36" fmla="*/ 2147483647 w 1386"/>
              <a:gd name="T37" fmla="*/ 2147483647 h 1638"/>
              <a:gd name="T38" fmla="*/ 2147483647 w 1386"/>
              <a:gd name="T39" fmla="*/ 2147483647 h 1638"/>
              <a:gd name="T40" fmla="*/ 2147483647 w 1386"/>
              <a:gd name="T41" fmla="*/ 2147483647 h 1638"/>
              <a:gd name="T42" fmla="*/ 2147483647 w 1386"/>
              <a:gd name="T43" fmla="*/ 2147483647 h 1638"/>
              <a:gd name="T44" fmla="*/ 2147483647 w 1386"/>
              <a:gd name="T45" fmla="*/ 2147483647 h 1638"/>
              <a:gd name="T46" fmla="*/ 2147483647 w 1386"/>
              <a:gd name="T47" fmla="*/ 2147483647 h 1638"/>
              <a:gd name="T48" fmla="*/ 2147483647 w 1386"/>
              <a:gd name="T49" fmla="*/ 2147483647 h 1638"/>
              <a:gd name="T50" fmla="*/ 2147483647 w 1386"/>
              <a:gd name="T51" fmla="*/ 2147483647 h 1638"/>
              <a:gd name="T52" fmla="*/ 2147483647 w 1386"/>
              <a:gd name="T53" fmla="*/ 2147483647 h 1638"/>
              <a:gd name="T54" fmla="*/ 2147483647 w 1386"/>
              <a:gd name="T55" fmla="*/ 2147483647 h 1638"/>
              <a:gd name="T56" fmla="*/ 2147483647 w 1386"/>
              <a:gd name="T57" fmla="*/ 2147483647 h 1638"/>
              <a:gd name="T58" fmla="*/ 2147483647 w 1386"/>
              <a:gd name="T59" fmla="*/ 2147483647 h 1638"/>
              <a:gd name="T60" fmla="*/ 2147483647 w 1386"/>
              <a:gd name="T61" fmla="*/ 2147483647 h 1638"/>
              <a:gd name="T62" fmla="*/ 2147483647 w 1386"/>
              <a:gd name="T63" fmla="*/ 2147483647 h 1638"/>
              <a:gd name="T64" fmla="*/ 2147483647 w 1386"/>
              <a:gd name="T65" fmla="*/ 2147483647 h 1638"/>
              <a:gd name="T66" fmla="*/ 2147483647 w 1386"/>
              <a:gd name="T67" fmla="*/ 2147483647 h 1638"/>
              <a:gd name="T68" fmla="*/ 2147483647 w 1386"/>
              <a:gd name="T69" fmla="*/ 2147483647 h 1638"/>
              <a:gd name="T70" fmla="*/ 2147483647 w 1386"/>
              <a:gd name="T71" fmla="*/ 2147483647 h 1638"/>
              <a:gd name="T72" fmla="*/ 2147483647 w 1386"/>
              <a:gd name="T73" fmla="*/ 2147483647 h 1638"/>
              <a:gd name="T74" fmla="*/ 2147483647 w 1386"/>
              <a:gd name="T75" fmla="*/ 2147483647 h 1638"/>
              <a:gd name="T76" fmla="*/ 2147483647 w 1386"/>
              <a:gd name="T77" fmla="*/ 2147483647 h 1638"/>
              <a:gd name="T78" fmla="*/ 2147483647 w 1386"/>
              <a:gd name="T79" fmla="*/ 2147483647 h 1638"/>
              <a:gd name="T80" fmla="*/ 2147483647 w 1386"/>
              <a:gd name="T81" fmla="*/ 2147483647 h 1638"/>
              <a:gd name="T82" fmla="*/ 2147483647 w 1386"/>
              <a:gd name="T83" fmla="*/ 2147483647 h 1638"/>
              <a:gd name="T84" fmla="*/ 2147483647 w 1386"/>
              <a:gd name="T85" fmla="*/ 2147483647 h 1638"/>
              <a:gd name="T86" fmla="*/ 2147483647 w 1386"/>
              <a:gd name="T87" fmla="*/ 2147483647 h 1638"/>
              <a:gd name="T88" fmla="*/ 2147483647 w 1386"/>
              <a:gd name="T89" fmla="*/ 2147483647 h 1638"/>
              <a:gd name="T90" fmla="*/ 2147483647 w 1386"/>
              <a:gd name="T91" fmla="*/ 2147483647 h 1638"/>
              <a:gd name="T92" fmla="*/ 2147483647 w 1386"/>
              <a:gd name="T93" fmla="*/ 2147483647 h 1638"/>
              <a:gd name="T94" fmla="*/ 2147483647 w 1386"/>
              <a:gd name="T95" fmla="*/ 2147483647 h 1638"/>
              <a:gd name="T96" fmla="*/ 2147483647 w 1386"/>
              <a:gd name="T97" fmla="*/ 2147483647 h 1638"/>
              <a:gd name="T98" fmla="*/ 2147483647 w 1386"/>
              <a:gd name="T99" fmla="*/ 2147483647 h 1638"/>
              <a:gd name="T100" fmla="*/ 2147483647 w 1386"/>
              <a:gd name="T101" fmla="*/ 2147483647 h 1638"/>
              <a:gd name="T102" fmla="*/ 2147483647 w 1386"/>
              <a:gd name="T103" fmla="*/ 2147483647 h 1638"/>
              <a:gd name="T104" fmla="*/ 2147483647 w 1386"/>
              <a:gd name="T105" fmla="*/ 2147483647 h 1638"/>
              <a:gd name="T106" fmla="*/ 2147483647 w 1386"/>
              <a:gd name="T107" fmla="*/ 2147483647 h 1638"/>
              <a:gd name="T108" fmla="*/ 2147483647 w 1386"/>
              <a:gd name="T109" fmla="*/ 2147483647 h 1638"/>
              <a:gd name="T110" fmla="*/ 2147483647 w 1386"/>
              <a:gd name="T111" fmla="*/ 2147483647 h 1638"/>
              <a:gd name="T112" fmla="*/ 2147483647 w 1386"/>
              <a:gd name="T113" fmla="*/ 2147483647 h 1638"/>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386"/>
              <a:gd name="T172" fmla="*/ 0 h 1638"/>
              <a:gd name="T173" fmla="*/ 1386 w 1386"/>
              <a:gd name="T174" fmla="*/ 1638 h 1638"/>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386" h="1638">
                <a:moveTo>
                  <a:pt x="0" y="1638"/>
                </a:moveTo>
                <a:lnTo>
                  <a:pt x="0" y="1638"/>
                </a:lnTo>
                <a:lnTo>
                  <a:pt x="0" y="1622"/>
                </a:lnTo>
                <a:lnTo>
                  <a:pt x="2" y="1622"/>
                </a:lnTo>
                <a:lnTo>
                  <a:pt x="2" y="1606"/>
                </a:lnTo>
                <a:lnTo>
                  <a:pt x="4" y="1606"/>
                </a:lnTo>
                <a:lnTo>
                  <a:pt x="4" y="1589"/>
                </a:lnTo>
                <a:lnTo>
                  <a:pt x="7" y="1589"/>
                </a:lnTo>
                <a:lnTo>
                  <a:pt x="7" y="1573"/>
                </a:lnTo>
                <a:lnTo>
                  <a:pt x="9" y="1573"/>
                </a:lnTo>
                <a:lnTo>
                  <a:pt x="9" y="1557"/>
                </a:lnTo>
                <a:lnTo>
                  <a:pt x="12" y="1557"/>
                </a:lnTo>
                <a:lnTo>
                  <a:pt x="12" y="1540"/>
                </a:lnTo>
                <a:lnTo>
                  <a:pt x="14" y="1540"/>
                </a:lnTo>
                <a:lnTo>
                  <a:pt x="14" y="1524"/>
                </a:lnTo>
                <a:lnTo>
                  <a:pt x="17" y="1524"/>
                </a:lnTo>
                <a:lnTo>
                  <a:pt x="17" y="1507"/>
                </a:lnTo>
                <a:lnTo>
                  <a:pt x="20" y="1507"/>
                </a:lnTo>
                <a:lnTo>
                  <a:pt x="20" y="1491"/>
                </a:lnTo>
                <a:lnTo>
                  <a:pt x="22" y="1491"/>
                </a:lnTo>
                <a:lnTo>
                  <a:pt x="22" y="1475"/>
                </a:lnTo>
                <a:lnTo>
                  <a:pt x="25" y="1475"/>
                </a:lnTo>
                <a:lnTo>
                  <a:pt x="25" y="1458"/>
                </a:lnTo>
                <a:lnTo>
                  <a:pt x="28" y="1458"/>
                </a:lnTo>
                <a:lnTo>
                  <a:pt x="28" y="1442"/>
                </a:lnTo>
                <a:lnTo>
                  <a:pt x="30" y="1442"/>
                </a:lnTo>
                <a:lnTo>
                  <a:pt x="30" y="1426"/>
                </a:lnTo>
                <a:lnTo>
                  <a:pt x="33" y="1426"/>
                </a:lnTo>
                <a:lnTo>
                  <a:pt x="33" y="1409"/>
                </a:lnTo>
                <a:lnTo>
                  <a:pt x="36" y="1409"/>
                </a:lnTo>
                <a:lnTo>
                  <a:pt x="36" y="1393"/>
                </a:lnTo>
                <a:lnTo>
                  <a:pt x="38" y="1393"/>
                </a:lnTo>
                <a:lnTo>
                  <a:pt x="38" y="1377"/>
                </a:lnTo>
                <a:lnTo>
                  <a:pt x="41" y="1377"/>
                </a:lnTo>
                <a:lnTo>
                  <a:pt x="41" y="1360"/>
                </a:lnTo>
                <a:lnTo>
                  <a:pt x="44" y="1360"/>
                </a:lnTo>
                <a:lnTo>
                  <a:pt x="44" y="1344"/>
                </a:lnTo>
                <a:lnTo>
                  <a:pt x="47" y="1344"/>
                </a:lnTo>
                <a:lnTo>
                  <a:pt x="47" y="1327"/>
                </a:lnTo>
                <a:lnTo>
                  <a:pt x="50" y="1327"/>
                </a:lnTo>
                <a:lnTo>
                  <a:pt x="50" y="1311"/>
                </a:lnTo>
                <a:lnTo>
                  <a:pt x="53" y="1311"/>
                </a:lnTo>
                <a:lnTo>
                  <a:pt x="53" y="1295"/>
                </a:lnTo>
                <a:lnTo>
                  <a:pt x="56" y="1295"/>
                </a:lnTo>
                <a:lnTo>
                  <a:pt x="56" y="1278"/>
                </a:lnTo>
                <a:lnTo>
                  <a:pt x="59" y="1278"/>
                </a:lnTo>
                <a:lnTo>
                  <a:pt x="59" y="1262"/>
                </a:lnTo>
                <a:lnTo>
                  <a:pt x="62" y="1262"/>
                </a:lnTo>
                <a:lnTo>
                  <a:pt x="62" y="1245"/>
                </a:lnTo>
                <a:lnTo>
                  <a:pt x="65" y="1245"/>
                </a:lnTo>
                <a:lnTo>
                  <a:pt x="65" y="1229"/>
                </a:lnTo>
                <a:lnTo>
                  <a:pt x="68" y="1229"/>
                </a:lnTo>
                <a:lnTo>
                  <a:pt x="68" y="1213"/>
                </a:lnTo>
                <a:lnTo>
                  <a:pt x="71" y="1213"/>
                </a:lnTo>
                <a:lnTo>
                  <a:pt x="71" y="1196"/>
                </a:lnTo>
                <a:lnTo>
                  <a:pt x="75" y="1196"/>
                </a:lnTo>
                <a:lnTo>
                  <a:pt x="75" y="1180"/>
                </a:lnTo>
                <a:lnTo>
                  <a:pt x="78" y="1180"/>
                </a:lnTo>
                <a:lnTo>
                  <a:pt x="78" y="1163"/>
                </a:lnTo>
                <a:lnTo>
                  <a:pt x="81" y="1163"/>
                </a:lnTo>
                <a:lnTo>
                  <a:pt x="81" y="1147"/>
                </a:lnTo>
                <a:lnTo>
                  <a:pt x="85" y="1147"/>
                </a:lnTo>
                <a:lnTo>
                  <a:pt x="85" y="1131"/>
                </a:lnTo>
                <a:lnTo>
                  <a:pt x="88" y="1131"/>
                </a:lnTo>
                <a:lnTo>
                  <a:pt x="88" y="1114"/>
                </a:lnTo>
                <a:lnTo>
                  <a:pt x="92" y="1114"/>
                </a:lnTo>
                <a:lnTo>
                  <a:pt x="92" y="1098"/>
                </a:lnTo>
                <a:lnTo>
                  <a:pt x="95" y="1098"/>
                </a:lnTo>
                <a:lnTo>
                  <a:pt x="95" y="1082"/>
                </a:lnTo>
                <a:lnTo>
                  <a:pt x="99" y="1082"/>
                </a:lnTo>
                <a:lnTo>
                  <a:pt x="99" y="1065"/>
                </a:lnTo>
                <a:lnTo>
                  <a:pt x="102" y="1065"/>
                </a:lnTo>
                <a:lnTo>
                  <a:pt x="102" y="1049"/>
                </a:lnTo>
                <a:lnTo>
                  <a:pt x="106" y="1049"/>
                </a:lnTo>
                <a:lnTo>
                  <a:pt x="106" y="1032"/>
                </a:lnTo>
                <a:lnTo>
                  <a:pt x="110" y="1032"/>
                </a:lnTo>
                <a:lnTo>
                  <a:pt x="110" y="1016"/>
                </a:lnTo>
                <a:lnTo>
                  <a:pt x="114" y="1016"/>
                </a:lnTo>
                <a:lnTo>
                  <a:pt x="114" y="1000"/>
                </a:lnTo>
                <a:lnTo>
                  <a:pt x="117" y="1000"/>
                </a:lnTo>
                <a:lnTo>
                  <a:pt x="117" y="983"/>
                </a:lnTo>
                <a:lnTo>
                  <a:pt x="122" y="983"/>
                </a:lnTo>
                <a:lnTo>
                  <a:pt x="122" y="967"/>
                </a:lnTo>
                <a:lnTo>
                  <a:pt x="126" y="967"/>
                </a:lnTo>
                <a:lnTo>
                  <a:pt x="126" y="951"/>
                </a:lnTo>
                <a:lnTo>
                  <a:pt x="130" y="951"/>
                </a:lnTo>
                <a:lnTo>
                  <a:pt x="130" y="934"/>
                </a:lnTo>
                <a:lnTo>
                  <a:pt x="134" y="934"/>
                </a:lnTo>
                <a:lnTo>
                  <a:pt x="134" y="918"/>
                </a:lnTo>
                <a:lnTo>
                  <a:pt x="138" y="918"/>
                </a:lnTo>
                <a:lnTo>
                  <a:pt x="138" y="902"/>
                </a:lnTo>
                <a:lnTo>
                  <a:pt x="142" y="902"/>
                </a:lnTo>
                <a:lnTo>
                  <a:pt x="142" y="885"/>
                </a:lnTo>
                <a:lnTo>
                  <a:pt x="147" y="885"/>
                </a:lnTo>
                <a:lnTo>
                  <a:pt x="147" y="869"/>
                </a:lnTo>
                <a:lnTo>
                  <a:pt x="151" y="869"/>
                </a:lnTo>
                <a:lnTo>
                  <a:pt x="151" y="852"/>
                </a:lnTo>
                <a:lnTo>
                  <a:pt x="156" y="852"/>
                </a:lnTo>
                <a:lnTo>
                  <a:pt x="156" y="836"/>
                </a:lnTo>
                <a:lnTo>
                  <a:pt x="160" y="836"/>
                </a:lnTo>
                <a:lnTo>
                  <a:pt x="160" y="820"/>
                </a:lnTo>
                <a:lnTo>
                  <a:pt x="165" y="820"/>
                </a:lnTo>
                <a:lnTo>
                  <a:pt x="165" y="803"/>
                </a:lnTo>
                <a:lnTo>
                  <a:pt x="170" y="803"/>
                </a:lnTo>
                <a:lnTo>
                  <a:pt x="170" y="787"/>
                </a:lnTo>
                <a:lnTo>
                  <a:pt x="175" y="787"/>
                </a:lnTo>
                <a:lnTo>
                  <a:pt x="175" y="770"/>
                </a:lnTo>
                <a:lnTo>
                  <a:pt x="180" y="770"/>
                </a:lnTo>
                <a:lnTo>
                  <a:pt x="180" y="754"/>
                </a:lnTo>
                <a:lnTo>
                  <a:pt x="185" y="754"/>
                </a:lnTo>
                <a:lnTo>
                  <a:pt x="185" y="737"/>
                </a:lnTo>
                <a:lnTo>
                  <a:pt x="190" y="737"/>
                </a:lnTo>
                <a:lnTo>
                  <a:pt x="190" y="721"/>
                </a:lnTo>
                <a:lnTo>
                  <a:pt x="196" y="721"/>
                </a:lnTo>
                <a:lnTo>
                  <a:pt x="196" y="705"/>
                </a:lnTo>
                <a:lnTo>
                  <a:pt x="201" y="705"/>
                </a:lnTo>
                <a:lnTo>
                  <a:pt x="201" y="688"/>
                </a:lnTo>
                <a:lnTo>
                  <a:pt x="207" y="688"/>
                </a:lnTo>
                <a:lnTo>
                  <a:pt x="207" y="672"/>
                </a:lnTo>
                <a:lnTo>
                  <a:pt x="212" y="672"/>
                </a:lnTo>
                <a:lnTo>
                  <a:pt x="212" y="656"/>
                </a:lnTo>
                <a:lnTo>
                  <a:pt x="219" y="656"/>
                </a:lnTo>
                <a:lnTo>
                  <a:pt x="219" y="639"/>
                </a:lnTo>
                <a:lnTo>
                  <a:pt x="224" y="639"/>
                </a:lnTo>
                <a:lnTo>
                  <a:pt x="224" y="623"/>
                </a:lnTo>
                <a:lnTo>
                  <a:pt x="231" y="623"/>
                </a:lnTo>
                <a:lnTo>
                  <a:pt x="231" y="606"/>
                </a:lnTo>
                <a:lnTo>
                  <a:pt x="237" y="606"/>
                </a:lnTo>
                <a:lnTo>
                  <a:pt x="237" y="590"/>
                </a:lnTo>
                <a:lnTo>
                  <a:pt x="244" y="590"/>
                </a:lnTo>
                <a:lnTo>
                  <a:pt x="244" y="574"/>
                </a:lnTo>
                <a:lnTo>
                  <a:pt x="250" y="574"/>
                </a:lnTo>
                <a:lnTo>
                  <a:pt x="250" y="557"/>
                </a:lnTo>
                <a:lnTo>
                  <a:pt x="257" y="557"/>
                </a:lnTo>
                <a:lnTo>
                  <a:pt x="257" y="541"/>
                </a:lnTo>
                <a:lnTo>
                  <a:pt x="264" y="541"/>
                </a:lnTo>
                <a:lnTo>
                  <a:pt x="264" y="525"/>
                </a:lnTo>
                <a:lnTo>
                  <a:pt x="272" y="525"/>
                </a:lnTo>
                <a:lnTo>
                  <a:pt x="272" y="508"/>
                </a:lnTo>
                <a:lnTo>
                  <a:pt x="279" y="508"/>
                </a:lnTo>
                <a:lnTo>
                  <a:pt x="279" y="492"/>
                </a:lnTo>
                <a:lnTo>
                  <a:pt x="287" y="492"/>
                </a:lnTo>
                <a:lnTo>
                  <a:pt x="287" y="476"/>
                </a:lnTo>
                <a:lnTo>
                  <a:pt x="295" y="476"/>
                </a:lnTo>
                <a:lnTo>
                  <a:pt x="295" y="459"/>
                </a:lnTo>
                <a:lnTo>
                  <a:pt x="303" y="459"/>
                </a:lnTo>
                <a:lnTo>
                  <a:pt x="303" y="443"/>
                </a:lnTo>
                <a:lnTo>
                  <a:pt x="312" y="443"/>
                </a:lnTo>
                <a:lnTo>
                  <a:pt x="312" y="426"/>
                </a:lnTo>
                <a:lnTo>
                  <a:pt x="321" y="426"/>
                </a:lnTo>
                <a:lnTo>
                  <a:pt x="321" y="410"/>
                </a:lnTo>
                <a:lnTo>
                  <a:pt x="331" y="410"/>
                </a:lnTo>
                <a:lnTo>
                  <a:pt x="331" y="394"/>
                </a:lnTo>
                <a:lnTo>
                  <a:pt x="340" y="394"/>
                </a:lnTo>
                <a:lnTo>
                  <a:pt x="340" y="377"/>
                </a:lnTo>
                <a:lnTo>
                  <a:pt x="351" y="377"/>
                </a:lnTo>
                <a:lnTo>
                  <a:pt x="351" y="361"/>
                </a:lnTo>
                <a:lnTo>
                  <a:pt x="361" y="361"/>
                </a:lnTo>
                <a:lnTo>
                  <a:pt x="361" y="344"/>
                </a:lnTo>
                <a:lnTo>
                  <a:pt x="372" y="344"/>
                </a:lnTo>
                <a:lnTo>
                  <a:pt x="372" y="328"/>
                </a:lnTo>
                <a:lnTo>
                  <a:pt x="384" y="328"/>
                </a:lnTo>
                <a:lnTo>
                  <a:pt x="384" y="312"/>
                </a:lnTo>
                <a:lnTo>
                  <a:pt x="396" y="312"/>
                </a:lnTo>
                <a:lnTo>
                  <a:pt x="396" y="295"/>
                </a:lnTo>
                <a:lnTo>
                  <a:pt x="409" y="295"/>
                </a:lnTo>
                <a:lnTo>
                  <a:pt x="409" y="279"/>
                </a:lnTo>
                <a:lnTo>
                  <a:pt x="423" y="279"/>
                </a:lnTo>
                <a:lnTo>
                  <a:pt x="423" y="262"/>
                </a:lnTo>
                <a:lnTo>
                  <a:pt x="437" y="262"/>
                </a:lnTo>
                <a:lnTo>
                  <a:pt x="437" y="246"/>
                </a:lnTo>
                <a:lnTo>
                  <a:pt x="453" y="246"/>
                </a:lnTo>
                <a:lnTo>
                  <a:pt x="453" y="230"/>
                </a:lnTo>
                <a:lnTo>
                  <a:pt x="469" y="230"/>
                </a:lnTo>
                <a:lnTo>
                  <a:pt x="469" y="213"/>
                </a:lnTo>
                <a:lnTo>
                  <a:pt x="487" y="213"/>
                </a:lnTo>
                <a:lnTo>
                  <a:pt x="487" y="197"/>
                </a:lnTo>
                <a:lnTo>
                  <a:pt x="506" y="197"/>
                </a:lnTo>
                <a:lnTo>
                  <a:pt x="506" y="181"/>
                </a:lnTo>
                <a:lnTo>
                  <a:pt x="527" y="181"/>
                </a:lnTo>
                <a:lnTo>
                  <a:pt x="527" y="164"/>
                </a:lnTo>
                <a:lnTo>
                  <a:pt x="549" y="164"/>
                </a:lnTo>
                <a:lnTo>
                  <a:pt x="549" y="148"/>
                </a:lnTo>
                <a:lnTo>
                  <a:pt x="575" y="148"/>
                </a:lnTo>
                <a:lnTo>
                  <a:pt x="575" y="131"/>
                </a:lnTo>
                <a:lnTo>
                  <a:pt x="603" y="131"/>
                </a:lnTo>
                <a:lnTo>
                  <a:pt x="603" y="115"/>
                </a:lnTo>
                <a:lnTo>
                  <a:pt x="635" y="115"/>
                </a:lnTo>
                <a:lnTo>
                  <a:pt x="635" y="99"/>
                </a:lnTo>
                <a:lnTo>
                  <a:pt x="671" y="99"/>
                </a:lnTo>
                <a:lnTo>
                  <a:pt x="671" y="82"/>
                </a:lnTo>
                <a:lnTo>
                  <a:pt x="715" y="82"/>
                </a:lnTo>
                <a:lnTo>
                  <a:pt x="715" y="66"/>
                </a:lnTo>
                <a:lnTo>
                  <a:pt x="768" y="66"/>
                </a:lnTo>
                <a:lnTo>
                  <a:pt x="768" y="50"/>
                </a:lnTo>
                <a:lnTo>
                  <a:pt x="837" y="50"/>
                </a:lnTo>
                <a:lnTo>
                  <a:pt x="837" y="33"/>
                </a:lnTo>
                <a:lnTo>
                  <a:pt x="934" y="33"/>
                </a:lnTo>
                <a:lnTo>
                  <a:pt x="934" y="17"/>
                </a:lnTo>
                <a:lnTo>
                  <a:pt x="1099" y="17"/>
                </a:lnTo>
                <a:lnTo>
                  <a:pt x="1099" y="0"/>
                </a:lnTo>
                <a:lnTo>
                  <a:pt x="1386" y="0"/>
                </a:lnTo>
                <a:lnTo>
                  <a:pt x="1386" y="17"/>
                </a:lnTo>
                <a:lnTo>
                  <a:pt x="1204" y="17"/>
                </a:lnTo>
                <a:lnTo>
                  <a:pt x="1204" y="33"/>
                </a:lnTo>
                <a:lnTo>
                  <a:pt x="1023" y="33"/>
                </a:lnTo>
                <a:lnTo>
                  <a:pt x="1023" y="50"/>
                </a:lnTo>
                <a:lnTo>
                  <a:pt x="917" y="50"/>
                </a:lnTo>
                <a:lnTo>
                  <a:pt x="917" y="66"/>
                </a:lnTo>
                <a:lnTo>
                  <a:pt x="842" y="66"/>
                </a:lnTo>
                <a:lnTo>
                  <a:pt x="842" y="82"/>
                </a:lnTo>
                <a:lnTo>
                  <a:pt x="783" y="82"/>
                </a:lnTo>
                <a:lnTo>
                  <a:pt x="783" y="99"/>
                </a:lnTo>
                <a:lnTo>
                  <a:pt x="736" y="99"/>
                </a:lnTo>
                <a:lnTo>
                  <a:pt x="736" y="115"/>
                </a:lnTo>
                <a:lnTo>
                  <a:pt x="695" y="115"/>
                </a:lnTo>
                <a:lnTo>
                  <a:pt x="695" y="131"/>
                </a:lnTo>
                <a:lnTo>
                  <a:pt x="660" y="131"/>
                </a:lnTo>
                <a:lnTo>
                  <a:pt x="660" y="148"/>
                </a:lnTo>
                <a:lnTo>
                  <a:pt x="630" y="148"/>
                </a:lnTo>
                <a:lnTo>
                  <a:pt x="630" y="164"/>
                </a:lnTo>
                <a:lnTo>
                  <a:pt x="602" y="164"/>
                </a:lnTo>
                <a:lnTo>
                  <a:pt x="602" y="181"/>
                </a:lnTo>
                <a:lnTo>
                  <a:pt x="577" y="181"/>
                </a:lnTo>
                <a:lnTo>
                  <a:pt x="577" y="197"/>
                </a:lnTo>
                <a:lnTo>
                  <a:pt x="554" y="197"/>
                </a:lnTo>
                <a:lnTo>
                  <a:pt x="554" y="213"/>
                </a:lnTo>
                <a:lnTo>
                  <a:pt x="533" y="213"/>
                </a:lnTo>
                <a:lnTo>
                  <a:pt x="533" y="230"/>
                </a:lnTo>
                <a:lnTo>
                  <a:pt x="514" y="230"/>
                </a:lnTo>
                <a:lnTo>
                  <a:pt x="514" y="246"/>
                </a:lnTo>
                <a:lnTo>
                  <a:pt x="496" y="246"/>
                </a:lnTo>
                <a:lnTo>
                  <a:pt x="496" y="262"/>
                </a:lnTo>
                <a:lnTo>
                  <a:pt x="479" y="262"/>
                </a:lnTo>
                <a:lnTo>
                  <a:pt x="479" y="279"/>
                </a:lnTo>
                <a:lnTo>
                  <a:pt x="463" y="279"/>
                </a:lnTo>
                <a:lnTo>
                  <a:pt x="463" y="295"/>
                </a:lnTo>
                <a:lnTo>
                  <a:pt x="448" y="295"/>
                </a:lnTo>
                <a:lnTo>
                  <a:pt x="448" y="312"/>
                </a:lnTo>
                <a:lnTo>
                  <a:pt x="434" y="312"/>
                </a:lnTo>
                <a:lnTo>
                  <a:pt x="434" y="328"/>
                </a:lnTo>
                <a:lnTo>
                  <a:pt x="420" y="328"/>
                </a:lnTo>
                <a:lnTo>
                  <a:pt x="420" y="344"/>
                </a:lnTo>
                <a:lnTo>
                  <a:pt x="408" y="344"/>
                </a:lnTo>
                <a:lnTo>
                  <a:pt x="408" y="361"/>
                </a:lnTo>
                <a:lnTo>
                  <a:pt x="396" y="361"/>
                </a:lnTo>
                <a:lnTo>
                  <a:pt x="396" y="377"/>
                </a:lnTo>
                <a:lnTo>
                  <a:pt x="384" y="377"/>
                </a:lnTo>
                <a:lnTo>
                  <a:pt x="384" y="394"/>
                </a:lnTo>
                <a:lnTo>
                  <a:pt x="373" y="394"/>
                </a:lnTo>
                <a:lnTo>
                  <a:pt x="373" y="410"/>
                </a:lnTo>
                <a:lnTo>
                  <a:pt x="362" y="410"/>
                </a:lnTo>
                <a:lnTo>
                  <a:pt x="362" y="426"/>
                </a:lnTo>
                <a:lnTo>
                  <a:pt x="352" y="426"/>
                </a:lnTo>
                <a:lnTo>
                  <a:pt x="352" y="443"/>
                </a:lnTo>
                <a:lnTo>
                  <a:pt x="342" y="443"/>
                </a:lnTo>
                <a:lnTo>
                  <a:pt x="342" y="459"/>
                </a:lnTo>
                <a:lnTo>
                  <a:pt x="333" y="459"/>
                </a:lnTo>
                <a:lnTo>
                  <a:pt x="333" y="476"/>
                </a:lnTo>
                <a:lnTo>
                  <a:pt x="324" y="476"/>
                </a:lnTo>
                <a:lnTo>
                  <a:pt x="324" y="492"/>
                </a:lnTo>
                <a:lnTo>
                  <a:pt x="315" y="492"/>
                </a:lnTo>
                <a:lnTo>
                  <a:pt x="315" y="508"/>
                </a:lnTo>
                <a:lnTo>
                  <a:pt x="306" y="508"/>
                </a:lnTo>
                <a:lnTo>
                  <a:pt x="306" y="525"/>
                </a:lnTo>
                <a:lnTo>
                  <a:pt x="298" y="525"/>
                </a:lnTo>
                <a:lnTo>
                  <a:pt x="298" y="541"/>
                </a:lnTo>
                <a:lnTo>
                  <a:pt x="290" y="541"/>
                </a:lnTo>
                <a:lnTo>
                  <a:pt x="290" y="557"/>
                </a:lnTo>
                <a:lnTo>
                  <a:pt x="282" y="557"/>
                </a:lnTo>
                <a:lnTo>
                  <a:pt x="282" y="574"/>
                </a:lnTo>
                <a:lnTo>
                  <a:pt x="274" y="574"/>
                </a:lnTo>
                <a:lnTo>
                  <a:pt x="274" y="590"/>
                </a:lnTo>
                <a:lnTo>
                  <a:pt x="267" y="590"/>
                </a:lnTo>
                <a:lnTo>
                  <a:pt x="267" y="606"/>
                </a:lnTo>
                <a:lnTo>
                  <a:pt x="260" y="606"/>
                </a:lnTo>
                <a:lnTo>
                  <a:pt x="260" y="623"/>
                </a:lnTo>
                <a:lnTo>
                  <a:pt x="253" y="623"/>
                </a:lnTo>
                <a:lnTo>
                  <a:pt x="253" y="639"/>
                </a:lnTo>
                <a:lnTo>
                  <a:pt x="246" y="639"/>
                </a:lnTo>
                <a:lnTo>
                  <a:pt x="246" y="656"/>
                </a:lnTo>
                <a:lnTo>
                  <a:pt x="239" y="656"/>
                </a:lnTo>
                <a:lnTo>
                  <a:pt x="239" y="672"/>
                </a:lnTo>
                <a:lnTo>
                  <a:pt x="233" y="672"/>
                </a:lnTo>
                <a:lnTo>
                  <a:pt x="233" y="688"/>
                </a:lnTo>
                <a:lnTo>
                  <a:pt x="227" y="688"/>
                </a:lnTo>
                <a:lnTo>
                  <a:pt x="227" y="705"/>
                </a:lnTo>
                <a:lnTo>
                  <a:pt x="220" y="705"/>
                </a:lnTo>
                <a:lnTo>
                  <a:pt x="220" y="721"/>
                </a:lnTo>
                <a:lnTo>
                  <a:pt x="214" y="721"/>
                </a:lnTo>
                <a:lnTo>
                  <a:pt x="214" y="737"/>
                </a:lnTo>
                <a:lnTo>
                  <a:pt x="209" y="737"/>
                </a:lnTo>
                <a:lnTo>
                  <a:pt x="209" y="754"/>
                </a:lnTo>
                <a:lnTo>
                  <a:pt x="203" y="754"/>
                </a:lnTo>
                <a:lnTo>
                  <a:pt x="203" y="770"/>
                </a:lnTo>
                <a:lnTo>
                  <a:pt x="197" y="770"/>
                </a:lnTo>
                <a:lnTo>
                  <a:pt x="197" y="787"/>
                </a:lnTo>
                <a:lnTo>
                  <a:pt x="192" y="787"/>
                </a:lnTo>
                <a:lnTo>
                  <a:pt x="192" y="803"/>
                </a:lnTo>
                <a:lnTo>
                  <a:pt x="186" y="803"/>
                </a:lnTo>
                <a:lnTo>
                  <a:pt x="186" y="820"/>
                </a:lnTo>
                <a:lnTo>
                  <a:pt x="181" y="820"/>
                </a:lnTo>
                <a:lnTo>
                  <a:pt x="181" y="836"/>
                </a:lnTo>
                <a:lnTo>
                  <a:pt x="176" y="836"/>
                </a:lnTo>
                <a:lnTo>
                  <a:pt x="176" y="852"/>
                </a:lnTo>
                <a:lnTo>
                  <a:pt x="171" y="852"/>
                </a:lnTo>
                <a:lnTo>
                  <a:pt x="171" y="869"/>
                </a:lnTo>
                <a:lnTo>
                  <a:pt x="166" y="869"/>
                </a:lnTo>
                <a:lnTo>
                  <a:pt x="166" y="885"/>
                </a:lnTo>
                <a:lnTo>
                  <a:pt x="161" y="885"/>
                </a:lnTo>
                <a:lnTo>
                  <a:pt x="161" y="902"/>
                </a:lnTo>
                <a:lnTo>
                  <a:pt x="156" y="902"/>
                </a:lnTo>
                <a:lnTo>
                  <a:pt x="156" y="918"/>
                </a:lnTo>
                <a:lnTo>
                  <a:pt x="151" y="918"/>
                </a:lnTo>
                <a:lnTo>
                  <a:pt x="151" y="934"/>
                </a:lnTo>
                <a:lnTo>
                  <a:pt x="147" y="934"/>
                </a:lnTo>
                <a:lnTo>
                  <a:pt x="147" y="951"/>
                </a:lnTo>
                <a:lnTo>
                  <a:pt x="142" y="951"/>
                </a:lnTo>
                <a:lnTo>
                  <a:pt x="142" y="967"/>
                </a:lnTo>
                <a:lnTo>
                  <a:pt x="138" y="967"/>
                </a:lnTo>
                <a:lnTo>
                  <a:pt x="138" y="983"/>
                </a:lnTo>
                <a:lnTo>
                  <a:pt x="133" y="983"/>
                </a:lnTo>
                <a:lnTo>
                  <a:pt x="133" y="1000"/>
                </a:lnTo>
                <a:lnTo>
                  <a:pt x="129" y="1000"/>
                </a:lnTo>
                <a:lnTo>
                  <a:pt x="129" y="1016"/>
                </a:lnTo>
                <a:lnTo>
                  <a:pt x="124" y="1016"/>
                </a:lnTo>
                <a:lnTo>
                  <a:pt x="124" y="1032"/>
                </a:lnTo>
                <a:lnTo>
                  <a:pt x="120" y="1032"/>
                </a:lnTo>
                <a:lnTo>
                  <a:pt x="120" y="1049"/>
                </a:lnTo>
                <a:lnTo>
                  <a:pt x="116" y="1049"/>
                </a:lnTo>
                <a:lnTo>
                  <a:pt x="116" y="1065"/>
                </a:lnTo>
                <a:lnTo>
                  <a:pt x="112" y="1065"/>
                </a:lnTo>
                <a:lnTo>
                  <a:pt x="112" y="1082"/>
                </a:lnTo>
                <a:lnTo>
                  <a:pt x="108" y="1082"/>
                </a:lnTo>
                <a:lnTo>
                  <a:pt x="108" y="1098"/>
                </a:lnTo>
                <a:lnTo>
                  <a:pt x="104" y="1098"/>
                </a:lnTo>
                <a:lnTo>
                  <a:pt x="104" y="1114"/>
                </a:lnTo>
                <a:lnTo>
                  <a:pt x="100" y="1114"/>
                </a:lnTo>
                <a:lnTo>
                  <a:pt x="100" y="1131"/>
                </a:lnTo>
                <a:lnTo>
                  <a:pt x="97" y="1131"/>
                </a:lnTo>
                <a:lnTo>
                  <a:pt x="97" y="1147"/>
                </a:lnTo>
                <a:lnTo>
                  <a:pt x="93" y="1147"/>
                </a:lnTo>
                <a:lnTo>
                  <a:pt x="93" y="1163"/>
                </a:lnTo>
                <a:lnTo>
                  <a:pt x="89" y="1163"/>
                </a:lnTo>
                <a:lnTo>
                  <a:pt x="89" y="1180"/>
                </a:lnTo>
                <a:lnTo>
                  <a:pt x="86" y="1180"/>
                </a:lnTo>
                <a:lnTo>
                  <a:pt x="86" y="1196"/>
                </a:lnTo>
                <a:lnTo>
                  <a:pt x="82" y="1196"/>
                </a:lnTo>
                <a:lnTo>
                  <a:pt x="82" y="1213"/>
                </a:lnTo>
                <a:lnTo>
                  <a:pt x="78" y="1213"/>
                </a:lnTo>
                <a:lnTo>
                  <a:pt x="78" y="1229"/>
                </a:lnTo>
                <a:lnTo>
                  <a:pt x="75" y="1229"/>
                </a:lnTo>
                <a:lnTo>
                  <a:pt x="75" y="1245"/>
                </a:lnTo>
                <a:lnTo>
                  <a:pt x="71" y="1245"/>
                </a:lnTo>
                <a:lnTo>
                  <a:pt x="71" y="1262"/>
                </a:lnTo>
                <a:lnTo>
                  <a:pt x="68" y="1262"/>
                </a:lnTo>
                <a:lnTo>
                  <a:pt x="68" y="1278"/>
                </a:lnTo>
                <a:lnTo>
                  <a:pt x="64" y="1278"/>
                </a:lnTo>
                <a:lnTo>
                  <a:pt x="64" y="1295"/>
                </a:lnTo>
                <a:lnTo>
                  <a:pt x="61" y="1295"/>
                </a:lnTo>
                <a:lnTo>
                  <a:pt x="61" y="1311"/>
                </a:lnTo>
                <a:lnTo>
                  <a:pt x="58" y="1311"/>
                </a:lnTo>
                <a:lnTo>
                  <a:pt x="58" y="1327"/>
                </a:lnTo>
                <a:lnTo>
                  <a:pt x="55" y="1327"/>
                </a:lnTo>
                <a:lnTo>
                  <a:pt x="55" y="1344"/>
                </a:lnTo>
                <a:lnTo>
                  <a:pt x="52" y="1344"/>
                </a:lnTo>
                <a:lnTo>
                  <a:pt x="52" y="1360"/>
                </a:lnTo>
                <a:lnTo>
                  <a:pt x="48" y="1360"/>
                </a:lnTo>
                <a:lnTo>
                  <a:pt x="48" y="1377"/>
                </a:lnTo>
                <a:lnTo>
                  <a:pt x="45" y="1377"/>
                </a:lnTo>
                <a:lnTo>
                  <a:pt x="45" y="1393"/>
                </a:lnTo>
                <a:lnTo>
                  <a:pt x="42" y="1393"/>
                </a:lnTo>
                <a:lnTo>
                  <a:pt x="42" y="1409"/>
                </a:lnTo>
                <a:lnTo>
                  <a:pt x="39" y="1409"/>
                </a:lnTo>
                <a:lnTo>
                  <a:pt x="39" y="1426"/>
                </a:lnTo>
                <a:lnTo>
                  <a:pt x="36" y="1426"/>
                </a:lnTo>
                <a:lnTo>
                  <a:pt x="36" y="1442"/>
                </a:lnTo>
                <a:lnTo>
                  <a:pt x="33" y="1442"/>
                </a:lnTo>
                <a:lnTo>
                  <a:pt x="33" y="1458"/>
                </a:lnTo>
                <a:lnTo>
                  <a:pt x="30" y="1458"/>
                </a:lnTo>
                <a:lnTo>
                  <a:pt x="30" y="1475"/>
                </a:lnTo>
                <a:lnTo>
                  <a:pt x="27" y="1475"/>
                </a:lnTo>
                <a:lnTo>
                  <a:pt x="27" y="1491"/>
                </a:lnTo>
                <a:lnTo>
                  <a:pt x="24" y="1491"/>
                </a:lnTo>
                <a:lnTo>
                  <a:pt x="24" y="1507"/>
                </a:lnTo>
                <a:lnTo>
                  <a:pt x="21" y="1507"/>
                </a:lnTo>
                <a:lnTo>
                  <a:pt x="21" y="1524"/>
                </a:lnTo>
                <a:lnTo>
                  <a:pt x="18" y="1524"/>
                </a:lnTo>
                <a:lnTo>
                  <a:pt x="18" y="1540"/>
                </a:lnTo>
                <a:lnTo>
                  <a:pt x="16" y="1540"/>
                </a:lnTo>
                <a:lnTo>
                  <a:pt x="16" y="1557"/>
                </a:lnTo>
                <a:lnTo>
                  <a:pt x="13" y="1557"/>
                </a:lnTo>
                <a:lnTo>
                  <a:pt x="13" y="1573"/>
                </a:lnTo>
                <a:lnTo>
                  <a:pt x="10" y="1573"/>
                </a:lnTo>
                <a:lnTo>
                  <a:pt x="10" y="1589"/>
                </a:lnTo>
                <a:lnTo>
                  <a:pt x="7" y="1589"/>
                </a:lnTo>
                <a:lnTo>
                  <a:pt x="7" y="1606"/>
                </a:lnTo>
                <a:lnTo>
                  <a:pt x="5" y="1606"/>
                </a:lnTo>
                <a:lnTo>
                  <a:pt x="5" y="1622"/>
                </a:lnTo>
                <a:lnTo>
                  <a:pt x="2" y="1622"/>
                </a:lnTo>
                <a:lnTo>
                  <a:pt x="2" y="1638"/>
                </a:lnTo>
                <a:lnTo>
                  <a:pt x="0" y="1638"/>
                </a:lnTo>
              </a:path>
            </a:pathLst>
          </a:custGeom>
          <a:noFill/>
          <a:ln w="41275">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9712" name="Line 261"/>
          <p:cNvSpPr>
            <a:spLocks noChangeShapeType="1"/>
          </p:cNvSpPr>
          <p:nvPr/>
        </p:nvSpPr>
        <p:spPr bwMode="auto">
          <a:xfrm>
            <a:off x="5292725" y="4833938"/>
            <a:ext cx="3548063" cy="1587"/>
          </a:xfrm>
          <a:prstGeom prst="line">
            <a:avLst/>
          </a:prstGeom>
          <a:noFill/>
          <a:ln w="15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713" name="Line 262"/>
          <p:cNvSpPr>
            <a:spLocks noChangeShapeType="1"/>
          </p:cNvSpPr>
          <p:nvPr/>
        </p:nvSpPr>
        <p:spPr bwMode="auto">
          <a:xfrm>
            <a:off x="5292725" y="4833938"/>
            <a:ext cx="1588" cy="28575"/>
          </a:xfrm>
          <a:prstGeom prst="line">
            <a:avLst/>
          </a:prstGeom>
          <a:noFill/>
          <a:ln w="15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714" name="Line 263"/>
          <p:cNvSpPr>
            <a:spLocks noChangeShapeType="1"/>
          </p:cNvSpPr>
          <p:nvPr/>
        </p:nvSpPr>
        <p:spPr bwMode="auto">
          <a:xfrm>
            <a:off x="5292725" y="4833938"/>
            <a:ext cx="1588" cy="47625"/>
          </a:xfrm>
          <a:prstGeom prst="line">
            <a:avLst/>
          </a:prstGeom>
          <a:noFill/>
          <a:ln w="15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715" name="Line 264"/>
          <p:cNvSpPr>
            <a:spLocks noChangeShapeType="1"/>
          </p:cNvSpPr>
          <p:nvPr/>
        </p:nvSpPr>
        <p:spPr bwMode="auto">
          <a:xfrm>
            <a:off x="5364163" y="4833938"/>
            <a:ext cx="1587" cy="28575"/>
          </a:xfrm>
          <a:prstGeom prst="line">
            <a:avLst/>
          </a:prstGeom>
          <a:noFill/>
          <a:ln w="15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716" name="Line 265"/>
          <p:cNvSpPr>
            <a:spLocks noChangeShapeType="1"/>
          </p:cNvSpPr>
          <p:nvPr/>
        </p:nvSpPr>
        <p:spPr bwMode="auto">
          <a:xfrm>
            <a:off x="5435600" y="4833938"/>
            <a:ext cx="1588" cy="28575"/>
          </a:xfrm>
          <a:prstGeom prst="line">
            <a:avLst/>
          </a:prstGeom>
          <a:noFill/>
          <a:ln w="15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717" name="Line 266"/>
          <p:cNvSpPr>
            <a:spLocks noChangeShapeType="1"/>
          </p:cNvSpPr>
          <p:nvPr/>
        </p:nvSpPr>
        <p:spPr bwMode="auto">
          <a:xfrm>
            <a:off x="5505450" y="4833938"/>
            <a:ext cx="1588" cy="28575"/>
          </a:xfrm>
          <a:prstGeom prst="line">
            <a:avLst/>
          </a:prstGeom>
          <a:noFill/>
          <a:ln w="15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718" name="Line 267"/>
          <p:cNvSpPr>
            <a:spLocks noChangeShapeType="1"/>
          </p:cNvSpPr>
          <p:nvPr/>
        </p:nvSpPr>
        <p:spPr bwMode="auto">
          <a:xfrm>
            <a:off x="5576888" y="4833938"/>
            <a:ext cx="1587" cy="28575"/>
          </a:xfrm>
          <a:prstGeom prst="line">
            <a:avLst/>
          </a:prstGeom>
          <a:noFill/>
          <a:ln w="15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719" name="Line 268"/>
          <p:cNvSpPr>
            <a:spLocks noChangeShapeType="1"/>
          </p:cNvSpPr>
          <p:nvPr/>
        </p:nvSpPr>
        <p:spPr bwMode="auto">
          <a:xfrm>
            <a:off x="5648325" y="4833938"/>
            <a:ext cx="1588" cy="28575"/>
          </a:xfrm>
          <a:prstGeom prst="line">
            <a:avLst/>
          </a:prstGeom>
          <a:noFill/>
          <a:ln w="15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720" name="Line 269"/>
          <p:cNvSpPr>
            <a:spLocks noChangeShapeType="1"/>
          </p:cNvSpPr>
          <p:nvPr/>
        </p:nvSpPr>
        <p:spPr bwMode="auto">
          <a:xfrm>
            <a:off x="5718175" y="4833938"/>
            <a:ext cx="3175" cy="28575"/>
          </a:xfrm>
          <a:prstGeom prst="line">
            <a:avLst/>
          </a:prstGeom>
          <a:noFill/>
          <a:ln w="15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721" name="Line 270"/>
          <p:cNvSpPr>
            <a:spLocks noChangeShapeType="1"/>
          </p:cNvSpPr>
          <p:nvPr/>
        </p:nvSpPr>
        <p:spPr bwMode="auto">
          <a:xfrm>
            <a:off x="5789613" y="4833938"/>
            <a:ext cx="1587" cy="28575"/>
          </a:xfrm>
          <a:prstGeom prst="line">
            <a:avLst/>
          </a:prstGeom>
          <a:noFill/>
          <a:ln w="15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722" name="Line 271"/>
          <p:cNvSpPr>
            <a:spLocks noChangeShapeType="1"/>
          </p:cNvSpPr>
          <p:nvPr/>
        </p:nvSpPr>
        <p:spPr bwMode="auto">
          <a:xfrm>
            <a:off x="5859463" y="4833938"/>
            <a:ext cx="1587" cy="28575"/>
          </a:xfrm>
          <a:prstGeom prst="line">
            <a:avLst/>
          </a:prstGeom>
          <a:noFill/>
          <a:ln w="15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723" name="Line 272"/>
          <p:cNvSpPr>
            <a:spLocks noChangeShapeType="1"/>
          </p:cNvSpPr>
          <p:nvPr/>
        </p:nvSpPr>
        <p:spPr bwMode="auto">
          <a:xfrm>
            <a:off x="5930900" y="4833938"/>
            <a:ext cx="1588" cy="28575"/>
          </a:xfrm>
          <a:prstGeom prst="line">
            <a:avLst/>
          </a:prstGeom>
          <a:noFill/>
          <a:ln w="15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724" name="Line 273"/>
          <p:cNvSpPr>
            <a:spLocks noChangeShapeType="1"/>
          </p:cNvSpPr>
          <p:nvPr/>
        </p:nvSpPr>
        <p:spPr bwMode="auto">
          <a:xfrm>
            <a:off x="6000750" y="4833938"/>
            <a:ext cx="1588" cy="28575"/>
          </a:xfrm>
          <a:prstGeom prst="line">
            <a:avLst/>
          </a:prstGeom>
          <a:noFill/>
          <a:ln w="15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725" name="Line 274"/>
          <p:cNvSpPr>
            <a:spLocks noChangeShapeType="1"/>
          </p:cNvSpPr>
          <p:nvPr/>
        </p:nvSpPr>
        <p:spPr bwMode="auto">
          <a:xfrm>
            <a:off x="6000750" y="4833938"/>
            <a:ext cx="1588" cy="47625"/>
          </a:xfrm>
          <a:prstGeom prst="line">
            <a:avLst/>
          </a:prstGeom>
          <a:noFill/>
          <a:ln w="15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726" name="Rectangle 275"/>
          <p:cNvSpPr>
            <a:spLocks noChangeArrowheads="1"/>
          </p:cNvSpPr>
          <p:nvPr/>
        </p:nvSpPr>
        <p:spPr bwMode="auto">
          <a:xfrm>
            <a:off x="5921375" y="4905375"/>
            <a:ext cx="1651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n-US" altLang="en-US" sz="2600">
                <a:solidFill>
                  <a:srgbClr val="000000"/>
                </a:solidFill>
                <a:latin typeface="Times New Roman" panose="02020603050405020304" pitchFamily="18" charset="0"/>
              </a:rPr>
              <a:t>0</a:t>
            </a:r>
            <a:endParaRPr lang="en-US" altLang="en-US"/>
          </a:p>
        </p:txBody>
      </p:sp>
      <p:sp>
        <p:nvSpPr>
          <p:cNvPr id="19727" name="Line 276"/>
          <p:cNvSpPr>
            <a:spLocks noChangeShapeType="1"/>
          </p:cNvSpPr>
          <p:nvPr/>
        </p:nvSpPr>
        <p:spPr bwMode="auto">
          <a:xfrm>
            <a:off x="6072188" y="4833938"/>
            <a:ext cx="1587" cy="28575"/>
          </a:xfrm>
          <a:prstGeom prst="line">
            <a:avLst/>
          </a:prstGeom>
          <a:noFill/>
          <a:ln w="15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728" name="Line 277"/>
          <p:cNvSpPr>
            <a:spLocks noChangeShapeType="1"/>
          </p:cNvSpPr>
          <p:nvPr/>
        </p:nvSpPr>
        <p:spPr bwMode="auto">
          <a:xfrm>
            <a:off x="6143625" y="4833938"/>
            <a:ext cx="1588" cy="28575"/>
          </a:xfrm>
          <a:prstGeom prst="line">
            <a:avLst/>
          </a:prstGeom>
          <a:noFill/>
          <a:ln w="15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729" name="Line 278"/>
          <p:cNvSpPr>
            <a:spLocks noChangeShapeType="1"/>
          </p:cNvSpPr>
          <p:nvPr/>
        </p:nvSpPr>
        <p:spPr bwMode="auto">
          <a:xfrm>
            <a:off x="6215063" y="4833938"/>
            <a:ext cx="1587" cy="28575"/>
          </a:xfrm>
          <a:prstGeom prst="line">
            <a:avLst/>
          </a:prstGeom>
          <a:noFill/>
          <a:ln w="15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730" name="Line 279"/>
          <p:cNvSpPr>
            <a:spLocks noChangeShapeType="1"/>
          </p:cNvSpPr>
          <p:nvPr/>
        </p:nvSpPr>
        <p:spPr bwMode="auto">
          <a:xfrm>
            <a:off x="6284913" y="4833938"/>
            <a:ext cx="1587" cy="28575"/>
          </a:xfrm>
          <a:prstGeom prst="line">
            <a:avLst/>
          </a:prstGeom>
          <a:noFill/>
          <a:ln w="15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731" name="Line 280"/>
          <p:cNvSpPr>
            <a:spLocks noChangeShapeType="1"/>
          </p:cNvSpPr>
          <p:nvPr/>
        </p:nvSpPr>
        <p:spPr bwMode="auto">
          <a:xfrm>
            <a:off x="6356350" y="4833938"/>
            <a:ext cx="1588" cy="28575"/>
          </a:xfrm>
          <a:prstGeom prst="line">
            <a:avLst/>
          </a:prstGeom>
          <a:noFill/>
          <a:ln w="15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732" name="Line 281"/>
          <p:cNvSpPr>
            <a:spLocks noChangeShapeType="1"/>
          </p:cNvSpPr>
          <p:nvPr/>
        </p:nvSpPr>
        <p:spPr bwMode="auto">
          <a:xfrm>
            <a:off x="6427788" y="4833938"/>
            <a:ext cx="1587" cy="28575"/>
          </a:xfrm>
          <a:prstGeom prst="line">
            <a:avLst/>
          </a:prstGeom>
          <a:noFill/>
          <a:ln w="15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733" name="Line 282"/>
          <p:cNvSpPr>
            <a:spLocks noChangeShapeType="1"/>
          </p:cNvSpPr>
          <p:nvPr/>
        </p:nvSpPr>
        <p:spPr bwMode="auto">
          <a:xfrm>
            <a:off x="6499225" y="4833938"/>
            <a:ext cx="1588" cy="28575"/>
          </a:xfrm>
          <a:prstGeom prst="line">
            <a:avLst/>
          </a:prstGeom>
          <a:noFill/>
          <a:ln w="15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734" name="Line 283"/>
          <p:cNvSpPr>
            <a:spLocks noChangeShapeType="1"/>
          </p:cNvSpPr>
          <p:nvPr/>
        </p:nvSpPr>
        <p:spPr bwMode="auto">
          <a:xfrm>
            <a:off x="6569075" y="4833938"/>
            <a:ext cx="1588" cy="28575"/>
          </a:xfrm>
          <a:prstGeom prst="line">
            <a:avLst/>
          </a:prstGeom>
          <a:noFill/>
          <a:ln w="15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735" name="Line 284"/>
          <p:cNvSpPr>
            <a:spLocks noChangeShapeType="1"/>
          </p:cNvSpPr>
          <p:nvPr/>
        </p:nvSpPr>
        <p:spPr bwMode="auto">
          <a:xfrm>
            <a:off x="6640513" y="4833938"/>
            <a:ext cx="1587" cy="28575"/>
          </a:xfrm>
          <a:prstGeom prst="line">
            <a:avLst/>
          </a:prstGeom>
          <a:noFill/>
          <a:ln w="15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736" name="Line 285"/>
          <p:cNvSpPr>
            <a:spLocks noChangeShapeType="1"/>
          </p:cNvSpPr>
          <p:nvPr/>
        </p:nvSpPr>
        <p:spPr bwMode="auto">
          <a:xfrm>
            <a:off x="6711950" y="4833938"/>
            <a:ext cx="1588" cy="28575"/>
          </a:xfrm>
          <a:prstGeom prst="line">
            <a:avLst/>
          </a:prstGeom>
          <a:noFill/>
          <a:ln w="15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737" name="Line 286"/>
          <p:cNvSpPr>
            <a:spLocks noChangeShapeType="1"/>
          </p:cNvSpPr>
          <p:nvPr/>
        </p:nvSpPr>
        <p:spPr bwMode="auto">
          <a:xfrm>
            <a:off x="6711950" y="4833938"/>
            <a:ext cx="1588" cy="47625"/>
          </a:xfrm>
          <a:prstGeom prst="line">
            <a:avLst/>
          </a:prstGeom>
          <a:noFill/>
          <a:ln w="15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738" name="Rectangle 287"/>
          <p:cNvSpPr>
            <a:spLocks noChangeArrowheads="1"/>
          </p:cNvSpPr>
          <p:nvPr/>
        </p:nvSpPr>
        <p:spPr bwMode="auto">
          <a:xfrm>
            <a:off x="6608763" y="4905375"/>
            <a:ext cx="3302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n-US" altLang="en-US" sz="2600">
                <a:solidFill>
                  <a:srgbClr val="000000"/>
                </a:solidFill>
                <a:latin typeface="Times New Roman" panose="02020603050405020304" pitchFamily="18" charset="0"/>
              </a:rPr>
              <a:t>10</a:t>
            </a:r>
            <a:endParaRPr lang="en-US" altLang="en-US"/>
          </a:p>
        </p:txBody>
      </p:sp>
      <p:sp>
        <p:nvSpPr>
          <p:cNvPr id="19739" name="Line 288"/>
          <p:cNvSpPr>
            <a:spLocks noChangeShapeType="1"/>
          </p:cNvSpPr>
          <p:nvPr/>
        </p:nvSpPr>
        <p:spPr bwMode="auto">
          <a:xfrm>
            <a:off x="6781800" y="4833938"/>
            <a:ext cx="3175" cy="28575"/>
          </a:xfrm>
          <a:prstGeom prst="line">
            <a:avLst/>
          </a:prstGeom>
          <a:noFill/>
          <a:ln w="15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740" name="Line 289"/>
          <p:cNvSpPr>
            <a:spLocks noChangeShapeType="1"/>
          </p:cNvSpPr>
          <p:nvPr/>
        </p:nvSpPr>
        <p:spPr bwMode="auto">
          <a:xfrm>
            <a:off x="6853238" y="4833938"/>
            <a:ext cx="1587" cy="28575"/>
          </a:xfrm>
          <a:prstGeom prst="line">
            <a:avLst/>
          </a:prstGeom>
          <a:noFill/>
          <a:ln w="15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741" name="Line 290"/>
          <p:cNvSpPr>
            <a:spLocks noChangeShapeType="1"/>
          </p:cNvSpPr>
          <p:nvPr/>
        </p:nvSpPr>
        <p:spPr bwMode="auto">
          <a:xfrm>
            <a:off x="6924675" y="4833938"/>
            <a:ext cx="1588" cy="28575"/>
          </a:xfrm>
          <a:prstGeom prst="line">
            <a:avLst/>
          </a:prstGeom>
          <a:noFill/>
          <a:ln w="15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742" name="Line 291"/>
          <p:cNvSpPr>
            <a:spLocks noChangeShapeType="1"/>
          </p:cNvSpPr>
          <p:nvPr/>
        </p:nvSpPr>
        <p:spPr bwMode="auto">
          <a:xfrm>
            <a:off x="6996113" y="4833938"/>
            <a:ext cx="1587" cy="28575"/>
          </a:xfrm>
          <a:prstGeom prst="line">
            <a:avLst/>
          </a:prstGeom>
          <a:noFill/>
          <a:ln w="15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743" name="Line 292"/>
          <p:cNvSpPr>
            <a:spLocks noChangeShapeType="1"/>
          </p:cNvSpPr>
          <p:nvPr/>
        </p:nvSpPr>
        <p:spPr bwMode="auto">
          <a:xfrm>
            <a:off x="7065963" y="4833938"/>
            <a:ext cx="3175" cy="28575"/>
          </a:xfrm>
          <a:prstGeom prst="line">
            <a:avLst/>
          </a:prstGeom>
          <a:noFill/>
          <a:ln w="15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744" name="Line 293"/>
          <p:cNvSpPr>
            <a:spLocks noChangeShapeType="1"/>
          </p:cNvSpPr>
          <p:nvPr/>
        </p:nvSpPr>
        <p:spPr bwMode="auto">
          <a:xfrm>
            <a:off x="7137400" y="4833938"/>
            <a:ext cx="1588" cy="28575"/>
          </a:xfrm>
          <a:prstGeom prst="line">
            <a:avLst/>
          </a:prstGeom>
          <a:noFill/>
          <a:ln w="15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745" name="Line 294"/>
          <p:cNvSpPr>
            <a:spLocks noChangeShapeType="1"/>
          </p:cNvSpPr>
          <p:nvPr/>
        </p:nvSpPr>
        <p:spPr bwMode="auto">
          <a:xfrm>
            <a:off x="7208838" y="4833938"/>
            <a:ext cx="1587" cy="28575"/>
          </a:xfrm>
          <a:prstGeom prst="line">
            <a:avLst/>
          </a:prstGeom>
          <a:noFill/>
          <a:ln w="15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746" name="Line 295"/>
          <p:cNvSpPr>
            <a:spLocks noChangeShapeType="1"/>
          </p:cNvSpPr>
          <p:nvPr/>
        </p:nvSpPr>
        <p:spPr bwMode="auto">
          <a:xfrm>
            <a:off x="7280275" y="4833938"/>
            <a:ext cx="1588" cy="28575"/>
          </a:xfrm>
          <a:prstGeom prst="line">
            <a:avLst/>
          </a:prstGeom>
          <a:noFill/>
          <a:ln w="15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747" name="Line 296"/>
          <p:cNvSpPr>
            <a:spLocks noChangeShapeType="1"/>
          </p:cNvSpPr>
          <p:nvPr/>
        </p:nvSpPr>
        <p:spPr bwMode="auto">
          <a:xfrm>
            <a:off x="7350125" y="4833938"/>
            <a:ext cx="3175" cy="28575"/>
          </a:xfrm>
          <a:prstGeom prst="line">
            <a:avLst/>
          </a:prstGeom>
          <a:noFill/>
          <a:ln w="15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748" name="Line 297"/>
          <p:cNvSpPr>
            <a:spLocks noChangeShapeType="1"/>
          </p:cNvSpPr>
          <p:nvPr/>
        </p:nvSpPr>
        <p:spPr bwMode="auto">
          <a:xfrm>
            <a:off x="7421563" y="4833938"/>
            <a:ext cx="1587" cy="28575"/>
          </a:xfrm>
          <a:prstGeom prst="line">
            <a:avLst/>
          </a:prstGeom>
          <a:noFill/>
          <a:ln w="15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749" name="Line 298"/>
          <p:cNvSpPr>
            <a:spLocks noChangeShapeType="1"/>
          </p:cNvSpPr>
          <p:nvPr/>
        </p:nvSpPr>
        <p:spPr bwMode="auto">
          <a:xfrm>
            <a:off x="7421563" y="4833938"/>
            <a:ext cx="1587" cy="47625"/>
          </a:xfrm>
          <a:prstGeom prst="line">
            <a:avLst/>
          </a:prstGeom>
          <a:noFill/>
          <a:ln w="15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750" name="Rectangle 299"/>
          <p:cNvSpPr>
            <a:spLocks noChangeArrowheads="1"/>
          </p:cNvSpPr>
          <p:nvPr/>
        </p:nvSpPr>
        <p:spPr bwMode="auto">
          <a:xfrm>
            <a:off x="7318375" y="4905375"/>
            <a:ext cx="3302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n-US" altLang="en-US" sz="2600">
                <a:solidFill>
                  <a:srgbClr val="000000"/>
                </a:solidFill>
                <a:latin typeface="Times New Roman" panose="02020603050405020304" pitchFamily="18" charset="0"/>
              </a:rPr>
              <a:t>20</a:t>
            </a:r>
            <a:endParaRPr lang="en-US" altLang="en-US"/>
          </a:p>
        </p:txBody>
      </p:sp>
      <p:sp>
        <p:nvSpPr>
          <p:cNvPr id="19751" name="Line 300"/>
          <p:cNvSpPr>
            <a:spLocks noChangeShapeType="1"/>
          </p:cNvSpPr>
          <p:nvPr/>
        </p:nvSpPr>
        <p:spPr bwMode="auto">
          <a:xfrm>
            <a:off x="7493000" y="4833938"/>
            <a:ext cx="1588" cy="28575"/>
          </a:xfrm>
          <a:prstGeom prst="line">
            <a:avLst/>
          </a:prstGeom>
          <a:noFill/>
          <a:ln w="15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752" name="Line 301"/>
          <p:cNvSpPr>
            <a:spLocks noChangeShapeType="1"/>
          </p:cNvSpPr>
          <p:nvPr/>
        </p:nvSpPr>
        <p:spPr bwMode="auto">
          <a:xfrm>
            <a:off x="7564438" y="4833938"/>
            <a:ext cx="1587" cy="28575"/>
          </a:xfrm>
          <a:prstGeom prst="line">
            <a:avLst/>
          </a:prstGeom>
          <a:noFill/>
          <a:ln w="15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753" name="Line 302"/>
          <p:cNvSpPr>
            <a:spLocks noChangeShapeType="1"/>
          </p:cNvSpPr>
          <p:nvPr/>
        </p:nvSpPr>
        <p:spPr bwMode="auto">
          <a:xfrm>
            <a:off x="7634288" y="4833938"/>
            <a:ext cx="1587" cy="28575"/>
          </a:xfrm>
          <a:prstGeom prst="line">
            <a:avLst/>
          </a:prstGeom>
          <a:noFill/>
          <a:ln w="15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754" name="Line 303"/>
          <p:cNvSpPr>
            <a:spLocks noChangeShapeType="1"/>
          </p:cNvSpPr>
          <p:nvPr/>
        </p:nvSpPr>
        <p:spPr bwMode="auto">
          <a:xfrm>
            <a:off x="7705725" y="4833938"/>
            <a:ext cx="1588" cy="28575"/>
          </a:xfrm>
          <a:prstGeom prst="line">
            <a:avLst/>
          </a:prstGeom>
          <a:noFill/>
          <a:ln w="15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755" name="Line 304"/>
          <p:cNvSpPr>
            <a:spLocks noChangeShapeType="1"/>
          </p:cNvSpPr>
          <p:nvPr/>
        </p:nvSpPr>
        <p:spPr bwMode="auto">
          <a:xfrm>
            <a:off x="7777163" y="4833938"/>
            <a:ext cx="1587" cy="28575"/>
          </a:xfrm>
          <a:prstGeom prst="line">
            <a:avLst/>
          </a:prstGeom>
          <a:noFill/>
          <a:ln w="15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756" name="Line 305"/>
          <p:cNvSpPr>
            <a:spLocks noChangeShapeType="1"/>
          </p:cNvSpPr>
          <p:nvPr/>
        </p:nvSpPr>
        <p:spPr bwMode="auto">
          <a:xfrm>
            <a:off x="7848600" y="4833938"/>
            <a:ext cx="1588" cy="28575"/>
          </a:xfrm>
          <a:prstGeom prst="line">
            <a:avLst/>
          </a:prstGeom>
          <a:noFill/>
          <a:ln w="15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757" name="Line 306"/>
          <p:cNvSpPr>
            <a:spLocks noChangeShapeType="1"/>
          </p:cNvSpPr>
          <p:nvPr/>
        </p:nvSpPr>
        <p:spPr bwMode="auto">
          <a:xfrm>
            <a:off x="7918450" y="4833938"/>
            <a:ext cx="1588" cy="28575"/>
          </a:xfrm>
          <a:prstGeom prst="line">
            <a:avLst/>
          </a:prstGeom>
          <a:noFill/>
          <a:ln w="15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758" name="Line 307"/>
          <p:cNvSpPr>
            <a:spLocks noChangeShapeType="1"/>
          </p:cNvSpPr>
          <p:nvPr/>
        </p:nvSpPr>
        <p:spPr bwMode="auto">
          <a:xfrm>
            <a:off x="7989888" y="4833938"/>
            <a:ext cx="1587" cy="28575"/>
          </a:xfrm>
          <a:prstGeom prst="line">
            <a:avLst/>
          </a:prstGeom>
          <a:noFill/>
          <a:ln w="15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759" name="Line 308"/>
          <p:cNvSpPr>
            <a:spLocks noChangeShapeType="1"/>
          </p:cNvSpPr>
          <p:nvPr/>
        </p:nvSpPr>
        <p:spPr bwMode="auto">
          <a:xfrm>
            <a:off x="8061325" y="4833938"/>
            <a:ext cx="1588" cy="28575"/>
          </a:xfrm>
          <a:prstGeom prst="line">
            <a:avLst/>
          </a:prstGeom>
          <a:noFill/>
          <a:ln w="15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760" name="Line 309"/>
          <p:cNvSpPr>
            <a:spLocks noChangeShapeType="1"/>
          </p:cNvSpPr>
          <p:nvPr/>
        </p:nvSpPr>
        <p:spPr bwMode="auto">
          <a:xfrm>
            <a:off x="8132763" y="4833938"/>
            <a:ext cx="1587" cy="28575"/>
          </a:xfrm>
          <a:prstGeom prst="line">
            <a:avLst/>
          </a:prstGeom>
          <a:noFill/>
          <a:ln w="15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761" name="Line 310"/>
          <p:cNvSpPr>
            <a:spLocks noChangeShapeType="1"/>
          </p:cNvSpPr>
          <p:nvPr/>
        </p:nvSpPr>
        <p:spPr bwMode="auto">
          <a:xfrm>
            <a:off x="8132763" y="4833938"/>
            <a:ext cx="1587" cy="47625"/>
          </a:xfrm>
          <a:prstGeom prst="line">
            <a:avLst/>
          </a:prstGeom>
          <a:noFill/>
          <a:ln w="15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762" name="Rectangle 311"/>
          <p:cNvSpPr>
            <a:spLocks noChangeArrowheads="1"/>
          </p:cNvSpPr>
          <p:nvPr/>
        </p:nvSpPr>
        <p:spPr bwMode="auto">
          <a:xfrm>
            <a:off x="8027988" y="4905375"/>
            <a:ext cx="3302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n-US" altLang="en-US" sz="2600">
                <a:solidFill>
                  <a:srgbClr val="000000"/>
                </a:solidFill>
                <a:latin typeface="Times New Roman" panose="02020603050405020304" pitchFamily="18" charset="0"/>
              </a:rPr>
              <a:t>30</a:t>
            </a:r>
            <a:endParaRPr lang="en-US" altLang="en-US"/>
          </a:p>
        </p:txBody>
      </p:sp>
      <p:sp>
        <p:nvSpPr>
          <p:cNvPr id="19763" name="Line 312"/>
          <p:cNvSpPr>
            <a:spLocks noChangeShapeType="1"/>
          </p:cNvSpPr>
          <p:nvPr/>
        </p:nvSpPr>
        <p:spPr bwMode="auto">
          <a:xfrm>
            <a:off x="8201025" y="4833938"/>
            <a:ext cx="1588" cy="28575"/>
          </a:xfrm>
          <a:prstGeom prst="line">
            <a:avLst/>
          </a:prstGeom>
          <a:noFill/>
          <a:ln w="15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764" name="Line 313"/>
          <p:cNvSpPr>
            <a:spLocks noChangeShapeType="1"/>
          </p:cNvSpPr>
          <p:nvPr/>
        </p:nvSpPr>
        <p:spPr bwMode="auto">
          <a:xfrm>
            <a:off x="8272463" y="4833938"/>
            <a:ext cx="1587" cy="28575"/>
          </a:xfrm>
          <a:prstGeom prst="line">
            <a:avLst/>
          </a:prstGeom>
          <a:noFill/>
          <a:ln w="15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765" name="Line 314"/>
          <p:cNvSpPr>
            <a:spLocks noChangeShapeType="1"/>
          </p:cNvSpPr>
          <p:nvPr/>
        </p:nvSpPr>
        <p:spPr bwMode="auto">
          <a:xfrm>
            <a:off x="8343900" y="4833938"/>
            <a:ext cx="1588" cy="28575"/>
          </a:xfrm>
          <a:prstGeom prst="line">
            <a:avLst/>
          </a:prstGeom>
          <a:noFill/>
          <a:ln w="15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766" name="Line 315"/>
          <p:cNvSpPr>
            <a:spLocks noChangeShapeType="1"/>
          </p:cNvSpPr>
          <p:nvPr/>
        </p:nvSpPr>
        <p:spPr bwMode="auto">
          <a:xfrm>
            <a:off x="8413750" y="4833938"/>
            <a:ext cx="3175" cy="28575"/>
          </a:xfrm>
          <a:prstGeom prst="line">
            <a:avLst/>
          </a:prstGeom>
          <a:noFill/>
          <a:ln w="15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767" name="Line 316"/>
          <p:cNvSpPr>
            <a:spLocks noChangeShapeType="1"/>
          </p:cNvSpPr>
          <p:nvPr/>
        </p:nvSpPr>
        <p:spPr bwMode="auto">
          <a:xfrm>
            <a:off x="8485188" y="4833938"/>
            <a:ext cx="1587" cy="28575"/>
          </a:xfrm>
          <a:prstGeom prst="line">
            <a:avLst/>
          </a:prstGeom>
          <a:noFill/>
          <a:ln w="15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768" name="Line 317"/>
          <p:cNvSpPr>
            <a:spLocks noChangeShapeType="1"/>
          </p:cNvSpPr>
          <p:nvPr/>
        </p:nvSpPr>
        <p:spPr bwMode="auto">
          <a:xfrm>
            <a:off x="8556625" y="4833938"/>
            <a:ext cx="1588" cy="28575"/>
          </a:xfrm>
          <a:prstGeom prst="line">
            <a:avLst/>
          </a:prstGeom>
          <a:noFill/>
          <a:ln w="15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769" name="Line 318"/>
          <p:cNvSpPr>
            <a:spLocks noChangeShapeType="1"/>
          </p:cNvSpPr>
          <p:nvPr/>
        </p:nvSpPr>
        <p:spPr bwMode="auto">
          <a:xfrm>
            <a:off x="8628063" y="4833938"/>
            <a:ext cx="1587" cy="28575"/>
          </a:xfrm>
          <a:prstGeom prst="line">
            <a:avLst/>
          </a:prstGeom>
          <a:noFill/>
          <a:ln w="15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770" name="Line 319"/>
          <p:cNvSpPr>
            <a:spLocks noChangeShapeType="1"/>
          </p:cNvSpPr>
          <p:nvPr/>
        </p:nvSpPr>
        <p:spPr bwMode="auto">
          <a:xfrm>
            <a:off x="8697913" y="4833938"/>
            <a:ext cx="3175" cy="28575"/>
          </a:xfrm>
          <a:prstGeom prst="line">
            <a:avLst/>
          </a:prstGeom>
          <a:noFill/>
          <a:ln w="15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771" name="Line 320"/>
          <p:cNvSpPr>
            <a:spLocks noChangeShapeType="1"/>
          </p:cNvSpPr>
          <p:nvPr/>
        </p:nvSpPr>
        <p:spPr bwMode="auto">
          <a:xfrm>
            <a:off x="8769350" y="4833938"/>
            <a:ext cx="1588" cy="28575"/>
          </a:xfrm>
          <a:prstGeom prst="line">
            <a:avLst/>
          </a:prstGeom>
          <a:noFill/>
          <a:ln w="15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772" name="Line 321"/>
          <p:cNvSpPr>
            <a:spLocks noChangeShapeType="1"/>
          </p:cNvSpPr>
          <p:nvPr/>
        </p:nvSpPr>
        <p:spPr bwMode="auto">
          <a:xfrm>
            <a:off x="8840788" y="4833938"/>
            <a:ext cx="1587" cy="28575"/>
          </a:xfrm>
          <a:prstGeom prst="line">
            <a:avLst/>
          </a:prstGeom>
          <a:noFill/>
          <a:ln w="15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773" name="Line 322"/>
          <p:cNvSpPr>
            <a:spLocks noChangeShapeType="1"/>
          </p:cNvSpPr>
          <p:nvPr/>
        </p:nvSpPr>
        <p:spPr bwMode="auto">
          <a:xfrm>
            <a:off x="8840788" y="4833938"/>
            <a:ext cx="1587" cy="47625"/>
          </a:xfrm>
          <a:prstGeom prst="line">
            <a:avLst/>
          </a:prstGeom>
          <a:noFill/>
          <a:ln w="15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774" name="Rectangle 323"/>
          <p:cNvSpPr>
            <a:spLocks noChangeArrowheads="1"/>
          </p:cNvSpPr>
          <p:nvPr/>
        </p:nvSpPr>
        <p:spPr bwMode="auto">
          <a:xfrm>
            <a:off x="8737600" y="4905375"/>
            <a:ext cx="3302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n-US" altLang="en-US" sz="2600">
                <a:solidFill>
                  <a:srgbClr val="000000"/>
                </a:solidFill>
                <a:latin typeface="Times New Roman" panose="02020603050405020304" pitchFamily="18" charset="0"/>
              </a:rPr>
              <a:t>40</a:t>
            </a:r>
            <a:endParaRPr lang="en-US" altLang="en-US"/>
          </a:p>
        </p:txBody>
      </p:sp>
      <p:sp>
        <p:nvSpPr>
          <p:cNvPr id="19775" name="Line 324"/>
          <p:cNvSpPr>
            <a:spLocks noChangeShapeType="1"/>
          </p:cNvSpPr>
          <p:nvPr/>
        </p:nvSpPr>
        <p:spPr bwMode="auto">
          <a:xfrm flipV="1">
            <a:off x="5292725" y="2233613"/>
            <a:ext cx="1588" cy="2600325"/>
          </a:xfrm>
          <a:prstGeom prst="line">
            <a:avLst/>
          </a:prstGeom>
          <a:noFill/>
          <a:ln w="15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776" name="Line 325"/>
          <p:cNvSpPr>
            <a:spLocks noChangeShapeType="1"/>
          </p:cNvSpPr>
          <p:nvPr/>
        </p:nvSpPr>
        <p:spPr bwMode="auto">
          <a:xfrm flipH="1">
            <a:off x="5246688" y="4833938"/>
            <a:ext cx="46037" cy="1587"/>
          </a:xfrm>
          <a:prstGeom prst="line">
            <a:avLst/>
          </a:prstGeom>
          <a:noFill/>
          <a:ln w="15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777" name="Line 326"/>
          <p:cNvSpPr>
            <a:spLocks noChangeShapeType="1"/>
          </p:cNvSpPr>
          <p:nvPr/>
        </p:nvSpPr>
        <p:spPr bwMode="auto">
          <a:xfrm flipH="1">
            <a:off x="5233988" y="4833938"/>
            <a:ext cx="58737" cy="1587"/>
          </a:xfrm>
          <a:prstGeom prst="line">
            <a:avLst/>
          </a:prstGeom>
          <a:noFill/>
          <a:ln w="15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778" name="Line 328"/>
          <p:cNvSpPr>
            <a:spLocks noChangeShapeType="1"/>
          </p:cNvSpPr>
          <p:nvPr/>
        </p:nvSpPr>
        <p:spPr bwMode="auto">
          <a:xfrm flipH="1">
            <a:off x="5246688" y="4575175"/>
            <a:ext cx="46037" cy="1588"/>
          </a:xfrm>
          <a:prstGeom prst="line">
            <a:avLst/>
          </a:prstGeom>
          <a:noFill/>
          <a:ln w="15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779" name="Line 329"/>
          <p:cNvSpPr>
            <a:spLocks noChangeShapeType="1"/>
          </p:cNvSpPr>
          <p:nvPr/>
        </p:nvSpPr>
        <p:spPr bwMode="auto">
          <a:xfrm flipH="1">
            <a:off x="5246688" y="4314825"/>
            <a:ext cx="46037" cy="1588"/>
          </a:xfrm>
          <a:prstGeom prst="line">
            <a:avLst/>
          </a:prstGeom>
          <a:noFill/>
          <a:ln w="15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780" name="Line 330"/>
          <p:cNvSpPr>
            <a:spLocks noChangeShapeType="1"/>
          </p:cNvSpPr>
          <p:nvPr/>
        </p:nvSpPr>
        <p:spPr bwMode="auto">
          <a:xfrm flipH="1">
            <a:off x="5246688" y="4054475"/>
            <a:ext cx="46037" cy="1588"/>
          </a:xfrm>
          <a:prstGeom prst="line">
            <a:avLst/>
          </a:prstGeom>
          <a:noFill/>
          <a:ln w="15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781" name="Line 331"/>
          <p:cNvSpPr>
            <a:spLocks noChangeShapeType="1"/>
          </p:cNvSpPr>
          <p:nvPr/>
        </p:nvSpPr>
        <p:spPr bwMode="auto">
          <a:xfrm flipH="1">
            <a:off x="5246688" y="3795713"/>
            <a:ext cx="46037" cy="1587"/>
          </a:xfrm>
          <a:prstGeom prst="line">
            <a:avLst/>
          </a:prstGeom>
          <a:noFill/>
          <a:ln w="15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782" name="Line 332"/>
          <p:cNvSpPr>
            <a:spLocks noChangeShapeType="1"/>
          </p:cNvSpPr>
          <p:nvPr/>
        </p:nvSpPr>
        <p:spPr bwMode="auto">
          <a:xfrm flipH="1">
            <a:off x="5246688" y="3533775"/>
            <a:ext cx="46037" cy="1588"/>
          </a:xfrm>
          <a:prstGeom prst="line">
            <a:avLst/>
          </a:prstGeom>
          <a:noFill/>
          <a:ln w="15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783" name="Line 333"/>
          <p:cNvSpPr>
            <a:spLocks noChangeShapeType="1"/>
          </p:cNvSpPr>
          <p:nvPr/>
        </p:nvSpPr>
        <p:spPr bwMode="auto">
          <a:xfrm flipH="1">
            <a:off x="5233988" y="3533775"/>
            <a:ext cx="58737" cy="1588"/>
          </a:xfrm>
          <a:prstGeom prst="line">
            <a:avLst/>
          </a:prstGeom>
          <a:noFill/>
          <a:ln w="15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784" name="Line 334"/>
          <p:cNvSpPr>
            <a:spLocks noChangeShapeType="1"/>
          </p:cNvSpPr>
          <p:nvPr/>
        </p:nvSpPr>
        <p:spPr bwMode="auto">
          <a:xfrm flipH="1">
            <a:off x="5246688" y="3275013"/>
            <a:ext cx="46037" cy="1587"/>
          </a:xfrm>
          <a:prstGeom prst="line">
            <a:avLst/>
          </a:prstGeom>
          <a:noFill/>
          <a:ln w="15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785" name="Line 335"/>
          <p:cNvSpPr>
            <a:spLocks noChangeShapeType="1"/>
          </p:cNvSpPr>
          <p:nvPr/>
        </p:nvSpPr>
        <p:spPr bwMode="auto">
          <a:xfrm flipH="1">
            <a:off x="5246688" y="3014663"/>
            <a:ext cx="46037" cy="1587"/>
          </a:xfrm>
          <a:prstGeom prst="line">
            <a:avLst/>
          </a:prstGeom>
          <a:noFill/>
          <a:ln w="15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786" name="Line 336"/>
          <p:cNvSpPr>
            <a:spLocks noChangeShapeType="1"/>
          </p:cNvSpPr>
          <p:nvPr/>
        </p:nvSpPr>
        <p:spPr bwMode="auto">
          <a:xfrm flipH="1">
            <a:off x="5246688" y="2754313"/>
            <a:ext cx="46037" cy="1587"/>
          </a:xfrm>
          <a:prstGeom prst="line">
            <a:avLst/>
          </a:prstGeom>
          <a:noFill/>
          <a:ln w="15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787" name="Line 337"/>
          <p:cNvSpPr>
            <a:spLocks noChangeShapeType="1"/>
          </p:cNvSpPr>
          <p:nvPr/>
        </p:nvSpPr>
        <p:spPr bwMode="auto">
          <a:xfrm flipH="1">
            <a:off x="5246688" y="2495550"/>
            <a:ext cx="46037" cy="1588"/>
          </a:xfrm>
          <a:prstGeom prst="line">
            <a:avLst/>
          </a:prstGeom>
          <a:noFill/>
          <a:ln w="15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788" name="Line 338"/>
          <p:cNvSpPr>
            <a:spLocks noChangeShapeType="1"/>
          </p:cNvSpPr>
          <p:nvPr/>
        </p:nvSpPr>
        <p:spPr bwMode="auto">
          <a:xfrm flipH="1">
            <a:off x="5246688" y="2235200"/>
            <a:ext cx="46037" cy="1588"/>
          </a:xfrm>
          <a:prstGeom prst="line">
            <a:avLst/>
          </a:prstGeom>
          <a:noFill/>
          <a:ln w="15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789" name="Line 339"/>
          <p:cNvSpPr>
            <a:spLocks noChangeShapeType="1"/>
          </p:cNvSpPr>
          <p:nvPr/>
        </p:nvSpPr>
        <p:spPr bwMode="auto">
          <a:xfrm flipH="1">
            <a:off x="5233988" y="2235200"/>
            <a:ext cx="58737" cy="1588"/>
          </a:xfrm>
          <a:prstGeom prst="line">
            <a:avLst/>
          </a:prstGeom>
          <a:noFill/>
          <a:ln w="15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790" name="Freeform 341"/>
          <p:cNvSpPr>
            <a:spLocks/>
          </p:cNvSpPr>
          <p:nvPr/>
        </p:nvSpPr>
        <p:spPr bwMode="auto">
          <a:xfrm>
            <a:off x="6000750" y="2233613"/>
            <a:ext cx="2779713" cy="2600325"/>
          </a:xfrm>
          <a:custGeom>
            <a:avLst/>
            <a:gdLst>
              <a:gd name="T0" fmla="*/ 2147483647 w 1751"/>
              <a:gd name="T1" fmla="*/ 2147483647 h 1638"/>
              <a:gd name="T2" fmla="*/ 2147483647 w 1751"/>
              <a:gd name="T3" fmla="*/ 2147483647 h 1638"/>
              <a:gd name="T4" fmla="*/ 2147483647 w 1751"/>
              <a:gd name="T5" fmla="*/ 2147483647 h 1638"/>
              <a:gd name="T6" fmla="*/ 2147483647 w 1751"/>
              <a:gd name="T7" fmla="*/ 2147483647 h 1638"/>
              <a:gd name="T8" fmla="*/ 2147483647 w 1751"/>
              <a:gd name="T9" fmla="*/ 2147483647 h 1638"/>
              <a:gd name="T10" fmla="*/ 2147483647 w 1751"/>
              <a:gd name="T11" fmla="*/ 2147483647 h 1638"/>
              <a:gd name="T12" fmla="*/ 2147483647 w 1751"/>
              <a:gd name="T13" fmla="*/ 2147483647 h 1638"/>
              <a:gd name="T14" fmla="*/ 2147483647 w 1751"/>
              <a:gd name="T15" fmla="*/ 2147483647 h 1638"/>
              <a:gd name="T16" fmla="*/ 2147483647 w 1751"/>
              <a:gd name="T17" fmla="*/ 2147483647 h 1638"/>
              <a:gd name="T18" fmla="*/ 2147483647 w 1751"/>
              <a:gd name="T19" fmla="*/ 2147483647 h 1638"/>
              <a:gd name="T20" fmla="*/ 2147483647 w 1751"/>
              <a:gd name="T21" fmla="*/ 2147483647 h 1638"/>
              <a:gd name="T22" fmla="*/ 2147483647 w 1751"/>
              <a:gd name="T23" fmla="*/ 2147483647 h 1638"/>
              <a:gd name="T24" fmla="*/ 2147483647 w 1751"/>
              <a:gd name="T25" fmla="*/ 2147483647 h 1638"/>
              <a:gd name="T26" fmla="*/ 2147483647 w 1751"/>
              <a:gd name="T27" fmla="*/ 2147483647 h 1638"/>
              <a:gd name="T28" fmla="*/ 2147483647 w 1751"/>
              <a:gd name="T29" fmla="*/ 2147483647 h 1638"/>
              <a:gd name="T30" fmla="*/ 2147483647 w 1751"/>
              <a:gd name="T31" fmla="*/ 2147483647 h 1638"/>
              <a:gd name="T32" fmla="*/ 2147483647 w 1751"/>
              <a:gd name="T33" fmla="*/ 2147483647 h 1638"/>
              <a:gd name="T34" fmla="*/ 2147483647 w 1751"/>
              <a:gd name="T35" fmla="*/ 2147483647 h 1638"/>
              <a:gd name="T36" fmla="*/ 2147483647 w 1751"/>
              <a:gd name="T37" fmla="*/ 2147483647 h 1638"/>
              <a:gd name="T38" fmla="*/ 2147483647 w 1751"/>
              <a:gd name="T39" fmla="*/ 2147483647 h 1638"/>
              <a:gd name="T40" fmla="*/ 2147483647 w 1751"/>
              <a:gd name="T41" fmla="*/ 2147483647 h 1638"/>
              <a:gd name="T42" fmla="*/ 2147483647 w 1751"/>
              <a:gd name="T43" fmla="*/ 2147483647 h 1638"/>
              <a:gd name="T44" fmla="*/ 2147483647 w 1751"/>
              <a:gd name="T45" fmla="*/ 2147483647 h 1638"/>
              <a:gd name="T46" fmla="*/ 2147483647 w 1751"/>
              <a:gd name="T47" fmla="*/ 2147483647 h 1638"/>
              <a:gd name="T48" fmla="*/ 2147483647 w 1751"/>
              <a:gd name="T49" fmla="*/ 2147483647 h 1638"/>
              <a:gd name="T50" fmla="*/ 2147483647 w 1751"/>
              <a:gd name="T51" fmla="*/ 2147483647 h 1638"/>
              <a:gd name="T52" fmla="*/ 2147483647 w 1751"/>
              <a:gd name="T53" fmla="*/ 2147483647 h 1638"/>
              <a:gd name="T54" fmla="*/ 2147483647 w 1751"/>
              <a:gd name="T55" fmla="*/ 2147483647 h 1638"/>
              <a:gd name="T56" fmla="*/ 2147483647 w 1751"/>
              <a:gd name="T57" fmla="*/ 2147483647 h 1638"/>
              <a:gd name="T58" fmla="*/ 2147483647 w 1751"/>
              <a:gd name="T59" fmla="*/ 2147483647 h 1638"/>
              <a:gd name="T60" fmla="*/ 2147483647 w 1751"/>
              <a:gd name="T61" fmla="*/ 2147483647 h 1638"/>
              <a:gd name="T62" fmla="*/ 2147483647 w 1751"/>
              <a:gd name="T63" fmla="*/ 2147483647 h 1638"/>
              <a:gd name="T64" fmla="*/ 2147483647 w 1751"/>
              <a:gd name="T65" fmla="*/ 2147483647 h 1638"/>
              <a:gd name="T66" fmla="*/ 2147483647 w 1751"/>
              <a:gd name="T67" fmla="*/ 2147483647 h 1638"/>
              <a:gd name="T68" fmla="*/ 2147483647 w 1751"/>
              <a:gd name="T69" fmla="*/ 2147483647 h 1638"/>
              <a:gd name="T70" fmla="*/ 2147483647 w 1751"/>
              <a:gd name="T71" fmla="*/ 2147483647 h 1638"/>
              <a:gd name="T72" fmla="*/ 2147483647 w 1751"/>
              <a:gd name="T73" fmla="*/ 2147483647 h 1638"/>
              <a:gd name="T74" fmla="*/ 2147483647 w 1751"/>
              <a:gd name="T75" fmla="*/ 2147483647 h 1638"/>
              <a:gd name="T76" fmla="*/ 2147483647 w 1751"/>
              <a:gd name="T77" fmla="*/ 2147483647 h 1638"/>
              <a:gd name="T78" fmla="*/ 2147483647 w 1751"/>
              <a:gd name="T79" fmla="*/ 2147483647 h 1638"/>
              <a:gd name="T80" fmla="*/ 2147483647 w 1751"/>
              <a:gd name="T81" fmla="*/ 2147483647 h 1638"/>
              <a:gd name="T82" fmla="*/ 2147483647 w 1751"/>
              <a:gd name="T83" fmla="*/ 2147483647 h 1638"/>
              <a:gd name="T84" fmla="*/ 2147483647 w 1751"/>
              <a:gd name="T85" fmla="*/ 2147483647 h 1638"/>
              <a:gd name="T86" fmla="*/ 2147483647 w 1751"/>
              <a:gd name="T87" fmla="*/ 2147483647 h 1638"/>
              <a:gd name="T88" fmla="*/ 2147483647 w 1751"/>
              <a:gd name="T89" fmla="*/ 2147483647 h 1638"/>
              <a:gd name="T90" fmla="*/ 2147483647 w 1751"/>
              <a:gd name="T91" fmla="*/ 2147483647 h 1638"/>
              <a:gd name="T92" fmla="*/ 2147483647 w 1751"/>
              <a:gd name="T93" fmla="*/ 2147483647 h 1638"/>
              <a:gd name="T94" fmla="*/ 2147483647 w 1751"/>
              <a:gd name="T95" fmla="*/ 2147483647 h 1638"/>
              <a:gd name="T96" fmla="*/ 2147483647 w 1751"/>
              <a:gd name="T97" fmla="*/ 2147483647 h 1638"/>
              <a:gd name="T98" fmla="*/ 2147483647 w 1751"/>
              <a:gd name="T99" fmla="*/ 2147483647 h 1638"/>
              <a:gd name="T100" fmla="*/ 2147483647 w 1751"/>
              <a:gd name="T101" fmla="*/ 2147483647 h 1638"/>
              <a:gd name="T102" fmla="*/ 2147483647 w 1751"/>
              <a:gd name="T103" fmla="*/ 2147483647 h 1638"/>
              <a:gd name="T104" fmla="*/ 2147483647 w 1751"/>
              <a:gd name="T105" fmla="*/ 2147483647 h 1638"/>
              <a:gd name="T106" fmla="*/ 2147483647 w 1751"/>
              <a:gd name="T107" fmla="*/ 2147483647 h 1638"/>
              <a:gd name="T108" fmla="*/ 2147483647 w 1751"/>
              <a:gd name="T109" fmla="*/ 2147483647 h 1638"/>
              <a:gd name="T110" fmla="*/ 2147483647 w 1751"/>
              <a:gd name="T111" fmla="*/ 2147483647 h 1638"/>
              <a:gd name="T112" fmla="*/ 2147483647 w 1751"/>
              <a:gd name="T113" fmla="*/ 2147483647 h 1638"/>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751"/>
              <a:gd name="T172" fmla="*/ 0 h 1638"/>
              <a:gd name="T173" fmla="*/ 1751 w 1751"/>
              <a:gd name="T174" fmla="*/ 1638 h 1638"/>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751" h="1638">
                <a:moveTo>
                  <a:pt x="0" y="1638"/>
                </a:moveTo>
                <a:lnTo>
                  <a:pt x="0" y="1638"/>
                </a:lnTo>
                <a:lnTo>
                  <a:pt x="0" y="1622"/>
                </a:lnTo>
                <a:lnTo>
                  <a:pt x="2" y="1622"/>
                </a:lnTo>
                <a:lnTo>
                  <a:pt x="2" y="1606"/>
                </a:lnTo>
                <a:lnTo>
                  <a:pt x="4" y="1606"/>
                </a:lnTo>
                <a:lnTo>
                  <a:pt x="4" y="1589"/>
                </a:lnTo>
                <a:lnTo>
                  <a:pt x="6" y="1589"/>
                </a:lnTo>
                <a:lnTo>
                  <a:pt x="6" y="1573"/>
                </a:lnTo>
                <a:lnTo>
                  <a:pt x="9" y="1573"/>
                </a:lnTo>
                <a:lnTo>
                  <a:pt x="9" y="1557"/>
                </a:lnTo>
                <a:lnTo>
                  <a:pt x="11" y="1557"/>
                </a:lnTo>
                <a:lnTo>
                  <a:pt x="11" y="1540"/>
                </a:lnTo>
                <a:lnTo>
                  <a:pt x="13" y="1540"/>
                </a:lnTo>
                <a:lnTo>
                  <a:pt x="13" y="1524"/>
                </a:lnTo>
                <a:lnTo>
                  <a:pt x="15" y="1524"/>
                </a:lnTo>
                <a:lnTo>
                  <a:pt x="15" y="1507"/>
                </a:lnTo>
                <a:lnTo>
                  <a:pt x="17" y="1507"/>
                </a:lnTo>
                <a:lnTo>
                  <a:pt x="17" y="1491"/>
                </a:lnTo>
                <a:lnTo>
                  <a:pt x="19" y="1491"/>
                </a:lnTo>
                <a:lnTo>
                  <a:pt x="19" y="1475"/>
                </a:lnTo>
                <a:lnTo>
                  <a:pt x="22" y="1475"/>
                </a:lnTo>
                <a:lnTo>
                  <a:pt x="22" y="1458"/>
                </a:lnTo>
                <a:lnTo>
                  <a:pt x="24" y="1458"/>
                </a:lnTo>
                <a:lnTo>
                  <a:pt x="24" y="1442"/>
                </a:lnTo>
                <a:lnTo>
                  <a:pt x="27" y="1442"/>
                </a:lnTo>
                <a:lnTo>
                  <a:pt x="27" y="1425"/>
                </a:lnTo>
                <a:lnTo>
                  <a:pt x="29" y="1425"/>
                </a:lnTo>
                <a:lnTo>
                  <a:pt x="29" y="1409"/>
                </a:lnTo>
                <a:lnTo>
                  <a:pt x="31" y="1409"/>
                </a:lnTo>
                <a:lnTo>
                  <a:pt x="31" y="1393"/>
                </a:lnTo>
                <a:lnTo>
                  <a:pt x="34" y="1393"/>
                </a:lnTo>
                <a:lnTo>
                  <a:pt x="34" y="1376"/>
                </a:lnTo>
                <a:lnTo>
                  <a:pt x="36" y="1376"/>
                </a:lnTo>
                <a:lnTo>
                  <a:pt x="36" y="1360"/>
                </a:lnTo>
                <a:lnTo>
                  <a:pt x="38" y="1360"/>
                </a:lnTo>
                <a:lnTo>
                  <a:pt x="38" y="1343"/>
                </a:lnTo>
                <a:lnTo>
                  <a:pt x="41" y="1343"/>
                </a:lnTo>
                <a:lnTo>
                  <a:pt x="41" y="1327"/>
                </a:lnTo>
                <a:lnTo>
                  <a:pt x="43" y="1327"/>
                </a:lnTo>
                <a:lnTo>
                  <a:pt x="43" y="1311"/>
                </a:lnTo>
                <a:lnTo>
                  <a:pt x="46" y="1311"/>
                </a:lnTo>
                <a:lnTo>
                  <a:pt x="46" y="1294"/>
                </a:lnTo>
                <a:lnTo>
                  <a:pt x="48" y="1294"/>
                </a:lnTo>
                <a:lnTo>
                  <a:pt x="48" y="1278"/>
                </a:lnTo>
                <a:lnTo>
                  <a:pt x="51" y="1278"/>
                </a:lnTo>
                <a:lnTo>
                  <a:pt x="51" y="1262"/>
                </a:lnTo>
                <a:lnTo>
                  <a:pt x="54" y="1262"/>
                </a:lnTo>
                <a:lnTo>
                  <a:pt x="54" y="1245"/>
                </a:lnTo>
                <a:lnTo>
                  <a:pt x="56" y="1245"/>
                </a:lnTo>
                <a:lnTo>
                  <a:pt x="56" y="1229"/>
                </a:lnTo>
                <a:lnTo>
                  <a:pt x="59" y="1229"/>
                </a:lnTo>
                <a:lnTo>
                  <a:pt x="59" y="1212"/>
                </a:lnTo>
                <a:lnTo>
                  <a:pt x="62" y="1212"/>
                </a:lnTo>
                <a:lnTo>
                  <a:pt x="62" y="1196"/>
                </a:lnTo>
                <a:lnTo>
                  <a:pt x="64" y="1196"/>
                </a:lnTo>
                <a:lnTo>
                  <a:pt x="64" y="1180"/>
                </a:lnTo>
                <a:lnTo>
                  <a:pt x="67" y="1180"/>
                </a:lnTo>
                <a:lnTo>
                  <a:pt x="67" y="1163"/>
                </a:lnTo>
                <a:lnTo>
                  <a:pt x="70" y="1163"/>
                </a:lnTo>
                <a:lnTo>
                  <a:pt x="70" y="1147"/>
                </a:lnTo>
                <a:lnTo>
                  <a:pt x="73" y="1147"/>
                </a:lnTo>
                <a:lnTo>
                  <a:pt x="73" y="1131"/>
                </a:lnTo>
                <a:lnTo>
                  <a:pt x="76" y="1131"/>
                </a:lnTo>
                <a:lnTo>
                  <a:pt x="76" y="1114"/>
                </a:lnTo>
                <a:lnTo>
                  <a:pt x="79" y="1114"/>
                </a:lnTo>
                <a:lnTo>
                  <a:pt x="79" y="1098"/>
                </a:lnTo>
                <a:lnTo>
                  <a:pt x="82" y="1098"/>
                </a:lnTo>
                <a:lnTo>
                  <a:pt x="82" y="1081"/>
                </a:lnTo>
                <a:lnTo>
                  <a:pt x="85" y="1081"/>
                </a:lnTo>
                <a:lnTo>
                  <a:pt x="85" y="1065"/>
                </a:lnTo>
                <a:lnTo>
                  <a:pt x="88" y="1065"/>
                </a:lnTo>
                <a:lnTo>
                  <a:pt x="88" y="1049"/>
                </a:lnTo>
                <a:lnTo>
                  <a:pt x="91" y="1049"/>
                </a:lnTo>
                <a:lnTo>
                  <a:pt x="91" y="1032"/>
                </a:lnTo>
                <a:lnTo>
                  <a:pt x="95" y="1032"/>
                </a:lnTo>
                <a:lnTo>
                  <a:pt x="95" y="1016"/>
                </a:lnTo>
                <a:lnTo>
                  <a:pt x="98" y="1016"/>
                </a:lnTo>
                <a:lnTo>
                  <a:pt x="98" y="999"/>
                </a:lnTo>
                <a:lnTo>
                  <a:pt x="101" y="999"/>
                </a:lnTo>
                <a:lnTo>
                  <a:pt x="101" y="983"/>
                </a:lnTo>
                <a:lnTo>
                  <a:pt x="104" y="983"/>
                </a:lnTo>
                <a:lnTo>
                  <a:pt x="104" y="967"/>
                </a:lnTo>
                <a:lnTo>
                  <a:pt x="108" y="967"/>
                </a:lnTo>
                <a:lnTo>
                  <a:pt x="108" y="950"/>
                </a:lnTo>
                <a:lnTo>
                  <a:pt x="111" y="950"/>
                </a:lnTo>
                <a:lnTo>
                  <a:pt x="111" y="934"/>
                </a:lnTo>
                <a:lnTo>
                  <a:pt x="115" y="934"/>
                </a:lnTo>
                <a:lnTo>
                  <a:pt x="115" y="917"/>
                </a:lnTo>
                <a:lnTo>
                  <a:pt x="118" y="917"/>
                </a:lnTo>
                <a:lnTo>
                  <a:pt x="118" y="901"/>
                </a:lnTo>
                <a:lnTo>
                  <a:pt x="122" y="901"/>
                </a:lnTo>
                <a:lnTo>
                  <a:pt x="122" y="885"/>
                </a:lnTo>
                <a:lnTo>
                  <a:pt x="126" y="885"/>
                </a:lnTo>
                <a:lnTo>
                  <a:pt x="126" y="868"/>
                </a:lnTo>
                <a:lnTo>
                  <a:pt x="130" y="868"/>
                </a:lnTo>
                <a:lnTo>
                  <a:pt x="130" y="852"/>
                </a:lnTo>
                <a:lnTo>
                  <a:pt x="134" y="852"/>
                </a:lnTo>
                <a:lnTo>
                  <a:pt x="134" y="836"/>
                </a:lnTo>
                <a:lnTo>
                  <a:pt x="138" y="836"/>
                </a:lnTo>
                <a:lnTo>
                  <a:pt x="138" y="819"/>
                </a:lnTo>
                <a:lnTo>
                  <a:pt x="142" y="819"/>
                </a:lnTo>
                <a:lnTo>
                  <a:pt x="142" y="803"/>
                </a:lnTo>
                <a:lnTo>
                  <a:pt x="146" y="803"/>
                </a:lnTo>
                <a:lnTo>
                  <a:pt x="146" y="786"/>
                </a:lnTo>
                <a:lnTo>
                  <a:pt x="150" y="786"/>
                </a:lnTo>
                <a:lnTo>
                  <a:pt x="150" y="770"/>
                </a:lnTo>
                <a:lnTo>
                  <a:pt x="154" y="770"/>
                </a:lnTo>
                <a:lnTo>
                  <a:pt x="154" y="754"/>
                </a:lnTo>
                <a:lnTo>
                  <a:pt x="159" y="754"/>
                </a:lnTo>
                <a:lnTo>
                  <a:pt x="159" y="737"/>
                </a:lnTo>
                <a:lnTo>
                  <a:pt x="163" y="737"/>
                </a:lnTo>
                <a:lnTo>
                  <a:pt x="163" y="721"/>
                </a:lnTo>
                <a:lnTo>
                  <a:pt x="168" y="721"/>
                </a:lnTo>
                <a:lnTo>
                  <a:pt x="168" y="705"/>
                </a:lnTo>
                <a:lnTo>
                  <a:pt x="173" y="705"/>
                </a:lnTo>
                <a:lnTo>
                  <a:pt x="173" y="688"/>
                </a:lnTo>
                <a:lnTo>
                  <a:pt x="177" y="688"/>
                </a:lnTo>
                <a:lnTo>
                  <a:pt x="177" y="672"/>
                </a:lnTo>
                <a:lnTo>
                  <a:pt x="182" y="672"/>
                </a:lnTo>
                <a:lnTo>
                  <a:pt x="182" y="656"/>
                </a:lnTo>
                <a:lnTo>
                  <a:pt x="187" y="656"/>
                </a:lnTo>
                <a:lnTo>
                  <a:pt x="187" y="639"/>
                </a:lnTo>
                <a:lnTo>
                  <a:pt x="192" y="639"/>
                </a:lnTo>
                <a:lnTo>
                  <a:pt x="192" y="623"/>
                </a:lnTo>
                <a:lnTo>
                  <a:pt x="198" y="623"/>
                </a:lnTo>
                <a:lnTo>
                  <a:pt x="198" y="606"/>
                </a:lnTo>
                <a:lnTo>
                  <a:pt x="203" y="606"/>
                </a:lnTo>
                <a:lnTo>
                  <a:pt x="203" y="590"/>
                </a:lnTo>
                <a:lnTo>
                  <a:pt x="209" y="590"/>
                </a:lnTo>
                <a:lnTo>
                  <a:pt x="209" y="574"/>
                </a:lnTo>
                <a:lnTo>
                  <a:pt x="214" y="574"/>
                </a:lnTo>
                <a:lnTo>
                  <a:pt x="214" y="557"/>
                </a:lnTo>
                <a:lnTo>
                  <a:pt x="220" y="557"/>
                </a:lnTo>
                <a:lnTo>
                  <a:pt x="220" y="541"/>
                </a:lnTo>
                <a:lnTo>
                  <a:pt x="226" y="541"/>
                </a:lnTo>
                <a:lnTo>
                  <a:pt x="226" y="524"/>
                </a:lnTo>
                <a:lnTo>
                  <a:pt x="233" y="524"/>
                </a:lnTo>
                <a:lnTo>
                  <a:pt x="233" y="508"/>
                </a:lnTo>
                <a:lnTo>
                  <a:pt x="239" y="508"/>
                </a:lnTo>
                <a:lnTo>
                  <a:pt x="239" y="492"/>
                </a:lnTo>
                <a:lnTo>
                  <a:pt x="246" y="492"/>
                </a:lnTo>
                <a:lnTo>
                  <a:pt x="246" y="475"/>
                </a:lnTo>
                <a:lnTo>
                  <a:pt x="253" y="475"/>
                </a:lnTo>
                <a:lnTo>
                  <a:pt x="253" y="459"/>
                </a:lnTo>
                <a:lnTo>
                  <a:pt x="260" y="459"/>
                </a:lnTo>
                <a:lnTo>
                  <a:pt x="260" y="442"/>
                </a:lnTo>
                <a:lnTo>
                  <a:pt x="267" y="442"/>
                </a:lnTo>
                <a:lnTo>
                  <a:pt x="267" y="426"/>
                </a:lnTo>
                <a:lnTo>
                  <a:pt x="275" y="426"/>
                </a:lnTo>
                <a:lnTo>
                  <a:pt x="275" y="410"/>
                </a:lnTo>
                <a:lnTo>
                  <a:pt x="283" y="410"/>
                </a:lnTo>
                <a:lnTo>
                  <a:pt x="283" y="393"/>
                </a:lnTo>
                <a:lnTo>
                  <a:pt x="291" y="393"/>
                </a:lnTo>
                <a:lnTo>
                  <a:pt x="291" y="377"/>
                </a:lnTo>
                <a:lnTo>
                  <a:pt x="300" y="377"/>
                </a:lnTo>
                <a:lnTo>
                  <a:pt x="300" y="361"/>
                </a:lnTo>
                <a:lnTo>
                  <a:pt x="309" y="361"/>
                </a:lnTo>
                <a:lnTo>
                  <a:pt x="309" y="344"/>
                </a:lnTo>
                <a:lnTo>
                  <a:pt x="319" y="344"/>
                </a:lnTo>
                <a:lnTo>
                  <a:pt x="319" y="328"/>
                </a:lnTo>
                <a:lnTo>
                  <a:pt x="329" y="328"/>
                </a:lnTo>
                <a:lnTo>
                  <a:pt x="329" y="312"/>
                </a:lnTo>
                <a:lnTo>
                  <a:pt x="339" y="312"/>
                </a:lnTo>
                <a:lnTo>
                  <a:pt x="339" y="295"/>
                </a:lnTo>
                <a:lnTo>
                  <a:pt x="350" y="295"/>
                </a:lnTo>
                <a:lnTo>
                  <a:pt x="350" y="279"/>
                </a:lnTo>
                <a:lnTo>
                  <a:pt x="362" y="279"/>
                </a:lnTo>
                <a:lnTo>
                  <a:pt x="362" y="262"/>
                </a:lnTo>
                <a:lnTo>
                  <a:pt x="374" y="262"/>
                </a:lnTo>
                <a:lnTo>
                  <a:pt x="374" y="246"/>
                </a:lnTo>
                <a:lnTo>
                  <a:pt x="387" y="246"/>
                </a:lnTo>
                <a:lnTo>
                  <a:pt x="387" y="230"/>
                </a:lnTo>
                <a:lnTo>
                  <a:pt x="401" y="230"/>
                </a:lnTo>
                <a:lnTo>
                  <a:pt x="401" y="213"/>
                </a:lnTo>
                <a:lnTo>
                  <a:pt x="416" y="213"/>
                </a:lnTo>
                <a:lnTo>
                  <a:pt x="416" y="197"/>
                </a:lnTo>
                <a:lnTo>
                  <a:pt x="433" y="197"/>
                </a:lnTo>
                <a:lnTo>
                  <a:pt x="433" y="180"/>
                </a:lnTo>
                <a:lnTo>
                  <a:pt x="450" y="180"/>
                </a:lnTo>
                <a:lnTo>
                  <a:pt x="450" y="164"/>
                </a:lnTo>
                <a:lnTo>
                  <a:pt x="470" y="164"/>
                </a:lnTo>
                <a:lnTo>
                  <a:pt x="470" y="148"/>
                </a:lnTo>
                <a:lnTo>
                  <a:pt x="492" y="148"/>
                </a:lnTo>
                <a:lnTo>
                  <a:pt x="492" y="131"/>
                </a:lnTo>
                <a:lnTo>
                  <a:pt x="515" y="131"/>
                </a:lnTo>
                <a:lnTo>
                  <a:pt x="515" y="115"/>
                </a:lnTo>
                <a:lnTo>
                  <a:pt x="543" y="115"/>
                </a:lnTo>
                <a:lnTo>
                  <a:pt x="543" y="99"/>
                </a:lnTo>
                <a:lnTo>
                  <a:pt x="574" y="99"/>
                </a:lnTo>
                <a:lnTo>
                  <a:pt x="574" y="82"/>
                </a:lnTo>
                <a:lnTo>
                  <a:pt x="611" y="82"/>
                </a:lnTo>
                <a:lnTo>
                  <a:pt x="611" y="66"/>
                </a:lnTo>
                <a:lnTo>
                  <a:pt x="657" y="66"/>
                </a:lnTo>
                <a:lnTo>
                  <a:pt x="657" y="50"/>
                </a:lnTo>
                <a:lnTo>
                  <a:pt x="715" y="50"/>
                </a:lnTo>
                <a:lnTo>
                  <a:pt x="715" y="33"/>
                </a:lnTo>
                <a:lnTo>
                  <a:pt x="798" y="33"/>
                </a:lnTo>
                <a:lnTo>
                  <a:pt x="798" y="17"/>
                </a:lnTo>
                <a:lnTo>
                  <a:pt x="939" y="17"/>
                </a:lnTo>
                <a:lnTo>
                  <a:pt x="939" y="0"/>
                </a:lnTo>
                <a:lnTo>
                  <a:pt x="1751" y="0"/>
                </a:lnTo>
                <a:lnTo>
                  <a:pt x="1751" y="17"/>
                </a:lnTo>
                <a:lnTo>
                  <a:pt x="1522" y="17"/>
                </a:lnTo>
                <a:lnTo>
                  <a:pt x="1522" y="33"/>
                </a:lnTo>
                <a:lnTo>
                  <a:pt x="1293" y="33"/>
                </a:lnTo>
                <a:lnTo>
                  <a:pt x="1293" y="50"/>
                </a:lnTo>
                <a:lnTo>
                  <a:pt x="1159" y="50"/>
                </a:lnTo>
                <a:lnTo>
                  <a:pt x="1159" y="66"/>
                </a:lnTo>
                <a:lnTo>
                  <a:pt x="1064" y="66"/>
                </a:lnTo>
                <a:lnTo>
                  <a:pt x="1064" y="82"/>
                </a:lnTo>
                <a:lnTo>
                  <a:pt x="990" y="82"/>
                </a:lnTo>
                <a:lnTo>
                  <a:pt x="990" y="99"/>
                </a:lnTo>
                <a:lnTo>
                  <a:pt x="930" y="99"/>
                </a:lnTo>
                <a:lnTo>
                  <a:pt x="930" y="115"/>
                </a:lnTo>
                <a:lnTo>
                  <a:pt x="879" y="115"/>
                </a:lnTo>
                <a:lnTo>
                  <a:pt x="879" y="131"/>
                </a:lnTo>
                <a:lnTo>
                  <a:pt x="835" y="131"/>
                </a:lnTo>
                <a:lnTo>
                  <a:pt x="835" y="148"/>
                </a:lnTo>
                <a:lnTo>
                  <a:pt x="796" y="148"/>
                </a:lnTo>
                <a:lnTo>
                  <a:pt x="796" y="164"/>
                </a:lnTo>
                <a:lnTo>
                  <a:pt x="761" y="164"/>
                </a:lnTo>
                <a:lnTo>
                  <a:pt x="761" y="180"/>
                </a:lnTo>
                <a:lnTo>
                  <a:pt x="730" y="180"/>
                </a:lnTo>
                <a:lnTo>
                  <a:pt x="730" y="197"/>
                </a:lnTo>
                <a:lnTo>
                  <a:pt x="701" y="197"/>
                </a:lnTo>
                <a:lnTo>
                  <a:pt x="701" y="213"/>
                </a:lnTo>
                <a:lnTo>
                  <a:pt x="674" y="213"/>
                </a:lnTo>
                <a:lnTo>
                  <a:pt x="674" y="230"/>
                </a:lnTo>
                <a:lnTo>
                  <a:pt x="650" y="230"/>
                </a:lnTo>
                <a:lnTo>
                  <a:pt x="650" y="246"/>
                </a:lnTo>
                <a:lnTo>
                  <a:pt x="627" y="246"/>
                </a:lnTo>
                <a:lnTo>
                  <a:pt x="627" y="262"/>
                </a:lnTo>
                <a:lnTo>
                  <a:pt x="606" y="262"/>
                </a:lnTo>
                <a:lnTo>
                  <a:pt x="606" y="279"/>
                </a:lnTo>
                <a:lnTo>
                  <a:pt x="586" y="279"/>
                </a:lnTo>
                <a:lnTo>
                  <a:pt x="586" y="295"/>
                </a:lnTo>
                <a:lnTo>
                  <a:pt x="567" y="295"/>
                </a:lnTo>
                <a:lnTo>
                  <a:pt x="567" y="312"/>
                </a:lnTo>
                <a:lnTo>
                  <a:pt x="549" y="312"/>
                </a:lnTo>
                <a:lnTo>
                  <a:pt x="549" y="328"/>
                </a:lnTo>
                <a:lnTo>
                  <a:pt x="532" y="328"/>
                </a:lnTo>
                <a:lnTo>
                  <a:pt x="532" y="344"/>
                </a:lnTo>
                <a:lnTo>
                  <a:pt x="516" y="344"/>
                </a:lnTo>
                <a:lnTo>
                  <a:pt x="516" y="361"/>
                </a:lnTo>
                <a:lnTo>
                  <a:pt x="501" y="361"/>
                </a:lnTo>
                <a:lnTo>
                  <a:pt x="501" y="377"/>
                </a:lnTo>
                <a:lnTo>
                  <a:pt x="486" y="377"/>
                </a:lnTo>
                <a:lnTo>
                  <a:pt x="486" y="393"/>
                </a:lnTo>
                <a:lnTo>
                  <a:pt x="472" y="393"/>
                </a:lnTo>
                <a:lnTo>
                  <a:pt x="472" y="410"/>
                </a:lnTo>
                <a:lnTo>
                  <a:pt x="458" y="410"/>
                </a:lnTo>
                <a:lnTo>
                  <a:pt x="458" y="426"/>
                </a:lnTo>
                <a:lnTo>
                  <a:pt x="445" y="426"/>
                </a:lnTo>
                <a:lnTo>
                  <a:pt x="445" y="442"/>
                </a:lnTo>
                <a:lnTo>
                  <a:pt x="433" y="442"/>
                </a:lnTo>
                <a:lnTo>
                  <a:pt x="433" y="459"/>
                </a:lnTo>
                <a:lnTo>
                  <a:pt x="421" y="459"/>
                </a:lnTo>
                <a:lnTo>
                  <a:pt x="421" y="475"/>
                </a:lnTo>
                <a:lnTo>
                  <a:pt x="409" y="475"/>
                </a:lnTo>
                <a:lnTo>
                  <a:pt x="409" y="492"/>
                </a:lnTo>
                <a:lnTo>
                  <a:pt x="398" y="492"/>
                </a:lnTo>
                <a:lnTo>
                  <a:pt x="398" y="508"/>
                </a:lnTo>
                <a:lnTo>
                  <a:pt x="387" y="508"/>
                </a:lnTo>
                <a:lnTo>
                  <a:pt x="387" y="524"/>
                </a:lnTo>
                <a:lnTo>
                  <a:pt x="377" y="524"/>
                </a:lnTo>
                <a:lnTo>
                  <a:pt x="377" y="541"/>
                </a:lnTo>
                <a:lnTo>
                  <a:pt x="367" y="541"/>
                </a:lnTo>
                <a:lnTo>
                  <a:pt x="367" y="557"/>
                </a:lnTo>
                <a:lnTo>
                  <a:pt x="357" y="557"/>
                </a:lnTo>
                <a:lnTo>
                  <a:pt x="357" y="574"/>
                </a:lnTo>
                <a:lnTo>
                  <a:pt x="347" y="574"/>
                </a:lnTo>
                <a:lnTo>
                  <a:pt x="347" y="590"/>
                </a:lnTo>
                <a:lnTo>
                  <a:pt x="338" y="590"/>
                </a:lnTo>
                <a:lnTo>
                  <a:pt x="338" y="606"/>
                </a:lnTo>
                <a:lnTo>
                  <a:pt x="329" y="606"/>
                </a:lnTo>
                <a:lnTo>
                  <a:pt x="329" y="623"/>
                </a:lnTo>
                <a:lnTo>
                  <a:pt x="320" y="623"/>
                </a:lnTo>
                <a:lnTo>
                  <a:pt x="320" y="639"/>
                </a:lnTo>
                <a:lnTo>
                  <a:pt x="311" y="639"/>
                </a:lnTo>
                <a:lnTo>
                  <a:pt x="311" y="656"/>
                </a:lnTo>
                <a:lnTo>
                  <a:pt x="303" y="656"/>
                </a:lnTo>
                <a:lnTo>
                  <a:pt x="303" y="672"/>
                </a:lnTo>
                <a:lnTo>
                  <a:pt x="295" y="672"/>
                </a:lnTo>
                <a:lnTo>
                  <a:pt x="295" y="688"/>
                </a:lnTo>
                <a:lnTo>
                  <a:pt x="287" y="688"/>
                </a:lnTo>
                <a:lnTo>
                  <a:pt x="287" y="705"/>
                </a:lnTo>
                <a:lnTo>
                  <a:pt x="279" y="705"/>
                </a:lnTo>
                <a:lnTo>
                  <a:pt x="279" y="721"/>
                </a:lnTo>
                <a:lnTo>
                  <a:pt x="272" y="721"/>
                </a:lnTo>
                <a:lnTo>
                  <a:pt x="272" y="737"/>
                </a:lnTo>
                <a:lnTo>
                  <a:pt x="264" y="737"/>
                </a:lnTo>
                <a:lnTo>
                  <a:pt x="264" y="754"/>
                </a:lnTo>
                <a:lnTo>
                  <a:pt x="257" y="754"/>
                </a:lnTo>
                <a:lnTo>
                  <a:pt x="257" y="770"/>
                </a:lnTo>
                <a:lnTo>
                  <a:pt x="250" y="770"/>
                </a:lnTo>
                <a:lnTo>
                  <a:pt x="250" y="786"/>
                </a:lnTo>
                <a:lnTo>
                  <a:pt x="243" y="786"/>
                </a:lnTo>
                <a:lnTo>
                  <a:pt x="243" y="803"/>
                </a:lnTo>
                <a:lnTo>
                  <a:pt x="236" y="803"/>
                </a:lnTo>
                <a:lnTo>
                  <a:pt x="236" y="819"/>
                </a:lnTo>
                <a:lnTo>
                  <a:pt x="229" y="819"/>
                </a:lnTo>
                <a:lnTo>
                  <a:pt x="229" y="836"/>
                </a:lnTo>
                <a:lnTo>
                  <a:pt x="223" y="836"/>
                </a:lnTo>
                <a:lnTo>
                  <a:pt x="223" y="852"/>
                </a:lnTo>
                <a:lnTo>
                  <a:pt x="216" y="852"/>
                </a:lnTo>
                <a:lnTo>
                  <a:pt x="216" y="868"/>
                </a:lnTo>
                <a:lnTo>
                  <a:pt x="210" y="868"/>
                </a:lnTo>
                <a:lnTo>
                  <a:pt x="210" y="885"/>
                </a:lnTo>
                <a:lnTo>
                  <a:pt x="204" y="885"/>
                </a:lnTo>
                <a:lnTo>
                  <a:pt x="204" y="901"/>
                </a:lnTo>
                <a:lnTo>
                  <a:pt x="198" y="901"/>
                </a:lnTo>
                <a:lnTo>
                  <a:pt x="198" y="917"/>
                </a:lnTo>
                <a:lnTo>
                  <a:pt x="192" y="917"/>
                </a:lnTo>
                <a:lnTo>
                  <a:pt x="192" y="934"/>
                </a:lnTo>
                <a:lnTo>
                  <a:pt x="186" y="934"/>
                </a:lnTo>
                <a:lnTo>
                  <a:pt x="186" y="950"/>
                </a:lnTo>
                <a:lnTo>
                  <a:pt x="180" y="950"/>
                </a:lnTo>
                <a:lnTo>
                  <a:pt x="180" y="967"/>
                </a:lnTo>
                <a:lnTo>
                  <a:pt x="175" y="967"/>
                </a:lnTo>
                <a:lnTo>
                  <a:pt x="175" y="983"/>
                </a:lnTo>
                <a:lnTo>
                  <a:pt x="169" y="983"/>
                </a:lnTo>
                <a:lnTo>
                  <a:pt x="169" y="999"/>
                </a:lnTo>
                <a:lnTo>
                  <a:pt x="164" y="999"/>
                </a:lnTo>
                <a:lnTo>
                  <a:pt x="164" y="1016"/>
                </a:lnTo>
                <a:lnTo>
                  <a:pt x="158" y="1016"/>
                </a:lnTo>
                <a:lnTo>
                  <a:pt x="158" y="1032"/>
                </a:lnTo>
                <a:lnTo>
                  <a:pt x="153" y="1032"/>
                </a:lnTo>
                <a:lnTo>
                  <a:pt x="153" y="1049"/>
                </a:lnTo>
                <a:lnTo>
                  <a:pt x="148" y="1049"/>
                </a:lnTo>
                <a:lnTo>
                  <a:pt x="148" y="1065"/>
                </a:lnTo>
                <a:lnTo>
                  <a:pt x="143" y="1065"/>
                </a:lnTo>
                <a:lnTo>
                  <a:pt x="143" y="1081"/>
                </a:lnTo>
                <a:lnTo>
                  <a:pt x="138" y="1081"/>
                </a:lnTo>
                <a:lnTo>
                  <a:pt x="138" y="1098"/>
                </a:lnTo>
                <a:lnTo>
                  <a:pt x="133" y="1098"/>
                </a:lnTo>
                <a:lnTo>
                  <a:pt x="133" y="1114"/>
                </a:lnTo>
                <a:lnTo>
                  <a:pt x="128" y="1114"/>
                </a:lnTo>
                <a:lnTo>
                  <a:pt x="128" y="1131"/>
                </a:lnTo>
                <a:lnTo>
                  <a:pt x="123" y="1131"/>
                </a:lnTo>
                <a:lnTo>
                  <a:pt x="123" y="1147"/>
                </a:lnTo>
                <a:lnTo>
                  <a:pt x="118" y="1147"/>
                </a:lnTo>
                <a:lnTo>
                  <a:pt x="118" y="1163"/>
                </a:lnTo>
                <a:lnTo>
                  <a:pt x="114" y="1163"/>
                </a:lnTo>
                <a:lnTo>
                  <a:pt x="114" y="1180"/>
                </a:lnTo>
                <a:lnTo>
                  <a:pt x="109" y="1180"/>
                </a:lnTo>
                <a:lnTo>
                  <a:pt x="109" y="1196"/>
                </a:lnTo>
                <a:lnTo>
                  <a:pt x="104" y="1196"/>
                </a:lnTo>
                <a:lnTo>
                  <a:pt x="104" y="1212"/>
                </a:lnTo>
                <a:lnTo>
                  <a:pt x="100" y="1212"/>
                </a:lnTo>
                <a:lnTo>
                  <a:pt x="100" y="1229"/>
                </a:lnTo>
                <a:lnTo>
                  <a:pt x="95" y="1229"/>
                </a:lnTo>
                <a:lnTo>
                  <a:pt x="95" y="1245"/>
                </a:lnTo>
                <a:lnTo>
                  <a:pt x="91" y="1245"/>
                </a:lnTo>
                <a:lnTo>
                  <a:pt x="91" y="1262"/>
                </a:lnTo>
                <a:lnTo>
                  <a:pt x="87" y="1262"/>
                </a:lnTo>
                <a:lnTo>
                  <a:pt x="87" y="1278"/>
                </a:lnTo>
                <a:lnTo>
                  <a:pt x="82" y="1278"/>
                </a:lnTo>
                <a:lnTo>
                  <a:pt x="82" y="1294"/>
                </a:lnTo>
                <a:lnTo>
                  <a:pt x="78" y="1294"/>
                </a:lnTo>
                <a:lnTo>
                  <a:pt x="78" y="1311"/>
                </a:lnTo>
                <a:lnTo>
                  <a:pt x="74" y="1311"/>
                </a:lnTo>
                <a:lnTo>
                  <a:pt x="74" y="1327"/>
                </a:lnTo>
                <a:lnTo>
                  <a:pt x="70" y="1327"/>
                </a:lnTo>
                <a:lnTo>
                  <a:pt x="70" y="1343"/>
                </a:lnTo>
                <a:lnTo>
                  <a:pt x="66" y="1343"/>
                </a:lnTo>
                <a:lnTo>
                  <a:pt x="66" y="1360"/>
                </a:lnTo>
                <a:lnTo>
                  <a:pt x="62" y="1360"/>
                </a:lnTo>
                <a:lnTo>
                  <a:pt x="62" y="1376"/>
                </a:lnTo>
                <a:lnTo>
                  <a:pt x="58" y="1376"/>
                </a:lnTo>
                <a:lnTo>
                  <a:pt x="58" y="1393"/>
                </a:lnTo>
                <a:lnTo>
                  <a:pt x="54" y="1393"/>
                </a:lnTo>
                <a:lnTo>
                  <a:pt x="54" y="1409"/>
                </a:lnTo>
                <a:lnTo>
                  <a:pt x="50" y="1409"/>
                </a:lnTo>
                <a:lnTo>
                  <a:pt x="50" y="1425"/>
                </a:lnTo>
                <a:lnTo>
                  <a:pt x="46" y="1425"/>
                </a:lnTo>
                <a:lnTo>
                  <a:pt x="46" y="1442"/>
                </a:lnTo>
                <a:lnTo>
                  <a:pt x="42" y="1442"/>
                </a:lnTo>
                <a:lnTo>
                  <a:pt x="42" y="1458"/>
                </a:lnTo>
                <a:lnTo>
                  <a:pt x="39" y="1458"/>
                </a:lnTo>
                <a:lnTo>
                  <a:pt x="39" y="1475"/>
                </a:lnTo>
                <a:lnTo>
                  <a:pt x="35" y="1475"/>
                </a:lnTo>
                <a:lnTo>
                  <a:pt x="35" y="1491"/>
                </a:lnTo>
                <a:lnTo>
                  <a:pt x="31" y="1491"/>
                </a:lnTo>
                <a:lnTo>
                  <a:pt x="31" y="1507"/>
                </a:lnTo>
                <a:lnTo>
                  <a:pt x="28" y="1507"/>
                </a:lnTo>
                <a:lnTo>
                  <a:pt x="28" y="1524"/>
                </a:lnTo>
                <a:lnTo>
                  <a:pt x="24" y="1524"/>
                </a:lnTo>
                <a:lnTo>
                  <a:pt x="24" y="1540"/>
                </a:lnTo>
                <a:lnTo>
                  <a:pt x="21" y="1540"/>
                </a:lnTo>
                <a:lnTo>
                  <a:pt x="21" y="1557"/>
                </a:lnTo>
                <a:lnTo>
                  <a:pt x="17" y="1557"/>
                </a:lnTo>
                <a:lnTo>
                  <a:pt x="17" y="1573"/>
                </a:lnTo>
                <a:lnTo>
                  <a:pt x="14" y="1573"/>
                </a:lnTo>
                <a:lnTo>
                  <a:pt x="14" y="1589"/>
                </a:lnTo>
                <a:lnTo>
                  <a:pt x="10" y="1589"/>
                </a:lnTo>
                <a:lnTo>
                  <a:pt x="10" y="1606"/>
                </a:lnTo>
                <a:lnTo>
                  <a:pt x="7" y="1606"/>
                </a:lnTo>
                <a:lnTo>
                  <a:pt x="7" y="1622"/>
                </a:lnTo>
                <a:lnTo>
                  <a:pt x="4" y="1622"/>
                </a:lnTo>
                <a:lnTo>
                  <a:pt x="4" y="1638"/>
                </a:lnTo>
                <a:lnTo>
                  <a:pt x="0" y="1638"/>
                </a:lnTo>
              </a:path>
            </a:pathLst>
          </a:custGeom>
          <a:noFill/>
          <a:ln w="41275">
            <a:solidFill>
              <a:srgbClr val="0000CC"/>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9791" name="Rectangle 343"/>
          <p:cNvSpPr>
            <a:spLocks noChangeArrowheads="1"/>
          </p:cNvSpPr>
          <p:nvPr/>
        </p:nvSpPr>
        <p:spPr bwMode="auto">
          <a:xfrm>
            <a:off x="2667000" y="5276850"/>
            <a:ext cx="201613"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n-US" altLang="en-US" sz="2600" i="1">
                <a:solidFill>
                  <a:srgbClr val="000000"/>
                </a:solidFill>
                <a:latin typeface="Times New Roman" panose="02020603050405020304" pitchFamily="18" charset="0"/>
              </a:rPr>
              <a:t>X</a:t>
            </a:r>
            <a:endParaRPr lang="en-US" altLang="en-US"/>
          </a:p>
        </p:txBody>
      </p:sp>
      <p:sp>
        <p:nvSpPr>
          <p:cNvPr id="19792" name="Rectangle 344"/>
          <p:cNvSpPr>
            <a:spLocks noChangeArrowheads="1"/>
          </p:cNvSpPr>
          <p:nvPr/>
        </p:nvSpPr>
        <p:spPr bwMode="auto">
          <a:xfrm>
            <a:off x="7240588" y="5276850"/>
            <a:ext cx="201612"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n-US" altLang="en-US" sz="2600" i="1">
                <a:solidFill>
                  <a:srgbClr val="000000"/>
                </a:solidFill>
                <a:latin typeface="Times New Roman" panose="02020603050405020304" pitchFamily="18" charset="0"/>
              </a:rPr>
              <a:t>X</a:t>
            </a:r>
            <a:endParaRPr lang="en-US" altLang="en-US"/>
          </a:p>
        </p:txBody>
      </p:sp>
      <p:sp>
        <p:nvSpPr>
          <p:cNvPr id="19793" name="Rectangle 345"/>
          <p:cNvSpPr>
            <a:spLocks noChangeArrowheads="1"/>
          </p:cNvSpPr>
          <p:nvPr/>
        </p:nvSpPr>
        <p:spPr bwMode="auto">
          <a:xfrm>
            <a:off x="2432050" y="3282950"/>
            <a:ext cx="936625"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n-US" altLang="en-US" sz="2600">
                <a:solidFill>
                  <a:srgbClr val="FF0000"/>
                </a:solidFill>
                <a:latin typeface="Times New Roman" panose="02020603050405020304" pitchFamily="18" charset="0"/>
              </a:rPr>
              <a:t>Skinny</a:t>
            </a:r>
            <a:endParaRPr lang="en-US" altLang="en-US">
              <a:solidFill>
                <a:srgbClr val="FF0000"/>
              </a:solidFill>
            </a:endParaRPr>
          </a:p>
        </p:txBody>
      </p:sp>
      <p:sp>
        <p:nvSpPr>
          <p:cNvPr id="19794" name="Rectangle 346"/>
          <p:cNvSpPr>
            <a:spLocks noChangeArrowheads="1"/>
          </p:cNvSpPr>
          <p:nvPr/>
        </p:nvSpPr>
        <p:spPr bwMode="auto">
          <a:xfrm>
            <a:off x="7167563" y="3282950"/>
            <a:ext cx="733425"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n-US" altLang="en-US" sz="2600">
                <a:solidFill>
                  <a:srgbClr val="0000CC"/>
                </a:solidFill>
                <a:latin typeface="Times New Roman" panose="02020603050405020304" pitchFamily="18" charset="0"/>
              </a:rPr>
              <a:t>Puffy</a:t>
            </a:r>
            <a:endParaRPr lang="en-US" altLang="en-US">
              <a:solidFill>
                <a:srgbClr val="0000CC"/>
              </a:solidFill>
            </a:endParaRPr>
          </a:p>
        </p:txBody>
      </p:sp>
      <p:sp>
        <p:nvSpPr>
          <p:cNvPr id="19795" name="Line 347"/>
          <p:cNvSpPr>
            <a:spLocks noChangeShapeType="1"/>
          </p:cNvSpPr>
          <p:nvPr/>
        </p:nvSpPr>
        <p:spPr bwMode="auto">
          <a:xfrm>
            <a:off x="3657600" y="2216150"/>
            <a:ext cx="665163" cy="1588"/>
          </a:xfrm>
          <a:prstGeom prst="line">
            <a:avLst/>
          </a:prstGeom>
          <a:noFill/>
          <a:ln w="412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796" name="Freeform 348"/>
          <p:cNvSpPr>
            <a:spLocks/>
          </p:cNvSpPr>
          <p:nvPr/>
        </p:nvSpPr>
        <p:spPr bwMode="auto">
          <a:xfrm>
            <a:off x="11536363" y="2020888"/>
            <a:ext cx="969962" cy="2862262"/>
          </a:xfrm>
          <a:custGeom>
            <a:avLst/>
            <a:gdLst>
              <a:gd name="T0" fmla="*/ 0 w 1683"/>
              <a:gd name="T1" fmla="*/ 2147483647 h 1444"/>
              <a:gd name="T2" fmla="*/ 0 w 1683"/>
              <a:gd name="T3" fmla="*/ 2147483647 h 1444"/>
              <a:gd name="T4" fmla="*/ 0 w 1683"/>
              <a:gd name="T5" fmla="*/ 2147483647 h 1444"/>
              <a:gd name="T6" fmla="*/ 0 w 1683"/>
              <a:gd name="T7" fmla="*/ 2147483647 h 1444"/>
              <a:gd name="T8" fmla="*/ 0 w 1683"/>
              <a:gd name="T9" fmla="*/ 2147483647 h 1444"/>
              <a:gd name="T10" fmla="*/ 2147483647 w 1683"/>
              <a:gd name="T11" fmla="*/ 2147483647 h 1444"/>
              <a:gd name="T12" fmla="*/ 2147483647 w 1683"/>
              <a:gd name="T13" fmla="*/ 2147483647 h 1444"/>
              <a:gd name="T14" fmla="*/ 2147483647 w 1683"/>
              <a:gd name="T15" fmla="*/ 2147483647 h 1444"/>
              <a:gd name="T16" fmla="*/ 2147483647 w 1683"/>
              <a:gd name="T17" fmla="*/ 2147483647 h 1444"/>
              <a:gd name="T18" fmla="*/ 2147483647 w 1683"/>
              <a:gd name="T19" fmla="*/ 2147483647 h 1444"/>
              <a:gd name="T20" fmla="*/ 2147483647 w 1683"/>
              <a:gd name="T21" fmla="*/ 2147483647 h 1444"/>
              <a:gd name="T22" fmla="*/ 2147483647 w 1683"/>
              <a:gd name="T23" fmla="*/ 2147483647 h 1444"/>
              <a:gd name="T24" fmla="*/ 2147483647 w 1683"/>
              <a:gd name="T25" fmla="*/ 2147483647 h 1444"/>
              <a:gd name="T26" fmla="*/ 2147483647 w 1683"/>
              <a:gd name="T27" fmla="*/ 2147483647 h 1444"/>
              <a:gd name="T28" fmla="*/ 2147483647 w 1683"/>
              <a:gd name="T29" fmla="*/ 2147483647 h 1444"/>
              <a:gd name="T30" fmla="*/ 2147483647 w 1683"/>
              <a:gd name="T31" fmla="*/ 2147483647 h 1444"/>
              <a:gd name="T32" fmla="*/ 2147483647 w 1683"/>
              <a:gd name="T33" fmla="*/ 2147483647 h 1444"/>
              <a:gd name="T34" fmla="*/ 2147483647 w 1683"/>
              <a:gd name="T35" fmla="*/ 2147483647 h 1444"/>
              <a:gd name="T36" fmla="*/ 2147483647 w 1683"/>
              <a:gd name="T37" fmla="*/ 2147483647 h 1444"/>
              <a:gd name="T38" fmla="*/ 2147483647 w 1683"/>
              <a:gd name="T39" fmla="*/ 2147483647 h 1444"/>
              <a:gd name="T40" fmla="*/ 2147483647 w 1683"/>
              <a:gd name="T41" fmla="*/ 2147483647 h 1444"/>
              <a:gd name="T42" fmla="*/ 2147483647 w 1683"/>
              <a:gd name="T43" fmla="*/ 2147483647 h 1444"/>
              <a:gd name="T44" fmla="*/ 2147483647 w 1683"/>
              <a:gd name="T45" fmla="*/ 2147483647 h 1444"/>
              <a:gd name="T46" fmla="*/ 2147483647 w 1683"/>
              <a:gd name="T47" fmla="*/ 2147483647 h 1444"/>
              <a:gd name="T48" fmla="*/ 2147483647 w 1683"/>
              <a:gd name="T49" fmla="*/ 2147483647 h 1444"/>
              <a:gd name="T50" fmla="*/ 2147483647 w 1683"/>
              <a:gd name="T51" fmla="*/ 2147483647 h 1444"/>
              <a:gd name="T52" fmla="*/ 2147483647 w 1683"/>
              <a:gd name="T53" fmla="*/ 0 h 1444"/>
              <a:gd name="T54" fmla="*/ 2147483647 w 1683"/>
              <a:gd name="T55" fmla="*/ 2147483647 h 1444"/>
              <a:gd name="T56" fmla="*/ 2147483647 w 1683"/>
              <a:gd name="T57" fmla="*/ 2147483647 h 1444"/>
              <a:gd name="T58" fmla="*/ 2147483647 w 1683"/>
              <a:gd name="T59" fmla="*/ 2147483647 h 1444"/>
              <a:gd name="T60" fmla="*/ 2147483647 w 1683"/>
              <a:gd name="T61" fmla="*/ 2147483647 h 1444"/>
              <a:gd name="T62" fmla="*/ 2147483647 w 1683"/>
              <a:gd name="T63" fmla="*/ 2147483647 h 1444"/>
              <a:gd name="T64" fmla="*/ 2147483647 w 1683"/>
              <a:gd name="T65" fmla="*/ 2147483647 h 1444"/>
              <a:gd name="T66" fmla="*/ 2147483647 w 1683"/>
              <a:gd name="T67" fmla="*/ 2147483647 h 1444"/>
              <a:gd name="T68" fmla="*/ 2147483647 w 1683"/>
              <a:gd name="T69" fmla="*/ 2147483647 h 1444"/>
              <a:gd name="T70" fmla="*/ 2147483647 w 1683"/>
              <a:gd name="T71" fmla="*/ 2147483647 h 1444"/>
              <a:gd name="T72" fmla="*/ 2147483647 w 1683"/>
              <a:gd name="T73" fmla="*/ 2147483647 h 1444"/>
              <a:gd name="T74" fmla="*/ 2147483647 w 1683"/>
              <a:gd name="T75" fmla="*/ 2147483647 h 1444"/>
              <a:gd name="T76" fmla="*/ 2147483647 w 1683"/>
              <a:gd name="T77" fmla="*/ 2147483647 h 1444"/>
              <a:gd name="T78" fmla="*/ 2147483647 w 1683"/>
              <a:gd name="T79" fmla="*/ 2147483647 h 1444"/>
              <a:gd name="T80" fmla="*/ 2147483647 w 1683"/>
              <a:gd name="T81" fmla="*/ 2147483647 h 1444"/>
              <a:gd name="T82" fmla="*/ 2147483647 w 1683"/>
              <a:gd name="T83" fmla="*/ 2147483647 h 1444"/>
              <a:gd name="T84" fmla="*/ 2147483647 w 1683"/>
              <a:gd name="T85" fmla="*/ 2147483647 h 1444"/>
              <a:gd name="T86" fmla="*/ 2147483647 w 1683"/>
              <a:gd name="T87" fmla="*/ 2147483647 h 1444"/>
              <a:gd name="T88" fmla="*/ 2147483647 w 1683"/>
              <a:gd name="T89" fmla="*/ 2147483647 h 1444"/>
              <a:gd name="T90" fmla="*/ 2147483647 w 1683"/>
              <a:gd name="T91" fmla="*/ 2147483647 h 1444"/>
              <a:gd name="T92" fmla="*/ 2147483647 w 1683"/>
              <a:gd name="T93" fmla="*/ 2147483647 h 1444"/>
              <a:gd name="T94" fmla="*/ 2147483647 w 1683"/>
              <a:gd name="T95" fmla="*/ 2147483647 h 1444"/>
              <a:gd name="T96" fmla="*/ 2147483647 w 1683"/>
              <a:gd name="T97" fmla="*/ 2147483647 h 1444"/>
              <a:gd name="T98" fmla="*/ 2147483647 w 1683"/>
              <a:gd name="T99" fmla="*/ 2147483647 h 1444"/>
              <a:gd name="T100" fmla="*/ 2147483647 w 1683"/>
              <a:gd name="T101" fmla="*/ 2147483647 h 1444"/>
              <a:gd name="T102" fmla="*/ 2147483647 w 1683"/>
              <a:gd name="T103" fmla="*/ 2147483647 h 1444"/>
              <a:gd name="T104" fmla="*/ 2147483647 w 1683"/>
              <a:gd name="T105" fmla="*/ 2147483647 h 1444"/>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683"/>
              <a:gd name="T160" fmla="*/ 0 h 1444"/>
              <a:gd name="T161" fmla="*/ 1683 w 1683"/>
              <a:gd name="T162" fmla="*/ 1444 h 1444"/>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683" h="1444">
                <a:moveTo>
                  <a:pt x="0" y="1444"/>
                </a:moveTo>
                <a:lnTo>
                  <a:pt x="0" y="1444"/>
                </a:lnTo>
                <a:lnTo>
                  <a:pt x="0" y="1429"/>
                </a:lnTo>
                <a:lnTo>
                  <a:pt x="0" y="1415"/>
                </a:lnTo>
                <a:lnTo>
                  <a:pt x="0" y="1401"/>
                </a:lnTo>
                <a:lnTo>
                  <a:pt x="0" y="1386"/>
                </a:lnTo>
                <a:lnTo>
                  <a:pt x="0" y="1372"/>
                </a:lnTo>
                <a:lnTo>
                  <a:pt x="0" y="1357"/>
                </a:lnTo>
                <a:lnTo>
                  <a:pt x="0" y="1343"/>
                </a:lnTo>
                <a:lnTo>
                  <a:pt x="0" y="1329"/>
                </a:lnTo>
                <a:lnTo>
                  <a:pt x="0" y="1314"/>
                </a:lnTo>
                <a:lnTo>
                  <a:pt x="0" y="1299"/>
                </a:lnTo>
                <a:lnTo>
                  <a:pt x="0" y="1286"/>
                </a:lnTo>
                <a:lnTo>
                  <a:pt x="0" y="1271"/>
                </a:lnTo>
                <a:lnTo>
                  <a:pt x="0" y="1256"/>
                </a:lnTo>
                <a:lnTo>
                  <a:pt x="0" y="1242"/>
                </a:lnTo>
                <a:lnTo>
                  <a:pt x="0" y="1228"/>
                </a:lnTo>
                <a:lnTo>
                  <a:pt x="0" y="1213"/>
                </a:lnTo>
                <a:lnTo>
                  <a:pt x="0" y="1198"/>
                </a:lnTo>
                <a:lnTo>
                  <a:pt x="0" y="1200"/>
                </a:lnTo>
                <a:lnTo>
                  <a:pt x="312" y="1200"/>
                </a:lnTo>
                <a:lnTo>
                  <a:pt x="314" y="1170"/>
                </a:lnTo>
                <a:lnTo>
                  <a:pt x="314" y="1155"/>
                </a:lnTo>
                <a:lnTo>
                  <a:pt x="314" y="1141"/>
                </a:lnTo>
                <a:lnTo>
                  <a:pt x="314" y="1126"/>
                </a:lnTo>
                <a:lnTo>
                  <a:pt x="314" y="1112"/>
                </a:lnTo>
                <a:lnTo>
                  <a:pt x="314" y="1098"/>
                </a:lnTo>
                <a:lnTo>
                  <a:pt x="314" y="1083"/>
                </a:lnTo>
                <a:lnTo>
                  <a:pt x="314" y="1068"/>
                </a:lnTo>
                <a:lnTo>
                  <a:pt x="314" y="1054"/>
                </a:lnTo>
                <a:lnTo>
                  <a:pt x="314" y="1040"/>
                </a:lnTo>
                <a:lnTo>
                  <a:pt x="314" y="1025"/>
                </a:lnTo>
                <a:lnTo>
                  <a:pt x="314" y="1011"/>
                </a:lnTo>
                <a:lnTo>
                  <a:pt x="314" y="996"/>
                </a:lnTo>
                <a:lnTo>
                  <a:pt x="314" y="982"/>
                </a:lnTo>
                <a:lnTo>
                  <a:pt x="314" y="968"/>
                </a:lnTo>
                <a:lnTo>
                  <a:pt x="313" y="960"/>
                </a:lnTo>
                <a:lnTo>
                  <a:pt x="496" y="960"/>
                </a:lnTo>
                <a:lnTo>
                  <a:pt x="499" y="938"/>
                </a:lnTo>
                <a:lnTo>
                  <a:pt x="499" y="924"/>
                </a:lnTo>
                <a:lnTo>
                  <a:pt x="499" y="910"/>
                </a:lnTo>
                <a:lnTo>
                  <a:pt x="499" y="895"/>
                </a:lnTo>
                <a:lnTo>
                  <a:pt x="499" y="880"/>
                </a:lnTo>
                <a:lnTo>
                  <a:pt x="499" y="866"/>
                </a:lnTo>
                <a:lnTo>
                  <a:pt x="499" y="852"/>
                </a:lnTo>
                <a:lnTo>
                  <a:pt x="499" y="838"/>
                </a:lnTo>
                <a:lnTo>
                  <a:pt x="499" y="823"/>
                </a:lnTo>
                <a:lnTo>
                  <a:pt x="499" y="808"/>
                </a:lnTo>
                <a:lnTo>
                  <a:pt x="499" y="795"/>
                </a:lnTo>
                <a:lnTo>
                  <a:pt x="499" y="780"/>
                </a:lnTo>
                <a:lnTo>
                  <a:pt x="499" y="765"/>
                </a:lnTo>
                <a:lnTo>
                  <a:pt x="499" y="751"/>
                </a:lnTo>
                <a:lnTo>
                  <a:pt x="499" y="737"/>
                </a:lnTo>
                <a:lnTo>
                  <a:pt x="499" y="722"/>
                </a:lnTo>
                <a:lnTo>
                  <a:pt x="498" y="721"/>
                </a:lnTo>
                <a:lnTo>
                  <a:pt x="498" y="723"/>
                </a:lnTo>
                <a:lnTo>
                  <a:pt x="498" y="721"/>
                </a:lnTo>
                <a:lnTo>
                  <a:pt x="1222" y="719"/>
                </a:lnTo>
                <a:lnTo>
                  <a:pt x="1221" y="679"/>
                </a:lnTo>
                <a:lnTo>
                  <a:pt x="1221" y="664"/>
                </a:lnTo>
                <a:lnTo>
                  <a:pt x="1221" y="650"/>
                </a:lnTo>
                <a:lnTo>
                  <a:pt x="1221" y="635"/>
                </a:lnTo>
                <a:lnTo>
                  <a:pt x="1221" y="621"/>
                </a:lnTo>
                <a:lnTo>
                  <a:pt x="1221" y="607"/>
                </a:lnTo>
                <a:lnTo>
                  <a:pt x="1221" y="592"/>
                </a:lnTo>
                <a:lnTo>
                  <a:pt x="1221" y="577"/>
                </a:lnTo>
                <a:lnTo>
                  <a:pt x="1221" y="563"/>
                </a:lnTo>
                <a:lnTo>
                  <a:pt x="1221" y="549"/>
                </a:lnTo>
                <a:lnTo>
                  <a:pt x="1221" y="534"/>
                </a:lnTo>
                <a:lnTo>
                  <a:pt x="1221" y="520"/>
                </a:lnTo>
                <a:lnTo>
                  <a:pt x="1221" y="505"/>
                </a:lnTo>
                <a:lnTo>
                  <a:pt x="1221" y="491"/>
                </a:lnTo>
                <a:lnTo>
                  <a:pt x="1221" y="477"/>
                </a:lnTo>
                <a:lnTo>
                  <a:pt x="1220" y="476"/>
                </a:lnTo>
                <a:lnTo>
                  <a:pt x="1259" y="476"/>
                </a:lnTo>
                <a:lnTo>
                  <a:pt x="1260" y="447"/>
                </a:lnTo>
                <a:lnTo>
                  <a:pt x="1260" y="434"/>
                </a:lnTo>
                <a:lnTo>
                  <a:pt x="1260" y="419"/>
                </a:lnTo>
                <a:lnTo>
                  <a:pt x="1260" y="404"/>
                </a:lnTo>
                <a:lnTo>
                  <a:pt x="1260" y="389"/>
                </a:lnTo>
                <a:lnTo>
                  <a:pt x="1260" y="375"/>
                </a:lnTo>
                <a:lnTo>
                  <a:pt x="1260" y="361"/>
                </a:lnTo>
                <a:lnTo>
                  <a:pt x="1260" y="346"/>
                </a:lnTo>
                <a:lnTo>
                  <a:pt x="1260" y="332"/>
                </a:lnTo>
                <a:lnTo>
                  <a:pt x="1260" y="317"/>
                </a:lnTo>
                <a:lnTo>
                  <a:pt x="1260" y="303"/>
                </a:lnTo>
                <a:lnTo>
                  <a:pt x="1260" y="289"/>
                </a:lnTo>
                <a:lnTo>
                  <a:pt x="1260" y="274"/>
                </a:lnTo>
                <a:lnTo>
                  <a:pt x="1260" y="259"/>
                </a:lnTo>
                <a:lnTo>
                  <a:pt x="1260" y="246"/>
                </a:lnTo>
                <a:lnTo>
                  <a:pt x="1260" y="238"/>
                </a:lnTo>
                <a:lnTo>
                  <a:pt x="1577" y="238"/>
                </a:lnTo>
                <a:lnTo>
                  <a:pt x="1580" y="216"/>
                </a:lnTo>
                <a:lnTo>
                  <a:pt x="1580" y="202"/>
                </a:lnTo>
                <a:lnTo>
                  <a:pt x="1580" y="188"/>
                </a:lnTo>
                <a:lnTo>
                  <a:pt x="1580" y="173"/>
                </a:lnTo>
                <a:lnTo>
                  <a:pt x="1580" y="159"/>
                </a:lnTo>
                <a:lnTo>
                  <a:pt x="1580" y="144"/>
                </a:lnTo>
                <a:lnTo>
                  <a:pt x="1580" y="130"/>
                </a:lnTo>
                <a:lnTo>
                  <a:pt x="1580" y="116"/>
                </a:lnTo>
                <a:lnTo>
                  <a:pt x="1580" y="101"/>
                </a:lnTo>
                <a:lnTo>
                  <a:pt x="1580" y="86"/>
                </a:lnTo>
                <a:lnTo>
                  <a:pt x="1580" y="72"/>
                </a:lnTo>
                <a:lnTo>
                  <a:pt x="1580" y="58"/>
                </a:lnTo>
                <a:lnTo>
                  <a:pt x="1580" y="43"/>
                </a:lnTo>
                <a:lnTo>
                  <a:pt x="1580" y="28"/>
                </a:lnTo>
                <a:lnTo>
                  <a:pt x="1580" y="14"/>
                </a:lnTo>
                <a:lnTo>
                  <a:pt x="1580" y="0"/>
                </a:lnTo>
                <a:lnTo>
                  <a:pt x="1683" y="0"/>
                </a:lnTo>
                <a:lnTo>
                  <a:pt x="1683" y="14"/>
                </a:lnTo>
                <a:lnTo>
                  <a:pt x="1683" y="28"/>
                </a:lnTo>
                <a:lnTo>
                  <a:pt x="1683" y="43"/>
                </a:lnTo>
                <a:lnTo>
                  <a:pt x="1683" y="58"/>
                </a:lnTo>
                <a:lnTo>
                  <a:pt x="1683" y="72"/>
                </a:lnTo>
                <a:lnTo>
                  <a:pt x="1683" y="86"/>
                </a:lnTo>
                <a:lnTo>
                  <a:pt x="1683" y="101"/>
                </a:lnTo>
                <a:lnTo>
                  <a:pt x="1683" y="116"/>
                </a:lnTo>
                <a:lnTo>
                  <a:pt x="1683" y="130"/>
                </a:lnTo>
                <a:lnTo>
                  <a:pt x="1683" y="144"/>
                </a:lnTo>
                <a:lnTo>
                  <a:pt x="1683" y="159"/>
                </a:lnTo>
                <a:lnTo>
                  <a:pt x="1683" y="173"/>
                </a:lnTo>
                <a:lnTo>
                  <a:pt x="1683" y="188"/>
                </a:lnTo>
                <a:lnTo>
                  <a:pt x="1683" y="202"/>
                </a:lnTo>
                <a:lnTo>
                  <a:pt x="1683" y="216"/>
                </a:lnTo>
                <a:lnTo>
                  <a:pt x="1683" y="231"/>
                </a:lnTo>
                <a:lnTo>
                  <a:pt x="1682" y="242"/>
                </a:lnTo>
                <a:lnTo>
                  <a:pt x="1375" y="242"/>
                </a:lnTo>
                <a:lnTo>
                  <a:pt x="1377" y="259"/>
                </a:lnTo>
                <a:lnTo>
                  <a:pt x="1377" y="274"/>
                </a:lnTo>
                <a:lnTo>
                  <a:pt x="1377" y="289"/>
                </a:lnTo>
                <a:lnTo>
                  <a:pt x="1377" y="303"/>
                </a:lnTo>
                <a:lnTo>
                  <a:pt x="1377" y="317"/>
                </a:lnTo>
                <a:lnTo>
                  <a:pt x="1377" y="332"/>
                </a:lnTo>
                <a:lnTo>
                  <a:pt x="1377" y="346"/>
                </a:lnTo>
                <a:lnTo>
                  <a:pt x="1377" y="361"/>
                </a:lnTo>
                <a:lnTo>
                  <a:pt x="1377" y="375"/>
                </a:lnTo>
                <a:lnTo>
                  <a:pt x="1377" y="389"/>
                </a:lnTo>
                <a:lnTo>
                  <a:pt x="1377" y="404"/>
                </a:lnTo>
                <a:lnTo>
                  <a:pt x="1377" y="419"/>
                </a:lnTo>
                <a:lnTo>
                  <a:pt x="1377" y="434"/>
                </a:lnTo>
                <a:lnTo>
                  <a:pt x="1377" y="447"/>
                </a:lnTo>
                <a:lnTo>
                  <a:pt x="1377" y="462"/>
                </a:lnTo>
                <a:lnTo>
                  <a:pt x="1377" y="477"/>
                </a:lnTo>
                <a:lnTo>
                  <a:pt x="1375" y="480"/>
                </a:lnTo>
                <a:lnTo>
                  <a:pt x="1248" y="480"/>
                </a:lnTo>
                <a:lnTo>
                  <a:pt x="1248" y="505"/>
                </a:lnTo>
                <a:lnTo>
                  <a:pt x="1248" y="520"/>
                </a:lnTo>
                <a:lnTo>
                  <a:pt x="1248" y="534"/>
                </a:lnTo>
                <a:lnTo>
                  <a:pt x="1248" y="549"/>
                </a:lnTo>
                <a:lnTo>
                  <a:pt x="1248" y="563"/>
                </a:lnTo>
                <a:lnTo>
                  <a:pt x="1248" y="577"/>
                </a:lnTo>
                <a:lnTo>
                  <a:pt x="1248" y="592"/>
                </a:lnTo>
                <a:lnTo>
                  <a:pt x="1248" y="607"/>
                </a:lnTo>
                <a:lnTo>
                  <a:pt x="1248" y="621"/>
                </a:lnTo>
                <a:lnTo>
                  <a:pt x="1248" y="635"/>
                </a:lnTo>
                <a:lnTo>
                  <a:pt x="1248" y="650"/>
                </a:lnTo>
                <a:lnTo>
                  <a:pt x="1248" y="664"/>
                </a:lnTo>
                <a:lnTo>
                  <a:pt x="1248" y="679"/>
                </a:lnTo>
                <a:lnTo>
                  <a:pt x="1248" y="693"/>
                </a:lnTo>
                <a:lnTo>
                  <a:pt x="1248" y="707"/>
                </a:lnTo>
                <a:lnTo>
                  <a:pt x="1248" y="722"/>
                </a:lnTo>
                <a:lnTo>
                  <a:pt x="670" y="722"/>
                </a:lnTo>
                <a:lnTo>
                  <a:pt x="670" y="737"/>
                </a:lnTo>
                <a:lnTo>
                  <a:pt x="670" y="751"/>
                </a:lnTo>
                <a:lnTo>
                  <a:pt x="670" y="765"/>
                </a:lnTo>
                <a:lnTo>
                  <a:pt x="670" y="780"/>
                </a:lnTo>
                <a:lnTo>
                  <a:pt x="670" y="795"/>
                </a:lnTo>
                <a:lnTo>
                  <a:pt x="670" y="808"/>
                </a:lnTo>
                <a:lnTo>
                  <a:pt x="670" y="823"/>
                </a:lnTo>
                <a:lnTo>
                  <a:pt x="670" y="838"/>
                </a:lnTo>
                <a:lnTo>
                  <a:pt x="670" y="852"/>
                </a:lnTo>
                <a:lnTo>
                  <a:pt x="670" y="866"/>
                </a:lnTo>
                <a:lnTo>
                  <a:pt x="670" y="880"/>
                </a:lnTo>
                <a:lnTo>
                  <a:pt x="670" y="895"/>
                </a:lnTo>
                <a:lnTo>
                  <a:pt x="670" y="910"/>
                </a:lnTo>
                <a:lnTo>
                  <a:pt x="670" y="924"/>
                </a:lnTo>
                <a:lnTo>
                  <a:pt x="670" y="938"/>
                </a:lnTo>
                <a:lnTo>
                  <a:pt x="670" y="953"/>
                </a:lnTo>
                <a:lnTo>
                  <a:pt x="667" y="962"/>
                </a:lnTo>
                <a:lnTo>
                  <a:pt x="370" y="964"/>
                </a:lnTo>
                <a:lnTo>
                  <a:pt x="370" y="982"/>
                </a:lnTo>
                <a:lnTo>
                  <a:pt x="370" y="996"/>
                </a:lnTo>
                <a:lnTo>
                  <a:pt x="370" y="1011"/>
                </a:lnTo>
                <a:lnTo>
                  <a:pt x="370" y="1025"/>
                </a:lnTo>
                <a:lnTo>
                  <a:pt x="370" y="1040"/>
                </a:lnTo>
                <a:lnTo>
                  <a:pt x="370" y="1054"/>
                </a:lnTo>
                <a:lnTo>
                  <a:pt x="370" y="1068"/>
                </a:lnTo>
                <a:lnTo>
                  <a:pt x="370" y="1083"/>
                </a:lnTo>
                <a:lnTo>
                  <a:pt x="370" y="1098"/>
                </a:lnTo>
                <a:lnTo>
                  <a:pt x="370" y="1112"/>
                </a:lnTo>
                <a:lnTo>
                  <a:pt x="370" y="1126"/>
                </a:lnTo>
                <a:lnTo>
                  <a:pt x="370" y="1141"/>
                </a:lnTo>
                <a:lnTo>
                  <a:pt x="370" y="1155"/>
                </a:lnTo>
                <a:lnTo>
                  <a:pt x="370" y="1170"/>
                </a:lnTo>
                <a:lnTo>
                  <a:pt x="370" y="1184"/>
                </a:lnTo>
                <a:lnTo>
                  <a:pt x="370" y="1198"/>
                </a:lnTo>
                <a:lnTo>
                  <a:pt x="370" y="1200"/>
                </a:lnTo>
                <a:lnTo>
                  <a:pt x="98" y="1202"/>
                </a:lnTo>
                <a:lnTo>
                  <a:pt x="98" y="1228"/>
                </a:lnTo>
                <a:lnTo>
                  <a:pt x="98" y="1242"/>
                </a:lnTo>
                <a:lnTo>
                  <a:pt x="98" y="1256"/>
                </a:lnTo>
                <a:lnTo>
                  <a:pt x="98" y="1271"/>
                </a:lnTo>
                <a:lnTo>
                  <a:pt x="98" y="1286"/>
                </a:lnTo>
                <a:lnTo>
                  <a:pt x="98" y="1299"/>
                </a:lnTo>
                <a:lnTo>
                  <a:pt x="98" y="1314"/>
                </a:lnTo>
                <a:lnTo>
                  <a:pt x="98" y="1329"/>
                </a:lnTo>
                <a:lnTo>
                  <a:pt x="98" y="1343"/>
                </a:lnTo>
                <a:lnTo>
                  <a:pt x="98" y="1357"/>
                </a:lnTo>
                <a:lnTo>
                  <a:pt x="98" y="1372"/>
                </a:lnTo>
                <a:lnTo>
                  <a:pt x="98" y="1386"/>
                </a:lnTo>
                <a:lnTo>
                  <a:pt x="98" y="1401"/>
                </a:lnTo>
                <a:lnTo>
                  <a:pt x="98" y="1415"/>
                </a:lnTo>
                <a:lnTo>
                  <a:pt x="98" y="1429"/>
                </a:lnTo>
                <a:lnTo>
                  <a:pt x="98" y="1444"/>
                </a:lnTo>
                <a:lnTo>
                  <a:pt x="0" y="1444"/>
                </a:lnTo>
              </a:path>
            </a:pathLst>
          </a:custGeom>
          <a:noFill/>
          <a:ln w="27051">
            <a:solidFill>
              <a:srgbClr val="B3B3B3"/>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9797" name="Freeform 349"/>
          <p:cNvSpPr>
            <a:spLocks/>
          </p:cNvSpPr>
          <p:nvPr/>
        </p:nvSpPr>
        <p:spPr bwMode="auto">
          <a:xfrm>
            <a:off x="15679738" y="2024063"/>
            <a:ext cx="1058862" cy="2865437"/>
          </a:xfrm>
          <a:custGeom>
            <a:avLst/>
            <a:gdLst>
              <a:gd name="T0" fmla="*/ 0 w 1826"/>
              <a:gd name="T1" fmla="*/ 2147483647 h 1444"/>
              <a:gd name="T2" fmla="*/ 0 w 1826"/>
              <a:gd name="T3" fmla="*/ 2147483647 h 1444"/>
              <a:gd name="T4" fmla="*/ 0 w 1826"/>
              <a:gd name="T5" fmla="*/ 2147483647 h 1444"/>
              <a:gd name="T6" fmla="*/ 2147483647 w 1826"/>
              <a:gd name="T7" fmla="*/ 2147483647 h 1444"/>
              <a:gd name="T8" fmla="*/ 2147483647 w 1826"/>
              <a:gd name="T9" fmla="*/ 2147483647 h 1444"/>
              <a:gd name="T10" fmla="*/ 2147483647 w 1826"/>
              <a:gd name="T11" fmla="*/ 2147483647 h 1444"/>
              <a:gd name="T12" fmla="*/ 2147483647 w 1826"/>
              <a:gd name="T13" fmla="*/ 2147483647 h 1444"/>
              <a:gd name="T14" fmla="*/ 2147483647 w 1826"/>
              <a:gd name="T15" fmla="*/ 2147483647 h 1444"/>
              <a:gd name="T16" fmla="*/ 2147483647 w 1826"/>
              <a:gd name="T17" fmla="*/ 2147483647 h 1444"/>
              <a:gd name="T18" fmla="*/ 2147483647 w 1826"/>
              <a:gd name="T19" fmla="*/ 2147483647 h 1444"/>
              <a:gd name="T20" fmla="*/ 2147483647 w 1826"/>
              <a:gd name="T21" fmla="*/ 2147483647 h 1444"/>
              <a:gd name="T22" fmla="*/ 2147483647 w 1826"/>
              <a:gd name="T23" fmla="*/ 2147483647 h 1444"/>
              <a:gd name="T24" fmla="*/ 2147483647 w 1826"/>
              <a:gd name="T25" fmla="*/ 2147483647 h 1444"/>
              <a:gd name="T26" fmla="*/ 2147483647 w 1826"/>
              <a:gd name="T27" fmla="*/ 2147483647 h 1444"/>
              <a:gd name="T28" fmla="*/ 2147483647 w 1826"/>
              <a:gd name="T29" fmla="*/ 2147483647 h 1444"/>
              <a:gd name="T30" fmla="*/ 2147483647 w 1826"/>
              <a:gd name="T31" fmla="*/ 2147483647 h 1444"/>
              <a:gd name="T32" fmla="*/ 2147483647 w 1826"/>
              <a:gd name="T33" fmla="*/ 2147483647 h 1444"/>
              <a:gd name="T34" fmla="*/ 2147483647 w 1826"/>
              <a:gd name="T35" fmla="*/ 2147483647 h 1444"/>
              <a:gd name="T36" fmla="*/ 2147483647 w 1826"/>
              <a:gd name="T37" fmla="*/ 2147483647 h 1444"/>
              <a:gd name="T38" fmla="*/ 2147483647 w 1826"/>
              <a:gd name="T39" fmla="*/ 2147483647 h 1444"/>
              <a:gd name="T40" fmla="*/ 2147483647 w 1826"/>
              <a:gd name="T41" fmla="*/ 2147483647 h 1444"/>
              <a:gd name="T42" fmla="*/ 2147483647 w 1826"/>
              <a:gd name="T43" fmla="*/ 2147483647 h 1444"/>
              <a:gd name="T44" fmla="*/ 2147483647 w 1826"/>
              <a:gd name="T45" fmla="*/ 2147483647 h 1444"/>
              <a:gd name="T46" fmla="*/ 2147483647 w 1826"/>
              <a:gd name="T47" fmla="*/ 2147483647 h 1444"/>
              <a:gd name="T48" fmla="*/ 2147483647 w 1826"/>
              <a:gd name="T49" fmla="*/ 2147483647 h 1444"/>
              <a:gd name="T50" fmla="*/ 2147483647 w 1826"/>
              <a:gd name="T51" fmla="*/ 2147483647 h 1444"/>
              <a:gd name="T52" fmla="*/ 2147483647 w 1826"/>
              <a:gd name="T53" fmla="*/ 2147483647 h 1444"/>
              <a:gd name="T54" fmla="*/ 2147483647 w 1826"/>
              <a:gd name="T55" fmla="*/ 2147483647 h 1444"/>
              <a:gd name="T56" fmla="*/ 2147483647 w 1826"/>
              <a:gd name="T57" fmla="*/ 2147483647 h 1444"/>
              <a:gd name="T58" fmla="*/ 2147483647 w 1826"/>
              <a:gd name="T59" fmla="*/ 2147483647 h 1444"/>
              <a:gd name="T60" fmla="*/ 2147483647 w 1826"/>
              <a:gd name="T61" fmla="*/ 2147483647 h 1444"/>
              <a:gd name="T62" fmla="*/ 2147483647 w 1826"/>
              <a:gd name="T63" fmla="*/ 2147483647 h 1444"/>
              <a:gd name="T64" fmla="*/ 2147483647 w 1826"/>
              <a:gd name="T65" fmla="*/ 2147483647 h 1444"/>
              <a:gd name="T66" fmla="*/ 2147483647 w 1826"/>
              <a:gd name="T67" fmla="*/ 2147483647 h 1444"/>
              <a:gd name="T68" fmla="*/ 2147483647 w 1826"/>
              <a:gd name="T69" fmla="*/ 2147483647 h 1444"/>
              <a:gd name="T70" fmla="*/ 2147483647 w 1826"/>
              <a:gd name="T71" fmla="*/ 2147483647 h 1444"/>
              <a:gd name="T72" fmla="*/ 2147483647 w 1826"/>
              <a:gd name="T73" fmla="*/ 2147483647 h 1444"/>
              <a:gd name="T74" fmla="*/ 2147483647 w 1826"/>
              <a:gd name="T75" fmla="*/ 2147483647 h 1444"/>
              <a:gd name="T76" fmla="*/ 2147483647 w 1826"/>
              <a:gd name="T77" fmla="*/ 2147483647 h 1444"/>
              <a:gd name="T78" fmla="*/ 2147483647 w 1826"/>
              <a:gd name="T79" fmla="*/ 2147483647 h 1444"/>
              <a:gd name="T80" fmla="*/ 2147483647 w 1826"/>
              <a:gd name="T81" fmla="*/ 2147483647 h 1444"/>
              <a:gd name="T82" fmla="*/ 2147483647 w 1826"/>
              <a:gd name="T83" fmla="*/ 2147483647 h 1444"/>
              <a:gd name="T84" fmla="*/ 2147483647 w 1826"/>
              <a:gd name="T85" fmla="*/ 2147483647 h 1444"/>
              <a:gd name="T86" fmla="*/ 2147483647 w 1826"/>
              <a:gd name="T87" fmla="*/ 2147483647 h 1444"/>
              <a:gd name="T88" fmla="*/ 2147483647 w 1826"/>
              <a:gd name="T89" fmla="*/ 2147483647 h 1444"/>
              <a:gd name="T90" fmla="*/ 2147483647 w 1826"/>
              <a:gd name="T91" fmla="*/ 2147483647 h 1444"/>
              <a:gd name="T92" fmla="*/ 2147483647 w 1826"/>
              <a:gd name="T93" fmla="*/ 2147483647 h 1444"/>
              <a:gd name="T94" fmla="*/ 2147483647 w 1826"/>
              <a:gd name="T95" fmla="*/ 2147483647 h 1444"/>
              <a:gd name="T96" fmla="*/ 2147483647 w 1826"/>
              <a:gd name="T97" fmla="*/ 2147483647 h 1444"/>
              <a:gd name="T98" fmla="*/ 2147483647 w 1826"/>
              <a:gd name="T99" fmla="*/ 2147483647 h 1444"/>
              <a:gd name="T100" fmla="*/ 2147483647 w 1826"/>
              <a:gd name="T101" fmla="*/ 2147483647 h 1444"/>
              <a:gd name="T102" fmla="*/ 2147483647 w 1826"/>
              <a:gd name="T103" fmla="*/ 2147483647 h 1444"/>
              <a:gd name="T104" fmla="*/ 2147483647 w 1826"/>
              <a:gd name="T105" fmla="*/ 2147483647 h 1444"/>
              <a:gd name="T106" fmla="*/ 2147483647 w 1826"/>
              <a:gd name="T107" fmla="*/ 2147483647 h 1444"/>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826"/>
              <a:gd name="T163" fmla="*/ 0 h 1444"/>
              <a:gd name="T164" fmla="*/ 1826 w 1826"/>
              <a:gd name="T165" fmla="*/ 1444 h 1444"/>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826" h="1444">
                <a:moveTo>
                  <a:pt x="0" y="1444"/>
                </a:moveTo>
                <a:lnTo>
                  <a:pt x="0" y="1444"/>
                </a:lnTo>
                <a:lnTo>
                  <a:pt x="0" y="1430"/>
                </a:lnTo>
                <a:lnTo>
                  <a:pt x="0" y="1415"/>
                </a:lnTo>
                <a:lnTo>
                  <a:pt x="0" y="1401"/>
                </a:lnTo>
                <a:lnTo>
                  <a:pt x="0" y="1386"/>
                </a:lnTo>
                <a:lnTo>
                  <a:pt x="0" y="1372"/>
                </a:lnTo>
                <a:lnTo>
                  <a:pt x="0" y="1358"/>
                </a:lnTo>
                <a:lnTo>
                  <a:pt x="0" y="1343"/>
                </a:lnTo>
                <a:lnTo>
                  <a:pt x="0" y="1329"/>
                </a:lnTo>
                <a:lnTo>
                  <a:pt x="0" y="1314"/>
                </a:lnTo>
                <a:lnTo>
                  <a:pt x="0" y="1300"/>
                </a:lnTo>
                <a:lnTo>
                  <a:pt x="0" y="1285"/>
                </a:lnTo>
                <a:lnTo>
                  <a:pt x="0" y="1271"/>
                </a:lnTo>
                <a:lnTo>
                  <a:pt x="497" y="1271"/>
                </a:lnTo>
                <a:lnTo>
                  <a:pt x="497" y="1256"/>
                </a:lnTo>
                <a:lnTo>
                  <a:pt x="497" y="1242"/>
                </a:lnTo>
                <a:lnTo>
                  <a:pt x="497" y="1228"/>
                </a:lnTo>
                <a:lnTo>
                  <a:pt x="497" y="1213"/>
                </a:lnTo>
                <a:lnTo>
                  <a:pt x="497" y="1199"/>
                </a:lnTo>
                <a:lnTo>
                  <a:pt x="497" y="1184"/>
                </a:lnTo>
                <a:lnTo>
                  <a:pt x="497" y="1170"/>
                </a:lnTo>
                <a:lnTo>
                  <a:pt x="497" y="1155"/>
                </a:lnTo>
                <a:lnTo>
                  <a:pt x="497" y="1141"/>
                </a:lnTo>
                <a:lnTo>
                  <a:pt x="497" y="1127"/>
                </a:lnTo>
                <a:lnTo>
                  <a:pt x="497" y="1112"/>
                </a:lnTo>
                <a:lnTo>
                  <a:pt x="497" y="1097"/>
                </a:lnTo>
                <a:lnTo>
                  <a:pt x="628" y="1097"/>
                </a:lnTo>
                <a:lnTo>
                  <a:pt x="628" y="1083"/>
                </a:lnTo>
                <a:lnTo>
                  <a:pt x="628" y="1069"/>
                </a:lnTo>
                <a:lnTo>
                  <a:pt x="628" y="1054"/>
                </a:lnTo>
                <a:lnTo>
                  <a:pt x="628" y="1040"/>
                </a:lnTo>
                <a:lnTo>
                  <a:pt x="628" y="1025"/>
                </a:lnTo>
                <a:lnTo>
                  <a:pt x="628" y="1011"/>
                </a:lnTo>
                <a:lnTo>
                  <a:pt x="628" y="997"/>
                </a:lnTo>
                <a:lnTo>
                  <a:pt x="628" y="982"/>
                </a:lnTo>
                <a:lnTo>
                  <a:pt x="628" y="968"/>
                </a:lnTo>
                <a:lnTo>
                  <a:pt x="628" y="953"/>
                </a:lnTo>
                <a:lnTo>
                  <a:pt x="628" y="939"/>
                </a:lnTo>
                <a:lnTo>
                  <a:pt x="628" y="924"/>
                </a:lnTo>
                <a:lnTo>
                  <a:pt x="628" y="910"/>
                </a:lnTo>
                <a:lnTo>
                  <a:pt x="628" y="895"/>
                </a:lnTo>
                <a:lnTo>
                  <a:pt x="628" y="881"/>
                </a:lnTo>
                <a:lnTo>
                  <a:pt x="628" y="866"/>
                </a:lnTo>
                <a:lnTo>
                  <a:pt x="628" y="852"/>
                </a:lnTo>
                <a:lnTo>
                  <a:pt x="628" y="838"/>
                </a:lnTo>
                <a:lnTo>
                  <a:pt x="628" y="823"/>
                </a:lnTo>
                <a:lnTo>
                  <a:pt x="628" y="809"/>
                </a:lnTo>
                <a:lnTo>
                  <a:pt x="628" y="794"/>
                </a:lnTo>
                <a:lnTo>
                  <a:pt x="628" y="780"/>
                </a:lnTo>
                <a:lnTo>
                  <a:pt x="815" y="780"/>
                </a:lnTo>
                <a:lnTo>
                  <a:pt x="815" y="765"/>
                </a:lnTo>
                <a:lnTo>
                  <a:pt x="815" y="751"/>
                </a:lnTo>
                <a:lnTo>
                  <a:pt x="815" y="737"/>
                </a:lnTo>
                <a:lnTo>
                  <a:pt x="815" y="722"/>
                </a:lnTo>
                <a:lnTo>
                  <a:pt x="815" y="707"/>
                </a:lnTo>
                <a:lnTo>
                  <a:pt x="815" y="693"/>
                </a:lnTo>
                <a:lnTo>
                  <a:pt x="815" y="679"/>
                </a:lnTo>
                <a:lnTo>
                  <a:pt x="815" y="664"/>
                </a:lnTo>
                <a:lnTo>
                  <a:pt x="815" y="650"/>
                </a:lnTo>
                <a:lnTo>
                  <a:pt x="815" y="635"/>
                </a:lnTo>
                <a:lnTo>
                  <a:pt x="1115" y="635"/>
                </a:lnTo>
                <a:lnTo>
                  <a:pt x="1115" y="621"/>
                </a:lnTo>
                <a:lnTo>
                  <a:pt x="1115" y="607"/>
                </a:lnTo>
                <a:lnTo>
                  <a:pt x="1115" y="592"/>
                </a:lnTo>
                <a:lnTo>
                  <a:pt x="1115" y="578"/>
                </a:lnTo>
                <a:lnTo>
                  <a:pt x="1115" y="563"/>
                </a:lnTo>
                <a:lnTo>
                  <a:pt x="1115" y="549"/>
                </a:lnTo>
                <a:lnTo>
                  <a:pt x="1115" y="534"/>
                </a:lnTo>
                <a:lnTo>
                  <a:pt x="1115" y="520"/>
                </a:lnTo>
                <a:lnTo>
                  <a:pt x="1115" y="505"/>
                </a:lnTo>
                <a:lnTo>
                  <a:pt x="1115" y="491"/>
                </a:lnTo>
                <a:lnTo>
                  <a:pt x="1115" y="476"/>
                </a:lnTo>
                <a:lnTo>
                  <a:pt x="1115" y="462"/>
                </a:lnTo>
                <a:lnTo>
                  <a:pt x="1190" y="462"/>
                </a:lnTo>
                <a:lnTo>
                  <a:pt x="1190" y="448"/>
                </a:lnTo>
                <a:lnTo>
                  <a:pt x="1190" y="433"/>
                </a:lnTo>
                <a:lnTo>
                  <a:pt x="1190" y="419"/>
                </a:lnTo>
                <a:lnTo>
                  <a:pt x="1190" y="404"/>
                </a:lnTo>
                <a:lnTo>
                  <a:pt x="1190" y="390"/>
                </a:lnTo>
                <a:lnTo>
                  <a:pt x="1190" y="375"/>
                </a:lnTo>
                <a:lnTo>
                  <a:pt x="1190" y="361"/>
                </a:lnTo>
                <a:lnTo>
                  <a:pt x="1190" y="347"/>
                </a:lnTo>
                <a:lnTo>
                  <a:pt x="1190" y="332"/>
                </a:lnTo>
                <a:lnTo>
                  <a:pt x="1190" y="317"/>
                </a:lnTo>
                <a:lnTo>
                  <a:pt x="1265" y="317"/>
                </a:lnTo>
                <a:lnTo>
                  <a:pt x="1265" y="303"/>
                </a:lnTo>
                <a:lnTo>
                  <a:pt x="1265" y="289"/>
                </a:lnTo>
                <a:lnTo>
                  <a:pt x="1265" y="274"/>
                </a:lnTo>
                <a:lnTo>
                  <a:pt x="1265" y="260"/>
                </a:lnTo>
                <a:lnTo>
                  <a:pt x="1265" y="245"/>
                </a:lnTo>
                <a:lnTo>
                  <a:pt x="1265" y="231"/>
                </a:lnTo>
                <a:lnTo>
                  <a:pt x="1265" y="217"/>
                </a:lnTo>
                <a:lnTo>
                  <a:pt x="1265" y="202"/>
                </a:lnTo>
                <a:lnTo>
                  <a:pt x="1265" y="188"/>
                </a:lnTo>
                <a:lnTo>
                  <a:pt x="1265" y="173"/>
                </a:lnTo>
                <a:lnTo>
                  <a:pt x="1265" y="159"/>
                </a:lnTo>
                <a:lnTo>
                  <a:pt x="1265" y="144"/>
                </a:lnTo>
                <a:lnTo>
                  <a:pt x="1302" y="144"/>
                </a:lnTo>
                <a:lnTo>
                  <a:pt x="1302" y="130"/>
                </a:lnTo>
                <a:lnTo>
                  <a:pt x="1302" y="116"/>
                </a:lnTo>
                <a:lnTo>
                  <a:pt x="1302" y="101"/>
                </a:lnTo>
                <a:lnTo>
                  <a:pt x="1302" y="86"/>
                </a:lnTo>
                <a:lnTo>
                  <a:pt x="1302" y="72"/>
                </a:lnTo>
                <a:lnTo>
                  <a:pt x="1302" y="58"/>
                </a:lnTo>
                <a:lnTo>
                  <a:pt x="1302" y="43"/>
                </a:lnTo>
                <a:lnTo>
                  <a:pt x="1302" y="29"/>
                </a:lnTo>
                <a:lnTo>
                  <a:pt x="1302" y="14"/>
                </a:lnTo>
                <a:lnTo>
                  <a:pt x="1302" y="0"/>
                </a:lnTo>
                <a:lnTo>
                  <a:pt x="1826" y="0"/>
                </a:lnTo>
                <a:lnTo>
                  <a:pt x="1826" y="14"/>
                </a:lnTo>
                <a:lnTo>
                  <a:pt x="1826" y="29"/>
                </a:lnTo>
                <a:lnTo>
                  <a:pt x="1826" y="43"/>
                </a:lnTo>
                <a:lnTo>
                  <a:pt x="1826" y="58"/>
                </a:lnTo>
                <a:lnTo>
                  <a:pt x="1826" y="72"/>
                </a:lnTo>
                <a:lnTo>
                  <a:pt x="1826" y="86"/>
                </a:lnTo>
                <a:lnTo>
                  <a:pt x="1826" y="101"/>
                </a:lnTo>
                <a:lnTo>
                  <a:pt x="1826" y="116"/>
                </a:lnTo>
                <a:lnTo>
                  <a:pt x="1826" y="130"/>
                </a:lnTo>
                <a:lnTo>
                  <a:pt x="1826" y="144"/>
                </a:lnTo>
                <a:lnTo>
                  <a:pt x="1826" y="159"/>
                </a:lnTo>
                <a:lnTo>
                  <a:pt x="1826" y="173"/>
                </a:lnTo>
                <a:lnTo>
                  <a:pt x="1789" y="173"/>
                </a:lnTo>
                <a:lnTo>
                  <a:pt x="1789" y="188"/>
                </a:lnTo>
                <a:lnTo>
                  <a:pt x="1789" y="202"/>
                </a:lnTo>
                <a:lnTo>
                  <a:pt x="1789" y="217"/>
                </a:lnTo>
                <a:lnTo>
                  <a:pt x="1789" y="231"/>
                </a:lnTo>
                <a:lnTo>
                  <a:pt x="1789" y="245"/>
                </a:lnTo>
                <a:lnTo>
                  <a:pt x="1789" y="260"/>
                </a:lnTo>
                <a:lnTo>
                  <a:pt x="1789" y="274"/>
                </a:lnTo>
                <a:lnTo>
                  <a:pt x="1789" y="289"/>
                </a:lnTo>
                <a:lnTo>
                  <a:pt x="1789" y="303"/>
                </a:lnTo>
                <a:lnTo>
                  <a:pt x="1789" y="317"/>
                </a:lnTo>
                <a:lnTo>
                  <a:pt x="1789" y="332"/>
                </a:lnTo>
                <a:lnTo>
                  <a:pt x="1620" y="332"/>
                </a:lnTo>
                <a:lnTo>
                  <a:pt x="1620" y="347"/>
                </a:lnTo>
                <a:lnTo>
                  <a:pt x="1620" y="361"/>
                </a:lnTo>
                <a:lnTo>
                  <a:pt x="1620" y="375"/>
                </a:lnTo>
                <a:lnTo>
                  <a:pt x="1620" y="390"/>
                </a:lnTo>
                <a:lnTo>
                  <a:pt x="1620" y="404"/>
                </a:lnTo>
                <a:lnTo>
                  <a:pt x="1620" y="419"/>
                </a:lnTo>
                <a:lnTo>
                  <a:pt x="1620" y="433"/>
                </a:lnTo>
                <a:lnTo>
                  <a:pt x="1620" y="448"/>
                </a:lnTo>
                <a:lnTo>
                  <a:pt x="1620" y="462"/>
                </a:lnTo>
                <a:lnTo>
                  <a:pt x="1620" y="476"/>
                </a:lnTo>
                <a:lnTo>
                  <a:pt x="1620" y="491"/>
                </a:lnTo>
                <a:lnTo>
                  <a:pt x="1545" y="491"/>
                </a:lnTo>
                <a:lnTo>
                  <a:pt x="1545" y="505"/>
                </a:lnTo>
                <a:lnTo>
                  <a:pt x="1545" y="520"/>
                </a:lnTo>
                <a:lnTo>
                  <a:pt x="1545" y="534"/>
                </a:lnTo>
                <a:lnTo>
                  <a:pt x="1545" y="549"/>
                </a:lnTo>
                <a:lnTo>
                  <a:pt x="1545" y="563"/>
                </a:lnTo>
                <a:lnTo>
                  <a:pt x="1545" y="578"/>
                </a:lnTo>
                <a:lnTo>
                  <a:pt x="1545" y="592"/>
                </a:lnTo>
                <a:lnTo>
                  <a:pt x="1545" y="607"/>
                </a:lnTo>
                <a:lnTo>
                  <a:pt x="1545" y="621"/>
                </a:lnTo>
                <a:lnTo>
                  <a:pt x="1545" y="635"/>
                </a:lnTo>
                <a:lnTo>
                  <a:pt x="1545" y="650"/>
                </a:lnTo>
                <a:lnTo>
                  <a:pt x="1452" y="650"/>
                </a:lnTo>
                <a:lnTo>
                  <a:pt x="1452" y="664"/>
                </a:lnTo>
                <a:lnTo>
                  <a:pt x="1452" y="679"/>
                </a:lnTo>
                <a:lnTo>
                  <a:pt x="1452" y="693"/>
                </a:lnTo>
                <a:lnTo>
                  <a:pt x="1452" y="707"/>
                </a:lnTo>
                <a:lnTo>
                  <a:pt x="1452" y="722"/>
                </a:lnTo>
                <a:lnTo>
                  <a:pt x="1452" y="737"/>
                </a:lnTo>
                <a:lnTo>
                  <a:pt x="1452" y="751"/>
                </a:lnTo>
                <a:lnTo>
                  <a:pt x="1452" y="765"/>
                </a:lnTo>
                <a:lnTo>
                  <a:pt x="1452" y="780"/>
                </a:lnTo>
                <a:lnTo>
                  <a:pt x="1452" y="794"/>
                </a:lnTo>
                <a:lnTo>
                  <a:pt x="1452" y="809"/>
                </a:lnTo>
                <a:lnTo>
                  <a:pt x="1227" y="809"/>
                </a:lnTo>
                <a:lnTo>
                  <a:pt x="1227" y="823"/>
                </a:lnTo>
                <a:lnTo>
                  <a:pt x="1227" y="838"/>
                </a:lnTo>
                <a:lnTo>
                  <a:pt x="1227" y="852"/>
                </a:lnTo>
                <a:lnTo>
                  <a:pt x="1227" y="866"/>
                </a:lnTo>
                <a:lnTo>
                  <a:pt x="1227" y="881"/>
                </a:lnTo>
                <a:lnTo>
                  <a:pt x="1227" y="895"/>
                </a:lnTo>
                <a:lnTo>
                  <a:pt x="1227" y="910"/>
                </a:lnTo>
                <a:lnTo>
                  <a:pt x="1227" y="924"/>
                </a:lnTo>
                <a:lnTo>
                  <a:pt x="1227" y="939"/>
                </a:lnTo>
                <a:lnTo>
                  <a:pt x="1227" y="953"/>
                </a:lnTo>
                <a:lnTo>
                  <a:pt x="1227" y="968"/>
                </a:lnTo>
                <a:lnTo>
                  <a:pt x="1171" y="968"/>
                </a:lnTo>
                <a:lnTo>
                  <a:pt x="1171" y="982"/>
                </a:lnTo>
                <a:lnTo>
                  <a:pt x="1171" y="997"/>
                </a:lnTo>
                <a:lnTo>
                  <a:pt x="1171" y="1011"/>
                </a:lnTo>
                <a:lnTo>
                  <a:pt x="1171" y="1025"/>
                </a:lnTo>
                <a:lnTo>
                  <a:pt x="1171" y="1040"/>
                </a:lnTo>
                <a:lnTo>
                  <a:pt x="1171" y="1054"/>
                </a:lnTo>
                <a:lnTo>
                  <a:pt x="1171" y="1069"/>
                </a:lnTo>
                <a:lnTo>
                  <a:pt x="1171" y="1083"/>
                </a:lnTo>
                <a:lnTo>
                  <a:pt x="1171" y="1097"/>
                </a:lnTo>
                <a:lnTo>
                  <a:pt x="1171" y="1112"/>
                </a:lnTo>
                <a:lnTo>
                  <a:pt x="1171" y="1127"/>
                </a:lnTo>
                <a:lnTo>
                  <a:pt x="890" y="1127"/>
                </a:lnTo>
                <a:lnTo>
                  <a:pt x="890" y="1141"/>
                </a:lnTo>
                <a:lnTo>
                  <a:pt x="890" y="1155"/>
                </a:lnTo>
                <a:lnTo>
                  <a:pt x="890" y="1170"/>
                </a:lnTo>
                <a:lnTo>
                  <a:pt x="890" y="1184"/>
                </a:lnTo>
                <a:lnTo>
                  <a:pt x="890" y="1199"/>
                </a:lnTo>
                <a:lnTo>
                  <a:pt x="890" y="1213"/>
                </a:lnTo>
                <a:lnTo>
                  <a:pt x="890" y="1228"/>
                </a:lnTo>
                <a:lnTo>
                  <a:pt x="890" y="1242"/>
                </a:lnTo>
                <a:lnTo>
                  <a:pt x="890" y="1256"/>
                </a:lnTo>
                <a:lnTo>
                  <a:pt x="890" y="1271"/>
                </a:lnTo>
                <a:lnTo>
                  <a:pt x="890" y="1285"/>
                </a:lnTo>
                <a:lnTo>
                  <a:pt x="684" y="1285"/>
                </a:lnTo>
                <a:lnTo>
                  <a:pt x="684" y="1300"/>
                </a:lnTo>
                <a:lnTo>
                  <a:pt x="684" y="1314"/>
                </a:lnTo>
                <a:lnTo>
                  <a:pt x="684" y="1329"/>
                </a:lnTo>
                <a:lnTo>
                  <a:pt x="684" y="1343"/>
                </a:lnTo>
                <a:lnTo>
                  <a:pt x="684" y="1358"/>
                </a:lnTo>
                <a:lnTo>
                  <a:pt x="684" y="1372"/>
                </a:lnTo>
                <a:lnTo>
                  <a:pt x="684" y="1386"/>
                </a:lnTo>
                <a:lnTo>
                  <a:pt x="684" y="1401"/>
                </a:lnTo>
                <a:lnTo>
                  <a:pt x="684" y="1415"/>
                </a:lnTo>
                <a:lnTo>
                  <a:pt x="684" y="1430"/>
                </a:lnTo>
                <a:lnTo>
                  <a:pt x="684" y="1444"/>
                </a:lnTo>
                <a:lnTo>
                  <a:pt x="0" y="1444"/>
                </a:lnTo>
              </a:path>
            </a:pathLst>
          </a:custGeom>
          <a:noFill/>
          <a:ln w="27051">
            <a:solidFill>
              <a:srgbClr val="B3B3B3"/>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9798" name="Line 350"/>
          <p:cNvSpPr>
            <a:spLocks noChangeShapeType="1"/>
          </p:cNvSpPr>
          <p:nvPr/>
        </p:nvSpPr>
        <p:spPr bwMode="auto">
          <a:xfrm>
            <a:off x="10363200" y="4899025"/>
            <a:ext cx="3225800"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799" name="Line 351"/>
          <p:cNvSpPr>
            <a:spLocks noChangeShapeType="1"/>
          </p:cNvSpPr>
          <p:nvPr/>
        </p:nvSpPr>
        <p:spPr bwMode="auto">
          <a:xfrm>
            <a:off x="10363200" y="4899025"/>
            <a:ext cx="1588" cy="8255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800" name="Line 352"/>
          <p:cNvSpPr>
            <a:spLocks noChangeShapeType="1"/>
          </p:cNvSpPr>
          <p:nvPr/>
        </p:nvSpPr>
        <p:spPr bwMode="auto">
          <a:xfrm>
            <a:off x="10363200" y="4899025"/>
            <a:ext cx="1588" cy="13652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801" name="Line 353"/>
          <p:cNvSpPr>
            <a:spLocks noChangeShapeType="1"/>
          </p:cNvSpPr>
          <p:nvPr/>
        </p:nvSpPr>
        <p:spPr bwMode="auto">
          <a:xfrm>
            <a:off x="10469563" y="4899025"/>
            <a:ext cx="1587" cy="8255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802" name="Line 354"/>
          <p:cNvSpPr>
            <a:spLocks noChangeShapeType="1"/>
          </p:cNvSpPr>
          <p:nvPr/>
        </p:nvSpPr>
        <p:spPr bwMode="auto">
          <a:xfrm>
            <a:off x="10577513" y="4899025"/>
            <a:ext cx="1587" cy="8255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803" name="Line 355"/>
          <p:cNvSpPr>
            <a:spLocks noChangeShapeType="1"/>
          </p:cNvSpPr>
          <p:nvPr/>
        </p:nvSpPr>
        <p:spPr bwMode="auto">
          <a:xfrm>
            <a:off x="10685463" y="4899025"/>
            <a:ext cx="1587" cy="8255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804" name="Line 356"/>
          <p:cNvSpPr>
            <a:spLocks noChangeShapeType="1"/>
          </p:cNvSpPr>
          <p:nvPr/>
        </p:nvSpPr>
        <p:spPr bwMode="auto">
          <a:xfrm>
            <a:off x="10791825" y="4899025"/>
            <a:ext cx="1588" cy="8255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805" name="Line 357"/>
          <p:cNvSpPr>
            <a:spLocks noChangeShapeType="1"/>
          </p:cNvSpPr>
          <p:nvPr/>
        </p:nvSpPr>
        <p:spPr bwMode="auto">
          <a:xfrm>
            <a:off x="10899775" y="4899025"/>
            <a:ext cx="1588" cy="8255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806" name="Line 358"/>
          <p:cNvSpPr>
            <a:spLocks noChangeShapeType="1"/>
          </p:cNvSpPr>
          <p:nvPr/>
        </p:nvSpPr>
        <p:spPr bwMode="auto">
          <a:xfrm>
            <a:off x="11007725" y="4899025"/>
            <a:ext cx="1588" cy="8255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807" name="Line 359"/>
          <p:cNvSpPr>
            <a:spLocks noChangeShapeType="1"/>
          </p:cNvSpPr>
          <p:nvPr/>
        </p:nvSpPr>
        <p:spPr bwMode="auto">
          <a:xfrm>
            <a:off x="11115675" y="4899025"/>
            <a:ext cx="1588" cy="8255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808" name="Line 360"/>
          <p:cNvSpPr>
            <a:spLocks noChangeShapeType="1"/>
          </p:cNvSpPr>
          <p:nvPr/>
        </p:nvSpPr>
        <p:spPr bwMode="auto">
          <a:xfrm>
            <a:off x="11222038" y="4899025"/>
            <a:ext cx="1587" cy="8255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809" name="Line 361"/>
          <p:cNvSpPr>
            <a:spLocks noChangeShapeType="1"/>
          </p:cNvSpPr>
          <p:nvPr/>
        </p:nvSpPr>
        <p:spPr bwMode="auto">
          <a:xfrm>
            <a:off x="11329988" y="4899025"/>
            <a:ext cx="1587" cy="8255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810" name="Line 362"/>
          <p:cNvSpPr>
            <a:spLocks noChangeShapeType="1"/>
          </p:cNvSpPr>
          <p:nvPr/>
        </p:nvSpPr>
        <p:spPr bwMode="auto">
          <a:xfrm>
            <a:off x="11437938" y="4899025"/>
            <a:ext cx="1587" cy="8255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811" name="Line 363"/>
          <p:cNvSpPr>
            <a:spLocks noChangeShapeType="1"/>
          </p:cNvSpPr>
          <p:nvPr/>
        </p:nvSpPr>
        <p:spPr bwMode="auto">
          <a:xfrm>
            <a:off x="11437938" y="4899025"/>
            <a:ext cx="1587" cy="13652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812" name="Rectangle 364"/>
          <p:cNvSpPr>
            <a:spLocks noChangeArrowheads="1"/>
          </p:cNvSpPr>
          <p:nvPr/>
        </p:nvSpPr>
        <p:spPr bwMode="auto">
          <a:xfrm>
            <a:off x="11364913" y="5035550"/>
            <a:ext cx="1524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algn="l" eaLnBrk="1" hangingPunct="1"/>
            <a:r>
              <a:rPr lang="en-US" altLang="en-US" sz="2400">
                <a:solidFill>
                  <a:srgbClr val="000000"/>
                </a:solidFill>
                <a:latin typeface="Times New Roman" panose="02020603050405020304" pitchFamily="18" charset="0"/>
              </a:rPr>
              <a:t>0</a:t>
            </a:r>
            <a:endParaRPr lang="en-US" altLang="en-US">
              <a:latin typeface="Times New Roman" panose="02020603050405020304" pitchFamily="18" charset="0"/>
            </a:endParaRPr>
          </a:p>
        </p:txBody>
      </p:sp>
      <p:sp>
        <p:nvSpPr>
          <p:cNvPr id="19813" name="Line 365"/>
          <p:cNvSpPr>
            <a:spLocks noChangeShapeType="1"/>
          </p:cNvSpPr>
          <p:nvPr/>
        </p:nvSpPr>
        <p:spPr bwMode="auto">
          <a:xfrm>
            <a:off x="11545888" y="4899025"/>
            <a:ext cx="1587" cy="8255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814" name="Line 366"/>
          <p:cNvSpPr>
            <a:spLocks noChangeShapeType="1"/>
          </p:cNvSpPr>
          <p:nvPr/>
        </p:nvSpPr>
        <p:spPr bwMode="auto">
          <a:xfrm>
            <a:off x="11653838" y="4899025"/>
            <a:ext cx="1587" cy="8255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815" name="Line 367"/>
          <p:cNvSpPr>
            <a:spLocks noChangeShapeType="1"/>
          </p:cNvSpPr>
          <p:nvPr/>
        </p:nvSpPr>
        <p:spPr bwMode="auto">
          <a:xfrm>
            <a:off x="11760200" y="4899025"/>
            <a:ext cx="1588" cy="8255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816" name="Line 368"/>
          <p:cNvSpPr>
            <a:spLocks noChangeShapeType="1"/>
          </p:cNvSpPr>
          <p:nvPr/>
        </p:nvSpPr>
        <p:spPr bwMode="auto">
          <a:xfrm>
            <a:off x="11868150" y="4899025"/>
            <a:ext cx="1588" cy="8255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817" name="Line 369"/>
          <p:cNvSpPr>
            <a:spLocks noChangeShapeType="1"/>
          </p:cNvSpPr>
          <p:nvPr/>
        </p:nvSpPr>
        <p:spPr bwMode="auto">
          <a:xfrm>
            <a:off x="11976100" y="4899025"/>
            <a:ext cx="1588" cy="8255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818" name="Line 370"/>
          <p:cNvSpPr>
            <a:spLocks noChangeShapeType="1"/>
          </p:cNvSpPr>
          <p:nvPr/>
        </p:nvSpPr>
        <p:spPr bwMode="auto">
          <a:xfrm>
            <a:off x="12084050" y="4899025"/>
            <a:ext cx="1588" cy="8255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819" name="Line 371"/>
          <p:cNvSpPr>
            <a:spLocks noChangeShapeType="1"/>
          </p:cNvSpPr>
          <p:nvPr/>
        </p:nvSpPr>
        <p:spPr bwMode="auto">
          <a:xfrm>
            <a:off x="12190413" y="4899025"/>
            <a:ext cx="1587" cy="8255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820" name="Line 372"/>
          <p:cNvSpPr>
            <a:spLocks noChangeShapeType="1"/>
          </p:cNvSpPr>
          <p:nvPr/>
        </p:nvSpPr>
        <p:spPr bwMode="auto">
          <a:xfrm>
            <a:off x="12298363" y="4899025"/>
            <a:ext cx="1587" cy="8255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821" name="Line 373"/>
          <p:cNvSpPr>
            <a:spLocks noChangeShapeType="1"/>
          </p:cNvSpPr>
          <p:nvPr/>
        </p:nvSpPr>
        <p:spPr bwMode="auto">
          <a:xfrm>
            <a:off x="12406313" y="4899025"/>
            <a:ext cx="1587" cy="8255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822" name="Line 374"/>
          <p:cNvSpPr>
            <a:spLocks noChangeShapeType="1"/>
          </p:cNvSpPr>
          <p:nvPr/>
        </p:nvSpPr>
        <p:spPr bwMode="auto">
          <a:xfrm>
            <a:off x="12514263" y="4899025"/>
            <a:ext cx="1587" cy="8255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823" name="Line 375"/>
          <p:cNvSpPr>
            <a:spLocks noChangeShapeType="1"/>
          </p:cNvSpPr>
          <p:nvPr/>
        </p:nvSpPr>
        <p:spPr bwMode="auto">
          <a:xfrm>
            <a:off x="12514263" y="4899025"/>
            <a:ext cx="1587" cy="13652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824" name="Rectangle 376"/>
          <p:cNvSpPr>
            <a:spLocks noChangeArrowheads="1"/>
          </p:cNvSpPr>
          <p:nvPr/>
        </p:nvSpPr>
        <p:spPr bwMode="auto">
          <a:xfrm>
            <a:off x="12365038" y="5035550"/>
            <a:ext cx="3048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algn="l" eaLnBrk="1" hangingPunct="1"/>
            <a:r>
              <a:rPr lang="en-US" altLang="en-US" sz="2400">
                <a:solidFill>
                  <a:srgbClr val="000000"/>
                </a:solidFill>
                <a:latin typeface="Times New Roman" panose="02020603050405020304" pitchFamily="18" charset="0"/>
              </a:rPr>
              <a:t>10</a:t>
            </a:r>
            <a:endParaRPr lang="en-US" altLang="en-US">
              <a:latin typeface="Times New Roman" panose="02020603050405020304" pitchFamily="18" charset="0"/>
            </a:endParaRPr>
          </a:p>
        </p:txBody>
      </p:sp>
      <p:sp>
        <p:nvSpPr>
          <p:cNvPr id="19825" name="Line 377"/>
          <p:cNvSpPr>
            <a:spLocks noChangeShapeType="1"/>
          </p:cNvSpPr>
          <p:nvPr/>
        </p:nvSpPr>
        <p:spPr bwMode="auto">
          <a:xfrm>
            <a:off x="12622213" y="4899025"/>
            <a:ext cx="1587" cy="8255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826" name="Line 378"/>
          <p:cNvSpPr>
            <a:spLocks noChangeShapeType="1"/>
          </p:cNvSpPr>
          <p:nvPr/>
        </p:nvSpPr>
        <p:spPr bwMode="auto">
          <a:xfrm>
            <a:off x="12728575" y="4899025"/>
            <a:ext cx="1588" cy="8255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827" name="Line 379"/>
          <p:cNvSpPr>
            <a:spLocks noChangeShapeType="1"/>
          </p:cNvSpPr>
          <p:nvPr/>
        </p:nvSpPr>
        <p:spPr bwMode="auto">
          <a:xfrm>
            <a:off x="12836525" y="4899025"/>
            <a:ext cx="1588" cy="8255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828" name="Line 380"/>
          <p:cNvSpPr>
            <a:spLocks noChangeShapeType="1"/>
          </p:cNvSpPr>
          <p:nvPr/>
        </p:nvSpPr>
        <p:spPr bwMode="auto">
          <a:xfrm>
            <a:off x="12944475" y="4899025"/>
            <a:ext cx="1588" cy="8255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829" name="Line 381"/>
          <p:cNvSpPr>
            <a:spLocks noChangeShapeType="1"/>
          </p:cNvSpPr>
          <p:nvPr/>
        </p:nvSpPr>
        <p:spPr bwMode="auto">
          <a:xfrm>
            <a:off x="13052425" y="4899025"/>
            <a:ext cx="1588" cy="8255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830" name="Line 382"/>
          <p:cNvSpPr>
            <a:spLocks noChangeShapeType="1"/>
          </p:cNvSpPr>
          <p:nvPr/>
        </p:nvSpPr>
        <p:spPr bwMode="auto">
          <a:xfrm>
            <a:off x="13158788" y="4899025"/>
            <a:ext cx="1587" cy="8255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831" name="Line 383"/>
          <p:cNvSpPr>
            <a:spLocks noChangeShapeType="1"/>
          </p:cNvSpPr>
          <p:nvPr/>
        </p:nvSpPr>
        <p:spPr bwMode="auto">
          <a:xfrm>
            <a:off x="13266738" y="4899025"/>
            <a:ext cx="1587" cy="8255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832" name="Line 384"/>
          <p:cNvSpPr>
            <a:spLocks noChangeShapeType="1"/>
          </p:cNvSpPr>
          <p:nvPr/>
        </p:nvSpPr>
        <p:spPr bwMode="auto">
          <a:xfrm>
            <a:off x="13374688" y="4899025"/>
            <a:ext cx="1587" cy="8255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833" name="Line 385"/>
          <p:cNvSpPr>
            <a:spLocks noChangeShapeType="1"/>
          </p:cNvSpPr>
          <p:nvPr/>
        </p:nvSpPr>
        <p:spPr bwMode="auto">
          <a:xfrm>
            <a:off x="13481050" y="4899025"/>
            <a:ext cx="1588" cy="8255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834" name="Line 386"/>
          <p:cNvSpPr>
            <a:spLocks noChangeShapeType="1"/>
          </p:cNvSpPr>
          <p:nvPr/>
        </p:nvSpPr>
        <p:spPr bwMode="auto">
          <a:xfrm>
            <a:off x="13589000" y="4899025"/>
            <a:ext cx="1588" cy="8255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835" name="Line 387"/>
          <p:cNvSpPr>
            <a:spLocks noChangeShapeType="1"/>
          </p:cNvSpPr>
          <p:nvPr/>
        </p:nvSpPr>
        <p:spPr bwMode="auto">
          <a:xfrm>
            <a:off x="13589000" y="4899025"/>
            <a:ext cx="1588" cy="13652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836" name="Rectangle 388"/>
          <p:cNvSpPr>
            <a:spLocks noChangeArrowheads="1"/>
          </p:cNvSpPr>
          <p:nvPr/>
        </p:nvSpPr>
        <p:spPr bwMode="auto">
          <a:xfrm>
            <a:off x="13439775" y="5035550"/>
            <a:ext cx="3048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algn="l" eaLnBrk="1" hangingPunct="1"/>
            <a:r>
              <a:rPr lang="en-US" altLang="en-US" sz="2400">
                <a:solidFill>
                  <a:srgbClr val="000000"/>
                </a:solidFill>
                <a:latin typeface="Times New Roman" panose="02020603050405020304" pitchFamily="18" charset="0"/>
              </a:rPr>
              <a:t>20</a:t>
            </a:r>
            <a:endParaRPr lang="en-US" altLang="en-US">
              <a:latin typeface="Times New Roman" panose="02020603050405020304" pitchFamily="18" charset="0"/>
            </a:endParaRPr>
          </a:p>
        </p:txBody>
      </p:sp>
      <p:sp>
        <p:nvSpPr>
          <p:cNvPr id="19837" name="Line 389"/>
          <p:cNvSpPr>
            <a:spLocks noChangeShapeType="1"/>
          </p:cNvSpPr>
          <p:nvPr/>
        </p:nvSpPr>
        <p:spPr bwMode="auto">
          <a:xfrm flipV="1">
            <a:off x="10363200" y="2032000"/>
            <a:ext cx="1588" cy="286702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838" name="Line 390"/>
          <p:cNvSpPr>
            <a:spLocks noChangeShapeType="1"/>
          </p:cNvSpPr>
          <p:nvPr/>
        </p:nvSpPr>
        <p:spPr bwMode="auto">
          <a:xfrm flipH="1">
            <a:off x="10240963" y="4899025"/>
            <a:ext cx="122237"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839" name="Line 391"/>
          <p:cNvSpPr>
            <a:spLocks noChangeShapeType="1"/>
          </p:cNvSpPr>
          <p:nvPr/>
        </p:nvSpPr>
        <p:spPr bwMode="auto">
          <a:xfrm flipH="1">
            <a:off x="10209213" y="4899025"/>
            <a:ext cx="153987"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840" name="Rectangle 392"/>
          <p:cNvSpPr>
            <a:spLocks noChangeArrowheads="1"/>
          </p:cNvSpPr>
          <p:nvPr/>
        </p:nvSpPr>
        <p:spPr bwMode="auto">
          <a:xfrm>
            <a:off x="10058400" y="4695825"/>
            <a:ext cx="1524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algn="l" eaLnBrk="1" hangingPunct="1"/>
            <a:r>
              <a:rPr lang="en-US" altLang="en-US" sz="2400">
                <a:solidFill>
                  <a:srgbClr val="000000"/>
                </a:solidFill>
                <a:latin typeface="Times New Roman" panose="02020603050405020304" pitchFamily="18" charset="0"/>
              </a:rPr>
              <a:t>0</a:t>
            </a:r>
            <a:endParaRPr lang="en-US" altLang="en-US">
              <a:latin typeface="Times New Roman" panose="02020603050405020304" pitchFamily="18" charset="0"/>
            </a:endParaRPr>
          </a:p>
        </p:txBody>
      </p:sp>
      <p:sp>
        <p:nvSpPr>
          <p:cNvPr id="19841" name="Line 393"/>
          <p:cNvSpPr>
            <a:spLocks noChangeShapeType="1"/>
          </p:cNvSpPr>
          <p:nvPr/>
        </p:nvSpPr>
        <p:spPr bwMode="auto">
          <a:xfrm flipH="1">
            <a:off x="10240963" y="4613275"/>
            <a:ext cx="122237"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842" name="Line 394"/>
          <p:cNvSpPr>
            <a:spLocks noChangeShapeType="1"/>
          </p:cNvSpPr>
          <p:nvPr/>
        </p:nvSpPr>
        <p:spPr bwMode="auto">
          <a:xfrm flipH="1">
            <a:off x="10240963" y="4325938"/>
            <a:ext cx="122237" cy="1587"/>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843" name="Line 395"/>
          <p:cNvSpPr>
            <a:spLocks noChangeShapeType="1"/>
          </p:cNvSpPr>
          <p:nvPr/>
        </p:nvSpPr>
        <p:spPr bwMode="auto">
          <a:xfrm flipH="1">
            <a:off x="10240963" y="4038600"/>
            <a:ext cx="122237"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844" name="Line 396"/>
          <p:cNvSpPr>
            <a:spLocks noChangeShapeType="1"/>
          </p:cNvSpPr>
          <p:nvPr/>
        </p:nvSpPr>
        <p:spPr bwMode="auto">
          <a:xfrm flipH="1">
            <a:off x="10240963" y="3752850"/>
            <a:ext cx="122237"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845" name="Line 397"/>
          <p:cNvSpPr>
            <a:spLocks noChangeShapeType="1"/>
          </p:cNvSpPr>
          <p:nvPr/>
        </p:nvSpPr>
        <p:spPr bwMode="auto">
          <a:xfrm flipH="1">
            <a:off x="10240963" y="3465513"/>
            <a:ext cx="122237" cy="1587"/>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846" name="Line 398"/>
          <p:cNvSpPr>
            <a:spLocks noChangeShapeType="1"/>
          </p:cNvSpPr>
          <p:nvPr/>
        </p:nvSpPr>
        <p:spPr bwMode="auto">
          <a:xfrm flipH="1">
            <a:off x="10209213" y="3465513"/>
            <a:ext cx="153987" cy="1587"/>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847" name="Line 399"/>
          <p:cNvSpPr>
            <a:spLocks noChangeShapeType="1"/>
          </p:cNvSpPr>
          <p:nvPr/>
        </p:nvSpPr>
        <p:spPr bwMode="auto">
          <a:xfrm flipH="1">
            <a:off x="10240963" y="3178175"/>
            <a:ext cx="122237"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848" name="Line 400"/>
          <p:cNvSpPr>
            <a:spLocks noChangeShapeType="1"/>
          </p:cNvSpPr>
          <p:nvPr/>
        </p:nvSpPr>
        <p:spPr bwMode="auto">
          <a:xfrm flipH="1">
            <a:off x="10240963" y="2892425"/>
            <a:ext cx="122237"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849" name="Line 401"/>
          <p:cNvSpPr>
            <a:spLocks noChangeShapeType="1"/>
          </p:cNvSpPr>
          <p:nvPr/>
        </p:nvSpPr>
        <p:spPr bwMode="auto">
          <a:xfrm flipH="1">
            <a:off x="10240963" y="2606675"/>
            <a:ext cx="122237"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850" name="Line 402"/>
          <p:cNvSpPr>
            <a:spLocks noChangeShapeType="1"/>
          </p:cNvSpPr>
          <p:nvPr/>
        </p:nvSpPr>
        <p:spPr bwMode="auto">
          <a:xfrm flipH="1">
            <a:off x="10240963" y="2319338"/>
            <a:ext cx="122237" cy="1587"/>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851" name="Line 403"/>
          <p:cNvSpPr>
            <a:spLocks noChangeShapeType="1"/>
          </p:cNvSpPr>
          <p:nvPr/>
        </p:nvSpPr>
        <p:spPr bwMode="auto">
          <a:xfrm flipH="1">
            <a:off x="10240963" y="2032000"/>
            <a:ext cx="122237"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852" name="Line 404"/>
          <p:cNvSpPr>
            <a:spLocks noChangeShapeType="1"/>
          </p:cNvSpPr>
          <p:nvPr/>
        </p:nvSpPr>
        <p:spPr bwMode="auto">
          <a:xfrm flipH="1">
            <a:off x="10209213" y="2032000"/>
            <a:ext cx="153987"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853" name="Rectangle 405"/>
          <p:cNvSpPr>
            <a:spLocks noChangeArrowheads="1"/>
          </p:cNvSpPr>
          <p:nvPr/>
        </p:nvSpPr>
        <p:spPr bwMode="auto">
          <a:xfrm>
            <a:off x="10058400" y="1828800"/>
            <a:ext cx="1524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algn="l" eaLnBrk="1" hangingPunct="1"/>
            <a:r>
              <a:rPr lang="en-US" altLang="en-US" sz="2400">
                <a:solidFill>
                  <a:srgbClr val="000000"/>
                </a:solidFill>
                <a:latin typeface="Times New Roman" panose="02020603050405020304" pitchFamily="18" charset="0"/>
              </a:rPr>
              <a:t>1</a:t>
            </a:r>
            <a:endParaRPr lang="en-US" altLang="en-US">
              <a:latin typeface="Times New Roman" panose="02020603050405020304" pitchFamily="18" charset="0"/>
            </a:endParaRPr>
          </a:p>
        </p:txBody>
      </p:sp>
      <p:sp>
        <p:nvSpPr>
          <p:cNvPr id="19854" name="Freeform 406"/>
          <p:cNvSpPr>
            <a:spLocks/>
          </p:cNvSpPr>
          <p:nvPr/>
        </p:nvSpPr>
        <p:spPr bwMode="auto">
          <a:xfrm flipV="1">
            <a:off x="11039475" y="2032000"/>
            <a:ext cx="1992313" cy="2867025"/>
          </a:xfrm>
          <a:custGeom>
            <a:avLst/>
            <a:gdLst>
              <a:gd name="T0" fmla="*/ 2147483647 w 4190"/>
              <a:gd name="T1" fmla="*/ 2147483647 h 7777"/>
              <a:gd name="T2" fmla="*/ 2147483647 w 4190"/>
              <a:gd name="T3" fmla="*/ 2147483647 h 7777"/>
              <a:gd name="T4" fmla="*/ 2147483647 w 4190"/>
              <a:gd name="T5" fmla="*/ 2147483647 h 7777"/>
              <a:gd name="T6" fmla="*/ 2147483647 w 4190"/>
              <a:gd name="T7" fmla="*/ 2147483647 h 7777"/>
              <a:gd name="T8" fmla="*/ 2147483647 w 4190"/>
              <a:gd name="T9" fmla="*/ 2147483647 h 7777"/>
              <a:gd name="T10" fmla="*/ 2147483647 w 4190"/>
              <a:gd name="T11" fmla="*/ 2147483647 h 7777"/>
              <a:gd name="T12" fmla="*/ 2147483647 w 4190"/>
              <a:gd name="T13" fmla="*/ 2147483647 h 7777"/>
              <a:gd name="T14" fmla="*/ 2147483647 w 4190"/>
              <a:gd name="T15" fmla="*/ 2147483647 h 7777"/>
              <a:gd name="T16" fmla="*/ 2147483647 w 4190"/>
              <a:gd name="T17" fmla="*/ 2147483647 h 7777"/>
              <a:gd name="T18" fmla="*/ 2147483647 w 4190"/>
              <a:gd name="T19" fmla="*/ 2147483647 h 7777"/>
              <a:gd name="T20" fmla="*/ 2147483647 w 4190"/>
              <a:gd name="T21" fmla="*/ 2147483647 h 7777"/>
              <a:gd name="T22" fmla="*/ 2147483647 w 4190"/>
              <a:gd name="T23" fmla="*/ 2147483647 h 7777"/>
              <a:gd name="T24" fmla="*/ 2147483647 w 4190"/>
              <a:gd name="T25" fmla="*/ 2147483647 h 7777"/>
              <a:gd name="T26" fmla="*/ 2147483647 w 4190"/>
              <a:gd name="T27" fmla="*/ 2147483647 h 7777"/>
              <a:gd name="T28" fmla="*/ 2147483647 w 4190"/>
              <a:gd name="T29" fmla="*/ 2147483647 h 7777"/>
              <a:gd name="T30" fmla="*/ 2147483647 w 4190"/>
              <a:gd name="T31" fmla="*/ 2147483647 h 7777"/>
              <a:gd name="T32" fmla="*/ 2147483647 w 4190"/>
              <a:gd name="T33" fmla="*/ 2147483647 h 7777"/>
              <a:gd name="T34" fmla="*/ 2147483647 w 4190"/>
              <a:gd name="T35" fmla="*/ 2147483647 h 7777"/>
              <a:gd name="T36" fmla="*/ 2147483647 w 4190"/>
              <a:gd name="T37" fmla="*/ 2147483647 h 7777"/>
              <a:gd name="T38" fmla="*/ 2147483647 w 4190"/>
              <a:gd name="T39" fmla="*/ 2147483647 h 7777"/>
              <a:gd name="T40" fmla="*/ 2147483647 w 4190"/>
              <a:gd name="T41" fmla="*/ 2147483647 h 7777"/>
              <a:gd name="T42" fmla="*/ 2147483647 w 4190"/>
              <a:gd name="T43" fmla="*/ 2147483647 h 7777"/>
              <a:gd name="T44" fmla="*/ 2147483647 w 4190"/>
              <a:gd name="T45" fmla="*/ 2147483647 h 7777"/>
              <a:gd name="T46" fmla="*/ 2147483647 w 4190"/>
              <a:gd name="T47" fmla="*/ 2147483647 h 7777"/>
              <a:gd name="T48" fmla="*/ 2147483647 w 4190"/>
              <a:gd name="T49" fmla="*/ 2147483647 h 7777"/>
              <a:gd name="T50" fmla="*/ 2147483647 w 4190"/>
              <a:gd name="T51" fmla="*/ 2147483647 h 7777"/>
              <a:gd name="T52" fmla="*/ 2147483647 w 4190"/>
              <a:gd name="T53" fmla="*/ 2147483647 h 7777"/>
              <a:gd name="T54" fmla="*/ 2147483647 w 4190"/>
              <a:gd name="T55" fmla="*/ 2147483647 h 7777"/>
              <a:gd name="T56" fmla="*/ 2147483647 w 4190"/>
              <a:gd name="T57" fmla="*/ 2147483647 h 7777"/>
              <a:gd name="T58" fmla="*/ 2147483647 w 4190"/>
              <a:gd name="T59" fmla="*/ 2147483647 h 7777"/>
              <a:gd name="T60" fmla="*/ 2147483647 w 4190"/>
              <a:gd name="T61" fmla="*/ 2147483647 h 7777"/>
              <a:gd name="T62" fmla="*/ 2147483647 w 4190"/>
              <a:gd name="T63" fmla="*/ 2147483647 h 7777"/>
              <a:gd name="T64" fmla="*/ 2147483647 w 4190"/>
              <a:gd name="T65" fmla="*/ 2147483647 h 7777"/>
              <a:gd name="T66" fmla="*/ 2147483647 w 4190"/>
              <a:gd name="T67" fmla="*/ 2147483647 h 7777"/>
              <a:gd name="T68" fmla="*/ 2147483647 w 4190"/>
              <a:gd name="T69" fmla="*/ 2147483647 h 7777"/>
              <a:gd name="T70" fmla="*/ 2147483647 w 4190"/>
              <a:gd name="T71" fmla="*/ 2147483647 h 7777"/>
              <a:gd name="T72" fmla="*/ 2147483647 w 4190"/>
              <a:gd name="T73" fmla="*/ 2147483647 h 7777"/>
              <a:gd name="T74" fmla="*/ 2147483647 w 4190"/>
              <a:gd name="T75" fmla="*/ 2147483647 h 7777"/>
              <a:gd name="T76" fmla="*/ 2147483647 w 4190"/>
              <a:gd name="T77" fmla="*/ 2147483647 h 7777"/>
              <a:gd name="T78" fmla="*/ 2147483647 w 4190"/>
              <a:gd name="T79" fmla="*/ 2147483647 h 7777"/>
              <a:gd name="T80" fmla="*/ 2147483647 w 4190"/>
              <a:gd name="T81" fmla="*/ 2147483647 h 7777"/>
              <a:gd name="T82" fmla="*/ 2147483647 w 4190"/>
              <a:gd name="T83" fmla="*/ 2147483647 h 7777"/>
              <a:gd name="T84" fmla="*/ 2147483647 w 4190"/>
              <a:gd name="T85" fmla="*/ 2147483647 h 7777"/>
              <a:gd name="T86" fmla="*/ 2147483647 w 4190"/>
              <a:gd name="T87" fmla="*/ 2147483647 h 7777"/>
              <a:gd name="T88" fmla="*/ 2147483647 w 4190"/>
              <a:gd name="T89" fmla="*/ 2147483647 h 7777"/>
              <a:gd name="T90" fmla="*/ 2147483647 w 4190"/>
              <a:gd name="T91" fmla="*/ 2147483647 h 7777"/>
              <a:gd name="T92" fmla="*/ 2147483647 w 4190"/>
              <a:gd name="T93" fmla="*/ 2147483647 h 7777"/>
              <a:gd name="T94" fmla="*/ 2147483647 w 4190"/>
              <a:gd name="T95" fmla="*/ 2147483647 h 7777"/>
              <a:gd name="T96" fmla="*/ 2147483647 w 4190"/>
              <a:gd name="T97" fmla="*/ 2147483647 h 7777"/>
              <a:gd name="T98" fmla="*/ 2147483647 w 4190"/>
              <a:gd name="T99" fmla="*/ 2147483647 h 7777"/>
              <a:gd name="T100" fmla="*/ 2147483647 w 4190"/>
              <a:gd name="T101" fmla="*/ 2147483647 h 7777"/>
              <a:gd name="T102" fmla="*/ 2147483647 w 4190"/>
              <a:gd name="T103" fmla="*/ 2147483647 h 7777"/>
              <a:gd name="T104" fmla="*/ 2147483647 w 4190"/>
              <a:gd name="T105" fmla="*/ 2147483647 h 7777"/>
              <a:gd name="T106" fmla="*/ 2147483647 w 4190"/>
              <a:gd name="T107" fmla="*/ 2147483647 h 7777"/>
              <a:gd name="T108" fmla="*/ 2147483647 w 4190"/>
              <a:gd name="T109" fmla="*/ 2147483647 h 7777"/>
              <a:gd name="T110" fmla="*/ 2147483647 w 4190"/>
              <a:gd name="T111" fmla="*/ 2147483647 h 7777"/>
              <a:gd name="T112" fmla="*/ 2147483647 w 4190"/>
              <a:gd name="T113" fmla="*/ 2147483647 h 7777"/>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4190"/>
              <a:gd name="T172" fmla="*/ 0 h 7777"/>
              <a:gd name="T173" fmla="*/ 4190 w 4190"/>
              <a:gd name="T174" fmla="*/ 7777 h 7777"/>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4190" h="7777">
                <a:moveTo>
                  <a:pt x="0" y="0"/>
                </a:moveTo>
                <a:lnTo>
                  <a:pt x="0" y="0"/>
                </a:lnTo>
                <a:lnTo>
                  <a:pt x="0" y="77"/>
                </a:lnTo>
                <a:lnTo>
                  <a:pt x="203" y="77"/>
                </a:lnTo>
                <a:lnTo>
                  <a:pt x="203" y="155"/>
                </a:lnTo>
                <a:lnTo>
                  <a:pt x="425" y="155"/>
                </a:lnTo>
                <a:lnTo>
                  <a:pt x="425" y="233"/>
                </a:lnTo>
                <a:lnTo>
                  <a:pt x="565" y="233"/>
                </a:lnTo>
                <a:lnTo>
                  <a:pt x="565" y="311"/>
                </a:lnTo>
                <a:lnTo>
                  <a:pt x="671" y="311"/>
                </a:lnTo>
                <a:lnTo>
                  <a:pt x="671" y="388"/>
                </a:lnTo>
                <a:lnTo>
                  <a:pt x="757" y="388"/>
                </a:lnTo>
                <a:lnTo>
                  <a:pt x="757" y="466"/>
                </a:lnTo>
                <a:lnTo>
                  <a:pt x="830" y="466"/>
                </a:lnTo>
                <a:lnTo>
                  <a:pt x="830" y="544"/>
                </a:lnTo>
                <a:lnTo>
                  <a:pt x="895" y="544"/>
                </a:lnTo>
                <a:lnTo>
                  <a:pt x="895" y="622"/>
                </a:lnTo>
                <a:lnTo>
                  <a:pt x="952" y="622"/>
                </a:lnTo>
                <a:lnTo>
                  <a:pt x="952" y="699"/>
                </a:lnTo>
                <a:lnTo>
                  <a:pt x="1004" y="699"/>
                </a:lnTo>
                <a:lnTo>
                  <a:pt x="1004" y="777"/>
                </a:lnTo>
                <a:lnTo>
                  <a:pt x="1053" y="777"/>
                </a:lnTo>
                <a:lnTo>
                  <a:pt x="1053" y="855"/>
                </a:lnTo>
                <a:lnTo>
                  <a:pt x="1097" y="855"/>
                </a:lnTo>
                <a:lnTo>
                  <a:pt x="1097" y="933"/>
                </a:lnTo>
                <a:lnTo>
                  <a:pt x="1139" y="933"/>
                </a:lnTo>
                <a:lnTo>
                  <a:pt x="1139" y="1011"/>
                </a:lnTo>
                <a:lnTo>
                  <a:pt x="1179" y="1011"/>
                </a:lnTo>
                <a:lnTo>
                  <a:pt x="1179" y="1088"/>
                </a:lnTo>
                <a:lnTo>
                  <a:pt x="1216" y="1088"/>
                </a:lnTo>
                <a:lnTo>
                  <a:pt x="1216" y="1166"/>
                </a:lnTo>
                <a:lnTo>
                  <a:pt x="1252" y="1166"/>
                </a:lnTo>
                <a:lnTo>
                  <a:pt x="1252" y="1244"/>
                </a:lnTo>
                <a:lnTo>
                  <a:pt x="1286" y="1244"/>
                </a:lnTo>
                <a:lnTo>
                  <a:pt x="1286" y="1322"/>
                </a:lnTo>
                <a:lnTo>
                  <a:pt x="1319" y="1322"/>
                </a:lnTo>
                <a:lnTo>
                  <a:pt x="1319" y="1399"/>
                </a:lnTo>
                <a:lnTo>
                  <a:pt x="1350" y="1399"/>
                </a:lnTo>
                <a:lnTo>
                  <a:pt x="1350" y="1477"/>
                </a:lnTo>
                <a:lnTo>
                  <a:pt x="1380" y="1477"/>
                </a:lnTo>
                <a:lnTo>
                  <a:pt x="1380" y="1555"/>
                </a:lnTo>
                <a:lnTo>
                  <a:pt x="1408" y="1555"/>
                </a:lnTo>
                <a:lnTo>
                  <a:pt x="1408" y="1633"/>
                </a:lnTo>
                <a:lnTo>
                  <a:pt x="1434" y="1633"/>
                </a:lnTo>
                <a:lnTo>
                  <a:pt x="1434" y="1710"/>
                </a:lnTo>
                <a:lnTo>
                  <a:pt x="1460" y="1710"/>
                </a:lnTo>
                <a:lnTo>
                  <a:pt x="1460" y="1788"/>
                </a:lnTo>
                <a:lnTo>
                  <a:pt x="1485" y="1788"/>
                </a:lnTo>
                <a:lnTo>
                  <a:pt x="1485" y="1866"/>
                </a:lnTo>
                <a:lnTo>
                  <a:pt x="1510" y="1866"/>
                </a:lnTo>
                <a:lnTo>
                  <a:pt x="1510" y="1944"/>
                </a:lnTo>
                <a:lnTo>
                  <a:pt x="1534" y="1944"/>
                </a:lnTo>
                <a:lnTo>
                  <a:pt x="1534" y="2022"/>
                </a:lnTo>
                <a:lnTo>
                  <a:pt x="1558" y="2022"/>
                </a:lnTo>
                <a:lnTo>
                  <a:pt x="1558" y="2099"/>
                </a:lnTo>
                <a:lnTo>
                  <a:pt x="1581" y="2099"/>
                </a:lnTo>
                <a:lnTo>
                  <a:pt x="1581" y="2177"/>
                </a:lnTo>
                <a:lnTo>
                  <a:pt x="1604" y="2177"/>
                </a:lnTo>
                <a:lnTo>
                  <a:pt x="1604" y="2255"/>
                </a:lnTo>
                <a:lnTo>
                  <a:pt x="1626" y="2255"/>
                </a:lnTo>
                <a:lnTo>
                  <a:pt x="1626" y="2333"/>
                </a:lnTo>
                <a:lnTo>
                  <a:pt x="1648" y="2333"/>
                </a:lnTo>
                <a:lnTo>
                  <a:pt x="1648" y="2410"/>
                </a:lnTo>
                <a:lnTo>
                  <a:pt x="1669" y="2410"/>
                </a:lnTo>
                <a:lnTo>
                  <a:pt x="1669" y="2488"/>
                </a:lnTo>
                <a:lnTo>
                  <a:pt x="1691" y="2488"/>
                </a:lnTo>
                <a:lnTo>
                  <a:pt x="1691" y="2566"/>
                </a:lnTo>
                <a:lnTo>
                  <a:pt x="1712" y="2566"/>
                </a:lnTo>
                <a:lnTo>
                  <a:pt x="1712" y="2644"/>
                </a:lnTo>
                <a:lnTo>
                  <a:pt x="1733" y="2644"/>
                </a:lnTo>
                <a:lnTo>
                  <a:pt x="1733" y="2721"/>
                </a:lnTo>
                <a:lnTo>
                  <a:pt x="1753" y="2721"/>
                </a:lnTo>
                <a:lnTo>
                  <a:pt x="1753" y="2799"/>
                </a:lnTo>
                <a:lnTo>
                  <a:pt x="1774" y="2799"/>
                </a:lnTo>
                <a:lnTo>
                  <a:pt x="1774" y="2877"/>
                </a:lnTo>
                <a:lnTo>
                  <a:pt x="1794" y="2877"/>
                </a:lnTo>
                <a:lnTo>
                  <a:pt x="1794" y="2955"/>
                </a:lnTo>
                <a:lnTo>
                  <a:pt x="1814" y="2955"/>
                </a:lnTo>
                <a:lnTo>
                  <a:pt x="1814" y="3033"/>
                </a:lnTo>
                <a:lnTo>
                  <a:pt x="1833" y="3033"/>
                </a:lnTo>
                <a:lnTo>
                  <a:pt x="1833" y="3110"/>
                </a:lnTo>
                <a:lnTo>
                  <a:pt x="1853" y="3110"/>
                </a:lnTo>
                <a:lnTo>
                  <a:pt x="1853" y="3188"/>
                </a:lnTo>
                <a:lnTo>
                  <a:pt x="1873" y="3188"/>
                </a:lnTo>
                <a:lnTo>
                  <a:pt x="1873" y="3266"/>
                </a:lnTo>
                <a:lnTo>
                  <a:pt x="1892" y="3266"/>
                </a:lnTo>
                <a:lnTo>
                  <a:pt x="1892" y="3344"/>
                </a:lnTo>
                <a:lnTo>
                  <a:pt x="1911" y="3344"/>
                </a:lnTo>
                <a:lnTo>
                  <a:pt x="1911" y="3421"/>
                </a:lnTo>
                <a:lnTo>
                  <a:pt x="1931" y="3421"/>
                </a:lnTo>
                <a:lnTo>
                  <a:pt x="1931" y="3499"/>
                </a:lnTo>
                <a:lnTo>
                  <a:pt x="1950" y="3499"/>
                </a:lnTo>
                <a:lnTo>
                  <a:pt x="1950" y="3577"/>
                </a:lnTo>
                <a:lnTo>
                  <a:pt x="1969" y="3577"/>
                </a:lnTo>
                <a:lnTo>
                  <a:pt x="1969" y="3655"/>
                </a:lnTo>
                <a:lnTo>
                  <a:pt x="1988" y="3655"/>
                </a:lnTo>
                <a:lnTo>
                  <a:pt x="1988" y="3732"/>
                </a:lnTo>
                <a:lnTo>
                  <a:pt x="2007" y="3732"/>
                </a:lnTo>
                <a:lnTo>
                  <a:pt x="2007" y="3810"/>
                </a:lnTo>
                <a:lnTo>
                  <a:pt x="2026" y="3810"/>
                </a:lnTo>
                <a:lnTo>
                  <a:pt x="2026" y="3888"/>
                </a:lnTo>
                <a:lnTo>
                  <a:pt x="2045" y="3888"/>
                </a:lnTo>
                <a:lnTo>
                  <a:pt x="2045" y="3966"/>
                </a:lnTo>
                <a:lnTo>
                  <a:pt x="2064" y="3966"/>
                </a:lnTo>
                <a:lnTo>
                  <a:pt x="2064" y="4044"/>
                </a:lnTo>
                <a:lnTo>
                  <a:pt x="2083" y="4044"/>
                </a:lnTo>
                <a:lnTo>
                  <a:pt x="2083" y="4121"/>
                </a:lnTo>
                <a:lnTo>
                  <a:pt x="2102" y="4121"/>
                </a:lnTo>
                <a:lnTo>
                  <a:pt x="2102" y="4199"/>
                </a:lnTo>
                <a:lnTo>
                  <a:pt x="2121" y="4199"/>
                </a:lnTo>
                <a:lnTo>
                  <a:pt x="2121" y="4277"/>
                </a:lnTo>
                <a:lnTo>
                  <a:pt x="2140" y="4277"/>
                </a:lnTo>
                <a:lnTo>
                  <a:pt x="2140" y="4355"/>
                </a:lnTo>
                <a:lnTo>
                  <a:pt x="2159" y="4355"/>
                </a:lnTo>
                <a:lnTo>
                  <a:pt x="2159" y="4432"/>
                </a:lnTo>
                <a:lnTo>
                  <a:pt x="2179" y="4432"/>
                </a:lnTo>
                <a:lnTo>
                  <a:pt x="2179" y="4510"/>
                </a:lnTo>
                <a:lnTo>
                  <a:pt x="2198" y="4510"/>
                </a:lnTo>
                <a:lnTo>
                  <a:pt x="2198" y="4588"/>
                </a:lnTo>
                <a:lnTo>
                  <a:pt x="2217" y="4588"/>
                </a:lnTo>
                <a:lnTo>
                  <a:pt x="2217" y="4666"/>
                </a:lnTo>
                <a:lnTo>
                  <a:pt x="2237" y="4666"/>
                </a:lnTo>
                <a:lnTo>
                  <a:pt x="2237" y="4743"/>
                </a:lnTo>
                <a:lnTo>
                  <a:pt x="2257" y="4743"/>
                </a:lnTo>
                <a:lnTo>
                  <a:pt x="2257" y="4821"/>
                </a:lnTo>
                <a:lnTo>
                  <a:pt x="2276" y="4821"/>
                </a:lnTo>
                <a:lnTo>
                  <a:pt x="2276" y="4899"/>
                </a:lnTo>
                <a:lnTo>
                  <a:pt x="2296" y="4899"/>
                </a:lnTo>
                <a:lnTo>
                  <a:pt x="2296" y="4977"/>
                </a:lnTo>
                <a:lnTo>
                  <a:pt x="2317" y="4977"/>
                </a:lnTo>
                <a:lnTo>
                  <a:pt x="2317" y="5055"/>
                </a:lnTo>
                <a:lnTo>
                  <a:pt x="2337" y="5055"/>
                </a:lnTo>
                <a:lnTo>
                  <a:pt x="2337" y="5132"/>
                </a:lnTo>
                <a:lnTo>
                  <a:pt x="2358" y="5132"/>
                </a:lnTo>
                <a:lnTo>
                  <a:pt x="2358" y="5210"/>
                </a:lnTo>
                <a:lnTo>
                  <a:pt x="2378" y="5210"/>
                </a:lnTo>
                <a:lnTo>
                  <a:pt x="2378" y="5288"/>
                </a:lnTo>
                <a:lnTo>
                  <a:pt x="2399" y="5288"/>
                </a:lnTo>
                <a:lnTo>
                  <a:pt x="2399" y="5366"/>
                </a:lnTo>
                <a:lnTo>
                  <a:pt x="2421" y="5366"/>
                </a:lnTo>
                <a:lnTo>
                  <a:pt x="2421" y="5443"/>
                </a:lnTo>
                <a:lnTo>
                  <a:pt x="2442" y="5443"/>
                </a:lnTo>
                <a:lnTo>
                  <a:pt x="2442" y="5521"/>
                </a:lnTo>
                <a:lnTo>
                  <a:pt x="2464" y="5521"/>
                </a:lnTo>
                <a:lnTo>
                  <a:pt x="2464" y="5599"/>
                </a:lnTo>
                <a:lnTo>
                  <a:pt x="2487" y="5599"/>
                </a:lnTo>
                <a:lnTo>
                  <a:pt x="2487" y="5677"/>
                </a:lnTo>
                <a:lnTo>
                  <a:pt x="2509" y="5677"/>
                </a:lnTo>
                <a:lnTo>
                  <a:pt x="2509" y="5754"/>
                </a:lnTo>
                <a:lnTo>
                  <a:pt x="2532" y="5754"/>
                </a:lnTo>
                <a:lnTo>
                  <a:pt x="2532" y="5832"/>
                </a:lnTo>
                <a:lnTo>
                  <a:pt x="2556" y="5832"/>
                </a:lnTo>
                <a:lnTo>
                  <a:pt x="2556" y="5910"/>
                </a:lnTo>
                <a:lnTo>
                  <a:pt x="2580" y="5910"/>
                </a:lnTo>
                <a:lnTo>
                  <a:pt x="2580" y="5988"/>
                </a:lnTo>
                <a:lnTo>
                  <a:pt x="2605" y="5988"/>
                </a:lnTo>
                <a:lnTo>
                  <a:pt x="2605" y="6066"/>
                </a:lnTo>
                <a:lnTo>
                  <a:pt x="2630" y="6066"/>
                </a:lnTo>
                <a:lnTo>
                  <a:pt x="2630" y="6143"/>
                </a:lnTo>
                <a:lnTo>
                  <a:pt x="2656" y="6143"/>
                </a:lnTo>
                <a:lnTo>
                  <a:pt x="2656" y="6221"/>
                </a:lnTo>
                <a:lnTo>
                  <a:pt x="2683" y="6221"/>
                </a:lnTo>
                <a:lnTo>
                  <a:pt x="2683" y="6299"/>
                </a:lnTo>
                <a:lnTo>
                  <a:pt x="2710" y="6299"/>
                </a:lnTo>
                <a:lnTo>
                  <a:pt x="2710" y="6377"/>
                </a:lnTo>
                <a:lnTo>
                  <a:pt x="2738" y="6377"/>
                </a:lnTo>
                <a:lnTo>
                  <a:pt x="2738" y="6454"/>
                </a:lnTo>
                <a:lnTo>
                  <a:pt x="2768" y="6454"/>
                </a:lnTo>
                <a:lnTo>
                  <a:pt x="2768" y="6532"/>
                </a:lnTo>
                <a:lnTo>
                  <a:pt x="2798" y="6532"/>
                </a:lnTo>
                <a:lnTo>
                  <a:pt x="2798" y="6610"/>
                </a:lnTo>
                <a:lnTo>
                  <a:pt x="2830" y="6610"/>
                </a:lnTo>
                <a:lnTo>
                  <a:pt x="2830" y="6688"/>
                </a:lnTo>
                <a:lnTo>
                  <a:pt x="2863" y="6688"/>
                </a:lnTo>
                <a:lnTo>
                  <a:pt x="2863" y="6765"/>
                </a:lnTo>
                <a:lnTo>
                  <a:pt x="2897" y="6765"/>
                </a:lnTo>
                <a:lnTo>
                  <a:pt x="2897" y="6843"/>
                </a:lnTo>
                <a:lnTo>
                  <a:pt x="2931" y="6843"/>
                </a:lnTo>
                <a:lnTo>
                  <a:pt x="2931" y="6921"/>
                </a:lnTo>
                <a:lnTo>
                  <a:pt x="2966" y="6921"/>
                </a:lnTo>
                <a:lnTo>
                  <a:pt x="2966" y="6999"/>
                </a:lnTo>
                <a:lnTo>
                  <a:pt x="3005" y="6999"/>
                </a:lnTo>
                <a:lnTo>
                  <a:pt x="3005" y="7077"/>
                </a:lnTo>
                <a:lnTo>
                  <a:pt x="3046" y="7077"/>
                </a:lnTo>
                <a:lnTo>
                  <a:pt x="3046" y="7154"/>
                </a:lnTo>
                <a:lnTo>
                  <a:pt x="3091" y="7154"/>
                </a:lnTo>
                <a:lnTo>
                  <a:pt x="3091" y="7232"/>
                </a:lnTo>
                <a:lnTo>
                  <a:pt x="3140" y="7232"/>
                </a:lnTo>
                <a:lnTo>
                  <a:pt x="3140" y="7310"/>
                </a:lnTo>
                <a:lnTo>
                  <a:pt x="3196" y="7310"/>
                </a:lnTo>
                <a:lnTo>
                  <a:pt x="3196" y="7388"/>
                </a:lnTo>
                <a:lnTo>
                  <a:pt x="3258" y="7388"/>
                </a:lnTo>
                <a:lnTo>
                  <a:pt x="3258" y="7465"/>
                </a:lnTo>
                <a:lnTo>
                  <a:pt x="3332" y="7465"/>
                </a:lnTo>
                <a:lnTo>
                  <a:pt x="3332" y="7543"/>
                </a:lnTo>
                <a:lnTo>
                  <a:pt x="3423" y="7543"/>
                </a:lnTo>
                <a:lnTo>
                  <a:pt x="3423" y="7621"/>
                </a:lnTo>
                <a:lnTo>
                  <a:pt x="3544" y="7621"/>
                </a:lnTo>
                <a:lnTo>
                  <a:pt x="3544" y="7699"/>
                </a:lnTo>
                <a:lnTo>
                  <a:pt x="3734" y="7699"/>
                </a:lnTo>
                <a:lnTo>
                  <a:pt x="3734" y="7777"/>
                </a:lnTo>
                <a:lnTo>
                  <a:pt x="4190" y="7777"/>
                </a:lnTo>
                <a:lnTo>
                  <a:pt x="4190" y="7699"/>
                </a:lnTo>
                <a:lnTo>
                  <a:pt x="3987" y="7699"/>
                </a:lnTo>
                <a:lnTo>
                  <a:pt x="3987" y="7621"/>
                </a:lnTo>
                <a:lnTo>
                  <a:pt x="3765" y="7621"/>
                </a:lnTo>
                <a:lnTo>
                  <a:pt x="3765" y="7543"/>
                </a:lnTo>
                <a:lnTo>
                  <a:pt x="3624" y="7543"/>
                </a:lnTo>
                <a:lnTo>
                  <a:pt x="3624" y="7465"/>
                </a:lnTo>
                <a:lnTo>
                  <a:pt x="3519" y="7465"/>
                </a:lnTo>
                <a:lnTo>
                  <a:pt x="3519" y="7388"/>
                </a:lnTo>
                <a:lnTo>
                  <a:pt x="3433" y="7388"/>
                </a:lnTo>
                <a:lnTo>
                  <a:pt x="3433" y="7310"/>
                </a:lnTo>
                <a:lnTo>
                  <a:pt x="3359" y="7310"/>
                </a:lnTo>
                <a:lnTo>
                  <a:pt x="3359" y="7232"/>
                </a:lnTo>
                <a:lnTo>
                  <a:pt x="3295" y="7232"/>
                </a:lnTo>
                <a:lnTo>
                  <a:pt x="3295" y="7154"/>
                </a:lnTo>
                <a:lnTo>
                  <a:pt x="3238" y="7154"/>
                </a:lnTo>
                <a:lnTo>
                  <a:pt x="3238" y="7077"/>
                </a:lnTo>
                <a:lnTo>
                  <a:pt x="3185" y="7077"/>
                </a:lnTo>
                <a:lnTo>
                  <a:pt x="3185" y="6999"/>
                </a:lnTo>
                <a:lnTo>
                  <a:pt x="3137" y="6999"/>
                </a:lnTo>
                <a:lnTo>
                  <a:pt x="3137" y="6921"/>
                </a:lnTo>
                <a:lnTo>
                  <a:pt x="3092" y="6921"/>
                </a:lnTo>
                <a:lnTo>
                  <a:pt x="3092" y="6843"/>
                </a:lnTo>
                <a:lnTo>
                  <a:pt x="3050" y="6843"/>
                </a:lnTo>
                <a:lnTo>
                  <a:pt x="3050" y="6765"/>
                </a:lnTo>
                <a:lnTo>
                  <a:pt x="3011" y="6765"/>
                </a:lnTo>
                <a:lnTo>
                  <a:pt x="3011" y="6688"/>
                </a:lnTo>
                <a:lnTo>
                  <a:pt x="2974" y="6688"/>
                </a:lnTo>
                <a:lnTo>
                  <a:pt x="2974" y="6610"/>
                </a:lnTo>
                <a:lnTo>
                  <a:pt x="2941" y="6610"/>
                </a:lnTo>
                <a:lnTo>
                  <a:pt x="2941" y="6532"/>
                </a:lnTo>
                <a:lnTo>
                  <a:pt x="2909" y="6532"/>
                </a:lnTo>
                <a:lnTo>
                  <a:pt x="2909" y="6454"/>
                </a:lnTo>
                <a:lnTo>
                  <a:pt x="2879" y="6454"/>
                </a:lnTo>
                <a:lnTo>
                  <a:pt x="2879" y="6377"/>
                </a:lnTo>
                <a:lnTo>
                  <a:pt x="2850" y="6377"/>
                </a:lnTo>
                <a:lnTo>
                  <a:pt x="2850" y="6299"/>
                </a:lnTo>
                <a:lnTo>
                  <a:pt x="2821" y="6299"/>
                </a:lnTo>
                <a:lnTo>
                  <a:pt x="2821" y="6221"/>
                </a:lnTo>
                <a:lnTo>
                  <a:pt x="2794" y="6221"/>
                </a:lnTo>
                <a:lnTo>
                  <a:pt x="2794" y="6143"/>
                </a:lnTo>
                <a:lnTo>
                  <a:pt x="2768" y="6143"/>
                </a:lnTo>
                <a:lnTo>
                  <a:pt x="2768" y="6066"/>
                </a:lnTo>
                <a:lnTo>
                  <a:pt x="2742" y="6066"/>
                </a:lnTo>
                <a:lnTo>
                  <a:pt x="2742" y="5988"/>
                </a:lnTo>
                <a:lnTo>
                  <a:pt x="2717" y="5988"/>
                </a:lnTo>
                <a:lnTo>
                  <a:pt x="2717" y="5910"/>
                </a:lnTo>
                <a:lnTo>
                  <a:pt x="2692" y="5910"/>
                </a:lnTo>
                <a:lnTo>
                  <a:pt x="2692" y="5832"/>
                </a:lnTo>
                <a:lnTo>
                  <a:pt x="2668" y="5832"/>
                </a:lnTo>
                <a:lnTo>
                  <a:pt x="2668" y="5754"/>
                </a:lnTo>
                <a:lnTo>
                  <a:pt x="2645" y="5754"/>
                </a:lnTo>
                <a:lnTo>
                  <a:pt x="2645" y="5677"/>
                </a:lnTo>
                <a:lnTo>
                  <a:pt x="2622" y="5677"/>
                </a:lnTo>
                <a:lnTo>
                  <a:pt x="2622" y="5599"/>
                </a:lnTo>
                <a:lnTo>
                  <a:pt x="2599" y="5599"/>
                </a:lnTo>
                <a:lnTo>
                  <a:pt x="2599" y="5521"/>
                </a:lnTo>
                <a:lnTo>
                  <a:pt x="2577" y="5521"/>
                </a:lnTo>
                <a:lnTo>
                  <a:pt x="2577" y="5443"/>
                </a:lnTo>
                <a:lnTo>
                  <a:pt x="2555" y="5443"/>
                </a:lnTo>
                <a:lnTo>
                  <a:pt x="2555" y="5366"/>
                </a:lnTo>
                <a:lnTo>
                  <a:pt x="2534" y="5366"/>
                </a:lnTo>
                <a:lnTo>
                  <a:pt x="2534" y="5288"/>
                </a:lnTo>
                <a:lnTo>
                  <a:pt x="2513" y="5288"/>
                </a:lnTo>
                <a:lnTo>
                  <a:pt x="2513" y="5210"/>
                </a:lnTo>
                <a:lnTo>
                  <a:pt x="2492" y="5210"/>
                </a:lnTo>
                <a:lnTo>
                  <a:pt x="2492" y="5132"/>
                </a:lnTo>
                <a:lnTo>
                  <a:pt x="2471" y="5132"/>
                </a:lnTo>
                <a:lnTo>
                  <a:pt x="2471" y="5055"/>
                </a:lnTo>
                <a:lnTo>
                  <a:pt x="2451" y="5055"/>
                </a:lnTo>
                <a:lnTo>
                  <a:pt x="2451" y="4977"/>
                </a:lnTo>
                <a:lnTo>
                  <a:pt x="2430" y="4977"/>
                </a:lnTo>
                <a:lnTo>
                  <a:pt x="2430" y="4899"/>
                </a:lnTo>
                <a:lnTo>
                  <a:pt x="2410" y="4899"/>
                </a:lnTo>
                <a:lnTo>
                  <a:pt x="2410" y="4821"/>
                </a:lnTo>
                <a:lnTo>
                  <a:pt x="2390" y="4821"/>
                </a:lnTo>
                <a:lnTo>
                  <a:pt x="2390" y="4743"/>
                </a:lnTo>
                <a:lnTo>
                  <a:pt x="2371" y="4743"/>
                </a:lnTo>
                <a:lnTo>
                  <a:pt x="2371" y="4666"/>
                </a:lnTo>
                <a:lnTo>
                  <a:pt x="2351" y="4666"/>
                </a:lnTo>
                <a:lnTo>
                  <a:pt x="2351" y="4588"/>
                </a:lnTo>
                <a:lnTo>
                  <a:pt x="2332" y="4588"/>
                </a:lnTo>
                <a:lnTo>
                  <a:pt x="2332" y="4510"/>
                </a:lnTo>
                <a:lnTo>
                  <a:pt x="2312" y="4510"/>
                </a:lnTo>
                <a:lnTo>
                  <a:pt x="2312" y="4432"/>
                </a:lnTo>
                <a:lnTo>
                  <a:pt x="2293" y="4432"/>
                </a:lnTo>
                <a:lnTo>
                  <a:pt x="2293" y="4355"/>
                </a:lnTo>
                <a:lnTo>
                  <a:pt x="2274" y="4355"/>
                </a:lnTo>
                <a:lnTo>
                  <a:pt x="2274" y="4277"/>
                </a:lnTo>
                <a:lnTo>
                  <a:pt x="2255" y="4277"/>
                </a:lnTo>
                <a:lnTo>
                  <a:pt x="2255" y="4199"/>
                </a:lnTo>
                <a:lnTo>
                  <a:pt x="2236" y="4199"/>
                </a:lnTo>
                <a:lnTo>
                  <a:pt x="2236" y="4121"/>
                </a:lnTo>
                <a:lnTo>
                  <a:pt x="2217" y="4121"/>
                </a:lnTo>
                <a:lnTo>
                  <a:pt x="2217" y="4044"/>
                </a:lnTo>
                <a:lnTo>
                  <a:pt x="2198" y="4044"/>
                </a:lnTo>
                <a:lnTo>
                  <a:pt x="2198" y="3966"/>
                </a:lnTo>
                <a:lnTo>
                  <a:pt x="2179" y="3966"/>
                </a:lnTo>
                <a:lnTo>
                  <a:pt x="2179" y="3888"/>
                </a:lnTo>
                <a:lnTo>
                  <a:pt x="2161" y="3888"/>
                </a:lnTo>
                <a:lnTo>
                  <a:pt x="2161" y="3810"/>
                </a:lnTo>
                <a:lnTo>
                  <a:pt x="2142" y="3810"/>
                </a:lnTo>
                <a:lnTo>
                  <a:pt x="2142" y="3732"/>
                </a:lnTo>
                <a:lnTo>
                  <a:pt x="2123" y="3732"/>
                </a:lnTo>
                <a:lnTo>
                  <a:pt x="2123" y="3655"/>
                </a:lnTo>
                <a:lnTo>
                  <a:pt x="2104" y="3655"/>
                </a:lnTo>
                <a:lnTo>
                  <a:pt x="2104" y="3577"/>
                </a:lnTo>
                <a:lnTo>
                  <a:pt x="2085" y="3577"/>
                </a:lnTo>
                <a:lnTo>
                  <a:pt x="2085" y="3499"/>
                </a:lnTo>
                <a:lnTo>
                  <a:pt x="2066" y="3499"/>
                </a:lnTo>
                <a:lnTo>
                  <a:pt x="2066" y="3421"/>
                </a:lnTo>
                <a:lnTo>
                  <a:pt x="2047" y="3421"/>
                </a:lnTo>
                <a:lnTo>
                  <a:pt x="2047" y="3344"/>
                </a:lnTo>
                <a:lnTo>
                  <a:pt x="2028" y="3344"/>
                </a:lnTo>
                <a:lnTo>
                  <a:pt x="2028" y="3266"/>
                </a:lnTo>
                <a:lnTo>
                  <a:pt x="2009" y="3266"/>
                </a:lnTo>
                <a:lnTo>
                  <a:pt x="2009" y="3188"/>
                </a:lnTo>
                <a:lnTo>
                  <a:pt x="1989" y="3188"/>
                </a:lnTo>
                <a:lnTo>
                  <a:pt x="1989" y="3110"/>
                </a:lnTo>
                <a:lnTo>
                  <a:pt x="1970" y="3110"/>
                </a:lnTo>
                <a:lnTo>
                  <a:pt x="1970" y="3033"/>
                </a:lnTo>
                <a:lnTo>
                  <a:pt x="1950" y="3033"/>
                </a:lnTo>
                <a:lnTo>
                  <a:pt x="1950" y="2955"/>
                </a:lnTo>
                <a:lnTo>
                  <a:pt x="1931" y="2955"/>
                </a:lnTo>
                <a:lnTo>
                  <a:pt x="1931" y="2877"/>
                </a:lnTo>
                <a:lnTo>
                  <a:pt x="1911" y="2877"/>
                </a:lnTo>
                <a:lnTo>
                  <a:pt x="1911" y="2799"/>
                </a:lnTo>
                <a:lnTo>
                  <a:pt x="1891" y="2799"/>
                </a:lnTo>
                <a:lnTo>
                  <a:pt x="1891" y="2721"/>
                </a:lnTo>
                <a:lnTo>
                  <a:pt x="1870" y="2721"/>
                </a:lnTo>
                <a:lnTo>
                  <a:pt x="1870" y="2644"/>
                </a:lnTo>
                <a:lnTo>
                  <a:pt x="1850" y="2644"/>
                </a:lnTo>
                <a:lnTo>
                  <a:pt x="1850" y="2566"/>
                </a:lnTo>
                <a:lnTo>
                  <a:pt x="1829" y="2566"/>
                </a:lnTo>
                <a:lnTo>
                  <a:pt x="1829" y="2488"/>
                </a:lnTo>
                <a:lnTo>
                  <a:pt x="1808" y="2488"/>
                </a:lnTo>
                <a:lnTo>
                  <a:pt x="1808" y="2410"/>
                </a:lnTo>
                <a:lnTo>
                  <a:pt x="1787" y="2410"/>
                </a:lnTo>
                <a:lnTo>
                  <a:pt x="1787" y="2333"/>
                </a:lnTo>
                <a:lnTo>
                  <a:pt x="1766" y="2333"/>
                </a:lnTo>
                <a:lnTo>
                  <a:pt x="1766" y="2255"/>
                </a:lnTo>
                <a:lnTo>
                  <a:pt x="1744" y="2255"/>
                </a:lnTo>
                <a:lnTo>
                  <a:pt x="1744" y="2177"/>
                </a:lnTo>
                <a:lnTo>
                  <a:pt x="1722" y="2177"/>
                </a:lnTo>
                <a:lnTo>
                  <a:pt x="1722" y="2099"/>
                </a:lnTo>
                <a:lnTo>
                  <a:pt x="1699" y="2099"/>
                </a:lnTo>
                <a:lnTo>
                  <a:pt x="1699" y="2022"/>
                </a:lnTo>
                <a:lnTo>
                  <a:pt x="1676" y="2022"/>
                </a:lnTo>
                <a:lnTo>
                  <a:pt x="1676" y="1944"/>
                </a:lnTo>
                <a:lnTo>
                  <a:pt x="1653" y="1944"/>
                </a:lnTo>
                <a:lnTo>
                  <a:pt x="1653" y="1866"/>
                </a:lnTo>
                <a:lnTo>
                  <a:pt x="1629" y="1866"/>
                </a:lnTo>
                <a:lnTo>
                  <a:pt x="1629" y="1788"/>
                </a:lnTo>
                <a:lnTo>
                  <a:pt x="1604" y="1788"/>
                </a:lnTo>
                <a:lnTo>
                  <a:pt x="1604" y="1710"/>
                </a:lnTo>
                <a:lnTo>
                  <a:pt x="1579" y="1710"/>
                </a:lnTo>
                <a:lnTo>
                  <a:pt x="1579" y="1633"/>
                </a:lnTo>
                <a:lnTo>
                  <a:pt x="1554" y="1633"/>
                </a:lnTo>
                <a:lnTo>
                  <a:pt x="1554" y="1555"/>
                </a:lnTo>
                <a:lnTo>
                  <a:pt x="1527" y="1555"/>
                </a:lnTo>
                <a:lnTo>
                  <a:pt x="1527" y="1477"/>
                </a:lnTo>
                <a:lnTo>
                  <a:pt x="1500" y="1477"/>
                </a:lnTo>
                <a:lnTo>
                  <a:pt x="1500" y="1399"/>
                </a:lnTo>
                <a:lnTo>
                  <a:pt x="1472" y="1399"/>
                </a:lnTo>
                <a:lnTo>
                  <a:pt x="1472" y="1322"/>
                </a:lnTo>
                <a:lnTo>
                  <a:pt x="1445" y="1322"/>
                </a:lnTo>
                <a:lnTo>
                  <a:pt x="1445" y="1244"/>
                </a:lnTo>
                <a:lnTo>
                  <a:pt x="1417" y="1244"/>
                </a:lnTo>
                <a:lnTo>
                  <a:pt x="1417" y="1166"/>
                </a:lnTo>
                <a:lnTo>
                  <a:pt x="1388" y="1166"/>
                </a:lnTo>
                <a:lnTo>
                  <a:pt x="1388" y="1088"/>
                </a:lnTo>
                <a:lnTo>
                  <a:pt x="1357" y="1088"/>
                </a:lnTo>
                <a:lnTo>
                  <a:pt x="1357" y="1011"/>
                </a:lnTo>
                <a:lnTo>
                  <a:pt x="1325" y="1011"/>
                </a:lnTo>
                <a:lnTo>
                  <a:pt x="1325" y="933"/>
                </a:lnTo>
                <a:lnTo>
                  <a:pt x="1291" y="933"/>
                </a:lnTo>
                <a:lnTo>
                  <a:pt x="1291" y="855"/>
                </a:lnTo>
                <a:lnTo>
                  <a:pt x="1255" y="855"/>
                </a:lnTo>
                <a:lnTo>
                  <a:pt x="1255" y="777"/>
                </a:lnTo>
                <a:lnTo>
                  <a:pt x="1217" y="777"/>
                </a:lnTo>
                <a:lnTo>
                  <a:pt x="1217" y="699"/>
                </a:lnTo>
                <a:lnTo>
                  <a:pt x="1175" y="699"/>
                </a:lnTo>
                <a:lnTo>
                  <a:pt x="1175" y="622"/>
                </a:lnTo>
                <a:lnTo>
                  <a:pt x="1130" y="622"/>
                </a:lnTo>
                <a:lnTo>
                  <a:pt x="1130" y="544"/>
                </a:lnTo>
                <a:lnTo>
                  <a:pt x="1081" y="544"/>
                </a:lnTo>
                <a:lnTo>
                  <a:pt x="1081" y="466"/>
                </a:lnTo>
                <a:lnTo>
                  <a:pt x="1026" y="466"/>
                </a:lnTo>
                <a:lnTo>
                  <a:pt x="1026" y="388"/>
                </a:lnTo>
                <a:lnTo>
                  <a:pt x="963" y="388"/>
                </a:lnTo>
                <a:lnTo>
                  <a:pt x="963" y="311"/>
                </a:lnTo>
                <a:lnTo>
                  <a:pt x="889" y="311"/>
                </a:lnTo>
                <a:lnTo>
                  <a:pt x="889" y="233"/>
                </a:lnTo>
                <a:lnTo>
                  <a:pt x="798" y="233"/>
                </a:lnTo>
                <a:lnTo>
                  <a:pt x="798" y="155"/>
                </a:lnTo>
                <a:lnTo>
                  <a:pt x="678" y="155"/>
                </a:lnTo>
                <a:lnTo>
                  <a:pt x="678" y="77"/>
                </a:lnTo>
                <a:lnTo>
                  <a:pt x="488" y="77"/>
                </a:lnTo>
                <a:lnTo>
                  <a:pt x="488" y="0"/>
                </a:lnTo>
                <a:lnTo>
                  <a:pt x="0" y="0"/>
                </a:lnTo>
              </a:path>
            </a:pathLst>
          </a:custGeom>
          <a:noFill/>
          <a:ln w="3810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9855" name="Line 407"/>
          <p:cNvSpPr>
            <a:spLocks noChangeShapeType="1"/>
          </p:cNvSpPr>
          <p:nvPr/>
        </p:nvSpPr>
        <p:spPr bwMode="auto">
          <a:xfrm>
            <a:off x="14601825" y="4899025"/>
            <a:ext cx="3225800"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856" name="Line 408"/>
          <p:cNvSpPr>
            <a:spLocks noChangeShapeType="1"/>
          </p:cNvSpPr>
          <p:nvPr/>
        </p:nvSpPr>
        <p:spPr bwMode="auto">
          <a:xfrm>
            <a:off x="14601825" y="4899025"/>
            <a:ext cx="1588" cy="8255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857" name="Line 409"/>
          <p:cNvSpPr>
            <a:spLocks noChangeShapeType="1"/>
          </p:cNvSpPr>
          <p:nvPr/>
        </p:nvSpPr>
        <p:spPr bwMode="auto">
          <a:xfrm>
            <a:off x="14601825" y="4899025"/>
            <a:ext cx="1588" cy="13652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858" name="Line 410"/>
          <p:cNvSpPr>
            <a:spLocks noChangeShapeType="1"/>
          </p:cNvSpPr>
          <p:nvPr/>
        </p:nvSpPr>
        <p:spPr bwMode="auto">
          <a:xfrm>
            <a:off x="14708188" y="4899025"/>
            <a:ext cx="1587" cy="8255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859" name="Line 411"/>
          <p:cNvSpPr>
            <a:spLocks noChangeShapeType="1"/>
          </p:cNvSpPr>
          <p:nvPr/>
        </p:nvSpPr>
        <p:spPr bwMode="auto">
          <a:xfrm>
            <a:off x="14816138" y="4899025"/>
            <a:ext cx="1587" cy="8255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860" name="Line 412"/>
          <p:cNvSpPr>
            <a:spLocks noChangeShapeType="1"/>
          </p:cNvSpPr>
          <p:nvPr/>
        </p:nvSpPr>
        <p:spPr bwMode="auto">
          <a:xfrm>
            <a:off x="14924088" y="4899025"/>
            <a:ext cx="1587" cy="8255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861" name="Line 413"/>
          <p:cNvSpPr>
            <a:spLocks noChangeShapeType="1"/>
          </p:cNvSpPr>
          <p:nvPr/>
        </p:nvSpPr>
        <p:spPr bwMode="auto">
          <a:xfrm>
            <a:off x="15030450" y="4899025"/>
            <a:ext cx="1588" cy="8255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862" name="Line 414"/>
          <p:cNvSpPr>
            <a:spLocks noChangeShapeType="1"/>
          </p:cNvSpPr>
          <p:nvPr/>
        </p:nvSpPr>
        <p:spPr bwMode="auto">
          <a:xfrm>
            <a:off x="15138400" y="4899025"/>
            <a:ext cx="1588" cy="8255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863" name="Line 415"/>
          <p:cNvSpPr>
            <a:spLocks noChangeShapeType="1"/>
          </p:cNvSpPr>
          <p:nvPr/>
        </p:nvSpPr>
        <p:spPr bwMode="auto">
          <a:xfrm>
            <a:off x="15246350" y="4899025"/>
            <a:ext cx="1588" cy="8255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864" name="Line 416"/>
          <p:cNvSpPr>
            <a:spLocks noChangeShapeType="1"/>
          </p:cNvSpPr>
          <p:nvPr/>
        </p:nvSpPr>
        <p:spPr bwMode="auto">
          <a:xfrm>
            <a:off x="15354300" y="4899025"/>
            <a:ext cx="1588" cy="8255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865" name="Line 417"/>
          <p:cNvSpPr>
            <a:spLocks noChangeShapeType="1"/>
          </p:cNvSpPr>
          <p:nvPr/>
        </p:nvSpPr>
        <p:spPr bwMode="auto">
          <a:xfrm>
            <a:off x="15460663" y="4899025"/>
            <a:ext cx="1587" cy="8255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866" name="Line 418"/>
          <p:cNvSpPr>
            <a:spLocks noChangeShapeType="1"/>
          </p:cNvSpPr>
          <p:nvPr/>
        </p:nvSpPr>
        <p:spPr bwMode="auto">
          <a:xfrm>
            <a:off x="15568613" y="4899025"/>
            <a:ext cx="1587" cy="8255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867" name="Line 419"/>
          <p:cNvSpPr>
            <a:spLocks noChangeShapeType="1"/>
          </p:cNvSpPr>
          <p:nvPr/>
        </p:nvSpPr>
        <p:spPr bwMode="auto">
          <a:xfrm>
            <a:off x="15676563" y="4899025"/>
            <a:ext cx="1587" cy="8255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868" name="Line 420"/>
          <p:cNvSpPr>
            <a:spLocks noChangeShapeType="1"/>
          </p:cNvSpPr>
          <p:nvPr/>
        </p:nvSpPr>
        <p:spPr bwMode="auto">
          <a:xfrm>
            <a:off x="15676563" y="4899025"/>
            <a:ext cx="1587" cy="13652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869" name="Rectangle 421"/>
          <p:cNvSpPr>
            <a:spLocks noChangeArrowheads="1"/>
          </p:cNvSpPr>
          <p:nvPr/>
        </p:nvSpPr>
        <p:spPr bwMode="auto">
          <a:xfrm>
            <a:off x="15603538" y="5035550"/>
            <a:ext cx="1524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algn="l" eaLnBrk="1" hangingPunct="1"/>
            <a:r>
              <a:rPr lang="en-US" altLang="en-US" sz="2400">
                <a:solidFill>
                  <a:srgbClr val="000000"/>
                </a:solidFill>
                <a:latin typeface="Times New Roman" panose="02020603050405020304" pitchFamily="18" charset="0"/>
              </a:rPr>
              <a:t>0</a:t>
            </a:r>
            <a:endParaRPr lang="en-US" altLang="en-US">
              <a:latin typeface="Times New Roman" panose="02020603050405020304" pitchFamily="18" charset="0"/>
            </a:endParaRPr>
          </a:p>
        </p:txBody>
      </p:sp>
      <p:sp>
        <p:nvSpPr>
          <p:cNvPr id="19870" name="Line 422"/>
          <p:cNvSpPr>
            <a:spLocks noChangeShapeType="1"/>
          </p:cNvSpPr>
          <p:nvPr/>
        </p:nvSpPr>
        <p:spPr bwMode="auto">
          <a:xfrm>
            <a:off x="15784513" y="4899025"/>
            <a:ext cx="1587" cy="8255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871" name="Line 423"/>
          <p:cNvSpPr>
            <a:spLocks noChangeShapeType="1"/>
          </p:cNvSpPr>
          <p:nvPr/>
        </p:nvSpPr>
        <p:spPr bwMode="auto">
          <a:xfrm>
            <a:off x="15892463" y="4899025"/>
            <a:ext cx="1587" cy="8255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872" name="Line 424"/>
          <p:cNvSpPr>
            <a:spLocks noChangeShapeType="1"/>
          </p:cNvSpPr>
          <p:nvPr/>
        </p:nvSpPr>
        <p:spPr bwMode="auto">
          <a:xfrm>
            <a:off x="15998825" y="4899025"/>
            <a:ext cx="1588" cy="8255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873" name="Line 425"/>
          <p:cNvSpPr>
            <a:spLocks noChangeShapeType="1"/>
          </p:cNvSpPr>
          <p:nvPr/>
        </p:nvSpPr>
        <p:spPr bwMode="auto">
          <a:xfrm>
            <a:off x="16106775" y="4899025"/>
            <a:ext cx="1588" cy="8255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874" name="Line 426"/>
          <p:cNvSpPr>
            <a:spLocks noChangeShapeType="1"/>
          </p:cNvSpPr>
          <p:nvPr/>
        </p:nvSpPr>
        <p:spPr bwMode="auto">
          <a:xfrm>
            <a:off x="16214725" y="4899025"/>
            <a:ext cx="1588" cy="8255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875" name="Line 427"/>
          <p:cNvSpPr>
            <a:spLocks noChangeShapeType="1"/>
          </p:cNvSpPr>
          <p:nvPr/>
        </p:nvSpPr>
        <p:spPr bwMode="auto">
          <a:xfrm>
            <a:off x="16322675" y="4899025"/>
            <a:ext cx="1588" cy="8255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876" name="Line 428"/>
          <p:cNvSpPr>
            <a:spLocks noChangeShapeType="1"/>
          </p:cNvSpPr>
          <p:nvPr/>
        </p:nvSpPr>
        <p:spPr bwMode="auto">
          <a:xfrm>
            <a:off x="16429038" y="4899025"/>
            <a:ext cx="1587" cy="8255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877" name="Line 429"/>
          <p:cNvSpPr>
            <a:spLocks noChangeShapeType="1"/>
          </p:cNvSpPr>
          <p:nvPr/>
        </p:nvSpPr>
        <p:spPr bwMode="auto">
          <a:xfrm>
            <a:off x="16536988" y="4899025"/>
            <a:ext cx="1587" cy="8255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878" name="Line 430"/>
          <p:cNvSpPr>
            <a:spLocks noChangeShapeType="1"/>
          </p:cNvSpPr>
          <p:nvPr/>
        </p:nvSpPr>
        <p:spPr bwMode="auto">
          <a:xfrm>
            <a:off x="16644938" y="4899025"/>
            <a:ext cx="1587" cy="8255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879" name="Line 431"/>
          <p:cNvSpPr>
            <a:spLocks noChangeShapeType="1"/>
          </p:cNvSpPr>
          <p:nvPr/>
        </p:nvSpPr>
        <p:spPr bwMode="auto">
          <a:xfrm>
            <a:off x="16752888" y="4899025"/>
            <a:ext cx="1587" cy="8255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880" name="Line 432"/>
          <p:cNvSpPr>
            <a:spLocks noChangeShapeType="1"/>
          </p:cNvSpPr>
          <p:nvPr/>
        </p:nvSpPr>
        <p:spPr bwMode="auto">
          <a:xfrm>
            <a:off x="16752888" y="4899025"/>
            <a:ext cx="1587" cy="13652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881" name="Rectangle 433"/>
          <p:cNvSpPr>
            <a:spLocks noChangeArrowheads="1"/>
          </p:cNvSpPr>
          <p:nvPr/>
        </p:nvSpPr>
        <p:spPr bwMode="auto">
          <a:xfrm>
            <a:off x="16603663" y="5035550"/>
            <a:ext cx="3048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algn="l" eaLnBrk="1" hangingPunct="1"/>
            <a:r>
              <a:rPr lang="en-US" altLang="en-US" sz="2400">
                <a:solidFill>
                  <a:srgbClr val="000000"/>
                </a:solidFill>
                <a:latin typeface="Times New Roman" panose="02020603050405020304" pitchFamily="18" charset="0"/>
              </a:rPr>
              <a:t>10</a:t>
            </a:r>
            <a:endParaRPr lang="en-US" altLang="en-US">
              <a:latin typeface="Times New Roman" panose="02020603050405020304" pitchFamily="18" charset="0"/>
            </a:endParaRPr>
          </a:p>
        </p:txBody>
      </p:sp>
      <p:sp>
        <p:nvSpPr>
          <p:cNvPr id="19882" name="Line 434"/>
          <p:cNvSpPr>
            <a:spLocks noChangeShapeType="1"/>
          </p:cNvSpPr>
          <p:nvPr/>
        </p:nvSpPr>
        <p:spPr bwMode="auto">
          <a:xfrm>
            <a:off x="16860838" y="4899025"/>
            <a:ext cx="1587" cy="8255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883" name="Line 435"/>
          <p:cNvSpPr>
            <a:spLocks noChangeShapeType="1"/>
          </p:cNvSpPr>
          <p:nvPr/>
        </p:nvSpPr>
        <p:spPr bwMode="auto">
          <a:xfrm>
            <a:off x="16967200" y="4899025"/>
            <a:ext cx="1588" cy="8255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884" name="Line 436"/>
          <p:cNvSpPr>
            <a:spLocks noChangeShapeType="1"/>
          </p:cNvSpPr>
          <p:nvPr/>
        </p:nvSpPr>
        <p:spPr bwMode="auto">
          <a:xfrm>
            <a:off x="17075150" y="4899025"/>
            <a:ext cx="1588" cy="8255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885" name="Line 437"/>
          <p:cNvSpPr>
            <a:spLocks noChangeShapeType="1"/>
          </p:cNvSpPr>
          <p:nvPr/>
        </p:nvSpPr>
        <p:spPr bwMode="auto">
          <a:xfrm>
            <a:off x="17183100" y="4899025"/>
            <a:ext cx="1588" cy="8255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886" name="Line 438"/>
          <p:cNvSpPr>
            <a:spLocks noChangeShapeType="1"/>
          </p:cNvSpPr>
          <p:nvPr/>
        </p:nvSpPr>
        <p:spPr bwMode="auto">
          <a:xfrm>
            <a:off x="17291050" y="4899025"/>
            <a:ext cx="1588" cy="8255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887" name="Line 439"/>
          <p:cNvSpPr>
            <a:spLocks noChangeShapeType="1"/>
          </p:cNvSpPr>
          <p:nvPr/>
        </p:nvSpPr>
        <p:spPr bwMode="auto">
          <a:xfrm>
            <a:off x="17397413" y="4899025"/>
            <a:ext cx="1587" cy="8255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888" name="Line 440"/>
          <p:cNvSpPr>
            <a:spLocks noChangeShapeType="1"/>
          </p:cNvSpPr>
          <p:nvPr/>
        </p:nvSpPr>
        <p:spPr bwMode="auto">
          <a:xfrm>
            <a:off x="17505363" y="4899025"/>
            <a:ext cx="1587" cy="8255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889" name="Line 441"/>
          <p:cNvSpPr>
            <a:spLocks noChangeShapeType="1"/>
          </p:cNvSpPr>
          <p:nvPr/>
        </p:nvSpPr>
        <p:spPr bwMode="auto">
          <a:xfrm>
            <a:off x="17613313" y="4899025"/>
            <a:ext cx="1587" cy="8255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890" name="Line 442"/>
          <p:cNvSpPr>
            <a:spLocks noChangeShapeType="1"/>
          </p:cNvSpPr>
          <p:nvPr/>
        </p:nvSpPr>
        <p:spPr bwMode="auto">
          <a:xfrm>
            <a:off x="17719675" y="4899025"/>
            <a:ext cx="1588" cy="8255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891" name="Line 443"/>
          <p:cNvSpPr>
            <a:spLocks noChangeShapeType="1"/>
          </p:cNvSpPr>
          <p:nvPr/>
        </p:nvSpPr>
        <p:spPr bwMode="auto">
          <a:xfrm>
            <a:off x="17827625" y="4899025"/>
            <a:ext cx="1588" cy="8255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892" name="Line 444"/>
          <p:cNvSpPr>
            <a:spLocks noChangeShapeType="1"/>
          </p:cNvSpPr>
          <p:nvPr/>
        </p:nvSpPr>
        <p:spPr bwMode="auto">
          <a:xfrm>
            <a:off x="17827625" y="4899025"/>
            <a:ext cx="1588" cy="13652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893" name="Rectangle 445"/>
          <p:cNvSpPr>
            <a:spLocks noChangeArrowheads="1"/>
          </p:cNvSpPr>
          <p:nvPr/>
        </p:nvSpPr>
        <p:spPr bwMode="auto">
          <a:xfrm>
            <a:off x="17678400" y="5035550"/>
            <a:ext cx="3048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algn="l" eaLnBrk="1" hangingPunct="1"/>
            <a:r>
              <a:rPr lang="en-US" altLang="en-US" sz="2400">
                <a:solidFill>
                  <a:srgbClr val="000000"/>
                </a:solidFill>
                <a:latin typeface="Times New Roman" panose="02020603050405020304" pitchFamily="18" charset="0"/>
              </a:rPr>
              <a:t>20</a:t>
            </a:r>
            <a:endParaRPr lang="en-US" altLang="en-US">
              <a:latin typeface="Times New Roman" panose="02020603050405020304" pitchFamily="18" charset="0"/>
            </a:endParaRPr>
          </a:p>
        </p:txBody>
      </p:sp>
      <p:sp>
        <p:nvSpPr>
          <p:cNvPr id="19894" name="Line 446"/>
          <p:cNvSpPr>
            <a:spLocks noChangeShapeType="1"/>
          </p:cNvSpPr>
          <p:nvPr/>
        </p:nvSpPr>
        <p:spPr bwMode="auto">
          <a:xfrm flipV="1">
            <a:off x="14601825" y="2032000"/>
            <a:ext cx="1588" cy="286702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895" name="Line 447"/>
          <p:cNvSpPr>
            <a:spLocks noChangeShapeType="1"/>
          </p:cNvSpPr>
          <p:nvPr/>
        </p:nvSpPr>
        <p:spPr bwMode="auto">
          <a:xfrm flipH="1">
            <a:off x="14479588" y="4899025"/>
            <a:ext cx="122237"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896" name="Line 448"/>
          <p:cNvSpPr>
            <a:spLocks noChangeShapeType="1"/>
          </p:cNvSpPr>
          <p:nvPr/>
        </p:nvSpPr>
        <p:spPr bwMode="auto">
          <a:xfrm flipH="1">
            <a:off x="14447838" y="4899025"/>
            <a:ext cx="153987"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897" name="Line 449"/>
          <p:cNvSpPr>
            <a:spLocks noChangeShapeType="1"/>
          </p:cNvSpPr>
          <p:nvPr/>
        </p:nvSpPr>
        <p:spPr bwMode="auto">
          <a:xfrm flipH="1">
            <a:off x="14479588" y="4613275"/>
            <a:ext cx="122237"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898" name="Line 450"/>
          <p:cNvSpPr>
            <a:spLocks noChangeShapeType="1"/>
          </p:cNvSpPr>
          <p:nvPr/>
        </p:nvSpPr>
        <p:spPr bwMode="auto">
          <a:xfrm flipH="1">
            <a:off x="14479588" y="4325938"/>
            <a:ext cx="122237" cy="1587"/>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899" name="Line 451"/>
          <p:cNvSpPr>
            <a:spLocks noChangeShapeType="1"/>
          </p:cNvSpPr>
          <p:nvPr/>
        </p:nvSpPr>
        <p:spPr bwMode="auto">
          <a:xfrm flipH="1">
            <a:off x="14479588" y="4038600"/>
            <a:ext cx="122237"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900" name="Line 452"/>
          <p:cNvSpPr>
            <a:spLocks noChangeShapeType="1"/>
          </p:cNvSpPr>
          <p:nvPr/>
        </p:nvSpPr>
        <p:spPr bwMode="auto">
          <a:xfrm flipH="1">
            <a:off x="14479588" y="3752850"/>
            <a:ext cx="122237"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901" name="Line 453"/>
          <p:cNvSpPr>
            <a:spLocks noChangeShapeType="1"/>
          </p:cNvSpPr>
          <p:nvPr/>
        </p:nvSpPr>
        <p:spPr bwMode="auto">
          <a:xfrm flipH="1">
            <a:off x="14479588" y="3465513"/>
            <a:ext cx="122237" cy="1587"/>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902" name="Line 454"/>
          <p:cNvSpPr>
            <a:spLocks noChangeShapeType="1"/>
          </p:cNvSpPr>
          <p:nvPr/>
        </p:nvSpPr>
        <p:spPr bwMode="auto">
          <a:xfrm flipH="1">
            <a:off x="14447838" y="3465513"/>
            <a:ext cx="153987" cy="1587"/>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903" name="Line 455"/>
          <p:cNvSpPr>
            <a:spLocks noChangeShapeType="1"/>
          </p:cNvSpPr>
          <p:nvPr/>
        </p:nvSpPr>
        <p:spPr bwMode="auto">
          <a:xfrm flipH="1">
            <a:off x="14479588" y="3178175"/>
            <a:ext cx="122237"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904" name="Line 456"/>
          <p:cNvSpPr>
            <a:spLocks noChangeShapeType="1"/>
          </p:cNvSpPr>
          <p:nvPr/>
        </p:nvSpPr>
        <p:spPr bwMode="auto">
          <a:xfrm flipH="1">
            <a:off x="14479588" y="2892425"/>
            <a:ext cx="122237"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905" name="Line 457"/>
          <p:cNvSpPr>
            <a:spLocks noChangeShapeType="1"/>
          </p:cNvSpPr>
          <p:nvPr/>
        </p:nvSpPr>
        <p:spPr bwMode="auto">
          <a:xfrm flipH="1">
            <a:off x="14479588" y="2606675"/>
            <a:ext cx="122237"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906" name="Line 458"/>
          <p:cNvSpPr>
            <a:spLocks noChangeShapeType="1"/>
          </p:cNvSpPr>
          <p:nvPr/>
        </p:nvSpPr>
        <p:spPr bwMode="auto">
          <a:xfrm flipH="1">
            <a:off x="14479588" y="2319338"/>
            <a:ext cx="122237" cy="1587"/>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907" name="Line 459"/>
          <p:cNvSpPr>
            <a:spLocks noChangeShapeType="1"/>
          </p:cNvSpPr>
          <p:nvPr/>
        </p:nvSpPr>
        <p:spPr bwMode="auto">
          <a:xfrm flipH="1">
            <a:off x="14479588" y="2032000"/>
            <a:ext cx="122237"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908" name="Line 460"/>
          <p:cNvSpPr>
            <a:spLocks noChangeShapeType="1"/>
          </p:cNvSpPr>
          <p:nvPr/>
        </p:nvSpPr>
        <p:spPr bwMode="auto">
          <a:xfrm flipH="1">
            <a:off x="14447838" y="2032000"/>
            <a:ext cx="153987"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909" name="Freeform 461"/>
          <p:cNvSpPr>
            <a:spLocks/>
          </p:cNvSpPr>
          <p:nvPr/>
        </p:nvSpPr>
        <p:spPr bwMode="auto">
          <a:xfrm flipV="1">
            <a:off x="15368588" y="2032000"/>
            <a:ext cx="1946275" cy="2867025"/>
          </a:xfrm>
          <a:custGeom>
            <a:avLst/>
            <a:gdLst>
              <a:gd name="T0" fmla="*/ 2147483647 w 4097"/>
              <a:gd name="T1" fmla="*/ 2147483647 h 7777"/>
              <a:gd name="T2" fmla="*/ 2147483647 w 4097"/>
              <a:gd name="T3" fmla="*/ 2147483647 h 7777"/>
              <a:gd name="T4" fmla="*/ 2147483647 w 4097"/>
              <a:gd name="T5" fmla="*/ 2147483647 h 7777"/>
              <a:gd name="T6" fmla="*/ 2147483647 w 4097"/>
              <a:gd name="T7" fmla="*/ 2147483647 h 7777"/>
              <a:gd name="T8" fmla="*/ 2147483647 w 4097"/>
              <a:gd name="T9" fmla="*/ 2147483647 h 7777"/>
              <a:gd name="T10" fmla="*/ 2147483647 w 4097"/>
              <a:gd name="T11" fmla="*/ 2147483647 h 7777"/>
              <a:gd name="T12" fmla="*/ 2147483647 w 4097"/>
              <a:gd name="T13" fmla="*/ 2147483647 h 7777"/>
              <a:gd name="T14" fmla="*/ 2147483647 w 4097"/>
              <a:gd name="T15" fmla="*/ 2147483647 h 7777"/>
              <a:gd name="T16" fmla="*/ 2147483647 w 4097"/>
              <a:gd name="T17" fmla="*/ 2147483647 h 7777"/>
              <a:gd name="T18" fmla="*/ 2147483647 w 4097"/>
              <a:gd name="T19" fmla="*/ 2147483647 h 7777"/>
              <a:gd name="T20" fmla="*/ 2147483647 w 4097"/>
              <a:gd name="T21" fmla="*/ 2147483647 h 7777"/>
              <a:gd name="T22" fmla="*/ 2147483647 w 4097"/>
              <a:gd name="T23" fmla="*/ 2147483647 h 7777"/>
              <a:gd name="T24" fmla="*/ 2147483647 w 4097"/>
              <a:gd name="T25" fmla="*/ 2147483647 h 7777"/>
              <a:gd name="T26" fmla="*/ 2147483647 w 4097"/>
              <a:gd name="T27" fmla="*/ 2147483647 h 7777"/>
              <a:gd name="T28" fmla="*/ 2147483647 w 4097"/>
              <a:gd name="T29" fmla="*/ 2147483647 h 7777"/>
              <a:gd name="T30" fmla="*/ 2147483647 w 4097"/>
              <a:gd name="T31" fmla="*/ 2147483647 h 7777"/>
              <a:gd name="T32" fmla="*/ 2147483647 w 4097"/>
              <a:gd name="T33" fmla="*/ 2147483647 h 7777"/>
              <a:gd name="T34" fmla="*/ 2147483647 w 4097"/>
              <a:gd name="T35" fmla="*/ 2147483647 h 7777"/>
              <a:gd name="T36" fmla="*/ 2147483647 w 4097"/>
              <a:gd name="T37" fmla="*/ 2147483647 h 7777"/>
              <a:gd name="T38" fmla="*/ 2147483647 w 4097"/>
              <a:gd name="T39" fmla="*/ 2147483647 h 7777"/>
              <a:gd name="T40" fmla="*/ 2147483647 w 4097"/>
              <a:gd name="T41" fmla="*/ 2147483647 h 7777"/>
              <a:gd name="T42" fmla="*/ 2147483647 w 4097"/>
              <a:gd name="T43" fmla="*/ 2147483647 h 7777"/>
              <a:gd name="T44" fmla="*/ 2147483647 w 4097"/>
              <a:gd name="T45" fmla="*/ 2147483647 h 7777"/>
              <a:gd name="T46" fmla="*/ 2147483647 w 4097"/>
              <a:gd name="T47" fmla="*/ 2147483647 h 7777"/>
              <a:gd name="T48" fmla="*/ 2147483647 w 4097"/>
              <a:gd name="T49" fmla="*/ 2147483647 h 7777"/>
              <a:gd name="T50" fmla="*/ 2147483647 w 4097"/>
              <a:gd name="T51" fmla="*/ 2147483647 h 7777"/>
              <a:gd name="T52" fmla="*/ 2147483647 w 4097"/>
              <a:gd name="T53" fmla="*/ 2147483647 h 7777"/>
              <a:gd name="T54" fmla="*/ 2147483647 w 4097"/>
              <a:gd name="T55" fmla="*/ 2147483647 h 7777"/>
              <a:gd name="T56" fmla="*/ 2147483647 w 4097"/>
              <a:gd name="T57" fmla="*/ 2147483647 h 7777"/>
              <a:gd name="T58" fmla="*/ 2147483647 w 4097"/>
              <a:gd name="T59" fmla="*/ 2147483647 h 7777"/>
              <a:gd name="T60" fmla="*/ 2147483647 w 4097"/>
              <a:gd name="T61" fmla="*/ 2147483647 h 7777"/>
              <a:gd name="T62" fmla="*/ 2147483647 w 4097"/>
              <a:gd name="T63" fmla="*/ 2147483647 h 7777"/>
              <a:gd name="T64" fmla="*/ 2147483647 w 4097"/>
              <a:gd name="T65" fmla="*/ 2147483647 h 7777"/>
              <a:gd name="T66" fmla="*/ 2147483647 w 4097"/>
              <a:gd name="T67" fmla="*/ 2147483647 h 7777"/>
              <a:gd name="T68" fmla="*/ 2147483647 w 4097"/>
              <a:gd name="T69" fmla="*/ 2147483647 h 7777"/>
              <a:gd name="T70" fmla="*/ 2147483647 w 4097"/>
              <a:gd name="T71" fmla="*/ 2147483647 h 7777"/>
              <a:gd name="T72" fmla="*/ 2147483647 w 4097"/>
              <a:gd name="T73" fmla="*/ 2147483647 h 7777"/>
              <a:gd name="T74" fmla="*/ 2147483647 w 4097"/>
              <a:gd name="T75" fmla="*/ 2147483647 h 7777"/>
              <a:gd name="T76" fmla="*/ 2147483647 w 4097"/>
              <a:gd name="T77" fmla="*/ 2147483647 h 7777"/>
              <a:gd name="T78" fmla="*/ 2147483647 w 4097"/>
              <a:gd name="T79" fmla="*/ 2147483647 h 7777"/>
              <a:gd name="T80" fmla="*/ 2147483647 w 4097"/>
              <a:gd name="T81" fmla="*/ 2147483647 h 7777"/>
              <a:gd name="T82" fmla="*/ 2147483647 w 4097"/>
              <a:gd name="T83" fmla="*/ 2147483647 h 7777"/>
              <a:gd name="T84" fmla="*/ 2147483647 w 4097"/>
              <a:gd name="T85" fmla="*/ 2147483647 h 7777"/>
              <a:gd name="T86" fmla="*/ 2147483647 w 4097"/>
              <a:gd name="T87" fmla="*/ 2147483647 h 7777"/>
              <a:gd name="T88" fmla="*/ 2147483647 w 4097"/>
              <a:gd name="T89" fmla="*/ 2147483647 h 7777"/>
              <a:gd name="T90" fmla="*/ 2147483647 w 4097"/>
              <a:gd name="T91" fmla="*/ 2147483647 h 7777"/>
              <a:gd name="T92" fmla="*/ 2147483647 w 4097"/>
              <a:gd name="T93" fmla="*/ 2147483647 h 7777"/>
              <a:gd name="T94" fmla="*/ 2147483647 w 4097"/>
              <a:gd name="T95" fmla="*/ 2147483647 h 7777"/>
              <a:gd name="T96" fmla="*/ 2147483647 w 4097"/>
              <a:gd name="T97" fmla="*/ 2147483647 h 7777"/>
              <a:gd name="T98" fmla="*/ 2147483647 w 4097"/>
              <a:gd name="T99" fmla="*/ 2147483647 h 7777"/>
              <a:gd name="T100" fmla="*/ 2147483647 w 4097"/>
              <a:gd name="T101" fmla="*/ 2147483647 h 7777"/>
              <a:gd name="T102" fmla="*/ 2147483647 w 4097"/>
              <a:gd name="T103" fmla="*/ 2147483647 h 7777"/>
              <a:gd name="T104" fmla="*/ 2147483647 w 4097"/>
              <a:gd name="T105" fmla="*/ 2147483647 h 7777"/>
              <a:gd name="T106" fmla="*/ 2147483647 w 4097"/>
              <a:gd name="T107" fmla="*/ 2147483647 h 7777"/>
              <a:gd name="T108" fmla="*/ 2147483647 w 4097"/>
              <a:gd name="T109" fmla="*/ 2147483647 h 7777"/>
              <a:gd name="T110" fmla="*/ 2147483647 w 4097"/>
              <a:gd name="T111" fmla="*/ 2147483647 h 7777"/>
              <a:gd name="T112" fmla="*/ 2147483647 w 4097"/>
              <a:gd name="T113" fmla="*/ 2147483647 h 7777"/>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4097"/>
              <a:gd name="T172" fmla="*/ 0 h 7777"/>
              <a:gd name="T173" fmla="*/ 4097 w 4097"/>
              <a:gd name="T174" fmla="*/ 7777 h 7777"/>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4097" h="7777">
                <a:moveTo>
                  <a:pt x="0" y="0"/>
                </a:moveTo>
                <a:lnTo>
                  <a:pt x="0" y="0"/>
                </a:lnTo>
                <a:lnTo>
                  <a:pt x="0" y="77"/>
                </a:lnTo>
                <a:lnTo>
                  <a:pt x="198" y="77"/>
                </a:lnTo>
                <a:lnTo>
                  <a:pt x="198" y="155"/>
                </a:lnTo>
                <a:lnTo>
                  <a:pt x="415" y="155"/>
                </a:lnTo>
                <a:lnTo>
                  <a:pt x="415" y="233"/>
                </a:lnTo>
                <a:lnTo>
                  <a:pt x="553" y="233"/>
                </a:lnTo>
                <a:lnTo>
                  <a:pt x="553" y="311"/>
                </a:lnTo>
                <a:lnTo>
                  <a:pt x="656" y="311"/>
                </a:lnTo>
                <a:lnTo>
                  <a:pt x="656" y="388"/>
                </a:lnTo>
                <a:lnTo>
                  <a:pt x="740" y="388"/>
                </a:lnTo>
                <a:lnTo>
                  <a:pt x="740" y="466"/>
                </a:lnTo>
                <a:lnTo>
                  <a:pt x="812" y="466"/>
                </a:lnTo>
                <a:lnTo>
                  <a:pt x="812" y="544"/>
                </a:lnTo>
                <a:lnTo>
                  <a:pt x="875" y="544"/>
                </a:lnTo>
                <a:lnTo>
                  <a:pt x="875" y="622"/>
                </a:lnTo>
                <a:lnTo>
                  <a:pt x="931" y="622"/>
                </a:lnTo>
                <a:lnTo>
                  <a:pt x="931" y="699"/>
                </a:lnTo>
                <a:lnTo>
                  <a:pt x="979" y="699"/>
                </a:lnTo>
                <a:lnTo>
                  <a:pt x="979" y="777"/>
                </a:lnTo>
                <a:lnTo>
                  <a:pt x="1010" y="777"/>
                </a:lnTo>
                <a:lnTo>
                  <a:pt x="1010" y="855"/>
                </a:lnTo>
                <a:lnTo>
                  <a:pt x="1039" y="855"/>
                </a:lnTo>
                <a:lnTo>
                  <a:pt x="1039" y="933"/>
                </a:lnTo>
                <a:lnTo>
                  <a:pt x="1066" y="933"/>
                </a:lnTo>
                <a:lnTo>
                  <a:pt x="1066" y="1011"/>
                </a:lnTo>
                <a:lnTo>
                  <a:pt x="1091" y="1011"/>
                </a:lnTo>
                <a:lnTo>
                  <a:pt x="1091" y="1088"/>
                </a:lnTo>
                <a:lnTo>
                  <a:pt x="1115" y="1088"/>
                </a:lnTo>
                <a:lnTo>
                  <a:pt x="1115" y="1166"/>
                </a:lnTo>
                <a:lnTo>
                  <a:pt x="1138" y="1166"/>
                </a:lnTo>
                <a:lnTo>
                  <a:pt x="1138" y="1244"/>
                </a:lnTo>
                <a:lnTo>
                  <a:pt x="1160" y="1244"/>
                </a:lnTo>
                <a:lnTo>
                  <a:pt x="1160" y="1322"/>
                </a:lnTo>
                <a:lnTo>
                  <a:pt x="1181" y="1322"/>
                </a:lnTo>
                <a:lnTo>
                  <a:pt x="1181" y="1399"/>
                </a:lnTo>
                <a:lnTo>
                  <a:pt x="1202" y="1399"/>
                </a:lnTo>
                <a:lnTo>
                  <a:pt x="1202" y="1477"/>
                </a:lnTo>
                <a:lnTo>
                  <a:pt x="1221" y="1477"/>
                </a:lnTo>
                <a:lnTo>
                  <a:pt x="1221" y="1555"/>
                </a:lnTo>
                <a:lnTo>
                  <a:pt x="1240" y="1555"/>
                </a:lnTo>
                <a:lnTo>
                  <a:pt x="1240" y="1633"/>
                </a:lnTo>
                <a:lnTo>
                  <a:pt x="1259" y="1633"/>
                </a:lnTo>
                <a:lnTo>
                  <a:pt x="1259" y="1710"/>
                </a:lnTo>
                <a:lnTo>
                  <a:pt x="1277" y="1710"/>
                </a:lnTo>
                <a:lnTo>
                  <a:pt x="1277" y="1788"/>
                </a:lnTo>
                <a:lnTo>
                  <a:pt x="1294" y="1788"/>
                </a:lnTo>
                <a:lnTo>
                  <a:pt x="1294" y="1866"/>
                </a:lnTo>
                <a:lnTo>
                  <a:pt x="1311" y="1866"/>
                </a:lnTo>
                <a:lnTo>
                  <a:pt x="1311" y="1944"/>
                </a:lnTo>
                <a:lnTo>
                  <a:pt x="1328" y="1944"/>
                </a:lnTo>
                <a:lnTo>
                  <a:pt x="1328" y="2022"/>
                </a:lnTo>
                <a:lnTo>
                  <a:pt x="1344" y="2022"/>
                </a:lnTo>
                <a:lnTo>
                  <a:pt x="1344" y="2099"/>
                </a:lnTo>
                <a:lnTo>
                  <a:pt x="1360" y="2099"/>
                </a:lnTo>
                <a:lnTo>
                  <a:pt x="1360" y="2177"/>
                </a:lnTo>
                <a:lnTo>
                  <a:pt x="1376" y="2177"/>
                </a:lnTo>
                <a:lnTo>
                  <a:pt x="1376" y="2255"/>
                </a:lnTo>
                <a:lnTo>
                  <a:pt x="1391" y="2255"/>
                </a:lnTo>
                <a:lnTo>
                  <a:pt x="1391" y="2333"/>
                </a:lnTo>
                <a:lnTo>
                  <a:pt x="1406" y="2333"/>
                </a:lnTo>
                <a:lnTo>
                  <a:pt x="1406" y="2410"/>
                </a:lnTo>
                <a:lnTo>
                  <a:pt x="1421" y="2410"/>
                </a:lnTo>
                <a:lnTo>
                  <a:pt x="1421" y="2488"/>
                </a:lnTo>
                <a:lnTo>
                  <a:pt x="1436" y="2488"/>
                </a:lnTo>
                <a:lnTo>
                  <a:pt x="1436" y="2566"/>
                </a:lnTo>
                <a:lnTo>
                  <a:pt x="1451" y="2566"/>
                </a:lnTo>
                <a:lnTo>
                  <a:pt x="1451" y="2644"/>
                </a:lnTo>
                <a:lnTo>
                  <a:pt x="1465" y="2644"/>
                </a:lnTo>
                <a:lnTo>
                  <a:pt x="1465" y="2721"/>
                </a:lnTo>
                <a:lnTo>
                  <a:pt x="1479" y="2721"/>
                </a:lnTo>
                <a:lnTo>
                  <a:pt x="1479" y="2799"/>
                </a:lnTo>
                <a:lnTo>
                  <a:pt x="1493" y="2799"/>
                </a:lnTo>
                <a:lnTo>
                  <a:pt x="1493" y="2877"/>
                </a:lnTo>
                <a:lnTo>
                  <a:pt x="1507" y="2877"/>
                </a:lnTo>
                <a:lnTo>
                  <a:pt x="1507" y="2955"/>
                </a:lnTo>
                <a:lnTo>
                  <a:pt x="1521" y="2955"/>
                </a:lnTo>
                <a:lnTo>
                  <a:pt x="1521" y="3033"/>
                </a:lnTo>
                <a:lnTo>
                  <a:pt x="1535" y="3033"/>
                </a:lnTo>
                <a:lnTo>
                  <a:pt x="1535" y="3110"/>
                </a:lnTo>
                <a:lnTo>
                  <a:pt x="1548" y="3110"/>
                </a:lnTo>
                <a:lnTo>
                  <a:pt x="1548" y="3188"/>
                </a:lnTo>
                <a:lnTo>
                  <a:pt x="1562" y="3188"/>
                </a:lnTo>
                <a:lnTo>
                  <a:pt x="1562" y="3266"/>
                </a:lnTo>
                <a:lnTo>
                  <a:pt x="1575" y="3266"/>
                </a:lnTo>
                <a:lnTo>
                  <a:pt x="1575" y="3344"/>
                </a:lnTo>
                <a:lnTo>
                  <a:pt x="1589" y="3344"/>
                </a:lnTo>
                <a:lnTo>
                  <a:pt x="1589" y="3421"/>
                </a:lnTo>
                <a:lnTo>
                  <a:pt x="1602" y="3421"/>
                </a:lnTo>
                <a:lnTo>
                  <a:pt x="1602" y="3499"/>
                </a:lnTo>
                <a:lnTo>
                  <a:pt x="1615" y="3499"/>
                </a:lnTo>
                <a:lnTo>
                  <a:pt x="1615" y="3577"/>
                </a:lnTo>
                <a:lnTo>
                  <a:pt x="1629" y="3577"/>
                </a:lnTo>
                <a:lnTo>
                  <a:pt x="1629" y="3655"/>
                </a:lnTo>
                <a:lnTo>
                  <a:pt x="1642" y="3655"/>
                </a:lnTo>
                <a:lnTo>
                  <a:pt x="1642" y="3732"/>
                </a:lnTo>
                <a:lnTo>
                  <a:pt x="1655" y="3732"/>
                </a:lnTo>
                <a:lnTo>
                  <a:pt x="1655" y="3810"/>
                </a:lnTo>
                <a:lnTo>
                  <a:pt x="1668" y="3810"/>
                </a:lnTo>
                <a:lnTo>
                  <a:pt x="1668" y="3888"/>
                </a:lnTo>
                <a:lnTo>
                  <a:pt x="1681" y="3888"/>
                </a:lnTo>
                <a:lnTo>
                  <a:pt x="1681" y="3966"/>
                </a:lnTo>
                <a:lnTo>
                  <a:pt x="1694" y="3966"/>
                </a:lnTo>
                <a:lnTo>
                  <a:pt x="1694" y="4044"/>
                </a:lnTo>
                <a:lnTo>
                  <a:pt x="1707" y="4044"/>
                </a:lnTo>
                <a:lnTo>
                  <a:pt x="1707" y="4121"/>
                </a:lnTo>
                <a:lnTo>
                  <a:pt x="1721" y="4121"/>
                </a:lnTo>
                <a:lnTo>
                  <a:pt x="1721" y="4199"/>
                </a:lnTo>
                <a:lnTo>
                  <a:pt x="1734" y="4199"/>
                </a:lnTo>
                <a:lnTo>
                  <a:pt x="1734" y="4277"/>
                </a:lnTo>
                <a:lnTo>
                  <a:pt x="1747" y="4277"/>
                </a:lnTo>
                <a:lnTo>
                  <a:pt x="1747" y="4355"/>
                </a:lnTo>
                <a:lnTo>
                  <a:pt x="1760" y="4355"/>
                </a:lnTo>
                <a:lnTo>
                  <a:pt x="1760" y="4432"/>
                </a:lnTo>
                <a:lnTo>
                  <a:pt x="1774" y="4432"/>
                </a:lnTo>
                <a:lnTo>
                  <a:pt x="1774" y="4510"/>
                </a:lnTo>
                <a:lnTo>
                  <a:pt x="1787" y="4510"/>
                </a:lnTo>
                <a:lnTo>
                  <a:pt x="1787" y="4588"/>
                </a:lnTo>
                <a:lnTo>
                  <a:pt x="1800" y="4588"/>
                </a:lnTo>
                <a:lnTo>
                  <a:pt x="1800" y="4666"/>
                </a:lnTo>
                <a:lnTo>
                  <a:pt x="1814" y="4666"/>
                </a:lnTo>
                <a:lnTo>
                  <a:pt x="1814" y="4743"/>
                </a:lnTo>
                <a:lnTo>
                  <a:pt x="1827" y="4743"/>
                </a:lnTo>
                <a:lnTo>
                  <a:pt x="1827" y="4821"/>
                </a:lnTo>
                <a:lnTo>
                  <a:pt x="1841" y="4821"/>
                </a:lnTo>
                <a:lnTo>
                  <a:pt x="1841" y="4899"/>
                </a:lnTo>
                <a:lnTo>
                  <a:pt x="1855" y="4899"/>
                </a:lnTo>
                <a:lnTo>
                  <a:pt x="1855" y="4977"/>
                </a:lnTo>
                <a:lnTo>
                  <a:pt x="1869" y="4977"/>
                </a:lnTo>
                <a:lnTo>
                  <a:pt x="1869" y="5055"/>
                </a:lnTo>
                <a:lnTo>
                  <a:pt x="1883" y="5055"/>
                </a:lnTo>
                <a:lnTo>
                  <a:pt x="1883" y="5132"/>
                </a:lnTo>
                <a:lnTo>
                  <a:pt x="1897" y="5132"/>
                </a:lnTo>
                <a:lnTo>
                  <a:pt x="1897" y="5210"/>
                </a:lnTo>
                <a:lnTo>
                  <a:pt x="1912" y="5210"/>
                </a:lnTo>
                <a:lnTo>
                  <a:pt x="1912" y="5288"/>
                </a:lnTo>
                <a:lnTo>
                  <a:pt x="1926" y="5288"/>
                </a:lnTo>
                <a:lnTo>
                  <a:pt x="1926" y="5366"/>
                </a:lnTo>
                <a:lnTo>
                  <a:pt x="1941" y="5366"/>
                </a:lnTo>
                <a:lnTo>
                  <a:pt x="1941" y="5443"/>
                </a:lnTo>
                <a:lnTo>
                  <a:pt x="1956" y="5443"/>
                </a:lnTo>
                <a:lnTo>
                  <a:pt x="1956" y="5521"/>
                </a:lnTo>
                <a:lnTo>
                  <a:pt x="1971" y="5521"/>
                </a:lnTo>
                <a:lnTo>
                  <a:pt x="1971" y="5599"/>
                </a:lnTo>
                <a:lnTo>
                  <a:pt x="1986" y="5599"/>
                </a:lnTo>
                <a:lnTo>
                  <a:pt x="1986" y="5677"/>
                </a:lnTo>
                <a:lnTo>
                  <a:pt x="2002" y="5677"/>
                </a:lnTo>
                <a:lnTo>
                  <a:pt x="2002" y="5754"/>
                </a:lnTo>
                <a:lnTo>
                  <a:pt x="2018" y="5754"/>
                </a:lnTo>
                <a:lnTo>
                  <a:pt x="2018" y="5832"/>
                </a:lnTo>
                <a:lnTo>
                  <a:pt x="2035" y="5832"/>
                </a:lnTo>
                <a:lnTo>
                  <a:pt x="2035" y="5910"/>
                </a:lnTo>
                <a:lnTo>
                  <a:pt x="2051" y="5910"/>
                </a:lnTo>
                <a:lnTo>
                  <a:pt x="2051" y="5988"/>
                </a:lnTo>
                <a:lnTo>
                  <a:pt x="2068" y="5988"/>
                </a:lnTo>
                <a:lnTo>
                  <a:pt x="2068" y="6066"/>
                </a:lnTo>
                <a:lnTo>
                  <a:pt x="2086" y="6066"/>
                </a:lnTo>
                <a:lnTo>
                  <a:pt x="2086" y="6143"/>
                </a:lnTo>
                <a:lnTo>
                  <a:pt x="2104" y="6143"/>
                </a:lnTo>
                <a:lnTo>
                  <a:pt x="2104" y="6221"/>
                </a:lnTo>
                <a:lnTo>
                  <a:pt x="2122" y="6221"/>
                </a:lnTo>
                <a:lnTo>
                  <a:pt x="2122" y="6299"/>
                </a:lnTo>
                <a:lnTo>
                  <a:pt x="2141" y="6299"/>
                </a:lnTo>
                <a:lnTo>
                  <a:pt x="2141" y="6377"/>
                </a:lnTo>
                <a:lnTo>
                  <a:pt x="2161" y="6377"/>
                </a:lnTo>
                <a:lnTo>
                  <a:pt x="2161" y="6454"/>
                </a:lnTo>
                <a:lnTo>
                  <a:pt x="2181" y="6454"/>
                </a:lnTo>
                <a:lnTo>
                  <a:pt x="2181" y="6532"/>
                </a:lnTo>
                <a:lnTo>
                  <a:pt x="2202" y="6532"/>
                </a:lnTo>
                <a:lnTo>
                  <a:pt x="2202" y="6610"/>
                </a:lnTo>
                <a:lnTo>
                  <a:pt x="2219" y="6610"/>
                </a:lnTo>
                <a:lnTo>
                  <a:pt x="2219" y="6688"/>
                </a:lnTo>
                <a:lnTo>
                  <a:pt x="2229" y="6688"/>
                </a:lnTo>
                <a:lnTo>
                  <a:pt x="2229" y="6765"/>
                </a:lnTo>
                <a:lnTo>
                  <a:pt x="2239" y="6765"/>
                </a:lnTo>
                <a:lnTo>
                  <a:pt x="2239" y="6843"/>
                </a:lnTo>
                <a:lnTo>
                  <a:pt x="2250" y="6843"/>
                </a:lnTo>
                <a:lnTo>
                  <a:pt x="2250" y="6921"/>
                </a:lnTo>
                <a:lnTo>
                  <a:pt x="2262" y="6921"/>
                </a:lnTo>
                <a:lnTo>
                  <a:pt x="2262" y="6999"/>
                </a:lnTo>
                <a:lnTo>
                  <a:pt x="2275" y="6999"/>
                </a:lnTo>
                <a:lnTo>
                  <a:pt x="2275" y="7077"/>
                </a:lnTo>
                <a:lnTo>
                  <a:pt x="2289" y="7077"/>
                </a:lnTo>
                <a:lnTo>
                  <a:pt x="2289" y="7154"/>
                </a:lnTo>
                <a:lnTo>
                  <a:pt x="2303" y="7154"/>
                </a:lnTo>
                <a:lnTo>
                  <a:pt x="2303" y="7232"/>
                </a:lnTo>
                <a:lnTo>
                  <a:pt x="2320" y="7232"/>
                </a:lnTo>
                <a:lnTo>
                  <a:pt x="2320" y="7310"/>
                </a:lnTo>
                <a:lnTo>
                  <a:pt x="2338" y="7310"/>
                </a:lnTo>
                <a:lnTo>
                  <a:pt x="2338" y="7388"/>
                </a:lnTo>
                <a:lnTo>
                  <a:pt x="2358" y="7388"/>
                </a:lnTo>
                <a:lnTo>
                  <a:pt x="2358" y="7465"/>
                </a:lnTo>
                <a:lnTo>
                  <a:pt x="2383" y="7465"/>
                </a:lnTo>
                <a:lnTo>
                  <a:pt x="2383" y="7543"/>
                </a:lnTo>
                <a:lnTo>
                  <a:pt x="2413" y="7543"/>
                </a:lnTo>
                <a:lnTo>
                  <a:pt x="2413" y="7621"/>
                </a:lnTo>
                <a:lnTo>
                  <a:pt x="2452" y="7621"/>
                </a:lnTo>
                <a:lnTo>
                  <a:pt x="2452" y="7699"/>
                </a:lnTo>
                <a:lnTo>
                  <a:pt x="2515" y="7699"/>
                </a:lnTo>
                <a:lnTo>
                  <a:pt x="2515" y="7777"/>
                </a:lnTo>
                <a:lnTo>
                  <a:pt x="4097" y="7777"/>
                </a:lnTo>
                <a:lnTo>
                  <a:pt x="4097" y="7699"/>
                </a:lnTo>
                <a:lnTo>
                  <a:pt x="3898" y="7699"/>
                </a:lnTo>
                <a:lnTo>
                  <a:pt x="3898" y="7621"/>
                </a:lnTo>
                <a:lnTo>
                  <a:pt x="3682" y="7621"/>
                </a:lnTo>
                <a:lnTo>
                  <a:pt x="3682" y="7543"/>
                </a:lnTo>
                <a:lnTo>
                  <a:pt x="3544" y="7543"/>
                </a:lnTo>
                <a:lnTo>
                  <a:pt x="3544" y="7465"/>
                </a:lnTo>
                <a:lnTo>
                  <a:pt x="3441" y="7465"/>
                </a:lnTo>
                <a:lnTo>
                  <a:pt x="3441" y="7388"/>
                </a:lnTo>
                <a:lnTo>
                  <a:pt x="3356" y="7388"/>
                </a:lnTo>
                <a:lnTo>
                  <a:pt x="3356" y="7310"/>
                </a:lnTo>
                <a:lnTo>
                  <a:pt x="3285" y="7310"/>
                </a:lnTo>
                <a:lnTo>
                  <a:pt x="3285" y="7232"/>
                </a:lnTo>
                <a:lnTo>
                  <a:pt x="3222" y="7232"/>
                </a:lnTo>
                <a:lnTo>
                  <a:pt x="3222" y="7154"/>
                </a:lnTo>
                <a:lnTo>
                  <a:pt x="3166" y="7154"/>
                </a:lnTo>
                <a:lnTo>
                  <a:pt x="3166" y="7077"/>
                </a:lnTo>
                <a:lnTo>
                  <a:pt x="3115" y="7077"/>
                </a:lnTo>
                <a:lnTo>
                  <a:pt x="3115" y="6999"/>
                </a:lnTo>
                <a:lnTo>
                  <a:pt x="3068" y="6999"/>
                </a:lnTo>
                <a:lnTo>
                  <a:pt x="3068" y="6921"/>
                </a:lnTo>
                <a:lnTo>
                  <a:pt x="3024" y="6921"/>
                </a:lnTo>
                <a:lnTo>
                  <a:pt x="3024" y="6843"/>
                </a:lnTo>
                <a:lnTo>
                  <a:pt x="2983" y="6843"/>
                </a:lnTo>
                <a:lnTo>
                  <a:pt x="2983" y="6765"/>
                </a:lnTo>
                <a:lnTo>
                  <a:pt x="2944" y="6765"/>
                </a:lnTo>
                <a:lnTo>
                  <a:pt x="2944" y="6688"/>
                </a:lnTo>
                <a:lnTo>
                  <a:pt x="2907" y="6688"/>
                </a:lnTo>
                <a:lnTo>
                  <a:pt x="2907" y="6610"/>
                </a:lnTo>
                <a:lnTo>
                  <a:pt x="2873" y="6610"/>
                </a:lnTo>
                <a:lnTo>
                  <a:pt x="2873" y="6532"/>
                </a:lnTo>
                <a:lnTo>
                  <a:pt x="2839" y="6532"/>
                </a:lnTo>
                <a:lnTo>
                  <a:pt x="2839" y="6454"/>
                </a:lnTo>
                <a:lnTo>
                  <a:pt x="2807" y="6454"/>
                </a:lnTo>
                <a:lnTo>
                  <a:pt x="2807" y="6377"/>
                </a:lnTo>
                <a:lnTo>
                  <a:pt x="2776" y="6377"/>
                </a:lnTo>
                <a:lnTo>
                  <a:pt x="2776" y="6299"/>
                </a:lnTo>
                <a:lnTo>
                  <a:pt x="2746" y="6299"/>
                </a:lnTo>
                <a:lnTo>
                  <a:pt x="2746" y="6221"/>
                </a:lnTo>
                <a:lnTo>
                  <a:pt x="2722" y="6221"/>
                </a:lnTo>
                <a:lnTo>
                  <a:pt x="2722" y="6143"/>
                </a:lnTo>
                <a:lnTo>
                  <a:pt x="2705" y="6143"/>
                </a:lnTo>
                <a:lnTo>
                  <a:pt x="2705" y="6066"/>
                </a:lnTo>
                <a:lnTo>
                  <a:pt x="2689" y="6066"/>
                </a:lnTo>
                <a:lnTo>
                  <a:pt x="2689" y="5988"/>
                </a:lnTo>
                <a:lnTo>
                  <a:pt x="2673" y="5988"/>
                </a:lnTo>
                <a:lnTo>
                  <a:pt x="2673" y="5910"/>
                </a:lnTo>
                <a:lnTo>
                  <a:pt x="2658" y="5910"/>
                </a:lnTo>
                <a:lnTo>
                  <a:pt x="2658" y="5832"/>
                </a:lnTo>
                <a:lnTo>
                  <a:pt x="2643" y="5832"/>
                </a:lnTo>
                <a:lnTo>
                  <a:pt x="2643" y="5754"/>
                </a:lnTo>
                <a:lnTo>
                  <a:pt x="2628" y="5754"/>
                </a:lnTo>
                <a:lnTo>
                  <a:pt x="2628" y="5677"/>
                </a:lnTo>
                <a:lnTo>
                  <a:pt x="2613" y="5677"/>
                </a:lnTo>
                <a:lnTo>
                  <a:pt x="2613" y="5599"/>
                </a:lnTo>
                <a:lnTo>
                  <a:pt x="2599" y="5599"/>
                </a:lnTo>
                <a:lnTo>
                  <a:pt x="2599" y="5521"/>
                </a:lnTo>
                <a:lnTo>
                  <a:pt x="2585" y="5521"/>
                </a:lnTo>
                <a:lnTo>
                  <a:pt x="2585" y="5443"/>
                </a:lnTo>
                <a:lnTo>
                  <a:pt x="2571" y="5443"/>
                </a:lnTo>
                <a:lnTo>
                  <a:pt x="2571" y="5366"/>
                </a:lnTo>
                <a:lnTo>
                  <a:pt x="2557" y="5366"/>
                </a:lnTo>
                <a:lnTo>
                  <a:pt x="2557" y="5288"/>
                </a:lnTo>
                <a:lnTo>
                  <a:pt x="2544" y="5288"/>
                </a:lnTo>
                <a:lnTo>
                  <a:pt x="2544" y="5210"/>
                </a:lnTo>
                <a:lnTo>
                  <a:pt x="2531" y="5210"/>
                </a:lnTo>
                <a:lnTo>
                  <a:pt x="2531" y="5132"/>
                </a:lnTo>
                <a:lnTo>
                  <a:pt x="2518" y="5132"/>
                </a:lnTo>
                <a:lnTo>
                  <a:pt x="2518" y="5055"/>
                </a:lnTo>
                <a:lnTo>
                  <a:pt x="2505" y="5055"/>
                </a:lnTo>
                <a:lnTo>
                  <a:pt x="2505" y="4977"/>
                </a:lnTo>
                <a:lnTo>
                  <a:pt x="2492" y="4977"/>
                </a:lnTo>
                <a:lnTo>
                  <a:pt x="2492" y="4899"/>
                </a:lnTo>
                <a:lnTo>
                  <a:pt x="2479" y="4899"/>
                </a:lnTo>
                <a:lnTo>
                  <a:pt x="2479" y="4821"/>
                </a:lnTo>
                <a:lnTo>
                  <a:pt x="2467" y="4821"/>
                </a:lnTo>
                <a:lnTo>
                  <a:pt x="2467" y="4743"/>
                </a:lnTo>
                <a:lnTo>
                  <a:pt x="2454" y="4743"/>
                </a:lnTo>
                <a:lnTo>
                  <a:pt x="2454" y="4666"/>
                </a:lnTo>
                <a:lnTo>
                  <a:pt x="2442" y="4666"/>
                </a:lnTo>
                <a:lnTo>
                  <a:pt x="2442" y="4588"/>
                </a:lnTo>
                <a:lnTo>
                  <a:pt x="2430" y="4588"/>
                </a:lnTo>
                <a:lnTo>
                  <a:pt x="2430" y="4510"/>
                </a:lnTo>
                <a:lnTo>
                  <a:pt x="2417" y="4510"/>
                </a:lnTo>
                <a:lnTo>
                  <a:pt x="2417" y="4432"/>
                </a:lnTo>
                <a:lnTo>
                  <a:pt x="2405" y="4432"/>
                </a:lnTo>
                <a:lnTo>
                  <a:pt x="2405" y="4355"/>
                </a:lnTo>
                <a:lnTo>
                  <a:pt x="2393" y="4355"/>
                </a:lnTo>
                <a:lnTo>
                  <a:pt x="2393" y="4277"/>
                </a:lnTo>
                <a:lnTo>
                  <a:pt x="2381" y="4277"/>
                </a:lnTo>
                <a:lnTo>
                  <a:pt x="2381" y="4199"/>
                </a:lnTo>
                <a:lnTo>
                  <a:pt x="2369" y="4199"/>
                </a:lnTo>
                <a:lnTo>
                  <a:pt x="2369" y="4121"/>
                </a:lnTo>
                <a:lnTo>
                  <a:pt x="2357" y="4121"/>
                </a:lnTo>
                <a:lnTo>
                  <a:pt x="2357" y="4044"/>
                </a:lnTo>
                <a:lnTo>
                  <a:pt x="2345" y="4044"/>
                </a:lnTo>
                <a:lnTo>
                  <a:pt x="2345" y="3966"/>
                </a:lnTo>
                <a:lnTo>
                  <a:pt x="2333" y="3966"/>
                </a:lnTo>
                <a:lnTo>
                  <a:pt x="2333" y="3888"/>
                </a:lnTo>
                <a:lnTo>
                  <a:pt x="2321" y="3888"/>
                </a:lnTo>
                <a:lnTo>
                  <a:pt x="2321" y="3810"/>
                </a:lnTo>
                <a:lnTo>
                  <a:pt x="2309" y="3810"/>
                </a:lnTo>
                <a:lnTo>
                  <a:pt x="2309" y="3732"/>
                </a:lnTo>
                <a:lnTo>
                  <a:pt x="2297" y="3732"/>
                </a:lnTo>
                <a:lnTo>
                  <a:pt x="2297" y="3655"/>
                </a:lnTo>
                <a:lnTo>
                  <a:pt x="2285" y="3655"/>
                </a:lnTo>
                <a:lnTo>
                  <a:pt x="2285" y="3577"/>
                </a:lnTo>
                <a:lnTo>
                  <a:pt x="2273" y="3577"/>
                </a:lnTo>
                <a:lnTo>
                  <a:pt x="2273" y="3499"/>
                </a:lnTo>
                <a:lnTo>
                  <a:pt x="2261" y="3499"/>
                </a:lnTo>
                <a:lnTo>
                  <a:pt x="2261" y="3421"/>
                </a:lnTo>
                <a:lnTo>
                  <a:pt x="2249" y="3421"/>
                </a:lnTo>
                <a:lnTo>
                  <a:pt x="2249" y="3344"/>
                </a:lnTo>
                <a:lnTo>
                  <a:pt x="2237" y="3344"/>
                </a:lnTo>
                <a:lnTo>
                  <a:pt x="2237" y="3266"/>
                </a:lnTo>
                <a:lnTo>
                  <a:pt x="2225" y="3266"/>
                </a:lnTo>
                <a:lnTo>
                  <a:pt x="2225" y="3188"/>
                </a:lnTo>
                <a:lnTo>
                  <a:pt x="2213" y="3188"/>
                </a:lnTo>
                <a:lnTo>
                  <a:pt x="2213" y="3110"/>
                </a:lnTo>
                <a:lnTo>
                  <a:pt x="2200" y="3110"/>
                </a:lnTo>
                <a:lnTo>
                  <a:pt x="2200" y="3033"/>
                </a:lnTo>
                <a:lnTo>
                  <a:pt x="2188" y="3033"/>
                </a:lnTo>
                <a:lnTo>
                  <a:pt x="2188" y="2955"/>
                </a:lnTo>
                <a:lnTo>
                  <a:pt x="2176" y="2955"/>
                </a:lnTo>
                <a:lnTo>
                  <a:pt x="2176" y="2877"/>
                </a:lnTo>
                <a:lnTo>
                  <a:pt x="2163" y="2877"/>
                </a:lnTo>
                <a:lnTo>
                  <a:pt x="2163" y="2799"/>
                </a:lnTo>
                <a:lnTo>
                  <a:pt x="2150" y="2799"/>
                </a:lnTo>
                <a:lnTo>
                  <a:pt x="2150" y="2721"/>
                </a:lnTo>
                <a:lnTo>
                  <a:pt x="2138" y="2721"/>
                </a:lnTo>
                <a:lnTo>
                  <a:pt x="2138" y="2644"/>
                </a:lnTo>
                <a:lnTo>
                  <a:pt x="2125" y="2644"/>
                </a:lnTo>
                <a:lnTo>
                  <a:pt x="2125" y="2566"/>
                </a:lnTo>
                <a:lnTo>
                  <a:pt x="2112" y="2566"/>
                </a:lnTo>
                <a:lnTo>
                  <a:pt x="2112" y="2488"/>
                </a:lnTo>
                <a:lnTo>
                  <a:pt x="2098" y="2488"/>
                </a:lnTo>
                <a:lnTo>
                  <a:pt x="2098" y="2410"/>
                </a:lnTo>
                <a:lnTo>
                  <a:pt x="2085" y="2410"/>
                </a:lnTo>
                <a:lnTo>
                  <a:pt x="2085" y="2333"/>
                </a:lnTo>
                <a:lnTo>
                  <a:pt x="2071" y="2333"/>
                </a:lnTo>
                <a:lnTo>
                  <a:pt x="2071" y="2255"/>
                </a:lnTo>
                <a:lnTo>
                  <a:pt x="2058" y="2255"/>
                </a:lnTo>
                <a:lnTo>
                  <a:pt x="2058" y="2177"/>
                </a:lnTo>
                <a:lnTo>
                  <a:pt x="2043" y="2177"/>
                </a:lnTo>
                <a:lnTo>
                  <a:pt x="2043" y="2099"/>
                </a:lnTo>
                <a:lnTo>
                  <a:pt x="2029" y="2099"/>
                </a:lnTo>
                <a:lnTo>
                  <a:pt x="2029" y="2022"/>
                </a:lnTo>
                <a:lnTo>
                  <a:pt x="2015" y="2022"/>
                </a:lnTo>
                <a:lnTo>
                  <a:pt x="2015" y="1944"/>
                </a:lnTo>
                <a:lnTo>
                  <a:pt x="2000" y="1944"/>
                </a:lnTo>
                <a:lnTo>
                  <a:pt x="2000" y="1866"/>
                </a:lnTo>
                <a:lnTo>
                  <a:pt x="1985" y="1866"/>
                </a:lnTo>
                <a:lnTo>
                  <a:pt x="1985" y="1788"/>
                </a:lnTo>
                <a:lnTo>
                  <a:pt x="1969" y="1788"/>
                </a:lnTo>
                <a:lnTo>
                  <a:pt x="1969" y="1710"/>
                </a:lnTo>
                <a:lnTo>
                  <a:pt x="1953" y="1710"/>
                </a:lnTo>
                <a:lnTo>
                  <a:pt x="1953" y="1633"/>
                </a:lnTo>
                <a:lnTo>
                  <a:pt x="1937" y="1633"/>
                </a:lnTo>
                <a:lnTo>
                  <a:pt x="1937" y="1555"/>
                </a:lnTo>
                <a:lnTo>
                  <a:pt x="1920" y="1555"/>
                </a:lnTo>
                <a:lnTo>
                  <a:pt x="1920" y="1477"/>
                </a:lnTo>
                <a:lnTo>
                  <a:pt x="1903" y="1477"/>
                </a:lnTo>
                <a:lnTo>
                  <a:pt x="1903" y="1399"/>
                </a:lnTo>
                <a:lnTo>
                  <a:pt x="1885" y="1399"/>
                </a:lnTo>
                <a:lnTo>
                  <a:pt x="1885" y="1322"/>
                </a:lnTo>
                <a:lnTo>
                  <a:pt x="1867" y="1322"/>
                </a:lnTo>
                <a:lnTo>
                  <a:pt x="1867" y="1244"/>
                </a:lnTo>
                <a:lnTo>
                  <a:pt x="1847" y="1244"/>
                </a:lnTo>
                <a:lnTo>
                  <a:pt x="1847" y="1166"/>
                </a:lnTo>
                <a:lnTo>
                  <a:pt x="1827" y="1166"/>
                </a:lnTo>
                <a:lnTo>
                  <a:pt x="1827" y="1088"/>
                </a:lnTo>
                <a:lnTo>
                  <a:pt x="1806" y="1088"/>
                </a:lnTo>
                <a:lnTo>
                  <a:pt x="1806" y="1011"/>
                </a:lnTo>
                <a:lnTo>
                  <a:pt x="1785" y="1011"/>
                </a:lnTo>
                <a:lnTo>
                  <a:pt x="1785" y="933"/>
                </a:lnTo>
                <a:lnTo>
                  <a:pt x="1761" y="933"/>
                </a:lnTo>
                <a:lnTo>
                  <a:pt x="1761" y="855"/>
                </a:lnTo>
                <a:lnTo>
                  <a:pt x="1737" y="855"/>
                </a:lnTo>
                <a:lnTo>
                  <a:pt x="1737" y="777"/>
                </a:lnTo>
                <a:lnTo>
                  <a:pt x="1711" y="777"/>
                </a:lnTo>
                <a:lnTo>
                  <a:pt x="1711" y="699"/>
                </a:lnTo>
                <a:lnTo>
                  <a:pt x="1682" y="699"/>
                </a:lnTo>
                <a:lnTo>
                  <a:pt x="1682" y="622"/>
                </a:lnTo>
                <a:lnTo>
                  <a:pt x="1658" y="622"/>
                </a:lnTo>
                <a:lnTo>
                  <a:pt x="1658" y="544"/>
                </a:lnTo>
                <a:lnTo>
                  <a:pt x="1641" y="544"/>
                </a:lnTo>
                <a:lnTo>
                  <a:pt x="1641" y="466"/>
                </a:lnTo>
                <a:lnTo>
                  <a:pt x="1623" y="466"/>
                </a:lnTo>
                <a:lnTo>
                  <a:pt x="1623" y="388"/>
                </a:lnTo>
                <a:lnTo>
                  <a:pt x="1602" y="388"/>
                </a:lnTo>
                <a:lnTo>
                  <a:pt x="1602" y="311"/>
                </a:lnTo>
                <a:lnTo>
                  <a:pt x="1578" y="311"/>
                </a:lnTo>
                <a:lnTo>
                  <a:pt x="1578" y="233"/>
                </a:lnTo>
                <a:lnTo>
                  <a:pt x="1548" y="233"/>
                </a:lnTo>
                <a:lnTo>
                  <a:pt x="1548" y="155"/>
                </a:lnTo>
                <a:lnTo>
                  <a:pt x="1508" y="155"/>
                </a:lnTo>
                <a:lnTo>
                  <a:pt x="1508" y="77"/>
                </a:lnTo>
                <a:lnTo>
                  <a:pt x="1446" y="77"/>
                </a:lnTo>
                <a:lnTo>
                  <a:pt x="1446" y="0"/>
                </a:lnTo>
                <a:lnTo>
                  <a:pt x="0" y="0"/>
                </a:lnTo>
              </a:path>
            </a:pathLst>
          </a:custGeom>
          <a:noFill/>
          <a:ln w="38100">
            <a:solidFill>
              <a:srgbClr val="0000CC"/>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9910" name="Line 462"/>
          <p:cNvSpPr>
            <a:spLocks noChangeShapeType="1"/>
          </p:cNvSpPr>
          <p:nvPr/>
        </p:nvSpPr>
        <p:spPr bwMode="auto">
          <a:xfrm>
            <a:off x="17200563" y="2032000"/>
            <a:ext cx="646112" cy="1588"/>
          </a:xfrm>
          <a:prstGeom prst="line">
            <a:avLst/>
          </a:prstGeom>
          <a:noFill/>
          <a:ln w="38100">
            <a:solidFill>
              <a:srgbClr val="0000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911" name="Line 463"/>
          <p:cNvSpPr>
            <a:spLocks noChangeShapeType="1"/>
          </p:cNvSpPr>
          <p:nvPr/>
        </p:nvSpPr>
        <p:spPr bwMode="auto">
          <a:xfrm>
            <a:off x="12960350" y="2033588"/>
            <a:ext cx="646113" cy="1587"/>
          </a:xfrm>
          <a:prstGeom prst="line">
            <a:avLst/>
          </a:prstGeom>
          <a:noFill/>
          <a:ln w="38100">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912" name="Rectangle 464"/>
          <p:cNvSpPr>
            <a:spLocks noChangeArrowheads="1"/>
          </p:cNvSpPr>
          <p:nvPr/>
        </p:nvSpPr>
        <p:spPr bwMode="auto">
          <a:xfrm rot="-5400000">
            <a:off x="8468519" y="3266281"/>
            <a:ext cx="2600325" cy="334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algn="l" eaLnBrk="1" hangingPunct="1"/>
            <a:r>
              <a:rPr lang="en-US" altLang="en-US" sz="2200">
                <a:solidFill>
                  <a:srgbClr val="000000"/>
                </a:solidFill>
                <a:latin typeface="Times New Roman" panose="02020603050405020304" pitchFamily="18" charset="0"/>
              </a:rPr>
              <a:t>Cumulative probability</a:t>
            </a:r>
            <a:endParaRPr lang="en-US" altLang="en-US" sz="2200"/>
          </a:p>
        </p:txBody>
      </p:sp>
      <p:sp>
        <p:nvSpPr>
          <p:cNvPr id="19913" name="Rectangle 465"/>
          <p:cNvSpPr>
            <a:spLocks noChangeArrowheads="1"/>
          </p:cNvSpPr>
          <p:nvPr/>
        </p:nvSpPr>
        <p:spPr bwMode="auto">
          <a:xfrm>
            <a:off x="10895013" y="2682875"/>
            <a:ext cx="8636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algn="l" eaLnBrk="1" hangingPunct="1"/>
            <a:r>
              <a:rPr lang="en-US" altLang="en-US" sz="2400">
                <a:solidFill>
                  <a:srgbClr val="FF0000"/>
                </a:solidFill>
                <a:latin typeface="Times New Roman" panose="02020603050405020304" pitchFamily="18" charset="0"/>
              </a:rPr>
              <a:t>Skinny</a:t>
            </a:r>
            <a:endParaRPr lang="en-US" altLang="en-US">
              <a:solidFill>
                <a:srgbClr val="FF0000"/>
              </a:solidFill>
            </a:endParaRPr>
          </a:p>
        </p:txBody>
      </p:sp>
      <p:sp>
        <p:nvSpPr>
          <p:cNvPr id="19914" name="Rectangle 466"/>
          <p:cNvSpPr>
            <a:spLocks noChangeArrowheads="1"/>
          </p:cNvSpPr>
          <p:nvPr/>
        </p:nvSpPr>
        <p:spPr bwMode="auto">
          <a:xfrm>
            <a:off x="15152688" y="2682875"/>
            <a:ext cx="677862"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algn="l" eaLnBrk="1" hangingPunct="1"/>
            <a:r>
              <a:rPr lang="en-US" altLang="en-US" sz="2400">
                <a:solidFill>
                  <a:srgbClr val="0000CC"/>
                </a:solidFill>
                <a:latin typeface="Times New Roman" panose="02020603050405020304" pitchFamily="18" charset="0"/>
              </a:rPr>
              <a:t>Puffy</a:t>
            </a:r>
            <a:endParaRPr lang="en-US" altLang="en-US">
              <a:solidFill>
                <a:srgbClr val="0000CC"/>
              </a:solidFill>
            </a:endParaRPr>
          </a:p>
        </p:txBody>
      </p:sp>
      <p:sp>
        <p:nvSpPr>
          <p:cNvPr id="19915" name="Text Box 467"/>
          <p:cNvSpPr txBox="1">
            <a:spLocks noChangeArrowheads="1"/>
          </p:cNvSpPr>
          <p:nvPr/>
        </p:nvSpPr>
        <p:spPr bwMode="auto">
          <a:xfrm>
            <a:off x="11822113" y="5181600"/>
            <a:ext cx="3698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algn="l" eaLnBrk="1" hangingPunct="1"/>
            <a:r>
              <a:rPr lang="en-US" altLang="en-US" sz="2400" i="1">
                <a:latin typeface="Times New Roman" panose="02020603050405020304" pitchFamily="18" charset="0"/>
              </a:rPr>
              <a:t>X</a:t>
            </a:r>
          </a:p>
        </p:txBody>
      </p:sp>
      <p:sp>
        <p:nvSpPr>
          <p:cNvPr id="19916" name="Text Box 468"/>
          <p:cNvSpPr txBox="1">
            <a:spLocks noChangeArrowheads="1"/>
          </p:cNvSpPr>
          <p:nvPr/>
        </p:nvSpPr>
        <p:spPr bwMode="auto">
          <a:xfrm>
            <a:off x="16089313" y="5181600"/>
            <a:ext cx="3698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algn="l" eaLnBrk="1" hangingPunct="1"/>
            <a:r>
              <a:rPr lang="en-US" altLang="en-US" sz="2400" i="1">
                <a:latin typeface="Times New Roman" panose="02020603050405020304" pitchFamily="18" charset="0"/>
              </a:rPr>
              <a:t>X</a:t>
            </a:r>
          </a:p>
        </p:txBody>
      </p:sp>
      <p:sp>
        <p:nvSpPr>
          <p:cNvPr id="19917" name="Line 470"/>
          <p:cNvSpPr>
            <a:spLocks noChangeShapeType="1"/>
          </p:cNvSpPr>
          <p:nvPr/>
        </p:nvSpPr>
        <p:spPr bwMode="auto">
          <a:xfrm>
            <a:off x="10385425" y="4899025"/>
            <a:ext cx="646113" cy="1588"/>
          </a:xfrm>
          <a:prstGeom prst="line">
            <a:avLst/>
          </a:prstGeom>
          <a:noFill/>
          <a:ln w="38100">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918" name="Line 471"/>
          <p:cNvSpPr>
            <a:spLocks noChangeShapeType="1"/>
          </p:cNvSpPr>
          <p:nvPr/>
        </p:nvSpPr>
        <p:spPr bwMode="auto">
          <a:xfrm>
            <a:off x="14712950" y="4891088"/>
            <a:ext cx="646113" cy="1587"/>
          </a:xfrm>
          <a:prstGeom prst="line">
            <a:avLst/>
          </a:prstGeom>
          <a:noFill/>
          <a:ln w="38100">
            <a:solidFill>
              <a:srgbClr val="0000CC"/>
            </a:solidFill>
            <a:round/>
            <a:headEnd/>
            <a:tailEnd/>
          </a:ln>
          <a:extLst>
            <a:ext uri="{909E8E84-426E-40DD-AFC4-6F175D3DCCD1}">
              <a14:hiddenFill xmlns:a14="http://schemas.microsoft.com/office/drawing/2010/main">
                <a:noFill/>
              </a14:hiddenFill>
            </a:ext>
          </a:extLst>
        </p:spPr>
        <p:txBody>
          <a:bodyPr/>
          <a:lstStyle/>
          <a:p>
            <a:endParaRPr lang="en-US"/>
          </a:p>
        </p:txBody>
      </p:sp>
    </p:spTree>
    <p:extLst>
      <p:ext uri="{BB962C8B-B14F-4D97-AF65-F5344CB8AC3E}">
        <p14:creationId xmlns:p14="http://schemas.microsoft.com/office/powerpoint/2010/main" val="3011809229"/>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8440"/>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844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440" grpId="0" animBg="1"/>
      <p:bldP spid="8441" grpId="0" animBg="1"/>
    </p:bldLst>
  </p:timing>
</p:sld>
</file>

<file path=ppt/slides/slide3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1" name="Rectangle 109"/>
          <p:cNvSpPr>
            <a:spLocks noChangeArrowheads="1"/>
          </p:cNvSpPr>
          <p:nvPr/>
        </p:nvSpPr>
        <p:spPr bwMode="auto">
          <a:xfrm>
            <a:off x="4533900" y="2514600"/>
            <a:ext cx="571500" cy="549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algn="l" eaLnBrk="1" hangingPunct="1"/>
            <a:r>
              <a:rPr lang="en-US" altLang="en-US" sz="3600" u="sng">
                <a:solidFill>
                  <a:srgbClr val="000000"/>
                </a:solidFill>
                <a:latin typeface="Symbol" panose="05050102010706020507" pitchFamily="18" charset="2"/>
              </a:rPr>
              <a:t>  </a:t>
            </a:r>
            <a:r>
              <a:rPr lang="en-US" altLang="en-US" sz="3600" u="sng">
                <a:solidFill>
                  <a:schemeClr val="bg1"/>
                </a:solidFill>
                <a:latin typeface="Symbol" panose="05050102010706020507" pitchFamily="18" charset="2"/>
              </a:rPr>
              <a:t>.  </a:t>
            </a:r>
            <a:endParaRPr lang="en-US" altLang="en-US" sz="3600" u="sng">
              <a:solidFill>
                <a:schemeClr val="bg1"/>
              </a:solidFill>
            </a:endParaRPr>
          </a:p>
        </p:txBody>
      </p:sp>
      <p:sp>
        <p:nvSpPr>
          <p:cNvPr id="2052" name="Rectangle 116"/>
          <p:cNvSpPr>
            <a:spLocks noChangeArrowheads="1"/>
          </p:cNvSpPr>
          <p:nvPr/>
        </p:nvSpPr>
        <p:spPr bwMode="auto">
          <a:xfrm>
            <a:off x="5486400" y="1524000"/>
            <a:ext cx="571500" cy="549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algn="l" eaLnBrk="1" hangingPunct="1"/>
            <a:r>
              <a:rPr lang="en-US" altLang="en-US" sz="3600" u="sng">
                <a:solidFill>
                  <a:srgbClr val="000000"/>
                </a:solidFill>
                <a:latin typeface="Symbol" panose="05050102010706020507" pitchFamily="18" charset="2"/>
              </a:rPr>
              <a:t>  </a:t>
            </a:r>
            <a:r>
              <a:rPr lang="en-US" altLang="en-US" sz="3600" u="sng">
                <a:solidFill>
                  <a:schemeClr val="bg1"/>
                </a:solidFill>
                <a:latin typeface="Symbol" panose="05050102010706020507" pitchFamily="18" charset="2"/>
              </a:rPr>
              <a:t>.  </a:t>
            </a:r>
            <a:endParaRPr lang="en-US" altLang="en-US" sz="3600" u="sng">
              <a:solidFill>
                <a:schemeClr val="bg1"/>
              </a:solidFill>
            </a:endParaRPr>
          </a:p>
        </p:txBody>
      </p:sp>
      <p:graphicFrame>
        <p:nvGraphicFramePr>
          <p:cNvPr id="2050" name="Object 67"/>
          <p:cNvGraphicFramePr>
            <a:graphicFrameLocks noChangeAspect="1"/>
          </p:cNvGraphicFramePr>
          <p:nvPr/>
        </p:nvGraphicFramePr>
        <p:xfrm>
          <a:off x="1941513" y="5486400"/>
          <a:ext cx="4916487" cy="766763"/>
        </p:xfrm>
        <a:graphic>
          <a:graphicData uri="http://schemas.openxmlformats.org/presentationml/2006/ole">
            <mc:AlternateContent xmlns:mc="http://schemas.openxmlformats.org/markup-compatibility/2006">
              <mc:Choice xmlns:v="urn:schemas-microsoft-com:vml" Requires="v">
                <p:oleObj spid="_x0000_s82978" name="Equation" r:id="rId4" imgW="1414260" imgH="221073" progId="Equation.3">
                  <p:embed/>
                </p:oleObj>
              </mc:Choice>
              <mc:Fallback>
                <p:oleObj name="Equation" r:id="rId4" imgW="1414260" imgH="221073" progId="Equation.3">
                  <p:embed/>
                  <p:pic>
                    <p:nvPicPr>
                      <p:cNvPr id="0" name=""/>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941513" y="5486400"/>
                        <a:ext cx="4916487" cy="7667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2053" name="Rectangle 110"/>
          <p:cNvSpPr>
            <a:spLocks noGrp="1" noChangeArrowheads="1"/>
          </p:cNvSpPr>
          <p:nvPr>
            <p:ph type="title"/>
          </p:nvPr>
        </p:nvSpPr>
        <p:spPr>
          <a:xfrm>
            <a:off x="0" y="274638"/>
            <a:ext cx="9144000" cy="1143000"/>
          </a:xfrm>
        </p:spPr>
        <p:txBody>
          <a:bodyPr/>
          <a:lstStyle/>
          <a:p>
            <a:pPr eaLnBrk="1" hangingPunct="1"/>
            <a:r>
              <a:rPr lang="en-US" altLang="en-US"/>
              <a:t>Maximum likelihood for censored data</a:t>
            </a:r>
          </a:p>
        </p:txBody>
      </p:sp>
      <p:sp>
        <p:nvSpPr>
          <p:cNvPr id="2054" name="Rectangle 38"/>
          <p:cNvSpPr>
            <a:spLocks noChangeArrowheads="1"/>
          </p:cNvSpPr>
          <p:nvPr/>
        </p:nvSpPr>
        <p:spPr bwMode="auto">
          <a:xfrm>
            <a:off x="2946400" y="3124200"/>
            <a:ext cx="571500" cy="549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algn="l" eaLnBrk="1" hangingPunct="1"/>
            <a:r>
              <a:rPr lang="en-US" altLang="en-US" sz="3600" u="sng">
                <a:solidFill>
                  <a:srgbClr val="000000"/>
                </a:solidFill>
                <a:latin typeface="Symbol" panose="05050102010706020507" pitchFamily="18" charset="2"/>
              </a:rPr>
              <a:t>  </a:t>
            </a:r>
            <a:r>
              <a:rPr lang="en-US" altLang="en-US" sz="3600" u="sng">
                <a:solidFill>
                  <a:schemeClr val="bg1"/>
                </a:solidFill>
                <a:latin typeface="Symbol" panose="05050102010706020507" pitchFamily="18" charset="2"/>
              </a:rPr>
              <a:t>.  </a:t>
            </a:r>
            <a:endParaRPr lang="en-US" altLang="en-US" sz="3600" u="sng">
              <a:solidFill>
                <a:schemeClr val="bg1"/>
              </a:solidFill>
            </a:endParaRPr>
          </a:p>
        </p:txBody>
      </p:sp>
      <p:sp>
        <p:nvSpPr>
          <p:cNvPr id="2055" name="Text Box 107"/>
          <p:cNvSpPr txBox="1">
            <a:spLocks noChangeArrowheads="1"/>
          </p:cNvSpPr>
          <p:nvPr/>
        </p:nvSpPr>
        <p:spPr bwMode="auto">
          <a:xfrm>
            <a:off x="304800" y="3951288"/>
            <a:ext cx="6553200"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algn="l" eaLnBrk="1" hangingPunct="1"/>
            <a:r>
              <a:rPr lang="en-US" altLang="en-US" sz="4000" i="1">
                <a:latin typeface="Times New Roman" panose="02020603050405020304" pitchFamily="18" charset="0"/>
              </a:rPr>
              <a:t>           </a:t>
            </a:r>
            <a:r>
              <a:rPr lang="en-US" altLang="en-US" sz="4000">
                <a:latin typeface="Times New Roman" panose="02020603050405020304" pitchFamily="18" charset="0"/>
              </a:rPr>
              <a:t> = </a:t>
            </a:r>
            <a:r>
              <a:rPr lang="en-US" altLang="en-US" sz="4000" i="1">
                <a:latin typeface="Times New Roman" panose="02020603050405020304" pitchFamily="18" charset="0"/>
              </a:rPr>
              <a:t>F</a:t>
            </a:r>
            <a:r>
              <a:rPr lang="en-US" altLang="en-US" sz="4000">
                <a:latin typeface="Times New Roman" panose="02020603050405020304" pitchFamily="18" charset="0"/>
              </a:rPr>
              <a:t>(</a:t>
            </a:r>
            <a:r>
              <a:rPr lang="en-US" altLang="en-US" sz="4000" i="1">
                <a:latin typeface="Times New Roman" panose="02020603050405020304" pitchFamily="18" charset="0"/>
              </a:rPr>
              <a:t>x</a:t>
            </a:r>
            <a:r>
              <a:rPr lang="en-US" altLang="en-US" sz="4000">
                <a:latin typeface="Times New Roman" panose="02020603050405020304" pitchFamily="18" charset="0"/>
              </a:rPr>
              <a:t>; </a:t>
            </a:r>
            <a:r>
              <a:rPr lang="en-US" altLang="en-US" sz="4000">
                <a:latin typeface="Times New Roman" panose="02020603050405020304" pitchFamily="18" charset="0"/>
                <a:sym typeface="Symbol" panose="05050102010706020507" pitchFamily="18" charset="2"/>
              </a:rPr>
              <a:t>)  </a:t>
            </a:r>
            <a:r>
              <a:rPr lang="en-US" altLang="en-US" sz="4000" i="1">
                <a:latin typeface="Times New Roman" panose="02020603050405020304" pitchFamily="18" charset="0"/>
              </a:rPr>
              <a:t>F</a:t>
            </a:r>
            <a:r>
              <a:rPr lang="en-US" altLang="en-US" sz="4000">
                <a:latin typeface="Times New Roman" panose="02020603050405020304" pitchFamily="18" charset="0"/>
              </a:rPr>
              <a:t>(</a:t>
            </a:r>
            <a:r>
              <a:rPr lang="en-US" altLang="en-US" sz="4000" i="1" u="sng">
                <a:latin typeface="Times New Roman" panose="02020603050405020304" pitchFamily="18" charset="0"/>
              </a:rPr>
              <a:t>x</a:t>
            </a:r>
            <a:r>
              <a:rPr lang="en-US" altLang="en-US" sz="4000">
                <a:latin typeface="Times New Roman" panose="02020603050405020304" pitchFamily="18" charset="0"/>
              </a:rPr>
              <a:t>; </a:t>
            </a:r>
            <a:r>
              <a:rPr lang="en-US" altLang="en-US" sz="4000">
                <a:latin typeface="Times New Roman" panose="02020603050405020304" pitchFamily="18" charset="0"/>
                <a:sym typeface="Symbol" panose="05050102010706020507" pitchFamily="18" charset="2"/>
              </a:rPr>
              <a:t>)</a:t>
            </a:r>
          </a:p>
        </p:txBody>
      </p:sp>
      <p:sp>
        <p:nvSpPr>
          <p:cNvPr id="2056" name="Text Box 108"/>
          <p:cNvSpPr txBox="1">
            <a:spLocks noChangeArrowheads="1"/>
          </p:cNvSpPr>
          <p:nvPr/>
        </p:nvSpPr>
        <p:spPr bwMode="auto">
          <a:xfrm>
            <a:off x="304800" y="2743200"/>
            <a:ext cx="6781800" cy="1311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algn="l" eaLnBrk="1" hangingPunct="1"/>
            <a:r>
              <a:rPr lang="en-US" altLang="en-US" sz="4000" i="1">
                <a:latin typeface="Times New Roman" panose="02020603050405020304" pitchFamily="18" charset="0"/>
              </a:rPr>
              <a:t>    L</a:t>
            </a:r>
            <a:r>
              <a:rPr lang="en-US" altLang="en-US" sz="4000">
                <a:latin typeface="Times New Roman" panose="02020603050405020304" pitchFamily="18" charset="0"/>
              </a:rPr>
              <a:t>(</a:t>
            </a:r>
            <a:r>
              <a:rPr lang="en-US" altLang="en-US" sz="4000" b="1" i="1">
                <a:latin typeface="Times New Roman" panose="02020603050405020304" pitchFamily="18" charset="0"/>
              </a:rPr>
              <a:t>x</a:t>
            </a:r>
            <a:r>
              <a:rPr lang="en-US" altLang="en-US" sz="4000">
                <a:latin typeface="Times New Roman" panose="02020603050405020304" pitchFamily="18" charset="0"/>
                <a:sym typeface="Symbol" panose="05050102010706020507" pitchFamily="18" charset="2"/>
              </a:rPr>
              <a:t>)</a:t>
            </a:r>
            <a:r>
              <a:rPr lang="en-US" altLang="en-US" sz="4000">
                <a:latin typeface="Times New Roman" panose="02020603050405020304" pitchFamily="18" charset="0"/>
              </a:rPr>
              <a:t> = Pr(</a:t>
            </a:r>
            <a:r>
              <a:rPr lang="en-US" altLang="en-US" sz="4000" i="1" u="sng">
                <a:latin typeface="Times New Roman" panose="02020603050405020304" pitchFamily="18" charset="0"/>
              </a:rPr>
              <a:t>x</a:t>
            </a:r>
            <a:r>
              <a:rPr lang="en-US" altLang="en-US" sz="4000" i="1">
                <a:latin typeface="Times New Roman" panose="02020603050405020304" pitchFamily="18" charset="0"/>
              </a:rPr>
              <a:t> </a:t>
            </a:r>
            <a:r>
              <a:rPr lang="en-US" altLang="en-US" sz="4000">
                <a:latin typeface="Times New Roman" panose="02020603050405020304" pitchFamily="18" charset="0"/>
                <a:sym typeface="Symbol" panose="05050102010706020507" pitchFamily="18" charset="2"/>
              </a:rPr>
              <a:t> </a:t>
            </a:r>
            <a:r>
              <a:rPr lang="en-US" altLang="en-US" sz="4000" i="1">
                <a:latin typeface="Times New Roman" panose="02020603050405020304" pitchFamily="18" charset="0"/>
                <a:sym typeface="Symbol" panose="05050102010706020507" pitchFamily="18" charset="2"/>
              </a:rPr>
              <a:t>X </a:t>
            </a:r>
            <a:r>
              <a:rPr lang="en-US" altLang="en-US" sz="4000">
                <a:latin typeface="Times New Roman" panose="02020603050405020304" pitchFamily="18" charset="0"/>
                <a:sym typeface="Symbol" panose="05050102010706020507" pitchFamily="18" charset="2"/>
              </a:rPr>
              <a:t> </a:t>
            </a:r>
            <a:r>
              <a:rPr lang="en-US" altLang="en-US" sz="4000" i="1">
                <a:latin typeface="Times New Roman" panose="02020603050405020304" pitchFamily="18" charset="0"/>
              </a:rPr>
              <a:t>x</a:t>
            </a:r>
            <a:r>
              <a:rPr lang="en-US" altLang="en-US" sz="4000">
                <a:latin typeface="Times New Roman" panose="02020603050405020304" pitchFamily="18" charset="0"/>
                <a:sym typeface="Symbol" panose="05050102010706020507" pitchFamily="18" charset="2"/>
              </a:rPr>
              <a:t>)</a:t>
            </a:r>
            <a:endParaRPr lang="en-US" altLang="en-US" sz="4000">
              <a:latin typeface="Times New Roman" panose="02020603050405020304" pitchFamily="18" charset="0"/>
            </a:endParaRPr>
          </a:p>
          <a:p>
            <a:pPr algn="l" eaLnBrk="1" hangingPunct="1"/>
            <a:r>
              <a:rPr lang="en-US" altLang="en-US" sz="4000">
                <a:latin typeface="Times New Roman" panose="02020603050405020304" pitchFamily="18" charset="0"/>
              </a:rPr>
              <a:t>            = Pr(</a:t>
            </a:r>
            <a:r>
              <a:rPr lang="en-US" altLang="en-US" sz="4000" i="1">
                <a:latin typeface="Times New Roman" panose="02020603050405020304" pitchFamily="18" charset="0"/>
              </a:rPr>
              <a:t>x </a:t>
            </a:r>
            <a:r>
              <a:rPr lang="en-US" altLang="en-US" sz="4000">
                <a:latin typeface="Times New Roman" panose="02020603050405020304" pitchFamily="18" charset="0"/>
                <a:sym typeface="Symbol" panose="05050102010706020507" pitchFamily="18" charset="2"/>
              </a:rPr>
              <a:t> </a:t>
            </a:r>
            <a:r>
              <a:rPr lang="en-US" altLang="en-US" sz="4000" i="1">
                <a:latin typeface="Times New Roman" panose="02020603050405020304" pitchFamily="18" charset="0"/>
                <a:sym typeface="Symbol" panose="05050102010706020507" pitchFamily="18" charset="2"/>
              </a:rPr>
              <a:t>X</a:t>
            </a:r>
            <a:r>
              <a:rPr lang="en-US" altLang="en-US" sz="800" i="1">
                <a:latin typeface="Times New Roman" panose="02020603050405020304" pitchFamily="18" charset="0"/>
                <a:sym typeface="Symbol" panose="05050102010706020507" pitchFamily="18" charset="2"/>
              </a:rPr>
              <a:t> </a:t>
            </a:r>
            <a:r>
              <a:rPr lang="en-US" altLang="en-US" sz="4000">
                <a:latin typeface="Times New Roman" panose="02020603050405020304" pitchFamily="18" charset="0"/>
                <a:sym typeface="Symbol" panose="05050102010706020507" pitchFamily="18" charset="2"/>
              </a:rPr>
              <a:t>)  </a:t>
            </a:r>
            <a:r>
              <a:rPr lang="en-US" altLang="en-US" sz="4000">
                <a:latin typeface="Times New Roman" panose="02020603050405020304" pitchFamily="18" charset="0"/>
              </a:rPr>
              <a:t>Pr(</a:t>
            </a:r>
            <a:r>
              <a:rPr lang="en-US" altLang="en-US" sz="4000" i="1" u="sng">
                <a:latin typeface="Times New Roman" panose="02020603050405020304" pitchFamily="18" charset="0"/>
              </a:rPr>
              <a:t>x</a:t>
            </a:r>
            <a:r>
              <a:rPr lang="en-US" altLang="en-US" sz="4000">
                <a:latin typeface="Times New Roman" panose="02020603050405020304" pitchFamily="18" charset="0"/>
              </a:rPr>
              <a:t> </a:t>
            </a:r>
            <a:r>
              <a:rPr lang="en-US" altLang="en-US" sz="4000">
                <a:latin typeface="Times New Roman" panose="02020603050405020304" pitchFamily="18" charset="0"/>
                <a:sym typeface="Symbol" panose="05050102010706020507" pitchFamily="18" charset="2"/>
              </a:rPr>
              <a:t></a:t>
            </a:r>
            <a:r>
              <a:rPr lang="en-US" altLang="en-US" sz="4000">
                <a:latin typeface="Times New Roman" panose="02020603050405020304" pitchFamily="18" charset="0"/>
              </a:rPr>
              <a:t> </a:t>
            </a:r>
            <a:r>
              <a:rPr lang="en-US" altLang="en-US" sz="4000" i="1">
                <a:latin typeface="Times New Roman" panose="02020603050405020304" pitchFamily="18" charset="0"/>
                <a:sym typeface="Symbol" panose="05050102010706020507" pitchFamily="18" charset="2"/>
              </a:rPr>
              <a:t>X</a:t>
            </a:r>
            <a:r>
              <a:rPr lang="en-US" altLang="en-US" sz="800" i="1">
                <a:latin typeface="Times New Roman" panose="02020603050405020304" pitchFamily="18" charset="0"/>
                <a:sym typeface="Symbol" panose="05050102010706020507" pitchFamily="18" charset="2"/>
              </a:rPr>
              <a:t> </a:t>
            </a:r>
            <a:r>
              <a:rPr lang="en-US" altLang="en-US" sz="4000">
                <a:latin typeface="Times New Roman" panose="02020603050405020304" pitchFamily="18" charset="0"/>
                <a:sym typeface="Symbol" panose="05050102010706020507" pitchFamily="18" charset="2"/>
              </a:rPr>
              <a:t>)</a:t>
            </a:r>
          </a:p>
        </p:txBody>
      </p:sp>
      <p:sp>
        <p:nvSpPr>
          <p:cNvPr id="2057" name="Rectangle 111"/>
          <p:cNvSpPr>
            <a:spLocks noChangeArrowheads="1"/>
          </p:cNvSpPr>
          <p:nvPr/>
        </p:nvSpPr>
        <p:spPr bwMode="auto">
          <a:xfrm>
            <a:off x="2819400" y="3722688"/>
            <a:ext cx="571500" cy="549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algn="l" eaLnBrk="1" hangingPunct="1"/>
            <a:r>
              <a:rPr lang="en-US" altLang="en-US" sz="3600" u="sng">
                <a:solidFill>
                  <a:srgbClr val="000000"/>
                </a:solidFill>
                <a:latin typeface="Symbol" panose="05050102010706020507" pitchFamily="18" charset="2"/>
              </a:rPr>
              <a:t>  </a:t>
            </a:r>
            <a:r>
              <a:rPr lang="en-US" altLang="en-US" sz="3600" u="sng">
                <a:solidFill>
                  <a:schemeClr val="bg1"/>
                </a:solidFill>
                <a:latin typeface="Symbol" panose="05050102010706020507" pitchFamily="18" charset="2"/>
              </a:rPr>
              <a:t>.  </a:t>
            </a:r>
            <a:endParaRPr lang="en-US" altLang="en-US" sz="3600" u="sng">
              <a:solidFill>
                <a:schemeClr val="bg1"/>
              </a:solidFill>
            </a:endParaRPr>
          </a:p>
        </p:txBody>
      </p:sp>
      <p:sp>
        <p:nvSpPr>
          <p:cNvPr id="2058" name="Text Box 112"/>
          <p:cNvSpPr txBox="1">
            <a:spLocks noChangeArrowheads="1"/>
          </p:cNvSpPr>
          <p:nvPr/>
        </p:nvSpPr>
        <p:spPr bwMode="auto">
          <a:xfrm>
            <a:off x="823913" y="4876800"/>
            <a:ext cx="8215312"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algn="l" eaLnBrk="1" hangingPunct="1"/>
            <a:r>
              <a:rPr lang="en-US" altLang="en-US" sz="4000">
                <a:latin typeface="Times New Roman" panose="02020603050405020304" pitchFamily="18" charset="0"/>
              </a:rPr>
              <a:t>where, for an exponential distribution, </a:t>
            </a:r>
          </a:p>
        </p:txBody>
      </p:sp>
      <p:sp>
        <p:nvSpPr>
          <p:cNvPr id="2059" name="Text Box 114"/>
          <p:cNvSpPr txBox="1">
            <a:spLocks noChangeArrowheads="1"/>
          </p:cNvSpPr>
          <p:nvPr/>
        </p:nvSpPr>
        <p:spPr bwMode="auto">
          <a:xfrm>
            <a:off x="828675" y="1752600"/>
            <a:ext cx="5267325"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n-US" altLang="en-US" sz="4000">
                <a:latin typeface="Times New Roman" panose="02020603050405020304" pitchFamily="18" charset="0"/>
              </a:rPr>
              <a:t>Given a datum </a:t>
            </a:r>
            <a:r>
              <a:rPr lang="en-US" altLang="en-US" sz="4000" b="1" i="1">
                <a:latin typeface="Times New Roman" panose="02020603050405020304" pitchFamily="18" charset="0"/>
              </a:rPr>
              <a:t>x</a:t>
            </a:r>
            <a:r>
              <a:rPr lang="en-US" altLang="en-US" sz="4000">
                <a:latin typeface="Times New Roman" panose="02020603050405020304" pitchFamily="18" charset="0"/>
              </a:rPr>
              <a:t> = [</a:t>
            </a:r>
            <a:r>
              <a:rPr lang="en-US" altLang="en-US" sz="4000" i="1" u="sng">
                <a:latin typeface="Times New Roman" panose="02020603050405020304" pitchFamily="18" charset="0"/>
              </a:rPr>
              <a:t>x</a:t>
            </a:r>
            <a:r>
              <a:rPr lang="en-US" altLang="en-US" sz="4000">
                <a:latin typeface="Times New Roman" panose="02020603050405020304" pitchFamily="18" charset="0"/>
              </a:rPr>
              <a:t>, </a:t>
            </a:r>
            <a:r>
              <a:rPr lang="en-US" altLang="en-US" sz="4000" i="1">
                <a:latin typeface="Times New Roman" panose="02020603050405020304" pitchFamily="18" charset="0"/>
              </a:rPr>
              <a:t>x</a:t>
            </a:r>
            <a:r>
              <a:rPr lang="en-US" altLang="en-US" sz="4000">
                <a:latin typeface="Times New Roman" panose="02020603050405020304" pitchFamily="18" charset="0"/>
              </a:rPr>
              <a:t>],</a:t>
            </a:r>
          </a:p>
        </p:txBody>
      </p:sp>
      <p:sp>
        <p:nvSpPr>
          <p:cNvPr id="15477" name="WordArt 117"/>
          <p:cNvSpPr>
            <a:spLocks noChangeArrowheads="1" noChangeShapeType="1" noTextEdit="1"/>
          </p:cNvSpPr>
          <p:nvPr/>
        </p:nvSpPr>
        <p:spPr bwMode="auto">
          <a:xfrm>
            <a:off x="6629400" y="3200400"/>
            <a:ext cx="1752600" cy="617538"/>
          </a:xfrm>
          <a:prstGeom prst="rect">
            <a:avLst/>
          </a:prstGeom>
        </p:spPr>
        <p:txBody>
          <a:bodyPr wrap="none" fromWordArt="1">
            <a:prstTxWarp prst="textCascadeUp">
              <a:avLst>
                <a:gd name="adj" fmla="val 44444"/>
              </a:avLst>
            </a:prstTxWarp>
            <a:scene3d>
              <a:camera prst="legacyPerspectiveFront">
                <a:rot lat="20519989" lon="1080000" rev="0"/>
              </a:camera>
              <a:lightRig rig="legacyHarsh2" dir="b"/>
            </a:scene3d>
            <a:sp3d extrusionH="430200" prstMaterial="legacyMatte">
              <a:extrusionClr>
                <a:srgbClr val="FF6600"/>
              </a:extrusionClr>
              <a:contourClr>
                <a:srgbClr val="FFE701"/>
              </a:contourClr>
            </a:sp3d>
          </a:bodyPr>
          <a:lstStyle/>
          <a:p>
            <a:r>
              <a:rPr lang="en-US" sz="3600" kern="10">
                <a:ln w="9525">
                  <a:round/>
                  <a:headEnd/>
                  <a:tailEnd/>
                </a:ln>
                <a:gradFill rotWithShape="1">
                  <a:gsLst>
                    <a:gs pos="0">
                      <a:srgbClr val="FFE701"/>
                    </a:gs>
                    <a:gs pos="100000">
                      <a:srgbClr val="FE3E02"/>
                    </a:gs>
                  </a:gsLst>
                  <a:lin ang="5400000" scaled="1"/>
                </a:gradFill>
                <a:latin typeface="Impact" panose="020B0806030902050204" pitchFamily="34" charset="0"/>
              </a:rPr>
              <a:t>cumulatives</a:t>
            </a:r>
          </a:p>
        </p:txBody>
      </p:sp>
      <p:sp>
        <p:nvSpPr>
          <p:cNvPr id="2061" name="Text Box 112"/>
          <p:cNvSpPr txBox="1">
            <a:spLocks noChangeArrowheads="1"/>
          </p:cNvSpPr>
          <p:nvPr/>
        </p:nvSpPr>
        <p:spPr bwMode="auto">
          <a:xfrm>
            <a:off x="838200" y="6080125"/>
            <a:ext cx="4189413" cy="708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algn="l" eaLnBrk="1" hangingPunct="1"/>
            <a:r>
              <a:rPr lang="en-US" altLang="en-US" sz="4000">
                <a:latin typeface="Times New Roman" panose="02020603050405020304" pitchFamily="18" charset="0"/>
              </a:rPr>
              <a:t>and 1/</a:t>
            </a:r>
            <a:r>
              <a:rPr lang="en-US" altLang="en-US" sz="4000">
                <a:latin typeface="Times New Roman" panose="02020603050405020304" pitchFamily="18" charset="0"/>
                <a:sym typeface="Symbol" panose="05050102010706020507" pitchFamily="18" charset="2"/>
              </a:rPr>
              <a:t> </a:t>
            </a:r>
            <a:r>
              <a:rPr lang="en-US" altLang="en-US" sz="4000">
                <a:latin typeface="Times New Roman" panose="02020603050405020304" pitchFamily="18" charset="0"/>
              </a:rPr>
              <a:t>is the mean</a:t>
            </a:r>
          </a:p>
        </p:txBody>
      </p:sp>
    </p:spTree>
    <p:extLst>
      <p:ext uri="{BB962C8B-B14F-4D97-AF65-F5344CB8AC3E}">
        <p14:creationId xmlns:p14="http://schemas.microsoft.com/office/powerpoint/2010/main" val="2710816751"/>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5477"/>
                                        </p:tgtEl>
                                        <p:attrNameLst>
                                          <p:attrName>style.visibility</p:attrName>
                                        </p:attrNameLst>
                                      </p:cBhvr>
                                      <p:to>
                                        <p:strVal val="visible"/>
                                      </p:to>
                                    </p:set>
                                    <p:animEffect transition="in" filter="fade">
                                      <p:cBhvr>
                                        <p:cTn id="7" dur="500"/>
                                        <p:tgtEl>
                                          <p:spTgt spid="1547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477" grpId="0" animBg="1"/>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9" name="Rectangle 3"/>
          <p:cNvSpPr>
            <a:spLocks noChangeArrowheads="1"/>
          </p:cNvSpPr>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buFontTx/>
              <a:buNone/>
            </a:pPr>
            <a:r>
              <a:rPr lang="en-US" altLang="en-US"/>
              <a:t>Suppose</a:t>
            </a:r>
          </a:p>
          <a:p>
            <a:pPr>
              <a:buFontTx/>
              <a:buNone/>
            </a:pPr>
            <a:r>
              <a:rPr lang="en-US" altLang="en-US"/>
              <a:t>		</a:t>
            </a:r>
            <a:r>
              <a:rPr lang="en-US" altLang="en-US" i="1"/>
              <a:t>A</a:t>
            </a:r>
            <a:r>
              <a:rPr lang="en-US" altLang="en-US"/>
              <a:t> is in [2, 4]</a:t>
            </a:r>
          </a:p>
          <a:p>
            <a:pPr>
              <a:buFontTx/>
              <a:buNone/>
            </a:pPr>
            <a:r>
              <a:rPr lang="en-US" altLang="en-US"/>
              <a:t>		</a:t>
            </a:r>
            <a:r>
              <a:rPr lang="en-US" altLang="en-US" i="1"/>
              <a:t>B</a:t>
            </a:r>
            <a:r>
              <a:rPr lang="en-US" altLang="en-US"/>
              <a:t> is in [3, 5]</a:t>
            </a:r>
          </a:p>
          <a:p>
            <a:pPr>
              <a:buFontTx/>
              <a:buNone/>
            </a:pPr>
            <a:r>
              <a:rPr lang="en-US" altLang="en-US"/>
              <a:t>What can be said about the sum </a:t>
            </a:r>
            <a:r>
              <a:rPr lang="en-US" altLang="en-US" i="1"/>
              <a:t>A</a:t>
            </a:r>
            <a:r>
              <a:rPr lang="en-US" altLang="en-US"/>
              <a:t>+</a:t>
            </a:r>
            <a:r>
              <a:rPr lang="en-US" altLang="en-US" i="1"/>
              <a:t>B</a:t>
            </a:r>
            <a:r>
              <a:rPr lang="en-US" altLang="en-US"/>
              <a:t>?</a:t>
            </a:r>
          </a:p>
        </p:txBody>
      </p:sp>
      <p:sp>
        <p:nvSpPr>
          <p:cNvPr id="14342" name="Rectangle 17"/>
          <p:cNvSpPr>
            <a:spLocks noGrp="1" noChangeArrowheads="1"/>
          </p:cNvSpPr>
          <p:nvPr>
            <p:ph type="title"/>
          </p:nvPr>
        </p:nvSpPr>
        <p:spPr/>
        <p:txBody>
          <a:bodyPr/>
          <a:lstStyle/>
          <a:p>
            <a:r>
              <a:rPr lang="en-US" altLang="en-US" dirty="0"/>
              <a:t>“Open question”</a:t>
            </a:r>
          </a:p>
        </p:txBody>
      </p:sp>
    </p:spTree>
    <p:extLst>
      <p:ext uri="{BB962C8B-B14F-4D97-AF65-F5344CB8AC3E}">
        <p14:creationId xmlns:p14="http://schemas.microsoft.com/office/powerpoint/2010/main" val="1284472112"/>
      </p:ext>
    </p:extLst>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4434" name="Rectangle 2"/>
          <p:cNvSpPr>
            <a:spLocks noGrp="1" noChangeArrowheads="1"/>
          </p:cNvSpPr>
          <p:nvPr>
            <p:ph type="title"/>
          </p:nvPr>
        </p:nvSpPr>
        <p:spPr/>
        <p:txBody>
          <a:bodyPr/>
          <a:lstStyle/>
          <a:p>
            <a:pPr eaLnBrk="1" hangingPunct="1">
              <a:defRPr/>
            </a:pPr>
            <a:r>
              <a:rPr lang="en-US"/>
              <a:t>Implementation</a:t>
            </a:r>
          </a:p>
        </p:txBody>
      </p:sp>
      <p:sp>
        <p:nvSpPr>
          <p:cNvPr id="53251" name="Rectangle 3"/>
          <p:cNvSpPr>
            <a:spLocks noGrp="1" noChangeArrowheads="1"/>
          </p:cNvSpPr>
          <p:nvPr>
            <p:ph type="body" idx="1"/>
          </p:nvPr>
        </p:nvSpPr>
        <p:spPr>
          <a:xfrm>
            <a:off x="685800" y="1524000"/>
            <a:ext cx="8458200" cy="4572000"/>
          </a:xfrm>
        </p:spPr>
        <p:txBody>
          <a:bodyPr/>
          <a:lstStyle/>
          <a:p>
            <a:pPr eaLnBrk="1" hangingPunct="1">
              <a:lnSpc>
                <a:spcPct val="80000"/>
              </a:lnSpc>
              <a:buFontTx/>
              <a:buNone/>
            </a:pPr>
            <a:r>
              <a:rPr lang="en-US" altLang="en-US" sz="1800" b="1" dirty="0">
                <a:latin typeface="Arial" panose="020B0604020202020204" pitchFamily="34" charset="0"/>
                <a:cs typeface="Arial" panose="020B0604020202020204" pitchFamily="34" charset="0"/>
              </a:rPr>
              <a:t>L	= uniform(80, 120) </a:t>
            </a:r>
            <a:r>
              <a:rPr lang="en-US" altLang="en-US" sz="1800" dirty="0"/>
              <a:t>		     # [m], source-receptor distance</a:t>
            </a:r>
          </a:p>
          <a:p>
            <a:pPr eaLnBrk="1" hangingPunct="1">
              <a:lnSpc>
                <a:spcPct val="80000"/>
              </a:lnSpc>
              <a:buFontTx/>
              <a:buNone/>
            </a:pPr>
            <a:endParaRPr lang="en-US" altLang="en-US" sz="800" dirty="0"/>
          </a:p>
          <a:p>
            <a:pPr eaLnBrk="1" hangingPunct="1">
              <a:lnSpc>
                <a:spcPct val="80000"/>
              </a:lnSpc>
              <a:buFontTx/>
              <a:buNone/>
            </a:pPr>
            <a:r>
              <a:rPr lang="en-US" altLang="en-US" sz="1800" b="1" dirty="0" err="1">
                <a:latin typeface="Arial" panose="020B0604020202020204" pitchFamily="34" charset="0"/>
                <a:cs typeface="Arial" panose="020B0604020202020204" pitchFamily="34" charset="0"/>
              </a:rPr>
              <a:t>i</a:t>
            </a:r>
            <a:r>
              <a:rPr lang="en-US" altLang="en-US" sz="1800" b="1" dirty="0">
                <a:latin typeface="Arial" panose="020B0604020202020204" pitchFamily="34" charset="0"/>
                <a:cs typeface="Arial" panose="020B0604020202020204" pitchFamily="34" charset="0"/>
              </a:rPr>
              <a:t>	= uniform(0.0003, 0.0008)</a:t>
            </a:r>
            <a:r>
              <a:rPr lang="en-US" altLang="en-US" sz="1800" dirty="0"/>
              <a:t>	     # [], hydraulic gradient</a:t>
            </a:r>
          </a:p>
          <a:p>
            <a:pPr eaLnBrk="1" hangingPunct="1">
              <a:lnSpc>
                <a:spcPct val="80000"/>
              </a:lnSpc>
              <a:buFontTx/>
              <a:buNone/>
            </a:pPr>
            <a:endParaRPr lang="en-US" altLang="en-US" sz="800" dirty="0"/>
          </a:p>
          <a:p>
            <a:pPr eaLnBrk="1" hangingPunct="1">
              <a:lnSpc>
                <a:spcPct val="80000"/>
              </a:lnSpc>
              <a:buFontTx/>
              <a:buNone/>
            </a:pPr>
            <a:r>
              <a:rPr lang="en-US" altLang="en-US" sz="1800" b="1" dirty="0">
                <a:latin typeface="Arial" panose="020B0604020202020204" pitchFamily="34" charset="0"/>
                <a:cs typeface="Arial" panose="020B0604020202020204" pitchFamily="34" charset="0"/>
              </a:rPr>
              <a:t>K	= lognormal(1000, 750)</a:t>
            </a:r>
            <a:r>
              <a:rPr lang="en-US" altLang="en-US" sz="1800" dirty="0"/>
              <a:t>	     # [m yr</a:t>
            </a:r>
            <a:r>
              <a:rPr lang="en-US" altLang="en-US" sz="1800" baseline="30000" dirty="0">
                <a:sym typeface="Symbol" panose="05050102010706020507" pitchFamily="18" charset="2"/>
              </a:rPr>
              <a:t>1</a:t>
            </a:r>
            <a:r>
              <a:rPr lang="en-US" altLang="en-US" sz="1800" dirty="0"/>
              <a:t>], hydraulic conductivity</a:t>
            </a:r>
          </a:p>
          <a:p>
            <a:pPr eaLnBrk="1" hangingPunct="1">
              <a:lnSpc>
                <a:spcPct val="80000"/>
              </a:lnSpc>
              <a:buNone/>
            </a:pPr>
            <a:r>
              <a:rPr lang="en-US" altLang="en-US" sz="1800" b="1" dirty="0">
                <a:solidFill>
                  <a:srgbClr val="009900"/>
                </a:solidFill>
                <a:latin typeface="Arial" panose="020B0604020202020204" pitchFamily="34" charset="0"/>
                <a:cs typeface="Arial" panose="020B0604020202020204" pitchFamily="34" charset="0"/>
              </a:rPr>
              <a:t>K	= truncate(K, 300, 3000)</a:t>
            </a:r>
          </a:p>
          <a:p>
            <a:pPr eaLnBrk="1" hangingPunct="1">
              <a:lnSpc>
                <a:spcPct val="80000"/>
              </a:lnSpc>
              <a:buFontTx/>
              <a:buNone/>
            </a:pPr>
            <a:endParaRPr lang="en-US" altLang="en-US" sz="800" dirty="0"/>
          </a:p>
          <a:p>
            <a:pPr eaLnBrk="1" hangingPunct="1">
              <a:lnSpc>
                <a:spcPct val="80000"/>
              </a:lnSpc>
              <a:buFontTx/>
              <a:buNone/>
            </a:pPr>
            <a:r>
              <a:rPr lang="en-US" altLang="en-US" sz="1800" b="1" dirty="0">
                <a:latin typeface="Arial" panose="020B0604020202020204" pitchFamily="34" charset="0"/>
                <a:cs typeface="Arial" panose="020B0604020202020204" pitchFamily="34" charset="0"/>
              </a:rPr>
              <a:t>n	= lognormal(0.25, 0.05)  </a:t>
            </a:r>
            <a:r>
              <a:rPr lang="en-US" altLang="en-US" sz="1800" dirty="0"/>
              <a:t>	     # [], effective soil porosity</a:t>
            </a:r>
          </a:p>
          <a:p>
            <a:pPr eaLnBrk="1" hangingPunct="1">
              <a:lnSpc>
                <a:spcPct val="80000"/>
              </a:lnSpc>
              <a:buNone/>
            </a:pPr>
            <a:r>
              <a:rPr lang="en-US" altLang="en-US" sz="1800" b="1" dirty="0">
                <a:solidFill>
                  <a:srgbClr val="009900"/>
                </a:solidFill>
                <a:latin typeface="Arial" panose="020B0604020202020204" pitchFamily="34" charset="0"/>
                <a:cs typeface="Arial" panose="020B0604020202020204" pitchFamily="34" charset="0"/>
              </a:rPr>
              <a:t>n	= truncate(n, 0.2, 0.35)</a:t>
            </a:r>
          </a:p>
          <a:p>
            <a:pPr eaLnBrk="1" hangingPunct="1">
              <a:lnSpc>
                <a:spcPct val="80000"/>
              </a:lnSpc>
              <a:buFontTx/>
              <a:buNone/>
            </a:pPr>
            <a:endParaRPr lang="en-US" altLang="en-US" sz="800" dirty="0"/>
          </a:p>
          <a:p>
            <a:pPr eaLnBrk="1" hangingPunct="1">
              <a:lnSpc>
                <a:spcPct val="80000"/>
              </a:lnSpc>
              <a:buFontTx/>
              <a:buNone/>
            </a:pPr>
            <a:r>
              <a:rPr lang="en-US" altLang="en-US" sz="1800" b="1" dirty="0">
                <a:latin typeface="Arial" panose="020B0604020202020204" pitchFamily="34" charset="0"/>
                <a:cs typeface="Arial" panose="020B0604020202020204" pitchFamily="34" charset="0"/>
              </a:rPr>
              <a:t>BD	= lognormal(1650, 100) </a:t>
            </a:r>
            <a:r>
              <a:rPr lang="en-US" altLang="en-US" sz="1800" dirty="0"/>
              <a:t>	     # [kg per m</a:t>
            </a:r>
            <a:r>
              <a:rPr lang="en-US" altLang="en-US" sz="1800" baseline="30000" dirty="0"/>
              <a:t>3</a:t>
            </a:r>
            <a:r>
              <a:rPr lang="en-US" altLang="en-US" sz="1800" dirty="0"/>
              <a:t>], soil bulk density</a:t>
            </a:r>
          </a:p>
          <a:p>
            <a:pPr eaLnBrk="1" hangingPunct="1">
              <a:lnSpc>
                <a:spcPct val="80000"/>
              </a:lnSpc>
              <a:buNone/>
            </a:pPr>
            <a:r>
              <a:rPr lang="en-US" altLang="en-US" sz="1800" b="1" dirty="0">
                <a:solidFill>
                  <a:srgbClr val="009900"/>
                </a:solidFill>
                <a:latin typeface="Arial" panose="020B0604020202020204" pitchFamily="34" charset="0"/>
                <a:cs typeface="Arial" panose="020B0604020202020204" pitchFamily="34" charset="0"/>
              </a:rPr>
              <a:t>BD	= truncate(BD, 1500, 1750)</a:t>
            </a:r>
          </a:p>
          <a:p>
            <a:pPr eaLnBrk="1" hangingPunct="1">
              <a:lnSpc>
                <a:spcPct val="80000"/>
              </a:lnSpc>
              <a:buFontTx/>
              <a:buNone/>
            </a:pPr>
            <a:endParaRPr lang="en-US" altLang="en-US" sz="800" dirty="0"/>
          </a:p>
          <a:p>
            <a:pPr eaLnBrk="1" hangingPunct="1">
              <a:lnSpc>
                <a:spcPct val="80000"/>
              </a:lnSpc>
              <a:buFontTx/>
              <a:buNone/>
            </a:pPr>
            <a:r>
              <a:rPr lang="en-US" altLang="en-US" sz="1800" b="1" dirty="0" err="1">
                <a:latin typeface="Arial" panose="020B0604020202020204" pitchFamily="34" charset="0"/>
                <a:cs typeface="Arial" panose="020B0604020202020204" pitchFamily="34" charset="0"/>
              </a:rPr>
              <a:t>foc</a:t>
            </a:r>
            <a:r>
              <a:rPr lang="en-US" altLang="en-US" sz="1800" b="1" dirty="0">
                <a:latin typeface="Arial" panose="020B0604020202020204" pitchFamily="34" charset="0"/>
                <a:cs typeface="Arial" panose="020B0604020202020204" pitchFamily="34" charset="0"/>
              </a:rPr>
              <a:t> = uniform(0.0001, 0.005)   </a:t>
            </a:r>
            <a:r>
              <a:rPr lang="en-US" altLang="en-US" sz="1800" dirty="0"/>
              <a:t>	     # fraction organic carbon</a:t>
            </a:r>
          </a:p>
          <a:p>
            <a:pPr eaLnBrk="1" hangingPunct="1">
              <a:lnSpc>
                <a:spcPct val="80000"/>
              </a:lnSpc>
              <a:buFontTx/>
              <a:buNone/>
            </a:pPr>
            <a:endParaRPr lang="en-US" altLang="en-US" sz="800" dirty="0"/>
          </a:p>
          <a:p>
            <a:pPr eaLnBrk="1" hangingPunct="1">
              <a:lnSpc>
                <a:spcPct val="80000"/>
              </a:lnSpc>
              <a:buFontTx/>
              <a:buNone/>
            </a:pPr>
            <a:r>
              <a:rPr lang="en-US" altLang="en-US" sz="1800" b="1" dirty="0" err="1">
                <a:latin typeface="Arial" panose="020B0604020202020204" pitchFamily="34" charset="0"/>
                <a:cs typeface="Arial" panose="020B0604020202020204" pitchFamily="34" charset="0"/>
              </a:rPr>
              <a:t>Koc</a:t>
            </a:r>
            <a:r>
              <a:rPr lang="en-US" altLang="en-US" sz="1800" b="1" dirty="0">
                <a:latin typeface="Arial" panose="020B0604020202020204" pitchFamily="34" charset="0"/>
                <a:cs typeface="Arial" panose="020B0604020202020204" pitchFamily="34" charset="0"/>
              </a:rPr>
              <a:t> = normal(10, 3) </a:t>
            </a:r>
            <a:r>
              <a:rPr lang="en-US" altLang="en-US" sz="1800" dirty="0"/>
              <a:t>		     # [m</a:t>
            </a:r>
            <a:r>
              <a:rPr lang="en-US" altLang="en-US" sz="1800" baseline="30000" dirty="0"/>
              <a:t>3</a:t>
            </a:r>
            <a:r>
              <a:rPr lang="en-US" altLang="en-US" sz="1800" dirty="0"/>
              <a:t> per kg], partition coefficient </a:t>
            </a:r>
          </a:p>
          <a:p>
            <a:pPr eaLnBrk="1" hangingPunct="1">
              <a:lnSpc>
                <a:spcPct val="80000"/>
              </a:lnSpc>
              <a:buNone/>
            </a:pPr>
            <a:r>
              <a:rPr lang="en-US" altLang="en-US" sz="1800" b="1" dirty="0" err="1">
                <a:solidFill>
                  <a:srgbClr val="009900"/>
                </a:solidFill>
                <a:latin typeface="Arial" panose="020B0604020202020204" pitchFamily="34" charset="0"/>
                <a:cs typeface="Arial" panose="020B0604020202020204" pitchFamily="34" charset="0"/>
              </a:rPr>
              <a:t>Koc</a:t>
            </a:r>
            <a:r>
              <a:rPr lang="en-US" altLang="en-US" sz="1800" b="1" dirty="0">
                <a:solidFill>
                  <a:srgbClr val="009900"/>
                </a:solidFill>
                <a:latin typeface="Arial" panose="020B0604020202020204" pitchFamily="34" charset="0"/>
                <a:cs typeface="Arial" panose="020B0604020202020204" pitchFamily="34" charset="0"/>
              </a:rPr>
              <a:t> = truncate(</a:t>
            </a:r>
            <a:r>
              <a:rPr lang="en-US" altLang="en-US" sz="1800" b="1" dirty="0" err="1">
                <a:solidFill>
                  <a:srgbClr val="009900"/>
                </a:solidFill>
                <a:latin typeface="Arial" panose="020B0604020202020204" pitchFamily="34" charset="0"/>
                <a:cs typeface="Arial" panose="020B0604020202020204" pitchFamily="34" charset="0"/>
              </a:rPr>
              <a:t>Koc</a:t>
            </a:r>
            <a:r>
              <a:rPr lang="en-US" altLang="en-US" sz="1800" b="1" dirty="0">
                <a:solidFill>
                  <a:srgbClr val="009900"/>
                </a:solidFill>
                <a:latin typeface="Arial" panose="020B0604020202020204" pitchFamily="34" charset="0"/>
                <a:cs typeface="Arial" panose="020B0604020202020204" pitchFamily="34" charset="0"/>
              </a:rPr>
              <a:t>, 5, 20)</a:t>
            </a:r>
          </a:p>
          <a:p>
            <a:pPr eaLnBrk="1" hangingPunct="1">
              <a:lnSpc>
                <a:spcPct val="80000"/>
              </a:lnSpc>
              <a:buFontTx/>
              <a:buNone/>
            </a:pPr>
            <a:endParaRPr lang="en-US" altLang="en-US" sz="1800" dirty="0"/>
          </a:p>
          <a:p>
            <a:pPr eaLnBrk="1" hangingPunct="1">
              <a:lnSpc>
                <a:spcPct val="80000"/>
              </a:lnSpc>
              <a:buFontTx/>
              <a:buNone/>
            </a:pPr>
            <a:r>
              <a:rPr lang="en-US" altLang="en-US" sz="1800" b="1" dirty="0">
                <a:solidFill>
                  <a:srgbClr val="009900"/>
                </a:solidFill>
                <a:latin typeface="Arial" panose="020B0604020202020204" pitchFamily="34" charset="0"/>
                <a:cs typeface="Arial" panose="020B0604020202020204" pitchFamily="34" charset="0"/>
              </a:rPr>
              <a:t>T  = (n + BD * </a:t>
            </a:r>
            <a:r>
              <a:rPr lang="en-US" altLang="en-US" sz="1800" b="1" dirty="0" err="1">
                <a:solidFill>
                  <a:srgbClr val="009900"/>
                </a:solidFill>
                <a:latin typeface="Arial" panose="020B0604020202020204" pitchFamily="34" charset="0"/>
                <a:cs typeface="Arial" panose="020B0604020202020204" pitchFamily="34" charset="0"/>
              </a:rPr>
              <a:t>foc</a:t>
            </a:r>
            <a:r>
              <a:rPr lang="en-US" altLang="en-US" sz="1800" b="1" dirty="0">
                <a:solidFill>
                  <a:srgbClr val="009900"/>
                </a:solidFill>
                <a:latin typeface="Arial" panose="020B0604020202020204" pitchFamily="34" charset="0"/>
                <a:cs typeface="Arial" panose="020B0604020202020204" pitchFamily="34" charset="0"/>
              </a:rPr>
              <a:t> * </a:t>
            </a:r>
            <a:r>
              <a:rPr lang="en-US" altLang="en-US" sz="1800" b="1" dirty="0" err="1">
                <a:solidFill>
                  <a:srgbClr val="009900"/>
                </a:solidFill>
                <a:latin typeface="Arial" panose="020B0604020202020204" pitchFamily="34" charset="0"/>
                <a:cs typeface="Arial" panose="020B0604020202020204" pitchFamily="34" charset="0"/>
              </a:rPr>
              <a:t>Koc</a:t>
            </a:r>
            <a:r>
              <a:rPr lang="en-US" altLang="en-US" sz="1800" b="1" dirty="0">
                <a:solidFill>
                  <a:srgbClr val="009900"/>
                </a:solidFill>
                <a:latin typeface="Arial" panose="020B0604020202020204" pitchFamily="34" charset="0"/>
                <a:cs typeface="Arial" panose="020B0604020202020204" pitchFamily="34" charset="0"/>
              </a:rPr>
              <a:t>) * L / (K * </a:t>
            </a:r>
            <a:r>
              <a:rPr lang="en-US" altLang="en-US" sz="1800" b="1" dirty="0" err="1">
                <a:solidFill>
                  <a:srgbClr val="009900"/>
                </a:solidFill>
                <a:latin typeface="Arial" panose="020B0604020202020204" pitchFamily="34" charset="0"/>
                <a:cs typeface="Arial" panose="020B0604020202020204" pitchFamily="34" charset="0"/>
              </a:rPr>
              <a:t>i</a:t>
            </a:r>
            <a:r>
              <a:rPr lang="en-US" altLang="en-US" sz="1800" b="1" dirty="0">
                <a:solidFill>
                  <a:srgbClr val="009900"/>
                </a:solidFill>
                <a:latin typeface="Arial" panose="020B0604020202020204" pitchFamily="34" charset="0"/>
                <a:cs typeface="Arial" panose="020B0604020202020204" pitchFamily="34" charset="0"/>
              </a:rPr>
              <a:t>) </a:t>
            </a:r>
            <a:endParaRPr lang="en-US" altLang="en-US" sz="1800" dirty="0">
              <a:solidFill>
                <a:srgbClr val="009900"/>
              </a:solidFill>
            </a:endParaRPr>
          </a:p>
          <a:p>
            <a:pPr eaLnBrk="1" hangingPunct="1">
              <a:lnSpc>
                <a:spcPct val="80000"/>
              </a:lnSpc>
              <a:buFontTx/>
              <a:buNone/>
            </a:pPr>
            <a:r>
              <a:rPr lang="en-US" altLang="en-US" sz="1800" b="1" dirty="0">
                <a:solidFill>
                  <a:srgbClr val="009900"/>
                </a:solidFill>
                <a:latin typeface="Arial" panose="020B0604020202020204" pitchFamily="34" charset="0"/>
                <a:cs typeface="Arial" panose="020B0604020202020204" pitchFamily="34" charset="0"/>
              </a:rPr>
              <a:t>summary(T)</a:t>
            </a:r>
          </a:p>
          <a:p>
            <a:pPr eaLnBrk="1" hangingPunct="1">
              <a:lnSpc>
                <a:spcPct val="80000"/>
              </a:lnSpc>
              <a:buFontTx/>
              <a:buNone/>
            </a:pPr>
            <a:r>
              <a:rPr lang="en-US" altLang="en-US" sz="1800" b="1" dirty="0"/>
              <a:t>		   Min. 	1st Qu.  	Median    Mean 	3rd Qu.    Max. </a:t>
            </a:r>
          </a:p>
          <a:p>
            <a:pPr eaLnBrk="1" hangingPunct="1">
              <a:lnSpc>
                <a:spcPct val="80000"/>
              </a:lnSpc>
              <a:buFontTx/>
              <a:buNone/>
            </a:pPr>
            <a:r>
              <a:rPr lang="en-US" altLang="en-US" sz="1800" dirty="0"/>
              <a:t>		   87   	3693   	8070  	12200  	16230 	135900</a:t>
            </a:r>
          </a:p>
        </p:txBody>
      </p:sp>
      <p:sp>
        <p:nvSpPr>
          <p:cNvPr id="274436" name="Text Box 4"/>
          <p:cNvSpPr txBox="1">
            <a:spLocks noChangeArrowheads="1"/>
          </p:cNvSpPr>
          <p:nvPr/>
        </p:nvSpPr>
        <p:spPr bwMode="auto">
          <a:xfrm>
            <a:off x="14273213" y="3271838"/>
            <a:ext cx="2795587" cy="1552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r>
              <a:rPr lang="en-US" altLang="en-US" sz="2400">
                <a:solidFill>
                  <a:srgbClr val="FF0000"/>
                </a:solidFill>
              </a:rPr>
              <a:t>&lt;</a:t>
            </a:r>
            <a:r>
              <a:rPr lang="en-US" altLang="en-US" sz="2400">
                <a:solidFill>
                  <a:srgbClr val="FF0000"/>
                </a:solidFill>
                <a:sym typeface="Symbol" panose="05050102010706020507" pitchFamily="18" charset="2"/>
              </a:rPr>
              <a:t> is assignment</a:t>
            </a:r>
          </a:p>
          <a:p>
            <a:pPr eaLnBrk="1" hangingPunct="1"/>
            <a:r>
              <a:rPr lang="en-US" altLang="en-US" sz="2400">
                <a:solidFill>
                  <a:srgbClr val="FF0000"/>
                </a:solidFill>
              </a:rPr>
              <a:t>r</a:t>
            </a:r>
            <a:r>
              <a:rPr lang="en-US" altLang="en-US" sz="2400" i="1">
                <a:solidFill>
                  <a:srgbClr val="FF0000"/>
                </a:solidFill>
              </a:rPr>
              <a:t>dist</a:t>
            </a:r>
            <a:r>
              <a:rPr lang="en-US" altLang="en-US" sz="2400">
                <a:solidFill>
                  <a:srgbClr val="FF0000"/>
                </a:solidFill>
              </a:rPr>
              <a:t> functions</a:t>
            </a:r>
          </a:p>
          <a:p>
            <a:pPr eaLnBrk="1" hangingPunct="1"/>
            <a:r>
              <a:rPr lang="en-US" altLang="en-US" sz="2400">
                <a:solidFill>
                  <a:srgbClr val="FF0000"/>
                </a:solidFill>
              </a:rPr>
              <a:t>rlnorm’s arguments</a:t>
            </a:r>
          </a:p>
          <a:p>
            <a:pPr eaLnBrk="1" hangingPunct="1"/>
            <a:r>
              <a:rPr lang="en-US" altLang="en-US" sz="2400">
                <a:solidFill>
                  <a:srgbClr val="FF0000"/>
                </a:solidFill>
              </a:rPr>
              <a:t>pmin and pmax</a:t>
            </a:r>
          </a:p>
        </p:txBody>
      </p:sp>
      <p:sp>
        <p:nvSpPr>
          <p:cNvPr id="53253" name="Rectangle 5"/>
          <p:cNvSpPr>
            <a:spLocks noChangeArrowheads="1"/>
          </p:cNvSpPr>
          <p:nvPr/>
        </p:nvSpPr>
        <p:spPr bwMode="auto">
          <a:xfrm>
            <a:off x="9448800" y="1676400"/>
            <a:ext cx="8458200" cy="457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lnSpc>
                <a:spcPct val="80000"/>
              </a:lnSpc>
              <a:spcBef>
                <a:spcPct val="20000"/>
              </a:spcBef>
            </a:pPr>
            <a:r>
              <a:rPr lang="en-US" altLang="en-US" sz="1400"/>
              <a:t>rlognorm &lt;</a:t>
            </a:r>
            <a:r>
              <a:rPr lang="en-US" altLang="en-US" sz="1400">
                <a:sym typeface="Symbol" panose="05050102010706020507" pitchFamily="18" charset="2"/>
              </a:rPr>
              <a:t></a:t>
            </a:r>
            <a:r>
              <a:rPr lang="en-US" altLang="en-US" sz="1400"/>
              <a:t> function(many,a, b) </a:t>
            </a:r>
          </a:p>
          <a:p>
            <a:pPr eaLnBrk="1" hangingPunct="1">
              <a:lnSpc>
                <a:spcPct val="80000"/>
              </a:lnSpc>
              <a:spcBef>
                <a:spcPct val="20000"/>
              </a:spcBef>
            </a:pPr>
            <a:r>
              <a:rPr lang="en-US" altLang="en-US" sz="1400"/>
              <a:t>	return(rlnorm(many,log(a^2/sqrt(a^2+b^2)),sqrt(log((a^2+b^2)/a^2))))</a:t>
            </a:r>
          </a:p>
          <a:p>
            <a:pPr eaLnBrk="1" hangingPunct="1">
              <a:lnSpc>
                <a:spcPct val="80000"/>
              </a:lnSpc>
              <a:spcBef>
                <a:spcPct val="20000"/>
              </a:spcBef>
            </a:pPr>
            <a:endParaRPr lang="en-US" altLang="en-US" sz="1400"/>
          </a:p>
          <a:p>
            <a:pPr eaLnBrk="1" hangingPunct="1">
              <a:lnSpc>
                <a:spcPct val="80000"/>
              </a:lnSpc>
              <a:spcBef>
                <a:spcPct val="20000"/>
              </a:spcBef>
            </a:pPr>
            <a:r>
              <a:rPr lang="en-US" altLang="en-US" sz="1400"/>
              <a:t>many &lt;</a:t>
            </a:r>
            <a:r>
              <a:rPr lang="en-US" altLang="en-US" sz="1400">
                <a:sym typeface="Symbol" panose="05050102010706020507" pitchFamily="18" charset="2"/>
              </a:rPr>
              <a:t></a:t>
            </a:r>
            <a:r>
              <a:rPr lang="en-US" altLang="en-US" sz="1400"/>
              <a:t> 20000</a:t>
            </a:r>
          </a:p>
          <a:p>
            <a:pPr eaLnBrk="1" hangingPunct="1">
              <a:lnSpc>
                <a:spcPct val="80000"/>
              </a:lnSpc>
              <a:spcBef>
                <a:spcPct val="20000"/>
              </a:spcBef>
            </a:pPr>
            <a:r>
              <a:rPr lang="en-US" altLang="en-US" sz="1400"/>
              <a:t>L &lt;</a:t>
            </a:r>
            <a:r>
              <a:rPr lang="en-US" altLang="en-US" sz="1400">
                <a:sym typeface="Symbol" panose="05050102010706020507" pitchFamily="18" charset="2"/>
              </a:rPr>
              <a:t></a:t>
            </a:r>
            <a:r>
              <a:rPr lang="en-US" altLang="en-US" sz="1400"/>
              <a:t> runif(many, 80, 120)</a:t>
            </a:r>
          </a:p>
          <a:p>
            <a:pPr eaLnBrk="1" hangingPunct="1">
              <a:lnSpc>
                <a:spcPct val="80000"/>
              </a:lnSpc>
              <a:spcBef>
                <a:spcPct val="20000"/>
              </a:spcBef>
            </a:pPr>
            <a:r>
              <a:rPr lang="en-US" altLang="en-US" sz="1400"/>
              <a:t>i &lt;</a:t>
            </a:r>
            <a:r>
              <a:rPr lang="en-US" altLang="en-US" sz="1400">
                <a:sym typeface="Symbol" panose="05050102010706020507" pitchFamily="18" charset="2"/>
              </a:rPr>
              <a:t></a:t>
            </a:r>
            <a:r>
              <a:rPr lang="en-US" altLang="en-US" sz="1400"/>
              <a:t> runif(many, 0.0003 ,0.0008)	</a:t>
            </a:r>
          </a:p>
          <a:p>
            <a:pPr eaLnBrk="1" hangingPunct="1">
              <a:lnSpc>
                <a:spcPct val="80000"/>
              </a:lnSpc>
              <a:spcBef>
                <a:spcPct val="20000"/>
              </a:spcBef>
            </a:pPr>
            <a:r>
              <a:rPr lang="en-US" altLang="en-US" sz="1400"/>
              <a:t>K &lt;</a:t>
            </a:r>
            <a:r>
              <a:rPr lang="en-US" altLang="en-US" sz="1400">
                <a:sym typeface="Symbol" panose="05050102010706020507" pitchFamily="18" charset="2"/>
              </a:rPr>
              <a:t></a:t>
            </a:r>
            <a:r>
              <a:rPr lang="en-US" altLang="en-US" sz="1400"/>
              <a:t> pmax(300, pmin(3000, rlognorm(many, 1000, 750))) </a:t>
            </a:r>
          </a:p>
          <a:p>
            <a:pPr eaLnBrk="1" hangingPunct="1">
              <a:lnSpc>
                <a:spcPct val="80000"/>
              </a:lnSpc>
              <a:spcBef>
                <a:spcPct val="20000"/>
              </a:spcBef>
            </a:pPr>
            <a:r>
              <a:rPr lang="en-US" altLang="en-US" sz="1400"/>
              <a:t>n &lt;</a:t>
            </a:r>
            <a:r>
              <a:rPr lang="en-US" altLang="en-US" sz="1400">
                <a:sym typeface="Symbol" panose="05050102010706020507" pitchFamily="18" charset="2"/>
              </a:rPr>
              <a:t></a:t>
            </a:r>
            <a:r>
              <a:rPr lang="en-US" altLang="en-US" sz="1400"/>
              <a:t> pmax(0.2, pmin(0.35, rlognorm(many, 0.25, 0.05)))</a:t>
            </a:r>
          </a:p>
          <a:p>
            <a:pPr eaLnBrk="1" hangingPunct="1">
              <a:lnSpc>
                <a:spcPct val="80000"/>
              </a:lnSpc>
              <a:spcBef>
                <a:spcPct val="20000"/>
              </a:spcBef>
            </a:pPr>
            <a:r>
              <a:rPr lang="en-US" altLang="en-US" sz="1400"/>
              <a:t>BD &lt;</a:t>
            </a:r>
            <a:r>
              <a:rPr lang="en-US" altLang="en-US" sz="1400">
                <a:sym typeface="Symbol" panose="05050102010706020507" pitchFamily="18" charset="2"/>
              </a:rPr>
              <a:t></a:t>
            </a:r>
            <a:r>
              <a:rPr lang="en-US" altLang="en-US" sz="1400"/>
              <a:t> pmax(1500, pmin(1750, rlognorm(many, 1650, 100)))</a:t>
            </a:r>
          </a:p>
          <a:p>
            <a:pPr eaLnBrk="1" hangingPunct="1">
              <a:lnSpc>
                <a:spcPct val="80000"/>
              </a:lnSpc>
              <a:spcBef>
                <a:spcPct val="20000"/>
              </a:spcBef>
            </a:pPr>
            <a:r>
              <a:rPr lang="en-US" altLang="en-US" sz="1400"/>
              <a:t>foc &lt;</a:t>
            </a:r>
            <a:r>
              <a:rPr lang="en-US" altLang="en-US" sz="1400">
                <a:sym typeface="Symbol" panose="05050102010706020507" pitchFamily="18" charset="2"/>
              </a:rPr>
              <a:t></a:t>
            </a:r>
            <a:r>
              <a:rPr lang="en-US" altLang="en-US" sz="1400"/>
              <a:t> runif(many, 0.0001, 0.005)</a:t>
            </a:r>
          </a:p>
          <a:p>
            <a:pPr eaLnBrk="1" hangingPunct="1">
              <a:lnSpc>
                <a:spcPct val="80000"/>
              </a:lnSpc>
              <a:spcBef>
                <a:spcPct val="20000"/>
              </a:spcBef>
            </a:pPr>
            <a:r>
              <a:rPr lang="en-US" altLang="en-US" sz="1400"/>
              <a:t>Koc &lt;</a:t>
            </a:r>
            <a:r>
              <a:rPr lang="en-US" altLang="en-US" sz="1400">
                <a:sym typeface="Symbol" panose="05050102010706020507" pitchFamily="18" charset="2"/>
              </a:rPr>
              <a:t></a:t>
            </a:r>
            <a:r>
              <a:rPr lang="en-US" altLang="en-US" sz="1400"/>
              <a:t> pmax(5, pmin(20, rnorm(many, 10, 3)))</a:t>
            </a:r>
          </a:p>
          <a:p>
            <a:pPr eaLnBrk="1" hangingPunct="1">
              <a:lnSpc>
                <a:spcPct val="80000"/>
              </a:lnSpc>
              <a:spcBef>
                <a:spcPct val="20000"/>
              </a:spcBef>
            </a:pPr>
            <a:endParaRPr lang="en-US" altLang="en-US" sz="1400"/>
          </a:p>
          <a:p>
            <a:pPr eaLnBrk="1" hangingPunct="1">
              <a:lnSpc>
                <a:spcPct val="80000"/>
              </a:lnSpc>
              <a:spcBef>
                <a:spcPct val="20000"/>
              </a:spcBef>
            </a:pPr>
            <a:r>
              <a:rPr lang="en-US" altLang="en-US" sz="1400"/>
              <a:t>T &lt;</a:t>
            </a:r>
            <a:r>
              <a:rPr lang="en-US" altLang="en-US" sz="1400">
                <a:sym typeface="Symbol" panose="05050102010706020507" pitchFamily="18" charset="2"/>
              </a:rPr>
              <a:t></a:t>
            </a:r>
            <a:r>
              <a:rPr lang="en-US" altLang="en-US" sz="1400"/>
              <a:t> (n + BD * foc * Koc) * L / (K * i) </a:t>
            </a:r>
          </a:p>
          <a:p>
            <a:pPr eaLnBrk="1" hangingPunct="1">
              <a:lnSpc>
                <a:spcPct val="80000"/>
              </a:lnSpc>
              <a:spcBef>
                <a:spcPct val="20000"/>
              </a:spcBef>
            </a:pPr>
            <a:endParaRPr lang="en-US" altLang="en-US" sz="1400"/>
          </a:p>
          <a:p>
            <a:pPr eaLnBrk="1" hangingPunct="1">
              <a:lnSpc>
                <a:spcPct val="80000"/>
              </a:lnSpc>
              <a:spcBef>
                <a:spcPct val="20000"/>
              </a:spcBef>
            </a:pPr>
            <a:r>
              <a:rPr lang="en-US" altLang="en-US" sz="1400"/>
              <a:t>summary(T)</a:t>
            </a:r>
          </a:p>
          <a:p>
            <a:pPr eaLnBrk="1" hangingPunct="1">
              <a:lnSpc>
                <a:spcPct val="80000"/>
              </a:lnSpc>
              <a:spcBef>
                <a:spcPct val="20000"/>
              </a:spcBef>
            </a:pPr>
            <a:r>
              <a:rPr lang="en-US" altLang="en-US" sz="1400"/>
              <a:t>    </a:t>
            </a:r>
            <a:r>
              <a:rPr lang="en-US" altLang="en-US" sz="1400" b="1"/>
              <a:t>Min.  	1st Qu.   	Median     	Mean  	3rd Qu.  	Max. </a:t>
            </a:r>
          </a:p>
          <a:p>
            <a:pPr eaLnBrk="1" hangingPunct="1">
              <a:lnSpc>
                <a:spcPct val="80000"/>
              </a:lnSpc>
              <a:spcBef>
                <a:spcPct val="20000"/>
              </a:spcBef>
            </a:pPr>
            <a:r>
              <a:rPr lang="en-US" altLang="en-US" sz="1400" b="1"/>
              <a:t>   100.4   	3853.0   	8111.0  	12460.0  	16950.0 	108800.0 </a:t>
            </a:r>
          </a:p>
          <a:p>
            <a:pPr eaLnBrk="1" hangingPunct="1">
              <a:lnSpc>
                <a:spcPct val="80000"/>
              </a:lnSpc>
              <a:spcBef>
                <a:spcPct val="20000"/>
              </a:spcBef>
            </a:pPr>
            <a:endParaRPr lang="en-US" altLang="en-US" sz="1400" b="1"/>
          </a:p>
          <a:p>
            <a:pPr eaLnBrk="1" hangingPunct="1">
              <a:lnSpc>
                <a:spcPct val="80000"/>
              </a:lnSpc>
              <a:spcBef>
                <a:spcPct val="20000"/>
              </a:spcBef>
            </a:pPr>
            <a:r>
              <a:rPr lang="en-US" altLang="en-US" sz="1400"/>
              <a:t>plot(sort(T), 1:many/many, t='s', xlab='T', ylab='Probability')</a:t>
            </a:r>
          </a:p>
          <a:p>
            <a:pPr eaLnBrk="1" hangingPunct="1">
              <a:lnSpc>
                <a:spcPct val="80000"/>
              </a:lnSpc>
              <a:spcBef>
                <a:spcPct val="20000"/>
              </a:spcBef>
            </a:pPr>
            <a:endParaRPr lang="en-US" altLang="en-US" sz="1400"/>
          </a:p>
          <a:p>
            <a:pPr eaLnBrk="1" hangingPunct="1">
              <a:lnSpc>
                <a:spcPct val="80000"/>
              </a:lnSpc>
              <a:spcBef>
                <a:spcPct val="20000"/>
              </a:spcBef>
            </a:pPr>
            <a:r>
              <a:rPr lang="en-US" altLang="en-US" sz="1400"/>
              <a:t>D = T[T&lt;500]</a:t>
            </a:r>
          </a:p>
          <a:p>
            <a:pPr eaLnBrk="1" hangingPunct="1">
              <a:lnSpc>
                <a:spcPct val="80000"/>
              </a:lnSpc>
              <a:spcBef>
                <a:spcPct val="20000"/>
              </a:spcBef>
            </a:pPr>
            <a:r>
              <a:rPr lang="en-US" altLang="en-US" sz="1400"/>
              <a:t>plot(sort(D), 1:length(D)/many, t='s', xlab='T', ylab='Probability', ylim=c(0,1))</a:t>
            </a:r>
          </a:p>
          <a:p>
            <a:pPr eaLnBrk="1" hangingPunct="1">
              <a:lnSpc>
                <a:spcPct val="80000"/>
              </a:lnSpc>
              <a:spcBef>
                <a:spcPct val="20000"/>
              </a:spcBef>
            </a:pPr>
            <a:r>
              <a:rPr lang="en-US" altLang="en-US" sz="1400"/>
              <a:t>length(D)/many</a:t>
            </a:r>
          </a:p>
          <a:p>
            <a:pPr eaLnBrk="1" hangingPunct="1">
              <a:lnSpc>
                <a:spcPct val="80000"/>
              </a:lnSpc>
              <a:spcBef>
                <a:spcPct val="20000"/>
              </a:spcBef>
            </a:pPr>
            <a:r>
              <a:rPr lang="en-US" altLang="en-US" sz="1400"/>
              <a:t>     </a:t>
            </a:r>
            <a:r>
              <a:rPr lang="en-US" altLang="en-US" sz="1400" b="1"/>
              <a:t>0.017</a:t>
            </a:r>
          </a:p>
        </p:txBody>
      </p:sp>
      <p:sp>
        <p:nvSpPr>
          <p:cNvPr id="274438" name="Rectangle 6"/>
          <p:cNvSpPr>
            <a:spLocks noChangeArrowheads="1"/>
          </p:cNvSpPr>
          <p:nvPr/>
        </p:nvSpPr>
        <p:spPr bwMode="auto">
          <a:xfrm>
            <a:off x="9448800" y="609600"/>
            <a:ext cx="7772400" cy="1143000"/>
          </a:xfrm>
          <a:prstGeom prst="rect">
            <a:avLst/>
          </a:prstGeom>
          <a:noFill/>
          <a:ln w="9525">
            <a:noFill/>
            <a:miter lim="800000"/>
            <a:headEnd/>
            <a:tailEnd/>
          </a:ln>
          <a:effectLst/>
        </p:spPr>
        <p:txBody>
          <a:bodyPr anchor="ctr"/>
          <a:lstStyle/>
          <a:p>
            <a:pPr>
              <a:defRPr/>
            </a:pPr>
            <a:r>
              <a:rPr lang="en-US" sz="4400" dirty="0">
                <a:solidFill>
                  <a:schemeClr val="tx2"/>
                </a:solidFill>
                <a:effectLst>
                  <a:outerShdw blurRad="38100" dist="38100" dir="2700000" algn="tl">
                    <a:srgbClr val="C0C0C0"/>
                  </a:outerShdw>
                </a:effectLst>
                <a:latin typeface="+mn-lt"/>
              </a:rPr>
              <a:t>Implementation in R</a:t>
            </a:r>
          </a:p>
        </p:txBody>
      </p:sp>
    </p:spTree>
    <p:extLst>
      <p:ext uri="{BB962C8B-B14F-4D97-AF65-F5344CB8AC3E}">
        <p14:creationId xmlns:p14="http://schemas.microsoft.com/office/powerpoint/2010/main" val="95145636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7443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4436" grpId="0"/>
    </p:bldLst>
  </p:timing>
</p:sld>
</file>

<file path=ppt/slides/slide4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2" name="Rectangle 4"/>
          <p:cNvSpPr>
            <a:spLocks noGrp="1" noChangeArrowheads="1"/>
          </p:cNvSpPr>
          <p:nvPr>
            <p:ph type="title"/>
          </p:nvPr>
        </p:nvSpPr>
        <p:spPr>
          <a:xfrm>
            <a:off x="685800" y="304800"/>
            <a:ext cx="7772400" cy="1143000"/>
          </a:xfrm>
        </p:spPr>
        <p:txBody>
          <a:bodyPr/>
          <a:lstStyle/>
          <a:p>
            <a:r>
              <a:rPr lang="en-US" altLang="en-US" dirty="0"/>
              <a:t>Single datum</a:t>
            </a:r>
          </a:p>
        </p:txBody>
      </p:sp>
      <p:sp>
        <p:nvSpPr>
          <p:cNvPr id="20483" name="Rectangle 41"/>
          <p:cNvSpPr>
            <a:spLocks noChangeArrowheads="1"/>
          </p:cNvSpPr>
          <p:nvPr/>
        </p:nvSpPr>
        <p:spPr bwMode="auto">
          <a:xfrm>
            <a:off x="1433513" y="2295525"/>
            <a:ext cx="6783387" cy="3413125"/>
          </a:xfrm>
          <a:prstGeom prst="rect">
            <a:avLst/>
          </a:prstGeom>
          <a:noFill/>
          <a:ln w="7938" cap="rnd">
            <a:solidFill>
              <a:srgbClr val="808080"/>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20484" name="Line 42"/>
          <p:cNvSpPr>
            <a:spLocks noChangeShapeType="1"/>
          </p:cNvSpPr>
          <p:nvPr/>
        </p:nvSpPr>
        <p:spPr bwMode="auto">
          <a:xfrm>
            <a:off x="1433513" y="2295525"/>
            <a:ext cx="3175" cy="3413125"/>
          </a:xfrm>
          <a:prstGeom prst="line">
            <a:avLst/>
          </a:prstGeom>
          <a:noFill/>
          <a:ln w="15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0485" name="Line 43"/>
          <p:cNvSpPr>
            <a:spLocks noChangeShapeType="1"/>
          </p:cNvSpPr>
          <p:nvPr/>
        </p:nvSpPr>
        <p:spPr bwMode="auto">
          <a:xfrm>
            <a:off x="1370013" y="5708650"/>
            <a:ext cx="63500" cy="1588"/>
          </a:xfrm>
          <a:prstGeom prst="line">
            <a:avLst/>
          </a:prstGeom>
          <a:noFill/>
          <a:ln w="15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0486" name="Line 44"/>
          <p:cNvSpPr>
            <a:spLocks noChangeShapeType="1"/>
          </p:cNvSpPr>
          <p:nvPr/>
        </p:nvSpPr>
        <p:spPr bwMode="auto">
          <a:xfrm>
            <a:off x="1370013" y="5289550"/>
            <a:ext cx="63500" cy="3175"/>
          </a:xfrm>
          <a:prstGeom prst="line">
            <a:avLst/>
          </a:prstGeom>
          <a:noFill/>
          <a:ln w="15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0487" name="Line 45"/>
          <p:cNvSpPr>
            <a:spLocks noChangeShapeType="1"/>
          </p:cNvSpPr>
          <p:nvPr/>
        </p:nvSpPr>
        <p:spPr bwMode="auto">
          <a:xfrm>
            <a:off x="1370013" y="4851400"/>
            <a:ext cx="63500" cy="3175"/>
          </a:xfrm>
          <a:prstGeom prst="line">
            <a:avLst/>
          </a:prstGeom>
          <a:noFill/>
          <a:ln w="15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0488" name="Line 46"/>
          <p:cNvSpPr>
            <a:spLocks noChangeShapeType="1"/>
          </p:cNvSpPr>
          <p:nvPr/>
        </p:nvSpPr>
        <p:spPr bwMode="auto">
          <a:xfrm>
            <a:off x="1370013" y="4430713"/>
            <a:ext cx="63500" cy="1587"/>
          </a:xfrm>
          <a:prstGeom prst="line">
            <a:avLst/>
          </a:prstGeom>
          <a:noFill/>
          <a:ln w="15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0489" name="Line 47"/>
          <p:cNvSpPr>
            <a:spLocks noChangeShapeType="1"/>
          </p:cNvSpPr>
          <p:nvPr/>
        </p:nvSpPr>
        <p:spPr bwMode="auto">
          <a:xfrm>
            <a:off x="1370013" y="4008438"/>
            <a:ext cx="63500" cy="3175"/>
          </a:xfrm>
          <a:prstGeom prst="line">
            <a:avLst/>
          </a:prstGeom>
          <a:noFill/>
          <a:ln w="15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0490" name="Line 48"/>
          <p:cNvSpPr>
            <a:spLocks noChangeShapeType="1"/>
          </p:cNvSpPr>
          <p:nvPr/>
        </p:nvSpPr>
        <p:spPr bwMode="auto">
          <a:xfrm>
            <a:off x="1370013" y="3573463"/>
            <a:ext cx="63500" cy="3175"/>
          </a:xfrm>
          <a:prstGeom prst="line">
            <a:avLst/>
          </a:prstGeom>
          <a:noFill/>
          <a:ln w="15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0491" name="Line 49"/>
          <p:cNvSpPr>
            <a:spLocks noChangeShapeType="1"/>
          </p:cNvSpPr>
          <p:nvPr/>
        </p:nvSpPr>
        <p:spPr bwMode="auto">
          <a:xfrm>
            <a:off x="1370013" y="3152775"/>
            <a:ext cx="63500" cy="1588"/>
          </a:xfrm>
          <a:prstGeom prst="line">
            <a:avLst/>
          </a:prstGeom>
          <a:noFill/>
          <a:ln w="15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0492" name="Line 50"/>
          <p:cNvSpPr>
            <a:spLocks noChangeShapeType="1"/>
          </p:cNvSpPr>
          <p:nvPr/>
        </p:nvSpPr>
        <p:spPr bwMode="auto">
          <a:xfrm>
            <a:off x="1370013" y="2714625"/>
            <a:ext cx="63500" cy="3175"/>
          </a:xfrm>
          <a:prstGeom prst="line">
            <a:avLst/>
          </a:prstGeom>
          <a:noFill/>
          <a:ln w="15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0493" name="Line 51"/>
          <p:cNvSpPr>
            <a:spLocks noChangeShapeType="1"/>
          </p:cNvSpPr>
          <p:nvPr/>
        </p:nvSpPr>
        <p:spPr bwMode="auto">
          <a:xfrm>
            <a:off x="1370013" y="2295525"/>
            <a:ext cx="63500" cy="3175"/>
          </a:xfrm>
          <a:prstGeom prst="line">
            <a:avLst/>
          </a:prstGeom>
          <a:noFill/>
          <a:ln w="15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0494" name="Line 52"/>
          <p:cNvSpPr>
            <a:spLocks noChangeShapeType="1"/>
          </p:cNvSpPr>
          <p:nvPr/>
        </p:nvSpPr>
        <p:spPr bwMode="auto">
          <a:xfrm>
            <a:off x="1433513" y="5708650"/>
            <a:ext cx="6783387" cy="1588"/>
          </a:xfrm>
          <a:prstGeom prst="line">
            <a:avLst/>
          </a:prstGeom>
          <a:noFill/>
          <a:ln w="15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0495" name="Line 53"/>
          <p:cNvSpPr>
            <a:spLocks noChangeShapeType="1"/>
          </p:cNvSpPr>
          <p:nvPr/>
        </p:nvSpPr>
        <p:spPr bwMode="auto">
          <a:xfrm flipV="1">
            <a:off x="1433513" y="5708650"/>
            <a:ext cx="3175" cy="65088"/>
          </a:xfrm>
          <a:prstGeom prst="line">
            <a:avLst/>
          </a:prstGeom>
          <a:noFill/>
          <a:ln w="15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0496" name="Line 54"/>
          <p:cNvSpPr>
            <a:spLocks noChangeShapeType="1"/>
          </p:cNvSpPr>
          <p:nvPr/>
        </p:nvSpPr>
        <p:spPr bwMode="auto">
          <a:xfrm flipV="1">
            <a:off x="3125788" y="5708650"/>
            <a:ext cx="1587" cy="65088"/>
          </a:xfrm>
          <a:prstGeom prst="line">
            <a:avLst/>
          </a:prstGeom>
          <a:noFill/>
          <a:ln w="15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0497" name="Line 55"/>
          <p:cNvSpPr>
            <a:spLocks noChangeShapeType="1"/>
          </p:cNvSpPr>
          <p:nvPr/>
        </p:nvSpPr>
        <p:spPr bwMode="auto">
          <a:xfrm flipV="1">
            <a:off x="4832350" y="5708650"/>
            <a:ext cx="3175" cy="65088"/>
          </a:xfrm>
          <a:prstGeom prst="line">
            <a:avLst/>
          </a:prstGeom>
          <a:noFill/>
          <a:ln w="15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0498" name="Line 56"/>
          <p:cNvSpPr>
            <a:spLocks noChangeShapeType="1"/>
          </p:cNvSpPr>
          <p:nvPr/>
        </p:nvSpPr>
        <p:spPr bwMode="auto">
          <a:xfrm flipV="1">
            <a:off x="6523038" y="5708650"/>
            <a:ext cx="3175" cy="65088"/>
          </a:xfrm>
          <a:prstGeom prst="line">
            <a:avLst/>
          </a:prstGeom>
          <a:noFill/>
          <a:ln w="15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0499" name="Line 57"/>
          <p:cNvSpPr>
            <a:spLocks noChangeShapeType="1"/>
          </p:cNvSpPr>
          <p:nvPr/>
        </p:nvSpPr>
        <p:spPr bwMode="auto">
          <a:xfrm flipV="1">
            <a:off x="8216900" y="5708650"/>
            <a:ext cx="3175" cy="65088"/>
          </a:xfrm>
          <a:prstGeom prst="line">
            <a:avLst/>
          </a:prstGeom>
          <a:noFill/>
          <a:ln w="15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0500" name="Rectangle 64"/>
          <p:cNvSpPr>
            <a:spLocks noChangeArrowheads="1"/>
          </p:cNvSpPr>
          <p:nvPr/>
        </p:nvSpPr>
        <p:spPr bwMode="auto">
          <a:xfrm>
            <a:off x="1022350" y="5500688"/>
            <a:ext cx="177800" cy="427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algn="l" eaLnBrk="1" hangingPunct="1"/>
            <a:r>
              <a:rPr lang="en-US" altLang="en-US" sz="2800">
                <a:solidFill>
                  <a:srgbClr val="000000"/>
                </a:solidFill>
                <a:latin typeface="Times New Roman" panose="02020603050405020304" pitchFamily="18" charset="0"/>
              </a:rPr>
              <a:t>0</a:t>
            </a:r>
            <a:endParaRPr lang="en-US" altLang="en-US" sz="2800">
              <a:latin typeface="Times New Roman" panose="02020603050405020304" pitchFamily="18" charset="0"/>
            </a:endParaRPr>
          </a:p>
        </p:txBody>
      </p:sp>
      <p:sp>
        <p:nvSpPr>
          <p:cNvPr id="20501" name="Rectangle 65"/>
          <p:cNvSpPr>
            <a:spLocks noChangeArrowheads="1"/>
          </p:cNvSpPr>
          <p:nvPr/>
        </p:nvSpPr>
        <p:spPr bwMode="auto">
          <a:xfrm>
            <a:off x="831850" y="4640263"/>
            <a:ext cx="444500" cy="427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algn="l" eaLnBrk="1" hangingPunct="1"/>
            <a:r>
              <a:rPr lang="en-US" altLang="en-US" sz="2800">
                <a:solidFill>
                  <a:srgbClr val="000000"/>
                </a:solidFill>
                <a:latin typeface="Times New Roman" panose="02020603050405020304" pitchFamily="18" charset="0"/>
              </a:rPr>
              <a:t>0.1</a:t>
            </a:r>
            <a:endParaRPr lang="en-US" altLang="en-US" sz="2800">
              <a:latin typeface="Times New Roman" panose="02020603050405020304" pitchFamily="18" charset="0"/>
            </a:endParaRPr>
          </a:p>
        </p:txBody>
      </p:sp>
      <p:sp>
        <p:nvSpPr>
          <p:cNvPr id="20502" name="Rectangle 66"/>
          <p:cNvSpPr>
            <a:spLocks noChangeArrowheads="1"/>
          </p:cNvSpPr>
          <p:nvPr/>
        </p:nvSpPr>
        <p:spPr bwMode="auto">
          <a:xfrm>
            <a:off x="831850" y="3800475"/>
            <a:ext cx="444500" cy="427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algn="l" eaLnBrk="1" hangingPunct="1"/>
            <a:r>
              <a:rPr lang="en-US" altLang="en-US" sz="2800">
                <a:solidFill>
                  <a:srgbClr val="000000"/>
                </a:solidFill>
                <a:latin typeface="Times New Roman" panose="02020603050405020304" pitchFamily="18" charset="0"/>
              </a:rPr>
              <a:t>0.2</a:t>
            </a:r>
            <a:endParaRPr lang="en-US" altLang="en-US" sz="2800">
              <a:latin typeface="Times New Roman" panose="02020603050405020304" pitchFamily="18" charset="0"/>
            </a:endParaRPr>
          </a:p>
        </p:txBody>
      </p:sp>
      <p:sp>
        <p:nvSpPr>
          <p:cNvPr id="20503" name="Rectangle 67"/>
          <p:cNvSpPr>
            <a:spLocks noChangeArrowheads="1"/>
          </p:cNvSpPr>
          <p:nvPr/>
        </p:nvSpPr>
        <p:spPr bwMode="auto">
          <a:xfrm>
            <a:off x="831850" y="2946400"/>
            <a:ext cx="444500" cy="427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algn="l" eaLnBrk="1" hangingPunct="1"/>
            <a:r>
              <a:rPr lang="en-US" altLang="en-US" sz="2800">
                <a:solidFill>
                  <a:srgbClr val="000000"/>
                </a:solidFill>
                <a:latin typeface="Times New Roman" panose="02020603050405020304" pitchFamily="18" charset="0"/>
              </a:rPr>
              <a:t>0.3</a:t>
            </a:r>
            <a:endParaRPr lang="en-US" altLang="en-US" sz="2800">
              <a:latin typeface="Times New Roman" panose="02020603050405020304" pitchFamily="18" charset="0"/>
            </a:endParaRPr>
          </a:p>
        </p:txBody>
      </p:sp>
      <p:sp>
        <p:nvSpPr>
          <p:cNvPr id="20504" name="Rectangle 68"/>
          <p:cNvSpPr>
            <a:spLocks noChangeArrowheads="1"/>
          </p:cNvSpPr>
          <p:nvPr/>
        </p:nvSpPr>
        <p:spPr bwMode="auto">
          <a:xfrm>
            <a:off x="831850" y="2087563"/>
            <a:ext cx="444500" cy="427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algn="l" eaLnBrk="1" hangingPunct="1"/>
            <a:r>
              <a:rPr lang="en-US" altLang="en-US" sz="2800">
                <a:solidFill>
                  <a:srgbClr val="000000"/>
                </a:solidFill>
                <a:latin typeface="Times New Roman" panose="02020603050405020304" pitchFamily="18" charset="0"/>
              </a:rPr>
              <a:t>0.4</a:t>
            </a:r>
            <a:endParaRPr lang="en-US" altLang="en-US" sz="2800">
              <a:latin typeface="Times New Roman" panose="02020603050405020304" pitchFamily="18" charset="0"/>
            </a:endParaRPr>
          </a:p>
        </p:txBody>
      </p:sp>
      <p:sp>
        <p:nvSpPr>
          <p:cNvPr id="20505" name="Rectangle 69"/>
          <p:cNvSpPr>
            <a:spLocks noChangeArrowheads="1"/>
          </p:cNvSpPr>
          <p:nvPr/>
        </p:nvSpPr>
        <p:spPr bwMode="auto">
          <a:xfrm>
            <a:off x="1352550" y="5851525"/>
            <a:ext cx="177800" cy="427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algn="l" eaLnBrk="1" hangingPunct="1"/>
            <a:r>
              <a:rPr lang="en-US" altLang="en-US" sz="2800">
                <a:solidFill>
                  <a:srgbClr val="000000"/>
                </a:solidFill>
                <a:latin typeface="Times New Roman" panose="02020603050405020304" pitchFamily="18" charset="0"/>
              </a:rPr>
              <a:t>0</a:t>
            </a:r>
            <a:endParaRPr lang="en-US" altLang="en-US" sz="2800">
              <a:latin typeface="Times New Roman" panose="02020603050405020304" pitchFamily="18" charset="0"/>
            </a:endParaRPr>
          </a:p>
        </p:txBody>
      </p:sp>
      <p:sp>
        <p:nvSpPr>
          <p:cNvPr id="20506" name="Rectangle 70"/>
          <p:cNvSpPr>
            <a:spLocks noChangeArrowheads="1"/>
          </p:cNvSpPr>
          <p:nvPr/>
        </p:nvSpPr>
        <p:spPr bwMode="auto">
          <a:xfrm>
            <a:off x="2941638" y="5851525"/>
            <a:ext cx="444500" cy="427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algn="l" eaLnBrk="1" hangingPunct="1"/>
            <a:r>
              <a:rPr lang="en-US" altLang="en-US" sz="2800">
                <a:solidFill>
                  <a:srgbClr val="000000"/>
                </a:solidFill>
                <a:latin typeface="Times New Roman" panose="02020603050405020304" pitchFamily="18" charset="0"/>
              </a:rPr>
              <a:t>0.5</a:t>
            </a:r>
            <a:endParaRPr lang="en-US" altLang="en-US" sz="2800">
              <a:latin typeface="Times New Roman" panose="02020603050405020304" pitchFamily="18" charset="0"/>
            </a:endParaRPr>
          </a:p>
        </p:txBody>
      </p:sp>
      <p:sp>
        <p:nvSpPr>
          <p:cNvPr id="20507" name="Rectangle 71"/>
          <p:cNvSpPr>
            <a:spLocks noChangeArrowheads="1"/>
          </p:cNvSpPr>
          <p:nvPr/>
        </p:nvSpPr>
        <p:spPr bwMode="auto">
          <a:xfrm>
            <a:off x="4748213" y="5851525"/>
            <a:ext cx="177800" cy="427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algn="l" eaLnBrk="1" hangingPunct="1"/>
            <a:r>
              <a:rPr lang="en-US" altLang="en-US" sz="2800">
                <a:solidFill>
                  <a:srgbClr val="000000"/>
                </a:solidFill>
                <a:latin typeface="Times New Roman" panose="02020603050405020304" pitchFamily="18" charset="0"/>
              </a:rPr>
              <a:t>1</a:t>
            </a:r>
            <a:endParaRPr lang="en-US" altLang="en-US" sz="2800">
              <a:latin typeface="Times New Roman" panose="02020603050405020304" pitchFamily="18" charset="0"/>
            </a:endParaRPr>
          </a:p>
        </p:txBody>
      </p:sp>
      <p:sp>
        <p:nvSpPr>
          <p:cNvPr id="20508" name="Rectangle 72"/>
          <p:cNvSpPr>
            <a:spLocks noChangeArrowheads="1"/>
          </p:cNvSpPr>
          <p:nvPr/>
        </p:nvSpPr>
        <p:spPr bwMode="auto">
          <a:xfrm>
            <a:off x="6342063" y="5851525"/>
            <a:ext cx="444500" cy="427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algn="l" eaLnBrk="1" hangingPunct="1"/>
            <a:r>
              <a:rPr lang="en-US" altLang="en-US" sz="2800">
                <a:solidFill>
                  <a:srgbClr val="000000"/>
                </a:solidFill>
                <a:latin typeface="Times New Roman" panose="02020603050405020304" pitchFamily="18" charset="0"/>
              </a:rPr>
              <a:t>1.5</a:t>
            </a:r>
            <a:endParaRPr lang="en-US" altLang="en-US" sz="2800">
              <a:latin typeface="Times New Roman" panose="02020603050405020304" pitchFamily="18" charset="0"/>
            </a:endParaRPr>
          </a:p>
        </p:txBody>
      </p:sp>
      <p:sp>
        <p:nvSpPr>
          <p:cNvPr id="20509" name="Rectangle 73"/>
          <p:cNvSpPr>
            <a:spLocks noChangeArrowheads="1"/>
          </p:cNvSpPr>
          <p:nvPr/>
        </p:nvSpPr>
        <p:spPr bwMode="auto">
          <a:xfrm>
            <a:off x="8128000" y="5851525"/>
            <a:ext cx="177800" cy="427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algn="l" eaLnBrk="1" hangingPunct="1"/>
            <a:r>
              <a:rPr lang="en-US" altLang="en-US" sz="2800">
                <a:solidFill>
                  <a:srgbClr val="000000"/>
                </a:solidFill>
                <a:latin typeface="Times New Roman" panose="02020603050405020304" pitchFamily="18" charset="0"/>
              </a:rPr>
              <a:t>2</a:t>
            </a:r>
            <a:endParaRPr lang="en-US" altLang="en-US" sz="2800">
              <a:latin typeface="Times New Roman" panose="02020603050405020304" pitchFamily="18" charset="0"/>
            </a:endParaRPr>
          </a:p>
        </p:txBody>
      </p:sp>
      <p:sp>
        <p:nvSpPr>
          <p:cNvPr id="20510" name="Rectangle 173"/>
          <p:cNvSpPr>
            <a:spLocks noChangeArrowheads="1"/>
          </p:cNvSpPr>
          <p:nvPr/>
        </p:nvSpPr>
        <p:spPr bwMode="auto">
          <a:xfrm rot="-5400000">
            <a:off x="-438149" y="3725862"/>
            <a:ext cx="1782762" cy="487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algn="l" eaLnBrk="1" hangingPunct="1"/>
            <a:r>
              <a:rPr lang="en-US" altLang="en-US" sz="3200">
                <a:solidFill>
                  <a:srgbClr val="000000"/>
                </a:solidFill>
                <a:latin typeface="Times New Roman" panose="02020603050405020304" pitchFamily="18" charset="0"/>
              </a:rPr>
              <a:t>Likelihood</a:t>
            </a:r>
            <a:endParaRPr lang="en-US" altLang="en-US" sz="3200"/>
          </a:p>
        </p:txBody>
      </p:sp>
      <p:sp>
        <p:nvSpPr>
          <p:cNvPr id="20511" name="Rectangle 174"/>
          <p:cNvSpPr>
            <a:spLocks noChangeArrowheads="1"/>
          </p:cNvSpPr>
          <p:nvPr/>
        </p:nvSpPr>
        <p:spPr bwMode="auto">
          <a:xfrm>
            <a:off x="4781550" y="6232525"/>
            <a:ext cx="250825" cy="549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algn="l" eaLnBrk="1" hangingPunct="1"/>
            <a:r>
              <a:rPr lang="en-US" altLang="en-US" sz="3600">
                <a:solidFill>
                  <a:srgbClr val="000000"/>
                </a:solidFill>
                <a:latin typeface="Symbol" panose="05050102010706020507" pitchFamily="18" charset="2"/>
              </a:rPr>
              <a:t>l</a:t>
            </a:r>
            <a:endParaRPr lang="en-US" altLang="en-US" sz="3600"/>
          </a:p>
        </p:txBody>
      </p:sp>
      <p:sp>
        <p:nvSpPr>
          <p:cNvPr id="20512" name="Rectangle 177"/>
          <p:cNvSpPr>
            <a:spLocks noChangeArrowheads="1"/>
          </p:cNvSpPr>
          <p:nvPr/>
        </p:nvSpPr>
        <p:spPr bwMode="auto">
          <a:xfrm>
            <a:off x="1433513" y="2295525"/>
            <a:ext cx="6783387" cy="3413125"/>
          </a:xfrm>
          <a:prstGeom prst="rect">
            <a:avLst/>
          </a:prstGeom>
          <a:noFill/>
          <a:ln w="7938" cap="rnd">
            <a:solidFill>
              <a:srgbClr val="808080"/>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20513" name="Line 178"/>
          <p:cNvSpPr>
            <a:spLocks noChangeShapeType="1"/>
          </p:cNvSpPr>
          <p:nvPr/>
        </p:nvSpPr>
        <p:spPr bwMode="auto">
          <a:xfrm>
            <a:off x="1433513" y="2295525"/>
            <a:ext cx="3175" cy="3413125"/>
          </a:xfrm>
          <a:prstGeom prst="line">
            <a:avLst/>
          </a:prstGeom>
          <a:noFill/>
          <a:ln w="15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0514" name="Line 179"/>
          <p:cNvSpPr>
            <a:spLocks noChangeShapeType="1"/>
          </p:cNvSpPr>
          <p:nvPr/>
        </p:nvSpPr>
        <p:spPr bwMode="auto">
          <a:xfrm>
            <a:off x="1370013" y="5708650"/>
            <a:ext cx="63500" cy="1588"/>
          </a:xfrm>
          <a:prstGeom prst="line">
            <a:avLst/>
          </a:prstGeom>
          <a:noFill/>
          <a:ln w="15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0515" name="Line 180"/>
          <p:cNvSpPr>
            <a:spLocks noChangeShapeType="1"/>
          </p:cNvSpPr>
          <p:nvPr/>
        </p:nvSpPr>
        <p:spPr bwMode="auto">
          <a:xfrm>
            <a:off x="1370013" y="5289550"/>
            <a:ext cx="63500" cy="3175"/>
          </a:xfrm>
          <a:prstGeom prst="line">
            <a:avLst/>
          </a:prstGeom>
          <a:noFill/>
          <a:ln w="15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0516" name="Line 181"/>
          <p:cNvSpPr>
            <a:spLocks noChangeShapeType="1"/>
          </p:cNvSpPr>
          <p:nvPr/>
        </p:nvSpPr>
        <p:spPr bwMode="auto">
          <a:xfrm>
            <a:off x="1370013" y="4851400"/>
            <a:ext cx="63500" cy="3175"/>
          </a:xfrm>
          <a:prstGeom prst="line">
            <a:avLst/>
          </a:prstGeom>
          <a:noFill/>
          <a:ln w="15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0517" name="Line 182"/>
          <p:cNvSpPr>
            <a:spLocks noChangeShapeType="1"/>
          </p:cNvSpPr>
          <p:nvPr/>
        </p:nvSpPr>
        <p:spPr bwMode="auto">
          <a:xfrm>
            <a:off x="1370013" y="4430713"/>
            <a:ext cx="63500" cy="1587"/>
          </a:xfrm>
          <a:prstGeom prst="line">
            <a:avLst/>
          </a:prstGeom>
          <a:noFill/>
          <a:ln w="15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0518" name="Line 183"/>
          <p:cNvSpPr>
            <a:spLocks noChangeShapeType="1"/>
          </p:cNvSpPr>
          <p:nvPr/>
        </p:nvSpPr>
        <p:spPr bwMode="auto">
          <a:xfrm>
            <a:off x="1370013" y="4008438"/>
            <a:ext cx="63500" cy="3175"/>
          </a:xfrm>
          <a:prstGeom prst="line">
            <a:avLst/>
          </a:prstGeom>
          <a:noFill/>
          <a:ln w="15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0519" name="Line 184"/>
          <p:cNvSpPr>
            <a:spLocks noChangeShapeType="1"/>
          </p:cNvSpPr>
          <p:nvPr/>
        </p:nvSpPr>
        <p:spPr bwMode="auto">
          <a:xfrm>
            <a:off x="1370013" y="3573463"/>
            <a:ext cx="63500" cy="3175"/>
          </a:xfrm>
          <a:prstGeom prst="line">
            <a:avLst/>
          </a:prstGeom>
          <a:noFill/>
          <a:ln w="15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0520" name="Line 185"/>
          <p:cNvSpPr>
            <a:spLocks noChangeShapeType="1"/>
          </p:cNvSpPr>
          <p:nvPr/>
        </p:nvSpPr>
        <p:spPr bwMode="auto">
          <a:xfrm>
            <a:off x="1370013" y="3152775"/>
            <a:ext cx="63500" cy="1588"/>
          </a:xfrm>
          <a:prstGeom prst="line">
            <a:avLst/>
          </a:prstGeom>
          <a:noFill/>
          <a:ln w="15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0521" name="Line 186"/>
          <p:cNvSpPr>
            <a:spLocks noChangeShapeType="1"/>
          </p:cNvSpPr>
          <p:nvPr/>
        </p:nvSpPr>
        <p:spPr bwMode="auto">
          <a:xfrm>
            <a:off x="1370013" y="2714625"/>
            <a:ext cx="63500" cy="3175"/>
          </a:xfrm>
          <a:prstGeom prst="line">
            <a:avLst/>
          </a:prstGeom>
          <a:noFill/>
          <a:ln w="15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0522" name="Line 187"/>
          <p:cNvSpPr>
            <a:spLocks noChangeShapeType="1"/>
          </p:cNvSpPr>
          <p:nvPr/>
        </p:nvSpPr>
        <p:spPr bwMode="auto">
          <a:xfrm>
            <a:off x="1370013" y="2295525"/>
            <a:ext cx="63500" cy="3175"/>
          </a:xfrm>
          <a:prstGeom prst="line">
            <a:avLst/>
          </a:prstGeom>
          <a:noFill/>
          <a:ln w="15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0523" name="Line 188"/>
          <p:cNvSpPr>
            <a:spLocks noChangeShapeType="1"/>
          </p:cNvSpPr>
          <p:nvPr/>
        </p:nvSpPr>
        <p:spPr bwMode="auto">
          <a:xfrm>
            <a:off x="1433513" y="5708650"/>
            <a:ext cx="6783387" cy="1588"/>
          </a:xfrm>
          <a:prstGeom prst="line">
            <a:avLst/>
          </a:prstGeom>
          <a:noFill/>
          <a:ln w="15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0524" name="Line 189"/>
          <p:cNvSpPr>
            <a:spLocks noChangeShapeType="1"/>
          </p:cNvSpPr>
          <p:nvPr/>
        </p:nvSpPr>
        <p:spPr bwMode="auto">
          <a:xfrm flipV="1">
            <a:off x="1433513" y="5708650"/>
            <a:ext cx="3175" cy="65088"/>
          </a:xfrm>
          <a:prstGeom prst="line">
            <a:avLst/>
          </a:prstGeom>
          <a:noFill/>
          <a:ln w="15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0525" name="Line 190"/>
          <p:cNvSpPr>
            <a:spLocks noChangeShapeType="1"/>
          </p:cNvSpPr>
          <p:nvPr/>
        </p:nvSpPr>
        <p:spPr bwMode="auto">
          <a:xfrm flipV="1">
            <a:off x="3125788" y="5708650"/>
            <a:ext cx="1587" cy="65088"/>
          </a:xfrm>
          <a:prstGeom prst="line">
            <a:avLst/>
          </a:prstGeom>
          <a:noFill/>
          <a:ln w="15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0526" name="Line 191"/>
          <p:cNvSpPr>
            <a:spLocks noChangeShapeType="1"/>
          </p:cNvSpPr>
          <p:nvPr/>
        </p:nvSpPr>
        <p:spPr bwMode="auto">
          <a:xfrm flipV="1">
            <a:off x="4832350" y="5708650"/>
            <a:ext cx="3175" cy="65088"/>
          </a:xfrm>
          <a:prstGeom prst="line">
            <a:avLst/>
          </a:prstGeom>
          <a:noFill/>
          <a:ln w="15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0527" name="Line 192"/>
          <p:cNvSpPr>
            <a:spLocks noChangeShapeType="1"/>
          </p:cNvSpPr>
          <p:nvPr/>
        </p:nvSpPr>
        <p:spPr bwMode="auto">
          <a:xfrm flipV="1">
            <a:off x="6523038" y="5708650"/>
            <a:ext cx="3175" cy="65088"/>
          </a:xfrm>
          <a:prstGeom prst="line">
            <a:avLst/>
          </a:prstGeom>
          <a:noFill/>
          <a:ln w="15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0528" name="Line 193"/>
          <p:cNvSpPr>
            <a:spLocks noChangeShapeType="1"/>
          </p:cNvSpPr>
          <p:nvPr/>
        </p:nvSpPr>
        <p:spPr bwMode="auto">
          <a:xfrm flipV="1">
            <a:off x="8216900" y="5708650"/>
            <a:ext cx="3175" cy="65088"/>
          </a:xfrm>
          <a:prstGeom prst="line">
            <a:avLst/>
          </a:prstGeom>
          <a:noFill/>
          <a:ln w="15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0529" name="Rectangle 200"/>
          <p:cNvSpPr>
            <a:spLocks noChangeArrowheads="1"/>
          </p:cNvSpPr>
          <p:nvPr/>
        </p:nvSpPr>
        <p:spPr bwMode="auto">
          <a:xfrm>
            <a:off x="1022350" y="5500688"/>
            <a:ext cx="177800" cy="427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algn="l" eaLnBrk="1" hangingPunct="1"/>
            <a:r>
              <a:rPr lang="en-US" altLang="en-US" sz="2800">
                <a:solidFill>
                  <a:srgbClr val="000000"/>
                </a:solidFill>
                <a:latin typeface="Times New Roman" panose="02020603050405020304" pitchFamily="18" charset="0"/>
              </a:rPr>
              <a:t>0</a:t>
            </a:r>
            <a:endParaRPr lang="en-US" altLang="en-US" sz="2800">
              <a:latin typeface="Times New Roman" panose="02020603050405020304" pitchFamily="18" charset="0"/>
            </a:endParaRPr>
          </a:p>
        </p:txBody>
      </p:sp>
      <p:sp>
        <p:nvSpPr>
          <p:cNvPr id="20530" name="Rectangle 201"/>
          <p:cNvSpPr>
            <a:spLocks noChangeArrowheads="1"/>
          </p:cNvSpPr>
          <p:nvPr/>
        </p:nvSpPr>
        <p:spPr bwMode="auto">
          <a:xfrm>
            <a:off x="831850" y="4640263"/>
            <a:ext cx="444500" cy="427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algn="l" eaLnBrk="1" hangingPunct="1"/>
            <a:r>
              <a:rPr lang="en-US" altLang="en-US" sz="2800">
                <a:solidFill>
                  <a:srgbClr val="000000"/>
                </a:solidFill>
                <a:latin typeface="Times New Roman" panose="02020603050405020304" pitchFamily="18" charset="0"/>
              </a:rPr>
              <a:t>0.1</a:t>
            </a:r>
            <a:endParaRPr lang="en-US" altLang="en-US" sz="2800">
              <a:latin typeface="Times New Roman" panose="02020603050405020304" pitchFamily="18" charset="0"/>
            </a:endParaRPr>
          </a:p>
        </p:txBody>
      </p:sp>
      <p:sp>
        <p:nvSpPr>
          <p:cNvPr id="20531" name="Rectangle 202"/>
          <p:cNvSpPr>
            <a:spLocks noChangeArrowheads="1"/>
          </p:cNvSpPr>
          <p:nvPr/>
        </p:nvSpPr>
        <p:spPr bwMode="auto">
          <a:xfrm>
            <a:off x="831850" y="3800475"/>
            <a:ext cx="444500" cy="427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algn="l" eaLnBrk="1" hangingPunct="1"/>
            <a:r>
              <a:rPr lang="en-US" altLang="en-US" sz="2800">
                <a:solidFill>
                  <a:srgbClr val="000000"/>
                </a:solidFill>
                <a:latin typeface="Times New Roman" panose="02020603050405020304" pitchFamily="18" charset="0"/>
              </a:rPr>
              <a:t>0.2</a:t>
            </a:r>
            <a:endParaRPr lang="en-US" altLang="en-US" sz="2800">
              <a:latin typeface="Times New Roman" panose="02020603050405020304" pitchFamily="18" charset="0"/>
            </a:endParaRPr>
          </a:p>
        </p:txBody>
      </p:sp>
      <p:sp>
        <p:nvSpPr>
          <p:cNvPr id="20532" name="Rectangle 203"/>
          <p:cNvSpPr>
            <a:spLocks noChangeArrowheads="1"/>
          </p:cNvSpPr>
          <p:nvPr/>
        </p:nvSpPr>
        <p:spPr bwMode="auto">
          <a:xfrm>
            <a:off x="831850" y="2946400"/>
            <a:ext cx="444500" cy="427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algn="l" eaLnBrk="1" hangingPunct="1"/>
            <a:r>
              <a:rPr lang="en-US" altLang="en-US" sz="2800">
                <a:solidFill>
                  <a:srgbClr val="000000"/>
                </a:solidFill>
                <a:latin typeface="Times New Roman" panose="02020603050405020304" pitchFamily="18" charset="0"/>
              </a:rPr>
              <a:t>0.3</a:t>
            </a:r>
            <a:endParaRPr lang="en-US" altLang="en-US" sz="2800">
              <a:latin typeface="Times New Roman" panose="02020603050405020304" pitchFamily="18" charset="0"/>
            </a:endParaRPr>
          </a:p>
        </p:txBody>
      </p:sp>
      <p:sp>
        <p:nvSpPr>
          <p:cNvPr id="20533" name="Rectangle 204"/>
          <p:cNvSpPr>
            <a:spLocks noChangeArrowheads="1"/>
          </p:cNvSpPr>
          <p:nvPr/>
        </p:nvSpPr>
        <p:spPr bwMode="auto">
          <a:xfrm>
            <a:off x="831850" y="2087563"/>
            <a:ext cx="444500" cy="427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algn="l" eaLnBrk="1" hangingPunct="1"/>
            <a:r>
              <a:rPr lang="en-US" altLang="en-US" sz="2800">
                <a:solidFill>
                  <a:srgbClr val="000000"/>
                </a:solidFill>
                <a:latin typeface="Times New Roman" panose="02020603050405020304" pitchFamily="18" charset="0"/>
              </a:rPr>
              <a:t>0.4</a:t>
            </a:r>
            <a:endParaRPr lang="en-US" altLang="en-US" sz="2800">
              <a:latin typeface="Times New Roman" panose="02020603050405020304" pitchFamily="18" charset="0"/>
            </a:endParaRPr>
          </a:p>
        </p:txBody>
      </p:sp>
      <p:sp>
        <p:nvSpPr>
          <p:cNvPr id="20534" name="Rectangle 205"/>
          <p:cNvSpPr>
            <a:spLocks noChangeArrowheads="1"/>
          </p:cNvSpPr>
          <p:nvPr/>
        </p:nvSpPr>
        <p:spPr bwMode="auto">
          <a:xfrm>
            <a:off x="1352550" y="5851525"/>
            <a:ext cx="177800" cy="427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algn="l" eaLnBrk="1" hangingPunct="1"/>
            <a:r>
              <a:rPr lang="en-US" altLang="en-US" sz="2800">
                <a:solidFill>
                  <a:srgbClr val="000000"/>
                </a:solidFill>
                <a:latin typeface="Times New Roman" panose="02020603050405020304" pitchFamily="18" charset="0"/>
              </a:rPr>
              <a:t>0</a:t>
            </a:r>
            <a:endParaRPr lang="en-US" altLang="en-US" sz="2800">
              <a:latin typeface="Times New Roman" panose="02020603050405020304" pitchFamily="18" charset="0"/>
            </a:endParaRPr>
          </a:p>
        </p:txBody>
      </p:sp>
      <p:sp>
        <p:nvSpPr>
          <p:cNvPr id="20535" name="Rectangle 206"/>
          <p:cNvSpPr>
            <a:spLocks noChangeArrowheads="1"/>
          </p:cNvSpPr>
          <p:nvPr/>
        </p:nvSpPr>
        <p:spPr bwMode="auto">
          <a:xfrm>
            <a:off x="2941638" y="5851525"/>
            <a:ext cx="444500" cy="427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algn="l" eaLnBrk="1" hangingPunct="1"/>
            <a:r>
              <a:rPr lang="en-US" altLang="en-US" sz="2800">
                <a:solidFill>
                  <a:srgbClr val="000000"/>
                </a:solidFill>
                <a:latin typeface="Times New Roman" panose="02020603050405020304" pitchFamily="18" charset="0"/>
              </a:rPr>
              <a:t>0.5</a:t>
            </a:r>
            <a:endParaRPr lang="en-US" altLang="en-US" sz="2800">
              <a:latin typeface="Times New Roman" panose="02020603050405020304" pitchFamily="18" charset="0"/>
            </a:endParaRPr>
          </a:p>
        </p:txBody>
      </p:sp>
      <p:sp>
        <p:nvSpPr>
          <p:cNvPr id="20536" name="Rectangle 207"/>
          <p:cNvSpPr>
            <a:spLocks noChangeArrowheads="1"/>
          </p:cNvSpPr>
          <p:nvPr/>
        </p:nvSpPr>
        <p:spPr bwMode="auto">
          <a:xfrm>
            <a:off x="4748213" y="5851525"/>
            <a:ext cx="177800" cy="427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algn="l" eaLnBrk="1" hangingPunct="1"/>
            <a:r>
              <a:rPr lang="en-US" altLang="en-US" sz="2800">
                <a:solidFill>
                  <a:srgbClr val="000000"/>
                </a:solidFill>
                <a:latin typeface="Times New Roman" panose="02020603050405020304" pitchFamily="18" charset="0"/>
              </a:rPr>
              <a:t>1</a:t>
            </a:r>
            <a:endParaRPr lang="en-US" altLang="en-US" sz="2800">
              <a:latin typeface="Times New Roman" panose="02020603050405020304" pitchFamily="18" charset="0"/>
            </a:endParaRPr>
          </a:p>
        </p:txBody>
      </p:sp>
      <p:sp>
        <p:nvSpPr>
          <p:cNvPr id="20537" name="Rectangle 208"/>
          <p:cNvSpPr>
            <a:spLocks noChangeArrowheads="1"/>
          </p:cNvSpPr>
          <p:nvPr/>
        </p:nvSpPr>
        <p:spPr bwMode="auto">
          <a:xfrm>
            <a:off x="6342063" y="5851525"/>
            <a:ext cx="444500" cy="427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algn="l" eaLnBrk="1" hangingPunct="1"/>
            <a:r>
              <a:rPr lang="en-US" altLang="en-US" sz="2800">
                <a:solidFill>
                  <a:srgbClr val="000000"/>
                </a:solidFill>
                <a:latin typeface="Times New Roman" panose="02020603050405020304" pitchFamily="18" charset="0"/>
              </a:rPr>
              <a:t>1.5</a:t>
            </a:r>
            <a:endParaRPr lang="en-US" altLang="en-US" sz="2800">
              <a:latin typeface="Times New Roman" panose="02020603050405020304" pitchFamily="18" charset="0"/>
            </a:endParaRPr>
          </a:p>
        </p:txBody>
      </p:sp>
      <p:sp>
        <p:nvSpPr>
          <p:cNvPr id="20538" name="Rectangle 209"/>
          <p:cNvSpPr>
            <a:spLocks noChangeArrowheads="1"/>
          </p:cNvSpPr>
          <p:nvPr/>
        </p:nvSpPr>
        <p:spPr bwMode="auto">
          <a:xfrm>
            <a:off x="8128000" y="5851525"/>
            <a:ext cx="177800" cy="427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algn="l" eaLnBrk="1" hangingPunct="1"/>
            <a:r>
              <a:rPr lang="en-US" altLang="en-US" sz="2800">
                <a:solidFill>
                  <a:srgbClr val="000000"/>
                </a:solidFill>
                <a:latin typeface="Times New Roman" panose="02020603050405020304" pitchFamily="18" charset="0"/>
              </a:rPr>
              <a:t>2</a:t>
            </a:r>
            <a:endParaRPr lang="en-US" altLang="en-US" sz="2800">
              <a:latin typeface="Times New Roman" panose="02020603050405020304" pitchFamily="18" charset="0"/>
            </a:endParaRPr>
          </a:p>
        </p:txBody>
      </p:sp>
      <p:sp>
        <p:nvSpPr>
          <p:cNvPr id="20539" name="Text Box 283"/>
          <p:cNvSpPr txBox="1">
            <a:spLocks noChangeArrowheads="1"/>
          </p:cNvSpPr>
          <p:nvPr/>
        </p:nvSpPr>
        <p:spPr bwMode="auto">
          <a:xfrm>
            <a:off x="228600" y="1198563"/>
            <a:ext cx="5549900"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algn="l" eaLnBrk="1" hangingPunct="1"/>
            <a:r>
              <a:rPr lang="en-US" altLang="en-US" sz="4000" i="1">
                <a:latin typeface="Times New Roman" panose="02020603050405020304" pitchFamily="18" charset="0"/>
              </a:rPr>
              <a:t>L</a:t>
            </a:r>
            <a:r>
              <a:rPr lang="en-US" altLang="en-US" sz="4000">
                <a:latin typeface="Times New Roman" panose="02020603050405020304" pitchFamily="18" charset="0"/>
              </a:rPr>
              <a:t>(</a:t>
            </a:r>
            <a:r>
              <a:rPr lang="en-US" altLang="en-US" sz="4000">
                <a:latin typeface="Times New Roman" panose="02020603050405020304" pitchFamily="18" charset="0"/>
                <a:sym typeface="Symbol" panose="05050102010706020507" pitchFamily="18" charset="2"/>
              </a:rPr>
              <a:t>) = exp()</a:t>
            </a:r>
            <a:r>
              <a:rPr lang="en-US" altLang="en-US" sz="4000" i="1">
                <a:latin typeface="Times New Roman" panose="02020603050405020304" pitchFamily="18" charset="0"/>
                <a:sym typeface="Symbol" panose="05050102010706020507" pitchFamily="18" charset="2"/>
              </a:rPr>
              <a:t> </a:t>
            </a:r>
            <a:r>
              <a:rPr lang="en-US" altLang="en-US" sz="4000">
                <a:latin typeface="Times New Roman" panose="02020603050405020304" pitchFamily="18" charset="0"/>
                <a:sym typeface="Symbol" panose="05050102010706020507" pitchFamily="18" charset="2"/>
              </a:rPr>
              <a:t>exp(2)</a:t>
            </a:r>
          </a:p>
        </p:txBody>
      </p:sp>
      <p:sp>
        <p:nvSpPr>
          <p:cNvPr id="20540" name="Freeform 60"/>
          <p:cNvSpPr>
            <a:spLocks/>
          </p:cNvSpPr>
          <p:nvPr/>
        </p:nvSpPr>
        <p:spPr bwMode="auto">
          <a:xfrm>
            <a:off x="1466850" y="3459163"/>
            <a:ext cx="6381750" cy="2170112"/>
          </a:xfrm>
          <a:custGeom>
            <a:avLst/>
            <a:gdLst>
              <a:gd name="T0" fmla="*/ 2147483647 w 2391"/>
              <a:gd name="T1" fmla="*/ 2147483647 h 793"/>
              <a:gd name="T2" fmla="*/ 2147483647 w 2391"/>
              <a:gd name="T3" fmla="*/ 2147483647 h 793"/>
              <a:gd name="T4" fmla="*/ 2147483647 w 2391"/>
              <a:gd name="T5" fmla="*/ 2147483647 h 793"/>
              <a:gd name="T6" fmla="*/ 2147483647 w 2391"/>
              <a:gd name="T7" fmla="*/ 2147483647 h 793"/>
              <a:gd name="T8" fmla="*/ 2147483647 w 2391"/>
              <a:gd name="T9" fmla="*/ 2147483647 h 793"/>
              <a:gd name="T10" fmla="*/ 2147483647 w 2391"/>
              <a:gd name="T11" fmla="*/ 2147483647 h 793"/>
              <a:gd name="T12" fmla="*/ 2147483647 w 2391"/>
              <a:gd name="T13" fmla="*/ 2147483647 h 793"/>
              <a:gd name="T14" fmla="*/ 2147483647 w 2391"/>
              <a:gd name="T15" fmla="*/ 2147483647 h 793"/>
              <a:gd name="T16" fmla="*/ 2147483647 w 2391"/>
              <a:gd name="T17" fmla="*/ 2147483647 h 793"/>
              <a:gd name="T18" fmla="*/ 2147483647 w 2391"/>
              <a:gd name="T19" fmla="*/ 2147483647 h 793"/>
              <a:gd name="T20" fmla="*/ 2147483647 w 2391"/>
              <a:gd name="T21" fmla="*/ 2147483647 h 793"/>
              <a:gd name="T22" fmla="*/ 2147483647 w 2391"/>
              <a:gd name="T23" fmla="*/ 2147483647 h 793"/>
              <a:gd name="T24" fmla="*/ 2147483647 w 2391"/>
              <a:gd name="T25" fmla="*/ 2147483647 h 793"/>
              <a:gd name="T26" fmla="*/ 2147483647 w 2391"/>
              <a:gd name="T27" fmla="*/ 2147483647 h 793"/>
              <a:gd name="T28" fmla="*/ 2147483647 w 2391"/>
              <a:gd name="T29" fmla="*/ 0 h 793"/>
              <a:gd name="T30" fmla="*/ 2147483647 w 2391"/>
              <a:gd name="T31" fmla="*/ 0 h 793"/>
              <a:gd name="T32" fmla="*/ 2147483647 w 2391"/>
              <a:gd name="T33" fmla="*/ 2147483647 h 793"/>
              <a:gd name="T34" fmla="*/ 2147483647 w 2391"/>
              <a:gd name="T35" fmla="*/ 2147483647 h 793"/>
              <a:gd name="T36" fmla="*/ 2147483647 w 2391"/>
              <a:gd name="T37" fmla="*/ 2147483647 h 793"/>
              <a:gd name="T38" fmla="*/ 2147483647 w 2391"/>
              <a:gd name="T39" fmla="*/ 2147483647 h 793"/>
              <a:gd name="T40" fmla="*/ 2147483647 w 2391"/>
              <a:gd name="T41" fmla="*/ 2147483647 h 793"/>
              <a:gd name="T42" fmla="*/ 2147483647 w 2391"/>
              <a:gd name="T43" fmla="*/ 2147483647 h 793"/>
              <a:gd name="T44" fmla="*/ 2147483647 w 2391"/>
              <a:gd name="T45" fmla="*/ 2147483647 h 793"/>
              <a:gd name="T46" fmla="*/ 2147483647 w 2391"/>
              <a:gd name="T47" fmla="*/ 2147483647 h 793"/>
              <a:gd name="T48" fmla="*/ 2147483647 w 2391"/>
              <a:gd name="T49" fmla="*/ 2147483647 h 793"/>
              <a:gd name="T50" fmla="*/ 2147483647 w 2391"/>
              <a:gd name="T51" fmla="*/ 2147483647 h 793"/>
              <a:gd name="T52" fmla="*/ 2147483647 w 2391"/>
              <a:gd name="T53" fmla="*/ 2147483647 h 793"/>
              <a:gd name="T54" fmla="*/ 2147483647 w 2391"/>
              <a:gd name="T55" fmla="*/ 2147483647 h 793"/>
              <a:gd name="T56" fmla="*/ 2147483647 w 2391"/>
              <a:gd name="T57" fmla="*/ 2147483647 h 793"/>
              <a:gd name="T58" fmla="*/ 2147483647 w 2391"/>
              <a:gd name="T59" fmla="*/ 2147483647 h 793"/>
              <a:gd name="T60" fmla="*/ 2147483647 w 2391"/>
              <a:gd name="T61" fmla="*/ 2147483647 h 793"/>
              <a:gd name="T62" fmla="*/ 2147483647 w 2391"/>
              <a:gd name="T63" fmla="*/ 2147483647 h 793"/>
              <a:gd name="T64" fmla="*/ 2147483647 w 2391"/>
              <a:gd name="T65" fmla="*/ 2147483647 h 793"/>
              <a:gd name="T66" fmla="*/ 2147483647 w 2391"/>
              <a:gd name="T67" fmla="*/ 2147483647 h 793"/>
              <a:gd name="T68" fmla="*/ 2147483647 w 2391"/>
              <a:gd name="T69" fmla="*/ 2147483647 h 793"/>
              <a:gd name="T70" fmla="*/ 2147483647 w 2391"/>
              <a:gd name="T71" fmla="*/ 2147483647 h 793"/>
              <a:gd name="T72" fmla="*/ 2147483647 w 2391"/>
              <a:gd name="T73" fmla="*/ 2147483647 h 793"/>
              <a:gd name="T74" fmla="*/ 2147483647 w 2391"/>
              <a:gd name="T75" fmla="*/ 2147483647 h 793"/>
              <a:gd name="T76" fmla="*/ 2147483647 w 2391"/>
              <a:gd name="T77" fmla="*/ 2147483647 h 793"/>
              <a:gd name="T78" fmla="*/ 2147483647 w 2391"/>
              <a:gd name="T79" fmla="*/ 2147483647 h 793"/>
              <a:gd name="T80" fmla="*/ 2147483647 w 2391"/>
              <a:gd name="T81" fmla="*/ 2147483647 h 793"/>
              <a:gd name="T82" fmla="*/ 2147483647 w 2391"/>
              <a:gd name="T83" fmla="*/ 2147483647 h 793"/>
              <a:gd name="T84" fmla="*/ 2147483647 w 2391"/>
              <a:gd name="T85" fmla="*/ 2147483647 h 793"/>
              <a:gd name="T86" fmla="*/ 2147483647 w 2391"/>
              <a:gd name="T87" fmla="*/ 2147483647 h 793"/>
              <a:gd name="T88" fmla="*/ 2147483647 w 2391"/>
              <a:gd name="T89" fmla="*/ 2147483647 h 793"/>
              <a:gd name="T90" fmla="*/ 2147483647 w 2391"/>
              <a:gd name="T91" fmla="*/ 2147483647 h 793"/>
              <a:gd name="T92" fmla="*/ 2147483647 w 2391"/>
              <a:gd name="T93" fmla="*/ 2147483647 h 793"/>
              <a:gd name="T94" fmla="*/ 2147483647 w 2391"/>
              <a:gd name="T95" fmla="*/ 2147483647 h 793"/>
              <a:gd name="T96" fmla="*/ 2147483647 w 2391"/>
              <a:gd name="T97" fmla="*/ 2147483647 h 793"/>
              <a:gd name="T98" fmla="*/ 2147483647 w 2391"/>
              <a:gd name="T99" fmla="*/ 2147483647 h 793"/>
              <a:gd name="T100" fmla="*/ 2147483647 w 2391"/>
              <a:gd name="T101" fmla="*/ 2147483647 h 793"/>
              <a:gd name="T102" fmla="*/ 2147483647 w 2391"/>
              <a:gd name="T103" fmla="*/ 2147483647 h 793"/>
              <a:gd name="T104" fmla="*/ 0 w 2391"/>
              <a:gd name="T105" fmla="*/ 2147483647 h 79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2391"/>
              <a:gd name="T160" fmla="*/ 0 h 793"/>
              <a:gd name="T161" fmla="*/ 2391 w 2391"/>
              <a:gd name="T162" fmla="*/ 793 h 793"/>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2391" h="793">
                <a:moveTo>
                  <a:pt x="2391" y="432"/>
                </a:moveTo>
                <a:lnTo>
                  <a:pt x="2320" y="408"/>
                </a:lnTo>
                <a:lnTo>
                  <a:pt x="2255" y="391"/>
                </a:lnTo>
                <a:lnTo>
                  <a:pt x="2195" y="373"/>
                </a:lnTo>
                <a:lnTo>
                  <a:pt x="2136" y="355"/>
                </a:lnTo>
                <a:lnTo>
                  <a:pt x="2083" y="337"/>
                </a:lnTo>
                <a:lnTo>
                  <a:pt x="2029" y="320"/>
                </a:lnTo>
                <a:lnTo>
                  <a:pt x="1982" y="302"/>
                </a:lnTo>
                <a:lnTo>
                  <a:pt x="1934" y="284"/>
                </a:lnTo>
                <a:lnTo>
                  <a:pt x="1887" y="272"/>
                </a:lnTo>
                <a:lnTo>
                  <a:pt x="1845" y="255"/>
                </a:lnTo>
                <a:lnTo>
                  <a:pt x="1804" y="243"/>
                </a:lnTo>
                <a:lnTo>
                  <a:pt x="1762" y="225"/>
                </a:lnTo>
                <a:lnTo>
                  <a:pt x="1727" y="213"/>
                </a:lnTo>
                <a:lnTo>
                  <a:pt x="1691" y="201"/>
                </a:lnTo>
                <a:lnTo>
                  <a:pt x="1655" y="190"/>
                </a:lnTo>
                <a:lnTo>
                  <a:pt x="1620" y="178"/>
                </a:lnTo>
                <a:lnTo>
                  <a:pt x="1590" y="166"/>
                </a:lnTo>
                <a:lnTo>
                  <a:pt x="1561" y="160"/>
                </a:lnTo>
                <a:lnTo>
                  <a:pt x="1531" y="148"/>
                </a:lnTo>
                <a:lnTo>
                  <a:pt x="1501" y="136"/>
                </a:lnTo>
                <a:lnTo>
                  <a:pt x="1472" y="130"/>
                </a:lnTo>
                <a:lnTo>
                  <a:pt x="1448" y="119"/>
                </a:lnTo>
                <a:lnTo>
                  <a:pt x="1424" y="113"/>
                </a:lnTo>
                <a:lnTo>
                  <a:pt x="1394" y="107"/>
                </a:lnTo>
                <a:lnTo>
                  <a:pt x="1371" y="95"/>
                </a:lnTo>
                <a:lnTo>
                  <a:pt x="1347" y="89"/>
                </a:lnTo>
                <a:lnTo>
                  <a:pt x="1329" y="83"/>
                </a:lnTo>
                <a:lnTo>
                  <a:pt x="1305" y="77"/>
                </a:lnTo>
                <a:lnTo>
                  <a:pt x="1288" y="71"/>
                </a:lnTo>
                <a:lnTo>
                  <a:pt x="1264" y="65"/>
                </a:lnTo>
                <a:lnTo>
                  <a:pt x="1246" y="60"/>
                </a:lnTo>
                <a:lnTo>
                  <a:pt x="1228" y="54"/>
                </a:lnTo>
                <a:lnTo>
                  <a:pt x="1205" y="54"/>
                </a:lnTo>
                <a:lnTo>
                  <a:pt x="1187" y="48"/>
                </a:lnTo>
                <a:lnTo>
                  <a:pt x="1175" y="42"/>
                </a:lnTo>
                <a:lnTo>
                  <a:pt x="1157" y="42"/>
                </a:lnTo>
                <a:lnTo>
                  <a:pt x="1139" y="36"/>
                </a:lnTo>
                <a:lnTo>
                  <a:pt x="1122" y="30"/>
                </a:lnTo>
                <a:lnTo>
                  <a:pt x="1110" y="30"/>
                </a:lnTo>
                <a:lnTo>
                  <a:pt x="1092" y="24"/>
                </a:lnTo>
                <a:lnTo>
                  <a:pt x="1080" y="24"/>
                </a:lnTo>
                <a:lnTo>
                  <a:pt x="1062" y="18"/>
                </a:lnTo>
                <a:lnTo>
                  <a:pt x="1050" y="18"/>
                </a:lnTo>
                <a:lnTo>
                  <a:pt x="1033" y="18"/>
                </a:lnTo>
                <a:lnTo>
                  <a:pt x="1021" y="12"/>
                </a:lnTo>
                <a:lnTo>
                  <a:pt x="1009" y="12"/>
                </a:lnTo>
                <a:lnTo>
                  <a:pt x="997" y="12"/>
                </a:lnTo>
                <a:lnTo>
                  <a:pt x="985" y="12"/>
                </a:lnTo>
                <a:lnTo>
                  <a:pt x="973" y="6"/>
                </a:lnTo>
                <a:lnTo>
                  <a:pt x="961" y="6"/>
                </a:lnTo>
                <a:lnTo>
                  <a:pt x="949" y="6"/>
                </a:lnTo>
                <a:lnTo>
                  <a:pt x="938" y="6"/>
                </a:lnTo>
                <a:lnTo>
                  <a:pt x="926" y="6"/>
                </a:lnTo>
                <a:lnTo>
                  <a:pt x="914" y="6"/>
                </a:lnTo>
                <a:lnTo>
                  <a:pt x="908" y="6"/>
                </a:lnTo>
                <a:lnTo>
                  <a:pt x="896" y="0"/>
                </a:lnTo>
                <a:lnTo>
                  <a:pt x="884" y="0"/>
                </a:lnTo>
                <a:lnTo>
                  <a:pt x="878" y="0"/>
                </a:lnTo>
                <a:lnTo>
                  <a:pt x="866" y="0"/>
                </a:lnTo>
                <a:lnTo>
                  <a:pt x="855" y="0"/>
                </a:lnTo>
                <a:lnTo>
                  <a:pt x="849" y="0"/>
                </a:lnTo>
                <a:lnTo>
                  <a:pt x="837" y="0"/>
                </a:lnTo>
                <a:lnTo>
                  <a:pt x="831" y="0"/>
                </a:lnTo>
                <a:lnTo>
                  <a:pt x="819" y="6"/>
                </a:lnTo>
                <a:lnTo>
                  <a:pt x="813" y="6"/>
                </a:lnTo>
                <a:lnTo>
                  <a:pt x="807" y="6"/>
                </a:lnTo>
                <a:lnTo>
                  <a:pt x="795" y="6"/>
                </a:lnTo>
                <a:lnTo>
                  <a:pt x="789" y="6"/>
                </a:lnTo>
                <a:lnTo>
                  <a:pt x="783" y="6"/>
                </a:lnTo>
                <a:lnTo>
                  <a:pt x="772" y="6"/>
                </a:lnTo>
                <a:lnTo>
                  <a:pt x="766" y="6"/>
                </a:lnTo>
                <a:lnTo>
                  <a:pt x="760" y="6"/>
                </a:lnTo>
                <a:lnTo>
                  <a:pt x="754" y="12"/>
                </a:lnTo>
                <a:lnTo>
                  <a:pt x="742" y="12"/>
                </a:lnTo>
                <a:lnTo>
                  <a:pt x="736" y="12"/>
                </a:lnTo>
                <a:lnTo>
                  <a:pt x="730" y="12"/>
                </a:lnTo>
                <a:lnTo>
                  <a:pt x="724" y="12"/>
                </a:lnTo>
                <a:lnTo>
                  <a:pt x="718" y="18"/>
                </a:lnTo>
                <a:lnTo>
                  <a:pt x="712" y="18"/>
                </a:lnTo>
                <a:lnTo>
                  <a:pt x="706" y="18"/>
                </a:lnTo>
                <a:lnTo>
                  <a:pt x="700" y="18"/>
                </a:lnTo>
                <a:lnTo>
                  <a:pt x="694" y="18"/>
                </a:lnTo>
                <a:lnTo>
                  <a:pt x="688" y="24"/>
                </a:lnTo>
                <a:lnTo>
                  <a:pt x="683" y="24"/>
                </a:lnTo>
                <a:lnTo>
                  <a:pt x="677" y="24"/>
                </a:lnTo>
                <a:lnTo>
                  <a:pt x="671" y="24"/>
                </a:lnTo>
                <a:lnTo>
                  <a:pt x="665" y="30"/>
                </a:lnTo>
                <a:lnTo>
                  <a:pt x="659" y="30"/>
                </a:lnTo>
                <a:lnTo>
                  <a:pt x="653" y="30"/>
                </a:lnTo>
                <a:lnTo>
                  <a:pt x="647" y="30"/>
                </a:lnTo>
                <a:lnTo>
                  <a:pt x="641" y="36"/>
                </a:lnTo>
                <a:lnTo>
                  <a:pt x="635" y="36"/>
                </a:lnTo>
                <a:lnTo>
                  <a:pt x="629" y="36"/>
                </a:lnTo>
                <a:lnTo>
                  <a:pt x="623" y="42"/>
                </a:lnTo>
                <a:lnTo>
                  <a:pt x="617" y="42"/>
                </a:lnTo>
                <a:lnTo>
                  <a:pt x="611" y="42"/>
                </a:lnTo>
                <a:lnTo>
                  <a:pt x="605" y="48"/>
                </a:lnTo>
                <a:lnTo>
                  <a:pt x="599" y="48"/>
                </a:lnTo>
                <a:lnTo>
                  <a:pt x="594" y="54"/>
                </a:lnTo>
                <a:lnTo>
                  <a:pt x="588" y="54"/>
                </a:lnTo>
                <a:lnTo>
                  <a:pt x="582" y="54"/>
                </a:lnTo>
                <a:lnTo>
                  <a:pt x="576" y="60"/>
                </a:lnTo>
                <a:lnTo>
                  <a:pt x="570" y="60"/>
                </a:lnTo>
                <a:lnTo>
                  <a:pt x="564" y="65"/>
                </a:lnTo>
                <a:lnTo>
                  <a:pt x="558" y="65"/>
                </a:lnTo>
                <a:lnTo>
                  <a:pt x="552" y="71"/>
                </a:lnTo>
                <a:lnTo>
                  <a:pt x="546" y="71"/>
                </a:lnTo>
                <a:lnTo>
                  <a:pt x="540" y="77"/>
                </a:lnTo>
                <a:lnTo>
                  <a:pt x="534" y="77"/>
                </a:lnTo>
                <a:lnTo>
                  <a:pt x="528" y="77"/>
                </a:lnTo>
                <a:lnTo>
                  <a:pt x="528" y="83"/>
                </a:lnTo>
                <a:lnTo>
                  <a:pt x="522" y="83"/>
                </a:lnTo>
                <a:lnTo>
                  <a:pt x="516" y="83"/>
                </a:lnTo>
                <a:lnTo>
                  <a:pt x="516" y="89"/>
                </a:lnTo>
                <a:lnTo>
                  <a:pt x="510" y="89"/>
                </a:lnTo>
                <a:lnTo>
                  <a:pt x="505" y="95"/>
                </a:lnTo>
                <a:lnTo>
                  <a:pt x="499" y="95"/>
                </a:lnTo>
                <a:lnTo>
                  <a:pt x="499" y="101"/>
                </a:lnTo>
                <a:lnTo>
                  <a:pt x="493" y="101"/>
                </a:lnTo>
                <a:lnTo>
                  <a:pt x="487" y="101"/>
                </a:lnTo>
                <a:lnTo>
                  <a:pt x="487" y="107"/>
                </a:lnTo>
                <a:lnTo>
                  <a:pt x="481" y="107"/>
                </a:lnTo>
                <a:lnTo>
                  <a:pt x="475" y="113"/>
                </a:lnTo>
                <a:lnTo>
                  <a:pt x="469" y="113"/>
                </a:lnTo>
                <a:lnTo>
                  <a:pt x="469" y="119"/>
                </a:lnTo>
                <a:lnTo>
                  <a:pt x="463" y="119"/>
                </a:lnTo>
                <a:lnTo>
                  <a:pt x="457" y="125"/>
                </a:lnTo>
                <a:lnTo>
                  <a:pt x="451" y="125"/>
                </a:lnTo>
                <a:lnTo>
                  <a:pt x="451" y="130"/>
                </a:lnTo>
                <a:lnTo>
                  <a:pt x="445" y="130"/>
                </a:lnTo>
                <a:lnTo>
                  <a:pt x="439" y="136"/>
                </a:lnTo>
                <a:lnTo>
                  <a:pt x="433" y="142"/>
                </a:lnTo>
                <a:lnTo>
                  <a:pt x="427" y="142"/>
                </a:lnTo>
                <a:lnTo>
                  <a:pt x="427" y="148"/>
                </a:lnTo>
                <a:lnTo>
                  <a:pt x="422" y="148"/>
                </a:lnTo>
                <a:lnTo>
                  <a:pt x="416" y="154"/>
                </a:lnTo>
                <a:lnTo>
                  <a:pt x="410" y="160"/>
                </a:lnTo>
                <a:lnTo>
                  <a:pt x="404" y="166"/>
                </a:lnTo>
                <a:lnTo>
                  <a:pt x="398" y="166"/>
                </a:lnTo>
                <a:lnTo>
                  <a:pt x="398" y="172"/>
                </a:lnTo>
                <a:lnTo>
                  <a:pt x="392" y="172"/>
                </a:lnTo>
                <a:lnTo>
                  <a:pt x="392" y="178"/>
                </a:lnTo>
                <a:lnTo>
                  <a:pt x="386" y="178"/>
                </a:lnTo>
                <a:lnTo>
                  <a:pt x="386" y="184"/>
                </a:lnTo>
                <a:lnTo>
                  <a:pt x="380" y="184"/>
                </a:lnTo>
                <a:lnTo>
                  <a:pt x="380" y="190"/>
                </a:lnTo>
                <a:lnTo>
                  <a:pt x="374" y="190"/>
                </a:lnTo>
                <a:lnTo>
                  <a:pt x="368" y="196"/>
                </a:lnTo>
                <a:lnTo>
                  <a:pt x="362" y="201"/>
                </a:lnTo>
                <a:lnTo>
                  <a:pt x="356" y="207"/>
                </a:lnTo>
                <a:lnTo>
                  <a:pt x="350" y="213"/>
                </a:lnTo>
                <a:lnTo>
                  <a:pt x="344" y="219"/>
                </a:lnTo>
                <a:lnTo>
                  <a:pt x="338" y="225"/>
                </a:lnTo>
                <a:lnTo>
                  <a:pt x="333" y="231"/>
                </a:lnTo>
                <a:lnTo>
                  <a:pt x="327" y="237"/>
                </a:lnTo>
                <a:lnTo>
                  <a:pt x="321" y="243"/>
                </a:lnTo>
                <a:lnTo>
                  <a:pt x="321" y="249"/>
                </a:lnTo>
                <a:lnTo>
                  <a:pt x="315" y="249"/>
                </a:lnTo>
                <a:lnTo>
                  <a:pt x="315" y="255"/>
                </a:lnTo>
                <a:lnTo>
                  <a:pt x="309" y="255"/>
                </a:lnTo>
                <a:lnTo>
                  <a:pt x="309" y="261"/>
                </a:lnTo>
                <a:lnTo>
                  <a:pt x="303" y="261"/>
                </a:lnTo>
                <a:lnTo>
                  <a:pt x="303" y="266"/>
                </a:lnTo>
                <a:lnTo>
                  <a:pt x="297" y="266"/>
                </a:lnTo>
                <a:lnTo>
                  <a:pt x="297" y="272"/>
                </a:lnTo>
                <a:lnTo>
                  <a:pt x="291" y="272"/>
                </a:lnTo>
                <a:lnTo>
                  <a:pt x="291" y="278"/>
                </a:lnTo>
                <a:lnTo>
                  <a:pt x="285" y="278"/>
                </a:lnTo>
                <a:lnTo>
                  <a:pt x="285" y="284"/>
                </a:lnTo>
                <a:lnTo>
                  <a:pt x="285" y="290"/>
                </a:lnTo>
                <a:lnTo>
                  <a:pt x="279" y="290"/>
                </a:lnTo>
                <a:lnTo>
                  <a:pt x="279" y="296"/>
                </a:lnTo>
                <a:lnTo>
                  <a:pt x="273" y="296"/>
                </a:lnTo>
                <a:lnTo>
                  <a:pt x="273" y="302"/>
                </a:lnTo>
                <a:lnTo>
                  <a:pt x="267" y="302"/>
                </a:lnTo>
                <a:lnTo>
                  <a:pt x="267" y="308"/>
                </a:lnTo>
                <a:lnTo>
                  <a:pt x="261" y="314"/>
                </a:lnTo>
                <a:lnTo>
                  <a:pt x="261" y="320"/>
                </a:lnTo>
                <a:lnTo>
                  <a:pt x="255" y="320"/>
                </a:lnTo>
                <a:lnTo>
                  <a:pt x="255" y="326"/>
                </a:lnTo>
                <a:lnTo>
                  <a:pt x="249" y="326"/>
                </a:lnTo>
                <a:lnTo>
                  <a:pt x="249" y="332"/>
                </a:lnTo>
                <a:lnTo>
                  <a:pt x="244" y="332"/>
                </a:lnTo>
                <a:lnTo>
                  <a:pt x="244" y="337"/>
                </a:lnTo>
                <a:lnTo>
                  <a:pt x="238" y="343"/>
                </a:lnTo>
                <a:lnTo>
                  <a:pt x="238" y="349"/>
                </a:lnTo>
                <a:lnTo>
                  <a:pt x="232" y="349"/>
                </a:lnTo>
                <a:lnTo>
                  <a:pt x="232" y="355"/>
                </a:lnTo>
                <a:lnTo>
                  <a:pt x="226" y="355"/>
                </a:lnTo>
                <a:lnTo>
                  <a:pt x="226" y="361"/>
                </a:lnTo>
                <a:lnTo>
                  <a:pt x="226" y="367"/>
                </a:lnTo>
                <a:lnTo>
                  <a:pt x="220" y="367"/>
                </a:lnTo>
                <a:lnTo>
                  <a:pt x="220" y="373"/>
                </a:lnTo>
                <a:lnTo>
                  <a:pt x="214" y="373"/>
                </a:lnTo>
                <a:lnTo>
                  <a:pt x="214" y="379"/>
                </a:lnTo>
                <a:lnTo>
                  <a:pt x="214" y="385"/>
                </a:lnTo>
                <a:lnTo>
                  <a:pt x="208" y="385"/>
                </a:lnTo>
                <a:lnTo>
                  <a:pt x="208" y="391"/>
                </a:lnTo>
                <a:lnTo>
                  <a:pt x="202" y="391"/>
                </a:lnTo>
                <a:lnTo>
                  <a:pt x="202" y="397"/>
                </a:lnTo>
                <a:lnTo>
                  <a:pt x="202" y="402"/>
                </a:lnTo>
                <a:lnTo>
                  <a:pt x="196" y="402"/>
                </a:lnTo>
                <a:lnTo>
                  <a:pt x="190" y="408"/>
                </a:lnTo>
                <a:lnTo>
                  <a:pt x="143" y="497"/>
                </a:lnTo>
                <a:lnTo>
                  <a:pt x="113" y="550"/>
                </a:lnTo>
                <a:lnTo>
                  <a:pt x="89" y="592"/>
                </a:lnTo>
                <a:lnTo>
                  <a:pt x="83" y="609"/>
                </a:lnTo>
                <a:lnTo>
                  <a:pt x="72" y="633"/>
                </a:lnTo>
                <a:lnTo>
                  <a:pt x="48" y="675"/>
                </a:lnTo>
                <a:lnTo>
                  <a:pt x="12" y="763"/>
                </a:lnTo>
                <a:lnTo>
                  <a:pt x="0" y="793"/>
                </a:lnTo>
              </a:path>
            </a:pathLst>
          </a:custGeom>
          <a:noFill/>
          <a:ln w="28575"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nvGrpSpPr>
          <p:cNvPr id="2" name="Group 104"/>
          <p:cNvGrpSpPr>
            <a:grpSpLocks/>
          </p:cNvGrpSpPr>
          <p:nvPr/>
        </p:nvGrpSpPr>
        <p:grpSpPr bwMode="auto">
          <a:xfrm>
            <a:off x="3683000" y="3429000"/>
            <a:ext cx="4114800" cy="2298700"/>
            <a:chOff x="2320" y="2160"/>
            <a:chExt cx="2592" cy="1448"/>
          </a:xfrm>
        </p:grpSpPr>
        <p:sp>
          <p:nvSpPr>
            <p:cNvPr id="20545" name="Line 94"/>
            <p:cNvSpPr>
              <a:spLocks noChangeShapeType="1"/>
            </p:cNvSpPr>
            <p:nvPr/>
          </p:nvSpPr>
          <p:spPr bwMode="auto">
            <a:xfrm flipV="1">
              <a:off x="2400" y="2160"/>
              <a:ext cx="0" cy="1448"/>
            </a:xfrm>
            <a:prstGeom prst="line">
              <a:avLst/>
            </a:prstGeom>
            <a:noFill/>
            <a:ln w="19050" cap="rnd">
              <a:solidFill>
                <a:schemeClr val="tx1"/>
              </a:solidFill>
              <a:prstDash val="sysDot"/>
              <a:round/>
              <a:headEnd/>
              <a:tailEnd/>
            </a:ln>
            <a:extLst>
              <a:ext uri="{909E8E84-426E-40DD-AFC4-6F175D3DCCD1}">
                <a14:hiddenFill xmlns:a14="http://schemas.microsoft.com/office/drawing/2010/main">
                  <a:noFill/>
                </a14:hiddenFill>
              </a:ext>
            </a:extLst>
          </p:spPr>
          <p:txBody>
            <a:bodyPr/>
            <a:lstStyle/>
            <a:p>
              <a:endParaRPr lang="en-US"/>
            </a:p>
          </p:txBody>
        </p:sp>
        <p:grpSp>
          <p:nvGrpSpPr>
            <p:cNvPr id="20546" name="Group 103"/>
            <p:cNvGrpSpPr>
              <a:grpSpLocks/>
            </p:cNvGrpSpPr>
            <p:nvPr/>
          </p:nvGrpSpPr>
          <p:grpSpPr bwMode="auto">
            <a:xfrm>
              <a:off x="2320" y="2870"/>
              <a:ext cx="2592" cy="442"/>
              <a:chOff x="2304" y="2870"/>
              <a:chExt cx="2592" cy="442"/>
            </a:xfrm>
          </p:grpSpPr>
          <p:sp>
            <p:nvSpPr>
              <p:cNvPr id="20547" name="Rectangle 40"/>
              <p:cNvSpPr>
                <a:spLocks noChangeArrowheads="1"/>
              </p:cNvSpPr>
              <p:nvPr/>
            </p:nvSpPr>
            <p:spPr bwMode="auto">
              <a:xfrm>
                <a:off x="2830" y="2966"/>
                <a:ext cx="2066" cy="3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algn="l" eaLnBrk="1" hangingPunct="1"/>
                <a:r>
                  <a:rPr lang="en-US" altLang="en-US" sz="3600">
                    <a:solidFill>
                      <a:srgbClr val="000000"/>
                    </a:solidFill>
                    <a:latin typeface="Symbol" panose="05050102010706020507" pitchFamily="18" charset="2"/>
                  </a:rPr>
                  <a:t>l</a:t>
                </a:r>
                <a:r>
                  <a:rPr lang="en-US" altLang="en-US" sz="2000">
                    <a:solidFill>
                      <a:srgbClr val="000000"/>
                    </a:solidFill>
                    <a:latin typeface="Symbol" panose="05050102010706020507" pitchFamily="18" charset="2"/>
                  </a:rPr>
                  <a:t> </a:t>
                </a:r>
                <a:r>
                  <a:rPr lang="en-US" altLang="en-US" sz="3600">
                    <a:solidFill>
                      <a:srgbClr val="000000"/>
                    </a:solidFill>
                    <a:latin typeface="Symbol" panose="05050102010706020507" pitchFamily="18" charset="2"/>
                  </a:rPr>
                  <a:t>=1/</a:t>
                </a:r>
                <a:r>
                  <a:rPr lang="en-US" altLang="en-US" sz="2000">
                    <a:solidFill>
                      <a:srgbClr val="000000"/>
                    </a:solidFill>
                    <a:latin typeface="Symbol" panose="05050102010706020507" pitchFamily="18" charset="2"/>
                  </a:rPr>
                  <a:t> </a:t>
                </a:r>
                <a:r>
                  <a:rPr lang="en-US" altLang="en-US" sz="3600">
                    <a:solidFill>
                      <a:srgbClr val="000000"/>
                    </a:solidFill>
                    <a:latin typeface="Times New Roman" panose="02020603050405020304" pitchFamily="18" charset="0"/>
                  </a:rPr>
                  <a:t>ln</a:t>
                </a:r>
                <a:r>
                  <a:rPr lang="en-US" altLang="en-US" sz="3600">
                    <a:solidFill>
                      <a:srgbClr val="000000"/>
                    </a:solidFill>
                    <a:latin typeface="Symbol" panose="05050102010706020507" pitchFamily="18" charset="2"/>
                  </a:rPr>
                  <a:t>(2)</a:t>
                </a:r>
                <a:r>
                  <a:rPr lang="en-US" altLang="en-US" sz="2000">
                    <a:solidFill>
                      <a:srgbClr val="000000"/>
                    </a:solidFill>
                    <a:latin typeface="Symbol" panose="05050102010706020507" pitchFamily="18" charset="2"/>
                  </a:rPr>
                  <a:t> </a:t>
                </a:r>
                <a:r>
                  <a:rPr lang="en-US" altLang="en-US" sz="3600">
                    <a:solidFill>
                      <a:srgbClr val="000000"/>
                    </a:solidFill>
                    <a:latin typeface="Symbol" panose="05050102010706020507" pitchFamily="18" charset="2"/>
                  </a:rPr>
                  <a:t>=</a:t>
                </a:r>
                <a:r>
                  <a:rPr lang="en-US" altLang="en-US" sz="2000">
                    <a:solidFill>
                      <a:srgbClr val="000000"/>
                    </a:solidFill>
                    <a:latin typeface="Symbol" panose="05050102010706020507" pitchFamily="18" charset="2"/>
                  </a:rPr>
                  <a:t> </a:t>
                </a:r>
                <a:r>
                  <a:rPr lang="en-US" altLang="en-US" sz="3600">
                    <a:solidFill>
                      <a:srgbClr val="000000"/>
                    </a:solidFill>
                    <a:latin typeface="Symbol" panose="05050102010706020507" pitchFamily="18" charset="2"/>
                  </a:rPr>
                  <a:t>0.693</a:t>
                </a:r>
              </a:p>
            </p:txBody>
          </p:sp>
          <p:sp>
            <p:nvSpPr>
              <p:cNvPr id="20548" name="Text Box 42"/>
              <p:cNvSpPr txBox="1">
                <a:spLocks noChangeArrowheads="1"/>
              </p:cNvSpPr>
              <p:nvPr/>
            </p:nvSpPr>
            <p:spPr bwMode="auto">
              <a:xfrm>
                <a:off x="2304" y="2870"/>
                <a:ext cx="683"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n-US" altLang="en-US" b="1">
                    <a:sym typeface="Symbol" panose="05050102010706020507" pitchFamily="18" charset="2"/>
                  </a:rPr>
                  <a:t>            </a:t>
                </a:r>
              </a:p>
            </p:txBody>
          </p:sp>
        </p:grpSp>
      </p:grpSp>
      <p:sp>
        <p:nvSpPr>
          <p:cNvPr id="20542" name="Text Box 37"/>
          <p:cNvSpPr txBox="1">
            <a:spLocks noChangeArrowheads="1"/>
          </p:cNvSpPr>
          <p:nvPr/>
        </p:nvSpPr>
        <p:spPr bwMode="auto">
          <a:xfrm>
            <a:off x="6172200" y="517525"/>
            <a:ext cx="2000250"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algn="l" eaLnBrk="1" hangingPunct="1"/>
            <a:r>
              <a:rPr lang="en-US" altLang="en-US" sz="4000" i="1">
                <a:latin typeface="Times New Roman" panose="02020603050405020304" pitchFamily="18" charset="0"/>
              </a:rPr>
              <a:t>x</a:t>
            </a:r>
            <a:r>
              <a:rPr lang="en-US" altLang="en-US" sz="4000">
                <a:latin typeface="Times New Roman" panose="02020603050405020304" pitchFamily="18" charset="0"/>
              </a:rPr>
              <a:t> </a:t>
            </a:r>
            <a:r>
              <a:rPr lang="en-US" altLang="en-US" sz="4000">
                <a:latin typeface="Times New Roman" panose="02020603050405020304" pitchFamily="18" charset="0"/>
                <a:sym typeface="Symbol" panose="05050102010706020507" pitchFamily="18" charset="2"/>
              </a:rPr>
              <a:t> [1,2]</a:t>
            </a:r>
          </a:p>
        </p:txBody>
      </p:sp>
      <p:sp>
        <p:nvSpPr>
          <p:cNvPr id="68709" name="Line 101"/>
          <p:cNvSpPr>
            <a:spLocks noChangeShapeType="1"/>
          </p:cNvSpPr>
          <p:nvPr/>
        </p:nvSpPr>
        <p:spPr bwMode="auto">
          <a:xfrm>
            <a:off x="3111500" y="5702300"/>
            <a:ext cx="1730375" cy="9525"/>
          </a:xfrm>
          <a:prstGeom prst="line">
            <a:avLst/>
          </a:prstGeom>
          <a:noFill/>
          <a:ln w="762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0544" name="Line 102"/>
          <p:cNvSpPr>
            <a:spLocks noChangeShapeType="1"/>
          </p:cNvSpPr>
          <p:nvPr/>
        </p:nvSpPr>
        <p:spPr bwMode="auto">
          <a:xfrm>
            <a:off x="7823200" y="4635500"/>
            <a:ext cx="381000" cy="11430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Tree>
    <p:extLst>
      <p:ext uri="{BB962C8B-B14F-4D97-AF65-F5344CB8AC3E}">
        <p14:creationId xmlns:p14="http://schemas.microsoft.com/office/powerpoint/2010/main" val="113871508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6870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8709" grpId="0" animBg="1"/>
    </p:bldLst>
  </p:timing>
</p:sld>
</file>

<file path=ppt/slides/slide4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6" name="Rectangle 4"/>
          <p:cNvSpPr>
            <a:spLocks noGrp="1" noChangeArrowheads="1"/>
          </p:cNvSpPr>
          <p:nvPr>
            <p:ph type="title"/>
          </p:nvPr>
        </p:nvSpPr>
        <p:spPr>
          <a:xfrm>
            <a:off x="0" y="274638"/>
            <a:ext cx="9144000" cy="1143000"/>
          </a:xfrm>
        </p:spPr>
        <p:txBody>
          <a:bodyPr/>
          <a:lstStyle/>
          <a:p>
            <a:pPr eaLnBrk="1" hangingPunct="1"/>
            <a:r>
              <a:rPr lang="en-US" altLang="en-US"/>
              <a:t>Maximum likelihood for multiple data</a:t>
            </a:r>
          </a:p>
        </p:txBody>
      </p:sp>
      <p:sp>
        <p:nvSpPr>
          <p:cNvPr id="21507" name="Rectangle 10"/>
          <p:cNvSpPr>
            <a:spLocks noChangeArrowheads="1"/>
          </p:cNvSpPr>
          <p:nvPr/>
        </p:nvSpPr>
        <p:spPr bwMode="auto">
          <a:xfrm>
            <a:off x="1397000" y="2119313"/>
            <a:ext cx="7248525" cy="3271837"/>
          </a:xfrm>
          <a:prstGeom prst="rect">
            <a:avLst/>
          </a:prstGeom>
          <a:noFill/>
          <a:ln w="17463">
            <a:solidFill>
              <a:srgbClr val="808080"/>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21508" name="Line 11"/>
          <p:cNvSpPr>
            <a:spLocks noChangeShapeType="1"/>
          </p:cNvSpPr>
          <p:nvPr/>
        </p:nvSpPr>
        <p:spPr bwMode="auto">
          <a:xfrm>
            <a:off x="1397000" y="2119313"/>
            <a:ext cx="1588" cy="3271837"/>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1509" name="Line 12"/>
          <p:cNvSpPr>
            <a:spLocks noChangeShapeType="1"/>
          </p:cNvSpPr>
          <p:nvPr/>
        </p:nvSpPr>
        <p:spPr bwMode="auto">
          <a:xfrm>
            <a:off x="1325563" y="5391150"/>
            <a:ext cx="71437" cy="1588"/>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1510" name="Line 13"/>
          <p:cNvSpPr>
            <a:spLocks noChangeShapeType="1"/>
          </p:cNvSpPr>
          <p:nvPr/>
        </p:nvSpPr>
        <p:spPr bwMode="auto">
          <a:xfrm>
            <a:off x="1325563" y="5057775"/>
            <a:ext cx="71437" cy="1588"/>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1511" name="Line 14"/>
          <p:cNvSpPr>
            <a:spLocks noChangeShapeType="1"/>
          </p:cNvSpPr>
          <p:nvPr/>
        </p:nvSpPr>
        <p:spPr bwMode="auto">
          <a:xfrm>
            <a:off x="1325563" y="4740275"/>
            <a:ext cx="71437" cy="1588"/>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1512" name="Line 15"/>
          <p:cNvSpPr>
            <a:spLocks noChangeShapeType="1"/>
          </p:cNvSpPr>
          <p:nvPr/>
        </p:nvSpPr>
        <p:spPr bwMode="auto">
          <a:xfrm>
            <a:off x="1325563" y="4406900"/>
            <a:ext cx="71437" cy="1588"/>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1513" name="Line 16"/>
          <p:cNvSpPr>
            <a:spLocks noChangeShapeType="1"/>
          </p:cNvSpPr>
          <p:nvPr/>
        </p:nvSpPr>
        <p:spPr bwMode="auto">
          <a:xfrm>
            <a:off x="1325563" y="4089400"/>
            <a:ext cx="71437" cy="1588"/>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1514" name="Line 17"/>
          <p:cNvSpPr>
            <a:spLocks noChangeShapeType="1"/>
          </p:cNvSpPr>
          <p:nvPr/>
        </p:nvSpPr>
        <p:spPr bwMode="auto">
          <a:xfrm>
            <a:off x="1325563" y="3756025"/>
            <a:ext cx="71437" cy="1588"/>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1515" name="Line 18"/>
          <p:cNvSpPr>
            <a:spLocks noChangeShapeType="1"/>
          </p:cNvSpPr>
          <p:nvPr/>
        </p:nvSpPr>
        <p:spPr bwMode="auto">
          <a:xfrm>
            <a:off x="1325563" y="3421063"/>
            <a:ext cx="71437" cy="1587"/>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1516" name="Line 19"/>
          <p:cNvSpPr>
            <a:spLocks noChangeShapeType="1"/>
          </p:cNvSpPr>
          <p:nvPr/>
        </p:nvSpPr>
        <p:spPr bwMode="auto">
          <a:xfrm>
            <a:off x="1325563" y="3105150"/>
            <a:ext cx="71437" cy="1588"/>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1517" name="Line 20"/>
          <p:cNvSpPr>
            <a:spLocks noChangeShapeType="1"/>
          </p:cNvSpPr>
          <p:nvPr/>
        </p:nvSpPr>
        <p:spPr bwMode="auto">
          <a:xfrm>
            <a:off x="1325563" y="2770188"/>
            <a:ext cx="71437" cy="1587"/>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1518" name="Line 21"/>
          <p:cNvSpPr>
            <a:spLocks noChangeShapeType="1"/>
          </p:cNvSpPr>
          <p:nvPr/>
        </p:nvSpPr>
        <p:spPr bwMode="auto">
          <a:xfrm>
            <a:off x="1325563" y="2454275"/>
            <a:ext cx="71437" cy="1588"/>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1519" name="Line 22"/>
          <p:cNvSpPr>
            <a:spLocks noChangeShapeType="1"/>
          </p:cNvSpPr>
          <p:nvPr/>
        </p:nvSpPr>
        <p:spPr bwMode="auto">
          <a:xfrm>
            <a:off x="1325563" y="2119313"/>
            <a:ext cx="71437" cy="1587"/>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1520" name="Line 23"/>
          <p:cNvSpPr>
            <a:spLocks noChangeShapeType="1"/>
          </p:cNvSpPr>
          <p:nvPr/>
        </p:nvSpPr>
        <p:spPr bwMode="auto">
          <a:xfrm>
            <a:off x="1397000" y="5391150"/>
            <a:ext cx="7248525" cy="1588"/>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1521" name="Line 24"/>
          <p:cNvSpPr>
            <a:spLocks noChangeShapeType="1"/>
          </p:cNvSpPr>
          <p:nvPr/>
        </p:nvSpPr>
        <p:spPr bwMode="auto">
          <a:xfrm flipV="1">
            <a:off x="1397000" y="5391150"/>
            <a:ext cx="1588" cy="6985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1522" name="Line 25"/>
          <p:cNvSpPr>
            <a:spLocks noChangeShapeType="1"/>
          </p:cNvSpPr>
          <p:nvPr/>
        </p:nvSpPr>
        <p:spPr bwMode="auto">
          <a:xfrm flipV="1">
            <a:off x="2611438" y="5391150"/>
            <a:ext cx="1587" cy="6985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1523" name="Line 26"/>
          <p:cNvSpPr>
            <a:spLocks noChangeShapeType="1"/>
          </p:cNvSpPr>
          <p:nvPr/>
        </p:nvSpPr>
        <p:spPr bwMode="auto">
          <a:xfrm flipV="1">
            <a:off x="3806825" y="5391150"/>
            <a:ext cx="1588" cy="6985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1524" name="Line 27"/>
          <p:cNvSpPr>
            <a:spLocks noChangeShapeType="1"/>
          </p:cNvSpPr>
          <p:nvPr/>
        </p:nvSpPr>
        <p:spPr bwMode="auto">
          <a:xfrm flipV="1">
            <a:off x="5021263" y="5391150"/>
            <a:ext cx="1587" cy="6985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1525" name="Line 28"/>
          <p:cNvSpPr>
            <a:spLocks noChangeShapeType="1"/>
          </p:cNvSpPr>
          <p:nvPr/>
        </p:nvSpPr>
        <p:spPr bwMode="auto">
          <a:xfrm flipV="1">
            <a:off x="6235700" y="5391150"/>
            <a:ext cx="1588" cy="6985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1526" name="Line 29"/>
          <p:cNvSpPr>
            <a:spLocks noChangeShapeType="1"/>
          </p:cNvSpPr>
          <p:nvPr/>
        </p:nvSpPr>
        <p:spPr bwMode="auto">
          <a:xfrm flipV="1">
            <a:off x="7431088" y="5391150"/>
            <a:ext cx="1587" cy="6985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1527" name="Line 30"/>
          <p:cNvSpPr>
            <a:spLocks noChangeShapeType="1"/>
          </p:cNvSpPr>
          <p:nvPr/>
        </p:nvSpPr>
        <p:spPr bwMode="auto">
          <a:xfrm flipV="1">
            <a:off x="8645525" y="5391150"/>
            <a:ext cx="1588" cy="6985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1528" name="Freeform 31"/>
          <p:cNvSpPr>
            <a:spLocks/>
          </p:cNvSpPr>
          <p:nvPr/>
        </p:nvSpPr>
        <p:spPr bwMode="auto">
          <a:xfrm>
            <a:off x="1397000" y="2119313"/>
            <a:ext cx="6034088" cy="3271837"/>
          </a:xfrm>
          <a:custGeom>
            <a:avLst/>
            <a:gdLst>
              <a:gd name="T0" fmla="*/ 2147483647 w 343"/>
              <a:gd name="T1" fmla="*/ 2147483647 h 186"/>
              <a:gd name="T2" fmla="*/ 2147483647 w 343"/>
              <a:gd name="T3" fmla="*/ 2147483647 h 186"/>
              <a:gd name="T4" fmla="*/ 2147483647 w 343"/>
              <a:gd name="T5" fmla="*/ 2147483647 h 186"/>
              <a:gd name="T6" fmla="*/ 2147483647 w 343"/>
              <a:gd name="T7" fmla="*/ 2147483647 h 186"/>
              <a:gd name="T8" fmla="*/ 2147483647 w 343"/>
              <a:gd name="T9" fmla="*/ 2147483647 h 186"/>
              <a:gd name="T10" fmla="*/ 2147483647 w 343"/>
              <a:gd name="T11" fmla="*/ 2147483647 h 186"/>
              <a:gd name="T12" fmla="*/ 2147483647 w 343"/>
              <a:gd name="T13" fmla="*/ 2147483647 h 186"/>
              <a:gd name="T14" fmla="*/ 2147483647 w 343"/>
              <a:gd name="T15" fmla="*/ 2147483647 h 186"/>
              <a:gd name="T16" fmla="*/ 2147483647 w 343"/>
              <a:gd name="T17" fmla="*/ 2147483647 h 186"/>
              <a:gd name="T18" fmla="*/ 2147483647 w 343"/>
              <a:gd name="T19" fmla="*/ 2147483647 h 186"/>
              <a:gd name="T20" fmla="*/ 2147483647 w 343"/>
              <a:gd name="T21" fmla="*/ 2147483647 h 186"/>
              <a:gd name="T22" fmla="*/ 2147483647 w 343"/>
              <a:gd name="T23" fmla="*/ 2147483647 h 186"/>
              <a:gd name="T24" fmla="*/ 2147483647 w 343"/>
              <a:gd name="T25" fmla="*/ 2147483647 h 186"/>
              <a:gd name="T26" fmla="*/ 2147483647 w 343"/>
              <a:gd name="T27" fmla="*/ 2147483647 h 186"/>
              <a:gd name="T28" fmla="*/ 2147483647 w 343"/>
              <a:gd name="T29" fmla="*/ 2147483647 h 186"/>
              <a:gd name="T30" fmla="*/ 2147483647 w 343"/>
              <a:gd name="T31" fmla="*/ 2147483647 h 186"/>
              <a:gd name="T32" fmla="*/ 2147483647 w 343"/>
              <a:gd name="T33" fmla="*/ 2147483647 h 186"/>
              <a:gd name="T34" fmla="*/ 2147483647 w 343"/>
              <a:gd name="T35" fmla="*/ 2147483647 h 186"/>
              <a:gd name="T36" fmla="*/ 2147483647 w 343"/>
              <a:gd name="T37" fmla="*/ 2147483647 h 186"/>
              <a:gd name="T38" fmla="*/ 2147483647 w 343"/>
              <a:gd name="T39" fmla="*/ 2147483647 h 186"/>
              <a:gd name="T40" fmla="*/ 2147483647 w 343"/>
              <a:gd name="T41" fmla="*/ 2147483647 h 186"/>
              <a:gd name="T42" fmla="*/ 2147483647 w 343"/>
              <a:gd name="T43" fmla="*/ 2147483647 h 186"/>
              <a:gd name="T44" fmla="*/ 2147483647 w 343"/>
              <a:gd name="T45" fmla="*/ 2147483647 h 186"/>
              <a:gd name="T46" fmla="*/ 2147483647 w 343"/>
              <a:gd name="T47" fmla="*/ 2147483647 h 186"/>
              <a:gd name="T48" fmla="*/ 2147483647 w 343"/>
              <a:gd name="T49" fmla="*/ 2147483647 h 186"/>
              <a:gd name="T50" fmla="*/ 2147483647 w 343"/>
              <a:gd name="T51" fmla="*/ 2147483647 h 186"/>
              <a:gd name="T52" fmla="*/ 2147483647 w 343"/>
              <a:gd name="T53" fmla="*/ 2147483647 h 186"/>
              <a:gd name="T54" fmla="*/ 2147483647 w 343"/>
              <a:gd name="T55" fmla="*/ 2147483647 h 186"/>
              <a:gd name="T56" fmla="*/ 2147483647 w 343"/>
              <a:gd name="T57" fmla="*/ 2147483647 h 186"/>
              <a:gd name="T58" fmla="*/ 2147483647 w 343"/>
              <a:gd name="T59" fmla="*/ 2147483647 h 186"/>
              <a:gd name="T60" fmla="*/ 2147483647 w 343"/>
              <a:gd name="T61" fmla="*/ 2147483647 h 186"/>
              <a:gd name="T62" fmla="*/ 2147483647 w 343"/>
              <a:gd name="T63" fmla="*/ 2147483647 h 186"/>
              <a:gd name="T64" fmla="*/ 2147483647 w 343"/>
              <a:gd name="T65" fmla="*/ 2147483647 h 186"/>
              <a:gd name="T66" fmla="*/ 2147483647 w 343"/>
              <a:gd name="T67" fmla="*/ 2147483647 h 186"/>
              <a:gd name="T68" fmla="*/ 2147483647 w 343"/>
              <a:gd name="T69" fmla="*/ 2147483647 h 186"/>
              <a:gd name="T70" fmla="*/ 2147483647 w 343"/>
              <a:gd name="T71" fmla="*/ 0 h 186"/>
              <a:gd name="T72" fmla="*/ 2147483647 w 343"/>
              <a:gd name="T73" fmla="*/ 0 h 186"/>
              <a:gd name="T74" fmla="*/ 2147483647 w 343"/>
              <a:gd name="T75" fmla="*/ 2147483647 h 186"/>
              <a:gd name="T76" fmla="*/ 2147483647 w 343"/>
              <a:gd name="T77" fmla="*/ 2147483647 h 186"/>
              <a:gd name="T78" fmla="*/ 2147483647 w 343"/>
              <a:gd name="T79" fmla="*/ 2147483647 h 186"/>
              <a:gd name="T80" fmla="*/ 2147483647 w 343"/>
              <a:gd name="T81" fmla="*/ 2147483647 h 186"/>
              <a:gd name="T82" fmla="*/ 2147483647 w 343"/>
              <a:gd name="T83" fmla="*/ 2147483647 h 186"/>
              <a:gd name="T84" fmla="*/ 2147483647 w 343"/>
              <a:gd name="T85" fmla="*/ 2147483647 h 186"/>
              <a:gd name="T86" fmla="*/ 2147483647 w 343"/>
              <a:gd name="T87" fmla="*/ 2147483647 h 186"/>
              <a:gd name="T88" fmla="*/ 2147483647 w 343"/>
              <a:gd name="T89" fmla="*/ 2147483647 h 186"/>
              <a:gd name="T90" fmla="*/ 2147483647 w 343"/>
              <a:gd name="T91" fmla="*/ 2147483647 h 186"/>
              <a:gd name="T92" fmla="*/ 2147483647 w 343"/>
              <a:gd name="T93" fmla="*/ 2147483647 h 186"/>
              <a:gd name="T94" fmla="*/ 2147483647 w 343"/>
              <a:gd name="T95" fmla="*/ 2147483647 h 186"/>
              <a:gd name="T96" fmla="*/ 2147483647 w 343"/>
              <a:gd name="T97" fmla="*/ 2147483647 h 186"/>
              <a:gd name="T98" fmla="*/ 2147483647 w 343"/>
              <a:gd name="T99" fmla="*/ 2147483647 h 186"/>
              <a:gd name="T100" fmla="*/ 2147483647 w 343"/>
              <a:gd name="T101" fmla="*/ 2147483647 h 186"/>
              <a:gd name="T102" fmla="*/ 2147483647 w 343"/>
              <a:gd name="T103" fmla="*/ 2147483647 h 186"/>
              <a:gd name="T104" fmla="*/ 2147483647 w 343"/>
              <a:gd name="T105" fmla="*/ 2147483647 h 186"/>
              <a:gd name="T106" fmla="*/ 2147483647 w 343"/>
              <a:gd name="T107" fmla="*/ 2147483647 h 186"/>
              <a:gd name="T108" fmla="*/ 2147483647 w 343"/>
              <a:gd name="T109" fmla="*/ 2147483647 h 186"/>
              <a:gd name="T110" fmla="*/ 2147483647 w 343"/>
              <a:gd name="T111" fmla="*/ 2147483647 h 186"/>
              <a:gd name="T112" fmla="*/ 2147483647 w 343"/>
              <a:gd name="T113" fmla="*/ 2147483647 h 186"/>
              <a:gd name="T114" fmla="*/ 2147483647 w 343"/>
              <a:gd name="T115" fmla="*/ 2147483647 h 186"/>
              <a:gd name="T116" fmla="*/ 2147483647 w 343"/>
              <a:gd name="T117" fmla="*/ 2147483647 h 186"/>
              <a:gd name="T118" fmla="*/ 2147483647 w 343"/>
              <a:gd name="T119" fmla="*/ 2147483647 h 186"/>
              <a:gd name="T120" fmla="*/ 2147483647 w 343"/>
              <a:gd name="T121" fmla="*/ 2147483647 h 186"/>
              <a:gd name="T122" fmla="*/ 2147483647 w 343"/>
              <a:gd name="T123" fmla="*/ 2147483647 h 18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343"/>
              <a:gd name="T187" fmla="*/ 0 h 186"/>
              <a:gd name="T188" fmla="*/ 343 w 343"/>
              <a:gd name="T189" fmla="*/ 186 h 18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343" h="186">
                <a:moveTo>
                  <a:pt x="0" y="186"/>
                </a:moveTo>
                <a:lnTo>
                  <a:pt x="1" y="186"/>
                </a:lnTo>
                <a:lnTo>
                  <a:pt x="2" y="186"/>
                </a:lnTo>
                <a:lnTo>
                  <a:pt x="3" y="186"/>
                </a:lnTo>
                <a:lnTo>
                  <a:pt x="4" y="186"/>
                </a:lnTo>
                <a:lnTo>
                  <a:pt x="5" y="186"/>
                </a:lnTo>
                <a:lnTo>
                  <a:pt x="6" y="186"/>
                </a:lnTo>
                <a:lnTo>
                  <a:pt x="7" y="186"/>
                </a:lnTo>
                <a:lnTo>
                  <a:pt x="8" y="186"/>
                </a:lnTo>
                <a:lnTo>
                  <a:pt x="9" y="186"/>
                </a:lnTo>
                <a:lnTo>
                  <a:pt x="10" y="186"/>
                </a:lnTo>
                <a:lnTo>
                  <a:pt x="11" y="186"/>
                </a:lnTo>
                <a:lnTo>
                  <a:pt x="12" y="186"/>
                </a:lnTo>
                <a:lnTo>
                  <a:pt x="13" y="186"/>
                </a:lnTo>
                <a:lnTo>
                  <a:pt x="14" y="186"/>
                </a:lnTo>
                <a:lnTo>
                  <a:pt x="15" y="186"/>
                </a:lnTo>
                <a:lnTo>
                  <a:pt x="16" y="186"/>
                </a:lnTo>
                <a:lnTo>
                  <a:pt x="17" y="186"/>
                </a:lnTo>
                <a:lnTo>
                  <a:pt x="18" y="186"/>
                </a:lnTo>
                <a:lnTo>
                  <a:pt x="19" y="186"/>
                </a:lnTo>
                <a:lnTo>
                  <a:pt x="20" y="186"/>
                </a:lnTo>
                <a:lnTo>
                  <a:pt x="21" y="186"/>
                </a:lnTo>
                <a:lnTo>
                  <a:pt x="22" y="186"/>
                </a:lnTo>
                <a:lnTo>
                  <a:pt x="23" y="186"/>
                </a:lnTo>
                <a:lnTo>
                  <a:pt x="24" y="186"/>
                </a:lnTo>
                <a:lnTo>
                  <a:pt x="25" y="186"/>
                </a:lnTo>
                <a:lnTo>
                  <a:pt x="26" y="186"/>
                </a:lnTo>
                <a:lnTo>
                  <a:pt x="27" y="186"/>
                </a:lnTo>
                <a:lnTo>
                  <a:pt x="28" y="186"/>
                </a:lnTo>
                <a:lnTo>
                  <a:pt x="29" y="186"/>
                </a:lnTo>
                <a:lnTo>
                  <a:pt x="30" y="186"/>
                </a:lnTo>
                <a:lnTo>
                  <a:pt x="31" y="186"/>
                </a:lnTo>
                <a:lnTo>
                  <a:pt x="32" y="186"/>
                </a:lnTo>
                <a:lnTo>
                  <a:pt x="33" y="186"/>
                </a:lnTo>
                <a:lnTo>
                  <a:pt x="34" y="186"/>
                </a:lnTo>
                <a:lnTo>
                  <a:pt x="35" y="186"/>
                </a:lnTo>
                <a:lnTo>
                  <a:pt x="36" y="186"/>
                </a:lnTo>
                <a:lnTo>
                  <a:pt x="37" y="186"/>
                </a:lnTo>
                <a:lnTo>
                  <a:pt x="38" y="186"/>
                </a:lnTo>
                <a:lnTo>
                  <a:pt x="39" y="186"/>
                </a:lnTo>
                <a:lnTo>
                  <a:pt x="40" y="186"/>
                </a:lnTo>
                <a:lnTo>
                  <a:pt x="41" y="186"/>
                </a:lnTo>
                <a:lnTo>
                  <a:pt x="42" y="186"/>
                </a:lnTo>
                <a:lnTo>
                  <a:pt x="43" y="186"/>
                </a:lnTo>
                <a:lnTo>
                  <a:pt x="44" y="186"/>
                </a:lnTo>
                <a:lnTo>
                  <a:pt x="45" y="186"/>
                </a:lnTo>
                <a:lnTo>
                  <a:pt x="46" y="186"/>
                </a:lnTo>
                <a:lnTo>
                  <a:pt x="47" y="186"/>
                </a:lnTo>
                <a:lnTo>
                  <a:pt x="48" y="186"/>
                </a:lnTo>
                <a:lnTo>
                  <a:pt x="49" y="186"/>
                </a:lnTo>
                <a:lnTo>
                  <a:pt x="50" y="186"/>
                </a:lnTo>
                <a:lnTo>
                  <a:pt x="51" y="186"/>
                </a:lnTo>
                <a:lnTo>
                  <a:pt x="52" y="186"/>
                </a:lnTo>
                <a:lnTo>
                  <a:pt x="53" y="186"/>
                </a:lnTo>
                <a:lnTo>
                  <a:pt x="54" y="186"/>
                </a:lnTo>
                <a:lnTo>
                  <a:pt x="55" y="186"/>
                </a:lnTo>
                <a:lnTo>
                  <a:pt x="56" y="186"/>
                </a:lnTo>
                <a:lnTo>
                  <a:pt x="57" y="186"/>
                </a:lnTo>
                <a:lnTo>
                  <a:pt x="58" y="186"/>
                </a:lnTo>
                <a:lnTo>
                  <a:pt x="59" y="186"/>
                </a:lnTo>
                <a:lnTo>
                  <a:pt x="60" y="186"/>
                </a:lnTo>
                <a:lnTo>
                  <a:pt x="61" y="186"/>
                </a:lnTo>
                <a:lnTo>
                  <a:pt x="62" y="186"/>
                </a:lnTo>
                <a:lnTo>
                  <a:pt x="63" y="186"/>
                </a:lnTo>
                <a:lnTo>
                  <a:pt x="64" y="186"/>
                </a:lnTo>
                <a:lnTo>
                  <a:pt x="65" y="186"/>
                </a:lnTo>
                <a:lnTo>
                  <a:pt x="66" y="186"/>
                </a:lnTo>
                <a:lnTo>
                  <a:pt x="67" y="186"/>
                </a:lnTo>
                <a:lnTo>
                  <a:pt x="68" y="186"/>
                </a:lnTo>
                <a:lnTo>
                  <a:pt x="69" y="186"/>
                </a:lnTo>
                <a:lnTo>
                  <a:pt x="70" y="186"/>
                </a:lnTo>
                <a:lnTo>
                  <a:pt x="71" y="186"/>
                </a:lnTo>
                <a:lnTo>
                  <a:pt x="72" y="186"/>
                </a:lnTo>
                <a:lnTo>
                  <a:pt x="73" y="186"/>
                </a:lnTo>
                <a:lnTo>
                  <a:pt x="74" y="186"/>
                </a:lnTo>
                <a:lnTo>
                  <a:pt x="75" y="186"/>
                </a:lnTo>
                <a:lnTo>
                  <a:pt x="75" y="185"/>
                </a:lnTo>
                <a:lnTo>
                  <a:pt x="76" y="185"/>
                </a:lnTo>
                <a:lnTo>
                  <a:pt x="77" y="185"/>
                </a:lnTo>
                <a:lnTo>
                  <a:pt x="78" y="185"/>
                </a:lnTo>
                <a:lnTo>
                  <a:pt x="79" y="185"/>
                </a:lnTo>
                <a:lnTo>
                  <a:pt x="80" y="185"/>
                </a:lnTo>
                <a:lnTo>
                  <a:pt x="81" y="185"/>
                </a:lnTo>
                <a:lnTo>
                  <a:pt x="81" y="184"/>
                </a:lnTo>
                <a:lnTo>
                  <a:pt x="82" y="184"/>
                </a:lnTo>
                <a:lnTo>
                  <a:pt x="83" y="184"/>
                </a:lnTo>
                <a:lnTo>
                  <a:pt x="84" y="184"/>
                </a:lnTo>
                <a:lnTo>
                  <a:pt x="85" y="183"/>
                </a:lnTo>
                <a:lnTo>
                  <a:pt x="86" y="183"/>
                </a:lnTo>
                <a:lnTo>
                  <a:pt x="87" y="183"/>
                </a:lnTo>
                <a:lnTo>
                  <a:pt x="88" y="182"/>
                </a:lnTo>
                <a:lnTo>
                  <a:pt x="89" y="182"/>
                </a:lnTo>
                <a:lnTo>
                  <a:pt x="90" y="181"/>
                </a:lnTo>
                <a:lnTo>
                  <a:pt x="91" y="181"/>
                </a:lnTo>
                <a:lnTo>
                  <a:pt x="91" y="180"/>
                </a:lnTo>
                <a:lnTo>
                  <a:pt x="92" y="180"/>
                </a:lnTo>
                <a:lnTo>
                  <a:pt x="93" y="179"/>
                </a:lnTo>
                <a:lnTo>
                  <a:pt x="94" y="179"/>
                </a:lnTo>
                <a:lnTo>
                  <a:pt x="94" y="178"/>
                </a:lnTo>
                <a:lnTo>
                  <a:pt x="95" y="178"/>
                </a:lnTo>
                <a:lnTo>
                  <a:pt x="95" y="177"/>
                </a:lnTo>
                <a:lnTo>
                  <a:pt x="96" y="177"/>
                </a:lnTo>
                <a:lnTo>
                  <a:pt x="96" y="176"/>
                </a:lnTo>
                <a:lnTo>
                  <a:pt x="97" y="176"/>
                </a:lnTo>
                <a:lnTo>
                  <a:pt x="98" y="175"/>
                </a:lnTo>
                <a:lnTo>
                  <a:pt x="99" y="174"/>
                </a:lnTo>
                <a:lnTo>
                  <a:pt x="100" y="173"/>
                </a:lnTo>
                <a:lnTo>
                  <a:pt x="101" y="172"/>
                </a:lnTo>
                <a:lnTo>
                  <a:pt x="101" y="171"/>
                </a:lnTo>
                <a:lnTo>
                  <a:pt x="102" y="171"/>
                </a:lnTo>
                <a:lnTo>
                  <a:pt x="102" y="170"/>
                </a:lnTo>
                <a:lnTo>
                  <a:pt x="103" y="170"/>
                </a:lnTo>
                <a:lnTo>
                  <a:pt x="103" y="169"/>
                </a:lnTo>
                <a:lnTo>
                  <a:pt x="104" y="168"/>
                </a:lnTo>
                <a:lnTo>
                  <a:pt x="104" y="167"/>
                </a:lnTo>
                <a:lnTo>
                  <a:pt x="105" y="167"/>
                </a:lnTo>
                <a:lnTo>
                  <a:pt x="105" y="166"/>
                </a:lnTo>
                <a:lnTo>
                  <a:pt x="106" y="165"/>
                </a:lnTo>
                <a:lnTo>
                  <a:pt x="106" y="164"/>
                </a:lnTo>
                <a:lnTo>
                  <a:pt x="107" y="164"/>
                </a:lnTo>
                <a:lnTo>
                  <a:pt x="107" y="163"/>
                </a:lnTo>
                <a:lnTo>
                  <a:pt x="108" y="162"/>
                </a:lnTo>
                <a:lnTo>
                  <a:pt x="108" y="161"/>
                </a:lnTo>
                <a:lnTo>
                  <a:pt x="109" y="160"/>
                </a:lnTo>
                <a:lnTo>
                  <a:pt x="110" y="159"/>
                </a:lnTo>
                <a:lnTo>
                  <a:pt x="110" y="158"/>
                </a:lnTo>
                <a:lnTo>
                  <a:pt x="111" y="157"/>
                </a:lnTo>
                <a:lnTo>
                  <a:pt x="111" y="156"/>
                </a:lnTo>
                <a:lnTo>
                  <a:pt x="112" y="155"/>
                </a:lnTo>
                <a:lnTo>
                  <a:pt x="112" y="154"/>
                </a:lnTo>
                <a:lnTo>
                  <a:pt x="113" y="153"/>
                </a:lnTo>
                <a:lnTo>
                  <a:pt x="113" y="152"/>
                </a:lnTo>
                <a:lnTo>
                  <a:pt x="114" y="151"/>
                </a:lnTo>
                <a:lnTo>
                  <a:pt x="114" y="150"/>
                </a:lnTo>
                <a:lnTo>
                  <a:pt x="115" y="149"/>
                </a:lnTo>
                <a:lnTo>
                  <a:pt x="115" y="148"/>
                </a:lnTo>
                <a:lnTo>
                  <a:pt x="116" y="147"/>
                </a:lnTo>
                <a:lnTo>
                  <a:pt x="116" y="146"/>
                </a:lnTo>
                <a:lnTo>
                  <a:pt x="117" y="145"/>
                </a:lnTo>
                <a:lnTo>
                  <a:pt x="117" y="144"/>
                </a:lnTo>
                <a:lnTo>
                  <a:pt x="118" y="143"/>
                </a:lnTo>
                <a:lnTo>
                  <a:pt x="118" y="142"/>
                </a:lnTo>
                <a:lnTo>
                  <a:pt x="118" y="141"/>
                </a:lnTo>
                <a:lnTo>
                  <a:pt x="119" y="141"/>
                </a:lnTo>
                <a:lnTo>
                  <a:pt x="119" y="140"/>
                </a:lnTo>
                <a:lnTo>
                  <a:pt x="119" y="139"/>
                </a:lnTo>
                <a:lnTo>
                  <a:pt x="120" y="138"/>
                </a:lnTo>
                <a:lnTo>
                  <a:pt x="120" y="137"/>
                </a:lnTo>
                <a:lnTo>
                  <a:pt x="121" y="137"/>
                </a:lnTo>
                <a:lnTo>
                  <a:pt x="121" y="136"/>
                </a:lnTo>
                <a:lnTo>
                  <a:pt x="121" y="135"/>
                </a:lnTo>
                <a:lnTo>
                  <a:pt x="122" y="134"/>
                </a:lnTo>
                <a:lnTo>
                  <a:pt x="122" y="133"/>
                </a:lnTo>
                <a:lnTo>
                  <a:pt x="123" y="132"/>
                </a:lnTo>
                <a:lnTo>
                  <a:pt x="123" y="131"/>
                </a:lnTo>
                <a:lnTo>
                  <a:pt x="123" y="130"/>
                </a:lnTo>
                <a:lnTo>
                  <a:pt x="124" y="129"/>
                </a:lnTo>
                <a:lnTo>
                  <a:pt x="124" y="128"/>
                </a:lnTo>
                <a:lnTo>
                  <a:pt x="125" y="127"/>
                </a:lnTo>
                <a:lnTo>
                  <a:pt x="125" y="126"/>
                </a:lnTo>
                <a:lnTo>
                  <a:pt x="125" y="125"/>
                </a:lnTo>
                <a:lnTo>
                  <a:pt x="126" y="124"/>
                </a:lnTo>
                <a:lnTo>
                  <a:pt x="126" y="123"/>
                </a:lnTo>
                <a:lnTo>
                  <a:pt x="126" y="122"/>
                </a:lnTo>
                <a:lnTo>
                  <a:pt x="127" y="121"/>
                </a:lnTo>
                <a:lnTo>
                  <a:pt x="127" y="120"/>
                </a:lnTo>
                <a:lnTo>
                  <a:pt x="128" y="119"/>
                </a:lnTo>
                <a:lnTo>
                  <a:pt x="128" y="118"/>
                </a:lnTo>
                <a:lnTo>
                  <a:pt x="128" y="117"/>
                </a:lnTo>
                <a:lnTo>
                  <a:pt x="129" y="116"/>
                </a:lnTo>
                <a:lnTo>
                  <a:pt x="129" y="115"/>
                </a:lnTo>
                <a:lnTo>
                  <a:pt x="129" y="114"/>
                </a:lnTo>
                <a:lnTo>
                  <a:pt x="130" y="114"/>
                </a:lnTo>
                <a:lnTo>
                  <a:pt x="130" y="113"/>
                </a:lnTo>
                <a:lnTo>
                  <a:pt x="130" y="112"/>
                </a:lnTo>
                <a:lnTo>
                  <a:pt x="131" y="111"/>
                </a:lnTo>
                <a:lnTo>
                  <a:pt x="131" y="110"/>
                </a:lnTo>
                <a:lnTo>
                  <a:pt x="131" y="109"/>
                </a:lnTo>
                <a:lnTo>
                  <a:pt x="132" y="108"/>
                </a:lnTo>
                <a:lnTo>
                  <a:pt x="132" y="107"/>
                </a:lnTo>
                <a:lnTo>
                  <a:pt x="133" y="106"/>
                </a:lnTo>
                <a:lnTo>
                  <a:pt x="133" y="105"/>
                </a:lnTo>
                <a:lnTo>
                  <a:pt x="133" y="104"/>
                </a:lnTo>
                <a:lnTo>
                  <a:pt x="134" y="104"/>
                </a:lnTo>
                <a:lnTo>
                  <a:pt x="134" y="103"/>
                </a:lnTo>
                <a:lnTo>
                  <a:pt x="134" y="102"/>
                </a:lnTo>
                <a:lnTo>
                  <a:pt x="135" y="101"/>
                </a:lnTo>
                <a:lnTo>
                  <a:pt x="135" y="100"/>
                </a:lnTo>
                <a:lnTo>
                  <a:pt x="135" y="99"/>
                </a:lnTo>
                <a:lnTo>
                  <a:pt x="136" y="98"/>
                </a:lnTo>
                <a:lnTo>
                  <a:pt x="136" y="97"/>
                </a:lnTo>
                <a:lnTo>
                  <a:pt x="136" y="96"/>
                </a:lnTo>
                <a:lnTo>
                  <a:pt x="137" y="95"/>
                </a:lnTo>
                <a:lnTo>
                  <a:pt x="137" y="94"/>
                </a:lnTo>
                <a:lnTo>
                  <a:pt x="137" y="93"/>
                </a:lnTo>
                <a:lnTo>
                  <a:pt x="138" y="93"/>
                </a:lnTo>
                <a:lnTo>
                  <a:pt x="138" y="92"/>
                </a:lnTo>
                <a:lnTo>
                  <a:pt x="138" y="91"/>
                </a:lnTo>
                <a:lnTo>
                  <a:pt x="139" y="90"/>
                </a:lnTo>
                <a:lnTo>
                  <a:pt x="139" y="89"/>
                </a:lnTo>
                <a:lnTo>
                  <a:pt x="139" y="88"/>
                </a:lnTo>
                <a:lnTo>
                  <a:pt x="140" y="87"/>
                </a:lnTo>
                <a:lnTo>
                  <a:pt x="140" y="86"/>
                </a:lnTo>
                <a:lnTo>
                  <a:pt x="140" y="85"/>
                </a:lnTo>
                <a:lnTo>
                  <a:pt x="141" y="84"/>
                </a:lnTo>
                <a:lnTo>
                  <a:pt x="141" y="83"/>
                </a:lnTo>
                <a:lnTo>
                  <a:pt x="142" y="82"/>
                </a:lnTo>
                <a:lnTo>
                  <a:pt x="142" y="81"/>
                </a:lnTo>
                <a:lnTo>
                  <a:pt x="142" y="80"/>
                </a:lnTo>
                <a:lnTo>
                  <a:pt x="143" y="79"/>
                </a:lnTo>
                <a:lnTo>
                  <a:pt x="143" y="78"/>
                </a:lnTo>
                <a:lnTo>
                  <a:pt x="144" y="77"/>
                </a:lnTo>
                <a:lnTo>
                  <a:pt x="144" y="76"/>
                </a:lnTo>
                <a:lnTo>
                  <a:pt x="144" y="75"/>
                </a:lnTo>
                <a:lnTo>
                  <a:pt x="145" y="75"/>
                </a:lnTo>
                <a:lnTo>
                  <a:pt x="145" y="74"/>
                </a:lnTo>
                <a:lnTo>
                  <a:pt x="145" y="73"/>
                </a:lnTo>
                <a:lnTo>
                  <a:pt x="146" y="72"/>
                </a:lnTo>
                <a:lnTo>
                  <a:pt x="146" y="71"/>
                </a:lnTo>
                <a:lnTo>
                  <a:pt x="146" y="70"/>
                </a:lnTo>
                <a:lnTo>
                  <a:pt x="147" y="69"/>
                </a:lnTo>
                <a:lnTo>
                  <a:pt x="147" y="68"/>
                </a:lnTo>
                <a:lnTo>
                  <a:pt x="148" y="67"/>
                </a:lnTo>
                <a:lnTo>
                  <a:pt x="148" y="66"/>
                </a:lnTo>
                <a:lnTo>
                  <a:pt x="148" y="65"/>
                </a:lnTo>
                <a:lnTo>
                  <a:pt x="149" y="64"/>
                </a:lnTo>
                <a:lnTo>
                  <a:pt x="149" y="63"/>
                </a:lnTo>
                <a:lnTo>
                  <a:pt x="150" y="62"/>
                </a:lnTo>
                <a:lnTo>
                  <a:pt x="150" y="61"/>
                </a:lnTo>
                <a:lnTo>
                  <a:pt x="150" y="60"/>
                </a:lnTo>
                <a:lnTo>
                  <a:pt x="151" y="59"/>
                </a:lnTo>
                <a:lnTo>
                  <a:pt x="151" y="58"/>
                </a:lnTo>
                <a:lnTo>
                  <a:pt x="152" y="57"/>
                </a:lnTo>
                <a:lnTo>
                  <a:pt x="152" y="56"/>
                </a:lnTo>
                <a:lnTo>
                  <a:pt x="152" y="55"/>
                </a:lnTo>
                <a:lnTo>
                  <a:pt x="153" y="54"/>
                </a:lnTo>
                <a:lnTo>
                  <a:pt x="153" y="53"/>
                </a:lnTo>
                <a:lnTo>
                  <a:pt x="154" y="52"/>
                </a:lnTo>
                <a:lnTo>
                  <a:pt x="154" y="51"/>
                </a:lnTo>
                <a:lnTo>
                  <a:pt x="154" y="50"/>
                </a:lnTo>
                <a:lnTo>
                  <a:pt x="155" y="50"/>
                </a:lnTo>
                <a:lnTo>
                  <a:pt x="155" y="49"/>
                </a:lnTo>
                <a:lnTo>
                  <a:pt x="156" y="48"/>
                </a:lnTo>
                <a:lnTo>
                  <a:pt x="156" y="47"/>
                </a:lnTo>
                <a:lnTo>
                  <a:pt x="157" y="46"/>
                </a:lnTo>
                <a:lnTo>
                  <a:pt x="157" y="45"/>
                </a:lnTo>
                <a:lnTo>
                  <a:pt x="157" y="44"/>
                </a:lnTo>
                <a:lnTo>
                  <a:pt x="158" y="44"/>
                </a:lnTo>
                <a:lnTo>
                  <a:pt x="158" y="43"/>
                </a:lnTo>
                <a:lnTo>
                  <a:pt x="158" y="42"/>
                </a:lnTo>
                <a:lnTo>
                  <a:pt x="159" y="42"/>
                </a:lnTo>
                <a:lnTo>
                  <a:pt x="159" y="41"/>
                </a:lnTo>
                <a:lnTo>
                  <a:pt x="159" y="40"/>
                </a:lnTo>
                <a:lnTo>
                  <a:pt x="160" y="39"/>
                </a:lnTo>
                <a:lnTo>
                  <a:pt x="160" y="38"/>
                </a:lnTo>
                <a:lnTo>
                  <a:pt x="161" y="37"/>
                </a:lnTo>
                <a:lnTo>
                  <a:pt x="161" y="36"/>
                </a:lnTo>
                <a:lnTo>
                  <a:pt x="162" y="35"/>
                </a:lnTo>
                <a:lnTo>
                  <a:pt x="162" y="34"/>
                </a:lnTo>
                <a:lnTo>
                  <a:pt x="163" y="33"/>
                </a:lnTo>
                <a:lnTo>
                  <a:pt x="163" y="32"/>
                </a:lnTo>
                <a:lnTo>
                  <a:pt x="164" y="32"/>
                </a:lnTo>
                <a:lnTo>
                  <a:pt x="164" y="31"/>
                </a:lnTo>
                <a:lnTo>
                  <a:pt x="164" y="30"/>
                </a:lnTo>
                <a:lnTo>
                  <a:pt x="165" y="30"/>
                </a:lnTo>
                <a:lnTo>
                  <a:pt x="165" y="29"/>
                </a:lnTo>
                <a:lnTo>
                  <a:pt x="166" y="28"/>
                </a:lnTo>
                <a:lnTo>
                  <a:pt x="166" y="27"/>
                </a:lnTo>
                <a:lnTo>
                  <a:pt x="167" y="27"/>
                </a:lnTo>
                <a:lnTo>
                  <a:pt x="167" y="26"/>
                </a:lnTo>
                <a:lnTo>
                  <a:pt x="168" y="25"/>
                </a:lnTo>
                <a:lnTo>
                  <a:pt x="168" y="24"/>
                </a:lnTo>
                <a:lnTo>
                  <a:pt x="169" y="23"/>
                </a:lnTo>
                <a:lnTo>
                  <a:pt x="169" y="22"/>
                </a:lnTo>
                <a:lnTo>
                  <a:pt x="170" y="22"/>
                </a:lnTo>
                <a:lnTo>
                  <a:pt x="170" y="21"/>
                </a:lnTo>
                <a:lnTo>
                  <a:pt x="171" y="20"/>
                </a:lnTo>
                <a:lnTo>
                  <a:pt x="171" y="19"/>
                </a:lnTo>
                <a:lnTo>
                  <a:pt x="172" y="19"/>
                </a:lnTo>
                <a:lnTo>
                  <a:pt x="172" y="18"/>
                </a:lnTo>
                <a:lnTo>
                  <a:pt x="173" y="17"/>
                </a:lnTo>
                <a:lnTo>
                  <a:pt x="174" y="16"/>
                </a:lnTo>
                <a:lnTo>
                  <a:pt x="174" y="15"/>
                </a:lnTo>
                <a:lnTo>
                  <a:pt x="175" y="15"/>
                </a:lnTo>
                <a:lnTo>
                  <a:pt x="175" y="14"/>
                </a:lnTo>
                <a:lnTo>
                  <a:pt x="176" y="14"/>
                </a:lnTo>
                <a:lnTo>
                  <a:pt x="176" y="13"/>
                </a:lnTo>
                <a:lnTo>
                  <a:pt x="177" y="12"/>
                </a:lnTo>
                <a:lnTo>
                  <a:pt x="178" y="12"/>
                </a:lnTo>
                <a:lnTo>
                  <a:pt x="178" y="11"/>
                </a:lnTo>
                <a:lnTo>
                  <a:pt x="179" y="11"/>
                </a:lnTo>
                <a:lnTo>
                  <a:pt x="179" y="10"/>
                </a:lnTo>
                <a:lnTo>
                  <a:pt x="180" y="9"/>
                </a:lnTo>
                <a:lnTo>
                  <a:pt x="181" y="9"/>
                </a:lnTo>
                <a:lnTo>
                  <a:pt x="181" y="8"/>
                </a:lnTo>
                <a:lnTo>
                  <a:pt x="182" y="8"/>
                </a:lnTo>
                <a:lnTo>
                  <a:pt x="182" y="7"/>
                </a:lnTo>
                <a:lnTo>
                  <a:pt x="183" y="7"/>
                </a:lnTo>
                <a:lnTo>
                  <a:pt x="183" y="6"/>
                </a:lnTo>
                <a:lnTo>
                  <a:pt x="184" y="6"/>
                </a:lnTo>
                <a:lnTo>
                  <a:pt x="184" y="5"/>
                </a:lnTo>
                <a:lnTo>
                  <a:pt x="185" y="5"/>
                </a:lnTo>
                <a:lnTo>
                  <a:pt x="186" y="4"/>
                </a:lnTo>
                <a:lnTo>
                  <a:pt x="187" y="4"/>
                </a:lnTo>
                <a:lnTo>
                  <a:pt x="187" y="3"/>
                </a:lnTo>
                <a:lnTo>
                  <a:pt x="188" y="3"/>
                </a:lnTo>
                <a:lnTo>
                  <a:pt x="189" y="3"/>
                </a:lnTo>
                <a:lnTo>
                  <a:pt x="190" y="2"/>
                </a:lnTo>
                <a:lnTo>
                  <a:pt x="191" y="2"/>
                </a:lnTo>
                <a:lnTo>
                  <a:pt x="192" y="1"/>
                </a:lnTo>
                <a:lnTo>
                  <a:pt x="193" y="1"/>
                </a:lnTo>
                <a:lnTo>
                  <a:pt x="194" y="1"/>
                </a:lnTo>
                <a:lnTo>
                  <a:pt x="195" y="1"/>
                </a:lnTo>
                <a:lnTo>
                  <a:pt x="195" y="0"/>
                </a:lnTo>
                <a:lnTo>
                  <a:pt x="196" y="0"/>
                </a:lnTo>
                <a:lnTo>
                  <a:pt x="197" y="0"/>
                </a:lnTo>
                <a:lnTo>
                  <a:pt x="198" y="0"/>
                </a:lnTo>
                <a:lnTo>
                  <a:pt x="199" y="0"/>
                </a:lnTo>
                <a:lnTo>
                  <a:pt x="200" y="0"/>
                </a:lnTo>
                <a:lnTo>
                  <a:pt x="201" y="0"/>
                </a:lnTo>
                <a:lnTo>
                  <a:pt x="202" y="0"/>
                </a:lnTo>
                <a:lnTo>
                  <a:pt x="203" y="0"/>
                </a:lnTo>
                <a:lnTo>
                  <a:pt x="204" y="0"/>
                </a:lnTo>
                <a:lnTo>
                  <a:pt x="205" y="0"/>
                </a:lnTo>
                <a:lnTo>
                  <a:pt x="205" y="1"/>
                </a:lnTo>
                <a:lnTo>
                  <a:pt x="206" y="1"/>
                </a:lnTo>
                <a:lnTo>
                  <a:pt x="207" y="1"/>
                </a:lnTo>
                <a:lnTo>
                  <a:pt x="208" y="1"/>
                </a:lnTo>
                <a:lnTo>
                  <a:pt x="209" y="1"/>
                </a:lnTo>
                <a:lnTo>
                  <a:pt x="209" y="2"/>
                </a:lnTo>
                <a:lnTo>
                  <a:pt x="210" y="2"/>
                </a:lnTo>
                <a:lnTo>
                  <a:pt x="211" y="2"/>
                </a:lnTo>
                <a:lnTo>
                  <a:pt x="211" y="3"/>
                </a:lnTo>
                <a:lnTo>
                  <a:pt x="212" y="3"/>
                </a:lnTo>
                <a:lnTo>
                  <a:pt x="213" y="3"/>
                </a:lnTo>
                <a:lnTo>
                  <a:pt x="214" y="3"/>
                </a:lnTo>
                <a:lnTo>
                  <a:pt x="214" y="4"/>
                </a:lnTo>
                <a:lnTo>
                  <a:pt x="215" y="4"/>
                </a:lnTo>
                <a:lnTo>
                  <a:pt x="216" y="4"/>
                </a:lnTo>
                <a:lnTo>
                  <a:pt x="216" y="5"/>
                </a:lnTo>
                <a:lnTo>
                  <a:pt x="217" y="5"/>
                </a:lnTo>
                <a:lnTo>
                  <a:pt x="218" y="6"/>
                </a:lnTo>
                <a:lnTo>
                  <a:pt x="219" y="6"/>
                </a:lnTo>
                <a:lnTo>
                  <a:pt x="219" y="7"/>
                </a:lnTo>
                <a:lnTo>
                  <a:pt x="220" y="7"/>
                </a:lnTo>
                <a:lnTo>
                  <a:pt x="221" y="8"/>
                </a:lnTo>
                <a:lnTo>
                  <a:pt x="222" y="8"/>
                </a:lnTo>
                <a:lnTo>
                  <a:pt x="222" y="9"/>
                </a:lnTo>
                <a:lnTo>
                  <a:pt x="223" y="9"/>
                </a:lnTo>
                <a:lnTo>
                  <a:pt x="224" y="10"/>
                </a:lnTo>
                <a:lnTo>
                  <a:pt x="225" y="10"/>
                </a:lnTo>
                <a:lnTo>
                  <a:pt x="225" y="11"/>
                </a:lnTo>
                <a:lnTo>
                  <a:pt x="226" y="11"/>
                </a:lnTo>
                <a:lnTo>
                  <a:pt x="226" y="12"/>
                </a:lnTo>
                <a:lnTo>
                  <a:pt x="227" y="12"/>
                </a:lnTo>
                <a:lnTo>
                  <a:pt x="228" y="13"/>
                </a:lnTo>
                <a:lnTo>
                  <a:pt x="229" y="14"/>
                </a:lnTo>
                <a:lnTo>
                  <a:pt x="230" y="14"/>
                </a:lnTo>
                <a:lnTo>
                  <a:pt x="230" y="15"/>
                </a:lnTo>
                <a:lnTo>
                  <a:pt x="231" y="15"/>
                </a:lnTo>
                <a:lnTo>
                  <a:pt x="231" y="16"/>
                </a:lnTo>
                <a:lnTo>
                  <a:pt x="232" y="16"/>
                </a:lnTo>
                <a:lnTo>
                  <a:pt x="232" y="17"/>
                </a:lnTo>
                <a:lnTo>
                  <a:pt x="233" y="17"/>
                </a:lnTo>
                <a:lnTo>
                  <a:pt x="233" y="18"/>
                </a:lnTo>
                <a:lnTo>
                  <a:pt x="234" y="18"/>
                </a:lnTo>
                <a:lnTo>
                  <a:pt x="234" y="19"/>
                </a:lnTo>
                <a:lnTo>
                  <a:pt x="235" y="19"/>
                </a:lnTo>
                <a:lnTo>
                  <a:pt x="236" y="20"/>
                </a:lnTo>
                <a:lnTo>
                  <a:pt x="237" y="21"/>
                </a:lnTo>
                <a:lnTo>
                  <a:pt x="238" y="22"/>
                </a:lnTo>
                <a:lnTo>
                  <a:pt x="239" y="23"/>
                </a:lnTo>
                <a:lnTo>
                  <a:pt x="240" y="24"/>
                </a:lnTo>
                <a:lnTo>
                  <a:pt x="241" y="25"/>
                </a:lnTo>
                <a:lnTo>
                  <a:pt x="242" y="26"/>
                </a:lnTo>
                <a:lnTo>
                  <a:pt x="243" y="27"/>
                </a:lnTo>
                <a:lnTo>
                  <a:pt x="244" y="28"/>
                </a:lnTo>
                <a:lnTo>
                  <a:pt x="244" y="29"/>
                </a:lnTo>
                <a:lnTo>
                  <a:pt x="245" y="29"/>
                </a:lnTo>
                <a:lnTo>
                  <a:pt x="245" y="30"/>
                </a:lnTo>
                <a:lnTo>
                  <a:pt x="246" y="30"/>
                </a:lnTo>
                <a:lnTo>
                  <a:pt x="247" y="31"/>
                </a:lnTo>
                <a:lnTo>
                  <a:pt x="248" y="32"/>
                </a:lnTo>
                <a:lnTo>
                  <a:pt x="249" y="33"/>
                </a:lnTo>
                <a:lnTo>
                  <a:pt x="249" y="34"/>
                </a:lnTo>
                <a:lnTo>
                  <a:pt x="250" y="34"/>
                </a:lnTo>
                <a:lnTo>
                  <a:pt x="250" y="35"/>
                </a:lnTo>
                <a:lnTo>
                  <a:pt x="251" y="35"/>
                </a:lnTo>
                <a:lnTo>
                  <a:pt x="251" y="36"/>
                </a:lnTo>
                <a:lnTo>
                  <a:pt x="252" y="36"/>
                </a:lnTo>
                <a:lnTo>
                  <a:pt x="252" y="37"/>
                </a:lnTo>
                <a:lnTo>
                  <a:pt x="253" y="37"/>
                </a:lnTo>
                <a:lnTo>
                  <a:pt x="253" y="38"/>
                </a:lnTo>
                <a:lnTo>
                  <a:pt x="254" y="38"/>
                </a:lnTo>
                <a:lnTo>
                  <a:pt x="254" y="39"/>
                </a:lnTo>
                <a:lnTo>
                  <a:pt x="255" y="40"/>
                </a:lnTo>
                <a:lnTo>
                  <a:pt x="256" y="41"/>
                </a:lnTo>
                <a:lnTo>
                  <a:pt x="257" y="42"/>
                </a:lnTo>
                <a:lnTo>
                  <a:pt x="257" y="43"/>
                </a:lnTo>
                <a:lnTo>
                  <a:pt x="258" y="43"/>
                </a:lnTo>
                <a:lnTo>
                  <a:pt x="259" y="44"/>
                </a:lnTo>
                <a:lnTo>
                  <a:pt x="260" y="45"/>
                </a:lnTo>
                <a:lnTo>
                  <a:pt x="260" y="46"/>
                </a:lnTo>
                <a:lnTo>
                  <a:pt x="261" y="46"/>
                </a:lnTo>
                <a:lnTo>
                  <a:pt x="261" y="47"/>
                </a:lnTo>
                <a:lnTo>
                  <a:pt x="262" y="47"/>
                </a:lnTo>
                <a:lnTo>
                  <a:pt x="262" y="48"/>
                </a:lnTo>
                <a:lnTo>
                  <a:pt x="263" y="48"/>
                </a:lnTo>
                <a:lnTo>
                  <a:pt x="263" y="49"/>
                </a:lnTo>
                <a:lnTo>
                  <a:pt x="264" y="49"/>
                </a:lnTo>
                <a:lnTo>
                  <a:pt x="264" y="50"/>
                </a:lnTo>
                <a:lnTo>
                  <a:pt x="265" y="50"/>
                </a:lnTo>
                <a:lnTo>
                  <a:pt x="265" y="51"/>
                </a:lnTo>
                <a:lnTo>
                  <a:pt x="266" y="52"/>
                </a:lnTo>
                <a:lnTo>
                  <a:pt x="267" y="53"/>
                </a:lnTo>
                <a:lnTo>
                  <a:pt x="267" y="54"/>
                </a:lnTo>
                <a:lnTo>
                  <a:pt x="268" y="54"/>
                </a:lnTo>
                <a:lnTo>
                  <a:pt x="268" y="55"/>
                </a:lnTo>
                <a:lnTo>
                  <a:pt x="269" y="55"/>
                </a:lnTo>
                <a:lnTo>
                  <a:pt x="270" y="56"/>
                </a:lnTo>
                <a:lnTo>
                  <a:pt x="270" y="57"/>
                </a:lnTo>
                <a:lnTo>
                  <a:pt x="271" y="57"/>
                </a:lnTo>
                <a:lnTo>
                  <a:pt x="271" y="58"/>
                </a:lnTo>
                <a:lnTo>
                  <a:pt x="272" y="58"/>
                </a:lnTo>
                <a:lnTo>
                  <a:pt x="272" y="59"/>
                </a:lnTo>
                <a:lnTo>
                  <a:pt x="273" y="59"/>
                </a:lnTo>
                <a:lnTo>
                  <a:pt x="273" y="60"/>
                </a:lnTo>
                <a:lnTo>
                  <a:pt x="274" y="60"/>
                </a:lnTo>
                <a:lnTo>
                  <a:pt x="274" y="61"/>
                </a:lnTo>
                <a:lnTo>
                  <a:pt x="275" y="61"/>
                </a:lnTo>
                <a:lnTo>
                  <a:pt x="275" y="62"/>
                </a:lnTo>
                <a:lnTo>
                  <a:pt x="276" y="63"/>
                </a:lnTo>
                <a:lnTo>
                  <a:pt x="277" y="64"/>
                </a:lnTo>
                <a:lnTo>
                  <a:pt x="278" y="65"/>
                </a:lnTo>
                <a:lnTo>
                  <a:pt x="278" y="66"/>
                </a:lnTo>
                <a:lnTo>
                  <a:pt x="279" y="66"/>
                </a:lnTo>
                <a:lnTo>
                  <a:pt x="279" y="67"/>
                </a:lnTo>
                <a:lnTo>
                  <a:pt x="280" y="67"/>
                </a:lnTo>
                <a:lnTo>
                  <a:pt x="281" y="68"/>
                </a:lnTo>
                <a:lnTo>
                  <a:pt x="282" y="69"/>
                </a:lnTo>
                <a:lnTo>
                  <a:pt x="282" y="70"/>
                </a:lnTo>
                <a:lnTo>
                  <a:pt x="283" y="70"/>
                </a:lnTo>
                <a:lnTo>
                  <a:pt x="283" y="71"/>
                </a:lnTo>
                <a:lnTo>
                  <a:pt x="284" y="71"/>
                </a:lnTo>
                <a:lnTo>
                  <a:pt x="284" y="72"/>
                </a:lnTo>
                <a:lnTo>
                  <a:pt x="285" y="72"/>
                </a:lnTo>
                <a:lnTo>
                  <a:pt x="285" y="73"/>
                </a:lnTo>
                <a:lnTo>
                  <a:pt x="286" y="73"/>
                </a:lnTo>
                <a:lnTo>
                  <a:pt x="286" y="74"/>
                </a:lnTo>
                <a:lnTo>
                  <a:pt x="287" y="74"/>
                </a:lnTo>
                <a:lnTo>
                  <a:pt x="287" y="75"/>
                </a:lnTo>
                <a:lnTo>
                  <a:pt x="288" y="75"/>
                </a:lnTo>
                <a:lnTo>
                  <a:pt x="288" y="76"/>
                </a:lnTo>
                <a:lnTo>
                  <a:pt x="289" y="76"/>
                </a:lnTo>
                <a:lnTo>
                  <a:pt x="289" y="77"/>
                </a:lnTo>
                <a:lnTo>
                  <a:pt x="290" y="77"/>
                </a:lnTo>
                <a:lnTo>
                  <a:pt x="290" y="78"/>
                </a:lnTo>
                <a:lnTo>
                  <a:pt x="291" y="79"/>
                </a:lnTo>
                <a:lnTo>
                  <a:pt x="292" y="80"/>
                </a:lnTo>
                <a:lnTo>
                  <a:pt x="293" y="80"/>
                </a:lnTo>
                <a:lnTo>
                  <a:pt x="293" y="81"/>
                </a:lnTo>
                <a:lnTo>
                  <a:pt x="294" y="81"/>
                </a:lnTo>
                <a:lnTo>
                  <a:pt x="294" y="82"/>
                </a:lnTo>
                <a:lnTo>
                  <a:pt x="295" y="82"/>
                </a:lnTo>
                <a:lnTo>
                  <a:pt x="295" y="83"/>
                </a:lnTo>
                <a:lnTo>
                  <a:pt x="296" y="83"/>
                </a:lnTo>
                <a:lnTo>
                  <a:pt x="296" y="84"/>
                </a:lnTo>
                <a:lnTo>
                  <a:pt x="297" y="84"/>
                </a:lnTo>
                <a:lnTo>
                  <a:pt x="297" y="85"/>
                </a:lnTo>
                <a:lnTo>
                  <a:pt x="298" y="85"/>
                </a:lnTo>
                <a:lnTo>
                  <a:pt x="298" y="86"/>
                </a:lnTo>
                <a:lnTo>
                  <a:pt x="299" y="86"/>
                </a:lnTo>
                <a:lnTo>
                  <a:pt x="299" y="87"/>
                </a:lnTo>
                <a:lnTo>
                  <a:pt x="300" y="87"/>
                </a:lnTo>
                <a:lnTo>
                  <a:pt x="300" y="88"/>
                </a:lnTo>
                <a:lnTo>
                  <a:pt x="301" y="88"/>
                </a:lnTo>
                <a:lnTo>
                  <a:pt x="301" y="89"/>
                </a:lnTo>
                <a:lnTo>
                  <a:pt x="302" y="89"/>
                </a:lnTo>
                <a:lnTo>
                  <a:pt x="302" y="90"/>
                </a:lnTo>
                <a:lnTo>
                  <a:pt x="303" y="90"/>
                </a:lnTo>
                <a:lnTo>
                  <a:pt x="303" y="91"/>
                </a:lnTo>
                <a:lnTo>
                  <a:pt x="304" y="91"/>
                </a:lnTo>
                <a:lnTo>
                  <a:pt x="304" y="92"/>
                </a:lnTo>
                <a:lnTo>
                  <a:pt x="305" y="92"/>
                </a:lnTo>
                <a:lnTo>
                  <a:pt x="305" y="93"/>
                </a:lnTo>
                <a:lnTo>
                  <a:pt x="306" y="93"/>
                </a:lnTo>
                <a:lnTo>
                  <a:pt x="306" y="94"/>
                </a:lnTo>
                <a:lnTo>
                  <a:pt x="307" y="94"/>
                </a:lnTo>
                <a:lnTo>
                  <a:pt x="307" y="95"/>
                </a:lnTo>
                <a:lnTo>
                  <a:pt x="308" y="95"/>
                </a:lnTo>
                <a:lnTo>
                  <a:pt x="309" y="96"/>
                </a:lnTo>
                <a:lnTo>
                  <a:pt x="310" y="97"/>
                </a:lnTo>
                <a:lnTo>
                  <a:pt x="311" y="98"/>
                </a:lnTo>
                <a:lnTo>
                  <a:pt x="312" y="99"/>
                </a:lnTo>
                <a:lnTo>
                  <a:pt x="313" y="100"/>
                </a:lnTo>
                <a:lnTo>
                  <a:pt x="314" y="100"/>
                </a:lnTo>
                <a:lnTo>
                  <a:pt x="314" y="101"/>
                </a:lnTo>
                <a:lnTo>
                  <a:pt x="315" y="101"/>
                </a:lnTo>
                <a:lnTo>
                  <a:pt x="315" y="102"/>
                </a:lnTo>
                <a:lnTo>
                  <a:pt x="316" y="102"/>
                </a:lnTo>
                <a:lnTo>
                  <a:pt x="317" y="103"/>
                </a:lnTo>
                <a:lnTo>
                  <a:pt x="318" y="104"/>
                </a:lnTo>
                <a:lnTo>
                  <a:pt x="319" y="105"/>
                </a:lnTo>
                <a:lnTo>
                  <a:pt x="320" y="105"/>
                </a:lnTo>
                <a:lnTo>
                  <a:pt x="320" y="106"/>
                </a:lnTo>
                <a:lnTo>
                  <a:pt x="321" y="106"/>
                </a:lnTo>
                <a:lnTo>
                  <a:pt x="321" y="107"/>
                </a:lnTo>
                <a:lnTo>
                  <a:pt x="322" y="107"/>
                </a:lnTo>
                <a:lnTo>
                  <a:pt x="322" y="108"/>
                </a:lnTo>
                <a:lnTo>
                  <a:pt x="323" y="108"/>
                </a:lnTo>
                <a:lnTo>
                  <a:pt x="323" y="109"/>
                </a:lnTo>
                <a:lnTo>
                  <a:pt x="324" y="109"/>
                </a:lnTo>
                <a:lnTo>
                  <a:pt x="325" y="110"/>
                </a:lnTo>
                <a:lnTo>
                  <a:pt x="326" y="110"/>
                </a:lnTo>
                <a:lnTo>
                  <a:pt x="326" y="111"/>
                </a:lnTo>
                <a:lnTo>
                  <a:pt x="327" y="111"/>
                </a:lnTo>
                <a:lnTo>
                  <a:pt x="327" y="112"/>
                </a:lnTo>
                <a:lnTo>
                  <a:pt x="328" y="112"/>
                </a:lnTo>
                <a:lnTo>
                  <a:pt x="329" y="113"/>
                </a:lnTo>
                <a:lnTo>
                  <a:pt x="330" y="113"/>
                </a:lnTo>
                <a:lnTo>
                  <a:pt x="330" y="114"/>
                </a:lnTo>
                <a:lnTo>
                  <a:pt x="331" y="114"/>
                </a:lnTo>
                <a:lnTo>
                  <a:pt x="331" y="115"/>
                </a:lnTo>
                <a:lnTo>
                  <a:pt x="332" y="115"/>
                </a:lnTo>
                <a:lnTo>
                  <a:pt x="333" y="116"/>
                </a:lnTo>
                <a:lnTo>
                  <a:pt x="334" y="116"/>
                </a:lnTo>
                <a:lnTo>
                  <a:pt x="334" y="117"/>
                </a:lnTo>
                <a:lnTo>
                  <a:pt x="335" y="117"/>
                </a:lnTo>
                <a:lnTo>
                  <a:pt x="335" y="118"/>
                </a:lnTo>
                <a:lnTo>
                  <a:pt x="336" y="118"/>
                </a:lnTo>
                <a:lnTo>
                  <a:pt x="336" y="119"/>
                </a:lnTo>
                <a:lnTo>
                  <a:pt x="337" y="119"/>
                </a:lnTo>
                <a:lnTo>
                  <a:pt x="338" y="119"/>
                </a:lnTo>
                <a:lnTo>
                  <a:pt x="338" y="120"/>
                </a:lnTo>
                <a:lnTo>
                  <a:pt x="339" y="120"/>
                </a:lnTo>
                <a:lnTo>
                  <a:pt x="340" y="121"/>
                </a:lnTo>
                <a:lnTo>
                  <a:pt x="341" y="121"/>
                </a:lnTo>
                <a:lnTo>
                  <a:pt x="341" y="122"/>
                </a:lnTo>
                <a:lnTo>
                  <a:pt x="342" y="122"/>
                </a:lnTo>
                <a:lnTo>
                  <a:pt x="342" y="123"/>
                </a:lnTo>
                <a:lnTo>
                  <a:pt x="343" y="123"/>
                </a:lnTo>
              </a:path>
            </a:pathLst>
          </a:custGeom>
          <a:noFill/>
          <a:ln w="38100">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1529" name="Freeform 32"/>
          <p:cNvSpPr>
            <a:spLocks/>
          </p:cNvSpPr>
          <p:nvPr/>
        </p:nvSpPr>
        <p:spPr bwMode="auto">
          <a:xfrm>
            <a:off x="1397000" y="2119313"/>
            <a:ext cx="6034088" cy="3271837"/>
          </a:xfrm>
          <a:custGeom>
            <a:avLst/>
            <a:gdLst>
              <a:gd name="T0" fmla="*/ 2147483647 w 343"/>
              <a:gd name="T1" fmla="*/ 2147483647 h 186"/>
              <a:gd name="T2" fmla="*/ 2147483647 w 343"/>
              <a:gd name="T3" fmla="*/ 2147483647 h 186"/>
              <a:gd name="T4" fmla="*/ 2147483647 w 343"/>
              <a:gd name="T5" fmla="*/ 2147483647 h 186"/>
              <a:gd name="T6" fmla="*/ 2147483647 w 343"/>
              <a:gd name="T7" fmla="*/ 2147483647 h 186"/>
              <a:gd name="T8" fmla="*/ 2147483647 w 343"/>
              <a:gd name="T9" fmla="*/ 2147483647 h 186"/>
              <a:gd name="T10" fmla="*/ 2147483647 w 343"/>
              <a:gd name="T11" fmla="*/ 2147483647 h 186"/>
              <a:gd name="T12" fmla="*/ 2147483647 w 343"/>
              <a:gd name="T13" fmla="*/ 2147483647 h 186"/>
              <a:gd name="T14" fmla="*/ 2147483647 w 343"/>
              <a:gd name="T15" fmla="*/ 2147483647 h 186"/>
              <a:gd name="T16" fmla="*/ 2147483647 w 343"/>
              <a:gd name="T17" fmla="*/ 2147483647 h 186"/>
              <a:gd name="T18" fmla="*/ 2147483647 w 343"/>
              <a:gd name="T19" fmla="*/ 2147483647 h 186"/>
              <a:gd name="T20" fmla="*/ 2147483647 w 343"/>
              <a:gd name="T21" fmla="*/ 2147483647 h 186"/>
              <a:gd name="T22" fmla="*/ 2147483647 w 343"/>
              <a:gd name="T23" fmla="*/ 2147483647 h 186"/>
              <a:gd name="T24" fmla="*/ 2147483647 w 343"/>
              <a:gd name="T25" fmla="*/ 2147483647 h 186"/>
              <a:gd name="T26" fmla="*/ 2147483647 w 343"/>
              <a:gd name="T27" fmla="*/ 2147483647 h 186"/>
              <a:gd name="T28" fmla="*/ 2147483647 w 343"/>
              <a:gd name="T29" fmla="*/ 2147483647 h 186"/>
              <a:gd name="T30" fmla="*/ 2147483647 w 343"/>
              <a:gd name="T31" fmla="*/ 2147483647 h 186"/>
              <a:gd name="T32" fmla="*/ 2147483647 w 343"/>
              <a:gd name="T33" fmla="*/ 2147483647 h 186"/>
              <a:gd name="T34" fmla="*/ 2147483647 w 343"/>
              <a:gd name="T35" fmla="*/ 2147483647 h 186"/>
              <a:gd name="T36" fmla="*/ 2147483647 w 343"/>
              <a:gd name="T37" fmla="*/ 2147483647 h 186"/>
              <a:gd name="T38" fmla="*/ 2147483647 w 343"/>
              <a:gd name="T39" fmla="*/ 2147483647 h 186"/>
              <a:gd name="T40" fmla="*/ 2147483647 w 343"/>
              <a:gd name="T41" fmla="*/ 2147483647 h 186"/>
              <a:gd name="T42" fmla="*/ 2147483647 w 343"/>
              <a:gd name="T43" fmla="*/ 2147483647 h 186"/>
              <a:gd name="T44" fmla="*/ 2147483647 w 343"/>
              <a:gd name="T45" fmla="*/ 2147483647 h 186"/>
              <a:gd name="T46" fmla="*/ 2147483647 w 343"/>
              <a:gd name="T47" fmla="*/ 2147483647 h 186"/>
              <a:gd name="T48" fmla="*/ 2147483647 w 343"/>
              <a:gd name="T49" fmla="*/ 2147483647 h 186"/>
              <a:gd name="T50" fmla="*/ 2147483647 w 343"/>
              <a:gd name="T51" fmla="*/ 2147483647 h 186"/>
              <a:gd name="T52" fmla="*/ 2147483647 w 343"/>
              <a:gd name="T53" fmla="*/ 2147483647 h 186"/>
              <a:gd name="T54" fmla="*/ 2147483647 w 343"/>
              <a:gd name="T55" fmla="*/ 2147483647 h 186"/>
              <a:gd name="T56" fmla="*/ 2147483647 w 343"/>
              <a:gd name="T57" fmla="*/ 2147483647 h 186"/>
              <a:gd name="T58" fmla="*/ 2147483647 w 343"/>
              <a:gd name="T59" fmla="*/ 2147483647 h 186"/>
              <a:gd name="T60" fmla="*/ 2147483647 w 343"/>
              <a:gd name="T61" fmla="*/ 2147483647 h 186"/>
              <a:gd name="T62" fmla="*/ 2147483647 w 343"/>
              <a:gd name="T63" fmla="*/ 2147483647 h 186"/>
              <a:gd name="T64" fmla="*/ 2147483647 w 343"/>
              <a:gd name="T65" fmla="*/ 2147483647 h 186"/>
              <a:gd name="T66" fmla="*/ 2147483647 w 343"/>
              <a:gd name="T67" fmla="*/ 0 h 186"/>
              <a:gd name="T68" fmla="*/ 2147483647 w 343"/>
              <a:gd name="T69" fmla="*/ 0 h 186"/>
              <a:gd name="T70" fmla="*/ 2147483647 w 343"/>
              <a:gd name="T71" fmla="*/ 2147483647 h 186"/>
              <a:gd name="T72" fmla="*/ 2147483647 w 343"/>
              <a:gd name="T73" fmla="*/ 2147483647 h 186"/>
              <a:gd name="T74" fmla="*/ 2147483647 w 343"/>
              <a:gd name="T75" fmla="*/ 2147483647 h 186"/>
              <a:gd name="T76" fmla="*/ 2147483647 w 343"/>
              <a:gd name="T77" fmla="*/ 2147483647 h 186"/>
              <a:gd name="T78" fmla="*/ 2147483647 w 343"/>
              <a:gd name="T79" fmla="*/ 2147483647 h 186"/>
              <a:gd name="T80" fmla="*/ 2147483647 w 343"/>
              <a:gd name="T81" fmla="*/ 2147483647 h 186"/>
              <a:gd name="T82" fmla="*/ 2147483647 w 343"/>
              <a:gd name="T83" fmla="*/ 2147483647 h 186"/>
              <a:gd name="T84" fmla="*/ 2147483647 w 343"/>
              <a:gd name="T85" fmla="*/ 2147483647 h 186"/>
              <a:gd name="T86" fmla="*/ 2147483647 w 343"/>
              <a:gd name="T87" fmla="*/ 2147483647 h 186"/>
              <a:gd name="T88" fmla="*/ 2147483647 w 343"/>
              <a:gd name="T89" fmla="*/ 2147483647 h 186"/>
              <a:gd name="T90" fmla="*/ 2147483647 w 343"/>
              <a:gd name="T91" fmla="*/ 2147483647 h 186"/>
              <a:gd name="T92" fmla="*/ 2147483647 w 343"/>
              <a:gd name="T93" fmla="*/ 2147483647 h 186"/>
              <a:gd name="T94" fmla="*/ 2147483647 w 343"/>
              <a:gd name="T95" fmla="*/ 2147483647 h 186"/>
              <a:gd name="T96" fmla="*/ 2147483647 w 343"/>
              <a:gd name="T97" fmla="*/ 2147483647 h 186"/>
              <a:gd name="T98" fmla="*/ 2147483647 w 343"/>
              <a:gd name="T99" fmla="*/ 2147483647 h 186"/>
              <a:gd name="T100" fmla="*/ 2147483647 w 343"/>
              <a:gd name="T101" fmla="*/ 2147483647 h 186"/>
              <a:gd name="T102" fmla="*/ 2147483647 w 343"/>
              <a:gd name="T103" fmla="*/ 2147483647 h 186"/>
              <a:gd name="T104" fmla="*/ 2147483647 w 343"/>
              <a:gd name="T105" fmla="*/ 2147483647 h 186"/>
              <a:gd name="T106" fmla="*/ 2147483647 w 343"/>
              <a:gd name="T107" fmla="*/ 2147483647 h 186"/>
              <a:gd name="T108" fmla="*/ 2147483647 w 343"/>
              <a:gd name="T109" fmla="*/ 2147483647 h 186"/>
              <a:gd name="T110" fmla="*/ 2147483647 w 343"/>
              <a:gd name="T111" fmla="*/ 2147483647 h 186"/>
              <a:gd name="T112" fmla="*/ 2147483647 w 343"/>
              <a:gd name="T113" fmla="*/ 2147483647 h 186"/>
              <a:gd name="T114" fmla="*/ 2147483647 w 343"/>
              <a:gd name="T115" fmla="*/ 2147483647 h 186"/>
              <a:gd name="T116" fmla="*/ 2147483647 w 343"/>
              <a:gd name="T117" fmla="*/ 2147483647 h 186"/>
              <a:gd name="T118" fmla="*/ 2147483647 w 343"/>
              <a:gd name="T119" fmla="*/ 2147483647 h 186"/>
              <a:gd name="T120" fmla="*/ 2147483647 w 343"/>
              <a:gd name="T121" fmla="*/ 2147483647 h 186"/>
              <a:gd name="T122" fmla="*/ 2147483647 w 343"/>
              <a:gd name="T123" fmla="*/ 2147483647 h 18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343"/>
              <a:gd name="T187" fmla="*/ 0 h 186"/>
              <a:gd name="T188" fmla="*/ 343 w 343"/>
              <a:gd name="T189" fmla="*/ 186 h 18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343" h="186">
                <a:moveTo>
                  <a:pt x="0" y="186"/>
                </a:moveTo>
                <a:lnTo>
                  <a:pt x="1" y="186"/>
                </a:lnTo>
                <a:lnTo>
                  <a:pt x="2" y="186"/>
                </a:lnTo>
                <a:lnTo>
                  <a:pt x="3" y="186"/>
                </a:lnTo>
                <a:lnTo>
                  <a:pt x="4" y="186"/>
                </a:lnTo>
                <a:lnTo>
                  <a:pt x="5" y="186"/>
                </a:lnTo>
                <a:lnTo>
                  <a:pt x="6" y="186"/>
                </a:lnTo>
                <a:lnTo>
                  <a:pt x="7" y="186"/>
                </a:lnTo>
                <a:lnTo>
                  <a:pt x="8" y="186"/>
                </a:lnTo>
                <a:lnTo>
                  <a:pt x="9" y="186"/>
                </a:lnTo>
                <a:lnTo>
                  <a:pt x="10" y="186"/>
                </a:lnTo>
                <a:lnTo>
                  <a:pt x="11" y="186"/>
                </a:lnTo>
                <a:lnTo>
                  <a:pt x="12" y="186"/>
                </a:lnTo>
                <a:lnTo>
                  <a:pt x="13" y="186"/>
                </a:lnTo>
                <a:lnTo>
                  <a:pt x="14" y="186"/>
                </a:lnTo>
                <a:lnTo>
                  <a:pt x="15" y="186"/>
                </a:lnTo>
                <a:lnTo>
                  <a:pt x="16" y="186"/>
                </a:lnTo>
                <a:lnTo>
                  <a:pt x="17" y="186"/>
                </a:lnTo>
                <a:lnTo>
                  <a:pt x="18" y="186"/>
                </a:lnTo>
                <a:lnTo>
                  <a:pt x="19" y="186"/>
                </a:lnTo>
                <a:lnTo>
                  <a:pt x="20" y="186"/>
                </a:lnTo>
                <a:lnTo>
                  <a:pt x="21" y="186"/>
                </a:lnTo>
                <a:lnTo>
                  <a:pt x="22" y="186"/>
                </a:lnTo>
                <a:lnTo>
                  <a:pt x="23" y="186"/>
                </a:lnTo>
                <a:lnTo>
                  <a:pt x="24" y="186"/>
                </a:lnTo>
                <a:lnTo>
                  <a:pt x="25" y="186"/>
                </a:lnTo>
                <a:lnTo>
                  <a:pt x="26" y="186"/>
                </a:lnTo>
                <a:lnTo>
                  <a:pt x="27" y="186"/>
                </a:lnTo>
                <a:lnTo>
                  <a:pt x="28" y="186"/>
                </a:lnTo>
                <a:lnTo>
                  <a:pt x="29" y="186"/>
                </a:lnTo>
                <a:lnTo>
                  <a:pt x="30" y="186"/>
                </a:lnTo>
                <a:lnTo>
                  <a:pt x="31" y="186"/>
                </a:lnTo>
                <a:lnTo>
                  <a:pt x="32" y="186"/>
                </a:lnTo>
                <a:lnTo>
                  <a:pt x="33" y="186"/>
                </a:lnTo>
                <a:lnTo>
                  <a:pt x="34" y="186"/>
                </a:lnTo>
                <a:lnTo>
                  <a:pt x="35" y="186"/>
                </a:lnTo>
                <a:lnTo>
                  <a:pt x="36" y="186"/>
                </a:lnTo>
                <a:lnTo>
                  <a:pt x="37" y="186"/>
                </a:lnTo>
                <a:lnTo>
                  <a:pt x="38" y="186"/>
                </a:lnTo>
                <a:lnTo>
                  <a:pt x="39" y="186"/>
                </a:lnTo>
                <a:lnTo>
                  <a:pt x="40" y="186"/>
                </a:lnTo>
                <a:lnTo>
                  <a:pt x="41" y="186"/>
                </a:lnTo>
                <a:lnTo>
                  <a:pt x="42" y="186"/>
                </a:lnTo>
                <a:lnTo>
                  <a:pt x="43" y="186"/>
                </a:lnTo>
                <a:lnTo>
                  <a:pt x="44" y="186"/>
                </a:lnTo>
                <a:lnTo>
                  <a:pt x="45" y="186"/>
                </a:lnTo>
                <a:lnTo>
                  <a:pt x="46" y="186"/>
                </a:lnTo>
                <a:lnTo>
                  <a:pt x="47" y="186"/>
                </a:lnTo>
                <a:lnTo>
                  <a:pt x="48" y="186"/>
                </a:lnTo>
                <a:lnTo>
                  <a:pt x="49" y="186"/>
                </a:lnTo>
                <a:lnTo>
                  <a:pt x="50" y="186"/>
                </a:lnTo>
                <a:lnTo>
                  <a:pt x="51" y="186"/>
                </a:lnTo>
                <a:lnTo>
                  <a:pt x="52" y="186"/>
                </a:lnTo>
                <a:lnTo>
                  <a:pt x="53" y="186"/>
                </a:lnTo>
                <a:lnTo>
                  <a:pt x="54" y="186"/>
                </a:lnTo>
                <a:lnTo>
                  <a:pt x="55" y="186"/>
                </a:lnTo>
                <a:lnTo>
                  <a:pt x="56" y="186"/>
                </a:lnTo>
                <a:lnTo>
                  <a:pt x="57" y="186"/>
                </a:lnTo>
                <a:lnTo>
                  <a:pt x="58" y="186"/>
                </a:lnTo>
                <a:lnTo>
                  <a:pt x="59" y="186"/>
                </a:lnTo>
                <a:lnTo>
                  <a:pt x="60" y="186"/>
                </a:lnTo>
                <a:lnTo>
                  <a:pt x="61" y="186"/>
                </a:lnTo>
                <a:lnTo>
                  <a:pt x="61" y="185"/>
                </a:lnTo>
                <a:lnTo>
                  <a:pt x="62" y="185"/>
                </a:lnTo>
                <a:lnTo>
                  <a:pt x="63" y="185"/>
                </a:lnTo>
                <a:lnTo>
                  <a:pt x="64" y="185"/>
                </a:lnTo>
                <a:lnTo>
                  <a:pt x="65" y="185"/>
                </a:lnTo>
                <a:lnTo>
                  <a:pt x="66" y="185"/>
                </a:lnTo>
                <a:lnTo>
                  <a:pt x="67" y="185"/>
                </a:lnTo>
                <a:lnTo>
                  <a:pt x="67" y="184"/>
                </a:lnTo>
                <a:lnTo>
                  <a:pt x="68" y="184"/>
                </a:lnTo>
                <a:lnTo>
                  <a:pt x="69" y="184"/>
                </a:lnTo>
                <a:lnTo>
                  <a:pt x="70" y="184"/>
                </a:lnTo>
                <a:lnTo>
                  <a:pt x="71" y="183"/>
                </a:lnTo>
                <a:lnTo>
                  <a:pt x="72" y="183"/>
                </a:lnTo>
                <a:lnTo>
                  <a:pt x="73" y="183"/>
                </a:lnTo>
                <a:lnTo>
                  <a:pt x="73" y="182"/>
                </a:lnTo>
                <a:lnTo>
                  <a:pt x="74" y="182"/>
                </a:lnTo>
                <a:lnTo>
                  <a:pt x="75" y="182"/>
                </a:lnTo>
                <a:lnTo>
                  <a:pt x="75" y="181"/>
                </a:lnTo>
                <a:lnTo>
                  <a:pt x="76" y="181"/>
                </a:lnTo>
                <a:lnTo>
                  <a:pt x="77" y="180"/>
                </a:lnTo>
                <a:lnTo>
                  <a:pt x="78" y="180"/>
                </a:lnTo>
                <a:lnTo>
                  <a:pt x="78" y="179"/>
                </a:lnTo>
                <a:lnTo>
                  <a:pt x="79" y="179"/>
                </a:lnTo>
                <a:lnTo>
                  <a:pt x="79" y="178"/>
                </a:lnTo>
                <a:lnTo>
                  <a:pt x="80" y="178"/>
                </a:lnTo>
                <a:lnTo>
                  <a:pt x="81" y="177"/>
                </a:lnTo>
                <a:lnTo>
                  <a:pt x="82" y="176"/>
                </a:lnTo>
                <a:lnTo>
                  <a:pt x="83" y="175"/>
                </a:lnTo>
                <a:lnTo>
                  <a:pt x="84" y="174"/>
                </a:lnTo>
                <a:lnTo>
                  <a:pt x="85" y="173"/>
                </a:lnTo>
                <a:lnTo>
                  <a:pt x="85" y="172"/>
                </a:lnTo>
                <a:lnTo>
                  <a:pt x="86" y="172"/>
                </a:lnTo>
                <a:lnTo>
                  <a:pt x="87" y="171"/>
                </a:lnTo>
                <a:lnTo>
                  <a:pt x="87" y="170"/>
                </a:lnTo>
                <a:lnTo>
                  <a:pt x="88" y="170"/>
                </a:lnTo>
                <a:lnTo>
                  <a:pt x="88" y="169"/>
                </a:lnTo>
                <a:lnTo>
                  <a:pt x="89" y="168"/>
                </a:lnTo>
                <a:lnTo>
                  <a:pt x="89" y="167"/>
                </a:lnTo>
                <a:lnTo>
                  <a:pt x="90" y="167"/>
                </a:lnTo>
                <a:lnTo>
                  <a:pt x="90" y="166"/>
                </a:lnTo>
                <a:lnTo>
                  <a:pt x="91" y="165"/>
                </a:lnTo>
                <a:lnTo>
                  <a:pt x="91" y="164"/>
                </a:lnTo>
                <a:lnTo>
                  <a:pt x="92" y="164"/>
                </a:lnTo>
                <a:lnTo>
                  <a:pt x="92" y="163"/>
                </a:lnTo>
                <a:lnTo>
                  <a:pt x="93" y="162"/>
                </a:lnTo>
                <a:lnTo>
                  <a:pt x="93" y="161"/>
                </a:lnTo>
                <a:lnTo>
                  <a:pt x="94" y="160"/>
                </a:lnTo>
                <a:lnTo>
                  <a:pt x="94" y="159"/>
                </a:lnTo>
                <a:lnTo>
                  <a:pt x="95" y="159"/>
                </a:lnTo>
                <a:lnTo>
                  <a:pt x="95" y="158"/>
                </a:lnTo>
                <a:lnTo>
                  <a:pt x="95" y="157"/>
                </a:lnTo>
                <a:lnTo>
                  <a:pt x="96" y="157"/>
                </a:lnTo>
                <a:lnTo>
                  <a:pt x="96" y="156"/>
                </a:lnTo>
                <a:lnTo>
                  <a:pt x="96" y="155"/>
                </a:lnTo>
                <a:lnTo>
                  <a:pt x="97" y="155"/>
                </a:lnTo>
                <a:lnTo>
                  <a:pt x="97" y="154"/>
                </a:lnTo>
                <a:lnTo>
                  <a:pt x="98" y="153"/>
                </a:lnTo>
                <a:lnTo>
                  <a:pt x="98" y="152"/>
                </a:lnTo>
                <a:lnTo>
                  <a:pt x="99" y="151"/>
                </a:lnTo>
                <a:lnTo>
                  <a:pt x="99" y="150"/>
                </a:lnTo>
                <a:lnTo>
                  <a:pt x="100" y="149"/>
                </a:lnTo>
                <a:lnTo>
                  <a:pt x="100" y="148"/>
                </a:lnTo>
                <a:lnTo>
                  <a:pt x="101" y="147"/>
                </a:lnTo>
                <a:lnTo>
                  <a:pt x="101" y="146"/>
                </a:lnTo>
                <a:lnTo>
                  <a:pt x="102" y="145"/>
                </a:lnTo>
                <a:lnTo>
                  <a:pt x="102" y="144"/>
                </a:lnTo>
                <a:lnTo>
                  <a:pt x="103" y="143"/>
                </a:lnTo>
                <a:lnTo>
                  <a:pt x="103" y="142"/>
                </a:lnTo>
                <a:lnTo>
                  <a:pt x="103" y="141"/>
                </a:lnTo>
                <a:lnTo>
                  <a:pt x="104" y="141"/>
                </a:lnTo>
                <a:lnTo>
                  <a:pt x="104" y="140"/>
                </a:lnTo>
                <a:lnTo>
                  <a:pt x="104" y="139"/>
                </a:lnTo>
                <a:lnTo>
                  <a:pt x="105" y="138"/>
                </a:lnTo>
                <a:lnTo>
                  <a:pt x="105" y="137"/>
                </a:lnTo>
                <a:lnTo>
                  <a:pt x="106" y="136"/>
                </a:lnTo>
                <a:lnTo>
                  <a:pt x="106" y="135"/>
                </a:lnTo>
                <a:lnTo>
                  <a:pt x="106" y="134"/>
                </a:lnTo>
                <a:lnTo>
                  <a:pt x="107" y="133"/>
                </a:lnTo>
                <a:lnTo>
                  <a:pt x="107" y="132"/>
                </a:lnTo>
                <a:lnTo>
                  <a:pt x="108" y="131"/>
                </a:lnTo>
                <a:lnTo>
                  <a:pt x="108" y="130"/>
                </a:lnTo>
                <a:lnTo>
                  <a:pt x="108" y="129"/>
                </a:lnTo>
                <a:lnTo>
                  <a:pt x="109" y="129"/>
                </a:lnTo>
                <a:lnTo>
                  <a:pt x="109" y="128"/>
                </a:lnTo>
                <a:lnTo>
                  <a:pt x="110" y="127"/>
                </a:lnTo>
                <a:lnTo>
                  <a:pt x="110" y="126"/>
                </a:lnTo>
                <a:lnTo>
                  <a:pt x="110" y="125"/>
                </a:lnTo>
                <a:lnTo>
                  <a:pt x="111" y="124"/>
                </a:lnTo>
                <a:lnTo>
                  <a:pt x="111" y="123"/>
                </a:lnTo>
                <a:lnTo>
                  <a:pt x="112" y="122"/>
                </a:lnTo>
                <a:lnTo>
                  <a:pt x="112" y="121"/>
                </a:lnTo>
                <a:lnTo>
                  <a:pt x="112" y="120"/>
                </a:lnTo>
                <a:lnTo>
                  <a:pt x="113" y="119"/>
                </a:lnTo>
                <a:lnTo>
                  <a:pt x="113" y="118"/>
                </a:lnTo>
                <a:lnTo>
                  <a:pt x="114" y="117"/>
                </a:lnTo>
                <a:lnTo>
                  <a:pt x="114" y="116"/>
                </a:lnTo>
                <a:lnTo>
                  <a:pt x="114" y="115"/>
                </a:lnTo>
                <a:lnTo>
                  <a:pt x="115" y="114"/>
                </a:lnTo>
                <a:lnTo>
                  <a:pt x="115" y="113"/>
                </a:lnTo>
                <a:lnTo>
                  <a:pt x="115" y="112"/>
                </a:lnTo>
                <a:lnTo>
                  <a:pt x="116" y="111"/>
                </a:lnTo>
                <a:lnTo>
                  <a:pt x="116" y="110"/>
                </a:lnTo>
                <a:lnTo>
                  <a:pt x="117" y="109"/>
                </a:lnTo>
                <a:lnTo>
                  <a:pt x="117" y="108"/>
                </a:lnTo>
                <a:lnTo>
                  <a:pt x="117" y="107"/>
                </a:lnTo>
                <a:lnTo>
                  <a:pt x="118" y="106"/>
                </a:lnTo>
                <a:lnTo>
                  <a:pt x="118" y="105"/>
                </a:lnTo>
                <a:lnTo>
                  <a:pt x="118" y="104"/>
                </a:lnTo>
                <a:lnTo>
                  <a:pt x="119" y="104"/>
                </a:lnTo>
                <a:lnTo>
                  <a:pt x="119" y="103"/>
                </a:lnTo>
                <a:lnTo>
                  <a:pt x="119" y="102"/>
                </a:lnTo>
                <a:lnTo>
                  <a:pt x="120" y="101"/>
                </a:lnTo>
                <a:lnTo>
                  <a:pt x="120" y="100"/>
                </a:lnTo>
                <a:lnTo>
                  <a:pt x="121" y="99"/>
                </a:lnTo>
                <a:lnTo>
                  <a:pt x="121" y="98"/>
                </a:lnTo>
                <a:lnTo>
                  <a:pt x="121" y="97"/>
                </a:lnTo>
                <a:lnTo>
                  <a:pt x="122" y="97"/>
                </a:lnTo>
                <a:lnTo>
                  <a:pt x="122" y="96"/>
                </a:lnTo>
                <a:lnTo>
                  <a:pt x="122" y="95"/>
                </a:lnTo>
                <a:lnTo>
                  <a:pt x="123" y="94"/>
                </a:lnTo>
                <a:lnTo>
                  <a:pt x="123" y="93"/>
                </a:lnTo>
                <a:lnTo>
                  <a:pt x="123" y="92"/>
                </a:lnTo>
                <a:lnTo>
                  <a:pt x="124" y="91"/>
                </a:lnTo>
                <a:lnTo>
                  <a:pt x="124" y="90"/>
                </a:lnTo>
                <a:lnTo>
                  <a:pt x="125" y="89"/>
                </a:lnTo>
                <a:lnTo>
                  <a:pt x="125" y="88"/>
                </a:lnTo>
                <a:lnTo>
                  <a:pt x="125" y="87"/>
                </a:lnTo>
                <a:lnTo>
                  <a:pt x="126" y="86"/>
                </a:lnTo>
                <a:lnTo>
                  <a:pt x="126" y="85"/>
                </a:lnTo>
                <a:lnTo>
                  <a:pt x="126" y="84"/>
                </a:lnTo>
                <a:lnTo>
                  <a:pt x="127" y="83"/>
                </a:lnTo>
                <a:lnTo>
                  <a:pt x="127" y="82"/>
                </a:lnTo>
                <a:lnTo>
                  <a:pt x="128" y="81"/>
                </a:lnTo>
                <a:lnTo>
                  <a:pt x="128" y="80"/>
                </a:lnTo>
                <a:lnTo>
                  <a:pt x="128" y="79"/>
                </a:lnTo>
                <a:lnTo>
                  <a:pt x="129" y="78"/>
                </a:lnTo>
                <a:lnTo>
                  <a:pt x="129" y="77"/>
                </a:lnTo>
                <a:lnTo>
                  <a:pt x="130" y="76"/>
                </a:lnTo>
                <a:lnTo>
                  <a:pt x="130" y="75"/>
                </a:lnTo>
                <a:lnTo>
                  <a:pt x="130" y="74"/>
                </a:lnTo>
                <a:lnTo>
                  <a:pt x="131" y="73"/>
                </a:lnTo>
                <a:lnTo>
                  <a:pt x="131" y="72"/>
                </a:lnTo>
                <a:lnTo>
                  <a:pt x="132" y="71"/>
                </a:lnTo>
                <a:lnTo>
                  <a:pt x="132" y="70"/>
                </a:lnTo>
                <a:lnTo>
                  <a:pt x="133" y="69"/>
                </a:lnTo>
                <a:lnTo>
                  <a:pt x="133" y="68"/>
                </a:lnTo>
                <a:lnTo>
                  <a:pt x="134" y="67"/>
                </a:lnTo>
                <a:lnTo>
                  <a:pt x="134" y="66"/>
                </a:lnTo>
                <a:lnTo>
                  <a:pt x="134" y="65"/>
                </a:lnTo>
                <a:lnTo>
                  <a:pt x="135" y="64"/>
                </a:lnTo>
                <a:lnTo>
                  <a:pt x="135" y="63"/>
                </a:lnTo>
                <a:lnTo>
                  <a:pt x="136" y="62"/>
                </a:lnTo>
                <a:lnTo>
                  <a:pt x="136" y="61"/>
                </a:lnTo>
                <a:lnTo>
                  <a:pt x="137" y="60"/>
                </a:lnTo>
                <a:lnTo>
                  <a:pt x="137" y="59"/>
                </a:lnTo>
                <a:lnTo>
                  <a:pt x="137" y="58"/>
                </a:lnTo>
                <a:lnTo>
                  <a:pt x="138" y="58"/>
                </a:lnTo>
                <a:lnTo>
                  <a:pt x="138" y="57"/>
                </a:lnTo>
                <a:lnTo>
                  <a:pt x="138" y="56"/>
                </a:lnTo>
                <a:lnTo>
                  <a:pt x="139" y="55"/>
                </a:lnTo>
                <a:lnTo>
                  <a:pt x="139" y="54"/>
                </a:lnTo>
                <a:lnTo>
                  <a:pt x="140" y="53"/>
                </a:lnTo>
                <a:lnTo>
                  <a:pt x="140" y="52"/>
                </a:lnTo>
                <a:lnTo>
                  <a:pt x="141" y="51"/>
                </a:lnTo>
                <a:lnTo>
                  <a:pt x="141" y="50"/>
                </a:lnTo>
                <a:lnTo>
                  <a:pt x="141" y="49"/>
                </a:lnTo>
                <a:lnTo>
                  <a:pt x="142" y="49"/>
                </a:lnTo>
                <a:lnTo>
                  <a:pt x="142" y="48"/>
                </a:lnTo>
                <a:lnTo>
                  <a:pt x="142" y="47"/>
                </a:lnTo>
                <a:lnTo>
                  <a:pt x="143" y="47"/>
                </a:lnTo>
                <a:lnTo>
                  <a:pt x="143" y="46"/>
                </a:lnTo>
                <a:lnTo>
                  <a:pt x="144" y="45"/>
                </a:lnTo>
                <a:lnTo>
                  <a:pt x="144" y="44"/>
                </a:lnTo>
                <a:lnTo>
                  <a:pt x="145" y="43"/>
                </a:lnTo>
                <a:lnTo>
                  <a:pt x="145" y="42"/>
                </a:lnTo>
                <a:lnTo>
                  <a:pt x="146" y="41"/>
                </a:lnTo>
                <a:lnTo>
                  <a:pt x="146" y="40"/>
                </a:lnTo>
                <a:lnTo>
                  <a:pt x="147" y="39"/>
                </a:lnTo>
                <a:lnTo>
                  <a:pt x="147" y="38"/>
                </a:lnTo>
                <a:lnTo>
                  <a:pt x="148" y="37"/>
                </a:lnTo>
                <a:lnTo>
                  <a:pt x="148" y="36"/>
                </a:lnTo>
                <a:lnTo>
                  <a:pt x="149" y="36"/>
                </a:lnTo>
                <a:lnTo>
                  <a:pt x="149" y="35"/>
                </a:lnTo>
                <a:lnTo>
                  <a:pt x="149" y="34"/>
                </a:lnTo>
                <a:lnTo>
                  <a:pt x="150" y="34"/>
                </a:lnTo>
                <a:lnTo>
                  <a:pt x="150" y="33"/>
                </a:lnTo>
                <a:lnTo>
                  <a:pt x="151" y="32"/>
                </a:lnTo>
                <a:lnTo>
                  <a:pt x="151" y="31"/>
                </a:lnTo>
                <a:lnTo>
                  <a:pt x="152" y="30"/>
                </a:lnTo>
                <a:lnTo>
                  <a:pt x="152" y="29"/>
                </a:lnTo>
                <a:lnTo>
                  <a:pt x="153" y="29"/>
                </a:lnTo>
                <a:lnTo>
                  <a:pt x="153" y="28"/>
                </a:lnTo>
                <a:lnTo>
                  <a:pt x="154" y="27"/>
                </a:lnTo>
                <a:lnTo>
                  <a:pt x="154" y="26"/>
                </a:lnTo>
                <a:lnTo>
                  <a:pt x="155" y="26"/>
                </a:lnTo>
                <a:lnTo>
                  <a:pt x="155" y="25"/>
                </a:lnTo>
                <a:lnTo>
                  <a:pt x="156" y="25"/>
                </a:lnTo>
                <a:lnTo>
                  <a:pt x="156" y="24"/>
                </a:lnTo>
                <a:lnTo>
                  <a:pt x="157" y="23"/>
                </a:lnTo>
                <a:lnTo>
                  <a:pt x="157" y="22"/>
                </a:lnTo>
                <a:lnTo>
                  <a:pt x="158" y="22"/>
                </a:lnTo>
                <a:lnTo>
                  <a:pt x="158" y="21"/>
                </a:lnTo>
                <a:lnTo>
                  <a:pt x="159" y="20"/>
                </a:lnTo>
                <a:lnTo>
                  <a:pt x="159" y="19"/>
                </a:lnTo>
                <a:lnTo>
                  <a:pt x="160" y="19"/>
                </a:lnTo>
                <a:lnTo>
                  <a:pt x="160" y="18"/>
                </a:lnTo>
                <a:lnTo>
                  <a:pt x="161" y="18"/>
                </a:lnTo>
                <a:lnTo>
                  <a:pt x="161" y="17"/>
                </a:lnTo>
                <a:lnTo>
                  <a:pt x="162" y="17"/>
                </a:lnTo>
                <a:lnTo>
                  <a:pt x="162" y="16"/>
                </a:lnTo>
                <a:lnTo>
                  <a:pt x="163" y="15"/>
                </a:lnTo>
                <a:lnTo>
                  <a:pt x="164" y="14"/>
                </a:lnTo>
                <a:lnTo>
                  <a:pt x="164" y="13"/>
                </a:lnTo>
                <a:lnTo>
                  <a:pt x="165" y="13"/>
                </a:lnTo>
                <a:lnTo>
                  <a:pt x="165" y="12"/>
                </a:lnTo>
                <a:lnTo>
                  <a:pt x="166" y="12"/>
                </a:lnTo>
                <a:lnTo>
                  <a:pt x="167" y="11"/>
                </a:lnTo>
                <a:lnTo>
                  <a:pt x="168" y="10"/>
                </a:lnTo>
                <a:lnTo>
                  <a:pt x="169" y="10"/>
                </a:lnTo>
                <a:lnTo>
                  <a:pt x="169" y="9"/>
                </a:lnTo>
                <a:lnTo>
                  <a:pt x="170" y="9"/>
                </a:lnTo>
                <a:lnTo>
                  <a:pt x="170" y="8"/>
                </a:lnTo>
                <a:lnTo>
                  <a:pt x="171" y="8"/>
                </a:lnTo>
                <a:lnTo>
                  <a:pt x="171" y="7"/>
                </a:lnTo>
                <a:lnTo>
                  <a:pt x="172" y="7"/>
                </a:lnTo>
                <a:lnTo>
                  <a:pt x="173" y="6"/>
                </a:lnTo>
                <a:lnTo>
                  <a:pt x="174" y="6"/>
                </a:lnTo>
                <a:lnTo>
                  <a:pt x="174" y="5"/>
                </a:lnTo>
                <a:lnTo>
                  <a:pt x="175" y="5"/>
                </a:lnTo>
                <a:lnTo>
                  <a:pt x="176" y="4"/>
                </a:lnTo>
                <a:lnTo>
                  <a:pt x="177" y="4"/>
                </a:lnTo>
                <a:lnTo>
                  <a:pt x="178" y="3"/>
                </a:lnTo>
                <a:lnTo>
                  <a:pt x="179" y="3"/>
                </a:lnTo>
                <a:lnTo>
                  <a:pt x="180" y="2"/>
                </a:lnTo>
                <a:lnTo>
                  <a:pt x="181" y="2"/>
                </a:lnTo>
                <a:lnTo>
                  <a:pt x="182" y="2"/>
                </a:lnTo>
                <a:lnTo>
                  <a:pt x="182" y="1"/>
                </a:lnTo>
                <a:lnTo>
                  <a:pt x="183" y="1"/>
                </a:lnTo>
                <a:lnTo>
                  <a:pt x="184" y="1"/>
                </a:lnTo>
                <a:lnTo>
                  <a:pt x="185" y="1"/>
                </a:lnTo>
                <a:lnTo>
                  <a:pt x="186" y="1"/>
                </a:lnTo>
                <a:lnTo>
                  <a:pt x="186" y="0"/>
                </a:lnTo>
                <a:lnTo>
                  <a:pt x="187" y="0"/>
                </a:lnTo>
                <a:lnTo>
                  <a:pt x="188" y="0"/>
                </a:lnTo>
                <a:lnTo>
                  <a:pt x="189" y="0"/>
                </a:lnTo>
                <a:lnTo>
                  <a:pt x="190" y="0"/>
                </a:lnTo>
                <a:lnTo>
                  <a:pt x="191" y="0"/>
                </a:lnTo>
                <a:lnTo>
                  <a:pt x="192" y="0"/>
                </a:lnTo>
                <a:lnTo>
                  <a:pt x="193" y="0"/>
                </a:lnTo>
                <a:lnTo>
                  <a:pt x="194" y="0"/>
                </a:lnTo>
                <a:lnTo>
                  <a:pt x="195" y="0"/>
                </a:lnTo>
                <a:lnTo>
                  <a:pt x="196" y="0"/>
                </a:lnTo>
                <a:lnTo>
                  <a:pt x="197" y="0"/>
                </a:lnTo>
                <a:lnTo>
                  <a:pt x="198" y="1"/>
                </a:lnTo>
                <a:lnTo>
                  <a:pt x="199" y="1"/>
                </a:lnTo>
                <a:lnTo>
                  <a:pt x="200" y="1"/>
                </a:lnTo>
                <a:lnTo>
                  <a:pt x="201" y="1"/>
                </a:lnTo>
                <a:lnTo>
                  <a:pt x="202" y="1"/>
                </a:lnTo>
                <a:lnTo>
                  <a:pt x="202" y="2"/>
                </a:lnTo>
                <a:lnTo>
                  <a:pt x="203" y="2"/>
                </a:lnTo>
                <a:lnTo>
                  <a:pt x="204" y="2"/>
                </a:lnTo>
                <a:lnTo>
                  <a:pt x="205" y="2"/>
                </a:lnTo>
                <a:lnTo>
                  <a:pt x="206" y="3"/>
                </a:lnTo>
                <a:lnTo>
                  <a:pt x="207" y="3"/>
                </a:lnTo>
                <a:lnTo>
                  <a:pt x="208" y="3"/>
                </a:lnTo>
                <a:lnTo>
                  <a:pt x="208" y="4"/>
                </a:lnTo>
                <a:lnTo>
                  <a:pt x="209" y="4"/>
                </a:lnTo>
                <a:lnTo>
                  <a:pt x="210" y="4"/>
                </a:lnTo>
                <a:lnTo>
                  <a:pt x="210" y="5"/>
                </a:lnTo>
                <a:lnTo>
                  <a:pt x="211" y="5"/>
                </a:lnTo>
                <a:lnTo>
                  <a:pt x="212" y="5"/>
                </a:lnTo>
                <a:lnTo>
                  <a:pt x="213" y="6"/>
                </a:lnTo>
                <a:lnTo>
                  <a:pt x="214" y="6"/>
                </a:lnTo>
                <a:lnTo>
                  <a:pt x="215" y="7"/>
                </a:lnTo>
                <a:lnTo>
                  <a:pt x="216" y="7"/>
                </a:lnTo>
                <a:lnTo>
                  <a:pt x="216" y="8"/>
                </a:lnTo>
                <a:lnTo>
                  <a:pt x="217" y="8"/>
                </a:lnTo>
                <a:lnTo>
                  <a:pt x="218" y="8"/>
                </a:lnTo>
                <a:lnTo>
                  <a:pt x="218" y="9"/>
                </a:lnTo>
                <a:lnTo>
                  <a:pt x="219" y="9"/>
                </a:lnTo>
                <a:lnTo>
                  <a:pt x="220" y="10"/>
                </a:lnTo>
                <a:lnTo>
                  <a:pt x="221" y="10"/>
                </a:lnTo>
                <a:lnTo>
                  <a:pt x="221" y="11"/>
                </a:lnTo>
                <a:lnTo>
                  <a:pt x="222" y="11"/>
                </a:lnTo>
                <a:lnTo>
                  <a:pt x="223" y="11"/>
                </a:lnTo>
                <a:lnTo>
                  <a:pt x="223" y="12"/>
                </a:lnTo>
                <a:lnTo>
                  <a:pt x="224" y="12"/>
                </a:lnTo>
                <a:lnTo>
                  <a:pt x="225" y="13"/>
                </a:lnTo>
                <a:lnTo>
                  <a:pt x="226" y="13"/>
                </a:lnTo>
                <a:lnTo>
                  <a:pt x="226" y="14"/>
                </a:lnTo>
                <a:lnTo>
                  <a:pt x="227" y="14"/>
                </a:lnTo>
                <a:lnTo>
                  <a:pt x="227" y="15"/>
                </a:lnTo>
                <a:lnTo>
                  <a:pt x="228" y="15"/>
                </a:lnTo>
                <a:lnTo>
                  <a:pt x="229" y="16"/>
                </a:lnTo>
                <a:lnTo>
                  <a:pt x="230" y="16"/>
                </a:lnTo>
                <a:lnTo>
                  <a:pt x="230" y="17"/>
                </a:lnTo>
                <a:lnTo>
                  <a:pt x="231" y="17"/>
                </a:lnTo>
                <a:lnTo>
                  <a:pt x="231" y="18"/>
                </a:lnTo>
                <a:lnTo>
                  <a:pt x="232" y="18"/>
                </a:lnTo>
                <a:lnTo>
                  <a:pt x="233" y="19"/>
                </a:lnTo>
                <a:lnTo>
                  <a:pt x="234" y="19"/>
                </a:lnTo>
                <a:lnTo>
                  <a:pt x="234" y="20"/>
                </a:lnTo>
                <a:lnTo>
                  <a:pt x="235" y="20"/>
                </a:lnTo>
                <a:lnTo>
                  <a:pt x="236" y="21"/>
                </a:lnTo>
                <a:lnTo>
                  <a:pt x="237" y="21"/>
                </a:lnTo>
                <a:lnTo>
                  <a:pt x="237" y="22"/>
                </a:lnTo>
                <a:lnTo>
                  <a:pt x="238" y="22"/>
                </a:lnTo>
                <a:lnTo>
                  <a:pt x="238" y="23"/>
                </a:lnTo>
                <a:lnTo>
                  <a:pt x="239" y="23"/>
                </a:lnTo>
                <a:lnTo>
                  <a:pt x="239" y="24"/>
                </a:lnTo>
                <a:lnTo>
                  <a:pt x="240" y="24"/>
                </a:lnTo>
                <a:lnTo>
                  <a:pt x="241" y="25"/>
                </a:lnTo>
                <a:lnTo>
                  <a:pt x="242" y="26"/>
                </a:lnTo>
                <a:lnTo>
                  <a:pt x="243" y="26"/>
                </a:lnTo>
                <a:lnTo>
                  <a:pt x="243" y="27"/>
                </a:lnTo>
                <a:lnTo>
                  <a:pt x="244" y="27"/>
                </a:lnTo>
                <a:lnTo>
                  <a:pt x="244" y="28"/>
                </a:lnTo>
                <a:lnTo>
                  <a:pt x="245" y="28"/>
                </a:lnTo>
                <a:lnTo>
                  <a:pt x="245" y="29"/>
                </a:lnTo>
                <a:lnTo>
                  <a:pt x="246" y="29"/>
                </a:lnTo>
                <a:lnTo>
                  <a:pt x="247" y="30"/>
                </a:lnTo>
                <a:lnTo>
                  <a:pt x="248" y="30"/>
                </a:lnTo>
                <a:lnTo>
                  <a:pt x="248" y="31"/>
                </a:lnTo>
                <a:lnTo>
                  <a:pt x="249" y="31"/>
                </a:lnTo>
                <a:lnTo>
                  <a:pt x="249" y="32"/>
                </a:lnTo>
                <a:lnTo>
                  <a:pt x="250" y="32"/>
                </a:lnTo>
                <a:lnTo>
                  <a:pt x="250" y="33"/>
                </a:lnTo>
                <a:lnTo>
                  <a:pt x="251" y="33"/>
                </a:lnTo>
                <a:lnTo>
                  <a:pt x="251" y="34"/>
                </a:lnTo>
                <a:lnTo>
                  <a:pt x="252" y="34"/>
                </a:lnTo>
                <a:lnTo>
                  <a:pt x="252" y="35"/>
                </a:lnTo>
                <a:lnTo>
                  <a:pt x="253" y="35"/>
                </a:lnTo>
                <a:lnTo>
                  <a:pt x="254" y="36"/>
                </a:lnTo>
                <a:lnTo>
                  <a:pt x="255" y="37"/>
                </a:lnTo>
                <a:lnTo>
                  <a:pt x="256" y="38"/>
                </a:lnTo>
                <a:lnTo>
                  <a:pt x="257" y="38"/>
                </a:lnTo>
                <a:lnTo>
                  <a:pt x="257" y="39"/>
                </a:lnTo>
                <a:lnTo>
                  <a:pt x="258" y="39"/>
                </a:lnTo>
                <a:lnTo>
                  <a:pt x="258" y="40"/>
                </a:lnTo>
                <a:lnTo>
                  <a:pt x="259" y="40"/>
                </a:lnTo>
                <a:lnTo>
                  <a:pt x="259" y="41"/>
                </a:lnTo>
                <a:lnTo>
                  <a:pt x="260" y="41"/>
                </a:lnTo>
                <a:lnTo>
                  <a:pt x="261" y="42"/>
                </a:lnTo>
                <a:lnTo>
                  <a:pt x="262" y="43"/>
                </a:lnTo>
                <a:lnTo>
                  <a:pt x="263" y="44"/>
                </a:lnTo>
                <a:lnTo>
                  <a:pt x="264" y="44"/>
                </a:lnTo>
                <a:lnTo>
                  <a:pt x="264" y="45"/>
                </a:lnTo>
                <a:lnTo>
                  <a:pt x="265" y="45"/>
                </a:lnTo>
                <a:lnTo>
                  <a:pt x="265" y="46"/>
                </a:lnTo>
                <a:lnTo>
                  <a:pt x="266" y="46"/>
                </a:lnTo>
                <a:lnTo>
                  <a:pt x="266" y="47"/>
                </a:lnTo>
                <a:lnTo>
                  <a:pt x="267" y="47"/>
                </a:lnTo>
                <a:lnTo>
                  <a:pt x="267" y="48"/>
                </a:lnTo>
                <a:lnTo>
                  <a:pt x="268" y="48"/>
                </a:lnTo>
                <a:lnTo>
                  <a:pt x="268" y="49"/>
                </a:lnTo>
                <a:lnTo>
                  <a:pt x="269" y="49"/>
                </a:lnTo>
                <a:lnTo>
                  <a:pt x="270" y="50"/>
                </a:lnTo>
                <a:lnTo>
                  <a:pt x="271" y="50"/>
                </a:lnTo>
                <a:lnTo>
                  <a:pt x="271" y="51"/>
                </a:lnTo>
                <a:lnTo>
                  <a:pt x="272" y="51"/>
                </a:lnTo>
                <a:lnTo>
                  <a:pt x="272" y="52"/>
                </a:lnTo>
                <a:lnTo>
                  <a:pt x="273" y="52"/>
                </a:lnTo>
                <a:lnTo>
                  <a:pt x="273" y="53"/>
                </a:lnTo>
                <a:lnTo>
                  <a:pt x="274" y="53"/>
                </a:lnTo>
                <a:lnTo>
                  <a:pt x="274" y="54"/>
                </a:lnTo>
                <a:lnTo>
                  <a:pt x="275" y="54"/>
                </a:lnTo>
                <a:lnTo>
                  <a:pt x="275" y="55"/>
                </a:lnTo>
                <a:lnTo>
                  <a:pt x="276" y="55"/>
                </a:lnTo>
                <a:lnTo>
                  <a:pt x="276" y="56"/>
                </a:lnTo>
                <a:lnTo>
                  <a:pt x="277" y="56"/>
                </a:lnTo>
                <a:lnTo>
                  <a:pt x="278" y="57"/>
                </a:lnTo>
                <a:lnTo>
                  <a:pt x="279" y="58"/>
                </a:lnTo>
                <a:lnTo>
                  <a:pt x="280" y="59"/>
                </a:lnTo>
                <a:lnTo>
                  <a:pt x="281" y="59"/>
                </a:lnTo>
                <a:lnTo>
                  <a:pt x="281" y="60"/>
                </a:lnTo>
                <a:lnTo>
                  <a:pt x="282" y="60"/>
                </a:lnTo>
                <a:lnTo>
                  <a:pt x="282" y="61"/>
                </a:lnTo>
                <a:lnTo>
                  <a:pt x="283" y="61"/>
                </a:lnTo>
                <a:lnTo>
                  <a:pt x="284" y="62"/>
                </a:lnTo>
                <a:lnTo>
                  <a:pt x="285" y="63"/>
                </a:lnTo>
                <a:lnTo>
                  <a:pt x="286" y="63"/>
                </a:lnTo>
                <a:lnTo>
                  <a:pt x="286" y="64"/>
                </a:lnTo>
                <a:lnTo>
                  <a:pt x="287" y="64"/>
                </a:lnTo>
                <a:lnTo>
                  <a:pt x="287" y="65"/>
                </a:lnTo>
                <a:lnTo>
                  <a:pt x="288" y="65"/>
                </a:lnTo>
                <a:lnTo>
                  <a:pt x="288" y="66"/>
                </a:lnTo>
                <a:lnTo>
                  <a:pt x="289" y="66"/>
                </a:lnTo>
                <a:lnTo>
                  <a:pt x="289" y="67"/>
                </a:lnTo>
                <a:lnTo>
                  <a:pt x="290" y="67"/>
                </a:lnTo>
                <a:lnTo>
                  <a:pt x="290" y="68"/>
                </a:lnTo>
                <a:lnTo>
                  <a:pt x="291" y="68"/>
                </a:lnTo>
                <a:lnTo>
                  <a:pt x="292" y="69"/>
                </a:lnTo>
                <a:lnTo>
                  <a:pt x="293" y="69"/>
                </a:lnTo>
                <a:lnTo>
                  <a:pt x="293" y="70"/>
                </a:lnTo>
                <a:lnTo>
                  <a:pt x="294" y="70"/>
                </a:lnTo>
                <a:lnTo>
                  <a:pt x="294" y="71"/>
                </a:lnTo>
                <a:lnTo>
                  <a:pt x="295" y="71"/>
                </a:lnTo>
                <a:lnTo>
                  <a:pt x="296" y="72"/>
                </a:lnTo>
                <a:lnTo>
                  <a:pt x="297" y="73"/>
                </a:lnTo>
                <a:lnTo>
                  <a:pt x="298" y="73"/>
                </a:lnTo>
                <a:lnTo>
                  <a:pt x="298" y="74"/>
                </a:lnTo>
                <a:lnTo>
                  <a:pt x="299" y="74"/>
                </a:lnTo>
                <a:lnTo>
                  <a:pt x="299" y="75"/>
                </a:lnTo>
                <a:lnTo>
                  <a:pt x="300" y="75"/>
                </a:lnTo>
                <a:lnTo>
                  <a:pt x="300" y="76"/>
                </a:lnTo>
                <a:lnTo>
                  <a:pt x="301" y="76"/>
                </a:lnTo>
                <a:lnTo>
                  <a:pt x="302" y="77"/>
                </a:lnTo>
                <a:lnTo>
                  <a:pt x="303" y="78"/>
                </a:lnTo>
                <a:lnTo>
                  <a:pt x="304" y="78"/>
                </a:lnTo>
                <a:lnTo>
                  <a:pt x="304" y="79"/>
                </a:lnTo>
                <a:lnTo>
                  <a:pt x="305" y="79"/>
                </a:lnTo>
                <a:lnTo>
                  <a:pt x="306" y="80"/>
                </a:lnTo>
                <a:lnTo>
                  <a:pt x="307" y="80"/>
                </a:lnTo>
                <a:lnTo>
                  <a:pt x="307" y="81"/>
                </a:lnTo>
                <a:lnTo>
                  <a:pt x="308" y="81"/>
                </a:lnTo>
                <a:lnTo>
                  <a:pt x="308" y="82"/>
                </a:lnTo>
                <a:lnTo>
                  <a:pt x="309" y="82"/>
                </a:lnTo>
                <a:lnTo>
                  <a:pt x="309" y="83"/>
                </a:lnTo>
                <a:lnTo>
                  <a:pt x="310" y="83"/>
                </a:lnTo>
                <a:lnTo>
                  <a:pt x="311" y="84"/>
                </a:lnTo>
                <a:lnTo>
                  <a:pt x="312" y="84"/>
                </a:lnTo>
                <a:lnTo>
                  <a:pt x="312" y="85"/>
                </a:lnTo>
                <a:lnTo>
                  <a:pt x="313" y="85"/>
                </a:lnTo>
                <a:lnTo>
                  <a:pt x="313" y="86"/>
                </a:lnTo>
                <a:lnTo>
                  <a:pt x="314" y="86"/>
                </a:lnTo>
                <a:lnTo>
                  <a:pt x="315" y="87"/>
                </a:lnTo>
                <a:lnTo>
                  <a:pt x="316" y="87"/>
                </a:lnTo>
                <a:lnTo>
                  <a:pt x="316" y="88"/>
                </a:lnTo>
                <a:lnTo>
                  <a:pt x="317" y="88"/>
                </a:lnTo>
                <a:lnTo>
                  <a:pt x="318" y="89"/>
                </a:lnTo>
                <a:lnTo>
                  <a:pt x="319" y="89"/>
                </a:lnTo>
                <a:lnTo>
                  <a:pt x="319" y="90"/>
                </a:lnTo>
                <a:lnTo>
                  <a:pt x="320" y="90"/>
                </a:lnTo>
                <a:lnTo>
                  <a:pt x="320" y="91"/>
                </a:lnTo>
                <a:lnTo>
                  <a:pt x="321" y="91"/>
                </a:lnTo>
                <a:lnTo>
                  <a:pt x="322" y="92"/>
                </a:lnTo>
                <a:lnTo>
                  <a:pt x="323" y="92"/>
                </a:lnTo>
                <a:lnTo>
                  <a:pt x="323" y="93"/>
                </a:lnTo>
                <a:lnTo>
                  <a:pt x="324" y="93"/>
                </a:lnTo>
                <a:lnTo>
                  <a:pt x="324" y="94"/>
                </a:lnTo>
                <a:lnTo>
                  <a:pt x="325" y="94"/>
                </a:lnTo>
                <a:lnTo>
                  <a:pt x="326" y="95"/>
                </a:lnTo>
                <a:lnTo>
                  <a:pt x="327" y="95"/>
                </a:lnTo>
                <a:lnTo>
                  <a:pt x="327" y="96"/>
                </a:lnTo>
                <a:lnTo>
                  <a:pt x="328" y="96"/>
                </a:lnTo>
                <a:lnTo>
                  <a:pt x="329" y="96"/>
                </a:lnTo>
                <a:lnTo>
                  <a:pt x="329" y="97"/>
                </a:lnTo>
                <a:lnTo>
                  <a:pt x="330" y="97"/>
                </a:lnTo>
                <a:lnTo>
                  <a:pt x="330" y="98"/>
                </a:lnTo>
                <a:lnTo>
                  <a:pt x="331" y="98"/>
                </a:lnTo>
                <a:lnTo>
                  <a:pt x="332" y="99"/>
                </a:lnTo>
                <a:lnTo>
                  <a:pt x="333" y="99"/>
                </a:lnTo>
                <a:lnTo>
                  <a:pt x="333" y="100"/>
                </a:lnTo>
                <a:lnTo>
                  <a:pt x="334" y="100"/>
                </a:lnTo>
                <a:lnTo>
                  <a:pt x="335" y="101"/>
                </a:lnTo>
                <a:lnTo>
                  <a:pt x="336" y="101"/>
                </a:lnTo>
                <a:lnTo>
                  <a:pt x="336" y="102"/>
                </a:lnTo>
                <a:lnTo>
                  <a:pt x="337" y="102"/>
                </a:lnTo>
                <a:lnTo>
                  <a:pt x="338" y="103"/>
                </a:lnTo>
                <a:lnTo>
                  <a:pt x="339" y="103"/>
                </a:lnTo>
                <a:lnTo>
                  <a:pt x="340" y="104"/>
                </a:lnTo>
                <a:lnTo>
                  <a:pt x="341" y="104"/>
                </a:lnTo>
                <a:lnTo>
                  <a:pt x="341" y="105"/>
                </a:lnTo>
                <a:lnTo>
                  <a:pt x="342" y="105"/>
                </a:lnTo>
                <a:lnTo>
                  <a:pt x="343" y="106"/>
                </a:lnTo>
              </a:path>
            </a:pathLst>
          </a:custGeom>
          <a:noFill/>
          <a:ln w="3810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1530" name="Rectangle 33"/>
          <p:cNvSpPr>
            <a:spLocks noChangeArrowheads="1"/>
          </p:cNvSpPr>
          <p:nvPr/>
        </p:nvSpPr>
        <p:spPr bwMode="auto">
          <a:xfrm>
            <a:off x="1044575" y="5176838"/>
            <a:ext cx="1524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n-US" altLang="en-US" sz="2400">
                <a:solidFill>
                  <a:srgbClr val="000000"/>
                </a:solidFill>
                <a:latin typeface="Times New Roman" panose="02020603050405020304" pitchFamily="18" charset="0"/>
              </a:rPr>
              <a:t>0</a:t>
            </a:r>
            <a:endParaRPr lang="en-US" altLang="en-US" sz="2400">
              <a:latin typeface="Times New Roman" panose="02020603050405020304" pitchFamily="18" charset="0"/>
            </a:endParaRPr>
          </a:p>
        </p:txBody>
      </p:sp>
      <p:sp>
        <p:nvSpPr>
          <p:cNvPr id="21531" name="Rectangle 35"/>
          <p:cNvSpPr>
            <a:spLocks noChangeArrowheads="1"/>
          </p:cNvSpPr>
          <p:nvPr/>
        </p:nvSpPr>
        <p:spPr bwMode="auto">
          <a:xfrm>
            <a:off x="833438" y="4525963"/>
            <a:ext cx="3810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n-US" altLang="en-US" sz="2400">
                <a:solidFill>
                  <a:srgbClr val="000000"/>
                </a:solidFill>
                <a:latin typeface="Times New Roman" panose="02020603050405020304" pitchFamily="18" charset="0"/>
              </a:rPr>
              <a:t>0.2</a:t>
            </a:r>
            <a:endParaRPr lang="en-US" altLang="en-US" sz="2400">
              <a:latin typeface="Times New Roman" panose="02020603050405020304" pitchFamily="18" charset="0"/>
            </a:endParaRPr>
          </a:p>
        </p:txBody>
      </p:sp>
      <p:sp>
        <p:nvSpPr>
          <p:cNvPr id="21532" name="Rectangle 37"/>
          <p:cNvSpPr>
            <a:spLocks noChangeArrowheads="1"/>
          </p:cNvSpPr>
          <p:nvPr/>
        </p:nvSpPr>
        <p:spPr bwMode="auto">
          <a:xfrm>
            <a:off x="833438" y="3875088"/>
            <a:ext cx="3810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n-US" altLang="en-US" sz="2400">
                <a:solidFill>
                  <a:srgbClr val="000000"/>
                </a:solidFill>
                <a:latin typeface="Times New Roman" panose="02020603050405020304" pitchFamily="18" charset="0"/>
              </a:rPr>
              <a:t>0.4</a:t>
            </a:r>
            <a:endParaRPr lang="en-US" altLang="en-US" sz="2400">
              <a:latin typeface="Times New Roman" panose="02020603050405020304" pitchFamily="18" charset="0"/>
            </a:endParaRPr>
          </a:p>
        </p:txBody>
      </p:sp>
      <p:sp>
        <p:nvSpPr>
          <p:cNvPr id="21533" name="Rectangle 39"/>
          <p:cNvSpPr>
            <a:spLocks noChangeArrowheads="1"/>
          </p:cNvSpPr>
          <p:nvPr/>
        </p:nvSpPr>
        <p:spPr bwMode="auto">
          <a:xfrm>
            <a:off x="833438" y="3206750"/>
            <a:ext cx="3810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n-US" altLang="en-US" sz="2400">
                <a:solidFill>
                  <a:srgbClr val="000000"/>
                </a:solidFill>
                <a:latin typeface="Times New Roman" panose="02020603050405020304" pitchFamily="18" charset="0"/>
              </a:rPr>
              <a:t>0.6</a:t>
            </a:r>
            <a:endParaRPr lang="en-US" altLang="en-US" sz="2400">
              <a:latin typeface="Times New Roman" panose="02020603050405020304" pitchFamily="18" charset="0"/>
            </a:endParaRPr>
          </a:p>
        </p:txBody>
      </p:sp>
      <p:sp>
        <p:nvSpPr>
          <p:cNvPr id="21534" name="Rectangle 41"/>
          <p:cNvSpPr>
            <a:spLocks noChangeArrowheads="1"/>
          </p:cNvSpPr>
          <p:nvPr/>
        </p:nvSpPr>
        <p:spPr bwMode="auto">
          <a:xfrm>
            <a:off x="833438" y="2555875"/>
            <a:ext cx="3810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n-US" altLang="en-US" sz="2400">
                <a:solidFill>
                  <a:srgbClr val="000000"/>
                </a:solidFill>
                <a:latin typeface="Times New Roman" panose="02020603050405020304" pitchFamily="18" charset="0"/>
              </a:rPr>
              <a:t>0.8</a:t>
            </a:r>
            <a:endParaRPr lang="en-US" altLang="en-US" sz="2400">
              <a:latin typeface="Times New Roman" panose="02020603050405020304" pitchFamily="18" charset="0"/>
            </a:endParaRPr>
          </a:p>
        </p:txBody>
      </p:sp>
      <p:sp>
        <p:nvSpPr>
          <p:cNvPr id="21535" name="Rectangle 43"/>
          <p:cNvSpPr>
            <a:spLocks noChangeArrowheads="1"/>
          </p:cNvSpPr>
          <p:nvPr/>
        </p:nvSpPr>
        <p:spPr bwMode="auto">
          <a:xfrm>
            <a:off x="1044575" y="1905000"/>
            <a:ext cx="1524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n-US" altLang="en-US" sz="2400">
                <a:solidFill>
                  <a:srgbClr val="000000"/>
                </a:solidFill>
                <a:latin typeface="Times New Roman" panose="02020603050405020304" pitchFamily="18" charset="0"/>
              </a:rPr>
              <a:t>1</a:t>
            </a:r>
            <a:endParaRPr lang="en-US" altLang="en-US" sz="2400">
              <a:latin typeface="Times New Roman" panose="02020603050405020304" pitchFamily="18" charset="0"/>
            </a:endParaRPr>
          </a:p>
        </p:txBody>
      </p:sp>
      <p:sp>
        <p:nvSpPr>
          <p:cNvPr id="21536" name="Rectangle 44"/>
          <p:cNvSpPr>
            <a:spLocks noChangeArrowheads="1"/>
          </p:cNvSpPr>
          <p:nvPr/>
        </p:nvSpPr>
        <p:spPr bwMode="auto">
          <a:xfrm>
            <a:off x="1327150" y="5486400"/>
            <a:ext cx="1524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n-US" altLang="en-US" sz="2400">
                <a:solidFill>
                  <a:srgbClr val="000000"/>
                </a:solidFill>
                <a:latin typeface="Times New Roman" panose="02020603050405020304" pitchFamily="18" charset="0"/>
              </a:rPr>
              <a:t>0</a:t>
            </a:r>
            <a:endParaRPr lang="en-US" altLang="en-US" sz="2400">
              <a:latin typeface="Times New Roman" panose="02020603050405020304" pitchFamily="18" charset="0"/>
            </a:endParaRPr>
          </a:p>
        </p:txBody>
      </p:sp>
      <p:sp>
        <p:nvSpPr>
          <p:cNvPr id="21537" name="Rectangle 45"/>
          <p:cNvSpPr>
            <a:spLocks noChangeArrowheads="1"/>
          </p:cNvSpPr>
          <p:nvPr/>
        </p:nvSpPr>
        <p:spPr bwMode="auto">
          <a:xfrm>
            <a:off x="2540000" y="5486400"/>
            <a:ext cx="1524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n-US" altLang="en-US" sz="2400">
                <a:solidFill>
                  <a:srgbClr val="000000"/>
                </a:solidFill>
                <a:latin typeface="Times New Roman" panose="02020603050405020304" pitchFamily="18" charset="0"/>
              </a:rPr>
              <a:t>2</a:t>
            </a:r>
            <a:endParaRPr lang="en-US" altLang="en-US" sz="2400">
              <a:latin typeface="Times New Roman" panose="02020603050405020304" pitchFamily="18" charset="0"/>
            </a:endParaRPr>
          </a:p>
        </p:txBody>
      </p:sp>
      <p:sp>
        <p:nvSpPr>
          <p:cNvPr id="21538" name="Rectangle 46"/>
          <p:cNvSpPr>
            <a:spLocks noChangeArrowheads="1"/>
          </p:cNvSpPr>
          <p:nvPr/>
        </p:nvSpPr>
        <p:spPr bwMode="auto">
          <a:xfrm>
            <a:off x="3736975" y="5486400"/>
            <a:ext cx="1524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n-US" altLang="en-US" sz="2400">
                <a:solidFill>
                  <a:srgbClr val="000000"/>
                </a:solidFill>
                <a:latin typeface="Times New Roman" panose="02020603050405020304" pitchFamily="18" charset="0"/>
              </a:rPr>
              <a:t>4</a:t>
            </a:r>
            <a:endParaRPr lang="en-US" altLang="en-US" sz="2400">
              <a:latin typeface="Times New Roman" panose="02020603050405020304" pitchFamily="18" charset="0"/>
            </a:endParaRPr>
          </a:p>
        </p:txBody>
      </p:sp>
      <p:sp>
        <p:nvSpPr>
          <p:cNvPr id="21539" name="Rectangle 47"/>
          <p:cNvSpPr>
            <a:spLocks noChangeArrowheads="1"/>
          </p:cNvSpPr>
          <p:nvPr/>
        </p:nvSpPr>
        <p:spPr bwMode="auto">
          <a:xfrm>
            <a:off x="4951413" y="5486400"/>
            <a:ext cx="1524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n-US" altLang="en-US" sz="2400">
                <a:solidFill>
                  <a:srgbClr val="000000"/>
                </a:solidFill>
                <a:latin typeface="Times New Roman" panose="02020603050405020304" pitchFamily="18" charset="0"/>
              </a:rPr>
              <a:t>6</a:t>
            </a:r>
            <a:endParaRPr lang="en-US" altLang="en-US" sz="2400">
              <a:latin typeface="Times New Roman" panose="02020603050405020304" pitchFamily="18" charset="0"/>
            </a:endParaRPr>
          </a:p>
        </p:txBody>
      </p:sp>
      <p:sp>
        <p:nvSpPr>
          <p:cNvPr id="21540" name="Rectangle 48"/>
          <p:cNvSpPr>
            <a:spLocks noChangeArrowheads="1"/>
          </p:cNvSpPr>
          <p:nvPr/>
        </p:nvSpPr>
        <p:spPr bwMode="auto">
          <a:xfrm>
            <a:off x="6164263" y="5486400"/>
            <a:ext cx="1524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n-US" altLang="en-US" sz="2400">
                <a:solidFill>
                  <a:srgbClr val="000000"/>
                </a:solidFill>
                <a:latin typeface="Times New Roman" panose="02020603050405020304" pitchFamily="18" charset="0"/>
              </a:rPr>
              <a:t>8</a:t>
            </a:r>
            <a:endParaRPr lang="en-US" altLang="en-US" sz="2400">
              <a:latin typeface="Times New Roman" panose="02020603050405020304" pitchFamily="18" charset="0"/>
            </a:endParaRPr>
          </a:p>
        </p:txBody>
      </p:sp>
      <p:sp>
        <p:nvSpPr>
          <p:cNvPr id="21541" name="Rectangle 49"/>
          <p:cNvSpPr>
            <a:spLocks noChangeArrowheads="1"/>
          </p:cNvSpPr>
          <p:nvPr/>
        </p:nvSpPr>
        <p:spPr bwMode="auto">
          <a:xfrm>
            <a:off x="7277100" y="5486400"/>
            <a:ext cx="3048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n-US" altLang="en-US" sz="2400">
                <a:solidFill>
                  <a:srgbClr val="000000"/>
                </a:solidFill>
                <a:latin typeface="Times New Roman" panose="02020603050405020304" pitchFamily="18" charset="0"/>
              </a:rPr>
              <a:t>10</a:t>
            </a:r>
            <a:endParaRPr lang="en-US" altLang="en-US" sz="2400">
              <a:latin typeface="Times New Roman" panose="02020603050405020304" pitchFamily="18" charset="0"/>
            </a:endParaRPr>
          </a:p>
        </p:txBody>
      </p:sp>
      <p:sp>
        <p:nvSpPr>
          <p:cNvPr id="21542" name="Rectangle 50"/>
          <p:cNvSpPr>
            <a:spLocks noChangeArrowheads="1"/>
          </p:cNvSpPr>
          <p:nvPr/>
        </p:nvSpPr>
        <p:spPr bwMode="auto">
          <a:xfrm>
            <a:off x="8491538" y="5486400"/>
            <a:ext cx="3048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n-US" altLang="en-US" sz="2400">
                <a:solidFill>
                  <a:srgbClr val="000000"/>
                </a:solidFill>
                <a:latin typeface="Times New Roman" panose="02020603050405020304" pitchFamily="18" charset="0"/>
              </a:rPr>
              <a:t>12</a:t>
            </a:r>
            <a:endParaRPr lang="en-US" altLang="en-US" sz="2400">
              <a:latin typeface="Times New Roman" panose="02020603050405020304" pitchFamily="18" charset="0"/>
            </a:endParaRPr>
          </a:p>
        </p:txBody>
      </p:sp>
      <p:sp>
        <p:nvSpPr>
          <p:cNvPr id="21543" name="Rectangle 52"/>
          <p:cNvSpPr>
            <a:spLocks noChangeArrowheads="1"/>
          </p:cNvSpPr>
          <p:nvPr/>
        </p:nvSpPr>
        <p:spPr bwMode="auto">
          <a:xfrm rot="-5400000">
            <a:off x="-504824" y="3446462"/>
            <a:ext cx="2006600" cy="549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algn="l" eaLnBrk="1" hangingPunct="1"/>
            <a:r>
              <a:rPr lang="en-US" altLang="en-US" sz="3600">
                <a:solidFill>
                  <a:srgbClr val="000000"/>
                </a:solidFill>
                <a:latin typeface="Times New Roman" panose="02020603050405020304" pitchFamily="18" charset="0"/>
              </a:rPr>
              <a:t>Likelihood</a:t>
            </a:r>
            <a:endParaRPr lang="en-US" altLang="en-US" sz="3600"/>
          </a:p>
        </p:txBody>
      </p:sp>
      <p:sp>
        <p:nvSpPr>
          <p:cNvPr id="21544" name="Rectangle 53"/>
          <p:cNvSpPr>
            <a:spLocks noChangeArrowheads="1"/>
          </p:cNvSpPr>
          <p:nvPr/>
        </p:nvSpPr>
        <p:spPr bwMode="auto">
          <a:xfrm>
            <a:off x="4651375" y="5775325"/>
            <a:ext cx="606425" cy="549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algn="l" eaLnBrk="1" hangingPunct="1"/>
            <a:r>
              <a:rPr lang="en-US" altLang="en-US" sz="3600">
                <a:solidFill>
                  <a:srgbClr val="000000"/>
                </a:solidFill>
                <a:latin typeface="Symbol" panose="05050102010706020507" pitchFamily="18" charset="2"/>
              </a:rPr>
              <a:t>1/l</a:t>
            </a:r>
            <a:endParaRPr lang="en-US" altLang="en-US" sz="3600"/>
          </a:p>
        </p:txBody>
      </p:sp>
      <p:sp>
        <p:nvSpPr>
          <p:cNvPr id="21545" name="Rectangle 54"/>
          <p:cNvSpPr>
            <a:spLocks noChangeArrowheads="1"/>
          </p:cNvSpPr>
          <p:nvPr/>
        </p:nvSpPr>
        <p:spPr bwMode="auto">
          <a:xfrm>
            <a:off x="2438400" y="2971800"/>
            <a:ext cx="1162050" cy="1477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algn="l" eaLnBrk="1" hangingPunct="1"/>
            <a:r>
              <a:rPr lang="en-US" altLang="en-US" sz="3200">
                <a:solidFill>
                  <a:srgbClr val="FF0000"/>
                </a:solidFill>
                <a:latin typeface="Times New Roman" panose="02020603050405020304" pitchFamily="18" charset="0"/>
              </a:rPr>
              <a:t>Skinny</a:t>
            </a:r>
          </a:p>
          <a:p>
            <a:pPr algn="l" eaLnBrk="1" hangingPunct="1"/>
            <a:r>
              <a:rPr lang="en-US" altLang="en-US" sz="3200">
                <a:solidFill>
                  <a:srgbClr val="FF0000"/>
                </a:solidFill>
                <a:latin typeface="Times New Roman" panose="02020603050405020304" pitchFamily="18" charset="0"/>
              </a:rPr>
              <a:t>5.593</a:t>
            </a:r>
          </a:p>
          <a:p>
            <a:pPr algn="l" eaLnBrk="1" hangingPunct="1"/>
            <a:r>
              <a:rPr lang="en-US" altLang="en-US" sz="3200" i="1">
                <a:solidFill>
                  <a:srgbClr val="FF0000"/>
                </a:solidFill>
                <a:latin typeface="Times New Roman" panose="02020603050405020304" pitchFamily="18" charset="0"/>
              </a:rPr>
              <a:t>n</a:t>
            </a:r>
            <a:r>
              <a:rPr lang="en-US" altLang="en-US" sz="3200">
                <a:solidFill>
                  <a:srgbClr val="FF0000"/>
                </a:solidFill>
                <a:latin typeface="Times New Roman" panose="02020603050405020304" pitchFamily="18" charset="0"/>
              </a:rPr>
              <a:t>=6</a:t>
            </a:r>
            <a:endParaRPr lang="en-US" altLang="en-US" sz="3200">
              <a:solidFill>
                <a:srgbClr val="FF0000"/>
              </a:solidFill>
            </a:endParaRPr>
          </a:p>
        </p:txBody>
      </p:sp>
      <p:sp>
        <p:nvSpPr>
          <p:cNvPr id="21546" name="Rectangle 55"/>
          <p:cNvSpPr>
            <a:spLocks noChangeArrowheads="1"/>
          </p:cNvSpPr>
          <p:nvPr/>
        </p:nvSpPr>
        <p:spPr bwMode="auto">
          <a:xfrm>
            <a:off x="4038600" y="3276600"/>
            <a:ext cx="903288" cy="1477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algn="l" eaLnBrk="1" hangingPunct="1"/>
            <a:r>
              <a:rPr lang="en-US" altLang="en-US" sz="3200">
                <a:solidFill>
                  <a:srgbClr val="0000FF"/>
                </a:solidFill>
                <a:latin typeface="Times New Roman" panose="02020603050405020304" pitchFamily="18" charset="0"/>
              </a:rPr>
              <a:t>Puffy</a:t>
            </a:r>
          </a:p>
          <a:p>
            <a:pPr algn="l" eaLnBrk="1" hangingPunct="1"/>
            <a:r>
              <a:rPr lang="en-US" altLang="en-US" sz="3200">
                <a:solidFill>
                  <a:srgbClr val="0000FF"/>
                </a:solidFill>
                <a:latin typeface="Times New Roman" panose="02020603050405020304" pitchFamily="18" charset="0"/>
              </a:rPr>
              <a:t>5.82</a:t>
            </a:r>
          </a:p>
          <a:p>
            <a:pPr algn="l" eaLnBrk="1" hangingPunct="1"/>
            <a:r>
              <a:rPr lang="en-US" altLang="en-US" sz="3200" i="1">
                <a:solidFill>
                  <a:srgbClr val="0000FF"/>
                </a:solidFill>
                <a:latin typeface="Times New Roman" panose="02020603050405020304" pitchFamily="18" charset="0"/>
              </a:rPr>
              <a:t>n</a:t>
            </a:r>
            <a:r>
              <a:rPr lang="en-US" altLang="en-US" sz="3200">
                <a:solidFill>
                  <a:srgbClr val="0000FF"/>
                </a:solidFill>
                <a:latin typeface="Times New Roman" panose="02020603050405020304" pitchFamily="18" charset="0"/>
              </a:rPr>
              <a:t>=9</a:t>
            </a:r>
            <a:endParaRPr lang="en-US" altLang="en-US" sz="3200">
              <a:solidFill>
                <a:srgbClr val="0000FF"/>
              </a:solidFill>
            </a:endParaRPr>
          </a:p>
        </p:txBody>
      </p:sp>
    </p:spTree>
    <p:extLst>
      <p:ext uri="{BB962C8B-B14F-4D97-AF65-F5344CB8AC3E}">
        <p14:creationId xmlns:p14="http://schemas.microsoft.com/office/powerpoint/2010/main" val="2752251361"/>
      </p:ext>
    </p:extLst>
  </p:cSld>
  <p:clrMapOvr>
    <a:masterClrMapping/>
  </p:clrMapOvr>
</p:sld>
</file>

<file path=ppt/slides/slide4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2530" name="Group 348"/>
          <p:cNvGrpSpPr>
            <a:grpSpLocks/>
          </p:cNvGrpSpPr>
          <p:nvPr/>
        </p:nvGrpSpPr>
        <p:grpSpPr bwMode="auto">
          <a:xfrm>
            <a:off x="1662113" y="2333625"/>
            <a:ext cx="2795587" cy="2601913"/>
            <a:chOff x="1527175" y="2216150"/>
            <a:chExt cx="2795588" cy="2601913"/>
          </a:xfrm>
        </p:grpSpPr>
        <p:sp>
          <p:nvSpPr>
            <p:cNvPr id="41213" name="Freeform 253"/>
            <p:cNvSpPr>
              <a:spLocks/>
            </p:cNvSpPr>
            <p:nvPr/>
          </p:nvSpPr>
          <p:spPr bwMode="auto">
            <a:xfrm>
              <a:off x="1527175" y="2217738"/>
              <a:ext cx="2200276" cy="2600325"/>
            </a:xfrm>
            <a:custGeom>
              <a:avLst/>
              <a:gdLst/>
              <a:ahLst/>
              <a:cxnLst>
                <a:cxn ang="0">
                  <a:pos x="4" y="1589"/>
                </a:cxn>
                <a:cxn ang="0">
                  <a:pos x="14" y="1540"/>
                </a:cxn>
                <a:cxn ang="0">
                  <a:pos x="22" y="1475"/>
                </a:cxn>
                <a:cxn ang="0">
                  <a:pos x="33" y="1426"/>
                </a:cxn>
                <a:cxn ang="0">
                  <a:pos x="41" y="1360"/>
                </a:cxn>
                <a:cxn ang="0">
                  <a:pos x="53" y="1311"/>
                </a:cxn>
                <a:cxn ang="0">
                  <a:pos x="62" y="1245"/>
                </a:cxn>
                <a:cxn ang="0">
                  <a:pos x="75" y="1196"/>
                </a:cxn>
                <a:cxn ang="0">
                  <a:pos x="85" y="1131"/>
                </a:cxn>
                <a:cxn ang="0">
                  <a:pos x="99" y="1082"/>
                </a:cxn>
                <a:cxn ang="0">
                  <a:pos x="110" y="1016"/>
                </a:cxn>
                <a:cxn ang="0">
                  <a:pos x="126" y="967"/>
                </a:cxn>
                <a:cxn ang="0">
                  <a:pos x="138" y="902"/>
                </a:cxn>
                <a:cxn ang="0">
                  <a:pos x="156" y="852"/>
                </a:cxn>
                <a:cxn ang="0">
                  <a:pos x="170" y="787"/>
                </a:cxn>
                <a:cxn ang="0">
                  <a:pos x="190" y="737"/>
                </a:cxn>
                <a:cxn ang="0">
                  <a:pos x="207" y="672"/>
                </a:cxn>
                <a:cxn ang="0">
                  <a:pos x="231" y="623"/>
                </a:cxn>
                <a:cxn ang="0">
                  <a:pos x="250" y="557"/>
                </a:cxn>
                <a:cxn ang="0">
                  <a:pos x="279" y="508"/>
                </a:cxn>
                <a:cxn ang="0">
                  <a:pos x="303" y="443"/>
                </a:cxn>
                <a:cxn ang="0">
                  <a:pos x="340" y="394"/>
                </a:cxn>
                <a:cxn ang="0">
                  <a:pos x="372" y="328"/>
                </a:cxn>
                <a:cxn ang="0">
                  <a:pos x="423" y="279"/>
                </a:cxn>
                <a:cxn ang="0">
                  <a:pos x="469" y="213"/>
                </a:cxn>
                <a:cxn ang="0">
                  <a:pos x="549" y="164"/>
                </a:cxn>
                <a:cxn ang="0">
                  <a:pos x="635" y="99"/>
                </a:cxn>
                <a:cxn ang="0">
                  <a:pos x="837" y="50"/>
                </a:cxn>
                <a:cxn ang="0">
                  <a:pos x="1386" y="17"/>
                </a:cxn>
                <a:cxn ang="0">
                  <a:pos x="842" y="66"/>
                </a:cxn>
                <a:cxn ang="0">
                  <a:pos x="695" y="131"/>
                </a:cxn>
                <a:cxn ang="0">
                  <a:pos x="577" y="181"/>
                </a:cxn>
                <a:cxn ang="0">
                  <a:pos x="514" y="246"/>
                </a:cxn>
                <a:cxn ang="0">
                  <a:pos x="448" y="295"/>
                </a:cxn>
                <a:cxn ang="0">
                  <a:pos x="408" y="361"/>
                </a:cxn>
                <a:cxn ang="0">
                  <a:pos x="362" y="410"/>
                </a:cxn>
                <a:cxn ang="0">
                  <a:pos x="333" y="476"/>
                </a:cxn>
                <a:cxn ang="0">
                  <a:pos x="298" y="525"/>
                </a:cxn>
                <a:cxn ang="0">
                  <a:pos x="274" y="590"/>
                </a:cxn>
                <a:cxn ang="0">
                  <a:pos x="246" y="639"/>
                </a:cxn>
                <a:cxn ang="0">
                  <a:pos x="227" y="705"/>
                </a:cxn>
                <a:cxn ang="0">
                  <a:pos x="203" y="754"/>
                </a:cxn>
                <a:cxn ang="0">
                  <a:pos x="186" y="820"/>
                </a:cxn>
                <a:cxn ang="0">
                  <a:pos x="166" y="869"/>
                </a:cxn>
                <a:cxn ang="0">
                  <a:pos x="151" y="934"/>
                </a:cxn>
                <a:cxn ang="0">
                  <a:pos x="133" y="983"/>
                </a:cxn>
                <a:cxn ang="0">
                  <a:pos x="120" y="1049"/>
                </a:cxn>
                <a:cxn ang="0">
                  <a:pos x="104" y="1098"/>
                </a:cxn>
                <a:cxn ang="0">
                  <a:pos x="93" y="1163"/>
                </a:cxn>
                <a:cxn ang="0">
                  <a:pos x="78" y="1213"/>
                </a:cxn>
                <a:cxn ang="0">
                  <a:pos x="68" y="1278"/>
                </a:cxn>
                <a:cxn ang="0">
                  <a:pos x="55" y="1327"/>
                </a:cxn>
                <a:cxn ang="0">
                  <a:pos x="45" y="1393"/>
                </a:cxn>
                <a:cxn ang="0">
                  <a:pos x="33" y="1442"/>
                </a:cxn>
                <a:cxn ang="0">
                  <a:pos x="24" y="1507"/>
                </a:cxn>
                <a:cxn ang="0">
                  <a:pos x="13" y="1557"/>
                </a:cxn>
                <a:cxn ang="0">
                  <a:pos x="5" y="1622"/>
                </a:cxn>
              </a:cxnLst>
              <a:rect l="0" t="0" r="r" b="b"/>
              <a:pathLst>
                <a:path w="1386" h="1638">
                  <a:moveTo>
                    <a:pt x="0" y="1638"/>
                  </a:moveTo>
                  <a:lnTo>
                    <a:pt x="0" y="1638"/>
                  </a:lnTo>
                  <a:lnTo>
                    <a:pt x="0" y="1622"/>
                  </a:lnTo>
                  <a:lnTo>
                    <a:pt x="2" y="1622"/>
                  </a:lnTo>
                  <a:lnTo>
                    <a:pt x="2" y="1606"/>
                  </a:lnTo>
                  <a:lnTo>
                    <a:pt x="4" y="1606"/>
                  </a:lnTo>
                  <a:lnTo>
                    <a:pt x="4" y="1589"/>
                  </a:lnTo>
                  <a:lnTo>
                    <a:pt x="7" y="1589"/>
                  </a:lnTo>
                  <a:lnTo>
                    <a:pt x="7" y="1573"/>
                  </a:lnTo>
                  <a:lnTo>
                    <a:pt x="9" y="1573"/>
                  </a:lnTo>
                  <a:lnTo>
                    <a:pt x="9" y="1557"/>
                  </a:lnTo>
                  <a:lnTo>
                    <a:pt x="12" y="1557"/>
                  </a:lnTo>
                  <a:lnTo>
                    <a:pt x="12" y="1540"/>
                  </a:lnTo>
                  <a:lnTo>
                    <a:pt x="14" y="1540"/>
                  </a:lnTo>
                  <a:lnTo>
                    <a:pt x="14" y="1524"/>
                  </a:lnTo>
                  <a:lnTo>
                    <a:pt x="17" y="1524"/>
                  </a:lnTo>
                  <a:lnTo>
                    <a:pt x="17" y="1507"/>
                  </a:lnTo>
                  <a:lnTo>
                    <a:pt x="20" y="1507"/>
                  </a:lnTo>
                  <a:lnTo>
                    <a:pt x="20" y="1491"/>
                  </a:lnTo>
                  <a:lnTo>
                    <a:pt x="22" y="1491"/>
                  </a:lnTo>
                  <a:lnTo>
                    <a:pt x="22" y="1475"/>
                  </a:lnTo>
                  <a:lnTo>
                    <a:pt x="25" y="1475"/>
                  </a:lnTo>
                  <a:lnTo>
                    <a:pt x="25" y="1458"/>
                  </a:lnTo>
                  <a:lnTo>
                    <a:pt x="28" y="1458"/>
                  </a:lnTo>
                  <a:lnTo>
                    <a:pt x="28" y="1442"/>
                  </a:lnTo>
                  <a:lnTo>
                    <a:pt x="30" y="1442"/>
                  </a:lnTo>
                  <a:lnTo>
                    <a:pt x="30" y="1426"/>
                  </a:lnTo>
                  <a:lnTo>
                    <a:pt x="33" y="1426"/>
                  </a:lnTo>
                  <a:lnTo>
                    <a:pt x="33" y="1409"/>
                  </a:lnTo>
                  <a:lnTo>
                    <a:pt x="36" y="1409"/>
                  </a:lnTo>
                  <a:lnTo>
                    <a:pt x="36" y="1393"/>
                  </a:lnTo>
                  <a:lnTo>
                    <a:pt x="38" y="1393"/>
                  </a:lnTo>
                  <a:lnTo>
                    <a:pt x="38" y="1377"/>
                  </a:lnTo>
                  <a:lnTo>
                    <a:pt x="41" y="1377"/>
                  </a:lnTo>
                  <a:lnTo>
                    <a:pt x="41" y="1360"/>
                  </a:lnTo>
                  <a:lnTo>
                    <a:pt x="44" y="1360"/>
                  </a:lnTo>
                  <a:lnTo>
                    <a:pt x="44" y="1344"/>
                  </a:lnTo>
                  <a:lnTo>
                    <a:pt x="47" y="1344"/>
                  </a:lnTo>
                  <a:lnTo>
                    <a:pt x="47" y="1327"/>
                  </a:lnTo>
                  <a:lnTo>
                    <a:pt x="50" y="1327"/>
                  </a:lnTo>
                  <a:lnTo>
                    <a:pt x="50" y="1311"/>
                  </a:lnTo>
                  <a:lnTo>
                    <a:pt x="53" y="1311"/>
                  </a:lnTo>
                  <a:lnTo>
                    <a:pt x="53" y="1295"/>
                  </a:lnTo>
                  <a:lnTo>
                    <a:pt x="56" y="1295"/>
                  </a:lnTo>
                  <a:lnTo>
                    <a:pt x="56" y="1278"/>
                  </a:lnTo>
                  <a:lnTo>
                    <a:pt x="59" y="1278"/>
                  </a:lnTo>
                  <a:lnTo>
                    <a:pt x="59" y="1262"/>
                  </a:lnTo>
                  <a:lnTo>
                    <a:pt x="62" y="1262"/>
                  </a:lnTo>
                  <a:lnTo>
                    <a:pt x="62" y="1245"/>
                  </a:lnTo>
                  <a:lnTo>
                    <a:pt x="65" y="1245"/>
                  </a:lnTo>
                  <a:lnTo>
                    <a:pt x="65" y="1229"/>
                  </a:lnTo>
                  <a:lnTo>
                    <a:pt x="68" y="1229"/>
                  </a:lnTo>
                  <a:lnTo>
                    <a:pt x="68" y="1213"/>
                  </a:lnTo>
                  <a:lnTo>
                    <a:pt x="71" y="1213"/>
                  </a:lnTo>
                  <a:lnTo>
                    <a:pt x="71" y="1196"/>
                  </a:lnTo>
                  <a:lnTo>
                    <a:pt x="75" y="1196"/>
                  </a:lnTo>
                  <a:lnTo>
                    <a:pt x="75" y="1180"/>
                  </a:lnTo>
                  <a:lnTo>
                    <a:pt x="78" y="1180"/>
                  </a:lnTo>
                  <a:lnTo>
                    <a:pt x="78" y="1163"/>
                  </a:lnTo>
                  <a:lnTo>
                    <a:pt x="81" y="1163"/>
                  </a:lnTo>
                  <a:lnTo>
                    <a:pt x="81" y="1147"/>
                  </a:lnTo>
                  <a:lnTo>
                    <a:pt x="85" y="1147"/>
                  </a:lnTo>
                  <a:lnTo>
                    <a:pt x="85" y="1131"/>
                  </a:lnTo>
                  <a:lnTo>
                    <a:pt x="88" y="1131"/>
                  </a:lnTo>
                  <a:lnTo>
                    <a:pt x="88" y="1114"/>
                  </a:lnTo>
                  <a:lnTo>
                    <a:pt x="92" y="1114"/>
                  </a:lnTo>
                  <a:lnTo>
                    <a:pt x="92" y="1098"/>
                  </a:lnTo>
                  <a:lnTo>
                    <a:pt x="95" y="1098"/>
                  </a:lnTo>
                  <a:lnTo>
                    <a:pt x="95" y="1082"/>
                  </a:lnTo>
                  <a:lnTo>
                    <a:pt x="99" y="1082"/>
                  </a:lnTo>
                  <a:lnTo>
                    <a:pt x="99" y="1065"/>
                  </a:lnTo>
                  <a:lnTo>
                    <a:pt x="102" y="1065"/>
                  </a:lnTo>
                  <a:lnTo>
                    <a:pt x="102" y="1049"/>
                  </a:lnTo>
                  <a:lnTo>
                    <a:pt x="106" y="1049"/>
                  </a:lnTo>
                  <a:lnTo>
                    <a:pt x="106" y="1032"/>
                  </a:lnTo>
                  <a:lnTo>
                    <a:pt x="110" y="1032"/>
                  </a:lnTo>
                  <a:lnTo>
                    <a:pt x="110" y="1016"/>
                  </a:lnTo>
                  <a:lnTo>
                    <a:pt x="114" y="1016"/>
                  </a:lnTo>
                  <a:lnTo>
                    <a:pt x="114" y="1000"/>
                  </a:lnTo>
                  <a:lnTo>
                    <a:pt x="117" y="1000"/>
                  </a:lnTo>
                  <a:lnTo>
                    <a:pt x="117" y="983"/>
                  </a:lnTo>
                  <a:lnTo>
                    <a:pt x="122" y="983"/>
                  </a:lnTo>
                  <a:lnTo>
                    <a:pt x="122" y="967"/>
                  </a:lnTo>
                  <a:lnTo>
                    <a:pt x="126" y="967"/>
                  </a:lnTo>
                  <a:lnTo>
                    <a:pt x="126" y="951"/>
                  </a:lnTo>
                  <a:lnTo>
                    <a:pt x="130" y="951"/>
                  </a:lnTo>
                  <a:lnTo>
                    <a:pt x="130" y="934"/>
                  </a:lnTo>
                  <a:lnTo>
                    <a:pt x="134" y="934"/>
                  </a:lnTo>
                  <a:lnTo>
                    <a:pt x="134" y="918"/>
                  </a:lnTo>
                  <a:lnTo>
                    <a:pt x="138" y="918"/>
                  </a:lnTo>
                  <a:lnTo>
                    <a:pt x="138" y="902"/>
                  </a:lnTo>
                  <a:lnTo>
                    <a:pt x="142" y="902"/>
                  </a:lnTo>
                  <a:lnTo>
                    <a:pt x="142" y="885"/>
                  </a:lnTo>
                  <a:lnTo>
                    <a:pt x="147" y="885"/>
                  </a:lnTo>
                  <a:lnTo>
                    <a:pt x="147" y="869"/>
                  </a:lnTo>
                  <a:lnTo>
                    <a:pt x="151" y="869"/>
                  </a:lnTo>
                  <a:lnTo>
                    <a:pt x="151" y="852"/>
                  </a:lnTo>
                  <a:lnTo>
                    <a:pt x="156" y="852"/>
                  </a:lnTo>
                  <a:lnTo>
                    <a:pt x="156" y="836"/>
                  </a:lnTo>
                  <a:lnTo>
                    <a:pt x="160" y="836"/>
                  </a:lnTo>
                  <a:lnTo>
                    <a:pt x="160" y="820"/>
                  </a:lnTo>
                  <a:lnTo>
                    <a:pt x="165" y="820"/>
                  </a:lnTo>
                  <a:lnTo>
                    <a:pt x="165" y="803"/>
                  </a:lnTo>
                  <a:lnTo>
                    <a:pt x="170" y="803"/>
                  </a:lnTo>
                  <a:lnTo>
                    <a:pt x="170" y="787"/>
                  </a:lnTo>
                  <a:lnTo>
                    <a:pt x="175" y="787"/>
                  </a:lnTo>
                  <a:lnTo>
                    <a:pt x="175" y="770"/>
                  </a:lnTo>
                  <a:lnTo>
                    <a:pt x="180" y="770"/>
                  </a:lnTo>
                  <a:lnTo>
                    <a:pt x="180" y="754"/>
                  </a:lnTo>
                  <a:lnTo>
                    <a:pt x="185" y="754"/>
                  </a:lnTo>
                  <a:lnTo>
                    <a:pt x="185" y="737"/>
                  </a:lnTo>
                  <a:lnTo>
                    <a:pt x="190" y="737"/>
                  </a:lnTo>
                  <a:lnTo>
                    <a:pt x="190" y="721"/>
                  </a:lnTo>
                  <a:lnTo>
                    <a:pt x="196" y="721"/>
                  </a:lnTo>
                  <a:lnTo>
                    <a:pt x="196" y="705"/>
                  </a:lnTo>
                  <a:lnTo>
                    <a:pt x="201" y="705"/>
                  </a:lnTo>
                  <a:lnTo>
                    <a:pt x="201" y="688"/>
                  </a:lnTo>
                  <a:lnTo>
                    <a:pt x="207" y="688"/>
                  </a:lnTo>
                  <a:lnTo>
                    <a:pt x="207" y="672"/>
                  </a:lnTo>
                  <a:lnTo>
                    <a:pt x="212" y="672"/>
                  </a:lnTo>
                  <a:lnTo>
                    <a:pt x="212" y="656"/>
                  </a:lnTo>
                  <a:lnTo>
                    <a:pt x="219" y="656"/>
                  </a:lnTo>
                  <a:lnTo>
                    <a:pt x="219" y="639"/>
                  </a:lnTo>
                  <a:lnTo>
                    <a:pt x="224" y="639"/>
                  </a:lnTo>
                  <a:lnTo>
                    <a:pt x="224" y="623"/>
                  </a:lnTo>
                  <a:lnTo>
                    <a:pt x="231" y="623"/>
                  </a:lnTo>
                  <a:lnTo>
                    <a:pt x="231" y="606"/>
                  </a:lnTo>
                  <a:lnTo>
                    <a:pt x="237" y="606"/>
                  </a:lnTo>
                  <a:lnTo>
                    <a:pt x="237" y="590"/>
                  </a:lnTo>
                  <a:lnTo>
                    <a:pt x="244" y="590"/>
                  </a:lnTo>
                  <a:lnTo>
                    <a:pt x="244" y="574"/>
                  </a:lnTo>
                  <a:lnTo>
                    <a:pt x="250" y="574"/>
                  </a:lnTo>
                  <a:lnTo>
                    <a:pt x="250" y="557"/>
                  </a:lnTo>
                  <a:lnTo>
                    <a:pt x="257" y="557"/>
                  </a:lnTo>
                  <a:lnTo>
                    <a:pt x="257" y="541"/>
                  </a:lnTo>
                  <a:lnTo>
                    <a:pt x="264" y="541"/>
                  </a:lnTo>
                  <a:lnTo>
                    <a:pt x="264" y="525"/>
                  </a:lnTo>
                  <a:lnTo>
                    <a:pt x="272" y="525"/>
                  </a:lnTo>
                  <a:lnTo>
                    <a:pt x="272" y="508"/>
                  </a:lnTo>
                  <a:lnTo>
                    <a:pt x="279" y="508"/>
                  </a:lnTo>
                  <a:lnTo>
                    <a:pt x="279" y="492"/>
                  </a:lnTo>
                  <a:lnTo>
                    <a:pt x="287" y="492"/>
                  </a:lnTo>
                  <a:lnTo>
                    <a:pt x="287" y="476"/>
                  </a:lnTo>
                  <a:lnTo>
                    <a:pt x="295" y="476"/>
                  </a:lnTo>
                  <a:lnTo>
                    <a:pt x="295" y="459"/>
                  </a:lnTo>
                  <a:lnTo>
                    <a:pt x="303" y="459"/>
                  </a:lnTo>
                  <a:lnTo>
                    <a:pt x="303" y="443"/>
                  </a:lnTo>
                  <a:lnTo>
                    <a:pt x="312" y="443"/>
                  </a:lnTo>
                  <a:lnTo>
                    <a:pt x="312" y="426"/>
                  </a:lnTo>
                  <a:lnTo>
                    <a:pt x="321" y="426"/>
                  </a:lnTo>
                  <a:lnTo>
                    <a:pt x="321" y="410"/>
                  </a:lnTo>
                  <a:lnTo>
                    <a:pt x="331" y="410"/>
                  </a:lnTo>
                  <a:lnTo>
                    <a:pt x="331" y="394"/>
                  </a:lnTo>
                  <a:lnTo>
                    <a:pt x="340" y="394"/>
                  </a:lnTo>
                  <a:lnTo>
                    <a:pt x="340" y="377"/>
                  </a:lnTo>
                  <a:lnTo>
                    <a:pt x="351" y="377"/>
                  </a:lnTo>
                  <a:lnTo>
                    <a:pt x="351" y="361"/>
                  </a:lnTo>
                  <a:lnTo>
                    <a:pt x="361" y="361"/>
                  </a:lnTo>
                  <a:lnTo>
                    <a:pt x="361" y="344"/>
                  </a:lnTo>
                  <a:lnTo>
                    <a:pt x="372" y="344"/>
                  </a:lnTo>
                  <a:lnTo>
                    <a:pt x="372" y="328"/>
                  </a:lnTo>
                  <a:lnTo>
                    <a:pt x="384" y="328"/>
                  </a:lnTo>
                  <a:lnTo>
                    <a:pt x="384" y="312"/>
                  </a:lnTo>
                  <a:lnTo>
                    <a:pt x="396" y="312"/>
                  </a:lnTo>
                  <a:lnTo>
                    <a:pt x="396" y="295"/>
                  </a:lnTo>
                  <a:lnTo>
                    <a:pt x="409" y="295"/>
                  </a:lnTo>
                  <a:lnTo>
                    <a:pt x="409" y="279"/>
                  </a:lnTo>
                  <a:lnTo>
                    <a:pt x="423" y="279"/>
                  </a:lnTo>
                  <a:lnTo>
                    <a:pt x="423" y="262"/>
                  </a:lnTo>
                  <a:lnTo>
                    <a:pt x="437" y="262"/>
                  </a:lnTo>
                  <a:lnTo>
                    <a:pt x="437" y="246"/>
                  </a:lnTo>
                  <a:lnTo>
                    <a:pt x="453" y="246"/>
                  </a:lnTo>
                  <a:lnTo>
                    <a:pt x="453" y="230"/>
                  </a:lnTo>
                  <a:lnTo>
                    <a:pt x="469" y="230"/>
                  </a:lnTo>
                  <a:lnTo>
                    <a:pt x="469" y="213"/>
                  </a:lnTo>
                  <a:lnTo>
                    <a:pt x="487" y="213"/>
                  </a:lnTo>
                  <a:lnTo>
                    <a:pt x="487" y="197"/>
                  </a:lnTo>
                  <a:lnTo>
                    <a:pt x="506" y="197"/>
                  </a:lnTo>
                  <a:lnTo>
                    <a:pt x="506" y="181"/>
                  </a:lnTo>
                  <a:lnTo>
                    <a:pt x="527" y="181"/>
                  </a:lnTo>
                  <a:lnTo>
                    <a:pt x="527" y="164"/>
                  </a:lnTo>
                  <a:lnTo>
                    <a:pt x="549" y="164"/>
                  </a:lnTo>
                  <a:lnTo>
                    <a:pt x="549" y="148"/>
                  </a:lnTo>
                  <a:lnTo>
                    <a:pt x="575" y="148"/>
                  </a:lnTo>
                  <a:lnTo>
                    <a:pt x="575" y="131"/>
                  </a:lnTo>
                  <a:lnTo>
                    <a:pt x="603" y="131"/>
                  </a:lnTo>
                  <a:lnTo>
                    <a:pt x="603" y="115"/>
                  </a:lnTo>
                  <a:lnTo>
                    <a:pt x="635" y="115"/>
                  </a:lnTo>
                  <a:lnTo>
                    <a:pt x="635" y="99"/>
                  </a:lnTo>
                  <a:lnTo>
                    <a:pt x="671" y="99"/>
                  </a:lnTo>
                  <a:lnTo>
                    <a:pt x="671" y="82"/>
                  </a:lnTo>
                  <a:lnTo>
                    <a:pt x="715" y="82"/>
                  </a:lnTo>
                  <a:lnTo>
                    <a:pt x="715" y="66"/>
                  </a:lnTo>
                  <a:lnTo>
                    <a:pt x="768" y="66"/>
                  </a:lnTo>
                  <a:lnTo>
                    <a:pt x="768" y="50"/>
                  </a:lnTo>
                  <a:lnTo>
                    <a:pt x="837" y="50"/>
                  </a:lnTo>
                  <a:lnTo>
                    <a:pt x="837" y="33"/>
                  </a:lnTo>
                  <a:lnTo>
                    <a:pt x="934" y="33"/>
                  </a:lnTo>
                  <a:lnTo>
                    <a:pt x="934" y="17"/>
                  </a:lnTo>
                  <a:lnTo>
                    <a:pt x="1099" y="17"/>
                  </a:lnTo>
                  <a:lnTo>
                    <a:pt x="1099" y="0"/>
                  </a:lnTo>
                  <a:lnTo>
                    <a:pt x="1386" y="0"/>
                  </a:lnTo>
                  <a:lnTo>
                    <a:pt x="1386" y="17"/>
                  </a:lnTo>
                  <a:lnTo>
                    <a:pt x="1204" y="17"/>
                  </a:lnTo>
                  <a:lnTo>
                    <a:pt x="1204" y="33"/>
                  </a:lnTo>
                  <a:lnTo>
                    <a:pt x="1023" y="33"/>
                  </a:lnTo>
                  <a:lnTo>
                    <a:pt x="1023" y="50"/>
                  </a:lnTo>
                  <a:lnTo>
                    <a:pt x="917" y="50"/>
                  </a:lnTo>
                  <a:lnTo>
                    <a:pt x="917" y="66"/>
                  </a:lnTo>
                  <a:lnTo>
                    <a:pt x="842" y="66"/>
                  </a:lnTo>
                  <a:lnTo>
                    <a:pt x="842" y="82"/>
                  </a:lnTo>
                  <a:lnTo>
                    <a:pt x="783" y="82"/>
                  </a:lnTo>
                  <a:lnTo>
                    <a:pt x="783" y="99"/>
                  </a:lnTo>
                  <a:lnTo>
                    <a:pt x="736" y="99"/>
                  </a:lnTo>
                  <a:lnTo>
                    <a:pt x="736" y="115"/>
                  </a:lnTo>
                  <a:lnTo>
                    <a:pt x="695" y="115"/>
                  </a:lnTo>
                  <a:lnTo>
                    <a:pt x="695" y="131"/>
                  </a:lnTo>
                  <a:lnTo>
                    <a:pt x="660" y="131"/>
                  </a:lnTo>
                  <a:lnTo>
                    <a:pt x="660" y="148"/>
                  </a:lnTo>
                  <a:lnTo>
                    <a:pt x="630" y="148"/>
                  </a:lnTo>
                  <a:lnTo>
                    <a:pt x="630" y="164"/>
                  </a:lnTo>
                  <a:lnTo>
                    <a:pt x="602" y="164"/>
                  </a:lnTo>
                  <a:lnTo>
                    <a:pt x="602" y="181"/>
                  </a:lnTo>
                  <a:lnTo>
                    <a:pt x="577" y="181"/>
                  </a:lnTo>
                  <a:lnTo>
                    <a:pt x="577" y="197"/>
                  </a:lnTo>
                  <a:lnTo>
                    <a:pt x="554" y="197"/>
                  </a:lnTo>
                  <a:lnTo>
                    <a:pt x="554" y="213"/>
                  </a:lnTo>
                  <a:lnTo>
                    <a:pt x="533" y="213"/>
                  </a:lnTo>
                  <a:lnTo>
                    <a:pt x="533" y="230"/>
                  </a:lnTo>
                  <a:lnTo>
                    <a:pt x="514" y="230"/>
                  </a:lnTo>
                  <a:lnTo>
                    <a:pt x="514" y="246"/>
                  </a:lnTo>
                  <a:lnTo>
                    <a:pt x="496" y="246"/>
                  </a:lnTo>
                  <a:lnTo>
                    <a:pt x="496" y="262"/>
                  </a:lnTo>
                  <a:lnTo>
                    <a:pt x="479" y="262"/>
                  </a:lnTo>
                  <a:lnTo>
                    <a:pt x="479" y="279"/>
                  </a:lnTo>
                  <a:lnTo>
                    <a:pt x="463" y="279"/>
                  </a:lnTo>
                  <a:lnTo>
                    <a:pt x="463" y="295"/>
                  </a:lnTo>
                  <a:lnTo>
                    <a:pt x="448" y="295"/>
                  </a:lnTo>
                  <a:lnTo>
                    <a:pt x="448" y="312"/>
                  </a:lnTo>
                  <a:lnTo>
                    <a:pt x="434" y="312"/>
                  </a:lnTo>
                  <a:lnTo>
                    <a:pt x="434" y="328"/>
                  </a:lnTo>
                  <a:lnTo>
                    <a:pt x="420" y="328"/>
                  </a:lnTo>
                  <a:lnTo>
                    <a:pt x="420" y="344"/>
                  </a:lnTo>
                  <a:lnTo>
                    <a:pt x="408" y="344"/>
                  </a:lnTo>
                  <a:lnTo>
                    <a:pt x="408" y="361"/>
                  </a:lnTo>
                  <a:lnTo>
                    <a:pt x="396" y="361"/>
                  </a:lnTo>
                  <a:lnTo>
                    <a:pt x="396" y="377"/>
                  </a:lnTo>
                  <a:lnTo>
                    <a:pt x="384" y="377"/>
                  </a:lnTo>
                  <a:lnTo>
                    <a:pt x="384" y="394"/>
                  </a:lnTo>
                  <a:lnTo>
                    <a:pt x="373" y="394"/>
                  </a:lnTo>
                  <a:lnTo>
                    <a:pt x="373" y="410"/>
                  </a:lnTo>
                  <a:lnTo>
                    <a:pt x="362" y="410"/>
                  </a:lnTo>
                  <a:lnTo>
                    <a:pt x="362" y="426"/>
                  </a:lnTo>
                  <a:lnTo>
                    <a:pt x="352" y="426"/>
                  </a:lnTo>
                  <a:lnTo>
                    <a:pt x="352" y="443"/>
                  </a:lnTo>
                  <a:lnTo>
                    <a:pt x="342" y="443"/>
                  </a:lnTo>
                  <a:lnTo>
                    <a:pt x="342" y="459"/>
                  </a:lnTo>
                  <a:lnTo>
                    <a:pt x="333" y="459"/>
                  </a:lnTo>
                  <a:lnTo>
                    <a:pt x="333" y="476"/>
                  </a:lnTo>
                  <a:lnTo>
                    <a:pt x="324" y="476"/>
                  </a:lnTo>
                  <a:lnTo>
                    <a:pt x="324" y="492"/>
                  </a:lnTo>
                  <a:lnTo>
                    <a:pt x="315" y="492"/>
                  </a:lnTo>
                  <a:lnTo>
                    <a:pt x="315" y="508"/>
                  </a:lnTo>
                  <a:lnTo>
                    <a:pt x="306" y="508"/>
                  </a:lnTo>
                  <a:lnTo>
                    <a:pt x="306" y="525"/>
                  </a:lnTo>
                  <a:lnTo>
                    <a:pt x="298" y="525"/>
                  </a:lnTo>
                  <a:lnTo>
                    <a:pt x="298" y="541"/>
                  </a:lnTo>
                  <a:lnTo>
                    <a:pt x="290" y="541"/>
                  </a:lnTo>
                  <a:lnTo>
                    <a:pt x="290" y="557"/>
                  </a:lnTo>
                  <a:lnTo>
                    <a:pt x="282" y="557"/>
                  </a:lnTo>
                  <a:lnTo>
                    <a:pt x="282" y="574"/>
                  </a:lnTo>
                  <a:lnTo>
                    <a:pt x="274" y="574"/>
                  </a:lnTo>
                  <a:lnTo>
                    <a:pt x="274" y="590"/>
                  </a:lnTo>
                  <a:lnTo>
                    <a:pt x="267" y="590"/>
                  </a:lnTo>
                  <a:lnTo>
                    <a:pt x="267" y="606"/>
                  </a:lnTo>
                  <a:lnTo>
                    <a:pt x="260" y="606"/>
                  </a:lnTo>
                  <a:lnTo>
                    <a:pt x="260" y="623"/>
                  </a:lnTo>
                  <a:lnTo>
                    <a:pt x="253" y="623"/>
                  </a:lnTo>
                  <a:lnTo>
                    <a:pt x="253" y="639"/>
                  </a:lnTo>
                  <a:lnTo>
                    <a:pt x="246" y="639"/>
                  </a:lnTo>
                  <a:lnTo>
                    <a:pt x="246" y="656"/>
                  </a:lnTo>
                  <a:lnTo>
                    <a:pt x="239" y="656"/>
                  </a:lnTo>
                  <a:lnTo>
                    <a:pt x="239" y="672"/>
                  </a:lnTo>
                  <a:lnTo>
                    <a:pt x="233" y="672"/>
                  </a:lnTo>
                  <a:lnTo>
                    <a:pt x="233" y="688"/>
                  </a:lnTo>
                  <a:lnTo>
                    <a:pt x="227" y="688"/>
                  </a:lnTo>
                  <a:lnTo>
                    <a:pt x="227" y="705"/>
                  </a:lnTo>
                  <a:lnTo>
                    <a:pt x="220" y="705"/>
                  </a:lnTo>
                  <a:lnTo>
                    <a:pt x="220" y="721"/>
                  </a:lnTo>
                  <a:lnTo>
                    <a:pt x="214" y="721"/>
                  </a:lnTo>
                  <a:lnTo>
                    <a:pt x="214" y="737"/>
                  </a:lnTo>
                  <a:lnTo>
                    <a:pt x="209" y="737"/>
                  </a:lnTo>
                  <a:lnTo>
                    <a:pt x="209" y="754"/>
                  </a:lnTo>
                  <a:lnTo>
                    <a:pt x="203" y="754"/>
                  </a:lnTo>
                  <a:lnTo>
                    <a:pt x="203" y="770"/>
                  </a:lnTo>
                  <a:lnTo>
                    <a:pt x="197" y="770"/>
                  </a:lnTo>
                  <a:lnTo>
                    <a:pt x="197" y="787"/>
                  </a:lnTo>
                  <a:lnTo>
                    <a:pt x="192" y="787"/>
                  </a:lnTo>
                  <a:lnTo>
                    <a:pt x="192" y="803"/>
                  </a:lnTo>
                  <a:lnTo>
                    <a:pt x="186" y="803"/>
                  </a:lnTo>
                  <a:lnTo>
                    <a:pt x="186" y="820"/>
                  </a:lnTo>
                  <a:lnTo>
                    <a:pt x="181" y="820"/>
                  </a:lnTo>
                  <a:lnTo>
                    <a:pt x="181" y="836"/>
                  </a:lnTo>
                  <a:lnTo>
                    <a:pt x="176" y="836"/>
                  </a:lnTo>
                  <a:lnTo>
                    <a:pt x="176" y="852"/>
                  </a:lnTo>
                  <a:lnTo>
                    <a:pt x="171" y="852"/>
                  </a:lnTo>
                  <a:lnTo>
                    <a:pt x="171" y="869"/>
                  </a:lnTo>
                  <a:lnTo>
                    <a:pt x="166" y="869"/>
                  </a:lnTo>
                  <a:lnTo>
                    <a:pt x="166" y="885"/>
                  </a:lnTo>
                  <a:lnTo>
                    <a:pt x="161" y="885"/>
                  </a:lnTo>
                  <a:lnTo>
                    <a:pt x="161" y="902"/>
                  </a:lnTo>
                  <a:lnTo>
                    <a:pt x="156" y="902"/>
                  </a:lnTo>
                  <a:lnTo>
                    <a:pt x="156" y="918"/>
                  </a:lnTo>
                  <a:lnTo>
                    <a:pt x="151" y="918"/>
                  </a:lnTo>
                  <a:lnTo>
                    <a:pt x="151" y="934"/>
                  </a:lnTo>
                  <a:lnTo>
                    <a:pt x="147" y="934"/>
                  </a:lnTo>
                  <a:lnTo>
                    <a:pt x="147" y="951"/>
                  </a:lnTo>
                  <a:lnTo>
                    <a:pt x="142" y="951"/>
                  </a:lnTo>
                  <a:lnTo>
                    <a:pt x="142" y="967"/>
                  </a:lnTo>
                  <a:lnTo>
                    <a:pt x="138" y="967"/>
                  </a:lnTo>
                  <a:lnTo>
                    <a:pt x="138" y="983"/>
                  </a:lnTo>
                  <a:lnTo>
                    <a:pt x="133" y="983"/>
                  </a:lnTo>
                  <a:lnTo>
                    <a:pt x="133" y="1000"/>
                  </a:lnTo>
                  <a:lnTo>
                    <a:pt x="129" y="1000"/>
                  </a:lnTo>
                  <a:lnTo>
                    <a:pt x="129" y="1016"/>
                  </a:lnTo>
                  <a:lnTo>
                    <a:pt x="124" y="1016"/>
                  </a:lnTo>
                  <a:lnTo>
                    <a:pt x="124" y="1032"/>
                  </a:lnTo>
                  <a:lnTo>
                    <a:pt x="120" y="1032"/>
                  </a:lnTo>
                  <a:lnTo>
                    <a:pt x="120" y="1049"/>
                  </a:lnTo>
                  <a:lnTo>
                    <a:pt x="116" y="1049"/>
                  </a:lnTo>
                  <a:lnTo>
                    <a:pt x="116" y="1065"/>
                  </a:lnTo>
                  <a:lnTo>
                    <a:pt x="112" y="1065"/>
                  </a:lnTo>
                  <a:lnTo>
                    <a:pt x="112" y="1082"/>
                  </a:lnTo>
                  <a:lnTo>
                    <a:pt x="108" y="1082"/>
                  </a:lnTo>
                  <a:lnTo>
                    <a:pt x="108" y="1098"/>
                  </a:lnTo>
                  <a:lnTo>
                    <a:pt x="104" y="1098"/>
                  </a:lnTo>
                  <a:lnTo>
                    <a:pt x="104" y="1114"/>
                  </a:lnTo>
                  <a:lnTo>
                    <a:pt x="100" y="1114"/>
                  </a:lnTo>
                  <a:lnTo>
                    <a:pt x="100" y="1131"/>
                  </a:lnTo>
                  <a:lnTo>
                    <a:pt x="97" y="1131"/>
                  </a:lnTo>
                  <a:lnTo>
                    <a:pt x="97" y="1147"/>
                  </a:lnTo>
                  <a:lnTo>
                    <a:pt x="93" y="1147"/>
                  </a:lnTo>
                  <a:lnTo>
                    <a:pt x="93" y="1163"/>
                  </a:lnTo>
                  <a:lnTo>
                    <a:pt x="89" y="1163"/>
                  </a:lnTo>
                  <a:lnTo>
                    <a:pt x="89" y="1180"/>
                  </a:lnTo>
                  <a:lnTo>
                    <a:pt x="86" y="1180"/>
                  </a:lnTo>
                  <a:lnTo>
                    <a:pt x="86" y="1196"/>
                  </a:lnTo>
                  <a:lnTo>
                    <a:pt x="82" y="1196"/>
                  </a:lnTo>
                  <a:lnTo>
                    <a:pt x="82" y="1213"/>
                  </a:lnTo>
                  <a:lnTo>
                    <a:pt x="78" y="1213"/>
                  </a:lnTo>
                  <a:lnTo>
                    <a:pt x="78" y="1229"/>
                  </a:lnTo>
                  <a:lnTo>
                    <a:pt x="75" y="1229"/>
                  </a:lnTo>
                  <a:lnTo>
                    <a:pt x="75" y="1245"/>
                  </a:lnTo>
                  <a:lnTo>
                    <a:pt x="71" y="1245"/>
                  </a:lnTo>
                  <a:lnTo>
                    <a:pt x="71" y="1262"/>
                  </a:lnTo>
                  <a:lnTo>
                    <a:pt x="68" y="1262"/>
                  </a:lnTo>
                  <a:lnTo>
                    <a:pt x="68" y="1278"/>
                  </a:lnTo>
                  <a:lnTo>
                    <a:pt x="64" y="1278"/>
                  </a:lnTo>
                  <a:lnTo>
                    <a:pt x="64" y="1295"/>
                  </a:lnTo>
                  <a:lnTo>
                    <a:pt x="61" y="1295"/>
                  </a:lnTo>
                  <a:lnTo>
                    <a:pt x="61" y="1311"/>
                  </a:lnTo>
                  <a:lnTo>
                    <a:pt x="58" y="1311"/>
                  </a:lnTo>
                  <a:lnTo>
                    <a:pt x="58" y="1327"/>
                  </a:lnTo>
                  <a:lnTo>
                    <a:pt x="55" y="1327"/>
                  </a:lnTo>
                  <a:lnTo>
                    <a:pt x="55" y="1344"/>
                  </a:lnTo>
                  <a:lnTo>
                    <a:pt x="52" y="1344"/>
                  </a:lnTo>
                  <a:lnTo>
                    <a:pt x="52" y="1360"/>
                  </a:lnTo>
                  <a:lnTo>
                    <a:pt x="48" y="1360"/>
                  </a:lnTo>
                  <a:lnTo>
                    <a:pt x="48" y="1377"/>
                  </a:lnTo>
                  <a:lnTo>
                    <a:pt x="45" y="1377"/>
                  </a:lnTo>
                  <a:lnTo>
                    <a:pt x="45" y="1393"/>
                  </a:lnTo>
                  <a:lnTo>
                    <a:pt x="42" y="1393"/>
                  </a:lnTo>
                  <a:lnTo>
                    <a:pt x="42" y="1409"/>
                  </a:lnTo>
                  <a:lnTo>
                    <a:pt x="39" y="1409"/>
                  </a:lnTo>
                  <a:lnTo>
                    <a:pt x="39" y="1426"/>
                  </a:lnTo>
                  <a:lnTo>
                    <a:pt x="36" y="1426"/>
                  </a:lnTo>
                  <a:lnTo>
                    <a:pt x="36" y="1442"/>
                  </a:lnTo>
                  <a:lnTo>
                    <a:pt x="33" y="1442"/>
                  </a:lnTo>
                  <a:lnTo>
                    <a:pt x="33" y="1458"/>
                  </a:lnTo>
                  <a:lnTo>
                    <a:pt x="30" y="1458"/>
                  </a:lnTo>
                  <a:lnTo>
                    <a:pt x="30" y="1475"/>
                  </a:lnTo>
                  <a:lnTo>
                    <a:pt x="27" y="1475"/>
                  </a:lnTo>
                  <a:lnTo>
                    <a:pt x="27" y="1491"/>
                  </a:lnTo>
                  <a:lnTo>
                    <a:pt x="24" y="1491"/>
                  </a:lnTo>
                  <a:lnTo>
                    <a:pt x="24" y="1507"/>
                  </a:lnTo>
                  <a:lnTo>
                    <a:pt x="21" y="1507"/>
                  </a:lnTo>
                  <a:lnTo>
                    <a:pt x="21" y="1524"/>
                  </a:lnTo>
                  <a:lnTo>
                    <a:pt x="18" y="1524"/>
                  </a:lnTo>
                  <a:lnTo>
                    <a:pt x="18" y="1540"/>
                  </a:lnTo>
                  <a:lnTo>
                    <a:pt x="16" y="1540"/>
                  </a:lnTo>
                  <a:lnTo>
                    <a:pt x="16" y="1557"/>
                  </a:lnTo>
                  <a:lnTo>
                    <a:pt x="13" y="1557"/>
                  </a:lnTo>
                  <a:lnTo>
                    <a:pt x="13" y="1573"/>
                  </a:lnTo>
                  <a:lnTo>
                    <a:pt x="10" y="1573"/>
                  </a:lnTo>
                  <a:lnTo>
                    <a:pt x="10" y="1589"/>
                  </a:lnTo>
                  <a:lnTo>
                    <a:pt x="7" y="1589"/>
                  </a:lnTo>
                  <a:lnTo>
                    <a:pt x="7" y="1606"/>
                  </a:lnTo>
                  <a:lnTo>
                    <a:pt x="5" y="1606"/>
                  </a:lnTo>
                  <a:lnTo>
                    <a:pt x="5" y="1622"/>
                  </a:lnTo>
                  <a:lnTo>
                    <a:pt x="2" y="1622"/>
                  </a:lnTo>
                  <a:lnTo>
                    <a:pt x="2" y="1638"/>
                  </a:lnTo>
                  <a:lnTo>
                    <a:pt x="0" y="1638"/>
                  </a:lnTo>
                </a:path>
              </a:pathLst>
            </a:custGeom>
            <a:noFill/>
            <a:ln w="38100" cap="flat">
              <a:solidFill>
                <a:schemeClr val="bg2">
                  <a:lumMod val="60000"/>
                  <a:lumOff val="40000"/>
                </a:schemeClr>
              </a:solidFill>
              <a:prstDash val="solid"/>
              <a:round/>
              <a:headEnd/>
              <a:tailEnd/>
            </a:ln>
          </p:spPr>
          <p:txBody>
            <a:bodyPr/>
            <a:lstStyle/>
            <a:p>
              <a:pPr>
                <a:defRPr/>
              </a:pPr>
              <a:endParaRPr lang="en-US">
                <a:latin typeface="Arial" charset="0"/>
              </a:endParaRPr>
            </a:p>
          </p:txBody>
        </p:sp>
        <p:sp>
          <p:nvSpPr>
            <p:cNvPr id="41132" name="Line 172"/>
            <p:cNvSpPr>
              <a:spLocks noChangeShapeType="1"/>
            </p:cNvSpPr>
            <p:nvPr/>
          </p:nvSpPr>
          <p:spPr bwMode="auto">
            <a:xfrm>
              <a:off x="3657601" y="2216150"/>
              <a:ext cx="665162" cy="1588"/>
            </a:xfrm>
            <a:prstGeom prst="line">
              <a:avLst/>
            </a:prstGeom>
            <a:noFill/>
            <a:ln w="57150" cap="flat">
              <a:solidFill>
                <a:schemeClr val="bg2">
                  <a:lumMod val="60000"/>
                  <a:lumOff val="40000"/>
                </a:schemeClr>
              </a:solidFill>
              <a:prstDash val="solid"/>
              <a:round/>
              <a:headEnd/>
              <a:tailEnd/>
            </a:ln>
          </p:spPr>
          <p:txBody>
            <a:bodyPr/>
            <a:lstStyle/>
            <a:p>
              <a:pPr>
                <a:defRPr/>
              </a:pPr>
              <a:endParaRPr lang="en-US">
                <a:latin typeface="Arial" charset="0"/>
              </a:endParaRPr>
            </a:p>
          </p:txBody>
        </p:sp>
      </p:grpSp>
      <p:sp>
        <p:nvSpPr>
          <p:cNvPr id="22531" name="Freeform 357"/>
          <p:cNvSpPr>
            <a:spLocks/>
          </p:cNvSpPr>
          <p:nvPr/>
        </p:nvSpPr>
        <p:spPr bwMode="auto">
          <a:xfrm flipV="1">
            <a:off x="1641475" y="2327275"/>
            <a:ext cx="2227263" cy="2654300"/>
          </a:xfrm>
          <a:custGeom>
            <a:avLst/>
            <a:gdLst>
              <a:gd name="T0" fmla="*/ 2147483647 w 4299"/>
              <a:gd name="T1" fmla="*/ 2147483647 h 7777"/>
              <a:gd name="T2" fmla="*/ 2147483647 w 4299"/>
              <a:gd name="T3" fmla="*/ 2147483647 h 7777"/>
              <a:gd name="T4" fmla="*/ 2147483647 w 4299"/>
              <a:gd name="T5" fmla="*/ 2147483647 h 7777"/>
              <a:gd name="T6" fmla="*/ 2147483647 w 4299"/>
              <a:gd name="T7" fmla="*/ 2147483647 h 7777"/>
              <a:gd name="T8" fmla="*/ 2147483647 w 4299"/>
              <a:gd name="T9" fmla="*/ 2147483647 h 7777"/>
              <a:gd name="T10" fmla="*/ 2147483647 w 4299"/>
              <a:gd name="T11" fmla="*/ 2147483647 h 7777"/>
              <a:gd name="T12" fmla="*/ 2147483647 w 4299"/>
              <a:gd name="T13" fmla="*/ 2147483647 h 7777"/>
              <a:gd name="T14" fmla="*/ 2147483647 w 4299"/>
              <a:gd name="T15" fmla="*/ 2147483647 h 7777"/>
              <a:gd name="T16" fmla="*/ 2147483647 w 4299"/>
              <a:gd name="T17" fmla="*/ 2147483647 h 7777"/>
              <a:gd name="T18" fmla="*/ 2147483647 w 4299"/>
              <a:gd name="T19" fmla="*/ 2147483647 h 7777"/>
              <a:gd name="T20" fmla="*/ 2147483647 w 4299"/>
              <a:gd name="T21" fmla="*/ 2147483647 h 7777"/>
              <a:gd name="T22" fmla="*/ 2147483647 w 4299"/>
              <a:gd name="T23" fmla="*/ 2147483647 h 7777"/>
              <a:gd name="T24" fmla="*/ 2147483647 w 4299"/>
              <a:gd name="T25" fmla="*/ 2147483647 h 7777"/>
              <a:gd name="T26" fmla="*/ 2147483647 w 4299"/>
              <a:gd name="T27" fmla="*/ 2147483647 h 7777"/>
              <a:gd name="T28" fmla="*/ 2147483647 w 4299"/>
              <a:gd name="T29" fmla="*/ 2147483647 h 7777"/>
              <a:gd name="T30" fmla="*/ 2147483647 w 4299"/>
              <a:gd name="T31" fmla="*/ 2147483647 h 7777"/>
              <a:gd name="T32" fmla="*/ 2147483647 w 4299"/>
              <a:gd name="T33" fmla="*/ 2147483647 h 7777"/>
              <a:gd name="T34" fmla="*/ 2147483647 w 4299"/>
              <a:gd name="T35" fmla="*/ 2147483647 h 7777"/>
              <a:gd name="T36" fmla="*/ 2147483647 w 4299"/>
              <a:gd name="T37" fmla="*/ 2147483647 h 7777"/>
              <a:gd name="T38" fmla="*/ 2147483647 w 4299"/>
              <a:gd name="T39" fmla="*/ 2147483647 h 7777"/>
              <a:gd name="T40" fmla="*/ 2147483647 w 4299"/>
              <a:gd name="T41" fmla="*/ 2147483647 h 7777"/>
              <a:gd name="T42" fmla="*/ 2147483647 w 4299"/>
              <a:gd name="T43" fmla="*/ 2147483647 h 7777"/>
              <a:gd name="T44" fmla="*/ 2147483647 w 4299"/>
              <a:gd name="T45" fmla="*/ 2147483647 h 7777"/>
              <a:gd name="T46" fmla="*/ 2147483647 w 4299"/>
              <a:gd name="T47" fmla="*/ 2147483647 h 7777"/>
              <a:gd name="T48" fmla="*/ 2147483647 w 4299"/>
              <a:gd name="T49" fmla="*/ 2147483647 h 7777"/>
              <a:gd name="T50" fmla="*/ 2147483647 w 4299"/>
              <a:gd name="T51" fmla="*/ 2147483647 h 7777"/>
              <a:gd name="T52" fmla="*/ 2147483647 w 4299"/>
              <a:gd name="T53" fmla="*/ 2147483647 h 7777"/>
              <a:gd name="T54" fmla="*/ 2147483647 w 4299"/>
              <a:gd name="T55" fmla="*/ 2147483647 h 7777"/>
              <a:gd name="T56" fmla="*/ 2147483647 w 4299"/>
              <a:gd name="T57" fmla="*/ 2147483647 h 7777"/>
              <a:gd name="T58" fmla="*/ 2147483647 w 4299"/>
              <a:gd name="T59" fmla="*/ 2147483647 h 7777"/>
              <a:gd name="T60" fmla="*/ 2147483647 w 4299"/>
              <a:gd name="T61" fmla="*/ 2147483647 h 7777"/>
              <a:gd name="T62" fmla="*/ 2147483647 w 4299"/>
              <a:gd name="T63" fmla="*/ 2147483647 h 7777"/>
              <a:gd name="T64" fmla="*/ 2147483647 w 4299"/>
              <a:gd name="T65" fmla="*/ 2147483647 h 7777"/>
              <a:gd name="T66" fmla="*/ 2147483647 w 4299"/>
              <a:gd name="T67" fmla="*/ 2147483647 h 7777"/>
              <a:gd name="T68" fmla="*/ 2147483647 w 4299"/>
              <a:gd name="T69" fmla="*/ 2147483647 h 7777"/>
              <a:gd name="T70" fmla="*/ 2147483647 w 4299"/>
              <a:gd name="T71" fmla="*/ 2147483647 h 7777"/>
              <a:gd name="T72" fmla="*/ 2147483647 w 4299"/>
              <a:gd name="T73" fmla="*/ 2147483647 h 7777"/>
              <a:gd name="T74" fmla="*/ 2147483647 w 4299"/>
              <a:gd name="T75" fmla="*/ 2147483647 h 7777"/>
              <a:gd name="T76" fmla="*/ 2147483647 w 4299"/>
              <a:gd name="T77" fmla="*/ 2147483647 h 7777"/>
              <a:gd name="T78" fmla="*/ 2147483647 w 4299"/>
              <a:gd name="T79" fmla="*/ 2147483647 h 7777"/>
              <a:gd name="T80" fmla="*/ 2147483647 w 4299"/>
              <a:gd name="T81" fmla="*/ 2147483647 h 7777"/>
              <a:gd name="T82" fmla="*/ 2147483647 w 4299"/>
              <a:gd name="T83" fmla="*/ 2147483647 h 7777"/>
              <a:gd name="T84" fmla="*/ 2147483647 w 4299"/>
              <a:gd name="T85" fmla="*/ 2147483647 h 7777"/>
              <a:gd name="T86" fmla="*/ 2147483647 w 4299"/>
              <a:gd name="T87" fmla="*/ 2147483647 h 7777"/>
              <a:gd name="T88" fmla="*/ 2147483647 w 4299"/>
              <a:gd name="T89" fmla="*/ 2147483647 h 7777"/>
              <a:gd name="T90" fmla="*/ 2147483647 w 4299"/>
              <a:gd name="T91" fmla="*/ 2147483647 h 7777"/>
              <a:gd name="T92" fmla="*/ 2147483647 w 4299"/>
              <a:gd name="T93" fmla="*/ 2147483647 h 7777"/>
              <a:gd name="T94" fmla="*/ 2147483647 w 4299"/>
              <a:gd name="T95" fmla="*/ 2147483647 h 7777"/>
              <a:gd name="T96" fmla="*/ 2147483647 w 4299"/>
              <a:gd name="T97" fmla="*/ 2147483647 h 7777"/>
              <a:gd name="T98" fmla="*/ 2147483647 w 4299"/>
              <a:gd name="T99" fmla="*/ 2147483647 h 7777"/>
              <a:gd name="T100" fmla="*/ 2147483647 w 4299"/>
              <a:gd name="T101" fmla="*/ 2147483647 h 7777"/>
              <a:gd name="T102" fmla="*/ 2147483647 w 4299"/>
              <a:gd name="T103" fmla="*/ 2147483647 h 7777"/>
              <a:gd name="T104" fmla="*/ 2147483647 w 4299"/>
              <a:gd name="T105" fmla="*/ 2147483647 h 7777"/>
              <a:gd name="T106" fmla="*/ 2147483647 w 4299"/>
              <a:gd name="T107" fmla="*/ 2147483647 h 7777"/>
              <a:gd name="T108" fmla="*/ 2147483647 w 4299"/>
              <a:gd name="T109" fmla="*/ 2147483647 h 7777"/>
              <a:gd name="T110" fmla="*/ 2147483647 w 4299"/>
              <a:gd name="T111" fmla="*/ 2147483647 h 7777"/>
              <a:gd name="T112" fmla="*/ 2147483647 w 4299"/>
              <a:gd name="T113" fmla="*/ 2147483647 h 7777"/>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4299"/>
              <a:gd name="T172" fmla="*/ 0 h 7777"/>
              <a:gd name="T173" fmla="*/ 4299 w 4299"/>
              <a:gd name="T174" fmla="*/ 7777 h 7777"/>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4299" h="7777">
                <a:moveTo>
                  <a:pt x="0" y="0"/>
                </a:moveTo>
                <a:lnTo>
                  <a:pt x="0" y="0"/>
                </a:lnTo>
                <a:lnTo>
                  <a:pt x="0" y="77"/>
                </a:lnTo>
                <a:lnTo>
                  <a:pt x="8" y="77"/>
                </a:lnTo>
                <a:lnTo>
                  <a:pt x="8" y="155"/>
                </a:lnTo>
                <a:lnTo>
                  <a:pt x="16" y="155"/>
                </a:lnTo>
                <a:lnTo>
                  <a:pt x="16" y="233"/>
                </a:lnTo>
                <a:lnTo>
                  <a:pt x="24" y="233"/>
                </a:lnTo>
                <a:lnTo>
                  <a:pt x="24" y="311"/>
                </a:lnTo>
                <a:lnTo>
                  <a:pt x="33" y="311"/>
                </a:lnTo>
                <a:lnTo>
                  <a:pt x="33" y="388"/>
                </a:lnTo>
                <a:lnTo>
                  <a:pt x="41" y="388"/>
                </a:lnTo>
                <a:lnTo>
                  <a:pt x="41" y="466"/>
                </a:lnTo>
                <a:lnTo>
                  <a:pt x="50" y="466"/>
                </a:lnTo>
                <a:lnTo>
                  <a:pt x="50" y="544"/>
                </a:lnTo>
                <a:lnTo>
                  <a:pt x="58" y="544"/>
                </a:lnTo>
                <a:lnTo>
                  <a:pt x="58" y="622"/>
                </a:lnTo>
                <a:lnTo>
                  <a:pt x="67" y="622"/>
                </a:lnTo>
                <a:lnTo>
                  <a:pt x="67" y="699"/>
                </a:lnTo>
                <a:lnTo>
                  <a:pt x="76" y="699"/>
                </a:lnTo>
                <a:lnTo>
                  <a:pt x="76" y="777"/>
                </a:lnTo>
                <a:lnTo>
                  <a:pt x="85" y="777"/>
                </a:lnTo>
                <a:lnTo>
                  <a:pt x="85" y="855"/>
                </a:lnTo>
                <a:lnTo>
                  <a:pt x="94" y="855"/>
                </a:lnTo>
                <a:lnTo>
                  <a:pt x="94" y="933"/>
                </a:lnTo>
                <a:lnTo>
                  <a:pt x="103" y="933"/>
                </a:lnTo>
                <a:lnTo>
                  <a:pt x="103" y="1011"/>
                </a:lnTo>
                <a:lnTo>
                  <a:pt x="112" y="1011"/>
                </a:lnTo>
                <a:lnTo>
                  <a:pt x="112" y="1088"/>
                </a:lnTo>
                <a:lnTo>
                  <a:pt x="122" y="1088"/>
                </a:lnTo>
                <a:lnTo>
                  <a:pt x="122" y="1166"/>
                </a:lnTo>
                <a:lnTo>
                  <a:pt x="131" y="1166"/>
                </a:lnTo>
                <a:lnTo>
                  <a:pt x="131" y="1244"/>
                </a:lnTo>
                <a:lnTo>
                  <a:pt x="141" y="1244"/>
                </a:lnTo>
                <a:lnTo>
                  <a:pt x="141" y="1322"/>
                </a:lnTo>
                <a:lnTo>
                  <a:pt x="151" y="1322"/>
                </a:lnTo>
                <a:lnTo>
                  <a:pt x="151" y="1399"/>
                </a:lnTo>
                <a:lnTo>
                  <a:pt x="161" y="1399"/>
                </a:lnTo>
                <a:lnTo>
                  <a:pt x="161" y="1477"/>
                </a:lnTo>
                <a:lnTo>
                  <a:pt x="170" y="1477"/>
                </a:lnTo>
                <a:lnTo>
                  <a:pt x="170" y="1555"/>
                </a:lnTo>
                <a:lnTo>
                  <a:pt x="181" y="1555"/>
                </a:lnTo>
                <a:lnTo>
                  <a:pt x="181" y="1633"/>
                </a:lnTo>
                <a:lnTo>
                  <a:pt x="191" y="1633"/>
                </a:lnTo>
                <a:lnTo>
                  <a:pt x="191" y="1710"/>
                </a:lnTo>
                <a:lnTo>
                  <a:pt x="201" y="1710"/>
                </a:lnTo>
                <a:lnTo>
                  <a:pt x="201" y="1788"/>
                </a:lnTo>
                <a:lnTo>
                  <a:pt x="212" y="1788"/>
                </a:lnTo>
                <a:lnTo>
                  <a:pt x="212" y="1866"/>
                </a:lnTo>
                <a:lnTo>
                  <a:pt x="222" y="1866"/>
                </a:lnTo>
                <a:lnTo>
                  <a:pt x="222" y="1944"/>
                </a:lnTo>
                <a:lnTo>
                  <a:pt x="233" y="1944"/>
                </a:lnTo>
                <a:lnTo>
                  <a:pt x="233" y="2022"/>
                </a:lnTo>
                <a:lnTo>
                  <a:pt x="244" y="2022"/>
                </a:lnTo>
                <a:lnTo>
                  <a:pt x="244" y="2099"/>
                </a:lnTo>
                <a:lnTo>
                  <a:pt x="255" y="2099"/>
                </a:lnTo>
                <a:lnTo>
                  <a:pt x="255" y="2177"/>
                </a:lnTo>
                <a:lnTo>
                  <a:pt x="266" y="2177"/>
                </a:lnTo>
                <a:lnTo>
                  <a:pt x="266" y="2255"/>
                </a:lnTo>
                <a:lnTo>
                  <a:pt x="277" y="2255"/>
                </a:lnTo>
                <a:lnTo>
                  <a:pt x="277" y="2333"/>
                </a:lnTo>
                <a:lnTo>
                  <a:pt x="289" y="2333"/>
                </a:lnTo>
                <a:lnTo>
                  <a:pt x="289" y="2410"/>
                </a:lnTo>
                <a:lnTo>
                  <a:pt x="301" y="2410"/>
                </a:lnTo>
                <a:lnTo>
                  <a:pt x="301" y="2488"/>
                </a:lnTo>
                <a:lnTo>
                  <a:pt x="312" y="2488"/>
                </a:lnTo>
                <a:lnTo>
                  <a:pt x="312" y="2566"/>
                </a:lnTo>
                <a:lnTo>
                  <a:pt x="324" y="2566"/>
                </a:lnTo>
                <a:lnTo>
                  <a:pt x="324" y="2644"/>
                </a:lnTo>
                <a:lnTo>
                  <a:pt x="337" y="2644"/>
                </a:lnTo>
                <a:lnTo>
                  <a:pt x="337" y="2721"/>
                </a:lnTo>
                <a:lnTo>
                  <a:pt x="349" y="2721"/>
                </a:lnTo>
                <a:lnTo>
                  <a:pt x="349" y="2799"/>
                </a:lnTo>
                <a:lnTo>
                  <a:pt x="362" y="2799"/>
                </a:lnTo>
                <a:lnTo>
                  <a:pt x="362" y="2877"/>
                </a:lnTo>
                <a:lnTo>
                  <a:pt x="374" y="2877"/>
                </a:lnTo>
                <a:lnTo>
                  <a:pt x="374" y="2955"/>
                </a:lnTo>
                <a:lnTo>
                  <a:pt x="387" y="2955"/>
                </a:lnTo>
                <a:lnTo>
                  <a:pt x="387" y="3033"/>
                </a:lnTo>
                <a:lnTo>
                  <a:pt x="401" y="3033"/>
                </a:lnTo>
                <a:lnTo>
                  <a:pt x="401" y="3110"/>
                </a:lnTo>
                <a:lnTo>
                  <a:pt x="414" y="3110"/>
                </a:lnTo>
                <a:lnTo>
                  <a:pt x="414" y="3188"/>
                </a:lnTo>
                <a:lnTo>
                  <a:pt x="428" y="3188"/>
                </a:lnTo>
                <a:lnTo>
                  <a:pt x="428" y="3266"/>
                </a:lnTo>
                <a:lnTo>
                  <a:pt x="441" y="3266"/>
                </a:lnTo>
                <a:lnTo>
                  <a:pt x="441" y="3344"/>
                </a:lnTo>
                <a:lnTo>
                  <a:pt x="456" y="3344"/>
                </a:lnTo>
                <a:lnTo>
                  <a:pt x="456" y="3421"/>
                </a:lnTo>
                <a:lnTo>
                  <a:pt x="470" y="3421"/>
                </a:lnTo>
                <a:lnTo>
                  <a:pt x="470" y="3499"/>
                </a:lnTo>
                <a:lnTo>
                  <a:pt x="485" y="3499"/>
                </a:lnTo>
                <a:lnTo>
                  <a:pt x="485" y="3577"/>
                </a:lnTo>
                <a:lnTo>
                  <a:pt x="499" y="3577"/>
                </a:lnTo>
                <a:lnTo>
                  <a:pt x="499" y="3655"/>
                </a:lnTo>
                <a:lnTo>
                  <a:pt x="515" y="3655"/>
                </a:lnTo>
                <a:lnTo>
                  <a:pt x="515" y="3732"/>
                </a:lnTo>
                <a:lnTo>
                  <a:pt x="530" y="3732"/>
                </a:lnTo>
                <a:lnTo>
                  <a:pt x="530" y="3810"/>
                </a:lnTo>
                <a:lnTo>
                  <a:pt x="546" y="3810"/>
                </a:lnTo>
                <a:lnTo>
                  <a:pt x="546" y="3888"/>
                </a:lnTo>
                <a:lnTo>
                  <a:pt x="562" y="3888"/>
                </a:lnTo>
                <a:lnTo>
                  <a:pt x="562" y="3966"/>
                </a:lnTo>
                <a:lnTo>
                  <a:pt x="578" y="3966"/>
                </a:lnTo>
                <a:lnTo>
                  <a:pt x="578" y="4044"/>
                </a:lnTo>
                <a:lnTo>
                  <a:pt x="595" y="4044"/>
                </a:lnTo>
                <a:lnTo>
                  <a:pt x="595" y="4121"/>
                </a:lnTo>
                <a:lnTo>
                  <a:pt x="612" y="4121"/>
                </a:lnTo>
                <a:lnTo>
                  <a:pt x="612" y="4199"/>
                </a:lnTo>
                <a:lnTo>
                  <a:pt x="630" y="4199"/>
                </a:lnTo>
                <a:lnTo>
                  <a:pt x="630" y="4277"/>
                </a:lnTo>
                <a:lnTo>
                  <a:pt x="647" y="4277"/>
                </a:lnTo>
                <a:lnTo>
                  <a:pt x="647" y="4355"/>
                </a:lnTo>
                <a:lnTo>
                  <a:pt x="666" y="4355"/>
                </a:lnTo>
                <a:lnTo>
                  <a:pt x="666" y="4432"/>
                </a:lnTo>
                <a:lnTo>
                  <a:pt x="684" y="4432"/>
                </a:lnTo>
                <a:lnTo>
                  <a:pt x="684" y="4510"/>
                </a:lnTo>
                <a:lnTo>
                  <a:pt x="703" y="4510"/>
                </a:lnTo>
                <a:lnTo>
                  <a:pt x="703" y="4588"/>
                </a:lnTo>
                <a:lnTo>
                  <a:pt x="723" y="4588"/>
                </a:lnTo>
                <a:lnTo>
                  <a:pt x="723" y="4666"/>
                </a:lnTo>
                <a:lnTo>
                  <a:pt x="743" y="4666"/>
                </a:lnTo>
                <a:lnTo>
                  <a:pt x="743" y="4743"/>
                </a:lnTo>
                <a:lnTo>
                  <a:pt x="764" y="4743"/>
                </a:lnTo>
                <a:lnTo>
                  <a:pt x="764" y="4821"/>
                </a:lnTo>
                <a:lnTo>
                  <a:pt x="785" y="4821"/>
                </a:lnTo>
                <a:lnTo>
                  <a:pt x="785" y="4899"/>
                </a:lnTo>
                <a:lnTo>
                  <a:pt x="806" y="4899"/>
                </a:lnTo>
                <a:lnTo>
                  <a:pt x="806" y="4977"/>
                </a:lnTo>
                <a:lnTo>
                  <a:pt x="828" y="4977"/>
                </a:lnTo>
                <a:lnTo>
                  <a:pt x="828" y="5055"/>
                </a:lnTo>
                <a:lnTo>
                  <a:pt x="851" y="5055"/>
                </a:lnTo>
                <a:lnTo>
                  <a:pt x="851" y="5132"/>
                </a:lnTo>
                <a:lnTo>
                  <a:pt x="875" y="5132"/>
                </a:lnTo>
                <a:lnTo>
                  <a:pt x="875" y="5210"/>
                </a:lnTo>
                <a:lnTo>
                  <a:pt x="899" y="5210"/>
                </a:lnTo>
                <a:lnTo>
                  <a:pt x="899" y="5288"/>
                </a:lnTo>
                <a:lnTo>
                  <a:pt x="924" y="5288"/>
                </a:lnTo>
                <a:lnTo>
                  <a:pt x="924" y="5366"/>
                </a:lnTo>
                <a:lnTo>
                  <a:pt x="950" y="5366"/>
                </a:lnTo>
                <a:lnTo>
                  <a:pt x="950" y="5443"/>
                </a:lnTo>
                <a:lnTo>
                  <a:pt x="976" y="5443"/>
                </a:lnTo>
                <a:lnTo>
                  <a:pt x="976" y="5521"/>
                </a:lnTo>
                <a:lnTo>
                  <a:pt x="1004" y="5521"/>
                </a:lnTo>
                <a:lnTo>
                  <a:pt x="1004" y="5599"/>
                </a:lnTo>
                <a:lnTo>
                  <a:pt x="1032" y="5599"/>
                </a:lnTo>
                <a:lnTo>
                  <a:pt x="1032" y="5677"/>
                </a:lnTo>
                <a:lnTo>
                  <a:pt x="1062" y="5677"/>
                </a:lnTo>
                <a:lnTo>
                  <a:pt x="1062" y="5754"/>
                </a:lnTo>
                <a:lnTo>
                  <a:pt x="1093" y="5754"/>
                </a:lnTo>
                <a:lnTo>
                  <a:pt x="1093" y="5832"/>
                </a:lnTo>
                <a:lnTo>
                  <a:pt x="1124" y="5832"/>
                </a:lnTo>
                <a:lnTo>
                  <a:pt x="1124" y="5910"/>
                </a:lnTo>
                <a:lnTo>
                  <a:pt x="1157" y="5910"/>
                </a:lnTo>
                <a:lnTo>
                  <a:pt x="1157" y="5988"/>
                </a:lnTo>
                <a:lnTo>
                  <a:pt x="1192" y="5988"/>
                </a:lnTo>
                <a:lnTo>
                  <a:pt x="1192" y="6066"/>
                </a:lnTo>
                <a:lnTo>
                  <a:pt x="1228" y="6066"/>
                </a:lnTo>
                <a:lnTo>
                  <a:pt x="1228" y="6143"/>
                </a:lnTo>
                <a:lnTo>
                  <a:pt x="1266" y="6143"/>
                </a:lnTo>
                <a:lnTo>
                  <a:pt x="1266" y="6221"/>
                </a:lnTo>
                <a:lnTo>
                  <a:pt x="1305" y="6221"/>
                </a:lnTo>
                <a:lnTo>
                  <a:pt x="1305" y="6299"/>
                </a:lnTo>
                <a:lnTo>
                  <a:pt x="1347" y="6299"/>
                </a:lnTo>
                <a:lnTo>
                  <a:pt x="1347" y="6377"/>
                </a:lnTo>
                <a:lnTo>
                  <a:pt x="1391" y="6377"/>
                </a:lnTo>
                <a:lnTo>
                  <a:pt x="1391" y="6454"/>
                </a:lnTo>
                <a:lnTo>
                  <a:pt x="1437" y="6454"/>
                </a:lnTo>
                <a:lnTo>
                  <a:pt x="1437" y="6532"/>
                </a:lnTo>
                <a:lnTo>
                  <a:pt x="1486" y="6532"/>
                </a:lnTo>
                <a:lnTo>
                  <a:pt x="1486" y="6610"/>
                </a:lnTo>
                <a:lnTo>
                  <a:pt x="1539" y="6610"/>
                </a:lnTo>
                <a:lnTo>
                  <a:pt x="1539" y="6688"/>
                </a:lnTo>
                <a:lnTo>
                  <a:pt x="1595" y="6688"/>
                </a:lnTo>
                <a:lnTo>
                  <a:pt x="1595" y="6765"/>
                </a:lnTo>
                <a:lnTo>
                  <a:pt x="1655" y="6765"/>
                </a:lnTo>
                <a:lnTo>
                  <a:pt x="1655" y="6843"/>
                </a:lnTo>
                <a:lnTo>
                  <a:pt x="1720" y="6843"/>
                </a:lnTo>
                <a:lnTo>
                  <a:pt x="1720" y="6921"/>
                </a:lnTo>
                <a:lnTo>
                  <a:pt x="1790" y="6921"/>
                </a:lnTo>
                <a:lnTo>
                  <a:pt x="1790" y="6999"/>
                </a:lnTo>
                <a:lnTo>
                  <a:pt x="1868" y="6999"/>
                </a:lnTo>
                <a:lnTo>
                  <a:pt x="1868" y="7077"/>
                </a:lnTo>
                <a:lnTo>
                  <a:pt x="1953" y="7077"/>
                </a:lnTo>
                <a:lnTo>
                  <a:pt x="1953" y="7154"/>
                </a:lnTo>
                <a:lnTo>
                  <a:pt x="2049" y="7154"/>
                </a:lnTo>
                <a:lnTo>
                  <a:pt x="2049" y="7232"/>
                </a:lnTo>
                <a:lnTo>
                  <a:pt x="2157" y="7232"/>
                </a:lnTo>
                <a:lnTo>
                  <a:pt x="2157" y="7310"/>
                </a:lnTo>
                <a:lnTo>
                  <a:pt x="2282" y="7310"/>
                </a:lnTo>
                <a:lnTo>
                  <a:pt x="2282" y="7388"/>
                </a:lnTo>
                <a:lnTo>
                  <a:pt x="2430" y="7388"/>
                </a:lnTo>
                <a:lnTo>
                  <a:pt x="2430" y="7465"/>
                </a:lnTo>
                <a:lnTo>
                  <a:pt x="2611" y="7465"/>
                </a:lnTo>
                <a:lnTo>
                  <a:pt x="2611" y="7543"/>
                </a:lnTo>
                <a:lnTo>
                  <a:pt x="2845" y="7543"/>
                </a:lnTo>
                <a:lnTo>
                  <a:pt x="2845" y="7621"/>
                </a:lnTo>
                <a:lnTo>
                  <a:pt x="3174" y="7621"/>
                </a:lnTo>
                <a:lnTo>
                  <a:pt x="3174" y="7699"/>
                </a:lnTo>
                <a:lnTo>
                  <a:pt x="3736" y="7699"/>
                </a:lnTo>
                <a:lnTo>
                  <a:pt x="3736" y="7777"/>
                </a:lnTo>
                <a:lnTo>
                  <a:pt x="4299" y="7777"/>
                </a:lnTo>
                <a:lnTo>
                  <a:pt x="4299" y="7699"/>
                </a:lnTo>
                <a:lnTo>
                  <a:pt x="3736" y="7699"/>
                </a:lnTo>
                <a:lnTo>
                  <a:pt x="3736" y="7621"/>
                </a:lnTo>
                <a:lnTo>
                  <a:pt x="3174" y="7621"/>
                </a:lnTo>
                <a:lnTo>
                  <a:pt x="3174" y="7543"/>
                </a:lnTo>
                <a:lnTo>
                  <a:pt x="2845" y="7543"/>
                </a:lnTo>
                <a:lnTo>
                  <a:pt x="2845" y="7465"/>
                </a:lnTo>
                <a:lnTo>
                  <a:pt x="2611" y="7465"/>
                </a:lnTo>
                <a:lnTo>
                  <a:pt x="2611" y="7388"/>
                </a:lnTo>
                <a:lnTo>
                  <a:pt x="2430" y="7388"/>
                </a:lnTo>
                <a:lnTo>
                  <a:pt x="2430" y="7310"/>
                </a:lnTo>
                <a:lnTo>
                  <a:pt x="2282" y="7310"/>
                </a:lnTo>
                <a:lnTo>
                  <a:pt x="2282" y="7232"/>
                </a:lnTo>
                <a:lnTo>
                  <a:pt x="2157" y="7232"/>
                </a:lnTo>
                <a:lnTo>
                  <a:pt x="2157" y="7154"/>
                </a:lnTo>
                <a:lnTo>
                  <a:pt x="2049" y="7154"/>
                </a:lnTo>
                <a:lnTo>
                  <a:pt x="2049" y="7077"/>
                </a:lnTo>
                <a:lnTo>
                  <a:pt x="1953" y="7077"/>
                </a:lnTo>
                <a:lnTo>
                  <a:pt x="1953" y="6999"/>
                </a:lnTo>
                <a:lnTo>
                  <a:pt x="1868" y="6999"/>
                </a:lnTo>
                <a:lnTo>
                  <a:pt x="1868" y="6921"/>
                </a:lnTo>
                <a:lnTo>
                  <a:pt x="1790" y="6921"/>
                </a:lnTo>
                <a:lnTo>
                  <a:pt x="1790" y="6843"/>
                </a:lnTo>
                <a:lnTo>
                  <a:pt x="1720" y="6843"/>
                </a:lnTo>
                <a:lnTo>
                  <a:pt x="1720" y="6765"/>
                </a:lnTo>
                <a:lnTo>
                  <a:pt x="1655" y="6765"/>
                </a:lnTo>
                <a:lnTo>
                  <a:pt x="1655" y="6688"/>
                </a:lnTo>
                <a:lnTo>
                  <a:pt x="1595" y="6688"/>
                </a:lnTo>
                <a:lnTo>
                  <a:pt x="1595" y="6610"/>
                </a:lnTo>
                <a:lnTo>
                  <a:pt x="1539" y="6610"/>
                </a:lnTo>
                <a:lnTo>
                  <a:pt x="1539" y="6532"/>
                </a:lnTo>
                <a:lnTo>
                  <a:pt x="1486" y="6532"/>
                </a:lnTo>
                <a:lnTo>
                  <a:pt x="1486" y="6454"/>
                </a:lnTo>
                <a:lnTo>
                  <a:pt x="1437" y="6454"/>
                </a:lnTo>
                <a:lnTo>
                  <a:pt x="1437" y="6377"/>
                </a:lnTo>
                <a:lnTo>
                  <a:pt x="1391" y="6377"/>
                </a:lnTo>
                <a:lnTo>
                  <a:pt x="1391" y="6299"/>
                </a:lnTo>
                <a:lnTo>
                  <a:pt x="1347" y="6299"/>
                </a:lnTo>
                <a:lnTo>
                  <a:pt x="1347" y="6221"/>
                </a:lnTo>
                <a:lnTo>
                  <a:pt x="1305" y="6221"/>
                </a:lnTo>
                <a:lnTo>
                  <a:pt x="1305" y="6143"/>
                </a:lnTo>
                <a:lnTo>
                  <a:pt x="1266" y="6143"/>
                </a:lnTo>
                <a:lnTo>
                  <a:pt x="1266" y="6066"/>
                </a:lnTo>
                <a:lnTo>
                  <a:pt x="1228" y="6066"/>
                </a:lnTo>
                <a:lnTo>
                  <a:pt x="1228" y="5988"/>
                </a:lnTo>
                <a:lnTo>
                  <a:pt x="1192" y="5988"/>
                </a:lnTo>
                <a:lnTo>
                  <a:pt x="1192" y="5910"/>
                </a:lnTo>
                <a:lnTo>
                  <a:pt x="1157" y="5910"/>
                </a:lnTo>
                <a:lnTo>
                  <a:pt x="1157" y="5832"/>
                </a:lnTo>
                <a:lnTo>
                  <a:pt x="1124" y="5832"/>
                </a:lnTo>
                <a:lnTo>
                  <a:pt x="1124" y="5754"/>
                </a:lnTo>
                <a:lnTo>
                  <a:pt x="1093" y="5754"/>
                </a:lnTo>
                <a:lnTo>
                  <a:pt x="1093" y="5677"/>
                </a:lnTo>
                <a:lnTo>
                  <a:pt x="1062" y="5677"/>
                </a:lnTo>
                <a:lnTo>
                  <a:pt x="1062" y="5599"/>
                </a:lnTo>
                <a:lnTo>
                  <a:pt x="1032" y="5599"/>
                </a:lnTo>
                <a:lnTo>
                  <a:pt x="1032" y="5521"/>
                </a:lnTo>
                <a:lnTo>
                  <a:pt x="1004" y="5521"/>
                </a:lnTo>
                <a:lnTo>
                  <a:pt x="1004" y="5443"/>
                </a:lnTo>
                <a:lnTo>
                  <a:pt x="976" y="5443"/>
                </a:lnTo>
                <a:lnTo>
                  <a:pt x="976" y="5366"/>
                </a:lnTo>
                <a:lnTo>
                  <a:pt x="950" y="5366"/>
                </a:lnTo>
                <a:lnTo>
                  <a:pt x="950" y="5288"/>
                </a:lnTo>
                <a:lnTo>
                  <a:pt x="924" y="5288"/>
                </a:lnTo>
                <a:lnTo>
                  <a:pt x="924" y="5210"/>
                </a:lnTo>
                <a:lnTo>
                  <a:pt x="899" y="5210"/>
                </a:lnTo>
                <a:lnTo>
                  <a:pt x="899" y="5132"/>
                </a:lnTo>
                <a:lnTo>
                  <a:pt x="875" y="5132"/>
                </a:lnTo>
                <a:lnTo>
                  <a:pt x="875" y="5055"/>
                </a:lnTo>
                <a:lnTo>
                  <a:pt x="851" y="5055"/>
                </a:lnTo>
                <a:lnTo>
                  <a:pt x="851" y="4977"/>
                </a:lnTo>
                <a:lnTo>
                  <a:pt x="828" y="4977"/>
                </a:lnTo>
                <a:lnTo>
                  <a:pt x="828" y="4899"/>
                </a:lnTo>
                <a:lnTo>
                  <a:pt x="806" y="4899"/>
                </a:lnTo>
                <a:lnTo>
                  <a:pt x="806" y="4821"/>
                </a:lnTo>
                <a:lnTo>
                  <a:pt x="785" y="4821"/>
                </a:lnTo>
                <a:lnTo>
                  <a:pt x="785" y="4743"/>
                </a:lnTo>
                <a:lnTo>
                  <a:pt x="764" y="4743"/>
                </a:lnTo>
                <a:lnTo>
                  <a:pt x="764" y="4666"/>
                </a:lnTo>
                <a:lnTo>
                  <a:pt x="743" y="4666"/>
                </a:lnTo>
                <a:lnTo>
                  <a:pt x="743" y="4588"/>
                </a:lnTo>
                <a:lnTo>
                  <a:pt x="723" y="4588"/>
                </a:lnTo>
                <a:lnTo>
                  <a:pt x="723" y="4510"/>
                </a:lnTo>
                <a:lnTo>
                  <a:pt x="703" y="4510"/>
                </a:lnTo>
                <a:lnTo>
                  <a:pt x="703" y="4432"/>
                </a:lnTo>
                <a:lnTo>
                  <a:pt x="684" y="4432"/>
                </a:lnTo>
                <a:lnTo>
                  <a:pt x="684" y="4355"/>
                </a:lnTo>
                <a:lnTo>
                  <a:pt x="666" y="4355"/>
                </a:lnTo>
                <a:lnTo>
                  <a:pt x="666" y="4277"/>
                </a:lnTo>
                <a:lnTo>
                  <a:pt x="647" y="4277"/>
                </a:lnTo>
                <a:lnTo>
                  <a:pt x="647" y="4199"/>
                </a:lnTo>
                <a:lnTo>
                  <a:pt x="630" y="4199"/>
                </a:lnTo>
                <a:lnTo>
                  <a:pt x="630" y="4121"/>
                </a:lnTo>
                <a:lnTo>
                  <a:pt x="612" y="4121"/>
                </a:lnTo>
                <a:lnTo>
                  <a:pt x="612" y="4044"/>
                </a:lnTo>
                <a:lnTo>
                  <a:pt x="595" y="4044"/>
                </a:lnTo>
                <a:lnTo>
                  <a:pt x="595" y="3966"/>
                </a:lnTo>
                <a:lnTo>
                  <a:pt x="578" y="3966"/>
                </a:lnTo>
                <a:lnTo>
                  <a:pt x="578" y="3888"/>
                </a:lnTo>
                <a:lnTo>
                  <a:pt x="562" y="3888"/>
                </a:lnTo>
                <a:lnTo>
                  <a:pt x="562" y="3810"/>
                </a:lnTo>
                <a:lnTo>
                  <a:pt x="546" y="3810"/>
                </a:lnTo>
                <a:lnTo>
                  <a:pt x="546" y="3732"/>
                </a:lnTo>
                <a:lnTo>
                  <a:pt x="530" y="3732"/>
                </a:lnTo>
                <a:lnTo>
                  <a:pt x="530" y="3655"/>
                </a:lnTo>
                <a:lnTo>
                  <a:pt x="515" y="3655"/>
                </a:lnTo>
                <a:lnTo>
                  <a:pt x="515" y="3577"/>
                </a:lnTo>
                <a:lnTo>
                  <a:pt x="499" y="3577"/>
                </a:lnTo>
                <a:lnTo>
                  <a:pt x="499" y="3499"/>
                </a:lnTo>
                <a:lnTo>
                  <a:pt x="485" y="3499"/>
                </a:lnTo>
                <a:lnTo>
                  <a:pt x="485" y="3421"/>
                </a:lnTo>
                <a:lnTo>
                  <a:pt x="470" y="3421"/>
                </a:lnTo>
                <a:lnTo>
                  <a:pt x="470" y="3344"/>
                </a:lnTo>
                <a:lnTo>
                  <a:pt x="456" y="3344"/>
                </a:lnTo>
                <a:lnTo>
                  <a:pt x="456" y="3266"/>
                </a:lnTo>
                <a:lnTo>
                  <a:pt x="441" y="3266"/>
                </a:lnTo>
                <a:lnTo>
                  <a:pt x="441" y="3188"/>
                </a:lnTo>
                <a:lnTo>
                  <a:pt x="428" y="3188"/>
                </a:lnTo>
                <a:lnTo>
                  <a:pt x="428" y="3110"/>
                </a:lnTo>
                <a:lnTo>
                  <a:pt x="414" y="3110"/>
                </a:lnTo>
                <a:lnTo>
                  <a:pt x="414" y="3033"/>
                </a:lnTo>
                <a:lnTo>
                  <a:pt x="401" y="3033"/>
                </a:lnTo>
                <a:lnTo>
                  <a:pt x="401" y="2955"/>
                </a:lnTo>
                <a:lnTo>
                  <a:pt x="387" y="2955"/>
                </a:lnTo>
                <a:lnTo>
                  <a:pt x="387" y="2877"/>
                </a:lnTo>
                <a:lnTo>
                  <a:pt x="374" y="2877"/>
                </a:lnTo>
                <a:lnTo>
                  <a:pt x="374" y="2799"/>
                </a:lnTo>
                <a:lnTo>
                  <a:pt x="362" y="2799"/>
                </a:lnTo>
                <a:lnTo>
                  <a:pt x="362" y="2721"/>
                </a:lnTo>
                <a:lnTo>
                  <a:pt x="349" y="2721"/>
                </a:lnTo>
                <a:lnTo>
                  <a:pt x="349" y="2644"/>
                </a:lnTo>
                <a:lnTo>
                  <a:pt x="337" y="2644"/>
                </a:lnTo>
                <a:lnTo>
                  <a:pt x="337" y="2566"/>
                </a:lnTo>
                <a:lnTo>
                  <a:pt x="324" y="2566"/>
                </a:lnTo>
                <a:lnTo>
                  <a:pt x="324" y="2488"/>
                </a:lnTo>
                <a:lnTo>
                  <a:pt x="312" y="2488"/>
                </a:lnTo>
                <a:lnTo>
                  <a:pt x="312" y="2410"/>
                </a:lnTo>
                <a:lnTo>
                  <a:pt x="301" y="2410"/>
                </a:lnTo>
                <a:lnTo>
                  <a:pt x="301" y="2333"/>
                </a:lnTo>
                <a:lnTo>
                  <a:pt x="289" y="2333"/>
                </a:lnTo>
                <a:lnTo>
                  <a:pt x="289" y="2255"/>
                </a:lnTo>
                <a:lnTo>
                  <a:pt x="277" y="2255"/>
                </a:lnTo>
                <a:lnTo>
                  <a:pt x="277" y="2177"/>
                </a:lnTo>
                <a:lnTo>
                  <a:pt x="266" y="2177"/>
                </a:lnTo>
                <a:lnTo>
                  <a:pt x="266" y="2099"/>
                </a:lnTo>
                <a:lnTo>
                  <a:pt x="255" y="2099"/>
                </a:lnTo>
                <a:lnTo>
                  <a:pt x="255" y="2022"/>
                </a:lnTo>
                <a:lnTo>
                  <a:pt x="244" y="2022"/>
                </a:lnTo>
                <a:lnTo>
                  <a:pt x="244" y="1944"/>
                </a:lnTo>
                <a:lnTo>
                  <a:pt x="233" y="1944"/>
                </a:lnTo>
                <a:lnTo>
                  <a:pt x="233" y="1866"/>
                </a:lnTo>
                <a:lnTo>
                  <a:pt x="222" y="1866"/>
                </a:lnTo>
                <a:lnTo>
                  <a:pt x="222" y="1788"/>
                </a:lnTo>
                <a:lnTo>
                  <a:pt x="212" y="1788"/>
                </a:lnTo>
                <a:lnTo>
                  <a:pt x="212" y="1710"/>
                </a:lnTo>
                <a:lnTo>
                  <a:pt x="201" y="1710"/>
                </a:lnTo>
                <a:lnTo>
                  <a:pt x="201" y="1633"/>
                </a:lnTo>
                <a:lnTo>
                  <a:pt x="191" y="1633"/>
                </a:lnTo>
                <a:lnTo>
                  <a:pt x="191" y="1555"/>
                </a:lnTo>
                <a:lnTo>
                  <a:pt x="181" y="1555"/>
                </a:lnTo>
                <a:lnTo>
                  <a:pt x="181" y="1477"/>
                </a:lnTo>
                <a:lnTo>
                  <a:pt x="170" y="1477"/>
                </a:lnTo>
                <a:lnTo>
                  <a:pt x="170" y="1399"/>
                </a:lnTo>
                <a:lnTo>
                  <a:pt x="161" y="1399"/>
                </a:lnTo>
                <a:lnTo>
                  <a:pt x="161" y="1322"/>
                </a:lnTo>
                <a:lnTo>
                  <a:pt x="151" y="1322"/>
                </a:lnTo>
                <a:lnTo>
                  <a:pt x="151" y="1244"/>
                </a:lnTo>
                <a:lnTo>
                  <a:pt x="141" y="1244"/>
                </a:lnTo>
                <a:lnTo>
                  <a:pt x="141" y="1166"/>
                </a:lnTo>
                <a:lnTo>
                  <a:pt x="131" y="1166"/>
                </a:lnTo>
                <a:lnTo>
                  <a:pt x="131" y="1088"/>
                </a:lnTo>
                <a:lnTo>
                  <a:pt x="122" y="1088"/>
                </a:lnTo>
                <a:lnTo>
                  <a:pt x="122" y="1011"/>
                </a:lnTo>
                <a:lnTo>
                  <a:pt x="112" y="1011"/>
                </a:lnTo>
                <a:lnTo>
                  <a:pt x="112" y="933"/>
                </a:lnTo>
                <a:lnTo>
                  <a:pt x="103" y="933"/>
                </a:lnTo>
                <a:lnTo>
                  <a:pt x="103" y="855"/>
                </a:lnTo>
                <a:lnTo>
                  <a:pt x="94" y="855"/>
                </a:lnTo>
                <a:lnTo>
                  <a:pt x="94" y="777"/>
                </a:lnTo>
                <a:lnTo>
                  <a:pt x="85" y="777"/>
                </a:lnTo>
                <a:lnTo>
                  <a:pt x="85" y="699"/>
                </a:lnTo>
                <a:lnTo>
                  <a:pt x="76" y="699"/>
                </a:lnTo>
                <a:lnTo>
                  <a:pt x="76" y="622"/>
                </a:lnTo>
                <a:lnTo>
                  <a:pt x="67" y="622"/>
                </a:lnTo>
                <a:lnTo>
                  <a:pt x="67" y="544"/>
                </a:lnTo>
                <a:lnTo>
                  <a:pt x="58" y="544"/>
                </a:lnTo>
                <a:lnTo>
                  <a:pt x="58" y="466"/>
                </a:lnTo>
                <a:lnTo>
                  <a:pt x="50" y="466"/>
                </a:lnTo>
                <a:lnTo>
                  <a:pt x="50" y="388"/>
                </a:lnTo>
                <a:lnTo>
                  <a:pt x="41" y="388"/>
                </a:lnTo>
                <a:lnTo>
                  <a:pt x="41" y="311"/>
                </a:lnTo>
                <a:lnTo>
                  <a:pt x="33" y="311"/>
                </a:lnTo>
                <a:lnTo>
                  <a:pt x="33" y="233"/>
                </a:lnTo>
                <a:lnTo>
                  <a:pt x="24" y="233"/>
                </a:lnTo>
                <a:lnTo>
                  <a:pt x="24" y="155"/>
                </a:lnTo>
                <a:lnTo>
                  <a:pt x="16" y="155"/>
                </a:lnTo>
                <a:lnTo>
                  <a:pt x="16" y="77"/>
                </a:lnTo>
                <a:lnTo>
                  <a:pt x="8" y="77"/>
                </a:lnTo>
                <a:lnTo>
                  <a:pt x="8" y="0"/>
                </a:lnTo>
                <a:lnTo>
                  <a:pt x="0" y="0"/>
                </a:lnTo>
              </a:path>
            </a:pathLst>
          </a:custGeom>
          <a:noFill/>
          <a:ln w="28575">
            <a:solidFill>
              <a:srgbClr val="FF0000"/>
            </a:solidFill>
            <a:round/>
            <a:headEnd/>
            <a:tailEnd/>
          </a:ln>
          <a:extLst>
            <a:ext uri="{909E8E84-426E-40DD-AFC4-6F175D3DCCD1}">
              <a14:hiddenFill xmlns:a14="http://schemas.microsoft.com/office/drawing/2010/main">
                <a:solidFill>
                  <a:srgbClr val="FFFFFF"/>
                </a:solidFill>
              </a14:hiddenFill>
            </a:ext>
          </a:extLst>
        </p:spPr>
        <p:txBody>
          <a:bodyPr rot="10800000"/>
          <a:lstStyle/>
          <a:p>
            <a:endParaRPr lang="en-US"/>
          </a:p>
        </p:txBody>
      </p:sp>
      <p:sp>
        <p:nvSpPr>
          <p:cNvPr id="22532" name="Freeform 352"/>
          <p:cNvSpPr>
            <a:spLocks/>
          </p:cNvSpPr>
          <p:nvPr/>
        </p:nvSpPr>
        <p:spPr bwMode="auto">
          <a:xfrm flipV="1">
            <a:off x="5937250" y="2339975"/>
            <a:ext cx="2755900" cy="2654300"/>
          </a:xfrm>
          <a:custGeom>
            <a:avLst/>
            <a:gdLst>
              <a:gd name="T0" fmla="*/ 2147483647 w 5316"/>
              <a:gd name="T1" fmla="*/ 2147483647 h 7777"/>
              <a:gd name="T2" fmla="*/ 2147483647 w 5316"/>
              <a:gd name="T3" fmla="*/ 2147483647 h 7777"/>
              <a:gd name="T4" fmla="*/ 2147483647 w 5316"/>
              <a:gd name="T5" fmla="*/ 2147483647 h 7777"/>
              <a:gd name="T6" fmla="*/ 2147483647 w 5316"/>
              <a:gd name="T7" fmla="*/ 2147483647 h 7777"/>
              <a:gd name="T8" fmla="*/ 2147483647 w 5316"/>
              <a:gd name="T9" fmla="*/ 2147483647 h 7777"/>
              <a:gd name="T10" fmla="*/ 2147483647 w 5316"/>
              <a:gd name="T11" fmla="*/ 2147483647 h 7777"/>
              <a:gd name="T12" fmla="*/ 2147483647 w 5316"/>
              <a:gd name="T13" fmla="*/ 2147483647 h 7777"/>
              <a:gd name="T14" fmla="*/ 2147483647 w 5316"/>
              <a:gd name="T15" fmla="*/ 2147483647 h 7777"/>
              <a:gd name="T16" fmla="*/ 2147483647 w 5316"/>
              <a:gd name="T17" fmla="*/ 2147483647 h 7777"/>
              <a:gd name="T18" fmla="*/ 2147483647 w 5316"/>
              <a:gd name="T19" fmla="*/ 2147483647 h 7777"/>
              <a:gd name="T20" fmla="*/ 2147483647 w 5316"/>
              <a:gd name="T21" fmla="*/ 2147483647 h 7777"/>
              <a:gd name="T22" fmla="*/ 2147483647 w 5316"/>
              <a:gd name="T23" fmla="*/ 2147483647 h 7777"/>
              <a:gd name="T24" fmla="*/ 2147483647 w 5316"/>
              <a:gd name="T25" fmla="*/ 2147483647 h 7777"/>
              <a:gd name="T26" fmla="*/ 2147483647 w 5316"/>
              <a:gd name="T27" fmla="*/ 2147483647 h 7777"/>
              <a:gd name="T28" fmla="*/ 2147483647 w 5316"/>
              <a:gd name="T29" fmla="*/ 2147483647 h 7777"/>
              <a:gd name="T30" fmla="*/ 2147483647 w 5316"/>
              <a:gd name="T31" fmla="*/ 2147483647 h 7777"/>
              <a:gd name="T32" fmla="*/ 2147483647 w 5316"/>
              <a:gd name="T33" fmla="*/ 2147483647 h 7777"/>
              <a:gd name="T34" fmla="*/ 2147483647 w 5316"/>
              <a:gd name="T35" fmla="*/ 2147483647 h 7777"/>
              <a:gd name="T36" fmla="*/ 2147483647 w 5316"/>
              <a:gd name="T37" fmla="*/ 2147483647 h 7777"/>
              <a:gd name="T38" fmla="*/ 2147483647 w 5316"/>
              <a:gd name="T39" fmla="*/ 2147483647 h 7777"/>
              <a:gd name="T40" fmla="*/ 2147483647 w 5316"/>
              <a:gd name="T41" fmla="*/ 2147483647 h 7777"/>
              <a:gd name="T42" fmla="*/ 2147483647 w 5316"/>
              <a:gd name="T43" fmla="*/ 2147483647 h 7777"/>
              <a:gd name="T44" fmla="*/ 2147483647 w 5316"/>
              <a:gd name="T45" fmla="*/ 2147483647 h 7777"/>
              <a:gd name="T46" fmla="*/ 2147483647 w 5316"/>
              <a:gd name="T47" fmla="*/ 2147483647 h 7777"/>
              <a:gd name="T48" fmla="*/ 2147483647 w 5316"/>
              <a:gd name="T49" fmla="*/ 2147483647 h 7777"/>
              <a:gd name="T50" fmla="*/ 2147483647 w 5316"/>
              <a:gd name="T51" fmla="*/ 2147483647 h 7777"/>
              <a:gd name="T52" fmla="*/ 2147483647 w 5316"/>
              <a:gd name="T53" fmla="*/ 2147483647 h 7777"/>
              <a:gd name="T54" fmla="*/ 2147483647 w 5316"/>
              <a:gd name="T55" fmla="*/ 2147483647 h 7777"/>
              <a:gd name="T56" fmla="*/ 2147483647 w 5316"/>
              <a:gd name="T57" fmla="*/ 2147483647 h 7777"/>
              <a:gd name="T58" fmla="*/ 2147483647 w 5316"/>
              <a:gd name="T59" fmla="*/ 2147483647 h 7777"/>
              <a:gd name="T60" fmla="*/ 2147483647 w 5316"/>
              <a:gd name="T61" fmla="*/ 2147483647 h 7777"/>
              <a:gd name="T62" fmla="*/ 2147483647 w 5316"/>
              <a:gd name="T63" fmla="*/ 2147483647 h 7777"/>
              <a:gd name="T64" fmla="*/ 2147483647 w 5316"/>
              <a:gd name="T65" fmla="*/ 2147483647 h 7777"/>
              <a:gd name="T66" fmla="*/ 2147483647 w 5316"/>
              <a:gd name="T67" fmla="*/ 2147483647 h 7777"/>
              <a:gd name="T68" fmla="*/ 2147483647 w 5316"/>
              <a:gd name="T69" fmla="*/ 2147483647 h 7777"/>
              <a:gd name="T70" fmla="*/ 2147483647 w 5316"/>
              <a:gd name="T71" fmla="*/ 2147483647 h 7777"/>
              <a:gd name="T72" fmla="*/ 2147483647 w 5316"/>
              <a:gd name="T73" fmla="*/ 2147483647 h 7777"/>
              <a:gd name="T74" fmla="*/ 2147483647 w 5316"/>
              <a:gd name="T75" fmla="*/ 2147483647 h 7777"/>
              <a:gd name="T76" fmla="*/ 2147483647 w 5316"/>
              <a:gd name="T77" fmla="*/ 2147483647 h 7777"/>
              <a:gd name="T78" fmla="*/ 2147483647 w 5316"/>
              <a:gd name="T79" fmla="*/ 2147483647 h 7777"/>
              <a:gd name="T80" fmla="*/ 2147483647 w 5316"/>
              <a:gd name="T81" fmla="*/ 2147483647 h 7777"/>
              <a:gd name="T82" fmla="*/ 2147483647 w 5316"/>
              <a:gd name="T83" fmla="*/ 2147483647 h 7777"/>
              <a:gd name="T84" fmla="*/ 2147483647 w 5316"/>
              <a:gd name="T85" fmla="*/ 2147483647 h 7777"/>
              <a:gd name="T86" fmla="*/ 2147483647 w 5316"/>
              <a:gd name="T87" fmla="*/ 2147483647 h 7777"/>
              <a:gd name="T88" fmla="*/ 2147483647 w 5316"/>
              <a:gd name="T89" fmla="*/ 2147483647 h 7777"/>
              <a:gd name="T90" fmla="*/ 2147483647 w 5316"/>
              <a:gd name="T91" fmla="*/ 2147483647 h 7777"/>
              <a:gd name="T92" fmla="*/ 2147483647 w 5316"/>
              <a:gd name="T93" fmla="*/ 2147483647 h 7777"/>
              <a:gd name="T94" fmla="*/ 2147483647 w 5316"/>
              <a:gd name="T95" fmla="*/ 2147483647 h 7777"/>
              <a:gd name="T96" fmla="*/ 2147483647 w 5316"/>
              <a:gd name="T97" fmla="*/ 2147483647 h 7777"/>
              <a:gd name="T98" fmla="*/ 2147483647 w 5316"/>
              <a:gd name="T99" fmla="*/ 2147483647 h 7777"/>
              <a:gd name="T100" fmla="*/ 2147483647 w 5316"/>
              <a:gd name="T101" fmla="*/ 2147483647 h 7777"/>
              <a:gd name="T102" fmla="*/ 2147483647 w 5316"/>
              <a:gd name="T103" fmla="*/ 2147483647 h 7777"/>
              <a:gd name="T104" fmla="*/ 2147483647 w 5316"/>
              <a:gd name="T105" fmla="*/ 2147483647 h 7777"/>
              <a:gd name="T106" fmla="*/ 2147483647 w 5316"/>
              <a:gd name="T107" fmla="*/ 2147483647 h 7777"/>
              <a:gd name="T108" fmla="*/ 2147483647 w 5316"/>
              <a:gd name="T109" fmla="*/ 2147483647 h 7777"/>
              <a:gd name="T110" fmla="*/ 2147483647 w 5316"/>
              <a:gd name="T111" fmla="*/ 2147483647 h 7777"/>
              <a:gd name="T112" fmla="*/ 2147483647 w 5316"/>
              <a:gd name="T113" fmla="*/ 2147483647 h 7777"/>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5316"/>
              <a:gd name="T172" fmla="*/ 0 h 7777"/>
              <a:gd name="T173" fmla="*/ 5316 w 5316"/>
              <a:gd name="T174" fmla="*/ 7777 h 7777"/>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5316" h="7777">
                <a:moveTo>
                  <a:pt x="0" y="0"/>
                </a:moveTo>
                <a:lnTo>
                  <a:pt x="0" y="0"/>
                </a:lnTo>
                <a:lnTo>
                  <a:pt x="0" y="77"/>
                </a:lnTo>
                <a:lnTo>
                  <a:pt x="6" y="77"/>
                </a:lnTo>
                <a:lnTo>
                  <a:pt x="6" y="155"/>
                </a:lnTo>
                <a:lnTo>
                  <a:pt x="12" y="155"/>
                </a:lnTo>
                <a:lnTo>
                  <a:pt x="12" y="233"/>
                </a:lnTo>
                <a:lnTo>
                  <a:pt x="18" y="233"/>
                </a:lnTo>
                <a:lnTo>
                  <a:pt x="18" y="311"/>
                </a:lnTo>
                <a:lnTo>
                  <a:pt x="25" y="311"/>
                </a:lnTo>
                <a:lnTo>
                  <a:pt x="25" y="388"/>
                </a:lnTo>
                <a:lnTo>
                  <a:pt x="31" y="388"/>
                </a:lnTo>
                <a:lnTo>
                  <a:pt x="31" y="466"/>
                </a:lnTo>
                <a:lnTo>
                  <a:pt x="38" y="466"/>
                </a:lnTo>
                <a:lnTo>
                  <a:pt x="38" y="544"/>
                </a:lnTo>
                <a:lnTo>
                  <a:pt x="44" y="544"/>
                </a:lnTo>
                <a:lnTo>
                  <a:pt x="44" y="622"/>
                </a:lnTo>
                <a:lnTo>
                  <a:pt x="51" y="622"/>
                </a:lnTo>
                <a:lnTo>
                  <a:pt x="51" y="699"/>
                </a:lnTo>
                <a:lnTo>
                  <a:pt x="58" y="699"/>
                </a:lnTo>
                <a:lnTo>
                  <a:pt x="58" y="777"/>
                </a:lnTo>
                <a:lnTo>
                  <a:pt x="65" y="777"/>
                </a:lnTo>
                <a:lnTo>
                  <a:pt x="65" y="855"/>
                </a:lnTo>
                <a:lnTo>
                  <a:pt x="72" y="855"/>
                </a:lnTo>
                <a:lnTo>
                  <a:pt x="72" y="933"/>
                </a:lnTo>
                <a:lnTo>
                  <a:pt x="79" y="933"/>
                </a:lnTo>
                <a:lnTo>
                  <a:pt x="79" y="1011"/>
                </a:lnTo>
                <a:lnTo>
                  <a:pt x="86" y="1011"/>
                </a:lnTo>
                <a:lnTo>
                  <a:pt x="86" y="1088"/>
                </a:lnTo>
                <a:lnTo>
                  <a:pt x="93" y="1088"/>
                </a:lnTo>
                <a:lnTo>
                  <a:pt x="93" y="1166"/>
                </a:lnTo>
                <a:lnTo>
                  <a:pt x="100" y="1166"/>
                </a:lnTo>
                <a:lnTo>
                  <a:pt x="100" y="1244"/>
                </a:lnTo>
                <a:lnTo>
                  <a:pt x="107" y="1244"/>
                </a:lnTo>
                <a:lnTo>
                  <a:pt x="107" y="1322"/>
                </a:lnTo>
                <a:lnTo>
                  <a:pt x="115" y="1322"/>
                </a:lnTo>
                <a:lnTo>
                  <a:pt x="115" y="1399"/>
                </a:lnTo>
                <a:lnTo>
                  <a:pt x="122" y="1399"/>
                </a:lnTo>
                <a:lnTo>
                  <a:pt x="122" y="1477"/>
                </a:lnTo>
                <a:lnTo>
                  <a:pt x="130" y="1477"/>
                </a:lnTo>
                <a:lnTo>
                  <a:pt x="130" y="1555"/>
                </a:lnTo>
                <a:lnTo>
                  <a:pt x="138" y="1555"/>
                </a:lnTo>
                <a:lnTo>
                  <a:pt x="138" y="1633"/>
                </a:lnTo>
                <a:lnTo>
                  <a:pt x="146" y="1633"/>
                </a:lnTo>
                <a:lnTo>
                  <a:pt x="146" y="1710"/>
                </a:lnTo>
                <a:lnTo>
                  <a:pt x="153" y="1710"/>
                </a:lnTo>
                <a:lnTo>
                  <a:pt x="153" y="1788"/>
                </a:lnTo>
                <a:lnTo>
                  <a:pt x="161" y="1788"/>
                </a:lnTo>
                <a:lnTo>
                  <a:pt x="161" y="1866"/>
                </a:lnTo>
                <a:lnTo>
                  <a:pt x="169" y="1866"/>
                </a:lnTo>
                <a:lnTo>
                  <a:pt x="169" y="1944"/>
                </a:lnTo>
                <a:lnTo>
                  <a:pt x="178" y="1944"/>
                </a:lnTo>
                <a:lnTo>
                  <a:pt x="178" y="2022"/>
                </a:lnTo>
                <a:lnTo>
                  <a:pt x="186" y="2022"/>
                </a:lnTo>
                <a:lnTo>
                  <a:pt x="186" y="2099"/>
                </a:lnTo>
                <a:lnTo>
                  <a:pt x="194" y="2099"/>
                </a:lnTo>
                <a:lnTo>
                  <a:pt x="194" y="2177"/>
                </a:lnTo>
                <a:lnTo>
                  <a:pt x="203" y="2177"/>
                </a:lnTo>
                <a:lnTo>
                  <a:pt x="203" y="2255"/>
                </a:lnTo>
                <a:lnTo>
                  <a:pt x="212" y="2255"/>
                </a:lnTo>
                <a:lnTo>
                  <a:pt x="212" y="2333"/>
                </a:lnTo>
                <a:lnTo>
                  <a:pt x="220" y="2333"/>
                </a:lnTo>
                <a:lnTo>
                  <a:pt x="220" y="2410"/>
                </a:lnTo>
                <a:lnTo>
                  <a:pt x="229" y="2410"/>
                </a:lnTo>
                <a:lnTo>
                  <a:pt x="229" y="2488"/>
                </a:lnTo>
                <a:lnTo>
                  <a:pt x="238" y="2488"/>
                </a:lnTo>
                <a:lnTo>
                  <a:pt x="238" y="2566"/>
                </a:lnTo>
                <a:lnTo>
                  <a:pt x="248" y="2566"/>
                </a:lnTo>
                <a:lnTo>
                  <a:pt x="248" y="2644"/>
                </a:lnTo>
                <a:lnTo>
                  <a:pt x="257" y="2644"/>
                </a:lnTo>
                <a:lnTo>
                  <a:pt x="257" y="2721"/>
                </a:lnTo>
                <a:lnTo>
                  <a:pt x="266" y="2721"/>
                </a:lnTo>
                <a:lnTo>
                  <a:pt x="266" y="2799"/>
                </a:lnTo>
                <a:lnTo>
                  <a:pt x="276" y="2799"/>
                </a:lnTo>
                <a:lnTo>
                  <a:pt x="276" y="2877"/>
                </a:lnTo>
                <a:lnTo>
                  <a:pt x="286" y="2877"/>
                </a:lnTo>
                <a:lnTo>
                  <a:pt x="286" y="2955"/>
                </a:lnTo>
                <a:lnTo>
                  <a:pt x="296" y="2955"/>
                </a:lnTo>
                <a:lnTo>
                  <a:pt x="296" y="3033"/>
                </a:lnTo>
                <a:lnTo>
                  <a:pt x="306" y="3033"/>
                </a:lnTo>
                <a:lnTo>
                  <a:pt x="306" y="3110"/>
                </a:lnTo>
                <a:lnTo>
                  <a:pt x="316" y="3110"/>
                </a:lnTo>
                <a:lnTo>
                  <a:pt x="316" y="3188"/>
                </a:lnTo>
                <a:lnTo>
                  <a:pt x="326" y="3188"/>
                </a:lnTo>
                <a:lnTo>
                  <a:pt x="326" y="3266"/>
                </a:lnTo>
                <a:lnTo>
                  <a:pt x="337" y="3266"/>
                </a:lnTo>
                <a:lnTo>
                  <a:pt x="337" y="3344"/>
                </a:lnTo>
                <a:lnTo>
                  <a:pt x="348" y="3344"/>
                </a:lnTo>
                <a:lnTo>
                  <a:pt x="348" y="3421"/>
                </a:lnTo>
                <a:lnTo>
                  <a:pt x="359" y="3421"/>
                </a:lnTo>
                <a:lnTo>
                  <a:pt x="359" y="3499"/>
                </a:lnTo>
                <a:lnTo>
                  <a:pt x="370" y="3499"/>
                </a:lnTo>
                <a:lnTo>
                  <a:pt x="370" y="3577"/>
                </a:lnTo>
                <a:lnTo>
                  <a:pt x="381" y="3577"/>
                </a:lnTo>
                <a:lnTo>
                  <a:pt x="381" y="3655"/>
                </a:lnTo>
                <a:lnTo>
                  <a:pt x="393" y="3655"/>
                </a:lnTo>
                <a:lnTo>
                  <a:pt x="393" y="3732"/>
                </a:lnTo>
                <a:lnTo>
                  <a:pt x="405" y="3732"/>
                </a:lnTo>
                <a:lnTo>
                  <a:pt x="405" y="3810"/>
                </a:lnTo>
                <a:lnTo>
                  <a:pt x="417" y="3810"/>
                </a:lnTo>
                <a:lnTo>
                  <a:pt x="417" y="3888"/>
                </a:lnTo>
                <a:lnTo>
                  <a:pt x="429" y="3888"/>
                </a:lnTo>
                <a:lnTo>
                  <a:pt x="429" y="3966"/>
                </a:lnTo>
                <a:lnTo>
                  <a:pt x="441" y="3966"/>
                </a:lnTo>
                <a:lnTo>
                  <a:pt x="441" y="4044"/>
                </a:lnTo>
                <a:lnTo>
                  <a:pt x="454" y="4044"/>
                </a:lnTo>
                <a:lnTo>
                  <a:pt x="454" y="4121"/>
                </a:lnTo>
                <a:lnTo>
                  <a:pt x="467" y="4121"/>
                </a:lnTo>
                <a:lnTo>
                  <a:pt x="467" y="4199"/>
                </a:lnTo>
                <a:lnTo>
                  <a:pt x="480" y="4199"/>
                </a:lnTo>
                <a:lnTo>
                  <a:pt x="480" y="4277"/>
                </a:lnTo>
                <a:lnTo>
                  <a:pt x="494" y="4277"/>
                </a:lnTo>
                <a:lnTo>
                  <a:pt x="494" y="4355"/>
                </a:lnTo>
                <a:lnTo>
                  <a:pt x="508" y="4355"/>
                </a:lnTo>
                <a:lnTo>
                  <a:pt x="508" y="4432"/>
                </a:lnTo>
                <a:lnTo>
                  <a:pt x="522" y="4432"/>
                </a:lnTo>
                <a:lnTo>
                  <a:pt x="522" y="4510"/>
                </a:lnTo>
                <a:lnTo>
                  <a:pt x="537" y="4510"/>
                </a:lnTo>
                <a:lnTo>
                  <a:pt x="537" y="4588"/>
                </a:lnTo>
                <a:lnTo>
                  <a:pt x="552" y="4588"/>
                </a:lnTo>
                <a:lnTo>
                  <a:pt x="552" y="4666"/>
                </a:lnTo>
                <a:lnTo>
                  <a:pt x="567" y="4666"/>
                </a:lnTo>
                <a:lnTo>
                  <a:pt x="567" y="4743"/>
                </a:lnTo>
                <a:lnTo>
                  <a:pt x="583" y="4743"/>
                </a:lnTo>
                <a:lnTo>
                  <a:pt x="583" y="4821"/>
                </a:lnTo>
                <a:lnTo>
                  <a:pt x="599" y="4821"/>
                </a:lnTo>
                <a:lnTo>
                  <a:pt x="599" y="4899"/>
                </a:lnTo>
                <a:lnTo>
                  <a:pt x="615" y="4899"/>
                </a:lnTo>
                <a:lnTo>
                  <a:pt x="615" y="4977"/>
                </a:lnTo>
                <a:lnTo>
                  <a:pt x="632" y="4977"/>
                </a:lnTo>
                <a:lnTo>
                  <a:pt x="632" y="5055"/>
                </a:lnTo>
                <a:lnTo>
                  <a:pt x="650" y="5055"/>
                </a:lnTo>
                <a:lnTo>
                  <a:pt x="650" y="5132"/>
                </a:lnTo>
                <a:lnTo>
                  <a:pt x="668" y="5132"/>
                </a:lnTo>
                <a:lnTo>
                  <a:pt x="668" y="5210"/>
                </a:lnTo>
                <a:lnTo>
                  <a:pt x="686" y="5210"/>
                </a:lnTo>
                <a:lnTo>
                  <a:pt x="686" y="5288"/>
                </a:lnTo>
                <a:lnTo>
                  <a:pt x="705" y="5288"/>
                </a:lnTo>
                <a:lnTo>
                  <a:pt x="705" y="5366"/>
                </a:lnTo>
                <a:lnTo>
                  <a:pt x="725" y="5366"/>
                </a:lnTo>
                <a:lnTo>
                  <a:pt x="725" y="5443"/>
                </a:lnTo>
                <a:lnTo>
                  <a:pt x="745" y="5443"/>
                </a:lnTo>
                <a:lnTo>
                  <a:pt x="745" y="5521"/>
                </a:lnTo>
                <a:lnTo>
                  <a:pt x="766" y="5521"/>
                </a:lnTo>
                <a:lnTo>
                  <a:pt x="766" y="5599"/>
                </a:lnTo>
                <a:lnTo>
                  <a:pt x="788" y="5599"/>
                </a:lnTo>
                <a:lnTo>
                  <a:pt x="788" y="5677"/>
                </a:lnTo>
                <a:lnTo>
                  <a:pt x="810" y="5677"/>
                </a:lnTo>
                <a:lnTo>
                  <a:pt x="810" y="5754"/>
                </a:lnTo>
                <a:lnTo>
                  <a:pt x="834" y="5754"/>
                </a:lnTo>
                <a:lnTo>
                  <a:pt x="834" y="5832"/>
                </a:lnTo>
                <a:lnTo>
                  <a:pt x="858" y="5832"/>
                </a:lnTo>
                <a:lnTo>
                  <a:pt x="858" y="5910"/>
                </a:lnTo>
                <a:lnTo>
                  <a:pt x="883" y="5910"/>
                </a:lnTo>
                <a:lnTo>
                  <a:pt x="883" y="5988"/>
                </a:lnTo>
                <a:lnTo>
                  <a:pt x="910" y="5988"/>
                </a:lnTo>
                <a:lnTo>
                  <a:pt x="910" y="6066"/>
                </a:lnTo>
                <a:lnTo>
                  <a:pt x="937" y="6066"/>
                </a:lnTo>
                <a:lnTo>
                  <a:pt x="937" y="6143"/>
                </a:lnTo>
                <a:lnTo>
                  <a:pt x="966" y="6143"/>
                </a:lnTo>
                <a:lnTo>
                  <a:pt x="966" y="6221"/>
                </a:lnTo>
                <a:lnTo>
                  <a:pt x="996" y="6221"/>
                </a:lnTo>
                <a:lnTo>
                  <a:pt x="996" y="6299"/>
                </a:lnTo>
                <a:lnTo>
                  <a:pt x="1028" y="6299"/>
                </a:lnTo>
                <a:lnTo>
                  <a:pt x="1028" y="6377"/>
                </a:lnTo>
                <a:lnTo>
                  <a:pt x="1062" y="6377"/>
                </a:lnTo>
                <a:lnTo>
                  <a:pt x="1062" y="6454"/>
                </a:lnTo>
                <a:lnTo>
                  <a:pt x="1097" y="6454"/>
                </a:lnTo>
                <a:lnTo>
                  <a:pt x="1097" y="6532"/>
                </a:lnTo>
                <a:lnTo>
                  <a:pt x="1135" y="6532"/>
                </a:lnTo>
                <a:lnTo>
                  <a:pt x="1135" y="6610"/>
                </a:lnTo>
                <a:lnTo>
                  <a:pt x="1175" y="6610"/>
                </a:lnTo>
                <a:lnTo>
                  <a:pt x="1175" y="6688"/>
                </a:lnTo>
                <a:lnTo>
                  <a:pt x="1217" y="6688"/>
                </a:lnTo>
                <a:lnTo>
                  <a:pt x="1217" y="6765"/>
                </a:lnTo>
                <a:lnTo>
                  <a:pt x="1263" y="6765"/>
                </a:lnTo>
                <a:lnTo>
                  <a:pt x="1263" y="6843"/>
                </a:lnTo>
                <a:lnTo>
                  <a:pt x="1313" y="6843"/>
                </a:lnTo>
                <a:lnTo>
                  <a:pt x="1313" y="6921"/>
                </a:lnTo>
                <a:lnTo>
                  <a:pt x="1367" y="6921"/>
                </a:lnTo>
                <a:lnTo>
                  <a:pt x="1367" y="6999"/>
                </a:lnTo>
                <a:lnTo>
                  <a:pt x="1426" y="6999"/>
                </a:lnTo>
                <a:lnTo>
                  <a:pt x="1426" y="7077"/>
                </a:lnTo>
                <a:lnTo>
                  <a:pt x="1491" y="7077"/>
                </a:lnTo>
                <a:lnTo>
                  <a:pt x="1491" y="7154"/>
                </a:lnTo>
                <a:lnTo>
                  <a:pt x="1564" y="7154"/>
                </a:lnTo>
                <a:lnTo>
                  <a:pt x="1564" y="7232"/>
                </a:lnTo>
                <a:lnTo>
                  <a:pt x="1647" y="7232"/>
                </a:lnTo>
                <a:lnTo>
                  <a:pt x="1647" y="7310"/>
                </a:lnTo>
                <a:lnTo>
                  <a:pt x="1742" y="7310"/>
                </a:lnTo>
                <a:lnTo>
                  <a:pt x="1742" y="7388"/>
                </a:lnTo>
                <a:lnTo>
                  <a:pt x="1855" y="7388"/>
                </a:lnTo>
                <a:lnTo>
                  <a:pt x="1855" y="7465"/>
                </a:lnTo>
                <a:lnTo>
                  <a:pt x="1993" y="7465"/>
                </a:lnTo>
                <a:lnTo>
                  <a:pt x="1993" y="7543"/>
                </a:lnTo>
                <a:lnTo>
                  <a:pt x="2171" y="7543"/>
                </a:lnTo>
                <a:lnTo>
                  <a:pt x="2171" y="7621"/>
                </a:lnTo>
                <a:lnTo>
                  <a:pt x="2423" y="7621"/>
                </a:lnTo>
                <a:lnTo>
                  <a:pt x="2423" y="7699"/>
                </a:lnTo>
                <a:lnTo>
                  <a:pt x="2852" y="7699"/>
                </a:lnTo>
                <a:lnTo>
                  <a:pt x="2852" y="7777"/>
                </a:lnTo>
                <a:lnTo>
                  <a:pt x="5316" y="7777"/>
                </a:lnTo>
                <a:lnTo>
                  <a:pt x="5316" y="7699"/>
                </a:lnTo>
                <a:lnTo>
                  <a:pt x="4620" y="7699"/>
                </a:lnTo>
                <a:lnTo>
                  <a:pt x="4620" y="7621"/>
                </a:lnTo>
                <a:lnTo>
                  <a:pt x="3925" y="7621"/>
                </a:lnTo>
                <a:lnTo>
                  <a:pt x="3925" y="7543"/>
                </a:lnTo>
                <a:lnTo>
                  <a:pt x="3518" y="7543"/>
                </a:lnTo>
                <a:lnTo>
                  <a:pt x="3518" y="7465"/>
                </a:lnTo>
                <a:lnTo>
                  <a:pt x="3229" y="7465"/>
                </a:lnTo>
                <a:lnTo>
                  <a:pt x="3229" y="7388"/>
                </a:lnTo>
                <a:lnTo>
                  <a:pt x="3005" y="7388"/>
                </a:lnTo>
                <a:lnTo>
                  <a:pt x="3005" y="7310"/>
                </a:lnTo>
                <a:lnTo>
                  <a:pt x="2823" y="7310"/>
                </a:lnTo>
                <a:lnTo>
                  <a:pt x="2823" y="7232"/>
                </a:lnTo>
                <a:lnTo>
                  <a:pt x="2668" y="7232"/>
                </a:lnTo>
                <a:lnTo>
                  <a:pt x="2668" y="7154"/>
                </a:lnTo>
                <a:lnTo>
                  <a:pt x="2534" y="7154"/>
                </a:lnTo>
                <a:lnTo>
                  <a:pt x="2534" y="7077"/>
                </a:lnTo>
                <a:lnTo>
                  <a:pt x="2416" y="7077"/>
                </a:lnTo>
                <a:lnTo>
                  <a:pt x="2416" y="6999"/>
                </a:lnTo>
                <a:lnTo>
                  <a:pt x="2310" y="6999"/>
                </a:lnTo>
                <a:lnTo>
                  <a:pt x="2310" y="6921"/>
                </a:lnTo>
                <a:lnTo>
                  <a:pt x="2214" y="6921"/>
                </a:lnTo>
                <a:lnTo>
                  <a:pt x="2214" y="6843"/>
                </a:lnTo>
                <a:lnTo>
                  <a:pt x="2127" y="6843"/>
                </a:lnTo>
                <a:lnTo>
                  <a:pt x="2127" y="6765"/>
                </a:lnTo>
                <a:lnTo>
                  <a:pt x="2047" y="6765"/>
                </a:lnTo>
                <a:lnTo>
                  <a:pt x="2047" y="6688"/>
                </a:lnTo>
                <a:lnTo>
                  <a:pt x="1972" y="6688"/>
                </a:lnTo>
                <a:lnTo>
                  <a:pt x="1972" y="6610"/>
                </a:lnTo>
                <a:lnTo>
                  <a:pt x="1903" y="6610"/>
                </a:lnTo>
                <a:lnTo>
                  <a:pt x="1903" y="6532"/>
                </a:lnTo>
                <a:lnTo>
                  <a:pt x="1838" y="6532"/>
                </a:lnTo>
                <a:lnTo>
                  <a:pt x="1838" y="6454"/>
                </a:lnTo>
                <a:lnTo>
                  <a:pt x="1778" y="6454"/>
                </a:lnTo>
                <a:lnTo>
                  <a:pt x="1778" y="6377"/>
                </a:lnTo>
                <a:lnTo>
                  <a:pt x="1720" y="6377"/>
                </a:lnTo>
                <a:lnTo>
                  <a:pt x="1720" y="6299"/>
                </a:lnTo>
                <a:lnTo>
                  <a:pt x="1666" y="6299"/>
                </a:lnTo>
                <a:lnTo>
                  <a:pt x="1666" y="6221"/>
                </a:lnTo>
                <a:lnTo>
                  <a:pt x="1614" y="6221"/>
                </a:lnTo>
                <a:lnTo>
                  <a:pt x="1614" y="6143"/>
                </a:lnTo>
                <a:lnTo>
                  <a:pt x="1565" y="6143"/>
                </a:lnTo>
                <a:lnTo>
                  <a:pt x="1565" y="6066"/>
                </a:lnTo>
                <a:lnTo>
                  <a:pt x="1519" y="6066"/>
                </a:lnTo>
                <a:lnTo>
                  <a:pt x="1519" y="5988"/>
                </a:lnTo>
                <a:lnTo>
                  <a:pt x="1474" y="5988"/>
                </a:lnTo>
                <a:lnTo>
                  <a:pt x="1474" y="5910"/>
                </a:lnTo>
                <a:lnTo>
                  <a:pt x="1431" y="5910"/>
                </a:lnTo>
                <a:lnTo>
                  <a:pt x="1431" y="5832"/>
                </a:lnTo>
                <a:lnTo>
                  <a:pt x="1391" y="5832"/>
                </a:lnTo>
                <a:lnTo>
                  <a:pt x="1391" y="5754"/>
                </a:lnTo>
                <a:lnTo>
                  <a:pt x="1351" y="5754"/>
                </a:lnTo>
                <a:lnTo>
                  <a:pt x="1351" y="5677"/>
                </a:lnTo>
                <a:lnTo>
                  <a:pt x="1313" y="5677"/>
                </a:lnTo>
                <a:lnTo>
                  <a:pt x="1313" y="5599"/>
                </a:lnTo>
                <a:lnTo>
                  <a:pt x="1277" y="5599"/>
                </a:lnTo>
                <a:lnTo>
                  <a:pt x="1277" y="5521"/>
                </a:lnTo>
                <a:lnTo>
                  <a:pt x="1242" y="5521"/>
                </a:lnTo>
                <a:lnTo>
                  <a:pt x="1242" y="5443"/>
                </a:lnTo>
                <a:lnTo>
                  <a:pt x="1208" y="5443"/>
                </a:lnTo>
                <a:lnTo>
                  <a:pt x="1208" y="5366"/>
                </a:lnTo>
                <a:lnTo>
                  <a:pt x="1175" y="5366"/>
                </a:lnTo>
                <a:lnTo>
                  <a:pt x="1175" y="5288"/>
                </a:lnTo>
                <a:lnTo>
                  <a:pt x="1143" y="5288"/>
                </a:lnTo>
                <a:lnTo>
                  <a:pt x="1143" y="5210"/>
                </a:lnTo>
                <a:lnTo>
                  <a:pt x="1112" y="5210"/>
                </a:lnTo>
                <a:lnTo>
                  <a:pt x="1112" y="5132"/>
                </a:lnTo>
                <a:lnTo>
                  <a:pt x="1082" y="5132"/>
                </a:lnTo>
                <a:lnTo>
                  <a:pt x="1082" y="5055"/>
                </a:lnTo>
                <a:lnTo>
                  <a:pt x="1053" y="5055"/>
                </a:lnTo>
                <a:lnTo>
                  <a:pt x="1053" y="4977"/>
                </a:lnTo>
                <a:lnTo>
                  <a:pt x="1025" y="4977"/>
                </a:lnTo>
                <a:lnTo>
                  <a:pt x="1025" y="4899"/>
                </a:lnTo>
                <a:lnTo>
                  <a:pt x="997" y="4899"/>
                </a:lnTo>
                <a:lnTo>
                  <a:pt x="997" y="4821"/>
                </a:lnTo>
                <a:lnTo>
                  <a:pt x="970" y="4821"/>
                </a:lnTo>
                <a:lnTo>
                  <a:pt x="970" y="4743"/>
                </a:lnTo>
                <a:lnTo>
                  <a:pt x="944" y="4743"/>
                </a:lnTo>
                <a:lnTo>
                  <a:pt x="944" y="4666"/>
                </a:lnTo>
                <a:lnTo>
                  <a:pt x="919" y="4666"/>
                </a:lnTo>
                <a:lnTo>
                  <a:pt x="919" y="4588"/>
                </a:lnTo>
                <a:lnTo>
                  <a:pt x="894" y="4588"/>
                </a:lnTo>
                <a:lnTo>
                  <a:pt x="894" y="4510"/>
                </a:lnTo>
                <a:lnTo>
                  <a:pt x="870" y="4510"/>
                </a:lnTo>
                <a:lnTo>
                  <a:pt x="870" y="4432"/>
                </a:lnTo>
                <a:lnTo>
                  <a:pt x="846" y="4432"/>
                </a:lnTo>
                <a:lnTo>
                  <a:pt x="846" y="4355"/>
                </a:lnTo>
                <a:lnTo>
                  <a:pt x="823" y="4355"/>
                </a:lnTo>
                <a:lnTo>
                  <a:pt x="823" y="4277"/>
                </a:lnTo>
                <a:lnTo>
                  <a:pt x="801" y="4277"/>
                </a:lnTo>
                <a:lnTo>
                  <a:pt x="801" y="4199"/>
                </a:lnTo>
                <a:lnTo>
                  <a:pt x="779" y="4199"/>
                </a:lnTo>
                <a:lnTo>
                  <a:pt x="779" y="4121"/>
                </a:lnTo>
                <a:lnTo>
                  <a:pt x="757" y="4121"/>
                </a:lnTo>
                <a:lnTo>
                  <a:pt x="757" y="4044"/>
                </a:lnTo>
                <a:lnTo>
                  <a:pt x="736" y="4044"/>
                </a:lnTo>
                <a:lnTo>
                  <a:pt x="736" y="3966"/>
                </a:lnTo>
                <a:lnTo>
                  <a:pt x="715" y="3966"/>
                </a:lnTo>
                <a:lnTo>
                  <a:pt x="715" y="3888"/>
                </a:lnTo>
                <a:lnTo>
                  <a:pt x="695" y="3888"/>
                </a:lnTo>
                <a:lnTo>
                  <a:pt x="695" y="3810"/>
                </a:lnTo>
                <a:lnTo>
                  <a:pt x="675" y="3810"/>
                </a:lnTo>
                <a:lnTo>
                  <a:pt x="675" y="3732"/>
                </a:lnTo>
                <a:lnTo>
                  <a:pt x="656" y="3732"/>
                </a:lnTo>
                <a:lnTo>
                  <a:pt x="656" y="3655"/>
                </a:lnTo>
                <a:lnTo>
                  <a:pt x="637" y="3655"/>
                </a:lnTo>
                <a:lnTo>
                  <a:pt x="637" y="3577"/>
                </a:lnTo>
                <a:lnTo>
                  <a:pt x="618" y="3577"/>
                </a:lnTo>
                <a:lnTo>
                  <a:pt x="618" y="3499"/>
                </a:lnTo>
                <a:lnTo>
                  <a:pt x="599" y="3499"/>
                </a:lnTo>
                <a:lnTo>
                  <a:pt x="599" y="3421"/>
                </a:lnTo>
                <a:lnTo>
                  <a:pt x="581" y="3421"/>
                </a:lnTo>
                <a:lnTo>
                  <a:pt x="581" y="3344"/>
                </a:lnTo>
                <a:lnTo>
                  <a:pt x="564" y="3344"/>
                </a:lnTo>
                <a:lnTo>
                  <a:pt x="564" y="3266"/>
                </a:lnTo>
                <a:lnTo>
                  <a:pt x="546" y="3266"/>
                </a:lnTo>
                <a:lnTo>
                  <a:pt x="546" y="3188"/>
                </a:lnTo>
                <a:lnTo>
                  <a:pt x="529" y="3188"/>
                </a:lnTo>
                <a:lnTo>
                  <a:pt x="529" y="3110"/>
                </a:lnTo>
                <a:lnTo>
                  <a:pt x="512" y="3110"/>
                </a:lnTo>
                <a:lnTo>
                  <a:pt x="512" y="3033"/>
                </a:lnTo>
                <a:lnTo>
                  <a:pt x="495" y="3033"/>
                </a:lnTo>
                <a:lnTo>
                  <a:pt x="495" y="2955"/>
                </a:lnTo>
                <a:lnTo>
                  <a:pt x="479" y="2955"/>
                </a:lnTo>
                <a:lnTo>
                  <a:pt x="479" y="2877"/>
                </a:lnTo>
                <a:lnTo>
                  <a:pt x="463" y="2877"/>
                </a:lnTo>
                <a:lnTo>
                  <a:pt x="463" y="2799"/>
                </a:lnTo>
                <a:lnTo>
                  <a:pt x="447" y="2799"/>
                </a:lnTo>
                <a:lnTo>
                  <a:pt x="447" y="2721"/>
                </a:lnTo>
                <a:lnTo>
                  <a:pt x="432" y="2721"/>
                </a:lnTo>
                <a:lnTo>
                  <a:pt x="432" y="2644"/>
                </a:lnTo>
                <a:lnTo>
                  <a:pt x="416" y="2644"/>
                </a:lnTo>
                <a:lnTo>
                  <a:pt x="416" y="2566"/>
                </a:lnTo>
                <a:lnTo>
                  <a:pt x="401" y="2566"/>
                </a:lnTo>
                <a:lnTo>
                  <a:pt x="401" y="2488"/>
                </a:lnTo>
                <a:lnTo>
                  <a:pt x="386" y="2488"/>
                </a:lnTo>
                <a:lnTo>
                  <a:pt x="386" y="2410"/>
                </a:lnTo>
                <a:lnTo>
                  <a:pt x="372" y="2410"/>
                </a:lnTo>
                <a:lnTo>
                  <a:pt x="372" y="2333"/>
                </a:lnTo>
                <a:lnTo>
                  <a:pt x="357" y="2333"/>
                </a:lnTo>
                <a:lnTo>
                  <a:pt x="357" y="2255"/>
                </a:lnTo>
                <a:lnTo>
                  <a:pt x="343" y="2255"/>
                </a:lnTo>
                <a:lnTo>
                  <a:pt x="343" y="2177"/>
                </a:lnTo>
                <a:lnTo>
                  <a:pt x="329" y="2177"/>
                </a:lnTo>
                <a:lnTo>
                  <a:pt x="329" y="2099"/>
                </a:lnTo>
                <a:lnTo>
                  <a:pt x="315" y="2099"/>
                </a:lnTo>
                <a:lnTo>
                  <a:pt x="315" y="2022"/>
                </a:lnTo>
                <a:lnTo>
                  <a:pt x="302" y="2022"/>
                </a:lnTo>
                <a:lnTo>
                  <a:pt x="302" y="1944"/>
                </a:lnTo>
                <a:lnTo>
                  <a:pt x="288" y="1944"/>
                </a:lnTo>
                <a:lnTo>
                  <a:pt x="288" y="1866"/>
                </a:lnTo>
                <a:lnTo>
                  <a:pt x="275" y="1866"/>
                </a:lnTo>
                <a:lnTo>
                  <a:pt x="275" y="1788"/>
                </a:lnTo>
                <a:lnTo>
                  <a:pt x="262" y="1788"/>
                </a:lnTo>
                <a:lnTo>
                  <a:pt x="262" y="1710"/>
                </a:lnTo>
                <a:lnTo>
                  <a:pt x="249" y="1710"/>
                </a:lnTo>
                <a:lnTo>
                  <a:pt x="249" y="1633"/>
                </a:lnTo>
                <a:lnTo>
                  <a:pt x="236" y="1633"/>
                </a:lnTo>
                <a:lnTo>
                  <a:pt x="236" y="1555"/>
                </a:lnTo>
                <a:lnTo>
                  <a:pt x="223" y="1555"/>
                </a:lnTo>
                <a:lnTo>
                  <a:pt x="223" y="1477"/>
                </a:lnTo>
                <a:lnTo>
                  <a:pt x="211" y="1477"/>
                </a:lnTo>
                <a:lnTo>
                  <a:pt x="211" y="1399"/>
                </a:lnTo>
                <a:lnTo>
                  <a:pt x="199" y="1399"/>
                </a:lnTo>
                <a:lnTo>
                  <a:pt x="199" y="1322"/>
                </a:lnTo>
                <a:lnTo>
                  <a:pt x="186" y="1322"/>
                </a:lnTo>
                <a:lnTo>
                  <a:pt x="186" y="1244"/>
                </a:lnTo>
                <a:lnTo>
                  <a:pt x="174" y="1244"/>
                </a:lnTo>
                <a:lnTo>
                  <a:pt x="174" y="1166"/>
                </a:lnTo>
                <a:lnTo>
                  <a:pt x="163" y="1166"/>
                </a:lnTo>
                <a:lnTo>
                  <a:pt x="163" y="1088"/>
                </a:lnTo>
                <a:lnTo>
                  <a:pt x="151" y="1088"/>
                </a:lnTo>
                <a:lnTo>
                  <a:pt x="151" y="1011"/>
                </a:lnTo>
                <a:lnTo>
                  <a:pt x="139" y="1011"/>
                </a:lnTo>
                <a:lnTo>
                  <a:pt x="139" y="933"/>
                </a:lnTo>
                <a:lnTo>
                  <a:pt x="128" y="933"/>
                </a:lnTo>
                <a:lnTo>
                  <a:pt x="128" y="855"/>
                </a:lnTo>
                <a:lnTo>
                  <a:pt x="116" y="855"/>
                </a:lnTo>
                <a:lnTo>
                  <a:pt x="116" y="777"/>
                </a:lnTo>
                <a:lnTo>
                  <a:pt x="105" y="777"/>
                </a:lnTo>
                <a:lnTo>
                  <a:pt x="105" y="699"/>
                </a:lnTo>
                <a:lnTo>
                  <a:pt x="94" y="699"/>
                </a:lnTo>
                <a:lnTo>
                  <a:pt x="94" y="622"/>
                </a:lnTo>
                <a:lnTo>
                  <a:pt x="83" y="622"/>
                </a:lnTo>
                <a:lnTo>
                  <a:pt x="83" y="544"/>
                </a:lnTo>
                <a:lnTo>
                  <a:pt x="72" y="544"/>
                </a:lnTo>
                <a:lnTo>
                  <a:pt x="72" y="466"/>
                </a:lnTo>
                <a:lnTo>
                  <a:pt x="62" y="466"/>
                </a:lnTo>
                <a:lnTo>
                  <a:pt x="62" y="388"/>
                </a:lnTo>
                <a:lnTo>
                  <a:pt x="51" y="388"/>
                </a:lnTo>
                <a:lnTo>
                  <a:pt x="51" y="311"/>
                </a:lnTo>
                <a:lnTo>
                  <a:pt x="40" y="311"/>
                </a:lnTo>
                <a:lnTo>
                  <a:pt x="40" y="233"/>
                </a:lnTo>
                <a:lnTo>
                  <a:pt x="30" y="233"/>
                </a:lnTo>
                <a:lnTo>
                  <a:pt x="30" y="155"/>
                </a:lnTo>
                <a:lnTo>
                  <a:pt x="20" y="155"/>
                </a:lnTo>
                <a:lnTo>
                  <a:pt x="20" y="77"/>
                </a:lnTo>
                <a:lnTo>
                  <a:pt x="10" y="77"/>
                </a:lnTo>
                <a:lnTo>
                  <a:pt x="10" y="0"/>
                </a:lnTo>
                <a:lnTo>
                  <a:pt x="0" y="0"/>
                </a:lnTo>
              </a:path>
            </a:pathLst>
          </a:custGeom>
          <a:noFill/>
          <a:ln w="38100">
            <a:solidFill>
              <a:srgbClr val="B3B3B3"/>
            </a:solidFill>
            <a:round/>
            <a:headEnd/>
            <a:tailEnd/>
          </a:ln>
          <a:extLst>
            <a:ext uri="{909E8E84-426E-40DD-AFC4-6F175D3DCCD1}">
              <a14:hiddenFill xmlns:a14="http://schemas.microsoft.com/office/drawing/2010/main">
                <a:solidFill>
                  <a:srgbClr val="FFFFFF"/>
                </a:solidFill>
              </a14:hiddenFill>
            </a:ext>
          </a:extLst>
        </p:spPr>
        <p:txBody>
          <a:bodyPr rot="10800000"/>
          <a:lstStyle/>
          <a:p>
            <a:endParaRPr lang="en-US"/>
          </a:p>
        </p:txBody>
      </p:sp>
      <p:sp>
        <p:nvSpPr>
          <p:cNvPr id="22533" name="Freeform 354"/>
          <p:cNvSpPr>
            <a:spLocks/>
          </p:cNvSpPr>
          <p:nvPr/>
        </p:nvSpPr>
        <p:spPr bwMode="auto">
          <a:xfrm flipV="1">
            <a:off x="5937250" y="2339975"/>
            <a:ext cx="2227263" cy="2654300"/>
          </a:xfrm>
          <a:custGeom>
            <a:avLst/>
            <a:gdLst>
              <a:gd name="T0" fmla="*/ 2147483647 w 4299"/>
              <a:gd name="T1" fmla="*/ 2147483647 h 7777"/>
              <a:gd name="T2" fmla="*/ 2147483647 w 4299"/>
              <a:gd name="T3" fmla="*/ 2147483647 h 7777"/>
              <a:gd name="T4" fmla="*/ 2147483647 w 4299"/>
              <a:gd name="T5" fmla="*/ 2147483647 h 7777"/>
              <a:gd name="T6" fmla="*/ 2147483647 w 4299"/>
              <a:gd name="T7" fmla="*/ 2147483647 h 7777"/>
              <a:gd name="T8" fmla="*/ 2147483647 w 4299"/>
              <a:gd name="T9" fmla="*/ 2147483647 h 7777"/>
              <a:gd name="T10" fmla="*/ 2147483647 w 4299"/>
              <a:gd name="T11" fmla="*/ 2147483647 h 7777"/>
              <a:gd name="T12" fmla="*/ 2147483647 w 4299"/>
              <a:gd name="T13" fmla="*/ 2147483647 h 7777"/>
              <a:gd name="T14" fmla="*/ 2147483647 w 4299"/>
              <a:gd name="T15" fmla="*/ 2147483647 h 7777"/>
              <a:gd name="T16" fmla="*/ 2147483647 w 4299"/>
              <a:gd name="T17" fmla="*/ 2147483647 h 7777"/>
              <a:gd name="T18" fmla="*/ 2147483647 w 4299"/>
              <a:gd name="T19" fmla="*/ 2147483647 h 7777"/>
              <a:gd name="T20" fmla="*/ 2147483647 w 4299"/>
              <a:gd name="T21" fmla="*/ 2147483647 h 7777"/>
              <a:gd name="T22" fmla="*/ 2147483647 w 4299"/>
              <a:gd name="T23" fmla="*/ 2147483647 h 7777"/>
              <a:gd name="T24" fmla="*/ 2147483647 w 4299"/>
              <a:gd name="T25" fmla="*/ 2147483647 h 7777"/>
              <a:gd name="T26" fmla="*/ 2147483647 w 4299"/>
              <a:gd name="T27" fmla="*/ 2147483647 h 7777"/>
              <a:gd name="T28" fmla="*/ 2147483647 w 4299"/>
              <a:gd name="T29" fmla="*/ 2147483647 h 7777"/>
              <a:gd name="T30" fmla="*/ 2147483647 w 4299"/>
              <a:gd name="T31" fmla="*/ 2147483647 h 7777"/>
              <a:gd name="T32" fmla="*/ 2147483647 w 4299"/>
              <a:gd name="T33" fmla="*/ 2147483647 h 7777"/>
              <a:gd name="T34" fmla="*/ 2147483647 w 4299"/>
              <a:gd name="T35" fmla="*/ 2147483647 h 7777"/>
              <a:gd name="T36" fmla="*/ 2147483647 w 4299"/>
              <a:gd name="T37" fmla="*/ 2147483647 h 7777"/>
              <a:gd name="T38" fmla="*/ 2147483647 w 4299"/>
              <a:gd name="T39" fmla="*/ 2147483647 h 7777"/>
              <a:gd name="T40" fmla="*/ 2147483647 w 4299"/>
              <a:gd name="T41" fmla="*/ 2147483647 h 7777"/>
              <a:gd name="T42" fmla="*/ 2147483647 w 4299"/>
              <a:gd name="T43" fmla="*/ 2147483647 h 7777"/>
              <a:gd name="T44" fmla="*/ 2147483647 w 4299"/>
              <a:gd name="T45" fmla="*/ 2147483647 h 7777"/>
              <a:gd name="T46" fmla="*/ 2147483647 w 4299"/>
              <a:gd name="T47" fmla="*/ 2147483647 h 7777"/>
              <a:gd name="T48" fmla="*/ 2147483647 w 4299"/>
              <a:gd name="T49" fmla="*/ 2147483647 h 7777"/>
              <a:gd name="T50" fmla="*/ 2147483647 w 4299"/>
              <a:gd name="T51" fmla="*/ 2147483647 h 7777"/>
              <a:gd name="T52" fmla="*/ 2147483647 w 4299"/>
              <a:gd name="T53" fmla="*/ 2147483647 h 7777"/>
              <a:gd name="T54" fmla="*/ 2147483647 w 4299"/>
              <a:gd name="T55" fmla="*/ 2147483647 h 7777"/>
              <a:gd name="T56" fmla="*/ 2147483647 w 4299"/>
              <a:gd name="T57" fmla="*/ 2147483647 h 7777"/>
              <a:gd name="T58" fmla="*/ 2147483647 w 4299"/>
              <a:gd name="T59" fmla="*/ 2147483647 h 7777"/>
              <a:gd name="T60" fmla="*/ 2147483647 w 4299"/>
              <a:gd name="T61" fmla="*/ 2147483647 h 7777"/>
              <a:gd name="T62" fmla="*/ 2147483647 w 4299"/>
              <a:gd name="T63" fmla="*/ 2147483647 h 7777"/>
              <a:gd name="T64" fmla="*/ 2147483647 w 4299"/>
              <a:gd name="T65" fmla="*/ 2147483647 h 7777"/>
              <a:gd name="T66" fmla="*/ 2147483647 w 4299"/>
              <a:gd name="T67" fmla="*/ 2147483647 h 7777"/>
              <a:gd name="T68" fmla="*/ 2147483647 w 4299"/>
              <a:gd name="T69" fmla="*/ 2147483647 h 7777"/>
              <a:gd name="T70" fmla="*/ 2147483647 w 4299"/>
              <a:gd name="T71" fmla="*/ 2147483647 h 7777"/>
              <a:gd name="T72" fmla="*/ 2147483647 w 4299"/>
              <a:gd name="T73" fmla="*/ 2147483647 h 7777"/>
              <a:gd name="T74" fmla="*/ 2147483647 w 4299"/>
              <a:gd name="T75" fmla="*/ 2147483647 h 7777"/>
              <a:gd name="T76" fmla="*/ 2147483647 w 4299"/>
              <a:gd name="T77" fmla="*/ 2147483647 h 7777"/>
              <a:gd name="T78" fmla="*/ 2147483647 w 4299"/>
              <a:gd name="T79" fmla="*/ 2147483647 h 7777"/>
              <a:gd name="T80" fmla="*/ 2147483647 w 4299"/>
              <a:gd name="T81" fmla="*/ 2147483647 h 7777"/>
              <a:gd name="T82" fmla="*/ 2147483647 w 4299"/>
              <a:gd name="T83" fmla="*/ 2147483647 h 7777"/>
              <a:gd name="T84" fmla="*/ 2147483647 w 4299"/>
              <a:gd name="T85" fmla="*/ 2147483647 h 7777"/>
              <a:gd name="T86" fmla="*/ 2147483647 w 4299"/>
              <a:gd name="T87" fmla="*/ 2147483647 h 7777"/>
              <a:gd name="T88" fmla="*/ 2147483647 w 4299"/>
              <a:gd name="T89" fmla="*/ 2147483647 h 7777"/>
              <a:gd name="T90" fmla="*/ 2147483647 w 4299"/>
              <a:gd name="T91" fmla="*/ 2147483647 h 7777"/>
              <a:gd name="T92" fmla="*/ 2147483647 w 4299"/>
              <a:gd name="T93" fmla="*/ 2147483647 h 7777"/>
              <a:gd name="T94" fmla="*/ 2147483647 w 4299"/>
              <a:gd name="T95" fmla="*/ 2147483647 h 7777"/>
              <a:gd name="T96" fmla="*/ 2147483647 w 4299"/>
              <a:gd name="T97" fmla="*/ 2147483647 h 7777"/>
              <a:gd name="T98" fmla="*/ 2147483647 w 4299"/>
              <a:gd name="T99" fmla="*/ 2147483647 h 7777"/>
              <a:gd name="T100" fmla="*/ 2147483647 w 4299"/>
              <a:gd name="T101" fmla="*/ 2147483647 h 7777"/>
              <a:gd name="T102" fmla="*/ 2147483647 w 4299"/>
              <a:gd name="T103" fmla="*/ 2147483647 h 7777"/>
              <a:gd name="T104" fmla="*/ 2147483647 w 4299"/>
              <a:gd name="T105" fmla="*/ 2147483647 h 7777"/>
              <a:gd name="T106" fmla="*/ 2147483647 w 4299"/>
              <a:gd name="T107" fmla="*/ 2147483647 h 7777"/>
              <a:gd name="T108" fmla="*/ 2147483647 w 4299"/>
              <a:gd name="T109" fmla="*/ 2147483647 h 7777"/>
              <a:gd name="T110" fmla="*/ 2147483647 w 4299"/>
              <a:gd name="T111" fmla="*/ 2147483647 h 7777"/>
              <a:gd name="T112" fmla="*/ 2147483647 w 4299"/>
              <a:gd name="T113" fmla="*/ 2147483647 h 7777"/>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4299"/>
              <a:gd name="T172" fmla="*/ 0 h 7777"/>
              <a:gd name="T173" fmla="*/ 4299 w 4299"/>
              <a:gd name="T174" fmla="*/ 7777 h 7777"/>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4299" h="7777">
                <a:moveTo>
                  <a:pt x="0" y="0"/>
                </a:moveTo>
                <a:lnTo>
                  <a:pt x="0" y="0"/>
                </a:lnTo>
                <a:lnTo>
                  <a:pt x="0" y="77"/>
                </a:lnTo>
                <a:lnTo>
                  <a:pt x="8" y="77"/>
                </a:lnTo>
                <a:lnTo>
                  <a:pt x="8" y="155"/>
                </a:lnTo>
                <a:lnTo>
                  <a:pt x="16" y="155"/>
                </a:lnTo>
                <a:lnTo>
                  <a:pt x="16" y="233"/>
                </a:lnTo>
                <a:lnTo>
                  <a:pt x="24" y="233"/>
                </a:lnTo>
                <a:lnTo>
                  <a:pt x="24" y="311"/>
                </a:lnTo>
                <a:lnTo>
                  <a:pt x="33" y="311"/>
                </a:lnTo>
                <a:lnTo>
                  <a:pt x="33" y="388"/>
                </a:lnTo>
                <a:lnTo>
                  <a:pt x="41" y="388"/>
                </a:lnTo>
                <a:lnTo>
                  <a:pt x="41" y="466"/>
                </a:lnTo>
                <a:lnTo>
                  <a:pt x="50" y="466"/>
                </a:lnTo>
                <a:lnTo>
                  <a:pt x="50" y="544"/>
                </a:lnTo>
                <a:lnTo>
                  <a:pt x="58" y="544"/>
                </a:lnTo>
                <a:lnTo>
                  <a:pt x="58" y="622"/>
                </a:lnTo>
                <a:lnTo>
                  <a:pt x="67" y="622"/>
                </a:lnTo>
                <a:lnTo>
                  <a:pt x="67" y="699"/>
                </a:lnTo>
                <a:lnTo>
                  <a:pt x="76" y="699"/>
                </a:lnTo>
                <a:lnTo>
                  <a:pt x="76" y="777"/>
                </a:lnTo>
                <a:lnTo>
                  <a:pt x="85" y="777"/>
                </a:lnTo>
                <a:lnTo>
                  <a:pt x="85" y="855"/>
                </a:lnTo>
                <a:lnTo>
                  <a:pt x="94" y="855"/>
                </a:lnTo>
                <a:lnTo>
                  <a:pt x="94" y="933"/>
                </a:lnTo>
                <a:lnTo>
                  <a:pt x="103" y="933"/>
                </a:lnTo>
                <a:lnTo>
                  <a:pt x="103" y="1011"/>
                </a:lnTo>
                <a:lnTo>
                  <a:pt x="112" y="1011"/>
                </a:lnTo>
                <a:lnTo>
                  <a:pt x="112" y="1088"/>
                </a:lnTo>
                <a:lnTo>
                  <a:pt x="122" y="1088"/>
                </a:lnTo>
                <a:lnTo>
                  <a:pt x="122" y="1166"/>
                </a:lnTo>
                <a:lnTo>
                  <a:pt x="131" y="1166"/>
                </a:lnTo>
                <a:lnTo>
                  <a:pt x="131" y="1244"/>
                </a:lnTo>
                <a:lnTo>
                  <a:pt x="141" y="1244"/>
                </a:lnTo>
                <a:lnTo>
                  <a:pt x="141" y="1322"/>
                </a:lnTo>
                <a:lnTo>
                  <a:pt x="151" y="1322"/>
                </a:lnTo>
                <a:lnTo>
                  <a:pt x="151" y="1399"/>
                </a:lnTo>
                <a:lnTo>
                  <a:pt x="161" y="1399"/>
                </a:lnTo>
                <a:lnTo>
                  <a:pt x="161" y="1477"/>
                </a:lnTo>
                <a:lnTo>
                  <a:pt x="170" y="1477"/>
                </a:lnTo>
                <a:lnTo>
                  <a:pt x="170" y="1555"/>
                </a:lnTo>
                <a:lnTo>
                  <a:pt x="181" y="1555"/>
                </a:lnTo>
                <a:lnTo>
                  <a:pt x="181" y="1633"/>
                </a:lnTo>
                <a:lnTo>
                  <a:pt x="191" y="1633"/>
                </a:lnTo>
                <a:lnTo>
                  <a:pt x="191" y="1710"/>
                </a:lnTo>
                <a:lnTo>
                  <a:pt x="201" y="1710"/>
                </a:lnTo>
                <a:lnTo>
                  <a:pt x="201" y="1788"/>
                </a:lnTo>
                <a:lnTo>
                  <a:pt x="212" y="1788"/>
                </a:lnTo>
                <a:lnTo>
                  <a:pt x="212" y="1866"/>
                </a:lnTo>
                <a:lnTo>
                  <a:pt x="222" y="1866"/>
                </a:lnTo>
                <a:lnTo>
                  <a:pt x="222" y="1944"/>
                </a:lnTo>
                <a:lnTo>
                  <a:pt x="233" y="1944"/>
                </a:lnTo>
                <a:lnTo>
                  <a:pt x="233" y="2022"/>
                </a:lnTo>
                <a:lnTo>
                  <a:pt x="244" y="2022"/>
                </a:lnTo>
                <a:lnTo>
                  <a:pt x="244" y="2099"/>
                </a:lnTo>
                <a:lnTo>
                  <a:pt x="255" y="2099"/>
                </a:lnTo>
                <a:lnTo>
                  <a:pt x="255" y="2177"/>
                </a:lnTo>
                <a:lnTo>
                  <a:pt x="266" y="2177"/>
                </a:lnTo>
                <a:lnTo>
                  <a:pt x="266" y="2255"/>
                </a:lnTo>
                <a:lnTo>
                  <a:pt x="277" y="2255"/>
                </a:lnTo>
                <a:lnTo>
                  <a:pt x="277" y="2333"/>
                </a:lnTo>
                <a:lnTo>
                  <a:pt x="289" y="2333"/>
                </a:lnTo>
                <a:lnTo>
                  <a:pt x="289" y="2410"/>
                </a:lnTo>
                <a:lnTo>
                  <a:pt x="301" y="2410"/>
                </a:lnTo>
                <a:lnTo>
                  <a:pt x="301" y="2488"/>
                </a:lnTo>
                <a:lnTo>
                  <a:pt x="312" y="2488"/>
                </a:lnTo>
                <a:lnTo>
                  <a:pt x="312" y="2566"/>
                </a:lnTo>
                <a:lnTo>
                  <a:pt x="324" y="2566"/>
                </a:lnTo>
                <a:lnTo>
                  <a:pt x="324" y="2644"/>
                </a:lnTo>
                <a:lnTo>
                  <a:pt x="337" y="2644"/>
                </a:lnTo>
                <a:lnTo>
                  <a:pt x="337" y="2721"/>
                </a:lnTo>
                <a:lnTo>
                  <a:pt x="349" y="2721"/>
                </a:lnTo>
                <a:lnTo>
                  <a:pt x="349" y="2799"/>
                </a:lnTo>
                <a:lnTo>
                  <a:pt x="362" y="2799"/>
                </a:lnTo>
                <a:lnTo>
                  <a:pt x="362" y="2877"/>
                </a:lnTo>
                <a:lnTo>
                  <a:pt x="374" y="2877"/>
                </a:lnTo>
                <a:lnTo>
                  <a:pt x="374" y="2955"/>
                </a:lnTo>
                <a:lnTo>
                  <a:pt x="387" y="2955"/>
                </a:lnTo>
                <a:lnTo>
                  <a:pt x="387" y="3033"/>
                </a:lnTo>
                <a:lnTo>
                  <a:pt x="401" y="3033"/>
                </a:lnTo>
                <a:lnTo>
                  <a:pt x="401" y="3110"/>
                </a:lnTo>
                <a:lnTo>
                  <a:pt x="414" y="3110"/>
                </a:lnTo>
                <a:lnTo>
                  <a:pt x="414" y="3188"/>
                </a:lnTo>
                <a:lnTo>
                  <a:pt x="428" y="3188"/>
                </a:lnTo>
                <a:lnTo>
                  <a:pt x="428" y="3266"/>
                </a:lnTo>
                <a:lnTo>
                  <a:pt x="441" y="3266"/>
                </a:lnTo>
                <a:lnTo>
                  <a:pt x="441" y="3344"/>
                </a:lnTo>
                <a:lnTo>
                  <a:pt x="456" y="3344"/>
                </a:lnTo>
                <a:lnTo>
                  <a:pt x="456" y="3421"/>
                </a:lnTo>
                <a:lnTo>
                  <a:pt x="470" y="3421"/>
                </a:lnTo>
                <a:lnTo>
                  <a:pt x="470" y="3499"/>
                </a:lnTo>
                <a:lnTo>
                  <a:pt x="485" y="3499"/>
                </a:lnTo>
                <a:lnTo>
                  <a:pt x="485" y="3577"/>
                </a:lnTo>
                <a:lnTo>
                  <a:pt x="499" y="3577"/>
                </a:lnTo>
                <a:lnTo>
                  <a:pt x="499" y="3655"/>
                </a:lnTo>
                <a:lnTo>
                  <a:pt x="515" y="3655"/>
                </a:lnTo>
                <a:lnTo>
                  <a:pt x="515" y="3732"/>
                </a:lnTo>
                <a:lnTo>
                  <a:pt x="530" y="3732"/>
                </a:lnTo>
                <a:lnTo>
                  <a:pt x="530" y="3810"/>
                </a:lnTo>
                <a:lnTo>
                  <a:pt x="546" y="3810"/>
                </a:lnTo>
                <a:lnTo>
                  <a:pt x="546" y="3888"/>
                </a:lnTo>
                <a:lnTo>
                  <a:pt x="562" y="3888"/>
                </a:lnTo>
                <a:lnTo>
                  <a:pt x="562" y="3966"/>
                </a:lnTo>
                <a:lnTo>
                  <a:pt x="578" y="3966"/>
                </a:lnTo>
                <a:lnTo>
                  <a:pt x="578" y="4044"/>
                </a:lnTo>
                <a:lnTo>
                  <a:pt x="595" y="4044"/>
                </a:lnTo>
                <a:lnTo>
                  <a:pt x="595" y="4121"/>
                </a:lnTo>
                <a:lnTo>
                  <a:pt x="612" y="4121"/>
                </a:lnTo>
                <a:lnTo>
                  <a:pt x="612" y="4199"/>
                </a:lnTo>
                <a:lnTo>
                  <a:pt x="630" y="4199"/>
                </a:lnTo>
                <a:lnTo>
                  <a:pt x="630" y="4277"/>
                </a:lnTo>
                <a:lnTo>
                  <a:pt x="647" y="4277"/>
                </a:lnTo>
                <a:lnTo>
                  <a:pt x="647" y="4355"/>
                </a:lnTo>
                <a:lnTo>
                  <a:pt x="666" y="4355"/>
                </a:lnTo>
                <a:lnTo>
                  <a:pt x="666" y="4432"/>
                </a:lnTo>
                <a:lnTo>
                  <a:pt x="684" y="4432"/>
                </a:lnTo>
                <a:lnTo>
                  <a:pt x="684" y="4510"/>
                </a:lnTo>
                <a:lnTo>
                  <a:pt x="703" y="4510"/>
                </a:lnTo>
                <a:lnTo>
                  <a:pt x="703" y="4588"/>
                </a:lnTo>
                <a:lnTo>
                  <a:pt x="723" y="4588"/>
                </a:lnTo>
                <a:lnTo>
                  <a:pt x="723" y="4666"/>
                </a:lnTo>
                <a:lnTo>
                  <a:pt x="743" y="4666"/>
                </a:lnTo>
                <a:lnTo>
                  <a:pt x="743" y="4743"/>
                </a:lnTo>
                <a:lnTo>
                  <a:pt x="764" y="4743"/>
                </a:lnTo>
                <a:lnTo>
                  <a:pt x="764" y="4821"/>
                </a:lnTo>
                <a:lnTo>
                  <a:pt x="785" y="4821"/>
                </a:lnTo>
                <a:lnTo>
                  <a:pt x="785" y="4899"/>
                </a:lnTo>
                <a:lnTo>
                  <a:pt x="806" y="4899"/>
                </a:lnTo>
                <a:lnTo>
                  <a:pt x="806" y="4977"/>
                </a:lnTo>
                <a:lnTo>
                  <a:pt x="828" y="4977"/>
                </a:lnTo>
                <a:lnTo>
                  <a:pt x="828" y="5055"/>
                </a:lnTo>
                <a:lnTo>
                  <a:pt x="851" y="5055"/>
                </a:lnTo>
                <a:lnTo>
                  <a:pt x="851" y="5132"/>
                </a:lnTo>
                <a:lnTo>
                  <a:pt x="875" y="5132"/>
                </a:lnTo>
                <a:lnTo>
                  <a:pt x="875" y="5210"/>
                </a:lnTo>
                <a:lnTo>
                  <a:pt x="899" y="5210"/>
                </a:lnTo>
                <a:lnTo>
                  <a:pt x="899" y="5288"/>
                </a:lnTo>
                <a:lnTo>
                  <a:pt x="924" y="5288"/>
                </a:lnTo>
                <a:lnTo>
                  <a:pt x="924" y="5366"/>
                </a:lnTo>
                <a:lnTo>
                  <a:pt x="950" y="5366"/>
                </a:lnTo>
                <a:lnTo>
                  <a:pt x="950" y="5443"/>
                </a:lnTo>
                <a:lnTo>
                  <a:pt x="976" y="5443"/>
                </a:lnTo>
                <a:lnTo>
                  <a:pt x="976" y="5521"/>
                </a:lnTo>
                <a:lnTo>
                  <a:pt x="1004" y="5521"/>
                </a:lnTo>
                <a:lnTo>
                  <a:pt x="1004" y="5599"/>
                </a:lnTo>
                <a:lnTo>
                  <a:pt x="1032" y="5599"/>
                </a:lnTo>
                <a:lnTo>
                  <a:pt x="1032" y="5677"/>
                </a:lnTo>
                <a:lnTo>
                  <a:pt x="1062" y="5677"/>
                </a:lnTo>
                <a:lnTo>
                  <a:pt x="1062" y="5754"/>
                </a:lnTo>
                <a:lnTo>
                  <a:pt x="1093" y="5754"/>
                </a:lnTo>
                <a:lnTo>
                  <a:pt x="1093" y="5832"/>
                </a:lnTo>
                <a:lnTo>
                  <a:pt x="1124" y="5832"/>
                </a:lnTo>
                <a:lnTo>
                  <a:pt x="1124" y="5910"/>
                </a:lnTo>
                <a:lnTo>
                  <a:pt x="1157" y="5910"/>
                </a:lnTo>
                <a:lnTo>
                  <a:pt x="1157" y="5988"/>
                </a:lnTo>
                <a:lnTo>
                  <a:pt x="1192" y="5988"/>
                </a:lnTo>
                <a:lnTo>
                  <a:pt x="1192" y="6066"/>
                </a:lnTo>
                <a:lnTo>
                  <a:pt x="1228" y="6066"/>
                </a:lnTo>
                <a:lnTo>
                  <a:pt x="1228" y="6143"/>
                </a:lnTo>
                <a:lnTo>
                  <a:pt x="1266" y="6143"/>
                </a:lnTo>
                <a:lnTo>
                  <a:pt x="1266" y="6221"/>
                </a:lnTo>
                <a:lnTo>
                  <a:pt x="1305" y="6221"/>
                </a:lnTo>
                <a:lnTo>
                  <a:pt x="1305" y="6299"/>
                </a:lnTo>
                <a:lnTo>
                  <a:pt x="1347" y="6299"/>
                </a:lnTo>
                <a:lnTo>
                  <a:pt x="1347" y="6377"/>
                </a:lnTo>
                <a:lnTo>
                  <a:pt x="1391" y="6377"/>
                </a:lnTo>
                <a:lnTo>
                  <a:pt x="1391" y="6454"/>
                </a:lnTo>
                <a:lnTo>
                  <a:pt x="1437" y="6454"/>
                </a:lnTo>
                <a:lnTo>
                  <a:pt x="1437" y="6532"/>
                </a:lnTo>
                <a:lnTo>
                  <a:pt x="1486" y="6532"/>
                </a:lnTo>
                <a:lnTo>
                  <a:pt x="1486" y="6610"/>
                </a:lnTo>
                <a:lnTo>
                  <a:pt x="1539" y="6610"/>
                </a:lnTo>
                <a:lnTo>
                  <a:pt x="1539" y="6688"/>
                </a:lnTo>
                <a:lnTo>
                  <a:pt x="1595" y="6688"/>
                </a:lnTo>
                <a:lnTo>
                  <a:pt x="1595" y="6765"/>
                </a:lnTo>
                <a:lnTo>
                  <a:pt x="1655" y="6765"/>
                </a:lnTo>
                <a:lnTo>
                  <a:pt x="1655" y="6843"/>
                </a:lnTo>
                <a:lnTo>
                  <a:pt x="1720" y="6843"/>
                </a:lnTo>
                <a:lnTo>
                  <a:pt x="1720" y="6921"/>
                </a:lnTo>
                <a:lnTo>
                  <a:pt x="1790" y="6921"/>
                </a:lnTo>
                <a:lnTo>
                  <a:pt x="1790" y="6999"/>
                </a:lnTo>
                <a:lnTo>
                  <a:pt x="1868" y="6999"/>
                </a:lnTo>
                <a:lnTo>
                  <a:pt x="1868" y="7077"/>
                </a:lnTo>
                <a:lnTo>
                  <a:pt x="1953" y="7077"/>
                </a:lnTo>
                <a:lnTo>
                  <a:pt x="1953" y="7154"/>
                </a:lnTo>
                <a:lnTo>
                  <a:pt x="2049" y="7154"/>
                </a:lnTo>
                <a:lnTo>
                  <a:pt x="2049" y="7232"/>
                </a:lnTo>
                <a:lnTo>
                  <a:pt x="2157" y="7232"/>
                </a:lnTo>
                <a:lnTo>
                  <a:pt x="2157" y="7310"/>
                </a:lnTo>
                <a:lnTo>
                  <a:pt x="2282" y="7310"/>
                </a:lnTo>
                <a:lnTo>
                  <a:pt x="2282" y="7388"/>
                </a:lnTo>
                <a:lnTo>
                  <a:pt x="2430" y="7388"/>
                </a:lnTo>
                <a:lnTo>
                  <a:pt x="2430" y="7465"/>
                </a:lnTo>
                <a:lnTo>
                  <a:pt x="2611" y="7465"/>
                </a:lnTo>
                <a:lnTo>
                  <a:pt x="2611" y="7543"/>
                </a:lnTo>
                <a:lnTo>
                  <a:pt x="2845" y="7543"/>
                </a:lnTo>
                <a:lnTo>
                  <a:pt x="2845" y="7621"/>
                </a:lnTo>
                <a:lnTo>
                  <a:pt x="3174" y="7621"/>
                </a:lnTo>
                <a:lnTo>
                  <a:pt x="3174" y="7699"/>
                </a:lnTo>
                <a:lnTo>
                  <a:pt x="3736" y="7699"/>
                </a:lnTo>
                <a:lnTo>
                  <a:pt x="3736" y="7777"/>
                </a:lnTo>
                <a:lnTo>
                  <a:pt x="4299" y="7777"/>
                </a:lnTo>
                <a:lnTo>
                  <a:pt x="4299" y="7699"/>
                </a:lnTo>
                <a:lnTo>
                  <a:pt x="3736" y="7699"/>
                </a:lnTo>
                <a:lnTo>
                  <a:pt x="3736" y="7621"/>
                </a:lnTo>
                <a:lnTo>
                  <a:pt x="3174" y="7621"/>
                </a:lnTo>
                <a:lnTo>
                  <a:pt x="3174" y="7543"/>
                </a:lnTo>
                <a:lnTo>
                  <a:pt x="2845" y="7543"/>
                </a:lnTo>
                <a:lnTo>
                  <a:pt x="2845" y="7465"/>
                </a:lnTo>
                <a:lnTo>
                  <a:pt x="2611" y="7465"/>
                </a:lnTo>
                <a:lnTo>
                  <a:pt x="2611" y="7388"/>
                </a:lnTo>
                <a:lnTo>
                  <a:pt x="2430" y="7388"/>
                </a:lnTo>
                <a:lnTo>
                  <a:pt x="2430" y="7310"/>
                </a:lnTo>
                <a:lnTo>
                  <a:pt x="2282" y="7310"/>
                </a:lnTo>
                <a:lnTo>
                  <a:pt x="2282" y="7232"/>
                </a:lnTo>
                <a:lnTo>
                  <a:pt x="2157" y="7232"/>
                </a:lnTo>
                <a:lnTo>
                  <a:pt x="2157" y="7154"/>
                </a:lnTo>
                <a:lnTo>
                  <a:pt x="2049" y="7154"/>
                </a:lnTo>
                <a:lnTo>
                  <a:pt x="2049" y="7077"/>
                </a:lnTo>
                <a:lnTo>
                  <a:pt x="1953" y="7077"/>
                </a:lnTo>
                <a:lnTo>
                  <a:pt x="1953" y="6999"/>
                </a:lnTo>
                <a:lnTo>
                  <a:pt x="1868" y="6999"/>
                </a:lnTo>
                <a:lnTo>
                  <a:pt x="1868" y="6921"/>
                </a:lnTo>
                <a:lnTo>
                  <a:pt x="1790" y="6921"/>
                </a:lnTo>
                <a:lnTo>
                  <a:pt x="1790" y="6843"/>
                </a:lnTo>
                <a:lnTo>
                  <a:pt x="1720" y="6843"/>
                </a:lnTo>
                <a:lnTo>
                  <a:pt x="1720" y="6765"/>
                </a:lnTo>
                <a:lnTo>
                  <a:pt x="1655" y="6765"/>
                </a:lnTo>
                <a:lnTo>
                  <a:pt x="1655" y="6688"/>
                </a:lnTo>
                <a:lnTo>
                  <a:pt x="1595" y="6688"/>
                </a:lnTo>
                <a:lnTo>
                  <a:pt x="1595" y="6610"/>
                </a:lnTo>
                <a:lnTo>
                  <a:pt x="1539" y="6610"/>
                </a:lnTo>
                <a:lnTo>
                  <a:pt x="1539" y="6532"/>
                </a:lnTo>
                <a:lnTo>
                  <a:pt x="1486" y="6532"/>
                </a:lnTo>
                <a:lnTo>
                  <a:pt x="1486" y="6454"/>
                </a:lnTo>
                <a:lnTo>
                  <a:pt x="1437" y="6454"/>
                </a:lnTo>
                <a:lnTo>
                  <a:pt x="1437" y="6377"/>
                </a:lnTo>
                <a:lnTo>
                  <a:pt x="1391" y="6377"/>
                </a:lnTo>
                <a:lnTo>
                  <a:pt x="1391" y="6299"/>
                </a:lnTo>
                <a:lnTo>
                  <a:pt x="1347" y="6299"/>
                </a:lnTo>
                <a:lnTo>
                  <a:pt x="1347" y="6221"/>
                </a:lnTo>
                <a:lnTo>
                  <a:pt x="1305" y="6221"/>
                </a:lnTo>
                <a:lnTo>
                  <a:pt x="1305" y="6143"/>
                </a:lnTo>
                <a:lnTo>
                  <a:pt x="1266" y="6143"/>
                </a:lnTo>
                <a:lnTo>
                  <a:pt x="1266" y="6066"/>
                </a:lnTo>
                <a:lnTo>
                  <a:pt x="1228" y="6066"/>
                </a:lnTo>
                <a:lnTo>
                  <a:pt x="1228" y="5988"/>
                </a:lnTo>
                <a:lnTo>
                  <a:pt x="1192" y="5988"/>
                </a:lnTo>
                <a:lnTo>
                  <a:pt x="1192" y="5910"/>
                </a:lnTo>
                <a:lnTo>
                  <a:pt x="1157" y="5910"/>
                </a:lnTo>
                <a:lnTo>
                  <a:pt x="1157" y="5832"/>
                </a:lnTo>
                <a:lnTo>
                  <a:pt x="1124" y="5832"/>
                </a:lnTo>
                <a:lnTo>
                  <a:pt x="1124" y="5754"/>
                </a:lnTo>
                <a:lnTo>
                  <a:pt x="1093" y="5754"/>
                </a:lnTo>
                <a:lnTo>
                  <a:pt x="1093" y="5677"/>
                </a:lnTo>
                <a:lnTo>
                  <a:pt x="1062" y="5677"/>
                </a:lnTo>
                <a:lnTo>
                  <a:pt x="1062" y="5599"/>
                </a:lnTo>
                <a:lnTo>
                  <a:pt x="1032" y="5599"/>
                </a:lnTo>
                <a:lnTo>
                  <a:pt x="1032" y="5521"/>
                </a:lnTo>
                <a:lnTo>
                  <a:pt x="1004" y="5521"/>
                </a:lnTo>
                <a:lnTo>
                  <a:pt x="1004" y="5443"/>
                </a:lnTo>
                <a:lnTo>
                  <a:pt x="976" y="5443"/>
                </a:lnTo>
                <a:lnTo>
                  <a:pt x="976" y="5366"/>
                </a:lnTo>
                <a:lnTo>
                  <a:pt x="950" y="5366"/>
                </a:lnTo>
                <a:lnTo>
                  <a:pt x="950" y="5288"/>
                </a:lnTo>
                <a:lnTo>
                  <a:pt x="924" y="5288"/>
                </a:lnTo>
                <a:lnTo>
                  <a:pt x="924" y="5210"/>
                </a:lnTo>
                <a:lnTo>
                  <a:pt x="899" y="5210"/>
                </a:lnTo>
                <a:lnTo>
                  <a:pt x="899" y="5132"/>
                </a:lnTo>
                <a:lnTo>
                  <a:pt x="875" y="5132"/>
                </a:lnTo>
                <a:lnTo>
                  <a:pt x="875" y="5055"/>
                </a:lnTo>
                <a:lnTo>
                  <a:pt x="851" y="5055"/>
                </a:lnTo>
                <a:lnTo>
                  <a:pt x="851" y="4977"/>
                </a:lnTo>
                <a:lnTo>
                  <a:pt x="828" y="4977"/>
                </a:lnTo>
                <a:lnTo>
                  <a:pt x="828" y="4899"/>
                </a:lnTo>
                <a:lnTo>
                  <a:pt x="806" y="4899"/>
                </a:lnTo>
                <a:lnTo>
                  <a:pt x="806" y="4821"/>
                </a:lnTo>
                <a:lnTo>
                  <a:pt x="785" y="4821"/>
                </a:lnTo>
                <a:lnTo>
                  <a:pt x="785" y="4743"/>
                </a:lnTo>
                <a:lnTo>
                  <a:pt x="764" y="4743"/>
                </a:lnTo>
                <a:lnTo>
                  <a:pt x="764" y="4666"/>
                </a:lnTo>
                <a:lnTo>
                  <a:pt x="743" y="4666"/>
                </a:lnTo>
                <a:lnTo>
                  <a:pt x="743" y="4588"/>
                </a:lnTo>
                <a:lnTo>
                  <a:pt x="723" y="4588"/>
                </a:lnTo>
                <a:lnTo>
                  <a:pt x="723" y="4510"/>
                </a:lnTo>
                <a:lnTo>
                  <a:pt x="703" y="4510"/>
                </a:lnTo>
                <a:lnTo>
                  <a:pt x="703" y="4432"/>
                </a:lnTo>
                <a:lnTo>
                  <a:pt x="684" y="4432"/>
                </a:lnTo>
                <a:lnTo>
                  <a:pt x="684" y="4355"/>
                </a:lnTo>
                <a:lnTo>
                  <a:pt x="666" y="4355"/>
                </a:lnTo>
                <a:lnTo>
                  <a:pt x="666" y="4277"/>
                </a:lnTo>
                <a:lnTo>
                  <a:pt x="647" y="4277"/>
                </a:lnTo>
                <a:lnTo>
                  <a:pt x="647" y="4199"/>
                </a:lnTo>
                <a:lnTo>
                  <a:pt x="630" y="4199"/>
                </a:lnTo>
                <a:lnTo>
                  <a:pt x="630" y="4121"/>
                </a:lnTo>
                <a:lnTo>
                  <a:pt x="612" y="4121"/>
                </a:lnTo>
                <a:lnTo>
                  <a:pt x="612" y="4044"/>
                </a:lnTo>
                <a:lnTo>
                  <a:pt x="595" y="4044"/>
                </a:lnTo>
                <a:lnTo>
                  <a:pt x="595" y="3966"/>
                </a:lnTo>
                <a:lnTo>
                  <a:pt x="578" y="3966"/>
                </a:lnTo>
                <a:lnTo>
                  <a:pt x="578" y="3888"/>
                </a:lnTo>
                <a:lnTo>
                  <a:pt x="562" y="3888"/>
                </a:lnTo>
                <a:lnTo>
                  <a:pt x="562" y="3810"/>
                </a:lnTo>
                <a:lnTo>
                  <a:pt x="546" y="3810"/>
                </a:lnTo>
                <a:lnTo>
                  <a:pt x="546" y="3732"/>
                </a:lnTo>
                <a:lnTo>
                  <a:pt x="530" y="3732"/>
                </a:lnTo>
                <a:lnTo>
                  <a:pt x="530" y="3655"/>
                </a:lnTo>
                <a:lnTo>
                  <a:pt x="515" y="3655"/>
                </a:lnTo>
                <a:lnTo>
                  <a:pt x="515" y="3577"/>
                </a:lnTo>
                <a:lnTo>
                  <a:pt x="499" y="3577"/>
                </a:lnTo>
                <a:lnTo>
                  <a:pt x="499" y="3499"/>
                </a:lnTo>
                <a:lnTo>
                  <a:pt x="485" y="3499"/>
                </a:lnTo>
                <a:lnTo>
                  <a:pt x="485" y="3421"/>
                </a:lnTo>
                <a:lnTo>
                  <a:pt x="470" y="3421"/>
                </a:lnTo>
                <a:lnTo>
                  <a:pt x="470" y="3344"/>
                </a:lnTo>
                <a:lnTo>
                  <a:pt x="456" y="3344"/>
                </a:lnTo>
                <a:lnTo>
                  <a:pt x="456" y="3266"/>
                </a:lnTo>
                <a:lnTo>
                  <a:pt x="441" y="3266"/>
                </a:lnTo>
                <a:lnTo>
                  <a:pt x="441" y="3188"/>
                </a:lnTo>
                <a:lnTo>
                  <a:pt x="428" y="3188"/>
                </a:lnTo>
                <a:lnTo>
                  <a:pt x="428" y="3110"/>
                </a:lnTo>
                <a:lnTo>
                  <a:pt x="414" y="3110"/>
                </a:lnTo>
                <a:lnTo>
                  <a:pt x="414" y="3033"/>
                </a:lnTo>
                <a:lnTo>
                  <a:pt x="401" y="3033"/>
                </a:lnTo>
                <a:lnTo>
                  <a:pt x="401" y="2955"/>
                </a:lnTo>
                <a:lnTo>
                  <a:pt x="387" y="2955"/>
                </a:lnTo>
                <a:lnTo>
                  <a:pt x="387" y="2877"/>
                </a:lnTo>
                <a:lnTo>
                  <a:pt x="374" y="2877"/>
                </a:lnTo>
                <a:lnTo>
                  <a:pt x="374" y="2799"/>
                </a:lnTo>
                <a:lnTo>
                  <a:pt x="362" y="2799"/>
                </a:lnTo>
                <a:lnTo>
                  <a:pt x="362" y="2721"/>
                </a:lnTo>
                <a:lnTo>
                  <a:pt x="349" y="2721"/>
                </a:lnTo>
                <a:lnTo>
                  <a:pt x="349" y="2644"/>
                </a:lnTo>
                <a:lnTo>
                  <a:pt x="337" y="2644"/>
                </a:lnTo>
                <a:lnTo>
                  <a:pt x="337" y="2566"/>
                </a:lnTo>
                <a:lnTo>
                  <a:pt x="324" y="2566"/>
                </a:lnTo>
                <a:lnTo>
                  <a:pt x="324" y="2488"/>
                </a:lnTo>
                <a:lnTo>
                  <a:pt x="312" y="2488"/>
                </a:lnTo>
                <a:lnTo>
                  <a:pt x="312" y="2410"/>
                </a:lnTo>
                <a:lnTo>
                  <a:pt x="301" y="2410"/>
                </a:lnTo>
                <a:lnTo>
                  <a:pt x="301" y="2333"/>
                </a:lnTo>
                <a:lnTo>
                  <a:pt x="289" y="2333"/>
                </a:lnTo>
                <a:lnTo>
                  <a:pt x="289" y="2255"/>
                </a:lnTo>
                <a:lnTo>
                  <a:pt x="277" y="2255"/>
                </a:lnTo>
                <a:lnTo>
                  <a:pt x="277" y="2177"/>
                </a:lnTo>
                <a:lnTo>
                  <a:pt x="266" y="2177"/>
                </a:lnTo>
                <a:lnTo>
                  <a:pt x="266" y="2099"/>
                </a:lnTo>
                <a:lnTo>
                  <a:pt x="255" y="2099"/>
                </a:lnTo>
                <a:lnTo>
                  <a:pt x="255" y="2022"/>
                </a:lnTo>
                <a:lnTo>
                  <a:pt x="244" y="2022"/>
                </a:lnTo>
                <a:lnTo>
                  <a:pt x="244" y="1944"/>
                </a:lnTo>
                <a:lnTo>
                  <a:pt x="233" y="1944"/>
                </a:lnTo>
                <a:lnTo>
                  <a:pt x="233" y="1866"/>
                </a:lnTo>
                <a:lnTo>
                  <a:pt x="222" y="1866"/>
                </a:lnTo>
                <a:lnTo>
                  <a:pt x="222" y="1788"/>
                </a:lnTo>
                <a:lnTo>
                  <a:pt x="212" y="1788"/>
                </a:lnTo>
                <a:lnTo>
                  <a:pt x="212" y="1710"/>
                </a:lnTo>
                <a:lnTo>
                  <a:pt x="201" y="1710"/>
                </a:lnTo>
                <a:lnTo>
                  <a:pt x="201" y="1633"/>
                </a:lnTo>
                <a:lnTo>
                  <a:pt x="191" y="1633"/>
                </a:lnTo>
                <a:lnTo>
                  <a:pt x="191" y="1555"/>
                </a:lnTo>
                <a:lnTo>
                  <a:pt x="181" y="1555"/>
                </a:lnTo>
                <a:lnTo>
                  <a:pt x="181" y="1477"/>
                </a:lnTo>
                <a:lnTo>
                  <a:pt x="170" y="1477"/>
                </a:lnTo>
                <a:lnTo>
                  <a:pt x="170" y="1399"/>
                </a:lnTo>
                <a:lnTo>
                  <a:pt x="161" y="1399"/>
                </a:lnTo>
                <a:lnTo>
                  <a:pt x="161" y="1322"/>
                </a:lnTo>
                <a:lnTo>
                  <a:pt x="151" y="1322"/>
                </a:lnTo>
                <a:lnTo>
                  <a:pt x="151" y="1244"/>
                </a:lnTo>
                <a:lnTo>
                  <a:pt x="141" y="1244"/>
                </a:lnTo>
                <a:lnTo>
                  <a:pt x="141" y="1166"/>
                </a:lnTo>
                <a:lnTo>
                  <a:pt x="131" y="1166"/>
                </a:lnTo>
                <a:lnTo>
                  <a:pt x="131" y="1088"/>
                </a:lnTo>
                <a:lnTo>
                  <a:pt x="122" y="1088"/>
                </a:lnTo>
                <a:lnTo>
                  <a:pt x="122" y="1011"/>
                </a:lnTo>
                <a:lnTo>
                  <a:pt x="112" y="1011"/>
                </a:lnTo>
                <a:lnTo>
                  <a:pt x="112" y="933"/>
                </a:lnTo>
                <a:lnTo>
                  <a:pt x="103" y="933"/>
                </a:lnTo>
                <a:lnTo>
                  <a:pt x="103" y="855"/>
                </a:lnTo>
                <a:lnTo>
                  <a:pt x="94" y="855"/>
                </a:lnTo>
                <a:lnTo>
                  <a:pt x="94" y="777"/>
                </a:lnTo>
                <a:lnTo>
                  <a:pt x="85" y="777"/>
                </a:lnTo>
                <a:lnTo>
                  <a:pt x="85" y="699"/>
                </a:lnTo>
                <a:lnTo>
                  <a:pt x="76" y="699"/>
                </a:lnTo>
                <a:lnTo>
                  <a:pt x="76" y="622"/>
                </a:lnTo>
                <a:lnTo>
                  <a:pt x="67" y="622"/>
                </a:lnTo>
                <a:lnTo>
                  <a:pt x="67" y="544"/>
                </a:lnTo>
                <a:lnTo>
                  <a:pt x="58" y="544"/>
                </a:lnTo>
                <a:lnTo>
                  <a:pt x="58" y="466"/>
                </a:lnTo>
                <a:lnTo>
                  <a:pt x="50" y="466"/>
                </a:lnTo>
                <a:lnTo>
                  <a:pt x="50" y="388"/>
                </a:lnTo>
                <a:lnTo>
                  <a:pt x="41" y="388"/>
                </a:lnTo>
                <a:lnTo>
                  <a:pt x="41" y="311"/>
                </a:lnTo>
                <a:lnTo>
                  <a:pt x="33" y="311"/>
                </a:lnTo>
                <a:lnTo>
                  <a:pt x="33" y="233"/>
                </a:lnTo>
                <a:lnTo>
                  <a:pt x="24" y="233"/>
                </a:lnTo>
                <a:lnTo>
                  <a:pt x="24" y="155"/>
                </a:lnTo>
                <a:lnTo>
                  <a:pt x="16" y="155"/>
                </a:lnTo>
                <a:lnTo>
                  <a:pt x="16" y="77"/>
                </a:lnTo>
                <a:lnTo>
                  <a:pt x="8" y="77"/>
                </a:lnTo>
                <a:lnTo>
                  <a:pt x="8" y="0"/>
                </a:lnTo>
                <a:lnTo>
                  <a:pt x="0" y="0"/>
                </a:lnTo>
              </a:path>
            </a:pathLst>
          </a:custGeom>
          <a:noFill/>
          <a:ln w="28575">
            <a:solidFill>
              <a:srgbClr val="0000CC"/>
            </a:solidFill>
            <a:round/>
            <a:headEnd/>
            <a:tailEnd/>
          </a:ln>
          <a:extLst>
            <a:ext uri="{909E8E84-426E-40DD-AFC4-6F175D3DCCD1}">
              <a14:hiddenFill xmlns:a14="http://schemas.microsoft.com/office/drawing/2010/main">
                <a:solidFill>
                  <a:srgbClr val="FFFFFF"/>
                </a:solidFill>
              </a14:hiddenFill>
            </a:ext>
          </a:extLst>
        </p:spPr>
        <p:txBody>
          <a:bodyPr rot="10800000"/>
          <a:lstStyle/>
          <a:p>
            <a:endParaRPr lang="en-US"/>
          </a:p>
        </p:txBody>
      </p:sp>
      <p:pic>
        <p:nvPicPr>
          <p:cNvPr id="22534" name="Picture 5"/>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9144000" y="4284663"/>
            <a:ext cx="5486400" cy="25733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2535" name="Picture 6"/>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9296400" y="1905000"/>
            <a:ext cx="5486400" cy="2514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2536" name="Rectangle 266"/>
          <p:cNvSpPr>
            <a:spLocks noGrp="1" noChangeArrowheads="1"/>
          </p:cNvSpPr>
          <p:nvPr>
            <p:ph type="title"/>
          </p:nvPr>
        </p:nvSpPr>
        <p:spPr/>
        <p:txBody>
          <a:bodyPr/>
          <a:lstStyle/>
          <a:p>
            <a:pPr eaLnBrk="1" hangingPunct="1"/>
            <a:r>
              <a:rPr lang="en-US" altLang="en-US"/>
              <a:t>Results from uniforms approach</a:t>
            </a:r>
          </a:p>
        </p:txBody>
      </p:sp>
      <p:sp>
        <p:nvSpPr>
          <p:cNvPr id="22537" name="Line 5"/>
          <p:cNvSpPr>
            <a:spLocks noChangeShapeType="1"/>
          </p:cNvSpPr>
          <p:nvPr/>
        </p:nvSpPr>
        <p:spPr bwMode="auto">
          <a:xfrm>
            <a:off x="952500" y="4935538"/>
            <a:ext cx="3548063" cy="1587"/>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538" name="Line 6"/>
          <p:cNvSpPr>
            <a:spLocks noChangeShapeType="1"/>
          </p:cNvSpPr>
          <p:nvPr/>
        </p:nvSpPr>
        <p:spPr bwMode="auto">
          <a:xfrm>
            <a:off x="952500" y="4935538"/>
            <a:ext cx="1588" cy="28575"/>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539" name="Line 7"/>
          <p:cNvSpPr>
            <a:spLocks noChangeShapeType="1"/>
          </p:cNvSpPr>
          <p:nvPr/>
        </p:nvSpPr>
        <p:spPr bwMode="auto">
          <a:xfrm>
            <a:off x="952500" y="4935538"/>
            <a:ext cx="1588" cy="47625"/>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540" name="Line 8"/>
          <p:cNvSpPr>
            <a:spLocks noChangeShapeType="1"/>
          </p:cNvSpPr>
          <p:nvPr/>
        </p:nvSpPr>
        <p:spPr bwMode="auto">
          <a:xfrm>
            <a:off x="1023938" y="4935538"/>
            <a:ext cx="1587" cy="28575"/>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541" name="Line 9"/>
          <p:cNvSpPr>
            <a:spLocks noChangeShapeType="1"/>
          </p:cNvSpPr>
          <p:nvPr/>
        </p:nvSpPr>
        <p:spPr bwMode="auto">
          <a:xfrm>
            <a:off x="1095375" y="4935538"/>
            <a:ext cx="1588" cy="28575"/>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542" name="Line 10"/>
          <p:cNvSpPr>
            <a:spLocks noChangeShapeType="1"/>
          </p:cNvSpPr>
          <p:nvPr/>
        </p:nvSpPr>
        <p:spPr bwMode="auto">
          <a:xfrm>
            <a:off x="1166813" y="4935538"/>
            <a:ext cx="1587" cy="28575"/>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543" name="Line 11"/>
          <p:cNvSpPr>
            <a:spLocks noChangeShapeType="1"/>
          </p:cNvSpPr>
          <p:nvPr/>
        </p:nvSpPr>
        <p:spPr bwMode="auto">
          <a:xfrm>
            <a:off x="1236663" y="4935538"/>
            <a:ext cx="1587" cy="28575"/>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544" name="Line 12"/>
          <p:cNvSpPr>
            <a:spLocks noChangeShapeType="1"/>
          </p:cNvSpPr>
          <p:nvPr/>
        </p:nvSpPr>
        <p:spPr bwMode="auto">
          <a:xfrm>
            <a:off x="1308100" y="4935538"/>
            <a:ext cx="1588" cy="28575"/>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545" name="Line 13"/>
          <p:cNvSpPr>
            <a:spLocks noChangeShapeType="1"/>
          </p:cNvSpPr>
          <p:nvPr/>
        </p:nvSpPr>
        <p:spPr bwMode="auto">
          <a:xfrm>
            <a:off x="1379538" y="4935538"/>
            <a:ext cx="1587" cy="28575"/>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546" name="Line 14"/>
          <p:cNvSpPr>
            <a:spLocks noChangeShapeType="1"/>
          </p:cNvSpPr>
          <p:nvPr/>
        </p:nvSpPr>
        <p:spPr bwMode="auto">
          <a:xfrm>
            <a:off x="1450975" y="4935538"/>
            <a:ext cx="1588" cy="28575"/>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547" name="Line 15"/>
          <p:cNvSpPr>
            <a:spLocks noChangeShapeType="1"/>
          </p:cNvSpPr>
          <p:nvPr/>
        </p:nvSpPr>
        <p:spPr bwMode="auto">
          <a:xfrm>
            <a:off x="1519238" y="4935538"/>
            <a:ext cx="1587" cy="28575"/>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548" name="Line 16"/>
          <p:cNvSpPr>
            <a:spLocks noChangeShapeType="1"/>
          </p:cNvSpPr>
          <p:nvPr/>
        </p:nvSpPr>
        <p:spPr bwMode="auto">
          <a:xfrm>
            <a:off x="1590675" y="4935538"/>
            <a:ext cx="1588" cy="28575"/>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549" name="Line 17"/>
          <p:cNvSpPr>
            <a:spLocks noChangeShapeType="1"/>
          </p:cNvSpPr>
          <p:nvPr/>
        </p:nvSpPr>
        <p:spPr bwMode="auto">
          <a:xfrm>
            <a:off x="1662113" y="4935538"/>
            <a:ext cx="1587" cy="28575"/>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550" name="Line 18"/>
          <p:cNvSpPr>
            <a:spLocks noChangeShapeType="1"/>
          </p:cNvSpPr>
          <p:nvPr/>
        </p:nvSpPr>
        <p:spPr bwMode="auto">
          <a:xfrm>
            <a:off x="1662113" y="4935538"/>
            <a:ext cx="1587" cy="47625"/>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551" name="Rectangle 19"/>
          <p:cNvSpPr>
            <a:spLocks noChangeArrowheads="1"/>
          </p:cNvSpPr>
          <p:nvPr/>
        </p:nvSpPr>
        <p:spPr bwMode="auto">
          <a:xfrm>
            <a:off x="1652588" y="5008563"/>
            <a:ext cx="1651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n-US" altLang="en-US" sz="2600">
                <a:solidFill>
                  <a:srgbClr val="000000"/>
                </a:solidFill>
                <a:latin typeface="Times New Roman" panose="02020603050405020304" pitchFamily="18" charset="0"/>
              </a:rPr>
              <a:t>0</a:t>
            </a:r>
            <a:endParaRPr lang="en-US" altLang="en-US"/>
          </a:p>
        </p:txBody>
      </p:sp>
      <p:sp>
        <p:nvSpPr>
          <p:cNvPr id="22552" name="Line 20"/>
          <p:cNvSpPr>
            <a:spLocks noChangeShapeType="1"/>
          </p:cNvSpPr>
          <p:nvPr/>
        </p:nvSpPr>
        <p:spPr bwMode="auto">
          <a:xfrm>
            <a:off x="1731963" y="4935538"/>
            <a:ext cx="1587" cy="28575"/>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553" name="Line 21"/>
          <p:cNvSpPr>
            <a:spLocks noChangeShapeType="1"/>
          </p:cNvSpPr>
          <p:nvPr/>
        </p:nvSpPr>
        <p:spPr bwMode="auto">
          <a:xfrm>
            <a:off x="1803400" y="4935538"/>
            <a:ext cx="1588" cy="28575"/>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554" name="Line 22"/>
          <p:cNvSpPr>
            <a:spLocks noChangeShapeType="1"/>
          </p:cNvSpPr>
          <p:nvPr/>
        </p:nvSpPr>
        <p:spPr bwMode="auto">
          <a:xfrm>
            <a:off x="1874838" y="4935538"/>
            <a:ext cx="1587" cy="28575"/>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555" name="Line 23"/>
          <p:cNvSpPr>
            <a:spLocks noChangeShapeType="1"/>
          </p:cNvSpPr>
          <p:nvPr/>
        </p:nvSpPr>
        <p:spPr bwMode="auto">
          <a:xfrm>
            <a:off x="1946275" y="4935538"/>
            <a:ext cx="1588" cy="28575"/>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556" name="Line 24"/>
          <p:cNvSpPr>
            <a:spLocks noChangeShapeType="1"/>
          </p:cNvSpPr>
          <p:nvPr/>
        </p:nvSpPr>
        <p:spPr bwMode="auto">
          <a:xfrm>
            <a:off x="2016125" y="4935538"/>
            <a:ext cx="1588" cy="28575"/>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557" name="Line 25"/>
          <p:cNvSpPr>
            <a:spLocks noChangeShapeType="1"/>
          </p:cNvSpPr>
          <p:nvPr/>
        </p:nvSpPr>
        <p:spPr bwMode="auto">
          <a:xfrm>
            <a:off x="2087563" y="4935538"/>
            <a:ext cx="1587" cy="28575"/>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558" name="Line 26"/>
          <p:cNvSpPr>
            <a:spLocks noChangeShapeType="1"/>
          </p:cNvSpPr>
          <p:nvPr/>
        </p:nvSpPr>
        <p:spPr bwMode="auto">
          <a:xfrm>
            <a:off x="2159000" y="4935538"/>
            <a:ext cx="1588" cy="28575"/>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559" name="Line 27"/>
          <p:cNvSpPr>
            <a:spLocks noChangeShapeType="1"/>
          </p:cNvSpPr>
          <p:nvPr/>
        </p:nvSpPr>
        <p:spPr bwMode="auto">
          <a:xfrm>
            <a:off x="2230438" y="4935538"/>
            <a:ext cx="1587" cy="28575"/>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560" name="Line 28"/>
          <p:cNvSpPr>
            <a:spLocks noChangeShapeType="1"/>
          </p:cNvSpPr>
          <p:nvPr/>
        </p:nvSpPr>
        <p:spPr bwMode="auto">
          <a:xfrm>
            <a:off x="2300288" y="4935538"/>
            <a:ext cx="1587" cy="28575"/>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561" name="Line 29"/>
          <p:cNvSpPr>
            <a:spLocks noChangeShapeType="1"/>
          </p:cNvSpPr>
          <p:nvPr/>
        </p:nvSpPr>
        <p:spPr bwMode="auto">
          <a:xfrm>
            <a:off x="2371725" y="4935538"/>
            <a:ext cx="1588" cy="28575"/>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562" name="Line 30"/>
          <p:cNvSpPr>
            <a:spLocks noChangeShapeType="1"/>
          </p:cNvSpPr>
          <p:nvPr/>
        </p:nvSpPr>
        <p:spPr bwMode="auto">
          <a:xfrm>
            <a:off x="2371725" y="4935538"/>
            <a:ext cx="1588" cy="47625"/>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563" name="Rectangle 31"/>
          <p:cNvSpPr>
            <a:spLocks noChangeArrowheads="1"/>
          </p:cNvSpPr>
          <p:nvPr/>
        </p:nvSpPr>
        <p:spPr bwMode="auto">
          <a:xfrm>
            <a:off x="2339975" y="5008563"/>
            <a:ext cx="3302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n-US" altLang="en-US" sz="2600">
                <a:solidFill>
                  <a:srgbClr val="000000"/>
                </a:solidFill>
                <a:latin typeface="Times New Roman" panose="02020603050405020304" pitchFamily="18" charset="0"/>
              </a:rPr>
              <a:t>10</a:t>
            </a:r>
            <a:endParaRPr lang="en-US" altLang="en-US"/>
          </a:p>
        </p:txBody>
      </p:sp>
      <p:sp>
        <p:nvSpPr>
          <p:cNvPr id="22564" name="Line 32"/>
          <p:cNvSpPr>
            <a:spLocks noChangeShapeType="1"/>
          </p:cNvSpPr>
          <p:nvPr/>
        </p:nvSpPr>
        <p:spPr bwMode="auto">
          <a:xfrm>
            <a:off x="2443163" y="4935538"/>
            <a:ext cx="1587" cy="28575"/>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565" name="Line 33"/>
          <p:cNvSpPr>
            <a:spLocks noChangeShapeType="1"/>
          </p:cNvSpPr>
          <p:nvPr/>
        </p:nvSpPr>
        <p:spPr bwMode="auto">
          <a:xfrm>
            <a:off x="2514600" y="4935538"/>
            <a:ext cx="1588" cy="28575"/>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566" name="Line 34"/>
          <p:cNvSpPr>
            <a:spLocks noChangeShapeType="1"/>
          </p:cNvSpPr>
          <p:nvPr/>
        </p:nvSpPr>
        <p:spPr bwMode="auto">
          <a:xfrm>
            <a:off x="2584450" y="4935538"/>
            <a:ext cx="1588" cy="28575"/>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567" name="Line 35"/>
          <p:cNvSpPr>
            <a:spLocks noChangeShapeType="1"/>
          </p:cNvSpPr>
          <p:nvPr/>
        </p:nvSpPr>
        <p:spPr bwMode="auto">
          <a:xfrm>
            <a:off x="2655888" y="4935538"/>
            <a:ext cx="1587" cy="28575"/>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568" name="Line 36"/>
          <p:cNvSpPr>
            <a:spLocks noChangeShapeType="1"/>
          </p:cNvSpPr>
          <p:nvPr/>
        </p:nvSpPr>
        <p:spPr bwMode="auto">
          <a:xfrm>
            <a:off x="2727325" y="4935538"/>
            <a:ext cx="1588" cy="28575"/>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569" name="Line 37"/>
          <p:cNvSpPr>
            <a:spLocks noChangeShapeType="1"/>
          </p:cNvSpPr>
          <p:nvPr/>
        </p:nvSpPr>
        <p:spPr bwMode="auto">
          <a:xfrm>
            <a:off x="2798763" y="4935538"/>
            <a:ext cx="1587" cy="28575"/>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570" name="Line 38"/>
          <p:cNvSpPr>
            <a:spLocks noChangeShapeType="1"/>
          </p:cNvSpPr>
          <p:nvPr/>
        </p:nvSpPr>
        <p:spPr bwMode="auto">
          <a:xfrm>
            <a:off x="2868613" y="4935538"/>
            <a:ext cx="1587" cy="28575"/>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571" name="Line 39"/>
          <p:cNvSpPr>
            <a:spLocks noChangeShapeType="1"/>
          </p:cNvSpPr>
          <p:nvPr/>
        </p:nvSpPr>
        <p:spPr bwMode="auto">
          <a:xfrm>
            <a:off x="2940050" y="4935538"/>
            <a:ext cx="1588" cy="28575"/>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572" name="Line 40"/>
          <p:cNvSpPr>
            <a:spLocks noChangeShapeType="1"/>
          </p:cNvSpPr>
          <p:nvPr/>
        </p:nvSpPr>
        <p:spPr bwMode="auto">
          <a:xfrm>
            <a:off x="3011488" y="4935538"/>
            <a:ext cx="1587" cy="28575"/>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573" name="Line 41"/>
          <p:cNvSpPr>
            <a:spLocks noChangeShapeType="1"/>
          </p:cNvSpPr>
          <p:nvPr/>
        </p:nvSpPr>
        <p:spPr bwMode="auto">
          <a:xfrm>
            <a:off x="3081338" y="4935538"/>
            <a:ext cx="3175" cy="28575"/>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574" name="Line 42"/>
          <p:cNvSpPr>
            <a:spLocks noChangeShapeType="1"/>
          </p:cNvSpPr>
          <p:nvPr/>
        </p:nvSpPr>
        <p:spPr bwMode="auto">
          <a:xfrm>
            <a:off x="3081338" y="4935538"/>
            <a:ext cx="3175" cy="47625"/>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575" name="Rectangle 43"/>
          <p:cNvSpPr>
            <a:spLocks noChangeArrowheads="1"/>
          </p:cNvSpPr>
          <p:nvPr/>
        </p:nvSpPr>
        <p:spPr bwMode="auto">
          <a:xfrm>
            <a:off x="3049588" y="5008563"/>
            <a:ext cx="3302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n-US" altLang="en-US" sz="2600">
                <a:solidFill>
                  <a:srgbClr val="000000"/>
                </a:solidFill>
                <a:latin typeface="Times New Roman" panose="02020603050405020304" pitchFamily="18" charset="0"/>
              </a:rPr>
              <a:t>20</a:t>
            </a:r>
            <a:endParaRPr lang="en-US" altLang="en-US"/>
          </a:p>
        </p:txBody>
      </p:sp>
      <p:sp>
        <p:nvSpPr>
          <p:cNvPr id="22576" name="Line 44"/>
          <p:cNvSpPr>
            <a:spLocks noChangeShapeType="1"/>
          </p:cNvSpPr>
          <p:nvPr/>
        </p:nvSpPr>
        <p:spPr bwMode="auto">
          <a:xfrm>
            <a:off x="3152775" y="4935538"/>
            <a:ext cx="1588" cy="28575"/>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577" name="Line 45"/>
          <p:cNvSpPr>
            <a:spLocks noChangeShapeType="1"/>
          </p:cNvSpPr>
          <p:nvPr/>
        </p:nvSpPr>
        <p:spPr bwMode="auto">
          <a:xfrm>
            <a:off x="3224213" y="4935538"/>
            <a:ext cx="1587" cy="28575"/>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578" name="Line 46"/>
          <p:cNvSpPr>
            <a:spLocks noChangeShapeType="1"/>
          </p:cNvSpPr>
          <p:nvPr/>
        </p:nvSpPr>
        <p:spPr bwMode="auto">
          <a:xfrm>
            <a:off x="3295650" y="4935538"/>
            <a:ext cx="1588" cy="28575"/>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579" name="Line 47"/>
          <p:cNvSpPr>
            <a:spLocks noChangeShapeType="1"/>
          </p:cNvSpPr>
          <p:nvPr/>
        </p:nvSpPr>
        <p:spPr bwMode="auto">
          <a:xfrm>
            <a:off x="3365500" y="4935538"/>
            <a:ext cx="3175" cy="28575"/>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580" name="Line 48"/>
          <p:cNvSpPr>
            <a:spLocks noChangeShapeType="1"/>
          </p:cNvSpPr>
          <p:nvPr/>
        </p:nvSpPr>
        <p:spPr bwMode="auto">
          <a:xfrm>
            <a:off x="3436938" y="4935538"/>
            <a:ext cx="1587" cy="28575"/>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581" name="Line 49"/>
          <p:cNvSpPr>
            <a:spLocks noChangeShapeType="1"/>
          </p:cNvSpPr>
          <p:nvPr/>
        </p:nvSpPr>
        <p:spPr bwMode="auto">
          <a:xfrm>
            <a:off x="3508375" y="4935538"/>
            <a:ext cx="1588" cy="28575"/>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582" name="Line 50"/>
          <p:cNvSpPr>
            <a:spLocks noChangeShapeType="1"/>
          </p:cNvSpPr>
          <p:nvPr/>
        </p:nvSpPr>
        <p:spPr bwMode="auto">
          <a:xfrm>
            <a:off x="3579813" y="4935538"/>
            <a:ext cx="1587" cy="28575"/>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583" name="Line 51"/>
          <p:cNvSpPr>
            <a:spLocks noChangeShapeType="1"/>
          </p:cNvSpPr>
          <p:nvPr/>
        </p:nvSpPr>
        <p:spPr bwMode="auto">
          <a:xfrm>
            <a:off x="3649663" y="4935538"/>
            <a:ext cx="1587" cy="28575"/>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584" name="Line 52"/>
          <p:cNvSpPr>
            <a:spLocks noChangeShapeType="1"/>
          </p:cNvSpPr>
          <p:nvPr/>
        </p:nvSpPr>
        <p:spPr bwMode="auto">
          <a:xfrm>
            <a:off x="3721100" y="4935538"/>
            <a:ext cx="1588" cy="28575"/>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585" name="Line 53"/>
          <p:cNvSpPr>
            <a:spLocks noChangeShapeType="1"/>
          </p:cNvSpPr>
          <p:nvPr/>
        </p:nvSpPr>
        <p:spPr bwMode="auto">
          <a:xfrm>
            <a:off x="3792538" y="4935538"/>
            <a:ext cx="1587" cy="28575"/>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586" name="Line 54"/>
          <p:cNvSpPr>
            <a:spLocks noChangeShapeType="1"/>
          </p:cNvSpPr>
          <p:nvPr/>
        </p:nvSpPr>
        <p:spPr bwMode="auto">
          <a:xfrm>
            <a:off x="3792538" y="4935538"/>
            <a:ext cx="1587" cy="47625"/>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587" name="Rectangle 55"/>
          <p:cNvSpPr>
            <a:spLocks noChangeArrowheads="1"/>
          </p:cNvSpPr>
          <p:nvPr/>
        </p:nvSpPr>
        <p:spPr bwMode="auto">
          <a:xfrm>
            <a:off x="3759200" y="5008563"/>
            <a:ext cx="3302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n-US" altLang="en-US" sz="2600">
                <a:solidFill>
                  <a:srgbClr val="000000"/>
                </a:solidFill>
                <a:latin typeface="Times New Roman" panose="02020603050405020304" pitchFamily="18" charset="0"/>
              </a:rPr>
              <a:t>30</a:t>
            </a:r>
            <a:endParaRPr lang="en-US" altLang="en-US"/>
          </a:p>
        </p:txBody>
      </p:sp>
      <p:sp>
        <p:nvSpPr>
          <p:cNvPr id="22588" name="Line 56"/>
          <p:cNvSpPr>
            <a:spLocks noChangeShapeType="1"/>
          </p:cNvSpPr>
          <p:nvPr/>
        </p:nvSpPr>
        <p:spPr bwMode="auto">
          <a:xfrm>
            <a:off x="3862388" y="4935538"/>
            <a:ext cx="1587" cy="28575"/>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589" name="Line 57"/>
          <p:cNvSpPr>
            <a:spLocks noChangeShapeType="1"/>
          </p:cNvSpPr>
          <p:nvPr/>
        </p:nvSpPr>
        <p:spPr bwMode="auto">
          <a:xfrm>
            <a:off x="3932238" y="4935538"/>
            <a:ext cx="1587" cy="28575"/>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590" name="Line 58"/>
          <p:cNvSpPr>
            <a:spLocks noChangeShapeType="1"/>
          </p:cNvSpPr>
          <p:nvPr/>
        </p:nvSpPr>
        <p:spPr bwMode="auto">
          <a:xfrm>
            <a:off x="4003675" y="4935538"/>
            <a:ext cx="1588" cy="28575"/>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591" name="Line 59"/>
          <p:cNvSpPr>
            <a:spLocks noChangeShapeType="1"/>
          </p:cNvSpPr>
          <p:nvPr/>
        </p:nvSpPr>
        <p:spPr bwMode="auto">
          <a:xfrm>
            <a:off x="4075113" y="4935538"/>
            <a:ext cx="1587" cy="28575"/>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592" name="Line 60"/>
          <p:cNvSpPr>
            <a:spLocks noChangeShapeType="1"/>
          </p:cNvSpPr>
          <p:nvPr/>
        </p:nvSpPr>
        <p:spPr bwMode="auto">
          <a:xfrm>
            <a:off x="4144963" y="4935538"/>
            <a:ext cx="3175" cy="28575"/>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593" name="Line 61"/>
          <p:cNvSpPr>
            <a:spLocks noChangeShapeType="1"/>
          </p:cNvSpPr>
          <p:nvPr/>
        </p:nvSpPr>
        <p:spPr bwMode="auto">
          <a:xfrm>
            <a:off x="4216400" y="4935538"/>
            <a:ext cx="1588" cy="28575"/>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594" name="Line 62"/>
          <p:cNvSpPr>
            <a:spLocks noChangeShapeType="1"/>
          </p:cNvSpPr>
          <p:nvPr/>
        </p:nvSpPr>
        <p:spPr bwMode="auto">
          <a:xfrm>
            <a:off x="4287838" y="4935538"/>
            <a:ext cx="1587" cy="28575"/>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595" name="Line 63"/>
          <p:cNvSpPr>
            <a:spLocks noChangeShapeType="1"/>
          </p:cNvSpPr>
          <p:nvPr/>
        </p:nvSpPr>
        <p:spPr bwMode="auto">
          <a:xfrm>
            <a:off x="4359275" y="4935538"/>
            <a:ext cx="1588" cy="28575"/>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596" name="Line 64"/>
          <p:cNvSpPr>
            <a:spLocks noChangeShapeType="1"/>
          </p:cNvSpPr>
          <p:nvPr/>
        </p:nvSpPr>
        <p:spPr bwMode="auto">
          <a:xfrm>
            <a:off x="4429125" y="4935538"/>
            <a:ext cx="3175" cy="28575"/>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597" name="Line 65"/>
          <p:cNvSpPr>
            <a:spLocks noChangeShapeType="1"/>
          </p:cNvSpPr>
          <p:nvPr/>
        </p:nvSpPr>
        <p:spPr bwMode="auto">
          <a:xfrm>
            <a:off x="4500563" y="4935538"/>
            <a:ext cx="1587" cy="28575"/>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598" name="Line 66"/>
          <p:cNvSpPr>
            <a:spLocks noChangeShapeType="1"/>
          </p:cNvSpPr>
          <p:nvPr/>
        </p:nvSpPr>
        <p:spPr bwMode="auto">
          <a:xfrm>
            <a:off x="4500563" y="4935538"/>
            <a:ext cx="1587" cy="47625"/>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599" name="Rectangle 67"/>
          <p:cNvSpPr>
            <a:spLocks noChangeArrowheads="1"/>
          </p:cNvSpPr>
          <p:nvPr/>
        </p:nvSpPr>
        <p:spPr bwMode="auto">
          <a:xfrm>
            <a:off x="4468813" y="5008563"/>
            <a:ext cx="3302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n-US" altLang="en-US" sz="2600">
                <a:solidFill>
                  <a:srgbClr val="000000"/>
                </a:solidFill>
                <a:latin typeface="Times New Roman" panose="02020603050405020304" pitchFamily="18" charset="0"/>
              </a:rPr>
              <a:t>40</a:t>
            </a:r>
            <a:endParaRPr lang="en-US" altLang="en-US"/>
          </a:p>
        </p:txBody>
      </p:sp>
      <p:sp>
        <p:nvSpPr>
          <p:cNvPr id="22600" name="Line 68"/>
          <p:cNvSpPr>
            <a:spLocks noChangeShapeType="1"/>
          </p:cNvSpPr>
          <p:nvPr/>
        </p:nvSpPr>
        <p:spPr bwMode="auto">
          <a:xfrm flipV="1">
            <a:off x="952500" y="2335213"/>
            <a:ext cx="1588" cy="2600325"/>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601" name="Line 69"/>
          <p:cNvSpPr>
            <a:spLocks noChangeShapeType="1"/>
          </p:cNvSpPr>
          <p:nvPr/>
        </p:nvSpPr>
        <p:spPr bwMode="auto">
          <a:xfrm flipH="1">
            <a:off x="906463" y="4935538"/>
            <a:ext cx="46037" cy="1587"/>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602" name="Line 70"/>
          <p:cNvSpPr>
            <a:spLocks noChangeShapeType="1"/>
          </p:cNvSpPr>
          <p:nvPr/>
        </p:nvSpPr>
        <p:spPr bwMode="auto">
          <a:xfrm flipH="1">
            <a:off x="893763" y="4935538"/>
            <a:ext cx="58737" cy="1587"/>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603" name="Line 72"/>
          <p:cNvSpPr>
            <a:spLocks noChangeShapeType="1"/>
          </p:cNvSpPr>
          <p:nvPr/>
        </p:nvSpPr>
        <p:spPr bwMode="auto">
          <a:xfrm flipH="1">
            <a:off x="906463" y="4676775"/>
            <a:ext cx="46037" cy="1588"/>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604" name="Line 73"/>
          <p:cNvSpPr>
            <a:spLocks noChangeShapeType="1"/>
          </p:cNvSpPr>
          <p:nvPr/>
        </p:nvSpPr>
        <p:spPr bwMode="auto">
          <a:xfrm flipH="1">
            <a:off x="906463" y="4416425"/>
            <a:ext cx="46037" cy="1588"/>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605" name="Line 74"/>
          <p:cNvSpPr>
            <a:spLocks noChangeShapeType="1"/>
          </p:cNvSpPr>
          <p:nvPr/>
        </p:nvSpPr>
        <p:spPr bwMode="auto">
          <a:xfrm flipH="1">
            <a:off x="906463" y="4157663"/>
            <a:ext cx="46037" cy="1587"/>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606" name="Line 75"/>
          <p:cNvSpPr>
            <a:spLocks noChangeShapeType="1"/>
          </p:cNvSpPr>
          <p:nvPr/>
        </p:nvSpPr>
        <p:spPr bwMode="auto">
          <a:xfrm flipH="1">
            <a:off x="906463" y="3897313"/>
            <a:ext cx="46037" cy="1587"/>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607" name="Line 76"/>
          <p:cNvSpPr>
            <a:spLocks noChangeShapeType="1"/>
          </p:cNvSpPr>
          <p:nvPr/>
        </p:nvSpPr>
        <p:spPr bwMode="auto">
          <a:xfrm flipH="1">
            <a:off x="906463" y="3635375"/>
            <a:ext cx="46037" cy="1588"/>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608" name="Line 77"/>
          <p:cNvSpPr>
            <a:spLocks noChangeShapeType="1"/>
          </p:cNvSpPr>
          <p:nvPr/>
        </p:nvSpPr>
        <p:spPr bwMode="auto">
          <a:xfrm flipH="1">
            <a:off x="893763" y="3635375"/>
            <a:ext cx="58737" cy="1588"/>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609" name="Line 78"/>
          <p:cNvSpPr>
            <a:spLocks noChangeShapeType="1"/>
          </p:cNvSpPr>
          <p:nvPr/>
        </p:nvSpPr>
        <p:spPr bwMode="auto">
          <a:xfrm flipH="1">
            <a:off x="906463" y="3376613"/>
            <a:ext cx="46037" cy="1587"/>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610" name="Line 79"/>
          <p:cNvSpPr>
            <a:spLocks noChangeShapeType="1"/>
          </p:cNvSpPr>
          <p:nvPr/>
        </p:nvSpPr>
        <p:spPr bwMode="auto">
          <a:xfrm flipH="1">
            <a:off x="906463" y="3116263"/>
            <a:ext cx="46037" cy="1587"/>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611" name="Line 80"/>
          <p:cNvSpPr>
            <a:spLocks noChangeShapeType="1"/>
          </p:cNvSpPr>
          <p:nvPr/>
        </p:nvSpPr>
        <p:spPr bwMode="auto">
          <a:xfrm flipH="1">
            <a:off x="906463" y="2857500"/>
            <a:ext cx="46037" cy="1588"/>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612" name="Line 81"/>
          <p:cNvSpPr>
            <a:spLocks noChangeShapeType="1"/>
          </p:cNvSpPr>
          <p:nvPr/>
        </p:nvSpPr>
        <p:spPr bwMode="auto">
          <a:xfrm flipH="1">
            <a:off x="906463" y="2597150"/>
            <a:ext cx="46037" cy="1588"/>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613" name="Line 82"/>
          <p:cNvSpPr>
            <a:spLocks noChangeShapeType="1"/>
          </p:cNvSpPr>
          <p:nvPr/>
        </p:nvSpPr>
        <p:spPr bwMode="auto">
          <a:xfrm flipH="1">
            <a:off x="906463" y="2336800"/>
            <a:ext cx="46037" cy="1588"/>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614" name="Line 83"/>
          <p:cNvSpPr>
            <a:spLocks noChangeShapeType="1"/>
          </p:cNvSpPr>
          <p:nvPr/>
        </p:nvSpPr>
        <p:spPr bwMode="auto">
          <a:xfrm flipH="1">
            <a:off x="893763" y="2336800"/>
            <a:ext cx="58737" cy="1588"/>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615" name="Line 86"/>
          <p:cNvSpPr>
            <a:spLocks noChangeShapeType="1"/>
          </p:cNvSpPr>
          <p:nvPr/>
        </p:nvSpPr>
        <p:spPr bwMode="auto">
          <a:xfrm>
            <a:off x="5222875" y="4951413"/>
            <a:ext cx="3548063" cy="1587"/>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616" name="Line 87"/>
          <p:cNvSpPr>
            <a:spLocks noChangeShapeType="1"/>
          </p:cNvSpPr>
          <p:nvPr/>
        </p:nvSpPr>
        <p:spPr bwMode="auto">
          <a:xfrm>
            <a:off x="5222875" y="4951413"/>
            <a:ext cx="1588" cy="28575"/>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617" name="Line 88"/>
          <p:cNvSpPr>
            <a:spLocks noChangeShapeType="1"/>
          </p:cNvSpPr>
          <p:nvPr/>
        </p:nvSpPr>
        <p:spPr bwMode="auto">
          <a:xfrm>
            <a:off x="5222875" y="4951413"/>
            <a:ext cx="1588" cy="47625"/>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618" name="Line 89"/>
          <p:cNvSpPr>
            <a:spLocks noChangeShapeType="1"/>
          </p:cNvSpPr>
          <p:nvPr/>
        </p:nvSpPr>
        <p:spPr bwMode="auto">
          <a:xfrm>
            <a:off x="5294313" y="4951413"/>
            <a:ext cx="1587" cy="28575"/>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619" name="Line 90"/>
          <p:cNvSpPr>
            <a:spLocks noChangeShapeType="1"/>
          </p:cNvSpPr>
          <p:nvPr/>
        </p:nvSpPr>
        <p:spPr bwMode="auto">
          <a:xfrm>
            <a:off x="5365750" y="4951413"/>
            <a:ext cx="1588" cy="28575"/>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620" name="Line 91"/>
          <p:cNvSpPr>
            <a:spLocks noChangeShapeType="1"/>
          </p:cNvSpPr>
          <p:nvPr/>
        </p:nvSpPr>
        <p:spPr bwMode="auto">
          <a:xfrm>
            <a:off x="5435600" y="4951413"/>
            <a:ext cx="1588" cy="28575"/>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621" name="Line 92"/>
          <p:cNvSpPr>
            <a:spLocks noChangeShapeType="1"/>
          </p:cNvSpPr>
          <p:nvPr/>
        </p:nvSpPr>
        <p:spPr bwMode="auto">
          <a:xfrm>
            <a:off x="5507038" y="4951413"/>
            <a:ext cx="1587" cy="28575"/>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622" name="Line 93"/>
          <p:cNvSpPr>
            <a:spLocks noChangeShapeType="1"/>
          </p:cNvSpPr>
          <p:nvPr/>
        </p:nvSpPr>
        <p:spPr bwMode="auto">
          <a:xfrm>
            <a:off x="5578475" y="4951413"/>
            <a:ext cx="1588" cy="28575"/>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623" name="Line 94"/>
          <p:cNvSpPr>
            <a:spLocks noChangeShapeType="1"/>
          </p:cNvSpPr>
          <p:nvPr/>
        </p:nvSpPr>
        <p:spPr bwMode="auto">
          <a:xfrm>
            <a:off x="5648325" y="4951413"/>
            <a:ext cx="3175" cy="28575"/>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624" name="Line 95"/>
          <p:cNvSpPr>
            <a:spLocks noChangeShapeType="1"/>
          </p:cNvSpPr>
          <p:nvPr/>
        </p:nvSpPr>
        <p:spPr bwMode="auto">
          <a:xfrm>
            <a:off x="5719763" y="4951413"/>
            <a:ext cx="1587" cy="28575"/>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625" name="Line 96"/>
          <p:cNvSpPr>
            <a:spLocks noChangeShapeType="1"/>
          </p:cNvSpPr>
          <p:nvPr/>
        </p:nvSpPr>
        <p:spPr bwMode="auto">
          <a:xfrm>
            <a:off x="5789613" y="4951413"/>
            <a:ext cx="1587" cy="28575"/>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626" name="Line 97"/>
          <p:cNvSpPr>
            <a:spLocks noChangeShapeType="1"/>
          </p:cNvSpPr>
          <p:nvPr/>
        </p:nvSpPr>
        <p:spPr bwMode="auto">
          <a:xfrm>
            <a:off x="5861050" y="4951413"/>
            <a:ext cx="1588" cy="28575"/>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627" name="Line 98"/>
          <p:cNvSpPr>
            <a:spLocks noChangeShapeType="1"/>
          </p:cNvSpPr>
          <p:nvPr/>
        </p:nvSpPr>
        <p:spPr bwMode="auto">
          <a:xfrm>
            <a:off x="5930900" y="4951413"/>
            <a:ext cx="1588" cy="28575"/>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628" name="Line 99"/>
          <p:cNvSpPr>
            <a:spLocks noChangeShapeType="1"/>
          </p:cNvSpPr>
          <p:nvPr/>
        </p:nvSpPr>
        <p:spPr bwMode="auto">
          <a:xfrm>
            <a:off x="5930900" y="4951413"/>
            <a:ext cx="1588" cy="47625"/>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629" name="Rectangle 100"/>
          <p:cNvSpPr>
            <a:spLocks noChangeArrowheads="1"/>
          </p:cNvSpPr>
          <p:nvPr/>
        </p:nvSpPr>
        <p:spPr bwMode="auto">
          <a:xfrm>
            <a:off x="5921375" y="5022850"/>
            <a:ext cx="1651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n-US" altLang="en-US" sz="2600">
                <a:solidFill>
                  <a:srgbClr val="000000"/>
                </a:solidFill>
                <a:latin typeface="Times New Roman" panose="02020603050405020304" pitchFamily="18" charset="0"/>
              </a:rPr>
              <a:t>0</a:t>
            </a:r>
            <a:endParaRPr lang="en-US" altLang="en-US"/>
          </a:p>
        </p:txBody>
      </p:sp>
      <p:sp>
        <p:nvSpPr>
          <p:cNvPr id="22630" name="Line 101"/>
          <p:cNvSpPr>
            <a:spLocks noChangeShapeType="1"/>
          </p:cNvSpPr>
          <p:nvPr/>
        </p:nvSpPr>
        <p:spPr bwMode="auto">
          <a:xfrm>
            <a:off x="6002338" y="4951413"/>
            <a:ext cx="1587" cy="28575"/>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631" name="Line 102"/>
          <p:cNvSpPr>
            <a:spLocks noChangeShapeType="1"/>
          </p:cNvSpPr>
          <p:nvPr/>
        </p:nvSpPr>
        <p:spPr bwMode="auto">
          <a:xfrm>
            <a:off x="6073775" y="4951413"/>
            <a:ext cx="1588" cy="28575"/>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632" name="Line 103"/>
          <p:cNvSpPr>
            <a:spLocks noChangeShapeType="1"/>
          </p:cNvSpPr>
          <p:nvPr/>
        </p:nvSpPr>
        <p:spPr bwMode="auto">
          <a:xfrm>
            <a:off x="6145213" y="4951413"/>
            <a:ext cx="1587" cy="28575"/>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633" name="Line 104"/>
          <p:cNvSpPr>
            <a:spLocks noChangeShapeType="1"/>
          </p:cNvSpPr>
          <p:nvPr/>
        </p:nvSpPr>
        <p:spPr bwMode="auto">
          <a:xfrm>
            <a:off x="6215063" y="4951413"/>
            <a:ext cx="1587" cy="28575"/>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634" name="Line 105"/>
          <p:cNvSpPr>
            <a:spLocks noChangeShapeType="1"/>
          </p:cNvSpPr>
          <p:nvPr/>
        </p:nvSpPr>
        <p:spPr bwMode="auto">
          <a:xfrm>
            <a:off x="6286500" y="4951413"/>
            <a:ext cx="1588" cy="28575"/>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635" name="Line 106"/>
          <p:cNvSpPr>
            <a:spLocks noChangeShapeType="1"/>
          </p:cNvSpPr>
          <p:nvPr/>
        </p:nvSpPr>
        <p:spPr bwMode="auto">
          <a:xfrm>
            <a:off x="6357938" y="4951413"/>
            <a:ext cx="1587" cy="28575"/>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636" name="Line 107"/>
          <p:cNvSpPr>
            <a:spLocks noChangeShapeType="1"/>
          </p:cNvSpPr>
          <p:nvPr/>
        </p:nvSpPr>
        <p:spPr bwMode="auto">
          <a:xfrm>
            <a:off x="6429375" y="4951413"/>
            <a:ext cx="1588" cy="28575"/>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637" name="Line 108"/>
          <p:cNvSpPr>
            <a:spLocks noChangeShapeType="1"/>
          </p:cNvSpPr>
          <p:nvPr/>
        </p:nvSpPr>
        <p:spPr bwMode="auto">
          <a:xfrm>
            <a:off x="6499225" y="4951413"/>
            <a:ext cx="1588" cy="28575"/>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638" name="Line 109"/>
          <p:cNvSpPr>
            <a:spLocks noChangeShapeType="1"/>
          </p:cNvSpPr>
          <p:nvPr/>
        </p:nvSpPr>
        <p:spPr bwMode="auto">
          <a:xfrm>
            <a:off x="6570663" y="4951413"/>
            <a:ext cx="1587" cy="28575"/>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639" name="Line 110"/>
          <p:cNvSpPr>
            <a:spLocks noChangeShapeType="1"/>
          </p:cNvSpPr>
          <p:nvPr/>
        </p:nvSpPr>
        <p:spPr bwMode="auto">
          <a:xfrm>
            <a:off x="6642100" y="4951413"/>
            <a:ext cx="1588" cy="28575"/>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640" name="Line 111"/>
          <p:cNvSpPr>
            <a:spLocks noChangeShapeType="1"/>
          </p:cNvSpPr>
          <p:nvPr/>
        </p:nvSpPr>
        <p:spPr bwMode="auto">
          <a:xfrm>
            <a:off x="6642100" y="4951413"/>
            <a:ext cx="1588" cy="47625"/>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641" name="Rectangle 112"/>
          <p:cNvSpPr>
            <a:spLocks noChangeArrowheads="1"/>
          </p:cNvSpPr>
          <p:nvPr/>
        </p:nvSpPr>
        <p:spPr bwMode="auto">
          <a:xfrm>
            <a:off x="6608763" y="5022850"/>
            <a:ext cx="3302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n-US" altLang="en-US" sz="2600">
                <a:solidFill>
                  <a:srgbClr val="000000"/>
                </a:solidFill>
                <a:latin typeface="Times New Roman" panose="02020603050405020304" pitchFamily="18" charset="0"/>
              </a:rPr>
              <a:t>10</a:t>
            </a:r>
            <a:endParaRPr lang="en-US" altLang="en-US"/>
          </a:p>
        </p:txBody>
      </p:sp>
      <p:sp>
        <p:nvSpPr>
          <p:cNvPr id="22642" name="Line 113"/>
          <p:cNvSpPr>
            <a:spLocks noChangeShapeType="1"/>
          </p:cNvSpPr>
          <p:nvPr/>
        </p:nvSpPr>
        <p:spPr bwMode="auto">
          <a:xfrm>
            <a:off x="6711950" y="4951413"/>
            <a:ext cx="3175" cy="28575"/>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643" name="Line 114"/>
          <p:cNvSpPr>
            <a:spLocks noChangeShapeType="1"/>
          </p:cNvSpPr>
          <p:nvPr/>
        </p:nvSpPr>
        <p:spPr bwMode="auto">
          <a:xfrm>
            <a:off x="6783388" y="4951413"/>
            <a:ext cx="1587" cy="28575"/>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644" name="Line 115"/>
          <p:cNvSpPr>
            <a:spLocks noChangeShapeType="1"/>
          </p:cNvSpPr>
          <p:nvPr/>
        </p:nvSpPr>
        <p:spPr bwMode="auto">
          <a:xfrm>
            <a:off x="6854825" y="4951413"/>
            <a:ext cx="1588" cy="28575"/>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645" name="Line 116"/>
          <p:cNvSpPr>
            <a:spLocks noChangeShapeType="1"/>
          </p:cNvSpPr>
          <p:nvPr/>
        </p:nvSpPr>
        <p:spPr bwMode="auto">
          <a:xfrm>
            <a:off x="6926263" y="4951413"/>
            <a:ext cx="1587" cy="28575"/>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646" name="Line 117"/>
          <p:cNvSpPr>
            <a:spLocks noChangeShapeType="1"/>
          </p:cNvSpPr>
          <p:nvPr/>
        </p:nvSpPr>
        <p:spPr bwMode="auto">
          <a:xfrm>
            <a:off x="6996113" y="4951413"/>
            <a:ext cx="3175" cy="28575"/>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647" name="Line 118"/>
          <p:cNvSpPr>
            <a:spLocks noChangeShapeType="1"/>
          </p:cNvSpPr>
          <p:nvPr/>
        </p:nvSpPr>
        <p:spPr bwMode="auto">
          <a:xfrm>
            <a:off x="7067550" y="4951413"/>
            <a:ext cx="1588" cy="28575"/>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648" name="Line 119"/>
          <p:cNvSpPr>
            <a:spLocks noChangeShapeType="1"/>
          </p:cNvSpPr>
          <p:nvPr/>
        </p:nvSpPr>
        <p:spPr bwMode="auto">
          <a:xfrm>
            <a:off x="7138988" y="4951413"/>
            <a:ext cx="1587" cy="28575"/>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649" name="Line 120"/>
          <p:cNvSpPr>
            <a:spLocks noChangeShapeType="1"/>
          </p:cNvSpPr>
          <p:nvPr/>
        </p:nvSpPr>
        <p:spPr bwMode="auto">
          <a:xfrm>
            <a:off x="7210425" y="4951413"/>
            <a:ext cx="1588" cy="28575"/>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650" name="Line 121"/>
          <p:cNvSpPr>
            <a:spLocks noChangeShapeType="1"/>
          </p:cNvSpPr>
          <p:nvPr/>
        </p:nvSpPr>
        <p:spPr bwMode="auto">
          <a:xfrm>
            <a:off x="7280275" y="4951413"/>
            <a:ext cx="3175" cy="28575"/>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651" name="Line 122"/>
          <p:cNvSpPr>
            <a:spLocks noChangeShapeType="1"/>
          </p:cNvSpPr>
          <p:nvPr/>
        </p:nvSpPr>
        <p:spPr bwMode="auto">
          <a:xfrm>
            <a:off x="7351713" y="4951413"/>
            <a:ext cx="1587" cy="28575"/>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652" name="Line 123"/>
          <p:cNvSpPr>
            <a:spLocks noChangeShapeType="1"/>
          </p:cNvSpPr>
          <p:nvPr/>
        </p:nvSpPr>
        <p:spPr bwMode="auto">
          <a:xfrm>
            <a:off x="7351713" y="4951413"/>
            <a:ext cx="1587" cy="47625"/>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653" name="Rectangle 124"/>
          <p:cNvSpPr>
            <a:spLocks noChangeArrowheads="1"/>
          </p:cNvSpPr>
          <p:nvPr/>
        </p:nvSpPr>
        <p:spPr bwMode="auto">
          <a:xfrm>
            <a:off x="7318375" y="5022850"/>
            <a:ext cx="3302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n-US" altLang="en-US" sz="2600">
                <a:solidFill>
                  <a:srgbClr val="000000"/>
                </a:solidFill>
                <a:latin typeface="Times New Roman" panose="02020603050405020304" pitchFamily="18" charset="0"/>
              </a:rPr>
              <a:t>20</a:t>
            </a:r>
            <a:endParaRPr lang="en-US" altLang="en-US"/>
          </a:p>
        </p:txBody>
      </p:sp>
      <p:sp>
        <p:nvSpPr>
          <p:cNvPr id="22654" name="Line 125"/>
          <p:cNvSpPr>
            <a:spLocks noChangeShapeType="1"/>
          </p:cNvSpPr>
          <p:nvPr/>
        </p:nvSpPr>
        <p:spPr bwMode="auto">
          <a:xfrm>
            <a:off x="7423150" y="4951413"/>
            <a:ext cx="1588" cy="28575"/>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655" name="Line 126"/>
          <p:cNvSpPr>
            <a:spLocks noChangeShapeType="1"/>
          </p:cNvSpPr>
          <p:nvPr/>
        </p:nvSpPr>
        <p:spPr bwMode="auto">
          <a:xfrm>
            <a:off x="7494588" y="4951413"/>
            <a:ext cx="1587" cy="28575"/>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656" name="Line 127"/>
          <p:cNvSpPr>
            <a:spLocks noChangeShapeType="1"/>
          </p:cNvSpPr>
          <p:nvPr/>
        </p:nvSpPr>
        <p:spPr bwMode="auto">
          <a:xfrm>
            <a:off x="7564438" y="4951413"/>
            <a:ext cx="1587" cy="28575"/>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657" name="Line 128"/>
          <p:cNvSpPr>
            <a:spLocks noChangeShapeType="1"/>
          </p:cNvSpPr>
          <p:nvPr/>
        </p:nvSpPr>
        <p:spPr bwMode="auto">
          <a:xfrm>
            <a:off x="7635875" y="4951413"/>
            <a:ext cx="1588" cy="28575"/>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658" name="Line 129"/>
          <p:cNvSpPr>
            <a:spLocks noChangeShapeType="1"/>
          </p:cNvSpPr>
          <p:nvPr/>
        </p:nvSpPr>
        <p:spPr bwMode="auto">
          <a:xfrm>
            <a:off x="7707313" y="4951413"/>
            <a:ext cx="1587" cy="28575"/>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659" name="Line 130"/>
          <p:cNvSpPr>
            <a:spLocks noChangeShapeType="1"/>
          </p:cNvSpPr>
          <p:nvPr/>
        </p:nvSpPr>
        <p:spPr bwMode="auto">
          <a:xfrm>
            <a:off x="7778750" y="4951413"/>
            <a:ext cx="1588" cy="28575"/>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660" name="Line 131"/>
          <p:cNvSpPr>
            <a:spLocks noChangeShapeType="1"/>
          </p:cNvSpPr>
          <p:nvPr/>
        </p:nvSpPr>
        <p:spPr bwMode="auto">
          <a:xfrm>
            <a:off x="7848600" y="4951413"/>
            <a:ext cx="1588" cy="28575"/>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661" name="Line 132"/>
          <p:cNvSpPr>
            <a:spLocks noChangeShapeType="1"/>
          </p:cNvSpPr>
          <p:nvPr/>
        </p:nvSpPr>
        <p:spPr bwMode="auto">
          <a:xfrm>
            <a:off x="7920038" y="4951413"/>
            <a:ext cx="1587" cy="28575"/>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662" name="Line 133"/>
          <p:cNvSpPr>
            <a:spLocks noChangeShapeType="1"/>
          </p:cNvSpPr>
          <p:nvPr/>
        </p:nvSpPr>
        <p:spPr bwMode="auto">
          <a:xfrm>
            <a:off x="7991475" y="4951413"/>
            <a:ext cx="1588" cy="28575"/>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663" name="Line 134"/>
          <p:cNvSpPr>
            <a:spLocks noChangeShapeType="1"/>
          </p:cNvSpPr>
          <p:nvPr/>
        </p:nvSpPr>
        <p:spPr bwMode="auto">
          <a:xfrm>
            <a:off x="8062913" y="4951413"/>
            <a:ext cx="1587" cy="28575"/>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664" name="Line 135"/>
          <p:cNvSpPr>
            <a:spLocks noChangeShapeType="1"/>
          </p:cNvSpPr>
          <p:nvPr/>
        </p:nvSpPr>
        <p:spPr bwMode="auto">
          <a:xfrm>
            <a:off x="8062913" y="4951413"/>
            <a:ext cx="1587" cy="47625"/>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665" name="Rectangle 136"/>
          <p:cNvSpPr>
            <a:spLocks noChangeArrowheads="1"/>
          </p:cNvSpPr>
          <p:nvPr/>
        </p:nvSpPr>
        <p:spPr bwMode="auto">
          <a:xfrm>
            <a:off x="8027988" y="5022850"/>
            <a:ext cx="3302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n-US" altLang="en-US" sz="2600">
                <a:solidFill>
                  <a:srgbClr val="000000"/>
                </a:solidFill>
                <a:latin typeface="Times New Roman" panose="02020603050405020304" pitchFamily="18" charset="0"/>
              </a:rPr>
              <a:t>30</a:t>
            </a:r>
            <a:endParaRPr lang="en-US" altLang="en-US"/>
          </a:p>
        </p:txBody>
      </p:sp>
      <p:sp>
        <p:nvSpPr>
          <p:cNvPr id="22666" name="Line 137"/>
          <p:cNvSpPr>
            <a:spLocks noChangeShapeType="1"/>
          </p:cNvSpPr>
          <p:nvPr/>
        </p:nvSpPr>
        <p:spPr bwMode="auto">
          <a:xfrm>
            <a:off x="8131175" y="4951413"/>
            <a:ext cx="1588" cy="28575"/>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667" name="Line 138"/>
          <p:cNvSpPr>
            <a:spLocks noChangeShapeType="1"/>
          </p:cNvSpPr>
          <p:nvPr/>
        </p:nvSpPr>
        <p:spPr bwMode="auto">
          <a:xfrm>
            <a:off x="8202613" y="4951413"/>
            <a:ext cx="1587" cy="28575"/>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668" name="Line 139"/>
          <p:cNvSpPr>
            <a:spLocks noChangeShapeType="1"/>
          </p:cNvSpPr>
          <p:nvPr/>
        </p:nvSpPr>
        <p:spPr bwMode="auto">
          <a:xfrm>
            <a:off x="8274050" y="4951413"/>
            <a:ext cx="1588" cy="28575"/>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669" name="Line 140"/>
          <p:cNvSpPr>
            <a:spLocks noChangeShapeType="1"/>
          </p:cNvSpPr>
          <p:nvPr/>
        </p:nvSpPr>
        <p:spPr bwMode="auto">
          <a:xfrm>
            <a:off x="8343900" y="4951413"/>
            <a:ext cx="3175" cy="28575"/>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670" name="Line 141"/>
          <p:cNvSpPr>
            <a:spLocks noChangeShapeType="1"/>
          </p:cNvSpPr>
          <p:nvPr/>
        </p:nvSpPr>
        <p:spPr bwMode="auto">
          <a:xfrm>
            <a:off x="8415338" y="4951413"/>
            <a:ext cx="1587" cy="28575"/>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671" name="Line 142"/>
          <p:cNvSpPr>
            <a:spLocks noChangeShapeType="1"/>
          </p:cNvSpPr>
          <p:nvPr/>
        </p:nvSpPr>
        <p:spPr bwMode="auto">
          <a:xfrm>
            <a:off x="8486775" y="4951413"/>
            <a:ext cx="1588" cy="28575"/>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672" name="Line 143"/>
          <p:cNvSpPr>
            <a:spLocks noChangeShapeType="1"/>
          </p:cNvSpPr>
          <p:nvPr/>
        </p:nvSpPr>
        <p:spPr bwMode="auto">
          <a:xfrm>
            <a:off x="8558213" y="4951413"/>
            <a:ext cx="1587" cy="28575"/>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673" name="Line 144"/>
          <p:cNvSpPr>
            <a:spLocks noChangeShapeType="1"/>
          </p:cNvSpPr>
          <p:nvPr/>
        </p:nvSpPr>
        <p:spPr bwMode="auto">
          <a:xfrm>
            <a:off x="8628063" y="4951413"/>
            <a:ext cx="3175" cy="28575"/>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674" name="Line 145"/>
          <p:cNvSpPr>
            <a:spLocks noChangeShapeType="1"/>
          </p:cNvSpPr>
          <p:nvPr/>
        </p:nvSpPr>
        <p:spPr bwMode="auto">
          <a:xfrm>
            <a:off x="8699500" y="4951413"/>
            <a:ext cx="1588" cy="28575"/>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675" name="Line 146"/>
          <p:cNvSpPr>
            <a:spLocks noChangeShapeType="1"/>
          </p:cNvSpPr>
          <p:nvPr/>
        </p:nvSpPr>
        <p:spPr bwMode="auto">
          <a:xfrm>
            <a:off x="8770938" y="4951413"/>
            <a:ext cx="1587" cy="28575"/>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676" name="Line 147"/>
          <p:cNvSpPr>
            <a:spLocks noChangeShapeType="1"/>
          </p:cNvSpPr>
          <p:nvPr/>
        </p:nvSpPr>
        <p:spPr bwMode="auto">
          <a:xfrm>
            <a:off x="8770938" y="4951413"/>
            <a:ext cx="1587" cy="47625"/>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677" name="Rectangle 148"/>
          <p:cNvSpPr>
            <a:spLocks noChangeArrowheads="1"/>
          </p:cNvSpPr>
          <p:nvPr/>
        </p:nvSpPr>
        <p:spPr bwMode="auto">
          <a:xfrm>
            <a:off x="8737600" y="5022850"/>
            <a:ext cx="3302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n-US" altLang="en-US" sz="2600">
                <a:solidFill>
                  <a:srgbClr val="000000"/>
                </a:solidFill>
                <a:latin typeface="Times New Roman" panose="02020603050405020304" pitchFamily="18" charset="0"/>
              </a:rPr>
              <a:t>40</a:t>
            </a:r>
            <a:endParaRPr lang="en-US" altLang="en-US"/>
          </a:p>
        </p:txBody>
      </p:sp>
      <p:sp>
        <p:nvSpPr>
          <p:cNvPr id="22678" name="Line 149"/>
          <p:cNvSpPr>
            <a:spLocks noChangeShapeType="1"/>
          </p:cNvSpPr>
          <p:nvPr/>
        </p:nvSpPr>
        <p:spPr bwMode="auto">
          <a:xfrm flipV="1">
            <a:off x="5222875" y="2351088"/>
            <a:ext cx="1588" cy="2600325"/>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679" name="Line 150"/>
          <p:cNvSpPr>
            <a:spLocks noChangeShapeType="1"/>
          </p:cNvSpPr>
          <p:nvPr/>
        </p:nvSpPr>
        <p:spPr bwMode="auto">
          <a:xfrm flipH="1">
            <a:off x="5176838" y="4951413"/>
            <a:ext cx="46037" cy="1587"/>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680" name="Line 151"/>
          <p:cNvSpPr>
            <a:spLocks noChangeShapeType="1"/>
          </p:cNvSpPr>
          <p:nvPr/>
        </p:nvSpPr>
        <p:spPr bwMode="auto">
          <a:xfrm flipH="1">
            <a:off x="5164138" y="4951413"/>
            <a:ext cx="58737" cy="1587"/>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681" name="Rectangle 152"/>
          <p:cNvSpPr>
            <a:spLocks noChangeArrowheads="1"/>
          </p:cNvSpPr>
          <p:nvPr/>
        </p:nvSpPr>
        <p:spPr bwMode="auto">
          <a:xfrm>
            <a:off x="5006975" y="4730750"/>
            <a:ext cx="1651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n-US" altLang="en-US" sz="2600">
                <a:solidFill>
                  <a:srgbClr val="000000"/>
                </a:solidFill>
                <a:latin typeface="Times New Roman" panose="02020603050405020304" pitchFamily="18" charset="0"/>
              </a:rPr>
              <a:t>0</a:t>
            </a:r>
            <a:endParaRPr lang="en-US" altLang="en-US"/>
          </a:p>
        </p:txBody>
      </p:sp>
      <p:sp>
        <p:nvSpPr>
          <p:cNvPr id="22682" name="Line 153"/>
          <p:cNvSpPr>
            <a:spLocks noChangeShapeType="1"/>
          </p:cNvSpPr>
          <p:nvPr/>
        </p:nvSpPr>
        <p:spPr bwMode="auto">
          <a:xfrm flipH="1">
            <a:off x="5176838" y="4692650"/>
            <a:ext cx="46037" cy="1588"/>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683" name="Line 154"/>
          <p:cNvSpPr>
            <a:spLocks noChangeShapeType="1"/>
          </p:cNvSpPr>
          <p:nvPr/>
        </p:nvSpPr>
        <p:spPr bwMode="auto">
          <a:xfrm flipH="1">
            <a:off x="5176838" y="4432300"/>
            <a:ext cx="46037" cy="1588"/>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684" name="Line 155"/>
          <p:cNvSpPr>
            <a:spLocks noChangeShapeType="1"/>
          </p:cNvSpPr>
          <p:nvPr/>
        </p:nvSpPr>
        <p:spPr bwMode="auto">
          <a:xfrm flipH="1">
            <a:off x="5176838" y="4171950"/>
            <a:ext cx="46037" cy="1588"/>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685" name="Line 156"/>
          <p:cNvSpPr>
            <a:spLocks noChangeShapeType="1"/>
          </p:cNvSpPr>
          <p:nvPr/>
        </p:nvSpPr>
        <p:spPr bwMode="auto">
          <a:xfrm flipH="1">
            <a:off x="5176838" y="3913188"/>
            <a:ext cx="46037" cy="1587"/>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686" name="Line 157"/>
          <p:cNvSpPr>
            <a:spLocks noChangeShapeType="1"/>
          </p:cNvSpPr>
          <p:nvPr/>
        </p:nvSpPr>
        <p:spPr bwMode="auto">
          <a:xfrm flipH="1">
            <a:off x="5176838" y="3651250"/>
            <a:ext cx="46037" cy="1588"/>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687" name="Line 158"/>
          <p:cNvSpPr>
            <a:spLocks noChangeShapeType="1"/>
          </p:cNvSpPr>
          <p:nvPr/>
        </p:nvSpPr>
        <p:spPr bwMode="auto">
          <a:xfrm flipH="1">
            <a:off x="5164138" y="3651250"/>
            <a:ext cx="58737" cy="1588"/>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688" name="Line 159"/>
          <p:cNvSpPr>
            <a:spLocks noChangeShapeType="1"/>
          </p:cNvSpPr>
          <p:nvPr/>
        </p:nvSpPr>
        <p:spPr bwMode="auto">
          <a:xfrm flipH="1">
            <a:off x="5176838" y="3392488"/>
            <a:ext cx="46037" cy="1587"/>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689" name="Line 160"/>
          <p:cNvSpPr>
            <a:spLocks noChangeShapeType="1"/>
          </p:cNvSpPr>
          <p:nvPr/>
        </p:nvSpPr>
        <p:spPr bwMode="auto">
          <a:xfrm flipH="1">
            <a:off x="5176838" y="3132138"/>
            <a:ext cx="46037" cy="1587"/>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690" name="Line 161"/>
          <p:cNvSpPr>
            <a:spLocks noChangeShapeType="1"/>
          </p:cNvSpPr>
          <p:nvPr/>
        </p:nvSpPr>
        <p:spPr bwMode="auto">
          <a:xfrm flipH="1">
            <a:off x="5176838" y="2871788"/>
            <a:ext cx="46037" cy="1587"/>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691" name="Line 162"/>
          <p:cNvSpPr>
            <a:spLocks noChangeShapeType="1"/>
          </p:cNvSpPr>
          <p:nvPr/>
        </p:nvSpPr>
        <p:spPr bwMode="auto">
          <a:xfrm flipH="1">
            <a:off x="5176838" y="2613025"/>
            <a:ext cx="46037" cy="1588"/>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692" name="Line 163"/>
          <p:cNvSpPr>
            <a:spLocks noChangeShapeType="1"/>
          </p:cNvSpPr>
          <p:nvPr/>
        </p:nvSpPr>
        <p:spPr bwMode="auto">
          <a:xfrm flipH="1">
            <a:off x="5176838" y="2352675"/>
            <a:ext cx="46037" cy="1588"/>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693" name="Line 164"/>
          <p:cNvSpPr>
            <a:spLocks noChangeShapeType="1"/>
          </p:cNvSpPr>
          <p:nvPr/>
        </p:nvSpPr>
        <p:spPr bwMode="auto">
          <a:xfrm flipH="1">
            <a:off x="5164138" y="2352675"/>
            <a:ext cx="58737" cy="1588"/>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694" name="Rectangle 165"/>
          <p:cNvSpPr>
            <a:spLocks noChangeArrowheads="1"/>
          </p:cNvSpPr>
          <p:nvPr/>
        </p:nvSpPr>
        <p:spPr bwMode="auto">
          <a:xfrm>
            <a:off x="5006975" y="2128838"/>
            <a:ext cx="1651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n-US" altLang="en-US" sz="2600">
                <a:solidFill>
                  <a:srgbClr val="000000"/>
                </a:solidFill>
                <a:latin typeface="Times New Roman" panose="02020603050405020304" pitchFamily="18" charset="0"/>
              </a:rPr>
              <a:t>1</a:t>
            </a:r>
            <a:endParaRPr lang="en-US" altLang="en-US"/>
          </a:p>
        </p:txBody>
      </p:sp>
      <p:sp>
        <p:nvSpPr>
          <p:cNvPr id="22695" name="Rectangle 168"/>
          <p:cNvSpPr>
            <a:spLocks noChangeArrowheads="1"/>
          </p:cNvSpPr>
          <p:nvPr/>
        </p:nvSpPr>
        <p:spPr bwMode="auto">
          <a:xfrm>
            <a:off x="2801938" y="5394325"/>
            <a:ext cx="201612"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n-US" altLang="en-US" sz="2600" i="1">
                <a:solidFill>
                  <a:srgbClr val="000000"/>
                </a:solidFill>
                <a:latin typeface="Times New Roman" panose="02020603050405020304" pitchFamily="18" charset="0"/>
              </a:rPr>
              <a:t>X</a:t>
            </a:r>
            <a:endParaRPr lang="en-US" altLang="en-US"/>
          </a:p>
        </p:txBody>
      </p:sp>
      <p:sp>
        <p:nvSpPr>
          <p:cNvPr id="22696" name="Rectangle 169"/>
          <p:cNvSpPr>
            <a:spLocks noChangeArrowheads="1"/>
          </p:cNvSpPr>
          <p:nvPr/>
        </p:nvSpPr>
        <p:spPr bwMode="auto">
          <a:xfrm>
            <a:off x="7170738" y="5394325"/>
            <a:ext cx="201612"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n-US" altLang="en-US" sz="2600" i="1">
                <a:solidFill>
                  <a:srgbClr val="000000"/>
                </a:solidFill>
                <a:latin typeface="Times New Roman" panose="02020603050405020304" pitchFamily="18" charset="0"/>
              </a:rPr>
              <a:t>X</a:t>
            </a:r>
            <a:endParaRPr lang="en-US" altLang="en-US"/>
          </a:p>
        </p:txBody>
      </p:sp>
      <p:sp>
        <p:nvSpPr>
          <p:cNvPr id="22697" name="Rectangle 170"/>
          <p:cNvSpPr>
            <a:spLocks noChangeArrowheads="1"/>
          </p:cNvSpPr>
          <p:nvPr/>
        </p:nvSpPr>
        <p:spPr bwMode="auto">
          <a:xfrm>
            <a:off x="2566988" y="3400425"/>
            <a:ext cx="936625"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n-US" altLang="en-US" sz="2600">
                <a:solidFill>
                  <a:srgbClr val="000000"/>
                </a:solidFill>
                <a:latin typeface="Times New Roman" panose="02020603050405020304" pitchFamily="18" charset="0"/>
              </a:rPr>
              <a:t>Skinny</a:t>
            </a:r>
            <a:endParaRPr lang="en-US" altLang="en-US"/>
          </a:p>
        </p:txBody>
      </p:sp>
      <p:sp>
        <p:nvSpPr>
          <p:cNvPr id="22698" name="Rectangle 171"/>
          <p:cNvSpPr>
            <a:spLocks noChangeArrowheads="1"/>
          </p:cNvSpPr>
          <p:nvPr/>
        </p:nvSpPr>
        <p:spPr bwMode="auto">
          <a:xfrm>
            <a:off x="7097713" y="3400425"/>
            <a:ext cx="733425"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n-US" altLang="en-US" sz="2600">
                <a:solidFill>
                  <a:srgbClr val="000000"/>
                </a:solidFill>
                <a:latin typeface="Times New Roman" panose="02020603050405020304" pitchFamily="18" charset="0"/>
              </a:rPr>
              <a:t>Puffy</a:t>
            </a:r>
            <a:endParaRPr lang="en-US" altLang="en-US"/>
          </a:p>
        </p:txBody>
      </p:sp>
      <p:sp>
        <p:nvSpPr>
          <p:cNvPr id="22699" name="Line 173"/>
          <p:cNvSpPr>
            <a:spLocks noChangeShapeType="1"/>
          </p:cNvSpPr>
          <p:nvPr/>
        </p:nvSpPr>
        <p:spPr bwMode="auto">
          <a:xfrm>
            <a:off x="952500" y="4935538"/>
            <a:ext cx="3548063" cy="1587"/>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700" name="Line 174"/>
          <p:cNvSpPr>
            <a:spLocks noChangeShapeType="1"/>
          </p:cNvSpPr>
          <p:nvPr/>
        </p:nvSpPr>
        <p:spPr bwMode="auto">
          <a:xfrm>
            <a:off x="952500" y="4935538"/>
            <a:ext cx="1588" cy="28575"/>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701" name="Line 175"/>
          <p:cNvSpPr>
            <a:spLocks noChangeShapeType="1"/>
          </p:cNvSpPr>
          <p:nvPr/>
        </p:nvSpPr>
        <p:spPr bwMode="auto">
          <a:xfrm>
            <a:off x="952500" y="4935538"/>
            <a:ext cx="1588" cy="47625"/>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702" name="Line 176"/>
          <p:cNvSpPr>
            <a:spLocks noChangeShapeType="1"/>
          </p:cNvSpPr>
          <p:nvPr/>
        </p:nvSpPr>
        <p:spPr bwMode="auto">
          <a:xfrm>
            <a:off x="1023938" y="4935538"/>
            <a:ext cx="1587" cy="28575"/>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703" name="Line 177"/>
          <p:cNvSpPr>
            <a:spLocks noChangeShapeType="1"/>
          </p:cNvSpPr>
          <p:nvPr/>
        </p:nvSpPr>
        <p:spPr bwMode="auto">
          <a:xfrm>
            <a:off x="1095375" y="4935538"/>
            <a:ext cx="1588" cy="28575"/>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704" name="Line 178"/>
          <p:cNvSpPr>
            <a:spLocks noChangeShapeType="1"/>
          </p:cNvSpPr>
          <p:nvPr/>
        </p:nvSpPr>
        <p:spPr bwMode="auto">
          <a:xfrm>
            <a:off x="1166813" y="4935538"/>
            <a:ext cx="1587" cy="28575"/>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705" name="Line 179"/>
          <p:cNvSpPr>
            <a:spLocks noChangeShapeType="1"/>
          </p:cNvSpPr>
          <p:nvPr/>
        </p:nvSpPr>
        <p:spPr bwMode="auto">
          <a:xfrm>
            <a:off x="1236663" y="4935538"/>
            <a:ext cx="1587" cy="28575"/>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706" name="Line 180"/>
          <p:cNvSpPr>
            <a:spLocks noChangeShapeType="1"/>
          </p:cNvSpPr>
          <p:nvPr/>
        </p:nvSpPr>
        <p:spPr bwMode="auto">
          <a:xfrm>
            <a:off x="1308100" y="4935538"/>
            <a:ext cx="1588" cy="28575"/>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707" name="Line 181"/>
          <p:cNvSpPr>
            <a:spLocks noChangeShapeType="1"/>
          </p:cNvSpPr>
          <p:nvPr/>
        </p:nvSpPr>
        <p:spPr bwMode="auto">
          <a:xfrm>
            <a:off x="1379538" y="4935538"/>
            <a:ext cx="1587" cy="28575"/>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708" name="Line 182"/>
          <p:cNvSpPr>
            <a:spLocks noChangeShapeType="1"/>
          </p:cNvSpPr>
          <p:nvPr/>
        </p:nvSpPr>
        <p:spPr bwMode="auto">
          <a:xfrm>
            <a:off x="1450975" y="4935538"/>
            <a:ext cx="1588" cy="28575"/>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709" name="Line 183"/>
          <p:cNvSpPr>
            <a:spLocks noChangeShapeType="1"/>
          </p:cNvSpPr>
          <p:nvPr/>
        </p:nvSpPr>
        <p:spPr bwMode="auto">
          <a:xfrm>
            <a:off x="1519238" y="4935538"/>
            <a:ext cx="1587" cy="28575"/>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710" name="Line 184"/>
          <p:cNvSpPr>
            <a:spLocks noChangeShapeType="1"/>
          </p:cNvSpPr>
          <p:nvPr/>
        </p:nvSpPr>
        <p:spPr bwMode="auto">
          <a:xfrm>
            <a:off x="1590675" y="4935538"/>
            <a:ext cx="1588" cy="28575"/>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711" name="Line 185"/>
          <p:cNvSpPr>
            <a:spLocks noChangeShapeType="1"/>
          </p:cNvSpPr>
          <p:nvPr/>
        </p:nvSpPr>
        <p:spPr bwMode="auto">
          <a:xfrm>
            <a:off x="1662113" y="4935538"/>
            <a:ext cx="1587" cy="28575"/>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712" name="Line 186"/>
          <p:cNvSpPr>
            <a:spLocks noChangeShapeType="1"/>
          </p:cNvSpPr>
          <p:nvPr/>
        </p:nvSpPr>
        <p:spPr bwMode="auto">
          <a:xfrm>
            <a:off x="1662113" y="4935538"/>
            <a:ext cx="1587" cy="47625"/>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713" name="Rectangle 187"/>
          <p:cNvSpPr>
            <a:spLocks noChangeArrowheads="1"/>
          </p:cNvSpPr>
          <p:nvPr/>
        </p:nvSpPr>
        <p:spPr bwMode="auto">
          <a:xfrm>
            <a:off x="1652588" y="5008563"/>
            <a:ext cx="1651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n-US" altLang="en-US" sz="2600">
                <a:solidFill>
                  <a:srgbClr val="000000"/>
                </a:solidFill>
                <a:latin typeface="Times New Roman" panose="02020603050405020304" pitchFamily="18" charset="0"/>
              </a:rPr>
              <a:t>0</a:t>
            </a:r>
            <a:endParaRPr lang="en-US" altLang="en-US"/>
          </a:p>
        </p:txBody>
      </p:sp>
      <p:sp>
        <p:nvSpPr>
          <p:cNvPr id="22714" name="Line 188"/>
          <p:cNvSpPr>
            <a:spLocks noChangeShapeType="1"/>
          </p:cNvSpPr>
          <p:nvPr/>
        </p:nvSpPr>
        <p:spPr bwMode="auto">
          <a:xfrm>
            <a:off x="1731963" y="4935538"/>
            <a:ext cx="1587" cy="28575"/>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715" name="Line 189"/>
          <p:cNvSpPr>
            <a:spLocks noChangeShapeType="1"/>
          </p:cNvSpPr>
          <p:nvPr/>
        </p:nvSpPr>
        <p:spPr bwMode="auto">
          <a:xfrm>
            <a:off x="1803400" y="4935538"/>
            <a:ext cx="1588" cy="28575"/>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716" name="Line 190"/>
          <p:cNvSpPr>
            <a:spLocks noChangeShapeType="1"/>
          </p:cNvSpPr>
          <p:nvPr/>
        </p:nvSpPr>
        <p:spPr bwMode="auto">
          <a:xfrm>
            <a:off x="1874838" y="4935538"/>
            <a:ext cx="1587" cy="28575"/>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717" name="Line 191"/>
          <p:cNvSpPr>
            <a:spLocks noChangeShapeType="1"/>
          </p:cNvSpPr>
          <p:nvPr/>
        </p:nvSpPr>
        <p:spPr bwMode="auto">
          <a:xfrm>
            <a:off x="1946275" y="4935538"/>
            <a:ext cx="1588" cy="28575"/>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718" name="Line 192"/>
          <p:cNvSpPr>
            <a:spLocks noChangeShapeType="1"/>
          </p:cNvSpPr>
          <p:nvPr/>
        </p:nvSpPr>
        <p:spPr bwMode="auto">
          <a:xfrm>
            <a:off x="2016125" y="4935538"/>
            <a:ext cx="1588" cy="28575"/>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719" name="Line 193"/>
          <p:cNvSpPr>
            <a:spLocks noChangeShapeType="1"/>
          </p:cNvSpPr>
          <p:nvPr/>
        </p:nvSpPr>
        <p:spPr bwMode="auto">
          <a:xfrm>
            <a:off x="2087563" y="4935538"/>
            <a:ext cx="1587" cy="28575"/>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720" name="Line 194"/>
          <p:cNvSpPr>
            <a:spLocks noChangeShapeType="1"/>
          </p:cNvSpPr>
          <p:nvPr/>
        </p:nvSpPr>
        <p:spPr bwMode="auto">
          <a:xfrm>
            <a:off x="2159000" y="4935538"/>
            <a:ext cx="1588" cy="28575"/>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721" name="Line 195"/>
          <p:cNvSpPr>
            <a:spLocks noChangeShapeType="1"/>
          </p:cNvSpPr>
          <p:nvPr/>
        </p:nvSpPr>
        <p:spPr bwMode="auto">
          <a:xfrm>
            <a:off x="2230438" y="4935538"/>
            <a:ext cx="1587" cy="28575"/>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722" name="Line 196"/>
          <p:cNvSpPr>
            <a:spLocks noChangeShapeType="1"/>
          </p:cNvSpPr>
          <p:nvPr/>
        </p:nvSpPr>
        <p:spPr bwMode="auto">
          <a:xfrm>
            <a:off x="2300288" y="4935538"/>
            <a:ext cx="1587" cy="28575"/>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723" name="Line 197"/>
          <p:cNvSpPr>
            <a:spLocks noChangeShapeType="1"/>
          </p:cNvSpPr>
          <p:nvPr/>
        </p:nvSpPr>
        <p:spPr bwMode="auto">
          <a:xfrm>
            <a:off x="2371725" y="4935538"/>
            <a:ext cx="1588" cy="28575"/>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724" name="Line 198"/>
          <p:cNvSpPr>
            <a:spLocks noChangeShapeType="1"/>
          </p:cNvSpPr>
          <p:nvPr/>
        </p:nvSpPr>
        <p:spPr bwMode="auto">
          <a:xfrm>
            <a:off x="2371725" y="4935538"/>
            <a:ext cx="1588" cy="47625"/>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725" name="Rectangle 199"/>
          <p:cNvSpPr>
            <a:spLocks noChangeArrowheads="1"/>
          </p:cNvSpPr>
          <p:nvPr/>
        </p:nvSpPr>
        <p:spPr bwMode="auto">
          <a:xfrm>
            <a:off x="2339975" y="5008563"/>
            <a:ext cx="3302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n-US" altLang="en-US" sz="2600">
                <a:solidFill>
                  <a:srgbClr val="000000"/>
                </a:solidFill>
                <a:latin typeface="Times New Roman" panose="02020603050405020304" pitchFamily="18" charset="0"/>
              </a:rPr>
              <a:t>10</a:t>
            </a:r>
            <a:endParaRPr lang="en-US" altLang="en-US"/>
          </a:p>
        </p:txBody>
      </p:sp>
      <p:sp>
        <p:nvSpPr>
          <p:cNvPr id="22726" name="Line 200"/>
          <p:cNvSpPr>
            <a:spLocks noChangeShapeType="1"/>
          </p:cNvSpPr>
          <p:nvPr/>
        </p:nvSpPr>
        <p:spPr bwMode="auto">
          <a:xfrm>
            <a:off x="2443163" y="4935538"/>
            <a:ext cx="1587" cy="28575"/>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727" name="Line 201"/>
          <p:cNvSpPr>
            <a:spLocks noChangeShapeType="1"/>
          </p:cNvSpPr>
          <p:nvPr/>
        </p:nvSpPr>
        <p:spPr bwMode="auto">
          <a:xfrm>
            <a:off x="2514600" y="4935538"/>
            <a:ext cx="1588" cy="28575"/>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728" name="Line 202"/>
          <p:cNvSpPr>
            <a:spLocks noChangeShapeType="1"/>
          </p:cNvSpPr>
          <p:nvPr/>
        </p:nvSpPr>
        <p:spPr bwMode="auto">
          <a:xfrm>
            <a:off x="2584450" y="4935538"/>
            <a:ext cx="1588" cy="28575"/>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729" name="Line 203"/>
          <p:cNvSpPr>
            <a:spLocks noChangeShapeType="1"/>
          </p:cNvSpPr>
          <p:nvPr/>
        </p:nvSpPr>
        <p:spPr bwMode="auto">
          <a:xfrm>
            <a:off x="2655888" y="4935538"/>
            <a:ext cx="1587" cy="28575"/>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730" name="Line 204"/>
          <p:cNvSpPr>
            <a:spLocks noChangeShapeType="1"/>
          </p:cNvSpPr>
          <p:nvPr/>
        </p:nvSpPr>
        <p:spPr bwMode="auto">
          <a:xfrm>
            <a:off x="2727325" y="4935538"/>
            <a:ext cx="1588" cy="28575"/>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731" name="Line 205"/>
          <p:cNvSpPr>
            <a:spLocks noChangeShapeType="1"/>
          </p:cNvSpPr>
          <p:nvPr/>
        </p:nvSpPr>
        <p:spPr bwMode="auto">
          <a:xfrm>
            <a:off x="2798763" y="4935538"/>
            <a:ext cx="1587" cy="28575"/>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732" name="Line 206"/>
          <p:cNvSpPr>
            <a:spLocks noChangeShapeType="1"/>
          </p:cNvSpPr>
          <p:nvPr/>
        </p:nvSpPr>
        <p:spPr bwMode="auto">
          <a:xfrm>
            <a:off x="2868613" y="4935538"/>
            <a:ext cx="1587" cy="28575"/>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733" name="Line 207"/>
          <p:cNvSpPr>
            <a:spLocks noChangeShapeType="1"/>
          </p:cNvSpPr>
          <p:nvPr/>
        </p:nvSpPr>
        <p:spPr bwMode="auto">
          <a:xfrm>
            <a:off x="2940050" y="4935538"/>
            <a:ext cx="1588" cy="28575"/>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734" name="Line 208"/>
          <p:cNvSpPr>
            <a:spLocks noChangeShapeType="1"/>
          </p:cNvSpPr>
          <p:nvPr/>
        </p:nvSpPr>
        <p:spPr bwMode="auto">
          <a:xfrm>
            <a:off x="3011488" y="4935538"/>
            <a:ext cx="1587" cy="28575"/>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735" name="Line 209"/>
          <p:cNvSpPr>
            <a:spLocks noChangeShapeType="1"/>
          </p:cNvSpPr>
          <p:nvPr/>
        </p:nvSpPr>
        <p:spPr bwMode="auto">
          <a:xfrm>
            <a:off x="3081338" y="4935538"/>
            <a:ext cx="3175" cy="28575"/>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736" name="Line 210"/>
          <p:cNvSpPr>
            <a:spLocks noChangeShapeType="1"/>
          </p:cNvSpPr>
          <p:nvPr/>
        </p:nvSpPr>
        <p:spPr bwMode="auto">
          <a:xfrm>
            <a:off x="3081338" y="4935538"/>
            <a:ext cx="3175" cy="47625"/>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737" name="Rectangle 211"/>
          <p:cNvSpPr>
            <a:spLocks noChangeArrowheads="1"/>
          </p:cNvSpPr>
          <p:nvPr/>
        </p:nvSpPr>
        <p:spPr bwMode="auto">
          <a:xfrm>
            <a:off x="3049588" y="5008563"/>
            <a:ext cx="3302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n-US" altLang="en-US" sz="2600">
                <a:solidFill>
                  <a:srgbClr val="000000"/>
                </a:solidFill>
                <a:latin typeface="Times New Roman" panose="02020603050405020304" pitchFamily="18" charset="0"/>
              </a:rPr>
              <a:t>20</a:t>
            </a:r>
            <a:endParaRPr lang="en-US" altLang="en-US"/>
          </a:p>
        </p:txBody>
      </p:sp>
      <p:sp>
        <p:nvSpPr>
          <p:cNvPr id="22738" name="Line 212"/>
          <p:cNvSpPr>
            <a:spLocks noChangeShapeType="1"/>
          </p:cNvSpPr>
          <p:nvPr/>
        </p:nvSpPr>
        <p:spPr bwMode="auto">
          <a:xfrm>
            <a:off x="3152775" y="4935538"/>
            <a:ext cx="1588" cy="28575"/>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739" name="Line 213"/>
          <p:cNvSpPr>
            <a:spLocks noChangeShapeType="1"/>
          </p:cNvSpPr>
          <p:nvPr/>
        </p:nvSpPr>
        <p:spPr bwMode="auto">
          <a:xfrm>
            <a:off x="3224213" y="4935538"/>
            <a:ext cx="1587" cy="28575"/>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740" name="Line 214"/>
          <p:cNvSpPr>
            <a:spLocks noChangeShapeType="1"/>
          </p:cNvSpPr>
          <p:nvPr/>
        </p:nvSpPr>
        <p:spPr bwMode="auto">
          <a:xfrm>
            <a:off x="3295650" y="4935538"/>
            <a:ext cx="1588" cy="28575"/>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741" name="Line 215"/>
          <p:cNvSpPr>
            <a:spLocks noChangeShapeType="1"/>
          </p:cNvSpPr>
          <p:nvPr/>
        </p:nvSpPr>
        <p:spPr bwMode="auto">
          <a:xfrm>
            <a:off x="3365500" y="4935538"/>
            <a:ext cx="3175" cy="28575"/>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742" name="Line 216"/>
          <p:cNvSpPr>
            <a:spLocks noChangeShapeType="1"/>
          </p:cNvSpPr>
          <p:nvPr/>
        </p:nvSpPr>
        <p:spPr bwMode="auto">
          <a:xfrm>
            <a:off x="3436938" y="4935538"/>
            <a:ext cx="1587" cy="28575"/>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743" name="Line 217"/>
          <p:cNvSpPr>
            <a:spLocks noChangeShapeType="1"/>
          </p:cNvSpPr>
          <p:nvPr/>
        </p:nvSpPr>
        <p:spPr bwMode="auto">
          <a:xfrm>
            <a:off x="3508375" y="4935538"/>
            <a:ext cx="1588" cy="28575"/>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744" name="Line 218"/>
          <p:cNvSpPr>
            <a:spLocks noChangeShapeType="1"/>
          </p:cNvSpPr>
          <p:nvPr/>
        </p:nvSpPr>
        <p:spPr bwMode="auto">
          <a:xfrm>
            <a:off x="3579813" y="4935538"/>
            <a:ext cx="1587" cy="28575"/>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745" name="Line 219"/>
          <p:cNvSpPr>
            <a:spLocks noChangeShapeType="1"/>
          </p:cNvSpPr>
          <p:nvPr/>
        </p:nvSpPr>
        <p:spPr bwMode="auto">
          <a:xfrm>
            <a:off x="3649663" y="4935538"/>
            <a:ext cx="1587" cy="28575"/>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746" name="Line 220"/>
          <p:cNvSpPr>
            <a:spLocks noChangeShapeType="1"/>
          </p:cNvSpPr>
          <p:nvPr/>
        </p:nvSpPr>
        <p:spPr bwMode="auto">
          <a:xfrm>
            <a:off x="3721100" y="4935538"/>
            <a:ext cx="1588" cy="28575"/>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747" name="Line 221"/>
          <p:cNvSpPr>
            <a:spLocks noChangeShapeType="1"/>
          </p:cNvSpPr>
          <p:nvPr/>
        </p:nvSpPr>
        <p:spPr bwMode="auto">
          <a:xfrm>
            <a:off x="3792538" y="4935538"/>
            <a:ext cx="1587" cy="28575"/>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748" name="Line 222"/>
          <p:cNvSpPr>
            <a:spLocks noChangeShapeType="1"/>
          </p:cNvSpPr>
          <p:nvPr/>
        </p:nvSpPr>
        <p:spPr bwMode="auto">
          <a:xfrm>
            <a:off x="3792538" y="4935538"/>
            <a:ext cx="1587" cy="47625"/>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749" name="Rectangle 223"/>
          <p:cNvSpPr>
            <a:spLocks noChangeArrowheads="1"/>
          </p:cNvSpPr>
          <p:nvPr/>
        </p:nvSpPr>
        <p:spPr bwMode="auto">
          <a:xfrm>
            <a:off x="3759200" y="5008563"/>
            <a:ext cx="3302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n-US" altLang="en-US" sz="2600">
                <a:solidFill>
                  <a:srgbClr val="000000"/>
                </a:solidFill>
                <a:latin typeface="Times New Roman" panose="02020603050405020304" pitchFamily="18" charset="0"/>
              </a:rPr>
              <a:t>30</a:t>
            </a:r>
            <a:endParaRPr lang="en-US" altLang="en-US"/>
          </a:p>
        </p:txBody>
      </p:sp>
      <p:sp>
        <p:nvSpPr>
          <p:cNvPr id="22750" name="Line 224"/>
          <p:cNvSpPr>
            <a:spLocks noChangeShapeType="1"/>
          </p:cNvSpPr>
          <p:nvPr/>
        </p:nvSpPr>
        <p:spPr bwMode="auto">
          <a:xfrm>
            <a:off x="3862388" y="4935538"/>
            <a:ext cx="1587" cy="28575"/>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751" name="Line 225"/>
          <p:cNvSpPr>
            <a:spLocks noChangeShapeType="1"/>
          </p:cNvSpPr>
          <p:nvPr/>
        </p:nvSpPr>
        <p:spPr bwMode="auto">
          <a:xfrm>
            <a:off x="3932238" y="4935538"/>
            <a:ext cx="1587" cy="28575"/>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752" name="Line 226"/>
          <p:cNvSpPr>
            <a:spLocks noChangeShapeType="1"/>
          </p:cNvSpPr>
          <p:nvPr/>
        </p:nvSpPr>
        <p:spPr bwMode="auto">
          <a:xfrm>
            <a:off x="4003675" y="4935538"/>
            <a:ext cx="1588" cy="28575"/>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753" name="Line 227"/>
          <p:cNvSpPr>
            <a:spLocks noChangeShapeType="1"/>
          </p:cNvSpPr>
          <p:nvPr/>
        </p:nvSpPr>
        <p:spPr bwMode="auto">
          <a:xfrm>
            <a:off x="4075113" y="4935538"/>
            <a:ext cx="1587" cy="28575"/>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754" name="Line 228"/>
          <p:cNvSpPr>
            <a:spLocks noChangeShapeType="1"/>
          </p:cNvSpPr>
          <p:nvPr/>
        </p:nvSpPr>
        <p:spPr bwMode="auto">
          <a:xfrm>
            <a:off x="4144963" y="4935538"/>
            <a:ext cx="3175" cy="28575"/>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755" name="Line 229"/>
          <p:cNvSpPr>
            <a:spLocks noChangeShapeType="1"/>
          </p:cNvSpPr>
          <p:nvPr/>
        </p:nvSpPr>
        <p:spPr bwMode="auto">
          <a:xfrm>
            <a:off x="4216400" y="4935538"/>
            <a:ext cx="1588" cy="28575"/>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756" name="Line 230"/>
          <p:cNvSpPr>
            <a:spLocks noChangeShapeType="1"/>
          </p:cNvSpPr>
          <p:nvPr/>
        </p:nvSpPr>
        <p:spPr bwMode="auto">
          <a:xfrm>
            <a:off x="4287838" y="4935538"/>
            <a:ext cx="1587" cy="28575"/>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757" name="Line 231"/>
          <p:cNvSpPr>
            <a:spLocks noChangeShapeType="1"/>
          </p:cNvSpPr>
          <p:nvPr/>
        </p:nvSpPr>
        <p:spPr bwMode="auto">
          <a:xfrm>
            <a:off x="4359275" y="4935538"/>
            <a:ext cx="1588" cy="28575"/>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758" name="Line 232"/>
          <p:cNvSpPr>
            <a:spLocks noChangeShapeType="1"/>
          </p:cNvSpPr>
          <p:nvPr/>
        </p:nvSpPr>
        <p:spPr bwMode="auto">
          <a:xfrm>
            <a:off x="4429125" y="4935538"/>
            <a:ext cx="3175" cy="28575"/>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759" name="Line 233"/>
          <p:cNvSpPr>
            <a:spLocks noChangeShapeType="1"/>
          </p:cNvSpPr>
          <p:nvPr/>
        </p:nvSpPr>
        <p:spPr bwMode="auto">
          <a:xfrm>
            <a:off x="4500563" y="4935538"/>
            <a:ext cx="1587" cy="28575"/>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760" name="Line 234"/>
          <p:cNvSpPr>
            <a:spLocks noChangeShapeType="1"/>
          </p:cNvSpPr>
          <p:nvPr/>
        </p:nvSpPr>
        <p:spPr bwMode="auto">
          <a:xfrm>
            <a:off x="4500563" y="4935538"/>
            <a:ext cx="1587" cy="47625"/>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761" name="Rectangle 235"/>
          <p:cNvSpPr>
            <a:spLocks noChangeArrowheads="1"/>
          </p:cNvSpPr>
          <p:nvPr/>
        </p:nvSpPr>
        <p:spPr bwMode="auto">
          <a:xfrm>
            <a:off x="4468813" y="5008563"/>
            <a:ext cx="3302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n-US" altLang="en-US" sz="2600">
                <a:solidFill>
                  <a:srgbClr val="000000"/>
                </a:solidFill>
                <a:latin typeface="Times New Roman" panose="02020603050405020304" pitchFamily="18" charset="0"/>
              </a:rPr>
              <a:t>40</a:t>
            </a:r>
            <a:endParaRPr lang="en-US" altLang="en-US"/>
          </a:p>
        </p:txBody>
      </p:sp>
      <p:sp>
        <p:nvSpPr>
          <p:cNvPr id="22762" name="Line 236"/>
          <p:cNvSpPr>
            <a:spLocks noChangeShapeType="1"/>
          </p:cNvSpPr>
          <p:nvPr/>
        </p:nvSpPr>
        <p:spPr bwMode="auto">
          <a:xfrm flipV="1">
            <a:off x="952500" y="2335213"/>
            <a:ext cx="1588" cy="2600325"/>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763" name="Line 237"/>
          <p:cNvSpPr>
            <a:spLocks noChangeShapeType="1"/>
          </p:cNvSpPr>
          <p:nvPr/>
        </p:nvSpPr>
        <p:spPr bwMode="auto">
          <a:xfrm flipH="1">
            <a:off x="906463" y="4935538"/>
            <a:ext cx="46037" cy="1587"/>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764" name="Line 238"/>
          <p:cNvSpPr>
            <a:spLocks noChangeShapeType="1"/>
          </p:cNvSpPr>
          <p:nvPr/>
        </p:nvSpPr>
        <p:spPr bwMode="auto">
          <a:xfrm flipH="1">
            <a:off x="893763" y="4935538"/>
            <a:ext cx="58737" cy="1587"/>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765" name="Rectangle 239"/>
          <p:cNvSpPr>
            <a:spLocks noChangeArrowheads="1"/>
          </p:cNvSpPr>
          <p:nvPr/>
        </p:nvSpPr>
        <p:spPr bwMode="auto">
          <a:xfrm>
            <a:off x="663575" y="4730750"/>
            <a:ext cx="1651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n-US" altLang="en-US" sz="2600">
                <a:solidFill>
                  <a:srgbClr val="000000"/>
                </a:solidFill>
                <a:latin typeface="Times New Roman" panose="02020603050405020304" pitchFamily="18" charset="0"/>
              </a:rPr>
              <a:t>0</a:t>
            </a:r>
            <a:endParaRPr lang="en-US" altLang="en-US"/>
          </a:p>
        </p:txBody>
      </p:sp>
      <p:sp>
        <p:nvSpPr>
          <p:cNvPr id="22766" name="Line 240"/>
          <p:cNvSpPr>
            <a:spLocks noChangeShapeType="1"/>
          </p:cNvSpPr>
          <p:nvPr/>
        </p:nvSpPr>
        <p:spPr bwMode="auto">
          <a:xfrm flipH="1">
            <a:off x="906463" y="4676775"/>
            <a:ext cx="46037" cy="1588"/>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767" name="Line 241"/>
          <p:cNvSpPr>
            <a:spLocks noChangeShapeType="1"/>
          </p:cNvSpPr>
          <p:nvPr/>
        </p:nvSpPr>
        <p:spPr bwMode="auto">
          <a:xfrm flipH="1">
            <a:off x="906463" y="4416425"/>
            <a:ext cx="46037" cy="1588"/>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768" name="Line 242"/>
          <p:cNvSpPr>
            <a:spLocks noChangeShapeType="1"/>
          </p:cNvSpPr>
          <p:nvPr/>
        </p:nvSpPr>
        <p:spPr bwMode="auto">
          <a:xfrm flipH="1">
            <a:off x="906463" y="4157663"/>
            <a:ext cx="46037" cy="1587"/>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769" name="Line 243"/>
          <p:cNvSpPr>
            <a:spLocks noChangeShapeType="1"/>
          </p:cNvSpPr>
          <p:nvPr/>
        </p:nvSpPr>
        <p:spPr bwMode="auto">
          <a:xfrm flipH="1">
            <a:off x="906463" y="3897313"/>
            <a:ext cx="46037" cy="1587"/>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770" name="Line 244"/>
          <p:cNvSpPr>
            <a:spLocks noChangeShapeType="1"/>
          </p:cNvSpPr>
          <p:nvPr/>
        </p:nvSpPr>
        <p:spPr bwMode="auto">
          <a:xfrm flipH="1">
            <a:off x="906463" y="3635375"/>
            <a:ext cx="46037" cy="1588"/>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771" name="Line 245"/>
          <p:cNvSpPr>
            <a:spLocks noChangeShapeType="1"/>
          </p:cNvSpPr>
          <p:nvPr/>
        </p:nvSpPr>
        <p:spPr bwMode="auto">
          <a:xfrm flipH="1">
            <a:off x="893763" y="3635375"/>
            <a:ext cx="58737" cy="1588"/>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772" name="Line 246"/>
          <p:cNvSpPr>
            <a:spLocks noChangeShapeType="1"/>
          </p:cNvSpPr>
          <p:nvPr/>
        </p:nvSpPr>
        <p:spPr bwMode="auto">
          <a:xfrm flipH="1">
            <a:off x="906463" y="3376613"/>
            <a:ext cx="46037" cy="1587"/>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773" name="Line 247"/>
          <p:cNvSpPr>
            <a:spLocks noChangeShapeType="1"/>
          </p:cNvSpPr>
          <p:nvPr/>
        </p:nvSpPr>
        <p:spPr bwMode="auto">
          <a:xfrm flipH="1">
            <a:off x="906463" y="3116263"/>
            <a:ext cx="46037" cy="1587"/>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774" name="Line 248"/>
          <p:cNvSpPr>
            <a:spLocks noChangeShapeType="1"/>
          </p:cNvSpPr>
          <p:nvPr/>
        </p:nvSpPr>
        <p:spPr bwMode="auto">
          <a:xfrm flipH="1">
            <a:off x="906463" y="2857500"/>
            <a:ext cx="46037" cy="1588"/>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775" name="Line 249"/>
          <p:cNvSpPr>
            <a:spLocks noChangeShapeType="1"/>
          </p:cNvSpPr>
          <p:nvPr/>
        </p:nvSpPr>
        <p:spPr bwMode="auto">
          <a:xfrm flipH="1">
            <a:off x="906463" y="2597150"/>
            <a:ext cx="46037" cy="1588"/>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776" name="Line 250"/>
          <p:cNvSpPr>
            <a:spLocks noChangeShapeType="1"/>
          </p:cNvSpPr>
          <p:nvPr/>
        </p:nvSpPr>
        <p:spPr bwMode="auto">
          <a:xfrm flipH="1">
            <a:off x="906463" y="2336800"/>
            <a:ext cx="46037" cy="1588"/>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777" name="Line 251"/>
          <p:cNvSpPr>
            <a:spLocks noChangeShapeType="1"/>
          </p:cNvSpPr>
          <p:nvPr/>
        </p:nvSpPr>
        <p:spPr bwMode="auto">
          <a:xfrm flipH="1">
            <a:off x="893763" y="2336800"/>
            <a:ext cx="58737" cy="1588"/>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778" name="Rectangle 252"/>
          <p:cNvSpPr>
            <a:spLocks noChangeArrowheads="1"/>
          </p:cNvSpPr>
          <p:nvPr/>
        </p:nvSpPr>
        <p:spPr bwMode="auto">
          <a:xfrm>
            <a:off x="663575" y="2128838"/>
            <a:ext cx="1651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n-US" altLang="en-US" sz="2600">
                <a:solidFill>
                  <a:srgbClr val="000000"/>
                </a:solidFill>
                <a:latin typeface="Times New Roman" panose="02020603050405020304" pitchFamily="18" charset="0"/>
              </a:rPr>
              <a:t>1</a:t>
            </a:r>
            <a:endParaRPr lang="en-US" altLang="en-US"/>
          </a:p>
        </p:txBody>
      </p:sp>
      <p:sp>
        <p:nvSpPr>
          <p:cNvPr id="22779" name="Line 254"/>
          <p:cNvSpPr>
            <a:spLocks noChangeShapeType="1"/>
          </p:cNvSpPr>
          <p:nvPr/>
        </p:nvSpPr>
        <p:spPr bwMode="auto">
          <a:xfrm>
            <a:off x="5222875" y="4951413"/>
            <a:ext cx="3548063" cy="1587"/>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780" name="Line 255"/>
          <p:cNvSpPr>
            <a:spLocks noChangeShapeType="1"/>
          </p:cNvSpPr>
          <p:nvPr/>
        </p:nvSpPr>
        <p:spPr bwMode="auto">
          <a:xfrm>
            <a:off x="5222875" y="4951413"/>
            <a:ext cx="1588" cy="28575"/>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781" name="Line 256"/>
          <p:cNvSpPr>
            <a:spLocks noChangeShapeType="1"/>
          </p:cNvSpPr>
          <p:nvPr/>
        </p:nvSpPr>
        <p:spPr bwMode="auto">
          <a:xfrm>
            <a:off x="5222875" y="4951413"/>
            <a:ext cx="1588" cy="47625"/>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782" name="Line 257"/>
          <p:cNvSpPr>
            <a:spLocks noChangeShapeType="1"/>
          </p:cNvSpPr>
          <p:nvPr/>
        </p:nvSpPr>
        <p:spPr bwMode="auto">
          <a:xfrm>
            <a:off x="5294313" y="4951413"/>
            <a:ext cx="1587" cy="28575"/>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783" name="Line 258"/>
          <p:cNvSpPr>
            <a:spLocks noChangeShapeType="1"/>
          </p:cNvSpPr>
          <p:nvPr/>
        </p:nvSpPr>
        <p:spPr bwMode="auto">
          <a:xfrm>
            <a:off x="5365750" y="4951413"/>
            <a:ext cx="1588" cy="28575"/>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784" name="Line 259"/>
          <p:cNvSpPr>
            <a:spLocks noChangeShapeType="1"/>
          </p:cNvSpPr>
          <p:nvPr/>
        </p:nvSpPr>
        <p:spPr bwMode="auto">
          <a:xfrm>
            <a:off x="5435600" y="4951413"/>
            <a:ext cx="1588" cy="28575"/>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785" name="Line 260"/>
          <p:cNvSpPr>
            <a:spLocks noChangeShapeType="1"/>
          </p:cNvSpPr>
          <p:nvPr/>
        </p:nvSpPr>
        <p:spPr bwMode="auto">
          <a:xfrm>
            <a:off x="5507038" y="4951413"/>
            <a:ext cx="1587" cy="28575"/>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786" name="Line 261"/>
          <p:cNvSpPr>
            <a:spLocks noChangeShapeType="1"/>
          </p:cNvSpPr>
          <p:nvPr/>
        </p:nvSpPr>
        <p:spPr bwMode="auto">
          <a:xfrm>
            <a:off x="5578475" y="4951413"/>
            <a:ext cx="1588" cy="28575"/>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787" name="Line 262"/>
          <p:cNvSpPr>
            <a:spLocks noChangeShapeType="1"/>
          </p:cNvSpPr>
          <p:nvPr/>
        </p:nvSpPr>
        <p:spPr bwMode="auto">
          <a:xfrm>
            <a:off x="5648325" y="4951413"/>
            <a:ext cx="3175" cy="28575"/>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788" name="Line 263"/>
          <p:cNvSpPr>
            <a:spLocks noChangeShapeType="1"/>
          </p:cNvSpPr>
          <p:nvPr/>
        </p:nvSpPr>
        <p:spPr bwMode="auto">
          <a:xfrm>
            <a:off x="5719763" y="4951413"/>
            <a:ext cx="1587" cy="28575"/>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789" name="Line 264"/>
          <p:cNvSpPr>
            <a:spLocks noChangeShapeType="1"/>
          </p:cNvSpPr>
          <p:nvPr/>
        </p:nvSpPr>
        <p:spPr bwMode="auto">
          <a:xfrm>
            <a:off x="5789613" y="4951413"/>
            <a:ext cx="1587" cy="28575"/>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790" name="Line 265"/>
          <p:cNvSpPr>
            <a:spLocks noChangeShapeType="1"/>
          </p:cNvSpPr>
          <p:nvPr/>
        </p:nvSpPr>
        <p:spPr bwMode="auto">
          <a:xfrm>
            <a:off x="5861050" y="4951413"/>
            <a:ext cx="1588" cy="28575"/>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791" name="Line 266"/>
          <p:cNvSpPr>
            <a:spLocks noChangeShapeType="1"/>
          </p:cNvSpPr>
          <p:nvPr/>
        </p:nvSpPr>
        <p:spPr bwMode="auto">
          <a:xfrm>
            <a:off x="5930900" y="4951413"/>
            <a:ext cx="1588" cy="28575"/>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792" name="Line 267"/>
          <p:cNvSpPr>
            <a:spLocks noChangeShapeType="1"/>
          </p:cNvSpPr>
          <p:nvPr/>
        </p:nvSpPr>
        <p:spPr bwMode="auto">
          <a:xfrm>
            <a:off x="5930900" y="4951413"/>
            <a:ext cx="1588" cy="47625"/>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793" name="Rectangle 268"/>
          <p:cNvSpPr>
            <a:spLocks noChangeArrowheads="1"/>
          </p:cNvSpPr>
          <p:nvPr/>
        </p:nvSpPr>
        <p:spPr bwMode="auto">
          <a:xfrm>
            <a:off x="5921375" y="5022850"/>
            <a:ext cx="1651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n-US" altLang="en-US" sz="2600">
                <a:solidFill>
                  <a:srgbClr val="000000"/>
                </a:solidFill>
                <a:latin typeface="Times New Roman" panose="02020603050405020304" pitchFamily="18" charset="0"/>
              </a:rPr>
              <a:t>0</a:t>
            </a:r>
            <a:endParaRPr lang="en-US" altLang="en-US"/>
          </a:p>
        </p:txBody>
      </p:sp>
      <p:sp>
        <p:nvSpPr>
          <p:cNvPr id="22794" name="Line 269"/>
          <p:cNvSpPr>
            <a:spLocks noChangeShapeType="1"/>
          </p:cNvSpPr>
          <p:nvPr/>
        </p:nvSpPr>
        <p:spPr bwMode="auto">
          <a:xfrm>
            <a:off x="6002338" y="4951413"/>
            <a:ext cx="1587" cy="28575"/>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795" name="Line 270"/>
          <p:cNvSpPr>
            <a:spLocks noChangeShapeType="1"/>
          </p:cNvSpPr>
          <p:nvPr/>
        </p:nvSpPr>
        <p:spPr bwMode="auto">
          <a:xfrm>
            <a:off x="6073775" y="4951413"/>
            <a:ext cx="1588" cy="28575"/>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796" name="Line 271"/>
          <p:cNvSpPr>
            <a:spLocks noChangeShapeType="1"/>
          </p:cNvSpPr>
          <p:nvPr/>
        </p:nvSpPr>
        <p:spPr bwMode="auto">
          <a:xfrm>
            <a:off x="6145213" y="4951413"/>
            <a:ext cx="1587" cy="28575"/>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797" name="Line 272"/>
          <p:cNvSpPr>
            <a:spLocks noChangeShapeType="1"/>
          </p:cNvSpPr>
          <p:nvPr/>
        </p:nvSpPr>
        <p:spPr bwMode="auto">
          <a:xfrm>
            <a:off x="6215063" y="4951413"/>
            <a:ext cx="1587" cy="28575"/>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798" name="Line 273"/>
          <p:cNvSpPr>
            <a:spLocks noChangeShapeType="1"/>
          </p:cNvSpPr>
          <p:nvPr/>
        </p:nvSpPr>
        <p:spPr bwMode="auto">
          <a:xfrm>
            <a:off x="6286500" y="4951413"/>
            <a:ext cx="1588" cy="28575"/>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799" name="Line 274"/>
          <p:cNvSpPr>
            <a:spLocks noChangeShapeType="1"/>
          </p:cNvSpPr>
          <p:nvPr/>
        </p:nvSpPr>
        <p:spPr bwMode="auto">
          <a:xfrm>
            <a:off x="6357938" y="4951413"/>
            <a:ext cx="1587" cy="28575"/>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800" name="Line 275"/>
          <p:cNvSpPr>
            <a:spLocks noChangeShapeType="1"/>
          </p:cNvSpPr>
          <p:nvPr/>
        </p:nvSpPr>
        <p:spPr bwMode="auto">
          <a:xfrm>
            <a:off x="6429375" y="4951413"/>
            <a:ext cx="1588" cy="28575"/>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801" name="Line 276"/>
          <p:cNvSpPr>
            <a:spLocks noChangeShapeType="1"/>
          </p:cNvSpPr>
          <p:nvPr/>
        </p:nvSpPr>
        <p:spPr bwMode="auto">
          <a:xfrm>
            <a:off x="6499225" y="4951413"/>
            <a:ext cx="1588" cy="28575"/>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802" name="Line 277"/>
          <p:cNvSpPr>
            <a:spLocks noChangeShapeType="1"/>
          </p:cNvSpPr>
          <p:nvPr/>
        </p:nvSpPr>
        <p:spPr bwMode="auto">
          <a:xfrm>
            <a:off x="6570663" y="4951413"/>
            <a:ext cx="1587" cy="28575"/>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803" name="Line 278"/>
          <p:cNvSpPr>
            <a:spLocks noChangeShapeType="1"/>
          </p:cNvSpPr>
          <p:nvPr/>
        </p:nvSpPr>
        <p:spPr bwMode="auto">
          <a:xfrm>
            <a:off x="6642100" y="4951413"/>
            <a:ext cx="1588" cy="28575"/>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804" name="Line 279"/>
          <p:cNvSpPr>
            <a:spLocks noChangeShapeType="1"/>
          </p:cNvSpPr>
          <p:nvPr/>
        </p:nvSpPr>
        <p:spPr bwMode="auto">
          <a:xfrm>
            <a:off x="6642100" y="4951413"/>
            <a:ext cx="1588" cy="47625"/>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805" name="Rectangle 280"/>
          <p:cNvSpPr>
            <a:spLocks noChangeArrowheads="1"/>
          </p:cNvSpPr>
          <p:nvPr/>
        </p:nvSpPr>
        <p:spPr bwMode="auto">
          <a:xfrm>
            <a:off x="6608763" y="5022850"/>
            <a:ext cx="3302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n-US" altLang="en-US" sz="2600">
                <a:solidFill>
                  <a:srgbClr val="000000"/>
                </a:solidFill>
                <a:latin typeface="Times New Roman" panose="02020603050405020304" pitchFamily="18" charset="0"/>
              </a:rPr>
              <a:t>10</a:t>
            </a:r>
            <a:endParaRPr lang="en-US" altLang="en-US"/>
          </a:p>
        </p:txBody>
      </p:sp>
      <p:sp>
        <p:nvSpPr>
          <p:cNvPr id="22806" name="Line 281"/>
          <p:cNvSpPr>
            <a:spLocks noChangeShapeType="1"/>
          </p:cNvSpPr>
          <p:nvPr/>
        </p:nvSpPr>
        <p:spPr bwMode="auto">
          <a:xfrm>
            <a:off x="6711950" y="4951413"/>
            <a:ext cx="3175" cy="28575"/>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807" name="Line 282"/>
          <p:cNvSpPr>
            <a:spLocks noChangeShapeType="1"/>
          </p:cNvSpPr>
          <p:nvPr/>
        </p:nvSpPr>
        <p:spPr bwMode="auto">
          <a:xfrm>
            <a:off x="6783388" y="4951413"/>
            <a:ext cx="1587" cy="28575"/>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808" name="Line 283"/>
          <p:cNvSpPr>
            <a:spLocks noChangeShapeType="1"/>
          </p:cNvSpPr>
          <p:nvPr/>
        </p:nvSpPr>
        <p:spPr bwMode="auto">
          <a:xfrm>
            <a:off x="6854825" y="4951413"/>
            <a:ext cx="1588" cy="28575"/>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809" name="Line 284"/>
          <p:cNvSpPr>
            <a:spLocks noChangeShapeType="1"/>
          </p:cNvSpPr>
          <p:nvPr/>
        </p:nvSpPr>
        <p:spPr bwMode="auto">
          <a:xfrm>
            <a:off x="6926263" y="4951413"/>
            <a:ext cx="1587" cy="28575"/>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810" name="Line 285"/>
          <p:cNvSpPr>
            <a:spLocks noChangeShapeType="1"/>
          </p:cNvSpPr>
          <p:nvPr/>
        </p:nvSpPr>
        <p:spPr bwMode="auto">
          <a:xfrm>
            <a:off x="6996113" y="4951413"/>
            <a:ext cx="3175" cy="28575"/>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811" name="Line 286"/>
          <p:cNvSpPr>
            <a:spLocks noChangeShapeType="1"/>
          </p:cNvSpPr>
          <p:nvPr/>
        </p:nvSpPr>
        <p:spPr bwMode="auto">
          <a:xfrm>
            <a:off x="7067550" y="4951413"/>
            <a:ext cx="1588" cy="28575"/>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812" name="Line 287"/>
          <p:cNvSpPr>
            <a:spLocks noChangeShapeType="1"/>
          </p:cNvSpPr>
          <p:nvPr/>
        </p:nvSpPr>
        <p:spPr bwMode="auto">
          <a:xfrm>
            <a:off x="7138988" y="4951413"/>
            <a:ext cx="1587" cy="28575"/>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813" name="Line 288"/>
          <p:cNvSpPr>
            <a:spLocks noChangeShapeType="1"/>
          </p:cNvSpPr>
          <p:nvPr/>
        </p:nvSpPr>
        <p:spPr bwMode="auto">
          <a:xfrm>
            <a:off x="7210425" y="4951413"/>
            <a:ext cx="1588" cy="28575"/>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814" name="Line 289"/>
          <p:cNvSpPr>
            <a:spLocks noChangeShapeType="1"/>
          </p:cNvSpPr>
          <p:nvPr/>
        </p:nvSpPr>
        <p:spPr bwMode="auto">
          <a:xfrm>
            <a:off x="7280275" y="4951413"/>
            <a:ext cx="3175" cy="28575"/>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815" name="Line 290"/>
          <p:cNvSpPr>
            <a:spLocks noChangeShapeType="1"/>
          </p:cNvSpPr>
          <p:nvPr/>
        </p:nvSpPr>
        <p:spPr bwMode="auto">
          <a:xfrm>
            <a:off x="7351713" y="4951413"/>
            <a:ext cx="1587" cy="28575"/>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816" name="Line 291"/>
          <p:cNvSpPr>
            <a:spLocks noChangeShapeType="1"/>
          </p:cNvSpPr>
          <p:nvPr/>
        </p:nvSpPr>
        <p:spPr bwMode="auto">
          <a:xfrm>
            <a:off x="7351713" y="4951413"/>
            <a:ext cx="1587" cy="47625"/>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817" name="Rectangle 292"/>
          <p:cNvSpPr>
            <a:spLocks noChangeArrowheads="1"/>
          </p:cNvSpPr>
          <p:nvPr/>
        </p:nvSpPr>
        <p:spPr bwMode="auto">
          <a:xfrm>
            <a:off x="7318375" y="5022850"/>
            <a:ext cx="3302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n-US" altLang="en-US" sz="2600">
                <a:solidFill>
                  <a:srgbClr val="000000"/>
                </a:solidFill>
                <a:latin typeface="Times New Roman" panose="02020603050405020304" pitchFamily="18" charset="0"/>
              </a:rPr>
              <a:t>20</a:t>
            </a:r>
            <a:endParaRPr lang="en-US" altLang="en-US"/>
          </a:p>
        </p:txBody>
      </p:sp>
      <p:sp>
        <p:nvSpPr>
          <p:cNvPr id="22818" name="Line 293"/>
          <p:cNvSpPr>
            <a:spLocks noChangeShapeType="1"/>
          </p:cNvSpPr>
          <p:nvPr/>
        </p:nvSpPr>
        <p:spPr bwMode="auto">
          <a:xfrm>
            <a:off x="7423150" y="4951413"/>
            <a:ext cx="1588" cy="28575"/>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819" name="Line 294"/>
          <p:cNvSpPr>
            <a:spLocks noChangeShapeType="1"/>
          </p:cNvSpPr>
          <p:nvPr/>
        </p:nvSpPr>
        <p:spPr bwMode="auto">
          <a:xfrm>
            <a:off x="7494588" y="4951413"/>
            <a:ext cx="1587" cy="28575"/>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820" name="Line 295"/>
          <p:cNvSpPr>
            <a:spLocks noChangeShapeType="1"/>
          </p:cNvSpPr>
          <p:nvPr/>
        </p:nvSpPr>
        <p:spPr bwMode="auto">
          <a:xfrm>
            <a:off x="7564438" y="4951413"/>
            <a:ext cx="1587" cy="28575"/>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821" name="Line 296"/>
          <p:cNvSpPr>
            <a:spLocks noChangeShapeType="1"/>
          </p:cNvSpPr>
          <p:nvPr/>
        </p:nvSpPr>
        <p:spPr bwMode="auto">
          <a:xfrm>
            <a:off x="7635875" y="4951413"/>
            <a:ext cx="1588" cy="28575"/>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822" name="Line 297"/>
          <p:cNvSpPr>
            <a:spLocks noChangeShapeType="1"/>
          </p:cNvSpPr>
          <p:nvPr/>
        </p:nvSpPr>
        <p:spPr bwMode="auto">
          <a:xfrm>
            <a:off x="7707313" y="4951413"/>
            <a:ext cx="1587" cy="28575"/>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823" name="Line 298"/>
          <p:cNvSpPr>
            <a:spLocks noChangeShapeType="1"/>
          </p:cNvSpPr>
          <p:nvPr/>
        </p:nvSpPr>
        <p:spPr bwMode="auto">
          <a:xfrm>
            <a:off x="7778750" y="4951413"/>
            <a:ext cx="1588" cy="28575"/>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824" name="Line 299"/>
          <p:cNvSpPr>
            <a:spLocks noChangeShapeType="1"/>
          </p:cNvSpPr>
          <p:nvPr/>
        </p:nvSpPr>
        <p:spPr bwMode="auto">
          <a:xfrm>
            <a:off x="7848600" y="4951413"/>
            <a:ext cx="1588" cy="28575"/>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825" name="Line 300"/>
          <p:cNvSpPr>
            <a:spLocks noChangeShapeType="1"/>
          </p:cNvSpPr>
          <p:nvPr/>
        </p:nvSpPr>
        <p:spPr bwMode="auto">
          <a:xfrm>
            <a:off x="7920038" y="4951413"/>
            <a:ext cx="1587" cy="28575"/>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826" name="Line 301"/>
          <p:cNvSpPr>
            <a:spLocks noChangeShapeType="1"/>
          </p:cNvSpPr>
          <p:nvPr/>
        </p:nvSpPr>
        <p:spPr bwMode="auto">
          <a:xfrm>
            <a:off x="7991475" y="4951413"/>
            <a:ext cx="1588" cy="28575"/>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827" name="Line 302"/>
          <p:cNvSpPr>
            <a:spLocks noChangeShapeType="1"/>
          </p:cNvSpPr>
          <p:nvPr/>
        </p:nvSpPr>
        <p:spPr bwMode="auto">
          <a:xfrm>
            <a:off x="8062913" y="4951413"/>
            <a:ext cx="1587" cy="28575"/>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828" name="Line 303"/>
          <p:cNvSpPr>
            <a:spLocks noChangeShapeType="1"/>
          </p:cNvSpPr>
          <p:nvPr/>
        </p:nvSpPr>
        <p:spPr bwMode="auto">
          <a:xfrm>
            <a:off x="8062913" y="4951413"/>
            <a:ext cx="1587" cy="47625"/>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829" name="Rectangle 304"/>
          <p:cNvSpPr>
            <a:spLocks noChangeArrowheads="1"/>
          </p:cNvSpPr>
          <p:nvPr/>
        </p:nvSpPr>
        <p:spPr bwMode="auto">
          <a:xfrm>
            <a:off x="8027988" y="5022850"/>
            <a:ext cx="3302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n-US" altLang="en-US" sz="2600">
                <a:solidFill>
                  <a:srgbClr val="000000"/>
                </a:solidFill>
                <a:latin typeface="Times New Roman" panose="02020603050405020304" pitchFamily="18" charset="0"/>
              </a:rPr>
              <a:t>30</a:t>
            </a:r>
            <a:endParaRPr lang="en-US" altLang="en-US"/>
          </a:p>
        </p:txBody>
      </p:sp>
      <p:sp>
        <p:nvSpPr>
          <p:cNvPr id="22830" name="Line 305"/>
          <p:cNvSpPr>
            <a:spLocks noChangeShapeType="1"/>
          </p:cNvSpPr>
          <p:nvPr/>
        </p:nvSpPr>
        <p:spPr bwMode="auto">
          <a:xfrm>
            <a:off x="8131175" y="4951413"/>
            <a:ext cx="1588" cy="28575"/>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831" name="Line 306"/>
          <p:cNvSpPr>
            <a:spLocks noChangeShapeType="1"/>
          </p:cNvSpPr>
          <p:nvPr/>
        </p:nvSpPr>
        <p:spPr bwMode="auto">
          <a:xfrm>
            <a:off x="8202613" y="4951413"/>
            <a:ext cx="1587" cy="28575"/>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832" name="Line 307"/>
          <p:cNvSpPr>
            <a:spLocks noChangeShapeType="1"/>
          </p:cNvSpPr>
          <p:nvPr/>
        </p:nvSpPr>
        <p:spPr bwMode="auto">
          <a:xfrm>
            <a:off x="8274050" y="4951413"/>
            <a:ext cx="1588" cy="28575"/>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833" name="Line 308"/>
          <p:cNvSpPr>
            <a:spLocks noChangeShapeType="1"/>
          </p:cNvSpPr>
          <p:nvPr/>
        </p:nvSpPr>
        <p:spPr bwMode="auto">
          <a:xfrm>
            <a:off x="8343900" y="4951413"/>
            <a:ext cx="3175" cy="28575"/>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834" name="Line 309"/>
          <p:cNvSpPr>
            <a:spLocks noChangeShapeType="1"/>
          </p:cNvSpPr>
          <p:nvPr/>
        </p:nvSpPr>
        <p:spPr bwMode="auto">
          <a:xfrm>
            <a:off x="8415338" y="4951413"/>
            <a:ext cx="1587" cy="28575"/>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835" name="Line 310"/>
          <p:cNvSpPr>
            <a:spLocks noChangeShapeType="1"/>
          </p:cNvSpPr>
          <p:nvPr/>
        </p:nvSpPr>
        <p:spPr bwMode="auto">
          <a:xfrm>
            <a:off x="8486775" y="4951413"/>
            <a:ext cx="1588" cy="28575"/>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836" name="Line 311"/>
          <p:cNvSpPr>
            <a:spLocks noChangeShapeType="1"/>
          </p:cNvSpPr>
          <p:nvPr/>
        </p:nvSpPr>
        <p:spPr bwMode="auto">
          <a:xfrm>
            <a:off x="8558213" y="4951413"/>
            <a:ext cx="1587" cy="28575"/>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837" name="Line 312"/>
          <p:cNvSpPr>
            <a:spLocks noChangeShapeType="1"/>
          </p:cNvSpPr>
          <p:nvPr/>
        </p:nvSpPr>
        <p:spPr bwMode="auto">
          <a:xfrm>
            <a:off x="8628063" y="4951413"/>
            <a:ext cx="3175" cy="28575"/>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838" name="Line 313"/>
          <p:cNvSpPr>
            <a:spLocks noChangeShapeType="1"/>
          </p:cNvSpPr>
          <p:nvPr/>
        </p:nvSpPr>
        <p:spPr bwMode="auto">
          <a:xfrm>
            <a:off x="8699500" y="4951413"/>
            <a:ext cx="1588" cy="28575"/>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839" name="Line 314"/>
          <p:cNvSpPr>
            <a:spLocks noChangeShapeType="1"/>
          </p:cNvSpPr>
          <p:nvPr/>
        </p:nvSpPr>
        <p:spPr bwMode="auto">
          <a:xfrm>
            <a:off x="8770938" y="4951413"/>
            <a:ext cx="1587" cy="28575"/>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840" name="Line 315"/>
          <p:cNvSpPr>
            <a:spLocks noChangeShapeType="1"/>
          </p:cNvSpPr>
          <p:nvPr/>
        </p:nvSpPr>
        <p:spPr bwMode="auto">
          <a:xfrm>
            <a:off x="8770938" y="4951413"/>
            <a:ext cx="1587" cy="47625"/>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841" name="Rectangle 316"/>
          <p:cNvSpPr>
            <a:spLocks noChangeArrowheads="1"/>
          </p:cNvSpPr>
          <p:nvPr/>
        </p:nvSpPr>
        <p:spPr bwMode="auto">
          <a:xfrm>
            <a:off x="8737600" y="5022850"/>
            <a:ext cx="3302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n-US" altLang="en-US" sz="2600">
                <a:solidFill>
                  <a:srgbClr val="000000"/>
                </a:solidFill>
                <a:latin typeface="Times New Roman" panose="02020603050405020304" pitchFamily="18" charset="0"/>
              </a:rPr>
              <a:t>40</a:t>
            </a:r>
            <a:endParaRPr lang="en-US" altLang="en-US"/>
          </a:p>
        </p:txBody>
      </p:sp>
      <p:sp>
        <p:nvSpPr>
          <p:cNvPr id="22842" name="Line 317"/>
          <p:cNvSpPr>
            <a:spLocks noChangeShapeType="1"/>
          </p:cNvSpPr>
          <p:nvPr/>
        </p:nvSpPr>
        <p:spPr bwMode="auto">
          <a:xfrm flipV="1">
            <a:off x="5222875" y="2351088"/>
            <a:ext cx="1588" cy="2600325"/>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843" name="Line 318"/>
          <p:cNvSpPr>
            <a:spLocks noChangeShapeType="1"/>
          </p:cNvSpPr>
          <p:nvPr/>
        </p:nvSpPr>
        <p:spPr bwMode="auto">
          <a:xfrm flipH="1">
            <a:off x="5176838" y="4951413"/>
            <a:ext cx="46037" cy="1587"/>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844" name="Line 319"/>
          <p:cNvSpPr>
            <a:spLocks noChangeShapeType="1"/>
          </p:cNvSpPr>
          <p:nvPr/>
        </p:nvSpPr>
        <p:spPr bwMode="auto">
          <a:xfrm flipH="1">
            <a:off x="5164138" y="4951413"/>
            <a:ext cx="58737" cy="1587"/>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845" name="Line 321"/>
          <p:cNvSpPr>
            <a:spLocks noChangeShapeType="1"/>
          </p:cNvSpPr>
          <p:nvPr/>
        </p:nvSpPr>
        <p:spPr bwMode="auto">
          <a:xfrm flipH="1">
            <a:off x="5176838" y="4692650"/>
            <a:ext cx="46037" cy="1588"/>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846" name="Line 322"/>
          <p:cNvSpPr>
            <a:spLocks noChangeShapeType="1"/>
          </p:cNvSpPr>
          <p:nvPr/>
        </p:nvSpPr>
        <p:spPr bwMode="auto">
          <a:xfrm flipH="1">
            <a:off x="5176838" y="4432300"/>
            <a:ext cx="46037" cy="1588"/>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847" name="Line 323"/>
          <p:cNvSpPr>
            <a:spLocks noChangeShapeType="1"/>
          </p:cNvSpPr>
          <p:nvPr/>
        </p:nvSpPr>
        <p:spPr bwMode="auto">
          <a:xfrm flipH="1">
            <a:off x="5176838" y="4171950"/>
            <a:ext cx="46037" cy="1588"/>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848" name="Line 324"/>
          <p:cNvSpPr>
            <a:spLocks noChangeShapeType="1"/>
          </p:cNvSpPr>
          <p:nvPr/>
        </p:nvSpPr>
        <p:spPr bwMode="auto">
          <a:xfrm flipH="1">
            <a:off x="5176838" y="3913188"/>
            <a:ext cx="46037" cy="1587"/>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849" name="Line 325"/>
          <p:cNvSpPr>
            <a:spLocks noChangeShapeType="1"/>
          </p:cNvSpPr>
          <p:nvPr/>
        </p:nvSpPr>
        <p:spPr bwMode="auto">
          <a:xfrm flipH="1">
            <a:off x="5176838" y="3651250"/>
            <a:ext cx="46037" cy="1588"/>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850" name="Line 326"/>
          <p:cNvSpPr>
            <a:spLocks noChangeShapeType="1"/>
          </p:cNvSpPr>
          <p:nvPr/>
        </p:nvSpPr>
        <p:spPr bwMode="auto">
          <a:xfrm flipH="1">
            <a:off x="5164138" y="3651250"/>
            <a:ext cx="58737" cy="1588"/>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851" name="Line 327"/>
          <p:cNvSpPr>
            <a:spLocks noChangeShapeType="1"/>
          </p:cNvSpPr>
          <p:nvPr/>
        </p:nvSpPr>
        <p:spPr bwMode="auto">
          <a:xfrm flipH="1">
            <a:off x="5176838" y="3392488"/>
            <a:ext cx="46037" cy="1587"/>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852" name="Line 328"/>
          <p:cNvSpPr>
            <a:spLocks noChangeShapeType="1"/>
          </p:cNvSpPr>
          <p:nvPr/>
        </p:nvSpPr>
        <p:spPr bwMode="auto">
          <a:xfrm flipH="1">
            <a:off x="5176838" y="3132138"/>
            <a:ext cx="46037" cy="1587"/>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853" name="Line 329"/>
          <p:cNvSpPr>
            <a:spLocks noChangeShapeType="1"/>
          </p:cNvSpPr>
          <p:nvPr/>
        </p:nvSpPr>
        <p:spPr bwMode="auto">
          <a:xfrm flipH="1">
            <a:off x="5176838" y="2871788"/>
            <a:ext cx="46037" cy="1587"/>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854" name="Line 330"/>
          <p:cNvSpPr>
            <a:spLocks noChangeShapeType="1"/>
          </p:cNvSpPr>
          <p:nvPr/>
        </p:nvSpPr>
        <p:spPr bwMode="auto">
          <a:xfrm flipH="1">
            <a:off x="5176838" y="2613025"/>
            <a:ext cx="46037" cy="1588"/>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855" name="Line 331"/>
          <p:cNvSpPr>
            <a:spLocks noChangeShapeType="1"/>
          </p:cNvSpPr>
          <p:nvPr/>
        </p:nvSpPr>
        <p:spPr bwMode="auto">
          <a:xfrm flipH="1">
            <a:off x="5176838" y="2352675"/>
            <a:ext cx="46037" cy="1588"/>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856" name="Line 332"/>
          <p:cNvSpPr>
            <a:spLocks noChangeShapeType="1"/>
          </p:cNvSpPr>
          <p:nvPr/>
        </p:nvSpPr>
        <p:spPr bwMode="auto">
          <a:xfrm flipH="1">
            <a:off x="5164138" y="2352675"/>
            <a:ext cx="58737" cy="1588"/>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857" name="Rectangle 335"/>
          <p:cNvSpPr>
            <a:spLocks noChangeArrowheads="1"/>
          </p:cNvSpPr>
          <p:nvPr/>
        </p:nvSpPr>
        <p:spPr bwMode="auto">
          <a:xfrm rot="-5400000">
            <a:off x="-845344" y="3437732"/>
            <a:ext cx="2600325" cy="334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n-US" altLang="en-US" sz="2200">
                <a:solidFill>
                  <a:srgbClr val="000000"/>
                </a:solidFill>
                <a:latin typeface="Times New Roman" panose="02020603050405020304" pitchFamily="18" charset="0"/>
              </a:rPr>
              <a:t>Cumulative probability</a:t>
            </a:r>
            <a:endParaRPr lang="en-US" altLang="en-US"/>
          </a:p>
        </p:txBody>
      </p:sp>
      <p:sp>
        <p:nvSpPr>
          <p:cNvPr id="22858" name="Rectangle 336"/>
          <p:cNvSpPr>
            <a:spLocks noChangeArrowheads="1"/>
          </p:cNvSpPr>
          <p:nvPr/>
        </p:nvSpPr>
        <p:spPr bwMode="auto">
          <a:xfrm>
            <a:off x="2801938" y="5394325"/>
            <a:ext cx="201612"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n-US" altLang="en-US" sz="2600" i="1">
                <a:solidFill>
                  <a:srgbClr val="000000"/>
                </a:solidFill>
                <a:latin typeface="Times New Roman" panose="02020603050405020304" pitchFamily="18" charset="0"/>
              </a:rPr>
              <a:t>X</a:t>
            </a:r>
            <a:endParaRPr lang="en-US" altLang="en-US"/>
          </a:p>
        </p:txBody>
      </p:sp>
      <p:sp>
        <p:nvSpPr>
          <p:cNvPr id="22859" name="Rectangle 337"/>
          <p:cNvSpPr>
            <a:spLocks noChangeArrowheads="1"/>
          </p:cNvSpPr>
          <p:nvPr/>
        </p:nvSpPr>
        <p:spPr bwMode="auto">
          <a:xfrm>
            <a:off x="7170738" y="5394325"/>
            <a:ext cx="201612"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n-US" altLang="en-US" sz="2600" i="1">
                <a:solidFill>
                  <a:srgbClr val="000000"/>
                </a:solidFill>
                <a:latin typeface="Times New Roman" panose="02020603050405020304" pitchFamily="18" charset="0"/>
              </a:rPr>
              <a:t>X</a:t>
            </a:r>
            <a:endParaRPr lang="en-US" altLang="en-US"/>
          </a:p>
        </p:txBody>
      </p:sp>
      <p:sp>
        <p:nvSpPr>
          <p:cNvPr id="22860" name="Rectangle 338"/>
          <p:cNvSpPr>
            <a:spLocks noChangeArrowheads="1"/>
          </p:cNvSpPr>
          <p:nvPr/>
        </p:nvSpPr>
        <p:spPr bwMode="auto">
          <a:xfrm>
            <a:off x="2566988" y="3400425"/>
            <a:ext cx="936625"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n-US" altLang="en-US" sz="2600">
                <a:solidFill>
                  <a:srgbClr val="FF0000"/>
                </a:solidFill>
                <a:latin typeface="Times New Roman" panose="02020603050405020304" pitchFamily="18" charset="0"/>
              </a:rPr>
              <a:t>Skinny</a:t>
            </a:r>
            <a:endParaRPr lang="en-US" altLang="en-US">
              <a:solidFill>
                <a:srgbClr val="FF0000"/>
              </a:solidFill>
            </a:endParaRPr>
          </a:p>
        </p:txBody>
      </p:sp>
      <p:sp>
        <p:nvSpPr>
          <p:cNvPr id="22861" name="Rectangle 339"/>
          <p:cNvSpPr>
            <a:spLocks noChangeArrowheads="1"/>
          </p:cNvSpPr>
          <p:nvPr/>
        </p:nvSpPr>
        <p:spPr bwMode="auto">
          <a:xfrm>
            <a:off x="7097713" y="3400425"/>
            <a:ext cx="733425"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n-US" altLang="en-US" sz="2600">
                <a:solidFill>
                  <a:srgbClr val="0000CC"/>
                </a:solidFill>
                <a:latin typeface="Times New Roman" panose="02020603050405020304" pitchFamily="18" charset="0"/>
              </a:rPr>
              <a:t>Puffy</a:t>
            </a:r>
            <a:endParaRPr lang="en-US" altLang="en-US">
              <a:solidFill>
                <a:srgbClr val="0000CC"/>
              </a:solidFill>
            </a:endParaRPr>
          </a:p>
        </p:txBody>
      </p:sp>
    </p:spTree>
    <p:extLst>
      <p:ext uri="{BB962C8B-B14F-4D97-AF65-F5344CB8AC3E}">
        <p14:creationId xmlns:p14="http://schemas.microsoft.com/office/powerpoint/2010/main" val="1834402481"/>
      </p:ext>
    </p:extLst>
  </p:cSld>
  <p:clrMapOvr>
    <a:masterClrMapping/>
  </p:clrMapOvr>
</p:sld>
</file>

<file path=ppt/slides/slide4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54" name="Rectangle 4"/>
          <p:cNvSpPr>
            <a:spLocks noGrp="1" noChangeArrowheads="1"/>
          </p:cNvSpPr>
          <p:nvPr>
            <p:ph type="title"/>
          </p:nvPr>
        </p:nvSpPr>
        <p:spPr/>
        <p:txBody>
          <a:bodyPr/>
          <a:lstStyle/>
          <a:p>
            <a:r>
              <a:rPr lang="en-US" altLang="en-US"/>
              <a:t>Negligible difference</a:t>
            </a:r>
          </a:p>
        </p:txBody>
      </p:sp>
      <p:sp>
        <p:nvSpPr>
          <p:cNvPr id="23555" name="Freeform 357"/>
          <p:cNvSpPr>
            <a:spLocks/>
          </p:cNvSpPr>
          <p:nvPr/>
        </p:nvSpPr>
        <p:spPr bwMode="auto">
          <a:xfrm flipV="1">
            <a:off x="1658938" y="2362200"/>
            <a:ext cx="2227262" cy="2654300"/>
          </a:xfrm>
          <a:custGeom>
            <a:avLst/>
            <a:gdLst>
              <a:gd name="T0" fmla="*/ 2147483647 w 4299"/>
              <a:gd name="T1" fmla="*/ 2147483647 h 7777"/>
              <a:gd name="T2" fmla="*/ 2147483647 w 4299"/>
              <a:gd name="T3" fmla="*/ 2147483647 h 7777"/>
              <a:gd name="T4" fmla="*/ 2147483647 w 4299"/>
              <a:gd name="T5" fmla="*/ 2147483647 h 7777"/>
              <a:gd name="T6" fmla="*/ 2147483647 w 4299"/>
              <a:gd name="T7" fmla="*/ 2147483647 h 7777"/>
              <a:gd name="T8" fmla="*/ 2147483647 w 4299"/>
              <a:gd name="T9" fmla="*/ 2147483647 h 7777"/>
              <a:gd name="T10" fmla="*/ 2147483647 w 4299"/>
              <a:gd name="T11" fmla="*/ 2147483647 h 7777"/>
              <a:gd name="T12" fmla="*/ 2147483647 w 4299"/>
              <a:gd name="T13" fmla="*/ 2147483647 h 7777"/>
              <a:gd name="T14" fmla="*/ 2147483647 w 4299"/>
              <a:gd name="T15" fmla="*/ 2147483647 h 7777"/>
              <a:gd name="T16" fmla="*/ 2147483647 w 4299"/>
              <a:gd name="T17" fmla="*/ 2147483647 h 7777"/>
              <a:gd name="T18" fmla="*/ 2147483647 w 4299"/>
              <a:gd name="T19" fmla="*/ 2147483647 h 7777"/>
              <a:gd name="T20" fmla="*/ 2147483647 w 4299"/>
              <a:gd name="T21" fmla="*/ 2147483647 h 7777"/>
              <a:gd name="T22" fmla="*/ 2147483647 w 4299"/>
              <a:gd name="T23" fmla="*/ 2147483647 h 7777"/>
              <a:gd name="T24" fmla="*/ 2147483647 w 4299"/>
              <a:gd name="T25" fmla="*/ 2147483647 h 7777"/>
              <a:gd name="T26" fmla="*/ 2147483647 w 4299"/>
              <a:gd name="T27" fmla="*/ 2147483647 h 7777"/>
              <a:gd name="T28" fmla="*/ 2147483647 w 4299"/>
              <a:gd name="T29" fmla="*/ 2147483647 h 7777"/>
              <a:gd name="T30" fmla="*/ 2147483647 w 4299"/>
              <a:gd name="T31" fmla="*/ 2147483647 h 7777"/>
              <a:gd name="T32" fmla="*/ 2147483647 w 4299"/>
              <a:gd name="T33" fmla="*/ 2147483647 h 7777"/>
              <a:gd name="T34" fmla="*/ 2147483647 w 4299"/>
              <a:gd name="T35" fmla="*/ 2147483647 h 7777"/>
              <a:gd name="T36" fmla="*/ 2147483647 w 4299"/>
              <a:gd name="T37" fmla="*/ 2147483647 h 7777"/>
              <a:gd name="T38" fmla="*/ 2147483647 w 4299"/>
              <a:gd name="T39" fmla="*/ 2147483647 h 7777"/>
              <a:gd name="T40" fmla="*/ 2147483647 w 4299"/>
              <a:gd name="T41" fmla="*/ 2147483647 h 7777"/>
              <a:gd name="T42" fmla="*/ 2147483647 w 4299"/>
              <a:gd name="T43" fmla="*/ 2147483647 h 7777"/>
              <a:gd name="T44" fmla="*/ 2147483647 w 4299"/>
              <a:gd name="T45" fmla="*/ 2147483647 h 7777"/>
              <a:gd name="T46" fmla="*/ 2147483647 w 4299"/>
              <a:gd name="T47" fmla="*/ 2147483647 h 7777"/>
              <a:gd name="T48" fmla="*/ 2147483647 w 4299"/>
              <a:gd name="T49" fmla="*/ 2147483647 h 7777"/>
              <a:gd name="T50" fmla="*/ 2147483647 w 4299"/>
              <a:gd name="T51" fmla="*/ 2147483647 h 7777"/>
              <a:gd name="T52" fmla="*/ 2147483647 w 4299"/>
              <a:gd name="T53" fmla="*/ 2147483647 h 7777"/>
              <a:gd name="T54" fmla="*/ 2147483647 w 4299"/>
              <a:gd name="T55" fmla="*/ 2147483647 h 7777"/>
              <a:gd name="T56" fmla="*/ 2147483647 w 4299"/>
              <a:gd name="T57" fmla="*/ 2147483647 h 7777"/>
              <a:gd name="T58" fmla="*/ 2147483647 w 4299"/>
              <a:gd name="T59" fmla="*/ 2147483647 h 7777"/>
              <a:gd name="T60" fmla="*/ 2147483647 w 4299"/>
              <a:gd name="T61" fmla="*/ 2147483647 h 7777"/>
              <a:gd name="T62" fmla="*/ 2147483647 w 4299"/>
              <a:gd name="T63" fmla="*/ 2147483647 h 7777"/>
              <a:gd name="T64" fmla="*/ 2147483647 w 4299"/>
              <a:gd name="T65" fmla="*/ 2147483647 h 7777"/>
              <a:gd name="T66" fmla="*/ 2147483647 w 4299"/>
              <a:gd name="T67" fmla="*/ 2147483647 h 7777"/>
              <a:gd name="T68" fmla="*/ 2147483647 w 4299"/>
              <a:gd name="T69" fmla="*/ 2147483647 h 7777"/>
              <a:gd name="T70" fmla="*/ 2147483647 w 4299"/>
              <a:gd name="T71" fmla="*/ 2147483647 h 7777"/>
              <a:gd name="T72" fmla="*/ 2147483647 w 4299"/>
              <a:gd name="T73" fmla="*/ 2147483647 h 7777"/>
              <a:gd name="T74" fmla="*/ 2147483647 w 4299"/>
              <a:gd name="T75" fmla="*/ 2147483647 h 7777"/>
              <a:gd name="T76" fmla="*/ 2147483647 w 4299"/>
              <a:gd name="T77" fmla="*/ 2147483647 h 7777"/>
              <a:gd name="T78" fmla="*/ 2147483647 w 4299"/>
              <a:gd name="T79" fmla="*/ 2147483647 h 7777"/>
              <a:gd name="T80" fmla="*/ 2147483647 w 4299"/>
              <a:gd name="T81" fmla="*/ 2147483647 h 7777"/>
              <a:gd name="T82" fmla="*/ 2147483647 w 4299"/>
              <a:gd name="T83" fmla="*/ 2147483647 h 7777"/>
              <a:gd name="T84" fmla="*/ 2147483647 w 4299"/>
              <a:gd name="T85" fmla="*/ 2147483647 h 7777"/>
              <a:gd name="T86" fmla="*/ 2147483647 w 4299"/>
              <a:gd name="T87" fmla="*/ 2147483647 h 7777"/>
              <a:gd name="T88" fmla="*/ 2147483647 w 4299"/>
              <a:gd name="T89" fmla="*/ 2147483647 h 7777"/>
              <a:gd name="T90" fmla="*/ 2147483647 w 4299"/>
              <a:gd name="T91" fmla="*/ 2147483647 h 7777"/>
              <a:gd name="T92" fmla="*/ 2147483647 w 4299"/>
              <a:gd name="T93" fmla="*/ 2147483647 h 7777"/>
              <a:gd name="T94" fmla="*/ 2147483647 w 4299"/>
              <a:gd name="T95" fmla="*/ 2147483647 h 7777"/>
              <a:gd name="T96" fmla="*/ 2147483647 w 4299"/>
              <a:gd name="T97" fmla="*/ 2147483647 h 7777"/>
              <a:gd name="T98" fmla="*/ 2147483647 w 4299"/>
              <a:gd name="T99" fmla="*/ 2147483647 h 7777"/>
              <a:gd name="T100" fmla="*/ 2147483647 w 4299"/>
              <a:gd name="T101" fmla="*/ 2147483647 h 7777"/>
              <a:gd name="T102" fmla="*/ 2147483647 w 4299"/>
              <a:gd name="T103" fmla="*/ 2147483647 h 7777"/>
              <a:gd name="T104" fmla="*/ 2147483647 w 4299"/>
              <a:gd name="T105" fmla="*/ 2147483647 h 7777"/>
              <a:gd name="T106" fmla="*/ 2147483647 w 4299"/>
              <a:gd name="T107" fmla="*/ 2147483647 h 7777"/>
              <a:gd name="T108" fmla="*/ 2147483647 w 4299"/>
              <a:gd name="T109" fmla="*/ 2147483647 h 7777"/>
              <a:gd name="T110" fmla="*/ 2147483647 w 4299"/>
              <a:gd name="T111" fmla="*/ 2147483647 h 7777"/>
              <a:gd name="T112" fmla="*/ 2147483647 w 4299"/>
              <a:gd name="T113" fmla="*/ 2147483647 h 7777"/>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4299"/>
              <a:gd name="T172" fmla="*/ 0 h 7777"/>
              <a:gd name="T173" fmla="*/ 4299 w 4299"/>
              <a:gd name="T174" fmla="*/ 7777 h 7777"/>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4299" h="7777">
                <a:moveTo>
                  <a:pt x="0" y="0"/>
                </a:moveTo>
                <a:lnTo>
                  <a:pt x="0" y="0"/>
                </a:lnTo>
                <a:lnTo>
                  <a:pt x="0" y="77"/>
                </a:lnTo>
                <a:lnTo>
                  <a:pt x="8" y="77"/>
                </a:lnTo>
                <a:lnTo>
                  <a:pt x="8" y="155"/>
                </a:lnTo>
                <a:lnTo>
                  <a:pt x="16" y="155"/>
                </a:lnTo>
                <a:lnTo>
                  <a:pt x="16" y="233"/>
                </a:lnTo>
                <a:lnTo>
                  <a:pt x="24" y="233"/>
                </a:lnTo>
                <a:lnTo>
                  <a:pt x="24" y="311"/>
                </a:lnTo>
                <a:lnTo>
                  <a:pt x="33" y="311"/>
                </a:lnTo>
                <a:lnTo>
                  <a:pt x="33" y="388"/>
                </a:lnTo>
                <a:lnTo>
                  <a:pt x="41" y="388"/>
                </a:lnTo>
                <a:lnTo>
                  <a:pt x="41" y="466"/>
                </a:lnTo>
                <a:lnTo>
                  <a:pt x="50" y="466"/>
                </a:lnTo>
                <a:lnTo>
                  <a:pt x="50" y="544"/>
                </a:lnTo>
                <a:lnTo>
                  <a:pt x="58" y="544"/>
                </a:lnTo>
                <a:lnTo>
                  <a:pt x="58" y="622"/>
                </a:lnTo>
                <a:lnTo>
                  <a:pt x="67" y="622"/>
                </a:lnTo>
                <a:lnTo>
                  <a:pt x="67" y="699"/>
                </a:lnTo>
                <a:lnTo>
                  <a:pt x="76" y="699"/>
                </a:lnTo>
                <a:lnTo>
                  <a:pt x="76" y="777"/>
                </a:lnTo>
                <a:lnTo>
                  <a:pt x="85" y="777"/>
                </a:lnTo>
                <a:lnTo>
                  <a:pt x="85" y="855"/>
                </a:lnTo>
                <a:lnTo>
                  <a:pt x="94" y="855"/>
                </a:lnTo>
                <a:lnTo>
                  <a:pt x="94" y="933"/>
                </a:lnTo>
                <a:lnTo>
                  <a:pt x="103" y="933"/>
                </a:lnTo>
                <a:lnTo>
                  <a:pt x="103" y="1011"/>
                </a:lnTo>
                <a:lnTo>
                  <a:pt x="112" y="1011"/>
                </a:lnTo>
                <a:lnTo>
                  <a:pt x="112" y="1088"/>
                </a:lnTo>
                <a:lnTo>
                  <a:pt x="122" y="1088"/>
                </a:lnTo>
                <a:lnTo>
                  <a:pt x="122" y="1166"/>
                </a:lnTo>
                <a:lnTo>
                  <a:pt x="131" y="1166"/>
                </a:lnTo>
                <a:lnTo>
                  <a:pt x="131" y="1244"/>
                </a:lnTo>
                <a:lnTo>
                  <a:pt x="141" y="1244"/>
                </a:lnTo>
                <a:lnTo>
                  <a:pt x="141" y="1322"/>
                </a:lnTo>
                <a:lnTo>
                  <a:pt x="151" y="1322"/>
                </a:lnTo>
                <a:lnTo>
                  <a:pt x="151" y="1399"/>
                </a:lnTo>
                <a:lnTo>
                  <a:pt x="161" y="1399"/>
                </a:lnTo>
                <a:lnTo>
                  <a:pt x="161" y="1477"/>
                </a:lnTo>
                <a:lnTo>
                  <a:pt x="170" y="1477"/>
                </a:lnTo>
                <a:lnTo>
                  <a:pt x="170" y="1555"/>
                </a:lnTo>
                <a:lnTo>
                  <a:pt x="181" y="1555"/>
                </a:lnTo>
                <a:lnTo>
                  <a:pt x="181" y="1633"/>
                </a:lnTo>
                <a:lnTo>
                  <a:pt x="191" y="1633"/>
                </a:lnTo>
                <a:lnTo>
                  <a:pt x="191" y="1710"/>
                </a:lnTo>
                <a:lnTo>
                  <a:pt x="201" y="1710"/>
                </a:lnTo>
                <a:lnTo>
                  <a:pt x="201" y="1788"/>
                </a:lnTo>
                <a:lnTo>
                  <a:pt x="212" y="1788"/>
                </a:lnTo>
                <a:lnTo>
                  <a:pt x="212" y="1866"/>
                </a:lnTo>
                <a:lnTo>
                  <a:pt x="222" y="1866"/>
                </a:lnTo>
                <a:lnTo>
                  <a:pt x="222" y="1944"/>
                </a:lnTo>
                <a:lnTo>
                  <a:pt x="233" y="1944"/>
                </a:lnTo>
                <a:lnTo>
                  <a:pt x="233" y="2022"/>
                </a:lnTo>
                <a:lnTo>
                  <a:pt x="244" y="2022"/>
                </a:lnTo>
                <a:lnTo>
                  <a:pt x="244" y="2099"/>
                </a:lnTo>
                <a:lnTo>
                  <a:pt x="255" y="2099"/>
                </a:lnTo>
                <a:lnTo>
                  <a:pt x="255" y="2177"/>
                </a:lnTo>
                <a:lnTo>
                  <a:pt x="266" y="2177"/>
                </a:lnTo>
                <a:lnTo>
                  <a:pt x="266" y="2255"/>
                </a:lnTo>
                <a:lnTo>
                  <a:pt x="277" y="2255"/>
                </a:lnTo>
                <a:lnTo>
                  <a:pt x="277" y="2333"/>
                </a:lnTo>
                <a:lnTo>
                  <a:pt x="289" y="2333"/>
                </a:lnTo>
                <a:lnTo>
                  <a:pt x="289" y="2410"/>
                </a:lnTo>
                <a:lnTo>
                  <a:pt x="301" y="2410"/>
                </a:lnTo>
                <a:lnTo>
                  <a:pt x="301" y="2488"/>
                </a:lnTo>
                <a:lnTo>
                  <a:pt x="312" y="2488"/>
                </a:lnTo>
                <a:lnTo>
                  <a:pt x="312" y="2566"/>
                </a:lnTo>
                <a:lnTo>
                  <a:pt x="324" y="2566"/>
                </a:lnTo>
                <a:lnTo>
                  <a:pt x="324" y="2644"/>
                </a:lnTo>
                <a:lnTo>
                  <a:pt x="337" y="2644"/>
                </a:lnTo>
                <a:lnTo>
                  <a:pt x="337" y="2721"/>
                </a:lnTo>
                <a:lnTo>
                  <a:pt x="349" y="2721"/>
                </a:lnTo>
                <a:lnTo>
                  <a:pt x="349" y="2799"/>
                </a:lnTo>
                <a:lnTo>
                  <a:pt x="362" y="2799"/>
                </a:lnTo>
                <a:lnTo>
                  <a:pt x="362" y="2877"/>
                </a:lnTo>
                <a:lnTo>
                  <a:pt x="374" y="2877"/>
                </a:lnTo>
                <a:lnTo>
                  <a:pt x="374" y="2955"/>
                </a:lnTo>
                <a:lnTo>
                  <a:pt x="387" y="2955"/>
                </a:lnTo>
                <a:lnTo>
                  <a:pt x="387" y="3033"/>
                </a:lnTo>
                <a:lnTo>
                  <a:pt x="401" y="3033"/>
                </a:lnTo>
                <a:lnTo>
                  <a:pt x="401" y="3110"/>
                </a:lnTo>
                <a:lnTo>
                  <a:pt x="414" y="3110"/>
                </a:lnTo>
                <a:lnTo>
                  <a:pt x="414" y="3188"/>
                </a:lnTo>
                <a:lnTo>
                  <a:pt x="428" y="3188"/>
                </a:lnTo>
                <a:lnTo>
                  <a:pt x="428" y="3266"/>
                </a:lnTo>
                <a:lnTo>
                  <a:pt x="441" y="3266"/>
                </a:lnTo>
                <a:lnTo>
                  <a:pt x="441" y="3344"/>
                </a:lnTo>
                <a:lnTo>
                  <a:pt x="456" y="3344"/>
                </a:lnTo>
                <a:lnTo>
                  <a:pt x="456" y="3421"/>
                </a:lnTo>
                <a:lnTo>
                  <a:pt x="470" y="3421"/>
                </a:lnTo>
                <a:lnTo>
                  <a:pt x="470" y="3499"/>
                </a:lnTo>
                <a:lnTo>
                  <a:pt x="485" y="3499"/>
                </a:lnTo>
                <a:lnTo>
                  <a:pt x="485" y="3577"/>
                </a:lnTo>
                <a:lnTo>
                  <a:pt x="499" y="3577"/>
                </a:lnTo>
                <a:lnTo>
                  <a:pt x="499" y="3655"/>
                </a:lnTo>
                <a:lnTo>
                  <a:pt x="515" y="3655"/>
                </a:lnTo>
                <a:lnTo>
                  <a:pt x="515" y="3732"/>
                </a:lnTo>
                <a:lnTo>
                  <a:pt x="530" y="3732"/>
                </a:lnTo>
                <a:lnTo>
                  <a:pt x="530" y="3810"/>
                </a:lnTo>
                <a:lnTo>
                  <a:pt x="546" y="3810"/>
                </a:lnTo>
                <a:lnTo>
                  <a:pt x="546" y="3888"/>
                </a:lnTo>
                <a:lnTo>
                  <a:pt x="562" y="3888"/>
                </a:lnTo>
                <a:lnTo>
                  <a:pt x="562" y="3966"/>
                </a:lnTo>
                <a:lnTo>
                  <a:pt x="578" y="3966"/>
                </a:lnTo>
                <a:lnTo>
                  <a:pt x="578" y="4044"/>
                </a:lnTo>
                <a:lnTo>
                  <a:pt x="595" y="4044"/>
                </a:lnTo>
                <a:lnTo>
                  <a:pt x="595" y="4121"/>
                </a:lnTo>
                <a:lnTo>
                  <a:pt x="612" y="4121"/>
                </a:lnTo>
                <a:lnTo>
                  <a:pt x="612" y="4199"/>
                </a:lnTo>
                <a:lnTo>
                  <a:pt x="630" y="4199"/>
                </a:lnTo>
                <a:lnTo>
                  <a:pt x="630" y="4277"/>
                </a:lnTo>
                <a:lnTo>
                  <a:pt x="647" y="4277"/>
                </a:lnTo>
                <a:lnTo>
                  <a:pt x="647" y="4355"/>
                </a:lnTo>
                <a:lnTo>
                  <a:pt x="666" y="4355"/>
                </a:lnTo>
                <a:lnTo>
                  <a:pt x="666" y="4432"/>
                </a:lnTo>
                <a:lnTo>
                  <a:pt x="684" y="4432"/>
                </a:lnTo>
                <a:lnTo>
                  <a:pt x="684" y="4510"/>
                </a:lnTo>
                <a:lnTo>
                  <a:pt x="703" y="4510"/>
                </a:lnTo>
                <a:lnTo>
                  <a:pt x="703" y="4588"/>
                </a:lnTo>
                <a:lnTo>
                  <a:pt x="723" y="4588"/>
                </a:lnTo>
                <a:lnTo>
                  <a:pt x="723" y="4666"/>
                </a:lnTo>
                <a:lnTo>
                  <a:pt x="743" y="4666"/>
                </a:lnTo>
                <a:lnTo>
                  <a:pt x="743" y="4743"/>
                </a:lnTo>
                <a:lnTo>
                  <a:pt x="764" y="4743"/>
                </a:lnTo>
                <a:lnTo>
                  <a:pt x="764" y="4821"/>
                </a:lnTo>
                <a:lnTo>
                  <a:pt x="785" y="4821"/>
                </a:lnTo>
                <a:lnTo>
                  <a:pt x="785" y="4899"/>
                </a:lnTo>
                <a:lnTo>
                  <a:pt x="806" y="4899"/>
                </a:lnTo>
                <a:lnTo>
                  <a:pt x="806" y="4977"/>
                </a:lnTo>
                <a:lnTo>
                  <a:pt x="828" y="4977"/>
                </a:lnTo>
                <a:lnTo>
                  <a:pt x="828" y="5055"/>
                </a:lnTo>
                <a:lnTo>
                  <a:pt x="851" y="5055"/>
                </a:lnTo>
                <a:lnTo>
                  <a:pt x="851" y="5132"/>
                </a:lnTo>
                <a:lnTo>
                  <a:pt x="875" y="5132"/>
                </a:lnTo>
                <a:lnTo>
                  <a:pt x="875" y="5210"/>
                </a:lnTo>
                <a:lnTo>
                  <a:pt x="899" y="5210"/>
                </a:lnTo>
                <a:lnTo>
                  <a:pt x="899" y="5288"/>
                </a:lnTo>
                <a:lnTo>
                  <a:pt x="924" y="5288"/>
                </a:lnTo>
                <a:lnTo>
                  <a:pt x="924" y="5366"/>
                </a:lnTo>
                <a:lnTo>
                  <a:pt x="950" y="5366"/>
                </a:lnTo>
                <a:lnTo>
                  <a:pt x="950" y="5443"/>
                </a:lnTo>
                <a:lnTo>
                  <a:pt x="976" y="5443"/>
                </a:lnTo>
                <a:lnTo>
                  <a:pt x="976" y="5521"/>
                </a:lnTo>
                <a:lnTo>
                  <a:pt x="1004" y="5521"/>
                </a:lnTo>
                <a:lnTo>
                  <a:pt x="1004" y="5599"/>
                </a:lnTo>
                <a:lnTo>
                  <a:pt x="1032" y="5599"/>
                </a:lnTo>
                <a:lnTo>
                  <a:pt x="1032" y="5677"/>
                </a:lnTo>
                <a:lnTo>
                  <a:pt x="1062" y="5677"/>
                </a:lnTo>
                <a:lnTo>
                  <a:pt x="1062" y="5754"/>
                </a:lnTo>
                <a:lnTo>
                  <a:pt x="1093" y="5754"/>
                </a:lnTo>
                <a:lnTo>
                  <a:pt x="1093" y="5832"/>
                </a:lnTo>
                <a:lnTo>
                  <a:pt x="1124" y="5832"/>
                </a:lnTo>
                <a:lnTo>
                  <a:pt x="1124" y="5910"/>
                </a:lnTo>
                <a:lnTo>
                  <a:pt x="1157" y="5910"/>
                </a:lnTo>
                <a:lnTo>
                  <a:pt x="1157" y="5988"/>
                </a:lnTo>
                <a:lnTo>
                  <a:pt x="1192" y="5988"/>
                </a:lnTo>
                <a:lnTo>
                  <a:pt x="1192" y="6066"/>
                </a:lnTo>
                <a:lnTo>
                  <a:pt x="1228" y="6066"/>
                </a:lnTo>
                <a:lnTo>
                  <a:pt x="1228" y="6143"/>
                </a:lnTo>
                <a:lnTo>
                  <a:pt x="1266" y="6143"/>
                </a:lnTo>
                <a:lnTo>
                  <a:pt x="1266" y="6221"/>
                </a:lnTo>
                <a:lnTo>
                  <a:pt x="1305" y="6221"/>
                </a:lnTo>
                <a:lnTo>
                  <a:pt x="1305" y="6299"/>
                </a:lnTo>
                <a:lnTo>
                  <a:pt x="1347" y="6299"/>
                </a:lnTo>
                <a:lnTo>
                  <a:pt x="1347" y="6377"/>
                </a:lnTo>
                <a:lnTo>
                  <a:pt x="1391" y="6377"/>
                </a:lnTo>
                <a:lnTo>
                  <a:pt x="1391" y="6454"/>
                </a:lnTo>
                <a:lnTo>
                  <a:pt x="1437" y="6454"/>
                </a:lnTo>
                <a:lnTo>
                  <a:pt x="1437" y="6532"/>
                </a:lnTo>
                <a:lnTo>
                  <a:pt x="1486" y="6532"/>
                </a:lnTo>
                <a:lnTo>
                  <a:pt x="1486" y="6610"/>
                </a:lnTo>
                <a:lnTo>
                  <a:pt x="1539" y="6610"/>
                </a:lnTo>
                <a:lnTo>
                  <a:pt x="1539" y="6688"/>
                </a:lnTo>
                <a:lnTo>
                  <a:pt x="1595" y="6688"/>
                </a:lnTo>
                <a:lnTo>
                  <a:pt x="1595" y="6765"/>
                </a:lnTo>
                <a:lnTo>
                  <a:pt x="1655" y="6765"/>
                </a:lnTo>
                <a:lnTo>
                  <a:pt x="1655" y="6843"/>
                </a:lnTo>
                <a:lnTo>
                  <a:pt x="1720" y="6843"/>
                </a:lnTo>
                <a:lnTo>
                  <a:pt x="1720" y="6921"/>
                </a:lnTo>
                <a:lnTo>
                  <a:pt x="1790" y="6921"/>
                </a:lnTo>
                <a:lnTo>
                  <a:pt x="1790" y="6999"/>
                </a:lnTo>
                <a:lnTo>
                  <a:pt x="1868" y="6999"/>
                </a:lnTo>
                <a:lnTo>
                  <a:pt x="1868" y="7077"/>
                </a:lnTo>
                <a:lnTo>
                  <a:pt x="1953" y="7077"/>
                </a:lnTo>
                <a:lnTo>
                  <a:pt x="1953" y="7154"/>
                </a:lnTo>
                <a:lnTo>
                  <a:pt x="2049" y="7154"/>
                </a:lnTo>
                <a:lnTo>
                  <a:pt x="2049" y="7232"/>
                </a:lnTo>
                <a:lnTo>
                  <a:pt x="2157" y="7232"/>
                </a:lnTo>
                <a:lnTo>
                  <a:pt x="2157" y="7310"/>
                </a:lnTo>
                <a:lnTo>
                  <a:pt x="2282" y="7310"/>
                </a:lnTo>
                <a:lnTo>
                  <a:pt x="2282" y="7388"/>
                </a:lnTo>
                <a:lnTo>
                  <a:pt x="2430" y="7388"/>
                </a:lnTo>
                <a:lnTo>
                  <a:pt x="2430" y="7465"/>
                </a:lnTo>
                <a:lnTo>
                  <a:pt x="2611" y="7465"/>
                </a:lnTo>
                <a:lnTo>
                  <a:pt x="2611" y="7543"/>
                </a:lnTo>
                <a:lnTo>
                  <a:pt x="2845" y="7543"/>
                </a:lnTo>
                <a:lnTo>
                  <a:pt x="2845" y="7621"/>
                </a:lnTo>
                <a:lnTo>
                  <a:pt x="3174" y="7621"/>
                </a:lnTo>
                <a:lnTo>
                  <a:pt x="3174" y="7699"/>
                </a:lnTo>
                <a:lnTo>
                  <a:pt x="3736" y="7699"/>
                </a:lnTo>
                <a:lnTo>
                  <a:pt x="3736" y="7777"/>
                </a:lnTo>
                <a:lnTo>
                  <a:pt x="4299" y="7777"/>
                </a:lnTo>
                <a:lnTo>
                  <a:pt x="4299" y="7699"/>
                </a:lnTo>
                <a:lnTo>
                  <a:pt x="3736" y="7699"/>
                </a:lnTo>
                <a:lnTo>
                  <a:pt x="3736" y="7621"/>
                </a:lnTo>
                <a:lnTo>
                  <a:pt x="3174" y="7621"/>
                </a:lnTo>
                <a:lnTo>
                  <a:pt x="3174" y="7543"/>
                </a:lnTo>
                <a:lnTo>
                  <a:pt x="2845" y="7543"/>
                </a:lnTo>
                <a:lnTo>
                  <a:pt x="2845" y="7465"/>
                </a:lnTo>
                <a:lnTo>
                  <a:pt x="2611" y="7465"/>
                </a:lnTo>
                <a:lnTo>
                  <a:pt x="2611" y="7388"/>
                </a:lnTo>
                <a:lnTo>
                  <a:pt x="2430" y="7388"/>
                </a:lnTo>
                <a:lnTo>
                  <a:pt x="2430" y="7310"/>
                </a:lnTo>
                <a:lnTo>
                  <a:pt x="2282" y="7310"/>
                </a:lnTo>
                <a:lnTo>
                  <a:pt x="2282" y="7232"/>
                </a:lnTo>
                <a:lnTo>
                  <a:pt x="2157" y="7232"/>
                </a:lnTo>
                <a:lnTo>
                  <a:pt x="2157" y="7154"/>
                </a:lnTo>
                <a:lnTo>
                  <a:pt x="2049" y="7154"/>
                </a:lnTo>
                <a:lnTo>
                  <a:pt x="2049" y="7077"/>
                </a:lnTo>
                <a:lnTo>
                  <a:pt x="1953" y="7077"/>
                </a:lnTo>
                <a:lnTo>
                  <a:pt x="1953" y="6999"/>
                </a:lnTo>
                <a:lnTo>
                  <a:pt x="1868" y="6999"/>
                </a:lnTo>
                <a:lnTo>
                  <a:pt x="1868" y="6921"/>
                </a:lnTo>
                <a:lnTo>
                  <a:pt x="1790" y="6921"/>
                </a:lnTo>
                <a:lnTo>
                  <a:pt x="1790" y="6843"/>
                </a:lnTo>
                <a:lnTo>
                  <a:pt x="1720" y="6843"/>
                </a:lnTo>
                <a:lnTo>
                  <a:pt x="1720" y="6765"/>
                </a:lnTo>
                <a:lnTo>
                  <a:pt x="1655" y="6765"/>
                </a:lnTo>
                <a:lnTo>
                  <a:pt x="1655" y="6688"/>
                </a:lnTo>
                <a:lnTo>
                  <a:pt x="1595" y="6688"/>
                </a:lnTo>
                <a:lnTo>
                  <a:pt x="1595" y="6610"/>
                </a:lnTo>
                <a:lnTo>
                  <a:pt x="1539" y="6610"/>
                </a:lnTo>
                <a:lnTo>
                  <a:pt x="1539" y="6532"/>
                </a:lnTo>
                <a:lnTo>
                  <a:pt x="1486" y="6532"/>
                </a:lnTo>
                <a:lnTo>
                  <a:pt x="1486" y="6454"/>
                </a:lnTo>
                <a:lnTo>
                  <a:pt x="1437" y="6454"/>
                </a:lnTo>
                <a:lnTo>
                  <a:pt x="1437" y="6377"/>
                </a:lnTo>
                <a:lnTo>
                  <a:pt x="1391" y="6377"/>
                </a:lnTo>
                <a:lnTo>
                  <a:pt x="1391" y="6299"/>
                </a:lnTo>
                <a:lnTo>
                  <a:pt x="1347" y="6299"/>
                </a:lnTo>
                <a:lnTo>
                  <a:pt x="1347" y="6221"/>
                </a:lnTo>
                <a:lnTo>
                  <a:pt x="1305" y="6221"/>
                </a:lnTo>
                <a:lnTo>
                  <a:pt x="1305" y="6143"/>
                </a:lnTo>
                <a:lnTo>
                  <a:pt x="1266" y="6143"/>
                </a:lnTo>
                <a:lnTo>
                  <a:pt x="1266" y="6066"/>
                </a:lnTo>
                <a:lnTo>
                  <a:pt x="1228" y="6066"/>
                </a:lnTo>
                <a:lnTo>
                  <a:pt x="1228" y="5988"/>
                </a:lnTo>
                <a:lnTo>
                  <a:pt x="1192" y="5988"/>
                </a:lnTo>
                <a:lnTo>
                  <a:pt x="1192" y="5910"/>
                </a:lnTo>
                <a:lnTo>
                  <a:pt x="1157" y="5910"/>
                </a:lnTo>
                <a:lnTo>
                  <a:pt x="1157" y="5832"/>
                </a:lnTo>
                <a:lnTo>
                  <a:pt x="1124" y="5832"/>
                </a:lnTo>
                <a:lnTo>
                  <a:pt x="1124" y="5754"/>
                </a:lnTo>
                <a:lnTo>
                  <a:pt x="1093" y="5754"/>
                </a:lnTo>
                <a:lnTo>
                  <a:pt x="1093" y="5677"/>
                </a:lnTo>
                <a:lnTo>
                  <a:pt x="1062" y="5677"/>
                </a:lnTo>
                <a:lnTo>
                  <a:pt x="1062" y="5599"/>
                </a:lnTo>
                <a:lnTo>
                  <a:pt x="1032" y="5599"/>
                </a:lnTo>
                <a:lnTo>
                  <a:pt x="1032" y="5521"/>
                </a:lnTo>
                <a:lnTo>
                  <a:pt x="1004" y="5521"/>
                </a:lnTo>
                <a:lnTo>
                  <a:pt x="1004" y="5443"/>
                </a:lnTo>
                <a:lnTo>
                  <a:pt x="976" y="5443"/>
                </a:lnTo>
                <a:lnTo>
                  <a:pt x="976" y="5366"/>
                </a:lnTo>
                <a:lnTo>
                  <a:pt x="950" y="5366"/>
                </a:lnTo>
                <a:lnTo>
                  <a:pt x="950" y="5288"/>
                </a:lnTo>
                <a:lnTo>
                  <a:pt x="924" y="5288"/>
                </a:lnTo>
                <a:lnTo>
                  <a:pt x="924" y="5210"/>
                </a:lnTo>
                <a:lnTo>
                  <a:pt x="899" y="5210"/>
                </a:lnTo>
                <a:lnTo>
                  <a:pt x="899" y="5132"/>
                </a:lnTo>
                <a:lnTo>
                  <a:pt x="875" y="5132"/>
                </a:lnTo>
                <a:lnTo>
                  <a:pt x="875" y="5055"/>
                </a:lnTo>
                <a:lnTo>
                  <a:pt x="851" y="5055"/>
                </a:lnTo>
                <a:lnTo>
                  <a:pt x="851" y="4977"/>
                </a:lnTo>
                <a:lnTo>
                  <a:pt x="828" y="4977"/>
                </a:lnTo>
                <a:lnTo>
                  <a:pt x="828" y="4899"/>
                </a:lnTo>
                <a:lnTo>
                  <a:pt x="806" y="4899"/>
                </a:lnTo>
                <a:lnTo>
                  <a:pt x="806" y="4821"/>
                </a:lnTo>
                <a:lnTo>
                  <a:pt x="785" y="4821"/>
                </a:lnTo>
                <a:lnTo>
                  <a:pt x="785" y="4743"/>
                </a:lnTo>
                <a:lnTo>
                  <a:pt x="764" y="4743"/>
                </a:lnTo>
                <a:lnTo>
                  <a:pt x="764" y="4666"/>
                </a:lnTo>
                <a:lnTo>
                  <a:pt x="743" y="4666"/>
                </a:lnTo>
                <a:lnTo>
                  <a:pt x="743" y="4588"/>
                </a:lnTo>
                <a:lnTo>
                  <a:pt x="723" y="4588"/>
                </a:lnTo>
                <a:lnTo>
                  <a:pt x="723" y="4510"/>
                </a:lnTo>
                <a:lnTo>
                  <a:pt x="703" y="4510"/>
                </a:lnTo>
                <a:lnTo>
                  <a:pt x="703" y="4432"/>
                </a:lnTo>
                <a:lnTo>
                  <a:pt x="684" y="4432"/>
                </a:lnTo>
                <a:lnTo>
                  <a:pt x="684" y="4355"/>
                </a:lnTo>
                <a:lnTo>
                  <a:pt x="666" y="4355"/>
                </a:lnTo>
                <a:lnTo>
                  <a:pt x="666" y="4277"/>
                </a:lnTo>
                <a:lnTo>
                  <a:pt x="647" y="4277"/>
                </a:lnTo>
                <a:lnTo>
                  <a:pt x="647" y="4199"/>
                </a:lnTo>
                <a:lnTo>
                  <a:pt x="630" y="4199"/>
                </a:lnTo>
                <a:lnTo>
                  <a:pt x="630" y="4121"/>
                </a:lnTo>
                <a:lnTo>
                  <a:pt x="612" y="4121"/>
                </a:lnTo>
                <a:lnTo>
                  <a:pt x="612" y="4044"/>
                </a:lnTo>
                <a:lnTo>
                  <a:pt x="595" y="4044"/>
                </a:lnTo>
                <a:lnTo>
                  <a:pt x="595" y="3966"/>
                </a:lnTo>
                <a:lnTo>
                  <a:pt x="578" y="3966"/>
                </a:lnTo>
                <a:lnTo>
                  <a:pt x="578" y="3888"/>
                </a:lnTo>
                <a:lnTo>
                  <a:pt x="562" y="3888"/>
                </a:lnTo>
                <a:lnTo>
                  <a:pt x="562" y="3810"/>
                </a:lnTo>
                <a:lnTo>
                  <a:pt x="546" y="3810"/>
                </a:lnTo>
                <a:lnTo>
                  <a:pt x="546" y="3732"/>
                </a:lnTo>
                <a:lnTo>
                  <a:pt x="530" y="3732"/>
                </a:lnTo>
                <a:lnTo>
                  <a:pt x="530" y="3655"/>
                </a:lnTo>
                <a:lnTo>
                  <a:pt x="515" y="3655"/>
                </a:lnTo>
                <a:lnTo>
                  <a:pt x="515" y="3577"/>
                </a:lnTo>
                <a:lnTo>
                  <a:pt x="499" y="3577"/>
                </a:lnTo>
                <a:lnTo>
                  <a:pt x="499" y="3499"/>
                </a:lnTo>
                <a:lnTo>
                  <a:pt x="485" y="3499"/>
                </a:lnTo>
                <a:lnTo>
                  <a:pt x="485" y="3421"/>
                </a:lnTo>
                <a:lnTo>
                  <a:pt x="470" y="3421"/>
                </a:lnTo>
                <a:lnTo>
                  <a:pt x="470" y="3344"/>
                </a:lnTo>
                <a:lnTo>
                  <a:pt x="456" y="3344"/>
                </a:lnTo>
                <a:lnTo>
                  <a:pt x="456" y="3266"/>
                </a:lnTo>
                <a:lnTo>
                  <a:pt x="441" y="3266"/>
                </a:lnTo>
                <a:lnTo>
                  <a:pt x="441" y="3188"/>
                </a:lnTo>
                <a:lnTo>
                  <a:pt x="428" y="3188"/>
                </a:lnTo>
                <a:lnTo>
                  <a:pt x="428" y="3110"/>
                </a:lnTo>
                <a:lnTo>
                  <a:pt x="414" y="3110"/>
                </a:lnTo>
                <a:lnTo>
                  <a:pt x="414" y="3033"/>
                </a:lnTo>
                <a:lnTo>
                  <a:pt x="401" y="3033"/>
                </a:lnTo>
                <a:lnTo>
                  <a:pt x="401" y="2955"/>
                </a:lnTo>
                <a:lnTo>
                  <a:pt x="387" y="2955"/>
                </a:lnTo>
                <a:lnTo>
                  <a:pt x="387" y="2877"/>
                </a:lnTo>
                <a:lnTo>
                  <a:pt x="374" y="2877"/>
                </a:lnTo>
                <a:lnTo>
                  <a:pt x="374" y="2799"/>
                </a:lnTo>
                <a:lnTo>
                  <a:pt x="362" y="2799"/>
                </a:lnTo>
                <a:lnTo>
                  <a:pt x="362" y="2721"/>
                </a:lnTo>
                <a:lnTo>
                  <a:pt x="349" y="2721"/>
                </a:lnTo>
                <a:lnTo>
                  <a:pt x="349" y="2644"/>
                </a:lnTo>
                <a:lnTo>
                  <a:pt x="337" y="2644"/>
                </a:lnTo>
                <a:lnTo>
                  <a:pt x="337" y="2566"/>
                </a:lnTo>
                <a:lnTo>
                  <a:pt x="324" y="2566"/>
                </a:lnTo>
                <a:lnTo>
                  <a:pt x="324" y="2488"/>
                </a:lnTo>
                <a:lnTo>
                  <a:pt x="312" y="2488"/>
                </a:lnTo>
                <a:lnTo>
                  <a:pt x="312" y="2410"/>
                </a:lnTo>
                <a:lnTo>
                  <a:pt x="301" y="2410"/>
                </a:lnTo>
                <a:lnTo>
                  <a:pt x="301" y="2333"/>
                </a:lnTo>
                <a:lnTo>
                  <a:pt x="289" y="2333"/>
                </a:lnTo>
                <a:lnTo>
                  <a:pt x="289" y="2255"/>
                </a:lnTo>
                <a:lnTo>
                  <a:pt x="277" y="2255"/>
                </a:lnTo>
                <a:lnTo>
                  <a:pt x="277" y="2177"/>
                </a:lnTo>
                <a:lnTo>
                  <a:pt x="266" y="2177"/>
                </a:lnTo>
                <a:lnTo>
                  <a:pt x="266" y="2099"/>
                </a:lnTo>
                <a:lnTo>
                  <a:pt x="255" y="2099"/>
                </a:lnTo>
                <a:lnTo>
                  <a:pt x="255" y="2022"/>
                </a:lnTo>
                <a:lnTo>
                  <a:pt x="244" y="2022"/>
                </a:lnTo>
                <a:lnTo>
                  <a:pt x="244" y="1944"/>
                </a:lnTo>
                <a:lnTo>
                  <a:pt x="233" y="1944"/>
                </a:lnTo>
                <a:lnTo>
                  <a:pt x="233" y="1866"/>
                </a:lnTo>
                <a:lnTo>
                  <a:pt x="222" y="1866"/>
                </a:lnTo>
                <a:lnTo>
                  <a:pt x="222" y="1788"/>
                </a:lnTo>
                <a:lnTo>
                  <a:pt x="212" y="1788"/>
                </a:lnTo>
                <a:lnTo>
                  <a:pt x="212" y="1710"/>
                </a:lnTo>
                <a:lnTo>
                  <a:pt x="201" y="1710"/>
                </a:lnTo>
                <a:lnTo>
                  <a:pt x="201" y="1633"/>
                </a:lnTo>
                <a:lnTo>
                  <a:pt x="191" y="1633"/>
                </a:lnTo>
                <a:lnTo>
                  <a:pt x="191" y="1555"/>
                </a:lnTo>
                <a:lnTo>
                  <a:pt x="181" y="1555"/>
                </a:lnTo>
                <a:lnTo>
                  <a:pt x="181" y="1477"/>
                </a:lnTo>
                <a:lnTo>
                  <a:pt x="170" y="1477"/>
                </a:lnTo>
                <a:lnTo>
                  <a:pt x="170" y="1399"/>
                </a:lnTo>
                <a:lnTo>
                  <a:pt x="161" y="1399"/>
                </a:lnTo>
                <a:lnTo>
                  <a:pt x="161" y="1322"/>
                </a:lnTo>
                <a:lnTo>
                  <a:pt x="151" y="1322"/>
                </a:lnTo>
                <a:lnTo>
                  <a:pt x="151" y="1244"/>
                </a:lnTo>
                <a:lnTo>
                  <a:pt x="141" y="1244"/>
                </a:lnTo>
                <a:lnTo>
                  <a:pt x="141" y="1166"/>
                </a:lnTo>
                <a:lnTo>
                  <a:pt x="131" y="1166"/>
                </a:lnTo>
                <a:lnTo>
                  <a:pt x="131" y="1088"/>
                </a:lnTo>
                <a:lnTo>
                  <a:pt x="122" y="1088"/>
                </a:lnTo>
                <a:lnTo>
                  <a:pt x="122" y="1011"/>
                </a:lnTo>
                <a:lnTo>
                  <a:pt x="112" y="1011"/>
                </a:lnTo>
                <a:lnTo>
                  <a:pt x="112" y="933"/>
                </a:lnTo>
                <a:lnTo>
                  <a:pt x="103" y="933"/>
                </a:lnTo>
                <a:lnTo>
                  <a:pt x="103" y="855"/>
                </a:lnTo>
                <a:lnTo>
                  <a:pt x="94" y="855"/>
                </a:lnTo>
                <a:lnTo>
                  <a:pt x="94" y="777"/>
                </a:lnTo>
                <a:lnTo>
                  <a:pt x="85" y="777"/>
                </a:lnTo>
                <a:lnTo>
                  <a:pt x="85" y="699"/>
                </a:lnTo>
                <a:lnTo>
                  <a:pt x="76" y="699"/>
                </a:lnTo>
                <a:lnTo>
                  <a:pt x="76" y="622"/>
                </a:lnTo>
                <a:lnTo>
                  <a:pt x="67" y="622"/>
                </a:lnTo>
                <a:lnTo>
                  <a:pt x="67" y="544"/>
                </a:lnTo>
                <a:lnTo>
                  <a:pt x="58" y="544"/>
                </a:lnTo>
                <a:lnTo>
                  <a:pt x="58" y="466"/>
                </a:lnTo>
                <a:lnTo>
                  <a:pt x="50" y="466"/>
                </a:lnTo>
                <a:lnTo>
                  <a:pt x="50" y="388"/>
                </a:lnTo>
                <a:lnTo>
                  <a:pt x="41" y="388"/>
                </a:lnTo>
                <a:lnTo>
                  <a:pt x="41" y="311"/>
                </a:lnTo>
                <a:lnTo>
                  <a:pt x="33" y="311"/>
                </a:lnTo>
                <a:lnTo>
                  <a:pt x="33" y="233"/>
                </a:lnTo>
                <a:lnTo>
                  <a:pt x="24" y="233"/>
                </a:lnTo>
                <a:lnTo>
                  <a:pt x="24" y="155"/>
                </a:lnTo>
                <a:lnTo>
                  <a:pt x="16" y="155"/>
                </a:lnTo>
                <a:lnTo>
                  <a:pt x="16" y="77"/>
                </a:lnTo>
                <a:lnTo>
                  <a:pt x="8" y="77"/>
                </a:lnTo>
                <a:lnTo>
                  <a:pt x="8" y="0"/>
                </a:lnTo>
                <a:lnTo>
                  <a:pt x="0" y="0"/>
                </a:lnTo>
              </a:path>
            </a:pathLst>
          </a:custGeom>
          <a:noFill/>
          <a:ln w="28575">
            <a:solidFill>
              <a:srgbClr val="FF0000"/>
            </a:solidFill>
            <a:round/>
            <a:headEnd/>
            <a:tailEnd/>
          </a:ln>
          <a:extLst>
            <a:ext uri="{909E8E84-426E-40DD-AFC4-6F175D3DCCD1}">
              <a14:hiddenFill xmlns:a14="http://schemas.microsoft.com/office/drawing/2010/main">
                <a:solidFill>
                  <a:srgbClr val="FFFFFF"/>
                </a:solidFill>
              </a14:hiddenFill>
            </a:ext>
          </a:extLst>
        </p:spPr>
        <p:txBody>
          <a:bodyPr rot="10800000"/>
          <a:lstStyle/>
          <a:p>
            <a:endParaRPr lang="en-US"/>
          </a:p>
        </p:txBody>
      </p:sp>
      <p:sp>
        <p:nvSpPr>
          <p:cNvPr id="64855" name="Freeform 354"/>
          <p:cNvSpPr>
            <a:spLocks/>
          </p:cNvSpPr>
          <p:nvPr/>
        </p:nvSpPr>
        <p:spPr bwMode="auto">
          <a:xfrm flipV="1">
            <a:off x="5954713" y="2374900"/>
            <a:ext cx="2227262" cy="2654300"/>
          </a:xfrm>
          <a:custGeom>
            <a:avLst/>
            <a:gdLst>
              <a:gd name="T0" fmla="*/ 2147483647 w 4299"/>
              <a:gd name="T1" fmla="*/ 2147483647 h 7777"/>
              <a:gd name="T2" fmla="*/ 2147483647 w 4299"/>
              <a:gd name="T3" fmla="*/ 2147483647 h 7777"/>
              <a:gd name="T4" fmla="*/ 2147483647 w 4299"/>
              <a:gd name="T5" fmla="*/ 2147483647 h 7777"/>
              <a:gd name="T6" fmla="*/ 2147483647 w 4299"/>
              <a:gd name="T7" fmla="*/ 2147483647 h 7777"/>
              <a:gd name="T8" fmla="*/ 2147483647 w 4299"/>
              <a:gd name="T9" fmla="*/ 2147483647 h 7777"/>
              <a:gd name="T10" fmla="*/ 2147483647 w 4299"/>
              <a:gd name="T11" fmla="*/ 2147483647 h 7777"/>
              <a:gd name="T12" fmla="*/ 2147483647 w 4299"/>
              <a:gd name="T13" fmla="*/ 2147483647 h 7777"/>
              <a:gd name="T14" fmla="*/ 2147483647 w 4299"/>
              <a:gd name="T15" fmla="*/ 2147483647 h 7777"/>
              <a:gd name="T16" fmla="*/ 2147483647 w 4299"/>
              <a:gd name="T17" fmla="*/ 2147483647 h 7777"/>
              <a:gd name="T18" fmla="*/ 2147483647 w 4299"/>
              <a:gd name="T19" fmla="*/ 2147483647 h 7777"/>
              <a:gd name="T20" fmla="*/ 2147483647 w 4299"/>
              <a:gd name="T21" fmla="*/ 2147483647 h 7777"/>
              <a:gd name="T22" fmla="*/ 2147483647 w 4299"/>
              <a:gd name="T23" fmla="*/ 2147483647 h 7777"/>
              <a:gd name="T24" fmla="*/ 2147483647 w 4299"/>
              <a:gd name="T25" fmla="*/ 2147483647 h 7777"/>
              <a:gd name="T26" fmla="*/ 2147483647 w 4299"/>
              <a:gd name="T27" fmla="*/ 2147483647 h 7777"/>
              <a:gd name="T28" fmla="*/ 2147483647 w 4299"/>
              <a:gd name="T29" fmla="*/ 2147483647 h 7777"/>
              <a:gd name="T30" fmla="*/ 2147483647 w 4299"/>
              <a:gd name="T31" fmla="*/ 2147483647 h 7777"/>
              <a:gd name="T32" fmla="*/ 2147483647 w 4299"/>
              <a:gd name="T33" fmla="*/ 2147483647 h 7777"/>
              <a:gd name="T34" fmla="*/ 2147483647 w 4299"/>
              <a:gd name="T35" fmla="*/ 2147483647 h 7777"/>
              <a:gd name="T36" fmla="*/ 2147483647 w 4299"/>
              <a:gd name="T37" fmla="*/ 2147483647 h 7777"/>
              <a:gd name="T38" fmla="*/ 2147483647 w 4299"/>
              <a:gd name="T39" fmla="*/ 2147483647 h 7777"/>
              <a:gd name="T40" fmla="*/ 2147483647 w 4299"/>
              <a:gd name="T41" fmla="*/ 2147483647 h 7777"/>
              <a:gd name="T42" fmla="*/ 2147483647 w 4299"/>
              <a:gd name="T43" fmla="*/ 2147483647 h 7777"/>
              <a:gd name="T44" fmla="*/ 2147483647 w 4299"/>
              <a:gd name="T45" fmla="*/ 2147483647 h 7777"/>
              <a:gd name="T46" fmla="*/ 2147483647 w 4299"/>
              <a:gd name="T47" fmla="*/ 2147483647 h 7777"/>
              <a:gd name="T48" fmla="*/ 2147483647 w 4299"/>
              <a:gd name="T49" fmla="*/ 2147483647 h 7777"/>
              <a:gd name="T50" fmla="*/ 2147483647 w 4299"/>
              <a:gd name="T51" fmla="*/ 2147483647 h 7777"/>
              <a:gd name="T52" fmla="*/ 2147483647 w 4299"/>
              <a:gd name="T53" fmla="*/ 2147483647 h 7777"/>
              <a:gd name="T54" fmla="*/ 2147483647 w 4299"/>
              <a:gd name="T55" fmla="*/ 2147483647 h 7777"/>
              <a:gd name="T56" fmla="*/ 2147483647 w 4299"/>
              <a:gd name="T57" fmla="*/ 2147483647 h 7777"/>
              <a:gd name="T58" fmla="*/ 2147483647 w 4299"/>
              <a:gd name="T59" fmla="*/ 2147483647 h 7777"/>
              <a:gd name="T60" fmla="*/ 2147483647 w 4299"/>
              <a:gd name="T61" fmla="*/ 2147483647 h 7777"/>
              <a:gd name="T62" fmla="*/ 2147483647 w 4299"/>
              <a:gd name="T63" fmla="*/ 2147483647 h 7777"/>
              <a:gd name="T64" fmla="*/ 2147483647 w 4299"/>
              <a:gd name="T65" fmla="*/ 2147483647 h 7777"/>
              <a:gd name="T66" fmla="*/ 2147483647 w 4299"/>
              <a:gd name="T67" fmla="*/ 2147483647 h 7777"/>
              <a:gd name="T68" fmla="*/ 2147483647 w 4299"/>
              <a:gd name="T69" fmla="*/ 2147483647 h 7777"/>
              <a:gd name="T70" fmla="*/ 2147483647 w 4299"/>
              <a:gd name="T71" fmla="*/ 2147483647 h 7777"/>
              <a:gd name="T72" fmla="*/ 2147483647 w 4299"/>
              <a:gd name="T73" fmla="*/ 2147483647 h 7777"/>
              <a:gd name="T74" fmla="*/ 2147483647 w 4299"/>
              <a:gd name="T75" fmla="*/ 2147483647 h 7777"/>
              <a:gd name="T76" fmla="*/ 2147483647 w 4299"/>
              <a:gd name="T77" fmla="*/ 2147483647 h 7777"/>
              <a:gd name="T78" fmla="*/ 2147483647 w 4299"/>
              <a:gd name="T79" fmla="*/ 2147483647 h 7777"/>
              <a:gd name="T80" fmla="*/ 2147483647 w 4299"/>
              <a:gd name="T81" fmla="*/ 2147483647 h 7777"/>
              <a:gd name="T82" fmla="*/ 2147483647 w 4299"/>
              <a:gd name="T83" fmla="*/ 2147483647 h 7777"/>
              <a:gd name="T84" fmla="*/ 2147483647 w 4299"/>
              <a:gd name="T85" fmla="*/ 2147483647 h 7777"/>
              <a:gd name="T86" fmla="*/ 2147483647 w 4299"/>
              <a:gd name="T87" fmla="*/ 2147483647 h 7777"/>
              <a:gd name="T88" fmla="*/ 2147483647 w 4299"/>
              <a:gd name="T89" fmla="*/ 2147483647 h 7777"/>
              <a:gd name="T90" fmla="*/ 2147483647 w 4299"/>
              <a:gd name="T91" fmla="*/ 2147483647 h 7777"/>
              <a:gd name="T92" fmla="*/ 2147483647 w 4299"/>
              <a:gd name="T93" fmla="*/ 2147483647 h 7777"/>
              <a:gd name="T94" fmla="*/ 2147483647 w 4299"/>
              <a:gd name="T95" fmla="*/ 2147483647 h 7777"/>
              <a:gd name="T96" fmla="*/ 2147483647 w 4299"/>
              <a:gd name="T97" fmla="*/ 2147483647 h 7777"/>
              <a:gd name="T98" fmla="*/ 2147483647 w 4299"/>
              <a:gd name="T99" fmla="*/ 2147483647 h 7777"/>
              <a:gd name="T100" fmla="*/ 2147483647 w 4299"/>
              <a:gd name="T101" fmla="*/ 2147483647 h 7777"/>
              <a:gd name="T102" fmla="*/ 2147483647 w 4299"/>
              <a:gd name="T103" fmla="*/ 2147483647 h 7777"/>
              <a:gd name="T104" fmla="*/ 2147483647 w 4299"/>
              <a:gd name="T105" fmla="*/ 2147483647 h 7777"/>
              <a:gd name="T106" fmla="*/ 2147483647 w 4299"/>
              <a:gd name="T107" fmla="*/ 2147483647 h 7777"/>
              <a:gd name="T108" fmla="*/ 2147483647 w 4299"/>
              <a:gd name="T109" fmla="*/ 2147483647 h 7777"/>
              <a:gd name="T110" fmla="*/ 2147483647 w 4299"/>
              <a:gd name="T111" fmla="*/ 2147483647 h 7777"/>
              <a:gd name="T112" fmla="*/ 2147483647 w 4299"/>
              <a:gd name="T113" fmla="*/ 2147483647 h 7777"/>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4299"/>
              <a:gd name="T172" fmla="*/ 0 h 7777"/>
              <a:gd name="T173" fmla="*/ 4299 w 4299"/>
              <a:gd name="T174" fmla="*/ 7777 h 7777"/>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4299" h="7777">
                <a:moveTo>
                  <a:pt x="0" y="0"/>
                </a:moveTo>
                <a:lnTo>
                  <a:pt x="0" y="0"/>
                </a:lnTo>
                <a:lnTo>
                  <a:pt x="0" y="77"/>
                </a:lnTo>
                <a:lnTo>
                  <a:pt x="8" y="77"/>
                </a:lnTo>
                <a:lnTo>
                  <a:pt x="8" y="155"/>
                </a:lnTo>
                <a:lnTo>
                  <a:pt x="16" y="155"/>
                </a:lnTo>
                <a:lnTo>
                  <a:pt x="16" y="233"/>
                </a:lnTo>
                <a:lnTo>
                  <a:pt x="24" y="233"/>
                </a:lnTo>
                <a:lnTo>
                  <a:pt x="24" y="311"/>
                </a:lnTo>
                <a:lnTo>
                  <a:pt x="33" y="311"/>
                </a:lnTo>
                <a:lnTo>
                  <a:pt x="33" y="388"/>
                </a:lnTo>
                <a:lnTo>
                  <a:pt x="41" y="388"/>
                </a:lnTo>
                <a:lnTo>
                  <a:pt x="41" y="466"/>
                </a:lnTo>
                <a:lnTo>
                  <a:pt x="50" y="466"/>
                </a:lnTo>
                <a:lnTo>
                  <a:pt x="50" y="544"/>
                </a:lnTo>
                <a:lnTo>
                  <a:pt x="58" y="544"/>
                </a:lnTo>
                <a:lnTo>
                  <a:pt x="58" y="622"/>
                </a:lnTo>
                <a:lnTo>
                  <a:pt x="67" y="622"/>
                </a:lnTo>
                <a:lnTo>
                  <a:pt x="67" y="699"/>
                </a:lnTo>
                <a:lnTo>
                  <a:pt x="76" y="699"/>
                </a:lnTo>
                <a:lnTo>
                  <a:pt x="76" y="777"/>
                </a:lnTo>
                <a:lnTo>
                  <a:pt x="85" y="777"/>
                </a:lnTo>
                <a:lnTo>
                  <a:pt x="85" y="855"/>
                </a:lnTo>
                <a:lnTo>
                  <a:pt x="94" y="855"/>
                </a:lnTo>
                <a:lnTo>
                  <a:pt x="94" y="933"/>
                </a:lnTo>
                <a:lnTo>
                  <a:pt x="103" y="933"/>
                </a:lnTo>
                <a:lnTo>
                  <a:pt x="103" y="1011"/>
                </a:lnTo>
                <a:lnTo>
                  <a:pt x="112" y="1011"/>
                </a:lnTo>
                <a:lnTo>
                  <a:pt x="112" y="1088"/>
                </a:lnTo>
                <a:lnTo>
                  <a:pt x="122" y="1088"/>
                </a:lnTo>
                <a:lnTo>
                  <a:pt x="122" y="1166"/>
                </a:lnTo>
                <a:lnTo>
                  <a:pt x="131" y="1166"/>
                </a:lnTo>
                <a:lnTo>
                  <a:pt x="131" y="1244"/>
                </a:lnTo>
                <a:lnTo>
                  <a:pt x="141" y="1244"/>
                </a:lnTo>
                <a:lnTo>
                  <a:pt x="141" y="1322"/>
                </a:lnTo>
                <a:lnTo>
                  <a:pt x="151" y="1322"/>
                </a:lnTo>
                <a:lnTo>
                  <a:pt x="151" y="1399"/>
                </a:lnTo>
                <a:lnTo>
                  <a:pt x="161" y="1399"/>
                </a:lnTo>
                <a:lnTo>
                  <a:pt x="161" y="1477"/>
                </a:lnTo>
                <a:lnTo>
                  <a:pt x="170" y="1477"/>
                </a:lnTo>
                <a:lnTo>
                  <a:pt x="170" y="1555"/>
                </a:lnTo>
                <a:lnTo>
                  <a:pt x="181" y="1555"/>
                </a:lnTo>
                <a:lnTo>
                  <a:pt x="181" y="1633"/>
                </a:lnTo>
                <a:lnTo>
                  <a:pt x="191" y="1633"/>
                </a:lnTo>
                <a:lnTo>
                  <a:pt x="191" y="1710"/>
                </a:lnTo>
                <a:lnTo>
                  <a:pt x="201" y="1710"/>
                </a:lnTo>
                <a:lnTo>
                  <a:pt x="201" y="1788"/>
                </a:lnTo>
                <a:lnTo>
                  <a:pt x="212" y="1788"/>
                </a:lnTo>
                <a:lnTo>
                  <a:pt x="212" y="1866"/>
                </a:lnTo>
                <a:lnTo>
                  <a:pt x="222" y="1866"/>
                </a:lnTo>
                <a:lnTo>
                  <a:pt x="222" y="1944"/>
                </a:lnTo>
                <a:lnTo>
                  <a:pt x="233" y="1944"/>
                </a:lnTo>
                <a:lnTo>
                  <a:pt x="233" y="2022"/>
                </a:lnTo>
                <a:lnTo>
                  <a:pt x="244" y="2022"/>
                </a:lnTo>
                <a:lnTo>
                  <a:pt x="244" y="2099"/>
                </a:lnTo>
                <a:lnTo>
                  <a:pt x="255" y="2099"/>
                </a:lnTo>
                <a:lnTo>
                  <a:pt x="255" y="2177"/>
                </a:lnTo>
                <a:lnTo>
                  <a:pt x="266" y="2177"/>
                </a:lnTo>
                <a:lnTo>
                  <a:pt x="266" y="2255"/>
                </a:lnTo>
                <a:lnTo>
                  <a:pt x="277" y="2255"/>
                </a:lnTo>
                <a:lnTo>
                  <a:pt x="277" y="2333"/>
                </a:lnTo>
                <a:lnTo>
                  <a:pt x="289" y="2333"/>
                </a:lnTo>
                <a:lnTo>
                  <a:pt x="289" y="2410"/>
                </a:lnTo>
                <a:lnTo>
                  <a:pt x="301" y="2410"/>
                </a:lnTo>
                <a:lnTo>
                  <a:pt x="301" y="2488"/>
                </a:lnTo>
                <a:lnTo>
                  <a:pt x="312" y="2488"/>
                </a:lnTo>
                <a:lnTo>
                  <a:pt x="312" y="2566"/>
                </a:lnTo>
                <a:lnTo>
                  <a:pt x="324" y="2566"/>
                </a:lnTo>
                <a:lnTo>
                  <a:pt x="324" y="2644"/>
                </a:lnTo>
                <a:lnTo>
                  <a:pt x="337" y="2644"/>
                </a:lnTo>
                <a:lnTo>
                  <a:pt x="337" y="2721"/>
                </a:lnTo>
                <a:lnTo>
                  <a:pt x="349" y="2721"/>
                </a:lnTo>
                <a:lnTo>
                  <a:pt x="349" y="2799"/>
                </a:lnTo>
                <a:lnTo>
                  <a:pt x="362" y="2799"/>
                </a:lnTo>
                <a:lnTo>
                  <a:pt x="362" y="2877"/>
                </a:lnTo>
                <a:lnTo>
                  <a:pt x="374" y="2877"/>
                </a:lnTo>
                <a:lnTo>
                  <a:pt x="374" y="2955"/>
                </a:lnTo>
                <a:lnTo>
                  <a:pt x="387" y="2955"/>
                </a:lnTo>
                <a:lnTo>
                  <a:pt x="387" y="3033"/>
                </a:lnTo>
                <a:lnTo>
                  <a:pt x="401" y="3033"/>
                </a:lnTo>
                <a:lnTo>
                  <a:pt x="401" y="3110"/>
                </a:lnTo>
                <a:lnTo>
                  <a:pt x="414" y="3110"/>
                </a:lnTo>
                <a:lnTo>
                  <a:pt x="414" y="3188"/>
                </a:lnTo>
                <a:lnTo>
                  <a:pt x="428" y="3188"/>
                </a:lnTo>
                <a:lnTo>
                  <a:pt x="428" y="3266"/>
                </a:lnTo>
                <a:lnTo>
                  <a:pt x="441" y="3266"/>
                </a:lnTo>
                <a:lnTo>
                  <a:pt x="441" y="3344"/>
                </a:lnTo>
                <a:lnTo>
                  <a:pt x="456" y="3344"/>
                </a:lnTo>
                <a:lnTo>
                  <a:pt x="456" y="3421"/>
                </a:lnTo>
                <a:lnTo>
                  <a:pt x="470" y="3421"/>
                </a:lnTo>
                <a:lnTo>
                  <a:pt x="470" y="3499"/>
                </a:lnTo>
                <a:lnTo>
                  <a:pt x="485" y="3499"/>
                </a:lnTo>
                <a:lnTo>
                  <a:pt x="485" y="3577"/>
                </a:lnTo>
                <a:lnTo>
                  <a:pt x="499" y="3577"/>
                </a:lnTo>
                <a:lnTo>
                  <a:pt x="499" y="3655"/>
                </a:lnTo>
                <a:lnTo>
                  <a:pt x="515" y="3655"/>
                </a:lnTo>
                <a:lnTo>
                  <a:pt x="515" y="3732"/>
                </a:lnTo>
                <a:lnTo>
                  <a:pt x="530" y="3732"/>
                </a:lnTo>
                <a:lnTo>
                  <a:pt x="530" y="3810"/>
                </a:lnTo>
                <a:lnTo>
                  <a:pt x="546" y="3810"/>
                </a:lnTo>
                <a:lnTo>
                  <a:pt x="546" y="3888"/>
                </a:lnTo>
                <a:lnTo>
                  <a:pt x="562" y="3888"/>
                </a:lnTo>
                <a:lnTo>
                  <a:pt x="562" y="3966"/>
                </a:lnTo>
                <a:lnTo>
                  <a:pt x="578" y="3966"/>
                </a:lnTo>
                <a:lnTo>
                  <a:pt x="578" y="4044"/>
                </a:lnTo>
                <a:lnTo>
                  <a:pt x="595" y="4044"/>
                </a:lnTo>
                <a:lnTo>
                  <a:pt x="595" y="4121"/>
                </a:lnTo>
                <a:lnTo>
                  <a:pt x="612" y="4121"/>
                </a:lnTo>
                <a:lnTo>
                  <a:pt x="612" y="4199"/>
                </a:lnTo>
                <a:lnTo>
                  <a:pt x="630" y="4199"/>
                </a:lnTo>
                <a:lnTo>
                  <a:pt x="630" y="4277"/>
                </a:lnTo>
                <a:lnTo>
                  <a:pt x="647" y="4277"/>
                </a:lnTo>
                <a:lnTo>
                  <a:pt x="647" y="4355"/>
                </a:lnTo>
                <a:lnTo>
                  <a:pt x="666" y="4355"/>
                </a:lnTo>
                <a:lnTo>
                  <a:pt x="666" y="4432"/>
                </a:lnTo>
                <a:lnTo>
                  <a:pt x="684" y="4432"/>
                </a:lnTo>
                <a:lnTo>
                  <a:pt x="684" y="4510"/>
                </a:lnTo>
                <a:lnTo>
                  <a:pt x="703" y="4510"/>
                </a:lnTo>
                <a:lnTo>
                  <a:pt x="703" y="4588"/>
                </a:lnTo>
                <a:lnTo>
                  <a:pt x="723" y="4588"/>
                </a:lnTo>
                <a:lnTo>
                  <a:pt x="723" y="4666"/>
                </a:lnTo>
                <a:lnTo>
                  <a:pt x="743" y="4666"/>
                </a:lnTo>
                <a:lnTo>
                  <a:pt x="743" y="4743"/>
                </a:lnTo>
                <a:lnTo>
                  <a:pt x="764" y="4743"/>
                </a:lnTo>
                <a:lnTo>
                  <a:pt x="764" y="4821"/>
                </a:lnTo>
                <a:lnTo>
                  <a:pt x="785" y="4821"/>
                </a:lnTo>
                <a:lnTo>
                  <a:pt x="785" y="4899"/>
                </a:lnTo>
                <a:lnTo>
                  <a:pt x="806" y="4899"/>
                </a:lnTo>
                <a:lnTo>
                  <a:pt x="806" y="4977"/>
                </a:lnTo>
                <a:lnTo>
                  <a:pt x="828" y="4977"/>
                </a:lnTo>
                <a:lnTo>
                  <a:pt x="828" y="5055"/>
                </a:lnTo>
                <a:lnTo>
                  <a:pt x="851" y="5055"/>
                </a:lnTo>
                <a:lnTo>
                  <a:pt x="851" y="5132"/>
                </a:lnTo>
                <a:lnTo>
                  <a:pt x="875" y="5132"/>
                </a:lnTo>
                <a:lnTo>
                  <a:pt x="875" y="5210"/>
                </a:lnTo>
                <a:lnTo>
                  <a:pt x="899" y="5210"/>
                </a:lnTo>
                <a:lnTo>
                  <a:pt x="899" y="5288"/>
                </a:lnTo>
                <a:lnTo>
                  <a:pt x="924" y="5288"/>
                </a:lnTo>
                <a:lnTo>
                  <a:pt x="924" y="5366"/>
                </a:lnTo>
                <a:lnTo>
                  <a:pt x="950" y="5366"/>
                </a:lnTo>
                <a:lnTo>
                  <a:pt x="950" y="5443"/>
                </a:lnTo>
                <a:lnTo>
                  <a:pt x="976" y="5443"/>
                </a:lnTo>
                <a:lnTo>
                  <a:pt x="976" y="5521"/>
                </a:lnTo>
                <a:lnTo>
                  <a:pt x="1004" y="5521"/>
                </a:lnTo>
                <a:lnTo>
                  <a:pt x="1004" y="5599"/>
                </a:lnTo>
                <a:lnTo>
                  <a:pt x="1032" y="5599"/>
                </a:lnTo>
                <a:lnTo>
                  <a:pt x="1032" y="5677"/>
                </a:lnTo>
                <a:lnTo>
                  <a:pt x="1062" y="5677"/>
                </a:lnTo>
                <a:lnTo>
                  <a:pt x="1062" y="5754"/>
                </a:lnTo>
                <a:lnTo>
                  <a:pt x="1093" y="5754"/>
                </a:lnTo>
                <a:lnTo>
                  <a:pt x="1093" y="5832"/>
                </a:lnTo>
                <a:lnTo>
                  <a:pt x="1124" y="5832"/>
                </a:lnTo>
                <a:lnTo>
                  <a:pt x="1124" y="5910"/>
                </a:lnTo>
                <a:lnTo>
                  <a:pt x="1157" y="5910"/>
                </a:lnTo>
                <a:lnTo>
                  <a:pt x="1157" y="5988"/>
                </a:lnTo>
                <a:lnTo>
                  <a:pt x="1192" y="5988"/>
                </a:lnTo>
                <a:lnTo>
                  <a:pt x="1192" y="6066"/>
                </a:lnTo>
                <a:lnTo>
                  <a:pt x="1228" y="6066"/>
                </a:lnTo>
                <a:lnTo>
                  <a:pt x="1228" y="6143"/>
                </a:lnTo>
                <a:lnTo>
                  <a:pt x="1266" y="6143"/>
                </a:lnTo>
                <a:lnTo>
                  <a:pt x="1266" y="6221"/>
                </a:lnTo>
                <a:lnTo>
                  <a:pt x="1305" y="6221"/>
                </a:lnTo>
                <a:lnTo>
                  <a:pt x="1305" y="6299"/>
                </a:lnTo>
                <a:lnTo>
                  <a:pt x="1347" y="6299"/>
                </a:lnTo>
                <a:lnTo>
                  <a:pt x="1347" y="6377"/>
                </a:lnTo>
                <a:lnTo>
                  <a:pt x="1391" y="6377"/>
                </a:lnTo>
                <a:lnTo>
                  <a:pt x="1391" y="6454"/>
                </a:lnTo>
                <a:lnTo>
                  <a:pt x="1437" y="6454"/>
                </a:lnTo>
                <a:lnTo>
                  <a:pt x="1437" y="6532"/>
                </a:lnTo>
                <a:lnTo>
                  <a:pt x="1486" y="6532"/>
                </a:lnTo>
                <a:lnTo>
                  <a:pt x="1486" y="6610"/>
                </a:lnTo>
                <a:lnTo>
                  <a:pt x="1539" y="6610"/>
                </a:lnTo>
                <a:lnTo>
                  <a:pt x="1539" y="6688"/>
                </a:lnTo>
                <a:lnTo>
                  <a:pt x="1595" y="6688"/>
                </a:lnTo>
                <a:lnTo>
                  <a:pt x="1595" y="6765"/>
                </a:lnTo>
                <a:lnTo>
                  <a:pt x="1655" y="6765"/>
                </a:lnTo>
                <a:lnTo>
                  <a:pt x="1655" y="6843"/>
                </a:lnTo>
                <a:lnTo>
                  <a:pt x="1720" y="6843"/>
                </a:lnTo>
                <a:lnTo>
                  <a:pt x="1720" y="6921"/>
                </a:lnTo>
                <a:lnTo>
                  <a:pt x="1790" y="6921"/>
                </a:lnTo>
                <a:lnTo>
                  <a:pt x="1790" y="6999"/>
                </a:lnTo>
                <a:lnTo>
                  <a:pt x="1868" y="6999"/>
                </a:lnTo>
                <a:lnTo>
                  <a:pt x="1868" y="7077"/>
                </a:lnTo>
                <a:lnTo>
                  <a:pt x="1953" y="7077"/>
                </a:lnTo>
                <a:lnTo>
                  <a:pt x="1953" y="7154"/>
                </a:lnTo>
                <a:lnTo>
                  <a:pt x="2049" y="7154"/>
                </a:lnTo>
                <a:lnTo>
                  <a:pt x="2049" y="7232"/>
                </a:lnTo>
                <a:lnTo>
                  <a:pt x="2157" y="7232"/>
                </a:lnTo>
                <a:lnTo>
                  <a:pt x="2157" y="7310"/>
                </a:lnTo>
                <a:lnTo>
                  <a:pt x="2282" y="7310"/>
                </a:lnTo>
                <a:lnTo>
                  <a:pt x="2282" y="7388"/>
                </a:lnTo>
                <a:lnTo>
                  <a:pt x="2430" y="7388"/>
                </a:lnTo>
                <a:lnTo>
                  <a:pt x="2430" y="7465"/>
                </a:lnTo>
                <a:lnTo>
                  <a:pt x="2611" y="7465"/>
                </a:lnTo>
                <a:lnTo>
                  <a:pt x="2611" y="7543"/>
                </a:lnTo>
                <a:lnTo>
                  <a:pt x="2845" y="7543"/>
                </a:lnTo>
                <a:lnTo>
                  <a:pt x="2845" y="7621"/>
                </a:lnTo>
                <a:lnTo>
                  <a:pt x="3174" y="7621"/>
                </a:lnTo>
                <a:lnTo>
                  <a:pt x="3174" y="7699"/>
                </a:lnTo>
                <a:lnTo>
                  <a:pt x="3736" y="7699"/>
                </a:lnTo>
                <a:lnTo>
                  <a:pt x="3736" y="7777"/>
                </a:lnTo>
                <a:lnTo>
                  <a:pt x="4299" y="7777"/>
                </a:lnTo>
                <a:lnTo>
                  <a:pt x="4299" y="7699"/>
                </a:lnTo>
                <a:lnTo>
                  <a:pt x="3736" y="7699"/>
                </a:lnTo>
                <a:lnTo>
                  <a:pt x="3736" y="7621"/>
                </a:lnTo>
                <a:lnTo>
                  <a:pt x="3174" y="7621"/>
                </a:lnTo>
                <a:lnTo>
                  <a:pt x="3174" y="7543"/>
                </a:lnTo>
                <a:lnTo>
                  <a:pt x="2845" y="7543"/>
                </a:lnTo>
                <a:lnTo>
                  <a:pt x="2845" y="7465"/>
                </a:lnTo>
                <a:lnTo>
                  <a:pt x="2611" y="7465"/>
                </a:lnTo>
                <a:lnTo>
                  <a:pt x="2611" y="7388"/>
                </a:lnTo>
                <a:lnTo>
                  <a:pt x="2430" y="7388"/>
                </a:lnTo>
                <a:lnTo>
                  <a:pt x="2430" y="7310"/>
                </a:lnTo>
                <a:lnTo>
                  <a:pt x="2282" y="7310"/>
                </a:lnTo>
                <a:lnTo>
                  <a:pt x="2282" y="7232"/>
                </a:lnTo>
                <a:lnTo>
                  <a:pt x="2157" y="7232"/>
                </a:lnTo>
                <a:lnTo>
                  <a:pt x="2157" y="7154"/>
                </a:lnTo>
                <a:lnTo>
                  <a:pt x="2049" y="7154"/>
                </a:lnTo>
                <a:lnTo>
                  <a:pt x="2049" y="7077"/>
                </a:lnTo>
                <a:lnTo>
                  <a:pt x="1953" y="7077"/>
                </a:lnTo>
                <a:lnTo>
                  <a:pt x="1953" y="6999"/>
                </a:lnTo>
                <a:lnTo>
                  <a:pt x="1868" y="6999"/>
                </a:lnTo>
                <a:lnTo>
                  <a:pt x="1868" y="6921"/>
                </a:lnTo>
                <a:lnTo>
                  <a:pt x="1790" y="6921"/>
                </a:lnTo>
                <a:lnTo>
                  <a:pt x="1790" y="6843"/>
                </a:lnTo>
                <a:lnTo>
                  <a:pt x="1720" y="6843"/>
                </a:lnTo>
                <a:lnTo>
                  <a:pt x="1720" y="6765"/>
                </a:lnTo>
                <a:lnTo>
                  <a:pt x="1655" y="6765"/>
                </a:lnTo>
                <a:lnTo>
                  <a:pt x="1655" y="6688"/>
                </a:lnTo>
                <a:lnTo>
                  <a:pt x="1595" y="6688"/>
                </a:lnTo>
                <a:lnTo>
                  <a:pt x="1595" y="6610"/>
                </a:lnTo>
                <a:lnTo>
                  <a:pt x="1539" y="6610"/>
                </a:lnTo>
                <a:lnTo>
                  <a:pt x="1539" y="6532"/>
                </a:lnTo>
                <a:lnTo>
                  <a:pt x="1486" y="6532"/>
                </a:lnTo>
                <a:lnTo>
                  <a:pt x="1486" y="6454"/>
                </a:lnTo>
                <a:lnTo>
                  <a:pt x="1437" y="6454"/>
                </a:lnTo>
                <a:lnTo>
                  <a:pt x="1437" y="6377"/>
                </a:lnTo>
                <a:lnTo>
                  <a:pt x="1391" y="6377"/>
                </a:lnTo>
                <a:lnTo>
                  <a:pt x="1391" y="6299"/>
                </a:lnTo>
                <a:lnTo>
                  <a:pt x="1347" y="6299"/>
                </a:lnTo>
                <a:lnTo>
                  <a:pt x="1347" y="6221"/>
                </a:lnTo>
                <a:lnTo>
                  <a:pt x="1305" y="6221"/>
                </a:lnTo>
                <a:lnTo>
                  <a:pt x="1305" y="6143"/>
                </a:lnTo>
                <a:lnTo>
                  <a:pt x="1266" y="6143"/>
                </a:lnTo>
                <a:lnTo>
                  <a:pt x="1266" y="6066"/>
                </a:lnTo>
                <a:lnTo>
                  <a:pt x="1228" y="6066"/>
                </a:lnTo>
                <a:lnTo>
                  <a:pt x="1228" y="5988"/>
                </a:lnTo>
                <a:lnTo>
                  <a:pt x="1192" y="5988"/>
                </a:lnTo>
                <a:lnTo>
                  <a:pt x="1192" y="5910"/>
                </a:lnTo>
                <a:lnTo>
                  <a:pt x="1157" y="5910"/>
                </a:lnTo>
                <a:lnTo>
                  <a:pt x="1157" y="5832"/>
                </a:lnTo>
                <a:lnTo>
                  <a:pt x="1124" y="5832"/>
                </a:lnTo>
                <a:lnTo>
                  <a:pt x="1124" y="5754"/>
                </a:lnTo>
                <a:lnTo>
                  <a:pt x="1093" y="5754"/>
                </a:lnTo>
                <a:lnTo>
                  <a:pt x="1093" y="5677"/>
                </a:lnTo>
                <a:lnTo>
                  <a:pt x="1062" y="5677"/>
                </a:lnTo>
                <a:lnTo>
                  <a:pt x="1062" y="5599"/>
                </a:lnTo>
                <a:lnTo>
                  <a:pt x="1032" y="5599"/>
                </a:lnTo>
                <a:lnTo>
                  <a:pt x="1032" y="5521"/>
                </a:lnTo>
                <a:lnTo>
                  <a:pt x="1004" y="5521"/>
                </a:lnTo>
                <a:lnTo>
                  <a:pt x="1004" y="5443"/>
                </a:lnTo>
                <a:lnTo>
                  <a:pt x="976" y="5443"/>
                </a:lnTo>
                <a:lnTo>
                  <a:pt x="976" y="5366"/>
                </a:lnTo>
                <a:lnTo>
                  <a:pt x="950" y="5366"/>
                </a:lnTo>
                <a:lnTo>
                  <a:pt x="950" y="5288"/>
                </a:lnTo>
                <a:lnTo>
                  <a:pt x="924" y="5288"/>
                </a:lnTo>
                <a:lnTo>
                  <a:pt x="924" y="5210"/>
                </a:lnTo>
                <a:lnTo>
                  <a:pt x="899" y="5210"/>
                </a:lnTo>
                <a:lnTo>
                  <a:pt x="899" y="5132"/>
                </a:lnTo>
                <a:lnTo>
                  <a:pt x="875" y="5132"/>
                </a:lnTo>
                <a:lnTo>
                  <a:pt x="875" y="5055"/>
                </a:lnTo>
                <a:lnTo>
                  <a:pt x="851" y="5055"/>
                </a:lnTo>
                <a:lnTo>
                  <a:pt x="851" y="4977"/>
                </a:lnTo>
                <a:lnTo>
                  <a:pt x="828" y="4977"/>
                </a:lnTo>
                <a:lnTo>
                  <a:pt x="828" y="4899"/>
                </a:lnTo>
                <a:lnTo>
                  <a:pt x="806" y="4899"/>
                </a:lnTo>
                <a:lnTo>
                  <a:pt x="806" y="4821"/>
                </a:lnTo>
                <a:lnTo>
                  <a:pt x="785" y="4821"/>
                </a:lnTo>
                <a:lnTo>
                  <a:pt x="785" y="4743"/>
                </a:lnTo>
                <a:lnTo>
                  <a:pt x="764" y="4743"/>
                </a:lnTo>
                <a:lnTo>
                  <a:pt x="764" y="4666"/>
                </a:lnTo>
                <a:lnTo>
                  <a:pt x="743" y="4666"/>
                </a:lnTo>
                <a:lnTo>
                  <a:pt x="743" y="4588"/>
                </a:lnTo>
                <a:lnTo>
                  <a:pt x="723" y="4588"/>
                </a:lnTo>
                <a:lnTo>
                  <a:pt x="723" y="4510"/>
                </a:lnTo>
                <a:lnTo>
                  <a:pt x="703" y="4510"/>
                </a:lnTo>
                <a:lnTo>
                  <a:pt x="703" y="4432"/>
                </a:lnTo>
                <a:lnTo>
                  <a:pt x="684" y="4432"/>
                </a:lnTo>
                <a:lnTo>
                  <a:pt x="684" y="4355"/>
                </a:lnTo>
                <a:lnTo>
                  <a:pt x="666" y="4355"/>
                </a:lnTo>
                <a:lnTo>
                  <a:pt x="666" y="4277"/>
                </a:lnTo>
                <a:lnTo>
                  <a:pt x="647" y="4277"/>
                </a:lnTo>
                <a:lnTo>
                  <a:pt x="647" y="4199"/>
                </a:lnTo>
                <a:lnTo>
                  <a:pt x="630" y="4199"/>
                </a:lnTo>
                <a:lnTo>
                  <a:pt x="630" y="4121"/>
                </a:lnTo>
                <a:lnTo>
                  <a:pt x="612" y="4121"/>
                </a:lnTo>
                <a:lnTo>
                  <a:pt x="612" y="4044"/>
                </a:lnTo>
                <a:lnTo>
                  <a:pt x="595" y="4044"/>
                </a:lnTo>
                <a:lnTo>
                  <a:pt x="595" y="3966"/>
                </a:lnTo>
                <a:lnTo>
                  <a:pt x="578" y="3966"/>
                </a:lnTo>
                <a:lnTo>
                  <a:pt x="578" y="3888"/>
                </a:lnTo>
                <a:lnTo>
                  <a:pt x="562" y="3888"/>
                </a:lnTo>
                <a:lnTo>
                  <a:pt x="562" y="3810"/>
                </a:lnTo>
                <a:lnTo>
                  <a:pt x="546" y="3810"/>
                </a:lnTo>
                <a:lnTo>
                  <a:pt x="546" y="3732"/>
                </a:lnTo>
                <a:lnTo>
                  <a:pt x="530" y="3732"/>
                </a:lnTo>
                <a:lnTo>
                  <a:pt x="530" y="3655"/>
                </a:lnTo>
                <a:lnTo>
                  <a:pt x="515" y="3655"/>
                </a:lnTo>
                <a:lnTo>
                  <a:pt x="515" y="3577"/>
                </a:lnTo>
                <a:lnTo>
                  <a:pt x="499" y="3577"/>
                </a:lnTo>
                <a:lnTo>
                  <a:pt x="499" y="3499"/>
                </a:lnTo>
                <a:lnTo>
                  <a:pt x="485" y="3499"/>
                </a:lnTo>
                <a:lnTo>
                  <a:pt x="485" y="3421"/>
                </a:lnTo>
                <a:lnTo>
                  <a:pt x="470" y="3421"/>
                </a:lnTo>
                <a:lnTo>
                  <a:pt x="470" y="3344"/>
                </a:lnTo>
                <a:lnTo>
                  <a:pt x="456" y="3344"/>
                </a:lnTo>
                <a:lnTo>
                  <a:pt x="456" y="3266"/>
                </a:lnTo>
                <a:lnTo>
                  <a:pt x="441" y="3266"/>
                </a:lnTo>
                <a:lnTo>
                  <a:pt x="441" y="3188"/>
                </a:lnTo>
                <a:lnTo>
                  <a:pt x="428" y="3188"/>
                </a:lnTo>
                <a:lnTo>
                  <a:pt x="428" y="3110"/>
                </a:lnTo>
                <a:lnTo>
                  <a:pt x="414" y="3110"/>
                </a:lnTo>
                <a:lnTo>
                  <a:pt x="414" y="3033"/>
                </a:lnTo>
                <a:lnTo>
                  <a:pt x="401" y="3033"/>
                </a:lnTo>
                <a:lnTo>
                  <a:pt x="401" y="2955"/>
                </a:lnTo>
                <a:lnTo>
                  <a:pt x="387" y="2955"/>
                </a:lnTo>
                <a:lnTo>
                  <a:pt x="387" y="2877"/>
                </a:lnTo>
                <a:lnTo>
                  <a:pt x="374" y="2877"/>
                </a:lnTo>
                <a:lnTo>
                  <a:pt x="374" y="2799"/>
                </a:lnTo>
                <a:lnTo>
                  <a:pt x="362" y="2799"/>
                </a:lnTo>
                <a:lnTo>
                  <a:pt x="362" y="2721"/>
                </a:lnTo>
                <a:lnTo>
                  <a:pt x="349" y="2721"/>
                </a:lnTo>
                <a:lnTo>
                  <a:pt x="349" y="2644"/>
                </a:lnTo>
                <a:lnTo>
                  <a:pt x="337" y="2644"/>
                </a:lnTo>
                <a:lnTo>
                  <a:pt x="337" y="2566"/>
                </a:lnTo>
                <a:lnTo>
                  <a:pt x="324" y="2566"/>
                </a:lnTo>
                <a:lnTo>
                  <a:pt x="324" y="2488"/>
                </a:lnTo>
                <a:lnTo>
                  <a:pt x="312" y="2488"/>
                </a:lnTo>
                <a:lnTo>
                  <a:pt x="312" y="2410"/>
                </a:lnTo>
                <a:lnTo>
                  <a:pt x="301" y="2410"/>
                </a:lnTo>
                <a:lnTo>
                  <a:pt x="301" y="2333"/>
                </a:lnTo>
                <a:lnTo>
                  <a:pt x="289" y="2333"/>
                </a:lnTo>
                <a:lnTo>
                  <a:pt x="289" y="2255"/>
                </a:lnTo>
                <a:lnTo>
                  <a:pt x="277" y="2255"/>
                </a:lnTo>
                <a:lnTo>
                  <a:pt x="277" y="2177"/>
                </a:lnTo>
                <a:lnTo>
                  <a:pt x="266" y="2177"/>
                </a:lnTo>
                <a:lnTo>
                  <a:pt x="266" y="2099"/>
                </a:lnTo>
                <a:lnTo>
                  <a:pt x="255" y="2099"/>
                </a:lnTo>
                <a:lnTo>
                  <a:pt x="255" y="2022"/>
                </a:lnTo>
                <a:lnTo>
                  <a:pt x="244" y="2022"/>
                </a:lnTo>
                <a:lnTo>
                  <a:pt x="244" y="1944"/>
                </a:lnTo>
                <a:lnTo>
                  <a:pt x="233" y="1944"/>
                </a:lnTo>
                <a:lnTo>
                  <a:pt x="233" y="1866"/>
                </a:lnTo>
                <a:lnTo>
                  <a:pt x="222" y="1866"/>
                </a:lnTo>
                <a:lnTo>
                  <a:pt x="222" y="1788"/>
                </a:lnTo>
                <a:lnTo>
                  <a:pt x="212" y="1788"/>
                </a:lnTo>
                <a:lnTo>
                  <a:pt x="212" y="1710"/>
                </a:lnTo>
                <a:lnTo>
                  <a:pt x="201" y="1710"/>
                </a:lnTo>
                <a:lnTo>
                  <a:pt x="201" y="1633"/>
                </a:lnTo>
                <a:lnTo>
                  <a:pt x="191" y="1633"/>
                </a:lnTo>
                <a:lnTo>
                  <a:pt x="191" y="1555"/>
                </a:lnTo>
                <a:lnTo>
                  <a:pt x="181" y="1555"/>
                </a:lnTo>
                <a:lnTo>
                  <a:pt x="181" y="1477"/>
                </a:lnTo>
                <a:lnTo>
                  <a:pt x="170" y="1477"/>
                </a:lnTo>
                <a:lnTo>
                  <a:pt x="170" y="1399"/>
                </a:lnTo>
                <a:lnTo>
                  <a:pt x="161" y="1399"/>
                </a:lnTo>
                <a:lnTo>
                  <a:pt x="161" y="1322"/>
                </a:lnTo>
                <a:lnTo>
                  <a:pt x="151" y="1322"/>
                </a:lnTo>
                <a:lnTo>
                  <a:pt x="151" y="1244"/>
                </a:lnTo>
                <a:lnTo>
                  <a:pt x="141" y="1244"/>
                </a:lnTo>
                <a:lnTo>
                  <a:pt x="141" y="1166"/>
                </a:lnTo>
                <a:lnTo>
                  <a:pt x="131" y="1166"/>
                </a:lnTo>
                <a:lnTo>
                  <a:pt x="131" y="1088"/>
                </a:lnTo>
                <a:lnTo>
                  <a:pt x="122" y="1088"/>
                </a:lnTo>
                <a:lnTo>
                  <a:pt x="122" y="1011"/>
                </a:lnTo>
                <a:lnTo>
                  <a:pt x="112" y="1011"/>
                </a:lnTo>
                <a:lnTo>
                  <a:pt x="112" y="933"/>
                </a:lnTo>
                <a:lnTo>
                  <a:pt x="103" y="933"/>
                </a:lnTo>
                <a:lnTo>
                  <a:pt x="103" y="855"/>
                </a:lnTo>
                <a:lnTo>
                  <a:pt x="94" y="855"/>
                </a:lnTo>
                <a:lnTo>
                  <a:pt x="94" y="777"/>
                </a:lnTo>
                <a:lnTo>
                  <a:pt x="85" y="777"/>
                </a:lnTo>
                <a:lnTo>
                  <a:pt x="85" y="699"/>
                </a:lnTo>
                <a:lnTo>
                  <a:pt x="76" y="699"/>
                </a:lnTo>
                <a:lnTo>
                  <a:pt x="76" y="622"/>
                </a:lnTo>
                <a:lnTo>
                  <a:pt x="67" y="622"/>
                </a:lnTo>
                <a:lnTo>
                  <a:pt x="67" y="544"/>
                </a:lnTo>
                <a:lnTo>
                  <a:pt x="58" y="544"/>
                </a:lnTo>
                <a:lnTo>
                  <a:pt x="58" y="466"/>
                </a:lnTo>
                <a:lnTo>
                  <a:pt x="50" y="466"/>
                </a:lnTo>
                <a:lnTo>
                  <a:pt x="50" y="388"/>
                </a:lnTo>
                <a:lnTo>
                  <a:pt x="41" y="388"/>
                </a:lnTo>
                <a:lnTo>
                  <a:pt x="41" y="311"/>
                </a:lnTo>
                <a:lnTo>
                  <a:pt x="33" y="311"/>
                </a:lnTo>
                <a:lnTo>
                  <a:pt x="33" y="233"/>
                </a:lnTo>
                <a:lnTo>
                  <a:pt x="24" y="233"/>
                </a:lnTo>
                <a:lnTo>
                  <a:pt x="24" y="155"/>
                </a:lnTo>
                <a:lnTo>
                  <a:pt x="16" y="155"/>
                </a:lnTo>
                <a:lnTo>
                  <a:pt x="16" y="77"/>
                </a:lnTo>
                <a:lnTo>
                  <a:pt x="8" y="77"/>
                </a:lnTo>
                <a:lnTo>
                  <a:pt x="8" y="0"/>
                </a:lnTo>
                <a:lnTo>
                  <a:pt x="0" y="0"/>
                </a:lnTo>
              </a:path>
            </a:pathLst>
          </a:custGeom>
          <a:noFill/>
          <a:ln w="28575">
            <a:solidFill>
              <a:srgbClr val="0000CC"/>
            </a:solidFill>
            <a:round/>
            <a:headEnd/>
            <a:tailEnd/>
          </a:ln>
          <a:extLst>
            <a:ext uri="{909E8E84-426E-40DD-AFC4-6F175D3DCCD1}">
              <a14:hiddenFill xmlns:a14="http://schemas.microsoft.com/office/drawing/2010/main">
                <a:solidFill>
                  <a:srgbClr val="FFFFFF"/>
                </a:solidFill>
              </a14:hiddenFill>
            </a:ext>
          </a:extLst>
        </p:spPr>
        <p:txBody>
          <a:bodyPr rot="10800000"/>
          <a:lstStyle/>
          <a:p>
            <a:endParaRPr lang="en-US"/>
          </a:p>
        </p:txBody>
      </p:sp>
      <p:sp>
        <p:nvSpPr>
          <p:cNvPr id="23557" name="Line 5"/>
          <p:cNvSpPr>
            <a:spLocks noChangeShapeType="1"/>
          </p:cNvSpPr>
          <p:nvPr/>
        </p:nvSpPr>
        <p:spPr bwMode="auto">
          <a:xfrm>
            <a:off x="969963" y="4970463"/>
            <a:ext cx="3548062" cy="1587"/>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558" name="Line 6"/>
          <p:cNvSpPr>
            <a:spLocks noChangeShapeType="1"/>
          </p:cNvSpPr>
          <p:nvPr/>
        </p:nvSpPr>
        <p:spPr bwMode="auto">
          <a:xfrm>
            <a:off x="969963" y="4970463"/>
            <a:ext cx="1587" cy="28575"/>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559" name="Line 7"/>
          <p:cNvSpPr>
            <a:spLocks noChangeShapeType="1"/>
          </p:cNvSpPr>
          <p:nvPr/>
        </p:nvSpPr>
        <p:spPr bwMode="auto">
          <a:xfrm>
            <a:off x="969963" y="4970463"/>
            <a:ext cx="1587" cy="47625"/>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560" name="Line 8"/>
          <p:cNvSpPr>
            <a:spLocks noChangeShapeType="1"/>
          </p:cNvSpPr>
          <p:nvPr/>
        </p:nvSpPr>
        <p:spPr bwMode="auto">
          <a:xfrm>
            <a:off x="1041400" y="4970463"/>
            <a:ext cx="1588" cy="28575"/>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561" name="Line 9"/>
          <p:cNvSpPr>
            <a:spLocks noChangeShapeType="1"/>
          </p:cNvSpPr>
          <p:nvPr/>
        </p:nvSpPr>
        <p:spPr bwMode="auto">
          <a:xfrm>
            <a:off x="1112838" y="4970463"/>
            <a:ext cx="1587" cy="28575"/>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562" name="Line 10"/>
          <p:cNvSpPr>
            <a:spLocks noChangeShapeType="1"/>
          </p:cNvSpPr>
          <p:nvPr/>
        </p:nvSpPr>
        <p:spPr bwMode="auto">
          <a:xfrm>
            <a:off x="1184275" y="4970463"/>
            <a:ext cx="1588" cy="28575"/>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563" name="Line 11"/>
          <p:cNvSpPr>
            <a:spLocks noChangeShapeType="1"/>
          </p:cNvSpPr>
          <p:nvPr/>
        </p:nvSpPr>
        <p:spPr bwMode="auto">
          <a:xfrm>
            <a:off x="1254125" y="4970463"/>
            <a:ext cx="1588" cy="28575"/>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564" name="Line 12"/>
          <p:cNvSpPr>
            <a:spLocks noChangeShapeType="1"/>
          </p:cNvSpPr>
          <p:nvPr/>
        </p:nvSpPr>
        <p:spPr bwMode="auto">
          <a:xfrm>
            <a:off x="1325563" y="4970463"/>
            <a:ext cx="1587" cy="28575"/>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565" name="Line 13"/>
          <p:cNvSpPr>
            <a:spLocks noChangeShapeType="1"/>
          </p:cNvSpPr>
          <p:nvPr/>
        </p:nvSpPr>
        <p:spPr bwMode="auto">
          <a:xfrm>
            <a:off x="1397000" y="4970463"/>
            <a:ext cx="1588" cy="28575"/>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566" name="Line 14"/>
          <p:cNvSpPr>
            <a:spLocks noChangeShapeType="1"/>
          </p:cNvSpPr>
          <p:nvPr/>
        </p:nvSpPr>
        <p:spPr bwMode="auto">
          <a:xfrm>
            <a:off x="1468438" y="4970463"/>
            <a:ext cx="1587" cy="28575"/>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567" name="Line 15"/>
          <p:cNvSpPr>
            <a:spLocks noChangeShapeType="1"/>
          </p:cNvSpPr>
          <p:nvPr/>
        </p:nvSpPr>
        <p:spPr bwMode="auto">
          <a:xfrm>
            <a:off x="1536700" y="4970463"/>
            <a:ext cx="1588" cy="28575"/>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568" name="Line 16"/>
          <p:cNvSpPr>
            <a:spLocks noChangeShapeType="1"/>
          </p:cNvSpPr>
          <p:nvPr/>
        </p:nvSpPr>
        <p:spPr bwMode="auto">
          <a:xfrm>
            <a:off x="1608138" y="4970463"/>
            <a:ext cx="1587" cy="28575"/>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569" name="Line 17"/>
          <p:cNvSpPr>
            <a:spLocks noChangeShapeType="1"/>
          </p:cNvSpPr>
          <p:nvPr/>
        </p:nvSpPr>
        <p:spPr bwMode="auto">
          <a:xfrm>
            <a:off x="1679575" y="4970463"/>
            <a:ext cx="1588" cy="28575"/>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570" name="Line 18"/>
          <p:cNvSpPr>
            <a:spLocks noChangeShapeType="1"/>
          </p:cNvSpPr>
          <p:nvPr/>
        </p:nvSpPr>
        <p:spPr bwMode="auto">
          <a:xfrm>
            <a:off x="1679575" y="4970463"/>
            <a:ext cx="1588" cy="47625"/>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571" name="Rectangle 19"/>
          <p:cNvSpPr>
            <a:spLocks noChangeArrowheads="1"/>
          </p:cNvSpPr>
          <p:nvPr/>
        </p:nvSpPr>
        <p:spPr bwMode="auto">
          <a:xfrm>
            <a:off x="1587500" y="5043488"/>
            <a:ext cx="1651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n-US" altLang="en-US" sz="2600">
                <a:solidFill>
                  <a:srgbClr val="000000"/>
                </a:solidFill>
                <a:latin typeface="Times New Roman" panose="02020603050405020304" pitchFamily="18" charset="0"/>
              </a:rPr>
              <a:t>0</a:t>
            </a:r>
            <a:endParaRPr lang="en-US" altLang="en-US"/>
          </a:p>
        </p:txBody>
      </p:sp>
      <p:sp>
        <p:nvSpPr>
          <p:cNvPr id="23572" name="Line 20"/>
          <p:cNvSpPr>
            <a:spLocks noChangeShapeType="1"/>
          </p:cNvSpPr>
          <p:nvPr/>
        </p:nvSpPr>
        <p:spPr bwMode="auto">
          <a:xfrm>
            <a:off x="1749425" y="4970463"/>
            <a:ext cx="1588" cy="28575"/>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573" name="Line 21"/>
          <p:cNvSpPr>
            <a:spLocks noChangeShapeType="1"/>
          </p:cNvSpPr>
          <p:nvPr/>
        </p:nvSpPr>
        <p:spPr bwMode="auto">
          <a:xfrm>
            <a:off x="1820863" y="4970463"/>
            <a:ext cx="1587" cy="28575"/>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574" name="Line 22"/>
          <p:cNvSpPr>
            <a:spLocks noChangeShapeType="1"/>
          </p:cNvSpPr>
          <p:nvPr/>
        </p:nvSpPr>
        <p:spPr bwMode="auto">
          <a:xfrm>
            <a:off x="1892300" y="4970463"/>
            <a:ext cx="1588" cy="28575"/>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575" name="Line 23"/>
          <p:cNvSpPr>
            <a:spLocks noChangeShapeType="1"/>
          </p:cNvSpPr>
          <p:nvPr/>
        </p:nvSpPr>
        <p:spPr bwMode="auto">
          <a:xfrm>
            <a:off x="1963738" y="4970463"/>
            <a:ext cx="1587" cy="28575"/>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576" name="Line 24"/>
          <p:cNvSpPr>
            <a:spLocks noChangeShapeType="1"/>
          </p:cNvSpPr>
          <p:nvPr/>
        </p:nvSpPr>
        <p:spPr bwMode="auto">
          <a:xfrm>
            <a:off x="2033588" y="4970463"/>
            <a:ext cx="1587" cy="28575"/>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577" name="Line 25"/>
          <p:cNvSpPr>
            <a:spLocks noChangeShapeType="1"/>
          </p:cNvSpPr>
          <p:nvPr/>
        </p:nvSpPr>
        <p:spPr bwMode="auto">
          <a:xfrm>
            <a:off x="2105025" y="4970463"/>
            <a:ext cx="1588" cy="28575"/>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578" name="Line 26"/>
          <p:cNvSpPr>
            <a:spLocks noChangeShapeType="1"/>
          </p:cNvSpPr>
          <p:nvPr/>
        </p:nvSpPr>
        <p:spPr bwMode="auto">
          <a:xfrm>
            <a:off x="2176463" y="4970463"/>
            <a:ext cx="1587" cy="28575"/>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579" name="Line 27"/>
          <p:cNvSpPr>
            <a:spLocks noChangeShapeType="1"/>
          </p:cNvSpPr>
          <p:nvPr/>
        </p:nvSpPr>
        <p:spPr bwMode="auto">
          <a:xfrm>
            <a:off x="2247900" y="4970463"/>
            <a:ext cx="1588" cy="28575"/>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580" name="Line 28"/>
          <p:cNvSpPr>
            <a:spLocks noChangeShapeType="1"/>
          </p:cNvSpPr>
          <p:nvPr/>
        </p:nvSpPr>
        <p:spPr bwMode="auto">
          <a:xfrm>
            <a:off x="2317750" y="4970463"/>
            <a:ext cx="1588" cy="28575"/>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581" name="Line 29"/>
          <p:cNvSpPr>
            <a:spLocks noChangeShapeType="1"/>
          </p:cNvSpPr>
          <p:nvPr/>
        </p:nvSpPr>
        <p:spPr bwMode="auto">
          <a:xfrm>
            <a:off x="2389188" y="4970463"/>
            <a:ext cx="1587" cy="28575"/>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582" name="Line 30"/>
          <p:cNvSpPr>
            <a:spLocks noChangeShapeType="1"/>
          </p:cNvSpPr>
          <p:nvPr/>
        </p:nvSpPr>
        <p:spPr bwMode="auto">
          <a:xfrm>
            <a:off x="2389188" y="4970463"/>
            <a:ext cx="1587" cy="47625"/>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583" name="Rectangle 31"/>
          <p:cNvSpPr>
            <a:spLocks noChangeArrowheads="1"/>
          </p:cNvSpPr>
          <p:nvPr/>
        </p:nvSpPr>
        <p:spPr bwMode="auto">
          <a:xfrm>
            <a:off x="2265363" y="5043488"/>
            <a:ext cx="3302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n-US" altLang="en-US" sz="2600">
                <a:solidFill>
                  <a:srgbClr val="000000"/>
                </a:solidFill>
                <a:latin typeface="Times New Roman" panose="02020603050405020304" pitchFamily="18" charset="0"/>
              </a:rPr>
              <a:t>10</a:t>
            </a:r>
            <a:endParaRPr lang="en-US" altLang="en-US"/>
          </a:p>
        </p:txBody>
      </p:sp>
      <p:sp>
        <p:nvSpPr>
          <p:cNvPr id="23584" name="Line 32"/>
          <p:cNvSpPr>
            <a:spLocks noChangeShapeType="1"/>
          </p:cNvSpPr>
          <p:nvPr/>
        </p:nvSpPr>
        <p:spPr bwMode="auto">
          <a:xfrm>
            <a:off x="2460625" y="4970463"/>
            <a:ext cx="1588" cy="28575"/>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585" name="Line 33"/>
          <p:cNvSpPr>
            <a:spLocks noChangeShapeType="1"/>
          </p:cNvSpPr>
          <p:nvPr/>
        </p:nvSpPr>
        <p:spPr bwMode="auto">
          <a:xfrm>
            <a:off x="2532063" y="4970463"/>
            <a:ext cx="1587" cy="28575"/>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586" name="Line 34"/>
          <p:cNvSpPr>
            <a:spLocks noChangeShapeType="1"/>
          </p:cNvSpPr>
          <p:nvPr/>
        </p:nvSpPr>
        <p:spPr bwMode="auto">
          <a:xfrm>
            <a:off x="2601913" y="4970463"/>
            <a:ext cx="1587" cy="28575"/>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587" name="Line 35"/>
          <p:cNvSpPr>
            <a:spLocks noChangeShapeType="1"/>
          </p:cNvSpPr>
          <p:nvPr/>
        </p:nvSpPr>
        <p:spPr bwMode="auto">
          <a:xfrm>
            <a:off x="2673350" y="4970463"/>
            <a:ext cx="1588" cy="28575"/>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588" name="Line 36"/>
          <p:cNvSpPr>
            <a:spLocks noChangeShapeType="1"/>
          </p:cNvSpPr>
          <p:nvPr/>
        </p:nvSpPr>
        <p:spPr bwMode="auto">
          <a:xfrm>
            <a:off x="2744788" y="4970463"/>
            <a:ext cx="1587" cy="28575"/>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589" name="Line 37"/>
          <p:cNvSpPr>
            <a:spLocks noChangeShapeType="1"/>
          </p:cNvSpPr>
          <p:nvPr/>
        </p:nvSpPr>
        <p:spPr bwMode="auto">
          <a:xfrm>
            <a:off x="2816225" y="4970463"/>
            <a:ext cx="1588" cy="28575"/>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590" name="Line 38"/>
          <p:cNvSpPr>
            <a:spLocks noChangeShapeType="1"/>
          </p:cNvSpPr>
          <p:nvPr/>
        </p:nvSpPr>
        <p:spPr bwMode="auto">
          <a:xfrm>
            <a:off x="2886075" y="4970463"/>
            <a:ext cx="1588" cy="28575"/>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591" name="Line 39"/>
          <p:cNvSpPr>
            <a:spLocks noChangeShapeType="1"/>
          </p:cNvSpPr>
          <p:nvPr/>
        </p:nvSpPr>
        <p:spPr bwMode="auto">
          <a:xfrm>
            <a:off x="2957513" y="4970463"/>
            <a:ext cx="1587" cy="28575"/>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592" name="Line 40"/>
          <p:cNvSpPr>
            <a:spLocks noChangeShapeType="1"/>
          </p:cNvSpPr>
          <p:nvPr/>
        </p:nvSpPr>
        <p:spPr bwMode="auto">
          <a:xfrm>
            <a:off x="3028950" y="4970463"/>
            <a:ext cx="1588" cy="28575"/>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593" name="Line 41"/>
          <p:cNvSpPr>
            <a:spLocks noChangeShapeType="1"/>
          </p:cNvSpPr>
          <p:nvPr/>
        </p:nvSpPr>
        <p:spPr bwMode="auto">
          <a:xfrm>
            <a:off x="3098800" y="4970463"/>
            <a:ext cx="3175" cy="28575"/>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594" name="Line 42"/>
          <p:cNvSpPr>
            <a:spLocks noChangeShapeType="1"/>
          </p:cNvSpPr>
          <p:nvPr/>
        </p:nvSpPr>
        <p:spPr bwMode="auto">
          <a:xfrm>
            <a:off x="3098800" y="4970463"/>
            <a:ext cx="3175" cy="47625"/>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595" name="Rectangle 43"/>
          <p:cNvSpPr>
            <a:spLocks noChangeArrowheads="1"/>
          </p:cNvSpPr>
          <p:nvPr/>
        </p:nvSpPr>
        <p:spPr bwMode="auto">
          <a:xfrm>
            <a:off x="2974975" y="5043488"/>
            <a:ext cx="3302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n-US" altLang="en-US" sz="2600">
                <a:solidFill>
                  <a:srgbClr val="000000"/>
                </a:solidFill>
                <a:latin typeface="Times New Roman" panose="02020603050405020304" pitchFamily="18" charset="0"/>
              </a:rPr>
              <a:t>20</a:t>
            </a:r>
            <a:endParaRPr lang="en-US" altLang="en-US"/>
          </a:p>
        </p:txBody>
      </p:sp>
      <p:sp>
        <p:nvSpPr>
          <p:cNvPr id="23596" name="Line 44"/>
          <p:cNvSpPr>
            <a:spLocks noChangeShapeType="1"/>
          </p:cNvSpPr>
          <p:nvPr/>
        </p:nvSpPr>
        <p:spPr bwMode="auto">
          <a:xfrm>
            <a:off x="3170238" y="4970463"/>
            <a:ext cx="1587" cy="28575"/>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597" name="Line 45"/>
          <p:cNvSpPr>
            <a:spLocks noChangeShapeType="1"/>
          </p:cNvSpPr>
          <p:nvPr/>
        </p:nvSpPr>
        <p:spPr bwMode="auto">
          <a:xfrm>
            <a:off x="3241675" y="4970463"/>
            <a:ext cx="1588" cy="28575"/>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598" name="Line 46"/>
          <p:cNvSpPr>
            <a:spLocks noChangeShapeType="1"/>
          </p:cNvSpPr>
          <p:nvPr/>
        </p:nvSpPr>
        <p:spPr bwMode="auto">
          <a:xfrm>
            <a:off x="3313113" y="4970463"/>
            <a:ext cx="1587" cy="28575"/>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599" name="Line 47"/>
          <p:cNvSpPr>
            <a:spLocks noChangeShapeType="1"/>
          </p:cNvSpPr>
          <p:nvPr/>
        </p:nvSpPr>
        <p:spPr bwMode="auto">
          <a:xfrm>
            <a:off x="3382963" y="4970463"/>
            <a:ext cx="3175" cy="28575"/>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600" name="Line 48"/>
          <p:cNvSpPr>
            <a:spLocks noChangeShapeType="1"/>
          </p:cNvSpPr>
          <p:nvPr/>
        </p:nvSpPr>
        <p:spPr bwMode="auto">
          <a:xfrm>
            <a:off x="3454400" y="4970463"/>
            <a:ext cx="1588" cy="28575"/>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601" name="Line 49"/>
          <p:cNvSpPr>
            <a:spLocks noChangeShapeType="1"/>
          </p:cNvSpPr>
          <p:nvPr/>
        </p:nvSpPr>
        <p:spPr bwMode="auto">
          <a:xfrm>
            <a:off x="3525838" y="4970463"/>
            <a:ext cx="1587" cy="28575"/>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602" name="Line 50"/>
          <p:cNvSpPr>
            <a:spLocks noChangeShapeType="1"/>
          </p:cNvSpPr>
          <p:nvPr/>
        </p:nvSpPr>
        <p:spPr bwMode="auto">
          <a:xfrm>
            <a:off x="3597275" y="4970463"/>
            <a:ext cx="1588" cy="28575"/>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603" name="Line 51"/>
          <p:cNvSpPr>
            <a:spLocks noChangeShapeType="1"/>
          </p:cNvSpPr>
          <p:nvPr/>
        </p:nvSpPr>
        <p:spPr bwMode="auto">
          <a:xfrm>
            <a:off x="3667125" y="4970463"/>
            <a:ext cx="1588" cy="28575"/>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604" name="Line 52"/>
          <p:cNvSpPr>
            <a:spLocks noChangeShapeType="1"/>
          </p:cNvSpPr>
          <p:nvPr/>
        </p:nvSpPr>
        <p:spPr bwMode="auto">
          <a:xfrm>
            <a:off x="3738563" y="4970463"/>
            <a:ext cx="1587" cy="28575"/>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605" name="Line 53"/>
          <p:cNvSpPr>
            <a:spLocks noChangeShapeType="1"/>
          </p:cNvSpPr>
          <p:nvPr/>
        </p:nvSpPr>
        <p:spPr bwMode="auto">
          <a:xfrm>
            <a:off x="3810000" y="4970463"/>
            <a:ext cx="1588" cy="28575"/>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606" name="Line 54"/>
          <p:cNvSpPr>
            <a:spLocks noChangeShapeType="1"/>
          </p:cNvSpPr>
          <p:nvPr/>
        </p:nvSpPr>
        <p:spPr bwMode="auto">
          <a:xfrm>
            <a:off x="3810000" y="4970463"/>
            <a:ext cx="1588" cy="47625"/>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607" name="Rectangle 55"/>
          <p:cNvSpPr>
            <a:spLocks noChangeArrowheads="1"/>
          </p:cNvSpPr>
          <p:nvPr/>
        </p:nvSpPr>
        <p:spPr bwMode="auto">
          <a:xfrm>
            <a:off x="3684588" y="5043488"/>
            <a:ext cx="3302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n-US" altLang="en-US" sz="2600">
                <a:solidFill>
                  <a:srgbClr val="000000"/>
                </a:solidFill>
                <a:latin typeface="Times New Roman" panose="02020603050405020304" pitchFamily="18" charset="0"/>
              </a:rPr>
              <a:t>30</a:t>
            </a:r>
            <a:endParaRPr lang="en-US" altLang="en-US"/>
          </a:p>
        </p:txBody>
      </p:sp>
      <p:sp>
        <p:nvSpPr>
          <p:cNvPr id="23608" name="Line 56"/>
          <p:cNvSpPr>
            <a:spLocks noChangeShapeType="1"/>
          </p:cNvSpPr>
          <p:nvPr/>
        </p:nvSpPr>
        <p:spPr bwMode="auto">
          <a:xfrm>
            <a:off x="3879850" y="4970463"/>
            <a:ext cx="1588" cy="28575"/>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609" name="Line 57"/>
          <p:cNvSpPr>
            <a:spLocks noChangeShapeType="1"/>
          </p:cNvSpPr>
          <p:nvPr/>
        </p:nvSpPr>
        <p:spPr bwMode="auto">
          <a:xfrm>
            <a:off x="3949700" y="4970463"/>
            <a:ext cx="1588" cy="28575"/>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610" name="Line 58"/>
          <p:cNvSpPr>
            <a:spLocks noChangeShapeType="1"/>
          </p:cNvSpPr>
          <p:nvPr/>
        </p:nvSpPr>
        <p:spPr bwMode="auto">
          <a:xfrm>
            <a:off x="4021138" y="4970463"/>
            <a:ext cx="1587" cy="28575"/>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611" name="Line 59"/>
          <p:cNvSpPr>
            <a:spLocks noChangeShapeType="1"/>
          </p:cNvSpPr>
          <p:nvPr/>
        </p:nvSpPr>
        <p:spPr bwMode="auto">
          <a:xfrm>
            <a:off x="4092575" y="4970463"/>
            <a:ext cx="1588" cy="28575"/>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612" name="Line 60"/>
          <p:cNvSpPr>
            <a:spLocks noChangeShapeType="1"/>
          </p:cNvSpPr>
          <p:nvPr/>
        </p:nvSpPr>
        <p:spPr bwMode="auto">
          <a:xfrm>
            <a:off x="4162425" y="4970463"/>
            <a:ext cx="3175" cy="28575"/>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613" name="Line 61"/>
          <p:cNvSpPr>
            <a:spLocks noChangeShapeType="1"/>
          </p:cNvSpPr>
          <p:nvPr/>
        </p:nvSpPr>
        <p:spPr bwMode="auto">
          <a:xfrm>
            <a:off x="4233863" y="4970463"/>
            <a:ext cx="1587" cy="28575"/>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614" name="Line 62"/>
          <p:cNvSpPr>
            <a:spLocks noChangeShapeType="1"/>
          </p:cNvSpPr>
          <p:nvPr/>
        </p:nvSpPr>
        <p:spPr bwMode="auto">
          <a:xfrm>
            <a:off x="4305300" y="4970463"/>
            <a:ext cx="1588" cy="28575"/>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615" name="Line 63"/>
          <p:cNvSpPr>
            <a:spLocks noChangeShapeType="1"/>
          </p:cNvSpPr>
          <p:nvPr/>
        </p:nvSpPr>
        <p:spPr bwMode="auto">
          <a:xfrm>
            <a:off x="4376738" y="4970463"/>
            <a:ext cx="1587" cy="28575"/>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616" name="Line 64"/>
          <p:cNvSpPr>
            <a:spLocks noChangeShapeType="1"/>
          </p:cNvSpPr>
          <p:nvPr/>
        </p:nvSpPr>
        <p:spPr bwMode="auto">
          <a:xfrm>
            <a:off x="4446588" y="4970463"/>
            <a:ext cx="3175" cy="28575"/>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617" name="Line 65"/>
          <p:cNvSpPr>
            <a:spLocks noChangeShapeType="1"/>
          </p:cNvSpPr>
          <p:nvPr/>
        </p:nvSpPr>
        <p:spPr bwMode="auto">
          <a:xfrm>
            <a:off x="4518025" y="4970463"/>
            <a:ext cx="1588" cy="28575"/>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618" name="Line 66"/>
          <p:cNvSpPr>
            <a:spLocks noChangeShapeType="1"/>
          </p:cNvSpPr>
          <p:nvPr/>
        </p:nvSpPr>
        <p:spPr bwMode="auto">
          <a:xfrm>
            <a:off x="4518025" y="4970463"/>
            <a:ext cx="1588" cy="47625"/>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619" name="Rectangle 67"/>
          <p:cNvSpPr>
            <a:spLocks noChangeArrowheads="1"/>
          </p:cNvSpPr>
          <p:nvPr/>
        </p:nvSpPr>
        <p:spPr bwMode="auto">
          <a:xfrm>
            <a:off x="4394200" y="5043488"/>
            <a:ext cx="3302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n-US" altLang="en-US" sz="2600">
                <a:solidFill>
                  <a:srgbClr val="000000"/>
                </a:solidFill>
                <a:latin typeface="Times New Roman" panose="02020603050405020304" pitchFamily="18" charset="0"/>
              </a:rPr>
              <a:t>40</a:t>
            </a:r>
            <a:endParaRPr lang="en-US" altLang="en-US"/>
          </a:p>
        </p:txBody>
      </p:sp>
      <p:sp>
        <p:nvSpPr>
          <p:cNvPr id="23620" name="Line 68"/>
          <p:cNvSpPr>
            <a:spLocks noChangeShapeType="1"/>
          </p:cNvSpPr>
          <p:nvPr/>
        </p:nvSpPr>
        <p:spPr bwMode="auto">
          <a:xfrm flipV="1">
            <a:off x="969963" y="2370138"/>
            <a:ext cx="1587" cy="2600325"/>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621" name="Line 69"/>
          <p:cNvSpPr>
            <a:spLocks noChangeShapeType="1"/>
          </p:cNvSpPr>
          <p:nvPr/>
        </p:nvSpPr>
        <p:spPr bwMode="auto">
          <a:xfrm flipH="1">
            <a:off x="923925" y="4970463"/>
            <a:ext cx="46038" cy="1587"/>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622" name="Line 70"/>
          <p:cNvSpPr>
            <a:spLocks noChangeShapeType="1"/>
          </p:cNvSpPr>
          <p:nvPr/>
        </p:nvSpPr>
        <p:spPr bwMode="auto">
          <a:xfrm flipH="1">
            <a:off x="911225" y="4970463"/>
            <a:ext cx="58738" cy="1587"/>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623" name="Line 72"/>
          <p:cNvSpPr>
            <a:spLocks noChangeShapeType="1"/>
          </p:cNvSpPr>
          <p:nvPr/>
        </p:nvSpPr>
        <p:spPr bwMode="auto">
          <a:xfrm flipH="1">
            <a:off x="923925" y="4711700"/>
            <a:ext cx="46038" cy="1588"/>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624" name="Line 73"/>
          <p:cNvSpPr>
            <a:spLocks noChangeShapeType="1"/>
          </p:cNvSpPr>
          <p:nvPr/>
        </p:nvSpPr>
        <p:spPr bwMode="auto">
          <a:xfrm flipH="1">
            <a:off x="923925" y="4451350"/>
            <a:ext cx="46038" cy="1588"/>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625" name="Line 74"/>
          <p:cNvSpPr>
            <a:spLocks noChangeShapeType="1"/>
          </p:cNvSpPr>
          <p:nvPr/>
        </p:nvSpPr>
        <p:spPr bwMode="auto">
          <a:xfrm flipH="1">
            <a:off x="923925" y="4192588"/>
            <a:ext cx="46038" cy="1587"/>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626" name="Line 75"/>
          <p:cNvSpPr>
            <a:spLocks noChangeShapeType="1"/>
          </p:cNvSpPr>
          <p:nvPr/>
        </p:nvSpPr>
        <p:spPr bwMode="auto">
          <a:xfrm flipH="1">
            <a:off x="923925" y="3932238"/>
            <a:ext cx="46038" cy="1587"/>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627" name="Line 76"/>
          <p:cNvSpPr>
            <a:spLocks noChangeShapeType="1"/>
          </p:cNvSpPr>
          <p:nvPr/>
        </p:nvSpPr>
        <p:spPr bwMode="auto">
          <a:xfrm flipH="1">
            <a:off x="923925" y="3670300"/>
            <a:ext cx="46038" cy="1588"/>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628" name="Line 77"/>
          <p:cNvSpPr>
            <a:spLocks noChangeShapeType="1"/>
          </p:cNvSpPr>
          <p:nvPr/>
        </p:nvSpPr>
        <p:spPr bwMode="auto">
          <a:xfrm flipH="1">
            <a:off x="911225" y="3670300"/>
            <a:ext cx="58738" cy="1588"/>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629" name="Line 78"/>
          <p:cNvSpPr>
            <a:spLocks noChangeShapeType="1"/>
          </p:cNvSpPr>
          <p:nvPr/>
        </p:nvSpPr>
        <p:spPr bwMode="auto">
          <a:xfrm flipH="1">
            <a:off x="923925" y="3411538"/>
            <a:ext cx="46038" cy="1587"/>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630" name="Line 79"/>
          <p:cNvSpPr>
            <a:spLocks noChangeShapeType="1"/>
          </p:cNvSpPr>
          <p:nvPr/>
        </p:nvSpPr>
        <p:spPr bwMode="auto">
          <a:xfrm flipH="1">
            <a:off x="923925" y="3151188"/>
            <a:ext cx="46038" cy="1587"/>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631" name="Line 80"/>
          <p:cNvSpPr>
            <a:spLocks noChangeShapeType="1"/>
          </p:cNvSpPr>
          <p:nvPr/>
        </p:nvSpPr>
        <p:spPr bwMode="auto">
          <a:xfrm flipH="1">
            <a:off x="923925" y="2892425"/>
            <a:ext cx="46038" cy="1588"/>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632" name="Line 81"/>
          <p:cNvSpPr>
            <a:spLocks noChangeShapeType="1"/>
          </p:cNvSpPr>
          <p:nvPr/>
        </p:nvSpPr>
        <p:spPr bwMode="auto">
          <a:xfrm flipH="1">
            <a:off x="923925" y="2632075"/>
            <a:ext cx="46038" cy="1588"/>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633" name="Line 82"/>
          <p:cNvSpPr>
            <a:spLocks noChangeShapeType="1"/>
          </p:cNvSpPr>
          <p:nvPr/>
        </p:nvSpPr>
        <p:spPr bwMode="auto">
          <a:xfrm flipH="1">
            <a:off x="923925" y="2371725"/>
            <a:ext cx="46038" cy="1588"/>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634" name="Line 83"/>
          <p:cNvSpPr>
            <a:spLocks noChangeShapeType="1"/>
          </p:cNvSpPr>
          <p:nvPr/>
        </p:nvSpPr>
        <p:spPr bwMode="auto">
          <a:xfrm flipH="1">
            <a:off x="911225" y="2371725"/>
            <a:ext cx="58738" cy="1588"/>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635" name="Rectangle 168"/>
          <p:cNvSpPr>
            <a:spLocks noChangeArrowheads="1"/>
          </p:cNvSpPr>
          <p:nvPr/>
        </p:nvSpPr>
        <p:spPr bwMode="auto">
          <a:xfrm>
            <a:off x="2746375" y="5429250"/>
            <a:ext cx="3492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n-US" altLang="en-US" sz="2600" i="1">
                <a:solidFill>
                  <a:srgbClr val="000000"/>
                </a:solidFill>
                <a:latin typeface="Times New Roman" panose="02020603050405020304" pitchFamily="18" charset="0"/>
              </a:rPr>
              <a:t>X</a:t>
            </a:r>
            <a:endParaRPr lang="en-US" altLang="en-US"/>
          </a:p>
        </p:txBody>
      </p:sp>
      <p:sp>
        <p:nvSpPr>
          <p:cNvPr id="65016" name="Rectangle 170"/>
          <p:cNvSpPr>
            <a:spLocks noChangeArrowheads="1"/>
          </p:cNvSpPr>
          <p:nvPr/>
        </p:nvSpPr>
        <p:spPr bwMode="auto">
          <a:xfrm>
            <a:off x="2584450" y="3435350"/>
            <a:ext cx="936625"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n-US" altLang="en-US" sz="2600">
                <a:solidFill>
                  <a:srgbClr val="FF0000"/>
                </a:solidFill>
                <a:latin typeface="Times New Roman" panose="02020603050405020304" pitchFamily="18" charset="0"/>
              </a:rPr>
              <a:t>Skinny</a:t>
            </a:r>
            <a:endParaRPr lang="en-US" altLang="en-US">
              <a:solidFill>
                <a:srgbClr val="FF0000"/>
              </a:solidFill>
            </a:endParaRPr>
          </a:p>
        </p:txBody>
      </p:sp>
      <p:sp>
        <p:nvSpPr>
          <p:cNvPr id="65017" name="Rectangle 171"/>
          <p:cNvSpPr>
            <a:spLocks noChangeArrowheads="1"/>
          </p:cNvSpPr>
          <p:nvPr/>
        </p:nvSpPr>
        <p:spPr bwMode="auto">
          <a:xfrm>
            <a:off x="7115175" y="3435350"/>
            <a:ext cx="733425"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n-US" altLang="en-US" sz="2600">
                <a:solidFill>
                  <a:srgbClr val="0000CC"/>
                </a:solidFill>
                <a:latin typeface="Times New Roman" panose="02020603050405020304" pitchFamily="18" charset="0"/>
              </a:rPr>
              <a:t>Puffy</a:t>
            </a:r>
            <a:endParaRPr lang="en-US" altLang="en-US">
              <a:solidFill>
                <a:srgbClr val="0000CC"/>
              </a:solidFill>
            </a:endParaRPr>
          </a:p>
        </p:txBody>
      </p:sp>
      <p:sp>
        <p:nvSpPr>
          <p:cNvPr id="23638" name="Line 173"/>
          <p:cNvSpPr>
            <a:spLocks noChangeShapeType="1"/>
          </p:cNvSpPr>
          <p:nvPr/>
        </p:nvSpPr>
        <p:spPr bwMode="auto">
          <a:xfrm>
            <a:off x="969963" y="4970463"/>
            <a:ext cx="3548062" cy="1587"/>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639" name="Line 174"/>
          <p:cNvSpPr>
            <a:spLocks noChangeShapeType="1"/>
          </p:cNvSpPr>
          <p:nvPr/>
        </p:nvSpPr>
        <p:spPr bwMode="auto">
          <a:xfrm>
            <a:off x="969963" y="4970463"/>
            <a:ext cx="1587" cy="28575"/>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640" name="Line 175"/>
          <p:cNvSpPr>
            <a:spLocks noChangeShapeType="1"/>
          </p:cNvSpPr>
          <p:nvPr/>
        </p:nvSpPr>
        <p:spPr bwMode="auto">
          <a:xfrm>
            <a:off x="969963" y="4970463"/>
            <a:ext cx="1587" cy="47625"/>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641" name="Line 176"/>
          <p:cNvSpPr>
            <a:spLocks noChangeShapeType="1"/>
          </p:cNvSpPr>
          <p:nvPr/>
        </p:nvSpPr>
        <p:spPr bwMode="auto">
          <a:xfrm>
            <a:off x="1041400" y="4970463"/>
            <a:ext cx="1588" cy="28575"/>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642" name="Line 177"/>
          <p:cNvSpPr>
            <a:spLocks noChangeShapeType="1"/>
          </p:cNvSpPr>
          <p:nvPr/>
        </p:nvSpPr>
        <p:spPr bwMode="auto">
          <a:xfrm>
            <a:off x="1112838" y="4970463"/>
            <a:ext cx="1587" cy="28575"/>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643" name="Line 178"/>
          <p:cNvSpPr>
            <a:spLocks noChangeShapeType="1"/>
          </p:cNvSpPr>
          <p:nvPr/>
        </p:nvSpPr>
        <p:spPr bwMode="auto">
          <a:xfrm>
            <a:off x="1184275" y="4970463"/>
            <a:ext cx="1588" cy="28575"/>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644" name="Line 179"/>
          <p:cNvSpPr>
            <a:spLocks noChangeShapeType="1"/>
          </p:cNvSpPr>
          <p:nvPr/>
        </p:nvSpPr>
        <p:spPr bwMode="auto">
          <a:xfrm>
            <a:off x="1254125" y="4970463"/>
            <a:ext cx="1588" cy="28575"/>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645" name="Line 180"/>
          <p:cNvSpPr>
            <a:spLocks noChangeShapeType="1"/>
          </p:cNvSpPr>
          <p:nvPr/>
        </p:nvSpPr>
        <p:spPr bwMode="auto">
          <a:xfrm>
            <a:off x="1325563" y="4970463"/>
            <a:ext cx="1587" cy="28575"/>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646" name="Line 181"/>
          <p:cNvSpPr>
            <a:spLocks noChangeShapeType="1"/>
          </p:cNvSpPr>
          <p:nvPr/>
        </p:nvSpPr>
        <p:spPr bwMode="auto">
          <a:xfrm>
            <a:off x="1397000" y="4970463"/>
            <a:ext cx="1588" cy="28575"/>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647" name="Line 182"/>
          <p:cNvSpPr>
            <a:spLocks noChangeShapeType="1"/>
          </p:cNvSpPr>
          <p:nvPr/>
        </p:nvSpPr>
        <p:spPr bwMode="auto">
          <a:xfrm>
            <a:off x="1468438" y="4970463"/>
            <a:ext cx="1587" cy="28575"/>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648" name="Line 183"/>
          <p:cNvSpPr>
            <a:spLocks noChangeShapeType="1"/>
          </p:cNvSpPr>
          <p:nvPr/>
        </p:nvSpPr>
        <p:spPr bwMode="auto">
          <a:xfrm>
            <a:off x="1536700" y="4970463"/>
            <a:ext cx="1588" cy="28575"/>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649" name="Line 184"/>
          <p:cNvSpPr>
            <a:spLocks noChangeShapeType="1"/>
          </p:cNvSpPr>
          <p:nvPr/>
        </p:nvSpPr>
        <p:spPr bwMode="auto">
          <a:xfrm>
            <a:off x="1608138" y="4970463"/>
            <a:ext cx="1587" cy="28575"/>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650" name="Line 185"/>
          <p:cNvSpPr>
            <a:spLocks noChangeShapeType="1"/>
          </p:cNvSpPr>
          <p:nvPr/>
        </p:nvSpPr>
        <p:spPr bwMode="auto">
          <a:xfrm>
            <a:off x="1679575" y="4970463"/>
            <a:ext cx="1588" cy="28575"/>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651" name="Line 186"/>
          <p:cNvSpPr>
            <a:spLocks noChangeShapeType="1"/>
          </p:cNvSpPr>
          <p:nvPr/>
        </p:nvSpPr>
        <p:spPr bwMode="auto">
          <a:xfrm>
            <a:off x="1679575" y="4970463"/>
            <a:ext cx="1588" cy="47625"/>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652" name="Line 188"/>
          <p:cNvSpPr>
            <a:spLocks noChangeShapeType="1"/>
          </p:cNvSpPr>
          <p:nvPr/>
        </p:nvSpPr>
        <p:spPr bwMode="auto">
          <a:xfrm>
            <a:off x="1749425" y="4970463"/>
            <a:ext cx="1588" cy="28575"/>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653" name="Line 189"/>
          <p:cNvSpPr>
            <a:spLocks noChangeShapeType="1"/>
          </p:cNvSpPr>
          <p:nvPr/>
        </p:nvSpPr>
        <p:spPr bwMode="auto">
          <a:xfrm>
            <a:off x="1820863" y="4970463"/>
            <a:ext cx="1587" cy="28575"/>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654" name="Line 190"/>
          <p:cNvSpPr>
            <a:spLocks noChangeShapeType="1"/>
          </p:cNvSpPr>
          <p:nvPr/>
        </p:nvSpPr>
        <p:spPr bwMode="auto">
          <a:xfrm>
            <a:off x="1892300" y="4970463"/>
            <a:ext cx="1588" cy="28575"/>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655" name="Line 191"/>
          <p:cNvSpPr>
            <a:spLocks noChangeShapeType="1"/>
          </p:cNvSpPr>
          <p:nvPr/>
        </p:nvSpPr>
        <p:spPr bwMode="auto">
          <a:xfrm>
            <a:off x="1963738" y="4970463"/>
            <a:ext cx="1587" cy="28575"/>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656" name="Line 192"/>
          <p:cNvSpPr>
            <a:spLocks noChangeShapeType="1"/>
          </p:cNvSpPr>
          <p:nvPr/>
        </p:nvSpPr>
        <p:spPr bwMode="auto">
          <a:xfrm>
            <a:off x="2033588" y="4970463"/>
            <a:ext cx="1587" cy="28575"/>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657" name="Line 193"/>
          <p:cNvSpPr>
            <a:spLocks noChangeShapeType="1"/>
          </p:cNvSpPr>
          <p:nvPr/>
        </p:nvSpPr>
        <p:spPr bwMode="auto">
          <a:xfrm>
            <a:off x="2105025" y="4970463"/>
            <a:ext cx="1588" cy="28575"/>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658" name="Line 194"/>
          <p:cNvSpPr>
            <a:spLocks noChangeShapeType="1"/>
          </p:cNvSpPr>
          <p:nvPr/>
        </p:nvSpPr>
        <p:spPr bwMode="auto">
          <a:xfrm>
            <a:off x="2176463" y="4970463"/>
            <a:ext cx="1587" cy="28575"/>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659" name="Line 195"/>
          <p:cNvSpPr>
            <a:spLocks noChangeShapeType="1"/>
          </p:cNvSpPr>
          <p:nvPr/>
        </p:nvSpPr>
        <p:spPr bwMode="auto">
          <a:xfrm>
            <a:off x="2247900" y="4970463"/>
            <a:ext cx="1588" cy="28575"/>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660" name="Line 196"/>
          <p:cNvSpPr>
            <a:spLocks noChangeShapeType="1"/>
          </p:cNvSpPr>
          <p:nvPr/>
        </p:nvSpPr>
        <p:spPr bwMode="auto">
          <a:xfrm>
            <a:off x="2317750" y="4970463"/>
            <a:ext cx="1588" cy="28575"/>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661" name="Line 197"/>
          <p:cNvSpPr>
            <a:spLocks noChangeShapeType="1"/>
          </p:cNvSpPr>
          <p:nvPr/>
        </p:nvSpPr>
        <p:spPr bwMode="auto">
          <a:xfrm>
            <a:off x="2389188" y="4970463"/>
            <a:ext cx="1587" cy="28575"/>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662" name="Line 198"/>
          <p:cNvSpPr>
            <a:spLocks noChangeShapeType="1"/>
          </p:cNvSpPr>
          <p:nvPr/>
        </p:nvSpPr>
        <p:spPr bwMode="auto">
          <a:xfrm>
            <a:off x="2389188" y="4970463"/>
            <a:ext cx="1587" cy="47625"/>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663" name="Rectangle 199"/>
          <p:cNvSpPr>
            <a:spLocks noChangeArrowheads="1"/>
          </p:cNvSpPr>
          <p:nvPr/>
        </p:nvSpPr>
        <p:spPr bwMode="auto">
          <a:xfrm>
            <a:off x="2265363" y="5043488"/>
            <a:ext cx="3302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n-US" altLang="en-US" sz="2600">
                <a:solidFill>
                  <a:srgbClr val="000000"/>
                </a:solidFill>
                <a:latin typeface="Times New Roman" panose="02020603050405020304" pitchFamily="18" charset="0"/>
              </a:rPr>
              <a:t>10</a:t>
            </a:r>
            <a:endParaRPr lang="en-US" altLang="en-US"/>
          </a:p>
        </p:txBody>
      </p:sp>
      <p:sp>
        <p:nvSpPr>
          <p:cNvPr id="23664" name="Line 200"/>
          <p:cNvSpPr>
            <a:spLocks noChangeShapeType="1"/>
          </p:cNvSpPr>
          <p:nvPr/>
        </p:nvSpPr>
        <p:spPr bwMode="auto">
          <a:xfrm>
            <a:off x="2460625" y="4970463"/>
            <a:ext cx="1588" cy="28575"/>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665" name="Line 201"/>
          <p:cNvSpPr>
            <a:spLocks noChangeShapeType="1"/>
          </p:cNvSpPr>
          <p:nvPr/>
        </p:nvSpPr>
        <p:spPr bwMode="auto">
          <a:xfrm>
            <a:off x="2532063" y="4970463"/>
            <a:ext cx="1587" cy="28575"/>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666" name="Line 202"/>
          <p:cNvSpPr>
            <a:spLocks noChangeShapeType="1"/>
          </p:cNvSpPr>
          <p:nvPr/>
        </p:nvSpPr>
        <p:spPr bwMode="auto">
          <a:xfrm>
            <a:off x="2601913" y="4970463"/>
            <a:ext cx="1587" cy="28575"/>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667" name="Line 203"/>
          <p:cNvSpPr>
            <a:spLocks noChangeShapeType="1"/>
          </p:cNvSpPr>
          <p:nvPr/>
        </p:nvSpPr>
        <p:spPr bwMode="auto">
          <a:xfrm>
            <a:off x="2673350" y="4970463"/>
            <a:ext cx="1588" cy="28575"/>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668" name="Line 204"/>
          <p:cNvSpPr>
            <a:spLocks noChangeShapeType="1"/>
          </p:cNvSpPr>
          <p:nvPr/>
        </p:nvSpPr>
        <p:spPr bwMode="auto">
          <a:xfrm>
            <a:off x="2744788" y="4970463"/>
            <a:ext cx="1587" cy="28575"/>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669" name="Line 205"/>
          <p:cNvSpPr>
            <a:spLocks noChangeShapeType="1"/>
          </p:cNvSpPr>
          <p:nvPr/>
        </p:nvSpPr>
        <p:spPr bwMode="auto">
          <a:xfrm>
            <a:off x="2816225" y="4970463"/>
            <a:ext cx="1588" cy="28575"/>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670" name="Line 206"/>
          <p:cNvSpPr>
            <a:spLocks noChangeShapeType="1"/>
          </p:cNvSpPr>
          <p:nvPr/>
        </p:nvSpPr>
        <p:spPr bwMode="auto">
          <a:xfrm>
            <a:off x="2886075" y="4970463"/>
            <a:ext cx="1588" cy="28575"/>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671" name="Line 207"/>
          <p:cNvSpPr>
            <a:spLocks noChangeShapeType="1"/>
          </p:cNvSpPr>
          <p:nvPr/>
        </p:nvSpPr>
        <p:spPr bwMode="auto">
          <a:xfrm>
            <a:off x="2957513" y="4970463"/>
            <a:ext cx="1587" cy="28575"/>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672" name="Line 208"/>
          <p:cNvSpPr>
            <a:spLocks noChangeShapeType="1"/>
          </p:cNvSpPr>
          <p:nvPr/>
        </p:nvSpPr>
        <p:spPr bwMode="auto">
          <a:xfrm>
            <a:off x="3028950" y="4970463"/>
            <a:ext cx="1588" cy="28575"/>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673" name="Line 209"/>
          <p:cNvSpPr>
            <a:spLocks noChangeShapeType="1"/>
          </p:cNvSpPr>
          <p:nvPr/>
        </p:nvSpPr>
        <p:spPr bwMode="auto">
          <a:xfrm>
            <a:off x="3098800" y="4970463"/>
            <a:ext cx="3175" cy="28575"/>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674" name="Line 210"/>
          <p:cNvSpPr>
            <a:spLocks noChangeShapeType="1"/>
          </p:cNvSpPr>
          <p:nvPr/>
        </p:nvSpPr>
        <p:spPr bwMode="auto">
          <a:xfrm>
            <a:off x="3098800" y="4970463"/>
            <a:ext cx="3175" cy="47625"/>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675" name="Rectangle 211"/>
          <p:cNvSpPr>
            <a:spLocks noChangeArrowheads="1"/>
          </p:cNvSpPr>
          <p:nvPr/>
        </p:nvSpPr>
        <p:spPr bwMode="auto">
          <a:xfrm>
            <a:off x="2974975" y="5043488"/>
            <a:ext cx="3302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n-US" altLang="en-US" sz="2600">
                <a:solidFill>
                  <a:srgbClr val="000000"/>
                </a:solidFill>
                <a:latin typeface="Times New Roman" panose="02020603050405020304" pitchFamily="18" charset="0"/>
              </a:rPr>
              <a:t>20</a:t>
            </a:r>
            <a:endParaRPr lang="en-US" altLang="en-US"/>
          </a:p>
        </p:txBody>
      </p:sp>
      <p:sp>
        <p:nvSpPr>
          <p:cNvPr id="23676" name="Line 212"/>
          <p:cNvSpPr>
            <a:spLocks noChangeShapeType="1"/>
          </p:cNvSpPr>
          <p:nvPr/>
        </p:nvSpPr>
        <p:spPr bwMode="auto">
          <a:xfrm>
            <a:off x="3170238" y="4970463"/>
            <a:ext cx="1587" cy="28575"/>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677" name="Line 213"/>
          <p:cNvSpPr>
            <a:spLocks noChangeShapeType="1"/>
          </p:cNvSpPr>
          <p:nvPr/>
        </p:nvSpPr>
        <p:spPr bwMode="auto">
          <a:xfrm>
            <a:off x="3241675" y="4970463"/>
            <a:ext cx="1588" cy="28575"/>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678" name="Line 214"/>
          <p:cNvSpPr>
            <a:spLocks noChangeShapeType="1"/>
          </p:cNvSpPr>
          <p:nvPr/>
        </p:nvSpPr>
        <p:spPr bwMode="auto">
          <a:xfrm>
            <a:off x="3313113" y="4970463"/>
            <a:ext cx="1587" cy="28575"/>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679" name="Line 215"/>
          <p:cNvSpPr>
            <a:spLocks noChangeShapeType="1"/>
          </p:cNvSpPr>
          <p:nvPr/>
        </p:nvSpPr>
        <p:spPr bwMode="auto">
          <a:xfrm>
            <a:off x="3382963" y="4970463"/>
            <a:ext cx="3175" cy="28575"/>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680" name="Line 216"/>
          <p:cNvSpPr>
            <a:spLocks noChangeShapeType="1"/>
          </p:cNvSpPr>
          <p:nvPr/>
        </p:nvSpPr>
        <p:spPr bwMode="auto">
          <a:xfrm>
            <a:off x="3454400" y="4970463"/>
            <a:ext cx="1588" cy="28575"/>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681" name="Line 217"/>
          <p:cNvSpPr>
            <a:spLocks noChangeShapeType="1"/>
          </p:cNvSpPr>
          <p:nvPr/>
        </p:nvSpPr>
        <p:spPr bwMode="auto">
          <a:xfrm>
            <a:off x="3525838" y="4970463"/>
            <a:ext cx="1587" cy="28575"/>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682" name="Line 218"/>
          <p:cNvSpPr>
            <a:spLocks noChangeShapeType="1"/>
          </p:cNvSpPr>
          <p:nvPr/>
        </p:nvSpPr>
        <p:spPr bwMode="auto">
          <a:xfrm>
            <a:off x="3597275" y="4970463"/>
            <a:ext cx="1588" cy="28575"/>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683" name="Line 219"/>
          <p:cNvSpPr>
            <a:spLocks noChangeShapeType="1"/>
          </p:cNvSpPr>
          <p:nvPr/>
        </p:nvSpPr>
        <p:spPr bwMode="auto">
          <a:xfrm>
            <a:off x="3667125" y="4970463"/>
            <a:ext cx="1588" cy="28575"/>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684" name="Line 220"/>
          <p:cNvSpPr>
            <a:spLocks noChangeShapeType="1"/>
          </p:cNvSpPr>
          <p:nvPr/>
        </p:nvSpPr>
        <p:spPr bwMode="auto">
          <a:xfrm>
            <a:off x="3738563" y="4970463"/>
            <a:ext cx="1587" cy="28575"/>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685" name="Line 221"/>
          <p:cNvSpPr>
            <a:spLocks noChangeShapeType="1"/>
          </p:cNvSpPr>
          <p:nvPr/>
        </p:nvSpPr>
        <p:spPr bwMode="auto">
          <a:xfrm>
            <a:off x="3810000" y="4970463"/>
            <a:ext cx="1588" cy="28575"/>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686" name="Line 222"/>
          <p:cNvSpPr>
            <a:spLocks noChangeShapeType="1"/>
          </p:cNvSpPr>
          <p:nvPr/>
        </p:nvSpPr>
        <p:spPr bwMode="auto">
          <a:xfrm>
            <a:off x="3810000" y="4970463"/>
            <a:ext cx="1588" cy="47625"/>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687" name="Rectangle 223"/>
          <p:cNvSpPr>
            <a:spLocks noChangeArrowheads="1"/>
          </p:cNvSpPr>
          <p:nvPr/>
        </p:nvSpPr>
        <p:spPr bwMode="auto">
          <a:xfrm>
            <a:off x="3684588" y="5043488"/>
            <a:ext cx="3302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n-US" altLang="en-US" sz="2600">
                <a:solidFill>
                  <a:srgbClr val="000000"/>
                </a:solidFill>
                <a:latin typeface="Times New Roman" panose="02020603050405020304" pitchFamily="18" charset="0"/>
              </a:rPr>
              <a:t>30</a:t>
            </a:r>
            <a:endParaRPr lang="en-US" altLang="en-US"/>
          </a:p>
        </p:txBody>
      </p:sp>
      <p:sp>
        <p:nvSpPr>
          <p:cNvPr id="23688" name="Line 224"/>
          <p:cNvSpPr>
            <a:spLocks noChangeShapeType="1"/>
          </p:cNvSpPr>
          <p:nvPr/>
        </p:nvSpPr>
        <p:spPr bwMode="auto">
          <a:xfrm>
            <a:off x="3879850" y="4970463"/>
            <a:ext cx="1588" cy="28575"/>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689" name="Line 225"/>
          <p:cNvSpPr>
            <a:spLocks noChangeShapeType="1"/>
          </p:cNvSpPr>
          <p:nvPr/>
        </p:nvSpPr>
        <p:spPr bwMode="auto">
          <a:xfrm>
            <a:off x="3949700" y="4970463"/>
            <a:ext cx="1588" cy="28575"/>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690" name="Line 226"/>
          <p:cNvSpPr>
            <a:spLocks noChangeShapeType="1"/>
          </p:cNvSpPr>
          <p:nvPr/>
        </p:nvSpPr>
        <p:spPr bwMode="auto">
          <a:xfrm>
            <a:off x="4021138" y="4970463"/>
            <a:ext cx="1587" cy="28575"/>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691" name="Line 227"/>
          <p:cNvSpPr>
            <a:spLocks noChangeShapeType="1"/>
          </p:cNvSpPr>
          <p:nvPr/>
        </p:nvSpPr>
        <p:spPr bwMode="auto">
          <a:xfrm>
            <a:off x="4092575" y="4970463"/>
            <a:ext cx="1588" cy="28575"/>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692" name="Line 228"/>
          <p:cNvSpPr>
            <a:spLocks noChangeShapeType="1"/>
          </p:cNvSpPr>
          <p:nvPr/>
        </p:nvSpPr>
        <p:spPr bwMode="auto">
          <a:xfrm>
            <a:off x="4162425" y="4970463"/>
            <a:ext cx="3175" cy="28575"/>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693" name="Line 229"/>
          <p:cNvSpPr>
            <a:spLocks noChangeShapeType="1"/>
          </p:cNvSpPr>
          <p:nvPr/>
        </p:nvSpPr>
        <p:spPr bwMode="auto">
          <a:xfrm>
            <a:off x="4233863" y="4970463"/>
            <a:ext cx="1587" cy="28575"/>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694" name="Line 230"/>
          <p:cNvSpPr>
            <a:spLocks noChangeShapeType="1"/>
          </p:cNvSpPr>
          <p:nvPr/>
        </p:nvSpPr>
        <p:spPr bwMode="auto">
          <a:xfrm>
            <a:off x="4305300" y="4970463"/>
            <a:ext cx="1588" cy="28575"/>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695" name="Line 231"/>
          <p:cNvSpPr>
            <a:spLocks noChangeShapeType="1"/>
          </p:cNvSpPr>
          <p:nvPr/>
        </p:nvSpPr>
        <p:spPr bwMode="auto">
          <a:xfrm>
            <a:off x="4376738" y="4970463"/>
            <a:ext cx="1587" cy="28575"/>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696" name="Line 232"/>
          <p:cNvSpPr>
            <a:spLocks noChangeShapeType="1"/>
          </p:cNvSpPr>
          <p:nvPr/>
        </p:nvSpPr>
        <p:spPr bwMode="auto">
          <a:xfrm>
            <a:off x="4446588" y="4970463"/>
            <a:ext cx="3175" cy="28575"/>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697" name="Line 233"/>
          <p:cNvSpPr>
            <a:spLocks noChangeShapeType="1"/>
          </p:cNvSpPr>
          <p:nvPr/>
        </p:nvSpPr>
        <p:spPr bwMode="auto">
          <a:xfrm>
            <a:off x="4518025" y="4970463"/>
            <a:ext cx="1588" cy="28575"/>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698" name="Line 234"/>
          <p:cNvSpPr>
            <a:spLocks noChangeShapeType="1"/>
          </p:cNvSpPr>
          <p:nvPr/>
        </p:nvSpPr>
        <p:spPr bwMode="auto">
          <a:xfrm>
            <a:off x="4518025" y="4970463"/>
            <a:ext cx="1588" cy="47625"/>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699" name="Rectangle 235"/>
          <p:cNvSpPr>
            <a:spLocks noChangeArrowheads="1"/>
          </p:cNvSpPr>
          <p:nvPr/>
        </p:nvSpPr>
        <p:spPr bwMode="auto">
          <a:xfrm>
            <a:off x="4394200" y="5043488"/>
            <a:ext cx="3302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n-US" altLang="en-US" sz="2600">
                <a:solidFill>
                  <a:srgbClr val="000000"/>
                </a:solidFill>
                <a:latin typeface="Times New Roman" panose="02020603050405020304" pitchFamily="18" charset="0"/>
              </a:rPr>
              <a:t>40</a:t>
            </a:r>
            <a:endParaRPr lang="en-US" altLang="en-US"/>
          </a:p>
        </p:txBody>
      </p:sp>
      <p:sp>
        <p:nvSpPr>
          <p:cNvPr id="23700" name="Line 236"/>
          <p:cNvSpPr>
            <a:spLocks noChangeShapeType="1"/>
          </p:cNvSpPr>
          <p:nvPr/>
        </p:nvSpPr>
        <p:spPr bwMode="auto">
          <a:xfrm flipV="1">
            <a:off x="969963" y="2370138"/>
            <a:ext cx="1587" cy="2600325"/>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701" name="Line 237"/>
          <p:cNvSpPr>
            <a:spLocks noChangeShapeType="1"/>
          </p:cNvSpPr>
          <p:nvPr/>
        </p:nvSpPr>
        <p:spPr bwMode="auto">
          <a:xfrm flipH="1">
            <a:off x="923925" y="4970463"/>
            <a:ext cx="46038" cy="1587"/>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702" name="Line 238"/>
          <p:cNvSpPr>
            <a:spLocks noChangeShapeType="1"/>
          </p:cNvSpPr>
          <p:nvPr/>
        </p:nvSpPr>
        <p:spPr bwMode="auto">
          <a:xfrm flipH="1">
            <a:off x="911225" y="4970463"/>
            <a:ext cx="58738" cy="1587"/>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703" name="Rectangle 239"/>
          <p:cNvSpPr>
            <a:spLocks noChangeArrowheads="1"/>
          </p:cNvSpPr>
          <p:nvPr/>
        </p:nvSpPr>
        <p:spPr bwMode="auto">
          <a:xfrm>
            <a:off x="609600" y="4765675"/>
            <a:ext cx="309563"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n-US" altLang="en-US" sz="2600">
                <a:solidFill>
                  <a:srgbClr val="000000"/>
                </a:solidFill>
                <a:latin typeface="Times New Roman" panose="02020603050405020304" pitchFamily="18" charset="0"/>
              </a:rPr>
              <a:t>0</a:t>
            </a:r>
            <a:endParaRPr lang="en-US" altLang="en-US"/>
          </a:p>
        </p:txBody>
      </p:sp>
      <p:sp>
        <p:nvSpPr>
          <p:cNvPr id="23704" name="Line 240"/>
          <p:cNvSpPr>
            <a:spLocks noChangeShapeType="1"/>
          </p:cNvSpPr>
          <p:nvPr/>
        </p:nvSpPr>
        <p:spPr bwMode="auto">
          <a:xfrm flipH="1">
            <a:off x="923925" y="4711700"/>
            <a:ext cx="46038" cy="1588"/>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705" name="Line 241"/>
          <p:cNvSpPr>
            <a:spLocks noChangeShapeType="1"/>
          </p:cNvSpPr>
          <p:nvPr/>
        </p:nvSpPr>
        <p:spPr bwMode="auto">
          <a:xfrm flipH="1">
            <a:off x="923925" y="4451350"/>
            <a:ext cx="46038" cy="1588"/>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706" name="Line 242"/>
          <p:cNvSpPr>
            <a:spLocks noChangeShapeType="1"/>
          </p:cNvSpPr>
          <p:nvPr/>
        </p:nvSpPr>
        <p:spPr bwMode="auto">
          <a:xfrm flipH="1">
            <a:off x="923925" y="4192588"/>
            <a:ext cx="46038" cy="1587"/>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707" name="Line 243"/>
          <p:cNvSpPr>
            <a:spLocks noChangeShapeType="1"/>
          </p:cNvSpPr>
          <p:nvPr/>
        </p:nvSpPr>
        <p:spPr bwMode="auto">
          <a:xfrm flipH="1">
            <a:off x="923925" y="3932238"/>
            <a:ext cx="46038" cy="1587"/>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708" name="Line 244"/>
          <p:cNvSpPr>
            <a:spLocks noChangeShapeType="1"/>
          </p:cNvSpPr>
          <p:nvPr/>
        </p:nvSpPr>
        <p:spPr bwMode="auto">
          <a:xfrm flipH="1">
            <a:off x="923925" y="3670300"/>
            <a:ext cx="46038" cy="1588"/>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709" name="Line 245"/>
          <p:cNvSpPr>
            <a:spLocks noChangeShapeType="1"/>
          </p:cNvSpPr>
          <p:nvPr/>
        </p:nvSpPr>
        <p:spPr bwMode="auto">
          <a:xfrm flipH="1">
            <a:off x="911225" y="3670300"/>
            <a:ext cx="58738" cy="1588"/>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710" name="Line 246"/>
          <p:cNvSpPr>
            <a:spLocks noChangeShapeType="1"/>
          </p:cNvSpPr>
          <p:nvPr/>
        </p:nvSpPr>
        <p:spPr bwMode="auto">
          <a:xfrm flipH="1">
            <a:off x="923925" y="3411538"/>
            <a:ext cx="46038" cy="1587"/>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711" name="Line 247"/>
          <p:cNvSpPr>
            <a:spLocks noChangeShapeType="1"/>
          </p:cNvSpPr>
          <p:nvPr/>
        </p:nvSpPr>
        <p:spPr bwMode="auto">
          <a:xfrm flipH="1">
            <a:off x="923925" y="3151188"/>
            <a:ext cx="46038" cy="1587"/>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712" name="Line 248"/>
          <p:cNvSpPr>
            <a:spLocks noChangeShapeType="1"/>
          </p:cNvSpPr>
          <p:nvPr/>
        </p:nvSpPr>
        <p:spPr bwMode="auto">
          <a:xfrm flipH="1">
            <a:off x="923925" y="2892425"/>
            <a:ext cx="46038" cy="1588"/>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713" name="Line 249"/>
          <p:cNvSpPr>
            <a:spLocks noChangeShapeType="1"/>
          </p:cNvSpPr>
          <p:nvPr/>
        </p:nvSpPr>
        <p:spPr bwMode="auto">
          <a:xfrm flipH="1">
            <a:off x="923925" y="2632075"/>
            <a:ext cx="46038" cy="1588"/>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714" name="Line 250"/>
          <p:cNvSpPr>
            <a:spLocks noChangeShapeType="1"/>
          </p:cNvSpPr>
          <p:nvPr/>
        </p:nvSpPr>
        <p:spPr bwMode="auto">
          <a:xfrm flipH="1">
            <a:off x="923925" y="2371725"/>
            <a:ext cx="46038" cy="1588"/>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715" name="Line 251"/>
          <p:cNvSpPr>
            <a:spLocks noChangeShapeType="1"/>
          </p:cNvSpPr>
          <p:nvPr/>
        </p:nvSpPr>
        <p:spPr bwMode="auto">
          <a:xfrm flipH="1">
            <a:off x="911225" y="2371725"/>
            <a:ext cx="58738" cy="1588"/>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716" name="Rectangle 252"/>
          <p:cNvSpPr>
            <a:spLocks noChangeArrowheads="1"/>
          </p:cNvSpPr>
          <p:nvPr/>
        </p:nvSpPr>
        <p:spPr bwMode="auto">
          <a:xfrm>
            <a:off x="609600" y="2163763"/>
            <a:ext cx="309563"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n-US" altLang="en-US" sz="2600">
                <a:solidFill>
                  <a:srgbClr val="000000"/>
                </a:solidFill>
                <a:latin typeface="Times New Roman" panose="02020603050405020304" pitchFamily="18" charset="0"/>
              </a:rPr>
              <a:t>1</a:t>
            </a:r>
            <a:endParaRPr lang="en-US" altLang="en-US"/>
          </a:p>
        </p:txBody>
      </p:sp>
      <p:sp>
        <p:nvSpPr>
          <p:cNvPr id="23717" name="Rectangle 335"/>
          <p:cNvSpPr>
            <a:spLocks noChangeArrowheads="1"/>
          </p:cNvSpPr>
          <p:nvPr/>
        </p:nvSpPr>
        <p:spPr bwMode="auto">
          <a:xfrm rot="-5400000">
            <a:off x="-863600" y="3454400"/>
            <a:ext cx="2708275" cy="371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n-US" altLang="en-US" sz="2200">
                <a:solidFill>
                  <a:srgbClr val="000000"/>
                </a:solidFill>
                <a:latin typeface="Times New Roman" panose="02020603050405020304" pitchFamily="18" charset="0"/>
              </a:rPr>
              <a:t>Cumulative probability</a:t>
            </a:r>
            <a:endParaRPr lang="en-US" altLang="en-US"/>
          </a:p>
        </p:txBody>
      </p:sp>
      <p:sp>
        <p:nvSpPr>
          <p:cNvPr id="23718" name="Rectangle 336"/>
          <p:cNvSpPr>
            <a:spLocks noChangeArrowheads="1"/>
          </p:cNvSpPr>
          <p:nvPr/>
        </p:nvSpPr>
        <p:spPr bwMode="auto">
          <a:xfrm>
            <a:off x="2746375" y="5429250"/>
            <a:ext cx="3492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n-US" altLang="en-US" sz="2600" i="1">
                <a:solidFill>
                  <a:srgbClr val="000000"/>
                </a:solidFill>
                <a:latin typeface="Times New Roman" panose="02020603050405020304" pitchFamily="18" charset="0"/>
              </a:rPr>
              <a:t>X</a:t>
            </a:r>
            <a:endParaRPr lang="en-US" altLang="en-US"/>
          </a:p>
        </p:txBody>
      </p:sp>
      <p:grpSp>
        <p:nvGrpSpPr>
          <p:cNvPr id="2" name="Group 669"/>
          <p:cNvGrpSpPr>
            <a:grpSpLocks/>
          </p:cNvGrpSpPr>
          <p:nvPr/>
        </p:nvGrpSpPr>
        <p:grpSpPr bwMode="auto">
          <a:xfrm>
            <a:off x="4953000" y="2163763"/>
            <a:ext cx="4208463" cy="3722687"/>
            <a:chOff x="3120" y="1363"/>
            <a:chExt cx="2651" cy="2345"/>
          </a:xfrm>
        </p:grpSpPr>
        <p:sp>
          <p:nvSpPr>
            <p:cNvPr id="23720" name="Line 86"/>
            <p:cNvSpPr>
              <a:spLocks noChangeShapeType="1"/>
            </p:cNvSpPr>
            <p:nvPr/>
          </p:nvSpPr>
          <p:spPr bwMode="auto">
            <a:xfrm>
              <a:off x="3301" y="3141"/>
              <a:ext cx="2235" cy="1"/>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721" name="Line 87"/>
            <p:cNvSpPr>
              <a:spLocks noChangeShapeType="1"/>
            </p:cNvSpPr>
            <p:nvPr/>
          </p:nvSpPr>
          <p:spPr bwMode="auto">
            <a:xfrm>
              <a:off x="3301" y="3141"/>
              <a:ext cx="1" cy="18"/>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722" name="Line 88"/>
            <p:cNvSpPr>
              <a:spLocks noChangeShapeType="1"/>
            </p:cNvSpPr>
            <p:nvPr/>
          </p:nvSpPr>
          <p:spPr bwMode="auto">
            <a:xfrm>
              <a:off x="3301" y="3141"/>
              <a:ext cx="1" cy="30"/>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723" name="Line 89"/>
            <p:cNvSpPr>
              <a:spLocks noChangeShapeType="1"/>
            </p:cNvSpPr>
            <p:nvPr/>
          </p:nvSpPr>
          <p:spPr bwMode="auto">
            <a:xfrm>
              <a:off x="3346" y="3141"/>
              <a:ext cx="1" cy="18"/>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724" name="Line 90"/>
            <p:cNvSpPr>
              <a:spLocks noChangeShapeType="1"/>
            </p:cNvSpPr>
            <p:nvPr/>
          </p:nvSpPr>
          <p:spPr bwMode="auto">
            <a:xfrm>
              <a:off x="3391" y="3141"/>
              <a:ext cx="1" cy="18"/>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725" name="Line 91"/>
            <p:cNvSpPr>
              <a:spLocks noChangeShapeType="1"/>
            </p:cNvSpPr>
            <p:nvPr/>
          </p:nvSpPr>
          <p:spPr bwMode="auto">
            <a:xfrm>
              <a:off x="3435" y="3141"/>
              <a:ext cx="1" cy="18"/>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726" name="Line 92"/>
            <p:cNvSpPr>
              <a:spLocks noChangeShapeType="1"/>
            </p:cNvSpPr>
            <p:nvPr/>
          </p:nvSpPr>
          <p:spPr bwMode="auto">
            <a:xfrm>
              <a:off x="3480" y="3141"/>
              <a:ext cx="1" cy="18"/>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727" name="Line 93"/>
            <p:cNvSpPr>
              <a:spLocks noChangeShapeType="1"/>
            </p:cNvSpPr>
            <p:nvPr/>
          </p:nvSpPr>
          <p:spPr bwMode="auto">
            <a:xfrm>
              <a:off x="3525" y="3141"/>
              <a:ext cx="1" cy="18"/>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728" name="Line 94"/>
            <p:cNvSpPr>
              <a:spLocks noChangeShapeType="1"/>
            </p:cNvSpPr>
            <p:nvPr/>
          </p:nvSpPr>
          <p:spPr bwMode="auto">
            <a:xfrm>
              <a:off x="3569" y="3141"/>
              <a:ext cx="2" cy="18"/>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729" name="Line 95"/>
            <p:cNvSpPr>
              <a:spLocks noChangeShapeType="1"/>
            </p:cNvSpPr>
            <p:nvPr/>
          </p:nvSpPr>
          <p:spPr bwMode="auto">
            <a:xfrm>
              <a:off x="3614" y="3141"/>
              <a:ext cx="1" cy="18"/>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730" name="Line 96"/>
            <p:cNvSpPr>
              <a:spLocks noChangeShapeType="1"/>
            </p:cNvSpPr>
            <p:nvPr/>
          </p:nvSpPr>
          <p:spPr bwMode="auto">
            <a:xfrm>
              <a:off x="3658" y="3141"/>
              <a:ext cx="1" cy="18"/>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731" name="Line 97"/>
            <p:cNvSpPr>
              <a:spLocks noChangeShapeType="1"/>
            </p:cNvSpPr>
            <p:nvPr/>
          </p:nvSpPr>
          <p:spPr bwMode="auto">
            <a:xfrm>
              <a:off x="3703" y="3141"/>
              <a:ext cx="1" cy="18"/>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732" name="Line 98"/>
            <p:cNvSpPr>
              <a:spLocks noChangeShapeType="1"/>
            </p:cNvSpPr>
            <p:nvPr/>
          </p:nvSpPr>
          <p:spPr bwMode="auto">
            <a:xfrm>
              <a:off x="3747" y="3141"/>
              <a:ext cx="1" cy="18"/>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733" name="Line 99"/>
            <p:cNvSpPr>
              <a:spLocks noChangeShapeType="1"/>
            </p:cNvSpPr>
            <p:nvPr/>
          </p:nvSpPr>
          <p:spPr bwMode="auto">
            <a:xfrm>
              <a:off x="3747" y="3141"/>
              <a:ext cx="1" cy="30"/>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734" name="Rectangle 100"/>
            <p:cNvSpPr>
              <a:spLocks noChangeArrowheads="1"/>
            </p:cNvSpPr>
            <p:nvPr/>
          </p:nvSpPr>
          <p:spPr bwMode="auto">
            <a:xfrm>
              <a:off x="3696" y="3186"/>
              <a:ext cx="195" cy="2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n-US" altLang="en-US" sz="2600">
                  <a:solidFill>
                    <a:srgbClr val="000000"/>
                  </a:solidFill>
                  <a:latin typeface="Times New Roman" panose="02020603050405020304" pitchFamily="18" charset="0"/>
                </a:rPr>
                <a:t>0</a:t>
              </a:r>
              <a:endParaRPr lang="en-US" altLang="en-US"/>
            </a:p>
          </p:txBody>
        </p:sp>
        <p:sp>
          <p:nvSpPr>
            <p:cNvPr id="23735" name="Line 101"/>
            <p:cNvSpPr>
              <a:spLocks noChangeShapeType="1"/>
            </p:cNvSpPr>
            <p:nvPr/>
          </p:nvSpPr>
          <p:spPr bwMode="auto">
            <a:xfrm>
              <a:off x="3792" y="3141"/>
              <a:ext cx="1" cy="18"/>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736" name="Line 102"/>
            <p:cNvSpPr>
              <a:spLocks noChangeShapeType="1"/>
            </p:cNvSpPr>
            <p:nvPr/>
          </p:nvSpPr>
          <p:spPr bwMode="auto">
            <a:xfrm>
              <a:off x="3837" y="3141"/>
              <a:ext cx="1" cy="18"/>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737" name="Line 103"/>
            <p:cNvSpPr>
              <a:spLocks noChangeShapeType="1"/>
            </p:cNvSpPr>
            <p:nvPr/>
          </p:nvSpPr>
          <p:spPr bwMode="auto">
            <a:xfrm>
              <a:off x="3882" y="3141"/>
              <a:ext cx="1" cy="18"/>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738" name="Line 104"/>
            <p:cNvSpPr>
              <a:spLocks noChangeShapeType="1"/>
            </p:cNvSpPr>
            <p:nvPr/>
          </p:nvSpPr>
          <p:spPr bwMode="auto">
            <a:xfrm>
              <a:off x="3926" y="3141"/>
              <a:ext cx="1" cy="18"/>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739" name="Line 105"/>
            <p:cNvSpPr>
              <a:spLocks noChangeShapeType="1"/>
            </p:cNvSpPr>
            <p:nvPr/>
          </p:nvSpPr>
          <p:spPr bwMode="auto">
            <a:xfrm>
              <a:off x="3971" y="3141"/>
              <a:ext cx="1" cy="18"/>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740" name="Line 106"/>
            <p:cNvSpPr>
              <a:spLocks noChangeShapeType="1"/>
            </p:cNvSpPr>
            <p:nvPr/>
          </p:nvSpPr>
          <p:spPr bwMode="auto">
            <a:xfrm>
              <a:off x="4016" y="3141"/>
              <a:ext cx="1" cy="18"/>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741" name="Line 107"/>
            <p:cNvSpPr>
              <a:spLocks noChangeShapeType="1"/>
            </p:cNvSpPr>
            <p:nvPr/>
          </p:nvSpPr>
          <p:spPr bwMode="auto">
            <a:xfrm>
              <a:off x="4061" y="3141"/>
              <a:ext cx="1" cy="18"/>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742" name="Line 108"/>
            <p:cNvSpPr>
              <a:spLocks noChangeShapeType="1"/>
            </p:cNvSpPr>
            <p:nvPr/>
          </p:nvSpPr>
          <p:spPr bwMode="auto">
            <a:xfrm>
              <a:off x="4105" y="3141"/>
              <a:ext cx="1" cy="18"/>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743" name="Line 109"/>
            <p:cNvSpPr>
              <a:spLocks noChangeShapeType="1"/>
            </p:cNvSpPr>
            <p:nvPr/>
          </p:nvSpPr>
          <p:spPr bwMode="auto">
            <a:xfrm>
              <a:off x="4150" y="3141"/>
              <a:ext cx="1" cy="18"/>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744" name="Line 110"/>
            <p:cNvSpPr>
              <a:spLocks noChangeShapeType="1"/>
            </p:cNvSpPr>
            <p:nvPr/>
          </p:nvSpPr>
          <p:spPr bwMode="auto">
            <a:xfrm>
              <a:off x="4195" y="3141"/>
              <a:ext cx="1" cy="18"/>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745" name="Line 111"/>
            <p:cNvSpPr>
              <a:spLocks noChangeShapeType="1"/>
            </p:cNvSpPr>
            <p:nvPr/>
          </p:nvSpPr>
          <p:spPr bwMode="auto">
            <a:xfrm>
              <a:off x="4195" y="3141"/>
              <a:ext cx="1" cy="30"/>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746" name="Rectangle 112"/>
            <p:cNvSpPr>
              <a:spLocks noChangeArrowheads="1"/>
            </p:cNvSpPr>
            <p:nvPr/>
          </p:nvSpPr>
          <p:spPr bwMode="auto">
            <a:xfrm>
              <a:off x="4126" y="3186"/>
              <a:ext cx="304" cy="2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n-US" altLang="en-US" sz="2600">
                  <a:solidFill>
                    <a:srgbClr val="000000"/>
                  </a:solidFill>
                  <a:latin typeface="Times New Roman" panose="02020603050405020304" pitchFamily="18" charset="0"/>
                </a:rPr>
                <a:t>10</a:t>
              </a:r>
              <a:endParaRPr lang="en-US" altLang="en-US"/>
            </a:p>
          </p:txBody>
        </p:sp>
        <p:sp>
          <p:nvSpPr>
            <p:cNvPr id="23747" name="Line 113"/>
            <p:cNvSpPr>
              <a:spLocks noChangeShapeType="1"/>
            </p:cNvSpPr>
            <p:nvPr/>
          </p:nvSpPr>
          <p:spPr bwMode="auto">
            <a:xfrm>
              <a:off x="4239" y="3141"/>
              <a:ext cx="2" cy="18"/>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748" name="Line 114"/>
            <p:cNvSpPr>
              <a:spLocks noChangeShapeType="1"/>
            </p:cNvSpPr>
            <p:nvPr/>
          </p:nvSpPr>
          <p:spPr bwMode="auto">
            <a:xfrm>
              <a:off x="4284" y="3141"/>
              <a:ext cx="1" cy="18"/>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749" name="Line 115"/>
            <p:cNvSpPr>
              <a:spLocks noChangeShapeType="1"/>
            </p:cNvSpPr>
            <p:nvPr/>
          </p:nvSpPr>
          <p:spPr bwMode="auto">
            <a:xfrm>
              <a:off x="4329" y="3141"/>
              <a:ext cx="1" cy="18"/>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750" name="Line 116"/>
            <p:cNvSpPr>
              <a:spLocks noChangeShapeType="1"/>
            </p:cNvSpPr>
            <p:nvPr/>
          </p:nvSpPr>
          <p:spPr bwMode="auto">
            <a:xfrm>
              <a:off x="4374" y="3141"/>
              <a:ext cx="1" cy="18"/>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751" name="Line 117"/>
            <p:cNvSpPr>
              <a:spLocks noChangeShapeType="1"/>
            </p:cNvSpPr>
            <p:nvPr/>
          </p:nvSpPr>
          <p:spPr bwMode="auto">
            <a:xfrm>
              <a:off x="4418" y="3141"/>
              <a:ext cx="2" cy="18"/>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752" name="Line 118"/>
            <p:cNvSpPr>
              <a:spLocks noChangeShapeType="1"/>
            </p:cNvSpPr>
            <p:nvPr/>
          </p:nvSpPr>
          <p:spPr bwMode="auto">
            <a:xfrm>
              <a:off x="4463" y="3141"/>
              <a:ext cx="1" cy="18"/>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753" name="Line 119"/>
            <p:cNvSpPr>
              <a:spLocks noChangeShapeType="1"/>
            </p:cNvSpPr>
            <p:nvPr/>
          </p:nvSpPr>
          <p:spPr bwMode="auto">
            <a:xfrm>
              <a:off x="4508" y="3141"/>
              <a:ext cx="1" cy="18"/>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754" name="Line 120"/>
            <p:cNvSpPr>
              <a:spLocks noChangeShapeType="1"/>
            </p:cNvSpPr>
            <p:nvPr/>
          </p:nvSpPr>
          <p:spPr bwMode="auto">
            <a:xfrm>
              <a:off x="4553" y="3141"/>
              <a:ext cx="1" cy="18"/>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755" name="Line 121"/>
            <p:cNvSpPr>
              <a:spLocks noChangeShapeType="1"/>
            </p:cNvSpPr>
            <p:nvPr/>
          </p:nvSpPr>
          <p:spPr bwMode="auto">
            <a:xfrm>
              <a:off x="4597" y="3141"/>
              <a:ext cx="2" cy="18"/>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756" name="Line 122"/>
            <p:cNvSpPr>
              <a:spLocks noChangeShapeType="1"/>
            </p:cNvSpPr>
            <p:nvPr/>
          </p:nvSpPr>
          <p:spPr bwMode="auto">
            <a:xfrm>
              <a:off x="4642" y="3141"/>
              <a:ext cx="1" cy="18"/>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757" name="Line 123"/>
            <p:cNvSpPr>
              <a:spLocks noChangeShapeType="1"/>
            </p:cNvSpPr>
            <p:nvPr/>
          </p:nvSpPr>
          <p:spPr bwMode="auto">
            <a:xfrm>
              <a:off x="4642" y="3141"/>
              <a:ext cx="1" cy="30"/>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758" name="Rectangle 124"/>
            <p:cNvSpPr>
              <a:spLocks noChangeArrowheads="1"/>
            </p:cNvSpPr>
            <p:nvPr/>
          </p:nvSpPr>
          <p:spPr bwMode="auto">
            <a:xfrm>
              <a:off x="4573" y="3186"/>
              <a:ext cx="304" cy="2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n-US" altLang="en-US" sz="2600">
                  <a:solidFill>
                    <a:srgbClr val="000000"/>
                  </a:solidFill>
                  <a:latin typeface="Times New Roman" panose="02020603050405020304" pitchFamily="18" charset="0"/>
                </a:rPr>
                <a:t>20</a:t>
              </a:r>
              <a:endParaRPr lang="en-US" altLang="en-US"/>
            </a:p>
          </p:txBody>
        </p:sp>
        <p:sp>
          <p:nvSpPr>
            <p:cNvPr id="23759" name="Line 125"/>
            <p:cNvSpPr>
              <a:spLocks noChangeShapeType="1"/>
            </p:cNvSpPr>
            <p:nvPr/>
          </p:nvSpPr>
          <p:spPr bwMode="auto">
            <a:xfrm>
              <a:off x="4687" y="3141"/>
              <a:ext cx="1" cy="18"/>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760" name="Line 126"/>
            <p:cNvSpPr>
              <a:spLocks noChangeShapeType="1"/>
            </p:cNvSpPr>
            <p:nvPr/>
          </p:nvSpPr>
          <p:spPr bwMode="auto">
            <a:xfrm>
              <a:off x="4732" y="3141"/>
              <a:ext cx="1" cy="18"/>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761" name="Line 127"/>
            <p:cNvSpPr>
              <a:spLocks noChangeShapeType="1"/>
            </p:cNvSpPr>
            <p:nvPr/>
          </p:nvSpPr>
          <p:spPr bwMode="auto">
            <a:xfrm>
              <a:off x="4776" y="3141"/>
              <a:ext cx="1" cy="18"/>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762" name="Line 128"/>
            <p:cNvSpPr>
              <a:spLocks noChangeShapeType="1"/>
            </p:cNvSpPr>
            <p:nvPr/>
          </p:nvSpPr>
          <p:spPr bwMode="auto">
            <a:xfrm>
              <a:off x="4821" y="3141"/>
              <a:ext cx="1" cy="18"/>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763" name="Line 129"/>
            <p:cNvSpPr>
              <a:spLocks noChangeShapeType="1"/>
            </p:cNvSpPr>
            <p:nvPr/>
          </p:nvSpPr>
          <p:spPr bwMode="auto">
            <a:xfrm>
              <a:off x="4866" y="3141"/>
              <a:ext cx="1" cy="18"/>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764" name="Line 130"/>
            <p:cNvSpPr>
              <a:spLocks noChangeShapeType="1"/>
            </p:cNvSpPr>
            <p:nvPr/>
          </p:nvSpPr>
          <p:spPr bwMode="auto">
            <a:xfrm>
              <a:off x="4911" y="3141"/>
              <a:ext cx="1" cy="18"/>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765" name="Line 131"/>
            <p:cNvSpPr>
              <a:spLocks noChangeShapeType="1"/>
            </p:cNvSpPr>
            <p:nvPr/>
          </p:nvSpPr>
          <p:spPr bwMode="auto">
            <a:xfrm>
              <a:off x="4955" y="3141"/>
              <a:ext cx="1" cy="18"/>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766" name="Line 132"/>
            <p:cNvSpPr>
              <a:spLocks noChangeShapeType="1"/>
            </p:cNvSpPr>
            <p:nvPr/>
          </p:nvSpPr>
          <p:spPr bwMode="auto">
            <a:xfrm>
              <a:off x="5000" y="3141"/>
              <a:ext cx="1" cy="18"/>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767" name="Line 133"/>
            <p:cNvSpPr>
              <a:spLocks noChangeShapeType="1"/>
            </p:cNvSpPr>
            <p:nvPr/>
          </p:nvSpPr>
          <p:spPr bwMode="auto">
            <a:xfrm>
              <a:off x="5045" y="3141"/>
              <a:ext cx="1" cy="18"/>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768" name="Line 134"/>
            <p:cNvSpPr>
              <a:spLocks noChangeShapeType="1"/>
            </p:cNvSpPr>
            <p:nvPr/>
          </p:nvSpPr>
          <p:spPr bwMode="auto">
            <a:xfrm>
              <a:off x="5090" y="3141"/>
              <a:ext cx="1" cy="18"/>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769" name="Line 135"/>
            <p:cNvSpPr>
              <a:spLocks noChangeShapeType="1"/>
            </p:cNvSpPr>
            <p:nvPr/>
          </p:nvSpPr>
          <p:spPr bwMode="auto">
            <a:xfrm>
              <a:off x="5090" y="3141"/>
              <a:ext cx="1" cy="30"/>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770" name="Rectangle 136"/>
            <p:cNvSpPr>
              <a:spLocks noChangeArrowheads="1"/>
            </p:cNvSpPr>
            <p:nvPr/>
          </p:nvSpPr>
          <p:spPr bwMode="auto">
            <a:xfrm>
              <a:off x="5020" y="3186"/>
              <a:ext cx="304" cy="2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n-US" altLang="en-US" sz="2600">
                  <a:solidFill>
                    <a:srgbClr val="000000"/>
                  </a:solidFill>
                  <a:latin typeface="Times New Roman" panose="02020603050405020304" pitchFamily="18" charset="0"/>
                </a:rPr>
                <a:t>30</a:t>
              </a:r>
              <a:endParaRPr lang="en-US" altLang="en-US"/>
            </a:p>
          </p:txBody>
        </p:sp>
        <p:sp>
          <p:nvSpPr>
            <p:cNvPr id="23771" name="Line 137"/>
            <p:cNvSpPr>
              <a:spLocks noChangeShapeType="1"/>
            </p:cNvSpPr>
            <p:nvPr/>
          </p:nvSpPr>
          <p:spPr bwMode="auto">
            <a:xfrm>
              <a:off x="5133" y="3141"/>
              <a:ext cx="1" cy="18"/>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772" name="Line 138"/>
            <p:cNvSpPr>
              <a:spLocks noChangeShapeType="1"/>
            </p:cNvSpPr>
            <p:nvPr/>
          </p:nvSpPr>
          <p:spPr bwMode="auto">
            <a:xfrm>
              <a:off x="5178" y="3141"/>
              <a:ext cx="1" cy="18"/>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773" name="Line 139"/>
            <p:cNvSpPr>
              <a:spLocks noChangeShapeType="1"/>
            </p:cNvSpPr>
            <p:nvPr/>
          </p:nvSpPr>
          <p:spPr bwMode="auto">
            <a:xfrm>
              <a:off x="5223" y="3141"/>
              <a:ext cx="1" cy="18"/>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774" name="Line 140"/>
            <p:cNvSpPr>
              <a:spLocks noChangeShapeType="1"/>
            </p:cNvSpPr>
            <p:nvPr/>
          </p:nvSpPr>
          <p:spPr bwMode="auto">
            <a:xfrm>
              <a:off x="5267" y="3141"/>
              <a:ext cx="2" cy="18"/>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775" name="Line 141"/>
            <p:cNvSpPr>
              <a:spLocks noChangeShapeType="1"/>
            </p:cNvSpPr>
            <p:nvPr/>
          </p:nvSpPr>
          <p:spPr bwMode="auto">
            <a:xfrm>
              <a:off x="5312" y="3141"/>
              <a:ext cx="1" cy="18"/>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776" name="Line 142"/>
            <p:cNvSpPr>
              <a:spLocks noChangeShapeType="1"/>
            </p:cNvSpPr>
            <p:nvPr/>
          </p:nvSpPr>
          <p:spPr bwMode="auto">
            <a:xfrm>
              <a:off x="5357" y="3141"/>
              <a:ext cx="1" cy="18"/>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777" name="Line 143"/>
            <p:cNvSpPr>
              <a:spLocks noChangeShapeType="1"/>
            </p:cNvSpPr>
            <p:nvPr/>
          </p:nvSpPr>
          <p:spPr bwMode="auto">
            <a:xfrm>
              <a:off x="5402" y="3141"/>
              <a:ext cx="1" cy="18"/>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778" name="Line 144"/>
            <p:cNvSpPr>
              <a:spLocks noChangeShapeType="1"/>
            </p:cNvSpPr>
            <p:nvPr/>
          </p:nvSpPr>
          <p:spPr bwMode="auto">
            <a:xfrm>
              <a:off x="5446" y="3141"/>
              <a:ext cx="2" cy="18"/>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779" name="Line 145"/>
            <p:cNvSpPr>
              <a:spLocks noChangeShapeType="1"/>
            </p:cNvSpPr>
            <p:nvPr/>
          </p:nvSpPr>
          <p:spPr bwMode="auto">
            <a:xfrm>
              <a:off x="5491" y="3141"/>
              <a:ext cx="1" cy="18"/>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780" name="Line 146"/>
            <p:cNvSpPr>
              <a:spLocks noChangeShapeType="1"/>
            </p:cNvSpPr>
            <p:nvPr/>
          </p:nvSpPr>
          <p:spPr bwMode="auto">
            <a:xfrm>
              <a:off x="5536" y="3141"/>
              <a:ext cx="1" cy="18"/>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781" name="Line 147"/>
            <p:cNvSpPr>
              <a:spLocks noChangeShapeType="1"/>
            </p:cNvSpPr>
            <p:nvPr/>
          </p:nvSpPr>
          <p:spPr bwMode="auto">
            <a:xfrm>
              <a:off x="5536" y="3141"/>
              <a:ext cx="1" cy="30"/>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782" name="Rectangle 148"/>
            <p:cNvSpPr>
              <a:spLocks noChangeArrowheads="1"/>
            </p:cNvSpPr>
            <p:nvPr/>
          </p:nvSpPr>
          <p:spPr bwMode="auto">
            <a:xfrm>
              <a:off x="5467" y="3186"/>
              <a:ext cx="304" cy="2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n-US" altLang="en-US" sz="2600">
                  <a:solidFill>
                    <a:srgbClr val="000000"/>
                  </a:solidFill>
                  <a:latin typeface="Times New Roman" panose="02020603050405020304" pitchFamily="18" charset="0"/>
                </a:rPr>
                <a:t>40</a:t>
              </a:r>
              <a:endParaRPr lang="en-US" altLang="en-US"/>
            </a:p>
          </p:txBody>
        </p:sp>
        <p:sp>
          <p:nvSpPr>
            <p:cNvPr id="23783" name="Line 149"/>
            <p:cNvSpPr>
              <a:spLocks noChangeShapeType="1"/>
            </p:cNvSpPr>
            <p:nvPr/>
          </p:nvSpPr>
          <p:spPr bwMode="auto">
            <a:xfrm flipV="1">
              <a:off x="3301" y="1503"/>
              <a:ext cx="1" cy="1638"/>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784" name="Line 150"/>
            <p:cNvSpPr>
              <a:spLocks noChangeShapeType="1"/>
            </p:cNvSpPr>
            <p:nvPr/>
          </p:nvSpPr>
          <p:spPr bwMode="auto">
            <a:xfrm flipH="1">
              <a:off x="3272" y="3141"/>
              <a:ext cx="29" cy="1"/>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785" name="Line 151"/>
            <p:cNvSpPr>
              <a:spLocks noChangeShapeType="1"/>
            </p:cNvSpPr>
            <p:nvPr/>
          </p:nvSpPr>
          <p:spPr bwMode="auto">
            <a:xfrm flipH="1">
              <a:off x="3264" y="3141"/>
              <a:ext cx="37" cy="1"/>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786" name="Rectangle 152"/>
            <p:cNvSpPr>
              <a:spLocks noChangeArrowheads="1"/>
            </p:cNvSpPr>
            <p:nvPr/>
          </p:nvSpPr>
          <p:spPr bwMode="auto">
            <a:xfrm>
              <a:off x="3120" y="3002"/>
              <a:ext cx="195" cy="2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n-US" altLang="en-US" sz="2600">
                  <a:solidFill>
                    <a:srgbClr val="000000"/>
                  </a:solidFill>
                  <a:latin typeface="Times New Roman" panose="02020603050405020304" pitchFamily="18" charset="0"/>
                </a:rPr>
                <a:t>0</a:t>
              </a:r>
              <a:endParaRPr lang="en-US" altLang="en-US"/>
            </a:p>
          </p:txBody>
        </p:sp>
        <p:sp>
          <p:nvSpPr>
            <p:cNvPr id="23787" name="Line 153"/>
            <p:cNvSpPr>
              <a:spLocks noChangeShapeType="1"/>
            </p:cNvSpPr>
            <p:nvPr/>
          </p:nvSpPr>
          <p:spPr bwMode="auto">
            <a:xfrm flipH="1">
              <a:off x="3272" y="2978"/>
              <a:ext cx="29" cy="1"/>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788" name="Line 154"/>
            <p:cNvSpPr>
              <a:spLocks noChangeShapeType="1"/>
            </p:cNvSpPr>
            <p:nvPr/>
          </p:nvSpPr>
          <p:spPr bwMode="auto">
            <a:xfrm flipH="1">
              <a:off x="3272" y="2814"/>
              <a:ext cx="29" cy="1"/>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789" name="Line 155"/>
            <p:cNvSpPr>
              <a:spLocks noChangeShapeType="1"/>
            </p:cNvSpPr>
            <p:nvPr/>
          </p:nvSpPr>
          <p:spPr bwMode="auto">
            <a:xfrm flipH="1">
              <a:off x="3272" y="2650"/>
              <a:ext cx="29" cy="1"/>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790" name="Line 156"/>
            <p:cNvSpPr>
              <a:spLocks noChangeShapeType="1"/>
            </p:cNvSpPr>
            <p:nvPr/>
          </p:nvSpPr>
          <p:spPr bwMode="auto">
            <a:xfrm flipH="1">
              <a:off x="3272" y="2487"/>
              <a:ext cx="29" cy="1"/>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791" name="Line 157"/>
            <p:cNvSpPr>
              <a:spLocks noChangeShapeType="1"/>
            </p:cNvSpPr>
            <p:nvPr/>
          </p:nvSpPr>
          <p:spPr bwMode="auto">
            <a:xfrm flipH="1">
              <a:off x="3272" y="2322"/>
              <a:ext cx="29" cy="1"/>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792" name="Line 158"/>
            <p:cNvSpPr>
              <a:spLocks noChangeShapeType="1"/>
            </p:cNvSpPr>
            <p:nvPr/>
          </p:nvSpPr>
          <p:spPr bwMode="auto">
            <a:xfrm flipH="1">
              <a:off x="3264" y="2322"/>
              <a:ext cx="37" cy="1"/>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793" name="Line 159"/>
            <p:cNvSpPr>
              <a:spLocks noChangeShapeType="1"/>
            </p:cNvSpPr>
            <p:nvPr/>
          </p:nvSpPr>
          <p:spPr bwMode="auto">
            <a:xfrm flipH="1">
              <a:off x="3272" y="2159"/>
              <a:ext cx="29" cy="1"/>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794" name="Line 160"/>
            <p:cNvSpPr>
              <a:spLocks noChangeShapeType="1"/>
            </p:cNvSpPr>
            <p:nvPr/>
          </p:nvSpPr>
          <p:spPr bwMode="auto">
            <a:xfrm flipH="1">
              <a:off x="3272" y="1995"/>
              <a:ext cx="29" cy="1"/>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795" name="Line 161"/>
            <p:cNvSpPr>
              <a:spLocks noChangeShapeType="1"/>
            </p:cNvSpPr>
            <p:nvPr/>
          </p:nvSpPr>
          <p:spPr bwMode="auto">
            <a:xfrm flipH="1">
              <a:off x="3272" y="1831"/>
              <a:ext cx="29" cy="1"/>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796" name="Line 162"/>
            <p:cNvSpPr>
              <a:spLocks noChangeShapeType="1"/>
            </p:cNvSpPr>
            <p:nvPr/>
          </p:nvSpPr>
          <p:spPr bwMode="auto">
            <a:xfrm flipH="1">
              <a:off x="3272" y="1668"/>
              <a:ext cx="29" cy="1"/>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797" name="Line 163"/>
            <p:cNvSpPr>
              <a:spLocks noChangeShapeType="1"/>
            </p:cNvSpPr>
            <p:nvPr/>
          </p:nvSpPr>
          <p:spPr bwMode="auto">
            <a:xfrm flipH="1">
              <a:off x="3272" y="1504"/>
              <a:ext cx="29" cy="1"/>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798" name="Line 164"/>
            <p:cNvSpPr>
              <a:spLocks noChangeShapeType="1"/>
            </p:cNvSpPr>
            <p:nvPr/>
          </p:nvSpPr>
          <p:spPr bwMode="auto">
            <a:xfrm flipH="1">
              <a:off x="3264" y="1504"/>
              <a:ext cx="37" cy="1"/>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799" name="Rectangle 165"/>
            <p:cNvSpPr>
              <a:spLocks noChangeArrowheads="1"/>
            </p:cNvSpPr>
            <p:nvPr/>
          </p:nvSpPr>
          <p:spPr bwMode="auto">
            <a:xfrm>
              <a:off x="3120" y="1363"/>
              <a:ext cx="195" cy="2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n-US" altLang="en-US" sz="2600">
                  <a:solidFill>
                    <a:srgbClr val="000000"/>
                  </a:solidFill>
                  <a:latin typeface="Times New Roman" panose="02020603050405020304" pitchFamily="18" charset="0"/>
                </a:rPr>
                <a:t>1</a:t>
              </a:r>
              <a:endParaRPr lang="en-US" altLang="en-US"/>
            </a:p>
          </p:txBody>
        </p:sp>
        <p:sp>
          <p:nvSpPr>
            <p:cNvPr id="23800" name="Rectangle 169"/>
            <p:cNvSpPr>
              <a:spLocks noChangeArrowheads="1"/>
            </p:cNvSpPr>
            <p:nvPr/>
          </p:nvSpPr>
          <p:spPr bwMode="auto">
            <a:xfrm>
              <a:off x="4482" y="3420"/>
              <a:ext cx="220"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n-US" altLang="en-US" sz="2600" i="1">
                  <a:solidFill>
                    <a:srgbClr val="000000"/>
                  </a:solidFill>
                  <a:latin typeface="Times New Roman" panose="02020603050405020304" pitchFamily="18" charset="0"/>
                </a:rPr>
                <a:t>X</a:t>
              </a:r>
              <a:endParaRPr lang="en-US" altLang="en-US"/>
            </a:p>
          </p:txBody>
        </p:sp>
        <p:sp>
          <p:nvSpPr>
            <p:cNvPr id="23801" name="Line 254"/>
            <p:cNvSpPr>
              <a:spLocks noChangeShapeType="1"/>
            </p:cNvSpPr>
            <p:nvPr/>
          </p:nvSpPr>
          <p:spPr bwMode="auto">
            <a:xfrm>
              <a:off x="3301" y="3141"/>
              <a:ext cx="2235" cy="1"/>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802" name="Line 255"/>
            <p:cNvSpPr>
              <a:spLocks noChangeShapeType="1"/>
            </p:cNvSpPr>
            <p:nvPr/>
          </p:nvSpPr>
          <p:spPr bwMode="auto">
            <a:xfrm>
              <a:off x="3301" y="3141"/>
              <a:ext cx="1" cy="18"/>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803" name="Line 256"/>
            <p:cNvSpPr>
              <a:spLocks noChangeShapeType="1"/>
            </p:cNvSpPr>
            <p:nvPr/>
          </p:nvSpPr>
          <p:spPr bwMode="auto">
            <a:xfrm>
              <a:off x="3301" y="3141"/>
              <a:ext cx="1" cy="30"/>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804" name="Line 257"/>
            <p:cNvSpPr>
              <a:spLocks noChangeShapeType="1"/>
            </p:cNvSpPr>
            <p:nvPr/>
          </p:nvSpPr>
          <p:spPr bwMode="auto">
            <a:xfrm>
              <a:off x="3346" y="3141"/>
              <a:ext cx="1" cy="18"/>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805" name="Line 258"/>
            <p:cNvSpPr>
              <a:spLocks noChangeShapeType="1"/>
            </p:cNvSpPr>
            <p:nvPr/>
          </p:nvSpPr>
          <p:spPr bwMode="auto">
            <a:xfrm>
              <a:off x="3391" y="3141"/>
              <a:ext cx="1" cy="18"/>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806" name="Line 259"/>
            <p:cNvSpPr>
              <a:spLocks noChangeShapeType="1"/>
            </p:cNvSpPr>
            <p:nvPr/>
          </p:nvSpPr>
          <p:spPr bwMode="auto">
            <a:xfrm>
              <a:off x="3435" y="3141"/>
              <a:ext cx="1" cy="18"/>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807" name="Line 260"/>
            <p:cNvSpPr>
              <a:spLocks noChangeShapeType="1"/>
            </p:cNvSpPr>
            <p:nvPr/>
          </p:nvSpPr>
          <p:spPr bwMode="auto">
            <a:xfrm>
              <a:off x="3480" y="3141"/>
              <a:ext cx="1" cy="18"/>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808" name="Line 261"/>
            <p:cNvSpPr>
              <a:spLocks noChangeShapeType="1"/>
            </p:cNvSpPr>
            <p:nvPr/>
          </p:nvSpPr>
          <p:spPr bwMode="auto">
            <a:xfrm>
              <a:off x="3525" y="3141"/>
              <a:ext cx="1" cy="18"/>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809" name="Line 262"/>
            <p:cNvSpPr>
              <a:spLocks noChangeShapeType="1"/>
            </p:cNvSpPr>
            <p:nvPr/>
          </p:nvSpPr>
          <p:spPr bwMode="auto">
            <a:xfrm>
              <a:off x="3569" y="3141"/>
              <a:ext cx="2" cy="18"/>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810" name="Line 263"/>
            <p:cNvSpPr>
              <a:spLocks noChangeShapeType="1"/>
            </p:cNvSpPr>
            <p:nvPr/>
          </p:nvSpPr>
          <p:spPr bwMode="auto">
            <a:xfrm>
              <a:off x="3614" y="3141"/>
              <a:ext cx="1" cy="18"/>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811" name="Line 264"/>
            <p:cNvSpPr>
              <a:spLocks noChangeShapeType="1"/>
            </p:cNvSpPr>
            <p:nvPr/>
          </p:nvSpPr>
          <p:spPr bwMode="auto">
            <a:xfrm>
              <a:off x="3658" y="3141"/>
              <a:ext cx="1" cy="18"/>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812" name="Line 265"/>
            <p:cNvSpPr>
              <a:spLocks noChangeShapeType="1"/>
            </p:cNvSpPr>
            <p:nvPr/>
          </p:nvSpPr>
          <p:spPr bwMode="auto">
            <a:xfrm>
              <a:off x="3703" y="3141"/>
              <a:ext cx="1" cy="18"/>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813" name="Line 266"/>
            <p:cNvSpPr>
              <a:spLocks noChangeShapeType="1"/>
            </p:cNvSpPr>
            <p:nvPr/>
          </p:nvSpPr>
          <p:spPr bwMode="auto">
            <a:xfrm>
              <a:off x="3747" y="3141"/>
              <a:ext cx="1" cy="18"/>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814" name="Line 267"/>
            <p:cNvSpPr>
              <a:spLocks noChangeShapeType="1"/>
            </p:cNvSpPr>
            <p:nvPr/>
          </p:nvSpPr>
          <p:spPr bwMode="auto">
            <a:xfrm>
              <a:off x="3747" y="3141"/>
              <a:ext cx="1" cy="30"/>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815" name="Rectangle 268"/>
            <p:cNvSpPr>
              <a:spLocks noChangeArrowheads="1"/>
            </p:cNvSpPr>
            <p:nvPr/>
          </p:nvSpPr>
          <p:spPr bwMode="auto">
            <a:xfrm>
              <a:off x="3696" y="3186"/>
              <a:ext cx="195" cy="2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n-US" altLang="en-US" sz="2600">
                  <a:solidFill>
                    <a:srgbClr val="000000"/>
                  </a:solidFill>
                  <a:latin typeface="Times New Roman" panose="02020603050405020304" pitchFamily="18" charset="0"/>
                </a:rPr>
                <a:t>0</a:t>
              </a:r>
              <a:endParaRPr lang="en-US" altLang="en-US"/>
            </a:p>
          </p:txBody>
        </p:sp>
        <p:sp>
          <p:nvSpPr>
            <p:cNvPr id="23816" name="Line 269"/>
            <p:cNvSpPr>
              <a:spLocks noChangeShapeType="1"/>
            </p:cNvSpPr>
            <p:nvPr/>
          </p:nvSpPr>
          <p:spPr bwMode="auto">
            <a:xfrm>
              <a:off x="3792" y="3141"/>
              <a:ext cx="1" cy="18"/>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817" name="Line 270"/>
            <p:cNvSpPr>
              <a:spLocks noChangeShapeType="1"/>
            </p:cNvSpPr>
            <p:nvPr/>
          </p:nvSpPr>
          <p:spPr bwMode="auto">
            <a:xfrm>
              <a:off x="3837" y="3141"/>
              <a:ext cx="1" cy="18"/>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818" name="Line 271"/>
            <p:cNvSpPr>
              <a:spLocks noChangeShapeType="1"/>
            </p:cNvSpPr>
            <p:nvPr/>
          </p:nvSpPr>
          <p:spPr bwMode="auto">
            <a:xfrm>
              <a:off x="3882" y="3141"/>
              <a:ext cx="1" cy="18"/>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819" name="Line 272"/>
            <p:cNvSpPr>
              <a:spLocks noChangeShapeType="1"/>
            </p:cNvSpPr>
            <p:nvPr/>
          </p:nvSpPr>
          <p:spPr bwMode="auto">
            <a:xfrm>
              <a:off x="3926" y="3141"/>
              <a:ext cx="1" cy="18"/>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820" name="Line 273"/>
            <p:cNvSpPr>
              <a:spLocks noChangeShapeType="1"/>
            </p:cNvSpPr>
            <p:nvPr/>
          </p:nvSpPr>
          <p:spPr bwMode="auto">
            <a:xfrm>
              <a:off x="3971" y="3141"/>
              <a:ext cx="1" cy="18"/>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821" name="Line 274"/>
            <p:cNvSpPr>
              <a:spLocks noChangeShapeType="1"/>
            </p:cNvSpPr>
            <p:nvPr/>
          </p:nvSpPr>
          <p:spPr bwMode="auto">
            <a:xfrm>
              <a:off x="4016" y="3141"/>
              <a:ext cx="1" cy="18"/>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822" name="Line 275"/>
            <p:cNvSpPr>
              <a:spLocks noChangeShapeType="1"/>
            </p:cNvSpPr>
            <p:nvPr/>
          </p:nvSpPr>
          <p:spPr bwMode="auto">
            <a:xfrm>
              <a:off x="4061" y="3141"/>
              <a:ext cx="1" cy="18"/>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823" name="Line 276"/>
            <p:cNvSpPr>
              <a:spLocks noChangeShapeType="1"/>
            </p:cNvSpPr>
            <p:nvPr/>
          </p:nvSpPr>
          <p:spPr bwMode="auto">
            <a:xfrm>
              <a:off x="4105" y="3141"/>
              <a:ext cx="1" cy="18"/>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824" name="Line 277"/>
            <p:cNvSpPr>
              <a:spLocks noChangeShapeType="1"/>
            </p:cNvSpPr>
            <p:nvPr/>
          </p:nvSpPr>
          <p:spPr bwMode="auto">
            <a:xfrm>
              <a:off x="4150" y="3141"/>
              <a:ext cx="1" cy="18"/>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825" name="Line 278"/>
            <p:cNvSpPr>
              <a:spLocks noChangeShapeType="1"/>
            </p:cNvSpPr>
            <p:nvPr/>
          </p:nvSpPr>
          <p:spPr bwMode="auto">
            <a:xfrm>
              <a:off x="4195" y="3141"/>
              <a:ext cx="1" cy="18"/>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826" name="Line 279"/>
            <p:cNvSpPr>
              <a:spLocks noChangeShapeType="1"/>
            </p:cNvSpPr>
            <p:nvPr/>
          </p:nvSpPr>
          <p:spPr bwMode="auto">
            <a:xfrm>
              <a:off x="4195" y="3141"/>
              <a:ext cx="1" cy="30"/>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827" name="Rectangle 280"/>
            <p:cNvSpPr>
              <a:spLocks noChangeArrowheads="1"/>
            </p:cNvSpPr>
            <p:nvPr/>
          </p:nvSpPr>
          <p:spPr bwMode="auto">
            <a:xfrm>
              <a:off x="4126" y="3186"/>
              <a:ext cx="304" cy="2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n-US" altLang="en-US" sz="2600">
                  <a:solidFill>
                    <a:srgbClr val="000000"/>
                  </a:solidFill>
                  <a:latin typeface="Times New Roman" panose="02020603050405020304" pitchFamily="18" charset="0"/>
                </a:rPr>
                <a:t>10</a:t>
              </a:r>
              <a:endParaRPr lang="en-US" altLang="en-US"/>
            </a:p>
          </p:txBody>
        </p:sp>
        <p:sp>
          <p:nvSpPr>
            <p:cNvPr id="23828" name="Line 281"/>
            <p:cNvSpPr>
              <a:spLocks noChangeShapeType="1"/>
            </p:cNvSpPr>
            <p:nvPr/>
          </p:nvSpPr>
          <p:spPr bwMode="auto">
            <a:xfrm>
              <a:off x="4239" y="3141"/>
              <a:ext cx="2" cy="18"/>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829" name="Line 282"/>
            <p:cNvSpPr>
              <a:spLocks noChangeShapeType="1"/>
            </p:cNvSpPr>
            <p:nvPr/>
          </p:nvSpPr>
          <p:spPr bwMode="auto">
            <a:xfrm>
              <a:off x="4284" y="3141"/>
              <a:ext cx="1" cy="18"/>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830" name="Line 283"/>
            <p:cNvSpPr>
              <a:spLocks noChangeShapeType="1"/>
            </p:cNvSpPr>
            <p:nvPr/>
          </p:nvSpPr>
          <p:spPr bwMode="auto">
            <a:xfrm>
              <a:off x="4329" y="3141"/>
              <a:ext cx="1" cy="18"/>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831" name="Line 284"/>
            <p:cNvSpPr>
              <a:spLocks noChangeShapeType="1"/>
            </p:cNvSpPr>
            <p:nvPr/>
          </p:nvSpPr>
          <p:spPr bwMode="auto">
            <a:xfrm>
              <a:off x="4374" y="3141"/>
              <a:ext cx="1" cy="18"/>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832" name="Line 285"/>
            <p:cNvSpPr>
              <a:spLocks noChangeShapeType="1"/>
            </p:cNvSpPr>
            <p:nvPr/>
          </p:nvSpPr>
          <p:spPr bwMode="auto">
            <a:xfrm>
              <a:off x="4418" y="3141"/>
              <a:ext cx="2" cy="18"/>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833" name="Line 286"/>
            <p:cNvSpPr>
              <a:spLocks noChangeShapeType="1"/>
            </p:cNvSpPr>
            <p:nvPr/>
          </p:nvSpPr>
          <p:spPr bwMode="auto">
            <a:xfrm>
              <a:off x="4463" y="3141"/>
              <a:ext cx="1" cy="18"/>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834" name="Line 287"/>
            <p:cNvSpPr>
              <a:spLocks noChangeShapeType="1"/>
            </p:cNvSpPr>
            <p:nvPr/>
          </p:nvSpPr>
          <p:spPr bwMode="auto">
            <a:xfrm>
              <a:off x="4508" y="3141"/>
              <a:ext cx="1" cy="18"/>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835" name="Line 288"/>
            <p:cNvSpPr>
              <a:spLocks noChangeShapeType="1"/>
            </p:cNvSpPr>
            <p:nvPr/>
          </p:nvSpPr>
          <p:spPr bwMode="auto">
            <a:xfrm>
              <a:off x="4553" y="3141"/>
              <a:ext cx="1" cy="18"/>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836" name="Line 289"/>
            <p:cNvSpPr>
              <a:spLocks noChangeShapeType="1"/>
            </p:cNvSpPr>
            <p:nvPr/>
          </p:nvSpPr>
          <p:spPr bwMode="auto">
            <a:xfrm>
              <a:off x="4597" y="3141"/>
              <a:ext cx="2" cy="18"/>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837" name="Line 290"/>
            <p:cNvSpPr>
              <a:spLocks noChangeShapeType="1"/>
            </p:cNvSpPr>
            <p:nvPr/>
          </p:nvSpPr>
          <p:spPr bwMode="auto">
            <a:xfrm>
              <a:off x="4642" y="3141"/>
              <a:ext cx="1" cy="18"/>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838" name="Line 291"/>
            <p:cNvSpPr>
              <a:spLocks noChangeShapeType="1"/>
            </p:cNvSpPr>
            <p:nvPr/>
          </p:nvSpPr>
          <p:spPr bwMode="auto">
            <a:xfrm>
              <a:off x="4642" y="3141"/>
              <a:ext cx="1" cy="30"/>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839" name="Rectangle 292"/>
            <p:cNvSpPr>
              <a:spLocks noChangeArrowheads="1"/>
            </p:cNvSpPr>
            <p:nvPr/>
          </p:nvSpPr>
          <p:spPr bwMode="auto">
            <a:xfrm>
              <a:off x="4573" y="3186"/>
              <a:ext cx="304" cy="2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n-US" altLang="en-US" sz="2600">
                  <a:solidFill>
                    <a:srgbClr val="000000"/>
                  </a:solidFill>
                  <a:latin typeface="Times New Roman" panose="02020603050405020304" pitchFamily="18" charset="0"/>
                </a:rPr>
                <a:t>20</a:t>
              </a:r>
              <a:endParaRPr lang="en-US" altLang="en-US"/>
            </a:p>
          </p:txBody>
        </p:sp>
        <p:sp>
          <p:nvSpPr>
            <p:cNvPr id="23840" name="Line 293"/>
            <p:cNvSpPr>
              <a:spLocks noChangeShapeType="1"/>
            </p:cNvSpPr>
            <p:nvPr/>
          </p:nvSpPr>
          <p:spPr bwMode="auto">
            <a:xfrm>
              <a:off x="4687" y="3141"/>
              <a:ext cx="1" cy="18"/>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841" name="Line 294"/>
            <p:cNvSpPr>
              <a:spLocks noChangeShapeType="1"/>
            </p:cNvSpPr>
            <p:nvPr/>
          </p:nvSpPr>
          <p:spPr bwMode="auto">
            <a:xfrm>
              <a:off x="4732" y="3141"/>
              <a:ext cx="1" cy="18"/>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842" name="Line 295"/>
            <p:cNvSpPr>
              <a:spLocks noChangeShapeType="1"/>
            </p:cNvSpPr>
            <p:nvPr/>
          </p:nvSpPr>
          <p:spPr bwMode="auto">
            <a:xfrm>
              <a:off x="4776" y="3141"/>
              <a:ext cx="1" cy="18"/>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843" name="Line 296"/>
            <p:cNvSpPr>
              <a:spLocks noChangeShapeType="1"/>
            </p:cNvSpPr>
            <p:nvPr/>
          </p:nvSpPr>
          <p:spPr bwMode="auto">
            <a:xfrm>
              <a:off x="4821" y="3141"/>
              <a:ext cx="1" cy="18"/>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844" name="Line 297"/>
            <p:cNvSpPr>
              <a:spLocks noChangeShapeType="1"/>
            </p:cNvSpPr>
            <p:nvPr/>
          </p:nvSpPr>
          <p:spPr bwMode="auto">
            <a:xfrm>
              <a:off x="4866" y="3141"/>
              <a:ext cx="1" cy="18"/>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845" name="Line 298"/>
            <p:cNvSpPr>
              <a:spLocks noChangeShapeType="1"/>
            </p:cNvSpPr>
            <p:nvPr/>
          </p:nvSpPr>
          <p:spPr bwMode="auto">
            <a:xfrm>
              <a:off x="4911" y="3141"/>
              <a:ext cx="1" cy="18"/>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846" name="Line 299"/>
            <p:cNvSpPr>
              <a:spLocks noChangeShapeType="1"/>
            </p:cNvSpPr>
            <p:nvPr/>
          </p:nvSpPr>
          <p:spPr bwMode="auto">
            <a:xfrm>
              <a:off x="4955" y="3141"/>
              <a:ext cx="1" cy="18"/>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847" name="Line 300"/>
            <p:cNvSpPr>
              <a:spLocks noChangeShapeType="1"/>
            </p:cNvSpPr>
            <p:nvPr/>
          </p:nvSpPr>
          <p:spPr bwMode="auto">
            <a:xfrm>
              <a:off x="5000" y="3141"/>
              <a:ext cx="1" cy="18"/>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848" name="Line 301"/>
            <p:cNvSpPr>
              <a:spLocks noChangeShapeType="1"/>
            </p:cNvSpPr>
            <p:nvPr/>
          </p:nvSpPr>
          <p:spPr bwMode="auto">
            <a:xfrm>
              <a:off x="5045" y="3141"/>
              <a:ext cx="1" cy="18"/>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849" name="Line 302"/>
            <p:cNvSpPr>
              <a:spLocks noChangeShapeType="1"/>
            </p:cNvSpPr>
            <p:nvPr/>
          </p:nvSpPr>
          <p:spPr bwMode="auto">
            <a:xfrm>
              <a:off x="5090" y="3141"/>
              <a:ext cx="1" cy="18"/>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850" name="Line 303"/>
            <p:cNvSpPr>
              <a:spLocks noChangeShapeType="1"/>
            </p:cNvSpPr>
            <p:nvPr/>
          </p:nvSpPr>
          <p:spPr bwMode="auto">
            <a:xfrm>
              <a:off x="5090" y="3141"/>
              <a:ext cx="1" cy="30"/>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851" name="Rectangle 304"/>
            <p:cNvSpPr>
              <a:spLocks noChangeArrowheads="1"/>
            </p:cNvSpPr>
            <p:nvPr/>
          </p:nvSpPr>
          <p:spPr bwMode="auto">
            <a:xfrm>
              <a:off x="5020" y="3186"/>
              <a:ext cx="304" cy="2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n-US" altLang="en-US" sz="2600">
                  <a:solidFill>
                    <a:srgbClr val="000000"/>
                  </a:solidFill>
                  <a:latin typeface="Times New Roman" panose="02020603050405020304" pitchFamily="18" charset="0"/>
                </a:rPr>
                <a:t>30</a:t>
              </a:r>
              <a:endParaRPr lang="en-US" altLang="en-US"/>
            </a:p>
          </p:txBody>
        </p:sp>
        <p:sp>
          <p:nvSpPr>
            <p:cNvPr id="23852" name="Line 305"/>
            <p:cNvSpPr>
              <a:spLocks noChangeShapeType="1"/>
            </p:cNvSpPr>
            <p:nvPr/>
          </p:nvSpPr>
          <p:spPr bwMode="auto">
            <a:xfrm>
              <a:off x="5133" y="3141"/>
              <a:ext cx="1" cy="18"/>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853" name="Line 306"/>
            <p:cNvSpPr>
              <a:spLocks noChangeShapeType="1"/>
            </p:cNvSpPr>
            <p:nvPr/>
          </p:nvSpPr>
          <p:spPr bwMode="auto">
            <a:xfrm>
              <a:off x="5178" y="3141"/>
              <a:ext cx="1" cy="18"/>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854" name="Line 307"/>
            <p:cNvSpPr>
              <a:spLocks noChangeShapeType="1"/>
            </p:cNvSpPr>
            <p:nvPr/>
          </p:nvSpPr>
          <p:spPr bwMode="auto">
            <a:xfrm>
              <a:off x="5223" y="3141"/>
              <a:ext cx="1" cy="18"/>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855" name="Line 308"/>
            <p:cNvSpPr>
              <a:spLocks noChangeShapeType="1"/>
            </p:cNvSpPr>
            <p:nvPr/>
          </p:nvSpPr>
          <p:spPr bwMode="auto">
            <a:xfrm>
              <a:off x="5267" y="3141"/>
              <a:ext cx="2" cy="18"/>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856" name="Line 309"/>
            <p:cNvSpPr>
              <a:spLocks noChangeShapeType="1"/>
            </p:cNvSpPr>
            <p:nvPr/>
          </p:nvSpPr>
          <p:spPr bwMode="auto">
            <a:xfrm>
              <a:off x="5312" y="3141"/>
              <a:ext cx="1" cy="18"/>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857" name="Line 310"/>
            <p:cNvSpPr>
              <a:spLocks noChangeShapeType="1"/>
            </p:cNvSpPr>
            <p:nvPr/>
          </p:nvSpPr>
          <p:spPr bwMode="auto">
            <a:xfrm>
              <a:off x="5357" y="3141"/>
              <a:ext cx="1" cy="18"/>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858" name="Line 311"/>
            <p:cNvSpPr>
              <a:spLocks noChangeShapeType="1"/>
            </p:cNvSpPr>
            <p:nvPr/>
          </p:nvSpPr>
          <p:spPr bwMode="auto">
            <a:xfrm>
              <a:off x="5402" y="3141"/>
              <a:ext cx="1" cy="18"/>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859" name="Line 312"/>
            <p:cNvSpPr>
              <a:spLocks noChangeShapeType="1"/>
            </p:cNvSpPr>
            <p:nvPr/>
          </p:nvSpPr>
          <p:spPr bwMode="auto">
            <a:xfrm>
              <a:off x="5446" y="3141"/>
              <a:ext cx="2" cy="18"/>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860" name="Line 313"/>
            <p:cNvSpPr>
              <a:spLocks noChangeShapeType="1"/>
            </p:cNvSpPr>
            <p:nvPr/>
          </p:nvSpPr>
          <p:spPr bwMode="auto">
            <a:xfrm>
              <a:off x="5491" y="3141"/>
              <a:ext cx="1" cy="18"/>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861" name="Line 314"/>
            <p:cNvSpPr>
              <a:spLocks noChangeShapeType="1"/>
            </p:cNvSpPr>
            <p:nvPr/>
          </p:nvSpPr>
          <p:spPr bwMode="auto">
            <a:xfrm>
              <a:off x="5536" y="3141"/>
              <a:ext cx="1" cy="18"/>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862" name="Line 315"/>
            <p:cNvSpPr>
              <a:spLocks noChangeShapeType="1"/>
            </p:cNvSpPr>
            <p:nvPr/>
          </p:nvSpPr>
          <p:spPr bwMode="auto">
            <a:xfrm>
              <a:off x="5536" y="3141"/>
              <a:ext cx="1" cy="30"/>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863" name="Rectangle 316"/>
            <p:cNvSpPr>
              <a:spLocks noChangeArrowheads="1"/>
            </p:cNvSpPr>
            <p:nvPr/>
          </p:nvSpPr>
          <p:spPr bwMode="auto">
            <a:xfrm>
              <a:off x="5467" y="3186"/>
              <a:ext cx="304" cy="2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n-US" altLang="en-US" sz="2600">
                  <a:solidFill>
                    <a:srgbClr val="000000"/>
                  </a:solidFill>
                  <a:latin typeface="Times New Roman" panose="02020603050405020304" pitchFamily="18" charset="0"/>
                </a:rPr>
                <a:t>40</a:t>
              </a:r>
              <a:endParaRPr lang="en-US" altLang="en-US"/>
            </a:p>
          </p:txBody>
        </p:sp>
        <p:sp>
          <p:nvSpPr>
            <p:cNvPr id="23864" name="Line 317"/>
            <p:cNvSpPr>
              <a:spLocks noChangeShapeType="1"/>
            </p:cNvSpPr>
            <p:nvPr/>
          </p:nvSpPr>
          <p:spPr bwMode="auto">
            <a:xfrm flipV="1">
              <a:off x="3301" y="1503"/>
              <a:ext cx="1" cy="1638"/>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865" name="Line 318"/>
            <p:cNvSpPr>
              <a:spLocks noChangeShapeType="1"/>
            </p:cNvSpPr>
            <p:nvPr/>
          </p:nvSpPr>
          <p:spPr bwMode="auto">
            <a:xfrm flipH="1">
              <a:off x="3272" y="3141"/>
              <a:ext cx="29" cy="1"/>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866" name="Line 319"/>
            <p:cNvSpPr>
              <a:spLocks noChangeShapeType="1"/>
            </p:cNvSpPr>
            <p:nvPr/>
          </p:nvSpPr>
          <p:spPr bwMode="auto">
            <a:xfrm flipH="1">
              <a:off x="3264" y="3141"/>
              <a:ext cx="37" cy="1"/>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867" name="Line 321"/>
            <p:cNvSpPr>
              <a:spLocks noChangeShapeType="1"/>
            </p:cNvSpPr>
            <p:nvPr/>
          </p:nvSpPr>
          <p:spPr bwMode="auto">
            <a:xfrm flipH="1">
              <a:off x="3272" y="2978"/>
              <a:ext cx="29" cy="1"/>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868" name="Line 322"/>
            <p:cNvSpPr>
              <a:spLocks noChangeShapeType="1"/>
            </p:cNvSpPr>
            <p:nvPr/>
          </p:nvSpPr>
          <p:spPr bwMode="auto">
            <a:xfrm flipH="1">
              <a:off x="3272" y="2814"/>
              <a:ext cx="29" cy="1"/>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869" name="Line 323"/>
            <p:cNvSpPr>
              <a:spLocks noChangeShapeType="1"/>
            </p:cNvSpPr>
            <p:nvPr/>
          </p:nvSpPr>
          <p:spPr bwMode="auto">
            <a:xfrm flipH="1">
              <a:off x="3272" y="2650"/>
              <a:ext cx="29" cy="1"/>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870" name="Line 324"/>
            <p:cNvSpPr>
              <a:spLocks noChangeShapeType="1"/>
            </p:cNvSpPr>
            <p:nvPr/>
          </p:nvSpPr>
          <p:spPr bwMode="auto">
            <a:xfrm flipH="1">
              <a:off x="3272" y="2487"/>
              <a:ext cx="29" cy="1"/>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871" name="Line 325"/>
            <p:cNvSpPr>
              <a:spLocks noChangeShapeType="1"/>
            </p:cNvSpPr>
            <p:nvPr/>
          </p:nvSpPr>
          <p:spPr bwMode="auto">
            <a:xfrm flipH="1">
              <a:off x="3272" y="2322"/>
              <a:ext cx="29" cy="1"/>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872" name="Line 326"/>
            <p:cNvSpPr>
              <a:spLocks noChangeShapeType="1"/>
            </p:cNvSpPr>
            <p:nvPr/>
          </p:nvSpPr>
          <p:spPr bwMode="auto">
            <a:xfrm flipH="1">
              <a:off x="3264" y="2322"/>
              <a:ext cx="37" cy="1"/>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873" name="Line 327"/>
            <p:cNvSpPr>
              <a:spLocks noChangeShapeType="1"/>
            </p:cNvSpPr>
            <p:nvPr/>
          </p:nvSpPr>
          <p:spPr bwMode="auto">
            <a:xfrm flipH="1">
              <a:off x="3272" y="2159"/>
              <a:ext cx="29" cy="1"/>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874" name="Line 328"/>
            <p:cNvSpPr>
              <a:spLocks noChangeShapeType="1"/>
            </p:cNvSpPr>
            <p:nvPr/>
          </p:nvSpPr>
          <p:spPr bwMode="auto">
            <a:xfrm flipH="1">
              <a:off x="3272" y="1995"/>
              <a:ext cx="29" cy="1"/>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875" name="Line 329"/>
            <p:cNvSpPr>
              <a:spLocks noChangeShapeType="1"/>
            </p:cNvSpPr>
            <p:nvPr/>
          </p:nvSpPr>
          <p:spPr bwMode="auto">
            <a:xfrm flipH="1">
              <a:off x="3272" y="1831"/>
              <a:ext cx="29" cy="1"/>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876" name="Line 330"/>
            <p:cNvSpPr>
              <a:spLocks noChangeShapeType="1"/>
            </p:cNvSpPr>
            <p:nvPr/>
          </p:nvSpPr>
          <p:spPr bwMode="auto">
            <a:xfrm flipH="1">
              <a:off x="3272" y="1668"/>
              <a:ext cx="29" cy="1"/>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877" name="Line 331"/>
            <p:cNvSpPr>
              <a:spLocks noChangeShapeType="1"/>
            </p:cNvSpPr>
            <p:nvPr/>
          </p:nvSpPr>
          <p:spPr bwMode="auto">
            <a:xfrm flipH="1">
              <a:off x="3272" y="1504"/>
              <a:ext cx="29" cy="1"/>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878" name="Line 332"/>
            <p:cNvSpPr>
              <a:spLocks noChangeShapeType="1"/>
            </p:cNvSpPr>
            <p:nvPr/>
          </p:nvSpPr>
          <p:spPr bwMode="auto">
            <a:xfrm flipH="1">
              <a:off x="3264" y="1504"/>
              <a:ext cx="37" cy="1"/>
            </a:xfrm>
            <a:prstGeom prst="line">
              <a:avLst/>
            </a:prstGeom>
            <a:noFill/>
            <a:ln w="1"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879" name="Rectangle 337"/>
            <p:cNvSpPr>
              <a:spLocks noChangeArrowheads="1"/>
            </p:cNvSpPr>
            <p:nvPr/>
          </p:nvSpPr>
          <p:spPr bwMode="auto">
            <a:xfrm>
              <a:off x="4482" y="3420"/>
              <a:ext cx="220"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n-US" altLang="en-US" sz="2600" i="1">
                  <a:solidFill>
                    <a:srgbClr val="000000"/>
                  </a:solidFill>
                  <a:latin typeface="Times New Roman" panose="02020603050405020304" pitchFamily="18" charset="0"/>
                </a:rPr>
                <a:t>X</a:t>
              </a:r>
              <a:endParaRPr lang="en-US" altLang="en-US"/>
            </a:p>
          </p:txBody>
        </p:sp>
      </p:grpSp>
    </p:spTree>
    <p:extLst>
      <p:ext uri="{BB962C8B-B14F-4D97-AF65-F5344CB8AC3E}">
        <p14:creationId xmlns:p14="http://schemas.microsoft.com/office/powerpoint/2010/main" val="2448540888"/>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5" presetClass="path" presetSubtype="0" accel="50000" decel="50000" fill="hold" grpId="0" nodeType="clickEffect">
                                  <p:stCondLst>
                                    <p:cond delay="0"/>
                                  </p:stCondLst>
                                  <p:childTnLst>
                                    <p:animMotion origin="layout" path="M 3.33333E-6 -4.81481E-6 L -0.46719 -0.00208 " pathEditMode="relative" rAng="0" ptsTypes="AA">
                                      <p:cBhvr>
                                        <p:cTn id="6" dur="2000" fill="hold"/>
                                        <p:tgtEl>
                                          <p:spTgt spid="64855"/>
                                        </p:tgtEl>
                                        <p:attrNameLst>
                                          <p:attrName>ppt_x</p:attrName>
                                          <p:attrName>ppt_y</p:attrName>
                                        </p:attrNameLst>
                                      </p:cBhvr>
                                      <p:rCtr x="-23368" y="-116"/>
                                    </p:animMotion>
                                  </p:childTnLst>
                                </p:cTn>
                              </p:par>
                              <p:par>
                                <p:cTn id="7" presetID="10" presetClass="exit" presetSubtype="0" fill="hold" grpId="0" nodeType="withEffect">
                                  <p:stCondLst>
                                    <p:cond delay="0"/>
                                  </p:stCondLst>
                                  <p:childTnLst>
                                    <p:animEffect transition="out" filter="fade">
                                      <p:cBhvr>
                                        <p:cTn id="8" dur="2000"/>
                                        <p:tgtEl>
                                          <p:spTgt spid="65017"/>
                                        </p:tgtEl>
                                      </p:cBhvr>
                                    </p:animEffect>
                                    <p:set>
                                      <p:cBhvr>
                                        <p:cTn id="9" dur="1" fill="hold">
                                          <p:stCondLst>
                                            <p:cond delay="1999"/>
                                          </p:stCondLst>
                                        </p:cTn>
                                        <p:tgtEl>
                                          <p:spTgt spid="65017"/>
                                        </p:tgtEl>
                                        <p:attrNameLst>
                                          <p:attrName>style.visibility</p:attrName>
                                        </p:attrNameLst>
                                      </p:cBhvr>
                                      <p:to>
                                        <p:strVal val="hidden"/>
                                      </p:to>
                                    </p:set>
                                  </p:childTnLst>
                                </p:cTn>
                              </p:par>
                              <p:par>
                                <p:cTn id="10" presetID="10" presetClass="exit" presetSubtype="0" fill="hold" grpId="0" nodeType="withEffect">
                                  <p:stCondLst>
                                    <p:cond delay="0"/>
                                  </p:stCondLst>
                                  <p:childTnLst>
                                    <p:animEffect transition="out" filter="fade">
                                      <p:cBhvr>
                                        <p:cTn id="11" dur="2000"/>
                                        <p:tgtEl>
                                          <p:spTgt spid="65016"/>
                                        </p:tgtEl>
                                      </p:cBhvr>
                                    </p:animEffect>
                                    <p:set>
                                      <p:cBhvr>
                                        <p:cTn id="12" dur="1" fill="hold">
                                          <p:stCondLst>
                                            <p:cond delay="1999"/>
                                          </p:stCondLst>
                                        </p:cTn>
                                        <p:tgtEl>
                                          <p:spTgt spid="65016"/>
                                        </p:tgtEl>
                                        <p:attrNameLst>
                                          <p:attrName>style.visibility</p:attrName>
                                        </p:attrNameLst>
                                      </p:cBhvr>
                                      <p:to>
                                        <p:strVal val="hidden"/>
                                      </p:to>
                                    </p:set>
                                  </p:childTnLst>
                                </p:cTn>
                              </p:par>
                              <p:par>
                                <p:cTn id="13" presetID="10" presetClass="exit" presetSubtype="0" fill="hold" nodeType="withEffect">
                                  <p:stCondLst>
                                    <p:cond delay="0"/>
                                  </p:stCondLst>
                                  <p:childTnLst>
                                    <p:animEffect transition="out" filter="fade">
                                      <p:cBhvr>
                                        <p:cTn id="14" dur="2000"/>
                                        <p:tgtEl>
                                          <p:spTgt spid="2"/>
                                        </p:tgtEl>
                                      </p:cBhvr>
                                    </p:animEffect>
                                    <p:set>
                                      <p:cBhvr>
                                        <p:cTn id="15" dur="1" fill="hold">
                                          <p:stCondLst>
                                            <p:cond delay="1999"/>
                                          </p:stCondLst>
                                        </p:cTn>
                                        <p:tgtEl>
                                          <p:spTgt spid="2"/>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4855" grpId="0" animBg="1"/>
      <p:bldP spid="65016" grpId="0"/>
      <p:bldP spid="65017" grpId="0"/>
    </p:bldLst>
  </p:timing>
</p:sld>
</file>

<file path=ppt/slides/slide4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8" name="Rectangle 2"/>
          <p:cNvSpPr>
            <a:spLocks noGrp="1" noChangeArrowheads="1"/>
          </p:cNvSpPr>
          <p:nvPr>
            <p:ph type="title"/>
          </p:nvPr>
        </p:nvSpPr>
        <p:spPr/>
        <p:txBody>
          <a:bodyPr/>
          <a:lstStyle/>
          <a:p>
            <a:pPr eaLnBrk="1" hangingPunct="1"/>
            <a:r>
              <a:rPr lang="en-US" altLang="en-US"/>
              <a:t>Are these answers reasonable?</a:t>
            </a:r>
          </a:p>
        </p:txBody>
      </p:sp>
      <p:sp>
        <p:nvSpPr>
          <p:cNvPr id="24579" name="Rectangle 3"/>
          <p:cNvSpPr>
            <a:spLocks noGrp="1" noChangeArrowheads="1"/>
          </p:cNvSpPr>
          <p:nvPr>
            <p:ph type="body" idx="1"/>
          </p:nvPr>
        </p:nvSpPr>
        <p:spPr>
          <a:xfrm>
            <a:off x="457200" y="1752600"/>
            <a:ext cx="8686800" cy="4678363"/>
          </a:xfrm>
        </p:spPr>
        <p:txBody>
          <a:bodyPr/>
          <a:lstStyle/>
          <a:p>
            <a:pPr eaLnBrk="1" hangingPunct="1">
              <a:lnSpc>
                <a:spcPct val="90000"/>
              </a:lnSpc>
            </a:pPr>
            <a:r>
              <a:rPr lang="en-US" altLang="en-US"/>
              <a:t>Picking a single exponential to fit interval data</a:t>
            </a:r>
          </a:p>
          <a:p>
            <a:pPr lvl="4" eaLnBrk="1" hangingPunct="1">
              <a:lnSpc>
                <a:spcPct val="90000"/>
              </a:lnSpc>
            </a:pPr>
            <a:endParaRPr lang="en-US" altLang="en-US"/>
          </a:p>
          <a:p>
            <a:pPr eaLnBrk="1" hangingPunct="1">
              <a:lnSpc>
                <a:spcPct val="90000"/>
              </a:lnSpc>
            </a:pPr>
            <a:r>
              <a:rPr lang="en-US" altLang="en-US"/>
              <a:t>Essentially no difference between </a:t>
            </a:r>
            <a:r>
              <a:rPr lang="en-US" altLang="en-US">
                <a:solidFill>
                  <a:srgbClr val="FF0000"/>
                </a:solidFill>
              </a:rPr>
              <a:t>Skinny</a:t>
            </a:r>
            <a:r>
              <a:rPr lang="en-US" altLang="en-US"/>
              <a:t> and </a:t>
            </a:r>
            <a:r>
              <a:rPr lang="en-US" altLang="en-US">
                <a:solidFill>
                  <a:srgbClr val="0000CC"/>
                </a:solidFill>
              </a:rPr>
              <a:t>Puffy</a:t>
            </a:r>
            <a:r>
              <a:rPr lang="en-US" altLang="en-US"/>
              <a:t> data sets, despite disparity of uncertainties</a:t>
            </a:r>
          </a:p>
          <a:p>
            <a:pPr lvl="4" eaLnBrk="1" hangingPunct="1">
              <a:lnSpc>
                <a:spcPct val="90000"/>
              </a:lnSpc>
            </a:pPr>
            <a:endParaRPr lang="en-US" altLang="en-US"/>
          </a:p>
          <a:p>
            <a:pPr eaLnBrk="1" hangingPunct="1">
              <a:lnSpc>
                <a:spcPct val="90000"/>
              </a:lnSpc>
            </a:pPr>
            <a:r>
              <a:rPr lang="en-US" altLang="en-US"/>
              <a:t>Confidence bands actually smaller for </a:t>
            </a:r>
            <a:r>
              <a:rPr lang="en-US" altLang="en-US">
                <a:solidFill>
                  <a:srgbClr val="0000CC"/>
                </a:solidFill>
              </a:rPr>
              <a:t>Puffy</a:t>
            </a:r>
            <a:r>
              <a:rPr lang="en-US" altLang="en-US"/>
              <a:t>, even though its uncertainty is much larger</a:t>
            </a:r>
          </a:p>
          <a:p>
            <a:pPr lvl="4" eaLnBrk="1" hangingPunct="1">
              <a:lnSpc>
                <a:spcPct val="90000"/>
              </a:lnSpc>
            </a:pPr>
            <a:endParaRPr lang="en-US" altLang="en-US"/>
          </a:p>
          <a:p>
            <a:pPr eaLnBrk="1" hangingPunct="1">
              <a:lnSpc>
                <a:spcPct val="90000"/>
              </a:lnSpc>
            </a:pPr>
            <a:r>
              <a:rPr lang="en-US" altLang="en-US"/>
              <a:t>No guarantee that the answer approaches the true distribution</a:t>
            </a:r>
            <a:r>
              <a:rPr lang="en-US" altLang="en-US" i="1"/>
              <a:t> even if asymptotically many data are collected</a:t>
            </a:r>
          </a:p>
        </p:txBody>
      </p:sp>
    </p:spTree>
    <p:extLst>
      <p:ext uri="{BB962C8B-B14F-4D97-AF65-F5344CB8AC3E}">
        <p14:creationId xmlns:p14="http://schemas.microsoft.com/office/powerpoint/2010/main" val="3854306288"/>
      </p:ext>
    </p:extLst>
  </p:cSld>
  <p:clrMapOvr>
    <a:masterClrMapping/>
  </p:clrMapOvr>
</p:sld>
</file>

<file path=ppt/slides/slide4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2" name="Rectangle 2"/>
          <p:cNvSpPr>
            <a:spLocks noGrp="1" noChangeArrowheads="1"/>
          </p:cNvSpPr>
          <p:nvPr>
            <p:ph type="title"/>
          </p:nvPr>
        </p:nvSpPr>
        <p:spPr/>
        <p:txBody>
          <a:bodyPr/>
          <a:lstStyle/>
          <a:p>
            <a:r>
              <a:rPr lang="en-US" altLang="en-US"/>
              <a:t>Take-home messages</a:t>
            </a:r>
          </a:p>
        </p:txBody>
      </p:sp>
      <p:sp>
        <p:nvSpPr>
          <p:cNvPr id="25603" name="Rectangle 3"/>
          <p:cNvSpPr>
            <a:spLocks noGrp="1" noChangeArrowheads="1"/>
          </p:cNvSpPr>
          <p:nvPr>
            <p:ph type="body" idx="1"/>
          </p:nvPr>
        </p:nvSpPr>
        <p:spPr>
          <a:xfrm>
            <a:off x="457200" y="1600200"/>
            <a:ext cx="8686800" cy="5257800"/>
          </a:xfrm>
        </p:spPr>
        <p:txBody>
          <a:bodyPr/>
          <a:lstStyle/>
          <a:p>
            <a:pPr>
              <a:lnSpc>
                <a:spcPct val="90000"/>
              </a:lnSpc>
            </a:pPr>
            <a:r>
              <a:rPr lang="en-US" altLang="en-US" i="1"/>
              <a:t>Can</a:t>
            </a:r>
            <a:r>
              <a:rPr lang="en-US" altLang="en-US"/>
              <a:t> mix good and bad data in a consistent way</a:t>
            </a:r>
          </a:p>
          <a:p>
            <a:pPr lvl="4">
              <a:lnSpc>
                <a:spcPct val="90000"/>
              </a:lnSpc>
            </a:pPr>
            <a:endParaRPr lang="en-US" altLang="en-US"/>
          </a:p>
          <a:p>
            <a:pPr>
              <a:lnSpc>
                <a:spcPct val="90000"/>
              </a:lnSpc>
            </a:pPr>
            <a:r>
              <a:rPr lang="en-US" altLang="en-US"/>
              <a:t>‘Uniforms’ approach more powerful if you’re comfortable with its assumptions</a:t>
            </a:r>
            <a:endParaRPr lang="en-US" altLang="en-US">
              <a:solidFill>
                <a:srgbClr val="FF0000"/>
              </a:solidFill>
            </a:endParaRPr>
          </a:p>
          <a:p>
            <a:pPr lvl="4">
              <a:lnSpc>
                <a:spcPct val="90000"/>
              </a:lnSpc>
            </a:pPr>
            <a:endParaRPr lang="en-US" altLang="en-US">
              <a:solidFill>
                <a:srgbClr val="FF0000"/>
              </a:solidFill>
            </a:endParaRPr>
          </a:p>
          <a:p>
            <a:pPr>
              <a:lnSpc>
                <a:spcPct val="90000"/>
              </a:lnSpc>
            </a:pPr>
            <a:r>
              <a:rPr lang="en-US" altLang="en-US"/>
              <a:t>Intervals approach weaker, but more reliable</a:t>
            </a:r>
            <a:endParaRPr lang="en-US" altLang="en-US">
              <a:solidFill>
                <a:srgbClr val="FF0000"/>
              </a:solidFill>
            </a:endParaRPr>
          </a:p>
          <a:p>
            <a:pPr lvl="4">
              <a:lnSpc>
                <a:spcPct val="90000"/>
              </a:lnSpc>
            </a:pPr>
            <a:endParaRPr lang="en-US" altLang="en-US">
              <a:solidFill>
                <a:srgbClr val="FF0000"/>
              </a:solidFill>
            </a:endParaRPr>
          </a:p>
          <a:p>
            <a:pPr>
              <a:lnSpc>
                <a:spcPct val="90000"/>
              </a:lnSpc>
            </a:pPr>
            <a:r>
              <a:rPr lang="en-US" altLang="en-US"/>
              <a:t>Data that would distinguish between the two approaches is exactly the data we don’t have</a:t>
            </a:r>
          </a:p>
          <a:p>
            <a:pPr lvl="4">
              <a:lnSpc>
                <a:spcPct val="90000"/>
              </a:lnSpc>
            </a:pPr>
            <a:endParaRPr lang="en-US" altLang="en-US"/>
          </a:p>
          <a:p>
            <a:pPr>
              <a:lnSpc>
                <a:spcPct val="90000"/>
              </a:lnSpc>
              <a:buFontTx/>
              <a:buNone/>
            </a:pPr>
            <a:r>
              <a:rPr lang="en-US" altLang="en-US">
                <a:solidFill>
                  <a:srgbClr val="009900"/>
                </a:solidFill>
              </a:rPr>
              <a:t>	</a:t>
            </a:r>
            <a:r>
              <a:rPr lang="en-US" altLang="en-US">
                <a:solidFill>
                  <a:srgbClr val="A50021"/>
                </a:solidFill>
              </a:rPr>
              <a:t>Further information: www.ramas.com/intstats.pdf</a:t>
            </a:r>
          </a:p>
          <a:p>
            <a:pPr>
              <a:lnSpc>
                <a:spcPct val="90000"/>
              </a:lnSpc>
            </a:pPr>
            <a:endParaRPr lang="en-US" altLang="en-US">
              <a:solidFill>
                <a:srgbClr val="A50021"/>
              </a:solidFill>
            </a:endParaRPr>
          </a:p>
        </p:txBody>
      </p:sp>
    </p:spTree>
    <p:extLst>
      <p:ext uri="{BB962C8B-B14F-4D97-AF65-F5344CB8AC3E}">
        <p14:creationId xmlns:p14="http://schemas.microsoft.com/office/powerpoint/2010/main" val="3297819198"/>
      </p:ext>
    </p:extLst>
  </p:cSld>
  <p:clrMapOvr>
    <a:masterClrMapping/>
  </p:clrMapOvr>
</p:sld>
</file>

<file path=ppt/slides/slide4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8610" name="Rectangle 2"/>
          <p:cNvSpPr>
            <a:spLocks noGrp="1" noChangeArrowheads="1"/>
          </p:cNvSpPr>
          <p:nvPr>
            <p:ph type="ctrTitle"/>
          </p:nvPr>
        </p:nvSpPr>
        <p:spPr>
          <a:xfrm>
            <a:off x="0" y="2895600"/>
            <a:ext cx="9144000" cy="1143000"/>
          </a:xfrm>
        </p:spPr>
        <p:txBody>
          <a:bodyPr/>
          <a:lstStyle/>
          <a:p>
            <a:pPr algn="ctr" eaLnBrk="1" hangingPunct="1">
              <a:defRPr/>
            </a:pPr>
            <a:r>
              <a:rPr lang="en-US" sz="6000" dirty="0"/>
              <a:t>Computing with confidence</a:t>
            </a:r>
          </a:p>
        </p:txBody>
      </p:sp>
      <p:sp>
        <p:nvSpPr>
          <p:cNvPr id="25603" name="AutoShape 5"/>
          <p:cNvSpPr>
            <a:spLocks noChangeArrowheads="1"/>
          </p:cNvSpPr>
          <p:nvPr/>
        </p:nvSpPr>
        <p:spPr bwMode="auto">
          <a:xfrm flipV="1">
            <a:off x="0" y="0"/>
            <a:ext cx="3581400" cy="2438400"/>
          </a:xfrm>
          <a:prstGeom prst="triangle">
            <a:avLst>
              <a:gd name="adj" fmla="val 50000"/>
            </a:avLst>
          </a:prstGeom>
          <a:solidFill>
            <a:srgbClr val="008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endParaRPr lang="en-US" altLang="en-US"/>
          </a:p>
        </p:txBody>
      </p:sp>
      <p:sp>
        <p:nvSpPr>
          <p:cNvPr id="25605" name="Rectangle 8"/>
          <p:cNvSpPr>
            <a:spLocks noGrp="1" noChangeArrowheads="1"/>
          </p:cNvSpPr>
          <p:nvPr>
            <p:ph type="subTitle" idx="1"/>
          </p:nvPr>
        </p:nvSpPr>
        <p:spPr/>
        <p:txBody>
          <a:bodyPr/>
          <a:lstStyle/>
          <a:p>
            <a:pPr eaLnBrk="1" hangingPunct="1"/>
            <a:r>
              <a:rPr lang="en-US" altLang="en-US"/>
              <a:t> </a:t>
            </a:r>
          </a:p>
        </p:txBody>
      </p:sp>
    </p:spTree>
    <p:extLst>
      <p:ext uri="{BB962C8B-B14F-4D97-AF65-F5344CB8AC3E}">
        <p14:creationId xmlns:p14="http://schemas.microsoft.com/office/powerpoint/2010/main" val="4072581021"/>
      </p:ext>
    </p:extLst>
  </p:cSld>
  <p:clrMapOvr>
    <a:masterClrMapping/>
  </p:clrMapOvr>
</p:sld>
</file>

<file path=ppt/slides/slide4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938" name="Title 1"/>
          <p:cNvSpPr>
            <a:spLocks noGrp="1"/>
          </p:cNvSpPr>
          <p:nvPr>
            <p:ph type="title"/>
          </p:nvPr>
        </p:nvSpPr>
        <p:spPr>
          <a:xfrm>
            <a:off x="0" y="457200"/>
            <a:ext cx="9144000" cy="1143000"/>
          </a:xfrm>
        </p:spPr>
        <p:txBody>
          <a:bodyPr/>
          <a:lstStyle/>
          <a:p>
            <a:r>
              <a:rPr lang="en-US" altLang="en-US" i="1"/>
              <a:t>Many</a:t>
            </a:r>
            <a:r>
              <a:rPr lang="en-US" altLang="en-US"/>
              <a:t> ways to fit distributions to data</a:t>
            </a:r>
          </a:p>
        </p:txBody>
      </p:sp>
      <p:sp>
        <p:nvSpPr>
          <p:cNvPr id="20482" name="Content Placeholder 2"/>
          <p:cNvSpPr>
            <a:spLocks noGrp="1"/>
          </p:cNvSpPr>
          <p:nvPr>
            <p:ph idx="1"/>
          </p:nvPr>
        </p:nvSpPr>
        <p:spPr>
          <a:xfrm>
            <a:off x="609600" y="1676400"/>
            <a:ext cx="8229600" cy="4114800"/>
          </a:xfrm>
        </p:spPr>
        <p:txBody>
          <a:bodyPr/>
          <a:lstStyle/>
          <a:p>
            <a:r>
              <a:rPr lang="en-US" altLang="en-US" dirty="0"/>
              <a:t>Maximum entropy</a:t>
            </a:r>
          </a:p>
          <a:p>
            <a:r>
              <a:rPr lang="en-US" altLang="en-US" dirty="0"/>
              <a:t>Maximum likelihood</a:t>
            </a:r>
          </a:p>
          <a:p>
            <a:r>
              <a:rPr lang="en-US" altLang="en-US" dirty="0"/>
              <a:t>Bayesian inference</a:t>
            </a:r>
          </a:p>
          <a:p>
            <a:r>
              <a:rPr lang="en-US" altLang="en-US" dirty="0"/>
              <a:t>Method of matching moments</a:t>
            </a:r>
          </a:p>
          <a:p>
            <a:r>
              <a:rPr lang="en-US" altLang="en-US" dirty="0"/>
              <a:t>Goodness of fit (KS, AD, </a:t>
            </a:r>
            <a:r>
              <a:rPr lang="en-US" altLang="en-US" dirty="0">
                <a:sym typeface="Symbol" panose="05050102010706020507" pitchFamily="18" charset="2"/>
              </a:rPr>
              <a:t></a:t>
            </a:r>
            <a:r>
              <a:rPr lang="en-US" altLang="en-US" baseline="30000" dirty="0">
                <a:sym typeface="Symbol" panose="05050102010706020507" pitchFamily="18" charset="2"/>
              </a:rPr>
              <a:t>2</a:t>
            </a:r>
            <a:r>
              <a:rPr lang="en-US" altLang="en-US" dirty="0">
                <a:sym typeface="Symbol" panose="05050102010706020507" pitchFamily="18" charset="2"/>
              </a:rPr>
              <a:t>, etc.)</a:t>
            </a:r>
            <a:endParaRPr lang="en-US" altLang="en-US" dirty="0"/>
          </a:p>
          <a:p>
            <a:r>
              <a:rPr lang="en-US" altLang="en-US" dirty="0"/>
              <a:t>PERT</a:t>
            </a:r>
          </a:p>
          <a:p>
            <a:r>
              <a:rPr lang="en-US" altLang="en-US" dirty="0"/>
              <a:t>Regression techniques</a:t>
            </a:r>
          </a:p>
          <a:p>
            <a:r>
              <a:rPr lang="en-US" altLang="en-US" dirty="0"/>
              <a:t>Empirical distribution functions</a:t>
            </a:r>
          </a:p>
          <a:p>
            <a:endParaRPr lang="en-US" altLang="en-US" dirty="0"/>
          </a:p>
          <a:p>
            <a:endParaRPr lang="en-US" altLang="en-US" dirty="0"/>
          </a:p>
          <a:p>
            <a:endParaRPr lang="en-US" altLang="en-US" dirty="0"/>
          </a:p>
          <a:p>
            <a:r>
              <a:rPr lang="en-US" altLang="en-US" dirty="0"/>
              <a:t>Kernel density estimation</a:t>
            </a:r>
          </a:p>
          <a:p>
            <a:r>
              <a:rPr lang="en-US" altLang="en-US" dirty="0"/>
              <a:t>Bootstrapping</a:t>
            </a:r>
          </a:p>
          <a:p>
            <a:r>
              <a:rPr lang="en-US" altLang="en-US" dirty="0"/>
              <a:t>Expert elicitation</a:t>
            </a:r>
          </a:p>
          <a:p>
            <a:r>
              <a:rPr lang="en-US" altLang="en-US" dirty="0"/>
              <a:t>Default distributions</a:t>
            </a:r>
          </a:p>
          <a:p>
            <a:r>
              <a:rPr lang="en-US" altLang="en-US" dirty="0"/>
              <a:t>Robust Bayes</a:t>
            </a:r>
          </a:p>
          <a:p>
            <a:r>
              <a:rPr lang="en-US" altLang="en-US" dirty="0"/>
              <a:t>Maximum relative entropy</a:t>
            </a:r>
          </a:p>
          <a:p>
            <a:r>
              <a:rPr lang="en-US" altLang="en-US" dirty="0"/>
              <a:t>Wets’</a:t>
            </a:r>
            <a:r>
              <a:rPr lang="en-US" altLang="ja-JP" dirty="0"/>
              <a:t> constrained maximum likelihood</a:t>
            </a:r>
          </a:p>
          <a:p>
            <a:r>
              <a:rPr lang="en-US" altLang="en-US" dirty="0"/>
              <a:t>AIC, BIC, DIC</a:t>
            </a:r>
          </a:p>
          <a:p>
            <a:r>
              <a:rPr lang="en-US" altLang="en-US" dirty="0"/>
              <a:t>Confidence boxes</a:t>
            </a:r>
          </a:p>
        </p:txBody>
      </p:sp>
      <p:sp>
        <p:nvSpPr>
          <p:cNvPr id="4" name="TextBox 3"/>
          <p:cNvSpPr txBox="1">
            <a:spLocks noChangeArrowheads="1"/>
          </p:cNvSpPr>
          <p:nvPr/>
        </p:nvSpPr>
        <p:spPr bwMode="auto">
          <a:xfrm>
            <a:off x="2271713" y="6273800"/>
            <a:ext cx="6888162"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ea typeface="MS PGothic" panose="020B0600070205080204" pitchFamily="34" charset="-128"/>
              </a:defRPr>
            </a:lvl1pPr>
            <a:lvl2pPr marL="742950" indent="-285750">
              <a:spcBef>
                <a:spcPct val="20000"/>
              </a:spcBef>
              <a:buChar char="–"/>
              <a:defRPr sz="2800">
                <a:solidFill>
                  <a:schemeClr val="tx1"/>
                </a:solidFill>
                <a:latin typeface="Times New Roman" panose="02020603050405020304" pitchFamily="18" charset="0"/>
                <a:ea typeface="MS PGothic" panose="020B0600070205080204" pitchFamily="34" charset="-128"/>
              </a:defRPr>
            </a:lvl2pPr>
            <a:lvl3pPr marL="1143000" indent="-228600">
              <a:spcBef>
                <a:spcPct val="20000"/>
              </a:spcBef>
              <a:buChar char="•"/>
              <a:defRPr sz="2400">
                <a:solidFill>
                  <a:schemeClr val="tx1"/>
                </a:solidFill>
                <a:latin typeface="Times New Roman" panose="02020603050405020304" pitchFamily="18" charset="0"/>
                <a:ea typeface="MS PGothic"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9pPr>
          </a:lstStyle>
          <a:p>
            <a:pPr eaLnBrk="1" hangingPunct="1">
              <a:spcBef>
                <a:spcPct val="0"/>
              </a:spcBef>
              <a:buFontTx/>
              <a:buNone/>
            </a:pPr>
            <a:r>
              <a:rPr lang="en-US" altLang="en-US">
                <a:solidFill>
                  <a:srgbClr val="009900"/>
                </a:solidFill>
              </a:rPr>
              <a:t>…in fact there are even more methods…</a:t>
            </a:r>
          </a:p>
        </p:txBody>
      </p:sp>
      <p:sp>
        <p:nvSpPr>
          <p:cNvPr id="39941" name="Rectangle 4"/>
          <p:cNvSpPr>
            <a:spLocks noChangeArrowheads="1"/>
          </p:cNvSpPr>
          <p:nvPr/>
        </p:nvSpPr>
        <p:spPr bwMode="auto">
          <a:xfrm>
            <a:off x="9296400" y="6858000"/>
            <a:ext cx="5562600" cy="40814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ea typeface="MS PGothic" panose="020B0600070205080204" pitchFamily="34" charset="-128"/>
              </a:defRPr>
            </a:lvl1pPr>
            <a:lvl2pPr marL="742950" indent="-285750">
              <a:spcBef>
                <a:spcPct val="20000"/>
              </a:spcBef>
              <a:buChar char="–"/>
              <a:defRPr sz="2800">
                <a:solidFill>
                  <a:schemeClr val="tx1"/>
                </a:solidFill>
                <a:latin typeface="Times New Roman" panose="02020603050405020304" pitchFamily="18" charset="0"/>
                <a:ea typeface="MS PGothic" panose="020B0600070205080204" pitchFamily="34" charset="-128"/>
              </a:defRPr>
            </a:lvl2pPr>
            <a:lvl3pPr>
              <a:spcBef>
                <a:spcPct val="20000"/>
              </a:spcBef>
              <a:buChar char="•"/>
              <a:defRPr sz="2400">
                <a:solidFill>
                  <a:schemeClr val="tx1"/>
                </a:solidFill>
                <a:latin typeface="Times New Roman" panose="02020603050405020304" pitchFamily="18" charset="0"/>
                <a:ea typeface="MS PGothic"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9pPr>
          </a:lstStyle>
          <a:p>
            <a:pPr eaLnBrk="1" hangingPunct="1">
              <a:lnSpc>
                <a:spcPct val="90000"/>
              </a:lnSpc>
              <a:spcBef>
                <a:spcPct val="0"/>
              </a:spcBef>
              <a:buFontTx/>
              <a:buNone/>
            </a:pPr>
            <a:r>
              <a:rPr lang="en-US" altLang="en-US" sz="2800">
                <a:cs typeface="Times New Roman" panose="02020603050405020304" pitchFamily="18" charset="0"/>
              </a:rPr>
              <a:t>Default distributions</a:t>
            </a:r>
          </a:p>
          <a:p>
            <a:pPr lvl="2" eaLnBrk="1" hangingPunct="1">
              <a:lnSpc>
                <a:spcPct val="90000"/>
              </a:lnSpc>
              <a:spcBef>
                <a:spcPct val="0"/>
              </a:spcBef>
              <a:buFontTx/>
              <a:buNone/>
            </a:pPr>
            <a:r>
              <a:rPr lang="en-US" altLang="en-US" sz="2000">
                <a:solidFill>
                  <a:schemeClr val="accent1"/>
                </a:solidFill>
                <a:cs typeface="Times New Roman" panose="02020603050405020304" pitchFamily="18" charset="0"/>
              </a:rPr>
              <a:t>comes right out of the book</a:t>
            </a:r>
            <a:endParaRPr lang="en-US" altLang="en-US" sz="2000">
              <a:cs typeface="Times New Roman" panose="02020603050405020304" pitchFamily="18" charset="0"/>
            </a:endParaRPr>
          </a:p>
          <a:p>
            <a:pPr eaLnBrk="1" hangingPunct="1">
              <a:lnSpc>
                <a:spcPct val="90000"/>
              </a:lnSpc>
              <a:spcBef>
                <a:spcPct val="0"/>
              </a:spcBef>
              <a:buFontTx/>
              <a:buNone/>
            </a:pPr>
            <a:r>
              <a:rPr lang="en-US" altLang="en-US" sz="2800">
                <a:cs typeface="Times New Roman" panose="02020603050405020304" pitchFamily="18" charset="0"/>
              </a:rPr>
              <a:t>Empirical distributions, kernel density methods</a:t>
            </a:r>
          </a:p>
          <a:p>
            <a:pPr lvl="2" eaLnBrk="1" hangingPunct="1">
              <a:lnSpc>
                <a:spcPct val="90000"/>
              </a:lnSpc>
              <a:spcBef>
                <a:spcPct val="0"/>
              </a:spcBef>
              <a:buFontTx/>
              <a:buNone/>
            </a:pPr>
            <a:r>
              <a:rPr lang="en-US" altLang="en-US" sz="2000">
                <a:solidFill>
                  <a:schemeClr val="accent1"/>
                </a:solidFill>
                <a:cs typeface="Times New Roman" panose="02020603050405020304" pitchFamily="18" charset="0"/>
              </a:rPr>
              <a:t>usually not enough data available</a:t>
            </a:r>
            <a:endParaRPr lang="en-US" altLang="en-US" sz="2000">
              <a:cs typeface="Times New Roman" panose="02020603050405020304" pitchFamily="18" charset="0"/>
            </a:endParaRPr>
          </a:p>
          <a:p>
            <a:pPr eaLnBrk="1" hangingPunct="1">
              <a:lnSpc>
                <a:spcPct val="90000"/>
              </a:lnSpc>
              <a:spcBef>
                <a:spcPct val="0"/>
              </a:spcBef>
              <a:buFontTx/>
              <a:buNone/>
            </a:pPr>
            <a:r>
              <a:rPr lang="en-US" altLang="en-US" sz="2800">
                <a:cs typeface="Times New Roman" panose="02020603050405020304" pitchFamily="18" charset="0"/>
              </a:rPr>
              <a:t>Extrapolations and surrogate data</a:t>
            </a:r>
          </a:p>
          <a:p>
            <a:pPr lvl="2" eaLnBrk="1" hangingPunct="1">
              <a:lnSpc>
                <a:spcPct val="90000"/>
              </a:lnSpc>
              <a:spcBef>
                <a:spcPct val="0"/>
              </a:spcBef>
              <a:buFontTx/>
              <a:buNone/>
            </a:pPr>
            <a:r>
              <a:rPr lang="en-US" altLang="en-US" sz="2000">
                <a:solidFill>
                  <a:schemeClr val="accent1"/>
                </a:solidFill>
                <a:cs typeface="Times New Roman" panose="02020603050405020304" pitchFamily="18" charset="0"/>
              </a:rPr>
              <a:t>requires professional judgment</a:t>
            </a:r>
          </a:p>
          <a:p>
            <a:pPr eaLnBrk="1" hangingPunct="1">
              <a:lnSpc>
                <a:spcPct val="90000"/>
              </a:lnSpc>
              <a:spcBef>
                <a:spcPct val="0"/>
              </a:spcBef>
              <a:buFontTx/>
              <a:buNone/>
            </a:pPr>
            <a:r>
              <a:rPr lang="en-US" altLang="en-US" sz="2800">
                <a:cs typeface="Times New Roman" panose="02020603050405020304" pitchFamily="18" charset="0"/>
              </a:rPr>
              <a:t>Elicitation from experts</a:t>
            </a:r>
          </a:p>
          <a:p>
            <a:pPr lvl="2" eaLnBrk="1" hangingPunct="1">
              <a:lnSpc>
                <a:spcPct val="90000"/>
              </a:lnSpc>
              <a:spcBef>
                <a:spcPct val="0"/>
              </a:spcBef>
              <a:buFontTx/>
              <a:buNone/>
            </a:pPr>
            <a:r>
              <a:rPr lang="en-US" altLang="en-US" sz="2000">
                <a:solidFill>
                  <a:schemeClr val="accent1"/>
                </a:solidFill>
                <a:cs typeface="Times New Roman" panose="02020603050405020304" pitchFamily="18" charset="0"/>
              </a:rPr>
              <a:t>expensive, controversial when experts disagree</a:t>
            </a:r>
          </a:p>
          <a:p>
            <a:pPr eaLnBrk="1" hangingPunct="1">
              <a:lnSpc>
                <a:spcPct val="90000"/>
              </a:lnSpc>
              <a:spcBef>
                <a:spcPct val="0"/>
              </a:spcBef>
              <a:buFontTx/>
              <a:buNone/>
            </a:pPr>
            <a:r>
              <a:rPr lang="en-US" altLang="en-US" sz="2800">
                <a:cs typeface="Times New Roman" panose="02020603050405020304" pitchFamily="18" charset="0"/>
              </a:rPr>
              <a:t>Maximum entropy criterion</a:t>
            </a:r>
          </a:p>
          <a:p>
            <a:pPr lvl="2" eaLnBrk="1" hangingPunct="1">
              <a:lnSpc>
                <a:spcPct val="90000"/>
              </a:lnSpc>
              <a:spcBef>
                <a:spcPct val="0"/>
              </a:spcBef>
              <a:buFontTx/>
              <a:buNone/>
            </a:pPr>
            <a:r>
              <a:rPr lang="en-US" altLang="en-US" sz="2000">
                <a:solidFill>
                  <a:schemeClr val="accent1"/>
                </a:solidFill>
                <a:cs typeface="Times New Roman" panose="02020603050405020304" pitchFamily="18" charset="0"/>
              </a:rPr>
              <a:t>inconsistent through changes of scale</a:t>
            </a:r>
            <a:endParaRPr lang="en-US" altLang="en-US" sz="1800">
              <a:cs typeface="Times New Roman" panose="02020603050405020304" pitchFamily="18" charset="0"/>
            </a:endParaRPr>
          </a:p>
        </p:txBody>
      </p:sp>
      <p:grpSp>
        <p:nvGrpSpPr>
          <p:cNvPr id="2" name="Group 7"/>
          <p:cNvGrpSpPr>
            <a:grpSpLocks/>
          </p:cNvGrpSpPr>
          <p:nvPr/>
        </p:nvGrpSpPr>
        <p:grpSpPr bwMode="auto">
          <a:xfrm>
            <a:off x="6483350" y="3352800"/>
            <a:ext cx="2584450" cy="690563"/>
            <a:chOff x="6102350" y="3429254"/>
            <a:chExt cx="2584450" cy="689504"/>
          </a:xfrm>
        </p:grpSpPr>
        <p:sp>
          <p:nvSpPr>
            <p:cNvPr id="39943" name="TextBox 5"/>
            <p:cNvSpPr txBox="1">
              <a:spLocks noChangeArrowheads="1"/>
            </p:cNvSpPr>
            <p:nvPr/>
          </p:nvSpPr>
          <p:spPr bwMode="auto">
            <a:xfrm>
              <a:off x="6553200" y="3429254"/>
              <a:ext cx="2133600" cy="689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ea typeface="MS PGothic" panose="020B0600070205080204" pitchFamily="34" charset="-128"/>
                </a:defRPr>
              </a:lvl1pPr>
              <a:lvl2pPr marL="742950" indent="-285750">
                <a:spcBef>
                  <a:spcPct val="20000"/>
                </a:spcBef>
                <a:buChar char="–"/>
                <a:defRPr sz="2800">
                  <a:solidFill>
                    <a:schemeClr val="tx1"/>
                  </a:solidFill>
                  <a:latin typeface="Times New Roman" panose="02020603050405020304" pitchFamily="18" charset="0"/>
                  <a:ea typeface="MS PGothic" panose="020B0600070205080204" pitchFamily="34" charset="-128"/>
                </a:defRPr>
              </a:lvl2pPr>
              <a:lvl3pPr marL="1143000" indent="-228600">
                <a:spcBef>
                  <a:spcPct val="20000"/>
                </a:spcBef>
                <a:buChar char="•"/>
                <a:defRPr sz="2400">
                  <a:solidFill>
                    <a:schemeClr val="tx1"/>
                  </a:solidFill>
                  <a:latin typeface="Times New Roman" panose="02020603050405020304" pitchFamily="18" charset="0"/>
                  <a:ea typeface="MS PGothic"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9pPr>
            </a:lstStyle>
            <a:p>
              <a:pPr eaLnBrk="1" hangingPunct="1">
                <a:lnSpc>
                  <a:spcPts val="2175"/>
                </a:lnSpc>
                <a:spcBef>
                  <a:spcPct val="0"/>
                </a:spcBef>
                <a:buFontTx/>
                <a:buNone/>
              </a:pPr>
              <a:r>
                <a:rPr lang="en-US" altLang="en-US" sz="2400" dirty="0">
                  <a:solidFill>
                    <a:srgbClr val="009900"/>
                  </a:solidFill>
                  <a:cs typeface="Times New Roman" panose="02020603050405020304" pitchFamily="18" charset="0"/>
                </a:rPr>
                <a:t>still most common</a:t>
              </a:r>
            </a:p>
          </p:txBody>
        </p:sp>
        <p:sp>
          <p:nvSpPr>
            <p:cNvPr id="7" name="Left Arrow 6"/>
            <p:cNvSpPr/>
            <p:nvPr/>
          </p:nvSpPr>
          <p:spPr>
            <a:xfrm>
              <a:off x="6102350" y="3692375"/>
              <a:ext cx="450850" cy="193378"/>
            </a:xfrm>
            <a:prstGeom prst="leftArrow">
              <a:avLst/>
            </a:prstGeom>
            <a:solidFill>
              <a:srgbClr val="009900"/>
            </a:solidFill>
            <a:ln>
              <a:solidFill>
                <a:srgbClr val="0099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grpSp>
    </p:spTree>
    <p:extLst>
      <p:ext uri="{BB962C8B-B14F-4D97-AF65-F5344CB8AC3E}">
        <p14:creationId xmlns:p14="http://schemas.microsoft.com/office/powerpoint/2010/main" val="3944570869"/>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4"/>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0" presetClass="path" presetSubtype="0" accel="50000" decel="50000" fill="hold" grpId="0" nodeType="clickEffect">
                                  <p:stCondLst>
                                    <p:cond delay="0"/>
                                  </p:stCondLst>
                                  <p:childTnLst>
                                    <p:animMotion origin="layout" path="M 0 0 L 0 -0.95666 " pathEditMode="relative" ptsTypes="AA">
                                      <p:cBhvr>
                                        <p:cTn id="14" dur="2000" fill="hold"/>
                                        <p:tgtEl>
                                          <p:spTgt spid="20482"/>
                                        </p:tgtEl>
                                        <p:attrNameLst>
                                          <p:attrName>ppt_x</p:attrName>
                                          <p:attrName>ppt_y</p:attrName>
                                        </p:attrNameLst>
                                      </p:cBhvr>
                                    </p:animMotion>
                                  </p:childTnLst>
                                </p:cTn>
                              </p:par>
                              <p:par>
                                <p:cTn id="15" presetID="1" presetClass="exit" presetSubtype="0" fill="hold" grpId="1" nodeType="withEffect">
                                  <p:stCondLst>
                                    <p:cond delay="0"/>
                                  </p:stCondLst>
                                  <p:childTnLst>
                                    <p:set>
                                      <p:cBhvr>
                                        <p:cTn id="16" dur="1" fill="hold">
                                          <p:stCondLst>
                                            <p:cond delay="0"/>
                                          </p:stCondLst>
                                        </p:cTn>
                                        <p:tgtEl>
                                          <p:spTgt spid="4"/>
                                        </p:tgtEl>
                                        <p:attrNameLst>
                                          <p:attrName>style.visibility</p:attrName>
                                        </p:attrNameLst>
                                      </p:cBhvr>
                                      <p:to>
                                        <p:strVal val="hidden"/>
                                      </p:to>
                                    </p:set>
                                  </p:childTnLst>
                                </p:cTn>
                              </p:par>
                              <p:par>
                                <p:cTn id="17" presetID="35" presetClass="path" presetSubtype="0" accel="50000" decel="50000" fill="hold" nodeType="withEffect">
                                  <p:stCondLst>
                                    <p:cond delay="0"/>
                                  </p:stCondLst>
                                  <p:childTnLst>
                                    <p:animMotion origin="layout" path="M 2.77778E-6 -3.7037E-7 L -0.21268 -0.01458 " pathEditMode="relative" rAng="0" ptsTypes="AA">
                                      <p:cBhvr>
                                        <p:cTn id="18" dur="2000" fill="hold"/>
                                        <p:tgtEl>
                                          <p:spTgt spid="2"/>
                                        </p:tgtEl>
                                        <p:attrNameLst>
                                          <p:attrName>ppt_x</p:attrName>
                                          <p:attrName>ppt_y</p:attrName>
                                        </p:attrNameLst>
                                      </p:cBhvr>
                                      <p:rCtr x="-10642" y="-741"/>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482" grpId="0"/>
      <p:bldP spid="4" grpId="0"/>
      <p:bldP spid="4" grpId="1"/>
    </p:bldLst>
  </p:timing>
</p:sld>
</file>

<file path=ppt/slides/slide4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62" name="Title 1"/>
          <p:cNvSpPr>
            <a:spLocks noGrp="1"/>
          </p:cNvSpPr>
          <p:nvPr>
            <p:ph type="title"/>
          </p:nvPr>
        </p:nvSpPr>
        <p:spPr>
          <a:xfrm>
            <a:off x="0" y="457200"/>
            <a:ext cx="9144000" cy="1143000"/>
          </a:xfrm>
        </p:spPr>
        <p:txBody>
          <a:bodyPr/>
          <a:lstStyle/>
          <a:p>
            <a:r>
              <a:rPr lang="en-US" altLang="en-US" dirty="0"/>
              <a:t>Little coherence in practice</a:t>
            </a:r>
          </a:p>
        </p:txBody>
      </p:sp>
      <p:sp>
        <p:nvSpPr>
          <p:cNvPr id="40963" name="Content Placeholder 2"/>
          <p:cNvSpPr>
            <a:spLocks noGrp="1"/>
          </p:cNvSpPr>
          <p:nvPr>
            <p:ph idx="1"/>
          </p:nvPr>
        </p:nvSpPr>
        <p:spPr>
          <a:xfrm>
            <a:off x="533400" y="1752600"/>
            <a:ext cx="8458200" cy="4114800"/>
          </a:xfrm>
        </p:spPr>
        <p:txBody>
          <a:bodyPr/>
          <a:lstStyle/>
          <a:p>
            <a:pPr>
              <a:spcAft>
                <a:spcPts val="600"/>
              </a:spcAft>
            </a:pPr>
            <a:r>
              <a:rPr lang="en-US" altLang="en-US" dirty="0"/>
              <a:t>Disparate methods used across risk analysis</a:t>
            </a:r>
          </a:p>
          <a:p>
            <a:pPr lvl="4">
              <a:spcAft>
                <a:spcPts val="600"/>
              </a:spcAft>
            </a:pPr>
            <a:endParaRPr lang="en-US" altLang="en-US" sz="1400" dirty="0"/>
          </a:p>
          <a:p>
            <a:pPr>
              <a:spcAft>
                <a:spcPts val="600"/>
              </a:spcAft>
            </a:pPr>
            <a:r>
              <a:rPr lang="en-US" altLang="en-US" dirty="0"/>
              <a:t>Common to mix and match distributions with different justifications</a:t>
            </a:r>
          </a:p>
          <a:p>
            <a:pPr lvl="4">
              <a:spcAft>
                <a:spcPts val="600"/>
              </a:spcAft>
            </a:pPr>
            <a:endParaRPr lang="en-US" altLang="en-US" sz="1400" dirty="0"/>
          </a:p>
          <a:p>
            <a:pPr>
              <a:spcAft>
                <a:spcPts val="600"/>
              </a:spcAft>
            </a:pPr>
            <a:r>
              <a:rPr lang="en-US" altLang="en-US" dirty="0"/>
              <a:t>Analyses are thus based on no clear criterion or standard of performance</a:t>
            </a:r>
          </a:p>
          <a:p>
            <a:pPr lvl="4">
              <a:spcAft>
                <a:spcPts val="600"/>
              </a:spcAft>
            </a:pPr>
            <a:endParaRPr lang="en-US" altLang="en-US" sz="1400" dirty="0"/>
          </a:p>
          <a:p>
            <a:pPr>
              <a:spcAft>
                <a:spcPts val="600"/>
              </a:spcAft>
            </a:pPr>
            <a:r>
              <a:rPr lang="en-US" altLang="en-US" dirty="0">
                <a:solidFill>
                  <a:srgbClr val="FF0000"/>
                </a:solidFill>
              </a:rPr>
              <a:t>Is this okay?</a:t>
            </a:r>
          </a:p>
        </p:txBody>
      </p:sp>
    </p:spTree>
    <p:extLst>
      <p:ext uri="{BB962C8B-B14F-4D97-AF65-F5344CB8AC3E}">
        <p14:creationId xmlns:p14="http://schemas.microsoft.com/office/powerpoint/2010/main" val="2438367053"/>
      </p:ext>
    </p:extLst>
  </p:cSld>
  <p:clrMapOvr>
    <a:masterClrMapping/>
  </p:clrMapOvr>
</p:sld>
</file>

<file path=ppt/slides/slide4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034" name="Title 1"/>
          <p:cNvSpPr>
            <a:spLocks noGrp="1"/>
          </p:cNvSpPr>
          <p:nvPr>
            <p:ph type="title"/>
          </p:nvPr>
        </p:nvSpPr>
        <p:spPr/>
        <p:txBody>
          <a:bodyPr/>
          <a:lstStyle/>
          <a:p>
            <a:r>
              <a:rPr lang="en-US" altLang="en-US"/>
              <a:t>Frequentist confidence intervals</a:t>
            </a:r>
          </a:p>
        </p:txBody>
      </p:sp>
      <p:sp>
        <p:nvSpPr>
          <p:cNvPr id="44035" name="Content Placeholder 2"/>
          <p:cNvSpPr>
            <a:spLocks noGrp="1"/>
          </p:cNvSpPr>
          <p:nvPr>
            <p:ph idx="1"/>
          </p:nvPr>
        </p:nvSpPr>
        <p:spPr>
          <a:xfrm>
            <a:off x="685800" y="1981200"/>
            <a:ext cx="8458200" cy="4114800"/>
          </a:xfrm>
        </p:spPr>
        <p:txBody>
          <a:bodyPr/>
          <a:lstStyle/>
          <a:p>
            <a:r>
              <a:rPr lang="en-US" altLang="en-US"/>
              <a:t>Favored by many engineers </a:t>
            </a:r>
          </a:p>
          <a:p>
            <a:pPr lvl="4"/>
            <a:endParaRPr lang="en-US" altLang="en-US"/>
          </a:p>
          <a:p>
            <a:r>
              <a:rPr lang="en-US" altLang="en-US"/>
              <a:t>Guarantees statistical performance over time</a:t>
            </a:r>
          </a:p>
          <a:p>
            <a:pPr lvl="4"/>
            <a:endParaRPr lang="en-US" altLang="en-US"/>
          </a:p>
          <a:p>
            <a:r>
              <a:rPr lang="en-US" altLang="en-US"/>
              <a:t>But difficult to employ consistently in analyses </a:t>
            </a:r>
          </a:p>
          <a:p>
            <a:pPr lvl="4"/>
            <a:endParaRPr lang="en-US" altLang="en-US"/>
          </a:p>
          <a:p>
            <a:r>
              <a:rPr lang="en-US" altLang="en-US"/>
              <a:t>Not clear how to propagate them through mathematical calculations</a:t>
            </a:r>
          </a:p>
        </p:txBody>
      </p:sp>
    </p:spTree>
    <p:extLst>
      <p:ext uri="{BB962C8B-B14F-4D97-AF65-F5344CB8AC3E}">
        <p14:creationId xmlns:p14="http://schemas.microsoft.com/office/powerpoint/2010/main" val="631814760"/>
      </p:ext>
    </p:extLst>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0" name="Group 39"/>
          <p:cNvGrpSpPr/>
          <p:nvPr/>
        </p:nvGrpSpPr>
        <p:grpSpPr>
          <a:xfrm>
            <a:off x="152400" y="3767138"/>
            <a:ext cx="2099726" cy="3083441"/>
            <a:chOff x="2446874" y="3767138"/>
            <a:chExt cx="2099726" cy="3083441"/>
          </a:xfrm>
        </p:grpSpPr>
        <p:sp>
          <p:nvSpPr>
            <p:cNvPr id="54367" name="Oval 739"/>
            <p:cNvSpPr>
              <a:spLocks noChangeArrowheads="1"/>
            </p:cNvSpPr>
            <p:nvPr/>
          </p:nvSpPr>
          <p:spPr bwMode="auto">
            <a:xfrm>
              <a:off x="2727325" y="6243638"/>
              <a:ext cx="28575" cy="28575"/>
            </a:xfrm>
            <a:prstGeom prst="ellipse">
              <a:avLst/>
            </a:prstGeom>
            <a:noFill/>
            <a:ln w="4763" cap="rnd">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endParaRPr lang="en-US" altLang="en-US">
                <a:latin typeface="+mn-lt"/>
              </a:endParaRPr>
            </a:p>
          </p:txBody>
        </p:sp>
        <p:sp>
          <p:nvSpPr>
            <p:cNvPr id="54368" name="Line 741"/>
            <p:cNvSpPr>
              <a:spLocks noChangeShapeType="1"/>
            </p:cNvSpPr>
            <p:nvPr/>
          </p:nvSpPr>
          <p:spPr bwMode="auto">
            <a:xfrm>
              <a:off x="2744788" y="6359525"/>
              <a:ext cx="1631950" cy="1588"/>
            </a:xfrm>
            <a:prstGeom prst="line">
              <a:avLst/>
            </a:prstGeom>
            <a:noFill/>
            <a:ln w="4763"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sz="1200">
                <a:latin typeface="+mn-lt"/>
              </a:endParaRPr>
            </a:p>
          </p:txBody>
        </p:sp>
        <p:sp>
          <p:nvSpPr>
            <p:cNvPr id="54369" name="Line 742"/>
            <p:cNvSpPr>
              <a:spLocks noChangeShapeType="1"/>
            </p:cNvSpPr>
            <p:nvPr/>
          </p:nvSpPr>
          <p:spPr bwMode="auto">
            <a:xfrm>
              <a:off x="2744788" y="6359525"/>
              <a:ext cx="1587" cy="49213"/>
            </a:xfrm>
            <a:prstGeom prst="line">
              <a:avLst/>
            </a:prstGeom>
            <a:noFill/>
            <a:ln w="4763"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sz="1200">
                <a:latin typeface="+mn-lt"/>
              </a:endParaRPr>
            </a:p>
          </p:txBody>
        </p:sp>
        <p:sp>
          <p:nvSpPr>
            <p:cNvPr id="54370" name="Line 743"/>
            <p:cNvSpPr>
              <a:spLocks noChangeShapeType="1"/>
            </p:cNvSpPr>
            <p:nvPr/>
          </p:nvSpPr>
          <p:spPr bwMode="auto">
            <a:xfrm>
              <a:off x="3073400" y="6359525"/>
              <a:ext cx="1588" cy="49213"/>
            </a:xfrm>
            <a:prstGeom prst="line">
              <a:avLst/>
            </a:prstGeom>
            <a:noFill/>
            <a:ln w="4763"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sz="1200">
                <a:latin typeface="+mn-lt"/>
              </a:endParaRPr>
            </a:p>
          </p:txBody>
        </p:sp>
        <p:sp>
          <p:nvSpPr>
            <p:cNvPr id="54371" name="Line 744"/>
            <p:cNvSpPr>
              <a:spLocks noChangeShapeType="1"/>
            </p:cNvSpPr>
            <p:nvPr/>
          </p:nvSpPr>
          <p:spPr bwMode="auto">
            <a:xfrm>
              <a:off x="3397250" y="6359525"/>
              <a:ext cx="1588" cy="49213"/>
            </a:xfrm>
            <a:prstGeom prst="line">
              <a:avLst/>
            </a:prstGeom>
            <a:noFill/>
            <a:ln w="4763"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sz="1200">
                <a:latin typeface="+mn-lt"/>
              </a:endParaRPr>
            </a:p>
          </p:txBody>
        </p:sp>
        <p:sp>
          <p:nvSpPr>
            <p:cNvPr id="54372" name="Line 745"/>
            <p:cNvSpPr>
              <a:spLocks noChangeShapeType="1"/>
            </p:cNvSpPr>
            <p:nvPr/>
          </p:nvSpPr>
          <p:spPr bwMode="auto">
            <a:xfrm>
              <a:off x="3725863" y="6359525"/>
              <a:ext cx="1587" cy="49213"/>
            </a:xfrm>
            <a:prstGeom prst="line">
              <a:avLst/>
            </a:prstGeom>
            <a:noFill/>
            <a:ln w="4763"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sz="1200">
                <a:latin typeface="+mn-lt"/>
              </a:endParaRPr>
            </a:p>
          </p:txBody>
        </p:sp>
        <p:sp>
          <p:nvSpPr>
            <p:cNvPr id="54373" name="Line 746"/>
            <p:cNvSpPr>
              <a:spLocks noChangeShapeType="1"/>
            </p:cNvSpPr>
            <p:nvPr/>
          </p:nvSpPr>
          <p:spPr bwMode="auto">
            <a:xfrm>
              <a:off x="4054475" y="6359525"/>
              <a:ext cx="1588" cy="49213"/>
            </a:xfrm>
            <a:prstGeom prst="line">
              <a:avLst/>
            </a:prstGeom>
            <a:noFill/>
            <a:ln w="4763"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sz="1200">
                <a:latin typeface="+mn-lt"/>
              </a:endParaRPr>
            </a:p>
          </p:txBody>
        </p:sp>
        <p:sp>
          <p:nvSpPr>
            <p:cNvPr id="54374" name="Line 747"/>
            <p:cNvSpPr>
              <a:spLocks noChangeShapeType="1"/>
            </p:cNvSpPr>
            <p:nvPr/>
          </p:nvSpPr>
          <p:spPr bwMode="auto">
            <a:xfrm>
              <a:off x="4376738" y="6359525"/>
              <a:ext cx="1587" cy="49213"/>
            </a:xfrm>
            <a:prstGeom prst="line">
              <a:avLst/>
            </a:prstGeom>
            <a:noFill/>
            <a:ln w="4763"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sz="1200">
                <a:latin typeface="+mn-lt"/>
              </a:endParaRPr>
            </a:p>
          </p:txBody>
        </p:sp>
        <p:sp>
          <p:nvSpPr>
            <p:cNvPr id="54375" name="Rectangle 748"/>
            <p:cNvSpPr>
              <a:spLocks noChangeArrowheads="1"/>
            </p:cNvSpPr>
            <p:nvPr/>
          </p:nvSpPr>
          <p:spPr bwMode="auto">
            <a:xfrm>
              <a:off x="2616200" y="6469063"/>
              <a:ext cx="346249"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r>
                <a:rPr lang="en-US" altLang="en-US" dirty="0">
                  <a:solidFill>
                    <a:srgbClr val="000000"/>
                  </a:solidFill>
                  <a:latin typeface="+mn-lt"/>
                </a:rPr>
                <a:t>0.000</a:t>
              </a:r>
              <a:endParaRPr lang="en-US" altLang="en-US" dirty="0">
                <a:latin typeface="+mn-lt"/>
              </a:endParaRPr>
            </a:p>
          </p:txBody>
        </p:sp>
        <p:sp>
          <p:nvSpPr>
            <p:cNvPr id="54377" name="Rectangle 750"/>
            <p:cNvSpPr>
              <a:spLocks noChangeArrowheads="1"/>
            </p:cNvSpPr>
            <p:nvPr/>
          </p:nvSpPr>
          <p:spPr bwMode="auto">
            <a:xfrm>
              <a:off x="3268663" y="6469063"/>
              <a:ext cx="346249"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r>
                <a:rPr lang="en-US" altLang="en-US">
                  <a:solidFill>
                    <a:srgbClr val="000000"/>
                  </a:solidFill>
                  <a:latin typeface="+mn-lt"/>
                </a:rPr>
                <a:t>0.002</a:t>
              </a:r>
              <a:endParaRPr lang="en-US" altLang="en-US">
                <a:latin typeface="+mn-lt"/>
              </a:endParaRPr>
            </a:p>
          </p:txBody>
        </p:sp>
        <p:sp>
          <p:nvSpPr>
            <p:cNvPr id="54379" name="Rectangle 752"/>
            <p:cNvSpPr>
              <a:spLocks noChangeArrowheads="1"/>
            </p:cNvSpPr>
            <p:nvPr/>
          </p:nvSpPr>
          <p:spPr bwMode="auto">
            <a:xfrm>
              <a:off x="3925888" y="6469063"/>
              <a:ext cx="346249"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r>
                <a:rPr lang="en-US" altLang="en-US">
                  <a:solidFill>
                    <a:srgbClr val="000000"/>
                  </a:solidFill>
                  <a:latin typeface="+mn-lt"/>
                </a:rPr>
                <a:t>0.004</a:t>
              </a:r>
              <a:endParaRPr lang="en-US" altLang="en-US">
                <a:latin typeface="+mn-lt"/>
              </a:endParaRPr>
            </a:p>
          </p:txBody>
        </p:sp>
        <p:sp>
          <p:nvSpPr>
            <p:cNvPr id="54381" name="Line 754"/>
            <p:cNvSpPr>
              <a:spLocks noChangeShapeType="1"/>
            </p:cNvSpPr>
            <p:nvPr/>
          </p:nvSpPr>
          <p:spPr bwMode="auto">
            <a:xfrm flipV="1">
              <a:off x="2673350" y="3865563"/>
              <a:ext cx="1588" cy="2395537"/>
            </a:xfrm>
            <a:prstGeom prst="line">
              <a:avLst/>
            </a:prstGeom>
            <a:noFill/>
            <a:ln w="4763"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sz="1200">
                <a:latin typeface="+mn-lt"/>
              </a:endParaRPr>
            </a:p>
          </p:txBody>
        </p:sp>
        <p:sp>
          <p:nvSpPr>
            <p:cNvPr id="54382" name="Line 755"/>
            <p:cNvSpPr>
              <a:spLocks noChangeShapeType="1"/>
            </p:cNvSpPr>
            <p:nvPr/>
          </p:nvSpPr>
          <p:spPr bwMode="auto">
            <a:xfrm flipH="1">
              <a:off x="2624138" y="6261100"/>
              <a:ext cx="49212" cy="1588"/>
            </a:xfrm>
            <a:prstGeom prst="line">
              <a:avLst/>
            </a:prstGeom>
            <a:noFill/>
            <a:ln w="4763"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sz="1200">
                <a:latin typeface="+mn-lt"/>
              </a:endParaRPr>
            </a:p>
          </p:txBody>
        </p:sp>
        <p:sp>
          <p:nvSpPr>
            <p:cNvPr id="54383" name="Line 756"/>
            <p:cNvSpPr>
              <a:spLocks noChangeShapeType="1"/>
            </p:cNvSpPr>
            <p:nvPr/>
          </p:nvSpPr>
          <p:spPr bwMode="auto">
            <a:xfrm flipH="1">
              <a:off x="2624138" y="5783263"/>
              <a:ext cx="49212" cy="1587"/>
            </a:xfrm>
            <a:prstGeom prst="line">
              <a:avLst/>
            </a:prstGeom>
            <a:noFill/>
            <a:ln w="4763"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sz="1200">
                <a:latin typeface="+mn-lt"/>
              </a:endParaRPr>
            </a:p>
          </p:txBody>
        </p:sp>
        <p:sp>
          <p:nvSpPr>
            <p:cNvPr id="54384" name="Line 757"/>
            <p:cNvSpPr>
              <a:spLocks noChangeShapeType="1"/>
            </p:cNvSpPr>
            <p:nvPr/>
          </p:nvSpPr>
          <p:spPr bwMode="auto">
            <a:xfrm flipH="1">
              <a:off x="2624138" y="5302250"/>
              <a:ext cx="49212" cy="1588"/>
            </a:xfrm>
            <a:prstGeom prst="line">
              <a:avLst/>
            </a:prstGeom>
            <a:noFill/>
            <a:ln w="4763"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sz="1200">
                <a:latin typeface="+mn-lt"/>
              </a:endParaRPr>
            </a:p>
          </p:txBody>
        </p:sp>
        <p:sp>
          <p:nvSpPr>
            <p:cNvPr id="54385" name="Line 758"/>
            <p:cNvSpPr>
              <a:spLocks noChangeShapeType="1"/>
            </p:cNvSpPr>
            <p:nvPr/>
          </p:nvSpPr>
          <p:spPr bwMode="auto">
            <a:xfrm flipH="1">
              <a:off x="2624138" y="4824413"/>
              <a:ext cx="49212" cy="1587"/>
            </a:xfrm>
            <a:prstGeom prst="line">
              <a:avLst/>
            </a:prstGeom>
            <a:noFill/>
            <a:ln w="4763"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sz="1200">
                <a:latin typeface="+mn-lt"/>
              </a:endParaRPr>
            </a:p>
          </p:txBody>
        </p:sp>
        <p:sp>
          <p:nvSpPr>
            <p:cNvPr id="54386" name="Line 759"/>
            <p:cNvSpPr>
              <a:spLocks noChangeShapeType="1"/>
            </p:cNvSpPr>
            <p:nvPr/>
          </p:nvSpPr>
          <p:spPr bwMode="auto">
            <a:xfrm flipH="1">
              <a:off x="2624138" y="4341813"/>
              <a:ext cx="49212" cy="1587"/>
            </a:xfrm>
            <a:prstGeom prst="line">
              <a:avLst/>
            </a:prstGeom>
            <a:noFill/>
            <a:ln w="4763"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sz="1200">
                <a:latin typeface="+mn-lt"/>
              </a:endParaRPr>
            </a:p>
          </p:txBody>
        </p:sp>
        <p:sp>
          <p:nvSpPr>
            <p:cNvPr id="54387" name="Line 760"/>
            <p:cNvSpPr>
              <a:spLocks noChangeShapeType="1"/>
            </p:cNvSpPr>
            <p:nvPr/>
          </p:nvSpPr>
          <p:spPr bwMode="auto">
            <a:xfrm flipH="1">
              <a:off x="2624138" y="3865563"/>
              <a:ext cx="49212" cy="1587"/>
            </a:xfrm>
            <a:prstGeom prst="line">
              <a:avLst/>
            </a:prstGeom>
            <a:noFill/>
            <a:ln w="4763"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sz="1200">
                <a:latin typeface="+mn-lt"/>
              </a:endParaRPr>
            </a:p>
          </p:txBody>
        </p:sp>
        <p:sp>
          <p:nvSpPr>
            <p:cNvPr id="54388" name="Rectangle 761"/>
            <p:cNvSpPr>
              <a:spLocks noChangeArrowheads="1"/>
            </p:cNvSpPr>
            <p:nvPr/>
          </p:nvSpPr>
          <p:spPr bwMode="auto">
            <a:xfrm rot="16200000">
              <a:off x="2443027" y="6186230"/>
              <a:ext cx="192360"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r>
                <a:rPr lang="en-US" altLang="en-US">
                  <a:solidFill>
                    <a:srgbClr val="000000"/>
                  </a:solidFill>
                  <a:latin typeface="+mn-lt"/>
                </a:rPr>
                <a:t>0.0</a:t>
              </a:r>
              <a:endParaRPr lang="en-US" altLang="en-US">
                <a:latin typeface="+mn-lt"/>
              </a:endParaRPr>
            </a:p>
          </p:txBody>
        </p:sp>
        <p:sp>
          <p:nvSpPr>
            <p:cNvPr id="54389" name="Rectangle 762"/>
            <p:cNvSpPr>
              <a:spLocks noChangeArrowheads="1"/>
            </p:cNvSpPr>
            <p:nvPr/>
          </p:nvSpPr>
          <p:spPr bwMode="auto">
            <a:xfrm rot="16200000">
              <a:off x="2443027" y="5708393"/>
              <a:ext cx="192360"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r>
                <a:rPr lang="en-US" altLang="en-US">
                  <a:solidFill>
                    <a:srgbClr val="000000"/>
                  </a:solidFill>
                  <a:latin typeface="+mn-lt"/>
                </a:rPr>
                <a:t>0.2</a:t>
              </a:r>
              <a:endParaRPr lang="en-US" altLang="en-US">
                <a:latin typeface="+mn-lt"/>
              </a:endParaRPr>
            </a:p>
          </p:txBody>
        </p:sp>
        <p:sp>
          <p:nvSpPr>
            <p:cNvPr id="54390" name="Rectangle 763"/>
            <p:cNvSpPr>
              <a:spLocks noChangeArrowheads="1"/>
            </p:cNvSpPr>
            <p:nvPr/>
          </p:nvSpPr>
          <p:spPr bwMode="auto">
            <a:xfrm rot="16200000">
              <a:off x="2443027" y="5227380"/>
              <a:ext cx="192360"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r>
                <a:rPr lang="en-US" altLang="en-US">
                  <a:solidFill>
                    <a:srgbClr val="000000"/>
                  </a:solidFill>
                  <a:latin typeface="+mn-lt"/>
                </a:rPr>
                <a:t>0.4</a:t>
              </a:r>
              <a:endParaRPr lang="en-US" altLang="en-US">
                <a:latin typeface="+mn-lt"/>
              </a:endParaRPr>
            </a:p>
          </p:txBody>
        </p:sp>
        <p:sp>
          <p:nvSpPr>
            <p:cNvPr id="54391" name="Rectangle 764"/>
            <p:cNvSpPr>
              <a:spLocks noChangeArrowheads="1"/>
            </p:cNvSpPr>
            <p:nvPr/>
          </p:nvSpPr>
          <p:spPr bwMode="auto">
            <a:xfrm rot="16200000">
              <a:off x="2443027" y="4746368"/>
              <a:ext cx="192360"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r>
                <a:rPr lang="en-US" altLang="en-US">
                  <a:solidFill>
                    <a:srgbClr val="000000"/>
                  </a:solidFill>
                  <a:latin typeface="+mn-lt"/>
                </a:rPr>
                <a:t>0.6</a:t>
              </a:r>
              <a:endParaRPr lang="en-US" altLang="en-US">
                <a:latin typeface="+mn-lt"/>
              </a:endParaRPr>
            </a:p>
          </p:txBody>
        </p:sp>
        <p:sp>
          <p:nvSpPr>
            <p:cNvPr id="54392" name="Rectangle 765"/>
            <p:cNvSpPr>
              <a:spLocks noChangeArrowheads="1"/>
            </p:cNvSpPr>
            <p:nvPr/>
          </p:nvSpPr>
          <p:spPr bwMode="auto">
            <a:xfrm rot="16200000">
              <a:off x="2443027" y="4263768"/>
              <a:ext cx="192360"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r>
                <a:rPr lang="en-US" altLang="en-US">
                  <a:solidFill>
                    <a:srgbClr val="000000"/>
                  </a:solidFill>
                  <a:latin typeface="+mn-lt"/>
                </a:rPr>
                <a:t>0.8</a:t>
              </a:r>
              <a:endParaRPr lang="en-US" altLang="en-US">
                <a:latin typeface="+mn-lt"/>
              </a:endParaRPr>
            </a:p>
          </p:txBody>
        </p:sp>
        <p:sp>
          <p:nvSpPr>
            <p:cNvPr id="54393" name="Rectangle 766"/>
            <p:cNvSpPr>
              <a:spLocks noChangeArrowheads="1"/>
            </p:cNvSpPr>
            <p:nvPr/>
          </p:nvSpPr>
          <p:spPr bwMode="auto">
            <a:xfrm rot="16200000">
              <a:off x="2443027" y="3790693"/>
              <a:ext cx="192360"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r>
                <a:rPr lang="en-US" altLang="en-US">
                  <a:solidFill>
                    <a:srgbClr val="000000"/>
                  </a:solidFill>
                  <a:latin typeface="+mn-lt"/>
                </a:rPr>
                <a:t>1.0</a:t>
              </a:r>
              <a:endParaRPr lang="en-US" altLang="en-US">
                <a:latin typeface="+mn-lt"/>
              </a:endParaRPr>
            </a:p>
          </p:txBody>
        </p:sp>
        <p:sp>
          <p:nvSpPr>
            <p:cNvPr id="54394" name="Rectangle 767"/>
            <p:cNvSpPr>
              <a:spLocks noChangeArrowheads="1"/>
            </p:cNvSpPr>
            <p:nvPr/>
          </p:nvSpPr>
          <p:spPr bwMode="auto">
            <a:xfrm>
              <a:off x="2673350" y="3767138"/>
              <a:ext cx="1873250" cy="2592387"/>
            </a:xfrm>
            <a:prstGeom prst="rect">
              <a:avLst/>
            </a:prstGeom>
            <a:noFill/>
            <a:ln w="4763"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endParaRPr lang="en-US" altLang="en-US">
                <a:latin typeface="+mn-lt"/>
              </a:endParaRPr>
            </a:p>
          </p:txBody>
        </p:sp>
        <p:sp>
          <p:nvSpPr>
            <p:cNvPr id="54395" name="Rectangle 768"/>
            <p:cNvSpPr>
              <a:spLocks noChangeArrowheads="1"/>
            </p:cNvSpPr>
            <p:nvPr/>
          </p:nvSpPr>
          <p:spPr bwMode="auto">
            <a:xfrm>
              <a:off x="3533775" y="6665913"/>
              <a:ext cx="197170"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r>
                <a:rPr lang="en-US" altLang="en-US">
                  <a:solidFill>
                    <a:srgbClr val="000000"/>
                  </a:solidFill>
                  <a:latin typeface="+mn-lt"/>
                </a:rPr>
                <a:t>foc</a:t>
              </a:r>
              <a:endParaRPr lang="en-US" altLang="en-US">
                <a:latin typeface="+mn-lt"/>
              </a:endParaRPr>
            </a:p>
          </p:txBody>
        </p:sp>
        <p:sp>
          <p:nvSpPr>
            <p:cNvPr id="54396" name="Freeform 882"/>
            <p:cNvSpPr>
              <a:spLocks/>
            </p:cNvSpPr>
            <p:nvPr/>
          </p:nvSpPr>
          <p:spPr bwMode="auto">
            <a:xfrm>
              <a:off x="2744788" y="3865563"/>
              <a:ext cx="1731962" cy="2395537"/>
            </a:xfrm>
            <a:custGeom>
              <a:avLst/>
              <a:gdLst>
                <a:gd name="T0" fmla="*/ 0 w 316"/>
                <a:gd name="T1" fmla="*/ 2395537 h 437"/>
                <a:gd name="T2" fmla="*/ 32885 w 316"/>
                <a:gd name="T3" fmla="*/ 2395537 h 437"/>
                <a:gd name="T4" fmla="*/ 65771 w 316"/>
                <a:gd name="T5" fmla="*/ 2346201 h 437"/>
                <a:gd name="T6" fmla="*/ 98656 w 316"/>
                <a:gd name="T7" fmla="*/ 2296865 h 437"/>
                <a:gd name="T8" fmla="*/ 131541 w 316"/>
                <a:gd name="T9" fmla="*/ 2247529 h 437"/>
                <a:gd name="T10" fmla="*/ 164427 w 316"/>
                <a:gd name="T11" fmla="*/ 2198193 h 437"/>
                <a:gd name="T12" fmla="*/ 197312 w 316"/>
                <a:gd name="T13" fmla="*/ 2154339 h 437"/>
                <a:gd name="T14" fmla="*/ 230197 w 316"/>
                <a:gd name="T15" fmla="*/ 2105003 h 437"/>
                <a:gd name="T16" fmla="*/ 263083 w 316"/>
                <a:gd name="T17" fmla="*/ 2055667 h 437"/>
                <a:gd name="T18" fmla="*/ 295968 w 316"/>
                <a:gd name="T19" fmla="*/ 2006331 h 437"/>
                <a:gd name="T20" fmla="*/ 328854 w 316"/>
                <a:gd name="T21" fmla="*/ 1956995 h 437"/>
                <a:gd name="T22" fmla="*/ 361739 w 316"/>
                <a:gd name="T23" fmla="*/ 1907659 h 437"/>
                <a:gd name="T24" fmla="*/ 394624 w 316"/>
                <a:gd name="T25" fmla="*/ 1858323 h 437"/>
                <a:gd name="T26" fmla="*/ 422029 w 316"/>
                <a:gd name="T27" fmla="*/ 1808987 h 437"/>
                <a:gd name="T28" fmla="*/ 454914 w 316"/>
                <a:gd name="T29" fmla="*/ 1759651 h 437"/>
                <a:gd name="T30" fmla="*/ 487799 w 316"/>
                <a:gd name="T31" fmla="*/ 1710315 h 437"/>
                <a:gd name="T32" fmla="*/ 520685 w 316"/>
                <a:gd name="T33" fmla="*/ 1660979 h 437"/>
                <a:gd name="T34" fmla="*/ 553570 w 316"/>
                <a:gd name="T35" fmla="*/ 1611643 h 437"/>
                <a:gd name="T36" fmla="*/ 586455 w 316"/>
                <a:gd name="T37" fmla="*/ 1562307 h 437"/>
                <a:gd name="T38" fmla="*/ 619341 w 316"/>
                <a:gd name="T39" fmla="*/ 1518453 h 437"/>
                <a:gd name="T40" fmla="*/ 652226 w 316"/>
                <a:gd name="T41" fmla="*/ 1469117 h 437"/>
                <a:gd name="T42" fmla="*/ 685111 w 316"/>
                <a:gd name="T43" fmla="*/ 1419781 h 437"/>
                <a:gd name="T44" fmla="*/ 717997 w 316"/>
                <a:gd name="T45" fmla="*/ 1370444 h 437"/>
                <a:gd name="T46" fmla="*/ 750882 w 316"/>
                <a:gd name="T47" fmla="*/ 1321108 h 437"/>
                <a:gd name="T48" fmla="*/ 783768 w 316"/>
                <a:gd name="T49" fmla="*/ 1271772 h 437"/>
                <a:gd name="T50" fmla="*/ 816653 w 316"/>
                <a:gd name="T51" fmla="*/ 1222436 h 437"/>
                <a:gd name="T52" fmla="*/ 849538 w 316"/>
                <a:gd name="T53" fmla="*/ 1173101 h 437"/>
                <a:gd name="T54" fmla="*/ 882424 w 316"/>
                <a:gd name="T55" fmla="*/ 1123765 h 437"/>
                <a:gd name="T56" fmla="*/ 915309 w 316"/>
                <a:gd name="T57" fmla="*/ 1074429 h 437"/>
                <a:gd name="T58" fmla="*/ 948194 w 316"/>
                <a:gd name="T59" fmla="*/ 1025093 h 437"/>
                <a:gd name="T60" fmla="*/ 981080 w 316"/>
                <a:gd name="T61" fmla="*/ 975757 h 437"/>
                <a:gd name="T62" fmla="*/ 1013965 w 316"/>
                <a:gd name="T63" fmla="*/ 926421 h 437"/>
                <a:gd name="T64" fmla="*/ 1046850 w 316"/>
                <a:gd name="T65" fmla="*/ 877085 h 437"/>
                <a:gd name="T66" fmla="*/ 1079736 w 316"/>
                <a:gd name="T67" fmla="*/ 833230 h 437"/>
                <a:gd name="T68" fmla="*/ 1112621 w 316"/>
                <a:gd name="T69" fmla="*/ 783894 h 437"/>
                <a:gd name="T70" fmla="*/ 1145506 w 316"/>
                <a:gd name="T71" fmla="*/ 734558 h 437"/>
                <a:gd name="T72" fmla="*/ 1178392 w 316"/>
                <a:gd name="T73" fmla="*/ 685222 h 437"/>
                <a:gd name="T74" fmla="*/ 1211277 w 316"/>
                <a:gd name="T75" fmla="*/ 635886 h 437"/>
                <a:gd name="T76" fmla="*/ 1244162 w 316"/>
                <a:gd name="T77" fmla="*/ 586550 h 437"/>
                <a:gd name="T78" fmla="*/ 1277048 w 316"/>
                <a:gd name="T79" fmla="*/ 537214 h 437"/>
                <a:gd name="T80" fmla="*/ 1309933 w 316"/>
                <a:gd name="T81" fmla="*/ 487878 h 437"/>
                <a:gd name="T82" fmla="*/ 1337338 w 316"/>
                <a:gd name="T83" fmla="*/ 438542 h 437"/>
                <a:gd name="T84" fmla="*/ 1370223 w 316"/>
                <a:gd name="T85" fmla="*/ 389206 h 437"/>
                <a:gd name="T86" fmla="*/ 1403109 w 316"/>
                <a:gd name="T87" fmla="*/ 339870 h 437"/>
                <a:gd name="T88" fmla="*/ 1435994 w 316"/>
                <a:gd name="T89" fmla="*/ 290534 h 437"/>
                <a:gd name="T90" fmla="*/ 1468879 w 316"/>
                <a:gd name="T91" fmla="*/ 241198 h 437"/>
                <a:gd name="T92" fmla="*/ 1501765 w 316"/>
                <a:gd name="T93" fmla="*/ 197344 h 437"/>
                <a:gd name="T94" fmla="*/ 1534650 w 316"/>
                <a:gd name="T95" fmla="*/ 148008 h 437"/>
                <a:gd name="T96" fmla="*/ 1567535 w 316"/>
                <a:gd name="T97" fmla="*/ 98672 h 437"/>
                <a:gd name="T98" fmla="*/ 1600421 w 316"/>
                <a:gd name="T99" fmla="*/ 49336 h 437"/>
                <a:gd name="T100" fmla="*/ 1633306 w 316"/>
                <a:gd name="T101" fmla="*/ 0 h 437"/>
                <a:gd name="T102" fmla="*/ 1666191 w 316"/>
                <a:gd name="T103" fmla="*/ 0 h 437"/>
                <a:gd name="T104" fmla="*/ 1699077 w 316"/>
                <a:gd name="T105" fmla="*/ 0 h 437"/>
                <a:gd name="T106" fmla="*/ 1731962 w 316"/>
                <a:gd name="T107" fmla="*/ 0 h 437"/>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316"/>
                <a:gd name="T163" fmla="*/ 0 h 437"/>
                <a:gd name="T164" fmla="*/ 316 w 316"/>
                <a:gd name="T165" fmla="*/ 437 h 437"/>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316" h="437">
                  <a:moveTo>
                    <a:pt x="0" y="437"/>
                  </a:moveTo>
                  <a:lnTo>
                    <a:pt x="6" y="437"/>
                  </a:lnTo>
                  <a:lnTo>
                    <a:pt x="12" y="428"/>
                  </a:lnTo>
                  <a:lnTo>
                    <a:pt x="18" y="419"/>
                  </a:lnTo>
                  <a:lnTo>
                    <a:pt x="24" y="410"/>
                  </a:lnTo>
                  <a:lnTo>
                    <a:pt x="30" y="401"/>
                  </a:lnTo>
                  <a:lnTo>
                    <a:pt x="36" y="393"/>
                  </a:lnTo>
                  <a:lnTo>
                    <a:pt x="42" y="384"/>
                  </a:lnTo>
                  <a:lnTo>
                    <a:pt x="48" y="375"/>
                  </a:lnTo>
                  <a:lnTo>
                    <a:pt x="54" y="366"/>
                  </a:lnTo>
                  <a:lnTo>
                    <a:pt x="60" y="357"/>
                  </a:lnTo>
                  <a:lnTo>
                    <a:pt x="66" y="348"/>
                  </a:lnTo>
                  <a:lnTo>
                    <a:pt x="72" y="339"/>
                  </a:lnTo>
                  <a:lnTo>
                    <a:pt x="77" y="330"/>
                  </a:lnTo>
                  <a:lnTo>
                    <a:pt x="83" y="321"/>
                  </a:lnTo>
                  <a:lnTo>
                    <a:pt x="89" y="312"/>
                  </a:lnTo>
                  <a:lnTo>
                    <a:pt x="95" y="303"/>
                  </a:lnTo>
                  <a:lnTo>
                    <a:pt x="101" y="294"/>
                  </a:lnTo>
                  <a:lnTo>
                    <a:pt x="107" y="285"/>
                  </a:lnTo>
                  <a:lnTo>
                    <a:pt x="113" y="277"/>
                  </a:lnTo>
                  <a:lnTo>
                    <a:pt x="119" y="268"/>
                  </a:lnTo>
                  <a:lnTo>
                    <a:pt x="125" y="259"/>
                  </a:lnTo>
                  <a:lnTo>
                    <a:pt x="131" y="250"/>
                  </a:lnTo>
                  <a:lnTo>
                    <a:pt x="137" y="241"/>
                  </a:lnTo>
                  <a:lnTo>
                    <a:pt x="143" y="232"/>
                  </a:lnTo>
                  <a:lnTo>
                    <a:pt x="149" y="223"/>
                  </a:lnTo>
                  <a:lnTo>
                    <a:pt x="155" y="214"/>
                  </a:lnTo>
                  <a:lnTo>
                    <a:pt x="161" y="205"/>
                  </a:lnTo>
                  <a:lnTo>
                    <a:pt x="167" y="196"/>
                  </a:lnTo>
                  <a:lnTo>
                    <a:pt x="173" y="187"/>
                  </a:lnTo>
                  <a:lnTo>
                    <a:pt x="179" y="178"/>
                  </a:lnTo>
                  <a:lnTo>
                    <a:pt x="185" y="169"/>
                  </a:lnTo>
                  <a:lnTo>
                    <a:pt x="191" y="160"/>
                  </a:lnTo>
                  <a:lnTo>
                    <a:pt x="197" y="152"/>
                  </a:lnTo>
                  <a:lnTo>
                    <a:pt x="203" y="143"/>
                  </a:lnTo>
                  <a:lnTo>
                    <a:pt x="209" y="134"/>
                  </a:lnTo>
                  <a:lnTo>
                    <a:pt x="215" y="125"/>
                  </a:lnTo>
                  <a:lnTo>
                    <a:pt x="221" y="116"/>
                  </a:lnTo>
                  <a:lnTo>
                    <a:pt x="227" y="107"/>
                  </a:lnTo>
                  <a:lnTo>
                    <a:pt x="233" y="98"/>
                  </a:lnTo>
                  <a:lnTo>
                    <a:pt x="239" y="89"/>
                  </a:lnTo>
                  <a:lnTo>
                    <a:pt x="244" y="80"/>
                  </a:lnTo>
                  <a:lnTo>
                    <a:pt x="250" y="71"/>
                  </a:lnTo>
                  <a:lnTo>
                    <a:pt x="256" y="62"/>
                  </a:lnTo>
                  <a:lnTo>
                    <a:pt x="262" y="53"/>
                  </a:lnTo>
                  <a:lnTo>
                    <a:pt x="268" y="44"/>
                  </a:lnTo>
                  <a:lnTo>
                    <a:pt x="274" y="36"/>
                  </a:lnTo>
                  <a:lnTo>
                    <a:pt x="280" y="27"/>
                  </a:lnTo>
                  <a:lnTo>
                    <a:pt x="286" y="18"/>
                  </a:lnTo>
                  <a:lnTo>
                    <a:pt x="292" y="9"/>
                  </a:lnTo>
                  <a:lnTo>
                    <a:pt x="298" y="0"/>
                  </a:lnTo>
                  <a:lnTo>
                    <a:pt x="304" y="0"/>
                  </a:lnTo>
                  <a:lnTo>
                    <a:pt x="310" y="0"/>
                  </a:lnTo>
                  <a:lnTo>
                    <a:pt x="316" y="0"/>
                  </a:lnTo>
                </a:path>
              </a:pathLst>
            </a:custGeom>
            <a:noFill/>
            <a:ln w="476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sz="1200">
                <a:latin typeface="+mn-lt"/>
              </a:endParaRPr>
            </a:p>
          </p:txBody>
        </p:sp>
        <p:sp>
          <p:nvSpPr>
            <p:cNvPr id="168" name="Rectangle 167"/>
            <p:cNvSpPr/>
            <p:nvPr/>
          </p:nvSpPr>
          <p:spPr>
            <a:xfrm>
              <a:off x="2464862" y="4017299"/>
              <a:ext cx="142690" cy="188458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54274" name="Text Box 2"/>
          <p:cNvSpPr txBox="1">
            <a:spLocks noChangeArrowheads="1"/>
          </p:cNvSpPr>
          <p:nvPr/>
        </p:nvSpPr>
        <p:spPr bwMode="auto">
          <a:xfrm>
            <a:off x="9448800" y="457200"/>
            <a:ext cx="4038600" cy="5837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r>
              <a:rPr lang="en-US" altLang="en-US" sz="800"/>
              <a:t># graphs used for hand calculations</a:t>
            </a:r>
          </a:p>
          <a:p>
            <a:pPr eaLnBrk="1" hangingPunct="1"/>
            <a:endParaRPr lang="en-US" altLang="en-US" sz="800"/>
          </a:p>
          <a:p>
            <a:pPr eaLnBrk="1" hangingPunct="1"/>
            <a:r>
              <a:rPr lang="en-US" altLang="en-US" sz="800"/>
              <a:t>grid &lt;- function(x, xlab, ylab=' ') {</a:t>
            </a:r>
          </a:p>
          <a:p>
            <a:pPr eaLnBrk="1" hangingPunct="1"/>
            <a:r>
              <a:rPr lang="en-US" altLang="en-US" sz="800"/>
              <a:t>  plot(c(min(x),max(x)),c(0,1),col='white',ylab=ylab, xlab=xlab)</a:t>
            </a:r>
          </a:p>
          <a:p>
            <a:pPr eaLnBrk="1" hangingPunct="1"/>
            <a:r>
              <a:rPr lang="en-US" altLang="en-US" sz="800"/>
              <a:t> # for (m in 0:100) lines(c(min(x),max(x)),c(m,m)/100, col='lightgray')</a:t>
            </a:r>
          </a:p>
          <a:p>
            <a:pPr eaLnBrk="1" hangingPunct="1"/>
            <a:r>
              <a:rPr lang="en-US" altLang="en-US" sz="800"/>
              <a:t>#  for (m in 0:10) lines(c(min(x),max(x)),c(m,m)/10, col='gray')</a:t>
            </a:r>
          </a:p>
          <a:p>
            <a:pPr eaLnBrk="1" hangingPunct="1"/>
            <a:r>
              <a:rPr lang="en-US" altLang="en-US" sz="800"/>
              <a:t>  }</a:t>
            </a:r>
          </a:p>
          <a:p>
            <a:pPr eaLnBrk="1" hangingPunct="1"/>
            <a:endParaRPr lang="en-US" altLang="en-US" sz="800"/>
          </a:p>
          <a:p>
            <a:pPr eaLnBrk="1" hangingPunct="1"/>
            <a:r>
              <a:rPr lang="en-US" altLang="en-US" sz="800"/>
              <a:t>L = 65:135</a:t>
            </a:r>
          </a:p>
          <a:p>
            <a:pPr eaLnBrk="1" hangingPunct="1"/>
            <a:r>
              <a:rPr lang="en-US" altLang="en-US" sz="800"/>
              <a:t>grid(L,'L','Cumulative probability')</a:t>
            </a:r>
          </a:p>
          <a:p>
            <a:pPr eaLnBrk="1" hangingPunct="1"/>
            <a:r>
              <a:rPr lang="en-US" altLang="en-US" sz="800"/>
              <a:t>lines(L, punif(L, 80, 120))</a:t>
            </a:r>
          </a:p>
          <a:p>
            <a:pPr eaLnBrk="1" hangingPunct="1"/>
            <a:endParaRPr lang="en-US" altLang="en-US" sz="800"/>
          </a:p>
          <a:p>
            <a:pPr eaLnBrk="1" hangingPunct="1"/>
            <a:r>
              <a:rPr lang="en-US" altLang="en-US" sz="800"/>
              <a:t>i = 25:85 / 100000</a:t>
            </a:r>
          </a:p>
          <a:p>
            <a:pPr eaLnBrk="1" hangingPunct="1"/>
            <a:r>
              <a:rPr lang="en-US" altLang="en-US" sz="800"/>
              <a:t>grid(i,'i')</a:t>
            </a:r>
          </a:p>
          <a:p>
            <a:pPr eaLnBrk="1" hangingPunct="1"/>
            <a:r>
              <a:rPr lang="en-US" altLang="en-US" sz="800"/>
              <a:t>lines(i, punif(i, 0.0003 ,0.0008))</a:t>
            </a:r>
          </a:p>
          <a:p>
            <a:pPr eaLnBrk="1" hangingPunct="1"/>
            <a:endParaRPr lang="en-US" altLang="en-US" sz="800"/>
          </a:p>
          <a:p>
            <a:pPr eaLnBrk="1" hangingPunct="1"/>
            <a:r>
              <a:rPr lang="en-US" altLang="en-US" sz="800"/>
              <a:t>plognorm &lt;- function(x, a, b) </a:t>
            </a:r>
          </a:p>
          <a:p>
            <a:pPr eaLnBrk="1" hangingPunct="1"/>
            <a:r>
              <a:rPr lang="en-US" altLang="en-US" sz="800"/>
              <a:t>	return(plnorm(x,log(a^2/sqrt(a^2+b^2)),sqrt(log((a^2+b^2)/a^2))))</a:t>
            </a:r>
          </a:p>
          <a:p>
            <a:pPr eaLnBrk="1" hangingPunct="1"/>
            <a:endParaRPr lang="en-US" altLang="en-US" sz="800"/>
          </a:p>
          <a:p>
            <a:pPr eaLnBrk="1" hangingPunct="1"/>
            <a:r>
              <a:rPr lang="en-US" altLang="en-US" sz="800"/>
              <a:t>tK &lt;- K &lt;- 220:3200</a:t>
            </a:r>
          </a:p>
          <a:p>
            <a:pPr eaLnBrk="1" hangingPunct="1"/>
            <a:r>
              <a:rPr lang="en-US" altLang="en-US" sz="800"/>
              <a:t>tK[tK&lt;300] = 1</a:t>
            </a:r>
          </a:p>
          <a:p>
            <a:pPr eaLnBrk="1" hangingPunct="1"/>
            <a:r>
              <a:rPr lang="en-US" altLang="en-US" sz="800"/>
              <a:t>tK[tK&gt;3000] = 20000</a:t>
            </a:r>
          </a:p>
          <a:p>
            <a:pPr eaLnBrk="1" hangingPunct="1"/>
            <a:r>
              <a:rPr lang="en-US" altLang="en-US" sz="800"/>
              <a:t>grid(K,'K')</a:t>
            </a:r>
          </a:p>
          <a:p>
            <a:pPr eaLnBrk="1" hangingPunct="1"/>
            <a:r>
              <a:rPr lang="en-US" altLang="en-US" sz="800"/>
              <a:t>lines(K, plognorm(tK,  1000, 750))</a:t>
            </a:r>
          </a:p>
          <a:p>
            <a:pPr eaLnBrk="1" hangingPunct="1"/>
            <a:endParaRPr lang="en-US" altLang="en-US" sz="800"/>
          </a:p>
          <a:p>
            <a:pPr eaLnBrk="1" hangingPunct="1"/>
            <a:r>
              <a:rPr lang="en-US" altLang="en-US" sz="800"/>
              <a:t>tn = n = 1800:3700/10000</a:t>
            </a:r>
          </a:p>
          <a:p>
            <a:pPr eaLnBrk="1" hangingPunct="1"/>
            <a:r>
              <a:rPr lang="en-US" altLang="en-US" sz="800"/>
              <a:t>tn[tn&lt;0.2] = 0.00001</a:t>
            </a:r>
          </a:p>
          <a:p>
            <a:pPr eaLnBrk="1" hangingPunct="1"/>
            <a:r>
              <a:rPr lang="en-US" altLang="en-US" sz="800"/>
              <a:t>tn[0.35&lt;tn] = 1</a:t>
            </a:r>
          </a:p>
          <a:p>
            <a:pPr eaLnBrk="1" hangingPunct="1"/>
            <a:r>
              <a:rPr lang="en-US" altLang="en-US" sz="800"/>
              <a:t>grid(n,'n')</a:t>
            </a:r>
          </a:p>
          <a:p>
            <a:pPr eaLnBrk="1" hangingPunct="1"/>
            <a:r>
              <a:rPr lang="en-US" altLang="en-US" sz="800"/>
              <a:t>lines(n, plognorm(tn,  0.25, 0.05))</a:t>
            </a:r>
          </a:p>
          <a:p>
            <a:pPr eaLnBrk="1" hangingPunct="1"/>
            <a:endParaRPr lang="en-US" altLang="en-US" sz="800"/>
          </a:p>
          <a:p>
            <a:pPr eaLnBrk="1" hangingPunct="1"/>
            <a:r>
              <a:rPr lang="en-US" altLang="en-US" sz="800"/>
              <a:t>#BD &lt;- pmax(1500, pmin(1750, rlognorm(many, 1650, 100)))</a:t>
            </a:r>
          </a:p>
          <a:p>
            <a:pPr eaLnBrk="1" hangingPunct="1"/>
            <a:r>
              <a:rPr lang="en-US" altLang="en-US" sz="800"/>
              <a:t>tBD = BD = (4*1450):(4*1800)/4</a:t>
            </a:r>
          </a:p>
          <a:p>
            <a:pPr eaLnBrk="1" hangingPunct="1"/>
            <a:r>
              <a:rPr lang="en-US" altLang="en-US" sz="800"/>
              <a:t>tBD[tBD&lt;1500] = 0.00001</a:t>
            </a:r>
          </a:p>
          <a:p>
            <a:pPr eaLnBrk="1" hangingPunct="1"/>
            <a:r>
              <a:rPr lang="en-US" altLang="en-US" sz="800"/>
              <a:t>tBD[1750&lt;tBD] = 10000</a:t>
            </a:r>
          </a:p>
          <a:p>
            <a:pPr eaLnBrk="1" hangingPunct="1"/>
            <a:r>
              <a:rPr lang="en-US" altLang="en-US" sz="800"/>
              <a:t>grid(BD,'BD')</a:t>
            </a:r>
          </a:p>
          <a:p>
            <a:pPr eaLnBrk="1" hangingPunct="1"/>
            <a:r>
              <a:rPr lang="en-US" altLang="en-US" sz="800"/>
              <a:t>lines(BD, plognorm(tBD,  1650, 100))</a:t>
            </a:r>
          </a:p>
          <a:p>
            <a:pPr eaLnBrk="1" hangingPunct="1"/>
            <a:endParaRPr lang="en-US" altLang="en-US" sz="800"/>
          </a:p>
          <a:p>
            <a:pPr eaLnBrk="1" hangingPunct="1"/>
            <a:r>
              <a:rPr lang="en-US" altLang="en-US" sz="800"/>
              <a:t>foc = 0:53 / 10000</a:t>
            </a:r>
          </a:p>
          <a:p>
            <a:pPr eaLnBrk="1" hangingPunct="1"/>
            <a:r>
              <a:rPr lang="en-US" altLang="en-US" sz="800"/>
              <a:t>grid(foc,'foc')</a:t>
            </a:r>
          </a:p>
          <a:p>
            <a:pPr eaLnBrk="1" hangingPunct="1"/>
            <a:r>
              <a:rPr lang="en-US" altLang="en-US" sz="800"/>
              <a:t>lines(foc, punif(foc, 0.0001 ,0.005))</a:t>
            </a:r>
          </a:p>
          <a:p>
            <a:pPr eaLnBrk="1" hangingPunct="1"/>
            <a:endParaRPr lang="en-US" altLang="en-US" sz="800"/>
          </a:p>
          <a:p>
            <a:pPr eaLnBrk="1" hangingPunct="1"/>
            <a:r>
              <a:rPr lang="en-US" altLang="en-US" sz="800"/>
              <a:t>tKoc = Koc = 0:(4*210)/40</a:t>
            </a:r>
          </a:p>
          <a:p>
            <a:pPr eaLnBrk="1" hangingPunct="1"/>
            <a:r>
              <a:rPr lang="en-US" altLang="en-US" sz="800"/>
              <a:t>tKoc[tKoc&lt;5] = 0.00001</a:t>
            </a:r>
          </a:p>
          <a:p>
            <a:pPr eaLnBrk="1" hangingPunct="1"/>
            <a:r>
              <a:rPr lang="en-US" altLang="en-US" sz="800"/>
              <a:t>tKoc[20&lt;tKoc] = 10000</a:t>
            </a:r>
          </a:p>
          <a:p>
            <a:pPr eaLnBrk="1" hangingPunct="1"/>
            <a:r>
              <a:rPr lang="en-US" altLang="en-US" sz="800"/>
              <a:t>grid(Koc,'Koc')</a:t>
            </a:r>
          </a:p>
          <a:p>
            <a:pPr eaLnBrk="1" hangingPunct="1"/>
            <a:r>
              <a:rPr lang="en-US" altLang="en-US" sz="800"/>
              <a:t>lines(Koc, pnorm(tKoc, 10, 3))</a:t>
            </a:r>
          </a:p>
        </p:txBody>
      </p:sp>
      <p:sp>
        <p:nvSpPr>
          <p:cNvPr id="54276" name="Oval 13"/>
          <p:cNvSpPr>
            <a:spLocks noChangeArrowheads="1"/>
          </p:cNvSpPr>
          <p:nvPr/>
        </p:nvSpPr>
        <p:spPr bwMode="auto">
          <a:xfrm>
            <a:off x="454025" y="2876550"/>
            <a:ext cx="28575" cy="28575"/>
          </a:xfrm>
          <a:prstGeom prst="ellipse">
            <a:avLst/>
          </a:prstGeom>
          <a:noFill/>
          <a:ln w="4763" cap="rnd">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endParaRPr lang="en-US" altLang="en-US">
              <a:latin typeface="+mn-lt"/>
            </a:endParaRPr>
          </a:p>
        </p:txBody>
      </p:sp>
      <p:sp>
        <p:nvSpPr>
          <p:cNvPr id="54277" name="Line 15"/>
          <p:cNvSpPr>
            <a:spLocks noChangeShapeType="1"/>
          </p:cNvSpPr>
          <p:nvPr/>
        </p:nvSpPr>
        <p:spPr bwMode="auto">
          <a:xfrm>
            <a:off x="596900" y="2992438"/>
            <a:ext cx="1479550" cy="1587"/>
          </a:xfrm>
          <a:prstGeom prst="line">
            <a:avLst/>
          </a:prstGeom>
          <a:noFill/>
          <a:ln w="4763"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sz="1200">
              <a:latin typeface="+mn-lt"/>
            </a:endParaRPr>
          </a:p>
        </p:txBody>
      </p:sp>
      <p:sp>
        <p:nvSpPr>
          <p:cNvPr id="54278" name="Line 16"/>
          <p:cNvSpPr>
            <a:spLocks noChangeShapeType="1"/>
          </p:cNvSpPr>
          <p:nvPr/>
        </p:nvSpPr>
        <p:spPr bwMode="auto">
          <a:xfrm>
            <a:off x="596900" y="2992438"/>
            <a:ext cx="1588" cy="49212"/>
          </a:xfrm>
          <a:prstGeom prst="line">
            <a:avLst/>
          </a:prstGeom>
          <a:noFill/>
          <a:ln w="4763"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sz="1200">
              <a:latin typeface="+mn-lt"/>
            </a:endParaRPr>
          </a:p>
        </p:txBody>
      </p:sp>
      <p:sp>
        <p:nvSpPr>
          <p:cNvPr id="54279" name="Line 17"/>
          <p:cNvSpPr>
            <a:spLocks noChangeShapeType="1"/>
          </p:cNvSpPr>
          <p:nvPr/>
        </p:nvSpPr>
        <p:spPr bwMode="auto">
          <a:xfrm>
            <a:off x="844550" y="2992438"/>
            <a:ext cx="1588" cy="49212"/>
          </a:xfrm>
          <a:prstGeom prst="line">
            <a:avLst/>
          </a:prstGeom>
          <a:noFill/>
          <a:ln w="4763"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sz="1200">
              <a:latin typeface="+mn-lt"/>
            </a:endParaRPr>
          </a:p>
        </p:txBody>
      </p:sp>
      <p:sp>
        <p:nvSpPr>
          <p:cNvPr id="54280" name="Line 18"/>
          <p:cNvSpPr>
            <a:spLocks noChangeShapeType="1"/>
          </p:cNvSpPr>
          <p:nvPr/>
        </p:nvSpPr>
        <p:spPr bwMode="auto">
          <a:xfrm>
            <a:off x="1090613" y="2992438"/>
            <a:ext cx="1587" cy="49212"/>
          </a:xfrm>
          <a:prstGeom prst="line">
            <a:avLst/>
          </a:prstGeom>
          <a:noFill/>
          <a:ln w="4763"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sz="1200">
              <a:latin typeface="+mn-lt"/>
            </a:endParaRPr>
          </a:p>
        </p:txBody>
      </p:sp>
      <p:sp>
        <p:nvSpPr>
          <p:cNvPr id="54281" name="Line 19"/>
          <p:cNvSpPr>
            <a:spLocks noChangeShapeType="1"/>
          </p:cNvSpPr>
          <p:nvPr/>
        </p:nvSpPr>
        <p:spPr bwMode="auto">
          <a:xfrm>
            <a:off x="1336675" y="2992438"/>
            <a:ext cx="1588" cy="49212"/>
          </a:xfrm>
          <a:prstGeom prst="line">
            <a:avLst/>
          </a:prstGeom>
          <a:noFill/>
          <a:ln w="4763"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sz="1200">
              <a:latin typeface="+mn-lt"/>
            </a:endParaRPr>
          </a:p>
        </p:txBody>
      </p:sp>
      <p:sp>
        <p:nvSpPr>
          <p:cNvPr id="54282" name="Line 20"/>
          <p:cNvSpPr>
            <a:spLocks noChangeShapeType="1"/>
          </p:cNvSpPr>
          <p:nvPr/>
        </p:nvSpPr>
        <p:spPr bwMode="auto">
          <a:xfrm>
            <a:off x="1584325" y="2992438"/>
            <a:ext cx="1588" cy="49212"/>
          </a:xfrm>
          <a:prstGeom prst="line">
            <a:avLst/>
          </a:prstGeom>
          <a:noFill/>
          <a:ln w="4763"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sz="1200">
              <a:latin typeface="+mn-lt"/>
            </a:endParaRPr>
          </a:p>
        </p:txBody>
      </p:sp>
      <p:sp>
        <p:nvSpPr>
          <p:cNvPr id="54283" name="Line 21"/>
          <p:cNvSpPr>
            <a:spLocks noChangeShapeType="1"/>
          </p:cNvSpPr>
          <p:nvPr/>
        </p:nvSpPr>
        <p:spPr bwMode="auto">
          <a:xfrm>
            <a:off x="1830388" y="2992438"/>
            <a:ext cx="1587" cy="49212"/>
          </a:xfrm>
          <a:prstGeom prst="line">
            <a:avLst/>
          </a:prstGeom>
          <a:noFill/>
          <a:ln w="4763"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sz="1200">
              <a:latin typeface="+mn-lt"/>
            </a:endParaRPr>
          </a:p>
        </p:txBody>
      </p:sp>
      <p:sp>
        <p:nvSpPr>
          <p:cNvPr id="54284" name="Line 22"/>
          <p:cNvSpPr>
            <a:spLocks noChangeShapeType="1"/>
          </p:cNvSpPr>
          <p:nvPr/>
        </p:nvSpPr>
        <p:spPr bwMode="auto">
          <a:xfrm>
            <a:off x="2076450" y="2992438"/>
            <a:ext cx="1588" cy="49212"/>
          </a:xfrm>
          <a:prstGeom prst="line">
            <a:avLst/>
          </a:prstGeom>
          <a:noFill/>
          <a:ln w="4763"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sz="1200">
              <a:latin typeface="+mn-lt"/>
            </a:endParaRPr>
          </a:p>
        </p:txBody>
      </p:sp>
      <p:sp>
        <p:nvSpPr>
          <p:cNvPr id="54286" name="Rectangle 24"/>
          <p:cNvSpPr>
            <a:spLocks noChangeArrowheads="1"/>
          </p:cNvSpPr>
          <p:nvPr/>
        </p:nvSpPr>
        <p:spPr bwMode="auto">
          <a:xfrm>
            <a:off x="776288" y="3101975"/>
            <a:ext cx="15388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r>
              <a:rPr lang="en-US" altLang="en-US">
                <a:solidFill>
                  <a:srgbClr val="000000"/>
                </a:solidFill>
                <a:latin typeface="+mn-lt"/>
              </a:rPr>
              <a:t>80</a:t>
            </a:r>
            <a:endParaRPr lang="en-US" altLang="en-US">
              <a:latin typeface="+mn-lt"/>
            </a:endParaRPr>
          </a:p>
        </p:txBody>
      </p:sp>
      <p:sp>
        <p:nvSpPr>
          <p:cNvPr id="54288" name="Rectangle 26"/>
          <p:cNvSpPr>
            <a:spLocks noChangeArrowheads="1"/>
          </p:cNvSpPr>
          <p:nvPr/>
        </p:nvSpPr>
        <p:spPr bwMode="auto">
          <a:xfrm>
            <a:off x="1244600" y="3101975"/>
            <a:ext cx="23083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r>
              <a:rPr lang="en-US" altLang="en-US" dirty="0">
                <a:solidFill>
                  <a:srgbClr val="000000"/>
                </a:solidFill>
                <a:latin typeface="+mn-lt"/>
              </a:rPr>
              <a:t>100</a:t>
            </a:r>
            <a:endParaRPr lang="en-US" altLang="en-US" dirty="0">
              <a:latin typeface="+mn-lt"/>
            </a:endParaRPr>
          </a:p>
        </p:txBody>
      </p:sp>
      <p:sp>
        <p:nvSpPr>
          <p:cNvPr id="54290" name="Rectangle 28"/>
          <p:cNvSpPr>
            <a:spLocks noChangeArrowheads="1"/>
          </p:cNvSpPr>
          <p:nvPr/>
        </p:nvSpPr>
        <p:spPr bwMode="auto">
          <a:xfrm>
            <a:off x="1738313" y="3101975"/>
            <a:ext cx="23083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r>
              <a:rPr lang="en-US" altLang="en-US" dirty="0">
                <a:solidFill>
                  <a:srgbClr val="000000"/>
                </a:solidFill>
                <a:latin typeface="+mn-lt"/>
              </a:rPr>
              <a:t>120</a:t>
            </a:r>
            <a:endParaRPr lang="en-US" altLang="en-US" dirty="0">
              <a:latin typeface="+mn-lt"/>
            </a:endParaRPr>
          </a:p>
        </p:txBody>
      </p:sp>
      <p:sp>
        <p:nvSpPr>
          <p:cNvPr id="54292" name="Line 30"/>
          <p:cNvSpPr>
            <a:spLocks noChangeShapeType="1"/>
          </p:cNvSpPr>
          <p:nvPr/>
        </p:nvSpPr>
        <p:spPr bwMode="auto">
          <a:xfrm flipV="1">
            <a:off x="400050" y="498475"/>
            <a:ext cx="1588" cy="2395538"/>
          </a:xfrm>
          <a:prstGeom prst="line">
            <a:avLst/>
          </a:prstGeom>
          <a:noFill/>
          <a:ln w="4763"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sz="1200">
              <a:latin typeface="+mn-lt"/>
            </a:endParaRPr>
          </a:p>
        </p:txBody>
      </p:sp>
      <p:sp>
        <p:nvSpPr>
          <p:cNvPr id="54293" name="Line 31"/>
          <p:cNvSpPr>
            <a:spLocks noChangeShapeType="1"/>
          </p:cNvSpPr>
          <p:nvPr/>
        </p:nvSpPr>
        <p:spPr bwMode="auto">
          <a:xfrm flipH="1">
            <a:off x="350838" y="2894013"/>
            <a:ext cx="49212" cy="1587"/>
          </a:xfrm>
          <a:prstGeom prst="line">
            <a:avLst/>
          </a:prstGeom>
          <a:noFill/>
          <a:ln w="4763"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sz="1200">
              <a:latin typeface="+mn-lt"/>
            </a:endParaRPr>
          </a:p>
        </p:txBody>
      </p:sp>
      <p:sp>
        <p:nvSpPr>
          <p:cNvPr id="54294" name="Line 32"/>
          <p:cNvSpPr>
            <a:spLocks noChangeShapeType="1"/>
          </p:cNvSpPr>
          <p:nvPr/>
        </p:nvSpPr>
        <p:spPr bwMode="auto">
          <a:xfrm flipH="1">
            <a:off x="350838" y="2416175"/>
            <a:ext cx="49212" cy="1588"/>
          </a:xfrm>
          <a:prstGeom prst="line">
            <a:avLst/>
          </a:prstGeom>
          <a:noFill/>
          <a:ln w="4763"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sz="1200">
              <a:latin typeface="+mn-lt"/>
            </a:endParaRPr>
          </a:p>
        </p:txBody>
      </p:sp>
      <p:sp>
        <p:nvSpPr>
          <p:cNvPr id="54295" name="Line 33"/>
          <p:cNvSpPr>
            <a:spLocks noChangeShapeType="1"/>
          </p:cNvSpPr>
          <p:nvPr/>
        </p:nvSpPr>
        <p:spPr bwMode="auto">
          <a:xfrm flipH="1">
            <a:off x="350838" y="1935163"/>
            <a:ext cx="49212" cy="1587"/>
          </a:xfrm>
          <a:prstGeom prst="line">
            <a:avLst/>
          </a:prstGeom>
          <a:noFill/>
          <a:ln w="4763"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sz="1200">
              <a:latin typeface="+mn-lt"/>
            </a:endParaRPr>
          </a:p>
        </p:txBody>
      </p:sp>
      <p:sp>
        <p:nvSpPr>
          <p:cNvPr id="54296" name="Line 34"/>
          <p:cNvSpPr>
            <a:spLocks noChangeShapeType="1"/>
          </p:cNvSpPr>
          <p:nvPr/>
        </p:nvSpPr>
        <p:spPr bwMode="auto">
          <a:xfrm flipH="1">
            <a:off x="350838" y="1457325"/>
            <a:ext cx="49212" cy="1588"/>
          </a:xfrm>
          <a:prstGeom prst="line">
            <a:avLst/>
          </a:prstGeom>
          <a:noFill/>
          <a:ln w="4763"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sz="1200">
              <a:latin typeface="+mn-lt"/>
            </a:endParaRPr>
          </a:p>
        </p:txBody>
      </p:sp>
      <p:sp>
        <p:nvSpPr>
          <p:cNvPr id="54297" name="Line 35"/>
          <p:cNvSpPr>
            <a:spLocks noChangeShapeType="1"/>
          </p:cNvSpPr>
          <p:nvPr/>
        </p:nvSpPr>
        <p:spPr bwMode="auto">
          <a:xfrm flipH="1">
            <a:off x="350838" y="974725"/>
            <a:ext cx="49212" cy="1588"/>
          </a:xfrm>
          <a:prstGeom prst="line">
            <a:avLst/>
          </a:prstGeom>
          <a:noFill/>
          <a:ln w="4763"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sz="1200">
              <a:latin typeface="+mn-lt"/>
            </a:endParaRPr>
          </a:p>
        </p:txBody>
      </p:sp>
      <p:sp>
        <p:nvSpPr>
          <p:cNvPr id="54298" name="Line 36"/>
          <p:cNvSpPr>
            <a:spLocks noChangeShapeType="1"/>
          </p:cNvSpPr>
          <p:nvPr/>
        </p:nvSpPr>
        <p:spPr bwMode="auto">
          <a:xfrm flipH="1">
            <a:off x="350838" y="498475"/>
            <a:ext cx="49212" cy="1588"/>
          </a:xfrm>
          <a:prstGeom prst="line">
            <a:avLst/>
          </a:prstGeom>
          <a:noFill/>
          <a:ln w="4763"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sz="1200">
              <a:latin typeface="+mn-lt"/>
            </a:endParaRPr>
          </a:p>
        </p:txBody>
      </p:sp>
      <p:sp>
        <p:nvSpPr>
          <p:cNvPr id="54299" name="Rectangle 37"/>
          <p:cNvSpPr>
            <a:spLocks noChangeArrowheads="1"/>
          </p:cNvSpPr>
          <p:nvPr/>
        </p:nvSpPr>
        <p:spPr bwMode="auto">
          <a:xfrm rot="16200000">
            <a:off x="166552" y="2819143"/>
            <a:ext cx="192360"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r>
              <a:rPr lang="en-US" altLang="en-US">
                <a:solidFill>
                  <a:srgbClr val="000000"/>
                </a:solidFill>
                <a:latin typeface="+mn-lt"/>
              </a:rPr>
              <a:t>0.0</a:t>
            </a:r>
            <a:endParaRPr lang="en-US" altLang="en-US">
              <a:latin typeface="+mn-lt"/>
            </a:endParaRPr>
          </a:p>
        </p:txBody>
      </p:sp>
      <p:sp>
        <p:nvSpPr>
          <p:cNvPr id="54304" name="Rectangle 42"/>
          <p:cNvSpPr>
            <a:spLocks noChangeArrowheads="1"/>
          </p:cNvSpPr>
          <p:nvPr/>
        </p:nvSpPr>
        <p:spPr bwMode="auto">
          <a:xfrm rot="16200000">
            <a:off x="169727" y="423605"/>
            <a:ext cx="192360"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r>
              <a:rPr lang="en-US" altLang="en-US">
                <a:solidFill>
                  <a:srgbClr val="000000"/>
                </a:solidFill>
                <a:latin typeface="+mn-lt"/>
              </a:rPr>
              <a:t>1.0</a:t>
            </a:r>
            <a:endParaRPr lang="en-US" altLang="en-US">
              <a:latin typeface="+mn-lt"/>
            </a:endParaRPr>
          </a:p>
        </p:txBody>
      </p:sp>
      <p:sp>
        <p:nvSpPr>
          <p:cNvPr id="54305" name="Rectangle 43"/>
          <p:cNvSpPr>
            <a:spLocks noChangeArrowheads="1"/>
          </p:cNvSpPr>
          <p:nvPr/>
        </p:nvSpPr>
        <p:spPr bwMode="auto">
          <a:xfrm>
            <a:off x="400050" y="400050"/>
            <a:ext cx="1873250" cy="2592388"/>
          </a:xfrm>
          <a:prstGeom prst="rect">
            <a:avLst/>
          </a:prstGeom>
          <a:noFill/>
          <a:ln w="4763"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endParaRPr lang="en-US" altLang="en-US">
              <a:latin typeface="+mn-lt"/>
            </a:endParaRPr>
          </a:p>
        </p:txBody>
      </p:sp>
      <p:sp>
        <p:nvSpPr>
          <p:cNvPr id="54306" name="Rectangle 44"/>
          <p:cNvSpPr>
            <a:spLocks noChangeArrowheads="1"/>
          </p:cNvSpPr>
          <p:nvPr/>
        </p:nvSpPr>
        <p:spPr bwMode="auto">
          <a:xfrm>
            <a:off x="1293813" y="3298825"/>
            <a:ext cx="9457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r>
              <a:rPr lang="en-US" altLang="en-US">
                <a:solidFill>
                  <a:srgbClr val="000000"/>
                </a:solidFill>
                <a:latin typeface="+mn-lt"/>
              </a:rPr>
              <a:t>L</a:t>
            </a:r>
            <a:endParaRPr lang="en-US" altLang="en-US">
              <a:latin typeface="+mn-lt"/>
            </a:endParaRPr>
          </a:p>
        </p:txBody>
      </p:sp>
      <p:sp>
        <p:nvSpPr>
          <p:cNvPr id="54307" name="Rectangle 45"/>
          <p:cNvSpPr>
            <a:spLocks noChangeArrowheads="1"/>
          </p:cNvSpPr>
          <p:nvPr/>
        </p:nvSpPr>
        <p:spPr bwMode="auto">
          <a:xfrm rot="16200000">
            <a:off x="-799142" y="1599345"/>
            <a:ext cx="1915589"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r>
              <a:rPr lang="en-US" altLang="en-US" sz="1600" dirty="0">
                <a:solidFill>
                  <a:srgbClr val="000000"/>
                </a:solidFill>
                <a:latin typeface="+mn-lt"/>
              </a:rPr>
              <a:t>Cumulative probability</a:t>
            </a:r>
            <a:endParaRPr lang="en-US" altLang="en-US" sz="1600" dirty="0">
              <a:latin typeface="+mn-lt"/>
            </a:endParaRPr>
          </a:p>
        </p:txBody>
      </p:sp>
      <p:sp>
        <p:nvSpPr>
          <p:cNvPr id="54308" name="Freeform 158"/>
          <p:cNvSpPr>
            <a:spLocks/>
          </p:cNvSpPr>
          <p:nvPr/>
        </p:nvSpPr>
        <p:spPr bwMode="auto">
          <a:xfrm>
            <a:off x="471488" y="498475"/>
            <a:ext cx="1731962" cy="2395538"/>
          </a:xfrm>
          <a:custGeom>
            <a:avLst/>
            <a:gdLst>
              <a:gd name="T0" fmla="*/ 21924 w 316"/>
              <a:gd name="T1" fmla="*/ 2395538 h 437"/>
              <a:gd name="T2" fmla="*/ 71252 w 316"/>
              <a:gd name="T3" fmla="*/ 2395538 h 437"/>
              <a:gd name="T4" fmla="*/ 126061 w 316"/>
              <a:gd name="T5" fmla="*/ 2395538 h 437"/>
              <a:gd name="T6" fmla="*/ 175389 w 316"/>
              <a:gd name="T7" fmla="*/ 2395538 h 437"/>
              <a:gd name="T8" fmla="*/ 224717 w 316"/>
              <a:gd name="T9" fmla="*/ 2395538 h 437"/>
              <a:gd name="T10" fmla="*/ 274045 w 316"/>
              <a:gd name="T11" fmla="*/ 2395538 h 437"/>
              <a:gd name="T12" fmla="*/ 323373 w 316"/>
              <a:gd name="T13" fmla="*/ 2395538 h 437"/>
              <a:gd name="T14" fmla="*/ 372701 w 316"/>
              <a:gd name="T15" fmla="*/ 2395538 h 437"/>
              <a:gd name="T16" fmla="*/ 422029 w 316"/>
              <a:gd name="T17" fmla="*/ 2274939 h 437"/>
              <a:gd name="T18" fmla="*/ 471357 w 316"/>
              <a:gd name="T19" fmla="*/ 2154340 h 437"/>
              <a:gd name="T20" fmla="*/ 520685 w 316"/>
              <a:gd name="T21" fmla="*/ 2039222 h 437"/>
              <a:gd name="T22" fmla="*/ 570013 w 316"/>
              <a:gd name="T23" fmla="*/ 1918623 h 437"/>
              <a:gd name="T24" fmla="*/ 619341 w 316"/>
              <a:gd name="T25" fmla="*/ 1798024 h 437"/>
              <a:gd name="T26" fmla="*/ 668669 w 316"/>
              <a:gd name="T27" fmla="*/ 1677425 h 437"/>
              <a:gd name="T28" fmla="*/ 717997 w 316"/>
              <a:gd name="T29" fmla="*/ 1556826 h 437"/>
              <a:gd name="T30" fmla="*/ 767325 w 316"/>
              <a:gd name="T31" fmla="*/ 1436227 h 437"/>
              <a:gd name="T32" fmla="*/ 816653 w 316"/>
              <a:gd name="T33" fmla="*/ 1315627 h 437"/>
              <a:gd name="T34" fmla="*/ 865981 w 316"/>
              <a:gd name="T35" fmla="*/ 1195028 h 437"/>
              <a:gd name="T36" fmla="*/ 915309 w 316"/>
              <a:gd name="T37" fmla="*/ 1079911 h 437"/>
              <a:gd name="T38" fmla="*/ 964637 w 316"/>
              <a:gd name="T39" fmla="*/ 959312 h 437"/>
              <a:gd name="T40" fmla="*/ 1013965 w 316"/>
              <a:gd name="T41" fmla="*/ 838712 h 437"/>
              <a:gd name="T42" fmla="*/ 1063293 w 316"/>
              <a:gd name="T43" fmla="*/ 718113 h 437"/>
              <a:gd name="T44" fmla="*/ 1112621 w 316"/>
              <a:gd name="T45" fmla="*/ 597514 h 437"/>
              <a:gd name="T46" fmla="*/ 1161949 w 316"/>
              <a:gd name="T47" fmla="*/ 476915 h 437"/>
              <a:gd name="T48" fmla="*/ 1211277 w 316"/>
              <a:gd name="T49" fmla="*/ 356316 h 437"/>
              <a:gd name="T50" fmla="*/ 1260605 w 316"/>
              <a:gd name="T51" fmla="*/ 241198 h 437"/>
              <a:gd name="T52" fmla="*/ 1309933 w 316"/>
              <a:gd name="T53" fmla="*/ 120599 h 437"/>
              <a:gd name="T54" fmla="*/ 1359261 w 316"/>
              <a:gd name="T55" fmla="*/ 0 h 437"/>
              <a:gd name="T56" fmla="*/ 1408589 w 316"/>
              <a:gd name="T57" fmla="*/ 0 h 437"/>
              <a:gd name="T58" fmla="*/ 1457917 w 316"/>
              <a:gd name="T59" fmla="*/ 0 h 437"/>
              <a:gd name="T60" fmla="*/ 1507245 w 316"/>
              <a:gd name="T61" fmla="*/ 0 h 437"/>
              <a:gd name="T62" fmla="*/ 1556574 w 316"/>
              <a:gd name="T63" fmla="*/ 0 h 437"/>
              <a:gd name="T64" fmla="*/ 1605902 w 316"/>
              <a:gd name="T65" fmla="*/ 0 h 437"/>
              <a:gd name="T66" fmla="*/ 1660710 w 316"/>
              <a:gd name="T67" fmla="*/ 0 h 437"/>
              <a:gd name="T68" fmla="*/ 1710038 w 316"/>
              <a:gd name="T69" fmla="*/ 0 h 43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16"/>
              <a:gd name="T106" fmla="*/ 0 h 437"/>
              <a:gd name="T107" fmla="*/ 316 w 316"/>
              <a:gd name="T108" fmla="*/ 437 h 437"/>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16" h="437">
                <a:moveTo>
                  <a:pt x="0" y="437"/>
                </a:moveTo>
                <a:lnTo>
                  <a:pt x="4" y="437"/>
                </a:lnTo>
                <a:lnTo>
                  <a:pt x="9" y="437"/>
                </a:lnTo>
                <a:lnTo>
                  <a:pt x="13" y="437"/>
                </a:lnTo>
                <a:lnTo>
                  <a:pt x="18" y="437"/>
                </a:lnTo>
                <a:lnTo>
                  <a:pt x="23" y="437"/>
                </a:lnTo>
                <a:lnTo>
                  <a:pt x="27" y="437"/>
                </a:lnTo>
                <a:lnTo>
                  <a:pt x="32" y="437"/>
                </a:lnTo>
                <a:lnTo>
                  <a:pt x="36" y="437"/>
                </a:lnTo>
                <a:lnTo>
                  <a:pt x="41" y="437"/>
                </a:lnTo>
                <a:lnTo>
                  <a:pt x="45" y="437"/>
                </a:lnTo>
                <a:lnTo>
                  <a:pt x="50" y="437"/>
                </a:lnTo>
                <a:lnTo>
                  <a:pt x="54" y="437"/>
                </a:lnTo>
                <a:lnTo>
                  <a:pt x="59" y="437"/>
                </a:lnTo>
                <a:lnTo>
                  <a:pt x="63" y="437"/>
                </a:lnTo>
                <a:lnTo>
                  <a:pt x="68" y="437"/>
                </a:lnTo>
                <a:lnTo>
                  <a:pt x="72" y="426"/>
                </a:lnTo>
                <a:lnTo>
                  <a:pt x="77" y="415"/>
                </a:lnTo>
                <a:lnTo>
                  <a:pt x="81" y="404"/>
                </a:lnTo>
                <a:lnTo>
                  <a:pt x="86" y="393"/>
                </a:lnTo>
                <a:lnTo>
                  <a:pt x="90" y="383"/>
                </a:lnTo>
                <a:lnTo>
                  <a:pt x="95" y="372"/>
                </a:lnTo>
                <a:lnTo>
                  <a:pt x="99" y="361"/>
                </a:lnTo>
                <a:lnTo>
                  <a:pt x="104" y="350"/>
                </a:lnTo>
                <a:lnTo>
                  <a:pt x="108" y="339"/>
                </a:lnTo>
                <a:lnTo>
                  <a:pt x="113" y="328"/>
                </a:lnTo>
                <a:lnTo>
                  <a:pt x="117" y="317"/>
                </a:lnTo>
                <a:lnTo>
                  <a:pt x="122" y="306"/>
                </a:lnTo>
                <a:lnTo>
                  <a:pt x="126" y="295"/>
                </a:lnTo>
                <a:lnTo>
                  <a:pt x="131" y="284"/>
                </a:lnTo>
                <a:lnTo>
                  <a:pt x="135" y="273"/>
                </a:lnTo>
                <a:lnTo>
                  <a:pt x="140" y="262"/>
                </a:lnTo>
                <a:lnTo>
                  <a:pt x="144" y="251"/>
                </a:lnTo>
                <a:lnTo>
                  <a:pt x="149" y="240"/>
                </a:lnTo>
                <a:lnTo>
                  <a:pt x="153" y="229"/>
                </a:lnTo>
                <a:lnTo>
                  <a:pt x="158" y="218"/>
                </a:lnTo>
                <a:lnTo>
                  <a:pt x="163" y="208"/>
                </a:lnTo>
                <a:lnTo>
                  <a:pt x="167" y="197"/>
                </a:lnTo>
                <a:lnTo>
                  <a:pt x="172" y="186"/>
                </a:lnTo>
                <a:lnTo>
                  <a:pt x="176" y="175"/>
                </a:lnTo>
                <a:lnTo>
                  <a:pt x="181" y="164"/>
                </a:lnTo>
                <a:lnTo>
                  <a:pt x="185" y="153"/>
                </a:lnTo>
                <a:lnTo>
                  <a:pt x="190" y="142"/>
                </a:lnTo>
                <a:lnTo>
                  <a:pt x="194" y="131"/>
                </a:lnTo>
                <a:lnTo>
                  <a:pt x="199" y="120"/>
                </a:lnTo>
                <a:lnTo>
                  <a:pt x="203" y="109"/>
                </a:lnTo>
                <a:lnTo>
                  <a:pt x="208" y="98"/>
                </a:lnTo>
                <a:lnTo>
                  <a:pt x="212" y="87"/>
                </a:lnTo>
                <a:lnTo>
                  <a:pt x="217" y="76"/>
                </a:lnTo>
                <a:lnTo>
                  <a:pt x="221" y="65"/>
                </a:lnTo>
                <a:lnTo>
                  <a:pt x="226" y="54"/>
                </a:lnTo>
                <a:lnTo>
                  <a:pt x="230" y="44"/>
                </a:lnTo>
                <a:lnTo>
                  <a:pt x="235" y="33"/>
                </a:lnTo>
                <a:lnTo>
                  <a:pt x="239" y="22"/>
                </a:lnTo>
                <a:lnTo>
                  <a:pt x="244" y="11"/>
                </a:lnTo>
                <a:lnTo>
                  <a:pt x="248" y="0"/>
                </a:lnTo>
                <a:lnTo>
                  <a:pt x="253" y="0"/>
                </a:lnTo>
                <a:lnTo>
                  <a:pt x="257" y="0"/>
                </a:lnTo>
                <a:lnTo>
                  <a:pt x="262" y="0"/>
                </a:lnTo>
                <a:lnTo>
                  <a:pt x="266" y="0"/>
                </a:lnTo>
                <a:lnTo>
                  <a:pt x="271" y="0"/>
                </a:lnTo>
                <a:lnTo>
                  <a:pt x="275" y="0"/>
                </a:lnTo>
                <a:lnTo>
                  <a:pt x="280" y="0"/>
                </a:lnTo>
                <a:lnTo>
                  <a:pt x="284" y="0"/>
                </a:lnTo>
                <a:lnTo>
                  <a:pt x="289" y="0"/>
                </a:lnTo>
                <a:lnTo>
                  <a:pt x="293" y="0"/>
                </a:lnTo>
                <a:lnTo>
                  <a:pt x="298" y="0"/>
                </a:lnTo>
                <a:lnTo>
                  <a:pt x="303" y="0"/>
                </a:lnTo>
                <a:lnTo>
                  <a:pt x="307" y="0"/>
                </a:lnTo>
                <a:lnTo>
                  <a:pt x="312" y="0"/>
                </a:lnTo>
                <a:lnTo>
                  <a:pt x="316" y="0"/>
                </a:lnTo>
              </a:path>
            </a:pathLst>
          </a:custGeom>
          <a:noFill/>
          <a:ln w="476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sz="1200">
              <a:latin typeface="+mn-lt"/>
            </a:endParaRPr>
          </a:p>
        </p:txBody>
      </p:sp>
      <p:sp>
        <p:nvSpPr>
          <p:cNvPr id="54309" name="Oval 161"/>
          <p:cNvSpPr>
            <a:spLocks noChangeArrowheads="1"/>
          </p:cNvSpPr>
          <p:nvPr/>
        </p:nvSpPr>
        <p:spPr bwMode="auto">
          <a:xfrm>
            <a:off x="2727325" y="2876550"/>
            <a:ext cx="28575" cy="28575"/>
          </a:xfrm>
          <a:prstGeom prst="ellipse">
            <a:avLst/>
          </a:prstGeom>
          <a:noFill/>
          <a:ln w="4763" cap="rnd">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endParaRPr lang="en-US" altLang="en-US">
              <a:latin typeface="+mn-lt"/>
            </a:endParaRPr>
          </a:p>
        </p:txBody>
      </p:sp>
      <p:sp>
        <p:nvSpPr>
          <p:cNvPr id="54310" name="Line 163"/>
          <p:cNvSpPr>
            <a:spLocks noChangeShapeType="1"/>
          </p:cNvSpPr>
          <p:nvPr/>
        </p:nvSpPr>
        <p:spPr bwMode="auto">
          <a:xfrm>
            <a:off x="2887663" y="2992438"/>
            <a:ext cx="1446212" cy="1587"/>
          </a:xfrm>
          <a:prstGeom prst="line">
            <a:avLst/>
          </a:prstGeom>
          <a:noFill/>
          <a:ln w="4763"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sz="1200">
              <a:latin typeface="+mn-lt"/>
            </a:endParaRPr>
          </a:p>
        </p:txBody>
      </p:sp>
      <p:sp>
        <p:nvSpPr>
          <p:cNvPr id="54311" name="Line 164"/>
          <p:cNvSpPr>
            <a:spLocks noChangeShapeType="1"/>
          </p:cNvSpPr>
          <p:nvPr/>
        </p:nvSpPr>
        <p:spPr bwMode="auto">
          <a:xfrm>
            <a:off x="2887663" y="2992438"/>
            <a:ext cx="1587" cy="49212"/>
          </a:xfrm>
          <a:prstGeom prst="line">
            <a:avLst/>
          </a:prstGeom>
          <a:noFill/>
          <a:ln w="4763"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sz="1200">
              <a:latin typeface="+mn-lt"/>
            </a:endParaRPr>
          </a:p>
        </p:txBody>
      </p:sp>
      <p:sp>
        <p:nvSpPr>
          <p:cNvPr id="54312" name="Line 165"/>
          <p:cNvSpPr>
            <a:spLocks noChangeShapeType="1"/>
          </p:cNvSpPr>
          <p:nvPr/>
        </p:nvSpPr>
        <p:spPr bwMode="auto">
          <a:xfrm>
            <a:off x="3178175" y="2992438"/>
            <a:ext cx="1588" cy="49212"/>
          </a:xfrm>
          <a:prstGeom prst="line">
            <a:avLst/>
          </a:prstGeom>
          <a:noFill/>
          <a:ln w="4763"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sz="1200">
              <a:latin typeface="+mn-lt"/>
            </a:endParaRPr>
          </a:p>
        </p:txBody>
      </p:sp>
      <p:sp>
        <p:nvSpPr>
          <p:cNvPr id="54313" name="Line 166"/>
          <p:cNvSpPr>
            <a:spLocks noChangeShapeType="1"/>
          </p:cNvSpPr>
          <p:nvPr/>
        </p:nvSpPr>
        <p:spPr bwMode="auto">
          <a:xfrm>
            <a:off x="3467100" y="2992438"/>
            <a:ext cx="1588" cy="49212"/>
          </a:xfrm>
          <a:prstGeom prst="line">
            <a:avLst/>
          </a:prstGeom>
          <a:noFill/>
          <a:ln w="4763"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sz="1200">
              <a:latin typeface="+mn-lt"/>
            </a:endParaRPr>
          </a:p>
        </p:txBody>
      </p:sp>
      <p:sp>
        <p:nvSpPr>
          <p:cNvPr id="54314" name="Line 167"/>
          <p:cNvSpPr>
            <a:spLocks noChangeShapeType="1"/>
          </p:cNvSpPr>
          <p:nvPr/>
        </p:nvSpPr>
        <p:spPr bwMode="auto">
          <a:xfrm>
            <a:off x="3752850" y="2992438"/>
            <a:ext cx="1588" cy="49212"/>
          </a:xfrm>
          <a:prstGeom prst="line">
            <a:avLst/>
          </a:prstGeom>
          <a:noFill/>
          <a:ln w="4763"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sz="1200">
              <a:latin typeface="+mn-lt"/>
            </a:endParaRPr>
          </a:p>
        </p:txBody>
      </p:sp>
      <p:sp>
        <p:nvSpPr>
          <p:cNvPr id="54315" name="Line 168"/>
          <p:cNvSpPr>
            <a:spLocks noChangeShapeType="1"/>
          </p:cNvSpPr>
          <p:nvPr/>
        </p:nvSpPr>
        <p:spPr bwMode="auto">
          <a:xfrm>
            <a:off x="4043363" y="2992438"/>
            <a:ext cx="1587" cy="49212"/>
          </a:xfrm>
          <a:prstGeom prst="line">
            <a:avLst/>
          </a:prstGeom>
          <a:noFill/>
          <a:ln w="4763"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sz="1200">
              <a:latin typeface="+mn-lt"/>
            </a:endParaRPr>
          </a:p>
        </p:txBody>
      </p:sp>
      <p:sp>
        <p:nvSpPr>
          <p:cNvPr id="54316" name="Line 169"/>
          <p:cNvSpPr>
            <a:spLocks noChangeShapeType="1"/>
          </p:cNvSpPr>
          <p:nvPr/>
        </p:nvSpPr>
        <p:spPr bwMode="auto">
          <a:xfrm>
            <a:off x="4333875" y="2992438"/>
            <a:ext cx="1588" cy="49212"/>
          </a:xfrm>
          <a:prstGeom prst="line">
            <a:avLst/>
          </a:prstGeom>
          <a:noFill/>
          <a:ln w="4763"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sz="1200">
              <a:latin typeface="+mn-lt"/>
            </a:endParaRPr>
          </a:p>
        </p:txBody>
      </p:sp>
      <p:sp>
        <p:nvSpPr>
          <p:cNvPr id="54317" name="Rectangle 170"/>
          <p:cNvSpPr>
            <a:spLocks noChangeArrowheads="1"/>
          </p:cNvSpPr>
          <p:nvPr/>
        </p:nvSpPr>
        <p:spPr bwMode="auto">
          <a:xfrm>
            <a:off x="2755900" y="3101975"/>
            <a:ext cx="35105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r>
              <a:rPr lang="en-US" altLang="en-US" dirty="0">
                <a:solidFill>
                  <a:srgbClr val="000000"/>
                </a:solidFill>
                <a:latin typeface="+mn-lt"/>
              </a:rPr>
              <a:t>3e-04</a:t>
            </a:r>
            <a:endParaRPr lang="en-US" altLang="en-US" dirty="0">
              <a:latin typeface="+mn-lt"/>
            </a:endParaRPr>
          </a:p>
        </p:txBody>
      </p:sp>
      <p:sp>
        <p:nvSpPr>
          <p:cNvPr id="54318" name="Rectangle 171"/>
          <p:cNvSpPr>
            <a:spLocks noChangeArrowheads="1"/>
          </p:cNvSpPr>
          <p:nvPr/>
        </p:nvSpPr>
        <p:spPr bwMode="auto">
          <a:xfrm>
            <a:off x="3335338" y="3101975"/>
            <a:ext cx="35105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r>
              <a:rPr lang="en-US" altLang="en-US" dirty="0">
                <a:solidFill>
                  <a:srgbClr val="000000"/>
                </a:solidFill>
                <a:latin typeface="+mn-lt"/>
              </a:rPr>
              <a:t>5e-04</a:t>
            </a:r>
            <a:endParaRPr lang="en-US" altLang="en-US" dirty="0">
              <a:latin typeface="+mn-lt"/>
            </a:endParaRPr>
          </a:p>
        </p:txBody>
      </p:sp>
      <p:sp>
        <p:nvSpPr>
          <p:cNvPr id="54319" name="Rectangle 172"/>
          <p:cNvSpPr>
            <a:spLocks noChangeArrowheads="1"/>
          </p:cNvSpPr>
          <p:nvPr/>
        </p:nvSpPr>
        <p:spPr bwMode="auto">
          <a:xfrm>
            <a:off x="3911600" y="3101975"/>
            <a:ext cx="35105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r>
              <a:rPr lang="en-US" altLang="en-US">
                <a:solidFill>
                  <a:srgbClr val="000000"/>
                </a:solidFill>
                <a:latin typeface="+mn-lt"/>
              </a:rPr>
              <a:t>7e-04</a:t>
            </a:r>
            <a:endParaRPr lang="en-US" altLang="en-US">
              <a:latin typeface="+mn-lt"/>
            </a:endParaRPr>
          </a:p>
        </p:txBody>
      </p:sp>
      <p:sp>
        <p:nvSpPr>
          <p:cNvPr id="54320" name="Line 173"/>
          <p:cNvSpPr>
            <a:spLocks noChangeShapeType="1"/>
          </p:cNvSpPr>
          <p:nvPr/>
        </p:nvSpPr>
        <p:spPr bwMode="auto">
          <a:xfrm flipV="1">
            <a:off x="2673350" y="498475"/>
            <a:ext cx="1588" cy="2395538"/>
          </a:xfrm>
          <a:prstGeom prst="line">
            <a:avLst/>
          </a:prstGeom>
          <a:noFill/>
          <a:ln w="4763"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sz="1200">
              <a:latin typeface="+mn-lt"/>
            </a:endParaRPr>
          </a:p>
        </p:txBody>
      </p:sp>
      <p:sp>
        <p:nvSpPr>
          <p:cNvPr id="54321" name="Line 174"/>
          <p:cNvSpPr>
            <a:spLocks noChangeShapeType="1"/>
          </p:cNvSpPr>
          <p:nvPr/>
        </p:nvSpPr>
        <p:spPr bwMode="auto">
          <a:xfrm flipH="1">
            <a:off x="2624138" y="2894013"/>
            <a:ext cx="49212" cy="1587"/>
          </a:xfrm>
          <a:prstGeom prst="line">
            <a:avLst/>
          </a:prstGeom>
          <a:noFill/>
          <a:ln w="4763"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sz="1200">
              <a:latin typeface="+mn-lt"/>
            </a:endParaRPr>
          </a:p>
        </p:txBody>
      </p:sp>
      <p:sp>
        <p:nvSpPr>
          <p:cNvPr id="54322" name="Line 175"/>
          <p:cNvSpPr>
            <a:spLocks noChangeShapeType="1"/>
          </p:cNvSpPr>
          <p:nvPr/>
        </p:nvSpPr>
        <p:spPr bwMode="auto">
          <a:xfrm flipH="1">
            <a:off x="2624138" y="2416175"/>
            <a:ext cx="49212" cy="1588"/>
          </a:xfrm>
          <a:prstGeom prst="line">
            <a:avLst/>
          </a:prstGeom>
          <a:noFill/>
          <a:ln w="4763"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sz="1200">
              <a:latin typeface="+mn-lt"/>
            </a:endParaRPr>
          </a:p>
        </p:txBody>
      </p:sp>
      <p:sp>
        <p:nvSpPr>
          <p:cNvPr id="54323" name="Line 176"/>
          <p:cNvSpPr>
            <a:spLocks noChangeShapeType="1"/>
          </p:cNvSpPr>
          <p:nvPr/>
        </p:nvSpPr>
        <p:spPr bwMode="auto">
          <a:xfrm flipH="1">
            <a:off x="2624138" y="1935163"/>
            <a:ext cx="49212" cy="1587"/>
          </a:xfrm>
          <a:prstGeom prst="line">
            <a:avLst/>
          </a:prstGeom>
          <a:noFill/>
          <a:ln w="4763"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sz="1200">
              <a:latin typeface="+mn-lt"/>
            </a:endParaRPr>
          </a:p>
        </p:txBody>
      </p:sp>
      <p:sp>
        <p:nvSpPr>
          <p:cNvPr id="54324" name="Line 177"/>
          <p:cNvSpPr>
            <a:spLocks noChangeShapeType="1"/>
          </p:cNvSpPr>
          <p:nvPr/>
        </p:nvSpPr>
        <p:spPr bwMode="auto">
          <a:xfrm flipH="1">
            <a:off x="2624138" y="1457325"/>
            <a:ext cx="49212" cy="1588"/>
          </a:xfrm>
          <a:prstGeom prst="line">
            <a:avLst/>
          </a:prstGeom>
          <a:noFill/>
          <a:ln w="4763"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sz="1200">
              <a:latin typeface="+mn-lt"/>
            </a:endParaRPr>
          </a:p>
        </p:txBody>
      </p:sp>
      <p:sp>
        <p:nvSpPr>
          <p:cNvPr id="54325" name="Line 178"/>
          <p:cNvSpPr>
            <a:spLocks noChangeShapeType="1"/>
          </p:cNvSpPr>
          <p:nvPr/>
        </p:nvSpPr>
        <p:spPr bwMode="auto">
          <a:xfrm flipH="1">
            <a:off x="2624138" y="974725"/>
            <a:ext cx="49212" cy="1588"/>
          </a:xfrm>
          <a:prstGeom prst="line">
            <a:avLst/>
          </a:prstGeom>
          <a:noFill/>
          <a:ln w="4763"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sz="1200">
              <a:latin typeface="+mn-lt"/>
            </a:endParaRPr>
          </a:p>
        </p:txBody>
      </p:sp>
      <p:sp>
        <p:nvSpPr>
          <p:cNvPr id="54326" name="Line 179"/>
          <p:cNvSpPr>
            <a:spLocks noChangeShapeType="1"/>
          </p:cNvSpPr>
          <p:nvPr/>
        </p:nvSpPr>
        <p:spPr bwMode="auto">
          <a:xfrm flipH="1">
            <a:off x="2624138" y="498475"/>
            <a:ext cx="49212" cy="1588"/>
          </a:xfrm>
          <a:prstGeom prst="line">
            <a:avLst/>
          </a:prstGeom>
          <a:noFill/>
          <a:ln w="4763"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sz="1200">
              <a:latin typeface="+mn-lt"/>
            </a:endParaRPr>
          </a:p>
        </p:txBody>
      </p:sp>
      <p:sp>
        <p:nvSpPr>
          <p:cNvPr id="54333" name="Rectangle 186"/>
          <p:cNvSpPr>
            <a:spLocks noChangeArrowheads="1"/>
          </p:cNvSpPr>
          <p:nvPr/>
        </p:nvSpPr>
        <p:spPr bwMode="auto">
          <a:xfrm>
            <a:off x="2673350" y="400050"/>
            <a:ext cx="1873250" cy="2592388"/>
          </a:xfrm>
          <a:prstGeom prst="rect">
            <a:avLst/>
          </a:prstGeom>
          <a:noFill/>
          <a:ln w="4763"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endParaRPr lang="en-US" altLang="en-US">
              <a:latin typeface="+mn-lt"/>
            </a:endParaRPr>
          </a:p>
        </p:txBody>
      </p:sp>
      <p:sp>
        <p:nvSpPr>
          <p:cNvPr id="54334" name="Rectangle 187"/>
          <p:cNvSpPr>
            <a:spLocks noChangeArrowheads="1"/>
          </p:cNvSpPr>
          <p:nvPr/>
        </p:nvSpPr>
        <p:spPr bwMode="auto">
          <a:xfrm>
            <a:off x="3582988" y="3298825"/>
            <a:ext cx="4328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r>
              <a:rPr lang="en-US" altLang="en-US">
                <a:solidFill>
                  <a:srgbClr val="000000"/>
                </a:solidFill>
                <a:latin typeface="+mn-lt"/>
              </a:rPr>
              <a:t>i</a:t>
            </a:r>
            <a:endParaRPr lang="en-US" altLang="en-US">
              <a:latin typeface="+mn-lt"/>
            </a:endParaRPr>
          </a:p>
        </p:txBody>
      </p:sp>
      <p:sp>
        <p:nvSpPr>
          <p:cNvPr id="54335" name="Rectangle 188"/>
          <p:cNvSpPr>
            <a:spLocks noChangeArrowheads="1"/>
          </p:cNvSpPr>
          <p:nvPr/>
        </p:nvSpPr>
        <p:spPr bwMode="auto">
          <a:xfrm rot="16200000">
            <a:off x="2323121" y="1615817"/>
            <a:ext cx="3847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r>
              <a:rPr lang="en-US" altLang="en-US">
                <a:solidFill>
                  <a:srgbClr val="000000"/>
                </a:solidFill>
                <a:latin typeface="+mn-lt"/>
              </a:rPr>
              <a:t> </a:t>
            </a:r>
            <a:endParaRPr lang="en-US" altLang="en-US">
              <a:latin typeface="+mn-lt"/>
            </a:endParaRPr>
          </a:p>
        </p:txBody>
      </p:sp>
      <p:sp>
        <p:nvSpPr>
          <p:cNvPr id="54336" name="Freeform 301"/>
          <p:cNvSpPr>
            <a:spLocks/>
          </p:cNvSpPr>
          <p:nvPr/>
        </p:nvSpPr>
        <p:spPr bwMode="auto">
          <a:xfrm>
            <a:off x="2744788" y="498475"/>
            <a:ext cx="1731962" cy="2395538"/>
          </a:xfrm>
          <a:custGeom>
            <a:avLst/>
            <a:gdLst>
              <a:gd name="T0" fmla="*/ 0 w 316"/>
              <a:gd name="T1" fmla="*/ 2395538 h 437"/>
              <a:gd name="T2" fmla="*/ 27404 w 316"/>
              <a:gd name="T3" fmla="*/ 2395538 h 437"/>
              <a:gd name="T4" fmla="*/ 54809 w 316"/>
              <a:gd name="T5" fmla="*/ 2395538 h 437"/>
              <a:gd name="T6" fmla="*/ 87694 w 316"/>
              <a:gd name="T7" fmla="*/ 2395538 h 437"/>
              <a:gd name="T8" fmla="*/ 115099 w 316"/>
              <a:gd name="T9" fmla="*/ 2395538 h 437"/>
              <a:gd name="T10" fmla="*/ 142503 w 316"/>
              <a:gd name="T11" fmla="*/ 2395538 h 437"/>
              <a:gd name="T12" fmla="*/ 175389 w 316"/>
              <a:gd name="T13" fmla="*/ 2346202 h 437"/>
              <a:gd name="T14" fmla="*/ 202793 w 316"/>
              <a:gd name="T15" fmla="*/ 2302348 h 437"/>
              <a:gd name="T16" fmla="*/ 230197 w 316"/>
              <a:gd name="T17" fmla="*/ 2253012 h 437"/>
              <a:gd name="T18" fmla="*/ 257602 w 316"/>
              <a:gd name="T19" fmla="*/ 2203676 h 437"/>
              <a:gd name="T20" fmla="*/ 290487 w 316"/>
              <a:gd name="T21" fmla="*/ 2154340 h 437"/>
              <a:gd name="T22" fmla="*/ 317892 w 316"/>
              <a:gd name="T23" fmla="*/ 2110486 h 437"/>
              <a:gd name="T24" fmla="*/ 345296 w 316"/>
              <a:gd name="T25" fmla="*/ 2061149 h 437"/>
              <a:gd name="T26" fmla="*/ 372701 w 316"/>
              <a:gd name="T27" fmla="*/ 2011813 h 437"/>
              <a:gd name="T28" fmla="*/ 405586 w 316"/>
              <a:gd name="T29" fmla="*/ 1962477 h 437"/>
              <a:gd name="T30" fmla="*/ 432991 w 316"/>
              <a:gd name="T31" fmla="*/ 1918623 h 437"/>
              <a:gd name="T32" fmla="*/ 460395 w 316"/>
              <a:gd name="T33" fmla="*/ 1869287 h 437"/>
              <a:gd name="T34" fmla="*/ 493280 w 316"/>
              <a:gd name="T35" fmla="*/ 1819951 h 437"/>
              <a:gd name="T36" fmla="*/ 520685 w 316"/>
              <a:gd name="T37" fmla="*/ 1770615 h 437"/>
              <a:gd name="T38" fmla="*/ 548089 w 316"/>
              <a:gd name="T39" fmla="*/ 1726761 h 437"/>
              <a:gd name="T40" fmla="*/ 575494 w 316"/>
              <a:gd name="T41" fmla="*/ 1677425 h 437"/>
              <a:gd name="T42" fmla="*/ 608379 w 316"/>
              <a:gd name="T43" fmla="*/ 1628089 h 437"/>
              <a:gd name="T44" fmla="*/ 635783 w 316"/>
              <a:gd name="T45" fmla="*/ 1578753 h 437"/>
              <a:gd name="T46" fmla="*/ 663188 w 316"/>
              <a:gd name="T47" fmla="*/ 1534899 h 437"/>
              <a:gd name="T48" fmla="*/ 690592 w 316"/>
              <a:gd name="T49" fmla="*/ 1485563 h 437"/>
              <a:gd name="T50" fmla="*/ 723478 w 316"/>
              <a:gd name="T51" fmla="*/ 1436227 h 437"/>
              <a:gd name="T52" fmla="*/ 750882 w 316"/>
              <a:gd name="T53" fmla="*/ 1386890 h 437"/>
              <a:gd name="T54" fmla="*/ 778287 w 316"/>
              <a:gd name="T55" fmla="*/ 1343036 h 437"/>
              <a:gd name="T56" fmla="*/ 805691 w 316"/>
              <a:gd name="T57" fmla="*/ 1293700 h 437"/>
              <a:gd name="T58" fmla="*/ 838577 w 316"/>
              <a:gd name="T59" fmla="*/ 1244364 h 437"/>
              <a:gd name="T60" fmla="*/ 865981 w 316"/>
              <a:gd name="T61" fmla="*/ 1195028 h 437"/>
              <a:gd name="T62" fmla="*/ 893385 w 316"/>
              <a:gd name="T63" fmla="*/ 1151174 h 437"/>
              <a:gd name="T64" fmla="*/ 926271 w 316"/>
              <a:gd name="T65" fmla="*/ 1101838 h 437"/>
              <a:gd name="T66" fmla="*/ 953675 w 316"/>
              <a:gd name="T67" fmla="*/ 1052502 h 437"/>
              <a:gd name="T68" fmla="*/ 981080 w 316"/>
              <a:gd name="T69" fmla="*/ 1008648 h 437"/>
              <a:gd name="T70" fmla="*/ 1008484 w 316"/>
              <a:gd name="T71" fmla="*/ 959312 h 437"/>
              <a:gd name="T72" fmla="*/ 1041369 w 316"/>
              <a:gd name="T73" fmla="*/ 909976 h 437"/>
              <a:gd name="T74" fmla="*/ 1068774 w 316"/>
              <a:gd name="T75" fmla="*/ 860640 h 437"/>
              <a:gd name="T76" fmla="*/ 1096178 w 316"/>
              <a:gd name="T77" fmla="*/ 816785 h 437"/>
              <a:gd name="T78" fmla="*/ 1123583 w 316"/>
              <a:gd name="T79" fmla="*/ 767449 h 437"/>
              <a:gd name="T80" fmla="*/ 1156468 w 316"/>
              <a:gd name="T81" fmla="*/ 718113 h 437"/>
              <a:gd name="T82" fmla="*/ 1183873 w 316"/>
              <a:gd name="T83" fmla="*/ 668777 h 437"/>
              <a:gd name="T84" fmla="*/ 1211277 w 316"/>
              <a:gd name="T85" fmla="*/ 624923 h 437"/>
              <a:gd name="T86" fmla="*/ 1238682 w 316"/>
              <a:gd name="T87" fmla="*/ 575587 h 437"/>
              <a:gd name="T88" fmla="*/ 1271567 w 316"/>
              <a:gd name="T89" fmla="*/ 526251 h 437"/>
              <a:gd name="T90" fmla="*/ 1298971 w 316"/>
              <a:gd name="T91" fmla="*/ 476915 h 437"/>
              <a:gd name="T92" fmla="*/ 1326376 w 316"/>
              <a:gd name="T93" fmla="*/ 433061 h 437"/>
              <a:gd name="T94" fmla="*/ 1359261 w 316"/>
              <a:gd name="T95" fmla="*/ 383725 h 437"/>
              <a:gd name="T96" fmla="*/ 1386666 w 316"/>
              <a:gd name="T97" fmla="*/ 334389 h 437"/>
              <a:gd name="T98" fmla="*/ 1414070 w 316"/>
              <a:gd name="T99" fmla="*/ 285053 h 437"/>
              <a:gd name="T100" fmla="*/ 1441475 w 316"/>
              <a:gd name="T101" fmla="*/ 241198 h 437"/>
              <a:gd name="T102" fmla="*/ 1474360 w 316"/>
              <a:gd name="T103" fmla="*/ 191862 h 437"/>
              <a:gd name="T104" fmla="*/ 1501765 w 316"/>
              <a:gd name="T105" fmla="*/ 142526 h 437"/>
              <a:gd name="T106" fmla="*/ 1529169 w 316"/>
              <a:gd name="T107" fmla="*/ 93190 h 437"/>
              <a:gd name="T108" fmla="*/ 1556574 w 316"/>
              <a:gd name="T109" fmla="*/ 49336 h 437"/>
              <a:gd name="T110" fmla="*/ 1589459 w 316"/>
              <a:gd name="T111" fmla="*/ 0 h 437"/>
              <a:gd name="T112" fmla="*/ 1616863 w 316"/>
              <a:gd name="T113" fmla="*/ 0 h 437"/>
              <a:gd name="T114" fmla="*/ 1644268 w 316"/>
              <a:gd name="T115" fmla="*/ 0 h 437"/>
              <a:gd name="T116" fmla="*/ 1677153 w 316"/>
              <a:gd name="T117" fmla="*/ 0 h 437"/>
              <a:gd name="T118" fmla="*/ 1704558 w 316"/>
              <a:gd name="T119" fmla="*/ 0 h 437"/>
              <a:gd name="T120" fmla="*/ 1731962 w 316"/>
              <a:gd name="T121" fmla="*/ 0 h 43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316"/>
              <a:gd name="T184" fmla="*/ 0 h 437"/>
              <a:gd name="T185" fmla="*/ 316 w 316"/>
              <a:gd name="T186" fmla="*/ 437 h 43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316" h="437">
                <a:moveTo>
                  <a:pt x="0" y="437"/>
                </a:moveTo>
                <a:lnTo>
                  <a:pt x="5" y="437"/>
                </a:lnTo>
                <a:lnTo>
                  <a:pt x="10" y="437"/>
                </a:lnTo>
                <a:lnTo>
                  <a:pt x="16" y="437"/>
                </a:lnTo>
                <a:lnTo>
                  <a:pt x="21" y="437"/>
                </a:lnTo>
                <a:lnTo>
                  <a:pt x="26" y="437"/>
                </a:lnTo>
                <a:lnTo>
                  <a:pt x="32" y="428"/>
                </a:lnTo>
                <a:lnTo>
                  <a:pt x="37" y="420"/>
                </a:lnTo>
                <a:lnTo>
                  <a:pt x="42" y="411"/>
                </a:lnTo>
                <a:lnTo>
                  <a:pt x="47" y="402"/>
                </a:lnTo>
                <a:lnTo>
                  <a:pt x="53" y="393"/>
                </a:lnTo>
                <a:lnTo>
                  <a:pt x="58" y="385"/>
                </a:lnTo>
                <a:lnTo>
                  <a:pt x="63" y="376"/>
                </a:lnTo>
                <a:lnTo>
                  <a:pt x="68" y="367"/>
                </a:lnTo>
                <a:lnTo>
                  <a:pt x="74" y="358"/>
                </a:lnTo>
                <a:lnTo>
                  <a:pt x="79" y="350"/>
                </a:lnTo>
                <a:lnTo>
                  <a:pt x="84" y="341"/>
                </a:lnTo>
                <a:lnTo>
                  <a:pt x="90" y="332"/>
                </a:lnTo>
                <a:lnTo>
                  <a:pt x="95" y="323"/>
                </a:lnTo>
                <a:lnTo>
                  <a:pt x="100" y="315"/>
                </a:lnTo>
                <a:lnTo>
                  <a:pt x="105" y="306"/>
                </a:lnTo>
                <a:lnTo>
                  <a:pt x="111" y="297"/>
                </a:lnTo>
                <a:lnTo>
                  <a:pt x="116" y="288"/>
                </a:lnTo>
                <a:lnTo>
                  <a:pt x="121" y="280"/>
                </a:lnTo>
                <a:lnTo>
                  <a:pt x="126" y="271"/>
                </a:lnTo>
                <a:lnTo>
                  <a:pt x="132" y="262"/>
                </a:lnTo>
                <a:lnTo>
                  <a:pt x="137" y="253"/>
                </a:lnTo>
                <a:lnTo>
                  <a:pt x="142" y="245"/>
                </a:lnTo>
                <a:lnTo>
                  <a:pt x="147" y="236"/>
                </a:lnTo>
                <a:lnTo>
                  <a:pt x="153" y="227"/>
                </a:lnTo>
                <a:lnTo>
                  <a:pt x="158" y="218"/>
                </a:lnTo>
                <a:lnTo>
                  <a:pt x="163" y="210"/>
                </a:lnTo>
                <a:lnTo>
                  <a:pt x="169" y="201"/>
                </a:lnTo>
                <a:lnTo>
                  <a:pt x="174" y="192"/>
                </a:lnTo>
                <a:lnTo>
                  <a:pt x="179" y="184"/>
                </a:lnTo>
                <a:lnTo>
                  <a:pt x="184" y="175"/>
                </a:lnTo>
                <a:lnTo>
                  <a:pt x="190" y="166"/>
                </a:lnTo>
                <a:lnTo>
                  <a:pt x="195" y="157"/>
                </a:lnTo>
                <a:lnTo>
                  <a:pt x="200" y="149"/>
                </a:lnTo>
                <a:lnTo>
                  <a:pt x="205" y="140"/>
                </a:lnTo>
                <a:lnTo>
                  <a:pt x="211" y="131"/>
                </a:lnTo>
                <a:lnTo>
                  <a:pt x="216" y="122"/>
                </a:lnTo>
                <a:lnTo>
                  <a:pt x="221" y="114"/>
                </a:lnTo>
                <a:lnTo>
                  <a:pt x="226" y="105"/>
                </a:lnTo>
                <a:lnTo>
                  <a:pt x="232" y="96"/>
                </a:lnTo>
                <a:lnTo>
                  <a:pt x="237" y="87"/>
                </a:lnTo>
                <a:lnTo>
                  <a:pt x="242" y="79"/>
                </a:lnTo>
                <a:lnTo>
                  <a:pt x="248" y="70"/>
                </a:lnTo>
                <a:lnTo>
                  <a:pt x="253" y="61"/>
                </a:lnTo>
                <a:lnTo>
                  <a:pt x="258" y="52"/>
                </a:lnTo>
                <a:lnTo>
                  <a:pt x="263" y="44"/>
                </a:lnTo>
                <a:lnTo>
                  <a:pt x="269" y="35"/>
                </a:lnTo>
                <a:lnTo>
                  <a:pt x="274" y="26"/>
                </a:lnTo>
                <a:lnTo>
                  <a:pt x="279" y="17"/>
                </a:lnTo>
                <a:lnTo>
                  <a:pt x="284" y="9"/>
                </a:lnTo>
                <a:lnTo>
                  <a:pt x="290" y="0"/>
                </a:lnTo>
                <a:lnTo>
                  <a:pt x="295" y="0"/>
                </a:lnTo>
                <a:lnTo>
                  <a:pt x="300" y="0"/>
                </a:lnTo>
                <a:lnTo>
                  <a:pt x="306" y="0"/>
                </a:lnTo>
                <a:lnTo>
                  <a:pt x="311" y="0"/>
                </a:lnTo>
                <a:lnTo>
                  <a:pt x="316" y="0"/>
                </a:lnTo>
              </a:path>
            </a:pathLst>
          </a:custGeom>
          <a:noFill/>
          <a:ln w="476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sz="1200">
              <a:latin typeface="+mn-lt"/>
            </a:endParaRPr>
          </a:p>
        </p:txBody>
      </p:sp>
      <p:sp>
        <p:nvSpPr>
          <p:cNvPr id="54337" name="Rectangle 334"/>
          <p:cNvSpPr>
            <a:spLocks noChangeArrowheads="1"/>
          </p:cNvSpPr>
          <p:nvPr/>
        </p:nvSpPr>
        <p:spPr bwMode="auto">
          <a:xfrm rot="16200000">
            <a:off x="4596421" y="1615817"/>
            <a:ext cx="3847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r>
              <a:rPr lang="en-US" altLang="en-US">
                <a:solidFill>
                  <a:srgbClr val="000000"/>
                </a:solidFill>
                <a:latin typeface="+mn-lt"/>
              </a:rPr>
              <a:t> </a:t>
            </a:r>
            <a:endParaRPr lang="en-US" altLang="en-US">
              <a:latin typeface="+mn-lt"/>
            </a:endParaRPr>
          </a:p>
        </p:txBody>
      </p:sp>
      <p:sp>
        <p:nvSpPr>
          <p:cNvPr id="54338" name="Oval 595"/>
          <p:cNvSpPr>
            <a:spLocks noChangeArrowheads="1"/>
          </p:cNvSpPr>
          <p:nvPr/>
        </p:nvSpPr>
        <p:spPr bwMode="auto">
          <a:xfrm>
            <a:off x="5000625" y="6243638"/>
            <a:ext cx="28575" cy="28575"/>
          </a:xfrm>
          <a:prstGeom prst="ellipse">
            <a:avLst/>
          </a:prstGeom>
          <a:noFill/>
          <a:ln w="4763" cap="rnd">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endParaRPr lang="en-US" altLang="en-US">
              <a:latin typeface="+mn-lt"/>
            </a:endParaRPr>
          </a:p>
        </p:txBody>
      </p:sp>
      <p:sp>
        <p:nvSpPr>
          <p:cNvPr id="54339" name="Line 597"/>
          <p:cNvSpPr>
            <a:spLocks noChangeShapeType="1"/>
          </p:cNvSpPr>
          <p:nvPr/>
        </p:nvSpPr>
        <p:spPr bwMode="auto">
          <a:xfrm>
            <a:off x="5018088" y="6359525"/>
            <a:ext cx="1649412" cy="1588"/>
          </a:xfrm>
          <a:prstGeom prst="line">
            <a:avLst/>
          </a:prstGeom>
          <a:noFill/>
          <a:ln w="4763"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sz="1200">
              <a:latin typeface="+mn-lt"/>
            </a:endParaRPr>
          </a:p>
        </p:txBody>
      </p:sp>
      <p:sp>
        <p:nvSpPr>
          <p:cNvPr id="54340" name="Line 598"/>
          <p:cNvSpPr>
            <a:spLocks noChangeShapeType="1"/>
          </p:cNvSpPr>
          <p:nvPr/>
        </p:nvSpPr>
        <p:spPr bwMode="auto">
          <a:xfrm>
            <a:off x="5018088" y="6359525"/>
            <a:ext cx="1587" cy="49213"/>
          </a:xfrm>
          <a:prstGeom prst="line">
            <a:avLst/>
          </a:prstGeom>
          <a:noFill/>
          <a:ln w="4763"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sz="1200">
              <a:latin typeface="+mn-lt"/>
            </a:endParaRPr>
          </a:p>
        </p:txBody>
      </p:sp>
      <p:sp>
        <p:nvSpPr>
          <p:cNvPr id="54341" name="Line 599"/>
          <p:cNvSpPr>
            <a:spLocks noChangeShapeType="1"/>
          </p:cNvSpPr>
          <p:nvPr/>
        </p:nvSpPr>
        <p:spPr bwMode="auto">
          <a:xfrm>
            <a:off x="5429250" y="6359525"/>
            <a:ext cx="1588" cy="49213"/>
          </a:xfrm>
          <a:prstGeom prst="line">
            <a:avLst/>
          </a:prstGeom>
          <a:noFill/>
          <a:ln w="4763"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sz="1200">
              <a:latin typeface="+mn-lt"/>
            </a:endParaRPr>
          </a:p>
        </p:txBody>
      </p:sp>
      <p:sp>
        <p:nvSpPr>
          <p:cNvPr id="54342" name="Line 600"/>
          <p:cNvSpPr>
            <a:spLocks noChangeShapeType="1"/>
          </p:cNvSpPr>
          <p:nvPr/>
        </p:nvSpPr>
        <p:spPr bwMode="auto">
          <a:xfrm>
            <a:off x="5840413" y="6359525"/>
            <a:ext cx="1587" cy="49213"/>
          </a:xfrm>
          <a:prstGeom prst="line">
            <a:avLst/>
          </a:prstGeom>
          <a:noFill/>
          <a:ln w="4763"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sz="1200">
              <a:latin typeface="+mn-lt"/>
            </a:endParaRPr>
          </a:p>
        </p:txBody>
      </p:sp>
      <p:sp>
        <p:nvSpPr>
          <p:cNvPr id="54343" name="Line 601"/>
          <p:cNvSpPr>
            <a:spLocks noChangeShapeType="1"/>
          </p:cNvSpPr>
          <p:nvPr/>
        </p:nvSpPr>
        <p:spPr bwMode="auto">
          <a:xfrm>
            <a:off x="6256338" y="6359525"/>
            <a:ext cx="1587" cy="49213"/>
          </a:xfrm>
          <a:prstGeom prst="line">
            <a:avLst/>
          </a:prstGeom>
          <a:noFill/>
          <a:ln w="4763"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sz="1200">
              <a:latin typeface="+mn-lt"/>
            </a:endParaRPr>
          </a:p>
        </p:txBody>
      </p:sp>
      <p:sp>
        <p:nvSpPr>
          <p:cNvPr id="54344" name="Line 602"/>
          <p:cNvSpPr>
            <a:spLocks noChangeShapeType="1"/>
          </p:cNvSpPr>
          <p:nvPr/>
        </p:nvSpPr>
        <p:spPr bwMode="auto">
          <a:xfrm>
            <a:off x="6667500" y="6359525"/>
            <a:ext cx="1588" cy="49213"/>
          </a:xfrm>
          <a:prstGeom prst="line">
            <a:avLst/>
          </a:prstGeom>
          <a:noFill/>
          <a:ln w="4763"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sz="1200">
              <a:latin typeface="+mn-lt"/>
            </a:endParaRPr>
          </a:p>
        </p:txBody>
      </p:sp>
      <p:sp>
        <p:nvSpPr>
          <p:cNvPr id="54345" name="Rectangle 603"/>
          <p:cNvSpPr>
            <a:spLocks noChangeArrowheads="1"/>
          </p:cNvSpPr>
          <p:nvPr/>
        </p:nvSpPr>
        <p:spPr bwMode="auto">
          <a:xfrm>
            <a:off x="4975225" y="6469063"/>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r>
              <a:rPr lang="en-US" altLang="en-US">
                <a:solidFill>
                  <a:srgbClr val="000000"/>
                </a:solidFill>
                <a:latin typeface="+mn-lt"/>
              </a:rPr>
              <a:t>0</a:t>
            </a:r>
            <a:endParaRPr lang="en-US" altLang="en-US">
              <a:latin typeface="+mn-lt"/>
            </a:endParaRPr>
          </a:p>
        </p:txBody>
      </p:sp>
      <p:sp>
        <p:nvSpPr>
          <p:cNvPr id="54346" name="Rectangle 604"/>
          <p:cNvSpPr>
            <a:spLocks noChangeArrowheads="1"/>
          </p:cNvSpPr>
          <p:nvPr/>
        </p:nvSpPr>
        <p:spPr bwMode="auto">
          <a:xfrm>
            <a:off x="5386388" y="6469063"/>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r>
              <a:rPr lang="en-US" altLang="en-US">
                <a:solidFill>
                  <a:srgbClr val="000000"/>
                </a:solidFill>
                <a:latin typeface="+mn-lt"/>
              </a:rPr>
              <a:t>5</a:t>
            </a:r>
            <a:endParaRPr lang="en-US" altLang="en-US">
              <a:latin typeface="+mn-lt"/>
            </a:endParaRPr>
          </a:p>
        </p:txBody>
      </p:sp>
      <p:sp>
        <p:nvSpPr>
          <p:cNvPr id="54347" name="Rectangle 605"/>
          <p:cNvSpPr>
            <a:spLocks noChangeArrowheads="1"/>
          </p:cNvSpPr>
          <p:nvPr/>
        </p:nvSpPr>
        <p:spPr bwMode="auto">
          <a:xfrm>
            <a:off x="5772150" y="6469063"/>
            <a:ext cx="15388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r>
              <a:rPr lang="en-US" altLang="en-US">
                <a:solidFill>
                  <a:srgbClr val="000000"/>
                </a:solidFill>
                <a:latin typeface="+mn-lt"/>
              </a:rPr>
              <a:t>10</a:t>
            </a:r>
            <a:endParaRPr lang="en-US" altLang="en-US">
              <a:latin typeface="+mn-lt"/>
            </a:endParaRPr>
          </a:p>
        </p:txBody>
      </p:sp>
      <p:sp>
        <p:nvSpPr>
          <p:cNvPr id="54348" name="Rectangle 606"/>
          <p:cNvSpPr>
            <a:spLocks noChangeArrowheads="1"/>
          </p:cNvSpPr>
          <p:nvPr/>
        </p:nvSpPr>
        <p:spPr bwMode="auto">
          <a:xfrm>
            <a:off x="6188075" y="6469063"/>
            <a:ext cx="15388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r>
              <a:rPr lang="en-US" altLang="en-US">
                <a:solidFill>
                  <a:srgbClr val="000000"/>
                </a:solidFill>
                <a:latin typeface="+mn-lt"/>
              </a:rPr>
              <a:t>15</a:t>
            </a:r>
            <a:endParaRPr lang="en-US" altLang="en-US">
              <a:latin typeface="+mn-lt"/>
            </a:endParaRPr>
          </a:p>
        </p:txBody>
      </p:sp>
      <p:sp>
        <p:nvSpPr>
          <p:cNvPr id="54349" name="Rectangle 607"/>
          <p:cNvSpPr>
            <a:spLocks noChangeArrowheads="1"/>
          </p:cNvSpPr>
          <p:nvPr/>
        </p:nvSpPr>
        <p:spPr bwMode="auto">
          <a:xfrm>
            <a:off x="6599238" y="6469063"/>
            <a:ext cx="15388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r>
              <a:rPr lang="en-US" altLang="en-US">
                <a:solidFill>
                  <a:srgbClr val="000000"/>
                </a:solidFill>
                <a:latin typeface="+mn-lt"/>
              </a:rPr>
              <a:t>20</a:t>
            </a:r>
            <a:endParaRPr lang="en-US" altLang="en-US">
              <a:latin typeface="+mn-lt"/>
            </a:endParaRPr>
          </a:p>
        </p:txBody>
      </p:sp>
      <p:sp>
        <p:nvSpPr>
          <p:cNvPr id="54350" name="Line 608"/>
          <p:cNvSpPr>
            <a:spLocks noChangeShapeType="1"/>
          </p:cNvSpPr>
          <p:nvPr/>
        </p:nvSpPr>
        <p:spPr bwMode="auto">
          <a:xfrm flipV="1">
            <a:off x="4946650" y="3865563"/>
            <a:ext cx="1588" cy="2395537"/>
          </a:xfrm>
          <a:prstGeom prst="line">
            <a:avLst/>
          </a:prstGeom>
          <a:noFill/>
          <a:ln w="4763"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sz="1200">
              <a:latin typeface="+mn-lt"/>
            </a:endParaRPr>
          </a:p>
        </p:txBody>
      </p:sp>
      <p:sp>
        <p:nvSpPr>
          <p:cNvPr id="54351" name="Line 609"/>
          <p:cNvSpPr>
            <a:spLocks noChangeShapeType="1"/>
          </p:cNvSpPr>
          <p:nvPr/>
        </p:nvSpPr>
        <p:spPr bwMode="auto">
          <a:xfrm flipH="1">
            <a:off x="4897438" y="6261100"/>
            <a:ext cx="49212" cy="1588"/>
          </a:xfrm>
          <a:prstGeom prst="line">
            <a:avLst/>
          </a:prstGeom>
          <a:noFill/>
          <a:ln w="4763"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sz="1200">
              <a:latin typeface="+mn-lt"/>
            </a:endParaRPr>
          </a:p>
        </p:txBody>
      </p:sp>
      <p:sp>
        <p:nvSpPr>
          <p:cNvPr id="54352" name="Line 610"/>
          <p:cNvSpPr>
            <a:spLocks noChangeShapeType="1"/>
          </p:cNvSpPr>
          <p:nvPr/>
        </p:nvSpPr>
        <p:spPr bwMode="auto">
          <a:xfrm flipH="1">
            <a:off x="4897438" y="5783263"/>
            <a:ext cx="49212" cy="1587"/>
          </a:xfrm>
          <a:prstGeom prst="line">
            <a:avLst/>
          </a:prstGeom>
          <a:noFill/>
          <a:ln w="4763"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sz="1200">
              <a:latin typeface="+mn-lt"/>
            </a:endParaRPr>
          </a:p>
        </p:txBody>
      </p:sp>
      <p:sp>
        <p:nvSpPr>
          <p:cNvPr id="54353" name="Line 611"/>
          <p:cNvSpPr>
            <a:spLocks noChangeShapeType="1"/>
          </p:cNvSpPr>
          <p:nvPr/>
        </p:nvSpPr>
        <p:spPr bwMode="auto">
          <a:xfrm flipH="1">
            <a:off x="4897438" y="5302250"/>
            <a:ext cx="49212" cy="1588"/>
          </a:xfrm>
          <a:prstGeom prst="line">
            <a:avLst/>
          </a:prstGeom>
          <a:noFill/>
          <a:ln w="4763"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sz="1200">
              <a:latin typeface="+mn-lt"/>
            </a:endParaRPr>
          </a:p>
        </p:txBody>
      </p:sp>
      <p:sp>
        <p:nvSpPr>
          <p:cNvPr id="54354" name="Line 612"/>
          <p:cNvSpPr>
            <a:spLocks noChangeShapeType="1"/>
          </p:cNvSpPr>
          <p:nvPr/>
        </p:nvSpPr>
        <p:spPr bwMode="auto">
          <a:xfrm flipH="1">
            <a:off x="4897438" y="4824413"/>
            <a:ext cx="49212" cy="1587"/>
          </a:xfrm>
          <a:prstGeom prst="line">
            <a:avLst/>
          </a:prstGeom>
          <a:noFill/>
          <a:ln w="4763"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sz="1200">
              <a:latin typeface="+mn-lt"/>
            </a:endParaRPr>
          </a:p>
        </p:txBody>
      </p:sp>
      <p:sp>
        <p:nvSpPr>
          <p:cNvPr id="54355" name="Line 613"/>
          <p:cNvSpPr>
            <a:spLocks noChangeShapeType="1"/>
          </p:cNvSpPr>
          <p:nvPr/>
        </p:nvSpPr>
        <p:spPr bwMode="auto">
          <a:xfrm flipH="1">
            <a:off x="4897438" y="4341813"/>
            <a:ext cx="49212" cy="1587"/>
          </a:xfrm>
          <a:prstGeom prst="line">
            <a:avLst/>
          </a:prstGeom>
          <a:noFill/>
          <a:ln w="4763"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sz="1200">
              <a:latin typeface="+mn-lt"/>
            </a:endParaRPr>
          </a:p>
        </p:txBody>
      </p:sp>
      <p:sp>
        <p:nvSpPr>
          <p:cNvPr id="54356" name="Line 614"/>
          <p:cNvSpPr>
            <a:spLocks noChangeShapeType="1"/>
          </p:cNvSpPr>
          <p:nvPr/>
        </p:nvSpPr>
        <p:spPr bwMode="auto">
          <a:xfrm flipH="1">
            <a:off x="4897438" y="3865563"/>
            <a:ext cx="49212" cy="1587"/>
          </a:xfrm>
          <a:prstGeom prst="line">
            <a:avLst/>
          </a:prstGeom>
          <a:noFill/>
          <a:ln w="4763"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sz="1200">
              <a:latin typeface="+mn-lt"/>
            </a:endParaRPr>
          </a:p>
        </p:txBody>
      </p:sp>
      <p:sp>
        <p:nvSpPr>
          <p:cNvPr id="54363" name="Rectangle 621"/>
          <p:cNvSpPr>
            <a:spLocks noChangeArrowheads="1"/>
          </p:cNvSpPr>
          <p:nvPr/>
        </p:nvSpPr>
        <p:spPr bwMode="auto">
          <a:xfrm>
            <a:off x="4946650" y="3767138"/>
            <a:ext cx="1873250" cy="2592387"/>
          </a:xfrm>
          <a:prstGeom prst="rect">
            <a:avLst/>
          </a:prstGeom>
          <a:noFill/>
          <a:ln w="4763"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endParaRPr lang="en-US" altLang="en-US">
              <a:latin typeface="+mn-lt"/>
            </a:endParaRPr>
          </a:p>
        </p:txBody>
      </p:sp>
      <p:sp>
        <p:nvSpPr>
          <p:cNvPr id="54364" name="Rectangle 622"/>
          <p:cNvSpPr>
            <a:spLocks noChangeArrowheads="1"/>
          </p:cNvSpPr>
          <p:nvPr/>
        </p:nvSpPr>
        <p:spPr bwMode="auto">
          <a:xfrm>
            <a:off x="5788025" y="6665913"/>
            <a:ext cx="264496"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r>
              <a:rPr lang="en-US" altLang="en-US" dirty="0" err="1">
                <a:solidFill>
                  <a:srgbClr val="000000"/>
                </a:solidFill>
                <a:latin typeface="+mn-lt"/>
              </a:rPr>
              <a:t>Koc</a:t>
            </a:r>
            <a:endParaRPr lang="en-US" altLang="en-US" dirty="0">
              <a:latin typeface="+mn-lt"/>
            </a:endParaRPr>
          </a:p>
        </p:txBody>
      </p:sp>
      <p:sp>
        <p:nvSpPr>
          <p:cNvPr id="54365" name="Rectangle 623"/>
          <p:cNvSpPr>
            <a:spLocks noChangeArrowheads="1"/>
          </p:cNvSpPr>
          <p:nvPr/>
        </p:nvSpPr>
        <p:spPr bwMode="auto">
          <a:xfrm rot="16200000">
            <a:off x="4596421" y="4982905"/>
            <a:ext cx="3847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r>
              <a:rPr lang="en-US" altLang="en-US">
                <a:solidFill>
                  <a:srgbClr val="000000"/>
                </a:solidFill>
                <a:latin typeface="+mn-lt"/>
              </a:rPr>
              <a:t> </a:t>
            </a:r>
            <a:endParaRPr lang="en-US" altLang="en-US">
              <a:latin typeface="+mn-lt"/>
            </a:endParaRPr>
          </a:p>
        </p:txBody>
      </p:sp>
      <p:sp>
        <p:nvSpPr>
          <p:cNvPr id="54366" name="Freeform 736"/>
          <p:cNvSpPr>
            <a:spLocks/>
          </p:cNvSpPr>
          <p:nvPr/>
        </p:nvSpPr>
        <p:spPr bwMode="auto">
          <a:xfrm>
            <a:off x="5018088" y="3865563"/>
            <a:ext cx="1731962" cy="2395537"/>
          </a:xfrm>
          <a:custGeom>
            <a:avLst/>
            <a:gdLst>
              <a:gd name="T0" fmla="*/ 27404 w 316"/>
              <a:gd name="T1" fmla="*/ 2395537 h 437"/>
              <a:gd name="T2" fmla="*/ 54809 w 316"/>
              <a:gd name="T3" fmla="*/ 2395537 h 437"/>
              <a:gd name="T4" fmla="*/ 82213 w 316"/>
              <a:gd name="T5" fmla="*/ 2395537 h 437"/>
              <a:gd name="T6" fmla="*/ 115099 w 316"/>
              <a:gd name="T7" fmla="*/ 2395537 h 437"/>
              <a:gd name="T8" fmla="*/ 142503 w 316"/>
              <a:gd name="T9" fmla="*/ 2395537 h 437"/>
              <a:gd name="T10" fmla="*/ 169908 w 316"/>
              <a:gd name="T11" fmla="*/ 2395537 h 437"/>
              <a:gd name="T12" fmla="*/ 197312 w 316"/>
              <a:gd name="T13" fmla="*/ 2395537 h 437"/>
              <a:gd name="T14" fmla="*/ 230197 w 316"/>
              <a:gd name="T15" fmla="*/ 2395537 h 437"/>
              <a:gd name="T16" fmla="*/ 257602 w 316"/>
              <a:gd name="T17" fmla="*/ 2395537 h 437"/>
              <a:gd name="T18" fmla="*/ 285006 w 316"/>
              <a:gd name="T19" fmla="*/ 2395537 h 437"/>
              <a:gd name="T20" fmla="*/ 317892 w 316"/>
              <a:gd name="T21" fmla="*/ 2395537 h 437"/>
              <a:gd name="T22" fmla="*/ 345296 w 316"/>
              <a:gd name="T23" fmla="*/ 2395537 h 437"/>
              <a:gd name="T24" fmla="*/ 372701 w 316"/>
              <a:gd name="T25" fmla="*/ 2395537 h 437"/>
              <a:gd name="T26" fmla="*/ 400105 w 316"/>
              <a:gd name="T27" fmla="*/ 2395537 h 437"/>
              <a:gd name="T28" fmla="*/ 432991 w 316"/>
              <a:gd name="T29" fmla="*/ 2263974 h 437"/>
              <a:gd name="T30" fmla="*/ 460395 w 316"/>
              <a:gd name="T31" fmla="*/ 2231084 h 437"/>
              <a:gd name="T32" fmla="*/ 487799 w 316"/>
              <a:gd name="T33" fmla="*/ 2187229 h 437"/>
              <a:gd name="T34" fmla="*/ 515204 w 316"/>
              <a:gd name="T35" fmla="*/ 2137894 h 437"/>
              <a:gd name="T36" fmla="*/ 548089 w 316"/>
              <a:gd name="T37" fmla="*/ 2083076 h 437"/>
              <a:gd name="T38" fmla="*/ 575494 w 316"/>
              <a:gd name="T39" fmla="*/ 2022776 h 437"/>
              <a:gd name="T40" fmla="*/ 602898 w 316"/>
              <a:gd name="T41" fmla="*/ 1951513 h 437"/>
              <a:gd name="T42" fmla="*/ 630303 w 316"/>
              <a:gd name="T43" fmla="*/ 1869286 h 437"/>
              <a:gd name="T44" fmla="*/ 663188 w 316"/>
              <a:gd name="T45" fmla="*/ 1787060 h 437"/>
              <a:gd name="T46" fmla="*/ 690592 w 316"/>
              <a:gd name="T47" fmla="*/ 1693870 h 437"/>
              <a:gd name="T48" fmla="*/ 717997 w 316"/>
              <a:gd name="T49" fmla="*/ 1589716 h 437"/>
              <a:gd name="T50" fmla="*/ 750882 w 316"/>
              <a:gd name="T51" fmla="*/ 1485562 h 437"/>
              <a:gd name="T52" fmla="*/ 778287 w 316"/>
              <a:gd name="T53" fmla="*/ 1381408 h 437"/>
              <a:gd name="T54" fmla="*/ 805691 w 316"/>
              <a:gd name="T55" fmla="*/ 1271772 h 437"/>
              <a:gd name="T56" fmla="*/ 833096 w 316"/>
              <a:gd name="T57" fmla="*/ 1156655 h 437"/>
              <a:gd name="T58" fmla="*/ 865981 w 316"/>
              <a:gd name="T59" fmla="*/ 1047020 h 437"/>
              <a:gd name="T60" fmla="*/ 893385 w 316"/>
              <a:gd name="T61" fmla="*/ 937384 h 437"/>
              <a:gd name="T62" fmla="*/ 920790 w 316"/>
              <a:gd name="T63" fmla="*/ 833230 h 437"/>
              <a:gd name="T64" fmla="*/ 948194 w 316"/>
              <a:gd name="T65" fmla="*/ 729077 h 437"/>
              <a:gd name="T66" fmla="*/ 981080 w 316"/>
              <a:gd name="T67" fmla="*/ 635886 h 437"/>
              <a:gd name="T68" fmla="*/ 1008484 w 316"/>
              <a:gd name="T69" fmla="*/ 548178 h 437"/>
              <a:gd name="T70" fmla="*/ 1035889 w 316"/>
              <a:gd name="T71" fmla="*/ 465951 h 437"/>
              <a:gd name="T72" fmla="*/ 1068774 w 316"/>
              <a:gd name="T73" fmla="*/ 394688 h 437"/>
              <a:gd name="T74" fmla="*/ 1096178 w 316"/>
              <a:gd name="T75" fmla="*/ 328907 h 437"/>
              <a:gd name="T76" fmla="*/ 1123583 w 316"/>
              <a:gd name="T77" fmla="*/ 268607 h 437"/>
              <a:gd name="T78" fmla="*/ 1150987 w 316"/>
              <a:gd name="T79" fmla="*/ 219271 h 437"/>
              <a:gd name="T80" fmla="*/ 1183873 w 316"/>
              <a:gd name="T81" fmla="*/ 175417 h 437"/>
              <a:gd name="T82" fmla="*/ 1211277 w 316"/>
              <a:gd name="T83" fmla="*/ 142526 h 437"/>
              <a:gd name="T84" fmla="*/ 1238682 w 316"/>
              <a:gd name="T85" fmla="*/ 109636 h 437"/>
              <a:gd name="T86" fmla="*/ 1266086 w 316"/>
              <a:gd name="T87" fmla="*/ 87708 h 437"/>
              <a:gd name="T88" fmla="*/ 1298971 w 316"/>
              <a:gd name="T89" fmla="*/ 65781 h 437"/>
              <a:gd name="T90" fmla="*/ 1326376 w 316"/>
              <a:gd name="T91" fmla="*/ 49336 h 437"/>
              <a:gd name="T92" fmla="*/ 1353780 w 316"/>
              <a:gd name="T93" fmla="*/ 38372 h 437"/>
              <a:gd name="T94" fmla="*/ 1381185 w 316"/>
              <a:gd name="T95" fmla="*/ 27409 h 437"/>
              <a:gd name="T96" fmla="*/ 1414070 w 316"/>
              <a:gd name="T97" fmla="*/ 21927 h 437"/>
              <a:gd name="T98" fmla="*/ 1441475 w 316"/>
              <a:gd name="T99" fmla="*/ 16445 h 437"/>
              <a:gd name="T100" fmla="*/ 1468879 w 316"/>
              <a:gd name="T101" fmla="*/ 10964 h 437"/>
              <a:gd name="T102" fmla="*/ 1501765 w 316"/>
              <a:gd name="T103" fmla="*/ 5482 h 437"/>
              <a:gd name="T104" fmla="*/ 1529169 w 316"/>
              <a:gd name="T105" fmla="*/ 5482 h 437"/>
              <a:gd name="T106" fmla="*/ 1556574 w 316"/>
              <a:gd name="T107" fmla="*/ 0 h 437"/>
              <a:gd name="T108" fmla="*/ 1583978 w 316"/>
              <a:gd name="T109" fmla="*/ 0 h 437"/>
              <a:gd name="T110" fmla="*/ 1616863 w 316"/>
              <a:gd name="T111" fmla="*/ 0 h 437"/>
              <a:gd name="T112" fmla="*/ 1644268 w 316"/>
              <a:gd name="T113" fmla="*/ 0 h 437"/>
              <a:gd name="T114" fmla="*/ 1671672 w 316"/>
              <a:gd name="T115" fmla="*/ 0 h 437"/>
              <a:gd name="T116" fmla="*/ 1699077 w 316"/>
              <a:gd name="T117" fmla="*/ 0 h 437"/>
              <a:gd name="T118" fmla="*/ 1731962 w 316"/>
              <a:gd name="T119" fmla="*/ 0 h 437"/>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316"/>
              <a:gd name="T181" fmla="*/ 0 h 437"/>
              <a:gd name="T182" fmla="*/ 316 w 316"/>
              <a:gd name="T183" fmla="*/ 437 h 437"/>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316" h="437">
                <a:moveTo>
                  <a:pt x="0" y="437"/>
                </a:moveTo>
                <a:lnTo>
                  <a:pt x="0" y="437"/>
                </a:lnTo>
                <a:lnTo>
                  <a:pt x="1" y="437"/>
                </a:lnTo>
                <a:lnTo>
                  <a:pt x="2" y="437"/>
                </a:lnTo>
                <a:lnTo>
                  <a:pt x="3" y="437"/>
                </a:lnTo>
                <a:lnTo>
                  <a:pt x="4" y="437"/>
                </a:lnTo>
                <a:lnTo>
                  <a:pt x="5" y="437"/>
                </a:lnTo>
                <a:lnTo>
                  <a:pt x="6" y="437"/>
                </a:lnTo>
                <a:lnTo>
                  <a:pt x="7" y="437"/>
                </a:lnTo>
                <a:lnTo>
                  <a:pt x="8" y="437"/>
                </a:lnTo>
                <a:lnTo>
                  <a:pt x="9" y="437"/>
                </a:lnTo>
                <a:lnTo>
                  <a:pt x="10" y="437"/>
                </a:lnTo>
                <a:lnTo>
                  <a:pt x="11" y="437"/>
                </a:lnTo>
                <a:lnTo>
                  <a:pt x="12" y="437"/>
                </a:lnTo>
                <a:lnTo>
                  <a:pt x="13" y="437"/>
                </a:lnTo>
                <a:lnTo>
                  <a:pt x="14" y="437"/>
                </a:lnTo>
                <a:lnTo>
                  <a:pt x="15" y="437"/>
                </a:lnTo>
                <a:lnTo>
                  <a:pt x="16" y="437"/>
                </a:lnTo>
                <a:lnTo>
                  <a:pt x="17" y="437"/>
                </a:lnTo>
                <a:lnTo>
                  <a:pt x="18" y="437"/>
                </a:lnTo>
                <a:lnTo>
                  <a:pt x="19" y="437"/>
                </a:lnTo>
                <a:lnTo>
                  <a:pt x="20" y="437"/>
                </a:lnTo>
                <a:lnTo>
                  <a:pt x="21" y="437"/>
                </a:lnTo>
                <a:lnTo>
                  <a:pt x="22" y="437"/>
                </a:lnTo>
                <a:lnTo>
                  <a:pt x="23" y="437"/>
                </a:lnTo>
                <a:lnTo>
                  <a:pt x="24" y="437"/>
                </a:lnTo>
                <a:lnTo>
                  <a:pt x="25" y="437"/>
                </a:lnTo>
                <a:lnTo>
                  <a:pt x="26" y="437"/>
                </a:lnTo>
                <a:lnTo>
                  <a:pt x="27" y="437"/>
                </a:lnTo>
                <a:lnTo>
                  <a:pt x="28" y="437"/>
                </a:lnTo>
                <a:lnTo>
                  <a:pt x="29" y="437"/>
                </a:lnTo>
                <a:lnTo>
                  <a:pt x="30" y="437"/>
                </a:lnTo>
                <a:lnTo>
                  <a:pt x="31" y="437"/>
                </a:lnTo>
                <a:lnTo>
                  <a:pt x="32" y="437"/>
                </a:lnTo>
                <a:lnTo>
                  <a:pt x="33" y="437"/>
                </a:lnTo>
                <a:lnTo>
                  <a:pt x="34" y="437"/>
                </a:lnTo>
                <a:lnTo>
                  <a:pt x="35" y="437"/>
                </a:lnTo>
                <a:lnTo>
                  <a:pt x="36" y="437"/>
                </a:lnTo>
                <a:lnTo>
                  <a:pt x="37" y="437"/>
                </a:lnTo>
                <a:lnTo>
                  <a:pt x="38" y="437"/>
                </a:lnTo>
                <a:lnTo>
                  <a:pt x="39" y="437"/>
                </a:lnTo>
                <a:lnTo>
                  <a:pt x="40" y="437"/>
                </a:lnTo>
                <a:lnTo>
                  <a:pt x="41" y="437"/>
                </a:lnTo>
                <a:lnTo>
                  <a:pt x="42" y="437"/>
                </a:lnTo>
                <a:lnTo>
                  <a:pt x="43" y="437"/>
                </a:lnTo>
                <a:lnTo>
                  <a:pt x="44" y="437"/>
                </a:lnTo>
                <a:lnTo>
                  <a:pt x="45" y="437"/>
                </a:lnTo>
                <a:lnTo>
                  <a:pt x="46" y="437"/>
                </a:lnTo>
                <a:lnTo>
                  <a:pt x="47" y="437"/>
                </a:lnTo>
                <a:lnTo>
                  <a:pt x="48" y="437"/>
                </a:lnTo>
                <a:lnTo>
                  <a:pt x="49" y="437"/>
                </a:lnTo>
                <a:lnTo>
                  <a:pt x="50" y="437"/>
                </a:lnTo>
                <a:lnTo>
                  <a:pt x="51" y="437"/>
                </a:lnTo>
                <a:lnTo>
                  <a:pt x="52" y="437"/>
                </a:lnTo>
                <a:lnTo>
                  <a:pt x="53" y="437"/>
                </a:lnTo>
                <a:lnTo>
                  <a:pt x="54" y="437"/>
                </a:lnTo>
                <a:lnTo>
                  <a:pt x="55" y="437"/>
                </a:lnTo>
                <a:lnTo>
                  <a:pt x="56" y="437"/>
                </a:lnTo>
                <a:lnTo>
                  <a:pt x="57" y="437"/>
                </a:lnTo>
                <a:lnTo>
                  <a:pt x="58" y="437"/>
                </a:lnTo>
                <a:lnTo>
                  <a:pt x="59" y="437"/>
                </a:lnTo>
                <a:lnTo>
                  <a:pt x="60" y="437"/>
                </a:lnTo>
                <a:lnTo>
                  <a:pt x="61" y="437"/>
                </a:lnTo>
                <a:lnTo>
                  <a:pt x="62" y="437"/>
                </a:lnTo>
                <a:lnTo>
                  <a:pt x="63" y="437"/>
                </a:lnTo>
                <a:lnTo>
                  <a:pt x="64" y="437"/>
                </a:lnTo>
                <a:lnTo>
                  <a:pt x="65" y="437"/>
                </a:lnTo>
                <a:lnTo>
                  <a:pt x="66" y="437"/>
                </a:lnTo>
                <a:lnTo>
                  <a:pt x="67" y="437"/>
                </a:lnTo>
                <a:lnTo>
                  <a:pt x="68" y="437"/>
                </a:lnTo>
                <a:lnTo>
                  <a:pt x="69" y="437"/>
                </a:lnTo>
                <a:lnTo>
                  <a:pt x="70" y="437"/>
                </a:lnTo>
                <a:lnTo>
                  <a:pt x="71" y="437"/>
                </a:lnTo>
                <a:lnTo>
                  <a:pt x="72" y="437"/>
                </a:lnTo>
                <a:lnTo>
                  <a:pt x="73" y="437"/>
                </a:lnTo>
                <a:lnTo>
                  <a:pt x="74" y="437"/>
                </a:lnTo>
                <a:lnTo>
                  <a:pt x="75" y="437"/>
                </a:lnTo>
                <a:lnTo>
                  <a:pt x="75" y="416"/>
                </a:lnTo>
                <a:lnTo>
                  <a:pt x="76" y="416"/>
                </a:lnTo>
                <a:lnTo>
                  <a:pt x="76" y="415"/>
                </a:lnTo>
                <a:lnTo>
                  <a:pt x="77" y="415"/>
                </a:lnTo>
                <a:lnTo>
                  <a:pt x="77" y="414"/>
                </a:lnTo>
                <a:lnTo>
                  <a:pt x="78" y="414"/>
                </a:lnTo>
                <a:lnTo>
                  <a:pt x="78" y="413"/>
                </a:lnTo>
                <a:lnTo>
                  <a:pt x="79" y="413"/>
                </a:lnTo>
                <a:lnTo>
                  <a:pt x="79" y="412"/>
                </a:lnTo>
                <a:lnTo>
                  <a:pt x="80" y="412"/>
                </a:lnTo>
                <a:lnTo>
                  <a:pt x="80" y="411"/>
                </a:lnTo>
                <a:lnTo>
                  <a:pt x="81" y="410"/>
                </a:lnTo>
                <a:lnTo>
                  <a:pt x="82" y="409"/>
                </a:lnTo>
                <a:lnTo>
                  <a:pt x="82" y="408"/>
                </a:lnTo>
                <a:lnTo>
                  <a:pt x="83" y="408"/>
                </a:lnTo>
                <a:lnTo>
                  <a:pt x="83" y="407"/>
                </a:lnTo>
                <a:lnTo>
                  <a:pt x="84" y="407"/>
                </a:lnTo>
                <a:lnTo>
                  <a:pt x="84" y="406"/>
                </a:lnTo>
                <a:lnTo>
                  <a:pt x="85" y="406"/>
                </a:lnTo>
                <a:lnTo>
                  <a:pt x="85" y="405"/>
                </a:lnTo>
                <a:lnTo>
                  <a:pt x="86" y="404"/>
                </a:lnTo>
                <a:lnTo>
                  <a:pt x="86" y="403"/>
                </a:lnTo>
                <a:lnTo>
                  <a:pt x="87" y="402"/>
                </a:lnTo>
                <a:lnTo>
                  <a:pt x="88" y="401"/>
                </a:lnTo>
                <a:lnTo>
                  <a:pt x="88" y="400"/>
                </a:lnTo>
                <a:lnTo>
                  <a:pt x="89" y="400"/>
                </a:lnTo>
                <a:lnTo>
                  <a:pt x="89" y="399"/>
                </a:lnTo>
                <a:lnTo>
                  <a:pt x="90" y="398"/>
                </a:lnTo>
                <a:lnTo>
                  <a:pt x="90" y="397"/>
                </a:lnTo>
                <a:lnTo>
                  <a:pt x="91" y="397"/>
                </a:lnTo>
                <a:lnTo>
                  <a:pt x="91" y="396"/>
                </a:lnTo>
                <a:lnTo>
                  <a:pt x="91" y="395"/>
                </a:lnTo>
                <a:lnTo>
                  <a:pt x="92" y="395"/>
                </a:lnTo>
                <a:lnTo>
                  <a:pt x="92" y="394"/>
                </a:lnTo>
                <a:lnTo>
                  <a:pt x="93" y="394"/>
                </a:lnTo>
                <a:lnTo>
                  <a:pt x="93" y="393"/>
                </a:lnTo>
                <a:lnTo>
                  <a:pt x="93" y="392"/>
                </a:lnTo>
                <a:lnTo>
                  <a:pt x="94" y="392"/>
                </a:lnTo>
                <a:lnTo>
                  <a:pt x="94" y="391"/>
                </a:lnTo>
                <a:lnTo>
                  <a:pt x="94" y="390"/>
                </a:lnTo>
                <a:lnTo>
                  <a:pt x="95" y="390"/>
                </a:lnTo>
                <a:lnTo>
                  <a:pt x="95" y="389"/>
                </a:lnTo>
                <a:lnTo>
                  <a:pt x="96" y="388"/>
                </a:lnTo>
                <a:lnTo>
                  <a:pt x="96" y="387"/>
                </a:lnTo>
                <a:lnTo>
                  <a:pt x="97" y="386"/>
                </a:lnTo>
                <a:lnTo>
                  <a:pt x="97" y="385"/>
                </a:lnTo>
                <a:lnTo>
                  <a:pt x="98" y="384"/>
                </a:lnTo>
                <a:lnTo>
                  <a:pt x="98" y="383"/>
                </a:lnTo>
                <a:lnTo>
                  <a:pt x="99" y="382"/>
                </a:lnTo>
                <a:lnTo>
                  <a:pt x="99" y="381"/>
                </a:lnTo>
                <a:lnTo>
                  <a:pt x="100" y="380"/>
                </a:lnTo>
                <a:lnTo>
                  <a:pt x="100" y="379"/>
                </a:lnTo>
                <a:lnTo>
                  <a:pt x="101" y="378"/>
                </a:lnTo>
                <a:lnTo>
                  <a:pt x="101" y="377"/>
                </a:lnTo>
                <a:lnTo>
                  <a:pt x="102" y="376"/>
                </a:lnTo>
                <a:lnTo>
                  <a:pt x="102" y="375"/>
                </a:lnTo>
                <a:lnTo>
                  <a:pt x="103" y="374"/>
                </a:lnTo>
                <a:lnTo>
                  <a:pt x="103" y="373"/>
                </a:lnTo>
                <a:lnTo>
                  <a:pt x="103" y="372"/>
                </a:lnTo>
                <a:lnTo>
                  <a:pt x="104" y="371"/>
                </a:lnTo>
                <a:lnTo>
                  <a:pt x="104" y="370"/>
                </a:lnTo>
                <a:lnTo>
                  <a:pt x="105" y="370"/>
                </a:lnTo>
                <a:lnTo>
                  <a:pt x="105" y="369"/>
                </a:lnTo>
                <a:lnTo>
                  <a:pt x="105" y="368"/>
                </a:lnTo>
                <a:lnTo>
                  <a:pt x="106" y="367"/>
                </a:lnTo>
                <a:lnTo>
                  <a:pt x="106" y="366"/>
                </a:lnTo>
                <a:lnTo>
                  <a:pt x="106" y="365"/>
                </a:lnTo>
                <a:lnTo>
                  <a:pt x="107" y="364"/>
                </a:lnTo>
                <a:lnTo>
                  <a:pt x="107" y="363"/>
                </a:lnTo>
                <a:lnTo>
                  <a:pt x="108" y="362"/>
                </a:lnTo>
                <a:lnTo>
                  <a:pt x="108" y="361"/>
                </a:lnTo>
                <a:lnTo>
                  <a:pt x="109" y="360"/>
                </a:lnTo>
                <a:lnTo>
                  <a:pt x="109" y="359"/>
                </a:lnTo>
                <a:lnTo>
                  <a:pt x="109" y="358"/>
                </a:lnTo>
                <a:lnTo>
                  <a:pt x="110" y="357"/>
                </a:lnTo>
                <a:lnTo>
                  <a:pt x="110" y="356"/>
                </a:lnTo>
                <a:lnTo>
                  <a:pt x="111" y="355"/>
                </a:lnTo>
                <a:lnTo>
                  <a:pt x="111" y="354"/>
                </a:lnTo>
                <a:lnTo>
                  <a:pt x="111" y="353"/>
                </a:lnTo>
                <a:lnTo>
                  <a:pt x="112" y="352"/>
                </a:lnTo>
                <a:lnTo>
                  <a:pt x="112" y="351"/>
                </a:lnTo>
                <a:lnTo>
                  <a:pt x="112" y="350"/>
                </a:lnTo>
                <a:lnTo>
                  <a:pt x="113" y="349"/>
                </a:lnTo>
                <a:lnTo>
                  <a:pt x="113" y="348"/>
                </a:lnTo>
                <a:lnTo>
                  <a:pt x="114" y="347"/>
                </a:lnTo>
                <a:lnTo>
                  <a:pt x="114" y="346"/>
                </a:lnTo>
                <a:lnTo>
                  <a:pt x="114" y="345"/>
                </a:lnTo>
                <a:lnTo>
                  <a:pt x="115" y="343"/>
                </a:lnTo>
                <a:lnTo>
                  <a:pt x="115" y="342"/>
                </a:lnTo>
                <a:lnTo>
                  <a:pt x="115" y="341"/>
                </a:lnTo>
                <a:lnTo>
                  <a:pt x="116" y="340"/>
                </a:lnTo>
                <a:lnTo>
                  <a:pt x="116" y="339"/>
                </a:lnTo>
                <a:lnTo>
                  <a:pt x="117" y="338"/>
                </a:lnTo>
                <a:lnTo>
                  <a:pt x="117" y="337"/>
                </a:lnTo>
                <a:lnTo>
                  <a:pt x="117" y="336"/>
                </a:lnTo>
                <a:lnTo>
                  <a:pt x="118" y="335"/>
                </a:lnTo>
                <a:lnTo>
                  <a:pt x="118" y="334"/>
                </a:lnTo>
                <a:lnTo>
                  <a:pt x="118" y="333"/>
                </a:lnTo>
                <a:lnTo>
                  <a:pt x="119" y="331"/>
                </a:lnTo>
                <a:lnTo>
                  <a:pt x="119" y="330"/>
                </a:lnTo>
                <a:lnTo>
                  <a:pt x="120" y="329"/>
                </a:lnTo>
                <a:lnTo>
                  <a:pt x="120" y="328"/>
                </a:lnTo>
                <a:lnTo>
                  <a:pt x="120" y="327"/>
                </a:lnTo>
                <a:lnTo>
                  <a:pt x="121" y="326"/>
                </a:lnTo>
                <a:lnTo>
                  <a:pt x="121" y="324"/>
                </a:lnTo>
                <a:lnTo>
                  <a:pt x="121" y="323"/>
                </a:lnTo>
                <a:lnTo>
                  <a:pt x="122" y="322"/>
                </a:lnTo>
                <a:lnTo>
                  <a:pt x="122" y="321"/>
                </a:lnTo>
                <a:lnTo>
                  <a:pt x="123" y="320"/>
                </a:lnTo>
                <a:lnTo>
                  <a:pt x="123" y="318"/>
                </a:lnTo>
                <a:lnTo>
                  <a:pt x="123" y="317"/>
                </a:lnTo>
                <a:lnTo>
                  <a:pt x="124" y="316"/>
                </a:lnTo>
                <a:lnTo>
                  <a:pt x="124" y="315"/>
                </a:lnTo>
                <a:lnTo>
                  <a:pt x="125" y="314"/>
                </a:lnTo>
                <a:lnTo>
                  <a:pt x="125" y="312"/>
                </a:lnTo>
                <a:lnTo>
                  <a:pt x="125" y="311"/>
                </a:lnTo>
                <a:lnTo>
                  <a:pt x="126" y="310"/>
                </a:lnTo>
                <a:lnTo>
                  <a:pt x="126" y="309"/>
                </a:lnTo>
                <a:lnTo>
                  <a:pt x="126" y="307"/>
                </a:lnTo>
                <a:lnTo>
                  <a:pt x="127" y="306"/>
                </a:lnTo>
                <a:lnTo>
                  <a:pt x="127" y="305"/>
                </a:lnTo>
                <a:lnTo>
                  <a:pt x="128" y="304"/>
                </a:lnTo>
                <a:lnTo>
                  <a:pt x="128" y="302"/>
                </a:lnTo>
                <a:lnTo>
                  <a:pt x="128" y="301"/>
                </a:lnTo>
                <a:lnTo>
                  <a:pt x="129" y="300"/>
                </a:lnTo>
                <a:lnTo>
                  <a:pt x="129" y="298"/>
                </a:lnTo>
                <a:lnTo>
                  <a:pt x="129" y="297"/>
                </a:lnTo>
                <a:lnTo>
                  <a:pt x="130" y="296"/>
                </a:lnTo>
                <a:lnTo>
                  <a:pt x="130" y="294"/>
                </a:lnTo>
                <a:lnTo>
                  <a:pt x="131" y="293"/>
                </a:lnTo>
                <a:lnTo>
                  <a:pt x="131" y="292"/>
                </a:lnTo>
                <a:lnTo>
                  <a:pt x="131" y="290"/>
                </a:lnTo>
                <a:lnTo>
                  <a:pt x="132" y="289"/>
                </a:lnTo>
                <a:lnTo>
                  <a:pt x="132" y="288"/>
                </a:lnTo>
                <a:lnTo>
                  <a:pt x="132" y="286"/>
                </a:lnTo>
                <a:lnTo>
                  <a:pt x="133" y="285"/>
                </a:lnTo>
                <a:lnTo>
                  <a:pt x="133" y="284"/>
                </a:lnTo>
                <a:lnTo>
                  <a:pt x="134" y="282"/>
                </a:lnTo>
                <a:lnTo>
                  <a:pt x="134" y="281"/>
                </a:lnTo>
                <a:lnTo>
                  <a:pt x="134" y="280"/>
                </a:lnTo>
                <a:lnTo>
                  <a:pt x="135" y="278"/>
                </a:lnTo>
                <a:lnTo>
                  <a:pt x="135" y="277"/>
                </a:lnTo>
                <a:lnTo>
                  <a:pt x="135" y="276"/>
                </a:lnTo>
                <a:lnTo>
                  <a:pt x="136" y="274"/>
                </a:lnTo>
                <a:lnTo>
                  <a:pt x="136" y="273"/>
                </a:lnTo>
                <a:lnTo>
                  <a:pt x="137" y="271"/>
                </a:lnTo>
                <a:lnTo>
                  <a:pt x="137" y="270"/>
                </a:lnTo>
                <a:lnTo>
                  <a:pt x="137" y="269"/>
                </a:lnTo>
                <a:lnTo>
                  <a:pt x="138" y="267"/>
                </a:lnTo>
                <a:lnTo>
                  <a:pt x="138" y="266"/>
                </a:lnTo>
                <a:lnTo>
                  <a:pt x="138" y="264"/>
                </a:lnTo>
                <a:lnTo>
                  <a:pt x="139" y="263"/>
                </a:lnTo>
                <a:lnTo>
                  <a:pt x="139" y="262"/>
                </a:lnTo>
                <a:lnTo>
                  <a:pt x="140" y="260"/>
                </a:lnTo>
                <a:lnTo>
                  <a:pt x="140" y="259"/>
                </a:lnTo>
                <a:lnTo>
                  <a:pt x="140" y="257"/>
                </a:lnTo>
                <a:lnTo>
                  <a:pt x="141" y="256"/>
                </a:lnTo>
                <a:lnTo>
                  <a:pt x="141" y="255"/>
                </a:lnTo>
                <a:lnTo>
                  <a:pt x="141" y="253"/>
                </a:lnTo>
                <a:lnTo>
                  <a:pt x="142" y="252"/>
                </a:lnTo>
                <a:lnTo>
                  <a:pt x="142" y="250"/>
                </a:lnTo>
                <a:lnTo>
                  <a:pt x="143" y="249"/>
                </a:lnTo>
                <a:lnTo>
                  <a:pt x="143" y="247"/>
                </a:lnTo>
                <a:lnTo>
                  <a:pt x="143" y="246"/>
                </a:lnTo>
                <a:lnTo>
                  <a:pt x="144" y="245"/>
                </a:lnTo>
                <a:lnTo>
                  <a:pt x="144" y="243"/>
                </a:lnTo>
                <a:lnTo>
                  <a:pt x="144" y="242"/>
                </a:lnTo>
                <a:lnTo>
                  <a:pt x="145" y="240"/>
                </a:lnTo>
                <a:lnTo>
                  <a:pt x="145" y="239"/>
                </a:lnTo>
                <a:lnTo>
                  <a:pt x="146" y="237"/>
                </a:lnTo>
                <a:lnTo>
                  <a:pt x="146" y="236"/>
                </a:lnTo>
                <a:lnTo>
                  <a:pt x="146" y="234"/>
                </a:lnTo>
                <a:lnTo>
                  <a:pt x="147" y="233"/>
                </a:lnTo>
                <a:lnTo>
                  <a:pt x="147" y="232"/>
                </a:lnTo>
                <a:lnTo>
                  <a:pt x="147" y="230"/>
                </a:lnTo>
                <a:lnTo>
                  <a:pt x="148" y="229"/>
                </a:lnTo>
                <a:lnTo>
                  <a:pt x="148" y="227"/>
                </a:lnTo>
                <a:lnTo>
                  <a:pt x="149" y="226"/>
                </a:lnTo>
                <a:lnTo>
                  <a:pt x="149" y="224"/>
                </a:lnTo>
                <a:lnTo>
                  <a:pt x="149" y="223"/>
                </a:lnTo>
                <a:lnTo>
                  <a:pt x="150" y="221"/>
                </a:lnTo>
                <a:lnTo>
                  <a:pt x="150" y="220"/>
                </a:lnTo>
                <a:lnTo>
                  <a:pt x="150" y="218"/>
                </a:lnTo>
                <a:lnTo>
                  <a:pt x="151" y="217"/>
                </a:lnTo>
                <a:lnTo>
                  <a:pt x="151" y="216"/>
                </a:lnTo>
                <a:lnTo>
                  <a:pt x="152" y="214"/>
                </a:lnTo>
                <a:lnTo>
                  <a:pt x="152" y="213"/>
                </a:lnTo>
                <a:lnTo>
                  <a:pt x="152" y="211"/>
                </a:lnTo>
                <a:lnTo>
                  <a:pt x="153" y="210"/>
                </a:lnTo>
                <a:lnTo>
                  <a:pt x="153" y="208"/>
                </a:lnTo>
                <a:lnTo>
                  <a:pt x="153" y="207"/>
                </a:lnTo>
                <a:lnTo>
                  <a:pt x="154" y="205"/>
                </a:lnTo>
                <a:lnTo>
                  <a:pt x="154" y="204"/>
                </a:lnTo>
                <a:lnTo>
                  <a:pt x="155" y="203"/>
                </a:lnTo>
                <a:lnTo>
                  <a:pt x="155" y="201"/>
                </a:lnTo>
                <a:lnTo>
                  <a:pt x="155" y="200"/>
                </a:lnTo>
                <a:lnTo>
                  <a:pt x="156" y="198"/>
                </a:lnTo>
                <a:lnTo>
                  <a:pt x="156" y="197"/>
                </a:lnTo>
                <a:lnTo>
                  <a:pt x="156" y="195"/>
                </a:lnTo>
                <a:lnTo>
                  <a:pt x="157" y="194"/>
                </a:lnTo>
                <a:lnTo>
                  <a:pt x="157" y="192"/>
                </a:lnTo>
                <a:lnTo>
                  <a:pt x="158" y="191"/>
                </a:lnTo>
                <a:lnTo>
                  <a:pt x="158" y="190"/>
                </a:lnTo>
                <a:lnTo>
                  <a:pt x="158" y="188"/>
                </a:lnTo>
                <a:lnTo>
                  <a:pt x="159" y="187"/>
                </a:lnTo>
                <a:lnTo>
                  <a:pt x="159" y="185"/>
                </a:lnTo>
                <a:lnTo>
                  <a:pt x="160" y="184"/>
                </a:lnTo>
                <a:lnTo>
                  <a:pt x="160" y="182"/>
                </a:lnTo>
                <a:lnTo>
                  <a:pt x="160" y="181"/>
                </a:lnTo>
                <a:lnTo>
                  <a:pt x="161" y="180"/>
                </a:lnTo>
                <a:lnTo>
                  <a:pt x="161" y="178"/>
                </a:lnTo>
                <a:lnTo>
                  <a:pt x="161" y="177"/>
                </a:lnTo>
                <a:lnTo>
                  <a:pt x="162" y="175"/>
                </a:lnTo>
                <a:lnTo>
                  <a:pt x="162" y="174"/>
                </a:lnTo>
                <a:lnTo>
                  <a:pt x="163" y="173"/>
                </a:lnTo>
                <a:lnTo>
                  <a:pt x="163" y="171"/>
                </a:lnTo>
                <a:lnTo>
                  <a:pt x="163" y="170"/>
                </a:lnTo>
                <a:lnTo>
                  <a:pt x="164" y="168"/>
                </a:lnTo>
                <a:lnTo>
                  <a:pt x="164" y="167"/>
                </a:lnTo>
                <a:lnTo>
                  <a:pt x="164" y="166"/>
                </a:lnTo>
                <a:lnTo>
                  <a:pt x="165" y="164"/>
                </a:lnTo>
                <a:lnTo>
                  <a:pt x="165" y="163"/>
                </a:lnTo>
                <a:lnTo>
                  <a:pt x="166" y="161"/>
                </a:lnTo>
                <a:lnTo>
                  <a:pt x="166" y="160"/>
                </a:lnTo>
                <a:lnTo>
                  <a:pt x="166" y="159"/>
                </a:lnTo>
                <a:lnTo>
                  <a:pt x="167" y="157"/>
                </a:lnTo>
                <a:lnTo>
                  <a:pt x="167" y="156"/>
                </a:lnTo>
                <a:lnTo>
                  <a:pt x="167" y="155"/>
                </a:lnTo>
                <a:lnTo>
                  <a:pt x="168" y="153"/>
                </a:lnTo>
                <a:lnTo>
                  <a:pt x="168" y="152"/>
                </a:lnTo>
                <a:lnTo>
                  <a:pt x="169" y="151"/>
                </a:lnTo>
                <a:lnTo>
                  <a:pt x="169" y="149"/>
                </a:lnTo>
                <a:lnTo>
                  <a:pt x="169" y="148"/>
                </a:lnTo>
                <a:lnTo>
                  <a:pt x="170" y="147"/>
                </a:lnTo>
                <a:lnTo>
                  <a:pt x="170" y="145"/>
                </a:lnTo>
                <a:lnTo>
                  <a:pt x="170" y="144"/>
                </a:lnTo>
                <a:lnTo>
                  <a:pt x="171" y="143"/>
                </a:lnTo>
                <a:lnTo>
                  <a:pt x="171" y="141"/>
                </a:lnTo>
                <a:lnTo>
                  <a:pt x="172" y="140"/>
                </a:lnTo>
                <a:lnTo>
                  <a:pt x="172" y="139"/>
                </a:lnTo>
                <a:lnTo>
                  <a:pt x="172" y="137"/>
                </a:lnTo>
                <a:lnTo>
                  <a:pt x="173" y="136"/>
                </a:lnTo>
                <a:lnTo>
                  <a:pt x="173" y="135"/>
                </a:lnTo>
                <a:lnTo>
                  <a:pt x="173" y="133"/>
                </a:lnTo>
                <a:lnTo>
                  <a:pt x="174" y="132"/>
                </a:lnTo>
                <a:lnTo>
                  <a:pt x="174" y="131"/>
                </a:lnTo>
                <a:lnTo>
                  <a:pt x="175" y="130"/>
                </a:lnTo>
                <a:lnTo>
                  <a:pt x="175" y="128"/>
                </a:lnTo>
                <a:lnTo>
                  <a:pt x="175" y="127"/>
                </a:lnTo>
                <a:lnTo>
                  <a:pt x="176" y="126"/>
                </a:lnTo>
                <a:lnTo>
                  <a:pt x="176" y="125"/>
                </a:lnTo>
                <a:lnTo>
                  <a:pt x="176" y="123"/>
                </a:lnTo>
                <a:lnTo>
                  <a:pt x="177" y="122"/>
                </a:lnTo>
                <a:lnTo>
                  <a:pt x="177" y="121"/>
                </a:lnTo>
                <a:lnTo>
                  <a:pt x="178" y="120"/>
                </a:lnTo>
                <a:lnTo>
                  <a:pt x="178" y="119"/>
                </a:lnTo>
                <a:lnTo>
                  <a:pt x="178" y="117"/>
                </a:lnTo>
                <a:lnTo>
                  <a:pt x="179" y="116"/>
                </a:lnTo>
                <a:lnTo>
                  <a:pt x="179" y="115"/>
                </a:lnTo>
                <a:lnTo>
                  <a:pt x="179" y="114"/>
                </a:lnTo>
                <a:lnTo>
                  <a:pt x="180" y="113"/>
                </a:lnTo>
                <a:lnTo>
                  <a:pt x="180" y="111"/>
                </a:lnTo>
                <a:lnTo>
                  <a:pt x="181" y="110"/>
                </a:lnTo>
                <a:lnTo>
                  <a:pt x="181" y="109"/>
                </a:lnTo>
                <a:lnTo>
                  <a:pt x="181" y="108"/>
                </a:lnTo>
                <a:lnTo>
                  <a:pt x="182" y="107"/>
                </a:lnTo>
                <a:lnTo>
                  <a:pt x="182" y="106"/>
                </a:lnTo>
                <a:lnTo>
                  <a:pt x="182" y="104"/>
                </a:lnTo>
                <a:lnTo>
                  <a:pt x="183" y="103"/>
                </a:lnTo>
                <a:lnTo>
                  <a:pt x="183" y="102"/>
                </a:lnTo>
                <a:lnTo>
                  <a:pt x="184" y="101"/>
                </a:lnTo>
                <a:lnTo>
                  <a:pt x="184" y="100"/>
                </a:lnTo>
                <a:lnTo>
                  <a:pt x="184" y="99"/>
                </a:lnTo>
                <a:lnTo>
                  <a:pt x="185" y="98"/>
                </a:lnTo>
                <a:lnTo>
                  <a:pt x="185" y="97"/>
                </a:lnTo>
                <a:lnTo>
                  <a:pt x="185" y="96"/>
                </a:lnTo>
                <a:lnTo>
                  <a:pt x="186" y="95"/>
                </a:lnTo>
                <a:lnTo>
                  <a:pt x="186" y="94"/>
                </a:lnTo>
                <a:lnTo>
                  <a:pt x="187" y="92"/>
                </a:lnTo>
                <a:lnTo>
                  <a:pt x="187" y="91"/>
                </a:lnTo>
                <a:lnTo>
                  <a:pt x="187" y="90"/>
                </a:lnTo>
                <a:lnTo>
                  <a:pt x="188" y="89"/>
                </a:lnTo>
                <a:lnTo>
                  <a:pt x="188" y="88"/>
                </a:lnTo>
                <a:lnTo>
                  <a:pt x="188" y="87"/>
                </a:lnTo>
                <a:lnTo>
                  <a:pt x="189" y="86"/>
                </a:lnTo>
                <a:lnTo>
                  <a:pt x="189" y="85"/>
                </a:lnTo>
                <a:lnTo>
                  <a:pt x="190" y="84"/>
                </a:lnTo>
                <a:lnTo>
                  <a:pt x="190" y="83"/>
                </a:lnTo>
                <a:lnTo>
                  <a:pt x="190" y="82"/>
                </a:lnTo>
                <a:lnTo>
                  <a:pt x="191" y="81"/>
                </a:lnTo>
                <a:lnTo>
                  <a:pt x="191" y="80"/>
                </a:lnTo>
                <a:lnTo>
                  <a:pt x="191" y="79"/>
                </a:lnTo>
                <a:lnTo>
                  <a:pt x="192" y="78"/>
                </a:lnTo>
                <a:lnTo>
                  <a:pt x="192" y="77"/>
                </a:lnTo>
                <a:lnTo>
                  <a:pt x="193" y="76"/>
                </a:lnTo>
                <a:lnTo>
                  <a:pt x="193" y="75"/>
                </a:lnTo>
                <a:lnTo>
                  <a:pt x="194" y="74"/>
                </a:lnTo>
                <a:lnTo>
                  <a:pt x="194" y="73"/>
                </a:lnTo>
                <a:lnTo>
                  <a:pt x="195" y="72"/>
                </a:lnTo>
                <a:lnTo>
                  <a:pt x="195" y="71"/>
                </a:lnTo>
                <a:lnTo>
                  <a:pt x="195" y="70"/>
                </a:lnTo>
                <a:lnTo>
                  <a:pt x="196" y="69"/>
                </a:lnTo>
                <a:lnTo>
                  <a:pt x="196" y="68"/>
                </a:lnTo>
                <a:lnTo>
                  <a:pt x="196" y="67"/>
                </a:lnTo>
                <a:lnTo>
                  <a:pt x="197" y="67"/>
                </a:lnTo>
                <a:lnTo>
                  <a:pt x="197" y="66"/>
                </a:lnTo>
                <a:lnTo>
                  <a:pt x="198" y="65"/>
                </a:lnTo>
                <a:lnTo>
                  <a:pt x="198" y="64"/>
                </a:lnTo>
                <a:lnTo>
                  <a:pt x="198" y="63"/>
                </a:lnTo>
                <a:lnTo>
                  <a:pt x="199" y="62"/>
                </a:lnTo>
                <a:lnTo>
                  <a:pt x="199" y="61"/>
                </a:lnTo>
                <a:lnTo>
                  <a:pt x="200" y="60"/>
                </a:lnTo>
                <a:lnTo>
                  <a:pt x="200" y="59"/>
                </a:lnTo>
                <a:lnTo>
                  <a:pt x="201" y="58"/>
                </a:lnTo>
                <a:lnTo>
                  <a:pt x="201" y="57"/>
                </a:lnTo>
                <a:lnTo>
                  <a:pt x="202" y="56"/>
                </a:lnTo>
                <a:lnTo>
                  <a:pt x="202" y="55"/>
                </a:lnTo>
                <a:lnTo>
                  <a:pt x="203" y="54"/>
                </a:lnTo>
                <a:lnTo>
                  <a:pt x="203" y="53"/>
                </a:lnTo>
                <a:lnTo>
                  <a:pt x="204" y="52"/>
                </a:lnTo>
                <a:lnTo>
                  <a:pt x="204" y="51"/>
                </a:lnTo>
                <a:lnTo>
                  <a:pt x="205" y="50"/>
                </a:lnTo>
                <a:lnTo>
                  <a:pt x="205" y="49"/>
                </a:lnTo>
                <a:lnTo>
                  <a:pt x="206" y="48"/>
                </a:lnTo>
                <a:lnTo>
                  <a:pt x="206" y="47"/>
                </a:lnTo>
                <a:lnTo>
                  <a:pt x="207" y="47"/>
                </a:lnTo>
                <a:lnTo>
                  <a:pt x="207" y="46"/>
                </a:lnTo>
                <a:lnTo>
                  <a:pt x="207" y="45"/>
                </a:lnTo>
                <a:lnTo>
                  <a:pt x="208" y="45"/>
                </a:lnTo>
                <a:lnTo>
                  <a:pt x="208" y="44"/>
                </a:lnTo>
                <a:lnTo>
                  <a:pt x="208" y="43"/>
                </a:lnTo>
                <a:lnTo>
                  <a:pt x="209" y="43"/>
                </a:lnTo>
                <a:lnTo>
                  <a:pt x="209" y="42"/>
                </a:lnTo>
                <a:lnTo>
                  <a:pt x="210" y="42"/>
                </a:lnTo>
                <a:lnTo>
                  <a:pt x="210" y="41"/>
                </a:lnTo>
                <a:lnTo>
                  <a:pt x="210" y="40"/>
                </a:lnTo>
                <a:lnTo>
                  <a:pt x="211" y="40"/>
                </a:lnTo>
                <a:lnTo>
                  <a:pt x="211" y="39"/>
                </a:lnTo>
                <a:lnTo>
                  <a:pt x="212" y="38"/>
                </a:lnTo>
                <a:lnTo>
                  <a:pt x="212" y="37"/>
                </a:lnTo>
                <a:lnTo>
                  <a:pt x="213" y="37"/>
                </a:lnTo>
                <a:lnTo>
                  <a:pt x="213" y="36"/>
                </a:lnTo>
                <a:lnTo>
                  <a:pt x="214" y="35"/>
                </a:lnTo>
                <a:lnTo>
                  <a:pt x="214" y="34"/>
                </a:lnTo>
                <a:lnTo>
                  <a:pt x="215" y="34"/>
                </a:lnTo>
                <a:lnTo>
                  <a:pt x="215" y="33"/>
                </a:lnTo>
                <a:lnTo>
                  <a:pt x="216" y="32"/>
                </a:lnTo>
                <a:lnTo>
                  <a:pt x="216" y="31"/>
                </a:lnTo>
                <a:lnTo>
                  <a:pt x="217" y="31"/>
                </a:lnTo>
                <a:lnTo>
                  <a:pt x="217" y="30"/>
                </a:lnTo>
                <a:lnTo>
                  <a:pt x="218" y="29"/>
                </a:lnTo>
                <a:lnTo>
                  <a:pt x="219" y="29"/>
                </a:lnTo>
                <a:lnTo>
                  <a:pt x="219" y="28"/>
                </a:lnTo>
                <a:lnTo>
                  <a:pt x="220" y="27"/>
                </a:lnTo>
                <a:lnTo>
                  <a:pt x="220" y="26"/>
                </a:lnTo>
                <a:lnTo>
                  <a:pt x="221" y="26"/>
                </a:lnTo>
                <a:lnTo>
                  <a:pt x="221" y="25"/>
                </a:lnTo>
                <a:lnTo>
                  <a:pt x="222" y="25"/>
                </a:lnTo>
                <a:lnTo>
                  <a:pt x="222" y="24"/>
                </a:lnTo>
                <a:lnTo>
                  <a:pt x="223" y="24"/>
                </a:lnTo>
                <a:lnTo>
                  <a:pt x="223" y="23"/>
                </a:lnTo>
                <a:lnTo>
                  <a:pt x="224" y="23"/>
                </a:lnTo>
                <a:lnTo>
                  <a:pt x="224" y="22"/>
                </a:lnTo>
                <a:lnTo>
                  <a:pt x="225" y="22"/>
                </a:lnTo>
                <a:lnTo>
                  <a:pt x="225" y="21"/>
                </a:lnTo>
                <a:lnTo>
                  <a:pt x="226" y="21"/>
                </a:lnTo>
                <a:lnTo>
                  <a:pt x="226" y="20"/>
                </a:lnTo>
                <a:lnTo>
                  <a:pt x="227" y="20"/>
                </a:lnTo>
                <a:lnTo>
                  <a:pt x="227" y="19"/>
                </a:lnTo>
                <a:lnTo>
                  <a:pt x="228" y="19"/>
                </a:lnTo>
                <a:lnTo>
                  <a:pt x="228" y="18"/>
                </a:lnTo>
                <a:lnTo>
                  <a:pt x="229" y="18"/>
                </a:lnTo>
                <a:lnTo>
                  <a:pt x="230" y="17"/>
                </a:lnTo>
                <a:lnTo>
                  <a:pt x="231" y="16"/>
                </a:lnTo>
                <a:lnTo>
                  <a:pt x="232" y="16"/>
                </a:lnTo>
                <a:lnTo>
                  <a:pt x="232" y="15"/>
                </a:lnTo>
                <a:lnTo>
                  <a:pt x="233" y="15"/>
                </a:lnTo>
                <a:lnTo>
                  <a:pt x="233" y="14"/>
                </a:lnTo>
                <a:lnTo>
                  <a:pt x="234" y="14"/>
                </a:lnTo>
                <a:lnTo>
                  <a:pt x="235" y="13"/>
                </a:lnTo>
                <a:lnTo>
                  <a:pt x="236" y="13"/>
                </a:lnTo>
                <a:lnTo>
                  <a:pt x="236" y="12"/>
                </a:lnTo>
                <a:lnTo>
                  <a:pt x="237" y="12"/>
                </a:lnTo>
                <a:lnTo>
                  <a:pt x="238" y="11"/>
                </a:lnTo>
                <a:lnTo>
                  <a:pt x="239" y="11"/>
                </a:lnTo>
                <a:lnTo>
                  <a:pt x="240" y="10"/>
                </a:lnTo>
                <a:lnTo>
                  <a:pt x="241" y="10"/>
                </a:lnTo>
                <a:lnTo>
                  <a:pt x="242" y="9"/>
                </a:lnTo>
                <a:lnTo>
                  <a:pt x="243" y="9"/>
                </a:lnTo>
                <a:lnTo>
                  <a:pt x="243" y="8"/>
                </a:lnTo>
                <a:lnTo>
                  <a:pt x="244" y="8"/>
                </a:lnTo>
                <a:lnTo>
                  <a:pt x="245" y="8"/>
                </a:lnTo>
                <a:lnTo>
                  <a:pt x="246" y="7"/>
                </a:lnTo>
                <a:lnTo>
                  <a:pt x="247" y="7"/>
                </a:lnTo>
                <a:lnTo>
                  <a:pt x="248" y="7"/>
                </a:lnTo>
                <a:lnTo>
                  <a:pt x="248" y="6"/>
                </a:lnTo>
                <a:lnTo>
                  <a:pt x="249" y="6"/>
                </a:lnTo>
                <a:lnTo>
                  <a:pt x="250" y="6"/>
                </a:lnTo>
                <a:lnTo>
                  <a:pt x="251" y="6"/>
                </a:lnTo>
                <a:lnTo>
                  <a:pt x="251" y="5"/>
                </a:lnTo>
                <a:lnTo>
                  <a:pt x="252" y="5"/>
                </a:lnTo>
                <a:lnTo>
                  <a:pt x="253" y="5"/>
                </a:lnTo>
                <a:lnTo>
                  <a:pt x="254" y="5"/>
                </a:lnTo>
                <a:lnTo>
                  <a:pt x="254" y="4"/>
                </a:lnTo>
                <a:lnTo>
                  <a:pt x="255" y="4"/>
                </a:lnTo>
                <a:lnTo>
                  <a:pt x="256" y="4"/>
                </a:lnTo>
                <a:lnTo>
                  <a:pt x="257" y="4"/>
                </a:lnTo>
                <a:lnTo>
                  <a:pt x="258" y="4"/>
                </a:lnTo>
                <a:lnTo>
                  <a:pt x="258" y="3"/>
                </a:lnTo>
                <a:lnTo>
                  <a:pt x="259" y="3"/>
                </a:lnTo>
                <a:lnTo>
                  <a:pt x="260" y="3"/>
                </a:lnTo>
                <a:lnTo>
                  <a:pt x="261" y="3"/>
                </a:lnTo>
                <a:lnTo>
                  <a:pt x="262" y="3"/>
                </a:lnTo>
                <a:lnTo>
                  <a:pt x="263" y="3"/>
                </a:lnTo>
                <a:lnTo>
                  <a:pt x="264" y="2"/>
                </a:lnTo>
                <a:lnTo>
                  <a:pt x="265" y="2"/>
                </a:lnTo>
                <a:lnTo>
                  <a:pt x="266" y="2"/>
                </a:lnTo>
                <a:lnTo>
                  <a:pt x="267" y="2"/>
                </a:lnTo>
                <a:lnTo>
                  <a:pt x="268" y="2"/>
                </a:lnTo>
                <a:lnTo>
                  <a:pt x="269" y="2"/>
                </a:lnTo>
                <a:lnTo>
                  <a:pt x="270" y="2"/>
                </a:lnTo>
                <a:lnTo>
                  <a:pt x="271" y="2"/>
                </a:lnTo>
                <a:lnTo>
                  <a:pt x="271" y="1"/>
                </a:lnTo>
                <a:lnTo>
                  <a:pt x="272" y="1"/>
                </a:lnTo>
                <a:lnTo>
                  <a:pt x="273" y="1"/>
                </a:lnTo>
                <a:lnTo>
                  <a:pt x="274" y="1"/>
                </a:lnTo>
                <a:lnTo>
                  <a:pt x="275" y="1"/>
                </a:lnTo>
                <a:lnTo>
                  <a:pt x="276" y="1"/>
                </a:lnTo>
                <a:lnTo>
                  <a:pt x="277" y="1"/>
                </a:lnTo>
                <a:lnTo>
                  <a:pt x="278" y="1"/>
                </a:lnTo>
                <a:lnTo>
                  <a:pt x="279" y="1"/>
                </a:lnTo>
                <a:lnTo>
                  <a:pt x="280" y="1"/>
                </a:lnTo>
                <a:lnTo>
                  <a:pt x="281" y="1"/>
                </a:lnTo>
                <a:lnTo>
                  <a:pt x="282" y="1"/>
                </a:lnTo>
                <a:lnTo>
                  <a:pt x="283" y="1"/>
                </a:lnTo>
                <a:lnTo>
                  <a:pt x="284" y="0"/>
                </a:lnTo>
                <a:lnTo>
                  <a:pt x="285" y="0"/>
                </a:lnTo>
                <a:lnTo>
                  <a:pt x="286" y="0"/>
                </a:lnTo>
                <a:lnTo>
                  <a:pt x="287" y="0"/>
                </a:lnTo>
                <a:lnTo>
                  <a:pt x="288" y="0"/>
                </a:lnTo>
                <a:lnTo>
                  <a:pt x="289" y="0"/>
                </a:lnTo>
                <a:lnTo>
                  <a:pt x="290" y="0"/>
                </a:lnTo>
                <a:lnTo>
                  <a:pt x="291" y="0"/>
                </a:lnTo>
                <a:lnTo>
                  <a:pt x="292" y="0"/>
                </a:lnTo>
                <a:lnTo>
                  <a:pt x="293" y="0"/>
                </a:lnTo>
                <a:lnTo>
                  <a:pt x="294" y="0"/>
                </a:lnTo>
                <a:lnTo>
                  <a:pt x="295" y="0"/>
                </a:lnTo>
                <a:lnTo>
                  <a:pt x="296" y="0"/>
                </a:lnTo>
                <a:lnTo>
                  <a:pt x="297" y="0"/>
                </a:lnTo>
                <a:lnTo>
                  <a:pt x="298" y="0"/>
                </a:lnTo>
                <a:lnTo>
                  <a:pt x="299" y="0"/>
                </a:lnTo>
                <a:lnTo>
                  <a:pt x="300" y="0"/>
                </a:lnTo>
                <a:lnTo>
                  <a:pt x="301" y="0"/>
                </a:lnTo>
                <a:lnTo>
                  <a:pt x="302" y="0"/>
                </a:lnTo>
                <a:lnTo>
                  <a:pt x="303" y="0"/>
                </a:lnTo>
                <a:lnTo>
                  <a:pt x="304" y="0"/>
                </a:lnTo>
                <a:lnTo>
                  <a:pt x="305" y="0"/>
                </a:lnTo>
                <a:lnTo>
                  <a:pt x="306" y="0"/>
                </a:lnTo>
                <a:lnTo>
                  <a:pt x="307" y="0"/>
                </a:lnTo>
                <a:lnTo>
                  <a:pt x="308" y="0"/>
                </a:lnTo>
                <a:lnTo>
                  <a:pt x="309" y="0"/>
                </a:lnTo>
                <a:lnTo>
                  <a:pt x="310" y="0"/>
                </a:lnTo>
                <a:lnTo>
                  <a:pt x="311" y="0"/>
                </a:lnTo>
                <a:lnTo>
                  <a:pt x="312" y="0"/>
                </a:lnTo>
                <a:lnTo>
                  <a:pt x="313" y="0"/>
                </a:lnTo>
                <a:lnTo>
                  <a:pt x="314" y="0"/>
                </a:lnTo>
                <a:lnTo>
                  <a:pt x="315" y="0"/>
                </a:lnTo>
                <a:lnTo>
                  <a:pt x="316" y="0"/>
                </a:lnTo>
              </a:path>
            </a:pathLst>
          </a:custGeom>
          <a:noFill/>
          <a:ln w="476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sz="1200">
              <a:latin typeface="+mn-lt"/>
            </a:endParaRPr>
          </a:p>
        </p:txBody>
      </p:sp>
      <p:pic>
        <p:nvPicPr>
          <p:cNvPr id="54397" name="Picture 1030"/>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495800" y="0"/>
            <a:ext cx="2484438" cy="3530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4398" name="Picture 1031"/>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735763" y="0"/>
            <a:ext cx="2484437" cy="3530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9" name="Rectangle 38"/>
          <p:cNvSpPr/>
          <p:nvPr/>
        </p:nvSpPr>
        <p:spPr>
          <a:xfrm>
            <a:off x="4684713" y="400051"/>
            <a:ext cx="127794" cy="261485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6" name="Rectangle 165"/>
          <p:cNvSpPr/>
          <p:nvPr/>
        </p:nvSpPr>
        <p:spPr>
          <a:xfrm>
            <a:off x="6927850" y="400050"/>
            <a:ext cx="109352" cy="270192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1" name="Group 40"/>
          <p:cNvGrpSpPr/>
          <p:nvPr/>
        </p:nvGrpSpPr>
        <p:grpSpPr>
          <a:xfrm>
            <a:off x="2239962" y="3352800"/>
            <a:ext cx="2484438" cy="3530600"/>
            <a:chOff x="0" y="3352800"/>
            <a:chExt cx="2484438" cy="3530600"/>
          </a:xfrm>
        </p:grpSpPr>
        <p:pic>
          <p:nvPicPr>
            <p:cNvPr id="54399" name="Picture 1032"/>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0" y="3352800"/>
              <a:ext cx="2484438" cy="3530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69" name="Rectangle 168"/>
            <p:cNvSpPr/>
            <p:nvPr/>
          </p:nvSpPr>
          <p:spPr>
            <a:xfrm>
              <a:off x="170616" y="4121040"/>
              <a:ext cx="142690" cy="188458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72" name="Rectangle 45"/>
          <p:cNvSpPr>
            <a:spLocks noChangeArrowheads="1"/>
          </p:cNvSpPr>
          <p:nvPr/>
        </p:nvSpPr>
        <p:spPr bwMode="auto">
          <a:xfrm rot="16200000">
            <a:off x="-776106" y="4965402"/>
            <a:ext cx="1915589"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r>
              <a:rPr lang="en-US" altLang="en-US" sz="1600" dirty="0">
                <a:solidFill>
                  <a:srgbClr val="000000"/>
                </a:solidFill>
                <a:latin typeface="+mn-lt"/>
              </a:rPr>
              <a:t>Cumulative probability</a:t>
            </a:r>
            <a:endParaRPr lang="en-US" altLang="en-US" sz="1600" dirty="0">
              <a:latin typeface="+mn-lt"/>
            </a:endParaRPr>
          </a:p>
        </p:txBody>
      </p:sp>
      <p:sp>
        <p:nvSpPr>
          <p:cNvPr id="167" name="Rectangle 166"/>
          <p:cNvSpPr/>
          <p:nvPr/>
        </p:nvSpPr>
        <p:spPr>
          <a:xfrm>
            <a:off x="2396939" y="3732796"/>
            <a:ext cx="175862" cy="26416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TextBox 41"/>
          <p:cNvSpPr txBox="1"/>
          <p:nvPr/>
        </p:nvSpPr>
        <p:spPr>
          <a:xfrm>
            <a:off x="381000" y="344269"/>
            <a:ext cx="441146" cy="646331"/>
          </a:xfrm>
          <a:prstGeom prst="rect">
            <a:avLst/>
          </a:prstGeom>
          <a:noFill/>
        </p:spPr>
        <p:txBody>
          <a:bodyPr wrap="none" rtlCol="0">
            <a:spAutoFit/>
          </a:bodyPr>
          <a:lstStyle/>
          <a:p>
            <a:r>
              <a:rPr lang="en-US" sz="3600" i="1" dirty="0">
                <a:latin typeface="+mn-lt"/>
              </a:rPr>
              <a:t>L</a:t>
            </a:r>
          </a:p>
        </p:txBody>
      </p:sp>
      <p:sp>
        <p:nvSpPr>
          <p:cNvPr id="43" name="TextBox 42"/>
          <p:cNvSpPr txBox="1"/>
          <p:nvPr/>
        </p:nvSpPr>
        <p:spPr>
          <a:xfrm>
            <a:off x="2648269" y="344269"/>
            <a:ext cx="312906" cy="646331"/>
          </a:xfrm>
          <a:prstGeom prst="rect">
            <a:avLst/>
          </a:prstGeom>
          <a:noFill/>
        </p:spPr>
        <p:txBody>
          <a:bodyPr wrap="none" rtlCol="0">
            <a:spAutoFit/>
          </a:bodyPr>
          <a:lstStyle/>
          <a:p>
            <a:r>
              <a:rPr lang="en-US" sz="3600" i="1" dirty="0" err="1">
                <a:latin typeface="+mn-lt"/>
              </a:rPr>
              <a:t>i</a:t>
            </a:r>
            <a:endParaRPr lang="en-US" sz="3600" i="1" dirty="0">
              <a:latin typeface="+mn-lt"/>
            </a:endParaRPr>
          </a:p>
        </p:txBody>
      </p:sp>
      <p:sp>
        <p:nvSpPr>
          <p:cNvPr id="44" name="TextBox 43"/>
          <p:cNvSpPr txBox="1"/>
          <p:nvPr/>
        </p:nvSpPr>
        <p:spPr>
          <a:xfrm>
            <a:off x="4876800" y="344269"/>
            <a:ext cx="492443" cy="646331"/>
          </a:xfrm>
          <a:prstGeom prst="rect">
            <a:avLst/>
          </a:prstGeom>
          <a:noFill/>
        </p:spPr>
        <p:txBody>
          <a:bodyPr wrap="none" rtlCol="0">
            <a:spAutoFit/>
          </a:bodyPr>
          <a:lstStyle/>
          <a:p>
            <a:r>
              <a:rPr lang="en-US" sz="3600" i="1" dirty="0">
                <a:latin typeface="+mn-lt"/>
              </a:rPr>
              <a:t>K</a:t>
            </a:r>
          </a:p>
        </p:txBody>
      </p:sp>
      <p:sp>
        <p:nvSpPr>
          <p:cNvPr id="45" name="TextBox 44"/>
          <p:cNvSpPr txBox="1"/>
          <p:nvPr/>
        </p:nvSpPr>
        <p:spPr>
          <a:xfrm>
            <a:off x="7166409" y="344269"/>
            <a:ext cx="377391" cy="646331"/>
          </a:xfrm>
          <a:prstGeom prst="rect">
            <a:avLst/>
          </a:prstGeom>
          <a:noFill/>
        </p:spPr>
        <p:txBody>
          <a:bodyPr wrap="square" rtlCol="0">
            <a:spAutoFit/>
          </a:bodyPr>
          <a:lstStyle/>
          <a:p>
            <a:r>
              <a:rPr lang="en-US" sz="3600" i="1" dirty="0">
                <a:latin typeface="+mn-lt"/>
              </a:rPr>
              <a:t>n</a:t>
            </a:r>
          </a:p>
        </p:txBody>
      </p:sp>
      <p:sp>
        <p:nvSpPr>
          <p:cNvPr id="46" name="TextBox 45"/>
          <p:cNvSpPr txBox="1"/>
          <p:nvPr/>
        </p:nvSpPr>
        <p:spPr>
          <a:xfrm>
            <a:off x="381000" y="3697069"/>
            <a:ext cx="774571" cy="646331"/>
          </a:xfrm>
          <a:prstGeom prst="rect">
            <a:avLst/>
          </a:prstGeom>
          <a:noFill/>
        </p:spPr>
        <p:txBody>
          <a:bodyPr wrap="none" rtlCol="0">
            <a:spAutoFit/>
          </a:bodyPr>
          <a:lstStyle/>
          <a:p>
            <a:r>
              <a:rPr lang="en-US" sz="3600" i="1" dirty="0" err="1">
                <a:latin typeface="+mn-lt"/>
              </a:rPr>
              <a:t>foc</a:t>
            </a:r>
            <a:endParaRPr lang="en-US" sz="3600" i="1" dirty="0">
              <a:latin typeface="+mn-lt"/>
            </a:endParaRPr>
          </a:p>
        </p:txBody>
      </p:sp>
      <p:sp>
        <p:nvSpPr>
          <p:cNvPr id="47" name="TextBox 46"/>
          <p:cNvSpPr txBox="1"/>
          <p:nvPr/>
        </p:nvSpPr>
        <p:spPr>
          <a:xfrm>
            <a:off x="2631898" y="3697069"/>
            <a:ext cx="825867" cy="646331"/>
          </a:xfrm>
          <a:prstGeom prst="rect">
            <a:avLst/>
          </a:prstGeom>
          <a:noFill/>
        </p:spPr>
        <p:txBody>
          <a:bodyPr wrap="none" rtlCol="0">
            <a:spAutoFit/>
          </a:bodyPr>
          <a:lstStyle/>
          <a:p>
            <a:r>
              <a:rPr lang="en-US" sz="3600" i="1" dirty="0">
                <a:latin typeface="+mn-lt"/>
              </a:rPr>
              <a:t>BD</a:t>
            </a:r>
          </a:p>
        </p:txBody>
      </p:sp>
      <p:sp>
        <p:nvSpPr>
          <p:cNvPr id="48" name="TextBox 47"/>
          <p:cNvSpPr txBox="1"/>
          <p:nvPr/>
        </p:nvSpPr>
        <p:spPr>
          <a:xfrm>
            <a:off x="4953000" y="3697069"/>
            <a:ext cx="954107" cy="646331"/>
          </a:xfrm>
          <a:prstGeom prst="rect">
            <a:avLst/>
          </a:prstGeom>
          <a:noFill/>
        </p:spPr>
        <p:txBody>
          <a:bodyPr wrap="none" rtlCol="0">
            <a:spAutoFit/>
          </a:bodyPr>
          <a:lstStyle/>
          <a:p>
            <a:r>
              <a:rPr lang="en-US" sz="3600" i="1" dirty="0" err="1">
                <a:latin typeface="+mn-lt"/>
              </a:rPr>
              <a:t>Koc</a:t>
            </a:r>
            <a:endParaRPr lang="en-US" sz="3600" i="1" dirty="0">
              <a:latin typeface="+mn-lt"/>
            </a:endParaRPr>
          </a:p>
        </p:txBody>
      </p:sp>
      <p:sp>
        <p:nvSpPr>
          <p:cNvPr id="49" name="TextBox 48"/>
          <p:cNvSpPr txBox="1"/>
          <p:nvPr/>
        </p:nvSpPr>
        <p:spPr>
          <a:xfrm>
            <a:off x="4954369" y="3068181"/>
            <a:ext cx="1915909" cy="276999"/>
          </a:xfrm>
          <a:prstGeom prst="rect">
            <a:avLst/>
          </a:prstGeom>
          <a:solidFill>
            <a:schemeClr val="bg1"/>
          </a:solidFill>
        </p:spPr>
        <p:txBody>
          <a:bodyPr wrap="none" rtlCol="0">
            <a:spAutoFit/>
          </a:bodyPr>
          <a:lstStyle/>
          <a:p>
            <a:r>
              <a:rPr lang="en-US" sz="1200" dirty="0">
                <a:latin typeface="+mn-lt"/>
              </a:rPr>
              <a:t>      1000        2000       3000</a:t>
            </a:r>
          </a:p>
        </p:txBody>
      </p:sp>
      <p:sp>
        <p:nvSpPr>
          <p:cNvPr id="181" name="TextBox 180"/>
          <p:cNvSpPr txBox="1"/>
          <p:nvPr/>
        </p:nvSpPr>
        <p:spPr>
          <a:xfrm>
            <a:off x="6957352" y="3075801"/>
            <a:ext cx="2069797" cy="276999"/>
          </a:xfrm>
          <a:prstGeom prst="rect">
            <a:avLst/>
          </a:prstGeom>
          <a:solidFill>
            <a:schemeClr val="bg1"/>
          </a:solidFill>
        </p:spPr>
        <p:txBody>
          <a:bodyPr wrap="none" rtlCol="0">
            <a:spAutoFit/>
          </a:bodyPr>
          <a:lstStyle/>
          <a:p>
            <a:r>
              <a:rPr lang="en-US" sz="1200" dirty="0">
                <a:latin typeface="+mn-lt"/>
              </a:rPr>
              <a:t>      0.20     0.25     0.30     0.35</a:t>
            </a:r>
          </a:p>
        </p:txBody>
      </p:sp>
      <p:sp>
        <p:nvSpPr>
          <p:cNvPr id="182" name="TextBox 181"/>
          <p:cNvSpPr txBox="1"/>
          <p:nvPr/>
        </p:nvSpPr>
        <p:spPr>
          <a:xfrm>
            <a:off x="2228488" y="6438916"/>
            <a:ext cx="2262158" cy="276999"/>
          </a:xfrm>
          <a:prstGeom prst="rect">
            <a:avLst/>
          </a:prstGeom>
          <a:solidFill>
            <a:schemeClr val="bg1"/>
          </a:solidFill>
        </p:spPr>
        <p:txBody>
          <a:bodyPr wrap="none" rtlCol="0">
            <a:spAutoFit/>
          </a:bodyPr>
          <a:lstStyle/>
          <a:p>
            <a:r>
              <a:rPr lang="en-US" sz="1200" dirty="0">
                <a:latin typeface="+mn-lt"/>
              </a:rPr>
              <a:t>      1450     1550     1650      1750</a:t>
            </a:r>
          </a:p>
        </p:txBody>
      </p:sp>
      <p:sp>
        <p:nvSpPr>
          <p:cNvPr id="183" name="Rectangle 622"/>
          <p:cNvSpPr>
            <a:spLocks noChangeArrowheads="1"/>
          </p:cNvSpPr>
          <p:nvPr/>
        </p:nvSpPr>
        <p:spPr bwMode="auto">
          <a:xfrm>
            <a:off x="3494769" y="6653729"/>
            <a:ext cx="213200" cy="184666"/>
          </a:xfrm>
          <a:prstGeom prst="rect">
            <a:avLst/>
          </a:prstGeom>
          <a:solidFill>
            <a:schemeClr val="bg1"/>
          </a:solidFill>
          <a:ln>
            <a:noFill/>
          </a:ln>
        </p:spPr>
        <p:txBody>
          <a:bodyPr wrap="none" lIns="0" tIns="0" rIns="0" bIns="0">
            <a:spAutoFit/>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r>
              <a:rPr lang="en-US" altLang="en-US" dirty="0">
                <a:solidFill>
                  <a:srgbClr val="000000"/>
                </a:solidFill>
                <a:latin typeface="+mn-lt"/>
              </a:rPr>
              <a:t>BD</a:t>
            </a:r>
            <a:endParaRPr lang="en-US" altLang="en-US" dirty="0">
              <a:latin typeface="+mn-lt"/>
            </a:endParaRPr>
          </a:p>
        </p:txBody>
      </p:sp>
      <p:sp>
        <p:nvSpPr>
          <p:cNvPr id="184" name="Rectangle 622"/>
          <p:cNvSpPr>
            <a:spLocks noChangeArrowheads="1"/>
          </p:cNvSpPr>
          <p:nvPr/>
        </p:nvSpPr>
        <p:spPr bwMode="auto">
          <a:xfrm>
            <a:off x="5744546" y="3283764"/>
            <a:ext cx="110608" cy="184666"/>
          </a:xfrm>
          <a:prstGeom prst="rect">
            <a:avLst/>
          </a:prstGeom>
          <a:solidFill>
            <a:schemeClr val="bg1"/>
          </a:solidFill>
          <a:ln>
            <a:noFill/>
          </a:ln>
        </p:spPr>
        <p:txBody>
          <a:bodyPr wrap="none" lIns="0" tIns="0" rIns="0" bIns="0">
            <a:spAutoFit/>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r>
              <a:rPr lang="en-US" altLang="en-US" dirty="0">
                <a:solidFill>
                  <a:srgbClr val="000000"/>
                </a:solidFill>
                <a:latin typeface="+mn-lt"/>
              </a:rPr>
              <a:t>K</a:t>
            </a:r>
            <a:endParaRPr lang="en-US" altLang="en-US" dirty="0">
              <a:latin typeface="+mn-lt"/>
            </a:endParaRPr>
          </a:p>
        </p:txBody>
      </p:sp>
      <p:sp>
        <p:nvSpPr>
          <p:cNvPr id="185" name="Rectangle 622"/>
          <p:cNvSpPr>
            <a:spLocks noChangeArrowheads="1"/>
          </p:cNvSpPr>
          <p:nvPr/>
        </p:nvSpPr>
        <p:spPr bwMode="auto">
          <a:xfrm>
            <a:off x="8028120" y="3298825"/>
            <a:ext cx="76944" cy="184666"/>
          </a:xfrm>
          <a:prstGeom prst="rect">
            <a:avLst/>
          </a:prstGeom>
          <a:solidFill>
            <a:schemeClr val="bg1"/>
          </a:solidFill>
          <a:ln>
            <a:noFill/>
          </a:ln>
        </p:spPr>
        <p:txBody>
          <a:bodyPr wrap="none" lIns="0" tIns="0" rIns="0" bIns="0">
            <a:spAutoFit/>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r>
              <a:rPr lang="en-US" altLang="en-US" dirty="0">
                <a:solidFill>
                  <a:srgbClr val="000000"/>
                </a:solidFill>
                <a:latin typeface="+mn-lt"/>
              </a:rPr>
              <a:t>n</a:t>
            </a:r>
            <a:endParaRPr lang="en-US" altLang="en-US" dirty="0">
              <a:latin typeface="+mn-lt"/>
            </a:endParaRPr>
          </a:p>
        </p:txBody>
      </p:sp>
    </p:spTree>
    <p:extLst>
      <p:ext uri="{BB962C8B-B14F-4D97-AF65-F5344CB8AC3E}">
        <p14:creationId xmlns:p14="http://schemas.microsoft.com/office/powerpoint/2010/main" val="3609551374"/>
      </p:ext>
    </p:extLst>
  </p:cSld>
  <p:clrMapOvr>
    <a:masterClrMapping/>
  </p:clrMapOvr>
</p:sld>
</file>

<file path=ppt/slides/slide4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058" name="Title 1"/>
          <p:cNvSpPr>
            <a:spLocks noGrp="1"/>
          </p:cNvSpPr>
          <p:nvPr>
            <p:ph type="title"/>
          </p:nvPr>
        </p:nvSpPr>
        <p:spPr/>
        <p:txBody>
          <a:bodyPr/>
          <a:lstStyle/>
          <a:p>
            <a:r>
              <a:rPr lang="en-US" altLang="en-US"/>
              <a:t>Bayesian approaches</a:t>
            </a:r>
          </a:p>
        </p:txBody>
      </p:sp>
      <p:sp>
        <p:nvSpPr>
          <p:cNvPr id="45059" name="Content Placeholder 2"/>
          <p:cNvSpPr>
            <a:spLocks noGrp="1"/>
          </p:cNvSpPr>
          <p:nvPr>
            <p:ph idx="1"/>
          </p:nvPr>
        </p:nvSpPr>
        <p:spPr/>
        <p:txBody>
          <a:bodyPr/>
          <a:lstStyle/>
          <a:p>
            <a:r>
              <a:rPr lang="en-US" altLang="en-US"/>
              <a:t>Permit mathematical calculations</a:t>
            </a:r>
          </a:p>
          <a:p>
            <a:pPr lvl="4"/>
            <a:endParaRPr lang="en-US" altLang="en-US"/>
          </a:p>
          <a:p>
            <a:r>
              <a:rPr lang="en-US" altLang="en-US"/>
              <a:t>But lack guarantees ensuring long-run statistical performance</a:t>
            </a:r>
          </a:p>
          <a:p>
            <a:pPr lvl="4"/>
            <a:endParaRPr lang="en-US" altLang="en-US"/>
          </a:p>
          <a:p>
            <a:r>
              <a:rPr lang="en-US" altLang="en-US"/>
              <a:t>Many engineers are reluctant to use Bayesian methods</a:t>
            </a:r>
          </a:p>
          <a:p>
            <a:endParaRPr lang="en-US" altLang="en-US"/>
          </a:p>
        </p:txBody>
      </p:sp>
    </p:spTree>
    <p:extLst>
      <p:ext uri="{BB962C8B-B14F-4D97-AF65-F5344CB8AC3E}">
        <p14:creationId xmlns:p14="http://schemas.microsoft.com/office/powerpoint/2010/main" val="2538453196"/>
      </p:ext>
    </p:extLst>
  </p:cSld>
  <p:clrMapOvr>
    <a:masterClrMapping/>
  </p:clrMapOvr>
</p:sld>
</file>

<file path=ppt/slides/slide4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082" name="Title 1"/>
          <p:cNvSpPr>
            <a:spLocks noGrp="1"/>
          </p:cNvSpPr>
          <p:nvPr>
            <p:ph type="title"/>
          </p:nvPr>
        </p:nvSpPr>
        <p:spPr/>
        <p:txBody>
          <a:bodyPr/>
          <a:lstStyle/>
          <a:p>
            <a:r>
              <a:rPr lang="en-US" altLang="en-US"/>
              <a:t>Confidence distributions</a:t>
            </a:r>
          </a:p>
        </p:txBody>
      </p:sp>
      <p:sp>
        <p:nvSpPr>
          <p:cNvPr id="46083" name="Content Placeholder 2"/>
          <p:cNvSpPr>
            <a:spLocks noGrp="1"/>
          </p:cNvSpPr>
          <p:nvPr>
            <p:ph idx="1"/>
          </p:nvPr>
        </p:nvSpPr>
        <p:spPr>
          <a:xfrm>
            <a:off x="685800" y="1524000"/>
            <a:ext cx="7772400" cy="4114800"/>
          </a:xfrm>
        </p:spPr>
        <p:txBody>
          <a:bodyPr/>
          <a:lstStyle/>
          <a:p>
            <a:pPr marL="1828800" lvl="4" indent="0">
              <a:buFontTx/>
              <a:buNone/>
            </a:pPr>
            <a:endParaRPr lang="en-US" altLang="en-US"/>
          </a:p>
          <a:p>
            <a:r>
              <a:rPr lang="en-US" altLang="en-US"/>
              <a:t>Not widely used in statistics</a:t>
            </a:r>
          </a:p>
          <a:p>
            <a:pPr marL="1828800" lvl="4" indent="0"/>
            <a:endParaRPr lang="en-US" altLang="en-US">
              <a:solidFill>
                <a:srgbClr val="B3B3B3"/>
              </a:solidFill>
            </a:endParaRPr>
          </a:p>
          <a:p>
            <a:r>
              <a:rPr lang="en-US" altLang="en-US"/>
              <a:t>Introduced by Cox in the 1950s</a:t>
            </a:r>
          </a:p>
          <a:p>
            <a:pPr marL="1828800" lvl="4" indent="0"/>
            <a:endParaRPr lang="en-US" altLang="en-US"/>
          </a:p>
          <a:p>
            <a:r>
              <a:rPr lang="en-US" altLang="en-US"/>
              <a:t>Closely related to well known ideas</a:t>
            </a:r>
          </a:p>
          <a:p>
            <a:pPr lvl="1"/>
            <a:r>
              <a:rPr lang="en-US" altLang="en-US">
                <a:solidFill>
                  <a:srgbClr val="008000"/>
                </a:solidFill>
              </a:rPr>
              <a:t>Student’s </a:t>
            </a:r>
            <a:r>
              <a:rPr lang="en-US" altLang="en-US" i="1">
                <a:solidFill>
                  <a:srgbClr val="008000"/>
                </a:solidFill>
              </a:rPr>
              <a:t>t</a:t>
            </a:r>
            <a:r>
              <a:rPr lang="en-US" altLang="en-US">
                <a:solidFill>
                  <a:srgbClr val="008000"/>
                </a:solidFill>
              </a:rPr>
              <a:t>-distribution</a:t>
            </a:r>
          </a:p>
          <a:p>
            <a:pPr lvl="1"/>
            <a:r>
              <a:rPr lang="en-US" altLang="en-US">
                <a:solidFill>
                  <a:srgbClr val="008000"/>
                </a:solidFill>
              </a:rPr>
              <a:t>Bootstrap distributions</a:t>
            </a:r>
          </a:p>
        </p:txBody>
      </p:sp>
    </p:spTree>
    <p:extLst>
      <p:ext uri="{BB962C8B-B14F-4D97-AF65-F5344CB8AC3E}">
        <p14:creationId xmlns:p14="http://schemas.microsoft.com/office/powerpoint/2010/main" val="2695864510"/>
      </p:ext>
    </p:extLst>
  </p:cSld>
  <p:clrMapOvr>
    <a:masterClrMapping/>
  </p:clrMapOvr>
</p:sld>
</file>

<file path=ppt/slides/slide4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106" name="Title 1"/>
          <p:cNvSpPr>
            <a:spLocks noGrp="1"/>
          </p:cNvSpPr>
          <p:nvPr>
            <p:ph type="title"/>
          </p:nvPr>
        </p:nvSpPr>
        <p:spPr/>
        <p:txBody>
          <a:bodyPr/>
          <a:lstStyle/>
          <a:p>
            <a:r>
              <a:rPr lang="en-US" altLang="en-US"/>
              <a:t>Confidence distributions</a:t>
            </a:r>
          </a:p>
        </p:txBody>
      </p:sp>
      <p:sp>
        <p:nvSpPr>
          <p:cNvPr id="3" name="Content Placeholder 2"/>
          <p:cNvSpPr>
            <a:spLocks noGrp="1"/>
          </p:cNvSpPr>
          <p:nvPr>
            <p:ph idx="1"/>
          </p:nvPr>
        </p:nvSpPr>
        <p:spPr>
          <a:xfrm>
            <a:off x="457200" y="1981200"/>
            <a:ext cx="8686800" cy="1295400"/>
          </a:xfrm>
        </p:spPr>
        <p:txBody>
          <a:bodyPr/>
          <a:lstStyle/>
          <a:p>
            <a:r>
              <a:rPr lang="en-US" altLang="en-US"/>
              <a:t>Distributional estimators of (fixed) parameters</a:t>
            </a:r>
          </a:p>
          <a:p>
            <a:r>
              <a:rPr lang="en-US" altLang="en-US"/>
              <a:t>Give confidence interval at </a:t>
            </a:r>
            <a:r>
              <a:rPr lang="en-US" altLang="en-US" i="1"/>
              <a:t>any</a:t>
            </a:r>
            <a:r>
              <a:rPr lang="en-US" altLang="en-US"/>
              <a:t> confidence level</a:t>
            </a:r>
          </a:p>
        </p:txBody>
      </p:sp>
      <p:grpSp>
        <p:nvGrpSpPr>
          <p:cNvPr id="2" name="Group 171"/>
          <p:cNvGrpSpPr>
            <a:grpSpLocks/>
          </p:cNvGrpSpPr>
          <p:nvPr/>
        </p:nvGrpSpPr>
        <p:grpSpPr bwMode="auto">
          <a:xfrm>
            <a:off x="1457325" y="3276600"/>
            <a:ext cx="6248400" cy="3402013"/>
            <a:chOff x="2191553" y="3333690"/>
            <a:chExt cx="4633110" cy="3401418"/>
          </a:xfrm>
        </p:grpSpPr>
        <p:sp>
          <p:nvSpPr>
            <p:cNvPr id="47119" name="Line 117"/>
            <p:cNvSpPr>
              <a:spLocks noChangeShapeType="1"/>
            </p:cNvSpPr>
            <p:nvPr/>
          </p:nvSpPr>
          <p:spPr bwMode="auto">
            <a:xfrm>
              <a:off x="2833688" y="6183312"/>
              <a:ext cx="1588" cy="65088"/>
            </a:xfrm>
            <a:prstGeom prst="line">
              <a:avLst/>
            </a:prstGeom>
            <a:noFill/>
            <a:ln w="952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7120" name="Line 118"/>
            <p:cNvSpPr>
              <a:spLocks noChangeShapeType="1"/>
            </p:cNvSpPr>
            <p:nvPr/>
          </p:nvSpPr>
          <p:spPr bwMode="auto">
            <a:xfrm>
              <a:off x="3605213" y="6183312"/>
              <a:ext cx="1588" cy="65088"/>
            </a:xfrm>
            <a:prstGeom prst="line">
              <a:avLst/>
            </a:prstGeom>
            <a:noFill/>
            <a:ln w="952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7121" name="Line 119"/>
            <p:cNvSpPr>
              <a:spLocks noChangeShapeType="1"/>
            </p:cNvSpPr>
            <p:nvPr/>
          </p:nvSpPr>
          <p:spPr bwMode="auto">
            <a:xfrm>
              <a:off x="4367213" y="6183312"/>
              <a:ext cx="1588" cy="65088"/>
            </a:xfrm>
            <a:prstGeom prst="line">
              <a:avLst/>
            </a:prstGeom>
            <a:noFill/>
            <a:ln w="952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7122" name="Line 120"/>
            <p:cNvSpPr>
              <a:spLocks noChangeShapeType="1"/>
            </p:cNvSpPr>
            <p:nvPr/>
          </p:nvSpPr>
          <p:spPr bwMode="auto">
            <a:xfrm>
              <a:off x="5138738" y="6183312"/>
              <a:ext cx="1588" cy="65088"/>
            </a:xfrm>
            <a:prstGeom prst="line">
              <a:avLst/>
            </a:prstGeom>
            <a:noFill/>
            <a:ln w="952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7123" name="Line 121"/>
            <p:cNvSpPr>
              <a:spLocks noChangeShapeType="1"/>
            </p:cNvSpPr>
            <p:nvPr/>
          </p:nvSpPr>
          <p:spPr bwMode="auto">
            <a:xfrm>
              <a:off x="5910263" y="6183312"/>
              <a:ext cx="1588" cy="65088"/>
            </a:xfrm>
            <a:prstGeom prst="line">
              <a:avLst/>
            </a:prstGeom>
            <a:noFill/>
            <a:ln w="952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7124" name="Line 122"/>
            <p:cNvSpPr>
              <a:spLocks noChangeShapeType="1"/>
            </p:cNvSpPr>
            <p:nvPr/>
          </p:nvSpPr>
          <p:spPr bwMode="auto">
            <a:xfrm>
              <a:off x="6672263" y="6183312"/>
              <a:ext cx="1588" cy="65088"/>
            </a:xfrm>
            <a:prstGeom prst="line">
              <a:avLst/>
            </a:prstGeom>
            <a:noFill/>
            <a:ln w="952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7125" name="Line 130"/>
            <p:cNvSpPr>
              <a:spLocks noChangeShapeType="1"/>
            </p:cNvSpPr>
            <p:nvPr/>
          </p:nvSpPr>
          <p:spPr bwMode="auto">
            <a:xfrm flipH="1">
              <a:off x="2595563" y="6081712"/>
              <a:ext cx="85725" cy="1588"/>
            </a:xfrm>
            <a:prstGeom prst="line">
              <a:avLst/>
            </a:prstGeom>
            <a:noFill/>
            <a:ln w="952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7126" name="Line 131"/>
            <p:cNvSpPr>
              <a:spLocks noChangeShapeType="1"/>
            </p:cNvSpPr>
            <p:nvPr/>
          </p:nvSpPr>
          <p:spPr bwMode="auto">
            <a:xfrm flipH="1">
              <a:off x="2595563" y="5573712"/>
              <a:ext cx="85725" cy="1588"/>
            </a:xfrm>
            <a:prstGeom prst="line">
              <a:avLst/>
            </a:prstGeom>
            <a:noFill/>
            <a:ln w="952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7127" name="Line 132"/>
            <p:cNvSpPr>
              <a:spLocks noChangeShapeType="1"/>
            </p:cNvSpPr>
            <p:nvPr/>
          </p:nvSpPr>
          <p:spPr bwMode="auto">
            <a:xfrm flipH="1">
              <a:off x="2595563" y="5065712"/>
              <a:ext cx="85725" cy="1588"/>
            </a:xfrm>
            <a:prstGeom prst="line">
              <a:avLst/>
            </a:prstGeom>
            <a:noFill/>
            <a:ln w="952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7128" name="Line 133"/>
            <p:cNvSpPr>
              <a:spLocks noChangeShapeType="1"/>
            </p:cNvSpPr>
            <p:nvPr/>
          </p:nvSpPr>
          <p:spPr bwMode="auto">
            <a:xfrm flipH="1">
              <a:off x="2595563" y="4565649"/>
              <a:ext cx="85725" cy="1588"/>
            </a:xfrm>
            <a:prstGeom prst="line">
              <a:avLst/>
            </a:prstGeom>
            <a:noFill/>
            <a:ln w="952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7129" name="Line 134"/>
            <p:cNvSpPr>
              <a:spLocks noChangeShapeType="1"/>
            </p:cNvSpPr>
            <p:nvPr/>
          </p:nvSpPr>
          <p:spPr bwMode="auto">
            <a:xfrm flipH="1">
              <a:off x="2595563" y="4057649"/>
              <a:ext cx="85725" cy="1588"/>
            </a:xfrm>
            <a:prstGeom prst="line">
              <a:avLst/>
            </a:prstGeom>
            <a:noFill/>
            <a:ln w="952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7130" name="Line 135"/>
            <p:cNvSpPr>
              <a:spLocks noChangeShapeType="1"/>
            </p:cNvSpPr>
            <p:nvPr/>
          </p:nvSpPr>
          <p:spPr bwMode="auto">
            <a:xfrm flipH="1">
              <a:off x="2595563" y="3549649"/>
              <a:ext cx="85725" cy="1588"/>
            </a:xfrm>
            <a:prstGeom prst="line">
              <a:avLst/>
            </a:prstGeom>
            <a:noFill/>
            <a:ln w="952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7131" name="Rectangle 142"/>
            <p:cNvSpPr>
              <a:spLocks noChangeArrowheads="1"/>
            </p:cNvSpPr>
            <p:nvPr/>
          </p:nvSpPr>
          <p:spPr bwMode="auto">
            <a:xfrm>
              <a:off x="2681288" y="3448049"/>
              <a:ext cx="4143375" cy="2735263"/>
            </a:xfrm>
            <a:prstGeom prst="rect">
              <a:avLst/>
            </a:prstGeom>
            <a:noFill/>
            <a:ln w="9525"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ea typeface="MS PGothic" panose="020B0600070205080204" pitchFamily="34" charset="-128"/>
                </a:defRPr>
              </a:lvl1pPr>
              <a:lvl2pPr marL="742950" indent="-285750">
                <a:spcBef>
                  <a:spcPct val="20000"/>
                </a:spcBef>
                <a:buChar char="–"/>
                <a:defRPr sz="2800">
                  <a:solidFill>
                    <a:schemeClr val="tx1"/>
                  </a:solidFill>
                  <a:latin typeface="Times New Roman" panose="02020603050405020304" pitchFamily="18" charset="0"/>
                  <a:ea typeface="MS PGothic" panose="020B0600070205080204" pitchFamily="34" charset="-128"/>
                </a:defRPr>
              </a:lvl2pPr>
              <a:lvl3pPr marL="1143000" indent="-228600">
                <a:spcBef>
                  <a:spcPct val="20000"/>
                </a:spcBef>
                <a:buChar char="•"/>
                <a:defRPr sz="2400">
                  <a:solidFill>
                    <a:schemeClr val="tx1"/>
                  </a:solidFill>
                  <a:latin typeface="Times New Roman" panose="02020603050405020304" pitchFamily="18" charset="0"/>
                  <a:ea typeface="MS PGothic"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9pPr>
            </a:lstStyle>
            <a:p>
              <a:pPr eaLnBrk="1" hangingPunct="1">
                <a:spcBef>
                  <a:spcPct val="0"/>
                </a:spcBef>
                <a:buFontTx/>
                <a:buNone/>
              </a:pPr>
              <a:endParaRPr lang="en-US" altLang="en-US" sz="1800">
                <a:latin typeface="Calibri" panose="020F0502020204030204" pitchFamily="34" charset="0"/>
              </a:endParaRPr>
            </a:p>
          </p:txBody>
        </p:sp>
        <p:sp>
          <p:nvSpPr>
            <p:cNvPr id="47132" name="TextBox 190"/>
            <p:cNvSpPr txBox="1">
              <a:spLocks noChangeArrowheads="1"/>
            </p:cNvSpPr>
            <p:nvPr/>
          </p:nvSpPr>
          <p:spPr bwMode="auto">
            <a:xfrm>
              <a:off x="3610512" y="6211888"/>
              <a:ext cx="1901894"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ea typeface="MS PGothic" panose="020B0600070205080204" pitchFamily="34" charset="-128"/>
                </a:defRPr>
              </a:lvl1pPr>
              <a:lvl2pPr marL="742950" indent="-285750">
                <a:spcBef>
                  <a:spcPct val="20000"/>
                </a:spcBef>
                <a:buChar char="–"/>
                <a:defRPr sz="2800">
                  <a:solidFill>
                    <a:schemeClr val="tx1"/>
                  </a:solidFill>
                  <a:latin typeface="Times New Roman" panose="02020603050405020304" pitchFamily="18" charset="0"/>
                  <a:ea typeface="MS PGothic" panose="020B0600070205080204" pitchFamily="34" charset="-128"/>
                </a:defRPr>
              </a:lvl2pPr>
              <a:lvl3pPr marL="1143000" indent="-228600">
                <a:spcBef>
                  <a:spcPct val="20000"/>
                </a:spcBef>
                <a:buChar char="•"/>
                <a:defRPr sz="2400">
                  <a:solidFill>
                    <a:schemeClr val="tx1"/>
                  </a:solidFill>
                  <a:latin typeface="Times New Roman" panose="02020603050405020304" pitchFamily="18" charset="0"/>
                  <a:ea typeface="MS PGothic"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9pPr>
            </a:lstStyle>
            <a:p>
              <a:pPr eaLnBrk="1" hangingPunct="1">
                <a:spcBef>
                  <a:spcPct val="0"/>
                </a:spcBef>
                <a:buFontTx/>
                <a:buNone/>
              </a:pPr>
              <a:r>
                <a:rPr lang="en-US" altLang="en-US" sz="2800">
                  <a:latin typeface="Calibri" panose="020F0502020204030204" pitchFamily="34" charset="0"/>
                </a:rPr>
                <a:t>Parameter value</a:t>
              </a:r>
            </a:p>
          </p:txBody>
        </p:sp>
        <p:sp>
          <p:nvSpPr>
            <p:cNvPr id="47133" name="TextBox 191"/>
            <p:cNvSpPr txBox="1">
              <a:spLocks noChangeArrowheads="1"/>
            </p:cNvSpPr>
            <p:nvPr/>
          </p:nvSpPr>
          <p:spPr bwMode="auto">
            <a:xfrm rot="-5400000">
              <a:off x="1507431" y="4623401"/>
              <a:ext cx="1756250" cy="3880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ea typeface="MS PGothic" panose="020B0600070205080204" pitchFamily="34" charset="-128"/>
                </a:defRPr>
              </a:lvl1pPr>
              <a:lvl2pPr marL="742950" indent="-285750">
                <a:spcBef>
                  <a:spcPct val="20000"/>
                </a:spcBef>
                <a:buChar char="–"/>
                <a:defRPr sz="2800">
                  <a:solidFill>
                    <a:schemeClr val="tx1"/>
                  </a:solidFill>
                  <a:latin typeface="Times New Roman" panose="02020603050405020304" pitchFamily="18" charset="0"/>
                  <a:ea typeface="MS PGothic" panose="020B0600070205080204" pitchFamily="34" charset="-128"/>
                </a:defRPr>
              </a:lvl2pPr>
              <a:lvl3pPr marL="1143000" indent="-228600">
                <a:spcBef>
                  <a:spcPct val="20000"/>
                </a:spcBef>
                <a:buChar char="•"/>
                <a:defRPr sz="2400">
                  <a:solidFill>
                    <a:schemeClr val="tx1"/>
                  </a:solidFill>
                  <a:latin typeface="Times New Roman" panose="02020603050405020304" pitchFamily="18" charset="0"/>
                  <a:ea typeface="MS PGothic"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9pPr>
            </a:lstStyle>
            <a:p>
              <a:pPr eaLnBrk="1" hangingPunct="1">
                <a:spcBef>
                  <a:spcPct val="0"/>
                </a:spcBef>
                <a:buFontTx/>
                <a:buNone/>
              </a:pPr>
              <a:r>
                <a:rPr lang="en-US" altLang="en-US" sz="2800">
                  <a:latin typeface="Calibri" panose="020F0502020204030204" pitchFamily="34" charset="0"/>
                </a:rPr>
                <a:t>Probability</a:t>
              </a:r>
            </a:p>
          </p:txBody>
        </p:sp>
        <p:sp>
          <p:nvSpPr>
            <p:cNvPr id="47134" name="TextBox 192"/>
            <p:cNvSpPr txBox="1">
              <a:spLocks noChangeArrowheads="1"/>
            </p:cNvSpPr>
            <p:nvPr/>
          </p:nvSpPr>
          <p:spPr bwMode="auto">
            <a:xfrm>
              <a:off x="2404474" y="5924490"/>
              <a:ext cx="233232"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ea typeface="MS PGothic" panose="020B0600070205080204" pitchFamily="34" charset="-128"/>
                </a:defRPr>
              </a:lvl1pPr>
              <a:lvl2pPr marL="742950" indent="-285750">
                <a:spcBef>
                  <a:spcPct val="20000"/>
                </a:spcBef>
                <a:buChar char="–"/>
                <a:defRPr sz="2800">
                  <a:solidFill>
                    <a:schemeClr val="tx1"/>
                  </a:solidFill>
                  <a:latin typeface="Times New Roman" panose="02020603050405020304" pitchFamily="18" charset="0"/>
                  <a:ea typeface="MS PGothic" panose="020B0600070205080204" pitchFamily="34" charset="-128"/>
                </a:defRPr>
              </a:lvl2pPr>
              <a:lvl3pPr marL="1143000" indent="-228600">
                <a:spcBef>
                  <a:spcPct val="20000"/>
                </a:spcBef>
                <a:buChar char="•"/>
                <a:defRPr sz="2400">
                  <a:solidFill>
                    <a:schemeClr val="tx1"/>
                  </a:solidFill>
                  <a:latin typeface="Times New Roman" panose="02020603050405020304" pitchFamily="18" charset="0"/>
                  <a:ea typeface="MS PGothic"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9pPr>
            </a:lstStyle>
            <a:p>
              <a:pPr eaLnBrk="1" hangingPunct="1">
                <a:spcBef>
                  <a:spcPct val="0"/>
                </a:spcBef>
                <a:buFontTx/>
                <a:buNone/>
              </a:pPr>
              <a:r>
                <a:rPr lang="en-US" altLang="en-US" sz="2000">
                  <a:latin typeface="Calibri" panose="020F0502020204030204" pitchFamily="34" charset="0"/>
                </a:rPr>
                <a:t>0</a:t>
              </a:r>
            </a:p>
          </p:txBody>
        </p:sp>
        <p:sp>
          <p:nvSpPr>
            <p:cNvPr id="47135" name="TextBox 193"/>
            <p:cNvSpPr txBox="1">
              <a:spLocks noChangeArrowheads="1"/>
            </p:cNvSpPr>
            <p:nvPr/>
          </p:nvSpPr>
          <p:spPr bwMode="auto">
            <a:xfrm>
              <a:off x="2404474" y="3333690"/>
              <a:ext cx="233232"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ea typeface="MS PGothic" panose="020B0600070205080204" pitchFamily="34" charset="-128"/>
                </a:defRPr>
              </a:lvl1pPr>
              <a:lvl2pPr marL="742950" indent="-285750">
                <a:spcBef>
                  <a:spcPct val="20000"/>
                </a:spcBef>
                <a:buChar char="–"/>
                <a:defRPr sz="2800">
                  <a:solidFill>
                    <a:schemeClr val="tx1"/>
                  </a:solidFill>
                  <a:latin typeface="Times New Roman" panose="02020603050405020304" pitchFamily="18" charset="0"/>
                  <a:ea typeface="MS PGothic" panose="020B0600070205080204" pitchFamily="34" charset="-128"/>
                </a:defRPr>
              </a:lvl2pPr>
              <a:lvl3pPr marL="1143000" indent="-228600">
                <a:spcBef>
                  <a:spcPct val="20000"/>
                </a:spcBef>
                <a:buChar char="•"/>
                <a:defRPr sz="2400">
                  <a:solidFill>
                    <a:schemeClr val="tx1"/>
                  </a:solidFill>
                  <a:latin typeface="Times New Roman" panose="02020603050405020304" pitchFamily="18" charset="0"/>
                  <a:ea typeface="MS PGothic"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9pPr>
            </a:lstStyle>
            <a:p>
              <a:pPr eaLnBrk="1" hangingPunct="1">
                <a:spcBef>
                  <a:spcPct val="0"/>
                </a:spcBef>
                <a:buFontTx/>
                <a:buNone/>
              </a:pPr>
              <a:r>
                <a:rPr lang="en-US" altLang="en-US" sz="2000">
                  <a:latin typeface="Calibri" panose="020F0502020204030204" pitchFamily="34" charset="0"/>
                </a:rPr>
                <a:t>1</a:t>
              </a:r>
            </a:p>
          </p:txBody>
        </p:sp>
      </p:grpSp>
      <p:sp>
        <p:nvSpPr>
          <p:cNvPr id="6" name="Freeform 125"/>
          <p:cNvSpPr>
            <a:spLocks/>
          </p:cNvSpPr>
          <p:nvPr/>
        </p:nvSpPr>
        <p:spPr bwMode="auto">
          <a:xfrm>
            <a:off x="2339975" y="3514725"/>
            <a:ext cx="5162550" cy="2514600"/>
          </a:xfrm>
          <a:custGeom>
            <a:avLst/>
            <a:gdLst>
              <a:gd name="T0" fmla="*/ 2147483646 w 10000"/>
              <a:gd name="T1" fmla="*/ 2147483646 h 9942"/>
              <a:gd name="T2" fmla="*/ 2147483646 w 10000"/>
              <a:gd name="T3" fmla="*/ 2147483646 h 9942"/>
              <a:gd name="T4" fmla="*/ 2147483646 w 10000"/>
              <a:gd name="T5" fmla="*/ 2147483646 h 9942"/>
              <a:gd name="T6" fmla="*/ 2147483646 w 10000"/>
              <a:gd name="T7" fmla="*/ 2147483646 h 9942"/>
              <a:gd name="T8" fmla="*/ 2147483646 w 10000"/>
              <a:gd name="T9" fmla="*/ 2147483646 h 9942"/>
              <a:gd name="T10" fmla="*/ 2147483646 w 10000"/>
              <a:gd name="T11" fmla="*/ 2147483646 h 9942"/>
              <a:gd name="T12" fmla="*/ 2147483646 w 10000"/>
              <a:gd name="T13" fmla="*/ 2147483646 h 9942"/>
              <a:gd name="T14" fmla="*/ 2147483646 w 10000"/>
              <a:gd name="T15" fmla="*/ 2147483646 h 9942"/>
              <a:gd name="T16" fmla="*/ 2147483646 w 10000"/>
              <a:gd name="T17" fmla="*/ 2147483646 h 9942"/>
              <a:gd name="T18" fmla="*/ 2147483646 w 10000"/>
              <a:gd name="T19" fmla="*/ 2147483646 h 9942"/>
              <a:gd name="T20" fmla="*/ 2147483646 w 10000"/>
              <a:gd name="T21" fmla="*/ 2147483646 h 9942"/>
              <a:gd name="T22" fmla="*/ 2147483646 w 10000"/>
              <a:gd name="T23" fmla="*/ 2147483646 h 9942"/>
              <a:gd name="T24" fmla="*/ 2147483646 w 10000"/>
              <a:gd name="T25" fmla="*/ 2147483646 h 9942"/>
              <a:gd name="T26" fmla="*/ 2147483646 w 10000"/>
              <a:gd name="T27" fmla="*/ 2147483646 h 9942"/>
              <a:gd name="T28" fmla="*/ 2147483646 w 10000"/>
              <a:gd name="T29" fmla="*/ 2147483646 h 9942"/>
              <a:gd name="T30" fmla="*/ 2147483646 w 10000"/>
              <a:gd name="T31" fmla="*/ 2147483646 h 9942"/>
              <a:gd name="T32" fmla="*/ 2147483646 w 10000"/>
              <a:gd name="T33" fmla="*/ 2147483646 h 9942"/>
              <a:gd name="T34" fmla="*/ 2147483646 w 10000"/>
              <a:gd name="T35" fmla="*/ 2147483646 h 9942"/>
              <a:gd name="T36" fmla="*/ 2147483646 w 10000"/>
              <a:gd name="T37" fmla="*/ 2147483646 h 9942"/>
              <a:gd name="T38" fmla="*/ 2147483646 w 10000"/>
              <a:gd name="T39" fmla="*/ 2147483646 h 9942"/>
              <a:gd name="T40" fmla="*/ 2147483646 w 10000"/>
              <a:gd name="T41" fmla="*/ 2147483646 h 9942"/>
              <a:gd name="T42" fmla="*/ 2147483646 w 10000"/>
              <a:gd name="T43" fmla="*/ 2147483646 h 9942"/>
              <a:gd name="T44" fmla="*/ 2147483646 w 10000"/>
              <a:gd name="T45" fmla="*/ 2147483646 h 9942"/>
              <a:gd name="T46" fmla="*/ 2147483646 w 10000"/>
              <a:gd name="T47" fmla="*/ 2147483646 h 9942"/>
              <a:gd name="T48" fmla="*/ 2147483646 w 10000"/>
              <a:gd name="T49" fmla="*/ 2147483646 h 9942"/>
              <a:gd name="T50" fmla="*/ 2147483646 w 10000"/>
              <a:gd name="T51" fmla="*/ 2147483646 h 9942"/>
              <a:gd name="T52" fmla="*/ 2147483646 w 10000"/>
              <a:gd name="T53" fmla="*/ 2147483646 h 9942"/>
              <a:gd name="T54" fmla="*/ 2147483646 w 10000"/>
              <a:gd name="T55" fmla="*/ 2147483646 h 9942"/>
              <a:gd name="T56" fmla="*/ 2147483646 w 10000"/>
              <a:gd name="T57" fmla="*/ 2147483646 h 9942"/>
              <a:gd name="T58" fmla="*/ 2147483646 w 10000"/>
              <a:gd name="T59" fmla="*/ 2147483646 h 9942"/>
              <a:gd name="T60" fmla="*/ 2147483646 w 10000"/>
              <a:gd name="T61" fmla="*/ 2147483646 h 9942"/>
              <a:gd name="T62" fmla="*/ 2147483646 w 10000"/>
              <a:gd name="T63" fmla="*/ 2147483646 h 9942"/>
              <a:gd name="T64" fmla="*/ 2147483646 w 10000"/>
              <a:gd name="T65" fmla="*/ 2147483646 h 9942"/>
              <a:gd name="T66" fmla="*/ 2147483646 w 10000"/>
              <a:gd name="T67" fmla="*/ 2147483646 h 9942"/>
              <a:gd name="T68" fmla="*/ 2147483646 w 10000"/>
              <a:gd name="T69" fmla="*/ 2147483646 h 9942"/>
              <a:gd name="T70" fmla="*/ 2147483646 w 10000"/>
              <a:gd name="T71" fmla="*/ 2147483646 h 9942"/>
              <a:gd name="T72" fmla="*/ 2147483646 w 10000"/>
              <a:gd name="T73" fmla="*/ 2147483646 h 9942"/>
              <a:gd name="T74" fmla="*/ 2147483646 w 10000"/>
              <a:gd name="T75" fmla="*/ 2147483646 h 9942"/>
              <a:gd name="T76" fmla="*/ 2147483646 w 10000"/>
              <a:gd name="T77" fmla="*/ 2147483646 h 9942"/>
              <a:gd name="T78" fmla="*/ 2147483646 w 10000"/>
              <a:gd name="T79" fmla="*/ 2147483646 h 9942"/>
              <a:gd name="T80" fmla="*/ 2147483646 w 10000"/>
              <a:gd name="T81" fmla="*/ 2147483646 h 9942"/>
              <a:gd name="T82" fmla="*/ 2147483646 w 10000"/>
              <a:gd name="T83" fmla="*/ 2147483646 h 9942"/>
              <a:gd name="T84" fmla="*/ 2147483646 w 10000"/>
              <a:gd name="T85" fmla="*/ 2147483646 h 9942"/>
              <a:gd name="T86" fmla="*/ 2147483646 w 10000"/>
              <a:gd name="T87" fmla="*/ 2147483646 h 9942"/>
              <a:gd name="T88" fmla="*/ 2147483646 w 10000"/>
              <a:gd name="T89" fmla="*/ 2147483646 h 9942"/>
              <a:gd name="T90" fmla="*/ 2147483646 w 10000"/>
              <a:gd name="T91" fmla="*/ 2147483646 h 9942"/>
              <a:gd name="T92" fmla="*/ 2147483646 w 10000"/>
              <a:gd name="T93" fmla="*/ 2147483646 h 9942"/>
              <a:gd name="T94" fmla="*/ 2147483646 w 10000"/>
              <a:gd name="T95" fmla="*/ 2147483646 h 9942"/>
              <a:gd name="T96" fmla="*/ 2147483646 w 10000"/>
              <a:gd name="T97" fmla="*/ 2147483646 h 9942"/>
              <a:gd name="T98" fmla="*/ 2147483646 w 10000"/>
              <a:gd name="T99" fmla="*/ 2147483646 h 9942"/>
              <a:gd name="T100" fmla="*/ 2147483646 w 10000"/>
              <a:gd name="T101" fmla="*/ 2147483646 h 9942"/>
              <a:gd name="T102" fmla="*/ 2147483646 w 10000"/>
              <a:gd name="T103" fmla="*/ 2147483646 h 9942"/>
              <a:gd name="T104" fmla="*/ 2147483646 w 10000"/>
              <a:gd name="T105" fmla="*/ 2147483646 h 9942"/>
              <a:gd name="T106" fmla="*/ 2147483646 w 10000"/>
              <a:gd name="T107" fmla="*/ 2147483646 h 9942"/>
              <a:gd name="T108" fmla="*/ 2147483646 w 10000"/>
              <a:gd name="T109" fmla="*/ 2147483646 h 9942"/>
              <a:gd name="T110" fmla="*/ 2147483646 w 10000"/>
              <a:gd name="T111" fmla="*/ 2147483646 h 9942"/>
              <a:gd name="T112" fmla="*/ 2147483646 w 10000"/>
              <a:gd name="T113" fmla="*/ 2147483646 h 9942"/>
              <a:gd name="T114" fmla="*/ 2147483646 w 10000"/>
              <a:gd name="T115" fmla="*/ 2147483646 h 9942"/>
              <a:gd name="T116" fmla="*/ 2147483646 w 10000"/>
              <a:gd name="T117" fmla="*/ 2147483646 h 9942"/>
              <a:gd name="T118" fmla="*/ 2147483646 w 10000"/>
              <a:gd name="T119" fmla="*/ 2147483646 h 9942"/>
              <a:gd name="T120" fmla="*/ 2147483646 w 10000"/>
              <a:gd name="T121" fmla="*/ 0 h 994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0000"/>
              <a:gd name="T184" fmla="*/ 0 h 9942"/>
              <a:gd name="T185" fmla="*/ 10000 w 10000"/>
              <a:gd name="T186" fmla="*/ 9942 h 9942"/>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0000" h="9942">
                <a:moveTo>
                  <a:pt x="0" y="9942"/>
                </a:moveTo>
                <a:lnTo>
                  <a:pt x="3697" y="9942"/>
                </a:lnTo>
                <a:lnTo>
                  <a:pt x="3697" y="9885"/>
                </a:lnTo>
                <a:lnTo>
                  <a:pt x="3846" y="9885"/>
                </a:lnTo>
                <a:lnTo>
                  <a:pt x="3846" y="9826"/>
                </a:lnTo>
                <a:lnTo>
                  <a:pt x="3945" y="9826"/>
                </a:lnTo>
                <a:lnTo>
                  <a:pt x="3945" y="9769"/>
                </a:lnTo>
                <a:lnTo>
                  <a:pt x="4020" y="9769"/>
                </a:lnTo>
                <a:lnTo>
                  <a:pt x="4020" y="9740"/>
                </a:lnTo>
                <a:lnTo>
                  <a:pt x="4094" y="9740"/>
                </a:lnTo>
                <a:lnTo>
                  <a:pt x="4094" y="9683"/>
                </a:lnTo>
                <a:lnTo>
                  <a:pt x="4169" y="9683"/>
                </a:lnTo>
                <a:lnTo>
                  <a:pt x="4169" y="9625"/>
                </a:lnTo>
                <a:lnTo>
                  <a:pt x="4218" y="9625"/>
                </a:lnTo>
                <a:lnTo>
                  <a:pt x="4218" y="9568"/>
                </a:lnTo>
                <a:lnTo>
                  <a:pt x="4268" y="9568"/>
                </a:lnTo>
                <a:lnTo>
                  <a:pt x="4268" y="9539"/>
                </a:lnTo>
                <a:lnTo>
                  <a:pt x="4318" y="9539"/>
                </a:lnTo>
                <a:lnTo>
                  <a:pt x="4318" y="9481"/>
                </a:lnTo>
                <a:lnTo>
                  <a:pt x="4367" y="9481"/>
                </a:lnTo>
                <a:lnTo>
                  <a:pt x="4367" y="9423"/>
                </a:lnTo>
                <a:lnTo>
                  <a:pt x="4417" y="9423"/>
                </a:lnTo>
                <a:lnTo>
                  <a:pt x="4417" y="9366"/>
                </a:lnTo>
                <a:lnTo>
                  <a:pt x="4442" y="9366"/>
                </a:lnTo>
                <a:lnTo>
                  <a:pt x="4442" y="9337"/>
                </a:lnTo>
                <a:lnTo>
                  <a:pt x="4491" y="9337"/>
                </a:lnTo>
                <a:lnTo>
                  <a:pt x="4491" y="9279"/>
                </a:lnTo>
                <a:lnTo>
                  <a:pt x="4516" y="9279"/>
                </a:lnTo>
                <a:lnTo>
                  <a:pt x="4516" y="9222"/>
                </a:lnTo>
                <a:lnTo>
                  <a:pt x="4566" y="9222"/>
                </a:lnTo>
                <a:lnTo>
                  <a:pt x="4566" y="9193"/>
                </a:lnTo>
                <a:lnTo>
                  <a:pt x="4591" y="9193"/>
                </a:lnTo>
                <a:lnTo>
                  <a:pt x="4591" y="9135"/>
                </a:lnTo>
                <a:lnTo>
                  <a:pt x="4640" y="9135"/>
                </a:lnTo>
                <a:lnTo>
                  <a:pt x="4640" y="9077"/>
                </a:lnTo>
                <a:lnTo>
                  <a:pt x="4665" y="9077"/>
                </a:lnTo>
                <a:lnTo>
                  <a:pt x="4665" y="9020"/>
                </a:lnTo>
                <a:lnTo>
                  <a:pt x="4690" y="9020"/>
                </a:lnTo>
                <a:lnTo>
                  <a:pt x="4690" y="8991"/>
                </a:lnTo>
                <a:lnTo>
                  <a:pt x="4715" y="8991"/>
                </a:lnTo>
                <a:lnTo>
                  <a:pt x="4715" y="8933"/>
                </a:lnTo>
                <a:lnTo>
                  <a:pt x="4739" y="8933"/>
                </a:lnTo>
                <a:lnTo>
                  <a:pt x="4739" y="8876"/>
                </a:lnTo>
                <a:lnTo>
                  <a:pt x="4789" y="8876"/>
                </a:lnTo>
                <a:lnTo>
                  <a:pt x="4789" y="8819"/>
                </a:lnTo>
                <a:lnTo>
                  <a:pt x="4814" y="8819"/>
                </a:lnTo>
                <a:lnTo>
                  <a:pt x="4814" y="8789"/>
                </a:lnTo>
                <a:lnTo>
                  <a:pt x="4839" y="8789"/>
                </a:lnTo>
                <a:lnTo>
                  <a:pt x="4839" y="8732"/>
                </a:lnTo>
                <a:lnTo>
                  <a:pt x="4864" y="8732"/>
                </a:lnTo>
                <a:lnTo>
                  <a:pt x="4864" y="8674"/>
                </a:lnTo>
                <a:lnTo>
                  <a:pt x="4888" y="8674"/>
                </a:lnTo>
                <a:lnTo>
                  <a:pt x="4888" y="8616"/>
                </a:lnTo>
                <a:lnTo>
                  <a:pt x="4913" y="8616"/>
                </a:lnTo>
                <a:lnTo>
                  <a:pt x="4913" y="8587"/>
                </a:lnTo>
                <a:lnTo>
                  <a:pt x="4938" y="8587"/>
                </a:lnTo>
                <a:lnTo>
                  <a:pt x="4938" y="8530"/>
                </a:lnTo>
                <a:lnTo>
                  <a:pt x="4963" y="8530"/>
                </a:lnTo>
                <a:lnTo>
                  <a:pt x="4963" y="8473"/>
                </a:lnTo>
                <a:lnTo>
                  <a:pt x="4988" y="8473"/>
                </a:lnTo>
                <a:lnTo>
                  <a:pt x="4988" y="8414"/>
                </a:lnTo>
                <a:lnTo>
                  <a:pt x="5012" y="8414"/>
                </a:lnTo>
                <a:lnTo>
                  <a:pt x="5012" y="8386"/>
                </a:lnTo>
                <a:lnTo>
                  <a:pt x="5037" y="8386"/>
                </a:lnTo>
                <a:lnTo>
                  <a:pt x="5037" y="8328"/>
                </a:lnTo>
                <a:lnTo>
                  <a:pt x="5062" y="8328"/>
                </a:lnTo>
                <a:lnTo>
                  <a:pt x="5062" y="8270"/>
                </a:lnTo>
                <a:lnTo>
                  <a:pt x="5087" y="8270"/>
                </a:lnTo>
                <a:lnTo>
                  <a:pt x="5087" y="8213"/>
                </a:lnTo>
                <a:lnTo>
                  <a:pt x="5112" y="8213"/>
                </a:lnTo>
                <a:lnTo>
                  <a:pt x="5112" y="8184"/>
                </a:lnTo>
                <a:lnTo>
                  <a:pt x="5112" y="8127"/>
                </a:lnTo>
                <a:lnTo>
                  <a:pt x="5136" y="8127"/>
                </a:lnTo>
                <a:lnTo>
                  <a:pt x="5136" y="8069"/>
                </a:lnTo>
                <a:lnTo>
                  <a:pt x="5161" y="8069"/>
                </a:lnTo>
                <a:lnTo>
                  <a:pt x="5161" y="8011"/>
                </a:lnTo>
                <a:lnTo>
                  <a:pt x="5186" y="8011"/>
                </a:lnTo>
                <a:lnTo>
                  <a:pt x="5186" y="7983"/>
                </a:lnTo>
                <a:lnTo>
                  <a:pt x="5211" y="7983"/>
                </a:lnTo>
                <a:lnTo>
                  <a:pt x="5211" y="7925"/>
                </a:lnTo>
                <a:lnTo>
                  <a:pt x="5236" y="7925"/>
                </a:lnTo>
                <a:lnTo>
                  <a:pt x="5236" y="7867"/>
                </a:lnTo>
                <a:lnTo>
                  <a:pt x="5261" y="7867"/>
                </a:lnTo>
                <a:lnTo>
                  <a:pt x="5261" y="7810"/>
                </a:lnTo>
                <a:lnTo>
                  <a:pt x="5261" y="7781"/>
                </a:lnTo>
                <a:lnTo>
                  <a:pt x="5285" y="7781"/>
                </a:lnTo>
                <a:lnTo>
                  <a:pt x="5285" y="7723"/>
                </a:lnTo>
                <a:lnTo>
                  <a:pt x="5310" y="7723"/>
                </a:lnTo>
                <a:lnTo>
                  <a:pt x="5310" y="7665"/>
                </a:lnTo>
                <a:lnTo>
                  <a:pt x="5335" y="7665"/>
                </a:lnTo>
                <a:lnTo>
                  <a:pt x="5335" y="7608"/>
                </a:lnTo>
                <a:lnTo>
                  <a:pt x="5360" y="7608"/>
                </a:lnTo>
                <a:lnTo>
                  <a:pt x="5360" y="7579"/>
                </a:lnTo>
                <a:lnTo>
                  <a:pt x="5360" y="7521"/>
                </a:lnTo>
                <a:lnTo>
                  <a:pt x="5385" y="7521"/>
                </a:lnTo>
                <a:lnTo>
                  <a:pt x="5385" y="7464"/>
                </a:lnTo>
                <a:lnTo>
                  <a:pt x="5409" y="7464"/>
                </a:lnTo>
                <a:lnTo>
                  <a:pt x="5409" y="7435"/>
                </a:lnTo>
                <a:lnTo>
                  <a:pt x="5434" y="7435"/>
                </a:lnTo>
                <a:lnTo>
                  <a:pt x="5434" y="7377"/>
                </a:lnTo>
                <a:lnTo>
                  <a:pt x="5434" y="7320"/>
                </a:lnTo>
                <a:lnTo>
                  <a:pt x="5459" y="7320"/>
                </a:lnTo>
                <a:lnTo>
                  <a:pt x="5459" y="7262"/>
                </a:lnTo>
                <a:lnTo>
                  <a:pt x="5484" y="7262"/>
                </a:lnTo>
                <a:lnTo>
                  <a:pt x="5484" y="7234"/>
                </a:lnTo>
                <a:lnTo>
                  <a:pt x="5509" y="7234"/>
                </a:lnTo>
                <a:lnTo>
                  <a:pt x="5509" y="7175"/>
                </a:lnTo>
                <a:lnTo>
                  <a:pt x="5509" y="7118"/>
                </a:lnTo>
                <a:lnTo>
                  <a:pt x="5533" y="7118"/>
                </a:lnTo>
                <a:lnTo>
                  <a:pt x="5533" y="7061"/>
                </a:lnTo>
                <a:lnTo>
                  <a:pt x="5558" y="7061"/>
                </a:lnTo>
                <a:lnTo>
                  <a:pt x="5558" y="7031"/>
                </a:lnTo>
                <a:lnTo>
                  <a:pt x="5583" y="7031"/>
                </a:lnTo>
                <a:lnTo>
                  <a:pt x="5583" y="6974"/>
                </a:lnTo>
                <a:lnTo>
                  <a:pt x="5583" y="6916"/>
                </a:lnTo>
                <a:lnTo>
                  <a:pt x="5608" y="6916"/>
                </a:lnTo>
                <a:lnTo>
                  <a:pt x="5608" y="6858"/>
                </a:lnTo>
                <a:lnTo>
                  <a:pt x="5633" y="6858"/>
                </a:lnTo>
                <a:lnTo>
                  <a:pt x="5633" y="6829"/>
                </a:lnTo>
                <a:lnTo>
                  <a:pt x="5633" y="6772"/>
                </a:lnTo>
                <a:lnTo>
                  <a:pt x="5658" y="6772"/>
                </a:lnTo>
                <a:lnTo>
                  <a:pt x="5658" y="6715"/>
                </a:lnTo>
                <a:lnTo>
                  <a:pt x="5682" y="6715"/>
                </a:lnTo>
                <a:lnTo>
                  <a:pt x="5682" y="6657"/>
                </a:lnTo>
                <a:lnTo>
                  <a:pt x="5707" y="6657"/>
                </a:lnTo>
                <a:lnTo>
                  <a:pt x="5707" y="6628"/>
                </a:lnTo>
                <a:lnTo>
                  <a:pt x="5707" y="6571"/>
                </a:lnTo>
                <a:lnTo>
                  <a:pt x="5732" y="6571"/>
                </a:lnTo>
                <a:lnTo>
                  <a:pt x="5732" y="6512"/>
                </a:lnTo>
                <a:lnTo>
                  <a:pt x="5757" y="6512"/>
                </a:lnTo>
                <a:lnTo>
                  <a:pt x="5757" y="6455"/>
                </a:lnTo>
                <a:lnTo>
                  <a:pt x="5757" y="6426"/>
                </a:lnTo>
                <a:lnTo>
                  <a:pt x="5782" y="6426"/>
                </a:lnTo>
                <a:lnTo>
                  <a:pt x="5782" y="6369"/>
                </a:lnTo>
                <a:lnTo>
                  <a:pt x="5806" y="6369"/>
                </a:lnTo>
                <a:lnTo>
                  <a:pt x="5806" y="6311"/>
                </a:lnTo>
                <a:lnTo>
                  <a:pt x="5806" y="6253"/>
                </a:lnTo>
                <a:lnTo>
                  <a:pt x="5831" y="6253"/>
                </a:lnTo>
                <a:lnTo>
                  <a:pt x="5831" y="6225"/>
                </a:lnTo>
                <a:lnTo>
                  <a:pt x="5856" y="6225"/>
                </a:lnTo>
                <a:lnTo>
                  <a:pt x="5856" y="6166"/>
                </a:lnTo>
                <a:lnTo>
                  <a:pt x="5881" y="6166"/>
                </a:lnTo>
                <a:lnTo>
                  <a:pt x="5881" y="6109"/>
                </a:lnTo>
                <a:lnTo>
                  <a:pt x="5881" y="6052"/>
                </a:lnTo>
                <a:lnTo>
                  <a:pt x="5906" y="6052"/>
                </a:lnTo>
                <a:lnTo>
                  <a:pt x="5906" y="6023"/>
                </a:lnTo>
                <a:lnTo>
                  <a:pt x="5931" y="6023"/>
                </a:lnTo>
                <a:lnTo>
                  <a:pt x="5931" y="5965"/>
                </a:lnTo>
                <a:lnTo>
                  <a:pt x="5931" y="5908"/>
                </a:lnTo>
                <a:lnTo>
                  <a:pt x="5955" y="5908"/>
                </a:lnTo>
                <a:lnTo>
                  <a:pt x="5955" y="5879"/>
                </a:lnTo>
                <a:lnTo>
                  <a:pt x="5980" y="5879"/>
                </a:lnTo>
                <a:lnTo>
                  <a:pt x="5980" y="5822"/>
                </a:lnTo>
                <a:lnTo>
                  <a:pt x="5980" y="5763"/>
                </a:lnTo>
                <a:lnTo>
                  <a:pt x="6005" y="5763"/>
                </a:lnTo>
                <a:lnTo>
                  <a:pt x="6005" y="5706"/>
                </a:lnTo>
                <a:lnTo>
                  <a:pt x="6030" y="5706"/>
                </a:lnTo>
                <a:lnTo>
                  <a:pt x="6030" y="5677"/>
                </a:lnTo>
                <a:lnTo>
                  <a:pt x="6030" y="5619"/>
                </a:lnTo>
                <a:lnTo>
                  <a:pt x="6055" y="5619"/>
                </a:lnTo>
                <a:lnTo>
                  <a:pt x="6055" y="5562"/>
                </a:lnTo>
                <a:lnTo>
                  <a:pt x="6079" y="5562"/>
                </a:lnTo>
                <a:lnTo>
                  <a:pt x="6079" y="5504"/>
                </a:lnTo>
                <a:lnTo>
                  <a:pt x="6079" y="5476"/>
                </a:lnTo>
                <a:lnTo>
                  <a:pt x="6104" y="5476"/>
                </a:lnTo>
                <a:lnTo>
                  <a:pt x="6104" y="5417"/>
                </a:lnTo>
                <a:lnTo>
                  <a:pt x="6129" y="5417"/>
                </a:lnTo>
                <a:lnTo>
                  <a:pt x="6129" y="5360"/>
                </a:lnTo>
                <a:lnTo>
                  <a:pt x="6129" y="5303"/>
                </a:lnTo>
                <a:lnTo>
                  <a:pt x="6154" y="5303"/>
                </a:lnTo>
                <a:lnTo>
                  <a:pt x="6154" y="5273"/>
                </a:lnTo>
                <a:lnTo>
                  <a:pt x="6179" y="5273"/>
                </a:lnTo>
                <a:lnTo>
                  <a:pt x="6179" y="5216"/>
                </a:lnTo>
                <a:lnTo>
                  <a:pt x="6179" y="5159"/>
                </a:lnTo>
                <a:lnTo>
                  <a:pt x="6203" y="5159"/>
                </a:lnTo>
                <a:lnTo>
                  <a:pt x="6203" y="5100"/>
                </a:lnTo>
                <a:lnTo>
                  <a:pt x="6228" y="5100"/>
                </a:lnTo>
                <a:lnTo>
                  <a:pt x="6228" y="5072"/>
                </a:lnTo>
                <a:lnTo>
                  <a:pt x="6253" y="5072"/>
                </a:lnTo>
                <a:lnTo>
                  <a:pt x="6253" y="5014"/>
                </a:lnTo>
                <a:lnTo>
                  <a:pt x="6253" y="4957"/>
                </a:lnTo>
                <a:lnTo>
                  <a:pt x="6278" y="4957"/>
                </a:lnTo>
                <a:lnTo>
                  <a:pt x="6278" y="4899"/>
                </a:lnTo>
                <a:lnTo>
                  <a:pt x="6303" y="4899"/>
                </a:lnTo>
                <a:lnTo>
                  <a:pt x="6303" y="4870"/>
                </a:lnTo>
                <a:lnTo>
                  <a:pt x="6303" y="4813"/>
                </a:lnTo>
                <a:lnTo>
                  <a:pt x="6328" y="4813"/>
                </a:lnTo>
                <a:lnTo>
                  <a:pt x="6328" y="4754"/>
                </a:lnTo>
                <a:lnTo>
                  <a:pt x="6352" y="4754"/>
                </a:lnTo>
                <a:lnTo>
                  <a:pt x="6352" y="4697"/>
                </a:lnTo>
                <a:lnTo>
                  <a:pt x="6352" y="4668"/>
                </a:lnTo>
                <a:lnTo>
                  <a:pt x="6377" y="4668"/>
                </a:lnTo>
                <a:lnTo>
                  <a:pt x="6377" y="4611"/>
                </a:lnTo>
                <a:lnTo>
                  <a:pt x="6402" y="4611"/>
                </a:lnTo>
                <a:lnTo>
                  <a:pt x="6402" y="4553"/>
                </a:lnTo>
                <a:lnTo>
                  <a:pt x="6402" y="4496"/>
                </a:lnTo>
                <a:lnTo>
                  <a:pt x="6427" y="4496"/>
                </a:lnTo>
                <a:lnTo>
                  <a:pt x="6427" y="4467"/>
                </a:lnTo>
                <a:lnTo>
                  <a:pt x="6452" y="4467"/>
                </a:lnTo>
                <a:lnTo>
                  <a:pt x="6452" y="4409"/>
                </a:lnTo>
                <a:lnTo>
                  <a:pt x="6452" y="4351"/>
                </a:lnTo>
                <a:lnTo>
                  <a:pt x="6476" y="4351"/>
                </a:lnTo>
                <a:lnTo>
                  <a:pt x="6476" y="4294"/>
                </a:lnTo>
                <a:lnTo>
                  <a:pt x="6501" y="4294"/>
                </a:lnTo>
                <a:lnTo>
                  <a:pt x="6501" y="4265"/>
                </a:lnTo>
                <a:lnTo>
                  <a:pt x="6526" y="4265"/>
                </a:lnTo>
                <a:lnTo>
                  <a:pt x="6526" y="4207"/>
                </a:lnTo>
                <a:lnTo>
                  <a:pt x="6526" y="4150"/>
                </a:lnTo>
                <a:lnTo>
                  <a:pt x="6551" y="4150"/>
                </a:lnTo>
                <a:lnTo>
                  <a:pt x="6551" y="4121"/>
                </a:lnTo>
                <a:lnTo>
                  <a:pt x="6576" y="4121"/>
                </a:lnTo>
                <a:lnTo>
                  <a:pt x="6576" y="4063"/>
                </a:lnTo>
                <a:lnTo>
                  <a:pt x="6576" y="4005"/>
                </a:lnTo>
                <a:lnTo>
                  <a:pt x="6600" y="4005"/>
                </a:lnTo>
                <a:lnTo>
                  <a:pt x="6600" y="3948"/>
                </a:lnTo>
                <a:lnTo>
                  <a:pt x="6625" y="3948"/>
                </a:lnTo>
                <a:lnTo>
                  <a:pt x="6625" y="3919"/>
                </a:lnTo>
                <a:lnTo>
                  <a:pt x="6650" y="3919"/>
                </a:lnTo>
                <a:lnTo>
                  <a:pt x="6650" y="3861"/>
                </a:lnTo>
                <a:lnTo>
                  <a:pt x="6650" y="3804"/>
                </a:lnTo>
                <a:lnTo>
                  <a:pt x="6675" y="3804"/>
                </a:lnTo>
                <a:lnTo>
                  <a:pt x="6675" y="3747"/>
                </a:lnTo>
                <a:lnTo>
                  <a:pt x="6700" y="3747"/>
                </a:lnTo>
                <a:lnTo>
                  <a:pt x="6700" y="3718"/>
                </a:lnTo>
                <a:lnTo>
                  <a:pt x="6700" y="3660"/>
                </a:lnTo>
                <a:lnTo>
                  <a:pt x="6725" y="3660"/>
                </a:lnTo>
                <a:lnTo>
                  <a:pt x="6725" y="3602"/>
                </a:lnTo>
                <a:lnTo>
                  <a:pt x="6749" y="3602"/>
                </a:lnTo>
                <a:lnTo>
                  <a:pt x="6749" y="3545"/>
                </a:lnTo>
                <a:lnTo>
                  <a:pt x="6774" y="3545"/>
                </a:lnTo>
                <a:lnTo>
                  <a:pt x="6774" y="3515"/>
                </a:lnTo>
                <a:lnTo>
                  <a:pt x="6774" y="3458"/>
                </a:lnTo>
                <a:lnTo>
                  <a:pt x="6799" y="3458"/>
                </a:lnTo>
                <a:lnTo>
                  <a:pt x="6799" y="3401"/>
                </a:lnTo>
                <a:lnTo>
                  <a:pt x="6824" y="3401"/>
                </a:lnTo>
                <a:lnTo>
                  <a:pt x="6824" y="3342"/>
                </a:lnTo>
                <a:lnTo>
                  <a:pt x="6849" y="3342"/>
                </a:lnTo>
                <a:lnTo>
                  <a:pt x="6849" y="3314"/>
                </a:lnTo>
                <a:lnTo>
                  <a:pt x="6849" y="3256"/>
                </a:lnTo>
                <a:lnTo>
                  <a:pt x="6873" y="3256"/>
                </a:lnTo>
                <a:lnTo>
                  <a:pt x="6873" y="3199"/>
                </a:lnTo>
                <a:lnTo>
                  <a:pt x="6898" y="3199"/>
                </a:lnTo>
                <a:lnTo>
                  <a:pt x="6898" y="3141"/>
                </a:lnTo>
                <a:lnTo>
                  <a:pt x="6923" y="3141"/>
                </a:lnTo>
                <a:lnTo>
                  <a:pt x="6923" y="3112"/>
                </a:lnTo>
                <a:lnTo>
                  <a:pt x="6948" y="3112"/>
                </a:lnTo>
                <a:lnTo>
                  <a:pt x="6948" y="3055"/>
                </a:lnTo>
                <a:lnTo>
                  <a:pt x="6948" y="2997"/>
                </a:lnTo>
                <a:lnTo>
                  <a:pt x="6973" y="2997"/>
                </a:lnTo>
                <a:lnTo>
                  <a:pt x="6973" y="2939"/>
                </a:lnTo>
                <a:lnTo>
                  <a:pt x="6998" y="2939"/>
                </a:lnTo>
                <a:lnTo>
                  <a:pt x="6998" y="2911"/>
                </a:lnTo>
                <a:lnTo>
                  <a:pt x="7022" y="2911"/>
                </a:lnTo>
                <a:lnTo>
                  <a:pt x="7022" y="2853"/>
                </a:lnTo>
                <a:lnTo>
                  <a:pt x="7047" y="2853"/>
                </a:lnTo>
                <a:lnTo>
                  <a:pt x="7047" y="2795"/>
                </a:lnTo>
                <a:lnTo>
                  <a:pt x="7047" y="2738"/>
                </a:lnTo>
                <a:lnTo>
                  <a:pt x="7072" y="2738"/>
                </a:lnTo>
                <a:lnTo>
                  <a:pt x="7072" y="2709"/>
                </a:lnTo>
                <a:lnTo>
                  <a:pt x="7097" y="2709"/>
                </a:lnTo>
                <a:lnTo>
                  <a:pt x="7097" y="2651"/>
                </a:lnTo>
                <a:lnTo>
                  <a:pt x="7122" y="2651"/>
                </a:lnTo>
                <a:lnTo>
                  <a:pt x="7122" y="2593"/>
                </a:lnTo>
                <a:lnTo>
                  <a:pt x="7146" y="2593"/>
                </a:lnTo>
                <a:lnTo>
                  <a:pt x="7146" y="2565"/>
                </a:lnTo>
                <a:lnTo>
                  <a:pt x="7171" y="2565"/>
                </a:lnTo>
                <a:lnTo>
                  <a:pt x="7171" y="2507"/>
                </a:lnTo>
                <a:lnTo>
                  <a:pt x="7171" y="2449"/>
                </a:lnTo>
                <a:lnTo>
                  <a:pt x="7196" y="2449"/>
                </a:lnTo>
                <a:lnTo>
                  <a:pt x="7196" y="2392"/>
                </a:lnTo>
                <a:lnTo>
                  <a:pt x="7221" y="2392"/>
                </a:lnTo>
                <a:lnTo>
                  <a:pt x="7221" y="2363"/>
                </a:lnTo>
                <a:lnTo>
                  <a:pt x="7246" y="2363"/>
                </a:lnTo>
                <a:lnTo>
                  <a:pt x="7246" y="2305"/>
                </a:lnTo>
                <a:lnTo>
                  <a:pt x="7270" y="2305"/>
                </a:lnTo>
                <a:lnTo>
                  <a:pt x="7270" y="2248"/>
                </a:lnTo>
                <a:lnTo>
                  <a:pt x="7295" y="2248"/>
                </a:lnTo>
                <a:lnTo>
                  <a:pt x="7295" y="2190"/>
                </a:lnTo>
                <a:lnTo>
                  <a:pt x="7320" y="2190"/>
                </a:lnTo>
                <a:lnTo>
                  <a:pt x="7320" y="2162"/>
                </a:lnTo>
                <a:lnTo>
                  <a:pt x="7345" y="2162"/>
                </a:lnTo>
                <a:lnTo>
                  <a:pt x="7345" y="2103"/>
                </a:lnTo>
                <a:lnTo>
                  <a:pt x="7370" y="2103"/>
                </a:lnTo>
                <a:lnTo>
                  <a:pt x="7370" y="2046"/>
                </a:lnTo>
                <a:lnTo>
                  <a:pt x="7395" y="2046"/>
                </a:lnTo>
                <a:lnTo>
                  <a:pt x="7395" y="1989"/>
                </a:lnTo>
                <a:lnTo>
                  <a:pt x="7419" y="1989"/>
                </a:lnTo>
                <a:lnTo>
                  <a:pt x="7419" y="1959"/>
                </a:lnTo>
                <a:lnTo>
                  <a:pt x="7444" y="1959"/>
                </a:lnTo>
                <a:lnTo>
                  <a:pt x="7444" y="1902"/>
                </a:lnTo>
                <a:lnTo>
                  <a:pt x="7469" y="1902"/>
                </a:lnTo>
                <a:lnTo>
                  <a:pt x="7469" y="1844"/>
                </a:lnTo>
                <a:lnTo>
                  <a:pt x="7494" y="1844"/>
                </a:lnTo>
                <a:lnTo>
                  <a:pt x="7494" y="1787"/>
                </a:lnTo>
                <a:lnTo>
                  <a:pt x="7519" y="1787"/>
                </a:lnTo>
                <a:lnTo>
                  <a:pt x="7519" y="1757"/>
                </a:lnTo>
                <a:lnTo>
                  <a:pt x="7543" y="1757"/>
                </a:lnTo>
                <a:lnTo>
                  <a:pt x="7543" y="1700"/>
                </a:lnTo>
                <a:lnTo>
                  <a:pt x="7568" y="1700"/>
                </a:lnTo>
                <a:lnTo>
                  <a:pt x="7568" y="1643"/>
                </a:lnTo>
                <a:lnTo>
                  <a:pt x="7593" y="1643"/>
                </a:lnTo>
                <a:lnTo>
                  <a:pt x="7593" y="1585"/>
                </a:lnTo>
                <a:lnTo>
                  <a:pt x="7618" y="1585"/>
                </a:lnTo>
                <a:lnTo>
                  <a:pt x="7618" y="1556"/>
                </a:lnTo>
                <a:lnTo>
                  <a:pt x="7643" y="1556"/>
                </a:lnTo>
                <a:lnTo>
                  <a:pt x="7643" y="1499"/>
                </a:lnTo>
                <a:lnTo>
                  <a:pt x="7667" y="1499"/>
                </a:lnTo>
                <a:lnTo>
                  <a:pt x="7667" y="1441"/>
                </a:lnTo>
                <a:lnTo>
                  <a:pt x="7692" y="1441"/>
                </a:lnTo>
                <a:lnTo>
                  <a:pt x="7692" y="1383"/>
                </a:lnTo>
                <a:lnTo>
                  <a:pt x="7742" y="1383"/>
                </a:lnTo>
                <a:lnTo>
                  <a:pt x="7742" y="1354"/>
                </a:lnTo>
                <a:lnTo>
                  <a:pt x="7767" y="1354"/>
                </a:lnTo>
                <a:lnTo>
                  <a:pt x="7767" y="1297"/>
                </a:lnTo>
                <a:lnTo>
                  <a:pt x="7792" y="1297"/>
                </a:lnTo>
                <a:lnTo>
                  <a:pt x="7792" y="1239"/>
                </a:lnTo>
                <a:lnTo>
                  <a:pt x="7816" y="1239"/>
                </a:lnTo>
                <a:lnTo>
                  <a:pt x="7816" y="1181"/>
                </a:lnTo>
                <a:lnTo>
                  <a:pt x="7866" y="1181"/>
                </a:lnTo>
                <a:lnTo>
                  <a:pt x="7866" y="1153"/>
                </a:lnTo>
                <a:lnTo>
                  <a:pt x="7891" y="1153"/>
                </a:lnTo>
                <a:lnTo>
                  <a:pt x="7891" y="1095"/>
                </a:lnTo>
                <a:lnTo>
                  <a:pt x="7916" y="1095"/>
                </a:lnTo>
                <a:lnTo>
                  <a:pt x="7916" y="1037"/>
                </a:lnTo>
                <a:lnTo>
                  <a:pt x="7965" y="1037"/>
                </a:lnTo>
                <a:lnTo>
                  <a:pt x="7965" y="980"/>
                </a:lnTo>
                <a:lnTo>
                  <a:pt x="7990" y="980"/>
                </a:lnTo>
                <a:lnTo>
                  <a:pt x="7990" y="951"/>
                </a:lnTo>
                <a:lnTo>
                  <a:pt x="8040" y="951"/>
                </a:lnTo>
                <a:lnTo>
                  <a:pt x="8040" y="893"/>
                </a:lnTo>
                <a:lnTo>
                  <a:pt x="8065" y="893"/>
                </a:lnTo>
                <a:lnTo>
                  <a:pt x="8065" y="836"/>
                </a:lnTo>
                <a:lnTo>
                  <a:pt x="8114" y="836"/>
                </a:lnTo>
                <a:lnTo>
                  <a:pt x="8114" y="807"/>
                </a:lnTo>
                <a:lnTo>
                  <a:pt x="8164" y="807"/>
                </a:lnTo>
                <a:lnTo>
                  <a:pt x="8164" y="750"/>
                </a:lnTo>
                <a:lnTo>
                  <a:pt x="8189" y="750"/>
                </a:lnTo>
                <a:lnTo>
                  <a:pt x="8189" y="691"/>
                </a:lnTo>
                <a:lnTo>
                  <a:pt x="8238" y="691"/>
                </a:lnTo>
                <a:lnTo>
                  <a:pt x="8238" y="634"/>
                </a:lnTo>
                <a:lnTo>
                  <a:pt x="8288" y="634"/>
                </a:lnTo>
                <a:lnTo>
                  <a:pt x="8288" y="605"/>
                </a:lnTo>
                <a:lnTo>
                  <a:pt x="8337" y="605"/>
                </a:lnTo>
                <a:lnTo>
                  <a:pt x="8337" y="547"/>
                </a:lnTo>
                <a:lnTo>
                  <a:pt x="8387" y="547"/>
                </a:lnTo>
                <a:lnTo>
                  <a:pt x="8387" y="490"/>
                </a:lnTo>
                <a:lnTo>
                  <a:pt x="8462" y="490"/>
                </a:lnTo>
                <a:lnTo>
                  <a:pt x="8462" y="432"/>
                </a:lnTo>
                <a:lnTo>
                  <a:pt x="8511" y="432"/>
                </a:lnTo>
                <a:lnTo>
                  <a:pt x="8511" y="404"/>
                </a:lnTo>
                <a:lnTo>
                  <a:pt x="8586" y="404"/>
                </a:lnTo>
                <a:lnTo>
                  <a:pt x="8586" y="345"/>
                </a:lnTo>
                <a:lnTo>
                  <a:pt x="8660" y="345"/>
                </a:lnTo>
                <a:lnTo>
                  <a:pt x="8660" y="288"/>
                </a:lnTo>
                <a:lnTo>
                  <a:pt x="8734" y="288"/>
                </a:lnTo>
                <a:lnTo>
                  <a:pt x="8734" y="231"/>
                </a:lnTo>
                <a:lnTo>
                  <a:pt x="8809" y="231"/>
                </a:lnTo>
                <a:lnTo>
                  <a:pt x="8809" y="201"/>
                </a:lnTo>
                <a:lnTo>
                  <a:pt x="8933" y="201"/>
                </a:lnTo>
                <a:lnTo>
                  <a:pt x="8933" y="144"/>
                </a:lnTo>
                <a:lnTo>
                  <a:pt x="9032" y="144"/>
                </a:lnTo>
                <a:lnTo>
                  <a:pt x="9032" y="87"/>
                </a:lnTo>
                <a:lnTo>
                  <a:pt x="9206" y="87"/>
                </a:lnTo>
                <a:lnTo>
                  <a:pt x="9206" y="28"/>
                </a:lnTo>
                <a:lnTo>
                  <a:pt x="9529" y="28"/>
                </a:lnTo>
                <a:lnTo>
                  <a:pt x="9529" y="0"/>
                </a:lnTo>
                <a:lnTo>
                  <a:pt x="10000" y="0"/>
                </a:lnTo>
              </a:path>
            </a:pathLst>
          </a:custGeom>
          <a:noFill/>
          <a:ln w="57150"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 name="Line 50"/>
          <p:cNvSpPr>
            <a:spLocks noChangeShapeType="1"/>
          </p:cNvSpPr>
          <p:nvPr/>
        </p:nvSpPr>
        <p:spPr bwMode="auto">
          <a:xfrm>
            <a:off x="6804025" y="3600450"/>
            <a:ext cx="0" cy="2533650"/>
          </a:xfrm>
          <a:prstGeom prst="line">
            <a:avLst/>
          </a:prstGeom>
          <a:noFill/>
          <a:ln w="38100">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 name="Line 39"/>
          <p:cNvSpPr>
            <a:spLocks noChangeShapeType="1"/>
          </p:cNvSpPr>
          <p:nvPr/>
        </p:nvSpPr>
        <p:spPr bwMode="auto">
          <a:xfrm>
            <a:off x="2049463" y="3603625"/>
            <a:ext cx="4743450" cy="0"/>
          </a:xfrm>
          <a:prstGeom prst="line">
            <a:avLst/>
          </a:prstGeom>
          <a:noFill/>
          <a:ln w="38100" cap="rnd">
            <a:solidFill>
              <a:srgbClr val="FF0000"/>
            </a:solidFill>
            <a:prstDash val="sysDot"/>
            <a:round/>
            <a:headEnd/>
            <a:tailEnd/>
          </a:ln>
          <a:extLst>
            <a:ext uri="{909E8E84-426E-40DD-AFC4-6F175D3DCCD1}">
              <a14:hiddenFill xmlns:a14="http://schemas.microsoft.com/office/drawing/2010/main">
                <a:noFill/>
              </a14:hiddenFill>
            </a:ext>
          </a:extLst>
        </p:spPr>
        <p:txBody>
          <a:bodyPr/>
          <a:lstStyle/>
          <a:p>
            <a:endParaRPr lang="en-US"/>
          </a:p>
        </p:txBody>
      </p:sp>
      <p:grpSp>
        <p:nvGrpSpPr>
          <p:cNvPr id="4" name="Group 131"/>
          <p:cNvGrpSpPr>
            <a:grpSpLocks/>
          </p:cNvGrpSpPr>
          <p:nvPr/>
        </p:nvGrpSpPr>
        <p:grpSpPr bwMode="auto">
          <a:xfrm>
            <a:off x="2035175" y="5892800"/>
            <a:ext cx="2579688" cy="241300"/>
            <a:chOff x="2057400" y="4809949"/>
            <a:chExt cx="2201898" cy="238301"/>
          </a:xfrm>
        </p:grpSpPr>
        <p:sp>
          <p:nvSpPr>
            <p:cNvPr id="47117" name="Line 47"/>
            <p:cNvSpPr>
              <a:spLocks noChangeShapeType="1"/>
            </p:cNvSpPr>
            <p:nvPr/>
          </p:nvSpPr>
          <p:spPr bwMode="auto">
            <a:xfrm>
              <a:off x="4259298" y="4811183"/>
              <a:ext cx="0" cy="237067"/>
            </a:xfrm>
            <a:prstGeom prst="line">
              <a:avLst/>
            </a:prstGeom>
            <a:noFill/>
            <a:ln w="38100">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7118" name="Line 40"/>
            <p:cNvSpPr>
              <a:spLocks noChangeShapeType="1"/>
            </p:cNvSpPr>
            <p:nvPr/>
          </p:nvSpPr>
          <p:spPr bwMode="auto">
            <a:xfrm>
              <a:off x="2057400" y="4809949"/>
              <a:ext cx="2188093" cy="0"/>
            </a:xfrm>
            <a:prstGeom prst="line">
              <a:avLst/>
            </a:prstGeom>
            <a:noFill/>
            <a:ln w="38100" cap="rnd">
              <a:solidFill>
                <a:srgbClr val="FF0000"/>
              </a:solidFill>
              <a:prstDash val="sysDot"/>
              <a:round/>
              <a:headEnd/>
              <a:tailEnd/>
            </a:ln>
            <a:extLst>
              <a:ext uri="{909E8E84-426E-40DD-AFC4-6F175D3DCCD1}">
                <a14:hiddenFill xmlns:a14="http://schemas.microsoft.com/office/drawing/2010/main">
                  <a:noFill/>
                </a14:hiddenFill>
              </a:ext>
            </a:extLst>
          </p:spPr>
          <p:txBody>
            <a:bodyPr/>
            <a:lstStyle/>
            <a:p>
              <a:endParaRPr lang="en-US"/>
            </a:p>
          </p:txBody>
        </p:sp>
      </p:grpSp>
      <p:sp>
        <p:nvSpPr>
          <p:cNvPr id="9" name="TextBox 205"/>
          <p:cNvSpPr txBox="1">
            <a:spLocks noChangeArrowheads="1"/>
          </p:cNvSpPr>
          <p:nvPr/>
        </p:nvSpPr>
        <p:spPr bwMode="auto">
          <a:xfrm>
            <a:off x="1563688" y="3295650"/>
            <a:ext cx="409575"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ea typeface="MS PGothic" panose="020B0600070205080204" pitchFamily="34" charset="-128"/>
              </a:defRPr>
            </a:lvl1pPr>
            <a:lvl2pPr marL="742950" indent="-285750">
              <a:spcBef>
                <a:spcPct val="20000"/>
              </a:spcBef>
              <a:buChar char="–"/>
              <a:defRPr sz="2800">
                <a:solidFill>
                  <a:schemeClr val="tx1"/>
                </a:solidFill>
                <a:latin typeface="Times New Roman" panose="02020603050405020304" pitchFamily="18" charset="0"/>
                <a:ea typeface="MS PGothic" panose="020B0600070205080204" pitchFamily="34" charset="-128"/>
              </a:defRPr>
            </a:lvl2pPr>
            <a:lvl3pPr marL="1143000" indent="-228600">
              <a:spcBef>
                <a:spcPct val="20000"/>
              </a:spcBef>
              <a:buChar char="•"/>
              <a:defRPr sz="2400">
                <a:solidFill>
                  <a:schemeClr val="tx1"/>
                </a:solidFill>
                <a:latin typeface="Times New Roman" panose="02020603050405020304" pitchFamily="18" charset="0"/>
                <a:ea typeface="MS PGothic"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9pPr>
          </a:lstStyle>
          <a:p>
            <a:pPr eaLnBrk="1" hangingPunct="1">
              <a:spcBef>
                <a:spcPct val="0"/>
              </a:spcBef>
              <a:buFontTx/>
              <a:buNone/>
            </a:pPr>
            <a:r>
              <a:rPr lang="en-US" altLang="en-US" sz="2800">
                <a:solidFill>
                  <a:srgbClr val="FF0000"/>
                </a:solidFill>
                <a:latin typeface="Calibri" panose="020F0502020204030204" pitchFamily="34" charset="0"/>
                <a:sym typeface="Symbol" panose="05050102010706020507" pitchFamily="18" charset="2"/>
              </a:rPr>
              <a:t></a:t>
            </a:r>
            <a:endParaRPr lang="en-US" altLang="en-US" sz="2800">
              <a:solidFill>
                <a:srgbClr val="FF0000"/>
              </a:solidFill>
              <a:latin typeface="Calibri" panose="020F0502020204030204" pitchFamily="34" charset="0"/>
            </a:endParaRPr>
          </a:p>
        </p:txBody>
      </p:sp>
      <p:sp>
        <p:nvSpPr>
          <p:cNvPr id="10" name="TextBox 206"/>
          <p:cNvSpPr txBox="1">
            <a:spLocks noChangeArrowheads="1"/>
          </p:cNvSpPr>
          <p:nvPr/>
        </p:nvSpPr>
        <p:spPr bwMode="auto">
          <a:xfrm>
            <a:off x="1611313" y="5616575"/>
            <a:ext cx="382587" cy="5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ea typeface="MS PGothic" panose="020B0600070205080204" pitchFamily="34" charset="-128"/>
              </a:defRPr>
            </a:lvl1pPr>
            <a:lvl2pPr marL="742950" indent="-285750">
              <a:spcBef>
                <a:spcPct val="20000"/>
              </a:spcBef>
              <a:buChar char="–"/>
              <a:defRPr sz="2800">
                <a:solidFill>
                  <a:schemeClr val="tx1"/>
                </a:solidFill>
                <a:latin typeface="Times New Roman" panose="02020603050405020304" pitchFamily="18" charset="0"/>
                <a:ea typeface="MS PGothic" panose="020B0600070205080204" pitchFamily="34" charset="-128"/>
              </a:defRPr>
            </a:lvl2pPr>
            <a:lvl3pPr marL="1143000" indent="-228600">
              <a:spcBef>
                <a:spcPct val="20000"/>
              </a:spcBef>
              <a:buChar char="•"/>
              <a:defRPr sz="2400">
                <a:solidFill>
                  <a:schemeClr val="tx1"/>
                </a:solidFill>
                <a:latin typeface="Times New Roman" panose="02020603050405020304" pitchFamily="18" charset="0"/>
                <a:ea typeface="MS PGothic"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9pPr>
          </a:lstStyle>
          <a:p>
            <a:pPr eaLnBrk="1" hangingPunct="1">
              <a:spcBef>
                <a:spcPct val="0"/>
              </a:spcBef>
              <a:buFontTx/>
              <a:buNone/>
            </a:pPr>
            <a:r>
              <a:rPr lang="en-US" altLang="en-US" sz="2800">
                <a:solidFill>
                  <a:srgbClr val="FF0000"/>
                </a:solidFill>
                <a:latin typeface="Calibri" panose="020F0502020204030204" pitchFamily="34" charset="0"/>
                <a:sym typeface="Symbol" panose="05050102010706020507" pitchFamily="18" charset="2"/>
              </a:rPr>
              <a:t></a:t>
            </a:r>
            <a:endParaRPr lang="en-US" altLang="en-US" sz="2800">
              <a:solidFill>
                <a:srgbClr val="FF0000"/>
              </a:solidFill>
              <a:latin typeface="Calibri" panose="020F0502020204030204" pitchFamily="34" charset="0"/>
            </a:endParaRPr>
          </a:p>
        </p:txBody>
      </p:sp>
      <p:sp>
        <p:nvSpPr>
          <p:cNvPr id="11" name="Rectangle 10"/>
          <p:cNvSpPr/>
          <p:nvPr/>
        </p:nvSpPr>
        <p:spPr bwMode="auto">
          <a:xfrm flipV="1">
            <a:off x="4602163" y="6119813"/>
            <a:ext cx="2209800" cy="57150"/>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4127784" eaLnBrk="1" fontAlgn="auto" hangingPunct="1">
              <a:spcBef>
                <a:spcPts val="0"/>
              </a:spcBef>
              <a:spcAft>
                <a:spcPts val="0"/>
              </a:spcAft>
              <a:defRPr/>
            </a:pPr>
            <a:endParaRPr lang="en-US" dirty="0"/>
          </a:p>
        </p:txBody>
      </p:sp>
      <p:sp>
        <p:nvSpPr>
          <p:cNvPr id="12" name="TextBox 209"/>
          <p:cNvSpPr txBox="1">
            <a:spLocks noChangeArrowheads="1"/>
          </p:cNvSpPr>
          <p:nvPr/>
        </p:nvSpPr>
        <p:spPr bwMode="auto">
          <a:xfrm>
            <a:off x="3429000" y="6172200"/>
            <a:ext cx="5075238" cy="5238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ea typeface="MS PGothic" panose="020B0600070205080204" pitchFamily="34" charset="-128"/>
              </a:defRPr>
            </a:lvl1pPr>
            <a:lvl2pPr marL="742950" indent="-285750">
              <a:spcBef>
                <a:spcPct val="20000"/>
              </a:spcBef>
              <a:buChar char="–"/>
              <a:defRPr sz="2800">
                <a:solidFill>
                  <a:schemeClr val="tx1"/>
                </a:solidFill>
                <a:latin typeface="Times New Roman" panose="02020603050405020304" pitchFamily="18" charset="0"/>
                <a:ea typeface="MS PGothic" panose="020B0600070205080204" pitchFamily="34" charset="-128"/>
              </a:defRPr>
            </a:lvl2pPr>
            <a:lvl3pPr marL="1143000" indent="-228600">
              <a:spcBef>
                <a:spcPct val="20000"/>
              </a:spcBef>
              <a:buChar char="•"/>
              <a:defRPr sz="2400">
                <a:solidFill>
                  <a:schemeClr val="tx1"/>
                </a:solidFill>
                <a:latin typeface="Times New Roman" panose="02020603050405020304" pitchFamily="18" charset="0"/>
                <a:ea typeface="MS PGothic"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9pPr>
          </a:lstStyle>
          <a:p>
            <a:pPr eaLnBrk="1" hangingPunct="1">
              <a:spcBef>
                <a:spcPct val="0"/>
              </a:spcBef>
              <a:buFontTx/>
              <a:buNone/>
            </a:pPr>
            <a:r>
              <a:rPr lang="en-US" altLang="en-US" sz="2800">
                <a:solidFill>
                  <a:srgbClr val="FF0000"/>
                </a:solidFill>
                <a:latin typeface="Calibri" panose="020F0502020204030204" pitchFamily="34" charset="0"/>
                <a:sym typeface="Symbol" panose="05050102010706020507" pitchFamily="18" charset="2"/>
              </a:rPr>
              <a:t>()100% confidence interval</a:t>
            </a:r>
            <a:endParaRPr lang="en-US" altLang="en-US" sz="2800">
              <a:solidFill>
                <a:srgbClr val="FF0000"/>
              </a:solidFill>
              <a:latin typeface="Calibri" panose="020F0502020204030204" pitchFamily="34" charset="0"/>
            </a:endParaRPr>
          </a:p>
        </p:txBody>
      </p:sp>
    </p:spTree>
    <p:extLst>
      <p:ext uri="{BB962C8B-B14F-4D97-AF65-F5344CB8AC3E}">
        <p14:creationId xmlns:p14="http://schemas.microsoft.com/office/powerpoint/2010/main" val="416015591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2"/>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22" presetClass="entr" presetSubtype="4" fill="hold" grpId="0" nodeType="clickEffect">
                                  <p:stCondLst>
                                    <p:cond delay="0"/>
                                  </p:stCondLst>
                                  <p:childTnLst>
                                    <p:set>
                                      <p:cBhvr>
                                        <p:cTn id="18" dur="1" fill="hold">
                                          <p:stCondLst>
                                            <p:cond delay="0"/>
                                          </p:stCondLst>
                                        </p:cTn>
                                        <p:tgtEl>
                                          <p:spTgt spid="6"/>
                                        </p:tgtEl>
                                        <p:attrNameLst>
                                          <p:attrName>style.visibility</p:attrName>
                                        </p:attrNameLst>
                                      </p:cBhvr>
                                      <p:to>
                                        <p:strVal val="visible"/>
                                      </p:to>
                                    </p:set>
                                    <p:animEffect transition="in" filter="wipe(down)">
                                      <p:cBhvr>
                                        <p:cTn id="19" dur="500"/>
                                        <p:tgtEl>
                                          <p:spTgt spid="6"/>
                                        </p:tgtEl>
                                      </p:cBhvr>
                                    </p:animEffect>
                                  </p:childTnLst>
                                </p:cTn>
                              </p:par>
                            </p:childTnLst>
                          </p:cTn>
                        </p:par>
                      </p:childTnLst>
                    </p:cTn>
                  </p:par>
                  <p:par>
                    <p:cTn id="20" fill="hold" nodeType="clickPar">
                      <p:stCondLst>
                        <p:cond delay="indefinite"/>
                      </p:stCondLst>
                      <p:childTnLst>
                        <p:par>
                          <p:cTn id="21" fill="hold" nodeType="withGroup">
                            <p:stCondLst>
                              <p:cond delay="0"/>
                            </p:stCondLst>
                            <p:childTnLst>
                              <p:par>
                                <p:cTn id="22" presetID="1" presetClass="entr" presetSubtype="0" fill="hold" grpId="0" nodeType="clickEffect">
                                  <p:stCondLst>
                                    <p:cond delay="0"/>
                                  </p:stCondLst>
                                  <p:childTnLst>
                                    <p:set>
                                      <p:cBhvr>
                                        <p:cTn id="23" dur="1" fill="hold">
                                          <p:stCondLst>
                                            <p:cond delay="0"/>
                                          </p:stCondLst>
                                        </p:cTn>
                                        <p:tgtEl>
                                          <p:spTgt spid="9"/>
                                        </p:tgtEl>
                                        <p:attrNameLst>
                                          <p:attrName>style.visibility</p:attrName>
                                        </p:attrNameLst>
                                      </p:cBhvr>
                                      <p:to>
                                        <p:strVal val="visible"/>
                                      </p:to>
                                    </p:set>
                                  </p:childTnLst>
                                </p:cTn>
                              </p:par>
                            </p:childTnLst>
                          </p:cTn>
                        </p:par>
                      </p:childTnLst>
                    </p:cTn>
                  </p:par>
                  <p:par>
                    <p:cTn id="24" fill="hold" nodeType="clickPar">
                      <p:stCondLst>
                        <p:cond delay="indefinite"/>
                      </p:stCondLst>
                      <p:childTnLst>
                        <p:par>
                          <p:cTn id="25" fill="hold" nodeType="withGroup">
                            <p:stCondLst>
                              <p:cond delay="0"/>
                            </p:stCondLst>
                            <p:childTnLst>
                              <p:par>
                                <p:cTn id="26" presetID="22" presetClass="entr" presetSubtype="8" fill="hold" grpId="0" nodeType="clickEffect">
                                  <p:stCondLst>
                                    <p:cond delay="0"/>
                                  </p:stCondLst>
                                  <p:childTnLst>
                                    <p:set>
                                      <p:cBhvr>
                                        <p:cTn id="27" dur="1" fill="hold">
                                          <p:stCondLst>
                                            <p:cond delay="0"/>
                                          </p:stCondLst>
                                        </p:cTn>
                                        <p:tgtEl>
                                          <p:spTgt spid="17"/>
                                        </p:tgtEl>
                                        <p:attrNameLst>
                                          <p:attrName>style.visibility</p:attrName>
                                        </p:attrNameLst>
                                      </p:cBhvr>
                                      <p:to>
                                        <p:strVal val="visible"/>
                                      </p:to>
                                    </p:set>
                                    <p:animEffect transition="in" filter="wipe(left)">
                                      <p:cBhvr>
                                        <p:cTn id="28" dur="500"/>
                                        <p:tgtEl>
                                          <p:spTgt spid="17"/>
                                        </p:tgtEl>
                                      </p:cBhvr>
                                    </p:animEffect>
                                  </p:childTnLst>
                                </p:cTn>
                              </p:par>
                            </p:childTnLst>
                          </p:cTn>
                        </p:par>
                      </p:childTnLst>
                    </p:cTn>
                  </p:par>
                  <p:par>
                    <p:cTn id="29" fill="hold" nodeType="clickPar">
                      <p:stCondLst>
                        <p:cond delay="indefinite"/>
                      </p:stCondLst>
                      <p:childTnLst>
                        <p:par>
                          <p:cTn id="30" fill="hold" nodeType="withGroup">
                            <p:stCondLst>
                              <p:cond delay="0"/>
                            </p:stCondLst>
                            <p:childTnLst>
                              <p:par>
                                <p:cTn id="31" presetID="22" presetClass="entr" presetSubtype="1" fill="hold" grpId="0" nodeType="clickEffect">
                                  <p:stCondLst>
                                    <p:cond delay="0"/>
                                  </p:stCondLst>
                                  <p:childTnLst>
                                    <p:set>
                                      <p:cBhvr>
                                        <p:cTn id="32" dur="1" fill="hold">
                                          <p:stCondLst>
                                            <p:cond delay="0"/>
                                          </p:stCondLst>
                                        </p:cTn>
                                        <p:tgtEl>
                                          <p:spTgt spid="16"/>
                                        </p:tgtEl>
                                        <p:attrNameLst>
                                          <p:attrName>style.visibility</p:attrName>
                                        </p:attrNameLst>
                                      </p:cBhvr>
                                      <p:to>
                                        <p:strVal val="visible"/>
                                      </p:to>
                                    </p:set>
                                    <p:animEffect transition="in" filter="wipe(up)">
                                      <p:cBhvr>
                                        <p:cTn id="33" dur="500"/>
                                        <p:tgtEl>
                                          <p:spTgt spid="16"/>
                                        </p:tgtEl>
                                      </p:cBhvr>
                                    </p:animEffect>
                                  </p:childTnLst>
                                </p:cTn>
                              </p:par>
                            </p:childTnLst>
                          </p:cTn>
                        </p:par>
                      </p:childTnLst>
                    </p:cTn>
                  </p:par>
                  <p:par>
                    <p:cTn id="34" fill="hold" nodeType="clickPar">
                      <p:stCondLst>
                        <p:cond delay="indefinite"/>
                      </p:stCondLst>
                      <p:childTnLst>
                        <p:par>
                          <p:cTn id="35" fill="hold" nodeType="withGroup">
                            <p:stCondLst>
                              <p:cond delay="0"/>
                            </p:stCondLst>
                            <p:childTnLst>
                              <p:par>
                                <p:cTn id="36" presetID="1" presetClass="entr" presetSubtype="0" fill="hold" grpId="0" nodeType="clickEffect">
                                  <p:stCondLst>
                                    <p:cond delay="0"/>
                                  </p:stCondLst>
                                  <p:childTnLst>
                                    <p:set>
                                      <p:cBhvr>
                                        <p:cTn id="37" dur="1" fill="hold">
                                          <p:stCondLst>
                                            <p:cond delay="0"/>
                                          </p:stCondLst>
                                        </p:cTn>
                                        <p:tgtEl>
                                          <p:spTgt spid="10"/>
                                        </p:tgtEl>
                                        <p:attrNameLst>
                                          <p:attrName>style.visibility</p:attrName>
                                        </p:attrNameLst>
                                      </p:cBhvr>
                                      <p:to>
                                        <p:strVal val="visible"/>
                                      </p:to>
                                    </p:set>
                                  </p:childTnLst>
                                </p:cTn>
                              </p:par>
                            </p:childTnLst>
                          </p:cTn>
                        </p:par>
                      </p:childTnLst>
                    </p:cTn>
                  </p:par>
                  <p:par>
                    <p:cTn id="38" fill="hold" nodeType="clickPar">
                      <p:stCondLst>
                        <p:cond delay="indefinite"/>
                      </p:stCondLst>
                      <p:childTnLst>
                        <p:par>
                          <p:cTn id="39" fill="hold" nodeType="withGroup">
                            <p:stCondLst>
                              <p:cond delay="0"/>
                            </p:stCondLst>
                            <p:childTnLst>
                              <p:par>
                                <p:cTn id="40" presetID="22" presetClass="entr" presetSubtype="8" fill="hold" nodeType="clickEffect">
                                  <p:stCondLst>
                                    <p:cond delay="0"/>
                                  </p:stCondLst>
                                  <p:childTnLst>
                                    <p:set>
                                      <p:cBhvr>
                                        <p:cTn id="41" dur="1" fill="hold">
                                          <p:stCondLst>
                                            <p:cond delay="0"/>
                                          </p:stCondLst>
                                        </p:cTn>
                                        <p:tgtEl>
                                          <p:spTgt spid="4"/>
                                        </p:tgtEl>
                                        <p:attrNameLst>
                                          <p:attrName>style.visibility</p:attrName>
                                        </p:attrNameLst>
                                      </p:cBhvr>
                                      <p:to>
                                        <p:strVal val="visible"/>
                                      </p:to>
                                    </p:set>
                                    <p:animEffect transition="in" filter="wipe(left)">
                                      <p:cBhvr>
                                        <p:cTn id="42" dur="500"/>
                                        <p:tgtEl>
                                          <p:spTgt spid="4"/>
                                        </p:tgtEl>
                                      </p:cBhvr>
                                    </p:animEffect>
                                  </p:childTnLst>
                                </p:cTn>
                              </p:par>
                            </p:childTnLst>
                          </p:cTn>
                        </p:par>
                      </p:childTnLst>
                    </p:cTn>
                  </p:par>
                  <p:par>
                    <p:cTn id="43" fill="hold" nodeType="clickPar">
                      <p:stCondLst>
                        <p:cond delay="indefinite"/>
                      </p:stCondLst>
                      <p:childTnLst>
                        <p:par>
                          <p:cTn id="44" fill="hold" nodeType="withGroup">
                            <p:stCondLst>
                              <p:cond delay="0"/>
                            </p:stCondLst>
                            <p:childTnLst>
                              <p:par>
                                <p:cTn id="45" presetID="10" presetClass="entr" presetSubtype="0" fill="hold" grpId="0" nodeType="clickEffect">
                                  <p:stCondLst>
                                    <p:cond delay="0"/>
                                  </p:stCondLst>
                                  <p:childTnLst>
                                    <p:set>
                                      <p:cBhvr>
                                        <p:cTn id="46" dur="1" fill="hold">
                                          <p:stCondLst>
                                            <p:cond delay="0"/>
                                          </p:stCondLst>
                                        </p:cTn>
                                        <p:tgtEl>
                                          <p:spTgt spid="11"/>
                                        </p:tgtEl>
                                        <p:attrNameLst>
                                          <p:attrName>style.visibility</p:attrName>
                                        </p:attrNameLst>
                                      </p:cBhvr>
                                      <p:to>
                                        <p:strVal val="visible"/>
                                      </p:to>
                                    </p:set>
                                    <p:animEffect transition="in" filter="fade">
                                      <p:cBhvr>
                                        <p:cTn id="47" dur="500"/>
                                        <p:tgtEl>
                                          <p:spTgt spid="11"/>
                                        </p:tgtEl>
                                      </p:cBhvr>
                                    </p:animEffect>
                                  </p:childTnLst>
                                </p:cTn>
                              </p:par>
                            </p:childTnLst>
                          </p:cTn>
                        </p:par>
                      </p:childTnLst>
                    </p:cTn>
                  </p:par>
                  <p:par>
                    <p:cTn id="48" fill="hold" nodeType="clickPar">
                      <p:stCondLst>
                        <p:cond delay="indefinite"/>
                      </p:stCondLst>
                      <p:childTnLst>
                        <p:par>
                          <p:cTn id="49" fill="hold" nodeType="withGroup">
                            <p:stCondLst>
                              <p:cond delay="0"/>
                            </p:stCondLst>
                            <p:childTnLst>
                              <p:par>
                                <p:cTn id="50" presetID="10" presetClass="entr" presetSubtype="0" fill="hold" grpId="0" nodeType="clickEffect">
                                  <p:stCondLst>
                                    <p:cond delay="0"/>
                                  </p:stCondLst>
                                  <p:childTnLst>
                                    <p:set>
                                      <p:cBhvr>
                                        <p:cTn id="51" dur="1" fill="hold">
                                          <p:stCondLst>
                                            <p:cond delay="0"/>
                                          </p:stCondLst>
                                        </p:cTn>
                                        <p:tgtEl>
                                          <p:spTgt spid="12"/>
                                        </p:tgtEl>
                                        <p:attrNameLst>
                                          <p:attrName>style.visibility</p:attrName>
                                        </p:attrNameLst>
                                      </p:cBhvr>
                                      <p:to>
                                        <p:strVal val="visible"/>
                                      </p:to>
                                    </p:set>
                                    <p:animEffect transition="in" filter="fade">
                                      <p:cBhvr>
                                        <p:cTn id="52"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P spid="6" grpId="0" animBg="1"/>
      <p:bldP spid="16" grpId="0" animBg="1"/>
      <p:bldP spid="17" grpId="0" animBg="1"/>
      <p:bldP spid="9" grpId="0"/>
      <p:bldP spid="10" grpId="0"/>
      <p:bldP spid="11" grpId="0" animBg="1"/>
      <p:bldP spid="12" grpId="0" animBg="1"/>
    </p:bldLst>
  </p:timing>
</p:sld>
</file>

<file path=ppt/slides/slide4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130" name="Title 1"/>
          <p:cNvSpPr>
            <a:spLocks noGrp="1"/>
          </p:cNvSpPr>
          <p:nvPr>
            <p:ph type="title"/>
          </p:nvPr>
        </p:nvSpPr>
        <p:spPr/>
        <p:txBody>
          <a:bodyPr/>
          <a:lstStyle/>
          <a:p>
            <a:r>
              <a:rPr lang="en-US" altLang="en-US"/>
              <a:t>Confidence interval</a:t>
            </a:r>
          </a:p>
        </p:txBody>
      </p:sp>
      <p:sp>
        <p:nvSpPr>
          <p:cNvPr id="48131" name="Content Placeholder 2"/>
          <p:cNvSpPr>
            <a:spLocks noGrp="1"/>
          </p:cNvSpPr>
          <p:nvPr>
            <p:ph idx="1"/>
          </p:nvPr>
        </p:nvSpPr>
        <p:spPr>
          <a:xfrm>
            <a:off x="685800" y="1981200"/>
            <a:ext cx="8077200" cy="4114800"/>
          </a:xfrm>
        </p:spPr>
        <p:txBody>
          <a:bodyPr/>
          <a:lstStyle/>
          <a:p>
            <a:r>
              <a:rPr lang="en-US" altLang="en-US" dirty="0"/>
              <a:t>A </a:t>
            </a:r>
            <a:r>
              <a:rPr lang="en-US" altLang="en-US" u="sng" dirty="0"/>
              <a:t>confidence interval</a:t>
            </a:r>
            <a:r>
              <a:rPr lang="en-US" altLang="en-US" dirty="0"/>
              <a:t> with coverage </a:t>
            </a:r>
            <a:r>
              <a:rPr lang="en-US" altLang="en-US" dirty="0">
                <a:sym typeface="Symbol" panose="05050102010706020507" pitchFamily="18" charset="2"/>
              </a:rPr>
              <a:t></a:t>
            </a:r>
            <a:r>
              <a:rPr lang="en-US" altLang="en-US" dirty="0"/>
              <a:t> </a:t>
            </a:r>
          </a:p>
          <a:p>
            <a:pPr lvl="8"/>
            <a:endParaRPr lang="en-US" altLang="en-US" dirty="0"/>
          </a:p>
          <a:p>
            <a:pPr marL="457200" lvl="1" indent="0">
              <a:buNone/>
            </a:pPr>
            <a:r>
              <a:rPr lang="en-US" altLang="en-US" dirty="0">
                <a:solidFill>
                  <a:srgbClr val="0000FF"/>
                </a:solidFill>
              </a:rPr>
              <a:t>In replicate problems, a proportion </a:t>
            </a:r>
            <a:r>
              <a:rPr lang="en-US" altLang="en-US" i="1" dirty="0">
                <a:solidFill>
                  <a:srgbClr val="0000FF"/>
                </a:solidFill>
                <a:sym typeface="Symbol" panose="05050102010706020507" pitchFamily="18" charset="2"/>
              </a:rPr>
              <a:t></a:t>
            </a:r>
            <a:r>
              <a:rPr lang="en-US" altLang="en-US" dirty="0">
                <a:solidFill>
                  <a:srgbClr val="0000FF"/>
                </a:solidFill>
                <a:sym typeface="Symbol" panose="05050102010706020507" pitchFamily="18" charset="2"/>
              </a:rPr>
              <a:t> </a:t>
            </a:r>
            <a:r>
              <a:rPr lang="en-US" altLang="en-US" dirty="0">
                <a:solidFill>
                  <a:srgbClr val="0000FF"/>
                </a:solidFill>
              </a:rPr>
              <a:t>of computed confidence intervals will enclose the true value </a:t>
            </a:r>
          </a:p>
          <a:p>
            <a:pPr lvl="4"/>
            <a:endParaRPr lang="en-US" altLang="en-US" dirty="0"/>
          </a:p>
          <a:p>
            <a:pPr lvl="4"/>
            <a:endParaRPr lang="en-US" altLang="en-US" dirty="0"/>
          </a:p>
          <a:p>
            <a:r>
              <a:rPr lang="en-US" altLang="en-US" dirty="0"/>
              <a:t>Using methods to compute confidence intervals thus ensures statistical </a:t>
            </a:r>
            <a:r>
              <a:rPr lang="en-US" altLang="en-US" i="1" dirty="0"/>
              <a:t>performance</a:t>
            </a:r>
          </a:p>
        </p:txBody>
      </p:sp>
    </p:spTree>
    <p:extLst>
      <p:ext uri="{BB962C8B-B14F-4D97-AF65-F5344CB8AC3E}">
        <p14:creationId xmlns:p14="http://schemas.microsoft.com/office/powerpoint/2010/main" val="553151214"/>
      </p:ext>
    </p:extLst>
  </p:cSld>
  <p:clrMapOvr>
    <a:masterClrMapping/>
  </p:clrMapOvr>
</p:sld>
</file>

<file path=ppt/slides/slide4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154" name="Title 1"/>
          <p:cNvSpPr>
            <a:spLocks noGrp="1"/>
          </p:cNvSpPr>
          <p:nvPr>
            <p:ph type="title"/>
          </p:nvPr>
        </p:nvSpPr>
        <p:spPr/>
        <p:txBody>
          <a:bodyPr/>
          <a:lstStyle/>
          <a:p>
            <a:r>
              <a:rPr lang="en-US" altLang="en-US"/>
              <a:t>Confidence distributions</a:t>
            </a:r>
          </a:p>
        </p:txBody>
      </p:sp>
      <p:sp>
        <p:nvSpPr>
          <p:cNvPr id="49155" name="Content Placeholder 2"/>
          <p:cNvSpPr>
            <a:spLocks noGrp="1"/>
          </p:cNvSpPr>
          <p:nvPr>
            <p:ph idx="1"/>
          </p:nvPr>
        </p:nvSpPr>
        <p:spPr>
          <a:xfrm>
            <a:off x="685800" y="1981200"/>
            <a:ext cx="8305800" cy="4114800"/>
          </a:xfrm>
        </p:spPr>
        <p:txBody>
          <a:bodyPr/>
          <a:lstStyle/>
          <a:p>
            <a:r>
              <a:rPr lang="en-US" altLang="en-US"/>
              <a:t>Have the </a:t>
            </a:r>
            <a:r>
              <a:rPr lang="en-US" altLang="en-US" i="1"/>
              <a:t>shape</a:t>
            </a:r>
            <a:r>
              <a:rPr lang="en-US" altLang="en-US"/>
              <a:t> of a distribution</a:t>
            </a:r>
          </a:p>
          <a:p>
            <a:pPr lvl="4"/>
            <a:endParaRPr lang="en-US" altLang="en-US"/>
          </a:p>
          <a:p>
            <a:r>
              <a:rPr lang="en-US" altLang="en-US"/>
              <a:t>But correspond to no random variables</a:t>
            </a:r>
          </a:p>
          <a:p>
            <a:pPr lvl="4"/>
            <a:endParaRPr lang="en-US" altLang="en-US"/>
          </a:p>
          <a:p>
            <a:r>
              <a:rPr lang="en-US" altLang="en-US"/>
              <a:t>Not supposed to compute with them</a:t>
            </a:r>
          </a:p>
          <a:p>
            <a:pPr lvl="4"/>
            <a:endParaRPr lang="en-US" altLang="en-US"/>
          </a:p>
          <a:p>
            <a:r>
              <a:rPr lang="en-US" altLang="en-US"/>
              <a:t>Don’t always exist (e.g., for the binomial rate)</a:t>
            </a:r>
          </a:p>
        </p:txBody>
      </p:sp>
    </p:spTree>
    <p:extLst>
      <p:ext uri="{BB962C8B-B14F-4D97-AF65-F5344CB8AC3E}">
        <p14:creationId xmlns:p14="http://schemas.microsoft.com/office/powerpoint/2010/main" val="2544598606"/>
      </p:ext>
    </p:extLst>
  </p:cSld>
  <p:clrMapOvr>
    <a:masterClrMapping/>
  </p:clrMapOvr>
</p:sld>
</file>

<file path=ppt/slides/slide4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178" name="Title 1"/>
          <p:cNvSpPr>
            <a:spLocks noGrp="1"/>
          </p:cNvSpPr>
          <p:nvPr>
            <p:ph type="title"/>
          </p:nvPr>
        </p:nvSpPr>
        <p:spPr/>
        <p:txBody>
          <a:bodyPr/>
          <a:lstStyle/>
          <a:p>
            <a:r>
              <a:rPr lang="en-US" altLang="en-US"/>
              <a:t>Confidence structures (c-boxes)</a:t>
            </a:r>
          </a:p>
        </p:txBody>
      </p:sp>
      <p:sp>
        <p:nvSpPr>
          <p:cNvPr id="21507" name="Content Placeholder 2"/>
          <p:cNvSpPr>
            <a:spLocks noGrp="1"/>
          </p:cNvSpPr>
          <p:nvPr>
            <p:ph idx="1"/>
          </p:nvPr>
        </p:nvSpPr>
        <p:spPr>
          <a:xfrm>
            <a:off x="685800" y="1981200"/>
            <a:ext cx="8458200" cy="4114800"/>
          </a:xfrm>
        </p:spPr>
        <p:txBody>
          <a:bodyPr/>
          <a:lstStyle/>
          <a:p>
            <a:pPr>
              <a:defRPr/>
            </a:pPr>
            <a:r>
              <a:rPr lang="en-US" altLang="en-US" dirty="0"/>
              <a:t>Generalization of confidence distributions</a:t>
            </a:r>
          </a:p>
          <a:p>
            <a:pPr lvl="8">
              <a:defRPr/>
            </a:pPr>
            <a:endParaRPr lang="en-US" altLang="en-US" sz="1400" dirty="0">
              <a:solidFill>
                <a:schemeClr val="bg1">
                  <a:lumMod val="65000"/>
                </a:schemeClr>
              </a:solidFill>
            </a:endParaRPr>
          </a:p>
          <a:p>
            <a:pPr>
              <a:defRPr/>
            </a:pPr>
            <a:r>
              <a:rPr lang="en-US" altLang="en-US" dirty="0"/>
              <a:t>Reflect inferential uncertainty about parameter</a:t>
            </a:r>
          </a:p>
          <a:p>
            <a:pPr lvl="8">
              <a:defRPr/>
            </a:pPr>
            <a:endParaRPr lang="en-US" altLang="en-US" sz="1400" dirty="0"/>
          </a:p>
          <a:p>
            <a:pPr>
              <a:defRPr/>
            </a:pPr>
            <a:r>
              <a:rPr lang="en-US" altLang="en-US" dirty="0"/>
              <a:t>Known for many cases</a:t>
            </a:r>
          </a:p>
          <a:p>
            <a:pPr lvl="1">
              <a:defRPr/>
            </a:pPr>
            <a:r>
              <a:rPr lang="en-US" altLang="en-US" dirty="0">
                <a:solidFill>
                  <a:srgbClr val="009900"/>
                </a:solidFill>
              </a:rPr>
              <a:t>binomial rate and other discrete parameters</a:t>
            </a:r>
          </a:p>
          <a:p>
            <a:pPr lvl="1">
              <a:defRPr/>
            </a:pPr>
            <a:r>
              <a:rPr lang="en-US" altLang="en-US" dirty="0" err="1">
                <a:solidFill>
                  <a:srgbClr val="009900"/>
                </a:solidFill>
              </a:rPr>
              <a:t>normals</a:t>
            </a:r>
            <a:r>
              <a:rPr lang="en-US" altLang="en-US" dirty="0">
                <a:solidFill>
                  <a:srgbClr val="009900"/>
                </a:solidFill>
              </a:rPr>
              <a:t>, and many other problems</a:t>
            </a:r>
          </a:p>
          <a:p>
            <a:pPr lvl="1">
              <a:defRPr/>
            </a:pPr>
            <a:r>
              <a:rPr lang="en-US" altLang="en-US" dirty="0">
                <a:solidFill>
                  <a:srgbClr val="009900"/>
                </a:solidFill>
              </a:rPr>
              <a:t>non-parametric case</a:t>
            </a:r>
          </a:p>
          <a:p>
            <a:pPr lvl="8">
              <a:defRPr/>
            </a:pPr>
            <a:endParaRPr lang="en-US" altLang="en-US" sz="1400" dirty="0">
              <a:solidFill>
                <a:srgbClr val="009900"/>
              </a:solidFill>
            </a:endParaRPr>
          </a:p>
          <a:p>
            <a:pPr>
              <a:defRPr/>
            </a:pPr>
            <a:r>
              <a:rPr lang="en-US" altLang="en-US" dirty="0"/>
              <a:t>Still have performance/confidence interpretation</a:t>
            </a:r>
          </a:p>
          <a:p>
            <a:pPr>
              <a:defRPr/>
            </a:pPr>
            <a:endParaRPr lang="en-US" altLang="en-US" dirty="0"/>
          </a:p>
        </p:txBody>
      </p:sp>
    </p:spTree>
    <p:extLst>
      <p:ext uri="{BB962C8B-B14F-4D97-AF65-F5344CB8AC3E}">
        <p14:creationId xmlns:p14="http://schemas.microsoft.com/office/powerpoint/2010/main" val="406487075"/>
      </p:ext>
    </p:extLst>
  </p:cSld>
  <p:clrMapOvr>
    <a:masterClrMapping/>
  </p:clrMapOvr>
</p:sld>
</file>

<file path=ppt/slides/slide4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Line 50"/>
          <p:cNvSpPr>
            <a:spLocks noChangeShapeType="1"/>
          </p:cNvSpPr>
          <p:nvPr/>
        </p:nvSpPr>
        <p:spPr bwMode="auto">
          <a:xfrm>
            <a:off x="5310188" y="3375025"/>
            <a:ext cx="0" cy="2195513"/>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 name="Line 39"/>
          <p:cNvSpPr>
            <a:spLocks noChangeShapeType="1"/>
          </p:cNvSpPr>
          <p:nvPr/>
        </p:nvSpPr>
        <p:spPr bwMode="auto">
          <a:xfrm>
            <a:off x="1833563" y="3378200"/>
            <a:ext cx="3467100" cy="0"/>
          </a:xfrm>
          <a:prstGeom prst="line">
            <a:avLst/>
          </a:prstGeom>
          <a:noFill/>
          <a:ln w="28575" cap="rnd">
            <a:solidFill>
              <a:srgbClr val="FF0000"/>
            </a:solidFill>
            <a:prstDash val="sysDot"/>
            <a:round/>
            <a:headEnd/>
            <a:tailEnd/>
          </a:ln>
          <a:extLst>
            <a:ext uri="{909E8E84-426E-40DD-AFC4-6F175D3DCCD1}">
              <a14:hiddenFill xmlns:a14="http://schemas.microsoft.com/office/drawing/2010/main">
                <a:noFill/>
              </a14:hiddenFill>
            </a:ext>
          </a:extLst>
        </p:spPr>
        <p:txBody>
          <a:bodyPr/>
          <a:lstStyle/>
          <a:p>
            <a:endParaRPr lang="en-US"/>
          </a:p>
        </p:txBody>
      </p:sp>
      <p:sp>
        <p:nvSpPr>
          <p:cNvPr id="7" name="Line 47"/>
          <p:cNvSpPr>
            <a:spLocks noChangeShapeType="1"/>
          </p:cNvSpPr>
          <p:nvPr/>
        </p:nvSpPr>
        <p:spPr bwMode="auto">
          <a:xfrm>
            <a:off x="4338638" y="4481513"/>
            <a:ext cx="0" cy="1066800"/>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 name="Line 40"/>
          <p:cNvSpPr>
            <a:spLocks noChangeShapeType="1"/>
          </p:cNvSpPr>
          <p:nvPr/>
        </p:nvSpPr>
        <p:spPr bwMode="auto">
          <a:xfrm>
            <a:off x="1833563" y="4475163"/>
            <a:ext cx="2489200" cy="0"/>
          </a:xfrm>
          <a:prstGeom prst="line">
            <a:avLst/>
          </a:prstGeom>
          <a:noFill/>
          <a:ln w="28575" cap="rnd">
            <a:solidFill>
              <a:srgbClr val="FF0000"/>
            </a:solidFill>
            <a:prstDash val="sysDot"/>
            <a:round/>
            <a:headEnd/>
            <a:tailEnd/>
          </a:ln>
          <a:extLst>
            <a:ext uri="{909E8E84-426E-40DD-AFC4-6F175D3DCCD1}">
              <a14:hiddenFill xmlns:a14="http://schemas.microsoft.com/office/drawing/2010/main">
                <a:noFill/>
              </a14:hiddenFill>
            </a:ext>
          </a:extLst>
        </p:spPr>
        <p:txBody>
          <a:bodyPr/>
          <a:lstStyle/>
          <a:p>
            <a:endParaRPr lang="en-US"/>
          </a:p>
        </p:txBody>
      </p:sp>
      <p:sp>
        <p:nvSpPr>
          <p:cNvPr id="9" name="TextBox 384"/>
          <p:cNvSpPr txBox="1">
            <a:spLocks noChangeArrowheads="1"/>
          </p:cNvSpPr>
          <p:nvPr/>
        </p:nvSpPr>
        <p:spPr bwMode="auto">
          <a:xfrm>
            <a:off x="2955925" y="5648325"/>
            <a:ext cx="3825875"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ea typeface="MS PGothic" panose="020B0600070205080204" pitchFamily="34" charset="-128"/>
              </a:defRPr>
            </a:lvl1pPr>
            <a:lvl2pPr marL="742950" indent="-285750">
              <a:spcBef>
                <a:spcPct val="20000"/>
              </a:spcBef>
              <a:buChar char="–"/>
              <a:defRPr sz="2800">
                <a:solidFill>
                  <a:schemeClr val="tx1"/>
                </a:solidFill>
                <a:latin typeface="Times New Roman" panose="02020603050405020304" pitchFamily="18" charset="0"/>
                <a:ea typeface="MS PGothic" panose="020B0600070205080204" pitchFamily="34" charset="-128"/>
              </a:defRPr>
            </a:lvl2pPr>
            <a:lvl3pPr marL="1143000" indent="-228600">
              <a:spcBef>
                <a:spcPct val="20000"/>
              </a:spcBef>
              <a:buChar char="•"/>
              <a:defRPr sz="2400">
                <a:solidFill>
                  <a:schemeClr val="tx1"/>
                </a:solidFill>
                <a:latin typeface="Times New Roman" panose="02020603050405020304" pitchFamily="18" charset="0"/>
                <a:ea typeface="MS PGothic"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9pPr>
          </a:lstStyle>
          <a:p>
            <a:pPr algn="ctr" eaLnBrk="1" hangingPunct="1">
              <a:spcBef>
                <a:spcPct val="0"/>
              </a:spcBef>
              <a:buFontTx/>
              <a:buNone/>
            </a:pPr>
            <a:r>
              <a:rPr lang="en-US" altLang="en-US" sz="2800">
                <a:solidFill>
                  <a:srgbClr val="FF0000"/>
                </a:solidFill>
                <a:latin typeface="Calibri" panose="020F0502020204030204" pitchFamily="34" charset="0"/>
              </a:rPr>
              <a:t>50% c.i.</a:t>
            </a:r>
          </a:p>
        </p:txBody>
      </p:sp>
      <p:sp>
        <p:nvSpPr>
          <p:cNvPr id="10" name="Rectangle 9"/>
          <p:cNvSpPr/>
          <p:nvPr/>
        </p:nvSpPr>
        <p:spPr bwMode="auto">
          <a:xfrm>
            <a:off x="4335463" y="5494338"/>
            <a:ext cx="974725" cy="76200"/>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4127784" eaLnBrk="1" fontAlgn="auto" hangingPunct="1">
              <a:spcBef>
                <a:spcPts val="0"/>
              </a:spcBef>
              <a:spcAft>
                <a:spcPts val="0"/>
              </a:spcAft>
              <a:defRPr/>
            </a:pPr>
            <a:endParaRPr lang="en-US"/>
          </a:p>
        </p:txBody>
      </p:sp>
      <p:grpSp>
        <p:nvGrpSpPr>
          <p:cNvPr id="51208" name="Group 4"/>
          <p:cNvGrpSpPr>
            <a:grpSpLocks noChangeAspect="1"/>
          </p:cNvGrpSpPr>
          <p:nvPr/>
        </p:nvGrpSpPr>
        <p:grpSpPr bwMode="auto">
          <a:xfrm>
            <a:off x="914400" y="2362200"/>
            <a:ext cx="7315200" cy="3362325"/>
            <a:chOff x="6624" y="9840"/>
            <a:chExt cx="4588" cy="2112"/>
          </a:xfrm>
        </p:grpSpPr>
        <p:sp>
          <p:nvSpPr>
            <p:cNvPr id="51211" name="AutoShape 3"/>
            <p:cNvSpPr>
              <a:spLocks noChangeAspect="1" noChangeArrowheads="1" noTextEdit="1"/>
            </p:cNvSpPr>
            <p:nvPr/>
          </p:nvSpPr>
          <p:spPr bwMode="auto">
            <a:xfrm>
              <a:off x="6624" y="9840"/>
              <a:ext cx="4588" cy="2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13" name="Rectangle 7"/>
            <p:cNvSpPr>
              <a:spLocks noChangeArrowheads="1"/>
            </p:cNvSpPr>
            <p:nvPr/>
          </p:nvSpPr>
          <p:spPr bwMode="auto">
            <a:xfrm>
              <a:off x="6996" y="11398"/>
              <a:ext cx="115" cy="309"/>
            </a:xfrm>
            <a:prstGeom prst="rect">
              <a:avLst/>
            </a:prstGeom>
            <a:noFill/>
            <a:ln w="9525">
              <a:noFill/>
              <a:miter lim="800000"/>
              <a:headEnd/>
              <a:tailEnd/>
            </a:ln>
          </p:spPr>
          <p:txBody>
            <a:bodyPr wrap="none" lIns="0" tIns="0" rIns="0" bIns="0">
              <a:spAutoFit/>
            </a:bodyPr>
            <a:lstStyle/>
            <a:p>
              <a:pPr eaLnBrk="1" hangingPunct="1">
                <a:defRPr/>
              </a:pPr>
              <a:r>
                <a:rPr lang="en-US" sz="3200" dirty="0">
                  <a:solidFill>
                    <a:srgbClr val="000000"/>
                  </a:solidFill>
                  <a:latin typeface="+mj-lt"/>
                  <a:ea typeface="+mn-ea"/>
                  <a:cs typeface="Arial" pitchFamily="34" charset="0"/>
                </a:rPr>
                <a:t>0</a:t>
              </a:r>
              <a:endParaRPr lang="en-US" sz="3200" dirty="0">
                <a:latin typeface="+mj-lt"/>
                <a:ea typeface="+mn-ea"/>
                <a:cs typeface="Arial" pitchFamily="34" charset="0"/>
              </a:endParaRPr>
            </a:p>
          </p:txBody>
        </p:sp>
        <p:sp>
          <p:nvSpPr>
            <p:cNvPr id="14" name="Rectangle 8"/>
            <p:cNvSpPr>
              <a:spLocks noChangeArrowheads="1"/>
            </p:cNvSpPr>
            <p:nvPr/>
          </p:nvSpPr>
          <p:spPr bwMode="auto">
            <a:xfrm>
              <a:off x="6996" y="9938"/>
              <a:ext cx="115" cy="309"/>
            </a:xfrm>
            <a:prstGeom prst="rect">
              <a:avLst/>
            </a:prstGeom>
            <a:noFill/>
            <a:ln w="9525">
              <a:noFill/>
              <a:miter lim="800000"/>
              <a:headEnd/>
              <a:tailEnd/>
            </a:ln>
          </p:spPr>
          <p:txBody>
            <a:bodyPr wrap="none" lIns="0" tIns="0" rIns="0" bIns="0">
              <a:spAutoFit/>
            </a:bodyPr>
            <a:lstStyle/>
            <a:p>
              <a:pPr eaLnBrk="1" hangingPunct="1">
                <a:defRPr/>
              </a:pPr>
              <a:r>
                <a:rPr lang="en-US" sz="3200">
                  <a:solidFill>
                    <a:srgbClr val="000000"/>
                  </a:solidFill>
                  <a:latin typeface="+mj-lt"/>
                  <a:ea typeface="+mn-ea"/>
                  <a:cs typeface="Arial" pitchFamily="34" charset="0"/>
                </a:rPr>
                <a:t>1</a:t>
              </a:r>
              <a:endParaRPr lang="en-US" sz="3200">
                <a:latin typeface="+mj-lt"/>
                <a:ea typeface="+mn-ea"/>
                <a:cs typeface="Arial" pitchFamily="34" charset="0"/>
              </a:endParaRPr>
            </a:p>
          </p:txBody>
        </p:sp>
        <p:sp>
          <p:nvSpPr>
            <p:cNvPr id="51214" name="Rectangle 9"/>
            <p:cNvSpPr>
              <a:spLocks noChangeArrowheads="1"/>
            </p:cNvSpPr>
            <p:nvPr/>
          </p:nvSpPr>
          <p:spPr bwMode="auto">
            <a:xfrm>
              <a:off x="6999" y="11448"/>
              <a:ext cx="0"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ea typeface="MS PGothic" panose="020B0600070205080204" pitchFamily="34" charset="-128"/>
                </a:defRPr>
              </a:lvl1pPr>
              <a:lvl2pPr marL="742950" indent="-285750">
                <a:spcBef>
                  <a:spcPct val="20000"/>
                </a:spcBef>
                <a:buChar char="–"/>
                <a:defRPr sz="2800">
                  <a:solidFill>
                    <a:schemeClr val="tx1"/>
                  </a:solidFill>
                  <a:latin typeface="Times New Roman" panose="02020603050405020304" pitchFamily="18" charset="0"/>
                  <a:ea typeface="MS PGothic" panose="020B0600070205080204" pitchFamily="34" charset="-128"/>
                </a:defRPr>
              </a:lvl2pPr>
              <a:lvl3pPr marL="1143000" indent="-228600">
                <a:spcBef>
                  <a:spcPct val="20000"/>
                </a:spcBef>
                <a:buChar char="•"/>
                <a:defRPr sz="2400">
                  <a:solidFill>
                    <a:schemeClr val="tx1"/>
                  </a:solidFill>
                  <a:latin typeface="Times New Roman" panose="02020603050405020304" pitchFamily="18" charset="0"/>
                  <a:ea typeface="MS PGothic"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9pPr>
            </a:lstStyle>
            <a:p>
              <a:pPr eaLnBrk="1" hangingPunct="1">
                <a:spcBef>
                  <a:spcPct val="0"/>
                </a:spcBef>
                <a:buFontTx/>
                <a:buNone/>
              </a:pPr>
              <a:endParaRPr lang="en-US" altLang="en-US" sz="1800">
                <a:latin typeface="Papyrus" panose="03070502060502030205" pitchFamily="66" charset="0"/>
              </a:endParaRPr>
            </a:p>
          </p:txBody>
        </p:sp>
        <p:sp>
          <p:nvSpPr>
            <p:cNvPr id="51215" name="Freeform 10"/>
            <p:cNvSpPr>
              <a:spLocks/>
            </p:cNvSpPr>
            <p:nvPr/>
          </p:nvSpPr>
          <p:spPr bwMode="auto">
            <a:xfrm>
              <a:off x="7364" y="11608"/>
              <a:ext cx="10" cy="68"/>
            </a:xfrm>
            <a:custGeom>
              <a:avLst/>
              <a:gdLst>
                <a:gd name="T0" fmla="*/ 1 w 16"/>
                <a:gd name="T1" fmla="*/ 1 h 128"/>
                <a:gd name="T2" fmla="*/ 1 w 16"/>
                <a:gd name="T3" fmla="*/ 1 h 128"/>
                <a:gd name="T4" fmla="*/ 1 w 16"/>
                <a:gd name="T5" fmla="*/ 1 h 128"/>
                <a:gd name="T6" fmla="*/ 0 w 16"/>
                <a:gd name="T7" fmla="*/ 1 h 128"/>
                <a:gd name="T8" fmla="*/ 0 w 16"/>
                <a:gd name="T9" fmla="*/ 1 h 128"/>
                <a:gd name="T10" fmla="*/ 1 w 16"/>
                <a:gd name="T11" fmla="*/ 0 h 128"/>
                <a:gd name="T12" fmla="*/ 1 w 16"/>
                <a:gd name="T13" fmla="*/ 1 h 128"/>
                <a:gd name="T14" fmla="*/ 0 60000 65536"/>
                <a:gd name="T15" fmla="*/ 0 60000 65536"/>
                <a:gd name="T16" fmla="*/ 0 60000 65536"/>
                <a:gd name="T17" fmla="*/ 0 60000 65536"/>
                <a:gd name="T18" fmla="*/ 0 60000 65536"/>
                <a:gd name="T19" fmla="*/ 0 60000 65536"/>
                <a:gd name="T20" fmla="*/ 0 60000 65536"/>
                <a:gd name="T21" fmla="*/ 0 w 16"/>
                <a:gd name="T22" fmla="*/ 0 h 128"/>
                <a:gd name="T23" fmla="*/ 16 w 16"/>
                <a:gd name="T24" fmla="*/ 128 h 12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6" h="128">
                  <a:moveTo>
                    <a:pt x="16" y="8"/>
                  </a:moveTo>
                  <a:lnTo>
                    <a:pt x="16" y="120"/>
                  </a:lnTo>
                  <a:cubicBezTo>
                    <a:pt x="16" y="125"/>
                    <a:pt x="13" y="128"/>
                    <a:pt x="8" y="128"/>
                  </a:cubicBezTo>
                  <a:cubicBezTo>
                    <a:pt x="4" y="128"/>
                    <a:pt x="0" y="125"/>
                    <a:pt x="0" y="120"/>
                  </a:cubicBezTo>
                  <a:lnTo>
                    <a:pt x="0" y="8"/>
                  </a:lnTo>
                  <a:cubicBezTo>
                    <a:pt x="0" y="4"/>
                    <a:pt x="4" y="0"/>
                    <a:pt x="8" y="0"/>
                  </a:cubicBezTo>
                  <a:cubicBezTo>
                    <a:pt x="13" y="0"/>
                    <a:pt x="16" y="4"/>
                    <a:pt x="16" y="8"/>
                  </a:cubicBezTo>
                  <a:close/>
                </a:path>
              </a:pathLst>
            </a:custGeom>
            <a:solidFill>
              <a:srgbClr val="000000"/>
            </a:solidFill>
            <a:ln w="1588" cap="flat">
              <a:solidFill>
                <a:srgbClr val="000000"/>
              </a:solidFill>
              <a:prstDash val="solid"/>
              <a:round/>
              <a:headEnd/>
              <a:tailEnd/>
            </a:ln>
          </p:spPr>
          <p:txBody>
            <a:bodyPr/>
            <a:lstStyle/>
            <a:p>
              <a:endParaRPr lang="en-US"/>
            </a:p>
          </p:txBody>
        </p:sp>
        <p:sp>
          <p:nvSpPr>
            <p:cNvPr id="51216" name="Freeform 11"/>
            <p:cNvSpPr>
              <a:spLocks/>
            </p:cNvSpPr>
            <p:nvPr/>
          </p:nvSpPr>
          <p:spPr bwMode="auto">
            <a:xfrm>
              <a:off x="8291" y="11608"/>
              <a:ext cx="9" cy="68"/>
            </a:xfrm>
            <a:custGeom>
              <a:avLst/>
              <a:gdLst>
                <a:gd name="T0" fmla="*/ 1 w 16"/>
                <a:gd name="T1" fmla="*/ 1 h 128"/>
                <a:gd name="T2" fmla="*/ 1 w 16"/>
                <a:gd name="T3" fmla="*/ 1 h 128"/>
                <a:gd name="T4" fmla="*/ 1 w 16"/>
                <a:gd name="T5" fmla="*/ 1 h 128"/>
                <a:gd name="T6" fmla="*/ 0 w 16"/>
                <a:gd name="T7" fmla="*/ 1 h 128"/>
                <a:gd name="T8" fmla="*/ 0 w 16"/>
                <a:gd name="T9" fmla="*/ 1 h 128"/>
                <a:gd name="T10" fmla="*/ 1 w 16"/>
                <a:gd name="T11" fmla="*/ 0 h 128"/>
                <a:gd name="T12" fmla="*/ 1 w 16"/>
                <a:gd name="T13" fmla="*/ 1 h 128"/>
                <a:gd name="T14" fmla="*/ 0 60000 65536"/>
                <a:gd name="T15" fmla="*/ 0 60000 65536"/>
                <a:gd name="T16" fmla="*/ 0 60000 65536"/>
                <a:gd name="T17" fmla="*/ 0 60000 65536"/>
                <a:gd name="T18" fmla="*/ 0 60000 65536"/>
                <a:gd name="T19" fmla="*/ 0 60000 65536"/>
                <a:gd name="T20" fmla="*/ 0 60000 65536"/>
                <a:gd name="T21" fmla="*/ 0 w 16"/>
                <a:gd name="T22" fmla="*/ 0 h 128"/>
                <a:gd name="T23" fmla="*/ 16 w 16"/>
                <a:gd name="T24" fmla="*/ 128 h 12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6" h="128">
                  <a:moveTo>
                    <a:pt x="16" y="8"/>
                  </a:moveTo>
                  <a:lnTo>
                    <a:pt x="16" y="120"/>
                  </a:lnTo>
                  <a:cubicBezTo>
                    <a:pt x="16" y="125"/>
                    <a:pt x="13" y="128"/>
                    <a:pt x="8" y="128"/>
                  </a:cubicBezTo>
                  <a:cubicBezTo>
                    <a:pt x="4" y="128"/>
                    <a:pt x="0" y="125"/>
                    <a:pt x="0" y="120"/>
                  </a:cubicBezTo>
                  <a:lnTo>
                    <a:pt x="0" y="8"/>
                  </a:lnTo>
                  <a:cubicBezTo>
                    <a:pt x="0" y="4"/>
                    <a:pt x="4" y="0"/>
                    <a:pt x="8" y="0"/>
                  </a:cubicBezTo>
                  <a:cubicBezTo>
                    <a:pt x="13" y="0"/>
                    <a:pt x="16" y="4"/>
                    <a:pt x="16" y="8"/>
                  </a:cubicBezTo>
                  <a:close/>
                </a:path>
              </a:pathLst>
            </a:custGeom>
            <a:solidFill>
              <a:srgbClr val="000000"/>
            </a:solidFill>
            <a:ln w="1588" cap="flat">
              <a:solidFill>
                <a:srgbClr val="000000"/>
              </a:solidFill>
              <a:prstDash val="solid"/>
              <a:round/>
              <a:headEnd/>
              <a:tailEnd/>
            </a:ln>
          </p:spPr>
          <p:txBody>
            <a:bodyPr/>
            <a:lstStyle/>
            <a:p>
              <a:endParaRPr lang="en-US"/>
            </a:p>
          </p:txBody>
        </p:sp>
        <p:sp>
          <p:nvSpPr>
            <p:cNvPr id="51217" name="Freeform 12"/>
            <p:cNvSpPr>
              <a:spLocks/>
            </p:cNvSpPr>
            <p:nvPr/>
          </p:nvSpPr>
          <p:spPr bwMode="auto">
            <a:xfrm>
              <a:off x="9209" y="11608"/>
              <a:ext cx="9" cy="68"/>
            </a:xfrm>
            <a:custGeom>
              <a:avLst/>
              <a:gdLst>
                <a:gd name="T0" fmla="*/ 1 w 16"/>
                <a:gd name="T1" fmla="*/ 1 h 128"/>
                <a:gd name="T2" fmla="*/ 1 w 16"/>
                <a:gd name="T3" fmla="*/ 1 h 128"/>
                <a:gd name="T4" fmla="*/ 1 w 16"/>
                <a:gd name="T5" fmla="*/ 1 h 128"/>
                <a:gd name="T6" fmla="*/ 0 w 16"/>
                <a:gd name="T7" fmla="*/ 1 h 128"/>
                <a:gd name="T8" fmla="*/ 0 w 16"/>
                <a:gd name="T9" fmla="*/ 1 h 128"/>
                <a:gd name="T10" fmla="*/ 1 w 16"/>
                <a:gd name="T11" fmla="*/ 0 h 128"/>
                <a:gd name="T12" fmla="*/ 1 w 16"/>
                <a:gd name="T13" fmla="*/ 1 h 128"/>
                <a:gd name="T14" fmla="*/ 0 60000 65536"/>
                <a:gd name="T15" fmla="*/ 0 60000 65536"/>
                <a:gd name="T16" fmla="*/ 0 60000 65536"/>
                <a:gd name="T17" fmla="*/ 0 60000 65536"/>
                <a:gd name="T18" fmla="*/ 0 60000 65536"/>
                <a:gd name="T19" fmla="*/ 0 60000 65536"/>
                <a:gd name="T20" fmla="*/ 0 60000 65536"/>
                <a:gd name="T21" fmla="*/ 0 w 16"/>
                <a:gd name="T22" fmla="*/ 0 h 128"/>
                <a:gd name="T23" fmla="*/ 16 w 16"/>
                <a:gd name="T24" fmla="*/ 128 h 12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6" h="128">
                  <a:moveTo>
                    <a:pt x="16" y="8"/>
                  </a:moveTo>
                  <a:lnTo>
                    <a:pt x="16" y="120"/>
                  </a:lnTo>
                  <a:cubicBezTo>
                    <a:pt x="16" y="125"/>
                    <a:pt x="13" y="128"/>
                    <a:pt x="8" y="128"/>
                  </a:cubicBezTo>
                  <a:cubicBezTo>
                    <a:pt x="4" y="128"/>
                    <a:pt x="0" y="125"/>
                    <a:pt x="0" y="120"/>
                  </a:cubicBezTo>
                  <a:lnTo>
                    <a:pt x="0" y="8"/>
                  </a:lnTo>
                  <a:cubicBezTo>
                    <a:pt x="0" y="4"/>
                    <a:pt x="4" y="0"/>
                    <a:pt x="8" y="0"/>
                  </a:cubicBezTo>
                  <a:cubicBezTo>
                    <a:pt x="13" y="0"/>
                    <a:pt x="16" y="4"/>
                    <a:pt x="16" y="8"/>
                  </a:cubicBezTo>
                  <a:close/>
                </a:path>
              </a:pathLst>
            </a:custGeom>
            <a:solidFill>
              <a:srgbClr val="000000"/>
            </a:solidFill>
            <a:ln w="1588" cap="flat">
              <a:solidFill>
                <a:srgbClr val="000000"/>
              </a:solidFill>
              <a:prstDash val="solid"/>
              <a:round/>
              <a:headEnd/>
              <a:tailEnd/>
            </a:ln>
          </p:spPr>
          <p:txBody>
            <a:bodyPr/>
            <a:lstStyle/>
            <a:p>
              <a:endParaRPr lang="en-US"/>
            </a:p>
          </p:txBody>
        </p:sp>
        <p:sp>
          <p:nvSpPr>
            <p:cNvPr id="51218" name="Freeform 13"/>
            <p:cNvSpPr>
              <a:spLocks/>
            </p:cNvSpPr>
            <p:nvPr/>
          </p:nvSpPr>
          <p:spPr bwMode="auto">
            <a:xfrm>
              <a:off x="10135" y="11608"/>
              <a:ext cx="9" cy="68"/>
            </a:xfrm>
            <a:custGeom>
              <a:avLst/>
              <a:gdLst>
                <a:gd name="T0" fmla="*/ 1 w 16"/>
                <a:gd name="T1" fmla="*/ 1 h 128"/>
                <a:gd name="T2" fmla="*/ 1 w 16"/>
                <a:gd name="T3" fmla="*/ 1 h 128"/>
                <a:gd name="T4" fmla="*/ 1 w 16"/>
                <a:gd name="T5" fmla="*/ 1 h 128"/>
                <a:gd name="T6" fmla="*/ 0 w 16"/>
                <a:gd name="T7" fmla="*/ 1 h 128"/>
                <a:gd name="T8" fmla="*/ 0 w 16"/>
                <a:gd name="T9" fmla="*/ 1 h 128"/>
                <a:gd name="T10" fmla="*/ 1 w 16"/>
                <a:gd name="T11" fmla="*/ 0 h 128"/>
                <a:gd name="T12" fmla="*/ 1 w 16"/>
                <a:gd name="T13" fmla="*/ 1 h 128"/>
                <a:gd name="T14" fmla="*/ 0 60000 65536"/>
                <a:gd name="T15" fmla="*/ 0 60000 65536"/>
                <a:gd name="T16" fmla="*/ 0 60000 65536"/>
                <a:gd name="T17" fmla="*/ 0 60000 65536"/>
                <a:gd name="T18" fmla="*/ 0 60000 65536"/>
                <a:gd name="T19" fmla="*/ 0 60000 65536"/>
                <a:gd name="T20" fmla="*/ 0 60000 65536"/>
                <a:gd name="T21" fmla="*/ 0 w 16"/>
                <a:gd name="T22" fmla="*/ 0 h 128"/>
                <a:gd name="T23" fmla="*/ 16 w 16"/>
                <a:gd name="T24" fmla="*/ 128 h 12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6" h="128">
                  <a:moveTo>
                    <a:pt x="16" y="8"/>
                  </a:moveTo>
                  <a:lnTo>
                    <a:pt x="16" y="120"/>
                  </a:lnTo>
                  <a:cubicBezTo>
                    <a:pt x="16" y="125"/>
                    <a:pt x="13" y="128"/>
                    <a:pt x="8" y="128"/>
                  </a:cubicBezTo>
                  <a:cubicBezTo>
                    <a:pt x="4" y="128"/>
                    <a:pt x="0" y="125"/>
                    <a:pt x="0" y="120"/>
                  </a:cubicBezTo>
                  <a:lnTo>
                    <a:pt x="0" y="8"/>
                  </a:lnTo>
                  <a:cubicBezTo>
                    <a:pt x="0" y="4"/>
                    <a:pt x="4" y="0"/>
                    <a:pt x="8" y="0"/>
                  </a:cubicBezTo>
                  <a:cubicBezTo>
                    <a:pt x="13" y="0"/>
                    <a:pt x="16" y="4"/>
                    <a:pt x="16" y="8"/>
                  </a:cubicBezTo>
                  <a:close/>
                </a:path>
              </a:pathLst>
            </a:custGeom>
            <a:solidFill>
              <a:srgbClr val="000000"/>
            </a:solidFill>
            <a:ln w="1588" cap="flat">
              <a:solidFill>
                <a:srgbClr val="000000"/>
              </a:solidFill>
              <a:prstDash val="solid"/>
              <a:round/>
              <a:headEnd/>
              <a:tailEnd/>
            </a:ln>
          </p:spPr>
          <p:txBody>
            <a:bodyPr/>
            <a:lstStyle/>
            <a:p>
              <a:endParaRPr lang="en-US"/>
            </a:p>
          </p:txBody>
        </p:sp>
        <p:sp>
          <p:nvSpPr>
            <p:cNvPr id="51219" name="Freeform 14"/>
            <p:cNvSpPr>
              <a:spLocks/>
            </p:cNvSpPr>
            <p:nvPr/>
          </p:nvSpPr>
          <p:spPr bwMode="auto">
            <a:xfrm>
              <a:off x="11053" y="11608"/>
              <a:ext cx="9" cy="68"/>
            </a:xfrm>
            <a:custGeom>
              <a:avLst/>
              <a:gdLst>
                <a:gd name="T0" fmla="*/ 1 w 16"/>
                <a:gd name="T1" fmla="*/ 1 h 128"/>
                <a:gd name="T2" fmla="*/ 1 w 16"/>
                <a:gd name="T3" fmla="*/ 1 h 128"/>
                <a:gd name="T4" fmla="*/ 1 w 16"/>
                <a:gd name="T5" fmla="*/ 1 h 128"/>
                <a:gd name="T6" fmla="*/ 0 w 16"/>
                <a:gd name="T7" fmla="*/ 1 h 128"/>
                <a:gd name="T8" fmla="*/ 0 w 16"/>
                <a:gd name="T9" fmla="*/ 1 h 128"/>
                <a:gd name="T10" fmla="*/ 1 w 16"/>
                <a:gd name="T11" fmla="*/ 0 h 128"/>
                <a:gd name="T12" fmla="*/ 1 w 16"/>
                <a:gd name="T13" fmla="*/ 1 h 128"/>
                <a:gd name="T14" fmla="*/ 0 60000 65536"/>
                <a:gd name="T15" fmla="*/ 0 60000 65536"/>
                <a:gd name="T16" fmla="*/ 0 60000 65536"/>
                <a:gd name="T17" fmla="*/ 0 60000 65536"/>
                <a:gd name="T18" fmla="*/ 0 60000 65536"/>
                <a:gd name="T19" fmla="*/ 0 60000 65536"/>
                <a:gd name="T20" fmla="*/ 0 60000 65536"/>
                <a:gd name="T21" fmla="*/ 0 w 16"/>
                <a:gd name="T22" fmla="*/ 0 h 128"/>
                <a:gd name="T23" fmla="*/ 16 w 16"/>
                <a:gd name="T24" fmla="*/ 128 h 12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6" h="128">
                  <a:moveTo>
                    <a:pt x="16" y="8"/>
                  </a:moveTo>
                  <a:lnTo>
                    <a:pt x="16" y="120"/>
                  </a:lnTo>
                  <a:cubicBezTo>
                    <a:pt x="16" y="125"/>
                    <a:pt x="13" y="128"/>
                    <a:pt x="8" y="128"/>
                  </a:cubicBezTo>
                  <a:cubicBezTo>
                    <a:pt x="4" y="128"/>
                    <a:pt x="0" y="125"/>
                    <a:pt x="0" y="120"/>
                  </a:cubicBezTo>
                  <a:lnTo>
                    <a:pt x="0" y="8"/>
                  </a:lnTo>
                  <a:cubicBezTo>
                    <a:pt x="0" y="4"/>
                    <a:pt x="4" y="0"/>
                    <a:pt x="8" y="0"/>
                  </a:cubicBezTo>
                  <a:cubicBezTo>
                    <a:pt x="13" y="0"/>
                    <a:pt x="16" y="4"/>
                    <a:pt x="16" y="8"/>
                  </a:cubicBezTo>
                  <a:close/>
                </a:path>
              </a:pathLst>
            </a:custGeom>
            <a:solidFill>
              <a:srgbClr val="000000"/>
            </a:solidFill>
            <a:ln w="1588" cap="flat">
              <a:solidFill>
                <a:srgbClr val="000000"/>
              </a:solidFill>
              <a:prstDash val="solid"/>
              <a:round/>
              <a:headEnd/>
              <a:tailEnd/>
            </a:ln>
          </p:spPr>
          <p:txBody>
            <a:bodyPr/>
            <a:lstStyle/>
            <a:p>
              <a:endParaRPr lang="en-US"/>
            </a:p>
          </p:txBody>
        </p:sp>
        <p:sp>
          <p:nvSpPr>
            <p:cNvPr id="51220" name="Freeform 15"/>
            <p:cNvSpPr>
              <a:spLocks/>
            </p:cNvSpPr>
            <p:nvPr/>
          </p:nvSpPr>
          <p:spPr bwMode="auto">
            <a:xfrm>
              <a:off x="7174" y="11549"/>
              <a:ext cx="54" cy="9"/>
            </a:xfrm>
            <a:custGeom>
              <a:avLst/>
              <a:gdLst>
                <a:gd name="T0" fmla="*/ 1 w 96"/>
                <a:gd name="T1" fmla="*/ 1 h 16"/>
                <a:gd name="T2" fmla="*/ 1 w 96"/>
                <a:gd name="T3" fmla="*/ 1 h 16"/>
                <a:gd name="T4" fmla="*/ 0 w 96"/>
                <a:gd name="T5" fmla="*/ 1 h 16"/>
                <a:gd name="T6" fmla="*/ 1 w 96"/>
                <a:gd name="T7" fmla="*/ 0 h 16"/>
                <a:gd name="T8" fmla="*/ 1 w 96"/>
                <a:gd name="T9" fmla="*/ 0 h 16"/>
                <a:gd name="T10" fmla="*/ 1 w 96"/>
                <a:gd name="T11" fmla="*/ 1 h 16"/>
                <a:gd name="T12" fmla="*/ 1 w 96"/>
                <a:gd name="T13" fmla="*/ 1 h 16"/>
                <a:gd name="T14" fmla="*/ 0 60000 65536"/>
                <a:gd name="T15" fmla="*/ 0 60000 65536"/>
                <a:gd name="T16" fmla="*/ 0 60000 65536"/>
                <a:gd name="T17" fmla="*/ 0 60000 65536"/>
                <a:gd name="T18" fmla="*/ 0 60000 65536"/>
                <a:gd name="T19" fmla="*/ 0 60000 65536"/>
                <a:gd name="T20" fmla="*/ 0 60000 65536"/>
                <a:gd name="T21" fmla="*/ 0 w 96"/>
                <a:gd name="T22" fmla="*/ 0 h 16"/>
                <a:gd name="T23" fmla="*/ 96 w 96"/>
                <a:gd name="T24" fmla="*/ 16 h 1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96" h="16">
                  <a:moveTo>
                    <a:pt x="88" y="16"/>
                  </a:moveTo>
                  <a:lnTo>
                    <a:pt x="8" y="16"/>
                  </a:lnTo>
                  <a:cubicBezTo>
                    <a:pt x="4" y="16"/>
                    <a:pt x="0" y="13"/>
                    <a:pt x="0" y="8"/>
                  </a:cubicBezTo>
                  <a:cubicBezTo>
                    <a:pt x="0" y="4"/>
                    <a:pt x="4" y="0"/>
                    <a:pt x="8" y="0"/>
                  </a:cubicBezTo>
                  <a:lnTo>
                    <a:pt x="88" y="0"/>
                  </a:lnTo>
                  <a:cubicBezTo>
                    <a:pt x="93" y="0"/>
                    <a:pt x="96" y="4"/>
                    <a:pt x="96" y="8"/>
                  </a:cubicBezTo>
                  <a:cubicBezTo>
                    <a:pt x="96" y="13"/>
                    <a:pt x="93" y="16"/>
                    <a:pt x="88" y="16"/>
                  </a:cubicBezTo>
                  <a:close/>
                </a:path>
              </a:pathLst>
            </a:custGeom>
            <a:solidFill>
              <a:srgbClr val="000000"/>
            </a:solidFill>
            <a:ln w="1588" cap="flat">
              <a:solidFill>
                <a:srgbClr val="000000"/>
              </a:solidFill>
              <a:prstDash val="solid"/>
              <a:round/>
              <a:headEnd/>
              <a:tailEnd/>
            </a:ln>
          </p:spPr>
          <p:txBody>
            <a:bodyPr/>
            <a:lstStyle/>
            <a:p>
              <a:endParaRPr lang="en-US"/>
            </a:p>
          </p:txBody>
        </p:sp>
        <p:sp>
          <p:nvSpPr>
            <p:cNvPr id="51221" name="Freeform 16"/>
            <p:cNvSpPr>
              <a:spLocks/>
            </p:cNvSpPr>
            <p:nvPr/>
          </p:nvSpPr>
          <p:spPr bwMode="auto">
            <a:xfrm>
              <a:off x="7174" y="11252"/>
              <a:ext cx="54" cy="9"/>
            </a:xfrm>
            <a:custGeom>
              <a:avLst/>
              <a:gdLst>
                <a:gd name="T0" fmla="*/ 1 w 96"/>
                <a:gd name="T1" fmla="*/ 1 h 16"/>
                <a:gd name="T2" fmla="*/ 1 w 96"/>
                <a:gd name="T3" fmla="*/ 1 h 16"/>
                <a:gd name="T4" fmla="*/ 0 w 96"/>
                <a:gd name="T5" fmla="*/ 1 h 16"/>
                <a:gd name="T6" fmla="*/ 1 w 96"/>
                <a:gd name="T7" fmla="*/ 0 h 16"/>
                <a:gd name="T8" fmla="*/ 1 w 96"/>
                <a:gd name="T9" fmla="*/ 0 h 16"/>
                <a:gd name="T10" fmla="*/ 1 w 96"/>
                <a:gd name="T11" fmla="*/ 1 h 16"/>
                <a:gd name="T12" fmla="*/ 1 w 96"/>
                <a:gd name="T13" fmla="*/ 1 h 16"/>
                <a:gd name="T14" fmla="*/ 0 60000 65536"/>
                <a:gd name="T15" fmla="*/ 0 60000 65536"/>
                <a:gd name="T16" fmla="*/ 0 60000 65536"/>
                <a:gd name="T17" fmla="*/ 0 60000 65536"/>
                <a:gd name="T18" fmla="*/ 0 60000 65536"/>
                <a:gd name="T19" fmla="*/ 0 60000 65536"/>
                <a:gd name="T20" fmla="*/ 0 60000 65536"/>
                <a:gd name="T21" fmla="*/ 0 w 96"/>
                <a:gd name="T22" fmla="*/ 0 h 16"/>
                <a:gd name="T23" fmla="*/ 96 w 96"/>
                <a:gd name="T24" fmla="*/ 16 h 1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96" h="16">
                  <a:moveTo>
                    <a:pt x="88" y="16"/>
                  </a:moveTo>
                  <a:lnTo>
                    <a:pt x="8" y="16"/>
                  </a:lnTo>
                  <a:cubicBezTo>
                    <a:pt x="4" y="16"/>
                    <a:pt x="0" y="13"/>
                    <a:pt x="0" y="8"/>
                  </a:cubicBezTo>
                  <a:cubicBezTo>
                    <a:pt x="0" y="4"/>
                    <a:pt x="4" y="0"/>
                    <a:pt x="8" y="0"/>
                  </a:cubicBezTo>
                  <a:lnTo>
                    <a:pt x="88" y="0"/>
                  </a:lnTo>
                  <a:cubicBezTo>
                    <a:pt x="93" y="0"/>
                    <a:pt x="96" y="4"/>
                    <a:pt x="96" y="8"/>
                  </a:cubicBezTo>
                  <a:cubicBezTo>
                    <a:pt x="96" y="13"/>
                    <a:pt x="93" y="16"/>
                    <a:pt x="88" y="16"/>
                  </a:cubicBezTo>
                  <a:close/>
                </a:path>
              </a:pathLst>
            </a:custGeom>
            <a:solidFill>
              <a:srgbClr val="000000"/>
            </a:solidFill>
            <a:ln w="1588" cap="flat">
              <a:solidFill>
                <a:srgbClr val="000000"/>
              </a:solidFill>
              <a:prstDash val="solid"/>
              <a:round/>
              <a:headEnd/>
              <a:tailEnd/>
            </a:ln>
          </p:spPr>
          <p:txBody>
            <a:bodyPr/>
            <a:lstStyle/>
            <a:p>
              <a:endParaRPr lang="en-US"/>
            </a:p>
          </p:txBody>
        </p:sp>
        <p:sp>
          <p:nvSpPr>
            <p:cNvPr id="51222" name="Freeform 17"/>
            <p:cNvSpPr>
              <a:spLocks/>
            </p:cNvSpPr>
            <p:nvPr/>
          </p:nvSpPr>
          <p:spPr bwMode="auto">
            <a:xfrm>
              <a:off x="7174" y="10964"/>
              <a:ext cx="54" cy="8"/>
            </a:xfrm>
            <a:custGeom>
              <a:avLst/>
              <a:gdLst>
                <a:gd name="T0" fmla="*/ 1 w 96"/>
                <a:gd name="T1" fmla="*/ 1 h 16"/>
                <a:gd name="T2" fmla="*/ 1 w 96"/>
                <a:gd name="T3" fmla="*/ 1 h 16"/>
                <a:gd name="T4" fmla="*/ 0 w 96"/>
                <a:gd name="T5" fmla="*/ 1 h 16"/>
                <a:gd name="T6" fmla="*/ 1 w 96"/>
                <a:gd name="T7" fmla="*/ 0 h 16"/>
                <a:gd name="T8" fmla="*/ 1 w 96"/>
                <a:gd name="T9" fmla="*/ 0 h 16"/>
                <a:gd name="T10" fmla="*/ 1 w 96"/>
                <a:gd name="T11" fmla="*/ 1 h 16"/>
                <a:gd name="T12" fmla="*/ 1 w 96"/>
                <a:gd name="T13" fmla="*/ 1 h 16"/>
                <a:gd name="T14" fmla="*/ 0 60000 65536"/>
                <a:gd name="T15" fmla="*/ 0 60000 65536"/>
                <a:gd name="T16" fmla="*/ 0 60000 65536"/>
                <a:gd name="T17" fmla="*/ 0 60000 65536"/>
                <a:gd name="T18" fmla="*/ 0 60000 65536"/>
                <a:gd name="T19" fmla="*/ 0 60000 65536"/>
                <a:gd name="T20" fmla="*/ 0 60000 65536"/>
                <a:gd name="T21" fmla="*/ 0 w 96"/>
                <a:gd name="T22" fmla="*/ 0 h 16"/>
                <a:gd name="T23" fmla="*/ 96 w 96"/>
                <a:gd name="T24" fmla="*/ 16 h 1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96" h="16">
                  <a:moveTo>
                    <a:pt x="88" y="16"/>
                  </a:moveTo>
                  <a:lnTo>
                    <a:pt x="8" y="16"/>
                  </a:lnTo>
                  <a:cubicBezTo>
                    <a:pt x="4" y="16"/>
                    <a:pt x="0" y="13"/>
                    <a:pt x="0" y="8"/>
                  </a:cubicBezTo>
                  <a:cubicBezTo>
                    <a:pt x="0" y="4"/>
                    <a:pt x="4" y="0"/>
                    <a:pt x="8" y="0"/>
                  </a:cubicBezTo>
                  <a:lnTo>
                    <a:pt x="88" y="0"/>
                  </a:lnTo>
                  <a:cubicBezTo>
                    <a:pt x="93" y="0"/>
                    <a:pt x="96" y="4"/>
                    <a:pt x="96" y="8"/>
                  </a:cubicBezTo>
                  <a:cubicBezTo>
                    <a:pt x="96" y="13"/>
                    <a:pt x="93" y="16"/>
                    <a:pt x="88" y="16"/>
                  </a:cubicBezTo>
                  <a:close/>
                </a:path>
              </a:pathLst>
            </a:custGeom>
            <a:solidFill>
              <a:srgbClr val="000000"/>
            </a:solidFill>
            <a:ln w="1588" cap="flat">
              <a:solidFill>
                <a:srgbClr val="000000"/>
              </a:solidFill>
              <a:prstDash val="solid"/>
              <a:round/>
              <a:headEnd/>
              <a:tailEnd/>
            </a:ln>
          </p:spPr>
          <p:txBody>
            <a:bodyPr/>
            <a:lstStyle/>
            <a:p>
              <a:endParaRPr lang="en-US"/>
            </a:p>
          </p:txBody>
        </p:sp>
        <p:sp>
          <p:nvSpPr>
            <p:cNvPr id="51223" name="Freeform 18"/>
            <p:cNvSpPr>
              <a:spLocks/>
            </p:cNvSpPr>
            <p:nvPr/>
          </p:nvSpPr>
          <p:spPr bwMode="auto">
            <a:xfrm>
              <a:off x="7174" y="10675"/>
              <a:ext cx="54" cy="9"/>
            </a:xfrm>
            <a:custGeom>
              <a:avLst/>
              <a:gdLst>
                <a:gd name="T0" fmla="*/ 1 w 96"/>
                <a:gd name="T1" fmla="*/ 1 h 16"/>
                <a:gd name="T2" fmla="*/ 1 w 96"/>
                <a:gd name="T3" fmla="*/ 1 h 16"/>
                <a:gd name="T4" fmla="*/ 0 w 96"/>
                <a:gd name="T5" fmla="*/ 1 h 16"/>
                <a:gd name="T6" fmla="*/ 1 w 96"/>
                <a:gd name="T7" fmla="*/ 0 h 16"/>
                <a:gd name="T8" fmla="*/ 1 w 96"/>
                <a:gd name="T9" fmla="*/ 0 h 16"/>
                <a:gd name="T10" fmla="*/ 1 w 96"/>
                <a:gd name="T11" fmla="*/ 1 h 16"/>
                <a:gd name="T12" fmla="*/ 1 w 96"/>
                <a:gd name="T13" fmla="*/ 1 h 16"/>
                <a:gd name="T14" fmla="*/ 0 60000 65536"/>
                <a:gd name="T15" fmla="*/ 0 60000 65536"/>
                <a:gd name="T16" fmla="*/ 0 60000 65536"/>
                <a:gd name="T17" fmla="*/ 0 60000 65536"/>
                <a:gd name="T18" fmla="*/ 0 60000 65536"/>
                <a:gd name="T19" fmla="*/ 0 60000 65536"/>
                <a:gd name="T20" fmla="*/ 0 60000 65536"/>
                <a:gd name="T21" fmla="*/ 0 w 96"/>
                <a:gd name="T22" fmla="*/ 0 h 16"/>
                <a:gd name="T23" fmla="*/ 96 w 96"/>
                <a:gd name="T24" fmla="*/ 16 h 1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96" h="16">
                  <a:moveTo>
                    <a:pt x="88" y="16"/>
                  </a:moveTo>
                  <a:lnTo>
                    <a:pt x="8" y="16"/>
                  </a:lnTo>
                  <a:cubicBezTo>
                    <a:pt x="4" y="16"/>
                    <a:pt x="0" y="13"/>
                    <a:pt x="0" y="8"/>
                  </a:cubicBezTo>
                  <a:cubicBezTo>
                    <a:pt x="0" y="4"/>
                    <a:pt x="4" y="0"/>
                    <a:pt x="8" y="0"/>
                  </a:cubicBezTo>
                  <a:lnTo>
                    <a:pt x="88" y="0"/>
                  </a:lnTo>
                  <a:cubicBezTo>
                    <a:pt x="93" y="0"/>
                    <a:pt x="96" y="4"/>
                    <a:pt x="96" y="8"/>
                  </a:cubicBezTo>
                  <a:cubicBezTo>
                    <a:pt x="96" y="13"/>
                    <a:pt x="93" y="16"/>
                    <a:pt x="88" y="16"/>
                  </a:cubicBezTo>
                  <a:close/>
                </a:path>
              </a:pathLst>
            </a:custGeom>
            <a:solidFill>
              <a:srgbClr val="000000"/>
            </a:solidFill>
            <a:ln w="1588" cap="flat">
              <a:solidFill>
                <a:srgbClr val="000000"/>
              </a:solidFill>
              <a:prstDash val="solid"/>
              <a:round/>
              <a:headEnd/>
              <a:tailEnd/>
            </a:ln>
          </p:spPr>
          <p:txBody>
            <a:bodyPr/>
            <a:lstStyle/>
            <a:p>
              <a:endParaRPr lang="en-US"/>
            </a:p>
          </p:txBody>
        </p:sp>
        <p:sp>
          <p:nvSpPr>
            <p:cNvPr id="51224" name="Freeform 19"/>
            <p:cNvSpPr>
              <a:spLocks/>
            </p:cNvSpPr>
            <p:nvPr/>
          </p:nvSpPr>
          <p:spPr bwMode="auto">
            <a:xfrm>
              <a:off x="7174" y="10387"/>
              <a:ext cx="54" cy="9"/>
            </a:xfrm>
            <a:custGeom>
              <a:avLst/>
              <a:gdLst>
                <a:gd name="T0" fmla="*/ 1 w 96"/>
                <a:gd name="T1" fmla="*/ 1 h 16"/>
                <a:gd name="T2" fmla="*/ 1 w 96"/>
                <a:gd name="T3" fmla="*/ 1 h 16"/>
                <a:gd name="T4" fmla="*/ 0 w 96"/>
                <a:gd name="T5" fmla="*/ 1 h 16"/>
                <a:gd name="T6" fmla="*/ 1 w 96"/>
                <a:gd name="T7" fmla="*/ 0 h 16"/>
                <a:gd name="T8" fmla="*/ 1 w 96"/>
                <a:gd name="T9" fmla="*/ 0 h 16"/>
                <a:gd name="T10" fmla="*/ 1 w 96"/>
                <a:gd name="T11" fmla="*/ 1 h 16"/>
                <a:gd name="T12" fmla="*/ 1 w 96"/>
                <a:gd name="T13" fmla="*/ 1 h 16"/>
                <a:gd name="T14" fmla="*/ 0 60000 65536"/>
                <a:gd name="T15" fmla="*/ 0 60000 65536"/>
                <a:gd name="T16" fmla="*/ 0 60000 65536"/>
                <a:gd name="T17" fmla="*/ 0 60000 65536"/>
                <a:gd name="T18" fmla="*/ 0 60000 65536"/>
                <a:gd name="T19" fmla="*/ 0 60000 65536"/>
                <a:gd name="T20" fmla="*/ 0 60000 65536"/>
                <a:gd name="T21" fmla="*/ 0 w 96"/>
                <a:gd name="T22" fmla="*/ 0 h 16"/>
                <a:gd name="T23" fmla="*/ 96 w 96"/>
                <a:gd name="T24" fmla="*/ 16 h 1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96" h="16">
                  <a:moveTo>
                    <a:pt x="88" y="16"/>
                  </a:moveTo>
                  <a:lnTo>
                    <a:pt x="8" y="16"/>
                  </a:lnTo>
                  <a:cubicBezTo>
                    <a:pt x="4" y="16"/>
                    <a:pt x="0" y="13"/>
                    <a:pt x="0" y="8"/>
                  </a:cubicBezTo>
                  <a:cubicBezTo>
                    <a:pt x="0" y="4"/>
                    <a:pt x="4" y="0"/>
                    <a:pt x="8" y="0"/>
                  </a:cubicBezTo>
                  <a:lnTo>
                    <a:pt x="88" y="0"/>
                  </a:lnTo>
                  <a:cubicBezTo>
                    <a:pt x="93" y="0"/>
                    <a:pt x="96" y="4"/>
                    <a:pt x="96" y="8"/>
                  </a:cubicBezTo>
                  <a:cubicBezTo>
                    <a:pt x="96" y="13"/>
                    <a:pt x="93" y="16"/>
                    <a:pt x="88" y="16"/>
                  </a:cubicBezTo>
                  <a:close/>
                </a:path>
              </a:pathLst>
            </a:custGeom>
            <a:solidFill>
              <a:srgbClr val="000000"/>
            </a:solidFill>
            <a:ln w="1588" cap="flat">
              <a:solidFill>
                <a:srgbClr val="000000"/>
              </a:solidFill>
              <a:prstDash val="solid"/>
              <a:round/>
              <a:headEnd/>
              <a:tailEnd/>
            </a:ln>
          </p:spPr>
          <p:txBody>
            <a:bodyPr/>
            <a:lstStyle/>
            <a:p>
              <a:endParaRPr lang="en-US"/>
            </a:p>
          </p:txBody>
        </p:sp>
        <p:sp>
          <p:nvSpPr>
            <p:cNvPr id="51225" name="Freeform 20"/>
            <p:cNvSpPr>
              <a:spLocks/>
            </p:cNvSpPr>
            <p:nvPr/>
          </p:nvSpPr>
          <p:spPr bwMode="auto">
            <a:xfrm>
              <a:off x="7174" y="10099"/>
              <a:ext cx="54" cy="8"/>
            </a:xfrm>
            <a:custGeom>
              <a:avLst/>
              <a:gdLst>
                <a:gd name="T0" fmla="*/ 1 w 96"/>
                <a:gd name="T1" fmla="*/ 1 h 16"/>
                <a:gd name="T2" fmla="*/ 1 w 96"/>
                <a:gd name="T3" fmla="*/ 1 h 16"/>
                <a:gd name="T4" fmla="*/ 0 w 96"/>
                <a:gd name="T5" fmla="*/ 1 h 16"/>
                <a:gd name="T6" fmla="*/ 1 w 96"/>
                <a:gd name="T7" fmla="*/ 0 h 16"/>
                <a:gd name="T8" fmla="*/ 1 w 96"/>
                <a:gd name="T9" fmla="*/ 0 h 16"/>
                <a:gd name="T10" fmla="*/ 1 w 96"/>
                <a:gd name="T11" fmla="*/ 1 h 16"/>
                <a:gd name="T12" fmla="*/ 1 w 96"/>
                <a:gd name="T13" fmla="*/ 1 h 16"/>
                <a:gd name="T14" fmla="*/ 0 60000 65536"/>
                <a:gd name="T15" fmla="*/ 0 60000 65536"/>
                <a:gd name="T16" fmla="*/ 0 60000 65536"/>
                <a:gd name="T17" fmla="*/ 0 60000 65536"/>
                <a:gd name="T18" fmla="*/ 0 60000 65536"/>
                <a:gd name="T19" fmla="*/ 0 60000 65536"/>
                <a:gd name="T20" fmla="*/ 0 60000 65536"/>
                <a:gd name="T21" fmla="*/ 0 w 96"/>
                <a:gd name="T22" fmla="*/ 0 h 16"/>
                <a:gd name="T23" fmla="*/ 96 w 96"/>
                <a:gd name="T24" fmla="*/ 16 h 1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96" h="16">
                  <a:moveTo>
                    <a:pt x="88" y="16"/>
                  </a:moveTo>
                  <a:lnTo>
                    <a:pt x="8" y="16"/>
                  </a:lnTo>
                  <a:cubicBezTo>
                    <a:pt x="4" y="16"/>
                    <a:pt x="0" y="13"/>
                    <a:pt x="0" y="8"/>
                  </a:cubicBezTo>
                  <a:cubicBezTo>
                    <a:pt x="0" y="4"/>
                    <a:pt x="4" y="0"/>
                    <a:pt x="8" y="0"/>
                  </a:cubicBezTo>
                  <a:lnTo>
                    <a:pt x="88" y="0"/>
                  </a:lnTo>
                  <a:cubicBezTo>
                    <a:pt x="93" y="0"/>
                    <a:pt x="96" y="4"/>
                    <a:pt x="96" y="8"/>
                  </a:cubicBezTo>
                  <a:cubicBezTo>
                    <a:pt x="96" y="13"/>
                    <a:pt x="93" y="16"/>
                    <a:pt x="88" y="16"/>
                  </a:cubicBezTo>
                  <a:close/>
                </a:path>
              </a:pathLst>
            </a:custGeom>
            <a:solidFill>
              <a:srgbClr val="000000"/>
            </a:solidFill>
            <a:ln w="1588" cap="flat">
              <a:solidFill>
                <a:srgbClr val="000000"/>
              </a:solidFill>
              <a:prstDash val="solid"/>
              <a:round/>
              <a:headEnd/>
              <a:tailEnd/>
            </a:ln>
          </p:spPr>
          <p:txBody>
            <a:bodyPr/>
            <a:lstStyle/>
            <a:p>
              <a:endParaRPr lang="en-US"/>
            </a:p>
          </p:txBody>
        </p:sp>
        <p:sp>
          <p:nvSpPr>
            <p:cNvPr id="51226" name="Freeform 21"/>
            <p:cNvSpPr>
              <a:spLocks noEditPoints="1"/>
            </p:cNvSpPr>
            <p:nvPr/>
          </p:nvSpPr>
          <p:spPr bwMode="auto">
            <a:xfrm>
              <a:off x="7219" y="10039"/>
              <a:ext cx="3988" cy="1578"/>
            </a:xfrm>
            <a:custGeom>
              <a:avLst/>
              <a:gdLst>
                <a:gd name="T0" fmla="*/ 0 w 7024"/>
                <a:gd name="T1" fmla="*/ 1 h 2976"/>
                <a:gd name="T2" fmla="*/ 1 w 7024"/>
                <a:gd name="T3" fmla="*/ 0 h 2976"/>
                <a:gd name="T4" fmla="*/ 3 w 7024"/>
                <a:gd name="T5" fmla="*/ 0 h 2976"/>
                <a:gd name="T6" fmla="*/ 3 w 7024"/>
                <a:gd name="T7" fmla="*/ 1 h 2976"/>
                <a:gd name="T8" fmla="*/ 3 w 7024"/>
                <a:gd name="T9" fmla="*/ 1 h 2976"/>
                <a:gd name="T10" fmla="*/ 3 w 7024"/>
                <a:gd name="T11" fmla="*/ 1 h 2976"/>
                <a:gd name="T12" fmla="*/ 1 w 7024"/>
                <a:gd name="T13" fmla="*/ 1 h 2976"/>
                <a:gd name="T14" fmla="*/ 0 w 7024"/>
                <a:gd name="T15" fmla="*/ 1 h 2976"/>
                <a:gd name="T16" fmla="*/ 0 w 7024"/>
                <a:gd name="T17" fmla="*/ 1 h 2976"/>
                <a:gd name="T18" fmla="*/ 1 w 7024"/>
                <a:gd name="T19" fmla="*/ 1 h 2976"/>
                <a:gd name="T20" fmla="*/ 1 w 7024"/>
                <a:gd name="T21" fmla="*/ 1 h 2976"/>
                <a:gd name="T22" fmla="*/ 3 w 7024"/>
                <a:gd name="T23" fmla="*/ 1 h 2976"/>
                <a:gd name="T24" fmla="*/ 3 w 7024"/>
                <a:gd name="T25" fmla="*/ 1 h 2976"/>
                <a:gd name="T26" fmla="*/ 3 w 7024"/>
                <a:gd name="T27" fmla="*/ 1 h 2976"/>
                <a:gd name="T28" fmla="*/ 3 w 7024"/>
                <a:gd name="T29" fmla="*/ 1 h 2976"/>
                <a:gd name="T30" fmla="*/ 1 w 7024"/>
                <a:gd name="T31" fmla="*/ 1 h 2976"/>
                <a:gd name="T32" fmla="*/ 1 w 7024"/>
                <a:gd name="T33" fmla="*/ 1 h 2976"/>
                <a:gd name="T34" fmla="*/ 1 w 7024"/>
                <a:gd name="T35" fmla="*/ 1 h 297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7024"/>
                <a:gd name="T55" fmla="*/ 0 h 2976"/>
                <a:gd name="T56" fmla="*/ 7024 w 7024"/>
                <a:gd name="T57" fmla="*/ 2976 h 297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7024" h="2976">
                  <a:moveTo>
                    <a:pt x="0" y="8"/>
                  </a:moveTo>
                  <a:cubicBezTo>
                    <a:pt x="0" y="4"/>
                    <a:pt x="4" y="0"/>
                    <a:pt x="8" y="0"/>
                  </a:cubicBezTo>
                  <a:lnTo>
                    <a:pt x="7016" y="0"/>
                  </a:lnTo>
                  <a:cubicBezTo>
                    <a:pt x="7021" y="0"/>
                    <a:pt x="7024" y="4"/>
                    <a:pt x="7024" y="8"/>
                  </a:cubicBezTo>
                  <a:lnTo>
                    <a:pt x="7024" y="2968"/>
                  </a:lnTo>
                  <a:cubicBezTo>
                    <a:pt x="7024" y="2973"/>
                    <a:pt x="7021" y="2976"/>
                    <a:pt x="7016" y="2976"/>
                  </a:cubicBezTo>
                  <a:lnTo>
                    <a:pt x="8" y="2976"/>
                  </a:lnTo>
                  <a:cubicBezTo>
                    <a:pt x="4" y="2976"/>
                    <a:pt x="0" y="2973"/>
                    <a:pt x="0" y="2968"/>
                  </a:cubicBezTo>
                  <a:lnTo>
                    <a:pt x="0" y="8"/>
                  </a:lnTo>
                  <a:close/>
                  <a:moveTo>
                    <a:pt x="16" y="2968"/>
                  </a:moveTo>
                  <a:lnTo>
                    <a:pt x="8" y="2960"/>
                  </a:lnTo>
                  <a:lnTo>
                    <a:pt x="7016" y="2960"/>
                  </a:lnTo>
                  <a:lnTo>
                    <a:pt x="7008" y="2968"/>
                  </a:lnTo>
                  <a:lnTo>
                    <a:pt x="7008" y="8"/>
                  </a:lnTo>
                  <a:lnTo>
                    <a:pt x="7016" y="16"/>
                  </a:lnTo>
                  <a:lnTo>
                    <a:pt x="8" y="16"/>
                  </a:lnTo>
                  <a:lnTo>
                    <a:pt x="16" y="8"/>
                  </a:lnTo>
                  <a:lnTo>
                    <a:pt x="16" y="2968"/>
                  </a:lnTo>
                  <a:close/>
                </a:path>
              </a:pathLst>
            </a:custGeom>
            <a:solidFill>
              <a:srgbClr val="000000"/>
            </a:solidFill>
            <a:ln w="1588" cap="flat">
              <a:solidFill>
                <a:srgbClr val="000000"/>
              </a:solidFill>
              <a:prstDash val="solid"/>
              <a:round/>
              <a:headEnd/>
              <a:tailEnd/>
            </a:ln>
          </p:spPr>
          <p:txBody>
            <a:bodyPr/>
            <a:lstStyle/>
            <a:p>
              <a:endParaRPr lang="en-US"/>
            </a:p>
          </p:txBody>
        </p:sp>
        <p:sp>
          <p:nvSpPr>
            <p:cNvPr id="51227" name="Freeform 22"/>
            <p:cNvSpPr>
              <a:spLocks/>
            </p:cNvSpPr>
            <p:nvPr/>
          </p:nvSpPr>
          <p:spPr bwMode="auto">
            <a:xfrm>
              <a:off x="7346" y="10082"/>
              <a:ext cx="3725" cy="1476"/>
            </a:xfrm>
            <a:custGeom>
              <a:avLst/>
              <a:gdLst>
                <a:gd name="T0" fmla="*/ 1 w 6560"/>
                <a:gd name="T1" fmla="*/ 1 h 2784"/>
                <a:gd name="T2" fmla="*/ 1 w 6560"/>
                <a:gd name="T3" fmla="*/ 1 h 2784"/>
                <a:gd name="T4" fmla="*/ 1 w 6560"/>
                <a:gd name="T5" fmla="*/ 1 h 2784"/>
                <a:gd name="T6" fmla="*/ 1 w 6560"/>
                <a:gd name="T7" fmla="*/ 1 h 2784"/>
                <a:gd name="T8" fmla="*/ 1 w 6560"/>
                <a:gd name="T9" fmla="*/ 1 h 2784"/>
                <a:gd name="T10" fmla="*/ 1 w 6560"/>
                <a:gd name="T11" fmla="*/ 1 h 2784"/>
                <a:gd name="T12" fmla="*/ 1 w 6560"/>
                <a:gd name="T13" fmla="*/ 1 h 2784"/>
                <a:gd name="T14" fmla="*/ 1 w 6560"/>
                <a:gd name="T15" fmla="*/ 1 h 2784"/>
                <a:gd name="T16" fmla="*/ 1 w 6560"/>
                <a:gd name="T17" fmla="*/ 1 h 2784"/>
                <a:gd name="T18" fmla="*/ 1 w 6560"/>
                <a:gd name="T19" fmla="*/ 1 h 2784"/>
                <a:gd name="T20" fmla="*/ 1 w 6560"/>
                <a:gd name="T21" fmla="*/ 1 h 2784"/>
                <a:gd name="T22" fmla="*/ 1 w 6560"/>
                <a:gd name="T23" fmla="*/ 1 h 2784"/>
                <a:gd name="T24" fmla="*/ 1 w 6560"/>
                <a:gd name="T25" fmla="*/ 1 h 2784"/>
                <a:gd name="T26" fmla="*/ 2 w 6560"/>
                <a:gd name="T27" fmla="*/ 1 h 2784"/>
                <a:gd name="T28" fmla="*/ 2 w 6560"/>
                <a:gd name="T29" fmla="*/ 0 h 2784"/>
                <a:gd name="T30" fmla="*/ 2 w 6560"/>
                <a:gd name="T31" fmla="*/ 0 h 2784"/>
                <a:gd name="T32" fmla="*/ 2 w 6560"/>
                <a:gd name="T33" fmla="*/ 0 h 2784"/>
                <a:gd name="T34" fmla="*/ 2 w 6560"/>
                <a:gd name="T35" fmla="*/ 0 h 2784"/>
                <a:gd name="T36" fmla="*/ 2 w 6560"/>
                <a:gd name="T37" fmla="*/ 0 h 2784"/>
                <a:gd name="T38" fmla="*/ 2 w 6560"/>
                <a:gd name="T39" fmla="*/ 1 h 2784"/>
                <a:gd name="T40" fmla="*/ 2 w 6560"/>
                <a:gd name="T41" fmla="*/ 1 h 2784"/>
                <a:gd name="T42" fmla="*/ 2 w 6560"/>
                <a:gd name="T43" fmla="*/ 1 h 2784"/>
                <a:gd name="T44" fmla="*/ 2 w 6560"/>
                <a:gd name="T45" fmla="*/ 1 h 2784"/>
                <a:gd name="T46" fmla="*/ 2 w 6560"/>
                <a:gd name="T47" fmla="*/ 1 h 2784"/>
                <a:gd name="T48" fmla="*/ 2 w 6560"/>
                <a:gd name="T49" fmla="*/ 1 h 2784"/>
                <a:gd name="T50" fmla="*/ 2 w 6560"/>
                <a:gd name="T51" fmla="*/ 1 h 2784"/>
                <a:gd name="T52" fmla="*/ 1 w 6560"/>
                <a:gd name="T53" fmla="*/ 1 h 2784"/>
                <a:gd name="T54" fmla="*/ 1 w 6560"/>
                <a:gd name="T55" fmla="*/ 1 h 2784"/>
                <a:gd name="T56" fmla="*/ 1 w 6560"/>
                <a:gd name="T57" fmla="*/ 1 h 2784"/>
                <a:gd name="T58" fmla="*/ 1 w 6560"/>
                <a:gd name="T59" fmla="*/ 1 h 2784"/>
                <a:gd name="T60" fmla="*/ 1 w 6560"/>
                <a:gd name="T61" fmla="*/ 1 h 2784"/>
                <a:gd name="T62" fmla="*/ 1 w 6560"/>
                <a:gd name="T63" fmla="*/ 1 h 2784"/>
                <a:gd name="T64" fmla="*/ 1 w 6560"/>
                <a:gd name="T65" fmla="*/ 1 h 2784"/>
                <a:gd name="T66" fmla="*/ 1 w 6560"/>
                <a:gd name="T67" fmla="*/ 1 h 2784"/>
                <a:gd name="T68" fmla="*/ 1 w 6560"/>
                <a:gd name="T69" fmla="*/ 1 h 2784"/>
                <a:gd name="T70" fmla="*/ 1 w 6560"/>
                <a:gd name="T71" fmla="*/ 1 h 2784"/>
                <a:gd name="T72" fmla="*/ 1 w 6560"/>
                <a:gd name="T73" fmla="*/ 1 h 2784"/>
                <a:gd name="T74" fmla="*/ 1 w 6560"/>
                <a:gd name="T75" fmla="*/ 1 h 2784"/>
                <a:gd name="T76" fmla="*/ 1 w 6560"/>
                <a:gd name="T77" fmla="*/ 1 h 2784"/>
                <a:gd name="T78" fmla="*/ 0 w 6560"/>
                <a:gd name="T79" fmla="*/ 1 h 2784"/>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6560"/>
                <a:gd name="T121" fmla="*/ 0 h 2784"/>
                <a:gd name="T122" fmla="*/ 6560 w 6560"/>
                <a:gd name="T123" fmla="*/ 2784 h 2784"/>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6560" h="2784">
                  <a:moveTo>
                    <a:pt x="32" y="2720"/>
                  </a:moveTo>
                  <a:lnTo>
                    <a:pt x="368" y="2720"/>
                  </a:lnTo>
                  <a:lnTo>
                    <a:pt x="688" y="2720"/>
                  </a:lnTo>
                  <a:lnTo>
                    <a:pt x="1008" y="2720"/>
                  </a:lnTo>
                  <a:lnTo>
                    <a:pt x="1344" y="2720"/>
                  </a:lnTo>
                  <a:lnTo>
                    <a:pt x="1664" y="2720"/>
                  </a:lnTo>
                  <a:lnTo>
                    <a:pt x="1821" y="2705"/>
                  </a:lnTo>
                  <a:lnTo>
                    <a:pt x="1981" y="2690"/>
                  </a:lnTo>
                  <a:lnTo>
                    <a:pt x="1973" y="2692"/>
                  </a:lnTo>
                  <a:lnTo>
                    <a:pt x="2133" y="2629"/>
                  </a:lnTo>
                  <a:lnTo>
                    <a:pt x="2123" y="2636"/>
                  </a:lnTo>
                  <a:lnTo>
                    <a:pt x="2283" y="2488"/>
                  </a:lnTo>
                  <a:lnTo>
                    <a:pt x="2276" y="2496"/>
                  </a:lnTo>
                  <a:lnTo>
                    <a:pt x="2452" y="2177"/>
                  </a:lnTo>
                  <a:lnTo>
                    <a:pt x="2450" y="2184"/>
                  </a:lnTo>
                  <a:lnTo>
                    <a:pt x="2610" y="1648"/>
                  </a:lnTo>
                  <a:lnTo>
                    <a:pt x="2769" y="1027"/>
                  </a:lnTo>
                  <a:lnTo>
                    <a:pt x="2930" y="520"/>
                  </a:lnTo>
                  <a:cubicBezTo>
                    <a:pt x="2931" y="518"/>
                    <a:pt x="2931" y="516"/>
                    <a:pt x="2933" y="514"/>
                  </a:cubicBezTo>
                  <a:lnTo>
                    <a:pt x="3093" y="227"/>
                  </a:lnTo>
                  <a:cubicBezTo>
                    <a:pt x="3095" y="223"/>
                    <a:pt x="3097" y="220"/>
                    <a:pt x="3101" y="217"/>
                  </a:cubicBezTo>
                  <a:lnTo>
                    <a:pt x="3261" y="93"/>
                  </a:lnTo>
                  <a:cubicBezTo>
                    <a:pt x="3264" y="91"/>
                    <a:pt x="3267" y="89"/>
                    <a:pt x="3270" y="88"/>
                  </a:cubicBezTo>
                  <a:lnTo>
                    <a:pt x="3430" y="33"/>
                  </a:lnTo>
                  <a:cubicBezTo>
                    <a:pt x="3432" y="32"/>
                    <a:pt x="3435" y="32"/>
                    <a:pt x="3437" y="32"/>
                  </a:cubicBezTo>
                  <a:lnTo>
                    <a:pt x="3597" y="16"/>
                  </a:lnTo>
                  <a:lnTo>
                    <a:pt x="3775" y="8"/>
                  </a:lnTo>
                  <a:lnTo>
                    <a:pt x="3935" y="1"/>
                  </a:lnTo>
                  <a:lnTo>
                    <a:pt x="4096" y="0"/>
                  </a:lnTo>
                  <a:lnTo>
                    <a:pt x="4256" y="0"/>
                  </a:lnTo>
                  <a:lnTo>
                    <a:pt x="4416" y="0"/>
                  </a:lnTo>
                  <a:lnTo>
                    <a:pt x="4576" y="0"/>
                  </a:lnTo>
                  <a:lnTo>
                    <a:pt x="4736" y="0"/>
                  </a:lnTo>
                  <a:lnTo>
                    <a:pt x="4912" y="0"/>
                  </a:lnTo>
                  <a:lnTo>
                    <a:pt x="5232" y="0"/>
                  </a:lnTo>
                  <a:lnTo>
                    <a:pt x="5552" y="0"/>
                  </a:lnTo>
                  <a:lnTo>
                    <a:pt x="5872" y="0"/>
                  </a:lnTo>
                  <a:lnTo>
                    <a:pt x="6208" y="0"/>
                  </a:lnTo>
                  <a:lnTo>
                    <a:pt x="6528" y="0"/>
                  </a:lnTo>
                  <a:cubicBezTo>
                    <a:pt x="6546" y="0"/>
                    <a:pt x="6560" y="15"/>
                    <a:pt x="6560" y="32"/>
                  </a:cubicBezTo>
                  <a:cubicBezTo>
                    <a:pt x="6560" y="50"/>
                    <a:pt x="6546" y="64"/>
                    <a:pt x="6528" y="64"/>
                  </a:cubicBezTo>
                  <a:lnTo>
                    <a:pt x="6208" y="64"/>
                  </a:lnTo>
                  <a:lnTo>
                    <a:pt x="5872" y="64"/>
                  </a:lnTo>
                  <a:lnTo>
                    <a:pt x="5552" y="64"/>
                  </a:lnTo>
                  <a:lnTo>
                    <a:pt x="5232" y="64"/>
                  </a:lnTo>
                  <a:lnTo>
                    <a:pt x="4912" y="64"/>
                  </a:lnTo>
                  <a:lnTo>
                    <a:pt x="4736" y="64"/>
                  </a:lnTo>
                  <a:lnTo>
                    <a:pt x="4576" y="64"/>
                  </a:lnTo>
                  <a:lnTo>
                    <a:pt x="4416" y="64"/>
                  </a:lnTo>
                  <a:lnTo>
                    <a:pt x="4256" y="64"/>
                  </a:lnTo>
                  <a:lnTo>
                    <a:pt x="4096" y="64"/>
                  </a:lnTo>
                  <a:lnTo>
                    <a:pt x="3938" y="64"/>
                  </a:lnTo>
                  <a:lnTo>
                    <a:pt x="3778" y="72"/>
                  </a:lnTo>
                  <a:lnTo>
                    <a:pt x="3604" y="80"/>
                  </a:lnTo>
                  <a:lnTo>
                    <a:pt x="3444" y="95"/>
                  </a:lnTo>
                  <a:lnTo>
                    <a:pt x="3451" y="94"/>
                  </a:lnTo>
                  <a:lnTo>
                    <a:pt x="3291" y="148"/>
                  </a:lnTo>
                  <a:lnTo>
                    <a:pt x="3300" y="143"/>
                  </a:lnTo>
                  <a:lnTo>
                    <a:pt x="3140" y="268"/>
                  </a:lnTo>
                  <a:lnTo>
                    <a:pt x="3148" y="258"/>
                  </a:lnTo>
                  <a:lnTo>
                    <a:pt x="2988" y="545"/>
                  </a:lnTo>
                  <a:lnTo>
                    <a:pt x="2991" y="540"/>
                  </a:lnTo>
                  <a:lnTo>
                    <a:pt x="2831" y="1043"/>
                  </a:lnTo>
                  <a:lnTo>
                    <a:pt x="2671" y="1666"/>
                  </a:lnTo>
                  <a:lnTo>
                    <a:pt x="2511" y="2202"/>
                  </a:lnTo>
                  <a:cubicBezTo>
                    <a:pt x="2510" y="2204"/>
                    <a:pt x="2510" y="2206"/>
                    <a:pt x="2508" y="2208"/>
                  </a:cubicBezTo>
                  <a:lnTo>
                    <a:pt x="2332" y="2527"/>
                  </a:lnTo>
                  <a:cubicBezTo>
                    <a:pt x="2331" y="2530"/>
                    <a:pt x="2329" y="2533"/>
                    <a:pt x="2326" y="2535"/>
                  </a:cubicBezTo>
                  <a:lnTo>
                    <a:pt x="2166" y="2683"/>
                  </a:lnTo>
                  <a:cubicBezTo>
                    <a:pt x="2163" y="2685"/>
                    <a:pt x="2160" y="2688"/>
                    <a:pt x="2156" y="2689"/>
                  </a:cubicBezTo>
                  <a:lnTo>
                    <a:pt x="1996" y="2751"/>
                  </a:lnTo>
                  <a:cubicBezTo>
                    <a:pt x="1993" y="2752"/>
                    <a:pt x="1990" y="2753"/>
                    <a:pt x="1988" y="2753"/>
                  </a:cubicBezTo>
                  <a:lnTo>
                    <a:pt x="1828" y="2769"/>
                  </a:lnTo>
                  <a:lnTo>
                    <a:pt x="1664" y="2784"/>
                  </a:lnTo>
                  <a:lnTo>
                    <a:pt x="1344" y="2784"/>
                  </a:lnTo>
                  <a:lnTo>
                    <a:pt x="1008" y="2784"/>
                  </a:lnTo>
                  <a:lnTo>
                    <a:pt x="688" y="2784"/>
                  </a:lnTo>
                  <a:lnTo>
                    <a:pt x="368" y="2784"/>
                  </a:lnTo>
                  <a:lnTo>
                    <a:pt x="32" y="2784"/>
                  </a:lnTo>
                  <a:cubicBezTo>
                    <a:pt x="15" y="2784"/>
                    <a:pt x="0" y="2770"/>
                    <a:pt x="0" y="2752"/>
                  </a:cubicBezTo>
                  <a:cubicBezTo>
                    <a:pt x="0" y="2735"/>
                    <a:pt x="15" y="2720"/>
                    <a:pt x="32" y="2720"/>
                  </a:cubicBezTo>
                  <a:close/>
                </a:path>
              </a:pathLst>
            </a:custGeom>
            <a:solidFill>
              <a:srgbClr val="000000"/>
            </a:solidFill>
            <a:ln w="1588" cap="flat">
              <a:solidFill>
                <a:srgbClr val="000000"/>
              </a:solidFill>
              <a:prstDash val="solid"/>
              <a:round/>
              <a:headEnd/>
              <a:tailEnd/>
            </a:ln>
          </p:spPr>
          <p:txBody>
            <a:bodyPr/>
            <a:lstStyle/>
            <a:p>
              <a:endParaRPr lang="en-US"/>
            </a:p>
          </p:txBody>
        </p:sp>
        <p:sp>
          <p:nvSpPr>
            <p:cNvPr id="51228" name="Freeform 23"/>
            <p:cNvSpPr>
              <a:spLocks/>
            </p:cNvSpPr>
            <p:nvPr/>
          </p:nvSpPr>
          <p:spPr bwMode="auto">
            <a:xfrm>
              <a:off x="7346" y="10082"/>
              <a:ext cx="3725" cy="1484"/>
            </a:xfrm>
            <a:custGeom>
              <a:avLst/>
              <a:gdLst>
                <a:gd name="T0" fmla="*/ 1 w 6560"/>
                <a:gd name="T1" fmla="*/ 1 h 2800"/>
                <a:gd name="T2" fmla="*/ 1 w 6560"/>
                <a:gd name="T3" fmla="*/ 1 h 2800"/>
                <a:gd name="T4" fmla="*/ 1 w 6560"/>
                <a:gd name="T5" fmla="*/ 1 h 2800"/>
                <a:gd name="T6" fmla="*/ 1 w 6560"/>
                <a:gd name="T7" fmla="*/ 1 h 2800"/>
                <a:gd name="T8" fmla="*/ 1 w 6560"/>
                <a:gd name="T9" fmla="*/ 1 h 2800"/>
                <a:gd name="T10" fmla="*/ 1 w 6560"/>
                <a:gd name="T11" fmla="*/ 1 h 2800"/>
                <a:gd name="T12" fmla="*/ 1 w 6560"/>
                <a:gd name="T13" fmla="*/ 1 h 2800"/>
                <a:gd name="T14" fmla="*/ 1 w 6560"/>
                <a:gd name="T15" fmla="*/ 1 h 2800"/>
                <a:gd name="T16" fmla="*/ 1 w 6560"/>
                <a:gd name="T17" fmla="*/ 1 h 2800"/>
                <a:gd name="T18" fmla="*/ 1 w 6560"/>
                <a:gd name="T19" fmla="*/ 1 h 2800"/>
                <a:gd name="T20" fmla="*/ 1 w 6560"/>
                <a:gd name="T21" fmla="*/ 1 h 2800"/>
                <a:gd name="T22" fmla="*/ 1 w 6560"/>
                <a:gd name="T23" fmla="*/ 1 h 2800"/>
                <a:gd name="T24" fmla="*/ 1 w 6560"/>
                <a:gd name="T25" fmla="*/ 1 h 2800"/>
                <a:gd name="T26" fmla="*/ 2 w 6560"/>
                <a:gd name="T27" fmla="*/ 1 h 2800"/>
                <a:gd name="T28" fmla="*/ 2 w 6560"/>
                <a:gd name="T29" fmla="*/ 1 h 2800"/>
                <a:gd name="T30" fmla="*/ 2 w 6560"/>
                <a:gd name="T31" fmla="*/ 1 h 2800"/>
                <a:gd name="T32" fmla="*/ 2 w 6560"/>
                <a:gd name="T33" fmla="*/ 1 h 2800"/>
                <a:gd name="T34" fmla="*/ 2 w 6560"/>
                <a:gd name="T35" fmla="*/ 0 h 2800"/>
                <a:gd name="T36" fmla="*/ 2 w 6560"/>
                <a:gd name="T37" fmla="*/ 0 h 2800"/>
                <a:gd name="T38" fmla="*/ 2 w 6560"/>
                <a:gd name="T39" fmla="*/ 0 h 2800"/>
                <a:gd name="T40" fmla="*/ 2 w 6560"/>
                <a:gd name="T41" fmla="*/ 1 h 2800"/>
                <a:gd name="T42" fmla="*/ 2 w 6560"/>
                <a:gd name="T43" fmla="*/ 1 h 2800"/>
                <a:gd name="T44" fmla="*/ 2 w 6560"/>
                <a:gd name="T45" fmla="*/ 1 h 2800"/>
                <a:gd name="T46" fmla="*/ 2 w 6560"/>
                <a:gd name="T47" fmla="*/ 1 h 2800"/>
                <a:gd name="T48" fmla="*/ 2 w 6560"/>
                <a:gd name="T49" fmla="*/ 1 h 2800"/>
                <a:gd name="T50" fmla="*/ 2 w 6560"/>
                <a:gd name="T51" fmla="*/ 1 h 2800"/>
                <a:gd name="T52" fmla="*/ 2 w 6560"/>
                <a:gd name="T53" fmla="*/ 1 h 2800"/>
                <a:gd name="T54" fmla="*/ 2 w 6560"/>
                <a:gd name="T55" fmla="*/ 1 h 2800"/>
                <a:gd name="T56" fmla="*/ 1 w 6560"/>
                <a:gd name="T57" fmla="*/ 1 h 2800"/>
                <a:gd name="T58" fmla="*/ 1 w 6560"/>
                <a:gd name="T59" fmla="*/ 1 h 2800"/>
                <a:gd name="T60" fmla="*/ 1 w 6560"/>
                <a:gd name="T61" fmla="*/ 1 h 2800"/>
                <a:gd name="T62" fmla="*/ 1 w 6560"/>
                <a:gd name="T63" fmla="*/ 1 h 2800"/>
                <a:gd name="T64" fmla="*/ 1 w 6560"/>
                <a:gd name="T65" fmla="*/ 1 h 2800"/>
                <a:gd name="T66" fmla="*/ 1 w 6560"/>
                <a:gd name="T67" fmla="*/ 1 h 2800"/>
                <a:gd name="T68" fmla="*/ 1 w 6560"/>
                <a:gd name="T69" fmla="*/ 1 h 2800"/>
                <a:gd name="T70" fmla="*/ 1 w 6560"/>
                <a:gd name="T71" fmla="*/ 1 h 2800"/>
                <a:gd name="T72" fmla="*/ 1 w 6560"/>
                <a:gd name="T73" fmla="*/ 1 h 2800"/>
                <a:gd name="T74" fmla="*/ 1 w 6560"/>
                <a:gd name="T75" fmla="*/ 1 h 2800"/>
                <a:gd name="T76" fmla="*/ 1 w 6560"/>
                <a:gd name="T77" fmla="*/ 1 h 2800"/>
                <a:gd name="T78" fmla="*/ 1 w 6560"/>
                <a:gd name="T79" fmla="*/ 1 h 2800"/>
                <a:gd name="T80" fmla="*/ 1 w 6560"/>
                <a:gd name="T81" fmla="*/ 1 h 2800"/>
                <a:gd name="T82" fmla="*/ 0 w 6560"/>
                <a:gd name="T83" fmla="*/ 1 h 280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560"/>
                <a:gd name="T127" fmla="*/ 0 h 2800"/>
                <a:gd name="T128" fmla="*/ 6560 w 6560"/>
                <a:gd name="T129" fmla="*/ 2800 h 280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560" h="2800">
                  <a:moveTo>
                    <a:pt x="32" y="2736"/>
                  </a:moveTo>
                  <a:lnTo>
                    <a:pt x="368" y="2736"/>
                  </a:lnTo>
                  <a:lnTo>
                    <a:pt x="688" y="2736"/>
                  </a:lnTo>
                  <a:lnTo>
                    <a:pt x="1008" y="2736"/>
                  </a:lnTo>
                  <a:lnTo>
                    <a:pt x="1344" y="2736"/>
                  </a:lnTo>
                  <a:lnTo>
                    <a:pt x="1664" y="2736"/>
                  </a:lnTo>
                  <a:lnTo>
                    <a:pt x="1823" y="2729"/>
                  </a:lnTo>
                  <a:lnTo>
                    <a:pt x="1984" y="2729"/>
                  </a:lnTo>
                  <a:lnTo>
                    <a:pt x="2144" y="2729"/>
                  </a:lnTo>
                  <a:lnTo>
                    <a:pt x="2303" y="2721"/>
                  </a:lnTo>
                  <a:lnTo>
                    <a:pt x="2479" y="2713"/>
                  </a:lnTo>
                  <a:lnTo>
                    <a:pt x="2473" y="2714"/>
                  </a:lnTo>
                  <a:lnTo>
                    <a:pt x="2633" y="2675"/>
                  </a:lnTo>
                  <a:lnTo>
                    <a:pt x="2628" y="2677"/>
                  </a:lnTo>
                  <a:lnTo>
                    <a:pt x="2788" y="2607"/>
                  </a:lnTo>
                  <a:lnTo>
                    <a:pt x="2778" y="2614"/>
                  </a:lnTo>
                  <a:lnTo>
                    <a:pt x="2938" y="2450"/>
                  </a:lnTo>
                  <a:lnTo>
                    <a:pt x="2932" y="2457"/>
                  </a:lnTo>
                  <a:lnTo>
                    <a:pt x="3092" y="2168"/>
                  </a:lnTo>
                  <a:lnTo>
                    <a:pt x="3090" y="2173"/>
                  </a:lnTo>
                  <a:lnTo>
                    <a:pt x="3250" y="1721"/>
                  </a:lnTo>
                  <a:lnTo>
                    <a:pt x="3410" y="1185"/>
                  </a:lnTo>
                  <a:lnTo>
                    <a:pt x="3570" y="701"/>
                  </a:lnTo>
                  <a:cubicBezTo>
                    <a:pt x="3571" y="699"/>
                    <a:pt x="3571" y="697"/>
                    <a:pt x="3572" y="695"/>
                  </a:cubicBezTo>
                  <a:lnTo>
                    <a:pt x="3748" y="368"/>
                  </a:lnTo>
                  <a:cubicBezTo>
                    <a:pt x="3749" y="366"/>
                    <a:pt x="3751" y="364"/>
                    <a:pt x="3752" y="362"/>
                  </a:cubicBezTo>
                  <a:lnTo>
                    <a:pt x="3912" y="175"/>
                  </a:lnTo>
                  <a:cubicBezTo>
                    <a:pt x="3914" y="173"/>
                    <a:pt x="3917" y="170"/>
                    <a:pt x="3920" y="169"/>
                  </a:cubicBezTo>
                  <a:lnTo>
                    <a:pt x="4080" y="75"/>
                  </a:lnTo>
                  <a:cubicBezTo>
                    <a:pt x="4083" y="73"/>
                    <a:pt x="4086" y="72"/>
                    <a:pt x="4089" y="72"/>
                  </a:cubicBezTo>
                  <a:lnTo>
                    <a:pt x="4249" y="33"/>
                  </a:lnTo>
                  <a:cubicBezTo>
                    <a:pt x="4250" y="32"/>
                    <a:pt x="4252" y="32"/>
                    <a:pt x="4253" y="32"/>
                  </a:cubicBezTo>
                  <a:lnTo>
                    <a:pt x="4413" y="16"/>
                  </a:lnTo>
                  <a:lnTo>
                    <a:pt x="4575" y="8"/>
                  </a:lnTo>
                  <a:lnTo>
                    <a:pt x="4736" y="8"/>
                  </a:lnTo>
                  <a:lnTo>
                    <a:pt x="4911" y="0"/>
                  </a:lnTo>
                  <a:lnTo>
                    <a:pt x="5232" y="0"/>
                  </a:lnTo>
                  <a:lnTo>
                    <a:pt x="5552" y="0"/>
                  </a:lnTo>
                  <a:lnTo>
                    <a:pt x="5872" y="0"/>
                  </a:lnTo>
                  <a:lnTo>
                    <a:pt x="6208" y="0"/>
                  </a:lnTo>
                  <a:lnTo>
                    <a:pt x="6528" y="0"/>
                  </a:lnTo>
                  <a:cubicBezTo>
                    <a:pt x="6546" y="0"/>
                    <a:pt x="6560" y="15"/>
                    <a:pt x="6560" y="32"/>
                  </a:cubicBezTo>
                  <a:cubicBezTo>
                    <a:pt x="6560" y="50"/>
                    <a:pt x="6546" y="64"/>
                    <a:pt x="6528" y="64"/>
                  </a:cubicBezTo>
                  <a:lnTo>
                    <a:pt x="6208" y="64"/>
                  </a:lnTo>
                  <a:lnTo>
                    <a:pt x="5872" y="64"/>
                  </a:lnTo>
                  <a:lnTo>
                    <a:pt x="5552" y="64"/>
                  </a:lnTo>
                  <a:lnTo>
                    <a:pt x="5232" y="64"/>
                  </a:lnTo>
                  <a:lnTo>
                    <a:pt x="4914" y="64"/>
                  </a:lnTo>
                  <a:lnTo>
                    <a:pt x="4736" y="72"/>
                  </a:lnTo>
                  <a:lnTo>
                    <a:pt x="4578" y="72"/>
                  </a:lnTo>
                  <a:lnTo>
                    <a:pt x="4420" y="80"/>
                  </a:lnTo>
                  <a:lnTo>
                    <a:pt x="4260" y="95"/>
                  </a:lnTo>
                  <a:lnTo>
                    <a:pt x="4264" y="95"/>
                  </a:lnTo>
                  <a:lnTo>
                    <a:pt x="4104" y="134"/>
                  </a:lnTo>
                  <a:lnTo>
                    <a:pt x="4113" y="130"/>
                  </a:lnTo>
                  <a:lnTo>
                    <a:pt x="3953" y="224"/>
                  </a:lnTo>
                  <a:lnTo>
                    <a:pt x="3961" y="217"/>
                  </a:lnTo>
                  <a:lnTo>
                    <a:pt x="3801" y="404"/>
                  </a:lnTo>
                  <a:lnTo>
                    <a:pt x="3805" y="398"/>
                  </a:lnTo>
                  <a:lnTo>
                    <a:pt x="3629" y="726"/>
                  </a:lnTo>
                  <a:lnTo>
                    <a:pt x="3631" y="721"/>
                  </a:lnTo>
                  <a:lnTo>
                    <a:pt x="3471" y="1203"/>
                  </a:lnTo>
                  <a:lnTo>
                    <a:pt x="3311" y="1742"/>
                  </a:lnTo>
                  <a:lnTo>
                    <a:pt x="3151" y="2195"/>
                  </a:lnTo>
                  <a:cubicBezTo>
                    <a:pt x="3150" y="2196"/>
                    <a:pt x="3149" y="2198"/>
                    <a:pt x="3148" y="2199"/>
                  </a:cubicBezTo>
                  <a:lnTo>
                    <a:pt x="2988" y="2488"/>
                  </a:lnTo>
                  <a:cubicBezTo>
                    <a:pt x="2987" y="2490"/>
                    <a:pt x="2985" y="2493"/>
                    <a:pt x="2983" y="2495"/>
                  </a:cubicBezTo>
                  <a:lnTo>
                    <a:pt x="2823" y="2658"/>
                  </a:lnTo>
                  <a:cubicBezTo>
                    <a:pt x="2820" y="2661"/>
                    <a:pt x="2817" y="2664"/>
                    <a:pt x="2813" y="2665"/>
                  </a:cubicBezTo>
                  <a:lnTo>
                    <a:pt x="2653" y="2735"/>
                  </a:lnTo>
                  <a:cubicBezTo>
                    <a:pt x="2652" y="2736"/>
                    <a:pt x="2650" y="2737"/>
                    <a:pt x="2648" y="2737"/>
                  </a:cubicBezTo>
                  <a:lnTo>
                    <a:pt x="2488" y="2776"/>
                  </a:lnTo>
                  <a:cubicBezTo>
                    <a:pt x="2486" y="2777"/>
                    <a:pt x="2484" y="2777"/>
                    <a:pt x="2482" y="2777"/>
                  </a:cubicBezTo>
                  <a:lnTo>
                    <a:pt x="2306" y="2785"/>
                  </a:lnTo>
                  <a:lnTo>
                    <a:pt x="2144" y="2793"/>
                  </a:lnTo>
                  <a:lnTo>
                    <a:pt x="1984" y="2793"/>
                  </a:lnTo>
                  <a:lnTo>
                    <a:pt x="1826" y="2793"/>
                  </a:lnTo>
                  <a:lnTo>
                    <a:pt x="1664" y="2800"/>
                  </a:lnTo>
                  <a:lnTo>
                    <a:pt x="1344" y="2800"/>
                  </a:lnTo>
                  <a:lnTo>
                    <a:pt x="1008" y="2800"/>
                  </a:lnTo>
                  <a:lnTo>
                    <a:pt x="688" y="2800"/>
                  </a:lnTo>
                  <a:lnTo>
                    <a:pt x="368" y="2800"/>
                  </a:lnTo>
                  <a:lnTo>
                    <a:pt x="32" y="2800"/>
                  </a:lnTo>
                  <a:cubicBezTo>
                    <a:pt x="15" y="2800"/>
                    <a:pt x="0" y="2786"/>
                    <a:pt x="0" y="2768"/>
                  </a:cubicBezTo>
                  <a:cubicBezTo>
                    <a:pt x="0" y="2751"/>
                    <a:pt x="15" y="2736"/>
                    <a:pt x="32" y="2736"/>
                  </a:cubicBezTo>
                  <a:close/>
                </a:path>
              </a:pathLst>
            </a:custGeom>
            <a:solidFill>
              <a:srgbClr val="000000"/>
            </a:solidFill>
            <a:ln w="1588" cap="flat">
              <a:solidFill>
                <a:srgbClr val="000000"/>
              </a:solidFill>
              <a:prstDash val="solid"/>
              <a:round/>
              <a:headEnd/>
              <a:tailEnd/>
            </a:ln>
          </p:spPr>
          <p:txBody>
            <a:bodyPr/>
            <a:lstStyle/>
            <a:p>
              <a:endParaRPr lang="en-US"/>
            </a:p>
          </p:txBody>
        </p:sp>
      </p:grpSp>
      <p:sp>
        <p:nvSpPr>
          <p:cNvPr id="51209" name="TextBox 29"/>
          <p:cNvSpPr txBox="1">
            <a:spLocks noChangeArrowheads="1"/>
          </p:cNvSpPr>
          <p:nvPr/>
        </p:nvSpPr>
        <p:spPr bwMode="auto">
          <a:xfrm>
            <a:off x="7696200" y="5410200"/>
            <a:ext cx="425450"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ea typeface="MS PGothic" panose="020B0600070205080204" pitchFamily="34" charset="-128"/>
              </a:defRPr>
            </a:lvl1pPr>
            <a:lvl2pPr marL="742950" indent="-285750">
              <a:spcBef>
                <a:spcPct val="20000"/>
              </a:spcBef>
              <a:buChar char="–"/>
              <a:defRPr sz="2800">
                <a:solidFill>
                  <a:schemeClr val="tx1"/>
                </a:solidFill>
                <a:latin typeface="Times New Roman" panose="02020603050405020304" pitchFamily="18" charset="0"/>
                <a:ea typeface="MS PGothic" panose="020B0600070205080204" pitchFamily="34" charset="-128"/>
              </a:defRPr>
            </a:lvl2pPr>
            <a:lvl3pPr marL="1143000" indent="-228600">
              <a:spcBef>
                <a:spcPct val="20000"/>
              </a:spcBef>
              <a:buChar char="•"/>
              <a:defRPr sz="2400">
                <a:solidFill>
                  <a:schemeClr val="tx1"/>
                </a:solidFill>
                <a:latin typeface="Times New Roman" panose="02020603050405020304" pitchFamily="18" charset="0"/>
                <a:ea typeface="MS PGothic"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9pPr>
          </a:lstStyle>
          <a:p>
            <a:pPr eaLnBrk="1" hangingPunct="1">
              <a:spcBef>
                <a:spcPct val="0"/>
              </a:spcBef>
              <a:buFontTx/>
              <a:buNone/>
            </a:pPr>
            <a:r>
              <a:rPr lang="en-US" altLang="en-US" sz="3600">
                <a:latin typeface="Papyrus" panose="03070502060502030205" pitchFamily="66" charset="0"/>
                <a:sym typeface="Symbol" panose="05050102010706020507" pitchFamily="18" charset="2"/>
              </a:rPr>
              <a:t></a:t>
            </a:r>
            <a:endParaRPr lang="en-US" altLang="en-US" sz="3600">
              <a:latin typeface="Papyrus" panose="03070502060502030205" pitchFamily="66" charset="0"/>
            </a:endParaRPr>
          </a:p>
        </p:txBody>
      </p:sp>
      <p:sp>
        <p:nvSpPr>
          <p:cNvPr id="51210" name="Title 30"/>
          <p:cNvSpPr>
            <a:spLocks noGrp="1"/>
          </p:cNvSpPr>
          <p:nvPr>
            <p:ph type="title"/>
          </p:nvPr>
        </p:nvSpPr>
        <p:spPr/>
        <p:txBody>
          <a:bodyPr/>
          <a:lstStyle/>
          <a:p>
            <a:r>
              <a:rPr lang="en-US" altLang="en-US"/>
              <a:t>Confidence interpretation</a:t>
            </a:r>
          </a:p>
        </p:txBody>
      </p:sp>
    </p:spTree>
    <p:extLst>
      <p:ext uri="{BB962C8B-B14F-4D97-AF65-F5344CB8AC3E}">
        <p14:creationId xmlns:p14="http://schemas.microsoft.com/office/powerpoint/2010/main" val="1898539892"/>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left)">
                                      <p:cBhvr>
                                        <p:cTn id="7" dur="500"/>
                                        <p:tgtEl>
                                          <p:spTgt spid="6"/>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2" presetClass="entr" presetSubtype="1" fill="hold" grpId="0"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wipe(up)">
                                      <p:cBhvr>
                                        <p:cTn id="12" dur="500"/>
                                        <p:tgtEl>
                                          <p:spTgt spid="5"/>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22" presetClass="entr" presetSubtype="8" fill="hold" grpId="0" nodeType="clickEffect">
                                  <p:stCondLst>
                                    <p:cond delay="0"/>
                                  </p:stCondLst>
                                  <p:childTnLst>
                                    <p:set>
                                      <p:cBhvr>
                                        <p:cTn id="16" dur="1" fill="hold">
                                          <p:stCondLst>
                                            <p:cond delay="0"/>
                                          </p:stCondLst>
                                        </p:cTn>
                                        <p:tgtEl>
                                          <p:spTgt spid="8"/>
                                        </p:tgtEl>
                                        <p:attrNameLst>
                                          <p:attrName>style.visibility</p:attrName>
                                        </p:attrNameLst>
                                      </p:cBhvr>
                                      <p:to>
                                        <p:strVal val="visible"/>
                                      </p:to>
                                    </p:set>
                                    <p:animEffect transition="in" filter="wipe(left)">
                                      <p:cBhvr>
                                        <p:cTn id="17" dur="500"/>
                                        <p:tgtEl>
                                          <p:spTgt spid="8"/>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22" presetClass="entr" presetSubtype="1" fill="hold" grpId="0" nodeType="clickEffect">
                                  <p:stCondLst>
                                    <p:cond delay="0"/>
                                  </p:stCondLst>
                                  <p:childTnLst>
                                    <p:set>
                                      <p:cBhvr>
                                        <p:cTn id="21" dur="1" fill="hold">
                                          <p:stCondLst>
                                            <p:cond delay="0"/>
                                          </p:stCondLst>
                                        </p:cTn>
                                        <p:tgtEl>
                                          <p:spTgt spid="7"/>
                                        </p:tgtEl>
                                        <p:attrNameLst>
                                          <p:attrName>style.visibility</p:attrName>
                                        </p:attrNameLst>
                                      </p:cBhvr>
                                      <p:to>
                                        <p:strVal val="visible"/>
                                      </p:to>
                                    </p:set>
                                    <p:animEffect transition="in" filter="wipe(up)">
                                      <p:cBhvr>
                                        <p:cTn id="22" dur="500"/>
                                        <p:tgtEl>
                                          <p:spTgt spid="7"/>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10"/>
                                        </p:tgtEl>
                                        <p:attrNameLst>
                                          <p:attrName>style.visibility</p:attrName>
                                        </p:attrNameLst>
                                      </p:cBhvr>
                                      <p:to>
                                        <p:strVal val="visible"/>
                                      </p:to>
                                    </p:set>
                                  </p:childTnLst>
                                </p:cTn>
                              </p:par>
                            </p:childTnLst>
                          </p:cTn>
                        </p:par>
                      </p:childTnLst>
                    </p:cTn>
                  </p:par>
                  <p:par>
                    <p:cTn id="27" fill="hold" nodeType="clickPar">
                      <p:stCondLst>
                        <p:cond delay="indefinite"/>
                      </p:stCondLst>
                      <p:childTnLst>
                        <p:par>
                          <p:cTn id="28" fill="hold" nodeType="withGroup">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animBg="1"/>
      <p:bldP spid="7" grpId="0" animBg="1"/>
      <p:bldP spid="8" grpId="0" animBg="1"/>
      <p:bldP spid="9" grpId="0"/>
      <p:bldP spid="10" grpId="0" animBg="1"/>
    </p:bldLst>
  </p:timing>
</p:sld>
</file>

<file path=ppt/slides/slide4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226" name="Title 1"/>
          <p:cNvSpPr>
            <a:spLocks noGrp="1"/>
          </p:cNvSpPr>
          <p:nvPr>
            <p:ph type="title"/>
          </p:nvPr>
        </p:nvSpPr>
        <p:spPr/>
        <p:txBody>
          <a:bodyPr/>
          <a:lstStyle/>
          <a:p>
            <a:r>
              <a:rPr lang="en-US" altLang="en-US"/>
              <a:t>Estimators</a:t>
            </a:r>
          </a:p>
        </p:txBody>
      </p:sp>
      <p:sp>
        <p:nvSpPr>
          <p:cNvPr id="52227" name="Content Placeholder 2"/>
          <p:cNvSpPr>
            <a:spLocks noGrp="1"/>
          </p:cNvSpPr>
          <p:nvPr>
            <p:ph idx="1"/>
          </p:nvPr>
        </p:nvSpPr>
        <p:spPr>
          <a:xfrm>
            <a:off x="685800" y="1981200"/>
            <a:ext cx="8229600" cy="4114800"/>
          </a:xfrm>
        </p:spPr>
        <p:txBody>
          <a:bodyPr/>
          <a:lstStyle/>
          <a:p>
            <a:r>
              <a:rPr lang="en-US" altLang="en-US" dirty="0"/>
              <a:t>Point estimates </a:t>
            </a:r>
            <a:r>
              <a:rPr lang="en-US" altLang="en-US" dirty="0">
                <a:solidFill>
                  <a:schemeClr val="bg1">
                    <a:lumMod val="85000"/>
                  </a:schemeClr>
                </a:solidFill>
              </a:rPr>
              <a:t>(e.g., sample mean)</a:t>
            </a:r>
            <a:endParaRPr lang="en-US" altLang="en-US" dirty="0"/>
          </a:p>
          <a:p>
            <a:pPr lvl="4"/>
            <a:endParaRPr lang="en-US" altLang="en-US" dirty="0"/>
          </a:p>
          <a:p>
            <a:r>
              <a:rPr lang="en-US" altLang="en-US" dirty="0"/>
              <a:t>Interval estimates </a:t>
            </a:r>
            <a:r>
              <a:rPr lang="en-US" altLang="en-US" dirty="0">
                <a:solidFill>
                  <a:schemeClr val="bg1">
                    <a:lumMod val="85000"/>
                  </a:schemeClr>
                </a:solidFill>
              </a:rPr>
              <a:t>(e.g., confidence intervals)</a:t>
            </a:r>
          </a:p>
          <a:p>
            <a:pPr lvl="4"/>
            <a:endParaRPr lang="en-US" altLang="en-US" dirty="0"/>
          </a:p>
          <a:p>
            <a:r>
              <a:rPr lang="en-US" altLang="en-US" dirty="0"/>
              <a:t>Distributional estimates </a:t>
            </a:r>
            <a:r>
              <a:rPr lang="en-US" altLang="en-US" dirty="0">
                <a:solidFill>
                  <a:schemeClr val="bg1">
                    <a:lumMod val="85000"/>
                  </a:schemeClr>
                </a:solidFill>
              </a:rPr>
              <a:t>(Bayesian posteriors)</a:t>
            </a:r>
          </a:p>
          <a:p>
            <a:pPr lvl="4"/>
            <a:endParaRPr lang="en-US" altLang="en-US" dirty="0">
              <a:solidFill>
                <a:schemeClr val="bg1">
                  <a:lumMod val="85000"/>
                </a:schemeClr>
              </a:solidFill>
            </a:endParaRPr>
          </a:p>
          <a:p>
            <a:r>
              <a:rPr lang="en-US" altLang="en-US" dirty="0"/>
              <a:t>P-box estimates </a:t>
            </a:r>
            <a:r>
              <a:rPr lang="en-US" altLang="en-US" dirty="0">
                <a:solidFill>
                  <a:schemeClr val="bg1">
                    <a:lumMod val="85000"/>
                  </a:schemeClr>
                </a:solidFill>
              </a:rPr>
              <a:t>(e.g., c-boxes)</a:t>
            </a:r>
          </a:p>
          <a:p>
            <a:endParaRPr lang="en-US" altLang="en-US" dirty="0"/>
          </a:p>
        </p:txBody>
      </p:sp>
    </p:spTree>
    <p:extLst>
      <p:ext uri="{BB962C8B-B14F-4D97-AF65-F5344CB8AC3E}">
        <p14:creationId xmlns:p14="http://schemas.microsoft.com/office/powerpoint/2010/main" val="865487335"/>
      </p:ext>
    </p:extLst>
  </p:cSld>
  <p:clrMapOvr>
    <a:masterClrMapping/>
  </p:clrMapOvr>
</p:sld>
</file>

<file path=ppt/slides/slide4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274" name="Rectangle 2"/>
          <p:cNvSpPr>
            <a:spLocks noGrp="1" noChangeArrowheads="1"/>
          </p:cNvSpPr>
          <p:nvPr>
            <p:ph type="title"/>
          </p:nvPr>
        </p:nvSpPr>
        <p:spPr/>
        <p:txBody>
          <a:bodyPr/>
          <a:lstStyle/>
          <a:p>
            <a:r>
              <a:rPr lang="en-US" altLang="en-US"/>
              <a:t>Binomial rate </a:t>
            </a:r>
            <a:r>
              <a:rPr lang="en-US" altLang="en-US" i="1"/>
              <a:t>p </a:t>
            </a:r>
            <a:r>
              <a:rPr lang="en-US" altLang="en-US"/>
              <a:t>for </a:t>
            </a:r>
            <a:r>
              <a:rPr lang="en-US" altLang="en-US" i="1"/>
              <a:t>k</a:t>
            </a:r>
            <a:r>
              <a:rPr lang="en-US" altLang="en-US"/>
              <a:t> of </a:t>
            </a:r>
            <a:r>
              <a:rPr lang="en-US" altLang="en-US" i="1"/>
              <a:t>n</a:t>
            </a:r>
            <a:r>
              <a:rPr lang="en-US" altLang="en-US"/>
              <a:t> trials</a:t>
            </a:r>
          </a:p>
        </p:txBody>
      </p:sp>
      <p:sp>
        <p:nvSpPr>
          <p:cNvPr id="54275" name="Rectangle 3"/>
          <p:cNvSpPr>
            <a:spLocks noGrp="1" noChangeArrowheads="1"/>
          </p:cNvSpPr>
          <p:nvPr>
            <p:ph type="body" idx="1"/>
          </p:nvPr>
        </p:nvSpPr>
        <p:spPr>
          <a:xfrm rot="17254224">
            <a:off x="4259263" y="3467100"/>
            <a:ext cx="1752600" cy="609600"/>
          </a:xfrm>
        </p:spPr>
        <p:txBody>
          <a:bodyPr/>
          <a:lstStyle/>
          <a:p>
            <a:pPr>
              <a:buFontTx/>
              <a:buNone/>
            </a:pPr>
            <a:r>
              <a:rPr lang="en-US" altLang="en-US" sz="2400">
                <a:solidFill>
                  <a:srgbClr val="0000FF"/>
                </a:solidFill>
              </a:rPr>
              <a:t>beta(2, 9)</a:t>
            </a:r>
          </a:p>
        </p:txBody>
      </p:sp>
      <p:sp>
        <p:nvSpPr>
          <p:cNvPr id="54276" name="Line 9"/>
          <p:cNvSpPr>
            <a:spLocks noChangeShapeType="1"/>
          </p:cNvSpPr>
          <p:nvPr/>
        </p:nvSpPr>
        <p:spPr bwMode="auto">
          <a:xfrm>
            <a:off x="4600575" y="5705475"/>
            <a:ext cx="3495675" cy="0"/>
          </a:xfrm>
          <a:prstGeom prst="line">
            <a:avLst/>
          </a:prstGeom>
          <a:noFill/>
          <a:ln w="952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4277" name="Line 10"/>
          <p:cNvSpPr>
            <a:spLocks noChangeShapeType="1"/>
          </p:cNvSpPr>
          <p:nvPr/>
        </p:nvSpPr>
        <p:spPr bwMode="auto">
          <a:xfrm>
            <a:off x="4600575" y="5705475"/>
            <a:ext cx="0" cy="85725"/>
          </a:xfrm>
          <a:prstGeom prst="line">
            <a:avLst/>
          </a:prstGeom>
          <a:noFill/>
          <a:ln w="952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4278" name="Line 11"/>
          <p:cNvSpPr>
            <a:spLocks noChangeShapeType="1"/>
          </p:cNvSpPr>
          <p:nvPr/>
        </p:nvSpPr>
        <p:spPr bwMode="auto">
          <a:xfrm>
            <a:off x="5295900" y="5705475"/>
            <a:ext cx="0" cy="85725"/>
          </a:xfrm>
          <a:prstGeom prst="line">
            <a:avLst/>
          </a:prstGeom>
          <a:noFill/>
          <a:ln w="952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4279" name="Line 12"/>
          <p:cNvSpPr>
            <a:spLocks noChangeShapeType="1"/>
          </p:cNvSpPr>
          <p:nvPr/>
        </p:nvSpPr>
        <p:spPr bwMode="auto">
          <a:xfrm>
            <a:off x="6000750" y="5705475"/>
            <a:ext cx="0" cy="85725"/>
          </a:xfrm>
          <a:prstGeom prst="line">
            <a:avLst/>
          </a:prstGeom>
          <a:noFill/>
          <a:ln w="952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4280" name="Line 13"/>
          <p:cNvSpPr>
            <a:spLocks noChangeShapeType="1"/>
          </p:cNvSpPr>
          <p:nvPr/>
        </p:nvSpPr>
        <p:spPr bwMode="auto">
          <a:xfrm>
            <a:off x="6696075" y="5705475"/>
            <a:ext cx="0" cy="85725"/>
          </a:xfrm>
          <a:prstGeom prst="line">
            <a:avLst/>
          </a:prstGeom>
          <a:noFill/>
          <a:ln w="952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4281" name="Line 14"/>
          <p:cNvSpPr>
            <a:spLocks noChangeShapeType="1"/>
          </p:cNvSpPr>
          <p:nvPr/>
        </p:nvSpPr>
        <p:spPr bwMode="auto">
          <a:xfrm>
            <a:off x="7391400" y="5705475"/>
            <a:ext cx="0" cy="85725"/>
          </a:xfrm>
          <a:prstGeom prst="line">
            <a:avLst/>
          </a:prstGeom>
          <a:noFill/>
          <a:ln w="952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4282" name="Line 15"/>
          <p:cNvSpPr>
            <a:spLocks noChangeShapeType="1"/>
          </p:cNvSpPr>
          <p:nvPr/>
        </p:nvSpPr>
        <p:spPr bwMode="auto">
          <a:xfrm>
            <a:off x="8096250" y="5705475"/>
            <a:ext cx="0" cy="85725"/>
          </a:xfrm>
          <a:prstGeom prst="line">
            <a:avLst/>
          </a:prstGeom>
          <a:noFill/>
          <a:ln w="952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4283" name="Rectangle 16"/>
          <p:cNvSpPr>
            <a:spLocks noChangeArrowheads="1"/>
          </p:cNvSpPr>
          <p:nvPr/>
        </p:nvSpPr>
        <p:spPr bwMode="auto">
          <a:xfrm>
            <a:off x="4518025" y="5788025"/>
            <a:ext cx="1524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ea typeface="MS PGothic" panose="020B0600070205080204" pitchFamily="34" charset="-128"/>
              </a:defRPr>
            </a:lvl1pPr>
            <a:lvl2pPr marL="742950" indent="-285750">
              <a:spcBef>
                <a:spcPct val="20000"/>
              </a:spcBef>
              <a:buChar char="–"/>
              <a:defRPr sz="2800">
                <a:solidFill>
                  <a:schemeClr val="tx1"/>
                </a:solidFill>
                <a:latin typeface="Times New Roman" panose="02020603050405020304" pitchFamily="18" charset="0"/>
                <a:ea typeface="MS PGothic" panose="020B0600070205080204" pitchFamily="34" charset="-128"/>
              </a:defRPr>
            </a:lvl2pPr>
            <a:lvl3pPr marL="1143000" indent="-228600">
              <a:spcBef>
                <a:spcPct val="20000"/>
              </a:spcBef>
              <a:buChar char="•"/>
              <a:defRPr sz="2400">
                <a:solidFill>
                  <a:schemeClr val="tx1"/>
                </a:solidFill>
                <a:latin typeface="Times New Roman" panose="02020603050405020304" pitchFamily="18" charset="0"/>
                <a:ea typeface="MS PGothic"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9pPr>
          </a:lstStyle>
          <a:p>
            <a:pPr eaLnBrk="1" hangingPunct="1">
              <a:spcBef>
                <a:spcPct val="0"/>
              </a:spcBef>
              <a:buFontTx/>
              <a:buNone/>
            </a:pPr>
            <a:r>
              <a:rPr lang="en-US" altLang="en-US" sz="2400"/>
              <a:t>0</a:t>
            </a:r>
          </a:p>
        </p:txBody>
      </p:sp>
      <p:sp>
        <p:nvSpPr>
          <p:cNvPr id="54284" name="Rectangle 17"/>
          <p:cNvSpPr>
            <a:spLocks noChangeArrowheads="1"/>
          </p:cNvSpPr>
          <p:nvPr/>
        </p:nvSpPr>
        <p:spPr bwMode="auto">
          <a:xfrm>
            <a:off x="5102225" y="5788025"/>
            <a:ext cx="3810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ea typeface="MS PGothic" panose="020B0600070205080204" pitchFamily="34" charset="-128"/>
              </a:defRPr>
            </a:lvl1pPr>
            <a:lvl2pPr marL="742950" indent="-285750">
              <a:spcBef>
                <a:spcPct val="20000"/>
              </a:spcBef>
              <a:buChar char="–"/>
              <a:defRPr sz="2800">
                <a:solidFill>
                  <a:schemeClr val="tx1"/>
                </a:solidFill>
                <a:latin typeface="Times New Roman" panose="02020603050405020304" pitchFamily="18" charset="0"/>
                <a:ea typeface="MS PGothic" panose="020B0600070205080204" pitchFamily="34" charset="-128"/>
              </a:defRPr>
            </a:lvl2pPr>
            <a:lvl3pPr marL="1143000" indent="-228600">
              <a:spcBef>
                <a:spcPct val="20000"/>
              </a:spcBef>
              <a:buChar char="•"/>
              <a:defRPr sz="2400">
                <a:solidFill>
                  <a:schemeClr val="tx1"/>
                </a:solidFill>
                <a:latin typeface="Times New Roman" panose="02020603050405020304" pitchFamily="18" charset="0"/>
                <a:ea typeface="MS PGothic"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9pPr>
          </a:lstStyle>
          <a:p>
            <a:pPr eaLnBrk="1" hangingPunct="1">
              <a:spcBef>
                <a:spcPct val="0"/>
              </a:spcBef>
              <a:buFontTx/>
              <a:buNone/>
            </a:pPr>
            <a:r>
              <a:rPr lang="en-US" altLang="en-US" sz="2400"/>
              <a:t>0.2</a:t>
            </a:r>
          </a:p>
        </p:txBody>
      </p:sp>
      <p:sp>
        <p:nvSpPr>
          <p:cNvPr id="54285" name="Rectangle 18"/>
          <p:cNvSpPr>
            <a:spLocks noChangeArrowheads="1"/>
          </p:cNvSpPr>
          <p:nvPr/>
        </p:nvSpPr>
        <p:spPr bwMode="auto">
          <a:xfrm>
            <a:off x="5803900" y="5788025"/>
            <a:ext cx="3810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ea typeface="MS PGothic" panose="020B0600070205080204" pitchFamily="34" charset="-128"/>
              </a:defRPr>
            </a:lvl1pPr>
            <a:lvl2pPr marL="742950" indent="-285750">
              <a:spcBef>
                <a:spcPct val="20000"/>
              </a:spcBef>
              <a:buChar char="–"/>
              <a:defRPr sz="2800">
                <a:solidFill>
                  <a:schemeClr val="tx1"/>
                </a:solidFill>
                <a:latin typeface="Times New Roman" panose="02020603050405020304" pitchFamily="18" charset="0"/>
                <a:ea typeface="MS PGothic" panose="020B0600070205080204" pitchFamily="34" charset="-128"/>
              </a:defRPr>
            </a:lvl2pPr>
            <a:lvl3pPr marL="1143000" indent="-228600">
              <a:spcBef>
                <a:spcPct val="20000"/>
              </a:spcBef>
              <a:buChar char="•"/>
              <a:defRPr sz="2400">
                <a:solidFill>
                  <a:schemeClr val="tx1"/>
                </a:solidFill>
                <a:latin typeface="Times New Roman" panose="02020603050405020304" pitchFamily="18" charset="0"/>
                <a:ea typeface="MS PGothic"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9pPr>
          </a:lstStyle>
          <a:p>
            <a:pPr eaLnBrk="1" hangingPunct="1">
              <a:spcBef>
                <a:spcPct val="0"/>
              </a:spcBef>
              <a:buFontTx/>
              <a:buNone/>
            </a:pPr>
            <a:r>
              <a:rPr lang="en-US" altLang="en-US" sz="2400"/>
              <a:t>0.4</a:t>
            </a:r>
          </a:p>
        </p:txBody>
      </p:sp>
      <p:sp>
        <p:nvSpPr>
          <p:cNvPr id="54286" name="Rectangle 19"/>
          <p:cNvSpPr>
            <a:spLocks noChangeArrowheads="1"/>
          </p:cNvSpPr>
          <p:nvPr/>
        </p:nvSpPr>
        <p:spPr bwMode="auto">
          <a:xfrm>
            <a:off x="6502400" y="5788025"/>
            <a:ext cx="3810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ea typeface="MS PGothic" panose="020B0600070205080204" pitchFamily="34" charset="-128"/>
              </a:defRPr>
            </a:lvl1pPr>
            <a:lvl2pPr marL="742950" indent="-285750">
              <a:spcBef>
                <a:spcPct val="20000"/>
              </a:spcBef>
              <a:buChar char="–"/>
              <a:defRPr sz="2800">
                <a:solidFill>
                  <a:schemeClr val="tx1"/>
                </a:solidFill>
                <a:latin typeface="Times New Roman" panose="02020603050405020304" pitchFamily="18" charset="0"/>
                <a:ea typeface="MS PGothic" panose="020B0600070205080204" pitchFamily="34" charset="-128"/>
              </a:defRPr>
            </a:lvl2pPr>
            <a:lvl3pPr marL="1143000" indent="-228600">
              <a:spcBef>
                <a:spcPct val="20000"/>
              </a:spcBef>
              <a:buChar char="•"/>
              <a:defRPr sz="2400">
                <a:solidFill>
                  <a:schemeClr val="tx1"/>
                </a:solidFill>
                <a:latin typeface="Times New Roman" panose="02020603050405020304" pitchFamily="18" charset="0"/>
                <a:ea typeface="MS PGothic"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9pPr>
          </a:lstStyle>
          <a:p>
            <a:pPr eaLnBrk="1" hangingPunct="1">
              <a:spcBef>
                <a:spcPct val="0"/>
              </a:spcBef>
              <a:buFontTx/>
              <a:buNone/>
            </a:pPr>
            <a:r>
              <a:rPr lang="en-US" altLang="en-US" sz="2400"/>
              <a:t>0.6</a:t>
            </a:r>
          </a:p>
        </p:txBody>
      </p:sp>
      <p:sp>
        <p:nvSpPr>
          <p:cNvPr id="54287" name="Rectangle 20"/>
          <p:cNvSpPr>
            <a:spLocks noChangeArrowheads="1"/>
          </p:cNvSpPr>
          <p:nvPr/>
        </p:nvSpPr>
        <p:spPr bwMode="auto">
          <a:xfrm>
            <a:off x="7197725" y="5788025"/>
            <a:ext cx="3810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ea typeface="MS PGothic" panose="020B0600070205080204" pitchFamily="34" charset="-128"/>
              </a:defRPr>
            </a:lvl1pPr>
            <a:lvl2pPr marL="742950" indent="-285750">
              <a:spcBef>
                <a:spcPct val="20000"/>
              </a:spcBef>
              <a:buChar char="–"/>
              <a:defRPr sz="2800">
                <a:solidFill>
                  <a:schemeClr val="tx1"/>
                </a:solidFill>
                <a:latin typeface="Times New Roman" panose="02020603050405020304" pitchFamily="18" charset="0"/>
                <a:ea typeface="MS PGothic" panose="020B0600070205080204" pitchFamily="34" charset="-128"/>
              </a:defRPr>
            </a:lvl2pPr>
            <a:lvl3pPr marL="1143000" indent="-228600">
              <a:spcBef>
                <a:spcPct val="20000"/>
              </a:spcBef>
              <a:buChar char="•"/>
              <a:defRPr sz="2400">
                <a:solidFill>
                  <a:schemeClr val="tx1"/>
                </a:solidFill>
                <a:latin typeface="Times New Roman" panose="02020603050405020304" pitchFamily="18" charset="0"/>
                <a:ea typeface="MS PGothic"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9pPr>
          </a:lstStyle>
          <a:p>
            <a:pPr eaLnBrk="1" hangingPunct="1">
              <a:spcBef>
                <a:spcPct val="0"/>
              </a:spcBef>
              <a:buFontTx/>
              <a:buNone/>
            </a:pPr>
            <a:r>
              <a:rPr lang="en-US" altLang="en-US" sz="2400"/>
              <a:t>0.8</a:t>
            </a:r>
          </a:p>
        </p:txBody>
      </p:sp>
      <p:sp>
        <p:nvSpPr>
          <p:cNvPr id="54288" name="Rectangle 21"/>
          <p:cNvSpPr>
            <a:spLocks noChangeArrowheads="1"/>
          </p:cNvSpPr>
          <p:nvPr/>
        </p:nvSpPr>
        <p:spPr bwMode="auto">
          <a:xfrm>
            <a:off x="8020050" y="5788025"/>
            <a:ext cx="1524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ea typeface="MS PGothic" panose="020B0600070205080204" pitchFamily="34" charset="-128"/>
              </a:defRPr>
            </a:lvl1pPr>
            <a:lvl2pPr marL="742950" indent="-285750">
              <a:spcBef>
                <a:spcPct val="20000"/>
              </a:spcBef>
              <a:buChar char="–"/>
              <a:defRPr sz="2800">
                <a:solidFill>
                  <a:schemeClr val="tx1"/>
                </a:solidFill>
                <a:latin typeface="Times New Roman" panose="02020603050405020304" pitchFamily="18" charset="0"/>
                <a:ea typeface="MS PGothic" panose="020B0600070205080204" pitchFamily="34" charset="-128"/>
              </a:defRPr>
            </a:lvl2pPr>
            <a:lvl3pPr marL="1143000" indent="-228600">
              <a:spcBef>
                <a:spcPct val="20000"/>
              </a:spcBef>
              <a:buChar char="•"/>
              <a:defRPr sz="2400">
                <a:solidFill>
                  <a:schemeClr val="tx1"/>
                </a:solidFill>
                <a:latin typeface="Times New Roman" panose="02020603050405020304" pitchFamily="18" charset="0"/>
                <a:ea typeface="MS PGothic"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9pPr>
          </a:lstStyle>
          <a:p>
            <a:pPr eaLnBrk="1" hangingPunct="1">
              <a:spcBef>
                <a:spcPct val="0"/>
              </a:spcBef>
              <a:buFontTx/>
              <a:buNone/>
            </a:pPr>
            <a:r>
              <a:rPr lang="en-US" altLang="en-US" sz="2400"/>
              <a:t>1</a:t>
            </a:r>
          </a:p>
        </p:txBody>
      </p:sp>
      <p:sp>
        <p:nvSpPr>
          <p:cNvPr id="54289" name="Line 22"/>
          <p:cNvSpPr>
            <a:spLocks noChangeShapeType="1"/>
          </p:cNvSpPr>
          <p:nvPr/>
        </p:nvSpPr>
        <p:spPr bwMode="auto">
          <a:xfrm flipV="1">
            <a:off x="4457700" y="2609850"/>
            <a:ext cx="0" cy="2971800"/>
          </a:xfrm>
          <a:prstGeom prst="line">
            <a:avLst/>
          </a:prstGeom>
          <a:noFill/>
          <a:ln w="952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4290" name="Line 23"/>
          <p:cNvSpPr>
            <a:spLocks noChangeShapeType="1"/>
          </p:cNvSpPr>
          <p:nvPr/>
        </p:nvSpPr>
        <p:spPr bwMode="auto">
          <a:xfrm flipH="1">
            <a:off x="4371975" y="5581650"/>
            <a:ext cx="85725" cy="0"/>
          </a:xfrm>
          <a:prstGeom prst="line">
            <a:avLst/>
          </a:prstGeom>
          <a:noFill/>
          <a:ln w="952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4291" name="Line 24"/>
          <p:cNvSpPr>
            <a:spLocks noChangeShapeType="1"/>
          </p:cNvSpPr>
          <p:nvPr/>
        </p:nvSpPr>
        <p:spPr bwMode="auto">
          <a:xfrm flipH="1">
            <a:off x="4400550" y="4991100"/>
            <a:ext cx="57150" cy="0"/>
          </a:xfrm>
          <a:prstGeom prst="line">
            <a:avLst/>
          </a:prstGeom>
          <a:noFill/>
          <a:ln w="952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4292" name="Line 25"/>
          <p:cNvSpPr>
            <a:spLocks noChangeShapeType="1"/>
          </p:cNvSpPr>
          <p:nvPr/>
        </p:nvSpPr>
        <p:spPr bwMode="auto">
          <a:xfrm flipH="1">
            <a:off x="4371975" y="4391025"/>
            <a:ext cx="85725" cy="0"/>
          </a:xfrm>
          <a:prstGeom prst="line">
            <a:avLst/>
          </a:prstGeom>
          <a:noFill/>
          <a:ln w="952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4293" name="Line 26"/>
          <p:cNvSpPr>
            <a:spLocks noChangeShapeType="1"/>
          </p:cNvSpPr>
          <p:nvPr/>
        </p:nvSpPr>
        <p:spPr bwMode="auto">
          <a:xfrm flipH="1">
            <a:off x="4371975" y="3800475"/>
            <a:ext cx="85725" cy="0"/>
          </a:xfrm>
          <a:prstGeom prst="line">
            <a:avLst/>
          </a:prstGeom>
          <a:noFill/>
          <a:ln w="952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4294" name="Line 27"/>
          <p:cNvSpPr>
            <a:spLocks noChangeShapeType="1"/>
          </p:cNvSpPr>
          <p:nvPr/>
        </p:nvSpPr>
        <p:spPr bwMode="auto">
          <a:xfrm flipH="1">
            <a:off x="4371975" y="3200400"/>
            <a:ext cx="85725" cy="0"/>
          </a:xfrm>
          <a:prstGeom prst="line">
            <a:avLst/>
          </a:prstGeom>
          <a:noFill/>
          <a:ln w="952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4295" name="Line 28"/>
          <p:cNvSpPr>
            <a:spLocks noChangeShapeType="1"/>
          </p:cNvSpPr>
          <p:nvPr/>
        </p:nvSpPr>
        <p:spPr bwMode="auto">
          <a:xfrm flipH="1">
            <a:off x="4371975" y="2609850"/>
            <a:ext cx="85725" cy="0"/>
          </a:xfrm>
          <a:prstGeom prst="line">
            <a:avLst/>
          </a:prstGeom>
          <a:noFill/>
          <a:ln w="952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4296" name="Rectangle 29"/>
          <p:cNvSpPr>
            <a:spLocks noChangeArrowheads="1"/>
          </p:cNvSpPr>
          <p:nvPr/>
        </p:nvSpPr>
        <p:spPr bwMode="auto">
          <a:xfrm rot="-5400000">
            <a:off x="3989387" y="5519738"/>
            <a:ext cx="365125" cy="152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eaVert" wrap="none" lIns="0" tIns="0" rIns="0" bIns="0">
            <a:spAutoFit/>
          </a:bodyPr>
          <a:lstStyle>
            <a:lvl1pPr>
              <a:spcBef>
                <a:spcPct val="20000"/>
              </a:spcBef>
              <a:buChar char="•"/>
              <a:defRPr sz="3200">
                <a:solidFill>
                  <a:schemeClr val="tx1"/>
                </a:solidFill>
                <a:latin typeface="Times New Roman" panose="02020603050405020304" pitchFamily="18" charset="0"/>
                <a:ea typeface="MS PGothic" panose="020B0600070205080204" pitchFamily="34" charset="-128"/>
              </a:defRPr>
            </a:lvl1pPr>
            <a:lvl2pPr marL="742950" indent="-285750">
              <a:spcBef>
                <a:spcPct val="20000"/>
              </a:spcBef>
              <a:buChar char="–"/>
              <a:defRPr sz="2800">
                <a:solidFill>
                  <a:schemeClr val="tx1"/>
                </a:solidFill>
                <a:latin typeface="Times New Roman" panose="02020603050405020304" pitchFamily="18" charset="0"/>
                <a:ea typeface="MS PGothic" panose="020B0600070205080204" pitchFamily="34" charset="-128"/>
              </a:defRPr>
            </a:lvl2pPr>
            <a:lvl3pPr marL="1143000" indent="-228600">
              <a:spcBef>
                <a:spcPct val="20000"/>
              </a:spcBef>
              <a:buChar char="•"/>
              <a:defRPr sz="2400">
                <a:solidFill>
                  <a:schemeClr val="tx1"/>
                </a:solidFill>
                <a:latin typeface="Times New Roman" panose="02020603050405020304" pitchFamily="18" charset="0"/>
                <a:ea typeface="MS PGothic"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9pPr>
          </a:lstStyle>
          <a:p>
            <a:pPr algn="r" eaLnBrk="1" hangingPunct="1">
              <a:spcBef>
                <a:spcPct val="0"/>
              </a:spcBef>
              <a:buFontTx/>
              <a:buNone/>
            </a:pPr>
            <a:r>
              <a:rPr lang="en-US" altLang="en-US" sz="2400"/>
              <a:t>0</a:t>
            </a:r>
          </a:p>
        </p:txBody>
      </p:sp>
      <p:sp>
        <p:nvSpPr>
          <p:cNvPr id="54297" name="Rectangle 30"/>
          <p:cNvSpPr>
            <a:spLocks noChangeArrowheads="1"/>
          </p:cNvSpPr>
          <p:nvPr/>
        </p:nvSpPr>
        <p:spPr bwMode="auto">
          <a:xfrm rot="-5400000">
            <a:off x="3875087" y="4814888"/>
            <a:ext cx="365125" cy="381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eaVert" wrap="none" lIns="0" tIns="0" rIns="0" bIns="0">
            <a:spAutoFit/>
          </a:bodyPr>
          <a:lstStyle>
            <a:lvl1pPr>
              <a:spcBef>
                <a:spcPct val="20000"/>
              </a:spcBef>
              <a:buChar char="•"/>
              <a:defRPr sz="3200">
                <a:solidFill>
                  <a:schemeClr val="tx1"/>
                </a:solidFill>
                <a:latin typeface="Times New Roman" panose="02020603050405020304" pitchFamily="18" charset="0"/>
                <a:ea typeface="MS PGothic" panose="020B0600070205080204" pitchFamily="34" charset="-128"/>
              </a:defRPr>
            </a:lvl1pPr>
            <a:lvl2pPr marL="742950" indent="-285750">
              <a:spcBef>
                <a:spcPct val="20000"/>
              </a:spcBef>
              <a:buChar char="–"/>
              <a:defRPr sz="2800">
                <a:solidFill>
                  <a:schemeClr val="tx1"/>
                </a:solidFill>
                <a:latin typeface="Times New Roman" panose="02020603050405020304" pitchFamily="18" charset="0"/>
                <a:ea typeface="MS PGothic" panose="020B0600070205080204" pitchFamily="34" charset="-128"/>
              </a:defRPr>
            </a:lvl2pPr>
            <a:lvl3pPr marL="1143000" indent="-228600">
              <a:spcBef>
                <a:spcPct val="20000"/>
              </a:spcBef>
              <a:buChar char="•"/>
              <a:defRPr sz="2400">
                <a:solidFill>
                  <a:schemeClr val="tx1"/>
                </a:solidFill>
                <a:latin typeface="Times New Roman" panose="02020603050405020304" pitchFamily="18" charset="0"/>
                <a:ea typeface="MS PGothic"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9pPr>
          </a:lstStyle>
          <a:p>
            <a:pPr algn="r" eaLnBrk="1" hangingPunct="1">
              <a:spcBef>
                <a:spcPct val="0"/>
              </a:spcBef>
              <a:buFontTx/>
              <a:buNone/>
            </a:pPr>
            <a:r>
              <a:rPr lang="en-US" altLang="en-US" sz="2400"/>
              <a:t>0.2</a:t>
            </a:r>
          </a:p>
        </p:txBody>
      </p:sp>
      <p:sp>
        <p:nvSpPr>
          <p:cNvPr id="54298" name="Rectangle 31"/>
          <p:cNvSpPr>
            <a:spLocks noChangeArrowheads="1"/>
          </p:cNvSpPr>
          <p:nvPr/>
        </p:nvSpPr>
        <p:spPr bwMode="auto">
          <a:xfrm rot="-5400000">
            <a:off x="3875087" y="4214813"/>
            <a:ext cx="365125" cy="381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eaVert" wrap="none" lIns="0" tIns="0" rIns="0" bIns="0">
            <a:spAutoFit/>
          </a:bodyPr>
          <a:lstStyle>
            <a:lvl1pPr>
              <a:spcBef>
                <a:spcPct val="20000"/>
              </a:spcBef>
              <a:buChar char="•"/>
              <a:defRPr sz="3200">
                <a:solidFill>
                  <a:schemeClr val="tx1"/>
                </a:solidFill>
                <a:latin typeface="Times New Roman" panose="02020603050405020304" pitchFamily="18" charset="0"/>
                <a:ea typeface="MS PGothic" panose="020B0600070205080204" pitchFamily="34" charset="-128"/>
              </a:defRPr>
            </a:lvl1pPr>
            <a:lvl2pPr marL="742950" indent="-285750">
              <a:spcBef>
                <a:spcPct val="20000"/>
              </a:spcBef>
              <a:buChar char="–"/>
              <a:defRPr sz="2800">
                <a:solidFill>
                  <a:schemeClr val="tx1"/>
                </a:solidFill>
                <a:latin typeface="Times New Roman" panose="02020603050405020304" pitchFamily="18" charset="0"/>
                <a:ea typeface="MS PGothic" panose="020B0600070205080204" pitchFamily="34" charset="-128"/>
              </a:defRPr>
            </a:lvl2pPr>
            <a:lvl3pPr marL="1143000" indent="-228600">
              <a:spcBef>
                <a:spcPct val="20000"/>
              </a:spcBef>
              <a:buChar char="•"/>
              <a:defRPr sz="2400">
                <a:solidFill>
                  <a:schemeClr val="tx1"/>
                </a:solidFill>
                <a:latin typeface="Times New Roman" panose="02020603050405020304" pitchFamily="18" charset="0"/>
                <a:ea typeface="MS PGothic"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9pPr>
          </a:lstStyle>
          <a:p>
            <a:pPr algn="r" eaLnBrk="1" hangingPunct="1">
              <a:spcBef>
                <a:spcPct val="0"/>
              </a:spcBef>
              <a:buFontTx/>
              <a:buNone/>
            </a:pPr>
            <a:r>
              <a:rPr lang="en-US" altLang="en-US" sz="2400"/>
              <a:t>0.4</a:t>
            </a:r>
          </a:p>
        </p:txBody>
      </p:sp>
      <p:sp>
        <p:nvSpPr>
          <p:cNvPr id="54299" name="Rectangle 32"/>
          <p:cNvSpPr>
            <a:spLocks noChangeArrowheads="1"/>
          </p:cNvSpPr>
          <p:nvPr/>
        </p:nvSpPr>
        <p:spPr bwMode="auto">
          <a:xfrm rot="-5400000">
            <a:off x="3875087" y="3624263"/>
            <a:ext cx="365125" cy="381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eaVert" wrap="none" lIns="0" tIns="0" rIns="0" bIns="0">
            <a:spAutoFit/>
          </a:bodyPr>
          <a:lstStyle>
            <a:lvl1pPr>
              <a:spcBef>
                <a:spcPct val="20000"/>
              </a:spcBef>
              <a:buChar char="•"/>
              <a:defRPr sz="3200">
                <a:solidFill>
                  <a:schemeClr val="tx1"/>
                </a:solidFill>
                <a:latin typeface="Times New Roman" panose="02020603050405020304" pitchFamily="18" charset="0"/>
                <a:ea typeface="MS PGothic" panose="020B0600070205080204" pitchFamily="34" charset="-128"/>
              </a:defRPr>
            </a:lvl1pPr>
            <a:lvl2pPr marL="742950" indent="-285750">
              <a:spcBef>
                <a:spcPct val="20000"/>
              </a:spcBef>
              <a:buChar char="–"/>
              <a:defRPr sz="2800">
                <a:solidFill>
                  <a:schemeClr val="tx1"/>
                </a:solidFill>
                <a:latin typeface="Times New Roman" panose="02020603050405020304" pitchFamily="18" charset="0"/>
                <a:ea typeface="MS PGothic" panose="020B0600070205080204" pitchFamily="34" charset="-128"/>
              </a:defRPr>
            </a:lvl2pPr>
            <a:lvl3pPr marL="1143000" indent="-228600">
              <a:spcBef>
                <a:spcPct val="20000"/>
              </a:spcBef>
              <a:buChar char="•"/>
              <a:defRPr sz="2400">
                <a:solidFill>
                  <a:schemeClr val="tx1"/>
                </a:solidFill>
                <a:latin typeface="Times New Roman" panose="02020603050405020304" pitchFamily="18" charset="0"/>
                <a:ea typeface="MS PGothic"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9pPr>
          </a:lstStyle>
          <a:p>
            <a:pPr algn="r" eaLnBrk="1" hangingPunct="1">
              <a:spcBef>
                <a:spcPct val="0"/>
              </a:spcBef>
              <a:buFontTx/>
              <a:buNone/>
            </a:pPr>
            <a:r>
              <a:rPr lang="en-US" altLang="en-US" sz="2400"/>
              <a:t>0.6</a:t>
            </a:r>
          </a:p>
        </p:txBody>
      </p:sp>
      <p:sp>
        <p:nvSpPr>
          <p:cNvPr id="54300" name="Rectangle 33"/>
          <p:cNvSpPr>
            <a:spLocks noChangeArrowheads="1"/>
          </p:cNvSpPr>
          <p:nvPr/>
        </p:nvSpPr>
        <p:spPr bwMode="auto">
          <a:xfrm rot="-5400000">
            <a:off x="3875087" y="3021013"/>
            <a:ext cx="365125" cy="381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eaVert" wrap="none" lIns="0" tIns="0" rIns="0" bIns="0">
            <a:spAutoFit/>
          </a:bodyPr>
          <a:lstStyle>
            <a:lvl1pPr>
              <a:spcBef>
                <a:spcPct val="20000"/>
              </a:spcBef>
              <a:buChar char="•"/>
              <a:defRPr sz="3200">
                <a:solidFill>
                  <a:schemeClr val="tx1"/>
                </a:solidFill>
                <a:latin typeface="Times New Roman" panose="02020603050405020304" pitchFamily="18" charset="0"/>
                <a:ea typeface="MS PGothic" panose="020B0600070205080204" pitchFamily="34" charset="-128"/>
              </a:defRPr>
            </a:lvl1pPr>
            <a:lvl2pPr marL="742950" indent="-285750">
              <a:spcBef>
                <a:spcPct val="20000"/>
              </a:spcBef>
              <a:buChar char="–"/>
              <a:defRPr sz="2800">
                <a:solidFill>
                  <a:schemeClr val="tx1"/>
                </a:solidFill>
                <a:latin typeface="Times New Roman" panose="02020603050405020304" pitchFamily="18" charset="0"/>
                <a:ea typeface="MS PGothic" panose="020B0600070205080204" pitchFamily="34" charset="-128"/>
              </a:defRPr>
            </a:lvl2pPr>
            <a:lvl3pPr marL="1143000" indent="-228600">
              <a:spcBef>
                <a:spcPct val="20000"/>
              </a:spcBef>
              <a:buChar char="•"/>
              <a:defRPr sz="2400">
                <a:solidFill>
                  <a:schemeClr val="tx1"/>
                </a:solidFill>
                <a:latin typeface="Times New Roman" panose="02020603050405020304" pitchFamily="18" charset="0"/>
                <a:ea typeface="MS PGothic"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9pPr>
          </a:lstStyle>
          <a:p>
            <a:pPr algn="r" eaLnBrk="1" hangingPunct="1">
              <a:spcBef>
                <a:spcPct val="0"/>
              </a:spcBef>
              <a:buFontTx/>
              <a:buNone/>
            </a:pPr>
            <a:r>
              <a:rPr lang="en-US" altLang="en-US" sz="2400"/>
              <a:t>0.8</a:t>
            </a:r>
          </a:p>
        </p:txBody>
      </p:sp>
      <p:sp>
        <p:nvSpPr>
          <p:cNvPr id="54301" name="Rectangle 34"/>
          <p:cNvSpPr>
            <a:spLocks noChangeArrowheads="1"/>
          </p:cNvSpPr>
          <p:nvPr/>
        </p:nvSpPr>
        <p:spPr bwMode="auto">
          <a:xfrm rot="-5400000">
            <a:off x="3989387" y="2544763"/>
            <a:ext cx="365125" cy="152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eaVert" wrap="none" lIns="0" tIns="0" rIns="0" bIns="0">
            <a:spAutoFit/>
          </a:bodyPr>
          <a:lstStyle>
            <a:lvl1pPr>
              <a:spcBef>
                <a:spcPct val="20000"/>
              </a:spcBef>
              <a:buChar char="•"/>
              <a:defRPr sz="3200">
                <a:solidFill>
                  <a:schemeClr val="tx1"/>
                </a:solidFill>
                <a:latin typeface="Times New Roman" panose="02020603050405020304" pitchFamily="18" charset="0"/>
                <a:ea typeface="MS PGothic" panose="020B0600070205080204" pitchFamily="34" charset="-128"/>
              </a:defRPr>
            </a:lvl1pPr>
            <a:lvl2pPr marL="742950" indent="-285750">
              <a:spcBef>
                <a:spcPct val="20000"/>
              </a:spcBef>
              <a:buChar char="–"/>
              <a:defRPr sz="2800">
                <a:solidFill>
                  <a:schemeClr val="tx1"/>
                </a:solidFill>
                <a:latin typeface="Times New Roman" panose="02020603050405020304" pitchFamily="18" charset="0"/>
                <a:ea typeface="MS PGothic" panose="020B0600070205080204" pitchFamily="34" charset="-128"/>
              </a:defRPr>
            </a:lvl2pPr>
            <a:lvl3pPr marL="1143000" indent="-228600">
              <a:spcBef>
                <a:spcPct val="20000"/>
              </a:spcBef>
              <a:buChar char="•"/>
              <a:defRPr sz="2400">
                <a:solidFill>
                  <a:schemeClr val="tx1"/>
                </a:solidFill>
                <a:latin typeface="Times New Roman" panose="02020603050405020304" pitchFamily="18" charset="0"/>
                <a:ea typeface="MS PGothic"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9pPr>
          </a:lstStyle>
          <a:p>
            <a:pPr algn="r" eaLnBrk="1" hangingPunct="1">
              <a:spcBef>
                <a:spcPct val="0"/>
              </a:spcBef>
              <a:buFontTx/>
              <a:buNone/>
            </a:pPr>
            <a:r>
              <a:rPr lang="en-US" altLang="en-US" sz="2400"/>
              <a:t>1</a:t>
            </a:r>
          </a:p>
        </p:txBody>
      </p:sp>
      <p:sp>
        <p:nvSpPr>
          <p:cNvPr id="54302" name="Rectangle 35"/>
          <p:cNvSpPr>
            <a:spLocks noChangeArrowheads="1"/>
          </p:cNvSpPr>
          <p:nvPr/>
        </p:nvSpPr>
        <p:spPr bwMode="auto">
          <a:xfrm>
            <a:off x="4457700" y="2486025"/>
            <a:ext cx="3771900" cy="3219450"/>
          </a:xfrm>
          <a:prstGeom prst="rect">
            <a:avLst/>
          </a:prstGeom>
          <a:noFill/>
          <a:ln w="9525"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ea typeface="MS PGothic" panose="020B0600070205080204" pitchFamily="34" charset="-128"/>
              </a:defRPr>
            </a:lvl1pPr>
            <a:lvl2pPr marL="742950" indent="-285750">
              <a:spcBef>
                <a:spcPct val="20000"/>
              </a:spcBef>
              <a:buChar char="–"/>
              <a:defRPr sz="2800">
                <a:solidFill>
                  <a:schemeClr val="tx1"/>
                </a:solidFill>
                <a:latin typeface="Times New Roman" panose="02020603050405020304" pitchFamily="18" charset="0"/>
                <a:ea typeface="MS PGothic" panose="020B0600070205080204" pitchFamily="34" charset="-128"/>
              </a:defRPr>
            </a:lvl2pPr>
            <a:lvl3pPr marL="1143000" indent="-228600">
              <a:spcBef>
                <a:spcPct val="20000"/>
              </a:spcBef>
              <a:buChar char="•"/>
              <a:defRPr sz="2400">
                <a:solidFill>
                  <a:schemeClr val="tx1"/>
                </a:solidFill>
                <a:latin typeface="Times New Roman" panose="02020603050405020304" pitchFamily="18" charset="0"/>
                <a:ea typeface="MS PGothic"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9pPr>
          </a:lstStyle>
          <a:p>
            <a:pPr eaLnBrk="1" hangingPunct="1">
              <a:spcBef>
                <a:spcPct val="0"/>
              </a:spcBef>
              <a:buFontTx/>
              <a:buNone/>
            </a:pPr>
            <a:endParaRPr lang="en-US" altLang="en-US" sz="1800">
              <a:latin typeface="Papyrus" panose="03070502060502030205" pitchFamily="66" charset="0"/>
            </a:endParaRPr>
          </a:p>
        </p:txBody>
      </p:sp>
      <p:sp>
        <p:nvSpPr>
          <p:cNvPr id="54303" name="Rectangle 36"/>
          <p:cNvSpPr>
            <a:spLocks noChangeArrowheads="1"/>
          </p:cNvSpPr>
          <p:nvPr/>
        </p:nvSpPr>
        <p:spPr bwMode="auto">
          <a:xfrm rot="-5400000">
            <a:off x="3579812" y="3497263"/>
            <a:ext cx="365125" cy="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eaVert" wrap="none" lIns="0" tIns="0" rIns="0" bIns="0">
            <a:spAutoFit/>
          </a:bodyPr>
          <a:lstStyle>
            <a:lvl1pPr>
              <a:spcBef>
                <a:spcPct val="20000"/>
              </a:spcBef>
              <a:buChar char="•"/>
              <a:defRPr sz="3200">
                <a:solidFill>
                  <a:schemeClr val="tx1"/>
                </a:solidFill>
                <a:latin typeface="Times New Roman" panose="02020603050405020304" pitchFamily="18" charset="0"/>
                <a:ea typeface="MS PGothic" panose="020B0600070205080204" pitchFamily="34" charset="-128"/>
              </a:defRPr>
            </a:lvl1pPr>
            <a:lvl2pPr marL="742950" indent="-285750">
              <a:spcBef>
                <a:spcPct val="20000"/>
              </a:spcBef>
              <a:buChar char="–"/>
              <a:defRPr sz="2800">
                <a:solidFill>
                  <a:schemeClr val="tx1"/>
                </a:solidFill>
                <a:latin typeface="Times New Roman" panose="02020603050405020304" pitchFamily="18" charset="0"/>
                <a:ea typeface="MS PGothic" panose="020B0600070205080204" pitchFamily="34" charset="-128"/>
              </a:defRPr>
            </a:lvl2pPr>
            <a:lvl3pPr marL="1143000" indent="-228600">
              <a:spcBef>
                <a:spcPct val="20000"/>
              </a:spcBef>
              <a:buChar char="•"/>
              <a:defRPr sz="2400">
                <a:solidFill>
                  <a:schemeClr val="tx1"/>
                </a:solidFill>
                <a:latin typeface="Times New Roman" panose="02020603050405020304" pitchFamily="18" charset="0"/>
                <a:ea typeface="MS PGothic"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9pPr>
          </a:lstStyle>
          <a:p>
            <a:pPr eaLnBrk="1" hangingPunct="1">
              <a:spcBef>
                <a:spcPct val="0"/>
              </a:spcBef>
              <a:buFontTx/>
              <a:buNone/>
            </a:pPr>
            <a:endParaRPr lang="en-US" altLang="en-US" sz="2400"/>
          </a:p>
        </p:txBody>
      </p:sp>
      <p:sp>
        <p:nvSpPr>
          <p:cNvPr id="54304" name="Freeform 37"/>
          <p:cNvSpPr>
            <a:spLocks/>
          </p:cNvSpPr>
          <p:nvPr/>
        </p:nvSpPr>
        <p:spPr bwMode="auto">
          <a:xfrm>
            <a:off x="4600575" y="2609850"/>
            <a:ext cx="3495675" cy="2971800"/>
          </a:xfrm>
          <a:custGeom>
            <a:avLst/>
            <a:gdLst>
              <a:gd name="T0" fmla="*/ 2147483646 w 367"/>
              <a:gd name="T1" fmla="*/ 2147483646 h 312"/>
              <a:gd name="T2" fmla="*/ 2147483646 w 367"/>
              <a:gd name="T3" fmla="*/ 2147483646 h 312"/>
              <a:gd name="T4" fmla="*/ 2147483646 w 367"/>
              <a:gd name="T5" fmla="*/ 2147483646 h 312"/>
              <a:gd name="T6" fmla="*/ 2147483646 w 367"/>
              <a:gd name="T7" fmla="*/ 2147483646 h 312"/>
              <a:gd name="T8" fmla="*/ 2147483646 w 367"/>
              <a:gd name="T9" fmla="*/ 2147483646 h 312"/>
              <a:gd name="T10" fmla="*/ 2147483646 w 367"/>
              <a:gd name="T11" fmla="*/ 2147483646 h 312"/>
              <a:gd name="T12" fmla="*/ 2147483646 w 367"/>
              <a:gd name="T13" fmla="*/ 2147483646 h 312"/>
              <a:gd name="T14" fmla="*/ 2147483646 w 367"/>
              <a:gd name="T15" fmla="*/ 2147483646 h 312"/>
              <a:gd name="T16" fmla="*/ 2147483646 w 367"/>
              <a:gd name="T17" fmla="*/ 2147483646 h 312"/>
              <a:gd name="T18" fmla="*/ 2147483646 w 367"/>
              <a:gd name="T19" fmla="*/ 2147483646 h 312"/>
              <a:gd name="T20" fmla="*/ 2147483646 w 367"/>
              <a:gd name="T21" fmla="*/ 2147483646 h 312"/>
              <a:gd name="T22" fmla="*/ 2147483646 w 367"/>
              <a:gd name="T23" fmla="*/ 2147483646 h 312"/>
              <a:gd name="T24" fmla="*/ 2147483646 w 367"/>
              <a:gd name="T25" fmla="*/ 2147483646 h 312"/>
              <a:gd name="T26" fmla="*/ 2147483646 w 367"/>
              <a:gd name="T27" fmla="*/ 2147483646 h 312"/>
              <a:gd name="T28" fmla="*/ 2147483646 w 367"/>
              <a:gd name="T29" fmla="*/ 2147483646 h 312"/>
              <a:gd name="T30" fmla="*/ 2147483646 w 367"/>
              <a:gd name="T31" fmla="*/ 2147483646 h 312"/>
              <a:gd name="T32" fmla="*/ 2147483646 w 367"/>
              <a:gd name="T33" fmla="*/ 2147483646 h 312"/>
              <a:gd name="T34" fmla="*/ 2147483646 w 367"/>
              <a:gd name="T35" fmla="*/ 2147483646 h 312"/>
              <a:gd name="T36" fmla="*/ 2147483646 w 367"/>
              <a:gd name="T37" fmla="*/ 2147483646 h 312"/>
              <a:gd name="T38" fmla="*/ 2147483646 w 367"/>
              <a:gd name="T39" fmla="*/ 2147483646 h 312"/>
              <a:gd name="T40" fmla="*/ 2147483646 w 367"/>
              <a:gd name="T41" fmla="*/ 2147483646 h 312"/>
              <a:gd name="T42" fmla="*/ 2147483646 w 367"/>
              <a:gd name="T43" fmla="*/ 2147483646 h 312"/>
              <a:gd name="T44" fmla="*/ 2147483646 w 367"/>
              <a:gd name="T45" fmla="*/ 2147483646 h 312"/>
              <a:gd name="T46" fmla="*/ 2147483646 w 367"/>
              <a:gd name="T47" fmla="*/ 2147483646 h 312"/>
              <a:gd name="T48" fmla="*/ 2147483646 w 367"/>
              <a:gd name="T49" fmla="*/ 2147483646 h 312"/>
              <a:gd name="T50" fmla="*/ 2147483646 w 367"/>
              <a:gd name="T51" fmla="*/ 2147483646 h 312"/>
              <a:gd name="T52" fmla="*/ 2147483646 w 367"/>
              <a:gd name="T53" fmla="*/ 2147483646 h 312"/>
              <a:gd name="T54" fmla="*/ 2147483646 w 367"/>
              <a:gd name="T55" fmla="*/ 2147483646 h 312"/>
              <a:gd name="T56" fmla="*/ 2147483646 w 367"/>
              <a:gd name="T57" fmla="*/ 2147483646 h 312"/>
              <a:gd name="T58" fmla="*/ 2147483646 w 367"/>
              <a:gd name="T59" fmla="*/ 2147483646 h 312"/>
              <a:gd name="T60" fmla="*/ 2147483646 w 367"/>
              <a:gd name="T61" fmla="*/ 2147483646 h 312"/>
              <a:gd name="T62" fmla="*/ 2147483646 w 367"/>
              <a:gd name="T63" fmla="*/ 2147483646 h 312"/>
              <a:gd name="T64" fmla="*/ 2147483646 w 367"/>
              <a:gd name="T65" fmla="*/ 2147483646 h 312"/>
              <a:gd name="T66" fmla="*/ 2147483646 w 367"/>
              <a:gd name="T67" fmla="*/ 2147483646 h 312"/>
              <a:gd name="T68" fmla="*/ 2147483646 w 367"/>
              <a:gd name="T69" fmla="*/ 2147483646 h 312"/>
              <a:gd name="T70" fmla="*/ 2147483646 w 367"/>
              <a:gd name="T71" fmla="*/ 2147483646 h 312"/>
              <a:gd name="T72" fmla="*/ 2147483646 w 367"/>
              <a:gd name="T73" fmla="*/ 2147483646 h 312"/>
              <a:gd name="T74" fmla="*/ 2147483646 w 367"/>
              <a:gd name="T75" fmla="*/ 2147483646 h 312"/>
              <a:gd name="T76" fmla="*/ 2147483646 w 367"/>
              <a:gd name="T77" fmla="*/ 2147483646 h 312"/>
              <a:gd name="T78" fmla="*/ 2147483646 w 367"/>
              <a:gd name="T79" fmla="*/ 2147483646 h 312"/>
              <a:gd name="T80" fmla="*/ 2147483646 w 367"/>
              <a:gd name="T81" fmla="*/ 2147483646 h 312"/>
              <a:gd name="T82" fmla="*/ 2147483646 w 367"/>
              <a:gd name="T83" fmla="*/ 2147483646 h 312"/>
              <a:gd name="T84" fmla="*/ 2147483646 w 367"/>
              <a:gd name="T85" fmla="*/ 2147483646 h 312"/>
              <a:gd name="T86" fmla="*/ 2147483646 w 367"/>
              <a:gd name="T87" fmla="*/ 2147483646 h 312"/>
              <a:gd name="T88" fmla="*/ 2147483646 w 367"/>
              <a:gd name="T89" fmla="*/ 2147483646 h 312"/>
              <a:gd name="T90" fmla="*/ 2147483646 w 367"/>
              <a:gd name="T91" fmla="*/ 2147483646 h 312"/>
              <a:gd name="T92" fmla="*/ 2147483646 w 367"/>
              <a:gd name="T93" fmla="*/ 2147483646 h 312"/>
              <a:gd name="T94" fmla="*/ 2147483646 w 367"/>
              <a:gd name="T95" fmla="*/ 2147483646 h 312"/>
              <a:gd name="T96" fmla="*/ 2147483646 w 367"/>
              <a:gd name="T97" fmla="*/ 2147483646 h 312"/>
              <a:gd name="T98" fmla="*/ 2147483646 w 367"/>
              <a:gd name="T99" fmla="*/ 2147483646 h 312"/>
              <a:gd name="T100" fmla="*/ 2147483646 w 367"/>
              <a:gd name="T101" fmla="*/ 2147483646 h 312"/>
              <a:gd name="T102" fmla="*/ 2147483646 w 367"/>
              <a:gd name="T103" fmla="*/ 2147483646 h 312"/>
              <a:gd name="T104" fmla="*/ 2147483646 w 367"/>
              <a:gd name="T105" fmla="*/ 2147483646 h 312"/>
              <a:gd name="T106" fmla="*/ 2147483646 w 367"/>
              <a:gd name="T107" fmla="*/ 2147483646 h 312"/>
              <a:gd name="T108" fmla="*/ 2147483646 w 367"/>
              <a:gd name="T109" fmla="*/ 2147483646 h 312"/>
              <a:gd name="T110" fmla="*/ 2147483646 w 367"/>
              <a:gd name="T111" fmla="*/ 2147483646 h 312"/>
              <a:gd name="T112" fmla="*/ 2147483646 w 367"/>
              <a:gd name="T113" fmla="*/ 2147483646 h 31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367"/>
              <a:gd name="T172" fmla="*/ 0 h 312"/>
              <a:gd name="T173" fmla="*/ 367 w 367"/>
              <a:gd name="T174" fmla="*/ 312 h 312"/>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367" h="312">
                <a:moveTo>
                  <a:pt x="0" y="312"/>
                </a:moveTo>
                <a:lnTo>
                  <a:pt x="0" y="311"/>
                </a:lnTo>
                <a:lnTo>
                  <a:pt x="4" y="311"/>
                </a:lnTo>
                <a:lnTo>
                  <a:pt x="4" y="309"/>
                </a:lnTo>
                <a:lnTo>
                  <a:pt x="6" y="309"/>
                </a:lnTo>
                <a:lnTo>
                  <a:pt x="6" y="307"/>
                </a:lnTo>
                <a:lnTo>
                  <a:pt x="7" y="307"/>
                </a:lnTo>
                <a:lnTo>
                  <a:pt x="7" y="306"/>
                </a:lnTo>
                <a:lnTo>
                  <a:pt x="8" y="306"/>
                </a:lnTo>
                <a:lnTo>
                  <a:pt x="8" y="304"/>
                </a:lnTo>
                <a:lnTo>
                  <a:pt x="9" y="304"/>
                </a:lnTo>
                <a:lnTo>
                  <a:pt x="9" y="303"/>
                </a:lnTo>
                <a:lnTo>
                  <a:pt x="10" y="303"/>
                </a:lnTo>
                <a:lnTo>
                  <a:pt x="10" y="301"/>
                </a:lnTo>
                <a:lnTo>
                  <a:pt x="11" y="301"/>
                </a:lnTo>
                <a:lnTo>
                  <a:pt x="11" y="300"/>
                </a:lnTo>
                <a:lnTo>
                  <a:pt x="12" y="300"/>
                </a:lnTo>
                <a:lnTo>
                  <a:pt x="12" y="298"/>
                </a:lnTo>
                <a:lnTo>
                  <a:pt x="13" y="298"/>
                </a:lnTo>
                <a:lnTo>
                  <a:pt x="13" y="296"/>
                </a:lnTo>
                <a:lnTo>
                  <a:pt x="13" y="295"/>
                </a:lnTo>
                <a:lnTo>
                  <a:pt x="14" y="295"/>
                </a:lnTo>
                <a:lnTo>
                  <a:pt x="14" y="293"/>
                </a:lnTo>
                <a:lnTo>
                  <a:pt x="15" y="293"/>
                </a:lnTo>
                <a:lnTo>
                  <a:pt x="15" y="292"/>
                </a:lnTo>
                <a:lnTo>
                  <a:pt x="15" y="290"/>
                </a:lnTo>
                <a:lnTo>
                  <a:pt x="16" y="290"/>
                </a:lnTo>
                <a:lnTo>
                  <a:pt x="16" y="289"/>
                </a:lnTo>
                <a:lnTo>
                  <a:pt x="17" y="289"/>
                </a:lnTo>
                <a:lnTo>
                  <a:pt x="17" y="287"/>
                </a:lnTo>
                <a:lnTo>
                  <a:pt x="17" y="286"/>
                </a:lnTo>
                <a:lnTo>
                  <a:pt x="18" y="286"/>
                </a:lnTo>
                <a:lnTo>
                  <a:pt x="18" y="284"/>
                </a:lnTo>
                <a:lnTo>
                  <a:pt x="19" y="284"/>
                </a:lnTo>
                <a:lnTo>
                  <a:pt x="19" y="282"/>
                </a:lnTo>
                <a:lnTo>
                  <a:pt x="19" y="281"/>
                </a:lnTo>
                <a:lnTo>
                  <a:pt x="20" y="281"/>
                </a:lnTo>
                <a:lnTo>
                  <a:pt x="20" y="279"/>
                </a:lnTo>
                <a:lnTo>
                  <a:pt x="20" y="278"/>
                </a:lnTo>
                <a:lnTo>
                  <a:pt x="21" y="278"/>
                </a:lnTo>
                <a:lnTo>
                  <a:pt x="21" y="276"/>
                </a:lnTo>
                <a:lnTo>
                  <a:pt x="22" y="276"/>
                </a:lnTo>
                <a:lnTo>
                  <a:pt x="22" y="275"/>
                </a:lnTo>
                <a:lnTo>
                  <a:pt x="22" y="273"/>
                </a:lnTo>
                <a:lnTo>
                  <a:pt x="23" y="273"/>
                </a:lnTo>
                <a:lnTo>
                  <a:pt x="23" y="271"/>
                </a:lnTo>
                <a:lnTo>
                  <a:pt x="23" y="270"/>
                </a:lnTo>
                <a:lnTo>
                  <a:pt x="24" y="270"/>
                </a:lnTo>
                <a:lnTo>
                  <a:pt x="24" y="268"/>
                </a:lnTo>
                <a:lnTo>
                  <a:pt x="24" y="267"/>
                </a:lnTo>
                <a:lnTo>
                  <a:pt x="25" y="267"/>
                </a:lnTo>
                <a:lnTo>
                  <a:pt x="25" y="265"/>
                </a:lnTo>
                <a:lnTo>
                  <a:pt x="25" y="264"/>
                </a:lnTo>
                <a:lnTo>
                  <a:pt x="26" y="264"/>
                </a:lnTo>
                <a:lnTo>
                  <a:pt x="26" y="262"/>
                </a:lnTo>
                <a:lnTo>
                  <a:pt x="26" y="261"/>
                </a:lnTo>
                <a:lnTo>
                  <a:pt x="27" y="261"/>
                </a:lnTo>
                <a:lnTo>
                  <a:pt x="27" y="259"/>
                </a:lnTo>
                <a:lnTo>
                  <a:pt x="27" y="257"/>
                </a:lnTo>
                <a:lnTo>
                  <a:pt x="28" y="257"/>
                </a:lnTo>
                <a:lnTo>
                  <a:pt x="28" y="256"/>
                </a:lnTo>
                <a:lnTo>
                  <a:pt x="28" y="254"/>
                </a:lnTo>
                <a:lnTo>
                  <a:pt x="29" y="254"/>
                </a:lnTo>
                <a:lnTo>
                  <a:pt x="29" y="253"/>
                </a:lnTo>
                <a:lnTo>
                  <a:pt x="29" y="251"/>
                </a:lnTo>
                <a:lnTo>
                  <a:pt x="30" y="251"/>
                </a:lnTo>
                <a:lnTo>
                  <a:pt x="30" y="250"/>
                </a:lnTo>
                <a:lnTo>
                  <a:pt x="30" y="248"/>
                </a:lnTo>
                <a:lnTo>
                  <a:pt x="31" y="248"/>
                </a:lnTo>
                <a:lnTo>
                  <a:pt x="31" y="246"/>
                </a:lnTo>
                <a:lnTo>
                  <a:pt x="31" y="245"/>
                </a:lnTo>
                <a:lnTo>
                  <a:pt x="32" y="245"/>
                </a:lnTo>
                <a:lnTo>
                  <a:pt x="32" y="243"/>
                </a:lnTo>
                <a:lnTo>
                  <a:pt x="32" y="242"/>
                </a:lnTo>
                <a:lnTo>
                  <a:pt x="33" y="242"/>
                </a:lnTo>
                <a:lnTo>
                  <a:pt x="33" y="240"/>
                </a:lnTo>
                <a:lnTo>
                  <a:pt x="33" y="239"/>
                </a:lnTo>
                <a:lnTo>
                  <a:pt x="34" y="239"/>
                </a:lnTo>
                <a:lnTo>
                  <a:pt x="34" y="237"/>
                </a:lnTo>
                <a:lnTo>
                  <a:pt x="34" y="236"/>
                </a:lnTo>
                <a:lnTo>
                  <a:pt x="35" y="236"/>
                </a:lnTo>
                <a:lnTo>
                  <a:pt x="35" y="234"/>
                </a:lnTo>
                <a:lnTo>
                  <a:pt x="35" y="232"/>
                </a:lnTo>
                <a:lnTo>
                  <a:pt x="36" y="232"/>
                </a:lnTo>
                <a:lnTo>
                  <a:pt x="36" y="231"/>
                </a:lnTo>
                <a:lnTo>
                  <a:pt x="36" y="229"/>
                </a:lnTo>
                <a:lnTo>
                  <a:pt x="37" y="229"/>
                </a:lnTo>
                <a:lnTo>
                  <a:pt x="37" y="228"/>
                </a:lnTo>
                <a:lnTo>
                  <a:pt x="37" y="226"/>
                </a:lnTo>
                <a:lnTo>
                  <a:pt x="38" y="226"/>
                </a:lnTo>
                <a:lnTo>
                  <a:pt x="38" y="225"/>
                </a:lnTo>
                <a:lnTo>
                  <a:pt x="38" y="223"/>
                </a:lnTo>
                <a:lnTo>
                  <a:pt x="39" y="223"/>
                </a:lnTo>
                <a:lnTo>
                  <a:pt x="39" y="221"/>
                </a:lnTo>
                <a:lnTo>
                  <a:pt x="39" y="220"/>
                </a:lnTo>
                <a:lnTo>
                  <a:pt x="39" y="218"/>
                </a:lnTo>
                <a:lnTo>
                  <a:pt x="40" y="218"/>
                </a:lnTo>
                <a:lnTo>
                  <a:pt x="40" y="217"/>
                </a:lnTo>
                <a:lnTo>
                  <a:pt x="40" y="215"/>
                </a:lnTo>
                <a:lnTo>
                  <a:pt x="41" y="215"/>
                </a:lnTo>
                <a:lnTo>
                  <a:pt x="41" y="214"/>
                </a:lnTo>
                <a:lnTo>
                  <a:pt x="41" y="212"/>
                </a:lnTo>
                <a:lnTo>
                  <a:pt x="42" y="212"/>
                </a:lnTo>
                <a:lnTo>
                  <a:pt x="42" y="211"/>
                </a:lnTo>
                <a:lnTo>
                  <a:pt x="42" y="209"/>
                </a:lnTo>
                <a:lnTo>
                  <a:pt x="43" y="209"/>
                </a:lnTo>
                <a:lnTo>
                  <a:pt x="43" y="207"/>
                </a:lnTo>
                <a:lnTo>
                  <a:pt x="43" y="206"/>
                </a:lnTo>
                <a:lnTo>
                  <a:pt x="44" y="206"/>
                </a:lnTo>
                <a:lnTo>
                  <a:pt x="44" y="204"/>
                </a:lnTo>
                <a:lnTo>
                  <a:pt x="44" y="203"/>
                </a:lnTo>
                <a:lnTo>
                  <a:pt x="45" y="203"/>
                </a:lnTo>
                <a:lnTo>
                  <a:pt x="45" y="201"/>
                </a:lnTo>
                <a:lnTo>
                  <a:pt x="45" y="200"/>
                </a:lnTo>
                <a:lnTo>
                  <a:pt x="46" y="200"/>
                </a:lnTo>
                <a:lnTo>
                  <a:pt x="46" y="198"/>
                </a:lnTo>
                <a:lnTo>
                  <a:pt x="46" y="197"/>
                </a:lnTo>
                <a:lnTo>
                  <a:pt x="47" y="197"/>
                </a:lnTo>
                <a:lnTo>
                  <a:pt x="47" y="195"/>
                </a:lnTo>
                <a:lnTo>
                  <a:pt x="47" y="193"/>
                </a:lnTo>
                <a:lnTo>
                  <a:pt x="48" y="193"/>
                </a:lnTo>
                <a:lnTo>
                  <a:pt x="48" y="192"/>
                </a:lnTo>
                <a:lnTo>
                  <a:pt x="48" y="190"/>
                </a:lnTo>
                <a:lnTo>
                  <a:pt x="48" y="189"/>
                </a:lnTo>
                <a:lnTo>
                  <a:pt x="49" y="189"/>
                </a:lnTo>
                <a:lnTo>
                  <a:pt x="49" y="187"/>
                </a:lnTo>
                <a:lnTo>
                  <a:pt x="49" y="186"/>
                </a:lnTo>
                <a:lnTo>
                  <a:pt x="50" y="186"/>
                </a:lnTo>
                <a:lnTo>
                  <a:pt x="50" y="184"/>
                </a:lnTo>
                <a:lnTo>
                  <a:pt x="50" y="182"/>
                </a:lnTo>
                <a:lnTo>
                  <a:pt x="51" y="182"/>
                </a:lnTo>
                <a:lnTo>
                  <a:pt x="51" y="181"/>
                </a:lnTo>
                <a:lnTo>
                  <a:pt x="51" y="179"/>
                </a:lnTo>
                <a:lnTo>
                  <a:pt x="52" y="179"/>
                </a:lnTo>
                <a:lnTo>
                  <a:pt x="52" y="178"/>
                </a:lnTo>
                <a:lnTo>
                  <a:pt x="52" y="176"/>
                </a:lnTo>
                <a:lnTo>
                  <a:pt x="53" y="176"/>
                </a:lnTo>
                <a:lnTo>
                  <a:pt x="53" y="175"/>
                </a:lnTo>
                <a:lnTo>
                  <a:pt x="53" y="173"/>
                </a:lnTo>
                <a:lnTo>
                  <a:pt x="54" y="173"/>
                </a:lnTo>
                <a:lnTo>
                  <a:pt x="54" y="172"/>
                </a:lnTo>
                <a:lnTo>
                  <a:pt x="54" y="170"/>
                </a:lnTo>
                <a:lnTo>
                  <a:pt x="55" y="170"/>
                </a:lnTo>
                <a:lnTo>
                  <a:pt x="55" y="168"/>
                </a:lnTo>
                <a:lnTo>
                  <a:pt x="55" y="167"/>
                </a:lnTo>
                <a:lnTo>
                  <a:pt x="56" y="167"/>
                </a:lnTo>
                <a:lnTo>
                  <a:pt x="56" y="165"/>
                </a:lnTo>
                <a:lnTo>
                  <a:pt x="56" y="164"/>
                </a:lnTo>
                <a:lnTo>
                  <a:pt x="57" y="164"/>
                </a:lnTo>
                <a:lnTo>
                  <a:pt x="57" y="162"/>
                </a:lnTo>
                <a:lnTo>
                  <a:pt x="57" y="161"/>
                </a:lnTo>
                <a:lnTo>
                  <a:pt x="58" y="161"/>
                </a:lnTo>
                <a:lnTo>
                  <a:pt x="58" y="159"/>
                </a:lnTo>
                <a:lnTo>
                  <a:pt x="58" y="157"/>
                </a:lnTo>
                <a:lnTo>
                  <a:pt x="59" y="157"/>
                </a:lnTo>
                <a:lnTo>
                  <a:pt x="59" y="156"/>
                </a:lnTo>
                <a:lnTo>
                  <a:pt x="59" y="154"/>
                </a:lnTo>
                <a:lnTo>
                  <a:pt x="60" y="154"/>
                </a:lnTo>
                <a:lnTo>
                  <a:pt x="60" y="153"/>
                </a:lnTo>
                <a:lnTo>
                  <a:pt x="60" y="151"/>
                </a:lnTo>
                <a:lnTo>
                  <a:pt x="61" y="151"/>
                </a:lnTo>
                <a:lnTo>
                  <a:pt x="61" y="150"/>
                </a:lnTo>
                <a:lnTo>
                  <a:pt x="61" y="148"/>
                </a:lnTo>
                <a:lnTo>
                  <a:pt x="62" y="148"/>
                </a:lnTo>
                <a:lnTo>
                  <a:pt x="62" y="147"/>
                </a:lnTo>
                <a:lnTo>
                  <a:pt x="63" y="147"/>
                </a:lnTo>
                <a:lnTo>
                  <a:pt x="63" y="145"/>
                </a:lnTo>
                <a:lnTo>
                  <a:pt x="63" y="143"/>
                </a:lnTo>
                <a:lnTo>
                  <a:pt x="64" y="143"/>
                </a:lnTo>
                <a:lnTo>
                  <a:pt x="64" y="142"/>
                </a:lnTo>
                <a:lnTo>
                  <a:pt x="64" y="140"/>
                </a:lnTo>
                <a:lnTo>
                  <a:pt x="65" y="140"/>
                </a:lnTo>
                <a:lnTo>
                  <a:pt x="65" y="139"/>
                </a:lnTo>
                <a:lnTo>
                  <a:pt x="65" y="137"/>
                </a:lnTo>
                <a:lnTo>
                  <a:pt x="66" y="137"/>
                </a:lnTo>
                <a:lnTo>
                  <a:pt x="66" y="136"/>
                </a:lnTo>
                <a:lnTo>
                  <a:pt x="66" y="134"/>
                </a:lnTo>
                <a:lnTo>
                  <a:pt x="67" y="134"/>
                </a:lnTo>
                <a:lnTo>
                  <a:pt x="67" y="132"/>
                </a:lnTo>
                <a:lnTo>
                  <a:pt x="67" y="131"/>
                </a:lnTo>
                <a:lnTo>
                  <a:pt x="68" y="131"/>
                </a:lnTo>
                <a:lnTo>
                  <a:pt x="68" y="129"/>
                </a:lnTo>
                <a:lnTo>
                  <a:pt x="69" y="129"/>
                </a:lnTo>
                <a:lnTo>
                  <a:pt x="69" y="128"/>
                </a:lnTo>
                <a:lnTo>
                  <a:pt x="69" y="126"/>
                </a:lnTo>
                <a:lnTo>
                  <a:pt x="70" y="126"/>
                </a:lnTo>
                <a:lnTo>
                  <a:pt x="70" y="125"/>
                </a:lnTo>
                <a:lnTo>
                  <a:pt x="70" y="123"/>
                </a:lnTo>
                <a:lnTo>
                  <a:pt x="71" y="123"/>
                </a:lnTo>
                <a:lnTo>
                  <a:pt x="71" y="122"/>
                </a:lnTo>
                <a:lnTo>
                  <a:pt x="72" y="122"/>
                </a:lnTo>
                <a:lnTo>
                  <a:pt x="72" y="120"/>
                </a:lnTo>
                <a:lnTo>
                  <a:pt x="72" y="118"/>
                </a:lnTo>
                <a:lnTo>
                  <a:pt x="73" y="118"/>
                </a:lnTo>
                <a:lnTo>
                  <a:pt x="73" y="117"/>
                </a:lnTo>
                <a:lnTo>
                  <a:pt x="73" y="115"/>
                </a:lnTo>
                <a:lnTo>
                  <a:pt x="74" y="115"/>
                </a:lnTo>
                <a:lnTo>
                  <a:pt x="74" y="114"/>
                </a:lnTo>
                <a:lnTo>
                  <a:pt x="75" y="114"/>
                </a:lnTo>
                <a:lnTo>
                  <a:pt x="75" y="112"/>
                </a:lnTo>
                <a:lnTo>
                  <a:pt x="75" y="111"/>
                </a:lnTo>
                <a:lnTo>
                  <a:pt x="76" y="111"/>
                </a:lnTo>
                <a:lnTo>
                  <a:pt x="76" y="109"/>
                </a:lnTo>
                <a:lnTo>
                  <a:pt x="76" y="107"/>
                </a:lnTo>
                <a:lnTo>
                  <a:pt x="77" y="107"/>
                </a:lnTo>
                <a:lnTo>
                  <a:pt x="77" y="106"/>
                </a:lnTo>
                <a:lnTo>
                  <a:pt x="78" y="106"/>
                </a:lnTo>
                <a:lnTo>
                  <a:pt x="78" y="104"/>
                </a:lnTo>
                <a:lnTo>
                  <a:pt x="78" y="103"/>
                </a:lnTo>
                <a:lnTo>
                  <a:pt x="79" y="103"/>
                </a:lnTo>
                <a:lnTo>
                  <a:pt x="79" y="101"/>
                </a:lnTo>
                <a:lnTo>
                  <a:pt x="80" y="101"/>
                </a:lnTo>
                <a:lnTo>
                  <a:pt x="80" y="100"/>
                </a:lnTo>
                <a:lnTo>
                  <a:pt x="80" y="98"/>
                </a:lnTo>
                <a:lnTo>
                  <a:pt x="81" y="98"/>
                </a:lnTo>
                <a:lnTo>
                  <a:pt x="81" y="97"/>
                </a:lnTo>
                <a:lnTo>
                  <a:pt x="82" y="97"/>
                </a:lnTo>
                <a:lnTo>
                  <a:pt x="82" y="95"/>
                </a:lnTo>
                <a:lnTo>
                  <a:pt x="82" y="93"/>
                </a:lnTo>
                <a:lnTo>
                  <a:pt x="83" y="93"/>
                </a:lnTo>
                <a:lnTo>
                  <a:pt x="83" y="92"/>
                </a:lnTo>
                <a:lnTo>
                  <a:pt x="84" y="92"/>
                </a:lnTo>
                <a:lnTo>
                  <a:pt x="84" y="90"/>
                </a:lnTo>
                <a:lnTo>
                  <a:pt x="85" y="90"/>
                </a:lnTo>
                <a:lnTo>
                  <a:pt x="85" y="89"/>
                </a:lnTo>
                <a:lnTo>
                  <a:pt x="85" y="87"/>
                </a:lnTo>
                <a:lnTo>
                  <a:pt x="86" y="87"/>
                </a:lnTo>
                <a:lnTo>
                  <a:pt x="86" y="86"/>
                </a:lnTo>
                <a:lnTo>
                  <a:pt x="87" y="86"/>
                </a:lnTo>
                <a:lnTo>
                  <a:pt x="87" y="84"/>
                </a:lnTo>
                <a:lnTo>
                  <a:pt x="87" y="82"/>
                </a:lnTo>
                <a:lnTo>
                  <a:pt x="88" y="82"/>
                </a:lnTo>
                <a:lnTo>
                  <a:pt x="88" y="81"/>
                </a:lnTo>
                <a:lnTo>
                  <a:pt x="89" y="81"/>
                </a:lnTo>
                <a:lnTo>
                  <a:pt x="89" y="79"/>
                </a:lnTo>
                <a:lnTo>
                  <a:pt x="90" y="79"/>
                </a:lnTo>
                <a:lnTo>
                  <a:pt x="90" y="78"/>
                </a:lnTo>
                <a:lnTo>
                  <a:pt x="91" y="78"/>
                </a:lnTo>
                <a:lnTo>
                  <a:pt x="91" y="76"/>
                </a:lnTo>
                <a:lnTo>
                  <a:pt x="91" y="75"/>
                </a:lnTo>
                <a:lnTo>
                  <a:pt x="92" y="75"/>
                </a:lnTo>
                <a:lnTo>
                  <a:pt x="92" y="73"/>
                </a:lnTo>
                <a:lnTo>
                  <a:pt x="93" y="73"/>
                </a:lnTo>
                <a:lnTo>
                  <a:pt x="93" y="72"/>
                </a:lnTo>
                <a:lnTo>
                  <a:pt x="94" y="72"/>
                </a:lnTo>
                <a:lnTo>
                  <a:pt x="94" y="70"/>
                </a:lnTo>
                <a:lnTo>
                  <a:pt x="95" y="70"/>
                </a:lnTo>
                <a:lnTo>
                  <a:pt x="95" y="68"/>
                </a:lnTo>
                <a:lnTo>
                  <a:pt x="96" y="68"/>
                </a:lnTo>
                <a:lnTo>
                  <a:pt x="96" y="67"/>
                </a:lnTo>
                <a:lnTo>
                  <a:pt x="96" y="65"/>
                </a:lnTo>
                <a:lnTo>
                  <a:pt x="97" y="65"/>
                </a:lnTo>
                <a:lnTo>
                  <a:pt x="97" y="64"/>
                </a:lnTo>
                <a:lnTo>
                  <a:pt x="98" y="64"/>
                </a:lnTo>
                <a:lnTo>
                  <a:pt x="98" y="62"/>
                </a:lnTo>
                <a:lnTo>
                  <a:pt x="99" y="62"/>
                </a:lnTo>
                <a:lnTo>
                  <a:pt x="99" y="61"/>
                </a:lnTo>
                <a:lnTo>
                  <a:pt x="100" y="61"/>
                </a:lnTo>
                <a:lnTo>
                  <a:pt x="100" y="59"/>
                </a:lnTo>
                <a:lnTo>
                  <a:pt x="101" y="59"/>
                </a:lnTo>
                <a:lnTo>
                  <a:pt x="101" y="58"/>
                </a:lnTo>
                <a:lnTo>
                  <a:pt x="102" y="58"/>
                </a:lnTo>
                <a:lnTo>
                  <a:pt x="102" y="56"/>
                </a:lnTo>
                <a:lnTo>
                  <a:pt x="103" y="56"/>
                </a:lnTo>
                <a:lnTo>
                  <a:pt x="103" y="54"/>
                </a:lnTo>
                <a:lnTo>
                  <a:pt x="104" y="54"/>
                </a:lnTo>
                <a:lnTo>
                  <a:pt x="104" y="53"/>
                </a:lnTo>
                <a:lnTo>
                  <a:pt x="105" y="53"/>
                </a:lnTo>
                <a:lnTo>
                  <a:pt x="105" y="51"/>
                </a:lnTo>
                <a:lnTo>
                  <a:pt x="106" y="51"/>
                </a:lnTo>
                <a:lnTo>
                  <a:pt x="106" y="50"/>
                </a:lnTo>
                <a:lnTo>
                  <a:pt x="107" y="50"/>
                </a:lnTo>
                <a:lnTo>
                  <a:pt x="107" y="48"/>
                </a:lnTo>
                <a:lnTo>
                  <a:pt x="109" y="48"/>
                </a:lnTo>
                <a:lnTo>
                  <a:pt x="109" y="47"/>
                </a:lnTo>
                <a:lnTo>
                  <a:pt x="110" y="47"/>
                </a:lnTo>
                <a:lnTo>
                  <a:pt x="110" y="45"/>
                </a:lnTo>
                <a:lnTo>
                  <a:pt x="111" y="45"/>
                </a:lnTo>
                <a:lnTo>
                  <a:pt x="111" y="43"/>
                </a:lnTo>
                <a:lnTo>
                  <a:pt x="112" y="43"/>
                </a:lnTo>
                <a:lnTo>
                  <a:pt x="112" y="42"/>
                </a:lnTo>
                <a:lnTo>
                  <a:pt x="113" y="42"/>
                </a:lnTo>
                <a:lnTo>
                  <a:pt x="113" y="40"/>
                </a:lnTo>
                <a:lnTo>
                  <a:pt x="115" y="40"/>
                </a:lnTo>
                <a:lnTo>
                  <a:pt x="115" y="39"/>
                </a:lnTo>
                <a:lnTo>
                  <a:pt x="116" y="39"/>
                </a:lnTo>
                <a:lnTo>
                  <a:pt x="116" y="37"/>
                </a:lnTo>
                <a:lnTo>
                  <a:pt x="117" y="37"/>
                </a:lnTo>
                <a:lnTo>
                  <a:pt x="117" y="36"/>
                </a:lnTo>
                <a:lnTo>
                  <a:pt x="119" y="36"/>
                </a:lnTo>
                <a:lnTo>
                  <a:pt x="119" y="34"/>
                </a:lnTo>
                <a:lnTo>
                  <a:pt x="120" y="34"/>
                </a:lnTo>
                <a:lnTo>
                  <a:pt x="120" y="33"/>
                </a:lnTo>
                <a:lnTo>
                  <a:pt x="122" y="33"/>
                </a:lnTo>
                <a:lnTo>
                  <a:pt x="122" y="31"/>
                </a:lnTo>
                <a:lnTo>
                  <a:pt x="123" y="31"/>
                </a:lnTo>
                <a:lnTo>
                  <a:pt x="123" y="29"/>
                </a:lnTo>
                <a:lnTo>
                  <a:pt x="125" y="29"/>
                </a:lnTo>
                <a:lnTo>
                  <a:pt x="125" y="28"/>
                </a:lnTo>
                <a:lnTo>
                  <a:pt x="127" y="28"/>
                </a:lnTo>
                <a:lnTo>
                  <a:pt x="127" y="26"/>
                </a:lnTo>
                <a:lnTo>
                  <a:pt x="129" y="26"/>
                </a:lnTo>
                <a:lnTo>
                  <a:pt x="129" y="25"/>
                </a:lnTo>
                <a:lnTo>
                  <a:pt x="130" y="25"/>
                </a:lnTo>
                <a:lnTo>
                  <a:pt x="130" y="23"/>
                </a:lnTo>
                <a:lnTo>
                  <a:pt x="132" y="23"/>
                </a:lnTo>
                <a:lnTo>
                  <a:pt x="132" y="22"/>
                </a:lnTo>
                <a:lnTo>
                  <a:pt x="135" y="22"/>
                </a:lnTo>
                <a:lnTo>
                  <a:pt x="135" y="20"/>
                </a:lnTo>
                <a:lnTo>
                  <a:pt x="137" y="20"/>
                </a:lnTo>
                <a:lnTo>
                  <a:pt x="137" y="18"/>
                </a:lnTo>
                <a:lnTo>
                  <a:pt x="139" y="18"/>
                </a:lnTo>
                <a:lnTo>
                  <a:pt x="139" y="17"/>
                </a:lnTo>
                <a:lnTo>
                  <a:pt x="142" y="17"/>
                </a:lnTo>
                <a:lnTo>
                  <a:pt x="142" y="15"/>
                </a:lnTo>
                <a:lnTo>
                  <a:pt x="144" y="15"/>
                </a:lnTo>
                <a:lnTo>
                  <a:pt x="144" y="14"/>
                </a:lnTo>
                <a:lnTo>
                  <a:pt x="147" y="14"/>
                </a:lnTo>
                <a:lnTo>
                  <a:pt x="147" y="12"/>
                </a:lnTo>
                <a:lnTo>
                  <a:pt x="151" y="12"/>
                </a:lnTo>
                <a:lnTo>
                  <a:pt x="151" y="11"/>
                </a:lnTo>
                <a:lnTo>
                  <a:pt x="154" y="11"/>
                </a:lnTo>
                <a:lnTo>
                  <a:pt x="154" y="9"/>
                </a:lnTo>
                <a:lnTo>
                  <a:pt x="158" y="9"/>
                </a:lnTo>
                <a:lnTo>
                  <a:pt x="158" y="8"/>
                </a:lnTo>
                <a:lnTo>
                  <a:pt x="163" y="8"/>
                </a:lnTo>
                <a:lnTo>
                  <a:pt x="163" y="6"/>
                </a:lnTo>
                <a:lnTo>
                  <a:pt x="169" y="6"/>
                </a:lnTo>
                <a:lnTo>
                  <a:pt x="169" y="4"/>
                </a:lnTo>
                <a:lnTo>
                  <a:pt x="176" y="4"/>
                </a:lnTo>
                <a:lnTo>
                  <a:pt x="176" y="3"/>
                </a:lnTo>
                <a:lnTo>
                  <a:pt x="185" y="3"/>
                </a:lnTo>
                <a:lnTo>
                  <a:pt x="185" y="1"/>
                </a:lnTo>
                <a:lnTo>
                  <a:pt x="199" y="1"/>
                </a:lnTo>
                <a:lnTo>
                  <a:pt x="199" y="0"/>
                </a:lnTo>
                <a:lnTo>
                  <a:pt x="367" y="0"/>
                </a:lnTo>
              </a:path>
            </a:pathLst>
          </a:custGeom>
          <a:noFill/>
          <a:ln w="38100" cap="rnd" cmpd="sng">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4305" name="Freeform 38"/>
          <p:cNvSpPr>
            <a:spLocks/>
          </p:cNvSpPr>
          <p:nvPr/>
        </p:nvSpPr>
        <p:spPr bwMode="auto">
          <a:xfrm>
            <a:off x="4600575" y="2609850"/>
            <a:ext cx="3495675" cy="2971800"/>
          </a:xfrm>
          <a:custGeom>
            <a:avLst/>
            <a:gdLst>
              <a:gd name="T0" fmla="*/ 2147483646 w 367"/>
              <a:gd name="T1" fmla="*/ 2147483646 h 312"/>
              <a:gd name="T2" fmla="*/ 2147483646 w 367"/>
              <a:gd name="T3" fmla="*/ 2147483646 h 312"/>
              <a:gd name="T4" fmla="*/ 2147483646 w 367"/>
              <a:gd name="T5" fmla="*/ 2147483646 h 312"/>
              <a:gd name="T6" fmla="*/ 2147483646 w 367"/>
              <a:gd name="T7" fmla="*/ 2147483646 h 312"/>
              <a:gd name="T8" fmla="*/ 2147483646 w 367"/>
              <a:gd name="T9" fmla="*/ 2147483646 h 312"/>
              <a:gd name="T10" fmla="*/ 2147483646 w 367"/>
              <a:gd name="T11" fmla="*/ 2147483646 h 312"/>
              <a:gd name="T12" fmla="*/ 2147483646 w 367"/>
              <a:gd name="T13" fmla="*/ 2147483646 h 312"/>
              <a:gd name="T14" fmla="*/ 2147483646 w 367"/>
              <a:gd name="T15" fmla="*/ 2147483646 h 312"/>
              <a:gd name="T16" fmla="*/ 2147483646 w 367"/>
              <a:gd name="T17" fmla="*/ 2147483646 h 312"/>
              <a:gd name="T18" fmla="*/ 2147483646 w 367"/>
              <a:gd name="T19" fmla="*/ 2147483646 h 312"/>
              <a:gd name="T20" fmla="*/ 2147483646 w 367"/>
              <a:gd name="T21" fmla="*/ 2147483646 h 312"/>
              <a:gd name="T22" fmla="*/ 2147483646 w 367"/>
              <a:gd name="T23" fmla="*/ 2147483646 h 312"/>
              <a:gd name="T24" fmla="*/ 2147483646 w 367"/>
              <a:gd name="T25" fmla="*/ 2147483646 h 312"/>
              <a:gd name="T26" fmla="*/ 2147483646 w 367"/>
              <a:gd name="T27" fmla="*/ 2147483646 h 312"/>
              <a:gd name="T28" fmla="*/ 2147483646 w 367"/>
              <a:gd name="T29" fmla="*/ 2147483646 h 312"/>
              <a:gd name="T30" fmla="*/ 2147483646 w 367"/>
              <a:gd name="T31" fmla="*/ 2147483646 h 312"/>
              <a:gd name="T32" fmla="*/ 2147483646 w 367"/>
              <a:gd name="T33" fmla="*/ 2147483646 h 312"/>
              <a:gd name="T34" fmla="*/ 2147483646 w 367"/>
              <a:gd name="T35" fmla="*/ 2147483646 h 312"/>
              <a:gd name="T36" fmla="*/ 2147483646 w 367"/>
              <a:gd name="T37" fmla="*/ 2147483646 h 312"/>
              <a:gd name="T38" fmla="*/ 2147483646 w 367"/>
              <a:gd name="T39" fmla="*/ 2147483646 h 312"/>
              <a:gd name="T40" fmla="*/ 2147483646 w 367"/>
              <a:gd name="T41" fmla="*/ 2147483646 h 312"/>
              <a:gd name="T42" fmla="*/ 2147483646 w 367"/>
              <a:gd name="T43" fmla="*/ 2147483646 h 312"/>
              <a:gd name="T44" fmla="*/ 2147483646 w 367"/>
              <a:gd name="T45" fmla="*/ 2147483646 h 312"/>
              <a:gd name="T46" fmla="*/ 2147483646 w 367"/>
              <a:gd name="T47" fmla="*/ 2147483646 h 312"/>
              <a:gd name="T48" fmla="*/ 2147483646 w 367"/>
              <a:gd name="T49" fmla="*/ 2147483646 h 312"/>
              <a:gd name="T50" fmla="*/ 2147483646 w 367"/>
              <a:gd name="T51" fmla="*/ 2147483646 h 312"/>
              <a:gd name="T52" fmla="*/ 2147483646 w 367"/>
              <a:gd name="T53" fmla="*/ 2147483646 h 312"/>
              <a:gd name="T54" fmla="*/ 2147483646 w 367"/>
              <a:gd name="T55" fmla="*/ 2147483646 h 312"/>
              <a:gd name="T56" fmla="*/ 2147483646 w 367"/>
              <a:gd name="T57" fmla="*/ 2147483646 h 312"/>
              <a:gd name="T58" fmla="*/ 2147483646 w 367"/>
              <a:gd name="T59" fmla="*/ 2147483646 h 312"/>
              <a:gd name="T60" fmla="*/ 2147483646 w 367"/>
              <a:gd name="T61" fmla="*/ 2147483646 h 312"/>
              <a:gd name="T62" fmla="*/ 2147483646 w 367"/>
              <a:gd name="T63" fmla="*/ 2147483646 h 312"/>
              <a:gd name="T64" fmla="*/ 2147483646 w 367"/>
              <a:gd name="T65" fmla="*/ 2147483646 h 312"/>
              <a:gd name="T66" fmla="*/ 2147483646 w 367"/>
              <a:gd name="T67" fmla="*/ 2147483646 h 312"/>
              <a:gd name="T68" fmla="*/ 2147483646 w 367"/>
              <a:gd name="T69" fmla="*/ 2147483646 h 312"/>
              <a:gd name="T70" fmla="*/ 2147483646 w 367"/>
              <a:gd name="T71" fmla="*/ 2147483646 h 312"/>
              <a:gd name="T72" fmla="*/ 2147483646 w 367"/>
              <a:gd name="T73" fmla="*/ 2147483646 h 312"/>
              <a:gd name="T74" fmla="*/ 2147483646 w 367"/>
              <a:gd name="T75" fmla="*/ 2147483646 h 312"/>
              <a:gd name="T76" fmla="*/ 2147483646 w 367"/>
              <a:gd name="T77" fmla="*/ 2147483646 h 312"/>
              <a:gd name="T78" fmla="*/ 2147483646 w 367"/>
              <a:gd name="T79" fmla="*/ 2147483646 h 312"/>
              <a:gd name="T80" fmla="*/ 2147483646 w 367"/>
              <a:gd name="T81" fmla="*/ 2147483646 h 312"/>
              <a:gd name="T82" fmla="*/ 2147483646 w 367"/>
              <a:gd name="T83" fmla="*/ 2147483646 h 312"/>
              <a:gd name="T84" fmla="*/ 2147483646 w 367"/>
              <a:gd name="T85" fmla="*/ 2147483646 h 312"/>
              <a:gd name="T86" fmla="*/ 2147483646 w 367"/>
              <a:gd name="T87" fmla="*/ 2147483646 h 312"/>
              <a:gd name="T88" fmla="*/ 2147483646 w 367"/>
              <a:gd name="T89" fmla="*/ 2147483646 h 312"/>
              <a:gd name="T90" fmla="*/ 2147483646 w 367"/>
              <a:gd name="T91" fmla="*/ 2147483646 h 312"/>
              <a:gd name="T92" fmla="*/ 2147483646 w 367"/>
              <a:gd name="T93" fmla="*/ 2147483646 h 312"/>
              <a:gd name="T94" fmla="*/ 2147483646 w 367"/>
              <a:gd name="T95" fmla="*/ 2147483646 h 312"/>
              <a:gd name="T96" fmla="*/ 2147483646 w 367"/>
              <a:gd name="T97" fmla="*/ 2147483646 h 312"/>
              <a:gd name="T98" fmla="*/ 2147483646 w 367"/>
              <a:gd name="T99" fmla="*/ 2147483646 h 312"/>
              <a:gd name="T100" fmla="*/ 2147483646 w 367"/>
              <a:gd name="T101" fmla="*/ 2147483646 h 312"/>
              <a:gd name="T102" fmla="*/ 2147483646 w 367"/>
              <a:gd name="T103" fmla="*/ 2147483646 h 312"/>
              <a:gd name="T104" fmla="*/ 2147483646 w 367"/>
              <a:gd name="T105" fmla="*/ 2147483646 h 312"/>
              <a:gd name="T106" fmla="*/ 2147483646 w 367"/>
              <a:gd name="T107" fmla="*/ 2147483646 h 312"/>
              <a:gd name="T108" fmla="*/ 2147483646 w 367"/>
              <a:gd name="T109" fmla="*/ 2147483646 h 312"/>
              <a:gd name="T110" fmla="*/ 2147483646 w 367"/>
              <a:gd name="T111" fmla="*/ 2147483646 h 312"/>
              <a:gd name="T112" fmla="*/ 2147483646 w 367"/>
              <a:gd name="T113" fmla="*/ 2147483646 h 31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367"/>
              <a:gd name="T172" fmla="*/ 0 h 312"/>
              <a:gd name="T173" fmla="*/ 367 w 367"/>
              <a:gd name="T174" fmla="*/ 312 h 312"/>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367" h="312">
                <a:moveTo>
                  <a:pt x="0" y="312"/>
                </a:moveTo>
                <a:lnTo>
                  <a:pt x="13" y="312"/>
                </a:lnTo>
                <a:lnTo>
                  <a:pt x="13" y="311"/>
                </a:lnTo>
                <a:lnTo>
                  <a:pt x="17" y="311"/>
                </a:lnTo>
                <a:lnTo>
                  <a:pt x="17" y="309"/>
                </a:lnTo>
                <a:lnTo>
                  <a:pt x="20" y="309"/>
                </a:lnTo>
                <a:lnTo>
                  <a:pt x="20" y="307"/>
                </a:lnTo>
                <a:lnTo>
                  <a:pt x="22" y="307"/>
                </a:lnTo>
                <a:lnTo>
                  <a:pt x="22" y="306"/>
                </a:lnTo>
                <a:lnTo>
                  <a:pt x="24" y="306"/>
                </a:lnTo>
                <a:lnTo>
                  <a:pt x="24" y="304"/>
                </a:lnTo>
                <a:lnTo>
                  <a:pt x="26" y="304"/>
                </a:lnTo>
                <a:lnTo>
                  <a:pt x="26" y="303"/>
                </a:lnTo>
                <a:lnTo>
                  <a:pt x="28" y="303"/>
                </a:lnTo>
                <a:lnTo>
                  <a:pt x="28" y="301"/>
                </a:lnTo>
                <a:lnTo>
                  <a:pt x="29" y="301"/>
                </a:lnTo>
                <a:lnTo>
                  <a:pt x="29" y="300"/>
                </a:lnTo>
                <a:lnTo>
                  <a:pt x="31" y="300"/>
                </a:lnTo>
                <a:lnTo>
                  <a:pt x="31" y="298"/>
                </a:lnTo>
                <a:lnTo>
                  <a:pt x="32" y="298"/>
                </a:lnTo>
                <a:lnTo>
                  <a:pt x="32" y="296"/>
                </a:lnTo>
                <a:lnTo>
                  <a:pt x="33" y="296"/>
                </a:lnTo>
                <a:lnTo>
                  <a:pt x="33" y="295"/>
                </a:lnTo>
                <a:lnTo>
                  <a:pt x="34" y="295"/>
                </a:lnTo>
                <a:lnTo>
                  <a:pt x="34" y="293"/>
                </a:lnTo>
                <a:lnTo>
                  <a:pt x="35" y="293"/>
                </a:lnTo>
                <a:lnTo>
                  <a:pt x="35" y="292"/>
                </a:lnTo>
                <a:lnTo>
                  <a:pt x="37" y="292"/>
                </a:lnTo>
                <a:lnTo>
                  <a:pt x="37" y="290"/>
                </a:lnTo>
                <a:lnTo>
                  <a:pt x="38" y="290"/>
                </a:lnTo>
                <a:lnTo>
                  <a:pt x="38" y="289"/>
                </a:lnTo>
                <a:lnTo>
                  <a:pt x="39" y="289"/>
                </a:lnTo>
                <a:lnTo>
                  <a:pt x="39" y="287"/>
                </a:lnTo>
                <a:lnTo>
                  <a:pt x="40" y="287"/>
                </a:lnTo>
                <a:lnTo>
                  <a:pt x="40" y="286"/>
                </a:lnTo>
                <a:lnTo>
                  <a:pt x="41" y="286"/>
                </a:lnTo>
                <a:lnTo>
                  <a:pt x="41" y="284"/>
                </a:lnTo>
                <a:lnTo>
                  <a:pt x="41" y="282"/>
                </a:lnTo>
                <a:lnTo>
                  <a:pt x="42" y="282"/>
                </a:lnTo>
                <a:lnTo>
                  <a:pt x="42" y="281"/>
                </a:lnTo>
                <a:lnTo>
                  <a:pt x="43" y="281"/>
                </a:lnTo>
                <a:lnTo>
                  <a:pt x="43" y="279"/>
                </a:lnTo>
                <a:lnTo>
                  <a:pt x="44" y="279"/>
                </a:lnTo>
                <a:lnTo>
                  <a:pt x="44" y="278"/>
                </a:lnTo>
                <a:lnTo>
                  <a:pt x="45" y="278"/>
                </a:lnTo>
                <a:lnTo>
                  <a:pt x="45" y="276"/>
                </a:lnTo>
                <a:lnTo>
                  <a:pt x="46" y="276"/>
                </a:lnTo>
                <a:lnTo>
                  <a:pt x="46" y="275"/>
                </a:lnTo>
                <a:lnTo>
                  <a:pt x="47" y="275"/>
                </a:lnTo>
                <a:lnTo>
                  <a:pt x="47" y="273"/>
                </a:lnTo>
                <a:lnTo>
                  <a:pt x="47" y="271"/>
                </a:lnTo>
                <a:lnTo>
                  <a:pt x="48" y="271"/>
                </a:lnTo>
                <a:lnTo>
                  <a:pt x="48" y="270"/>
                </a:lnTo>
                <a:lnTo>
                  <a:pt x="49" y="270"/>
                </a:lnTo>
                <a:lnTo>
                  <a:pt x="49" y="268"/>
                </a:lnTo>
                <a:lnTo>
                  <a:pt x="50" y="268"/>
                </a:lnTo>
                <a:lnTo>
                  <a:pt x="50" y="267"/>
                </a:lnTo>
                <a:lnTo>
                  <a:pt x="51" y="267"/>
                </a:lnTo>
                <a:lnTo>
                  <a:pt x="51" y="265"/>
                </a:lnTo>
                <a:lnTo>
                  <a:pt x="51" y="264"/>
                </a:lnTo>
                <a:lnTo>
                  <a:pt x="52" y="264"/>
                </a:lnTo>
                <a:lnTo>
                  <a:pt x="52" y="262"/>
                </a:lnTo>
                <a:lnTo>
                  <a:pt x="53" y="262"/>
                </a:lnTo>
                <a:lnTo>
                  <a:pt x="53" y="261"/>
                </a:lnTo>
                <a:lnTo>
                  <a:pt x="53" y="259"/>
                </a:lnTo>
                <a:lnTo>
                  <a:pt x="54" y="259"/>
                </a:lnTo>
                <a:lnTo>
                  <a:pt x="54" y="257"/>
                </a:lnTo>
                <a:lnTo>
                  <a:pt x="55" y="257"/>
                </a:lnTo>
                <a:lnTo>
                  <a:pt x="55" y="256"/>
                </a:lnTo>
                <a:lnTo>
                  <a:pt x="56" y="256"/>
                </a:lnTo>
                <a:lnTo>
                  <a:pt x="56" y="254"/>
                </a:lnTo>
                <a:lnTo>
                  <a:pt x="56" y="253"/>
                </a:lnTo>
                <a:lnTo>
                  <a:pt x="57" y="253"/>
                </a:lnTo>
                <a:lnTo>
                  <a:pt x="57" y="251"/>
                </a:lnTo>
                <a:lnTo>
                  <a:pt x="58" y="251"/>
                </a:lnTo>
                <a:lnTo>
                  <a:pt x="58" y="250"/>
                </a:lnTo>
                <a:lnTo>
                  <a:pt x="58" y="248"/>
                </a:lnTo>
                <a:lnTo>
                  <a:pt x="59" y="248"/>
                </a:lnTo>
                <a:lnTo>
                  <a:pt x="59" y="246"/>
                </a:lnTo>
                <a:lnTo>
                  <a:pt x="60" y="246"/>
                </a:lnTo>
                <a:lnTo>
                  <a:pt x="60" y="245"/>
                </a:lnTo>
                <a:lnTo>
                  <a:pt x="60" y="243"/>
                </a:lnTo>
                <a:lnTo>
                  <a:pt x="61" y="243"/>
                </a:lnTo>
                <a:lnTo>
                  <a:pt x="61" y="242"/>
                </a:lnTo>
                <a:lnTo>
                  <a:pt x="62" y="242"/>
                </a:lnTo>
                <a:lnTo>
                  <a:pt x="62" y="240"/>
                </a:lnTo>
                <a:lnTo>
                  <a:pt x="62" y="239"/>
                </a:lnTo>
                <a:lnTo>
                  <a:pt x="63" y="239"/>
                </a:lnTo>
                <a:lnTo>
                  <a:pt x="63" y="237"/>
                </a:lnTo>
                <a:lnTo>
                  <a:pt x="64" y="237"/>
                </a:lnTo>
                <a:lnTo>
                  <a:pt x="64" y="236"/>
                </a:lnTo>
                <a:lnTo>
                  <a:pt x="64" y="234"/>
                </a:lnTo>
                <a:lnTo>
                  <a:pt x="65" y="234"/>
                </a:lnTo>
                <a:lnTo>
                  <a:pt x="65" y="232"/>
                </a:lnTo>
                <a:lnTo>
                  <a:pt x="66" y="232"/>
                </a:lnTo>
                <a:lnTo>
                  <a:pt x="66" y="231"/>
                </a:lnTo>
                <a:lnTo>
                  <a:pt x="66" y="229"/>
                </a:lnTo>
                <a:lnTo>
                  <a:pt x="67" y="229"/>
                </a:lnTo>
                <a:lnTo>
                  <a:pt x="67" y="228"/>
                </a:lnTo>
                <a:lnTo>
                  <a:pt x="67" y="226"/>
                </a:lnTo>
                <a:lnTo>
                  <a:pt x="68" y="226"/>
                </a:lnTo>
                <a:lnTo>
                  <a:pt x="68" y="225"/>
                </a:lnTo>
                <a:lnTo>
                  <a:pt x="69" y="225"/>
                </a:lnTo>
                <a:lnTo>
                  <a:pt x="69" y="223"/>
                </a:lnTo>
                <a:lnTo>
                  <a:pt x="69" y="221"/>
                </a:lnTo>
                <a:lnTo>
                  <a:pt x="70" y="221"/>
                </a:lnTo>
                <a:lnTo>
                  <a:pt x="70" y="220"/>
                </a:lnTo>
                <a:lnTo>
                  <a:pt x="71" y="220"/>
                </a:lnTo>
                <a:lnTo>
                  <a:pt x="71" y="218"/>
                </a:lnTo>
                <a:lnTo>
                  <a:pt x="71" y="217"/>
                </a:lnTo>
                <a:lnTo>
                  <a:pt x="72" y="217"/>
                </a:lnTo>
                <a:lnTo>
                  <a:pt x="72" y="215"/>
                </a:lnTo>
                <a:lnTo>
                  <a:pt x="72" y="214"/>
                </a:lnTo>
                <a:lnTo>
                  <a:pt x="73" y="214"/>
                </a:lnTo>
                <a:lnTo>
                  <a:pt x="73" y="212"/>
                </a:lnTo>
                <a:lnTo>
                  <a:pt x="74" y="212"/>
                </a:lnTo>
                <a:lnTo>
                  <a:pt x="74" y="211"/>
                </a:lnTo>
                <a:lnTo>
                  <a:pt x="74" y="209"/>
                </a:lnTo>
                <a:lnTo>
                  <a:pt x="75" y="209"/>
                </a:lnTo>
                <a:lnTo>
                  <a:pt x="75" y="207"/>
                </a:lnTo>
                <a:lnTo>
                  <a:pt x="75" y="206"/>
                </a:lnTo>
                <a:lnTo>
                  <a:pt x="76" y="206"/>
                </a:lnTo>
                <a:lnTo>
                  <a:pt x="76" y="204"/>
                </a:lnTo>
                <a:lnTo>
                  <a:pt x="77" y="204"/>
                </a:lnTo>
                <a:lnTo>
                  <a:pt x="77" y="203"/>
                </a:lnTo>
                <a:lnTo>
                  <a:pt x="77" y="201"/>
                </a:lnTo>
                <a:lnTo>
                  <a:pt x="78" y="201"/>
                </a:lnTo>
                <a:lnTo>
                  <a:pt x="78" y="200"/>
                </a:lnTo>
                <a:lnTo>
                  <a:pt x="78" y="198"/>
                </a:lnTo>
                <a:lnTo>
                  <a:pt x="79" y="198"/>
                </a:lnTo>
                <a:lnTo>
                  <a:pt x="79" y="197"/>
                </a:lnTo>
                <a:lnTo>
                  <a:pt x="80" y="197"/>
                </a:lnTo>
                <a:lnTo>
                  <a:pt x="80" y="195"/>
                </a:lnTo>
                <a:lnTo>
                  <a:pt x="80" y="193"/>
                </a:lnTo>
                <a:lnTo>
                  <a:pt x="81" y="193"/>
                </a:lnTo>
                <a:lnTo>
                  <a:pt x="81" y="192"/>
                </a:lnTo>
                <a:lnTo>
                  <a:pt x="81" y="190"/>
                </a:lnTo>
                <a:lnTo>
                  <a:pt x="82" y="190"/>
                </a:lnTo>
                <a:lnTo>
                  <a:pt x="82" y="189"/>
                </a:lnTo>
                <a:lnTo>
                  <a:pt x="83" y="189"/>
                </a:lnTo>
                <a:lnTo>
                  <a:pt x="83" y="187"/>
                </a:lnTo>
                <a:lnTo>
                  <a:pt x="83" y="186"/>
                </a:lnTo>
                <a:lnTo>
                  <a:pt x="84" y="186"/>
                </a:lnTo>
                <a:lnTo>
                  <a:pt x="84" y="184"/>
                </a:lnTo>
                <a:lnTo>
                  <a:pt x="84" y="182"/>
                </a:lnTo>
                <a:lnTo>
                  <a:pt x="85" y="182"/>
                </a:lnTo>
                <a:lnTo>
                  <a:pt x="85" y="181"/>
                </a:lnTo>
                <a:lnTo>
                  <a:pt x="86" y="181"/>
                </a:lnTo>
                <a:lnTo>
                  <a:pt x="86" y="179"/>
                </a:lnTo>
                <a:lnTo>
                  <a:pt x="86" y="178"/>
                </a:lnTo>
                <a:lnTo>
                  <a:pt x="87" y="178"/>
                </a:lnTo>
                <a:lnTo>
                  <a:pt x="87" y="176"/>
                </a:lnTo>
                <a:lnTo>
                  <a:pt x="87" y="175"/>
                </a:lnTo>
                <a:lnTo>
                  <a:pt x="88" y="175"/>
                </a:lnTo>
                <a:lnTo>
                  <a:pt x="88" y="173"/>
                </a:lnTo>
                <a:lnTo>
                  <a:pt x="89" y="173"/>
                </a:lnTo>
                <a:lnTo>
                  <a:pt x="89" y="172"/>
                </a:lnTo>
                <a:lnTo>
                  <a:pt x="89" y="170"/>
                </a:lnTo>
                <a:lnTo>
                  <a:pt x="90" y="170"/>
                </a:lnTo>
                <a:lnTo>
                  <a:pt x="90" y="168"/>
                </a:lnTo>
                <a:lnTo>
                  <a:pt x="90" y="167"/>
                </a:lnTo>
                <a:lnTo>
                  <a:pt x="91" y="167"/>
                </a:lnTo>
                <a:lnTo>
                  <a:pt x="91" y="165"/>
                </a:lnTo>
                <a:lnTo>
                  <a:pt x="92" y="165"/>
                </a:lnTo>
                <a:lnTo>
                  <a:pt x="92" y="164"/>
                </a:lnTo>
                <a:lnTo>
                  <a:pt x="92" y="162"/>
                </a:lnTo>
                <a:lnTo>
                  <a:pt x="93" y="162"/>
                </a:lnTo>
                <a:lnTo>
                  <a:pt x="93" y="161"/>
                </a:lnTo>
                <a:lnTo>
                  <a:pt x="93" y="159"/>
                </a:lnTo>
                <a:lnTo>
                  <a:pt x="94" y="159"/>
                </a:lnTo>
                <a:lnTo>
                  <a:pt x="94" y="157"/>
                </a:lnTo>
                <a:lnTo>
                  <a:pt x="95" y="157"/>
                </a:lnTo>
                <a:lnTo>
                  <a:pt x="95" y="156"/>
                </a:lnTo>
                <a:lnTo>
                  <a:pt x="95" y="154"/>
                </a:lnTo>
                <a:lnTo>
                  <a:pt x="96" y="154"/>
                </a:lnTo>
                <a:lnTo>
                  <a:pt x="96" y="153"/>
                </a:lnTo>
                <a:lnTo>
                  <a:pt x="97" y="153"/>
                </a:lnTo>
                <a:lnTo>
                  <a:pt x="97" y="151"/>
                </a:lnTo>
                <a:lnTo>
                  <a:pt x="97" y="150"/>
                </a:lnTo>
                <a:lnTo>
                  <a:pt x="98" y="150"/>
                </a:lnTo>
                <a:lnTo>
                  <a:pt x="98" y="148"/>
                </a:lnTo>
                <a:lnTo>
                  <a:pt x="98" y="147"/>
                </a:lnTo>
                <a:lnTo>
                  <a:pt x="99" y="147"/>
                </a:lnTo>
                <a:lnTo>
                  <a:pt x="99" y="145"/>
                </a:lnTo>
                <a:lnTo>
                  <a:pt x="100" y="145"/>
                </a:lnTo>
                <a:lnTo>
                  <a:pt x="100" y="143"/>
                </a:lnTo>
                <a:lnTo>
                  <a:pt x="100" y="142"/>
                </a:lnTo>
                <a:lnTo>
                  <a:pt x="101" y="142"/>
                </a:lnTo>
                <a:lnTo>
                  <a:pt x="101" y="140"/>
                </a:lnTo>
                <a:lnTo>
                  <a:pt x="102" y="140"/>
                </a:lnTo>
                <a:lnTo>
                  <a:pt x="102" y="139"/>
                </a:lnTo>
                <a:lnTo>
                  <a:pt x="102" y="137"/>
                </a:lnTo>
                <a:lnTo>
                  <a:pt x="103" y="137"/>
                </a:lnTo>
                <a:lnTo>
                  <a:pt x="103" y="136"/>
                </a:lnTo>
                <a:lnTo>
                  <a:pt x="104" y="136"/>
                </a:lnTo>
                <a:lnTo>
                  <a:pt x="104" y="134"/>
                </a:lnTo>
                <a:lnTo>
                  <a:pt x="104" y="132"/>
                </a:lnTo>
                <a:lnTo>
                  <a:pt x="105" y="132"/>
                </a:lnTo>
                <a:lnTo>
                  <a:pt x="105" y="131"/>
                </a:lnTo>
                <a:lnTo>
                  <a:pt x="106" y="131"/>
                </a:lnTo>
                <a:lnTo>
                  <a:pt x="106" y="129"/>
                </a:lnTo>
                <a:lnTo>
                  <a:pt x="106" y="128"/>
                </a:lnTo>
                <a:lnTo>
                  <a:pt x="107" y="128"/>
                </a:lnTo>
                <a:lnTo>
                  <a:pt x="107" y="126"/>
                </a:lnTo>
                <a:lnTo>
                  <a:pt x="108" y="126"/>
                </a:lnTo>
                <a:lnTo>
                  <a:pt x="108" y="125"/>
                </a:lnTo>
                <a:lnTo>
                  <a:pt x="108" y="123"/>
                </a:lnTo>
                <a:lnTo>
                  <a:pt x="109" y="123"/>
                </a:lnTo>
                <a:lnTo>
                  <a:pt x="109" y="122"/>
                </a:lnTo>
                <a:lnTo>
                  <a:pt x="110" y="122"/>
                </a:lnTo>
                <a:lnTo>
                  <a:pt x="110" y="120"/>
                </a:lnTo>
                <a:lnTo>
                  <a:pt x="110" y="118"/>
                </a:lnTo>
                <a:lnTo>
                  <a:pt x="111" y="118"/>
                </a:lnTo>
                <a:lnTo>
                  <a:pt x="111" y="117"/>
                </a:lnTo>
                <a:lnTo>
                  <a:pt x="112" y="117"/>
                </a:lnTo>
                <a:lnTo>
                  <a:pt x="112" y="115"/>
                </a:lnTo>
                <a:lnTo>
                  <a:pt x="112" y="114"/>
                </a:lnTo>
                <a:lnTo>
                  <a:pt x="113" y="114"/>
                </a:lnTo>
                <a:lnTo>
                  <a:pt x="113" y="112"/>
                </a:lnTo>
                <a:lnTo>
                  <a:pt x="114" y="112"/>
                </a:lnTo>
                <a:lnTo>
                  <a:pt x="114" y="111"/>
                </a:lnTo>
                <a:lnTo>
                  <a:pt x="114" y="109"/>
                </a:lnTo>
                <a:lnTo>
                  <a:pt x="115" y="109"/>
                </a:lnTo>
                <a:lnTo>
                  <a:pt x="115" y="107"/>
                </a:lnTo>
                <a:lnTo>
                  <a:pt x="116" y="107"/>
                </a:lnTo>
                <a:lnTo>
                  <a:pt x="116" y="106"/>
                </a:lnTo>
                <a:lnTo>
                  <a:pt x="117" y="106"/>
                </a:lnTo>
                <a:lnTo>
                  <a:pt x="117" y="104"/>
                </a:lnTo>
                <a:lnTo>
                  <a:pt x="117" y="103"/>
                </a:lnTo>
                <a:lnTo>
                  <a:pt x="118" y="103"/>
                </a:lnTo>
                <a:lnTo>
                  <a:pt x="118" y="101"/>
                </a:lnTo>
                <a:lnTo>
                  <a:pt x="119" y="101"/>
                </a:lnTo>
                <a:lnTo>
                  <a:pt x="119" y="100"/>
                </a:lnTo>
                <a:lnTo>
                  <a:pt x="120" y="100"/>
                </a:lnTo>
                <a:lnTo>
                  <a:pt x="120" y="98"/>
                </a:lnTo>
                <a:lnTo>
                  <a:pt x="120" y="97"/>
                </a:lnTo>
                <a:lnTo>
                  <a:pt x="121" y="97"/>
                </a:lnTo>
                <a:lnTo>
                  <a:pt x="121" y="95"/>
                </a:lnTo>
                <a:lnTo>
                  <a:pt x="122" y="95"/>
                </a:lnTo>
                <a:lnTo>
                  <a:pt x="122" y="93"/>
                </a:lnTo>
                <a:lnTo>
                  <a:pt x="123" y="93"/>
                </a:lnTo>
                <a:lnTo>
                  <a:pt x="123" y="92"/>
                </a:lnTo>
                <a:lnTo>
                  <a:pt x="124" y="92"/>
                </a:lnTo>
                <a:lnTo>
                  <a:pt x="124" y="90"/>
                </a:lnTo>
                <a:lnTo>
                  <a:pt x="124" y="89"/>
                </a:lnTo>
                <a:lnTo>
                  <a:pt x="125" y="89"/>
                </a:lnTo>
                <a:lnTo>
                  <a:pt x="125" y="87"/>
                </a:lnTo>
                <a:lnTo>
                  <a:pt x="126" y="87"/>
                </a:lnTo>
                <a:lnTo>
                  <a:pt x="126" y="86"/>
                </a:lnTo>
                <a:lnTo>
                  <a:pt x="127" y="86"/>
                </a:lnTo>
                <a:lnTo>
                  <a:pt x="127" y="84"/>
                </a:lnTo>
                <a:lnTo>
                  <a:pt x="128" y="84"/>
                </a:lnTo>
                <a:lnTo>
                  <a:pt x="128" y="82"/>
                </a:lnTo>
                <a:lnTo>
                  <a:pt x="128" y="81"/>
                </a:lnTo>
                <a:lnTo>
                  <a:pt x="129" y="81"/>
                </a:lnTo>
                <a:lnTo>
                  <a:pt x="129" y="79"/>
                </a:lnTo>
                <a:lnTo>
                  <a:pt x="130" y="79"/>
                </a:lnTo>
                <a:lnTo>
                  <a:pt x="130" y="78"/>
                </a:lnTo>
                <a:lnTo>
                  <a:pt x="131" y="78"/>
                </a:lnTo>
                <a:lnTo>
                  <a:pt x="131" y="76"/>
                </a:lnTo>
                <a:lnTo>
                  <a:pt x="132" y="76"/>
                </a:lnTo>
                <a:lnTo>
                  <a:pt x="132" y="75"/>
                </a:lnTo>
                <a:lnTo>
                  <a:pt x="133" y="75"/>
                </a:lnTo>
                <a:lnTo>
                  <a:pt x="133" y="73"/>
                </a:lnTo>
                <a:lnTo>
                  <a:pt x="134" y="73"/>
                </a:lnTo>
                <a:lnTo>
                  <a:pt x="134" y="72"/>
                </a:lnTo>
                <a:lnTo>
                  <a:pt x="135" y="72"/>
                </a:lnTo>
                <a:lnTo>
                  <a:pt x="135" y="70"/>
                </a:lnTo>
                <a:lnTo>
                  <a:pt x="136" y="70"/>
                </a:lnTo>
                <a:lnTo>
                  <a:pt x="136" y="68"/>
                </a:lnTo>
                <a:lnTo>
                  <a:pt x="137" y="68"/>
                </a:lnTo>
                <a:lnTo>
                  <a:pt x="137" y="67"/>
                </a:lnTo>
                <a:lnTo>
                  <a:pt x="138" y="67"/>
                </a:lnTo>
                <a:lnTo>
                  <a:pt x="138" y="65"/>
                </a:lnTo>
                <a:lnTo>
                  <a:pt x="139" y="65"/>
                </a:lnTo>
                <a:lnTo>
                  <a:pt x="139" y="64"/>
                </a:lnTo>
                <a:lnTo>
                  <a:pt x="140" y="64"/>
                </a:lnTo>
                <a:lnTo>
                  <a:pt x="140" y="62"/>
                </a:lnTo>
                <a:lnTo>
                  <a:pt x="141" y="62"/>
                </a:lnTo>
                <a:lnTo>
                  <a:pt x="141" y="61"/>
                </a:lnTo>
                <a:lnTo>
                  <a:pt x="142" y="61"/>
                </a:lnTo>
                <a:lnTo>
                  <a:pt x="142" y="59"/>
                </a:lnTo>
                <a:lnTo>
                  <a:pt x="143" y="59"/>
                </a:lnTo>
                <a:lnTo>
                  <a:pt x="143" y="58"/>
                </a:lnTo>
                <a:lnTo>
                  <a:pt x="144" y="58"/>
                </a:lnTo>
                <a:lnTo>
                  <a:pt x="144" y="56"/>
                </a:lnTo>
                <a:lnTo>
                  <a:pt x="145" y="56"/>
                </a:lnTo>
                <a:lnTo>
                  <a:pt x="145" y="54"/>
                </a:lnTo>
                <a:lnTo>
                  <a:pt x="146" y="54"/>
                </a:lnTo>
                <a:lnTo>
                  <a:pt x="146" y="53"/>
                </a:lnTo>
                <a:lnTo>
                  <a:pt x="147" y="53"/>
                </a:lnTo>
                <a:lnTo>
                  <a:pt x="147" y="51"/>
                </a:lnTo>
                <a:lnTo>
                  <a:pt x="148" y="51"/>
                </a:lnTo>
                <a:lnTo>
                  <a:pt x="148" y="50"/>
                </a:lnTo>
                <a:lnTo>
                  <a:pt x="149" y="50"/>
                </a:lnTo>
                <a:lnTo>
                  <a:pt x="149" y="48"/>
                </a:lnTo>
                <a:lnTo>
                  <a:pt x="151" y="48"/>
                </a:lnTo>
                <a:lnTo>
                  <a:pt x="151" y="47"/>
                </a:lnTo>
                <a:lnTo>
                  <a:pt x="152" y="47"/>
                </a:lnTo>
                <a:lnTo>
                  <a:pt x="152" y="45"/>
                </a:lnTo>
                <a:lnTo>
                  <a:pt x="153" y="45"/>
                </a:lnTo>
                <a:lnTo>
                  <a:pt x="153" y="43"/>
                </a:lnTo>
                <a:lnTo>
                  <a:pt x="154" y="43"/>
                </a:lnTo>
                <a:lnTo>
                  <a:pt x="154" y="42"/>
                </a:lnTo>
                <a:lnTo>
                  <a:pt x="156" y="42"/>
                </a:lnTo>
                <a:lnTo>
                  <a:pt x="156" y="40"/>
                </a:lnTo>
                <a:lnTo>
                  <a:pt x="157" y="40"/>
                </a:lnTo>
                <a:lnTo>
                  <a:pt x="157" y="39"/>
                </a:lnTo>
                <a:lnTo>
                  <a:pt x="159" y="39"/>
                </a:lnTo>
                <a:lnTo>
                  <a:pt x="159" y="37"/>
                </a:lnTo>
                <a:lnTo>
                  <a:pt x="160" y="37"/>
                </a:lnTo>
                <a:lnTo>
                  <a:pt x="160" y="36"/>
                </a:lnTo>
                <a:lnTo>
                  <a:pt x="162" y="36"/>
                </a:lnTo>
                <a:lnTo>
                  <a:pt x="162" y="34"/>
                </a:lnTo>
                <a:lnTo>
                  <a:pt x="163" y="34"/>
                </a:lnTo>
                <a:lnTo>
                  <a:pt x="163" y="33"/>
                </a:lnTo>
                <a:lnTo>
                  <a:pt x="165" y="33"/>
                </a:lnTo>
                <a:lnTo>
                  <a:pt x="165" y="31"/>
                </a:lnTo>
                <a:lnTo>
                  <a:pt x="166" y="31"/>
                </a:lnTo>
                <a:lnTo>
                  <a:pt x="166" y="29"/>
                </a:lnTo>
                <a:lnTo>
                  <a:pt x="168" y="29"/>
                </a:lnTo>
                <a:lnTo>
                  <a:pt x="168" y="28"/>
                </a:lnTo>
                <a:lnTo>
                  <a:pt x="170" y="28"/>
                </a:lnTo>
                <a:lnTo>
                  <a:pt x="170" y="26"/>
                </a:lnTo>
                <a:lnTo>
                  <a:pt x="172" y="26"/>
                </a:lnTo>
                <a:lnTo>
                  <a:pt x="172" y="25"/>
                </a:lnTo>
                <a:lnTo>
                  <a:pt x="174" y="25"/>
                </a:lnTo>
                <a:lnTo>
                  <a:pt x="174" y="23"/>
                </a:lnTo>
                <a:lnTo>
                  <a:pt x="176" y="23"/>
                </a:lnTo>
                <a:lnTo>
                  <a:pt x="176" y="22"/>
                </a:lnTo>
                <a:lnTo>
                  <a:pt x="178" y="22"/>
                </a:lnTo>
                <a:lnTo>
                  <a:pt x="178" y="20"/>
                </a:lnTo>
                <a:lnTo>
                  <a:pt x="181" y="20"/>
                </a:lnTo>
                <a:lnTo>
                  <a:pt x="181" y="18"/>
                </a:lnTo>
                <a:lnTo>
                  <a:pt x="183" y="18"/>
                </a:lnTo>
                <a:lnTo>
                  <a:pt x="183" y="17"/>
                </a:lnTo>
                <a:lnTo>
                  <a:pt x="186" y="17"/>
                </a:lnTo>
                <a:lnTo>
                  <a:pt x="186" y="15"/>
                </a:lnTo>
                <a:lnTo>
                  <a:pt x="189" y="15"/>
                </a:lnTo>
                <a:lnTo>
                  <a:pt x="189" y="14"/>
                </a:lnTo>
                <a:lnTo>
                  <a:pt x="192" y="14"/>
                </a:lnTo>
                <a:lnTo>
                  <a:pt x="192" y="12"/>
                </a:lnTo>
                <a:lnTo>
                  <a:pt x="195" y="12"/>
                </a:lnTo>
                <a:lnTo>
                  <a:pt x="195" y="11"/>
                </a:lnTo>
                <a:lnTo>
                  <a:pt x="199" y="11"/>
                </a:lnTo>
                <a:lnTo>
                  <a:pt x="199" y="9"/>
                </a:lnTo>
                <a:lnTo>
                  <a:pt x="204" y="9"/>
                </a:lnTo>
                <a:lnTo>
                  <a:pt x="204" y="8"/>
                </a:lnTo>
                <a:lnTo>
                  <a:pt x="209" y="8"/>
                </a:lnTo>
                <a:lnTo>
                  <a:pt x="209" y="6"/>
                </a:lnTo>
                <a:lnTo>
                  <a:pt x="216" y="6"/>
                </a:lnTo>
                <a:lnTo>
                  <a:pt x="216" y="4"/>
                </a:lnTo>
                <a:lnTo>
                  <a:pt x="224" y="4"/>
                </a:lnTo>
                <a:lnTo>
                  <a:pt x="224" y="3"/>
                </a:lnTo>
                <a:lnTo>
                  <a:pt x="238" y="3"/>
                </a:lnTo>
                <a:lnTo>
                  <a:pt x="238" y="1"/>
                </a:lnTo>
                <a:lnTo>
                  <a:pt x="367" y="1"/>
                </a:lnTo>
                <a:lnTo>
                  <a:pt x="367" y="0"/>
                </a:lnTo>
              </a:path>
            </a:pathLst>
          </a:custGeom>
          <a:noFill/>
          <a:ln w="38100" cap="rnd" cmpd="sng">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21293" name="Text Box 45"/>
          <p:cNvSpPr txBox="1">
            <a:spLocks noChangeArrowheads="1"/>
          </p:cNvSpPr>
          <p:nvPr/>
        </p:nvSpPr>
        <p:spPr bwMode="auto">
          <a:xfrm>
            <a:off x="3382963" y="2438400"/>
            <a:ext cx="407987"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ea typeface="MS PGothic" panose="020B0600070205080204" pitchFamily="34" charset="-128"/>
              </a:defRPr>
            </a:lvl1pPr>
            <a:lvl2pPr marL="742950" indent="-285750">
              <a:spcBef>
                <a:spcPct val="20000"/>
              </a:spcBef>
              <a:buChar char="–"/>
              <a:defRPr sz="2800">
                <a:solidFill>
                  <a:schemeClr val="tx1"/>
                </a:solidFill>
                <a:latin typeface="Times New Roman" panose="02020603050405020304" pitchFamily="18" charset="0"/>
                <a:ea typeface="MS PGothic" panose="020B0600070205080204" pitchFamily="34" charset="-128"/>
              </a:defRPr>
            </a:lvl2pPr>
            <a:lvl3pPr marL="1143000" indent="-228600">
              <a:spcBef>
                <a:spcPct val="20000"/>
              </a:spcBef>
              <a:buChar char="•"/>
              <a:defRPr sz="2400">
                <a:solidFill>
                  <a:schemeClr val="tx1"/>
                </a:solidFill>
                <a:latin typeface="Times New Roman" panose="02020603050405020304" pitchFamily="18" charset="0"/>
                <a:ea typeface="MS PGothic"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9pPr>
          </a:lstStyle>
          <a:p>
            <a:pPr eaLnBrk="1" hangingPunct="1">
              <a:spcBef>
                <a:spcPct val="0"/>
              </a:spcBef>
              <a:buFontTx/>
              <a:buNone/>
            </a:pPr>
            <a:r>
              <a:rPr lang="en-US" altLang="en-US" sz="2800">
                <a:latin typeface="Papyrus" panose="03070502060502030205" pitchFamily="66" charset="0"/>
                <a:sym typeface="Symbol" panose="05050102010706020507" pitchFamily="18" charset="2"/>
              </a:rPr>
              <a:t></a:t>
            </a:r>
          </a:p>
        </p:txBody>
      </p:sp>
      <p:sp>
        <p:nvSpPr>
          <p:cNvPr id="821294" name="Text Box 46"/>
          <p:cNvSpPr txBox="1">
            <a:spLocks noChangeArrowheads="1"/>
          </p:cNvSpPr>
          <p:nvPr/>
        </p:nvSpPr>
        <p:spPr bwMode="auto">
          <a:xfrm>
            <a:off x="3382963" y="5181600"/>
            <a:ext cx="379412"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ea typeface="MS PGothic" panose="020B0600070205080204" pitchFamily="34" charset="-128"/>
              </a:defRPr>
            </a:lvl1pPr>
            <a:lvl2pPr marL="742950" indent="-285750">
              <a:spcBef>
                <a:spcPct val="20000"/>
              </a:spcBef>
              <a:buChar char="–"/>
              <a:defRPr sz="2800">
                <a:solidFill>
                  <a:schemeClr val="tx1"/>
                </a:solidFill>
                <a:latin typeface="Times New Roman" panose="02020603050405020304" pitchFamily="18" charset="0"/>
                <a:ea typeface="MS PGothic" panose="020B0600070205080204" pitchFamily="34" charset="-128"/>
              </a:defRPr>
            </a:lvl2pPr>
            <a:lvl3pPr marL="1143000" indent="-228600">
              <a:spcBef>
                <a:spcPct val="20000"/>
              </a:spcBef>
              <a:buChar char="•"/>
              <a:defRPr sz="2400">
                <a:solidFill>
                  <a:schemeClr val="tx1"/>
                </a:solidFill>
                <a:latin typeface="Times New Roman" panose="02020603050405020304" pitchFamily="18" charset="0"/>
                <a:ea typeface="MS PGothic"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9pPr>
          </a:lstStyle>
          <a:p>
            <a:pPr eaLnBrk="1" hangingPunct="1">
              <a:spcBef>
                <a:spcPct val="0"/>
              </a:spcBef>
              <a:buFontTx/>
              <a:buNone/>
            </a:pPr>
            <a:r>
              <a:rPr lang="en-US" altLang="en-US" sz="2800">
                <a:latin typeface="Papyrus" panose="03070502060502030205" pitchFamily="66" charset="0"/>
                <a:sym typeface="Symbol" panose="05050102010706020507" pitchFamily="18" charset="2"/>
              </a:rPr>
              <a:t></a:t>
            </a:r>
          </a:p>
        </p:txBody>
      </p:sp>
      <p:sp>
        <p:nvSpPr>
          <p:cNvPr id="821295" name="Line 47"/>
          <p:cNvSpPr>
            <a:spLocks noChangeShapeType="1"/>
          </p:cNvSpPr>
          <p:nvPr/>
        </p:nvSpPr>
        <p:spPr bwMode="auto">
          <a:xfrm>
            <a:off x="4721225" y="5438775"/>
            <a:ext cx="0" cy="9144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21298" name="Line 50"/>
          <p:cNvSpPr>
            <a:spLocks noChangeShapeType="1"/>
          </p:cNvSpPr>
          <p:nvPr/>
        </p:nvSpPr>
        <p:spPr bwMode="auto">
          <a:xfrm>
            <a:off x="6372225" y="2752725"/>
            <a:ext cx="0" cy="360045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21300" name="Line 52"/>
          <p:cNvSpPr>
            <a:spLocks noChangeShapeType="1"/>
          </p:cNvSpPr>
          <p:nvPr/>
        </p:nvSpPr>
        <p:spPr bwMode="auto">
          <a:xfrm>
            <a:off x="4718050" y="6356350"/>
            <a:ext cx="1651000" cy="0"/>
          </a:xfrm>
          <a:prstGeom prst="line">
            <a:avLst/>
          </a:prstGeom>
          <a:noFill/>
          <a:ln w="76200">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21301" name="Text Box 53"/>
          <p:cNvSpPr txBox="1">
            <a:spLocks noChangeArrowheads="1"/>
          </p:cNvSpPr>
          <p:nvPr/>
        </p:nvSpPr>
        <p:spPr bwMode="auto">
          <a:xfrm>
            <a:off x="990600" y="5181600"/>
            <a:ext cx="2667000" cy="1373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ea typeface="MS PGothic" panose="020B0600070205080204" pitchFamily="34" charset="-128"/>
              </a:defRPr>
            </a:lvl1pPr>
            <a:lvl2pPr marL="742950" indent="-285750">
              <a:spcBef>
                <a:spcPct val="20000"/>
              </a:spcBef>
              <a:buChar char="–"/>
              <a:defRPr sz="2800">
                <a:solidFill>
                  <a:schemeClr val="tx1"/>
                </a:solidFill>
                <a:latin typeface="Times New Roman" panose="02020603050405020304" pitchFamily="18" charset="0"/>
                <a:ea typeface="MS PGothic" panose="020B0600070205080204" pitchFamily="34" charset="-128"/>
              </a:defRPr>
            </a:lvl2pPr>
            <a:lvl3pPr marL="1143000" indent="-228600">
              <a:spcBef>
                <a:spcPct val="20000"/>
              </a:spcBef>
              <a:buChar char="•"/>
              <a:defRPr sz="2400">
                <a:solidFill>
                  <a:schemeClr val="tx1"/>
                </a:solidFill>
                <a:latin typeface="Times New Roman" panose="02020603050405020304" pitchFamily="18" charset="0"/>
                <a:ea typeface="MS PGothic"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9pPr>
          </a:lstStyle>
          <a:p>
            <a:pPr eaLnBrk="1" hangingPunct="1">
              <a:spcBef>
                <a:spcPct val="0"/>
              </a:spcBef>
              <a:buFontTx/>
              <a:buNone/>
            </a:pPr>
            <a:r>
              <a:rPr lang="en-US" altLang="en-US" sz="2800">
                <a:solidFill>
                  <a:srgbClr val="0000FF"/>
                </a:solidFill>
                <a:sym typeface="Symbol" panose="05050102010706020507" pitchFamily="18" charset="2"/>
              </a:rPr>
              <a:t>()100% confidence interval for </a:t>
            </a:r>
            <a:r>
              <a:rPr lang="en-US" altLang="en-US" sz="2800" i="1">
                <a:solidFill>
                  <a:srgbClr val="0000FF"/>
                </a:solidFill>
                <a:sym typeface="Symbol" panose="05050102010706020507" pitchFamily="18" charset="2"/>
              </a:rPr>
              <a:t>p</a:t>
            </a:r>
          </a:p>
        </p:txBody>
      </p:sp>
      <p:sp>
        <p:nvSpPr>
          <p:cNvPr id="821287" name="Line 39"/>
          <p:cNvSpPr>
            <a:spLocks noChangeShapeType="1"/>
          </p:cNvSpPr>
          <p:nvPr/>
        </p:nvSpPr>
        <p:spPr bwMode="auto">
          <a:xfrm>
            <a:off x="3714750" y="2757488"/>
            <a:ext cx="2651125" cy="0"/>
          </a:xfrm>
          <a:prstGeom prst="line">
            <a:avLst/>
          </a:prstGeom>
          <a:noFill/>
          <a:ln w="28575" cap="rnd">
            <a:solidFill>
              <a:schemeClr val="tx1"/>
            </a:solidFill>
            <a:prstDash val="sysDot"/>
            <a:round/>
            <a:headEnd/>
            <a:tailEnd/>
          </a:ln>
          <a:extLst>
            <a:ext uri="{909E8E84-426E-40DD-AFC4-6F175D3DCCD1}">
              <a14:hiddenFill xmlns:a14="http://schemas.microsoft.com/office/drawing/2010/main">
                <a:noFill/>
              </a14:hiddenFill>
            </a:ext>
          </a:extLst>
        </p:spPr>
        <p:txBody>
          <a:bodyPr/>
          <a:lstStyle/>
          <a:p>
            <a:endParaRPr lang="en-US"/>
          </a:p>
        </p:txBody>
      </p:sp>
      <p:sp>
        <p:nvSpPr>
          <p:cNvPr id="821288" name="Line 40"/>
          <p:cNvSpPr>
            <a:spLocks noChangeShapeType="1"/>
          </p:cNvSpPr>
          <p:nvPr/>
        </p:nvSpPr>
        <p:spPr bwMode="auto">
          <a:xfrm>
            <a:off x="3708400" y="5434013"/>
            <a:ext cx="1006475" cy="0"/>
          </a:xfrm>
          <a:prstGeom prst="line">
            <a:avLst/>
          </a:prstGeom>
          <a:noFill/>
          <a:ln w="28575" cap="rnd">
            <a:solidFill>
              <a:schemeClr val="tx1"/>
            </a:solidFill>
            <a:prstDash val="sysDot"/>
            <a:round/>
            <a:headEnd/>
            <a:tailEnd/>
          </a:ln>
          <a:extLst>
            <a:ext uri="{909E8E84-426E-40DD-AFC4-6F175D3DCCD1}">
              <a14:hiddenFill xmlns:a14="http://schemas.microsoft.com/office/drawing/2010/main">
                <a:noFill/>
              </a14:hiddenFill>
            </a:ext>
          </a:extLst>
        </p:spPr>
        <p:txBody>
          <a:bodyPr/>
          <a:lstStyle/>
          <a:p>
            <a:endParaRPr lang="en-US"/>
          </a:p>
        </p:txBody>
      </p:sp>
      <p:sp>
        <p:nvSpPr>
          <p:cNvPr id="54314" name="Rectangle 60"/>
          <p:cNvSpPr>
            <a:spLocks noChangeArrowheads="1"/>
          </p:cNvSpPr>
          <p:nvPr/>
        </p:nvSpPr>
        <p:spPr bwMode="auto">
          <a:xfrm>
            <a:off x="1143000" y="2971800"/>
            <a:ext cx="1828800" cy="1570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ea typeface="MS PGothic" panose="020B0600070205080204" pitchFamily="34" charset="-128"/>
              </a:defRPr>
            </a:lvl1pPr>
            <a:lvl2pPr marL="742950" indent="-285750">
              <a:spcBef>
                <a:spcPct val="20000"/>
              </a:spcBef>
              <a:buChar char="–"/>
              <a:defRPr sz="2800">
                <a:solidFill>
                  <a:schemeClr val="tx1"/>
                </a:solidFill>
                <a:latin typeface="Times New Roman" panose="02020603050405020304" pitchFamily="18" charset="0"/>
                <a:ea typeface="MS PGothic" panose="020B0600070205080204" pitchFamily="34" charset="-128"/>
              </a:defRPr>
            </a:lvl2pPr>
            <a:lvl3pPr marL="1143000" indent="-228600">
              <a:spcBef>
                <a:spcPct val="20000"/>
              </a:spcBef>
              <a:buChar char="•"/>
              <a:defRPr sz="2400">
                <a:solidFill>
                  <a:schemeClr val="tx1"/>
                </a:solidFill>
                <a:latin typeface="Times New Roman" panose="02020603050405020304" pitchFamily="18" charset="0"/>
                <a:ea typeface="MS PGothic"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9pPr>
          </a:lstStyle>
          <a:p>
            <a:pPr eaLnBrk="1" hangingPunct="1">
              <a:spcBef>
                <a:spcPct val="0"/>
              </a:spcBef>
              <a:buFontTx/>
              <a:buNone/>
            </a:pPr>
            <a:r>
              <a:rPr lang="en-US" altLang="en-US"/>
              <a:t>Data</a:t>
            </a:r>
          </a:p>
          <a:p>
            <a:pPr eaLnBrk="1" hangingPunct="1">
              <a:spcBef>
                <a:spcPct val="0"/>
              </a:spcBef>
              <a:buFontTx/>
              <a:buNone/>
            </a:pPr>
            <a:r>
              <a:rPr lang="en-US" altLang="en-US" i="1">
                <a:solidFill>
                  <a:srgbClr val="0000FF"/>
                </a:solidFill>
              </a:rPr>
              <a:t>k</a:t>
            </a:r>
            <a:r>
              <a:rPr lang="en-US" altLang="en-US">
                <a:solidFill>
                  <a:srgbClr val="0000FF"/>
                </a:solidFill>
              </a:rPr>
              <a:t> = 2</a:t>
            </a:r>
          </a:p>
          <a:p>
            <a:pPr eaLnBrk="1" hangingPunct="1">
              <a:spcBef>
                <a:spcPct val="0"/>
              </a:spcBef>
              <a:buFontTx/>
              <a:buNone/>
            </a:pPr>
            <a:r>
              <a:rPr lang="en-US" altLang="en-US" i="1">
                <a:solidFill>
                  <a:srgbClr val="0000FF"/>
                </a:solidFill>
              </a:rPr>
              <a:t>n</a:t>
            </a:r>
            <a:r>
              <a:rPr lang="en-US" altLang="en-US">
                <a:solidFill>
                  <a:srgbClr val="0000FF"/>
                </a:solidFill>
              </a:rPr>
              <a:t> = 10</a:t>
            </a:r>
          </a:p>
        </p:txBody>
      </p:sp>
      <p:sp>
        <p:nvSpPr>
          <p:cNvPr id="54315" name="Rectangle 61"/>
          <p:cNvSpPr>
            <a:spLocks noChangeArrowheads="1"/>
          </p:cNvSpPr>
          <p:nvPr/>
        </p:nvSpPr>
        <p:spPr bwMode="auto">
          <a:xfrm rot="-4099002">
            <a:off x="4935538" y="3810000"/>
            <a:ext cx="167640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spcBef>
                <a:spcPct val="20000"/>
              </a:spcBef>
              <a:buChar char="•"/>
              <a:defRPr sz="3200">
                <a:solidFill>
                  <a:schemeClr val="tx1"/>
                </a:solidFill>
                <a:latin typeface="Times New Roman" panose="02020603050405020304" pitchFamily="18" charset="0"/>
                <a:ea typeface="MS PGothic" panose="020B0600070205080204" pitchFamily="34" charset="-128"/>
              </a:defRPr>
            </a:lvl1pPr>
            <a:lvl2pPr marL="742950" indent="-285750">
              <a:spcBef>
                <a:spcPct val="20000"/>
              </a:spcBef>
              <a:buChar char="–"/>
              <a:defRPr sz="2800">
                <a:solidFill>
                  <a:schemeClr val="tx1"/>
                </a:solidFill>
                <a:latin typeface="Times New Roman" panose="02020603050405020304" pitchFamily="18" charset="0"/>
                <a:ea typeface="MS PGothic" panose="020B0600070205080204" pitchFamily="34" charset="-128"/>
              </a:defRPr>
            </a:lvl2pPr>
            <a:lvl3pPr marL="1143000" indent="-228600">
              <a:spcBef>
                <a:spcPct val="20000"/>
              </a:spcBef>
              <a:buChar char="•"/>
              <a:defRPr sz="2400">
                <a:solidFill>
                  <a:schemeClr val="tx1"/>
                </a:solidFill>
                <a:latin typeface="Times New Roman" panose="02020603050405020304" pitchFamily="18" charset="0"/>
                <a:ea typeface="MS PGothic"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9pPr>
          </a:lstStyle>
          <a:p>
            <a:pPr>
              <a:buFontTx/>
              <a:buNone/>
            </a:pPr>
            <a:r>
              <a:rPr lang="en-US" altLang="en-US" sz="2400">
                <a:solidFill>
                  <a:srgbClr val="0000FF"/>
                </a:solidFill>
              </a:rPr>
              <a:t>beta(3,8)</a:t>
            </a:r>
          </a:p>
          <a:p>
            <a:pPr>
              <a:buFontTx/>
              <a:buNone/>
            </a:pPr>
            <a:endParaRPr lang="en-US" altLang="en-US" sz="2400">
              <a:solidFill>
                <a:srgbClr val="0000FF"/>
              </a:solidFill>
            </a:endParaRPr>
          </a:p>
        </p:txBody>
      </p:sp>
      <p:sp>
        <p:nvSpPr>
          <p:cNvPr id="54316" name="Rectangle 62"/>
          <p:cNvSpPr>
            <a:spLocks noChangeArrowheads="1"/>
          </p:cNvSpPr>
          <p:nvPr/>
        </p:nvSpPr>
        <p:spPr bwMode="auto">
          <a:xfrm>
            <a:off x="1371600" y="1524000"/>
            <a:ext cx="7543800" cy="685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spcBef>
                <a:spcPct val="20000"/>
              </a:spcBef>
              <a:buChar char="•"/>
              <a:defRPr sz="3200">
                <a:solidFill>
                  <a:schemeClr val="tx1"/>
                </a:solidFill>
                <a:latin typeface="Times New Roman" panose="02020603050405020304" pitchFamily="18" charset="0"/>
                <a:ea typeface="MS PGothic" panose="020B0600070205080204" pitchFamily="34" charset="-128"/>
              </a:defRPr>
            </a:lvl1pPr>
            <a:lvl2pPr marL="742950" indent="-285750">
              <a:spcBef>
                <a:spcPct val="20000"/>
              </a:spcBef>
              <a:buChar char="–"/>
              <a:defRPr sz="2800">
                <a:solidFill>
                  <a:schemeClr val="tx1"/>
                </a:solidFill>
                <a:latin typeface="Times New Roman" panose="02020603050405020304" pitchFamily="18" charset="0"/>
                <a:ea typeface="MS PGothic" panose="020B0600070205080204" pitchFamily="34" charset="-128"/>
              </a:defRPr>
            </a:lvl2pPr>
            <a:lvl3pPr marL="1143000" indent="-228600">
              <a:spcBef>
                <a:spcPct val="20000"/>
              </a:spcBef>
              <a:buChar char="•"/>
              <a:defRPr sz="2400">
                <a:solidFill>
                  <a:schemeClr val="tx1"/>
                </a:solidFill>
                <a:latin typeface="Times New Roman" panose="02020603050405020304" pitchFamily="18" charset="0"/>
                <a:ea typeface="MS PGothic"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9pPr>
          </a:lstStyle>
          <a:p>
            <a:pPr>
              <a:buFontTx/>
              <a:buNone/>
            </a:pPr>
            <a:r>
              <a:rPr lang="en-US" altLang="en-US" i="1">
                <a:solidFill>
                  <a:srgbClr val="0000FF"/>
                </a:solidFill>
              </a:rPr>
              <a:t>p</a:t>
            </a:r>
            <a:r>
              <a:rPr lang="en-US" altLang="en-US">
                <a:solidFill>
                  <a:srgbClr val="0000FF"/>
                </a:solidFill>
              </a:rPr>
              <a:t> ~ env(beta(</a:t>
            </a:r>
            <a:r>
              <a:rPr lang="en-US" altLang="en-US" i="1">
                <a:solidFill>
                  <a:srgbClr val="0000FF"/>
                </a:solidFill>
              </a:rPr>
              <a:t>k</a:t>
            </a:r>
            <a:r>
              <a:rPr lang="en-US" altLang="en-US">
                <a:solidFill>
                  <a:srgbClr val="0000FF"/>
                </a:solidFill>
              </a:rPr>
              <a:t>, </a:t>
            </a:r>
            <a:r>
              <a:rPr lang="en-US" altLang="en-US" i="1">
                <a:solidFill>
                  <a:srgbClr val="0000FF"/>
                </a:solidFill>
              </a:rPr>
              <a:t>n</a:t>
            </a:r>
            <a:r>
              <a:rPr lang="en-US" altLang="en-US" i="1">
                <a:solidFill>
                  <a:srgbClr val="0000FF"/>
                </a:solidFill>
                <a:sym typeface="Symbol" panose="05050102010706020507" pitchFamily="18" charset="2"/>
              </a:rPr>
              <a:t></a:t>
            </a:r>
            <a:r>
              <a:rPr lang="en-US" altLang="en-US" i="1">
                <a:solidFill>
                  <a:srgbClr val="0000FF"/>
                </a:solidFill>
              </a:rPr>
              <a:t>k</a:t>
            </a:r>
            <a:r>
              <a:rPr lang="en-US" altLang="en-US">
                <a:solidFill>
                  <a:srgbClr val="0000FF"/>
                </a:solidFill>
              </a:rPr>
              <a:t>+1), beta(</a:t>
            </a:r>
            <a:r>
              <a:rPr lang="en-US" altLang="en-US" i="1">
                <a:solidFill>
                  <a:srgbClr val="0000FF"/>
                </a:solidFill>
              </a:rPr>
              <a:t>k</a:t>
            </a:r>
            <a:r>
              <a:rPr lang="en-US" altLang="en-US">
                <a:solidFill>
                  <a:srgbClr val="0000FF"/>
                </a:solidFill>
              </a:rPr>
              <a:t>+1, </a:t>
            </a:r>
            <a:r>
              <a:rPr lang="en-US" altLang="en-US" i="1">
                <a:solidFill>
                  <a:srgbClr val="0000FF"/>
                </a:solidFill>
              </a:rPr>
              <a:t>n</a:t>
            </a:r>
            <a:r>
              <a:rPr lang="en-US" altLang="en-US" i="1">
                <a:solidFill>
                  <a:srgbClr val="0000FF"/>
                </a:solidFill>
                <a:sym typeface="Symbol" panose="05050102010706020507" pitchFamily="18" charset="2"/>
              </a:rPr>
              <a:t></a:t>
            </a:r>
            <a:r>
              <a:rPr lang="en-US" altLang="en-US" i="1">
                <a:solidFill>
                  <a:srgbClr val="0000FF"/>
                </a:solidFill>
              </a:rPr>
              <a:t>k</a:t>
            </a:r>
            <a:r>
              <a:rPr lang="en-US" altLang="en-US">
                <a:solidFill>
                  <a:srgbClr val="0000FF"/>
                </a:solidFill>
              </a:rPr>
              <a:t>))</a:t>
            </a:r>
          </a:p>
          <a:p>
            <a:pPr>
              <a:buFontTx/>
              <a:buNone/>
            </a:pPr>
            <a:endParaRPr lang="en-US" altLang="en-US">
              <a:solidFill>
                <a:srgbClr val="0000FF"/>
              </a:solidFill>
            </a:endParaRPr>
          </a:p>
        </p:txBody>
      </p:sp>
      <p:sp>
        <p:nvSpPr>
          <p:cNvPr id="821315" name="Line 67"/>
          <p:cNvSpPr>
            <a:spLocks noChangeShapeType="1"/>
          </p:cNvSpPr>
          <p:nvPr/>
        </p:nvSpPr>
        <p:spPr bwMode="auto">
          <a:xfrm>
            <a:off x="3048000" y="6324600"/>
            <a:ext cx="1371600" cy="0"/>
          </a:xfrm>
          <a:prstGeom prst="line">
            <a:avLst/>
          </a:prstGeom>
          <a:noFill/>
          <a:ln w="38100">
            <a:solidFill>
              <a:srgbClr val="0000FF"/>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46" name="Text Box 53"/>
          <p:cNvSpPr txBox="1">
            <a:spLocks noChangeArrowheads="1"/>
          </p:cNvSpPr>
          <p:nvPr/>
        </p:nvSpPr>
        <p:spPr bwMode="auto">
          <a:xfrm>
            <a:off x="1363663" y="6457950"/>
            <a:ext cx="7258050" cy="400050"/>
          </a:xfrm>
          <a:prstGeom prst="rect">
            <a:avLst/>
          </a:prstGeom>
          <a:noFill/>
          <a:ln w="9525">
            <a:noFill/>
            <a:miter lim="800000"/>
            <a:headEnd/>
            <a:tailEnd/>
          </a:ln>
        </p:spPr>
        <p:txBody>
          <a:bodyPr>
            <a:spAutoFit/>
          </a:bodyPr>
          <a:lstStyle/>
          <a:p>
            <a:pPr eaLnBrk="1" fontAlgn="auto" hangingPunct="1">
              <a:spcBef>
                <a:spcPts val="0"/>
              </a:spcBef>
              <a:spcAft>
                <a:spcPts val="0"/>
              </a:spcAft>
              <a:defRPr/>
            </a:pPr>
            <a:r>
              <a:rPr lang="en-US" sz="2000" dirty="0">
                <a:solidFill>
                  <a:schemeClr val="bg1">
                    <a:lumMod val="65000"/>
                  </a:schemeClr>
                </a:solidFill>
                <a:latin typeface="+mn-lt"/>
                <a:ea typeface="+mn-ea"/>
                <a:sym typeface="Symbol" pitchFamily="18" charset="2"/>
              </a:rPr>
              <a:t>If 1 = , result is identical to classical </a:t>
            </a:r>
            <a:r>
              <a:rPr lang="en-US" sz="2000" dirty="0" err="1">
                <a:solidFill>
                  <a:schemeClr val="bg1">
                    <a:lumMod val="65000"/>
                  </a:schemeClr>
                </a:solidFill>
                <a:latin typeface="+mn-lt"/>
                <a:ea typeface="+mn-ea"/>
                <a:sym typeface="Symbol" pitchFamily="18" charset="2"/>
              </a:rPr>
              <a:t>ClopperPearson</a:t>
            </a:r>
            <a:r>
              <a:rPr lang="en-US" sz="2000" dirty="0">
                <a:solidFill>
                  <a:schemeClr val="bg1">
                    <a:lumMod val="65000"/>
                  </a:schemeClr>
                </a:solidFill>
                <a:latin typeface="+mn-lt"/>
                <a:ea typeface="+mn-ea"/>
                <a:sym typeface="Symbol" pitchFamily="18" charset="2"/>
              </a:rPr>
              <a:t> interval</a:t>
            </a:r>
          </a:p>
        </p:txBody>
      </p:sp>
      <p:pic>
        <p:nvPicPr>
          <p:cNvPr id="54319" name="Picture 48" descr="B\left(\frac{\alpha}{2}; x, n - x + 1\right) &lt; \theta &lt;  B\left(1 - \frac{\alpha}{2}; x + 1, n - x\right)"/>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867150" y="7088188"/>
            <a:ext cx="4114800" cy="390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35406821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821293"/>
                                        </p:tgtEl>
                                        <p:attrNameLst>
                                          <p:attrName>style.visibility</p:attrName>
                                        </p:attrNameLst>
                                      </p:cBhvr>
                                      <p:to>
                                        <p:strVal val="visible"/>
                                      </p:to>
                                    </p:set>
                                  </p:childTnLst>
                                </p:cTn>
                              </p:par>
                            </p:childTnLst>
                          </p:cTn>
                        </p:par>
                        <p:par>
                          <p:cTn id="7" fill="hold" nodeType="afterGroup">
                            <p:stCondLst>
                              <p:cond delay="500"/>
                            </p:stCondLst>
                            <p:childTnLst>
                              <p:par>
                                <p:cTn id="8" presetID="22" presetClass="entr" presetSubtype="8" fill="hold" grpId="0" nodeType="afterEffect">
                                  <p:stCondLst>
                                    <p:cond delay="0"/>
                                  </p:stCondLst>
                                  <p:childTnLst>
                                    <p:set>
                                      <p:cBhvr>
                                        <p:cTn id="9" dur="1" fill="hold">
                                          <p:stCondLst>
                                            <p:cond delay="0"/>
                                          </p:stCondLst>
                                        </p:cTn>
                                        <p:tgtEl>
                                          <p:spTgt spid="821287"/>
                                        </p:tgtEl>
                                        <p:attrNameLst>
                                          <p:attrName>style.visibility</p:attrName>
                                        </p:attrNameLst>
                                      </p:cBhvr>
                                      <p:to>
                                        <p:strVal val="visible"/>
                                      </p:to>
                                    </p:set>
                                    <p:animEffect transition="in" filter="wipe(left)">
                                      <p:cBhvr>
                                        <p:cTn id="10" dur="500"/>
                                        <p:tgtEl>
                                          <p:spTgt spid="821287"/>
                                        </p:tgtEl>
                                      </p:cBhvr>
                                    </p:animEffect>
                                  </p:childTnLst>
                                </p:cTn>
                              </p:par>
                            </p:childTnLst>
                          </p:cTn>
                        </p:par>
                        <p:par>
                          <p:cTn id="11" fill="hold" nodeType="afterGroup">
                            <p:stCondLst>
                              <p:cond delay="1000"/>
                            </p:stCondLst>
                            <p:childTnLst>
                              <p:par>
                                <p:cTn id="12" presetID="22" presetClass="entr" presetSubtype="1" fill="hold" grpId="0" nodeType="afterEffect">
                                  <p:stCondLst>
                                    <p:cond delay="0"/>
                                  </p:stCondLst>
                                  <p:childTnLst>
                                    <p:set>
                                      <p:cBhvr>
                                        <p:cTn id="13" dur="1" fill="hold">
                                          <p:stCondLst>
                                            <p:cond delay="0"/>
                                          </p:stCondLst>
                                        </p:cTn>
                                        <p:tgtEl>
                                          <p:spTgt spid="821298"/>
                                        </p:tgtEl>
                                        <p:attrNameLst>
                                          <p:attrName>style.visibility</p:attrName>
                                        </p:attrNameLst>
                                      </p:cBhvr>
                                      <p:to>
                                        <p:strVal val="visible"/>
                                      </p:to>
                                    </p:set>
                                    <p:animEffect transition="in" filter="wipe(up)">
                                      <p:cBhvr>
                                        <p:cTn id="14" dur="500"/>
                                        <p:tgtEl>
                                          <p:spTgt spid="821298"/>
                                        </p:tgtEl>
                                      </p:cBhvr>
                                    </p:animEffec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499"/>
                                          </p:stCondLst>
                                        </p:cTn>
                                        <p:tgtEl>
                                          <p:spTgt spid="821294"/>
                                        </p:tgtEl>
                                        <p:attrNameLst>
                                          <p:attrName>style.visibility</p:attrName>
                                        </p:attrNameLst>
                                      </p:cBhvr>
                                      <p:to>
                                        <p:strVal val="visible"/>
                                      </p:to>
                                    </p:set>
                                  </p:childTnLst>
                                </p:cTn>
                              </p:par>
                            </p:childTnLst>
                          </p:cTn>
                        </p:par>
                        <p:par>
                          <p:cTn id="19" fill="hold" nodeType="afterGroup">
                            <p:stCondLst>
                              <p:cond delay="500"/>
                            </p:stCondLst>
                            <p:childTnLst>
                              <p:par>
                                <p:cTn id="20" presetID="22" presetClass="entr" presetSubtype="8" fill="hold" grpId="0" nodeType="afterEffect">
                                  <p:stCondLst>
                                    <p:cond delay="0"/>
                                  </p:stCondLst>
                                  <p:childTnLst>
                                    <p:set>
                                      <p:cBhvr>
                                        <p:cTn id="21" dur="1" fill="hold">
                                          <p:stCondLst>
                                            <p:cond delay="0"/>
                                          </p:stCondLst>
                                        </p:cTn>
                                        <p:tgtEl>
                                          <p:spTgt spid="821288"/>
                                        </p:tgtEl>
                                        <p:attrNameLst>
                                          <p:attrName>style.visibility</p:attrName>
                                        </p:attrNameLst>
                                      </p:cBhvr>
                                      <p:to>
                                        <p:strVal val="visible"/>
                                      </p:to>
                                    </p:set>
                                    <p:animEffect transition="in" filter="wipe(left)">
                                      <p:cBhvr>
                                        <p:cTn id="22" dur="500"/>
                                        <p:tgtEl>
                                          <p:spTgt spid="821288"/>
                                        </p:tgtEl>
                                      </p:cBhvr>
                                    </p:animEffect>
                                  </p:childTnLst>
                                </p:cTn>
                              </p:par>
                            </p:childTnLst>
                          </p:cTn>
                        </p:par>
                        <p:par>
                          <p:cTn id="23" fill="hold" nodeType="afterGroup">
                            <p:stCondLst>
                              <p:cond delay="1000"/>
                            </p:stCondLst>
                            <p:childTnLst>
                              <p:par>
                                <p:cTn id="24" presetID="22" presetClass="entr" presetSubtype="1" fill="hold" grpId="0" nodeType="afterEffect">
                                  <p:stCondLst>
                                    <p:cond delay="0"/>
                                  </p:stCondLst>
                                  <p:childTnLst>
                                    <p:set>
                                      <p:cBhvr>
                                        <p:cTn id="25" dur="1" fill="hold">
                                          <p:stCondLst>
                                            <p:cond delay="0"/>
                                          </p:stCondLst>
                                        </p:cTn>
                                        <p:tgtEl>
                                          <p:spTgt spid="821295"/>
                                        </p:tgtEl>
                                        <p:attrNameLst>
                                          <p:attrName>style.visibility</p:attrName>
                                        </p:attrNameLst>
                                      </p:cBhvr>
                                      <p:to>
                                        <p:strVal val="visible"/>
                                      </p:to>
                                    </p:set>
                                    <p:animEffect transition="in" filter="wipe(up)">
                                      <p:cBhvr>
                                        <p:cTn id="26" dur="500"/>
                                        <p:tgtEl>
                                          <p:spTgt spid="821295"/>
                                        </p:tgtEl>
                                      </p:cBhvr>
                                    </p:animEffect>
                                  </p:childTnLst>
                                </p:cTn>
                              </p:par>
                            </p:childTnLst>
                          </p:cTn>
                        </p:par>
                      </p:childTnLst>
                    </p:cTn>
                  </p:par>
                  <p:par>
                    <p:cTn id="27" fill="hold" nodeType="clickPar">
                      <p:stCondLst>
                        <p:cond delay="indefinite"/>
                      </p:stCondLst>
                      <p:childTnLst>
                        <p:par>
                          <p:cTn id="28" fill="hold" nodeType="withGroup">
                            <p:stCondLst>
                              <p:cond delay="0"/>
                            </p:stCondLst>
                            <p:childTnLst>
                              <p:par>
                                <p:cTn id="29" presetID="1" presetClass="entr" presetSubtype="0" fill="hold" grpId="0" nodeType="clickEffect">
                                  <p:stCondLst>
                                    <p:cond delay="0"/>
                                  </p:stCondLst>
                                  <p:childTnLst>
                                    <p:set>
                                      <p:cBhvr>
                                        <p:cTn id="30" dur="1" fill="hold">
                                          <p:stCondLst>
                                            <p:cond delay="499"/>
                                          </p:stCondLst>
                                        </p:cTn>
                                        <p:tgtEl>
                                          <p:spTgt spid="821300"/>
                                        </p:tgtEl>
                                        <p:attrNameLst>
                                          <p:attrName>style.visibility</p:attrName>
                                        </p:attrNameLst>
                                      </p:cBhvr>
                                      <p:to>
                                        <p:strVal val="visible"/>
                                      </p:to>
                                    </p:set>
                                  </p:childTnLst>
                                </p:cTn>
                              </p:par>
                            </p:childTnLst>
                          </p:cTn>
                        </p:par>
                        <p:par>
                          <p:cTn id="31" fill="hold" nodeType="afterGroup">
                            <p:stCondLst>
                              <p:cond delay="500"/>
                            </p:stCondLst>
                            <p:childTnLst>
                              <p:par>
                                <p:cTn id="32" presetID="1" presetClass="entr" presetSubtype="0" fill="hold" grpId="0" nodeType="afterEffect">
                                  <p:stCondLst>
                                    <p:cond delay="0"/>
                                  </p:stCondLst>
                                  <p:childTnLst>
                                    <p:set>
                                      <p:cBhvr>
                                        <p:cTn id="33" dur="1" fill="hold">
                                          <p:stCondLst>
                                            <p:cond delay="499"/>
                                          </p:stCondLst>
                                        </p:cTn>
                                        <p:tgtEl>
                                          <p:spTgt spid="821301"/>
                                        </p:tgtEl>
                                        <p:attrNameLst>
                                          <p:attrName>style.visibility</p:attrName>
                                        </p:attrNameLst>
                                      </p:cBhvr>
                                      <p:to>
                                        <p:strVal val="visible"/>
                                      </p:to>
                                    </p:set>
                                  </p:childTnLst>
                                </p:cTn>
                              </p:par>
                            </p:childTnLst>
                          </p:cTn>
                        </p:par>
                        <p:par>
                          <p:cTn id="34" fill="hold" nodeType="afterGroup">
                            <p:stCondLst>
                              <p:cond delay="1000"/>
                            </p:stCondLst>
                            <p:childTnLst>
                              <p:par>
                                <p:cTn id="35" presetID="1" presetClass="entr" presetSubtype="0" fill="hold" grpId="0" nodeType="afterEffect">
                                  <p:stCondLst>
                                    <p:cond delay="0"/>
                                  </p:stCondLst>
                                  <p:childTnLst>
                                    <p:set>
                                      <p:cBhvr>
                                        <p:cTn id="36" dur="1" fill="hold">
                                          <p:stCondLst>
                                            <p:cond delay="499"/>
                                          </p:stCondLst>
                                        </p:cTn>
                                        <p:tgtEl>
                                          <p:spTgt spid="821315"/>
                                        </p:tgtEl>
                                        <p:attrNameLst>
                                          <p:attrName>style.visibility</p:attrName>
                                        </p:attrNameLst>
                                      </p:cBhvr>
                                      <p:to>
                                        <p:strVal val="visible"/>
                                      </p:to>
                                    </p:set>
                                  </p:childTnLst>
                                </p:cTn>
                              </p:par>
                            </p:childTnLst>
                          </p:cTn>
                        </p:par>
                      </p:childTnLst>
                    </p:cTn>
                  </p:par>
                  <p:par>
                    <p:cTn id="37" fill="hold" nodeType="clickPar">
                      <p:stCondLst>
                        <p:cond delay="indefinite"/>
                      </p:stCondLst>
                      <p:childTnLst>
                        <p:par>
                          <p:cTn id="38" fill="hold" nodeType="withGroup">
                            <p:stCondLst>
                              <p:cond delay="0"/>
                            </p:stCondLst>
                            <p:childTnLst>
                              <p:par>
                                <p:cTn id="39" presetID="1" presetClass="entr" presetSubtype="0" fill="hold" grpId="0" nodeType="clickEffect">
                                  <p:stCondLst>
                                    <p:cond delay="0"/>
                                  </p:stCondLst>
                                  <p:childTnLst>
                                    <p:set>
                                      <p:cBhvr>
                                        <p:cTn id="40" dur="1" fill="hold">
                                          <p:stCondLst>
                                            <p:cond delay="499"/>
                                          </p:stCondLst>
                                        </p:cTn>
                                        <p:tgtEl>
                                          <p:spTgt spid="4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21293" grpId="0" autoUpdateAnimBg="0"/>
      <p:bldP spid="821294" grpId="0" autoUpdateAnimBg="0"/>
      <p:bldP spid="821295" grpId="0" animBg="1"/>
      <p:bldP spid="821298" grpId="0" animBg="1"/>
      <p:bldP spid="821300" grpId="0" animBg="1"/>
      <p:bldP spid="821301" grpId="0" autoUpdateAnimBg="0"/>
      <p:bldP spid="821287" grpId="0" animBg="1"/>
      <p:bldP spid="821288" grpId="0" animBg="1"/>
      <p:bldP spid="821315" grpId="0" animBg="1"/>
      <p:bldP spid="46" grpId="0" autoUpdateAnimBg="0"/>
    </p:bldLst>
  </p:timing>
</p:sld>
</file>

<file path=ppt/slides/slide4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298" name="Title 1"/>
          <p:cNvSpPr>
            <a:spLocks noGrp="1"/>
          </p:cNvSpPr>
          <p:nvPr>
            <p:ph type="title"/>
          </p:nvPr>
        </p:nvSpPr>
        <p:spPr>
          <a:xfrm>
            <a:off x="-76200" y="457200"/>
            <a:ext cx="9296400" cy="1143000"/>
          </a:xfrm>
        </p:spPr>
        <p:txBody>
          <a:bodyPr/>
          <a:lstStyle/>
          <a:p>
            <a:r>
              <a:rPr lang="en-US" altLang="en-US"/>
              <a:t>How does the Bayes analysis compare?</a:t>
            </a:r>
          </a:p>
        </p:txBody>
      </p:sp>
      <p:sp>
        <p:nvSpPr>
          <p:cNvPr id="3" name="Content Placeholder 2"/>
          <p:cNvSpPr>
            <a:spLocks noGrp="1"/>
          </p:cNvSpPr>
          <p:nvPr>
            <p:ph idx="1"/>
          </p:nvPr>
        </p:nvSpPr>
        <p:spPr>
          <a:xfrm>
            <a:off x="685800" y="1981200"/>
            <a:ext cx="8077200" cy="4114800"/>
          </a:xfrm>
        </p:spPr>
        <p:txBody>
          <a:bodyPr/>
          <a:lstStyle/>
          <a:p>
            <a:r>
              <a:rPr lang="en-US" altLang="en-US" dirty="0"/>
              <a:t>No such thing as </a:t>
            </a:r>
            <a:r>
              <a:rPr lang="en-US" altLang="en-US" i="1" dirty="0"/>
              <a:t>the</a:t>
            </a:r>
            <a:r>
              <a:rPr lang="en-US" altLang="en-US" dirty="0"/>
              <a:t> Bayes analysis</a:t>
            </a:r>
          </a:p>
          <a:p>
            <a:pPr lvl="4"/>
            <a:endParaRPr lang="en-US" altLang="en-US" dirty="0"/>
          </a:p>
          <a:p>
            <a:r>
              <a:rPr lang="en-US" altLang="en-US" dirty="0"/>
              <a:t>There are always many possible analyses</a:t>
            </a:r>
          </a:p>
          <a:p>
            <a:pPr lvl="1"/>
            <a:r>
              <a:rPr lang="en-US" altLang="en-US" dirty="0">
                <a:solidFill>
                  <a:srgbClr val="009900"/>
                </a:solidFill>
              </a:rPr>
              <a:t>Different priors, which yield different answers</a:t>
            </a:r>
          </a:p>
          <a:p>
            <a:pPr lvl="1"/>
            <a:r>
              <a:rPr lang="en-US" altLang="en-US" dirty="0">
                <a:solidFill>
                  <a:srgbClr val="009900"/>
                </a:solidFill>
              </a:rPr>
              <a:t>When data sets are small, the differences are big</a:t>
            </a:r>
          </a:p>
          <a:p>
            <a:pPr lvl="4"/>
            <a:endParaRPr lang="en-US" altLang="en-US" dirty="0"/>
          </a:p>
          <a:p>
            <a:r>
              <a:rPr lang="en-US" altLang="en-US" dirty="0"/>
              <a:t>For binomial rate there are four or five priors Bayesians have not been able to chose among</a:t>
            </a:r>
          </a:p>
        </p:txBody>
      </p:sp>
    </p:spTree>
    <p:extLst>
      <p:ext uri="{BB962C8B-B14F-4D97-AF65-F5344CB8AC3E}">
        <p14:creationId xmlns:p14="http://schemas.microsoft.com/office/powerpoint/2010/main" val="332592250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3">
                                            <p:txEl>
                                              <p:pRg st="3" end="3"/>
                                            </p:txEl>
                                          </p:spTgt>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5458" name="Rectangle 2"/>
          <p:cNvSpPr>
            <a:spLocks noGrp="1" noChangeArrowheads="1"/>
          </p:cNvSpPr>
          <p:nvPr>
            <p:ph type="title"/>
          </p:nvPr>
        </p:nvSpPr>
        <p:spPr/>
        <p:txBody>
          <a:bodyPr/>
          <a:lstStyle/>
          <a:p>
            <a:pPr eaLnBrk="1" hangingPunct="1">
              <a:defRPr/>
            </a:pPr>
            <a:r>
              <a:rPr lang="en-US"/>
              <a:t>Result of the simulation</a:t>
            </a:r>
          </a:p>
        </p:txBody>
      </p:sp>
      <p:sp>
        <p:nvSpPr>
          <p:cNvPr id="55299" name="Rectangle 3"/>
          <p:cNvSpPr>
            <a:spLocks noChangeArrowheads="1"/>
          </p:cNvSpPr>
          <p:nvPr/>
        </p:nvSpPr>
        <p:spPr bwMode="auto">
          <a:xfrm>
            <a:off x="1881188" y="2009775"/>
            <a:ext cx="6175375" cy="3752850"/>
          </a:xfrm>
          <a:prstGeom prst="rect">
            <a:avLst/>
          </a:pr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endParaRPr lang="en-US" altLang="en-US"/>
          </a:p>
        </p:txBody>
      </p:sp>
      <p:sp>
        <p:nvSpPr>
          <p:cNvPr id="55300" name="Line 4"/>
          <p:cNvSpPr>
            <a:spLocks noChangeShapeType="1"/>
          </p:cNvSpPr>
          <p:nvPr/>
        </p:nvSpPr>
        <p:spPr bwMode="auto">
          <a:xfrm>
            <a:off x="2114550" y="5762625"/>
            <a:ext cx="5707063" cy="158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5301" name="Line 5"/>
          <p:cNvSpPr>
            <a:spLocks noChangeShapeType="1"/>
          </p:cNvSpPr>
          <p:nvPr/>
        </p:nvSpPr>
        <p:spPr bwMode="auto">
          <a:xfrm>
            <a:off x="2114550" y="5762625"/>
            <a:ext cx="3175" cy="8572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5302" name="Line 6"/>
          <p:cNvSpPr>
            <a:spLocks noChangeShapeType="1"/>
          </p:cNvSpPr>
          <p:nvPr/>
        </p:nvSpPr>
        <p:spPr bwMode="auto">
          <a:xfrm>
            <a:off x="3255963" y="5762625"/>
            <a:ext cx="3175" cy="8572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5303" name="Line 7"/>
          <p:cNvSpPr>
            <a:spLocks noChangeShapeType="1"/>
          </p:cNvSpPr>
          <p:nvPr/>
        </p:nvSpPr>
        <p:spPr bwMode="auto">
          <a:xfrm>
            <a:off x="4397375" y="5762625"/>
            <a:ext cx="3175" cy="8572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5304" name="Line 8"/>
          <p:cNvSpPr>
            <a:spLocks noChangeShapeType="1"/>
          </p:cNvSpPr>
          <p:nvPr/>
        </p:nvSpPr>
        <p:spPr bwMode="auto">
          <a:xfrm>
            <a:off x="5538788" y="5762625"/>
            <a:ext cx="3175" cy="8572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5305" name="Line 9"/>
          <p:cNvSpPr>
            <a:spLocks noChangeShapeType="1"/>
          </p:cNvSpPr>
          <p:nvPr/>
        </p:nvSpPr>
        <p:spPr bwMode="auto">
          <a:xfrm>
            <a:off x="6680200" y="5762625"/>
            <a:ext cx="3175" cy="8572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5306" name="Line 10"/>
          <p:cNvSpPr>
            <a:spLocks noChangeShapeType="1"/>
          </p:cNvSpPr>
          <p:nvPr/>
        </p:nvSpPr>
        <p:spPr bwMode="auto">
          <a:xfrm>
            <a:off x="7821613" y="5762625"/>
            <a:ext cx="3175" cy="8572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5307" name="Rectangle 11"/>
          <p:cNvSpPr>
            <a:spLocks noChangeArrowheads="1"/>
          </p:cNvSpPr>
          <p:nvPr/>
        </p:nvSpPr>
        <p:spPr bwMode="auto">
          <a:xfrm>
            <a:off x="2041525" y="5962650"/>
            <a:ext cx="168275"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r>
              <a:rPr lang="en-US" altLang="en-US" sz="2400">
                <a:solidFill>
                  <a:srgbClr val="000000"/>
                </a:solidFill>
              </a:rPr>
              <a:t>0</a:t>
            </a:r>
            <a:endParaRPr lang="en-US" altLang="en-US" sz="2400">
              <a:latin typeface="Times New Roman" panose="02020603050405020304" pitchFamily="18" charset="0"/>
            </a:endParaRPr>
          </a:p>
        </p:txBody>
      </p:sp>
      <p:sp>
        <p:nvSpPr>
          <p:cNvPr id="55308" name="Rectangle 12"/>
          <p:cNvSpPr>
            <a:spLocks noChangeArrowheads="1"/>
          </p:cNvSpPr>
          <p:nvPr/>
        </p:nvSpPr>
        <p:spPr bwMode="auto">
          <a:xfrm>
            <a:off x="4495800" y="5962650"/>
            <a:ext cx="93345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r>
              <a:rPr lang="en-US" altLang="en-US" sz="2400">
                <a:solidFill>
                  <a:srgbClr val="000000"/>
                </a:solidFill>
              </a:rPr>
              <a:t>50,000</a:t>
            </a:r>
            <a:endParaRPr lang="en-US" altLang="en-US" sz="2400">
              <a:latin typeface="Times New Roman" panose="02020603050405020304" pitchFamily="18" charset="0"/>
            </a:endParaRPr>
          </a:p>
        </p:txBody>
      </p:sp>
      <p:sp>
        <p:nvSpPr>
          <p:cNvPr id="55309" name="Rectangle 13"/>
          <p:cNvSpPr>
            <a:spLocks noChangeArrowheads="1"/>
          </p:cNvSpPr>
          <p:nvPr/>
        </p:nvSpPr>
        <p:spPr bwMode="auto">
          <a:xfrm>
            <a:off x="7280275" y="5962650"/>
            <a:ext cx="1101725"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r>
              <a:rPr lang="en-US" altLang="en-US" sz="2400">
                <a:solidFill>
                  <a:srgbClr val="000000"/>
                </a:solidFill>
              </a:rPr>
              <a:t>100,000</a:t>
            </a:r>
            <a:endParaRPr lang="en-US" altLang="en-US" sz="2400">
              <a:latin typeface="Times New Roman" panose="02020603050405020304" pitchFamily="18" charset="0"/>
            </a:endParaRPr>
          </a:p>
        </p:txBody>
      </p:sp>
      <p:sp>
        <p:nvSpPr>
          <p:cNvPr id="55310" name="Line 14"/>
          <p:cNvSpPr>
            <a:spLocks noChangeShapeType="1"/>
          </p:cNvSpPr>
          <p:nvPr/>
        </p:nvSpPr>
        <p:spPr bwMode="auto">
          <a:xfrm flipV="1">
            <a:off x="1881188" y="2152650"/>
            <a:ext cx="1587" cy="346710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5311" name="Line 15"/>
          <p:cNvSpPr>
            <a:spLocks noChangeShapeType="1"/>
          </p:cNvSpPr>
          <p:nvPr/>
        </p:nvSpPr>
        <p:spPr bwMode="auto">
          <a:xfrm flipH="1">
            <a:off x="1757363" y="5619750"/>
            <a:ext cx="123825" cy="158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5312" name="Line 16"/>
          <p:cNvSpPr>
            <a:spLocks noChangeShapeType="1"/>
          </p:cNvSpPr>
          <p:nvPr/>
        </p:nvSpPr>
        <p:spPr bwMode="auto">
          <a:xfrm flipH="1">
            <a:off x="1757363" y="4924425"/>
            <a:ext cx="123825" cy="158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5313" name="Line 17"/>
          <p:cNvSpPr>
            <a:spLocks noChangeShapeType="1"/>
          </p:cNvSpPr>
          <p:nvPr/>
        </p:nvSpPr>
        <p:spPr bwMode="auto">
          <a:xfrm flipH="1">
            <a:off x="1757363" y="4229100"/>
            <a:ext cx="123825" cy="158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5314" name="Line 18"/>
          <p:cNvSpPr>
            <a:spLocks noChangeShapeType="1"/>
          </p:cNvSpPr>
          <p:nvPr/>
        </p:nvSpPr>
        <p:spPr bwMode="auto">
          <a:xfrm flipH="1">
            <a:off x="1757363" y="3533775"/>
            <a:ext cx="123825" cy="158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5315" name="Line 19"/>
          <p:cNvSpPr>
            <a:spLocks noChangeShapeType="1"/>
          </p:cNvSpPr>
          <p:nvPr/>
        </p:nvSpPr>
        <p:spPr bwMode="auto">
          <a:xfrm flipH="1">
            <a:off x="1757363" y="2847975"/>
            <a:ext cx="123825" cy="158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5316" name="Line 20"/>
          <p:cNvSpPr>
            <a:spLocks noChangeShapeType="1"/>
          </p:cNvSpPr>
          <p:nvPr/>
        </p:nvSpPr>
        <p:spPr bwMode="auto">
          <a:xfrm flipH="1">
            <a:off x="1757363" y="2152650"/>
            <a:ext cx="123825" cy="158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5317" name="Rectangle 21"/>
          <p:cNvSpPr>
            <a:spLocks noChangeArrowheads="1"/>
          </p:cNvSpPr>
          <p:nvPr/>
        </p:nvSpPr>
        <p:spPr bwMode="auto">
          <a:xfrm>
            <a:off x="1554163" y="5451475"/>
            <a:ext cx="169862"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r>
              <a:rPr lang="en-US" altLang="en-US" sz="2400">
                <a:solidFill>
                  <a:srgbClr val="000000"/>
                </a:solidFill>
              </a:rPr>
              <a:t>0</a:t>
            </a:r>
            <a:endParaRPr lang="en-US" altLang="en-US" sz="2400">
              <a:latin typeface="Times New Roman" panose="02020603050405020304" pitchFamily="18" charset="0"/>
            </a:endParaRPr>
          </a:p>
        </p:txBody>
      </p:sp>
      <p:sp>
        <p:nvSpPr>
          <p:cNvPr id="55318" name="Rectangle 22"/>
          <p:cNvSpPr>
            <a:spLocks noChangeArrowheads="1"/>
          </p:cNvSpPr>
          <p:nvPr/>
        </p:nvSpPr>
        <p:spPr bwMode="auto">
          <a:xfrm>
            <a:off x="1296988" y="4743450"/>
            <a:ext cx="42545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r>
              <a:rPr lang="en-US" altLang="en-US" sz="2400">
                <a:solidFill>
                  <a:srgbClr val="000000"/>
                </a:solidFill>
              </a:rPr>
              <a:t>0.2</a:t>
            </a:r>
            <a:endParaRPr lang="en-US" altLang="en-US" sz="2400">
              <a:latin typeface="Times New Roman" panose="02020603050405020304" pitchFamily="18" charset="0"/>
            </a:endParaRPr>
          </a:p>
        </p:txBody>
      </p:sp>
      <p:sp>
        <p:nvSpPr>
          <p:cNvPr id="55319" name="Rectangle 23"/>
          <p:cNvSpPr>
            <a:spLocks noChangeArrowheads="1"/>
          </p:cNvSpPr>
          <p:nvPr/>
        </p:nvSpPr>
        <p:spPr bwMode="auto">
          <a:xfrm>
            <a:off x="1296988" y="4048125"/>
            <a:ext cx="42545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r>
              <a:rPr lang="en-US" altLang="en-US" sz="2400">
                <a:solidFill>
                  <a:srgbClr val="000000"/>
                </a:solidFill>
              </a:rPr>
              <a:t>0.4</a:t>
            </a:r>
            <a:endParaRPr lang="en-US" altLang="en-US" sz="2400">
              <a:latin typeface="Times New Roman" panose="02020603050405020304" pitchFamily="18" charset="0"/>
            </a:endParaRPr>
          </a:p>
        </p:txBody>
      </p:sp>
      <p:sp>
        <p:nvSpPr>
          <p:cNvPr id="55320" name="Rectangle 24"/>
          <p:cNvSpPr>
            <a:spLocks noChangeArrowheads="1"/>
          </p:cNvSpPr>
          <p:nvPr/>
        </p:nvSpPr>
        <p:spPr bwMode="auto">
          <a:xfrm>
            <a:off x="1296988" y="3352800"/>
            <a:ext cx="42545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r>
              <a:rPr lang="en-US" altLang="en-US" sz="2400">
                <a:solidFill>
                  <a:srgbClr val="000000"/>
                </a:solidFill>
              </a:rPr>
              <a:t>0.6</a:t>
            </a:r>
            <a:endParaRPr lang="en-US" altLang="en-US" sz="2400">
              <a:latin typeface="Times New Roman" panose="02020603050405020304" pitchFamily="18" charset="0"/>
            </a:endParaRPr>
          </a:p>
        </p:txBody>
      </p:sp>
      <p:sp>
        <p:nvSpPr>
          <p:cNvPr id="55321" name="Rectangle 25"/>
          <p:cNvSpPr>
            <a:spLocks noChangeArrowheads="1"/>
          </p:cNvSpPr>
          <p:nvPr/>
        </p:nvSpPr>
        <p:spPr bwMode="auto">
          <a:xfrm>
            <a:off x="1300163" y="2667000"/>
            <a:ext cx="423862"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r>
              <a:rPr lang="en-US" altLang="en-US" sz="2400">
                <a:solidFill>
                  <a:srgbClr val="000000"/>
                </a:solidFill>
              </a:rPr>
              <a:t>0.8</a:t>
            </a:r>
            <a:endParaRPr lang="en-US" altLang="en-US" sz="2400">
              <a:latin typeface="Times New Roman" panose="02020603050405020304" pitchFamily="18" charset="0"/>
            </a:endParaRPr>
          </a:p>
        </p:txBody>
      </p:sp>
      <p:sp>
        <p:nvSpPr>
          <p:cNvPr id="55322" name="Rectangle 26"/>
          <p:cNvSpPr>
            <a:spLocks noChangeArrowheads="1"/>
          </p:cNvSpPr>
          <p:nvPr/>
        </p:nvSpPr>
        <p:spPr bwMode="auto">
          <a:xfrm>
            <a:off x="1554163" y="1981200"/>
            <a:ext cx="169862"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r>
              <a:rPr lang="en-US" altLang="en-US" sz="2400">
                <a:solidFill>
                  <a:srgbClr val="000000"/>
                </a:solidFill>
              </a:rPr>
              <a:t>1</a:t>
            </a:r>
            <a:endParaRPr lang="en-US" altLang="en-US" sz="2400">
              <a:latin typeface="Times New Roman" panose="02020603050405020304" pitchFamily="18" charset="0"/>
            </a:endParaRPr>
          </a:p>
        </p:txBody>
      </p:sp>
      <p:sp>
        <p:nvSpPr>
          <p:cNvPr id="55323" name="Rectangle 27"/>
          <p:cNvSpPr>
            <a:spLocks noChangeArrowheads="1"/>
          </p:cNvSpPr>
          <p:nvPr/>
        </p:nvSpPr>
        <p:spPr bwMode="auto">
          <a:xfrm>
            <a:off x="3733800" y="6305550"/>
            <a:ext cx="2506663"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r>
              <a:rPr lang="en-US" altLang="en-US" sz="2400">
                <a:solidFill>
                  <a:srgbClr val="000000"/>
                </a:solidFill>
              </a:rPr>
              <a:t>Travel time [years]</a:t>
            </a:r>
            <a:endParaRPr lang="en-US" altLang="en-US" sz="2400">
              <a:latin typeface="Times New Roman" panose="02020603050405020304" pitchFamily="18" charset="0"/>
            </a:endParaRPr>
          </a:p>
        </p:txBody>
      </p:sp>
      <p:sp>
        <p:nvSpPr>
          <p:cNvPr id="55324" name="Rectangle 28"/>
          <p:cNvSpPr>
            <a:spLocks noChangeArrowheads="1"/>
          </p:cNvSpPr>
          <p:nvPr/>
        </p:nvSpPr>
        <p:spPr bwMode="auto">
          <a:xfrm rot="-5400000">
            <a:off x="231775" y="3600450"/>
            <a:ext cx="1425575"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r>
              <a:rPr lang="en-US" altLang="en-US" sz="2400">
                <a:solidFill>
                  <a:srgbClr val="000000"/>
                </a:solidFill>
              </a:rPr>
              <a:t>Probability</a:t>
            </a:r>
            <a:endParaRPr lang="en-US" altLang="en-US" sz="2400">
              <a:latin typeface="Times New Roman" panose="02020603050405020304" pitchFamily="18" charset="0"/>
            </a:endParaRPr>
          </a:p>
        </p:txBody>
      </p:sp>
      <p:sp>
        <p:nvSpPr>
          <p:cNvPr id="55325" name="Line 29"/>
          <p:cNvSpPr>
            <a:spLocks noChangeShapeType="1"/>
          </p:cNvSpPr>
          <p:nvPr/>
        </p:nvSpPr>
        <p:spPr bwMode="auto">
          <a:xfrm>
            <a:off x="2686050" y="5762625"/>
            <a:ext cx="1588" cy="8572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5326" name="Line 30"/>
          <p:cNvSpPr>
            <a:spLocks noChangeShapeType="1"/>
          </p:cNvSpPr>
          <p:nvPr/>
        </p:nvSpPr>
        <p:spPr bwMode="auto">
          <a:xfrm>
            <a:off x="3827463" y="5762625"/>
            <a:ext cx="1587" cy="8572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5327" name="Line 31"/>
          <p:cNvSpPr>
            <a:spLocks noChangeShapeType="1"/>
          </p:cNvSpPr>
          <p:nvPr/>
        </p:nvSpPr>
        <p:spPr bwMode="auto">
          <a:xfrm>
            <a:off x="4968875" y="5762625"/>
            <a:ext cx="1588" cy="8572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5328" name="Line 32"/>
          <p:cNvSpPr>
            <a:spLocks noChangeShapeType="1"/>
          </p:cNvSpPr>
          <p:nvPr/>
        </p:nvSpPr>
        <p:spPr bwMode="auto">
          <a:xfrm>
            <a:off x="6110288" y="5762625"/>
            <a:ext cx="1587" cy="8572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5329" name="Line 33"/>
          <p:cNvSpPr>
            <a:spLocks noChangeShapeType="1"/>
          </p:cNvSpPr>
          <p:nvPr/>
        </p:nvSpPr>
        <p:spPr bwMode="auto">
          <a:xfrm>
            <a:off x="7251700" y="5762625"/>
            <a:ext cx="1588" cy="8572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grpSp>
        <p:nvGrpSpPr>
          <p:cNvPr id="55330" name="Group 34"/>
          <p:cNvGrpSpPr>
            <a:grpSpLocks/>
          </p:cNvGrpSpPr>
          <p:nvPr/>
        </p:nvGrpSpPr>
        <p:grpSpPr bwMode="auto">
          <a:xfrm>
            <a:off x="2120900" y="2133600"/>
            <a:ext cx="5673725" cy="3468688"/>
            <a:chOff x="5676" y="1344"/>
            <a:chExt cx="2490" cy="2185"/>
          </a:xfrm>
        </p:grpSpPr>
        <p:grpSp>
          <p:nvGrpSpPr>
            <p:cNvPr id="55333" name="Group 35"/>
            <p:cNvGrpSpPr>
              <a:grpSpLocks/>
            </p:cNvGrpSpPr>
            <p:nvPr/>
          </p:nvGrpSpPr>
          <p:grpSpPr bwMode="auto">
            <a:xfrm>
              <a:off x="5676" y="1560"/>
              <a:ext cx="721" cy="1969"/>
              <a:chOff x="5676" y="1560"/>
              <a:chExt cx="721" cy="1969"/>
            </a:xfrm>
          </p:grpSpPr>
          <p:grpSp>
            <p:nvGrpSpPr>
              <p:cNvPr id="55533" name="Group 36"/>
              <p:cNvGrpSpPr>
                <a:grpSpLocks/>
              </p:cNvGrpSpPr>
              <p:nvPr/>
            </p:nvGrpSpPr>
            <p:grpSpPr bwMode="auto">
              <a:xfrm>
                <a:off x="5676" y="3312"/>
                <a:ext cx="37" cy="217"/>
                <a:chOff x="5676" y="3312"/>
                <a:chExt cx="37" cy="217"/>
              </a:xfrm>
            </p:grpSpPr>
            <p:sp>
              <p:nvSpPr>
                <p:cNvPr id="57142" name="Freeform 37"/>
                <p:cNvSpPr>
                  <a:spLocks/>
                </p:cNvSpPr>
                <p:nvPr/>
              </p:nvSpPr>
              <p:spPr bwMode="auto">
                <a:xfrm>
                  <a:off x="5676" y="3528"/>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7143" name="Freeform 38"/>
                <p:cNvSpPr>
                  <a:spLocks/>
                </p:cNvSpPr>
                <p:nvPr/>
              </p:nvSpPr>
              <p:spPr bwMode="auto">
                <a:xfrm>
                  <a:off x="5676" y="3528"/>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7144" name="Freeform 39"/>
                <p:cNvSpPr>
                  <a:spLocks/>
                </p:cNvSpPr>
                <p:nvPr/>
              </p:nvSpPr>
              <p:spPr bwMode="auto">
                <a:xfrm>
                  <a:off x="5676" y="3528"/>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7145" name="Freeform 40"/>
                <p:cNvSpPr>
                  <a:spLocks/>
                </p:cNvSpPr>
                <p:nvPr/>
              </p:nvSpPr>
              <p:spPr bwMode="auto">
                <a:xfrm>
                  <a:off x="5676" y="3522"/>
                  <a:ext cx="1" cy="6"/>
                </a:xfrm>
                <a:custGeom>
                  <a:avLst/>
                  <a:gdLst>
                    <a:gd name="T0" fmla="*/ 0 w 1"/>
                    <a:gd name="T1" fmla="*/ 6 h 1"/>
                    <a:gd name="T2" fmla="*/ 0 w 1"/>
                    <a:gd name="T3" fmla="*/ 6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1"/>
                      </a:moveTo>
                      <a:lnTo>
                        <a:pt x="0" y="1"/>
                      </a:ln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7146" name="Freeform 41"/>
                <p:cNvSpPr>
                  <a:spLocks/>
                </p:cNvSpPr>
                <p:nvPr/>
              </p:nvSpPr>
              <p:spPr bwMode="auto">
                <a:xfrm>
                  <a:off x="5676" y="3522"/>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7147" name="Freeform 42"/>
                <p:cNvSpPr>
                  <a:spLocks/>
                </p:cNvSpPr>
                <p:nvPr/>
              </p:nvSpPr>
              <p:spPr bwMode="auto">
                <a:xfrm>
                  <a:off x="5676" y="3522"/>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7148" name="Freeform 43"/>
                <p:cNvSpPr>
                  <a:spLocks/>
                </p:cNvSpPr>
                <p:nvPr/>
              </p:nvSpPr>
              <p:spPr bwMode="auto">
                <a:xfrm>
                  <a:off x="5676" y="3522"/>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7149" name="Freeform 44"/>
                <p:cNvSpPr>
                  <a:spLocks/>
                </p:cNvSpPr>
                <p:nvPr/>
              </p:nvSpPr>
              <p:spPr bwMode="auto">
                <a:xfrm>
                  <a:off x="5676" y="3522"/>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7150" name="Freeform 45"/>
                <p:cNvSpPr>
                  <a:spLocks/>
                </p:cNvSpPr>
                <p:nvPr/>
              </p:nvSpPr>
              <p:spPr bwMode="auto">
                <a:xfrm>
                  <a:off x="5676" y="3516"/>
                  <a:ext cx="1" cy="6"/>
                </a:xfrm>
                <a:custGeom>
                  <a:avLst/>
                  <a:gdLst>
                    <a:gd name="T0" fmla="*/ 0 w 1"/>
                    <a:gd name="T1" fmla="*/ 6 h 1"/>
                    <a:gd name="T2" fmla="*/ 0 w 1"/>
                    <a:gd name="T3" fmla="*/ 6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1"/>
                      </a:moveTo>
                      <a:lnTo>
                        <a:pt x="0" y="1"/>
                      </a:ln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7151" name="Freeform 46"/>
                <p:cNvSpPr>
                  <a:spLocks/>
                </p:cNvSpPr>
                <p:nvPr/>
              </p:nvSpPr>
              <p:spPr bwMode="auto">
                <a:xfrm>
                  <a:off x="5676" y="3516"/>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7152" name="Freeform 47"/>
                <p:cNvSpPr>
                  <a:spLocks/>
                </p:cNvSpPr>
                <p:nvPr/>
              </p:nvSpPr>
              <p:spPr bwMode="auto">
                <a:xfrm>
                  <a:off x="5676" y="3516"/>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7153" name="Freeform 48"/>
                <p:cNvSpPr>
                  <a:spLocks/>
                </p:cNvSpPr>
                <p:nvPr/>
              </p:nvSpPr>
              <p:spPr bwMode="auto">
                <a:xfrm>
                  <a:off x="5676" y="3516"/>
                  <a:ext cx="6" cy="1"/>
                </a:xfrm>
                <a:custGeom>
                  <a:avLst/>
                  <a:gdLst>
                    <a:gd name="T0" fmla="*/ 0 w 1"/>
                    <a:gd name="T1" fmla="*/ 0 h 1"/>
                    <a:gd name="T2" fmla="*/ 6 w 1"/>
                    <a:gd name="T3" fmla="*/ 0 h 1"/>
                    <a:gd name="T4" fmla="*/ 6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1"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7154" name="Freeform 49"/>
                <p:cNvSpPr>
                  <a:spLocks/>
                </p:cNvSpPr>
                <p:nvPr/>
              </p:nvSpPr>
              <p:spPr bwMode="auto">
                <a:xfrm>
                  <a:off x="5682" y="3516"/>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7155" name="Freeform 50"/>
                <p:cNvSpPr>
                  <a:spLocks/>
                </p:cNvSpPr>
                <p:nvPr/>
              </p:nvSpPr>
              <p:spPr bwMode="auto">
                <a:xfrm>
                  <a:off x="5682" y="3516"/>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7156" name="Freeform 51"/>
                <p:cNvSpPr>
                  <a:spLocks/>
                </p:cNvSpPr>
                <p:nvPr/>
              </p:nvSpPr>
              <p:spPr bwMode="auto">
                <a:xfrm>
                  <a:off x="5682" y="3510"/>
                  <a:ext cx="1" cy="6"/>
                </a:xfrm>
                <a:custGeom>
                  <a:avLst/>
                  <a:gdLst>
                    <a:gd name="T0" fmla="*/ 0 w 1"/>
                    <a:gd name="T1" fmla="*/ 6 h 1"/>
                    <a:gd name="T2" fmla="*/ 0 w 1"/>
                    <a:gd name="T3" fmla="*/ 6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1"/>
                      </a:moveTo>
                      <a:lnTo>
                        <a:pt x="0" y="1"/>
                      </a:ln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7157" name="Freeform 52"/>
                <p:cNvSpPr>
                  <a:spLocks/>
                </p:cNvSpPr>
                <p:nvPr/>
              </p:nvSpPr>
              <p:spPr bwMode="auto">
                <a:xfrm>
                  <a:off x="5682" y="3510"/>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7158" name="Freeform 53"/>
                <p:cNvSpPr>
                  <a:spLocks/>
                </p:cNvSpPr>
                <p:nvPr/>
              </p:nvSpPr>
              <p:spPr bwMode="auto">
                <a:xfrm>
                  <a:off x="5682" y="3510"/>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7159" name="Freeform 54"/>
                <p:cNvSpPr>
                  <a:spLocks/>
                </p:cNvSpPr>
                <p:nvPr/>
              </p:nvSpPr>
              <p:spPr bwMode="auto">
                <a:xfrm>
                  <a:off x="5682" y="3510"/>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7160" name="Freeform 55"/>
                <p:cNvSpPr>
                  <a:spLocks/>
                </p:cNvSpPr>
                <p:nvPr/>
              </p:nvSpPr>
              <p:spPr bwMode="auto">
                <a:xfrm>
                  <a:off x="5682" y="3510"/>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7161" name="Freeform 56"/>
                <p:cNvSpPr>
                  <a:spLocks/>
                </p:cNvSpPr>
                <p:nvPr/>
              </p:nvSpPr>
              <p:spPr bwMode="auto">
                <a:xfrm>
                  <a:off x="5682" y="3504"/>
                  <a:ext cx="1" cy="6"/>
                </a:xfrm>
                <a:custGeom>
                  <a:avLst/>
                  <a:gdLst>
                    <a:gd name="T0" fmla="*/ 0 w 1"/>
                    <a:gd name="T1" fmla="*/ 6 h 1"/>
                    <a:gd name="T2" fmla="*/ 0 w 1"/>
                    <a:gd name="T3" fmla="*/ 6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1"/>
                      </a:moveTo>
                      <a:lnTo>
                        <a:pt x="0" y="1"/>
                      </a:ln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7162" name="Freeform 57"/>
                <p:cNvSpPr>
                  <a:spLocks/>
                </p:cNvSpPr>
                <p:nvPr/>
              </p:nvSpPr>
              <p:spPr bwMode="auto">
                <a:xfrm>
                  <a:off x="5682" y="3504"/>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7163" name="Freeform 58"/>
                <p:cNvSpPr>
                  <a:spLocks/>
                </p:cNvSpPr>
                <p:nvPr/>
              </p:nvSpPr>
              <p:spPr bwMode="auto">
                <a:xfrm>
                  <a:off x="5682" y="3504"/>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7164" name="Freeform 59"/>
                <p:cNvSpPr>
                  <a:spLocks/>
                </p:cNvSpPr>
                <p:nvPr/>
              </p:nvSpPr>
              <p:spPr bwMode="auto">
                <a:xfrm>
                  <a:off x="5682" y="3504"/>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7165" name="Freeform 60"/>
                <p:cNvSpPr>
                  <a:spLocks/>
                </p:cNvSpPr>
                <p:nvPr/>
              </p:nvSpPr>
              <p:spPr bwMode="auto">
                <a:xfrm>
                  <a:off x="5682" y="3504"/>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7166" name="Freeform 61"/>
                <p:cNvSpPr>
                  <a:spLocks/>
                </p:cNvSpPr>
                <p:nvPr/>
              </p:nvSpPr>
              <p:spPr bwMode="auto">
                <a:xfrm>
                  <a:off x="5682" y="3504"/>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7167" name="Freeform 62"/>
                <p:cNvSpPr>
                  <a:spLocks/>
                </p:cNvSpPr>
                <p:nvPr/>
              </p:nvSpPr>
              <p:spPr bwMode="auto">
                <a:xfrm>
                  <a:off x="5682" y="3498"/>
                  <a:ext cx="1" cy="6"/>
                </a:xfrm>
                <a:custGeom>
                  <a:avLst/>
                  <a:gdLst>
                    <a:gd name="T0" fmla="*/ 0 w 1"/>
                    <a:gd name="T1" fmla="*/ 6 h 1"/>
                    <a:gd name="T2" fmla="*/ 0 w 1"/>
                    <a:gd name="T3" fmla="*/ 6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1"/>
                      </a:moveTo>
                      <a:lnTo>
                        <a:pt x="0" y="1"/>
                      </a:ln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7168" name="Freeform 63"/>
                <p:cNvSpPr>
                  <a:spLocks/>
                </p:cNvSpPr>
                <p:nvPr/>
              </p:nvSpPr>
              <p:spPr bwMode="auto">
                <a:xfrm>
                  <a:off x="5682" y="3498"/>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7169" name="Freeform 64"/>
                <p:cNvSpPr>
                  <a:spLocks/>
                </p:cNvSpPr>
                <p:nvPr/>
              </p:nvSpPr>
              <p:spPr bwMode="auto">
                <a:xfrm>
                  <a:off x="5682" y="3498"/>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7170" name="Freeform 65"/>
                <p:cNvSpPr>
                  <a:spLocks/>
                </p:cNvSpPr>
                <p:nvPr/>
              </p:nvSpPr>
              <p:spPr bwMode="auto">
                <a:xfrm>
                  <a:off x="5682" y="3498"/>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7171" name="Freeform 66"/>
                <p:cNvSpPr>
                  <a:spLocks/>
                </p:cNvSpPr>
                <p:nvPr/>
              </p:nvSpPr>
              <p:spPr bwMode="auto">
                <a:xfrm>
                  <a:off x="5682" y="3498"/>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7172" name="Freeform 67"/>
                <p:cNvSpPr>
                  <a:spLocks/>
                </p:cNvSpPr>
                <p:nvPr/>
              </p:nvSpPr>
              <p:spPr bwMode="auto">
                <a:xfrm>
                  <a:off x="5682" y="3492"/>
                  <a:ext cx="1" cy="6"/>
                </a:xfrm>
                <a:custGeom>
                  <a:avLst/>
                  <a:gdLst>
                    <a:gd name="T0" fmla="*/ 0 w 1"/>
                    <a:gd name="T1" fmla="*/ 6 h 1"/>
                    <a:gd name="T2" fmla="*/ 0 w 1"/>
                    <a:gd name="T3" fmla="*/ 6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1"/>
                      </a:moveTo>
                      <a:lnTo>
                        <a:pt x="0" y="1"/>
                      </a:ln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7173" name="Freeform 68"/>
                <p:cNvSpPr>
                  <a:spLocks/>
                </p:cNvSpPr>
                <p:nvPr/>
              </p:nvSpPr>
              <p:spPr bwMode="auto">
                <a:xfrm>
                  <a:off x="5682" y="3492"/>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7174" name="Freeform 69"/>
                <p:cNvSpPr>
                  <a:spLocks/>
                </p:cNvSpPr>
                <p:nvPr/>
              </p:nvSpPr>
              <p:spPr bwMode="auto">
                <a:xfrm>
                  <a:off x="5682" y="3492"/>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7175" name="Freeform 70"/>
                <p:cNvSpPr>
                  <a:spLocks/>
                </p:cNvSpPr>
                <p:nvPr/>
              </p:nvSpPr>
              <p:spPr bwMode="auto">
                <a:xfrm>
                  <a:off x="5682" y="3492"/>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7176" name="Freeform 71"/>
                <p:cNvSpPr>
                  <a:spLocks/>
                </p:cNvSpPr>
                <p:nvPr/>
              </p:nvSpPr>
              <p:spPr bwMode="auto">
                <a:xfrm>
                  <a:off x="5682" y="3492"/>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7177" name="Freeform 72"/>
                <p:cNvSpPr>
                  <a:spLocks/>
                </p:cNvSpPr>
                <p:nvPr/>
              </p:nvSpPr>
              <p:spPr bwMode="auto">
                <a:xfrm>
                  <a:off x="5682" y="3492"/>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7178" name="Freeform 73"/>
                <p:cNvSpPr>
                  <a:spLocks/>
                </p:cNvSpPr>
                <p:nvPr/>
              </p:nvSpPr>
              <p:spPr bwMode="auto">
                <a:xfrm>
                  <a:off x="5682" y="3486"/>
                  <a:ext cx="6" cy="6"/>
                </a:xfrm>
                <a:custGeom>
                  <a:avLst/>
                  <a:gdLst>
                    <a:gd name="T0" fmla="*/ 0 w 1"/>
                    <a:gd name="T1" fmla="*/ 6 h 1"/>
                    <a:gd name="T2" fmla="*/ 6 w 1"/>
                    <a:gd name="T3" fmla="*/ 6 h 1"/>
                    <a:gd name="T4" fmla="*/ 6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1"/>
                      </a:moveTo>
                      <a:lnTo>
                        <a:pt x="1" y="1"/>
                      </a:lnTo>
                      <a:lnTo>
                        <a:pt x="1"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7179" name="Freeform 74"/>
                <p:cNvSpPr>
                  <a:spLocks/>
                </p:cNvSpPr>
                <p:nvPr/>
              </p:nvSpPr>
              <p:spPr bwMode="auto">
                <a:xfrm>
                  <a:off x="5688" y="3486"/>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7180" name="Freeform 75"/>
                <p:cNvSpPr>
                  <a:spLocks/>
                </p:cNvSpPr>
                <p:nvPr/>
              </p:nvSpPr>
              <p:spPr bwMode="auto">
                <a:xfrm>
                  <a:off x="5688" y="3486"/>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7181" name="Freeform 76"/>
                <p:cNvSpPr>
                  <a:spLocks/>
                </p:cNvSpPr>
                <p:nvPr/>
              </p:nvSpPr>
              <p:spPr bwMode="auto">
                <a:xfrm>
                  <a:off x="5688" y="3486"/>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7182" name="Freeform 77"/>
                <p:cNvSpPr>
                  <a:spLocks/>
                </p:cNvSpPr>
                <p:nvPr/>
              </p:nvSpPr>
              <p:spPr bwMode="auto">
                <a:xfrm>
                  <a:off x="5688" y="3486"/>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7183" name="Freeform 78"/>
                <p:cNvSpPr>
                  <a:spLocks/>
                </p:cNvSpPr>
                <p:nvPr/>
              </p:nvSpPr>
              <p:spPr bwMode="auto">
                <a:xfrm>
                  <a:off x="5688" y="3480"/>
                  <a:ext cx="1" cy="6"/>
                </a:xfrm>
                <a:custGeom>
                  <a:avLst/>
                  <a:gdLst>
                    <a:gd name="T0" fmla="*/ 0 w 1"/>
                    <a:gd name="T1" fmla="*/ 6 h 1"/>
                    <a:gd name="T2" fmla="*/ 0 w 1"/>
                    <a:gd name="T3" fmla="*/ 6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1"/>
                      </a:moveTo>
                      <a:lnTo>
                        <a:pt x="0" y="1"/>
                      </a:ln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7184" name="Freeform 79"/>
                <p:cNvSpPr>
                  <a:spLocks/>
                </p:cNvSpPr>
                <p:nvPr/>
              </p:nvSpPr>
              <p:spPr bwMode="auto">
                <a:xfrm>
                  <a:off x="5688" y="3480"/>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7185" name="Freeform 80"/>
                <p:cNvSpPr>
                  <a:spLocks/>
                </p:cNvSpPr>
                <p:nvPr/>
              </p:nvSpPr>
              <p:spPr bwMode="auto">
                <a:xfrm>
                  <a:off x="5688" y="3480"/>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7186" name="Freeform 81"/>
                <p:cNvSpPr>
                  <a:spLocks/>
                </p:cNvSpPr>
                <p:nvPr/>
              </p:nvSpPr>
              <p:spPr bwMode="auto">
                <a:xfrm>
                  <a:off x="5688" y="3480"/>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7187" name="Freeform 82"/>
                <p:cNvSpPr>
                  <a:spLocks/>
                </p:cNvSpPr>
                <p:nvPr/>
              </p:nvSpPr>
              <p:spPr bwMode="auto">
                <a:xfrm>
                  <a:off x="5688" y="3480"/>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7188" name="Freeform 83"/>
                <p:cNvSpPr>
                  <a:spLocks/>
                </p:cNvSpPr>
                <p:nvPr/>
              </p:nvSpPr>
              <p:spPr bwMode="auto">
                <a:xfrm>
                  <a:off x="5688" y="3480"/>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7189" name="Freeform 84"/>
                <p:cNvSpPr>
                  <a:spLocks/>
                </p:cNvSpPr>
                <p:nvPr/>
              </p:nvSpPr>
              <p:spPr bwMode="auto">
                <a:xfrm>
                  <a:off x="5688" y="3474"/>
                  <a:ext cx="1" cy="6"/>
                </a:xfrm>
                <a:custGeom>
                  <a:avLst/>
                  <a:gdLst>
                    <a:gd name="T0" fmla="*/ 0 w 1"/>
                    <a:gd name="T1" fmla="*/ 6 h 1"/>
                    <a:gd name="T2" fmla="*/ 0 w 1"/>
                    <a:gd name="T3" fmla="*/ 6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1"/>
                      </a:moveTo>
                      <a:lnTo>
                        <a:pt x="0" y="1"/>
                      </a:ln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7190" name="Freeform 85"/>
                <p:cNvSpPr>
                  <a:spLocks/>
                </p:cNvSpPr>
                <p:nvPr/>
              </p:nvSpPr>
              <p:spPr bwMode="auto">
                <a:xfrm>
                  <a:off x="5688" y="3474"/>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7191" name="Freeform 86"/>
                <p:cNvSpPr>
                  <a:spLocks/>
                </p:cNvSpPr>
                <p:nvPr/>
              </p:nvSpPr>
              <p:spPr bwMode="auto">
                <a:xfrm>
                  <a:off x="5688" y="3474"/>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7192" name="Freeform 87"/>
                <p:cNvSpPr>
                  <a:spLocks/>
                </p:cNvSpPr>
                <p:nvPr/>
              </p:nvSpPr>
              <p:spPr bwMode="auto">
                <a:xfrm>
                  <a:off x="5688" y="3474"/>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7193" name="Freeform 88"/>
                <p:cNvSpPr>
                  <a:spLocks/>
                </p:cNvSpPr>
                <p:nvPr/>
              </p:nvSpPr>
              <p:spPr bwMode="auto">
                <a:xfrm>
                  <a:off x="5688" y="3474"/>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7194" name="Freeform 89"/>
                <p:cNvSpPr>
                  <a:spLocks/>
                </p:cNvSpPr>
                <p:nvPr/>
              </p:nvSpPr>
              <p:spPr bwMode="auto">
                <a:xfrm>
                  <a:off x="5688" y="3468"/>
                  <a:ext cx="1" cy="6"/>
                </a:xfrm>
                <a:custGeom>
                  <a:avLst/>
                  <a:gdLst>
                    <a:gd name="T0" fmla="*/ 0 w 1"/>
                    <a:gd name="T1" fmla="*/ 6 h 1"/>
                    <a:gd name="T2" fmla="*/ 0 w 1"/>
                    <a:gd name="T3" fmla="*/ 6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1"/>
                      </a:moveTo>
                      <a:lnTo>
                        <a:pt x="0" y="1"/>
                      </a:ln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7195" name="Freeform 90"/>
                <p:cNvSpPr>
                  <a:spLocks/>
                </p:cNvSpPr>
                <p:nvPr/>
              </p:nvSpPr>
              <p:spPr bwMode="auto">
                <a:xfrm>
                  <a:off x="5688" y="3468"/>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7196" name="Freeform 91"/>
                <p:cNvSpPr>
                  <a:spLocks/>
                </p:cNvSpPr>
                <p:nvPr/>
              </p:nvSpPr>
              <p:spPr bwMode="auto">
                <a:xfrm>
                  <a:off x="5688" y="3468"/>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7197" name="Freeform 92"/>
                <p:cNvSpPr>
                  <a:spLocks/>
                </p:cNvSpPr>
                <p:nvPr/>
              </p:nvSpPr>
              <p:spPr bwMode="auto">
                <a:xfrm>
                  <a:off x="5688" y="3468"/>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7198" name="Freeform 93"/>
                <p:cNvSpPr>
                  <a:spLocks/>
                </p:cNvSpPr>
                <p:nvPr/>
              </p:nvSpPr>
              <p:spPr bwMode="auto">
                <a:xfrm>
                  <a:off x="5688" y="3468"/>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7199" name="Freeform 94"/>
                <p:cNvSpPr>
                  <a:spLocks/>
                </p:cNvSpPr>
                <p:nvPr/>
              </p:nvSpPr>
              <p:spPr bwMode="auto">
                <a:xfrm>
                  <a:off x="5688" y="3468"/>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7200" name="Freeform 95"/>
                <p:cNvSpPr>
                  <a:spLocks/>
                </p:cNvSpPr>
                <p:nvPr/>
              </p:nvSpPr>
              <p:spPr bwMode="auto">
                <a:xfrm>
                  <a:off x="5688" y="3462"/>
                  <a:ext cx="1" cy="6"/>
                </a:xfrm>
                <a:custGeom>
                  <a:avLst/>
                  <a:gdLst>
                    <a:gd name="T0" fmla="*/ 0 w 1"/>
                    <a:gd name="T1" fmla="*/ 6 h 1"/>
                    <a:gd name="T2" fmla="*/ 0 w 1"/>
                    <a:gd name="T3" fmla="*/ 6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1"/>
                      </a:moveTo>
                      <a:lnTo>
                        <a:pt x="0" y="1"/>
                      </a:ln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7201" name="Freeform 96"/>
                <p:cNvSpPr>
                  <a:spLocks/>
                </p:cNvSpPr>
                <p:nvPr/>
              </p:nvSpPr>
              <p:spPr bwMode="auto">
                <a:xfrm>
                  <a:off x="5688" y="3462"/>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7202" name="Freeform 97"/>
                <p:cNvSpPr>
                  <a:spLocks/>
                </p:cNvSpPr>
                <p:nvPr/>
              </p:nvSpPr>
              <p:spPr bwMode="auto">
                <a:xfrm>
                  <a:off x="5688" y="3462"/>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7203" name="Freeform 98"/>
                <p:cNvSpPr>
                  <a:spLocks/>
                </p:cNvSpPr>
                <p:nvPr/>
              </p:nvSpPr>
              <p:spPr bwMode="auto">
                <a:xfrm>
                  <a:off x="5688" y="3462"/>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7204" name="Freeform 99"/>
                <p:cNvSpPr>
                  <a:spLocks/>
                </p:cNvSpPr>
                <p:nvPr/>
              </p:nvSpPr>
              <p:spPr bwMode="auto">
                <a:xfrm>
                  <a:off x="5688" y="3462"/>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7205" name="Freeform 100"/>
                <p:cNvSpPr>
                  <a:spLocks/>
                </p:cNvSpPr>
                <p:nvPr/>
              </p:nvSpPr>
              <p:spPr bwMode="auto">
                <a:xfrm>
                  <a:off x="5688" y="3456"/>
                  <a:ext cx="1" cy="6"/>
                </a:xfrm>
                <a:custGeom>
                  <a:avLst/>
                  <a:gdLst>
                    <a:gd name="T0" fmla="*/ 0 w 1"/>
                    <a:gd name="T1" fmla="*/ 6 h 1"/>
                    <a:gd name="T2" fmla="*/ 0 w 1"/>
                    <a:gd name="T3" fmla="*/ 6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1"/>
                      </a:moveTo>
                      <a:lnTo>
                        <a:pt x="0" y="1"/>
                      </a:ln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7206" name="Freeform 101"/>
                <p:cNvSpPr>
                  <a:spLocks/>
                </p:cNvSpPr>
                <p:nvPr/>
              </p:nvSpPr>
              <p:spPr bwMode="auto">
                <a:xfrm>
                  <a:off x="5688" y="3456"/>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7207" name="Freeform 102"/>
                <p:cNvSpPr>
                  <a:spLocks/>
                </p:cNvSpPr>
                <p:nvPr/>
              </p:nvSpPr>
              <p:spPr bwMode="auto">
                <a:xfrm>
                  <a:off x="5688" y="3456"/>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7208" name="Freeform 103"/>
                <p:cNvSpPr>
                  <a:spLocks/>
                </p:cNvSpPr>
                <p:nvPr/>
              </p:nvSpPr>
              <p:spPr bwMode="auto">
                <a:xfrm>
                  <a:off x="5688" y="3456"/>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7209" name="Freeform 104"/>
                <p:cNvSpPr>
                  <a:spLocks/>
                </p:cNvSpPr>
                <p:nvPr/>
              </p:nvSpPr>
              <p:spPr bwMode="auto">
                <a:xfrm>
                  <a:off x="5688" y="3456"/>
                  <a:ext cx="6" cy="1"/>
                </a:xfrm>
                <a:custGeom>
                  <a:avLst/>
                  <a:gdLst>
                    <a:gd name="T0" fmla="*/ 0 w 1"/>
                    <a:gd name="T1" fmla="*/ 0 h 1"/>
                    <a:gd name="T2" fmla="*/ 6 w 1"/>
                    <a:gd name="T3" fmla="*/ 0 h 1"/>
                    <a:gd name="T4" fmla="*/ 6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1"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7210" name="Freeform 105"/>
                <p:cNvSpPr>
                  <a:spLocks/>
                </p:cNvSpPr>
                <p:nvPr/>
              </p:nvSpPr>
              <p:spPr bwMode="auto">
                <a:xfrm>
                  <a:off x="5694" y="3456"/>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7211" name="Freeform 106"/>
                <p:cNvSpPr>
                  <a:spLocks/>
                </p:cNvSpPr>
                <p:nvPr/>
              </p:nvSpPr>
              <p:spPr bwMode="auto">
                <a:xfrm>
                  <a:off x="5694" y="3450"/>
                  <a:ext cx="1" cy="6"/>
                </a:xfrm>
                <a:custGeom>
                  <a:avLst/>
                  <a:gdLst>
                    <a:gd name="T0" fmla="*/ 0 w 1"/>
                    <a:gd name="T1" fmla="*/ 6 h 1"/>
                    <a:gd name="T2" fmla="*/ 0 w 1"/>
                    <a:gd name="T3" fmla="*/ 6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1"/>
                      </a:moveTo>
                      <a:lnTo>
                        <a:pt x="0" y="1"/>
                      </a:ln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7212" name="Freeform 107"/>
                <p:cNvSpPr>
                  <a:spLocks/>
                </p:cNvSpPr>
                <p:nvPr/>
              </p:nvSpPr>
              <p:spPr bwMode="auto">
                <a:xfrm>
                  <a:off x="5694" y="3450"/>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7213" name="Freeform 108"/>
                <p:cNvSpPr>
                  <a:spLocks/>
                </p:cNvSpPr>
                <p:nvPr/>
              </p:nvSpPr>
              <p:spPr bwMode="auto">
                <a:xfrm>
                  <a:off x="5694" y="3450"/>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7214" name="Freeform 109"/>
                <p:cNvSpPr>
                  <a:spLocks/>
                </p:cNvSpPr>
                <p:nvPr/>
              </p:nvSpPr>
              <p:spPr bwMode="auto">
                <a:xfrm>
                  <a:off x="5694" y="3450"/>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7215" name="Freeform 110"/>
                <p:cNvSpPr>
                  <a:spLocks/>
                </p:cNvSpPr>
                <p:nvPr/>
              </p:nvSpPr>
              <p:spPr bwMode="auto">
                <a:xfrm>
                  <a:off x="5694" y="3450"/>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7216" name="Freeform 111"/>
                <p:cNvSpPr>
                  <a:spLocks/>
                </p:cNvSpPr>
                <p:nvPr/>
              </p:nvSpPr>
              <p:spPr bwMode="auto">
                <a:xfrm>
                  <a:off x="5694" y="3444"/>
                  <a:ext cx="1" cy="6"/>
                </a:xfrm>
                <a:custGeom>
                  <a:avLst/>
                  <a:gdLst>
                    <a:gd name="T0" fmla="*/ 0 w 1"/>
                    <a:gd name="T1" fmla="*/ 6 h 1"/>
                    <a:gd name="T2" fmla="*/ 0 w 1"/>
                    <a:gd name="T3" fmla="*/ 6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1"/>
                      </a:moveTo>
                      <a:lnTo>
                        <a:pt x="0" y="1"/>
                      </a:ln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7217" name="Freeform 112"/>
                <p:cNvSpPr>
                  <a:spLocks/>
                </p:cNvSpPr>
                <p:nvPr/>
              </p:nvSpPr>
              <p:spPr bwMode="auto">
                <a:xfrm>
                  <a:off x="5694" y="3444"/>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7218" name="Freeform 113"/>
                <p:cNvSpPr>
                  <a:spLocks/>
                </p:cNvSpPr>
                <p:nvPr/>
              </p:nvSpPr>
              <p:spPr bwMode="auto">
                <a:xfrm>
                  <a:off x="5694" y="3444"/>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7219" name="Freeform 114"/>
                <p:cNvSpPr>
                  <a:spLocks/>
                </p:cNvSpPr>
                <p:nvPr/>
              </p:nvSpPr>
              <p:spPr bwMode="auto">
                <a:xfrm>
                  <a:off x="5694" y="3444"/>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7220" name="Freeform 115"/>
                <p:cNvSpPr>
                  <a:spLocks/>
                </p:cNvSpPr>
                <p:nvPr/>
              </p:nvSpPr>
              <p:spPr bwMode="auto">
                <a:xfrm>
                  <a:off x="5694" y="3444"/>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7221" name="Freeform 116"/>
                <p:cNvSpPr>
                  <a:spLocks/>
                </p:cNvSpPr>
                <p:nvPr/>
              </p:nvSpPr>
              <p:spPr bwMode="auto">
                <a:xfrm>
                  <a:off x="5694" y="3444"/>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7222" name="Freeform 117"/>
                <p:cNvSpPr>
                  <a:spLocks/>
                </p:cNvSpPr>
                <p:nvPr/>
              </p:nvSpPr>
              <p:spPr bwMode="auto">
                <a:xfrm>
                  <a:off x="5694" y="3438"/>
                  <a:ext cx="1" cy="6"/>
                </a:xfrm>
                <a:custGeom>
                  <a:avLst/>
                  <a:gdLst>
                    <a:gd name="T0" fmla="*/ 0 w 1"/>
                    <a:gd name="T1" fmla="*/ 6 h 1"/>
                    <a:gd name="T2" fmla="*/ 0 w 1"/>
                    <a:gd name="T3" fmla="*/ 6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1"/>
                      </a:moveTo>
                      <a:lnTo>
                        <a:pt x="0" y="1"/>
                      </a:ln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7223" name="Freeform 118"/>
                <p:cNvSpPr>
                  <a:spLocks/>
                </p:cNvSpPr>
                <p:nvPr/>
              </p:nvSpPr>
              <p:spPr bwMode="auto">
                <a:xfrm>
                  <a:off x="5694" y="3438"/>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7224" name="Freeform 119"/>
                <p:cNvSpPr>
                  <a:spLocks/>
                </p:cNvSpPr>
                <p:nvPr/>
              </p:nvSpPr>
              <p:spPr bwMode="auto">
                <a:xfrm>
                  <a:off x="5694" y="3438"/>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7225" name="Freeform 120"/>
                <p:cNvSpPr>
                  <a:spLocks/>
                </p:cNvSpPr>
                <p:nvPr/>
              </p:nvSpPr>
              <p:spPr bwMode="auto">
                <a:xfrm>
                  <a:off x="5694" y="3438"/>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7226" name="Freeform 121"/>
                <p:cNvSpPr>
                  <a:spLocks/>
                </p:cNvSpPr>
                <p:nvPr/>
              </p:nvSpPr>
              <p:spPr bwMode="auto">
                <a:xfrm>
                  <a:off x="5694" y="3438"/>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7227" name="Freeform 122"/>
                <p:cNvSpPr>
                  <a:spLocks/>
                </p:cNvSpPr>
                <p:nvPr/>
              </p:nvSpPr>
              <p:spPr bwMode="auto">
                <a:xfrm>
                  <a:off x="5694" y="3432"/>
                  <a:ext cx="1" cy="6"/>
                </a:xfrm>
                <a:custGeom>
                  <a:avLst/>
                  <a:gdLst>
                    <a:gd name="T0" fmla="*/ 0 w 1"/>
                    <a:gd name="T1" fmla="*/ 6 h 1"/>
                    <a:gd name="T2" fmla="*/ 0 w 1"/>
                    <a:gd name="T3" fmla="*/ 6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1"/>
                      </a:moveTo>
                      <a:lnTo>
                        <a:pt x="0" y="1"/>
                      </a:ln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7228" name="Freeform 123"/>
                <p:cNvSpPr>
                  <a:spLocks/>
                </p:cNvSpPr>
                <p:nvPr/>
              </p:nvSpPr>
              <p:spPr bwMode="auto">
                <a:xfrm>
                  <a:off x="5694" y="3432"/>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7229" name="Freeform 124"/>
                <p:cNvSpPr>
                  <a:spLocks/>
                </p:cNvSpPr>
                <p:nvPr/>
              </p:nvSpPr>
              <p:spPr bwMode="auto">
                <a:xfrm>
                  <a:off x="5694" y="3432"/>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7230" name="Freeform 125"/>
                <p:cNvSpPr>
                  <a:spLocks/>
                </p:cNvSpPr>
                <p:nvPr/>
              </p:nvSpPr>
              <p:spPr bwMode="auto">
                <a:xfrm>
                  <a:off x="5694" y="3432"/>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7231" name="Freeform 126"/>
                <p:cNvSpPr>
                  <a:spLocks/>
                </p:cNvSpPr>
                <p:nvPr/>
              </p:nvSpPr>
              <p:spPr bwMode="auto">
                <a:xfrm>
                  <a:off x="5694" y="3432"/>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7232" name="Freeform 127"/>
                <p:cNvSpPr>
                  <a:spLocks/>
                </p:cNvSpPr>
                <p:nvPr/>
              </p:nvSpPr>
              <p:spPr bwMode="auto">
                <a:xfrm>
                  <a:off x="5694" y="3432"/>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7233" name="Freeform 128"/>
                <p:cNvSpPr>
                  <a:spLocks/>
                </p:cNvSpPr>
                <p:nvPr/>
              </p:nvSpPr>
              <p:spPr bwMode="auto">
                <a:xfrm>
                  <a:off x="5694" y="3426"/>
                  <a:ext cx="1" cy="6"/>
                </a:xfrm>
                <a:custGeom>
                  <a:avLst/>
                  <a:gdLst>
                    <a:gd name="T0" fmla="*/ 0 w 1"/>
                    <a:gd name="T1" fmla="*/ 6 h 1"/>
                    <a:gd name="T2" fmla="*/ 0 w 1"/>
                    <a:gd name="T3" fmla="*/ 6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1"/>
                      </a:moveTo>
                      <a:lnTo>
                        <a:pt x="0" y="1"/>
                      </a:ln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7234" name="Freeform 129"/>
                <p:cNvSpPr>
                  <a:spLocks/>
                </p:cNvSpPr>
                <p:nvPr/>
              </p:nvSpPr>
              <p:spPr bwMode="auto">
                <a:xfrm>
                  <a:off x="5694" y="3426"/>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7235" name="Freeform 130"/>
                <p:cNvSpPr>
                  <a:spLocks/>
                </p:cNvSpPr>
                <p:nvPr/>
              </p:nvSpPr>
              <p:spPr bwMode="auto">
                <a:xfrm>
                  <a:off x="5694" y="3426"/>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7236" name="Freeform 131"/>
                <p:cNvSpPr>
                  <a:spLocks/>
                </p:cNvSpPr>
                <p:nvPr/>
              </p:nvSpPr>
              <p:spPr bwMode="auto">
                <a:xfrm>
                  <a:off x="5694" y="3426"/>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7237" name="Freeform 132"/>
                <p:cNvSpPr>
                  <a:spLocks/>
                </p:cNvSpPr>
                <p:nvPr/>
              </p:nvSpPr>
              <p:spPr bwMode="auto">
                <a:xfrm>
                  <a:off x="5694" y="3426"/>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7238" name="Freeform 133"/>
                <p:cNvSpPr>
                  <a:spLocks/>
                </p:cNvSpPr>
                <p:nvPr/>
              </p:nvSpPr>
              <p:spPr bwMode="auto">
                <a:xfrm>
                  <a:off x="5694" y="3420"/>
                  <a:ext cx="1" cy="6"/>
                </a:xfrm>
                <a:custGeom>
                  <a:avLst/>
                  <a:gdLst>
                    <a:gd name="T0" fmla="*/ 0 w 1"/>
                    <a:gd name="T1" fmla="*/ 6 h 1"/>
                    <a:gd name="T2" fmla="*/ 0 w 1"/>
                    <a:gd name="T3" fmla="*/ 6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1"/>
                      </a:moveTo>
                      <a:lnTo>
                        <a:pt x="0" y="1"/>
                      </a:ln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7239" name="Freeform 134"/>
                <p:cNvSpPr>
                  <a:spLocks/>
                </p:cNvSpPr>
                <p:nvPr/>
              </p:nvSpPr>
              <p:spPr bwMode="auto">
                <a:xfrm>
                  <a:off x="5694" y="3420"/>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7240" name="Freeform 135"/>
                <p:cNvSpPr>
                  <a:spLocks/>
                </p:cNvSpPr>
                <p:nvPr/>
              </p:nvSpPr>
              <p:spPr bwMode="auto">
                <a:xfrm>
                  <a:off x="5694" y="3420"/>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7241" name="Freeform 136"/>
                <p:cNvSpPr>
                  <a:spLocks/>
                </p:cNvSpPr>
                <p:nvPr/>
              </p:nvSpPr>
              <p:spPr bwMode="auto">
                <a:xfrm>
                  <a:off x="5694" y="3420"/>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7242" name="Freeform 137"/>
                <p:cNvSpPr>
                  <a:spLocks/>
                </p:cNvSpPr>
                <p:nvPr/>
              </p:nvSpPr>
              <p:spPr bwMode="auto">
                <a:xfrm>
                  <a:off x="5694" y="3420"/>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7243" name="Freeform 138"/>
                <p:cNvSpPr>
                  <a:spLocks/>
                </p:cNvSpPr>
                <p:nvPr/>
              </p:nvSpPr>
              <p:spPr bwMode="auto">
                <a:xfrm>
                  <a:off x="5694" y="3420"/>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7244" name="Freeform 139"/>
                <p:cNvSpPr>
                  <a:spLocks/>
                </p:cNvSpPr>
                <p:nvPr/>
              </p:nvSpPr>
              <p:spPr bwMode="auto">
                <a:xfrm>
                  <a:off x="5694" y="3414"/>
                  <a:ext cx="6" cy="6"/>
                </a:xfrm>
                <a:custGeom>
                  <a:avLst/>
                  <a:gdLst>
                    <a:gd name="T0" fmla="*/ 0 w 1"/>
                    <a:gd name="T1" fmla="*/ 6 h 1"/>
                    <a:gd name="T2" fmla="*/ 6 w 1"/>
                    <a:gd name="T3" fmla="*/ 6 h 1"/>
                    <a:gd name="T4" fmla="*/ 6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1"/>
                      </a:moveTo>
                      <a:lnTo>
                        <a:pt x="1" y="1"/>
                      </a:lnTo>
                      <a:lnTo>
                        <a:pt x="1"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7245" name="Freeform 140"/>
                <p:cNvSpPr>
                  <a:spLocks/>
                </p:cNvSpPr>
                <p:nvPr/>
              </p:nvSpPr>
              <p:spPr bwMode="auto">
                <a:xfrm>
                  <a:off x="5700" y="3414"/>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7246" name="Freeform 141"/>
                <p:cNvSpPr>
                  <a:spLocks/>
                </p:cNvSpPr>
                <p:nvPr/>
              </p:nvSpPr>
              <p:spPr bwMode="auto">
                <a:xfrm>
                  <a:off x="5700" y="3414"/>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7247" name="Freeform 142"/>
                <p:cNvSpPr>
                  <a:spLocks/>
                </p:cNvSpPr>
                <p:nvPr/>
              </p:nvSpPr>
              <p:spPr bwMode="auto">
                <a:xfrm>
                  <a:off x="5700" y="3414"/>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7248" name="Freeform 143"/>
                <p:cNvSpPr>
                  <a:spLocks/>
                </p:cNvSpPr>
                <p:nvPr/>
              </p:nvSpPr>
              <p:spPr bwMode="auto">
                <a:xfrm>
                  <a:off x="5700" y="3414"/>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7249" name="Freeform 144"/>
                <p:cNvSpPr>
                  <a:spLocks/>
                </p:cNvSpPr>
                <p:nvPr/>
              </p:nvSpPr>
              <p:spPr bwMode="auto">
                <a:xfrm>
                  <a:off x="5700" y="3408"/>
                  <a:ext cx="1" cy="6"/>
                </a:xfrm>
                <a:custGeom>
                  <a:avLst/>
                  <a:gdLst>
                    <a:gd name="T0" fmla="*/ 0 w 1"/>
                    <a:gd name="T1" fmla="*/ 6 h 1"/>
                    <a:gd name="T2" fmla="*/ 0 w 1"/>
                    <a:gd name="T3" fmla="*/ 6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1"/>
                      </a:moveTo>
                      <a:lnTo>
                        <a:pt x="0" y="1"/>
                      </a:ln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7250" name="Freeform 145"/>
                <p:cNvSpPr>
                  <a:spLocks/>
                </p:cNvSpPr>
                <p:nvPr/>
              </p:nvSpPr>
              <p:spPr bwMode="auto">
                <a:xfrm>
                  <a:off x="5700" y="3408"/>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7251" name="Freeform 146"/>
                <p:cNvSpPr>
                  <a:spLocks/>
                </p:cNvSpPr>
                <p:nvPr/>
              </p:nvSpPr>
              <p:spPr bwMode="auto">
                <a:xfrm>
                  <a:off x="5700" y="3408"/>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7252" name="Freeform 147"/>
                <p:cNvSpPr>
                  <a:spLocks/>
                </p:cNvSpPr>
                <p:nvPr/>
              </p:nvSpPr>
              <p:spPr bwMode="auto">
                <a:xfrm>
                  <a:off x="5700" y="3408"/>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7253" name="Freeform 148"/>
                <p:cNvSpPr>
                  <a:spLocks/>
                </p:cNvSpPr>
                <p:nvPr/>
              </p:nvSpPr>
              <p:spPr bwMode="auto">
                <a:xfrm>
                  <a:off x="5700" y="3408"/>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7254" name="Freeform 149"/>
                <p:cNvSpPr>
                  <a:spLocks/>
                </p:cNvSpPr>
                <p:nvPr/>
              </p:nvSpPr>
              <p:spPr bwMode="auto">
                <a:xfrm>
                  <a:off x="5700" y="3408"/>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7255" name="Freeform 150"/>
                <p:cNvSpPr>
                  <a:spLocks/>
                </p:cNvSpPr>
                <p:nvPr/>
              </p:nvSpPr>
              <p:spPr bwMode="auto">
                <a:xfrm>
                  <a:off x="5700" y="3402"/>
                  <a:ext cx="1" cy="6"/>
                </a:xfrm>
                <a:custGeom>
                  <a:avLst/>
                  <a:gdLst>
                    <a:gd name="T0" fmla="*/ 0 w 1"/>
                    <a:gd name="T1" fmla="*/ 6 h 1"/>
                    <a:gd name="T2" fmla="*/ 0 w 1"/>
                    <a:gd name="T3" fmla="*/ 6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1"/>
                      </a:moveTo>
                      <a:lnTo>
                        <a:pt x="0" y="1"/>
                      </a:ln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7256" name="Freeform 151"/>
                <p:cNvSpPr>
                  <a:spLocks/>
                </p:cNvSpPr>
                <p:nvPr/>
              </p:nvSpPr>
              <p:spPr bwMode="auto">
                <a:xfrm>
                  <a:off x="5700" y="3402"/>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7257" name="Freeform 152"/>
                <p:cNvSpPr>
                  <a:spLocks/>
                </p:cNvSpPr>
                <p:nvPr/>
              </p:nvSpPr>
              <p:spPr bwMode="auto">
                <a:xfrm>
                  <a:off x="5700" y="3402"/>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7258" name="Freeform 153"/>
                <p:cNvSpPr>
                  <a:spLocks/>
                </p:cNvSpPr>
                <p:nvPr/>
              </p:nvSpPr>
              <p:spPr bwMode="auto">
                <a:xfrm>
                  <a:off x="5700" y="3402"/>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7259" name="Freeform 154"/>
                <p:cNvSpPr>
                  <a:spLocks/>
                </p:cNvSpPr>
                <p:nvPr/>
              </p:nvSpPr>
              <p:spPr bwMode="auto">
                <a:xfrm>
                  <a:off x="5700" y="3402"/>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7260" name="Freeform 155"/>
                <p:cNvSpPr>
                  <a:spLocks/>
                </p:cNvSpPr>
                <p:nvPr/>
              </p:nvSpPr>
              <p:spPr bwMode="auto">
                <a:xfrm>
                  <a:off x="5700" y="3396"/>
                  <a:ext cx="1" cy="6"/>
                </a:xfrm>
                <a:custGeom>
                  <a:avLst/>
                  <a:gdLst>
                    <a:gd name="T0" fmla="*/ 0 w 1"/>
                    <a:gd name="T1" fmla="*/ 6 h 1"/>
                    <a:gd name="T2" fmla="*/ 0 w 1"/>
                    <a:gd name="T3" fmla="*/ 6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1"/>
                      </a:moveTo>
                      <a:lnTo>
                        <a:pt x="0" y="1"/>
                      </a:ln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7261" name="Freeform 156"/>
                <p:cNvSpPr>
                  <a:spLocks/>
                </p:cNvSpPr>
                <p:nvPr/>
              </p:nvSpPr>
              <p:spPr bwMode="auto">
                <a:xfrm>
                  <a:off x="5700" y="3396"/>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7262" name="Freeform 157"/>
                <p:cNvSpPr>
                  <a:spLocks/>
                </p:cNvSpPr>
                <p:nvPr/>
              </p:nvSpPr>
              <p:spPr bwMode="auto">
                <a:xfrm>
                  <a:off x="5700" y="3396"/>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7263" name="Freeform 158"/>
                <p:cNvSpPr>
                  <a:spLocks/>
                </p:cNvSpPr>
                <p:nvPr/>
              </p:nvSpPr>
              <p:spPr bwMode="auto">
                <a:xfrm>
                  <a:off x="5700" y="3396"/>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7264" name="Freeform 159"/>
                <p:cNvSpPr>
                  <a:spLocks/>
                </p:cNvSpPr>
                <p:nvPr/>
              </p:nvSpPr>
              <p:spPr bwMode="auto">
                <a:xfrm>
                  <a:off x="5700" y="3396"/>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7265" name="Freeform 160"/>
                <p:cNvSpPr>
                  <a:spLocks/>
                </p:cNvSpPr>
                <p:nvPr/>
              </p:nvSpPr>
              <p:spPr bwMode="auto">
                <a:xfrm>
                  <a:off x="5700" y="3396"/>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7266" name="Freeform 161"/>
                <p:cNvSpPr>
                  <a:spLocks/>
                </p:cNvSpPr>
                <p:nvPr/>
              </p:nvSpPr>
              <p:spPr bwMode="auto">
                <a:xfrm>
                  <a:off x="5700" y="3390"/>
                  <a:ext cx="1" cy="6"/>
                </a:xfrm>
                <a:custGeom>
                  <a:avLst/>
                  <a:gdLst>
                    <a:gd name="T0" fmla="*/ 0 w 1"/>
                    <a:gd name="T1" fmla="*/ 6 h 1"/>
                    <a:gd name="T2" fmla="*/ 0 w 1"/>
                    <a:gd name="T3" fmla="*/ 6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1"/>
                      </a:moveTo>
                      <a:lnTo>
                        <a:pt x="0" y="1"/>
                      </a:ln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7267" name="Freeform 162"/>
                <p:cNvSpPr>
                  <a:spLocks/>
                </p:cNvSpPr>
                <p:nvPr/>
              </p:nvSpPr>
              <p:spPr bwMode="auto">
                <a:xfrm>
                  <a:off x="5700" y="3390"/>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7268" name="Freeform 163"/>
                <p:cNvSpPr>
                  <a:spLocks/>
                </p:cNvSpPr>
                <p:nvPr/>
              </p:nvSpPr>
              <p:spPr bwMode="auto">
                <a:xfrm>
                  <a:off x="5700" y="3390"/>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7269" name="Freeform 164"/>
                <p:cNvSpPr>
                  <a:spLocks/>
                </p:cNvSpPr>
                <p:nvPr/>
              </p:nvSpPr>
              <p:spPr bwMode="auto">
                <a:xfrm>
                  <a:off x="5700" y="3390"/>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7270" name="Freeform 165"/>
                <p:cNvSpPr>
                  <a:spLocks/>
                </p:cNvSpPr>
                <p:nvPr/>
              </p:nvSpPr>
              <p:spPr bwMode="auto">
                <a:xfrm>
                  <a:off x="5700" y="3390"/>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7271" name="Freeform 166"/>
                <p:cNvSpPr>
                  <a:spLocks/>
                </p:cNvSpPr>
                <p:nvPr/>
              </p:nvSpPr>
              <p:spPr bwMode="auto">
                <a:xfrm>
                  <a:off x="5700" y="3384"/>
                  <a:ext cx="1" cy="6"/>
                </a:xfrm>
                <a:custGeom>
                  <a:avLst/>
                  <a:gdLst>
                    <a:gd name="T0" fmla="*/ 0 w 1"/>
                    <a:gd name="T1" fmla="*/ 6 h 1"/>
                    <a:gd name="T2" fmla="*/ 0 w 1"/>
                    <a:gd name="T3" fmla="*/ 6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1"/>
                      </a:moveTo>
                      <a:lnTo>
                        <a:pt x="0" y="1"/>
                      </a:ln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7272" name="Freeform 167"/>
                <p:cNvSpPr>
                  <a:spLocks/>
                </p:cNvSpPr>
                <p:nvPr/>
              </p:nvSpPr>
              <p:spPr bwMode="auto">
                <a:xfrm>
                  <a:off x="5700" y="3384"/>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7273" name="Freeform 168"/>
                <p:cNvSpPr>
                  <a:spLocks/>
                </p:cNvSpPr>
                <p:nvPr/>
              </p:nvSpPr>
              <p:spPr bwMode="auto">
                <a:xfrm>
                  <a:off x="5700" y="3384"/>
                  <a:ext cx="6" cy="1"/>
                </a:xfrm>
                <a:custGeom>
                  <a:avLst/>
                  <a:gdLst>
                    <a:gd name="T0" fmla="*/ 0 w 1"/>
                    <a:gd name="T1" fmla="*/ 0 h 1"/>
                    <a:gd name="T2" fmla="*/ 6 w 1"/>
                    <a:gd name="T3" fmla="*/ 0 h 1"/>
                    <a:gd name="T4" fmla="*/ 6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1"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7274" name="Freeform 169"/>
                <p:cNvSpPr>
                  <a:spLocks/>
                </p:cNvSpPr>
                <p:nvPr/>
              </p:nvSpPr>
              <p:spPr bwMode="auto">
                <a:xfrm>
                  <a:off x="5706" y="3384"/>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7275" name="Freeform 170"/>
                <p:cNvSpPr>
                  <a:spLocks/>
                </p:cNvSpPr>
                <p:nvPr/>
              </p:nvSpPr>
              <p:spPr bwMode="auto">
                <a:xfrm>
                  <a:off x="5706" y="3384"/>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7276" name="Freeform 171"/>
                <p:cNvSpPr>
                  <a:spLocks/>
                </p:cNvSpPr>
                <p:nvPr/>
              </p:nvSpPr>
              <p:spPr bwMode="auto">
                <a:xfrm>
                  <a:off x="5706" y="3384"/>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7277" name="Freeform 172"/>
                <p:cNvSpPr>
                  <a:spLocks/>
                </p:cNvSpPr>
                <p:nvPr/>
              </p:nvSpPr>
              <p:spPr bwMode="auto">
                <a:xfrm>
                  <a:off x="5706" y="3378"/>
                  <a:ext cx="1" cy="6"/>
                </a:xfrm>
                <a:custGeom>
                  <a:avLst/>
                  <a:gdLst>
                    <a:gd name="T0" fmla="*/ 0 w 1"/>
                    <a:gd name="T1" fmla="*/ 6 h 1"/>
                    <a:gd name="T2" fmla="*/ 0 w 1"/>
                    <a:gd name="T3" fmla="*/ 6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1"/>
                      </a:moveTo>
                      <a:lnTo>
                        <a:pt x="0" y="1"/>
                      </a:ln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7278" name="Freeform 173"/>
                <p:cNvSpPr>
                  <a:spLocks/>
                </p:cNvSpPr>
                <p:nvPr/>
              </p:nvSpPr>
              <p:spPr bwMode="auto">
                <a:xfrm>
                  <a:off x="5706" y="3378"/>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7279" name="Freeform 174"/>
                <p:cNvSpPr>
                  <a:spLocks/>
                </p:cNvSpPr>
                <p:nvPr/>
              </p:nvSpPr>
              <p:spPr bwMode="auto">
                <a:xfrm>
                  <a:off x="5706" y="3378"/>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7280" name="Freeform 175"/>
                <p:cNvSpPr>
                  <a:spLocks/>
                </p:cNvSpPr>
                <p:nvPr/>
              </p:nvSpPr>
              <p:spPr bwMode="auto">
                <a:xfrm>
                  <a:off x="5706" y="3378"/>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7281" name="Freeform 176"/>
                <p:cNvSpPr>
                  <a:spLocks/>
                </p:cNvSpPr>
                <p:nvPr/>
              </p:nvSpPr>
              <p:spPr bwMode="auto">
                <a:xfrm>
                  <a:off x="5706" y="3378"/>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7282" name="Freeform 177"/>
                <p:cNvSpPr>
                  <a:spLocks/>
                </p:cNvSpPr>
                <p:nvPr/>
              </p:nvSpPr>
              <p:spPr bwMode="auto">
                <a:xfrm>
                  <a:off x="5706" y="3372"/>
                  <a:ext cx="1" cy="6"/>
                </a:xfrm>
                <a:custGeom>
                  <a:avLst/>
                  <a:gdLst>
                    <a:gd name="T0" fmla="*/ 0 w 1"/>
                    <a:gd name="T1" fmla="*/ 6 h 1"/>
                    <a:gd name="T2" fmla="*/ 0 w 1"/>
                    <a:gd name="T3" fmla="*/ 6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1"/>
                      </a:moveTo>
                      <a:lnTo>
                        <a:pt x="0" y="1"/>
                      </a:ln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7283" name="Freeform 178"/>
                <p:cNvSpPr>
                  <a:spLocks/>
                </p:cNvSpPr>
                <p:nvPr/>
              </p:nvSpPr>
              <p:spPr bwMode="auto">
                <a:xfrm>
                  <a:off x="5706" y="3372"/>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7284" name="Freeform 179"/>
                <p:cNvSpPr>
                  <a:spLocks/>
                </p:cNvSpPr>
                <p:nvPr/>
              </p:nvSpPr>
              <p:spPr bwMode="auto">
                <a:xfrm>
                  <a:off x="5706" y="3372"/>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7285" name="Freeform 180"/>
                <p:cNvSpPr>
                  <a:spLocks/>
                </p:cNvSpPr>
                <p:nvPr/>
              </p:nvSpPr>
              <p:spPr bwMode="auto">
                <a:xfrm>
                  <a:off x="5706" y="3372"/>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7286" name="Freeform 181"/>
                <p:cNvSpPr>
                  <a:spLocks/>
                </p:cNvSpPr>
                <p:nvPr/>
              </p:nvSpPr>
              <p:spPr bwMode="auto">
                <a:xfrm>
                  <a:off x="5706" y="3372"/>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7287" name="Freeform 182"/>
                <p:cNvSpPr>
                  <a:spLocks/>
                </p:cNvSpPr>
                <p:nvPr/>
              </p:nvSpPr>
              <p:spPr bwMode="auto">
                <a:xfrm>
                  <a:off x="5706" y="3372"/>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7288" name="Freeform 183"/>
                <p:cNvSpPr>
                  <a:spLocks/>
                </p:cNvSpPr>
                <p:nvPr/>
              </p:nvSpPr>
              <p:spPr bwMode="auto">
                <a:xfrm>
                  <a:off x="5706" y="3366"/>
                  <a:ext cx="1" cy="6"/>
                </a:xfrm>
                <a:custGeom>
                  <a:avLst/>
                  <a:gdLst>
                    <a:gd name="T0" fmla="*/ 0 w 1"/>
                    <a:gd name="T1" fmla="*/ 6 h 1"/>
                    <a:gd name="T2" fmla="*/ 0 w 1"/>
                    <a:gd name="T3" fmla="*/ 6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1"/>
                      </a:moveTo>
                      <a:lnTo>
                        <a:pt x="0" y="1"/>
                      </a:ln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7289" name="Freeform 184"/>
                <p:cNvSpPr>
                  <a:spLocks/>
                </p:cNvSpPr>
                <p:nvPr/>
              </p:nvSpPr>
              <p:spPr bwMode="auto">
                <a:xfrm>
                  <a:off x="5706" y="3366"/>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7290" name="Freeform 185"/>
                <p:cNvSpPr>
                  <a:spLocks/>
                </p:cNvSpPr>
                <p:nvPr/>
              </p:nvSpPr>
              <p:spPr bwMode="auto">
                <a:xfrm>
                  <a:off x="5706" y="3366"/>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7291" name="Freeform 186"/>
                <p:cNvSpPr>
                  <a:spLocks/>
                </p:cNvSpPr>
                <p:nvPr/>
              </p:nvSpPr>
              <p:spPr bwMode="auto">
                <a:xfrm>
                  <a:off x="5706" y="3366"/>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7292" name="Freeform 187"/>
                <p:cNvSpPr>
                  <a:spLocks/>
                </p:cNvSpPr>
                <p:nvPr/>
              </p:nvSpPr>
              <p:spPr bwMode="auto">
                <a:xfrm>
                  <a:off x="5706" y="3366"/>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7293" name="Freeform 188"/>
                <p:cNvSpPr>
                  <a:spLocks/>
                </p:cNvSpPr>
                <p:nvPr/>
              </p:nvSpPr>
              <p:spPr bwMode="auto">
                <a:xfrm>
                  <a:off x="5706" y="3360"/>
                  <a:ext cx="1" cy="6"/>
                </a:xfrm>
                <a:custGeom>
                  <a:avLst/>
                  <a:gdLst>
                    <a:gd name="T0" fmla="*/ 0 w 1"/>
                    <a:gd name="T1" fmla="*/ 6 h 1"/>
                    <a:gd name="T2" fmla="*/ 0 w 1"/>
                    <a:gd name="T3" fmla="*/ 6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1"/>
                      </a:moveTo>
                      <a:lnTo>
                        <a:pt x="0" y="1"/>
                      </a:ln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7294" name="Freeform 189"/>
                <p:cNvSpPr>
                  <a:spLocks/>
                </p:cNvSpPr>
                <p:nvPr/>
              </p:nvSpPr>
              <p:spPr bwMode="auto">
                <a:xfrm>
                  <a:off x="5706" y="3360"/>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7295" name="Freeform 190"/>
                <p:cNvSpPr>
                  <a:spLocks/>
                </p:cNvSpPr>
                <p:nvPr/>
              </p:nvSpPr>
              <p:spPr bwMode="auto">
                <a:xfrm>
                  <a:off x="5706" y="3360"/>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7296" name="Freeform 191"/>
                <p:cNvSpPr>
                  <a:spLocks/>
                </p:cNvSpPr>
                <p:nvPr/>
              </p:nvSpPr>
              <p:spPr bwMode="auto">
                <a:xfrm>
                  <a:off x="5706" y="3360"/>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7297" name="Freeform 192"/>
                <p:cNvSpPr>
                  <a:spLocks/>
                </p:cNvSpPr>
                <p:nvPr/>
              </p:nvSpPr>
              <p:spPr bwMode="auto">
                <a:xfrm>
                  <a:off x="5706" y="3360"/>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7298" name="Freeform 193"/>
                <p:cNvSpPr>
                  <a:spLocks/>
                </p:cNvSpPr>
                <p:nvPr/>
              </p:nvSpPr>
              <p:spPr bwMode="auto">
                <a:xfrm>
                  <a:off x="5706" y="3360"/>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7299" name="Freeform 194"/>
                <p:cNvSpPr>
                  <a:spLocks/>
                </p:cNvSpPr>
                <p:nvPr/>
              </p:nvSpPr>
              <p:spPr bwMode="auto">
                <a:xfrm>
                  <a:off x="5706" y="3354"/>
                  <a:ext cx="1" cy="6"/>
                </a:xfrm>
                <a:custGeom>
                  <a:avLst/>
                  <a:gdLst>
                    <a:gd name="T0" fmla="*/ 0 w 1"/>
                    <a:gd name="T1" fmla="*/ 6 h 1"/>
                    <a:gd name="T2" fmla="*/ 0 w 1"/>
                    <a:gd name="T3" fmla="*/ 6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1"/>
                      </a:moveTo>
                      <a:lnTo>
                        <a:pt x="0" y="1"/>
                      </a:ln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7300" name="Freeform 195"/>
                <p:cNvSpPr>
                  <a:spLocks/>
                </p:cNvSpPr>
                <p:nvPr/>
              </p:nvSpPr>
              <p:spPr bwMode="auto">
                <a:xfrm>
                  <a:off x="5706" y="3354"/>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7301" name="Freeform 196"/>
                <p:cNvSpPr>
                  <a:spLocks/>
                </p:cNvSpPr>
                <p:nvPr/>
              </p:nvSpPr>
              <p:spPr bwMode="auto">
                <a:xfrm>
                  <a:off x="5706" y="3354"/>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7302" name="Freeform 197"/>
                <p:cNvSpPr>
                  <a:spLocks/>
                </p:cNvSpPr>
                <p:nvPr/>
              </p:nvSpPr>
              <p:spPr bwMode="auto">
                <a:xfrm>
                  <a:off x="5706" y="3354"/>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7303" name="Freeform 198"/>
                <p:cNvSpPr>
                  <a:spLocks/>
                </p:cNvSpPr>
                <p:nvPr/>
              </p:nvSpPr>
              <p:spPr bwMode="auto">
                <a:xfrm>
                  <a:off x="5706" y="3354"/>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7304" name="Freeform 199"/>
                <p:cNvSpPr>
                  <a:spLocks/>
                </p:cNvSpPr>
                <p:nvPr/>
              </p:nvSpPr>
              <p:spPr bwMode="auto">
                <a:xfrm>
                  <a:off x="5706" y="3348"/>
                  <a:ext cx="1" cy="6"/>
                </a:xfrm>
                <a:custGeom>
                  <a:avLst/>
                  <a:gdLst>
                    <a:gd name="T0" fmla="*/ 0 w 1"/>
                    <a:gd name="T1" fmla="*/ 6 h 1"/>
                    <a:gd name="T2" fmla="*/ 0 w 1"/>
                    <a:gd name="T3" fmla="*/ 6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1"/>
                      </a:moveTo>
                      <a:lnTo>
                        <a:pt x="0" y="1"/>
                      </a:ln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7305" name="Freeform 200"/>
                <p:cNvSpPr>
                  <a:spLocks/>
                </p:cNvSpPr>
                <p:nvPr/>
              </p:nvSpPr>
              <p:spPr bwMode="auto">
                <a:xfrm>
                  <a:off x="5706" y="3348"/>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7306" name="Freeform 201"/>
                <p:cNvSpPr>
                  <a:spLocks/>
                </p:cNvSpPr>
                <p:nvPr/>
              </p:nvSpPr>
              <p:spPr bwMode="auto">
                <a:xfrm>
                  <a:off x="5706" y="3348"/>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7307" name="Freeform 202"/>
                <p:cNvSpPr>
                  <a:spLocks/>
                </p:cNvSpPr>
                <p:nvPr/>
              </p:nvSpPr>
              <p:spPr bwMode="auto">
                <a:xfrm>
                  <a:off x="5706" y="3348"/>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7308" name="Freeform 203"/>
                <p:cNvSpPr>
                  <a:spLocks/>
                </p:cNvSpPr>
                <p:nvPr/>
              </p:nvSpPr>
              <p:spPr bwMode="auto">
                <a:xfrm>
                  <a:off x="5706" y="3348"/>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7309" name="Freeform 204"/>
                <p:cNvSpPr>
                  <a:spLocks/>
                </p:cNvSpPr>
                <p:nvPr/>
              </p:nvSpPr>
              <p:spPr bwMode="auto">
                <a:xfrm>
                  <a:off x="5706" y="3348"/>
                  <a:ext cx="6" cy="1"/>
                </a:xfrm>
                <a:custGeom>
                  <a:avLst/>
                  <a:gdLst>
                    <a:gd name="T0" fmla="*/ 0 w 1"/>
                    <a:gd name="T1" fmla="*/ 0 h 1"/>
                    <a:gd name="T2" fmla="*/ 6 w 1"/>
                    <a:gd name="T3" fmla="*/ 0 h 1"/>
                    <a:gd name="T4" fmla="*/ 6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1"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7310" name="Freeform 205"/>
                <p:cNvSpPr>
                  <a:spLocks/>
                </p:cNvSpPr>
                <p:nvPr/>
              </p:nvSpPr>
              <p:spPr bwMode="auto">
                <a:xfrm>
                  <a:off x="5712" y="3342"/>
                  <a:ext cx="1" cy="6"/>
                </a:xfrm>
                <a:custGeom>
                  <a:avLst/>
                  <a:gdLst>
                    <a:gd name="T0" fmla="*/ 0 w 1"/>
                    <a:gd name="T1" fmla="*/ 6 h 1"/>
                    <a:gd name="T2" fmla="*/ 0 w 1"/>
                    <a:gd name="T3" fmla="*/ 6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1"/>
                      </a:moveTo>
                      <a:lnTo>
                        <a:pt x="0" y="1"/>
                      </a:ln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7311" name="Freeform 206"/>
                <p:cNvSpPr>
                  <a:spLocks/>
                </p:cNvSpPr>
                <p:nvPr/>
              </p:nvSpPr>
              <p:spPr bwMode="auto">
                <a:xfrm>
                  <a:off x="5712" y="3342"/>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7312" name="Freeform 207"/>
                <p:cNvSpPr>
                  <a:spLocks/>
                </p:cNvSpPr>
                <p:nvPr/>
              </p:nvSpPr>
              <p:spPr bwMode="auto">
                <a:xfrm>
                  <a:off x="5712" y="3342"/>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7313" name="Freeform 208"/>
                <p:cNvSpPr>
                  <a:spLocks/>
                </p:cNvSpPr>
                <p:nvPr/>
              </p:nvSpPr>
              <p:spPr bwMode="auto">
                <a:xfrm>
                  <a:off x="5712" y="3342"/>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7314" name="Freeform 209"/>
                <p:cNvSpPr>
                  <a:spLocks/>
                </p:cNvSpPr>
                <p:nvPr/>
              </p:nvSpPr>
              <p:spPr bwMode="auto">
                <a:xfrm>
                  <a:off x="5712" y="3342"/>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7315" name="Freeform 210"/>
                <p:cNvSpPr>
                  <a:spLocks/>
                </p:cNvSpPr>
                <p:nvPr/>
              </p:nvSpPr>
              <p:spPr bwMode="auto">
                <a:xfrm>
                  <a:off x="5712" y="3336"/>
                  <a:ext cx="1" cy="6"/>
                </a:xfrm>
                <a:custGeom>
                  <a:avLst/>
                  <a:gdLst>
                    <a:gd name="T0" fmla="*/ 0 w 1"/>
                    <a:gd name="T1" fmla="*/ 6 h 1"/>
                    <a:gd name="T2" fmla="*/ 0 w 1"/>
                    <a:gd name="T3" fmla="*/ 6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1"/>
                      </a:moveTo>
                      <a:lnTo>
                        <a:pt x="0" y="1"/>
                      </a:ln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7316" name="Freeform 211"/>
                <p:cNvSpPr>
                  <a:spLocks/>
                </p:cNvSpPr>
                <p:nvPr/>
              </p:nvSpPr>
              <p:spPr bwMode="auto">
                <a:xfrm>
                  <a:off x="5712" y="3336"/>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7317" name="Freeform 212"/>
                <p:cNvSpPr>
                  <a:spLocks/>
                </p:cNvSpPr>
                <p:nvPr/>
              </p:nvSpPr>
              <p:spPr bwMode="auto">
                <a:xfrm>
                  <a:off x="5712" y="3336"/>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7318" name="Freeform 213"/>
                <p:cNvSpPr>
                  <a:spLocks/>
                </p:cNvSpPr>
                <p:nvPr/>
              </p:nvSpPr>
              <p:spPr bwMode="auto">
                <a:xfrm>
                  <a:off x="5712" y="3336"/>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7319" name="Freeform 214"/>
                <p:cNvSpPr>
                  <a:spLocks/>
                </p:cNvSpPr>
                <p:nvPr/>
              </p:nvSpPr>
              <p:spPr bwMode="auto">
                <a:xfrm>
                  <a:off x="5712" y="3336"/>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7320" name="Freeform 215"/>
                <p:cNvSpPr>
                  <a:spLocks/>
                </p:cNvSpPr>
                <p:nvPr/>
              </p:nvSpPr>
              <p:spPr bwMode="auto">
                <a:xfrm>
                  <a:off x="5712" y="3336"/>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7321" name="Freeform 216"/>
                <p:cNvSpPr>
                  <a:spLocks/>
                </p:cNvSpPr>
                <p:nvPr/>
              </p:nvSpPr>
              <p:spPr bwMode="auto">
                <a:xfrm>
                  <a:off x="5712" y="3330"/>
                  <a:ext cx="1" cy="6"/>
                </a:xfrm>
                <a:custGeom>
                  <a:avLst/>
                  <a:gdLst>
                    <a:gd name="T0" fmla="*/ 0 w 1"/>
                    <a:gd name="T1" fmla="*/ 6 h 1"/>
                    <a:gd name="T2" fmla="*/ 0 w 1"/>
                    <a:gd name="T3" fmla="*/ 6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1"/>
                      </a:moveTo>
                      <a:lnTo>
                        <a:pt x="0" y="1"/>
                      </a:ln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7322" name="Freeform 217"/>
                <p:cNvSpPr>
                  <a:spLocks/>
                </p:cNvSpPr>
                <p:nvPr/>
              </p:nvSpPr>
              <p:spPr bwMode="auto">
                <a:xfrm>
                  <a:off x="5712" y="3330"/>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7323" name="Freeform 218"/>
                <p:cNvSpPr>
                  <a:spLocks/>
                </p:cNvSpPr>
                <p:nvPr/>
              </p:nvSpPr>
              <p:spPr bwMode="auto">
                <a:xfrm>
                  <a:off x="5712" y="3330"/>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7324" name="Freeform 219"/>
                <p:cNvSpPr>
                  <a:spLocks/>
                </p:cNvSpPr>
                <p:nvPr/>
              </p:nvSpPr>
              <p:spPr bwMode="auto">
                <a:xfrm>
                  <a:off x="5712" y="3330"/>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7325" name="Freeform 220"/>
                <p:cNvSpPr>
                  <a:spLocks/>
                </p:cNvSpPr>
                <p:nvPr/>
              </p:nvSpPr>
              <p:spPr bwMode="auto">
                <a:xfrm>
                  <a:off x="5712" y="3330"/>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7326" name="Freeform 221"/>
                <p:cNvSpPr>
                  <a:spLocks/>
                </p:cNvSpPr>
                <p:nvPr/>
              </p:nvSpPr>
              <p:spPr bwMode="auto">
                <a:xfrm>
                  <a:off x="5712" y="3324"/>
                  <a:ext cx="1" cy="6"/>
                </a:xfrm>
                <a:custGeom>
                  <a:avLst/>
                  <a:gdLst>
                    <a:gd name="T0" fmla="*/ 0 w 1"/>
                    <a:gd name="T1" fmla="*/ 6 h 1"/>
                    <a:gd name="T2" fmla="*/ 0 w 1"/>
                    <a:gd name="T3" fmla="*/ 6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1"/>
                      </a:moveTo>
                      <a:lnTo>
                        <a:pt x="0" y="1"/>
                      </a:ln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7327" name="Freeform 222"/>
                <p:cNvSpPr>
                  <a:spLocks/>
                </p:cNvSpPr>
                <p:nvPr/>
              </p:nvSpPr>
              <p:spPr bwMode="auto">
                <a:xfrm>
                  <a:off x="5712" y="3324"/>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7328" name="Freeform 223"/>
                <p:cNvSpPr>
                  <a:spLocks/>
                </p:cNvSpPr>
                <p:nvPr/>
              </p:nvSpPr>
              <p:spPr bwMode="auto">
                <a:xfrm>
                  <a:off x="5712" y="3324"/>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7329" name="Freeform 224"/>
                <p:cNvSpPr>
                  <a:spLocks/>
                </p:cNvSpPr>
                <p:nvPr/>
              </p:nvSpPr>
              <p:spPr bwMode="auto">
                <a:xfrm>
                  <a:off x="5712" y="3324"/>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7330" name="Freeform 225"/>
                <p:cNvSpPr>
                  <a:spLocks/>
                </p:cNvSpPr>
                <p:nvPr/>
              </p:nvSpPr>
              <p:spPr bwMode="auto">
                <a:xfrm>
                  <a:off x="5712" y="3324"/>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7331" name="Freeform 226"/>
                <p:cNvSpPr>
                  <a:spLocks/>
                </p:cNvSpPr>
                <p:nvPr/>
              </p:nvSpPr>
              <p:spPr bwMode="auto">
                <a:xfrm>
                  <a:off x="5712" y="3324"/>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7332" name="Freeform 227"/>
                <p:cNvSpPr>
                  <a:spLocks/>
                </p:cNvSpPr>
                <p:nvPr/>
              </p:nvSpPr>
              <p:spPr bwMode="auto">
                <a:xfrm>
                  <a:off x="5712" y="3318"/>
                  <a:ext cx="1" cy="6"/>
                </a:xfrm>
                <a:custGeom>
                  <a:avLst/>
                  <a:gdLst>
                    <a:gd name="T0" fmla="*/ 0 w 1"/>
                    <a:gd name="T1" fmla="*/ 6 h 1"/>
                    <a:gd name="T2" fmla="*/ 0 w 1"/>
                    <a:gd name="T3" fmla="*/ 6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1"/>
                      </a:moveTo>
                      <a:lnTo>
                        <a:pt x="0" y="1"/>
                      </a:ln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7333" name="Freeform 228"/>
                <p:cNvSpPr>
                  <a:spLocks/>
                </p:cNvSpPr>
                <p:nvPr/>
              </p:nvSpPr>
              <p:spPr bwMode="auto">
                <a:xfrm>
                  <a:off x="5712" y="3318"/>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7334" name="Freeform 229"/>
                <p:cNvSpPr>
                  <a:spLocks/>
                </p:cNvSpPr>
                <p:nvPr/>
              </p:nvSpPr>
              <p:spPr bwMode="auto">
                <a:xfrm>
                  <a:off x="5712" y="3318"/>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7335" name="Freeform 230"/>
                <p:cNvSpPr>
                  <a:spLocks/>
                </p:cNvSpPr>
                <p:nvPr/>
              </p:nvSpPr>
              <p:spPr bwMode="auto">
                <a:xfrm>
                  <a:off x="5712" y="3318"/>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7336" name="Freeform 231"/>
                <p:cNvSpPr>
                  <a:spLocks/>
                </p:cNvSpPr>
                <p:nvPr/>
              </p:nvSpPr>
              <p:spPr bwMode="auto">
                <a:xfrm>
                  <a:off x="5712" y="3318"/>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7337" name="Freeform 232"/>
                <p:cNvSpPr>
                  <a:spLocks/>
                </p:cNvSpPr>
                <p:nvPr/>
              </p:nvSpPr>
              <p:spPr bwMode="auto">
                <a:xfrm>
                  <a:off x="5712" y="3312"/>
                  <a:ext cx="1" cy="6"/>
                </a:xfrm>
                <a:custGeom>
                  <a:avLst/>
                  <a:gdLst>
                    <a:gd name="T0" fmla="*/ 0 w 1"/>
                    <a:gd name="T1" fmla="*/ 6 h 1"/>
                    <a:gd name="T2" fmla="*/ 0 w 1"/>
                    <a:gd name="T3" fmla="*/ 6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1"/>
                      </a:moveTo>
                      <a:lnTo>
                        <a:pt x="0" y="1"/>
                      </a:ln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7338" name="Freeform 233"/>
                <p:cNvSpPr>
                  <a:spLocks/>
                </p:cNvSpPr>
                <p:nvPr/>
              </p:nvSpPr>
              <p:spPr bwMode="auto">
                <a:xfrm>
                  <a:off x="5712" y="3312"/>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7339" name="Freeform 234"/>
                <p:cNvSpPr>
                  <a:spLocks/>
                </p:cNvSpPr>
                <p:nvPr/>
              </p:nvSpPr>
              <p:spPr bwMode="auto">
                <a:xfrm>
                  <a:off x="5712" y="3312"/>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7340" name="Freeform 235"/>
                <p:cNvSpPr>
                  <a:spLocks/>
                </p:cNvSpPr>
                <p:nvPr/>
              </p:nvSpPr>
              <p:spPr bwMode="auto">
                <a:xfrm>
                  <a:off x="5712" y="3312"/>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7341" name="Freeform 236"/>
                <p:cNvSpPr>
                  <a:spLocks/>
                </p:cNvSpPr>
                <p:nvPr/>
              </p:nvSpPr>
              <p:spPr bwMode="auto">
                <a:xfrm>
                  <a:off x="5712" y="3312"/>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55534" name="Group 237"/>
              <p:cNvGrpSpPr>
                <a:grpSpLocks/>
              </p:cNvGrpSpPr>
              <p:nvPr/>
            </p:nvGrpSpPr>
            <p:grpSpPr bwMode="auto">
              <a:xfrm>
                <a:off x="5712" y="3090"/>
                <a:ext cx="43" cy="223"/>
                <a:chOff x="5712" y="3090"/>
                <a:chExt cx="43" cy="223"/>
              </a:xfrm>
            </p:grpSpPr>
            <p:sp>
              <p:nvSpPr>
                <p:cNvPr id="56942" name="Freeform 238"/>
                <p:cNvSpPr>
                  <a:spLocks/>
                </p:cNvSpPr>
                <p:nvPr/>
              </p:nvSpPr>
              <p:spPr bwMode="auto">
                <a:xfrm>
                  <a:off x="5712" y="3312"/>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943" name="Freeform 239"/>
                <p:cNvSpPr>
                  <a:spLocks/>
                </p:cNvSpPr>
                <p:nvPr/>
              </p:nvSpPr>
              <p:spPr bwMode="auto">
                <a:xfrm>
                  <a:off x="5712" y="3306"/>
                  <a:ext cx="1" cy="6"/>
                </a:xfrm>
                <a:custGeom>
                  <a:avLst/>
                  <a:gdLst>
                    <a:gd name="T0" fmla="*/ 0 w 1"/>
                    <a:gd name="T1" fmla="*/ 6 h 1"/>
                    <a:gd name="T2" fmla="*/ 0 w 1"/>
                    <a:gd name="T3" fmla="*/ 6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1"/>
                      </a:moveTo>
                      <a:lnTo>
                        <a:pt x="0" y="1"/>
                      </a:ln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944" name="Freeform 240"/>
                <p:cNvSpPr>
                  <a:spLocks/>
                </p:cNvSpPr>
                <p:nvPr/>
              </p:nvSpPr>
              <p:spPr bwMode="auto">
                <a:xfrm>
                  <a:off x="5712" y="3306"/>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945" name="Freeform 241"/>
                <p:cNvSpPr>
                  <a:spLocks/>
                </p:cNvSpPr>
                <p:nvPr/>
              </p:nvSpPr>
              <p:spPr bwMode="auto">
                <a:xfrm>
                  <a:off x="5712" y="3306"/>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946" name="Freeform 242"/>
                <p:cNvSpPr>
                  <a:spLocks/>
                </p:cNvSpPr>
                <p:nvPr/>
              </p:nvSpPr>
              <p:spPr bwMode="auto">
                <a:xfrm>
                  <a:off x="5712" y="3306"/>
                  <a:ext cx="6" cy="1"/>
                </a:xfrm>
                <a:custGeom>
                  <a:avLst/>
                  <a:gdLst>
                    <a:gd name="T0" fmla="*/ 0 w 1"/>
                    <a:gd name="T1" fmla="*/ 0 h 1"/>
                    <a:gd name="T2" fmla="*/ 6 w 1"/>
                    <a:gd name="T3" fmla="*/ 0 h 1"/>
                    <a:gd name="T4" fmla="*/ 6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1"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947" name="Freeform 243"/>
                <p:cNvSpPr>
                  <a:spLocks/>
                </p:cNvSpPr>
                <p:nvPr/>
              </p:nvSpPr>
              <p:spPr bwMode="auto">
                <a:xfrm>
                  <a:off x="5718" y="3306"/>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948" name="Freeform 244"/>
                <p:cNvSpPr>
                  <a:spLocks/>
                </p:cNvSpPr>
                <p:nvPr/>
              </p:nvSpPr>
              <p:spPr bwMode="auto">
                <a:xfrm>
                  <a:off x="5718" y="3300"/>
                  <a:ext cx="1" cy="6"/>
                </a:xfrm>
                <a:custGeom>
                  <a:avLst/>
                  <a:gdLst>
                    <a:gd name="T0" fmla="*/ 0 w 1"/>
                    <a:gd name="T1" fmla="*/ 6 h 1"/>
                    <a:gd name="T2" fmla="*/ 0 w 1"/>
                    <a:gd name="T3" fmla="*/ 6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1"/>
                      </a:moveTo>
                      <a:lnTo>
                        <a:pt x="0" y="1"/>
                      </a:ln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949" name="Freeform 245"/>
                <p:cNvSpPr>
                  <a:spLocks/>
                </p:cNvSpPr>
                <p:nvPr/>
              </p:nvSpPr>
              <p:spPr bwMode="auto">
                <a:xfrm>
                  <a:off x="5718" y="3300"/>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950" name="Freeform 246"/>
                <p:cNvSpPr>
                  <a:spLocks/>
                </p:cNvSpPr>
                <p:nvPr/>
              </p:nvSpPr>
              <p:spPr bwMode="auto">
                <a:xfrm>
                  <a:off x="5718" y="3300"/>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951" name="Freeform 247"/>
                <p:cNvSpPr>
                  <a:spLocks/>
                </p:cNvSpPr>
                <p:nvPr/>
              </p:nvSpPr>
              <p:spPr bwMode="auto">
                <a:xfrm>
                  <a:off x="5718" y="3300"/>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952" name="Freeform 248"/>
                <p:cNvSpPr>
                  <a:spLocks/>
                </p:cNvSpPr>
                <p:nvPr/>
              </p:nvSpPr>
              <p:spPr bwMode="auto">
                <a:xfrm>
                  <a:off x="5718" y="3300"/>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953" name="Freeform 249"/>
                <p:cNvSpPr>
                  <a:spLocks/>
                </p:cNvSpPr>
                <p:nvPr/>
              </p:nvSpPr>
              <p:spPr bwMode="auto">
                <a:xfrm>
                  <a:off x="5718" y="3294"/>
                  <a:ext cx="1" cy="6"/>
                </a:xfrm>
                <a:custGeom>
                  <a:avLst/>
                  <a:gdLst>
                    <a:gd name="T0" fmla="*/ 0 w 1"/>
                    <a:gd name="T1" fmla="*/ 6 h 1"/>
                    <a:gd name="T2" fmla="*/ 0 w 1"/>
                    <a:gd name="T3" fmla="*/ 6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1"/>
                      </a:moveTo>
                      <a:lnTo>
                        <a:pt x="0" y="1"/>
                      </a:ln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954" name="Freeform 250"/>
                <p:cNvSpPr>
                  <a:spLocks/>
                </p:cNvSpPr>
                <p:nvPr/>
              </p:nvSpPr>
              <p:spPr bwMode="auto">
                <a:xfrm>
                  <a:off x="5718" y="3294"/>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955" name="Freeform 251"/>
                <p:cNvSpPr>
                  <a:spLocks/>
                </p:cNvSpPr>
                <p:nvPr/>
              </p:nvSpPr>
              <p:spPr bwMode="auto">
                <a:xfrm>
                  <a:off x="5718" y="3294"/>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956" name="Freeform 252"/>
                <p:cNvSpPr>
                  <a:spLocks/>
                </p:cNvSpPr>
                <p:nvPr/>
              </p:nvSpPr>
              <p:spPr bwMode="auto">
                <a:xfrm>
                  <a:off x="5718" y="3294"/>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957" name="Freeform 253"/>
                <p:cNvSpPr>
                  <a:spLocks/>
                </p:cNvSpPr>
                <p:nvPr/>
              </p:nvSpPr>
              <p:spPr bwMode="auto">
                <a:xfrm>
                  <a:off x="5718" y="3294"/>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958" name="Freeform 254"/>
                <p:cNvSpPr>
                  <a:spLocks/>
                </p:cNvSpPr>
                <p:nvPr/>
              </p:nvSpPr>
              <p:spPr bwMode="auto">
                <a:xfrm>
                  <a:off x="5718" y="3294"/>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959" name="Freeform 255"/>
                <p:cNvSpPr>
                  <a:spLocks/>
                </p:cNvSpPr>
                <p:nvPr/>
              </p:nvSpPr>
              <p:spPr bwMode="auto">
                <a:xfrm>
                  <a:off x="5718" y="3288"/>
                  <a:ext cx="1" cy="6"/>
                </a:xfrm>
                <a:custGeom>
                  <a:avLst/>
                  <a:gdLst>
                    <a:gd name="T0" fmla="*/ 0 w 1"/>
                    <a:gd name="T1" fmla="*/ 6 h 1"/>
                    <a:gd name="T2" fmla="*/ 0 w 1"/>
                    <a:gd name="T3" fmla="*/ 6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1"/>
                      </a:moveTo>
                      <a:lnTo>
                        <a:pt x="0" y="1"/>
                      </a:ln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960" name="Freeform 256"/>
                <p:cNvSpPr>
                  <a:spLocks/>
                </p:cNvSpPr>
                <p:nvPr/>
              </p:nvSpPr>
              <p:spPr bwMode="auto">
                <a:xfrm>
                  <a:off x="5718" y="3288"/>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961" name="Freeform 257"/>
                <p:cNvSpPr>
                  <a:spLocks/>
                </p:cNvSpPr>
                <p:nvPr/>
              </p:nvSpPr>
              <p:spPr bwMode="auto">
                <a:xfrm>
                  <a:off x="5718" y="3288"/>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962" name="Freeform 258"/>
                <p:cNvSpPr>
                  <a:spLocks/>
                </p:cNvSpPr>
                <p:nvPr/>
              </p:nvSpPr>
              <p:spPr bwMode="auto">
                <a:xfrm>
                  <a:off x="5718" y="3288"/>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963" name="Freeform 259"/>
                <p:cNvSpPr>
                  <a:spLocks/>
                </p:cNvSpPr>
                <p:nvPr/>
              </p:nvSpPr>
              <p:spPr bwMode="auto">
                <a:xfrm>
                  <a:off x="5718" y="3288"/>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964" name="Freeform 260"/>
                <p:cNvSpPr>
                  <a:spLocks/>
                </p:cNvSpPr>
                <p:nvPr/>
              </p:nvSpPr>
              <p:spPr bwMode="auto">
                <a:xfrm>
                  <a:off x="5718" y="3282"/>
                  <a:ext cx="1" cy="6"/>
                </a:xfrm>
                <a:custGeom>
                  <a:avLst/>
                  <a:gdLst>
                    <a:gd name="T0" fmla="*/ 0 w 1"/>
                    <a:gd name="T1" fmla="*/ 6 h 1"/>
                    <a:gd name="T2" fmla="*/ 0 w 1"/>
                    <a:gd name="T3" fmla="*/ 6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1"/>
                      </a:moveTo>
                      <a:lnTo>
                        <a:pt x="0" y="1"/>
                      </a:ln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965" name="Freeform 261"/>
                <p:cNvSpPr>
                  <a:spLocks/>
                </p:cNvSpPr>
                <p:nvPr/>
              </p:nvSpPr>
              <p:spPr bwMode="auto">
                <a:xfrm>
                  <a:off x="5718" y="3282"/>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966" name="Freeform 262"/>
                <p:cNvSpPr>
                  <a:spLocks/>
                </p:cNvSpPr>
                <p:nvPr/>
              </p:nvSpPr>
              <p:spPr bwMode="auto">
                <a:xfrm>
                  <a:off x="5718" y="3282"/>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967" name="Freeform 263"/>
                <p:cNvSpPr>
                  <a:spLocks/>
                </p:cNvSpPr>
                <p:nvPr/>
              </p:nvSpPr>
              <p:spPr bwMode="auto">
                <a:xfrm>
                  <a:off x="5718" y="3282"/>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968" name="Freeform 264"/>
                <p:cNvSpPr>
                  <a:spLocks/>
                </p:cNvSpPr>
                <p:nvPr/>
              </p:nvSpPr>
              <p:spPr bwMode="auto">
                <a:xfrm>
                  <a:off x="5718" y="3282"/>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969" name="Freeform 265"/>
                <p:cNvSpPr>
                  <a:spLocks/>
                </p:cNvSpPr>
                <p:nvPr/>
              </p:nvSpPr>
              <p:spPr bwMode="auto">
                <a:xfrm>
                  <a:off x="5718" y="3282"/>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970" name="Freeform 266"/>
                <p:cNvSpPr>
                  <a:spLocks/>
                </p:cNvSpPr>
                <p:nvPr/>
              </p:nvSpPr>
              <p:spPr bwMode="auto">
                <a:xfrm>
                  <a:off x="5718" y="3276"/>
                  <a:ext cx="1" cy="6"/>
                </a:xfrm>
                <a:custGeom>
                  <a:avLst/>
                  <a:gdLst>
                    <a:gd name="T0" fmla="*/ 0 w 1"/>
                    <a:gd name="T1" fmla="*/ 6 h 1"/>
                    <a:gd name="T2" fmla="*/ 0 w 1"/>
                    <a:gd name="T3" fmla="*/ 6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1"/>
                      </a:moveTo>
                      <a:lnTo>
                        <a:pt x="0" y="1"/>
                      </a:ln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971" name="Freeform 267"/>
                <p:cNvSpPr>
                  <a:spLocks/>
                </p:cNvSpPr>
                <p:nvPr/>
              </p:nvSpPr>
              <p:spPr bwMode="auto">
                <a:xfrm>
                  <a:off x="5718" y="3276"/>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972" name="Freeform 268"/>
                <p:cNvSpPr>
                  <a:spLocks/>
                </p:cNvSpPr>
                <p:nvPr/>
              </p:nvSpPr>
              <p:spPr bwMode="auto">
                <a:xfrm>
                  <a:off x="5718" y="3276"/>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973" name="Freeform 269"/>
                <p:cNvSpPr>
                  <a:spLocks/>
                </p:cNvSpPr>
                <p:nvPr/>
              </p:nvSpPr>
              <p:spPr bwMode="auto">
                <a:xfrm>
                  <a:off x="5718" y="3276"/>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974" name="Freeform 270"/>
                <p:cNvSpPr>
                  <a:spLocks/>
                </p:cNvSpPr>
                <p:nvPr/>
              </p:nvSpPr>
              <p:spPr bwMode="auto">
                <a:xfrm>
                  <a:off x="5718" y="3276"/>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975" name="Freeform 271"/>
                <p:cNvSpPr>
                  <a:spLocks/>
                </p:cNvSpPr>
                <p:nvPr/>
              </p:nvSpPr>
              <p:spPr bwMode="auto">
                <a:xfrm>
                  <a:off x="5718" y="3270"/>
                  <a:ext cx="1" cy="6"/>
                </a:xfrm>
                <a:custGeom>
                  <a:avLst/>
                  <a:gdLst>
                    <a:gd name="T0" fmla="*/ 0 w 1"/>
                    <a:gd name="T1" fmla="*/ 6 h 1"/>
                    <a:gd name="T2" fmla="*/ 0 w 1"/>
                    <a:gd name="T3" fmla="*/ 6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1"/>
                      </a:moveTo>
                      <a:lnTo>
                        <a:pt x="0" y="1"/>
                      </a:ln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976" name="Freeform 272"/>
                <p:cNvSpPr>
                  <a:spLocks/>
                </p:cNvSpPr>
                <p:nvPr/>
              </p:nvSpPr>
              <p:spPr bwMode="auto">
                <a:xfrm>
                  <a:off x="5718" y="3270"/>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977" name="Freeform 273"/>
                <p:cNvSpPr>
                  <a:spLocks/>
                </p:cNvSpPr>
                <p:nvPr/>
              </p:nvSpPr>
              <p:spPr bwMode="auto">
                <a:xfrm>
                  <a:off x="5718" y="3270"/>
                  <a:ext cx="6" cy="1"/>
                </a:xfrm>
                <a:custGeom>
                  <a:avLst/>
                  <a:gdLst>
                    <a:gd name="T0" fmla="*/ 0 w 1"/>
                    <a:gd name="T1" fmla="*/ 0 h 1"/>
                    <a:gd name="T2" fmla="*/ 6 w 1"/>
                    <a:gd name="T3" fmla="*/ 0 h 1"/>
                    <a:gd name="T4" fmla="*/ 6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1"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978" name="Freeform 274"/>
                <p:cNvSpPr>
                  <a:spLocks/>
                </p:cNvSpPr>
                <p:nvPr/>
              </p:nvSpPr>
              <p:spPr bwMode="auto">
                <a:xfrm>
                  <a:off x="5724" y="3270"/>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979" name="Freeform 275"/>
                <p:cNvSpPr>
                  <a:spLocks/>
                </p:cNvSpPr>
                <p:nvPr/>
              </p:nvSpPr>
              <p:spPr bwMode="auto">
                <a:xfrm>
                  <a:off x="5724" y="3270"/>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980" name="Freeform 276"/>
                <p:cNvSpPr>
                  <a:spLocks/>
                </p:cNvSpPr>
                <p:nvPr/>
              </p:nvSpPr>
              <p:spPr bwMode="auto">
                <a:xfrm>
                  <a:off x="5724" y="3270"/>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981" name="Freeform 277"/>
                <p:cNvSpPr>
                  <a:spLocks/>
                </p:cNvSpPr>
                <p:nvPr/>
              </p:nvSpPr>
              <p:spPr bwMode="auto">
                <a:xfrm>
                  <a:off x="5724" y="3264"/>
                  <a:ext cx="1" cy="6"/>
                </a:xfrm>
                <a:custGeom>
                  <a:avLst/>
                  <a:gdLst>
                    <a:gd name="T0" fmla="*/ 0 w 1"/>
                    <a:gd name="T1" fmla="*/ 6 h 1"/>
                    <a:gd name="T2" fmla="*/ 0 w 1"/>
                    <a:gd name="T3" fmla="*/ 6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1"/>
                      </a:moveTo>
                      <a:lnTo>
                        <a:pt x="0" y="1"/>
                      </a:ln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982" name="Freeform 278"/>
                <p:cNvSpPr>
                  <a:spLocks/>
                </p:cNvSpPr>
                <p:nvPr/>
              </p:nvSpPr>
              <p:spPr bwMode="auto">
                <a:xfrm>
                  <a:off x="5724" y="3264"/>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983" name="Freeform 279"/>
                <p:cNvSpPr>
                  <a:spLocks/>
                </p:cNvSpPr>
                <p:nvPr/>
              </p:nvSpPr>
              <p:spPr bwMode="auto">
                <a:xfrm>
                  <a:off x="5724" y="3264"/>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984" name="Freeform 280"/>
                <p:cNvSpPr>
                  <a:spLocks/>
                </p:cNvSpPr>
                <p:nvPr/>
              </p:nvSpPr>
              <p:spPr bwMode="auto">
                <a:xfrm>
                  <a:off x="5724" y="3264"/>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985" name="Freeform 281"/>
                <p:cNvSpPr>
                  <a:spLocks/>
                </p:cNvSpPr>
                <p:nvPr/>
              </p:nvSpPr>
              <p:spPr bwMode="auto">
                <a:xfrm>
                  <a:off x="5724" y="3264"/>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986" name="Freeform 282"/>
                <p:cNvSpPr>
                  <a:spLocks/>
                </p:cNvSpPr>
                <p:nvPr/>
              </p:nvSpPr>
              <p:spPr bwMode="auto">
                <a:xfrm>
                  <a:off x="5724" y="3258"/>
                  <a:ext cx="1" cy="6"/>
                </a:xfrm>
                <a:custGeom>
                  <a:avLst/>
                  <a:gdLst>
                    <a:gd name="T0" fmla="*/ 0 w 1"/>
                    <a:gd name="T1" fmla="*/ 6 h 1"/>
                    <a:gd name="T2" fmla="*/ 0 w 1"/>
                    <a:gd name="T3" fmla="*/ 6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1"/>
                      </a:moveTo>
                      <a:lnTo>
                        <a:pt x="0" y="1"/>
                      </a:ln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987" name="Freeform 283"/>
                <p:cNvSpPr>
                  <a:spLocks/>
                </p:cNvSpPr>
                <p:nvPr/>
              </p:nvSpPr>
              <p:spPr bwMode="auto">
                <a:xfrm>
                  <a:off x="5724" y="3258"/>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988" name="Freeform 284"/>
                <p:cNvSpPr>
                  <a:spLocks/>
                </p:cNvSpPr>
                <p:nvPr/>
              </p:nvSpPr>
              <p:spPr bwMode="auto">
                <a:xfrm>
                  <a:off x="5724" y="3258"/>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989" name="Freeform 285"/>
                <p:cNvSpPr>
                  <a:spLocks/>
                </p:cNvSpPr>
                <p:nvPr/>
              </p:nvSpPr>
              <p:spPr bwMode="auto">
                <a:xfrm>
                  <a:off x="5724" y="3258"/>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990" name="Freeform 286"/>
                <p:cNvSpPr>
                  <a:spLocks/>
                </p:cNvSpPr>
                <p:nvPr/>
              </p:nvSpPr>
              <p:spPr bwMode="auto">
                <a:xfrm>
                  <a:off x="5724" y="3258"/>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991" name="Freeform 287"/>
                <p:cNvSpPr>
                  <a:spLocks/>
                </p:cNvSpPr>
                <p:nvPr/>
              </p:nvSpPr>
              <p:spPr bwMode="auto">
                <a:xfrm>
                  <a:off x="5724" y="3258"/>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992" name="Freeform 288"/>
                <p:cNvSpPr>
                  <a:spLocks/>
                </p:cNvSpPr>
                <p:nvPr/>
              </p:nvSpPr>
              <p:spPr bwMode="auto">
                <a:xfrm>
                  <a:off x="5724" y="3252"/>
                  <a:ext cx="1" cy="6"/>
                </a:xfrm>
                <a:custGeom>
                  <a:avLst/>
                  <a:gdLst>
                    <a:gd name="T0" fmla="*/ 0 w 1"/>
                    <a:gd name="T1" fmla="*/ 6 h 1"/>
                    <a:gd name="T2" fmla="*/ 0 w 1"/>
                    <a:gd name="T3" fmla="*/ 6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1"/>
                      </a:moveTo>
                      <a:lnTo>
                        <a:pt x="0" y="1"/>
                      </a:ln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993" name="Freeform 289"/>
                <p:cNvSpPr>
                  <a:spLocks/>
                </p:cNvSpPr>
                <p:nvPr/>
              </p:nvSpPr>
              <p:spPr bwMode="auto">
                <a:xfrm>
                  <a:off x="5724" y="3252"/>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994" name="Freeform 290"/>
                <p:cNvSpPr>
                  <a:spLocks/>
                </p:cNvSpPr>
                <p:nvPr/>
              </p:nvSpPr>
              <p:spPr bwMode="auto">
                <a:xfrm>
                  <a:off x="5724" y="3252"/>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995" name="Freeform 291"/>
                <p:cNvSpPr>
                  <a:spLocks/>
                </p:cNvSpPr>
                <p:nvPr/>
              </p:nvSpPr>
              <p:spPr bwMode="auto">
                <a:xfrm>
                  <a:off x="5724" y="3252"/>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996" name="Freeform 292"/>
                <p:cNvSpPr>
                  <a:spLocks/>
                </p:cNvSpPr>
                <p:nvPr/>
              </p:nvSpPr>
              <p:spPr bwMode="auto">
                <a:xfrm>
                  <a:off x="5724" y="3252"/>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997" name="Freeform 293"/>
                <p:cNvSpPr>
                  <a:spLocks/>
                </p:cNvSpPr>
                <p:nvPr/>
              </p:nvSpPr>
              <p:spPr bwMode="auto">
                <a:xfrm>
                  <a:off x="5724" y="3246"/>
                  <a:ext cx="1" cy="6"/>
                </a:xfrm>
                <a:custGeom>
                  <a:avLst/>
                  <a:gdLst>
                    <a:gd name="T0" fmla="*/ 0 w 1"/>
                    <a:gd name="T1" fmla="*/ 6 h 1"/>
                    <a:gd name="T2" fmla="*/ 0 w 1"/>
                    <a:gd name="T3" fmla="*/ 6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1"/>
                      </a:moveTo>
                      <a:lnTo>
                        <a:pt x="0" y="1"/>
                      </a:ln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998" name="Freeform 294"/>
                <p:cNvSpPr>
                  <a:spLocks/>
                </p:cNvSpPr>
                <p:nvPr/>
              </p:nvSpPr>
              <p:spPr bwMode="auto">
                <a:xfrm>
                  <a:off x="5724" y="3246"/>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999" name="Freeform 295"/>
                <p:cNvSpPr>
                  <a:spLocks/>
                </p:cNvSpPr>
                <p:nvPr/>
              </p:nvSpPr>
              <p:spPr bwMode="auto">
                <a:xfrm>
                  <a:off x="5724" y="3246"/>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7000" name="Freeform 296"/>
                <p:cNvSpPr>
                  <a:spLocks/>
                </p:cNvSpPr>
                <p:nvPr/>
              </p:nvSpPr>
              <p:spPr bwMode="auto">
                <a:xfrm>
                  <a:off x="5724" y="3246"/>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7001" name="Freeform 297"/>
                <p:cNvSpPr>
                  <a:spLocks/>
                </p:cNvSpPr>
                <p:nvPr/>
              </p:nvSpPr>
              <p:spPr bwMode="auto">
                <a:xfrm>
                  <a:off x="5724" y="3246"/>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7002" name="Freeform 298"/>
                <p:cNvSpPr>
                  <a:spLocks/>
                </p:cNvSpPr>
                <p:nvPr/>
              </p:nvSpPr>
              <p:spPr bwMode="auto">
                <a:xfrm>
                  <a:off x="5724" y="3246"/>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7003" name="Freeform 299"/>
                <p:cNvSpPr>
                  <a:spLocks/>
                </p:cNvSpPr>
                <p:nvPr/>
              </p:nvSpPr>
              <p:spPr bwMode="auto">
                <a:xfrm>
                  <a:off x="5724" y="3240"/>
                  <a:ext cx="1" cy="6"/>
                </a:xfrm>
                <a:custGeom>
                  <a:avLst/>
                  <a:gdLst>
                    <a:gd name="T0" fmla="*/ 0 w 1"/>
                    <a:gd name="T1" fmla="*/ 6 h 1"/>
                    <a:gd name="T2" fmla="*/ 0 w 1"/>
                    <a:gd name="T3" fmla="*/ 6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1"/>
                      </a:moveTo>
                      <a:lnTo>
                        <a:pt x="0" y="1"/>
                      </a:ln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7004" name="Freeform 300"/>
                <p:cNvSpPr>
                  <a:spLocks/>
                </p:cNvSpPr>
                <p:nvPr/>
              </p:nvSpPr>
              <p:spPr bwMode="auto">
                <a:xfrm>
                  <a:off x="5724" y="3240"/>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7005" name="Freeform 301"/>
                <p:cNvSpPr>
                  <a:spLocks/>
                </p:cNvSpPr>
                <p:nvPr/>
              </p:nvSpPr>
              <p:spPr bwMode="auto">
                <a:xfrm>
                  <a:off x="5724" y="3240"/>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7006" name="Freeform 302"/>
                <p:cNvSpPr>
                  <a:spLocks/>
                </p:cNvSpPr>
                <p:nvPr/>
              </p:nvSpPr>
              <p:spPr bwMode="auto">
                <a:xfrm>
                  <a:off x="5724" y="3240"/>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7007" name="Freeform 303"/>
                <p:cNvSpPr>
                  <a:spLocks/>
                </p:cNvSpPr>
                <p:nvPr/>
              </p:nvSpPr>
              <p:spPr bwMode="auto">
                <a:xfrm>
                  <a:off x="5724" y="3240"/>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7008" name="Freeform 304"/>
                <p:cNvSpPr>
                  <a:spLocks/>
                </p:cNvSpPr>
                <p:nvPr/>
              </p:nvSpPr>
              <p:spPr bwMode="auto">
                <a:xfrm>
                  <a:off x="5724" y="3234"/>
                  <a:ext cx="1" cy="6"/>
                </a:xfrm>
                <a:custGeom>
                  <a:avLst/>
                  <a:gdLst>
                    <a:gd name="T0" fmla="*/ 0 w 1"/>
                    <a:gd name="T1" fmla="*/ 6 h 1"/>
                    <a:gd name="T2" fmla="*/ 0 w 1"/>
                    <a:gd name="T3" fmla="*/ 6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1"/>
                      </a:moveTo>
                      <a:lnTo>
                        <a:pt x="0" y="1"/>
                      </a:ln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7009" name="Freeform 305"/>
                <p:cNvSpPr>
                  <a:spLocks/>
                </p:cNvSpPr>
                <p:nvPr/>
              </p:nvSpPr>
              <p:spPr bwMode="auto">
                <a:xfrm>
                  <a:off x="5724" y="3234"/>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7010" name="Freeform 306"/>
                <p:cNvSpPr>
                  <a:spLocks/>
                </p:cNvSpPr>
                <p:nvPr/>
              </p:nvSpPr>
              <p:spPr bwMode="auto">
                <a:xfrm>
                  <a:off x="5724" y="3234"/>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7011" name="Freeform 307"/>
                <p:cNvSpPr>
                  <a:spLocks/>
                </p:cNvSpPr>
                <p:nvPr/>
              </p:nvSpPr>
              <p:spPr bwMode="auto">
                <a:xfrm>
                  <a:off x="5724" y="3234"/>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7012" name="Freeform 308"/>
                <p:cNvSpPr>
                  <a:spLocks/>
                </p:cNvSpPr>
                <p:nvPr/>
              </p:nvSpPr>
              <p:spPr bwMode="auto">
                <a:xfrm>
                  <a:off x="5724" y="3234"/>
                  <a:ext cx="6" cy="1"/>
                </a:xfrm>
                <a:custGeom>
                  <a:avLst/>
                  <a:gdLst>
                    <a:gd name="T0" fmla="*/ 0 w 1"/>
                    <a:gd name="T1" fmla="*/ 0 h 1"/>
                    <a:gd name="T2" fmla="*/ 6 w 1"/>
                    <a:gd name="T3" fmla="*/ 0 h 1"/>
                    <a:gd name="T4" fmla="*/ 6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1"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7013" name="Freeform 309"/>
                <p:cNvSpPr>
                  <a:spLocks/>
                </p:cNvSpPr>
                <p:nvPr/>
              </p:nvSpPr>
              <p:spPr bwMode="auto">
                <a:xfrm>
                  <a:off x="5730" y="3234"/>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7014" name="Freeform 310"/>
                <p:cNvSpPr>
                  <a:spLocks/>
                </p:cNvSpPr>
                <p:nvPr/>
              </p:nvSpPr>
              <p:spPr bwMode="auto">
                <a:xfrm>
                  <a:off x="5730" y="3228"/>
                  <a:ext cx="1" cy="6"/>
                </a:xfrm>
                <a:custGeom>
                  <a:avLst/>
                  <a:gdLst>
                    <a:gd name="T0" fmla="*/ 0 w 1"/>
                    <a:gd name="T1" fmla="*/ 6 h 1"/>
                    <a:gd name="T2" fmla="*/ 0 w 1"/>
                    <a:gd name="T3" fmla="*/ 6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1"/>
                      </a:moveTo>
                      <a:lnTo>
                        <a:pt x="0" y="1"/>
                      </a:ln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7015" name="Freeform 311"/>
                <p:cNvSpPr>
                  <a:spLocks/>
                </p:cNvSpPr>
                <p:nvPr/>
              </p:nvSpPr>
              <p:spPr bwMode="auto">
                <a:xfrm>
                  <a:off x="5730" y="3228"/>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7016" name="Freeform 312"/>
                <p:cNvSpPr>
                  <a:spLocks/>
                </p:cNvSpPr>
                <p:nvPr/>
              </p:nvSpPr>
              <p:spPr bwMode="auto">
                <a:xfrm>
                  <a:off x="5730" y="3228"/>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7017" name="Freeform 313"/>
                <p:cNvSpPr>
                  <a:spLocks/>
                </p:cNvSpPr>
                <p:nvPr/>
              </p:nvSpPr>
              <p:spPr bwMode="auto">
                <a:xfrm>
                  <a:off x="5730" y="3228"/>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7018" name="Freeform 314"/>
                <p:cNvSpPr>
                  <a:spLocks/>
                </p:cNvSpPr>
                <p:nvPr/>
              </p:nvSpPr>
              <p:spPr bwMode="auto">
                <a:xfrm>
                  <a:off x="5730" y="3228"/>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7019" name="Freeform 315"/>
                <p:cNvSpPr>
                  <a:spLocks/>
                </p:cNvSpPr>
                <p:nvPr/>
              </p:nvSpPr>
              <p:spPr bwMode="auto">
                <a:xfrm>
                  <a:off x="5730" y="3222"/>
                  <a:ext cx="1" cy="6"/>
                </a:xfrm>
                <a:custGeom>
                  <a:avLst/>
                  <a:gdLst>
                    <a:gd name="T0" fmla="*/ 0 w 1"/>
                    <a:gd name="T1" fmla="*/ 6 h 1"/>
                    <a:gd name="T2" fmla="*/ 0 w 1"/>
                    <a:gd name="T3" fmla="*/ 6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1"/>
                      </a:moveTo>
                      <a:lnTo>
                        <a:pt x="0" y="1"/>
                      </a:ln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7020" name="Freeform 316"/>
                <p:cNvSpPr>
                  <a:spLocks/>
                </p:cNvSpPr>
                <p:nvPr/>
              </p:nvSpPr>
              <p:spPr bwMode="auto">
                <a:xfrm>
                  <a:off x="5730" y="3222"/>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7021" name="Freeform 317"/>
                <p:cNvSpPr>
                  <a:spLocks/>
                </p:cNvSpPr>
                <p:nvPr/>
              </p:nvSpPr>
              <p:spPr bwMode="auto">
                <a:xfrm>
                  <a:off x="5730" y="3222"/>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7022" name="Freeform 318"/>
                <p:cNvSpPr>
                  <a:spLocks/>
                </p:cNvSpPr>
                <p:nvPr/>
              </p:nvSpPr>
              <p:spPr bwMode="auto">
                <a:xfrm>
                  <a:off x="5730" y="3222"/>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7023" name="Freeform 319"/>
                <p:cNvSpPr>
                  <a:spLocks/>
                </p:cNvSpPr>
                <p:nvPr/>
              </p:nvSpPr>
              <p:spPr bwMode="auto">
                <a:xfrm>
                  <a:off x="5730" y="3222"/>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7024" name="Freeform 320"/>
                <p:cNvSpPr>
                  <a:spLocks/>
                </p:cNvSpPr>
                <p:nvPr/>
              </p:nvSpPr>
              <p:spPr bwMode="auto">
                <a:xfrm>
                  <a:off x="5730" y="3222"/>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7025" name="Freeform 321"/>
                <p:cNvSpPr>
                  <a:spLocks/>
                </p:cNvSpPr>
                <p:nvPr/>
              </p:nvSpPr>
              <p:spPr bwMode="auto">
                <a:xfrm>
                  <a:off x="5730" y="3216"/>
                  <a:ext cx="1" cy="6"/>
                </a:xfrm>
                <a:custGeom>
                  <a:avLst/>
                  <a:gdLst>
                    <a:gd name="T0" fmla="*/ 0 w 1"/>
                    <a:gd name="T1" fmla="*/ 6 h 1"/>
                    <a:gd name="T2" fmla="*/ 0 w 1"/>
                    <a:gd name="T3" fmla="*/ 6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1"/>
                      </a:moveTo>
                      <a:lnTo>
                        <a:pt x="0" y="1"/>
                      </a:ln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7026" name="Freeform 322"/>
                <p:cNvSpPr>
                  <a:spLocks/>
                </p:cNvSpPr>
                <p:nvPr/>
              </p:nvSpPr>
              <p:spPr bwMode="auto">
                <a:xfrm>
                  <a:off x="5730" y="3216"/>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7027" name="Freeform 323"/>
                <p:cNvSpPr>
                  <a:spLocks/>
                </p:cNvSpPr>
                <p:nvPr/>
              </p:nvSpPr>
              <p:spPr bwMode="auto">
                <a:xfrm>
                  <a:off x="5730" y="3216"/>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7028" name="Freeform 324"/>
                <p:cNvSpPr>
                  <a:spLocks/>
                </p:cNvSpPr>
                <p:nvPr/>
              </p:nvSpPr>
              <p:spPr bwMode="auto">
                <a:xfrm>
                  <a:off x="5730" y="3216"/>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7029" name="Freeform 325"/>
                <p:cNvSpPr>
                  <a:spLocks/>
                </p:cNvSpPr>
                <p:nvPr/>
              </p:nvSpPr>
              <p:spPr bwMode="auto">
                <a:xfrm>
                  <a:off x="5730" y="3216"/>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7030" name="Freeform 326"/>
                <p:cNvSpPr>
                  <a:spLocks/>
                </p:cNvSpPr>
                <p:nvPr/>
              </p:nvSpPr>
              <p:spPr bwMode="auto">
                <a:xfrm>
                  <a:off x="5730" y="3210"/>
                  <a:ext cx="1" cy="6"/>
                </a:xfrm>
                <a:custGeom>
                  <a:avLst/>
                  <a:gdLst>
                    <a:gd name="T0" fmla="*/ 0 w 1"/>
                    <a:gd name="T1" fmla="*/ 6 h 1"/>
                    <a:gd name="T2" fmla="*/ 0 w 1"/>
                    <a:gd name="T3" fmla="*/ 6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1"/>
                      </a:moveTo>
                      <a:lnTo>
                        <a:pt x="0" y="1"/>
                      </a:ln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7031" name="Freeform 327"/>
                <p:cNvSpPr>
                  <a:spLocks/>
                </p:cNvSpPr>
                <p:nvPr/>
              </p:nvSpPr>
              <p:spPr bwMode="auto">
                <a:xfrm>
                  <a:off x="5730" y="3210"/>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7032" name="Freeform 328"/>
                <p:cNvSpPr>
                  <a:spLocks/>
                </p:cNvSpPr>
                <p:nvPr/>
              </p:nvSpPr>
              <p:spPr bwMode="auto">
                <a:xfrm>
                  <a:off x="5730" y="3210"/>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7033" name="Freeform 329"/>
                <p:cNvSpPr>
                  <a:spLocks/>
                </p:cNvSpPr>
                <p:nvPr/>
              </p:nvSpPr>
              <p:spPr bwMode="auto">
                <a:xfrm>
                  <a:off x="5730" y="3210"/>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7034" name="Freeform 330"/>
                <p:cNvSpPr>
                  <a:spLocks/>
                </p:cNvSpPr>
                <p:nvPr/>
              </p:nvSpPr>
              <p:spPr bwMode="auto">
                <a:xfrm>
                  <a:off x="5730" y="3210"/>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7035" name="Freeform 331"/>
                <p:cNvSpPr>
                  <a:spLocks/>
                </p:cNvSpPr>
                <p:nvPr/>
              </p:nvSpPr>
              <p:spPr bwMode="auto">
                <a:xfrm>
                  <a:off x="5730" y="3210"/>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7036" name="Freeform 332"/>
                <p:cNvSpPr>
                  <a:spLocks/>
                </p:cNvSpPr>
                <p:nvPr/>
              </p:nvSpPr>
              <p:spPr bwMode="auto">
                <a:xfrm>
                  <a:off x="5730" y="3204"/>
                  <a:ext cx="6" cy="6"/>
                </a:xfrm>
                <a:custGeom>
                  <a:avLst/>
                  <a:gdLst>
                    <a:gd name="T0" fmla="*/ 0 w 1"/>
                    <a:gd name="T1" fmla="*/ 6 h 1"/>
                    <a:gd name="T2" fmla="*/ 6 w 1"/>
                    <a:gd name="T3" fmla="*/ 6 h 1"/>
                    <a:gd name="T4" fmla="*/ 6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1"/>
                      </a:moveTo>
                      <a:lnTo>
                        <a:pt x="1" y="1"/>
                      </a:lnTo>
                      <a:lnTo>
                        <a:pt x="1"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7037" name="Freeform 333"/>
                <p:cNvSpPr>
                  <a:spLocks/>
                </p:cNvSpPr>
                <p:nvPr/>
              </p:nvSpPr>
              <p:spPr bwMode="auto">
                <a:xfrm>
                  <a:off x="5736" y="3204"/>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7038" name="Freeform 334"/>
                <p:cNvSpPr>
                  <a:spLocks/>
                </p:cNvSpPr>
                <p:nvPr/>
              </p:nvSpPr>
              <p:spPr bwMode="auto">
                <a:xfrm>
                  <a:off x="5736" y="3204"/>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7039" name="Freeform 335"/>
                <p:cNvSpPr>
                  <a:spLocks/>
                </p:cNvSpPr>
                <p:nvPr/>
              </p:nvSpPr>
              <p:spPr bwMode="auto">
                <a:xfrm>
                  <a:off x="5736" y="3204"/>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7040" name="Freeform 336"/>
                <p:cNvSpPr>
                  <a:spLocks/>
                </p:cNvSpPr>
                <p:nvPr/>
              </p:nvSpPr>
              <p:spPr bwMode="auto">
                <a:xfrm>
                  <a:off x="5736" y="3204"/>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7041" name="Freeform 337"/>
                <p:cNvSpPr>
                  <a:spLocks/>
                </p:cNvSpPr>
                <p:nvPr/>
              </p:nvSpPr>
              <p:spPr bwMode="auto">
                <a:xfrm>
                  <a:off x="5736" y="3198"/>
                  <a:ext cx="1" cy="6"/>
                </a:xfrm>
                <a:custGeom>
                  <a:avLst/>
                  <a:gdLst>
                    <a:gd name="T0" fmla="*/ 0 w 1"/>
                    <a:gd name="T1" fmla="*/ 6 h 1"/>
                    <a:gd name="T2" fmla="*/ 0 w 1"/>
                    <a:gd name="T3" fmla="*/ 6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1"/>
                      </a:moveTo>
                      <a:lnTo>
                        <a:pt x="0" y="1"/>
                      </a:ln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7042" name="Freeform 338"/>
                <p:cNvSpPr>
                  <a:spLocks/>
                </p:cNvSpPr>
                <p:nvPr/>
              </p:nvSpPr>
              <p:spPr bwMode="auto">
                <a:xfrm>
                  <a:off x="5736" y="3198"/>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7043" name="Freeform 339"/>
                <p:cNvSpPr>
                  <a:spLocks/>
                </p:cNvSpPr>
                <p:nvPr/>
              </p:nvSpPr>
              <p:spPr bwMode="auto">
                <a:xfrm>
                  <a:off x="5736" y="3198"/>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7044" name="Freeform 340"/>
                <p:cNvSpPr>
                  <a:spLocks/>
                </p:cNvSpPr>
                <p:nvPr/>
              </p:nvSpPr>
              <p:spPr bwMode="auto">
                <a:xfrm>
                  <a:off x="5736" y="3198"/>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7045" name="Freeform 341"/>
                <p:cNvSpPr>
                  <a:spLocks/>
                </p:cNvSpPr>
                <p:nvPr/>
              </p:nvSpPr>
              <p:spPr bwMode="auto">
                <a:xfrm>
                  <a:off x="5736" y="3198"/>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7046" name="Freeform 342"/>
                <p:cNvSpPr>
                  <a:spLocks/>
                </p:cNvSpPr>
                <p:nvPr/>
              </p:nvSpPr>
              <p:spPr bwMode="auto">
                <a:xfrm>
                  <a:off x="5736" y="3198"/>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7047" name="Freeform 343"/>
                <p:cNvSpPr>
                  <a:spLocks/>
                </p:cNvSpPr>
                <p:nvPr/>
              </p:nvSpPr>
              <p:spPr bwMode="auto">
                <a:xfrm>
                  <a:off x="5736" y="3192"/>
                  <a:ext cx="1" cy="6"/>
                </a:xfrm>
                <a:custGeom>
                  <a:avLst/>
                  <a:gdLst>
                    <a:gd name="T0" fmla="*/ 0 w 1"/>
                    <a:gd name="T1" fmla="*/ 6 h 1"/>
                    <a:gd name="T2" fmla="*/ 0 w 1"/>
                    <a:gd name="T3" fmla="*/ 6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1"/>
                      </a:moveTo>
                      <a:lnTo>
                        <a:pt x="0" y="1"/>
                      </a:ln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7048" name="Freeform 344"/>
                <p:cNvSpPr>
                  <a:spLocks/>
                </p:cNvSpPr>
                <p:nvPr/>
              </p:nvSpPr>
              <p:spPr bwMode="auto">
                <a:xfrm>
                  <a:off x="5736" y="3192"/>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7049" name="Freeform 345"/>
                <p:cNvSpPr>
                  <a:spLocks/>
                </p:cNvSpPr>
                <p:nvPr/>
              </p:nvSpPr>
              <p:spPr bwMode="auto">
                <a:xfrm>
                  <a:off x="5736" y="3192"/>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7050" name="Freeform 346"/>
                <p:cNvSpPr>
                  <a:spLocks/>
                </p:cNvSpPr>
                <p:nvPr/>
              </p:nvSpPr>
              <p:spPr bwMode="auto">
                <a:xfrm>
                  <a:off x="5736" y="3192"/>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7051" name="Freeform 347"/>
                <p:cNvSpPr>
                  <a:spLocks/>
                </p:cNvSpPr>
                <p:nvPr/>
              </p:nvSpPr>
              <p:spPr bwMode="auto">
                <a:xfrm>
                  <a:off x="5736" y="3192"/>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7052" name="Freeform 348"/>
                <p:cNvSpPr>
                  <a:spLocks/>
                </p:cNvSpPr>
                <p:nvPr/>
              </p:nvSpPr>
              <p:spPr bwMode="auto">
                <a:xfrm>
                  <a:off x="5736" y="3186"/>
                  <a:ext cx="1" cy="6"/>
                </a:xfrm>
                <a:custGeom>
                  <a:avLst/>
                  <a:gdLst>
                    <a:gd name="T0" fmla="*/ 0 w 1"/>
                    <a:gd name="T1" fmla="*/ 6 h 1"/>
                    <a:gd name="T2" fmla="*/ 0 w 1"/>
                    <a:gd name="T3" fmla="*/ 6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1"/>
                      </a:moveTo>
                      <a:lnTo>
                        <a:pt x="0" y="1"/>
                      </a:ln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7053" name="Freeform 349"/>
                <p:cNvSpPr>
                  <a:spLocks/>
                </p:cNvSpPr>
                <p:nvPr/>
              </p:nvSpPr>
              <p:spPr bwMode="auto">
                <a:xfrm>
                  <a:off x="5736" y="3186"/>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7054" name="Freeform 350"/>
                <p:cNvSpPr>
                  <a:spLocks/>
                </p:cNvSpPr>
                <p:nvPr/>
              </p:nvSpPr>
              <p:spPr bwMode="auto">
                <a:xfrm>
                  <a:off x="5736" y="3186"/>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7055" name="Freeform 351"/>
                <p:cNvSpPr>
                  <a:spLocks/>
                </p:cNvSpPr>
                <p:nvPr/>
              </p:nvSpPr>
              <p:spPr bwMode="auto">
                <a:xfrm>
                  <a:off x="5736" y="3186"/>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7056" name="Freeform 352"/>
                <p:cNvSpPr>
                  <a:spLocks/>
                </p:cNvSpPr>
                <p:nvPr/>
              </p:nvSpPr>
              <p:spPr bwMode="auto">
                <a:xfrm>
                  <a:off x="5736" y="3186"/>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7057" name="Freeform 353"/>
                <p:cNvSpPr>
                  <a:spLocks/>
                </p:cNvSpPr>
                <p:nvPr/>
              </p:nvSpPr>
              <p:spPr bwMode="auto">
                <a:xfrm>
                  <a:off x="5736" y="3186"/>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7058" name="Freeform 354"/>
                <p:cNvSpPr>
                  <a:spLocks/>
                </p:cNvSpPr>
                <p:nvPr/>
              </p:nvSpPr>
              <p:spPr bwMode="auto">
                <a:xfrm>
                  <a:off x="5736" y="3180"/>
                  <a:ext cx="1" cy="6"/>
                </a:xfrm>
                <a:custGeom>
                  <a:avLst/>
                  <a:gdLst>
                    <a:gd name="T0" fmla="*/ 0 w 1"/>
                    <a:gd name="T1" fmla="*/ 6 h 1"/>
                    <a:gd name="T2" fmla="*/ 0 w 1"/>
                    <a:gd name="T3" fmla="*/ 6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1"/>
                      </a:moveTo>
                      <a:lnTo>
                        <a:pt x="0" y="1"/>
                      </a:ln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7059" name="Freeform 355"/>
                <p:cNvSpPr>
                  <a:spLocks/>
                </p:cNvSpPr>
                <p:nvPr/>
              </p:nvSpPr>
              <p:spPr bwMode="auto">
                <a:xfrm>
                  <a:off x="5736" y="3180"/>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7060" name="Freeform 356"/>
                <p:cNvSpPr>
                  <a:spLocks/>
                </p:cNvSpPr>
                <p:nvPr/>
              </p:nvSpPr>
              <p:spPr bwMode="auto">
                <a:xfrm>
                  <a:off x="5736" y="3180"/>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7061" name="Freeform 357"/>
                <p:cNvSpPr>
                  <a:spLocks/>
                </p:cNvSpPr>
                <p:nvPr/>
              </p:nvSpPr>
              <p:spPr bwMode="auto">
                <a:xfrm>
                  <a:off x="5736" y="3180"/>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7062" name="Freeform 358"/>
                <p:cNvSpPr>
                  <a:spLocks/>
                </p:cNvSpPr>
                <p:nvPr/>
              </p:nvSpPr>
              <p:spPr bwMode="auto">
                <a:xfrm>
                  <a:off x="5736" y="3180"/>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7063" name="Freeform 359"/>
                <p:cNvSpPr>
                  <a:spLocks/>
                </p:cNvSpPr>
                <p:nvPr/>
              </p:nvSpPr>
              <p:spPr bwMode="auto">
                <a:xfrm>
                  <a:off x="5736" y="3174"/>
                  <a:ext cx="1" cy="6"/>
                </a:xfrm>
                <a:custGeom>
                  <a:avLst/>
                  <a:gdLst>
                    <a:gd name="T0" fmla="*/ 0 w 1"/>
                    <a:gd name="T1" fmla="*/ 6 h 1"/>
                    <a:gd name="T2" fmla="*/ 0 w 1"/>
                    <a:gd name="T3" fmla="*/ 6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1"/>
                      </a:moveTo>
                      <a:lnTo>
                        <a:pt x="0" y="1"/>
                      </a:ln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7064" name="Freeform 360"/>
                <p:cNvSpPr>
                  <a:spLocks/>
                </p:cNvSpPr>
                <p:nvPr/>
              </p:nvSpPr>
              <p:spPr bwMode="auto">
                <a:xfrm>
                  <a:off x="5736" y="3174"/>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7065" name="Freeform 361"/>
                <p:cNvSpPr>
                  <a:spLocks/>
                </p:cNvSpPr>
                <p:nvPr/>
              </p:nvSpPr>
              <p:spPr bwMode="auto">
                <a:xfrm>
                  <a:off x="5736" y="3174"/>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7066" name="Freeform 362"/>
                <p:cNvSpPr>
                  <a:spLocks/>
                </p:cNvSpPr>
                <p:nvPr/>
              </p:nvSpPr>
              <p:spPr bwMode="auto">
                <a:xfrm>
                  <a:off x="5736" y="3174"/>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7067" name="Freeform 363"/>
                <p:cNvSpPr>
                  <a:spLocks/>
                </p:cNvSpPr>
                <p:nvPr/>
              </p:nvSpPr>
              <p:spPr bwMode="auto">
                <a:xfrm>
                  <a:off x="5736" y="3174"/>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7068" name="Freeform 364"/>
                <p:cNvSpPr>
                  <a:spLocks/>
                </p:cNvSpPr>
                <p:nvPr/>
              </p:nvSpPr>
              <p:spPr bwMode="auto">
                <a:xfrm>
                  <a:off x="5736" y="3174"/>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7069" name="Freeform 365"/>
                <p:cNvSpPr>
                  <a:spLocks/>
                </p:cNvSpPr>
                <p:nvPr/>
              </p:nvSpPr>
              <p:spPr bwMode="auto">
                <a:xfrm>
                  <a:off x="5736" y="3168"/>
                  <a:ext cx="1" cy="6"/>
                </a:xfrm>
                <a:custGeom>
                  <a:avLst/>
                  <a:gdLst>
                    <a:gd name="T0" fmla="*/ 0 w 1"/>
                    <a:gd name="T1" fmla="*/ 6 h 1"/>
                    <a:gd name="T2" fmla="*/ 0 w 1"/>
                    <a:gd name="T3" fmla="*/ 6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1"/>
                      </a:moveTo>
                      <a:lnTo>
                        <a:pt x="0" y="1"/>
                      </a:ln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7070" name="Freeform 366"/>
                <p:cNvSpPr>
                  <a:spLocks/>
                </p:cNvSpPr>
                <p:nvPr/>
              </p:nvSpPr>
              <p:spPr bwMode="auto">
                <a:xfrm>
                  <a:off x="5736" y="3168"/>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7071" name="Freeform 367"/>
                <p:cNvSpPr>
                  <a:spLocks/>
                </p:cNvSpPr>
                <p:nvPr/>
              </p:nvSpPr>
              <p:spPr bwMode="auto">
                <a:xfrm>
                  <a:off x="5736" y="3168"/>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7072" name="Freeform 368"/>
                <p:cNvSpPr>
                  <a:spLocks/>
                </p:cNvSpPr>
                <p:nvPr/>
              </p:nvSpPr>
              <p:spPr bwMode="auto">
                <a:xfrm>
                  <a:off x="5736" y="3168"/>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7073" name="Freeform 369"/>
                <p:cNvSpPr>
                  <a:spLocks/>
                </p:cNvSpPr>
                <p:nvPr/>
              </p:nvSpPr>
              <p:spPr bwMode="auto">
                <a:xfrm>
                  <a:off x="5736" y="3168"/>
                  <a:ext cx="6" cy="1"/>
                </a:xfrm>
                <a:custGeom>
                  <a:avLst/>
                  <a:gdLst>
                    <a:gd name="T0" fmla="*/ 0 w 1"/>
                    <a:gd name="T1" fmla="*/ 0 h 1"/>
                    <a:gd name="T2" fmla="*/ 6 w 1"/>
                    <a:gd name="T3" fmla="*/ 0 h 1"/>
                    <a:gd name="T4" fmla="*/ 6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1"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7074" name="Freeform 370"/>
                <p:cNvSpPr>
                  <a:spLocks/>
                </p:cNvSpPr>
                <p:nvPr/>
              </p:nvSpPr>
              <p:spPr bwMode="auto">
                <a:xfrm>
                  <a:off x="5742" y="3162"/>
                  <a:ext cx="1" cy="6"/>
                </a:xfrm>
                <a:custGeom>
                  <a:avLst/>
                  <a:gdLst>
                    <a:gd name="T0" fmla="*/ 0 w 1"/>
                    <a:gd name="T1" fmla="*/ 6 h 1"/>
                    <a:gd name="T2" fmla="*/ 0 w 1"/>
                    <a:gd name="T3" fmla="*/ 6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1"/>
                      </a:moveTo>
                      <a:lnTo>
                        <a:pt x="0" y="1"/>
                      </a:ln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7075" name="Freeform 371"/>
                <p:cNvSpPr>
                  <a:spLocks/>
                </p:cNvSpPr>
                <p:nvPr/>
              </p:nvSpPr>
              <p:spPr bwMode="auto">
                <a:xfrm>
                  <a:off x="5742" y="3162"/>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7076" name="Freeform 372"/>
                <p:cNvSpPr>
                  <a:spLocks/>
                </p:cNvSpPr>
                <p:nvPr/>
              </p:nvSpPr>
              <p:spPr bwMode="auto">
                <a:xfrm>
                  <a:off x="5742" y="3162"/>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7077" name="Freeform 373"/>
                <p:cNvSpPr>
                  <a:spLocks/>
                </p:cNvSpPr>
                <p:nvPr/>
              </p:nvSpPr>
              <p:spPr bwMode="auto">
                <a:xfrm>
                  <a:off x="5742" y="3162"/>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7078" name="Freeform 374"/>
                <p:cNvSpPr>
                  <a:spLocks/>
                </p:cNvSpPr>
                <p:nvPr/>
              </p:nvSpPr>
              <p:spPr bwMode="auto">
                <a:xfrm>
                  <a:off x="5742" y="3162"/>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7079" name="Freeform 375"/>
                <p:cNvSpPr>
                  <a:spLocks/>
                </p:cNvSpPr>
                <p:nvPr/>
              </p:nvSpPr>
              <p:spPr bwMode="auto">
                <a:xfrm>
                  <a:off x="5742" y="3162"/>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7080" name="Freeform 376"/>
                <p:cNvSpPr>
                  <a:spLocks/>
                </p:cNvSpPr>
                <p:nvPr/>
              </p:nvSpPr>
              <p:spPr bwMode="auto">
                <a:xfrm>
                  <a:off x="5742" y="3156"/>
                  <a:ext cx="1" cy="6"/>
                </a:xfrm>
                <a:custGeom>
                  <a:avLst/>
                  <a:gdLst>
                    <a:gd name="T0" fmla="*/ 0 w 1"/>
                    <a:gd name="T1" fmla="*/ 6 h 1"/>
                    <a:gd name="T2" fmla="*/ 0 w 1"/>
                    <a:gd name="T3" fmla="*/ 6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1"/>
                      </a:moveTo>
                      <a:lnTo>
                        <a:pt x="0" y="1"/>
                      </a:ln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7081" name="Freeform 377"/>
                <p:cNvSpPr>
                  <a:spLocks/>
                </p:cNvSpPr>
                <p:nvPr/>
              </p:nvSpPr>
              <p:spPr bwMode="auto">
                <a:xfrm>
                  <a:off x="5742" y="3156"/>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7082" name="Freeform 378"/>
                <p:cNvSpPr>
                  <a:spLocks/>
                </p:cNvSpPr>
                <p:nvPr/>
              </p:nvSpPr>
              <p:spPr bwMode="auto">
                <a:xfrm>
                  <a:off x="5742" y="3156"/>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7083" name="Freeform 379"/>
                <p:cNvSpPr>
                  <a:spLocks/>
                </p:cNvSpPr>
                <p:nvPr/>
              </p:nvSpPr>
              <p:spPr bwMode="auto">
                <a:xfrm>
                  <a:off x="5742" y="3156"/>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7084" name="Freeform 380"/>
                <p:cNvSpPr>
                  <a:spLocks/>
                </p:cNvSpPr>
                <p:nvPr/>
              </p:nvSpPr>
              <p:spPr bwMode="auto">
                <a:xfrm>
                  <a:off x="5742" y="3156"/>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7085" name="Freeform 381"/>
                <p:cNvSpPr>
                  <a:spLocks/>
                </p:cNvSpPr>
                <p:nvPr/>
              </p:nvSpPr>
              <p:spPr bwMode="auto">
                <a:xfrm>
                  <a:off x="5742" y="3150"/>
                  <a:ext cx="1" cy="6"/>
                </a:xfrm>
                <a:custGeom>
                  <a:avLst/>
                  <a:gdLst>
                    <a:gd name="T0" fmla="*/ 0 w 1"/>
                    <a:gd name="T1" fmla="*/ 6 h 1"/>
                    <a:gd name="T2" fmla="*/ 0 w 1"/>
                    <a:gd name="T3" fmla="*/ 6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1"/>
                      </a:moveTo>
                      <a:lnTo>
                        <a:pt x="0" y="1"/>
                      </a:ln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7086" name="Freeform 382"/>
                <p:cNvSpPr>
                  <a:spLocks/>
                </p:cNvSpPr>
                <p:nvPr/>
              </p:nvSpPr>
              <p:spPr bwMode="auto">
                <a:xfrm>
                  <a:off x="5742" y="3150"/>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7087" name="Freeform 383"/>
                <p:cNvSpPr>
                  <a:spLocks/>
                </p:cNvSpPr>
                <p:nvPr/>
              </p:nvSpPr>
              <p:spPr bwMode="auto">
                <a:xfrm>
                  <a:off x="5742" y="3150"/>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7088" name="Freeform 384"/>
                <p:cNvSpPr>
                  <a:spLocks/>
                </p:cNvSpPr>
                <p:nvPr/>
              </p:nvSpPr>
              <p:spPr bwMode="auto">
                <a:xfrm>
                  <a:off x="5742" y="3150"/>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7089" name="Freeform 385"/>
                <p:cNvSpPr>
                  <a:spLocks/>
                </p:cNvSpPr>
                <p:nvPr/>
              </p:nvSpPr>
              <p:spPr bwMode="auto">
                <a:xfrm>
                  <a:off x="5742" y="3150"/>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7090" name="Freeform 386"/>
                <p:cNvSpPr>
                  <a:spLocks/>
                </p:cNvSpPr>
                <p:nvPr/>
              </p:nvSpPr>
              <p:spPr bwMode="auto">
                <a:xfrm>
                  <a:off x="5742" y="3150"/>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7091" name="Freeform 387"/>
                <p:cNvSpPr>
                  <a:spLocks/>
                </p:cNvSpPr>
                <p:nvPr/>
              </p:nvSpPr>
              <p:spPr bwMode="auto">
                <a:xfrm>
                  <a:off x="5742" y="3144"/>
                  <a:ext cx="1" cy="6"/>
                </a:xfrm>
                <a:custGeom>
                  <a:avLst/>
                  <a:gdLst>
                    <a:gd name="T0" fmla="*/ 0 w 1"/>
                    <a:gd name="T1" fmla="*/ 6 h 1"/>
                    <a:gd name="T2" fmla="*/ 0 w 1"/>
                    <a:gd name="T3" fmla="*/ 6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1"/>
                      </a:moveTo>
                      <a:lnTo>
                        <a:pt x="0" y="1"/>
                      </a:ln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7092" name="Freeform 388"/>
                <p:cNvSpPr>
                  <a:spLocks/>
                </p:cNvSpPr>
                <p:nvPr/>
              </p:nvSpPr>
              <p:spPr bwMode="auto">
                <a:xfrm>
                  <a:off x="5742" y="3144"/>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7093" name="Freeform 389"/>
                <p:cNvSpPr>
                  <a:spLocks/>
                </p:cNvSpPr>
                <p:nvPr/>
              </p:nvSpPr>
              <p:spPr bwMode="auto">
                <a:xfrm>
                  <a:off x="5742" y="3144"/>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7094" name="Freeform 390"/>
                <p:cNvSpPr>
                  <a:spLocks/>
                </p:cNvSpPr>
                <p:nvPr/>
              </p:nvSpPr>
              <p:spPr bwMode="auto">
                <a:xfrm>
                  <a:off x="5742" y="3144"/>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7095" name="Freeform 391"/>
                <p:cNvSpPr>
                  <a:spLocks/>
                </p:cNvSpPr>
                <p:nvPr/>
              </p:nvSpPr>
              <p:spPr bwMode="auto">
                <a:xfrm>
                  <a:off x="5742" y="3144"/>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7096" name="Freeform 392"/>
                <p:cNvSpPr>
                  <a:spLocks/>
                </p:cNvSpPr>
                <p:nvPr/>
              </p:nvSpPr>
              <p:spPr bwMode="auto">
                <a:xfrm>
                  <a:off x="5742" y="3138"/>
                  <a:ext cx="1" cy="6"/>
                </a:xfrm>
                <a:custGeom>
                  <a:avLst/>
                  <a:gdLst>
                    <a:gd name="T0" fmla="*/ 0 w 1"/>
                    <a:gd name="T1" fmla="*/ 6 h 1"/>
                    <a:gd name="T2" fmla="*/ 0 w 1"/>
                    <a:gd name="T3" fmla="*/ 6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1"/>
                      </a:moveTo>
                      <a:lnTo>
                        <a:pt x="0" y="1"/>
                      </a:ln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7097" name="Freeform 393"/>
                <p:cNvSpPr>
                  <a:spLocks/>
                </p:cNvSpPr>
                <p:nvPr/>
              </p:nvSpPr>
              <p:spPr bwMode="auto">
                <a:xfrm>
                  <a:off x="5742" y="3138"/>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7098" name="Freeform 394"/>
                <p:cNvSpPr>
                  <a:spLocks/>
                </p:cNvSpPr>
                <p:nvPr/>
              </p:nvSpPr>
              <p:spPr bwMode="auto">
                <a:xfrm>
                  <a:off x="5742" y="3138"/>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7099" name="Freeform 395"/>
                <p:cNvSpPr>
                  <a:spLocks/>
                </p:cNvSpPr>
                <p:nvPr/>
              </p:nvSpPr>
              <p:spPr bwMode="auto">
                <a:xfrm>
                  <a:off x="5742" y="3138"/>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7100" name="Freeform 396"/>
                <p:cNvSpPr>
                  <a:spLocks/>
                </p:cNvSpPr>
                <p:nvPr/>
              </p:nvSpPr>
              <p:spPr bwMode="auto">
                <a:xfrm>
                  <a:off x="5742" y="3138"/>
                  <a:ext cx="6" cy="1"/>
                </a:xfrm>
                <a:custGeom>
                  <a:avLst/>
                  <a:gdLst>
                    <a:gd name="T0" fmla="*/ 0 w 1"/>
                    <a:gd name="T1" fmla="*/ 0 h 1"/>
                    <a:gd name="T2" fmla="*/ 6 w 1"/>
                    <a:gd name="T3" fmla="*/ 0 h 1"/>
                    <a:gd name="T4" fmla="*/ 6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1"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7101" name="Freeform 397"/>
                <p:cNvSpPr>
                  <a:spLocks/>
                </p:cNvSpPr>
                <p:nvPr/>
              </p:nvSpPr>
              <p:spPr bwMode="auto">
                <a:xfrm>
                  <a:off x="5748" y="3138"/>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7102" name="Freeform 398"/>
                <p:cNvSpPr>
                  <a:spLocks/>
                </p:cNvSpPr>
                <p:nvPr/>
              </p:nvSpPr>
              <p:spPr bwMode="auto">
                <a:xfrm>
                  <a:off x="5748" y="3132"/>
                  <a:ext cx="1" cy="6"/>
                </a:xfrm>
                <a:custGeom>
                  <a:avLst/>
                  <a:gdLst>
                    <a:gd name="T0" fmla="*/ 0 w 1"/>
                    <a:gd name="T1" fmla="*/ 6 h 1"/>
                    <a:gd name="T2" fmla="*/ 0 w 1"/>
                    <a:gd name="T3" fmla="*/ 6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1"/>
                      </a:moveTo>
                      <a:lnTo>
                        <a:pt x="0" y="1"/>
                      </a:ln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7103" name="Freeform 399"/>
                <p:cNvSpPr>
                  <a:spLocks/>
                </p:cNvSpPr>
                <p:nvPr/>
              </p:nvSpPr>
              <p:spPr bwMode="auto">
                <a:xfrm>
                  <a:off x="5748" y="3132"/>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7104" name="Freeform 400"/>
                <p:cNvSpPr>
                  <a:spLocks/>
                </p:cNvSpPr>
                <p:nvPr/>
              </p:nvSpPr>
              <p:spPr bwMode="auto">
                <a:xfrm>
                  <a:off x="5748" y="3132"/>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7105" name="Freeform 401"/>
                <p:cNvSpPr>
                  <a:spLocks/>
                </p:cNvSpPr>
                <p:nvPr/>
              </p:nvSpPr>
              <p:spPr bwMode="auto">
                <a:xfrm>
                  <a:off x="5748" y="3132"/>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7106" name="Freeform 402"/>
                <p:cNvSpPr>
                  <a:spLocks/>
                </p:cNvSpPr>
                <p:nvPr/>
              </p:nvSpPr>
              <p:spPr bwMode="auto">
                <a:xfrm>
                  <a:off x="5748" y="3132"/>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7107" name="Freeform 403"/>
                <p:cNvSpPr>
                  <a:spLocks/>
                </p:cNvSpPr>
                <p:nvPr/>
              </p:nvSpPr>
              <p:spPr bwMode="auto">
                <a:xfrm>
                  <a:off x="5748" y="3126"/>
                  <a:ext cx="1" cy="6"/>
                </a:xfrm>
                <a:custGeom>
                  <a:avLst/>
                  <a:gdLst>
                    <a:gd name="T0" fmla="*/ 0 w 1"/>
                    <a:gd name="T1" fmla="*/ 6 h 1"/>
                    <a:gd name="T2" fmla="*/ 0 w 1"/>
                    <a:gd name="T3" fmla="*/ 6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1"/>
                      </a:moveTo>
                      <a:lnTo>
                        <a:pt x="0" y="1"/>
                      </a:ln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7108" name="Freeform 404"/>
                <p:cNvSpPr>
                  <a:spLocks/>
                </p:cNvSpPr>
                <p:nvPr/>
              </p:nvSpPr>
              <p:spPr bwMode="auto">
                <a:xfrm>
                  <a:off x="5748" y="3126"/>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7109" name="Freeform 405"/>
                <p:cNvSpPr>
                  <a:spLocks/>
                </p:cNvSpPr>
                <p:nvPr/>
              </p:nvSpPr>
              <p:spPr bwMode="auto">
                <a:xfrm>
                  <a:off x="5748" y="3126"/>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7110" name="Freeform 406"/>
                <p:cNvSpPr>
                  <a:spLocks/>
                </p:cNvSpPr>
                <p:nvPr/>
              </p:nvSpPr>
              <p:spPr bwMode="auto">
                <a:xfrm>
                  <a:off x="5748" y="3126"/>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7111" name="Freeform 407"/>
                <p:cNvSpPr>
                  <a:spLocks/>
                </p:cNvSpPr>
                <p:nvPr/>
              </p:nvSpPr>
              <p:spPr bwMode="auto">
                <a:xfrm>
                  <a:off x="5748" y="3126"/>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7112" name="Freeform 408"/>
                <p:cNvSpPr>
                  <a:spLocks/>
                </p:cNvSpPr>
                <p:nvPr/>
              </p:nvSpPr>
              <p:spPr bwMode="auto">
                <a:xfrm>
                  <a:off x="5748" y="3126"/>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7113" name="Freeform 409"/>
                <p:cNvSpPr>
                  <a:spLocks/>
                </p:cNvSpPr>
                <p:nvPr/>
              </p:nvSpPr>
              <p:spPr bwMode="auto">
                <a:xfrm>
                  <a:off x="5748" y="3120"/>
                  <a:ext cx="1" cy="6"/>
                </a:xfrm>
                <a:custGeom>
                  <a:avLst/>
                  <a:gdLst>
                    <a:gd name="T0" fmla="*/ 0 w 1"/>
                    <a:gd name="T1" fmla="*/ 6 h 1"/>
                    <a:gd name="T2" fmla="*/ 0 w 1"/>
                    <a:gd name="T3" fmla="*/ 6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1"/>
                      </a:moveTo>
                      <a:lnTo>
                        <a:pt x="0" y="1"/>
                      </a:ln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7114" name="Freeform 410"/>
                <p:cNvSpPr>
                  <a:spLocks/>
                </p:cNvSpPr>
                <p:nvPr/>
              </p:nvSpPr>
              <p:spPr bwMode="auto">
                <a:xfrm>
                  <a:off x="5748" y="3120"/>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7115" name="Freeform 411"/>
                <p:cNvSpPr>
                  <a:spLocks/>
                </p:cNvSpPr>
                <p:nvPr/>
              </p:nvSpPr>
              <p:spPr bwMode="auto">
                <a:xfrm>
                  <a:off x="5748" y="3120"/>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7116" name="Freeform 412"/>
                <p:cNvSpPr>
                  <a:spLocks/>
                </p:cNvSpPr>
                <p:nvPr/>
              </p:nvSpPr>
              <p:spPr bwMode="auto">
                <a:xfrm>
                  <a:off x="5748" y="3120"/>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7117" name="Freeform 413"/>
                <p:cNvSpPr>
                  <a:spLocks/>
                </p:cNvSpPr>
                <p:nvPr/>
              </p:nvSpPr>
              <p:spPr bwMode="auto">
                <a:xfrm>
                  <a:off x="5748" y="3120"/>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7118" name="Freeform 414"/>
                <p:cNvSpPr>
                  <a:spLocks/>
                </p:cNvSpPr>
                <p:nvPr/>
              </p:nvSpPr>
              <p:spPr bwMode="auto">
                <a:xfrm>
                  <a:off x="5748" y="3114"/>
                  <a:ext cx="1" cy="6"/>
                </a:xfrm>
                <a:custGeom>
                  <a:avLst/>
                  <a:gdLst>
                    <a:gd name="T0" fmla="*/ 0 w 1"/>
                    <a:gd name="T1" fmla="*/ 6 h 1"/>
                    <a:gd name="T2" fmla="*/ 0 w 1"/>
                    <a:gd name="T3" fmla="*/ 6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1"/>
                      </a:moveTo>
                      <a:lnTo>
                        <a:pt x="0" y="1"/>
                      </a:ln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7119" name="Freeform 415"/>
                <p:cNvSpPr>
                  <a:spLocks/>
                </p:cNvSpPr>
                <p:nvPr/>
              </p:nvSpPr>
              <p:spPr bwMode="auto">
                <a:xfrm>
                  <a:off x="5748" y="3114"/>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7120" name="Freeform 416"/>
                <p:cNvSpPr>
                  <a:spLocks/>
                </p:cNvSpPr>
                <p:nvPr/>
              </p:nvSpPr>
              <p:spPr bwMode="auto">
                <a:xfrm>
                  <a:off x="5748" y="3114"/>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7121" name="Freeform 417"/>
                <p:cNvSpPr>
                  <a:spLocks/>
                </p:cNvSpPr>
                <p:nvPr/>
              </p:nvSpPr>
              <p:spPr bwMode="auto">
                <a:xfrm>
                  <a:off x="5748" y="3114"/>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7122" name="Freeform 418"/>
                <p:cNvSpPr>
                  <a:spLocks/>
                </p:cNvSpPr>
                <p:nvPr/>
              </p:nvSpPr>
              <p:spPr bwMode="auto">
                <a:xfrm>
                  <a:off x="5748" y="3114"/>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7123" name="Freeform 419"/>
                <p:cNvSpPr>
                  <a:spLocks/>
                </p:cNvSpPr>
                <p:nvPr/>
              </p:nvSpPr>
              <p:spPr bwMode="auto">
                <a:xfrm>
                  <a:off x="5748" y="3114"/>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7124" name="Freeform 420"/>
                <p:cNvSpPr>
                  <a:spLocks/>
                </p:cNvSpPr>
                <p:nvPr/>
              </p:nvSpPr>
              <p:spPr bwMode="auto">
                <a:xfrm>
                  <a:off x="5748" y="3108"/>
                  <a:ext cx="1" cy="6"/>
                </a:xfrm>
                <a:custGeom>
                  <a:avLst/>
                  <a:gdLst>
                    <a:gd name="T0" fmla="*/ 0 w 1"/>
                    <a:gd name="T1" fmla="*/ 6 h 1"/>
                    <a:gd name="T2" fmla="*/ 0 w 1"/>
                    <a:gd name="T3" fmla="*/ 6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1"/>
                      </a:moveTo>
                      <a:lnTo>
                        <a:pt x="0" y="1"/>
                      </a:ln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7125" name="Freeform 421"/>
                <p:cNvSpPr>
                  <a:spLocks/>
                </p:cNvSpPr>
                <p:nvPr/>
              </p:nvSpPr>
              <p:spPr bwMode="auto">
                <a:xfrm>
                  <a:off x="5748" y="3108"/>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7126" name="Freeform 422"/>
                <p:cNvSpPr>
                  <a:spLocks/>
                </p:cNvSpPr>
                <p:nvPr/>
              </p:nvSpPr>
              <p:spPr bwMode="auto">
                <a:xfrm>
                  <a:off x="5748" y="3108"/>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7127" name="Freeform 423"/>
                <p:cNvSpPr>
                  <a:spLocks/>
                </p:cNvSpPr>
                <p:nvPr/>
              </p:nvSpPr>
              <p:spPr bwMode="auto">
                <a:xfrm>
                  <a:off x="5748" y="3108"/>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7128" name="Freeform 424"/>
                <p:cNvSpPr>
                  <a:spLocks/>
                </p:cNvSpPr>
                <p:nvPr/>
              </p:nvSpPr>
              <p:spPr bwMode="auto">
                <a:xfrm>
                  <a:off x="5748" y="3108"/>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7129" name="Freeform 425"/>
                <p:cNvSpPr>
                  <a:spLocks/>
                </p:cNvSpPr>
                <p:nvPr/>
              </p:nvSpPr>
              <p:spPr bwMode="auto">
                <a:xfrm>
                  <a:off x="5748" y="3102"/>
                  <a:ext cx="1" cy="6"/>
                </a:xfrm>
                <a:custGeom>
                  <a:avLst/>
                  <a:gdLst>
                    <a:gd name="T0" fmla="*/ 0 w 1"/>
                    <a:gd name="T1" fmla="*/ 6 h 1"/>
                    <a:gd name="T2" fmla="*/ 0 w 1"/>
                    <a:gd name="T3" fmla="*/ 6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1"/>
                      </a:moveTo>
                      <a:lnTo>
                        <a:pt x="0" y="1"/>
                      </a:ln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7130" name="Freeform 426"/>
                <p:cNvSpPr>
                  <a:spLocks/>
                </p:cNvSpPr>
                <p:nvPr/>
              </p:nvSpPr>
              <p:spPr bwMode="auto">
                <a:xfrm>
                  <a:off x="5748" y="3102"/>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7131" name="Freeform 427"/>
                <p:cNvSpPr>
                  <a:spLocks/>
                </p:cNvSpPr>
                <p:nvPr/>
              </p:nvSpPr>
              <p:spPr bwMode="auto">
                <a:xfrm>
                  <a:off x="5748" y="3102"/>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7132" name="Freeform 428"/>
                <p:cNvSpPr>
                  <a:spLocks/>
                </p:cNvSpPr>
                <p:nvPr/>
              </p:nvSpPr>
              <p:spPr bwMode="auto">
                <a:xfrm>
                  <a:off x="5748" y="3102"/>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7133" name="Freeform 429"/>
                <p:cNvSpPr>
                  <a:spLocks/>
                </p:cNvSpPr>
                <p:nvPr/>
              </p:nvSpPr>
              <p:spPr bwMode="auto">
                <a:xfrm>
                  <a:off x="5748" y="3102"/>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7134" name="Freeform 430"/>
                <p:cNvSpPr>
                  <a:spLocks/>
                </p:cNvSpPr>
                <p:nvPr/>
              </p:nvSpPr>
              <p:spPr bwMode="auto">
                <a:xfrm>
                  <a:off x="5748" y="3102"/>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7135" name="Freeform 431"/>
                <p:cNvSpPr>
                  <a:spLocks/>
                </p:cNvSpPr>
                <p:nvPr/>
              </p:nvSpPr>
              <p:spPr bwMode="auto">
                <a:xfrm>
                  <a:off x="5748" y="3096"/>
                  <a:ext cx="1" cy="6"/>
                </a:xfrm>
                <a:custGeom>
                  <a:avLst/>
                  <a:gdLst>
                    <a:gd name="T0" fmla="*/ 0 w 1"/>
                    <a:gd name="T1" fmla="*/ 6 h 1"/>
                    <a:gd name="T2" fmla="*/ 0 w 1"/>
                    <a:gd name="T3" fmla="*/ 6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1"/>
                      </a:moveTo>
                      <a:lnTo>
                        <a:pt x="0" y="1"/>
                      </a:ln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7136" name="Freeform 432"/>
                <p:cNvSpPr>
                  <a:spLocks/>
                </p:cNvSpPr>
                <p:nvPr/>
              </p:nvSpPr>
              <p:spPr bwMode="auto">
                <a:xfrm>
                  <a:off x="5748" y="3096"/>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7137" name="Freeform 433"/>
                <p:cNvSpPr>
                  <a:spLocks/>
                </p:cNvSpPr>
                <p:nvPr/>
              </p:nvSpPr>
              <p:spPr bwMode="auto">
                <a:xfrm>
                  <a:off x="5748" y="3096"/>
                  <a:ext cx="6" cy="1"/>
                </a:xfrm>
                <a:custGeom>
                  <a:avLst/>
                  <a:gdLst>
                    <a:gd name="T0" fmla="*/ 0 w 1"/>
                    <a:gd name="T1" fmla="*/ 0 h 1"/>
                    <a:gd name="T2" fmla="*/ 6 w 1"/>
                    <a:gd name="T3" fmla="*/ 0 h 1"/>
                    <a:gd name="T4" fmla="*/ 6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1"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7138" name="Freeform 434"/>
                <p:cNvSpPr>
                  <a:spLocks/>
                </p:cNvSpPr>
                <p:nvPr/>
              </p:nvSpPr>
              <p:spPr bwMode="auto">
                <a:xfrm>
                  <a:off x="5754" y="3096"/>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7139" name="Freeform 435"/>
                <p:cNvSpPr>
                  <a:spLocks/>
                </p:cNvSpPr>
                <p:nvPr/>
              </p:nvSpPr>
              <p:spPr bwMode="auto">
                <a:xfrm>
                  <a:off x="5754" y="3096"/>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7140" name="Freeform 436"/>
                <p:cNvSpPr>
                  <a:spLocks/>
                </p:cNvSpPr>
                <p:nvPr/>
              </p:nvSpPr>
              <p:spPr bwMode="auto">
                <a:xfrm>
                  <a:off x="5754" y="3090"/>
                  <a:ext cx="1" cy="6"/>
                </a:xfrm>
                <a:custGeom>
                  <a:avLst/>
                  <a:gdLst>
                    <a:gd name="T0" fmla="*/ 0 w 1"/>
                    <a:gd name="T1" fmla="*/ 6 h 1"/>
                    <a:gd name="T2" fmla="*/ 0 w 1"/>
                    <a:gd name="T3" fmla="*/ 6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1"/>
                      </a:moveTo>
                      <a:lnTo>
                        <a:pt x="0" y="1"/>
                      </a:ln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7141" name="Freeform 437"/>
                <p:cNvSpPr>
                  <a:spLocks/>
                </p:cNvSpPr>
                <p:nvPr/>
              </p:nvSpPr>
              <p:spPr bwMode="auto">
                <a:xfrm>
                  <a:off x="5754" y="3090"/>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55535" name="Group 438"/>
              <p:cNvGrpSpPr>
                <a:grpSpLocks/>
              </p:cNvGrpSpPr>
              <p:nvPr/>
            </p:nvGrpSpPr>
            <p:grpSpPr bwMode="auto">
              <a:xfrm>
                <a:off x="5754" y="2874"/>
                <a:ext cx="37" cy="217"/>
                <a:chOff x="5754" y="2874"/>
                <a:chExt cx="37" cy="217"/>
              </a:xfrm>
            </p:grpSpPr>
            <p:sp>
              <p:nvSpPr>
                <p:cNvPr id="56742" name="Freeform 439"/>
                <p:cNvSpPr>
                  <a:spLocks/>
                </p:cNvSpPr>
                <p:nvPr/>
              </p:nvSpPr>
              <p:spPr bwMode="auto">
                <a:xfrm>
                  <a:off x="5754" y="3090"/>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743" name="Freeform 440"/>
                <p:cNvSpPr>
                  <a:spLocks/>
                </p:cNvSpPr>
                <p:nvPr/>
              </p:nvSpPr>
              <p:spPr bwMode="auto">
                <a:xfrm>
                  <a:off x="5754" y="3090"/>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744" name="Freeform 441"/>
                <p:cNvSpPr>
                  <a:spLocks/>
                </p:cNvSpPr>
                <p:nvPr/>
              </p:nvSpPr>
              <p:spPr bwMode="auto">
                <a:xfrm>
                  <a:off x="5754" y="3090"/>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745" name="Freeform 442"/>
                <p:cNvSpPr>
                  <a:spLocks/>
                </p:cNvSpPr>
                <p:nvPr/>
              </p:nvSpPr>
              <p:spPr bwMode="auto">
                <a:xfrm>
                  <a:off x="5754" y="3090"/>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746" name="Freeform 443"/>
                <p:cNvSpPr>
                  <a:spLocks/>
                </p:cNvSpPr>
                <p:nvPr/>
              </p:nvSpPr>
              <p:spPr bwMode="auto">
                <a:xfrm>
                  <a:off x="5754" y="3084"/>
                  <a:ext cx="1" cy="6"/>
                </a:xfrm>
                <a:custGeom>
                  <a:avLst/>
                  <a:gdLst>
                    <a:gd name="T0" fmla="*/ 0 w 1"/>
                    <a:gd name="T1" fmla="*/ 6 h 1"/>
                    <a:gd name="T2" fmla="*/ 0 w 1"/>
                    <a:gd name="T3" fmla="*/ 6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1"/>
                      </a:moveTo>
                      <a:lnTo>
                        <a:pt x="0" y="1"/>
                      </a:ln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747" name="Freeform 444"/>
                <p:cNvSpPr>
                  <a:spLocks/>
                </p:cNvSpPr>
                <p:nvPr/>
              </p:nvSpPr>
              <p:spPr bwMode="auto">
                <a:xfrm>
                  <a:off x="5754" y="3084"/>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748" name="Freeform 445"/>
                <p:cNvSpPr>
                  <a:spLocks/>
                </p:cNvSpPr>
                <p:nvPr/>
              </p:nvSpPr>
              <p:spPr bwMode="auto">
                <a:xfrm>
                  <a:off x="5754" y="3084"/>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749" name="Freeform 446"/>
                <p:cNvSpPr>
                  <a:spLocks/>
                </p:cNvSpPr>
                <p:nvPr/>
              </p:nvSpPr>
              <p:spPr bwMode="auto">
                <a:xfrm>
                  <a:off x="5754" y="3084"/>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750" name="Freeform 447"/>
                <p:cNvSpPr>
                  <a:spLocks/>
                </p:cNvSpPr>
                <p:nvPr/>
              </p:nvSpPr>
              <p:spPr bwMode="auto">
                <a:xfrm>
                  <a:off x="5754" y="3084"/>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751" name="Freeform 448"/>
                <p:cNvSpPr>
                  <a:spLocks/>
                </p:cNvSpPr>
                <p:nvPr/>
              </p:nvSpPr>
              <p:spPr bwMode="auto">
                <a:xfrm>
                  <a:off x="5754" y="3078"/>
                  <a:ext cx="1" cy="6"/>
                </a:xfrm>
                <a:custGeom>
                  <a:avLst/>
                  <a:gdLst>
                    <a:gd name="T0" fmla="*/ 0 w 1"/>
                    <a:gd name="T1" fmla="*/ 6 h 1"/>
                    <a:gd name="T2" fmla="*/ 0 w 1"/>
                    <a:gd name="T3" fmla="*/ 6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1"/>
                      </a:moveTo>
                      <a:lnTo>
                        <a:pt x="0" y="1"/>
                      </a:ln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752" name="Freeform 449"/>
                <p:cNvSpPr>
                  <a:spLocks/>
                </p:cNvSpPr>
                <p:nvPr/>
              </p:nvSpPr>
              <p:spPr bwMode="auto">
                <a:xfrm>
                  <a:off x="5754" y="3078"/>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753" name="Freeform 450"/>
                <p:cNvSpPr>
                  <a:spLocks/>
                </p:cNvSpPr>
                <p:nvPr/>
              </p:nvSpPr>
              <p:spPr bwMode="auto">
                <a:xfrm>
                  <a:off x="5754" y="3078"/>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754" name="Freeform 451"/>
                <p:cNvSpPr>
                  <a:spLocks/>
                </p:cNvSpPr>
                <p:nvPr/>
              </p:nvSpPr>
              <p:spPr bwMode="auto">
                <a:xfrm>
                  <a:off x="5754" y="3078"/>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755" name="Freeform 452"/>
                <p:cNvSpPr>
                  <a:spLocks/>
                </p:cNvSpPr>
                <p:nvPr/>
              </p:nvSpPr>
              <p:spPr bwMode="auto">
                <a:xfrm>
                  <a:off x="5754" y="3078"/>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756" name="Freeform 453"/>
                <p:cNvSpPr>
                  <a:spLocks/>
                </p:cNvSpPr>
                <p:nvPr/>
              </p:nvSpPr>
              <p:spPr bwMode="auto">
                <a:xfrm>
                  <a:off x="5754" y="3078"/>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757" name="Freeform 454"/>
                <p:cNvSpPr>
                  <a:spLocks/>
                </p:cNvSpPr>
                <p:nvPr/>
              </p:nvSpPr>
              <p:spPr bwMode="auto">
                <a:xfrm>
                  <a:off x="5754" y="3072"/>
                  <a:ext cx="1" cy="6"/>
                </a:xfrm>
                <a:custGeom>
                  <a:avLst/>
                  <a:gdLst>
                    <a:gd name="T0" fmla="*/ 0 w 1"/>
                    <a:gd name="T1" fmla="*/ 6 h 1"/>
                    <a:gd name="T2" fmla="*/ 0 w 1"/>
                    <a:gd name="T3" fmla="*/ 6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1"/>
                      </a:moveTo>
                      <a:lnTo>
                        <a:pt x="0" y="1"/>
                      </a:ln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758" name="Freeform 455"/>
                <p:cNvSpPr>
                  <a:spLocks/>
                </p:cNvSpPr>
                <p:nvPr/>
              </p:nvSpPr>
              <p:spPr bwMode="auto">
                <a:xfrm>
                  <a:off x="5754" y="3072"/>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759" name="Freeform 456"/>
                <p:cNvSpPr>
                  <a:spLocks/>
                </p:cNvSpPr>
                <p:nvPr/>
              </p:nvSpPr>
              <p:spPr bwMode="auto">
                <a:xfrm>
                  <a:off x="5754" y="3072"/>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760" name="Freeform 457"/>
                <p:cNvSpPr>
                  <a:spLocks/>
                </p:cNvSpPr>
                <p:nvPr/>
              </p:nvSpPr>
              <p:spPr bwMode="auto">
                <a:xfrm>
                  <a:off x="5754" y="3072"/>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761" name="Freeform 458"/>
                <p:cNvSpPr>
                  <a:spLocks/>
                </p:cNvSpPr>
                <p:nvPr/>
              </p:nvSpPr>
              <p:spPr bwMode="auto">
                <a:xfrm>
                  <a:off x="5754" y="3072"/>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762" name="Freeform 459"/>
                <p:cNvSpPr>
                  <a:spLocks/>
                </p:cNvSpPr>
                <p:nvPr/>
              </p:nvSpPr>
              <p:spPr bwMode="auto">
                <a:xfrm>
                  <a:off x="5754" y="3066"/>
                  <a:ext cx="1" cy="6"/>
                </a:xfrm>
                <a:custGeom>
                  <a:avLst/>
                  <a:gdLst>
                    <a:gd name="T0" fmla="*/ 0 w 1"/>
                    <a:gd name="T1" fmla="*/ 6 h 1"/>
                    <a:gd name="T2" fmla="*/ 0 w 1"/>
                    <a:gd name="T3" fmla="*/ 6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1"/>
                      </a:moveTo>
                      <a:lnTo>
                        <a:pt x="0" y="1"/>
                      </a:ln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763" name="Freeform 460"/>
                <p:cNvSpPr>
                  <a:spLocks/>
                </p:cNvSpPr>
                <p:nvPr/>
              </p:nvSpPr>
              <p:spPr bwMode="auto">
                <a:xfrm>
                  <a:off x="5754" y="3066"/>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764" name="Freeform 461"/>
                <p:cNvSpPr>
                  <a:spLocks/>
                </p:cNvSpPr>
                <p:nvPr/>
              </p:nvSpPr>
              <p:spPr bwMode="auto">
                <a:xfrm>
                  <a:off x="5754" y="3066"/>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765" name="Freeform 462"/>
                <p:cNvSpPr>
                  <a:spLocks/>
                </p:cNvSpPr>
                <p:nvPr/>
              </p:nvSpPr>
              <p:spPr bwMode="auto">
                <a:xfrm>
                  <a:off x="5754" y="3066"/>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766" name="Freeform 463"/>
                <p:cNvSpPr>
                  <a:spLocks/>
                </p:cNvSpPr>
                <p:nvPr/>
              </p:nvSpPr>
              <p:spPr bwMode="auto">
                <a:xfrm>
                  <a:off x="5754" y="3066"/>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767" name="Freeform 464"/>
                <p:cNvSpPr>
                  <a:spLocks/>
                </p:cNvSpPr>
                <p:nvPr/>
              </p:nvSpPr>
              <p:spPr bwMode="auto">
                <a:xfrm>
                  <a:off x="5754" y="3066"/>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768" name="Freeform 465"/>
                <p:cNvSpPr>
                  <a:spLocks/>
                </p:cNvSpPr>
                <p:nvPr/>
              </p:nvSpPr>
              <p:spPr bwMode="auto">
                <a:xfrm>
                  <a:off x="5754" y="3060"/>
                  <a:ext cx="1" cy="6"/>
                </a:xfrm>
                <a:custGeom>
                  <a:avLst/>
                  <a:gdLst>
                    <a:gd name="T0" fmla="*/ 0 w 1"/>
                    <a:gd name="T1" fmla="*/ 6 h 1"/>
                    <a:gd name="T2" fmla="*/ 0 w 1"/>
                    <a:gd name="T3" fmla="*/ 6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1"/>
                      </a:moveTo>
                      <a:lnTo>
                        <a:pt x="0" y="1"/>
                      </a:ln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769" name="Freeform 466"/>
                <p:cNvSpPr>
                  <a:spLocks/>
                </p:cNvSpPr>
                <p:nvPr/>
              </p:nvSpPr>
              <p:spPr bwMode="auto">
                <a:xfrm>
                  <a:off x="5754" y="3060"/>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770" name="Freeform 467"/>
                <p:cNvSpPr>
                  <a:spLocks/>
                </p:cNvSpPr>
                <p:nvPr/>
              </p:nvSpPr>
              <p:spPr bwMode="auto">
                <a:xfrm>
                  <a:off x="5754" y="3060"/>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771" name="Freeform 468"/>
                <p:cNvSpPr>
                  <a:spLocks/>
                </p:cNvSpPr>
                <p:nvPr/>
              </p:nvSpPr>
              <p:spPr bwMode="auto">
                <a:xfrm>
                  <a:off x="5754" y="3060"/>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772" name="Freeform 469"/>
                <p:cNvSpPr>
                  <a:spLocks/>
                </p:cNvSpPr>
                <p:nvPr/>
              </p:nvSpPr>
              <p:spPr bwMode="auto">
                <a:xfrm>
                  <a:off x="5754" y="3060"/>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773" name="Freeform 470"/>
                <p:cNvSpPr>
                  <a:spLocks/>
                </p:cNvSpPr>
                <p:nvPr/>
              </p:nvSpPr>
              <p:spPr bwMode="auto">
                <a:xfrm>
                  <a:off x="5754" y="3054"/>
                  <a:ext cx="6" cy="6"/>
                </a:xfrm>
                <a:custGeom>
                  <a:avLst/>
                  <a:gdLst>
                    <a:gd name="T0" fmla="*/ 0 w 1"/>
                    <a:gd name="T1" fmla="*/ 6 h 1"/>
                    <a:gd name="T2" fmla="*/ 6 w 1"/>
                    <a:gd name="T3" fmla="*/ 6 h 1"/>
                    <a:gd name="T4" fmla="*/ 6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1"/>
                      </a:moveTo>
                      <a:lnTo>
                        <a:pt x="1" y="1"/>
                      </a:lnTo>
                      <a:lnTo>
                        <a:pt x="1"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774" name="Freeform 471"/>
                <p:cNvSpPr>
                  <a:spLocks/>
                </p:cNvSpPr>
                <p:nvPr/>
              </p:nvSpPr>
              <p:spPr bwMode="auto">
                <a:xfrm>
                  <a:off x="5760" y="3054"/>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775" name="Freeform 472"/>
                <p:cNvSpPr>
                  <a:spLocks/>
                </p:cNvSpPr>
                <p:nvPr/>
              </p:nvSpPr>
              <p:spPr bwMode="auto">
                <a:xfrm>
                  <a:off x="5760" y="3054"/>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776" name="Freeform 473"/>
                <p:cNvSpPr>
                  <a:spLocks/>
                </p:cNvSpPr>
                <p:nvPr/>
              </p:nvSpPr>
              <p:spPr bwMode="auto">
                <a:xfrm>
                  <a:off x="5760" y="3054"/>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777" name="Freeform 474"/>
                <p:cNvSpPr>
                  <a:spLocks/>
                </p:cNvSpPr>
                <p:nvPr/>
              </p:nvSpPr>
              <p:spPr bwMode="auto">
                <a:xfrm>
                  <a:off x="5760" y="3054"/>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778" name="Freeform 475"/>
                <p:cNvSpPr>
                  <a:spLocks/>
                </p:cNvSpPr>
                <p:nvPr/>
              </p:nvSpPr>
              <p:spPr bwMode="auto">
                <a:xfrm>
                  <a:off x="5760" y="3048"/>
                  <a:ext cx="1" cy="6"/>
                </a:xfrm>
                <a:custGeom>
                  <a:avLst/>
                  <a:gdLst>
                    <a:gd name="T0" fmla="*/ 0 w 1"/>
                    <a:gd name="T1" fmla="*/ 6 h 1"/>
                    <a:gd name="T2" fmla="*/ 0 w 1"/>
                    <a:gd name="T3" fmla="*/ 6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1"/>
                      </a:moveTo>
                      <a:lnTo>
                        <a:pt x="0" y="1"/>
                      </a:ln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779" name="Freeform 476"/>
                <p:cNvSpPr>
                  <a:spLocks/>
                </p:cNvSpPr>
                <p:nvPr/>
              </p:nvSpPr>
              <p:spPr bwMode="auto">
                <a:xfrm>
                  <a:off x="5760" y="3048"/>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780" name="Freeform 477"/>
                <p:cNvSpPr>
                  <a:spLocks/>
                </p:cNvSpPr>
                <p:nvPr/>
              </p:nvSpPr>
              <p:spPr bwMode="auto">
                <a:xfrm>
                  <a:off x="5760" y="3048"/>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781" name="Freeform 478"/>
                <p:cNvSpPr>
                  <a:spLocks/>
                </p:cNvSpPr>
                <p:nvPr/>
              </p:nvSpPr>
              <p:spPr bwMode="auto">
                <a:xfrm>
                  <a:off x="5760" y="3048"/>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782" name="Freeform 479"/>
                <p:cNvSpPr>
                  <a:spLocks/>
                </p:cNvSpPr>
                <p:nvPr/>
              </p:nvSpPr>
              <p:spPr bwMode="auto">
                <a:xfrm>
                  <a:off x="5760" y="3048"/>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783" name="Freeform 480"/>
                <p:cNvSpPr>
                  <a:spLocks/>
                </p:cNvSpPr>
                <p:nvPr/>
              </p:nvSpPr>
              <p:spPr bwMode="auto">
                <a:xfrm>
                  <a:off x="5760" y="3048"/>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784" name="Freeform 481"/>
                <p:cNvSpPr>
                  <a:spLocks/>
                </p:cNvSpPr>
                <p:nvPr/>
              </p:nvSpPr>
              <p:spPr bwMode="auto">
                <a:xfrm>
                  <a:off x="5760" y="3042"/>
                  <a:ext cx="1" cy="6"/>
                </a:xfrm>
                <a:custGeom>
                  <a:avLst/>
                  <a:gdLst>
                    <a:gd name="T0" fmla="*/ 0 w 1"/>
                    <a:gd name="T1" fmla="*/ 6 h 1"/>
                    <a:gd name="T2" fmla="*/ 0 w 1"/>
                    <a:gd name="T3" fmla="*/ 6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1"/>
                      </a:moveTo>
                      <a:lnTo>
                        <a:pt x="0" y="1"/>
                      </a:ln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785" name="Freeform 482"/>
                <p:cNvSpPr>
                  <a:spLocks/>
                </p:cNvSpPr>
                <p:nvPr/>
              </p:nvSpPr>
              <p:spPr bwMode="auto">
                <a:xfrm>
                  <a:off x="5760" y="3042"/>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786" name="Freeform 483"/>
                <p:cNvSpPr>
                  <a:spLocks/>
                </p:cNvSpPr>
                <p:nvPr/>
              </p:nvSpPr>
              <p:spPr bwMode="auto">
                <a:xfrm>
                  <a:off x="5760" y="3042"/>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787" name="Freeform 484"/>
                <p:cNvSpPr>
                  <a:spLocks/>
                </p:cNvSpPr>
                <p:nvPr/>
              </p:nvSpPr>
              <p:spPr bwMode="auto">
                <a:xfrm>
                  <a:off x="5760" y="3042"/>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788" name="Freeform 485"/>
                <p:cNvSpPr>
                  <a:spLocks/>
                </p:cNvSpPr>
                <p:nvPr/>
              </p:nvSpPr>
              <p:spPr bwMode="auto">
                <a:xfrm>
                  <a:off x="5760" y="3042"/>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789" name="Freeform 486"/>
                <p:cNvSpPr>
                  <a:spLocks/>
                </p:cNvSpPr>
                <p:nvPr/>
              </p:nvSpPr>
              <p:spPr bwMode="auto">
                <a:xfrm>
                  <a:off x="5760" y="3036"/>
                  <a:ext cx="1" cy="6"/>
                </a:xfrm>
                <a:custGeom>
                  <a:avLst/>
                  <a:gdLst>
                    <a:gd name="T0" fmla="*/ 0 w 1"/>
                    <a:gd name="T1" fmla="*/ 6 h 1"/>
                    <a:gd name="T2" fmla="*/ 0 w 1"/>
                    <a:gd name="T3" fmla="*/ 6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1"/>
                      </a:moveTo>
                      <a:lnTo>
                        <a:pt x="0" y="1"/>
                      </a:ln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790" name="Freeform 487"/>
                <p:cNvSpPr>
                  <a:spLocks/>
                </p:cNvSpPr>
                <p:nvPr/>
              </p:nvSpPr>
              <p:spPr bwMode="auto">
                <a:xfrm>
                  <a:off x="5760" y="3036"/>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791" name="Freeform 488"/>
                <p:cNvSpPr>
                  <a:spLocks/>
                </p:cNvSpPr>
                <p:nvPr/>
              </p:nvSpPr>
              <p:spPr bwMode="auto">
                <a:xfrm>
                  <a:off x="5760" y="3036"/>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792" name="Freeform 489"/>
                <p:cNvSpPr>
                  <a:spLocks/>
                </p:cNvSpPr>
                <p:nvPr/>
              </p:nvSpPr>
              <p:spPr bwMode="auto">
                <a:xfrm>
                  <a:off x="5760" y="3036"/>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793" name="Freeform 490"/>
                <p:cNvSpPr>
                  <a:spLocks/>
                </p:cNvSpPr>
                <p:nvPr/>
              </p:nvSpPr>
              <p:spPr bwMode="auto">
                <a:xfrm>
                  <a:off x="5760" y="3036"/>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794" name="Freeform 491"/>
                <p:cNvSpPr>
                  <a:spLocks/>
                </p:cNvSpPr>
                <p:nvPr/>
              </p:nvSpPr>
              <p:spPr bwMode="auto">
                <a:xfrm>
                  <a:off x="5760" y="3036"/>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795" name="Freeform 492"/>
                <p:cNvSpPr>
                  <a:spLocks/>
                </p:cNvSpPr>
                <p:nvPr/>
              </p:nvSpPr>
              <p:spPr bwMode="auto">
                <a:xfrm>
                  <a:off x="5760" y="3030"/>
                  <a:ext cx="1" cy="6"/>
                </a:xfrm>
                <a:custGeom>
                  <a:avLst/>
                  <a:gdLst>
                    <a:gd name="T0" fmla="*/ 0 w 1"/>
                    <a:gd name="T1" fmla="*/ 6 h 1"/>
                    <a:gd name="T2" fmla="*/ 0 w 1"/>
                    <a:gd name="T3" fmla="*/ 6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1"/>
                      </a:moveTo>
                      <a:lnTo>
                        <a:pt x="0" y="1"/>
                      </a:ln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796" name="Freeform 493"/>
                <p:cNvSpPr>
                  <a:spLocks/>
                </p:cNvSpPr>
                <p:nvPr/>
              </p:nvSpPr>
              <p:spPr bwMode="auto">
                <a:xfrm>
                  <a:off x="5760" y="3030"/>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797" name="Freeform 494"/>
                <p:cNvSpPr>
                  <a:spLocks/>
                </p:cNvSpPr>
                <p:nvPr/>
              </p:nvSpPr>
              <p:spPr bwMode="auto">
                <a:xfrm>
                  <a:off x="5760" y="3030"/>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798" name="Freeform 495"/>
                <p:cNvSpPr>
                  <a:spLocks/>
                </p:cNvSpPr>
                <p:nvPr/>
              </p:nvSpPr>
              <p:spPr bwMode="auto">
                <a:xfrm>
                  <a:off x="5760" y="3030"/>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799" name="Freeform 496"/>
                <p:cNvSpPr>
                  <a:spLocks/>
                </p:cNvSpPr>
                <p:nvPr/>
              </p:nvSpPr>
              <p:spPr bwMode="auto">
                <a:xfrm>
                  <a:off x="5760" y="3030"/>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800" name="Freeform 497"/>
                <p:cNvSpPr>
                  <a:spLocks/>
                </p:cNvSpPr>
                <p:nvPr/>
              </p:nvSpPr>
              <p:spPr bwMode="auto">
                <a:xfrm>
                  <a:off x="5760" y="3024"/>
                  <a:ext cx="1" cy="6"/>
                </a:xfrm>
                <a:custGeom>
                  <a:avLst/>
                  <a:gdLst>
                    <a:gd name="T0" fmla="*/ 0 w 1"/>
                    <a:gd name="T1" fmla="*/ 6 h 1"/>
                    <a:gd name="T2" fmla="*/ 0 w 1"/>
                    <a:gd name="T3" fmla="*/ 6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1"/>
                      </a:moveTo>
                      <a:lnTo>
                        <a:pt x="0" y="1"/>
                      </a:ln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801" name="Freeform 498"/>
                <p:cNvSpPr>
                  <a:spLocks/>
                </p:cNvSpPr>
                <p:nvPr/>
              </p:nvSpPr>
              <p:spPr bwMode="auto">
                <a:xfrm>
                  <a:off x="5760" y="3024"/>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802" name="Freeform 499"/>
                <p:cNvSpPr>
                  <a:spLocks/>
                </p:cNvSpPr>
                <p:nvPr/>
              </p:nvSpPr>
              <p:spPr bwMode="auto">
                <a:xfrm>
                  <a:off x="5760" y="3024"/>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803" name="Freeform 500"/>
                <p:cNvSpPr>
                  <a:spLocks/>
                </p:cNvSpPr>
                <p:nvPr/>
              </p:nvSpPr>
              <p:spPr bwMode="auto">
                <a:xfrm>
                  <a:off x="5760" y="3024"/>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804" name="Freeform 501"/>
                <p:cNvSpPr>
                  <a:spLocks/>
                </p:cNvSpPr>
                <p:nvPr/>
              </p:nvSpPr>
              <p:spPr bwMode="auto">
                <a:xfrm>
                  <a:off x="5760" y="3024"/>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805" name="Freeform 502"/>
                <p:cNvSpPr>
                  <a:spLocks/>
                </p:cNvSpPr>
                <p:nvPr/>
              </p:nvSpPr>
              <p:spPr bwMode="auto">
                <a:xfrm>
                  <a:off x="5760" y="3024"/>
                  <a:ext cx="6" cy="1"/>
                </a:xfrm>
                <a:custGeom>
                  <a:avLst/>
                  <a:gdLst>
                    <a:gd name="T0" fmla="*/ 0 w 1"/>
                    <a:gd name="T1" fmla="*/ 0 h 1"/>
                    <a:gd name="T2" fmla="*/ 6 w 1"/>
                    <a:gd name="T3" fmla="*/ 0 h 1"/>
                    <a:gd name="T4" fmla="*/ 6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1"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806" name="Freeform 503"/>
                <p:cNvSpPr>
                  <a:spLocks/>
                </p:cNvSpPr>
                <p:nvPr/>
              </p:nvSpPr>
              <p:spPr bwMode="auto">
                <a:xfrm>
                  <a:off x="5766" y="3018"/>
                  <a:ext cx="1" cy="6"/>
                </a:xfrm>
                <a:custGeom>
                  <a:avLst/>
                  <a:gdLst>
                    <a:gd name="T0" fmla="*/ 0 w 1"/>
                    <a:gd name="T1" fmla="*/ 6 h 1"/>
                    <a:gd name="T2" fmla="*/ 0 w 1"/>
                    <a:gd name="T3" fmla="*/ 6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1"/>
                      </a:moveTo>
                      <a:lnTo>
                        <a:pt x="0" y="1"/>
                      </a:ln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807" name="Freeform 504"/>
                <p:cNvSpPr>
                  <a:spLocks/>
                </p:cNvSpPr>
                <p:nvPr/>
              </p:nvSpPr>
              <p:spPr bwMode="auto">
                <a:xfrm>
                  <a:off x="5766" y="3018"/>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808" name="Freeform 505"/>
                <p:cNvSpPr>
                  <a:spLocks/>
                </p:cNvSpPr>
                <p:nvPr/>
              </p:nvSpPr>
              <p:spPr bwMode="auto">
                <a:xfrm>
                  <a:off x="5766" y="3018"/>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809" name="Freeform 506"/>
                <p:cNvSpPr>
                  <a:spLocks/>
                </p:cNvSpPr>
                <p:nvPr/>
              </p:nvSpPr>
              <p:spPr bwMode="auto">
                <a:xfrm>
                  <a:off x="5766" y="3018"/>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810" name="Freeform 507"/>
                <p:cNvSpPr>
                  <a:spLocks/>
                </p:cNvSpPr>
                <p:nvPr/>
              </p:nvSpPr>
              <p:spPr bwMode="auto">
                <a:xfrm>
                  <a:off x="5766" y="3018"/>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811" name="Freeform 508"/>
                <p:cNvSpPr>
                  <a:spLocks/>
                </p:cNvSpPr>
                <p:nvPr/>
              </p:nvSpPr>
              <p:spPr bwMode="auto">
                <a:xfrm>
                  <a:off x="5766" y="3012"/>
                  <a:ext cx="1" cy="6"/>
                </a:xfrm>
                <a:custGeom>
                  <a:avLst/>
                  <a:gdLst>
                    <a:gd name="T0" fmla="*/ 0 w 1"/>
                    <a:gd name="T1" fmla="*/ 6 h 1"/>
                    <a:gd name="T2" fmla="*/ 0 w 1"/>
                    <a:gd name="T3" fmla="*/ 6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1"/>
                      </a:moveTo>
                      <a:lnTo>
                        <a:pt x="0" y="1"/>
                      </a:ln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812" name="Freeform 509"/>
                <p:cNvSpPr>
                  <a:spLocks/>
                </p:cNvSpPr>
                <p:nvPr/>
              </p:nvSpPr>
              <p:spPr bwMode="auto">
                <a:xfrm>
                  <a:off x="5766" y="3012"/>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813" name="Freeform 510"/>
                <p:cNvSpPr>
                  <a:spLocks/>
                </p:cNvSpPr>
                <p:nvPr/>
              </p:nvSpPr>
              <p:spPr bwMode="auto">
                <a:xfrm>
                  <a:off x="5766" y="3012"/>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814" name="Freeform 511"/>
                <p:cNvSpPr>
                  <a:spLocks/>
                </p:cNvSpPr>
                <p:nvPr/>
              </p:nvSpPr>
              <p:spPr bwMode="auto">
                <a:xfrm>
                  <a:off x="5766" y="3012"/>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815" name="Freeform 512"/>
                <p:cNvSpPr>
                  <a:spLocks/>
                </p:cNvSpPr>
                <p:nvPr/>
              </p:nvSpPr>
              <p:spPr bwMode="auto">
                <a:xfrm>
                  <a:off x="5766" y="3012"/>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816" name="Freeform 513"/>
                <p:cNvSpPr>
                  <a:spLocks/>
                </p:cNvSpPr>
                <p:nvPr/>
              </p:nvSpPr>
              <p:spPr bwMode="auto">
                <a:xfrm>
                  <a:off x="5766" y="3012"/>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817" name="Freeform 514"/>
                <p:cNvSpPr>
                  <a:spLocks/>
                </p:cNvSpPr>
                <p:nvPr/>
              </p:nvSpPr>
              <p:spPr bwMode="auto">
                <a:xfrm>
                  <a:off x="5766" y="3006"/>
                  <a:ext cx="1" cy="6"/>
                </a:xfrm>
                <a:custGeom>
                  <a:avLst/>
                  <a:gdLst>
                    <a:gd name="T0" fmla="*/ 0 w 1"/>
                    <a:gd name="T1" fmla="*/ 6 h 1"/>
                    <a:gd name="T2" fmla="*/ 0 w 1"/>
                    <a:gd name="T3" fmla="*/ 6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1"/>
                      </a:moveTo>
                      <a:lnTo>
                        <a:pt x="0" y="1"/>
                      </a:ln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818" name="Freeform 515"/>
                <p:cNvSpPr>
                  <a:spLocks/>
                </p:cNvSpPr>
                <p:nvPr/>
              </p:nvSpPr>
              <p:spPr bwMode="auto">
                <a:xfrm>
                  <a:off x="5766" y="3006"/>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819" name="Freeform 516"/>
                <p:cNvSpPr>
                  <a:spLocks/>
                </p:cNvSpPr>
                <p:nvPr/>
              </p:nvSpPr>
              <p:spPr bwMode="auto">
                <a:xfrm>
                  <a:off x="5766" y="3006"/>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820" name="Freeform 517"/>
                <p:cNvSpPr>
                  <a:spLocks/>
                </p:cNvSpPr>
                <p:nvPr/>
              </p:nvSpPr>
              <p:spPr bwMode="auto">
                <a:xfrm>
                  <a:off x="5766" y="3006"/>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821" name="Freeform 518"/>
                <p:cNvSpPr>
                  <a:spLocks/>
                </p:cNvSpPr>
                <p:nvPr/>
              </p:nvSpPr>
              <p:spPr bwMode="auto">
                <a:xfrm>
                  <a:off x="5766" y="3006"/>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822" name="Freeform 519"/>
                <p:cNvSpPr>
                  <a:spLocks/>
                </p:cNvSpPr>
                <p:nvPr/>
              </p:nvSpPr>
              <p:spPr bwMode="auto">
                <a:xfrm>
                  <a:off x="5766" y="3000"/>
                  <a:ext cx="1" cy="6"/>
                </a:xfrm>
                <a:custGeom>
                  <a:avLst/>
                  <a:gdLst>
                    <a:gd name="T0" fmla="*/ 0 w 1"/>
                    <a:gd name="T1" fmla="*/ 6 h 1"/>
                    <a:gd name="T2" fmla="*/ 0 w 1"/>
                    <a:gd name="T3" fmla="*/ 6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1"/>
                      </a:moveTo>
                      <a:lnTo>
                        <a:pt x="0" y="1"/>
                      </a:ln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823" name="Freeform 520"/>
                <p:cNvSpPr>
                  <a:spLocks/>
                </p:cNvSpPr>
                <p:nvPr/>
              </p:nvSpPr>
              <p:spPr bwMode="auto">
                <a:xfrm>
                  <a:off x="5766" y="3000"/>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824" name="Freeform 521"/>
                <p:cNvSpPr>
                  <a:spLocks/>
                </p:cNvSpPr>
                <p:nvPr/>
              </p:nvSpPr>
              <p:spPr bwMode="auto">
                <a:xfrm>
                  <a:off x="5766" y="3000"/>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825" name="Freeform 522"/>
                <p:cNvSpPr>
                  <a:spLocks/>
                </p:cNvSpPr>
                <p:nvPr/>
              </p:nvSpPr>
              <p:spPr bwMode="auto">
                <a:xfrm>
                  <a:off x="5766" y="3000"/>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826" name="Freeform 523"/>
                <p:cNvSpPr>
                  <a:spLocks/>
                </p:cNvSpPr>
                <p:nvPr/>
              </p:nvSpPr>
              <p:spPr bwMode="auto">
                <a:xfrm>
                  <a:off x="5766" y="3000"/>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827" name="Freeform 524"/>
                <p:cNvSpPr>
                  <a:spLocks/>
                </p:cNvSpPr>
                <p:nvPr/>
              </p:nvSpPr>
              <p:spPr bwMode="auto">
                <a:xfrm>
                  <a:off x="5766" y="3000"/>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828" name="Freeform 525"/>
                <p:cNvSpPr>
                  <a:spLocks/>
                </p:cNvSpPr>
                <p:nvPr/>
              </p:nvSpPr>
              <p:spPr bwMode="auto">
                <a:xfrm>
                  <a:off x="5766" y="2994"/>
                  <a:ext cx="1" cy="6"/>
                </a:xfrm>
                <a:custGeom>
                  <a:avLst/>
                  <a:gdLst>
                    <a:gd name="T0" fmla="*/ 0 w 1"/>
                    <a:gd name="T1" fmla="*/ 6 h 1"/>
                    <a:gd name="T2" fmla="*/ 0 w 1"/>
                    <a:gd name="T3" fmla="*/ 6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1"/>
                      </a:moveTo>
                      <a:lnTo>
                        <a:pt x="0" y="1"/>
                      </a:ln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829" name="Freeform 526"/>
                <p:cNvSpPr>
                  <a:spLocks/>
                </p:cNvSpPr>
                <p:nvPr/>
              </p:nvSpPr>
              <p:spPr bwMode="auto">
                <a:xfrm>
                  <a:off x="5766" y="2994"/>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830" name="Freeform 527"/>
                <p:cNvSpPr>
                  <a:spLocks/>
                </p:cNvSpPr>
                <p:nvPr/>
              </p:nvSpPr>
              <p:spPr bwMode="auto">
                <a:xfrm>
                  <a:off x="5766" y="2994"/>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831" name="Freeform 528"/>
                <p:cNvSpPr>
                  <a:spLocks/>
                </p:cNvSpPr>
                <p:nvPr/>
              </p:nvSpPr>
              <p:spPr bwMode="auto">
                <a:xfrm>
                  <a:off x="5766" y="2994"/>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832" name="Freeform 529"/>
                <p:cNvSpPr>
                  <a:spLocks/>
                </p:cNvSpPr>
                <p:nvPr/>
              </p:nvSpPr>
              <p:spPr bwMode="auto">
                <a:xfrm>
                  <a:off x="5766" y="2994"/>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833" name="Freeform 530"/>
                <p:cNvSpPr>
                  <a:spLocks/>
                </p:cNvSpPr>
                <p:nvPr/>
              </p:nvSpPr>
              <p:spPr bwMode="auto">
                <a:xfrm>
                  <a:off x="5766" y="2988"/>
                  <a:ext cx="1" cy="6"/>
                </a:xfrm>
                <a:custGeom>
                  <a:avLst/>
                  <a:gdLst>
                    <a:gd name="T0" fmla="*/ 0 w 1"/>
                    <a:gd name="T1" fmla="*/ 6 h 1"/>
                    <a:gd name="T2" fmla="*/ 0 w 1"/>
                    <a:gd name="T3" fmla="*/ 6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1"/>
                      </a:moveTo>
                      <a:lnTo>
                        <a:pt x="0" y="1"/>
                      </a:ln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834" name="Freeform 531"/>
                <p:cNvSpPr>
                  <a:spLocks/>
                </p:cNvSpPr>
                <p:nvPr/>
              </p:nvSpPr>
              <p:spPr bwMode="auto">
                <a:xfrm>
                  <a:off x="5766" y="2988"/>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835" name="Freeform 532"/>
                <p:cNvSpPr>
                  <a:spLocks/>
                </p:cNvSpPr>
                <p:nvPr/>
              </p:nvSpPr>
              <p:spPr bwMode="auto">
                <a:xfrm>
                  <a:off x="5766" y="2988"/>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836" name="Freeform 533"/>
                <p:cNvSpPr>
                  <a:spLocks/>
                </p:cNvSpPr>
                <p:nvPr/>
              </p:nvSpPr>
              <p:spPr bwMode="auto">
                <a:xfrm>
                  <a:off x="5766" y="2988"/>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837" name="Freeform 534"/>
                <p:cNvSpPr>
                  <a:spLocks/>
                </p:cNvSpPr>
                <p:nvPr/>
              </p:nvSpPr>
              <p:spPr bwMode="auto">
                <a:xfrm>
                  <a:off x="5766" y="2988"/>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838" name="Freeform 535"/>
                <p:cNvSpPr>
                  <a:spLocks/>
                </p:cNvSpPr>
                <p:nvPr/>
              </p:nvSpPr>
              <p:spPr bwMode="auto">
                <a:xfrm>
                  <a:off x="5766" y="2988"/>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839" name="Freeform 536"/>
                <p:cNvSpPr>
                  <a:spLocks/>
                </p:cNvSpPr>
                <p:nvPr/>
              </p:nvSpPr>
              <p:spPr bwMode="auto">
                <a:xfrm>
                  <a:off x="5766" y="2982"/>
                  <a:ext cx="1" cy="6"/>
                </a:xfrm>
                <a:custGeom>
                  <a:avLst/>
                  <a:gdLst>
                    <a:gd name="T0" fmla="*/ 0 w 1"/>
                    <a:gd name="T1" fmla="*/ 6 h 1"/>
                    <a:gd name="T2" fmla="*/ 0 w 1"/>
                    <a:gd name="T3" fmla="*/ 6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1"/>
                      </a:moveTo>
                      <a:lnTo>
                        <a:pt x="0" y="1"/>
                      </a:ln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840" name="Freeform 537"/>
                <p:cNvSpPr>
                  <a:spLocks/>
                </p:cNvSpPr>
                <p:nvPr/>
              </p:nvSpPr>
              <p:spPr bwMode="auto">
                <a:xfrm>
                  <a:off x="5766" y="2982"/>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841" name="Freeform 538"/>
                <p:cNvSpPr>
                  <a:spLocks/>
                </p:cNvSpPr>
                <p:nvPr/>
              </p:nvSpPr>
              <p:spPr bwMode="auto">
                <a:xfrm>
                  <a:off x="5766" y="2982"/>
                  <a:ext cx="6" cy="1"/>
                </a:xfrm>
                <a:custGeom>
                  <a:avLst/>
                  <a:gdLst>
                    <a:gd name="T0" fmla="*/ 0 w 1"/>
                    <a:gd name="T1" fmla="*/ 0 h 1"/>
                    <a:gd name="T2" fmla="*/ 6 w 1"/>
                    <a:gd name="T3" fmla="*/ 0 h 1"/>
                    <a:gd name="T4" fmla="*/ 6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1"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842" name="Freeform 539"/>
                <p:cNvSpPr>
                  <a:spLocks/>
                </p:cNvSpPr>
                <p:nvPr/>
              </p:nvSpPr>
              <p:spPr bwMode="auto">
                <a:xfrm>
                  <a:off x="5772" y="2982"/>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843" name="Freeform 540"/>
                <p:cNvSpPr>
                  <a:spLocks/>
                </p:cNvSpPr>
                <p:nvPr/>
              </p:nvSpPr>
              <p:spPr bwMode="auto">
                <a:xfrm>
                  <a:off x="5772" y="2982"/>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844" name="Freeform 541"/>
                <p:cNvSpPr>
                  <a:spLocks/>
                </p:cNvSpPr>
                <p:nvPr/>
              </p:nvSpPr>
              <p:spPr bwMode="auto">
                <a:xfrm>
                  <a:off x="5772" y="2976"/>
                  <a:ext cx="1" cy="6"/>
                </a:xfrm>
                <a:custGeom>
                  <a:avLst/>
                  <a:gdLst>
                    <a:gd name="T0" fmla="*/ 0 w 1"/>
                    <a:gd name="T1" fmla="*/ 6 h 1"/>
                    <a:gd name="T2" fmla="*/ 0 w 1"/>
                    <a:gd name="T3" fmla="*/ 6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1"/>
                      </a:moveTo>
                      <a:lnTo>
                        <a:pt x="0" y="1"/>
                      </a:ln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845" name="Freeform 542"/>
                <p:cNvSpPr>
                  <a:spLocks/>
                </p:cNvSpPr>
                <p:nvPr/>
              </p:nvSpPr>
              <p:spPr bwMode="auto">
                <a:xfrm>
                  <a:off x="5772" y="2976"/>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846" name="Freeform 543"/>
                <p:cNvSpPr>
                  <a:spLocks/>
                </p:cNvSpPr>
                <p:nvPr/>
              </p:nvSpPr>
              <p:spPr bwMode="auto">
                <a:xfrm>
                  <a:off x="5772" y="2976"/>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847" name="Freeform 544"/>
                <p:cNvSpPr>
                  <a:spLocks/>
                </p:cNvSpPr>
                <p:nvPr/>
              </p:nvSpPr>
              <p:spPr bwMode="auto">
                <a:xfrm>
                  <a:off x="5772" y="2976"/>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848" name="Freeform 545"/>
                <p:cNvSpPr>
                  <a:spLocks/>
                </p:cNvSpPr>
                <p:nvPr/>
              </p:nvSpPr>
              <p:spPr bwMode="auto">
                <a:xfrm>
                  <a:off x="5772" y="2976"/>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849" name="Freeform 546"/>
                <p:cNvSpPr>
                  <a:spLocks/>
                </p:cNvSpPr>
                <p:nvPr/>
              </p:nvSpPr>
              <p:spPr bwMode="auto">
                <a:xfrm>
                  <a:off x="5772" y="2976"/>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850" name="Freeform 547"/>
                <p:cNvSpPr>
                  <a:spLocks/>
                </p:cNvSpPr>
                <p:nvPr/>
              </p:nvSpPr>
              <p:spPr bwMode="auto">
                <a:xfrm>
                  <a:off x="5772" y="2970"/>
                  <a:ext cx="1" cy="6"/>
                </a:xfrm>
                <a:custGeom>
                  <a:avLst/>
                  <a:gdLst>
                    <a:gd name="T0" fmla="*/ 0 w 1"/>
                    <a:gd name="T1" fmla="*/ 6 h 1"/>
                    <a:gd name="T2" fmla="*/ 0 w 1"/>
                    <a:gd name="T3" fmla="*/ 6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1"/>
                      </a:moveTo>
                      <a:lnTo>
                        <a:pt x="0" y="1"/>
                      </a:ln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851" name="Freeform 548"/>
                <p:cNvSpPr>
                  <a:spLocks/>
                </p:cNvSpPr>
                <p:nvPr/>
              </p:nvSpPr>
              <p:spPr bwMode="auto">
                <a:xfrm>
                  <a:off x="5772" y="2970"/>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852" name="Freeform 549"/>
                <p:cNvSpPr>
                  <a:spLocks/>
                </p:cNvSpPr>
                <p:nvPr/>
              </p:nvSpPr>
              <p:spPr bwMode="auto">
                <a:xfrm>
                  <a:off x="5772" y="2970"/>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853" name="Freeform 550"/>
                <p:cNvSpPr>
                  <a:spLocks/>
                </p:cNvSpPr>
                <p:nvPr/>
              </p:nvSpPr>
              <p:spPr bwMode="auto">
                <a:xfrm>
                  <a:off x="5772" y="2970"/>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854" name="Freeform 551"/>
                <p:cNvSpPr>
                  <a:spLocks/>
                </p:cNvSpPr>
                <p:nvPr/>
              </p:nvSpPr>
              <p:spPr bwMode="auto">
                <a:xfrm>
                  <a:off x="5772" y="2970"/>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855" name="Freeform 552"/>
                <p:cNvSpPr>
                  <a:spLocks/>
                </p:cNvSpPr>
                <p:nvPr/>
              </p:nvSpPr>
              <p:spPr bwMode="auto">
                <a:xfrm>
                  <a:off x="5772" y="2964"/>
                  <a:ext cx="1" cy="6"/>
                </a:xfrm>
                <a:custGeom>
                  <a:avLst/>
                  <a:gdLst>
                    <a:gd name="T0" fmla="*/ 0 w 1"/>
                    <a:gd name="T1" fmla="*/ 6 h 1"/>
                    <a:gd name="T2" fmla="*/ 0 w 1"/>
                    <a:gd name="T3" fmla="*/ 6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1"/>
                      </a:moveTo>
                      <a:lnTo>
                        <a:pt x="0" y="1"/>
                      </a:ln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856" name="Freeform 553"/>
                <p:cNvSpPr>
                  <a:spLocks/>
                </p:cNvSpPr>
                <p:nvPr/>
              </p:nvSpPr>
              <p:spPr bwMode="auto">
                <a:xfrm>
                  <a:off x="5772" y="2964"/>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857" name="Freeform 554"/>
                <p:cNvSpPr>
                  <a:spLocks/>
                </p:cNvSpPr>
                <p:nvPr/>
              </p:nvSpPr>
              <p:spPr bwMode="auto">
                <a:xfrm>
                  <a:off x="5772" y="2964"/>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858" name="Freeform 555"/>
                <p:cNvSpPr>
                  <a:spLocks/>
                </p:cNvSpPr>
                <p:nvPr/>
              </p:nvSpPr>
              <p:spPr bwMode="auto">
                <a:xfrm>
                  <a:off x="5772" y="2964"/>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859" name="Freeform 556"/>
                <p:cNvSpPr>
                  <a:spLocks/>
                </p:cNvSpPr>
                <p:nvPr/>
              </p:nvSpPr>
              <p:spPr bwMode="auto">
                <a:xfrm>
                  <a:off x="5772" y="2964"/>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860" name="Freeform 557"/>
                <p:cNvSpPr>
                  <a:spLocks/>
                </p:cNvSpPr>
                <p:nvPr/>
              </p:nvSpPr>
              <p:spPr bwMode="auto">
                <a:xfrm>
                  <a:off x="5772" y="2964"/>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861" name="Freeform 558"/>
                <p:cNvSpPr>
                  <a:spLocks/>
                </p:cNvSpPr>
                <p:nvPr/>
              </p:nvSpPr>
              <p:spPr bwMode="auto">
                <a:xfrm>
                  <a:off x="5772" y="2958"/>
                  <a:ext cx="1" cy="6"/>
                </a:xfrm>
                <a:custGeom>
                  <a:avLst/>
                  <a:gdLst>
                    <a:gd name="T0" fmla="*/ 0 w 1"/>
                    <a:gd name="T1" fmla="*/ 6 h 1"/>
                    <a:gd name="T2" fmla="*/ 0 w 1"/>
                    <a:gd name="T3" fmla="*/ 6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1"/>
                      </a:moveTo>
                      <a:lnTo>
                        <a:pt x="0" y="1"/>
                      </a:ln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862" name="Freeform 559"/>
                <p:cNvSpPr>
                  <a:spLocks/>
                </p:cNvSpPr>
                <p:nvPr/>
              </p:nvSpPr>
              <p:spPr bwMode="auto">
                <a:xfrm>
                  <a:off x="5772" y="2958"/>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863" name="Freeform 560"/>
                <p:cNvSpPr>
                  <a:spLocks/>
                </p:cNvSpPr>
                <p:nvPr/>
              </p:nvSpPr>
              <p:spPr bwMode="auto">
                <a:xfrm>
                  <a:off x="5772" y="2958"/>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864" name="Freeform 561"/>
                <p:cNvSpPr>
                  <a:spLocks/>
                </p:cNvSpPr>
                <p:nvPr/>
              </p:nvSpPr>
              <p:spPr bwMode="auto">
                <a:xfrm>
                  <a:off x="5772" y="2958"/>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865" name="Freeform 562"/>
                <p:cNvSpPr>
                  <a:spLocks/>
                </p:cNvSpPr>
                <p:nvPr/>
              </p:nvSpPr>
              <p:spPr bwMode="auto">
                <a:xfrm>
                  <a:off x="5772" y="2958"/>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866" name="Freeform 563"/>
                <p:cNvSpPr>
                  <a:spLocks/>
                </p:cNvSpPr>
                <p:nvPr/>
              </p:nvSpPr>
              <p:spPr bwMode="auto">
                <a:xfrm>
                  <a:off x="5772" y="2952"/>
                  <a:ext cx="1" cy="6"/>
                </a:xfrm>
                <a:custGeom>
                  <a:avLst/>
                  <a:gdLst>
                    <a:gd name="T0" fmla="*/ 0 w 1"/>
                    <a:gd name="T1" fmla="*/ 6 h 1"/>
                    <a:gd name="T2" fmla="*/ 0 w 1"/>
                    <a:gd name="T3" fmla="*/ 6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1"/>
                      </a:moveTo>
                      <a:lnTo>
                        <a:pt x="0" y="1"/>
                      </a:ln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867" name="Freeform 564"/>
                <p:cNvSpPr>
                  <a:spLocks/>
                </p:cNvSpPr>
                <p:nvPr/>
              </p:nvSpPr>
              <p:spPr bwMode="auto">
                <a:xfrm>
                  <a:off x="5772" y="2952"/>
                  <a:ext cx="6" cy="1"/>
                </a:xfrm>
                <a:custGeom>
                  <a:avLst/>
                  <a:gdLst>
                    <a:gd name="T0" fmla="*/ 0 w 1"/>
                    <a:gd name="T1" fmla="*/ 0 h 1"/>
                    <a:gd name="T2" fmla="*/ 6 w 1"/>
                    <a:gd name="T3" fmla="*/ 0 h 1"/>
                    <a:gd name="T4" fmla="*/ 6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1"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868" name="Freeform 565"/>
                <p:cNvSpPr>
                  <a:spLocks/>
                </p:cNvSpPr>
                <p:nvPr/>
              </p:nvSpPr>
              <p:spPr bwMode="auto">
                <a:xfrm>
                  <a:off x="5778" y="2952"/>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869" name="Freeform 566"/>
                <p:cNvSpPr>
                  <a:spLocks/>
                </p:cNvSpPr>
                <p:nvPr/>
              </p:nvSpPr>
              <p:spPr bwMode="auto">
                <a:xfrm>
                  <a:off x="5778" y="2952"/>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870" name="Freeform 567"/>
                <p:cNvSpPr>
                  <a:spLocks/>
                </p:cNvSpPr>
                <p:nvPr/>
              </p:nvSpPr>
              <p:spPr bwMode="auto">
                <a:xfrm>
                  <a:off x="5778" y="2952"/>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871" name="Freeform 568"/>
                <p:cNvSpPr>
                  <a:spLocks/>
                </p:cNvSpPr>
                <p:nvPr/>
              </p:nvSpPr>
              <p:spPr bwMode="auto">
                <a:xfrm>
                  <a:off x="5778" y="2952"/>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872" name="Freeform 569"/>
                <p:cNvSpPr>
                  <a:spLocks/>
                </p:cNvSpPr>
                <p:nvPr/>
              </p:nvSpPr>
              <p:spPr bwMode="auto">
                <a:xfrm>
                  <a:off x="5778" y="2946"/>
                  <a:ext cx="1" cy="6"/>
                </a:xfrm>
                <a:custGeom>
                  <a:avLst/>
                  <a:gdLst>
                    <a:gd name="T0" fmla="*/ 0 w 1"/>
                    <a:gd name="T1" fmla="*/ 6 h 1"/>
                    <a:gd name="T2" fmla="*/ 0 w 1"/>
                    <a:gd name="T3" fmla="*/ 6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1"/>
                      </a:moveTo>
                      <a:lnTo>
                        <a:pt x="0" y="1"/>
                      </a:ln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873" name="Freeform 570"/>
                <p:cNvSpPr>
                  <a:spLocks/>
                </p:cNvSpPr>
                <p:nvPr/>
              </p:nvSpPr>
              <p:spPr bwMode="auto">
                <a:xfrm>
                  <a:off x="5778" y="2946"/>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874" name="Freeform 571"/>
                <p:cNvSpPr>
                  <a:spLocks/>
                </p:cNvSpPr>
                <p:nvPr/>
              </p:nvSpPr>
              <p:spPr bwMode="auto">
                <a:xfrm>
                  <a:off x="5778" y="2946"/>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875" name="Freeform 572"/>
                <p:cNvSpPr>
                  <a:spLocks/>
                </p:cNvSpPr>
                <p:nvPr/>
              </p:nvSpPr>
              <p:spPr bwMode="auto">
                <a:xfrm>
                  <a:off x="5778" y="2946"/>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876" name="Freeform 573"/>
                <p:cNvSpPr>
                  <a:spLocks/>
                </p:cNvSpPr>
                <p:nvPr/>
              </p:nvSpPr>
              <p:spPr bwMode="auto">
                <a:xfrm>
                  <a:off x="5778" y="2946"/>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877" name="Freeform 574"/>
                <p:cNvSpPr>
                  <a:spLocks/>
                </p:cNvSpPr>
                <p:nvPr/>
              </p:nvSpPr>
              <p:spPr bwMode="auto">
                <a:xfrm>
                  <a:off x="5778" y="2940"/>
                  <a:ext cx="1" cy="6"/>
                </a:xfrm>
                <a:custGeom>
                  <a:avLst/>
                  <a:gdLst>
                    <a:gd name="T0" fmla="*/ 0 w 1"/>
                    <a:gd name="T1" fmla="*/ 6 h 1"/>
                    <a:gd name="T2" fmla="*/ 0 w 1"/>
                    <a:gd name="T3" fmla="*/ 6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1"/>
                      </a:moveTo>
                      <a:lnTo>
                        <a:pt x="0" y="1"/>
                      </a:ln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878" name="Freeform 575"/>
                <p:cNvSpPr>
                  <a:spLocks/>
                </p:cNvSpPr>
                <p:nvPr/>
              </p:nvSpPr>
              <p:spPr bwMode="auto">
                <a:xfrm>
                  <a:off x="5778" y="2940"/>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879" name="Freeform 576"/>
                <p:cNvSpPr>
                  <a:spLocks/>
                </p:cNvSpPr>
                <p:nvPr/>
              </p:nvSpPr>
              <p:spPr bwMode="auto">
                <a:xfrm>
                  <a:off x="5778" y="2940"/>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880" name="Freeform 577"/>
                <p:cNvSpPr>
                  <a:spLocks/>
                </p:cNvSpPr>
                <p:nvPr/>
              </p:nvSpPr>
              <p:spPr bwMode="auto">
                <a:xfrm>
                  <a:off x="5778" y="2940"/>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881" name="Freeform 578"/>
                <p:cNvSpPr>
                  <a:spLocks/>
                </p:cNvSpPr>
                <p:nvPr/>
              </p:nvSpPr>
              <p:spPr bwMode="auto">
                <a:xfrm>
                  <a:off x="5778" y="2940"/>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882" name="Freeform 579"/>
                <p:cNvSpPr>
                  <a:spLocks/>
                </p:cNvSpPr>
                <p:nvPr/>
              </p:nvSpPr>
              <p:spPr bwMode="auto">
                <a:xfrm>
                  <a:off x="5778" y="2940"/>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883" name="Freeform 580"/>
                <p:cNvSpPr>
                  <a:spLocks/>
                </p:cNvSpPr>
                <p:nvPr/>
              </p:nvSpPr>
              <p:spPr bwMode="auto">
                <a:xfrm>
                  <a:off x="5778" y="2934"/>
                  <a:ext cx="1" cy="6"/>
                </a:xfrm>
                <a:custGeom>
                  <a:avLst/>
                  <a:gdLst>
                    <a:gd name="T0" fmla="*/ 0 w 1"/>
                    <a:gd name="T1" fmla="*/ 6 h 1"/>
                    <a:gd name="T2" fmla="*/ 0 w 1"/>
                    <a:gd name="T3" fmla="*/ 6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1"/>
                      </a:moveTo>
                      <a:lnTo>
                        <a:pt x="0" y="1"/>
                      </a:ln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884" name="Freeform 581"/>
                <p:cNvSpPr>
                  <a:spLocks/>
                </p:cNvSpPr>
                <p:nvPr/>
              </p:nvSpPr>
              <p:spPr bwMode="auto">
                <a:xfrm>
                  <a:off x="5778" y="2934"/>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885" name="Freeform 582"/>
                <p:cNvSpPr>
                  <a:spLocks/>
                </p:cNvSpPr>
                <p:nvPr/>
              </p:nvSpPr>
              <p:spPr bwMode="auto">
                <a:xfrm>
                  <a:off x="5778" y="2934"/>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886" name="Freeform 583"/>
                <p:cNvSpPr>
                  <a:spLocks/>
                </p:cNvSpPr>
                <p:nvPr/>
              </p:nvSpPr>
              <p:spPr bwMode="auto">
                <a:xfrm>
                  <a:off x="5778" y="2934"/>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887" name="Freeform 584"/>
                <p:cNvSpPr>
                  <a:spLocks/>
                </p:cNvSpPr>
                <p:nvPr/>
              </p:nvSpPr>
              <p:spPr bwMode="auto">
                <a:xfrm>
                  <a:off x="5778" y="2934"/>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888" name="Freeform 585"/>
                <p:cNvSpPr>
                  <a:spLocks/>
                </p:cNvSpPr>
                <p:nvPr/>
              </p:nvSpPr>
              <p:spPr bwMode="auto">
                <a:xfrm>
                  <a:off x="5778" y="2928"/>
                  <a:ext cx="1" cy="6"/>
                </a:xfrm>
                <a:custGeom>
                  <a:avLst/>
                  <a:gdLst>
                    <a:gd name="T0" fmla="*/ 0 w 1"/>
                    <a:gd name="T1" fmla="*/ 6 h 1"/>
                    <a:gd name="T2" fmla="*/ 0 w 1"/>
                    <a:gd name="T3" fmla="*/ 6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1"/>
                      </a:moveTo>
                      <a:lnTo>
                        <a:pt x="0" y="1"/>
                      </a:ln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889" name="Freeform 586"/>
                <p:cNvSpPr>
                  <a:spLocks/>
                </p:cNvSpPr>
                <p:nvPr/>
              </p:nvSpPr>
              <p:spPr bwMode="auto">
                <a:xfrm>
                  <a:off x="5778" y="2928"/>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890" name="Freeform 587"/>
                <p:cNvSpPr>
                  <a:spLocks/>
                </p:cNvSpPr>
                <p:nvPr/>
              </p:nvSpPr>
              <p:spPr bwMode="auto">
                <a:xfrm>
                  <a:off x="5778" y="2928"/>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891" name="Freeform 588"/>
                <p:cNvSpPr>
                  <a:spLocks/>
                </p:cNvSpPr>
                <p:nvPr/>
              </p:nvSpPr>
              <p:spPr bwMode="auto">
                <a:xfrm>
                  <a:off x="5778" y="2928"/>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892" name="Freeform 589"/>
                <p:cNvSpPr>
                  <a:spLocks/>
                </p:cNvSpPr>
                <p:nvPr/>
              </p:nvSpPr>
              <p:spPr bwMode="auto">
                <a:xfrm>
                  <a:off x="5778" y="2928"/>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893" name="Freeform 590"/>
                <p:cNvSpPr>
                  <a:spLocks/>
                </p:cNvSpPr>
                <p:nvPr/>
              </p:nvSpPr>
              <p:spPr bwMode="auto">
                <a:xfrm>
                  <a:off x="5778" y="2928"/>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894" name="Freeform 591"/>
                <p:cNvSpPr>
                  <a:spLocks/>
                </p:cNvSpPr>
                <p:nvPr/>
              </p:nvSpPr>
              <p:spPr bwMode="auto">
                <a:xfrm>
                  <a:off x="5778" y="2922"/>
                  <a:ext cx="1" cy="6"/>
                </a:xfrm>
                <a:custGeom>
                  <a:avLst/>
                  <a:gdLst>
                    <a:gd name="T0" fmla="*/ 0 w 1"/>
                    <a:gd name="T1" fmla="*/ 6 h 1"/>
                    <a:gd name="T2" fmla="*/ 0 w 1"/>
                    <a:gd name="T3" fmla="*/ 6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1"/>
                      </a:moveTo>
                      <a:lnTo>
                        <a:pt x="0" y="1"/>
                      </a:ln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895" name="Freeform 592"/>
                <p:cNvSpPr>
                  <a:spLocks/>
                </p:cNvSpPr>
                <p:nvPr/>
              </p:nvSpPr>
              <p:spPr bwMode="auto">
                <a:xfrm>
                  <a:off x="5778" y="2922"/>
                  <a:ext cx="6" cy="1"/>
                </a:xfrm>
                <a:custGeom>
                  <a:avLst/>
                  <a:gdLst>
                    <a:gd name="T0" fmla="*/ 0 w 1"/>
                    <a:gd name="T1" fmla="*/ 0 h 1"/>
                    <a:gd name="T2" fmla="*/ 6 w 1"/>
                    <a:gd name="T3" fmla="*/ 0 h 1"/>
                    <a:gd name="T4" fmla="*/ 6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1"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896" name="Freeform 593"/>
                <p:cNvSpPr>
                  <a:spLocks/>
                </p:cNvSpPr>
                <p:nvPr/>
              </p:nvSpPr>
              <p:spPr bwMode="auto">
                <a:xfrm>
                  <a:off x="5784" y="2922"/>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897" name="Freeform 594"/>
                <p:cNvSpPr>
                  <a:spLocks/>
                </p:cNvSpPr>
                <p:nvPr/>
              </p:nvSpPr>
              <p:spPr bwMode="auto">
                <a:xfrm>
                  <a:off x="5784" y="2922"/>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898" name="Freeform 595"/>
                <p:cNvSpPr>
                  <a:spLocks/>
                </p:cNvSpPr>
                <p:nvPr/>
              </p:nvSpPr>
              <p:spPr bwMode="auto">
                <a:xfrm>
                  <a:off x="5784" y="2922"/>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899" name="Freeform 596"/>
                <p:cNvSpPr>
                  <a:spLocks/>
                </p:cNvSpPr>
                <p:nvPr/>
              </p:nvSpPr>
              <p:spPr bwMode="auto">
                <a:xfrm>
                  <a:off x="5784" y="2916"/>
                  <a:ext cx="1" cy="6"/>
                </a:xfrm>
                <a:custGeom>
                  <a:avLst/>
                  <a:gdLst>
                    <a:gd name="T0" fmla="*/ 0 w 1"/>
                    <a:gd name="T1" fmla="*/ 6 h 1"/>
                    <a:gd name="T2" fmla="*/ 0 w 1"/>
                    <a:gd name="T3" fmla="*/ 6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1"/>
                      </a:moveTo>
                      <a:lnTo>
                        <a:pt x="0" y="1"/>
                      </a:ln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900" name="Freeform 597"/>
                <p:cNvSpPr>
                  <a:spLocks/>
                </p:cNvSpPr>
                <p:nvPr/>
              </p:nvSpPr>
              <p:spPr bwMode="auto">
                <a:xfrm>
                  <a:off x="5784" y="2916"/>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901" name="Freeform 598"/>
                <p:cNvSpPr>
                  <a:spLocks/>
                </p:cNvSpPr>
                <p:nvPr/>
              </p:nvSpPr>
              <p:spPr bwMode="auto">
                <a:xfrm>
                  <a:off x="5784" y="2916"/>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902" name="Freeform 599"/>
                <p:cNvSpPr>
                  <a:spLocks/>
                </p:cNvSpPr>
                <p:nvPr/>
              </p:nvSpPr>
              <p:spPr bwMode="auto">
                <a:xfrm>
                  <a:off x="5784" y="2916"/>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903" name="Freeform 600"/>
                <p:cNvSpPr>
                  <a:spLocks/>
                </p:cNvSpPr>
                <p:nvPr/>
              </p:nvSpPr>
              <p:spPr bwMode="auto">
                <a:xfrm>
                  <a:off x="5784" y="2916"/>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904" name="Freeform 601"/>
                <p:cNvSpPr>
                  <a:spLocks/>
                </p:cNvSpPr>
                <p:nvPr/>
              </p:nvSpPr>
              <p:spPr bwMode="auto">
                <a:xfrm>
                  <a:off x="5784" y="2916"/>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905" name="Freeform 602"/>
                <p:cNvSpPr>
                  <a:spLocks/>
                </p:cNvSpPr>
                <p:nvPr/>
              </p:nvSpPr>
              <p:spPr bwMode="auto">
                <a:xfrm>
                  <a:off x="5784" y="2910"/>
                  <a:ext cx="1" cy="6"/>
                </a:xfrm>
                <a:custGeom>
                  <a:avLst/>
                  <a:gdLst>
                    <a:gd name="T0" fmla="*/ 0 w 1"/>
                    <a:gd name="T1" fmla="*/ 6 h 1"/>
                    <a:gd name="T2" fmla="*/ 0 w 1"/>
                    <a:gd name="T3" fmla="*/ 6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1"/>
                      </a:moveTo>
                      <a:lnTo>
                        <a:pt x="0" y="1"/>
                      </a:ln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906" name="Freeform 603"/>
                <p:cNvSpPr>
                  <a:spLocks/>
                </p:cNvSpPr>
                <p:nvPr/>
              </p:nvSpPr>
              <p:spPr bwMode="auto">
                <a:xfrm>
                  <a:off x="5784" y="2910"/>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907" name="Freeform 604"/>
                <p:cNvSpPr>
                  <a:spLocks/>
                </p:cNvSpPr>
                <p:nvPr/>
              </p:nvSpPr>
              <p:spPr bwMode="auto">
                <a:xfrm>
                  <a:off x="5784" y="2910"/>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908" name="Freeform 605"/>
                <p:cNvSpPr>
                  <a:spLocks/>
                </p:cNvSpPr>
                <p:nvPr/>
              </p:nvSpPr>
              <p:spPr bwMode="auto">
                <a:xfrm>
                  <a:off x="5784" y="2910"/>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909" name="Freeform 606"/>
                <p:cNvSpPr>
                  <a:spLocks/>
                </p:cNvSpPr>
                <p:nvPr/>
              </p:nvSpPr>
              <p:spPr bwMode="auto">
                <a:xfrm>
                  <a:off x="5784" y="2910"/>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910" name="Freeform 607"/>
                <p:cNvSpPr>
                  <a:spLocks/>
                </p:cNvSpPr>
                <p:nvPr/>
              </p:nvSpPr>
              <p:spPr bwMode="auto">
                <a:xfrm>
                  <a:off x="5784" y="2904"/>
                  <a:ext cx="1" cy="6"/>
                </a:xfrm>
                <a:custGeom>
                  <a:avLst/>
                  <a:gdLst>
                    <a:gd name="T0" fmla="*/ 0 w 1"/>
                    <a:gd name="T1" fmla="*/ 6 h 1"/>
                    <a:gd name="T2" fmla="*/ 0 w 1"/>
                    <a:gd name="T3" fmla="*/ 6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1"/>
                      </a:moveTo>
                      <a:lnTo>
                        <a:pt x="0" y="1"/>
                      </a:ln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911" name="Freeform 608"/>
                <p:cNvSpPr>
                  <a:spLocks/>
                </p:cNvSpPr>
                <p:nvPr/>
              </p:nvSpPr>
              <p:spPr bwMode="auto">
                <a:xfrm>
                  <a:off x="5784" y="2904"/>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912" name="Freeform 609"/>
                <p:cNvSpPr>
                  <a:spLocks/>
                </p:cNvSpPr>
                <p:nvPr/>
              </p:nvSpPr>
              <p:spPr bwMode="auto">
                <a:xfrm>
                  <a:off x="5784" y="2904"/>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913" name="Freeform 610"/>
                <p:cNvSpPr>
                  <a:spLocks/>
                </p:cNvSpPr>
                <p:nvPr/>
              </p:nvSpPr>
              <p:spPr bwMode="auto">
                <a:xfrm>
                  <a:off x="5784" y="2904"/>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914" name="Freeform 611"/>
                <p:cNvSpPr>
                  <a:spLocks/>
                </p:cNvSpPr>
                <p:nvPr/>
              </p:nvSpPr>
              <p:spPr bwMode="auto">
                <a:xfrm>
                  <a:off x="5784" y="2904"/>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915" name="Freeform 612"/>
                <p:cNvSpPr>
                  <a:spLocks/>
                </p:cNvSpPr>
                <p:nvPr/>
              </p:nvSpPr>
              <p:spPr bwMode="auto">
                <a:xfrm>
                  <a:off x="5784" y="2904"/>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916" name="Freeform 613"/>
                <p:cNvSpPr>
                  <a:spLocks/>
                </p:cNvSpPr>
                <p:nvPr/>
              </p:nvSpPr>
              <p:spPr bwMode="auto">
                <a:xfrm>
                  <a:off x="5784" y="2898"/>
                  <a:ext cx="1" cy="6"/>
                </a:xfrm>
                <a:custGeom>
                  <a:avLst/>
                  <a:gdLst>
                    <a:gd name="T0" fmla="*/ 0 w 1"/>
                    <a:gd name="T1" fmla="*/ 6 h 1"/>
                    <a:gd name="T2" fmla="*/ 0 w 1"/>
                    <a:gd name="T3" fmla="*/ 6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1"/>
                      </a:moveTo>
                      <a:lnTo>
                        <a:pt x="0" y="1"/>
                      </a:ln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917" name="Freeform 614"/>
                <p:cNvSpPr>
                  <a:spLocks/>
                </p:cNvSpPr>
                <p:nvPr/>
              </p:nvSpPr>
              <p:spPr bwMode="auto">
                <a:xfrm>
                  <a:off x="5784" y="2898"/>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918" name="Freeform 615"/>
                <p:cNvSpPr>
                  <a:spLocks/>
                </p:cNvSpPr>
                <p:nvPr/>
              </p:nvSpPr>
              <p:spPr bwMode="auto">
                <a:xfrm>
                  <a:off x="5784" y="2898"/>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919" name="Freeform 616"/>
                <p:cNvSpPr>
                  <a:spLocks/>
                </p:cNvSpPr>
                <p:nvPr/>
              </p:nvSpPr>
              <p:spPr bwMode="auto">
                <a:xfrm>
                  <a:off x="5784" y="2898"/>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920" name="Freeform 617"/>
                <p:cNvSpPr>
                  <a:spLocks/>
                </p:cNvSpPr>
                <p:nvPr/>
              </p:nvSpPr>
              <p:spPr bwMode="auto">
                <a:xfrm>
                  <a:off x="5784" y="2898"/>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921" name="Freeform 618"/>
                <p:cNvSpPr>
                  <a:spLocks/>
                </p:cNvSpPr>
                <p:nvPr/>
              </p:nvSpPr>
              <p:spPr bwMode="auto">
                <a:xfrm>
                  <a:off x="5784" y="2892"/>
                  <a:ext cx="1" cy="6"/>
                </a:xfrm>
                <a:custGeom>
                  <a:avLst/>
                  <a:gdLst>
                    <a:gd name="T0" fmla="*/ 0 w 1"/>
                    <a:gd name="T1" fmla="*/ 6 h 1"/>
                    <a:gd name="T2" fmla="*/ 0 w 1"/>
                    <a:gd name="T3" fmla="*/ 6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1"/>
                      </a:moveTo>
                      <a:lnTo>
                        <a:pt x="0" y="1"/>
                      </a:ln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922" name="Freeform 619"/>
                <p:cNvSpPr>
                  <a:spLocks/>
                </p:cNvSpPr>
                <p:nvPr/>
              </p:nvSpPr>
              <p:spPr bwMode="auto">
                <a:xfrm>
                  <a:off x="5784" y="2892"/>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923" name="Freeform 620"/>
                <p:cNvSpPr>
                  <a:spLocks/>
                </p:cNvSpPr>
                <p:nvPr/>
              </p:nvSpPr>
              <p:spPr bwMode="auto">
                <a:xfrm>
                  <a:off x="5784" y="2892"/>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924" name="Freeform 621"/>
                <p:cNvSpPr>
                  <a:spLocks/>
                </p:cNvSpPr>
                <p:nvPr/>
              </p:nvSpPr>
              <p:spPr bwMode="auto">
                <a:xfrm>
                  <a:off x="5784" y="2892"/>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925" name="Freeform 622"/>
                <p:cNvSpPr>
                  <a:spLocks/>
                </p:cNvSpPr>
                <p:nvPr/>
              </p:nvSpPr>
              <p:spPr bwMode="auto">
                <a:xfrm>
                  <a:off x="5784" y="2892"/>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926" name="Freeform 623"/>
                <p:cNvSpPr>
                  <a:spLocks/>
                </p:cNvSpPr>
                <p:nvPr/>
              </p:nvSpPr>
              <p:spPr bwMode="auto">
                <a:xfrm>
                  <a:off x="5784" y="2892"/>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927" name="Freeform 624"/>
                <p:cNvSpPr>
                  <a:spLocks/>
                </p:cNvSpPr>
                <p:nvPr/>
              </p:nvSpPr>
              <p:spPr bwMode="auto">
                <a:xfrm>
                  <a:off x="5784" y="2886"/>
                  <a:ext cx="1" cy="6"/>
                </a:xfrm>
                <a:custGeom>
                  <a:avLst/>
                  <a:gdLst>
                    <a:gd name="T0" fmla="*/ 0 w 1"/>
                    <a:gd name="T1" fmla="*/ 6 h 1"/>
                    <a:gd name="T2" fmla="*/ 0 w 1"/>
                    <a:gd name="T3" fmla="*/ 6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1"/>
                      </a:moveTo>
                      <a:lnTo>
                        <a:pt x="0" y="1"/>
                      </a:ln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928" name="Freeform 625"/>
                <p:cNvSpPr>
                  <a:spLocks/>
                </p:cNvSpPr>
                <p:nvPr/>
              </p:nvSpPr>
              <p:spPr bwMode="auto">
                <a:xfrm>
                  <a:off x="5784" y="2886"/>
                  <a:ext cx="6" cy="1"/>
                </a:xfrm>
                <a:custGeom>
                  <a:avLst/>
                  <a:gdLst>
                    <a:gd name="T0" fmla="*/ 0 w 1"/>
                    <a:gd name="T1" fmla="*/ 0 h 1"/>
                    <a:gd name="T2" fmla="*/ 6 w 1"/>
                    <a:gd name="T3" fmla="*/ 0 h 1"/>
                    <a:gd name="T4" fmla="*/ 6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1"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929" name="Freeform 626"/>
                <p:cNvSpPr>
                  <a:spLocks/>
                </p:cNvSpPr>
                <p:nvPr/>
              </p:nvSpPr>
              <p:spPr bwMode="auto">
                <a:xfrm>
                  <a:off x="5790" y="2886"/>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930" name="Freeform 627"/>
                <p:cNvSpPr>
                  <a:spLocks/>
                </p:cNvSpPr>
                <p:nvPr/>
              </p:nvSpPr>
              <p:spPr bwMode="auto">
                <a:xfrm>
                  <a:off x="5790" y="2886"/>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931" name="Freeform 628"/>
                <p:cNvSpPr>
                  <a:spLocks/>
                </p:cNvSpPr>
                <p:nvPr/>
              </p:nvSpPr>
              <p:spPr bwMode="auto">
                <a:xfrm>
                  <a:off x="5790" y="2886"/>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932" name="Freeform 629"/>
                <p:cNvSpPr>
                  <a:spLocks/>
                </p:cNvSpPr>
                <p:nvPr/>
              </p:nvSpPr>
              <p:spPr bwMode="auto">
                <a:xfrm>
                  <a:off x="5790" y="2880"/>
                  <a:ext cx="1" cy="6"/>
                </a:xfrm>
                <a:custGeom>
                  <a:avLst/>
                  <a:gdLst>
                    <a:gd name="T0" fmla="*/ 0 w 1"/>
                    <a:gd name="T1" fmla="*/ 6 h 1"/>
                    <a:gd name="T2" fmla="*/ 0 w 1"/>
                    <a:gd name="T3" fmla="*/ 6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1"/>
                      </a:moveTo>
                      <a:lnTo>
                        <a:pt x="0" y="1"/>
                      </a:ln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933" name="Freeform 630"/>
                <p:cNvSpPr>
                  <a:spLocks/>
                </p:cNvSpPr>
                <p:nvPr/>
              </p:nvSpPr>
              <p:spPr bwMode="auto">
                <a:xfrm>
                  <a:off x="5790" y="2880"/>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934" name="Freeform 631"/>
                <p:cNvSpPr>
                  <a:spLocks/>
                </p:cNvSpPr>
                <p:nvPr/>
              </p:nvSpPr>
              <p:spPr bwMode="auto">
                <a:xfrm>
                  <a:off x="5790" y="2880"/>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935" name="Freeform 632"/>
                <p:cNvSpPr>
                  <a:spLocks/>
                </p:cNvSpPr>
                <p:nvPr/>
              </p:nvSpPr>
              <p:spPr bwMode="auto">
                <a:xfrm>
                  <a:off x="5790" y="2880"/>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936" name="Freeform 633"/>
                <p:cNvSpPr>
                  <a:spLocks/>
                </p:cNvSpPr>
                <p:nvPr/>
              </p:nvSpPr>
              <p:spPr bwMode="auto">
                <a:xfrm>
                  <a:off x="5790" y="2880"/>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937" name="Freeform 634"/>
                <p:cNvSpPr>
                  <a:spLocks/>
                </p:cNvSpPr>
                <p:nvPr/>
              </p:nvSpPr>
              <p:spPr bwMode="auto">
                <a:xfrm>
                  <a:off x="5790" y="2880"/>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938" name="Freeform 635"/>
                <p:cNvSpPr>
                  <a:spLocks/>
                </p:cNvSpPr>
                <p:nvPr/>
              </p:nvSpPr>
              <p:spPr bwMode="auto">
                <a:xfrm>
                  <a:off x="5790" y="2874"/>
                  <a:ext cx="1" cy="6"/>
                </a:xfrm>
                <a:custGeom>
                  <a:avLst/>
                  <a:gdLst>
                    <a:gd name="T0" fmla="*/ 0 w 1"/>
                    <a:gd name="T1" fmla="*/ 6 h 1"/>
                    <a:gd name="T2" fmla="*/ 0 w 1"/>
                    <a:gd name="T3" fmla="*/ 6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1"/>
                      </a:moveTo>
                      <a:lnTo>
                        <a:pt x="0" y="1"/>
                      </a:ln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939" name="Freeform 636"/>
                <p:cNvSpPr>
                  <a:spLocks/>
                </p:cNvSpPr>
                <p:nvPr/>
              </p:nvSpPr>
              <p:spPr bwMode="auto">
                <a:xfrm>
                  <a:off x="5790" y="2874"/>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940" name="Freeform 637"/>
                <p:cNvSpPr>
                  <a:spLocks/>
                </p:cNvSpPr>
                <p:nvPr/>
              </p:nvSpPr>
              <p:spPr bwMode="auto">
                <a:xfrm>
                  <a:off x="5790" y="2874"/>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941" name="Freeform 638"/>
                <p:cNvSpPr>
                  <a:spLocks/>
                </p:cNvSpPr>
                <p:nvPr/>
              </p:nvSpPr>
              <p:spPr bwMode="auto">
                <a:xfrm>
                  <a:off x="5790" y="2874"/>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55536" name="Group 639"/>
              <p:cNvGrpSpPr>
                <a:grpSpLocks/>
              </p:cNvGrpSpPr>
              <p:nvPr/>
            </p:nvGrpSpPr>
            <p:grpSpPr bwMode="auto">
              <a:xfrm>
                <a:off x="5790" y="2652"/>
                <a:ext cx="43" cy="223"/>
                <a:chOff x="5790" y="2652"/>
                <a:chExt cx="43" cy="223"/>
              </a:xfrm>
            </p:grpSpPr>
            <p:sp>
              <p:nvSpPr>
                <p:cNvPr id="56542" name="Freeform 640"/>
                <p:cNvSpPr>
                  <a:spLocks/>
                </p:cNvSpPr>
                <p:nvPr/>
              </p:nvSpPr>
              <p:spPr bwMode="auto">
                <a:xfrm>
                  <a:off x="5790" y="2874"/>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543" name="Freeform 641"/>
                <p:cNvSpPr>
                  <a:spLocks/>
                </p:cNvSpPr>
                <p:nvPr/>
              </p:nvSpPr>
              <p:spPr bwMode="auto">
                <a:xfrm>
                  <a:off x="5790" y="2868"/>
                  <a:ext cx="1" cy="6"/>
                </a:xfrm>
                <a:custGeom>
                  <a:avLst/>
                  <a:gdLst>
                    <a:gd name="T0" fmla="*/ 0 w 1"/>
                    <a:gd name="T1" fmla="*/ 6 h 1"/>
                    <a:gd name="T2" fmla="*/ 0 w 1"/>
                    <a:gd name="T3" fmla="*/ 6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1"/>
                      </a:moveTo>
                      <a:lnTo>
                        <a:pt x="0" y="1"/>
                      </a:ln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544" name="Freeform 642"/>
                <p:cNvSpPr>
                  <a:spLocks/>
                </p:cNvSpPr>
                <p:nvPr/>
              </p:nvSpPr>
              <p:spPr bwMode="auto">
                <a:xfrm>
                  <a:off x="5790" y="2868"/>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545" name="Freeform 643"/>
                <p:cNvSpPr>
                  <a:spLocks/>
                </p:cNvSpPr>
                <p:nvPr/>
              </p:nvSpPr>
              <p:spPr bwMode="auto">
                <a:xfrm>
                  <a:off x="5790" y="2868"/>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546" name="Freeform 644"/>
                <p:cNvSpPr>
                  <a:spLocks/>
                </p:cNvSpPr>
                <p:nvPr/>
              </p:nvSpPr>
              <p:spPr bwMode="auto">
                <a:xfrm>
                  <a:off x="5790" y="2868"/>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547" name="Freeform 645"/>
                <p:cNvSpPr>
                  <a:spLocks/>
                </p:cNvSpPr>
                <p:nvPr/>
              </p:nvSpPr>
              <p:spPr bwMode="auto">
                <a:xfrm>
                  <a:off x="5790" y="2868"/>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548" name="Freeform 646"/>
                <p:cNvSpPr>
                  <a:spLocks/>
                </p:cNvSpPr>
                <p:nvPr/>
              </p:nvSpPr>
              <p:spPr bwMode="auto">
                <a:xfrm>
                  <a:off x="5790" y="2868"/>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549" name="Freeform 647"/>
                <p:cNvSpPr>
                  <a:spLocks/>
                </p:cNvSpPr>
                <p:nvPr/>
              </p:nvSpPr>
              <p:spPr bwMode="auto">
                <a:xfrm>
                  <a:off x="5790" y="2862"/>
                  <a:ext cx="1" cy="6"/>
                </a:xfrm>
                <a:custGeom>
                  <a:avLst/>
                  <a:gdLst>
                    <a:gd name="T0" fmla="*/ 0 w 1"/>
                    <a:gd name="T1" fmla="*/ 6 h 1"/>
                    <a:gd name="T2" fmla="*/ 0 w 1"/>
                    <a:gd name="T3" fmla="*/ 6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1"/>
                      </a:moveTo>
                      <a:lnTo>
                        <a:pt x="0" y="1"/>
                      </a:ln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550" name="Freeform 648"/>
                <p:cNvSpPr>
                  <a:spLocks/>
                </p:cNvSpPr>
                <p:nvPr/>
              </p:nvSpPr>
              <p:spPr bwMode="auto">
                <a:xfrm>
                  <a:off x="5790" y="2862"/>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551" name="Freeform 649"/>
                <p:cNvSpPr>
                  <a:spLocks/>
                </p:cNvSpPr>
                <p:nvPr/>
              </p:nvSpPr>
              <p:spPr bwMode="auto">
                <a:xfrm>
                  <a:off x="5790" y="2862"/>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552" name="Freeform 650"/>
                <p:cNvSpPr>
                  <a:spLocks/>
                </p:cNvSpPr>
                <p:nvPr/>
              </p:nvSpPr>
              <p:spPr bwMode="auto">
                <a:xfrm>
                  <a:off x="5790" y="2862"/>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553" name="Freeform 651"/>
                <p:cNvSpPr>
                  <a:spLocks/>
                </p:cNvSpPr>
                <p:nvPr/>
              </p:nvSpPr>
              <p:spPr bwMode="auto">
                <a:xfrm>
                  <a:off x="5790" y="2862"/>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554" name="Freeform 652"/>
                <p:cNvSpPr>
                  <a:spLocks/>
                </p:cNvSpPr>
                <p:nvPr/>
              </p:nvSpPr>
              <p:spPr bwMode="auto">
                <a:xfrm>
                  <a:off x="5790" y="2856"/>
                  <a:ext cx="6" cy="6"/>
                </a:xfrm>
                <a:custGeom>
                  <a:avLst/>
                  <a:gdLst>
                    <a:gd name="T0" fmla="*/ 0 w 1"/>
                    <a:gd name="T1" fmla="*/ 6 h 1"/>
                    <a:gd name="T2" fmla="*/ 6 w 1"/>
                    <a:gd name="T3" fmla="*/ 6 h 1"/>
                    <a:gd name="T4" fmla="*/ 6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1"/>
                      </a:moveTo>
                      <a:lnTo>
                        <a:pt x="1" y="1"/>
                      </a:lnTo>
                      <a:lnTo>
                        <a:pt x="1"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555" name="Freeform 653"/>
                <p:cNvSpPr>
                  <a:spLocks/>
                </p:cNvSpPr>
                <p:nvPr/>
              </p:nvSpPr>
              <p:spPr bwMode="auto">
                <a:xfrm>
                  <a:off x="5796" y="2856"/>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556" name="Freeform 654"/>
                <p:cNvSpPr>
                  <a:spLocks/>
                </p:cNvSpPr>
                <p:nvPr/>
              </p:nvSpPr>
              <p:spPr bwMode="auto">
                <a:xfrm>
                  <a:off x="5796" y="2856"/>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557" name="Freeform 655"/>
                <p:cNvSpPr>
                  <a:spLocks/>
                </p:cNvSpPr>
                <p:nvPr/>
              </p:nvSpPr>
              <p:spPr bwMode="auto">
                <a:xfrm>
                  <a:off x="5796" y="2856"/>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558" name="Freeform 656"/>
                <p:cNvSpPr>
                  <a:spLocks/>
                </p:cNvSpPr>
                <p:nvPr/>
              </p:nvSpPr>
              <p:spPr bwMode="auto">
                <a:xfrm>
                  <a:off x="5796" y="2856"/>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559" name="Freeform 657"/>
                <p:cNvSpPr>
                  <a:spLocks/>
                </p:cNvSpPr>
                <p:nvPr/>
              </p:nvSpPr>
              <p:spPr bwMode="auto">
                <a:xfrm>
                  <a:off x="5796" y="2856"/>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560" name="Freeform 658"/>
                <p:cNvSpPr>
                  <a:spLocks/>
                </p:cNvSpPr>
                <p:nvPr/>
              </p:nvSpPr>
              <p:spPr bwMode="auto">
                <a:xfrm>
                  <a:off x="5796" y="2850"/>
                  <a:ext cx="1" cy="6"/>
                </a:xfrm>
                <a:custGeom>
                  <a:avLst/>
                  <a:gdLst>
                    <a:gd name="T0" fmla="*/ 0 w 1"/>
                    <a:gd name="T1" fmla="*/ 6 h 1"/>
                    <a:gd name="T2" fmla="*/ 0 w 1"/>
                    <a:gd name="T3" fmla="*/ 6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1"/>
                      </a:moveTo>
                      <a:lnTo>
                        <a:pt x="0" y="1"/>
                      </a:ln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561" name="Freeform 659"/>
                <p:cNvSpPr>
                  <a:spLocks/>
                </p:cNvSpPr>
                <p:nvPr/>
              </p:nvSpPr>
              <p:spPr bwMode="auto">
                <a:xfrm>
                  <a:off x="5796" y="2850"/>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562" name="Freeform 660"/>
                <p:cNvSpPr>
                  <a:spLocks/>
                </p:cNvSpPr>
                <p:nvPr/>
              </p:nvSpPr>
              <p:spPr bwMode="auto">
                <a:xfrm>
                  <a:off x="5796" y="2850"/>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563" name="Freeform 661"/>
                <p:cNvSpPr>
                  <a:spLocks/>
                </p:cNvSpPr>
                <p:nvPr/>
              </p:nvSpPr>
              <p:spPr bwMode="auto">
                <a:xfrm>
                  <a:off x="5796" y="2850"/>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564" name="Freeform 662"/>
                <p:cNvSpPr>
                  <a:spLocks/>
                </p:cNvSpPr>
                <p:nvPr/>
              </p:nvSpPr>
              <p:spPr bwMode="auto">
                <a:xfrm>
                  <a:off x="5796" y="2850"/>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565" name="Freeform 663"/>
                <p:cNvSpPr>
                  <a:spLocks/>
                </p:cNvSpPr>
                <p:nvPr/>
              </p:nvSpPr>
              <p:spPr bwMode="auto">
                <a:xfrm>
                  <a:off x="5796" y="2844"/>
                  <a:ext cx="1" cy="6"/>
                </a:xfrm>
                <a:custGeom>
                  <a:avLst/>
                  <a:gdLst>
                    <a:gd name="T0" fmla="*/ 0 w 1"/>
                    <a:gd name="T1" fmla="*/ 6 h 1"/>
                    <a:gd name="T2" fmla="*/ 0 w 1"/>
                    <a:gd name="T3" fmla="*/ 6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1"/>
                      </a:moveTo>
                      <a:lnTo>
                        <a:pt x="0" y="1"/>
                      </a:ln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566" name="Freeform 664"/>
                <p:cNvSpPr>
                  <a:spLocks/>
                </p:cNvSpPr>
                <p:nvPr/>
              </p:nvSpPr>
              <p:spPr bwMode="auto">
                <a:xfrm>
                  <a:off x="5796" y="2844"/>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567" name="Freeform 665"/>
                <p:cNvSpPr>
                  <a:spLocks/>
                </p:cNvSpPr>
                <p:nvPr/>
              </p:nvSpPr>
              <p:spPr bwMode="auto">
                <a:xfrm>
                  <a:off x="5796" y="2844"/>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568" name="Freeform 666"/>
                <p:cNvSpPr>
                  <a:spLocks/>
                </p:cNvSpPr>
                <p:nvPr/>
              </p:nvSpPr>
              <p:spPr bwMode="auto">
                <a:xfrm>
                  <a:off x="5796" y="2844"/>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569" name="Freeform 667"/>
                <p:cNvSpPr>
                  <a:spLocks/>
                </p:cNvSpPr>
                <p:nvPr/>
              </p:nvSpPr>
              <p:spPr bwMode="auto">
                <a:xfrm>
                  <a:off x="5796" y="2844"/>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570" name="Freeform 668"/>
                <p:cNvSpPr>
                  <a:spLocks/>
                </p:cNvSpPr>
                <p:nvPr/>
              </p:nvSpPr>
              <p:spPr bwMode="auto">
                <a:xfrm>
                  <a:off x="5796" y="2844"/>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571" name="Freeform 669"/>
                <p:cNvSpPr>
                  <a:spLocks/>
                </p:cNvSpPr>
                <p:nvPr/>
              </p:nvSpPr>
              <p:spPr bwMode="auto">
                <a:xfrm>
                  <a:off x="5796" y="2838"/>
                  <a:ext cx="1" cy="6"/>
                </a:xfrm>
                <a:custGeom>
                  <a:avLst/>
                  <a:gdLst>
                    <a:gd name="T0" fmla="*/ 0 w 1"/>
                    <a:gd name="T1" fmla="*/ 6 h 1"/>
                    <a:gd name="T2" fmla="*/ 0 w 1"/>
                    <a:gd name="T3" fmla="*/ 6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1"/>
                      </a:moveTo>
                      <a:lnTo>
                        <a:pt x="0" y="1"/>
                      </a:ln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572" name="Freeform 670"/>
                <p:cNvSpPr>
                  <a:spLocks/>
                </p:cNvSpPr>
                <p:nvPr/>
              </p:nvSpPr>
              <p:spPr bwMode="auto">
                <a:xfrm>
                  <a:off x="5796" y="2838"/>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573" name="Freeform 671"/>
                <p:cNvSpPr>
                  <a:spLocks/>
                </p:cNvSpPr>
                <p:nvPr/>
              </p:nvSpPr>
              <p:spPr bwMode="auto">
                <a:xfrm>
                  <a:off x="5796" y="2838"/>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574" name="Freeform 672"/>
                <p:cNvSpPr>
                  <a:spLocks/>
                </p:cNvSpPr>
                <p:nvPr/>
              </p:nvSpPr>
              <p:spPr bwMode="auto">
                <a:xfrm>
                  <a:off x="5796" y="2838"/>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575" name="Freeform 673"/>
                <p:cNvSpPr>
                  <a:spLocks/>
                </p:cNvSpPr>
                <p:nvPr/>
              </p:nvSpPr>
              <p:spPr bwMode="auto">
                <a:xfrm>
                  <a:off x="5796" y="2838"/>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576" name="Freeform 674"/>
                <p:cNvSpPr>
                  <a:spLocks/>
                </p:cNvSpPr>
                <p:nvPr/>
              </p:nvSpPr>
              <p:spPr bwMode="auto">
                <a:xfrm>
                  <a:off x="5796" y="2832"/>
                  <a:ext cx="1" cy="6"/>
                </a:xfrm>
                <a:custGeom>
                  <a:avLst/>
                  <a:gdLst>
                    <a:gd name="T0" fmla="*/ 0 w 1"/>
                    <a:gd name="T1" fmla="*/ 6 h 1"/>
                    <a:gd name="T2" fmla="*/ 0 w 1"/>
                    <a:gd name="T3" fmla="*/ 6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1"/>
                      </a:moveTo>
                      <a:lnTo>
                        <a:pt x="0" y="1"/>
                      </a:ln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577" name="Freeform 675"/>
                <p:cNvSpPr>
                  <a:spLocks/>
                </p:cNvSpPr>
                <p:nvPr/>
              </p:nvSpPr>
              <p:spPr bwMode="auto">
                <a:xfrm>
                  <a:off x="5796" y="2832"/>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578" name="Freeform 676"/>
                <p:cNvSpPr>
                  <a:spLocks/>
                </p:cNvSpPr>
                <p:nvPr/>
              </p:nvSpPr>
              <p:spPr bwMode="auto">
                <a:xfrm>
                  <a:off x="5796" y="2832"/>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579" name="Freeform 677"/>
                <p:cNvSpPr>
                  <a:spLocks/>
                </p:cNvSpPr>
                <p:nvPr/>
              </p:nvSpPr>
              <p:spPr bwMode="auto">
                <a:xfrm>
                  <a:off x="5796" y="2832"/>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580" name="Freeform 678"/>
                <p:cNvSpPr>
                  <a:spLocks/>
                </p:cNvSpPr>
                <p:nvPr/>
              </p:nvSpPr>
              <p:spPr bwMode="auto">
                <a:xfrm>
                  <a:off x="5796" y="2832"/>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581" name="Freeform 679"/>
                <p:cNvSpPr>
                  <a:spLocks/>
                </p:cNvSpPr>
                <p:nvPr/>
              </p:nvSpPr>
              <p:spPr bwMode="auto">
                <a:xfrm>
                  <a:off x="5796" y="2832"/>
                  <a:ext cx="6" cy="1"/>
                </a:xfrm>
                <a:custGeom>
                  <a:avLst/>
                  <a:gdLst>
                    <a:gd name="T0" fmla="*/ 0 w 1"/>
                    <a:gd name="T1" fmla="*/ 0 h 1"/>
                    <a:gd name="T2" fmla="*/ 6 w 1"/>
                    <a:gd name="T3" fmla="*/ 0 h 1"/>
                    <a:gd name="T4" fmla="*/ 6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1"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582" name="Freeform 680"/>
                <p:cNvSpPr>
                  <a:spLocks/>
                </p:cNvSpPr>
                <p:nvPr/>
              </p:nvSpPr>
              <p:spPr bwMode="auto">
                <a:xfrm>
                  <a:off x="5802" y="2826"/>
                  <a:ext cx="1" cy="6"/>
                </a:xfrm>
                <a:custGeom>
                  <a:avLst/>
                  <a:gdLst>
                    <a:gd name="T0" fmla="*/ 0 w 1"/>
                    <a:gd name="T1" fmla="*/ 6 h 1"/>
                    <a:gd name="T2" fmla="*/ 0 w 1"/>
                    <a:gd name="T3" fmla="*/ 6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1"/>
                      </a:moveTo>
                      <a:lnTo>
                        <a:pt x="0" y="1"/>
                      </a:ln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583" name="Freeform 681"/>
                <p:cNvSpPr>
                  <a:spLocks/>
                </p:cNvSpPr>
                <p:nvPr/>
              </p:nvSpPr>
              <p:spPr bwMode="auto">
                <a:xfrm>
                  <a:off x="5802" y="2826"/>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584" name="Freeform 682"/>
                <p:cNvSpPr>
                  <a:spLocks/>
                </p:cNvSpPr>
                <p:nvPr/>
              </p:nvSpPr>
              <p:spPr bwMode="auto">
                <a:xfrm>
                  <a:off x="5802" y="2826"/>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585" name="Freeform 683"/>
                <p:cNvSpPr>
                  <a:spLocks/>
                </p:cNvSpPr>
                <p:nvPr/>
              </p:nvSpPr>
              <p:spPr bwMode="auto">
                <a:xfrm>
                  <a:off x="5802" y="2826"/>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586" name="Freeform 684"/>
                <p:cNvSpPr>
                  <a:spLocks/>
                </p:cNvSpPr>
                <p:nvPr/>
              </p:nvSpPr>
              <p:spPr bwMode="auto">
                <a:xfrm>
                  <a:off x="5802" y="2826"/>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587" name="Freeform 685"/>
                <p:cNvSpPr>
                  <a:spLocks/>
                </p:cNvSpPr>
                <p:nvPr/>
              </p:nvSpPr>
              <p:spPr bwMode="auto">
                <a:xfrm>
                  <a:off x="5802" y="2820"/>
                  <a:ext cx="1" cy="6"/>
                </a:xfrm>
                <a:custGeom>
                  <a:avLst/>
                  <a:gdLst>
                    <a:gd name="T0" fmla="*/ 0 w 1"/>
                    <a:gd name="T1" fmla="*/ 6 h 1"/>
                    <a:gd name="T2" fmla="*/ 0 w 1"/>
                    <a:gd name="T3" fmla="*/ 6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1"/>
                      </a:moveTo>
                      <a:lnTo>
                        <a:pt x="0" y="1"/>
                      </a:ln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588" name="Freeform 686"/>
                <p:cNvSpPr>
                  <a:spLocks/>
                </p:cNvSpPr>
                <p:nvPr/>
              </p:nvSpPr>
              <p:spPr bwMode="auto">
                <a:xfrm>
                  <a:off x="5802" y="2820"/>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589" name="Freeform 687"/>
                <p:cNvSpPr>
                  <a:spLocks/>
                </p:cNvSpPr>
                <p:nvPr/>
              </p:nvSpPr>
              <p:spPr bwMode="auto">
                <a:xfrm>
                  <a:off x="5802" y="2820"/>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590" name="Freeform 688"/>
                <p:cNvSpPr>
                  <a:spLocks/>
                </p:cNvSpPr>
                <p:nvPr/>
              </p:nvSpPr>
              <p:spPr bwMode="auto">
                <a:xfrm>
                  <a:off x="5802" y="2820"/>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591" name="Freeform 689"/>
                <p:cNvSpPr>
                  <a:spLocks/>
                </p:cNvSpPr>
                <p:nvPr/>
              </p:nvSpPr>
              <p:spPr bwMode="auto">
                <a:xfrm>
                  <a:off x="5802" y="2820"/>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592" name="Freeform 690"/>
                <p:cNvSpPr>
                  <a:spLocks/>
                </p:cNvSpPr>
                <p:nvPr/>
              </p:nvSpPr>
              <p:spPr bwMode="auto">
                <a:xfrm>
                  <a:off x="5802" y="2820"/>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593" name="Freeform 691"/>
                <p:cNvSpPr>
                  <a:spLocks/>
                </p:cNvSpPr>
                <p:nvPr/>
              </p:nvSpPr>
              <p:spPr bwMode="auto">
                <a:xfrm>
                  <a:off x="5802" y="2814"/>
                  <a:ext cx="1" cy="6"/>
                </a:xfrm>
                <a:custGeom>
                  <a:avLst/>
                  <a:gdLst>
                    <a:gd name="T0" fmla="*/ 0 w 1"/>
                    <a:gd name="T1" fmla="*/ 6 h 1"/>
                    <a:gd name="T2" fmla="*/ 0 w 1"/>
                    <a:gd name="T3" fmla="*/ 6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1"/>
                      </a:moveTo>
                      <a:lnTo>
                        <a:pt x="0" y="1"/>
                      </a:ln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594" name="Freeform 692"/>
                <p:cNvSpPr>
                  <a:spLocks/>
                </p:cNvSpPr>
                <p:nvPr/>
              </p:nvSpPr>
              <p:spPr bwMode="auto">
                <a:xfrm>
                  <a:off x="5802" y="2814"/>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595" name="Freeform 693"/>
                <p:cNvSpPr>
                  <a:spLocks/>
                </p:cNvSpPr>
                <p:nvPr/>
              </p:nvSpPr>
              <p:spPr bwMode="auto">
                <a:xfrm>
                  <a:off x="5802" y="2814"/>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596" name="Freeform 694"/>
                <p:cNvSpPr>
                  <a:spLocks/>
                </p:cNvSpPr>
                <p:nvPr/>
              </p:nvSpPr>
              <p:spPr bwMode="auto">
                <a:xfrm>
                  <a:off x="5802" y="2814"/>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597" name="Freeform 695"/>
                <p:cNvSpPr>
                  <a:spLocks/>
                </p:cNvSpPr>
                <p:nvPr/>
              </p:nvSpPr>
              <p:spPr bwMode="auto">
                <a:xfrm>
                  <a:off x="5802" y="2814"/>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598" name="Freeform 696"/>
                <p:cNvSpPr>
                  <a:spLocks/>
                </p:cNvSpPr>
                <p:nvPr/>
              </p:nvSpPr>
              <p:spPr bwMode="auto">
                <a:xfrm>
                  <a:off x="5802" y="2808"/>
                  <a:ext cx="1" cy="6"/>
                </a:xfrm>
                <a:custGeom>
                  <a:avLst/>
                  <a:gdLst>
                    <a:gd name="T0" fmla="*/ 0 w 1"/>
                    <a:gd name="T1" fmla="*/ 6 h 1"/>
                    <a:gd name="T2" fmla="*/ 0 w 1"/>
                    <a:gd name="T3" fmla="*/ 6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1"/>
                      </a:moveTo>
                      <a:lnTo>
                        <a:pt x="0" y="1"/>
                      </a:ln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599" name="Freeform 697"/>
                <p:cNvSpPr>
                  <a:spLocks/>
                </p:cNvSpPr>
                <p:nvPr/>
              </p:nvSpPr>
              <p:spPr bwMode="auto">
                <a:xfrm>
                  <a:off x="5802" y="2808"/>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600" name="Freeform 698"/>
                <p:cNvSpPr>
                  <a:spLocks/>
                </p:cNvSpPr>
                <p:nvPr/>
              </p:nvSpPr>
              <p:spPr bwMode="auto">
                <a:xfrm>
                  <a:off x="5802" y="2808"/>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601" name="Freeform 699"/>
                <p:cNvSpPr>
                  <a:spLocks/>
                </p:cNvSpPr>
                <p:nvPr/>
              </p:nvSpPr>
              <p:spPr bwMode="auto">
                <a:xfrm>
                  <a:off x="5802" y="2808"/>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602" name="Freeform 700"/>
                <p:cNvSpPr>
                  <a:spLocks/>
                </p:cNvSpPr>
                <p:nvPr/>
              </p:nvSpPr>
              <p:spPr bwMode="auto">
                <a:xfrm>
                  <a:off x="5802" y="2808"/>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603" name="Freeform 701"/>
                <p:cNvSpPr>
                  <a:spLocks/>
                </p:cNvSpPr>
                <p:nvPr/>
              </p:nvSpPr>
              <p:spPr bwMode="auto">
                <a:xfrm>
                  <a:off x="5802" y="2802"/>
                  <a:ext cx="1" cy="6"/>
                </a:xfrm>
                <a:custGeom>
                  <a:avLst/>
                  <a:gdLst>
                    <a:gd name="T0" fmla="*/ 0 w 1"/>
                    <a:gd name="T1" fmla="*/ 6 h 1"/>
                    <a:gd name="T2" fmla="*/ 0 w 1"/>
                    <a:gd name="T3" fmla="*/ 6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1"/>
                      </a:moveTo>
                      <a:lnTo>
                        <a:pt x="0" y="1"/>
                      </a:ln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604" name="Freeform 702"/>
                <p:cNvSpPr>
                  <a:spLocks/>
                </p:cNvSpPr>
                <p:nvPr/>
              </p:nvSpPr>
              <p:spPr bwMode="auto">
                <a:xfrm>
                  <a:off x="5802" y="2802"/>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605" name="Freeform 703"/>
                <p:cNvSpPr>
                  <a:spLocks/>
                </p:cNvSpPr>
                <p:nvPr/>
              </p:nvSpPr>
              <p:spPr bwMode="auto">
                <a:xfrm>
                  <a:off x="5802" y="2802"/>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606" name="Freeform 704"/>
                <p:cNvSpPr>
                  <a:spLocks/>
                </p:cNvSpPr>
                <p:nvPr/>
              </p:nvSpPr>
              <p:spPr bwMode="auto">
                <a:xfrm>
                  <a:off x="5802" y="2802"/>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607" name="Freeform 705"/>
                <p:cNvSpPr>
                  <a:spLocks/>
                </p:cNvSpPr>
                <p:nvPr/>
              </p:nvSpPr>
              <p:spPr bwMode="auto">
                <a:xfrm>
                  <a:off x="5802" y="2802"/>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608" name="Freeform 706"/>
                <p:cNvSpPr>
                  <a:spLocks/>
                </p:cNvSpPr>
                <p:nvPr/>
              </p:nvSpPr>
              <p:spPr bwMode="auto">
                <a:xfrm>
                  <a:off x="5802" y="2802"/>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609" name="Freeform 707"/>
                <p:cNvSpPr>
                  <a:spLocks/>
                </p:cNvSpPr>
                <p:nvPr/>
              </p:nvSpPr>
              <p:spPr bwMode="auto">
                <a:xfrm>
                  <a:off x="5802" y="2796"/>
                  <a:ext cx="1" cy="6"/>
                </a:xfrm>
                <a:custGeom>
                  <a:avLst/>
                  <a:gdLst>
                    <a:gd name="T0" fmla="*/ 0 w 1"/>
                    <a:gd name="T1" fmla="*/ 6 h 1"/>
                    <a:gd name="T2" fmla="*/ 0 w 1"/>
                    <a:gd name="T3" fmla="*/ 6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1"/>
                      </a:moveTo>
                      <a:lnTo>
                        <a:pt x="0" y="1"/>
                      </a:ln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610" name="Freeform 708"/>
                <p:cNvSpPr>
                  <a:spLocks/>
                </p:cNvSpPr>
                <p:nvPr/>
              </p:nvSpPr>
              <p:spPr bwMode="auto">
                <a:xfrm>
                  <a:off x="5802" y="2796"/>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611" name="Freeform 709"/>
                <p:cNvSpPr>
                  <a:spLocks/>
                </p:cNvSpPr>
                <p:nvPr/>
              </p:nvSpPr>
              <p:spPr bwMode="auto">
                <a:xfrm>
                  <a:off x="5802" y="2796"/>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612" name="Freeform 710"/>
                <p:cNvSpPr>
                  <a:spLocks/>
                </p:cNvSpPr>
                <p:nvPr/>
              </p:nvSpPr>
              <p:spPr bwMode="auto">
                <a:xfrm>
                  <a:off x="5802" y="2796"/>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613" name="Freeform 711"/>
                <p:cNvSpPr>
                  <a:spLocks/>
                </p:cNvSpPr>
                <p:nvPr/>
              </p:nvSpPr>
              <p:spPr bwMode="auto">
                <a:xfrm>
                  <a:off x="5802" y="2796"/>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614" name="Freeform 712"/>
                <p:cNvSpPr>
                  <a:spLocks/>
                </p:cNvSpPr>
                <p:nvPr/>
              </p:nvSpPr>
              <p:spPr bwMode="auto">
                <a:xfrm>
                  <a:off x="5802" y="2790"/>
                  <a:ext cx="6" cy="6"/>
                </a:xfrm>
                <a:custGeom>
                  <a:avLst/>
                  <a:gdLst>
                    <a:gd name="T0" fmla="*/ 0 w 1"/>
                    <a:gd name="T1" fmla="*/ 6 h 1"/>
                    <a:gd name="T2" fmla="*/ 6 w 1"/>
                    <a:gd name="T3" fmla="*/ 6 h 1"/>
                    <a:gd name="T4" fmla="*/ 6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1"/>
                      </a:moveTo>
                      <a:lnTo>
                        <a:pt x="1" y="1"/>
                      </a:lnTo>
                      <a:lnTo>
                        <a:pt x="1"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615" name="Freeform 713"/>
                <p:cNvSpPr>
                  <a:spLocks/>
                </p:cNvSpPr>
                <p:nvPr/>
              </p:nvSpPr>
              <p:spPr bwMode="auto">
                <a:xfrm>
                  <a:off x="5808" y="2790"/>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616" name="Freeform 714"/>
                <p:cNvSpPr>
                  <a:spLocks/>
                </p:cNvSpPr>
                <p:nvPr/>
              </p:nvSpPr>
              <p:spPr bwMode="auto">
                <a:xfrm>
                  <a:off x="5808" y="2790"/>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617" name="Freeform 715"/>
                <p:cNvSpPr>
                  <a:spLocks/>
                </p:cNvSpPr>
                <p:nvPr/>
              </p:nvSpPr>
              <p:spPr bwMode="auto">
                <a:xfrm>
                  <a:off x="5808" y="2790"/>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618" name="Freeform 716"/>
                <p:cNvSpPr>
                  <a:spLocks/>
                </p:cNvSpPr>
                <p:nvPr/>
              </p:nvSpPr>
              <p:spPr bwMode="auto">
                <a:xfrm>
                  <a:off x="5808" y="2790"/>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619" name="Freeform 717"/>
                <p:cNvSpPr>
                  <a:spLocks/>
                </p:cNvSpPr>
                <p:nvPr/>
              </p:nvSpPr>
              <p:spPr bwMode="auto">
                <a:xfrm>
                  <a:off x="5808" y="2790"/>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620" name="Freeform 718"/>
                <p:cNvSpPr>
                  <a:spLocks/>
                </p:cNvSpPr>
                <p:nvPr/>
              </p:nvSpPr>
              <p:spPr bwMode="auto">
                <a:xfrm>
                  <a:off x="5808" y="2784"/>
                  <a:ext cx="1" cy="6"/>
                </a:xfrm>
                <a:custGeom>
                  <a:avLst/>
                  <a:gdLst>
                    <a:gd name="T0" fmla="*/ 0 w 1"/>
                    <a:gd name="T1" fmla="*/ 6 h 1"/>
                    <a:gd name="T2" fmla="*/ 0 w 1"/>
                    <a:gd name="T3" fmla="*/ 6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1"/>
                      </a:moveTo>
                      <a:lnTo>
                        <a:pt x="0" y="1"/>
                      </a:ln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621" name="Freeform 719"/>
                <p:cNvSpPr>
                  <a:spLocks/>
                </p:cNvSpPr>
                <p:nvPr/>
              </p:nvSpPr>
              <p:spPr bwMode="auto">
                <a:xfrm>
                  <a:off x="5808" y="2784"/>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622" name="Freeform 720"/>
                <p:cNvSpPr>
                  <a:spLocks/>
                </p:cNvSpPr>
                <p:nvPr/>
              </p:nvSpPr>
              <p:spPr bwMode="auto">
                <a:xfrm>
                  <a:off x="5808" y="2784"/>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623" name="Freeform 721"/>
                <p:cNvSpPr>
                  <a:spLocks/>
                </p:cNvSpPr>
                <p:nvPr/>
              </p:nvSpPr>
              <p:spPr bwMode="auto">
                <a:xfrm>
                  <a:off x="5808" y="2784"/>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624" name="Freeform 722"/>
                <p:cNvSpPr>
                  <a:spLocks/>
                </p:cNvSpPr>
                <p:nvPr/>
              </p:nvSpPr>
              <p:spPr bwMode="auto">
                <a:xfrm>
                  <a:off x="5808" y="2784"/>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625" name="Freeform 723"/>
                <p:cNvSpPr>
                  <a:spLocks/>
                </p:cNvSpPr>
                <p:nvPr/>
              </p:nvSpPr>
              <p:spPr bwMode="auto">
                <a:xfrm>
                  <a:off x="5808" y="2778"/>
                  <a:ext cx="1" cy="6"/>
                </a:xfrm>
                <a:custGeom>
                  <a:avLst/>
                  <a:gdLst>
                    <a:gd name="T0" fmla="*/ 0 w 1"/>
                    <a:gd name="T1" fmla="*/ 6 h 1"/>
                    <a:gd name="T2" fmla="*/ 0 w 1"/>
                    <a:gd name="T3" fmla="*/ 6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1"/>
                      </a:moveTo>
                      <a:lnTo>
                        <a:pt x="0" y="1"/>
                      </a:ln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626" name="Freeform 724"/>
                <p:cNvSpPr>
                  <a:spLocks/>
                </p:cNvSpPr>
                <p:nvPr/>
              </p:nvSpPr>
              <p:spPr bwMode="auto">
                <a:xfrm>
                  <a:off x="5808" y="2778"/>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627" name="Freeform 725"/>
                <p:cNvSpPr>
                  <a:spLocks/>
                </p:cNvSpPr>
                <p:nvPr/>
              </p:nvSpPr>
              <p:spPr bwMode="auto">
                <a:xfrm>
                  <a:off x="5808" y="2778"/>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628" name="Freeform 726"/>
                <p:cNvSpPr>
                  <a:spLocks/>
                </p:cNvSpPr>
                <p:nvPr/>
              </p:nvSpPr>
              <p:spPr bwMode="auto">
                <a:xfrm>
                  <a:off x="5808" y="2778"/>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629" name="Freeform 727"/>
                <p:cNvSpPr>
                  <a:spLocks/>
                </p:cNvSpPr>
                <p:nvPr/>
              </p:nvSpPr>
              <p:spPr bwMode="auto">
                <a:xfrm>
                  <a:off x="5808" y="2778"/>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630" name="Freeform 728"/>
                <p:cNvSpPr>
                  <a:spLocks/>
                </p:cNvSpPr>
                <p:nvPr/>
              </p:nvSpPr>
              <p:spPr bwMode="auto">
                <a:xfrm>
                  <a:off x="5808" y="2778"/>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631" name="Freeform 729"/>
                <p:cNvSpPr>
                  <a:spLocks/>
                </p:cNvSpPr>
                <p:nvPr/>
              </p:nvSpPr>
              <p:spPr bwMode="auto">
                <a:xfrm>
                  <a:off x="5808" y="2772"/>
                  <a:ext cx="1" cy="6"/>
                </a:xfrm>
                <a:custGeom>
                  <a:avLst/>
                  <a:gdLst>
                    <a:gd name="T0" fmla="*/ 0 w 1"/>
                    <a:gd name="T1" fmla="*/ 6 h 1"/>
                    <a:gd name="T2" fmla="*/ 0 w 1"/>
                    <a:gd name="T3" fmla="*/ 6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1"/>
                      </a:moveTo>
                      <a:lnTo>
                        <a:pt x="0" y="1"/>
                      </a:ln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632" name="Freeform 730"/>
                <p:cNvSpPr>
                  <a:spLocks/>
                </p:cNvSpPr>
                <p:nvPr/>
              </p:nvSpPr>
              <p:spPr bwMode="auto">
                <a:xfrm>
                  <a:off x="5808" y="2772"/>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633" name="Freeform 731"/>
                <p:cNvSpPr>
                  <a:spLocks/>
                </p:cNvSpPr>
                <p:nvPr/>
              </p:nvSpPr>
              <p:spPr bwMode="auto">
                <a:xfrm>
                  <a:off x="5808" y="2772"/>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634" name="Freeform 732"/>
                <p:cNvSpPr>
                  <a:spLocks/>
                </p:cNvSpPr>
                <p:nvPr/>
              </p:nvSpPr>
              <p:spPr bwMode="auto">
                <a:xfrm>
                  <a:off x="5808" y="2772"/>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635" name="Freeform 733"/>
                <p:cNvSpPr>
                  <a:spLocks/>
                </p:cNvSpPr>
                <p:nvPr/>
              </p:nvSpPr>
              <p:spPr bwMode="auto">
                <a:xfrm>
                  <a:off x="5808" y="2772"/>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636" name="Freeform 734"/>
                <p:cNvSpPr>
                  <a:spLocks/>
                </p:cNvSpPr>
                <p:nvPr/>
              </p:nvSpPr>
              <p:spPr bwMode="auto">
                <a:xfrm>
                  <a:off x="5808" y="2766"/>
                  <a:ext cx="1" cy="6"/>
                </a:xfrm>
                <a:custGeom>
                  <a:avLst/>
                  <a:gdLst>
                    <a:gd name="T0" fmla="*/ 0 w 1"/>
                    <a:gd name="T1" fmla="*/ 6 h 1"/>
                    <a:gd name="T2" fmla="*/ 0 w 1"/>
                    <a:gd name="T3" fmla="*/ 6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1"/>
                      </a:moveTo>
                      <a:lnTo>
                        <a:pt x="0" y="1"/>
                      </a:ln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637" name="Freeform 735"/>
                <p:cNvSpPr>
                  <a:spLocks/>
                </p:cNvSpPr>
                <p:nvPr/>
              </p:nvSpPr>
              <p:spPr bwMode="auto">
                <a:xfrm>
                  <a:off x="5808" y="2766"/>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638" name="Freeform 736"/>
                <p:cNvSpPr>
                  <a:spLocks/>
                </p:cNvSpPr>
                <p:nvPr/>
              </p:nvSpPr>
              <p:spPr bwMode="auto">
                <a:xfrm>
                  <a:off x="5808" y="2766"/>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639" name="Freeform 737"/>
                <p:cNvSpPr>
                  <a:spLocks/>
                </p:cNvSpPr>
                <p:nvPr/>
              </p:nvSpPr>
              <p:spPr bwMode="auto">
                <a:xfrm>
                  <a:off x="5808" y="2766"/>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640" name="Freeform 738"/>
                <p:cNvSpPr>
                  <a:spLocks/>
                </p:cNvSpPr>
                <p:nvPr/>
              </p:nvSpPr>
              <p:spPr bwMode="auto">
                <a:xfrm>
                  <a:off x="5808" y="2766"/>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641" name="Freeform 739"/>
                <p:cNvSpPr>
                  <a:spLocks/>
                </p:cNvSpPr>
                <p:nvPr/>
              </p:nvSpPr>
              <p:spPr bwMode="auto">
                <a:xfrm>
                  <a:off x="5808" y="2766"/>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642" name="Freeform 740"/>
                <p:cNvSpPr>
                  <a:spLocks/>
                </p:cNvSpPr>
                <p:nvPr/>
              </p:nvSpPr>
              <p:spPr bwMode="auto">
                <a:xfrm>
                  <a:off x="5808" y="2760"/>
                  <a:ext cx="1" cy="6"/>
                </a:xfrm>
                <a:custGeom>
                  <a:avLst/>
                  <a:gdLst>
                    <a:gd name="T0" fmla="*/ 0 w 1"/>
                    <a:gd name="T1" fmla="*/ 6 h 1"/>
                    <a:gd name="T2" fmla="*/ 0 w 1"/>
                    <a:gd name="T3" fmla="*/ 6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1"/>
                      </a:moveTo>
                      <a:lnTo>
                        <a:pt x="0" y="1"/>
                      </a:ln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643" name="Freeform 741"/>
                <p:cNvSpPr>
                  <a:spLocks/>
                </p:cNvSpPr>
                <p:nvPr/>
              </p:nvSpPr>
              <p:spPr bwMode="auto">
                <a:xfrm>
                  <a:off x="5808" y="2760"/>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644" name="Freeform 742"/>
                <p:cNvSpPr>
                  <a:spLocks/>
                </p:cNvSpPr>
                <p:nvPr/>
              </p:nvSpPr>
              <p:spPr bwMode="auto">
                <a:xfrm>
                  <a:off x="5808" y="2760"/>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645" name="Freeform 743"/>
                <p:cNvSpPr>
                  <a:spLocks/>
                </p:cNvSpPr>
                <p:nvPr/>
              </p:nvSpPr>
              <p:spPr bwMode="auto">
                <a:xfrm>
                  <a:off x="5808" y="2760"/>
                  <a:ext cx="6" cy="1"/>
                </a:xfrm>
                <a:custGeom>
                  <a:avLst/>
                  <a:gdLst>
                    <a:gd name="T0" fmla="*/ 0 w 1"/>
                    <a:gd name="T1" fmla="*/ 0 h 1"/>
                    <a:gd name="T2" fmla="*/ 6 w 1"/>
                    <a:gd name="T3" fmla="*/ 0 h 1"/>
                    <a:gd name="T4" fmla="*/ 6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1"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646" name="Freeform 744"/>
                <p:cNvSpPr>
                  <a:spLocks/>
                </p:cNvSpPr>
                <p:nvPr/>
              </p:nvSpPr>
              <p:spPr bwMode="auto">
                <a:xfrm>
                  <a:off x="5814" y="2760"/>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647" name="Freeform 745"/>
                <p:cNvSpPr>
                  <a:spLocks/>
                </p:cNvSpPr>
                <p:nvPr/>
              </p:nvSpPr>
              <p:spPr bwMode="auto">
                <a:xfrm>
                  <a:off x="5814" y="2754"/>
                  <a:ext cx="1" cy="6"/>
                </a:xfrm>
                <a:custGeom>
                  <a:avLst/>
                  <a:gdLst>
                    <a:gd name="T0" fmla="*/ 0 w 1"/>
                    <a:gd name="T1" fmla="*/ 6 h 1"/>
                    <a:gd name="T2" fmla="*/ 0 w 1"/>
                    <a:gd name="T3" fmla="*/ 6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1"/>
                      </a:moveTo>
                      <a:lnTo>
                        <a:pt x="0" y="1"/>
                      </a:ln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648" name="Freeform 746"/>
                <p:cNvSpPr>
                  <a:spLocks/>
                </p:cNvSpPr>
                <p:nvPr/>
              </p:nvSpPr>
              <p:spPr bwMode="auto">
                <a:xfrm>
                  <a:off x="5814" y="2754"/>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649" name="Freeform 747"/>
                <p:cNvSpPr>
                  <a:spLocks/>
                </p:cNvSpPr>
                <p:nvPr/>
              </p:nvSpPr>
              <p:spPr bwMode="auto">
                <a:xfrm>
                  <a:off x="5814" y="2754"/>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650" name="Freeform 748"/>
                <p:cNvSpPr>
                  <a:spLocks/>
                </p:cNvSpPr>
                <p:nvPr/>
              </p:nvSpPr>
              <p:spPr bwMode="auto">
                <a:xfrm>
                  <a:off x="5814" y="2754"/>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651" name="Freeform 749"/>
                <p:cNvSpPr>
                  <a:spLocks/>
                </p:cNvSpPr>
                <p:nvPr/>
              </p:nvSpPr>
              <p:spPr bwMode="auto">
                <a:xfrm>
                  <a:off x="5814" y="2754"/>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652" name="Freeform 750"/>
                <p:cNvSpPr>
                  <a:spLocks/>
                </p:cNvSpPr>
                <p:nvPr/>
              </p:nvSpPr>
              <p:spPr bwMode="auto">
                <a:xfrm>
                  <a:off x="5814" y="2754"/>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653" name="Freeform 751"/>
                <p:cNvSpPr>
                  <a:spLocks/>
                </p:cNvSpPr>
                <p:nvPr/>
              </p:nvSpPr>
              <p:spPr bwMode="auto">
                <a:xfrm>
                  <a:off x="5814" y="2748"/>
                  <a:ext cx="1" cy="6"/>
                </a:xfrm>
                <a:custGeom>
                  <a:avLst/>
                  <a:gdLst>
                    <a:gd name="T0" fmla="*/ 0 w 1"/>
                    <a:gd name="T1" fmla="*/ 6 h 1"/>
                    <a:gd name="T2" fmla="*/ 0 w 1"/>
                    <a:gd name="T3" fmla="*/ 6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1"/>
                      </a:moveTo>
                      <a:lnTo>
                        <a:pt x="0" y="1"/>
                      </a:ln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654" name="Freeform 752"/>
                <p:cNvSpPr>
                  <a:spLocks/>
                </p:cNvSpPr>
                <p:nvPr/>
              </p:nvSpPr>
              <p:spPr bwMode="auto">
                <a:xfrm>
                  <a:off x="5814" y="2748"/>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655" name="Freeform 753"/>
                <p:cNvSpPr>
                  <a:spLocks/>
                </p:cNvSpPr>
                <p:nvPr/>
              </p:nvSpPr>
              <p:spPr bwMode="auto">
                <a:xfrm>
                  <a:off x="5814" y="2748"/>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656" name="Freeform 754"/>
                <p:cNvSpPr>
                  <a:spLocks/>
                </p:cNvSpPr>
                <p:nvPr/>
              </p:nvSpPr>
              <p:spPr bwMode="auto">
                <a:xfrm>
                  <a:off x="5814" y="2748"/>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657" name="Freeform 755"/>
                <p:cNvSpPr>
                  <a:spLocks/>
                </p:cNvSpPr>
                <p:nvPr/>
              </p:nvSpPr>
              <p:spPr bwMode="auto">
                <a:xfrm>
                  <a:off x="5814" y="2748"/>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658" name="Freeform 756"/>
                <p:cNvSpPr>
                  <a:spLocks/>
                </p:cNvSpPr>
                <p:nvPr/>
              </p:nvSpPr>
              <p:spPr bwMode="auto">
                <a:xfrm>
                  <a:off x="5814" y="2742"/>
                  <a:ext cx="1" cy="6"/>
                </a:xfrm>
                <a:custGeom>
                  <a:avLst/>
                  <a:gdLst>
                    <a:gd name="T0" fmla="*/ 0 w 1"/>
                    <a:gd name="T1" fmla="*/ 6 h 1"/>
                    <a:gd name="T2" fmla="*/ 0 w 1"/>
                    <a:gd name="T3" fmla="*/ 6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1"/>
                      </a:moveTo>
                      <a:lnTo>
                        <a:pt x="0" y="1"/>
                      </a:ln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659" name="Freeform 757"/>
                <p:cNvSpPr>
                  <a:spLocks/>
                </p:cNvSpPr>
                <p:nvPr/>
              </p:nvSpPr>
              <p:spPr bwMode="auto">
                <a:xfrm>
                  <a:off x="5814" y="2742"/>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660" name="Freeform 758"/>
                <p:cNvSpPr>
                  <a:spLocks/>
                </p:cNvSpPr>
                <p:nvPr/>
              </p:nvSpPr>
              <p:spPr bwMode="auto">
                <a:xfrm>
                  <a:off x="5814" y="2742"/>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661" name="Freeform 759"/>
                <p:cNvSpPr>
                  <a:spLocks/>
                </p:cNvSpPr>
                <p:nvPr/>
              </p:nvSpPr>
              <p:spPr bwMode="auto">
                <a:xfrm>
                  <a:off x="5814" y="2742"/>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662" name="Freeform 760"/>
                <p:cNvSpPr>
                  <a:spLocks/>
                </p:cNvSpPr>
                <p:nvPr/>
              </p:nvSpPr>
              <p:spPr bwMode="auto">
                <a:xfrm>
                  <a:off x="5814" y="2742"/>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663" name="Freeform 761"/>
                <p:cNvSpPr>
                  <a:spLocks/>
                </p:cNvSpPr>
                <p:nvPr/>
              </p:nvSpPr>
              <p:spPr bwMode="auto">
                <a:xfrm>
                  <a:off x="5814" y="2742"/>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664" name="Freeform 762"/>
                <p:cNvSpPr>
                  <a:spLocks/>
                </p:cNvSpPr>
                <p:nvPr/>
              </p:nvSpPr>
              <p:spPr bwMode="auto">
                <a:xfrm>
                  <a:off x="5814" y="2736"/>
                  <a:ext cx="1" cy="6"/>
                </a:xfrm>
                <a:custGeom>
                  <a:avLst/>
                  <a:gdLst>
                    <a:gd name="T0" fmla="*/ 0 w 1"/>
                    <a:gd name="T1" fmla="*/ 6 h 1"/>
                    <a:gd name="T2" fmla="*/ 0 w 1"/>
                    <a:gd name="T3" fmla="*/ 6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1"/>
                      </a:moveTo>
                      <a:lnTo>
                        <a:pt x="0" y="1"/>
                      </a:ln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665" name="Freeform 763"/>
                <p:cNvSpPr>
                  <a:spLocks/>
                </p:cNvSpPr>
                <p:nvPr/>
              </p:nvSpPr>
              <p:spPr bwMode="auto">
                <a:xfrm>
                  <a:off x="5814" y="2736"/>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666" name="Freeform 764"/>
                <p:cNvSpPr>
                  <a:spLocks/>
                </p:cNvSpPr>
                <p:nvPr/>
              </p:nvSpPr>
              <p:spPr bwMode="auto">
                <a:xfrm>
                  <a:off x="5814" y="2736"/>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667" name="Freeform 765"/>
                <p:cNvSpPr>
                  <a:spLocks/>
                </p:cNvSpPr>
                <p:nvPr/>
              </p:nvSpPr>
              <p:spPr bwMode="auto">
                <a:xfrm>
                  <a:off x="5814" y="2736"/>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668" name="Freeform 766"/>
                <p:cNvSpPr>
                  <a:spLocks/>
                </p:cNvSpPr>
                <p:nvPr/>
              </p:nvSpPr>
              <p:spPr bwMode="auto">
                <a:xfrm>
                  <a:off x="5814" y="2736"/>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669" name="Freeform 767"/>
                <p:cNvSpPr>
                  <a:spLocks/>
                </p:cNvSpPr>
                <p:nvPr/>
              </p:nvSpPr>
              <p:spPr bwMode="auto">
                <a:xfrm>
                  <a:off x="5814" y="2730"/>
                  <a:ext cx="1" cy="6"/>
                </a:xfrm>
                <a:custGeom>
                  <a:avLst/>
                  <a:gdLst>
                    <a:gd name="T0" fmla="*/ 0 w 1"/>
                    <a:gd name="T1" fmla="*/ 6 h 1"/>
                    <a:gd name="T2" fmla="*/ 0 w 1"/>
                    <a:gd name="T3" fmla="*/ 6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1"/>
                      </a:moveTo>
                      <a:lnTo>
                        <a:pt x="0" y="1"/>
                      </a:ln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670" name="Freeform 768"/>
                <p:cNvSpPr>
                  <a:spLocks/>
                </p:cNvSpPr>
                <p:nvPr/>
              </p:nvSpPr>
              <p:spPr bwMode="auto">
                <a:xfrm>
                  <a:off x="5814" y="2730"/>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671" name="Freeform 769"/>
                <p:cNvSpPr>
                  <a:spLocks/>
                </p:cNvSpPr>
                <p:nvPr/>
              </p:nvSpPr>
              <p:spPr bwMode="auto">
                <a:xfrm>
                  <a:off x="5814" y="2730"/>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672" name="Freeform 770"/>
                <p:cNvSpPr>
                  <a:spLocks/>
                </p:cNvSpPr>
                <p:nvPr/>
              </p:nvSpPr>
              <p:spPr bwMode="auto">
                <a:xfrm>
                  <a:off x="5814" y="2730"/>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673" name="Freeform 771"/>
                <p:cNvSpPr>
                  <a:spLocks/>
                </p:cNvSpPr>
                <p:nvPr/>
              </p:nvSpPr>
              <p:spPr bwMode="auto">
                <a:xfrm>
                  <a:off x="5814" y="2730"/>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674" name="Freeform 772"/>
                <p:cNvSpPr>
                  <a:spLocks/>
                </p:cNvSpPr>
                <p:nvPr/>
              </p:nvSpPr>
              <p:spPr bwMode="auto">
                <a:xfrm>
                  <a:off x="5814" y="2730"/>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675" name="Freeform 773"/>
                <p:cNvSpPr>
                  <a:spLocks/>
                </p:cNvSpPr>
                <p:nvPr/>
              </p:nvSpPr>
              <p:spPr bwMode="auto">
                <a:xfrm>
                  <a:off x="5814" y="2724"/>
                  <a:ext cx="1" cy="6"/>
                </a:xfrm>
                <a:custGeom>
                  <a:avLst/>
                  <a:gdLst>
                    <a:gd name="T0" fmla="*/ 0 w 1"/>
                    <a:gd name="T1" fmla="*/ 6 h 1"/>
                    <a:gd name="T2" fmla="*/ 0 w 1"/>
                    <a:gd name="T3" fmla="*/ 6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1"/>
                      </a:moveTo>
                      <a:lnTo>
                        <a:pt x="0" y="1"/>
                      </a:ln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676" name="Freeform 774"/>
                <p:cNvSpPr>
                  <a:spLocks/>
                </p:cNvSpPr>
                <p:nvPr/>
              </p:nvSpPr>
              <p:spPr bwMode="auto">
                <a:xfrm>
                  <a:off x="5814" y="2724"/>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677" name="Freeform 775"/>
                <p:cNvSpPr>
                  <a:spLocks/>
                </p:cNvSpPr>
                <p:nvPr/>
              </p:nvSpPr>
              <p:spPr bwMode="auto">
                <a:xfrm>
                  <a:off x="5814" y="2724"/>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678" name="Freeform 776"/>
                <p:cNvSpPr>
                  <a:spLocks/>
                </p:cNvSpPr>
                <p:nvPr/>
              </p:nvSpPr>
              <p:spPr bwMode="auto">
                <a:xfrm>
                  <a:off x="5814" y="2724"/>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679" name="Freeform 777"/>
                <p:cNvSpPr>
                  <a:spLocks/>
                </p:cNvSpPr>
                <p:nvPr/>
              </p:nvSpPr>
              <p:spPr bwMode="auto">
                <a:xfrm>
                  <a:off x="5814" y="2724"/>
                  <a:ext cx="6" cy="1"/>
                </a:xfrm>
                <a:custGeom>
                  <a:avLst/>
                  <a:gdLst>
                    <a:gd name="T0" fmla="*/ 0 w 1"/>
                    <a:gd name="T1" fmla="*/ 0 h 1"/>
                    <a:gd name="T2" fmla="*/ 6 w 1"/>
                    <a:gd name="T3" fmla="*/ 0 h 1"/>
                    <a:gd name="T4" fmla="*/ 6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1"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680" name="Freeform 778"/>
                <p:cNvSpPr>
                  <a:spLocks/>
                </p:cNvSpPr>
                <p:nvPr/>
              </p:nvSpPr>
              <p:spPr bwMode="auto">
                <a:xfrm>
                  <a:off x="5820" y="2718"/>
                  <a:ext cx="1" cy="6"/>
                </a:xfrm>
                <a:custGeom>
                  <a:avLst/>
                  <a:gdLst>
                    <a:gd name="T0" fmla="*/ 0 w 1"/>
                    <a:gd name="T1" fmla="*/ 6 h 1"/>
                    <a:gd name="T2" fmla="*/ 0 w 1"/>
                    <a:gd name="T3" fmla="*/ 6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1"/>
                      </a:moveTo>
                      <a:lnTo>
                        <a:pt x="0" y="1"/>
                      </a:ln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681" name="Freeform 779"/>
                <p:cNvSpPr>
                  <a:spLocks/>
                </p:cNvSpPr>
                <p:nvPr/>
              </p:nvSpPr>
              <p:spPr bwMode="auto">
                <a:xfrm>
                  <a:off x="5820" y="2718"/>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682" name="Freeform 780"/>
                <p:cNvSpPr>
                  <a:spLocks/>
                </p:cNvSpPr>
                <p:nvPr/>
              </p:nvSpPr>
              <p:spPr bwMode="auto">
                <a:xfrm>
                  <a:off x="5820" y="2718"/>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683" name="Freeform 781"/>
                <p:cNvSpPr>
                  <a:spLocks/>
                </p:cNvSpPr>
                <p:nvPr/>
              </p:nvSpPr>
              <p:spPr bwMode="auto">
                <a:xfrm>
                  <a:off x="5820" y="2718"/>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684" name="Freeform 782"/>
                <p:cNvSpPr>
                  <a:spLocks/>
                </p:cNvSpPr>
                <p:nvPr/>
              </p:nvSpPr>
              <p:spPr bwMode="auto">
                <a:xfrm>
                  <a:off x="5820" y="2718"/>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685" name="Freeform 783"/>
                <p:cNvSpPr>
                  <a:spLocks/>
                </p:cNvSpPr>
                <p:nvPr/>
              </p:nvSpPr>
              <p:spPr bwMode="auto">
                <a:xfrm>
                  <a:off x="5820" y="2718"/>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686" name="Freeform 784"/>
                <p:cNvSpPr>
                  <a:spLocks/>
                </p:cNvSpPr>
                <p:nvPr/>
              </p:nvSpPr>
              <p:spPr bwMode="auto">
                <a:xfrm>
                  <a:off x="5820" y="2712"/>
                  <a:ext cx="1" cy="6"/>
                </a:xfrm>
                <a:custGeom>
                  <a:avLst/>
                  <a:gdLst>
                    <a:gd name="T0" fmla="*/ 0 w 1"/>
                    <a:gd name="T1" fmla="*/ 6 h 1"/>
                    <a:gd name="T2" fmla="*/ 0 w 1"/>
                    <a:gd name="T3" fmla="*/ 6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1"/>
                      </a:moveTo>
                      <a:lnTo>
                        <a:pt x="0" y="1"/>
                      </a:ln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687" name="Freeform 785"/>
                <p:cNvSpPr>
                  <a:spLocks/>
                </p:cNvSpPr>
                <p:nvPr/>
              </p:nvSpPr>
              <p:spPr bwMode="auto">
                <a:xfrm>
                  <a:off x="5820" y="2712"/>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688" name="Freeform 786"/>
                <p:cNvSpPr>
                  <a:spLocks/>
                </p:cNvSpPr>
                <p:nvPr/>
              </p:nvSpPr>
              <p:spPr bwMode="auto">
                <a:xfrm>
                  <a:off x="5820" y="2712"/>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689" name="Freeform 787"/>
                <p:cNvSpPr>
                  <a:spLocks/>
                </p:cNvSpPr>
                <p:nvPr/>
              </p:nvSpPr>
              <p:spPr bwMode="auto">
                <a:xfrm>
                  <a:off x="5820" y="2712"/>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690" name="Freeform 788"/>
                <p:cNvSpPr>
                  <a:spLocks/>
                </p:cNvSpPr>
                <p:nvPr/>
              </p:nvSpPr>
              <p:spPr bwMode="auto">
                <a:xfrm>
                  <a:off x="5820" y="2712"/>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691" name="Freeform 789"/>
                <p:cNvSpPr>
                  <a:spLocks/>
                </p:cNvSpPr>
                <p:nvPr/>
              </p:nvSpPr>
              <p:spPr bwMode="auto">
                <a:xfrm>
                  <a:off x="5820" y="2706"/>
                  <a:ext cx="1" cy="6"/>
                </a:xfrm>
                <a:custGeom>
                  <a:avLst/>
                  <a:gdLst>
                    <a:gd name="T0" fmla="*/ 0 w 1"/>
                    <a:gd name="T1" fmla="*/ 6 h 1"/>
                    <a:gd name="T2" fmla="*/ 0 w 1"/>
                    <a:gd name="T3" fmla="*/ 6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1"/>
                      </a:moveTo>
                      <a:lnTo>
                        <a:pt x="0" y="1"/>
                      </a:ln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692" name="Freeform 790"/>
                <p:cNvSpPr>
                  <a:spLocks/>
                </p:cNvSpPr>
                <p:nvPr/>
              </p:nvSpPr>
              <p:spPr bwMode="auto">
                <a:xfrm>
                  <a:off x="5820" y="2706"/>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693" name="Freeform 791"/>
                <p:cNvSpPr>
                  <a:spLocks/>
                </p:cNvSpPr>
                <p:nvPr/>
              </p:nvSpPr>
              <p:spPr bwMode="auto">
                <a:xfrm>
                  <a:off x="5820" y="2706"/>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694" name="Freeform 792"/>
                <p:cNvSpPr>
                  <a:spLocks/>
                </p:cNvSpPr>
                <p:nvPr/>
              </p:nvSpPr>
              <p:spPr bwMode="auto">
                <a:xfrm>
                  <a:off x="5820" y="2706"/>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695" name="Freeform 793"/>
                <p:cNvSpPr>
                  <a:spLocks/>
                </p:cNvSpPr>
                <p:nvPr/>
              </p:nvSpPr>
              <p:spPr bwMode="auto">
                <a:xfrm>
                  <a:off x="5820" y="2706"/>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696" name="Freeform 794"/>
                <p:cNvSpPr>
                  <a:spLocks/>
                </p:cNvSpPr>
                <p:nvPr/>
              </p:nvSpPr>
              <p:spPr bwMode="auto">
                <a:xfrm>
                  <a:off x="5820" y="2706"/>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697" name="Freeform 795"/>
                <p:cNvSpPr>
                  <a:spLocks/>
                </p:cNvSpPr>
                <p:nvPr/>
              </p:nvSpPr>
              <p:spPr bwMode="auto">
                <a:xfrm>
                  <a:off x="5820" y="2700"/>
                  <a:ext cx="1" cy="6"/>
                </a:xfrm>
                <a:custGeom>
                  <a:avLst/>
                  <a:gdLst>
                    <a:gd name="T0" fmla="*/ 0 w 1"/>
                    <a:gd name="T1" fmla="*/ 6 h 1"/>
                    <a:gd name="T2" fmla="*/ 0 w 1"/>
                    <a:gd name="T3" fmla="*/ 6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1"/>
                      </a:moveTo>
                      <a:lnTo>
                        <a:pt x="0" y="1"/>
                      </a:ln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698" name="Freeform 796"/>
                <p:cNvSpPr>
                  <a:spLocks/>
                </p:cNvSpPr>
                <p:nvPr/>
              </p:nvSpPr>
              <p:spPr bwMode="auto">
                <a:xfrm>
                  <a:off x="5820" y="2700"/>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699" name="Freeform 797"/>
                <p:cNvSpPr>
                  <a:spLocks/>
                </p:cNvSpPr>
                <p:nvPr/>
              </p:nvSpPr>
              <p:spPr bwMode="auto">
                <a:xfrm>
                  <a:off x="5820" y="2700"/>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700" name="Freeform 798"/>
                <p:cNvSpPr>
                  <a:spLocks/>
                </p:cNvSpPr>
                <p:nvPr/>
              </p:nvSpPr>
              <p:spPr bwMode="auto">
                <a:xfrm>
                  <a:off x="5820" y="2700"/>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701" name="Freeform 799"/>
                <p:cNvSpPr>
                  <a:spLocks/>
                </p:cNvSpPr>
                <p:nvPr/>
              </p:nvSpPr>
              <p:spPr bwMode="auto">
                <a:xfrm>
                  <a:off x="5820" y="2700"/>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702" name="Freeform 800"/>
                <p:cNvSpPr>
                  <a:spLocks/>
                </p:cNvSpPr>
                <p:nvPr/>
              </p:nvSpPr>
              <p:spPr bwMode="auto">
                <a:xfrm>
                  <a:off x="5820" y="2694"/>
                  <a:ext cx="1" cy="6"/>
                </a:xfrm>
                <a:custGeom>
                  <a:avLst/>
                  <a:gdLst>
                    <a:gd name="T0" fmla="*/ 0 w 1"/>
                    <a:gd name="T1" fmla="*/ 6 h 1"/>
                    <a:gd name="T2" fmla="*/ 0 w 1"/>
                    <a:gd name="T3" fmla="*/ 6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1"/>
                      </a:moveTo>
                      <a:lnTo>
                        <a:pt x="0" y="1"/>
                      </a:ln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703" name="Freeform 801"/>
                <p:cNvSpPr>
                  <a:spLocks/>
                </p:cNvSpPr>
                <p:nvPr/>
              </p:nvSpPr>
              <p:spPr bwMode="auto">
                <a:xfrm>
                  <a:off x="5820" y="2694"/>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704" name="Freeform 802"/>
                <p:cNvSpPr>
                  <a:spLocks/>
                </p:cNvSpPr>
                <p:nvPr/>
              </p:nvSpPr>
              <p:spPr bwMode="auto">
                <a:xfrm>
                  <a:off x="5820" y="2694"/>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705" name="Freeform 803"/>
                <p:cNvSpPr>
                  <a:spLocks/>
                </p:cNvSpPr>
                <p:nvPr/>
              </p:nvSpPr>
              <p:spPr bwMode="auto">
                <a:xfrm>
                  <a:off x="5820" y="2694"/>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706" name="Freeform 804"/>
                <p:cNvSpPr>
                  <a:spLocks/>
                </p:cNvSpPr>
                <p:nvPr/>
              </p:nvSpPr>
              <p:spPr bwMode="auto">
                <a:xfrm>
                  <a:off x="5820" y="2694"/>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707" name="Freeform 805"/>
                <p:cNvSpPr>
                  <a:spLocks/>
                </p:cNvSpPr>
                <p:nvPr/>
              </p:nvSpPr>
              <p:spPr bwMode="auto">
                <a:xfrm>
                  <a:off x="5820" y="2694"/>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708" name="Freeform 806"/>
                <p:cNvSpPr>
                  <a:spLocks/>
                </p:cNvSpPr>
                <p:nvPr/>
              </p:nvSpPr>
              <p:spPr bwMode="auto">
                <a:xfrm>
                  <a:off x="5820" y="2688"/>
                  <a:ext cx="1" cy="6"/>
                </a:xfrm>
                <a:custGeom>
                  <a:avLst/>
                  <a:gdLst>
                    <a:gd name="T0" fmla="*/ 0 w 1"/>
                    <a:gd name="T1" fmla="*/ 6 h 1"/>
                    <a:gd name="T2" fmla="*/ 0 w 1"/>
                    <a:gd name="T3" fmla="*/ 6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1"/>
                      </a:moveTo>
                      <a:lnTo>
                        <a:pt x="0" y="1"/>
                      </a:ln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709" name="Freeform 807"/>
                <p:cNvSpPr>
                  <a:spLocks/>
                </p:cNvSpPr>
                <p:nvPr/>
              </p:nvSpPr>
              <p:spPr bwMode="auto">
                <a:xfrm>
                  <a:off x="5820" y="2688"/>
                  <a:ext cx="6" cy="1"/>
                </a:xfrm>
                <a:custGeom>
                  <a:avLst/>
                  <a:gdLst>
                    <a:gd name="T0" fmla="*/ 0 w 1"/>
                    <a:gd name="T1" fmla="*/ 0 h 1"/>
                    <a:gd name="T2" fmla="*/ 6 w 1"/>
                    <a:gd name="T3" fmla="*/ 0 h 1"/>
                    <a:gd name="T4" fmla="*/ 6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1"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710" name="Freeform 808"/>
                <p:cNvSpPr>
                  <a:spLocks/>
                </p:cNvSpPr>
                <p:nvPr/>
              </p:nvSpPr>
              <p:spPr bwMode="auto">
                <a:xfrm>
                  <a:off x="5826" y="2688"/>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711" name="Freeform 809"/>
                <p:cNvSpPr>
                  <a:spLocks/>
                </p:cNvSpPr>
                <p:nvPr/>
              </p:nvSpPr>
              <p:spPr bwMode="auto">
                <a:xfrm>
                  <a:off x="5826" y="2688"/>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712" name="Freeform 810"/>
                <p:cNvSpPr>
                  <a:spLocks/>
                </p:cNvSpPr>
                <p:nvPr/>
              </p:nvSpPr>
              <p:spPr bwMode="auto">
                <a:xfrm>
                  <a:off x="5826" y="2688"/>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713" name="Freeform 811"/>
                <p:cNvSpPr>
                  <a:spLocks/>
                </p:cNvSpPr>
                <p:nvPr/>
              </p:nvSpPr>
              <p:spPr bwMode="auto">
                <a:xfrm>
                  <a:off x="5826" y="2682"/>
                  <a:ext cx="1" cy="6"/>
                </a:xfrm>
                <a:custGeom>
                  <a:avLst/>
                  <a:gdLst>
                    <a:gd name="T0" fmla="*/ 0 w 1"/>
                    <a:gd name="T1" fmla="*/ 6 h 1"/>
                    <a:gd name="T2" fmla="*/ 0 w 1"/>
                    <a:gd name="T3" fmla="*/ 6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1"/>
                      </a:moveTo>
                      <a:lnTo>
                        <a:pt x="0" y="1"/>
                      </a:ln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714" name="Freeform 812"/>
                <p:cNvSpPr>
                  <a:spLocks/>
                </p:cNvSpPr>
                <p:nvPr/>
              </p:nvSpPr>
              <p:spPr bwMode="auto">
                <a:xfrm>
                  <a:off x="5826" y="2682"/>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715" name="Freeform 813"/>
                <p:cNvSpPr>
                  <a:spLocks/>
                </p:cNvSpPr>
                <p:nvPr/>
              </p:nvSpPr>
              <p:spPr bwMode="auto">
                <a:xfrm>
                  <a:off x="5826" y="2682"/>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716" name="Freeform 814"/>
                <p:cNvSpPr>
                  <a:spLocks/>
                </p:cNvSpPr>
                <p:nvPr/>
              </p:nvSpPr>
              <p:spPr bwMode="auto">
                <a:xfrm>
                  <a:off x="5826" y="2682"/>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717" name="Freeform 815"/>
                <p:cNvSpPr>
                  <a:spLocks/>
                </p:cNvSpPr>
                <p:nvPr/>
              </p:nvSpPr>
              <p:spPr bwMode="auto">
                <a:xfrm>
                  <a:off x="5826" y="2682"/>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718" name="Freeform 816"/>
                <p:cNvSpPr>
                  <a:spLocks/>
                </p:cNvSpPr>
                <p:nvPr/>
              </p:nvSpPr>
              <p:spPr bwMode="auto">
                <a:xfrm>
                  <a:off x="5826" y="2682"/>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719" name="Freeform 817"/>
                <p:cNvSpPr>
                  <a:spLocks/>
                </p:cNvSpPr>
                <p:nvPr/>
              </p:nvSpPr>
              <p:spPr bwMode="auto">
                <a:xfrm>
                  <a:off x="5826" y="2676"/>
                  <a:ext cx="1" cy="6"/>
                </a:xfrm>
                <a:custGeom>
                  <a:avLst/>
                  <a:gdLst>
                    <a:gd name="T0" fmla="*/ 0 w 1"/>
                    <a:gd name="T1" fmla="*/ 6 h 1"/>
                    <a:gd name="T2" fmla="*/ 0 w 1"/>
                    <a:gd name="T3" fmla="*/ 6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1"/>
                      </a:moveTo>
                      <a:lnTo>
                        <a:pt x="0" y="1"/>
                      </a:ln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720" name="Freeform 818"/>
                <p:cNvSpPr>
                  <a:spLocks/>
                </p:cNvSpPr>
                <p:nvPr/>
              </p:nvSpPr>
              <p:spPr bwMode="auto">
                <a:xfrm>
                  <a:off x="5826" y="2676"/>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721" name="Freeform 819"/>
                <p:cNvSpPr>
                  <a:spLocks/>
                </p:cNvSpPr>
                <p:nvPr/>
              </p:nvSpPr>
              <p:spPr bwMode="auto">
                <a:xfrm>
                  <a:off x="5826" y="2676"/>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722" name="Freeform 820"/>
                <p:cNvSpPr>
                  <a:spLocks/>
                </p:cNvSpPr>
                <p:nvPr/>
              </p:nvSpPr>
              <p:spPr bwMode="auto">
                <a:xfrm>
                  <a:off x="5826" y="2676"/>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723" name="Freeform 821"/>
                <p:cNvSpPr>
                  <a:spLocks/>
                </p:cNvSpPr>
                <p:nvPr/>
              </p:nvSpPr>
              <p:spPr bwMode="auto">
                <a:xfrm>
                  <a:off x="5826" y="2676"/>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724" name="Freeform 822"/>
                <p:cNvSpPr>
                  <a:spLocks/>
                </p:cNvSpPr>
                <p:nvPr/>
              </p:nvSpPr>
              <p:spPr bwMode="auto">
                <a:xfrm>
                  <a:off x="5826" y="2670"/>
                  <a:ext cx="1" cy="6"/>
                </a:xfrm>
                <a:custGeom>
                  <a:avLst/>
                  <a:gdLst>
                    <a:gd name="T0" fmla="*/ 0 w 1"/>
                    <a:gd name="T1" fmla="*/ 6 h 1"/>
                    <a:gd name="T2" fmla="*/ 0 w 1"/>
                    <a:gd name="T3" fmla="*/ 6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1"/>
                      </a:moveTo>
                      <a:lnTo>
                        <a:pt x="0" y="1"/>
                      </a:ln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725" name="Freeform 823"/>
                <p:cNvSpPr>
                  <a:spLocks/>
                </p:cNvSpPr>
                <p:nvPr/>
              </p:nvSpPr>
              <p:spPr bwMode="auto">
                <a:xfrm>
                  <a:off x="5826" y="2670"/>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726" name="Freeform 824"/>
                <p:cNvSpPr>
                  <a:spLocks/>
                </p:cNvSpPr>
                <p:nvPr/>
              </p:nvSpPr>
              <p:spPr bwMode="auto">
                <a:xfrm>
                  <a:off x="5826" y="2670"/>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727" name="Freeform 825"/>
                <p:cNvSpPr>
                  <a:spLocks/>
                </p:cNvSpPr>
                <p:nvPr/>
              </p:nvSpPr>
              <p:spPr bwMode="auto">
                <a:xfrm>
                  <a:off x="5826" y="2670"/>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728" name="Freeform 826"/>
                <p:cNvSpPr>
                  <a:spLocks/>
                </p:cNvSpPr>
                <p:nvPr/>
              </p:nvSpPr>
              <p:spPr bwMode="auto">
                <a:xfrm>
                  <a:off x="5826" y="2670"/>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729" name="Freeform 827"/>
                <p:cNvSpPr>
                  <a:spLocks/>
                </p:cNvSpPr>
                <p:nvPr/>
              </p:nvSpPr>
              <p:spPr bwMode="auto">
                <a:xfrm>
                  <a:off x="5826" y="2670"/>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730" name="Freeform 828"/>
                <p:cNvSpPr>
                  <a:spLocks/>
                </p:cNvSpPr>
                <p:nvPr/>
              </p:nvSpPr>
              <p:spPr bwMode="auto">
                <a:xfrm>
                  <a:off x="5826" y="2664"/>
                  <a:ext cx="6" cy="6"/>
                </a:xfrm>
                <a:custGeom>
                  <a:avLst/>
                  <a:gdLst>
                    <a:gd name="T0" fmla="*/ 0 w 1"/>
                    <a:gd name="T1" fmla="*/ 6 h 1"/>
                    <a:gd name="T2" fmla="*/ 6 w 1"/>
                    <a:gd name="T3" fmla="*/ 6 h 1"/>
                    <a:gd name="T4" fmla="*/ 6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1"/>
                      </a:moveTo>
                      <a:lnTo>
                        <a:pt x="1" y="1"/>
                      </a:lnTo>
                      <a:lnTo>
                        <a:pt x="1"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731" name="Freeform 829"/>
                <p:cNvSpPr>
                  <a:spLocks/>
                </p:cNvSpPr>
                <p:nvPr/>
              </p:nvSpPr>
              <p:spPr bwMode="auto">
                <a:xfrm>
                  <a:off x="5832" y="2664"/>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732" name="Freeform 830"/>
                <p:cNvSpPr>
                  <a:spLocks/>
                </p:cNvSpPr>
                <p:nvPr/>
              </p:nvSpPr>
              <p:spPr bwMode="auto">
                <a:xfrm>
                  <a:off x="5832" y="2664"/>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733" name="Freeform 831"/>
                <p:cNvSpPr>
                  <a:spLocks/>
                </p:cNvSpPr>
                <p:nvPr/>
              </p:nvSpPr>
              <p:spPr bwMode="auto">
                <a:xfrm>
                  <a:off x="5832" y="2664"/>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734" name="Freeform 832"/>
                <p:cNvSpPr>
                  <a:spLocks/>
                </p:cNvSpPr>
                <p:nvPr/>
              </p:nvSpPr>
              <p:spPr bwMode="auto">
                <a:xfrm>
                  <a:off x="5832" y="2664"/>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735" name="Freeform 833"/>
                <p:cNvSpPr>
                  <a:spLocks/>
                </p:cNvSpPr>
                <p:nvPr/>
              </p:nvSpPr>
              <p:spPr bwMode="auto">
                <a:xfrm>
                  <a:off x="5832" y="2658"/>
                  <a:ext cx="1" cy="6"/>
                </a:xfrm>
                <a:custGeom>
                  <a:avLst/>
                  <a:gdLst>
                    <a:gd name="T0" fmla="*/ 0 w 1"/>
                    <a:gd name="T1" fmla="*/ 6 h 1"/>
                    <a:gd name="T2" fmla="*/ 0 w 1"/>
                    <a:gd name="T3" fmla="*/ 6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1"/>
                      </a:moveTo>
                      <a:lnTo>
                        <a:pt x="0" y="1"/>
                      </a:ln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736" name="Freeform 834"/>
                <p:cNvSpPr>
                  <a:spLocks/>
                </p:cNvSpPr>
                <p:nvPr/>
              </p:nvSpPr>
              <p:spPr bwMode="auto">
                <a:xfrm>
                  <a:off x="5832" y="2658"/>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737" name="Freeform 835"/>
                <p:cNvSpPr>
                  <a:spLocks/>
                </p:cNvSpPr>
                <p:nvPr/>
              </p:nvSpPr>
              <p:spPr bwMode="auto">
                <a:xfrm>
                  <a:off x="5832" y="2658"/>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738" name="Freeform 836"/>
                <p:cNvSpPr>
                  <a:spLocks/>
                </p:cNvSpPr>
                <p:nvPr/>
              </p:nvSpPr>
              <p:spPr bwMode="auto">
                <a:xfrm>
                  <a:off x="5832" y="2658"/>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739" name="Freeform 837"/>
                <p:cNvSpPr>
                  <a:spLocks/>
                </p:cNvSpPr>
                <p:nvPr/>
              </p:nvSpPr>
              <p:spPr bwMode="auto">
                <a:xfrm>
                  <a:off x="5832" y="2658"/>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740" name="Freeform 838"/>
                <p:cNvSpPr>
                  <a:spLocks/>
                </p:cNvSpPr>
                <p:nvPr/>
              </p:nvSpPr>
              <p:spPr bwMode="auto">
                <a:xfrm>
                  <a:off x="5832" y="2658"/>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741" name="Freeform 839"/>
                <p:cNvSpPr>
                  <a:spLocks/>
                </p:cNvSpPr>
                <p:nvPr/>
              </p:nvSpPr>
              <p:spPr bwMode="auto">
                <a:xfrm>
                  <a:off x="5832" y="2652"/>
                  <a:ext cx="1" cy="6"/>
                </a:xfrm>
                <a:custGeom>
                  <a:avLst/>
                  <a:gdLst>
                    <a:gd name="T0" fmla="*/ 0 w 1"/>
                    <a:gd name="T1" fmla="*/ 6 h 1"/>
                    <a:gd name="T2" fmla="*/ 0 w 1"/>
                    <a:gd name="T3" fmla="*/ 6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1"/>
                      </a:moveTo>
                      <a:lnTo>
                        <a:pt x="0" y="1"/>
                      </a:ln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55537" name="Group 840"/>
              <p:cNvGrpSpPr>
                <a:grpSpLocks/>
              </p:cNvGrpSpPr>
              <p:nvPr/>
            </p:nvGrpSpPr>
            <p:grpSpPr bwMode="auto">
              <a:xfrm>
                <a:off x="5832" y="2436"/>
                <a:ext cx="43" cy="217"/>
                <a:chOff x="5832" y="2436"/>
                <a:chExt cx="43" cy="217"/>
              </a:xfrm>
            </p:grpSpPr>
            <p:sp>
              <p:nvSpPr>
                <p:cNvPr id="56342" name="Freeform 841"/>
                <p:cNvSpPr>
                  <a:spLocks/>
                </p:cNvSpPr>
                <p:nvPr/>
              </p:nvSpPr>
              <p:spPr bwMode="auto">
                <a:xfrm>
                  <a:off x="5832" y="2652"/>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343" name="Freeform 842"/>
                <p:cNvSpPr>
                  <a:spLocks/>
                </p:cNvSpPr>
                <p:nvPr/>
              </p:nvSpPr>
              <p:spPr bwMode="auto">
                <a:xfrm>
                  <a:off x="5832" y="2652"/>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344" name="Freeform 843"/>
                <p:cNvSpPr>
                  <a:spLocks/>
                </p:cNvSpPr>
                <p:nvPr/>
              </p:nvSpPr>
              <p:spPr bwMode="auto">
                <a:xfrm>
                  <a:off x="5832" y="2652"/>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345" name="Freeform 844"/>
                <p:cNvSpPr>
                  <a:spLocks/>
                </p:cNvSpPr>
                <p:nvPr/>
              </p:nvSpPr>
              <p:spPr bwMode="auto">
                <a:xfrm>
                  <a:off x="5832" y="2652"/>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346" name="Freeform 845"/>
                <p:cNvSpPr>
                  <a:spLocks/>
                </p:cNvSpPr>
                <p:nvPr/>
              </p:nvSpPr>
              <p:spPr bwMode="auto">
                <a:xfrm>
                  <a:off x="5832" y="2646"/>
                  <a:ext cx="1" cy="6"/>
                </a:xfrm>
                <a:custGeom>
                  <a:avLst/>
                  <a:gdLst>
                    <a:gd name="T0" fmla="*/ 0 w 1"/>
                    <a:gd name="T1" fmla="*/ 6 h 1"/>
                    <a:gd name="T2" fmla="*/ 0 w 1"/>
                    <a:gd name="T3" fmla="*/ 6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1"/>
                      </a:moveTo>
                      <a:lnTo>
                        <a:pt x="0" y="1"/>
                      </a:ln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347" name="Freeform 846"/>
                <p:cNvSpPr>
                  <a:spLocks/>
                </p:cNvSpPr>
                <p:nvPr/>
              </p:nvSpPr>
              <p:spPr bwMode="auto">
                <a:xfrm>
                  <a:off x="5832" y="2646"/>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348" name="Freeform 847"/>
                <p:cNvSpPr>
                  <a:spLocks/>
                </p:cNvSpPr>
                <p:nvPr/>
              </p:nvSpPr>
              <p:spPr bwMode="auto">
                <a:xfrm>
                  <a:off x="5832" y="2646"/>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349" name="Freeform 848"/>
                <p:cNvSpPr>
                  <a:spLocks/>
                </p:cNvSpPr>
                <p:nvPr/>
              </p:nvSpPr>
              <p:spPr bwMode="auto">
                <a:xfrm>
                  <a:off x="5832" y="2646"/>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350" name="Freeform 849"/>
                <p:cNvSpPr>
                  <a:spLocks/>
                </p:cNvSpPr>
                <p:nvPr/>
              </p:nvSpPr>
              <p:spPr bwMode="auto">
                <a:xfrm>
                  <a:off x="5832" y="2646"/>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351" name="Freeform 850"/>
                <p:cNvSpPr>
                  <a:spLocks/>
                </p:cNvSpPr>
                <p:nvPr/>
              </p:nvSpPr>
              <p:spPr bwMode="auto">
                <a:xfrm>
                  <a:off x="5832" y="2646"/>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352" name="Freeform 851"/>
                <p:cNvSpPr>
                  <a:spLocks/>
                </p:cNvSpPr>
                <p:nvPr/>
              </p:nvSpPr>
              <p:spPr bwMode="auto">
                <a:xfrm>
                  <a:off x="5832" y="2640"/>
                  <a:ext cx="1" cy="6"/>
                </a:xfrm>
                <a:custGeom>
                  <a:avLst/>
                  <a:gdLst>
                    <a:gd name="T0" fmla="*/ 0 w 1"/>
                    <a:gd name="T1" fmla="*/ 6 h 1"/>
                    <a:gd name="T2" fmla="*/ 0 w 1"/>
                    <a:gd name="T3" fmla="*/ 6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1"/>
                      </a:moveTo>
                      <a:lnTo>
                        <a:pt x="0" y="1"/>
                      </a:ln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353" name="Freeform 852"/>
                <p:cNvSpPr>
                  <a:spLocks/>
                </p:cNvSpPr>
                <p:nvPr/>
              </p:nvSpPr>
              <p:spPr bwMode="auto">
                <a:xfrm>
                  <a:off x="5832" y="2640"/>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354" name="Freeform 853"/>
                <p:cNvSpPr>
                  <a:spLocks/>
                </p:cNvSpPr>
                <p:nvPr/>
              </p:nvSpPr>
              <p:spPr bwMode="auto">
                <a:xfrm>
                  <a:off x="5832" y="2640"/>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355" name="Freeform 854"/>
                <p:cNvSpPr>
                  <a:spLocks/>
                </p:cNvSpPr>
                <p:nvPr/>
              </p:nvSpPr>
              <p:spPr bwMode="auto">
                <a:xfrm>
                  <a:off x="5832" y="2640"/>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356" name="Freeform 855"/>
                <p:cNvSpPr>
                  <a:spLocks/>
                </p:cNvSpPr>
                <p:nvPr/>
              </p:nvSpPr>
              <p:spPr bwMode="auto">
                <a:xfrm>
                  <a:off x="5832" y="2640"/>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357" name="Freeform 856"/>
                <p:cNvSpPr>
                  <a:spLocks/>
                </p:cNvSpPr>
                <p:nvPr/>
              </p:nvSpPr>
              <p:spPr bwMode="auto">
                <a:xfrm>
                  <a:off x="5832" y="2634"/>
                  <a:ext cx="1" cy="6"/>
                </a:xfrm>
                <a:custGeom>
                  <a:avLst/>
                  <a:gdLst>
                    <a:gd name="T0" fmla="*/ 0 w 1"/>
                    <a:gd name="T1" fmla="*/ 6 h 1"/>
                    <a:gd name="T2" fmla="*/ 0 w 1"/>
                    <a:gd name="T3" fmla="*/ 6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1"/>
                      </a:moveTo>
                      <a:lnTo>
                        <a:pt x="0" y="1"/>
                      </a:ln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358" name="Freeform 857"/>
                <p:cNvSpPr>
                  <a:spLocks/>
                </p:cNvSpPr>
                <p:nvPr/>
              </p:nvSpPr>
              <p:spPr bwMode="auto">
                <a:xfrm>
                  <a:off x="5832" y="2634"/>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359" name="Freeform 858"/>
                <p:cNvSpPr>
                  <a:spLocks/>
                </p:cNvSpPr>
                <p:nvPr/>
              </p:nvSpPr>
              <p:spPr bwMode="auto">
                <a:xfrm>
                  <a:off x="5832" y="2634"/>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360" name="Freeform 859"/>
                <p:cNvSpPr>
                  <a:spLocks/>
                </p:cNvSpPr>
                <p:nvPr/>
              </p:nvSpPr>
              <p:spPr bwMode="auto">
                <a:xfrm>
                  <a:off x="5832" y="2634"/>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361" name="Freeform 860"/>
                <p:cNvSpPr>
                  <a:spLocks/>
                </p:cNvSpPr>
                <p:nvPr/>
              </p:nvSpPr>
              <p:spPr bwMode="auto">
                <a:xfrm>
                  <a:off x="5832" y="2634"/>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362" name="Freeform 861"/>
                <p:cNvSpPr>
                  <a:spLocks/>
                </p:cNvSpPr>
                <p:nvPr/>
              </p:nvSpPr>
              <p:spPr bwMode="auto">
                <a:xfrm>
                  <a:off x="5832" y="2634"/>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363" name="Freeform 862"/>
                <p:cNvSpPr>
                  <a:spLocks/>
                </p:cNvSpPr>
                <p:nvPr/>
              </p:nvSpPr>
              <p:spPr bwMode="auto">
                <a:xfrm>
                  <a:off x="5832" y="2628"/>
                  <a:ext cx="1" cy="6"/>
                </a:xfrm>
                <a:custGeom>
                  <a:avLst/>
                  <a:gdLst>
                    <a:gd name="T0" fmla="*/ 0 w 1"/>
                    <a:gd name="T1" fmla="*/ 6 h 1"/>
                    <a:gd name="T2" fmla="*/ 0 w 1"/>
                    <a:gd name="T3" fmla="*/ 6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1"/>
                      </a:moveTo>
                      <a:lnTo>
                        <a:pt x="0" y="1"/>
                      </a:ln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364" name="Freeform 863"/>
                <p:cNvSpPr>
                  <a:spLocks/>
                </p:cNvSpPr>
                <p:nvPr/>
              </p:nvSpPr>
              <p:spPr bwMode="auto">
                <a:xfrm>
                  <a:off x="5832" y="2628"/>
                  <a:ext cx="6" cy="1"/>
                </a:xfrm>
                <a:custGeom>
                  <a:avLst/>
                  <a:gdLst>
                    <a:gd name="T0" fmla="*/ 0 w 1"/>
                    <a:gd name="T1" fmla="*/ 0 h 1"/>
                    <a:gd name="T2" fmla="*/ 6 w 1"/>
                    <a:gd name="T3" fmla="*/ 0 h 1"/>
                    <a:gd name="T4" fmla="*/ 6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1"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365" name="Freeform 864"/>
                <p:cNvSpPr>
                  <a:spLocks/>
                </p:cNvSpPr>
                <p:nvPr/>
              </p:nvSpPr>
              <p:spPr bwMode="auto">
                <a:xfrm>
                  <a:off x="5838" y="2628"/>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366" name="Freeform 865"/>
                <p:cNvSpPr>
                  <a:spLocks/>
                </p:cNvSpPr>
                <p:nvPr/>
              </p:nvSpPr>
              <p:spPr bwMode="auto">
                <a:xfrm>
                  <a:off x="5838" y="2628"/>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367" name="Freeform 866"/>
                <p:cNvSpPr>
                  <a:spLocks/>
                </p:cNvSpPr>
                <p:nvPr/>
              </p:nvSpPr>
              <p:spPr bwMode="auto">
                <a:xfrm>
                  <a:off x="5838" y="2628"/>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368" name="Freeform 867"/>
                <p:cNvSpPr>
                  <a:spLocks/>
                </p:cNvSpPr>
                <p:nvPr/>
              </p:nvSpPr>
              <p:spPr bwMode="auto">
                <a:xfrm>
                  <a:off x="5838" y="2622"/>
                  <a:ext cx="1" cy="6"/>
                </a:xfrm>
                <a:custGeom>
                  <a:avLst/>
                  <a:gdLst>
                    <a:gd name="T0" fmla="*/ 0 w 1"/>
                    <a:gd name="T1" fmla="*/ 6 h 1"/>
                    <a:gd name="T2" fmla="*/ 0 w 1"/>
                    <a:gd name="T3" fmla="*/ 6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1"/>
                      </a:moveTo>
                      <a:lnTo>
                        <a:pt x="0" y="1"/>
                      </a:ln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369" name="Freeform 868"/>
                <p:cNvSpPr>
                  <a:spLocks/>
                </p:cNvSpPr>
                <p:nvPr/>
              </p:nvSpPr>
              <p:spPr bwMode="auto">
                <a:xfrm>
                  <a:off x="5838" y="2622"/>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370" name="Freeform 869"/>
                <p:cNvSpPr>
                  <a:spLocks/>
                </p:cNvSpPr>
                <p:nvPr/>
              </p:nvSpPr>
              <p:spPr bwMode="auto">
                <a:xfrm>
                  <a:off x="5838" y="2622"/>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371" name="Freeform 870"/>
                <p:cNvSpPr>
                  <a:spLocks/>
                </p:cNvSpPr>
                <p:nvPr/>
              </p:nvSpPr>
              <p:spPr bwMode="auto">
                <a:xfrm>
                  <a:off x="5838" y="2622"/>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372" name="Freeform 871"/>
                <p:cNvSpPr>
                  <a:spLocks/>
                </p:cNvSpPr>
                <p:nvPr/>
              </p:nvSpPr>
              <p:spPr bwMode="auto">
                <a:xfrm>
                  <a:off x="5838" y="2622"/>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373" name="Freeform 872"/>
                <p:cNvSpPr>
                  <a:spLocks/>
                </p:cNvSpPr>
                <p:nvPr/>
              </p:nvSpPr>
              <p:spPr bwMode="auto">
                <a:xfrm>
                  <a:off x="5838" y="2622"/>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374" name="Freeform 873"/>
                <p:cNvSpPr>
                  <a:spLocks/>
                </p:cNvSpPr>
                <p:nvPr/>
              </p:nvSpPr>
              <p:spPr bwMode="auto">
                <a:xfrm>
                  <a:off x="5838" y="2616"/>
                  <a:ext cx="1" cy="6"/>
                </a:xfrm>
                <a:custGeom>
                  <a:avLst/>
                  <a:gdLst>
                    <a:gd name="T0" fmla="*/ 0 w 1"/>
                    <a:gd name="T1" fmla="*/ 6 h 1"/>
                    <a:gd name="T2" fmla="*/ 0 w 1"/>
                    <a:gd name="T3" fmla="*/ 6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1"/>
                      </a:moveTo>
                      <a:lnTo>
                        <a:pt x="0" y="1"/>
                      </a:ln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375" name="Freeform 874"/>
                <p:cNvSpPr>
                  <a:spLocks/>
                </p:cNvSpPr>
                <p:nvPr/>
              </p:nvSpPr>
              <p:spPr bwMode="auto">
                <a:xfrm>
                  <a:off x="5838" y="2616"/>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376" name="Freeform 875"/>
                <p:cNvSpPr>
                  <a:spLocks/>
                </p:cNvSpPr>
                <p:nvPr/>
              </p:nvSpPr>
              <p:spPr bwMode="auto">
                <a:xfrm>
                  <a:off x="5838" y="2616"/>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377" name="Freeform 876"/>
                <p:cNvSpPr>
                  <a:spLocks/>
                </p:cNvSpPr>
                <p:nvPr/>
              </p:nvSpPr>
              <p:spPr bwMode="auto">
                <a:xfrm>
                  <a:off x="5838" y="2616"/>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378" name="Freeform 877"/>
                <p:cNvSpPr>
                  <a:spLocks/>
                </p:cNvSpPr>
                <p:nvPr/>
              </p:nvSpPr>
              <p:spPr bwMode="auto">
                <a:xfrm>
                  <a:off x="5838" y="2616"/>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379" name="Freeform 878"/>
                <p:cNvSpPr>
                  <a:spLocks/>
                </p:cNvSpPr>
                <p:nvPr/>
              </p:nvSpPr>
              <p:spPr bwMode="auto">
                <a:xfrm>
                  <a:off x="5838" y="2610"/>
                  <a:ext cx="1" cy="6"/>
                </a:xfrm>
                <a:custGeom>
                  <a:avLst/>
                  <a:gdLst>
                    <a:gd name="T0" fmla="*/ 0 w 1"/>
                    <a:gd name="T1" fmla="*/ 6 h 1"/>
                    <a:gd name="T2" fmla="*/ 0 w 1"/>
                    <a:gd name="T3" fmla="*/ 6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1"/>
                      </a:moveTo>
                      <a:lnTo>
                        <a:pt x="0" y="1"/>
                      </a:ln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380" name="Freeform 879"/>
                <p:cNvSpPr>
                  <a:spLocks/>
                </p:cNvSpPr>
                <p:nvPr/>
              </p:nvSpPr>
              <p:spPr bwMode="auto">
                <a:xfrm>
                  <a:off x="5838" y="2610"/>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381" name="Freeform 880"/>
                <p:cNvSpPr>
                  <a:spLocks/>
                </p:cNvSpPr>
                <p:nvPr/>
              </p:nvSpPr>
              <p:spPr bwMode="auto">
                <a:xfrm>
                  <a:off x="5838" y="2610"/>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382" name="Freeform 881"/>
                <p:cNvSpPr>
                  <a:spLocks/>
                </p:cNvSpPr>
                <p:nvPr/>
              </p:nvSpPr>
              <p:spPr bwMode="auto">
                <a:xfrm>
                  <a:off x="5838" y="2610"/>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383" name="Freeform 882"/>
                <p:cNvSpPr>
                  <a:spLocks/>
                </p:cNvSpPr>
                <p:nvPr/>
              </p:nvSpPr>
              <p:spPr bwMode="auto">
                <a:xfrm>
                  <a:off x="5838" y="2610"/>
                  <a:ext cx="6" cy="1"/>
                </a:xfrm>
                <a:custGeom>
                  <a:avLst/>
                  <a:gdLst>
                    <a:gd name="T0" fmla="*/ 0 w 1"/>
                    <a:gd name="T1" fmla="*/ 0 h 1"/>
                    <a:gd name="T2" fmla="*/ 6 w 1"/>
                    <a:gd name="T3" fmla="*/ 0 h 1"/>
                    <a:gd name="T4" fmla="*/ 6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1"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384" name="Freeform 883"/>
                <p:cNvSpPr>
                  <a:spLocks/>
                </p:cNvSpPr>
                <p:nvPr/>
              </p:nvSpPr>
              <p:spPr bwMode="auto">
                <a:xfrm>
                  <a:off x="5844" y="2610"/>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385" name="Freeform 884"/>
                <p:cNvSpPr>
                  <a:spLocks/>
                </p:cNvSpPr>
                <p:nvPr/>
              </p:nvSpPr>
              <p:spPr bwMode="auto">
                <a:xfrm>
                  <a:off x="5844" y="2604"/>
                  <a:ext cx="1" cy="6"/>
                </a:xfrm>
                <a:custGeom>
                  <a:avLst/>
                  <a:gdLst>
                    <a:gd name="T0" fmla="*/ 0 w 1"/>
                    <a:gd name="T1" fmla="*/ 6 h 1"/>
                    <a:gd name="T2" fmla="*/ 0 w 1"/>
                    <a:gd name="T3" fmla="*/ 6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1"/>
                      </a:moveTo>
                      <a:lnTo>
                        <a:pt x="0" y="1"/>
                      </a:ln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386" name="Freeform 885"/>
                <p:cNvSpPr>
                  <a:spLocks/>
                </p:cNvSpPr>
                <p:nvPr/>
              </p:nvSpPr>
              <p:spPr bwMode="auto">
                <a:xfrm>
                  <a:off x="5844" y="2604"/>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387" name="Freeform 886"/>
                <p:cNvSpPr>
                  <a:spLocks/>
                </p:cNvSpPr>
                <p:nvPr/>
              </p:nvSpPr>
              <p:spPr bwMode="auto">
                <a:xfrm>
                  <a:off x="5844" y="2604"/>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388" name="Freeform 887"/>
                <p:cNvSpPr>
                  <a:spLocks/>
                </p:cNvSpPr>
                <p:nvPr/>
              </p:nvSpPr>
              <p:spPr bwMode="auto">
                <a:xfrm>
                  <a:off x="5844" y="2604"/>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389" name="Freeform 888"/>
                <p:cNvSpPr>
                  <a:spLocks/>
                </p:cNvSpPr>
                <p:nvPr/>
              </p:nvSpPr>
              <p:spPr bwMode="auto">
                <a:xfrm>
                  <a:off x="5844" y="2604"/>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390" name="Freeform 889"/>
                <p:cNvSpPr>
                  <a:spLocks/>
                </p:cNvSpPr>
                <p:nvPr/>
              </p:nvSpPr>
              <p:spPr bwMode="auto">
                <a:xfrm>
                  <a:off x="5844" y="2598"/>
                  <a:ext cx="1" cy="6"/>
                </a:xfrm>
                <a:custGeom>
                  <a:avLst/>
                  <a:gdLst>
                    <a:gd name="T0" fmla="*/ 0 w 1"/>
                    <a:gd name="T1" fmla="*/ 6 h 1"/>
                    <a:gd name="T2" fmla="*/ 0 w 1"/>
                    <a:gd name="T3" fmla="*/ 6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1"/>
                      </a:moveTo>
                      <a:lnTo>
                        <a:pt x="0" y="1"/>
                      </a:ln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391" name="Freeform 890"/>
                <p:cNvSpPr>
                  <a:spLocks/>
                </p:cNvSpPr>
                <p:nvPr/>
              </p:nvSpPr>
              <p:spPr bwMode="auto">
                <a:xfrm>
                  <a:off x="5844" y="2598"/>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392" name="Freeform 891"/>
                <p:cNvSpPr>
                  <a:spLocks/>
                </p:cNvSpPr>
                <p:nvPr/>
              </p:nvSpPr>
              <p:spPr bwMode="auto">
                <a:xfrm>
                  <a:off x="5844" y="2598"/>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393" name="Freeform 892"/>
                <p:cNvSpPr>
                  <a:spLocks/>
                </p:cNvSpPr>
                <p:nvPr/>
              </p:nvSpPr>
              <p:spPr bwMode="auto">
                <a:xfrm>
                  <a:off x="5844" y="2598"/>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394" name="Freeform 893"/>
                <p:cNvSpPr>
                  <a:spLocks/>
                </p:cNvSpPr>
                <p:nvPr/>
              </p:nvSpPr>
              <p:spPr bwMode="auto">
                <a:xfrm>
                  <a:off x="5844" y="2598"/>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395" name="Freeform 894"/>
                <p:cNvSpPr>
                  <a:spLocks/>
                </p:cNvSpPr>
                <p:nvPr/>
              </p:nvSpPr>
              <p:spPr bwMode="auto">
                <a:xfrm>
                  <a:off x="5844" y="2598"/>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396" name="Freeform 895"/>
                <p:cNvSpPr>
                  <a:spLocks/>
                </p:cNvSpPr>
                <p:nvPr/>
              </p:nvSpPr>
              <p:spPr bwMode="auto">
                <a:xfrm>
                  <a:off x="5844" y="2592"/>
                  <a:ext cx="1" cy="6"/>
                </a:xfrm>
                <a:custGeom>
                  <a:avLst/>
                  <a:gdLst>
                    <a:gd name="T0" fmla="*/ 0 w 1"/>
                    <a:gd name="T1" fmla="*/ 6 h 1"/>
                    <a:gd name="T2" fmla="*/ 0 w 1"/>
                    <a:gd name="T3" fmla="*/ 6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1"/>
                      </a:moveTo>
                      <a:lnTo>
                        <a:pt x="0" y="1"/>
                      </a:ln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397" name="Freeform 896"/>
                <p:cNvSpPr>
                  <a:spLocks/>
                </p:cNvSpPr>
                <p:nvPr/>
              </p:nvSpPr>
              <p:spPr bwMode="auto">
                <a:xfrm>
                  <a:off x="5844" y="2592"/>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398" name="Freeform 897"/>
                <p:cNvSpPr>
                  <a:spLocks/>
                </p:cNvSpPr>
                <p:nvPr/>
              </p:nvSpPr>
              <p:spPr bwMode="auto">
                <a:xfrm>
                  <a:off x="5844" y="2592"/>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399" name="Freeform 898"/>
                <p:cNvSpPr>
                  <a:spLocks/>
                </p:cNvSpPr>
                <p:nvPr/>
              </p:nvSpPr>
              <p:spPr bwMode="auto">
                <a:xfrm>
                  <a:off x="5844" y="2592"/>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400" name="Freeform 899"/>
                <p:cNvSpPr>
                  <a:spLocks/>
                </p:cNvSpPr>
                <p:nvPr/>
              </p:nvSpPr>
              <p:spPr bwMode="auto">
                <a:xfrm>
                  <a:off x="5844" y="2592"/>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401" name="Freeform 900"/>
                <p:cNvSpPr>
                  <a:spLocks/>
                </p:cNvSpPr>
                <p:nvPr/>
              </p:nvSpPr>
              <p:spPr bwMode="auto">
                <a:xfrm>
                  <a:off x="5844" y="2586"/>
                  <a:ext cx="1" cy="6"/>
                </a:xfrm>
                <a:custGeom>
                  <a:avLst/>
                  <a:gdLst>
                    <a:gd name="T0" fmla="*/ 0 w 1"/>
                    <a:gd name="T1" fmla="*/ 6 h 1"/>
                    <a:gd name="T2" fmla="*/ 0 w 1"/>
                    <a:gd name="T3" fmla="*/ 6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1"/>
                      </a:moveTo>
                      <a:lnTo>
                        <a:pt x="0" y="1"/>
                      </a:ln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402" name="Freeform 901"/>
                <p:cNvSpPr>
                  <a:spLocks/>
                </p:cNvSpPr>
                <p:nvPr/>
              </p:nvSpPr>
              <p:spPr bwMode="auto">
                <a:xfrm>
                  <a:off x="5844" y="2586"/>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403" name="Freeform 902"/>
                <p:cNvSpPr>
                  <a:spLocks/>
                </p:cNvSpPr>
                <p:nvPr/>
              </p:nvSpPr>
              <p:spPr bwMode="auto">
                <a:xfrm>
                  <a:off x="5844" y="2586"/>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404" name="Freeform 903"/>
                <p:cNvSpPr>
                  <a:spLocks/>
                </p:cNvSpPr>
                <p:nvPr/>
              </p:nvSpPr>
              <p:spPr bwMode="auto">
                <a:xfrm>
                  <a:off x="5844" y="2586"/>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405" name="Freeform 904"/>
                <p:cNvSpPr>
                  <a:spLocks/>
                </p:cNvSpPr>
                <p:nvPr/>
              </p:nvSpPr>
              <p:spPr bwMode="auto">
                <a:xfrm>
                  <a:off x="5844" y="2586"/>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406" name="Freeform 905"/>
                <p:cNvSpPr>
                  <a:spLocks/>
                </p:cNvSpPr>
                <p:nvPr/>
              </p:nvSpPr>
              <p:spPr bwMode="auto">
                <a:xfrm>
                  <a:off x="5844" y="2586"/>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407" name="Freeform 906"/>
                <p:cNvSpPr>
                  <a:spLocks/>
                </p:cNvSpPr>
                <p:nvPr/>
              </p:nvSpPr>
              <p:spPr bwMode="auto">
                <a:xfrm>
                  <a:off x="5844" y="2580"/>
                  <a:ext cx="1" cy="6"/>
                </a:xfrm>
                <a:custGeom>
                  <a:avLst/>
                  <a:gdLst>
                    <a:gd name="T0" fmla="*/ 0 w 1"/>
                    <a:gd name="T1" fmla="*/ 6 h 1"/>
                    <a:gd name="T2" fmla="*/ 0 w 1"/>
                    <a:gd name="T3" fmla="*/ 6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1"/>
                      </a:moveTo>
                      <a:lnTo>
                        <a:pt x="0" y="1"/>
                      </a:ln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408" name="Freeform 907"/>
                <p:cNvSpPr>
                  <a:spLocks/>
                </p:cNvSpPr>
                <p:nvPr/>
              </p:nvSpPr>
              <p:spPr bwMode="auto">
                <a:xfrm>
                  <a:off x="5844" y="2580"/>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409" name="Freeform 908"/>
                <p:cNvSpPr>
                  <a:spLocks/>
                </p:cNvSpPr>
                <p:nvPr/>
              </p:nvSpPr>
              <p:spPr bwMode="auto">
                <a:xfrm>
                  <a:off x="5844" y="2580"/>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410" name="Freeform 909"/>
                <p:cNvSpPr>
                  <a:spLocks/>
                </p:cNvSpPr>
                <p:nvPr/>
              </p:nvSpPr>
              <p:spPr bwMode="auto">
                <a:xfrm>
                  <a:off x="5844" y="2580"/>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411" name="Freeform 910"/>
                <p:cNvSpPr>
                  <a:spLocks/>
                </p:cNvSpPr>
                <p:nvPr/>
              </p:nvSpPr>
              <p:spPr bwMode="auto">
                <a:xfrm>
                  <a:off x="5844" y="2580"/>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412" name="Freeform 911"/>
                <p:cNvSpPr>
                  <a:spLocks/>
                </p:cNvSpPr>
                <p:nvPr/>
              </p:nvSpPr>
              <p:spPr bwMode="auto">
                <a:xfrm>
                  <a:off x="5844" y="2574"/>
                  <a:ext cx="1" cy="6"/>
                </a:xfrm>
                <a:custGeom>
                  <a:avLst/>
                  <a:gdLst>
                    <a:gd name="T0" fmla="*/ 0 w 1"/>
                    <a:gd name="T1" fmla="*/ 6 h 1"/>
                    <a:gd name="T2" fmla="*/ 0 w 1"/>
                    <a:gd name="T3" fmla="*/ 6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1"/>
                      </a:moveTo>
                      <a:lnTo>
                        <a:pt x="0" y="1"/>
                      </a:ln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413" name="Freeform 912"/>
                <p:cNvSpPr>
                  <a:spLocks/>
                </p:cNvSpPr>
                <p:nvPr/>
              </p:nvSpPr>
              <p:spPr bwMode="auto">
                <a:xfrm>
                  <a:off x="5844" y="2574"/>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414" name="Freeform 913"/>
                <p:cNvSpPr>
                  <a:spLocks/>
                </p:cNvSpPr>
                <p:nvPr/>
              </p:nvSpPr>
              <p:spPr bwMode="auto">
                <a:xfrm>
                  <a:off x="5844" y="2574"/>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415" name="Freeform 914"/>
                <p:cNvSpPr>
                  <a:spLocks/>
                </p:cNvSpPr>
                <p:nvPr/>
              </p:nvSpPr>
              <p:spPr bwMode="auto">
                <a:xfrm>
                  <a:off x="5844" y="2574"/>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416" name="Freeform 915"/>
                <p:cNvSpPr>
                  <a:spLocks/>
                </p:cNvSpPr>
                <p:nvPr/>
              </p:nvSpPr>
              <p:spPr bwMode="auto">
                <a:xfrm>
                  <a:off x="5844" y="2574"/>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417" name="Freeform 916"/>
                <p:cNvSpPr>
                  <a:spLocks/>
                </p:cNvSpPr>
                <p:nvPr/>
              </p:nvSpPr>
              <p:spPr bwMode="auto">
                <a:xfrm>
                  <a:off x="5844" y="2574"/>
                  <a:ext cx="6" cy="1"/>
                </a:xfrm>
                <a:custGeom>
                  <a:avLst/>
                  <a:gdLst>
                    <a:gd name="T0" fmla="*/ 0 w 1"/>
                    <a:gd name="T1" fmla="*/ 0 h 1"/>
                    <a:gd name="T2" fmla="*/ 6 w 1"/>
                    <a:gd name="T3" fmla="*/ 0 h 1"/>
                    <a:gd name="T4" fmla="*/ 6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1"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418" name="Freeform 917"/>
                <p:cNvSpPr>
                  <a:spLocks/>
                </p:cNvSpPr>
                <p:nvPr/>
              </p:nvSpPr>
              <p:spPr bwMode="auto">
                <a:xfrm>
                  <a:off x="5850" y="2568"/>
                  <a:ext cx="1" cy="6"/>
                </a:xfrm>
                <a:custGeom>
                  <a:avLst/>
                  <a:gdLst>
                    <a:gd name="T0" fmla="*/ 0 w 1"/>
                    <a:gd name="T1" fmla="*/ 6 h 1"/>
                    <a:gd name="T2" fmla="*/ 0 w 1"/>
                    <a:gd name="T3" fmla="*/ 6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1"/>
                      </a:moveTo>
                      <a:lnTo>
                        <a:pt x="0" y="1"/>
                      </a:ln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419" name="Freeform 918"/>
                <p:cNvSpPr>
                  <a:spLocks/>
                </p:cNvSpPr>
                <p:nvPr/>
              </p:nvSpPr>
              <p:spPr bwMode="auto">
                <a:xfrm>
                  <a:off x="5850" y="2568"/>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420" name="Freeform 919"/>
                <p:cNvSpPr>
                  <a:spLocks/>
                </p:cNvSpPr>
                <p:nvPr/>
              </p:nvSpPr>
              <p:spPr bwMode="auto">
                <a:xfrm>
                  <a:off x="5850" y="2568"/>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421" name="Freeform 920"/>
                <p:cNvSpPr>
                  <a:spLocks/>
                </p:cNvSpPr>
                <p:nvPr/>
              </p:nvSpPr>
              <p:spPr bwMode="auto">
                <a:xfrm>
                  <a:off x="5850" y="2568"/>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422" name="Freeform 921"/>
                <p:cNvSpPr>
                  <a:spLocks/>
                </p:cNvSpPr>
                <p:nvPr/>
              </p:nvSpPr>
              <p:spPr bwMode="auto">
                <a:xfrm>
                  <a:off x="5850" y="2568"/>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423" name="Freeform 922"/>
                <p:cNvSpPr>
                  <a:spLocks/>
                </p:cNvSpPr>
                <p:nvPr/>
              </p:nvSpPr>
              <p:spPr bwMode="auto">
                <a:xfrm>
                  <a:off x="5850" y="2562"/>
                  <a:ext cx="1" cy="6"/>
                </a:xfrm>
                <a:custGeom>
                  <a:avLst/>
                  <a:gdLst>
                    <a:gd name="T0" fmla="*/ 0 w 1"/>
                    <a:gd name="T1" fmla="*/ 6 h 1"/>
                    <a:gd name="T2" fmla="*/ 0 w 1"/>
                    <a:gd name="T3" fmla="*/ 6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1"/>
                      </a:moveTo>
                      <a:lnTo>
                        <a:pt x="0" y="1"/>
                      </a:ln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424" name="Freeform 923"/>
                <p:cNvSpPr>
                  <a:spLocks/>
                </p:cNvSpPr>
                <p:nvPr/>
              </p:nvSpPr>
              <p:spPr bwMode="auto">
                <a:xfrm>
                  <a:off x="5850" y="2562"/>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425" name="Freeform 924"/>
                <p:cNvSpPr>
                  <a:spLocks/>
                </p:cNvSpPr>
                <p:nvPr/>
              </p:nvSpPr>
              <p:spPr bwMode="auto">
                <a:xfrm>
                  <a:off x="5850" y="2562"/>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426" name="Freeform 925"/>
                <p:cNvSpPr>
                  <a:spLocks/>
                </p:cNvSpPr>
                <p:nvPr/>
              </p:nvSpPr>
              <p:spPr bwMode="auto">
                <a:xfrm>
                  <a:off x="5850" y="2562"/>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427" name="Freeform 926"/>
                <p:cNvSpPr>
                  <a:spLocks/>
                </p:cNvSpPr>
                <p:nvPr/>
              </p:nvSpPr>
              <p:spPr bwMode="auto">
                <a:xfrm>
                  <a:off x="5850" y="2562"/>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428" name="Freeform 927"/>
                <p:cNvSpPr>
                  <a:spLocks/>
                </p:cNvSpPr>
                <p:nvPr/>
              </p:nvSpPr>
              <p:spPr bwMode="auto">
                <a:xfrm>
                  <a:off x="5850" y="2556"/>
                  <a:ext cx="1" cy="6"/>
                </a:xfrm>
                <a:custGeom>
                  <a:avLst/>
                  <a:gdLst>
                    <a:gd name="T0" fmla="*/ 0 w 1"/>
                    <a:gd name="T1" fmla="*/ 6 h 1"/>
                    <a:gd name="T2" fmla="*/ 0 w 1"/>
                    <a:gd name="T3" fmla="*/ 6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1"/>
                      </a:moveTo>
                      <a:lnTo>
                        <a:pt x="0" y="1"/>
                      </a:ln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429" name="Freeform 928"/>
                <p:cNvSpPr>
                  <a:spLocks/>
                </p:cNvSpPr>
                <p:nvPr/>
              </p:nvSpPr>
              <p:spPr bwMode="auto">
                <a:xfrm>
                  <a:off x="5850" y="2556"/>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430" name="Freeform 929"/>
                <p:cNvSpPr>
                  <a:spLocks/>
                </p:cNvSpPr>
                <p:nvPr/>
              </p:nvSpPr>
              <p:spPr bwMode="auto">
                <a:xfrm>
                  <a:off x="5850" y="2556"/>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431" name="Freeform 930"/>
                <p:cNvSpPr>
                  <a:spLocks/>
                </p:cNvSpPr>
                <p:nvPr/>
              </p:nvSpPr>
              <p:spPr bwMode="auto">
                <a:xfrm>
                  <a:off x="5850" y="2556"/>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432" name="Freeform 931"/>
                <p:cNvSpPr>
                  <a:spLocks/>
                </p:cNvSpPr>
                <p:nvPr/>
              </p:nvSpPr>
              <p:spPr bwMode="auto">
                <a:xfrm>
                  <a:off x="5850" y="2556"/>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433" name="Freeform 932"/>
                <p:cNvSpPr>
                  <a:spLocks/>
                </p:cNvSpPr>
                <p:nvPr/>
              </p:nvSpPr>
              <p:spPr bwMode="auto">
                <a:xfrm>
                  <a:off x="5850" y="2556"/>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434" name="Freeform 933"/>
                <p:cNvSpPr>
                  <a:spLocks/>
                </p:cNvSpPr>
                <p:nvPr/>
              </p:nvSpPr>
              <p:spPr bwMode="auto">
                <a:xfrm>
                  <a:off x="5850" y="2550"/>
                  <a:ext cx="1" cy="6"/>
                </a:xfrm>
                <a:custGeom>
                  <a:avLst/>
                  <a:gdLst>
                    <a:gd name="T0" fmla="*/ 0 w 1"/>
                    <a:gd name="T1" fmla="*/ 6 h 1"/>
                    <a:gd name="T2" fmla="*/ 0 w 1"/>
                    <a:gd name="T3" fmla="*/ 6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1"/>
                      </a:moveTo>
                      <a:lnTo>
                        <a:pt x="0" y="1"/>
                      </a:ln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435" name="Freeform 934"/>
                <p:cNvSpPr>
                  <a:spLocks/>
                </p:cNvSpPr>
                <p:nvPr/>
              </p:nvSpPr>
              <p:spPr bwMode="auto">
                <a:xfrm>
                  <a:off x="5850" y="2550"/>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436" name="Freeform 935"/>
                <p:cNvSpPr>
                  <a:spLocks/>
                </p:cNvSpPr>
                <p:nvPr/>
              </p:nvSpPr>
              <p:spPr bwMode="auto">
                <a:xfrm>
                  <a:off x="5850" y="2550"/>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437" name="Freeform 936"/>
                <p:cNvSpPr>
                  <a:spLocks/>
                </p:cNvSpPr>
                <p:nvPr/>
              </p:nvSpPr>
              <p:spPr bwMode="auto">
                <a:xfrm>
                  <a:off x="5850" y="2550"/>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438" name="Freeform 937"/>
                <p:cNvSpPr>
                  <a:spLocks/>
                </p:cNvSpPr>
                <p:nvPr/>
              </p:nvSpPr>
              <p:spPr bwMode="auto">
                <a:xfrm>
                  <a:off x="5850" y="2550"/>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439" name="Freeform 938"/>
                <p:cNvSpPr>
                  <a:spLocks/>
                </p:cNvSpPr>
                <p:nvPr/>
              </p:nvSpPr>
              <p:spPr bwMode="auto">
                <a:xfrm>
                  <a:off x="5850" y="2544"/>
                  <a:ext cx="6" cy="6"/>
                </a:xfrm>
                <a:custGeom>
                  <a:avLst/>
                  <a:gdLst>
                    <a:gd name="T0" fmla="*/ 0 w 1"/>
                    <a:gd name="T1" fmla="*/ 6 h 1"/>
                    <a:gd name="T2" fmla="*/ 6 w 1"/>
                    <a:gd name="T3" fmla="*/ 6 h 1"/>
                    <a:gd name="T4" fmla="*/ 6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1"/>
                      </a:moveTo>
                      <a:lnTo>
                        <a:pt x="1" y="1"/>
                      </a:lnTo>
                      <a:lnTo>
                        <a:pt x="1"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440" name="Freeform 939"/>
                <p:cNvSpPr>
                  <a:spLocks/>
                </p:cNvSpPr>
                <p:nvPr/>
              </p:nvSpPr>
              <p:spPr bwMode="auto">
                <a:xfrm>
                  <a:off x="5856" y="2544"/>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441" name="Freeform 940"/>
                <p:cNvSpPr>
                  <a:spLocks/>
                </p:cNvSpPr>
                <p:nvPr/>
              </p:nvSpPr>
              <p:spPr bwMode="auto">
                <a:xfrm>
                  <a:off x="5856" y="2544"/>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442" name="Freeform 941"/>
                <p:cNvSpPr>
                  <a:spLocks/>
                </p:cNvSpPr>
                <p:nvPr/>
              </p:nvSpPr>
              <p:spPr bwMode="auto">
                <a:xfrm>
                  <a:off x="5856" y="2544"/>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443" name="Freeform 942"/>
                <p:cNvSpPr>
                  <a:spLocks/>
                </p:cNvSpPr>
                <p:nvPr/>
              </p:nvSpPr>
              <p:spPr bwMode="auto">
                <a:xfrm>
                  <a:off x="5856" y="2544"/>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444" name="Freeform 943"/>
                <p:cNvSpPr>
                  <a:spLocks/>
                </p:cNvSpPr>
                <p:nvPr/>
              </p:nvSpPr>
              <p:spPr bwMode="auto">
                <a:xfrm>
                  <a:off x="5856" y="2544"/>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445" name="Freeform 944"/>
                <p:cNvSpPr>
                  <a:spLocks/>
                </p:cNvSpPr>
                <p:nvPr/>
              </p:nvSpPr>
              <p:spPr bwMode="auto">
                <a:xfrm>
                  <a:off x="5856" y="2538"/>
                  <a:ext cx="1" cy="6"/>
                </a:xfrm>
                <a:custGeom>
                  <a:avLst/>
                  <a:gdLst>
                    <a:gd name="T0" fmla="*/ 0 w 1"/>
                    <a:gd name="T1" fmla="*/ 6 h 1"/>
                    <a:gd name="T2" fmla="*/ 0 w 1"/>
                    <a:gd name="T3" fmla="*/ 6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1"/>
                      </a:moveTo>
                      <a:lnTo>
                        <a:pt x="0" y="1"/>
                      </a:ln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446" name="Freeform 945"/>
                <p:cNvSpPr>
                  <a:spLocks/>
                </p:cNvSpPr>
                <p:nvPr/>
              </p:nvSpPr>
              <p:spPr bwMode="auto">
                <a:xfrm>
                  <a:off x="5856" y="2538"/>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447" name="Freeform 946"/>
                <p:cNvSpPr>
                  <a:spLocks/>
                </p:cNvSpPr>
                <p:nvPr/>
              </p:nvSpPr>
              <p:spPr bwMode="auto">
                <a:xfrm>
                  <a:off x="5856" y="2538"/>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448" name="Freeform 947"/>
                <p:cNvSpPr>
                  <a:spLocks/>
                </p:cNvSpPr>
                <p:nvPr/>
              </p:nvSpPr>
              <p:spPr bwMode="auto">
                <a:xfrm>
                  <a:off x="5856" y="2538"/>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449" name="Freeform 948"/>
                <p:cNvSpPr>
                  <a:spLocks/>
                </p:cNvSpPr>
                <p:nvPr/>
              </p:nvSpPr>
              <p:spPr bwMode="auto">
                <a:xfrm>
                  <a:off x="5856" y="2538"/>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450" name="Freeform 949"/>
                <p:cNvSpPr>
                  <a:spLocks/>
                </p:cNvSpPr>
                <p:nvPr/>
              </p:nvSpPr>
              <p:spPr bwMode="auto">
                <a:xfrm>
                  <a:off x="5856" y="2532"/>
                  <a:ext cx="1" cy="6"/>
                </a:xfrm>
                <a:custGeom>
                  <a:avLst/>
                  <a:gdLst>
                    <a:gd name="T0" fmla="*/ 0 w 1"/>
                    <a:gd name="T1" fmla="*/ 6 h 1"/>
                    <a:gd name="T2" fmla="*/ 0 w 1"/>
                    <a:gd name="T3" fmla="*/ 6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1"/>
                      </a:moveTo>
                      <a:lnTo>
                        <a:pt x="0" y="1"/>
                      </a:ln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451" name="Freeform 950"/>
                <p:cNvSpPr>
                  <a:spLocks/>
                </p:cNvSpPr>
                <p:nvPr/>
              </p:nvSpPr>
              <p:spPr bwMode="auto">
                <a:xfrm>
                  <a:off x="5856" y="2532"/>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452" name="Freeform 951"/>
                <p:cNvSpPr>
                  <a:spLocks/>
                </p:cNvSpPr>
                <p:nvPr/>
              </p:nvSpPr>
              <p:spPr bwMode="auto">
                <a:xfrm>
                  <a:off x="5856" y="2532"/>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453" name="Freeform 952"/>
                <p:cNvSpPr>
                  <a:spLocks/>
                </p:cNvSpPr>
                <p:nvPr/>
              </p:nvSpPr>
              <p:spPr bwMode="auto">
                <a:xfrm>
                  <a:off x="5856" y="2532"/>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454" name="Freeform 953"/>
                <p:cNvSpPr>
                  <a:spLocks/>
                </p:cNvSpPr>
                <p:nvPr/>
              </p:nvSpPr>
              <p:spPr bwMode="auto">
                <a:xfrm>
                  <a:off x="5856" y="2532"/>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455" name="Freeform 954"/>
                <p:cNvSpPr>
                  <a:spLocks/>
                </p:cNvSpPr>
                <p:nvPr/>
              </p:nvSpPr>
              <p:spPr bwMode="auto">
                <a:xfrm>
                  <a:off x="5856" y="2532"/>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456" name="Freeform 955"/>
                <p:cNvSpPr>
                  <a:spLocks/>
                </p:cNvSpPr>
                <p:nvPr/>
              </p:nvSpPr>
              <p:spPr bwMode="auto">
                <a:xfrm>
                  <a:off x="5856" y="2526"/>
                  <a:ext cx="1" cy="6"/>
                </a:xfrm>
                <a:custGeom>
                  <a:avLst/>
                  <a:gdLst>
                    <a:gd name="T0" fmla="*/ 0 w 1"/>
                    <a:gd name="T1" fmla="*/ 6 h 1"/>
                    <a:gd name="T2" fmla="*/ 0 w 1"/>
                    <a:gd name="T3" fmla="*/ 6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1"/>
                      </a:moveTo>
                      <a:lnTo>
                        <a:pt x="0" y="1"/>
                      </a:ln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457" name="Freeform 956"/>
                <p:cNvSpPr>
                  <a:spLocks/>
                </p:cNvSpPr>
                <p:nvPr/>
              </p:nvSpPr>
              <p:spPr bwMode="auto">
                <a:xfrm>
                  <a:off x="5856" y="2526"/>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458" name="Freeform 957"/>
                <p:cNvSpPr>
                  <a:spLocks/>
                </p:cNvSpPr>
                <p:nvPr/>
              </p:nvSpPr>
              <p:spPr bwMode="auto">
                <a:xfrm>
                  <a:off x="5856" y="2526"/>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459" name="Freeform 958"/>
                <p:cNvSpPr>
                  <a:spLocks/>
                </p:cNvSpPr>
                <p:nvPr/>
              </p:nvSpPr>
              <p:spPr bwMode="auto">
                <a:xfrm>
                  <a:off x="5856" y="2526"/>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460" name="Freeform 959"/>
                <p:cNvSpPr>
                  <a:spLocks/>
                </p:cNvSpPr>
                <p:nvPr/>
              </p:nvSpPr>
              <p:spPr bwMode="auto">
                <a:xfrm>
                  <a:off x="5856" y="2526"/>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461" name="Freeform 960"/>
                <p:cNvSpPr>
                  <a:spLocks/>
                </p:cNvSpPr>
                <p:nvPr/>
              </p:nvSpPr>
              <p:spPr bwMode="auto">
                <a:xfrm>
                  <a:off x="5856" y="2520"/>
                  <a:ext cx="1" cy="6"/>
                </a:xfrm>
                <a:custGeom>
                  <a:avLst/>
                  <a:gdLst>
                    <a:gd name="T0" fmla="*/ 0 w 1"/>
                    <a:gd name="T1" fmla="*/ 6 h 1"/>
                    <a:gd name="T2" fmla="*/ 0 w 1"/>
                    <a:gd name="T3" fmla="*/ 6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1"/>
                      </a:moveTo>
                      <a:lnTo>
                        <a:pt x="0" y="1"/>
                      </a:ln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462" name="Freeform 961"/>
                <p:cNvSpPr>
                  <a:spLocks/>
                </p:cNvSpPr>
                <p:nvPr/>
              </p:nvSpPr>
              <p:spPr bwMode="auto">
                <a:xfrm>
                  <a:off x="5856" y="2520"/>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463" name="Freeform 962"/>
                <p:cNvSpPr>
                  <a:spLocks/>
                </p:cNvSpPr>
                <p:nvPr/>
              </p:nvSpPr>
              <p:spPr bwMode="auto">
                <a:xfrm>
                  <a:off x="5856" y="2520"/>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464" name="Freeform 963"/>
                <p:cNvSpPr>
                  <a:spLocks/>
                </p:cNvSpPr>
                <p:nvPr/>
              </p:nvSpPr>
              <p:spPr bwMode="auto">
                <a:xfrm>
                  <a:off x="5856" y="2520"/>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465" name="Freeform 964"/>
                <p:cNvSpPr>
                  <a:spLocks/>
                </p:cNvSpPr>
                <p:nvPr/>
              </p:nvSpPr>
              <p:spPr bwMode="auto">
                <a:xfrm>
                  <a:off x="5856" y="2520"/>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466" name="Freeform 965"/>
                <p:cNvSpPr>
                  <a:spLocks/>
                </p:cNvSpPr>
                <p:nvPr/>
              </p:nvSpPr>
              <p:spPr bwMode="auto">
                <a:xfrm>
                  <a:off x="5856" y="2520"/>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467" name="Freeform 966"/>
                <p:cNvSpPr>
                  <a:spLocks/>
                </p:cNvSpPr>
                <p:nvPr/>
              </p:nvSpPr>
              <p:spPr bwMode="auto">
                <a:xfrm>
                  <a:off x="5856" y="2514"/>
                  <a:ext cx="6" cy="6"/>
                </a:xfrm>
                <a:custGeom>
                  <a:avLst/>
                  <a:gdLst>
                    <a:gd name="T0" fmla="*/ 0 w 1"/>
                    <a:gd name="T1" fmla="*/ 6 h 1"/>
                    <a:gd name="T2" fmla="*/ 6 w 1"/>
                    <a:gd name="T3" fmla="*/ 6 h 1"/>
                    <a:gd name="T4" fmla="*/ 6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1"/>
                      </a:moveTo>
                      <a:lnTo>
                        <a:pt x="1" y="1"/>
                      </a:lnTo>
                      <a:lnTo>
                        <a:pt x="1"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468" name="Freeform 967"/>
                <p:cNvSpPr>
                  <a:spLocks/>
                </p:cNvSpPr>
                <p:nvPr/>
              </p:nvSpPr>
              <p:spPr bwMode="auto">
                <a:xfrm>
                  <a:off x="5862" y="2514"/>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469" name="Freeform 968"/>
                <p:cNvSpPr>
                  <a:spLocks/>
                </p:cNvSpPr>
                <p:nvPr/>
              </p:nvSpPr>
              <p:spPr bwMode="auto">
                <a:xfrm>
                  <a:off x="5862" y="2514"/>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470" name="Freeform 969"/>
                <p:cNvSpPr>
                  <a:spLocks/>
                </p:cNvSpPr>
                <p:nvPr/>
              </p:nvSpPr>
              <p:spPr bwMode="auto">
                <a:xfrm>
                  <a:off x="5862" y="2514"/>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471" name="Freeform 970"/>
                <p:cNvSpPr>
                  <a:spLocks/>
                </p:cNvSpPr>
                <p:nvPr/>
              </p:nvSpPr>
              <p:spPr bwMode="auto">
                <a:xfrm>
                  <a:off x="5862" y="2514"/>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472" name="Freeform 971"/>
                <p:cNvSpPr>
                  <a:spLocks/>
                </p:cNvSpPr>
                <p:nvPr/>
              </p:nvSpPr>
              <p:spPr bwMode="auto">
                <a:xfrm>
                  <a:off x="5862" y="2508"/>
                  <a:ext cx="1" cy="6"/>
                </a:xfrm>
                <a:custGeom>
                  <a:avLst/>
                  <a:gdLst>
                    <a:gd name="T0" fmla="*/ 0 w 1"/>
                    <a:gd name="T1" fmla="*/ 6 h 1"/>
                    <a:gd name="T2" fmla="*/ 0 w 1"/>
                    <a:gd name="T3" fmla="*/ 6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1"/>
                      </a:moveTo>
                      <a:lnTo>
                        <a:pt x="0" y="1"/>
                      </a:ln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473" name="Freeform 972"/>
                <p:cNvSpPr>
                  <a:spLocks/>
                </p:cNvSpPr>
                <p:nvPr/>
              </p:nvSpPr>
              <p:spPr bwMode="auto">
                <a:xfrm>
                  <a:off x="5862" y="2508"/>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474" name="Freeform 973"/>
                <p:cNvSpPr>
                  <a:spLocks/>
                </p:cNvSpPr>
                <p:nvPr/>
              </p:nvSpPr>
              <p:spPr bwMode="auto">
                <a:xfrm>
                  <a:off x="5862" y="2508"/>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475" name="Freeform 974"/>
                <p:cNvSpPr>
                  <a:spLocks/>
                </p:cNvSpPr>
                <p:nvPr/>
              </p:nvSpPr>
              <p:spPr bwMode="auto">
                <a:xfrm>
                  <a:off x="5862" y="2508"/>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476" name="Freeform 975"/>
                <p:cNvSpPr>
                  <a:spLocks/>
                </p:cNvSpPr>
                <p:nvPr/>
              </p:nvSpPr>
              <p:spPr bwMode="auto">
                <a:xfrm>
                  <a:off x="5862" y="2508"/>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477" name="Freeform 976"/>
                <p:cNvSpPr>
                  <a:spLocks/>
                </p:cNvSpPr>
                <p:nvPr/>
              </p:nvSpPr>
              <p:spPr bwMode="auto">
                <a:xfrm>
                  <a:off x="5862" y="2508"/>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478" name="Freeform 977"/>
                <p:cNvSpPr>
                  <a:spLocks/>
                </p:cNvSpPr>
                <p:nvPr/>
              </p:nvSpPr>
              <p:spPr bwMode="auto">
                <a:xfrm>
                  <a:off x="5862" y="2502"/>
                  <a:ext cx="1" cy="6"/>
                </a:xfrm>
                <a:custGeom>
                  <a:avLst/>
                  <a:gdLst>
                    <a:gd name="T0" fmla="*/ 0 w 1"/>
                    <a:gd name="T1" fmla="*/ 6 h 1"/>
                    <a:gd name="T2" fmla="*/ 0 w 1"/>
                    <a:gd name="T3" fmla="*/ 6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1"/>
                      </a:moveTo>
                      <a:lnTo>
                        <a:pt x="0" y="1"/>
                      </a:ln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479" name="Freeform 978"/>
                <p:cNvSpPr>
                  <a:spLocks/>
                </p:cNvSpPr>
                <p:nvPr/>
              </p:nvSpPr>
              <p:spPr bwMode="auto">
                <a:xfrm>
                  <a:off x="5862" y="2502"/>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480" name="Freeform 979"/>
                <p:cNvSpPr>
                  <a:spLocks/>
                </p:cNvSpPr>
                <p:nvPr/>
              </p:nvSpPr>
              <p:spPr bwMode="auto">
                <a:xfrm>
                  <a:off x="5862" y="2502"/>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481" name="Freeform 980"/>
                <p:cNvSpPr>
                  <a:spLocks/>
                </p:cNvSpPr>
                <p:nvPr/>
              </p:nvSpPr>
              <p:spPr bwMode="auto">
                <a:xfrm>
                  <a:off x="5862" y="2502"/>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482" name="Freeform 981"/>
                <p:cNvSpPr>
                  <a:spLocks/>
                </p:cNvSpPr>
                <p:nvPr/>
              </p:nvSpPr>
              <p:spPr bwMode="auto">
                <a:xfrm>
                  <a:off x="5862" y="2502"/>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483" name="Freeform 982"/>
                <p:cNvSpPr>
                  <a:spLocks/>
                </p:cNvSpPr>
                <p:nvPr/>
              </p:nvSpPr>
              <p:spPr bwMode="auto">
                <a:xfrm>
                  <a:off x="5862" y="2496"/>
                  <a:ext cx="1" cy="6"/>
                </a:xfrm>
                <a:custGeom>
                  <a:avLst/>
                  <a:gdLst>
                    <a:gd name="T0" fmla="*/ 0 w 1"/>
                    <a:gd name="T1" fmla="*/ 6 h 1"/>
                    <a:gd name="T2" fmla="*/ 0 w 1"/>
                    <a:gd name="T3" fmla="*/ 6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1"/>
                      </a:moveTo>
                      <a:lnTo>
                        <a:pt x="0" y="1"/>
                      </a:ln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484" name="Freeform 983"/>
                <p:cNvSpPr>
                  <a:spLocks/>
                </p:cNvSpPr>
                <p:nvPr/>
              </p:nvSpPr>
              <p:spPr bwMode="auto">
                <a:xfrm>
                  <a:off x="5862" y="2496"/>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485" name="Freeform 984"/>
                <p:cNvSpPr>
                  <a:spLocks/>
                </p:cNvSpPr>
                <p:nvPr/>
              </p:nvSpPr>
              <p:spPr bwMode="auto">
                <a:xfrm>
                  <a:off x="5862" y="2496"/>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486" name="Freeform 985"/>
                <p:cNvSpPr>
                  <a:spLocks/>
                </p:cNvSpPr>
                <p:nvPr/>
              </p:nvSpPr>
              <p:spPr bwMode="auto">
                <a:xfrm>
                  <a:off x="5862" y="2496"/>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487" name="Freeform 986"/>
                <p:cNvSpPr>
                  <a:spLocks/>
                </p:cNvSpPr>
                <p:nvPr/>
              </p:nvSpPr>
              <p:spPr bwMode="auto">
                <a:xfrm>
                  <a:off x="5862" y="2496"/>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488" name="Freeform 987"/>
                <p:cNvSpPr>
                  <a:spLocks/>
                </p:cNvSpPr>
                <p:nvPr/>
              </p:nvSpPr>
              <p:spPr bwMode="auto">
                <a:xfrm>
                  <a:off x="5862" y="2496"/>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489" name="Freeform 988"/>
                <p:cNvSpPr>
                  <a:spLocks/>
                </p:cNvSpPr>
                <p:nvPr/>
              </p:nvSpPr>
              <p:spPr bwMode="auto">
                <a:xfrm>
                  <a:off x="5862" y="2490"/>
                  <a:ext cx="1" cy="6"/>
                </a:xfrm>
                <a:custGeom>
                  <a:avLst/>
                  <a:gdLst>
                    <a:gd name="T0" fmla="*/ 0 w 1"/>
                    <a:gd name="T1" fmla="*/ 6 h 1"/>
                    <a:gd name="T2" fmla="*/ 0 w 1"/>
                    <a:gd name="T3" fmla="*/ 6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1"/>
                      </a:moveTo>
                      <a:lnTo>
                        <a:pt x="0" y="1"/>
                      </a:ln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490" name="Freeform 989"/>
                <p:cNvSpPr>
                  <a:spLocks/>
                </p:cNvSpPr>
                <p:nvPr/>
              </p:nvSpPr>
              <p:spPr bwMode="auto">
                <a:xfrm>
                  <a:off x="5862" y="2490"/>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491" name="Freeform 990"/>
                <p:cNvSpPr>
                  <a:spLocks/>
                </p:cNvSpPr>
                <p:nvPr/>
              </p:nvSpPr>
              <p:spPr bwMode="auto">
                <a:xfrm>
                  <a:off x="5862" y="2490"/>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492" name="Freeform 991"/>
                <p:cNvSpPr>
                  <a:spLocks/>
                </p:cNvSpPr>
                <p:nvPr/>
              </p:nvSpPr>
              <p:spPr bwMode="auto">
                <a:xfrm>
                  <a:off x="5862" y="2490"/>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493" name="Freeform 992"/>
                <p:cNvSpPr>
                  <a:spLocks/>
                </p:cNvSpPr>
                <p:nvPr/>
              </p:nvSpPr>
              <p:spPr bwMode="auto">
                <a:xfrm>
                  <a:off x="5862" y="2490"/>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494" name="Freeform 993"/>
                <p:cNvSpPr>
                  <a:spLocks/>
                </p:cNvSpPr>
                <p:nvPr/>
              </p:nvSpPr>
              <p:spPr bwMode="auto">
                <a:xfrm>
                  <a:off x="5862" y="2484"/>
                  <a:ext cx="6" cy="6"/>
                </a:xfrm>
                <a:custGeom>
                  <a:avLst/>
                  <a:gdLst>
                    <a:gd name="T0" fmla="*/ 0 w 1"/>
                    <a:gd name="T1" fmla="*/ 6 h 1"/>
                    <a:gd name="T2" fmla="*/ 6 w 1"/>
                    <a:gd name="T3" fmla="*/ 6 h 1"/>
                    <a:gd name="T4" fmla="*/ 6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1"/>
                      </a:moveTo>
                      <a:lnTo>
                        <a:pt x="1" y="1"/>
                      </a:lnTo>
                      <a:lnTo>
                        <a:pt x="1"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495" name="Freeform 994"/>
                <p:cNvSpPr>
                  <a:spLocks/>
                </p:cNvSpPr>
                <p:nvPr/>
              </p:nvSpPr>
              <p:spPr bwMode="auto">
                <a:xfrm>
                  <a:off x="5868" y="2484"/>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496" name="Freeform 995"/>
                <p:cNvSpPr>
                  <a:spLocks/>
                </p:cNvSpPr>
                <p:nvPr/>
              </p:nvSpPr>
              <p:spPr bwMode="auto">
                <a:xfrm>
                  <a:off x="5868" y="2484"/>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497" name="Freeform 996"/>
                <p:cNvSpPr>
                  <a:spLocks/>
                </p:cNvSpPr>
                <p:nvPr/>
              </p:nvSpPr>
              <p:spPr bwMode="auto">
                <a:xfrm>
                  <a:off x="5868" y="2484"/>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498" name="Freeform 997"/>
                <p:cNvSpPr>
                  <a:spLocks/>
                </p:cNvSpPr>
                <p:nvPr/>
              </p:nvSpPr>
              <p:spPr bwMode="auto">
                <a:xfrm>
                  <a:off x="5868" y="2484"/>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499" name="Freeform 998"/>
                <p:cNvSpPr>
                  <a:spLocks/>
                </p:cNvSpPr>
                <p:nvPr/>
              </p:nvSpPr>
              <p:spPr bwMode="auto">
                <a:xfrm>
                  <a:off x="5868" y="2484"/>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500" name="Freeform 999"/>
                <p:cNvSpPr>
                  <a:spLocks/>
                </p:cNvSpPr>
                <p:nvPr/>
              </p:nvSpPr>
              <p:spPr bwMode="auto">
                <a:xfrm>
                  <a:off x="5868" y="2478"/>
                  <a:ext cx="1" cy="6"/>
                </a:xfrm>
                <a:custGeom>
                  <a:avLst/>
                  <a:gdLst>
                    <a:gd name="T0" fmla="*/ 0 w 1"/>
                    <a:gd name="T1" fmla="*/ 6 h 1"/>
                    <a:gd name="T2" fmla="*/ 0 w 1"/>
                    <a:gd name="T3" fmla="*/ 6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1"/>
                      </a:moveTo>
                      <a:lnTo>
                        <a:pt x="0" y="1"/>
                      </a:ln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501" name="Freeform 1000"/>
                <p:cNvSpPr>
                  <a:spLocks/>
                </p:cNvSpPr>
                <p:nvPr/>
              </p:nvSpPr>
              <p:spPr bwMode="auto">
                <a:xfrm>
                  <a:off x="5868" y="2478"/>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502" name="Freeform 1001"/>
                <p:cNvSpPr>
                  <a:spLocks/>
                </p:cNvSpPr>
                <p:nvPr/>
              </p:nvSpPr>
              <p:spPr bwMode="auto">
                <a:xfrm>
                  <a:off x="5868" y="2478"/>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503" name="Freeform 1002"/>
                <p:cNvSpPr>
                  <a:spLocks/>
                </p:cNvSpPr>
                <p:nvPr/>
              </p:nvSpPr>
              <p:spPr bwMode="auto">
                <a:xfrm>
                  <a:off x="5868" y="2478"/>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504" name="Freeform 1003"/>
                <p:cNvSpPr>
                  <a:spLocks/>
                </p:cNvSpPr>
                <p:nvPr/>
              </p:nvSpPr>
              <p:spPr bwMode="auto">
                <a:xfrm>
                  <a:off x="5868" y="2478"/>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505" name="Freeform 1004"/>
                <p:cNvSpPr>
                  <a:spLocks/>
                </p:cNvSpPr>
                <p:nvPr/>
              </p:nvSpPr>
              <p:spPr bwMode="auto">
                <a:xfrm>
                  <a:off x="5868" y="2472"/>
                  <a:ext cx="1" cy="6"/>
                </a:xfrm>
                <a:custGeom>
                  <a:avLst/>
                  <a:gdLst>
                    <a:gd name="T0" fmla="*/ 0 w 1"/>
                    <a:gd name="T1" fmla="*/ 6 h 1"/>
                    <a:gd name="T2" fmla="*/ 0 w 1"/>
                    <a:gd name="T3" fmla="*/ 6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1"/>
                      </a:moveTo>
                      <a:lnTo>
                        <a:pt x="0" y="1"/>
                      </a:ln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506" name="Freeform 1005"/>
                <p:cNvSpPr>
                  <a:spLocks/>
                </p:cNvSpPr>
                <p:nvPr/>
              </p:nvSpPr>
              <p:spPr bwMode="auto">
                <a:xfrm>
                  <a:off x="5868" y="2472"/>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507" name="Freeform 1006"/>
                <p:cNvSpPr>
                  <a:spLocks/>
                </p:cNvSpPr>
                <p:nvPr/>
              </p:nvSpPr>
              <p:spPr bwMode="auto">
                <a:xfrm>
                  <a:off x="5868" y="2472"/>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508" name="Freeform 1007"/>
                <p:cNvSpPr>
                  <a:spLocks/>
                </p:cNvSpPr>
                <p:nvPr/>
              </p:nvSpPr>
              <p:spPr bwMode="auto">
                <a:xfrm>
                  <a:off x="5868" y="2472"/>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509" name="Freeform 1008"/>
                <p:cNvSpPr>
                  <a:spLocks/>
                </p:cNvSpPr>
                <p:nvPr/>
              </p:nvSpPr>
              <p:spPr bwMode="auto">
                <a:xfrm>
                  <a:off x="5868" y="2472"/>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510" name="Freeform 1009"/>
                <p:cNvSpPr>
                  <a:spLocks/>
                </p:cNvSpPr>
                <p:nvPr/>
              </p:nvSpPr>
              <p:spPr bwMode="auto">
                <a:xfrm>
                  <a:off x="5868" y="2472"/>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511" name="Freeform 1010"/>
                <p:cNvSpPr>
                  <a:spLocks/>
                </p:cNvSpPr>
                <p:nvPr/>
              </p:nvSpPr>
              <p:spPr bwMode="auto">
                <a:xfrm>
                  <a:off x="5868" y="2466"/>
                  <a:ext cx="1" cy="6"/>
                </a:xfrm>
                <a:custGeom>
                  <a:avLst/>
                  <a:gdLst>
                    <a:gd name="T0" fmla="*/ 0 w 1"/>
                    <a:gd name="T1" fmla="*/ 6 h 1"/>
                    <a:gd name="T2" fmla="*/ 0 w 1"/>
                    <a:gd name="T3" fmla="*/ 6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1"/>
                      </a:moveTo>
                      <a:lnTo>
                        <a:pt x="0" y="1"/>
                      </a:ln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512" name="Freeform 1011"/>
                <p:cNvSpPr>
                  <a:spLocks/>
                </p:cNvSpPr>
                <p:nvPr/>
              </p:nvSpPr>
              <p:spPr bwMode="auto">
                <a:xfrm>
                  <a:off x="5868" y="2466"/>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513" name="Freeform 1012"/>
                <p:cNvSpPr>
                  <a:spLocks/>
                </p:cNvSpPr>
                <p:nvPr/>
              </p:nvSpPr>
              <p:spPr bwMode="auto">
                <a:xfrm>
                  <a:off x="5868" y="2466"/>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514" name="Freeform 1013"/>
                <p:cNvSpPr>
                  <a:spLocks/>
                </p:cNvSpPr>
                <p:nvPr/>
              </p:nvSpPr>
              <p:spPr bwMode="auto">
                <a:xfrm>
                  <a:off x="5868" y="2466"/>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515" name="Freeform 1014"/>
                <p:cNvSpPr>
                  <a:spLocks/>
                </p:cNvSpPr>
                <p:nvPr/>
              </p:nvSpPr>
              <p:spPr bwMode="auto">
                <a:xfrm>
                  <a:off x="5868" y="2466"/>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516" name="Freeform 1015"/>
                <p:cNvSpPr>
                  <a:spLocks/>
                </p:cNvSpPr>
                <p:nvPr/>
              </p:nvSpPr>
              <p:spPr bwMode="auto">
                <a:xfrm>
                  <a:off x="5868" y="2460"/>
                  <a:ext cx="1" cy="6"/>
                </a:xfrm>
                <a:custGeom>
                  <a:avLst/>
                  <a:gdLst>
                    <a:gd name="T0" fmla="*/ 0 w 1"/>
                    <a:gd name="T1" fmla="*/ 6 h 1"/>
                    <a:gd name="T2" fmla="*/ 0 w 1"/>
                    <a:gd name="T3" fmla="*/ 6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1"/>
                      </a:moveTo>
                      <a:lnTo>
                        <a:pt x="0" y="1"/>
                      </a:ln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517" name="Freeform 1016"/>
                <p:cNvSpPr>
                  <a:spLocks/>
                </p:cNvSpPr>
                <p:nvPr/>
              </p:nvSpPr>
              <p:spPr bwMode="auto">
                <a:xfrm>
                  <a:off x="5868" y="2460"/>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518" name="Freeform 1017"/>
                <p:cNvSpPr>
                  <a:spLocks/>
                </p:cNvSpPr>
                <p:nvPr/>
              </p:nvSpPr>
              <p:spPr bwMode="auto">
                <a:xfrm>
                  <a:off x="5868" y="2460"/>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519" name="Freeform 1018"/>
                <p:cNvSpPr>
                  <a:spLocks/>
                </p:cNvSpPr>
                <p:nvPr/>
              </p:nvSpPr>
              <p:spPr bwMode="auto">
                <a:xfrm>
                  <a:off x="5868" y="2460"/>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520" name="Freeform 1019"/>
                <p:cNvSpPr>
                  <a:spLocks/>
                </p:cNvSpPr>
                <p:nvPr/>
              </p:nvSpPr>
              <p:spPr bwMode="auto">
                <a:xfrm>
                  <a:off x="5868" y="2460"/>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521" name="Freeform 1020"/>
                <p:cNvSpPr>
                  <a:spLocks/>
                </p:cNvSpPr>
                <p:nvPr/>
              </p:nvSpPr>
              <p:spPr bwMode="auto">
                <a:xfrm>
                  <a:off x="5868" y="2460"/>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522" name="Freeform 1021"/>
                <p:cNvSpPr>
                  <a:spLocks/>
                </p:cNvSpPr>
                <p:nvPr/>
              </p:nvSpPr>
              <p:spPr bwMode="auto">
                <a:xfrm>
                  <a:off x="5868" y="2454"/>
                  <a:ext cx="6" cy="6"/>
                </a:xfrm>
                <a:custGeom>
                  <a:avLst/>
                  <a:gdLst>
                    <a:gd name="T0" fmla="*/ 0 w 1"/>
                    <a:gd name="T1" fmla="*/ 6 h 1"/>
                    <a:gd name="T2" fmla="*/ 6 w 1"/>
                    <a:gd name="T3" fmla="*/ 6 h 1"/>
                    <a:gd name="T4" fmla="*/ 6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1"/>
                      </a:moveTo>
                      <a:lnTo>
                        <a:pt x="1" y="1"/>
                      </a:lnTo>
                      <a:lnTo>
                        <a:pt x="1"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523" name="Freeform 1022"/>
                <p:cNvSpPr>
                  <a:spLocks/>
                </p:cNvSpPr>
                <p:nvPr/>
              </p:nvSpPr>
              <p:spPr bwMode="auto">
                <a:xfrm>
                  <a:off x="5874" y="2454"/>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524" name="Freeform 1023"/>
                <p:cNvSpPr>
                  <a:spLocks/>
                </p:cNvSpPr>
                <p:nvPr/>
              </p:nvSpPr>
              <p:spPr bwMode="auto">
                <a:xfrm>
                  <a:off x="5874" y="2454"/>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525" name="Freeform 1024"/>
                <p:cNvSpPr>
                  <a:spLocks/>
                </p:cNvSpPr>
                <p:nvPr/>
              </p:nvSpPr>
              <p:spPr bwMode="auto">
                <a:xfrm>
                  <a:off x="5874" y="2454"/>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526" name="Freeform 1025"/>
                <p:cNvSpPr>
                  <a:spLocks/>
                </p:cNvSpPr>
                <p:nvPr/>
              </p:nvSpPr>
              <p:spPr bwMode="auto">
                <a:xfrm>
                  <a:off x="5874" y="2454"/>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527" name="Freeform 1026"/>
                <p:cNvSpPr>
                  <a:spLocks/>
                </p:cNvSpPr>
                <p:nvPr/>
              </p:nvSpPr>
              <p:spPr bwMode="auto">
                <a:xfrm>
                  <a:off x="5874" y="2448"/>
                  <a:ext cx="1" cy="6"/>
                </a:xfrm>
                <a:custGeom>
                  <a:avLst/>
                  <a:gdLst>
                    <a:gd name="T0" fmla="*/ 0 w 1"/>
                    <a:gd name="T1" fmla="*/ 6 h 1"/>
                    <a:gd name="T2" fmla="*/ 0 w 1"/>
                    <a:gd name="T3" fmla="*/ 6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1"/>
                      </a:moveTo>
                      <a:lnTo>
                        <a:pt x="0" y="1"/>
                      </a:ln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528" name="Freeform 1027"/>
                <p:cNvSpPr>
                  <a:spLocks/>
                </p:cNvSpPr>
                <p:nvPr/>
              </p:nvSpPr>
              <p:spPr bwMode="auto">
                <a:xfrm>
                  <a:off x="5874" y="2448"/>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529" name="Freeform 1028"/>
                <p:cNvSpPr>
                  <a:spLocks/>
                </p:cNvSpPr>
                <p:nvPr/>
              </p:nvSpPr>
              <p:spPr bwMode="auto">
                <a:xfrm>
                  <a:off x="5874" y="2448"/>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530" name="Freeform 1029"/>
                <p:cNvSpPr>
                  <a:spLocks/>
                </p:cNvSpPr>
                <p:nvPr/>
              </p:nvSpPr>
              <p:spPr bwMode="auto">
                <a:xfrm>
                  <a:off x="5874" y="2448"/>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531" name="Freeform 1030"/>
                <p:cNvSpPr>
                  <a:spLocks/>
                </p:cNvSpPr>
                <p:nvPr/>
              </p:nvSpPr>
              <p:spPr bwMode="auto">
                <a:xfrm>
                  <a:off x="5874" y="2448"/>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532" name="Freeform 1031"/>
                <p:cNvSpPr>
                  <a:spLocks/>
                </p:cNvSpPr>
                <p:nvPr/>
              </p:nvSpPr>
              <p:spPr bwMode="auto">
                <a:xfrm>
                  <a:off x="5874" y="2448"/>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533" name="Freeform 1032"/>
                <p:cNvSpPr>
                  <a:spLocks/>
                </p:cNvSpPr>
                <p:nvPr/>
              </p:nvSpPr>
              <p:spPr bwMode="auto">
                <a:xfrm>
                  <a:off x="5874" y="2442"/>
                  <a:ext cx="1" cy="6"/>
                </a:xfrm>
                <a:custGeom>
                  <a:avLst/>
                  <a:gdLst>
                    <a:gd name="T0" fmla="*/ 0 w 1"/>
                    <a:gd name="T1" fmla="*/ 6 h 1"/>
                    <a:gd name="T2" fmla="*/ 0 w 1"/>
                    <a:gd name="T3" fmla="*/ 6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1"/>
                      </a:moveTo>
                      <a:lnTo>
                        <a:pt x="0" y="1"/>
                      </a:ln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534" name="Freeform 1033"/>
                <p:cNvSpPr>
                  <a:spLocks/>
                </p:cNvSpPr>
                <p:nvPr/>
              </p:nvSpPr>
              <p:spPr bwMode="auto">
                <a:xfrm>
                  <a:off x="5874" y="2442"/>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535" name="Freeform 1034"/>
                <p:cNvSpPr>
                  <a:spLocks/>
                </p:cNvSpPr>
                <p:nvPr/>
              </p:nvSpPr>
              <p:spPr bwMode="auto">
                <a:xfrm>
                  <a:off x="5874" y="2442"/>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536" name="Freeform 1035"/>
                <p:cNvSpPr>
                  <a:spLocks/>
                </p:cNvSpPr>
                <p:nvPr/>
              </p:nvSpPr>
              <p:spPr bwMode="auto">
                <a:xfrm>
                  <a:off x="5874" y="2442"/>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537" name="Freeform 1036"/>
                <p:cNvSpPr>
                  <a:spLocks/>
                </p:cNvSpPr>
                <p:nvPr/>
              </p:nvSpPr>
              <p:spPr bwMode="auto">
                <a:xfrm>
                  <a:off x="5874" y="2442"/>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538" name="Freeform 1037"/>
                <p:cNvSpPr>
                  <a:spLocks/>
                </p:cNvSpPr>
                <p:nvPr/>
              </p:nvSpPr>
              <p:spPr bwMode="auto">
                <a:xfrm>
                  <a:off x="5874" y="2436"/>
                  <a:ext cx="1" cy="6"/>
                </a:xfrm>
                <a:custGeom>
                  <a:avLst/>
                  <a:gdLst>
                    <a:gd name="T0" fmla="*/ 0 w 1"/>
                    <a:gd name="T1" fmla="*/ 6 h 1"/>
                    <a:gd name="T2" fmla="*/ 0 w 1"/>
                    <a:gd name="T3" fmla="*/ 6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1"/>
                      </a:moveTo>
                      <a:lnTo>
                        <a:pt x="0" y="1"/>
                      </a:ln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539" name="Freeform 1038"/>
                <p:cNvSpPr>
                  <a:spLocks/>
                </p:cNvSpPr>
                <p:nvPr/>
              </p:nvSpPr>
              <p:spPr bwMode="auto">
                <a:xfrm>
                  <a:off x="5874" y="2436"/>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540" name="Freeform 1039"/>
                <p:cNvSpPr>
                  <a:spLocks/>
                </p:cNvSpPr>
                <p:nvPr/>
              </p:nvSpPr>
              <p:spPr bwMode="auto">
                <a:xfrm>
                  <a:off x="5874" y="2436"/>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541" name="Freeform 1040"/>
                <p:cNvSpPr>
                  <a:spLocks/>
                </p:cNvSpPr>
                <p:nvPr/>
              </p:nvSpPr>
              <p:spPr bwMode="auto">
                <a:xfrm>
                  <a:off x="5874" y="2436"/>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55538" name="Group 1041"/>
              <p:cNvGrpSpPr>
                <a:grpSpLocks/>
              </p:cNvGrpSpPr>
              <p:nvPr/>
            </p:nvGrpSpPr>
            <p:grpSpPr bwMode="auto">
              <a:xfrm>
                <a:off x="5874" y="2214"/>
                <a:ext cx="73" cy="223"/>
                <a:chOff x="5874" y="2214"/>
                <a:chExt cx="73" cy="223"/>
              </a:xfrm>
            </p:grpSpPr>
            <p:sp>
              <p:nvSpPr>
                <p:cNvPr id="56142" name="Freeform 1042"/>
                <p:cNvSpPr>
                  <a:spLocks/>
                </p:cNvSpPr>
                <p:nvPr/>
              </p:nvSpPr>
              <p:spPr bwMode="auto">
                <a:xfrm>
                  <a:off x="5874" y="2436"/>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143" name="Freeform 1043"/>
                <p:cNvSpPr>
                  <a:spLocks/>
                </p:cNvSpPr>
                <p:nvPr/>
              </p:nvSpPr>
              <p:spPr bwMode="auto">
                <a:xfrm>
                  <a:off x="5874" y="2436"/>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144" name="Freeform 1044"/>
                <p:cNvSpPr>
                  <a:spLocks/>
                </p:cNvSpPr>
                <p:nvPr/>
              </p:nvSpPr>
              <p:spPr bwMode="auto">
                <a:xfrm>
                  <a:off x="5874" y="2430"/>
                  <a:ext cx="1" cy="6"/>
                </a:xfrm>
                <a:custGeom>
                  <a:avLst/>
                  <a:gdLst>
                    <a:gd name="T0" fmla="*/ 0 w 1"/>
                    <a:gd name="T1" fmla="*/ 6 h 1"/>
                    <a:gd name="T2" fmla="*/ 0 w 1"/>
                    <a:gd name="T3" fmla="*/ 6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1"/>
                      </a:moveTo>
                      <a:lnTo>
                        <a:pt x="0" y="1"/>
                      </a:ln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145" name="Freeform 1045"/>
                <p:cNvSpPr>
                  <a:spLocks/>
                </p:cNvSpPr>
                <p:nvPr/>
              </p:nvSpPr>
              <p:spPr bwMode="auto">
                <a:xfrm>
                  <a:off x="5874" y="2430"/>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146" name="Freeform 1046"/>
                <p:cNvSpPr>
                  <a:spLocks/>
                </p:cNvSpPr>
                <p:nvPr/>
              </p:nvSpPr>
              <p:spPr bwMode="auto">
                <a:xfrm>
                  <a:off x="5874" y="2430"/>
                  <a:ext cx="6" cy="1"/>
                </a:xfrm>
                <a:custGeom>
                  <a:avLst/>
                  <a:gdLst>
                    <a:gd name="T0" fmla="*/ 0 w 1"/>
                    <a:gd name="T1" fmla="*/ 0 h 1"/>
                    <a:gd name="T2" fmla="*/ 6 w 1"/>
                    <a:gd name="T3" fmla="*/ 0 h 1"/>
                    <a:gd name="T4" fmla="*/ 6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1"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147" name="Freeform 1047"/>
                <p:cNvSpPr>
                  <a:spLocks/>
                </p:cNvSpPr>
                <p:nvPr/>
              </p:nvSpPr>
              <p:spPr bwMode="auto">
                <a:xfrm>
                  <a:off x="5880" y="2430"/>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148" name="Freeform 1048"/>
                <p:cNvSpPr>
                  <a:spLocks/>
                </p:cNvSpPr>
                <p:nvPr/>
              </p:nvSpPr>
              <p:spPr bwMode="auto">
                <a:xfrm>
                  <a:off x="5880" y="2430"/>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149" name="Freeform 1049"/>
                <p:cNvSpPr>
                  <a:spLocks/>
                </p:cNvSpPr>
                <p:nvPr/>
              </p:nvSpPr>
              <p:spPr bwMode="auto">
                <a:xfrm>
                  <a:off x="5880" y="2424"/>
                  <a:ext cx="1" cy="6"/>
                </a:xfrm>
                <a:custGeom>
                  <a:avLst/>
                  <a:gdLst>
                    <a:gd name="T0" fmla="*/ 0 w 1"/>
                    <a:gd name="T1" fmla="*/ 6 h 1"/>
                    <a:gd name="T2" fmla="*/ 0 w 1"/>
                    <a:gd name="T3" fmla="*/ 6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1"/>
                      </a:moveTo>
                      <a:lnTo>
                        <a:pt x="0" y="1"/>
                      </a:ln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150" name="Freeform 1050"/>
                <p:cNvSpPr>
                  <a:spLocks/>
                </p:cNvSpPr>
                <p:nvPr/>
              </p:nvSpPr>
              <p:spPr bwMode="auto">
                <a:xfrm>
                  <a:off x="5880" y="2424"/>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151" name="Freeform 1051"/>
                <p:cNvSpPr>
                  <a:spLocks/>
                </p:cNvSpPr>
                <p:nvPr/>
              </p:nvSpPr>
              <p:spPr bwMode="auto">
                <a:xfrm>
                  <a:off x="5880" y="2424"/>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152" name="Freeform 1052"/>
                <p:cNvSpPr>
                  <a:spLocks/>
                </p:cNvSpPr>
                <p:nvPr/>
              </p:nvSpPr>
              <p:spPr bwMode="auto">
                <a:xfrm>
                  <a:off x="5880" y="2424"/>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153" name="Freeform 1053"/>
                <p:cNvSpPr>
                  <a:spLocks/>
                </p:cNvSpPr>
                <p:nvPr/>
              </p:nvSpPr>
              <p:spPr bwMode="auto">
                <a:xfrm>
                  <a:off x="5880" y="2424"/>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154" name="Freeform 1054"/>
                <p:cNvSpPr>
                  <a:spLocks/>
                </p:cNvSpPr>
                <p:nvPr/>
              </p:nvSpPr>
              <p:spPr bwMode="auto">
                <a:xfrm>
                  <a:off x="5880" y="2424"/>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155" name="Freeform 1055"/>
                <p:cNvSpPr>
                  <a:spLocks/>
                </p:cNvSpPr>
                <p:nvPr/>
              </p:nvSpPr>
              <p:spPr bwMode="auto">
                <a:xfrm>
                  <a:off x="5880" y="2418"/>
                  <a:ext cx="1" cy="6"/>
                </a:xfrm>
                <a:custGeom>
                  <a:avLst/>
                  <a:gdLst>
                    <a:gd name="T0" fmla="*/ 0 w 1"/>
                    <a:gd name="T1" fmla="*/ 6 h 1"/>
                    <a:gd name="T2" fmla="*/ 0 w 1"/>
                    <a:gd name="T3" fmla="*/ 6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1"/>
                      </a:moveTo>
                      <a:lnTo>
                        <a:pt x="0" y="1"/>
                      </a:ln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156" name="Freeform 1056"/>
                <p:cNvSpPr>
                  <a:spLocks/>
                </p:cNvSpPr>
                <p:nvPr/>
              </p:nvSpPr>
              <p:spPr bwMode="auto">
                <a:xfrm>
                  <a:off x="5880" y="2418"/>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157" name="Freeform 1057"/>
                <p:cNvSpPr>
                  <a:spLocks/>
                </p:cNvSpPr>
                <p:nvPr/>
              </p:nvSpPr>
              <p:spPr bwMode="auto">
                <a:xfrm>
                  <a:off x="5880" y="2418"/>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158" name="Freeform 1058"/>
                <p:cNvSpPr>
                  <a:spLocks/>
                </p:cNvSpPr>
                <p:nvPr/>
              </p:nvSpPr>
              <p:spPr bwMode="auto">
                <a:xfrm>
                  <a:off x="5880" y="2418"/>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159" name="Freeform 1059"/>
                <p:cNvSpPr>
                  <a:spLocks/>
                </p:cNvSpPr>
                <p:nvPr/>
              </p:nvSpPr>
              <p:spPr bwMode="auto">
                <a:xfrm>
                  <a:off x="5880" y="2418"/>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160" name="Freeform 1060"/>
                <p:cNvSpPr>
                  <a:spLocks/>
                </p:cNvSpPr>
                <p:nvPr/>
              </p:nvSpPr>
              <p:spPr bwMode="auto">
                <a:xfrm>
                  <a:off x="5880" y="2412"/>
                  <a:ext cx="1" cy="6"/>
                </a:xfrm>
                <a:custGeom>
                  <a:avLst/>
                  <a:gdLst>
                    <a:gd name="T0" fmla="*/ 0 w 1"/>
                    <a:gd name="T1" fmla="*/ 6 h 1"/>
                    <a:gd name="T2" fmla="*/ 0 w 1"/>
                    <a:gd name="T3" fmla="*/ 6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1"/>
                      </a:moveTo>
                      <a:lnTo>
                        <a:pt x="0" y="1"/>
                      </a:ln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161" name="Freeform 1061"/>
                <p:cNvSpPr>
                  <a:spLocks/>
                </p:cNvSpPr>
                <p:nvPr/>
              </p:nvSpPr>
              <p:spPr bwMode="auto">
                <a:xfrm>
                  <a:off x="5880" y="2412"/>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162" name="Freeform 1062"/>
                <p:cNvSpPr>
                  <a:spLocks/>
                </p:cNvSpPr>
                <p:nvPr/>
              </p:nvSpPr>
              <p:spPr bwMode="auto">
                <a:xfrm>
                  <a:off x="5880" y="2412"/>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163" name="Freeform 1063"/>
                <p:cNvSpPr>
                  <a:spLocks/>
                </p:cNvSpPr>
                <p:nvPr/>
              </p:nvSpPr>
              <p:spPr bwMode="auto">
                <a:xfrm>
                  <a:off x="5880" y="2412"/>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164" name="Freeform 1064"/>
                <p:cNvSpPr>
                  <a:spLocks/>
                </p:cNvSpPr>
                <p:nvPr/>
              </p:nvSpPr>
              <p:spPr bwMode="auto">
                <a:xfrm>
                  <a:off x="5880" y="2412"/>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165" name="Freeform 1065"/>
                <p:cNvSpPr>
                  <a:spLocks/>
                </p:cNvSpPr>
                <p:nvPr/>
              </p:nvSpPr>
              <p:spPr bwMode="auto">
                <a:xfrm>
                  <a:off x="5880" y="2412"/>
                  <a:ext cx="6" cy="1"/>
                </a:xfrm>
                <a:custGeom>
                  <a:avLst/>
                  <a:gdLst>
                    <a:gd name="T0" fmla="*/ 0 w 1"/>
                    <a:gd name="T1" fmla="*/ 0 h 1"/>
                    <a:gd name="T2" fmla="*/ 6 w 1"/>
                    <a:gd name="T3" fmla="*/ 0 h 1"/>
                    <a:gd name="T4" fmla="*/ 6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1"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166" name="Freeform 1066"/>
                <p:cNvSpPr>
                  <a:spLocks/>
                </p:cNvSpPr>
                <p:nvPr/>
              </p:nvSpPr>
              <p:spPr bwMode="auto">
                <a:xfrm>
                  <a:off x="5886" y="2406"/>
                  <a:ext cx="1" cy="6"/>
                </a:xfrm>
                <a:custGeom>
                  <a:avLst/>
                  <a:gdLst>
                    <a:gd name="T0" fmla="*/ 0 w 1"/>
                    <a:gd name="T1" fmla="*/ 6 h 1"/>
                    <a:gd name="T2" fmla="*/ 0 w 1"/>
                    <a:gd name="T3" fmla="*/ 6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1"/>
                      </a:moveTo>
                      <a:lnTo>
                        <a:pt x="0" y="1"/>
                      </a:ln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167" name="Freeform 1067"/>
                <p:cNvSpPr>
                  <a:spLocks/>
                </p:cNvSpPr>
                <p:nvPr/>
              </p:nvSpPr>
              <p:spPr bwMode="auto">
                <a:xfrm>
                  <a:off x="5886" y="2406"/>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168" name="Freeform 1068"/>
                <p:cNvSpPr>
                  <a:spLocks/>
                </p:cNvSpPr>
                <p:nvPr/>
              </p:nvSpPr>
              <p:spPr bwMode="auto">
                <a:xfrm>
                  <a:off x="5886" y="2406"/>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169" name="Freeform 1069"/>
                <p:cNvSpPr>
                  <a:spLocks/>
                </p:cNvSpPr>
                <p:nvPr/>
              </p:nvSpPr>
              <p:spPr bwMode="auto">
                <a:xfrm>
                  <a:off x="5886" y="2406"/>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170" name="Freeform 1070"/>
                <p:cNvSpPr>
                  <a:spLocks/>
                </p:cNvSpPr>
                <p:nvPr/>
              </p:nvSpPr>
              <p:spPr bwMode="auto">
                <a:xfrm>
                  <a:off x="5886" y="2406"/>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171" name="Freeform 1071"/>
                <p:cNvSpPr>
                  <a:spLocks/>
                </p:cNvSpPr>
                <p:nvPr/>
              </p:nvSpPr>
              <p:spPr bwMode="auto">
                <a:xfrm>
                  <a:off x="5886" y="2400"/>
                  <a:ext cx="1" cy="6"/>
                </a:xfrm>
                <a:custGeom>
                  <a:avLst/>
                  <a:gdLst>
                    <a:gd name="T0" fmla="*/ 0 w 1"/>
                    <a:gd name="T1" fmla="*/ 6 h 1"/>
                    <a:gd name="T2" fmla="*/ 0 w 1"/>
                    <a:gd name="T3" fmla="*/ 6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1"/>
                      </a:moveTo>
                      <a:lnTo>
                        <a:pt x="0" y="1"/>
                      </a:ln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172" name="Freeform 1072"/>
                <p:cNvSpPr>
                  <a:spLocks/>
                </p:cNvSpPr>
                <p:nvPr/>
              </p:nvSpPr>
              <p:spPr bwMode="auto">
                <a:xfrm>
                  <a:off x="5886" y="2400"/>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173" name="Freeform 1073"/>
                <p:cNvSpPr>
                  <a:spLocks/>
                </p:cNvSpPr>
                <p:nvPr/>
              </p:nvSpPr>
              <p:spPr bwMode="auto">
                <a:xfrm>
                  <a:off x="5886" y="2400"/>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174" name="Freeform 1074"/>
                <p:cNvSpPr>
                  <a:spLocks/>
                </p:cNvSpPr>
                <p:nvPr/>
              </p:nvSpPr>
              <p:spPr bwMode="auto">
                <a:xfrm>
                  <a:off x="5886" y="2400"/>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175" name="Freeform 1075"/>
                <p:cNvSpPr>
                  <a:spLocks/>
                </p:cNvSpPr>
                <p:nvPr/>
              </p:nvSpPr>
              <p:spPr bwMode="auto">
                <a:xfrm>
                  <a:off x="5886" y="2400"/>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176" name="Freeform 1076"/>
                <p:cNvSpPr>
                  <a:spLocks/>
                </p:cNvSpPr>
                <p:nvPr/>
              </p:nvSpPr>
              <p:spPr bwMode="auto">
                <a:xfrm>
                  <a:off x="5886" y="2400"/>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177" name="Freeform 1077"/>
                <p:cNvSpPr>
                  <a:spLocks/>
                </p:cNvSpPr>
                <p:nvPr/>
              </p:nvSpPr>
              <p:spPr bwMode="auto">
                <a:xfrm>
                  <a:off x="5886" y="2394"/>
                  <a:ext cx="1" cy="6"/>
                </a:xfrm>
                <a:custGeom>
                  <a:avLst/>
                  <a:gdLst>
                    <a:gd name="T0" fmla="*/ 0 w 1"/>
                    <a:gd name="T1" fmla="*/ 6 h 1"/>
                    <a:gd name="T2" fmla="*/ 0 w 1"/>
                    <a:gd name="T3" fmla="*/ 6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1"/>
                      </a:moveTo>
                      <a:lnTo>
                        <a:pt x="0" y="1"/>
                      </a:ln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178" name="Freeform 1078"/>
                <p:cNvSpPr>
                  <a:spLocks/>
                </p:cNvSpPr>
                <p:nvPr/>
              </p:nvSpPr>
              <p:spPr bwMode="auto">
                <a:xfrm>
                  <a:off x="5886" y="2394"/>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179" name="Freeform 1079"/>
                <p:cNvSpPr>
                  <a:spLocks/>
                </p:cNvSpPr>
                <p:nvPr/>
              </p:nvSpPr>
              <p:spPr bwMode="auto">
                <a:xfrm>
                  <a:off x="5886" y="2394"/>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180" name="Freeform 1080"/>
                <p:cNvSpPr>
                  <a:spLocks/>
                </p:cNvSpPr>
                <p:nvPr/>
              </p:nvSpPr>
              <p:spPr bwMode="auto">
                <a:xfrm>
                  <a:off x="5886" y="2394"/>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181" name="Freeform 1081"/>
                <p:cNvSpPr>
                  <a:spLocks/>
                </p:cNvSpPr>
                <p:nvPr/>
              </p:nvSpPr>
              <p:spPr bwMode="auto">
                <a:xfrm>
                  <a:off x="5886" y="2394"/>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182" name="Freeform 1082"/>
                <p:cNvSpPr>
                  <a:spLocks/>
                </p:cNvSpPr>
                <p:nvPr/>
              </p:nvSpPr>
              <p:spPr bwMode="auto">
                <a:xfrm>
                  <a:off x="5886" y="2388"/>
                  <a:ext cx="1" cy="6"/>
                </a:xfrm>
                <a:custGeom>
                  <a:avLst/>
                  <a:gdLst>
                    <a:gd name="T0" fmla="*/ 0 w 1"/>
                    <a:gd name="T1" fmla="*/ 6 h 1"/>
                    <a:gd name="T2" fmla="*/ 0 w 1"/>
                    <a:gd name="T3" fmla="*/ 6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1"/>
                      </a:moveTo>
                      <a:lnTo>
                        <a:pt x="0" y="1"/>
                      </a:ln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183" name="Freeform 1083"/>
                <p:cNvSpPr>
                  <a:spLocks/>
                </p:cNvSpPr>
                <p:nvPr/>
              </p:nvSpPr>
              <p:spPr bwMode="auto">
                <a:xfrm>
                  <a:off x="5886" y="2388"/>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184" name="Freeform 1084"/>
                <p:cNvSpPr>
                  <a:spLocks/>
                </p:cNvSpPr>
                <p:nvPr/>
              </p:nvSpPr>
              <p:spPr bwMode="auto">
                <a:xfrm>
                  <a:off x="5886" y="2388"/>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185" name="Freeform 1085"/>
                <p:cNvSpPr>
                  <a:spLocks/>
                </p:cNvSpPr>
                <p:nvPr/>
              </p:nvSpPr>
              <p:spPr bwMode="auto">
                <a:xfrm>
                  <a:off x="5886" y="2388"/>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186" name="Freeform 1086"/>
                <p:cNvSpPr>
                  <a:spLocks/>
                </p:cNvSpPr>
                <p:nvPr/>
              </p:nvSpPr>
              <p:spPr bwMode="auto">
                <a:xfrm>
                  <a:off x="5886" y="2388"/>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187" name="Freeform 1087"/>
                <p:cNvSpPr>
                  <a:spLocks/>
                </p:cNvSpPr>
                <p:nvPr/>
              </p:nvSpPr>
              <p:spPr bwMode="auto">
                <a:xfrm>
                  <a:off x="5886" y="2388"/>
                  <a:ext cx="6" cy="1"/>
                </a:xfrm>
                <a:custGeom>
                  <a:avLst/>
                  <a:gdLst>
                    <a:gd name="T0" fmla="*/ 0 w 1"/>
                    <a:gd name="T1" fmla="*/ 0 h 1"/>
                    <a:gd name="T2" fmla="*/ 6 w 1"/>
                    <a:gd name="T3" fmla="*/ 0 h 1"/>
                    <a:gd name="T4" fmla="*/ 6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1"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188" name="Freeform 1088"/>
                <p:cNvSpPr>
                  <a:spLocks/>
                </p:cNvSpPr>
                <p:nvPr/>
              </p:nvSpPr>
              <p:spPr bwMode="auto">
                <a:xfrm>
                  <a:off x="5892" y="2382"/>
                  <a:ext cx="1" cy="6"/>
                </a:xfrm>
                <a:custGeom>
                  <a:avLst/>
                  <a:gdLst>
                    <a:gd name="T0" fmla="*/ 0 w 1"/>
                    <a:gd name="T1" fmla="*/ 6 h 1"/>
                    <a:gd name="T2" fmla="*/ 0 w 1"/>
                    <a:gd name="T3" fmla="*/ 6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1"/>
                      </a:moveTo>
                      <a:lnTo>
                        <a:pt x="0" y="1"/>
                      </a:ln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189" name="Freeform 1089"/>
                <p:cNvSpPr>
                  <a:spLocks/>
                </p:cNvSpPr>
                <p:nvPr/>
              </p:nvSpPr>
              <p:spPr bwMode="auto">
                <a:xfrm>
                  <a:off x="5892" y="2382"/>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190" name="Freeform 1090"/>
                <p:cNvSpPr>
                  <a:spLocks/>
                </p:cNvSpPr>
                <p:nvPr/>
              </p:nvSpPr>
              <p:spPr bwMode="auto">
                <a:xfrm>
                  <a:off x="5892" y="2382"/>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191" name="Freeform 1091"/>
                <p:cNvSpPr>
                  <a:spLocks/>
                </p:cNvSpPr>
                <p:nvPr/>
              </p:nvSpPr>
              <p:spPr bwMode="auto">
                <a:xfrm>
                  <a:off x="5892" y="2382"/>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192" name="Freeform 1092"/>
                <p:cNvSpPr>
                  <a:spLocks/>
                </p:cNvSpPr>
                <p:nvPr/>
              </p:nvSpPr>
              <p:spPr bwMode="auto">
                <a:xfrm>
                  <a:off x="5892" y="2382"/>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193" name="Freeform 1093"/>
                <p:cNvSpPr>
                  <a:spLocks/>
                </p:cNvSpPr>
                <p:nvPr/>
              </p:nvSpPr>
              <p:spPr bwMode="auto">
                <a:xfrm>
                  <a:off x="5892" y="2376"/>
                  <a:ext cx="1" cy="6"/>
                </a:xfrm>
                <a:custGeom>
                  <a:avLst/>
                  <a:gdLst>
                    <a:gd name="T0" fmla="*/ 0 w 1"/>
                    <a:gd name="T1" fmla="*/ 6 h 1"/>
                    <a:gd name="T2" fmla="*/ 0 w 1"/>
                    <a:gd name="T3" fmla="*/ 6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1"/>
                      </a:moveTo>
                      <a:lnTo>
                        <a:pt x="0" y="1"/>
                      </a:ln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194" name="Freeform 1094"/>
                <p:cNvSpPr>
                  <a:spLocks/>
                </p:cNvSpPr>
                <p:nvPr/>
              </p:nvSpPr>
              <p:spPr bwMode="auto">
                <a:xfrm>
                  <a:off x="5892" y="2376"/>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195" name="Freeform 1095"/>
                <p:cNvSpPr>
                  <a:spLocks/>
                </p:cNvSpPr>
                <p:nvPr/>
              </p:nvSpPr>
              <p:spPr bwMode="auto">
                <a:xfrm>
                  <a:off x="5892" y="2376"/>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196" name="Freeform 1096"/>
                <p:cNvSpPr>
                  <a:spLocks/>
                </p:cNvSpPr>
                <p:nvPr/>
              </p:nvSpPr>
              <p:spPr bwMode="auto">
                <a:xfrm>
                  <a:off x="5892" y="2376"/>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197" name="Freeform 1097"/>
                <p:cNvSpPr>
                  <a:spLocks/>
                </p:cNvSpPr>
                <p:nvPr/>
              </p:nvSpPr>
              <p:spPr bwMode="auto">
                <a:xfrm>
                  <a:off x="5892" y="2376"/>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198" name="Freeform 1098"/>
                <p:cNvSpPr>
                  <a:spLocks/>
                </p:cNvSpPr>
                <p:nvPr/>
              </p:nvSpPr>
              <p:spPr bwMode="auto">
                <a:xfrm>
                  <a:off x="5892" y="2376"/>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199" name="Freeform 1099"/>
                <p:cNvSpPr>
                  <a:spLocks/>
                </p:cNvSpPr>
                <p:nvPr/>
              </p:nvSpPr>
              <p:spPr bwMode="auto">
                <a:xfrm>
                  <a:off x="5892" y="2370"/>
                  <a:ext cx="1" cy="6"/>
                </a:xfrm>
                <a:custGeom>
                  <a:avLst/>
                  <a:gdLst>
                    <a:gd name="T0" fmla="*/ 0 w 1"/>
                    <a:gd name="T1" fmla="*/ 6 h 1"/>
                    <a:gd name="T2" fmla="*/ 0 w 1"/>
                    <a:gd name="T3" fmla="*/ 6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1"/>
                      </a:moveTo>
                      <a:lnTo>
                        <a:pt x="0" y="1"/>
                      </a:ln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200" name="Freeform 1100"/>
                <p:cNvSpPr>
                  <a:spLocks/>
                </p:cNvSpPr>
                <p:nvPr/>
              </p:nvSpPr>
              <p:spPr bwMode="auto">
                <a:xfrm>
                  <a:off x="5892" y="2370"/>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201" name="Freeform 1101"/>
                <p:cNvSpPr>
                  <a:spLocks/>
                </p:cNvSpPr>
                <p:nvPr/>
              </p:nvSpPr>
              <p:spPr bwMode="auto">
                <a:xfrm>
                  <a:off x="5892" y="2370"/>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202" name="Freeform 1102"/>
                <p:cNvSpPr>
                  <a:spLocks/>
                </p:cNvSpPr>
                <p:nvPr/>
              </p:nvSpPr>
              <p:spPr bwMode="auto">
                <a:xfrm>
                  <a:off x="5892" y="2370"/>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203" name="Freeform 1103"/>
                <p:cNvSpPr>
                  <a:spLocks/>
                </p:cNvSpPr>
                <p:nvPr/>
              </p:nvSpPr>
              <p:spPr bwMode="auto">
                <a:xfrm>
                  <a:off x="5892" y="2370"/>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204" name="Freeform 1104"/>
                <p:cNvSpPr>
                  <a:spLocks/>
                </p:cNvSpPr>
                <p:nvPr/>
              </p:nvSpPr>
              <p:spPr bwMode="auto">
                <a:xfrm>
                  <a:off x="5892" y="2364"/>
                  <a:ext cx="1" cy="6"/>
                </a:xfrm>
                <a:custGeom>
                  <a:avLst/>
                  <a:gdLst>
                    <a:gd name="T0" fmla="*/ 0 w 1"/>
                    <a:gd name="T1" fmla="*/ 6 h 1"/>
                    <a:gd name="T2" fmla="*/ 0 w 1"/>
                    <a:gd name="T3" fmla="*/ 6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1"/>
                      </a:moveTo>
                      <a:lnTo>
                        <a:pt x="0" y="1"/>
                      </a:ln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205" name="Freeform 1105"/>
                <p:cNvSpPr>
                  <a:spLocks/>
                </p:cNvSpPr>
                <p:nvPr/>
              </p:nvSpPr>
              <p:spPr bwMode="auto">
                <a:xfrm>
                  <a:off x="5892" y="2364"/>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206" name="Freeform 1106"/>
                <p:cNvSpPr>
                  <a:spLocks/>
                </p:cNvSpPr>
                <p:nvPr/>
              </p:nvSpPr>
              <p:spPr bwMode="auto">
                <a:xfrm>
                  <a:off x="5892" y="2364"/>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207" name="Freeform 1107"/>
                <p:cNvSpPr>
                  <a:spLocks/>
                </p:cNvSpPr>
                <p:nvPr/>
              </p:nvSpPr>
              <p:spPr bwMode="auto">
                <a:xfrm>
                  <a:off x="5892" y="2364"/>
                  <a:ext cx="6" cy="1"/>
                </a:xfrm>
                <a:custGeom>
                  <a:avLst/>
                  <a:gdLst>
                    <a:gd name="T0" fmla="*/ 0 w 1"/>
                    <a:gd name="T1" fmla="*/ 0 h 1"/>
                    <a:gd name="T2" fmla="*/ 6 w 1"/>
                    <a:gd name="T3" fmla="*/ 0 h 1"/>
                    <a:gd name="T4" fmla="*/ 6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1"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208" name="Freeform 1108"/>
                <p:cNvSpPr>
                  <a:spLocks/>
                </p:cNvSpPr>
                <p:nvPr/>
              </p:nvSpPr>
              <p:spPr bwMode="auto">
                <a:xfrm>
                  <a:off x="5898" y="2364"/>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209" name="Freeform 1109"/>
                <p:cNvSpPr>
                  <a:spLocks/>
                </p:cNvSpPr>
                <p:nvPr/>
              </p:nvSpPr>
              <p:spPr bwMode="auto">
                <a:xfrm>
                  <a:off x="5898" y="2364"/>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210" name="Freeform 1110"/>
                <p:cNvSpPr>
                  <a:spLocks/>
                </p:cNvSpPr>
                <p:nvPr/>
              </p:nvSpPr>
              <p:spPr bwMode="auto">
                <a:xfrm>
                  <a:off x="5898" y="2358"/>
                  <a:ext cx="1" cy="6"/>
                </a:xfrm>
                <a:custGeom>
                  <a:avLst/>
                  <a:gdLst>
                    <a:gd name="T0" fmla="*/ 0 w 1"/>
                    <a:gd name="T1" fmla="*/ 6 h 1"/>
                    <a:gd name="T2" fmla="*/ 0 w 1"/>
                    <a:gd name="T3" fmla="*/ 6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1"/>
                      </a:moveTo>
                      <a:lnTo>
                        <a:pt x="0" y="1"/>
                      </a:ln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211" name="Freeform 1111"/>
                <p:cNvSpPr>
                  <a:spLocks/>
                </p:cNvSpPr>
                <p:nvPr/>
              </p:nvSpPr>
              <p:spPr bwMode="auto">
                <a:xfrm>
                  <a:off x="5898" y="2358"/>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212" name="Freeform 1112"/>
                <p:cNvSpPr>
                  <a:spLocks/>
                </p:cNvSpPr>
                <p:nvPr/>
              </p:nvSpPr>
              <p:spPr bwMode="auto">
                <a:xfrm>
                  <a:off x="5898" y="2358"/>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213" name="Freeform 1113"/>
                <p:cNvSpPr>
                  <a:spLocks/>
                </p:cNvSpPr>
                <p:nvPr/>
              </p:nvSpPr>
              <p:spPr bwMode="auto">
                <a:xfrm>
                  <a:off x="5898" y="2358"/>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214" name="Freeform 1114"/>
                <p:cNvSpPr>
                  <a:spLocks/>
                </p:cNvSpPr>
                <p:nvPr/>
              </p:nvSpPr>
              <p:spPr bwMode="auto">
                <a:xfrm>
                  <a:off x="5898" y="2358"/>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215" name="Freeform 1115"/>
                <p:cNvSpPr>
                  <a:spLocks/>
                </p:cNvSpPr>
                <p:nvPr/>
              </p:nvSpPr>
              <p:spPr bwMode="auto">
                <a:xfrm>
                  <a:off x="5898" y="2352"/>
                  <a:ext cx="1" cy="6"/>
                </a:xfrm>
                <a:custGeom>
                  <a:avLst/>
                  <a:gdLst>
                    <a:gd name="T0" fmla="*/ 0 w 1"/>
                    <a:gd name="T1" fmla="*/ 6 h 1"/>
                    <a:gd name="T2" fmla="*/ 0 w 1"/>
                    <a:gd name="T3" fmla="*/ 6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1"/>
                      </a:moveTo>
                      <a:lnTo>
                        <a:pt x="0" y="1"/>
                      </a:ln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216" name="Freeform 1116"/>
                <p:cNvSpPr>
                  <a:spLocks/>
                </p:cNvSpPr>
                <p:nvPr/>
              </p:nvSpPr>
              <p:spPr bwMode="auto">
                <a:xfrm>
                  <a:off x="5898" y="2352"/>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217" name="Freeform 1117"/>
                <p:cNvSpPr>
                  <a:spLocks/>
                </p:cNvSpPr>
                <p:nvPr/>
              </p:nvSpPr>
              <p:spPr bwMode="auto">
                <a:xfrm>
                  <a:off x="5898" y="2352"/>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218" name="Freeform 1118"/>
                <p:cNvSpPr>
                  <a:spLocks/>
                </p:cNvSpPr>
                <p:nvPr/>
              </p:nvSpPr>
              <p:spPr bwMode="auto">
                <a:xfrm>
                  <a:off x="5898" y="2352"/>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219" name="Freeform 1119"/>
                <p:cNvSpPr>
                  <a:spLocks/>
                </p:cNvSpPr>
                <p:nvPr/>
              </p:nvSpPr>
              <p:spPr bwMode="auto">
                <a:xfrm>
                  <a:off x="5898" y="2352"/>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220" name="Freeform 1120"/>
                <p:cNvSpPr>
                  <a:spLocks/>
                </p:cNvSpPr>
                <p:nvPr/>
              </p:nvSpPr>
              <p:spPr bwMode="auto">
                <a:xfrm>
                  <a:off x="5898" y="2352"/>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221" name="Freeform 1121"/>
                <p:cNvSpPr>
                  <a:spLocks/>
                </p:cNvSpPr>
                <p:nvPr/>
              </p:nvSpPr>
              <p:spPr bwMode="auto">
                <a:xfrm>
                  <a:off x="5898" y="2346"/>
                  <a:ext cx="1" cy="6"/>
                </a:xfrm>
                <a:custGeom>
                  <a:avLst/>
                  <a:gdLst>
                    <a:gd name="T0" fmla="*/ 0 w 1"/>
                    <a:gd name="T1" fmla="*/ 6 h 1"/>
                    <a:gd name="T2" fmla="*/ 0 w 1"/>
                    <a:gd name="T3" fmla="*/ 6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1"/>
                      </a:moveTo>
                      <a:lnTo>
                        <a:pt x="0" y="1"/>
                      </a:ln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222" name="Freeform 1122"/>
                <p:cNvSpPr>
                  <a:spLocks/>
                </p:cNvSpPr>
                <p:nvPr/>
              </p:nvSpPr>
              <p:spPr bwMode="auto">
                <a:xfrm>
                  <a:off x="5898" y="2346"/>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223" name="Freeform 1123"/>
                <p:cNvSpPr>
                  <a:spLocks/>
                </p:cNvSpPr>
                <p:nvPr/>
              </p:nvSpPr>
              <p:spPr bwMode="auto">
                <a:xfrm>
                  <a:off x="5898" y="2346"/>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224" name="Freeform 1124"/>
                <p:cNvSpPr>
                  <a:spLocks/>
                </p:cNvSpPr>
                <p:nvPr/>
              </p:nvSpPr>
              <p:spPr bwMode="auto">
                <a:xfrm>
                  <a:off x="5898" y="2346"/>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225" name="Freeform 1125"/>
                <p:cNvSpPr>
                  <a:spLocks/>
                </p:cNvSpPr>
                <p:nvPr/>
              </p:nvSpPr>
              <p:spPr bwMode="auto">
                <a:xfrm>
                  <a:off x="5898" y="2346"/>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226" name="Freeform 1126"/>
                <p:cNvSpPr>
                  <a:spLocks/>
                </p:cNvSpPr>
                <p:nvPr/>
              </p:nvSpPr>
              <p:spPr bwMode="auto">
                <a:xfrm>
                  <a:off x="5898" y="2340"/>
                  <a:ext cx="1" cy="6"/>
                </a:xfrm>
                <a:custGeom>
                  <a:avLst/>
                  <a:gdLst>
                    <a:gd name="T0" fmla="*/ 0 w 1"/>
                    <a:gd name="T1" fmla="*/ 6 h 1"/>
                    <a:gd name="T2" fmla="*/ 0 w 1"/>
                    <a:gd name="T3" fmla="*/ 6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1"/>
                      </a:moveTo>
                      <a:lnTo>
                        <a:pt x="0" y="1"/>
                      </a:ln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227" name="Freeform 1127"/>
                <p:cNvSpPr>
                  <a:spLocks/>
                </p:cNvSpPr>
                <p:nvPr/>
              </p:nvSpPr>
              <p:spPr bwMode="auto">
                <a:xfrm>
                  <a:off x="5898" y="2340"/>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228" name="Freeform 1128"/>
                <p:cNvSpPr>
                  <a:spLocks/>
                </p:cNvSpPr>
                <p:nvPr/>
              </p:nvSpPr>
              <p:spPr bwMode="auto">
                <a:xfrm>
                  <a:off x="5898" y="2340"/>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229" name="Freeform 1129"/>
                <p:cNvSpPr>
                  <a:spLocks/>
                </p:cNvSpPr>
                <p:nvPr/>
              </p:nvSpPr>
              <p:spPr bwMode="auto">
                <a:xfrm>
                  <a:off x="5898" y="2340"/>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230" name="Freeform 1130"/>
                <p:cNvSpPr>
                  <a:spLocks/>
                </p:cNvSpPr>
                <p:nvPr/>
              </p:nvSpPr>
              <p:spPr bwMode="auto">
                <a:xfrm>
                  <a:off x="5898" y="2340"/>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231" name="Freeform 1131"/>
                <p:cNvSpPr>
                  <a:spLocks/>
                </p:cNvSpPr>
                <p:nvPr/>
              </p:nvSpPr>
              <p:spPr bwMode="auto">
                <a:xfrm>
                  <a:off x="5898" y="2340"/>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232" name="Freeform 1132"/>
                <p:cNvSpPr>
                  <a:spLocks/>
                </p:cNvSpPr>
                <p:nvPr/>
              </p:nvSpPr>
              <p:spPr bwMode="auto">
                <a:xfrm>
                  <a:off x="5898" y="2334"/>
                  <a:ext cx="1" cy="6"/>
                </a:xfrm>
                <a:custGeom>
                  <a:avLst/>
                  <a:gdLst>
                    <a:gd name="T0" fmla="*/ 0 w 1"/>
                    <a:gd name="T1" fmla="*/ 6 h 1"/>
                    <a:gd name="T2" fmla="*/ 0 w 1"/>
                    <a:gd name="T3" fmla="*/ 6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1"/>
                      </a:moveTo>
                      <a:lnTo>
                        <a:pt x="0" y="1"/>
                      </a:ln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233" name="Freeform 1133"/>
                <p:cNvSpPr>
                  <a:spLocks/>
                </p:cNvSpPr>
                <p:nvPr/>
              </p:nvSpPr>
              <p:spPr bwMode="auto">
                <a:xfrm>
                  <a:off x="5898" y="2334"/>
                  <a:ext cx="6" cy="1"/>
                </a:xfrm>
                <a:custGeom>
                  <a:avLst/>
                  <a:gdLst>
                    <a:gd name="T0" fmla="*/ 0 w 1"/>
                    <a:gd name="T1" fmla="*/ 0 h 1"/>
                    <a:gd name="T2" fmla="*/ 6 w 1"/>
                    <a:gd name="T3" fmla="*/ 0 h 1"/>
                    <a:gd name="T4" fmla="*/ 6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1"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234" name="Freeform 1134"/>
                <p:cNvSpPr>
                  <a:spLocks/>
                </p:cNvSpPr>
                <p:nvPr/>
              </p:nvSpPr>
              <p:spPr bwMode="auto">
                <a:xfrm>
                  <a:off x="5904" y="2334"/>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235" name="Freeform 1135"/>
                <p:cNvSpPr>
                  <a:spLocks/>
                </p:cNvSpPr>
                <p:nvPr/>
              </p:nvSpPr>
              <p:spPr bwMode="auto">
                <a:xfrm>
                  <a:off x="5904" y="2334"/>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236" name="Freeform 1136"/>
                <p:cNvSpPr>
                  <a:spLocks/>
                </p:cNvSpPr>
                <p:nvPr/>
              </p:nvSpPr>
              <p:spPr bwMode="auto">
                <a:xfrm>
                  <a:off x="5904" y="2334"/>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237" name="Freeform 1137"/>
                <p:cNvSpPr>
                  <a:spLocks/>
                </p:cNvSpPr>
                <p:nvPr/>
              </p:nvSpPr>
              <p:spPr bwMode="auto">
                <a:xfrm>
                  <a:off x="5904" y="2328"/>
                  <a:ext cx="1" cy="6"/>
                </a:xfrm>
                <a:custGeom>
                  <a:avLst/>
                  <a:gdLst>
                    <a:gd name="T0" fmla="*/ 0 w 1"/>
                    <a:gd name="T1" fmla="*/ 6 h 1"/>
                    <a:gd name="T2" fmla="*/ 0 w 1"/>
                    <a:gd name="T3" fmla="*/ 6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1"/>
                      </a:moveTo>
                      <a:lnTo>
                        <a:pt x="0" y="1"/>
                      </a:ln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238" name="Freeform 1138"/>
                <p:cNvSpPr>
                  <a:spLocks/>
                </p:cNvSpPr>
                <p:nvPr/>
              </p:nvSpPr>
              <p:spPr bwMode="auto">
                <a:xfrm>
                  <a:off x="5904" y="2328"/>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239" name="Freeform 1139"/>
                <p:cNvSpPr>
                  <a:spLocks/>
                </p:cNvSpPr>
                <p:nvPr/>
              </p:nvSpPr>
              <p:spPr bwMode="auto">
                <a:xfrm>
                  <a:off x="5904" y="2328"/>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240" name="Freeform 1140"/>
                <p:cNvSpPr>
                  <a:spLocks/>
                </p:cNvSpPr>
                <p:nvPr/>
              </p:nvSpPr>
              <p:spPr bwMode="auto">
                <a:xfrm>
                  <a:off x="5904" y="2328"/>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241" name="Freeform 1141"/>
                <p:cNvSpPr>
                  <a:spLocks/>
                </p:cNvSpPr>
                <p:nvPr/>
              </p:nvSpPr>
              <p:spPr bwMode="auto">
                <a:xfrm>
                  <a:off x="5904" y="2328"/>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242" name="Freeform 1142"/>
                <p:cNvSpPr>
                  <a:spLocks/>
                </p:cNvSpPr>
                <p:nvPr/>
              </p:nvSpPr>
              <p:spPr bwMode="auto">
                <a:xfrm>
                  <a:off x="5904" y="2328"/>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243" name="Freeform 1143"/>
                <p:cNvSpPr>
                  <a:spLocks/>
                </p:cNvSpPr>
                <p:nvPr/>
              </p:nvSpPr>
              <p:spPr bwMode="auto">
                <a:xfrm>
                  <a:off x="5904" y="2322"/>
                  <a:ext cx="6" cy="6"/>
                </a:xfrm>
                <a:custGeom>
                  <a:avLst/>
                  <a:gdLst>
                    <a:gd name="T0" fmla="*/ 0 w 1"/>
                    <a:gd name="T1" fmla="*/ 6 h 1"/>
                    <a:gd name="T2" fmla="*/ 6 w 1"/>
                    <a:gd name="T3" fmla="*/ 6 h 1"/>
                    <a:gd name="T4" fmla="*/ 6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1"/>
                      </a:moveTo>
                      <a:lnTo>
                        <a:pt x="1" y="1"/>
                      </a:lnTo>
                      <a:lnTo>
                        <a:pt x="1"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244" name="Freeform 1144"/>
                <p:cNvSpPr>
                  <a:spLocks/>
                </p:cNvSpPr>
                <p:nvPr/>
              </p:nvSpPr>
              <p:spPr bwMode="auto">
                <a:xfrm>
                  <a:off x="5910" y="2322"/>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245" name="Freeform 1145"/>
                <p:cNvSpPr>
                  <a:spLocks/>
                </p:cNvSpPr>
                <p:nvPr/>
              </p:nvSpPr>
              <p:spPr bwMode="auto">
                <a:xfrm>
                  <a:off x="5910" y="2322"/>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246" name="Freeform 1146"/>
                <p:cNvSpPr>
                  <a:spLocks/>
                </p:cNvSpPr>
                <p:nvPr/>
              </p:nvSpPr>
              <p:spPr bwMode="auto">
                <a:xfrm>
                  <a:off x="5910" y="2322"/>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247" name="Freeform 1147"/>
                <p:cNvSpPr>
                  <a:spLocks/>
                </p:cNvSpPr>
                <p:nvPr/>
              </p:nvSpPr>
              <p:spPr bwMode="auto">
                <a:xfrm>
                  <a:off x="5910" y="2322"/>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248" name="Freeform 1148"/>
                <p:cNvSpPr>
                  <a:spLocks/>
                </p:cNvSpPr>
                <p:nvPr/>
              </p:nvSpPr>
              <p:spPr bwMode="auto">
                <a:xfrm>
                  <a:off x="5910" y="2316"/>
                  <a:ext cx="1" cy="6"/>
                </a:xfrm>
                <a:custGeom>
                  <a:avLst/>
                  <a:gdLst>
                    <a:gd name="T0" fmla="*/ 0 w 1"/>
                    <a:gd name="T1" fmla="*/ 6 h 1"/>
                    <a:gd name="T2" fmla="*/ 0 w 1"/>
                    <a:gd name="T3" fmla="*/ 6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1"/>
                      </a:moveTo>
                      <a:lnTo>
                        <a:pt x="0" y="1"/>
                      </a:ln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249" name="Freeform 1149"/>
                <p:cNvSpPr>
                  <a:spLocks/>
                </p:cNvSpPr>
                <p:nvPr/>
              </p:nvSpPr>
              <p:spPr bwMode="auto">
                <a:xfrm>
                  <a:off x="5910" y="2316"/>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250" name="Freeform 1150"/>
                <p:cNvSpPr>
                  <a:spLocks/>
                </p:cNvSpPr>
                <p:nvPr/>
              </p:nvSpPr>
              <p:spPr bwMode="auto">
                <a:xfrm>
                  <a:off x="5910" y="2316"/>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251" name="Freeform 1151"/>
                <p:cNvSpPr>
                  <a:spLocks/>
                </p:cNvSpPr>
                <p:nvPr/>
              </p:nvSpPr>
              <p:spPr bwMode="auto">
                <a:xfrm>
                  <a:off x="5910" y="2316"/>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252" name="Freeform 1152"/>
                <p:cNvSpPr>
                  <a:spLocks/>
                </p:cNvSpPr>
                <p:nvPr/>
              </p:nvSpPr>
              <p:spPr bwMode="auto">
                <a:xfrm>
                  <a:off x="5910" y="2316"/>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253" name="Freeform 1153"/>
                <p:cNvSpPr>
                  <a:spLocks/>
                </p:cNvSpPr>
                <p:nvPr/>
              </p:nvSpPr>
              <p:spPr bwMode="auto">
                <a:xfrm>
                  <a:off x="5910" y="2316"/>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254" name="Freeform 1154"/>
                <p:cNvSpPr>
                  <a:spLocks/>
                </p:cNvSpPr>
                <p:nvPr/>
              </p:nvSpPr>
              <p:spPr bwMode="auto">
                <a:xfrm>
                  <a:off x="5910" y="2310"/>
                  <a:ext cx="1" cy="6"/>
                </a:xfrm>
                <a:custGeom>
                  <a:avLst/>
                  <a:gdLst>
                    <a:gd name="T0" fmla="*/ 0 w 1"/>
                    <a:gd name="T1" fmla="*/ 6 h 1"/>
                    <a:gd name="T2" fmla="*/ 0 w 1"/>
                    <a:gd name="T3" fmla="*/ 6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1"/>
                      </a:moveTo>
                      <a:lnTo>
                        <a:pt x="0" y="1"/>
                      </a:ln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255" name="Freeform 1155"/>
                <p:cNvSpPr>
                  <a:spLocks/>
                </p:cNvSpPr>
                <p:nvPr/>
              </p:nvSpPr>
              <p:spPr bwMode="auto">
                <a:xfrm>
                  <a:off x="5910" y="2310"/>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256" name="Freeform 1156"/>
                <p:cNvSpPr>
                  <a:spLocks/>
                </p:cNvSpPr>
                <p:nvPr/>
              </p:nvSpPr>
              <p:spPr bwMode="auto">
                <a:xfrm>
                  <a:off x="5910" y="2310"/>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257" name="Freeform 1157"/>
                <p:cNvSpPr>
                  <a:spLocks/>
                </p:cNvSpPr>
                <p:nvPr/>
              </p:nvSpPr>
              <p:spPr bwMode="auto">
                <a:xfrm>
                  <a:off x="5910" y="2310"/>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258" name="Freeform 1158"/>
                <p:cNvSpPr>
                  <a:spLocks/>
                </p:cNvSpPr>
                <p:nvPr/>
              </p:nvSpPr>
              <p:spPr bwMode="auto">
                <a:xfrm>
                  <a:off x="5910" y="2310"/>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259" name="Freeform 1159"/>
                <p:cNvSpPr>
                  <a:spLocks/>
                </p:cNvSpPr>
                <p:nvPr/>
              </p:nvSpPr>
              <p:spPr bwMode="auto">
                <a:xfrm>
                  <a:off x="5910" y="2304"/>
                  <a:ext cx="1" cy="6"/>
                </a:xfrm>
                <a:custGeom>
                  <a:avLst/>
                  <a:gdLst>
                    <a:gd name="T0" fmla="*/ 0 w 1"/>
                    <a:gd name="T1" fmla="*/ 6 h 1"/>
                    <a:gd name="T2" fmla="*/ 0 w 1"/>
                    <a:gd name="T3" fmla="*/ 6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1"/>
                      </a:moveTo>
                      <a:lnTo>
                        <a:pt x="0" y="1"/>
                      </a:ln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260" name="Freeform 1160"/>
                <p:cNvSpPr>
                  <a:spLocks/>
                </p:cNvSpPr>
                <p:nvPr/>
              </p:nvSpPr>
              <p:spPr bwMode="auto">
                <a:xfrm>
                  <a:off x="5910" y="2304"/>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261" name="Freeform 1161"/>
                <p:cNvSpPr>
                  <a:spLocks/>
                </p:cNvSpPr>
                <p:nvPr/>
              </p:nvSpPr>
              <p:spPr bwMode="auto">
                <a:xfrm>
                  <a:off x="5910" y="2304"/>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262" name="Freeform 1162"/>
                <p:cNvSpPr>
                  <a:spLocks/>
                </p:cNvSpPr>
                <p:nvPr/>
              </p:nvSpPr>
              <p:spPr bwMode="auto">
                <a:xfrm>
                  <a:off x="5910" y="2304"/>
                  <a:ext cx="6" cy="1"/>
                </a:xfrm>
                <a:custGeom>
                  <a:avLst/>
                  <a:gdLst>
                    <a:gd name="T0" fmla="*/ 0 w 1"/>
                    <a:gd name="T1" fmla="*/ 0 h 1"/>
                    <a:gd name="T2" fmla="*/ 6 w 1"/>
                    <a:gd name="T3" fmla="*/ 0 h 1"/>
                    <a:gd name="T4" fmla="*/ 6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1"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263" name="Freeform 1163"/>
                <p:cNvSpPr>
                  <a:spLocks/>
                </p:cNvSpPr>
                <p:nvPr/>
              </p:nvSpPr>
              <p:spPr bwMode="auto">
                <a:xfrm>
                  <a:off x="5916" y="2304"/>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264" name="Freeform 1164"/>
                <p:cNvSpPr>
                  <a:spLocks/>
                </p:cNvSpPr>
                <p:nvPr/>
              </p:nvSpPr>
              <p:spPr bwMode="auto">
                <a:xfrm>
                  <a:off x="5916" y="2298"/>
                  <a:ext cx="1" cy="6"/>
                </a:xfrm>
                <a:custGeom>
                  <a:avLst/>
                  <a:gdLst>
                    <a:gd name="T0" fmla="*/ 0 w 1"/>
                    <a:gd name="T1" fmla="*/ 6 h 1"/>
                    <a:gd name="T2" fmla="*/ 0 w 1"/>
                    <a:gd name="T3" fmla="*/ 6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1"/>
                      </a:moveTo>
                      <a:lnTo>
                        <a:pt x="0" y="1"/>
                      </a:ln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265" name="Freeform 1165"/>
                <p:cNvSpPr>
                  <a:spLocks/>
                </p:cNvSpPr>
                <p:nvPr/>
              </p:nvSpPr>
              <p:spPr bwMode="auto">
                <a:xfrm>
                  <a:off x="5916" y="2298"/>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266" name="Freeform 1166"/>
                <p:cNvSpPr>
                  <a:spLocks/>
                </p:cNvSpPr>
                <p:nvPr/>
              </p:nvSpPr>
              <p:spPr bwMode="auto">
                <a:xfrm>
                  <a:off x="5916" y="2298"/>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267" name="Freeform 1167"/>
                <p:cNvSpPr>
                  <a:spLocks/>
                </p:cNvSpPr>
                <p:nvPr/>
              </p:nvSpPr>
              <p:spPr bwMode="auto">
                <a:xfrm>
                  <a:off x="5916" y="2298"/>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268" name="Freeform 1168"/>
                <p:cNvSpPr>
                  <a:spLocks/>
                </p:cNvSpPr>
                <p:nvPr/>
              </p:nvSpPr>
              <p:spPr bwMode="auto">
                <a:xfrm>
                  <a:off x="5916" y="2298"/>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269" name="Freeform 1169"/>
                <p:cNvSpPr>
                  <a:spLocks/>
                </p:cNvSpPr>
                <p:nvPr/>
              </p:nvSpPr>
              <p:spPr bwMode="auto">
                <a:xfrm>
                  <a:off x="5916" y="2298"/>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270" name="Freeform 1170"/>
                <p:cNvSpPr>
                  <a:spLocks/>
                </p:cNvSpPr>
                <p:nvPr/>
              </p:nvSpPr>
              <p:spPr bwMode="auto">
                <a:xfrm>
                  <a:off x="5916" y="2292"/>
                  <a:ext cx="1" cy="6"/>
                </a:xfrm>
                <a:custGeom>
                  <a:avLst/>
                  <a:gdLst>
                    <a:gd name="T0" fmla="*/ 0 w 1"/>
                    <a:gd name="T1" fmla="*/ 6 h 1"/>
                    <a:gd name="T2" fmla="*/ 0 w 1"/>
                    <a:gd name="T3" fmla="*/ 6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1"/>
                      </a:moveTo>
                      <a:lnTo>
                        <a:pt x="0" y="1"/>
                      </a:ln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271" name="Freeform 1171"/>
                <p:cNvSpPr>
                  <a:spLocks/>
                </p:cNvSpPr>
                <p:nvPr/>
              </p:nvSpPr>
              <p:spPr bwMode="auto">
                <a:xfrm>
                  <a:off x="5916" y="2292"/>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272" name="Freeform 1172"/>
                <p:cNvSpPr>
                  <a:spLocks/>
                </p:cNvSpPr>
                <p:nvPr/>
              </p:nvSpPr>
              <p:spPr bwMode="auto">
                <a:xfrm>
                  <a:off x="5916" y="2292"/>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273" name="Freeform 1173"/>
                <p:cNvSpPr>
                  <a:spLocks/>
                </p:cNvSpPr>
                <p:nvPr/>
              </p:nvSpPr>
              <p:spPr bwMode="auto">
                <a:xfrm>
                  <a:off x="5916" y="2292"/>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274" name="Freeform 1174"/>
                <p:cNvSpPr>
                  <a:spLocks/>
                </p:cNvSpPr>
                <p:nvPr/>
              </p:nvSpPr>
              <p:spPr bwMode="auto">
                <a:xfrm>
                  <a:off x="5916" y="2292"/>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275" name="Freeform 1175"/>
                <p:cNvSpPr>
                  <a:spLocks/>
                </p:cNvSpPr>
                <p:nvPr/>
              </p:nvSpPr>
              <p:spPr bwMode="auto">
                <a:xfrm>
                  <a:off x="5916" y="2286"/>
                  <a:ext cx="1" cy="6"/>
                </a:xfrm>
                <a:custGeom>
                  <a:avLst/>
                  <a:gdLst>
                    <a:gd name="T0" fmla="*/ 0 w 1"/>
                    <a:gd name="T1" fmla="*/ 6 h 1"/>
                    <a:gd name="T2" fmla="*/ 0 w 1"/>
                    <a:gd name="T3" fmla="*/ 6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1"/>
                      </a:moveTo>
                      <a:lnTo>
                        <a:pt x="0" y="1"/>
                      </a:ln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276" name="Freeform 1176"/>
                <p:cNvSpPr>
                  <a:spLocks/>
                </p:cNvSpPr>
                <p:nvPr/>
              </p:nvSpPr>
              <p:spPr bwMode="auto">
                <a:xfrm>
                  <a:off x="5916" y="2286"/>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277" name="Freeform 1177"/>
                <p:cNvSpPr>
                  <a:spLocks/>
                </p:cNvSpPr>
                <p:nvPr/>
              </p:nvSpPr>
              <p:spPr bwMode="auto">
                <a:xfrm>
                  <a:off x="5916" y="2286"/>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278" name="Freeform 1178"/>
                <p:cNvSpPr>
                  <a:spLocks/>
                </p:cNvSpPr>
                <p:nvPr/>
              </p:nvSpPr>
              <p:spPr bwMode="auto">
                <a:xfrm>
                  <a:off x="5916" y="2286"/>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279" name="Freeform 1179"/>
                <p:cNvSpPr>
                  <a:spLocks/>
                </p:cNvSpPr>
                <p:nvPr/>
              </p:nvSpPr>
              <p:spPr bwMode="auto">
                <a:xfrm>
                  <a:off x="5916" y="2286"/>
                  <a:ext cx="6" cy="1"/>
                </a:xfrm>
                <a:custGeom>
                  <a:avLst/>
                  <a:gdLst>
                    <a:gd name="T0" fmla="*/ 0 w 1"/>
                    <a:gd name="T1" fmla="*/ 0 h 1"/>
                    <a:gd name="T2" fmla="*/ 6 w 1"/>
                    <a:gd name="T3" fmla="*/ 0 h 1"/>
                    <a:gd name="T4" fmla="*/ 6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1"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280" name="Freeform 1180"/>
                <p:cNvSpPr>
                  <a:spLocks/>
                </p:cNvSpPr>
                <p:nvPr/>
              </p:nvSpPr>
              <p:spPr bwMode="auto">
                <a:xfrm>
                  <a:off x="5922" y="2286"/>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281" name="Freeform 1181"/>
                <p:cNvSpPr>
                  <a:spLocks/>
                </p:cNvSpPr>
                <p:nvPr/>
              </p:nvSpPr>
              <p:spPr bwMode="auto">
                <a:xfrm>
                  <a:off x="5922" y="2280"/>
                  <a:ext cx="1" cy="6"/>
                </a:xfrm>
                <a:custGeom>
                  <a:avLst/>
                  <a:gdLst>
                    <a:gd name="T0" fmla="*/ 0 w 1"/>
                    <a:gd name="T1" fmla="*/ 6 h 1"/>
                    <a:gd name="T2" fmla="*/ 0 w 1"/>
                    <a:gd name="T3" fmla="*/ 6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1"/>
                      </a:moveTo>
                      <a:lnTo>
                        <a:pt x="0" y="1"/>
                      </a:ln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282" name="Freeform 1182"/>
                <p:cNvSpPr>
                  <a:spLocks/>
                </p:cNvSpPr>
                <p:nvPr/>
              </p:nvSpPr>
              <p:spPr bwMode="auto">
                <a:xfrm>
                  <a:off x="5922" y="2280"/>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283" name="Freeform 1183"/>
                <p:cNvSpPr>
                  <a:spLocks/>
                </p:cNvSpPr>
                <p:nvPr/>
              </p:nvSpPr>
              <p:spPr bwMode="auto">
                <a:xfrm>
                  <a:off x="5922" y="2280"/>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284" name="Freeform 1184"/>
                <p:cNvSpPr>
                  <a:spLocks/>
                </p:cNvSpPr>
                <p:nvPr/>
              </p:nvSpPr>
              <p:spPr bwMode="auto">
                <a:xfrm>
                  <a:off x="5922" y="2280"/>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285" name="Freeform 1185"/>
                <p:cNvSpPr>
                  <a:spLocks/>
                </p:cNvSpPr>
                <p:nvPr/>
              </p:nvSpPr>
              <p:spPr bwMode="auto">
                <a:xfrm>
                  <a:off x="5922" y="2280"/>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286" name="Freeform 1186"/>
                <p:cNvSpPr>
                  <a:spLocks/>
                </p:cNvSpPr>
                <p:nvPr/>
              </p:nvSpPr>
              <p:spPr bwMode="auto">
                <a:xfrm>
                  <a:off x="5922" y="2274"/>
                  <a:ext cx="1" cy="6"/>
                </a:xfrm>
                <a:custGeom>
                  <a:avLst/>
                  <a:gdLst>
                    <a:gd name="T0" fmla="*/ 0 w 1"/>
                    <a:gd name="T1" fmla="*/ 6 h 1"/>
                    <a:gd name="T2" fmla="*/ 0 w 1"/>
                    <a:gd name="T3" fmla="*/ 6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1"/>
                      </a:moveTo>
                      <a:lnTo>
                        <a:pt x="0" y="1"/>
                      </a:ln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287" name="Freeform 1187"/>
                <p:cNvSpPr>
                  <a:spLocks/>
                </p:cNvSpPr>
                <p:nvPr/>
              </p:nvSpPr>
              <p:spPr bwMode="auto">
                <a:xfrm>
                  <a:off x="5922" y="2274"/>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288" name="Freeform 1188"/>
                <p:cNvSpPr>
                  <a:spLocks/>
                </p:cNvSpPr>
                <p:nvPr/>
              </p:nvSpPr>
              <p:spPr bwMode="auto">
                <a:xfrm>
                  <a:off x="5922" y="2274"/>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289" name="Freeform 1189"/>
                <p:cNvSpPr>
                  <a:spLocks/>
                </p:cNvSpPr>
                <p:nvPr/>
              </p:nvSpPr>
              <p:spPr bwMode="auto">
                <a:xfrm>
                  <a:off x="5922" y="2274"/>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290" name="Freeform 1190"/>
                <p:cNvSpPr>
                  <a:spLocks/>
                </p:cNvSpPr>
                <p:nvPr/>
              </p:nvSpPr>
              <p:spPr bwMode="auto">
                <a:xfrm>
                  <a:off x="5922" y="2274"/>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291" name="Freeform 1191"/>
                <p:cNvSpPr>
                  <a:spLocks/>
                </p:cNvSpPr>
                <p:nvPr/>
              </p:nvSpPr>
              <p:spPr bwMode="auto">
                <a:xfrm>
                  <a:off x="5922" y="2274"/>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292" name="Freeform 1192"/>
                <p:cNvSpPr>
                  <a:spLocks/>
                </p:cNvSpPr>
                <p:nvPr/>
              </p:nvSpPr>
              <p:spPr bwMode="auto">
                <a:xfrm>
                  <a:off x="5922" y="2268"/>
                  <a:ext cx="1" cy="6"/>
                </a:xfrm>
                <a:custGeom>
                  <a:avLst/>
                  <a:gdLst>
                    <a:gd name="T0" fmla="*/ 0 w 1"/>
                    <a:gd name="T1" fmla="*/ 6 h 1"/>
                    <a:gd name="T2" fmla="*/ 0 w 1"/>
                    <a:gd name="T3" fmla="*/ 6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1"/>
                      </a:moveTo>
                      <a:lnTo>
                        <a:pt x="0" y="1"/>
                      </a:ln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293" name="Freeform 1193"/>
                <p:cNvSpPr>
                  <a:spLocks/>
                </p:cNvSpPr>
                <p:nvPr/>
              </p:nvSpPr>
              <p:spPr bwMode="auto">
                <a:xfrm>
                  <a:off x="5922" y="2268"/>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294" name="Freeform 1194"/>
                <p:cNvSpPr>
                  <a:spLocks/>
                </p:cNvSpPr>
                <p:nvPr/>
              </p:nvSpPr>
              <p:spPr bwMode="auto">
                <a:xfrm>
                  <a:off x="5922" y="2268"/>
                  <a:ext cx="6" cy="1"/>
                </a:xfrm>
                <a:custGeom>
                  <a:avLst/>
                  <a:gdLst>
                    <a:gd name="T0" fmla="*/ 0 w 1"/>
                    <a:gd name="T1" fmla="*/ 0 h 1"/>
                    <a:gd name="T2" fmla="*/ 6 w 1"/>
                    <a:gd name="T3" fmla="*/ 0 h 1"/>
                    <a:gd name="T4" fmla="*/ 6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1"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295" name="Freeform 1195"/>
                <p:cNvSpPr>
                  <a:spLocks/>
                </p:cNvSpPr>
                <p:nvPr/>
              </p:nvSpPr>
              <p:spPr bwMode="auto">
                <a:xfrm>
                  <a:off x="5928" y="2268"/>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296" name="Freeform 1196"/>
                <p:cNvSpPr>
                  <a:spLocks/>
                </p:cNvSpPr>
                <p:nvPr/>
              </p:nvSpPr>
              <p:spPr bwMode="auto">
                <a:xfrm>
                  <a:off x="5928" y="2268"/>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297" name="Freeform 1197"/>
                <p:cNvSpPr>
                  <a:spLocks/>
                </p:cNvSpPr>
                <p:nvPr/>
              </p:nvSpPr>
              <p:spPr bwMode="auto">
                <a:xfrm>
                  <a:off x="5928" y="2262"/>
                  <a:ext cx="1" cy="6"/>
                </a:xfrm>
                <a:custGeom>
                  <a:avLst/>
                  <a:gdLst>
                    <a:gd name="T0" fmla="*/ 0 w 1"/>
                    <a:gd name="T1" fmla="*/ 6 h 1"/>
                    <a:gd name="T2" fmla="*/ 0 w 1"/>
                    <a:gd name="T3" fmla="*/ 6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1"/>
                      </a:moveTo>
                      <a:lnTo>
                        <a:pt x="0" y="1"/>
                      </a:ln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298" name="Freeform 1198"/>
                <p:cNvSpPr>
                  <a:spLocks/>
                </p:cNvSpPr>
                <p:nvPr/>
              </p:nvSpPr>
              <p:spPr bwMode="auto">
                <a:xfrm>
                  <a:off x="5928" y="2262"/>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299" name="Freeform 1199"/>
                <p:cNvSpPr>
                  <a:spLocks/>
                </p:cNvSpPr>
                <p:nvPr/>
              </p:nvSpPr>
              <p:spPr bwMode="auto">
                <a:xfrm>
                  <a:off x="5928" y="2262"/>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300" name="Freeform 1200"/>
                <p:cNvSpPr>
                  <a:spLocks/>
                </p:cNvSpPr>
                <p:nvPr/>
              </p:nvSpPr>
              <p:spPr bwMode="auto">
                <a:xfrm>
                  <a:off x="5928" y="2262"/>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301" name="Freeform 1201"/>
                <p:cNvSpPr>
                  <a:spLocks/>
                </p:cNvSpPr>
                <p:nvPr/>
              </p:nvSpPr>
              <p:spPr bwMode="auto">
                <a:xfrm>
                  <a:off x="5928" y="2262"/>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302" name="Freeform 1202"/>
                <p:cNvSpPr>
                  <a:spLocks/>
                </p:cNvSpPr>
                <p:nvPr/>
              </p:nvSpPr>
              <p:spPr bwMode="auto">
                <a:xfrm>
                  <a:off x="5928" y="2262"/>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303" name="Freeform 1203"/>
                <p:cNvSpPr>
                  <a:spLocks/>
                </p:cNvSpPr>
                <p:nvPr/>
              </p:nvSpPr>
              <p:spPr bwMode="auto">
                <a:xfrm>
                  <a:off x="5928" y="2256"/>
                  <a:ext cx="1" cy="6"/>
                </a:xfrm>
                <a:custGeom>
                  <a:avLst/>
                  <a:gdLst>
                    <a:gd name="T0" fmla="*/ 0 w 1"/>
                    <a:gd name="T1" fmla="*/ 6 h 1"/>
                    <a:gd name="T2" fmla="*/ 0 w 1"/>
                    <a:gd name="T3" fmla="*/ 6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1"/>
                      </a:moveTo>
                      <a:lnTo>
                        <a:pt x="0" y="1"/>
                      </a:ln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304" name="Freeform 1204"/>
                <p:cNvSpPr>
                  <a:spLocks/>
                </p:cNvSpPr>
                <p:nvPr/>
              </p:nvSpPr>
              <p:spPr bwMode="auto">
                <a:xfrm>
                  <a:off x="5928" y="2256"/>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305" name="Freeform 1205"/>
                <p:cNvSpPr>
                  <a:spLocks/>
                </p:cNvSpPr>
                <p:nvPr/>
              </p:nvSpPr>
              <p:spPr bwMode="auto">
                <a:xfrm>
                  <a:off x="5928" y="2256"/>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306" name="Freeform 1206"/>
                <p:cNvSpPr>
                  <a:spLocks/>
                </p:cNvSpPr>
                <p:nvPr/>
              </p:nvSpPr>
              <p:spPr bwMode="auto">
                <a:xfrm>
                  <a:off x="5928" y="2256"/>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307" name="Freeform 1207"/>
                <p:cNvSpPr>
                  <a:spLocks/>
                </p:cNvSpPr>
                <p:nvPr/>
              </p:nvSpPr>
              <p:spPr bwMode="auto">
                <a:xfrm>
                  <a:off x="5928" y="2256"/>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308" name="Freeform 1208"/>
                <p:cNvSpPr>
                  <a:spLocks/>
                </p:cNvSpPr>
                <p:nvPr/>
              </p:nvSpPr>
              <p:spPr bwMode="auto">
                <a:xfrm>
                  <a:off x="5928" y="2250"/>
                  <a:ext cx="1" cy="6"/>
                </a:xfrm>
                <a:custGeom>
                  <a:avLst/>
                  <a:gdLst>
                    <a:gd name="T0" fmla="*/ 0 w 1"/>
                    <a:gd name="T1" fmla="*/ 6 h 1"/>
                    <a:gd name="T2" fmla="*/ 0 w 1"/>
                    <a:gd name="T3" fmla="*/ 6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1"/>
                      </a:moveTo>
                      <a:lnTo>
                        <a:pt x="0" y="1"/>
                      </a:ln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309" name="Freeform 1209"/>
                <p:cNvSpPr>
                  <a:spLocks/>
                </p:cNvSpPr>
                <p:nvPr/>
              </p:nvSpPr>
              <p:spPr bwMode="auto">
                <a:xfrm>
                  <a:off x="5928" y="2250"/>
                  <a:ext cx="6" cy="1"/>
                </a:xfrm>
                <a:custGeom>
                  <a:avLst/>
                  <a:gdLst>
                    <a:gd name="T0" fmla="*/ 0 w 1"/>
                    <a:gd name="T1" fmla="*/ 0 h 1"/>
                    <a:gd name="T2" fmla="*/ 6 w 1"/>
                    <a:gd name="T3" fmla="*/ 0 h 1"/>
                    <a:gd name="T4" fmla="*/ 6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1"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310" name="Freeform 1210"/>
                <p:cNvSpPr>
                  <a:spLocks/>
                </p:cNvSpPr>
                <p:nvPr/>
              </p:nvSpPr>
              <p:spPr bwMode="auto">
                <a:xfrm>
                  <a:off x="5934" y="2250"/>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311" name="Freeform 1211"/>
                <p:cNvSpPr>
                  <a:spLocks/>
                </p:cNvSpPr>
                <p:nvPr/>
              </p:nvSpPr>
              <p:spPr bwMode="auto">
                <a:xfrm>
                  <a:off x="5934" y="2250"/>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312" name="Freeform 1212"/>
                <p:cNvSpPr>
                  <a:spLocks/>
                </p:cNvSpPr>
                <p:nvPr/>
              </p:nvSpPr>
              <p:spPr bwMode="auto">
                <a:xfrm>
                  <a:off x="5934" y="2250"/>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313" name="Freeform 1213"/>
                <p:cNvSpPr>
                  <a:spLocks/>
                </p:cNvSpPr>
                <p:nvPr/>
              </p:nvSpPr>
              <p:spPr bwMode="auto">
                <a:xfrm>
                  <a:off x="5934" y="2250"/>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314" name="Freeform 1214"/>
                <p:cNvSpPr>
                  <a:spLocks/>
                </p:cNvSpPr>
                <p:nvPr/>
              </p:nvSpPr>
              <p:spPr bwMode="auto">
                <a:xfrm>
                  <a:off x="5934" y="2244"/>
                  <a:ext cx="1" cy="6"/>
                </a:xfrm>
                <a:custGeom>
                  <a:avLst/>
                  <a:gdLst>
                    <a:gd name="T0" fmla="*/ 0 w 1"/>
                    <a:gd name="T1" fmla="*/ 6 h 1"/>
                    <a:gd name="T2" fmla="*/ 0 w 1"/>
                    <a:gd name="T3" fmla="*/ 6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1"/>
                      </a:moveTo>
                      <a:lnTo>
                        <a:pt x="0" y="1"/>
                      </a:ln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315" name="Freeform 1215"/>
                <p:cNvSpPr>
                  <a:spLocks/>
                </p:cNvSpPr>
                <p:nvPr/>
              </p:nvSpPr>
              <p:spPr bwMode="auto">
                <a:xfrm>
                  <a:off x="5934" y="2244"/>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316" name="Freeform 1216"/>
                <p:cNvSpPr>
                  <a:spLocks/>
                </p:cNvSpPr>
                <p:nvPr/>
              </p:nvSpPr>
              <p:spPr bwMode="auto">
                <a:xfrm>
                  <a:off x="5934" y="2244"/>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317" name="Freeform 1217"/>
                <p:cNvSpPr>
                  <a:spLocks/>
                </p:cNvSpPr>
                <p:nvPr/>
              </p:nvSpPr>
              <p:spPr bwMode="auto">
                <a:xfrm>
                  <a:off x="5934" y="2244"/>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318" name="Freeform 1218"/>
                <p:cNvSpPr>
                  <a:spLocks/>
                </p:cNvSpPr>
                <p:nvPr/>
              </p:nvSpPr>
              <p:spPr bwMode="auto">
                <a:xfrm>
                  <a:off x="5934" y="2244"/>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319" name="Freeform 1219"/>
                <p:cNvSpPr>
                  <a:spLocks/>
                </p:cNvSpPr>
                <p:nvPr/>
              </p:nvSpPr>
              <p:spPr bwMode="auto">
                <a:xfrm>
                  <a:off x="5934" y="2238"/>
                  <a:ext cx="1" cy="6"/>
                </a:xfrm>
                <a:custGeom>
                  <a:avLst/>
                  <a:gdLst>
                    <a:gd name="T0" fmla="*/ 0 w 1"/>
                    <a:gd name="T1" fmla="*/ 6 h 1"/>
                    <a:gd name="T2" fmla="*/ 0 w 1"/>
                    <a:gd name="T3" fmla="*/ 6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1"/>
                      </a:moveTo>
                      <a:lnTo>
                        <a:pt x="0" y="1"/>
                      </a:ln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320" name="Freeform 1220"/>
                <p:cNvSpPr>
                  <a:spLocks/>
                </p:cNvSpPr>
                <p:nvPr/>
              </p:nvSpPr>
              <p:spPr bwMode="auto">
                <a:xfrm>
                  <a:off x="5934" y="2238"/>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321" name="Freeform 1221"/>
                <p:cNvSpPr>
                  <a:spLocks/>
                </p:cNvSpPr>
                <p:nvPr/>
              </p:nvSpPr>
              <p:spPr bwMode="auto">
                <a:xfrm>
                  <a:off x="5934" y="2238"/>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322" name="Freeform 1222"/>
                <p:cNvSpPr>
                  <a:spLocks/>
                </p:cNvSpPr>
                <p:nvPr/>
              </p:nvSpPr>
              <p:spPr bwMode="auto">
                <a:xfrm>
                  <a:off x="5934" y="2238"/>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323" name="Freeform 1223"/>
                <p:cNvSpPr>
                  <a:spLocks/>
                </p:cNvSpPr>
                <p:nvPr/>
              </p:nvSpPr>
              <p:spPr bwMode="auto">
                <a:xfrm>
                  <a:off x="5934" y="2238"/>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324" name="Freeform 1224"/>
                <p:cNvSpPr>
                  <a:spLocks/>
                </p:cNvSpPr>
                <p:nvPr/>
              </p:nvSpPr>
              <p:spPr bwMode="auto">
                <a:xfrm>
                  <a:off x="5934" y="2238"/>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325" name="Freeform 1225"/>
                <p:cNvSpPr>
                  <a:spLocks/>
                </p:cNvSpPr>
                <p:nvPr/>
              </p:nvSpPr>
              <p:spPr bwMode="auto">
                <a:xfrm>
                  <a:off x="5934" y="2232"/>
                  <a:ext cx="1" cy="6"/>
                </a:xfrm>
                <a:custGeom>
                  <a:avLst/>
                  <a:gdLst>
                    <a:gd name="T0" fmla="*/ 0 w 1"/>
                    <a:gd name="T1" fmla="*/ 6 h 1"/>
                    <a:gd name="T2" fmla="*/ 0 w 1"/>
                    <a:gd name="T3" fmla="*/ 6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1"/>
                      </a:moveTo>
                      <a:lnTo>
                        <a:pt x="0" y="1"/>
                      </a:ln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326" name="Freeform 1226"/>
                <p:cNvSpPr>
                  <a:spLocks/>
                </p:cNvSpPr>
                <p:nvPr/>
              </p:nvSpPr>
              <p:spPr bwMode="auto">
                <a:xfrm>
                  <a:off x="5934" y="2232"/>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327" name="Freeform 1227"/>
                <p:cNvSpPr>
                  <a:spLocks/>
                </p:cNvSpPr>
                <p:nvPr/>
              </p:nvSpPr>
              <p:spPr bwMode="auto">
                <a:xfrm>
                  <a:off x="5934" y="2232"/>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328" name="Freeform 1228"/>
                <p:cNvSpPr>
                  <a:spLocks/>
                </p:cNvSpPr>
                <p:nvPr/>
              </p:nvSpPr>
              <p:spPr bwMode="auto">
                <a:xfrm>
                  <a:off x="5934" y="2232"/>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329" name="Freeform 1229"/>
                <p:cNvSpPr>
                  <a:spLocks/>
                </p:cNvSpPr>
                <p:nvPr/>
              </p:nvSpPr>
              <p:spPr bwMode="auto">
                <a:xfrm>
                  <a:off x="5934" y="2232"/>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330" name="Freeform 1230"/>
                <p:cNvSpPr>
                  <a:spLocks/>
                </p:cNvSpPr>
                <p:nvPr/>
              </p:nvSpPr>
              <p:spPr bwMode="auto">
                <a:xfrm>
                  <a:off x="5934" y="2226"/>
                  <a:ext cx="1" cy="6"/>
                </a:xfrm>
                <a:custGeom>
                  <a:avLst/>
                  <a:gdLst>
                    <a:gd name="T0" fmla="*/ 0 w 1"/>
                    <a:gd name="T1" fmla="*/ 6 h 1"/>
                    <a:gd name="T2" fmla="*/ 0 w 1"/>
                    <a:gd name="T3" fmla="*/ 6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1"/>
                      </a:moveTo>
                      <a:lnTo>
                        <a:pt x="0" y="1"/>
                      </a:ln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331" name="Freeform 1231"/>
                <p:cNvSpPr>
                  <a:spLocks/>
                </p:cNvSpPr>
                <p:nvPr/>
              </p:nvSpPr>
              <p:spPr bwMode="auto">
                <a:xfrm>
                  <a:off x="5934" y="2226"/>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332" name="Freeform 1232"/>
                <p:cNvSpPr>
                  <a:spLocks/>
                </p:cNvSpPr>
                <p:nvPr/>
              </p:nvSpPr>
              <p:spPr bwMode="auto">
                <a:xfrm>
                  <a:off x="5934" y="2226"/>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333" name="Freeform 1233"/>
                <p:cNvSpPr>
                  <a:spLocks/>
                </p:cNvSpPr>
                <p:nvPr/>
              </p:nvSpPr>
              <p:spPr bwMode="auto">
                <a:xfrm>
                  <a:off x="5934" y="2226"/>
                  <a:ext cx="6" cy="1"/>
                </a:xfrm>
                <a:custGeom>
                  <a:avLst/>
                  <a:gdLst>
                    <a:gd name="T0" fmla="*/ 0 w 1"/>
                    <a:gd name="T1" fmla="*/ 0 h 1"/>
                    <a:gd name="T2" fmla="*/ 6 w 1"/>
                    <a:gd name="T3" fmla="*/ 0 h 1"/>
                    <a:gd name="T4" fmla="*/ 6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1"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334" name="Freeform 1234"/>
                <p:cNvSpPr>
                  <a:spLocks/>
                </p:cNvSpPr>
                <p:nvPr/>
              </p:nvSpPr>
              <p:spPr bwMode="auto">
                <a:xfrm>
                  <a:off x="5940" y="2226"/>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335" name="Freeform 1235"/>
                <p:cNvSpPr>
                  <a:spLocks/>
                </p:cNvSpPr>
                <p:nvPr/>
              </p:nvSpPr>
              <p:spPr bwMode="auto">
                <a:xfrm>
                  <a:off x="5940" y="2226"/>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336" name="Freeform 1236"/>
                <p:cNvSpPr>
                  <a:spLocks/>
                </p:cNvSpPr>
                <p:nvPr/>
              </p:nvSpPr>
              <p:spPr bwMode="auto">
                <a:xfrm>
                  <a:off x="5940" y="2220"/>
                  <a:ext cx="1" cy="6"/>
                </a:xfrm>
                <a:custGeom>
                  <a:avLst/>
                  <a:gdLst>
                    <a:gd name="T0" fmla="*/ 0 w 1"/>
                    <a:gd name="T1" fmla="*/ 6 h 1"/>
                    <a:gd name="T2" fmla="*/ 0 w 1"/>
                    <a:gd name="T3" fmla="*/ 6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1"/>
                      </a:moveTo>
                      <a:lnTo>
                        <a:pt x="0" y="1"/>
                      </a:ln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337" name="Freeform 1237"/>
                <p:cNvSpPr>
                  <a:spLocks/>
                </p:cNvSpPr>
                <p:nvPr/>
              </p:nvSpPr>
              <p:spPr bwMode="auto">
                <a:xfrm>
                  <a:off x="5940" y="2220"/>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338" name="Freeform 1238"/>
                <p:cNvSpPr>
                  <a:spLocks/>
                </p:cNvSpPr>
                <p:nvPr/>
              </p:nvSpPr>
              <p:spPr bwMode="auto">
                <a:xfrm>
                  <a:off x="5940" y="2220"/>
                  <a:ext cx="6" cy="1"/>
                </a:xfrm>
                <a:custGeom>
                  <a:avLst/>
                  <a:gdLst>
                    <a:gd name="T0" fmla="*/ 0 w 1"/>
                    <a:gd name="T1" fmla="*/ 0 h 1"/>
                    <a:gd name="T2" fmla="*/ 6 w 1"/>
                    <a:gd name="T3" fmla="*/ 0 h 1"/>
                    <a:gd name="T4" fmla="*/ 6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1"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339" name="Freeform 1239"/>
                <p:cNvSpPr>
                  <a:spLocks/>
                </p:cNvSpPr>
                <p:nvPr/>
              </p:nvSpPr>
              <p:spPr bwMode="auto">
                <a:xfrm>
                  <a:off x="5946" y="2220"/>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340" name="Freeform 1240"/>
                <p:cNvSpPr>
                  <a:spLocks/>
                </p:cNvSpPr>
                <p:nvPr/>
              </p:nvSpPr>
              <p:spPr bwMode="auto">
                <a:xfrm>
                  <a:off x="5946" y="2220"/>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341" name="Freeform 1241"/>
                <p:cNvSpPr>
                  <a:spLocks/>
                </p:cNvSpPr>
                <p:nvPr/>
              </p:nvSpPr>
              <p:spPr bwMode="auto">
                <a:xfrm>
                  <a:off x="5946" y="2214"/>
                  <a:ext cx="1" cy="6"/>
                </a:xfrm>
                <a:custGeom>
                  <a:avLst/>
                  <a:gdLst>
                    <a:gd name="T0" fmla="*/ 0 w 1"/>
                    <a:gd name="T1" fmla="*/ 6 h 1"/>
                    <a:gd name="T2" fmla="*/ 0 w 1"/>
                    <a:gd name="T3" fmla="*/ 6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1"/>
                      </a:moveTo>
                      <a:lnTo>
                        <a:pt x="0" y="1"/>
                      </a:ln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55539" name="Group 1242"/>
              <p:cNvGrpSpPr>
                <a:grpSpLocks/>
              </p:cNvGrpSpPr>
              <p:nvPr/>
            </p:nvGrpSpPr>
            <p:grpSpPr bwMode="auto">
              <a:xfrm>
                <a:off x="5946" y="1998"/>
                <a:ext cx="91" cy="217"/>
                <a:chOff x="5946" y="1998"/>
                <a:chExt cx="91" cy="217"/>
              </a:xfrm>
            </p:grpSpPr>
            <p:sp>
              <p:nvSpPr>
                <p:cNvPr id="55942" name="Freeform 1243"/>
                <p:cNvSpPr>
                  <a:spLocks/>
                </p:cNvSpPr>
                <p:nvPr/>
              </p:nvSpPr>
              <p:spPr bwMode="auto">
                <a:xfrm>
                  <a:off x="5946" y="2214"/>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943" name="Freeform 1244"/>
                <p:cNvSpPr>
                  <a:spLocks/>
                </p:cNvSpPr>
                <p:nvPr/>
              </p:nvSpPr>
              <p:spPr bwMode="auto">
                <a:xfrm>
                  <a:off x="5946" y="2214"/>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944" name="Freeform 1245"/>
                <p:cNvSpPr>
                  <a:spLocks/>
                </p:cNvSpPr>
                <p:nvPr/>
              </p:nvSpPr>
              <p:spPr bwMode="auto">
                <a:xfrm>
                  <a:off x="5946" y="2214"/>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945" name="Freeform 1246"/>
                <p:cNvSpPr>
                  <a:spLocks/>
                </p:cNvSpPr>
                <p:nvPr/>
              </p:nvSpPr>
              <p:spPr bwMode="auto">
                <a:xfrm>
                  <a:off x="5946" y="2214"/>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946" name="Freeform 1247"/>
                <p:cNvSpPr>
                  <a:spLocks/>
                </p:cNvSpPr>
                <p:nvPr/>
              </p:nvSpPr>
              <p:spPr bwMode="auto">
                <a:xfrm>
                  <a:off x="5946" y="2214"/>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947" name="Freeform 1248"/>
                <p:cNvSpPr>
                  <a:spLocks/>
                </p:cNvSpPr>
                <p:nvPr/>
              </p:nvSpPr>
              <p:spPr bwMode="auto">
                <a:xfrm>
                  <a:off x="5946" y="2208"/>
                  <a:ext cx="1" cy="6"/>
                </a:xfrm>
                <a:custGeom>
                  <a:avLst/>
                  <a:gdLst>
                    <a:gd name="T0" fmla="*/ 0 w 1"/>
                    <a:gd name="T1" fmla="*/ 6 h 1"/>
                    <a:gd name="T2" fmla="*/ 0 w 1"/>
                    <a:gd name="T3" fmla="*/ 6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1"/>
                      </a:moveTo>
                      <a:lnTo>
                        <a:pt x="0" y="1"/>
                      </a:ln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948" name="Freeform 1249"/>
                <p:cNvSpPr>
                  <a:spLocks/>
                </p:cNvSpPr>
                <p:nvPr/>
              </p:nvSpPr>
              <p:spPr bwMode="auto">
                <a:xfrm>
                  <a:off x="5946" y="2208"/>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949" name="Freeform 1250"/>
                <p:cNvSpPr>
                  <a:spLocks/>
                </p:cNvSpPr>
                <p:nvPr/>
              </p:nvSpPr>
              <p:spPr bwMode="auto">
                <a:xfrm>
                  <a:off x="5946" y="2208"/>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950" name="Freeform 1251"/>
                <p:cNvSpPr>
                  <a:spLocks/>
                </p:cNvSpPr>
                <p:nvPr/>
              </p:nvSpPr>
              <p:spPr bwMode="auto">
                <a:xfrm>
                  <a:off x="5946" y="2208"/>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951" name="Freeform 1252"/>
                <p:cNvSpPr>
                  <a:spLocks/>
                </p:cNvSpPr>
                <p:nvPr/>
              </p:nvSpPr>
              <p:spPr bwMode="auto">
                <a:xfrm>
                  <a:off x="5946" y="2208"/>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952" name="Freeform 1253"/>
                <p:cNvSpPr>
                  <a:spLocks/>
                </p:cNvSpPr>
                <p:nvPr/>
              </p:nvSpPr>
              <p:spPr bwMode="auto">
                <a:xfrm>
                  <a:off x="5946" y="2202"/>
                  <a:ext cx="1" cy="6"/>
                </a:xfrm>
                <a:custGeom>
                  <a:avLst/>
                  <a:gdLst>
                    <a:gd name="T0" fmla="*/ 0 w 1"/>
                    <a:gd name="T1" fmla="*/ 6 h 1"/>
                    <a:gd name="T2" fmla="*/ 0 w 1"/>
                    <a:gd name="T3" fmla="*/ 6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1"/>
                      </a:moveTo>
                      <a:lnTo>
                        <a:pt x="0" y="1"/>
                      </a:ln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953" name="Freeform 1254"/>
                <p:cNvSpPr>
                  <a:spLocks/>
                </p:cNvSpPr>
                <p:nvPr/>
              </p:nvSpPr>
              <p:spPr bwMode="auto">
                <a:xfrm>
                  <a:off x="5946" y="2202"/>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954" name="Freeform 1255"/>
                <p:cNvSpPr>
                  <a:spLocks/>
                </p:cNvSpPr>
                <p:nvPr/>
              </p:nvSpPr>
              <p:spPr bwMode="auto">
                <a:xfrm>
                  <a:off x="5946" y="2202"/>
                  <a:ext cx="6" cy="1"/>
                </a:xfrm>
                <a:custGeom>
                  <a:avLst/>
                  <a:gdLst>
                    <a:gd name="T0" fmla="*/ 0 w 1"/>
                    <a:gd name="T1" fmla="*/ 0 h 1"/>
                    <a:gd name="T2" fmla="*/ 6 w 1"/>
                    <a:gd name="T3" fmla="*/ 0 h 1"/>
                    <a:gd name="T4" fmla="*/ 6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1"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955" name="Freeform 1256"/>
                <p:cNvSpPr>
                  <a:spLocks/>
                </p:cNvSpPr>
                <p:nvPr/>
              </p:nvSpPr>
              <p:spPr bwMode="auto">
                <a:xfrm>
                  <a:off x="5952" y="2202"/>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956" name="Freeform 1257"/>
                <p:cNvSpPr>
                  <a:spLocks/>
                </p:cNvSpPr>
                <p:nvPr/>
              </p:nvSpPr>
              <p:spPr bwMode="auto">
                <a:xfrm>
                  <a:off x="5952" y="2202"/>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957" name="Freeform 1258"/>
                <p:cNvSpPr>
                  <a:spLocks/>
                </p:cNvSpPr>
                <p:nvPr/>
              </p:nvSpPr>
              <p:spPr bwMode="auto">
                <a:xfrm>
                  <a:off x="5952" y="2202"/>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958" name="Freeform 1259"/>
                <p:cNvSpPr>
                  <a:spLocks/>
                </p:cNvSpPr>
                <p:nvPr/>
              </p:nvSpPr>
              <p:spPr bwMode="auto">
                <a:xfrm>
                  <a:off x="5952" y="2196"/>
                  <a:ext cx="1" cy="6"/>
                </a:xfrm>
                <a:custGeom>
                  <a:avLst/>
                  <a:gdLst>
                    <a:gd name="T0" fmla="*/ 0 w 1"/>
                    <a:gd name="T1" fmla="*/ 6 h 1"/>
                    <a:gd name="T2" fmla="*/ 0 w 1"/>
                    <a:gd name="T3" fmla="*/ 6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1"/>
                      </a:moveTo>
                      <a:lnTo>
                        <a:pt x="0" y="1"/>
                      </a:ln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959" name="Freeform 1260"/>
                <p:cNvSpPr>
                  <a:spLocks/>
                </p:cNvSpPr>
                <p:nvPr/>
              </p:nvSpPr>
              <p:spPr bwMode="auto">
                <a:xfrm>
                  <a:off x="5952" y="2196"/>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960" name="Freeform 1261"/>
                <p:cNvSpPr>
                  <a:spLocks/>
                </p:cNvSpPr>
                <p:nvPr/>
              </p:nvSpPr>
              <p:spPr bwMode="auto">
                <a:xfrm>
                  <a:off x="5952" y="2196"/>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961" name="Freeform 1262"/>
                <p:cNvSpPr>
                  <a:spLocks/>
                </p:cNvSpPr>
                <p:nvPr/>
              </p:nvSpPr>
              <p:spPr bwMode="auto">
                <a:xfrm>
                  <a:off x="5952" y="2196"/>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962" name="Freeform 1263"/>
                <p:cNvSpPr>
                  <a:spLocks/>
                </p:cNvSpPr>
                <p:nvPr/>
              </p:nvSpPr>
              <p:spPr bwMode="auto">
                <a:xfrm>
                  <a:off x="5952" y="2196"/>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963" name="Freeform 1264"/>
                <p:cNvSpPr>
                  <a:spLocks/>
                </p:cNvSpPr>
                <p:nvPr/>
              </p:nvSpPr>
              <p:spPr bwMode="auto">
                <a:xfrm>
                  <a:off x="5952" y="2190"/>
                  <a:ext cx="1" cy="6"/>
                </a:xfrm>
                <a:custGeom>
                  <a:avLst/>
                  <a:gdLst>
                    <a:gd name="T0" fmla="*/ 0 w 1"/>
                    <a:gd name="T1" fmla="*/ 6 h 1"/>
                    <a:gd name="T2" fmla="*/ 0 w 1"/>
                    <a:gd name="T3" fmla="*/ 6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1"/>
                      </a:moveTo>
                      <a:lnTo>
                        <a:pt x="0" y="1"/>
                      </a:ln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964" name="Freeform 1265"/>
                <p:cNvSpPr>
                  <a:spLocks/>
                </p:cNvSpPr>
                <p:nvPr/>
              </p:nvSpPr>
              <p:spPr bwMode="auto">
                <a:xfrm>
                  <a:off x="5952" y="2190"/>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965" name="Freeform 1266"/>
                <p:cNvSpPr>
                  <a:spLocks/>
                </p:cNvSpPr>
                <p:nvPr/>
              </p:nvSpPr>
              <p:spPr bwMode="auto">
                <a:xfrm>
                  <a:off x="5952" y="2190"/>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966" name="Freeform 1267"/>
                <p:cNvSpPr>
                  <a:spLocks/>
                </p:cNvSpPr>
                <p:nvPr/>
              </p:nvSpPr>
              <p:spPr bwMode="auto">
                <a:xfrm>
                  <a:off x="5952" y="2190"/>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967" name="Freeform 1268"/>
                <p:cNvSpPr>
                  <a:spLocks/>
                </p:cNvSpPr>
                <p:nvPr/>
              </p:nvSpPr>
              <p:spPr bwMode="auto">
                <a:xfrm>
                  <a:off x="5952" y="2190"/>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968" name="Freeform 1269"/>
                <p:cNvSpPr>
                  <a:spLocks/>
                </p:cNvSpPr>
                <p:nvPr/>
              </p:nvSpPr>
              <p:spPr bwMode="auto">
                <a:xfrm>
                  <a:off x="5952" y="2190"/>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969" name="Freeform 1270"/>
                <p:cNvSpPr>
                  <a:spLocks/>
                </p:cNvSpPr>
                <p:nvPr/>
              </p:nvSpPr>
              <p:spPr bwMode="auto">
                <a:xfrm>
                  <a:off x="5952" y="2184"/>
                  <a:ext cx="1" cy="6"/>
                </a:xfrm>
                <a:custGeom>
                  <a:avLst/>
                  <a:gdLst>
                    <a:gd name="T0" fmla="*/ 0 w 1"/>
                    <a:gd name="T1" fmla="*/ 6 h 1"/>
                    <a:gd name="T2" fmla="*/ 0 w 1"/>
                    <a:gd name="T3" fmla="*/ 6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1"/>
                      </a:moveTo>
                      <a:lnTo>
                        <a:pt x="0" y="1"/>
                      </a:ln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970" name="Freeform 1271"/>
                <p:cNvSpPr>
                  <a:spLocks/>
                </p:cNvSpPr>
                <p:nvPr/>
              </p:nvSpPr>
              <p:spPr bwMode="auto">
                <a:xfrm>
                  <a:off x="5952" y="2184"/>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971" name="Freeform 1272"/>
                <p:cNvSpPr>
                  <a:spLocks/>
                </p:cNvSpPr>
                <p:nvPr/>
              </p:nvSpPr>
              <p:spPr bwMode="auto">
                <a:xfrm>
                  <a:off x="5952" y="2184"/>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972" name="Freeform 1273"/>
                <p:cNvSpPr>
                  <a:spLocks/>
                </p:cNvSpPr>
                <p:nvPr/>
              </p:nvSpPr>
              <p:spPr bwMode="auto">
                <a:xfrm>
                  <a:off x="5952" y="2184"/>
                  <a:ext cx="6" cy="1"/>
                </a:xfrm>
                <a:custGeom>
                  <a:avLst/>
                  <a:gdLst>
                    <a:gd name="T0" fmla="*/ 0 w 1"/>
                    <a:gd name="T1" fmla="*/ 0 h 1"/>
                    <a:gd name="T2" fmla="*/ 6 w 1"/>
                    <a:gd name="T3" fmla="*/ 0 h 1"/>
                    <a:gd name="T4" fmla="*/ 6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1"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973" name="Freeform 1274"/>
                <p:cNvSpPr>
                  <a:spLocks/>
                </p:cNvSpPr>
                <p:nvPr/>
              </p:nvSpPr>
              <p:spPr bwMode="auto">
                <a:xfrm>
                  <a:off x="5958" y="2184"/>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974" name="Freeform 1275"/>
                <p:cNvSpPr>
                  <a:spLocks/>
                </p:cNvSpPr>
                <p:nvPr/>
              </p:nvSpPr>
              <p:spPr bwMode="auto">
                <a:xfrm>
                  <a:off x="5958" y="2178"/>
                  <a:ext cx="1" cy="6"/>
                </a:xfrm>
                <a:custGeom>
                  <a:avLst/>
                  <a:gdLst>
                    <a:gd name="T0" fmla="*/ 0 w 1"/>
                    <a:gd name="T1" fmla="*/ 6 h 1"/>
                    <a:gd name="T2" fmla="*/ 0 w 1"/>
                    <a:gd name="T3" fmla="*/ 6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1"/>
                      </a:moveTo>
                      <a:lnTo>
                        <a:pt x="0" y="1"/>
                      </a:ln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975" name="Freeform 1276"/>
                <p:cNvSpPr>
                  <a:spLocks/>
                </p:cNvSpPr>
                <p:nvPr/>
              </p:nvSpPr>
              <p:spPr bwMode="auto">
                <a:xfrm>
                  <a:off x="5958" y="2178"/>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976" name="Freeform 1277"/>
                <p:cNvSpPr>
                  <a:spLocks/>
                </p:cNvSpPr>
                <p:nvPr/>
              </p:nvSpPr>
              <p:spPr bwMode="auto">
                <a:xfrm>
                  <a:off x="5958" y="2178"/>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977" name="Freeform 1278"/>
                <p:cNvSpPr>
                  <a:spLocks/>
                </p:cNvSpPr>
                <p:nvPr/>
              </p:nvSpPr>
              <p:spPr bwMode="auto">
                <a:xfrm>
                  <a:off x="5958" y="2178"/>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978" name="Freeform 1279"/>
                <p:cNvSpPr>
                  <a:spLocks/>
                </p:cNvSpPr>
                <p:nvPr/>
              </p:nvSpPr>
              <p:spPr bwMode="auto">
                <a:xfrm>
                  <a:off x="5958" y="2178"/>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979" name="Freeform 1280"/>
                <p:cNvSpPr>
                  <a:spLocks/>
                </p:cNvSpPr>
                <p:nvPr/>
              </p:nvSpPr>
              <p:spPr bwMode="auto">
                <a:xfrm>
                  <a:off x="5958" y="2178"/>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980" name="Freeform 1281"/>
                <p:cNvSpPr>
                  <a:spLocks/>
                </p:cNvSpPr>
                <p:nvPr/>
              </p:nvSpPr>
              <p:spPr bwMode="auto">
                <a:xfrm>
                  <a:off x="5958" y="2172"/>
                  <a:ext cx="1" cy="6"/>
                </a:xfrm>
                <a:custGeom>
                  <a:avLst/>
                  <a:gdLst>
                    <a:gd name="T0" fmla="*/ 0 w 1"/>
                    <a:gd name="T1" fmla="*/ 6 h 1"/>
                    <a:gd name="T2" fmla="*/ 0 w 1"/>
                    <a:gd name="T3" fmla="*/ 6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1"/>
                      </a:moveTo>
                      <a:lnTo>
                        <a:pt x="0" y="1"/>
                      </a:ln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981" name="Freeform 1282"/>
                <p:cNvSpPr>
                  <a:spLocks/>
                </p:cNvSpPr>
                <p:nvPr/>
              </p:nvSpPr>
              <p:spPr bwMode="auto">
                <a:xfrm>
                  <a:off x="5958" y="2172"/>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982" name="Freeform 1283"/>
                <p:cNvSpPr>
                  <a:spLocks/>
                </p:cNvSpPr>
                <p:nvPr/>
              </p:nvSpPr>
              <p:spPr bwMode="auto">
                <a:xfrm>
                  <a:off x="5958" y="2172"/>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983" name="Freeform 1284"/>
                <p:cNvSpPr>
                  <a:spLocks/>
                </p:cNvSpPr>
                <p:nvPr/>
              </p:nvSpPr>
              <p:spPr bwMode="auto">
                <a:xfrm>
                  <a:off x="5958" y="2172"/>
                  <a:ext cx="6" cy="1"/>
                </a:xfrm>
                <a:custGeom>
                  <a:avLst/>
                  <a:gdLst>
                    <a:gd name="T0" fmla="*/ 0 w 1"/>
                    <a:gd name="T1" fmla="*/ 0 h 1"/>
                    <a:gd name="T2" fmla="*/ 6 w 1"/>
                    <a:gd name="T3" fmla="*/ 0 h 1"/>
                    <a:gd name="T4" fmla="*/ 6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1"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984" name="Freeform 1285"/>
                <p:cNvSpPr>
                  <a:spLocks/>
                </p:cNvSpPr>
                <p:nvPr/>
              </p:nvSpPr>
              <p:spPr bwMode="auto">
                <a:xfrm>
                  <a:off x="5964" y="2172"/>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985" name="Freeform 1286"/>
                <p:cNvSpPr>
                  <a:spLocks/>
                </p:cNvSpPr>
                <p:nvPr/>
              </p:nvSpPr>
              <p:spPr bwMode="auto">
                <a:xfrm>
                  <a:off x="5964" y="2166"/>
                  <a:ext cx="1" cy="6"/>
                </a:xfrm>
                <a:custGeom>
                  <a:avLst/>
                  <a:gdLst>
                    <a:gd name="T0" fmla="*/ 0 w 1"/>
                    <a:gd name="T1" fmla="*/ 6 h 1"/>
                    <a:gd name="T2" fmla="*/ 0 w 1"/>
                    <a:gd name="T3" fmla="*/ 6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1"/>
                      </a:moveTo>
                      <a:lnTo>
                        <a:pt x="0" y="1"/>
                      </a:ln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986" name="Freeform 1287"/>
                <p:cNvSpPr>
                  <a:spLocks/>
                </p:cNvSpPr>
                <p:nvPr/>
              </p:nvSpPr>
              <p:spPr bwMode="auto">
                <a:xfrm>
                  <a:off x="5964" y="2166"/>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987" name="Freeform 1288"/>
                <p:cNvSpPr>
                  <a:spLocks/>
                </p:cNvSpPr>
                <p:nvPr/>
              </p:nvSpPr>
              <p:spPr bwMode="auto">
                <a:xfrm>
                  <a:off x="5964" y="2166"/>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988" name="Freeform 1289"/>
                <p:cNvSpPr>
                  <a:spLocks/>
                </p:cNvSpPr>
                <p:nvPr/>
              </p:nvSpPr>
              <p:spPr bwMode="auto">
                <a:xfrm>
                  <a:off x="5964" y="2166"/>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989" name="Freeform 1290"/>
                <p:cNvSpPr>
                  <a:spLocks/>
                </p:cNvSpPr>
                <p:nvPr/>
              </p:nvSpPr>
              <p:spPr bwMode="auto">
                <a:xfrm>
                  <a:off x="5964" y="2166"/>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990" name="Freeform 1291"/>
                <p:cNvSpPr>
                  <a:spLocks/>
                </p:cNvSpPr>
                <p:nvPr/>
              </p:nvSpPr>
              <p:spPr bwMode="auto">
                <a:xfrm>
                  <a:off x="5964" y="2166"/>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991" name="Freeform 1292"/>
                <p:cNvSpPr>
                  <a:spLocks/>
                </p:cNvSpPr>
                <p:nvPr/>
              </p:nvSpPr>
              <p:spPr bwMode="auto">
                <a:xfrm>
                  <a:off x="5964" y="2160"/>
                  <a:ext cx="1" cy="6"/>
                </a:xfrm>
                <a:custGeom>
                  <a:avLst/>
                  <a:gdLst>
                    <a:gd name="T0" fmla="*/ 0 w 1"/>
                    <a:gd name="T1" fmla="*/ 6 h 1"/>
                    <a:gd name="T2" fmla="*/ 0 w 1"/>
                    <a:gd name="T3" fmla="*/ 6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1"/>
                      </a:moveTo>
                      <a:lnTo>
                        <a:pt x="0" y="1"/>
                      </a:ln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992" name="Freeform 1293"/>
                <p:cNvSpPr>
                  <a:spLocks/>
                </p:cNvSpPr>
                <p:nvPr/>
              </p:nvSpPr>
              <p:spPr bwMode="auto">
                <a:xfrm>
                  <a:off x="5964" y="2160"/>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993" name="Freeform 1294"/>
                <p:cNvSpPr>
                  <a:spLocks/>
                </p:cNvSpPr>
                <p:nvPr/>
              </p:nvSpPr>
              <p:spPr bwMode="auto">
                <a:xfrm>
                  <a:off x="5964" y="2160"/>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994" name="Freeform 1295"/>
                <p:cNvSpPr>
                  <a:spLocks/>
                </p:cNvSpPr>
                <p:nvPr/>
              </p:nvSpPr>
              <p:spPr bwMode="auto">
                <a:xfrm>
                  <a:off x="5964" y="2160"/>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995" name="Freeform 1296"/>
                <p:cNvSpPr>
                  <a:spLocks/>
                </p:cNvSpPr>
                <p:nvPr/>
              </p:nvSpPr>
              <p:spPr bwMode="auto">
                <a:xfrm>
                  <a:off x="5964" y="2160"/>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996" name="Freeform 1297"/>
                <p:cNvSpPr>
                  <a:spLocks/>
                </p:cNvSpPr>
                <p:nvPr/>
              </p:nvSpPr>
              <p:spPr bwMode="auto">
                <a:xfrm>
                  <a:off x="5964" y="2154"/>
                  <a:ext cx="1" cy="6"/>
                </a:xfrm>
                <a:custGeom>
                  <a:avLst/>
                  <a:gdLst>
                    <a:gd name="T0" fmla="*/ 0 w 1"/>
                    <a:gd name="T1" fmla="*/ 6 h 1"/>
                    <a:gd name="T2" fmla="*/ 0 w 1"/>
                    <a:gd name="T3" fmla="*/ 6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1"/>
                      </a:moveTo>
                      <a:lnTo>
                        <a:pt x="0" y="1"/>
                      </a:ln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997" name="Freeform 1298"/>
                <p:cNvSpPr>
                  <a:spLocks/>
                </p:cNvSpPr>
                <p:nvPr/>
              </p:nvSpPr>
              <p:spPr bwMode="auto">
                <a:xfrm>
                  <a:off x="5964" y="2154"/>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998" name="Freeform 1299"/>
                <p:cNvSpPr>
                  <a:spLocks/>
                </p:cNvSpPr>
                <p:nvPr/>
              </p:nvSpPr>
              <p:spPr bwMode="auto">
                <a:xfrm>
                  <a:off x="5964" y="2154"/>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999" name="Freeform 1300"/>
                <p:cNvSpPr>
                  <a:spLocks/>
                </p:cNvSpPr>
                <p:nvPr/>
              </p:nvSpPr>
              <p:spPr bwMode="auto">
                <a:xfrm>
                  <a:off x="5964" y="2154"/>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000" name="Freeform 1301"/>
                <p:cNvSpPr>
                  <a:spLocks/>
                </p:cNvSpPr>
                <p:nvPr/>
              </p:nvSpPr>
              <p:spPr bwMode="auto">
                <a:xfrm>
                  <a:off x="5964" y="2154"/>
                  <a:ext cx="6" cy="1"/>
                </a:xfrm>
                <a:custGeom>
                  <a:avLst/>
                  <a:gdLst>
                    <a:gd name="T0" fmla="*/ 0 w 1"/>
                    <a:gd name="T1" fmla="*/ 0 h 1"/>
                    <a:gd name="T2" fmla="*/ 6 w 1"/>
                    <a:gd name="T3" fmla="*/ 0 h 1"/>
                    <a:gd name="T4" fmla="*/ 6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1"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001" name="Freeform 1302"/>
                <p:cNvSpPr>
                  <a:spLocks/>
                </p:cNvSpPr>
                <p:nvPr/>
              </p:nvSpPr>
              <p:spPr bwMode="auto">
                <a:xfrm>
                  <a:off x="5970" y="2154"/>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002" name="Freeform 1303"/>
                <p:cNvSpPr>
                  <a:spLocks/>
                </p:cNvSpPr>
                <p:nvPr/>
              </p:nvSpPr>
              <p:spPr bwMode="auto">
                <a:xfrm>
                  <a:off x="5970" y="2148"/>
                  <a:ext cx="1" cy="6"/>
                </a:xfrm>
                <a:custGeom>
                  <a:avLst/>
                  <a:gdLst>
                    <a:gd name="T0" fmla="*/ 0 w 1"/>
                    <a:gd name="T1" fmla="*/ 6 h 1"/>
                    <a:gd name="T2" fmla="*/ 0 w 1"/>
                    <a:gd name="T3" fmla="*/ 6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1"/>
                      </a:moveTo>
                      <a:lnTo>
                        <a:pt x="0" y="1"/>
                      </a:ln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003" name="Freeform 1304"/>
                <p:cNvSpPr>
                  <a:spLocks/>
                </p:cNvSpPr>
                <p:nvPr/>
              </p:nvSpPr>
              <p:spPr bwMode="auto">
                <a:xfrm>
                  <a:off x="5970" y="2148"/>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004" name="Freeform 1305"/>
                <p:cNvSpPr>
                  <a:spLocks/>
                </p:cNvSpPr>
                <p:nvPr/>
              </p:nvSpPr>
              <p:spPr bwMode="auto">
                <a:xfrm>
                  <a:off x="5970" y="2148"/>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005" name="Freeform 1306"/>
                <p:cNvSpPr>
                  <a:spLocks/>
                </p:cNvSpPr>
                <p:nvPr/>
              </p:nvSpPr>
              <p:spPr bwMode="auto">
                <a:xfrm>
                  <a:off x="5970" y="2148"/>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006" name="Freeform 1307"/>
                <p:cNvSpPr>
                  <a:spLocks/>
                </p:cNvSpPr>
                <p:nvPr/>
              </p:nvSpPr>
              <p:spPr bwMode="auto">
                <a:xfrm>
                  <a:off x="5970" y="2148"/>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007" name="Freeform 1308"/>
                <p:cNvSpPr>
                  <a:spLocks/>
                </p:cNvSpPr>
                <p:nvPr/>
              </p:nvSpPr>
              <p:spPr bwMode="auto">
                <a:xfrm>
                  <a:off x="5970" y="2142"/>
                  <a:ext cx="1" cy="6"/>
                </a:xfrm>
                <a:custGeom>
                  <a:avLst/>
                  <a:gdLst>
                    <a:gd name="T0" fmla="*/ 0 w 1"/>
                    <a:gd name="T1" fmla="*/ 6 h 1"/>
                    <a:gd name="T2" fmla="*/ 0 w 1"/>
                    <a:gd name="T3" fmla="*/ 6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1"/>
                      </a:moveTo>
                      <a:lnTo>
                        <a:pt x="0" y="1"/>
                      </a:ln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008" name="Freeform 1309"/>
                <p:cNvSpPr>
                  <a:spLocks/>
                </p:cNvSpPr>
                <p:nvPr/>
              </p:nvSpPr>
              <p:spPr bwMode="auto">
                <a:xfrm>
                  <a:off x="5970" y="2142"/>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009" name="Freeform 1310"/>
                <p:cNvSpPr>
                  <a:spLocks/>
                </p:cNvSpPr>
                <p:nvPr/>
              </p:nvSpPr>
              <p:spPr bwMode="auto">
                <a:xfrm>
                  <a:off x="5970" y="2142"/>
                  <a:ext cx="6" cy="1"/>
                </a:xfrm>
                <a:custGeom>
                  <a:avLst/>
                  <a:gdLst>
                    <a:gd name="T0" fmla="*/ 0 w 1"/>
                    <a:gd name="T1" fmla="*/ 0 h 1"/>
                    <a:gd name="T2" fmla="*/ 6 w 1"/>
                    <a:gd name="T3" fmla="*/ 0 h 1"/>
                    <a:gd name="T4" fmla="*/ 6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1"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010" name="Freeform 1311"/>
                <p:cNvSpPr>
                  <a:spLocks/>
                </p:cNvSpPr>
                <p:nvPr/>
              </p:nvSpPr>
              <p:spPr bwMode="auto">
                <a:xfrm>
                  <a:off x="5976" y="2142"/>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011" name="Freeform 1312"/>
                <p:cNvSpPr>
                  <a:spLocks/>
                </p:cNvSpPr>
                <p:nvPr/>
              </p:nvSpPr>
              <p:spPr bwMode="auto">
                <a:xfrm>
                  <a:off x="5976" y="2142"/>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012" name="Freeform 1313"/>
                <p:cNvSpPr>
                  <a:spLocks/>
                </p:cNvSpPr>
                <p:nvPr/>
              </p:nvSpPr>
              <p:spPr bwMode="auto">
                <a:xfrm>
                  <a:off x="5976" y="2142"/>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013" name="Freeform 1314"/>
                <p:cNvSpPr>
                  <a:spLocks/>
                </p:cNvSpPr>
                <p:nvPr/>
              </p:nvSpPr>
              <p:spPr bwMode="auto">
                <a:xfrm>
                  <a:off x="5976" y="2136"/>
                  <a:ext cx="1" cy="6"/>
                </a:xfrm>
                <a:custGeom>
                  <a:avLst/>
                  <a:gdLst>
                    <a:gd name="T0" fmla="*/ 0 w 1"/>
                    <a:gd name="T1" fmla="*/ 6 h 1"/>
                    <a:gd name="T2" fmla="*/ 0 w 1"/>
                    <a:gd name="T3" fmla="*/ 6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1"/>
                      </a:moveTo>
                      <a:lnTo>
                        <a:pt x="0" y="1"/>
                      </a:ln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014" name="Freeform 1315"/>
                <p:cNvSpPr>
                  <a:spLocks/>
                </p:cNvSpPr>
                <p:nvPr/>
              </p:nvSpPr>
              <p:spPr bwMode="auto">
                <a:xfrm>
                  <a:off x="5976" y="2136"/>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015" name="Freeform 1316"/>
                <p:cNvSpPr>
                  <a:spLocks/>
                </p:cNvSpPr>
                <p:nvPr/>
              </p:nvSpPr>
              <p:spPr bwMode="auto">
                <a:xfrm>
                  <a:off x="5976" y="2136"/>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016" name="Freeform 1317"/>
                <p:cNvSpPr>
                  <a:spLocks/>
                </p:cNvSpPr>
                <p:nvPr/>
              </p:nvSpPr>
              <p:spPr bwMode="auto">
                <a:xfrm>
                  <a:off x="5976" y="2136"/>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017" name="Freeform 1318"/>
                <p:cNvSpPr>
                  <a:spLocks/>
                </p:cNvSpPr>
                <p:nvPr/>
              </p:nvSpPr>
              <p:spPr bwMode="auto">
                <a:xfrm>
                  <a:off x="5976" y="2136"/>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018" name="Freeform 1319"/>
                <p:cNvSpPr>
                  <a:spLocks/>
                </p:cNvSpPr>
                <p:nvPr/>
              </p:nvSpPr>
              <p:spPr bwMode="auto">
                <a:xfrm>
                  <a:off x="5976" y="2130"/>
                  <a:ext cx="1" cy="6"/>
                </a:xfrm>
                <a:custGeom>
                  <a:avLst/>
                  <a:gdLst>
                    <a:gd name="T0" fmla="*/ 0 w 1"/>
                    <a:gd name="T1" fmla="*/ 6 h 1"/>
                    <a:gd name="T2" fmla="*/ 0 w 1"/>
                    <a:gd name="T3" fmla="*/ 6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1"/>
                      </a:moveTo>
                      <a:lnTo>
                        <a:pt x="0" y="1"/>
                      </a:ln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019" name="Freeform 1320"/>
                <p:cNvSpPr>
                  <a:spLocks/>
                </p:cNvSpPr>
                <p:nvPr/>
              </p:nvSpPr>
              <p:spPr bwMode="auto">
                <a:xfrm>
                  <a:off x="5976" y="2130"/>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020" name="Freeform 1321"/>
                <p:cNvSpPr>
                  <a:spLocks/>
                </p:cNvSpPr>
                <p:nvPr/>
              </p:nvSpPr>
              <p:spPr bwMode="auto">
                <a:xfrm>
                  <a:off x="5976" y="2130"/>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021" name="Freeform 1322"/>
                <p:cNvSpPr>
                  <a:spLocks/>
                </p:cNvSpPr>
                <p:nvPr/>
              </p:nvSpPr>
              <p:spPr bwMode="auto">
                <a:xfrm>
                  <a:off x="5976" y="2130"/>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022" name="Freeform 1323"/>
                <p:cNvSpPr>
                  <a:spLocks/>
                </p:cNvSpPr>
                <p:nvPr/>
              </p:nvSpPr>
              <p:spPr bwMode="auto">
                <a:xfrm>
                  <a:off x="5976" y="2130"/>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023" name="Freeform 1324"/>
                <p:cNvSpPr>
                  <a:spLocks/>
                </p:cNvSpPr>
                <p:nvPr/>
              </p:nvSpPr>
              <p:spPr bwMode="auto">
                <a:xfrm>
                  <a:off x="5976" y="2130"/>
                  <a:ext cx="6" cy="1"/>
                </a:xfrm>
                <a:custGeom>
                  <a:avLst/>
                  <a:gdLst>
                    <a:gd name="T0" fmla="*/ 0 w 1"/>
                    <a:gd name="T1" fmla="*/ 0 h 1"/>
                    <a:gd name="T2" fmla="*/ 6 w 1"/>
                    <a:gd name="T3" fmla="*/ 0 h 1"/>
                    <a:gd name="T4" fmla="*/ 6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1"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024" name="Freeform 1325"/>
                <p:cNvSpPr>
                  <a:spLocks/>
                </p:cNvSpPr>
                <p:nvPr/>
              </p:nvSpPr>
              <p:spPr bwMode="auto">
                <a:xfrm>
                  <a:off x="5982" y="2124"/>
                  <a:ext cx="1" cy="6"/>
                </a:xfrm>
                <a:custGeom>
                  <a:avLst/>
                  <a:gdLst>
                    <a:gd name="T0" fmla="*/ 0 w 1"/>
                    <a:gd name="T1" fmla="*/ 6 h 1"/>
                    <a:gd name="T2" fmla="*/ 0 w 1"/>
                    <a:gd name="T3" fmla="*/ 6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1"/>
                      </a:moveTo>
                      <a:lnTo>
                        <a:pt x="0" y="1"/>
                      </a:ln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025" name="Freeform 1326"/>
                <p:cNvSpPr>
                  <a:spLocks/>
                </p:cNvSpPr>
                <p:nvPr/>
              </p:nvSpPr>
              <p:spPr bwMode="auto">
                <a:xfrm>
                  <a:off x="5982" y="2124"/>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026" name="Freeform 1327"/>
                <p:cNvSpPr>
                  <a:spLocks/>
                </p:cNvSpPr>
                <p:nvPr/>
              </p:nvSpPr>
              <p:spPr bwMode="auto">
                <a:xfrm>
                  <a:off x="5982" y="2124"/>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027" name="Freeform 1328"/>
                <p:cNvSpPr>
                  <a:spLocks/>
                </p:cNvSpPr>
                <p:nvPr/>
              </p:nvSpPr>
              <p:spPr bwMode="auto">
                <a:xfrm>
                  <a:off x="5982" y="2124"/>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028" name="Freeform 1329"/>
                <p:cNvSpPr>
                  <a:spLocks/>
                </p:cNvSpPr>
                <p:nvPr/>
              </p:nvSpPr>
              <p:spPr bwMode="auto">
                <a:xfrm>
                  <a:off x="5982" y="2124"/>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029" name="Freeform 1330"/>
                <p:cNvSpPr>
                  <a:spLocks/>
                </p:cNvSpPr>
                <p:nvPr/>
              </p:nvSpPr>
              <p:spPr bwMode="auto">
                <a:xfrm>
                  <a:off x="5982" y="2118"/>
                  <a:ext cx="1" cy="6"/>
                </a:xfrm>
                <a:custGeom>
                  <a:avLst/>
                  <a:gdLst>
                    <a:gd name="T0" fmla="*/ 0 w 1"/>
                    <a:gd name="T1" fmla="*/ 6 h 1"/>
                    <a:gd name="T2" fmla="*/ 0 w 1"/>
                    <a:gd name="T3" fmla="*/ 6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1"/>
                      </a:moveTo>
                      <a:lnTo>
                        <a:pt x="0" y="1"/>
                      </a:ln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030" name="Freeform 1331"/>
                <p:cNvSpPr>
                  <a:spLocks/>
                </p:cNvSpPr>
                <p:nvPr/>
              </p:nvSpPr>
              <p:spPr bwMode="auto">
                <a:xfrm>
                  <a:off x="5982" y="2118"/>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031" name="Freeform 1332"/>
                <p:cNvSpPr>
                  <a:spLocks/>
                </p:cNvSpPr>
                <p:nvPr/>
              </p:nvSpPr>
              <p:spPr bwMode="auto">
                <a:xfrm>
                  <a:off x="5982" y="2118"/>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032" name="Freeform 1333"/>
                <p:cNvSpPr>
                  <a:spLocks/>
                </p:cNvSpPr>
                <p:nvPr/>
              </p:nvSpPr>
              <p:spPr bwMode="auto">
                <a:xfrm>
                  <a:off x="5982" y="2118"/>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033" name="Freeform 1334"/>
                <p:cNvSpPr>
                  <a:spLocks/>
                </p:cNvSpPr>
                <p:nvPr/>
              </p:nvSpPr>
              <p:spPr bwMode="auto">
                <a:xfrm>
                  <a:off x="5982" y="2118"/>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034" name="Freeform 1335"/>
                <p:cNvSpPr>
                  <a:spLocks/>
                </p:cNvSpPr>
                <p:nvPr/>
              </p:nvSpPr>
              <p:spPr bwMode="auto">
                <a:xfrm>
                  <a:off x="5982" y="2118"/>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035" name="Freeform 1336"/>
                <p:cNvSpPr>
                  <a:spLocks/>
                </p:cNvSpPr>
                <p:nvPr/>
              </p:nvSpPr>
              <p:spPr bwMode="auto">
                <a:xfrm>
                  <a:off x="5982" y="2112"/>
                  <a:ext cx="1" cy="6"/>
                </a:xfrm>
                <a:custGeom>
                  <a:avLst/>
                  <a:gdLst>
                    <a:gd name="T0" fmla="*/ 0 w 1"/>
                    <a:gd name="T1" fmla="*/ 6 h 1"/>
                    <a:gd name="T2" fmla="*/ 0 w 1"/>
                    <a:gd name="T3" fmla="*/ 6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1"/>
                      </a:moveTo>
                      <a:lnTo>
                        <a:pt x="0" y="1"/>
                      </a:ln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036" name="Freeform 1337"/>
                <p:cNvSpPr>
                  <a:spLocks/>
                </p:cNvSpPr>
                <p:nvPr/>
              </p:nvSpPr>
              <p:spPr bwMode="auto">
                <a:xfrm>
                  <a:off x="5982" y="2112"/>
                  <a:ext cx="6" cy="1"/>
                </a:xfrm>
                <a:custGeom>
                  <a:avLst/>
                  <a:gdLst>
                    <a:gd name="T0" fmla="*/ 0 w 1"/>
                    <a:gd name="T1" fmla="*/ 0 h 1"/>
                    <a:gd name="T2" fmla="*/ 6 w 1"/>
                    <a:gd name="T3" fmla="*/ 0 h 1"/>
                    <a:gd name="T4" fmla="*/ 6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1"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037" name="Freeform 1338"/>
                <p:cNvSpPr>
                  <a:spLocks/>
                </p:cNvSpPr>
                <p:nvPr/>
              </p:nvSpPr>
              <p:spPr bwMode="auto">
                <a:xfrm>
                  <a:off x="5988" y="2112"/>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038" name="Freeform 1339"/>
                <p:cNvSpPr>
                  <a:spLocks/>
                </p:cNvSpPr>
                <p:nvPr/>
              </p:nvSpPr>
              <p:spPr bwMode="auto">
                <a:xfrm>
                  <a:off x="5988" y="2112"/>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039" name="Freeform 1340"/>
                <p:cNvSpPr>
                  <a:spLocks/>
                </p:cNvSpPr>
                <p:nvPr/>
              </p:nvSpPr>
              <p:spPr bwMode="auto">
                <a:xfrm>
                  <a:off x="5988" y="2112"/>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040" name="Freeform 1341"/>
                <p:cNvSpPr>
                  <a:spLocks/>
                </p:cNvSpPr>
                <p:nvPr/>
              </p:nvSpPr>
              <p:spPr bwMode="auto">
                <a:xfrm>
                  <a:off x="5988" y="2106"/>
                  <a:ext cx="1" cy="6"/>
                </a:xfrm>
                <a:custGeom>
                  <a:avLst/>
                  <a:gdLst>
                    <a:gd name="T0" fmla="*/ 0 w 1"/>
                    <a:gd name="T1" fmla="*/ 6 h 1"/>
                    <a:gd name="T2" fmla="*/ 0 w 1"/>
                    <a:gd name="T3" fmla="*/ 6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1"/>
                      </a:moveTo>
                      <a:lnTo>
                        <a:pt x="0" y="1"/>
                      </a:ln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041" name="Freeform 1342"/>
                <p:cNvSpPr>
                  <a:spLocks/>
                </p:cNvSpPr>
                <p:nvPr/>
              </p:nvSpPr>
              <p:spPr bwMode="auto">
                <a:xfrm>
                  <a:off x="5988" y="2106"/>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042" name="Freeform 1343"/>
                <p:cNvSpPr>
                  <a:spLocks/>
                </p:cNvSpPr>
                <p:nvPr/>
              </p:nvSpPr>
              <p:spPr bwMode="auto">
                <a:xfrm>
                  <a:off x="5988" y="2106"/>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043" name="Freeform 1344"/>
                <p:cNvSpPr>
                  <a:spLocks/>
                </p:cNvSpPr>
                <p:nvPr/>
              </p:nvSpPr>
              <p:spPr bwMode="auto">
                <a:xfrm>
                  <a:off x="5988" y="2106"/>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044" name="Freeform 1345"/>
                <p:cNvSpPr>
                  <a:spLocks/>
                </p:cNvSpPr>
                <p:nvPr/>
              </p:nvSpPr>
              <p:spPr bwMode="auto">
                <a:xfrm>
                  <a:off x="5988" y="2106"/>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045" name="Freeform 1346"/>
                <p:cNvSpPr>
                  <a:spLocks/>
                </p:cNvSpPr>
                <p:nvPr/>
              </p:nvSpPr>
              <p:spPr bwMode="auto">
                <a:xfrm>
                  <a:off x="5988" y="2106"/>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046" name="Freeform 1347"/>
                <p:cNvSpPr>
                  <a:spLocks/>
                </p:cNvSpPr>
                <p:nvPr/>
              </p:nvSpPr>
              <p:spPr bwMode="auto">
                <a:xfrm>
                  <a:off x="5988" y="2100"/>
                  <a:ext cx="1" cy="6"/>
                </a:xfrm>
                <a:custGeom>
                  <a:avLst/>
                  <a:gdLst>
                    <a:gd name="T0" fmla="*/ 0 w 1"/>
                    <a:gd name="T1" fmla="*/ 6 h 1"/>
                    <a:gd name="T2" fmla="*/ 0 w 1"/>
                    <a:gd name="T3" fmla="*/ 6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1"/>
                      </a:moveTo>
                      <a:lnTo>
                        <a:pt x="0" y="1"/>
                      </a:ln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047" name="Freeform 1348"/>
                <p:cNvSpPr>
                  <a:spLocks/>
                </p:cNvSpPr>
                <p:nvPr/>
              </p:nvSpPr>
              <p:spPr bwMode="auto">
                <a:xfrm>
                  <a:off x="5988" y="2100"/>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048" name="Freeform 1349"/>
                <p:cNvSpPr>
                  <a:spLocks/>
                </p:cNvSpPr>
                <p:nvPr/>
              </p:nvSpPr>
              <p:spPr bwMode="auto">
                <a:xfrm>
                  <a:off x="5988" y="2100"/>
                  <a:ext cx="6" cy="1"/>
                </a:xfrm>
                <a:custGeom>
                  <a:avLst/>
                  <a:gdLst>
                    <a:gd name="T0" fmla="*/ 0 w 1"/>
                    <a:gd name="T1" fmla="*/ 0 h 1"/>
                    <a:gd name="T2" fmla="*/ 6 w 1"/>
                    <a:gd name="T3" fmla="*/ 0 h 1"/>
                    <a:gd name="T4" fmla="*/ 6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1"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049" name="Freeform 1350"/>
                <p:cNvSpPr>
                  <a:spLocks/>
                </p:cNvSpPr>
                <p:nvPr/>
              </p:nvSpPr>
              <p:spPr bwMode="auto">
                <a:xfrm>
                  <a:off x="5994" y="2100"/>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050" name="Freeform 1351"/>
                <p:cNvSpPr>
                  <a:spLocks/>
                </p:cNvSpPr>
                <p:nvPr/>
              </p:nvSpPr>
              <p:spPr bwMode="auto">
                <a:xfrm>
                  <a:off x="5994" y="2100"/>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051" name="Freeform 1352"/>
                <p:cNvSpPr>
                  <a:spLocks/>
                </p:cNvSpPr>
                <p:nvPr/>
              </p:nvSpPr>
              <p:spPr bwMode="auto">
                <a:xfrm>
                  <a:off x="5994" y="2094"/>
                  <a:ext cx="1" cy="6"/>
                </a:xfrm>
                <a:custGeom>
                  <a:avLst/>
                  <a:gdLst>
                    <a:gd name="T0" fmla="*/ 0 w 1"/>
                    <a:gd name="T1" fmla="*/ 6 h 1"/>
                    <a:gd name="T2" fmla="*/ 0 w 1"/>
                    <a:gd name="T3" fmla="*/ 6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1"/>
                      </a:moveTo>
                      <a:lnTo>
                        <a:pt x="0" y="1"/>
                      </a:ln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052" name="Freeform 1353"/>
                <p:cNvSpPr>
                  <a:spLocks/>
                </p:cNvSpPr>
                <p:nvPr/>
              </p:nvSpPr>
              <p:spPr bwMode="auto">
                <a:xfrm>
                  <a:off x="5994" y="2094"/>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053" name="Freeform 1354"/>
                <p:cNvSpPr>
                  <a:spLocks/>
                </p:cNvSpPr>
                <p:nvPr/>
              </p:nvSpPr>
              <p:spPr bwMode="auto">
                <a:xfrm>
                  <a:off x="5994" y="2094"/>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054" name="Freeform 1355"/>
                <p:cNvSpPr>
                  <a:spLocks/>
                </p:cNvSpPr>
                <p:nvPr/>
              </p:nvSpPr>
              <p:spPr bwMode="auto">
                <a:xfrm>
                  <a:off x="5994" y="2094"/>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055" name="Freeform 1356"/>
                <p:cNvSpPr>
                  <a:spLocks/>
                </p:cNvSpPr>
                <p:nvPr/>
              </p:nvSpPr>
              <p:spPr bwMode="auto">
                <a:xfrm>
                  <a:off x="5994" y="2094"/>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056" name="Freeform 1357"/>
                <p:cNvSpPr>
                  <a:spLocks/>
                </p:cNvSpPr>
                <p:nvPr/>
              </p:nvSpPr>
              <p:spPr bwMode="auto">
                <a:xfrm>
                  <a:off x="5994" y="2094"/>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057" name="Freeform 1358"/>
                <p:cNvSpPr>
                  <a:spLocks/>
                </p:cNvSpPr>
                <p:nvPr/>
              </p:nvSpPr>
              <p:spPr bwMode="auto">
                <a:xfrm>
                  <a:off x="5994" y="2088"/>
                  <a:ext cx="1" cy="6"/>
                </a:xfrm>
                <a:custGeom>
                  <a:avLst/>
                  <a:gdLst>
                    <a:gd name="T0" fmla="*/ 0 w 1"/>
                    <a:gd name="T1" fmla="*/ 6 h 1"/>
                    <a:gd name="T2" fmla="*/ 0 w 1"/>
                    <a:gd name="T3" fmla="*/ 6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1"/>
                      </a:moveTo>
                      <a:lnTo>
                        <a:pt x="0" y="1"/>
                      </a:ln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058" name="Freeform 1359"/>
                <p:cNvSpPr>
                  <a:spLocks/>
                </p:cNvSpPr>
                <p:nvPr/>
              </p:nvSpPr>
              <p:spPr bwMode="auto">
                <a:xfrm>
                  <a:off x="5994" y="2088"/>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059" name="Freeform 1360"/>
                <p:cNvSpPr>
                  <a:spLocks/>
                </p:cNvSpPr>
                <p:nvPr/>
              </p:nvSpPr>
              <p:spPr bwMode="auto">
                <a:xfrm>
                  <a:off x="5994" y="2088"/>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060" name="Freeform 1361"/>
                <p:cNvSpPr>
                  <a:spLocks/>
                </p:cNvSpPr>
                <p:nvPr/>
              </p:nvSpPr>
              <p:spPr bwMode="auto">
                <a:xfrm>
                  <a:off x="5994" y="2088"/>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061" name="Freeform 1362"/>
                <p:cNvSpPr>
                  <a:spLocks/>
                </p:cNvSpPr>
                <p:nvPr/>
              </p:nvSpPr>
              <p:spPr bwMode="auto">
                <a:xfrm>
                  <a:off x="5994" y="2088"/>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062" name="Freeform 1363"/>
                <p:cNvSpPr>
                  <a:spLocks/>
                </p:cNvSpPr>
                <p:nvPr/>
              </p:nvSpPr>
              <p:spPr bwMode="auto">
                <a:xfrm>
                  <a:off x="5994" y="2082"/>
                  <a:ext cx="1" cy="6"/>
                </a:xfrm>
                <a:custGeom>
                  <a:avLst/>
                  <a:gdLst>
                    <a:gd name="T0" fmla="*/ 0 w 1"/>
                    <a:gd name="T1" fmla="*/ 6 h 1"/>
                    <a:gd name="T2" fmla="*/ 0 w 1"/>
                    <a:gd name="T3" fmla="*/ 6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1"/>
                      </a:moveTo>
                      <a:lnTo>
                        <a:pt x="0" y="1"/>
                      </a:ln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063" name="Freeform 1364"/>
                <p:cNvSpPr>
                  <a:spLocks/>
                </p:cNvSpPr>
                <p:nvPr/>
              </p:nvSpPr>
              <p:spPr bwMode="auto">
                <a:xfrm>
                  <a:off x="5994" y="2082"/>
                  <a:ext cx="6" cy="1"/>
                </a:xfrm>
                <a:custGeom>
                  <a:avLst/>
                  <a:gdLst>
                    <a:gd name="T0" fmla="*/ 0 w 1"/>
                    <a:gd name="T1" fmla="*/ 0 h 1"/>
                    <a:gd name="T2" fmla="*/ 6 w 1"/>
                    <a:gd name="T3" fmla="*/ 0 h 1"/>
                    <a:gd name="T4" fmla="*/ 6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1"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064" name="Freeform 1365"/>
                <p:cNvSpPr>
                  <a:spLocks/>
                </p:cNvSpPr>
                <p:nvPr/>
              </p:nvSpPr>
              <p:spPr bwMode="auto">
                <a:xfrm>
                  <a:off x="6000" y="2082"/>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065" name="Freeform 1366"/>
                <p:cNvSpPr>
                  <a:spLocks/>
                </p:cNvSpPr>
                <p:nvPr/>
              </p:nvSpPr>
              <p:spPr bwMode="auto">
                <a:xfrm>
                  <a:off x="6000" y="2082"/>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066" name="Freeform 1367"/>
                <p:cNvSpPr>
                  <a:spLocks/>
                </p:cNvSpPr>
                <p:nvPr/>
              </p:nvSpPr>
              <p:spPr bwMode="auto">
                <a:xfrm>
                  <a:off x="6000" y="2082"/>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067" name="Freeform 1368"/>
                <p:cNvSpPr>
                  <a:spLocks/>
                </p:cNvSpPr>
                <p:nvPr/>
              </p:nvSpPr>
              <p:spPr bwMode="auto">
                <a:xfrm>
                  <a:off x="6000" y="2082"/>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068" name="Freeform 1369"/>
                <p:cNvSpPr>
                  <a:spLocks/>
                </p:cNvSpPr>
                <p:nvPr/>
              </p:nvSpPr>
              <p:spPr bwMode="auto">
                <a:xfrm>
                  <a:off x="6000" y="2076"/>
                  <a:ext cx="1" cy="6"/>
                </a:xfrm>
                <a:custGeom>
                  <a:avLst/>
                  <a:gdLst>
                    <a:gd name="T0" fmla="*/ 0 w 1"/>
                    <a:gd name="T1" fmla="*/ 6 h 1"/>
                    <a:gd name="T2" fmla="*/ 0 w 1"/>
                    <a:gd name="T3" fmla="*/ 6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1"/>
                      </a:moveTo>
                      <a:lnTo>
                        <a:pt x="0" y="1"/>
                      </a:ln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069" name="Freeform 1370"/>
                <p:cNvSpPr>
                  <a:spLocks/>
                </p:cNvSpPr>
                <p:nvPr/>
              </p:nvSpPr>
              <p:spPr bwMode="auto">
                <a:xfrm>
                  <a:off x="6000" y="2076"/>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070" name="Freeform 1371"/>
                <p:cNvSpPr>
                  <a:spLocks/>
                </p:cNvSpPr>
                <p:nvPr/>
              </p:nvSpPr>
              <p:spPr bwMode="auto">
                <a:xfrm>
                  <a:off x="6000" y="2076"/>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071" name="Freeform 1372"/>
                <p:cNvSpPr>
                  <a:spLocks/>
                </p:cNvSpPr>
                <p:nvPr/>
              </p:nvSpPr>
              <p:spPr bwMode="auto">
                <a:xfrm>
                  <a:off x="6000" y="2076"/>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072" name="Freeform 1373"/>
                <p:cNvSpPr>
                  <a:spLocks/>
                </p:cNvSpPr>
                <p:nvPr/>
              </p:nvSpPr>
              <p:spPr bwMode="auto">
                <a:xfrm>
                  <a:off x="6000" y="2076"/>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073" name="Freeform 1374"/>
                <p:cNvSpPr>
                  <a:spLocks/>
                </p:cNvSpPr>
                <p:nvPr/>
              </p:nvSpPr>
              <p:spPr bwMode="auto">
                <a:xfrm>
                  <a:off x="6000" y="2070"/>
                  <a:ext cx="1" cy="6"/>
                </a:xfrm>
                <a:custGeom>
                  <a:avLst/>
                  <a:gdLst>
                    <a:gd name="T0" fmla="*/ 0 w 1"/>
                    <a:gd name="T1" fmla="*/ 6 h 1"/>
                    <a:gd name="T2" fmla="*/ 0 w 1"/>
                    <a:gd name="T3" fmla="*/ 6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1"/>
                      </a:moveTo>
                      <a:lnTo>
                        <a:pt x="0" y="1"/>
                      </a:ln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074" name="Freeform 1375"/>
                <p:cNvSpPr>
                  <a:spLocks/>
                </p:cNvSpPr>
                <p:nvPr/>
              </p:nvSpPr>
              <p:spPr bwMode="auto">
                <a:xfrm>
                  <a:off x="6000" y="2070"/>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075" name="Freeform 1376"/>
                <p:cNvSpPr>
                  <a:spLocks/>
                </p:cNvSpPr>
                <p:nvPr/>
              </p:nvSpPr>
              <p:spPr bwMode="auto">
                <a:xfrm>
                  <a:off x="6000" y="2070"/>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076" name="Freeform 1377"/>
                <p:cNvSpPr>
                  <a:spLocks/>
                </p:cNvSpPr>
                <p:nvPr/>
              </p:nvSpPr>
              <p:spPr bwMode="auto">
                <a:xfrm>
                  <a:off x="6000" y="2070"/>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077" name="Freeform 1378"/>
                <p:cNvSpPr>
                  <a:spLocks/>
                </p:cNvSpPr>
                <p:nvPr/>
              </p:nvSpPr>
              <p:spPr bwMode="auto">
                <a:xfrm>
                  <a:off x="6000" y="2070"/>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078" name="Freeform 1379"/>
                <p:cNvSpPr>
                  <a:spLocks/>
                </p:cNvSpPr>
                <p:nvPr/>
              </p:nvSpPr>
              <p:spPr bwMode="auto">
                <a:xfrm>
                  <a:off x="6000" y="2070"/>
                  <a:ext cx="6" cy="1"/>
                </a:xfrm>
                <a:custGeom>
                  <a:avLst/>
                  <a:gdLst>
                    <a:gd name="T0" fmla="*/ 0 w 1"/>
                    <a:gd name="T1" fmla="*/ 0 h 1"/>
                    <a:gd name="T2" fmla="*/ 6 w 1"/>
                    <a:gd name="T3" fmla="*/ 0 h 1"/>
                    <a:gd name="T4" fmla="*/ 6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1"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079" name="Freeform 1380"/>
                <p:cNvSpPr>
                  <a:spLocks/>
                </p:cNvSpPr>
                <p:nvPr/>
              </p:nvSpPr>
              <p:spPr bwMode="auto">
                <a:xfrm>
                  <a:off x="6006" y="2064"/>
                  <a:ext cx="1" cy="6"/>
                </a:xfrm>
                <a:custGeom>
                  <a:avLst/>
                  <a:gdLst>
                    <a:gd name="T0" fmla="*/ 0 w 1"/>
                    <a:gd name="T1" fmla="*/ 6 h 1"/>
                    <a:gd name="T2" fmla="*/ 0 w 1"/>
                    <a:gd name="T3" fmla="*/ 6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1"/>
                      </a:moveTo>
                      <a:lnTo>
                        <a:pt x="0" y="1"/>
                      </a:ln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080" name="Freeform 1381"/>
                <p:cNvSpPr>
                  <a:spLocks/>
                </p:cNvSpPr>
                <p:nvPr/>
              </p:nvSpPr>
              <p:spPr bwMode="auto">
                <a:xfrm>
                  <a:off x="6006" y="2064"/>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081" name="Freeform 1382"/>
                <p:cNvSpPr>
                  <a:spLocks/>
                </p:cNvSpPr>
                <p:nvPr/>
              </p:nvSpPr>
              <p:spPr bwMode="auto">
                <a:xfrm>
                  <a:off x="6006" y="2064"/>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082" name="Freeform 1383"/>
                <p:cNvSpPr>
                  <a:spLocks/>
                </p:cNvSpPr>
                <p:nvPr/>
              </p:nvSpPr>
              <p:spPr bwMode="auto">
                <a:xfrm>
                  <a:off x="6006" y="2064"/>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083" name="Freeform 1384"/>
                <p:cNvSpPr>
                  <a:spLocks/>
                </p:cNvSpPr>
                <p:nvPr/>
              </p:nvSpPr>
              <p:spPr bwMode="auto">
                <a:xfrm>
                  <a:off x="6006" y="2064"/>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084" name="Freeform 1385"/>
                <p:cNvSpPr>
                  <a:spLocks/>
                </p:cNvSpPr>
                <p:nvPr/>
              </p:nvSpPr>
              <p:spPr bwMode="auto">
                <a:xfrm>
                  <a:off x="6006" y="2058"/>
                  <a:ext cx="1" cy="6"/>
                </a:xfrm>
                <a:custGeom>
                  <a:avLst/>
                  <a:gdLst>
                    <a:gd name="T0" fmla="*/ 0 w 1"/>
                    <a:gd name="T1" fmla="*/ 6 h 1"/>
                    <a:gd name="T2" fmla="*/ 0 w 1"/>
                    <a:gd name="T3" fmla="*/ 6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1"/>
                      </a:moveTo>
                      <a:lnTo>
                        <a:pt x="0" y="1"/>
                      </a:ln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085" name="Freeform 1386"/>
                <p:cNvSpPr>
                  <a:spLocks/>
                </p:cNvSpPr>
                <p:nvPr/>
              </p:nvSpPr>
              <p:spPr bwMode="auto">
                <a:xfrm>
                  <a:off x="6006" y="2058"/>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086" name="Freeform 1387"/>
                <p:cNvSpPr>
                  <a:spLocks/>
                </p:cNvSpPr>
                <p:nvPr/>
              </p:nvSpPr>
              <p:spPr bwMode="auto">
                <a:xfrm>
                  <a:off x="6006" y="2058"/>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087" name="Freeform 1388"/>
                <p:cNvSpPr>
                  <a:spLocks/>
                </p:cNvSpPr>
                <p:nvPr/>
              </p:nvSpPr>
              <p:spPr bwMode="auto">
                <a:xfrm>
                  <a:off x="6006" y="2058"/>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088" name="Freeform 1389"/>
                <p:cNvSpPr>
                  <a:spLocks/>
                </p:cNvSpPr>
                <p:nvPr/>
              </p:nvSpPr>
              <p:spPr bwMode="auto">
                <a:xfrm>
                  <a:off x="6006" y="2058"/>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089" name="Freeform 1390"/>
                <p:cNvSpPr>
                  <a:spLocks/>
                </p:cNvSpPr>
                <p:nvPr/>
              </p:nvSpPr>
              <p:spPr bwMode="auto">
                <a:xfrm>
                  <a:off x="6006" y="2052"/>
                  <a:ext cx="1" cy="6"/>
                </a:xfrm>
                <a:custGeom>
                  <a:avLst/>
                  <a:gdLst>
                    <a:gd name="T0" fmla="*/ 0 w 1"/>
                    <a:gd name="T1" fmla="*/ 6 h 1"/>
                    <a:gd name="T2" fmla="*/ 0 w 1"/>
                    <a:gd name="T3" fmla="*/ 6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1"/>
                      </a:moveTo>
                      <a:lnTo>
                        <a:pt x="0" y="1"/>
                      </a:ln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090" name="Freeform 1391"/>
                <p:cNvSpPr>
                  <a:spLocks/>
                </p:cNvSpPr>
                <p:nvPr/>
              </p:nvSpPr>
              <p:spPr bwMode="auto">
                <a:xfrm>
                  <a:off x="6006" y="2052"/>
                  <a:ext cx="6" cy="1"/>
                </a:xfrm>
                <a:custGeom>
                  <a:avLst/>
                  <a:gdLst>
                    <a:gd name="T0" fmla="*/ 0 w 1"/>
                    <a:gd name="T1" fmla="*/ 0 h 1"/>
                    <a:gd name="T2" fmla="*/ 6 w 1"/>
                    <a:gd name="T3" fmla="*/ 0 h 1"/>
                    <a:gd name="T4" fmla="*/ 6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1"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091" name="Freeform 1392"/>
                <p:cNvSpPr>
                  <a:spLocks/>
                </p:cNvSpPr>
                <p:nvPr/>
              </p:nvSpPr>
              <p:spPr bwMode="auto">
                <a:xfrm>
                  <a:off x="6012" y="2052"/>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092" name="Freeform 1393"/>
                <p:cNvSpPr>
                  <a:spLocks/>
                </p:cNvSpPr>
                <p:nvPr/>
              </p:nvSpPr>
              <p:spPr bwMode="auto">
                <a:xfrm>
                  <a:off x="6012" y="2052"/>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093" name="Freeform 1394"/>
                <p:cNvSpPr>
                  <a:spLocks/>
                </p:cNvSpPr>
                <p:nvPr/>
              </p:nvSpPr>
              <p:spPr bwMode="auto">
                <a:xfrm>
                  <a:off x="6012" y="2052"/>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094" name="Freeform 1395"/>
                <p:cNvSpPr>
                  <a:spLocks/>
                </p:cNvSpPr>
                <p:nvPr/>
              </p:nvSpPr>
              <p:spPr bwMode="auto">
                <a:xfrm>
                  <a:off x="6012" y="2052"/>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095" name="Freeform 1396"/>
                <p:cNvSpPr>
                  <a:spLocks/>
                </p:cNvSpPr>
                <p:nvPr/>
              </p:nvSpPr>
              <p:spPr bwMode="auto">
                <a:xfrm>
                  <a:off x="6012" y="2046"/>
                  <a:ext cx="1" cy="6"/>
                </a:xfrm>
                <a:custGeom>
                  <a:avLst/>
                  <a:gdLst>
                    <a:gd name="T0" fmla="*/ 0 w 1"/>
                    <a:gd name="T1" fmla="*/ 6 h 1"/>
                    <a:gd name="T2" fmla="*/ 0 w 1"/>
                    <a:gd name="T3" fmla="*/ 6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1"/>
                      </a:moveTo>
                      <a:lnTo>
                        <a:pt x="0" y="1"/>
                      </a:ln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096" name="Freeform 1397"/>
                <p:cNvSpPr>
                  <a:spLocks/>
                </p:cNvSpPr>
                <p:nvPr/>
              </p:nvSpPr>
              <p:spPr bwMode="auto">
                <a:xfrm>
                  <a:off x="6012" y="2046"/>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097" name="Freeform 1398"/>
                <p:cNvSpPr>
                  <a:spLocks/>
                </p:cNvSpPr>
                <p:nvPr/>
              </p:nvSpPr>
              <p:spPr bwMode="auto">
                <a:xfrm>
                  <a:off x="6012" y="2046"/>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098" name="Freeform 1399"/>
                <p:cNvSpPr>
                  <a:spLocks/>
                </p:cNvSpPr>
                <p:nvPr/>
              </p:nvSpPr>
              <p:spPr bwMode="auto">
                <a:xfrm>
                  <a:off x="6012" y="2046"/>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099" name="Freeform 1400"/>
                <p:cNvSpPr>
                  <a:spLocks/>
                </p:cNvSpPr>
                <p:nvPr/>
              </p:nvSpPr>
              <p:spPr bwMode="auto">
                <a:xfrm>
                  <a:off x="6012" y="2046"/>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100" name="Freeform 1401"/>
                <p:cNvSpPr>
                  <a:spLocks/>
                </p:cNvSpPr>
                <p:nvPr/>
              </p:nvSpPr>
              <p:spPr bwMode="auto">
                <a:xfrm>
                  <a:off x="6012" y="2040"/>
                  <a:ext cx="6" cy="6"/>
                </a:xfrm>
                <a:custGeom>
                  <a:avLst/>
                  <a:gdLst>
                    <a:gd name="T0" fmla="*/ 0 w 1"/>
                    <a:gd name="T1" fmla="*/ 6 h 1"/>
                    <a:gd name="T2" fmla="*/ 6 w 1"/>
                    <a:gd name="T3" fmla="*/ 6 h 1"/>
                    <a:gd name="T4" fmla="*/ 6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1"/>
                      </a:moveTo>
                      <a:lnTo>
                        <a:pt x="1" y="1"/>
                      </a:lnTo>
                      <a:lnTo>
                        <a:pt x="1"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101" name="Freeform 1402"/>
                <p:cNvSpPr>
                  <a:spLocks/>
                </p:cNvSpPr>
                <p:nvPr/>
              </p:nvSpPr>
              <p:spPr bwMode="auto">
                <a:xfrm>
                  <a:off x="6018" y="2040"/>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102" name="Freeform 1403"/>
                <p:cNvSpPr>
                  <a:spLocks/>
                </p:cNvSpPr>
                <p:nvPr/>
              </p:nvSpPr>
              <p:spPr bwMode="auto">
                <a:xfrm>
                  <a:off x="6018" y="2040"/>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103" name="Freeform 1404"/>
                <p:cNvSpPr>
                  <a:spLocks/>
                </p:cNvSpPr>
                <p:nvPr/>
              </p:nvSpPr>
              <p:spPr bwMode="auto">
                <a:xfrm>
                  <a:off x="6018" y="2040"/>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104" name="Freeform 1405"/>
                <p:cNvSpPr>
                  <a:spLocks/>
                </p:cNvSpPr>
                <p:nvPr/>
              </p:nvSpPr>
              <p:spPr bwMode="auto">
                <a:xfrm>
                  <a:off x="6018" y="2040"/>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105" name="Freeform 1406"/>
                <p:cNvSpPr>
                  <a:spLocks/>
                </p:cNvSpPr>
                <p:nvPr/>
              </p:nvSpPr>
              <p:spPr bwMode="auto">
                <a:xfrm>
                  <a:off x="6018" y="2040"/>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106" name="Freeform 1407"/>
                <p:cNvSpPr>
                  <a:spLocks/>
                </p:cNvSpPr>
                <p:nvPr/>
              </p:nvSpPr>
              <p:spPr bwMode="auto">
                <a:xfrm>
                  <a:off x="6018" y="2034"/>
                  <a:ext cx="1" cy="6"/>
                </a:xfrm>
                <a:custGeom>
                  <a:avLst/>
                  <a:gdLst>
                    <a:gd name="T0" fmla="*/ 0 w 1"/>
                    <a:gd name="T1" fmla="*/ 6 h 1"/>
                    <a:gd name="T2" fmla="*/ 0 w 1"/>
                    <a:gd name="T3" fmla="*/ 6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1"/>
                      </a:moveTo>
                      <a:lnTo>
                        <a:pt x="0" y="1"/>
                      </a:ln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107" name="Freeform 1408"/>
                <p:cNvSpPr>
                  <a:spLocks/>
                </p:cNvSpPr>
                <p:nvPr/>
              </p:nvSpPr>
              <p:spPr bwMode="auto">
                <a:xfrm>
                  <a:off x="6018" y="2034"/>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108" name="Freeform 1409"/>
                <p:cNvSpPr>
                  <a:spLocks/>
                </p:cNvSpPr>
                <p:nvPr/>
              </p:nvSpPr>
              <p:spPr bwMode="auto">
                <a:xfrm>
                  <a:off x="6018" y="2034"/>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109" name="Freeform 1410"/>
                <p:cNvSpPr>
                  <a:spLocks/>
                </p:cNvSpPr>
                <p:nvPr/>
              </p:nvSpPr>
              <p:spPr bwMode="auto">
                <a:xfrm>
                  <a:off x="6018" y="2034"/>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110" name="Freeform 1411"/>
                <p:cNvSpPr>
                  <a:spLocks/>
                </p:cNvSpPr>
                <p:nvPr/>
              </p:nvSpPr>
              <p:spPr bwMode="auto">
                <a:xfrm>
                  <a:off x="6018" y="2034"/>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111" name="Freeform 1412"/>
                <p:cNvSpPr>
                  <a:spLocks/>
                </p:cNvSpPr>
                <p:nvPr/>
              </p:nvSpPr>
              <p:spPr bwMode="auto">
                <a:xfrm>
                  <a:off x="6018" y="2028"/>
                  <a:ext cx="1" cy="6"/>
                </a:xfrm>
                <a:custGeom>
                  <a:avLst/>
                  <a:gdLst>
                    <a:gd name="T0" fmla="*/ 0 w 1"/>
                    <a:gd name="T1" fmla="*/ 6 h 1"/>
                    <a:gd name="T2" fmla="*/ 0 w 1"/>
                    <a:gd name="T3" fmla="*/ 6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1"/>
                      </a:moveTo>
                      <a:lnTo>
                        <a:pt x="0" y="1"/>
                      </a:ln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112" name="Freeform 1413"/>
                <p:cNvSpPr>
                  <a:spLocks/>
                </p:cNvSpPr>
                <p:nvPr/>
              </p:nvSpPr>
              <p:spPr bwMode="auto">
                <a:xfrm>
                  <a:off x="6018" y="2028"/>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113" name="Freeform 1414"/>
                <p:cNvSpPr>
                  <a:spLocks/>
                </p:cNvSpPr>
                <p:nvPr/>
              </p:nvSpPr>
              <p:spPr bwMode="auto">
                <a:xfrm>
                  <a:off x="6018" y="2028"/>
                  <a:ext cx="6" cy="1"/>
                </a:xfrm>
                <a:custGeom>
                  <a:avLst/>
                  <a:gdLst>
                    <a:gd name="T0" fmla="*/ 0 w 1"/>
                    <a:gd name="T1" fmla="*/ 0 h 1"/>
                    <a:gd name="T2" fmla="*/ 6 w 1"/>
                    <a:gd name="T3" fmla="*/ 0 h 1"/>
                    <a:gd name="T4" fmla="*/ 6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1"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114" name="Freeform 1415"/>
                <p:cNvSpPr>
                  <a:spLocks/>
                </p:cNvSpPr>
                <p:nvPr/>
              </p:nvSpPr>
              <p:spPr bwMode="auto">
                <a:xfrm>
                  <a:off x="6024" y="2028"/>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115" name="Freeform 1416"/>
                <p:cNvSpPr>
                  <a:spLocks/>
                </p:cNvSpPr>
                <p:nvPr/>
              </p:nvSpPr>
              <p:spPr bwMode="auto">
                <a:xfrm>
                  <a:off x="6024" y="2028"/>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116" name="Freeform 1417"/>
                <p:cNvSpPr>
                  <a:spLocks/>
                </p:cNvSpPr>
                <p:nvPr/>
              </p:nvSpPr>
              <p:spPr bwMode="auto">
                <a:xfrm>
                  <a:off x="6024" y="2028"/>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117" name="Freeform 1418"/>
                <p:cNvSpPr>
                  <a:spLocks/>
                </p:cNvSpPr>
                <p:nvPr/>
              </p:nvSpPr>
              <p:spPr bwMode="auto">
                <a:xfrm>
                  <a:off x="6024" y="2022"/>
                  <a:ext cx="1" cy="6"/>
                </a:xfrm>
                <a:custGeom>
                  <a:avLst/>
                  <a:gdLst>
                    <a:gd name="T0" fmla="*/ 0 w 1"/>
                    <a:gd name="T1" fmla="*/ 6 h 1"/>
                    <a:gd name="T2" fmla="*/ 0 w 1"/>
                    <a:gd name="T3" fmla="*/ 6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1"/>
                      </a:moveTo>
                      <a:lnTo>
                        <a:pt x="0" y="1"/>
                      </a:ln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118" name="Freeform 1419"/>
                <p:cNvSpPr>
                  <a:spLocks/>
                </p:cNvSpPr>
                <p:nvPr/>
              </p:nvSpPr>
              <p:spPr bwMode="auto">
                <a:xfrm>
                  <a:off x="6024" y="2022"/>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119" name="Freeform 1420"/>
                <p:cNvSpPr>
                  <a:spLocks/>
                </p:cNvSpPr>
                <p:nvPr/>
              </p:nvSpPr>
              <p:spPr bwMode="auto">
                <a:xfrm>
                  <a:off x="6024" y="2022"/>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120" name="Freeform 1421"/>
                <p:cNvSpPr>
                  <a:spLocks/>
                </p:cNvSpPr>
                <p:nvPr/>
              </p:nvSpPr>
              <p:spPr bwMode="auto">
                <a:xfrm>
                  <a:off x="6024" y="2022"/>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121" name="Freeform 1422"/>
                <p:cNvSpPr>
                  <a:spLocks/>
                </p:cNvSpPr>
                <p:nvPr/>
              </p:nvSpPr>
              <p:spPr bwMode="auto">
                <a:xfrm>
                  <a:off x="6024" y="2022"/>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122" name="Freeform 1423"/>
                <p:cNvSpPr>
                  <a:spLocks/>
                </p:cNvSpPr>
                <p:nvPr/>
              </p:nvSpPr>
              <p:spPr bwMode="auto">
                <a:xfrm>
                  <a:off x="6024" y="2016"/>
                  <a:ext cx="1" cy="6"/>
                </a:xfrm>
                <a:custGeom>
                  <a:avLst/>
                  <a:gdLst>
                    <a:gd name="T0" fmla="*/ 0 w 1"/>
                    <a:gd name="T1" fmla="*/ 6 h 1"/>
                    <a:gd name="T2" fmla="*/ 0 w 1"/>
                    <a:gd name="T3" fmla="*/ 6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1"/>
                      </a:moveTo>
                      <a:lnTo>
                        <a:pt x="0" y="1"/>
                      </a:ln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123" name="Freeform 1424"/>
                <p:cNvSpPr>
                  <a:spLocks/>
                </p:cNvSpPr>
                <p:nvPr/>
              </p:nvSpPr>
              <p:spPr bwMode="auto">
                <a:xfrm>
                  <a:off x="6024" y="2016"/>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124" name="Freeform 1425"/>
                <p:cNvSpPr>
                  <a:spLocks/>
                </p:cNvSpPr>
                <p:nvPr/>
              </p:nvSpPr>
              <p:spPr bwMode="auto">
                <a:xfrm>
                  <a:off x="6024" y="2016"/>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125" name="Freeform 1426"/>
                <p:cNvSpPr>
                  <a:spLocks/>
                </p:cNvSpPr>
                <p:nvPr/>
              </p:nvSpPr>
              <p:spPr bwMode="auto">
                <a:xfrm>
                  <a:off x="6024" y="2016"/>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126" name="Freeform 1427"/>
                <p:cNvSpPr>
                  <a:spLocks/>
                </p:cNvSpPr>
                <p:nvPr/>
              </p:nvSpPr>
              <p:spPr bwMode="auto">
                <a:xfrm>
                  <a:off x="6024" y="2016"/>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127" name="Freeform 1428"/>
                <p:cNvSpPr>
                  <a:spLocks/>
                </p:cNvSpPr>
                <p:nvPr/>
              </p:nvSpPr>
              <p:spPr bwMode="auto">
                <a:xfrm>
                  <a:off x="6024" y="2016"/>
                  <a:ext cx="6" cy="1"/>
                </a:xfrm>
                <a:custGeom>
                  <a:avLst/>
                  <a:gdLst>
                    <a:gd name="T0" fmla="*/ 0 w 1"/>
                    <a:gd name="T1" fmla="*/ 0 h 1"/>
                    <a:gd name="T2" fmla="*/ 6 w 1"/>
                    <a:gd name="T3" fmla="*/ 0 h 1"/>
                    <a:gd name="T4" fmla="*/ 6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1"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128" name="Freeform 1429"/>
                <p:cNvSpPr>
                  <a:spLocks/>
                </p:cNvSpPr>
                <p:nvPr/>
              </p:nvSpPr>
              <p:spPr bwMode="auto">
                <a:xfrm>
                  <a:off x="6030" y="2010"/>
                  <a:ext cx="1" cy="6"/>
                </a:xfrm>
                <a:custGeom>
                  <a:avLst/>
                  <a:gdLst>
                    <a:gd name="T0" fmla="*/ 0 w 1"/>
                    <a:gd name="T1" fmla="*/ 6 h 1"/>
                    <a:gd name="T2" fmla="*/ 0 w 1"/>
                    <a:gd name="T3" fmla="*/ 6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1"/>
                      </a:moveTo>
                      <a:lnTo>
                        <a:pt x="0" y="1"/>
                      </a:ln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129" name="Freeform 1430"/>
                <p:cNvSpPr>
                  <a:spLocks/>
                </p:cNvSpPr>
                <p:nvPr/>
              </p:nvSpPr>
              <p:spPr bwMode="auto">
                <a:xfrm>
                  <a:off x="6030" y="2010"/>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130" name="Freeform 1431"/>
                <p:cNvSpPr>
                  <a:spLocks/>
                </p:cNvSpPr>
                <p:nvPr/>
              </p:nvSpPr>
              <p:spPr bwMode="auto">
                <a:xfrm>
                  <a:off x="6030" y="2010"/>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131" name="Freeform 1432"/>
                <p:cNvSpPr>
                  <a:spLocks/>
                </p:cNvSpPr>
                <p:nvPr/>
              </p:nvSpPr>
              <p:spPr bwMode="auto">
                <a:xfrm>
                  <a:off x="6030" y="2010"/>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132" name="Freeform 1433"/>
                <p:cNvSpPr>
                  <a:spLocks/>
                </p:cNvSpPr>
                <p:nvPr/>
              </p:nvSpPr>
              <p:spPr bwMode="auto">
                <a:xfrm>
                  <a:off x="6030" y="2010"/>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133" name="Freeform 1434"/>
                <p:cNvSpPr>
                  <a:spLocks/>
                </p:cNvSpPr>
                <p:nvPr/>
              </p:nvSpPr>
              <p:spPr bwMode="auto">
                <a:xfrm>
                  <a:off x="6030" y="2004"/>
                  <a:ext cx="1" cy="6"/>
                </a:xfrm>
                <a:custGeom>
                  <a:avLst/>
                  <a:gdLst>
                    <a:gd name="T0" fmla="*/ 0 w 1"/>
                    <a:gd name="T1" fmla="*/ 6 h 1"/>
                    <a:gd name="T2" fmla="*/ 0 w 1"/>
                    <a:gd name="T3" fmla="*/ 6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1"/>
                      </a:moveTo>
                      <a:lnTo>
                        <a:pt x="0" y="1"/>
                      </a:ln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134" name="Freeform 1435"/>
                <p:cNvSpPr>
                  <a:spLocks/>
                </p:cNvSpPr>
                <p:nvPr/>
              </p:nvSpPr>
              <p:spPr bwMode="auto">
                <a:xfrm>
                  <a:off x="6030" y="2004"/>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135" name="Freeform 1436"/>
                <p:cNvSpPr>
                  <a:spLocks/>
                </p:cNvSpPr>
                <p:nvPr/>
              </p:nvSpPr>
              <p:spPr bwMode="auto">
                <a:xfrm>
                  <a:off x="6030" y="2004"/>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136" name="Freeform 1437"/>
                <p:cNvSpPr>
                  <a:spLocks/>
                </p:cNvSpPr>
                <p:nvPr/>
              </p:nvSpPr>
              <p:spPr bwMode="auto">
                <a:xfrm>
                  <a:off x="6030" y="2004"/>
                  <a:ext cx="6" cy="1"/>
                </a:xfrm>
                <a:custGeom>
                  <a:avLst/>
                  <a:gdLst>
                    <a:gd name="T0" fmla="*/ 0 w 1"/>
                    <a:gd name="T1" fmla="*/ 0 h 1"/>
                    <a:gd name="T2" fmla="*/ 6 w 1"/>
                    <a:gd name="T3" fmla="*/ 0 h 1"/>
                    <a:gd name="T4" fmla="*/ 6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1"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137" name="Freeform 1438"/>
                <p:cNvSpPr>
                  <a:spLocks/>
                </p:cNvSpPr>
                <p:nvPr/>
              </p:nvSpPr>
              <p:spPr bwMode="auto">
                <a:xfrm>
                  <a:off x="6036" y="2004"/>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138" name="Freeform 1439"/>
                <p:cNvSpPr>
                  <a:spLocks/>
                </p:cNvSpPr>
                <p:nvPr/>
              </p:nvSpPr>
              <p:spPr bwMode="auto">
                <a:xfrm>
                  <a:off x="6036" y="2004"/>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139" name="Freeform 1440"/>
                <p:cNvSpPr>
                  <a:spLocks/>
                </p:cNvSpPr>
                <p:nvPr/>
              </p:nvSpPr>
              <p:spPr bwMode="auto">
                <a:xfrm>
                  <a:off x="6036" y="1998"/>
                  <a:ext cx="1" cy="6"/>
                </a:xfrm>
                <a:custGeom>
                  <a:avLst/>
                  <a:gdLst>
                    <a:gd name="T0" fmla="*/ 0 w 1"/>
                    <a:gd name="T1" fmla="*/ 6 h 1"/>
                    <a:gd name="T2" fmla="*/ 0 w 1"/>
                    <a:gd name="T3" fmla="*/ 6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1"/>
                      </a:moveTo>
                      <a:lnTo>
                        <a:pt x="0" y="1"/>
                      </a:ln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140" name="Freeform 1441"/>
                <p:cNvSpPr>
                  <a:spLocks/>
                </p:cNvSpPr>
                <p:nvPr/>
              </p:nvSpPr>
              <p:spPr bwMode="auto">
                <a:xfrm>
                  <a:off x="6036" y="1998"/>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141" name="Freeform 1442"/>
                <p:cNvSpPr>
                  <a:spLocks/>
                </p:cNvSpPr>
                <p:nvPr/>
              </p:nvSpPr>
              <p:spPr bwMode="auto">
                <a:xfrm>
                  <a:off x="6036" y="1998"/>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55540" name="Group 1443"/>
              <p:cNvGrpSpPr>
                <a:grpSpLocks/>
              </p:cNvGrpSpPr>
              <p:nvPr/>
            </p:nvGrpSpPr>
            <p:grpSpPr bwMode="auto">
              <a:xfrm>
                <a:off x="6036" y="1782"/>
                <a:ext cx="133" cy="217"/>
                <a:chOff x="6036" y="1782"/>
                <a:chExt cx="133" cy="217"/>
              </a:xfrm>
            </p:grpSpPr>
            <p:sp>
              <p:nvSpPr>
                <p:cNvPr id="55742" name="Freeform 1444"/>
                <p:cNvSpPr>
                  <a:spLocks/>
                </p:cNvSpPr>
                <p:nvPr/>
              </p:nvSpPr>
              <p:spPr bwMode="auto">
                <a:xfrm>
                  <a:off x="6036" y="1998"/>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743" name="Freeform 1445"/>
                <p:cNvSpPr>
                  <a:spLocks/>
                </p:cNvSpPr>
                <p:nvPr/>
              </p:nvSpPr>
              <p:spPr bwMode="auto">
                <a:xfrm>
                  <a:off x="6036" y="1998"/>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744" name="Freeform 1446"/>
                <p:cNvSpPr>
                  <a:spLocks/>
                </p:cNvSpPr>
                <p:nvPr/>
              </p:nvSpPr>
              <p:spPr bwMode="auto">
                <a:xfrm>
                  <a:off x="6036" y="1992"/>
                  <a:ext cx="1" cy="6"/>
                </a:xfrm>
                <a:custGeom>
                  <a:avLst/>
                  <a:gdLst>
                    <a:gd name="T0" fmla="*/ 0 w 1"/>
                    <a:gd name="T1" fmla="*/ 6 h 1"/>
                    <a:gd name="T2" fmla="*/ 0 w 1"/>
                    <a:gd name="T3" fmla="*/ 6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1"/>
                      </a:moveTo>
                      <a:lnTo>
                        <a:pt x="0" y="1"/>
                      </a:ln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745" name="Freeform 1447"/>
                <p:cNvSpPr>
                  <a:spLocks/>
                </p:cNvSpPr>
                <p:nvPr/>
              </p:nvSpPr>
              <p:spPr bwMode="auto">
                <a:xfrm>
                  <a:off x="6036" y="1992"/>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746" name="Freeform 1448"/>
                <p:cNvSpPr>
                  <a:spLocks/>
                </p:cNvSpPr>
                <p:nvPr/>
              </p:nvSpPr>
              <p:spPr bwMode="auto">
                <a:xfrm>
                  <a:off x="6036" y="1992"/>
                  <a:ext cx="6" cy="1"/>
                </a:xfrm>
                <a:custGeom>
                  <a:avLst/>
                  <a:gdLst>
                    <a:gd name="T0" fmla="*/ 0 w 1"/>
                    <a:gd name="T1" fmla="*/ 0 h 1"/>
                    <a:gd name="T2" fmla="*/ 6 w 1"/>
                    <a:gd name="T3" fmla="*/ 0 h 1"/>
                    <a:gd name="T4" fmla="*/ 6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1"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747" name="Freeform 1449"/>
                <p:cNvSpPr>
                  <a:spLocks/>
                </p:cNvSpPr>
                <p:nvPr/>
              </p:nvSpPr>
              <p:spPr bwMode="auto">
                <a:xfrm>
                  <a:off x="6042" y="1992"/>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748" name="Freeform 1450"/>
                <p:cNvSpPr>
                  <a:spLocks/>
                </p:cNvSpPr>
                <p:nvPr/>
              </p:nvSpPr>
              <p:spPr bwMode="auto">
                <a:xfrm>
                  <a:off x="6042" y="1992"/>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749" name="Freeform 1451"/>
                <p:cNvSpPr>
                  <a:spLocks/>
                </p:cNvSpPr>
                <p:nvPr/>
              </p:nvSpPr>
              <p:spPr bwMode="auto">
                <a:xfrm>
                  <a:off x="6042" y="1992"/>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750" name="Freeform 1452"/>
                <p:cNvSpPr>
                  <a:spLocks/>
                </p:cNvSpPr>
                <p:nvPr/>
              </p:nvSpPr>
              <p:spPr bwMode="auto">
                <a:xfrm>
                  <a:off x="6042" y="1986"/>
                  <a:ext cx="1" cy="6"/>
                </a:xfrm>
                <a:custGeom>
                  <a:avLst/>
                  <a:gdLst>
                    <a:gd name="T0" fmla="*/ 0 w 1"/>
                    <a:gd name="T1" fmla="*/ 6 h 1"/>
                    <a:gd name="T2" fmla="*/ 0 w 1"/>
                    <a:gd name="T3" fmla="*/ 6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1"/>
                      </a:moveTo>
                      <a:lnTo>
                        <a:pt x="0" y="1"/>
                      </a:ln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751" name="Freeform 1453"/>
                <p:cNvSpPr>
                  <a:spLocks/>
                </p:cNvSpPr>
                <p:nvPr/>
              </p:nvSpPr>
              <p:spPr bwMode="auto">
                <a:xfrm>
                  <a:off x="6042" y="1986"/>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752" name="Freeform 1454"/>
                <p:cNvSpPr>
                  <a:spLocks/>
                </p:cNvSpPr>
                <p:nvPr/>
              </p:nvSpPr>
              <p:spPr bwMode="auto">
                <a:xfrm>
                  <a:off x="6042" y="1986"/>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753" name="Freeform 1455"/>
                <p:cNvSpPr>
                  <a:spLocks/>
                </p:cNvSpPr>
                <p:nvPr/>
              </p:nvSpPr>
              <p:spPr bwMode="auto">
                <a:xfrm>
                  <a:off x="6042" y="1986"/>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754" name="Freeform 1456"/>
                <p:cNvSpPr>
                  <a:spLocks/>
                </p:cNvSpPr>
                <p:nvPr/>
              </p:nvSpPr>
              <p:spPr bwMode="auto">
                <a:xfrm>
                  <a:off x="6042" y="1986"/>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755" name="Freeform 1457"/>
                <p:cNvSpPr>
                  <a:spLocks/>
                </p:cNvSpPr>
                <p:nvPr/>
              </p:nvSpPr>
              <p:spPr bwMode="auto">
                <a:xfrm>
                  <a:off x="6042" y="1980"/>
                  <a:ext cx="1" cy="6"/>
                </a:xfrm>
                <a:custGeom>
                  <a:avLst/>
                  <a:gdLst>
                    <a:gd name="T0" fmla="*/ 0 w 1"/>
                    <a:gd name="T1" fmla="*/ 6 h 1"/>
                    <a:gd name="T2" fmla="*/ 0 w 1"/>
                    <a:gd name="T3" fmla="*/ 6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1"/>
                      </a:moveTo>
                      <a:lnTo>
                        <a:pt x="0" y="1"/>
                      </a:ln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756" name="Freeform 1458"/>
                <p:cNvSpPr>
                  <a:spLocks/>
                </p:cNvSpPr>
                <p:nvPr/>
              </p:nvSpPr>
              <p:spPr bwMode="auto">
                <a:xfrm>
                  <a:off x="6042" y="1980"/>
                  <a:ext cx="6" cy="1"/>
                </a:xfrm>
                <a:custGeom>
                  <a:avLst/>
                  <a:gdLst>
                    <a:gd name="T0" fmla="*/ 0 w 1"/>
                    <a:gd name="T1" fmla="*/ 0 h 1"/>
                    <a:gd name="T2" fmla="*/ 6 w 1"/>
                    <a:gd name="T3" fmla="*/ 0 h 1"/>
                    <a:gd name="T4" fmla="*/ 6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1"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757" name="Freeform 1459"/>
                <p:cNvSpPr>
                  <a:spLocks/>
                </p:cNvSpPr>
                <p:nvPr/>
              </p:nvSpPr>
              <p:spPr bwMode="auto">
                <a:xfrm>
                  <a:off x="6048" y="1980"/>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758" name="Freeform 1460"/>
                <p:cNvSpPr>
                  <a:spLocks/>
                </p:cNvSpPr>
                <p:nvPr/>
              </p:nvSpPr>
              <p:spPr bwMode="auto">
                <a:xfrm>
                  <a:off x="6048" y="1980"/>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759" name="Freeform 1461"/>
                <p:cNvSpPr>
                  <a:spLocks/>
                </p:cNvSpPr>
                <p:nvPr/>
              </p:nvSpPr>
              <p:spPr bwMode="auto">
                <a:xfrm>
                  <a:off x="6048" y="1980"/>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760" name="Freeform 1462"/>
                <p:cNvSpPr>
                  <a:spLocks/>
                </p:cNvSpPr>
                <p:nvPr/>
              </p:nvSpPr>
              <p:spPr bwMode="auto">
                <a:xfrm>
                  <a:off x="6048" y="1980"/>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761" name="Freeform 1463"/>
                <p:cNvSpPr>
                  <a:spLocks/>
                </p:cNvSpPr>
                <p:nvPr/>
              </p:nvSpPr>
              <p:spPr bwMode="auto">
                <a:xfrm>
                  <a:off x="6048" y="1974"/>
                  <a:ext cx="1" cy="6"/>
                </a:xfrm>
                <a:custGeom>
                  <a:avLst/>
                  <a:gdLst>
                    <a:gd name="T0" fmla="*/ 0 w 1"/>
                    <a:gd name="T1" fmla="*/ 6 h 1"/>
                    <a:gd name="T2" fmla="*/ 0 w 1"/>
                    <a:gd name="T3" fmla="*/ 6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1"/>
                      </a:moveTo>
                      <a:lnTo>
                        <a:pt x="0" y="1"/>
                      </a:ln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762" name="Freeform 1464"/>
                <p:cNvSpPr>
                  <a:spLocks/>
                </p:cNvSpPr>
                <p:nvPr/>
              </p:nvSpPr>
              <p:spPr bwMode="auto">
                <a:xfrm>
                  <a:off x="6048" y="1974"/>
                  <a:ext cx="6" cy="1"/>
                </a:xfrm>
                <a:custGeom>
                  <a:avLst/>
                  <a:gdLst>
                    <a:gd name="T0" fmla="*/ 0 w 1"/>
                    <a:gd name="T1" fmla="*/ 0 h 1"/>
                    <a:gd name="T2" fmla="*/ 6 w 1"/>
                    <a:gd name="T3" fmla="*/ 0 h 1"/>
                    <a:gd name="T4" fmla="*/ 6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1"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763" name="Freeform 1465"/>
                <p:cNvSpPr>
                  <a:spLocks/>
                </p:cNvSpPr>
                <p:nvPr/>
              </p:nvSpPr>
              <p:spPr bwMode="auto">
                <a:xfrm>
                  <a:off x="6054" y="1974"/>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764" name="Freeform 1466"/>
                <p:cNvSpPr>
                  <a:spLocks/>
                </p:cNvSpPr>
                <p:nvPr/>
              </p:nvSpPr>
              <p:spPr bwMode="auto">
                <a:xfrm>
                  <a:off x="6054" y="1974"/>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765" name="Freeform 1467"/>
                <p:cNvSpPr>
                  <a:spLocks/>
                </p:cNvSpPr>
                <p:nvPr/>
              </p:nvSpPr>
              <p:spPr bwMode="auto">
                <a:xfrm>
                  <a:off x="6054" y="1974"/>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766" name="Freeform 1468"/>
                <p:cNvSpPr>
                  <a:spLocks/>
                </p:cNvSpPr>
                <p:nvPr/>
              </p:nvSpPr>
              <p:spPr bwMode="auto">
                <a:xfrm>
                  <a:off x="6054" y="1968"/>
                  <a:ext cx="1" cy="6"/>
                </a:xfrm>
                <a:custGeom>
                  <a:avLst/>
                  <a:gdLst>
                    <a:gd name="T0" fmla="*/ 0 w 1"/>
                    <a:gd name="T1" fmla="*/ 6 h 1"/>
                    <a:gd name="T2" fmla="*/ 0 w 1"/>
                    <a:gd name="T3" fmla="*/ 6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1"/>
                      </a:moveTo>
                      <a:lnTo>
                        <a:pt x="0" y="1"/>
                      </a:ln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767" name="Freeform 1469"/>
                <p:cNvSpPr>
                  <a:spLocks/>
                </p:cNvSpPr>
                <p:nvPr/>
              </p:nvSpPr>
              <p:spPr bwMode="auto">
                <a:xfrm>
                  <a:off x="6054" y="1968"/>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768" name="Freeform 1470"/>
                <p:cNvSpPr>
                  <a:spLocks/>
                </p:cNvSpPr>
                <p:nvPr/>
              </p:nvSpPr>
              <p:spPr bwMode="auto">
                <a:xfrm>
                  <a:off x="6054" y="1968"/>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769" name="Freeform 1471"/>
                <p:cNvSpPr>
                  <a:spLocks/>
                </p:cNvSpPr>
                <p:nvPr/>
              </p:nvSpPr>
              <p:spPr bwMode="auto">
                <a:xfrm>
                  <a:off x="6054" y="1968"/>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770" name="Freeform 1472"/>
                <p:cNvSpPr>
                  <a:spLocks/>
                </p:cNvSpPr>
                <p:nvPr/>
              </p:nvSpPr>
              <p:spPr bwMode="auto">
                <a:xfrm>
                  <a:off x="6054" y="1968"/>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771" name="Freeform 1473"/>
                <p:cNvSpPr>
                  <a:spLocks/>
                </p:cNvSpPr>
                <p:nvPr/>
              </p:nvSpPr>
              <p:spPr bwMode="auto">
                <a:xfrm>
                  <a:off x="6054" y="1968"/>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772" name="Freeform 1474"/>
                <p:cNvSpPr>
                  <a:spLocks/>
                </p:cNvSpPr>
                <p:nvPr/>
              </p:nvSpPr>
              <p:spPr bwMode="auto">
                <a:xfrm>
                  <a:off x="6054" y="1962"/>
                  <a:ext cx="1" cy="6"/>
                </a:xfrm>
                <a:custGeom>
                  <a:avLst/>
                  <a:gdLst>
                    <a:gd name="T0" fmla="*/ 0 w 1"/>
                    <a:gd name="T1" fmla="*/ 6 h 1"/>
                    <a:gd name="T2" fmla="*/ 0 w 1"/>
                    <a:gd name="T3" fmla="*/ 6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1"/>
                      </a:moveTo>
                      <a:lnTo>
                        <a:pt x="0" y="1"/>
                      </a:ln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773" name="Freeform 1475"/>
                <p:cNvSpPr>
                  <a:spLocks/>
                </p:cNvSpPr>
                <p:nvPr/>
              </p:nvSpPr>
              <p:spPr bwMode="auto">
                <a:xfrm>
                  <a:off x="6054" y="1962"/>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774" name="Freeform 1476"/>
                <p:cNvSpPr>
                  <a:spLocks/>
                </p:cNvSpPr>
                <p:nvPr/>
              </p:nvSpPr>
              <p:spPr bwMode="auto">
                <a:xfrm>
                  <a:off x="6054" y="1962"/>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775" name="Freeform 1477"/>
                <p:cNvSpPr>
                  <a:spLocks/>
                </p:cNvSpPr>
                <p:nvPr/>
              </p:nvSpPr>
              <p:spPr bwMode="auto">
                <a:xfrm>
                  <a:off x="6054" y="1962"/>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776" name="Freeform 1478"/>
                <p:cNvSpPr>
                  <a:spLocks/>
                </p:cNvSpPr>
                <p:nvPr/>
              </p:nvSpPr>
              <p:spPr bwMode="auto">
                <a:xfrm>
                  <a:off x="6054" y="1962"/>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777" name="Freeform 1479"/>
                <p:cNvSpPr>
                  <a:spLocks/>
                </p:cNvSpPr>
                <p:nvPr/>
              </p:nvSpPr>
              <p:spPr bwMode="auto">
                <a:xfrm>
                  <a:off x="6054" y="1956"/>
                  <a:ext cx="1" cy="6"/>
                </a:xfrm>
                <a:custGeom>
                  <a:avLst/>
                  <a:gdLst>
                    <a:gd name="T0" fmla="*/ 0 w 1"/>
                    <a:gd name="T1" fmla="*/ 6 h 1"/>
                    <a:gd name="T2" fmla="*/ 0 w 1"/>
                    <a:gd name="T3" fmla="*/ 6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1"/>
                      </a:moveTo>
                      <a:lnTo>
                        <a:pt x="0" y="1"/>
                      </a:ln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778" name="Freeform 1480"/>
                <p:cNvSpPr>
                  <a:spLocks/>
                </p:cNvSpPr>
                <p:nvPr/>
              </p:nvSpPr>
              <p:spPr bwMode="auto">
                <a:xfrm>
                  <a:off x="6054" y="1956"/>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779" name="Freeform 1481"/>
                <p:cNvSpPr>
                  <a:spLocks/>
                </p:cNvSpPr>
                <p:nvPr/>
              </p:nvSpPr>
              <p:spPr bwMode="auto">
                <a:xfrm>
                  <a:off x="6054" y="1956"/>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780" name="Freeform 1482"/>
                <p:cNvSpPr>
                  <a:spLocks/>
                </p:cNvSpPr>
                <p:nvPr/>
              </p:nvSpPr>
              <p:spPr bwMode="auto">
                <a:xfrm>
                  <a:off x="6054" y="1956"/>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781" name="Freeform 1483"/>
                <p:cNvSpPr>
                  <a:spLocks/>
                </p:cNvSpPr>
                <p:nvPr/>
              </p:nvSpPr>
              <p:spPr bwMode="auto">
                <a:xfrm>
                  <a:off x="6054" y="1956"/>
                  <a:ext cx="6" cy="1"/>
                </a:xfrm>
                <a:custGeom>
                  <a:avLst/>
                  <a:gdLst>
                    <a:gd name="T0" fmla="*/ 0 w 1"/>
                    <a:gd name="T1" fmla="*/ 0 h 1"/>
                    <a:gd name="T2" fmla="*/ 6 w 1"/>
                    <a:gd name="T3" fmla="*/ 0 h 1"/>
                    <a:gd name="T4" fmla="*/ 6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1"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782" name="Freeform 1484"/>
                <p:cNvSpPr>
                  <a:spLocks/>
                </p:cNvSpPr>
                <p:nvPr/>
              </p:nvSpPr>
              <p:spPr bwMode="auto">
                <a:xfrm>
                  <a:off x="6060" y="1956"/>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783" name="Freeform 1485"/>
                <p:cNvSpPr>
                  <a:spLocks/>
                </p:cNvSpPr>
                <p:nvPr/>
              </p:nvSpPr>
              <p:spPr bwMode="auto">
                <a:xfrm>
                  <a:off x="6060" y="1950"/>
                  <a:ext cx="1" cy="6"/>
                </a:xfrm>
                <a:custGeom>
                  <a:avLst/>
                  <a:gdLst>
                    <a:gd name="T0" fmla="*/ 0 w 1"/>
                    <a:gd name="T1" fmla="*/ 6 h 1"/>
                    <a:gd name="T2" fmla="*/ 0 w 1"/>
                    <a:gd name="T3" fmla="*/ 6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1"/>
                      </a:moveTo>
                      <a:lnTo>
                        <a:pt x="0" y="1"/>
                      </a:ln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784" name="Freeform 1486"/>
                <p:cNvSpPr>
                  <a:spLocks/>
                </p:cNvSpPr>
                <p:nvPr/>
              </p:nvSpPr>
              <p:spPr bwMode="auto">
                <a:xfrm>
                  <a:off x="6060" y="1950"/>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785" name="Freeform 1487"/>
                <p:cNvSpPr>
                  <a:spLocks/>
                </p:cNvSpPr>
                <p:nvPr/>
              </p:nvSpPr>
              <p:spPr bwMode="auto">
                <a:xfrm>
                  <a:off x="6060" y="1950"/>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786" name="Freeform 1488"/>
                <p:cNvSpPr>
                  <a:spLocks/>
                </p:cNvSpPr>
                <p:nvPr/>
              </p:nvSpPr>
              <p:spPr bwMode="auto">
                <a:xfrm>
                  <a:off x="6060" y="1950"/>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787" name="Freeform 1489"/>
                <p:cNvSpPr>
                  <a:spLocks/>
                </p:cNvSpPr>
                <p:nvPr/>
              </p:nvSpPr>
              <p:spPr bwMode="auto">
                <a:xfrm>
                  <a:off x="6060" y="1950"/>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788" name="Freeform 1490"/>
                <p:cNvSpPr>
                  <a:spLocks/>
                </p:cNvSpPr>
                <p:nvPr/>
              </p:nvSpPr>
              <p:spPr bwMode="auto">
                <a:xfrm>
                  <a:off x="6060" y="1944"/>
                  <a:ext cx="1" cy="6"/>
                </a:xfrm>
                <a:custGeom>
                  <a:avLst/>
                  <a:gdLst>
                    <a:gd name="T0" fmla="*/ 0 w 1"/>
                    <a:gd name="T1" fmla="*/ 6 h 1"/>
                    <a:gd name="T2" fmla="*/ 0 w 1"/>
                    <a:gd name="T3" fmla="*/ 6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1"/>
                      </a:moveTo>
                      <a:lnTo>
                        <a:pt x="0" y="1"/>
                      </a:ln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789" name="Freeform 1491"/>
                <p:cNvSpPr>
                  <a:spLocks/>
                </p:cNvSpPr>
                <p:nvPr/>
              </p:nvSpPr>
              <p:spPr bwMode="auto">
                <a:xfrm>
                  <a:off x="6060" y="1944"/>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790" name="Freeform 1492"/>
                <p:cNvSpPr>
                  <a:spLocks/>
                </p:cNvSpPr>
                <p:nvPr/>
              </p:nvSpPr>
              <p:spPr bwMode="auto">
                <a:xfrm>
                  <a:off x="6060" y="1944"/>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791" name="Freeform 1493"/>
                <p:cNvSpPr>
                  <a:spLocks/>
                </p:cNvSpPr>
                <p:nvPr/>
              </p:nvSpPr>
              <p:spPr bwMode="auto">
                <a:xfrm>
                  <a:off x="6060" y="1944"/>
                  <a:ext cx="6" cy="1"/>
                </a:xfrm>
                <a:custGeom>
                  <a:avLst/>
                  <a:gdLst>
                    <a:gd name="T0" fmla="*/ 0 w 1"/>
                    <a:gd name="T1" fmla="*/ 0 h 1"/>
                    <a:gd name="T2" fmla="*/ 6 w 1"/>
                    <a:gd name="T3" fmla="*/ 0 h 1"/>
                    <a:gd name="T4" fmla="*/ 6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1"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792" name="Freeform 1494"/>
                <p:cNvSpPr>
                  <a:spLocks/>
                </p:cNvSpPr>
                <p:nvPr/>
              </p:nvSpPr>
              <p:spPr bwMode="auto">
                <a:xfrm>
                  <a:off x="6066" y="1944"/>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793" name="Freeform 1495"/>
                <p:cNvSpPr>
                  <a:spLocks/>
                </p:cNvSpPr>
                <p:nvPr/>
              </p:nvSpPr>
              <p:spPr bwMode="auto">
                <a:xfrm>
                  <a:off x="6066" y="1944"/>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794" name="Freeform 1496"/>
                <p:cNvSpPr>
                  <a:spLocks/>
                </p:cNvSpPr>
                <p:nvPr/>
              </p:nvSpPr>
              <p:spPr bwMode="auto">
                <a:xfrm>
                  <a:off x="6066" y="1938"/>
                  <a:ext cx="1" cy="6"/>
                </a:xfrm>
                <a:custGeom>
                  <a:avLst/>
                  <a:gdLst>
                    <a:gd name="T0" fmla="*/ 0 w 1"/>
                    <a:gd name="T1" fmla="*/ 6 h 1"/>
                    <a:gd name="T2" fmla="*/ 0 w 1"/>
                    <a:gd name="T3" fmla="*/ 6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1"/>
                      </a:moveTo>
                      <a:lnTo>
                        <a:pt x="0" y="1"/>
                      </a:ln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795" name="Freeform 1497"/>
                <p:cNvSpPr>
                  <a:spLocks/>
                </p:cNvSpPr>
                <p:nvPr/>
              </p:nvSpPr>
              <p:spPr bwMode="auto">
                <a:xfrm>
                  <a:off x="6066" y="1938"/>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796" name="Freeform 1498"/>
                <p:cNvSpPr>
                  <a:spLocks/>
                </p:cNvSpPr>
                <p:nvPr/>
              </p:nvSpPr>
              <p:spPr bwMode="auto">
                <a:xfrm>
                  <a:off x="6066" y="1938"/>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797" name="Freeform 1499"/>
                <p:cNvSpPr>
                  <a:spLocks/>
                </p:cNvSpPr>
                <p:nvPr/>
              </p:nvSpPr>
              <p:spPr bwMode="auto">
                <a:xfrm>
                  <a:off x="6066" y="1938"/>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798" name="Freeform 1500"/>
                <p:cNvSpPr>
                  <a:spLocks/>
                </p:cNvSpPr>
                <p:nvPr/>
              </p:nvSpPr>
              <p:spPr bwMode="auto">
                <a:xfrm>
                  <a:off x="6066" y="1938"/>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799" name="Freeform 1501"/>
                <p:cNvSpPr>
                  <a:spLocks/>
                </p:cNvSpPr>
                <p:nvPr/>
              </p:nvSpPr>
              <p:spPr bwMode="auto">
                <a:xfrm>
                  <a:off x="6066" y="1932"/>
                  <a:ext cx="6" cy="6"/>
                </a:xfrm>
                <a:custGeom>
                  <a:avLst/>
                  <a:gdLst>
                    <a:gd name="T0" fmla="*/ 0 w 1"/>
                    <a:gd name="T1" fmla="*/ 6 h 1"/>
                    <a:gd name="T2" fmla="*/ 6 w 1"/>
                    <a:gd name="T3" fmla="*/ 6 h 1"/>
                    <a:gd name="T4" fmla="*/ 6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1"/>
                      </a:moveTo>
                      <a:lnTo>
                        <a:pt x="1" y="1"/>
                      </a:lnTo>
                      <a:lnTo>
                        <a:pt x="1"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800" name="Freeform 1502"/>
                <p:cNvSpPr>
                  <a:spLocks/>
                </p:cNvSpPr>
                <p:nvPr/>
              </p:nvSpPr>
              <p:spPr bwMode="auto">
                <a:xfrm>
                  <a:off x="6072" y="1932"/>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801" name="Freeform 1503"/>
                <p:cNvSpPr>
                  <a:spLocks/>
                </p:cNvSpPr>
                <p:nvPr/>
              </p:nvSpPr>
              <p:spPr bwMode="auto">
                <a:xfrm>
                  <a:off x="6072" y="1932"/>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802" name="Freeform 1504"/>
                <p:cNvSpPr>
                  <a:spLocks/>
                </p:cNvSpPr>
                <p:nvPr/>
              </p:nvSpPr>
              <p:spPr bwMode="auto">
                <a:xfrm>
                  <a:off x="6072" y="1932"/>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803" name="Freeform 1505"/>
                <p:cNvSpPr>
                  <a:spLocks/>
                </p:cNvSpPr>
                <p:nvPr/>
              </p:nvSpPr>
              <p:spPr bwMode="auto">
                <a:xfrm>
                  <a:off x="6072" y="1932"/>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804" name="Freeform 1506"/>
                <p:cNvSpPr>
                  <a:spLocks/>
                </p:cNvSpPr>
                <p:nvPr/>
              </p:nvSpPr>
              <p:spPr bwMode="auto">
                <a:xfrm>
                  <a:off x="6072" y="1932"/>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805" name="Freeform 1507"/>
                <p:cNvSpPr>
                  <a:spLocks/>
                </p:cNvSpPr>
                <p:nvPr/>
              </p:nvSpPr>
              <p:spPr bwMode="auto">
                <a:xfrm>
                  <a:off x="6072" y="1926"/>
                  <a:ext cx="1" cy="6"/>
                </a:xfrm>
                <a:custGeom>
                  <a:avLst/>
                  <a:gdLst>
                    <a:gd name="T0" fmla="*/ 0 w 1"/>
                    <a:gd name="T1" fmla="*/ 6 h 1"/>
                    <a:gd name="T2" fmla="*/ 0 w 1"/>
                    <a:gd name="T3" fmla="*/ 6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1"/>
                      </a:moveTo>
                      <a:lnTo>
                        <a:pt x="0" y="1"/>
                      </a:ln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806" name="Freeform 1508"/>
                <p:cNvSpPr>
                  <a:spLocks/>
                </p:cNvSpPr>
                <p:nvPr/>
              </p:nvSpPr>
              <p:spPr bwMode="auto">
                <a:xfrm>
                  <a:off x="6072" y="1926"/>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807" name="Freeform 1509"/>
                <p:cNvSpPr>
                  <a:spLocks/>
                </p:cNvSpPr>
                <p:nvPr/>
              </p:nvSpPr>
              <p:spPr bwMode="auto">
                <a:xfrm>
                  <a:off x="6072" y="1926"/>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808" name="Freeform 1510"/>
                <p:cNvSpPr>
                  <a:spLocks/>
                </p:cNvSpPr>
                <p:nvPr/>
              </p:nvSpPr>
              <p:spPr bwMode="auto">
                <a:xfrm>
                  <a:off x="6072" y="1926"/>
                  <a:ext cx="6" cy="1"/>
                </a:xfrm>
                <a:custGeom>
                  <a:avLst/>
                  <a:gdLst>
                    <a:gd name="T0" fmla="*/ 0 w 1"/>
                    <a:gd name="T1" fmla="*/ 0 h 1"/>
                    <a:gd name="T2" fmla="*/ 6 w 1"/>
                    <a:gd name="T3" fmla="*/ 0 h 1"/>
                    <a:gd name="T4" fmla="*/ 6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1"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809" name="Freeform 1511"/>
                <p:cNvSpPr>
                  <a:spLocks/>
                </p:cNvSpPr>
                <p:nvPr/>
              </p:nvSpPr>
              <p:spPr bwMode="auto">
                <a:xfrm>
                  <a:off x="6078" y="1926"/>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810" name="Freeform 1512"/>
                <p:cNvSpPr>
                  <a:spLocks/>
                </p:cNvSpPr>
                <p:nvPr/>
              </p:nvSpPr>
              <p:spPr bwMode="auto">
                <a:xfrm>
                  <a:off x="6078" y="1920"/>
                  <a:ext cx="1" cy="6"/>
                </a:xfrm>
                <a:custGeom>
                  <a:avLst/>
                  <a:gdLst>
                    <a:gd name="T0" fmla="*/ 0 w 1"/>
                    <a:gd name="T1" fmla="*/ 6 h 1"/>
                    <a:gd name="T2" fmla="*/ 0 w 1"/>
                    <a:gd name="T3" fmla="*/ 6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1"/>
                      </a:moveTo>
                      <a:lnTo>
                        <a:pt x="0" y="1"/>
                      </a:ln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811" name="Freeform 1513"/>
                <p:cNvSpPr>
                  <a:spLocks/>
                </p:cNvSpPr>
                <p:nvPr/>
              </p:nvSpPr>
              <p:spPr bwMode="auto">
                <a:xfrm>
                  <a:off x="6078" y="1920"/>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812" name="Freeform 1514"/>
                <p:cNvSpPr>
                  <a:spLocks/>
                </p:cNvSpPr>
                <p:nvPr/>
              </p:nvSpPr>
              <p:spPr bwMode="auto">
                <a:xfrm>
                  <a:off x="6078" y="1920"/>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813" name="Freeform 1515"/>
                <p:cNvSpPr>
                  <a:spLocks/>
                </p:cNvSpPr>
                <p:nvPr/>
              </p:nvSpPr>
              <p:spPr bwMode="auto">
                <a:xfrm>
                  <a:off x="6078" y="1920"/>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814" name="Freeform 1516"/>
                <p:cNvSpPr>
                  <a:spLocks/>
                </p:cNvSpPr>
                <p:nvPr/>
              </p:nvSpPr>
              <p:spPr bwMode="auto">
                <a:xfrm>
                  <a:off x="6078" y="1920"/>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815" name="Freeform 1517"/>
                <p:cNvSpPr>
                  <a:spLocks/>
                </p:cNvSpPr>
                <p:nvPr/>
              </p:nvSpPr>
              <p:spPr bwMode="auto">
                <a:xfrm>
                  <a:off x="6078" y="1920"/>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816" name="Freeform 1518"/>
                <p:cNvSpPr>
                  <a:spLocks/>
                </p:cNvSpPr>
                <p:nvPr/>
              </p:nvSpPr>
              <p:spPr bwMode="auto">
                <a:xfrm>
                  <a:off x="6078" y="1914"/>
                  <a:ext cx="6" cy="6"/>
                </a:xfrm>
                <a:custGeom>
                  <a:avLst/>
                  <a:gdLst>
                    <a:gd name="T0" fmla="*/ 0 w 1"/>
                    <a:gd name="T1" fmla="*/ 6 h 1"/>
                    <a:gd name="T2" fmla="*/ 6 w 1"/>
                    <a:gd name="T3" fmla="*/ 6 h 1"/>
                    <a:gd name="T4" fmla="*/ 6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1"/>
                      </a:moveTo>
                      <a:lnTo>
                        <a:pt x="1" y="1"/>
                      </a:lnTo>
                      <a:lnTo>
                        <a:pt x="1"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817" name="Freeform 1519"/>
                <p:cNvSpPr>
                  <a:spLocks/>
                </p:cNvSpPr>
                <p:nvPr/>
              </p:nvSpPr>
              <p:spPr bwMode="auto">
                <a:xfrm>
                  <a:off x="6084" y="1914"/>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818" name="Freeform 1520"/>
                <p:cNvSpPr>
                  <a:spLocks/>
                </p:cNvSpPr>
                <p:nvPr/>
              </p:nvSpPr>
              <p:spPr bwMode="auto">
                <a:xfrm>
                  <a:off x="6084" y="1914"/>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819" name="Freeform 1521"/>
                <p:cNvSpPr>
                  <a:spLocks/>
                </p:cNvSpPr>
                <p:nvPr/>
              </p:nvSpPr>
              <p:spPr bwMode="auto">
                <a:xfrm>
                  <a:off x="6084" y="1914"/>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820" name="Freeform 1522"/>
                <p:cNvSpPr>
                  <a:spLocks/>
                </p:cNvSpPr>
                <p:nvPr/>
              </p:nvSpPr>
              <p:spPr bwMode="auto">
                <a:xfrm>
                  <a:off x="6084" y="1914"/>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821" name="Freeform 1523"/>
                <p:cNvSpPr>
                  <a:spLocks/>
                </p:cNvSpPr>
                <p:nvPr/>
              </p:nvSpPr>
              <p:spPr bwMode="auto">
                <a:xfrm>
                  <a:off x="6084" y="1908"/>
                  <a:ext cx="1" cy="6"/>
                </a:xfrm>
                <a:custGeom>
                  <a:avLst/>
                  <a:gdLst>
                    <a:gd name="T0" fmla="*/ 0 w 1"/>
                    <a:gd name="T1" fmla="*/ 6 h 1"/>
                    <a:gd name="T2" fmla="*/ 0 w 1"/>
                    <a:gd name="T3" fmla="*/ 6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1"/>
                      </a:moveTo>
                      <a:lnTo>
                        <a:pt x="0" y="1"/>
                      </a:ln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822" name="Freeform 1524"/>
                <p:cNvSpPr>
                  <a:spLocks/>
                </p:cNvSpPr>
                <p:nvPr/>
              </p:nvSpPr>
              <p:spPr bwMode="auto">
                <a:xfrm>
                  <a:off x="6084" y="1908"/>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823" name="Freeform 1525"/>
                <p:cNvSpPr>
                  <a:spLocks/>
                </p:cNvSpPr>
                <p:nvPr/>
              </p:nvSpPr>
              <p:spPr bwMode="auto">
                <a:xfrm>
                  <a:off x="6084" y="1908"/>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824" name="Freeform 1526"/>
                <p:cNvSpPr>
                  <a:spLocks/>
                </p:cNvSpPr>
                <p:nvPr/>
              </p:nvSpPr>
              <p:spPr bwMode="auto">
                <a:xfrm>
                  <a:off x="6084" y="1908"/>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825" name="Freeform 1527"/>
                <p:cNvSpPr>
                  <a:spLocks/>
                </p:cNvSpPr>
                <p:nvPr/>
              </p:nvSpPr>
              <p:spPr bwMode="auto">
                <a:xfrm>
                  <a:off x="6084" y="1908"/>
                  <a:ext cx="6" cy="1"/>
                </a:xfrm>
                <a:custGeom>
                  <a:avLst/>
                  <a:gdLst>
                    <a:gd name="T0" fmla="*/ 0 w 1"/>
                    <a:gd name="T1" fmla="*/ 0 h 1"/>
                    <a:gd name="T2" fmla="*/ 6 w 1"/>
                    <a:gd name="T3" fmla="*/ 0 h 1"/>
                    <a:gd name="T4" fmla="*/ 6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1"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826" name="Freeform 1528"/>
                <p:cNvSpPr>
                  <a:spLocks/>
                </p:cNvSpPr>
                <p:nvPr/>
              </p:nvSpPr>
              <p:spPr bwMode="auto">
                <a:xfrm>
                  <a:off x="6090" y="1908"/>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827" name="Freeform 1529"/>
                <p:cNvSpPr>
                  <a:spLocks/>
                </p:cNvSpPr>
                <p:nvPr/>
              </p:nvSpPr>
              <p:spPr bwMode="auto">
                <a:xfrm>
                  <a:off x="6090" y="1902"/>
                  <a:ext cx="1" cy="6"/>
                </a:xfrm>
                <a:custGeom>
                  <a:avLst/>
                  <a:gdLst>
                    <a:gd name="T0" fmla="*/ 0 w 1"/>
                    <a:gd name="T1" fmla="*/ 6 h 1"/>
                    <a:gd name="T2" fmla="*/ 0 w 1"/>
                    <a:gd name="T3" fmla="*/ 6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1"/>
                      </a:moveTo>
                      <a:lnTo>
                        <a:pt x="0" y="1"/>
                      </a:ln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828" name="Freeform 1530"/>
                <p:cNvSpPr>
                  <a:spLocks/>
                </p:cNvSpPr>
                <p:nvPr/>
              </p:nvSpPr>
              <p:spPr bwMode="auto">
                <a:xfrm>
                  <a:off x="6090" y="1902"/>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829" name="Freeform 1531"/>
                <p:cNvSpPr>
                  <a:spLocks/>
                </p:cNvSpPr>
                <p:nvPr/>
              </p:nvSpPr>
              <p:spPr bwMode="auto">
                <a:xfrm>
                  <a:off x="6090" y="1902"/>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830" name="Freeform 1532"/>
                <p:cNvSpPr>
                  <a:spLocks/>
                </p:cNvSpPr>
                <p:nvPr/>
              </p:nvSpPr>
              <p:spPr bwMode="auto">
                <a:xfrm>
                  <a:off x="6090" y="1902"/>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831" name="Freeform 1533"/>
                <p:cNvSpPr>
                  <a:spLocks/>
                </p:cNvSpPr>
                <p:nvPr/>
              </p:nvSpPr>
              <p:spPr bwMode="auto">
                <a:xfrm>
                  <a:off x="6090" y="1902"/>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832" name="Freeform 1534"/>
                <p:cNvSpPr>
                  <a:spLocks/>
                </p:cNvSpPr>
                <p:nvPr/>
              </p:nvSpPr>
              <p:spPr bwMode="auto">
                <a:xfrm>
                  <a:off x="6090" y="1896"/>
                  <a:ext cx="1" cy="6"/>
                </a:xfrm>
                <a:custGeom>
                  <a:avLst/>
                  <a:gdLst>
                    <a:gd name="T0" fmla="*/ 0 w 1"/>
                    <a:gd name="T1" fmla="*/ 6 h 1"/>
                    <a:gd name="T2" fmla="*/ 0 w 1"/>
                    <a:gd name="T3" fmla="*/ 6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1"/>
                      </a:moveTo>
                      <a:lnTo>
                        <a:pt x="0" y="1"/>
                      </a:ln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833" name="Freeform 1535"/>
                <p:cNvSpPr>
                  <a:spLocks/>
                </p:cNvSpPr>
                <p:nvPr/>
              </p:nvSpPr>
              <p:spPr bwMode="auto">
                <a:xfrm>
                  <a:off x="6090" y="1896"/>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834" name="Freeform 1536"/>
                <p:cNvSpPr>
                  <a:spLocks/>
                </p:cNvSpPr>
                <p:nvPr/>
              </p:nvSpPr>
              <p:spPr bwMode="auto">
                <a:xfrm>
                  <a:off x="6090" y="1896"/>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835" name="Freeform 1537"/>
                <p:cNvSpPr>
                  <a:spLocks/>
                </p:cNvSpPr>
                <p:nvPr/>
              </p:nvSpPr>
              <p:spPr bwMode="auto">
                <a:xfrm>
                  <a:off x="6090" y="1896"/>
                  <a:ext cx="6" cy="1"/>
                </a:xfrm>
                <a:custGeom>
                  <a:avLst/>
                  <a:gdLst>
                    <a:gd name="T0" fmla="*/ 0 w 1"/>
                    <a:gd name="T1" fmla="*/ 0 h 1"/>
                    <a:gd name="T2" fmla="*/ 6 w 1"/>
                    <a:gd name="T3" fmla="*/ 0 h 1"/>
                    <a:gd name="T4" fmla="*/ 6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1"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836" name="Freeform 1538"/>
                <p:cNvSpPr>
                  <a:spLocks/>
                </p:cNvSpPr>
                <p:nvPr/>
              </p:nvSpPr>
              <p:spPr bwMode="auto">
                <a:xfrm>
                  <a:off x="6096" y="1896"/>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837" name="Freeform 1539"/>
                <p:cNvSpPr>
                  <a:spLocks/>
                </p:cNvSpPr>
                <p:nvPr/>
              </p:nvSpPr>
              <p:spPr bwMode="auto">
                <a:xfrm>
                  <a:off x="6096" y="1896"/>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838" name="Freeform 1540"/>
                <p:cNvSpPr>
                  <a:spLocks/>
                </p:cNvSpPr>
                <p:nvPr/>
              </p:nvSpPr>
              <p:spPr bwMode="auto">
                <a:xfrm>
                  <a:off x="6096" y="1890"/>
                  <a:ext cx="1" cy="6"/>
                </a:xfrm>
                <a:custGeom>
                  <a:avLst/>
                  <a:gdLst>
                    <a:gd name="T0" fmla="*/ 0 w 1"/>
                    <a:gd name="T1" fmla="*/ 6 h 1"/>
                    <a:gd name="T2" fmla="*/ 0 w 1"/>
                    <a:gd name="T3" fmla="*/ 6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1"/>
                      </a:moveTo>
                      <a:lnTo>
                        <a:pt x="0" y="1"/>
                      </a:ln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839" name="Freeform 1541"/>
                <p:cNvSpPr>
                  <a:spLocks/>
                </p:cNvSpPr>
                <p:nvPr/>
              </p:nvSpPr>
              <p:spPr bwMode="auto">
                <a:xfrm>
                  <a:off x="6096" y="1890"/>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840" name="Freeform 1542"/>
                <p:cNvSpPr>
                  <a:spLocks/>
                </p:cNvSpPr>
                <p:nvPr/>
              </p:nvSpPr>
              <p:spPr bwMode="auto">
                <a:xfrm>
                  <a:off x="6096" y="1890"/>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841" name="Freeform 1543"/>
                <p:cNvSpPr>
                  <a:spLocks/>
                </p:cNvSpPr>
                <p:nvPr/>
              </p:nvSpPr>
              <p:spPr bwMode="auto">
                <a:xfrm>
                  <a:off x="6096" y="1890"/>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842" name="Freeform 1544"/>
                <p:cNvSpPr>
                  <a:spLocks/>
                </p:cNvSpPr>
                <p:nvPr/>
              </p:nvSpPr>
              <p:spPr bwMode="auto">
                <a:xfrm>
                  <a:off x="6096" y="1890"/>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843" name="Freeform 1545"/>
                <p:cNvSpPr>
                  <a:spLocks/>
                </p:cNvSpPr>
                <p:nvPr/>
              </p:nvSpPr>
              <p:spPr bwMode="auto">
                <a:xfrm>
                  <a:off x="6096" y="1884"/>
                  <a:ext cx="1" cy="6"/>
                </a:xfrm>
                <a:custGeom>
                  <a:avLst/>
                  <a:gdLst>
                    <a:gd name="T0" fmla="*/ 0 w 1"/>
                    <a:gd name="T1" fmla="*/ 6 h 1"/>
                    <a:gd name="T2" fmla="*/ 0 w 1"/>
                    <a:gd name="T3" fmla="*/ 6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1"/>
                      </a:moveTo>
                      <a:lnTo>
                        <a:pt x="0" y="1"/>
                      </a:ln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844" name="Freeform 1546"/>
                <p:cNvSpPr>
                  <a:spLocks/>
                </p:cNvSpPr>
                <p:nvPr/>
              </p:nvSpPr>
              <p:spPr bwMode="auto">
                <a:xfrm>
                  <a:off x="6096" y="1884"/>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845" name="Freeform 1547"/>
                <p:cNvSpPr>
                  <a:spLocks/>
                </p:cNvSpPr>
                <p:nvPr/>
              </p:nvSpPr>
              <p:spPr bwMode="auto">
                <a:xfrm>
                  <a:off x="6096" y="1884"/>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846" name="Freeform 1548"/>
                <p:cNvSpPr>
                  <a:spLocks/>
                </p:cNvSpPr>
                <p:nvPr/>
              </p:nvSpPr>
              <p:spPr bwMode="auto">
                <a:xfrm>
                  <a:off x="6096" y="1884"/>
                  <a:ext cx="6" cy="1"/>
                </a:xfrm>
                <a:custGeom>
                  <a:avLst/>
                  <a:gdLst>
                    <a:gd name="T0" fmla="*/ 0 w 1"/>
                    <a:gd name="T1" fmla="*/ 0 h 1"/>
                    <a:gd name="T2" fmla="*/ 6 w 1"/>
                    <a:gd name="T3" fmla="*/ 0 h 1"/>
                    <a:gd name="T4" fmla="*/ 6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1"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847" name="Freeform 1549"/>
                <p:cNvSpPr>
                  <a:spLocks/>
                </p:cNvSpPr>
                <p:nvPr/>
              </p:nvSpPr>
              <p:spPr bwMode="auto">
                <a:xfrm>
                  <a:off x="6102" y="1884"/>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848" name="Freeform 1550"/>
                <p:cNvSpPr>
                  <a:spLocks/>
                </p:cNvSpPr>
                <p:nvPr/>
              </p:nvSpPr>
              <p:spPr bwMode="auto">
                <a:xfrm>
                  <a:off x="6102" y="1884"/>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849" name="Freeform 1551"/>
                <p:cNvSpPr>
                  <a:spLocks/>
                </p:cNvSpPr>
                <p:nvPr/>
              </p:nvSpPr>
              <p:spPr bwMode="auto">
                <a:xfrm>
                  <a:off x="6102" y="1878"/>
                  <a:ext cx="1" cy="6"/>
                </a:xfrm>
                <a:custGeom>
                  <a:avLst/>
                  <a:gdLst>
                    <a:gd name="T0" fmla="*/ 0 w 1"/>
                    <a:gd name="T1" fmla="*/ 6 h 1"/>
                    <a:gd name="T2" fmla="*/ 0 w 1"/>
                    <a:gd name="T3" fmla="*/ 6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1"/>
                      </a:moveTo>
                      <a:lnTo>
                        <a:pt x="0" y="1"/>
                      </a:ln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850" name="Freeform 1552"/>
                <p:cNvSpPr>
                  <a:spLocks/>
                </p:cNvSpPr>
                <p:nvPr/>
              </p:nvSpPr>
              <p:spPr bwMode="auto">
                <a:xfrm>
                  <a:off x="6102" y="1878"/>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851" name="Freeform 1553"/>
                <p:cNvSpPr>
                  <a:spLocks/>
                </p:cNvSpPr>
                <p:nvPr/>
              </p:nvSpPr>
              <p:spPr bwMode="auto">
                <a:xfrm>
                  <a:off x="6102" y="1878"/>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852" name="Freeform 1554"/>
                <p:cNvSpPr>
                  <a:spLocks/>
                </p:cNvSpPr>
                <p:nvPr/>
              </p:nvSpPr>
              <p:spPr bwMode="auto">
                <a:xfrm>
                  <a:off x="6102" y="1878"/>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853" name="Freeform 1555"/>
                <p:cNvSpPr>
                  <a:spLocks/>
                </p:cNvSpPr>
                <p:nvPr/>
              </p:nvSpPr>
              <p:spPr bwMode="auto">
                <a:xfrm>
                  <a:off x="6102" y="1878"/>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854" name="Freeform 1556"/>
                <p:cNvSpPr>
                  <a:spLocks/>
                </p:cNvSpPr>
                <p:nvPr/>
              </p:nvSpPr>
              <p:spPr bwMode="auto">
                <a:xfrm>
                  <a:off x="6102" y="1872"/>
                  <a:ext cx="1" cy="6"/>
                </a:xfrm>
                <a:custGeom>
                  <a:avLst/>
                  <a:gdLst>
                    <a:gd name="T0" fmla="*/ 0 w 1"/>
                    <a:gd name="T1" fmla="*/ 6 h 1"/>
                    <a:gd name="T2" fmla="*/ 0 w 1"/>
                    <a:gd name="T3" fmla="*/ 6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1"/>
                      </a:moveTo>
                      <a:lnTo>
                        <a:pt x="0" y="1"/>
                      </a:ln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855" name="Freeform 1557"/>
                <p:cNvSpPr>
                  <a:spLocks/>
                </p:cNvSpPr>
                <p:nvPr/>
              </p:nvSpPr>
              <p:spPr bwMode="auto">
                <a:xfrm>
                  <a:off x="6102" y="1872"/>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856" name="Freeform 1558"/>
                <p:cNvSpPr>
                  <a:spLocks/>
                </p:cNvSpPr>
                <p:nvPr/>
              </p:nvSpPr>
              <p:spPr bwMode="auto">
                <a:xfrm>
                  <a:off x="6102" y="1872"/>
                  <a:ext cx="6" cy="1"/>
                </a:xfrm>
                <a:custGeom>
                  <a:avLst/>
                  <a:gdLst>
                    <a:gd name="T0" fmla="*/ 0 w 1"/>
                    <a:gd name="T1" fmla="*/ 0 h 1"/>
                    <a:gd name="T2" fmla="*/ 6 w 1"/>
                    <a:gd name="T3" fmla="*/ 0 h 1"/>
                    <a:gd name="T4" fmla="*/ 6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1"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857" name="Freeform 1559"/>
                <p:cNvSpPr>
                  <a:spLocks/>
                </p:cNvSpPr>
                <p:nvPr/>
              </p:nvSpPr>
              <p:spPr bwMode="auto">
                <a:xfrm>
                  <a:off x="6108" y="1872"/>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858" name="Freeform 1560"/>
                <p:cNvSpPr>
                  <a:spLocks/>
                </p:cNvSpPr>
                <p:nvPr/>
              </p:nvSpPr>
              <p:spPr bwMode="auto">
                <a:xfrm>
                  <a:off x="6108" y="1872"/>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859" name="Freeform 1561"/>
                <p:cNvSpPr>
                  <a:spLocks/>
                </p:cNvSpPr>
                <p:nvPr/>
              </p:nvSpPr>
              <p:spPr bwMode="auto">
                <a:xfrm>
                  <a:off x="6108" y="1872"/>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860" name="Freeform 1562"/>
                <p:cNvSpPr>
                  <a:spLocks/>
                </p:cNvSpPr>
                <p:nvPr/>
              </p:nvSpPr>
              <p:spPr bwMode="auto">
                <a:xfrm>
                  <a:off x="6108" y="1866"/>
                  <a:ext cx="1" cy="6"/>
                </a:xfrm>
                <a:custGeom>
                  <a:avLst/>
                  <a:gdLst>
                    <a:gd name="T0" fmla="*/ 0 w 1"/>
                    <a:gd name="T1" fmla="*/ 6 h 1"/>
                    <a:gd name="T2" fmla="*/ 0 w 1"/>
                    <a:gd name="T3" fmla="*/ 6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1"/>
                      </a:moveTo>
                      <a:lnTo>
                        <a:pt x="0" y="1"/>
                      </a:ln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861" name="Freeform 1563"/>
                <p:cNvSpPr>
                  <a:spLocks/>
                </p:cNvSpPr>
                <p:nvPr/>
              </p:nvSpPr>
              <p:spPr bwMode="auto">
                <a:xfrm>
                  <a:off x="6108" y="1866"/>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862" name="Freeform 1564"/>
                <p:cNvSpPr>
                  <a:spLocks/>
                </p:cNvSpPr>
                <p:nvPr/>
              </p:nvSpPr>
              <p:spPr bwMode="auto">
                <a:xfrm>
                  <a:off x="6108" y="1866"/>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863" name="Freeform 1565"/>
                <p:cNvSpPr>
                  <a:spLocks/>
                </p:cNvSpPr>
                <p:nvPr/>
              </p:nvSpPr>
              <p:spPr bwMode="auto">
                <a:xfrm>
                  <a:off x="6108" y="1866"/>
                  <a:ext cx="6" cy="1"/>
                </a:xfrm>
                <a:custGeom>
                  <a:avLst/>
                  <a:gdLst>
                    <a:gd name="T0" fmla="*/ 0 w 1"/>
                    <a:gd name="T1" fmla="*/ 0 h 1"/>
                    <a:gd name="T2" fmla="*/ 6 w 1"/>
                    <a:gd name="T3" fmla="*/ 0 h 1"/>
                    <a:gd name="T4" fmla="*/ 6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1"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864" name="Freeform 1566"/>
                <p:cNvSpPr>
                  <a:spLocks/>
                </p:cNvSpPr>
                <p:nvPr/>
              </p:nvSpPr>
              <p:spPr bwMode="auto">
                <a:xfrm>
                  <a:off x="6114" y="1866"/>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865" name="Freeform 1567"/>
                <p:cNvSpPr>
                  <a:spLocks/>
                </p:cNvSpPr>
                <p:nvPr/>
              </p:nvSpPr>
              <p:spPr bwMode="auto">
                <a:xfrm>
                  <a:off x="6114" y="1860"/>
                  <a:ext cx="1" cy="6"/>
                </a:xfrm>
                <a:custGeom>
                  <a:avLst/>
                  <a:gdLst>
                    <a:gd name="T0" fmla="*/ 0 w 1"/>
                    <a:gd name="T1" fmla="*/ 6 h 1"/>
                    <a:gd name="T2" fmla="*/ 0 w 1"/>
                    <a:gd name="T3" fmla="*/ 6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1"/>
                      </a:moveTo>
                      <a:lnTo>
                        <a:pt x="0" y="1"/>
                      </a:ln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866" name="Freeform 1568"/>
                <p:cNvSpPr>
                  <a:spLocks/>
                </p:cNvSpPr>
                <p:nvPr/>
              </p:nvSpPr>
              <p:spPr bwMode="auto">
                <a:xfrm>
                  <a:off x="6114" y="1860"/>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867" name="Freeform 1569"/>
                <p:cNvSpPr>
                  <a:spLocks/>
                </p:cNvSpPr>
                <p:nvPr/>
              </p:nvSpPr>
              <p:spPr bwMode="auto">
                <a:xfrm>
                  <a:off x="6114" y="1860"/>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868" name="Freeform 1570"/>
                <p:cNvSpPr>
                  <a:spLocks/>
                </p:cNvSpPr>
                <p:nvPr/>
              </p:nvSpPr>
              <p:spPr bwMode="auto">
                <a:xfrm>
                  <a:off x="6114" y="1860"/>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869" name="Freeform 1571"/>
                <p:cNvSpPr>
                  <a:spLocks/>
                </p:cNvSpPr>
                <p:nvPr/>
              </p:nvSpPr>
              <p:spPr bwMode="auto">
                <a:xfrm>
                  <a:off x="6114" y="1860"/>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870" name="Freeform 1572"/>
                <p:cNvSpPr>
                  <a:spLocks/>
                </p:cNvSpPr>
                <p:nvPr/>
              </p:nvSpPr>
              <p:spPr bwMode="auto">
                <a:xfrm>
                  <a:off x="6114" y="1860"/>
                  <a:ext cx="6" cy="1"/>
                </a:xfrm>
                <a:custGeom>
                  <a:avLst/>
                  <a:gdLst>
                    <a:gd name="T0" fmla="*/ 0 w 1"/>
                    <a:gd name="T1" fmla="*/ 0 h 1"/>
                    <a:gd name="T2" fmla="*/ 6 w 1"/>
                    <a:gd name="T3" fmla="*/ 0 h 1"/>
                    <a:gd name="T4" fmla="*/ 6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1"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871" name="Freeform 1573"/>
                <p:cNvSpPr>
                  <a:spLocks/>
                </p:cNvSpPr>
                <p:nvPr/>
              </p:nvSpPr>
              <p:spPr bwMode="auto">
                <a:xfrm>
                  <a:off x="6120" y="1854"/>
                  <a:ext cx="1" cy="6"/>
                </a:xfrm>
                <a:custGeom>
                  <a:avLst/>
                  <a:gdLst>
                    <a:gd name="T0" fmla="*/ 0 w 1"/>
                    <a:gd name="T1" fmla="*/ 6 h 1"/>
                    <a:gd name="T2" fmla="*/ 0 w 1"/>
                    <a:gd name="T3" fmla="*/ 6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1"/>
                      </a:moveTo>
                      <a:lnTo>
                        <a:pt x="0" y="1"/>
                      </a:ln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872" name="Freeform 1574"/>
                <p:cNvSpPr>
                  <a:spLocks/>
                </p:cNvSpPr>
                <p:nvPr/>
              </p:nvSpPr>
              <p:spPr bwMode="auto">
                <a:xfrm>
                  <a:off x="6120" y="1854"/>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873" name="Freeform 1575"/>
                <p:cNvSpPr>
                  <a:spLocks/>
                </p:cNvSpPr>
                <p:nvPr/>
              </p:nvSpPr>
              <p:spPr bwMode="auto">
                <a:xfrm>
                  <a:off x="6120" y="1854"/>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874" name="Freeform 1576"/>
                <p:cNvSpPr>
                  <a:spLocks/>
                </p:cNvSpPr>
                <p:nvPr/>
              </p:nvSpPr>
              <p:spPr bwMode="auto">
                <a:xfrm>
                  <a:off x="6120" y="1854"/>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875" name="Freeform 1577"/>
                <p:cNvSpPr>
                  <a:spLocks/>
                </p:cNvSpPr>
                <p:nvPr/>
              </p:nvSpPr>
              <p:spPr bwMode="auto">
                <a:xfrm>
                  <a:off x="6120" y="1854"/>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876" name="Freeform 1578"/>
                <p:cNvSpPr>
                  <a:spLocks/>
                </p:cNvSpPr>
                <p:nvPr/>
              </p:nvSpPr>
              <p:spPr bwMode="auto">
                <a:xfrm>
                  <a:off x="6120" y="1848"/>
                  <a:ext cx="1" cy="6"/>
                </a:xfrm>
                <a:custGeom>
                  <a:avLst/>
                  <a:gdLst>
                    <a:gd name="T0" fmla="*/ 0 w 1"/>
                    <a:gd name="T1" fmla="*/ 6 h 1"/>
                    <a:gd name="T2" fmla="*/ 0 w 1"/>
                    <a:gd name="T3" fmla="*/ 6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1"/>
                      </a:moveTo>
                      <a:lnTo>
                        <a:pt x="0" y="1"/>
                      </a:ln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877" name="Freeform 1579"/>
                <p:cNvSpPr>
                  <a:spLocks/>
                </p:cNvSpPr>
                <p:nvPr/>
              </p:nvSpPr>
              <p:spPr bwMode="auto">
                <a:xfrm>
                  <a:off x="6120" y="1848"/>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878" name="Freeform 1580"/>
                <p:cNvSpPr>
                  <a:spLocks/>
                </p:cNvSpPr>
                <p:nvPr/>
              </p:nvSpPr>
              <p:spPr bwMode="auto">
                <a:xfrm>
                  <a:off x="6120" y="1848"/>
                  <a:ext cx="6" cy="1"/>
                </a:xfrm>
                <a:custGeom>
                  <a:avLst/>
                  <a:gdLst>
                    <a:gd name="T0" fmla="*/ 0 w 1"/>
                    <a:gd name="T1" fmla="*/ 0 h 1"/>
                    <a:gd name="T2" fmla="*/ 6 w 1"/>
                    <a:gd name="T3" fmla="*/ 0 h 1"/>
                    <a:gd name="T4" fmla="*/ 6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1"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879" name="Freeform 1581"/>
                <p:cNvSpPr>
                  <a:spLocks/>
                </p:cNvSpPr>
                <p:nvPr/>
              </p:nvSpPr>
              <p:spPr bwMode="auto">
                <a:xfrm>
                  <a:off x="6126" y="1848"/>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880" name="Freeform 1582"/>
                <p:cNvSpPr>
                  <a:spLocks/>
                </p:cNvSpPr>
                <p:nvPr/>
              </p:nvSpPr>
              <p:spPr bwMode="auto">
                <a:xfrm>
                  <a:off x="6126" y="1848"/>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881" name="Freeform 1583"/>
                <p:cNvSpPr>
                  <a:spLocks/>
                </p:cNvSpPr>
                <p:nvPr/>
              </p:nvSpPr>
              <p:spPr bwMode="auto">
                <a:xfrm>
                  <a:off x="6126" y="1848"/>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882" name="Freeform 1584"/>
                <p:cNvSpPr>
                  <a:spLocks/>
                </p:cNvSpPr>
                <p:nvPr/>
              </p:nvSpPr>
              <p:spPr bwMode="auto">
                <a:xfrm>
                  <a:off x="6126" y="1842"/>
                  <a:ext cx="1" cy="6"/>
                </a:xfrm>
                <a:custGeom>
                  <a:avLst/>
                  <a:gdLst>
                    <a:gd name="T0" fmla="*/ 0 w 1"/>
                    <a:gd name="T1" fmla="*/ 6 h 1"/>
                    <a:gd name="T2" fmla="*/ 0 w 1"/>
                    <a:gd name="T3" fmla="*/ 6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1"/>
                      </a:moveTo>
                      <a:lnTo>
                        <a:pt x="0" y="1"/>
                      </a:ln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883" name="Freeform 1585"/>
                <p:cNvSpPr>
                  <a:spLocks/>
                </p:cNvSpPr>
                <p:nvPr/>
              </p:nvSpPr>
              <p:spPr bwMode="auto">
                <a:xfrm>
                  <a:off x="6126" y="1842"/>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884" name="Freeform 1586"/>
                <p:cNvSpPr>
                  <a:spLocks/>
                </p:cNvSpPr>
                <p:nvPr/>
              </p:nvSpPr>
              <p:spPr bwMode="auto">
                <a:xfrm>
                  <a:off x="6126" y="1842"/>
                  <a:ext cx="6" cy="1"/>
                </a:xfrm>
                <a:custGeom>
                  <a:avLst/>
                  <a:gdLst>
                    <a:gd name="T0" fmla="*/ 0 w 1"/>
                    <a:gd name="T1" fmla="*/ 0 h 1"/>
                    <a:gd name="T2" fmla="*/ 6 w 1"/>
                    <a:gd name="T3" fmla="*/ 0 h 1"/>
                    <a:gd name="T4" fmla="*/ 6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1"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885" name="Freeform 1587"/>
                <p:cNvSpPr>
                  <a:spLocks/>
                </p:cNvSpPr>
                <p:nvPr/>
              </p:nvSpPr>
              <p:spPr bwMode="auto">
                <a:xfrm>
                  <a:off x="6132" y="1842"/>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886" name="Freeform 1588"/>
                <p:cNvSpPr>
                  <a:spLocks/>
                </p:cNvSpPr>
                <p:nvPr/>
              </p:nvSpPr>
              <p:spPr bwMode="auto">
                <a:xfrm>
                  <a:off x="6132" y="1842"/>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887" name="Freeform 1589"/>
                <p:cNvSpPr>
                  <a:spLocks/>
                </p:cNvSpPr>
                <p:nvPr/>
              </p:nvSpPr>
              <p:spPr bwMode="auto">
                <a:xfrm>
                  <a:off x="6132" y="1836"/>
                  <a:ext cx="1" cy="6"/>
                </a:xfrm>
                <a:custGeom>
                  <a:avLst/>
                  <a:gdLst>
                    <a:gd name="T0" fmla="*/ 0 w 1"/>
                    <a:gd name="T1" fmla="*/ 6 h 1"/>
                    <a:gd name="T2" fmla="*/ 0 w 1"/>
                    <a:gd name="T3" fmla="*/ 6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1"/>
                      </a:moveTo>
                      <a:lnTo>
                        <a:pt x="0" y="1"/>
                      </a:ln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888" name="Freeform 1590"/>
                <p:cNvSpPr>
                  <a:spLocks/>
                </p:cNvSpPr>
                <p:nvPr/>
              </p:nvSpPr>
              <p:spPr bwMode="auto">
                <a:xfrm>
                  <a:off x="6132" y="1836"/>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889" name="Freeform 1591"/>
                <p:cNvSpPr>
                  <a:spLocks/>
                </p:cNvSpPr>
                <p:nvPr/>
              </p:nvSpPr>
              <p:spPr bwMode="auto">
                <a:xfrm>
                  <a:off x="6132" y="1836"/>
                  <a:ext cx="6" cy="1"/>
                </a:xfrm>
                <a:custGeom>
                  <a:avLst/>
                  <a:gdLst>
                    <a:gd name="T0" fmla="*/ 0 w 1"/>
                    <a:gd name="T1" fmla="*/ 0 h 1"/>
                    <a:gd name="T2" fmla="*/ 6 w 1"/>
                    <a:gd name="T3" fmla="*/ 0 h 1"/>
                    <a:gd name="T4" fmla="*/ 6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1"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890" name="Freeform 1592"/>
                <p:cNvSpPr>
                  <a:spLocks/>
                </p:cNvSpPr>
                <p:nvPr/>
              </p:nvSpPr>
              <p:spPr bwMode="auto">
                <a:xfrm>
                  <a:off x="6138" y="1836"/>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891" name="Freeform 1593"/>
                <p:cNvSpPr>
                  <a:spLocks/>
                </p:cNvSpPr>
                <p:nvPr/>
              </p:nvSpPr>
              <p:spPr bwMode="auto">
                <a:xfrm>
                  <a:off x="6138" y="1836"/>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892" name="Freeform 1594"/>
                <p:cNvSpPr>
                  <a:spLocks/>
                </p:cNvSpPr>
                <p:nvPr/>
              </p:nvSpPr>
              <p:spPr bwMode="auto">
                <a:xfrm>
                  <a:off x="6138" y="1836"/>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893" name="Freeform 1595"/>
                <p:cNvSpPr>
                  <a:spLocks/>
                </p:cNvSpPr>
                <p:nvPr/>
              </p:nvSpPr>
              <p:spPr bwMode="auto">
                <a:xfrm>
                  <a:off x="6138" y="1830"/>
                  <a:ext cx="1" cy="6"/>
                </a:xfrm>
                <a:custGeom>
                  <a:avLst/>
                  <a:gdLst>
                    <a:gd name="T0" fmla="*/ 0 w 1"/>
                    <a:gd name="T1" fmla="*/ 6 h 1"/>
                    <a:gd name="T2" fmla="*/ 0 w 1"/>
                    <a:gd name="T3" fmla="*/ 6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1"/>
                      </a:moveTo>
                      <a:lnTo>
                        <a:pt x="0" y="1"/>
                      </a:ln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894" name="Freeform 1596"/>
                <p:cNvSpPr>
                  <a:spLocks/>
                </p:cNvSpPr>
                <p:nvPr/>
              </p:nvSpPr>
              <p:spPr bwMode="auto">
                <a:xfrm>
                  <a:off x="6138" y="1830"/>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895" name="Freeform 1597"/>
                <p:cNvSpPr>
                  <a:spLocks/>
                </p:cNvSpPr>
                <p:nvPr/>
              </p:nvSpPr>
              <p:spPr bwMode="auto">
                <a:xfrm>
                  <a:off x="6138" y="1830"/>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896" name="Freeform 1598"/>
                <p:cNvSpPr>
                  <a:spLocks/>
                </p:cNvSpPr>
                <p:nvPr/>
              </p:nvSpPr>
              <p:spPr bwMode="auto">
                <a:xfrm>
                  <a:off x="6138" y="1830"/>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897" name="Freeform 1599"/>
                <p:cNvSpPr>
                  <a:spLocks/>
                </p:cNvSpPr>
                <p:nvPr/>
              </p:nvSpPr>
              <p:spPr bwMode="auto">
                <a:xfrm>
                  <a:off x="6138" y="1830"/>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898" name="Freeform 1600"/>
                <p:cNvSpPr>
                  <a:spLocks/>
                </p:cNvSpPr>
                <p:nvPr/>
              </p:nvSpPr>
              <p:spPr bwMode="auto">
                <a:xfrm>
                  <a:off x="6138" y="1824"/>
                  <a:ext cx="1" cy="6"/>
                </a:xfrm>
                <a:custGeom>
                  <a:avLst/>
                  <a:gdLst>
                    <a:gd name="T0" fmla="*/ 0 w 1"/>
                    <a:gd name="T1" fmla="*/ 6 h 1"/>
                    <a:gd name="T2" fmla="*/ 0 w 1"/>
                    <a:gd name="T3" fmla="*/ 6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1"/>
                      </a:moveTo>
                      <a:lnTo>
                        <a:pt x="0" y="1"/>
                      </a:ln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899" name="Freeform 1601"/>
                <p:cNvSpPr>
                  <a:spLocks/>
                </p:cNvSpPr>
                <p:nvPr/>
              </p:nvSpPr>
              <p:spPr bwMode="auto">
                <a:xfrm>
                  <a:off x="6138" y="1824"/>
                  <a:ext cx="6" cy="1"/>
                </a:xfrm>
                <a:custGeom>
                  <a:avLst/>
                  <a:gdLst>
                    <a:gd name="T0" fmla="*/ 0 w 1"/>
                    <a:gd name="T1" fmla="*/ 0 h 1"/>
                    <a:gd name="T2" fmla="*/ 6 w 1"/>
                    <a:gd name="T3" fmla="*/ 0 h 1"/>
                    <a:gd name="T4" fmla="*/ 6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1"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900" name="Freeform 1602"/>
                <p:cNvSpPr>
                  <a:spLocks/>
                </p:cNvSpPr>
                <p:nvPr/>
              </p:nvSpPr>
              <p:spPr bwMode="auto">
                <a:xfrm>
                  <a:off x="6144" y="1824"/>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901" name="Freeform 1603"/>
                <p:cNvSpPr>
                  <a:spLocks/>
                </p:cNvSpPr>
                <p:nvPr/>
              </p:nvSpPr>
              <p:spPr bwMode="auto">
                <a:xfrm>
                  <a:off x="6144" y="1824"/>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902" name="Freeform 1604"/>
                <p:cNvSpPr>
                  <a:spLocks/>
                </p:cNvSpPr>
                <p:nvPr/>
              </p:nvSpPr>
              <p:spPr bwMode="auto">
                <a:xfrm>
                  <a:off x="6144" y="1824"/>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903" name="Freeform 1605"/>
                <p:cNvSpPr>
                  <a:spLocks/>
                </p:cNvSpPr>
                <p:nvPr/>
              </p:nvSpPr>
              <p:spPr bwMode="auto">
                <a:xfrm>
                  <a:off x="6144" y="1824"/>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904" name="Freeform 1606"/>
                <p:cNvSpPr>
                  <a:spLocks/>
                </p:cNvSpPr>
                <p:nvPr/>
              </p:nvSpPr>
              <p:spPr bwMode="auto">
                <a:xfrm>
                  <a:off x="6144" y="1818"/>
                  <a:ext cx="1" cy="6"/>
                </a:xfrm>
                <a:custGeom>
                  <a:avLst/>
                  <a:gdLst>
                    <a:gd name="T0" fmla="*/ 0 w 1"/>
                    <a:gd name="T1" fmla="*/ 6 h 1"/>
                    <a:gd name="T2" fmla="*/ 0 w 1"/>
                    <a:gd name="T3" fmla="*/ 6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1"/>
                      </a:moveTo>
                      <a:lnTo>
                        <a:pt x="0" y="1"/>
                      </a:ln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905" name="Freeform 1607"/>
                <p:cNvSpPr>
                  <a:spLocks/>
                </p:cNvSpPr>
                <p:nvPr/>
              </p:nvSpPr>
              <p:spPr bwMode="auto">
                <a:xfrm>
                  <a:off x="6144" y="1818"/>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906" name="Freeform 1608"/>
                <p:cNvSpPr>
                  <a:spLocks/>
                </p:cNvSpPr>
                <p:nvPr/>
              </p:nvSpPr>
              <p:spPr bwMode="auto">
                <a:xfrm>
                  <a:off x="6144" y="1818"/>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907" name="Freeform 1609"/>
                <p:cNvSpPr>
                  <a:spLocks/>
                </p:cNvSpPr>
                <p:nvPr/>
              </p:nvSpPr>
              <p:spPr bwMode="auto">
                <a:xfrm>
                  <a:off x="6144" y="1818"/>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908" name="Freeform 1610"/>
                <p:cNvSpPr>
                  <a:spLocks/>
                </p:cNvSpPr>
                <p:nvPr/>
              </p:nvSpPr>
              <p:spPr bwMode="auto">
                <a:xfrm>
                  <a:off x="6144" y="1818"/>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909" name="Freeform 1611"/>
                <p:cNvSpPr>
                  <a:spLocks/>
                </p:cNvSpPr>
                <p:nvPr/>
              </p:nvSpPr>
              <p:spPr bwMode="auto">
                <a:xfrm>
                  <a:off x="6144" y="1812"/>
                  <a:ext cx="1" cy="6"/>
                </a:xfrm>
                <a:custGeom>
                  <a:avLst/>
                  <a:gdLst>
                    <a:gd name="T0" fmla="*/ 0 w 1"/>
                    <a:gd name="T1" fmla="*/ 6 h 1"/>
                    <a:gd name="T2" fmla="*/ 0 w 1"/>
                    <a:gd name="T3" fmla="*/ 6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1"/>
                      </a:moveTo>
                      <a:lnTo>
                        <a:pt x="0" y="1"/>
                      </a:ln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910" name="Freeform 1612"/>
                <p:cNvSpPr>
                  <a:spLocks/>
                </p:cNvSpPr>
                <p:nvPr/>
              </p:nvSpPr>
              <p:spPr bwMode="auto">
                <a:xfrm>
                  <a:off x="6144" y="1812"/>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911" name="Freeform 1613"/>
                <p:cNvSpPr>
                  <a:spLocks/>
                </p:cNvSpPr>
                <p:nvPr/>
              </p:nvSpPr>
              <p:spPr bwMode="auto">
                <a:xfrm>
                  <a:off x="6144" y="1812"/>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912" name="Freeform 1614"/>
                <p:cNvSpPr>
                  <a:spLocks/>
                </p:cNvSpPr>
                <p:nvPr/>
              </p:nvSpPr>
              <p:spPr bwMode="auto">
                <a:xfrm>
                  <a:off x="6144" y="1812"/>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913" name="Freeform 1615"/>
                <p:cNvSpPr>
                  <a:spLocks/>
                </p:cNvSpPr>
                <p:nvPr/>
              </p:nvSpPr>
              <p:spPr bwMode="auto">
                <a:xfrm>
                  <a:off x="6144" y="1812"/>
                  <a:ext cx="6" cy="1"/>
                </a:xfrm>
                <a:custGeom>
                  <a:avLst/>
                  <a:gdLst>
                    <a:gd name="T0" fmla="*/ 0 w 1"/>
                    <a:gd name="T1" fmla="*/ 0 h 1"/>
                    <a:gd name="T2" fmla="*/ 6 w 1"/>
                    <a:gd name="T3" fmla="*/ 0 h 1"/>
                    <a:gd name="T4" fmla="*/ 6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1"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914" name="Freeform 1616"/>
                <p:cNvSpPr>
                  <a:spLocks/>
                </p:cNvSpPr>
                <p:nvPr/>
              </p:nvSpPr>
              <p:spPr bwMode="auto">
                <a:xfrm>
                  <a:off x="6150" y="1806"/>
                  <a:ext cx="1" cy="6"/>
                </a:xfrm>
                <a:custGeom>
                  <a:avLst/>
                  <a:gdLst>
                    <a:gd name="T0" fmla="*/ 0 w 1"/>
                    <a:gd name="T1" fmla="*/ 6 h 1"/>
                    <a:gd name="T2" fmla="*/ 0 w 1"/>
                    <a:gd name="T3" fmla="*/ 6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1"/>
                      </a:moveTo>
                      <a:lnTo>
                        <a:pt x="0" y="1"/>
                      </a:ln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915" name="Freeform 1617"/>
                <p:cNvSpPr>
                  <a:spLocks/>
                </p:cNvSpPr>
                <p:nvPr/>
              </p:nvSpPr>
              <p:spPr bwMode="auto">
                <a:xfrm>
                  <a:off x="6150" y="1806"/>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916" name="Freeform 1618"/>
                <p:cNvSpPr>
                  <a:spLocks/>
                </p:cNvSpPr>
                <p:nvPr/>
              </p:nvSpPr>
              <p:spPr bwMode="auto">
                <a:xfrm>
                  <a:off x="6150" y="1806"/>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917" name="Freeform 1619"/>
                <p:cNvSpPr>
                  <a:spLocks/>
                </p:cNvSpPr>
                <p:nvPr/>
              </p:nvSpPr>
              <p:spPr bwMode="auto">
                <a:xfrm>
                  <a:off x="6150" y="1806"/>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918" name="Freeform 1620"/>
                <p:cNvSpPr>
                  <a:spLocks/>
                </p:cNvSpPr>
                <p:nvPr/>
              </p:nvSpPr>
              <p:spPr bwMode="auto">
                <a:xfrm>
                  <a:off x="6150" y="1806"/>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919" name="Freeform 1621"/>
                <p:cNvSpPr>
                  <a:spLocks/>
                </p:cNvSpPr>
                <p:nvPr/>
              </p:nvSpPr>
              <p:spPr bwMode="auto">
                <a:xfrm>
                  <a:off x="6150" y="1806"/>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920" name="Freeform 1622"/>
                <p:cNvSpPr>
                  <a:spLocks/>
                </p:cNvSpPr>
                <p:nvPr/>
              </p:nvSpPr>
              <p:spPr bwMode="auto">
                <a:xfrm>
                  <a:off x="6150" y="1800"/>
                  <a:ext cx="6" cy="6"/>
                </a:xfrm>
                <a:custGeom>
                  <a:avLst/>
                  <a:gdLst>
                    <a:gd name="T0" fmla="*/ 0 w 1"/>
                    <a:gd name="T1" fmla="*/ 6 h 1"/>
                    <a:gd name="T2" fmla="*/ 6 w 1"/>
                    <a:gd name="T3" fmla="*/ 6 h 1"/>
                    <a:gd name="T4" fmla="*/ 6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1"/>
                      </a:moveTo>
                      <a:lnTo>
                        <a:pt x="1" y="1"/>
                      </a:lnTo>
                      <a:lnTo>
                        <a:pt x="1"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921" name="Freeform 1623"/>
                <p:cNvSpPr>
                  <a:spLocks/>
                </p:cNvSpPr>
                <p:nvPr/>
              </p:nvSpPr>
              <p:spPr bwMode="auto">
                <a:xfrm>
                  <a:off x="6156" y="1800"/>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922" name="Freeform 1624"/>
                <p:cNvSpPr>
                  <a:spLocks/>
                </p:cNvSpPr>
                <p:nvPr/>
              </p:nvSpPr>
              <p:spPr bwMode="auto">
                <a:xfrm>
                  <a:off x="6156" y="1800"/>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923" name="Freeform 1625"/>
                <p:cNvSpPr>
                  <a:spLocks/>
                </p:cNvSpPr>
                <p:nvPr/>
              </p:nvSpPr>
              <p:spPr bwMode="auto">
                <a:xfrm>
                  <a:off x="6156" y="1800"/>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924" name="Freeform 1626"/>
                <p:cNvSpPr>
                  <a:spLocks/>
                </p:cNvSpPr>
                <p:nvPr/>
              </p:nvSpPr>
              <p:spPr bwMode="auto">
                <a:xfrm>
                  <a:off x="6156" y="1800"/>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925" name="Freeform 1627"/>
                <p:cNvSpPr>
                  <a:spLocks/>
                </p:cNvSpPr>
                <p:nvPr/>
              </p:nvSpPr>
              <p:spPr bwMode="auto">
                <a:xfrm>
                  <a:off x="6156" y="1794"/>
                  <a:ext cx="1" cy="6"/>
                </a:xfrm>
                <a:custGeom>
                  <a:avLst/>
                  <a:gdLst>
                    <a:gd name="T0" fmla="*/ 0 w 1"/>
                    <a:gd name="T1" fmla="*/ 6 h 1"/>
                    <a:gd name="T2" fmla="*/ 0 w 1"/>
                    <a:gd name="T3" fmla="*/ 6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1"/>
                      </a:moveTo>
                      <a:lnTo>
                        <a:pt x="0" y="1"/>
                      </a:ln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926" name="Freeform 1628"/>
                <p:cNvSpPr>
                  <a:spLocks/>
                </p:cNvSpPr>
                <p:nvPr/>
              </p:nvSpPr>
              <p:spPr bwMode="auto">
                <a:xfrm>
                  <a:off x="6156" y="1794"/>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927" name="Freeform 1629"/>
                <p:cNvSpPr>
                  <a:spLocks/>
                </p:cNvSpPr>
                <p:nvPr/>
              </p:nvSpPr>
              <p:spPr bwMode="auto">
                <a:xfrm>
                  <a:off x="6156" y="1794"/>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928" name="Freeform 1630"/>
                <p:cNvSpPr>
                  <a:spLocks/>
                </p:cNvSpPr>
                <p:nvPr/>
              </p:nvSpPr>
              <p:spPr bwMode="auto">
                <a:xfrm>
                  <a:off x="6156" y="1794"/>
                  <a:ext cx="6" cy="1"/>
                </a:xfrm>
                <a:custGeom>
                  <a:avLst/>
                  <a:gdLst>
                    <a:gd name="T0" fmla="*/ 0 w 1"/>
                    <a:gd name="T1" fmla="*/ 0 h 1"/>
                    <a:gd name="T2" fmla="*/ 6 w 1"/>
                    <a:gd name="T3" fmla="*/ 0 h 1"/>
                    <a:gd name="T4" fmla="*/ 6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1"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929" name="Freeform 1631"/>
                <p:cNvSpPr>
                  <a:spLocks/>
                </p:cNvSpPr>
                <p:nvPr/>
              </p:nvSpPr>
              <p:spPr bwMode="auto">
                <a:xfrm>
                  <a:off x="6162" y="1794"/>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930" name="Freeform 1632"/>
                <p:cNvSpPr>
                  <a:spLocks/>
                </p:cNvSpPr>
                <p:nvPr/>
              </p:nvSpPr>
              <p:spPr bwMode="auto">
                <a:xfrm>
                  <a:off x="6162" y="1794"/>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931" name="Freeform 1633"/>
                <p:cNvSpPr>
                  <a:spLocks/>
                </p:cNvSpPr>
                <p:nvPr/>
              </p:nvSpPr>
              <p:spPr bwMode="auto">
                <a:xfrm>
                  <a:off x="6162" y="1788"/>
                  <a:ext cx="1" cy="6"/>
                </a:xfrm>
                <a:custGeom>
                  <a:avLst/>
                  <a:gdLst>
                    <a:gd name="T0" fmla="*/ 0 w 1"/>
                    <a:gd name="T1" fmla="*/ 6 h 1"/>
                    <a:gd name="T2" fmla="*/ 0 w 1"/>
                    <a:gd name="T3" fmla="*/ 6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1"/>
                      </a:moveTo>
                      <a:lnTo>
                        <a:pt x="0" y="1"/>
                      </a:ln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932" name="Freeform 1634"/>
                <p:cNvSpPr>
                  <a:spLocks/>
                </p:cNvSpPr>
                <p:nvPr/>
              </p:nvSpPr>
              <p:spPr bwMode="auto">
                <a:xfrm>
                  <a:off x="6162" y="1788"/>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933" name="Freeform 1635"/>
                <p:cNvSpPr>
                  <a:spLocks/>
                </p:cNvSpPr>
                <p:nvPr/>
              </p:nvSpPr>
              <p:spPr bwMode="auto">
                <a:xfrm>
                  <a:off x="6162" y="1788"/>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934" name="Freeform 1636"/>
                <p:cNvSpPr>
                  <a:spLocks/>
                </p:cNvSpPr>
                <p:nvPr/>
              </p:nvSpPr>
              <p:spPr bwMode="auto">
                <a:xfrm>
                  <a:off x="6162" y="1788"/>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935" name="Freeform 1637"/>
                <p:cNvSpPr>
                  <a:spLocks/>
                </p:cNvSpPr>
                <p:nvPr/>
              </p:nvSpPr>
              <p:spPr bwMode="auto">
                <a:xfrm>
                  <a:off x="6162" y="1788"/>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936" name="Freeform 1638"/>
                <p:cNvSpPr>
                  <a:spLocks/>
                </p:cNvSpPr>
                <p:nvPr/>
              </p:nvSpPr>
              <p:spPr bwMode="auto">
                <a:xfrm>
                  <a:off x="6162" y="1782"/>
                  <a:ext cx="1" cy="6"/>
                </a:xfrm>
                <a:custGeom>
                  <a:avLst/>
                  <a:gdLst>
                    <a:gd name="T0" fmla="*/ 0 w 1"/>
                    <a:gd name="T1" fmla="*/ 6 h 1"/>
                    <a:gd name="T2" fmla="*/ 0 w 1"/>
                    <a:gd name="T3" fmla="*/ 6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1"/>
                      </a:moveTo>
                      <a:lnTo>
                        <a:pt x="0" y="1"/>
                      </a:ln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937" name="Freeform 1639"/>
                <p:cNvSpPr>
                  <a:spLocks/>
                </p:cNvSpPr>
                <p:nvPr/>
              </p:nvSpPr>
              <p:spPr bwMode="auto">
                <a:xfrm>
                  <a:off x="6162" y="1782"/>
                  <a:ext cx="6" cy="1"/>
                </a:xfrm>
                <a:custGeom>
                  <a:avLst/>
                  <a:gdLst>
                    <a:gd name="T0" fmla="*/ 0 w 1"/>
                    <a:gd name="T1" fmla="*/ 0 h 1"/>
                    <a:gd name="T2" fmla="*/ 6 w 1"/>
                    <a:gd name="T3" fmla="*/ 0 h 1"/>
                    <a:gd name="T4" fmla="*/ 6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1"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938" name="Freeform 1640"/>
                <p:cNvSpPr>
                  <a:spLocks/>
                </p:cNvSpPr>
                <p:nvPr/>
              </p:nvSpPr>
              <p:spPr bwMode="auto">
                <a:xfrm>
                  <a:off x="6168" y="1782"/>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939" name="Freeform 1641"/>
                <p:cNvSpPr>
                  <a:spLocks/>
                </p:cNvSpPr>
                <p:nvPr/>
              </p:nvSpPr>
              <p:spPr bwMode="auto">
                <a:xfrm>
                  <a:off x="6168" y="1782"/>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940" name="Freeform 1642"/>
                <p:cNvSpPr>
                  <a:spLocks/>
                </p:cNvSpPr>
                <p:nvPr/>
              </p:nvSpPr>
              <p:spPr bwMode="auto">
                <a:xfrm>
                  <a:off x="6168" y="1782"/>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941" name="Freeform 1643"/>
                <p:cNvSpPr>
                  <a:spLocks/>
                </p:cNvSpPr>
                <p:nvPr/>
              </p:nvSpPr>
              <p:spPr bwMode="auto">
                <a:xfrm>
                  <a:off x="6168" y="1782"/>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55541" name="Group 1644"/>
              <p:cNvGrpSpPr>
                <a:grpSpLocks/>
              </p:cNvGrpSpPr>
              <p:nvPr/>
            </p:nvGrpSpPr>
            <p:grpSpPr bwMode="auto">
              <a:xfrm>
                <a:off x="6168" y="1560"/>
                <a:ext cx="229" cy="222"/>
                <a:chOff x="6168" y="1560"/>
                <a:chExt cx="229" cy="222"/>
              </a:xfrm>
            </p:grpSpPr>
            <p:sp>
              <p:nvSpPr>
                <p:cNvPr id="55542" name="Freeform 1645"/>
                <p:cNvSpPr>
                  <a:spLocks/>
                </p:cNvSpPr>
                <p:nvPr/>
              </p:nvSpPr>
              <p:spPr bwMode="auto">
                <a:xfrm>
                  <a:off x="6168" y="1776"/>
                  <a:ext cx="1" cy="6"/>
                </a:xfrm>
                <a:custGeom>
                  <a:avLst/>
                  <a:gdLst>
                    <a:gd name="T0" fmla="*/ 0 w 1"/>
                    <a:gd name="T1" fmla="*/ 6 h 1"/>
                    <a:gd name="T2" fmla="*/ 0 w 1"/>
                    <a:gd name="T3" fmla="*/ 6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1"/>
                      </a:moveTo>
                      <a:lnTo>
                        <a:pt x="0" y="1"/>
                      </a:ln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543" name="Freeform 1646"/>
                <p:cNvSpPr>
                  <a:spLocks/>
                </p:cNvSpPr>
                <p:nvPr/>
              </p:nvSpPr>
              <p:spPr bwMode="auto">
                <a:xfrm>
                  <a:off x="6168" y="1776"/>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544" name="Freeform 1647"/>
                <p:cNvSpPr>
                  <a:spLocks/>
                </p:cNvSpPr>
                <p:nvPr/>
              </p:nvSpPr>
              <p:spPr bwMode="auto">
                <a:xfrm>
                  <a:off x="6168" y="1776"/>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545" name="Freeform 1648"/>
                <p:cNvSpPr>
                  <a:spLocks/>
                </p:cNvSpPr>
                <p:nvPr/>
              </p:nvSpPr>
              <p:spPr bwMode="auto">
                <a:xfrm>
                  <a:off x="6168" y="1776"/>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546" name="Freeform 1649"/>
                <p:cNvSpPr>
                  <a:spLocks/>
                </p:cNvSpPr>
                <p:nvPr/>
              </p:nvSpPr>
              <p:spPr bwMode="auto">
                <a:xfrm>
                  <a:off x="6168" y="1776"/>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547" name="Freeform 1650"/>
                <p:cNvSpPr>
                  <a:spLocks/>
                </p:cNvSpPr>
                <p:nvPr/>
              </p:nvSpPr>
              <p:spPr bwMode="auto">
                <a:xfrm>
                  <a:off x="6168" y="1770"/>
                  <a:ext cx="1" cy="6"/>
                </a:xfrm>
                <a:custGeom>
                  <a:avLst/>
                  <a:gdLst>
                    <a:gd name="T0" fmla="*/ 0 w 1"/>
                    <a:gd name="T1" fmla="*/ 6 h 1"/>
                    <a:gd name="T2" fmla="*/ 0 w 1"/>
                    <a:gd name="T3" fmla="*/ 6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1"/>
                      </a:moveTo>
                      <a:lnTo>
                        <a:pt x="0" y="1"/>
                      </a:ln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548" name="Freeform 1651"/>
                <p:cNvSpPr>
                  <a:spLocks/>
                </p:cNvSpPr>
                <p:nvPr/>
              </p:nvSpPr>
              <p:spPr bwMode="auto">
                <a:xfrm>
                  <a:off x="6168" y="1770"/>
                  <a:ext cx="6" cy="1"/>
                </a:xfrm>
                <a:custGeom>
                  <a:avLst/>
                  <a:gdLst>
                    <a:gd name="T0" fmla="*/ 0 w 1"/>
                    <a:gd name="T1" fmla="*/ 0 h 1"/>
                    <a:gd name="T2" fmla="*/ 6 w 1"/>
                    <a:gd name="T3" fmla="*/ 0 h 1"/>
                    <a:gd name="T4" fmla="*/ 6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1"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549" name="Freeform 1652"/>
                <p:cNvSpPr>
                  <a:spLocks/>
                </p:cNvSpPr>
                <p:nvPr/>
              </p:nvSpPr>
              <p:spPr bwMode="auto">
                <a:xfrm>
                  <a:off x="6174" y="1770"/>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550" name="Freeform 1653"/>
                <p:cNvSpPr>
                  <a:spLocks/>
                </p:cNvSpPr>
                <p:nvPr/>
              </p:nvSpPr>
              <p:spPr bwMode="auto">
                <a:xfrm>
                  <a:off x="6174" y="1770"/>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551" name="Freeform 1654"/>
                <p:cNvSpPr>
                  <a:spLocks/>
                </p:cNvSpPr>
                <p:nvPr/>
              </p:nvSpPr>
              <p:spPr bwMode="auto">
                <a:xfrm>
                  <a:off x="6174" y="1770"/>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552" name="Freeform 1655"/>
                <p:cNvSpPr>
                  <a:spLocks/>
                </p:cNvSpPr>
                <p:nvPr/>
              </p:nvSpPr>
              <p:spPr bwMode="auto">
                <a:xfrm>
                  <a:off x="6174" y="1770"/>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553" name="Freeform 1656"/>
                <p:cNvSpPr>
                  <a:spLocks/>
                </p:cNvSpPr>
                <p:nvPr/>
              </p:nvSpPr>
              <p:spPr bwMode="auto">
                <a:xfrm>
                  <a:off x="6174" y="1764"/>
                  <a:ext cx="1" cy="6"/>
                </a:xfrm>
                <a:custGeom>
                  <a:avLst/>
                  <a:gdLst>
                    <a:gd name="T0" fmla="*/ 0 w 1"/>
                    <a:gd name="T1" fmla="*/ 6 h 1"/>
                    <a:gd name="T2" fmla="*/ 0 w 1"/>
                    <a:gd name="T3" fmla="*/ 6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1"/>
                      </a:moveTo>
                      <a:lnTo>
                        <a:pt x="0" y="1"/>
                      </a:ln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554" name="Freeform 1657"/>
                <p:cNvSpPr>
                  <a:spLocks/>
                </p:cNvSpPr>
                <p:nvPr/>
              </p:nvSpPr>
              <p:spPr bwMode="auto">
                <a:xfrm>
                  <a:off x="6174" y="1764"/>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555" name="Freeform 1658"/>
                <p:cNvSpPr>
                  <a:spLocks/>
                </p:cNvSpPr>
                <p:nvPr/>
              </p:nvSpPr>
              <p:spPr bwMode="auto">
                <a:xfrm>
                  <a:off x="6174" y="1764"/>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556" name="Freeform 1659"/>
                <p:cNvSpPr>
                  <a:spLocks/>
                </p:cNvSpPr>
                <p:nvPr/>
              </p:nvSpPr>
              <p:spPr bwMode="auto">
                <a:xfrm>
                  <a:off x="6174" y="1764"/>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557" name="Freeform 1660"/>
                <p:cNvSpPr>
                  <a:spLocks/>
                </p:cNvSpPr>
                <p:nvPr/>
              </p:nvSpPr>
              <p:spPr bwMode="auto">
                <a:xfrm>
                  <a:off x="6174" y="1764"/>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558" name="Freeform 1661"/>
                <p:cNvSpPr>
                  <a:spLocks/>
                </p:cNvSpPr>
                <p:nvPr/>
              </p:nvSpPr>
              <p:spPr bwMode="auto">
                <a:xfrm>
                  <a:off x="6174" y="1758"/>
                  <a:ext cx="1" cy="6"/>
                </a:xfrm>
                <a:custGeom>
                  <a:avLst/>
                  <a:gdLst>
                    <a:gd name="T0" fmla="*/ 0 w 1"/>
                    <a:gd name="T1" fmla="*/ 6 h 1"/>
                    <a:gd name="T2" fmla="*/ 0 w 1"/>
                    <a:gd name="T3" fmla="*/ 6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1"/>
                      </a:moveTo>
                      <a:lnTo>
                        <a:pt x="0" y="1"/>
                      </a:ln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559" name="Freeform 1662"/>
                <p:cNvSpPr>
                  <a:spLocks/>
                </p:cNvSpPr>
                <p:nvPr/>
              </p:nvSpPr>
              <p:spPr bwMode="auto">
                <a:xfrm>
                  <a:off x="6174" y="1758"/>
                  <a:ext cx="6" cy="1"/>
                </a:xfrm>
                <a:custGeom>
                  <a:avLst/>
                  <a:gdLst>
                    <a:gd name="T0" fmla="*/ 0 w 1"/>
                    <a:gd name="T1" fmla="*/ 0 h 1"/>
                    <a:gd name="T2" fmla="*/ 6 w 1"/>
                    <a:gd name="T3" fmla="*/ 0 h 1"/>
                    <a:gd name="T4" fmla="*/ 6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1"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560" name="Freeform 1663"/>
                <p:cNvSpPr>
                  <a:spLocks/>
                </p:cNvSpPr>
                <p:nvPr/>
              </p:nvSpPr>
              <p:spPr bwMode="auto">
                <a:xfrm>
                  <a:off x="6180" y="1758"/>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561" name="Freeform 1664"/>
                <p:cNvSpPr>
                  <a:spLocks/>
                </p:cNvSpPr>
                <p:nvPr/>
              </p:nvSpPr>
              <p:spPr bwMode="auto">
                <a:xfrm>
                  <a:off x="6180" y="1758"/>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562" name="Freeform 1665"/>
                <p:cNvSpPr>
                  <a:spLocks/>
                </p:cNvSpPr>
                <p:nvPr/>
              </p:nvSpPr>
              <p:spPr bwMode="auto">
                <a:xfrm>
                  <a:off x="6180" y="1758"/>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563" name="Freeform 1666"/>
                <p:cNvSpPr>
                  <a:spLocks/>
                </p:cNvSpPr>
                <p:nvPr/>
              </p:nvSpPr>
              <p:spPr bwMode="auto">
                <a:xfrm>
                  <a:off x="6180" y="1758"/>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564" name="Freeform 1667"/>
                <p:cNvSpPr>
                  <a:spLocks/>
                </p:cNvSpPr>
                <p:nvPr/>
              </p:nvSpPr>
              <p:spPr bwMode="auto">
                <a:xfrm>
                  <a:off x="6180" y="1752"/>
                  <a:ext cx="1" cy="6"/>
                </a:xfrm>
                <a:custGeom>
                  <a:avLst/>
                  <a:gdLst>
                    <a:gd name="T0" fmla="*/ 0 w 1"/>
                    <a:gd name="T1" fmla="*/ 6 h 1"/>
                    <a:gd name="T2" fmla="*/ 0 w 1"/>
                    <a:gd name="T3" fmla="*/ 6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1"/>
                      </a:moveTo>
                      <a:lnTo>
                        <a:pt x="0" y="1"/>
                      </a:ln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565" name="Freeform 1668"/>
                <p:cNvSpPr>
                  <a:spLocks/>
                </p:cNvSpPr>
                <p:nvPr/>
              </p:nvSpPr>
              <p:spPr bwMode="auto">
                <a:xfrm>
                  <a:off x="6180" y="1752"/>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566" name="Freeform 1669"/>
                <p:cNvSpPr>
                  <a:spLocks/>
                </p:cNvSpPr>
                <p:nvPr/>
              </p:nvSpPr>
              <p:spPr bwMode="auto">
                <a:xfrm>
                  <a:off x="6180" y="1752"/>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567" name="Freeform 1670"/>
                <p:cNvSpPr>
                  <a:spLocks/>
                </p:cNvSpPr>
                <p:nvPr/>
              </p:nvSpPr>
              <p:spPr bwMode="auto">
                <a:xfrm>
                  <a:off x="6180" y="1752"/>
                  <a:ext cx="6" cy="1"/>
                </a:xfrm>
                <a:custGeom>
                  <a:avLst/>
                  <a:gdLst>
                    <a:gd name="T0" fmla="*/ 0 w 1"/>
                    <a:gd name="T1" fmla="*/ 0 h 1"/>
                    <a:gd name="T2" fmla="*/ 6 w 1"/>
                    <a:gd name="T3" fmla="*/ 0 h 1"/>
                    <a:gd name="T4" fmla="*/ 6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1"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568" name="Freeform 1671"/>
                <p:cNvSpPr>
                  <a:spLocks/>
                </p:cNvSpPr>
                <p:nvPr/>
              </p:nvSpPr>
              <p:spPr bwMode="auto">
                <a:xfrm>
                  <a:off x="6186" y="1752"/>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569" name="Freeform 1672"/>
                <p:cNvSpPr>
                  <a:spLocks/>
                </p:cNvSpPr>
                <p:nvPr/>
              </p:nvSpPr>
              <p:spPr bwMode="auto">
                <a:xfrm>
                  <a:off x="6186" y="1746"/>
                  <a:ext cx="1" cy="6"/>
                </a:xfrm>
                <a:custGeom>
                  <a:avLst/>
                  <a:gdLst>
                    <a:gd name="T0" fmla="*/ 0 w 1"/>
                    <a:gd name="T1" fmla="*/ 6 h 1"/>
                    <a:gd name="T2" fmla="*/ 0 w 1"/>
                    <a:gd name="T3" fmla="*/ 6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1"/>
                      </a:moveTo>
                      <a:lnTo>
                        <a:pt x="0" y="1"/>
                      </a:ln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570" name="Freeform 1673"/>
                <p:cNvSpPr>
                  <a:spLocks/>
                </p:cNvSpPr>
                <p:nvPr/>
              </p:nvSpPr>
              <p:spPr bwMode="auto">
                <a:xfrm>
                  <a:off x="6186" y="1746"/>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571" name="Freeform 1674"/>
                <p:cNvSpPr>
                  <a:spLocks/>
                </p:cNvSpPr>
                <p:nvPr/>
              </p:nvSpPr>
              <p:spPr bwMode="auto">
                <a:xfrm>
                  <a:off x="6186" y="1746"/>
                  <a:ext cx="6" cy="1"/>
                </a:xfrm>
                <a:custGeom>
                  <a:avLst/>
                  <a:gdLst>
                    <a:gd name="T0" fmla="*/ 0 w 1"/>
                    <a:gd name="T1" fmla="*/ 0 h 1"/>
                    <a:gd name="T2" fmla="*/ 6 w 1"/>
                    <a:gd name="T3" fmla="*/ 0 h 1"/>
                    <a:gd name="T4" fmla="*/ 6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1"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572" name="Freeform 1675"/>
                <p:cNvSpPr>
                  <a:spLocks/>
                </p:cNvSpPr>
                <p:nvPr/>
              </p:nvSpPr>
              <p:spPr bwMode="auto">
                <a:xfrm>
                  <a:off x="6192" y="1746"/>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573" name="Freeform 1676"/>
                <p:cNvSpPr>
                  <a:spLocks/>
                </p:cNvSpPr>
                <p:nvPr/>
              </p:nvSpPr>
              <p:spPr bwMode="auto">
                <a:xfrm>
                  <a:off x="6192" y="1746"/>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574" name="Freeform 1677"/>
                <p:cNvSpPr>
                  <a:spLocks/>
                </p:cNvSpPr>
                <p:nvPr/>
              </p:nvSpPr>
              <p:spPr bwMode="auto">
                <a:xfrm>
                  <a:off x="6192" y="1746"/>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575" name="Freeform 1678"/>
                <p:cNvSpPr>
                  <a:spLocks/>
                </p:cNvSpPr>
                <p:nvPr/>
              </p:nvSpPr>
              <p:spPr bwMode="auto">
                <a:xfrm>
                  <a:off x="6192" y="1740"/>
                  <a:ext cx="1" cy="6"/>
                </a:xfrm>
                <a:custGeom>
                  <a:avLst/>
                  <a:gdLst>
                    <a:gd name="T0" fmla="*/ 0 w 1"/>
                    <a:gd name="T1" fmla="*/ 6 h 1"/>
                    <a:gd name="T2" fmla="*/ 0 w 1"/>
                    <a:gd name="T3" fmla="*/ 6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1"/>
                      </a:moveTo>
                      <a:lnTo>
                        <a:pt x="0" y="1"/>
                      </a:ln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576" name="Freeform 1679"/>
                <p:cNvSpPr>
                  <a:spLocks/>
                </p:cNvSpPr>
                <p:nvPr/>
              </p:nvSpPr>
              <p:spPr bwMode="auto">
                <a:xfrm>
                  <a:off x="6192" y="1740"/>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577" name="Freeform 1680"/>
                <p:cNvSpPr>
                  <a:spLocks/>
                </p:cNvSpPr>
                <p:nvPr/>
              </p:nvSpPr>
              <p:spPr bwMode="auto">
                <a:xfrm>
                  <a:off x="6192" y="1740"/>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578" name="Freeform 1681"/>
                <p:cNvSpPr>
                  <a:spLocks/>
                </p:cNvSpPr>
                <p:nvPr/>
              </p:nvSpPr>
              <p:spPr bwMode="auto">
                <a:xfrm>
                  <a:off x="6192" y="1740"/>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579" name="Freeform 1682"/>
                <p:cNvSpPr>
                  <a:spLocks/>
                </p:cNvSpPr>
                <p:nvPr/>
              </p:nvSpPr>
              <p:spPr bwMode="auto">
                <a:xfrm>
                  <a:off x="6192" y="1740"/>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580" name="Freeform 1683"/>
                <p:cNvSpPr>
                  <a:spLocks/>
                </p:cNvSpPr>
                <p:nvPr/>
              </p:nvSpPr>
              <p:spPr bwMode="auto">
                <a:xfrm>
                  <a:off x="6192" y="1734"/>
                  <a:ext cx="6" cy="6"/>
                </a:xfrm>
                <a:custGeom>
                  <a:avLst/>
                  <a:gdLst>
                    <a:gd name="T0" fmla="*/ 0 w 1"/>
                    <a:gd name="T1" fmla="*/ 6 h 1"/>
                    <a:gd name="T2" fmla="*/ 6 w 1"/>
                    <a:gd name="T3" fmla="*/ 6 h 1"/>
                    <a:gd name="T4" fmla="*/ 6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1"/>
                      </a:moveTo>
                      <a:lnTo>
                        <a:pt x="1" y="1"/>
                      </a:lnTo>
                      <a:lnTo>
                        <a:pt x="1"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581" name="Freeform 1684"/>
                <p:cNvSpPr>
                  <a:spLocks/>
                </p:cNvSpPr>
                <p:nvPr/>
              </p:nvSpPr>
              <p:spPr bwMode="auto">
                <a:xfrm>
                  <a:off x="6198" y="1734"/>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582" name="Freeform 1685"/>
                <p:cNvSpPr>
                  <a:spLocks/>
                </p:cNvSpPr>
                <p:nvPr/>
              </p:nvSpPr>
              <p:spPr bwMode="auto">
                <a:xfrm>
                  <a:off x="6198" y="1734"/>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583" name="Freeform 1686"/>
                <p:cNvSpPr>
                  <a:spLocks/>
                </p:cNvSpPr>
                <p:nvPr/>
              </p:nvSpPr>
              <p:spPr bwMode="auto">
                <a:xfrm>
                  <a:off x="6198" y="1734"/>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584" name="Freeform 1687"/>
                <p:cNvSpPr>
                  <a:spLocks/>
                </p:cNvSpPr>
                <p:nvPr/>
              </p:nvSpPr>
              <p:spPr bwMode="auto">
                <a:xfrm>
                  <a:off x="6198" y="1734"/>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585" name="Freeform 1688"/>
                <p:cNvSpPr>
                  <a:spLocks/>
                </p:cNvSpPr>
                <p:nvPr/>
              </p:nvSpPr>
              <p:spPr bwMode="auto">
                <a:xfrm>
                  <a:off x="6198" y="1734"/>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586" name="Freeform 1689"/>
                <p:cNvSpPr>
                  <a:spLocks/>
                </p:cNvSpPr>
                <p:nvPr/>
              </p:nvSpPr>
              <p:spPr bwMode="auto">
                <a:xfrm>
                  <a:off x="6198" y="1728"/>
                  <a:ext cx="1" cy="6"/>
                </a:xfrm>
                <a:custGeom>
                  <a:avLst/>
                  <a:gdLst>
                    <a:gd name="T0" fmla="*/ 0 w 1"/>
                    <a:gd name="T1" fmla="*/ 6 h 1"/>
                    <a:gd name="T2" fmla="*/ 0 w 1"/>
                    <a:gd name="T3" fmla="*/ 6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1"/>
                      </a:moveTo>
                      <a:lnTo>
                        <a:pt x="0" y="1"/>
                      </a:ln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587" name="Freeform 1690"/>
                <p:cNvSpPr>
                  <a:spLocks/>
                </p:cNvSpPr>
                <p:nvPr/>
              </p:nvSpPr>
              <p:spPr bwMode="auto">
                <a:xfrm>
                  <a:off x="6198" y="1728"/>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588" name="Freeform 1691"/>
                <p:cNvSpPr>
                  <a:spLocks/>
                </p:cNvSpPr>
                <p:nvPr/>
              </p:nvSpPr>
              <p:spPr bwMode="auto">
                <a:xfrm>
                  <a:off x="6198" y="1728"/>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589" name="Freeform 1692"/>
                <p:cNvSpPr>
                  <a:spLocks/>
                </p:cNvSpPr>
                <p:nvPr/>
              </p:nvSpPr>
              <p:spPr bwMode="auto">
                <a:xfrm>
                  <a:off x="6198" y="1728"/>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590" name="Freeform 1693"/>
                <p:cNvSpPr>
                  <a:spLocks/>
                </p:cNvSpPr>
                <p:nvPr/>
              </p:nvSpPr>
              <p:spPr bwMode="auto">
                <a:xfrm>
                  <a:off x="6198" y="1728"/>
                  <a:ext cx="6" cy="1"/>
                </a:xfrm>
                <a:custGeom>
                  <a:avLst/>
                  <a:gdLst>
                    <a:gd name="T0" fmla="*/ 0 w 1"/>
                    <a:gd name="T1" fmla="*/ 0 h 1"/>
                    <a:gd name="T2" fmla="*/ 6 w 1"/>
                    <a:gd name="T3" fmla="*/ 0 h 1"/>
                    <a:gd name="T4" fmla="*/ 6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1"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591" name="Freeform 1694"/>
                <p:cNvSpPr>
                  <a:spLocks/>
                </p:cNvSpPr>
                <p:nvPr/>
              </p:nvSpPr>
              <p:spPr bwMode="auto">
                <a:xfrm>
                  <a:off x="6204" y="1722"/>
                  <a:ext cx="1" cy="6"/>
                </a:xfrm>
                <a:custGeom>
                  <a:avLst/>
                  <a:gdLst>
                    <a:gd name="T0" fmla="*/ 0 w 1"/>
                    <a:gd name="T1" fmla="*/ 6 h 1"/>
                    <a:gd name="T2" fmla="*/ 0 w 1"/>
                    <a:gd name="T3" fmla="*/ 6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1"/>
                      </a:moveTo>
                      <a:lnTo>
                        <a:pt x="0" y="1"/>
                      </a:ln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592" name="Freeform 1695"/>
                <p:cNvSpPr>
                  <a:spLocks/>
                </p:cNvSpPr>
                <p:nvPr/>
              </p:nvSpPr>
              <p:spPr bwMode="auto">
                <a:xfrm>
                  <a:off x="6204" y="1722"/>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593" name="Freeform 1696"/>
                <p:cNvSpPr>
                  <a:spLocks/>
                </p:cNvSpPr>
                <p:nvPr/>
              </p:nvSpPr>
              <p:spPr bwMode="auto">
                <a:xfrm>
                  <a:off x="6204" y="1722"/>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594" name="Freeform 1697"/>
                <p:cNvSpPr>
                  <a:spLocks/>
                </p:cNvSpPr>
                <p:nvPr/>
              </p:nvSpPr>
              <p:spPr bwMode="auto">
                <a:xfrm>
                  <a:off x="6204" y="1722"/>
                  <a:ext cx="6" cy="1"/>
                </a:xfrm>
                <a:custGeom>
                  <a:avLst/>
                  <a:gdLst>
                    <a:gd name="T0" fmla="*/ 0 w 1"/>
                    <a:gd name="T1" fmla="*/ 0 h 1"/>
                    <a:gd name="T2" fmla="*/ 6 w 1"/>
                    <a:gd name="T3" fmla="*/ 0 h 1"/>
                    <a:gd name="T4" fmla="*/ 6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1"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595" name="Freeform 1698"/>
                <p:cNvSpPr>
                  <a:spLocks/>
                </p:cNvSpPr>
                <p:nvPr/>
              </p:nvSpPr>
              <p:spPr bwMode="auto">
                <a:xfrm>
                  <a:off x="6210" y="1722"/>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596" name="Freeform 1699"/>
                <p:cNvSpPr>
                  <a:spLocks/>
                </p:cNvSpPr>
                <p:nvPr/>
              </p:nvSpPr>
              <p:spPr bwMode="auto">
                <a:xfrm>
                  <a:off x="6210" y="1722"/>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597" name="Freeform 1700"/>
                <p:cNvSpPr>
                  <a:spLocks/>
                </p:cNvSpPr>
                <p:nvPr/>
              </p:nvSpPr>
              <p:spPr bwMode="auto">
                <a:xfrm>
                  <a:off x="6210" y="1716"/>
                  <a:ext cx="1" cy="6"/>
                </a:xfrm>
                <a:custGeom>
                  <a:avLst/>
                  <a:gdLst>
                    <a:gd name="T0" fmla="*/ 0 w 1"/>
                    <a:gd name="T1" fmla="*/ 6 h 1"/>
                    <a:gd name="T2" fmla="*/ 0 w 1"/>
                    <a:gd name="T3" fmla="*/ 6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1"/>
                      </a:moveTo>
                      <a:lnTo>
                        <a:pt x="0" y="1"/>
                      </a:ln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598" name="Freeform 1701"/>
                <p:cNvSpPr>
                  <a:spLocks/>
                </p:cNvSpPr>
                <p:nvPr/>
              </p:nvSpPr>
              <p:spPr bwMode="auto">
                <a:xfrm>
                  <a:off x="6210" y="1716"/>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599" name="Freeform 1702"/>
                <p:cNvSpPr>
                  <a:spLocks/>
                </p:cNvSpPr>
                <p:nvPr/>
              </p:nvSpPr>
              <p:spPr bwMode="auto">
                <a:xfrm>
                  <a:off x="6210" y="1716"/>
                  <a:ext cx="6" cy="1"/>
                </a:xfrm>
                <a:custGeom>
                  <a:avLst/>
                  <a:gdLst>
                    <a:gd name="T0" fmla="*/ 0 w 1"/>
                    <a:gd name="T1" fmla="*/ 0 h 1"/>
                    <a:gd name="T2" fmla="*/ 6 w 1"/>
                    <a:gd name="T3" fmla="*/ 0 h 1"/>
                    <a:gd name="T4" fmla="*/ 6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1"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600" name="Freeform 1703"/>
                <p:cNvSpPr>
                  <a:spLocks/>
                </p:cNvSpPr>
                <p:nvPr/>
              </p:nvSpPr>
              <p:spPr bwMode="auto">
                <a:xfrm>
                  <a:off x="6216" y="1716"/>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601" name="Freeform 1704"/>
                <p:cNvSpPr>
                  <a:spLocks/>
                </p:cNvSpPr>
                <p:nvPr/>
              </p:nvSpPr>
              <p:spPr bwMode="auto">
                <a:xfrm>
                  <a:off x="6216" y="1716"/>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602" name="Freeform 1705"/>
                <p:cNvSpPr>
                  <a:spLocks/>
                </p:cNvSpPr>
                <p:nvPr/>
              </p:nvSpPr>
              <p:spPr bwMode="auto">
                <a:xfrm>
                  <a:off x="6216" y="1710"/>
                  <a:ext cx="1" cy="6"/>
                </a:xfrm>
                <a:custGeom>
                  <a:avLst/>
                  <a:gdLst>
                    <a:gd name="T0" fmla="*/ 0 w 1"/>
                    <a:gd name="T1" fmla="*/ 6 h 1"/>
                    <a:gd name="T2" fmla="*/ 0 w 1"/>
                    <a:gd name="T3" fmla="*/ 6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1"/>
                      </a:moveTo>
                      <a:lnTo>
                        <a:pt x="0" y="1"/>
                      </a:ln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603" name="Freeform 1706"/>
                <p:cNvSpPr>
                  <a:spLocks/>
                </p:cNvSpPr>
                <p:nvPr/>
              </p:nvSpPr>
              <p:spPr bwMode="auto">
                <a:xfrm>
                  <a:off x="6216" y="1710"/>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604" name="Freeform 1707"/>
                <p:cNvSpPr>
                  <a:spLocks/>
                </p:cNvSpPr>
                <p:nvPr/>
              </p:nvSpPr>
              <p:spPr bwMode="auto">
                <a:xfrm>
                  <a:off x="6216" y="1710"/>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605" name="Freeform 1708"/>
                <p:cNvSpPr>
                  <a:spLocks/>
                </p:cNvSpPr>
                <p:nvPr/>
              </p:nvSpPr>
              <p:spPr bwMode="auto">
                <a:xfrm>
                  <a:off x="6216" y="1710"/>
                  <a:ext cx="6" cy="1"/>
                </a:xfrm>
                <a:custGeom>
                  <a:avLst/>
                  <a:gdLst>
                    <a:gd name="T0" fmla="*/ 0 w 1"/>
                    <a:gd name="T1" fmla="*/ 0 h 1"/>
                    <a:gd name="T2" fmla="*/ 6 w 1"/>
                    <a:gd name="T3" fmla="*/ 0 h 1"/>
                    <a:gd name="T4" fmla="*/ 6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1"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606" name="Freeform 1709"/>
                <p:cNvSpPr>
                  <a:spLocks/>
                </p:cNvSpPr>
                <p:nvPr/>
              </p:nvSpPr>
              <p:spPr bwMode="auto">
                <a:xfrm>
                  <a:off x="6222" y="1710"/>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607" name="Freeform 1710"/>
                <p:cNvSpPr>
                  <a:spLocks/>
                </p:cNvSpPr>
                <p:nvPr/>
              </p:nvSpPr>
              <p:spPr bwMode="auto">
                <a:xfrm>
                  <a:off x="6222" y="1710"/>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608" name="Freeform 1711"/>
                <p:cNvSpPr>
                  <a:spLocks/>
                </p:cNvSpPr>
                <p:nvPr/>
              </p:nvSpPr>
              <p:spPr bwMode="auto">
                <a:xfrm>
                  <a:off x="6222" y="1704"/>
                  <a:ext cx="1" cy="6"/>
                </a:xfrm>
                <a:custGeom>
                  <a:avLst/>
                  <a:gdLst>
                    <a:gd name="T0" fmla="*/ 0 w 1"/>
                    <a:gd name="T1" fmla="*/ 6 h 1"/>
                    <a:gd name="T2" fmla="*/ 0 w 1"/>
                    <a:gd name="T3" fmla="*/ 6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1"/>
                      </a:moveTo>
                      <a:lnTo>
                        <a:pt x="0" y="1"/>
                      </a:ln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609" name="Freeform 1712"/>
                <p:cNvSpPr>
                  <a:spLocks/>
                </p:cNvSpPr>
                <p:nvPr/>
              </p:nvSpPr>
              <p:spPr bwMode="auto">
                <a:xfrm>
                  <a:off x="6222" y="1704"/>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610" name="Freeform 1713"/>
                <p:cNvSpPr>
                  <a:spLocks/>
                </p:cNvSpPr>
                <p:nvPr/>
              </p:nvSpPr>
              <p:spPr bwMode="auto">
                <a:xfrm>
                  <a:off x="6222" y="1704"/>
                  <a:ext cx="6" cy="1"/>
                </a:xfrm>
                <a:custGeom>
                  <a:avLst/>
                  <a:gdLst>
                    <a:gd name="T0" fmla="*/ 0 w 1"/>
                    <a:gd name="T1" fmla="*/ 0 h 1"/>
                    <a:gd name="T2" fmla="*/ 6 w 1"/>
                    <a:gd name="T3" fmla="*/ 0 h 1"/>
                    <a:gd name="T4" fmla="*/ 6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1"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611" name="Freeform 1714"/>
                <p:cNvSpPr>
                  <a:spLocks/>
                </p:cNvSpPr>
                <p:nvPr/>
              </p:nvSpPr>
              <p:spPr bwMode="auto">
                <a:xfrm>
                  <a:off x="6228" y="1704"/>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612" name="Freeform 1715"/>
                <p:cNvSpPr>
                  <a:spLocks/>
                </p:cNvSpPr>
                <p:nvPr/>
              </p:nvSpPr>
              <p:spPr bwMode="auto">
                <a:xfrm>
                  <a:off x="6228" y="1704"/>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613" name="Freeform 1716"/>
                <p:cNvSpPr>
                  <a:spLocks/>
                </p:cNvSpPr>
                <p:nvPr/>
              </p:nvSpPr>
              <p:spPr bwMode="auto">
                <a:xfrm>
                  <a:off x="6228" y="1698"/>
                  <a:ext cx="1" cy="6"/>
                </a:xfrm>
                <a:custGeom>
                  <a:avLst/>
                  <a:gdLst>
                    <a:gd name="T0" fmla="*/ 0 w 1"/>
                    <a:gd name="T1" fmla="*/ 6 h 1"/>
                    <a:gd name="T2" fmla="*/ 0 w 1"/>
                    <a:gd name="T3" fmla="*/ 6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1"/>
                      </a:moveTo>
                      <a:lnTo>
                        <a:pt x="0" y="1"/>
                      </a:ln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614" name="Freeform 1717"/>
                <p:cNvSpPr>
                  <a:spLocks/>
                </p:cNvSpPr>
                <p:nvPr/>
              </p:nvSpPr>
              <p:spPr bwMode="auto">
                <a:xfrm>
                  <a:off x="6228" y="1698"/>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615" name="Freeform 1718"/>
                <p:cNvSpPr>
                  <a:spLocks/>
                </p:cNvSpPr>
                <p:nvPr/>
              </p:nvSpPr>
              <p:spPr bwMode="auto">
                <a:xfrm>
                  <a:off x="6228" y="1698"/>
                  <a:ext cx="6" cy="1"/>
                </a:xfrm>
                <a:custGeom>
                  <a:avLst/>
                  <a:gdLst>
                    <a:gd name="T0" fmla="*/ 0 w 1"/>
                    <a:gd name="T1" fmla="*/ 0 h 1"/>
                    <a:gd name="T2" fmla="*/ 6 w 1"/>
                    <a:gd name="T3" fmla="*/ 0 h 1"/>
                    <a:gd name="T4" fmla="*/ 6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1"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616" name="Freeform 1719"/>
                <p:cNvSpPr>
                  <a:spLocks/>
                </p:cNvSpPr>
                <p:nvPr/>
              </p:nvSpPr>
              <p:spPr bwMode="auto">
                <a:xfrm>
                  <a:off x="6234" y="1698"/>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617" name="Freeform 1720"/>
                <p:cNvSpPr>
                  <a:spLocks/>
                </p:cNvSpPr>
                <p:nvPr/>
              </p:nvSpPr>
              <p:spPr bwMode="auto">
                <a:xfrm>
                  <a:off x="6234" y="1698"/>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618" name="Freeform 1721"/>
                <p:cNvSpPr>
                  <a:spLocks/>
                </p:cNvSpPr>
                <p:nvPr/>
              </p:nvSpPr>
              <p:spPr bwMode="auto">
                <a:xfrm>
                  <a:off x="6234" y="1698"/>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619" name="Freeform 1722"/>
                <p:cNvSpPr>
                  <a:spLocks/>
                </p:cNvSpPr>
                <p:nvPr/>
              </p:nvSpPr>
              <p:spPr bwMode="auto">
                <a:xfrm>
                  <a:off x="6234" y="1692"/>
                  <a:ext cx="6" cy="6"/>
                </a:xfrm>
                <a:custGeom>
                  <a:avLst/>
                  <a:gdLst>
                    <a:gd name="T0" fmla="*/ 0 w 1"/>
                    <a:gd name="T1" fmla="*/ 6 h 1"/>
                    <a:gd name="T2" fmla="*/ 6 w 1"/>
                    <a:gd name="T3" fmla="*/ 6 h 1"/>
                    <a:gd name="T4" fmla="*/ 6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1"/>
                      </a:moveTo>
                      <a:lnTo>
                        <a:pt x="1" y="1"/>
                      </a:lnTo>
                      <a:lnTo>
                        <a:pt x="1"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620" name="Freeform 1723"/>
                <p:cNvSpPr>
                  <a:spLocks/>
                </p:cNvSpPr>
                <p:nvPr/>
              </p:nvSpPr>
              <p:spPr bwMode="auto">
                <a:xfrm>
                  <a:off x="6240" y="1692"/>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621" name="Freeform 1724"/>
                <p:cNvSpPr>
                  <a:spLocks/>
                </p:cNvSpPr>
                <p:nvPr/>
              </p:nvSpPr>
              <p:spPr bwMode="auto">
                <a:xfrm>
                  <a:off x="6240" y="1692"/>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622" name="Freeform 1725"/>
                <p:cNvSpPr>
                  <a:spLocks/>
                </p:cNvSpPr>
                <p:nvPr/>
              </p:nvSpPr>
              <p:spPr bwMode="auto">
                <a:xfrm>
                  <a:off x="6240" y="1692"/>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623" name="Freeform 1726"/>
                <p:cNvSpPr>
                  <a:spLocks/>
                </p:cNvSpPr>
                <p:nvPr/>
              </p:nvSpPr>
              <p:spPr bwMode="auto">
                <a:xfrm>
                  <a:off x="6240" y="1692"/>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624" name="Freeform 1727"/>
                <p:cNvSpPr>
                  <a:spLocks/>
                </p:cNvSpPr>
                <p:nvPr/>
              </p:nvSpPr>
              <p:spPr bwMode="auto">
                <a:xfrm>
                  <a:off x="6240" y="1686"/>
                  <a:ext cx="1" cy="6"/>
                </a:xfrm>
                <a:custGeom>
                  <a:avLst/>
                  <a:gdLst>
                    <a:gd name="T0" fmla="*/ 0 w 1"/>
                    <a:gd name="T1" fmla="*/ 6 h 1"/>
                    <a:gd name="T2" fmla="*/ 0 w 1"/>
                    <a:gd name="T3" fmla="*/ 6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1"/>
                      </a:moveTo>
                      <a:lnTo>
                        <a:pt x="0" y="1"/>
                      </a:ln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625" name="Freeform 1728"/>
                <p:cNvSpPr>
                  <a:spLocks/>
                </p:cNvSpPr>
                <p:nvPr/>
              </p:nvSpPr>
              <p:spPr bwMode="auto">
                <a:xfrm>
                  <a:off x="6240" y="1686"/>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626" name="Freeform 1729"/>
                <p:cNvSpPr>
                  <a:spLocks/>
                </p:cNvSpPr>
                <p:nvPr/>
              </p:nvSpPr>
              <p:spPr bwMode="auto">
                <a:xfrm>
                  <a:off x="6240" y="1686"/>
                  <a:ext cx="12" cy="1"/>
                </a:xfrm>
                <a:custGeom>
                  <a:avLst/>
                  <a:gdLst>
                    <a:gd name="T0" fmla="*/ 0 w 2"/>
                    <a:gd name="T1" fmla="*/ 0 h 1"/>
                    <a:gd name="T2" fmla="*/ 12 w 2"/>
                    <a:gd name="T3" fmla="*/ 0 h 1"/>
                    <a:gd name="T4" fmla="*/ 12 w 2"/>
                    <a:gd name="T5" fmla="*/ 0 h 1"/>
                    <a:gd name="T6" fmla="*/ 0 60000 65536"/>
                    <a:gd name="T7" fmla="*/ 0 60000 65536"/>
                    <a:gd name="T8" fmla="*/ 0 60000 65536"/>
                    <a:gd name="T9" fmla="*/ 0 w 2"/>
                    <a:gd name="T10" fmla="*/ 0 h 1"/>
                    <a:gd name="T11" fmla="*/ 2 w 2"/>
                    <a:gd name="T12" fmla="*/ 1 h 1"/>
                  </a:gdLst>
                  <a:ahLst/>
                  <a:cxnLst>
                    <a:cxn ang="T6">
                      <a:pos x="T0" y="T1"/>
                    </a:cxn>
                    <a:cxn ang="T7">
                      <a:pos x="T2" y="T3"/>
                    </a:cxn>
                    <a:cxn ang="T8">
                      <a:pos x="T4" y="T5"/>
                    </a:cxn>
                  </a:cxnLst>
                  <a:rect l="T9" t="T10" r="T11" b="T12"/>
                  <a:pathLst>
                    <a:path w="2" h="1">
                      <a:moveTo>
                        <a:pt x="0" y="0"/>
                      </a:moveTo>
                      <a:lnTo>
                        <a:pt x="2"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627" name="Freeform 1730"/>
                <p:cNvSpPr>
                  <a:spLocks/>
                </p:cNvSpPr>
                <p:nvPr/>
              </p:nvSpPr>
              <p:spPr bwMode="auto">
                <a:xfrm>
                  <a:off x="6252" y="1686"/>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628" name="Freeform 1731"/>
                <p:cNvSpPr>
                  <a:spLocks/>
                </p:cNvSpPr>
                <p:nvPr/>
              </p:nvSpPr>
              <p:spPr bwMode="auto">
                <a:xfrm>
                  <a:off x="6252" y="1686"/>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629" name="Freeform 1732"/>
                <p:cNvSpPr>
                  <a:spLocks/>
                </p:cNvSpPr>
                <p:nvPr/>
              </p:nvSpPr>
              <p:spPr bwMode="auto">
                <a:xfrm>
                  <a:off x="6252" y="1686"/>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630" name="Freeform 1733"/>
                <p:cNvSpPr>
                  <a:spLocks/>
                </p:cNvSpPr>
                <p:nvPr/>
              </p:nvSpPr>
              <p:spPr bwMode="auto">
                <a:xfrm>
                  <a:off x="6252" y="1680"/>
                  <a:ext cx="1" cy="6"/>
                </a:xfrm>
                <a:custGeom>
                  <a:avLst/>
                  <a:gdLst>
                    <a:gd name="T0" fmla="*/ 0 w 1"/>
                    <a:gd name="T1" fmla="*/ 6 h 1"/>
                    <a:gd name="T2" fmla="*/ 0 w 1"/>
                    <a:gd name="T3" fmla="*/ 6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1"/>
                      </a:moveTo>
                      <a:lnTo>
                        <a:pt x="0" y="1"/>
                      </a:ln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631" name="Freeform 1734"/>
                <p:cNvSpPr>
                  <a:spLocks/>
                </p:cNvSpPr>
                <p:nvPr/>
              </p:nvSpPr>
              <p:spPr bwMode="auto">
                <a:xfrm>
                  <a:off x="6252" y="1680"/>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632" name="Freeform 1735"/>
                <p:cNvSpPr>
                  <a:spLocks/>
                </p:cNvSpPr>
                <p:nvPr/>
              </p:nvSpPr>
              <p:spPr bwMode="auto">
                <a:xfrm>
                  <a:off x="6252" y="1680"/>
                  <a:ext cx="6" cy="1"/>
                </a:xfrm>
                <a:custGeom>
                  <a:avLst/>
                  <a:gdLst>
                    <a:gd name="T0" fmla="*/ 0 w 1"/>
                    <a:gd name="T1" fmla="*/ 0 h 1"/>
                    <a:gd name="T2" fmla="*/ 6 w 1"/>
                    <a:gd name="T3" fmla="*/ 0 h 1"/>
                    <a:gd name="T4" fmla="*/ 6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1"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633" name="Freeform 1736"/>
                <p:cNvSpPr>
                  <a:spLocks/>
                </p:cNvSpPr>
                <p:nvPr/>
              </p:nvSpPr>
              <p:spPr bwMode="auto">
                <a:xfrm>
                  <a:off x="6258" y="1680"/>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634" name="Freeform 1737"/>
                <p:cNvSpPr>
                  <a:spLocks/>
                </p:cNvSpPr>
                <p:nvPr/>
              </p:nvSpPr>
              <p:spPr bwMode="auto">
                <a:xfrm>
                  <a:off x="6258" y="1680"/>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635" name="Freeform 1738"/>
                <p:cNvSpPr>
                  <a:spLocks/>
                </p:cNvSpPr>
                <p:nvPr/>
              </p:nvSpPr>
              <p:spPr bwMode="auto">
                <a:xfrm>
                  <a:off x="6258" y="1674"/>
                  <a:ext cx="1" cy="6"/>
                </a:xfrm>
                <a:custGeom>
                  <a:avLst/>
                  <a:gdLst>
                    <a:gd name="T0" fmla="*/ 0 w 1"/>
                    <a:gd name="T1" fmla="*/ 6 h 1"/>
                    <a:gd name="T2" fmla="*/ 0 w 1"/>
                    <a:gd name="T3" fmla="*/ 6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1"/>
                      </a:moveTo>
                      <a:lnTo>
                        <a:pt x="0" y="1"/>
                      </a:ln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636" name="Freeform 1739"/>
                <p:cNvSpPr>
                  <a:spLocks/>
                </p:cNvSpPr>
                <p:nvPr/>
              </p:nvSpPr>
              <p:spPr bwMode="auto">
                <a:xfrm>
                  <a:off x="6258" y="1674"/>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637" name="Freeform 1740"/>
                <p:cNvSpPr>
                  <a:spLocks/>
                </p:cNvSpPr>
                <p:nvPr/>
              </p:nvSpPr>
              <p:spPr bwMode="auto">
                <a:xfrm>
                  <a:off x="6258" y="1674"/>
                  <a:ext cx="6" cy="1"/>
                </a:xfrm>
                <a:custGeom>
                  <a:avLst/>
                  <a:gdLst>
                    <a:gd name="T0" fmla="*/ 0 w 1"/>
                    <a:gd name="T1" fmla="*/ 0 h 1"/>
                    <a:gd name="T2" fmla="*/ 6 w 1"/>
                    <a:gd name="T3" fmla="*/ 0 h 1"/>
                    <a:gd name="T4" fmla="*/ 6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1"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638" name="Freeform 1741"/>
                <p:cNvSpPr>
                  <a:spLocks/>
                </p:cNvSpPr>
                <p:nvPr/>
              </p:nvSpPr>
              <p:spPr bwMode="auto">
                <a:xfrm>
                  <a:off x="6264" y="1674"/>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639" name="Freeform 1742"/>
                <p:cNvSpPr>
                  <a:spLocks/>
                </p:cNvSpPr>
                <p:nvPr/>
              </p:nvSpPr>
              <p:spPr bwMode="auto">
                <a:xfrm>
                  <a:off x="6264" y="1674"/>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640" name="Freeform 1743"/>
                <p:cNvSpPr>
                  <a:spLocks/>
                </p:cNvSpPr>
                <p:nvPr/>
              </p:nvSpPr>
              <p:spPr bwMode="auto">
                <a:xfrm>
                  <a:off x="6264" y="1674"/>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641" name="Freeform 1744"/>
                <p:cNvSpPr>
                  <a:spLocks/>
                </p:cNvSpPr>
                <p:nvPr/>
              </p:nvSpPr>
              <p:spPr bwMode="auto">
                <a:xfrm>
                  <a:off x="6264" y="1668"/>
                  <a:ext cx="1" cy="6"/>
                </a:xfrm>
                <a:custGeom>
                  <a:avLst/>
                  <a:gdLst>
                    <a:gd name="T0" fmla="*/ 0 w 1"/>
                    <a:gd name="T1" fmla="*/ 6 h 1"/>
                    <a:gd name="T2" fmla="*/ 0 w 1"/>
                    <a:gd name="T3" fmla="*/ 6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1"/>
                      </a:moveTo>
                      <a:lnTo>
                        <a:pt x="0" y="1"/>
                      </a:ln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642" name="Freeform 1745"/>
                <p:cNvSpPr>
                  <a:spLocks/>
                </p:cNvSpPr>
                <p:nvPr/>
              </p:nvSpPr>
              <p:spPr bwMode="auto">
                <a:xfrm>
                  <a:off x="6264" y="1668"/>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643" name="Freeform 1746"/>
                <p:cNvSpPr>
                  <a:spLocks/>
                </p:cNvSpPr>
                <p:nvPr/>
              </p:nvSpPr>
              <p:spPr bwMode="auto">
                <a:xfrm>
                  <a:off x="6264" y="1668"/>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644" name="Freeform 1747"/>
                <p:cNvSpPr>
                  <a:spLocks/>
                </p:cNvSpPr>
                <p:nvPr/>
              </p:nvSpPr>
              <p:spPr bwMode="auto">
                <a:xfrm>
                  <a:off x="6264" y="1668"/>
                  <a:ext cx="6" cy="1"/>
                </a:xfrm>
                <a:custGeom>
                  <a:avLst/>
                  <a:gdLst>
                    <a:gd name="T0" fmla="*/ 0 w 1"/>
                    <a:gd name="T1" fmla="*/ 0 h 1"/>
                    <a:gd name="T2" fmla="*/ 6 w 1"/>
                    <a:gd name="T3" fmla="*/ 0 h 1"/>
                    <a:gd name="T4" fmla="*/ 6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1"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645" name="Freeform 1748"/>
                <p:cNvSpPr>
                  <a:spLocks/>
                </p:cNvSpPr>
                <p:nvPr/>
              </p:nvSpPr>
              <p:spPr bwMode="auto">
                <a:xfrm>
                  <a:off x="6270" y="1668"/>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646" name="Freeform 1749"/>
                <p:cNvSpPr>
                  <a:spLocks/>
                </p:cNvSpPr>
                <p:nvPr/>
              </p:nvSpPr>
              <p:spPr bwMode="auto">
                <a:xfrm>
                  <a:off x="6270" y="1662"/>
                  <a:ext cx="1" cy="6"/>
                </a:xfrm>
                <a:custGeom>
                  <a:avLst/>
                  <a:gdLst>
                    <a:gd name="T0" fmla="*/ 0 w 1"/>
                    <a:gd name="T1" fmla="*/ 6 h 1"/>
                    <a:gd name="T2" fmla="*/ 0 w 1"/>
                    <a:gd name="T3" fmla="*/ 6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1"/>
                      </a:moveTo>
                      <a:lnTo>
                        <a:pt x="0" y="1"/>
                      </a:ln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647" name="Freeform 1750"/>
                <p:cNvSpPr>
                  <a:spLocks/>
                </p:cNvSpPr>
                <p:nvPr/>
              </p:nvSpPr>
              <p:spPr bwMode="auto">
                <a:xfrm>
                  <a:off x="6270" y="1662"/>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648" name="Freeform 1751"/>
                <p:cNvSpPr>
                  <a:spLocks/>
                </p:cNvSpPr>
                <p:nvPr/>
              </p:nvSpPr>
              <p:spPr bwMode="auto">
                <a:xfrm>
                  <a:off x="6270" y="1662"/>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649" name="Freeform 1752"/>
                <p:cNvSpPr>
                  <a:spLocks/>
                </p:cNvSpPr>
                <p:nvPr/>
              </p:nvSpPr>
              <p:spPr bwMode="auto">
                <a:xfrm>
                  <a:off x="6270" y="1662"/>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650" name="Freeform 1753"/>
                <p:cNvSpPr>
                  <a:spLocks/>
                </p:cNvSpPr>
                <p:nvPr/>
              </p:nvSpPr>
              <p:spPr bwMode="auto">
                <a:xfrm>
                  <a:off x="6270" y="1662"/>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651" name="Freeform 1754"/>
                <p:cNvSpPr>
                  <a:spLocks/>
                </p:cNvSpPr>
                <p:nvPr/>
              </p:nvSpPr>
              <p:spPr bwMode="auto">
                <a:xfrm>
                  <a:off x="6270" y="1662"/>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652" name="Freeform 1755"/>
                <p:cNvSpPr>
                  <a:spLocks/>
                </p:cNvSpPr>
                <p:nvPr/>
              </p:nvSpPr>
              <p:spPr bwMode="auto">
                <a:xfrm>
                  <a:off x="6270" y="1656"/>
                  <a:ext cx="6" cy="6"/>
                </a:xfrm>
                <a:custGeom>
                  <a:avLst/>
                  <a:gdLst>
                    <a:gd name="T0" fmla="*/ 0 w 1"/>
                    <a:gd name="T1" fmla="*/ 6 h 1"/>
                    <a:gd name="T2" fmla="*/ 6 w 1"/>
                    <a:gd name="T3" fmla="*/ 6 h 1"/>
                    <a:gd name="T4" fmla="*/ 6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1"/>
                      </a:moveTo>
                      <a:lnTo>
                        <a:pt x="1" y="1"/>
                      </a:lnTo>
                      <a:lnTo>
                        <a:pt x="1"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653" name="Freeform 1756"/>
                <p:cNvSpPr>
                  <a:spLocks/>
                </p:cNvSpPr>
                <p:nvPr/>
              </p:nvSpPr>
              <p:spPr bwMode="auto">
                <a:xfrm>
                  <a:off x="6276" y="1656"/>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654" name="Freeform 1757"/>
                <p:cNvSpPr>
                  <a:spLocks/>
                </p:cNvSpPr>
                <p:nvPr/>
              </p:nvSpPr>
              <p:spPr bwMode="auto">
                <a:xfrm>
                  <a:off x="6276" y="1656"/>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655" name="Freeform 1758"/>
                <p:cNvSpPr>
                  <a:spLocks/>
                </p:cNvSpPr>
                <p:nvPr/>
              </p:nvSpPr>
              <p:spPr bwMode="auto">
                <a:xfrm>
                  <a:off x="6276" y="1656"/>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656" name="Freeform 1759"/>
                <p:cNvSpPr>
                  <a:spLocks/>
                </p:cNvSpPr>
                <p:nvPr/>
              </p:nvSpPr>
              <p:spPr bwMode="auto">
                <a:xfrm>
                  <a:off x="6276" y="1656"/>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657" name="Freeform 1760"/>
                <p:cNvSpPr>
                  <a:spLocks/>
                </p:cNvSpPr>
                <p:nvPr/>
              </p:nvSpPr>
              <p:spPr bwMode="auto">
                <a:xfrm>
                  <a:off x="6276" y="1650"/>
                  <a:ext cx="1" cy="6"/>
                </a:xfrm>
                <a:custGeom>
                  <a:avLst/>
                  <a:gdLst>
                    <a:gd name="T0" fmla="*/ 0 w 1"/>
                    <a:gd name="T1" fmla="*/ 6 h 1"/>
                    <a:gd name="T2" fmla="*/ 0 w 1"/>
                    <a:gd name="T3" fmla="*/ 6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1"/>
                      </a:moveTo>
                      <a:lnTo>
                        <a:pt x="0" y="1"/>
                      </a:ln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658" name="Freeform 1761"/>
                <p:cNvSpPr>
                  <a:spLocks/>
                </p:cNvSpPr>
                <p:nvPr/>
              </p:nvSpPr>
              <p:spPr bwMode="auto">
                <a:xfrm>
                  <a:off x="6276" y="1650"/>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659" name="Freeform 1762"/>
                <p:cNvSpPr>
                  <a:spLocks/>
                </p:cNvSpPr>
                <p:nvPr/>
              </p:nvSpPr>
              <p:spPr bwMode="auto">
                <a:xfrm>
                  <a:off x="6276" y="1650"/>
                  <a:ext cx="6" cy="1"/>
                </a:xfrm>
                <a:custGeom>
                  <a:avLst/>
                  <a:gdLst>
                    <a:gd name="T0" fmla="*/ 0 w 1"/>
                    <a:gd name="T1" fmla="*/ 0 h 1"/>
                    <a:gd name="T2" fmla="*/ 6 w 1"/>
                    <a:gd name="T3" fmla="*/ 0 h 1"/>
                    <a:gd name="T4" fmla="*/ 6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1"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660" name="Freeform 1763"/>
                <p:cNvSpPr>
                  <a:spLocks/>
                </p:cNvSpPr>
                <p:nvPr/>
              </p:nvSpPr>
              <p:spPr bwMode="auto">
                <a:xfrm>
                  <a:off x="6282" y="1650"/>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661" name="Freeform 1764"/>
                <p:cNvSpPr>
                  <a:spLocks/>
                </p:cNvSpPr>
                <p:nvPr/>
              </p:nvSpPr>
              <p:spPr bwMode="auto">
                <a:xfrm>
                  <a:off x="6282" y="1650"/>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662" name="Freeform 1765"/>
                <p:cNvSpPr>
                  <a:spLocks/>
                </p:cNvSpPr>
                <p:nvPr/>
              </p:nvSpPr>
              <p:spPr bwMode="auto">
                <a:xfrm>
                  <a:off x="6282" y="1650"/>
                  <a:ext cx="6" cy="1"/>
                </a:xfrm>
                <a:custGeom>
                  <a:avLst/>
                  <a:gdLst>
                    <a:gd name="T0" fmla="*/ 0 w 1"/>
                    <a:gd name="T1" fmla="*/ 0 h 1"/>
                    <a:gd name="T2" fmla="*/ 6 w 1"/>
                    <a:gd name="T3" fmla="*/ 0 h 1"/>
                    <a:gd name="T4" fmla="*/ 6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1"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663" name="Freeform 1766"/>
                <p:cNvSpPr>
                  <a:spLocks/>
                </p:cNvSpPr>
                <p:nvPr/>
              </p:nvSpPr>
              <p:spPr bwMode="auto">
                <a:xfrm>
                  <a:off x="6288" y="1644"/>
                  <a:ext cx="1" cy="6"/>
                </a:xfrm>
                <a:custGeom>
                  <a:avLst/>
                  <a:gdLst>
                    <a:gd name="T0" fmla="*/ 0 w 1"/>
                    <a:gd name="T1" fmla="*/ 6 h 1"/>
                    <a:gd name="T2" fmla="*/ 0 w 1"/>
                    <a:gd name="T3" fmla="*/ 6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1"/>
                      </a:moveTo>
                      <a:lnTo>
                        <a:pt x="0" y="1"/>
                      </a:ln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664" name="Freeform 1767"/>
                <p:cNvSpPr>
                  <a:spLocks/>
                </p:cNvSpPr>
                <p:nvPr/>
              </p:nvSpPr>
              <p:spPr bwMode="auto">
                <a:xfrm>
                  <a:off x="6288" y="1644"/>
                  <a:ext cx="6" cy="1"/>
                </a:xfrm>
                <a:custGeom>
                  <a:avLst/>
                  <a:gdLst>
                    <a:gd name="T0" fmla="*/ 0 w 1"/>
                    <a:gd name="T1" fmla="*/ 0 h 1"/>
                    <a:gd name="T2" fmla="*/ 6 w 1"/>
                    <a:gd name="T3" fmla="*/ 0 h 1"/>
                    <a:gd name="T4" fmla="*/ 6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1"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665" name="Freeform 1768"/>
                <p:cNvSpPr>
                  <a:spLocks/>
                </p:cNvSpPr>
                <p:nvPr/>
              </p:nvSpPr>
              <p:spPr bwMode="auto">
                <a:xfrm>
                  <a:off x="6294" y="1644"/>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666" name="Freeform 1769"/>
                <p:cNvSpPr>
                  <a:spLocks/>
                </p:cNvSpPr>
                <p:nvPr/>
              </p:nvSpPr>
              <p:spPr bwMode="auto">
                <a:xfrm>
                  <a:off x="6294" y="1644"/>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667" name="Freeform 1770"/>
                <p:cNvSpPr>
                  <a:spLocks/>
                </p:cNvSpPr>
                <p:nvPr/>
              </p:nvSpPr>
              <p:spPr bwMode="auto">
                <a:xfrm>
                  <a:off x="6294" y="1644"/>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668" name="Freeform 1771"/>
                <p:cNvSpPr>
                  <a:spLocks/>
                </p:cNvSpPr>
                <p:nvPr/>
              </p:nvSpPr>
              <p:spPr bwMode="auto">
                <a:xfrm>
                  <a:off x="6294" y="1638"/>
                  <a:ext cx="1" cy="6"/>
                </a:xfrm>
                <a:custGeom>
                  <a:avLst/>
                  <a:gdLst>
                    <a:gd name="T0" fmla="*/ 0 w 1"/>
                    <a:gd name="T1" fmla="*/ 6 h 1"/>
                    <a:gd name="T2" fmla="*/ 0 w 1"/>
                    <a:gd name="T3" fmla="*/ 6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1"/>
                      </a:moveTo>
                      <a:lnTo>
                        <a:pt x="0" y="1"/>
                      </a:ln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669" name="Freeform 1772"/>
                <p:cNvSpPr>
                  <a:spLocks/>
                </p:cNvSpPr>
                <p:nvPr/>
              </p:nvSpPr>
              <p:spPr bwMode="auto">
                <a:xfrm>
                  <a:off x="6294" y="1638"/>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670" name="Freeform 1773"/>
                <p:cNvSpPr>
                  <a:spLocks/>
                </p:cNvSpPr>
                <p:nvPr/>
              </p:nvSpPr>
              <p:spPr bwMode="auto">
                <a:xfrm>
                  <a:off x="6294" y="1638"/>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671" name="Freeform 1774"/>
                <p:cNvSpPr>
                  <a:spLocks/>
                </p:cNvSpPr>
                <p:nvPr/>
              </p:nvSpPr>
              <p:spPr bwMode="auto">
                <a:xfrm>
                  <a:off x="6294" y="1638"/>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672" name="Freeform 1775"/>
                <p:cNvSpPr>
                  <a:spLocks/>
                </p:cNvSpPr>
                <p:nvPr/>
              </p:nvSpPr>
              <p:spPr bwMode="auto">
                <a:xfrm>
                  <a:off x="6294" y="1638"/>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673" name="Freeform 1776"/>
                <p:cNvSpPr>
                  <a:spLocks/>
                </p:cNvSpPr>
                <p:nvPr/>
              </p:nvSpPr>
              <p:spPr bwMode="auto">
                <a:xfrm>
                  <a:off x="6294" y="1638"/>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674" name="Freeform 1777"/>
                <p:cNvSpPr>
                  <a:spLocks/>
                </p:cNvSpPr>
                <p:nvPr/>
              </p:nvSpPr>
              <p:spPr bwMode="auto">
                <a:xfrm>
                  <a:off x="6294" y="1632"/>
                  <a:ext cx="1" cy="6"/>
                </a:xfrm>
                <a:custGeom>
                  <a:avLst/>
                  <a:gdLst>
                    <a:gd name="T0" fmla="*/ 0 w 1"/>
                    <a:gd name="T1" fmla="*/ 6 h 1"/>
                    <a:gd name="T2" fmla="*/ 0 w 1"/>
                    <a:gd name="T3" fmla="*/ 6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1"/>
                      </a:moveTo>
                      <a:lnTo>
                        <a:pt x="0" y="1"/>
                      </a:ln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675" name="Freeform 1778"/>
                <p:cNvSpPr>
                  <a:spLocks/>
                </p:cNvSpPr>
                <p:nvPr/>
              </p:nvSpPr>
              <p:spPr bwMode="auto">
                <a:xfrm>
                  <a:off x="6294" y="1632"/>
                  <a:ext cx="6" cy="1"/>
                </a:xfrm>
                <a:custGeom>
                  <a:avLst/>
                  <a:gdLst>
                    <a:gd name="T0" fmla="*/ 0 w 1"/>
                    <a:gd name="T1" fmla="*/ 0 h 1"/>
                    <a:gd name="T2" fmla="*/ 6 w 1"/>
                    <a:gd name="T3" fmla="*/ 0 h 1"/>
                    <a:gd name="T4" fmla="*/ 6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1"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676" name="Freeform 1779"/>
                <p:cNvSpPr>
                  <a:spLocks/>
                </p:cNvSpPr>
                <p:nvPr/>
              </p:nvSpPr>
              <p:spPr bwMode="auto">
                <a:xfrm>
                  <a:off x="6300" y="1632"/>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677" name="Freeform 1780"/>
                <p:cNvSpPr>
                  <a:spLocks/>
                </p:cNvSpPr>
                <p:nvPr/>
              </p:nvSpPr>
              <p:spPr bwMode="auto">
                <a:xfrm>
                  <a:off x="6300" y="1632"/>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678" name="Freeform 1781"/>
                <p:cNvSpPr>
                  <a:spLocks/>
                </p:cNvSpPr>
                <p:nvPr/>
              </p:nvSpPr>
              <p:spPr bwMode="auto">
                <a:xfrm>
                  <a:off x="6300" y="1632"/>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679" name="Freeform 1782"/>
                <p:cNvSpPr>
                  <a:spLocks/>
                </p:cNvSpPr>
                <p:nvPr/>
              </p:nvSpPr>
              <p:spPr bwMode="auto">
                <a:xfrm>
                  <a:off x="6300" y="1626"/>
                  <a:ext cx="1" cy="6"/>
                </a:xfrm>
                <a:custGeom>
                  <a:avLst/>
                  <a:gdLst>
                    <a:gd name="T0" fmla="*/ 0 w 1"/>
                    <a:gd name="T1" fmla="*/ 6 h 1"/>
                    <a:gd name="T2" fmla="*/ 0 w 1"/>
                    <a:gd name="T3" fmla="*/ 6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1"/>
                      </a:moveTo>
                      <a:lnTo>
                        <a:pt x="0" y="1"/>
                      </a:ln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680" name="Freeform 1783"/>
                <p:cNvSpPr>
                  <a:spLocks/>
                </p:cNvSpPr>
                <p:nvPr/>
              </p:nvSpPr>
              <p:spPr bwMode="auto">
                <a:xfrm>
                  <a:off x="6300" y="1626"/>
                  <a:ext cx="6" cy="1"/>
                </a:xfrm>
                <a:custGeom>
                  <a:avLst/>
                  <a:gdLst>
                    <a:gd name="T0" fmla="*/ 0 w 1"/>
                    <a:gd name="T1" fmla="*/ 0 h 1"/>
                    <a:gd name="T2" fmla="*/ 6 w 1"/>
                    <a:gd name="T3" fmla="*/ 0 h 1"/>
                    <a:gd name="T4" fmla="*/ 6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1"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681" name="Freeform 1784"/>
                <p:cNvSpPr>
                  <a:spLocks/>
                </p:cNvSpPr>
                <p:nvPr/>
              </p:nvSpPr>
              <p:spPr bwMode="auto">
                <a:xfrm>
                  <a:off x="6306" y="1626"/>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682" name="Freeform 1785"/>
                <p:cNvSpPr>
                  <a:spLocks/>
                </p:cNvSpPr>
                <p:nvPr/>
              </p:nvSpPr>
              <p:spPr bwMode="auto">
                <a:xfrm>
                  <a:off x="6306" y="1626"/>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683" name="Freeform 1786"/>
                <p:cNvSpPr>
                  <a:spLocks/>
                </p:cNvSpPr>
                <p:nvPr/>
              </p:nvSpPr>
              <p:spPr bwMode="auto">
                <a:xfrm>
                  <a:off x="6306" y="1626"/>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684" name="Freeform 1787"/>
                <p:cNvSpPr>
                  <a:spLocks/>
                </p:cNvSpPr>
                <p:nvPr/>
              </p:nvSpPr>
              <p:spPr bwMode="auto">
                <a:xfrm>
                  <a:off x="6306" y="1626"/>
                  <a:ext cx="6" cy="1"/>
                </a:xfrm>
                <a:custGeom>
                  <a:avLst/>
                  <a:gdLst>
                    <a:gd name="T0" fmla="*/ 0 w 1"/>
                    <a:gd name="T1" fmla="*/ 0 h 1"/>
                    <a:gd name="T2" fmla="*/ 6 w 1"/>
                    <a:gd name="T3" fmla="*/ 0 h 1"/>
                    <a:gd name="T4" fmla="*/ 6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1"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685" name="Freeform 1788"/>
                <p:cNvSpPr>
                  <a:spLocks/>
                </p:cNvSpPr>
                <p:nvPr/>
              </p:nvSpPr>
              <p:spPr bwMode="auto">
                <a:xfrm>
                  <a:off x="6312" y="1620"/>
                  <a:ext cx="1" cy="6"/>
                </a:xfrm>
                <a:custGeom>
                  <a:avLst/>
                  <a:gdLst>
                    <a:gd name="T0" fmla="*/ 0 w 1"/>
                    <a:gd name="T1" fmla="*/ 6 h 1"/>
                    <a:gd name="T2" fmla="*/ 0 w 1"/>
                    <a:gd name="T3" fmla="*/ 6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1"/>
                      </a:moveTo>
                      <a:lnTo>
                        <a:pt x="0" y="1"/>
                      </a:ln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686" name="Freeform 1789"/>
                <p:cNvSpPr>
                  <a:spLocks/>
                </p:cNvSpPr>
                <p:nvPr/>
              </p:nvSpPr>
              <p:spPr bwMode="auto">
                <a:xfrm>
                  <a:off x="6312" y="1620"/>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687" name="Freeform 1790"/>
                <p:cNvSpPr>
                  <a:spLocks/>
                </p:cNvSpPr>
                <p:nvPr/>
              </p:nvSpPr>
              <p:spPr bwMode="auto">
                <a:xfrm>
                  <a:off x="6312" y="1620"/>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688" name="Freeform 1791"/>
                <p:cNvSpPr>
                  <a:spLocks/>
                </p:cNvSpPr>
                <p:nvPr/>
              </p:nvSpPr>
              <p:spPr bwMode="auto">
                <a:xfrm>
                  <a:off x="6312" y="1620"/>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689" name="Freeform 1792"/>
                <p:cNvSpPr>
                  <a:spLocks/>
                </p:cNvSpPr>
                <p:nvPr/>
              </p:nvSpPr>
              <p:spPr bwMode="auto">
                <a:xfrm>
                  <a:off x="6312" y="1620"/>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690" name="Freeform 1793"/>
                <p:cNvSpPr>
                  <a:spLocks/>
                </p:cNvSpPr>
                <p:nvPr/>
              </p:nvSpPr>
              <p:spPr bwMode="auto">
                <a:xfrm>
                  <a:off x="6312" y="1614"/>
                  <a:ext cx="6" cy="6"/>
                </a:xfrm>
                <a:custGeom>
                  <a:avLst/>
                  <a:gdLst>
                    <a:gd name="T0" fmla="*/ 0 w 1"/>
                    <a:gd name="T1" fmla="*/ 6 h 1"/>
                    <a:gd name="T2" fmla="*/ 6 w 1"/>
                    <a:gd name="T3" fmla="*/ 6 h 1"/>
                    <a:gd name="T4" fmla="*/ 6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1"/>
                      </a:moveTo>
                      <a:lnTo>
                        <a:pt x="1" y="1"/>
                      </a:lnTo>
                      <a:lnTo>
                        <a:pt x="1"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691" name="Freeform 1794"/>
                <p:cNvSpPr>
                  <a:spLocks/>
                </p:cNvSpPr>
                <p:nvPr/>
              </p:nvSpPr>
              <p:spPr bwMode="auto">
                <a:xfrm>
                  <a:off x="6318" y="1614"/>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692" name="Freeform 1795"/>
                <p:cNvSpPr>
                  <a:spLocks/>
                </p:cNvSpPr>
                <p:nvPr/>
              </p:nvSpPr>
              <p:spPr bwMode="auto">
                <a:xfrm>
                  <a:off x="6318" y="1614"/>
                  <a:ext cx="6" cy="1"/>
                </a:xfrm>
                <a:custGeom>
                  <a:avLst/>
                  <a:gdLst>
                    <a:gd name="T0" fmla="*/ 0 w 1"/>
                    <a:gd name="T1" fmla="*/ 0 h 1"/>
                    <a:gd name="T2" fmla="*/ 6 w 1"/>
                    <a:gd name="T3" fmla="*/ 0 h 1"/>
                    <a:gd name="T4" fmla="*/ 6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1"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693" name="Freeform 1796"/>
                <p:cNvSpPr>
                  <a:spLocks/>
                </p:cNvSpPr>
                <p:nvPr/>
              </p:nvSpPr>
              <p:spPr bwMode="auto">
                <a:xfrm>
                  <a:off x="6324" y="1614"/>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694" name="Freeform 1797"/>
                <p:cNvSpPr>
                  <a:spLocks/>
                </p:cNvSpPr>
                <p:nvPr/>
              </p:nvSpPr>
              <p:spPr bwMode="auto">
                <a:xfrm>
                  <a:off x="6324" y="1614"/>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695" name="Freeform 1798"/>
                <p:cNvSpPr>
                  <a:spLocks/>
                </p:cNvSpPr>
                <p:nvPr/>
              </p:nvSpPr>
              <p:spPr bwMode="auto">
                <a:xfrm>
                  <a:off x="6324" y="1614"/>
                  <a:ext cx="6" cy="1"/>
                </a:xfrm>
                <a:custGeom>
                  <a:avLst/>
                  <a:gdLst>
                    <a:gd name="T0" fmla="*/ 0 w 1"/>
                    <a:gd name="T1" fmla="*/ 0 h 1"/>
                    <a:gd name="T2" fmla="*/ 6 w 1"/>
                    <a:gd name="T3" fmla="*/ 0 h 1"/>
                    <a:gd name="T4" fmla="*/ 6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1"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696" name="Freeform 1799"/>
                <p:cNvSpPr>
                  <a:spLocks/>
                </p:cNvSpPr>
                <p:nvPr/>
              </p:nvSpPr>
              <p:spPr bwMode="auto">
                <a:xfrm>
                  <a:off x="6330" y="1608"/>
                  <a:ext cx="1" cy="6"/>
                </a:xfrm>
                <a:custGeom>
                  <a:avLst/>
                  <a:gdLst>
                    <a:gd name="T0" fmla="*/ 0 w 1"/>
                    <a:gd name="T1" fmla="*/ 6 h 1"/>
                    <a:gd name="T2" fmla="*/ 0 w 1"/>
                    <a:gd name="T3" fmla="*/ 6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1"/>
                      </a:moveTo>
                      <a:lnTo>
                        <a:pt x="0" y="1"/>
                      </a:ln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697" name="Freeform 1800"/>
                <p:cNvSpPr>
                  <a:spLocks/>
                </p:cNvSpPr>
                <p:nvPr/>
              </p:nvSpPr>
              <p:spPr bwMode="auto">
                <a:xfrm>
                  <a:off x="6330" y="1608"/>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698" name="Freeform 1801"/>
                <p:cNvSpPr>
                  <a:spLocks/>
                </p:cNvSpPr>
                <p:nvPr/>
              </p:nvSpPr>
              <p:spPr bwMode="auto">
                <a:xfrm>
                  <a:off x="6330" y="1608"/>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699" name="Freeform 1802"/>
                <p:cNvSpPr>
                  <a:spLocks/>
                </p:cNvSpPr>
                <p:nvPr/>
              </p:nvSpPr>
              <p:spPr bwMode="auto">
                <a:xfrm>
                  <a:off x="6330" y="1608"/>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700" name="Freeform 1803"/>
                <p:cNvSpPr>
                  <a:spLocks/>
                </p:cNvSpPr>
                <p:nvPr/>
              </p:nvSpPr>
              <p:spPr bwMode="auto">
                <a:xfrm>
                  <a:off x="6330" y="1608"/>
                  <a:ext cx="6" cy="1"/>
                </a:xfrm>
                <a:custGeom>
                  <a:avLst/>
                  <a:gdLst>
                    <a:gd name="T0" fmla="*/ 0 w 1"/>
                    <a:gd name="T1" fmla="*/ 0 h 1"/>
                    <a:gd name="T2" fmla="*/ 6 w 1"/>
                    <a:gd name="T3" fmla="*/ 0 h 1"/>
                    <a:gd name="T4" fmla="*/ 6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1"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701" name="Freeform 1804"/>
                <p:cNvSpPr>
                  <a:spLocks/>
                </p:cNvSpPr>
                <p:nvPr/>
              </p:nvSpPr>
              <p:spPr bwMode="auto">
                <a:xfrm>
                  <a:off x="6336" y="1602"/>
                  <a:ext cx="1" cy="6"/>
                </a:xfrm>
                <a:custGeom>
                  <a:avLst/>
                  <a:gdLst>
                    <a:gd name="T0" fmla="*/ 0 w 1"/>
                    <a:gd name="T1" fmla="*/ 6 h 1"/>
                    <a:gd name="T2" fmla="*/ 0 w 1"/>
                    <a:gd name="T3" fmla="*/ 6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1"/>
                      </a:moveTo>
                      <a:lnTo>
                        <a:pt x="0" y="1"/>
                      </a:ln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702" name="Freeform 1805"/>
                <p:cNvSpPr>
                  <a:spLocks/>
                </p:cNvSpPr>
                <p:nvPr/>
              </p:nvSpPr>
              <p:spPr bwMode="auto">
                <a:xfrm>
                  <a:off x="6336" y="1602"/>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703" name="Freeform 1806"/>
                <p:cNvSpPr>
                  <a:spLocks/>
                </p:cNvSpPr>
                <p:nvPr/>
              </p:nvSpPr>
              <p:spPr bwMode="auto">
                <a:xfrm>
                  <a:off x="6336" y="1602"/>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704" name="Freeform 1807"/>
                <p:cNvSpPr>
                  <a:spLocks/>
                </p:cNvSpPr>
                <p:nvPr/>
              </p:nvSpPr>
              <p:spPr bwMode="auto">
                <a:xfrm>
                  <a:off x="6336" y="1602"/>
                  <a:ext cx="6" cy="1"/>
                </a:xfrm>
                <a:custGeom>
                  <a:avLst/>
                  <a:gdLst>
                    <a:gd name="T0" fmla="*/ 0 w 1"/>
                    <a:gd name="T1" fmla="*/ 0 h 1"/>
                    <a:gd name="T2" fmla="*/ 6 w 1"/>
                    <a:gd name="T3" fmla="*/ 0 h 1"/>
                    <a:gd name="T4" fmla="*/ 6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1"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705" name="Freeform 1808"/>
                <p:cNvSpPr>
                  <a:spLocks/>
                </p:cNvSpPr>
                <p:nvPr/>
              </p:nvSpPr>
              <p:spPr bwMode="auto">
                <a:xfrm>
                  <a:off x="6342" y="1602"/>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706" name="Freeform 1809"/>
                <p:cNvSpPr>
                  <a:spLocks/>
                </p:cNvSpPr>
                <p:nvPr/>
              </p:nvSpPr>
              <p:spPr bwMode="auto">
                <a:xfrm>
                  <a:off x="6342" y="1602"/>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707" name="Freeform 1810"/>
                <p:cNvSpPr>
                  <a:spLocks/>
                </p:cNvSpPr>
                <p:nvPr/>
              </p:nvSpPr>
              <p:spPr bwMode="auto">
                <a:xfrm>
                  <a:off x="6342" y="1596"/>
                  <a:ext cx="1" cy="6"/>
                </a:xfrm>
                <a:custGeom>
                  <a:avLst/>
                  <a:gdLst>
                    <a:gd name="T0" fmla="*/ 0 w 1"/>
                    <a:gd name="T1" fmla="*/ 6 h 1"/>
                    <a:gd name="T2" fmla="*/ 0 w 1"/>
                    <a:gd name="T3" fmla="*/ 6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1"/>
                      </a:moveTo>
                      <a:lnTo>
                        <a:pt x="0" y="1"/>
                      </a:ln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708" name="Freeform 1811"/>
                <p:cNvSpPr>
                  <a:spLocks/>
                </p:cNvSpPr>
                <p:nvPr/>
              </p:nvSpPr>
              <p:spPr bwMode="auto">
                <a:xfrm>
                  <a:off x="6342" y="1596"/>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709" name="Freeform 1812"/>
                <p:cNvSpPr>
                  <a:spLocks/>
                </p:cNvSpPr>
                <p:nvPr/>
              </p:nvSpPr>
              <p:spPr bwMode="auto">
                <a:xfrm>
                  <a:off x="6342" y="1596"/>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710" name="Freeform 1813"/>
                <p:cNvSpPr>
                  <a:spLocks/>
                </p:cNvSpPr>
                <p:nvPr/>
              </p:nvSpPr>
              <p:spPr bwMode="auto">
                <a:xfrm>
                  <a:off x="6342" y="1596"/>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711" name="Freeform 1814"/>
                <p:cNvSpPr>
                  <a:spLocks/>
                </p:cNvSpPr>
                <p:nvPr/>
              </p:nvSpPr>
              <p:spPr bwMode="auto">
                <a:xfrm>
                  <a:off x="6342" y="1596"/>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712" name="Freeform 1815"/>
                <p:cNvSpPr>
                  <a:spLocks/>
                </p:cNvSpPr>
                <p:nvPr/>
              </p:nvSpPr>
              <p:spPr bwMode="auto">
                <a:xfrm>
                  <a:off x="6342" y="1590"/>
                  <a:ext cx="1" cy="6"/>
                </a:xfrm>
                <a:custGeom>
                  <a:avLst/>
                  <a:gdLst>
                    <a:gd name="T0" fmla="*/ 0 w 1"/>
                    <a:gd name="T1" fmla="*/ 6 h 1"/>
                    <a:gd name="T2" fmla="*/ 0 w 1"/>
                    <a:gd name="T3" fmla="*/ 6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1"/>
                      </a:moveTo>
                      <a:lnTo>
                        <a:pt x="0" y="1"/>
                      </a:ln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713" name="Freeform 1816"/>
                <p:cNvSpPr>
                  <a:spLocks/>
                </p:cNvSpPr>
                <p:nvPr/>
              </p:nvSpPr>
              <p:spPr bwMode="auto">
                <a:xfrm>
                  <a:off x="6342" y="1590"/>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714" name="Freeform 1817"/>
                <p:cNvSpPr>
                  <a:spLocks/>
                </p:cNvSpPr>
                <p:nvPr/>
              </p:nvSpPr>
              <p:spPr bwMode="auto">
                <a:xfrm>
                  <a:off x="6342" y="1590"/>
                  <a:ext cx="6" cy="1"/>
                </a:xfrm>
                <a:custGeom>
                  <a:avLst/>
                  <a:gdLst>
                    <a:gd name="T0" fmla="*/ 0 w 1"/>
                    <a:gd name="T1" fmla="*/ 0 h 1"/>
                    <a:gd name="T2" fmla="*/ 6 w 1"/>
                    <a:gd name="T3" fmla="*/ 0 h 1"/>
                    <a:gd name="T4" fmla="*/ 6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1"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715" name="Freeform 1818"/>
                <p:cNvSpPr>
                  <a:spLocks/>
                </p:cNvSpPr>
                <p:nvPr/>
              </p:nvSpPr>
              <p:spPr bwMode="auto">
                <a:xfrm>
                  <a:off x="6348" y="1590"/>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716" name="Freeform 1819"/>
                <p:cNvSpPr>
                  <a:spLocks/>
                </p:cNvSpPr>
                <p:nvPr/>
              </p:nvSpPr>
              <p:spPr bwMode="auto">
                <a:xfrm>
                  <a:off x="6348" y="1590"/>
                  <a:ext cx="6" cy="1"/>
                </a:xfrm>
                <a:custGeom>
                  <a:avLst/>
                  <a:gdLst>
                    <a:gd name="T0" fmla="*/ 0 w 1"/>
                    <a:gd name="T1" fmla="*/ 0 h 1"/>
                    <a:gd name="T2" fmla="*/ 6 w 1"/>
                    <a:gd name="T3" fmla="*/ 0 h 1"/>
                    <a:gd name="T4" fmla="*/ 6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1"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717" name="Freeform 1820"/>
                <p:cNvSpPr>
                  <a:spLocks/>
                </p:cNvSpPr>
                <p:nvPr/>
              </p:nvSpPr>
              <p:spPr bwMode="auto">
                <a:xfrm>
                  <a:off x="6354" y="1590"/>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718" name="Freeform 1821"/>
                <p:cNvSpPr>
                  <a:spLocks/>
                </p:cNvSpPr>
                <p:nvPr/>
              </p:nvSpPr>
              <p:spPr bwMode="auto">
                <a:xfrm>
                  <a:off x="6354" y="1584"/>
                  <a:ext cx="1" cy="6"/>
                </a:xfrm>
                <a:custGeom>
                  <a:avLst/>
                  <a:gdLst>
                    <a:gd name="T0" fmla="*/ 0 w 1"/>
                    <a:gd name="T1" fmla="*/ 6 h 1"/>
                    <a:gd name="T2" fmla="*/ 0 w 1"/>
                    <a:gd name="T3" fmla="*/ 6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1"/>
                      </a:moveTo>
                      <a:lnTo>
                        <a:pt x="0" y="1"/>
                      </a:ln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719" name="Freeform 1822"/>
                <p:cNvSpPr>
                  <a:spLocks/>
                </p:cNvSpPr>
                <p:nvPr/>
              </p:nvSpPr>
              <p:spPr bwMode="auto">
                <a:xfrm>
                  <a:off x="6354" y="1584"/>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720" name="Freeform 1823"/>
                <p:cNvSpPr>
                  <a:spLocks/>
                </p:cNvSpPr>
                <p:nvPr/>
              </p:nvSpPr>
              <p:spPr bwMode="auto">
                <a:xfrm>
                  <a:off x="6354" y="1584"/>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721" name="Freeform 1824"/>
                <p:cNvSpPr>
                  <a:spLocks/>
                </p:cNvSpPr>
                <p:nvPr/>
              </p:nvSpPr>
              <p:spPr bwMode="auto">
                <a:xfrm>
                  <a:off x="6354" y="1584"/>
                  <a:ext cx="6" cy="1"/>
                </a:xfrm>
                <a:custGeom>
                  <a:avLst/>
                  <a:gdLst>
                    <a:gd name="T0" fmla="*/ 0 w 1"/>
                    <a:gd name="T1" fmla="*/ 0 h 1"/>
                    <a:gd name="T2" fmla="*/ 6 w 1"/>
                    <a:gd name="T3" fmla="*/ 0 h 1"/>
                    <a:gd name="T4" fmla="*/ 6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1"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722" name="Freeform 1825"/>
                <p:cNvSpPr>
                  <a:spLocks/>
                </p:cNvSpPr>
                <p:nvPr/>
              </p:nvSpPr>
              <p:spPr bwMode="auto">
                <a:xfrm>
                  <a:off x="6360" y="1584"/>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723" name="Freeform 1826"/>
                <p:cNvSpPr>
                  <a:spLocks/>
                </p:cNvSpPr>
                <p:nvPr/>
              </p:nvSpPr>
              <p:spPr bwMode="auto">
                <a:xfrm>
                  <a:off x="6360" y="1578"/>
                  <a:ext cx="1" cy="6"/>
                </a:xfrm>
                <a:custGeom>
                  <a:avLst/>
                  <a:gdLst>
                    <a:gd name="T0" fmla="*/ 0 w 1"/>
                    <a:gd name="T1" fmla="*/ 6 h 1"/>
                    <a:gd name="T2" fmla="*/ 0 w 1"/>
                    <a:gd name="T3" fmla="*/ 6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1"/>
                      </a:moveTo>
                      <a:lnTo>
                        <a:pt x="0" y="1"/>
                      </a:ln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724" name="Freeform 1827"/>
                <p:cNvSpPr>
                  <a:spLocks/>
                </p:cNvSpPr>
                <p:nvPr/>
              </p:nvSpPr>
              <p:spPr bwMode="auto">
                <a:xfrm>
                  <a:off x="6360" y="1578"/>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725" name="Freeform 1828"/>
                <p:cNvSpPr>
                  <a:spLocks/>
                </p:cNvSpPr>
                <p:nvPr/>
              </p:nvSpPr>
              <p:spPr bwMode="auto">
                <a:xfrm>
                  <a:off x="6360" y="1578"/>
                  <a:ext cx="6" cy="1"/>
                </a:xfrm>
                <a:custGeom>
                  <a:avLst/>
                  <a:gdLst>
                    <a:gd name="T0" fmla="*/ 0 w 1"/>
                    <a:gd name="T1" fmla="*/ 0 h 1"/>
                    <a:gd name="T2" fmla="*/ 6 w 1"/>
                    <a:gd name="T3" fmla="*/ 0 h 1"/>
                    <a:gd name="T4" fmla="*/ 6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1"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726" name="Freeform 1829"/>
                <p:cNvSpPr>
                  <a:spLocks/>
                </p:cNvSpPr>
                <p:nvPr/>
              </p:nvSpPr>
              <p:spPr bwMode="auto">
                <a:xfrm>
                  <a:off x="6366" y="1578"/>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727" name="Freeform 1830"/>
                <p:cNvSpPr>
                  <a:spLocks/>
                </p:cNvSpPr>
                <p:nvPr/>
              </p:nvSpPr>
              <p:spPr bwMode="auto">
                <a:xfrm>
                  <a:off x="6366" y="1578"/>
                  <a:ext cx="6" cy="1"/>
                </a:xfrm>
                <a:custGeom>
                  <a:avLst/>
                  <a:gdLst>
                    <a:gd name="T0" fmla="*/ 0 w 1"/>
                    <a:gd name="T1" fmla="*/ 0 h 1"/>
                    <a:gd name="T2" fmla="*/ 6 w 1"/>
                    <a:gd name="T3" fmla="*/ 0 h 1"/>
                    <a:gd name="T4" fmla="*/ 6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1"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728" name="Freeform 1831"/>
                <p:cNvSpPr>
                  <a:spLocks/>
                </p:cNvSpPr>
                <p:nvPr/>
              </p:nvSpPr>
              <p:spPr bwMode="auto">
                <a:xfrm>
                  <a:off x="6372" y="1578"/>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729" name="Freeform 1832"/>
                <p:cNvSpPr>
                  <a:spLocks/>
                </p:cNvSpPr>
                <p:nvPr/>
              </p:nvSpPr>
              <p:spPr bwMode="auto">
                <a:xfrm>
                  <a:off x="6372" y="1572"/>
                  <a:ext cx="6" cy="6"/>
                </a:xfrm>
                <a:custGeom>
                  <a:avLst/>
                  <a:gdLst>
                    <a:gd name="T0" fmla="*/ 0 w 1"/>
                    <a:gd name="T1" fmla="*/ 6 h 1"/>
                    <a:gd name="T2" fmla="*/ 6 w 1"/>
                    <a:gd name="T3" fmla="*/ 6 h 1"/>
                    <a:gd name="T4" fmla="*/ 6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1"/>
                      </a:moveTo>
                      <a:lnTo>
                        <a:pt x="1" y="1"/>
                      </a:lnTo>
                      <a:lnTo>
                        <a:pt x="1"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730" name="Freeform 1833"/>
                <p:cNvSpPr>
                  <a:spLocks/>
                </p:cNvSpPr>
                <p:nvPr/>
              </p:nvSpPr>
              <p:spPr bwMode="auto">
                <a:xfrm>
                  <a:off x="6378" y="1572"/>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731" name="Freeform 1834"/>
                <p:cNvSpPr>
                  <a:spLocks/>
                </p:cNvSpPr>
                <p:nvPr/>
              </p:nvSpPr>
              <p:spPr bwMode="auto">
                <a:xfrm>
                  <a:off x="6378" y="1572"/>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732" name="Freeform 1835"/>
                <p:cNvSpPr>
                  <a:spLocks/>
                </p:cNvSpPr>
                <p:nvPr/>
              </p:nvSpPr>
              <p:spPr bwMode="auto">
                <a:xfrm>
                  <a:off x="6378" y="1572"/>
                  <a:ext cx="6" cy="1"/>
                </a:xfrm>
                <a:custGeom>
                  <a:avLst/>
                  <a:gdLst>
                    <a:gd name="T0" fmla="*/ 0 w 1"/>
                    <a:gd name="T1" fmla="*/ 0 h 1"/>
                    <a:gd name="T2" fmla="*/ 6 w 1"/>
                    <a:gd name="T3" fmla="*/ 0 h 1"/>
                    <a:gd name="T4" fmla="*/ 6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1"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733" name="Freeform 1836"/>
                <p:cNvSpPr>
                  <a:spLocks/>
                </p:cNvSpPr>
                <p:nvPr/>
              </p:nvSpPr>
              <p:spPr bwMode="auto">
                <a:xfrm>
                  <a:off x="6384" y="1572"/>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734" name="Freeform 1837"/>
                <p:cNvSpPr>
                  <a:spLocks/>
                </p:cNvSpPr>
                <p:nvPr/>
              </p:nvSpPr>
              <p:spPr bwMode="auto">
                <a:xfrm>
                  <a:off x="6384" y="1566"/>
                  <a:ext cx="1" cy="6"/>
                </a:xfrm>
                <a:custGeom>
                  <a:avLst/>
                  <a:gdLst>
                    <a:gd name="T0" fmla="*/ 0 w 1"/>
                    <a:gd name="T1" fmla="*/ 6 h 1"/>
                    <a:gd name="T2" fmla="*/ 0 w 1"/>
                    <a:gd name="T3" fmla="*/ 6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1"/>
                      </a:moveTo>
                      <a:lnTo>
                        <a:pt x="0" y="1"/>
                      </a:ln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735" name="Freeform 1838"/>
                <p:cNvSpPr>
                  <a:spLocks/>
                </p:cNvSpPr>
                <p:nvPr/>
              </p:nvSpPr>
              <p:spPr bwMode="auto">
                <a:xfrm>
                  <a:off x="6384" y="1566"/>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736" name="Freeform 1839"/>
                <p:cNvSpPr>
                  <a:spLocks/>
                </p:cNvSpPr>
                <p:nvPr/>
              </p:nvSpPr>
              <p:spPr bwMode="auto">
                <a:xfrm>
                  <a:off x="6384" y="1566"/>
                  <a:ext cx="6" cy="1"/>
                </a:xfrm>
                <a:custGeom>
                  <a:avLst/>
                  <a:gdLst>
                    <a:gd name="T0" fmla="*/ 0 w 1"/>
                    <a:gd name="T1" fmla="*/ 0 h 1"/>
                    <a:gd name="T2" fmla="*/ 6 w 1"/>
                    <a:gd name="T3" fmla="*/ 0 h 1"/>
                    <a:gd name="T4" fmla="*/ 6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1"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737" name="Freeform 1840"/>
                <p:cNvSpPr>
                  <a:spLocks/>
                </p:cNvSpPr>
                <p:nvPr/>
              </p:nvSpPr>
              <p:spPr bwMode="auto">
                <a:xfrm>
                  <a:off x="6390" y="1566"/>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738" name="Freeform 1841"/>
                <p:cNvSpPr>
                  <a:spLocks/>
                </p:cNvSpPr>
                <p:nvPr/>
              </p:nvSpPr>
              <p:spPr bwMode="auto">
                <a:xfrm>
                  <a:off x="6390" y="1566"/>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739" name="Freeform 1842"/>
                <p:cNvSpPr>
                  <a:spLocks/>
                </p:cNvSpPr>
                <p:nvPr/>
              </p:nvSpPr>
              <p:spPr bwMode="auto">
                <a:xfrm>
                  <a:off x="6390" y="1560"/>
                  <a:ext cx="1" cy="6"/>
                </a:xfrm>
                <a:custGeom>
                  <a:avLst/>
                  <a:gdLst>
                    <a:gd name="T0" fmla="*/ 0 w 1"/>
                    <a:gd name="T1" fmla="*/ 6 h 1"/>
                    <a:gd name="T2" fmla="*/ 0 w 1"/>
                    <a:gd name="T3" fmla="*/ 6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1"/>
                      </a:moveTo>
                      <a:lnTo>
                        <a:pt x="0" y="1"/>
                      </a:ln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740" name="Freeform 1843"/>
                <p:cNvSpPr>
                  <a:spLocks/>
                </p:cNvSpPr>
                <p:nvPr/>
              </p:nvSpPr>
              <p:spPr bwMode="auto">
                <a:xfrm>
                  <a:off x="6390" y="1560"/>
                  <a:ext cx="6" cy="1"/>
                </a:xfrm>
                <a:custGeom>
                  <a:avLst/>
                  <a:gdLst>
                    <a:gd name="T0" fmla="*/ 0 w 1"/>
                    <a:gd name="T1" fmla="*/ 0 h 1"/>
                    <a:gd name="T2" fmla="*/ 6 w 1"/>
                    <a:gd name="T3" fmla="*/ 0 h 1"/>
                    <a:gd name="T4" fmla="*/ 6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1"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741" name="Freeform 1844"/>
                <p:cNvSpPr>
                  <a:spLocks/>
                </p:cNvSpPr>
                <p:nvPr/>
              </p:nvSpPr>
              <p:spPr bwMode="auto">
                <a:xfrm>
                  <a:off x="6396" y="1560"/>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sp>
          <p:nvSpPr>
            <p:cNvPr id="55334" name="Freeform 1845"/>
            <p:cNvSpPr>
              <a:spLocks/>
            </p:cNvSpPr>
            <p:nvPr/>
          </p:nvSpPr>
          <p:spPr bwMode="auto">
            <a:xfrm>
              <a:off x="6396" y="1560"/>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335" name="Freeform 1846"/>
            <p:cNvSpPr>
              <a:spLocks/>
            </p:cNvSpPr>
            <p:nvPr/>
          </p:nvSpPr>
          <p:spPr bwMode="auto">
            <a:xfrm>
              <a:off x="6396" y="1560"/>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336" name="Freeform 1847"/>
            <p:cNvSpPr>
              <a:spLocks/>
            </p:cNvSpPr>
            <p:nvPr/>
          </p:nvSpPr>
          <p:spPr bwMode="auto">
            <a:xfrm>
              <a:off x="6396" y="1560"/>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337" name="Freeform 1848"/>
            <p:cNvSpPr>
              <a:spLocks/>
            </p:cNvSpPr>
            <p:nvPr/>
          </p:nvSpPr>
          <p:spPr bwMode="auto">
            <a:xfrm>
              <a:off x="6396" y="1554"/>
              <a:ext cx="6" cy="6"/>
            </a:xfrm>
            <a:custGeom>
              <a:avLst/>
              <a:gdLst>
                <a:gd name="T0" fmla="*/ 0 w 1"/>
                <a:gd name="T1" fmla="*/ 6 h 1"/>
                <a:gd name="T2" fmla="*/ 6 w 1"/>
                <a:gd name="T3" fmla="*/ 6 h 1"/>
                <a:gd name="T4" fmla="*/ 6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1"/>
                  </a:moveTo>
                  <a:lnTo>
                    <a:pt x="1" y="1"/>
                  </a:lnTo>
                  <a:lnTo>
                    <a:pt x="1"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338" name="Freeform 1849"/>
            <p:cNvSpPr>
              <a:spLocks/>
            </p:cNvSpPr>
            <p:nvPr/>
          </p:nvSpPr>
          <p:spPr bwMode="auto">
            <a:xfrm>
              <a:off x="6402" y="1554"/>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339" name="Freeform 1850"/>
            <p:cNvSpPr>
              <a:spLocks/>
            </p:cNvSpPr>
            <p:nvPr/>
          </p:nvSpPr>
          <p:spPr bwMode="auto">
            <a:xfrm>
              <a:off x="6402" y="1554"/>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340" name="Freeform 1851"/>
            <p:cNvSpPr>
              <a:spLocks/>
            </p:cNvSpPr>
            <p:nvPr/>
          </p:nvSpPr>
          <p:spPr bwMode="auto">
            <a:xfrm>
              <a:off x="6402" y="1554"/>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341" name="Freeform 1852"/>
            <p:cNvSpPr>
              <a:spLocks/>
            </p:cNvSpPr>
            <p:nvPr/>
          </p:nvSpPr>
          <p:spPr bwMode="auto">
            <a:xfrm>
              <a:off x="6402" y="1554"/>
              <a:ext cx="6" cy="1"/>
            </a:xfrm>
            <a:custGeom>
              <a:avLst/>
              <a:gdLst>
                <a:gd name="T0" fmla="*/ 0 w 1"/>
                <a:gd name="T1" fmla="*/ 0 h 1"/>
                <a:gd name="T2" fmla="*/ 6 w 1"/>
                <a:gd name="T3" fmla="*/ 0 h 1"/>
                <a:gd name="T4" fmla="*/ 6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1"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342" name="Freeform 1853"/>
            <p:cNvSpPr>
              <a:spLocks/>
            </p:cNvSpPr>
            <p:nvPr/>
          </p:nvSpPr>
          <p:spPr bwMode="auto">
            <a:xfrm>
              <a:off x="6408" y="1548"/>
              <a:ext cx="1" cy="6"/>
            </a:xfrm>
            <a:custGeom>
              <a:avLst/>
              <a:gdLst>
                <a:gd name="T0" fmla="*/ 0 w 1"/>
                <a:gd name="T1" fmla="*/ 6 h 1"/>
                <a:gd name="T2" fmla="*/ 0 w 1"/>
                <a:gd name="T3" fmla="*/ 6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1"/>
                  </a:moveTo>
                  <a:lnTo>
                    <a:pt x="0" y="1"/>
                  </a:ln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343" name="Freeform 1854"/>
            <p:cNvSpPr>
              <a:spLocks/>
            </p:cNvSpPr>
            <p:nvPr/>
          </p:nvSpPr>
          <p:spPr bwMode="auto">
            <a:xfrm>
              <a:off x="6408" y="1548"/>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344" name="Freeform 1855"/>
            <p:cNvSpPr>
              <a:spLocks/>
            </p:cNvSpPr>
            <p:nvPr/>
          </p:nvSpPr>
          <p:spPr bwMode="auto">
            <a:xfrm>
              <a:off x="6408" y="1548"/>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345" name="Freeform 1856"/>
            <p:cNvSpPr>
              <a:spLocks/>
            </p:cNvSpPr>
            <p:nvPr/>
          </p:nvSpPr>
          <p:spPr bwMode="auto">
            <a:xfrm>
              <a:off x="6408" y="1548"/>
              <a:ext cx="6" cy="1"/>
            </a:xfrm>
            <a:custGeom>
              <a:avLst/>
              <a:gdLst>
                <a:gd name="T0" fmla="*/ 0 w 1"/>
                <a:gd name="T1" fmla="*/ 0 h 1"/>
                <a:gd name="T2" fmla="*/ 6 w 1"/>
                <a:gd name="T3" fmla="*/ 0 h 1"/>
                <a:gd name="T4" fmla="*/ 6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1"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346" name="Freeform 1857"/>
            <p:cNvSpPr>
              <a:spLocks/>
            </p:cNvSpPr>
            <p:nvPr/>
          </p:nvSpPr>
          <p:spPr bwMode="auto">
            <a:xfrm>
              <a:off x="6414" y="1548"/>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347" name="Freeform 1858"/>
            <p:cNvSpPr>
              <a:spLocks/>
            </p:cNvSpPr>
            <p:nvPr/>
          </p:nvSpPr>
          <p:spPr bwMode="auto">
            <a:xfrm>
              <a:off x="6414" y="1548"/>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348" name="Freeform 1859"/>
            <p:cNvSpPr>
              <a:spLocks/>
            </p:cNvSpPr>
            <p:nvPr/>
          </p:nvSpPr>
          <p:spPr bwMode="auto">
            <a:xfrm>
              <a:off x="6414" y="1542"/>
              <a:ext cx="1" cy="6"/>
            </a:xfrm>
            <a:custGeom>
              <a:avLst/>
              <a:gdLst>
                <a:gd name="T0" fmla="*/ 0 w 1"/>
                <a:gd name="T1" fmla="*/ 6 h 1"/>
                <a:gd name="T2" fmla="*/ 0 w 1"/>
                <a:gd name="T3" fmla="*/ 6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1"/>
                  </a:moveTo>
                  <a:lnTo>
                    <a:pt x="0" y="1"/>
                  </a:ln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349" name="Freeform 1860"/>
            <p:cNvSpPr>
              <a:spLocks/>
            </p:cNvSpPr>
            <p:nvPr/>
          </p:nvSpPr>
          <p:spPr bwMode="auto">
            <a:xfrm>
              <a:off x="6414" y="1542"/>
              <a:ext cx="12" cy="1"/>
            </a:xfrm>
            <a:custGeom>
              <a:avLst/>
              <a:gdLst>
                <a:gd name="T0" fmla="*/ 0 w 2"/>
                <a:gd name="T1" fmla="*/ 0 h 1"/>
                <a:gd name="T2" fmla="*/ 12 w 2"/>
                <a:gd name="T3" fmla="*/ 0 h 1"/>
                <a:gd name="T4" fmla="*/ 12 w 2"/>
                <a:gd name="T5" fmla="*/ 0 h 1"/>
                <a:gd name="T6" fmla="*/ 0 60000 65536"/>
                <a:gd name="T7" fmla="*/ 0 60000 65536"/>
                <a:gd name="T8" fmla="*/ 0 60000 65536"/>
                <a:gd name="T9" fmla="*/ 0 w 2"/>
                <a:gd name="T10" fmla="*/ 0 h 1"/>
                <a:gd name="T11" fmla="*/ 2 w 2"/>
                <a:gd name="T12" fmla="*/ 1 h 1"/>
              </a:gdLst>
              <a:ahLst/>
              <a:cxnLst>
                <a:cxn ang="T6">
                  <a:pos x="T0" y="T1"/>
                </a:cxn>
                <a:cxn ang="T7">
                  <a:pos x="T2" y="T3"/>
                </a:cxn>
                <a:cxn ang="T8">
                  <a:pos x="T4" y="T5"/>
                </a:cxn>
              </a:cxnLst>
              <a:rect l="T9" t="T10" r="T11" b="T12"/>
              <a:pathLst>
                <a:path w="2" h="1">
                  <a:moveTo>
                    <a:pt x="0" y="0"/>
                  </a:moveTo>
                  <a:lnTo>
                    <a:pt x="2"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350" name="Freeform 1861"/>
            <p:cNvSpPr>
              <a:spLocks/>
            </p:cNvSpPr>
            <p:nvPr/>
          </p:nvSpPr>
          <p:spPr bwMode="auto">
            <a:xfrm>
              <a:off x="6426" y="1542"/>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351" name="Freeform 1862"/>
            <p:cNvSpPr>
              <a:spLocks/>
            </p:cNvSpPr>
            <p:nvPr/>
          </p:nvSpPr>
          <p:spPr bwMode="auto">
            <a:xfrm>
              <a:off x="6426" y="1542"/>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352" name="Freeform 1863"/>
            <p:cNvSpPr>
              <a:spLocks/>
            </p:cNvSpPr>
            <p:nvPr/>
          </p:nvSpPr>
          <p:spPr bwMode="auto">
            <a:xfrm>
              <a:off x="6426" y="1542"/>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353" name="Freeform 1864"/>
            <p:cNvSpPr>
              <a:spLocks/>
            </p:cNvSpPr>
            <p:nvPr/>
          </p:nvSpPr>
          <p:spPr bwMode="auto">
            <a:xfrm>
              <a:off x="6426" y="1536"/>
              <a:ext cx="1" cy="6"/>
            </a:xfrm>
            <a:custGeom>
              <a:avLst/>
              <a:gdLst>
                <a:gd name="T0" fmla="*/ 0 w 1"/>
                <a:gd name="T1" fmla="*/ 6 h 1"/>
                <a:gd name="T2" fmla="*/ 0 w 1"/>
                <a:gd name="T3" fmla="*/ 6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1"/>
                  </a:moveTo>
                  <a:lnTo>
                    <a:pt x="0" y="1"/>
                  </a:ln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354" name="Freeform 1865"/>
            <p:cNvSpPr>
              <a:spLocks/>
            </p:cNvSpPr>
            <p:nvPr/>
          </p:nvSpPr>
          <p:spPr bwMode="auto">
            <a:xfrm>
              <a:off x="6426" y="1536"/>
              <a:ext cx="6" cy="1"/>
            </a:xfrm>
            <a:custGeom>
              <a:avLst/>
              <a:gdLst>
                <a:gd name="T0" fmla="*/ 0 w 1"/>
                <a:gd name="T1" fmla="*/ 0 h 1"/>
                <a:gd name="T2" fmla="*/ 6 w 1"/>
                <a:gd name="T3" fmla="*/ 0 h 1"/>
                <a:gd name="T4" fmla="*/ 6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1"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355" name="Freeform 1866"/>
            <p:cNvSpPr>
              <a:spLocks/>
            </p:cNvSpPr>
            <p:nvPr/>
          </p:nvSpPr>
          <p:spPr bwMode="auto">
            <a:xfrm>
              <a:off x="6432" y="1536"/>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356" name="Freeform 1867"/>
            <p:cNvSpPr>
              <a:spLocks/>
            </p:cNvSpPr>
            <p:nvPr/>
          </p:nvSpPr>
          <p:spPr bwMode="auto">
            <a:xfrm>
              <a:off x="6432" y="1536"/>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357" name="Freeform 1868"/>
            <p:cNvSpPr>
              <a:spLocks/>
            </p:cNvSpPr>
            <p:nvPr/>
          </p:nvSpPr>
          <p:spPr bwMode="auto">
            <a:xfrm>
              <a:off x="6432" y="1536"/>
              <a:ext cx="6" cy="1"/>
            </a:xfrm>
            <a:custGeom>
              <a:avLst/>
              <a:gdLst>
                <a:gd name="T0" fmla="*/ 0 w 1"/>
                <a:gd name="T1" fmla="*/ 0 h 1"/>
                <a:gd name="T2" fmla="*/ 6 w 1"/>
                <a:gd name="T3" fmla="*/ 0 h 1"/>
                <a:gd name="T4" fmla="*/ 6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1"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358" name="Freeform 1869"/>
            <p:cNvSpPr>
              <a:spLocks/>
            </p:cNvSpPr>
            <p:nvPr/>
          </p:nvSpPr>
          <p:spPr bwMode="auto">
            <a:xfrm>
              <a:off x="6438" y="1536"/>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359" name="Freeform 1870"/>
            <p:cNvSpPr>
              <a:spLocks/>
            </p:cNvSpPr>
            <p:nvPr/>
          </p:nvSpPr>
          <p:spPr bwMode="auto">
            <a:xfrm>
              <a:off x="6438" y="1530"/>
              <a:ext cx="1" cy="6"/>
            </a:xfrm>
            <a:custGeom>
              <a:avLst/>
              <a:gdLst>
                <a:gd name="T0" fmla="*/ 0 w 1"/>
                <a:gd name="T1" fmla="*/ 6 h 1"/>
                <a:gd name="T2" fmla="*/ 0 w 1"/>
                <a:gd name="T3" fmla="*/ 6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1"/>
                  </a:moveTo>
                  <a:lnTo>
                    <a:pt x="0" y="1"/>
                  </a:ln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360" name="Freeform 1871"/>
            <p:cNvSpPr>
              <a:spLocks/>
            </p:cNvSpPr>
            <p:nvPr/>
          </p:nvSpPr>
          <p:spPr bwMode="auto">
            <a:xfrm>
              <a:off x="6438" y="1530"/>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361" name="Freeform 1872"/>
            <p:cNvSpPr>
              <a:spLocks/>
            </p:cNvSpPr>
            <p:nvPr/>
          </p:nvSpPr>
          <p:spPr bwMode="auto">
            <a:xfrm>
              <a:off x="6438" y="1530"/>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362" name="Freeform 1873"/>
            <p:cNvSpPr>
              <a:spLocks/>
            </p:cNvSpPr>
            <p:nvPr/>
          </p:nvSpPr>
          <p:spPr bwMode="auto">
            <a:xfrm>
              <a:off x="6438" y="1530"/>
              <a:ext cx="6" cy="1"/>
            </a:xfrm>
            <a:custGeom>
              <a:avLst/>
              <a:gdLst>
                <a:gd name="T0" fmla="*/ 0 w 1"/>
                <a:gd name="T1" fmla="*/ 0 h 1"/>
                <a:gd name="T2" fmla="*/ 6 w 1"/>
                <a:gd name="T3" fmla="*/ 0 h 1"/>
                <a:gd name="T4" fmla="*/ 6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1"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363" name="Freeform 1874"/>
            <p:cNvSpPr>
              <a:spLocks/>
            </p:cNvSpPr>
            <p:nvPr/>
          </p:nvSpPr>
          <p:spPr bwMode="auto">
            <a:xfrm>
              <a:off x="6444" y="1530"/>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364" name="Freeform 1875"/>
            <p:cNvSpPr>
              <a:spLocks/>
            </p:cNvSpPr>
            <p:nvPr/>
          </p:nvSpPr>
          <p:spPr bwMode="auto">
            <a:xfrm>
              <a:off x="6444" y="1524"/>
              <a:ext cx="1" cy="6"/>
            </a:xfrm>
            <a:custGeom>
              <a:avLst/>
              <a:gdLst>
                <a:gd name="T0" fmla="*/ 0 w 1"/>
                <a:gd name="T1" fmla="*/ 6 h 1"/>
                <a:gd name="T2" fmla="*/ 0 w 1"/>
                <a:gd name="T3" fmla="*/ 6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1"/>
                  </a:moveTo>
                  <a:lnTo>
                    <a:pt x="0" y="1"/>
                  </a:ln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365" name="Freeform 1876"/>
            <p:cNvSpPr>
              <a:spLocks/>
            </p:cNvSpPr>
            <p:nvPr/>
          </p:nvSpPr>
          <p:spPr bwMode="auto">
            <a:xfrm>
              <a:off x="6444" y="1524"/>
              <a:ext cx="6" cy="1"/>
            </a:xfrm>
            <a:custGeom>
              <a:avLst/>
              <a:gdLst>
                <a:gd name="T0" fmla="*/ 0 w 1"/>
                <a:gd name="T1" fmla="*/ 0 h 1"/>
                <a:gd name="T2" fmla="*/ 6 w 1"/>
                <a:gd name="T3" fmla="*/ 0 h 1"/>
                <a:gd name="T4" fmla="*/ 6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1"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366" name="Freeform 1877"/>
            <p:cNvSpPr>
              <a:spLocks/>
            </p:cNvSpPr>
            <p:nvPr/>
          </p:nvSpPr>
          <p:spPr bwMode="auto">
            <a:xfrm>
              <a:off x="6450" y="1524"/>
              <a:ext cx="6" cy="1"/>
            </a:xfrm>
            <a:custGeom>
              <a:avLst/>
              <a:gdLst>
                <a:gd name="T0" fmla="*/ 0 w 1"/>
                <a:gd name="T1" fmla="*/ 0 h 1"/>
                <a:gd name="T2" fmla="*/ 6 w 1"/>
                <a:gd name="T3" fmla="*/ 0 h 1"/>
                <a:gd name="T4" fmla="*/ 6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1"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367" name="Freeform 1878"/>
            <p:cNvSpPr>
              <a:spLocks/>
            </p:cNvSpPr>
            <p:nvPr/>
          </p:nvSpPr>
          <p:spPr bwMode="auto">
            <a:xfrm>
              <a:off x="6456" y="1524"/>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368" name="Freeform 1879"/>
            <p:cNvSpPr>
              <a:spLocks/>
            </p:cNvSpPr>
            <p:nvPr/>
          </p:nvSpPr>
          <p:spPr bwMode="auto">
            <a:xfrm>
              <a:off x="6456" y="1524"/>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369" name="Freeform 1880"/>
            <p:cNvSpPr>
              <a:spLocks/>
            </p:cNvSpPr>
            <p:nvPr/>
          </p:nvSpPr>
          <p:spPr bwMode="auto">
            <a:xfrm>
              <a:off x="6456" y="1524"/>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370" name="Freeform 1881"/>
            <p:cNvSpPr>
              <a:spLocks/>
            </p:cNvSpPr>
            <p:nvPr/>
          </p:nvSpPr>
          <p:spPr bwMode="auto">
            <a:xfrm>
              <a:off x="6456" y="1518"/>
              <a:ext cx="1" cy="6"/>
            </a:xfrm>
            <a:custGeom>
              <a:avLst/>
              <a:gdLst>
                <a:gd name="T0" fmla="*/ 0 w 1"/>
                <a:gd name="T1" fmla="*/ 6 h 1"/>
                <a:gd name="T2" fmla="*/ 0 w 1"/>
                <a:gd name="T3" fmla="*/ 6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1"/>
                  </a:moveTo>
                  <a:lnTo>
                    <a:pt x="0" y="1"/>
                  </a:ln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371" name="Freeform 1882"/>
            <p:cNvSpPr>
              <a:spLocks/>
            </p:cNvSpPr>
            <p:nvPr/>
          </p:nvSpPr>
          <p:spPr bwMode="auto">
            <a:xfrm>
              <a:off x="6456" y="1518"/>
              <a:ext cx="12" cy="1"/>
            </a:xfrm>
            <a:custGeom>
              <a:avLst/>
              <a:gdLst>
                <a:gd name="T0" fmla="*/ 0 w 2"/>
                <a:gd name="T1" fmla="*/ 0 h 1"/>
                <a:gd name="T2" fmla="*/ 12 w 2"/>
                <a:gd name="T3" fmla="*/ 0 h 1"/>
                <a:gd name="T4" fmla="*/ 12 w 2"/>
                <a:gd name="T5" fmla="*/ 0 h 1"/>
                <a:gd name="T6" fmla="*/ 0 60000 65536"/>
                <a:gd name="T7" fmla="*/ 0 60000 65536"/>
                <a:gd name="T8" fmla="*/ 0 60000 65536"/>
                <a:gd name="T9" fmla="*/ 0 w 2"/>
                <a:gd name="T10" fmla="*/ 0 h 1"/>
                <a:gd name="T11" fmla="*/ 2 w 2"/>
                <a:gd name="T12" fmla="*/ 1 h 1"/>
              </a:gdLst>
              <a:ahLst/>
              <a:cxnLst>
                <a:cxn ang="T6">
                  <a:pos x="T0" y="T1"/>
                </a:cxn>
                <a:cxn ang="T7">
                  <a:pos x="T2" y="T3"/>
                </a:cxn>
                <a:cxn ang="T8">
                  <a:pos x="T4" y="T5"/>
                </a:cxn>
              </a:cxnLst>
              <a:rect l="T9" t="T10" r="T11" b="T12"/>
              <a:pathLst>
                <a:path w="2" h="1">
                  <a:moveTo>
                    <a:pt x="0" y="0"/>
                  </a:moveTo>
                  <a:lnTo>
                    <a:pt x="2"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372" name="Freeform 1883"/>
            <p:cNvSpPr>
              <a:spLocks/>
            </p:cNvSpPr>
            <p:nvPr/>
          </p:nvSpPr>
          <p:spPr bwMode="auto">
            <a:xfrm>
              <a:off x="6468" y="1518"/>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373" name="Freeform 1884"/>
            <p:cNvSpPr>
              <a:spLocks/>
            </p:cNvSpPr>
            <p:nvPr/>
          </p:nvSpPr>
          <p:spPr bwMode="auto">
            <a:xfrm>
              <a:off x="6468" y="1518"/>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374" name="Freeform 1885"/>
            <p:cNvSpPr>
              <a:spLocks/>
            </p:cNvSpPr>
            <p:nvPr/>
          </p:nvSpPr>
          <p:spPr bwMode="auto">
            <a:xfrm>
              <a:off x="6468" y="1518"/>
              <a:ext cx="6" cy="1"/>
            </a:xfrm>
            <a:custGeom>
              <a:avLst/>
              <a:gdLst>
                <a:gd name="T0" fmla="*/ 0 w 1"/>
                <a:gd name="T1" fmla="*/ 0 h 1"/>
                <a:gd name="T2" fmla="*/ 6 w 1"/>
                <a:gd name="T3" fmla="*/ 0 h 1"/>
                <a:gd name="T4" fmla="*/ 6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1"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375" name="Freeform 1886"/>
            <p:cNvSpPr>
              <a:spLocks/>
            </p:cNvSpPr>
            <p:nvPr/>
          </p:nvSpPr>
          <p:spPr bwMode="auto">
            <a:xfrm>
              <a:off x="6474" y="1512"/>
              <a:ext cx="1" cy="6"/>
            </a:xfrm>
            <a:custGeom>
              <a:avLst/>
              <a:gdLst>
                <a:gd name="T0" fmla="*/ 0 w 1"/>
                <a:gd name="T1" fmla="*/ 6 h 1"/>
                <a:gd name="T2" fmla="*/ 0 w 1"/>
                <a:gd name="T3" fmla="*/ 6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1"/>
                  </a:moveTo>
                  <a:lnTo>
                    <a:pt x="0" y="1"/>
                  </a:ln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376" name="Freeform 1887"/>
            <p:cNvSpPr>
              <a:spLocks/>
            </p:cNvSpPr>
            <p:nvPr/>
          </p:nvSpPr>
          <p:spPr bwMode="auto">
            <a:xfrm>
              <a:off x="6474" y="1512"/>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377" name="Freeform 1888"/>
            <p:cNvSpPr>
              <a:spLocks/>
            </p:cNvSpPr>
            <p:nvPr/>
          </p:nvSpPr>
          <p:spPr bwMode="auto">
            <a:xfrm>
              <a:off x="6474" y="1512"/>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378" name="Freeform 1889"/>
            <p:cNvSpPr>
              <a:spLocks/>
            </p:cNvSpPr>
            <p:nvPr/>
          </p:nvSpPr>
          <p:spPr bwMode="auto">
            <a:xfrm>
              <a:off x="6474" y="1512"/>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379" name="Freeform 1890"/>
            <p:cNvSpPr>
              <a:spLocks/>
            </p:cNvSpPr>
            <p:nvPr/>
          </p:nvSpPr>
          <p:spPr bwMode="auto">
            <a:xfrm>
              <a:off x="6474" y="1512"/>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380" name="Freeform 1891"/>
            <p:cNvSpPr>
              <a:spLocks/>
            </p:cNvSpPr>
            <p:nvPr/>
          </p:nvSpPr>
          <p:spPr bwMode="auto">
            <a:xfrm>
              <a:off x="6474" y="1512"/>
              <a:ext cx="6" cy="1"/>
            </a:xfrm>
            <a:custGeom>
              <a:avLst/>
              <a:gdLst>
                <a:gd name="T0" fmla="*/ 0 w 1"/>
                <a:gd name="T1" fmla="*/ 0 h 1"/>
                <a:gd name="T2" fmla="*/ 6 w 1"/>
                <a:gd name="T3" fmla="*/ 0 h 1"/>
                <a:gd name="T4" fmla="*/ 6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1"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381" name="Freeform 1892"/>
            <p:cNvSpPr>
              <a:spLocks/>
            </p:cNvSpPr>
            <p:nvPr/>
          </p:nvSpPr>
          <p:spPr bwMode="auto">
            <a:xfrm>
              <a:off x="6480" y="1506"/>
              <a:ext cx="1" cy="6"/>
            </a:xfrm>
            <a:custGeom>
              <a:avLst/>
              <a:gdLst>
                <a:gd name="T0" fmla="*/ 0 w 1"/>
                <a:gd name="T1" fmla="*/ 6 h 1"/>
                <a:gd name="T2" fmla="*/ 0 w 1"/>
                <a:gd name="T3" fmla="*/ 6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1"/>
                  </a:moveTo>
                  <a:lnTo>
                    <a:pt x="0" y="1"/>
                  </a:ln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382" name="Freeform 1893"/>
            <p:cNvSpPr>
              <a:spLocks/>
            </p:cNvSpPr>
            <p:nvPr/>
          </p:nvSpPr>
          <p:spPr bwMode="auto">
            <a:xfrm>
              <a:off x="6480" y="1506"/>
              <a:ext cx="6" cy="1"/>
            </a:xfrm>
            <a:custGeom>
              <a:avLst/>
              <a:gdLst>
                <a:gd name="T0" fmla="*/ 0 w 1"/>
                <a:gd name="T1" fmla="*/ 0 h 1"/>
                <a:gd name="T2" fmla="*/ 6 w 1"/>
                <a:gd name="T3" fmla="*/ 0 h 1"/>
                <a:gd name="T4" fmla="*/ 6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1"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383" name="Freeform 1894"/>
            <p:cNvSpPr>
              <a:spLocks/>
            </p:cNvSpPr>
            <p:nvPr/>
          </p:nvSpPr>
          <p:spPr bwMode="auto">
            <a:xfrm>
              <a:off x="6486" y="1506"/>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384" name="Freeform 1895"/>
            <p:cNvSpPr>
              <a:spLocks/>
            </p:cNvSpPr>
            <p:nvPr/>
          </p:nvSpPr>
          <p:spPr bwMode="auto">
            <a:xfrm>
              <a:off x="6486" y="1506"/>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385" name="Freeform 1896"/>
            <p:cNvSpPr>
              <a:spLocks/>
            </p:cNvSpPr>
            <p:nvPr/>
          </p:nvSpPr>
          <p:spPr bwMode="auto">
            <a:xfrm>
              <a:off x="6486" y="1506"/>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386" name="Freeform 1897"/>
            <p:cNvSpPr>
              <a:spLocks/>
            </p:cNvSpPr>
            <p:nvPr/>
          </p:nvSpPr>
          <p:spPr bwMode="auto">
            <a:xfrm>
              <a:off x="6486" y="1500"/>
              <a:ext cx="1" cy="6"/>
            </a:xfrm>
            <a:custGeom>
              <a:avLst/>
              <a:gdLst>
                <a:gd name="T0" fmla="*/ 0 w 1"/>
                <a:gd name="T1" fmla="*/ 6 h 1"/>
                <a:gd name="T2" fmla="*/ 0 w 1"/>
                <a:gd name="T3" fmla="*/ 6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1"/>
                  </a:moveTo>
                  <a:lnTo>
                    <a:pt x="0" y="1"/>
                  </a:ln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387" name="Freeform 1898"/>
            <p:cNvSpPr>
              <a:spLocks/>
            </p:cNvSpPr>
            <p:nvPr/>
          </p:nvSpPr>
          <p:spPr bwMode="auto">
            <a:xfrm>
              <a:off x="6486" y="1500"/>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388" name="Freeform 1899"/>
            <p:cNvSpPr>
              <a:spLocks/>
            </p:cNvSpPr>
            <p:nvPr/>
          </p:nvSpPr>
          <p:spPr bwMode="auto">
            <a:xfrm>
              <a:off x="6486" y="1500"/>
              <a:ext cx="12" cy="1"/>
            </a:xfrm>
            <a:custGeom>
              <a:avLst/>
              <a:gdLst>
                <a:gd name="T0" fmla="*/ 0 w 2"/>
                <a:gd name="T1" fmla="*/ 0 h 1"/>
                <a:gd name="T2" fmla="*/ 12 w 2"/>
                <a:gd name="T3" fmla="*/ 0 h 1"/>
                <a:gd name="T4" fmla="*/ 12 w 2"/>
                <a:gd name="T5" fmla="*/ 0 h 1"/>
                <a:gd name="T6" fmla="*/ 0 60000 65536"/>
                <a:gd name="T7" fmla="*/ 0 60000 65536"/>
                <a:gd name="T8" fmla="*/ 0 60000 65536"/>
                <a:gd name="T9" fmla="*/ 0 w 2"/>
                <a:gd name="T10" fmla="*/ 0 h 1"/>
                <a:gd name="T11" fmla="*/ 2 w 2"/>
                <a:gd name="T12" fmla="*/ 1 h 1"/>
              </a:gdLst>
              <a:ahLst/>
              <a:cxnLst>
                <a:cxn ang="T6">
                  <a:pos x="T0" y="T1"/>
                </a:cxn>
                <a:cxn ang="T7">
                  <a:pos x="T2" y="T3"/>
                </a:cxn>
                <a:cxn ang="T8">
                  <a:pos x="T4" y="T5"/>
                </a:cxn>
              </a:cxnLst>
              <a:rect l="T9" t="T10" r="T11" b="T12"/>
              <a:pathLst>
                <a:path w="2" h="1">
                  <a:moveTo>
                    <a:pt x="0" y="0"/>
                  </a:moveTo>
                  <a:lnTo>
                    <a:pt x="2"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389" name="Freeform 1900"/>
            <p:cNvSpPr>
              <a:spLocks/>
            </p:cNvSpPr>
            <p:nvPr/>
          </p:nvSpPr>
          <p:spPr bwMode="auto">
            <a:xfrm>
              <a:off x="6498" y="1500"/>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390" name="Freeform 1901"/>
            <p:cNvSpPr>
              <a:spLocks/>
            </p:cNvSpPr>
            <p:nvPr/>
          </p:nvSpPr>
          <p:spPr bwMode="auto">
            <a:xfrm>
              <a:off x="6498" y="1500"/>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391" name="Freeform 1902"/>
            <p:cNvSpPr>
              <a:spLocks/>
            </p:cNvSpPr>
            <p:nvPr/>
          </p:nvSpPr>
          <p:spPr bwMode="auto">
            <a:xfrm>
              <a:off x="6498" y="1500"/>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392" name="Freeform 1903"/>
            <p:cNvSpPr>
              <a:spLocks/>
            </p:cNvSpPr>
            <p:nvPr/>
          </p:nvSpPr>
          <p:spPr bwMode="auto">
            <a:xfrm>
              <a:off x="6498" y="1494"/>
              <a:ext cx="6" cy="6"/>
            </a:xfrm>
            <a:custGeom>
              <a:avLst/>
              <a:gdLst>
                <a:gd name="T0" fmla="*/ 0 w 1"/>
                <a:gd name="T1" fmla="*/ 6 h 1"/>
                <a:gd name="T2" fmla="*/ 6 w 1"/>
                <a:gd name="T3" fmla="*/ 6 h 1"/>
                <a:gd name="T4" fmla="*/ 6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1"/>
                  </a:moveTo>
                  <a:lnTo>
                    <a:pt x="1" y="1"/>
                  </a:lnTo>
                  <a:lnTo>
                    <a:pt x="1"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393" name="Freeform 1904"/>
            <p:cNvSpPr>
              <a:spLocks/>
            </p:cNvSpPr>
            <p:nvPr/>
          </p:nvSpPr>
          <p:spPr bwMode="auto">
            <a:xfrm>
              <a:off x="6504" y="1494"/>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394" name="Freeform 1905"/>
            <p:cNvSpPr>
              <a:spLocks/>
            </p:cNvSpPr>
            <p:nvPr/>
          </p:nvSpPr>
          <p:spPr bwMode="auto">
            <a:xfrm>
              <a:off x="6504" y="1494"/>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395" name="Freeform 1906"/>
            <p:cNvSpPr>
              <a:spLocks/>
            </p:cNvSpPr>
            <p:nvPr/>
          </p:nvSpPr>
          <p:spPr bwMode="auto">
            <a:xfrm>
              <a:off x="6504" y="1494"/>
              <a:ext cx="6" cy="1"/>
            </a:xfrm>
            <a:custGeom>
              <a:avLst/>
              <a:gdLst>
                <a:gd name="T0" fmla="*/ 0 w 1"/>
                <a:gd name="T1" fmla="*/ 0 h 1"/>
                <a:gd name="T2" fmla="*/ 6 w 1"/>
                <a:gd name="T3" fmla="*/ 0 h 1"/>
                <a:gd name="T4" fmla="*/ 6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1"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396" name="Freeform 1907"/>
            <p:cNvSpPr>
              <a:spLocks/>
            </p:cNvSpPr>
            <p:nvPr/>
          </p:nvSpPr>
          <p:spPr bwMode="auto">
            <a:xfrm>
              <a:off x="6510" y="1494"/>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397" name="Freeform 1908"/>
            <p:cNvSpPr>
              <a:spLocks/>
            </p:cNvSpPr>
            <p:nvPr/>
          </p:nvSpPr>
          <p:spPr bwMode="auto">
            <a:xfrm>
              <a:off x="6510" y="1488"/>
              <a:ext cx="6" cy="6"/>
            </a:xfrm>
            <a:custGeom>
              <a:avLst/>
              <a:gdLst>
                <a:gd name="T0" fmla="*/ 0 w 1"/>
                <a:gd name="T1" fmla="*/ 6 h 1"/>
                <a:gd name="T2" fmla="*/ 6 w 1"/>
                <a:gd name="T3" fmla="*/ 6 h 1"/>
                <a:gd name="T4" fmla="*/ 6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1"/>
                  </a:moveTo>
                  <a:lnTo>
                    <a:pt x="1" y="1"/>
                  </a:lnTo>
                  <a:lnTo>
                    <a:pt x="1"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398" name="Freeform 1909"/>
            <p:cNvSpPr>
              <a:spLocks/>
            </p:cNvSpPr>
            <p:nvPr/>
          </p:nvSpPr>
          <p:spPr bwMode="auto">
            <a:xfrm>
              <a:off x="6516" y="1488"/>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399" name="Freeform 1910"/>
            <p:cNvSpPr>
              <a:spLocks/>
            </p:cNvSpPr>
            <p:nvPr/>
          </p:nvSpPr>
          <p:spPr bwMode="auto">
            <a:xfrm>
              <a:off x="6516" y="1488"/>
              <a:ext cx="6" cy="1"/>
            </a:xfrm>
            <a:custGeom>
              <a:avLst/>
              <a:gdLst>
                <a:gd name="T0" fmla="*/ 0 w 1"/>
                <a:gd name="T1" fmla="*/ 0 h 1"/>
                <a:gd name="T2" fmla="*/ 6 w 1"/>
                <a:gd name="T3" fmla="*/ 0 h 1"/>
                <a:gd name="T4" fmla="*/ 6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1"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400" name="Freeform 1911"/>
            <p:cNvSpPr>
              <a:spLocks/>
            </p:cNvSpPr>
            <p:nvPr/>
          </p:nvSpPr>
          <p:spPr bwMode="auto">
            <a:xfrm>
              <a:off x="6522" y="1488"/>
              <a:ext cx="6" cy="1"/>
            </a:xfrm>
            <a:custGeom>
              <a:avLst/>
              <a:gdLst>
                <a:gd name="T0" fmla="*/ 0 w 1"/>
                <a:gd name="T1" fmla="*/ 0 h 1"/>
                <a:gd name="T2" fmla="*/ 6 w 1"/>
                <a:gd name="T3" fmla="*/ 0 h 1"/>
                <a:gd name="T4" fmla="*/ 6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1"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401" name="Freeform 1912"/>
            <p:cNvSpPr>
              <a:spLocks/>
            </p:cNvSpPr>
            <p:nvPr/>
          </p:nvSpPr>
          <p:spPr bwMode="auto">
            <a:xfrm>
              <a:off x="6528" y="1488"/>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402" name="Freeform 1913"/>
            <p:cNvSpPr>
              <a:spLocks/>
            </p:cNvSpPr>
            <p:nvPr/>
          </p:nvSpPr>
          <p:spPr bwMode="auto">
            <a:xfrm>
              <a:off x="6528" y="1488"/>
              <a:ext cx="12" cy="1"/>
            </a:xfrm>
            <a:custGeom>
              <a:avLst/>
              <a:gdLst>
                <a:gd name="T0" fmla="*/ 0 w 2"/>
                <a:gd name="T1" fmla="*/ 0 h 1"/>
                <a:gd name="T2" fmla="*/ 12 w 2"/>
                <a:gd name="T3" fmla="*/ 0 h 1"/>
                <a:gd name="T4" fmla="*/ 12 w 2"/>
                <a:gd name="T5" fmla="*/ 0 h 1"/>
                <a:gd name="T6" fmla="*/ 0 60000 65536"/>
                <a:gd name="T7" fmla="*/ 0 60000 65536"/>
                <a:gd name="T8" fmla="*/ 0 60000 65536"/>
                <a:gd name="T9" fmla="*/ 0 w 2"/>
                <a:gd name="T10" fmla="*/ 0 h 1"/>
                <a:gd name="T11" fmla="*/ 2 w 2"/>
                <a:gd name="T12" fmla="*/ 1 h 1"/>
              </a:gdLst>
              <a:ahLst/>
              <a:cxnLst>
                <a:cxn ang="T6">
                  <a:pos x="T0" y="T1"/>
                </a:cxn>
                <a:cxn ang="T7">
                  <a:pos x="T2" y="T3"/>
                </a:cxn>
                <a:cxn ang="T8">
                  <a:pos x="T4" y="T5"/>
                </a:cxn>
              </a:cxnLst>
              <a:rect l="T9" t="T10" r="T11" b="T12"/>
              <a:pathLst>
                <a:path w="2" h="1">
                  <a:moveTo>
                    <a:pt x="0" y="0"/>
                  </a:moveTo>
                  <a:lnTo>
                    <a:pt x="2"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403" name="Freeform 1914"/>
            <p:cNvSpPr>
              <a:spLocks/>
            </p:cNvSpPr>
            <p:nvPr/>
          </p:nvSpPr>
          <p:spPr bwMode="auto">
            <a:xfrm>
              <a:off x="6540" y="1482"/>
              <a:ext cx="1" cy="6"/>
            </a:xfrm>
            <a:custGeom>
              <a:avLst/>
              <a:gdLst>
                <a:gd name="T0" fmla="*/ 0 w 1"/>
                <a:gd name="T1" fmla="*/ 6 h 1"/>
                <a:gd name="T2" fmla="*/ 0 w 1"/>
                <a:gd name="T3" fmla="*/ 6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1"/>
                  </a:moveTo>
                  <a:lnTo>
                    <a:pt x="0" y="1"/>
                  </a:ln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404" name="Freeform 1915"/>
            <p:cNvSpPr>
              <a:spLocks/>
            </p:cNvSpPr>
            <p:nvPr/>
          </p:nvSpPr>
          <p:spPr bwMode="auto">
            <a:xfrm>
              <a:off x="6540" y="1482"/>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405" name="Freeform 1916"/>
            <p:cNvSpPr>
              <a:spLocks/>
            </p:cNvSpPr>
            <p:nvPr/>
          </p:nvSpPr>
          <p:spPr bwMode="auto">
            <a:xfrm>
              <a:off x="6540" y="1482"/>
              <a:ext cx="6" cy="1"/>
            </a:xfrm>
            <a:custGeom>
              <a:avLst/>
              <a:gdLst>
                <a:gd name="T0" fmla="*/ 0 w 1"/>
                <a:gd name="T1" fmla="*/ 0 h 1"/>
                <a:gd name="T2" fmla="*/ 6 w 1"/>
                <a:gd name="T3" fmla="*/ 0 h 1"/>
                <a:gd name="T4" fmla="*/ 6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1"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406" name="Freeform 1917"/>
            <p:cNvSpPr>
              <a:spLocks/>
            </p:cNvSpPr>
            <p:nvPr/>
          </p:nvSpPr>
          <p:spPr bwMode="auto">
            <a:xfrm>
              <a:off x="6546" y="1482"/>
              <a:ext cx="6" cy="1"/>
            </a:xfrm>
            <a:custGeom>
              <a:avLst/>
              <a:gdLst>
                <a:gd name="T0" fmla="*/ 0 w 1"/>
                <a:gd name="T1" fmla="*/ 0 h 1"/>
                <a:gd name="T2" fmla="*/ 6 w 1"/>
                <a:gd name="T3" fmla="*/ 0 h 1"/>
                <a:gd name="T4" fmla="*/ 6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1"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407" name="Freeform 1918"/>
            <p:cNvSpPr>
              <a:spLocks/>
            </p:cNvSpPr>
            <p:nvPr/>
          </p:nvSpPr>
          <p:spPr bwMode="auto">
            <a:xfrm>
              <a:off x="6552" y="1482"/>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408" name="Freeform 1919"/>
            <p:cNvSpPr>
              <a:spLocks/>
            </p:cNvSpPr>
            <p:nvPr/>
          </p:nvSpPr>
          <p:spPr bwMode="auto">
            <a:xfrm>
              <a:off x="6552" y="1476"/>
              <a:ext cx="1" cy="6"/>
            </a:xfrm>
            <a:custGeom>
              <a:avLst/>
              <a:gdLst>
                <a:gd name="T0" fmla="*/ 0 w 1"/>
                <a:gd name="T1" fmla="*/ 6 h 1"/>
                <a:gd name="T2" fmla="*/ 0 w 1"/>
                <a:gd name="T3" fmla="*/ 6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1"/>
                  </a:moveTo>
                  <a:lnTo>
                    <a:pt x="0" y="1"/>
                  </a:ln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409" name="Freeform 1920"/>
            <p:cNvSpPr>
              <a:spLocks/>
            </p:cNvSpPr>
            <p:nvPr/>
          </p:nvSpPr>
          <p:spPr bwMode="auto">
            <a:xfrm>
              <a:off x="6552" y="1476"/>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410" name="Freeform 1921"/>
            <p:cNvSpPr>
              <a:spLocks/>
            </p:cNvSpPr>
            <p:nvPr/>
          </p:nvSpPr>
          <p:spPr bwMode="auto">
            <a:xfrm>
              <a:off x="6552" y="1476"/>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411" name="Freeform 1922"/>
            <p:cNvSpPr>
              <a:spLocks/>
            </p:cNvSpPr>
            <p:nvPr/>
          </p:nvSpPr>
          <p:spPr bwMode="auto">
            <a:xfrm>
              <a:off x="6552" y="1476"/>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412" name="Freeform 1923"/>
            <p:cNvSpPr>
              <a:spLocks/>
            </p:cNvSpPr>
            <p:nvPr/>
          </p:nvSpPr>
          <p:spPr bwMode="auto">
            <a:xfrm>
              <a:off x="6552" y="1476"/>
              <a:ext cx="6" cy="1"/>
            </a:xfrm>
            <a:custGeom>
              <a:avLst/>
              <a:gdLst>
                <a:gd name="T0" fmla="*/ 0 w 1"/>
                <a:gd name="T1" fmla="*/ 0 h 1"/>
                <a:gd name="T2" fmla="*/ 6 w 1"/>
                <a:gd name="T3" fmla="*/ 0 h 1"/>
                <a:gd name="T4" fmla="*/ 6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1"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413" name="Freeform 1924"/>
            <p:cNvSpPr>
              <a:spLocks/>
            </p:cNvSpPr>
            <p:nvPr/>
          </p:nvSpPr>
          <p:spPr bwMode="auto">
            <a:xfrm>
              <a:off x="6558" y="1476"/>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414" name="Freeform 1925"/>
            <p:cNvSpPr>
              <a:spLocks/>
            </p:cNvSpPr>
            <p:nvPr/>
          </p:nvSpPr>
          <p:spPr bwMode="auto">
            <a:xfrm>
              <a:off x="6558" y="1470"/>
              <a:ext cx="1" cy="6"/>
            </a:xfrm>
            <a:custGeom>
              <a:avLst/>
              <a:gdLst>
                <a:gd name="T0" fmla="*/ 0 w 1"/>
                <a:gd name="T1" fmla="*/ 6 h 1"/>
                <a:gd name="T2" fmla="*/ 0 w 1"/>
                <a:gd name="T3" fmla="*/ 6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1"/>
                  </a:moveTo>
                  <a:lnTo>
                    <a:pt x="0" y="1"/>
                  </a:ln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415" name="Freeform 1926"/>
            <p:cNvSpPr>
              <a:spLocks/>
            </p:cNvSpPr>
            <p:nvPr/>
          </p:nvSpPr>
          <p:spPr bwMode="auto">
            <a:xfrm>
              <a:off x="6558" y="1470"/>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416" name="Freeform 1927"/>
            <p:cNvSpPr>
              <a:spLocks/>
            </p:cNvSpPr>
            <p:nvPr/>
          </p:nvSpPr>
          <p:spPr bwMode="auto">
            <a:xfrm>
              <a:off x="6558" y="1470"/>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417" name="Freeform 1928"/>
            <p:cNvSpPr>
              <a:spLocks/>
            </p:cNvSpPr>
            <p:nvPr/>
          </p:nvSpPr>
          <p:spPr bwMode="auto">
            <a:xfrm>
              <a:off x="6558" y="1470"/>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418" name="Freeform 1929"/>
            <p:cNvSpPr>
              <a:spLocks/>
            </p:cNvSpPr>
            <p:nvPr/>
          </p:nvSpPr>
          <p:spPr bwMode="auto">
            <a:xfrm>
              <a:off x="6558" y="1470"/>
              <a:ext cx="6" cy="1"/>
            </a:xfrm>
            <a:custGeom>
              <a:avLst/>
              <a:gdLst>
                <a:gd name="T0" fmla="*/ 0 w 1"/>
                <a:gd name="T1" fmla="*/ 0 h 1"/>
                <a:gd name="T2" fmla="*/ 6 w 1"/>
                <a:gd name="T3" fmla="*/ 0 h 1"/>
                <a:gd name="T4" fmla="*/ 6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1"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419" name="Freeform 1930"/>
            <p:cNvSpPr>
              <a:spLocks/>
            </p:cNvSpPr>
            <p:nvPr/>
          </p:nvSpPr>
          <p:spPr bwMode="auto">
            <a:xfrm>
              <a:off x="6564" y="1464"/>
              <a:ext cx="1" cy="6"/>
            </a:xfrm>
            <a:custGeom>
              <a:avLst/>
              <a:gdLst>
                <a:gd name="T0" fmla="*/ 0 w 1"/>
                <a:gd name="T1" fmla="*/ 6 h 1"/>
                <a:gd name="T2" fmla="*/ 0 w 1"/>
                <a:gd name="T3" fmla="*/ 6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1"/>
                  </a:moveTo>
                  <a:lnTo>
                    <a:pt x="0" y="1"/>
                  </a:ln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420" name="Freeform 1931"/>
            <p:cNvSpPr>
              <a:spLocks/>
            </p:cNvSpPr>
            <p:nvPr/>
          </p:nvSpPr>
          <p:spPr bwMode="auto">
            <a:xfrm>
              <a:off x="6564" y="1464"/>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421" name="Freeform 1932"/>
            <p:cNvSpPr>
              <a:spLocks/>
            </p:cNvSpPr>
            <p:nvPr/>
          </p:nvSpPr>
          <p:spPr bwMode="auto">
            <a:xfrm>
              <a:off x="6564" y="1464"/>
              <a:ext cx="6" cy="1"/>
            </a:xfrm>
            <a:custGeom>
              <a:avLst/>
              <a:gdLst>
                <a:gd name="T0" fmla="*/ 0 w 1"/>
                <a:gd name="T1" fmla="*/ 0 h 1"/>
                <a:gd name="T2" fmla="*/ 6 w 1"/>
                <a:gd name="T3" fmla="*/ 0 h 1"/>
                <a:gd name="T4" fmla="*/ 6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1"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422" name="Freeform 1933"/>
            <p:cNvSpPr>
              <a:spLocks/>
            </p:cNvSpPr>
            <p:nvPr/>
          </p:nvSpPr>
          <p:spPr bwMode="auto">
            <a:xfrm>
              <a:off x="6570" y="1464"/>
              <a:ext cx="6" cy="1"/>
            </a:xfrm>
            <a:custGeom>
              <a:avLst/>
              <a:gdLst>
                <a:gd name="T0" fmla="*/ 0 w 1"/>
                <a:gd name="T1" fmla="*/ 0 h 1"/>
                <a:gd name="T2" fmla="*/ 6 w 1"/>
                <a:gd name="T3" fmla="*/ 0 h 1"/>
                <a:gd name="T4" fmla="*/ 6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1"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423" name="Freeform 1934"/>
            <p:cNvSpPr>
              <a:spLocks/>
            </p:cNvSpPr>
            <p:nvPr/>
          </p:nvSpPr>
          <p:spPr bwMode="auto">
            <a:xfrm>
              <a:off x="6576" y="1464"/>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424" name="Freeform 1935"/>
            <p:cNvSpPr>
              <a:spLocks/>
            </p:cNvSpPr>
            <p:nvPr/>
          </p:nvSpPr>
          <p:spPr bwMode="auto">
            <a:xfrm>
              <a:off x="6576" y="1464"/>
              <a:ext cx="18" cy="1"/>
            </a:xfrm>
            <a:custGeom>
              <a:avLst/>
              <a:gdLst>
                <a:gd name="T0" fmla="*/ 0 w 3"/>
                <a:gd name="T1" fmla="*/ 0 h 1"/>
                <a:gd name="T2" fmla="*/ 18 w 3"/>
                <a:gd name="T3" fmla="*/ 0 h 1"/>
                <a:gd name="T4" fmla="*/ 18 w 3"/>
                <a:gd name="T5" fmla="*/ 0 h 1"/>
                <a:gd name="T6" fmla="*/ 0 60000 65536"/>
                <a:gd name="T7" fmla="*/ 0 60000 65536"/>
                <a:gd name="T8" fmla="*/ 0 60000 65536"/>
                <a:gd name="T9" fmla="*/ 0 w 3"/>
                <a:gd name="T10" fmla="*/ 0 h 1"/>
                <a:gd name="T11" fmla="*/ 3 w 3"/>
                <a:gd name="T12" fmla="*/ 1 h 1"/>
              </a:gdLst>
              <a:ahLst/>
              <a:cxnLst>
                <a:cxn ang="T6">
                  <a:pos x="T0" y="T1"/>
                </a:cxn>
                <a:cxn ang="T7">
                  <a:pos x="T2" y="T3"/>
                </a:cxn>
                <a:cxn ang="T8">
                  <a:pos x="T4" y="T5"/>
                </a:cxn>
              </a:cxnLst>
              <a:rect l="T9" t="T10" r="T11" b="T12"/>
              <a:pathLst>
                <a:path w="3" h="1">
                  <a:moveTo>
                    <a:pt x="0" y="0"/>
                  </a:moveTo>
                  <a:lnTo>
                    <a:pt x="3"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425" name="Freeform 1936"/>
            <p:cNvSpPr>
              <a:spLocks/>
            </p:cNvSpPr>
            <p:nvPr/>
          </p:nvSpPr>
          <p:spPr bwMode="auto">
            <a:xfrm>
              <a:off x="6594" y="1458"/>
              <a:ext cx="6" cy="6"/>
            </a:xfrm>
            <a:custGeom>
              <a:avLst/>
              <a:gdLst>
                <a:gd name="T0" fmla="*/ 0 w 1"/>
                <a:gd name="T1" fmla="*/ 6 h 1"/>
                <a:gd name="T2" fmla="*/ 6 w 1"/>
                <a:gd name="T3" fmla="*/ 6 h 1"/>
                <a:gd name="T4" fmla="*/ 6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1"/>
                  </a:moveTo>
                  <a:lnTo>
                    <a:pt x="1" y="1"/>
                  </a:lnTo>
                  <a:lnTo>
                    <a:pt x="1"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426" name="Freeform 1937"/>
            <p:cNvSpPr>
              <a:spLocks/>
            </p:cNvSpPr>
            <p:nvPr/>
          </p:nvSpPr>
          <p:spPr bwMode="auto">
            <a:xfrm>
              <a:off x="6600" y="1458"/>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427" name="Freeform 1938"/>
            <p:cNvSpPr>
              <a:spLocks/>
            </p:cNvSpPr>
            <p:nvPr/>
          </p:nvSpPr>
          <p:spPr bwMode="auto">
            <a:xfrm>
              <a:off x="6600" y="1458"/>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428" name="Freeform 1939"/>
            <p:cNvSpPr>
              <a:spLocks/>
            </p:cNvSpPr>
            <p:nvPr/>
          </p:nvSpPr>
          <p:spPr bwMode="auto">
            <a:xfrm>
              <a:off x="6600" y="1458"/>
              <a:ext cx="6" cy="1"/>
            </a:xfrm>
            <a:custGeom>
              <a:avLst/>
              <a:gdLst>
                <a:gd name="T0" fmla="*/ 0 w 1"/>
                <a:gd name="T1" fmla="*/ 0 h 1"/>
                <a:gd name="T2" fmla="*/ 6 w 1"/>
                <a:gd name="T3" fmla="*/ 0 h 1"/>
                <a:gd name="T4" fmla="*/ 6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1"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429" name="Freeform 1940"/>
            <p:cNvSpPr>
              <a:spLocks/>
            </p:cNvSpPr>
            <p:nvPr/>
          </p:nvSpPr>
          <p:spPr bwMode="auto">
            <a:xfrm>
              <a:off x="6606" y="1458"/>
              <a:ext cx="6" cy="1"/>
            </a:xfrm>
            <a:custGeom>
              <a:avLst/>
              <a:gdLst>
                <a:gd name="T0" fmla="*/ 0 w 1"/>
                <a:gd name="T1" fmla="*/ 0 h 1"/>
                <a:gd name="T2" fmla="*/ 6 w 1"/>
                <a:gd name="T3" fmla="*/ 0 h 1"/>
                <a:gd name="T4" fmla="*/ 6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1"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430" name="Freeform 1941"/>
            <p:cNvSpPr>
              <a:spLocks/>
            </p:cNvSpPr>
            <p:nvPr/>
          </p:nvSpPr>
          <p:spPr bwMode="auto">
            <a:xfrm>
              <a:off x="6612" y="1452"/>
              <a:ext cx="1" cy="6"/>
            </a:xfrm>
            <a:custGeom>
              <a:avLst/>
              <a:gdLst>
                <a:gd name="T0" fmla="*/ 0 w 1"/>
                <a:gd name="T1" fmla="*/ 6 h 1"/>
                <a:gd name="T2" fmla="*/ 0 w 1"/>
                <a:gd name="T3" fmla="*/ 6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1"/>
                  </a:moveTo>
                  <a:lnTo>
                    <a:pt x="0" y="1"/>
                  </a:ln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431" name="Freeform 1942"/>
            <p:cNvSpPr>
              <a:spLocks/>
            </p:cNvSpPr>
            <p:nvPr/>
          </p:nvSpPr>
          <p:spPr bwMode="auto">
            <a:xfrm>
              <a:off x="6612" y="1452"/>
              <a:ext cx="6" cy="1"/>
            </a:xfrm>
            <a:custGeom>
              <a:avLst/>
              <a:gdLst>
                <a:gd name="T0" fmla="*/ 0 w 1"/>
                <a:gd name="T1" fmla="*/ 0 h 1"/>
                <a:gd name="T2" fmla="*/ 6 w 1"/>
                <a:gd name="T3" fmla="*/ 0 h 1"/>
                <a:gd name="T4" fmla="*/ 6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1"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432" name="Freeform 1943"/>
            <p:cNvSpPr>
              <a:spLocks/>
            </p:cNvSpPr>
            <p:nvPr/>
          </p:nvSpPr>
          <p:spPr bwMode="auto">
            <a:xfrm>
              <a:off x="6618" y="1452"/>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433" name="Freeform 1944"/>
            <p:cNvSpPr>
              <a:spLocks/>
            </p:cNvSpPr>
            <p:nvPr/>
          </p:nvSpPr>
          <p:spPr bwMode="auto">
            <a:xfrm>
              <a:off x="6618" y="1452"/>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434" name="Freeform 1945"/>
            <p:cNvSpPr>
              <a:spLocks/>
            </p:cNvSpPr>
            <p:nvPr/>
          </p:nvSpPr>
          <p:spPr bwMode="auto">
            <a:xfrm>
              <a:off x="6618" y="1452"/>
              <a:ext cx="6" cy="1"/>
            </a:xfrm>
            <a:custGeom>
              <a:avLst/>
              <a:gdLst>
                <a:gd name="T0" fmla="*/ 0 w 1"/>
                <a:gd name="T1" fmla="*/ 0 h 1"/>
                <a:gd name="T2" fmla="*/ 6 w 1"/>
                <a:gd name="T3" fmla="*/ 0 h 1"/>
                <a:gd name="T4" fmla="*/ 6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1"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435" name="Freeform 1946"/>
            <p:cNvSpPr>
              <a:spLocks/>
            </p:cNvSpPr>
            <p:nvPr/>
          </p:nvSpPr>
          <p:spPr bwMode="auto">
            <a:xfrm>
              <a:off x="6624" y="1452"/>
              <a:ext cx="6" cy="1"/>
            </a:xfrm>
            <a:custGeom>
              <a:avLst/>
              <a:gdLst>
                <a:gd name="T0" fmla="*/ 0 w 1"/>
                <a:gd name="T1" fmla="*/ 0 h 1"/>
                <a:gd name="T2" fmla="*/ 6 w 1"/>
                <a:gd name="T3" fmla="*/ 0 h 1"/>
                <a:gd name="T4" fmla="*/ 6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1"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436" name="Freeform 1947"/>
            <p:cNvSpPr>
              <a:spLocks/>
            </p:cNvSpPr>
            <p:nvPr/>
          </p:nvSpPr>
          <p:spPr bwMode="auto">
            <a:xfrm>
              <a:off x="6630" y="1446"/>
              <a:ext cx="1" cy="6"/>
            </a:xfrm>
            <a:custGeom>
              <a:avLst/>
              <a:gdLst>
                <a:gd name="T0" fmla="*/ 0 w 1"/>
                <a:gd name="T1" fmla="*/ 6 h 1"/>
                <a:gd name="T2" fmla="*/ 0 w 1"/>
                <a:gd name="T3" fmla="*/ 6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1"/>
                  </a:moveTo>
                  <a:lnTo>
                    <a:pt x="0" y="1"/>
                  </a:ln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437" name="Freeform 1948"/>
            <p:cNvSpPr>
              <a:spLocks/>
            </p:cNvSpPr>
            <p:nvPr/>
          </p:nvSpPr>
          <p:spPr bwMode="auto">
            <a:xfrm>
              <a:off x="6630" y="1446"/>
              <a:ext cx="12" cy="1"/>
            </a:xfrm>
            <a:custGeom>
              <a:avLst/>
              <a:gdLst>
                <a:gd name="T0" fmla="*/ 0 w 2"/>
                <a:gd name="T1" fmla="*/ 0 h 1"/>
                <a:gd name="T2" fmla="*/ 12 w 2"/>
                <a:gd name="T3" fmla="*/ 0 h 1"/>
                <a:gd name="T4" fmla="*/ 12 w 2"/>
                <a:gd name="T5" fmla="*/ 0 h 1"/>
                <a:gd name="T6" fmla="*/ 0 60000 65536"/>
                <a:gd name="T7" fmla="*/ 0 60000 65536"/>
                <a:gd name="T8" fmla="*/ 0 60000 65536"/>
                <a:gd name="T9" fmla="*/ 0 w 2"/>
                <a:gd name="T10" fmla="*/ 0 h 1"/>
                <a:gd name="T11" fmla="*/ 2 w 2"/>
                <a:gd name="T12" fmla="*/ 1 h 1"/>
              </a:gdLst>
              <a:ahLst/>
              <a:cxnLst>
                <a:cxn ang="T6">
                  <a:pos x="T0" y="T1"/>
                </a:cxn>
                <a:cxn ang="T7">
                  <a:pos x="T2" y="T3"/>
                </a:cxn>
                <a:cxn ang="T8">
                  <a:pos x="T4" y="T5"/>
                </a:cxn>
              </a:cxnLst>
              <a:rect l="T9" t="T10" r="T11" b="T12"/>
              <a:pathLst>
                <a:path w="2" h="1">
                  <a:moveTo>
                    <a:pt x="0" y="0"/>
                  </a:moveTo>
                  <a:lnTo>
                    <a:pt x="2"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438" name="Freeform 1949"/>
            <p:cNvSpPr>
              <a:spLocks/>
            </p:cNvSpPr>
            <p:nvPr/>
          </p:nvSpPr>
          <p:spPr bwMode="auto">
            <a:xfrm>
              <a:off x="6642" y="1446"/>
              <a:ext cx="6" cy="1"/>
            </a:xfrm>
            <a:custGeom>
              <a:avLst/>
              <a:gdLst>
                <a:gd name="T0" fmla="*/ 0 w 1"/>
                <a:gd name="T1" fmla="*/ 0 h 1"/>
                <a:gd name="T2" fmla="*/ 6 w 1"/>
                <a:gd name="T3" fmla="*/ 0 h 1"/>
                <a:gd name="T4" fmla="*/ 6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1"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439" name="Freeform 1950"/>
            <p:cNvSpPr>
              <a:spLocks/>
            </p:cNvSpPr>
            <p:nvPr/>
          </p:nvSpPr>
          <p:spPr bwMode="auto">
            <a:xfrm>
              <a:off x="6648" y="1446"/>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440" name="Freeform 1951"/>
            <p:cNvSpPr>
              <a:spLocks/>
            </p:cNvSpPr>
            <p:nvPr/>
          </p:nvSpPr>
          <p:spPr bwMode="auto">
            <a:xfrm>
              <a:off x="6648" y="1446"/>
              <a:ext cx="6" cy="1"/>
            </a:xfrm>
            <a:custGeom>
              <a:avLst/>
              <a:gdLst>
                <a:gd name="T0" fmla="*/ 0 w 1"/>
                <a:gd name="T1" fmla="*/ 0 h 1"/>
                <a:gd name="T2" fmla="*/ 6 w 1"/>
                <a:gd name="T3" fmla="*/ 0 h 1"/>
                <a:gd name="T4" fmla="*/ 6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1"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441" name="Freeform 1952"/>
            <p:cNvSpPr>
              <a:spLocks/>
            </p:cNvSpPr>
            <p:nvPr/>
          </p:nvSpPr>
          <p:spPr bwMode="auto">
            <a:xfrm>
              <a:off x="6654" y="1440"/>
              <a:ext cx="1" cy="6"/>
            </a:xfrm>
            <a:custGeom>
              <a:avLst/>
              <a:gdLst>
                <a:gd name="T0" fmla="*/ 0 w 1"/>
                <a:gd name="T1" fmla="*/ 6 h 1"/>
                <a:gd name="T2" fmla="*/ 0 w 1"/>
                <a:gd name="T3" fmla="*/ 6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1"/>
                  </a:moveTo>
                  <a:lnTo>
                    <a:pt x="0" y="1"/>
                  </a:ln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442" name="Freeform 1953"/>
            <p:cNvSpPr>
              <a:spLocks/>
            </p:cNvSpPr>
            <p:nvPr/>
          </p:nvSpPr>
          <p:spPr bwMode="auto">
            <a:xfrm>
              <a:off x="6654" y="1440"/>
              <a:ext cx="6" cy="1"/>
            </a:xfrm>
            <a:custGeom>
              <a:avLst/>
              <a:gdLst>
                <a:gd name="T0" fmla="*/ 0 w 1"/>
                <a:gd name="T1" fmla="*/ 0 h 1"/>
                <a:gd name="T2" fmla="*/ 6 w 1"/>
                <a:gd name="T3" fmla="*/ 0 h 1"/>
                <a:gd name="T4" fmla="*/ 6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1"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443" name="Freeform 1954"/>
            <p:cNvSpPr>
              <a:spLocks/>
            </p:cNvSpPr>
            <p:nvPr/>
          </p:nvSpPr>
          <p:spPr bwMode="auto">
            <a:xfrm>
              <a:off x="6660" y="1440"/>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444" name="Freeform 1955"/>
            <p:cNvSpPr>
              <a:spLocks/>
            </p:cNvSpPr>
            <p:nvPr/>
          </p:nvSpPr>
          <p:spPr bwMode="auto">
            <a:xfrm>
              <a:off x="6660" y="1440"/>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445" name="Freeform 1956"/>
            <p:cNvSpPr>
              <a:spLocks/>
            </p:cNvSpPr>
            <p:nvPr/>
          </p:nvSpPr>
          <p:spPr bwMode="auto">
            <a:xfrm>
              <a:off x="6660" y="1440"/>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446" name="Freeform 1957"/>
            <p:cNvSpPr>
              <a:spLocks/>
            </p:cNvSpPr>
            <p:nvPr/>
          </p:nvSpPr>
          <p:spPr bwMode="auto">
            <a:xfrm>
              <a:off x="6660" y="1440"/>
              <a:ext cx="6" cy="1"/>
            </a:xfrm>
            <a:custGeom>
              <a:avLst/>
              <a:gdLst>
                <a:gd name="T0" fmla="*/ 0 w 1"/>
                <a:gd name="T1" fmla="*/ 0 h 1"/>
                <a:gd name="T2" fmla="*/ 6 w 1"/>
                <a:gd name="T3" fmla="*/ 0 h 1"/>
                <a:gd name="T4" fmla="*/ 6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1"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447" name="Freeform 1958"/>
            <p:cNvSpPr>
              <a:spLocks/>
            </p:cNvSpPr>
            <p:nvPr/>
          </p:nvSpPr>
          <p:spPr bwMode="auto">
            <a:xfrm>
              <a:off x="6666" y="1434"/>
              <a:ext cx="6" cy="6"/>
            </a:xfrm>
            <a:custGeom>
              <a:avLst/>
              <a:gdLst>
                <a:gd name="T0" fmla="*/ 0 w 1"/>
                <a:gd name="T1" fmla="*/ 6 h 1"/>
                <a:gd name="T2" fmla="*/ 6 w 1"/>
                <a:gd name="T3" fmla="*/ 6 h 1"/>
                <a:gd name="T4" fmla="*/ 6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1"/>
                  </a:moveTo>
                  <a:lnTo>
                    <a:pt x="1" y="1"/>
                  </a:lnTo>
                  <a:lnTo>
                    <a:pt x="1"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448" name="Freeform 1959"/>
            <p:cNvSpPr>
              <a:spLocks/>
            </p:cNvSpPr>
            <p:nvPr/>
          </p:nvSpPr>
          <p:spPr bwMode="auto">
            <a:xfrm>
              <a:off x="6672" y="1434"/>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449" name="Freeform 1960"/>
            <p:cNvSpPr>
              <a:spLocks/>
            </p:cNvSpPr>
            <p:nvPr/>
          </p:nvSpPr>
          <p:spPr bwMode="auto">
            <a:xfrm>
              <a:off x="6672" y="1434"/>
              <a:ext cx="6" cy="1"/>
            </a:xfrm>
            <a:custGeom>
              <a:avLst/>
              <a:gdLst>
                <a:gd name="T0" fmla="*/ 0 w 1"/>
                <a:gd name="T1" fmla="*/ 0 h 1"/>
                <a:gd name="T2" fmla="*/ 6 w 1"/>
                <a:gd name="T3" fmla="*/ 0 h 1"/>
                <a:gd name="T4" fmla="*/ 6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1"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450" name="Freeform 1961"/>
            <p:cNvSpPr>
              <a:spLocks/>
            </p:cNvSpPr>
            <p:nvPr/>
          </p:nvSpPr>
          <p:spPr bwMode="auto">
            <a:xfrm>
              <a:off x="6678" y="1434"/>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451" name="Freeform 1962"/>
            <p:cNvSpPr>
              <a:spLocks/>
            </p:cNvSpPr>
            <p:nvPr/>
          </p:nvSpPr>
          <p:spPr bwMode="auto">
            <a:xfrm>
              <a:off x="6678" y="1434"/>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452" name="Freeform 1963"/>
            <p:cNvSpPr>
              <a:spLocks/>
            </p:cNvSpPr>
            <p:nvPr/>
          </p:nvSpPr>
          <p:spPr bwMode="auto">
            <a:xfrm>
              <a:off x="6678" y="1428"/>
              <a:ext cx="6" cy="6"/>
            </a:xfrm>
            <a:custGeom>
              <a:avLst/>
              <a:gdLst>
                <a:gd name="T0" fmla="*/ 0 w 1"/>
                <a:gd name="T1" fmla="*/ 6 h 1"/>
                <a:gd name="T2" fmla="*/ 6 w 1"/>
                <a:gd name="T3" fmla="*/ 6 h 1"/>
                <a:gd name="T4" fmla="*/ 6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1"/>
                  </a:moveTo>
                  <a:lnTo>
                    <a:pt x="1" y="1"/>
                  </a:lnTo>
                  <a:lnTo>
                    <a:pt x="1"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453" name="Freeform 1964"/>
            <p:cNvSpPr>
              <a:spLocks/>
            </p:cNvSpPr>
            <p:nvPr/>
          </p:nvSpPr>
          <p:spPr bwMode="auto">
            <a:xfrm>
              <a:off x="6684" y="1428"/>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454" name="Freeform 1965"/>
            <p:cNvSpPr>
              <a:spLocks/>
            </p:cNvSpPr>
            <p:nvPr/>
          </p:nvSpPr>
          <p:spPr bwMode="auto">
            <a:xfrm>
              <a:off x="6684" y="1428"/>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455" name="Freeform 1966"/>
            <p:cNvSpPr>
              <a:spLocks/>
            </p:cNvSpPr>
            <p:nvPr/>
          </p:nvSpPr>
          <p:spPr bwMode="auto">
            <a:xfrm>
              <a:off x="6684" y="1428"/>
              <a:ext cx="6" cy="1"/>
            </a:xfrm>
            <a:custGeom>
              <a:avLst/>
              <a:gdLst>
                <a:gd name="T0" fmla="*/ 0 w 1"/>
                <a:gd name="T1" fmla="*/ 0 h 1"/>
                <a:gd name="T2" fmla="*/ 6 w 1"/>
                <a:gd name="T3" fmla="*/ 0 h 1"/>
                <a:gd name="T4" fmla="*/ 6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1"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456" name="Freeform 1967"/>
            <p:cNvSpPr>
              <a:spLocks/>
            </p:cNvSpPr>
            <p:nvPr/>
          </p:nvSpPr>
          <p:spPr bwMode="auto">
            <a:xfrm>
              <a:off x="6690" y="1428"/>
              <a:ext cx="6" cy="1"/>
            </a:xfrm>
            <a:custGeom>
              <a:avLst/>
              <a:gdLst>
                <a:gd name="T0" fmla="*/ 0 w 1"/>
                <a:gd name="T1" fmla="*/ 0 h 1"/>
                <a:gd name="T2" fmla="*/ 6 w 1"/>
                <a:gd name="T3" fmla="*/ 0 h 1"/>
                <a:gd name="T4" fmla="*/ 6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1"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457" name="Freeform 1968"/>
            <p:cNvSpPr>
              <a:spLocks/>
            </p:cNvSpPr>
            <p:nvPr/>
          </p:nvSpPr>
          <p:spPr bwMode="auto">
            <a:xfrm>
              <a:off x="6696" y="1428"/>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458" name="Freeform 1969"/>
            <p:cNvSpPr>
              <a:spLocks/>
            </p:cNvSpPr>
            <p:nvPr/>
          </p:nvSpPr>
          <p:spPr bwMode="auto">
            <a:xfrm>
              <a:off x="6696" y="1422"/>
              <a:ext cx="1" cy="6"/>
            </a:xfrm>
            <a:custGeom>
              <a:avLst/>
              <a:gdLst>
                <a:gd name="T0" fmla="*/ 0 w 1"/>
                <a:gd name="T1" fmla="*/ 6 h 1"/>
                <a:gd name="T2" fmla="*/ 0 w 1"/>
                <a:gd name="T3" fmla="*/ 6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1"/>
                  </a:moveTo>
                  <a:lnTo>
                    <a:pt x="0" y="1"/>
                  </a:ln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459" name="Freeform 1970"/>
            <p:cNvSpPr>
              <a:spLocks/>
            </p:cNvSpPr>
            <p:nvPr/>
          </p:nvSpPr>
          <p:spPr bwMode="auto">
            <a:xfrm>
              <a:off x="6696" y="1422"/>
              <a:ext cx="6" cy="1"/>
            </a:xfrm>
            <a:custGeom>
              <a:avLst/>
              <a:gdLst>
                <a:gd name="T0" fmla="*/ 0 w 1"/>
                <a:gd name="T1" fmla="*/ 0 h 1"/>
                <a:gd name="T2" fmla="*/ 6 w 1"/>
                <a:gd name="T3" fmla="*/ 0 h 1"/>
                <a:gd name="T4" fmla="*/ 6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1"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460" name="Freeform 1971"/>
            <p:cNvSpPr>
              <a:spLocks/>
            </p:cNvSpPr>
            <p:nvPr/>
          </p:nvSpPr>
          <p:spPr bwMode="auto">
            <a:xfrm>
              <a:off x="6702" y="1422"/>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461" name="Freeform 1972"/>
            <p:cNvSpPr>
              <a:spLocks/>
            </p:cNvSpPr>
            <p:nvPr/>
          </p:nvSpPr>
          <p:spPr bwMode="auto">
            <a:xfrm>
              <a:off x="6702" y="1422"/>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462" name="Freeform 1973"/>
            <p:cNvSpPr>
              <a:spLocks/>
            </p:cNvSpPr>
            <p:nvPr/>
          </p:nvSpPr>
          <p:spPr bwMode="auto">
            <a:xfrm>
              <a:off x="6702" y="1422"/>
              <a:ext cx="6" cy="1"/>
            </a:xfrm>
            <a:custGeom>
              <a:avLst/>
              <a:gdLst>
                <a:gd name="T0" fmla="*/ 0 w 1"/>
                <a:gd name="T1" fmla="*/ 0 h 1"/>
                <a:gd name="T2" fmla="*/ 6 w 1"/>
                <a:gd name="T3" fmla="*/ 0 h 1"/>
                <a:gd name="T4" fmla="*/ 6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1"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463" name="Freeform 1974"/>
            <p:cNvSpPr>
              <a:spLocks/>
            </p:cNvSpPr>
            <p:nvPr/>
          </p:nvSpPr>
          <p:spPr bwMode="auto">
            <a:xfrm>
              <a:off x="6708" y="1416"/>
              <a:ext cx="1" cy="6"/>
            </a:xfrm>
            <a:custGeom>
              <a:avLst/>
              <a:gdLst>
                <a:gd name="T0" fmla="*/ 0 w 1"/>
                <a:gd name="T1" fmla="*/ 6 h 1"/>
                <a:gd name="T2" fmla="*/ 0 w 1"/>
                <a:gd name="T3" fmla="*/ 6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1"/>
                  </a:moveTo>
                  <a:lnTo>
                    <a:pt x="0" y="1"/>
                  </a:ln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464" name="Freeform 1975"/>
            <p:cNvSpPr>
              <a:spLocks/>
            </p:cNvSpPr>
            <p:nvPr/>
          </p:nvSpPr>
          <p:spPr bwMode="auto">
            <a:xfrm>
              <a:off x="6708" y="1416"/>
              <a:ext cx="12" cy="1"/>
            </a:xfrm>
            <a:custGeom>
              <a:avLst/>
              <a:gdLst>
                <a:gd name="T0" fmla="*/ 0 w 2"/>
                <a:gd name="T1" fmla="*/ 0 h 1"/>
                <a:gd name="T2" fmla="*/ 12 w 2"/>
                <a:gd name="T3" fmla="*/ 0 h 1"/>
                <a:gd name="T4" fmla="*/ 12 w 2"/>
                <a:gd name="T5" fmla="*/ 0 h 1"/>
                <a:gd name="T6" fmla="*/ 0 60000 65536"/>
                <a:gd name="T7" fmla="*/ 0 60000 65536"/>
                <a:gd name="T8" fmla="*/ 0 60000 65536"/>
                <a:gd name="T9" fmla="*/ 0 w 2"/>
                <a:gd name="T10" fmla="*/ 0 h 1"/>
                <a:gd name="T11" fmla="*/ 2 w 2"/>
                <a:gd name="T12" fmla="*/ 1 h 1"/>
              </a:gdLst>
              <a:ahLst/>
              <a:cxnLst>
                <a:cxn ang="T6">
                  <a:pos x="T0" y="T1"/>
                </a:cxn>
                <a:cxn ang="T7">
                  <a:pos x="T2" y="T3"/>
                </a:cxn>
                <a:cxn ang="T8">
                  <a:pos x="T4" y="T5"/>
                </a:cxn>
              </a:cxnLst>
              <a:rect l="T9" t="T10" r="T11" b="T12"/>
              <a:pathLst>
                <a:path w="2" h="1">
                  <a:moveTo>
                    <a:pt x="0" y="0"/>
                  </a:moveTo>
                  <a:lnTo>
                    <a:pt x="2"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465" name="Freeform 1976"/>
            <p:cNvSpPr>
              <a:spLocks/>
            </p:cNvSpPr>
            <p:nvPr/>
          </p:nvSpPr>
          <p:spPr bwMode="auto">
            <a:xfrm>
              <a:off x="6720" y="1416"/>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466" name="Freeform 1977"/>
            <p:cNvSpPr>
              <a:spLocks/>
            </p:cNvSpPr>
            <p:nvPr/>
          </p:nvSpPr>
          <p:spPr bwMode="auto">
            <a:xfrm>
              <a:off x="6720" y="1416"/>
              <a:ext cx="12" cy="1"/>
            </a:xfrm>
            <a:custGeom>
              <a:avLst/>
              <a:gdLst>
                <a:gd name="T0" fmla="*/ 0 w 2"/>
                <a:gd name="T1" fmla="*/ 0 h 1"/>
                <a:gd name="T2" fmla="*/ 12 w 2"/>
                <a:gd name="T3" fmla="*/ 0 h 1"/>
                <a:gd name="T4" fmla="*/ 12 w 2"/>
                <a:gd name="T5" fmla="*/ 0 h 1"/>
                <a:gd name="T6" fmla="*/ 0 60000 65536"/>
                <a:gd name="T7" fmla="*/ 0 60000 65536"/>
                <a:gd name="T8" fmla="*/ 0 60000 65536"/>
                <a:gd name="T9" fmla="*/ 0 w 2"/>
                <a:gd name="T10" fmla="*/ 0 h 1"/>
                <a:gd name="T11" fmla="*/ 2 w 2"/>
                <a:gd name="T12" fmla="*/ 1 h 1"/>
              </a:gdLst>
              <a:ahLst/>
              <a:cxnLst>
                <a:cxn ang="T6">
                  <a:pos x="T0" y="T1"/>
                </a:cxn>
                <a:cxn ang="T7">
                  <a:pos x="T2" y="T3"/>
                </a:cxn>
                <a:cxn ang="T8">
                  <a:pos x="T4" y="T5"/>
                </a:cxn>
              </a:cxnLst>
              <a:rect l="T9" t="T10" r="T11" b="T12"/>
              <a:pathLst>
                <a:path w="2" h="1">
                  <a:moveTo>
                    <a:pt x="0" y="0"/>
                  </a:moveTo>
                  <a:lnTo>
                    <a:pt x="2"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467" name="Freeform 1978"/>
            <p:cNvSpPr>
              <a:spLocks/>
            </p:cNvSpPr>
            <p:nvPr/>
          </p:nvSpPr>
          <p:spPr bwMode="auto">
            <a:xfrm>
              <a:off x="6732" y="1416"/>
              <a:ext cx="6" cy="1"/>
            </a:xfrm>
            <a:custGeom>
              <a:avLst/>
              <a:gdLst>
                <a:gd name="T0" fmla="*/ 0 w 1"/>
                <a:gd name="T1" fmla="*/ 0 h 1"/>
                <a:gd name="T2" fmla="*/ 6 w 1"/>
                <a:gd name="T3" fmla="*/ 0 h 1"/>
                <a:gd name="T4" fmla="*/ 6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1"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468" name="Freeform 1979"/>
            <p:cNvSpPr>
              <a:spLocks/>
            </p:cNvSpPr>
            <p:nvPr/>
          </p:nvSpPr>
          <p:spPr bwMode="auto">
            <a:xfrm>
              <a:off x="6738" y="1416"/>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469" name="Freeform 1980"/>
            <p:cNvSpPr>
              <a:spLocks/>
            </p:cNvSpPr>
            <p:nvPr/>
          </p:nvSpPr>
          <p:spPr bwMode="auto">
            <a:xfrm>
              <a:off x="6738" y="1410"/>
              <a:ext cx="6" cy="6"/>
            </a:xfrm>
            <a:custGeom>
              <a:avLst/>
              <a:gdLst>
                <a:gd name="T0" fmla="*/ 0 w 1"/>
                <a:gd name="T1" fmla="*/ 6 h 1"/>
                <a:gd name="T2" fmla="*/ 6 w 1"/>
                <a:gd name="T3" fmla="*/ 6 h 1"/>
                <a:gd name="T4" fmla="*/ 6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1"/>
                  </a:moveTo>
                  <a:lnTo>
                    <a:pt x="1" y="1"/>
                  </a:lnTo>
                  <a:lnTo>
                    <a:pt x="1"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470" name="Freeform 1981"/>
            <p:cNvSpPr>
              <a:spLocks/>
            </p:cNvSpPr>
            <p:nvPr/>
          </p:nvSpPr>
          <p:spPr bwMode="auto">
            <a:xfrm>
              <a:off x="6744" y="1410"/>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471" name="Freeform 1982"/>
            <p:cNvSpPr>
              <a:spLocks/>
            </p:cNvSpPr>
            <p:nvPr/>
          </p:nvSpPr>
          <p:spPr bwMode="auto">
            <a:xfrm>
              <a:off x="6744" y="1410"/>
              <a:ext cx="12" cy="1"/>
            </a:xfrm>
            <a:custGeom>
              <a:avLst/>
              <a:gdLst>
                <a:gd name="T0" fmla="*/ 0 w 2"/>
                <a:gd name="T1" fmla="*/ 0 h 1"/>
                <a:gd name="T2" fmla="*/ 12 w 2"/>
                <a:gd name="T3" fmla="*/ 0 h 1"/>
                <a:gd name="T4" fmla="*/ 12 w 2"/>
                <a:gd name="T5" fmla="*/ 0 h 1"/>
                <a:gd name="T6" fmla="*/ 0 60000 65536"/>
                <a:gd name="T7" fmla="*/ 0 60000 65536"/>
                <a:gd name="T8" fmla="*/ 0 60000 65536"/>
                <a:gd name="T9" fmla="*/ 0 w 2"/>
                <a:gd name="T10" fmla="*/ 0 h 1"/>
                <a:gd name="T11" fmla="*/ 2 w 2"/>
                <a:gd name="T12" fmla="*/ 1 h 1"/>
              </a:gdLst>
              <a:ahLst/>
              <a:cxnLst>
                <a:cxn ang="T6">
                  <a:pos x="T0" y="T1"/>
                </a:cxn>
                <a:cxn ang="T7">
                  <a:pos x="T2" y="T3"/>
                </a:cxn>
                <a:cxn ang="T8">
                  <a:pos x="T4" y="T5"/>
                </a:cxn>
              </a:cxnLst>
              <a:rect l="T9" t="T10" r="T11" b="T12"/>
              <a:pathLst>
                <a:path w="2" h="1">
                  <a:moveTo>
                    <a:pt x="0" y="0"/>
                  </a:moveTo>
                  <a:lnTo>
                    <a:pt x="2"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472" name="Freeform 1983"/>
            <p:cNvSpPr>
              <a:spLocks/>
            </p:cNvSpPr>
            <p:nvPr/>
          </p:nvSpPr>
          <p:spPr bwMode="auto">
            <a:xfrm>
              <a:off x="6756" y="1410"/>
              <a:ext cx="6" cy="1"/>
            </a:xfrm>
            <a:custGeom>
              <a:avLst/>
              <a:gdLst>
                <a:gd name="T0" fmla="*/ 0 w 1"/>
                <a:gd name="T1" fmla="*/ 0 h 1"/>
                <a:gd name="T2" fmla="*/ 6 w 1"/>
                <a:gd name="T3" fmla="*/ 0 h 1"/>
                <a:gd name="T4" fmla="*/ 6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1"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473" name="Freeform 1984"/>
            <p:cNvSpPr>
              <a:spLocks/>
            </p:cNvSpPr>
            <p:nvPr/>
          </p:nvSpPr>
          <p:spPr bwMode="auto">
            <a:xfrm>
              <a:off x="6762" y="1410"/>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474" name="Freeform 1985"/>
            <p:cNvSpPr>
              <a:spLocks/>
            </p:cNvSpPr>
            <p:nvPr/>
          </p:nvSpPr>
          <p:spPr bwMode="auto">
            <a:xfrm>
              <a:off x="6762" y="1404"/>
              <a:ext cx="1" cy="6"/>
            </a:xfrm>
            <a:custGeom>
              <a:avLst/>
              <a:gdLst>
                <a:gd name="T0" fmla="*/ 0 w 1"/>
                <a:gd name="T1" fmla="*/ 6 h 1"/>
                <a:gd name="T2" fmla="*/ 0 w 1"/>
                <a:gd name="T3" fmla="*/ 6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1"/>
                  </a:moveTo>
                  <a:lnTo>
                    <a:pt x="0" y="1"/>
                  </a:ln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475" name="Freeform 1986"/>
            <p:cNvSpPr>
              <a:spLocks/>
            </p:cNvSpPr>
            <p:nvPr/>
          </p:nvSpPr>
          <p:spPr bwMode="auto">
            <a:xfrm>
              <a:off x="6762" y="1404"/>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476" name="Freeform 1987"/>
            <p:cNvSpPr>
              <a:spLocks/>
            </p:cNvSpPr>
            <p:nvPr/>
          </p:nvSpPr>
          <p:spPr bwMode="auto">
            <a:xfrm>
              <a:off x="6762" y="1404"/>
              <a:ext cx="18" cy="1"/>
            </a:xfrm>
            <a:custGeom>
              <a:avLst/>
              <a:gdLst>
                <a:gd name="T0" fmla="*/ 0 w 3"/>
                <a:gd name="T1" fmla="*/ 0 h 1"/>
                <a:gd name="T2" fmla="*/ 18 w 3"/>
                <a:gd name="T3" fmla="*/ 0 h 1"/>
                <a:gd name="T4" fmla="*/ 18 w 3"/>
                <a:gd name="T5" fmla="*/ 0 h 1"/>
                <a:gd name="T6" fmla="*/ 0 60000 65536"/>
                <a:gd name="T7" fmla="*/ 0 60000 65536"/>
                <a:gd name="T8" fmla="*/ 0 60000 65536"/>
                <a:gd name="T9" fmla="*/ 0 w 3"/>
                <a:gd name="T10" fmla="*/ 0 h 1"/>
                <a:gd name="T11" fmla="*/ 3 w 3"/>
                <a:gd name="T12" fmla="*/ 1 h 1"/>
              </a:gdLst>
              <a:ahLst/>
              <a:cxnLst>
                <a:cxn ang="T6">
                  <a:pos x="T0" y="T1"/>
                </a:cxn>
                <a:cxn ang="T7">
                  <a:pos x="T2" y="T3"/>
                </a:cxn>
                <a:cxn ang="T8">
                  <a:pos x="T4" y="T5"/>
                </a:cxn>
              </a:cxnLst>
              <a:rect l="T9" t="T10" r="T11" b="T12"/>
              <a:pathLst>
                <a:path w="3" h="1">
                  <a:moveTo>
                    <a:pt x="0" y="0"/>
                  </a:moveTo>
                  <a:lnTo>
                    <a:pt x="3"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477" name="Freeform 1988"/>
            <p:cNvSpPr>
              <a:spLocks/>
            </p:cNvSpPr>
            <p:nvPr/>
          </p:nvSpPr>
          <p:spPr bwMode="auto">
            <a:xfrm>
              <a:off x="6780" y="1404"/>
              <a:ext cx="6" cy="1"/>
            </a:xfrm>
            <a:custGeom>
              <a:avLst/>
              <a:gdLst>
                <a:gd name="T0" fmla="*/ 0 w 1"/>
                <a:gd name="T1" fmla="*/ 0 h 1"/>
                <a:gd name="T2" fmla="*/ 6 w 1"/>
                <a:gd name="T3" fmla="*/ 0 h 1"/>
                <a:gd name="T4" fmla="*/ 6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1"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478" name="Freeform 1989"/>
            <p:cNvSpPr>
              <a:spLocks/>
            </p:cNvSpPr>
            <p:nvPr/>
          </p:nvSpPr>
          <p:spPr bwMode="auto">
            <a:xfrm>
              <a:off x="6786" y="1404"/>
              <a:ext cx="6" cy="1"/>
            </a:xfrm>
            <a:custGeom>
              <a:avLst/>
              <a:gdLst>
                <a:gd name="T0" fmla="*/ 0 w 1"/>
                <a:gd name="T1" fmla="*/ 0 h 1"/>
                <a:gd name="T2" fmla="*/ 6 w 1"/>
                <a:gd name="T3" fmla="*/ 0 h 1"/>
                <a:gd name="T4" fmla="*/ 6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1"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479" name="Freeform 1990"/>
            <p:cNvSpPr>
              <a:spLocks/>
            </p:cNvSpPr>
            <p:nvPr/>
          </p:nvSpPr>
          <p:spPr bwMode="auto">
            <a:xfrm>
              <a:off x="6792" y="1404"/>
              <a:ext cx="6" cy="1"/>
            </a:xfrm>
            <a:custGeom>
              <a:avLst/>
              <a:gdLst>
                <a:gd name="T0" fmla="*/ 0 w 1"/>
                <a:gd name="T1" fmla="*/ 0 h 1"/>
                <a:gd name="T2" fmla="*/ 6 w 1"/>
                <a:gd name="T3" fmla="*/ 0 h 1"/>
                <a:gd name="T4" fmla="*/ 6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1"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480" name="Freeform 1991"/>
            <p:cNvSpPr>
              <a:spLocks/>
            </p:cNvSpPr>
            <p:nvPr/>
          </p:nvSpPr>
          <p:spPr bwMode="auto">
            <a:xfrm>
              <a:off x="6798" y="1398"/>
              <a:ext cx="12" cy="6"/>
            </a:xfrm>
            <a:custGeom>
              <a:avLst/>
              <a:gdLst>
                <a:gd name="T0" fmla="*/ 0 w 2"/>
                <a:gd name="T1" fmla="*/ 6 h 1"/>
                <a:gd name="T2" fmla="*/ 12 w 2"/>
                <a:gd name="T3" fmla="*/ 6 h 1"/>
                <a:gd name="T4" fmla="*/ 12 w 2"/>
                <a:gd name="T5" fmla="*/ 0 h 1"/>
                <a:gd name="T6" fmla="*/ 0 60000 65536"/>
                <a:gd name="T7" fmla="*/ 0 60000 65536"/>
                <a:gd name="T8" fmla="*/ 0 60000 65536"/>
                <a:gd name="T9" fmla="*/ 0 w 2"/>
                <a:gd name="T10" fmla="*/ 0 h 1"/>
                <a:gd name="T11" fmla="*/ 2 w 2"/>
                <a:gd name="T12" fmla="*/ 1 h 1"/>
              </a:gdLst>
              <a:ahLst/>
              <a:cxnLst>
                <a:cxn ang="T6">
                  <a:pos x="T0" y="T1"/>
                </a:cxn>
                <a:cxn ang="T7">
                  <a:pos x="T2" y="T3"/>
                </a:cxn>
                <a:cxn ang="T8">
                  <a:pos x="T4" y="T5"/>
                </a:cxn>
              </a:cxnLst>
              <a:rect l="T9" t="T10" r="T11" b="T12"/>
              <a:pathLst>
                <a:path w="2" h="1">
                  <a:moveTo>
                    <a:pt x="0" y="1"/>
                  </a:moveTo>
                  <a:lnTo>
                    <a:pt x="2" y="1"/>
                  </a:lnTo>
                  <a:lnTo>
                    <a:pt x="2"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481" name="Freeform 1992"/>
            <p:cNvSpPr>
              <a:spLocks/>
            </p:cNvSpPr>
            <p:nvPr/>
          </p:nvSpPr>
          <p:spPr bwMode="auto">
            <a:xfrm>
              <a:off x="6810" y="1398"/>
              <a:ext cx="6" cy="1"/>
            </a:xfrm>
            <a:custGeom>
              <a:avLst/>
              <a:gdLst>
                <a:gd name="T0" fmla="*/ 0 w 1"/>
                <a:gd name="T1" fmla="*/ 0 h 1"/>
                <a:gd name="T2" fmla="*/ 6 w 1"/>
                <a:gd name="T3" fmla="*/ 0 h 1"/>
                <a:gd name="T4" fmla="*/ 6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1"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482" name="Freeform 1993"/>
            <p:cNvSpPr>
              <a:spLocks/>
            </p:cNvSpPr>
            <p:nvPr/>
          </p:nvSpPr>
          <p:spPr bwMode="auto">
            <a:xfrm>
              <a:off x="6816" y="1398"/>
              <a:ext cx="24" cy="1"/>
            </a:xfrm>
            <a:custGeom>
              <a:avLst/>
              <a:gdLst>
                <a:gd name="T0" fmla="*/ 0 w 4"/>
                <a:gd name="T1" fmla="*/ 0 h 1"/>
                <a:gd name="T2" fmla="*/ 24 w 4"/>
                <a:gd name="T3" fmla="*/ 0 h 1"/>
                <a:gd name="T4" fmla="*/ 24 w 4"/>
                <a:gd name="T5" fmla="*/ 0 h 1"/>
                <a:gd name="T6" fmla="*/ 0 60000 65536"/>
                <a:gd name="T7" fmla="*/ 0 60000 65536"/>
                <a:gd name="T8" fmla="*/ 0 60000 65536"/>
                <a:gd name="T9" fmla="*/ 0 w 4"/>
                <a:gd name="T10" fmla="*/ 0 h 1"/>
                <a:gd name="T11" fmla="*/ 4 w 4"/>
                <a:gd name="T12" fmla="*/ 1 h 1"/>
              </a:gdLst>
              <a:ahLst/>
              <a:cxnLst>
                <a:cxn ang="T6">
                  <a:pos x="T0" y="T1"/>
                </a:cxn>
                <a:cxn ang="T7">
                  <a:pos x="T2" y="T3"/>
                </a:cxn>
                <a:cxn ang="T8">
                  <a:pos x="T4" y="T5"/>
                </a:cxn>
              </a:cxnLst>
              <a:rect l="T9" t="T10" r="T11" b="T12"/>
              <a:pathLst>
                <a:path w="4" h="1">
                  <a:moveTo>
                    <a:pt x="0" y="0"/>
                  </a:moveTo>
                  <a:lnTo>
                    <a:pt x="4"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483" name="Freeform 1994"/>
            <p:cNvSpPr>
              <a:spLocks/>
            </p:cNvSpPr>
            <p:nvPr/>
          </p:nvSpPr>
          <p:spPr bwMode="auto">
            <a:xfrm>
              <a:off x="6840" y="1398"/>
              <a:ext cx="12" cy="1"/>
            </a:xfrm>
            <a:custGeom>
              <a:avLst/>
              <a:gdLst>
                <a:gd name="T0" fmla="*/ 0 w 2"/>
                <a:gd name="T1" fmla="*/ 0 h 1"/>
                <a:gd name="T2" fmla="*/ 12 w 2"/>
                <a:gd name="T3" fmla="*/ 0 h 1"/>
                <a:gd name="T4" fmla="*/ 12 w 2"/>
                <a:gd name="T5" fmla="*/ 0 h 1"/>
                <a:gd name="T6" fmla="*/ 0 60000 65536"/>
                <a:gd name="T7" fmla="*/ 0 60000 65536"/>
                <a:gd name="T8" fmla="*/ 0 60000 65536"/>
                <a:gd name="T9" fmla="*/ 0 w 2"/>
                <a:gd name="T10" fmla="*/ 0 h 1"/>
                <a:gd name="T11" fmla="*/ 2 w 2"/>
                <a:gd name="T12" fmla="*/ 1 h 1"/>
              </a:gdLst>
              <a:ahLst/>
              <a:cxnLst>
                <a:cxn ang="T6">
                  <a:pos x="T0" y="T1"/>
                </a:cxn>
                <a:cxn ang="T7">
                  <a:pos x="T2" y="T3"/>
                </a:cxn>
                <a:cxn ang="T8">
                  <a:pos x="T4" y="T5"/>
                </a:cxn>
              </a:cxnLst>
              <a:rect l="T9" t="T10" r="T11" b="T12"/>
              <a:pathLst>
                <a:path w="2" h="1">
                  <a:moveTo>
                    <a:pt x="0" y="0"/>
                  </a:moveTo>
                  <a:lnTo>
                    <a:pt x="2"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484" name="Freeform 1995"/>
            <p:cNvSpPr>
              <a:spLocks/>
            </p:cNvSpPr>
            <p:nvPr/>
          </p:nvSpPr>
          <p:spPr bwMode="auto">
            <a:xfrm>
              <a:off x="6852" y="1398"/>
              <a:ext cx="6" cy="1"/>
            </a:xfrm>
            <a:custGeom>
              <a:avLst/>
              <a:gdLst>
                <a:gd name="T0" fmla="*/ 0 w 1"/>
                <a:gd name="T1" fmla="*/ 0 h 1"/>
                <a:gd name="T2" fmla="*/ 6 w 1"/>
                <a:gd name="T3" fmla="*/ 0 h 1"/>
                <a:gd name="T4" fmla="*/ 6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1"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485" name="Freeform 1996"/>
            <p:cNvSpPr>
              <a:spLocks/>
            </p:cNvSpPr>
            <p:nvPr/>
          </p:nvSpPr>
          <p:spPr bwMode="auto">
            <a:xfrm>
              <a:off x="6858" y="1392"/>
              <a:ext cx="6" cy="6"/>
            </a:xfrm>
            <a:custGeom>
              <a:avLst/>
              <a:gdLst>
                <a:gd name="T0" fmla="*/ 0 w 1"/>
                <a:gd name="T1" fmla="*/ 6 h 1"/>
                <a:gd name="T2" fmla="*/ 6 w 1"/>
                <a:gd name="T3" fmla="*/ 6 h 1"/>
                <a:gd name="T4" fmla="*/ 6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1"/>
                  </a:moveTo>
                  <a:lnTo>
                    <a:pt x="1" y="1"/>
                  </a:lnTo>
                  <a:lnTo>
                    <a:pt x="1"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486" name="Freeform 1997"/>
            <p:cNvSpPr>
              <a:spLocks/>
            </p:cNvSpPr>
            <p:nvPr/>
          </p:nvSpPr>
          <p:spPr bwMode="auto">
            <a:xfrm>
              <a:off x="6864" y="1392"/>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487" name="Freeform 1998"/>
            <p:cNvSpPr>
              <a:spLocks/>
            </p:cNvSpPr>
            <p:nvPr/>
          </p:nvSpPr>
          <p:spPr bwMode="auto">
            <a:xfrm>
              <a:off x="6864" y="1392"/>
              <a:ext cx="12" cy="1"/>
            </a:xfrm>
            <a:custGeom>
              <a:avLst/>
              <a:gdLst>
                <a:gd name="T0" fmla="*/ 0 w 2"/>
                <a:gd name="T1" fmla="*/ 0 h 1"/>
                <a:gd name="T2" fmla="*/ 12 w 2"/>
                <a:gd name="T3" fmla="*/ 0 h 1"/>
                <a:gd name="T4" fmla="*/ 12 w 2"/>
                <a:gd name="T5" fmla="*/ 0 h 1"/>
                <a:gd name="T6" fmla="*/ 0 60000 65536"/>
                <a:gd name="T7" fmla="*/ 0 60000 65536"/>
                <a:gd name="T8" fmla="*/ 0 60000 65536"/>
                <a:gd name="T9" fmla="*/ 0 w 2"/>
                <a:gd name="T10" fmla="*/ 0 h 1"/>
                <a:gd name="T11" fmla="*/ 2 w 2"/>
                <a:gd name="T12" fmla="*/ 1 h 1"/>
              </a:gdLst>
              <a:ahLst/>
              <a:cxnLst>
                <a:cxn ang="T6">
                  <a:pos x="T0" y="T1"/>
                </a:cxn>
                <a:cxn ang="T7">
                  <a:pos x="T2" y="T3"/>
                </a:cxn>
                <a:cxn ang="T8">
                  <a:pos x="T4" y="T5"/>
                </a:cxn>
              </a:cxnLst>
              <a:rect l="T9" t="T10" r="T11" b="T12"/>
              <a:pathLst>
                <a:path w="2" h="1">
                  <a:moveTo>
                    <a:pt x="0" y="0"/>
                  </a:moveTo>
                  <a:lnTo>
                    <a:pt x="2"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488" name="Freeform 1999"/>
            <p:cNvSpPr>
              <a:spLocks/>
            </p:cNvSpPr>
            <p:nvPr/>
          </p:nvSpPr>
          <p:spPr bwMode="auto">
            <a:xfrm>
              <a:off x="6876" y="1392"/>
              <a:ext cx="12" cy="1"/>
            </a:xfrm>
            <a:custGeom>
              <a:avLst/>
              <a:gdLst>
                <a:gd name="T0" fmla="*/ 0 w 2"/>
                <a:gd name="T1" fmla="*/ 0 h 1"/>
                <a:gd name="T2" fmla="*/ 12 w 2"/>
                <a:gd name="T3" fmla="*/ 0 h 1"/>
                <a:gd name="T4" fmla="*/ 12 w 2"/>
                <a:gd name="T5" fmla="*/ 0 h 1"/>
                <a:gd name="T6" fmla="*/ 0 60000 65536"/>
                <a:gd name="T7" fmla="*/ 0 60000 65536"/>
                <a:gd name="T8" fmla="*/ 0 60000 65536"/>
                <a:gd name="T9" fmla="*/ 0 w 2"/>
                <a:gd name="T10" fmla="*/ 0 h 1"/>
                <a:gd name="T11" fmla="*/ 2 w 2"/>
                <a:gd name="T12" fmla="*/ 1 h 1"/>
              </a:gdLst>
              <a:ahLst/>
              <a:cxnLst>
                <a:cxn ang="T6">
                  <a:pos x="T0" y="T1"/>
                </a:cxn>
                <a:cxn ang="T7">
                  <a:pos x="T2" y="T3"/>
                </a:cxn>
                <a:cxn ang="T8">
                  <a:pos x="T4" y="T5"/>
                </a:cxn>
              </a:cxnLst>
              <a:rect l="T9" t="T10" r="T11" b="T12"/>
              <a:pathLst>
                <a:path w="2" h="1">
                  <a:moveTo>
                    <a:pt x="0" y="0"/>
                  </a:moveTo>
                  <a:lnTo>
                    <a:pt x="2"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489" name="Freeform 2000"/>
            <p:cNvSpPr>
              <a:spLocks/>
            </p:cNvSpPr>
            <p:nvPr/>
          </p:nvSpPr>
          <p:spPr bwMode="auto">
            <a:xfrm>
              <a:off x="6888" y="1392"/>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490" name="Freeform 2001"/>
            <p:cNvSpPr>
              <a:spLocks/>
            </p:cNvSpPr>
            <p:nvPr/>
          </p:nvSpPr>
          <p:spPr bwMode="auto">
            <a:xfrm>
              <a:off x="6888" y="1392"/>
              <a:ext cx="6" cy="1"/>
            </a:xfrm>
            <a:custGeom>
              <a:avLst/>
              <a:gdLst>
                <a:gd name="T0" fmla="*/ 0 w 1"/>
                <a:gd name="T1" fmla="*/ 0 h 1"/>
                <a:gd name="T2" fmla="*/ 6 w 1"/>
                <a:gd name="T3" fmla="*/ 0 h 1"/>
                <a:gd name="T4" fmla="*/ 6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1"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491" name="Freeform 2002"/>
            <p:cNvSpPr>
              <a:spLocks/>
            </p:cNvSpPr>
            <p:nvPr/>
          </p:nvSpPr>
          <p:spPr bwMode="auto">
            <a:xfrm>
              <a:off x="6894" y="1386"/>
              <a:ext cx="18" cy="6"/>
            </a:xfrm>
            <a:custGeom>
              <a:avLst/>
              <a:gdLst>
                <a:gd name="T0" fmla="*/ 0 w 3"/>
                <a:gd name="T1" fmla="*/ 6 h 1"/>
                <a:gd name="T2" fmla="*/ 18 w 3"/>
                <a:gd name="T3" fmla="*/ 6 h 1"/>
                <a:gd name="T4" fmla="*/ 18 w 3"/>
                <a:gd name="T5" fmla="*/ 0 h 1"/>
                <a:gd name="T6" fmla="*/ 0 60000 65536"/>
                <a:gd name="T7" fmla="*/ 0 60000 65536"/>
                <a:gd name="T8" fmla="*/ 0 60000 65536"/>
                <a:gd name="T9" fmla="*/ 0 w 3"/>
                <a:gd name="T10" fmla="*/ 0 h 1"/>
                <a:gd name="T11" fmla="*/ 3 w 3"/>
                <a:gd name="T12" fmla="*/ 1 h 1"/>
              </a:gdLst>
              <a:ahLst/>
              <a:cxnLst>
                <a:cxn ang="T6">
                  <a:pos x="T0" y="T1"/>
                </a:cxn>
                <a:cxn ang="T7">
                  <a:pos x="T2" y="T3"/>
                </a:cxn>
                <a:cxn ang="T8">
                  <a:pos x="T4" y="T5"/>
                </a:cxn>
              </a:cxnLst>
              <a:rect l="T9" t="T10" r="T11" b="T12"/>
              <a:pathLst>
                <a:path w="3" h="1">
                  <a:moveTo>
                    <a:pt x="0" y="1"/>
                  </a:moveTo>
                  <a:lnTo>
                    <a:pt x="3" y="1"/>
                  </a:lnTo>
                  <a:lnTo>
                    <a:pt x="3"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492" name="Freeform 2003"/>
            <p:cNvSpPr>
              <a:spLocks/>
            </p:cNvSpPr>
            <p:nvPr/>
          </p:nvSpPr>
          <p:spPr bwMode="auto">
            <a:xfrm>
              <a:off x="6912" y="1386"/>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493" name="Freeform 2004"/>
            <p:cNvSpPr>
              <a:spLocks/>
            </p:cNvSpPr>
            <p:nvPr/>
          </p:nvSpPr>
          <p:spPr bwMode="auto">
            <a:xfrm>
              <a:off x="6912" y="1386"/>
              <a:ext cx="6" cy="1"/>
            </a:xfrm>
            <a:custGeom>
              <a:avLst/>
              <a:gdLst>
                <a:gd name="T0" fmla="*/ 0 w 1"/>
                <a:gd name="T1" fmla="*/ 0 h 1"/>
                <a:gd name="T2" fmla="*/ 6 w 1"/>
                <a:gd name="T3" fmla="*/ 0 h 1"/>
                <a:gd name="T4" fmla="*/ 6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1"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494" name="Freeform 2005"/>
            <p:cNvSpPr>
              <a:spLocks/>
            </p:cNvSpPr>
            <p:nvPr/>
          </p:nvSpPr>
          <p:spPr bwMode="auto">
            <a:xfrm>
              <a:off x="6918" y="1386"/>
              <a:ext cx="6" cy="1"/>
            </a:xfrm>
            <a:custGeom>
              <a:avLst/>
              <a:gdLst>
                <a:gd name="T0" fmla="*/ 0 w 1"/>
                <a:gd name="T1" fmla="*/ 0 h 1"/>
                <a:gd name="T2" fmla="*/ 6 w 1"/>
                <a:gd name="T3" fmla="*/ 0 h 1"/>
                <a:gd name="T4" fmla="*/ 6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1"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495" name="Freeform 2006"/>
            <p:cNvSpPr>
              <a:spLocks/>
            </p:cNvSpPr>
            <p:nvPr/>
          </p:nvSpPr>
          <p:spPr bwMode="auto">
            <a:xfrm>
              <a:off x="6924" y="1386"/>
              <a:ext cx="12" cy="1"/>
            </a:xfrm>
            <a:custGeom>
              <a:avLst/>
              <a:gdLst>
                <a:gd name="T0" fmla="*/ 0 w 2"/>
                <a:gd name="T1" fmla="*/ 0 h 1"/>
                <a:gd name="T2" fmla="*/ 12 w 2"/>
                <a:gd name="T3" fmla="*/ 0 h 1"/>
                <a:gd name="T4" fmla="*/ 12 w 2"/>
                <a:gd name="T5" fmla="*/ 0 h 1"/>
                <a:gd name="T6" fmla="*/ 0 60000 65536"/>
                <a:gd name="T7" fmla="*/ 0 60000 65536"/>
                <a:gd name="T8" fmla="*/ 0 60000 65536"/>
                <a:gd name="T9" fmla="*/ 0 w 2"/>
                <a:gd name="T10" fmla="*/ 0 h 1"/>
                <a:gd name="T11" fmla="*/ 2 w 2"/>
                <a:gd name="T12" fmla="*/ 1 h 1"/>
              </a:gdLst>
              <a:ahLst/>
              <a:cxnLst>
                <a:cxn ang="T6">
                  <a:pos x="T0" y="T1"/>
                </a:cxn>
                <a:cxn ang="T7">
                  <a:pos x="T2" y="T3"/>
                </a:cxn>
                <a:cxn ang="T8">
                  <a:pos x="T4" y="T5"/>
                </a:cxn>
              </a:cxnLst>
              <a:rect l="T9" t="T10" r="T11" b="T12"/>
              <a:pathLst>
                <a:path w="2" h="1">
                  <a:moveTo>
                    <a:pt x="0" y="0"/>
                  </a:moveTo>
                  <a:lnTo>
                    <a:pt x="2"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496" name="Freeform 2007"/>
            <p:cNvSpPr>
              <a:spLocks/>
            </p:cNvSpPr>
            <p:nvPr/>
          </p:nvSpPr>
          <p:spPr bwMode="auto">
            <a:xfrm>
              <a:off x="6936" y="1380"/>
              <a:ext cx="18" cy="6"/>
            </a:xfrm>
            <a:custGeom>
              <a:avLst/>
              <a:gdLst>
                <a:gd name="T0" fmla="*/ 0 w 3"/>
                <a:gd name="T1" fmla="*/ 6 h 1"/>
                <a:gd name="T2" fmla="*/ 18 w 3"/>
                <a:gd name="T3" fmla="*/ 6 h 1"/>
                <a:gd name="T4" fmla="*/ 18 w 3"/>
                <a:gd name="T5" fmla="*/ 0 h 1"/>
                <a:gd name="T6" fmla="*/ 0 60000 65536"/>
                <a:gd name="T7" fmla="*/ 0 60000 65536"/>
                <a:gd name="T8" fmla="*/ 0 60000 65536"/>
                <a:gd name="T9" fmla="*/ 0 w 3"/>
                <a:gd name="T10" fmla="*/ 0 h 1"/>
                <a:gd name="T11" fmla="*/ 3 w 3"/>
                <a:gd name="T12" fmla="*/ 1 h 1"/>
              </a:gdLst>
              <a:ahLst/>
              <a:cxnLst>
                <a:cxn ang="T6">
                  <a:pos x="T0" y="T1"/>
                </a:cxn>
                <a:cxn ang="T7">
                  <a:pos x="T2" y="T3"/>
                </a:cxn>
                <a:cxn ang="T8">
                  <a:pos x="T4" y="T5"/>
                </a:cxn>
              </a:cxnLst>
              <a:rect l="T9" t="T10" r="T11" b="T12"/>
              <a:pathLst>
                <a:path w="3" h="1">
                  <a:moveTo>
                    <a:pt x="0" y="1"/>
                  </a:moveTo>
                  <a:lnTo>
                    <a:pt x="3" y="1"/>
                  </a:lnTo>
                  <a:lnTo>
                    <a:pt x="3"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497" name="Freeform 2008"/>
            <p:cNvSpPr>
              <a:spLocks/>
            </p:cNvSpPr>
            <p:nvPr/>
          </p:nvSpPr>
          <p:spPr bwMode="auto">
            <a:xfrm>
              <a:off x="6954" y="1380"/>
              <a:ext cx="6" cy="1"/>
            </a:xfrm>
            <a:custGeom>
              <a:avLst/>
              <a:gdLst>
                <a:gd name="T0" fmla="*/ 0 w 1"/>
                <a:gd name="T1" fmla="*/ 0 h 1"/>
                <a:gd name="T2" fmla="*/ 6 w 1"/>
                <a:gd name="T3" fmla="*/ 0 h 1"/>
                <a:gd name="T4" fmla="*/ 6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1"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498" name="Freeform 2009"/>
            <p:cNvSpPr>
              <a:spLocks/>
            </p:cNvSpPr>
            <p:nvPr/>
          </p:nvSpPr>
          <p:spPr bwMode="auto">
            <a:xfrm>
              <a:off x="6960" y="1380"/>
              <a:ext cx="12" cy="1"/>
            </a:xfrm>
            <a:custGeom>
              <a:avLst/>
              <a:gdLst>
                <a:gd name="T0" fmla="*/ 0 w 2"/>
                <a:gd name="T1" fmla="*/ 0 h 1"/>
                <a:gd name="T2" fmla="*/ 12 w 2"/>
                <a:gd name="T3" fmla="*/ 0 h 1"/>
                <a:gd name="T4" fmla="*/ 12 w 2"/>
                <a:gd name="T5" fmla="*/ 0 h 1"/>
                <a:gd name="T6" fmla="*/ 0 60000 65536"/>
                <a:gd name="T7" fmla="*/ 0 60000 65536"/>
                <a:gd name="T8" fmla="*/ 0 60000 65536"/>
                <a:gd name="T9" fmla="*/ 0 w 2"/>
                <a:gd name="T10" fmla="*/ 0 h 1"/>
                <a:gd name="T11" fmla="*/ 2 w 2"/>
                <a:gd name="T12" fmla="*/ 1 h 1"/>
              </a:gdLst>
              <a:ahLst/>
              <a:cxnLst>
                <a:cxn ang="T6">
                  <a:pos x="T0" y="T1"/>
                </a:cxn>
                <a:cxn ang="T7">
                  <a:pos x="T2" y="T3"/>
                </a:cxn>
                <a:cxn ang="T8">
                  <a:pos x="T4" y="T5"/>
                </a:cxn>
              </a:cxnLst>
              <a:rect l="T9" t="T10" r="T11" b="T12"/>
              <a:pathLst>
                <a:path w="2" h="1">
                  <a:moveTo>
                    <a:pt x="0" y="0"/>
                  </a:moveTo>
                  <a:lnTo>
                    <a:pt x="2"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499" name="Freeform 2010"/>
            <p:cNvSpPr>
              <a:spLocks/>
            </p:cNvSpPr>
            <p:nvPr/>
          </p:nvSpPr>
          <p:spPr bwMode="auto">
            <a:xfrm>
              <a:off x="6972" y="1380"/>
              <a:ext cx="6" cy="1"/>
            </a:xfrm>
            <a:custGeom>
              <a:avLst/>
              <a:gdLst>
                <a:gd name="T0" fmla="*/ 0 w 1"/>
                <a:gd name="T1" fmla="*/ 0 h 1"/>
                <a:gd name="T2" fmla="*/ 6 w 1"/>
                <a:gd name="T3" fmla="*/ 0 h 1"/>
                <a:gd name="T4" fmla="*/ 6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1"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500" name="Freeform 2011"/>
            <p:cNvSpPr>
              <a:spLocks/>
            </p:cNvSpPr>
            <p:nvPr/>
          </p:nvSpPr>
          <p:spPr bwMode="auto">
            <a:xfrm>
              <a:off x="6978" y="1380"/>
              <a:ext cx="6" cy="1"/>
            </a:xfrm>
            <a:custGeom>
              <a:avLst/>
              <a:gdLst>
                <a:gd name="T0" fmla="*/ 0 w 1"/>
                <a:gd name="T1" fmla="*/ 0 h 1"/>
                <a:gd name="T2" fmla="*/ 6 w 1"/>
                <a:gd name="T3" fmla="*/ 0 h 1"/>
                <a:gd name="T4" fmla="*/ 6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1"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501" name="Freeform 2012"/>
            <p:cNvSpPr>
              <a:spLocks/>
            </p:cNvSpPr>
            <p:nvPr/>
          </p:nvSpPr>
          <p:spPr bwMode="auto">
            <a:xfrm>
              <a:off x="6984" y="1380"/>
              <a:ext cx="12" cy="1"/>
            </a:xfrm>
            <a:custGeom>
              <a:avLst/>
              <a:gdLst>
                <a:gd name="T0" fmla="*/ 0 w 2"/>
                <a:gd name="T1" fmla="*/ 0 h 1"/>
                <a:gd name="T2" fmla="*/ 12 w 2"/>
                <a:gd name="T3" fmla="*/ 0 h 1"/>
                <a:gd name="T4" fmla="*/ 12 w 2"/>
                <a:gd name="T5" fmla="*/ 0 h 1"/>
                <a:gd name="T6" fmla="*/ 0 60000 65536"/>
                <a:gd name="T7" fmla="*/ 0 60000 65536"/>
                <a:gd name="T8" fmla="*/ 0 60000 65536"/>
                <a:gd name="T9" fmla="*/ 0 w 2"/>
                <a:gd name="T10" fmla="*/ 0 h 1"/>
                <a:gd name="T11" fmla="*/ 2 w 2"/>
                <a:gd name="T12" fmla="*/ 1 h 1"/>
              </a:gdLst>
              <a:ahLst/>
              <a:cxnLst>
                <a:cxn ang="T6">
                  <a:pos x="T0" y="T1"/>
                </a:cxn>
                <a:cxn ang="T7">
                  <a:pos x="T2" y="T3"/>
                </a:cxn>
                <a:cxn ang="T8">
                  <a:pos x="T4" y="T5"/>
                </a:cxn>
              </a:cxnLst>
              <a:rect l="T9" t="T10" r="T11" b="T12"/>
              <a:pathLst>
                <a:path w="2" h="1">
                  <a:moveTo>
                    <a:pt x="0" y="0"/>
                  </a:moveTo>
                  <a:lnTo>
                    <a:pt x="2"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502" name="Freeform 2013"/>
            <p:cNvSpPr>
              <a:spLocks/>
            </p:cNvSpPr>
            <p:nvPr/>
          </p:nvSpPr>
          <p:spPr bwMode="auto">
            <a:xfrm>
              <a:off x="6996" y="1374"/>
              <a:ext cx="6" cy="6"/>
            </a:xfrm>
            <a:custGeom>
              <a:avLst/>
              <a:gdLst>
                <a:gd name="T0" fmla="*/ 0 w 1"/>
                <a:gd name="T1" fmla="*/ 6 h 1"/>
                <a:gd name="T2" fmla="*/ 6 w 1"/>
                <a:gd name="T3" fmla="*/ 6 h 1"/>
                <a:gd name="T4" fmla="*/ 6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1"/>
                  </a:moveTo>
                  <a:lnTo>
                    <a:pt x="1" y="1"/>
                  </a:lnTo>
                  <a:lnTo>
                    <a:pt x="1"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503" name="Freeform 2014"/>
            <p:cNvSpPr>
              <a:spLocks/>
            </p:cNvSpPr>
            <p:nvPr/>
          </p:nvSpPr>
          <p:spPr bwMode="auto">
            <a:xfrm>
              <a:off x="7002" y="1374"/>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504" name="Freeform 2015"/>
            <p:cNvSpPr>
              <a:spLocks/>
            </p:cNvSpPr>
            <p:nvPr/>
          </p:nvSpPr>
          <p:spPr bwMode="auto">
            <a:xfrm>
              <a:off x="7002" y="1374"/>
              <a:ext cx="12" cy="1"/>
            </a:xfrm>
            <a:custGeom>
              <a:avLst/>
              <a:gdLst>
                <a:gd name="T0" fmla="*/ 0 w 2"/>
                <a:gd name="T1" fmla="*/ 0 h 1"/>
                <a:gd name="T2" fmla="*/ 12 w 2"/>
                <a:gd name="T3" fmla="*/ 0 h 1"/>
                <a:gd name="T4" fmla="*/ 12 w 2"/>
                <a:gd name="T5" fmla="*/ 0 h 1"/>
                <a:gd name="T6" fmla="*/ 0 60000 65536"/>
                <a:gd name="T7" fmla="*/ 0 60000 65536"/>
                <a:gd name="T8" fmla="*/ 0 60000 65536"/>
                <a:gd name="T9" fmla="*/ 0 w 2"/>
                <a:gd name="T10" fmla="*/ 0 h 1"/>
                <a:gd name="T11" fmla="*/ 2 w 2"/>
                <a:gd name="T12" fmla="*/ 1 h 1"/>
              </a:gdLst>
              <a:ahLst/>
              <a:cxnLst>
                <a:cxn ang="T6">
                  <a:pos x="T0" y="T1"/>
                </a:cxn>
                <a:cxn ang="T7">
                  <a:pos x="T2" y="T3"/>
                </a:cxn>
                <a:cxn ang="T8">
                  <a:pos x="T4" y="T5"/>
                </a:cxn>
              </a:cxnLst>
              <a:rect l="T9" t="T10" r="T11" b="T12"/>
              <a:pathLst>
                <a:path w="2" h="1">
                  <a:moveTo>
                    <a:pt x="0" y="0"/>
                  </a:moveTo>
                  <a:lnTo>
                    <a:pt x="2"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505" name="Freeform 2016"/>
            <p:cNvSpPr>
              <a:spLocks/>
            </p:cNvSpPr>
            <p:nvPr/>
          </p:nvSpPr>
          <p:spPr bwMode="auto">
            <a:xfrm>
              <a:off x="7014" y="1374"/>
              <a:ext cx="18" cy="1"/>
            </a:xfrm>
            <a:custGeom>
              <a:avLst/>
              <a:gdLst>
                <a:gd name="T0" fmla="*/ 0 w 3"/>
                <a:gd name="T1" fmla="*/ 0 h 1"/>
                <a:gd name="T2" fmla="*/ 18 w 3"/>
                <a:gd name="T3" fmla="*/ 0 h 1"/>
                <a:gd name="T4" fmla="*/ 18 w 3"/>
                <a:gd name="T5" fmla="*/ 0 h 1"/>
                <a:gd name="T6" fmla="*/ 0 60000 65536"/>
                <a:gd name="T7" fmla="*/ 0 60000 65536"/>
                <a:gd name="T8" fmla="*/ 0 60000 65536"/>
                <a:gd name="T9" fmla="*/ 0 w 3"/>
                <a:gd name="T10" fmla="*/ 0 h 1"/>
                <a:gd name="T11" fmla="*/ 3 w 3"/>
                <a:gd name="T12" fmla="*/ 1 h 1"/>
              </a:gdLst>
              <a:ahLst/>
              <a:cxnLst>
                <a:cxn ang="T6">
                  <a:pos x="T0" y="T1"/>
                </a:cxn>
                <a:cxn ang="T7">
                  <a:pos x="T2" y="T3"/>
                </a:cxn>
                <a:cxn ang="T8">
                  <a:pos x="T4" y="T5"/>
                </a:cxn>
              </a:cxnLst>
              <a:rect l="T9" t="T10" r="T11" b="T12"/>
              <a:pathLst>
                <a:path w="3" h="1">
                  <a:moveTo>
                    <a:pt x="0" y="0"/>
                  </a:moveTo>
                  <a:lnTo>
                    <a:pt x="3"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506" name="Freeform 2017"/>
            <p:cNvSpPr>
              <a:spLocks/>
            </p:cNvSpPr>
            <p:nvPr/>
          </p:nvSpPr>
          <p:spPr bwMode="auto">
            <a:xfrm>
              <a:off x="7032" y="1374"/>
              <a:ext cx="18" cy="1"/>
            </a:xfrm>
            <a:custGeom>
              <a:avLst/>
              <a:gdLst>
                <a:gd name="T0" fmla="*/ 0 w 3"/>
                <a:gd name="T1" fmla="*/ 0 h 1"/>
                <a:gd name="T2" fmla="*/ 18 w 3"/>
                <a:gd name="T3" fmla="*/ 0 h 1"/>
                <a:gd name="T4" fmla="*/ 18 w 3"/>
                <a:gd name="T5" fmla="*/ 0 h 1"/>
                <a:gd name="T6" fmla="*/ 0 60000 65536"/>
                <a:gd name="T7" fmla="*/ 0 60000 65536"/>
                <a:gd name="T8" fmla="*/ 0 60000 65536"/>
                <a:gd name="T9" fmla="*/ 0 w 3"/>
                <a:gd name="T10" fmla="*/ 0 h 1"/>
                <a:gd name="T11" fmla="*/ 3 w 3"/>
                <a:gd name="T12" fmla="*/ 1 h 1"/>
              </a:gdLst>
              <a:ahLst/>
              <a:cxnLst>
                <a:cxn ang="T6">
                  <a:pos x="T0" y="T1"/>
                </a:cxn>
                <a:cxn ang="T7">
                  <a:pos x="T2" y="T3"/>
                </a:cxn>
                <a:cxn ang="T8">
                  <a:pos x="T4" y="T5"/>
                </a:cxn>
              </a:cxnLst>
              <a:rect l="T9" t="T10" r="T11" b="T12"/>
              <a:pathLst>
                <a:path w="3" h="1">
                  <a:moveTo>
                    <a:pt x="0" y="0"/>
                  </a:moveTo>
                  <a:lnTo>
                    <a:pt x="3"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507" name="Freeform 2018"/>
            <p:cNvSpPr>
              <a:spLocks/>
            </p:cNvSpPr>
            <p:nvPr/>
          </p:nvSpPr>
          <p:spPr bwMode="auto">
            <a:xfrm>
              <a:off x="7050" y="1368"/>
              <a:ext cx="1" cy="6"/>
            </a:xfrm>
            <a:custGeom>
              <a:avLst/>
              <a:gdLst>
                <a:gd name="T0" fmla="*/ 0 w 1"/>
                <a:gd name="T1" fmla="*/ 6 h 1"/>
                <a:gd name="T2" fmla="*/ 0 w 1"/>
                <a:gd name="T3" fmla="*/ 6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1"/>
                  </a:moveTo>
                  <a:lnTo>
                    <a:pt x="0" y="1"/>
                  </a:ln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508" name="Freeform 2019"/>
            <p:cNvSpPr>
              <a:spLocks/>
            </p:cNvSpPr>
            <p:nvPr/>
          </p:nvSpPr>
          <p:spPr bwMode="auto">
            <a:xfrm>
              <a:off x="7050" y="1368"/>
              <a:ext cx="6" cy="1"/>
            </a:xfrm>
            <a:custGeom>
              <a:avLst/>
              <a:gdLst>
                <a:gd name="T0" fmla="*/ 0 w 1"/>
                <a:gd name="T1" fmla="*/ 0 h 1"/>
                <a:gd name="T2" fmla="*/ 6 w 1"/>
                <a:gd name="T3" fmla="*/ 0 h 1"/>
                <a:gd name="T4" fmla="*/ 6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1"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509" name="Freeform 2020"/>
            <p:cNvSpPr>
              <a:spLocks/>
            </p:cNvSpPr>
            <p:nvPr/>
          </p:nvSpPr>
          <p:spPr bwMode="auto">
            <a:xfrm>
              <a:off x="7056" y="1368"/>
              <a:ext cx="24" cy="1"/>
            </a:xfrm>
            <a:custGeom>
              <a:avLst/>
              <a:gdLst>
                <a:gd name="T0" fmla="*/ 0 w 4"/>
                <a:gd name="T1" fmla="*/ 0 h 1"/>
                <a:gd name="T2" fmla="*/ 24 w 4"/>
                <a:gd name="T3" fmla="*/ 0 h 1"/>
                <a:gd name="T4" fmla="*/ 24 w 4"/>
                <a:gd name="T5" fmla="*/ 0 h 1"/>
                <a:gd name="T6" fmla="*/ 0 60000 65536"/>
                <a:gd name="T7" fmla="*/ 0 60000 65536"/>
                <a:gd name="T8" fmla="*/ 0 60000 65536"/>
                <a:gd name="T9" fmla="*/ 0 w 4"/>
                <a:gd name="T10" fmla="*/ 0 h 1"/>
                <a:gd name="T11" fmla="*/ 4 w 4"/>
                <a:gd name="T12" fmla="*/ 1 h 1"/>
              </a:gdLst>
              <a:ahLst/>
              <a:cxnLst>
                <a:cxn ang="T6">
                  <a:pos x="T0" y="T1"/>
                </a:cxn>
                <a:cxn ang="T7">
                  <a:pos x="T2" y="T3"/>
                </a:cxn>
                <a:cxn ang="T8">
                  <a:pos x="T4" y="T5"/>
                </a:cxn>
              </a:cxnLst>
              <a:rect l="T9" t="T10" r="T11" b="T12"/>
              <a:pathLst>
                <a:path w="4" h="1">
                  <a:moveTo>
                    <a:pt x="0" y="0"/>
                  </a:moveTo>
                  <a:lnTo>
                    <a:pt x="4"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510" name="Freeform 2021"/>
            <p:cNvSpPr>
              <a:spLocks/>
            </p:cNvSpPr>
            <p:nvPr/>
          </p:nvSpPr>
          <p:spPr bwMode="auto">
            <a:xfrm>
              <a:off x="7080" y="1368"/>
              <a:ext cx="18" cy="1"/>
            </a:xfrm>
            <a:custGeom>
              <a:avLst/>
              <a:gdLst>
                <a:gd name="T0" fmla="*/ 0 w 3"/>
                <a:gd name="T1" fmla="*/ 0 h 1"/>
                <a:gd name="T2" fmla="*/ 18 w 3"/>
                <a:gd name="T3" fmla="*/ 0 h 1"/>
                <a:gd name="T4" fmla="*/ 18 w 3"/>
                <a:gd name="T5" fmla="*/ 0 h 1"/>
                <a:gd name="T6" fmla="*/ 0 60000 65536"/>
                <a:gd name="T7" fmla="*/ 0 60000 65536"/>
                <a:gd name="T8" fmla="*/ 0 60000 65536"/>
                <a:gd name="T9" fmla="*/ 0 w 3"/>
                <a:gd name="T10" fmla="*/ 0 h 1"/>
                <a:gd name="T11" fmla="*/ 3 w 3"/>
                <a:gd name="T12" fmla="*/ 1 h 1"/>
              </a:gdLst>
              <a:ahLst/>
              <a:cxnLst>
                <a:cxn ang="T6">
                  <a:pos x="T0" y="T1"/>
                </a:cxn>
                <a:cxn ang="T7">
                  <a:pos x="T2" y="T3"/>
                </a:cxn>
                <a:cxn ang="T8">
                  <a:pos x="T4" y="T5"/>
                </a:cxn>
              </a:cxnLst>
              <a:rect l="T9" t="T10" r="T11" b="T12"/>
              <a:pathLst>
                <a:path w="3" h="1">
                  <a:moveTo>
                    <a:pt x="0" y="0"/>
                  </a:moveTo>
                  <a:lnTo>
                    <a:pt x="3"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511" name="Freeform 2022"/>
            <p:cNvSpPr>
              <a:spLocks/>
            </p:cNvSpPr>
            <p:nvPr/>
          </p:nvSpPr>
          <p:spPr bwMode="auto">
            <a:xfrm>
              <a:off x="7098" y="1368"/>
              <a:ext cx="18" cy="1"/>
            </a:xfrm>
            <a:custGeom>
              <a:avLst/>
              <a:gdLst>
                <a:gd name="T0" fmla="*/ 0 w 3"/>
                <a:gd name="T1" fmla="*/ 0 h 1"/>
                <a:gd name="T2" fmla="*/ 18 w 3"/>
                <a:gd name="T3" fmla="*/ 0 h 1"/>
                <a:gd name="T4" fmla="*/ 18 w 3"/>
                <a:gd name="T5" fmla="*/ 0 h 1"/>
                <a:gd name="T6" fmla="*/ 0 60000 65536"/>
                <a:gd name="T7" fmla="*/ 0 60000 65536"/>
                <a:gd name="T8" fmla="*/ 0 60000 65536"/>
                <a:gd name="T9" fmla="*/ 0 w 3"/>
                <a:gd name="T10" fmla="*/ 0 h 1"/>
                <a:gd name="T11" fmla="*/ 3 w 3"/>
                <a:gd name="T12" fmla="*/ 1 h 1"/>
              </a:gdLst>
              <a:ahLst/>
              <a:cxnLst>
                <a:cxn ang="T6">
                  <a:pos x="T0" y="T1"/>
                </a:cxn>
                <a:cxn ang="T7">
                  <a:pos x="T2" y="T3"/>
                </a:cxn>
                <a:cxn ang="T8">
                  <a:pos x="T4" y="T5"/>
                </a:cxn>
              </a:cxnLst>
              <a:rect l="T9" t="T10" r="T11" b="T12"/>
              <a:pathLst>
                <a:path w="3" h="1">
                  <a:moveTo>
                    <a:pt x="0" y="0"/>
                  </a:moveTo>
                  <a:lnTo>
                    <a:pt x="3"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512" name="Freeform 2023"/>
            <p:cNvSpPr>
              <a:spLocks/>
            </p:cNvSpPr>
            <p:nvPr/>
          </p:nvSpPr>
          <p:spPr bwMode="auto">
            <a:xfrm>
              <a:off x="7116" y="1368"/>
              <a:ext cx="24" cy="1"/>
            </a:xfrm>
            <a:custGeom>
              <a:avLst/>
              <a:gdLst>
                <a:gd name="T0" fmla="*/ 0 w 4"/>
                <a:gd name="T1" fmla="*/ 0 h 1"/>
                <a:gd name="T2" fmla="*/ 24 w 4"/>
                <a:gd name="T3" fmla="*/ 0 h 1"/>
                <a:gd name="T4" fmla="*/ 24 w 4"/>
                <a:gd name="T5" fmla="*/ 0 h 1"/>
                <a:gd name="T6" fmla="*/ 0 60000 65536"/>
                <a:gd name="T7" fmla="*/ 0 60000 65536"/>
                <a:gd name="T8" fmla="*/ 0 60000 65536"/>
                <a:gd name="T9" fmla="*/ 0 w 4"/>
                <a:gd name="T10" fmla="*/ 0 h 1"/>
                <a:gd name="T11" fmla="*/ 4 w 4"/>
                <a:gd name="T12" fmla="*/ 1 h 1"/>
              </a:gdLst>
              <a:ahLst/>
              <a:cxnLst>
                <a:cxn ang="T6">
                  <a:pos x="T0" y="T1"/>
                </a:cxn>
                <a:cxn ang="T7">
                  <a:pos x="T2" y="T3"/>
                </a:cxn>
                <a:cxn ang="T8">
                  <a:pos x="T4" y="T5"/>
                </a:cxn>
              </a:cxnLst>
              <a:rect l="T9" t="T10" r="T11" b="T12"/>
              <a:pathLst>
                <a:path w="4" h="1">
                  <a:moveTo>
                    <a:pt x="0" y="0"/>
                  </a:moveTo>
                  <a:lnTo>
                    <a:pt x="4"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513" name="Freeform 2024"/>
            <p:cNvSpPr>
              <a:spLocks/>
            </p:cNvSpPr>
            <p:nvPr/>
          </p:nvSpPr>
          <p:spPr bwMode="auto">
            <a:xfrm>
              <a:off x="7140" y="1362"/>
              <a:ext cx="12" cy="6"/>
            </a:xfrm>
            <a:custGeom>
              <a:avLst/>
              <a:gdLst>
                <a:gd name="T0" fmla="*/ 0 w 2"/>
                <a:gd name="T1" fmla="*/ 6 h 1"/>
                <a:gd name="T2" fmla="*/ 12 w 2"/>
                <a:gd name="T3" fmla="*/ 6 h 1"/>
                <a:gd name="T4" fmla="*/ 12 w 2"/>
                <a:gd name="T5" fmla="*/ 0 h 1"/>
                <a:gd name="T6" fmla="*/ 0 60000 65536"/>
                <a:gd name="T7" fmla="*/ 0 60000 65536"/>
                <a:gd name="T8" fmla="*/ 0 60000 65536"/>
                <a:gd name="T9" fmla="*/ 0 w 2"/>
                <a:gd name="T10" fmla="*/ 0 h 1"/>
                <a:gd name="T11" fmla="*/ 2 w 2"/>
                <a:gd name="T12" fmla="*/ 1 h 1"/>
              </a:gdLst>
              <a:ahLst/>
              <a:cxnLst>
                <a:cxn ang="T6">
                  <a:pos x="T0" y="T1"/>
                </a:cxn>
                <a:cxn ang="T7">
                  <a:pos x="T2" y="T3"/>
                </a:cxn>
                <a:cxn ang="T8">
                  <a:pos x="T4" y="T5"/>
                </a:cxn>
              </a:cxnLst>
              <a:rect l="T9" t="T10" r="T11" b="T12"/>
              <a:pathLst>
                <a:path w="2" h="1">
                  <a:moveTo>
                    <a:pt x="0" y="1"/>
                  </a:moveTo>
                  <a:lnTo>
                    <a:pt x="2" y="1"/>
                  </a:lnTo>
                  <a:lnTo>
                    <a:pt x="2"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514" name="Freeform 2025"/>
            <p:cNvSpPr>
              <a:spLocks/>
            </p:cNvSpPr>
            <p:nvPr/>
          </p:nvSpPr>
          <p:spPr bwMode="auto">
            <a:xfrm>
              <a:off x="7152" y="1362"/>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515" name="Freeform 2026"/>
            <p:cNvSpPr>
              <a:spLocks/>
            </p:cNvSpPr>
            <p:nvPr/>
          </p:nvSpPr>
          <p:spPr bwMode="auto">
            <a:xfrm>
              <a:off x="7152" y="1362"/>
              <a:ext cx="6" cy="1"/>
            </a:xfrm>
            <a:custGeom>
              <a:avLst/>
              <a:gdLst>
                <a:gd name="T0" fmla="*/ 0 w 1"/>
                <a:gd name="T1" fmla="*/ 0 h 1"/>
                <a:gd name="T2" fmla="*/ 6 w 1"/>
                <a:gd name="T3" fmla="*/ 0 h 1"/>
                <a:gd name="T4" fmla="*/ 6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1"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516" name="Freeform 2027"/>
            <p:cNvSpPr>
              <a:spLocks/>
            </p:cNvSpPr>
            <p:nvPr/>
          </p:nvSpPr>
          <p:spPr bwMode="auto">
            <a:xfrm>
              <a:off x="7158" y="1362"/>
              <a:ext cx="36" cy="1"/>
            </a:xfrm>
            <a:custGeom>
              <a:avLst/>
              <a:gdLst>
                <a:gd name="T0" fmla="*/ 0 w 6"/>
                <a:gd name="T1" fmla="*/ 0 h 1"/>
                <a:gd name="T2" fmla="*/ 36 w 6"/>
                <a:gd name="T3" fmla="*/ 0 h 1"/>
                <a:gd name="T4" fmla="*/ 36 w 6"/>
                <a:gd name="T5" fmla="*/ 0 h 1"/>
                <a:gd name="T6" fmla="*/ 0 60000 65536"/>
                <a:gd name="T7" fmla="*/ 0 60000 65536"/>
                <a:gd name="T8" fmla="*/ 0 60000 65536"/>
                <a:gd name="T9" fmla="*/ 0 w 6"/>
                <a:gd name="T10" fmla="*/ 0 h 1"/>
                <a:gd name="T11" fmla="*/ 6 w 6"/>
                <a:gd name="T12" fmla="*/ 1 h 1"/>
              </a:gdLst>
              <a:ahLst/>
              <a:cxnLst>
                <a:cxn ang="T6">
                  <a:pos x="T0" y="T1"/>
                </a:cxn>
                <a:cxn ang="T7">
                  <a:pos x="T2" y="T3"/>
                </a:cxn>
                <a:cxn ang="T8">
                  <a:pos x="T4" y="T5"/>
                </a:cxn>
              </a:cxnLst>
              <a:rect l="T9" t="T10" r="T11" b="T12"/>
              <a:pathLst>
                <a:path w="6" h="1">
                  <a:moveTo>
                    <a:pt x="0" y="0"/>
                  </a:moveTo>
                  <a:lnTo>
                    <a:pt x="6"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517" name="Freeform 2028"/>
            <p:cNvSpPr>
              <a:spLocks/>
            </p:cNvSpPr>
            <p:nvPr/>
          </p:nvSpPr>
          <p:spPr bwMode="auto">
            <a:xfrm>
              <a:off x="7194" y="1362"/>
              <a:ext cx="18" cy="1"/>
            </a:xfrm>
            <a:custGeom>
              <a:avLst/>
              <a:gdLst>
                <a:gd name="T0" fmla="*/ 0 w 3"/>
                <a:gd name="T1" fmla="*/ 0 h 1"/>
                <a:gd name="T2" fmla="*/ 18 w 3"/>
                <a:gd name="T3" fmla="*/ 0 h 1"/>
                <a:gd name="T4" fmla="*/ 18 w 3"/>
                <a:gd name="T5" fmla="*/ 0 h 1"/>
                <a:gd name="T6" fmla="*/ 0 60000 65536"/>
                <a:gd name="T7" fmla="*/ 0 60000 65536"/>
                <a:gd name="T8" fmla="*/ 0 60000 65536"/>
                <a:gd name="T9" fmla="*/ 0 w 3"/>
                <a:gd name="T10" fmla="*/ 0 h 1"/>
                <a:gd name="T11" fmla="*/ 3 w 3"/>
                <a:gd name="T12" fmla="*/ 1 h 1"/>
              </a:gdLst>
              <a:ahLst/>
              <a:cxnLst>
                <a:cxn ang="T6">
                  <a:pos x="T0" y="T1"/>
                </a:cxn>
                <a:cxn ang="T7">
                  <a:pos x="T2" y="T3"/>
                </a:cxn>
                <a:cxn ang="T8">
                  <a:pos x="T4" y="T5"/>
                </a:cxn>
              </a:cxnLst>
              <a:rect l="T9" t="T10" r="T11" b="T12"/>
              <a:pathLst>
                <a:path w="3" h="1">
                  <a:moveTo>
                    <a:pt x="0" y="0"/>
                  </a:moveTo>
                  <a:lnTo>
                    <a:pt x="3"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518" name="Freeform 2029"/>
            <p:cNvSpPr>
              <a:spLocks/>
            </p:cNvSpPr>
            <p:nvPr/>
          </p:nvSpPr>
          <p:spPr bwMode="auto">
            <a:xfrm>
              <a:off x="7212" y="1356"/>
              <a:ext cx="6" cy="6"/>
            </a:xfrm>
            <a:custGeom>
              <a:avLst/>
              <a:gdLst>
                <a:gd name="T0" fmla="*/ 0 w 1"/>
                <a:gd name="T1" fmla="*/ 6 h 1"/>
                <a:gd name="T2" fmla="*/ 6 w 1"/>
                <a:gd name="T3" fmla="*/ 6 h 1"/>
                <a:gd name="T4" fmla="*/ 6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1"/>
                  </a:moveTo>
                  <a:lnTo>
                    <a:pt x="1" y="1"/>
                  </a:lnTo>
                  <a:lnTo>
                    <a:pt x="1"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519" name="Freeform 2030"/>
            <p:cNvSpPr>
              <a:spLocks/>
            </p:cNvSpPr>
            <p:nvPr/>
          </p:nvSpPr>
          <p:spPr bwMode="auto">
            <a:xfrm>
              <a:off x="7218" y="1356"/>
              <a:ext cx="6" cy="1"/>
            </a:xfrm>
            <a:custGeom>
              <a:avLst/>
              <a:gdLst>
                <a:gd name="T0" fmla="*/ 0 w 1"/>
                <a:gd name="T1" fmla="*/ 0 h 1"/>
                <a:gd name="T2" fmla="*/ 6 w 1"/>
                <a:gd name="T3" fmla="*/ 0 h 1"/>
                <a:gd name="T4" fmla="*/ 6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1"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520" name="Freeform 2031"/>
            <p:cNvSpPr>
              <a:spLocks/>
            </p:cNvSpPr>
            <p:nvPr/>
          </p:nvSpPr>
          <p:spPr bwMode="auto">
            <a:xfrm>
              <a:off x="7224" y="1356"/>
              <a:ext cx="30" cy="1"/>
            </a:xfrm>
            <a:custGeom>
              <a:avLst/>
              <a:gdLst>
                <a:gd name="T0" fmla="*/ 0 w 5"/>
                <a:gd name="T1" fmla="*/ 0 h 1"/>
                <a:gd name="T2" fmla="*/ 30 w 5"/>
                <a:gd name="T3" fmla="*/ 0 h 1"/>
                <a:gd name="T4" fmla="*/ 30 w 5"/>
                <a:gd name="T5" fmla="*/ 0 h 1"/>
                <a:gd name="T6" fmla="*/ 0 60000 65536"/>
                <a:gd name="T7" fmla="*/ 0 60000 65536"/>
                <a:gd name="T8" fmla="*/ 0 60000 65536"/>
                <a:gd name="T9" fmla="*/ 0 w 5"/>
                <a:gd name="T10" fmla="*/ 0 h 1"/>
                <a:gd name="T11" fmla="*/ 5 w 5"/>
                <a:gd name="T12" fmla="*/ 1 h 1"/>
              </a:gdLst>
              <a:ahLst/>
              <a:cxnLst>
                <a:cxn ang="T6">
                  <a:pos x="T0" y="T1"/>
                </a:cxn>
                <a:cxn ang="T7">
                  <a:pos x="T2" y="T3"/>
                </a:cxn>
                <a:cxn ang="T8">
                  <a:pos x="T4" y="T5"/>
                </a:cxn>
              </a:cxnLst>
              <a:rect l="T9" t="T10" r="T11" b="T12"/>
              <a:pathLst>
                <a:path w="5" h="1">
                  <a:moveTo>
                    <a:pt x="0" y="0"/>
                  </a:moveTo>
                  <a:lnTo>
                    <a:pt x="5"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521" name="Freeform 2032"/>
            <p:cNvSpPr>
              <a:spLocks/>
            </p:cNvSpPr>
            <p:nvPr/>
          </p:nvSpPr>
          <p:spPr bwMode="auto">
            <a:xfrm>
              <a:off x="7254" y="1356"/>
              <a:ext cx="12" cy="1"/>
            </a:xfrm>
            <a:custGeom>
              <a:avLst/>
              <a:gdLst>
                <a:gd name="T0" fmla="*/ 0 w 2"/>
                <a:gd name="T1" fmla="*/ 0 h 1"/>
                <a:gd name="T2" fmla="*/ 12 w 2"/>
                <a:gd name="T3" fmla="*/ 0 h 1"/>
                <a:gd name="T4" fmla="*/ 12 w 2"/>
                <a:gd name="T5" fmla="*/ 0 h 1"/>
                <a:gd name="T6" fmla="*/ 0 60000 65536"/>
                <a:gd name="T7" fmla="*/ 0 60000 65536"/>
                <a:gd name="T8" fmla="*/ 0 60000 65536"/>
                <a:gd name="T9" fmla="*/ 0 w 2"/>
                <a:gd name="T10" fmla="*/ 0 h 1"/>
                <a:gd name="T11" fmla="*/ 2 w 2"/>
                <a:gd name="T12" fmla="*/ 1 h 1"/>
              </a:gdLst>
              <a:ahLst/>
              <a:cxnLst>
                <a:cxn ang="T6">
                  <a:pos x="T0" y="T1"/>
                </a:cxn>
                <a:cxn ang="T7">
                  <a:pos x="T2" y="T3"/>
                </a:cxn>
                <a:cxn ang="T8">
                  <a:pos x="T4" y="T5"/>
                </a:cxn>
              </a:cxnLst>
              <a:rect l="T9" t="T10" r="T11" b="T12"/>
              <a:pathLst>
                <a:path w="2" h="1">
                  <a:moveTo>
                    <a:pt x="0" y="0"/>
                  </a:moveTo>
                  <a:lnTo>
                    <a:pt x="2"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522" name="Freeform 2033"/>
            <p:cNvSpPr>
              <a:spLocks/>
            </p:cNvSpPr>
            <p:nvPr/>
          </p:nvSpPr>
          <p:spPr bwMode="auto">
            <a:xfrm>
              <a:off x="7266" y="1356"/>
              <a:ext cx="6" cy="1"/>
            </a:xfrm>
            <a:custGeom>
              <a:avLst/>
              <a:gdLst>
                <a:gd name="T0" fmla="*/ 0 w 1"/>
                <a:gd name="T1" fmla="*/ 0 h 1"/>
                <a:gd name="T2" fmla="*/ 6 w 1"/>
                <a:gd name="T3" fmla="*/ 0 h 1"/>
                <a:gd name="T4" fmla="*/ 6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1"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523" name="Freeform 2034"/>
            <p:cNvSpPr>
              <a:spLocks/>
            </p:cNvSpPr>
            <p:nvPr/>
          </p:nvSpPr>
          <p:spPr bwMode="auto">
            <a:xfrm>
              <a:off x="7272" y="1356"/>
              <a:ext cx="36" cy="1"/>
            </a:xfrm>
            <a:custGeom>
              <a:avLst/>
              <a:gdLst>
                <a:gd name="T0" fmla="*/ 0 w 6"/>
                <a:gd name="T1" fmla="*/ 0 h 1"/>
                <a:gd name="T2" fmla="*/ 36 w 6"/>
                <a:gd name="T3" fmla="*/ 0 h 1"/>
                <a:gd name="T4" fmla="*/ 36 w 6"/>
                <a:gd name="T5" fmla="*/ 0 h 1"/>
                <a:gd name="T6" fmla="*/ 0 60000 65536"/>
                <a:gd name="T7" fmla="*/ 0 60000 65536"/>
                <a:gd name="T8" fmla="*/ 0 60000 65536"/>
                <a:gd name="T9" fmla="*/ 0 w 6"/>
                <a:gd name="T10" fmla="*/ 0 h 1"/>
                <a:gd name="T11" fmla="*/ 6 w 6"/>
                <a:gd name="T12" fmla="*/ 1 h 1"/>
              </a:gdLst>
              <a:ahLst/>
              <a:cxnLst>
                <a:cxn ang="T6">
                  <a:pos x="T0" y="T1"/>
                </a:cxn>
                <a:cxn ang="T7">
                  <a:pos x="T2" y="T3"/>
                </a:cxn>
                <a:cxn ang="T8">
                  <a:pos x="T4" y="T5"/>
                </a:cxn>
              </a:cxnLst>
              <a:rect l="T9" t="T10" r="T11" b="T12"/>
              <a:pathLst>
                <a:path w="6" h="1">
                  <a:moveTo>
                    <a:pt x="0" y="0"/>
                  </a:moveTo>
                  <a:lnTo>
                    <a:pt x="6"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524" name="Freeform 2035"/>
            <p:cNvSpPr>
              <a:spLocks/>
            </p:cNvSpPr>
            <p:nvPr/>
          </p:nvSpPr>
          <p:spPr bwMode="auto">
            <a:xfrm>
              <a:off x="7308" y="1350"/>
              <a:ext cx="54" cy="6"/>
            </a:xfrm>
            <a:custGeom>
              <a:avLst/>
              <a:gdLst>
                <a:gd name="T0" fmla="*/ 0 w 9"/>
                <a:gd name="T1" fmla="*/ 6 h 1"/>
                <a:gd name="T2" fmla="*/ 54 w 9"/>
                <a:gd name="T3" fmla="*/ 6 h 1"/>
                <a:gd name="T4" fmla="*/ 54 w 9"/>
                <a:gd name="T5" fmla="*/ 0 h 1"/>
                <a:gd name="T6" fmla="*/ 0 60000 65536"/>
                <a:gd name="T7" fmla="*/ 0 60000 65536"/>
                <a:gd name="T8" fmla="*/ 0 60000 65536"/>
                <a:gd name="T9" fmla="*/ 0 w 9"/>
                <a:gd name="T10" fmla="*/ 0 h 1"/>
                <a:gd name="T11" fmla="*/ 9 w 9"/>
                <a:gd name="T12" fmla="*/ 1 h 1"/>
              </a:gdLst>
              <a:ahLst/>
              <a:cxnLst>
                <a:cxn ang="T6">
                  <a:pos x="T0" y="T1"/>
                </a:cxn>
                <a:cxn ang="T7">
                  <a:pos x="T2" y="T3"/>
                </a:cxn>
                <a:cxn ang="T8">
                  <a:pos x="T4" y="T5"/>
                </a:cxn>
              </a:cxnLst>
              <a:rect l="T9" t="T10" r="T11" b="T12"/>
              <a:pathLst>
                <a:path w="9" h="1">
                  <a:moveTo>
                    <a:pt x="0" y="1"/>
                  </a:moveTo>
                  <a:lnTo>
                    <a:pt x="9" y="1"/>
                  </a:lnTo>
                  <a:lnTo>
                    <a:pt x="9"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525" name="Freeform 2036"/>
            <p:cNvSpPr>
              <a:spLocks/>
            </p:cNvSpPr>
            <p:nvPr/>
          </p:nvSpPr>
          <p:spPr bwMode="auto">
            <a:xfrm>
              <a:off x="7362" y="1350"/>
              <a:ext cx="30" cy="1"/>
            </a:xfrm>
            <a:custGeom>
              <a:avLst/>
              <a:gdLst>
                <a:gd name="T0" fmla="*/ 0 w 5"/>
                <a:gd name="T1" fmla="*/ 0 h 1"/>
                <a:gd name="T2" fmla="*/ 30 w 5"/>
                <a:gd name="T3" fmla="*/ 0 h 1"/>
                <a:gd name="T4" fmla="*/ 30 w 5"/>
                <a:gd name="T5" fmla="*/ 0 h 1"/>
                <a:gd name="T6" fmla="*/ 0 60000 65536"/>
                <a:gd name="T7" fmla="*/ 0 60000 65536"/>
                <a:gd name="T8" fmla="*/ 0 60000 65536"/>
                <a:gd name="T9" fmla="*/ 0 w 5"/>
                <a:gd name="T10" fmla="*/ 0 h 1"/>
                <a:gd name="T11" fmla="*/ 5 w 5"/>
                <a:gd name="T12" fmla="*/ 1 h 1"/>
              </a:gdLst>
              <a:ahLst/>
              <a:cxnLst>
                <a:cxn ang="T6">
                  <a:pos x="T0" y="T1"/>
                </a:cxn>
                <a:cxn ang="T7">
                  <a:pos x="T2" y="T3"/>
                </a:cxn>
                <a:cxn ang="T8">
                  <a:pos x="T4" y="T5"/>
                </a:cxn>
              </a:cxnLst>
              <a:rect l="T9" t="T10" r="T11" b="T12"/>
              <a:pathLst>
                <a:path w="5" h="1">
                  <a:moveTo>
                    <a:pt x="0" y="0"/>
                  </a:moveTo>
                  <a:lnTo>
                    <a:pt x="5"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526" name="Freeform 2037"/>
            <p:cNvSpPr>
              <a:spLocks/>
            </p:cNvSpPr>
            <p:nvPr/>
          </p:nvSpPr>
          <p:spPr bwMode="auto">
            <a:xfrm>
              <a:off x="7392" y="1350"/>
              <a:ext cx="228" cy="1"/>
            </a:xfrm>
            <a:custGeom>
              <a:avLst/>
              <a:gdLst>
                <a:gd name="T0" fmla="*/ 0 w 38"/>
                <a:gd name="T1" fmla="*/ 0 h 1"/>
                <a:gd name="T2" fmla="*/ 228 w 38"/>
                <a:gd name="T3" fmla="*/ 0 h 1"/>
                <a:gd name="T4" fmla="*/ 228 w 38"/>
                <a:gd name="T5" fmla="*/ 0 h 1"/>
                <a:gd name="T6" fmla="*/ 0 60000 65536"/>
                <a:gd name="T7" fmla="*/ 0 60000 65536"/>
                <a:gd name="T8" fmla="*/ 0 60000 65536"/>
                <a:gd name="T9" fmla="*/ 0 w 38"/>
                <a:gd name="T10" fmla="*/ 0 h 1"/>
                <a:gd name="T11" fmla="*/ 38 w 38"/>
                <a:gd name="T12" fmla="*/ 1 h 1"/>
              </a:gdLst>
              <a:ahLst/>
              <a:cxnLst>
                <a:cxn ang="T6">
                  <a:pos x="T0" y="T1"/>
                </a:cxn>
                <a:cxn ang="T7">
                  <a:pos x="T2" y="T3"/>
                </a:cxn>
                <a:cxn ang="T8">
                  <a:pos x="T4" y="T5"/>
                </a:cxn>
              </a:cxnLst>
              <a:rect l="T9" t="T10" r="T11" b="T12"/>
              <a:pathLst>
                <a:path w="38" h="1">
                  <a:moveTo>
                    <a:pt x="0" y="0"/>
                  </a:moveTo>
                  <a:lnTo>
                    <a:pt x="38"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527" name="Freeform 2038"/>
            <p:cNvSpPr>
              <a:spLocks/>
            </p:cNvSpPr>
            <p:nvPr/>
          </p:nvSpPr>
          <p:spPr bwMode="auto">
            <a:xfrm>
              <a:off x="7620" y="1350"/>
              <a:ext cx="30" cy="1"/>
            </a:xfrm>
            <a:custGeom>
              <a:avLst/>
              <a:gdLst>
                <a:gd name="T0" fmla="*/ 0 w 5"/>
                <a:gd name="T1" fmla="*/ 0 h 1"/>
                <a:gd name="T2" fmla="*/ 30 w 5"/>
                <a:gd name="T3" fmla="*/ 0 h 1"/>
                <a:gd name="T4" fmla="*/ 30 w 5"/>
                <a:gd name="T5" fmla="*/ 0 h 1"/>
                <a:gd name="T6" fmla="*/ 0 60000 65536"/>
                <a:gd name="T7" fmla="*/ 0 60000 65536"/>
                <a:gd name="T8" fmla="*/ 0 60000 65536"/>
                <a:gd name="T9" fmla="*/ 0 w 5"/>
                <a:gd name="T10" fmla="*/ 0 h 1"/>
                <a:gd name="T11" fmla="*/ 5 w 5"/>
                <a:gd name="T12" fmla="*/ 1 h 1"/>
              </a:gdLst>
              <a:ahLst/>
              <a:cxnLst>
                <a:cxn ang="T6">
                  <a:pos x="T0" y="T1"/>
                </a:cxn>
                <a:cxn ang="T7">
                  <a:pos x="T2" y="T3"/>
                </a:cxn>
                <a:cxn ang="T8">
                  <a:pos x="T4" y="T5"/>
                </a:cxn>
              </a:cxnLst>
              <a:rect l="T9" t="T10" r="T11" b="T12"/>
              <a:pathLst>
                <a:path w="5" h="1">
                  <a:moveTo>
                    <a:pt x="0" y="0"/>
                  </a:moveTo>
                  <a:lnTo>
                    <a:pt x="5"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528" name="Freeform 2039"/>
            <p:cNvSpPr>
              <a:spLocks/>
            </p:cNvSpPr>
            <p:nvPr/>
          </p:nvSpPr>
          <p:spPr bwMode="auto">
            <a:xfrm>
              <a:off x="7650" y="1350"/>
              <a:ext cx="222" cy="1"/>
            </a:xfrm>
            <a:custGeom>
              <a:avLst/>
              <a:gdLst>
                <a:gd name="T0" fmla="*/ 0 w 37"/>
                <a:gd name="T1" fmla="*/ 0 h 1"/>
                <a:gd name="T2" fmla="*/ 222 w 37"/>
                <a:gd name="T3" fmla="*/ 0 h 1"/>
                <a:gd name="T4" fmla="*/ 222 w 37"/>
                <a:gd name="T5" fmla="*/ 0 h 1"/>
                <a:gd name="T6" fmla="*/ 0 60000 65536"/>
                <a:gd name="T7" fmla="*/ 0 60000 65536"/>
                <a:gd name="T8" fmla="*/ 0 60000 65536"/>
                <a:gd name="T9" fmla="*/ 0 w 37"/>
                <a:gd name="T10" fmla="*/ 0 h 1"/>
                <a:gd name="T11" fmla="*/ 37 w 37"/>
                <a:gd name="T12" fmla="*/ 1 h 1"/>
              </a:gdLst>
              <a:ahLst/>
              <a:cxnLst>
                <a:cxn ang="T6">
                  <a:pos x="T0" y="T1"/>
                </a:cxn>
                <a:cxn ang="T7">
                  <a:pos x="T2" y="T3"/>
                </a:cxn>
                <a:cxn ang="T8">
                  <a:pos x="T4" y="T5"/>
                </a:cxn>
              </a:cxnLst>
              <a:rect l="T9" t="T10" r="T11" b="T12"/>
              <a:pathLst>
                <a:path w="37" h="1">
                  <a:moveTo>
                    <a:pt x="0" y="0"/>
                  </a:moveTo>
                  <a:lnTo>
                    <a:pt x="37"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529" name="Freeform 2040"/>
            <p:cNvSpPr>
              <a:spLocks/>
            </p:cNvSpPr>
            <p:nvPr/>
          </p:nvSpPr>
          <p:spPr bwMode="auto">
            <a:xfrm>
              <a:off x="7872" y="1344"/>
              <a:ext cx="18" cy="6"/>
            </a:xfrm>
            <a:custGeom>
              <a:avLst/>
              <a:gdLst>
                <a:gd name="T0" fmla="*/ 0 w 3"/>
                <a:gd name="T1" fmla="*/ 6 h 1"/>
                <a:gd name="T2" fmla="*/ 18 w 3"/>
                <a:gd name="T3" fmla="*/ 6 h 1"/>
                <a:gd name="T4" fmla="*/ 18 w 3"/>
                <a:gd name="T5" fmla="*/ 0 h 1"/>
                <a:gd name="T6" fmla="*/ 0 60000 65536"/>
                <a:gd name="T7" fmla="*/ 0 60000 65536"/>
                <a:gd name="T8" fmla="*/ 0 60000 65536"/>
                <a:gd name="T9" fmla="*/ 0 w 3"/>
                <a:gd name="T10" fmla="*/ 0 h 1"/>
                <a:gd name="T11" fmla="*/ 3 w 3"/>
                <a:gd name="T12" fmla="*/ 1 h 1"/>
              </a:gdLst>
              <a:ahLst/>
              <a:cxnLst>
                <a:cxn ang="T6">
                  <a:pos x="T0" y="T1"/>
                </a:cxn>
                <a:cxn ang="T7">
                  <a:pos x="T2" y="T3"/>
                </a:cxn>
                <a:cxn ang="T8">
                  <a:pos x="T4" y="T5"/>
                </a:cxn>
              </a:cxnLst>
              <a:rect l="T9" t="T10" r="T11" b="T12"/>
              <a:pathLst>
                <a:path w="3" h="1">
                  <a:moveTo>
                    <a:pt x="0" y="1"/>
                  </a:moveTo>
                  <a:lnTo>
                    <a:pt x="3" y="1"/>
                  </a:lnTo>
                  <a:lnTo>
                    <a:pt x="3"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530" name="Freeform 2041"/>
            <p:cNvSpPr>
              <a:spLocks/>
            </p:cNvSpPr>
            <p:nvPr/>
          </p:nvSpPr>
          <p:spPr bwMode="auto">
            <a:xfrm>
              <a:off x="7890" y="1344"/>
              <a:ext cx="6" cy="1"/>
            </a:xfrm>
            <a:custGeom>
              <a:avLst/>
              <a:gdLst>
                <a:gd name="T0" fmla="*/ 0 w 1"/>
                <a:gd name="T1" fmla="*/ 0 h 1"/>
                <a:gd name="T2" fmla="*/ 6 w 1"/>
                <a:gd name="T3" fmla="*/ 0 h 1"/>
                <a:gd name="T4" fmla="*/ 6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1"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531" name="Freeform 2042"/>
            <p:cNvSpPr>
              <a:spLocks/>
            </p:cNvSpPr>
            <p:nvPr/>
          </p:nvSpPr>
          <p:spPr bwMode="auto">
            <a:xfrm>
              <a:off x="7896" y="1344"/>
              <a:ext cx="264" cy="1"/>
            </a:xfrm>
            <a:custGeom>
              <a:avLst/>
              <a:gdLst>
                <a:gd name="T0" fmla="*/ 0 w 44"/>
                <a:gd name="T1" fmla="*/ 0 h 1"/>
                <a:gd name="T2" fmla="*/ 264 w 44"/>
                <a:gd name="T3" fmla="*/ 0 h 1"/>
                <a:gd name="T4" fmla="*/ 264 w 44"/>
                <a:gd name="T5" fmla="*/ 0 h 1"/>
                <a:gd name="T6" fmla="*/ 0 60000 65536"/>
                <a:gd name="T7" fmla="*/ 0 60000 65536"/>
                <a:gd name="T8" fmla="*/ 0 60000 65536"/>
                <a:gd name="T9" fmla="*/ 0 w 44"/>
                <a:gd name="T10" fmla="*/ 0 h 1"/>
                <a:gd name="T11" fmla="*/ 44 w 44"/>
                <a:gd name="T12" fmla="*/ 1 h 1"/>
              </a:gdLst>
              <a:ahLst/>
              <a:cxnLst>
                <a:cxn ang="T6">
                  <a:pos x="T0" y="T1"/>
                </a:cxn>
                <a:cxn ang="T7">
                  <a:pos x="T2" y="T3"/>
                </a:cxn>
                <a:cxn ang="T8">
                  <a:pos x="T4" y="T5"/>
                </a:cxn>
              </a:cxnLst>
              <a:rect l="T9" t="T10" r="T11" b="T12"/>
              <a:pathLst>
                <a:path w="44" h="1">
                  <a:moveTo>
                    <a:pt x="0" y="0"/>
                  </a:moveTo>
                  <a:lnTo>
                    <a:pt x="44"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532" name="Freeform 2043"/>
            <p:cNvSpPr>
              <a:spLocks/>
            </p:cNvSpPr>
            <p:nvPr/>
          </p:nvSpPr>
          <p:spPr bwMode="auto">
            <a:xfrm>
              <a:off x="8160" y="1344"/>
              <a:ext cx="6" cy="1"/>
            </a:xfrm>
            <a:custGeom>
              <a:avLst/>
              <a:gdLst>
                <a:gd name="T0" fmla="*/ 0 w 1"/>
                <a:gd name="T1" fmla="*/ 0 h 1"/>
                <a:gd name="T2" fmla="*/ 6 w 1"/>
                <a:gd name="T3" fmla="*/ 0 h 1"/>
                <a:gd name="T4" fmla="*/ 6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1" y="0"/>
                  </a:lnTo>
                </a:path>
              </a:pathLst>
            </a:custGeom>
            <a:noFill/>
            <a:ln w="571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sp>
        <p:nvSpPr>
          <p:cNvPr id="55331" name="Line 2044"/>
          <p:cNvSpPr>
            <a:spLocks noChangeShapeType="1"/>
          </p:cNvSpPr>
          <p:nvPr/>
        </p:nvSpPr>
        <p:spPr bwMode="auto">
          <a:xfrm>
            <a:off x="7747000" y="2133600"/>
            <a:ext cx="330200" cy="0"/>
          </a:xfrm>
          <a:prstGeom prst="line">
            <a:avLst/>
          </a:prstGeom>
          <a:noFill/>
          <a:ln w="571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5332" name="Text Box 2045"/>
          <p:cNvSpPr txBox="1">
            <a:spLocks noChangeArrowheads="1"/>
          </p:cNvSpPr>
          <p:nvPr/>
        </p:nvSpPr>
        <p:spPr bwMode="auto">
          <a:xfrm>
            <a:off x="3486150" y="1690688"/>
            <a:ext cx="3211135"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r>
              <a:rPr lang="en-US" altLang="en-US" sz="1800" dirty="0"/>
              <a:t>20,000 Monte Carlo iterations</a:t>
            </a:r>
          </a:p>
        </p:txBody>
      </p:sp>
    </p:spTree>
    <p:extLst>
      <p:ext uri="{BB962C8B-B14F-4D97-AF65-F5344CB8AC3E}">
        <p14:creationId xmlns:p14="http://schemas.microsoft.com/office/powerpoint/2010/main" val="1652540377"/>
      </p:ext>
    </p:extLst>
  </p:cSld>
  <p:clrMapOvr>
    <a:masterClrMapping/>
  </p:clrMapOvr>
</p:sld>
</file>

<file path=ppt/slides/slide4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2" name="Rectangle 2"/>
          <p:cNvSpPr>
            <a:spLocks noChangeArrowheads="1"/>
          </p:cNvSpPr>
          <p:nvPr/>
        </p:nvSpPr>
        <p:spPr bwMode="auto">
          <a:xfrm>
            <a:off x="9161463" y="-528638"/>
            <a:ext cx="19202400" cy="150495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ea typeface="MS PGothic" panose="020B0600070205080204" pitchFamily="34" charset="-128"/>
              </a:defRPr>
            </a:lvl1pPr>
            <a:lvl2pPr marL="742950" indent="-285750">
              <a:spcBef>
                <a:spcPct val="20000"/>
              </a:spcBef>
              <a:buChar char="–"/>
              <a:defRPr sz="2800">
                <a:solidFill>
                  <a:schemeClr val="tx1"/>
                </a:solidFill>
                <a:latin typeface="Times New Roman" panose="02020603050405020304" pitchFamily="18" charset="0"/>
                <a:ea typeface="MS PGothic" panose="020B0600070205080204" pitchFamily="34" charset="-128"/>
              </a:defRPr>
            </a:lvl2pPr>
            <a:lvl3pPr marL="1143000" indent="-228600">
              <a:spcBef>
                <a:spcPct val="20000"/>
              </a:spcBef>
              <a:buChar char="•"/>
              <a:defRPr sz="2400">
                <a:solidFill>
                  <a:schemeClr val="tx1"/>
                </a:solidFill>
                <a:latin typeface="Times New Roman" panose="02020603050405020304" pitchFamily="18" charset="0"/>
                <a:ea typeface="MS PGothic"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9pPr>
          </a:lstStyle>
          <a:p>
            <a:pPr eaLnBrk="1" hangingPunct="1">
              <a:spcBef>
                <a:spcPct val="0"/>
              </a:spcBef>
              <a:buFontTx/>
              <a:buNone/>
            </a:pPr>
            <a:endParaRPr lang="en-US" altLang="en-US" sz="1800">
              <a:latin typeface="Calibri" panose="020F0502020204030204" pitchFamily="34" charset="0"/>
            </a:endParaRPr>
          </a:p>
          <a:p>
            <a:pPr eaLnBrk="1" hangingPunct="1">
              <a:spcBef>
                <a:spcPct val="0"/>
              </a:spcBef>
              <a:buFontTx/>
              <a:buNone/>
            </a:pPr>
            <a:r>
              <a:rPr lang="en-US" altLang="en-US" sz="1800">
                <a:latin typeface="Calibri" panose="020F0502020204030204" pitchFamily="34" charset="0"/>
              </a:rPr>
              <a:t>k=2; n=10</a:t>
            </a:r>
          </a:p>
          <a:p>
            <a:pPr eaLnBrk="1" hangingPunct="1">
              <a:spcBef>
                <a:spcPct val="0"/>
              </a:spcBef>
              <a:buFontTx/>
              <a:buNone/>
            </a:pPr>
            <a:r>
              <a:rPr lang="en-US" altLang="en-US" sz="1800">
                <a:latin typeface="Calibri" panose="020F0502020204030204" pitchFamily="34" charset="0"/>
              </a:rPr>
              <a:t>par(mfrow=c(1,1))</a:t>
            </a:r>
          </a:p>
          <a:p>
            <a:pPr eaLnBrk="1" hangingPunct="1">
              <a:spcBef>
                <a:spcPct val="0"/>
              </a:spcBef>
              <a:buFontTx/>
              <a:buNone/>
            </a:pPr>
            <a:r>
              <a:rPr lang="en-US" altLang="en-US" sz="1800">
                <a:latin typeface="Calibri" panose="020F0502020204030204" pitchFamily="34" charset="0"/>
              </a:rPr>
              <a:t># plots of the prior densities</a:t>
            </a:r>
          </a:p>
          <a:p>
            <a:pPr eaLnBrk="1" hangingPunct="1">
              <a:spcBef>
                <a:spcPct val="0"/>
              </a:spcBef>
              <a:buFontTx/>
              <a:buNone/>
            </a:pPr>
            <a:r>
              <a:rPr lang="en-US" altLang="en-US" sz="1800">
                <a:latin typeface="Calibri" panose="020F0502020204030204" pitchFamily="34" charset="0"/>
              </a:rPr>
              <a:t>steps = 1000</a:t>
            </a:r>
          </a:p>
          <a:p>
            <a:pPr eaLnBrk="1" hangingPunct="1">
              <a:spcBef>
                <a:spcPct val="0"/>
              </a:spcBef>
              <a:buFontTx/>
              <a:buNone/>
            </a:pPr>
            <a:r>
              <a:rPr lang="en-US" altLang="en-US" sz="1800">
                <a:latin typeface="Calibri" panose="020F0502020204030204" pitchFamily="34" charset="0"/>
              </a:rPr>
              <a:t>x = 0:steps/steps</a:t>
            </a:r>
          </a:p>
          <a:p>
            <a:pPr eaLnBrk="1" hangingPunct="1">
              <a:spcBef>
                <a:spcPct val="0"/>
              </a:spcBef>
              <a:buFontTx/>
              <a:buNone/>
            </a:pPr>
            <a:endParaRPr lang="en-US" altLang="en-US" sz="1800">
              <a:latin typeface="Calibri" panose="020F0502020204030204" pitchFamily="34" charset="0"/>
            </a:endParaRPr>
          </a:p>
          <a:p>
            <a:pPr eaLnBrk="1" hangingPunct="1">
              <a:spcBef>
                <a:spcPct val="0"/>
              </a:spcBef>
              <a:buFontTx/>
              <a:buNone/>
            </a:pPr>
            <a:r>
              <a:rPr lang="en-US" altLang="en-US" sz="1800">
                <a:latin typeface="Calibri" panose="020F0502020204030204" pitchFamily="34" charset="0"/>
              </a:rPr>
              <a:t># priors</a:t>
            </a:r>
          </a:p>
          <a:p>
            <a:pPr eaLnBrk="1" hangingPunct="1">
              <a:spcBef>
                <a:spcPct val="0"/>
              </a:spcBef>
              <a:buFontTx/>
              <a:buNone/>
            </a:pPr>
            <a:r>
              <a:rPr lang="en-US" altLang="en-US" sz="1800">
                <a:latin typeface="Calibri" panose="020F0502020204030204" pitchFamily="34" charset="0"/>
              </a:rPr>
              <a:t>plot(NULL, xlim=c(0,1),ylim=c(0,2),xlab='p',ylab='Probability density') </a:t>
            </a:r>
          </a:p>
          <a:p>
            <a:pPr eaLnBrk="1" hangingPunct="1">
              <a:spcBef>
                <a:spcPct val="0"/>
              </a:spcBef>
              <a:buFontTx/>
              <a:buNone/>
            </a:pPr>
            <a:r>
              <a:rPr lang="en-US" altLang="en-US" sz="1800">
                <a:latin typeface="Calibri" panose="020F0502020204030204" pitchFamily="34" charset="0"/>
              </a:rPr>
              <a:t>y=1.6186*x^x*(1-x)^(1-x); sum(y[is.finite(y)]); lines(x,y, lwd=4,col='red')  # Zellner</a:t>
            </a:r>
          </a:p>
          <a:p>
            <a:pPr eaLnBrk="1" hangingPunct="1">
              <a:spcBef>
                <a:spcPct val="0"/>
              </a:spcBef>
              <a:buFontTx/>
              <a:buNone/>
            </a:pPr>
            <a:r>
              <a:rPr lang="en-US" altLang="en-US" sz="1800">
                <a:latin typeface="Calibri" panose="020F0502020204030204" pitchFamily="34" charset="0"/>
              </a:rPr>
              <a:t>y=dbeta(x,0.5,0.5); sum(y[is.finite(y)]); lines(x,y,lwd=4,col='blue') # Jeffreys, Perks, Box&amp;Tiao, Bernardo</a:t>
            </a:r>
          </a:p>
          <a:p>
            <a:pPr eaLnBrk="1" hangingPunct="1">
              <a:spcBef>
                <a:spcPct val="0"/>
              </a:spcBef>
              <a:buFontTx/>
              <a:buNone/>
            </a:pPr>
            <a:r>
              <a:rPr lang="en-US" altLang="en-US" sz="1800">
                <a:latin typeface="Calibri" panose="020F0502020204030204" pitchFamily="34" charset="0"/>
              </a:rPr>
              <a:t>y=dbeta(x,2,2); sum(y[is.finite(y)]); lines(x,y, lwd=4,col='gray') # Walley no tails</a:t>
            </a:r>
          </a:p>
          <a:p>
            <a:pPr eaLnBrk="1" hangingPunct="1">
              <a:spcBef>
                <a:spcPct val="0"/>
              </a:spcBef>
              <a:buFontTx/>
              <a:buNone/>
            </a:pPr>
            <a:r>
              <a:rPr lang="en-US" altLang="en-US" sz="1800">
                <a:latin typeface="Calibri" panose="020F0502020204030204" pitchFamily="34" charset="0"/>
              </a:rPr>
              <a:t>y=dbeta(x,1,1); sum(y[is.finite(y)]); lines(x,y, lwd=4,col='black')  # Bayes-Laplace</a:t>
            </a:r>
          </a:p>
          <a:p>
            <a:pPr eaLnBrk="1" hangingPunct="1">
              <a:spcBef>
                <a:spcPct val="0"/>
              </a:spcBef>
              <a:buFontTx/>
              <a:buNone/>
            </a:pPr>
            <a:r>
              <a:rPr lang="en-US" altLang="en-US" sz="1800">
                <a:latin typeface="Calibri" panose="020F0502020204030204" pitchFamily="34" charset="0"/>
              </a:rPr>
              <a:t>y=dbeta(x,0.00005,0.00005); sum(y[is.finite(y)]); lines(x,y, lwd=4,col='darkgreen'); lines(c(1,1),c(0.02,2.1), lwd=4,col='darkgreen') ; lines(c(0,0),c(0.02,2.1), lwd=4,col='darkgreen')   # haldane, Novik&amp;Hall, Jaynes, Villegas</a:t>
            </a:r>
          </a:p>
          <a:p>
            <a:pPr eaLnBrk="1" hangingPunct="1">
              <a:spcBef>
                <a:spcPct val="0"/>
              </a:spcBef>
              <a:buFontTx/>
              <a:buNone/>
            </a:pPr>
            <a:r>
              <a:rPr lang="en-US" altLang="en-US" sz="1800">
                <a:latin typeface="Calibri" panose="020F0502020204030204" pitchFamily="34" charset="0"/>
              </a:rPr>
              <a:t>#y=x^(-1)*(1-x)^(-1); sum(y[is.finite(y)]); lines(x,y, lwd=4,col='darlgreen')  # Haldane, Novik&amp;Hall, Jaynes, Villegas</a:t>
            </a:r>
          </a:p>
          <a:p>
            <a:pPr eaLnBrk="1" hangingPunct="1">
              <a:spcBef>
                <a:spcPct val="0"/>
              </a:spcBef>
              <a:buFontTx/>
              <a:buNone/>
            </a:pPr>
            <a:endParaRPr lang="en-US" altLang="en-US" sz="1800">
              <a:latin typeface="Calibri" panose="020F0502020204030204" pitchFamily="34" charset="0"/>
            </a:endParaRPr>
          </a:p>
          <a:p>
            <a:pPr eaLnBrk="1" hangingPunct="1">
              <a:spcBef>
                <a:spcPct val="0"/>
              </a:spcBef>
              <a:buFontTx/>
              <a:buNone/>
            </a:pPr>
            <a:r>
              <a:rPr lang="en-US" altLang="en-US" sz="1800">
                <a:latin typeface="Calibri" panose="020F0502020204030204" pitchFamily="34" charset="0"/>
              </a:rPr>
              <a:t># posterior density distributions</a:t>
            </a:r>
          </a:p>
          <a:p>
            <a:pPr eaLnBrk="1" hangingPunct="1">
              <a:spcBef>
                <a:spcPct val="0"/>
              </a:spcBef>
              <a:buFontTx/>
              <a:buNone/>
            </a:pPr>
            <a:r>
              <a:rPr lang="en-US" altLang="en-US" sz="1800">
                <a:latin typeface="Calibri" panose="020F0502020204030204" pitchFamily="34" charset="0"/>
              </a:rPr>
              <a:t>plot(NULL, xlim=c(0,1),ylim=c(0,4),xlab='p',ylab='Probability density') </a:t>
            </a:r>
          </a:p>
          <a:p>
            <a:pPr eaLnBrk="1" hangingPunct="1">
              <a:spcBef>
                <a:spcPct val="0"/>
              </a:spcBef>
              <a:buFontTx/>
              <a:buNone/>
            </a:pPr>
            <a:r>
              <a:rPr lang="en-US" altLang="en-US" sz="1800">
                <a:latin typeface="Calibri" panose="020F0502020204030204" pitchFamily="34" charset="0"/>
              </a:rPr>
              <a:t>y=dbeta(x,0.5+k,0.5+n-k); sum(x[is.finite(y)]*y[is.finite(y)])/steps; lines(x,y, lwd=4,col='blue')  # Jeffreys, Perks, Box&amp;Tiao, Bernardo</a:t>
            </a:r>
          </a:p>
          <a:p>
            <a:pPr eaLnBrk="1" hangingPunct="1">
              <a:spcBef>
                <a:spcPct val="0"/>
              </a:spcBef>
              <a:buFontTx/>
              <a:buNone/>
            </a:pPr>
            <a:r>
              <a:rPr lang="en-US" altLang="en-US" sz="1800">
                <a:latin typeface="Calibri" panose="020F0502020204030204" pitchFamily="34" charset="0"/>
              </a:rPr>
              <a:t>y=dbeta(x,2+k,2+n-k); sum(x*y[is.finite(y)])/steps; lines(x,y, lwd=4,col='gray')  # Walley</a:t>
            </a:r>
          </a:p>
          <a:p>
            <a:pPr eaLnBrk="1" hangingPunct="1">
              <a:spcBef>
                <a:spcPct val="0"/>
              </a:spcBef>
              <a:buFontTx/>
              <a:buNone/>
            </a:pPr>
            <a:r>
              <a:rPr lang="en-US" altLang="en-US" sz="1800">
                <a:latin typeface="Calibri" panose="020F0502020204030204" pitchFamily="34" charset="0"/>
              </a:rPr>
              <a:t>y=dbeta(x,1+k,1+n-k); sum(x*y[is.finite(y)])/steps; lines(x,y, lwd=4,col='black')  # Bayes-Laplace</a:t>
            </a:r>
          </a:p>
          <a:p>
            <a:pPr eaLnBrk="1" hangingPunct="1">
              <a:spcBef>
                <a:spcPct val="0"/>
              </a:spcBef>
              <a:buFontTx/>
              <a:buNone/>
            </a:pPr>
            <a:r>
              <a:rPr lang="en-US" altLang="en-US" sz="1800">
                <a:latin typeface="Calibri" panose="020F0502020204030204" pitchFamily="34" charset="0"/>
              </a:rPr>
              <a:t>y=dbeta(x,k+0.00005,n-k); sum(x*y[is.finite(y)])/steps; lines(x,y, lwd=4,col='darkgreen')  # Haldane, Novik&amp;Hall, Jaynes, Villegas</a:t>
            </a:r>
          </a:p>
          <a:p>
            <a:pPr eaLnBrk="1" hangingPunct="1">
              <a:spcBef>
                <a:spcPct val="0"/>
              </a:spcBef>
              <a:buFontTx/>
              <a:buNone/>
            </a:pPr>
            <a:r>
              <a:rPr lang="en-US" altLang="en-US" sz="1800">
                <a:latin typeface="Calibri" panose="020F0502020204030204" pitchFamily="34" charset="0"/>
              </a:rPr>
              <a:t># Zellner</a:t>
            </a:r>
          </a:p>
          <a:p>
            <a:pPr eaLnBrk="1" hangingPunct="1">
              <a:spcBef>
                <a:spcPct val="0"/>
              </a:spcBef>
              <a:buFontTx/>
              <a:buNone/>
            </a:pPr>
            <a:r>
              <a:rPr lang="en-US" altLang="en-US" sz="1800">
                <a:latin typeface="Calibri" panose="020F0502020204030204" pitchFamily="34" charset="0"/>
              </a:rPr>
              <a:t>  y=1.6186*x^x*(1-x)^(1-x); </a:t>
            </a:r>
          </a:p>
          <a:p>
            <a:pPr eaLnBrk="1" hangingPunct="1">
              <a:spcBef>
                <a:spcPct val="0"/>
              </a:spcBef>
              <a:buFontTx/>
              <a:buNone/>
            </a:pPr>
            <a:r>
              <a:rPr lang="en-US" altLang="en-US" sz="1800">
                <a:latin typeface="Calibri" panose="020F0502020204030204" pitchFamily="34" charset="0"/>
              </a:rPr>
              <a:t>  lk=dbeta(x, 1+k, 1+n-k) </a:t>
            </a:r>
          </a:p>
          <a:p>
            <a:pPr eaLnBrk="1" hangingPunct="1">
              <a:spcBef>
                <a:spcPct val="0"/>
              </a:spcBef>
              <a:buFontTx/>
              <a:buNone/>
            </a:pPr>
            <a:r>
              <a:rPr lang="en-US" altLang="en-US" sz="1800">
                <a:latin typeface="Calibri" panose="020F0502020204030204" pitchFamily="34" charset="0"/>
              </a:rPr>
              <a:t>  po = lk * y </a:t>
            </a:r>
          </a:p>
          <a:p>
            <a:pPr eaLnBrk="1" hangingPunct="1">
              <a:spcBef>
                <a:spcPct val="0"/>
              </a:spcBef>
              <a:buFontTx/>
              <a:buNone/>
            </a:pPr>
            <a:r>
              <a:rPr lang="en-US" altLang="en-US" sz="1800">
                <a:latin typeface="Calibri" panose="020F0502020204030204" pitchFamily="34" charset="0"/>
              </a:rPr>
              <a:t>  y = po * steps / sum(po)</a:t>
            </a:r>
          </a:p>
          <a:p>
            <a:pPr eaLnBrk="1" hangingPunct="1">
              <a:spcBef>
                <a:spcPct val="0"/>
              </a:spcBef>
              <a:buFontTx/>
              <a:buNone/>
            </a:pPr>
            <a:r>
              <a:rPr lang="en-US" altLang="en-US" sz="1800">
                <a:latin typeface="Calibri" panose="020F0502020204030204" pitchFamily="34" charset="0"/>
              </a:rPr>
              <a:t>Z = sum(x * y)</a:t>
            </a:r>
          </a:p>
          <a:p>
            <a:pPr eaLnBrk="1" hangingPunct="1">
              <a:spcBef>
                <a:spcPct val="0"/>
              </a:spcBef>
              <a:buFontTx/>
              <a:buNone/>
            </a:pPr>
            <a:r>
              <a:rPr lang="en-US" altLang="en-US" sz="1800">
                <a:latin typeface="Calibri" panose="020F0502020204030204" pitchFamily="34" charset="0"/>
              </a:rPr>
              <a:t>  lines(x,y, lwd=4,col='red')  </a:t>
            </a:r>
          </a:p>
          <a:p>
            <a:pPr eaLnBrk="1" hangingPunct="1">
              <a:spcBef>
                <a:spcPct val="0"/>
              </a:spcBef>
              <a:buFontTx/>
              <a:buNone/>
            </a:pPr>
            <a:r>
              <a:rPr lang="en-US" altLang="en-US" sz="1800">
                <a:latin typeface="Calibri" panose="020F0502020204030204" pitchFamily="34" charset="0"/>
              </a:rPr>
              <a:t>  sum(y*x)/steps</a:t>
            </a:r>
          </a:p>
          <a:p>
            <a:pPr eaLnBrk="1" hangingPunct="1">
              <a:spcBef>
                <a:spcPct val="0"/>
              </a:spcBef>
              <a:buFontTx/>
              <a:buNone/>
            </a:pPr>
            <a:endParaRPr lang="en-US" altLang="en-US" sz="1800">
              <a:latin typeface="Calibri" panose="020F0502020204030204" pitchFamily="34" charset="0"/>
            </a:endParaRPr>
          </a:p>
          <a:p>
            <a:pPr eaLnBrk="1" hangingPunct="1">
              <a:spcBef>
                <a:spcPct val="0"/>
              </a:spcBef>
              <a:buFontTx/>
              <a:buNone/>
            </a:pPr>
            <a:r>
              <a:rPr lang="en-US" altLang="en-US" sz="1800">
                <a:latin typeface="Calibri" panose="020F0502020204030204" pitchFamily="34" charset="0"/>
              </a:rPr>
              <a:t># posterior cumulative distributions</a:t>
            </a:r>
          </a:p>
          <a:p>
            <a:pPr eaLnBrk="1" hangingPunct="1">
              <a:spcBef>
                <a:spcPct val="0"/>
              </a:spcBef>
              <a:buFontTx/>
              <a:buNone/>
            </a:pPr>
            <a:r>
              <a:rPr lang="en-US" altLang="en-US" sz="1800">
                <a:latin typeface="Calibri" panose="020F0502020204030204" pitchFamily="34" charset="0"/>
              </a:rPr>
              <a:t>plot(NULL, xlim=c(0,1),ylim=c(0,1),xlab='p',ylab='Cumulative Probability') </a:t>
            </a:r>
          </a:p>
          <a:p>
            <a:pPr eaLnBrk="1" hangingPunct="1">
              <a:spcBef>
                <a:spcPct val="0"/>
              </a:spcBef>
              <a:buFontTx/>
              <a:buNone/>
            </a:pPr>
            <a:r>
              <a:rPr lang="en-US" altLang="en-US" sz="1800">
                <a:latin typeface="Calibri" panose="020F0502020204030204" pitchFamily="34" charset="0"/>
              </a:rPr>
              <a:t>y=pbeta(x,0.5+k,0.5+n-k); sum(x*y[is.finite(y)])/steps; lines(x,y, lwd=4,col='blue')  # Jeffreys, Perks, Box&amp;Tiao, Bernardo</a:t>
            </a:r>
          </a:p>
          <a:p>
            <a:pPr eaLnBrk="1" hangingPunct="1">
              <a:spcBef>
                <a:spcPct val="0"/>
              </a:spcBef>
              <a:buFontTx/>
              <a:buNone/>
            </a:pPr>
            <a:r>
              <a:rPr lang="en-US" altLang="en-US" sz="1800">
                <a:latin typeface="Calibri" panose="020F0502020204030204" pitchFamily="34" charset="0"/>
              </a:rPr>
              <a:t>y=pbeta(x,2+k,2+n-k); sum(x*y[is.finite(y)])/steps; lines(x,y, lwd=4,col='gray')  # Walley</a:t>
            </a:r>
          </a:p>
          <a:p>
            <a:pPr eaLnBrk="1" hangingPunct="1">
              <a:spcBef>
                <a:spcPct val="0"/>
              </a:spcBef>
              <a:buFontTx/>
              <a:buNone/>
            </a:pPr>
            <a:r>
              <a:rPr lang="en-US" altLang="en-US" sz="1800">
                <a:latin typeface="Calibri" panose="020F0502020204030204" pitchFamily="34" charset="0"/>
              </a:rPr>
              <a:t>y=pbeta(x,1+k,1+n-k); sum(x*y[is.finite(y)])/steps; lines(x,y, lwd=4,col='black')  # Bayes-Laplace</a:t>
            </a:r>
          </a:p>
          <a:p>
            <a:pPr eaLnBrk="1" hangingPunct="1">
              <a:spcBef>
                <a:spcPct val="0"/>
              </a:spcBef>
              <a:buFontTx/>
              <a:buNone/>
            </a:pPr>
            <a:r>
              <a:rPr lang="en-US" altLang="en-US" sz="1800">
                <a:latin typeface="Calibri" panose="020F0502020204030204" pitchFamily="34" charset="0"/>
              </a:rPr>
              <a:t>y=pbeta(x,k+0.00005,n-k); sum(x*y[is.finite(y)])/steps; lines(x,y, lwd=4,col='darkgreen')  # Haldane, Novik&amp;Hall, Jaynes, Villegas</a:t>
            </a:r>
          </a:p>
          <a:p>
            <a:pPr eaLnBrk="1" hangingPunct="1">
              <a:spcBef>
                <a:spcPct val="0"/>
              </a:spcBef>
              <a:buFontTx/>
              <a:buNone/>
            </a:pPr>
            <a:r>
              <a:rPr lang="en-US" altLang="en-US" sz="1800">
                <a:latin typeface="Calibri" panose="020F0502020204030204" pitchFamily="34" charset="0"/>
              </a:rPr>
              <a:t># Zellner</a:t>
            </a:r>
          </a:p>
          <a:p>
            <a:pPr eaLnBrk="1" hangingPunct="1">
              <a:spcBef>
                <a:spcPct val="0"/>
              </a:spcBef>
              <a:buFontTx/>
              <a:buNone/>
            </a:pPr>
            <a:r>
              <a:rPr lang="en-US" altLang="en-US" sz="1800">
                <a:latin typeface="Calibri" panose="020F0502020204030204" pitchFamily="34" charset="0"/>
              </a:rPr>
              <a:t>  y=1.6186*x^x*(1-x)^(1-x); </a:t>
            </a:r>
          </a:p>
          <a:p>
            <a:pPr eaLnBrk="1" hangingPunct="1">
              <a:spcBef>
                <a:spcPct val="0"/>
              </a:spcBef>
              <a:buFontTx/>
              <a:buNone/>
            </a:pPr>
            <a:r>
              <a:rPr lang="en-US" altLang="en-US" sz="1800">
                <a:latin typeface="Calibri" panose="020F0502020204030204" pitchFamily="34" charset="0"/>
              </a:rPr>
              <a:t>  lk=dbeta(x, 1+k, 1+n-k) </a:t>
            </a:r>
          </a:p>
          <a:p>
            <a:pPr eaLnBrk="1" hangingPunct="1">
              <a:spcBef>
                <a:spcPct val="0"/>
              </a:spcBef>
              <a:buFontTx/>
              <a:buNone/>
            </a:pPr>
            <a:r>
              <a:rPr lang="en-US" altLang="en-US" sz="1800">
                <a:latin typeface="Calibri" panose="020F0502020204030204" pitchFamily="34" charset="0"/>
              </a:rPr>
              <a:t>  po = lk * y </a:t>
            </a:r>
          </a:p>
          <a:p>
            <a:pPr eaLnBrk="1" hangingPunct="1">
              <a:spcBef>
                <a:spcPct val="0"/>
              </a:spcBef>
              <a:buFontTx/>
              <a:buNone/>
            </a:pPr>
            <a:r>
              <a:rPr lang="en-US" altLang="en-US" sz="1800">
                <a:latin typeface="Calibri" panose="020F0502020204030204" pitchFamily="34" charset="0"/>
              </a:rPr>
              <a:t>  y = cumsum(po * steps / sum(po))</a:t>
            </a:r>
          </a:p>
          <a:p>
            <a:pPr eaLnBrk="1" hangingPunct="1">
              <a:spcBef>
                <a:spcPct val="0"/>
              </a:spcBef>
              <a:buFontTx/>
              <a:buNone/>
            </a:pPr>
            <a:r>
              <a:rPr lang="en-US" altLang="en-US" sz="1800">
                <a:latin typeface="Calibri" panose="020F0502020204030204" pitchFamily="34" charset="0"/>
              </a:rPr>
              <a:t>  y = y / max(y)</a:t>
            </a:r>
          </a:p>
          <a:p>
            <a:pPr eaLnBrk="1" hangingPunct="1">
              <a:spcBef>
                <a:spcPct val="0"/>
              </a:spcBef>
              <a:buFontTx/>
              <a:buNone/>
            </a:pPr>
            <a:r>
              <a:rPr lang="en-US" altLang="en-US" sz="1800">
                <a:latin typeface="Calibri" panose="020F0502020204030204" pitchFamily="34" charset="0"/>
              </a:rPr>
              <a:t>  lines(x,y, lwd=4,col='red')  </a:t>
            </a:r>
          </a:p>
          <a:p>
            <a:pPr eaLnBrk="1" hangingPunct="1">
              <a:spcBef>
                <a:spcPct val="0"/>
              </a:spcBef>
              <a:buFontTx/>
              <a:buNone/>
            </a:pPr>
            <a:r>
              <a:rPr lang="en-US" altLang="en-US" sz="1800">
                <a:latin typeface="Calibri" panose="020F0502020204030204" pitchFamily="34" charset="0"/>
              </a:rPr>
              <a:t>  sum(y*x)/steps</a:t>
            </a:r>
          </a:p>
          <a:p>
            <a:pPr eaLnBrk="1" hangingPunct="1">
              <a:spcBef>
                <a:spcPct val="0"/>
              </a:spcBef>
              <a:buFontTx/>
              <a:buNone/>
            </a:pPr>
            <a:endParaRPr lang="en-US" altLang="en-US" sz="1800">
              <a:latin typeface="Calibri" panose="020F0502020204030204" pitchFamily="34" charset="0"/>
            </a:endParaRPr>
          </a:p>
          <a:p>
            <a:pPr eaLnBrk="1" hangingPunct="1">
              <a:spcBef>
                <a:spcPct val="0"/>
              </a:spcBef>
              <a:buFontTx/>
              <a:buNone/>
            </a:pPr>
            <a:r>
              <a:rPr lang="en-US" altLang="en-US" sz="1800">
                <a:latin typeface="Calibri" panose="020F0502020204030204" pitchFamily="34" charset="0"/>
              </a:rPr>
              <a:t>cat('Means', '\n')</a:t>
            </a:r>
          </a:p>
          <a:p>
            <a:pPr eaLnBrk="1" hangingPunct="1">
              <a:spcBef>
                <a:spcPct val="0"/>
              </a:spcBef>
              <a:buFontTx/>
              <a:buNone/>
            </a:pPr>
            <a:r>
              <a:rPr lang="en-US" altLang="en-US" sz="1800">
                <a:latin typeface="Calibri" panose="020F0502020204030204" pitchFamily="34" charset="0"/>
              </a:rPr>
              <a:t>v=k+0;w=n-k; cat(v/(v+w), 'Haldane, Novik&amp;Hall, Jaynes, Villegas ', '\n')</a:t>
            </a:r>
          </a:p>
          <a:p>
            <a:pPr eaLnBrk="1" hangingPunct="1">
              <a:spcBef>
                <a:spcPct val="0"/>
              </a:spcBef>
              <a:buFontTx/>
              <a:buNone/>
            </a:pPr>
            <a:r>
              <a:rPr lang="en-US" altLang="en-US" sz="1800">
                <a:latin typeface="Calibri" panose="020F0502020204030204" pitchFamily="34" charset="0"/>
              </a:rPr>
              <a:t>v=0.5+k;w=0.5+n-k; cat(v/(v+w), 'Jeffreys, Perks, Box&amp;Tiao, Bernardo ', '\n')</a:t>
            </a:r>
          </a:p>
          <a:p>
            <a:pPr eaLnBrk="1" hangingPunct="1">
              <a:spcBef>
                <a:spcPct val="0"/>
              </a:spcBef>
              <a:buFontTx/>
              <a:buNone/>
            </a:pPr>
            <a:r>
              <a:rPr lang="en-US" altLang="en-US" sz="1800">
                <a:latin typeface="Calibri" panose="020F0502020204030204" pitchFamily="34" charset="0"/>
              </a:rPr>
              <a:t>cat(Z, ' Zellner ', '\n')</a:t>
            </a:r>
          </a:p>
          <a:p>
            <a:pPr eaLnBrk="1" hangingPunct="1">
              <a:spcBef>
                <a:spcPct val="0"/>
              </a:spcBef>
              <a:buFontTx/>
              <a:buNone/>
            </a:pPr>
            <a:r>
              <a:rPr lang="en-US" altLang="en-US" sz="1800">
                <a:latin typeface="Calibri" panose="020F0502020204030204" pitchFamily="34" charset="0"/>
              </a:rPr>
              <a:t>v=1+k;w=1+n-k; cat(v/(v+w), 'Bayes-Laplace ', '\n')</a:t>
            </a:r>
          </a:p>
          <a:p>
            <a:pPr eaLnBrk="1" hangingPunct="1">
              <a:spcBef>
                <a:spcPct val="0"/>
              </a:spcBef>
              <a:buFontTx/>
              <a:buNone/>
            </a:pPr>
            <a:r>
              <a:rPr lang="en-US" altLang="en-US" sz="1800">
                <a:latin typeface="Calibri" panose="020F0502020204030204" pitchFamily="34" charset="0"/>
              </a:rPr>
              <a:t>v=2+k;w=2+n-k; cat(v/(v+w), 'Walley ', '\n')</a:t>
            </a:r>
          </a:p>
          <a:p>
            <a:pPr eaLnBrk="1" hangingPunct="1">
              <a:spcBef>
                <a:spcPct val="0"/>
              </a:spcBef>
              <a:buFontTx/>
              <a:buNone/>
            </a:pPr>
            <a:endParaRPr lang="en-US" altLang="en-US" sz="1800">
              <a:latin typeface="Calibri" panose="020F0502020204030204" pitchFamily="34" charset="0"/>
            </a:endParaRPr>
          </a:p>
        </p:txBody>
      </p:sp>
      <p:pic>
        <p:nvPicPr>
          <p:cNvPr id="56323" name="Picture 3"/>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914400" y="-273050"/>
            <a:ext cx="7162800" cy="7131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Rectangle 4"/>
          <p:cNvSpPr/>
          <p:nvPr/>
        </p:nvSpPr>
        <p:spPr>
          <a:xfrm>
            <a:off x="2438400" y="576263"/>
            <a:ext cx="2438400" cy="1938337"/>
          </a:xfrm>
          <a:prstGeom prst="rect">
            <a:avLst/>
          </a:prstGeom>
        </p:spPr>
        <p:txBody>
          <a:bodyPr>
            <a:spAutoFit/>
          </a:bodyPr>
          <a:lstStyle/>
          <a:p>
            <a:pPr eaLnBrk="1" hangingPunct="1">
              <a:defRPr/>
            </a:pPr>
            <a:r>
              <a:rPr lang="en-US" sz="2000" i="1" dirty="0">
                <a:latin typeface="+mn-lt"/>
                <a:ea typeface="ＭＳ Ｐゴシック" charset="0"/>
                <a:cs typeface="ＭＳ Ｐゴシック" charset="0"/>
              </a:rPr>
              <a:t>Prior</a:t>
            </a:r>
            <a:r>
              <a:rPr lang="en-US" sz="2000" dirty="0">
                <a:latin typeface="+mn-lt"/>
                <a:ea typeface="ＭＳ Ｐゴシック" charset="0"/>
                <a:cs typeface="ＭＳ Ｐゴシック" charset="0"/>
              </a:rPr>
              <a:t> </a:t>
            </a:r>
          </a:p>
          <a:p>
            <a:pPr eaLnBrk="1" hangingPunct="1">
              <a:defRPr/>
            </a:pPr>
            <a:r>
              <a:rPr lang="en-US" sz="2000" dirty="0">
                <a:solidFill>
                  <a:srgbClr val="008000"/>
                </a:solidFill>
                <a:latin typeface="+mn-lt"/>
                <a:ea typeface="ＭＳ Ｐゴシック" charset="0"/>
                <a:cs typeface="ＭＳ Ｐゴシック" charset="0"/>
              </a:rPr>
              <a:t>Haldane</a:t>
            </a:r>
          </a:p>
          <a:p>
            <a:pPr eaLnBrk="1" hangingPunct="1">
              <a:defRPr/>
            </a:pPr>
            <a:r>
              <a:rPr lang="en-US" sz="2000" dirty="0" err="1">
                <a:solidFill>
                  <a:srgbClr val="0000FF"/>
                </a:solidFill>
                <a:latin typeface="+mn-lt"/>
                <a:ea typeface="ＭＳ Ｐゴシック" charset="0"/>
                <a:cs typeface="ＭＳ Ｐゴシック" charset="0"/>
              </a:rPr>
              <a:t>Jeffreys</a:t>
            </a:r>
            <a:endParaRPr lang="en-US" sz="2000" dirty="0">
              <a:solidFill>
                <a:srgbClr val="0000FF"/>
              </a:solidFill>
              <a:latin typeface="+mn-lt"/>
              <a:ea typeface="ＭＳ Ｐゴシック" charset="0"/>
              <a:cs typeface="ＭＳ Ｐゴシック" charset="0"/>
            </a:endParaRPr>
          </a:p>
          <a:p>
            <a:pPr eaLnBrk="1" hangingPunct="1">
              <a:defRPr/>
            </a:pPr>
            <a:r>
              <a:rPr lang="en-US" sz="2000" dirty="0" err="1">
                <a:solidFill>
                  <a:srgbClr val="FF0000"/>
                </a:solidFill>
                <a:latin typeface="+mn-lt"/>
                <a:ea typeface="ＭＳ Ｐゴシック" charset="0"/>
                <a:cs typeface="ＭＳ Ｐゴシック" charset="0"/>
              </a:rPr>
              <a:t>Zellner</a:t>
            </a:r>
            <a:r>
              <a:rPr lang="en-US" sz="2000" dirty="0">
                <a:solidFill>
                  <a:srgbClr val="FF0000"/>
                </a:solidFill>
                <a:latin typeface="+mn-lt"/>
                <a:ea typeface="ＭＳ Ｐゴシック" charset="0"/>
                <a:cs typeface="ＭＳ Ｐゴシック" charset="0"/>
              </a:rPr>
              <a:t>  </a:t>
            </a:r>
          </a:p>
          <a:p>
            <a:pPr eaLnBrk="1" hangingPunct="1">
              <a:defRPr/>
            </a:pPr>
            <a:r>
              <a:rPr lang="en-US" sz="2000" dirty="0">
                <a:latin typeface="+mn-lt"/>
                <a:ea typeface="ＭＳ Ｐゴシック" charset="0"/>
                <a:cs typeface="ＭＳ Ｐゴシック" charset="0"/>
              </a:rPr>
              <a:t>Bayes-Laplace  </a:t>
            </a:r>
          </a:p>
          <a:p>
            <a:pPr eaLnBrk="1" hangingPunct="1">
              <a:defRPr/>
            </a:pPr>
            <a:r>
              <a:rPr lang="en-US" sz="2000" dirty="0" err="1">
                <a:solidFill>
                  <a:schemeClr val="bg2"/>
                </a:solidFill>
                <a:latin typeface="+mn-lt"/>
                <a:ea typeface="ＭＳ Ｐゴシック" charset="0"/>
                <a:cs typeface="ＭＳ Ｐゴシック" charset="0"/>
              </a:rPr>
              <a:t>Walley</a:t>
            </a:r>
            <a:r>
              <a:rPr lang="en-US" sz="2000" dirty="0">
                <a:solidFill>
                  <a:schemeClr val="bg2"/>
                </a:solidFill>
                <a:latin typeface="+mn-lt"/>
                <a:ea typeface="ＭＳ Ｐゴシック" charset="0"/>
                <a:cs typeface="ＭＳ Ｐゴシック" charset="0"/>
              </a:rPr>
              <a:t> </a:t>
            </a:r>
          </a:p>
        </p:txBody>
      </p:sp>
      <p:sp>
        <p:nvSpPr>
          <p:cNvPr id="6" name="Rectangle 5"/>
          <p:cNvSpPr>
            <a:spLocks noChangeArrowheads="1"/>
          </p:cNvSpPr>
          <p:nvPr/>
        </p:nvSpPr>
        <p:spPr bwMode="auto">
          <a:xfrm>
            <a:off x="1524000" y="5943600"/>
            <a:ext cx="6324600" cy="914400"/>
          </a:xfrm>
          <a:prstGeom prst="rect">
            <a:avLst/>
          </a:prstGeom>
          <a:solidFill>
            <a:schemeClr val="bg1"/>
          </a:solidFill>
          <a:ln>
            <a:noFill/>
          </a:ln>
          <a:effectLst>
            <a:outerShdw blurRad="40000" dist="23000" dir="5400000" rotWithShape="0">
              <a:srgbClr val="808080">
                <a:alpha val="34999"/>
              </a:srgbClr>
            </a:outerShdw>
          </a:effectLst>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eaLnBrk="1" hangingPunct="1">
              <a:defRPr/>
            </a:pPr>
            <a:r>
              <a:rPr lang="en-US" sz="3200" dirty="0">
                <a:latin typeface="+mn-lt"/>
                <a:ea typeface="+mn-ea"/>
              </a:rPr>
              <a:t>Probability</a:t>
            </a:r>
          </a:p>
        </p:txBody>
      </p:sp>
      <p:sp>
        <p:nvSpPr>
          <p:cNvPr id="56326" name="Rectangle 16"/>
          <p:cNvSpPr>
            <a:spLocks noChangeArrowheads="1"/>
          </p:cNvSpPr>
          <p:nvPr/>
        </p:nvSpPr>
        <p:spPr bwMode="auto">
          <a:xfrm>
            <a:off x="1908175" y="5867400"/>
            <a:ext cx="1524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ea typeface="MS PGothic" panose="020B0600070205080204" pitchFamily="34" charset="-128"/>
              </a:defRPr>
            </a:lvl1pPr>
            <a:lvl2pPr marL="742950" indent="-285750">
              <a:spcBef>
                <a:spcPct val="20000"/>
              </a:spcBef>
              <a:buChar char="–"/>
              <a:defRPr sz="2800">
                <a:solidFill>
                  <a:schemeClr val="tx1"/>
                </a:solidFill>
                <a:latin typeface="Times New Roman" panose="02020603050405020304" pitchFamily="18" charset="0"/>
                <a:ea typeface="MS PGothic" panose="020B0600070205080204" pitchFamily="34" charset="-128"/>
              </a:defRPr>
            </a:lvl2pPr>
            <a:lvl3pPr marL="1143000" indent="-228600">
              <a:spcBef>
                <a:spcPct val="20000"/>
              </a:spcBef>
              <a:buChar char="•"/>
              <a:defRPr sz="2400">
                <a:solidFill>
                  <a:schemeClr val="tx1"/>
                </a:solidFill>
                <a:latin typeface="Times New Roman" panose="02020603050405020304" pitchFamily="18" charset="0"/>
                <a:ea typeface="MS PGothic"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9pPr>
          </a:lstStyle>
          <a:p>
            <a:pPr eaLnBrk="1" hangingPunct="1">
              <a:spcBef>
                <a:spcPct val="0"/>
              </a:spcBef>
              <a:buFontTx/>
              <a:buNone/>
            </a:pPr>
            <a:r>
              <a:rPr lang="en-US" altLang="en-US" sz="2400"/>
              <a:t>0</a:t>
            </a:r>
          </a:p>
        </p:txBody>
      </p:sp>
      <p:sp>
        <p:nvSpPr>
          <p:cNvPr id="56327" name="Rectangle 17"/>
          <p:cNvSpPr>
            <a:spLocks noChangeArrowheads="1"/>
          </p:cNvSpPr>
          <p:nvPr/>
        </p:nvSpPr>
        <p:spPr bwMode="auto">
          <a:xfrm>
            <a:off x="2822575" y="5867400"/>
            <a:ext cx="3810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ea typeface="MS PGothic" panose="020B0600070205080204" pitchFamily="34" charset="-128"/>
              </a:defRPr>
            </a:lvl1pPr>
            <a:lvl2pPr marL="742950" indent="-285750">
              <a:spcBef>
                <a:spcPct val="20000"/>
              </a:spcBef>
              <a:buChar char="–"/>
              <a:defRPr sz="2800">
                <a:solidFill>
                  <a:schemeClr val="tx1"/>
                </a:solidFill>
                <a:latin typeface="Times New Roman" panose="02020603050405020304" pitchFamily="18" charset="0"/>
                <a:ea typeface="MS PGothic" panose="020B0600070205080204" pitchFamily="34" charset="-128"/>
              </a:defRPr>
            </a:lvl2pPr>
            <a:lvl3pPr marL="1143000" indent="-228600">
              <a:spcBef>
                <a:spcPct val="20000"/>
              </a:spcBef>
              <a:buChar char="•"/>
              <a:defRPr sz="2400">
                <a:solidFill>
                  <a:schemeClr val="tx1"/>
                </a:solidFill>
                <a:latin typeface="Times New Roman" panose="02020603050405020304" pitchFamily="18" charset="0"/>
                <a:ea typeface="MS PGothic"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9pPr>
          </a:lstStyle>
          <a:p>
            <a:pPr eaLnBrk="1" hangingPunct="1">
              <a:spcBef>
                <a:spcPct val="0"/>
              </a:spcBef>
              <a:buFontTx/>
              <a:buNone/>
            </a:pPr>
            <a:r>
              <a:rPr lang="en-US" altLang="en-US" sz="2400"/>
              <a:t>0.2</a:t>
            </a:r>
          </a:p>
        </p:txBody>
      </p:sp>
      <p:sp>
        <p:nvSpPr>
          <p:cNvPr id="56328" name="Rectangle 18"/>
          <p:cNvSpPr>
            <a:spLocks noChangeArrowheads="1"/>
          </p:cNvSpPr>
          <p:nvPr/>
        </p:nvSpPr>
        <p:spPr bwMode="auto">
          <a:xfrm>
            <a:off x="3963988" y="5867400"/>
            <a:ext cx="3810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ea typeface="MS PGothic" panose="020B0600070205080204" pitchFamily="34" charset="-128"/>
              </a:defRPr>
            </a:lvl1pPr>
            <a:lvl2pPr marL="742950" indent="-285750">
              <a:spcBef>
                <a:spcPct val="20000"/>
              </a:spcBef>
              <a:buChar char="–"/>
              <a:defRPr sz="2800">
                <a:solidFill>
                  <a:schemeClr val="tx1"/>
                </a:solidFill>
                <a:latin typeface="Times New Roman" panose="02020603050405020304" pitchFamily="18" charset="0"/>
                <a:ea typeface="MS PGothic" panose="020B0600070205080204" pitchFamily="34" charset="-128"/>
              </a:defRPr>
            </a:lvl2pPr>
            <a:lvl3pPr marL="1143000" indent="-228600">
              <a:spcBef>
                <a:spcPct val="20000"/>
              </a:spcBef>
              <a:buChar char="•"/>
              <a:defRPr sz="2400">
                <a:solidFill>
                  <a:schemeClr val="tx1"/>
                </a:solidFill>
                <a:latin typeface="Times New Roman" panose="02020603050405020304" pitchFamily="18" charset="0"/>
                <a:ea typeface="MS PGothic"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9pPr>
          </a:lstStyle>
          <a:p>
            <a:pPr eaLnBrk="1" hangingPunct="1">
              <a:spcBef>
                <a:spcPct val="0"/>
              </a:spcBef>
              <a:buFontTx/>
              <a:buNone/>
            </a:pPr>
            <a:r>
              <a:rPr lang="en-US" altLang="en-US" sz="2400"/>
              <a:t>0.4</a:t>
            </a:r>
          </a:p>
        </p:txBody>
      </p:sp>
      <p:sp>
        <p:nvSpPr>
          <p:cNvPr id="56329" name="Rectangle 19"/>
          <p:cNvSpPr>
            <a:spLocks noChangeArrowheads="1"/>
          </p:cNvSpPr>
          <p:nvPr/>
        </p:nvSpPr>
        <p:spPr bwMode="auto">
          <a:xfrm>
            <a:off x="5106988" y="5867400"/>
            <a:ext cx="3810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ea typeface="MS PGothic" panose="020B0600070205080204" pitchFamily="34" charset="-128"/>
              </a:defRPr>
            </a:lvl1pPr>
            <a:lvl2pPr marL="742950" indent="-285750">
              <a:spcBef>
                <a:spcPct val="20000"/>
              </a:spcBef>
              <a:buChar char="–"/>
              <a:defRPr sz="2800">
                <a:solidFill>
                  <a:schemeClr val="tx1"/>
                </a:solidFill>
                <a:latin typeface="Times New Roman" panose="02020603050405020304" pitchFamily="18" charset="0"/>
                <a:ea typeface="MS PGothic" panose="020B0600070205080204" pitchFamily="34" charset="-128"/>
              </a:defRPr>
            </a:lvl2pPr>
            <a:lvl3pPr marL="1143000" indent="-228600">
              <a:spcBef>
                <a:spcPct val="20000"/>
              </a:spcBef>
              <a:buChar char="•"/>
              <a:defRPr sz="2400">
                <a:solidFill>
                  <a:schemeClr val="tx1"/>
                </a:solidFill>
                <a:latin typeface="Times New Roman" panose="02020603050405020304" pitchFamily="18" charset="0"/>
                <a:ea typeface="MS PGothic"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9pPr>
          </a:lstStyle>
          <a:p>
            <a:pPr eaLnBrk="1" hangingPunct="1">
              <a:spcBef>
                <a:spcPct val="0"/>
              </a:spcBef>
              <a:buFontTx/>
              <a:buNone/>
            </a:pPr>
            <a:r>
              <a:rPr lang="en-US" altLang="en-US" sz="2400"/>
              <a:t>0.6</a:t>
            </a:r>
          </a:p>
        </p:txBody>
      </p:sp>
      <p:sp>
        <p:nvSpPr>
          <p:cNvPr id="56330" name="Rectangle 20"/>
          <p:cNvSpPr>
            <a:spLocks noChangeArrowheads="1"/>
          </p:cNvSpPr>
          <p:nvPr/>
        </p:nvSpPr>
        <p:spPr bwMode="auto">
          <a:xfrm>
            <a:off x="6189663" y="5867400"/>
            <a:ext cx="3810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ea typeface="MS PGothic" panose="020B0600070205080204" pitchFamily="34" charset="-128"/>
              </a:defRPr>
            </a:lvl1pPr>
            <a:lvl2pPr marL="742950" indent="-285750">
              <a:spcBef>
                <a:spcPct val="20000"/>
              </a:spcBef>
              <a:buChar char="–"/>
              <a:defRPr sz="2800">
                <a:solidFill>
                  <a:schemeClr val="tx1"/>
                </a:solidFill>
                <a:latin typeface="Times New Roman" panose="02020603050405020304" pitchFamily="18" charset="0"/>
                <a:ea typeface="MS PGothic" panose="020B0600070205080204" pitchFamily="34" charset="-128"/>
              </a:defRPr>
            </a:lvl2pPr>
            <a:lvl3pPr marL="1143000" indent="-228600">
              <a:spcBef>
                <a:spcPct val="20000"/>
              </a:spcBef>
              <a:buChar char="•"/>
              <a:defRPr sz="2400">
                <a:solidFill>
                  <a:schemeClr val="tx1"/>
                </a:solidFill>
                <a:latin typeface="Times New Roman" panose="02020603050405020304" pitchFamily="18" charset="0"/>
                <a:ea typeface="MS PGothic"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9pPr>
          </a:lstStyle>
          <a:p>
            <a:pPr eaLnBrk="1" hangingPunct="1">
              <a:spcBef>
                <a:spcPct val="0"/>
              </a:spcBef>
              <a:buFontTx/>
              <a:buNone/>
            </a:pPr>
            <a:r>
              <a:rPr lang="en-US" altLang="en-US" sz="2400"/>
              <a:t>0.8</a:t>
            </a:r>
          </a:p>
        </p:txBody>
      </p:sp>
      <p:sp>
        <p:nvSpPr>
          <p:cNvPr id="56331" name="Rectangle 21"/>
          <p:cNvSpPr>
            <a:spLocks noChangeArrowheads="1"/>
          </p:cNvSpPr>
          <p:nvPr/>
        </p:nvSpPr>
        <p:spPr bwMode="auto">
          <a:xfrm>
            <a:off x="7353300" y="5864225"/>
            <a:ext cx="1524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ea typeface="MS PGothic" panose="020B0600070205080204" pitchFamily="34" charset="-128"/>
              </a:defRPr>
            </a:lvl1pPr>
            <a:lvl2pPr marL="742950" indent="-285750">
              <a:spcBef>
                <a:spcPct val="20000"/>
              </a:spcBef>
              <a:buChar char="–"/>
              <a:defRPr sz="2800">
                <a:solidFill>
                  <a:schemeClr val="tx1"/>
                </a:solidFill>
                <a:latin typeface="Times New Roman" panose="02020603050405020304" pitchFamily="18" charset="0"/>
                <a:ea typeface="MS PGothic" panose="020B0600070205080204" pitchFamily="34" charset="-128"/>
              </a:defRPr>
            </a:lvl2pPr>
            <a:lvl3pPr marL="1143000" indent="-228600">
              <a:spcBef>
                <a:spcPct val="20000"/>
              </a:spcBef>
              <a:buChar char="•"/>
              <a:defRPr sz="2400">
                <a:solidFill>
                  <a:schemeClr val="tx1"/>
                </a:solidFill>
                <a:latin typeface="Times New Roman" panose="02020603050405020304" pitchFamily="18" charset="0"/>
                <a:ea typeface="MS PGothic"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9pPr>
          </a:lstStyle>
          <a:p>
            <a:pPr eaLnBrk="1" hangingPunct="1">
              <a:spcBef>
                <a:spcPct val="0"/>
              </a:spcBef>
              <a:buFontTx/>
              <a:buNone/>
            </a:pPr>
            <a:r>
              <a:rPr lang="en-US" altLang="en-US" sz="2400"/>
              <a:t>1</a:t>
            </a:r>
          </a:p>
        </p:txBody>
      </p:sp>
      <p:sp>
        <p:nvSpPr>
          <p:cNvPr id="13" name="Rectangle 12"/>
          <p:cNvSpPr/>
          <p:nvPr/>
        </p:nvSpPr>
        <p:spPr>
          <a:xfrm rot="16200000">
            <a:off x="-2286000" y="2667000"/>
            <a:ext cx="6324600" cy="1295400"/>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eaLnBrk="1" hangingPunct="1">
              <a:defRPr/>
            </a:pPr>
            <a:r>
              <a:rPr lang="en-US" sz="3200" dirty="0">
                <a:solidFill>
                  <a:schemeClr val="tx1"/>
                </a:solidFill>
              </a:rPr>
              <a:t>Probability density</a:t>
            </a:r>
          </a:p>
        </p:txBody>
      </p:sp>
      <p:sp>
        <p:nvSpPr>
          <p:cNvPr id="56333" name="Rectangle 29"/>
          <p:cNvSpPr>
            <a:spLocks noChangeArrowheads="1"/>
          </p:cNvSpPr>
          <p:nvPr/>
        </p:nvSpPr>
        <p:spPr bwMode="auto">
          <a:xfrm rot="-5400000">
            <a:off x="1303337" y="5532438"/>
            <a:ext cx="365125" cy="152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eaVert" wrap="none" lIns="0" tIns="0" rIns="0" bIns="0">
            <a:spAutoFit/>
          </a:bodyPr>
          <a:lstStyle>
            <a:lvl1pPr>
              <a:spcBef>
                <a:spcPct val="20000"/>
              </a:spcBef>
              <a:buChar char="•"/>
              <a:defRPr sz="3200">
                <a:solidFill>
                  <a:schemeClr val="tx1"/>
                </a:solidFill>
                <a:latin typeface="Times New Roman" panose="02020603050405020304" pitchFamily="18" charset="0"/>
                <a:ea typeface="MS PGothic" panose="020B0600070205080204" pitchFamily="34" charset="-128"/>
              </a:defRPr>
            </a:lvl1pPr>
            <a:lvl2pPr marL="742950" indent="-285750">
              <a:spcBef>
                <a:spcPct val="20000"/>
              </a:spcBef>
              <a:buChar char="–"/>
              <a:defRPr sz="2800">
                <a:solidFill>
                  <a:schemeClr val="tx1"/>
                </a:solidFill>
                <a:latin typeface="Times New Roman" panose="02020603050405020304" pitchFamily="18" charset="0"/>
                <a:ea typeface="MS PGothic" panose="020B0600070205080204" pitchFamily="34" charset="-128"/>
              </a:defRPr>
            </a:lvl2pPr>
            <a:lvl3pPr marL="1143000" indent="-228600">
              <a:spcBef>
                <a:spcPct val="20000"/>
              </a:spcBef>
              <a:buChar char="•"/>
              <a:defRPr sz="2400">
                <a:solidFill>
                  <a:schemeClr val="tx1"/>
                </a:solidFill>
                <a:latin typeface="Times New Roman" panose="02020603050405020304" pitchFamily="18" charset="0"/>
                <a:ea typeface="MS PGothic"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9pPr>
          </a:lstStyle>
          <a:p>
            <a:pPr algn="r" eaLnBrk="1" hangingPunct="1">
              <a:spcBef>
                <a:spcPct val="0"/>
              </a:spcBef>
              <a:buFontTx/>
              <a:buNone/>
            </a:pPr>
            <a:r>
              <a:rPr lang="en-US" altLang="en-US" sz="2400"/>
              <a:t>0</a:t>
            </a:r>
          </a:p>
        </p:txBody>
      </p:sp>
      <p:sp>
        <p:nvSpPr>
          <p:cNvPr id="56334" name="Rectangle 31"/>
          <p:cNvSpPr>
            <a:spLocks noChangeArrowheads="1"/>
          </p:cNvSpPr>
          <p:nvPr/>
        </p:nvSpPr>
        <p:spPr bwMode="auto">
          <a:xfrm rot="-5400000">
            <a:off x="1300956" y="3088482"/>
            <a:ext cx="369887" cy="152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eaVert" wrap="none" lIns="0" tIns="0" rIns="0" bIns="0">
            <a:spAutoFit/>
          </a:bodyPr>
          <a:lstStyle>
            <a:lvl1pPr>
              <a:spcBef>
                <a:spcPct val="20000"/>
              </a:spcBef>
              <a:buChar char="•"/>
              <a:defRPr sz="3200">
                <a:solidFill>
                  <a:schemeClr val="tx1"/>
                </a:solidFill>
                <a:latin typeface="Times New Roman" panose="02020603050405020304" pitchFamily="18" charset="0"/>
                <a:ea typeface="MS PGothic" panose="020B0600070205080204" pitchFamily="34" charset="-128"/>
              </a:defRPr>
            </a:lvl1pPr>
            <a:lvl2pPr marL="742950" indent="-285750">
              <a:spcBef>
                <a:spcPct val="20000"/>
              </a:spcBef>
              <a:buChar char="–"/>
              <a:defRPr sz="2800">
                <a:solidFill>
                  <a:schemeClr val="tx1"/>
                </a:solidFill>
                <a:latin typeface="Times New Roman" panose="02020603050405020304" pitchFamily="18" charset="0"/>
                <a:ea typeface="MS PGothic" panose="020B0600070205080204" pitchFamily="34" charset="-128"/>
              </a:defRPr>
            </a:lvl2pPr>
            <a:lvl3pPr marL="1143000" indent="-228600">
              <a:spcBef>
                <a:spcPct val="20000"/>
              </a:spcBef>
              <a:buChar char="•"/>
              <a:defRPr sz="2400">
                <a:solidFill>
                  <a:schemeClr val="tx1"/>
                </a:solidFill>
                <a:latin typeface="Times New Roman" panose="02020603050405020304" pitchFamily="18" charset="0"/>
                <a:ea typeface="MS PGothic"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9pPr>
          </a:lstStyle>
          <a:p>
            <a:pPr algn="r" eaLnBrk="1" hangingPunct="1">
              <a:spcBef>
                <a:spcPct val="0"/>
              </a:spcBef>
              <a:buFontTx/>
              <a:buNone/>
            </a:pPr>
            <a:r>
              <a:rPr lang="en-US" altLang="en-US" sz="2400"/>
              <a:t>1</a:t>
            </a:r>
          </a:p>
        </p:txBody>
      </p:sp>
      <p:sp>
        <p:nvSpPr>
          <p:cNvPr id="56335" name="Rectangle 33"/>
          <p:cNvSpPr>
            <a:spLocks noChangeArrowheads="1"/>
          </p:cNvSpPr>
          <p:nvPr/>
        </p:nvSpPr>
        <p:spPr bwMode="auto">
          <a:xfrm rot="-5400000">
            <a:off x="1300956" y="642144"/>
            <a:ext cx="369888" cy="152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eaVert" wrap="none" lIns="0" tIns="0" rIns="0" bIns="0">
            <a:spAutoFit/>
          </a:bodyPr>
          <a:lstStyle>
            <a:lvl1pPr>
              <a:spcBef>
                <a:spcPct val="20000"/>
              </a:spcBef>
              <a:buChar char="•"/>
              <a:defRPr sz="3200">
                <a:solidFill>
                  <a:schemeClr val="tx1"/>
                </a:solidFill>
                <a:latin typeface="Times New Roman" panose="02020603050405020304" pitchFamily="18" charset="0"/>
                <a:ea typeface="MS PGothic" panose="020B0600070205080204" pitchFamily="34" charset="-128"/>
              </a:defRPr>
            </a:lvl1pPr>
            <a:lvl2pPr marL="742950" indent="-285750">
              <a:spcBef>
                <a:spcPct val="20000"/>
              </a:spcBef>
              <a:buChar char="–"/>
              <a:defRPr sz="2800">
                <a:solidFill>
                  <a:schemeClr val="tx1"/>
                </a:solidFill>
                <a:latin typeface="Times New Roman" panose="02020603050405020304" pitchFamily="18" charset="0"/>
                <a:ea typeface="MS PGothic" panose="020B0600070205080204" pitchFamily="34" charset="-128"/>
              </a:defRPr>
            </a:lvl2pPr>
            <a:lvl3pPr marL="1143000" indent="-228600">
              <a:spcBef>
                <a:spcPct val="20000"/>
              </a:spcBef>
              <a:buChar char="•"/>
              <a:defRPr sz="2400">
                <a:solidFill>
                  <a:schemeClr val="tx1"/>
                </a:solidFill>
                <a:latin typeface="Times New Roman" panose="02020603050405020304" pitchFamily="18" charset="0"/>
                <a:ea typeface="MS PGothic"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9pPr>
          </a:lstStyle>
          <a:p>
            <a:pPr algn="r" eaLnBrk="1" hangingPunct="1">
              <a:spcBef>
                <a:spcPct val="0"/>
              </a:spcBef>
              <a:buFontTx/>
              <a:buNone/>
            </a:pPr>
            <a:r>
              <a:rPr lang="en-US" altLang="en-US" sz="2400"/>
              <a:t>2</a:t>
            </a:r>
          </a:p>
        </p:txBody>
      </p:sp>
    </p:spTree>
    <p:extLst>
      <p:ext uri="{BB962C8B-B14F-4D97-AF65-F5344CB8AC3E}">
        <p14:creationId xmlns:p14="http://schemas.microsoft.com/office/powerpoint/2010/main" val="1392923275"/>
      </p:ext>
    </p:extLst>
  </p:cSld>
  <p:clrMapOvr>
    <a:masterClrMapping/>
  </p:clrMapOvr>
</p:sld>
</file>

<file path=ppt/slides/slide4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7346" name="Picture 1"/>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914400" y="-304800"/>
            <a:ext cx="7162800" cy="7162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 name="Rectangle 2"/>
          <p:cNvSpPr/>
          <p:nvPr/>
        </p:nvSpPr>
        <p:spPr>
          <a:xfrm>
            <a:off x="4267200" y="990600"/>
            <a:ext cx="5257800" cy="2678113"/>
          </a:xfrm>
          <a:prstGeom prst="rect">
            <a:avLst/>
          </a:prstGeom>
        </p:spPr>
        <p:txBody>
          <a:bodyPr>
            <a:spAutoFit/>
          </a:bodyPr>
          <a:lstStyle/>
          <a:p>
            <a:pPr eaLnBrk="1" hangingPunct="1">
              <a:defRPr/>
            </a:pPr>
            <a:r>
              <a:rPr lang="en-US" sz="2800" i="1" dirty="0">
                <a:latin typeface="+mn-lt"/>
                <a:ea typeface="ＭＳ Ｐゴシック" charset="0"/>
                <a:cs typeface="ＭＳ Ｐゴシック" charset="0"/>
              </a:rPr>
              <a:t>Mean	Prior</a:t>
            </a:r>
            <a:r>
              <a:rPr lang="en-US" sz="2800" dirty="0">
                <a:latin typeface="+mn-lt"/>
                <a:ea typeface="ＭＳ Ｐゴシック" charset="0"/>
                <a:cs typeface="ＭＳ Ｐゴシック" charset="0"/>
              </a:rPr>
              <a:t> </a:t>
            </a:r>
          </a:p>
          <a:p>
            <a:pPr eaLnBrk="1" hangingPunct="1">
              <a:defRPr/>
            </a:pPr>
            <a:r>
              <a:rPr lang="en-US" sz="2800" dirty="0">
                <a:solidFill>
                  <a:srgbClr val="008000"/>
                </a:solidFill>
                <a:latin typeface="+mn-lt"/>
                <a:ea typeface="ＭＳ Ｐゴシック" charset="0"/>
                <a:cs typeface="ＭＳ Ｐゴシック" charset="0"/>
              </a:rPr>
              <a:t>0.2 	Haldane</a:t>
            </a:r>
          </a:p>
          <a:p>
            <a:pPr eaLnBrk="1" hangingPunct="1">
              <a:defRPr/>
            </a:pPr>
            <a:r>
              <a:rPr lang="en-US" sz="2800" dirty="0">
                <a:solidFill>
                  <a:srgbClr val="0000FF"/>
                </a:solidFill>
                <a:latin typeface="+mn-lt"/>
                <a:ea typeface="ＭＳ Ｐゴシック" charset="0"/>
                <a:cs typeface="ＭＳ Ｐゴシック" charset="0"/>
              </a:rPr>
              <a:t>0.227 	</a:t>
            </a:r>
            <a:r>
              <a:rPr lang="en-US" sz="2800" dirty="0" err="1">
                <a:solidFill>
                  <a:srgbClr val="0000FF"/>
                </a:solidFill>
                <a:latin typeface="+mn-lt"/>
                <a:ea typeface="ＭＳ Ｐゴシック" charset="0"/>
                <a:cs typeface="ＭＳ Ｐゴシック" charset="0"/>
              </a:rPr>
              <a:t>Jeffreys</a:t>
            </a:r>
            <a:endParaRPr lang="en-US" sz="2800" dirty="0">
              <a:solidFill>
                <a:srgbClr val="0000FF"/>
              </a:solidFill>
              <a:latin typeface="+mn-lt"/>
              <a:ea typeface="ＭＳ Ｐゴシック" charset="0"/>
              <a:cs typeface="ＭＳ Ｐゴシック" charset="0"/>
            </a:endParaRPr>
          </a:p>
          <a:p>
            <a:pPr eaLnBrk="1" hangingPunct="1">
              <a:defRPr/>
            </a:pPr>
            <a:r>
              <a:rPr lang="en-US" sz="2800" dirty="0">
                <a:solidFill>
                  <a:srgbClr val="FF0000"/>
                </a:solidFill>
                <a:latin typeface="+mn-lt"/>
                <a:ea typeface="ＭＳ Ｐゴシック" charset="0"/>
                <a:cs typeface="ＭＳ Ｐゴシック" charset="0"/>
              </a:rPr>
              <a:t>0.235  </a:t>
            </a:r>
            <a:r>
              <a:rPr lang="en-US" sz="2800" dirty="0" err="1">
                <a:solidFill>
                  <a:srgbClr val="FF0000"/>
                </a:solidFill>
                <a:latin typeface="+mn-lt"/>
                <a:ea typeface="ＭＳ Ｐゴシック" charset="0"/>
                <a:cs typeface="ＭＳ Ｐゴシック" charset="0"/>
              </a:rPr>
              <a:t>Zellner</a:t>
            </a:r>
            <a:r>
              <a:rPr lang="en-US" sz="2800" dirty="0">
                <a:solidFill>
                  <a:srgbClr val="FF0000"/>
                </a:solidFill>
                <a:latin typeface="+mn-lt"/>
                <a:ea typeface="ＭＳ Ｐゴシック" charset="0"/>
                <a:cs typeface="ＭＳ Ｐゴシック" charset="0"/>
              </a:rPr>
              <a:t>  </a:t>
            </a:r>
          </a:p>
          <a:p>
            <a:pPr eaLnBrk="1" hangingPunct="1">
              <a:defRPr/>
            </a:pPr>
            <a:r>
              <a:rPr lang="en-US" sz="2800" dirty="0">
                <a:latin typeface="+mn-lt"/>
                <a:ea typeface="ＭＳ Ｐゴシック" charset="0"/>
                <a:cs typeface="ＭＳ Ｐゴシック" charset="0"/>
              </a:rPr>
              <a:t>0.25 	Bayes-Laplace  </a:t>
            </a:r>
          </a:p>
          <a:p>
            <a:pPr eaLnBrk="1" hangingPunct="1">
              <a:defRPr/>
            </a:pPr>
            <a:r>
              <a:rPr lang="en-US" sz="2800" dirty="0">
                <a:solidFill>
                  <a:schemeClr val="bg2"/>
                </a:solidFill>
                <a:latin typeface="+mn-lt"/>
                <a:ea typeface="ＭＳ Ｐゴシック" charset="0"/>
                <a:cs typeface="ＭＳ Ｐゴシック" charset="0"/>
              </a:rPr>
              <a:t>0.286 	</a:t>
            </a:r>
            <a:r>
              <a:rPr lang="en-US" sz="2800" dirty="0" err="1">
                <a:solidFill>
                  <a:schemeClr val="bg2"/>
                </a:solidFill>
                <a:latin typeface="+mn-lt"/>
                <a:ea typeface="ＭＳ Ｐゴシック" charset="0"/>
                <a:cs typeface="ＭＳ Ｐゴシック" charset="0"/>
              </a:rPr>
              <a:t>Walley</a:t>
            </a:r>
            <a:r>
              <a:rPr lang="en-US" sz="2800" dirty="0">
                <a:solidFill>
                  <a:schemeClr val="bg2"/>
                </a:solidFill>
                <a:latin typeface="+mn-lt"/>
                <a:ea typeface="ＭＳ Ｐゴシック" charset="0"/>
                <a:cs typeface="ＭＳ Ｐゴシック" charset="0"/>
              </a:rPr>
              <a:t> </a:t>
            </a:r>
          </a:p>
        </p:txBody>
      </p:sp>
      <p:sp>
        <p:nvSpPr>
          <p:cNvPr id="57348" name="Rectangle 34"/>
          <p:cNvSpPr>
            <a:spLocks noChangeArrowheads="1"/>
          </p:cNvSpPr>
          <p:nvPr/>
        </p:nvSpPr>
        <p:spPr bwMode="auto">
          <a:xfrm rot="-5400000">
            <a:off x="9523412" y="1763713"/>
            <a:ext cx="365125" cy="152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eaVert" wrap="none" lIns="0" tIns="0" rIns="0" bIns="0">
            <a:spAutoFit/>
          </a:bodyPr>
          <a:lstStyle>
            <a:lvl1pPr>
              <a:spcBef>
                <a:spcPct val="20000"/>
              </a:spcBef>
              <a:buChar char="•"/>
              <a:defRPr sz="3200">
                <a:solidFill>
                  <a:schemeClr val="tx1"/>
                </a:solidFill>
                <a:latin typeface="Times New Roman" panose="02020603050405020304" pitchFamily="18" charset="0"/>
                <a:ea typeface="MS PGothic" panose="020B0600070205080204" pitchFamily="34" charset="-128"/>
              </a:defRPr>
            </a:lvl1pPr>
            <a:lvl2pPr marL="742950" indent="-285750">
              <a:spcBef>
                <a:spcPct val="20000"/>
              </a:spcBef>
              <a:buChar char="–"/>
              <a:defRPr sz="2800">
                <a:solidFill>
                  <a:schemeClr val="tx1"/>
                </a:solidFill>
                <a:latin typeface="Times New Roman" panose="02020603050405020304" pitchFamily="18" charset="0"/>
                <a:ea typeface="MS PGothic" panose="020B0600070205080204" pitchFamily="34" charset="-128"/>
              </a:defRPr>
            </a:lvl2pPr>
            <a:lvl3pPr marL="1143000" indent="-228600">
              <a:spcBef>
                <a:spcPct val="20000"/>
              </a:spcBef>
              <a:buChar char="•"/>
              <a:defRPr sz="2400">
                <a:solidFill>
                  <a:schemeClr val="tx1"/>
                </a:solidFill>
                <a:latin typeface="Times New Roman" panose="02020603050405020304" pitchFamily="18" charset="0"/>
                <a:ea typeface="MS PGothic"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9pPr>
          </a:lstStyle>
          <a:p>
            <a:pPr algn="r" eaLnBrk="1" hangingPunct="1">
              <a:spcBef>
                <a:spcPct val="0"/>
              </a:spcBef>
              <a:buFontTx/>
              <a:buNone/>
            </a:pPr>
            <a:r>
              <a:rPr lang="en-US" altLang="en-US" sz="2400"/>
              <a:t>1</a:t>
            </a:r>
          </a:p>
        </p:txBody>
      </p:sp>
      <p:sp>
        <p:nvSpPr>
          <p:cNvPr id="44" name="Rectangle 43"/>
          <p:cNvSpPr>
            <a:spLocks noChangeArrowheads="1"/>
          </p:cNvSpPr>
          <p:nvPr/>
        </p:nvSpPr>
        <p:spPr bwMode="auto">
          <a:xfrm>
            <a:off x="1524000" y="5943600"/>
            <a:ext cx="6324600" cy="914400"/>
          </a:xfrm>
          <a:prstGeom prst="rect">
            <a:avLst/>
          </a:prstGeom>
          <a:solidFill>
            <a:schemeClr val="bg1"/>
          </a:solidFill>
          <a:ln>
            <a:noFill/>
          </a:ln>
          <a:effectLst>
            <a:outerShdw blurRad="40000" dist="23000" dir="5400000" rotWithShape="0">
              <a:srgbClr val="808080">
                <a:alpha val="34999"/>
              </a:srgbClr>
            </a:outerShdw>
          </a:effectLst>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eaLnBrk="1" hangingPunct="1">
              <a:defRPr/>
            </a:pPr>
            <a:r>
              <a:rPr lang="en-US" sz="3200" dirty="0">
                <a:latin typeface="+mn-lt"/>
                <a:ea typeface="+mn-ea"/>
              </a:rPr>
              <a:t>Probability</a:t>
            </a:r>
          </a:p>
        </p:txBody>
      </p:sp>
      <p:sp>
        <p:nvSpPr>
          <p:cNvPr id="57350" name="Rectangle 16"/>
          <p:cNvSpPr>
            <a:spLocks noChangeArrowheads="1"/>
          </p:cNvSpPr>
          <p:nvPr/>
        </p:nvSpPr>
        <p:spPr bwMode="auto">
          <a:xfrm>
            <a:off x="1908175" y="5867400"/>
            <a:ext cx="1524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ea typeface="MS PGothic" panose="020B0600070205080204" pitchFamily="34" charset="-128"/>
              </a:defRPr>
            </a:lvl1pPr>
            <a:lvl2pPr marL="742950" indent="-285750">
              <a:spcBef>
                <a:spcPct val="20000"/>
              </a:spcBef>
              <a:buChar char="–"/>
              <a:defRPr sz="2800">
                <a:solidFill>
                  <a:schemeClr val="tx1"/>
                </a:solidFill>
                <a:latin typeface="Times New Roman" panose="02020603050405020304" pitchFamily="18" charset="0"/>
                <a:ea typeface="MS PGothic" panose="020B0600070205080204" pitchFamily="34" charset="-128"/>
              </a:defRPr>
            </a:lvl2pPr>
            <a:lvl3pPr marL="1143000" indent="-228600">
              <a:spcBef>
                <a:spcPct val="20000"/>
              </a:spcBef>
              <a:buChar char="•"/>
              <a:defRPr sz="2400">
                <a:solidFill>
                  <a:schemeClr val="tx1"/>
                </a:solidFill>
                <a:latin typeface="Times New Roman" panose="02020603050405020304" pitchFamily="18" charset="0"/>
                <a:ea typeface="MS PGothic"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9pPr>
          </a:lstStyle>
          <a:p>
            <a:pPr eaLnBrk="1" hangingPunct="1">
              <a:spcBef>
                <a:spcPct val="0"/>
              </a:spcBef>
              <a:buFontTx/>
              <a:buNone/>
            </a:pPr>
            <a:r>
              <a:rPr lang="en-US" altLang="en-US" sz="2400"/>
              <a:t>0</a:t>
            </a:r>
          </a:p>
        </p:txBody>
      </p:sp>
      <p:sp>
        <p:nvSpPr>
          <p:cNvPr id="57351" name="Rectangle 17"/>
          <p:cNvSpPr>
            <a:spLocks noChangeArrowheads="1"/>
          </p:cNvSpPr>
          <p:nvPr/>
        </p:nvSpPr>
        <p:spPr bwMode="auto">
          <a:xfrm>
            <a:off x="2822575" y="5867400"/>
            <a:ext cx="3810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ea typeface="MS PGothic" panose="020B0600070205080204" pitchFamily="34" charset="-128"/>
              </a:defRPr>
            </a:lvl1pPr>
            <a:lvl2pPr marL="742950" indent="-285750">
              <a:spcBef>
                <a:spcPct val="20000"/>
              </a:spcBef>
              <a:buChar char="–"/>
              <a:defRPr sz="2800">
                <a:solidFill>
                  <a:schemeClr val="tx1"/>
                </a:solidFill>
                <a:latin typeface="Times New Roman" panose="02020603050405020304" pitchFamily="18" charset="0"/>
                <a:ea typeface="MS PGothic" panose="020B0600070205080204" pitchFamily="34" charset="-128"/>
              </a:defRPr>
            </a:lvl2pPr>
            <a:lvl3pPr marL="1143000" indent="-228600">
              <a:spcBef>
                <a:spcPct val="20000"/>
              </a:spcBef>
              <a:buChar char="•"/>
              <a:defRPr sz="2400">
                <a:solidFill>
                  <a:schemeClr val="tx1"/>
                </a:solidFill>
                <a:latin typeface="Times New Roman" panose="02020603050405020304" pitchFamily="18" charset="0"/>
                <a:ea typeface="MS PGothic"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9pPr>
          </a:lstStyle>
          <a:p>
            <a:pPr eaLnBrk="1" hangingPunct="1">
              <a:spcBef>
                <a:spcPct val="0"/>
              </a:spcBef>
              <a:buFontTx/>
              <a:buNone/>
            </a:pPr>
            <a:r>
              <a:rPr lang="en-US" altLang="en-US" sz="2400"/>
              <a:t>0.2</a:t>
            </a:r>
          </a:p>
        </p:txBody>
      </p:sp>
      <p:sp>
        <p:nvSpPr>
          <p:cNvPr id="57352" name="Rectangle 18"/>
          <p:cNvSpPr>
            <a:spLocks noChangeArrowheads="1"/>
          </p:cNvSpPr>
          <p:nvPr/>
        </p:nvSpPr>
        <p:spPr bwMode="auto">
          <a:xfrm>
            <a:off x="3963988" y="5867400"/>
            <a:ext cx="3810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ea typeface="MS PGothic" panose="020B0600070205080204" pitchFamily="34" charset="-128"/>
              </a:defRPr>
            </a:lvl1pPr>
            <a:lvl2pPr marL="742950" indent="-285750">
              <a:spcBef>
                <a:spcPct val="20000"/>
              </a:spcBef>
              <a:buChar char="–"/>
              <a:defRPr sz="2800">
                <a:solidFill>
                  <a:schemeClr val="tx1"/>
                </a:solidFill>
                <a:latin typeface="Times New Roman" panose="02020603050405020304" pitchFamily="18" charset="0"/>
                <a:ea typeface="MS PGothic" panose="020B0600070205080204" pitchFamily="34" charset="-128"/>
              </a:defRPr>
            </a:lvl2pPr>
            <a:lvl3pPr marL="1143000" indent="-228600">
              <a:spcBef>
                <a:spcPct val="20000"/>
              </a:spcBef>
              <a:buChar char="•"/>
              <a:defRPr sz="2400">
                <a:solidFill>
                  <a:schemeClr val="tx1"/>
                </a:solidFill>
                <a:latin typeface="Times New Roman" panose="02020603050405020304" pitchFamily="18" charset="0"/>
                <a:ea typeface="MS PGothic"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9pPr>
          </a:lstStyle>
          <a:p>
            <a:pPr eaLnBrk="1" hangingPunct="1">
              <a:spcBef>
                <a:spcPct val="0"/>
              </a:spcBef>
              <a:buFontTx/>
              <a:buNone/>
            </a:pPr>
            <a:r>
              <a:rPr lang="en-US" altLang="en-US" sz="2400"/>
              <a:t>0.4</a:t>
            </a:r>
          </a:p>
        </p:txBody>
      </p:sp>
      <p:sp>
        <p:nvSpPr>
          <p:cNvPr id="57353" name="Rectangle 19"/>
          <p:cNvSpPr>
            <a:spLocks noChangeArrowheads="1"/>
          </p:cNvSpPr>
          <p:nvPr/>
        </p:nvSpPr>
        <p:spPr bwMode="auto">
          <a:xfrm>
            <a:off x="5106988" y="5867400"/>
            <a:ext cx="3810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ea typeface="MS PGothic" panose="020B0600070205080204" pitchFamily="34" charset="-128"/>
              </a:defRPr>
            </a:lvl1pPr>
            <a:lvl2pPr marL="742950" indent="-285750">
              <a:spcBef>
                <a:spcPct val="20000"/>
              </a:spcBef>
              <a:buChar char="–"/>
              <a:defRPr sz="2800">
                <a:solidFill>
                  <a:schemeClr val="tx1"/>
                </a:solidFill>
                <a:latin typeface="Times New Roman" panose="02020603050405020304" pitchFamily="18" charset="0"/>
                <a:ea typeface="MS PGothic" panose="020B0600070205080204" pitchFamily="34" charset="-128"/>
              </a:defRPr>
            </a:lvl2pPr>
            <a:lvl3pPr marL="1143000" indent="-228600">
              <a:spcBef>
                <a:spcPct val="20000"/>
              </a:spcBef>
              <a:buChar char="•"/>
              <a:defRPr sz="2400">
                <a:solidFill>
                  <a:schemeClr val="tx1"/>
                </a:solidFill>
                <a:latin typeface="Times New Roman" panose="02020603050405020304" pitchFamily="18" charset="0"/>
                <a:ea typeface="MS PGothic"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9pPr>
          </a:lstStyle>
          <a:p>
            <a:pPr eaLnBrk="1" hangingPunct="1">
              <a:spcBef>
                <a:spcPct val="0"/>
              </a:spcBef>
              <a:buFontTx/>
              <a:buNone/>
            </a:pPr>
            <a:r>
              <a:rPr lang="en-US" altLang="en-US" sz="2400"/>
              <a:t>0.6</a:t>
            </a:r>
          </a:p>
        </p:txBody>
      </p:sp>
      <p:sp>
        <p:nvSpPr>
          <p:cNvPr id="57354" name="Rectangle 20"/>
          <p:cNvSpPr>
            <a:spLocks noChangeArrowheads="1"/>
          </p:cNvSpPr>
          <p:nvPr/>
        </p:nvSpPr>
        <p:spPr bwMode="auto">
          <a:xfrm>
            <a:off x="6189663" y="5867400"/>
            <a:ext cx="3810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ea typeface="MS PGothic" panose="020B0600070205080204" pitchFamily="34" charset="-128"/>
              </a:defRPr>
            </a:lvl1pPr>
            <a:lvl2pPr marL="742950" indent="-285750">
              <a:spcBef>
                <a:spcPct val="20000"/>
              </a:spcBef>
              <a:buChar char="–"/>
              <a:defRPr sz="2800">
                <a:solidFill>
                  <a:schemeClr val="tx1"/>
                </a:solidFill>
                <a:latin typeface="Times New Roman" panose="02020603050405020304" pitchFamily="18" charset="0"/>
                <a:ea typeface="MS PGothic" panose="020B0600070205080204" pitchFamily="34" charset="-128"/>
              </a:defRPr>
            </a:lvl2pPr>
            <a:lvl3pPr marL="1143000" indent="-228600">
              <a:spcBef>
                <a:spcPct val="20000"/>
              </a:spcBef>
              <a:buChar char="•"/>
              <a:defRPr sz="2400">
                <a:solidFill>
                  <a:schemeClr val="tx1"/>
                </a:solidFill>
                <a:latin typeface="Times New Roman" panose="02020603050405020304" pitchFamily="18" charset="0"/>
                <a:ea typeface="MS PGothic"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9pPr>
          </a:lstStyle>
          <a:p>
            <a:pPr eaLnBrk="1" hangingPunct="1">
              <a:spcBef>
                <a:spcPct val="0"/>
              </a:spcBef>
              <a:buFontTx/>
              <a:buNone/>
            </a:pPr>
            <a:r>
              <a:rPr lang="en-US" altLang="en-US" sz="2400"/>
              <a:t>0.8</a:t>
            </a:r>
          </a:p>
        </p:txBody>
      </p:sp>
      <p:sp>
        <p:nvSpPr>
          <p:cNvPr id="57355" name="Rectangle 21"/>
          <p:cNvSpPr>
            <a:spLocks noChangeArrowheads="1"/>
          </p:cNvSpPr>
          <p:nvPr/>
        </p:nvSpPr>
        <p:spPr bwMode="auto">
          <a:xfrm>
            <a:off x="7353300" y="5864225"/>
            <a:ext cx="1524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ea typeface="MS PGothic" panose="020B0600070205080204" pitchFamily="34" charset="-128"/>
              </a:defRPr>
            </a:lvl1pPr>
            <a:lvl2pPr marL="742950" indent="-285750">
              <a:spcBef>
                <a:spcPct val="20000"/>
              </a:spcBef>
              <a:buChar char="–"/>
              <a:defRPr sz="2800">
                <a:solidFill>
                  <a:schemeClr val="tx1"/>
                </a:solidFill>
                <a:latin typeface="Times New Roman" panose="02020603050405020304" pitchFamily="18" charset="0"/>
                <a:ea typeface="MS PGothic" panose="020B0600070205080204" pitchFamily="34" charset="-128"/>
              </a:defRPr>
            </a:lvl2pPr>
            <a:lvl3pPr marL="1143000" indent="-228600">
              <a:spcBef>
                <a:spcPct val="20000"/>
              </a:spcBef>
              <a:buChar char="•"/>
              <a:defRPr sz="2400">
                <a:solidFill>
                  <a:schemeClr val="tx1"/>
                </a:solidFill>
                <a:latin typeface="Times New Roman" panose="02020603050405020304" pitchFamily="18" charset="0"/>
                <a:ea typeface="MS PGothic"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9pPr>
          </a:lstStyle>
          <a:p>
            <a:pPr eaLnBrk="1" hangingPunct="1">
              <a:spcBef>
                <a:spcPct val="0"/>
              </a:spcBef>
              <a:buFontTx/>
              <a:buNone/>
            </a:pPr>
            <a:r>
              <a:rPr lang="en-US" altLang="en-US" sz="2400"/>
              <a:t>1</a:t>
            </a:r>
          </a:p>
        </p:txBody>
      </p:sp>
      <p:sp>
        <p:nvSpPr>
          <p:cNvPr id="45" name="Rectangle 44"/>
          <p:cNvSpPr/>
          <p:nvPr/>
        </p:nvSpPr>
        <p:spPr>
          <a:xfrm rot="16200000">
            <a:off x="-2286000" y="2667000"/>
            <a:ext cx="6324600" cy="1295400"/>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eaLnBrk="1" hangingPunct="1">
              <a:defRPr/>
            </a:pPr>
            <a:r>
              <a:rPr lang="en-US" sz="3200" dirty="0">
                <a:solidFill>
                  <a:schemeClr val="tx1"/>
                </a:solidFill>
              </a:rPr>
              <a:t>Probability density</a:t>
            </a:r>
          </a:p>
        </p:txBody>
      </p:sp>
      <p:sp>
        <p:nvSpPr>
          <p:cNvPr id="57357" name="Rectangle 29"/>
          <p:cNvSpPr>
            <a:spLocks noChangeArrowheads="1"/>
          </p:cNvSpPr>
          <p:nvPr/>
        </p:nvSpPr>
        <p:spPr bwMode="auto">
          <a:xfrm rot="-5400000">
            <a:off x="11095037" y="4830763"/>
            <a:ext cx="365125" cy="152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eaVert" wrap="none" lIns="0" tIns="0" rIns="0" bIns="0">
            <a:spAutoFit/>
          </a:bodyPr>
          <a:lstStyle>
            <a:lvl1pPr>
              <a:spcBef>
                <a:spcPct val="20000"/>
              </a:spcBef>
              <a:buChar char="•"/>
              <a:defRPr sz="3200">
                <a:solidFill>
                  <a:schemeClr val="tx1"/>
                </a:solidFill>
                <a:latin typeface="Times New Roman" panose="02020603050405020304" pitchFamily="18" charset="0"/>
                <a:ea typeface="MS PGothic" panose="020B0600070205080204" pitchFamily="34" charset="-128"/>
              </a:defRPr>
            </a:lvl1pPr>
            <a:lvl2pPr marL="742950" indent="-285750">
              <a:spcBef>
                <a:spcPct val="20000"/>
              </a:spcBef>
              <a:buChar char="–"/>
              <a:defRPr sz="2800">
                <a:solidFill>
                  <a:schemeClr val="tx1"/>
                </a:solidFill>
                <a:latin typeface="Times New Roman" panose="02020603050405020304" pitchFamily="18" charset="0"/>
                <a:ea typeface="MS PGothic" panose="020B0600070205080204" pitchFamily="34" charset="-128"/>
              </a:defRPr>
            </a:lvl2pPr>
            <a:lvl3pPr marL="1143000" indent="-228600">
              <a:spcBef>
                <a:spcPct val="20000"/>
              </a:spcBef>
              <a:buChar char="•"/>
              <a:defRPr sz="2400">
                <a:solidFill>
                  <a:schemeClr val="tx1"/>
                </a:solidFill>
                <a:latin typeface="Times New Roman" panose="02020603050405020304" pitchFamily="18" charset="0"/>
                <a:ea typeface="MS PGothic"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9pPr>
          </a:lstStyle>
          <a:p>
            <a:pPr algn="r" eaLnBrk="1" hangingPunct="1">
              <a:spcBef>
                <a:spcPct val="0"/>
              </a:spcBef>
              <a:buFontTx/>
              <a:buNone/>
            </a:pPr>
            <a:r>
              <a:rPr lang="en-US" altLang="en-US" sz="2400"/>
              <a:t>0</a:t>
            </a:r>
          </a:p>
        </p:txBody>
      </p:sp>
      <p:sp>
        <p:nvSpPr>
          <p:cNvPr id="57358" name="Rectangle 30"/>
          <p:cNvSpPr>
            <a:spLocks noChangeArrowheads="1"/>
          </p:cNvSpPr>
          <p:nvPr/>
        </p:nvSpPr>
        <p:spPr bwMode="auto">
          <a:xfrm rot="-5400000">
            <a:off x="10980737" y="4125913"/>
            <a:ext cx="365125" cy="381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eaVert" wrap="none" lIns="0" tIns="0" rIns="0" bIns="0">
            <a:spAutoFit/>
          </a:bodyPr>
          <a:lstStyle>
            <a:lvl1pPr>
              <a:spcBef>
                <a:spcPct val="20000"/>
              </a:spcBef>
              <a:buChar char="•"/>
              <a:defRPr sz="3200">
                <a:solidFill>
                  <a:schemeClr val="tx1"/>
                </a:solidFill>
                <a:latin typeface="Times New Roman" panose="02020603050405020304" pitchFamily="18" charset="0"/>
                <a:ea typeface="MS PGothic" panose="020B0600070205080204" pitchFamily="34" charset="-128"/>
              </a:defRPr>
            </a:lvl1pPr>
            <a:lvl2pPr marL="742950" indent="-285750">
              <a:spcBef>
                <a:spcPct val="20000"/>
              </a:spcBef>
              <a:buChar char="–"/>
              <a:defRPr sz="2800">
                <a:solidFill>
                  <a:schemeClr val="tx1"/>
                </a:solidFill>
                <a:latin typeface="Times New Roman" panose="02020603050405020304" pitchFamily="18" charset="0"/>
                <a:ea typeface="MS PGothic" panose="020B0600070205080204" pitchFamily="34" charset="-128"/>
              </a:defRPr>
            </a:lvl2pPr>
            <a:lvl3pPr marL="1143000" indent="-228600">
              <a:spcBef>
                <a:spcPct val="20000"/>
              </a:spcBef>
              <a:buChar char="•"/>
              <a:defRPr sz="2400">
                <a:solidFill>
                  <a:schemeClr val="tx1"/>
                </a:solidFill>
                <a:latin typeface="Times New Roman" panose="02020603050405020304" pitchFamily="18" charset="0"/>
                <a:ea typeface="MS PGothic"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9pPr>
          </a:lstStyle>
          <a:p>
            <a:pPr algn="r" eaLnBrk="1" hangingPunct="1">
              <a:spcBef>
                <a:spcPct val="0"/>
              </a:spcBef>
              <a:buFontTx/>
              <a:buNone/>
            </a:pPr>
            <a:r>
              <a:rPr lang="en-US" altLang="en-US" sz="2400"/>
              <a:t>0.2</a:t>
            </a:r>
          </a:p>
        </p:txBody>
      </p:sp>
      <p:sp>
        <p:nvSpPr>
          <p:cNvPr id="57359" name="Rectangle 31"/>
          <p:cNvSpPr>
            <a:spLocks noChangeArrowheads="1"/>
          </p:cNvSpPr>
          <p:nvPr/>
        </p:nvSpPr>
        <p:spPr bwMode="auto">
          <a:xfrm rot="-5400000">
            <a:off x="10980737" y="3525838"/>
            <a:ext cx="365125" cy="381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eaVert" wrap="none" lIns="0" tIns="0" rIns="0" bIns="0">
            <a:spAutoFit/>
          </a:bodyPr>
          <a:lstStyle>
            <a:lvl1pPr>
              <a:spcBef>
                <a:spcPct val="20000"/>
              </a:spcBef>
              <a:buChar char="•"/>
              <a:defRPr sz="3200">
                <a:solidFill>
                  <a:schemeClr val="tx1"/>
                </a:solidFill>
                <a:latin typeface="Times New Roman" panose="02020603050405020304" pitchFamily="18" charset="0"/>
                <a:ea typeface="MS PGothic" panose="020B0600070205080204" pitchFamily="34" charset="-128"/>
              </a:defRPr>
            </a:lvl1pPr>
            <a:lvl2pPr marL="742950" indent="-285750">
              <a:spcBef>
                <a:spcPct val="20000"/>
              </a:spcBef>
              <a:buChar char="–"/>
              <a:defRPr sz="2800">
                <a:solidFill>
                  <a:schemeClr val="tx1"/>
                </a:solidFill>
                <a:latin typeface="Times New Roman" panose="02020603050405020304" pitchFamily="18" charset="0"/>
                <a:ea typeface="MS PGothic" panose="020B0600070205080204" pitchFamily="34" charset="-128"/>
              </a:defRPr>
            </a:lvl2pPr>
            <a:lvl3pPr marL="1143000" indent="-228600">
              <a:spcBef>
                <a:spcPct val="20000"/>
              </a:spcBef>
              <a:buChar char="•"/>
              <a:defRPr sz="2400">
                <a:solidFill>
                  <a:schemeClr val="tx1"/>
                </a:solidFill>
                <a:latin typeface="Times New Roman" panose="02020603050405020304" pitchFamily="18" charset="0"/>
                <a:ea typeface="MS PGothic"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9pPr>
          </a:lstStyle>
          <a:p>
            <a:pPr algn="r" eaLnBrk="1" hangingPunct="1">
              <a:spcBef>
                <a:spcPct val="0"/>
              </a:spcBef>
              <a:buFontTx/>
              <a:buNone/>
            </a:pPr>
            <a:r>
              <a:rPr lang="en-US" altLang="en-US" sz="2400"/>
              <a:t>0.4</a:t>
            </a:r>
          </a:p>
        </p:txBody>
      </p:sp>
      <p:sp>
        <p:nvSpPr>
          <p:cNvPr id="57360" name="Rectangle 32"/>
          <p:cNvSpPr>
            <a:spLocks noChangeArrowheads="1"/>
          </p:cNvSpPr>
          <p:nvPr/>
        </p:nvSpPr>
        <p:spPr bwMode="auto">
          <a:xfrm rot="-5400000">
            <a:off x="10980737" y="2935288"/>
            <a:ext cx="365125" cy="381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eaVert" wrap="none" lIns="0" tIns="0" rIns="0" bIns="0">
            <a:spAutoFit/>
          </a:bodyPr>
          <a:lstStyle>
            <a:lvl1pPr>
              <a:spcBef>
                <a:spcPct val="20000"/>
              </a:spcBef>
              <a:buChar char="•"/>
              <a:defRPr sz="3200">
                <a:solidFill>
                  <a:schemeClr val="tx1"/>
                </a:solidFill>
                <a:latin typeface="Times New Roman" panose="02020603050405020304" pitchFamily="18" charset="0"/>
                <a:ea typeface="MS PGothic" panose="020B0600070205080204" pitchFamily="34" charset="-128"/>
              </a:defRPr>
            </a:lvl1pPr>
            <a:lvl2pPr marL="742950" indent="-285750">
              <a:spcBef>
                <a:spcPct val="20000"/>
              </a:spcBef>
              <a:buChar char="–"/>
              <a:defRPr sz="2800">
                <a:solidFill>
                  <a:schemeClr val="tx1"/>
                </a:solidFill>
                <a:latin typeface="Times New Roman" panose="02020603050405020304" pitchFamily="18" charset="0"/>
                <a:ea typeface="MS PGothic" panose="020B0600070205080204" pitchFamily="34" charset="-128"/>
              </a:defRPr>
            </a:lvl2pPr>
            <a:lvl3pPr marL="1143000" indent="-228600">
              <a:spcBef>
                <a:spcPct val="20000"/>
              </a:spcBef>
              <a:buChar char="•"/>
              <a:defRPr sz="2400">
                <a:solidFill>
                  <a:schemeClr val="tx1"/>
                </a:solidFill>
                <a:latin typeface="Times New Roman" panose="02020603050405020304" pitchFamily="18" charset="0"/>
                <a:ea typeface="MS PGothic"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9pPr>
          </a:lstStyle>
          <a:p>
            <a:pPr algn="r" eaLnBrk="1" hangingPunct="1">
              <a:spcBef>
                <a:spcPct val="0"/>
              </a:spcBef>
              <a:buFontTx/>
              <a:buNone/>
            </a:pPr>
            <a:r>
              <a:rPr lang="en-US" altLang="en-US" sz="2400"/>
              <a:t>0.6</a:t>
            </a:r>
          </a:p>
        </p:txBody>
      </p:sp>
      <p:sp>
        <p:nvSpPr>
          <p:cNvPr id="57361" name="Rectangle 33"/>
          <p:cNvSpPr>
            <a:spLocks noChangeArrowheads="1"/>
          </p:cNvSpPr>
          <p:nvPr/>
        </p:nvSpPr>
        <p:spPr bwMode="auto">
          <a:xfrm rot="-5400000">
            <a:off x="10980737" y="2332038"/>
            <a:ext cx="365125" cy="381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eaVert" wrap="none" lIns="0" tIns="0" rIns="0" bIns="0">
            <a:spAutoFit/>
          </a:bodyPr>
          <a:lstStyle>
            <a:lvl1pPr>
              <a:spcBef>
                <a:spcPct val="20000"/>
              </a:spcBef>
              <a:buChar char="•"/>
              <a:defRPr sz="3200">
                <a:solidFill>
                  <a:schemeClr val="tx1"/>
                </a:solidFill>
                <a:latin typeface="Times New Roman" panose="02020603050405020304" pitchFamily="18" charset="0"/>
                <a:ea typeface="MS PGothic" panose="020B0600070205080204" pitchFamily="34" charset="-128"/>
              </a:defRPr>
            </a:lvl1pPr>
            <a:lvl2pPr marL="742950" indent="-285750">
              <a:spcBef>
                <a:spcPct val="20000"/>
              </a:spcBef>
              <a:buChar char="–"/>
              <a:defRPr sz="2800">
                <a:solidFill>
                  <a:schemeClr val="tx1"/>
                </a:solidFill>
                <a:latin typeface="Times New Roman" panose="02020603050405020304" pitchFamily="18" charset="0"/>
                <a:ea typeface="MS PGothic" panose="020B0600070205080204" pitchFamily="34" charset="-128"/>
              </a:defRPr>
            </a:lvl2pPr>
            <a:lvl3pPr marL="1143000" indent="-228600">
              <a:spcBef>
                <a:spcPct val="20000"/>
              </a:spcBef>
              <a:buChar char="•"/>
              <a:defRPr sz="2400">
                <a:solidFill>
                  <a:schemeClr val="tx1"/>
                </a:solidFill>
                <a:latin typeface="Times New Roman" panose="02020603050405020304" pitchFamily="18" charset="0"/>
                <a:ea typeface="MS PGothic"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9pPr>
          </a:lstStyle>
          <a:p>
            <a:pPr algn="r" eaLnBrk="1" hangingPunct="1">
              <a:spcBef>
                <a:spcPct val="0"/>
              </a:spcBef>
              <a:buFontTx/>
              <a:buNone/>
            </a:pPr>
            <a:r>
              <a:rPr lang="en-US" altLang="en-US" sz="2400"/>
              <a:t>0.8</a:t>
            </a:r>
          </a:p>
        </p:txBody>
      </p:sp>
      <p:sp>
        <p:nvSpPr>
          <p:cNvPr id="57362" name="Rectangle 34"/>
          <p:cNvSpPr>
            <a:spLocks noChangeArrowheads="1"/>
          </p:cNvSpPr>
          <p:nvPr/>
        </p:nvSpPr>
        <p:spPr bwMode="auto">
          <a:xfrm rot="-5400000">
            <a:off x="11095037" y="1855788"/>
            <a:ext cx="365125" cy="152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eaVert" wrap="none" lIns="0" tIns="0" rIns="0" bIns="0">
            <a:spAutoFit/>
          </a:bodyPr>
          <a:lstStyle>
            <a:lvl1pPr>
              <a:spcBef>
                <a:spcPct val="20000"/>
              </a:spcBef>
              <a:buChar char="•"/>
              <a:defRPr sz="3200">
                <a:solidFill>
                  <a:schemeClr val="tx1"/>
                </a:solidFill>
                <a:latin typeface="Times New Roman" panose="02020603050405020304" pitchFamily="18" charset="0"/>
                <a:ea typeface="MS PGothic" panose="020B0600070205080204" pitchFamily="34" charset="-128"/>
              </a:defRPr>
            </a:lvl1pPr>
            <a:lvl2pPr marL="742950" indent="-285750">
              <a:spcBef>
                <a:spcPct val="20000"/>
              </a:spcBef>
              <a:buChar char="–"/>
              <a:defRPr sz="2800">
                <a:solidFill>
                  <a:schemeClr val="tx1"/>
                </a:solidFill>
                <a:latin typeface="Times New Roman" panose="02020603050405020304" pitchFamily="18" charset="0"/>
                <a:ea typeface="MS PGothic" panose="020B0600070205080204" pitchFamily="34" charset="-128"/>
              </a:defRPr>
            </a:lvl2pPr>
            <a:lvl3pPr marL="1143000" indent="-228600">
              <a:spcBef>
                <a:spcPct val="20000"/>
              </a:spcBef>
              <a:buChar char="•"/>
              <a:defRPr sz="2400">
                <a:solidFill>
                  <a:schemeClr val="tx1"/>
                </a:solidFill>
                <a:latin typeface="Times New Roman" panose="02020603050405020304" pitchFamily="18" charset="0"/>
                <a:ea typeface="MS PGothic"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9pPr>
          </a:lstStyle>
          <a:p>
            <a:pPr algn="r" eaLnBrk="1" hangingPunct="1">
              <a:spcBef>
                <a:spcPct val="0"/>
              </a:spcBef>
              <a:buFontTx/>
              <a:buNone/>
            </a:pPr>
            <a:r>
              <a:rPr lang="en-US" altLang="en-US" sz="2400"/>
              <a:t>1</a:t>
            </a:r>
          </a:p>
        </p:txBody>
      </p:sp>
      <p:sp>
        <p:nvSpPr>
          <p:cNvPr id="57363" name="Rectangle 36"/>
          <p:cNvSpPr>
            <a:spLocks noChangeArrowheads="1"/>
          </p:cNvSpPr>
          <p:nvPr/>
        </p:nvSpPr>
        <p:spPr bwMode="auto">
          <a:xfrm rot="-5400000">
            <a:off x="10685462" y="2808288"/>
            <a:ext cx="365125" cy="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eaVert" wrap="none" lIns="0" tIns="0" rIns="0" bIns="0">
            <a:spAutoFit/>
          </a:bodyPr>
          <a:lstStyle>
            <a:lvl1pPr>
              <a:spcBef>
                <a:spcPct val="20000"/>
              </a:spcBef>
              <a:buChar char="•"/>
              <a:defRPr sz="3200">
                <a:solidFill>
                  <a:schemeClr val="tx1"/>
                </a:solidFill>
                <a:latin typeface="Times New Roman" panose="02020603050405020304" pitchFamily="18" charset="0"/>
                <a:ea typeface="MS PGothic" panose="020B0600070205080204" pitchFamily="34" charset="-128"/>
              </a:defRPr>
            </a:lvl1pPr>
            <a:lvl2pPr marL="742950" indent="-285750">
              <a:spcBef>
                <a:spcPct val="20000"/>
              </a:spcBef>
              <a:buChar char="–"/>
              <a:defRPr sz="2800">
                <a:solidFill>
                  <a:schemeClr val="tx1"/>
                </a:solidFill>
                <a:latin typeface="Times New Roman" panose="02020603050405020304" pitchFamily="18" charset="0"/>
                <a:ea typeface="MS PGothic" panose="020B0600070205080204" pitchFamily="34" charset="-128"/>
              </a:defRPr>
            </a:lvl2pPr>
            <a:lvl3pPr marL="1143000" indent="-228600">
              <a:spcBef>
                <a:spcPct val="20000"/>
              </a:spcBef>
              <a:buChar char="•"/>
              <a:defRPr sz="2400">
                <a:solidFill>
                  <a:schemeClr val="tx1"/>
                </a:solidFill>
                <a:latin typeface="Times New Roman" panose="02020603050405020304" pitchFamily="18" charset="0"/>
                <a:ea typeface="MS PGothic"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9pPr>
          </a:lstStyle>
          <a:p>
            <a:pPr eaLnBrk="1" hangingPunct="1">
              <a:spcBef>
                <a:spcPct val="0"/>
              </a:spcBef>
              <a:buFontTx/>
              <a:buNone/>
            </a:pPr>
            <a:endParaRPr lang="en-US" altLang="en-US" sz="2400"/>
          </a:p>
        </p:txBody>
      </p:sp>
      <p:sp>
        <p:nvSpPr>
          <p:cNvPr id="57364" name="Rectangle 29"/>
          <p:cNvSpPr>
            <a:spLocks noChangeArrowheads="1"/>
          </p:cNvSpPr>
          <p:nvPr/>
        </p:nvSpPr>
        <p:spPr bwMode="auto">
          <a:xfrm rot="-5400000">
            <a:off x="1303337" y="5532438"/>
            <a:ext cx="365125" cy="152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eaVert" wrap="none" lIns="0" tIns="0" rIns="0" bIns="0">
            <a:spAutoFit/>
          </a:bodyPr>
          <a:lstStyle>
            <a:lvl1pPr>
              <a:spcBef>
                <a:spcPct val="20000"/>
              </a:spcBef>
              <a:buChar char="•"/>
              <a:defRPr sz="3200">
                <a:solidFill>
                  <a:schemeClr val="tx1"/>
                </a:solidFill>
                <a:latin typeface="Times New Roman" panose="02020603050405020304" pitchFamily="18" charset="0"/>
                <a:ea typeface="MS PGothic" panose="020B0600070205080204" pitchFamily="34" charset="-128"/>
              </a:defRPr>
            </a:lvl1pPr>
            <a:lvl2pPr marL="742950" indent="-285750">
              <a:spcBef>
                <a:spcPct val="20000"/>
              </a:spcBef>
              <a:buChar char="–"/>
              <a:defRPr sz="2800">
                <a:solidFill>
                  <a:schemeClr val="tx1"/>
                </a:solidFill>
                <a:latin typeface="Times New Roman" panose="02020603050405020304" pitchFamily="18" charset="0"/>
                <a:ea typeface="MS PGothic" panose="020B0600070205080204" pitchFamily="34" charset="-128"/>
              </a:defRPr>
            </a:lvl2pPr>
            <a:lvl3pPr marL="1143000" indent="-228600">
              <a:spcBef>
                <a:spcPct val="20000"/>
              </a:spcBef>
              <a:buChar char="•"/>
              <a:defRPr sz="2400">
                <a:solidFill>
                  <a:schemeClr val="tx1"/>
                </a:solidFill>
                <a:latin typeface="Times New Roman" panose="02020603050405020304" pitchFamily="18" charset="0"/>
                <a:ea typeface="MS PGothic"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9pPr>
          </a:lstStyle>
          <a:p>
            <a:pPr algn="r" eaLnBrk="1" hangingPunct="1">
              <a:spcBef>
                <a:spcPct val="0"/>
              </a:spcBef>
              <a:buFontTx/>
              <a:buNone/>
            </a:pPr>
            <a:r>
              <a:rPr lang="en-US" altLang="en-US" sz="2400"/>
              <a:t>0</a:t>
            </a:r>
          </a:p>
        </p:txBody>
      </p:sp>
      <p:sp>
        <p:nvSpPr>
          <p:cNvPr id="57365" name="Rectangle 30"/>
          <p:cNvSpPr>
            <a:spLocks noChangeArrowheads="1"/>
          </p:cNvSpPr>
          <p:nvPr/>
        </p:nvSpPr>
        <p:spPr bwMode="auto">
          <a:xfrm rot="-5400000">
            <a:off x="1300956" y="4310857"/>
            <a:ext cx="369887" cy="152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eaVert" wrap="none" lIns="0" tIns="0" rIns="0" bIns="0">
            <a:spAutoFit/>
          </a:bodyPr>
          <a:lstStyle>
            <a:lvl1pPr>
              <a:spcBef>
                <a:spcPct val="20000"/>
              </a:spcBef>
              <a:buChar char="•"/>
              <a:defRPr sz="3200">
                <a:solidFill>
                  <a:schemeClr val="tx1"/>
                </a:solidFill>
                <a:latin typeface="Times New Roman" panose="02020603050405020304" pitchFamily="18" charset="0"/>
                <a:ea typeface="MS PGothic" panose="020B0600070205080204" pitchFamily="34" charset="-128"/>
              </a:defRPr>
            </a:lvl1pPr>
            <a:lvl2pPr marL="742950" indent="-285750">
              <a:spcBef>
                <a:spcPct val="20000"/>
              </a:spcBef>
              <a:buChar char="–"/>
              <a:defRPr sz="2800">
                <a:solidFill>
                  <a:schemeClr val="tx1"/>
                </a:solidFill>
                <a:latin typeface="Times New Roman" panose="02020603050405020304" pitchFamily="18" charset="0"/>
                <a:ea typeface="MS PGothic" panose="020B0600070205080204" pitchFamily="34" charset="-128"/>
              </a:defRPr>
            </a:lvl2pPr>
            <a:lvl3pPr marL="1143000" indent="-228600">
              <a:spcBef>
                <a:spcPct val="20000"/>
              </a:spcBef>
              <a:buChar char="•"/>
              <a:defRPr sz="2400">
                <a:solidFill>
                  <a:schemeClr val="tx1"/>
                </a:solidFill>
                <a:latin typeface="Times New Roman" panose="02020603050405020304" pitchFamily="18" charset="0"/>
                <a:ea typeface="MS PGothic"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9pPr>
          </a:lstStyle>
          <a:p>
            <a:pPr algn="r" eaLnBrk="1" hangingPunct="1">
              <a:spcBef>
                <a:spcPct val="0"/>
              </a:spcBef>
              <a:buFontTx/>
              <a:buNone/>
            </a:pPr>
            <a:r>
              <a:rPr lang="en-US" altLang="en-US" sz="2400"/>
              <a:t>1</a:t>
            </a:r>
          </a:p>
        </p:txBody>
      </p:sp>
      <p:sp>
        <p:nvSpPr>
          <p:cNvPr id="57366" name="Rectangle 31"/>
          <p:cNvSpPr>
            <a:spLocks noChangeArrowheads="1"/>
          </p:cNvSpPr>
          <p:nvPr/>
        </p:nvSpPr>
        <p:spPr bwMode="auto">
          <a:xfrm rot="-5400000">
            <a:off x="1300956" y="3088482"/>
            <a:ext cx="369887" cy="152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eaVert" wrap="none" lIns="0" tIns="0" rIns="0" bIns="0">
            <a:spAutoFit/>
          </a:bodyPr>
          <a:lstStyle>
            <a:lvl1pPr>
              <a:spcBef>
                <a:spcPct val="20000"/>
              </a:spcBef>
              <a:buChar char="•"/>
              <a:defRPr sz="3200">
                <a:solidFill>
                  <a:schemeClr val="tx1"/>
                </a:solidFill>
                <a:latin typeface="Times New Roman" panose="02020603050405020304" pitchFamily="18" charset="0"/>
                <a:ea typeface="MS PGothic" panose="020B0600070205080204" pitchFamily="34" charset="-128"/>
              </a:defRPr>
            </a:lvl1pPr>
            <a:lvl2pPr marL="742950" indent="-285750">
              <a:spcBef>
                <a:spcPct val="20000"/>
              </a:spcBef>
              <a:buChar char="–"/>
              <a:defRPr sz="2800">
                <a:solidFill>
                  <a:schemeClr val="tx1"/>
                </a:solidFill>
                <a:latin typeface="Times New Roman" panose="02020603050405020304" pitchFamily="18" charset="0"/>
                <a:ea typeface="MS PGothic" panose="020B0600070205080204" pitchFamily="34" charset="-128"/>
              </a:defRPr>
            </a:lvl2pPr>
            <a:lvl3pPr marL="1143000" indent="-228600">
              <a:spcBef>
                <a:spcPct val="20000"/>
              </a:spcBef>
              <a:buChar char="•"/>
              <a:defRPr sz="2400">
                <a:solidFill>
                  <a:schemeClr val="tx1"/>
                </a:solidFill>
                <a:latin typeface="Times New Roman" panose="02020603050405020304" pitchFamily="18" charset="0"/>
                <a:ea typeface="MS PGothic"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9pPr>
          </a:lstStyle>
          <a:p>
            <a:pPr algn="r" eaLnBrk="1" hangingPunct="1">
              <a:spcBef>
                <a:spcPct val="0"/>
              </a:spcBef>
              <a:buFontTx/>
              <a:buNone/>
            </a:pPr>
            <a:r>
              <a:rPr lang="en-US" altLang="en-US" sz="2400"/>
              <a:t>2</a:t>
            </a:r>
          </a:p>
        </p:txBody>
      </p:sp>
      <p:sp>
        <p:nvSpPr>
          <p:cNvPr id="57367" name="Rectangle 32"/>
          <p:cNvSpPr>
            <a:spLocks noChangeArrowheads="1"/>
          </p:cNvSpPr>
          <p:nvPr/>
        </p:nvSpPr>
        <p:spPr bwMode="auto">
          <a:xfrm rot="-5400000">
            <a:off x="1301750" y="1865313"/>
            <a:ext cx="368300" cy="152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eaVert" wrap="none" lIns="0" tIns="0" rIns="0" bIns="0">
            <a:spAutoFit/>
          </a:bodyPr>
          <a:lstStyle>
            <a:lvl1pPr>
              <a:spcBef>
                <a:spcPct val="20000"/>
              </a:spcBef>
              <a:buChar char="•"/>
              <a:defRPr sz="3200">
                <a:solidFill>
                  <a:schemeClr val="tx1"/>
                </a:solidFill>
                <a:latin typeface="Times New Roman" panose="02020603050405020304" pitchFamily="18" charset="0"/>
                <a:ea typeface="MS PGothic" panose="020B0600070205080204" pitchFamily="34" charset="-128"/>
              </a:defRPr>
            </a:lvl1pPr>
            <a:lvl2pPr marL="742950" indent="-285750">
              <a:spcBef>
                <a:spcPct val="20000"/>
              </a:spcBef>
              <a:buChar char="–"/>
              <a:defRPr sz="2800">
                <a:solidFill>
                  <a:schemeClr val="tx1"/>
                </a:solidFill>
                <a:latin typeface="Times New Roman" panose="02020603050405020304" pitchFamily="18" charset="0"/>
                <a:ea typeface="MS PGothic" panose="020B0600070205080204" pitchFamily="34" charset="-128"/>
              </a:defRPr>
            </a:lvl2pPr>
            <a:lvl3pPr marL="1143000" indent="-228600">
              <a:spcBef>
                <a:spcPct val="20000"/>
              </a:spcBef>
              <a:buChar char="•"/>
              <a:defRPr sz="2400">
                <a:solidFill>
                  <a:schemeClr val="tx1"/>
                </a:solidFill>
                <a:latin typeface="Times New Roman" panose="02020603050405020304" pitchFamily="18" charset="0"/>
                <a:ea typeface="MS PGothic"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9pPr>
          </a:lstStyle>
          <a:p>
            <a:pPr algn="r" eaLnBrk="1" hangingPunct="1">
              <a:spcBef>
                <a:spcPct val="0"/>
              </a:spcBef>
              <a:buFontTx/>
              <a:buNone/>
            </a:pPr>
            <a:r>
              <a:rPr lang="en-US" altLang="en-US" sz="2400"/>
              <a:t>3</a:t>
            </a:r>
          </a:p>
        </p:txBody>
      </p:sp>
      <p:sp>
        <p:nvSpPr>
          <p:cNvPr id="57368" name="Rectangle 33"/>
          <p:cNvSpPr>
            <a:spLocks noChangeArrowheads="1"/>
          </p:cNvSpPr>
          <p:nvPr/>
        </p:nvSpPr>
        <p:spPr bwMode="auto">
          <a:xfrm rot="-5400000">
            <a:off x="1300956" y="642144"/>
            <a:ext cx="369888" cy="152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eaVert" wrap="none" lIns="0" tIns="0" rIns="0" bIns="0">
            <a:spAutoFit/>
          </a:bodyPr>
          <a:lstStyle>
            <a:lvl1pPr>
              <a:spcBef>
                <a:spcPct val="20000"/>
              </a:spcBef>
              <a:buChar char="•"/>
              <a:defRPr sz="3200">
                <a:solidFill>
                  <a:schemeClr val="tx1"/>
                </a:solidFill>
                <a:latin typeface="Times New Roman" panose="02020603050405020304" pitchFamily="18" charset="0"/>
                <a:ea typeface="MS PGothic" panose="020B0600070205080204" pitchFamily="34" charset="-128"/>
              </a:defRPr>
            </a:lvl1pPr>
            <a:lvl2pPr marL="742950" indent="-285750">
              <a:spcBef>
                <a:spcPct val="20000"/>
              </a:spcBef>
              <a:buChar char="–"/>
              <a:defRPr sz="2800">
                <a:solidFill>
                  <a:schemeClr val="tx1"/>
                </a:solidFill>
                <a:latin typeface="Times New Roman" panose="02020603050405020304" pitchFamily="18" charset="0"/>
                <a:ea typeface="MS PGothic" panose="020B0600070205080204" pitchFamily="34" charset="-128"/>
              </a:defRPr>
            </a:lvl2pPr>
            <a:lvl3pPr marL="1143000" indent="-228600">
              <a:spcBef>
                <a:spcPct val="20000"/>
              </a:spcBef>
              <a:buChar char="•"/>
              <a:defRPr sz="2400">
                <a:solidFill>
                  <a:schemeClr val="tx1"/>
                </a:solidFill>
                <a:latin typeface="Times New Roman" panose="02020603050405020304" pitchFamily="18" charset="0"/>
                <a:ea typeface="MS PGothic"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9pPr>
          </a:lstStyle>
          <a:p>
            <a:pPr algn="r" eaLnBrk="1" hangingPunct="1">
              <a:spcBef>
                <a:spcPct val="0"/>
              </a:spcBef>
              <a:buFontTx/>
              <a:buNone/>
            </a:pPr>
            <a:r>
              <a:rPr lang="en-US" altLang="en-US" sz="2400"/>
              <a:t>4</a:t>
            </a:r>
          </a:p>
        </p:txBody>
      </p:sp>
      <p:sp>
        <p:nvSpPr>
          <p:cNvPr id="57369" name="Rectangle 36"/>
          <p:cNvSpPr>
            <a:spLocks noChangeArrowheads="1"/>
          </p:cNvSpPr>
          <p:nvPr/>
        </p:nvSpPr>
        <p:spPr bwMode="auto">
          <a:xfrm rot="-5400000">
            <a:off x="1008062" y="1003301"/>
            <a:ext cx="365125" cy="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eaVert" wrap="none" lIns="0" tIns="0" rIns="0" bIns="0">
            <a:spAutoFit/>
          </a:bodyPr>
          <a:lstStyle>
            <a:lvl1pPr>
              <a:spcBef>
                <a:spcPct val="20000"/>
              </a:spcBef>
              <a:buChar char="•"/>
              <a:defRPr sz="3200">
                <a:solidFill>
                  <a:schemeClr val="tx1"/>
                </a:solidFill>
                <a:latin typeface="Times New Roman" panose="02020603050405020304" pitchFamily="18" charset="0"/>
                <a:ea typeface="MS PGothic" panose="020B0600070205080204" pitchFamily="34" charset="-128"/>
              </a:defRPr>
            </a:lvl1pPr>
            <a:lvl2pPr marL="742950" indent="-285750">
              <a:spcBef>
                <a:spcPct val="20000"/>
              </a:spcBef>
              <a:buChar char="–"/>
              <a:defRPr sz="2800">
                <a:solidFill>
                  <a:schemeClr val="tx1"/>
                </a:solidFill>
                <a:latin typeface="Times New Roman" panose="02020603050405020304" pitchFamily="18" charset="0"/>
                <a:ea typeface="MS PGothic" panose="020B0600070205080204" pitchFamily="34" charset="-128"/>
              </a:defRPr>
            </a:lvl2pPr>
            <a:lvl3pPr marL="1143000" indent="-228600">
              <a:spcBef>
                <a:spcPct val="20000"/>
              </a:spcBef>
              <a:buChar char="•"/>
              <a:defRPr sz="2400">
                <a:solidFill>
                  <a:schemeClr val="tx1"/>
                </a:solidFill>
                <a:latin typeface="Times New Roman" panose="02020603050405020304" pitchFamily="18" charset="0"/>
                <a:ea typeface="MS PGothic"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9pPr>
          </a:lstStyle>
          <a:p>
            <a:pPr eaLnBrk="1" hangingPunct="1">
              <a:spcBef>
                <a:spcPct val="0"/>
              </a:spcBef>
              <a:buFontTx/>
              <a:buNone/>
            </a:pPr>
            <a:endParaRPr lang="en-US" altLang="en-US" sz="2400"/>
          </a:p>
        </p:txBody>
      </p:sp>
      <p:sp>
        <p:nvSpPr>
          <p:cNvPr id="53" name="TextBox 52"/>
          <p:cNvSpPr txBox="1"/>
          <p:nvPr/>
        </p:nvSpPr>
        <p:spPr>
          <a:xfrm>
            <a:off x="7886700" y="2209800"/>
            <a:ext cx="1266825" cy="1570038"/>
          </a:xfrm>
          <a:prstGeom prst="rect">
            <a:avLst/>
          </a:prstGeom>
          <a:noFill/>
        </p:spPr>
        <p:txBody>
          <a:bodyPr wrap="none">
            <a:spAutoFit/>
          </a:bodyPr>
          <a:lstStyle/>
          <a:p>
            <a:pPr eaLnBrk="1" hangingPunct="1">
              <a:defRPr/>
            </a:pPr>
            <a:r>
              <a:rPr lang="en-US" sz="3200" i="1" dirty="0">
                <a:latin typeface="+mn-lt"/>
                <a:ea typeface="ＭＳ Ｐゴシック" charset="0"/>
                <a:cs typeface="ＭＳ Ｐゴシック" charset="0"/>
              </a:rPr>
              <a:t>Data</a:t>
            </a:r>
          </a:p>
          <a:p>
            <a:pPr eaLnBrk="1" hangingPunct="1">
              <a:defRPr/>
            </a:pPr>
            <a:r>
              <a:rPr lang="en-US" sz="3200" i="1" dirty="0">
                <a:latin typeface="+mn-lt"/>
                <a:ea typeface="ＭＳ Ｐゴシック" charset="0"/>
                <a:cs typeface="ＭＳ Ｐゴシック" charset="0"/>
              </a:rPr>
              <a:t>k</a:t>
            </a:r>
            <a:r>
              <a:rPr lang="en-US" sz="3200" dirty="0">
                <a:latin typeface="+mn-lt"/>
                <a:ea typeface="ＭＳ Ｐゴシック" charset="0"/>
                <a:cs typeface="ＭＳ Ｐゴシック" charset="0"/>
              </a:rPr>
              <a:t> = 2</a:t>
            </a:r>
          </a:p>
          <a:p>
            <a:pPr eaLnBrk="1" hangingPunct="1">
              <a:defRPr/>
            </a:pPr>
            <a:r>
              <a:rPr lang="en-US" sz="3200" i="1" dirty="0">
                <a:latin typeface="+mn-lt"/>
                <a:ea typeface="ＭＳ Ｐゴシック" charset="0"/>
                <a:cs typeface="ＭＳ Ｐゴシック" charset="0"/>
              </a:rPr>
              <a:t>n </a:t>
            </a:r>
            <a:r>
              <a:rPr lang="en-US" sz="3200" dirty="0">
                <a:latin typeface="+mn-lt"/>
                <a:ea typeface="ＭＳ Ｐゴシック" charset="0"/>
                <a:cs typeface="ＭＳ Ｐゴシック" charset="0"/>
              </a:rPr>
              <a:t>= 10</a:t>
            </a:r>
          </a:p>
        </p:txBody>
      </p:sp>
    </p:spTree>
    <p:extLst>
      <p:ext uri="{BB962C8B-B14F-4D97-AF65-F5344CB8AC3E}">
        <p14:creationId xmlns:p14="http://schemas.microsoft.com/office/powerpoint/2010/main" val="1188641488"/>
      </p:ext>
    </p:extLst>
  </p:cSld>
  <p:clrMapOvr>
    <a:masterClrMapping/>
  </p:clrMapOvr>
</p:sld>
</file>

<file path=ppt/slides/slide4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8370" name="Picture 1"/>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914400" y="-304800"/>
            <a:ext cx="7162800" cy="7162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58371" name="Group 16"/>
          <p:cNvGrpSpPr>
            <a:grpSpLocks/>
          </p:cNvGrpSpPr>
          <p:nvPr/>
        </p:nvGrpSpPr>
        <p:grpSpPr bwMode="auto">
          <a:xfrm>
            <a:off x="228600" y="152400"/>
            <a:ext cx="7620000" cy="6705600"/>
            <a:chOff x="228600" y="152400"/>
            <a:chExt cx="7620000" cy="6705600"/>
          </a:xfrm>
        </p:grpSpPr>
        <p:sp>
          <p:nvSpPr>
            <p:cNvPr id="3" name="Rectangle 2"/>
            <p:cNvSpPr>
              <a:spLocks noChangeArrowheads="1"/>
            </p:cNvSpPr>
            <p:nvPr/>
          </p:nvSpPr>
          <p:spPr bwMode="auto">
            <a:xfrm>
              <a:off x="1524000" y="5943600"/>
              <a:ext cx="6324600" cy="914400"/>
            </a:xfrm>
            <a:prstGeom prst="rect">
              <a:avLst/>
            </a:prstGeom>
            <a:solidFill>
              <a:schemeClr val="bg1"/>
            </a:solidFill>
            <a:ln>
              <a:noFill/>
            </a:ln>
            <a:effectLst>
              <a:outerShdw blurRad="40000" dist="23000" dir="5400000" rotWithShape="0">
                <a:srgbClr val="808080">
                  <a:alpha val="34999"/>
                </a:srgbClr>
              </a:outerShdw>
            </a:effectLst>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eaLnBrk="1" hangingPunct="1">
                <a:defRPr/>
              </a:pPr>
              <a:r>
                <a:rPr lang="en-US" sz="3200" dirty="0">
                  <a:latin typeface="+mn-lt"/>
                  <a:ea typeface="+mn-ea"/>
                </a:rPr>
                <a:t>Probability</a:t>
              </a:r>
            </a:p>
          </p:txBody>
        </p:sp>
        <p:sp>
          <p:nvSpPr>
            <p:cNvPr id="58377" name="Rectangle 16"/>
            <p:cNvSpPr>
              <a:spLocks noChangeArrowheads="1"/>
            </p:cNvSpPr>
            <p:nvPr/>
          </p:nvSpPr>
          <p:spPr bwMode="auto">
            <a:xfrm>
              <a:off x="1908175" y="5867400"/>
              <a:ext cx="1524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ea typeface="MS PGothic" panose="020B0600070205080204" pitchFamily="34" charset="-128"/>
                </a:defRPr>
              </a:lvl1pPr>
              <a:lvl2pPr marL="742950" indent="-285750">
                <a:spcBef>
                  <a:spcPct val="20000"/>
                </a:spcBef>
                <a:buChar char="–"/>
                <a:defRPr sz="2800">
                  <a:solidFill>
                    <a:schemeClr val="tx1"/>
                  </a:solidFill>
                  <a:latin typeface="Times New Roman" panose="02020603050405020304" pitchFamily="18" charset="0"/>
                  <a:ea typeface="MS PGothic" panose="020B0600070205080204" pitchFamily="34" charset="-128"/>
                </a:defRPr>
              </a:lvl2pPr>
              <a:lvl3pPr marL="1143000" indent="-228600">
                <a:spcBef>
                  <a:spcPct val="20000"/>
                </a:spcBef>
                <a:buChar char="•"/>
                <a:defRPr sz="2400">
                  <a:solidFill>
                    <a:schemeClr val="tx1"/>
                  </a:solidFill>
                  <a:latin typeface="Times New Roman" panose="02020603050405020304" pitchFamily="18" charset="0"/>
                  <a:ea typeface="MS PGothic"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9pPr>
            </a:lstStyle>
            <a:p>
              <a:pPr eaLnBrk="1" hangingPunct="1">
                <a:spcBef>
                  <a:spcPct val="0"/>
                </a:spcBef>
                <a:buFontTx/>
                <a:buNone/>
              </a:pPr>
              <a:r>
                <a:rPr lang="en-US" altLang="en-US" sz="2400"/>
                <a:t>0</a:t>
              </a:r>
            </a:p>
          </p:txBody>
        </p:sp>
        <p:sp>
          <p:nvSpPr>
            <p:cNvPr id="58378" name="Rectangle 17"/>
            <p:cNvSpPr>
              <a:spLocks noChangeArrowheads="1"/>
            </p:cNvSpPr>
            <p:nvPr/>
          </p:nvSpPr>
          <p:spPr bwMode="auto">
            <a:xfrm>
              <a:off x="2821940" y="5867400"/>
              <a:ext cx="3810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ea typeface="MS PGothic" panose="020B0600070205080204" pitchFamily="34" charset="-128"/>
                </a:defRPr>
              </a:lvl1pPr>
              <a:lvl2pPr marL="742950" indent="-285750">
                <a:spcBef>
                  <a:spcPct val="20000"/>
                </a:spcBef>
                <a:buChar char="–"/>
                <a:defRPr sz="2800">
                  <a:solidFill>
                    <a:schemeClr val="tx1"/>
                  </a:solidFill>
                  <a:latin typeface="Times New Roman" panose="02020603050405020304" pitchFamily="18" charset="0"/>
                  <a:ea typeface="MS PGothic" panose="020B0600070205080204" pitchFamily="34" charset="-128"/>
                </a:defRPr>
              </a:lvl2pPr>
              <a:lvl3pPr marL="1143000" indent="-228600">
                <a:spcBef>
                  <a:spcPct val="20000"/>
                </a:spcBef>
                <a:buChar char="•"/>
                <a:defRPr sz="2400">
                  <a:solidFill>
                    <a:schemeClr val="tx1"/>
                  </a:solidFill>
                  <a:latin typeface="Times New Roman" panose="02020603050405020304" pitchFamily="18" charset="0"/>
                  <a:ea typeface="MS PGothic"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9pPr>
            </a:lstStyle>
            <a:p>
              <a:pPr eaLnBrk="1" hangingPunct="1">
                <a:spcBef>
                  <a:spcPct val="0"/>
                </a:spcBef>
                <a:buFontTx/>
                <a:buNone/>
              </a:pPr>
              <a:r>
                <a:rPr lang="en-US" altLang="en-US" sz="2400"/>
                <a:t>0.2</a:t>
              </a:r>
            </a:p>
          </p:txBody>
        </p:sp>
        <p:sp>
          <p:nvSpPr>
            <p:cNvPr id="58379" name="Rectangle 18"/>
            <p:cNvSpPr>
              <a:spLocks noChangeArrowheads="1"/>
            </p:cNvSpPr>
            <p:nvPr/>
          </p:nvSpPr>
          <p:spPr bwMode="auto">
            <a:xfrm>
              <a:off x="3964305" y="5867400"/>
              <a:ext cx="3810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ea typeface="MS PGothic" panose="020B0600070205080204" pitchFamily="34" charset="-128"/>
                </a:defRPr>
              </a:lvl1pPr>
              <a:lvl2pPr marL="742950" indent="-285750">
                <a:spcBef>
                  <a:spcPct val="20000"/>
                </a:spcBef>
                <a:buChar char="–"/>
                <a:defRPr sz="2800">
                  <a:solidFill>
                    <a:schemeClr val="tx1"/>
                  </a:solidFill>
                  <a:latin typeface="Times New Roman" panose="02020603050405020304" pitchFamily="18" charset="0"/>
                  <a:ea typeface="MS PGothic" panose="020B0600070205080204" pitchFamily="34" charset="-128"/>
                </a:defRPr>
              </a:lvl2pPr>
              <a:lvl3pPr marL="1143000" indent="-228600">
                <a:spcBef>
                  <a:spcPct val="20000"/>
                </a:spcBef>
                <a:buChar char="•"/>
                <a:defRPr sz="2400">
                  <a:solidFill>
                    <a:schemeClr val="tx1"/>
                  </a:solidFill>
                  <a:latin typeface="Times New Roman" panose="02020603050405020304" pitchFamily="18" charset="0"/>
                  <a:ea typeface="MS PGothic"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9pPr>
            </a:lstStyle>
            <a:p>
              <a:pPr eaLnBrk="1" hangingPunct="1">
                <a:spcBef>
                  <a:spcPct val="0"/>
                </a:spcBef>
                <a:buFontTx/>
                <a:buNone/>
              </a:pPr>
              <a:r>
                <a:rPr lang="en-US" altLang="en-US" sz="2400"/>
                <a:t>0.4</a:t>
              </a:r>
            </a:p>
          </p:txBody>
        </p:sp>
        <p:sp>
          <p:nvSpPr>
            <p:cNvPr id="58380" name="Rectangle 19"/>
            <p:cNvSpPr>
              <a:spLocks noChangeArrowheads="1"/>
            </p:cNvSpPr>
            <p:nvPr/>
          </p:nvSpPr>
          <p:spPr bwMode="auto">
            <a:xfrm>
              <a:off x="5106670" y="5867400"/>
              <a:ext cx="3810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ea typeface="MS PGothic" panose="020B0600070205080204" pitchFamily="34" charset="-128"/>
                </a:defRPr>
              </a:lvl1pPr>
              <a:lvl2pPr marL="742950" indent="-285750">
                <a:spcBef>
                  <a:spcPct val="20000"/>
                </a:spcBef>
                <a:buChar char="–"/>
                <a:defRPr sz="2800">
                  <a:solidFill>
                    <a:schemeClr val="tx1"/>
                  </a:solidFill>
                  <a:latin typeface="Times New Roman" panose="02020603050405020304" pitchFamily="18" charset="0"/>
                  <a:ea typeface="MS PGothic" panose="020B0600070205080204" pitchFamily="34" charset="-128"/>
                </a:defRPr>
              </a:lvl2pPr>
              <a:lvl3pPr marL="1143000" indent="-228600">
                <a:spcBef>
                  <a:spcPct val="20000"/>
                </a:spcBef>
                <a:buChar char="•"/>
                <a:defRPr sz="2400">
                  <a:solidFill>
                    <a:schemeClr val="tx1"/>
                  </a:solidFill>
                  <a:latin typeface="Times New Roman" panose="02020603050405020304" pitchFamily="18" charset="0"/>
                  <a:ea typeface="MS PGothic"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9pPr>
            </a:lstStyle>
            <a:p>
              <a:pPr eaLnBrk="1" hangingPunct="1">
                <a:spcBef>
                  <a:spcPct val="0"/>
                </a:spcBef>
                <a:buFontTx/>
                <a:buNone/>
              </a:pPr>
              <a:r>
                <a:rPr lang="en-US" altLang="en-US" sz="2400"/>
                <a:t>0.6</a:t>
              </a:r>
            </a:p>
          </p:txBody>
        </p:sp>
        <p:sp>
          <p:nvSpPr>
            <p:cNvPr id="58381" name="Rectangle 20"/>
            <p:cNvSpPr>
              <a:spLocks noChangeArrowheads="1"/>
            </p:cNvSpPr>
            <p:nvPr/>
          </p:nvSpPr>
          <p:spPr bwMode="auto">
            <a:xfrm>
              <a:off x="6189769" y="5867400"/>
              <a:ext cx="3810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ea typeface="MS PGothic" panose="020B0600070205080204" pitchFamily="34" charset="-128"/>
                </a:defRPr>
              </a:lvl1pPr>
              <a:lvl2pPr marL="742950" indent="-285750">
                <a:spcBef>
                  <a:spcPct val="20000"/>
                </a:spcBef>
                <a:buChar char="–"/>
                <a:defRPr sz="2800">
                  <a:solidFill>
                    <a:schemeClr val="tx1"/>
                  </a:solidFill>
                  <a:latin typeface="Times New Roman" panose="02020603050405020304" pitchFamily="18" charset="0"/>
                  <a:ea typeface="MS PGothic" panose="020B0600070205080204" pitchFamily="34" charset="-128"/>
                </a:defRPr>
              </a:lvl2pPr>
              <a:lvl3pPr marL="1143000" indent="-228600">
                <a:spcBef>
                  <a:spcPct val="20000"/>
                </a:spcBef>
                <a:buChar char="•"/>
                <a:defRPr sz="2400">
                  <a:solidFill>
                    <a:schemeClr val="tx1"/>
                  </a:solidFill>
                  <a:latin typeface="Times New Roman" panose="02020603050405020304" pitchFamily="18" charset="0"/>
                  <a:ea typeface="MS PGothic"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9pPr>
            </a:lstStyle>
            <a:p>
              <a:pPr eaLnBrk="1" hangingPunct="1">
                <a:spcBef>
                  <a:spcPct val="0"/>
                </a:spcBef>
                <a:buFontTx/>
                <a:buNone/>
              </a:pPr>
              <a:r>
                <a:rPr lang="en-US" altLang="en-US" sz="2400"/>
                <a:t>0.8</a:t>
              </a:r>
            </a:p>
          </p:txBody>
        </p:sp>
        <p:sp>
          <p:nvSpPr>
            <p:cNvPr id="58382" name="Rectangle 21"/>
            <p:cNvSpPr>
              <a:spLocks noChangeArrowheads="1"/>
            </p:cNvSpPr>
            <p:nvPr/>
          </p:nvSpPr>
          <p:spPr bwMode="auto">
            <a:xfrm>
              <a:off x="7353300" y="5864225"/>
              <a:ext cx="1524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ea typeface="MS PGothic" panose="020B0600070205080204" pitchFamily="34" charset="-128"/>
                </a:defRPr>
              </a:lvl1pPr>
              <a:lvl2pPr marL="742950" indent="-285750">
                <a:spcBef>
                  <a:spcPct val="20000"/>
                </a:spcBef>
                <a:buChar char="–"/>
                <a:defRPr sz="2800">
                  <a:solidFill>
                    <a:schemeClr val="tx1"/>
                  </a:solidFill>
                  <a:latin typeface="Times New Roman" panose="02020603050405020304" pitchFamily="18" charset="0"/>
                  <a:ea typeface="MS PGothic" panose="020B0600070205080204" pitchFamily="34" charset="-128"/>
                </a:defRPr>
              </a:lvl2pPr>
              <a:lvl3pPr marL="1143000" indent="-228600">
                <a:spcBef>
                  <a:spcPct val="20000"/>
                </a:spcBef>
                <a:buChar char="•"/>
                <a:defRPr sz="2400">
                  <a:solidFill>
                    <a:schemeClr val="tx1"/>
                  </a:solidFill>
                  <a:latin typeface="Times New Roman" panose="02020603050405020304" pitchFamily="18" charset="0"/>
                  <a:ea typeface="MS PGothic"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9pPr>
            </a:lstStyle>
            <a:p>
              <a:pPr eaLnBrk="1" hangingPunct="1">
                <a:spcBef>
                  <a:spcPct val="0"/>
                </a:spcBef>
                <a:buFontTx/>
                <a:buNone/>
              </a:pPr>
              <a:r>
                <a:rPr lang="en-US" altLang="en-US" sz="2400"/>
                <a:t>1</a:t>
              </a:r>
            </a:p>
          </p:txBody>
        </p:sp>
        <p:sp>
          <p:nvSpPr>
            <p:cNvPr id="10" name="Rectangle 9"/>
            <p:cNvSpPr/>
            <p:nvPr/>
          </p:nvSpPr>
          <p:spPr>
            <a:xfrm rot="16200000">
              <a:off x="-2286000" y="2667000"/>
              <a:ext cx="6324600" cy="1295400"/>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eaLnBrk="1" hangingPunct="1">
                <a:defRPr/>
              </a:pPr>
              <a:r>
                <a:rPr lang="en-US" sz="3200" dirty="0">
                  <a:solidFill>
                    <a:schemeClr val="tx1"/>
                  </a:solidFill>
                </a:rPr>
                <a:t>Cumulative probability</a:t>
              </a:r>
            </a:p>
          </p:txBody>
        </p:sp>
        <p:sp>
          <p:nvSpPr>
            <p:cNvPr id="58384" name="Rectangle 29"/>
            <p:cNvSpPr>
              <a:spLocks noChangeArrowheads="1"/>
            </p:cNvSpPr>
            <p:nvPr/>
          </p:nvSpPr>
          <p:spPr bwMode="auto">
            <a:xfrm rot="-5400000">
              <a:off x="1302594" y="5532437"/>
              <a:ext cx="365125" cy="152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eaVert" wrap="none" lIns="0" tIns="0" rIns="0" bIns="0">
              <a:spAutoFit/>
            </a:bodyPr>
            <a:lstStyle>
              <a:lvl1pPr>
                <a:spcBef>
                  <a:spcPct val="20000"/>
                </a:spcBef>
                <a:buChar char="•"/>
                <a:defRPr sz="3200">
                  <a:solidFill>
                    <a:schemeClr val="tx1"/>
                  </a:solidFill>
                  <a:latin typeface="Times New Roman" panose="02020603050405020304" pitchFamily="18" charset="0"/>
                  <a:ea typeface="MS PGothic" panose="020B0600070205080204" pitchFamily="34" charset="-128"/>
                </a:defRPr>
              </a:lvl1pPr>
              <a:lvl2pPr marL="742950" indent="-285750">
                <a:spcBef>
                  <a:spcPct val="20000"/>
                </a:spcBef>
                <a:buChar char="–"/>
                <a:defRPr sz="2800">
                  <a:solidFill>
                    <a:schemeClr val="tx1"/>
                  </a:solidFill>
                  <a:latin typeface="Times New Roman" panose="02020603050405020304" pitchFamily="18" charset="0"/>
                  <a:ea typeface="MS PGothic" panose="020B0600070205080204" pitchFamily="34" charset="-128"/>
                </a:defRPr>
              </a:lvl2pPr>
              <a:lvl3pPr marL="1143000" indent="-228600">
                <a:spcBef>
                  <a:spcPct val="20000"/>
                </a:spcBef>
                <a:buChar char="•"/>
                <a:defRPr sz="2400">
                  <a:solidFill>
                    <a:schemeClr val="tx1"/>
                  </a:solidFill>
                  <a:latin typeface="Times New Roman" panose="02020603050405020304" pitchFamily="18" charset="0"/>
                  <a:ea typeface="MS PGothic"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9pPr>
            </a:lstStyle>
            <a:p>
              <a:pPr algn="r" eaLnBrk="1" hangingPunct="1">
                <a:spcBef>
                  <a:spcPct val="0"/>
                </a:spcBef>
                <a:buFontTx/>
                <a:buNone/>
              </a:pPr>
              <a:r>
                <a:rPr lang="en-US" altLang="en-US" sz="2400"/>
                <a:t>0</a:t>
              </a:r>
            </a:p>
          </p:txBody>
        </p:sp>
        <p:sp>
          <p:nvSpPr>
            <p:cNvPr id="58385" name="Rectangle 33"/>
            <p:cNvSpPr>
              <a:spLocks noChangeArrowheads="1"/>
            </p:cNvSpPr>
            <p:nvPr/>
          </p:nvSpPr>
          <p:spPr bwMode="auto">
            <a:xfrm rot="-5400000">
              <a:off x="1301234" y="641123"/>
              <a:ext cx="369332"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eaVert" wrap="none" lIns="0" tIns="0" rIns="0" bIns="0">
              <a:spAutoFit/>
            </a:bodyPr>
            <a:lstStyle>
              <a:lvl1pPr>
                <a:spcBef>
                  <a:spcPct val="20000"/>
                </a:spcBef>
                <a:buChar char="•"/>
                <a:defRPr sz="3200">
                  <a:solidFill>
                    <a:schemeClr val="tx1"/>
                  </a:solidFill>
                  <a:latin typeface="Times New Roman" panose="02020603050405020304" pitchFamily="18" charset="0"/>
                  <a:ea typeface="MS PGothic" panose="020B0600070205080204" pitchFamily="34" charset="-128"/>
                </a:defRPr>
              </a:lvl1pPr>
              <a:lvl2pPr marL="742950" indent="-285750">
                <a:spcBef>
                  <a:spcPct val="20000"/>
                </a:spcBef>
                <a:buChar char="–"/>
                <a:defRPr sz="2800">
                  <a:solidFill>
                    <a:schemeClr val="tx1"/>
                  </a:solidFill>
                  <a:latin typeface="Times New Roman" panose="02020603050405020304" pitchFamily="18" charset="0"/>
                  <a:ea typeface="MS PGothic" panose="020B0600070205080204" pitchFamily="34" charset="-128"/>
                </a:defRPr>
              </a:lvl2pPr>
              <a:lvl3pPr marL="1143000" indent="-228600">
                <a:spcBef>
                  <a:spcPct val="20000"/>
                </a:spcBef>
                <a:buChar char="•"/>
                <a:defRPr sz="2400">
                  <a:solidFill>
                    <a:schemeClr val="tx1"/>
                  </a:solidFill>
                  <a:latin typeface="Times New Roman" panose="02020603050405020304" pitchFamily="18" charset="0"/>
                  <a:ea typeface="MS PGothic"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9pPr>
            </a:lstStyle>
            <a:p>
              <a:pPr algn="r" eaLnBrk="1" hangingPunct="1">
                <a:spcBef>
                  <a:spcPct val="0"/>
                </a:spcBef>
                <a:buFontTx/>
                <a:buNone/>
              </a:pPr>
              <a:r>
                <a:rPr lang="en-US" altLang="en-US" sz="2400"/>
                <a:t>1</a:t>
              </a:r>
            </a:p>
          </p:txBody>
        </p:sp>
        <p:sp>
          <p:nvSpPr>
            <p:cNvPr id="58386" name="Rectangle 36"/>
            <p:cNvSpPr>
              <a:spLocks noChangeArrowheads="1"/>
            </p:cNvSpPr>
            <p:nvPr/>
          </p:nvSpPr>
          <p:spPr bwMode="auto">
            <a:xfrm rot="-5400000">
              <a:off x="1008062" y="1003817"/>
              <a:ext cx="365125" cy="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eaVert" wrap="none" lIns="0" tIns="0" rIns="0" bIns="0">
              <a:spAutoFit/>
            </a:bodyPr>
            <a:lstStyle>
              <a:lvl1pPr>
                <a:spcBef>
                  <a:spcPct val="20000"/>
                </a:spcBef>
                <a:buChar char="•"/>
                <a:defRPr sz="3200">
                  <a:solidFill>
                    <a:schemeClr val="tx1"/>
                  </a:solidFill>
                  <a:latin typeface="Times New Roman" panose="02020603050405020304" pitchFamily="18" charset="0"/>
                  <a:ea typeface="MS PGothic" panose="020B0600070205080204" pitchFamily="34" charset="-128"/>
                </a:defRPr>
              </a:lvl1pPr>
              <a:lvl2pPr marL="742950" indent="-285750">
                <a:spcBef>
                  <a:spcPct val="20000"/>
                </a:spcBef>
                <a:buChar char="–"/>
                <a:defRPr sz="2800">
                  <a:solidFill>
                    <a:schemeClr val="tx1"/>
                  </a:solidFill>
                  <a:latin typeface="Times New Roman" panose="02020603050405020304" pitchFamily="18" charset="0"/>
                  <a:ea typeface="MS PGothic" panose="020B0600070205080204" pitchFamily="34" charset="-128"/>
                </a:defRPr>
              </a:lvl2pPr>
              <a:lvl3pPr marL="1143000" indent="-228600">
                <a:spcBef>
                  <a:spcPct val="20000"/>
                </a:spcBef>
                <a:buChar char="•"/>
                <a:defRPr sz="2400">
                  <a:solidFill>
                    <a:schemeClr val="tx1"/>
                  </a:solidFill>
                  <a:latin typeface="Times New Roman" panose="02020603050405020304" pitchFamily="18" charset="0"/>
                  <a:ea typeface="MS PGothic"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9pPr>
            </a:lstStyle>
            <a:p>
              <a:pPr eaLnBrk="1" hangingPunct="1">
                <a:spcBef>
                  <a:spcPct val="0"/>
                </a:spcBef>
                <a:buFontTx/>
                <a:buNone/>
              </a:pPr>
              <a:endParaRPr lang="en-US" altLang="en-US" sz="2400"/>
            </a:p>
          </p:txBody>
        </p:sp>
      </p:grpSp>
      <p:sp>
        <p:nvSpPr>
          <p:cNvPr id="47" name="Freeform 37"/>
          <p:cNvSpPr>
            <a:spLocks/>
          </p:cNvSpPr>
          <p:nvPr/>
        </p:nvSpPr>
        <p:spPr bwMode="auto">
          <a:xfrm>
            <a:off x="1957388" y="736600"/>
            <a:ext cx="5454650" cy="4875213"/>
          </a:xfrm>
          <a:custGeom>
            <a:avLst/>
            <a:gdLst>
              <a:gd name="T0" fmla="*/ 2147483646 w 367"/>
              <a:gd name="T1" fmla="*/ 2147483646 h 312"/>
              <a:gd name="T2" fmla="*/ 2147483646 w 367"/>
              <a:gd name="T3" fmla="*/ 2147483646 h 312"/>
              <a:gd name="T4" fmla="*/ 2147483646 w 367"/>
              <a:gd name="T5" fmla="*/ 2147483646 h 312"/>
              <a:gd name="T6" fmla="*/ 2147483646 w 367"/>
              <a:gd name="T7" fmla="*/ 2147483646 h 312"/>
              <a:gd name="T8" fmla="*/ 2147483646 w 367"/>
              <a:gd name="T9" fmla="*/ 2147483646 h 312"/>
              <a:gd name="T10" fmla="*/ 2147483646 w 367"/>
              <a:gd name="T11" fmla="*/ 2147483646 h 312"/>
              <a:gd name="T12" fmla="*/ 2147483646 w 367"/>
              <a:gd name="T13" fmla="*/ 2147483646 h 312"/>
              <a:gd name="T14" fmla="*/ 2147483646 w 367"/>
              <a:gd name="T15" fmla="*/ 2147483646 h 312"/>
              <a:gd name="T16" fmla="*/ 2147483646 w 367"/>
              <a:gd name="T17" fmla="*/ 2147483646 h 312"/>
              <a:gd name="T18" fmla="*/ 2147483646 w 367"/>
              <a:gd name="T19" fmla="*/ 2147483646 h 312"/>
              <a:gd name="T20" fmla="*/ 2147483646 w 367"/>
              <a:gd name="T21" fmla="*/ 2147483646 h 312"/>
              <a:gd name="T22" fmla="*/ 2147483646 w 367"/>
              <a:gd name="T23" fmla="*/ 2147483646 h 312"/>
              <a:gd name="T24" fmla="*/ 2147483646 w 367"/>
              <a:gd name="T25" fmla="*/ 2147483646 h 312"/>
              <a:gd name="T26" fmla="*/ 2147483646 w 367"/>
              <a:gd name="T27" fmla="*/ 2147483646 h 312"/>
              <a:gd name="T28" fmla="*/ 2147483646 w 367"/>
              <a:gd name="T29" fmla="*/ 2147483646 h 312"/>
              <a:gd name="T30" fmla="*/ 2147483646 w 367"/>
              <a:gd name="T31" fmla="*/ 2147483646 h 312"/>
              <a:gd name="T32" fmla="*/ 2147483646 w 367"/>
              <a:gd name="T33" fmla="*/ 2147483646 h 312"/>
              <a:gd name="T34" fmla="*/ 2147483646 w 367"/>
              <a:gd name="T35" fmla="*/ 2147483646 h 312"/>
              <a:gd name="T36" fmla="*/ 2147483646 w 367"/>
              <a:gd name="T37" fmla="*/ 2147483646 h 312"/>
              <a:gd name="T38" fmla="*/ 2147483646 w 367"/>
              <a:gd name="T39" fmla="*/ 2147483646 h 312"/>
              <a:gd name="T40" fmla="*/ 2147483646 w 367"/>
              <a:gd name="T41" fmla="*/ 2147483646 h 312"/>
              <a:gd name="T42" fmla="*/ 2147483646 w 367"/>
              <a:gd name="T43" fmla="*/ 2147483646 h 312"/>
              <a:gd name="T44" fmla="*/ 2147483646 w 367"/>
              <a:gd name="T45" fmla="*/ 2147483646 h 312"/>
              <a:gd name="T46" fmla="*/ 2147483646 w 367"/>
              <a:gd name="T47" fmla="*/ 2147483646 h 312"/>
              <a:gd name="T48" fmla="*/ 2147483646 w 367"/>
              <a:gd name="T49" fmla="*/ 2147483646 h 312"/>
              <a:gd name="T50" fmla="*/ 2147483646 w 367"/>
              <a:gd name="T51" fmla="*/ 2147483646 h 312"/>
              <a:gd name="T52" fmla="*/ 2147483646 w 367"/>
              <a:gd name="T53" fmla="*/ 2147483646 h 312"/>
              <a:gd name="T54" fmla="*/ 2147483646 w 367"/>
              <a:gd name="T55" fmla="*/ 2147483646 h 312"/>
              <a:gd name="T56" fmla="*/ 2147483646 w 367"/>
              <a:gd name="T57" fmla="*/ 2147483646 h 312"/>
              <a:gd name="T58" fmla="*/ 2147483646 w 367"/>
              <a:gd name="T59" fmla="*/ 2147483646 h 312"/>
              <a:gd name="T60" fmla="*/ 2147483646 w 367"/>
              <a:gd name="T61" fmla="*/ 2147483646 h 312"/>
              <a:gd name="T62" fmla="*/ 2147483646 w 367"/>
              <a:gd name="T63" fmla="*/ 2147483646 h 312"/>
              <a:gd name="T64" fmla="*/ 2147483646 w 367"/>
              <a:gd name="T65" fmla="*/ 2147483646 h 312"/>
              <a:gd name="T66" fmla="*/ 2147483646 w 367"/>
              <a:gd name="T67" fmla="*/ 2147483646 h 312"/>
              <a:gd name="T68" fmla="*/ 2147483646 w 367"/>
              <a:gd name="T69" fmla="*/ 2147483646 h 312"/>
              <a:gd name="T70" fmla="*/ 2147483646 w 367"/>
              <a:gd name="T71" fmla="*/ 2147483646 h 312"/>
              <a:gd name="T72" fmla="*/ 2147483646 w 367"/>
              <a:gd name="T73" fmla="*/ 2147483646 h 312"/>
              <a:gd name="T74" fmla="*/ 2147483646 w 367"/>
              <a:gd name="T75" fmla="*/ 2147483646 h 312"/>
              <a:gd name="T76" fmla="*/ 2147483646 w 367"/>
              <a:gd name="T77" fmla="*/ 2147483646 h 312"/>
              <a:gd name="T78" fmla="*/ 2147483646 w 367"/>
              <a:gd name="T79" fmla="*/ 2147483646 h 312"/>
              <a:gd name="T80" fmla="*/ 2147483646 w 367"/>
              <a:gd name="T81" fmla="*/ 2147483646 h 312"/>
              <a:gd name="T82" fmla="*/ 2147483646 w 367"/>
              <a:gd name="T83" fmla="*/ 2147483646 h 312"/>
              <a:gd name="T84" fmla="*/ 2147483646 w 367"/>
              <a:gd name="T85" fmla="*/ 2147483646 h 312"/>
              <a:gd name="T86" fmla="*/ 2147483646 w 367"/>
              <a:gd name="T87" fmla="*/ 2147483646 h 312"/>
              <a:gd name="T88" fmla="*/ 2147483646 w 367"/>
              <a:gd name="T89" fmla="*/ 2147483646 h 312"/>
              <a:gd name="T90" fmla="*/ 2147483646 w 367"/>
              <a:gd name="T91" fmla="*/ 2147483646 h 312"/>
              <a:gd name="T92" fmla="*/ 2147483646 w 367"/>
              <a:gd name="T93" fmla="*/ 2147483646 h 312"/>
              <a:gd name="T94" fmla="*/ 2147483646 w 367"/>
              <a:gd name="T95" fmla="*/ 2147483646 h 312"/>
              <a:gd name="T96" fmla="*/ 2147483646 w 367"/>
              <a:gd name="T97" fmla="*/ 2147483646 h 312"/>
              <a:gd name="T98" fmla="*/ 2147483646 w 367"/>
              <a:gd name="T99" fmla="*/ 2147483646 h 312"/>
              <a:gd name="T100" fmla="*/ 2147483646 w 367"/>
              <a:gd name="T101" fmla="*/ 2147483646 h 312"/>
              <a:gd name="T102" fmla="*/ 2147483646 w 367"/>
              <a:gd name="T103" fmla="*/ 2147483646 h 312"/>
              <a:gd name="T104" fmla="*/ 2147483646 w 367"/>
              <a:gd name="T105" fmla="*/ 2147483646 h 312"/>
              <a:gd name="T106" fmla="*/ 2147483646 w 367"/>
              <a:gd name="T107" fmla="*/ 2147483646 h 312"/>
              <a:gd name="T108" fmla="*/ 2147483646 w 367"/>
              <a:gd name="T109" fmla="*/ 2147483646 h 312"/>
              <a:gd name="T110" fmla="*/ 2147483646 w 367"/>
              <a:gd name="T111" fmla="*/ 2147483646 h 312"/>
              <a:gd name="T112" fmla="*/ 2147483646 w 367"/>
              <a:gd name="T113" fmla="*/ 2147483646 h 31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367"/>
              <a:gd name="T172" fmla="*/ 0 h 312"/>
              <a:gd name="T173" fmla="*/ 367 w 367"/>
              <a:gd name="T174" fmla="*/ 312 h 312"/>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367" h="312">
                <a:moveTo>
                  <a:pt x="0" y="312"/>
                </a:moveTo>
                <a:lnTo>
                  <a:pt x="0" y="311"/>
                </a:lnTo>
                <a:lnTo>
                  <a:pt x="4" y="311"/>
                </a:lnTo>
                <a:lnTo>
                  <a:pt x="4" y="309"/>
                </a:lnTo>
                <a:lnTo>
                  <a:pt x="6" y="309"/>
                </a:lnTo>
                <a:lnTo>
                  <a:pt x="6" y="307"/>
                </a:lnTo>
                <a:lnTo>
                  <a:pt x="7" y="307"/>
                </a:lnTo>
                <a:lnTo>
                  <a:pt x="7" y="306"/>
                </a:lnTo>
                <a:lnTo>
                  <a:pt x="8" y="306"/>
                </a:lnTo>
                <a:lnTo>
                  <a:pt x="8" y="304"/>
                </a:lnTo>
                <a:lnTo>
                  <a:pt x="9" y="304"/>
                </a:lnTo>
                <a:lnTo>
                  <a:pt x="9" y="303"/>
                </a:lnTo>
                <a:lnTo>
                  <a:pt x="10" y="303"/>
                </a:lnTo>
                <a:lnTo>
                  <a:pt x="10" y="301"/>
                </a:lnTo>
                <a:lnTo>
                  <a:pt x="11" y="301"/>
                </a:lnTo>
                <a:lnTo>
                  <a:pt x="11" y="300"/>
                </a:lnTo>
                <a:lnTo>
                  <a:pt x="12" y="300"/>
                </a:lnTo>
                <a:lnTo>
                  <a:pt x="12" y="298"/>
                </a:lnTo>
                <a:lnTo>
                  <a:pt x="13" y="298"/>
                </a:lnTo>
                <a:lnTo>
                  <a:pt x="13" y="296"/>
                </a:lnTo>
                <a:lnTo>
                  <a:pt x="13" y="295"/>
                </a:lnTo>
                <a:lnTo>
                  <a:pt x="14" y="295"/>
                </a:lnTo>
                <a:lnTo>
                  <a:pt x="14" y="293"/>
                </a:lnTo>
                <a:lnTo>
                  <a:pt x="15" y="293"/>
                </a:lnTo>
                <a:lnTo>
                  <a:pt x="15" y="292"/>
                </a:lnTo>
                <a:lnTo>
                  <a:pt x="15" y="290"/>
                </a:lnTo>
                <a:lnTo>
                  <a:pt x="16" y="290"/>
                </a:lnTo>
                <a:lnTo>
                  <a:pt x="16" y="289"/>
                </a:lnTo>
                <a:lnTo>
                  <a:pt x="17" y="289"/>
                </a:lnTo>
                <a:lnTo>
                  <a:pt x="17" y="287"/>
                </a:lnTo>
                <a:lnTo>
                  <a:pt x="17" y="286"/>
                </a:lnTo>
                <a:lnTo>
                  <a:pt x="18" y="286"/>
                </a:lnTo>
                <a:lnTo>
                  <a:pt x="18" y="284"/>
                </a:lnTo>
                <a:lnTo>
                  <a:pt x="19" y="284"/>
                </a:lnTo>
                <a:lnTo>
                  <a:pt x="19" y="282"/>
                </a:lnTo>
                <a:lnTo>
                  <a:pt x="19" y="281"/>
                </a:lnTo>
                <a:lnTo>
                  <a:pt x="20" y="281"/>
                </a:lnTo>
                <a:lnTo>
                  <a:pt x="20" y="279"/>
                </a:lnTo>
                <a:lnTo>
                  <a:pt x="20" y="278"/>
                </a:lnTo>
                <a:lnTo>
                  <a:pt x="21" y="278"/>
                </a:lnTo>
                <a:lnTo>
                  <a:pt x="21" y="276"/>
                </a:lnTo>
                <a:lnTo>
                  <a:pt x="22" y="276"/>
                </a:lnTo>
                <a:lnTo>
                  <a:pt x="22" y="275"/>
                </a:lnTo>
                <a:lnTo>
                  <a:pt x="22" y="273"/>
                </a:lnTo>
                <a:lnTo>
                  <a:pt x="23" y="273"/>
                </a:lnTo>
                <a:lnTo>
                  <a:pt x="23" y="271"/>
                </a:lnTo>
                <a:lnTo>
                  <a:pt x="23" y="270"/>
                </a:lnTo>
                <a:lnTo>
                  <a:pt x="24" y="270"/>
                </a:lnTo>
                <a:lnTo>
                  <a:pt x="24" y="268"/>
                </a:lnTo>
                <a:lnTo>
                  <a:pt x="24" y="267"/>
                </a:lnTo>
                <a:lnTo>
                  <a:pt x="25" y="267"/>
                </a:lnTo>
                <a:lnTo>
                  <a:pt x="25" y="265"/>
                </a:lnTo>
                <a:lnTo>
                  <a:pt x="25" y="264"/>
                </a:lnTo>
                <a:lnTo>
                  <a:pt x="26" y="264"/>
                </a:lnTo>
                <a:lnTo>
                  <a:pt x="26" y="262"/>
                </a:lnTo>
                <a:lnTo>
                  <a:pt x="26" y="261"/>
                </a:lnTo>
                <a:lnTo>
                  <a:pt x="27" y="261"/>
                </a:lnTo>
                <a:lnTo>
                  <a:pt x="27" y="259"/>
                </a:lnTo>
                <a:lnTo>
                  <a:pt x="27" y="257"/>
                </a:lnTo>
                <a:lnTo>
                  <a:pt x="28" y="257"/>
                </a:lnTo>
                <a:lnTo>
                  <a:pt x="28" y="256"/>
                </a:lnTo>
                <a:lnTo>
                  <a:pt x="28" y="254"/>
                </a:lnTo>
                <a:lnTo>
                  <a:pt x="29" y="254"/>
                </a:lnTo>
                <a:lnTo>
                  <a:pt x="29" y="253"/>
                </a:lnTo>
                <a:lnTo>
                  <a:pt x="29" y="251"/>
                </a:lnTo>
                <a:lnTo>
                  <a:pt x="30" y="251"/>
                </a:lnTo>
                <a:lnTo>
                  <a:pt x="30" y="250"/>
                </a:lnTo>
                <a:lnTo>
                  <a:pt x="30" y="248"/>
                </a:lnTo>
                <a:lnTo>
                  <a:pt x="31" y="248"/>
                </a:lnTo>
                <a:lnTo>
                  <a:pt x="31" y="246"/>
                </a:lnTo>
                <a:lnTo>
                  <a:pt x="31" y="245"/>
                </a:lnTo>
                <a:lnTo>
                  <a:pt x="32" y="245"/>
                </a:lnTo>
                <a:lnTo>
                  <a:pt x="32" y="243"/>
                </a:lnTo>
                <a:lnTo>
                  <a:pt x="32" y="242"/>
                </a:lnTo>
                <a:lnTo>
                  <a:pt x="33" y="242"/>
                </a:lnTo>
                <a:lnTo>
                  <a:pt x="33" y="240"/>
                </a:lnTo>
                <a:lnTo>
                  <a:pt x="33" y="239"/>
                </a:lnTo>
                <a:lnTo>
                  <a:pt x="34" y="239"/>
                </a:lnTo>
                <a:lnTo>
                  <a:pt x="34" y="237"/>
                </a:lnTo>
                <a:lnTo>
                  <a:pt x="34" y="236"/>
                </a:lnTo>
                <a:lnTo>
                  <a:pt x="35" y="236"/>
                </a:lnTo>
                <a:lnTo>
                  <a:pt x="35" y="234"/>
                </a:lnTo>
                <a:lnTo>
                  <a:pt x="35" y="232"/>
                </a:lnTo>
                <a:lnTo>
                  <a:pt x="36" y="232"/>
                </a:lnTo>
                <a:lnTo>
                  <a:pt x="36" y="231"/>
                </a:lnTo>
                <a:lnTo>
                  <a:pt x="36" y="229"/>
                </a:lnTo>
                <a:lnTo>
                  <a:pt x="37" y="229"/>
                </a:lnTo>
                <a:lnTo>
                  <a:pt x="37" y="228"/>
                </a:lnTo>
                <a:lnTo>
                  <a:pt x="37" y="226"/>
                </a:lnTo>
                <a:lnTo>
                  <a:pt x="38" y="226"/>
                </a:lnTo>
                <a:lnTo>
                  <a:pt x="38" y="225"/>
                </a:lnTo>
                <a:lnTo>
                  <a:pt x="38" y="223"/>
                </a:lnTo>
                <a:lnTo>
                  <a:pt x="39" y="223"/>
                </a:lnTo>
                <a:lnTo>
                  <a:pt x="39" y="221"/>
                </a:lnTo>
                <a:lnTo>
                  <a:pt x="39" y="220"/>
                </a:lnTo>
                <a:lnTo>
                  <a:pt x="39" y="218"/>
                </a:lnTo>
                <a:lnTo>
                  <a:pt x="40" y="218"/>
                </a:lnTo>
                <a:lnTo>
                  <a:pt x="40" y="217"/>
                </a:lnTo>
                <a:lnTo>
                  <a:pt x="40" y="215"/>
                </a:lnTo>
                <a:lnTo>
                  <a:pt x="41" y="215"/>
                </a:lnTo>
                <a:lnTo>
                  <a:pt x="41" y="214"/>
                </a:lnTo>
                <a:lnTo>
                  <a:pt x="41" y="212"/>
                </a:lnTo>
                <a:lnTo>
                  <a:pt x="42" y="212"/>
                </a:lnTo>
                <a:lnTo>
                  <a:pt x="42" y="211"/>
                </a:lnTo>
                <a:lnTo>
                  <a:pt x="42" y="209"/>
                </a:lnTo>
                <a:lnTo>
                  <a:pt x="43" y="209"/>
                </a:lnTo>
                <a:lnTo>
                  <a:pt x="43" y="207"/>
                </a:lnTo>
                <a:lnTo>
                  <a:pt x="43" y="206"/>
                </a:lnTo>
                <a:lnTo>
                  <a:pt x="44" y="206"/>
                </a:lnTo>
                <a:lnTo>
                  <a:pt x="44" y="204"/>
                </a:lnTo>
                <a:lnTo>
                  <a:pt x="44" y="203"/>
                </a:lnTo>
                <a:lnTo>
                  <a:pt x="45" y="203"/>
                </a:lnTo>
                <a:lnTo>
                  <a:pt x="45" y="201"/>
                </a:lnTo>
                <a:lnTo>
                  <a:pt x="45" y="200"/>
                </a:lnTo>
                <a:lnTo>
                  <a:pt x="46" y="200"/>
                </a:lnTo>
                <a:lnTo>
                  <a:pt x="46" y="198"/>
                </a:lnTo>
                <a:lnTo>
                  <a:pt x="46" y="197"/>
                </a:lnTo>
                <a:lnTo>
                  <a:pt x="47" y="197"/>
                </a:lnTo>
                <a:lnTo>
                  <a:pt x="47" y="195"/>
                </a:lnTo>
                <a:lnTo>
                  <a:pt x="47" y="193"/>
                </a:lnTo>
                <a:lnTo>
                  <a:pt x="48" y="193"/>
                </a:lnTo>
                <a:lnTo>
                  <a:pt x="48" y="192"/>
                </a:lnTo>
                <a:lnTo>
                  <a:pt x="48" y="190"/>
                </a:lnTo>
                <a:lnTo>
                  <a:pt x="48" y="189"/>
                </a:lnTo>
                <a:lnTo>
                  <a:pt x="49" y="189"/>
                </a:lnTo>
                <a:lnTo>
                  <a:pt x="49" y="187"/>
                </a:lnTo>
                <a:lnTo>
                  <a:pt x="49" y="186"/>
                </a:lnTo>
                <a:lnTo>
                  <a:pt x="50" y="186"/>
                </a:lnTo>
                <a:lnTo>
                  <a:pt x="50" y="184"/>
                </a:lnTo>
                <a:lnTo>
                  <a:pt x="50" y="182"/>
                </a:lnTo>
                <a:lnTo>
                  <a:pt x="51" y="182"/>
                </a:lnTo>
                <a:lnTo>
                  <a:pt x="51" y="181"/>
                </a:lnTo>
                <a:lnTo>
                  <a:pt x="51" y="179"/>
                </a:lnTo>
                <a:lnTo>
                  <a:pt x="52" y="179"/>
                </a:lnTo>
                <a:lnTo>
                  <a:pt x="52" y="178"/>
                </a:lnTo>
                <a:lnTo>
                  <a:pt x="52" y="176"/>
                </a:lnTo>
                <a:lnTo>
                  <a:pt x="53" y="176"/>
                </a:lnTo>
                <a:lnTo>
                  <a:pt x="53" y="175"/>
                </a:lnTo>
                <a:lnTo>
                  <a:pt x="53" y="173"/>
                </a:lnTo>
                <a:lnTo>
                  <a:pt x="54" y="173"/>
                </a:lnTo>
                <a:lnTo>
                  <a:pt x="54" y="172"/>
                </a:lnTo>
                <a:lnTo>
                  <a:pt x="54" y="170"/>
                </a:lnTo>
                <a:lnTo>
                  <a:pt x="55" y="170"/>
                </a:lnTo>
                <a:lnTo>
                  <a:pt x="55" y="168"/>
                </a:lnTo>
                <a:lnTo>
                  <a:pt x="55" y="167"/>
                </a:lnTo>
                <a:lnTo>
                  <a:pt x="56" y="167"/>
                </a:lnTo>
                <a:lnTo>
                  <a:pt x="56" y="165"/>
                </a:lnTo>
                <a:lnTo>
                  <a:pt x="56" y="164"/>
                </a:lnTo>
                <a:lnTo>
                  <a:pt x="57" y="164"/>
                </a:lnTo>
                <a:lnTo>
                  <a:pt x="57" y="162"/>
                </a:lnTo>
                <a:lnTo>
                  <a:pt x="57" y="161"/>
                </a:lnTo>
                <a:lnTo>
                  <a:pt x="58" y="161"/>
                </a:lnTo>
                <a:lnTo>
                  <a:pt x="58" y="159"/>
                </a:lnTo>
                <a:lnTo>
                  <a:pt x="58" y="157"/>
                </a:lnTo>
                <a:lnTo>
                  <a:pt x="59" y="157"/>
                </a:lnTo>
                <a:lnTo>
                  <a:pt x="59" y="156"/>
                </a:lnTo>
                <a:lnTo>
                  <a:pt x="59" y="154"/>
                </a:lnTo>
                <a:lnTo>
                  <a:pt x="60" y="154"/>
                </a:lnTo>
                <a:lnTo>
                  <a:pt x="60" y="153"/>
                </a:lnTo>
                <a:lnTo>
                  <a:pt x="60" y="151"/>
                </a:lnTo>
                <a:lnTo>
                  <a:pt x="61" y="151"/>
                </a:lnTo>
                <a:lnTo>
                  <a:pt x="61" y="150"/>
                </a:lnTo>
                <a:lnTo>
                  <a:pt x="61" y="148"/>
                </a:lnTo>
                <a:lnTo>
                  <a:pt x="62" y="148"/>
                </a:lnTo>
                <a:lnTo>
                  <a:pt x="62" y="147"/>
                </a:lnTo>
                <a:lnTo>
                  <a:pt x="63" y="147"/>
                </a:lnTo>
                <a:lnTo>
                  <a:pt x="63" y="145"/>
                </a:lnTo>
                <a:lnTo>
                  <a:pt x="63" y="143"/>
                </a:lnTo>
                <a:lnTo>
                  <a:pt x="64" y="143"/>
                </a:lnTo>
                <a:lnTo>
                  <a:pt x="64" y="142"/>
                </a:lnTo>
                <a:lnTo>
                  <a:pt x="64" y="140"/>
                </a:lnTo>
                <a:lnTo>
                  <a:pt x="65" y="140"/>
                </a:lnTo>
                <a:lnTo>
                  <a:pt x="65" y="139"/>
                </a:lnTo>
                <a:lnTo>
                  <a:pt x="65" y="137"/>
                </a:lnTo>
                <a:lnTo>
                  <a:pt x="66" y="137"/>
                </a:lnTo>
                <a:lnTo>
                  <a:pt x="66" y="136"/>
                </a:lnTo>
                <a:lnTo>
                  <a:pt x="66" y="134"/>
                </a:lnTo>
                <a:lnTo>
                  <a:pt x="67" y="134"/>
                </a:lnTo>
                <a:lnTo>
                  <a:pt x="67" y="132"/>
                </a:lnTo>
                <a:lnTo>
                  <a:pt x="67" y="131"/>
                </a:lnTo>
                <a:lnTo>
                  <a:pt x="68" y="131"/>
                </a:lnTo>
                <a:lnTo>
                  <a:pt x="68" y="129"/>
                </a:lnTo>
                <a:lnTo>
                  <a:pt x="69" y="129"/>
                </a:lnTo>
                <a:lnTo>
                  <a:pt x="69" y="128"/>
                </a:lnTo>
                <a:lnTo>
                  <a:pt x="69" y="126"/>
                </a:lnTo>
                <a:lnTo>
                  <a:pt x="70" y="126"/>
                </a:lnTo>
                <a:lnTo>
                  <a:pt x="70" y="125"/>
                </a:lnTo>
                <a:lnTo>
                  <a:pt x="70" y="123"/>
                </a:lnTo>
                <a:lnTo>
                  <a:pt x="71" y="123"/>
                </a:lnTo>
                <a:lnTo>
                  <a:pt x="71" y="122"/>
                </a:lnTo>
                <a:lnTo>
                  <a:pt x="72" y="122"/>
                </a:lnTo>
                <a:lnTo>
                  <a:pt x="72" y="120"/>
                </a:lnTo>
                <a:lnTo>
                  <a:pt x="72" y="118"/>
                </a:lnTo>
                <a:lnTo>
                  <a:pt x="73" y="118"/>
                </a:lnTo>
                <a:lnTo>
                  <a:pt x="73" y="117"/>
                </a:lnTo>
                <a:lnTo>
                  <a:pt x="73" y="115"/>
                </a:lnTo>
                <a:lnTo>
                  <a:pt x="74" y="115"/>
                </a:lnTo>
                <a:lnTo>
                  <a:pt x="74" y="114"/>
                </a:lnTo>
                <a:lnTo>
                  <a:pt x="75" y="114"/>
                </a:lnTo>
                <a:lnTo>
                  <a:pt x="75" y="112"/>
                </a:lnTo>
                <a:lnTo>
                  <a:pt x="75" y="111"/>
                </a:lnTo>
                <a:lnTo>
                  <a:pt x="76" y="111"/>
                </a:lnTo>
                <a:lnTo>
                  <a:pt x="76" y="109"/>
                </a:lnTo>
                <a:lnTo>
                  <a:pt x="76" y="107"/>
                </a:lnTo>
                <a:lnTo>
                  <a:pt x="77" y="107"/>
                </a:lnTo>
                <a:lnTo>
                  <a:pt x="77" y="106"/>
                </a:lnTo>
                <a:lnTo>
                  <a:pt x="78" y="106"/>
                </a:lnTo>
                <a:lnTo>
                  <a:pt x="78" y="104"/>
                </a:lnTo>
                <a:lnTo>
                  <a:pt x="78" y="103"/>
                </a:lnTo>
                <a:lnTo>
                  <a:pt x="79" y="103"/>
                </a:lnTo>
                <a:lnTo>
                  <a:pt x="79" y="101"/>
                </a:lnTo>
                <a:lnTo>
                  <a:pt x="80" y="101"/>
                </a:lnTo>
                <a:lnTo>
                  <a:pt x="80" y="100"/>
                </a:lnTo>
                <a:lnTo>
                  <a:pt x="80" y="98"/>
                </a:lnTo>
                <a:lnTo>
                  <a:pt x="81" y="98"/>
                </a:lnTo>
                <a:lnTo>
                  <a:pt x="81" y="97"/>
                </a:lnTo>
                <a:lnTo>
                  <a:pt x="82" y="97"/>
                </a:lnTo>
                <a:lnTo>
                  <a:pt x="82" y="95"/>
                </a:lnTo>
                <a:lnTo>
                  <a:pt x="82" y="93"/>
                </a:lnTo>
                <a:lnTo>
                  <a:pt x="83" y="93"/>
                </a:lnTo>
                <a:lnTo>
                  <a:pt x="83" y="92"/>
                </a:lnTo>
                <a:lnTo>
                  <a:pt x="84" y="92"/>
                </a:lnTo>
                <a:lnTo>
                  <a:pt x="84" y="90"/>
                </a:lnTo>
                <a:lnTo>
                  <a:pt x="85" y="90"/>
                </a:lnTo>
                <a:lnTo>
                  <a:pt x="85" y="89"/>
                </a:lnTo>
                <a:lnTo>
                  <a:pt x="85" y="87"/>
                </a:lnTo>
                <a:lnTo>
                  <a:pt x="86" y="87"/>
                </a:lnTo>
                <a:lnTo>
                  <a:pt x="86" y="86"/>
                </a:lnTo>
                <a:lnTo>
                  <a:pt x="87" y="86"/>
                </a:lnTo>
                <a:lnTo>
                  <a:pt x="87" y="84"/>
                </a:lnTo>
                <a:lnTo>
                  <a:pt x="87" y="82"/>
                </a:lnTo>
                <a:lnTo>
                  <a:pt x="88" y="82"/>
                </a:lnTo>
                <a:lnTo>
                  <a:pt x="88" y="81"/>
                </a:lnTo>
                <a:lnTo>
                  <a:pt x="89" y="81"/>
                </a:lnTo>
                <a:lnTo>
                  <a:pt x="89" y="79"/>
                </a:lnTo>
                <a:lnTo>
                  <a:pt x="90" y="79"/>
                </a:lnTo>
                <a:lnTo>
                  <a:pt x="90" y="78"/>
                </a:lnTo>
                <a:lnTo>
                  <a:pt x="91" y="78"/>
                </a:lnTo>
                <a:lnTo>
                  <a:pt x="91" y="76"/>
                </a:lnTo>
                <a:lnTo>
                  <a:pt x="91" y="75"/>
                </a:lnTo>
                <a:lnTo>
                  <a:pt x="92" y="75"/>
                </a:lnTo>
                <a:lnTo>
                  <a:pt x="92" y="73"/>
                </a:lnTo>
                <a:lnTo>
                  <a:pt x="93" y="73"/>
                </a:lnTo>
                <a:lnTo>
                  <a:pt x="93" y="72"/>
                </a:lnTo>
                <a:lnTo>
                  <a:pt x="94" y="72"/>
                </a:lnTo>
                <a:lnTo>
                  <a:pt x="94" y="70"/>
                </a:lnTo>
                <a:lnTo>
                  <a:pt x="95" y="70"/>
                </a:lnTo>
                <a:lnTo>
                  <a:pt x="95" y="68"/>
                </a:lnTo>
                <a:lnTo>
                  <a:pt x="96" y="68"/>
                </a:lnTo>
                <a:lnTo>
                  <a:pt x="96" y="67"/>
                </a:lnTo>
                <a:lnTo>
                  <a:pt x="96" y="65"/>
                </a:lnTo>
                <a:lnTo>
                  <a:pt x="97" y="65"/>
                </a:lnTo>
                <a:lnTo>
                  <a:pt x="97" y="64"/>
                </a:lnTo>
                <a:lnTo>
                  <a:pt x="98" y="64"/>
                </a:lnTo>
                <a:lnTo>
                  <a:pt x="98" y="62"/>
                </a:lnTo>
                <a:lnTo>
                  <a:pt x="99" y="62"/>
                </a:lnTo>
                <a:lnTo>
                  <a:pt x="99" y="61"/>
                </a:lnTo>
                <a:lnTo>
                  <a:pt x="100" y="61"/>
                </a:lnTo>
                <a:lnTo>
                  <a:pt x="100" y="59"/>
                </a:lnTo>
                <a:lnTo>
                  <a:pt x="101" y="59"/>
                </a:lnTo>
                <a:lnTo>
                  <a:pt x="101" y="58"/>
                </a:lnTo>
                <a:lnTo>
                  <a:pt x="102" y="58"/>
                </a:lnTo>
                <a:lnTo>
                  <a:pt x="102" y="56"/>
                </a:lnTo>
                <a:lnTo>
                  <a:pt x="103" y="56"/>
                </a:lnTo>
                <a:lnTo>
                  <a:pt x="103" y="54"/>
                </a:lnTo>
                <a:lnTo>
                  <a:pt x="104" y="54"/>
                </a:lnTo>
                <a:lnTo>
                  <a:pt x="104" y="53"/>
                </a:lnTo>
                <a:lnTo>
                  <a:pt x="105" y="53"/>
                </a:lnTo>
                <a:lnTo>
                  <a:pt x="105" y="51"/>
                </a:lnTo>
                <a:lnTo>
                  <a:pt x="106" y="51"/>
                </a:lnTo>
                <a:lnTo>
                  <a:pt x="106" y="50"/>
                </a:lnTo>
                <a:lnTo>
                  <a:pt x="107" y="50"/>
                </a:lnTo>
                <a:lnTo>
                  <a:pt x="107" y="48"/>
                </a:lnTo>
                <a:lnTo>
                  <a:pt x="109" y="48"/>
                </a:lnTo>
                <a:lnTo>
                  <a:pt x="109" y="47"/>
                </a:lnTo>
                <a:lnTo>
                  <a:pt x="110" y="47"/>
                </a:lnTo>
                <a:lnTo>
                  <a:pt x="110" y="45"/>
                </a:lnTo>
                <a:lnTo>
                  <a:pt x="111" y="45"/>
                </a:lnTo>
                <a:lnTo>
                  <a:pt x="111" y="43"/>
                </a:lnTo>
                <a:lnTo>
                  <a:pt x="112" y="43"/>
                </a:lnTo>
                <a:lnTo>
                  <a:pt x="112" y="42"/>
                </a:lnTo>
                <a:lnTo>
                  <a:pt x="113" y="42"/>
                </a:lnTo>
                <a:lnTo>
                  <a:pt x="113" y="40"/>
                </a:lnTo>
                <a:lnTo>
                  <a:pt x="115" y="40"/>
                </a:lnTo>
                <a:lnTo>
                  <a:pt x="115" y="39"/>
                </a:lnTo>
                <a:lnTo>
                  <a:pt x="116" y="39"/>
                </a:lnTo>
                <a:lnTo>
                  <a:pt x="116" y="37"/>
                </a:lnTo>
                <a:lnTo>
                  <a:pt x="117" y="37"/>
                </a:lnTo>
                <a:lnTo>
                  <a:pt x="117" y="36"/>
                </a:lnTo>
                <a:lnTo>
                  <a:pt x="119" y="36"/>
                </a:lnTo>
                <a:lnTo>
                  <a:pt x="119" y="34"/>
                </a:lnTo>
                <a:lnTo>
                  <a:pt x="120" y="34"/>
                </a:lnTo>
                <a:lnTo>
                  <a:pt x="120" y="33"/>
                </a:lnTo>
                <a:lnTo>
                  <a:pt x="122" y="33"/>
                </a:lnTo>
                <a:lnTo>
                  <a:pt x="122" y="31"/>
                </a:lnTo>
                <a:lnTo>
                  <a:pt x="123" y="31"/>
                </a:lnTo>
                <a:lnTo>
                  <a:pt x="123" y="29"/>
                </a:lnTo>
                <a:lnTo>
                  <a:pt x="125" y="29"/>
                </a:lnTo>
                <a:lnTo>
                  <a:pt x="125" y="28"/>
                </a:lnTo>
                <a:lnTo>
                  <a:pt x="127" y="28"/>
                </a:lnTo>
                <a:lnTo>
                  <a:pt x="127" y="26"/>
                </a:lnTo>
                <a:lnTo>
                  <a:pt x="129" y="26"/>
                </a:lnTo>
                <a:lnTo>
                  <a:pt x="129" y="25"/>
                </a:lnTo>
                <a:lnTo>
                  <a:pt x="130" y="25"/>
                </a:lnTo>
                <a:lnTo>
                  <a:pt x="130" y="23"/>
                </a:lnTo>
                <a:lnTo>
                  <a:pt x="132" y="23"/>
                </a:lnTo>
                <a:lnTo>
                  <a:pt x="132" y="22"/>
                </a:lnTo>
                <a:lnTo>
                  <a:pt x="135" y="22"/>
                </a:lnTo>
                <a:lnTo>
                  <a:pt x="135" y="20"/>
                </a:lnTo>
                <a:lnTo>
                  <a:pt x="137" y="20"/>
                </a:lnTo>
                <a:lnTo>
                  <a:pt x="137" y="18"/>
                </a:lnTo>
                <a:lnTo>
                  <a:pt x="139" y="18"/>
                </a:lnTo>
                <a:lnTo>
                  <a:pt x="139" y="17"/>
                </a:lnTo>
                <a:lnTo>
                  <a:pt x="142" y="17"/>
                </a:lnTo>
                <a:lnTo>
                  <a:pt x="142" y="15"/>
                </a:lnTo>
                <a:lnTo>
                  <a:pt x="144" y="15"/>
                </a:lnTo>
                <a:lnTo>
                  <a:pt x="144" y="14"/>
                </a:lnTo>
                <a:lnTo>
                  <a:pt x="147" y="14"/>
                </a:lnTo>
                <a:lnTo>
                  <a:pt x="147" y="12"/>
                </a:lnTo>
                <a:lnTo>
                  <a:pt x="151" y="12"/>
                </a:lnTo>
                <a:lnTo>
                  <a:pt x="151" y="11"/>
                </a:lnTo>
                <a:lnTo>
                  <a:pt x="154" y="11"/>
                </a:lnTo>
                <a:lnTo>
                  <a:pt x="154" y="9"/>
                </a:lnTo>
                <a:lnTo>
                  <a:pt x="158" y="9"/>
                </a:lnTo>
                <a:lnTo>
                  <a:pt x="158" y="8"/>
                </a:lnTo>
                <a:lnTo>
                  <a:pt x="163" y="8"/>
                </a:lnTo>
                <a:lnTo>
                  <a:pt x="163" y="6"/>
                </a:lnTo>
                <a:lnTo>
                  <a:pt x="169" y="6"/>
                </a:lnTo>
                <a:lnTo>
                  <a:pt x="169" y="4"/>
                </a:lnTo>
                <a:lnTo>
                  <a:pt x="176" y="4"/>
                </a:lnTo>
                <a:lnTo>
                  <a:pt x="176" y="3"/>
                </a:lnTo>
                <a:lnTo>
                  <a:pt x="185" y="3"/>
                </a:lnTo>
                <a:lnTo>
                  <a:pt x="185" y="1"/>
                </a:lnTo>
                <a:lnTo>
                  <a:pt x="199" y="1"/>
                </a:lnTo>
                <a:lnTo>
                  <a:pt x="199" y="0"/>
                </a:lnTo>
                <a:lnTo>
                  <a:pt x="367" y="0"/>
                </a:lnTo>
              </a:path>
            </a:pathLst>
          </a:custGeom>
          <a:noFill/>
          <a:ln w="38100" cap="rnd" cmpd="sng">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8" name="Freeform 38"/>
          <p:cNvSpPr>
            <a:spLocks/>
          </p:cNvSpPr>
          <p:nvPr/>
        </p:nvSpPr>
        <p:spPr bwMode="auto">
          <a:xfrm>
            <a:off x="1957388" y="736600"/>
            <a:ext cx="5454650" cy="4875213"/>
          </a:xfrm>
          <a:custGeom>
            <a:avLst/>
            <a:gdLst>
              <a:gd name="T0" fmla="*/ 2147483646 w 367"/>
              <a:gd name="T1" fmla="*/ 2147483646 h 312"/>
              <a:gd name="T2" fmla="*/ 2147483646 w 367"/>
              <a:gd name="T3" fmla="*/ 2147483646 h 312"/>
              <a:gd name="T4" fmla="*/ 2147483646 w 367"/>
              <a:gd name="T5" fmla="*/ 2147483646 h 312"/>
              <a:gd name="T6" fmla="*/ 2147483646 w 367"/>
              <a:gd name="T7" fmla="*/ 2147483646 h 312"/>
              <a:gd name="T8" fmla="*/ 2147483646 w 367"/>
              <a:gd name="T9" fmla="*/ 2147483646 h 312"/>
              <a:gd name="T10" fmla="*/ 2147483646 w 367"/>
              <a:gd name="T11" fmla="*/ 2147483646 h 312"/>
              <a:gd name="T12" fmla="*/ 2147483646 w 367"/>
              <a:gd name="T13" fmla="*/ 2147483646 h 312"/>
              <a:gd name="T14" fmla="*/ 2147483646 w 367"/>
              <a:gd name="T15" fmla="*/ 2147483646 h 312"/>
              <a:gd name="T16" fmla="*/ 2147483646 w 367"/>
              <a:gd name="T17" fmla="*/ 2147483646 h 312"/>
              <a:gd name="T18" fmla="*/ 2147483646 w 367"/>
              <a:gd name="T19" fmla="*/ 2147483646 h 312"/>
              <a:gd name="T20" fmla="*/ 2147483646 w 367"/>
              <a:gd name="T21" fmla="*/ 2147483646 h 312"/>
              <a:gd name="T22" fmla="*/ 2147483646 w 367"/>
              <a:gd name="T23" fmla="*/ 2147483646 h 312"/>
              <a:gd name="T24" fmla="*/ 2147483646 w 367"/>
              <a:gd name="T25" fmla="*/ 2147483646 h 312"/>
              <a:gd name="T26" fmla="*/ 2147483646 w 367"/>
              <a:gd name="T27" fmla="*/ 2147483646 h 312"/>
              <a:gd name="T28" fmla="*/ 2147483646 w 367"/>
              <a:gd name="T29" fmla="*/ 2147483646 h 312"/>
              <a:gd name="T30" fmla="*/ 2147483646 w 367"/>
              <a:gd name="T31" fmla="*/ 2147483646 h 312"/>
              <a:gd name="T32" fmla="*/ 2147483646 w 367"/>
              <a:gd name="T33" fmla="*/ 2147483646 h 312"/>
              <a:gd name="T34" fmla="*/ 2147483646 w 367"/>
              <a:gd name="T35" fmla="*/ 2147483646 h 312"/>
              <a:gd name="T36" fmla="*/ 2147483646 w 367"/>
              <a:gd name="T37" fmla="*/ 2147483646 h 312"/>
              <a:gd name="T38" fmla="*/ 2147483646 w 367"/>
              <a:gd name="T39" fmla="*/ 2147483646 h 312"/>
              <a:gd name="T40" fmla="*/ 2147483646 w 367"/>
              <a:gd name="T41" fmla="*/ 2147483646 h 312"/>
              <a:gd name="T42" fmla="*/ 2147483646 w 367"/>
              <a:gd name="T43" fmla="*/ 2147483646 h 312"/>
              <a:gd name="T44" fmla="*/ 2147483646 w 367"/>
              <a:gd name="T45" fmla="*/ 2147483646 h 312"/>
              <a:gd name="T46" fmla="*/ 2147483646 w 367"/>
              <a:gd name="T47" fmla="*/ 2147483646 h 312"/>
              <a:gd name="T48" fmla="*/ 2147483646 w 367"/>
              <a:gd name="T49" fmla="*/ 2147483646 h 312"/>
              <a:gd name="T50" fmla="*/ 2147483646 w 367"/>
              <a:gd name="T51" fmla="*/ 2147483646 h 312"/>
              <a:gd name="T52" fmla="*/ 2147483646 w 367"/>
              <a:gd name="T53" fmla="*/ 2147483646 h 312"/>
              <a:gd name="T54" fmla="*/ 2147483646 w 367"/>
              <a:gd name="T55" fmla="*/ 2147483646 h 312"/>
              <a:gd name="T56" fmla="*/ 2147483646 w 367"/>
              <a:gd name="T57" fmla="*/ 2147483646 h 312"/>
              <a:gd name="T58" fmla="*/ 2147483646 w 367"/>
              <a:gd name="T59" fmla="*/ 2147483646 h 312"/>
              <a:gd name="T60" fmla="*/ 2147483646 w 367"/>
              <a:gd name="T61" fmla="*/ 2147483646 h 312"/>
              <a:gd name="T62" fmla="*/ 2147483646 w 367"/>
              <a:gd name="T63" fmla="*/ 2147483646 h 312"/>
              <a:gd name="T64" fmla="*/ 2147483646 w 367"/>
              <a:gd name="T65" fmla="*/ 2147483646 h 312"/>
              <a:gd name="T66" fmla="*/ 2147483646 w 367"/>
              <a:gd name="T67" fmla="*/ 2147483646 h 312"/>
              <a:gd name="T68" fmla="*/ 2147483646 w 367"/>
              <a:gd name="T69" fmla="*/ 2147483646 h 312"/>
              <a:gd name="T70" fmla="*/ 2147483646 w 367"/>
              <a:gd name="T71" fmla="*/ 2147483646 h 312"/>
              <a:gd name="T72" fmla="*/ 2147483646 w 367"/>
              <a:gd name="T73" fmla="*/ 2147483646 h 312"/>
              <a:gd name="T74" fmla="*/ 2147483646 w 367"/>
              <a:gd name="T75" fmla="*/ 2147483646 h 312"/>
              <a:gd name="T76" fmla="*/ 2147483646 w 367"/>
              <a:gd name="T77" fmla="*/ 2147483646 h 312"/>
              <a:gd name="T78" fmla="*/ 2147483646 w 367"/>
              <a:gd name="T79" fmla="*/ 2147483646 h 312"/>
              <a:gd name="T80" fmla="*/ 2147483646 w 367"/>
              <a:gd name="T81" fmla="*/ 2147483646 h 312"/>
              <a:gd name="T82" fmla="*/ 2147483646 w 367"/>
              <a:gd name="T83" fmla="*/ 2147483646 h 312"/>
              <a:gd name="T84" fmla="*/ 2147483646 w 367"/>
              <a:gd name="T85" fmla="*/ 2147483646 h 312"/>
              <a:gd name="T86" fmla="*/ 2147483646 w 367"/>
              <a:gd name="T87" fmla="*/ 2147483646 h 312"/>
              <a:gd name="T88" fmla="*/ 2147483646 w 367"/>
              <a:gd name="T89" fmla="*/ 2147483646 h 312"/>
              <a:gd name="T90" fmla="*/ 2147483646 w 367"/>
              <a:gd name="T91" fmla="*/ 2147483646 h 312"/>
              <a:gd name="T92" fmla="*/ 2147483646 w 367"/>
              <a:gd name="T93" fmla="*/ 2147483646 h 312"/>
              <a:gd name="T94" fmla="*/ 2147483646 w 367"/>
              <a:gd name="T95" fmla="*/ 2147483646 h 312"/>
              <a:gd name="T96" fmla="*/ 2147483646 w 367"/>
              <a:gd name="T97" fmla="*/ 2147483646 h 312"/>
              <a:gd name="T98" fmla="*/ 2147483646 w 367"/>
              <a:gd name="T99" fmla="*/ 2147483646 h 312"/>
              <a:gd name="T100" fmla="*/ 2147483646 w 367"/>
              <a:gd name="T101" fmla="*/ 2147483646 h 312"/>
              <a:gd name="T102" fmla="*/ 2147483646 w 367"/>
              <a:gd name="T103" fmla="*/ 2147483646 h 312"/>
              <a:gd name="T104" fmla="*/ 2147483646 w 367"/>
              <a:gd name="T105" fmla="*/ 2147483646 h 312"/>
              <a:gd name="T106" fmla="*/ 2147483646 w 367"/>
              <a:gd name="T107" fmla="*/ 2147483646 h 312"/>
              <a:gd name="T108" fmla="*/ 2147483646 w 367"/>
              <a:gd name="T109" fmla="*/ 2147483646 h 312"/>
              <a:gd name="T110" fmla="*/ 2147483646 w 367"/>
              <a:gd name="T111" fmla="*/ 2147483646 h 312"/>
              <a:gd name="T112" fmla="*/ 2147483646 w 367"/>
              <a:gd name="T113" fmla="*/ 2147483646 h 31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367"/>
              <a:gd name="T172" fmla="*/ 0 h 312"/>
              <a:gd name="T173" fmla="*/ 367 w 367"/>
              <a:gd name="T174" fmla="*/ 312 h 312"/>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367" h="312">
                <a:moveTo>
                  <a:pt x="0" y="312"/>
                </a:moveTo>
                <a:lnTo>
                  <a:pt x="13" y="312"/>
                </a:lnTo>
                <a:lnTo>
                  <a:pt x="13" y="311"/>
                </a:lnTo>
                <a:lnTo>
                  <a:pt x="17" y="311"/>
                </a:lnTo>
                <a:lnTo>
                  <a:pt x="17" y="309"/>
                </a:lnTo>
                <a:lnTo>
                  <a:pt x="20" y="309"/>
                </a:lnTo>
                <a:lnTo>
                  <a:pt x="20" y="307"/>
                </a:lnTo>
                <a:lnTo>
                  <a:pt x="22" y="307"/>
                </a:lnTo>
                <a:lnTo>
                  <a:pt x="22" y="306"/>
                </a:lnTo>
                <a:lnTo>
                  <a:pt x="24" y="306"/>
                </a:lnTo>
                <a:lnTo>
                  <a:pt x="24" y="304"/>
                </a:lnTo>
                <a:lnTo>
                  <a:pt x="26" y="304"/>
                </a:lnTo>
                <a:lnTo>
                  <a:pt x="26" y="303"/>
                </a:lnTo>
                <a:lnTo>
                  <a:pt x="28" y="303"/>
                </a:lnTo>
                <a:lnTo>
                  <a:pt x="28" y="301"/>
                </a:lnTo>
                <a:lnTo>
                  <a:pt x="29" y="301"/>
                </a:lnTo>
                <a:lnTo>
                  <a:pt x="29" y="300"/>
                </a:lnTo>
                <a:lnTo>
                  <a:pt x="31" y="300"/>
                </a:lnTo>
                <a:lnTo>
                  <a:pt x="31" y="298"/>
                </a:lnTo>
                <a:lnTo>
                  <a:pt x="32" y="298"/>
                </a:lnTo>
                <a:lnTo>
                  <a:pt x="32" y="296"/>
                </a:lnTo>
                <a:lnTo>
                  <a:pt x="33" y="296"/>
                </a:lnTo>
                <a:lnTo>
                  <a:pt x="33" y="295"/>
                </a:lnTo>
                <a:lnTo>
                  <a:pt x="34" y="295"/>
                </a:lnTo>
                <a:lnTo>
                  <a:pt x="34" y="293"/>
                </a:lnTo>
                <a:lnTo>
                  <a:pt x="35" y="293"/>
                </a:lnTo>
                <a:lnTo>
                  <a:pt x="35" y="292"/>
                </a:lnTo>
                <a:lnTo>
                  <a:pt x="37" y="292"/>
                </a:lnTo>
                <a:lnTo>
                  <a:pt x="37" y="290"/>
                </a:lnTo>
                <a:lnTo>
                  <a:pt x="38" y="290"/>
                </a:lnTo>
                <a:lnTo>
                  <a:pt x="38" y="289"/>
                </a:lnTo>
                <a:lnTo>
                  <a:pt x="39" y="289"/>
                </a:lnTo>
                <a:lnTo>
                  <a:pt x="39" y="287"/>
                </a:lnTo>
                <a:lnTo>
                  <a:pt x="40" y="287"/>
                </a:lnTo>
                <a:lnTo>
                  <a:pt x="40" y="286"/>
                </a:lnTo>
                <a:lnTo>
                  <a:pt x="41" y="286"/>
                </a:lnTo>
                <a:lnTo>
                  <a:pt x="41" y="284"/>
                </a:lnTo>
                <a:lnTo>
                  <a:pt x="41" y="282"/>
                </a:lnTo>
                <a:lnTo>
                  <a:pt x="42" y="282"/>
                </a:lnTo>
                <a:lnTo>
                  <a:pt x="42" y="281"/>
                </a:lnTo>
                <a:lnTo>
                  <a:pt x="43" y="281"/>
                </a:lnTo>
                <a:lnTo>
                  <a:pt x="43" y="279"/>
                </a:lnTo>
                <a:lnTo>
                  <a:pt x="44" y="279"/>
                </a:lnTo>
                <a:lnTo>
                  <a:pt x="44" y="278"/>
                </a:lnTo>
                <a:lnTo>
                  <a:pt x="45" y="278"/>
                </a:lnTo>
                <a:lnTo>
                  <a:pt x="45" y="276"/>
                </a:lnTo>
                <a:lnTo>
                  <a:pt x="46" y="276"/>
                </a:lnTo>
                <a:lnTo>
                  <a:pt x="46" y="275"/>
                </a:lnTo>
                <a:lnTo>
                  <a:pt x="47" y="275"/>
                </a:lnTo>
                <a:lnTo>
                  <a:pt x="47" y="273"/>
                </a:lnTo>
                <a:lnTo>
                  <a:pt x="47" y="271"/>
                </a:lnTo>
                <a:lnTo>
                  <a:pt x="48" y="271"/>
                </a:lnTo>
                <a:lnTo>
                  <a:pt x="48" y="270"/>
                </a:lnTo>
                <a:lnTo>
                  <a:pt x="49" y="270"/>
                </a:lnTo>
                <a:lnTo>
                  <a:pt x="49" y="268"/>
                </a:lnTo>
                <a:lnTo>
                  <a:pt x="50" y="268"/>
                </a:lnTo>
                <a:lnTo>
                  <a:pt x="50" y="267"/>
                </a:lnTo>
                <a:lnTo>
                  <a:pt x="51" y="267"/>
                </a:lnTo>
                <a:lnTo>
                  <a:pt x="51" y="265"/>
                </a:lnTo>
                <a:lnTo>
                  <a:pt x="51" y="264"/>
                </a:lnTo>
                <a:lnTo>
                  <a:pt x="52" y="264"/>
                </a:lnTo>
                <a:lnTo>
                  <a:pt x="52" y="262"/>
                </a:lnTo>
                <a:lnTo>
                  <a:pt x="53" y="262"/>
                </a:lnTo>
                <a:lnTo>
                  <a:pt x="53" y="261"/>
                </a:lnTo>
                <a:lnTo>
                  <a:pt x="53" y="259"/>
                </a:lnTo>
                <a:lnTo>
                  <a:pt x="54" y="259"/>
                </a:lnTo>
                <a:lnTo>
                  <a:pt x="54" y="257"/>
                </a:lnTo>
                <a:lnTo>
                  <a:pt x="55" y="257"/>
                </a:lnTo>
                <a:lnTo>
                  <a:pt x="55" y="256"/>
                </a:lnTo>
                <a:lnTo>
                  <a:pt x="56" y="256"/>
                </a:lnTo>
                <a:lnTo>
                  <a:pt x="56" y="254"/>
                </a:lnTo>
                <a:lnTo>
                  <a:pt x="56" y="253"/>
                </a:lnTo>
                <a:lnTo>
                  <a:pt x="57" y="253"/>
                </a:lnTo>
                <a:lnTo>
                  <a:pt x="57" y="251"/>
                </a:lnTo>
                <a:lnTo>
                  <a:pt x="58" y="251"/>
                </a:lnTo>
                <a:lnTo>
                  <a:pt x="58" y="250"/>
                </a:lnTo>
                <a:lnTo>
                  <a:pt x="58" y="248"/>
                </a:lnTo>
                <a:lnTo>
                  <a:pt x="59" y="248"/>
                </a:lnTo>
                <a:lnTo>
                  <a:pt x="59" y="246"/>
                </a:lnTo>
                <a:lnTo>
                  <a:pt x="60" y="246"/>
                </a:lnTo>
                <a:lnTo>
                  <a:pt x="60" y="245"/>
                </a:lnTo>
                <a:lnTo>
                  <a:pt x="60" y="243"/>
                </a:lnTo>
                <a:lnTo>
                  <a:pt x="61" y="243"/>
                </a:lnTo>
                <a:lnTo>
                  <a:pt x="61" y="242"/>
                </a:lnTo>
                <a:lnTo>
                  <a:pt x="62" y="242"/>
                </a:lnTo>
                <a:lnTo>
                  <a:pt x="62" y="240"/>
                </a:lnTo>
                <a:lnTo>
                  <a:pt x="62" y="239"/>
                </a:lnTo>
                <a:lnTo>
                  <a:pt x="63" y="239"/>
                </a:lnTo>
                <a:lnTo>
                  <a:pt x="63" y="237"/>
                </a:lnTo>
                <a:lnTo>
                  <a:pt x="64" y="237"/>
                </a:lnTo>
                <a:lnTo>
                  <a:pt x="64" y="236"/>
                </a:lnTo>
                <a:lnTo>
                  <a:pt x="64" y="234"/>
                </a:lnTo>
                <a:lnTo>
                  <a:pt x="65" y="234"/>
                </a:lnTo>
                <a:lnTo>
                  <a:pt x="65" y="232"/>
                </a:lnTo>
                <a:lnTo>
                  <a:pt x="66" y="232"/>
                </a:lnTo>
                <a:lnTo>
                  <a:pt x="66" y="231"/>
                </a:lnTo>
                <a:lnTo>
                  <a:pt x="66" y="229"/>
                </a:lnTo>
                <a:lnTo>
                  <a:pt x="67" y="229"/>
                </a:lnTo>
                <a:lnTo>
                  <a:pt x="67" y="228"/>
                </a:lnTo>
                <a:lnTo>
                  <a:pt x="67" y="226"/>
                </a:lnTo>
                <a:lnTo>
                  <a:pt x="68" y="226"/>
                </a:lnTo>
                <a:lnTo>
                  <a:pt x="68" y="225"/>
                </a:lnTo>
                <a:lnTo>
                  <a:pt x="69" y="225"/>
                </a:lnTo>
                <a:lnTo>
                  <a:pt x="69" y="223"/>
                </a:lnTo>
                <a:lnTo>
                  <a:pt x="69" y="221"/>
                </a:lnTo>
                <a:lnTo>
                  <a:pt x="70" y="221"/>
                </a:lnTo>
                <a:lnTo>
                  <a:pt x="70" y="220"/>
                </a:lnTo>
                <a:lnTo>
                  <a:pt x="71" y="220"/>
                </a:lnTo>
                <a:lnTo>
                  <a:pt x="71" y="218"/>
                </a:lnTo>
                <a:lnTo>
                  <a:pt x="71" y="217"/>
                </a:lnTo>
                <a:lnTo>
                  <a:pt x="72" y="217"/>
                </a:lnTo>
                <a:lnTo>
                  <a:pt x="72" y="215"/>
                </a:lnTo>
                <a:lnTo>
                  <a:pt x="72" y="214"/>
                </a:lnTo>
                <a:lnTo>
                  <a:pt x="73" y="214"/>
                </a:lnTo>
                <a:lnTo>
                  <a:pt x="73" y="212"/>
                </a:lnTo>
                <a:lnTo>
                  <a:pt x="74" y="212"/>
                </a:lnTo>
                <a:lnTo>
                  <a:pt x="74" y="211"/>
                </a:lnTo>
                <a:lnTo>
                  <a:pt x="74" y="209"/>
                </a:lnTo>
                <a:lnTo>
                  <a:pt x="75" y="209"/>
                </a:lnTo>
                <a:lnTo>
                  <a:pt x="75" y="207"/>
                </a:lnTo>
                <a:lnTo>
                  <a:pt x="75" y="206"/>
                </a:lnTo>
                <a:lnTo>
                  <a:pt x="76" y="206"/>
                </a:lnTo>
                <a:lnTo>
                  <a:pt x="76" y="204"/>
                </a:lnTo>
                <a:lnTo>
                  <a:pt x="77" y="204"/>
                </a:lnTo>
                <a:lnTo>
                  <a:pt x="77" y="203"/>
                </a:lnTo>
                <a:lnTo>
                  <a:pt x="77" y="201"/>
                </a:lnTo>
                <a:lnTo>
                  <a:pt x="78" y="201"/>
                </a:lnTo>
                <a:lnTo>
                  <a:pt x="78" y="200"/>
                </a:lnTo>
                <a:lnTo>
                  <a:pt x="78" y="198"/>
                </a:lnTo>
                <a:lnTo>
                  <a:pt x="79" y="198"/>
                </a:lnTo>
                <a:lnTo>
                  <a:pt x="79" y="197"/>
                </a:lnTo>
                <a:lnTo>
                  <a:pt x="80" y="197"/>
                </a:lnTo>
                <a:lnTo>
                  <a:pt x="80" y="195"/>
                </a:lnTo>
                <a:lnTo>
                  <a:pt x="80" y="193"/>
                </a:lnTo>
                <a:lnTo>
                  <a:pt x="81" y="193"/>
                </a:lnTo>
                <a:lnTo>
                  <a:pt x="81" y="192"/>
                </a:lnTo>
                <a:lnTo>
                  <a:pt x="81" y="190"/>
                </a:lnTo>
                <a:lnTo>
                  <a:pt x="82" y="190"/>
                </a:lnTo>
                <a:lnTo>
                  <a:pt x="82" y="189"/>
                </a:lnTo>
                <a:lnTo>
                  <a:pt x="83" y="189"/>
                </a:lnTo>
                <a:lnTo>
                  <a:pt x="83" y="187"/>
                </a:lnTo>
                <a:lnTo>
                  <a:pt x="83" y="186"/>
                </a:lnTo>
                <a:lnTo>
                  <a:pt x="84" y="186"/>
                </a:lnTo>
                <a:lnTo>
                  <a:pt x="84" y="184"/>
                </a:lnTo>
                <a:lnTo>
                  <a:pt x="84" y="182"/>
                </a:lnTo>
                <a:lnTo>
                  <a:pt x="85" y="182"/>
                </a:lnTo>
                <a:lnTo>
                  <a:pt x="85" y="181"/>
                </a:lnTo>
                <a:lnTo>
                  <a:pt x="86" y="181"/>
                </a:lnTo>
                <a:lnTo>
                  <a:pt x="86" y="179"/>
                </a:lnTo>
                <a:lnTo>
                  <a:pt x="86" y="178"/>
                </a:lnTo>
                <a:lnTo>
                  <a:pt x="87" y="178"/>
                </a:lnTo>
                <a:lnTo>
                  <a:pt x="87" y="176"/>
                </a:lnTo>
                <a:lnTo>
                  <a:pt x="87" y="175"/>
                </a:lnTo>
                <a:lnTo>
                  <a:pt x="88" y="175"/>
                </a:lnTo>
                <a:lnTo>
                  <a:pt x="88" y="173"/>
                </a:lnTo>
                <a:lnTo>
                  <a:pt x="89" y="173"/>
                </a:lnTo>
                <a:lnTo>
                  <a:pt x="89" y="172"/>
                </a:lnTo>
                <a:lnTo>
                  <a:pt x="89" y="170"/>
                </a:lnTo>
                <a:lnTo>
                  <a:pt x="90" y="170"/>
                </a:lnTo>
                <a:lnTo>
                  <a:pt x="90" y="168"/>
                </a:lnTo>
                <a:lnTo>
                  <a:pt x="90" y="167"/>
                </a:lnTo>
                <a:lnTo>
                  <a:pt x="91" y="167"/>
                </a:lnTo>
                <a:lnTo>
                  <a:pt x="91" y="165"/>
                </a:lnTo>
                <a:lnTo>
                  <a:pt x="92" y="165"/>
                </a:lnTo>
                <a:lnTo>
                  <a:pt x="92" y="164"/>
                </a:lnTo>
                <a:lnTo>
                  <a:pt x="92" y="162"/>
                </a:lnTo>
                <a:lnTo>
                  <a:pt x="93" y="162"/>
                </a:lnTo>
                <a:lnTo>
                  <a:pt x="93" y="161"/>
                </a:lnTo>
                <a:lnTo>
                  <a:pt x="93" y="159"/>
                </a:lnTo>
                <a:lnTo>
                  <a:pt x="94" y="159"/>
                </a:lnTo>
                <a:lnTo>
                  <a:pt x="94" y="157"/>
                </a:lnTo>
                <a:lnTo>
                  <a:pt x="95" y="157"/>
                </a:lnTo>
                <a:lnTo>
                  <a:pt x="95" y="156"/>
                </a:lnTo>
                <a:lnTo>
                  <a:pt x="95" y="154"/>
                </a:lnTo>
                <a:lnTo>
                  <a:pt x="96" y="154"/>
                </a:lnTo>
                <a:lnTo>
                  <a:pt x="96" y="153"/>
                </a:lnTo>
                <a:lnTo>
                  <a:pt x="97" y="153"/>
                </a:lnTo>
                <a:lnTo>
                  <a:pt x="97" y="151"/>
                </a:lnTo>
                <a:lnTo>
                  <a:pt x="97" y="150"/>
                </a:lnTo>
                <a:lnTo>
                  <a:pt x="98" y="150"/>
                </a:lnTo>
                <a:lnTo>
                  <a:pt x="98" y="148"/>
                </a:lnTo>
                <a:lnTo>
                  <a:pt x="98" y="147"/>
                </a:lnTo>
                <a:lnTo>
                  <a:pt x="99" y="147"/>
                </a:lnTo>
                <a:lnTo>
                  <a:pt x="99" y="145"/>
                </a:lnTo>
                <a:lnTo>
                  <a:pt x="100" y="145"/>
                </a:lnTo>
                <a:lnTo>
                  <a:pt x="100" y="143"/>
                </a:lnTo>
                <a:lnTo>
                  <a:pt x="100" y="142"/>
                </a:lnTo>
                <a:lnTo>
                  <a:pt x="101" y="142"/>
                </a:lnTo>
                <a:lnTo>
                  <a:pt x="101" y="140"/>
                </a:lnTo>
                <a:lnTo>
                  <a:pt x="102" y="140"/>
                </a:lnTo>
                <a:lnTo>
                  <a:pt x="102" y="139"/>
                </a:lnTo>
                <a:lnTo>
                  <a:pt x="102" y="137"/>
                </a:lnTo>
                <a:lnTo>
                  <a:pt x="103" y="137"/>
                </a:lnTo>
                <a:lnTo>
                  <a:pt x="103" y="136"/>
                </a:lnTo>
                <a:lnTo>
                  <a:pt x="104" y="136"/>
                </a:lnTo>
                <a:lnTo>
                  <a:pt x="104" y="134"/>
                </a:lnTo>
                <a:lnTo>
                  <a:pt x="104" y="132"/>
                </a:lnTo>
                <a:lnTo>
                  <a:pt x="105" y="132"/>
                </a:lnTo>
                <a:lnTo>
                  <a:pt x="105" y="131"/>
                </a:lnTo>
                <a:lnTo>
                  <a:pt x="106" y="131"/>
                </a:lnTo>
                <a:lnTo>
                  <a:pt x="106" y="129"/>
                </a:lnTo>
                <a:lnTo>
                  <a:pt x="106" y="128"/>
                </a:lnTo>
                <a:lnTo>
                  <a:pt x="107" y="128"/>
                </a:lnTo>
                <a:lnTo>
                  <a:pt x="107" y="126"/>
                </a:lnTo>
                <a:lnTo>
                  <a:pt x="108" y="126"/>
                </a:lnTo>
                <a:lnTo>
                  <a:pt x="108" y="125"/>
                </a:lnTo>
                <a:lnTo>
                  <a:pt x="108" y="123"/>
                </a:lnTo>
                <a:lnTo>
                  <a:pt x="109" y="123"/>
                </a:lnTo>
                <a:lnTo>
                  <a:pt x="109" y="122"/>
                </a:lnTo>
                <a:lnTo>
                  <a:pt x="110" y="122"/>
                </a:lnTo>
                <a:lnTo>
                  <a:pt x="110" y="120"/>
                </a:lnTo>
                <a:lnTo>
                  <a:pt x="110" y="118"/>
                </a:lnTo>
                <a:lnTo>
                  <a:pt x="111" y="118"/>
                </a:lnTo>
                <a:lnTo>
                  <a:pt x="111" y="117"/>
                </a:lnTo>
                <a:lnTo>
                  <a:pt x="112" y="117"/>
                </a:lnTo>
                <a:lnTo>
                  <a:pt x="112" y="115"/>
                </a:lnTo>
                <a:lnTo>
                  <a:pt x="112" y="114"/>
                </a:lnTo>
                <a:lnTo>
                  <a:pt x="113" y="114"/>
                </a:lnTo>
                <a:lnTo>
                  <a:pt x="113" y="112"/>
                </a:lnTo>
                <a:lnTo>
                  <a:pt x="114" y="112"/>
                </a:lnTo>
                <a:lnTo>
                  <a:pt x="114" y="111"/>
                </a:lnTo>
                <a:lnTo>
                  <a:pt x="114" y="109"/>
                </a:lnTo>
                <a:lnTo>
                  <a:pt x="115" y="109"/>
                </a:lnTo>
                <a:lnTo>
                  <a:pt x="115" y="107"/>
                </a:lnTo>
                <a:lnTo>
                  <a:pt x="116" y="107"/>
                </a:lnTo>
                <a:lnTo>
                  <a:pt x="116" y="106"/>
                </a:lnTo>
                <a:lnTo>
                  <a:pt x="117" y="106"/>
                </a:lnTo>
                <a:lnTo>
                  <a:pt x="117" y="104"/>
                </a:lnTo>
                <a:lnTo>
                  <a:pt x="117" y="103"/>
                </a:lnTo>
                <a:lnTo>
                  <a:pt x="118" y="103"/>
                </a:lnTo>
                <a:lnTo>
                  <a:pt x="118" y="101"/>
                </a:lnTo>
                <a:lnTo>
                  <a:pt x="119" y="101"/>
                </a:lnTo>
                <a:lnTo>
                  <a:pt x="119" y="100"/>
                </a:lnTo>
                <a:lnTo>
                  <a:pt x="120" y="100"/>
                </a:lnTo>
                <a:lnTo>
                  <a:pt x="120" y="98"/>
                </a:lnTo>
                <a:lnTo>
                  <a:pt x="120" y="97"/>
                </a:lnTo>
                <a:lnTo>
                  <a:pt x="121" y="97"/>
                </a:lnTo>
                <a:lnTo>
                  <a:pt x="121" y="95"/>
                </a:lnTo>
                <a:lnTo>
                  <a:pt x="122" y="95"/>
                </a:lnTo>
                <a:lnTo>
                  <a:pt x="122" y="93"/>
                </a:lnTo>
                <a:lnTo>
                  <a:pt x="123" y="93"/>
                </a:lnTo>
                <a:lnTo>
                  <a:pt x="123" y="92"/>
                </a:lnTo>
                <a:lnTo>
                  <a:pt x="124" y="92"/>
                </a:lnTo>
                <a:lnTo>
                  <a:pt x="124" y="90"/>
                </a:lnTo>
                <a:lnTo>
                  <a:pt x="124" y="89"/>
                </a:lnTo>
                <a:lnTo>
                  <a:pt x="125" y="89"/>
                </a:lnTo>
                <a:lnTo>
                  <a:pt x="125" y="87"/>
                </a:lnTo>
                <a:lnTo>
                  <a:pt x="126" y="87"/>
                </a:lnTo>
                <a:lnTo>
                  <a:pt x="126" y="86"/>
                </a:lnTo>
                <a:lnTo>
                  <a:pt x="127" y="86"/>
                </a:lnTo>
                <a:lnTo>
                  <a:pt x="127" y="84"/>
                </a:lnTo>
                <a:lnTo>
                  <a:pt x="128" y="84"/>
                </a:lnTo>
                <a:lnTo>
                  <a:pt x="128" y="82"/>
                </a:lnTo>
                <a:lnTo>
                  <a:pt x="128" y="81"/>
                </a:lnTo>
                <a:lnTo>
                  <a:pt x="129" y="81"/>
                </a:lnTo>
                <a:lnTo>
                  <a:pt x="129" y="79"/>
                </a:lnTo>
                <a:lnTo>
                  <a:pt x="130" y="79"/>
                </a:lnTo>
                <a:lnTo>
                  <a:pt x="130" y="78"/>
                </a:lnTo>
                <a:lnTo>
                  <a:pt x="131" y="78"/>
                </a:lnTo>
                <a:lnTo>
                  <a:pt x="131" y="76"/>
                </a:lnTo>
                <a:lnTo>
                  <a:pt x="132" y="76"/>
                </a:lnTo>
                <a:lnTo>
                  <a:pt x="132" y="75"/>
                </a:lnTo>
                <a:lnTo>
                  <a:pt x="133" y="75"/>
                </a:lnTo>
                <a:lnTo>
                  <a:pt x="133" y="73"/>
                </a:lnTo>
                <a:lnTo>
                  <a:pt x="134" y="73"/>
                </a:lnTo>
                <a:lnTo>
                  <a:pt x="134" y="72"/>
                </a:lnTo>
                <a:lnTo>
                  <a:pt x="135" y="72"/>
                </a:lnTo>
                <a:lnTo>
                  <a:pt x="135" y="70"/>
                </a:lnTo>
                <a:lnTo>
                  <a:pt x="136" y="70"/>
                </a:lnTo>
                <a:lnTo>
                  <a:pt x="136" y="68"/>
                </a:lnTo>
                <a:lnTo>
                  <a:pt x="137" y="68"/>
                </a:lnTo>
                <a:lnTo>
                  <a:pt x="137" y="67"/>
                </a:lnTo>
                <a:lnTo>
                  <a:pt x="138" y="67"/>
                </a:lnTo>
                <a:lnTo>
                  <a:pt x="138" y="65"/>
                </a:lnTo>
                <a:lnTo>
                  <a:pt x="139" y="65"/>
                </a:lnTo>
                <a:lnTo>
                  <a:pt x="139" y="64"/>
                </a:lnTo>
                <a:lnTo>
                  <a:pt x="140" y="64"/>
                </a:lnTo>
                <a:lnTo>
                  <a:pt x="140" y="62"/>
                </a:lnTo>
                <a:lnTo>
                  <a:pt x="141" y="62"/>
                </a:lnTo>
                <a:lnTo>
                  <a:pt x="141" y="61"/>
                </a:lnTo>
                <a:lnTo>
                  <a:pt x="142" y="61"/>
                </a:lnTo>
                <a:lnTo>
                  <a:pt x="142" y="59"/>
                </a:lnTo>
                <a:lnTo>
                  <a:pt x="143" y="59"/>
                </a:lnTo>
                <a:lnTo>
                  <a:pt x="143" y="58"/>
                </a:lnTo>
                <a:lnTo>
                  <a:pt x="144" y="58"/>
                </a:lnTo>
                <a:lnTo>
                  <a:pt x="144" y="56"/>
                </a:lnTo>
                <a:lnTo>
                  <a:pt x="145" y="56"/>
                </a:lnTo>
                <a:lnTo>
                  <a:pt x="145" y="54"/>
                </a:lnTo>
                <a:lnTo>
                  <a:pt x="146" y="54"/>
                </a:lnTo>
                <a:lnTo>
                  <a:pt x="146" y="53"/>
                </a:lnTo>
                <a:lnTo>
                  <a:pt x="147" y="53"/>
                </a:lnTo>
                <a:lnTo>
                  <a:pt x="147" y="51"/>
                </a:lnTo>
                <a:lnTo>
                  <a:pt x="148" y="51"/>
                </a:lnTo>
                <a:lnTo>
                  <a:pt x="148" y="50"/>
                </a:lnTo>
                <a:lnTo>
                  <a:pt x="149" y="50"/>
                </a:lnTo>
                <a:lnTo>
                  <a:pt x="149" y="48"/>
                </a:lnTo>
                <a:lnTo>
                  <a:pt x="151" y="48"/>
                </a:lnTo>
                <a:lnTo>
                  <a:pt x="151" y="47"/>
                </a:lnTo>
                <a:lnTo>
                  <a:pt x="152" y="47"/>
                </a:lnTo>
                <a:lnTo>
                  <a:pt x="152" y="45"/>
                </a:lnTo>
                <a:lnTo>
                  <a:pt x="153" y="45"/>
                </a:lnTo>
                <a:lnTo>
                  <a:pt x="153" y="43"/>
                </a:lnTo>
                <a:lnTo>
                  <a:pt x="154" y="43"/>
                </a:lnTo>
                <a:lnTo>
                  <a:pt x="154" y="42"/>
                </a:lnTo>
                <a:lnTo>
                  <a:pt x="156" y="42"/>
                </a:lnTo>
                <a:lnTo>
                  <a:pt x="156" y="40"/>
                </a:lnTo>
                <a:lnTo>
                  <a:pt x="157" y="40"/>
                </a:lnTo>
                <a:lnTo>
                  <a:pt x="157" y="39"/>
                </a:lnTo>
                <a:lnTo>
                  <a:pt x="159" y="39"/>
                </a:lnTo>
                <a:lnTo>
                  <a:pt x="159" y="37"/>
                </a:lnTo>
                <a:lnTo>
                  <a:pt x="160" y="37"/>
                </a:lnTo>
                <a:lnTo>
                  <a:pt x="160" y="36"/>
                </a:lnTo>
                <a:lnTo>
                  <a:pt x="162" y="36"/>
                </a:lnTo>
                <a:lnTo>
                  <a:pt x="162" y="34"/>
                </a:lnTo>
                <a:lnTo>
                  <a:pt x="163" y="34"/>
                </a:lnTo>
                <a:lnTo>
                  <a:pt x="163" y="33"/>
                </a:lnTo>
                <a:lnTo>
                  <a:pt x="165" y="33"/>
                </a:lnTo>
                <a:lnTo>
                  <a:pt x="165" y="31"/>
                </a:lnTo>
                <a:lnTo>
                  <a:pt x="166" y="31"/>
                </a:lnTo>
                <a:lnTo>
                  <a:pt x="166" y="29"/>
                </a:lnTo>
                <a:lnTo>
                  <a:pt x="168" y="29"/>
                </a:lnTo>
                <a:lnTo>
                  <a:pt x="168" y="28"/>
                </a:lnTo>
                <a:lnTo>
                  <a:pt x="170" y="28"/>
                </a:lnTo>
                <a:lnTo>
                  <a:pt x="170" y="26"/>
                </a:lnTo>
                <a:lnTo>
                  <a:pt x="172" y="26"/>
                </a:lnTo>
                <a:lnTo>
                  <a:pt x="172" y="25"/>
                </a:lnTo>
                <a:lnTo>
                  <a:pt x="174" y="25"/>
                </a:lnTo>
                <a:lnTo>
                  <a:pt x="174" y="23"/>
                </a:lnTo>
                <a:lnTo>
                  <a:pt x="176" y="23"/>
                </a:lnTo>
                <a:lnTo>
                  <a:pt x="176" y="22"/>
                </a:lnTo>
                <a:lnTo>
                  <a:pt x="178" y="22"/>
                </a:lnTo>
                <a:lnTo>
                  <a:pt x="178" y="20"/>
                </a:lnTo>
                <a:lnTo>
                  <a:pt x="181" y="20"/>
                </a:lnTo>
                <a:lnTo>
                  <a:pt x="181" y="18"/>
                </a:lnTo>
                <a:lnTo>
                  <a:pt x="183" y="18"/>
                </a:lnTo>
                <a:lnTo>
                  <a:pt x="183" y="17"/>
                </a:lnTo>
                <a:lnTo>
                  <a:pt x="186" y="17"/>
                </a:lnTo>
                <a:lnTo>
                  <a:pt x="186" y="15"/>
                </a:lnTo>
                <a:lnTo>
                  <a:pt x="189" y="15"/>
                </a:lnTo>
                <a:lnTo>
                  <a:pt x="189" y="14"/>
                </a:lnTo>
                <a:lnTo>
                  <a:pt x="192" y="14"/>
                </a:lnTo>
                <a:lnTo>
                  <a:pt x="192" y="12"/>
                </a:lnTo>
                <a:lnTo>
                  <a:pt x="195" y="12"/>
                </a:lnTo>
                <a:lnTo>
                  <a:pt x="195" y="11"/>
                </a:lnTo>
                <a:lnTo>
                  <a:pt x="199" y="11"/>
                </a:lnTo>
                <a:lnTo>
                  <a:pt x="199" y="9"/>
                </a:lnTo>
                <a:lnTo>
                  <a:pt x="204" y="9"/>
                </a:lnTo>
                <a:lnTo>
                  <a:pt x="204" y="8"/>
                </a:lnTo>
                <a:lnTo>
                  <a:pt x="209" y="8"/>
                </a:lnTo>
                <a:lnTo>
                  <a:pt x="209" y="6"/>
                </a:lnTo>
                <a:lnTo>
                  <a:pt x="216" y="6"/>
                </a:lnTo>
                <a:lnTo>
                  <a:pt x="216" y="4"/>
                </a:lnTo>
                <a:lnTo>
                  <a:pt x="224" y="4"/>
                </a:lnTo>
                <a:lnTo>
                  <a:pt x="224" y="3"/>
                </a:lnTo>
                <a:lnTo>
                  <a:pt x="238" y="3"/>
                </a:lnTo>
                <a:lnTo>
                  <a:pt x="238" y="1"/>
                </a:lnTo>
                <a:lnTo>
                  <a:pt x="367" y="1"/>
                </a:lnTo>
                <a:lnTo>
                  <a:pt x="367" y="0"/>
                </a:lnTo>
              </a:path>
            </a:pathLst>
          </a:custGeom>
          <a:noFill/>
          <a:ln w="38100" cap="rnd" cmpd="sng">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1" name="Rectangle 60"/>
          <p:cNvSpPr/>
          <p:nvPr/>
        </p:nvSpPr>
        <p:spPr>
          <a:xfrm>
            <a:off x="9144000" y="3200400"/>
            <a:ext cx="2438400" cy="2246313"/>
          </a:xfrm>
          <a:prstGeom prst="rect">
            <a:avLst/>
          </a:prstGeom>
        </p:spPr>
        <p:txBody>
          <a:bodyPr>
            <a:spAutoFit/>
          </a:bodyPr>
          <a:lstStyle/>
          <a:p>
            <a:pPr eaLnBrk="1" hangingPunct="1">
              <a:defRPr/>
            </a:pPr>
            <a:r>
              <a:rPr lang="en-US" sz="2000" i="1" dirty="0">
                <a:latin typeface="+mn-lt"/>
                <a:ea typeface="ＭＳ Ｐゴシック" charset="0"/>
                <a:cs typeface="ＭＳ Ｐゴシック" charset="0"/>
              </a:rPr>
              <a:t>Prior</a:t>
            </a:r>
            <a:r>
              <a:rPr lang="en-US" sz="2000" dirty="0">
                <a:latin typeface="+mn-lt"/>
                <a:ea typeface="ＭＳ Ｐゴシック" charset="0"/>
                <a:cs typeface="ＭＳ Ｐゴシック" charset="0"/>
              </a:rPr>
              <a:t> </a:t>
            </a:r>
          </a:p>
          <a:p>
            <a:pPr eaLnBrk="1" hangingPunct="1">
              <a:defRPr/>
            </a:pPr>
            <a:r>
              <a:rPr lang="en-US" sz="2000" dirty="0">
                <a:solidFill>
                  <a:srgbClr val="008000"/>
                </a:solidFill>
                <a:latin typeface="+mn-lt"/>
                <a:ea typeface="ＭＳ Ｐゴシック" charset="0"/>
                <a:cs typeface="ＭＳ Ｐゴシック" charset="0"/>
              </a:rPr>
              <a:t>Haldane</a:t>
            </a:r>
          </a:p>
          <a:p>
            <a:pPr eaLnBrk="1" hangingPunct="1">
              <a:defRPr/>
            </a:pPr>
            <a:r>
              <a:rPr lang="en-US" sz="2000" dirty="0" err="1">
                <a:solidFill>
                  <a:srgbClr val="0000FF"/>
                </a:solidFill>
                <a:latin typeface="+mn-lt"/>
                <a:ea typeface="ＭＳ Ｐゴシック" charset="0"/>
                <a:cs typeface="ＭＳ Ｐゴシック" charset="0"/>
              </a:rPr>
              <a:t>Jeffreys</a:t>
            </a:r>
            <a:endParaRPr lang="en-US" sz="2000" dirty="0">
              <a:solidFill>
                <a:srgbClr val="0000FF"/>
              </a:solidFill>
              <a:latin typeface="+mn-lt"/>
              <a:ea typeface="ＭＳ Ｐゴシック" charset="0"/>
              <a:cs typeface="ＭＳ Ｐゴシック" charset="0"/>
            </a:endParaRPr>
          </a:p>
          <a:p>
            <a:pPr eaLnBrk="1" hangingPunct="1">
              <a:defRPr/>
            </a:pPr>
            <a:r>
              <a:rPr lang="en-US" sz="2000" dirty="0" err="1">
                <a:solidFill>
                  <a:srgbClr val="FF0000"/>
                </a:solidFill>
                <a:latin typeface="+mn-lt"/>
                <a:ea typeface="ＭＳ Ｐゴシック" charset="0"/>
                <a:cs typeface="ＭＳ Ｐゴシック" charset="0"/>
              </a:rPr>
              <a:t>Zellner</a:t>
            </a:r>
            <a:r>
              <a:rPr lang="en-US" sz="2000" dirty="0">
                <a:solidFill>
                  <a:srgbClr val="FF0000"/>
                </a:solidFill>
                <a:latin typeface="+mn-lt"/>
                <a:ea typeface="ＭＳ Ｐゴシック" charset="0"/>
                <a:cs typeface="ＭＳ Ｐゴシック" charset="0"/>
              </a:rPr>
              <a:t>  </a:t>
            </a:r>
          </a:p>
          <a:p>
            <a:pPr eaLnBrk="1" hangingPunct="1">
              <a:defRPr/>
            </a:pPr>
            <a:r>
              <a:rPr lang="en-US" sz="2000" dirty="0">
                <a:latin typeface="+mn-lt"/>
                <a:ea typeface="ＭＳ Ｐゴシック" charset="0"/>
                <a:cs typeface="ＭＳ Ｐゴシック" charset="0"/>
              </a:rPr>
              <a:t>Bayes-Laplace  </a:t>
            </a:r>
          </a:p>
          <a:p>
            <a:pPr eaLnBrk="1" hangingPunct="1">
              <a:defRPr/>
            </a:pPr>
            <a:r>
              <a:rPr lang="en-US" sz="2000" dirty="0" err="1">
                <a:solidFill>
                  <a:schemeClr val="bg2"/>
                </a:solidFill>
                <a:latin typeface="+mn-lt"/>
                <a:ea typeface="ＭＳ Ｐゴシック" charset="0"/>
                <a:cs typeface="ＭＳ Ｐゴシック" charset="0"/>
              </a:rPr>
              <a:t>Walley</a:t>
            </a:r>
            <a:r>
              <a:rPr lang="en-US" sz="2000" dirty="0">
                <a:solidFill>
                  <a:schemeClr val="bg2"/>
                </a:solidFill>
                <a:latin typeface="+mn-lt"/>
                <a:ea typeface="ＭＳ Ｐゴシック" charset="0"/>
                <a:cs typeface="ＭＳ Ｐゴシック" charset="0"/>
              </a:rPr>
              <a:t> </a:t>
            </a:r>
          </a:p>
          <a:p>
            <a:pPr eaLnBrk="1" hangingPunct="1">
              <a:defRPr/>
            </a:pPr>
            <a:r>
              <a:rPr lang="en-US" sz="2000" dirty="0">
                <a:solidFill>
                  <a:srgbClr val="0000FF"/>
                </a:solidFill>
                <a:latin typeface="+mn-lt"/>
                <a:ea typeface="ＭＳ Ｐゴシック" charset="0"/>
                <a:cs typeface="ＭＳ Ｐゴシック" charset="0"/>
              </a:rPr>
              <a:t>C-box</a:t>
            </a:r>
          </a:p>
        </p:txBody>
      </p:sp>
      <p:sp>
        <p:nvSpPr>
          <p:cNvPr id="62" name="TextBox 61"/>
          <p:cNvSpPr txBox="1"/>
          <p:nvPr/>
        </p:nvSpPr>
        <p:spPr>
          <a:xfrm>
            <a:off x="3429000" y="3716338"/>
            <a:ext cx="4419600" cy="1846262"/>
          </a:xfrm>
          <a:prstGeom prst="rect">
            <a:avLst/>
          </a:prstGeom>
          <a:noFill/>
        </p:spPr>
        <p:txBody>
          <a:bodyPr>
            <a:spAutoFit/>
          </a:bodyPr>
          <a:lstStyle/>
          <a:p>
            <a:pPr eaLnBrk="1" hangingPunct="1">
              <a:defRPr/>
            </a:pPr>
            <a:r>
              <a:rPr lang="en-US" sz="3200" dirty="0">
                <a:latin typeface="+mn-lt"/>
                <a:ea typeface="ＭＳ Ｐゴシック" charset="0"/>
                <a:cs typeface="ＭＳ Ｐゴシック" charset="0"/>
              </a:rPr>
              <a:t>The c-box includes all posteriors based on the traditional priors</a:t>
            </a:r>
          </a:p>
          <a:p>
            <a:pPr eaLnBrk="1" hangingPunct="1">
              <a:defRPr/>
            </a:pPr>
            <a:r>
              <a:rPr lang="en-US" dirty="0">
                <a:solidFill>
                  <a:schemeClr val="bg2"/>
                </a:solidFill>
                <a:latin typeface="+mn-lt"/>
                <a:ea typeface="ＭＳ Ｐゴシック" charset="0"/>
                <a:cs typeface="ＭＳ Ｐゴシック" charset="0"/>
              </a:rPr>
              <a:t>(but not the posterior from the </a:t>
            </a:r>
            <a:r>
              <a:rPr lang="en-US" dirty="0" err="1">
                <a:solidFill>
                  <a:schemeClr val="bg2"/>
                </a:solidFill>
                <a:latin typeface="+mn-lt"/>
                <a:ea typeface="ＭＳ Ｐゴシック" charset="0"/>
                <a:cs typeface="ＭＳ Ｐゴシック" charset="0"/>
              </a:rPr>
              <a:t>Walley</a:t>
            </a:r>
            <a:r>
              <a:rPr lang="en-US" dirty="0">
                <a:solidFill>
                  <a:schemeClr val="bg2"/>
                </a:solidFill>
                <a:latin typeface="+mn-lt"/>
                <a:ea typeface="ＭＳ Ｐゴシック" charset="0"/>
                <a:cs typeface="ＭＳ Ｐゴシック" charset="0"/>
              </a:rPr>
              <a:t> prior)</a:t>
            </a:r>
          </a:p>
        </p:txBody>
      </p:sp>
    </p:spTree>
    <p:extLst>
      <p:ext uri="{BB962C8B-B14F-4D97-AF65-F5344CB8AC3E}">
        <p14:creationId xmlns:p14="http://schemas.microsoft.com/office/powerpoint/2010/main" val="146522487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47"/>
                                        </p:tgtEl>
                                        <p:attrNameLst>
                                          <p:attrName>style.visibility</p:attrName>
                                        </p:attrNameLst>
                                      </p:cBhvr>
                                      <p:to>
                                        <p:strVal val="visible"/>
                                      </p:to>
                                    </p:set>
                                    <p:animEffect transition="in" filter="fade">
                                      <p:cBhvr>
                                        <p:cTn id="7" dur="500"/>
                                        <p:tgtEl>
                                          <p:spTgt spid="47"/>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48"/>
                                        </p:tgtEl>
                                        <p:attrNameLst>
                                          <p:attrName>style.visibility</p:attrName>
                                        </p:attrNameLst>
                                      </p:cBhvr>
                                      <p:to>
                                        <p:strVal val="visible"/>
                                      </p:to>
                                    </p:set>
                                    <p:animEffect transition="in" filter="fade">
                                      <p:cBhvr>
                                        <p:cTn id="10" dur="500"/>
                                        <p:tgtEl>
                                          <p:spTgt spid="48"/>
                                        </p:tgtEl>
                                      </p:cBhvr>
                                    </p:animEffec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6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 grpId="0" animBg="1"/>
      <p:bldP spid="48" grpId="0" animBg="1"/>
      <p:bldP spid="62" grpId="0"/>
    </p:bldLst>
  </p:timing>
</p:sld>
</file>

<file path=ppt/slides/slide4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4"/>
          <p:cNvGrpSpPr>
            <a:grpSpLocks/>
          </p:cNvGrpSpPr>
          <p:nvPr/>
        </p:nvGrpSpPr>
        <p:grpSpPr bwMode="auto">
          <a:xfrm>
            <a:off x="1676400" y="1066800"/>
            <a:ext cx="5648325" cy="10458450"/>
            <a:chOff x="432" y="-816"/>
            <a:chExt cx="4204" cy="7548"/>
          </a:xfrm>
        </p:grpSpPr>
        <p:sp>
          <p:nvSpPr>
            <p:cNvPr id="59397" name="Line 5"/>
            <p:cNvSpPr>
              <a:spLocks noChangeShapeType="1"/>
            </p:cNvSpPr>
            <p:nvPr/>
          </p:nvSpPr>
          <p:spPr bwMode="auto">
            <a:xfrm>
              <a:off x="2226" y="28"/>
              <a:ext cx="660" cy="0"/>
            </a:xfrm>
            <a:prstGeom prst="line">
              <a:avLst/>
            </a:prstGeom>
            <a:noFill/>
            <a:ln w="952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9398" name="Line 6"/>
            <p:cNvSpPr>
              <a:spLocks noChangeShapeType="1"/>
            </p:cNvSpPr>
            <p:nvPr/>
          </p:nvSpPr>
          <p:spPr bwMode="auto">
            <a:xfrm>
              <a:off x="2226" y="28"/>
              <a:ext cx="0" cy="42"/>
            </a:xfrm>
            <a:prstGeom prst="line">
              <a:avLst/>
            </a:prstGeom>
            <a:noFill/>
            <a:ln w="952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9399" name="Line 7"/>
            <p:cNvSpPr>
              <a:spLocks noChangeShapeType="1"/>
            </p:cNvSpPr>
            <p:nvPr/>
          </p:nvSpPr>
          <p:spPr bwMode="auto">
            <a:xfrm>
              <a:off x="2358" y="28"/>
              <a:ext cx="0" cy="42"/>
            </a:xfrm>
            <a:prstGeom prst="line">
              <a:avLst/>
            </a:prstGeom>
            <a:noFill/>
            <a:ln w="952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9400" name="Line 8"/>
            <p:cNvSpPr>
              <a:spLocks noChangeShapeType="1"/>
            </p:cNvSpPr>
            <p:nvPr/>
          </p:nvSpPr>
          <p:spPr bwMode="auto">
            <a:xfrm>
              <a:off x="2490" y="28"/>
              <a:ext cx="0" cy="42"/>
            </a:xfrm>
            <a:prstGeom prst="line">
              <a:avLst/>
            </a:prstGeom>
            <a:noFill/>
            <a:ln w="952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9401" name="Line 9"/>
            <p:cNvSpPr>
              <a:spLocks noChangeShapeType="1"/>
            </p:cNvSpPr>
            <p:nvPr/>
          </p:nvSpPr>
          <p:spPr bwMode="auto">
            <a:xfrm>
              <a:off x="2622" y="28"/>
              <a:ext cx="0" cy="42"/>
            </a:xfrm>
            <a:prstGeom prst="line">
              <a:avLst/>
            </a:prstGeom>
            <a:noFill/>
            <a:ln w="952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9402" name="Line 10"/>
            <p:cNvSpPr>
              <a:spLocks noChangeShapeType="1"/>
            </p:cNvSpPr>
            <p:nvPr/>
          </p:nvSpPr>
          <p:spPr bwMode="auto">
            <a:xfrm>
              <a:off x="2754" y="28"/>
              <a:ext cx="0" cy="42"/>
            </a:xfrm>
            <a:prstGeom prst="line">
              <a:avLst/>
            </a:prstGeom>
            <a:noFill/>
            <a:ln w="952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9403" name="Line 11"/>
            <p:cNvSpPr>
              <a:spLocks noChangeShapeType="1"/>
            </p:cNvSpPr>
            <p:nvPr/>
          </p:nvSpPr>
          <p:spPr bwMode="auto">
            <a:xfrm>
              <a:off x="2886" y="28"/>
              <a:ext cx="0" cy="42"/>
            </a:xfrm>
            <a:prstGeom prst="line">
              <a:avLst/>
            </a:prstGeom>
            <a:noFill/>
            <a:ln w="952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9404" name="Line 12"/>
            <p:cNvSpPr>
              <a:spLocks noChangeShapeType="1"/>
            </p:cNvSpPr>
            <p:nvPr/>
          </p:nvSpPr>
          <p:spPr bwMode="auto">
            <a:xfrm flipV="1">
              <a:off x="2196" y="-776"/>
              <a:ext cx="0" cy="774"/>
            </a:xfrm>
            <a:prstGeom prst="line">
              <a:avLst/>
            </a:prstGeom>
            <a:noFill/>
            <a:ln w="952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9405" name="Line 13"/>
            <p:cNvSpPr>
              <a:spLocks noChangeShapeType="1"/>
            </p:cNvSpPr>
            <p:nvPr/>
          </p:nvSpPr>
          <p:spPr bwMode="auto">
            <a:xfrm flipH="1">
              <a:off x="2160" y="-2"/>
              <a:ext cx="36" cy="0"/>
            </a:xfrm>
            <a:prstGeom prst="line">
              <a:avLst/>
            </a:prstGeom>
            <a:noFill/>
            <a:ln w="952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9406" name="Line 14"/>
            <p:cNvSpPr>
              <a:spLocks noChangeShapeType="1"/>
            </p:cNvSpPr>
            <p:nvPr/>
          </p:nvSpPr>
          <p:spPr bwMode="auto">
            <a:xfrm flipH="1">
              <a:off x="2160" y="-158"/>
              <a:ext cx="36" cy="0"/>
            </a:xfrm>
            <a:prstGeom prst="line">
              <a:avLst/>
            </a:prstGeom>
            <a:noFill/>
            <a:ln w="952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9407" name="Line 15"/>
            <p:cNvSpPr>
              <a:spLocks noChangeShapeType="1"/>
            </p:cNvSpPr>
            <p:nvPr/>
          </p:nvSpPr>
          <p:spPr bwMode="auto">
            <a:xfrm flipH="1">
              <a:off x="2160" y="-314"/>
              <a:ext cx="36" cy="0"/>
            </a:xfrm>
            <a:prstGeom prst="line">
              <a:avLst/>
            </a:prstGeom>
            <a:noFill/>
            <a:ln w="952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9408" name="Line 16"/>
            <p:cNvSpPr>
              <a:spLocks noChangeShapeType="1"/>
            </p:cNvSpPr>
            <p:nvPr/>
          </p:nvSpPr>
          <p:spPr bwMode="auto">
            <a:xfrm flipH="1">
              <a:off x="2160" y="-464"/>
              <a:ext cx="36" cy="0"/>
            </a:xfrm>
            <a:prstGeom prst="line">
              <a:avLst/>
            </a:prstGeom>
            <a:noFill/>
            <a:ln w="952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9409" name="Line 17"/>
            <p:cNvSpPr>
              <a:spLocks noChangeShapeType="1"/>
            </p:cNvSpPr>
            <p:nvPr/>
          </p:nvSpPr>
          <p:spPr bwMode="auto">
            <a:xfrm flipH="1">
              <a:off x="2160" y="-620"/>
              <a:ext cx="36" cy="0"/>
            </a:xfrm>
            <a:prstGeom prst="line">
              <a:avLst/>
            </a:prstGeom>
            <a:noFill/>
            <a:ln w="952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9410" name="Line 18"/>
            <p:cNvSpPr>
              <a:spLocks noChangeShapeType="1"/>
            </p:cNvSpPr>
            <p:nvPr/>
          </p:nvSpPr>
          <p:spPr bwMode="auto">
            <a:xfrm flipH="1">
              <a:off x="2160" y="-776"/>
              <a:ext cx="36" cy="0"/>
            </a:xfrm>
            <a:prstGeom prst="line">
              <a:avLst/>
            </a:prstGeom>
            <a:noFill/>
            <a:ln w="952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9411" name="Rectangle 19"/>
            <p:cNvSpPr>
              <a:spLocks noChangeArrowheads="1"/>
            </p:cNvSpPr>
            <p:nvPr/>
          </p:nvSpPr>
          <p:spPr bwMode="auto">
            <a:xfrm>
              <a:off x="2196" y="-806"/>
              <a:ext cx="720" cy="834"/>
            </a:xfrm>
            <a:prstGeom prst="rect">
              <a:avLst/>
            </a:prstGeom>
            <a:noFill/>
            <a:ln w="9525"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ea typeface="MS PGothic" panose="020B0600070205080204" pitchFamily="34" charset="-128"/>
                </a:defRPr>
              </a:lvl1pPr>
              <a:lvl2pPr marL="742950" indent="-285750">
                <a:spcBef>
                  <a:spcPct val="20000"/>
                </a:spcBef>
                <a:buChar char="–"/>
                <a:defRPr sz="2800">
                  <a:solidFill>
                    <a:schemeClr val="tx1"/>
                  </a:solidFill>
                  <a:latin typeface="Times New Roman" panose="02020603050405020304" pitchFamily="18" charset="0"/>
                  <a:ea typeface="MS PGothic" panose="020B0600070205080204" pitchFamily="34" charset="-128"/>
                </a:defRPr>
              </a:lvl2pPr>
              <a:lvl3pPr marL="1143000" indent="-228600">
                <a:spcBef>
                  <a:spcPct val="20000"/>
                </a:spcBef>
                <a:buChar char="•"/>
                <a:defRPr sz="2400">
                  <a:solidFill>
                    <a:schemeClr val="tx1"/>
                  </a:solidFill>
                  <a:latin typeface="Times New Roman" panose="02020603050405020304" pitchFamily="18" charset="0"/>
                  <a:ea typeface="MS PGothic"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9pPr>
            </a:lstStyle>
            <a:p>
              <a:pPr eaLnBrk="1" hangingPunct="1">
                <a:spcBef>
                  <a:spcPct val="0"/>
                </a:spcBef>
                <a:buFontTx/>
                <a:buNone/>
              </a:pPr>
              <a:endParaRPr lang="en-US" altLang="en-US" sz="1800">
                <a:latin typeface="Papyrus" panose="03070502060502030205" pitchFamily="66" charset="0"/>
              </a:endParaRPr>
            </a:p>
          </p:txBody>
        </p:sp>
        <p:sp>
          <p:nvSpPr>
            <p:cNvPr id="59412" name="Freeform 20"/>
            <p:cNvSpPr>
              <a:spLocks/>
            </p:cNvSpPr>
            <p:nvPr/>
          </p:nvSpPr>
          <p:spPr bwMode="auto">
            <a:xfrm>
              <a:off x="2226" y="-776"/>
              <a:ext cx="660" cy="774"/>
            </a:xfrm>
            <a:custGeom>
              <a:avLst/>
              <a:gdLst>
                <a:gd name="T0" fmla="*/ 0 w 110"/>
                <a:gd name="T1" fmla="*/ 2147483646 h 129"/>
                <a:gd name="T2" fmla="*/ 0 w 110"/>
                <a:gd name="T3" fmla="*/ 2147483646 h 129"/>
                <a:gd name="T4" fmla="*/ 0 w 110"/>
                <a:gd name="T5" fmla="*/ 2147483646 h 129"/>
                <a:gd name="T6" fmla="*/ 0 w 110"/>
                <a:gd name="T7" fmla="*/ 2147483646 h 129"/>
                <a:gd name="T8" fmla="*/ 0 w 110"/>
                <a:gd name="T9" fmla="*/ 2147483646 h 129"/>
                <a:gd name="T10" fmla="*/ 0 w 110"/>
                <a:gd name="T11" fmla="*/ 2147483646 h 129"/>
                <a:gd name="T12" fmla="*/ 0 w 110"/>
                <a:gd name="T13" fmla="*/ 2147483646 h 129"/>
                <a:gd name="T14" fmla="*/ 0 w 110"/>
                <a:gd name="T15" fmla="*/ 2147483646 h 129"/>
                <a:gd name="T16" fmla="*/ 0 w 110"/>
                <a:gd name="T17" fmla="*/ 2147483646 h 129"/>
                <a:gd name="T18" fmla="*/ 0 w 110"/>
                <a:gd name="T19" fmla="*/ 2147483646 h 129"/>
                <a:gd name="T20" fmla="*/ 0 w 110"/>
                <a:gd name="T21" fmla="*/ 2147483646 h 129"/>
                <a:gd name="T22" fmla="*/ 0 w 110"/>
                <a:gd name="T23" fmla="*/ 2147483646 h 129"/>
                <a:gd name="T24" fmla="*/ 0 w 110"/>
                <a:gd name="T25" fmla="*/ 2147483646 h 129"/>
                <a:gd name="T26" fmla="*/ 0 w 110"/>
                <a:gd name="T27" fmla="*/ 2147483646 h 129"/>
                <a:gd name="T28" fmla="*/ 0 w 110"/>
                <a:gd name="T29" fmla="*/ 2147483646 h 129"/>
                <a:gd name="T30" fmla="*/ 0 w 110"/>
                <a:gd name="T31" fmla="*/ 2147483646 h 129"/>
                <a:gd name="T32" fmla="*/ 0 w 110"/>
                <a:gd name="T33" fmla="*/ 2147483646 h 129"/>
                <a:gd name="T34" fmla="*/ 0 w 110"/>
                <a:gd name="T35" fmla="*/ 2147483646 h 129"/>
                <a:gd name="T36" fmla="*/ 0 w 110"/>
                <a:gd name="T37" fmla="*/ 2147483646 h 129"/>
                <a:gd name="T38" fmla="*/ 0 w 110"/>
                <a:gd name="T39" fmla="*/ 2147483646 h 129"/>
                <a:gd name="T40" fmla="*/ 0 w 110"/>
                <a:gd name="T41" fmla="*/ 2147483646 h 129"/>
                <a:gd name="T42" fmla="*/ 0 w 110"/>
                <a:gd name="T43" fmla="*/ 2147483646 h 129"/>
                <a:gd name="T44" fmla="*/ 0 w 110"/>
                <a:gd name="T45" fmla="*/ 2147483646 h 129"/>
                <a:gd name="T46" fmla="*/ 0 w 110"/>
                <a:gd name="T47" fmla="*/ 2147483646 h 129"/>
                <a:gd name="T48" fmla="*/ 0 w 110"/>
                <a:gd name="T49" fmla="*/ 2147483646 h 129"/>
                <a:gd name="T50" fmla="*/ 0 w 110"/>
                <a:gd name="T51" fmla="*/ 2147483646 h 129"/>
                <a:gd name="T52" fmla="*/ 0 w 110"/>
                <a:gd name="T53" fmla="*/ 2147483646 h 129"/>
                <a:gd name="T54" fmla="*/ 0 w 110"/>
                <a:gd name="T55" fmla="*/ 2147483646 h 129"/>
                <a:gd name="T56" fmla="*/ 0 w 110"/>
                <a:gd name="T57" fmla="*/ 2147483646 h 129"/>
                <a:gd name="T58" fmla="*/ 0 w 110"/>
                <a:gd name="T59" fmla="*/ 2147483646 h 129"/>
                <a:gd name="T60" fmla="*/ 0 w 110"/>
                <a:gd name="T61" fmla="*/ 2147483646 h 129"/>
                <a:gd name="T62" fmla="*/ 0 w 110"/>
                <a:gd name="T63" fmla="*/ 2147483646 h 129"/>
                <a:gd name="T64" fmla="*/ 0 w 110"/>
                <a:gd name="T65" fmla="*/ 2147483646 h 129"/>
                <a:gd name="T66" fmla="*/ 0 w 110"/>
                <a:gd name="T67" fmla="*/ 2147483646 h 129"/>
                <a:gd name="T68" fmla="*/ 0 w 110"/>
                <a:gd name="T69" fmla="*/ 2147483646 h 129"/>
                <a:gd name="T70" fmla="*/ 0 w 110"/>
                <a:gd name="T71" fmla="*/ 2147483646 h 129"/>
                <a:gd name="T72" fmla="*/ 0 w 110"/>
                <a:gd name="T73" fmla="*/ 2147483646 h 129"/>
                <a:gd name="T74" fmla="*/ 0 w 110"/>
                <a:gd name="T75" fmla="*/ 2147483646 h 129"/>
                <a:gd name="T76" fmla="*/ 0 w 110"/>
                <a:gd name="T77" fmla="*/ 2147483646 h 129"/>
                <a:gd name="T78" fmla="*/ 0 w 110"/>
                <a:gd name="T79" fmla="*/ 2147483646 h 129"/>
                <a:gd name="T80" fmla="*/ 0 w 110"/>
                <a:gd name="T81" fmla="*/ 2147483646 h 129"/>
                <a:gd name="T82" fmla="*/ 0 w 110"/>
                <a:gd name="T83" fmla="*/ 2147483646 h 129"/>
                <a:gd name="T84" fmla="*/ 0 w 110"/>
                <a:gd name="T85" fmla="*/ 2147483646 h 129"/>
                <a:gd name="T86" fmla="*/ 0 w 110"/>
                <a:gd name="T87" fmla="*/ 2147483646 h 129"/>
                <a:gd name="T88" fmla="*/ 0 w 110"/>
                <a:gd name="T89" fmla="*/ 2147483646 h 129"/>
                <a:gd name="T90" fmla="*/ 0 w 110"/>
                <a:gd name="T91" fmla="*/ 2147483646 h 129"/>
                <a:gd name="T92" fmla="*/ 0 w 110"/>
                <a:gd name="T93" fmla="*/ 2147483646 h 129"/>
                <a:gd name="T94" fmla="*/ 0 w 110"/>
                <a:gd name="T95" fmla="*/ 2147483646 h 129"/>
                <a:gd name="T96" fmla="*/ 0 w 110"/>
                <a:gd name="T97" fmla="*/ 2147483646 h 129"/>
                <a:gd name="T98" fmla="*/ 0 w 110"/>
                <a:gd name="T99" fmla="*/ 2147483646 h 129"/>
                <a:gd name="T100" fmla="*/ 0 w 110"/>
                <a:gd name="T101" fmla="*/ 2147483646 h 129"/>
                <a:gd name="T102" fmla="*/ 0 w 110"/>
                <a:gd name="T103" fmla="*/ 2147483646 h 129"/>
                <a:gd name="T104" fmla="*/ 0 w 110"/>
                <a:gd name="T105" fmla="*/ 2147483646 h 129"/>
                <a:gd name="T106" fmla="*/ 0 w 110"/>
                <a:gd name="T107" fmla="*/ 2147483646 h 129"/>
                <a:gd name="T108" fmla="*/ 0 w 110"/>
                <a:gd name="T109" fmla="*/ 2147483646 h 129"/>
                <a:gd name="T110" fmla="*/ 0 w 110"/>
                <a:gd name="T111" fmla="*/ 2147483646 h 129"/>
                <a:gd name="T112" fmla="*/ 0 w 110"/>
                <a:gd name="T113" fmla="*/ 0 h 12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10"/>
                <a:gd name="T172" fmla="*/ 0 h 129"/>
                <a:gd name="T173" fmla="*/ 110 w 110"/>
                <a:gd name="T174" fmla="*/ 129 h 129"/>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10" h="129">
                  <a:moveTo>
                    <a:pt x="0" y="129"/>
                  </a:moveTo>
                  <a:lnTo>
                    <a:pt x="0" y="129"/>
                  </a:lnTo>
                  <a:lnTo>
                    <a:pt x="0" y="128"/>
                  </a:lnTo>
                  <a:lnTo>
                    <a:pt x="0" y="127"/>
                  </a:lnTo>
                  <a:lnTo>
                    <a:pt x="0" y="126"/>
                  </a:lnTo>
                  <a:lnTo>
                    <a:pt x="0" y="125"/>
                  </a:lnTo>
                  <a:lnTo>
                    <a:pt x="0" y="124"/>
                  </a:lnTo>
                  <a:lnTo>
                    <a:pt x="0" y="123"/>
                  </a:lnTo>
                  <a:lnTo>
                    <a:pt x="0" y="122"/>
                  </a:lnTo>
                  <a:lnTo>
                    <a:pt x="0" y="121"/>
                  </a:lnTo>
                  <a:lnTo>
                    <a:pt x="0" y="120"/>
                  </a:lnTo>
                  <a:lnTo>
                    <a:pt x="0" y="119"/>
                  </a:lnTo>
                  <a:lnTo>
                    <a:pt x="0" y="118"/>
                  </a:lnTo>
                  <a:lnTo>
                    <a:pt x="0" y="117"/>
                  </a:lnTo>
                  <a:lnTo>
                    <a:pt x="0" y="116"/>
                  </a:lnTo>
                  <a:lnTo>
                    <a:pt x="0" y="115"/>
                  </a:lnTo>
                  <a:lnTo>
                    <a:pt x="0" y="114"/>
                  </a:lnTo>
                  <a:lnTo>
                    <a:pt x="0" y="113"/>
                  </a:lnTo>
                  <a:lnTo>
                    <a:pt x="0" y="112"/>
                  </a:lnTo>
                  <a:lnTo>
                    <a:pt x="0" y="111"/>
                  </a:lnTo>
                  <a:lnTo>
                    <a:pt x="0" y="110"/>
                  </a:lnTo>
                  <a:lnTo>
                    <a:pt x="0" y="109"/>
                  </a:lnTo>
                  <a:lnTo>
                    <a:pt x="0" y="108"/>
                  </a:lnTo>
                  <a:lnTo>
                    <a:pt x="0" y="107"/>
                  </a:lnTo>
                  <a:lnTo>
                    <a:pt x="0" y="106"/>
                  </a:lnTo>
                  <a:lnTo>
                    <a:pt x="0" y="105"/>
                  </a:lnTo>
                  <a:lnTo>
                    <a:pt x="0" y="104"/>
                  </a:lnTo>
                  <a:lnTo>
                    <a:pt x="0" y="103"/>
                  </a:lnTo>
                  <a:lnTo>
                    <a:pt x="0" y="102"/>
                  </a:lnTo>
                  <a:lnTo>
                    <a:pt x="0" y="101"/>
                  </a:lnTo>
                  <a:lnTo>
                    <a:pt x="0" y="100"/>
                  </a:lnTo>
                  <a:lnTo>
                    <a:pt x="0" y="99"/>
                  </a:lnTo>
                  <a:lnTo>
                    <a:pt x="0" y="98"/>
                  </a:lnTo>
                  <a:lnTo>
                    <a:pt x="0" y="97"/>
                  </a:lnTo>
                  <a:lnTo>
                    <a:pt x="0" y="96"/>
                  </a:lnTo>
                  <a:lnTo>
                    <a:pt x="0" y="95"/>
                  </a:lnTo>
                  <a:lnTo>
                    <a:pt x="0" y="94"/>
                  </a:lnTo>
                  <a:lnTo>
                    <a:pt x="0" y="93"/>
                  </a:lnTo>
                  <a:lnTo>
                    <a:pt x="0" y="92"/>
                  </a:lnTo>
                  <a:lnTo>
                    <a:pt x="0" y="91"/>
                  </a:lnTo>
                  <a:lnTo>
                    <a:pt x="0" y="90"/>
                  </a:lnTo>
                  <a:lnTo>
                    <a:pt x="0" y="89"/>
                  </a:lnTo>
                  <a:lnTo>
                    <a:pt x="0" y="88"/>
                  </a:lnTo>
                  <a:lnTo>
                    <a:pt x="0" y="87"/>
                  </a:lnTo>
                  <a:lnTo>
                    <a:pt x="0" y="86"/>
                  </a:lnTo>
                  <a:lnTo>
                    <a:pt x="0" y="85"/>
                  </a:lnTo>
                  <a:lnTo>
                    <a:pt x="0" y="84"/>
                  </a:lnTo>
                  <a:lnTo>
                    <a:pt x="0" y="83"/>
                  </a:lnTo>
                  <a:lnTo>
                    <a:pt x="0" y="82"/>
                  </a:lnTo>
                  <a:lnTo>
                    <a:pt x="0" y="81"/>
                  </a:lnTo>
                  <a:lnTo>
                    <a:pt x="0" y="80"/>
                  </a:lnTo>
                  <a:lnTo>
                    <a:pt x="0" y="79"/>
                  </a:lnTo>
                  <a:lnTo>
                    <a:pt x="0" y="78"/>
                  </a:lnTo>
                  <a:lnTo>
                    <a:pt x="0" y="77"/>
                  </a:lnTo>
                  <a:lnTo>
                    <a:pt x="0" y="76"/>
                  </a:lnTo>
                  <a:lnTo>
                    <a:pt x="0" y="75"/>
                  </a:lnTo>
                  <a:lnTo>
                    <a:pt x="0" y="74"/>
                  </a:lnTo>
                  <a:lnTo>
                    <a:pt x="0" y="73"/>
                  </a:lnTo>
                  <a:lnTo>
                    <a:pt x="0" y="72"/>
                  </a:lnTo>
                  <a:lnTo>
                    <a:pt x="0" y="71"/>
                  </a:lnTo>
                  <a:lnTo>
                    <a:pt x="0" y="70"/>
                  </a:lnTo>
                  <a:lnTo>
                    <a:pt x="0" y="69"/>
                  </a:lnTo>
                  <a:lnTo>
                    <a:pt x="0" y="68"/>
                  </a:lnTo>
                  <a:lnTo>
                    <a:pt x="0" y="67"/>
                  </a:lnTo>
                  <a:lnTo>
                    <a:pt x="0" y="66"/>
                  </a:lnTo>
                  <a:lnTo>
                    <a:pt x="0" y="65"/>
                  </a:lnTo>
                  <a:lnTo>
                    <a:pt x="0" y="64"/>
                  </a:lnTo>
                  <a:lnTo>
                    <a:pt x="0" y="63"/>
                  </a:lnTo>
                  <a:lnTo>
                    <a:pt x="0" y="62"/>
                  </a:lnTo>
                  <a:lnTo>
                    <a:pt x="0" y="61"/>
                  </a:lnTo>
                  <a:lnTo>
                    <a:pt x="0" y="60"/>
                  </a:lnTo>
                  <a:lnTo>
                    <a:pt x="0" y="59"/>
                  </a:lnTo>
                  <a:lnTo>
                    <a:pt x="0" y="58"/>
                  </a:lnTo>
                  <a:lnTo>
                    <a:pt x="0" y="57"/>
                  </a:lnTo>
                  <a:lnTo>
                    <a:pt x="0" y="56"/>
                  </a:lnTo>
                  <a:lnTo>
                    <a:pt x="0" y="55"/>
                  </a:lnTo>
                  <a:lnTo>
                    <a:pt x="0" y="54"/>
                  </a:lnTo>
                  <a:lnTo>
                    <a:pt x="0" y="53"/>
                  </a:lnTo>
                  <a:lnTo>
                    <a:pt x="0" y="52"/>
                  </a:lnTo>
                  <a:lnTo>
                    <a:pt x="0" y="51"/>
                  </a:lnTo>
                  <a:lnTo>
                    <a:pt x="0" y="50"/>
                  </a:lnTo>
                  <a:lnTo>
                    <a:pt x="0" y="49"/>
                  </a:lnTo>
                  <a:lnTo>
                    <a:pt x="0" y="48"/>
                  </a:lnTo>
                  <a:lnTo>
                    <a:pt x="0" y="47"/>
                  </a:lnTo>
                  <a:lnTo>
                    <a:pt x="0" y="46"/>
                  </a:lnTo>
                  <a:lnTo>
                    <a:pt x="0" y="45"/>
                  </a:lnTo>
                  <a:lnTo>
                    <a:pt x="0" y="44"/>
                  </a:lnTo>
                  <a:lnTo>
                    <a:pt x="0" y="43"/>
                  </a:lnTo>
                  <a:lnTo>
                    <a:pt x="0" y="42"/>
                  </a:lnTo>
                  <a:lnTo>
                    <a:pt x="0" y="41"/>
                  </a:lnTo>
                  <a:lnTo>
                    <a:pt x="0" y="40"/>
                  </a:lnTo>
                  <a:lnTo>
                    <a:pt x="0" y="39"/>
                  </a:lnTo>
                  <a:lnTo>
                    <a:pt x="0" y="38"/>
                  </a:lnTo>
                  <a:lnTo>
                    <a:pt x="0" y="37"/>
                  </a:lnTo>
                  <a:lnTo>
                    <a:pt x="0" y="36"/>
                  </a:lnTo>
                  <a:lnTo>
                    <a:pt x="0" y="35"/>
                  </a:lnTo>
                  <a:lnTo>
                    <a:pt x="0" y="34"/>
                  </a:lnTo>
                  <a:lnTo>
                    <a:pt x="0" y="33"/>
                  </a:lnTo>
                  <a:lnTo>
                    <a:pt x="0" y="32"/>
                  </a:lnTo>
                  <a:lnTo>
                    <a:pt x="0" y="31"/>
                  </a:lnTo>
                  <a:lnTo>
                    <a:pt x="0" y="30"/>
                  </a:lnTo>
                  <a:lnTo>
                    <a:pt x="0" y="29"/>
                  </a:lnTo>
                  <a:lnTo>
                    <a:pt x="0" y="28"/>
                  </a:lnTo>
                  <a:lnTo>
                    <a:pt x="0" y="27"/>
                  </a:lnTo>
                  <a:lnTo>
                    <a:pt x="0" y="26"/>
                  </a:lnTo>
                  <a:lnTo>
                    <a:pt x="0" y="25"/>
                  </a:lnTo>
                  <a:lnTo>
                    <a:pt x="0" y="24"/>
                  </a:lnTo>
                  <a:lnTo>
                    <a:pt x="0" y="23"/>
                  </a:lnTo>
                  <a:lnTo>
                    <a:pt x="0" y="22"/>
                  </a:lnTo>
                  <a:lnTo>
                    <a:pt x="0" y="21"/>
                  </a:lnTo>
                  <a:lnTo>
                    <a:pt x="0" y="20"/>
                  </a:lnTo>
                  <a:lnTo>
                    <a:pt x="0" y="19"/>
                  </a:lnTo>
                  <a:lnTo>
                    <a:pt x="0" y="18"/>
                  </a:lnTo>
                  <a:lnTo>
                    <a:pt x="0" y="17"/>
                  </a:lnTo>
                  <a:lnTo>
                    <a:pt x="0" y="16"/>
                  </a:lnTo>
                  <a:lnTo>
                    <a:pt x="0" y="15"/>
                  </a:lnTo>
                  <a:lnTo>
                    <a:pt x="0" y="14"/>
                  </a:lnTo>
                  <a:lnTo>
                    <a:pt x="0" y="13"/>
                  </a:lnTo>
                  <a:lnTo>
                    <a:pt x="0" y="12"/>
                  </a:lnTo>
                  <a:lnTo>
                    <a:pt x="0" y="11"/>
                  </a:lnTo>
                  <a:lnTo>
                    <a:pt x="0" y="10"/>
                  </a:lnTo>
                  <a:lnTo>
                    <a:pt x="0" y="9"/>
                  </a:lnTo>
                  <a:lnTo>
                    <a:pt x="0" y="8"/>
                  </a:lnTo>
                  <a:lnTo>
                    <a:pt x="0" y="7"/>
                  </a:lnTo>
                  <a:lnTo>
                    <a:pt x="0" y="6"/>
                  </a:lnTo>
                  <a:lnTo>
                    <a:pt x="0" y="5"/>
                  </a:lnTo>
                  <a:lnTo>
                    <a:pt x="0" y="4"/>
                  </a:lnTo>
                  <a:lnTo>
                    <a:pt x="0" y="3"/>
                  </a:lnTo>
                  <a:lnTo>
                    <a:pt x="0" y="2"/>
                  </a:lnTo>
                  <a:lnTo>
                    <a:pt x="0" y="1"/>
                  </a:lnTo>
                  <a:lnTo>
                    <a:pt x="0" y="0"/>
                  </a:lnTo>
                  <a:lnTo>
                    <a:pt x="110" y="0"/>
                  </a:lnTo>
                </a:path>
              </a:pathLst>
            </a:custGeom>
            <a:solidFill>
              <a:srgbClr val="B2B2B2"/>
            </a:solidFill>
            <a:ln w="28575" cap="rnd" cmpd="sng">
              <a:solidFill>
                <a:srgbClr val="B2B2B2"/>
              </a:solidFill>
              <a:prstDash val="solid"/>
              <a:round/>
              <a:headEnd/>
              <a:tailEnd/>
            </a:ln>
          </p:spPr>
          <p:txBody>
            <a:bodyPr/>
            <a:lstStyle/>
            <a:p>
              <a:endParaRPr lang="en-US"/>
            </a:p>
          </p:txBody>
        </p:sp>
        <p:sp>
          <p:nvSpPr>
            <p:cNvPr id="59413" name="Freeform 21"/>
            <p:cNvSpPr>
              <a:spLocks/>
            </p:cNvSpPr>
            <p:nvPr/>
          </p:nvSpPr>
          <p:spPr bwMode="auto">
            <a:xfrm>
              <a:off x="2226" y="-776"/>
              <a:ext cx="660" cy="774"/>
            </a:xfrm>
            <a:custGeom>
              <a:avLst/>
              <a:gdLst>
                <a:gd name="T0" fmla="*/ 2147483646 w 110"/>
                <a:gd name="T1" fmla="*/ 2147483646 h 129"/>
                <a:gd name="T2" fmla="*/ 2147483646 w 110"/>
                <a:gd name="T3" fmla="*/ 2147483646 h 129"/>
                <a:gd name="T4" fmla="*/ 2147483646 w 110"/>
                <a:gd name="T5" fmla="*/ 2147483646 h 129"/>
                <a:gd name="T6" fmla="*/ 2147483646 w 110"/>
                <a:gd name="T7" fmla="*/ 2147483646 h 129"/>
                <a:gd name="T8" fmla="*/ 2147483646 w 110"/>
                <a:gd name="T9" fmla="*/ 2147483646 h 129"/>
                <a:gd name="T10" fmla="*/ 2147483646 w 110"/>
                <a:gd name="T11" fmla="*/ 2147483646 h 129"/>
                <a:gd name="T12" fmla="*/ 2147483646 w 110"/>
                <a:gd name="T13" fmla="*/ 2147483646 h 129"/>
                <a:gd name="T14" fmla="*/ 2147483646 w 110"/>
                <a:gd name="T15" fmla="*/ 2147483646 h 129"/>
                <a:gd name="T16" fmla="*/ 2147483646 w 110"/>
                <a:gd name="T17" fmla="*/ 2147483646 h 129"/>
                <a:gd name="T18" fmla="*/ 2147483646 w 110"/>
                <a:gd name="T19" fmla="*/ 2147483646 h 129"/>
                <a:gd name="T20" fmla="*/ 2147483646 w 110"/>
                <a:gd name="T21" fmla="*/ 2147483646 h 129"/>
                <a:gd name="T22" fmla="*/ 2147483646 w 110"/>
                <a:gd name="T23" fmla="*/ 2147483646 h 129"/>
                <a:gd name="T24" fmla="*/ 2147483646 w 110"/>
                <a:gd name="T25" fmla="*/ 2147483646 h 129"/>
                <a:gd name="T26" fmla="*/ 2147483646 w 110"/>
                <a:gd name="T27" fmla="*/ 2147483646 h 129"/>
                <a:gd name="T28" fmla="*/ 2147483646 w 110"/>
                <a:gd name="T29" fmla="*/ 2147483646 h 129"/>
                <a:gd name="T30" fmla="*/ 2147483646 w 110"/>
                <a:gd name="T31" fmla="*/ 2147483646 h 129"/>
                <a:gd name="T32" fmla="*/ 2147483646 w 110"/>
                <a:gd name="T33" fmla="*/ 2147483646 h 129"/>
                <a:gd name="T34" fmla="*/ 2147483646 w 110"/>
                <a:gd name="T35" fmla="*/ 2147483646 h 129"/>
                <a:gd name="T36" fmla="*/ 2147483646 w 110"/>
                <a:gd name="T37" fmla="*/ 2147483646 h 129"/>
                <a:gd name="T38" fmla="*/ 2147483646 w 110"/>
                <a:gd name="T39" fmla="*/ 2147483646 h 129"/>
                <a:gd name="T40" fmla="*/ 2147483646 w 110"/>
                <a:gd name="T41" fmla="*/ 2147483646 h 129"/>
                <a:gd name="T42" fmla="*/ 2147483646 w 110"/>
                <a:gd name="T43" fmla="*/ 2147483646 h 129"/>
                <a:gd name="T44" fmla="*/ 2147483646 w 110"/>
                <a:gd name="T45" fmla="*/ 2147483646 h 129"/>
                <a:gd name="T46" fmla="*/ 2147483646 w 110"/>
                <a:gd name="T47" fmla="*/ 2147483646 h 129"/>
                <a:gd name="T48" fmla="*/ 2147483646 w 110"/>
                <a:gd name="T49" fmla="*/ 2147483646 h 129"/>
                <a:gd name="T50" fmla="*/ 2147483646 w 110"/>
                <a:gd name="T51" fmla="*/ 2147483646 h 129"/>
                <a:gd name="T52" fmla="*/ 2147483646 w 110"/>
                <a:gd name="T53" fmla="*/ 2147483646 h 129"/>
                <a:gd name="T54" fmla="*/ 2147483646 w 110"/>
                <a:gd name="T55" fmla="*/ 2147483646 h 129"/>
                <a:gd name="T56" fmla="*/ 2147483646 w 110"/>
                <a:gd name="T57" fmla="*/ 2147483646 h 129"/>
                <a:gd name="T58" fmla="*/ 2147483646 w 110"/>
                <a:gd name="T59" fmla="*/ 2147483646 h 129"/>
                <a:gd name="T60" fmla="*/ 2147483646 w 110"/>
                <a:gd name="T61" fmla="*/ 2147483646 h 129"/>
                <a:gd name="T62" fmla="*/ 2147483646 w 110"/>
                <a:gd name="T63" fmla="*/ 2147483646 h 129"/>
                <a:gd name="T64" fmla="*/ 2147483646 w 110"/>
                <a:gd name="T65" fmla="*/ 2147483646 h 129"/>
                <a:gd name="T66" fmla="*/ 2147483646 w 110"/>
                <a:gd name="T67" fmla="*/ 2147483646 h 129"/>
                <a:gd name="T68" fmla="*/ 2147483646 w 110"/>
                <a:gd name="T69" fmla="*/ 2147483646 h 129"/>
                <a:gd name="T70" fmla="*/ 2147483646 w 110"/>
                <a:gd name="T71" fmla="*/ 2147483646 h 129"/>
                <a:gd name="T72" fmla="*/ 2147483646 w 110"/>
                <a:gd name="T73" fmla="*/ 2147483646 h 129"/>
                <a:gd name="T74" fmla="*/ 2147483646 w 110"/>
                <a:gd name="T75" fmla="*/ 2147483646 h 129"/>
                <a:gd name="T76" fmla="*/ 2147483646 w 110"/>
                <a:gd name="T77" fmla="*/ 2147483646 h 129"/>
                <a:gd name="T78" fmla="*/ 2147483646 w 110"/>
                <a:gd name="T79" fmla="*/ 2147483646 h 129"/>
                <a:gd name="T80" fmla="*/ 2147483646 w 110"/>
                <a:gd name="T81" fmla="*/ 2147483646 h 129"/>
                <a:gd name="T82" fmla="*/ 2147483646 w 110"/>
                <a:gd name="T83" fmla="*/ 2147483646 h 129"/>
                <a:gd name="T84" fmla="*/ 2147483646 w 110"/>
                <a:gd name="T85" fmla="*/ 2147483646 h 129"/>
                <a:gd name="T86" fmla="*/ 2147483646 w 110"/>
                <a:gd name="T87" fmla="*/ 2147483646 h 129"/>
                <a:gd name="T88" fmla="*/ 2147483646 w 110"/>
                <a:gd name="T89" fmla="*/ 2147483646 h 129"/>
                <a:gd name="T90" fmla="*/ 2147483646 w 110"/>
                <a:gd name="T91" fmla="*/ 2147483646 h 129"/>
                <a:gd name="T92" fmla="*/ 2147483646 w 110"/>
                <a:gd name="T93" fmla="*/ 2147483646 h 129"/>
                <a:gd name="T94" fmla="*/ 2147483646 w 110"/>
                <a:gd name="T95" fmla="*/ 2147483646 h 129"/>
                <a:gd name="T96" fmla="*/ 2147483646 w 110"/>
                <a:gd name="T97" fmla="*/ 2147483646 h 129"/>
                <a:gd name="T98" fmla="*/ 2147483646 w 110"/>
                <a:gd name="T99" fmla="*/ 2147483646 h 129"/>
                <a:gd name="T100" fmla="*/ 2147483646 w 110"/>
                <a:gd name="T101" fmla="*/ 2147483646 h 129"/>
                <a:gd name="T102" fmla="*/ 2147483646 w 110"/>
                <a:gd name="T103" fmla="*/ 2147483646 h 129"/>
                <a:gd name="T104" fmla="*/ 2147483646 w 110"/>
                <a:gd name="T105" fmla="*/ 2147483646 h 129"/>
                <a:gd name="T106" fmla="*/ 2147483646 w 110"/>
                <a:gd name="T107" fmla="*/ 2147483646 h 129"/>
                <a:gd name="T108" fmla="*/ 2147483646 w 110"/>
                <a:gd name="T109" fmla="*/ 2147483646 h 129"/>
                <a:gd name="T110" fmla="*/ 2147483646 w 110"/>
                <a:gd name="T111" fmla="*/ 2147483646 h 129"/>
                <a:gd name="T112" fmla="*/ 2147483646 w 110"/>
                <a:gd name="T113" fmla="*/ 2147483646 h 12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10"/>
                <a:gd name="T172" fmla="*/ 0 h 129"/>
                <a:gd name="T173" fmla="*/ 110 w 110"/>
                <a:gd name="T174" fmla="*/ 129 h 129"/>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10" h="129">
                  <a:moveTo>
                    <a:pt x="0" y="129"/>
                  </a:moveTo>
                  <a:lnTo>
                    <a:pt x="110" y="129"/>
                  </a:lnTo>
                  <a:lnTo>
                    <a:pt x="110" y="128"/>
                  </a:lnTo>
                  <a:lnTo>
                    <a:pt x="110" y="127"/>
                  </a:lnTo>
                  <a:lnTo>
                    <a:pt x="110" y="126"/>
                  </a:lnTo>
                  <a:lnTo>
                    <a:pt x="110" y="125"/>
                  </a:lnTo>
                  <a:lnTo>
                    <a:pt x="110" y="124"/>
                  </a:lnTo>
                  <a:lnTo>
                    <a:pt x="110" y="123"/>
                  </a:lnTo>
                  <a:lnTo>
                    <a:pt x="110" y="122"/>
                  </a:lnTo>
                  <a:lnTo>
                    <a:pt x="110" y="121"/>
                  </a:lnTo>
                  <a:lnTo>
                    <a:pt x="110" y="120"/>
                  </a:lnTo>
                  <a:lnTo>
                    <a:pt x="110" y="119"/>
                  </a:lnTo>
                  <a:lnTo>
                    <a:pt x="110" y="118"/>
                  </a:lnTo>
                  <a:lnTo>
                    <a:pt x="110" y="117"/>
                  </a:lnTo>
                  <a:lnTo>
                    <a:pt x="110" y="116"/>
                  </a:lnTo>
                  <a:lnTo>
                    <a:pt x="110" y="115"/>
                  </a:lnTo>
                  <a:lnTo>
                    <a:pt x="110" y="114"/>
                  </a:lnTo>
                  <a:lnTo>
                    <a:pt x="110" y="113"/>
                  </a:lnTo>
                  <a:lnTo>
                    <a:pt x="110" y="112"/>
                  </a:lnTo>
                  <a:lnTo>
                    <a:pt x="110" y="111"/>
                  </a:lnTo>
                  <a:lnTo>
                    <a:pt x="110" y="110"/>
                  </a:lnTo>
                  <a:lnTo>
                    <a:pt x="110" y="109"/>
                  </a:lnTo>
                  <a:lnTo>
                    <a:pt x="110" y="108"/>
                  </a:lnTo>
                  <a:lnTo>
                    <a:pt x="110" y="107"/>
                  </a:lnTo>
                  <a:lnTo>
                    <a:pt x="110" y="106"/>
                  </a:lnTo>
                  <a:lnTo>
                    <a:pt x="110" y="105"/>
                  </a:lnTo>
                  <a:lnTo>
                    <a:pt x="110" y="104"/>
                  </a:lnTo>
                  <a:lnTo>
                    <a:pt x="110" y="103"/>
                  </a:lnTo>
                  <a:lnTo>
                    <a:pt x="110" y="102"/>
                  </a:lnTo>
                  <a:lnTo>
                    <a:pt x="110" y="101"/>
                  </a:lnTo>
                  <a:lnTo>
                    <a:pt x="110" y="100"/>
                  </a:lnTo>
                  <a:lnTo>
                    <a:pt x="110" y="99"/>
                  </a:lnTo>
                  <a:lnTo>
                    <a:pt x="110" y="98"/>
                  </a:lnTo>
                  <a:lnTo>
                    <a:pt x="110" y="97"/>
                  </a:lnTo>
                  <a:lnTo>
                    <a:pt x="110" y="96"/>
                  </a:lnTo>
                  <a:lnTo>
                    <a:pt x="110" y="95"/>
                  </a:lnTo>
                  <a:lnTo>
                    <a:pt x="110" y="94"/>
                  </a:lnTo>
                  <a:lnTo>
                    <a:pt x="110" y="93"/>
                  </a:lnTo>
                  <a:lnTo>
                    <a:pt x="110" y="92"/>
                  </a:lnTo>
                  <a:lnTo>
                    <a:pt x="110" y="91"/>
                  </a:lnTo>
                  <a:lnTo>
                    <a:pt x="110" y="90"/>
                  </a:lnTo>
                  <a:lnTo>
                    <a:pt x="110" y="89"/>
                  </a:lnTo>
                  <a:lnTo>
                    <a:pt x="110" y="88"/>
                  </a:lnTo>
                  <a:lnTo>
                    <a:pt x="110" y="87"/>
                  </a:lnTo>
                  <a:lnTo>
                    <a:pt x="110" y="86"/>
                  </a:lnTo>
                  <a:lnTo>
                    <a:pt x="110" y="85"/>
                  </a:lnTo>
                  <a:lnTo>
                    <a:pt x="110" y="84"/>
                  </a:lnTo>
                  <a:lnTo>
                    <a:pt x="110" y="83"/>
                  </a:lnTo>
                  <a:lnTo>
                    <a:pt x="110" y="82"/>
                  </a:lnTo>
                  <a:lnTo>
                    <a:pt x="110" y="81"/>
                  </a:lnTo>
                  <a:lnTo>
                    <a:pt x="110" y="80"/>
                  </a:lnTo>
                  <a:lnTo>
                    <a:pt x="110" y="79"/>
                  </a:lnTo>
                  <a:lnTo>
                    <a:pt x="110" y="78"/>
                  </a:lnTo>
                  <a:lnTo>
                    <a:pt x="110" y="77"/>
                  </a:lnTo>
                  <a:lnTo>
                    <a:pt x="110" y="76"/>
                  </a:lnTo>
                  <a:lnTo>
                    <a:pt x="110" y="75"/>
                  </a:lnTo>
                  <a:lnTo>
                    <a:pt x="110" y="74"/>
                  </a:lnTo>
                  <a:lnTo>
                    <a:pt x="110" y="73"/>
                  </a:lnTo>
                  <a:lnTo>
                    <a:pt x="110" y="72"/>
                  </a:lnTo>
                  <a:lnTo>
                    <a:pt x="110" y="71"/>
                  </a:lnTo>
                  <a:lnTo>
                    <a:pt x="110" y="70"/>
                  </a:lnTo>
                  <a:lnTo>
                    <a:pt x="110" y="69"/>
                  </a:lnTo>
                  <a:lnTo>
                    <a:pt x="110" y="68"/>
                  </a:lnTo>
                  <a:lnTo>
                    <a:pt x="110" y="67"/>
                  </a:lnTo>
                  <a:lnTo>
                    <a:pt x="110" y="66"/>
                  </a:lnTo>
                  <a:lnTo>
                    <a:pt x="110" y="65"/>
                  </a:lnTo>
                  <a:lnTo>
                    <a:pt x="110" y="64"/>
                  </a:lnTo>
                  <a:lnTo>
                    <a:pt x="110" y="63"/>
                  </a:lnTo>
                  <a:lnTo>
                    <a:pt x="110" y="62"/>
                  </a:lnTo>
                  <a:lnTo>
                    <a:pt x="110" y="61"/>
                  </a:lnTo>
                  <a:lnTo>
                    <a:pt x="110" y="60"/>
                  </a:lnTo>
                  <a:lnTo>
                    <a:pt x="110" y="59"/>
                  </a:lnTo>
                  <a:lnTo>
                    <a:pt x="110" y="58"/>
                  </a:lnTo>
                  <a:lnTo>
                    <a:pt x="110" y="57"/>
                  </a:lnTo>
                  <a:lnTo>
                    <a:pt x="110" y="56"/>
                  </a:lnTo>
                  <a:lnTo>
                    <a:pt x="110" y="55"/>
                  </a:lnTo>
                  <a:lnTo>
                    <a:pt x="110" y="54"/>
                  </a:lnTo>
                  <a:lnTo>
                    <a:pt x="110" y="53"/>
                  </a:lnTo>
                  <a:lnTo>
                    <a:pt x="110" y="52"/>
                  </a:lnTo>
                  <a:lnTo>
                    <a:pt x="110" y="51"/>
                  </a:lnTo>
                  <a:lnTo>
                    <a:pt x="110" y="50"/>
                  </a:lnTo>
                  <a:lnTo>
                    <a:pt x="110" y="49"/>
                  </a:lnTo>
                  <a:lnTo>
                    <a:pt x="110" y="48"/>
                  </a:lnTo>
                  <a:lnTo>
                    <a:pt x="110" y="47"/>
                  </a:lnTo>
                  <a:lnTo>
                    <a:pt x="110" y="46"/>
                  </a:lnTo>
                  <a:lnTo>
                    <a:pt x="110" y="45"/>
                  </a:lnTo>
                  <a:lnTo>
                    <a:pt x="110" y="44"/>
                  </a:lnTo>
                  <a:lnTo>
                    <a:pt x="110" y="43"/>
                  </a:lnTo>
                  <a:lnTo>
                    <a:pt x="110" y="42"/>
                  </a:lnTo>
                  <a:lnTo>
                    <a:pt x="110" y="41"/>
                  </a:lnTo>
                  <a:lnTo>
                    <a:pt x="110" y="40"/>
                  </a:lnTo>
                  <a:lnTo>
                    <a:pt x="110" y="39"/>
                  </a:lnTo>
                  <a:lnTo>
                    <a:pt x="110" y="38"/>
                  </a:lnTo>
                  <a:lnTo>
                    <a:pt x="110" y="37"/>
                  </a:lnTo>
                  <a:lnTo>
                    <a:pt x="110" y="36"/>
                  </a:lnTo>
                  <a:lnTo>
                    <a:pt x="110" y="35"/>
                  </a:lnTo>
                  <a:lnTo>
                    <a:pt x="110" y="34"/>
                  </a:lnTo>
                  <a:lnTo>
                    <a:pt x="110" y="33"/>
                  </a:lnTo>
                  <a:lnTo>
                    <a:pt x="110" y="32"/>
                  </a:lnTo>
                  <a:lnTo>
                    <a:pt x="110" y="31"/>
                  </a:lnTo>
                  <a:lnTo>
                    <a:pt x="110" y="30"/>
                  </a:lnTo>
                  <a:lnTo>
                    <a:pt x="110" y="29"/>
                  </a:lnTo>
                  <a:lnTo>
                    <a:pt x="110" y="28"/>
                  </a:lnTo>
                  <a:lnTo>
                    <a:pt x="110" y="27"/>
                  </a:lnTo>
                  <a:lnTo>
                    <a:pt x="110" y="26"/>
                  </a:lnTo>
                  <a:lnTo>
                    <a:pt x="110" y="25"/>
                  </a:lnTo>
                  <a:lnTo>
                    <a:pt x="110" y="24"/>
                  </a:lnTo>
                  <a:lnTo>
                    <a:pt x="110" y="23"/>
                  </a:lnTo>
                  <a:lnTo>
                    <a:pt x="110" y="22"/>
                  </a:lnTo>
                  <a:lnTo>
                    <a:pt x="110" y="21"/>
                  </a:lnTo>
                  <a:lnTo>
                    <a:pt x="110" y="20"/>
                  </a:lnTo>
                  <a:lnTo>
                    <a:pt x="110" y="19"/>
                  </a:lnTo>
                  <a:lnTo>
                    <a:pt x="110" y="18"/>
                  </a:lnTo>
                  <a:lnTo>
                    <a:pt x="110" y="17"/>
                  </a:lnTo>
                  <a:lnTo>
                    <a:pt x="110" y="16"/>
                  </a:lnTo>
                  <a:lnTo>
                    <a:pt x="110" y="15"/>
                  </a:lnTo>
                  <a:lnTo>
                    <a:pt x="110" y="14"/>
                  </a:lnTo>
                  <a:lnTo>
                    <a:pt x="110" y="13"/>
                  </a:lnTo>
                  <a:lnTo>
                    <a:pt x="110" y="12"/>
                  </a:lnTo>
                  <a:lnTo>
                    <a:pt x="110" y="11"/>
                  </a:lnTo>
                  <a:lnTo>
                    <a:pt x="110" y="10"/>
                  </a:lnTo>
                  <a:lnTo>
                    <a:pt x="110" y="9"/>
                  </a:lnTo>
                  <a:lnTo>
                    <a:pt x="110" y="8"/>
                  </a:lnTo>
                  <a:lnTo>
                    <a:pt x="110" y="7"/>
                  </a:lnTo>
                  <a:lnTo>
                    <a:pt x="110" y="6"/>
                  </a:lnTo>
                  <a:lnTo>
                    <a:pt x="110" y="5"/>
                  </a:lnTo>
                  <a:lnTo>
                    <a:pt x="110" y="4"/>
                  </a:lnTo>
                  <a:lnTo>
                    <a:pt x="110" y="3"/>
                  </a:lnTo>
                  <a:lnTo>
                    <a:pt x="110" y="2"/>
                  </a:lnTo>
                  <a:lnTo>
                    <a:pt x="110" y="1"/>
                  </a:lnTo>
                  <a:lnTo>
                    <a:pt x="110" y="0"/>
                  </a:lnTo>
                </a:path>
              </a:pathLst>
            </a:custGeom>
            <a:solidFill>
              <a:srgbClr val="B2B2B2"/>
            </a:solidFill>
            <a:ln w="28575" cap="rnd" cmpd="sng">
              <a:solidFill>
                <a:srgbClr val="B2B2B2"/>
              </a:solidFill>
              <a:prstDash val="solid"/>
              <a:round/>
              <a:headEnd/>
              <a:tailEnd/>
            </a:ln>
          </p:spPr>
          <p:txBody>
            <a:bodyPr/>
            <a:lstStyle/>
            <a:p>
              <a:endParaRPr lang="en-US"/>
            </a:p>
          </p:txBody>
        </p:sp>
        <p:sp>
          <p:nvSpPr>
            <p:cNvPr id="59414" name="Rectangle 22"/>
            <p:cNvSpPr>
              <a:spLocks noChangeArrowheads="1"/>
            </p:cNvSpPr>
            <p:nvPr/>
          </p:nvSpPr>
          <p:spPr bwMode="auto">
            <a:xfrm>
              <a:off x="2208" y="77"/>
              <a:ext cx="42" cy="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ea typeface="MS PGothic" panose="020B0600070205080204" pitchFamily="34" charset="-128"/>
                </a:defRPr>
              </a:lvl1pPr>
              <a:lvl2pPr marL="742950" indent="-285750">
                <a:spcBef>
                  <a:spcPct val="20000"/>
                </a:spcBef>
                <a:buChar char="–"/>
                <a:defRPr sz="2800">
                  <a:solidFill>
                    <a:schemeClr val="tx1"/>
                  </a:solidFill>
                  <a:latin typeface="Times New Roman" panose="02020603050405020304" pitchFamily="18" charset="0"/>
                  <a:ea typeface="MS PGothic" panose="020B0600070205080204" pitchFamily="34" charset="-128"/>
                </a:defRPr>
              </a:lvl2pPr>
              <a:lvl3pPr marL="1143000" indent="-228600">
                <a:spcBef>
                  <a:spcPct val="20000"/>
                </a:spcBef>
                <a:buChar char="•"/>
                <a:defRPr sz="2400">
                  <a:solidFill>
                    <a:schemeClr val="tx1"/>
                  </a:solidFill>
                  <a:latin typeface="Times New Roman" panose="02020603050405020304" pitchFamily="18" charset="0"/>
                  <a:ea typeface="MS PGothic"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9pPr>
            </a:lstStyle>
            <a:p>
              <a:pPr eaLnBrk="1" hangingPunct="1">
                <a:spcBef>
                  <a:spcPct val="0"/>
                </a:spcBef>
                <a:buFontTx/>
                <a:buNone/>
              </a:pPr>
              <a:r>
                <a:rPr lang="en-US" altLang="en-US" sz="800">
                  <a:solidFill>
                    <a:srgbClr val="000000"/>
                  </a:solidFill>
                  <a:latin typeface="Arial" panose="020B0604020202020204" pitchFamily="34" charset="0"/>
                </a:rPr>
                <a:t>0</a:t>
              </a:r>
              <a:endParaRPr lang="en-US" altLang="en-US" sz="1800">
                <a:latin typeface="Arial" panose="020B0604020202020204" pitchFamily="34" charset="0"/>
              </a:endParaRPr>
            </a:p>
          </p:txBody>
        </p:sp>
        <p:sp>
          <p:nvSpPr>
            <p:cNvPr id="59415" name="Rectangle 23"/>
            <p:cNvSpPr>
              <a:spLocks noChangeArrowheads="1"/>
            </p:cNvSpPr>
            <p:nvPr/>
          </p:nvSpPr>
          <p:spPr bwMode="auto">
            <a:xfrm>
              <a:off x="2461" y="77"/>
              <a:ext cx="64" cy="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ea typeface="MS PGothic" panose="020B0600070205080204" pitchFamily="34" charset="-128"/>
                </a:defRPr>
              </a:lvl1pPr>
              <a:lvl2pPr marL="742950" indent="-285750">
                <a:spcBef>
                  <a:spcPct val="20000"/>
                </a:spcBef>
                <a:buChar char="–"/>
                <a:defRPr sz="2800">
                  <a:solidFill>
                    <a:schemeClr val="tx1"/>
                  </a:solidFill>
                  <a:latin typeface="Times New Roman" panose="02020603050405020304" pitchFamily="18" charset="0"/>
                  <a:ea typeface="MS PGothic" panose="020B0600070205080204" pitchFamily="34" charset="-128"/>
                </a:defRPr>
              </a:lvl2pPr>
              <a:lvl3pPr marL="1143000" indent="-228600">
                <a:spcBef>
                  <a:spcPct val="20000"/>
                </a:spcBef>
                <a:buChar char="•"/>
                <a:defRPr sz="2400">
                  <a:solidFill>
                    <a:schemeClr val="tx1"/>
                  </a:solidFill>
                  <a:latin typeface="Times New Roman" panose="02020603050405020304" pitchFamily="18" charset="0"/>
                  <a:ea typeface="MS PGothic"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9pPr>
            </a:lstStyle>
            <a:p>
              <a:pPr eaLnBrk="1" hangingPunct="1">
                <a:spcBef>
                  <a:spcPct val="0"/>
                </a:spcBef>
                <a:buFontTx/>
                <a:buNone/>
              </a:pPr>
              <a:r>
                <a:rPr lang="en-US" altLang="en-US" sz="800">
                  <a:solidFill>
                    <a:srgbClr val="000000"/>
                  </a:solidFill>
                  <a:latin typeface="Arial" panose="020B0604020202020204" pitchFamily="34" charset="0"/>
                </a:rPr>
                <a:t>.4</a:t>
              </a:r>
              <a:endParaRPr lang="en-US" altLang="en-US" sz="1800">
                <a:latin typeface="Arial" panose="020B0604020202020204" pitchFamily="34" charset="0"/>
              </a:endParaRPr>
            </a:p>
          </p:txBody>
        </p:sp>
        <p:sp>
          <p:nvSpPr>
            <p:cNvPr id="59416" name="Rectangle 24"/>
            <p:cNvSpPr>
              <a:spLocks noChangeArrowheads="1"/>
            </p:cNvSpPr>
            <p:nvPr/>
          </p:nvSpPr>
          <p:spPr bwMode="auto">
            <a:xfrm>
              <a:off x="2733" y="77"/>
              <a:ext cx="63" cy="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ea typeface="MS PGothic" panose="020B0600070205080204" pitchFamily="34" charset="-128"/>
                </a:defRPr>
              </a:lvl1pPr>
              <a:lvl2pPr marL="742950" indent="-285750">
                <a:spcBef>
                  <a:spcPct val="20000"/>
                </a:spcBef>
                <a:buChar char="–"/>
                <a:defRPr sz="2800">
                  <a:solidFill>
                    <a:schemeClr val="tx1"/>
                  </a:solidFill>
                  <a:latin typeface="Times New Roman" panose="02020603050405020304" pitchFamily="18" charset="0"/>
                  <a:ea typeface="MS PGothic" panose="020B0600070205080204" pitchFamily="34" charset="-128"/>
                </a:defRPr>
              </a:lvl2pPr>
              <a:lvl3pPr marL="1143000" indent="-228600">
                <a:spcBef>
                  <a:spcPct val="20000"/>
                </a:spcBef>
                <a:buChar char="•"/>
                <a:defRPr sz="2400">
                  <a:solidFill>
                    <a:schemeClr val="tx1"/>
                  </a:solidFill>
                  <a:latin typeface="Times New Roman" panose="02020603050405020304" pitchFamily="18" charset="0"/>
                  <a:ea typeface="MS PGothic"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9pPr>
            </a:lstStyle>
            <a:p>
              <a:pPr eaLnBrk="1" hangingPunct="1">
                <a:spcBef>
                  <a:spcPct val="0"/>
                </a:spcBef>
                <a:buFontTx/>
                <a:buNone/>
              </a:pPr>
              <a:r>
                <a:rPr lang="en-US" altLang="en-US" sz="800">
                  <a:solidFill>
                    <a:srgbClr val="000000"/>
                  </a:solidFill>
                  <a:latin typeface="Arial" panose="020B0604020202020204" pitchFamily="34" charset="0"/>
                </a:rPr>
                <a:t>.8</a:t>
              </a:r>
              <a:endParaRPr lang="en-US" altLang="en-US" sz="1800">
                <a:latin typeface="Arial" panose="020B0604020202020204" pitchFamily="34" charset="0"/>
              </a:endParaRPr>
            </a:p>
          </p:txBody>
        </p:sp>
        <p:grpSp>
          <p:nvGrpSpPr>
            <p:cNvPr id="59417" name="Group 25"/>
            <p:cNvGrpSpPr>
              <a:grpSpLocks/>
            </p:cNvGrpSpPr>
            <p:nvPr/>
          </p:nvGrpSpPr>
          <p:grpSpPr bwMode="auto">
            <a:xfrm>
              <a:off x="2090" y="-816"/>
              <a:ext cx="64" cy="862"/>
              <a:chOff x="1578" y="534"/>
              <a:chExt cx="64" cy="862"/>
            </a:xfrm>
          </p:grpSpPr>
          <p:sp>
            <p:nvSpPr>
              <p:cNvPr id="59540" name="Rectangle 26"/>
              <p:cNvSpPr>
                <a:spLocks noChangeArrowheads="1"/>
              </p:cNvSpPr>
              <p:nvPr/>
            </p:nvSpPr>
            <p:spPr bwMode="auto">
              <a:xfrm>
                <a:off x="1596" y="1308"/>
                <a:ext cx="42" cy="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ea typeface="MS PGothic" panose="020B0600070205080204" pitchFamily="34" charset="-128"/>
                  </a:defRPr>
                </a:lvl1pPr>
                <a:lvl2pPr marL="742950" indent="-285750">
                  <a:spcBef>
                    <a:spcPct val="20000"/>
                  </a:spcBef>
                  <a:buChar char="–"/>
                  <a:defRPr sz="2800">
                    <a:solidFill>
                      <a:schemeClr val="tx1"/>
                    </a:solidFill>
                    <a:latin typeface="Times New Roman" panose="02020603050405020304" pitchFamily="18" charset="0"/>
                    <a:ea typeface="MS PGothic" panose="020B0600070205080204" pitchFamily="34" charset="-128"/>
                  </a:defRPr>
                </a:lvl2pPr>
                <a:lvl3pPr marL="1143000" indent="-228600">
                  <a:spcBef>
                    <a:spcPct val="20000"/>
                  </a:spcBef>
                  <a:buChar char="•"/>
                  <a:defRPr sz="2400">
                    <a:solidFill>
                      <a:schemeClr val="tx1"/>
                    </a:solidFill>
                    <a:latin typeface="Times New Roman" panose="02020603050405020304" pitchFamily="18" charset="0"/>
                    <a:ea typeface="MS PGothic"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9pPr>
              </a:lstStyle>
              <a:p>
                <a:pPr eaLnBrk="1" hangingPunct="1">
                  <a:spcBef>
                    <a:spcPct val="0"/>
                  </a:spcBef>
                  <a:buFontTx/>
                  <a:buNone/>
                </a:pPr>
                <a:r>
                  <a:rPr lang="en-US" altLang="en-US" sz="800">
                    <a:solidFill>
                      <a:srgbClr val="000000"/>
                    </a:solidFill>
                    <a:latin typeface="Arial" panose="020B0604020202020204" pitchFamily="34" charset="0"/>
                  </a:rPr>
                  <a:t>0</a:t>
                </a:r>
                <a:endParaRPr lang="en-US" altLang="en-US" sz="1800">
                  <a:latin typeface="Arial" panose="020B0604020202020204" pitchFamily="34" charset="0"/>
                </a:endParaRPr>
              </a:p>
            </p:txBody>
          </p:sp>
          <p:sp>
            <p:nvSpPr>
              <p:cNvPr id="59541" name="Rectangle 27"/>
              <p:cNvSpPr>
                <a:spLocks noChangeArrowheads="1"/>
              </p:cNvSpPr>
              <p:nvPr/>
            </p:nvSpPr>
            <p:spPr bwMode="auto">
              <a:xfrm>
                <a:off x="1578" y="1152"/>
                <a:ext cx="64" cy="8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ea typeface="MS PGothic" panose="020B0600070205080204" pitchFamily="34" charset="-128"/>
                  </a:defRPr>
                </a:lvl1pPr>
                <a:lvl2pPr marL="742950" indent="-285750">
                  <a:spcBef>
                    <a:spcPct val="20000"/>
                  </a:spcBef>
                  <a:buChar char="–"/>
                  <a:defRPr sz="2800">
                    <a:solidFill>
                      <a:schemeClr val="tx1"/>
                    </a:solidFill>
                    <a:latin typeface="Times New Roman" panose="02020603050405020304" pitchFamily="18" charset="0"/>
                    <a:ea typeface="MS PGothic" panose="020B0600070205080204" pitchFamily="34" charset="-128"/>
                  </a:defRPr>
                </a:lvl2pPr>
                <a:lvl3pPr marL="1143000" indent="-228600">
                  <a:spcBef>
                    <a:spcPct val="20000"/>
                  </a:spcBef>
                  <a:buChar char="•"/>
                  <a:defRPr sz="2400">
                    <a:solidFill>
                      <a:schemeClr val="tx1"/>
                    </a:solidFill>
                    <a:latin typeface="Times New Roman" panose="02020603050405020304" pitchFamily="18" charset="0"/>
                    <a:ea typeface="MS PGothic"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9pPr>
              </a:lstStyle>
              <a:p>
                <a:pPr eaLnBrk="1" hangingPunct="1">
                  <a:spcBef>
                    <a:spcPct val="0"/>
                  </a:spcBef>
                  <a:buFontTx/>
                  <a:buNone/>
                </a:pPr>
                <a:r>
                  <a:rPr lang="en-US" altLang="en-US" sz="800">
                    <a:solidFill>
                      <a:srgbClr val="000000"/>
                    </a:solidFill>
                    <a:latin typeface="Arial" panose="020B0604020202020204" pitchFamily="34" charset="0"/>
                  </a:rPr>
                  <a:t>.2</a:t>
                </a:r>
                <a:endParaRPr lang="en-US" altLang="en-US" sz="1800">
                  <a:latin typeface="Arial" panose="020B0604020202020204" pitchFamily="34" charset="0"/>
                </a:endParaRPr>
              </a:p>
            </p:txBody>
          </p:sp>
          <p:sp>
            <p:nvSpPr>
              <p:cNvPr id="59542" name="Rectangle 28"/>
              <p:cNvSpPr>
                <a:spLocks noChangeArrowheads="1"/>
              </p:cNvSpPr>
              <p:nvPr/>
            </p:nvSpPr>
            <p:spPr bwMode="auto">
              <a:xfrm>
                <a:off x="1578" y="996"/>
                <a:ext cx="64" cy="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ea typeface="MS PGothic" panose="020B0600070205080204" pitchFamily="34" charset="-128"/>
                  </a:defRPr>
                </a:lvl1pPr>
                <a:lvl2pPr marL="742950" indent="-285750">
                  <a:spcBef>
                    <a:spcPct val="20000"/>
                  </a:spcBef>
                  <a:buChar char="–"/>
                  <a:defRPr sz="2800">
                    <a:solidFill>
                      <a:schemeClr val="tx1"/>
                    </a:solidFill>
                    <a:latin typeface="Times New Roman" panose="02020603050405020304" pitchFamily="18" charset="0"/>
                    <a:ea typeface="MS PGothic" panose="020B0600070205080204" pitchFamily="34" charset="-128"/>
                  </a:defRPr>
                </a:lvl2pPr>
                <a:lvl3pPr marL="1143000" indent="-228600">
                  <a:spcBef>
                    <a:spcPct val="20000"/>
                  </a:spcBef>
                  <a:buChar char="•"/>
                  <a:defRPr sz="2400">
                    <a:solidFill>
                      <a:schemeClr val="tx1"/>
                    </a:solidFill>
                    <a:latin typeface="Times New Roman" panose="02020603050405020304" pitchFamily="18" charset="0"/>
                    <a:ea typeface="MS PGothic"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9pPr>
              </a:lstStyle>
              <a:p>
                <a:pPr eaLnBrk="1" hangingPunct="1">
                  <a:spcBef>
                    <a:spcPct val="0"/>
                  </a:spcBef>
                  <a:buFontTx/>
                  <a:buNone/>
                </a:pPr>
                <a:r>
                  <a:rPr lang="en-US" altLang="en-US" sz="800">
                    <a:solidFill>
                      <a:srgbClr val="000000"/>
                    </a:solidFill>
                    <a:latin typeface="Arial" panose="020B0604020202020204" pitchFamily="34" charset="0"/>
                  </a:rPr>
                  <a:t>.4</a:t>
                </a:r>
                <a:endParaRPr lang="en-US" altLang="en-US" sz="1800">
                  <a:latin typeface="Arial" panose="020B0604020202020204" pitchFamily="34" charset="0"/>
                </a:endParaRPr>
              </a:p>
            </p:txBody>
          </p:sp>
          <p:sp>
            <p:nvSpPr>
              <p:cNvPr id="59543" name="Rectangle 29"/>
              <p:cNvSpPr>
                <a:spLocks noChangeArrowheads="1"/>
              </p:cNvSpPr>
              <p:nvPr/>
            </p:nvSpPr>
            <p:spPr bwMode="auto">
              <a:xfrm>
                <a:off x="1578" y="846"/>
                <a:ext cx="64" cy="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ea typeface="MS PGothic" panose="020B0600070205080204" pitchFamily="34" charset="-128"/>
                  </a:defRPr>
                </a:lvl1pPr>
                <a:lvl2pPr marL="742950" indent="-285750">
                  <a:spcBef>
                    <a:spcPct val="20000"/>
                  </a:spcBef>
                  <a:buChar char="–"/>
                  <a:defRPr sz="2800">
                    <a:solidFill>
                      <a:schemeClr val="tx1"/>
                    </a:solidFill>
                    <a:latin typeface="Times New Roman" panose="02020603050405020304" pitchFamily="18" charset="0"/>
                    <a:ea typeface="MS PGothic" panose="020B0600070205080204" pitchFamily="34" charset="-128"/>
                  </a:defRPr>
                </a:lvl2pPr>
                <a:lvl3pPr marL="1143000" indent="-228600">
                  <a:spcBef>
                    <a:spcPct val="20000"/>
                  </a:spcBef>
                  <a:buChar char="•"/>
                  <a:defRPr sz="2400">
                    <a:solidFill>
                      <a:schemeClr val="tx1"/>
                    </a:solidFill>
                    <a:latin typeface="Times New Roman" panose="02020603050405020304" pitchFamily="18" charset="0"/>
                    <a:ea typeface="MS PGothic"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9pPr>
              </a:lstStyle>
              <a:p>
                <a:pPr eaLnBrk="1" hangingPunct="1">
                  <a:spcBef>
                    <a:spcPct val="0"/>
                  </a:spcBef>
                  <a:buFontTx/>
                  <a:buNone/>
                </a:pPr>
                <a:r>
                  <a:rPr lang="en-US" altLang="en-US" sz="800">
                    <a:solidFill>
                      <a:srgbClr val="000000"/>
                    </a:solidFill>
                    <a:latin typeface="Arial" panose="020B0604020202020204" pitchFamily="34" charset="0"/>
                  </a:rPr>
                  <a:t>.6</a:t>
                </a:r>
                <a:endParaRPr lang="en-US" altLang="en-US" sz="1800">
                  <a:latin typeface="Arial" panose="020B0604020202020204" pitchFamily="34" charset="0"/>
                </a:endParaRPr>
              </a:p>
            </p:txBody>
          </p:sp>
          <p:sp>
            <p:nvSpPr>
              <p:cNvPr id="59544" name="Rectangle 30"/>
              <p:cNvSpPr>
                <a:spLocks noChangeArrowheads="1"/>
              </p:cNvSpPr>
              <p:nvPr/>
            </p:nvSpPr>
            <p:spPr bwMode="auto">
              <a:xfrm>
                <a:off x="1578" y="690"/>
                <a:ext cx="64" cy="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ea typeface="MS PGothic" panose="020B0600070205080204" pitchFamily="34" charset="-128"/>
                  </a:defRPr>
                </a:lvl1pPr>
                <a:lvl2pPr marL="742950" indent="-285750">
                  <a:spcBef>
                    <a:spcPct val="20000"/>
                  </a:spcBef>
                  <a:buChar char="–"/>
                  <a:defRPr sz="2800">
                    <a:solidFill>
                      <a:schemeClr val="tx1"/>
                    </a:solidFill>
                    <a:latin typeface="Times New Roman" panose="02020603050405020304" pitchFamily="18" charset="0"/>
                    <a:ea typeface="MS PGothic" panose="020B0600070205080204" pitchFamily="34" charset="-128"/>
                  </a:defRPr>
                </a:lvl2pPr>
                <a:lvl3pPr marL="1143000" indent="-228600">
                  <a:spcBef>
                    <a:spcPct val="20000"/>
                  </a:spcBef>
                  <a:buChar char="•"/>
                  <a:defRPr sz="2400">
                    <a:solidFill>
                      <a:schemeClr val="tx1"/>
                    </a:solidFill>
                    <a:latin typeface="Times New Roman" panose="02020603050405020304" pitchFamily="18" charset="0"/>
                    <a:ea typeface="MS PGothic"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9pPr>
              </a:lstStyle>
              <a:p>
                <a:pPr eaLnBrk="1" hangingPunct="1">
                  <a:spcBef>
                    <a:spcPct val="0"/>
                  </a:spcBef>
                  <a:buFontTx/>
                  <a:buNone/>
                </a:pPr>
                <a:r>
                  <a:rPr lang="en-US" altLang="en-US" sz="800">
                    <a:solidFill>
                      <a:srgbClr val="000000"/>
                    </a:solidFill>
                    <a:latin typeface="Arial" panose="020B0604020202020204" pitchFamily="34" charset="0"/>
                  </a:rPr>
                  <a:t>.8</a:t>
                </a:r>
                <a:endParaRPr lang="en-US" altLang="en-US" sz="1800">
                  <a:latin typeface="Arial" panose="020B0604020202020204" pitchFamily="34" charset="0"/>
                </a:endParaRPr>
              </a:p>
            </p:txBody>
          </p:sp>
          <p:sp>
            <p:nvSpPr>
              <p:cNvPr id="59545" name="Rectangle 31"/>
              <p:cNvSpPr>
                <a:spLocks noChangeArrowheads="1"/>
              </p:cNvSpPr>
              <p:nvPr/>
            </p:nvSpPr>
            <p:spPr bwMode="auto">
              <a:xfrm>
                <a:off x="1596" y="534"/>
                <a:ext cx="42" cy="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ea typeface="MS PGothic" panose="020B0600070205080204" pitchFamily="34" charset="-128"/>
                  </a:defRPr>
                </a:lvl1pPr>
                <a:lvl2pPr marL="742950" indent="-285750">
                  <a:spcBef>
                    <a:spcPct val="20000"/>
                  </a:spcBef>
                  <a:buChar char="–"/>
                  <a:defRPr sz="2800">
                    <a:solidFill>
                      <a:schemeClr val="tx1"/>
                    </a:solidFill>
                    <a:latin typeface="Times New Roman" panose="02020603050405020304" pitchFamily="18" charset="0"/>
                    <a:ea typeface="MS PGothic" panose="020B0600070205080204" pitchFamily="34" charset="-128"/>
                  </a:defRPr>
                </a:lvl2pPr>
                <a:lvl3pPr marL="1143000" indent="-228600">
                  <a:spcBef>
                    <a:spcPct val="20000"/>
                  </a:spcBef>
                  <a:buChar char="•"/>
                  <a:defRPr sz="2400">
                    <a:solidFill>
                      <a:schemeClr val="tx1"/>
                    </a:solidFill>
                    <a:latin typeface="Times New Roman" panose="02020603050405020304" pitchFamily="18" charset="0"/>
                    <a:ea typeface="MS PGothic"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9pPr>
              </a:lstStyle>
              <a:p>
                <a:pPr eaLnBrk="1" hangingPunct="1">
                  <a:spcBef>
                    <a:spcPct val="0"/>
                  </a:spcBef>
                  <a:buFontTx/>
                  <a:buNone/>
                </a:pPr>
                <a:r>
                  <a:rPr lang="en-US" altLang="en-US" sz="800">
                    <a:solidFill>
                      <a:srgbClr val="000000"/>
                    </a:solidFill>
                    <a:latin typeface="Arial" panose="020B0604020202020204" pitchFamily="34" charset="0"/>
                  </a:rPr>
                  <a:t>1</a:t>
                </a:r>
                <a:endParaRPr lang="en-US" altLang="en-US" sz="1800">
                  <a:latin typeface="Arial" panose="020B0604020202020204" pitchFamily="34" charset="0"/>
                </a:endParaRPr>
              </a:p>
            </p:txBody>
          </p:sp>
        </p:grpSp>
        <p:sp>
          <p:nvSpPr>
            <p:cNvPr id="59418" name="Rectangle 32"/>
            <p:cNvSpPr>
              <a:spLocks noChangeArrowheads="1"/>
            </p:cNvSpPr>
            <p:nvPr/>
          </p:nvSpPr>
          <p:spPr bwMode="auto">
            <a:xfrm>
              <a:off x="2870" y="77"/>
              <a:ext cx="42" cy="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ea typeface="MS PGothic" panose="020B0600070205080204" pitchFamily="34" charset="-128"/>
                </a:defRPr>
              </a:lvl1pPr>
              <a:lvl2pPr marL="742950" indent="-285750">
                <a:spcBef>
                  <a:spcPct val="20000"/>
                </a:spcBef>
                <a:buChar char="–"/>
                <a:defRPr sz="2800">
                  <a:solidFill>
                    <a:schemeClr val="tx1"/>
                  </a:solidFill>
                  <a:latin typeface="Times New Roman" panose="02020603050405020304" pitchFamily="18" charset="0"/>
                  <a:ea typeface="MS PGothic" panose="020B0600070205080204" pitchFamily="34" charset="-128"/>
                </a:defRPr>
              </a:lvl2pPr>
              <a:lvl3pPr marL="1143000" indent="-228600">
                <a:spcBef>
                  <a:spcPct val="20000"/>
                </a:spcBef>
                <a:buChar char="•"/>
                <a:defRPr sz="2400">
                  <a:solidFill>
                    <a:schemeClr val="tx1"/>
                  </a:solidFill>
                  <a:latin typeface="Times New Roman" panose="02020603050405020304" pitchFamily="18" charset="0"/>
                  <a:ea typeface="MS PGothic"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9pPr>
            </a:lstStyle>
            <a:p>
              <a:pPr eaLnBrk="1" hangingPunct="1">
                <a:spcBef>
                  <a:spcPct val="0"/>
                </a:spcBef>
                <a:buFontTx/>
                <a:buNone/>
              </a:pPr>
              <a:r>
                <a:rPr lang="en-US" altLang="en-US" sz="800">
                  <a:solidFill>
                    <a:srgbClr val="000000"/>
                  </a:solidFill>
                  <a:latin typeface="Arial" panose="020B0604020202020204" pitchFamily="34" charset="0"/>
                </a:rPr>
                <a:t>1</a:t>
              </a:r>
              <a:endParaRPr lang="en-US" altLang="en-US" sz="1800">
                <a:latin typeface="Arial" panose="020B0604020202020204" pitchFamily="34" charset="0"/>
              </a:endParaRPr>
            </a:p>
          </p:txBody>
        </p:sp>
        <p:sp>
          <p:nvSpPr>
            <p:cNvPr id="59419" name="Rectangle 33"/>
            <p:cNvSpPr>
              <a:spLocks noChangeArrowheads="1"/>
            </p:cNvSpPr>
            <p:nvPr/>
          </p:nvSpPr>
          <p:spPr bwMode="auto">
            <a:xfrm>
              <a:off x="2325" y="77"/>
              <a:ext cx="64" cy="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ea typeface="MS PGothic" panose="020B0600070205080204" pitchFamily="34" charset="-128"/>
                </a:defRPr>
              </a:lvl1pPr>
              <a:lvl2pPr marL="742950" indent="-285750">
                <a:spcBef>
                  <a:spcPct val="20000"/>
                </a:spcBef>
                <a:buChar char="–"/>
                <a:defRPr sz="2800">
                  <a:solidFill>
                    <a:schemeClr val="tx1"/>
                  </a:solidFill>
                  <a:latin typeface="Times New Roman" panose="02020603050405020304" pitchFamily="18" charset="0"/>
                  <a:ea typeface="MS PGothic" panose="020B0600070205080204" pitchFamily="34" charset="-128"/>
                </a:defRPr>
              </a:lvl2pPr>
              <a:lvl3pPr marL="1143000" indent="-228600">
                <a:spcBef>
                  <a:spcPct val="20000"/>
                </a:spcBef>
                <a:buChar char="•"/>
                <a:defRPr sz="2400">
                  <a:solidFill>
                    <a:schemeClr val="tx1"/>
                  </a:solidFill>
                  <a:latin typeface="Times New Roman" panose="02020603050405020304" pitchFamily="18" charset="0"/>
                  <a:ea typeface="MS PGothic"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9pPr>
            </a:lstStyle>
            <a:p>
              <a:pPr eaLnBrk="1" hangingPunct="1">
                <a:spcBef>
                  <a:spcPct val="0"/>
                </a:spcBef>
                <a:buFontTx/>
                <a:buNone/>
              </a:pPr>
              <a:r>
                <a:rPr lang="en-US" altLang="en-US" sz="800">
                  <a:solidFill>
                    <a:srgbClr val="000000"/>
                  </a:solidFill>
                  <a:latin typeface="Arial" panose="020B0604020202020204" pitchFamily="34" charset="0"/>
                </a:rPr>
                <a:t>.2</a:t>
              </a:r>
              <a:endParaRPr lang="en-US" altLang="en-US" sz="1800">
                <a:latin typeface="Arial" panose="020B0604020202020204" pitchFamily="34" charset="0"/>
              </a:endParaRPr>
            </a:p>
          </p:txBody>
        </p:sp>
        <p:sp>
          <p:nvSpPr>
            <p:cNvPr id="59420" name="Rectangle 34"/>
            <p:cNvSpPr>
              <a:spLocks noChangeArrowheads="1"/>
            </p:cNvSpPr>
            <p:nvPr/>
          </p:nvSpPr>
          <p:spPr bwMode="auto">
            <a:xfrm>
              <a:off x="2597" y="77"/>
              <a:ext cx="63" cy="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ea typeface="MS PGothic" panose="020B0600070205080204" pitchFamily="34" charset="-128"/>
                </a:defRPr>
              </a:lvl1pPr>
              <a:lvl2pPr marL="742950" indent="-285750">
                <a:spcBef>
                  <a:spcPct val="20000"/>
                </a:spcBef>
                <a:buChar char="–"/>
                <a:defRPr sz="2800">
                  <a:solidFill>
                    <a:schemeClr val="tx1"/>
                  </a:solidFill>
                  <a:latin typeface="Times New Roman" panose="02020603050405020304" pitchFamily="18" charset="0"/>
                  <a:ea typeface="MS PGothic" panose="020B0600070205080204" pitchFamily="34" charset="-128"/>
                </a:defRPr>
              </a:lvl2pPr>
              <a:lvl3pPr marL="1143000" indent="-228600">
                <a:spcBef>
                  <a:spcPct val="20000"/>
                </a:spcBef>
                <a:buChar char="•"/>
                <a:defRPr sz="2400">
                  <a:solidFill>
                    <a:schemeClr val="tx1"/>
                  </a:solidFill>
                  <a:latin typeface="Times New Roman" panose="02020603050405020304" pitchFamily="18" charset="0"/>
                  <a:ea typeface="MS PGothic"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9pPr>
            </a:lstStyle>
            <a:p>
              <a:pPr eaLnBrk="1" hangingPunct="1">
                <a:spcBef>
                  <a:spcPct val="0"/>
                </a:spcBef>
                <a:buFontTx/>
                <a:buNone/>
              </a:pPr>
              <a:r>
                <a:rPr lang="en-US" altLang="en-US" sz="800">
                  <a:solidFill>
                    <a:srgbClr val="000000"/>
                  </a:solidFill>
                  <a:latin typeface="Arial" panose="020B0604020202020204" pitchFamily="34" charset="0"/>
                </a:rPr>
                <a:t>.6</a:t>
              </a:r>
              <a:endParaRPr lang="en-US" altLang="en-US" sz="1800">
                <a:latin typeface="Arial" panose="020B0604020202020204" pitchFamily="34" charset="0"/>
              </a:endParaRPr>
            </a:p>
          </p:txBody>
        </p:sp>
        <p:sp>
          <p:nvSpPr>
            <p:cNvPr id="59421" name="Text Box 35"/>
            <p:cNvSpPr txBox="1">
              <a:spLocks noChangeArrowheads="1"/>
            </p:cNvSpPr>
            <p:nvPr/>
          </p:nvSpPr>
          <p:spPr bwMode="auto">
            <a:xfrm>
              <a:off x="2444" y="67"/>
              <a:ext cx="232" cy="2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ea typeface="MS PGothic" panose="020B0600070205080204" pitchFamily="34" charset="-128"/>
                </a:defRPr>
              </a:lvl1pPr>
              <a:lvl2pPr marL="742950" indent="-285750">
                <a:spcBef>
                  <a:spcPct val="20000"/>
                </a:spcBef>
                <a:buChar char="–"/>
                <a:defRPr sz="2800">
                  <a:solidFill>
                    <a:schemeClr val="tx1"/>
                  </a:solidFill>
                  <a:latin typeface="Times New Roman" panose="02020603050405020304" pitchFamily="18" charset="0"/>
                  <a:ea typeface="MS PGothic" panose="020B0600070205080204" pitchFamily="34" charset="-128"/>
                </a:defRPr>
              </a:lvl2pPr>
              <a:lvl3pPr marL="1143000" indent="-228600">
                <a:spcBef>
                  <a:spcPct val="20000"/>
                </a:spcBef>
                <a:buChar char="•"/>
                <a:defRPr sz="2400">
                  <a:solidFill>
                    <a:schemeClr val="tx1"/>
                  </a:solidFill>
                  <a:latin typeface="Times New Roman" panose="02020603050405020304" pitchFamily="18" charset="0"/>
                  <a:ea typeface="MS PGothic"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9pPr>
            </a:lstStyle>
            <a:p>
              <a:pPr eaLnBrk="1" hangingPunct="1">
                <a:spcBef>
                  <a:spcPct val="0"/>
                </a:spcBef>
                <a:buFontTx/>
                <a:buNone/>
              </a:pPr>
              <a:r>
                <a:rPr lang="en-US" altLang="en-US" sz="1800" i="1">
                  <a:latin typeface="Arial" panose="020B0604020202020204" pitchFamily="34" charset="0"/>
                </a:rPr>
                <a:t>p</a:t>
              </a:r>
            </a:p>
          </p:txBody>
        </p:sp>
        <p:grpSp>
          <p:nvGrpSpPr>
            <p:cNvPr id="59422" name="Group 36"/>
            <p:cNvGrpSpPr>
              <a:grpSpLocks/>
            </p:cNvGrpSpPr>
            <p:nvPr/>
          </p:nvGrpSpPr>
          <p:grpSpPr bwMode="auto">
            <a:xfrm>
              <a:off x="1392" y="190"/>
              <a:ext cx="720" cy="834"/>
              <a:chOff x="432" y="190"/>
              <a:chExt cx="720" cy="834"/>
            </a:xfrm>
          </p:grpSpPr>
          <p:sp>
            <p:nvSpPr>
              <p:cNvPr id="59535" name="Rectangle 37"/>
              <p:cNvSpPr>
                <a:spLocks noChangeArrowheads="1"/>
              </p:cNvSpPr>
              <p:nvPr/>
            </p:nvSpPr>
            <p:spPr bwMode="auto">
              <a:xfrm>
                <a:off x="432" y="190"/>
                <a:ext cx="720" cy="834"/>
              </a:xfrm>
              <a:prstGeom prst="rect">
                <a:avLst/>
              </a:prstGeom>
              <a:noFill/>
              <a:ln w="9525"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ea typeface="MS PGothic" panose="020B0600070205080204" pitchFamily="34" charset="-128"/>
                  </a:defRPr>
                </a:lvl1pPr>
                <a:lvl2pPr marL="742950" indent="-285750">
                  <a:spcBef>
                    <a:spcPct val="20000"/>
                  </a:spcBef>
                  <a:buChar char="–"/>
                  <a:defRPr sz="2800">
                    <a:solidFill>
                      <a:schemeClr val="tx1"/>
                    </a:solidFill>
                    <a:latin typeface="Times New Roman" panose="02020603050405020304" pitchFamily="18" charset="0"/>
                    <a:ea typeface="MS PGothic" panose="020B0600070205080204" pitchFamily="34" charset="-128"/>
                  </a:defRPr>
                </a:lvl2pPr>
                <a:lvl3pPr marL="1143000" indent="-228600">
                  <a:spcBef>
                    <a:spcPct val="20000"/>
                  </a:spcBef>
                  <a:buChar char="•"/>
                  <a:defRPr sz="2400">
                    <a:solidFill>
                      <a:schemeClr val="tx1"/>
                    </a:solidFill>
                    <a:latin typeface="Times New Roman" panose="02020603050405020304" pitchFamily="18" charset="0"/>
                    <a:ea typeface="MS PGothic"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9pPr>
              </a:lstStyle>
              <a:p>
                <a:pPr eaLnBrk="1" hangingPunct="1">
                  <a:spcBef>
                    <a:spcPct val="0"/>
                  </a:spcBef>
                  <a:buFontTx/>
                  <a:buNone/>
                </a:pPr>
                <a:endParaRPr lang="en-US" altLang="en-US" sz="1800">
                  <a:latin typeface="Papyrus" panose="03070502060502030205" pitchFamily="66" charset="0"/>
                </a:endParaRPr>
              </a:p>
            </p:txBody>
          </p:sp>
          <p:grpSp>
            <p:nvGrpSpPr>
              <p:cNvPr id="59536" name="Group 38"/>
              <p:cNvGrpSpPr>
                <a:grpSpLocks/>
              </p:cNvGrpSpPr>
              <p:nvPr/>
            </p:nvGrpSpPr>
            <p:grpSpPr bwMode="auto">
              <a:xfrm>
                <a:off x="462" y="220"/>
                <a:ext cx="660" cy="774"/>
                <a:chOff x="1704" y="690"/>
                <a:chExt cx="660" cy="774"/>
              </a:xfrm>
            </p:grpSpPr>
            <p:sp>
              <p:nvSpPr>
                <p:cNvPr id="59538" name="Freeform 39"/>
                <p:cNvSpPr>
                  <a:spLocks/>
                </p:cNvSpPr>
                <p:nvPr/>
              </p:nvSpPr>
              <p:spPr bwMode="auto">
                <a:xfrm>
                  <a:off x="1704" y="690"/>
                  <a:ext cx="660" cy="774"/>
                </a:xfrm>
                <a:custGeom>
                  <a:avLst/>
                  <a:gdLst>
                    <a:gd name="T0" fmla="*/ 0 w 110"/>
                    <a:gd name="T1" fmla="*/ 2147483646 h 129"/>
                    <a:gd name="T2" fmla="*/ 0 w 110"/>
                    <a:gd name="T3" fmla="*/ 2147483646 h 129"/>
                    <a:gd name="T4" fmla="*/ 0 w 110"/>
                    <a:gd name="T5" fmla="*/ 2147483646 h 129"/>
                    <a:gd name="T6" fmla="*/ 0 w 110"/>
                    <a:gd name="T7" fmla="*/ 2147483646 h 129"/>
                    <a:gd name="T8" fmla="*/ 0 w 110"/>
                    <a:gd name="T9" fmla="*/ 2147483646 h 129"/>
                    <a:gd name="T10" fmla="*/ 0 w 110"/>
                    <a:gd name="T11" fmla="*/ 2147483646 h 129"/>
                    <a:gd name="T12" fmla="*/ 0 w 110"/>
                    <a:gd name="T13" fmla="*/ 2147483646 h 129"/>
                    <a:gd name="T14" fmla="*/ 0 w 110"/>
                    <a:gd name="T15" fmla="*/ 2147483646 h 129"/>
                    <a:gd name="T16" fmla="*/ 0 w 110"/>
                    <a:gd name="T17" fmla="*/ 2147483646 h 129"/>
                    <a:gd name="T18" fmla="*/ 0 w 110"/>
                    <a:gd name="T19" fmla="*/ 2147483646 h 129"/>
                    <a:gd name="T20" fmla="*/ 0 w 110"/>
                    <a:gd name="T21" fmla="*/ 2147483646 h 129"/>
                    <a:gd name="T22" fmla="*/ 0 w 110"/>
                    <a:gd name="T23" fmla="*/ 2147483646 h 129"/>
                    <a:gd name="T24" fmla="*/ 0 w 110"/>
                    <a:gd name="T25" fmla="*/ 2147483646 h 129"/>
                    <a:gd name="T26" fmla="*/ 0 w 110"/>
                    <a:gd name="T27" fmla="*/ 2147483646 h 129"/>
                    <a:gd name="T28" fmla="*/ 0 w 110"/>
                    <a:gd name="T29" fmla="*/ 2147483646 h 129"/>
                    <a:gd name="T30" fmla="*/ 0 w 110"/>
                    <a:gd name="T31" fmla="*/ 2147483646 h 129"/>
                    <a:gd name="T32" fmla="*/ 0 w 110"/>
                    <a:gd name="T33" fmla="*/ 2147483646 h 129"/>
                    <a:gd name="T34" fmla="*/ 0 w 110"/>
                    <a:gd name="T35" fmla="*/ 2147483646 h 129"/>
                    <a:gd name="T36" fmla="*/ 0 w 110"/>
                    <a:gd name="T37" fmla="*/ 2147483646 h 129"/>
                    <a:gd name="T38" fmla="*/ 0 w 110"/>
                    <a:gd name="T39" fmla="*/ 2147483646 h 129"/>
                    <a:gd name="T40" fmla="*/ 0 w 110"/>
                    <a:gd name="T41" fmla="*/ 2147483646 h 129"/>
                    <a:gd name="T42" fmla="*/ 0 w 110"/>
                    <a:gd name="T43" fmla="*/ 2147483646 h 129"/>
                    <a:gd name="T44" fmla="*/ 0 w 110"/>
                    <a:gd name="T45" fmla="*/ 2147483646 h 129"/>
                    <a:gd name="T46" fmla="*/ 0 w 110"/>
                    <a:gd name="T47" fmla="*/ 2147483646 h 129"/>
                    <a:gd name="T48" fmla="*/ 0 w 110"/>
                    <a:gd name="T49" fmla="*/ 2147483646 h 129"/>
                    <a:gd name="T50" fmla="*/ 0 w 110"/>
                    <a:gd name="T51" fmla="*/ 2147483646 h 129"/>
                    <a:gd name="T52" fmla="*/ 0 w 110"/>
                    <a:gd name="T53" fmla="*/ 2147483646 h 129"/>
                    <a:gd name="T54" fmla="*/ 0 w 110"/>
                    <a:gd name="T55" fmla="*/ 2147483646 h 129"/>
                    <a:gd name="T56" fmla="*/ 0 w 110"/>
                    <a:gd name="T57" fmla="*/ 2147483646 h 129"/>
                    <a:gd name="T58" fmla="*/ 0 w 110"/>
                    <a:gd name="T59" fmla="*/ 2147483646 h 129"/>
                    <a:gd name="T60" fmla="*/ 0 w 110"/>
                    <a:gd name="T61" fmla="*/ 2147483646 h 129"/>
                    <a:gd name="T62" fmla="*/ 0 w 110"/>
                    <a:gd name="T63" fmla="*/ 2147483646 h 129"/>
                    <a:gd name="T64" fmla="*/ 0 w 110"/>
                    <a:gd name="T65" fmla="*/ 2147483646 h 129"/>
                    <a:gd name="T66" fmla="*/ 0 w 110"/>
                    <a:gd name="T67" fmla="*/ 2147483646 h 129"/>
                    <a:gd name="T68" fmla="*/ 0 w 110"/>
                    <a:gd name="T69" fmla="*/ 2147483646 h 129"/>
                    <a:gd name="T70" fmla="*/ 0 w 110"/>
                    <a:gd name="T71" fmla="*/ 2147483646 h 129"/>
                    <a:gd name="T72" fmla="*/ 0 w 110"/>
                    <a:gd name="T73" fmla="*/ 2147483646 h 129"/>
                    <a:gd name="T74" fmla="*/ 0 w 110"/>
                    <a:gd name="T75" fmla="*/ 2147483646 h 129"/>
                    <a:gd name="T76" fmla="*/ 0 w 110"/>
                    <a:gd name="T77" fmla="*/ 2147483646 h 129"/>
                    <a:gd name="T78" fmla="*/ 0 w 110"/>
                    <a:gd name="T79" fmla="*/ 2147483646 h 129"/>
                    <a:gd name="T80" fmla="*/ 0 w 110"/>
                    <a:gd name="T81" fmla="*/ 2147483646 h 129"/>
                    <a:gd name="T82" fmla="*/ 0 w 110"/>
                    <a:gd name="T83" fmla="*/ 2147483646 h 129"/>
                    <a:gd name="T84" fmla="*/ 0 w 110"/>
                    <a:gd name="T85" fmla="*/ 2147483646 h 129"/>
                    <a:gd name="T86" fmla="*/ 0 w 110"/>
                    <a:gd name="T87" fmla="*/ 2147483646 h 129"/>
                    <a:gd name="T88" fmla="*/ 0 w 110"/>
                    <a:gd name="T89" fmla="*/ 2147483646 h 129"/>
                    <a:gd name="T90" fmla="*/ 0 w 110"/>
                    <a:gd name="T91" fmla="*/ 2147483646 h 129"/>
                    <a:gd name="T92" fmla="*/ 0 w 110"/>
                    <a:gd name="T93" fmla="*/ 2147483646 h 129"/>
                    <a:gd name="T94" fmla="*/ 0 w 110"/>
                    <a:gd name="T95" fmla="*/ 2147483646 h 129"/>
                    <a:gd name="T96" fmla="*/ 0 w 110"/>
                    <a:gd name="T97" fmla="*/ 2147483646 h 129"/>
                    <a:gd name="T98" fmla="*/ 0 w 110"/>
                    <a:gd name="T99" fmla="*/ 2147483646 h 129"/>
                    <a:gd name="T100" fmla="*/ 0 w 110"/>
                    <a:gd name="T101" fmla="*/ 2147483646 h 129"/>
                    <a:gd name="T102" fmla="*/ 0 w 110"/>
                    <a:gd name="T103" fmla="*/ 2147483646 h 129"/>
                    <a:gd name="T104" fmla="*/ 0 w 110"/>
                    <a:gd name="T105" fmla="*/ 2147483646 h 129"/>
                    <a:gd name="T106" fmla="*/ 0 w 110"/>
                    <a:gd name="T107" fmla="*/ 2147483646 h 129"/>
                    <a:gd name="T108" fmla="*/ 0 w 110"/>
                    <a:gd name="T109" fmla="*/ 2147483646 h 129"/>
                    <a:gd name="T110" fmla="*/ 0 w 110"/>
                    <a:gd name="T111" fmla="*/ 2147483646 h 129"/>
                    <a:gd name="T112" fmla="*/ 0 w 110"/>
                    <a:gd name="T113" fmla="*/ 0 h 12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10"/>
                    <a:gd name="T172" fmla="*/ 0 h 129"/>
                    <a:gd name="T173" fmla="*/ 110 w 110"/>
                    <a:gd name="T174" fmla="*/ 129 h 129"/>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10" h="129">
                      <a:moveTo>
                        <a:pt x="0" y="129"/>
                      </a:moveTo>
                      <a:lnTo>
                        <a:pt x="0" y="129"/>
                      </a:lnTo>
                      <a:lnTo>
                        <a:pt x="0" y="128"/>
                      </a:lnTo>
                      <a:lnTo>
                        <a:pt x="0" y="127"/>
                      </a:lnTo>
                      <a:lnTo>
                        <a:pt x="0" y="126"/>
                      </a:lnTo>
                      <a:lnTo>
                        <a:pt x="0" y="125"/>
                      </a:lnTo>
                      <a:lnTo>
                        <a:pt x="0" y="124"/>
                      </a:lnTo>
                      <a:lnTo>
                        <a:pt x="0" y="123"/>
                      </a:lnTo>
                      <a:lnTo>
                        <a:pt x="0" y="122"/>
                      </a:lnTo>
                      <a:lnTo>
                        <a:pt x="0" y="121"/>
                      </a:lnTo>
                      <a:lnTo>
                        <a:pt x="0" y="120"/>
                      </a:lnTo>
                      <a:lnTo>
                        <a:pt x="0" y="119"/>
                      </a:lnTo>
                      <a:lnTo>
                        <a:pt x="0" y="118"/>
                      </a:lnTo>
                      <a:lnTo>
                        <a:pt x="0" y="117"/>
                      </a:lnTo>
                      <a:lnTo>
                        <a:pt x="0" y="116"/>
                      </a:lnTo>
                      <a:lnTo>
                        <a:pt x="0" y="115"/>
                      </a:lnTo>
                      <a:lnTo>
                        <a:pt x="0" y="114"/>
                      </a:lnTo>
                      <a:lnTo>
                        <a:pt x="0" y="113"/>
                      </a:lnTo>
                      <a:lnTo>
                        <a:pt x="0" y="112"/>
                      </a:lnTo>
                      <a:lnTo>
                        <a:pt x="0" y="111"/>
                      </a:lnTo>
                      <a:lnTo>
                        <a:pt x="0" y="110"/>
                      </a:lnTo>
                      <a:lnTo>
                        <a:pt x="0" y="109"/>
                      </a:lnTo>
                      <a:lnTo>
                        <a:pt x="0" y="108"/>
                      </a:lnTo>
                      <a:lnTo>
                        <a:pt x="0" y="107"/>
                      </a:lnTo>
                      <a:lnTo>
                        <a:pt x="0" y="106"/>
                      </a:lnTo>
                      <a:lnTo>
                        <a:pt x="0" y="105"/>
                      </a:lnTo>
                      <a:lnTo>
                        <a:pt x="0" y="104"/>
                      </a:lnTo>
                      <a:lnTo>
                        <a:pt x="0" y="103"/>
                      </a:lnTo>
                      <a:lnTo>
                        <a:pt x="0" y="102"/>
                      </a:lnTo>
                      <a:lnTo>
                        <a:pt x="0" y="101"/>
                      </a:lnTo>
                      <a:lnTo>
                        <a:pt x="0" y="100"/>
                      </a:lnTo>
                      <a:lnTo>
                        <a:pt x="0" y="99"/>
                      </a:lnTo>
                      <a:lnTo>
                        <a:pt x="0" y="98"/>
                      </a:lnTo>
                      <a:lnTo>
                        <a:pt x="0" y="97"/>
                      </a:lnTo>
                      <a:lnTo>
                        <a:pt x="0" y="96"/>
                      </a:lnTo>
                      <a:lnTo>
                        <a:pt x="0" y="95"/>
                      </a:lnTo>
                      <a:lnTo>
                        <a:pt x="0" y="94"/>
                      </a:lnTo>
                      <a:lnTo>
                        <a:pt x="0" y="93"/>
                      </a:lnTo>
                      <a:lnTo>
                        <a:pt x="0" y="92"/>
                      </a:lnTo>
                      <a:lnTo>
                        <a:pt x="0" y="91"/>
                      </a:lnTo>
                      <a:lnTo>
                        <a:pt x="0" y="90"/>
                      </a:lnTo>
                      <a:lnTo>
                        <a:pt x="0" y="89"/>
                      </a:lnTo>
                      <a:lnTo>
                        <a:pt x="0" y="88"/>
                      </a:lnTo>
                      <a:lnTo>
                        <a:pt x="0" y="87"/>
                      </a:lnTo>
                      <a:lnTo>
                        <a:pt x="0" y="86"/>
                      </a:lnTo>
                      <a:lnTo>
                        <a:pt x="0" y="85"/>
                      </a:lnTo>
                      <a:lnTo>
                        <a:pt x="0" y="84"/>
                      </a:lnTo>
                      <a:lnTo>
                        <a:pt x="0" y="83"/>
                      </a:lnTo>
                      <a:lnTo>
                        <a:pt x="0" y="82"/>
                      </a:lnTo>
                      <a:lnTo>
                        <a:pt x="0" y="81"/>
                      </a:lnTo>
                      <a:lnTo>
                        <a:pt x="0" y="80"/>
                      </a:lnTo>
                      <a:lnTo>
                        <a:pt x="0" y="79"/>
                      </a:lnTo>
                      <a:lnTo>
                        <a:pt x="0" y="78"/>
                      </a:lnTo>
                      <a:lnTo>
                        <a:pt x="0" y="77"/>
                      </a:lnTo>
                      <a:lnTo>
                        <a:pt x="0" y="76"/>
                      </a:lnTo>
                      <a:lnTo>
                        <a:pt x="0" y="75"/>
                      </a:lnTo>
                      <a:lnTo>
                        <a:pt x="0" y="74"/>
                      </a:lnTo>
                      <a:lnTo>
                        <a:pt x="0" y="73"/>
                      </a:lnTo>
                      <a:lnTo>
                        <a:pt x="0" y="72"/>
                      </a:lnTo>
                      <a:lnTo>
                        <a:pt x="0" y="71"/>
                      </a:lnTo>
                      <a:lnTo>
                        <a:pt x="0" y="70"/>
                      </a:lnTo>
                      <a:lnTo>
                        <a:pt x="0" y="69"/>
                      </a:lnTo>
                      <a:lnTo>
                        <a:pt x="0" y="68"/>
                      </a:lnTo>
                      <a:lnTo>
                        <a:pt x="0" y="67"/>
                      </a:lnTo>
                      <a:lnTo>
                        <a:pt x="0" y="66"/>
                      </a:lnTo>
                      <a:lnTo>
                        <a:pt x="0" y="65"/>
                      </a:lnTo>
                      <a:lnTo>
                        <a:pt x="0" y="64"/>
                      </a:lnTo>
                      <a:lnTo>
                        <a:pt x="0" y="63"/>
                      </a:lnTo>
                      <a:lnTo>
                        <a:pt x="0" y="62"/>
                      </a:lnTo>
                      <a:lnTo>
                        <a:pt x="0" y="61"/>
                      </a:lnTo>
                      <a:lnTo>
                        <a:pt x="0" y="60"/>
                      </a:lnTo>
                      <a:lnTo>
                        <a:pt x="0" y="59"/>
                      </a:lnTo>
                      <a:lnTo>
                        <a:pt x="0" y="58"/>
                      </a:lnTo>
                      <a:lnTo>
                        <a:pt x="0" y="57"/>
                      </a:lnTo>
                      <a:lnTo>
                        <a:pt x="0" y="56"/>
                      </a:lnTo>
                      <a:lnTo>
                        <a:pt x="0" y="55"/>
                      </a:lnTo>
                      <a:lnTo>
                        <a:pt x="0" y="54"/>
                      </a:lnTo>
                      <a:lnTo>
                        <a:pt x="0" y="53"/>
                      </a:lnTo>
                      <a:lnTo>
                        <a:pt x="0" y="52"/>
                      </a:lnTo>
                      <a:lnTo>
                        <a:pt x="0" y="51"/>
                      </a:lnTo>
                      <a:lnTo>
                        <a:pt x="0" y="50"/>
                      </a:lnTo>
                      <a:lnTo>
                        <a:pt x="0" y="49"/>
                      </a:lnTo>
                      <a:lnTo>
                        <a:pt x="0" y="48"/>
                      </a:lnTo>
                      <a:lnTo>
                        <a:pt x="0" y="47"/>
                      </a:lnTo>
                      <a:lnTo>
                        <a:pt x="0" y="46"/>
                      </a:lnTo>
                      <a:lnTo>
                        <a:pt x="0" y="45"/>
                      </a:lnTo>
                      <a:lnTo>
                        <a:pt x="0" y="44"/>
                      </a:lnTo>
                      <a:lnTo>
                        <a:pt x="0" y="43"/>
                      </a:lnTo>
                      <a:lnTo>
                        <a:pt x="0" y="42"/>
                      </a:lnTo>
                      <a:lnTo>
                        <a:pt x="0" y="41"/>
                      </a:lnTo>
                      <a:lnTo>
                        <a:pt x="0" y="40"/>
                      </a:lnTo>
                      <a:lnTo>
                        <a:pt x="0" y="39"/>
                      </a:lnTo>
                      <a:lnTo>
                        <a:pt x="0" y="38"/>
                      </a:lnTo>
                      <a:lnTo>
                        <a:pt x="0" y="37"/>
                      </a:lnTo>
                      <a:lnTo>
                        <a:pt x="0" y="36"/>
                      </a:lnTo>
                      <a:lnTo>
                        <a:pt x="0" y="35"/>
                      </a:lnTo>
                      <a:lnTo>
                        <a:pt x="0" y="34"/>
                      </a:lnTo>
                      <a:lnTo>
                        <a:pt x="0" y="33"/>
                      </a:lnTo>
                      <a:lnTo>
                        <a:pt x="0" y="32"/>
                      </a:lnTo>
                      <a:lnTo>
                        <a:pt x="0" y="31"/>
                      </a:lnTo>
                      <a:lnTo>
                        <a:pt x="0" y="30"/>
                      </a:lnTo>
                      <a:lnTo>
                        <a:pt x="0" y="29"/>
                      </a:lnTo>
                      <a:lnTo>
                        <a:pt x="0" y="28"/>
                      </a:lnTo>
                      <a:lnTo>
                        <a:pt x="0" y="27"/>
                      </a:lnTo>
                      <a:lnTo>
                        <a:pt x="0" y="26"/>
                      </a:lnTo>
                      <a:lnTo>
                        <a:pt x="0" y="25"/>
                      </a:lnTo>
                      <a:lnTo>
                        <a:pt x="0" y="24"/>
                      </a:lnTo>
                      <a:lnTo>
                        <a:pt x="0" y="23"/>
                      </a:lnTo>
                      <a:lnTo>
                        <a:pt x="0" y="22"/>
                      </a:lnTo>
                      <a:lnTo>
                        <a:pt x="0" y="21"/>
                      </a:lnTo>
                      <a:lnTo>
                        <a:pt x="0" y="20"/>
                      </a:lnTo>
                      <a:lnTo>
                        <a:pt x="0" y="19"/>
                      </a:lnTo>
                      <a:lnTo>
                        <a:pt x="0" y="18"/>
                      </a:lnTo>
                      <a:lnTo>
                        <a:pt x="0" y="17"/>
                      </a:lnTo>
                      <a:lnTo>
                        <a:pt x="0" y="16"/>
                      </a:lnTo>
                      <a:lnTo>
                        <a:pt x="0" y="15"/>
                      </a:lnTo>
                      <a:lnTo>
                        <a:pt x="0" y="14"/>
                      </a:lnTo>
                      <a:lnTo>
                        <a:pt x="0" y="13"/>
                      </a:lnTo>
                      <a:lnTo>
                        <a:pt x="0" y="12"/>
                      </a:lnTo>
                      <a:lnTo>
                        <a:pt x="0" y="11"/>
                      </a:lnTo>
                      <a:lnTo>
                        <a:pt x="0" y="10"/>
                      </a:lnTo>
                      <a:lnTo>
                        <a:pt x="0" y="9"/>
                      </a:lnTo>
                      <a:lnTo>
                        <a:pt x="0" y="8"/>
                      </a:lnTo>
                      <a:lnTo>
                        <a:pt x="0" y="7"/>
                      </a:lnTo>
                      <a:lnTo>
                        <a:pt x="0" y="6"/>
                      </a:lnTo>
                      <a:lnTo>
                        <a:pt x="0" y="5"/>
                      </a:lnTo>
                      <a:lnTo>
                        <a:pt x="0" y="4"/>
                      </a:lnTo>
                      <a:lnTo>
                        <a:pt x="0" y="3"/>
                      </a:lnTo>
                      <a:lnTo>
                        <a:pt x="0" y="2"/>
                      </a:lnTo>
                      <a:lnTo>
                        <a:pt x="0" y="1"/>
                      </a:lnTo>
                      <a:lnTo>
                        <a:pt x="0" y="0"/>
                      </a:lnTo>
                      <a:lnTo>
                        <a:pt x="110" y="0"/>
                      </a:lnTo>
                    </a:path>
                  </a:pathLst>
                </a:custGeom>
                <a:solidFill>
                  <a:srgbClr val="B2B2B2"/>
                </a:solidFill>
                <a:ln w="28575" cap="rnd" cmpd="sng">
                  <a:solidFill>
                    <a:srgbClr val="B2B2B2"/>
                  </a:solidFill>
                  <a:prstDash val="solid"/>
                  <a:round/>
                  <a:headEnd/>
                  <a:tailEnd/>
                </a:ln>
              </p:spPr>
              <p:txBody>
                <a:bodyPr/>
                <a:lstStyle/>
                <a:p>
                  <a:endParaRPr lang="en-US"/>
                </a:p>
              </p:txBody>
            </p:sp>
            <p:sp>
              <p:nvSpPr>
                <p:cNvPr id="59539" name="Freeform 40"/>
                <p:cNvSpPr>
                  <a:spLocks/>
                </p:cNvSpPr>
                <p:nvPr/>
              </p:nvSpPr>
              <p:spPr bwMode="auto">
                <a:xfrm>
                  <a:off x="1704" y="690"/>
                  <a:ext cx="660" cy="774"/>
                </a:xfrm>
                <a:custGeom>
                  <a:avLst/>
                  <a:gdLst>
                    <a:gd name="T0" fmla="*/ 2147483646 w 110"/>
                    <a:gd name="T1" fmla="*/ 2147483646 h 129"/>
                    <a:gd name="T2" fmla="*/ 2147483646 w 110"/>
                    <a:gd name="T3" fmla="*/ 2147483646 h 129"/>
                    <a:gd name="T4" fmla="*/ 2147483646 w 110"/>
                    <a:gd name="T5" fmla="*/ 2147483646 h 129"/>
                    <a:gd name="T6" fmla="*/ 2147483646 w 110"/>
                    <a:gd name="T7" fmla="*/ 2147483646 h 129"/>
                    <a:gd name="T8" fmla="*/ 2147483646 w 110"/>
                    <a:gd name="T9" fmla="*/ 2147483646 h 129"/>
                    <a:gd name="T10" fmla="*/ 2147483646 w 110"/>
                    <a:gd name="T11" fmla="*/ 2147483646 h 129"/>
                    <a:gd name="T12" fmla="*/ 2147483646 w 110"/>
                    <a:gd name="T13" fmla="*/ 2147483646 h 129"/>
                    <a:gd name="T14" fmla="*/ 2147483646 w 110"/>
                    <a:gd name="T15" fmla="*/ 2147483646 h 129"/>
                    <a:gd name="T16" fmla="*/ 2147483646 w 110"/>
                    <a:gd name="T17" fmla="*/ 2147483646 h 129"/>
                    <a:gd name="T18" fmla="*/ 2147483646 w 110"/>
                    <a:gd name="T19" fmla="*/ 2147483646 h 129"/>
                    <a:gd name="T20" fmla="*/ 2147483646 w 110"/>
                    <a:gd name="T21" fmla="*/ 2147483646 h 129"/>
                    <a:gd name="T22" fmla="*/ 2147483646 w 110"/>
                    <a:gd name="T23" fmla="*/ 2147483646 h 129"/>
                    <a:gd name="T24" fmla="*/ 2147483646 w 110"/>
                    <a:gd name="T25" fmla="*/ 2147483646 h 129"/>
                    <a:gd name="T26" fmla="*/ 2147483646 w 110"/>
                    <a:gd name="T27" fmla="*/ 2147483646 h 129"/>
                    <a:gd name="T28" fmla="*/ 2147483646 w 110"/>
                    <a:gd name="T29" fmla="*/ 2147483646 h 129"/>
                    <a:gd name="T30" fmla="*/ 2147483646 w 110"/>
                    <a:gd name="T31" fmla="*/ 2147483646 h 129"/>
                    <a:gd name="T32" fmla="*/ 2147483646 w 110"/>
                    <a:gd name="T33" fmla="*/ 2147483646 h 129"/>
                    <a:gd name="T34" fmla="*/ 2147483646 w 110"/>
                    <a:gd name="T35" fmla="*/ 2147483646 h 129"/>
                    <a:gd name="T36" fmla="*/ 2147483646 w 110"/>
                    <a:gd name="T37" fmla="*/ 2147483646 h 129"/>
                    <a:gd name="T38" fmla="*/ 2147483646 w 110"/>
                    <a:gd name="T39" fmla="*/ 2147483646 h 129"/>
                    <a:gd name="T40" fmla="*/ 2147483646 w 110"/>
                    <a:gd name="T41" fmla="*/ 2147483646 h 129"/>
                    <a:gd name="T42" fmla="*/ 2147483646 w 110"/>
                    <a:gd name="T43" fmla="*/ 2147483646 h 129"/>
                    <a:gd name="T44" fmla="*/ 2147483646 w 110"/>
                    <a:gd name="T45" fmla="*/ 2147483646 h 129"/>
                    <a:gd name="T46" fmla="*/ 2147483646 w 110"/>
                    <a:gd name="T47" fmla="*/ 2147483646 h 129"/>
                    <a:gd name="T48" fmla="*/ 2147483646 w 110"/>
                    <a:gd name="T49" fmla="*/ 2147483646 h 129"/>
                    <a:gd name="T50" fmla="*/ 2147483646 w 110"/>
                    <a:gd name="T51" fmla="*/ 2147483646 h 129"/>
                    <a:gd name="T52" fmla="*/ 2147483646 w 110"/>
                    <a:gd name="T53" fmla="*/ 2147483646 h 129"/>
                    <a:gd name="T54" fmla="*/ 2147483646 w 110"/>
                    <a:gd name="T55" fmla="*/ 2147483646 h 129"/>
                    <a:gd name="T56" fmla="*/ 2147483646 w 110"/>
                    <a:gd name="T57" fmla="*/ 2147483646 h 129"/>
                    <a:gd name="T58" fmla="*/ 2147483646 w 110"/>
                    <a:gd name="T59" fmla="*/ 2147483646 h 129"/>
                    <a:gd name="T60" fmla="*/ 2147483646 w 110"/>
                    <a:gd name="T61" fmla="*/ 2147483646 h 129"/>
                    <a:gd name="T62" fmla="*/ 2147483646 w 110"/>
                    <a:gd name="T63" fmla="*/ 2147483646 h 129"/>
                    <a:gd name="T64" fmla="*/ 2147483646 w 110"/>
                    <a:gd name="T65" fmla="*/ 2147483646 h 129"/>
                    <a:gd name="T66" fmla="*/ 2147483646 w 110"/>
                    <a:gd name="T67" fmla="*/ 2147483646 h 129"/>
                    <a:gd name="T68" fmla="*/ 2147483646 w 110"/>
                    <a:gd name="T69" fmla="*/ 2147483646 h 129"/>
                    <a:gd name="T70" fmla="*/ 2147483646 w 110"/>
                    <a:gd name="T71" fmla="*/ 2147483646 h 129"/>
                    <a:gd name="T72" fmla="*/ 2147483646 w 110"/>
                    <a:gd name="T73" fmla="*/ 2147483646 h 129"/>
                    <a:gd name="T74" fmla="*/ 2147483646 w 110"/>
                    <a:gd name="T75" fmla="*/ 2147483646 h 129"/>
                    <a:gd name="T76" fmla="*/ 2147483646 w 110"/>
                    <a:gd name="T77" fmla="*/ 2147483646 h 129"/>
                    <a:gd name="T78" fmla="*/ 2147483646 w 110"/>
                    <a:gd name="T79" fmla="*/ 2147483646 h 129"/>
                    <a:gd name="T80" fmla="*/ 2147483646 w 110"/>
                    <a:gd name="T81" fmla="*/ 2147483646 h 129"/>
                    <a:gd name="T82" fmla="*/ 2147483646 w 110"/>
                    <a:gd name="T83" fmla="*/ 2147483646 h 129"/>
                    <a:gd name="T84" fmla="*/ 2147483646 w 110"/>
                    <a:gd name="T85" fmla="*/ 2147483646 h 129"/>
                    <a:gd name="T86" fmla="*/ 2147483646 w 110"/>
                    <a:gd name="T87" fmla="*/ 2147483646 h 129"/>
                    <a:gd name="T88" fmla="*/ 2147483646 w 110"/>
                    <a:gd name="T89" fmla="*/ 2147483646 h 129"/>
                    <a:gd name="T90" fmla="*/ 2147483646 w 110"/>
                    <a:gd name="T91" fmla="*/ 2147483646 h 129"/>
                    <a:gd name="T92" fmla="*/ 2147483646 w 110"/>
                    <a:gd name="T93" fmla="*/ 2147483646 h 129"/>
                    <a:gd name="T94" fmla="*/ 2147483646 w 110"/>
                    <a:gd name="T95" fmla="*/ 2147483646 h 129"/>
                    <a:gd name="T96" fmla="*/ 2147483646 w 110"/>
                    <a:gd name="T97" fmla="*/ 2147483646 h 129"/>
                    <a:gd name="T98" fmla="*/ 2147483646 w 110"/>
                    <a:gd name="T99" fmla="*/ 2147483646 h 129"/>
                    <a:gd name="T100" fmla="*/ 2147483646 w 110"/>
                    <a:gd name="T101" fmla="*/ 2147483646 h 129"/>
                    <a:gd name="T102" fmla="*/ 2147483646 w 110"/>
                    <a:gd name="T103" fmla="*/ 2147483646 h 129"/>
                    <a:gd name="T104" fmla="*/ 2147483646 w 110"/>
                    <a:gd name="T105" fmla="*/ 2147483646 h 129"/>
                    <a:gd name="T106" fmla="*/ 2147483646 w 110"/>
                    <a:gd name="T107" fmla="*/ 2147483646 h 129"/>
                    <a:gd name="T108" fmla="*/ 2147483646 w 110"/>
                    <a:gd name="T109" fmla="*/ 2147483646 h 129"/>
                    <a:gd name="T110" fmla="*/ 2147483646 w 110"/>
                    <a:gd name="T111" fmla="*/ 2147483646 h 129"/>
                    <a:gd name="T112" fmla="*/ 2147483646 w 110"/>
                    <a:gd name="T113" fmla="*/ 2147483646 h 12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10"/>
                    <a:gd name="T172" fmla="*/ 0 h 129"/>
                    <a:gd name="T173" fmla="*/ 110 w 110"/>
                    <a:gd name="T174" fmla="*/ 129 h 129"/>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10" h="129">
                      <a:moveTo>
                        <a:pt x="0" y="129"/>
                      </a:moveTo>
                      <a:lnTo>
                        <a:pt x="0" y="129"/>
                      </a:lnTo>
                      <a:lnTo>
                        <a:pt x="1" y="129"/>
                      </a:lnTo>
                      <a:lnTo>
                        <a:pt x="1" y="128"/>
                      </a:lnTo>
                      <a:lnTo>
                        <a:pt x="1" y="127"/>
                      </a:lnTo>
                      <a:lnTo>
                        <a:pt x="2" y="127"/>
                      </a:lnTo>
                      <a:lnTo>
                        <a:pt x="2" y="126"/>
                      </a:lnTo>
                      <a:lnTo>
                        <a:pt x="3" y="126"/>
                      </a:lnTo>
                      <a:lnTo>
                        <a:pt x="3" y="125"/>
                      </a:lnTo>
                      <a:lnTo>
                        <a:pt x="4" y="125"/>
                      </a:lnTo>
                      <a:lnTo>
                        <a:pt x="4" y="124"/>
                      </a:lnTo>
                      <a:lnTo>
                        <a:pt x="5" y="124"/>
                      </a:lnTo>
                      <a:lnTo>
                        <a:pt x="5" y="123"/>
                      </a:lnTo>
                      <a:lnTo>
                        <a:pt x="6" y="123"/>
                      </a:lnTo>
                      <a:lnTo>
                        <a:pt x="6" y="122"/>
                      </a:lnTo>
                      <a:lnTo>
                        <a:pt x="7" y="122"/>
                      </a:lnTo>
                      <a:lnTo>
                        <a:pt x="7" y="121"/>
                      </a:lnTo>
                      <a:lnTo>
                        <a:pt x="7" y="120"/>
                      </a:lnTo>
                      <a:lnTo>
                        <a:pt x="8" y="120"/>
                      </a:lnTo>
                      <a:lnTo>
                        <a:pt x="8" y="119"/>
                      </a:lnTo>
                      <a:lnTo>
                        <a:pt x="9" y="119"/>
                      </a:lnTo>
                      <a:lnTo>
                        <a:pt x="9" y="118"/>
                      </a:lnTo>
                      <a:lnTo>
                        <a:pt x="10" y="118"/>
                      </a:lnTo>
                      <a:lnTo>
                        <a:pt x="10" y="117"/>
                      </a:lnTo>
                      <a:lnTo>
                        <a:pt x="11" y="117"/>
                      </a:lnTo>
                      <a:lnTo>
                        <a:pt x="11" y="116"/>
                      </a:lnTo>
                      <a:lnTo>
                        <a:pt x="12" y="116"/>
                      </a:lnTo>
                      <a:lnTo>
                        <a:pt x="12" y="115"/>
                      </a:lnTo>
                      <a:lnTo>
                        <a:pt x="12" y="114"/>
                      </a:lnTo>
                      <a:lnTo>
                        <a:pt x="13" y="114"/>
                      </a:lnTo>
                      <a:lnTo>
                        <a:pt x="13" y="113"/>
                      </a:lnTo>
                      <a:lnTo>
                        <a:pt x="14" y="113"/>
                      </a:lnTo>
                      <a:lnTo>
                        <a:pt x="14" y="112"/>
                      </a:lnTo>
                      <a:lnTo>
                        <a:pt x="15" y="112"/>
                      </a:lnTo>
                      <a:lnTo>
                        <a:pt x="15" y="111"/>
                      </a:lnTo>
                      <a:lnTo>
                        <a:pt x="16" y="111"/>
                      </a:lnTo>
                      <a:lnTo>
                        <a:pt x="16" y="110"/>
                      </a:lnTo>
                      <a:lnTo>
                        <a:pt x="17" y="110"/>
                      </a:lnTo>
                      <a:lnTo>
                        <a:pt x="17" y="109"/>
                      </a:lnTo>
                      <a:lnTo>
                        <a:pt x="18" y="109"/>
                      </a:lnTo>
                      <a:lnTo>
                        <a:pt x="18" y="108"/>
                      </a:lnTo>
                      <a:lnTo>
                        <a:pt x="18" y="107"/>
                      </a:lnTo>
                      <a:lnTo>
                        <a:pt x="19" y="107"/>
                      </a:lnTo>
                      <a:lnTo>
                        <a:pt x="20" y="107"/>
                      </a:lnTo>
                      <a:lnTo>
                        <a:pt x="20" y="106"/>
                      </a:lnTo>
                      <a:lnTo>
                        <a:pt x="20" y="105"/>
                      </a:lnTo>
                      <a:lnTo>
                        <a:pt x="21" y="105"/>
                      </a:lnTo>
                      <a:lnTo>
                        <a:pt x="21" y="104"/>
                      </a:lnTo>
                      <a:lnTo>
                        <a:pt x="22" y="104"/>
                      </a:lnTo>
                      <a:lnTo>
                        <a:pt x="22" y="103"/>
                      </a:lnTo>
                      <a:lnTo>
                        <a:pt x="23" y="103"/>
                      </a:lnTo>
                      <a:lnTo>
                        <a:pt x="23" y="102"/>
                      </a:lnTo>
                      <a:lnTo>
                        <a:pt x="23" y="101"/>
                      </a:lnTo>
                      <a:lnTo>
                        <a:pt x="24" y="101"/>
                      </a:lnTo>
                      <a:lnTo>
                        <a:pt x="25" y="101"/>
                      </a:lnTo>
                      <a:lnTo>
                        <a:pt x="25" y="100"/>
                      </a:lnTo>
                      <a:lnTo>
                        <a:pt x="25" y="99"/>
                      </a:lnTo>
                      <a:lnTo>
                        <a:pt x="26" y="99"/>
                      </a:lnTo>
                      <a:lnTo>
                        <a:pt x="26" y="98"/>
                      </a:lnTo>
                      <a:lnTo>
                        <a:pt x="27" y="98"/>
                      </a:lnTo>
                      <a:lnTo>
                        <a:pt x="27" y="97"/>
                      </a:lnTo>
                      <a:lnTo>
                        <a:pt x="28" y="97"/>
                      </a:lnTo>
                      <a:lnTo>
                        <a:pt x="28" y="96"/>
                      </a:lnTo>
                      <a:lnTo>
                        <a:pt x="29" y="96"/>
                      </a:lnTo>
                      <a:lnTo>
                        <a:pt x="29" y="95"/>
                      </a:lnTo>
                      <a:lnTo>
                        <a:pt x="30" y="95"/>
                      </a:lnTo>
                      <a:lnTo>
                        <a:pt x="30" y="94"/>
                      </a:lnTo>
                      <a:lnTo>
                        <a:pt x="31" y="94"/>
                      </a:lnTo>
                      <a:lnTo>
                        <a:pt x="31" y="93"/>
                      </a:lnTo>
                      <a:lnTo>
                        <a:pt x="31" y="92"/>
                      </a:lnTo>
                      <a:lnTo>
                        <a:pt x="32" y="92"/>
                      </a:lnTo>
                      <a:lnTo>
                        <a:pt x="32" y="91"/>
                      </a:lnTo>
                      <a:lnTo>
                        <a:pt x="33" y="91"/>
                      </a:lnTo>
                      <a:lnTo>
                        <a:pt x="33" y="90"/>
                      </a:lnTo>
                      <a:lnTo>
                        <a:pt x="34" y="90"/>
                      </a:lnTo>
                      <a:lnTo>
                        <a:pt x="34" y="89"/>
                      </a:lnTo>
                      <a:lnTo>
                        <a:pt x="35" y="89"/>
                      </a:lnTo>
                      <a:lnTo>
                        <a:pt x="35" y="88"/>
                      </a:lnTo>
                      <a:lnTo>
                        <a:pt x="36" y="88"/>
                      </a:lnTo>
                      <a:lnTo>
                        <a:pt x="36" y="87"/>
                      </a:lnTo>
                      <a:lnTo>
                        <a:pt x="37" y="87"/>
                      </a:lnTo>
                      <a:lnTo>
                        <a:pt x="37" y="86"/>
                      </a:lnTo>
                      <a:lnTo>
                        <a:pt x="37" y="85"/>
                      </a:lnTo>
                      <a:lnTo>
                        <a:pt x="38" y="85"/>
                      </a:lnTo>
                      <a:lnTo>
                        <a:pt x="38" y="84"/>
                      </a:lnTo>
                      <a:lnTo>
                        <a:pt x="39" y="84"/>
                      </a:lnTo>
                      <a:lnTo>
                        <a:pt x="39" y="83"/>
                      </a:lnTo>
                      <a:lnTo>
                        <a:pt x="40" y="83"/>
                      </a:lnTo>
                      <a:lnTo>
                        <a:pt x="40" y="82"/>
                      </a:lnTo>
                      <a:lnTo>
                        <a:pt x="41" y="82"/>
                      </a:lnTo>
                      <a:lnTo>
                        <a:pt x="41" y="81"/>
                      </a:lnTo>
                      <a:lnTo>
                        <a:pt x="42" y="81"/>
                      </a:lnTo>
                      <a:lnTo>
                        <a:pt x="42" y="80"/>
                      </a:lnTo>
                      <a:lnTo>
                        <a:pt x="42" y="79"/>
                      </a:lnTo>
                      <a:lnTo>
                        <a:pt x="43" y="79"/>
                      </a:lnTo>
                      <a:lnTo>
                        <a:pt x="43" y="78"/>
                      </a:lnTo>
                      <a:lnTo>
                        <a:pt x="44" y="78"/>
                      </a:lnTo>
                      <a:lnTo>
                        <a:pt x="44" y="77"/>
                      </a:lnTo>
                      <a:lnTo>
                        <a:pt x="45" y="77"/>
                      </a:lnTo>
                      <a:lnTo>
                        <a:pt x="45" y="76"/>
                      </a:lnTo>
                      <a:lnTo>
                        <a:pt x="46" y="76"/>
                      </a:lnTo>
                      <a:lnTo>
                        <a:pt x="46" y="75"/>
                      </a:lnTo>
                      <a:lnTo>
                        <a:pt x="47" y="75"/>
                      </a:lnTo>
                      <a:lnTo>
                        <a:pt x="47" y="74"/>
                      </a:lnTo>
                      <a:lnTo>
                        <a:pt x="48" y="74"/>
                      </a:lnTo>
                      <a:lnTo>
                        <a:pt x="48" y="73"/>
                      </a:lnTo>
                      <a:lnTo>
                        <a:pt x="48" y="72"/>
                      </a:lnTo>
                      <a:lnTo>
                        <a:pt x="49" y="72"/>
                      </a:lnTo>
                      <a:lnTo>
                        <a:pt x="49" y="71"/>
                      </a:lnTo>
                      <a:lnTo>
                        <a:pt x="50" y="71"/>
                      </a:lnTo>
                      <a:lnTo>
                        <a:pt x="50" y="70"/>
                      </a:lnTo>
                      <a:lnTo>
                        <a:pt x="51" y="70"/>
                      </a:lnTo>
                      <a:lnTo>
                        <a:pt x="51" y="69"/>
                      </a:lnTo>
                      <a:lnTo>
                        <a:pt x="52" y="69"/>
                      </a:lnTo>
                      <a:lnTo>
                        <a:pt x="52" y="68"/>
                      </a:lnTo>
                      <a:lnTo>
                        <a:pt x="53" y="68"/>
                      </a:lnTo>
                      <a:lnTo>
                        <a:pt x="53" y="67"/>
                      </a:lnTo>
                      <a:lnTo>
                        <a:pt x="53" y="66"/>
                      </a:lnTo>
                      <a:lnTo>
                        <a:pt x="54" y="66"/>
                      </a:lnTo>
                      <a:lnTo>
                        <a:pt x="54" y="65"/>
                      </a:lnTo>
                      <a:lnTo>
                        <a:pt x="55" y="65"/>
                      </a:lnTo>
                      <a:lnTo>
                        <a:pt x="56" y="65"/>
                      </a:lnTo>
                      <a:lnTo>
                        <a:pt x="56" y="64"/>
                      </a:lnTo>
                      <a:lnTo>
                        <a:pt x="56" y="63"/>
                      </a:lnTo>
                      <a:lnTo>
                        <a:pt x="57" y="63"/>
                      </a:lnTo>
                      <a:lnTo>
                        <a:pt x="57" y="62"/>
                      </a:lnTo>
                      <a:lnTo>
                        <a:pt x="58" y="62"/>
                      </a:lnTo>
                      <a:lnTo>
                        <a:pt x="58" y="61"/>
                      </a:lnTo>
                      <a:lnTo>
                        <a:pt x="59" y="61"/>
                      </a:lnTo>
                      <a:lnTo>
                        <a:pt x="59" y="60"/>
                      </a:lnTo>
                      <a:lnTo>
                        <a:pt x="59" y="59"/>
                      </a:lnTo>
                      <a:lnTo>
                        <a:pt x="60" y="59"/>
                      </a:lnTo>
                      <a:lnTo>
                        <a:pt x="61" y="59"/>
                      </a:lnTo>
                      <a:lnTo>
                        <a:pt x="61" y="58"/>
                      </a:lnTo>
                      <a:lnTo>
                        <a:pt x="61" y="57"/>
                      </a:lnTo>
                      <a:lnTo>
                        <a:pt x="62" y="57"/>
                      </a:lnTo>
                      <a:lnTo>
                        <a:pt x="62" y="56"/>
                      </a:lnTo>
                      <a:lnTo>
                        <a:pt x="63" y="56"/>
                      </a:lnTo>
                      <a:lnTo>
                        <a:pt x="63" y="55"/>
                      </a:lnTo>
                      <a:lnTo>
                        <a:pt x="64" y="55"/>
                      </a:lnTo>
                      <a:lnTo>
                        <a:pt x="64" y="54"/>
                      </a:lnTo>
                      <a:lnTo>
                        <a:pt x="64" y="53"/>
                      </a:lnTo>
                      <a:lnTo>
                        <a:pt x="65" y="53"/>
                      </a:lnTo>
                      <a:lnTo>
                        <a:pt x="66" y="53"/>
                      </a:lnTo>
                      <a:lnTo>
                        <a:pt x="66" y="52"/>
                      </a:lnTo>
                      <a:lnTo>
                        <a:pt x="67" y="52"/>
                      </a:lnTo>
                      <a:lnTo>
                        <a:pt x="67" y="51"/>
                      </a:lnTo>
                      <a:lnTo>
                        <a:pt x="67" y="50"/>
                      </a:lnTo>
                      <a:lnTo>
                        <a:pt x="68" y="50"/>
                      </a:lnTo>
                      <a:lnTo>
                        <a:pt x="68" y="49"/>
                      </a:lnTo>
                      <a:lnTo>
                        <a:pt x="69" y="49"/>
                      </a:lnTo>
                      <a:lnTo>
                        <a:pt x="69" y="48"/>
                      </a:lnTo>
                      <a:lnTo>
                        <a:pt x="70" y="48"/>
                      </a:lnTo>
                      <a:lnTo>
                        <a:pt x="70" y="47"/>
                      </a:lnTo>
                      <a:lnTo>
                        <a:pt x="71" y="47"/>
                      </a:lnTo>
                      <a:lnTo>
                        <a:pt x="71" y="46"/>
                      </a:lnTo>
                      <a:lnTo>
                        <a:pt x="72" y="46"/>
                      </a:lnTo>
                      <a:lnTo>
                        <a:pt x="72" y="45"/>
                      </a:lnTo>
                      <a:lnTo>
                        <a:pt x="72" y="44"/>
                      </a:lnTo>
                      <a:lnTo>
                        <a:pt x="73" y="44"/>
                      </a:lnTo>
                      <a:lnTo>
                        <a:pt x="73" y="43"/>
                      </a:lnTo>
                      <a:lnTo>
                        <a:pt x="74" y="43"/>
                      </a:lnTo>
                      <a:lnTo>
                        <a:pt x="74" y="42"/>
                      </a:lnTo>
                      <a:lnTo>
                        <a:pt x="75" y="42"/>
                      </a:lnTo>
                      <a:lnTo>
                        <a:pt x="75" y="41"/>
                      </a:lnTo>
                      <a:lnTo>
                        <a:pt x="76" y="41"/>
                      </a:lnTo>
                      <a:lnTo>
                        <a:pt x="76" y="40"/>
                      </a:lnTo>
                      <a:lnTo>
                        <a:pt x="77" y="40"/>
                      </a:lnTo>
                      <a:lnTo>
                        <a:pt x="77" y="39"/>
                      </a:lnTo>
                      <a:lnTo>
                        <a:pt x="78" y="39"/>
                      </a:lnTo>
                      <a:lnTo>
                        <a:pt x="78" y="38"/>
                      </a:lnTo>
                      <a:lnTo>
                        <a:pt x="78" y="37"/>
                      </a:lnTo>
                      <a:lnTo>
                        <a:pt x="79" y="37"/>
                      </a:lnTo>
                      <a:lnTo>
                        <a:pt x="79" y="36"/>
                      </a:lnTo>
                      <a:lnTo>
                        <a:pt x="80" y="36"/>
                      </a:lnTo>
                      <a:lnTo>
                        <a:pt x="80" y="35"/>
                      </a:lnTo>
                      <a:lnTo>
                        <a:pt x="81" y="35"/>
                      </a:lnTo>
                      <a:lnTo>
                        <a:pt x="81" y="34"/>
                      </a:lnTo>
                      <a:lnTo>
                        <a:pt x="82" y="34"/>
                      </a:lnTo>
                      <a:lnTo>
                        <a:pt x="82" y="33"/>
                      </a:lnTo>
                      <a:lnTo>
                        <a:pt x="83" y="33"/>
                      </a:lnTo>
                      <a:lnTo>
                        <a:pt x="83" y="32"/>
                      </a:lnTo>
                      <a:lnTo>
                        <a:pt x="83" y="31"/>
                      </a:lnTo>
                      <a:lnTo>
                        <a:pt x="84" y="31"/>
                      </a:lnTo>
                      <a:lnTo>
                        <a:pt x="84" y="30"/>
                      </a:lnTo>
                      <a:lnTo>
                        <a:pt x="85" y="30"/>
                      </a:lnTo>
                      <a:lnTo>
                        <a:pt x="85" y="29"/>
                      </a:lnTo>
                      <a:lnTo>
                        <a:pt x="86" y="29"/>
                      </a:lnTo>
                      <a:lnTo>
                        <a:pt x="86" y="28"/>
                      </a:lnTo>
                      <a:lnTo>
                        <a:pt x="87" y="28"/>
                      </a:lnTo>
                      <a:lnTo>
                        <a:pt x="87" y="27"/>
                      </a:lnTo>
                      <a:lnTo>
                        <a:pt x="88" y="27"/>
                      </a:lnTo>
                      <a:lnTo>
                        <a:pt x="88" y="26"/>
                      </a:lnTo>
                      <a:lnTo>
                        <a:pt x="89" y="26"/>
                      </a:lnTo>
                      <a:lnTo>
                        <a:pt x="89" y="25"/>
                      </a:lnTo>
                      <a:lnTo>
                        <a:pt x="89" y="24"/>
                      </a:lnTo>
                      <a:lnTo>
                        <a:pt x="90" y="24"/>
                      </a:lnTo>
                      <a:lnTo>
                        <a:pt x="90" y="23"/>
                      </a:lnTo>
                      <a:lnTo>
                        <a:pt x="91" y="23"/>
                      </a:lnTo>
                      <a:lnTo>
                        <a:pt x="91" y="22"/>
                      </a:lnTo>
                      <a:lnTo>
                        <a:pt x="92" y="22"/>
                      </a:lnTo>
                      <a:lnTo>
                        <a:pt x="92" y="21"/>
                      </a:lnTo>
                      <a:lnTo>
                        <a:pt x="93" y="21"/>
                      </a:lnTo>
                      <a:lnTo>
                        <a:pt x="93" y="20"/>
                      </a:lnTo>
                      <a:lnTo>
                        <a:pt x="94" y="20"/>
                      </a:lnTo>
                      <a:lnTo>
                        <a:pt x="94" y="19"/>
                      </a:lnTo>
                      <a:lnTo>
                        <a:pt x="94" y="18"/>
                      </a:lnTo>
                      <a:lnTo>
                        <a:pt x="95" y="18"/>
                      </a:lnTo>
                      <a:lnTo>
                        <a:pt x="95" y="17"/>
                      </a:lnTo>
                      <a:lnTo>
                        <a:pt x="96" y="17"/>
                      </a:lnTo>
                      <a:lnTo>
                        <a:pt x="97" y="17"/>
                      </a:lnTo>
                      <a:lnTo>
                        <a:pt x="97" y="16"/>
                      </a:lnTo>
                      <a:lnTo>
                        <a:pt x="97" y="15"/>
                      </a:lnTo>
                      <a:lnTo>
                        <a:pt x="98" y="15"/>
                      </a:lnTo>
                      <a:lnTo>
                        <a:pt x="98" y="14"/>
                      </a:lnTo>
                      <a:lnTo>
                        <a:pt x="99" y="14"/>
                      </a:lnTo>
                      <a:lnTo>
                        <a:pt x="99" y="13"/>
                      </a:lnTo>
                      <a:lnTo>
                        <a:pt x="100" y="13"/>
                      </a:lnTo>
                      <a:lnTo>
                        <a:pt x="100" y="12"/>
                      </a:lnTo>
                      <a:lnTo>
                        <a:pt x="100" y="11"/>
                      </a:lnTo>
                      <a:lnTo>
                        <a:pt x="101" y="11"/>
                      </a:lnTo>
                      <a:lnTo>
                        <a:pt x="102" y="11"/>
                      </a:lnTo>
                      <a:lnTo>
                        <a:pt x="102" y="10"/>
                      </a:lnTo>
                      <a:lnTo>
                        <a:pt x="102" y="9"/>
                      </a:lnTo>
                      <a:lnTo>
                        <a:pt x="103" y="9"/>
                      </a:lnTo>
                      <a:lnTo>
                        <a:pt x="103" y="8"/>
                      </a:lnTo>
                      <a:lnTo>
                        <a:pt x="104" y="8"/>
                      </a:lnTo>
                      <a:lnTo>
                        <a:pt x="104" y="7"/>
                      </a:lnTo>
                      <a:lnTo>
                        <a:pt x="105" y="7"/>
                      </a:lnTo>
                      <a:lnTo>
                        <a:pt x="105" y="6"/>
                      </a:lnTo>
                      <a:lnTo>
                        <a:pt x="106" y="6"/>
                      </a:lnTo>
                      <a:lnTo>
                        <a:pt x="106" y="5"/>
                      </a:lnTo>
                      <a:lnTo>
                        <a:pt x="107" y="5"/>
                      </a:lnTo>
                      <a:lnTo>
                        <a:pt x="107" y="4"/>
                      </a:lnTo>
                      <a:lnTo>
                        <a:pt x="108" y="4"/>
                      </a:lnTo>
                      <a:lnTo>
                        <a:pt x="108" y="3"/>
                      </a:lnTo>
                      <a:lnTo>
                        <a:pt x="108" y="2"/>
                      </a:lnTo>
                      <a:lnTo>
                        <a:pt x="109" y="2"/>
                      </a:lnTo>
                      <a:lnTo>
                        <a:pt x="109" y="1"/>
                      </a:lnTo>
                      <a:lnTo>
                        <a:pt x="110" y="1"/>
                      </a:lnTo>
                      <a:lnTo>
                        <a:pt x="110" y="0"/>
                      </a:lnTo>
                    </a:path>
                  </a:pathLst>
                </a:custGeom>
                <a:solidFill>
                  <a:srgbClr val="FF0000"/>
                </a:solidFill>
                <a:ln w="28575" cap="rnd" cmpd="sng">
                  <a:solidFill>
                    <a:srgbClr val="B2B2B2"/>
                  </a:solidFill>
                  <a:prstDash val="solid"/>
                  <a:round/>
                  <a:headEnd/>
                  <a:tailEnd/>
                </a:ln>
              </p:spPr>
              <p:txBody>
                <a:bodyPr/>
                <a:lstStyle/>
                <a:p>
                  <a:endParaRPr lang="en-US"/>
                </a:p>
              </p:txBody>
            </p:sp>
          </p:grpSp>
          <p:sp>
            <p:nvSpPr>
              <p:cNvPr id="59537" name="Text Box 41"/>
              <p:cNvSpPr txBox="1">
                <a:spLocks noChangeArrowheads="1"/>
              </p:cNvSpPr>
              <p:nvPr/>
            </p:nvSpPr>
            <p:spPr bwMode="auto">
              <a:xfrm>
                <a:off x="480" y="250"/>
                <a:ext cx="373" cy="2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ea typeface="MS PGothic" panose="020B0600070205080204" pitchFamily="34" charset="-128"/>
                  </a:defRPr>
                </a:lvl1pPr>
                <a:lvl2pPr marL="742950" indent="-285750">
                  <a:spcBef>
                    <a:spcPct val="20000"/>
                  </a:spcBef>
                  <a:buChar char="–"/>
                  <a:defRPr sz="2800">
                    <a:solidFill>
                      <a:schemeClr val="tx1"/>
                    </a:solidFill>
                    <a:latin typeface="Times New Roman" panose="02020603050405020304" pitchFamily="18" charset="0"/>
                    <a:ea typeface="MS PGothic" panose="020B0600070205080204" pitchFamily="34" charset="-128"/>
                  </a:defRPr>
                </a:lvl2pPr>
                <a:lvl3pPr marL="1143000" indent="-228600">
                  <a:spcBef>
                    <a:spcPct val="20000"/>
                  </a:spcBef>
                  <a:buChar char="•"/>
                  <a:defRPr sz="2400">
                    <a:solidFill>
                      <a:schemeClr val="tx1"/>
                    </a:solidFill>
                    <a:latin typeface="Times New Roman" panose="02020603050405020304" pitchFamily="18" charset="0"/>
                    <a:ea typeface="MS PGothic"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9pPr>
              </a:lstStyle>
              <a:p>
                <a:pPr eaLnBrk="1" hangingPunct="1">
                  <a:spcBef>
                    <a:spcPct val="0"/>
                  </a:spcBef>
                  <a:buFontTx/>
                  <a:buNone/>
                </a:pPr>
                <a:r>
                  <a:rPr lang="en-US" altLang="en-US" sz="1800">
                    <a:latin typeface="Arial" panose="020B0604020202020204" pitchFamily="34" charset="0"/>
                  </a:rPr>
                  <a:t>0/1</a:t>
                </a:r>
              </a:p>
            </p:txBody>
          </p:sp>
        </p:grpSp>
        <p:grpSp>
          <p:nvGrpSpPr>
            <p:cNvPr id="59423" name="Group 42"/>
            <p:cNvGrpSpPr>
              <a:grpSpLocks/>
            </p:cNvGrpSpPr>
            <p:nvPr/>
          </p:nvGrpSpPr>
          <p:grpSpPr bwMode="auto">
            <a:xfrm>
              <a:off x="2784" y="190"/>
              <a:ext cx="721" cy="834"/>
              <a:chOff x="3732" y="190"/>
              <a:chExt cx="721" cy="834"/>
            </a:xfrm>
          </p:grpSpPr>
          <p:sp>
            <p:nvSpPr>
              <p:cNvPr id="59530" name="Rectangle 43"/>
              <p:cNvSpPr>
                <a:spLocks noChangeArrowheads="1"/>
              </p:cNvSpPr>
              <p:nvPr/>
            </p:nvSpPr>
            <p:spPr bwMode="auto">
              <a:xfrm>
                <a:off x="3732" y="190"/>
                <a:ext cx="720" cy="834"/>
              </a:xfrm>
              <a:prstGeom prst="rect">
                <a:avLst/>
              </a:prstGeom>
              <a:noFill/>
              <a:ln w="9525"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ea typeface="MS PGothic" panose="020B0600070205080204" pitchFamily="34" charset="-128"/>
                  </a:defRPr>
                </a:lvl1pPr>
                <a:lvl2pPr marL="742950" indent="-285750">
                  <a:spcBef>
                    <a:spcPct val="20000"/>
                  </a:spcBef>
                  <a:buChar char="–"/>
                  <a:defRPr sz="2800">
                    <a:solidFill>
                      <a:schemeClr val="tx1"/>
                    </a:solidFill>
                    <a:latin typeface="Times New Roman" panose="02020603050405020304" pitchFamily="18" charset="0"/>
                    <a:ea typeface="MS PGothic" panose="020B0600070205080204" pitchFamily="34" charset="-128"/>
                  </a:defRPr>
                </a:lvl2pPr>
                <a:lvl3pPr marL="1143000" indent="-228600">
                  <a:spcBef>
                    <a:spcPct val="20000"/>
                  </a:spcBef>
                  <a:buChar char="•"/>
                  <a:defRPr sz="2400">
                    <a:solidFill>
                      <a:schemeClr val="tx1"/>
                    </a:solidFill>
                    <a:latin typeface="Times New Roman" panose="02020603050405020304" pitchFamily="18" charset="0"/>
                    <a:ea typeface="MS PGothic"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9pPr>
              </a:lstStyle>
              <a:p>
                <a:pPr eaLnBrk="1" hangingPunct="1">
                  <a:spcBef>
                    <a:spcPct val="0"/>
                  </a:spcBef>
                  <a:buFontTx/>
                  <a:buNone/>
                </a:pPr>
                <a:endParaRPr lang="en-US" altLang="en-US" sz="1800">
                  <a:latin typeface="Papyrus" panose="03070502060502030205" pitchFamily="66" charset="0"/>
                </a:endParaRPr>
              </a:p>
            </p:txBody>
          </p:sp>
          <p:grpSp>
            <p:nvGrpSpPr>
              <p:cNvPr id="59531" name="Group 44"/>
              <p:cNvGrpSpPr>
                <a:grpSpLocks/>
              </p:cNvGrpSpPr>
              <p:nvPr/>
            </p:nvGrpSpPr>
            <p:grpSpPr bwMode="auto">
              <a:xfrm>
                <a:off x="3762" y="220"/>
                <a:ext cx="660" cy="774"/>
                <a:chOff x="2802" y="690"/>
                <a:chExt cx="660" cy="774"/>
              </a:xfrm>
            </p:grpSpPr>
            <p:sp>
              <p:nvSpPr>
                <p:cNvPr id="59533" name="Freeform 45"/>
                <p:cNvSpPr>
                  <a:spLocks/>
                </p:cNvSpPr>
                <p:nvPr/>
              </p:nvSpPr>
              <p:spPr bwMode="auto">
                <a:xfrm>
                  <a:off x="2802" y="690"/>
                  <a:ext cx="660" cy="774"/>
                </a:xfrm>
                <a:custGeom>
                  <a:avLst/>
                  <a:gdLst>
                    <a:gd name="T0" fmla="*/ 2147483646 w 110"/>
                    <a:gd name="T1" fmla="*/ 2147483646 h 129"/>
                    <a:gd name="T2" fmla="*/ 2147483646 w 110"/>
                    <a:gd name="T3" fmla="*/ 2147483646 h 129"/>
                    <a:gd name="T4" fmla="*/ 2147483646 w 110"/>
                    <a:gd name="T5" fmla="*/ 2147483646 h 129"/>
                    <a:gd name="T6" fmla="*/ 2147483646 w 110"/>
                    <a:gd name="T7" fmla="*/ 2147483646 h 129"/>
                    <a:gd name="T8" fmla="*/ 2147483646 w 110"/>
                    <a:gd name="T9" fmla="*/ 2147483646 h 129"/>
                    <a:gd name="T10" fmla="*/ 2147483646 w 110"/>
                    <a:gd name="T11" fmla="*/ 2147483646 h 129"/>
                    <a:gd name="T12" fmla="*/ 2147483646 w 110"/>
                    <a:gd name="T13" fmla="*/ 2147483646 h 129"/>
                    <a:gd name="T14" fmla="*/ 2147483646 w 110"/>
                    <a:gd name="T15" fmla="*/ 2147483646 h 129"/>
                    <a:gd name="T16" fmla="*/ 2147483646 w 110"/>
                    <a:gd name="T17" fmla="*/ 2147483646 h 129"/>
                    <a:gd name="T18" fmla="*/ 2147483646 w 110"/>
                    <a:gd name="T19" fmla="*/ 2147483646 h 129"/>
                    <a:gd name="T20" fmla="*/ 2147483646 w 110"/>
                    <a:gd name="T21" fmla="*/ 2147483646 h 129"/>
                    <a:gd name="T22" fmla="*/ 2147483646 w 110"/>
                    <a:gd name="T23" fmla="*/ 2147483646 h 129"/>
                    <a:gd name="T24" fmla="*/ 2147483646 w 110"/>
                    <a:gd name="T25" fmla="*/ 2147483646 h 129"/>
                    <a:gd name="T26" fmla="*/ 2147483646 w 110"/>
                    <a:gd name="T27" fmla="*/ 2147483646 h 129"/>
                    <a:gd name="T28" fmla="*/ 2147483646 w 110"/>
                    <a:gd name="T29" fmla="*/ 2147483646 h 129"/>
                    <a:gd name="T30" fmla="*/ 2147483646 w 110"/>
                    <a:gd name="T31" fmla="*/ 2147483646 h 129"/>
                    <a:gd name="T32" fmla="*/ 2147483646 w 110"/>
                    <a:gd name="T33" fmla="*/ 2147483646 h 129"/>
                    <a:gd name="T34" fmla="*/ 2147483646 w 110"/>
                    <a:gd name="T35" fmla="*/ 2147483646 h 129"/>
                    <a:gd name="T36" fmla="*/ 2147483646 w 110"/>
                    <a:gd name="T37" fmla="*/ 2147483646 h 129"/>
                    <a:gd name="T38" fmla="*/ 2147483646 w 110"/>
                    <a:gd name="T39" fmla="*/ 2147483646 h 129"/>
                    <a:gd name="T40" fmla="*/ 2147483646 w 110"/>
                    <a:gd name="T41" fmla="*/ 2147483646 h 129"/>
                    <a:gd name="T42" fmla="*/ 2147483646 w 110"/>
                    <a:gd name="T43" fmla="*/ 2147483646 h 129"/>
                    <a:gd name="T44" fmla="*/ 2147483646 w 110"/>
                    <a:gd name="T45" fmla="*/ 2147483646 h 129"/>
                    <a:gd name="T46" fmla="*/ 2147483646 w 110"/>
                    <a:gd name="T47" fmla="*/ 2147483646 h 129"/>
                    <a:gd name="T48" fmla="*/ 2147483646 w 110"/>
                    <a:gd name="T49" fmla="*/ 2147483646 h 129"/>
                    <a:gd name="T50" fmla="*/ 2147483646 w 110"/>
                    <a:gd name="T51" fmla="*/ 2147483646 h 129"/>
                    <a:gd name="T52" fmla="*/ 2147483646 w 110"/>
                    <a:gd name="T53" fmla="*/ 2147483646 h 129"/>
                    <a:gd name="T54" fmla="*/ 2147483646 w 110"/>
                    <a:gd name="T55" fmla="*/ 2147483646 h 129"/>
                    <a:gd name="T56" fmla="*/ 2147483646 w 110"/>
                    <a:gd name="T57" fmla="*/ 2147483646 h 129"/>
                    <a:gd name="T58" fmla="*/ 2147483646 w 110"/>
                    <a:gd name="T59" fmla="*/ 2147483646 h 129"/>
                    <a:gd name="T60" fmla="*/ 2147483646 w 110"/>
                    <a:gd name="T61" fmla="*/ 2147483646 h 129"/>
                    <a:gd name="T62" fmla="*/ 2147483646 w 110"/>
                    <a:gd name="T63" fmla="*/ 2147483646 h 129"/>
                    <a:gd name="T64" fmla="*/ 2147483646 w 110"/>
                    <a:gd name="T65" fmla="*/ 2147483646 h 129"/>
                    <a:gd name="T66" fmla="*/ 2147483646 w 110"/>
                    <a:gd name="T67" fmla="*/ 2147483646 h 129"/>
                    <a:gd name="T68" fmla="*/ 2147483646 w 110"/>
                    <a:gd name="T69" fmla="*/ 2147483646 h 129"/>
                    <a:gd name="T70" fmla="*/ 2147483646 w 110"/>
                    <a:gd name="T71" fmla="*/ 2147483646 h 129"/>
                    <a:gd name="T72" fmla="*/ 2147483646 w 110"/>
                    <a:gd name="T73" fmla="*/ 2147483646 h 129"/>
                    <a:gd name="T74" fmla="*/ 2147483646 w 110"/>
                    <a:gd name="T75" fmla="*/ 2147483646 h 129"/>
                    <a:gd name="T76" fmla="*/ 2147483646 w 110"/>
                    <a:gd name="T77" fmla="*/ 2147483646 h 129"/>
                    <a:gd name="T78" fmla="*/ 2147483646 w 110"/>
                    <a:gd name="T79" fmla="*/ 2147483646 h 129"/>
                    <a:gd name="T80" fmla="*/ 2147483646 w 110"/>
                    <a:gd name="T81" fmla="*/ 2147483646 h 129"/>
                    <a:gd name="T82" fmla="*/ 2147483646 w 110"/>
                    <a:gd name="T83" fmla="*/ 2147483646 h 129"/>
                    <a:gd name="T84" fmla="*/ 2147483646 w 110"/>
                    <a:gd name="T85" fmla="*/ 2147483646 h 129"/>
                    <a:gd name="T86" fmla="*/ 2147483646 w 110"/>
                    <a:gd name="T87" fmla="*/ 2147483646 h 129"/>
                    <a:gd name="T88" fmla="*/ 2147483646 w 110"/>
                    <a:gd name="T89" fmla="*/ 2147483646 h 129"/>
                    <a:gd name="T90" fmla="*/ 2147483646 w 110"/>
                    <a:gd name="T91" fmla="*/ 2147483646 h 129"/>
                    <a:gd name="T92" fmla="*/ 2147483646 w 110"/>
                    <a:gd name="T93" fmla="*/ 2147483646 h 129"/>
                    <a:gd name="T94" fmla="*/ 2147483646 w 110"/>
                    <a:gd name="T95" fmla="*/ 2147483646 h 129"/>
                    <a:gd name="T96" fmla="*/ 2147483646 w 110"/>
                    <a:gd name="T97" fmla="*/ 2147483646 h 129"/>
                    <a:gd name="T98" fmla="*/ 2147483646 w 110"/>
                    <a:gd name="T99" fmla="*/ 2147483646 h 129"/>
                    <a:gd name="T100" fmla="*/ 2147483646 w 110"/>
                    <a:gd name="T101" fmla="*/ 2147483646 h 129"/>
                    <a:gd name="T102" fmla="*/ 2147483646 w 110"/>
                    <a:gd name="T103" fmla="*/ 2147483646 h 129"/>
                    <a:gd name="T104" fmla="*/ 2147483646 w 110"/>
                    <a:gd name="T105" fmla="*/ 2147483646 h 129"/>
                    <a:gd name="T106" fmla="*/ 2147483646 w 110"/>
                    <a:gd name="T107" fmla="*/ 2147483646 h 129"/>
                    <a:gd name="T108" fmla="*/ 2147483646 w 110"/>
                    <a:gd name="T109" fmla="*/ 2147483646 h 129"/>
                    <a:gd name="T110" fmla="*/ 2147483646 w 110"/>
                    <a:gd name="T111" fmla="*/ 2147483646 h 129"/>
                    <a:gd name="T112" fmla="*/ 2147483646 w 110"/>
                    <a:gd name="T113" fmla="*/ 0 h 12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10"/>
                    <a:gd name="T172" fmla="*/ 0 h 129"/>
                    <a:gd name="T173" fmla="*/ 110 w 110"/>
                    <a:gd name="T174" fmla="*/ 129 h 129"/>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10" h="129">
                      <a:moveTo>
                        <a:pt x="0" y="129"/>
                      </a:moveTo>
                      <a:lnTo>
                        <a:pt x="0" y="129"/>
                      </a:lnTo>
                      <a:lnTo>
                        <a:pt x="0" y="128"/>
                      </a:lnTo>
                      <a:lnTo>
                        <a:pt x="1" y="128"/>
                      </a:lnTo>
                      <a:lnTo>
                        <a:pt x="1" y="127"/>
                      </a:lnTo>
                      <a:lnTo>
                        <a:pt x="2" y="127"/>
                      </a:lnTo>
                      <a:lnTo>
                        <a:pt x="2" y="126"/>
                      </a:lnTo>
                      <a:lnTo>
                        <a:pt x="2" y="125"/>
                      </a:lnTo>
                      <a:lnTo>
                        <a:pt x="3" y="125"/>
                      </a:lnTo>
                      <a:lnTo>
                        <a:pt x="3" y="124"/>
                      </a:lnTo>
                      <a:lnTo>
                        <a:pt x="4" y="124"/>
                      </a:lnTo>
                      <a:lnTo>
                        <a:pt x="4" y="123"/>
                      </a:lnTo>
                      <a:lnTo>
                        <a:pt x="5" y="123"/>
                      </a:lnTo>
                      <a:lnTo>
                        <a:pt x="5" y="122"/>
                      </a:lnTo>
                      <a:lnTo>
                        <a:pt x="6" y="122"/>
                      </a:lnTo>
                      <a:lnTo>
                        <a:pt x="6" y="121"/>
                      </a:lnTo>
                      <a:lnTo>
                        <a:pt x="7" y="121"/>
                      </a:lnTo>
                      <a:lnTo>
                        <a:pt x="7" y="120"/>
                      </a:lnTo>
                      <a:lnTo>
                        <a:pt x="8" y="120"/>
                      </a:lnTo>
                      <a:lnTo>
                        <a:pt x="8" y="119"/>
                      </a:lnTo>
                      <a:lnTo>
                        <a:pt x="8" y="118"/>
                      </a:lnTo>
                      <a:lnTo>
                        <a:pt x="9" y="118"/>
                      </a:lnTo>
                      <a:lnTo>
                        <a:pt x="10" y="118"/>
                      </a:lnTo>
                      <a:lnTo>
                        <a:pt x="10" y="117"/>
                      </a:lnTo>
                      <a:lnTo>
                        <a:pt x="10" y="116"/>
                      </a:lnTo>
                      <a:lnTo>
                        <a:pt x="11" y="116"/>
                      </a:lnTo>
                      <a:lnTo>
                        <a:pt x="11" y="115"/>
                      </a:lnTo>
                      <a:lnTo>
                        <a:pt x="12" y="115"/>
                      </a:lnTo>
                      <a:lnTo>
                        <a:pt x="12" y="114"/>
                      </a:lnTo>
                      <a:lnTo>
                        <a:pt x="13" y="114"/>
                      </a:lnTo>
                      <a:lnTo>
                        <a:pt x="13" y="113"/>
                      </a:lnTo>
                      <a:lnTo>
                        <a:pt x="13" y="112"/>
                      </a:lnTo>
                      <a:lnTo>
                        <a:pt x="14" y="112"/>
                      </a:lnTo>
                      <a:lnTo>
                        <a:pt x="15" y="112"/>
                      </a:lnTo>
                      <a:lnTo>
                        <a:pt x="15" y="111"/>
                      </a:lnTo>
                      <a:lnTo>
                        <a:pt x="16" y="111"/>
                      </a:lnTo>
                      <a:lnTo>
                        <a:pt x="16" y="110"/>
                      </a:lnTo>
                      <a:lnTo>
                        <a:pt x="16" y="109"/>
                      </a:lnTo>
                      <a:lnTo>
                        <a:pt x="17" y="109"/>
                      </a:lnTo>
                      <a:lnTo>
                        <a:pt x="17" y="108"/>
                      </a:lnTo>
                      <a:lnTo>
                        <a:pt x="18" y="108"/>
                      </a:lnTo>
                      <a:lnTo>
                        <a:pt x="18" y="107"/>
                      </a:lnTo>
                      <a:lnTo>
                        <a:pt x="19" y="107"/>
                      </a:lnTo>
                      <a:lnTo>
                        <a:pt x="19" y="106"/>
                      </a:lnTo>
                      <a:lnTo>
                        <a:pt x="20" y="106"/>
                      </a:lnTo>
                      <a:lnTo>
                        <a:pt x="20" y="105"/>
                      </a:lnTo>
                      <a:lnTo>
                        <a:pt x="21" y="105"/>
                      </a:lnTo>
                      <a:lnTo>
                        <a:pt x="21" y="104"/>
                      </a:lnTo>
                      <a:lnTo>
                        <a:pt x="21" y="103"/>
                      </a:lnTo>
                      <a:lnTo>
                        <a:pt x="22" y="103"/>
                      </a:lnTo>
                      <a:lnTo>
                        <a:pt x="22" y="102"/>
                      </a:lnTo>
                      <a:lnTo>
                        <a:pt x="23" y="102"/>
                      </a:lnTo>
                      <a:lnTo>
                        <a:pt x="23" y="101"/>
                      </a:lnTo>
                      <a:lnTo>
                        <a:pt x="24" y="101"/>
                      </a:lnTo>
                      <a:lnTo>
                        <a:pt x="24" y="100"/>
                      </a:lnTo>
                      <a:lnTo>
                        <a:pt x="25" y="100"/>
                      </a:lnTo>
                      <a:lnTo>
                        <a:pt x="25" y="99"/>
                      </a:lnTo>
                      <a:lnTo>
                        <a:pt x="26" y="99"/>
                      </a:lnTo>
                      <a:lnTo>
                        <a:pt x="26" y="98"/>
                      </a:lnTo>
                      <a:lnTo>
                        <a:pt x="27" y="98"/>
                      </a:lnTo>
                      <a:lnTo>
                        <a:pt x="27" y="97"/>
                      </a:lnTo>
                      <a:lnTo>
                        <a:pt x="27" y="96"/>
                      </a:lnTo>
                      <a:lnTo>
                        <a:pt x="28" y="96"/>
                      </a:lnTo>
                      <a:lnTo>
                        <a:pt x="28" y="95"/>
                      </a:lnTo>
                      <a:lnTo>
                        <a:pt x="29" y="95"/>
                      </a:lnTo>
                      <a:lnTo>
                        <a:pt x="29" y="94"/>
                      </a:lnTo>
                      <a:lnTo>
                        <a:pt x="30" y="94"/>
                      </a:lnTo>
                      <a:lnTo>
                        <a:pt x="30" y="93"/>
                      </a:lnTo>
                      <a:lnTo>
                        <a:pt x="31" y="93"/>
                      </a:lnTo>
                      <a:lnTo>
                        <a:pt x="31" y="92"/>
                      </a:lnTo>
                      <a:lnTo>
                        <a:pt x="32" y="92"/>
                      </a:lnTo>
                      <a:lnTo>
                        <a:pt x="32" y="91"/>
                      </a:lnTo>
                      <a:lnTo>
                        <a:pt x="32" y="90"/>
                      </a:lnTo>
                      <a:lnTo>
                        <a:pt x="33" y="90"/>
                      </a:lnTo>
                      <a:lnTo>
                        <a:pt x="33" y="89"/>
                      </a:lnTo>
                      <a:lnTo>
                        <a:pt x="34" y="89"/>
                      </a:lnTo>
                      <a:lnTo>
                        <a:pt x="34" y="88"/>
                      </a:lnTo>
                      <a:lnTo>
                        <a:pt x="35" y="88"/>
                      </a:lnTo>
                      <a:lnTo>
                        <a:pt x="35" y="87"/>
                      </a:lnTo>
                      <a:lnTo>
                        <a:pt x="36" y="87"/>
                      </a:lnTo>
                      <a:lnTo>
                        <a:pt x="36" y="86"/>
                      </a:lnTo>
                      <a:lnTo>
                        <a:pt x="37" y="86"/>
                      </a:lnTo>
                      <a:lnTo>
                        <a:pt x="37" y="85"/>
                      </a:lnTo>
                      <a:lnTo>
                        <a:pt x="38" y="85"/>
                      </a:lnTo>
                      <a:lnTo>
                        <a:pt x="38" y="84"/>
                      </a:lnTo>
                      <a:lnTo>
                        <a:pt x="38" y="83"/>
                      </a:lnTo>
                      <a:lnTo>
                        <a:pt x="39" y="83"/>
                      </a:lnTo>
                      <a:lnTo>
                        <a:pt x="39" y="82"/>
                      </a:lnTo>
                      <a:lnTo>
                        <a:pt x="40" y="82"/>
                      </a:lnTo>
                      <a:lnTo>
                        <a:pt x="40" y="81"/>
                      </a:lnTo>
                      <a:lnTo>
                        <a:pt x="41" y="81"/>
                      </a:lnTo>
                      <a:lnTo>
                        <a:pt x="41" y="80"/>
                      </a:lnTo>
                      <a:lnTo>
                        <a:pt x="42" y="80"/>
                      </a:lnTo>
                      <a:lnTo>
                        <a:pt x="42" y="79"/>
                      </a:lnTo>
                      <a:lnTo>
                        <a:pt x="43" y="79"/>
                      </a:lnTo>
                      <a:lnTo>
                        <a:pt x="43" y="78"/>
                      </a:lnTo>
                      <a:lnTo>
                        <a:pt x="43" y="77"/>
                      </a:lnTo>
                      <a:lnTo>
                        <a:pt x="44" y="77"/>
                      </a:lnTo>
                      <a:lnTo>
                        <a:pt x="44" y="76"/>
                      </a:lnTo>
                      <a:lnTo>
                        <a:pt x="45" y="76"/>
                      </a:lnTo>
                      <a:lnTo>
                        <a:pt x="46" y="76"/>
                      </a:lnTo>
                      <a:lnTo>
                        <a:pt x="46" y="75"/>
                      </a:lnTo>
                      <a:lnTo>
                        <a:pt x="46" y="74"/>
                      </a:lnTo>
                      <a:lnTo>
                        <a:pt x="47" y="74"/>
                      </a:lnTo>
                      <a:lnTo>
                        <a:pt x="47" y="73"/>
                      </a:lnTo>
                      <a:lnTo>
                        <a:pt x="48" y="73"/>
                      </a:lnTo>
                      <a:lnTo>
                        <a:pt x="48" y="72"/>
                      </a:lnTo>
                      <a:lnTo>
                        <a:pt x="49" y="72"/>
                      </a:lnTo>
                      <a:lnTo>
                        <a:pt x="49" y="71"/>
                      </a:lnTo>
                      <a:lnTo>
                        <a:pt x="49" y="70"/>
                      </a:lnTo>
                      <a:lnTo>
                        <a:pt x="50" y="70"/>
                      </a:lnTo>
                      <a:lnTo>
                        <a:pt x="51" y="70"/>
                      </a:lnTo>
                      <a:lnTo>
                        <a:pt x="51" y="69"/>
                      </a:lnTo>
                      <a:lnTo>
                        <a:pt x="51" y="68"/>
                      </a:lnTo>
                      <a:lnTo>
                        <a:pt x="52" y="68"/>
                      </a:lnTo>
                      <a:lnTo>
                        <a:pt x="52" y="67"/>
                      </a:lnTo>
                      <a:lnTo>
                        <a:pt x="53" y="67"/>
                      </a:lnTo>
                      <a:lnTo>
                        <a:pt x="53" y="66"/>
                      </a:lnTo>
                      <a:lnTo>
                        <a:pt x="54" y="66"/>
                      </a:lnTo>
                      <a:lnTo>
                        <a:pt x="54" y="65"/>
                      </a:lnTo>
                      <a:lnTo>
                        <a:pt x="55" y="65"/>
                      </a:lnTo>
                      <a:lnTo>
                        <a:pt x="55" y="64"/>
                      </a:lnTo>
                      <a:lnTo>
                        <a:pt x="56" y="64"/>
                      </a:lnTo>
                      <a:lnTo>
                        <a:pt x="56" y="63"/>
                      </a:lnTo>
                      <a:lnTo>
                        <a:pt x="57" y="63"/>
                      </a:lnTo>
                      <a:lnTo>
                        <a:pt x="57" y="62"/>
                      </a:lnTo>
                      <a:lnTo>
                        <a:pt x="57" y="61"/>
                      </a:lnTo>
                      <a:lnTo>
                        <a:pt x="58" y="61"/>
                      </a:lnTo>
                      <a:lnTo>
                        <a:pt x="58" y="60"/>
                      </a:lnTo>
                      <a:lnTo>
                        <a:pt x="59" y="60"/>
                      </a:lnTo>
                      <a:lnTo>
                        <a:pt x="59" y="59"/>
                      </a:lnTo>
                      <a:lnTo>
                        <a:pt x="60" y="59"/>
                      </a:lnTo>
                      <a:lnTo>
                        <a:pt x="60" y="58"/>
                      </a:lnTo>
                      <a:lnTo>
                        <a:pt x="61" y="58"/>
                      </a:lnTo>
                      <a:lnTo>
                        <a:pt x="61" y="57"/>
                      </a:lnTo>
                      <a:lnTo>
                        <a:pt x="62" y="57"/>
                      </a:lnTo>
                      <a:lnTo>
                        <a:pt x="62" y="56"/>
                      </a:lnTo>
                      <a:lnTo>
                        <a:pt x="62" y="55"/>
                      </a:lnTo>
                      <a:lnTo>
                        <a:pt x="63" y="55"/>
                      </a:lnTo>
                      <a:lnTo>
                        <a:pt x="63" y="54"/>
                      </a:lnTo>
                      <a:lnTo>
                        <a:pt x="64" y="54"/>
                      </a:lnTo>
                      <a:lnTo>
                        <a:pt x="64" y="53"/>
                      </a:lnTo>
                      <a:lnTo>
                        <a:pt x="65" y="53"/>
                      </a:lnTo>
                      <a:lnTo>
                        <a:pt x="65" y="52"/>
                      </a:lnTo>
                      <a:lnTo>
                        <a:pt x="66" y="52"/>
                      </a:lnTo>
                      <a:lnTo>
                        <a:pt x="66" y="51"/>
                      </a:lnTo>
                      <a:lnTo>
                        <a:pt x="67" y="51"/>
                      </a:lnTo>
                      <a:lnTo>
                        <a:pt x="67" y="50"/>
                      </a:lnTo>
                      <a:lnTo>
                        <a:pt x="68" y="50"/>
                      </a:lnTo>
                      <a:lnTo>
                        <a:pt x="68" y="49"/>
                      </a:lnTo>
                      <a:lnTo>
                        <a:pt x="68" y="48"/>
                      </a:lnTo>
                      <a:lnTo>
                        <a:pt x="69" y="48"/>
                      </a:lnTo>
                      <a:lnTo>
                        <a:pt x="69" y="47"/>
                      </a:lnTo>
                      <a:lnTo>
                        <a:pt x="70" y="47"/>
                      </a:lnTo>
                      <a:lnTo>
                        <a:pt x="70" y="46"/>
                      </a:lnTo>
                      <a:lnTo>
                        <a:pt x="71" y="46"/>
                      </a:lnTo>
                      <a:lnTo>
                        <a:pt x="71" y="45"/>
                      </a:lnTo>
                      <a:lnTo>
                        <a:pt x="72" y="45"/>
                      </a:lnTo>
                      <a:lnTo>
                        <a:pt x="72" y="44"/>
                      </a:lnTo>
                      <a:lnTo>
                        <a:pt x="73" y="44"/>
                      </a:lnTo>
                      <a:lnTo>
                        <a:pt x="73" y="43"/>
                      </a:lnTo>
                      <a:lnTo>
                        <a:pt x="73" y="42"/>
                      </a:lnTo>
                      <a:lnTo>
                        <a:pt x="74" y="42"/>
                      </a:lnTo>
                      <a:lnTo>
                        <a:pt x="74" y="41"/>
                      </a:lnTo>
                      <a:lnTo>
                        <a:pt x="75" y="41"/>
                      </a:lnTo>
                      <a:lnTo>
                        <a:pt x="76" y="41"/>
                      </a:lnTo>
                      <a:lnTo>
                        <a:pt x="76" y="40"/>
                      </a:lnTo>
                      <a:lnTo>
                        <a:pt x="76" y="39"/>
                      </a:lnTo>
                      <a:lnTo>
                        <a:pt x="77" y="39"/>
                      </a:lnTo>
                      <a:lnTo>
                        <a:pt x="77" y="38"/>
                      </a:lnTo>
                      <a:lnTo>
                        <a:pt x="78" y="38"/>
                      </a:lnTo>
                      <a:lnTo>
                        <a:pt x="78" y="37"/>
                      </a:lnTo>
                      <a:lnTo>
                        <a:pt x="79" y="37"/>
                      </a:lnTo>
                      <a:lnTo>
                        <a:pt x="79" y="36"/>
                      </a:lnTo>
                      <a:lnTo>
                        <a:pt x="79" y="35"/>
                      </a:lnTo>
                      <a:lnTo>
                        <a:pt x="80" y="35"/>
                      </a:lnTo>
                      <a:lnTo>
                        <a:pt x="80" y="34"/>
                      </a:lnTo>
                      <a:lnTo>
                        <a:pt x="81" y="34"/>
                      </a:lnTo>
                      <a:lnTo>
                        <a:pt x="81" y="33"/>
                      </a:lnTo>
                      <a:lnTo>
                        <a:pt x="82" y="33"/>
                      </a:lnTo>
                      <a:lnTo>
                        <a:pt x="82" y="32"/>
                      </a:lnTo>
                      <a:lnTo>
                        <a:pt x="83" y="32"/>
                      </a:lnTo>
                      <a:lnTo>
                        <a:pt x="83" y="31"/>
                      </a:lnTo>
                      <a:lnTo>
                        <a:pt x="84" y="31"/>
                      </a:lnTo>
                      <a:lnTo>
                        <a:pt x="84" y="30"/>
                      </a:lnTo>
                      <a:lnTo>
                        <a:pt x="85" y="30"/>
                      </a:lnTo>
                      <a:lnTo>
                        <a:pt x="85" y="29"/>
                      </a:lnTo>
                      <a:lnTo>
                        <a:pt x="85" y="28"/>
                      </a:lnTo>
                      <a:lnTo>
                        <a:pt x="86" y="28"/>
                      </a:lnTo>
                      <a:lnTo>
                        <a:pt x="87" y="28"/>
                      </a:lnTo>
                      <a:lnTo>
                        <a:pt x="87" y="27"/>
                      </a:lnTo>
                      <a:lnTo>
                        <a:pt x="87" y="26"/>
                      </a:lnTo>
                      <a:lnTo>
                        <a:pt x="88" y="26"/>
                      </a:lnTo>
                      <a:lnTo>
                        <a:pt x="88" y="25"/>
                      </a:lnTo>
                      <a:lnTo>
                        <a:pt x="89" y="25"/>
                      </a:lnTo>
                      <a:lnTo>
                        <a:pt x="89" y="24"/>
                      </a:lnTo>
                      <a:lnTo>
                        <a:pt x="90" y="24"/>
                      </a:lnTo>
                      <a:lnTo>
                        <a:pt x="90" y="23"/>
                      </a:lnTo>
                      <a:lnTo>
                        <a:pt x="90" y="22"/>
                      </a:lnTo>
                      <a:lnTo>
                        <a:pt x="91" y="22"/>
                      </a:lnTo>
                      <a:lnTo>
                        <a:pt x="92" y="22"/>
                      </a:lnTo>
                      <a:lnTo>
                        <a:pt x="92" y="21"/>
                      </a:lnTo>
                      <a:lnTo>
                        <a:pt x="92" y="20"/>
                      </a:lnTo>
                      <a:lnTo>
                        <a:pt x="93" y="20"/>
                      </a:lnTo>
                      <a:lnTo>
                        <a:pt x="93" y="19"/>
                      </a:lnTo>
                      <a:lnTo>
                        <a:pt x="94" y="19"/>
                      </a:lnTo>
                      <a:lnTo>
                        <a:pt x="94" y="18"/>
                      </a:lnTo>
                      <a:lnTo>
                        <a:pt x="95" y="18"/>
                      </a:lnTo>
                      <a:lnTo>
                        <a:pt x="95" y="17"/>
                      </a:lnTo>
                      <a:lnTo>
                        <a:pt x="96" y="17"/>
                      </a:lnTo>
                      <a:lnTo>
                        <a:pt x="96" y="16"/>
                      </a:lnTo>
                      <a:lnTo>
                        <a:pt x="97" y="16"/>
                      </a:lnTo>
                      <a:lnTo>
                        <a:pt x="97" y="15"/>
                      </a:lnTo>
                      <a:lnTo>
                        <a:pt x="98" y="15"/>
                      </a:lnTo>
                      <a:lnTo>
                        <a:pt x="98" y="14"/>
                      </a:lnTo>
                      <a:lnTo>
                        <a:pt x="98" y="13"/>
                      </a:lnTo>
                      <a:lnTo>
                        <a:pt x="99" y="13"/>
                      </a:lnTo>
                      <a:lnTo>
                        <a:pt x="99" y="12"/>
                      </a:lnTo>
                      <a:lnTo>
                        <a:pt x="100" y="12"/>
                      </a:lnTo>
                      <a:lnTo>
                        <a:pt x="100" y="11"/>
                      </a:lnTo>
                      <a:lnTo>
                        <a:pt x="101" y="11"/>
                      </a:lnTo>
                      <a:lnTo>
                        <a:pt x="101" y="10"/>
                      </a:lnTo>
                      <a:lnTo>
                        <a:pt x="102" y="10"/>
                      </a:lnTo>
                      <a:lnTo>
                        <a:pt x="102" y="9"/>
                      </a:lnTo>
                      <a:lnTo>
                        <a:pt x="103" y="9"/>
                      </a:lnTo>
                      <a:lnTo>
                        <a:pt x="103" y="8"/>
                      </a:lnTo>
                      <a:lnTo>
                        <a:pt x="103" y="7"/>
                      </a:lnTo>
                      <a:lnTo>
                        <a:pt x="104" y="7"/>
                      </a:lnTo>
                      <a:lnTo>
                        <a:pt x="104" y="6"/>
                      </a:lnTo>
                      <a:lnTo>
                        <a:pt x="105" y="6"/>
                      </a:lnTo>
                      <a:lnTo>
                        <a:pt x="105" y="5"/>
                      </a:lnTo>
                      <a:lnTo>
                        <a:pt x="106" y="5"/>
                      </a:lnTo>
                      <a:lnTo>
                        <a:pt x="106" y="4"/>
                      </a:lnTo>
                      <a:lnTo>
                        <a:pt x="107" y="4"/>
                      </a:lnTo>
                      <a:lnTo>
                        <a:pt x="107" y="3"/>
                      </a:lnTo>
                      <a:lnTo>
                        <a:pt x="108" y="3"/>
                      </a:lnTo>
                      <a:lnTo>
                        <a:pt x="108" y="2"/>
                      </a:lnTo>
                      <a:lnTo>
                        <a:pt x="109" y="2"/>
                      </a:lnTo>
                      <a:lnTo>
                        <a:pt x="109" y="1"/>
                      </a:lnTo>
                      <a:lnTo>
                        <a:pt x="109" y="0"/>
                      </a:lnTo>
                      <a:lnTo>
                        <a:pt x="110" y="0"/>
                      </a:lnTo>
                    </a:path>
                  </a:pathLst>
                </a:custGeom>
                <a:solidFill>
                  <a:schemeClr val="bg2"/>
                </a:solidFill>
                <a:ln w="28575" cap="rnd" cmpd="sng">
                  <a:solidFill>
                    <a:srgbClr val="B2B2B2"/>
                  </a:solidFill>
                  <a:prstDash val="solid"/>
                  <a:round/>
                  <a:headEnd/>
                  <a:tailEnd/>
                </a:ln>
              </p:spPr>
              <p:txBody>
                <a:bodyPr/>
                <a:lstStyle/>
                <a:p>
                  <a:endParaRPr lang="en-US"/>
                </a:p>
              </p:txBody>
            </p:sp>
            <p:sp>
              <p:nvSpPr>
                <p:cNvPr id="59534" name="Freeform 46"/>
                <p:cNvSpPr>
                  <a:spLocks/>
                </p:cNvSpPr>
                <p:nvPr/>
              </p:nvSpPr>
              <p:spPr bwMode="auto">
                <a:xfrm>
                  <a:off x="2802" y="690"/>
                  <a:ext cx="660" cy="774"/>
                </a:xfrm>
                <a:custGeom>
                  <a:avLst/>
                  <a:gdLst>
                    <a:gd name="T0" fmla="*/ 2147483646 w 110"/>
                    <a:gd name="T1" fmla="*/ 2147483646 h 129"/>
                    <a:gd name="T2" fmla="*/ 2147483646 w 110"/>
                    <a:gd name="T3" fmla="*/ 2147483646 h 129"/>
                    <a:gd name="T4" fmla="*/ 2147483646 w 110"/>
                    <a:gd name="T5" fmla="*/ 2147483646 h 129"/>
                    <a:gd name="T6" fmla="*/ 2147483646 w 110"/>
                    <a:gd name="T7" fmla="*/ 2147483646 h 129"/>
                    <a:gd name="T8" fmla="*/ 2147483646 w 110"/>
                    <a:gd name="T9" fmla="*/ 2147483646 h 129"/>
                    <a:gd name="T10" fmla="*/ 2147483646 w 110"/>
                    <a:gd name="T11" fmla="*/ 2147483646 h 129"/>
                    <a:gd name="T12" fmla="*/ 2147483646 w 110"/>
                    <a:gd name="T13" fmla="*/ 2147483646 h 129"/>
                    <a:gd name="T14" fmla="*/ 2147483646 w 110"/>
                    <a:gd name="T15" fmla="*/ 2147483646 h 129"/>
                    <a:gd name="T16" fmla="*/ 2147483646 w 110"/>
                    <a:gd name="T17" fmla="*/ 2147483646 h 129"/>
                    <a:gd name="T18" fmla="*/ 2147483646 w 110"/>
                    <a:gd name="T19" fmla="*/ 2147483646 h 129"/>
                    <a:gd name="T20" fmla="*/ 2147483646 w 110"/>
                    <a:gd name="T21" fmla="*/ 2147483646 h 129"/>
                    <a:gd name="T22" fmla="*/ 2147483646 w 110"/>
                    <a:gd name="T23" fmla="*/ 2147483646 h 129"/>
                    <a:gd name="T24" fmla="*/ 2147483646 w 110"/>
                    <a:gd name="T25" fmla="*/ 2147483646 h 129"/>
                    <a:gd name="T26" fmla="*/ 2147483646 w 110"/>
                    <a:gd name="T27" fmla="*/ 2147483646 h 129"/>
                    <a:gd name="T28" fmla="*/ 2147483646 w 110"/>
                    <a:gd name="T29" fmla="*/ 2147483646 h 129"/>
                    <a:gd name="T30" fmla="*/ 2147483646 w 110"/>
                    <a:gd name="T31" fmla="*/ 2147483646 h 129"/>
                    <a:gd name="T32" fmla="*/ 2147483646 w 110"/>
                    <a:gd name="T33" fmla="*/ 2147483646 h 129"/>
                    <a:gd name="T34" fmla="*/ 2147483646 w 110"/>
                    <a:gd name="T35" fmla="*/ 2147483646 h 129"/>
                    <a:gd name="T36" fmla="*/ 2147483646 w 110"/>
                    <a:gd name="T37" fmla="*/ 2147483646 h 129"/>
                    <a:gd name="T38" fmla="*/ 2147483646 w 110"/>
                    <a:gd name="T39" fmla="*/ 2147483646 h 129"/>
                    <a:gd name="T40" fmla="*/ 2147483646 w 110"/>
                    <a:gd name="T41" fmla="*/ 2147483646 h 129"/>
                    <a:gd name="T42" fmla="*/ 2147483646 w 110"/>
                    <a:gd name="T43" fmla="*/ 2147483646 h 129"/>
                    <a:gd name="T44" fmla="*/ 2147483646 w 110"/>
                    <a:gd name="T45" fmla="*/ 2147483646 h 129"/>
                    <a:gd name="T46" fmla="*/ 2147483646 w 110"/>
                    <a:gd name="T47" fmla="*/ 2147483646 h 129"/>
                    <a:gd name="T48" fmla="*/ 2147483646 w 110"/>
                    <a:gd name="T49" fmla="*/ 2147483646 h 129"/>
                    <a:gd name="T50" fmla="*/ 2147483646 w 110"/>
                    <a:gd name="T51" fmla="*/ 2147483646 h 129"/>
                    <a:gd name="T52" fmla="*/ 2147483646 w 110"/>
                    <a:gd name="T53" fmla="*/ 2147483646 h 129"/>
                    <a:gd name="T54" fmla="*/ 2147483646 w 110"/>
                    <a:gd name="T55" fmla="*/ 2147483646 h 129"/>
                    <a:gd name="T56" fmla="*/ 2147483646 w 110"/>
                    <a:gd name="T57" fmla="*/ 2147483646 h 129"/>
                    <a:gd name="T58" fmla="*/ 2147483646 w 110"/>
                    <a:gd name="T59" fmla="*/ 2147483646 h 129"/>
                    <a:gd name="T60" fmla="*/ 2147483646 w 110"/>
                    <a:gd name="T61" fmla="*/ 2147483646 h 129"/>
                    <a:gd name="T62" fmla="*/ 2147483646 w 110"/>
                    <a:gd name="T63" fmla="*/ 2147483646 h 129"/>
                    <a:gd name="T64" fmla="*/ 2147483646 w 110"/>
                    <a:gd name="T65" fmla="*/ 2147483646 h 129"/>
                    <a:gd name="T66" fmla="*/ 2147483646 w 110"/>
                    <a:gd name="T67" fmla="*/ 2147483646 h 129"/>
                    <a:gd name="T68" fmla="*/ 2147483646 w 110"/>
                    <a:gd name="T69" fmla="*/ 2147483646 h 129"/>
                    <a:gd name="T70" fmla="*/ 2147483646 w 110"/>
                    <a:gd name="T71" fmla="*/ 2147483646 h 129"/>
                    <a:gd name="T72" fmla="*/ 2147483646 w 110"/>
                    <a:gd name="T73" fmla="*/ 2147483646 h 129"/>
                    <a:gd name="T74" fmla="*/ 2147483646 w 110"/>
                    <a:gd name="T75" fmla="*/ 2147483646 h 129"/>
                    <a:gd name="T76" fmla="*/ 2147483646 w 110"/>
                    <a:gd name="T77" fmla="*/ 2147483646 h 129"/>
                    <a:gd name="T78" fmla="*/ 2147483646 w 110"/>
                    <a:gd name="T79" fmla="*/ 2147483646 h 129"/>
                    <a:gd name="T80" fmla="*/ 2147483646 w 110"/>
                    <a:gd name="T81" fmla="*/ 2147483646 h 129"/>
                    <a:gd name="T82" fmla="*/ 2147483646 w 110"/>
                    <a:gd name="T83" fmla="*/ 2147483646 h 129"/>
                    <a:gd name="T84" fmla="*/ 2147483646 w 110"/>
                    <a:gd name="T85" fmla="*/ 2147483646 h 129"/>
                    <a:gd name="T86" fmla="*/ 2147483646 w 110"/>
                    <a:gd name="T87" fmla="*/ 2147483646 h 129"/>
                    <a:gd name="T88" fmla="*/ 2147483646 w 110"/>
                    <a:gd name="T89" fmla="*/ 2147483646 h 129"/>
                    <a:gd name="T90" fmla="*/ 2147483646 w 110"/>
                    <a:gd name="T91" fmla="*/ 2147483646 h 129"/>
                    <a:gd name="T92" fmla="*/ 2147483646 w 110"/>
                    <a:gd name="T93" fmla="*/ 2147483646 h 129"/>
                    <a:gd name="T94" fmla="*/ 2147483646 w 110"/>
                    <a:gd name="T95" fmla="*/ 2147483646 h 129"/>
                    <a:gd name="T96" fmla="*/ 2147483646 w 110"/>
                    <a:gd name="T97" fmla="*/ 2147483646 h 129"/>
                    <a:gd name="T98" fmla="*/ 2147483646 w 110"/>
                    <a:gd name="T99" fmla="*/ 2147483646 h 129"/>
                    <a:gd name="T100" fmla="*/ 2147483646 w 110"/>
                    <a:gd name="T101" fmla="*/ 2147483646 h 129"/>
                    <a:gd name="T102" fmla="*/ 2147483646 w 110"/>
                    <a:gd name="T103" fmla="*/ 2147483646 h 129"/>
                    <a:gd name="T104" fmla="*/ 2147483646 w 110"/>
                    <a:gd name="T105" fmla="*/ 2147483646 h 129"/>
                    <a:gd name="T106" fmla="*/ 2147483646 w 110"/>
                    <a:gd name="T107" fmla="*/ 2147483646 h 129"/>
                    <a:gd name="T108" fmla="*/ 2147483646 w 110"/>
                    <a:gd name="T109" fmla="*/ 2147483646 h 129"/>
                    <a:gd name="T110" fmla="*/ 2147483646 w 110"/>
                    <a:gd name="T111" fmla="*/ 2147483646 h 129"/>
                    <a:gd name="T112" fmla="*/ 2147483646 w 110"/>
                    <a:gd name="T113" fmla="*/ 2147483646 h 12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10"/>
                    <a:gd name="T172" fmla="*/ 0 h 129"/>
                    <a:gd name="T173" fmla="*/ 110 w 110"/>
                    <a:gd name="T174" fmla="*/ 129 h 129"/>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10" h="129">
                      <a:moveTo>
                        <a:pt x="0" y="129"/>
                      </a:moveTo>
                      <a:lnTo>
                        <a:pt x="110" y="129"/>
                      </a:lnTo>
                      <a:lnTo>
                        <a:pt x="110" y="128"/>
                      </a:lnTo>
                      <a:lnTo>
                        <a:pt x="110" y="127"/>
                      </a:lnTo>
                      <a:lnTo>
                        <a:pt x="110" y="126"/>
                      </a:lnTo>
                      <a:lnTo>
                        <a:pt x="110" y="125"/>
                      </a:lnTo>
                      <a:lnTo>
                        <a:pt x="110" y="124"/>
                      </a:lnTo>
                      <a:lnTo>
                        <a:pt x="110" y="123"/>
                      </a:lnTo>
                      <a:lnTo>
                        <a:pt x="110" y="122"/>
                      </a:lnTo>
                      <a:lnTo>
                        <a:pt x="110" y="121"/>
                      </a:lnTo>
                      <a:lnTo>
                        <a:pt x="110" y="120"/>
                      </a:lnTo>
                      <a:lnTo>
                        <a:pt x="110" y="119"/>
                      </a:lnTo>
                      <a:lnTo>
                        <a:pt x="110" y="118"/>
                      </a:lnTo>
                      <a:lnTo>
                        <a:pt x="110" y="117"/>
                      </a:lnTo>
                      <a:lnTo>
                        <a:pt x="110" y="116"/>
                      </a:lnTo>
                      <a:lnTo>
                        <a:pt x="110" y="115"/>
                      </a:lnTo>
                      <a:lnTo>
                        <a:pt x="110" y="114"/>
                      </a:lnTo>
                      <a:lnTo>
                        <a:pt x="110" y="113"/>
                      </a:lnTo>
                      <a:lnTo>
                        <a:pt x="110" y="112"/>
                      </a:lnTo>
                      <a:lnTo>
                        <a:pt x="110" y="111"/>
                      </a:lnTo>
                      <a:lnTo>
                        <a:pt x="110" y="110"/>
                      </a:lnTo>
                      <a:lnTo>
                        <a:pt x="110" y="109"/>
                      </a:lnTo>
                      <a:lnTo>
                        <a:pt x="110" y="108"/>
                      </a:lnTo>
                      <a:lnTo>
                        <a:pt x="110" y="107"/>
                      </a:lnTo>
                      <a:lnTo>
                        <a:pt x="110" y="106"/>
                      </a:lnTo>
                      <a:lnTo>
                        <a:pt x="110" y="105"/>
                      </a:lnTo>
                      <a:lnTo>
                        <a:pt x="110" y="104"/>
                      </a:lnTo>
                      <a:lnTo>
                        <a:pt x="110" y="103"/>
                      </a:lnTo>
                      <a:lnTo>
                        <a:pt x="110" y="102"/>
                      </a:lnTo>
                      <a:lnTo>
                        <a:pt x="110" y="101"/>
                      </a:lnTo>
                      <a:lnTo>
                        <a:pt x="110" y="100"/>
                      </a:lnTo>
                      <a:lnTo>
                        <a:pt x="110" y="99"/>
                      </a:lnTo>
                      <a:lnTo>
                        <a:pt x="110" y="98"/>
                      </a:lnTo>
                      <a:lnTo>
                        <a:pt x="110" y="97"/>
                      </a:lnTo>
                      <a:lnTo>
                        <a:pt x="110" y="96"/>
                      </a:lnTo>
                      <a:lnTo>
                        <a:pt x="110" y="95"/>
                      </a:lnTo>
                      <a:lnTo>
                        <a:pt x="110" y="94"/>
                      </a:lnTo>
                      <a:lnTo>
                        <a:pt x="110" y="93"/>
                      </a:lnTo>
                      <a:lnTo>
                        <a:pt x="110" y="92"/>
                      </a:lnTo>
                      <a:lnTo>
                        <a:pt x="110" y="91"/>
                      </a:lnTo>
                      <a:lnTo>
                        <a:pt x="110" y="90"/>
                      </a:lnTo>
                      <a:lnTo>
                        <a:pt x="110" y="89"/>
                      </a:lnTo>
                      <a:lnTo>
                        <a:pt x="110" y="88"/>
                      </a:lnTo>
                      <a:lnTo>
                        <a:pt x="110" y="87"/>
                      </a:lnTo>
                      <a:lnTo>
                        <a:pt x="110" y="86"/>
                      </a:lnTo>
                      <a:lnTo>
                        <a:pt x="110" y="85"/>
                      </a:lnTo>
                      <a:lnTo>
                        <a:pt x="110" y="84"/>
                      </a:lnTo>
                      <a:lnTo>
                        <a:pt x="110" y="83"/>
                      </a:lnTo>
                      <a:lnTo>
                        <a:pt x="110" y="82"/>
                      </a:lnTo>
                      <a:lnTo>
                        <a:pt x="110" y="81"/>
                      </a:lnTo>
                      <a:lnTo>
                        <a:pt x="110" y="80"/>
                      </a:lnTo>
                      <a:lnTo>
                        <a:pt x="110" y="79"/>
                      </a:lnTo>
                      <a:lnTo>
                        <a:pt x="110" y="78"/>
                      </a:lnTo>
                      <a:lnTo>
                        <a:pt x="110" y="77"/>
                      </a:lnTo>
                      <a:lnTo>
                        <a:pt x="110" y="76"/>
                      </a:lnTo>
                      <a:lnTo>
                        <a:pt x="110" y="75"/>
                      </a:lnTo>
                      <a:lnTo>
                        <a:pt x="110" y="74"/>
                      </a:lnTo>
                      <a:lnTo>
                        <a:pt x="110" y="73"/>
                      </a:lnTo>
                      <a:lnTo>
                        <a:pt x="110" y="72"/>
                      </a:lnTo>
                      <a:lnTo>
                        <a:pt x="110" y="71"/>
                      </a:lnTo>
                      <a:lnTo>
                        <a:pt x="110" y="70"/>
                      </a:lnTo>
                      <a:lnTo>
                        <a:pt x="110" y="69"/>
                      </a:lnTo>
                      <a:lnTo>
                        <a:pt x="110" y="68"/>
                      </a:lnTo>
                      <a:lnTo>
                        <a:pt x="110" y="67"/>
                      </a:lnTo>
                      <a:lnTo>
                        <a:pt x="110" y="66"/>
                      </a:lnTo>
                      <a:lnTo>
                        <a:pt x="110" y="65"/>
                      </a:lnTo>
                      <a:lnTo>
                        <a:pt x="110" y="64"/>
                      </a:lnTo>
                      <a:lnTo>
                        <a:pt x="110" y="63"/>
                      </a:lnTo>
                      <a:lnTo>
                        <a:pt x="110" y="62"/>
                      </a:lnTo>
                      <a:lnTo>
                        <a:pt x="110" y="61"/>
                      </a:lnTo>
                      <a:lnTo>
                        <a:pt x="110" y="60"/>
                      </a:lnTo>
                      <a:lnTo>
                        <a:pt x="110" y="59"/>
                      </a:lnTo>
                      <a:lnTo>
                        <a:pt x="110" y="58"/>
                      </a:lnTo>
                      <a:lnTo>
                        <a:pt x="110" y="57"/>
                      </a:lnTo>
                      <a:lnTo>
                        <a:pt x="110" y="56"/>
                      </a:lnTo>
                      <a:lnTo>
                        <a:pt x="110" y="55"/>
                      </a:lnTo>
                      <a:lnTo>
                        <a:pt x="110" y="54"/>
                      </a:lnTo>
                      <a:lnTo>
                        <a:pt x="110" y="53"/>
                      </a:lnTo>
                      <a:lnTo>
                        <a:pt x="110" y="52"/>
                      </a:lnTo>
                      <a:lnTo>
                        <a:pt x="110" y="51"/>
                      </a:lnTo>
                      <a:lnTo>
                        <a:pt x="110" y="50"/>
                      </a:lnTo>
                      <a:lnTo>
                        <a:pt x="110" y="49"/>
                      </a:lnTo>
                      <a:lnTo>
                        <a:pt x="110" y="48"/>
                      </a:lnTo>
                      <a:lnTo>
                        <a:pt x="110" y="47"/>
                      </a:lnTo>
                      <a:lnTo>
                        <a:pt x="110" y="46"/>
                      </a:lnTo>
                      <a:lnTo>
                        <a:pt x="110" y="45"/>
                      </a:lnTo>
                      <a:lnTo>
                        <a:pt x="110" y="44"/>
                      </a:lnTo>
                      <a:lnTo>
                        <a:pt x="110" y="43"/>
                      </a:lnTo>
                      <a:lnTo>
                        <a:pt x="110" y="42"/>
                      </a:lnTo>
                      <a:lnTo>
                        <a:pt x="110" y="41"/>
                      </a:lnTo>
                      <a:lnTo>
                        <a:pt x="110" y="40"/>
                      </a:lnTo>
                      <a:lnTo>
                        <a:pt x="110" y="39"/>
                      </a:lnTo>
                      <a:lnTo>
                        <a:pt x="110" y="38"/>
                      </a:lnTo>
                      <a:lnTo>
                        <a:pt x="110" y="37"/>
                      </a:lnTo>
                      <a:lnTo>
                        <a:pt x="110" y="36"/>
                      </a:lnTo>
                      <a:lnTo>
                        <a:pt x="110" y="35"/>
                      </a:lnTo>
                      <a:lnTo>
                        <a:pt x="110" y="34"/>
                      </a:lnTo>
                      <a:lnTo>
                        <a:pt x="110" y="33"/>
                      </a:lnTo>
                      <a:lnTo>
                        <a:pt x="110" y="32"/>
                      </a:lnTo>
                      <a:lnTo>
                        <a:pt x="110" y="31"/>
                      </a:lnTo>
                      <a:lnTo>
                        <a:pt x="110" y="30"/>
                      </a:lnTo>
                      <a:lnTo>
                        <a:pt x="110" y="29"/>
                      </a:lnTo>
                      <a:lnTo>
                        <a:pt x="110" y="28"/>
                      </a:lnTo>
                      <a:lnTo>
                        <a:pt x="110" y="27"/>
                      </a:lnTo>
                      <a:lnTo>
                        <a:pt x="110" y="26"/>
                      </a:lnTo>
                      <a:lnTo>
                        <a:pt x="110" y="25"/>
                      </a:lnTo>
                      <a:lnTo>
                        <a:pt x="110" y="24"/>
                      </a:lnTo>
                      <a:lnTo>
                        <a:pt x="110" y="23"/>
                      </a:lnTo>
                      <a:lnTo>
                        <a:pt x="110" y="22"/>
                      </a:lnTo>
                      <a:lnTo>
                        <a:pt x="110" y="21"/>
                      </a:lnTo>
                      <a:lnTo>
                        <a:pt x="110" y="20"/>
                      </a:lnTo>
                      <a:lnTo>
                        <a:pt x="110" y="19"/>
                      </a:lnTo>
                      <a:lnTo>
                        <a:pt x="110" y="18"/>
                      </a:lnTo>
                      <a:lnTo>
                        <a:pt x="110" y="17"/>
                      </a:lnTo>
                      <a:lnTo>
                        <a:pt x="110" y="16"/>
                      </a:lnTo>
                      <a:lnTo>
                        <a:pt x="110" y="15"/>
                      </a:lnTo>
                      <a:lnTo>
                        <a:pt x="110" y="14"/>
                      </a:lnTo>
                      <a:lnTo>
                        <a:pt x="110" y="13"/>
                      </a:lnTo>
                      <a:lnTo>
                        <a:pt x="110" y="12"/>
                      </a:lnTo>
                      <a:lnTo>
                        <a:pt x="110" y="11"/>
                      </a:lnTo>
                      <a:lnTo>
                        <a:pt x="110" y="10"/>
                      </a:lnTo>
                      <a:lnTo>
                        <a:pt x="110" y="9"/>
                      </a:lnTo>
                      <a:lnTo>
                        <a:pt x="110" y="8"/>
                      </a:lnTo>
                      <a:lnTo>
                        <a:pt x="110" y="7"/>
                      </a:lnTo>
                      <a:lnTo>
                        <a:pt x="110" y="6"/>
                      </a:lnTo>
                      <a:lnTo>
                        <a:pt x="110" y="5"/>
                      </a:lnTo>
                      <a:lnTo>
                        <a:pt x="110" y="4"/>
                      </a:lnTo>
                      <a:lnTo>
                        <a:pt x="110" y="3"/>
                      </a:lnTo>
                      <a:lnTo>
                        <a:pt x="110" y="2"/>
                      </a:lnTo>
                      <a:lnTo>
                        <a:pt x="110" y="1"/>
                      </a:lnTo>
                      <a:lnTo>
                        <a:pt x="110" y="0"/>
                      </a:lnTo>
                    </a:path>
                  </a:pathLst>
                </a:custGeom>
                <a:solidFill>
                  <a:srgbClr val="B2B2B2"/>
                </a:solidFill>
                <a:ln w="28575" cap="rnd" cmpd="sng">
                  <a:solidFill>
                    <a:srgbClr val="B2B2B2"/>
                  </a:solidFill>
                  <a:prstDash val="solid"/>
                  <a:round/>
                  <a:headEnd/>
                  <a:tailEnd/>
                </a:ln>
              </p:spPr>
              <p:txBody>
                <a:bodyPr/>
                <a:lstStyle/>
                <a:p>
                  <a:endParaRPr lang="en-US"/>
                </a:p>
              </p:txBody>
            </p:sp>
          </p:grpSp>
          <p:sp>
            <p:nvSpPr>
              <p:cNvPr id="59532" name="Text Box 47"/>
              <p:cNvSpPr txBox="1">
                <a:spLocks noChangeArrowheads="1"/>
              </p:cNvSpPr>
              <p:nvPr/>
            </p:nvSpPr>
            <p:spPr bwMode="auto">
              <a:xfrm>
                <a:off x="4080" y="730"/>
                <a:ext cx="373" cy="2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ea typeface="MS PGothic" panose="020B0600070205080204" pitchFamily="34" charset="-128"/>
                  </a:defRPr>
                </a:lvl1pPr>
                <a:lvl2pPr marL="742950" indent="-285750">
                  <a:spcBef>
                    <a:spcPct val="20000"/>
                  </a:spcBef>
                  <a:buChar char="–"/>
                  <a:defRPr sz="2800">
                    <a:solidFill>
                      <a:schemeClr val="tx1"/>
                    </a:solidFill>
                    <a:latin typeface="Times New Roman" panose="02020603050405020304" pitchFamily="18" charset="0"/>
                    <a:ea typeface="MS PGothic" panose="020B0600070205080204" pitchFamily="34" charset="-128"/>
                  </a:defRPr>
                </a:lvl2pPr>
                <a:lvl3pPr marL="1143000" indent="-228600">
                  <a:spcBef>
                    <a:spcPct val="20000"/>
                  </a:spcBef>
                  <a:buChar char="•"/>
                  <a:defRPr sz="2400">
                    <a:solidFill>
                      <a:schemeClr val="tx1"/>
                    </a:solidFill>
                    <a:latin typeface="Times New Roman" panose="02020603050405020304" pitchFamily="18" charset="0"/>
                    <a:ea typeface="MS PGothic"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9pPr>
              </a:lstStyle>
              <a:p>
                <a:pPr eaLnBrk="1" hangingPunct="1">
                  <a:spcBef>
                    <a:spcPct val="0"/>
                  </a:spcBef>
                  <a:buFontTx/>
                  <a:buNone/>
                </a:pPr>
                <a:r>
                  <a:rPr lang="en-US" altLang="en-US" sz="1800">
                    <a:latin typeface="Arial" panose="020B0604020202020204" pitchFamily="34" charset="0"/>
                  </a:rPr>
                  <a:t>1/1</a:t>
                </a:r>
              </a:p>
            </p:txBody>
          </p:sp>
        </p:grpSp>
        <p:sp>
          <p:nvSpPr>
            <p:cNvPr id="59424" name="Text Box 48"/>
            <p:cNvSpPr txBox="1">
              <a:spLocks noChangeArrowheads="1"/>
            </p:cNvSpPr>
            <p:nvPr/>
          </p:nvSpPr>
          <p:spPr bwMode="auto">
            <a:xfrm>
              <a:off x="2400" y="-518"/>
              <a:ext cx="374" cy="2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ea typeface="MS PGothic" panose="020B0600070205080204" pitchFamily="34" charset="-128"/>
                </a:defRPr>
              </a:lvl1pPr>
              <a:lvl2pPr marL="742950" indent="-285750">
                <a:spcBef>
                  <a:spcPct val="20000"/>
                </a:spcBef>
                <a:buChar char="–"/>
                <a:defRPr sz="2800">
                  <a:solidFill>
                    <a:schemeClr val="tx1"/>
                  </a:solidFill>
                  <a:latin typeface="Times New Roman" panose="02020603050405020304" pitchFamily="18" charset="0"/>
                  <a:ea typeface="MS PGothic" panose="020B0600070205080204" pitchFamily="34" charset="-128"/>
                </a:defRPr>
              </a:lvl2pPr>
              <a:lvl3pPr marL="1143000" indent="-228600">
                <a:spcBef>
                  <a:spcPct val="20000"/>
                </a:spcBef>
                <a:buChar char="•"/>
                <a:defRPr sz="2400">
                  <a:solidFill>
                    <a:schemeClr val="tx1"/>
                  </a:solidFill>
                  <a:latin typeface="Times New Roman" panose="02020603050405020304" pitchFamily="18" charset="0"/>
                  <a:ea typeface="MS PGothic"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9pPr>
            </a:lstStyle>
            <a:p>
              <a:pPr eaLnBrk="1" hangingPunct="1">
                <a:spcBef>
                  <a:spcPct val="0"/>
                </a:spcBef>
                <a:buFontTx/>
                <a:buNone/>
              </a:pPr>
              <a:r>
                <a:rPr lang="en-US" altLang="en-US" sz="1800">
                  <a:latin typeface="Arial" panose="020B0604020202020204" pitchFamily="34" charset="0"/>
                </a:rPr>
                <a:t>0/0</a:t>
              </a:r>
            </a:p>
          </p:txBody>
        </p:sp>
        <p:grpSp>
          <p:nvGrpSpPr>
            <p:cNvPr id="59425" name="Group 49"/>
            <p:cNvGrpSpPr>
              <a:grpSpLocks/>
            </p:cNvGrpSpPr>
            <p:nvPr/>
          </p:nvGrpSpPr>
          <p:grpSpPr bwMode="auto">
            <a:xfrm>
              <a:off x="912" y="1188"/>
              <a:ext cx="720" cy="834"/>
              <a:chOff x="432" y="1188"/>
              <a:chExt cx="720" cy="834"/>
            </a:xfrm>
          </p:grpSpPr>
          <p:sp>
            <p:nvSpPr>
              <p:cNvPr id="59525" name="Freeform 50"/>
              <p:cNvSpPr>
                <a:spLocks/>
              </p:cNvSpPr>
              <p:nvPr/>
            </p:nvSpPr>
            <p:spPr bwMode="auto">
              <a:xfrm>
                <a:off x="464" y="1219"/>
                <a:ext cx="618" cy="755"/>
              </a:xfrm>
              <a:custGeom>
                <a:avLst/>
                <a:gdLst>
                  <a:gd name="T0" fmla="*/ 613 w 618"/>
                  <a:gd name="T1" fmla="*/ 1 h 755"/>
                  <a:gd name="T2" fmla="*/ 348 w 618"/>
                  <a:gd name="T3" fmla="*/ 0 h 755"/>
                  <a:gd name="T4" fmla="*/ 0 w 618"/>
                  <a:gd name="T5" fmla="*/ 1 h 755"/>
                  <a:gd name="T6" fmla="*/ 1 w 618"/>
                  <a:gd name="T7" fmla="*/ 755 h 755"/>
                  <a:gd name="T8" fmla="*/ 22 w 618"/>
                  <a:gd name="T9" fmla="*/ 707 h 755"/>
                  <a:gd name="T10" fmla="*/ 46 w 618"/>
                  <a:gd name="T11" fmla="*/ 659 h 755"/>
                  <a:gd name="T12" fmla="*/ 79 w 618"/>
                  <a:gd name="T13" fmla="*/ 586 h 755"/>
                  <a:gd name="T14" fmla="*/ 132 w 618"/>
                  <a:gd name="T15" fmla="*/ 485 h 755"/>
                  <a:gd name="T16" fmla="*/ 202 w 618"/>
                  <a:gd name="T17" fmla="*/ 361 h 755"/>
                  <a:gd name="T18" fmla="*/ 256 w 618"/>
                  <a:gd name="T19" fmla="*/ 280 h 755"/>
                  <a:gd name="T20" fmla="*/ 328 w 618"/>
                  <a:gd name="T21" fmla="*/ 184 h 755"/>
                  <a:gd name="T22" fmla="*/ 403 w 618"/>
                  <a:gd name="T23" fmla="*/ 115 h 755"/>
                  <a:gd name="T24" fmla="*/ 495 w 618"/>
                  <a:gd name="T25" fmla="*/ 41 h 755"/>
                  <a:gd name="T26" fmla="*/ 562 w 618"/>
                  <a:gd name="T27" fmla="*/ 14 h 755"/>
                  <a:gd name="T28" fmla="*/ 618 w 618"/>
                  <a:gd name="T29" fmla="*/ 2 h 75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618"/>
                  <a:gd name="T46" fmla="*/ 0 h 755"/>
                  <a:gd name="T47" fmla="*/ 618 w 618"/>
                  <a:gd name="T48" fmla="*/ 755 h 75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618" h="755">
                    <a:moveTo>
                      <a:pt x="613" y="1"/>
                    </a:moveTo>
                    <a:lnTo>
                      <a:pt x="348" y="0"/>
                    </a:lnTo>
                    <a:lnTo>
                      <a:pt x="0" y="1"/>
                    </a:lnTo>
                    <a:lnTo>
                      <a:pt x="1" y="755"/>
                    </a:lnTo>
                    <a:lnTo>
                      <a:pt x="22" y="707"/>
                    </a:lnTo>
                    <a:lnTo>
                      <a:pt x="46" y="659"/>
                    </a:lnTo>
                    <a:lnTo>
                      <a:pt x="79" y="586"/>
                    </a:lnTo>
                    <a:lnTo>
                      <a:pt x="132" y="485"/>
                    </a:lnTo>
                    <a:lnTo>
                      <a:pt x="202" y="361"/>
                    </a:lnTo>
                    <a:lnTo>
                      <a:pt x="256" y="280"/>
                    </a:lnTo>
                    <a:lnTo>
                      <a:pt x="328" y="184"/>
                    </a:lnTo>
                    <a:lnTo>
                      <a:pt x="403" y="115"/>
                    </a:lnTo>
                    <a:lnTo>
                      <a:pt x="495" y="41"/>
                    </a:lnTo>
                    <a:lnTo>
                      <a:pt x="562" y="14"/>
                    </a:lnTo>
                    <a:lnTo>
                      <a:pt x="618" y="2"/>
                    </a:lnTo>
                  </a:path>
                </a:pathLst>
              </a:custGeom>
              <a:solidFill>
                <a:srgbClr val="B2B2B2"/>
              </a:solidFill>
              <a:ln w="9525">
                <a:solidFill>
                  <a:schemeClr val="bg2"/>
                </a:solidFill>
                <a:round/>
                <a:headEnd/>
                <a:tailEnd/>
              </a:ln>
            </p:spPr>
            <p:txBody>
              <a:bodyPr/>
              <a:lstStyle/>
              <a:p>
                <a:endParaRPr lang="en-US"/>
              </a:p>
            </p:txBody>
          </p:sp>
          <p:sp>
            <p:nvSpPr>
              <p:cNvPr id="59526" name="Rectangle 51"/>
              <p:cNvSpPr>
                <a:spLocks noChangeArrowheads="1"/>
              </p:cNvSpPr>
              <p:nvPr/>
            </p:nvSpPr>
            <p:spPr bwMode="auto">
              <a:xfrm>
                <a:off x="432" y="1188"/>
                <a:ext cx="720" cy="834"/>
              </a:xfrm>
              <a:prstGeom prst="rect">
                <a:avLst/>
              </a:prstGeom>
              <a:noFill/>
              <a:ln w="9525" cap="rnd">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ea typeface="MS PGothic" panose="020B0600070205080204" pitchFamily="34" charset="-128"/>
                  </a:defRPr>
                </a:lvl1pPr>
                <a:lvl2pPr marL="742950" indent="-285750">
                  <a:spcBef>
                    <a:spcPct val="20000"/>
                  </a:spcBef>
                  <a:buChar char="–"/>
                  <a:defRPr sz="2800">
                    <a:solidFill>
                      <a:schemeClr val="tx1"/>
                    </a:solidFill>
                    <a:latin typeface="Times New Roman" panose="02020603050405020304" pitchFamily="18" charset="0"/>
                    <a:ea typeface="MS PGothic" panose="020B0600070205080204" pitchFamily="34" charset="-128"/>
                  </a:defRPr>
                </a:lvl2pPr>
                <a:lvl3pPr marL="1143000" indent="-228600">
                  <a:spcBef>
                    <a:spcPct val="20000"/>
                  </a:spcBef>
                  <a:buChar char="•"/>
                  <a:defRPr sz="2400">
                    <a:solidFill>
                      <a:schemeClr val="tx1"/>
                    </a:solidFill>
                    <a:latin typeface="Times New Roman" panose="02020603050405020304" pitchFamily="18" charset="0"/>
                    <a:ea typeface="MS PGothic"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9pPr>
              </a:lstStyle>
              <a:p>
                <a:pPr eaLnBrk="1" hangingPunct="1">
                  <a:spcBef>
                    <a:spcPct val="0"/>
                  </a:spcBef>
                  <a:buFontTx/>
                  <a:buNone/>
                </a:pPr>
                <a:endParaRPr lang="en-US" altLang="en-US" sz="1800">
                  <a:latin typeface="Papyrus" panose="03070502060502030205" pitchFamily="66" charset="0"/>
                </a:endParaRPr>
              </a:p>
            </p:txBody>
          </p:sp>
          <p:sp>
            <p:nvSpPr>
              <p:cNvPr id="59527" name="Freeform 52"/>
              <p:cNvSpPr>
                <a:spLocks/>
              </p:cNvSpPr>
              <p:nvPr/>
            </p:nvSpPr>
            <p:spPr bwMode="auto">
              <a:xfrm>
                <a:off x="462" y="1218"/>
                <a:ext cx="660" cy="774"/>
              </a:xfrm>
              <a:custGeom>
                <a:avLst/>
                <a:gdLst>
                  <a:gd name="T0" fmla="*/ 0 w 110"/>
                  <a:gd name="T1" fmla="*/ 2147483646 h 129"/>
                  <a:gd name="T2" fmla="*/ 0 w 110"/>
                  <a:gd name="T3" fmla="*/ 2147483646 h 129"/>
                  <a:gd name="T4" fmla="*/ 0 w 110"/>
                  <a:gd name="T5" fmla="*/ 2147483646 h 129"/>
                  <a:gd name="T6" fmla="*/ 0 w 110"/>
                  <a:gd name="T7" fmla="*/ 2147483646 h 129"/>
                  <a:gd name="T8" fmla="*/ 0 w 110"/>
                  <a:gd name="T9" fmla="*/ 2147483646 h 129"/>
                  <a:gd name="T10" fmla="*/ 0 w 110"/>
                  <a:gd name="T11" fmla="*/ 2147483646 h 129"/>
                  <a:gd name="T12" fmla="*/ 0 w 110"/>
                  <a:gd name="T13" fmla="*/ 2147483646 h 129"/>
                  <a:gd name="T14" fmla="*/ 0 w 110"/>
                  <a:gd name="T15" fmla="*/ 2147483646 h 129"/>
                  <a:gd name="T16" fmla="*/ 0 w 110"/>
                  <a:gd name="T17" fmla="*/ 2147483646 h 129"/>
                  <a:gd name="T18" fmla="*/ 0 w 110"/>
                  <a:gd name="T19" fmla="*/ 2147483646 h 129"/>
                  <a:gd name="T20" fmla="*/ 0 w 110"/>
                  <a:gd name="T21" fmla="*/ 2147483646 h 129"/>
                  <a:gd name="T22" fmla="*/ 0 w 110"/>
                  <a:gd name="T23" fmla="*/ 2147483646 h 129"/>
                  <a:gd name="T24" fmla="*/ 0 w 110"/>
                  <a:gd name="T25" fmla="*/ 2147483646 h 129"/>
                  <a:gd name="T26" fmla="*/ 0 w 110"/>
                  <a:gd name="T27" fmla="*/ 2147483646 h 129"/>
                  <a:gd name="T28" fmla="*/ 0 w 110"/>
                  <a:gd name="T29" fmla="*/ 2147483646 h 129"/>
                  <a:gd name="T30" fmla="*/ 0 w 110"/>
                  <a:gd name="T31" fmla="*/ 2147483646 h 129"/>
                  <a:gd name="T32" fmla="*/ 0 w 110"/>
                  <a:gd name="T33" fmla="*/ 2147483646 h 129"/>
                  <a:gd name="T34" fmla="*/ 0 w 110"/>
                  <a:gd name="T35" fmla="*/ 2147483646 h 129"/>
                  <a:gd name="T36" fmla="*/ 0 w 110"/>
                  <a:gd name="T37" fmla="*/ 2147483646 h 129"/>
                  <a:gd name="T38" fmla="*/ 0 w 110"/>
                  <a:gd name="T39" fmla="*/ 2147483646 h 129"/>
                  <a:gd name="T40" fmla="*/ 0 w 110"/>
                  <a:gd name="T41" fmla="*/ 2147483646 h 129"/>
                  <a:gd name="T42" fmla="*/ 0 w 110"/>
                  <a:gd name="T43" fmla="*/ 2147483646 h 129"/>
                  <a:gd name="T44" fmla="*/ 0 w 110"/>
                  <a:gd name="T45" fmla="*/ 2147483646 h 129"/>
                  <a:gd name="T46" fmla="*/ 0 w 110"/>
                  <a:gd name="T47" fmla="*/ 2147483646 h 129"/>
                  <a:gd name="T48" fmla="*/ 0 w 110"/>
                  <a:gd name="T49" fmla="*/ 2147483646 h 129"/>
                  <a:gd name="T50" fmla="*/ 0 w 110"/>
                  <a:gd name="T51" fmla="*/ 2147483646 h 129"/>
                  <a:gd name="T52" fmla="*/ 0 w 110"/>
                  <a:gd name="T53" fmla="*/ 2147483646 h 129"/>
                  <a:gd name="T54" fmla="*/ 0 w 110"/>
                  <a:gd name="T55" fmla="*/ 2147483646 h 129"/>
                  <a:gd name="T56" fmla="*/ 0 w 110"/>
                  <a:gd name="T57" fmla="*/ 2147483646 h 129"/>
                  <a:gd name="T58" fmla="*/ 0 w 110"/>
                  <a:gd name="T59" fmla="*/ 2147483646 h 129"/>
                  <a:gd name="T60" fmla="*/ 0 w 110"/>
                  <a:gd name="T61" fmla="*/ 2147483646 h 129"/>
                  <a:gd name="T62" fmla="*/ 0 w 110"/>
                  <a:gd name="T63" fmla="*/ 2147483646 h 129"/>
                  <a:gd name="T64" fmla="*/ 0 w 110"/>
                  <a:gd name="T65" fmla="*/ 2147483646 h 129"/>
                  <a:gd name="T66" fmla="*/ 0 w 110"/>
                  <a:gd name="T67" fmla="*/ 2147483646 h 129"/>
                  <a:gd name="T68" fmla="*/ 0 w 110"/>
                  <a:gd name="T69" fmla="*/ 2147483646 h 129"/>
                  <a:gd name="T70" fmla="*/ 0 w 110"/>
                  <a:gd name="T71" fmla="*/ 2147483646 h 129"/>
                  <a:gd name="T72" fmla="*/ 0 w 110"/>
                  <a:gd name="T73" fmla="*/ 2147483646 h 129"/>
                  <a:gd name="T74" fmla="*/ 0 w 110"/>
                  <a:gd name="T75" fmla="*/ 2147483646 h 129"/>
                  <a:gd name="T76" fmla="*/ 0 w 110"/>
                  <a:gd name="T77" fmla="*/ 2147483646 h 129"/>
                  <a:gd name="T78" fmla="*/ 0 w 110"/>
                  <a:gd name="T79" fmla="*/ 2147483646 h 129"/>
                  <a:gd name="T80" fmla="*/ 0 w 110"/>
                  <a:gd name="T81" fmla="*/ 2147483646 h 129"/>
                  <a:gd name="T82" fmla="*/ 0 w 110"/>
                  <a:gd name="T83" fmla="*/ 2147483646 h 129"/>
                  <a:gd name="T84" fmla="*/ 0 w 110"/>
                  <a:gd name="T85" fmla="*/ 2147483646 h 129"/>
                  <a:gd name="T86" fmla="*/ 0 w 110"/>
                  <a:gd name="T87" fmla="*/ 2147483646 h 129"/>
                  <a:gd name="T88" fmla="*/ 0 w 110"/>
                  <a:gd name="T89" fmla="*/ 2147483646 h 129"/>
                  <a:gd name="T90" fmla="*/ 0 w 110"/>
                  <a:gd name="T91" fmla="*/ 2147483646 h 129"/>
                  <a:gd name="T92" fmla="*/ 0 w 110"/>
                  <a:gd name="T93" fmla="*/ 2147483646 h 129"/>
                  <a:gd name="T94" fmla="*/ 0 w 110"/>
                  <a:gd name="T95" fmla="*/ 2147483646 h 129"/>
                  <a:gd name="T96" fmla="*/ 0 w 110"/>
                  <a:gd name="T97" fmla="*/ 2147483646 h 129"/>
                  <a:gd name="T98" fmla="*/ 0 w 110"/>
                  <a:gd name="T99" fmla="*/ 2147483646 h 129"/>
                  <a:gd name="T100" fmla="*/ 0 w 110"/>
                  <a:gd name="T101" fmla="*/ 2147483646 h 129"/>
                  <a:gd name="T102" fmla="*/ 0 w 110"/>
                  <a:gd name="T103" fmla="*/ 2147483646 h 129"/>
                  <a:gd name="T104" fmla="*/ 0 w 110"/>
                  <a:gd name="T105" fmla="*/ 2147483646 h 129"/>
                  <a:gd name="T106" fmla="*/ 0 w 110"/>
                  <a:gd name="T107" fmla="*/ 2147483646 h 129"/>
                  <a:gd name="T108" fmla="*/ 0 w 110"/>
                  <a:gd name="T109" fmla="*/ 2147483646 h 129"/>
                  <a:gd name="T110" fmla="*/ 0 w 110"/>
                  <a:gd name="T111" fmla="*/ 2147483646 h 129"/>
                  <a:gd name="T112" fmla="*/ 0 w 110"/>
                  <a:gd name="T113" fmla="*/ 0 h 12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10"/>
                  <a:gd name="T172" fmla="*/ 0 h 129"/>
                  <a:gd name="T173" fmla="*/ 110 w 110"/>
                  <a:gd name="T174" fmla="*/ 129 h 129"/>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10" h="129">
                    <a:moveTo>
                      <a:pt x="0" y="129"/>
                    </a:moveTo>
                    <a:lnTo>
                      <a:pt x="0" y="129"/>
                    </a:lnTo>
                    <a:lnTo>
                      <a:pt x="0" y="128"/>
                    </a:lnTo>
                    <a:lnTo>
                      <a:pt x="0" y="127"/>
                    </a:lnTo>
                    <a:lnTo>
                      <a:pt x="0" y="126"/>
                    </a:lnTo>
                    <a:lnTo>
                      <a:pt x="0" y="125"/>
                    </a:lnTo>
                    <a:lnTo>
                      <a:pt x="0" y="124"/>
                    </a:lnTo>
                    <a:lnTo>
                      <a:pt x="0" y="123"/>
                    </a:lnTo>
                    <a:lnTo>
                      <a:pt x="0" y="122"/>
                    </a:lnTo>
                    <a:lnTo>
                      <a:pt x="0" y="121"/>
                    </a:lnTo>
                    <a:lnTo>
                      <a:pt x="0" y="120"/>
                    </a:lnTo>
                    <a:lnTo>
                      <a:pt x="0" y="119"/>
                    </a:lnTo>
                    <a:lnTo>
                      <a:pt x="0" y="118"/>
                    </a:lnTo>
                    <a:lnTo>
                      <a:pt x="0" y="117"/>
                    </a:lnTo>
                    <a:lnTo>
                      <a:pt x="0" y="116"/>
                    </a:lnTo>
                    <a:lnTo>
                      <a:pt x="0" y="115"/>
                    </a:lnTo>
                    <a:lnTo>
                      <a:pt x="0" y="114"/>
                    </a:lnTo>
                    <a:lnTo>
                      <a:pt x="0" y="113"/>
                    </a:lnTo>
                    <a:lnTo>
                      <a:pt x="0" y="112"/>
                    </a:lnTo>
                    <a:lnTo>
                      <a:pt x="0" y="111"/>
                    </a:lnTo>
                    <a:lnTo>
                      <a:pt x="0" y="110"/>
                    </a:lnTo>
                    <a:lnTo>
                      <a:pt x="0" y="109"/>
                    </a:lnTo>
                    <a:lnTo>
                      <a:pt x="0" y="108"/>
                    </a:lnTo>
                    <a:lnTo>
                      <a:pt x="0" y="107"/>
                    </a:lnTo>
                    <a:lnTo>
                      <a:pt x="0" y="106"/>
                    </a:lnTo>
                    <a:lnTo>
                      <a:pt x="0" y="105"/>
                    </a:lnTo>
                    <a:lnTo>
                      <a:pt x="0" y="104"/>
                    </a:lnTo>
                    <a:lnTo>
                      <a:pt x="0" y="103"/>
                    </a:lnTo>
                    <a:lnTo>
                      <a:pt x="0" y="102"/>
                    </a:lnTo>
                    <a:lnTo>
                      <a:pt x="0" y="101"/>
                    </a:lnTo>
                    <a:lnTo>
                      <a:pt x="0" y="100"/>
                    </a:lnTo>
                    <a:lnTo>
                      <a:pt x="0" y="99"/>
                    </a:lnTo>
                    <a:lnTo>
                      <a:pt x="0" y="98"/>
                    </a:lnTo>
                    <a:lnTo>
                      <a:pt x="0" y="97"/>
                    </a:lnTo>
                    <a:lnTo>
                      <a:pt x="0" y="96"/>
                    </a:lnTo>
                    <a:lnTo>
                      <a:pt x="0" y="95"/>
                    </a:lnTo>
                    <a:lnTo>
                      <a:pt x="0" y="94"/>
                    </a:lnTo>
                    <a:lnTo>
                      <a:pt x="0" y="93"/>
                    </a:lnTo>
                    <a:lnTo>
                      <a:pt x="0" y="92"/>
                    </a:lnTo>
                    <a:lnTo>
                      <a:pt x="0" y="91"/>
                    </a:lnTo>
                    <a:lnTo>
                      <a:pt x="0" y="90"/>
                    </a:lnTo>
                    <a:lnTo>
                      <a:pt x="0" y="89"/>
                    </a:lnTo>
                    <a:lnTo>
                      <a:pt x="0" y="88"/>
                    </a:lnTo>
                    <a:lnTo>
                      <a:pt x="0" y="87"/>
                    </a:lnTo>
                    <a:lnTo>
                      <a:pt x="0" y="86"/>
                    </a:lnTo>
                    <a:lnTo>
                      <a:pt x="0" y="85"/>
                    </a:lnTo>
                    <a:lnTo>
                      <a:pt x="0" y="84"/>
                    </a:lnTo>
                    <a:lnTo>
                      <a:pt x="0" y="83"/>
                    </a:lnTo>
                    <a:lnTo>
                      <a:pt x="0" y="82"/>
                    </a:lnTo>
                    <a:lnTo>
                      <a:pt x="0" y="81"/>
                    </a:lnTo>
                    <a:lnTo>
                      <a:pt x="0" y="80"/>
                    </a:lnTo>
                    <a:lnTo>
                      <a:pt x="0" y="79"/>
                    </a:lnTo>
                    <a:lnTo>
                      <a:pt x="0" y="78"/>
                    </a:lnTo>
                    <a:lnTo>
                      <a:pt x="0" y="77"/>
                    </a:lnTo>
                    <a:lnTo>
                      <a:pt x="0" y="76"/>
                    </a:lnTo>
                    <a:lnTo>
                      <a:pt x="0" y="75"/>
                    </a:lnTo>
                    <a:lnTo>
                      <a:pt x="0" y="74"/>
                    </a:lnTo>
                    <a:lnTo>
                      <a:pt x="0" y="73"/>
                    </a:lnTo>
                    <a:lnTo>
                      <a:pt x="0" y="72"/>
                    </a:lnTo>
                    <a:lnTo>
                      <a:pt x="0" y="71"/>
                    </a:lnTo>
                    <a:lnTo>
                      <a:pt x="0" y="70"/>
                    </a:lnTo>
                    <a:lnTo>
                      <a:pt x="0" y="69"/>
                    </a:lnTo>
                    <a:lnTo>
                      <a:pt x="0" y="68"/>
                    </a:lnTo>
                    <a:lnTo>
                      <a:pt x="0" y="67"/>
                    </a:lnTo>
                    <a:lnTo>
                      <a:pt x="0" y="66"/>
                    </a:lnTo>
                    <a:lnTo>
                      <a:pt x="0" y="65"/>
                    </a:lnTo>
                    <a:lnTo>
                      <a:pt x="0" y="64"/>
                    </a:lnTo>
                    <a:lnTo>
                      <a:pt x="0" y="63"/>
                    </a:lnTo>
                    <a:lnTo>
                      <a:pt x="0" y="62"/>
                    </a:lnTo>
                    <a:lnTo>
                      <a:pt x="0" y="61"/>
                    </a:lnTo>
                    <a:lnTo>
                      <a:pt x="0" y="60"/>
                    </a:lnTo>
                    <a:lnTo>
                      <a:pt x="0" y="59"/>
                    </a:lnTo>
                    <a:lnTo>
                      <a:pt x="0" y="58"/>
                    </a:lnTo>
                    <a:lnTo>
                      <a:pt x="0" y="57"/>
                    </a:lnTo>
                    <a:lnTo>
                      <a:pt x="0" y="56"/>
                    </a:lnTo>
                    <a:lnTo>
                      <a:pt x="0" y="55"/>
                    </a:lnTo>
                    <a:lnTo>
                      <a:pt x="0" y="54"/>
                    </a:lnTo>
                    <a:lnTo>
                      <a:pt x="0" y="53"/>
                    </a:lnTo>
                    <a:lnTo>
                      <a:pt x="0" y="52"/>
                    </a:lnTo>
                    <a:lnTo>
                      <a:pt x="0" y="51"/>
                    </a:lnTo>
                    <a:lnTo>
                      <a:pt x="0" y="50"/>
                    </a:lnTo>
                    <a:lnTo>
                      <a:pt x="0" y="49"/>
                    </a:lnTo>
                    <a:lnTo>
                      <a:pt x="0" y="48"/>
                    </a:lnTo>
                    <a:lnTo>
                      <a:pt x="0" y="47"/>
                    </a:lnTo>
                    <a:lnTo>
                      <a:pt x="0" y="46"/>
                    </a:lnTo>
                    <a:lnTo>
                      <a:pt x="0" y="45"/>
                    </a:lnTo>
                    <a:lnTo>
                      <a:pt x="0" y="44"/>
                    </a:lnTo>
                    <a:lnTo>
                      <a:pt x="0" y="43"/>
                    </a:lnTo>
                    <a:lnTo>
                      <a:pt x="0" y="42"/>
                    </a:lnTo>
                    <a:lnTo>
                      <a:pt x="0" y="41"/>
                    </a:lnTo>
                    <a:lnTo>
                      <a:pt x="0" y="40"/>
                    </a:lnTo>
                    <a:lnTo>
                      <a:pt x="0" y="39"/>
                    </a:lnTo>
                    <a:lnTo>
                      <a:pt x="0" y="38"/>
                    </a:lnTo>
                    <a:lnTo>
                      <a:pt x="0" y="37"/>
                    </a:lnTo>
                    <a:lnTo>
                      <a:pt x="0" y="36"/>
                    </a:lnTo>
                    <a:lnTo>
                      <a:pt x="0" y="35"/>
                    </a:lnTo>
                    <a:lnTo>
                      <a:pt x="0" y="34"/>
                    </a:lnTo>
                    <a:lnTo>
                      <a:pt x="0" y="33"/>
                    </a:lnTo>
                    <a:lnTo>
                      <a:pt x="0" y="32"/>
                    </a:lnTo>
                    <a:lnTo>
                      <a:pt x="0" y="31"/>
                    </a:lnTo>
                    <a:lnTo>
                      <a:pt x="0" y="30"/>
                    </a:lnTo>
                    <a:lnTo>
                      <a:pt x="0" y="29"/>
                    </a:lnTo>
                    <a:lnTo>
                      <a:pt x="0" y="28"/>
                    </a:lnTo>
                    <a:lnTo>
                      <a:pt x="0" y="27"/>
                    </a:lnTo>
                    <a:lnTo>
                      <a:pt x="0" y="26"/>
                    </a:lnTo>
                    <a:lnTo>
                      <a:pt x="0" y="25"/>
                    </a:lnTo>
                    <a:lnTo>
                      <a:pt x="0" y="24"/>
                    </a:lnTo>
                    <a:lnTo>
                      <a:pt x="0" y="23"/>
                    </a:lnTo>
                    <a:lnTo>
                      <a:pt x="0" y="22"/>
                    </a:lnTo>
                    <a:lnTo>
                      <a:pt x="0" y="21"/>
                    </a:lnTo>
                    <a:lnTo>
                      <a:pt x="0" y="20"/>
                    </a:lnTo>
                    <a:lnTo>
                      <a:pt x="0" y="19"/>
                    </a:lnTo>
                    <a:lnTo>
                      <a:pt x="0" y="18"/>
                    </a:lnTo>
                    <a:lnTo>
                      <a:pt x="0" y="17"/>
                    </a:lnTo>
                    <a:lnTo>
                      <a:pt x="0" y="16"/>
                    </a:lnTo>
                    <a:lnTo>
                      <a:pt x="0" y="15"/>
                    </a:lnTo>
                    <a:lnTo>
                      <a:pt x="0" y="14"/>
                    </a:lnTo>
                    <a:lnTo>
                      <a:pt x="0" y="13"/>
                    </a:lnTo>
                    <a:lnTo>
                      <a:pt x="0" y="12"/>
                    </a:lnTo>
                    <a:lnTo>
                      <a:pt x="0" y="11"/>
                    </a:lnTo>
                    <a:lnTo>
                      <a:pt x="0" y="10"/>
                    </a:lnTo>
                    <a:lnTo>
                      <a:pt x="0" y="9"/>
                    </a:lnTo>
                    <a:lnTo>
                      <a:pt x="0" y="8"/>
                    </a:lnTo>
                    <a:lnTo>
                      <a:pt x="0" y="7"/>
                    </a:lnTo>
                    <a:lnTo>
                      <a:pt x="0" y="6"/>
                    </a:lnTo>
                    <a:lnTo>
                      <a:pt x="0" y="5"/>
                    </a:lnTo>
                    <a:lnTo>
                      <a:pt x="0" y="4"/>
                    </a:lnTo>
                    <a:lnTo>
                      <a:pt x="0" y="3"/>
                    </a:lnTo>
                    <a:lnTo>
                      <a:pt x="0" y="2"/>
                    </a:lnTo>
                    <a:lnTo>
                      <a:pt x="0" y="1"/>
                    </a:lnTo>
                    <a:lnTo>
                      <a:pt x="0" y="0"/>
                    </a:lnTo>
                    <a:lnTo>
                      <a:pt x="110" y="0"/>
                    </a:lnTo>
                  </a:path>
                </a:pathLst>
              </a:custGeom>
              <a:noFill/>
              <a:ln w="28575" cap="rnd" cmpd="sng">
                <a:solidFill>
                  <a:srgbClr val="B2B2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9528" name="Freeform 53"/>
              <p:cNvSpPr>
                <a:spLocks/>
              </p:cNvSpPr>
              <p:nvPr/>
            </p:nvSpPr>
            <p:spPr bwMode="auto">
              <a:xfrm>
                <a:off x="462" y="1218"/>
                <a:ext cx="660" cy="774"/>
              </a:xfrm>
              <a:custGeom>
                <a:avLst/>
                <a:gdLst>
                  <a:gd name="T0" fmla="*/ 0 w 110"/>
                  <a:gd name="T1" fmla="*/ 2147483646 h 129"/>
                  <a:gd name="T2" fmla="*/ 2147483646 w 110"/>
                  <a:gd name="T3" fmla="*/ 2147483646 h 129"/>
                  <a:gd name="T4" fmla="*/ 2147483646 w 110"/>
                  <a:gd name="T5" fmla="*/ 2147483646 h 129"/>
                  <a:gd name="T6" fmla="*/ 2147483646 w 110"/>
                  <a:gd name="T7" fmla="*/ 2147483646 h 129"/>
                  <a:gd name="T8" fmla="*/ 2147483646 w 110"/>
                  <a:gd name="T9" fmla="*/ 2147483646 h 129"/>
                  <a:gd name="T10" fmla="*/ 2147483646 w 110"/>
                  <a:gd name="T11" fmla="*/ 2147483646 h 129"/>
                  <a:gd name="T12" fmla="*/ 2147483646 w 110"/>
                  <a:gd name="T13" fmla="*/ 2147483646 h 129"/>
                  <a:gd name="T14" fmla="*/ 2147483646 w 110"/>
                  <a:gd name="T15" fmla="*/ 2147483646 h 129"/>
                  <a:gd name="T16" fmla="*/ 2147483646 w 110"/>
                  <a:gd name="T17" fmla="*/ 2147483646 h 129"/>
                  <a:gd name="T18" fmla="*/ 2147483646 w 110"/>
                  <a:gd name="T19" fmla="*/ 2147483646 h 129"/>
                  <a:gd name="T20" fmla="*/ 2147483646 w 110"/>
                  <a:gd name="T21" fmla="*/ 2147483646 h 129"/>
                  <a:gd name="T22" fmla="*/ 2147483646 w 110"/>
                  <a:gd name="T23" fmla="*/ 2147483646 h 129"/>
                  <a:gd name="T24" fmla="*/ 2147483646 w 110"/>
                  <a:gd name="T25" fmla="*/ 2147483646 h 129"/>
                  <a:gd name="T26" fmla="*/ 2147483646 w 110"/>
                  <a:gd name="T27" fmla="*/ 2147483646 h 129"/>
                  <a:gd name="T28" fmla="*/ 2147483646 w 110"/>
                  <a:gd name="T29" fmla="*/ 2147483646 h 129"/>
                  <a:gd name="T30" fmla="*/ 2147483646 w 110"/>
                  <a:gd name="T31" fmla="*/ 2147483646 h 129"/>
                  <a:gd name="T32" fmla="*/ 2147483646 w 110"/>
                  <a:gd name="T33" fmla="*/ 2147483646 h 129"/>
                  <a:gd name="T34" fmla="*/ 2147483646 w 110"/>
                  <a:gd name="T35" fmla="*/ 2147483646 h 129"/>
                  <a:gd name="T36" fmla="*/ 2147483646 w 110"/>
                  <a:gd name="T37" fmla="*/ 2147483646 h 129"/>
                  <a:gd name="T38" fmla="*/ 2147483646 w 110"/>
                  <a:gd name="T39" fmla="*/ 2147483646 h 129"/>
                  <a:gd name="T40" fmla="*/ 2147483646 w 110"/>
                  <a:gd name="T41" fmla="*/ 2147483646 h 129"/>
                  <a:gd name="T42" fmla="*/ 2147483646 w 110"/>
                  <a:gd name="T43" fmla="*/ 2147483646 h 129"/>
                  <a:gd name="T44" fmla="*/ 2147483646 w 110"/>
                  <a:gd name="T45" fmla="*/ 2147483646 h 129"/>
                  <a:gd name="T46" fmla="*/ 2147483646 w 110"/>
                  <a:gd name="T47" fmla="*/ 2147483646 h 129"/>
                  <a:gd name="T48" fmla="*/ 2147483646 w 110"/>
                  <a:gd name="T49" fmla="*/ 2147483646 h 129"/>
                  <a:gd name="T50" fmla="*/ 2147483646 w 110"/>
                  <a:gd name="T51" fmla="*/ 2147483646 h 129"/>
                  <a:gd name="T52" fmla="*/ 2147483646 w 110"/>
                  <a:gd name="T53" fmla="*/ 2147483646 h 129"/>
                  <a:gd name="T54" fmla="*/ 2147483646 w 110"/>
                  <a:gd name="T55" fmla="*/ 2147483646 h 129"/>
                  <a:gd name="T56" fmla="*/ 2147483646 w 110"/>
                  <a:gd name="T57" fmla="*/ 2147483646 h 129"/>
                  <a:gd name="T58" fmla="*/ 2147483646 w 110"/>
                  <a:gd name="T59" fmla="*/ 2147483646 h 129"/>
                  <a:gd name="T60" fmla="*/ 2147483646 w 110"/>
                  <a:gd name="T61" fmla="*/ 2147483646 h 129"/>
                  <a:gd name="T62" fmla="*/ 2147483646 w 110"/>
                  <a:gd name="T63" fmla="*/ 2147483646 h 129"/>
                  <a:gd name="T64" fmla="*/ 2147483646 w 110"/>
                  <a:gd name="T65" fmla="*/ 2147483646 h 129"/>
                  <a:gd name="T66" fmla="*/ 2147483646 w 110"/>
                  <a:gd name="T67" fmla="*/ 2147483646 h 129"/>
                  <a:gd name="T68" fmla="*/ 2147483646 w 110"/>
                  <a:gd name="T69" fmla="*/ 2147483646 h 129"/>
                  <a:gd name="T70" fmla="*/ 2147483646 w 110"/>
                  <a:gd name="T71" fmla="*/ 2147483646 h 129"/>
                  <a:gd name="T72" fmla="*/ 2147483646 w 110"/>
                  <a:gd name="T73" fmla="*/ 2147483646 h 129"/>
                  <a:gd name="T74" fmla="*/ 2147483646 w 110"/>
                  <a:gd name="T75" fmla="*/ 2147483646 h 129"/>
                  <a:gd name="T76" fmla="*/ 2147483646 w 110"/>
                  <a:gd name="T77" fmla="*/ 2147483646 h 129"/>
                  <a:gd name="T78" fmla="*/ 2147483646 w 110"/>
                  <a:gd name="T79" fmla="*/ 2147483646 h 129"/>
                  <a:gd name="T80" fmla="*/ 2147483646 w 110"/>
                  <a:gd name="T81" fmla="*/ 2147483646 h 129"/>
                  <a:gd name="T82" fmla="*/ 2147483646 w 110"/>
                  <a:gd name="T83" fmla="*/ 2147483646 h 129"/>
                  <a:gd name="T84" fmla="*/ 2147483646 w 110"/>
                  <a:gd name="T85" fmla="*/ 2147483646 h 129"/>
                  <a:gd name="T86" fmla="*/ 2147483646 w 110"/>
                  <a:gd name="T87" fmla="*/ 2147483646 h 129"/>
                  <a:gd name="T88" fmla="*/ 2147483646 w 110"/>
                  <a:gd name="T89" fmla="*/ 2147483646 h 129"/>
                  <a:gd name="T90" fmla="*/ 2147483646 w 110"/>
                  <a:gd name="T91" fmla="*/ 2147483646 h 129"/>
                  <a:gd name="T92" fmla="*/ 2147483646 w 110"/>
                  <a:gd name="T93" fmla="*/ 2147483646 h 129"/>
                  <a:gd name="T94" fmla="*/ 2147483646 w 110"/>
                  <a:gd name="T95" fmla="*/ 2147483646 h 129"/>
                  <a:gd name="T96" fmla="*/ 2147483646 w 110"/>
                  <a:gd name="T97" fmla="*/ 2147483646 h 129"/>
                  <a:gd name="T98" fmla="*/ 2147483646 w 110"/>
                  <a:gd name="T99" fmla="*/ 2147483646 h 129"/>
                  <a:gd name="T100" fmla="*/ 2147483646 w 110"/>
                  <a:gd name="T101" fmla="*/ 2147483646 h 129"/>
                  <a:gd name="T102" fmla="*/ 2147483646 w 110"/>
                  <a:gd name="T103" fmla="*/ 2147483646 h 129"/>
                  <a:gd name="T104" fmla="*/ 2147483646 w 110"/>
                  <a:gd name="T105" fmla="*/ 2147483646 h 129"/>
                  <a:gd name="T106" fmla="*/ 2147483646 w 110"/>
                  <a:gd name="T107" fmla="*/ 2147483646 h 129"/>
                  <a:gd name="T108" fmla="*/ 2147483646 w 110"/>
                  <a:gd name="T109" fmla="*/ 2147483646 h 129"/>
                  <a:gd name="T110" fmla="*/ 2147483646 w 110"/>
                  <a:gd name="T111" fmla="*/ 2147483646 h 129"/>
                  <a:gd name="T112" fmla="*/ 2147483646 w 110"/>
                  <a:gd name="T113" fmla="*/ 2147483646 h 12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10"/>
                  <a:gd name="T172" fmla="*/ 0 h 129"/>
                  <a:gd name="T173" fmla="*/ 110 w 110"/>
                  <a:gd name="T174" fmla="*/ 129 h 129"/>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10" h="129">
                    <a:moveTo>
                      <a:pt x="0" y="129"/>
                    </a:moveTo>
                    <a:lnTo>
                      <a:pt x="0" y="129"/>
                    </a:lnTo>
                    <a:lnTo>
                      <a:pt x="0" y="128"/>
                    </a:lnTo>
                    <a:lnTo>
                      <a:pt x="0" y="127"/>
                    </a:lnTo>
                    <a:lnTo>
                      <a:pt x="1" y="127"/>
                    </a:lnTo>
                    <a:lnTo>
                      <a:pt x="1" y="126"/>
                    </a:lnTo>
                    <a:lnTo>
                      <a:pt x="1" y="125"/>
                    </a:lnTo>
                    <a:lnTo>
                      <a:pt x="2" y="125"/>
                    </a:lnTo>
                    <a:lnTo>
                      <a:pt x="2" y="124"/>
                    </a:lnTo>
                    <a:lnTo>
                      <a:pt x="2" y="123"/>
                    </a:lnTo>
                    <a:lnTo>
                      <a:pt x="3" y="123"/>
                    </a:lnTo>
                    <a:lnTo>
                      <a:pt x="3" y="122"/>
                    </a:lnTo>
                    <a:lnTo>
                      <a:pt x="3" y="121"/>
                    </a:lnTo>
                    <a:lnTo>
                      <a:pt x="4" y="121"/>
                    </a:lnTo>
                    <a:lnTo>
                      <a:pt x="4" y="120"/>
                    </a:lnTo>
                    <a:lnTo>
                      <a:pt x="4" y="119"/>
                    </a:lnTo>
                    <a:lnTo>
                      <a:pt x="4" y="118"/>
                    </a:lnTo>
                    <a:lnTo>
                      <a:pt x="5" y="118"/>
                    </a:lnTo>
                    <a:lnTo>
                      <a:pt x="5" y="117"/>
                    </a:lnTo>
                    <a:lnTo>
                      <a:pt x="5" y="116"/>
                    </a:lnTo>
                    <a:lnTo>
                      <a:pt x="6" y="116"/>
                    </a:lnTo>
                    <a:lnTo>
                      <a:pt x="6" y="115"/>
                    </a:lnTo>
                    <a:lnTo>
                      <a:pt x="6" y="114"/>
                    </a:lnTo>
                    <a:lnTo>
                      <a:pt x="7" y="114"/>
                    </a:lnTo>
                    <a:lnTo>
                      <a:pt x="7" y="113"/>
                    </a:lnTo>
                    <a:lnTo>
                      <a:pt x="7" y="112"/>
                    </a:lnTo>
                    <a:lnTo>
                      <a:pt x="8" y="112"/>
                    </a:lnTo>
                    <a:lnTo>
                      <a:pt x="8" y="111"/>
                    </a:lnTo>
                    <a:lnTo>
                      <a:pt x="8" y="110"/>
                    </a:lnTo>
                    <a:lnTo>
                      <a:pt x="9" y="110"/>
                    </a:lnTo>
                    <a:lnTo>
                      <a:pt x="9" y="109"/>
                    </a:lnTo>
                    <a:lnTo>
                      <a:pt x="9" y="108"/>
                    </a:lnTo>
                    <a:lnTo>
                      <a:pt x="9" y="107"/>
                    </a:lnTo>
                    <a:lnTo>
                      <a:pt x="10" y="107"/>
                    </a:lnTo>
                    <a:lnTo>
                      <a:pt x="10" y="106"/>
                    </a:lnTo>
                    <a:lnTo>
                      <a:pt x="10" y="105"/>
                    </a:lnTo>
                    <a:lnTo>
                      <a:pt x="11" y="105"/>
                    </a:lnTo>
                    <a:lnTo>
                      <a:pt x="11" y="104"/>
                    </a:lnTo>
                    <a:lnTo>
                      <a:pt x="11" y="103"/>
                    </a:lnTo>
                    <a:lnTo>
                      <a:pt x="12" y="103"/>
                    </a:lnTo>
                    <a:lnTo>
                      <a:pt x="12" y="102"/>
                    </a:lnTo>
                    <a:lnTo>
                      <a:pt x="12" y="101"/>
                    </a:lnTo>
                    <a:lnTo>
                      <a:pt x="13" y="101"/>
                    </a:lnTo>
                    <a:lnTo>
                      <a:pt x="13" y="100"/>
                    </a:lnTo>
                    <a:lnTo>
                      <a:pt x="13" y="99"/>
                    </a:lnTo>
                    <a:lnTo>
                      <a:pt x="14" y="99"/>
                    </a:lnTo>
                    <a:lnTo>
                      <a:pt x="14" y="98"/>
                    </a:lnTo>
                    <a:lnTo>
                      <a:pt x="14" y="97"/>
                    </a:lnTo>
                    <a:lnTo>
                      <a:pt x="15" y="97"/>
                    </a:lnTo>
                    <a:lnTo>
                      <a:pt x="15" y="96"/>
                    </a:lnTo>
                    <a:lnTo>
                      <a:pt x="15" y="95"/>
                    </a:lnTo>
                    <a:lnTo>
                      <a:pt x="16" y="95"/>
                    </a:lnTo>
                    <a:lnTo>
                      <a:pt x="16" y="94"/>
                    </a:lnTo>
                    <a:lnTo>
                      <a:pt x="16" y="93"/>
                    </a:lnTo>
                    <a:lnTo>
                      <a:pt x="17" y="93"/>
                    </a:lnTo>
                    <a:lnTo>
                      <a:pt x="17" y="92"/>
                    </a:lnTo>
                    <a:lnTo>
                      <a:pt x="17" y="91"/>
                    </a:lnTo>
                    <a:lnTo>
                      <a:pt x="18" y="91"/>
                    </a:lnTo>
                    <a:lnTo>
                      <a:pt x="18" y="90"/>
                    </a:lnTo>
                    <a:lnTo>
                      <a:pt x="18" y="89"/>
                    </a:lnTo>
                    <a:lnTo>
                      <a:pt x="19" y="89"/>
                    </a:lnTo>
                    <a:lnTo>
                      <a:pt x="19" y="88"/>
                    </a:lnTo>
                    <a:lnTo>
                      <a:pt x="19" y="87"/>
                    </a:lnTo>
                    <a:lnTo>
                      <a:pt x="20" y="87"/>
                    </a:lnTo>
                    <a:lnTo>
                      <a:pt x="20" y="86"/>
                    </a:lnTo>
                    <a:lnTo>
                      <a:pt x="20" y="85"/>
                    </a:lnTo>
                    <a:lnTo>
                      <a:pt x="21" y="85"/>
                    </a:lnTo>
                    <a:lnTo>
                      <a:pt x="21" y="84"/>
                    </a:lnTo>
                    <a:lnTo>
                      <a:pt x="21" y="83"/>
                    </a:lnTo>
                    <a:lnTo>
                      <a:pt x="22" y="83"/>
                    </a:lnTo>
                    <a:lnTo>
                      <a:pt x="22" y="82"/>
                    </a:lnTo>
                    <a:lnTo>
                      <a:pt x="22" y="81"/>
                    </a:lnTo>
                    <a:lnTo>
                      <a:pt x="23" y="81"/>
                    </a:lnTo>
                    <a:lnTo>
                      <a:pt x="23" y="80"/>
                    </a:lnTo>
                    <a:lnTo>
                      <a:pt x="24" y="80"/>
                    </a:lnTo>
                    <a:lnTo>
                      <a:pt x="24" y="79"/>
                    </a:lnTo>
                    <a:lnTo>
                      <a:pt x="24" y="78"/>
                    </a:lnTo>
                    <a:lnTo>
                      <a:pt x="25" y="78"/>
                    </a:lnTo>
                    <a:lnTo>
                      <a:pt x="25" y="77"/>
                    </a:lnTo>
                    <a:lnTo>
                      <a:pt x="25" y="76"/>
                    </a:lnTo>
                    <a:lnTo>
                      <a:pt x="26" y="76"/>
                    </a:lnTo>
                    <a:lnTo>
                      <a:pt x="26" y="75"/>
                    </a:lnTo>
                    <a:lnTo>
                      <a:pt x="26" y="74"/>
                    </a:lnTo>
                    <a:lnTo>
                      <a:pt x="27" y="74"/>
                    </a:lnTo>
                    <a:lnTo>
                      <a:pt x="27" y="73"/>
                    </a:lnTo>
                    <a:lnTo>
                      <a:pt x="27" y="72"/>
                    </a:lnTo>
                    <a:lnTo>
                      <a:pt x="28" y="72"/>
                    </a:lnTo>
                    <a:lnTo>
                      <a:pt x="28" y="71"/>
                    </a:lnTo>
                    <a:lnTo>
                      <a:pt x="29" y="71"/>
                    </a:lnTo>
                    <a:lnTo>
                      <a:pt x="29" y="70"/>
                    </a:lnTo>
                    <a:lnTo>
                      <a:pt x="29" y="69"/>
                    </a:lnTo>
                    <a:lnTo>
                      <a:pt x="30" y="69"/>
                    </a:lnTo>
                    <a:lnTo>
                      <a:pt x="30" y="68"/>
                    </a:lnTo>
                    <a:lnTo>
                      <a:pt x="31" y="68"/>
                    </a:lnTo>
                    <a:lnTo>
                      <a:pt x="31" y="67"/>
                    </a:lnTo>
                    <a:lnTo>
                      <a:pt x="31" y="66"/>
                    </a:lnTo>
                    <a:lnTo>
                      <a:pt x="32" y="66"/>
                    </a:lnTo>
                    <a:lnTo>
                      <a:pt x="32" y="65"/>
                    </a:lnTo>
                    <a:lnTo>
                      <a:pt x="32" y="64"/>
                    </a:lnTo>
                    <a:lnTo>
                      <a:pt x="33" y="64"/>
                    </a:lnTo>
                    <a:lnTo>
                      <a:pt x="33" y="63"/>
                    </a:lnTo>
                    <a:lnTo>
                      <a:pt x="34" y="63"/>
                    </a:lnTo>
                    <a:lnTo>
                      <a:pt x="34" y="62"/>
                    </a:lnTo>
                    <a:lnTo>
                      <a:pt x="34" y="61"/>
                    </a:lnTo>
                    <a:lnTo>
                      <a:pt x="35" y="61"/>
                    </a:lnTo>
                    <a:lnTo>
                      <a:pt x="35" y="60"/>
                    </a:lnTo>
                    <a:lnTo>
                      <a:pt x="35" y="59"/>
                    </a:lnTo>
                    <a:lnTo>
                      <a:pt x="36" y="59"/>
                    </a:lnTo>
                    <a:lnTo>
                      <a:pt x="36" y="58"/>
                    </a:lnTo>
                    <a:lnTo>
                      <a:pt x="36" y="57"/>
                    </a:lnTo>
                    <a:lnTo>
                      <a:pt x="37" y="57"/>
                    </a:lnTo>
                    <a:lnTo>
                      <a:pt x="37" y="56"/>
                    </a:lnTo>
                    <a:lnTo>
                      <a:pt x="38" y="56"/>
                    </a:lnTo>
                    <a:lnTo>
                      <a:pt x="38" y="55"/>
                    </a:lnTo>
                    <a:lnTo>
                      <a:pt x="39" y="55"/>
                    </a:lnTo>
                    <a:lnTo>
                      <a:pt x="39" y="54"/>
                    </a:lnTo>
                    <a:lnTo>
                      <a:pt x="39" y="53"/>
                    </a:lnTo>
                    <a:lnTo>
                      <a:pt x="40" y="53"/>
                    </a:lnTo>
                    <a:lnTo>
                      <a:pt x="40" y="52"/>
                    </a:lnTo>
                    <a:lnTo>
                      <a:pt x="41" y="52"/>
                    </a:lnTo>
                    <a:lnTo>
                      <a:pt x="41" y="51"/>
                    </a:lnTo>
                    <a:lnTo>
                      <a:pt x="41" y="50"/>
                    </a:lnTo>
                    <a:lnTo>
                      <a:pt x="42" y="50"/>
                    </a:lnTo>
                    <a:lnTo>
                      <a:pt x="42" y="49"/>
                    </a:lnTo>
                    <a:lnTo>
                      <a:pt x="43" y="49"/>
                    </a:lnTo>
                    <a:lnTo>
                      <a:pt x="43" y="48"/>
                    </a:lnTo>
                    <a:lnTo>
                      <a:pt x="43" y="47"/>
                    </a:lnTo>
                    <a:lnTo>
                      <a:pt x="44" y="47"/>
                    </a:lnTo>
                    <a:lnTo>
                      <a:pt x="44" y="46"/>
                    </a:lnTo>
                    <a:lnTo>
                      <a:pt x="45" y="46"/>
                    </a:lnTo>
                    <a:lnTo>
                      <a:pt x="45" y="45"/>
                    </a:lnTo>
                    <a:lnTo>
                      <a:pt x="45" y="44"/>
                    </a:lnTo>
                    <a:lnTo>
                      <a:pt x="46" y="44"/>
                    </a:lnTo>
                    <a:lnTo>
                      <a:pt x="46" y="43"/>
                    </a:lnTo>
                    <a:lnTo>
                      <a:pt x="47" y="43"/>
                    </a:lnTo>
                    <a:lnTo>
                      <a:pt x="47" y="42"/>
                    </a:lnTo>
                    <a:lnTo>
                      <a:pt x="48" y="42"/>
                    </a:lnTo>
                    <a:lnTo>
                      <a:pt x="48" y="41"/>
                    </a:lnTo>
                    <a:lnTo>
                      <a:pt x="49" y="41"/>
                    </a:lnTo>
                    <a:lnTo>
                      <a:pt x="49" y="40"/>
                    </a:lnTo>
                    <a:lnTo>
                      <a:pt x="49" y="39"/>
                    </a:lnTo>
                    <a:lnTo>
                      <a:pt x="50" y="39"/>
                    </a:lnTo>
                    <a:lnTo>
                      <a:pt x="50" y="38"/>
                    </a:lnTo>
                    <a:lnTo>
                      <a:pt x="51" y="38"/>
                    </a:lnTo>
                    <a:lnTo>
                      <a:pt x="51" y="37"/>
                    </a:lnTo>
                    <a:lnTo>
                      <a:pt x="52" y="37"/>
                    </a:lnTo>
                    <a:lnTo>
                      <a:pt x="52" y="36"/>
                    </a:lnTo>
                    <a:lnTo>
                      <a:pt x="52" y="35"/>
                    </a:lnTo>
                    <a:lnTo>
                      <a:pt x="53" y="35"/>
                    </a:lnTo>
                    <a:lnTo>
                      <a:pt x="53" y="34"/>
                    </a:lnTo>
                    <a:lnTo>
                      <a:pt x="54" y="34"/>
                    </a:lnTo>
                    <a:lnTo>
                      <a:pt x="54" y="33"/>
                    </a:lnTo>
                    <a:lnTo>
                      <a:pt x="55" y="33"/>
                    </a:lnTo>
                    <a:lnTo>
                      <a:pt x="55" y="32"/>
                    </a:lnTo>
                    <a:lnTo>
                      <a:pt x="56" y="32"/>
                    </a:lnTo>
                    <a:lnTo>
                      <a:pt x="56" y="31"/>
                    </a:lnTo>
                    <a:lnTo>
                      <a:pt x="57" y="31"/>
                    </a:lnTo>
                    <a:lnTo>
                      <a:pt x="57" y="30"/>
                    </a:lnTo>
                    <a:lnTo>
                      <a:pt x="58" y="30"/>
                    </a:lnTo>
                    <a:lnTo>
                      <a:pt x="58" y="29"/>
                    </a:lnTo>
                    <a:lnTo>
                      <a:pt x="58" y="28"/>
                    </a:lnTo>
                    <a:lnTo>
                      <a:pt x="59" y="28"/>
                    </a:lnTo>
                    <a:lnTo>
                      <a:pt x="60" y="28"/>
                    </a:lnTo>
                    <a:lnTo>
                      <a:pt x="60" y="27"/>
                    </a:lnTo>
                    <a:lnTo>
                      <a:pt x="60" y="26"/>
                    </a:lnTo>
                    <a:lnTo>
                      <a:pt x="61" y="26"/>
                    </a:lnTo>
                    <a:lnTo>
                      <a:pt x="61" y="25"/>
                    </a:lnTo>
                    <a:lnTo>
                      <a:pt x="62" y="25"/>
                    </a:lnTo>
                    <a:lnTo>
                      <a:pt x="62" y="24"/>
                    </a:lnTo>
                    <a:lnTo>
                      <a:pt x="63" y="24"/>
                    </a:lnTo>
                    <a:lnTo>
                      <a:pt x="63" y="23"/>
                    </a:lnTo>
                    <a:lnTo>
                      <a:pt x="64" y="23"/>
                    </a:lnTo>
                    <a:lnTo>
                      <a:pt x="64" y="22"/>
                    </a:lnTo>
                    <a:lnTo>
                      <a:pt x="65" y="22"/>
                    </a:lnTo>
                    <a:lnTo>
                      <a:pt x="65" y="21"/>
                    </a:lnTo>
                    <a:lnTo>
                      <a:pt x="66" y="21"/>
                    </a:lnTo>
                    <a:lnTo>
                      <a:pt x="66" y="20"/>
                    </a:lnTo>
                    <a:lnTo>
                      <a:pt x="67" y="20"/>
                    </a:lnTo>
                    <a:lnTo>
                      <a:pt x="67" y="19"/>
                    </a:lnTo>
                    <a:lnTo>
                      <a:pt x="68" y="19"/>
                    </a:lnTo>
                    <a:lnTo>
                      <a:pt x="68" y="18"/>
                    </a:lnTo>
                    <a:lnTo>
                      <a:pt x="69" y="18"/>
                    </a:lnTo>
                    <a:lnTo>
                      <a:pt x="70" y="18"/>
                    </a:lnTo>
                    <a:lnTo>
                      <a:pt x="70" y="17"/>
                    </a:lnTo>
                    <a:lnTo>
                      <a:pt x="71" y="17"/>
                    </a:lnTo>
                    <a:lnTo>
                      <a:pt x="71" y="16"/>
                    </a:lnTo>
                    <a:lnTo>
                      <a:pt x="72" y="16"/>
                    </a:lnTo>
                    <a:lnTo>
                      <a:pt x="72" y="15"/>
                    </a:lnTo>
                    <a:lnTo>
                      <a:pt x="73" y="15"/>
                    </a:lnTo>
                    <a:lnTo>
                      <a:pt x="74" y="15"/>
                    </a:lnTo>
                    <a:lnTo>
                      <a:pt x="74" y="14"/>
                    </a:lnTo>
                    <a:lnTo>
                      <a:pt x="75" y="14"/>
                    </a:lnTo>
                    <a:lnTo>
                      <a:pt x="75" y="13"/>
                    </a:lnTo>
                    <a:lnTo>
                      <a:pt x="76" y="13"/>
                    </a:lnTo>
                    <a:lnTo>
                      <a:pt x="76" y="12"/>
                    </a:lnTo>
                    <a:lnTo>
                      <a:pt x="77" y="12"/>
                    </a:lnTo>
                    <a:lnTo>
                      <a:pt x="77" y="11"/>
                    </a:lnTo>
                    <a:lnTo>
                      <a:pt x="78" y="11"/>
                    </a:lnTo>
                    <a:lnTo>
                      <a:pt x="79" y="11"/>
                    </a:lnTo>
                    <a:lnTo>
                      <a:pt x="79" y="10"/>
                    </a:lnTo>
                    <a:lnTo>
                      <a:pt x="80" y="10"/>
                    </a:lnTo>
                    <a:lnTo>
                      <a:pt x="80" y="9"/>
                    </a:lnTo>
                    <a:lnTo>
                      <a:pt x="81" y="9"/>
                    </a:lnTo>
                    <a:lnTo>
                      <a:pt x="82" y="9"/>
                    </a:lnTo>
                    <a:lnTo>
                      <a:pt x="82" y="8"/>
                    </a:lnTo>
                    <a:lnTo>
                      <a:pt x="83" y="8"/>
                    </a:lnTo>
                    <a:lnTo>
                      <a:pt x="83" y="7"/>
                    </a:lnTo>
                    <a:lnTo>
                      <a:pt x="84" y="7"/>
                    </a:lnTo>
                    <a:lnTo>
                      <a:pt x="86" y="7"/>
                    </a:lnTo>
                    <a:lnTo>
                      <a:pt x="86" y="6"/>
                    </a:lnTo>
                    <a:lnTo>
                      <a:pt x="87" y="6"/>
                    </a:lnTo>
                    <a:lnTo>
                      <a:pt x="88" y="6"/>
                    </a:lnTo>
                    <a:lnTo>
                      <a:pt x="88" y="5"/>
                    </a:lnTo>
                    <a:lnTo>
                      <a:pt x="90" y="5"/>
                    </a:lnTo>
                    <a:lnTo>
                      <a:pt x="90" y="4"/>
                    </a:lnTo>
                    <a:lnTo>
                      <a:pt x="91" y="4"/>
                    </a:lnTo>
                    <a:lnTo>
                      <a:pt x="93" y="4"/>
                    </a:lnTo>
                    <a:lnTo>
                      <a:pt x="93" y="3"/>
                    </a:lnTo>
                    <a:lnTo>
                      <a:pt x="95" y="3"/>
                    </a:lnTo>
                    <a:lnTo>
                      <a:pt x="95" y="2"/>
                    </a:lnTo>
                    <a:lnTo>
                      <a:pt x="97" y="2"/>
                    </a:lnTo>
                    <a:lnTo>
                      <a:pt x="99" y="2"/>
                    </a:lnTo>
                    <a:lnTo>
                      <a:pt x="99" y="1"/>
                    </a:lnTo>
                    <a:lnTo>
                      <a:pt x="103" y="1"/>
                    </a:lnTo>
                    <a:lnTo>
                      <a:pt x="103" y="0"/>
                    </a:lnTo>
                    <a:lnTo>
                      <a:pt x="110" y="0"/>
                    </a:lnTo>
                  </a:path>
                </a:pathLst>
              </a:custGeom>
              <a:noFill/>
              <a:ln w="28575" cap="rnd" cmpd="sng">
                <a:solidFill>
                  <a:srgbClr val="B2B2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9529" name="Text Box 54"/>
              <p:cNvSpPr txBox="1">
                <a:spLocks noChangeArrowheads="1"/>
              </p:cNvSpPr>
              <p:nvPr/>
            </p:nvSpPr>
            <p:spPr bwMode="auto">
              <a:xfrm>
                <a:off x="480" y="1210"/>
                <a:ext cx="373" cy="2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ea typeface="MS PGothic" panose="020B0600070205080204" pitchFamily="34" charset="-128"/>
                  </a:defRPr>
                </a:lvl1pPr>
                <a:lvl2pPr marL="742950" indent="-285750">
                  <a:spcBef>
                    <a:spcPct val="20000"/>
                  </a:spcBef>
                  <a:buChar char="–"/>
                  <a:defRPr sz="2800">
                    <a:solidFill>
                      <a:schemeClr val="tx1"/>
                    </a:solidFill>
                    <a:latin typeface="Times New Roman" panose="02020603050405020304" pitchFamily="18" charset="0"/>
                    <a:ea typeface="MS PGothic" panose="020B0600070205080204" pitchFamily="34" charset="-128"/>
                  </a:defRPr>
                </a:lvl2pPr>
                <a:lvl3pPr marL="1143000" indent="-228600">
                  <a:spcBef>
                    <a:spcPct val="20000"/>
                  </a:spcBef>
                  <a:buChar char="•"/>
                  <a:defRPr sz="2400">
                    <a:solidFill>
                      <a:schemeClr val="tx1"/>
                    </a:solidFill>
                    <a:latin typeface="Times New Roman" panose="02020603050405020304" pitchFamily="18" charset="0"/>
                    <a:ea typeface="MS PGothic"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9pPr>
              </a:lstStyle>
              <a:p>
                <a:pPr eaLnBrk="1" hangingPunct="1">
                  <a:spcBef>
                    <a:spcPct val="0"/>
                  </a:spcBef>
                  <a:buFontTx/>
                  <a:buNone/>
                </a:pPr>
                <a:r>
                  <a:rPr lang="en-US" altLang="en-US" sz="1800">
                    <a:latin typeface="Arial" panose="020B0604020202020204" pitchFamily="34" charset="0"/>
                  </a:rPr>
                  <a:t>0/2</a:t>
                </a:r>
              </a:p>
            </p:txBody>
          </p:sp>
        </p:grpSp>
        <p:grpSp>
          <p:nvGrpSpPr>
            <p:cNvPr id="59426" name="Group 55"/>
            <p:cNvGrpSpPr>
              <a:grpSpLocks/>
            </p:cNvGrpSpPr>
            <p:nvPr/>
          </p:nvGrpSpPr>
          <p:grpSpPr bwMode="auto">
            <a:xfrm>
              <a:off x="2064" y="1188"/>
              <a:ext cx="720" cy="840"/>
              <a:chOff x="2064" y="1188"/>
              <a:chExt cx="720" cy="840"/>
            </a:xfrm>
          </p:grpSpPr>
          <p:sp>
            <p:nvSpPr>
              <p:cNvPr id="59521" name="Freeform 56"/>
              <p:cNvSpPr>
                <a:spLocks/>
              </p:cNvSpPr>
              <p:nvPr/>
            </p:nvSpPr>
            <p:spPr bwMode="auto">
              <a:xfrm>
                <a:off x="2094" y="1218"/>
                <a:ext cx="660" cy="780"/>
              </a:xfrm>
              <a:custGeom>
                <a:avLst/>
                <a:gdLst>
                  <a:gd name="T0" fmla="*/ 0 w 110"/>
                  <a:gd name="T1" fmla="*/ 2147483646 h 130"/>
                  <a:gd name="T2" fmla="*/ 2147483646 w 110"/>
                  <a:gd name="T3" fmla="*/ 2147483646 h 130"/>
                  <a:gd name="T4" fmla="*/ 2147483646 w 110"/>
                  <a:gd name="T5" fmla="*/ 2147483646 h 130"/>
                  <a:gd name="T6" fmla="*/ 2147483646 w 110"/>
                  <a:gd name="T7" fmla="*/ 2147483646 h 130"/>
                  <a:gd name="T8" fmla="*/ 2147483646 w 110"/>
                  <a:gd name="T9" fmla="*/ 2147483646 h 130"/>
                  <a:gd name="T10" fmla="*/ 2147483646 w 110"/>
                  <a:gd name="T11" fmla="*/ 2147483646 h 130"/>
                  <a:gd name="T12" fmla="*/ 2147483646 w 110"/>
                  <a:gd name="T13" fmla="*/ 2147483646 h 130"/>
                  <a:gd name="T14" fmla="*/ 2147483646 w 110"/>
                  <a:gd name="T15" fmla="*/ 2147483646 h 130"/>
                  <a:gd name="T16" fmla="*/ 2147483646 w 110"/>
                  <a:gd name="T17" fmla="*/ 2147483646 h 130"/>
                  <a:gd name="T18" fmla="*/ 2147483646 w 110"/>
                  <a:gd name="T19" fmla="*/ 2147483646 h 130"/>
                  <a:gd name="T20" fmla="*/ 2147483646 w 110"/>
                  <a:gd name="T21" fmla="*/ 2147483646 h 130"/>
                  <a:gd name="T22" fmla="*/ 2147483646 w 110"/>
                  <a:gd name="T23" fmla="*/ 2147483646 h 130"/>
                  <a:gd name="T24" fmla="*/ 2147483646 w 110"/>
                  <a:gd name="T25" fmla="*/ 2147483646 h 130"/>
                  <a:gd name="T26" fmla="*/ 2147483646 w 110"/>
                  <a:gd name="T27" fmla="*/ 2147483646 h 130"/>
                  <a:gd name="T28" fmla="*/ 2147483646 w 110"/>
                  <a:gd name="T29" fmla="*/ 2147483646 h 130"/>
                  <a:gd name="T30" fmla="*/ 2147483646 w 110"/>
                  <a:gd name="T31" fmla="*/ 2147483646 h 130"/>
                  <a:gd name="T32" fmla="*/ 2147483646 w 110"/>
                  <a:gd name="T33" fmla="*/ 2147483646 h 130"/>
                  <a:gd name="T34" fmla="*/ 2147483646 w 110"/>
                  <a:gd name="T35" fmla="*/ 2147483646 h 130"/>
                  <a:gd name="T36" fmla="*/ 2147483646 w 110"/>
                  <a:gd name="T37" fmla="*/ 2147483646 h 130"/>
                  <a:gd name="T38" fmla="*/ 2147483646 w 110"/>
                  <a:gd name="T39" fmla="*/ 2147483646 h 130"/>
                  <a:gd name="T40" fmla="*/ 2147483646 w 110"/>
                  <a:gd name="T41" fmla="*/ 2147483646 h 130"/>
                  <a:gd name="T42" fmla="*/ 2147483646 w 110"/>
                  <a:gd name="T43" fmla="*/ 2147483646 h 130"/>
                  <a:gd name="T44" fmla="*/ 2147483646 w 110"/>
                  <a:gd name="T45" fmla="*/ 2147483646 h 130"/>
                  <a:gd name="T46" fmla="*/ 2147483646 w 110"/>
                  <a:gd name="T47" fmla="*/ 2147483646 h 130"/>
                  <a:gd name="T48" fmla="*/ 2147483646 w 110"/>
                  <a:gd name="T49" fmla="*/ 2147483646 h 130"/>
                  <a:gd name="T50" fmla="*/ 2147483646 w 110"/>
                  <a:gd name="T51" fmla="*/ 2147483646 h 130"/>
                  <a:gd name="T52" fmla="*/ 2147483646 w 110"/>
                  <a:gd name="T53" fmla="*/ 2147483646 h 130"/>
                  <a:gd name="T54" fmla="*/ 2147483646 w 110"/>
                  <a:gd name="T55" fmla="*/ 2147483646 h 130"/>
                  <a:gd name="T56" fmla="*/ 2147483646 w 110"/>
                  <a:gd name="T57" fmla="*/ 2147483646 h 130"/>
                  <a:gd name="T58" fmla="*/ 2147483646 w 110"/>
                  <a:gd name="T59" fmla="*/ 2147483646 h 130"/>
                  <a:gd name="T60" fmla="*/ 2147483646 w 110"/>
                  <a:gd name="T61" fmla="*/ 2147483646 h 130"/>
                  <a:gd name="T62" fmla="*/ 2147483646 w 110"/>
                  <a:gd name="T63" fmla="*/ 2147483646 h 130"/>
                  <a:gd name="T64" fmla="*/ 2147483646 w 110"/>
                  <a:gd name="T65" fmla="*/ 2147483646 h 130"/>
                  <a:gd name="T66" fmla="*/ 2147483646 w 110"/>
                  <a:gd name="T67" fmla="*/ 2147483646 h 130"/>
                  <a:gd name="T68" fmla="*/ 2147483646 w 110"/>
                  <a:gd name="T69" fmla="*/ 2147483646 h 130"/>
                  <a:gd name="T70" fmla="*/ 2147483646 w 110"/>
                  <a:gd name="T71" fmla="*/ 2147483646 h 130"/>
                  <a:gd name="T72" fmla="*/ 2147483646 w 110"/>
                  <a:gd name="T73" fmla="*/ 2147483646 h 130"/>
                  <a:gd name="T74" fmla="*/ 2147483646 w 110"/>
                  <a:gd name="T75" fmla="*/ 2147483646 h 130"/>
                  <a:gd name="T76" fmla="*/ 2147483646 w 110"/>
                  <a:gd name="T77" fmla="*/ 2147483646 h 130"/>
                  <a:gd name="T78" fmla="*/ 2147483646 w 110"/>
                  <a:gd name="T79" fmla="*/ 2147483646 h 130"/>
                  <a:gd name="T80" fmla="*/ 2147483646 w 110"/>
                  <a:gd name="T81" fmla="*/ 2147483646 h 130"/>
                  <a:gd name="T82" fmla="*/ 2147483646 w 110"/>
                  <a:gd name="T83" fmla="*/ 2147483646 h 130"/>
                  <a:gd name="T84" fmla="*/ 2147483646 w 110"/>
                  <a:gd name="T85" fmla="*/ 2147483646 h 130"/>
                  <a:gd name="T86" fmla="*/ 2147483646 w 110"/>
                  <a:gd name="T87" fmla="*/ 2147483646 h 130"/>
                  <a:gd name="T88" fmla="*/ 2147483646 w 110"/>
                  <a:gd name="T89" fmla="*/ 2147483646 h 130"/>
                  <a:gd name="T90" fmla="*/ 2147483646 w 110"/>
                  <a:gd name="T91" fmla="*/ 2147483646 h 130"/>
                  <a:gd name="T92" fmla="*/ 2147483646 w 110"/>
                  <a:gd name="T93" fmla="*/ 2147483646 h 130"/>
                  <a:gd name="T94" fmla="*/ 2147483646 w 110"/>
                  <a:gd name="T95" fmla="*/ 2147483646 h 130"/>
                  <a:gd name="T96" fmla="*/ 2147483646 w 110"/>
                  <a:gd name="T97" fmla="*/ 2147483646 h 130"/>
                  <a:gd name="T98" fmla="*/ 2147483646 w 110"/>
                  <a:gd name="T99" fmla="*/ 2147483646 h 130"/>
                  <a:gd name="T100" fmla="*/ 2147483646 w 110"/>
                  <a:gd name="T101" fmla="*/ 2147483646 h 130"/>
                  <a:gd name="T102" fmla="*/ 2147483646 w 110"/>
                  <a:gd name="T103" fmla="*/ 2147483646 h 130"/>
                  <a:gd name="T104" fmla="*/ 2147483646 w 110"/>
                  <a:gd name="T105" fmla="*/ 2147483646 h 130"/>
                  <a:gd name="T106" fmla="*/ 2147483646 w 110"/>
                  <a:gd name="T107" fmla="*/ 2147483646 h 130"/>
                  <a:gd name="T108" fmla="*/ 2147483646 w 110"/>
                  <a:gd name="T109" fmla="*/ 2147483646 h 130"/>
                  <a:gd name="T110" fmla="*/ 2147483646 w 110"/>
                  <a:gd name="T111" fmla="*/ 2147483646 h 130"/>
                  <a:gd name="T112" fmla="*/ 2147483646 w 110"/>
                  <a:gd name="T113" fmla="*/ 2147483646 h 13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10"/>
                  <a:gd name="T172" fmla="*/ 0 h 130"/>
                  <a:gd name="T173" fmla="*/ 110 w 110"/>
                  <a:gd name="T174" fmla="*/ 130 h 13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10" h="130">
                    <a:moveTo>
                      <a:pt x="0" y="130"/>
                    </a:moveTo>
                    <a:lnTo>
                      <a:pt x="0" y="129"/>
                    </a:lnTo>
                    <a:lnTo>
                      <a:pt x="0" y="128"/>
                    </a:lnTo>
                    <a:lnTo>
                      <a:pt x="0" y="127"/>
                    </a:lnTo>
                    <a:lnTo>
                      <a:pt x="1" y="127"/>
                    </a:lnTo>
                    <a:lnTo>
                      <a:pt x="1" y="126"/>
                    </a:lnTo>
                    <a:lnTo>
                      <a:pt x="1" y="125"/>
                    </a:lnTo>
                    <a:lnTo>
                      <a:pt x="2" y="125"/>
                    </a:lnTo>
                    <a:lnTo>
                      <a:pt x="2" y="124"/>
                    </a:lnTo>
                    <a:lnTo>
                      <a:pt x="2" y="123"/>
                    </a:lnTo>
                    <a:lnTo>
                      <a:pt x="3" y="123"/>
                    </a:lnTo>
                    <a:lnTo>
                      <a:pt x="3" y="122"/>
                    </a:lnTo>
                    <a:lnTo>
                      <a:pt x="3" y="121"/>
                    </a:lnTo>
                    <a:lnTo>
                      <a:pt x="4" y="121"/>
                    </a:lnTo>
                    <a:lnTo>
                      <a:pt x="4" y="120"/>
                    </a:lnTo>
                    <a:lnTo>
                      <a:pt x="4" y="119"/>
                    </a:lnTo>
                    <a:lnTo>
                      <a:pt x="4" y="118"/>
                    </a:lnTo>
                    <a:lnTo>
                      <a:pt x="5" y="118"/>
                    </a:lnTo>
                    <a:lnTo>
                      <a:pt x="5" y="117"/>
                    </a:lnTo>
                    <a:lnTo>
                      <a:pt x="5" y="116"/>
                    </a:lnTo>
                    <a:lnTo>
                      <a:pt x="6" y="116"/>
                    </a:lnTo>
                    <a:lnTo>
                      <a:pt x="6" y="115"/>
                    </a:lnTo>
                    <a:lnTo>
                      <a:pt x="6" y="114"/>
                    </a:lnTo>
                    <a:lnTo>
                      <a:pt x="6" y="113"/>
                    </a:lnTo>
                    <a:lnTo>
                      <a:pt x="7" y="113"/>
                    </a:lnTo>
                    <a:lnTo>
                      <a:pt x="7" y="112"/>
                    </a:lnTo>
                    <a:lnTo>
                      <a:pt x="7" y="111"/>
                    </a:lnTo>
                    <a:lnTo>
                      <a:pt x="8" y="111"/>
                    </a:lnTo>
                    <a:lnTo>
                      <a:pt x="8" y="110"/>
                    </a:lnTo>
                    <a:lnTo>
                      <a:pt x="9" y="110"/>
                    </a:lnTo>
                    <a:lnTo>
                      <a:pt x="9" y="109"/>
                    </a:lnTo>
                    <a:lnTo>
                      <a:pt x="9" y="108"/>
                    </a:lnTo>
                    <a:lnTo>
                      <a:pt x="9" y="107"/>
                    </a:lnTo>
                    <a:lnTo>
                      <a:pt x="10" y="107"/>
                    </a:lnTo>
                    <a:lnTo>
                      <a:pt x="10" y="106"/>
                    </a:lnTo>
                    <a:lnTo>
                      <a:pt x="10" y="105"/>
                    </a:lnTo>
                    <a:lnTo>
                      <a:pt x="11" y="105"/>
                    </a:lnTo>
                    <a:lnTo>
                      <a:pt x="11" y="104"/>
                    </a:lnTo>
                    <a:lnTo>
                      <a:pt x="11" y="103"/>
                    </a:lnTo>
                    <a:lnTo>
                      <a:pt x="12" y="103"/>
                    </a:lnTo>
                    <a:lnTo>
                      <a:pt x="12" y="102"/>
                    </a:lnTo>
                    <a:lnTo>
                      <a:pt x="12" y="101"/>
                    </a:lnTo>
                    <a:lnTo>
                      <a:pt x="13" y="101"/>
                    </a:lnTo>
                    <a:lnTo>
                      <a:pt x="13" y="100"/>
                    </a:lnTo>
                    <a:lnTo>
                      <a:pt x="13" y="99"/>
                    </a:lnTo>
                    <a:lnTo>
                      <a:pt x="14" y="99"/>
                    </a:lnTo>
                    <a:lnTo>
                      <a:pt x="14" y="98"/>
                    </a:lnTo>
                    <a:lnTo>
                      <a:pt x="14" y="97"/>
                    </a:lnTo>
                    <a:lnTo>
                      <a:pt x="15" y="97"/>
                    </a:lnTo>
                    <a:lnTo>
                      <a:pt x="15" y="96"/>
                    </a:lnTo>
                    <a:lnTo>
                      <a:pt x="15" y="95"/>
                    </a:lnTo>
                    <a:lnTo>
                      <a:pt x="16" y="95"/>
                    </a:lnTo>
                    <a:lnTo>
                      <a:pt x="16" y="94"/>
                    </a:lnTo>
                    <a:lnTo>
                      <a:pt x="16" y="93"/>
                    </a:lnTo>
                    <a:lnTo>
                      <a:pt x="17" y="93"/>
                    </a:lnTo>
                    <a:lnTo>
                      <a:pt x="17" y="92"/>
                    </a:lnTo>
                    <a:lnTo>
                      <a:pt x="17" y="91"/>
                    </a:lnTo>
                    <a:lnTo>
                      <a:pt x="18" y="91"/>
                    </a:lnTo>
                    <a:lnTo>
                      <a:pt x="18" y="90"/>
                    </a:lnTo>
                    <a:lnTo>
                      <a:pt x="18" y="89"/>
                    </a:lnTo>
                    <a:lnTo>
                      <a:pt x="19" y="89"/>
                    </a:lnTo>
                    <a:lnTo>
                      <a:pt x="19" y="88"/>
                    </a:lnTo>
                    <a:lnTo>
                      <a:pt x="19" y="87"/>
                    </a:lnTo>
                    <a:lnTo>
                      <a:pt x="20" y="87"/>
                    </a:lnTo>
                    <a:lnTo>
                      <a:pt x="20" y="86"/>
                    </a:lnTo>
                    <a:lnTo>
                      <a:pt x="20" y="85"/>
                    </a:lnTo>
                    <a:lnTo>
                      <a:pt x="21" y="85"/>
                    </a:lnTo>
                    <a:lnTo>
                      <a:pt x="21" y="84"/>
                    </a:lnTo>
                    <a:lnTo>
                      <a:pt x="21" y="83"/>
                    </a:lnTo>
                    <a:lnTo>
                      <a:pt x="22" y="83"/>
                    </a:lnTo>
                    <a:lnTo>
                      <a:pt x="22" y="82"/>
                    </a:lnTo>
                    <a:lnTo>
                      <a:pt x="22" y="81"/>
                    </a:lnTo>
                    <a:lnTo>
                      <a:pt x="23" y="81"/>
                    </a:lnTo>
                    <a:lnTo>
                      <a:pt x="23" y="80"/>
                    </a:lnTo>
                    <a:lnTo>
                      <a:pt x="24" y="80"/>
                    </a:lnTo>
                    <a:lnTo>
                      <a:pt x="24" y="79"/>
                    </a:lnTo>
                    <a:lnTo>
                      <a:pt x="24" y="78"/>
                    </a:lnTo>
                    <a:lnTo>
                      <a:pt x="25" y="78"/>
                    </a:lnTo>
                    <a:lnTo>
                      <a:pt x="25" y="77"/>
                    </a:lnTo>
                    <a:lnTo>
                      <a:pt x="25" y="76"/>
                    </a:lnTo>
                    <a:lnTo>
                      <a:pt x="26" y="76"/>
                    </a:lnTo>
                    <a:lnTo>
                      <a:pt x="26" y="75"/>
                    </a:lnTo>
                    <a:lnTo>
                      <a:pt x="26" y="74"/>
                    </a:lnTo>
                    <a:lnTo>
                      <a:pt x="27" y="74"/>
                    </a:lnTo>
                    <a:lnTo>
                      <a:pt x="27" y="73"/>
                    </a:lnTo>
                    <a:lnTo>
                      <a:pt x="27" y="72"/>
                    </a:lnTo>
                    <a:lnTo>
                      <a:pt x="28" y="72"/>
                    </a:lnTo>
                    <a:lnTo>
                      <a:pt x="28" y="71"/>
                    </a:lnTo>
                    <a:lnTo>
                      <a:pt x="29" y="71"/>
                    </a:lnTo>
                    <a:lnTo>
                      <a:pt x="29" y="70"/>
                    </a:lnTo>
                    <a:lnTo>
                      <a:pt x="29" y="69"/>
                    </a:lnTo>
                    <a:lnTo>
                      <a:pt x="30" y="69"/>
                    </a:lnTo>
                    <a:lnTo>
                      <a:pt x="30" y="68"/>
                    </a:lnTo>
                    <a:lnTo>
                      <a:pt x="30" y="67"/>
                    </a:lnTo>
                    <a:lnTo>
                      <a:pt x="31" y="67"/>
                    </a:lnTo>
                    <a:lnTo>
                      <a:pt x="31" y="66"/>
                    </a:lnTo>
                    <a:lnTo>
                      <a:pt x="31" y="65"/>
                    </a:lnTo>
                    <a:lnTo>
                      <a:pt x="32" y="65"/>
                    </a:lnTo>
                    <a:lnTo>
                      <a:pt x="32" y="64"/>
                    </a:lnTo>
                    <a:lnTo>
                      <a:pt x="33" y="64"/>
                    </a:lnTo>
                    <a:lnTo>
                      <a:pt x="33" y="63"/>
                    </a:lnTo>
                    <a:lnTo>
                      <a:pt x="33" y="62"/>
                    </a:lnTo>
                    <a:lnTo>
                      <a:pt x="34" y="62"/>
                    </a:lnTo>
                    <a:lnTo>
                      <a:pt x="34" y="61"/>
                    </a:lnTo>
                    <a:lnTo>
                      <a:pt x="34" y="60"/>
                    </a:lnTo>
                    <a:lnTo>
                      <a:pt x="35" y="60"/>
                    </a:lnTo>
                    <a:lnTo>
                      <a:pt x="35" y="59"/>
                    </a:lnTo>
                    <a:lnTo>
                      <a:pt x="36" y="59"/>
                    </a:lnTo>
                    <a:lnTo>
                      <a:pt x="36" y="58"/>
                    </a:lnTo>
                    <a:lnTo>
                      <a:pt x="36" y="57"/>
                    </a:lnTo>
                    <a:lnTo>
                      <a:pt x="37" y="57"/>
                    </a:lnTo>
                    <a:lnTo>
                      <a:pt x="37" y="56"/>
                    </a:lnTo>
                    <a:lnTo>
                      <a:pt x="38" y="56"/>
                    </a:lnTo>
                    <a:lnTo>
                      <a:pt x="38" y="55"/>
                    </a:lnTo>
                    <a:lnTo>
                      <a:pt x="38" y="54"/>
                    </a:lnTo>
                    <a:lnTo>
                      <a:pt x="39" y="54"/>
                    </a:lnTo>
                    <a:lnTo>
                      <a:pt x="39" y="53"/>
                    </a:lnTo>
                    <a:lnTo>
                      <a:pt x="40" y="53"/>
                    </a:lnTo>
                    <a:lnTo>
                      <a:pt x="40" y="52"/>
                    </a:lnTo>
                    <a:lnTo>
                      <a:pt x="40" y="51"/>
                    </a:lnTo>
                    <a:lnTo>
                      <a:pt x="41" y="51"/>
                    </a:lnTo>
                    <a:lnTo>
                      <a:pt x="41" y="50"/>
                    </a:lnTo>
                    <a:lnTo>
                      <a:pt x="42" y="50"/>
                    </a:lnTo>
                    <a:lnTo>
                      <a:pt x="42" y="49"/>
                    </a:lnTo>
                    <a:lnTo>
                      <a:pt x="43" y="49"/>
                    </a:lnTo>
                    <a:lnTo>
                      <a:pt x="43" y="48"/>
                    </a:lnTo>
                    <a:lnTo>
                      <a:pt x="43" y="47"/>
                    </a:lnTo>
                    <a:lnTo>
                      <a:pt x="44" y="47"/>
                    </a:lnTo>
                    <a:lnTo>
                      <a:pt x="44" y="46"/>
                    </a:lnTo>
                    <a:lnTo>
                      <a:pt x="44" y="45"/>
                    </a:lnTo>
                    <a:lnTo>
                      <a:pt x="45" y="45"/>
                    </a:lnTo>
                    <a:lnTo>
                      <a:pt x="45" y="44"/>
                    </a:lnTo>
                    <a:lnTo>
                      <a:pt x="46" y="44"/>
                    </a:lnTo>
                    <a:lnTo>
                      <a:pt x="46" y="43"/>
                    </a:lnTo>
                    <a:lnTo>
                      <a:pt x="47" y="43"/>
                    </a:lnTo>
                    <a:lnTo>
                      <a:pt x="47" y="42"/>
                    </a:lnTo>
                    <a:lnTo>
                      <a:pt x="48" y="42"/>
                    </a:lnTo>
                    <a:lnTo>
                      <a:pt x="48" y="41"/>
                    </a:lnTo>
                    <a:lnTo>
                      <a:pt x="48" y="40"/>
                    </a:lnTo>
                    <a:lnTo>
                      <a:pt x="49" y="40"/>
                    </a:lnTo>
                    <a:lnTo>
                      <a:pt x="49" y="39"/>
                    </a:lnTo>
                    <a:lnTo>
                      <a:pt x="50" y="39"/>
                    </a:lnTo>
                    <a:lnTo>
                      <a:pt x="50" y="38"/>
                    </a:lnTo>
                    <a:lnTo>
                      <a:pt x="51" y="38"/>
                    </a:lnTo>
                    <a:lnTo>
                      <a:pt x="51" y="37"/>
                    </a:lnTo>
                    <a:lnTo>
                      <a:pt x="51" y="36"/>
                    </a:lnTo>
                    <a:lnTo>
                      <a:pt x="52" y="36"/>
                    </a:lnTo>
                    <a:lnTo>
                      <a:pt x="52" y="35"/>
                    </a:lnTo>
                    <a:lnTo>
                      <a:pt x="53" y="35"/>
                    </a:lnTo>
                    <a:lnTo>
                      <a:pt x="53" y="34"/>
                    </a:lnTo>
                    <a:lnTo>
                      <a:pt x="54" y="34"/>
                    </a:lnTo>
                    <a:lnTo>
                      <a:pt x="54" y="33"/>
                    </a:lnTo>
                    <a:lnTo>
                      <a:pt x="54" y="32"/>
                    </a:lnTo>
                    <a:lnTo>
                      <a:pt x="55" y="32"/>
                    </a:lnTo>
                    <a:lnTo>
                      <a:pt x="56" y="32"/>
                    </a:lnTo>
                    <a:lnTo>
                      <a:pt x="56" y="31"/>
                    </a:lnTo>
                    <a:lnTo>
                      <a:pt x="56" y="30"/>
                    </a:lnTo>
                    <a:lnTo>
                      <a:pt x="57" y="30"/>
                    </a:lnTo>
                    <a:lnTo>
                      <a:pt x="57" y="29"/>
                    </a:lnTo>
                    <a:lnTo>
                      <a:pt x="58" y="29"/>
                    </a:lnTo>
                    <a:lnTo>
                      <a:pt x="58" y="28"/>
                    </a:lnTo>
                    <a:lnTo>
                      <a:pt x="59" y="28"/>
                    </a:lnTo>
                    <a:lnTo>
                      <a:pt x="59" y="27"/>
                    </a:lnTo>
                    <a:lnTo>
                      <a:pt x="60" y="27"/>
                    </a:lnTo>
                    <a:lnTo>
                      <a:pt x="60" y="26"/>
                    </a:lnTo>
                    <a:lnTo>
                      <a:pt x="61" y="26"/>
                    </a:lnTo>
                    <a:lnTo>
                      <a:pt x="61" y="25"/>
                    </a:lnTo>
                    <a:lnTo>
                      <a:pt x="62" y="25"/>
                    </a:lnTo>
                    <a:lnTo>
                      <a:pt x="62" y="24"/>
                    </a:lnTo>
                    <a:lnTo>
                      <a:pt x="63" y="24"/>
                    </a:lnTo>
                    <a:lnTo>
                      <a:pt x="63" y="23"/>
                    </a:lnTo>
                    <a:lnTo>
                      <a:pt x="64" y="23"/>
                    </a:lnTo>
                    <a:lnTo>
                      <a:pt x="64" y="22"/>
                    </a:lnTo>
                    <a:lnTo>
                      <a:pt x="65" y="22"/>
                    </a:lnTo>
                    <a:lnTo>
                      <a:pt x="65" y="21"/>
                    </a:lnTo>
                    <a:lnTo>
                      <a:pt x="66" y="21"/>
                    </a:lnTo>
                    <a:lnTo>
                      <a:pt x="66" y="20"/>
                    </a:lnTo>
                    <a:lnTo>
                      <a:pt x="67" y="20"/>
                    </a:lnTo>
                    <a:lnTo>
                      <a:pt x="67" y="19"/>
                    </a:lnTo>
                    <a:lnTo>
                      <a:pt x="68" y="19"/>
                    </a:lnTo>
                    <a:lnTo>
                      <a:pt x="68" y="18"/>
                    </a:lnTo>
                    <a:lnTo>
                      <a:pt x="69" y="18"/>
                    </a:lnTo>
                    <a:lnTo>
                      <a:pt x="70" y="18"/>
                    </a:lnTo>
                    <a:lnTo>
                      <a:pt x="70" y="17"/>
                    </a:lnTo>
                    <a:lnTo>
                      <a:pt x="70" y="16"/>
                    </a:lnTo>
                    <a:lnTo>
                      <a:pt x="71" y="16"/>
                    </a:lnTo>
                    <a:lnTo>
                      <a:pt x="72" y="16"/>
                    </a:lnTo>
                    <a:lnTo>
                      <a:pt x="72" y="15"/>
                    </a:lnTo>
                    <a:lnTo>
                      <a:pt x="73" y="15"/>
                    </a:lnTo>
                    <a:lnTo>
                      <a:pt x="73" y="14"/>
                    </a:lnTo>
                    <a:lnTo>
                      <a:pt x="74" y="14"/>
                    </a:lnTo>
                    <a:lnTo>
                      <a:pt x="75" y="14"/>
                    </a:lnTo>
                    <a:lnTo>
                      <a:pt x="75" y="13"/>
                    </a:lnTo>
                    <a:lnTo>
                      <a:pt x="75" y="12"/>
                    </a:lnTo>
                    <a:lnTo>
                      <a:pt x="76" y="12"/>
                    </a:lnTo>
                    <a:lnTo>
                      <a:pt x="77" y="12"/>
                    </a:lnTo>
                    <a:lnTo>
                      <a:pt x="77" y="11"/>
                    </a:lnTo>
                    <a:lnTo>
                      <a:pt x="78" y="11"/>
                    </a:lnTo>
                    <a:lnTo>
                      <a:pt x="78" y="10"/>
                    </a:lnTo>
                    <a:lnTo>
                      <a:pt x="79" y="10"/>
                    </a:lnTo>
                    <a:lnTo>
                      <a:pt x="80" y="10"/>
                    </a:lnTo>
                    <a:lnTo>
                      <a:pt x="80" y="9"/>
                    </a:lnTo>
                    <a:lnTo>
                      <a:pt x="81" y="9"/>
                    </a:lnTo>
                    <a:lnTo>
                      <a:pt x="81" y="8"/>
                    </a:lnTo>
                    <a:lnTo>
                      <a:pt x="82" y="8"/>
                    </a:lnTo>
                    <a:lnTo>
                      <a:pt x="83" y="8"/>
                    </a:lnTo>
                    <a:lnTo>
                      <a:pt x="83" y="7"/>
                    </a:lnTo>
                    <a:lnTo>
                      <a:pt x="84" y="7"/>
                    </a:lnTo>
                    <a:lnTo>
                      <a:pt x="86" y="7"/>
                    </a:lnTo>
                    <a:lnTo>
                      <a:pt x="86" y="6"/>
                    </a:lnTo>
                    <a:lnTo>
                      <a:pt x="87" y="6"/>
                    </a:lnTo>
                    <a:lnTo>
                      <a:pt x="87" y="5"/>
                    </a:lnTo>
                    <a:lnTo>
                      <a:pt x="88" y="5"/>
                    </a:lnTo>
                    <a:lnTo>
                      <a:pt x="90" y="5"/>
                    </a:lnTo>
                    <a:lnTo>
                      <a:pt x="90" y="4"/>
                    </a:lnTo>
                    <a:lnTo>
                      <a:pt x="91" y="4"/>
                    </a:lnTo>
                    <a:lnTo>
                      <a:pt x="91" y="3"/>
                    </a:lnTo>
                    <a:lnTo>
                      <a:pt x="93" y="3"/>
                    </a:lnTo>
                    <a:lnTo>
                      <a:pt x="95" y="3"/>
                    </a:lnTo>
                    <a:lnTo>
                      <a:pt x="95" y="2"/>
                    </a:lnTo>
                    <a:lnTo>
                      <a:pt x="97" y="2"/>
                    </a:lnTo>
                    <a:lnTo>
                      <a:pt x="97" y="1"/>
                    </a:lnTo>
                    <a:lnTo>
                      <a:pt x="99" y="1"/>
                    </a:lnTo>
                    <a:lnTo>
                      <a:pt x="103" y="1"/>
                    </a:lnTo>
                    <a:lnTo>
                      <a:pt x="103" y="0"/>
                    </a:lnTo>
                    <a:lnTo>
                      <a:pt x="110" y="0"/>
                    </a:lnTo>
                  </a:path>
                </a:pathLst>
              </a:custGeom>
              <a:solidFill>
                <a:srgbClr val="B2B2B2"/>
              </a:solidFill>
              <a:ln w="28575" cap="rnd" cmpd="sng">
                <a:solidFill>
                  <a:srgbClr val="B2B2B2"/>
                </a:solidFill>
                <a:prstDash val="solid"/>
                <a:round/>
                <a:headEnd/>
                <a:tailEnd/>
              </a:ln>
            </p:spPr>
            <p:txBody>
              <a:bodyPr/>
              <a:lstStyle/>
              <a:p>
                <a:endParaRPr lang="en-US"/>
              </a:p>
            </p:txBody>
          </p:sp>
          <p:sp>
            <p:nvSpPr>
              <p:cNvPr id="59522" name="Freeform 57"/>
              <p:cNvSpPr>
                <a:spLocks/>
              </p:cNvSpPr>
              <p:nvPr/>
            </p:nvSpPr>
            <p:spPr bwMode="auto">
              <a:xfrm>
                <a:off x="2094" y="1218"/>
                <a:ext cx="660" cy="780"/>
              </a:xfrm>
              <a:custGeom>
                <a:avLst/>
                <a:gdLst>
                  <a:gd name="T0" fmla="*/ 2147483646 w 110"/>
                  <a:gd name="T1" fmla="*/ 2147483646 h 130"/>
                  <a:gd name="T2" fmla="*/ 2147483646 w 110"/>
                  <a:gd name="T3" fmla="*/ 2147483646 h 130"/>
                  <a:gd name="T4" fmla="*/ 2147483646 w 110"/>
                  <a:gd name="T5" fmla="*/ 2147483646 h 130"/>
                  <a:gd name="T6" fmla="*/ 2147483646 w 110"/>
                  <a:gd name="T7" fmla="*/ 2147483646 h 130"/>
                  <a:gd name="T8" fmla="*/ 2147483646 w 110"/>
                  <a:gd name="T9" fmla="*/ 2147483646 h 130"/>
                  <a:gd name="T10" fmla="*/ 2147483646 w 110"/>
                  <a:gd name="T11" fmla="*/ 2147483646 h 130"/>
                  <a:gd name="T12" fmla="*/ 2147483646 w 110"/>
                  <a:gd name="T13" fmla="*/ 2147483646 h 130"/>
                  <a:gd name="T14" fmla="*/ 2147483646 w 110"/>
                  <a:gd name="T15" fmla="*/ 2147483646 h 130"/>
                  <a:gd name="T16" fmla="*/ 2147483646 w 110"/>
                  <a:gd name="T17" fmla="*/ 2147483646 h 130"/>
                  <a:gd name="T18" fmla="*/ 2147483646 w 110"/>
                  <a:gd name="T19" fmla="*/ 2147483646 h 130"/>
                  <a:gd name="T20" fmla="*/ 2147483646 w 110"/>
                  <a:gd name="T21" fmla="*/ 2147483646 h 130"/>
                  <a:gd name="T22" fmla="*/ 2147483646 w 110"/>
                  <a:gd name="T23" fmla="*/ 2147483646 h 130"/>
                  <a:gd name="T24" fmla="*/ 2147483646 w 110"/>
                  <a:gd name="T25" fmla="*/ 2147483646 h 130"/>
                  <a:gd name="T26" fmla="*/ 2147483646 w 110"/>
                  <a:gd name="T27" fmla="*/ 2147483646 h 130"/>
                  <a:gd name="T28" fmla="*/ 2147483646 w 110"/>
                  <a:gd name="T29" fmla="*/ 2147483646 h 130"/>
                  <a:gd name="T30" fmla="*/ 2147483646 w 110"/>
                  <a:gd name="T31" fmla="*/ 2147483646 h 130"/>
                  <a:gd name="T32" fmla="*/ 2147483646 w 110"/>
                  <a:gd name="T33" fmla="*/ 2147483646 h 130"/>
                  <a:gd name="T34" fmla="*/ 2147483646 w 110"/>
                  <a:gd name="T35" fmla="*/ 2147483646 h 130"/>
                  <a:gd name="T36" fmla="*/ 2147483646 w 110"/>
                  <a:gd name="T37" fmla="*/ 2147483646 h 130"/>
                  <a:gd name="T38" fmla="*/ 2147483646 w 110"/>
                  <a:gd name="T39" fmla="*/ 2147483646 h 130"/>
                  <a:gd name="T40" fmla="*/ 2147483646 w 110"/>
                  <a:gd name="T41" fmla="*/ 2147483646 h 130"/>
                  <a:gd name="T42" fmla="*/ 2147483646 w 110"/>
                  <a:gd name="T43" fmla="*/ 2147483646 h 130"/>
                  <a:gd name="T44" fmla="*/ 2147483646 w 110"/>
                  <a:gd name="T45" fmla="*/ 2147483646 h 130"/>
                  <a:gd name="T46" fmla="*/ 2147483646 w 110"/>
                  <a:gd name="T47" fmla="*/ 2147483646 h 130"/>
                  <a:gd name="T48" fmla="*/ 2147483646 w 110"/>
                  <a:gd name="T49" fmla="*/ 2147483646 h 130"/>
                  <a:gd name="T50" fmla="*/ 2147483646 w 110"/>
                  <a:gd name="T51" fmla="*/ 2147483646 h 130"/>
                  <a:gd name="T52" fmla="*/ 2147483646 w 110"/>
                  <a:gd name="T53" fmla="*/ 2147483646 h 130"/>
                  <a:gd name="T54" fmla="*/ 2147483646 w 110"/>
                  <a:gd name="T55" fmla="*/ 2147483646 h 130"/>
                  <a:gd name="T56" fmla="*/ 2147483646 w 110"/>
                  <a:gd name="T57" fmla="*/ 2147483646 h 130"/>
                  <a:gd name="T58" fmla="*/ 2147483646 w 110"/>
                  <a:gd name="T59" fmla="*/ 2147483646 h 130"/>
                  <a:gd name="T60" fmla="*/ 2147483646 w 110"/>
                  <a:gd name="T61" fmla="*/ 2147483646 h 130"/>
                  <a:gd name="T62" fmla="*/ 2147483646 w 110"/>
                  <a:gd name="T63" fmla="*/ 2147483646 h 130"/>
                  <a:gd name="T64" fmla="*/ 2147483646 w 110"/>
                  <a:gd name="T65" fmla="*/ 2147483646 h 130"/>
                  <a:gd name="T66" fmla="*/ 2147483646 w 110"/>
                  <a:gd name="T67" fmla="*/ 2147483646 h 130"/>
                  <a:gd name="T68" fmla="*/ 2147483646 w 110"/>
                  <a:gd name="T69" fmla="*/ 2147483646 h 130"/>
                  <a:gd name="T70" fmla="*/ 2147483646 w 110"/>
                  <a:gd name="T71" fmla="*/ 2147483646 h 130"/>
                  <a:gd name="T72" fmla="*/ 2147483646 w 110"/>
                  <a:gd name="T73" fmla="*/ 2147483646 h 130"/>
                  <a:gd name="T74" fmla="*/ 2147483646 w 110"/>
                  <a:gd name="T75" fmla="*/ 2147483646 h 130"/>
                  <a:gd name="T76" fmla="*/ 2147483646 w 110"/>
                  <a:gd name="T77" fmla="*/ 2147483646 h 130"/>
                  <a:gd name="T78" fmla="*/ 2147483646 w 110"/>
                  <a:gd name="T79" fmla="*/ 2147483646 h 130"/>
                  <a:gd name="T80" fmla="*/ 2147483646 w 110"/>
                  <a:gd name="T81" fmla="*/ 2147483646 h 130"/>
                  <a:gd name="T82" fmla="*/ 2147483646 w 110"/>
                  <a:gd name="T83" fmla="*/ 2147483646 h 130"/>
                  <a:gd name="T84" fmla="*/ 2147483646 w 110"/>
                  <a:gd name="T85" fmla="*/ 2147483646 h 130"/>
                  <a:gd name="T86" fmla="*/ 2147483646 w 110"/>
                  <a:gd name="T87" fmla="*/ 2147483646 h 130"/>
                  <a:gd name="T88" fmla="*/ 2147483646 w 110"/>
                  <a:gd name="T89" fmla="*/ 2147483646 h 130"/>
                  <a:gd name="T90" fmla="*/ 2147483646 w 110"/>
                  <a:gd name="T91" fmla="*/ 2147483646 h 130"/>
                  <a:gd name="T92" fmla="*/ 2147483646 w 110"/>
                  <a:gd name="T93" fmla="*/ 2147483646 h 130"/>
                  <a:gd name="T94" fmla="*/ 2147483646 w 110"/>
                  <a:gd name="T95" fmla="*/ 2147483646 h 130"/>
                  <a:gd name="T96" fmla="*/ 2147483646 w 110"/>
                  <a:gd name="T97" fmla="*/ 2147483646 h 130"/>
                  <a:gd name="T98" fmla="*/ 2147483646 w 110"/>
                  <a:gd name="T99" fmla="*/ 2147483646 h 130"/>
                  <a:gd name="T100" fmla="*/ 2147483646 w 110"/>
                  <a:gd name="T101" fmla="*/ 2147483646 h 130"/>
                  <a:gd name="T102" fmla="*/ 2147483646 w 110"/>
                  <a:gd name="T103" fmla="*/ 2147483646 h 130"/>
                  <a:gd name="T104" fmla="*/ 2147483646 w 110"/>
                  <a:gd name="T105" fmla="*/ 2147483646 h 130"/>
                  <a:gd name="T106" fmla="*/ 2147483646 w 110"/>
                  <a:gd name="T107" fmla="*/ 2147483646 h 130"/>
                  <a:gd name="T108" fmla="*/ 2147483646 w 110"/>
                  <a:gd name="T109" fmla="*/ 2147483646 h 130"/>
                  <a:gd name="T110" fmla="*/ 2147483646 w 110"/>
                  <a:gd name="T111" fmla="*/ 2147483646 h 130"/>
                  <a:gd name="T112" fmla="*/ 2147483646 w 110"/>
                  <a:gd name="T113" fmla="*/ 2147483646 h 13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10"/>
                  <a:gd name="T172" fmla="*/ 0 h 130"/>
                  <a:gd name="T173" fmla="*/ 110 w 110"/>
                  <a:gd name="T174" fmla="*/ 130 h 13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10" h="130">
                    <a:moveTo>
                      <a:pt x="0" y="130"/>
                    </a:moveTo>
                    <a:lnTo>
                      <a:pt x="7" y="130"/>
                    </a:lnTo>
                    <a:lnTo>
                      <a:pt x="7" y="129"/>
                    </a:lnTo>
                    <a:lnTo>
                      <a:pt x="11" y="129"/>
                    </a:lnTo>
                    <a:lnTo>
                      <a:pt x="11" y="128"/>
                    </a:lnTo>
                    <a:lnTo>
                      <a:pt x="13" y="128"/>
                    </a:lnTo>
                    <a:lnTo>
                      <a:pt x="15" y="128"/>
                    </a:lnTo>
                    <a:lnTo>
                      <a:pt x="15" y="127"/>
                    </a:lnTo>
                    <a:lnTo>
                      <a:pt x="17" y="127"/>
                    </a:lnTo>
                    <a:lnTo>
                      <a:pt x="17" y="126"/>
                    </a:lnTo>
                    <a:lnTo>
                      <a:pt x="19" y="126"/>
                    </a:lnTo>
                    <a:lnTo>
                      <a:pt x="20" y="126"/>
                    </a:lnTo>
                    <a:lnTo>
                      <a:pt x="20" y="125"/>
                    </a:lnTo>
                    <a:lnTo>
                      <a:pt x="22" y="125"/>
                    </a:lnTo>
                    <a:lnTo>
                      <a:pt x="22" y="124"/>
                    </a:lnTo>
                    <a:lnTo>
                      <a:pt x="23" y="124"/>
                    </a:lnTo>
                    <a:lnTo>
                      <a:pt x="24" y="124"/>
                    </a:lnTo>
                    <a:lnTo>
                      <a:pt x="24" y="123"/>
                    </a:lnTo>
                    <a:lnTo>
                      <a:pt x="26" y="123"/>
                    </a:lnTo>
                    <a:lnTo>
                      <a:pt x="27" y="123"/>
                    </a:lnTo>
                    <a:lnTo>
                      <a:pt x="27" y="122"/>
                    </a:lnTo>
                    <a:lnTo>
                      <a:pt x="28" y="122"/>
                    </a:lnTo>
                    <a:lnTo>
                      <a:pt x="28" y="121"/>
                    </a:lnTo>
                    <a:lnTo>
                      <a:pt x="29" y="121"/>
                    </a:lnTo>
                    <a:lnTo>
                      <a:pt x="30" y="121"/>
                    </a:lnTo>
                    <a:lnTo>
                      <a:pt x="30" y="120"/>
                    </a:lnTo>
                    <a:lnTo>
                      <a:pt x="31" y="120"/>
                    </a:lnTo>
                    <a:lnTo>
                      <a:pt x="31" y="119"/>
                    </a:lnTo>
                    <a:lnTo>
                      <a:pt x="32" y="119"/>
                    </a:lnTo>
                    <a:lnTo>
                      <a:pt x="33" y="119"/>
                    </a:lnTo>
                    <a:lnTo>
                      <a:pt x="33" y="118"/>
                    </a:lnTo>
                    <a:lnTo>
                      <a:pt x="34" y="118"/>
                    </a:lnTo>
                    <a:lnTo>
                      <a:pt x="34" y="117"/>
                    </a:lnTo>
                    <a:lnTo>
                      <a:pt x="35" y="117"/>
                    </a:lnTo>
                    <a:lnTo>
                      <a:pt x="36" y="117"/>
                    </a:lnTo>
                    <a:lnTo>
                      <a:pt x="36" y="116"/>
                    </a:lnTo>
                    <a:lnTo>
                      <a:pt x="36" y="115"/>
                    </a:lnTo>
                    <a:lnTo>
                      <a:pt x="37" y="115"/>
                    </a:lnTo>
                    <a:lnTo>
                      <a:pt x="38" y="115"/>
                    </a:lnTo>
                    <a:lnTo>
                      <a:pt x="38" y="114"/>
                    </a:lnTo>
                    <a:lnTo>
                      <a:pt x="39" y="114"/>
                    </a:lnTo>
                    <a:lnTo>
                      <a:pt x="39" y="113"/>
                    </a:lnTo>
                    <a:lnTo>
                      <a:pt x="40" y="113"/>
                    </a:lnTo>
                    <a:lnTo>
                      <a:pt x="40" y="112"/>
                    </a:lnTo>
                    <a:lnTo>
                      <a:pt x="41" y="112"/>
                    </a:lnTo>
                    <a:lnTo>
                      <a:pt x="41" y="111"/>
                    </a:lnTo>
                    <a:lnTo>
                      <a:pt x="42" y="111"/>
                    </a:lnTo>
                    <a:lnTo>
                      <a:pt x="43" y="111"/>
                    </a:lnTo>
                    <a:lnTo>
                      <a:pt x="43" y="110"/>
                    </a:lnTo>
                    <a:lnTo>
                      <a:pt x="44" y="110"/>
                    </a:lnTo>
                    <a:lnTo>
                      <a:pt x="44" y="109"/>
                    </a:lnTo>
                    <a:lnTo>
                      <a:pt x="45" y="109"/>
                    </a:lnTo>
                    <a:lnTo>
                      <a:pt x="45" y="108"/>
                    </a:lnTo>
                    <a:lnTo>
                      <a:pt x="46" y="108"/>
                    </a:lnTo>
                    <a:lnTo>
                      <a:pt x="46" y="107"/>
                    </a:lnTo>
                    <a:lnTo>
                      <a:pt x="47" y="107"/>
                    </a:lnTo>
                    <a:lnTo>
                      <a:pt x="47" y="106"/>
                    </a:lnTo>
                    <a:lnTo>
                      <a:pt x="48" y="106"/>
                    </a:lnTo>
                    <a:lnTo>
                      <a:pt x="48" y="105"/>
                    </a:lnTo>
                    <a:lnTo>
                      <a:pt x="49" y="105"/>
                    </a:lnTo>
                    <a:lnTo>
                      <a:pt x="49" y="104"/>
                    </a:lnTo>
                    <a:lnTo>
                      <a:pt x="50" y="104"/>
                    </a:lnTo>
                    <a:lnTo>
                      <a:pt x="50" y="103"/>
                    </a:lnTo>
                    <a:lnTo>
                      <a:pt x="50" y="102"/>
                    </a:lnTo>
                    <a:lnTo>
                      <a:pt x="51" y="102"/>
                    </a:lnTo>
                    <a:lnTo>
                      <a:pt x="52" y="102"/>
                    </a:lnTo>
                    <a:lnTo>
                      <a:pt x="52" y="101"/>
                    </a:lnTo>
                    <a:lnTo>
                      <a:pt x="52" y="100"/>
                    </a:lnTo>
                    <a:lnTo>
                      <a:pt x="53" y="100"/>
                    </a:lnTo>
                    <a:lnTo>
                      <a:pt x="53" y="99"/>
                    </a:lnTo>
                    <a:lnTo>
                      <a:pt x="54" y="99"/>
                    </a:lnTo>
                    <a:lnTo>
                      <a:pt x="54" y="98"/>
                    </a:lnTo>
                    <a:lnTo>
                      <a:pt x="55" y="98"/>
                    </a:lnTo>
                    <a:lnTo>
                      <a:pt x="55" y="97"/>
                    </a:lnTo>
                    <a:lnTo>
                      <a:pt x="56" y="97"/>
                    </a:lnTo>
                    <a:lnTo>
                      <a:pt x="56" y="96"/>
                    </a:lnTo>
                    <a:lnTo>
                      <a:pt x="57" y="96"/>
                    </a:lnTo>
                    <a:lnTo>
                      <a:pt x="57" y="95"/>
                    </a:lnTo>
                    <a:lnTo>
                      <a:pt x="58" y="95"/>
                    </a:lnTo>
                    <a:lnTo>
                      <a:pt x="58" y="94"/>
                    </a:lnTo>
                    <a:lnTo>
                      <a:pt x="58" y="93"/>
                    </a:lnTo>
                    <a:lnTo>
                      <a:pt x="59" y="93"/>
                    </a:lnTo>
                    <a:lnTo>
                      <a:pt x="59" y="92"/>
                    </a:lnTo>
                    <a:lnTo>
                      <a:pt x="60" y="92"/>
                    </a:lnTo>
                    <a:lnTo>
                      <a:pt x="60" y="91"/>
                    </a:lnTo>
                    <a:lnTo>
                      <a:pt x="61" y="91"/>
                    </a:lnTo>
                    <a:lnTo>
                      <a:pt x="61" y="90"/>
                    </a:lnTo>
                    <a:lnTo>
                      <a:pt x="61" y="89"/>
                    </a:lnTo>
                    <a:lnTo>
                      <a:pt x="62" y="89"/>
                    </a:lnTo>
                    <a:lnTo>
                      <a:pt x="62" y="88"/>
                    </a:lnTo>
                    <a:lnTo>
                      <a:pt x="63" y="88"/>
                    </a:lnTo>
                    <a:lnTo>
                      <a:pt x="63" y="87"/>
                    </a:lnTo>
                    <a:lnTo>
                      <a:pt x="64" y="87"/>
                    </a:lnTo>
                    <a:lnTo>
                      <a:pt x="64" y="86"/>
                    </a:lnTo>
                    <a:lnTo>
                      <a:pt x="65" y="86"/>
                    </a:lnTo>
                    <a:lnTo>
                      <a:pt x="65" y="85"/>
                    </a:lnTo>
                    <a:lnTo>
                      <a:pt x="65" y="84"/>
                    </a:lnTo>
                    <a:lnTo>
                      <a:pt x="66" y="84"/>
                    </a:lnTo>
                    <a:lnTo>
                      <a:pt x="66" y="83"/>
                    </a:lnTo>
                    <a:lnTo>
                      <a:pt x="67" y="83"/>
                    </a:lnTo>
                    <a:lnTo>
                      <a:pt x="67" y="82"/>
                    </a:lnTo>
                    <a:lnTo>
                      <a:pt x="67" y="81"/>
                    </a:lnTo>
                    <a:lnTo>
                      <a:pt x="68" y="81"/>
                    </a:lnTo>
                    <a:lnTo>
                      <a:pt x="68" y="80"/>
                    </a:lnTo>
                    <a:lnTo>
                      <a:pt x="69" y="80"/>
                    </a:lnTo>
                    <a:lnTo>
                      <a:pt x="69" y="79"/>
                    </a:lnTo>
                    <a:lnTo>
                      <a:pt x="69" y="78"/>
                    </a:lnTo>
                    <a:lnTo>
                      <a:pt x="70" y="78"/>
                    </a:lnTo>
                    <a:lnTo>
                      <a:pt x="70" y="77"/>
                    </a:lnTo>
                    <a:lnTo>
                      <a:pt x="71" y="77"/>
                    </a:lnTo>
                    <a:lnTo>
                      <a:pt x="71" y="76"/>
                    </a:lnTo>
                    <a:lnTo>
                      <a:pt x="71" y="75"/>
                    </a:lnTo>
                    <a:lnTo>
                      <a:pt x="72" y="75"/>
                    </a:lnTo>
                    <a:lnTo>
                      <a:pt x="72" y="74"/>
                    </a:lnTo>
                    <a:lnTo>
                      <a:pt x="73" y="74"/>
                    </a:lnTo>
                    <a:lnTo>
                      <a:pt x="73" y="73"/>
                    </a:lnTo>
                    <a:lnTo>
                      <a:pt x="74" y="73"/>
                    </a:lnTo>
                    <a:lnTo>
                      <a:pt x="74" y="72"/>
                    </a:lnTo>
                    <a:lnTo>
                      <a:pt x="74" y="71"/>
                    </a:lnTo>
                    <a:lnTo>
                      <a:pt x="75" y="71"/>
                    </a:lnTo>
                    <a:lnTo>
                      <a:pt x="75" y="70"/>
                    </a:lnTo>
                    <a:lnTo>
                      <a:pt x="75" y="69"/>
                    </a:lnTo>
                    <a:lnTo>
                      <a:pt x="76" y="69"/>
                    </a:lnTo>
                    <a:lnTo>
                      <a:pt x="76" y="68"/>
                    </a:lnTo>
                    <a:lnTo>
                      <a:pt x="76" y="67"/>
                    </a:lnTo>
                    <a:lnTo>
                      <a:pt x="77" y="67"/>
                    </a:lnTo>
                    <a:lnTo>
                      <a:pt x="77" y="66"/>
                    </a:lnTo>
                    <a:lnTo>
                      <a:pt x="78" y="66"/>
                    </a:lnTo>
                    <a:lnTo>
                      <a:pt x="78" y="65"/>
                    </a:lnTo>
                    <a:lnTo>
                      <a:pt x="78" y="64"/>
                    </a:lnTo>
                    <a:lnTo>
                      <a:pt x="79" y="64"/>
                    </a:lnTo>
                    <a:lnTo>
                      <a:pt x="79" y="63"/>
                    </a:lnTo>
                    <a:lnTo>
                      <a:pt x="80" y="63"/>
                    </a:lnTo>
                    <a:lnTo>
                      <a:pt x="80" y="62"/>
                    </a:lnTo>
                    <a:lnTo>
                      <a:pt x="80" y="61"/>
                    </a:lnTo>
                    <a:lnTo>
                      <a:pt x="81" y="61"/>
                    </a:lnTo>
                    <a:lnTo>
                      <a:pt x="81" y="60"/>
                    </a:lnTo>
                    <a:lnTo>
                      <a:pt x="81" y="59"/>
                    </a:lnTo>
                    <a:lnTo>
                      <a:pt x="82" y="59"/>
                    </a:lnTo>
                    <a:lnTo>
                      <a:pt x="82" y="58"/>
                    </a:lnTo>
                    <a:lnTo>
                      <a:pt x="83" y="58"/>
                    </a:lnTo>
                    <a:lnTo>
                      <a:pt x="83" y="57"/>
                    </a:lnTo>
                    <a:lnTo>
                      <a:pt x="83" y="56"/>
                    </a:lnTo>
                    <a:lnTo>
                      <a:pt x="84" y="56"/>
                    </a:lnTo>
                    <a:lnTo>
                      <a:pt x="84" y="55"/>
                    </a:lnTo>
                    <a:lnTo>
                      <a:pt x="84" y="54"/>
                    </a:lnTo>
                    <a:lnTo>
                      <a:pt x="85" y="54"/>
                    </a:lnTo>
                    <a:lnTo>
                      <a:pt x="85" y="53"/>
                    </a:lnTo>
                    <a:lnTo>
                      <a:pt x="85" y="52"/>
                    </a:lnTo>
                    <a:lnTo>
                      <a:pt x="86" y="52"/>
                    </a:lnTo>
                    <a:lnTo>
                      <a:pt x="86" y="51"/>
                    </a:lnTo>
                    <a:lnTo>
                      <a:pt x="86" y="50"/>
                    </a:lnTo>
                    <a:lnTo>
                      <a:pt x="87" y="50"/>
                    </a:lnTo>
                    <a:lnTo>
                      <a:pt x="87" y="49"/>
                    </a:lnTo>
                    <a:lnTo>
                      <a:pt x="88" y="49"/>
                    </a:lnTo>
                    <a:lnTo>
                      <a:pt x="88" y="48"/>
                    </a:lnTo>
                    <a:lnTo>
                      <a:pt x="88" y="47"/>
                    </a:lnTo>
                    <a:lnTo>
                      <a:pt x="89" y="47"/>
                    </a:lnTo>
                    <a:lnTo>
                      <a:pt x="89" y="46"/>
                    </a:lnTo>
                    <a:lnTo>
                      <a:pt x="89" y="45"/>
                    </a:lnTo>
                    <a:lnTo>
                      <a:pt x="90" y="45"/>
                    </a:lnTo>
                    <a:lnTo>
                      <a:pt x="90" y="44"/>
                    </a:lnTo>
                    <a:lnTo>
                      <a:pt x="90" y="43"/>
                    </a:lnTo>
                    <a:lnTo>
                      <a:pt x="91" y="43"/>
                    </a:lnTo>
                    <a:lnTo>
                      <a:pt x="91" y="42"/>
                    </a:lnTo>
                    <a:lnTo>
                      <a:pt x="91" y="41"/>
                    </a:lnTo>
                    <a:lnTo>
                      <a:pt x="92" y="41"/>
                    </a:lnTo>
                    <a:lnTo>
                      <a:pt x="92" y="40"/>
                    </a:lnTo>
                    <a:lnTo>
                      <a:pt x="92" y="39"/>
                    </a:lnTo>
                    <a:lnTo>
                      <a:pt x="93" y="39"/>
                    </a:lnTo>
                    <a:lnTo>
                      <a:pt x="93" y="38"/>
                    </a:lnTo>
                    <a:lnTo>
                      <a:pt x="93" y="37"/>
                    </a:lnTo>
                    <a:lnTo>
                      <a:pt x="94" y="37"/>
                    </a:lnTo>
                    <a:lnTo>
                      <a:pt x="94" y="36"/>
                    </a:lnTo>
                    <a:lnTo>
                      <a:pt x="94" y="35"/>
                    </a:lnTo>
                    <a:lnTo>
                      <a:pt x="95" y="35"/>
                    </a:lnTo>
                    <a:lnTo>
                      <a:pt x="95" y="34"/>
                    </a:lnTo>
                    <a:lnTo>
                      <a:pt x="95" y="33"/>
                    </a:lnTo>
                    <a:lnTo>
                      <a:pt x="96" y="33"/>
                    </a:lnTo>
                    <a:lnTo>
                      <a:pt x="96" y="32"/>
                    </a:lnTo>
                    <a:lnTo>
                      <a:pt x="96" y="31"/>
                    </a:lnTo>
                    <a:lnTo>
                      <a:pt x="97" y="31"/>
                    </a:lnTo>
                    <a:lnTo>
                      <a:pt x="97" y="30"/>
                    </a:lnTo>
                    <a:lnTo>
                      <a:pt x="97" y="29"/>
                    </a:lnTo>
                    <a:lnTo>
                      <a:pt x="98" y="29"/>
                    </a:lnTo>
                    <a:lnTo>
                      <a:pt x="98" y="28"/>
                    </a:lnTo>
                    <a:lnTo>
                      <a:pt x="98" y="27"/>
                    </a:lnTo>
                    <a:lnTo>
                      <a:pt x="99" y="27"/>
                    </a:lnTo>
                    <a:lnTo>
                      <a:pt x="99" y="26"/>
                    </a:lnTo>
                    <a:lnTo>
                      <a:pt x="99" y="25"/>
                    </a:lnTo>
                    <a:lnTo>
                      <a:pt x="100" y="25"/>
                    </a:lnTo>
                    <a:lnTo>
                      <a:pt x="100" y="24"/>
                    </a:lnTo>
                    <a:lnTo>
                      <a:pt x="100" y="23"/>
                    </a:lnTo>
                    <a:lnTo>
                      <a:pt x="101" y="23"/>
                    </a:lnTo>
                    <a:lnTo>
                      <a:pt x="101" y="22"/>
                    </a:lnTo>
                    <a:lnTo>
                      <a:pt x="101" y="21"/>
                    </a:lnTo>
                    <a:lnTo>
                      <a:pt x="101" y="20"/>
                    </a:lnTo>
                    <a:lnTo>
                      <a:pt x="102" y="20"/>
                    </a:lnTo>
                    <a:lnTo>
                      <a:pt x="102" y="19"/>
                    </a:lnTo>
                    <a:lnTo>
                      <a:pt x="102" y="18"/>
                    </a:lnTo>
                    <a:lnTo>
                      <a:pt x="103" y="18"/>
                    </a:lnTo>
                    <a:lnTo>
                      <a:pt x="103" y="17"/>
                    </a:lnTo>
                    <a:lnTo>
                      <a:pt x="103" y="16"/>
                    </a:lnTo>
                    <a:lnTo>
                      <a:pt x="104" y="16"/>
                    </a:lnTo>
                    <a:lnTo>
                      <a:pt x="104" y="15"/>
                    </a:lnTo>
                    <a:lnTo>
                      <a:pt x="104" y="14"/>
                    </a:lnTo>
                    <a:lnTo>
                      <a:pt x="105" y="14"/>
                    </a:lnTo>
                    <a:lnTo>
                      <a:pt x="105" y="13"/>
                    </a:lnTo>
                    <a:lnTo>
                      <a:pt x="105" y="12"/>
                    </a:lnTo>
                    <a:lnTo>
                      <a:pt x="106" y="12"/>
                    </a:lnTo>
                    <a:lnTo>
                      <a:pt x="106" y="11"/>
                    </a:lnTo>
                    <a:lnTo>
                      <a:pt x="106" y="10"/>
                    </a:lnTo>
                    <a:lnTo>
                      <a:pt x="106" y="9"/>
                    </a:lnTo>
                    <a:lnTo>
                      <a:pt x="107" y="9"/>
                    </a:lnTo>
                    <a:lnTo>
                      <a:pt x="107" y="8"/>
                    </a:lnTo>
                    <a:lnTo>
                      <a:pt x="107" y="7"/>
                    </a:lnTo>
                    <a:lnTo>
                      <a:pt x="108" y="7"/>
                    </a:lnTo>
                    <a:lnTo>
                      <a:pt x="108" y="6"/>
                    </a:lnTo>
                    <a:lnTo>
                      <a:pt x="108" y="5"/>
                    </a:lnTo>
                    <a:lnTo>
                      <a:pt x="109" y="5"/>
                    </a:lnTo>
                    <a:lnTo>
                      <a:pt x="109" y="4"/>
                    </a:lnTo>
                    <a:lnTo>
                      <a:pt x="109" y="3"/>
                    </a:lnTo>
                    <a:lnTo>
                      <a:pt x="110" y="3"/>
                    </a:lnTo>
                    <a:lnTo>
                      <a:pt x="110" y="2"/>
                    </a:lnTo>
                    <a:lnTo>
                      <a:pt x="110" y="1"/>
                    </a:lnTo>
                    <a:lnTo>
                      <a:pt x="110" y="0"/>
                    </a:lnTo>
                  </a:path>
                </a:pathLst>
              </a:custGeom>
              <a:solidFill>
                <a:srgbClr val="B2B2B2"/>
              </a:solidFill>
              <a:ln w="28575" cap="rnd" cmpd="sng">
                <a:solidFill>
                  <a:srgbClr val="B2B2B2"/>
                </a:solidFill>
                <a:prstDash val="solid"/>
                <a:round/>
                <a:headEnd/>
                <a:tailEnd/>
              </a:ln>
            </p:spPr>
            <p:txBody>
              <a:bodyPr/>
              <a:lstStyle/>
              <a:p>
                <a:endParaRPr lang="en-US"/>
              </a:p>
            </p:txBody>
          </p:sp>
          <p:sp>
            <p:nvSpPr>
              <p:cNvPr id="59523" name="Rectangle 58"/>
              <p:cNvSpPr>
                <a:spLocks noChangeArrowheads="1"/>
              </p:cNvSpPr>
              <p:nvPr/>
            </p:nvSpPr>
            <p:spPr bwMode="auto">
              <a:xfrm>
                <a:off x="2064" y="1188"/>
                <a:ext cx="720" cy="840"/>
              </a:xfrm>
              <a:prstGeom prst="rect">
                <a:avLst/>
              </a:prstGeom>
              <a:noFill/>
              <a:ln w="9525"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ea typeface="MS PGothic" panose="020B0600070205080204" pitchFamily="34" charset="-128"/>
                  </a:defRPr>
                </a:lvl1pPr>
                <a:lvl2pPr marL="742950" indent="-285750">
                  <a:spcBef>
                    <a:spcPct val="20000"/>
                  </a:spcBef>
                  <a:buChar char="–"/>
                  <a:defRPr sz="2800">
                    <a:solidFill>
                      <a:schemeClr val="tx1"/>
                    </a:solidFill>
                    <a:latin typeface="Times New Roman" panose="02020603050405020304" pitchFamily="18" charset="0"/>
                    <a:ea typeface="MS PGothic" panose="020B0600070205080204" pitchFamily="34" charset="-128"/>
                  </a:defRPr>
                </a:lvl2pPr>
                <a:lvl3pPr marL="1143000" indent="-228600">
                  <a:spcBef>
                    <a:spcPct val="20000"/>
                  </a:spcBef>
                  <a:buChar char="•"/>
                  <a:defRPr sz="2400">
                    <a:solidFill>
                      <a:schemeClr val="tx1"/>
                    </a:solidFill>
                    <a:latin typeface="Times New Roman" panose="02020603050405020304" pitchFamily="18" charset="0"/>
                    <a:ea typeface="MS PGothic"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9pPr>
              </a:lstStyle>
              <a:p>
                <a:pPr eaLnBrk="1" hangingPunct="1">
                  <a:spcBef>
                    <a:spcPct val="0"/>
                  </a:spcBef>
                  <a:buFontTx/>
                  <a:buNone/>
                </a:pPr>
                <a:endParaRPr lang="en-US" altLang="en-US" sz="1800">
                  <a:latin typeface="Papyrus" panose="03070502060502030205" pitchFamily="66" charset="0"/>
                </a:endParaRPr>
              </a:p>
            </p:txBody>
          </p:sp>
          <p:sp>
            <p:nvSpPr>
              <p:cNvPr id="59524" name="Text Box 59"/>
              <p:cNvSpPr txBox="1">
                <a:spLocks noChangeArrowheads="1"/>
              </p:cNvSpPr>
              <p:nvPr/>
            </p:nvSpPr>
            <p:spPr bwMode="auto">
              <a:xfrm>
                <a:off x="2256" y="1474"/>
                <a:ext cx="373" cy="2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ea typeface="MS PGothic" panose="020B0600070205080204" pitchFamily="34" charset="-128"/>
                  </a:defRPr>
                </a:lvl1pPr>
                <a:lvl2pPr marL="742950" indent="-285750">
                  <a:spcBef>
                    <a:spcPct val="20000"/>
                  </a:spcBef>
                  <a:buChar char="–"/>
                  <a:defRPr sz="2800">
                    <a:solidFill>
                      <a:schemeClr val="tx1"/>
                    </a:solidFill>
                    <a:latin typeface="Times New Roman" panose="02020603050405020304" pitchFamily="18" charset="0"/>
                    <a:ea typeface="MS PGothic" panose="020B0600070205080204" pitchFamily="34" charset="-128"/>
                  </a:defRPr>
                </a:lvl2pPr>
                <a:lvl3pPr marL="1143000" indent="-228600">
                  <a:spcBef>
                    <a:spcPct val="20000"/>
                  </a:spcBef>
                  <a:buChar char="•"/>
                  <a:defRPr sz="2400">
                    <a:solidFill>
                      <a:schemeClr val="tx1"/>
                    </a:solidFill>
                    <a:latin typeface="Times New Roman" panose="02020603050405020304" pitchFamily="18" charset="0"/>
                    <a:ea typeface="MS PGothic"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9pPr>
              </a:lstStyle>
              <a:p>
                <a:pPr eaLnBrk="1" hangingPunct="1">
                  <a:spcBef>
                    <a:spcPct val="0"/>
                  </a:spcBef>
                  <a:buFontTx/>
                  <a:buNone/>
                </a:pPr>
                <a:r>
                  <a:rPr lang="en-US" altLang="en-US" sz="1800">
                    <a:latin typeface="Arial" panose="020B0604020202020204" pitchFamily="34" charset="0"/>
                  </a:rPr>
                  <a:t>1/2</a:t>
                </a:r>
              </a:p>
            </p:txBody>
          </p:sp>
        </p:grpSp>
        <p:grpSp>
          <p:nvGrpSpPr>
            <p:cNvPr id="59427" name="Group 60"/>
            <p:cNvGrpSpPr>
              <a:grpSpLocks/>
            </p:cNvGrpSpPr>
            <p:nvPr/>
          </p:nvGrpSpPr>
          <p:grpSpPr bwMode="auto">
            <a:xfrm>
              <a:off x="3264" y="1188"/>
              <a:ext cx="770" cy="840"/>
              <a:chOff x="3732" y="1188"/>
              <a:chExt cx="770" cy="840"/>
            </a:xfrm>
          </p:grpSpPr>
          <p:sp>
            <p:nvSpPr>
              <p:cNvPr id="59516" name="Freeform 61"/>
              <p:cNvSpPr>
                <a:spLocks/>
              </p:cNvSpPr>
              <p:nvPr/>
            </p:nvSpPr>
            <p:spPr bwMode="auto">
              <a:xfrm flipH="1" flipV="1">
                <a:off x="3800" y="1239"/>
                <a:ext cx="618" cy="755"/>
              </a:xfrm>
              <a:custGeom>
                <a:avLst/>
                <a:gdLst>
                  <a:gd name="T0" fmla="*/ 613 w 618"/>
                  <a:gd name="T1" fmla="*/ 1 h 755"/>
                  <a:gd name="T2" fmla="*/ 348 w 618"/>
                  <a:gd name="T3" fmla="*/ 0 h 755"/>
                  <a:gd name="T4" fmla="*/ 0 w 618"/>
                  <a:gd name="T5" fmla="*/ 1 h 755"/>
                  <a:gd name="T6" fmla="*/ 1 w 618"/>
                  <a:gd name="T7" fmla="*/ 755 h 755"/>
                  <a:gd name="T8" fmla="*/ 22 w 618"/>
                  <a:gd name="T9" fmla="*/ 707 h 755"/>
                  <a:gd name="T10" fmla="*/ 46 w 618"/>
                  <a:gd name="T11" fmla="*/ 659 h 755"/>
                  <a:gd name="T12" fmla="*/ 79 w 618"/>
                  <a:gd name="T13" fmla="*/ 586 h 755"/>
                  <a:gd name="T14" fmla="*/ 132 w 618"/>
                  <a:gd name="T15" fmla="*/ 485 h 755"/>
                  <a:gd name="T16" fmla="*/ 202 w 618"/>
                  <a:gd name="T17" fmla="*/ 361 h 755"/>
                  <a:gd name="T18" fmla="*/ 256 w 618"/>
                  <a:gd name="T19" fmla="*/ 280 h 755"/>
                  <a:gd name="T20" fmla="*/ 328 w 618"/>
                  <a:gd name="T21" fmla="*/ 184 h 755"/>
                  <a:gd name="T22" fmla="*/ 403 w 618"/>
                  <a:gd name="T23" fmla="*/ 115 h 755"/>
                  <a:gd name="T24" fmla="*/ 495 w 618"/>
                  <a:gd name="T25" fmla="*/ 41 h 755"/>
                  <a:gd name="T26" fmla="*/ 562 w 618"/>
                  <a:gd name="T27" fmla="*/ 14 h 755"/>
                  <a:gd name="T28" fmla="*/ 618 w 618"/>
                  <a:gd name="T29" fmla="*/ 2 h 75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618"/>
                  <a:gd name="T46" fmla="*/ 0 h 755"/>
                  <a:gd name="T47" fmla="*/ 618 w 618"/>
                  <a:gd name="T48" fmla="*/ 755 h 75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618" h="755">
                    <a:moveTo>
                      <a:pt x="613" y="1"/>
                    </a:moveTo>
                    <a:lnTo>
                      <a:pt x="348" y="0"/>
                    </a:lnTo>
                    <a:lnTo>
                      <a:pt x="0" y="1"/>
                    </a:lnTo>
                    <a:lnTo>
                      <a:pt x="1" y="755"/>
                    </a:lnTo>
                    <a:lnTo>
                      <a:pt x="22" y="707"/>
                    </a:lnTo>
                    <a:lnTo>
                      <a:pt x="46" y="659"/>
                    </a:lnTo>
                    <a:lnTo>
                      <a:pt x="79" y="586"/>
                    </a:lnTo>
                    <a:lnTo>
                      <a:pt x="132" y="485"/>
                    </a:lnTo>
                    <a:lnTo>
                      <a:pt x="202" y="361"/>
                    </a:lnTo>
                    <a:lnTo>
                      <a:pt x="256" y="280"/>
                    </a:lnTo>
                    <a:lnTo>
                      <a:pt x="328" y="184"/>
                    </a:lnTo>
                    <a:lnTo>
                      <a:pt x="403" y="115"/>
                    </a:lnTo>
                    <a:lnTo>
                      <a:pt x="495" y="41"/>
                    </a:lnTo>
                    <a:lnTo>
                      <a:pt x="562" y="14"/>
                    </a:lnTo>
                    <a:lnTo>
                      <a:pt x="618" y="2"/>
                    </a:lnTo>
                  </a:path>
                </a:pathLst>
              </a:custGeom>
              <a:solidFill>
                <a:srgbClr val="B2B2B2"/>
              </a:solidFill>
              <a:ln w="9525">
                <a:solidFill>
                  <a:schemeClr val="bg2"/>
                </a:solidFill>
                <a:round/>
                <a:headEnd/>
                <a:tailEnd/>
              </a:ln>
            </p:spPr>
            <p:txBody>
              <a:bodyPr/>
              <a:lstStyle/>
              <a:p>
                <a:endParaRPr lang="en-US"/>
              </a:p>
            </p:txBody>
          </p:sp>
          <p:sp>
            <p:nvSpPr>
              <p:cNvPr id="59517" name="Rectangle 62"/>
              <p:cNvSpPr>
                <a:spLocks noChangeArrowheads="1"/>
              </p:cNvSpPr>
              <p:nvPr/>
            </p:nvSpPr>
            <p:spPr bwMode="auto">
              <a:xfrm>
                <a:off x="3732" y="1188"/>
                <a:ext cx="720" cy="840"/>
              </a:xfrm>
              <a:prstGeom prst="rect">
                <a:avLst/>
              </a:prstGeom>
              <a:noFill/>
              <a:ln w="9525"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ea typeface="MS PGothic" panose="020B0600070205080204" pitchFamily="34" charset="-128"/>
                  </a:defRPr>
                </a:lvl1pPr>
                <a:lvl2pPr marL="742950" indent="-285750">
                  <a:spcBef>
                    <a:spcPct val="20000"/>
                  </a:spcBef>
                  <a:buChar char="–"/>
                  <a:defRPr sz="2800">
                    <a:solidFill>
                      <a:schemeClr val="tx1"/>
                    </a:solidFill>
                    <a:latin typeface="Times New Roman" panose="02020603050405020304" pitchFamily="18" charset="0"/>
                    <a:ea typeface="MS PGothic" panose="020B0600070205080204" pitchFamily="34" charset="-128"/>
                  </a:defRPr>
                </a:lvl2pPr>
                <a:lvl3pPr marL="1143000" indent="-228600">
                  <a:spcBef>
                    <a:spcPct val="20000"/>
                  </a:spcBef>
                  <a:buChar char="•"/>
                  <a:defRPr sz="2400">
                    <a:solidFill>
                      <a:schemeClr val="tx1"/>
                    </a:solidFill>
                    <a:latin typeface="Times New Roman" panose="02020603050405020304" pitchFamily="18" charset="0"/>
                    <a:ea typeface="MS PGothic"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9pPr>
              </a:lstStyle>
              <a:p>
                <a:pPr eaLnBrk="1" hangingPunct="1">
                  <a:spcBef>
                    <a:spcPct val="0"/>
                  </a:spcBef>
                  <a:buFontTx/>
                  <a:buNone/>
                </a:pPr>
                <a:endParaRPr lang="en-US" altLang="en-US" sz="1800">
                  <a:latin typeface="Papyrus" panose="03070502060502030205" pitchFamily="66" charset="0"/>
                </a:endParaRPr>
              </a:p>
            </p:txBody>
          </p:sp>
          <p:sp>
            <p:nvSpPr>
              <p:cNvPr id="59518" name="Freeform 63"/>
              <p:cNvSpPr>
                <a:spLocks/>
              </p:cNvSpPr>
              <p:nvPr/>
            </p:nvSpPr>
            <p:spPr bwMode="auto">
              <a:xfrm>
                <a:off x="3762" y="1218"/>
                <a:ext cx="660" cy="780"/>
              </a:xfrm>
              <a:custGeom>
                <a:avLst/>
                <a:gdLst>
                  <a:gd name="T0" fmla="*/ 2147483646 w 110"/>
                  <a:gd name="T1" fmla="*/ 2147483646 h 130"/>
                  <a:gd name="T2" fmla="*/ 2147483646 w 110"/>
                  <a:gd name="T3" fmla="*/ 2147483646 h 130"/>
                  <a:gd name="T4" fmla="*/ 2147483646 w 110"/>
                  <a:gd name="T5" fmla="*/ 2147483646 h 130"/>
                  <a:gd name="T6" fmla="*/ 2147483646 w 110"/>
                  <a:gd name="T7" fmla="*/ 2147483646 h 130"/>
                  <a:gd name="T8" fmla="*/ 2147483646 w 110"/>
                  <a:gd name="T9" fmla="*/ 2147483646 h 130"/>
                  <a:gd name="T10" fmla="*/ 2147483646 w 110"/>
                  <a:gd name="T11" fmla="*/ 2147483646 h 130"/>
                  <a:gd name="T12" fmla="*/ 2147483646 w 110"/>
                  <a:gd name="T13" fmla="*/ 2147483646 h 130"/>
                  <a:gd name="T14" fmla="*/ 2147483646 w 110"/>
                  <a:gd name="T15" fmla="*/ 2147483646 h 130"/>
                  <a:gd name="T16" fmla="*/ 2147483646 w 110"/>
                  <a:gd name="T17" fmla="*/ 2147483646 h 130"/>
                  <a:gd name="T18" fmla="*/ 2147483646 w 110"/>
                  <a:gd name="T19" fmla="*/ 2147483646 h 130"/>
                  <a:gd name="T20" fmla="*/ 2147483646 w 110"/>
                  <a:gd name="T21" fmla="*/ 2147483646 h 130"/>
                  <a:gd name="T22" fmla="*/ 2147483646 w 110"/>
                  <a:gd name="T23" fmla="*/ 2147483646 h 130"/>
                  <a:gd name="T24" fmla="*/ 2147483646 w 110"/>
                  <a:gd name="T25" fmla="*/ 2147483646 h 130"/>
                  <a:gd name="T26" fmla="*/ 2147483646 w 110"/>
                  <a:gd name="T27" fmla="*/ 2147483646 h 130"/>
                  <a:gd name="T28" fmla="*/ 2147483646 w 110"/>
                  <a:gd name="T29" fmla="*/ 2147483646 h 130"/>
                  <a:gd name="T30" fmla="*/ 2147483646 w 110"/>
                  <a:gd name="T31" fmla="*/ 2147483646 h 130"/>
                  <a:gd name="T32" fmla="*/ 2147483646 w 110"/>
                  <a:gd name="T33" fmla="*/ 2147483646 h 130"/>
                  <a:gd name="T34" fmla="*/ 2147483646 w 110"/>
                  <a:gd name="T35" fmla="*/ 2147483646 h 130"/>
                  <a:gd name="T36" fmla="*/ 2147483646 w 110"/>
                  <a:gd name="T37" fmla="*/ 2147483646 h 130"/>
                  <a:gd name="T38" fmla="*/ 2147483646 w 110"/>
                  <a:gd name="T39" fmla="*/ 2147483646 h 130"/>
                  <a:gd name="T40" fmla="*/ 2147483646 w 110"/>
                  <a:gd name="T41" fmla="*/ 2147483646 h 130"/>
                  <a:gd name="T42" fmla="*/ 2147483646 w 110"/>
                  <a:gd name="T43" fmla="*/ 2147483646 h 130"/>
                  <a:gd name="T44" fmla="*/ 2147483646 w 110"/>
                  <a:gd name="T45" fmla="*/ 2147483646 h 130"/>
                  <a:gd name="T46" fmla="*/ 2147483646 w 110"/>
                  <a:gd name="T47" fmla="*/ 2147483646 h 130"/>
                  <a:gd name="T48" fmla="*/ 2147483646 w 110"/>
                  <a:gd name="T49" fmla="*/ 2147483646 h 130"/>
                  <a:gd name="T50" fmla="*/ 2147483646 w 110"/>
                  <a:gd name="T51" fmla="*/ 2147483646 h 130"/>
                  <a:gd name="T52" fmla="*/ 2147483646 w 110"/>
                  <a:gd name="T53" fmla="*/ 2147483646 h 130"/>
                  <a:gd name="T54" fmla="*/ 2147483646 w 110"/>
                  <a:gd name="T55" fmla="*/ 2147483646 h 130"/>
                  <a:gd name="T56" fmla="*/ 2147483646 w 110"/>
                  <a:gd name="T57" fmla="*/ 2147483646 h 130"/>
                  <a:gd name="T58" fmla="*/ 2147483646 w 110"/>
                  <a:gd name="T59" fmla="*/ 2147483646 h 130"/>
                  <a:gd name="T60" fmla="*/ 2147483646 w 110"/>
                  <a:gd name="T61" fmla="*/ 2147483646 h 130"/>
                  <a:gd name="T62" fmla="*/ 2147483646 w 110"/>
                  <a:gd name="T63" fmla="*/ 2147483646 h 130"/>
                  <a:gd name="T64" fmla="*/ 2147483646 w 110"/>
                  <a:gd name="T65" fmla="*/ 2147483646 h 130"/>
                  <a:gd name="T66" fmla="*/ 2147483646 w 110"/>
                  <a:gd name="T67" fmla="*/ 2147483646 h 130"/>
                  <a:gd name="T68" fmla="*/ 2147483646 w 110"/>
                  <a:gd name="T69" fmla="*/ 2147483646 h 130"/>
                  <a:gd name="T70" fmla="*/ 2147483646 w 110"/>
                  <a:gd name="T71" fmla="*/ 2147483646 h 130"/>
                  <a:gd name="T72" fmla="*/ 2147483646 w 110"/>
                  <a:gd name="T73" fmla="*/ 2147483646 h 130"/>
                  <a:gd name="T74" fmla="*/ 2147483646 w 110"/>
                  <a:gd name="T75" fmla="*/ 2147483646 h 130"/>
                  <a:gd name="T76" fmla="*/ 2147483646 w 110"/>
                  <a:gd name="T77" fmla="*/ 2147483646 h 130"/>
                  <a:gd name="T78" fmla="*/ 2147483646 w 110"/>
                  <a:gd name="T79" fmla="*/ 2147483646 h 130"/>
                  <a:gd name="T80" fmla="*/ 2147483646 w 110"/>
                  <a:gd name="T81" fmla="*/ 2147483646 h 130"/>
                  <a:gd name="T82" fmla="*/ 2147483646 w 110"/>
                  <a:gd name="T83" fmla="*/ 2147483646 h 130"/>
                  <a:gd name="T84" fmla="*/ 2147483646 w 110"/>
                  <a:gd name="T85" fmla="*/ 2147483646 h 130"/>
                  <a:gd name="T86" fmla="*/ 2147483646 w 110"/>
                  <a:gd name="T87" fmla="*/ 2147483646 h 130"/>
                  <a:gd name="T88" fmla="*/ 2147483646 w 110"/>
                  <a:gd name="T89" fmla="*/ 2147483646 h 130"/>
                  <a:gd name="T90" fmla="*/ 2147483646 w 110"/>
                  <a:gd name="T91" fmla="*/ 2147483646 h 130"/>
                  <a:gd name="T92" fmla="*/ 2147483646 w 110"/>
                  <a:gd name="T93" fmla="*/ 2147483646 h 130"/>
                  <a:gd name="T94" fmla="*/ 2147483646 w 110"/>
                  <a:gd name="T95" fmla="*/ 2147483646 h 130"/>
                  <a:gd name="T96" fmla="*/ 2147483646 w 110"/>
                  <a:gd name="T97" fmla="*/ 2147483646 h 130"/>
                  <a:gd name="T98" fmla="*/ 2147483646 w 110"/>
                  <a:gd name="T99" fmla="*/ 2147483646 h 130"/>
                  <a:gd name="T100" fmla="*/ 2147483646 w 110"/>
                  <a:gd name="T101" fmla="*/ 2147483646 h 130"/>
                  <a:gd name="T102" fmla="*/ 2147483646 w 110"/>
                  <a:gd name="T103" fmla="*/ 2147483646 h 130"/>
                  <a:gd name="T104" fmla="*/ 2147483646 w 110"/>
                  <a:gd name="T105" fmla="*/ 2147483646 h 130"/>
                  <a:gd name="T106" fmla="*/ 2147483646 w 110"/>
                  <a:gd name="T107" fmla="*/ 2147483646 h 130"/>
                  <a:gd name="T108" fmla="*/ 2147483646 w 110"/>
                  <a:gd name="T109" fmla="*/ 2147483646 h 130"/>
                  <a:gd name="T110" fmla="*/ 2147483646 w 110"/>
                  <a:gd name="T111" fmla="*/ 2147483646 h 130"/>
                  <a:gd name="T112" fmla="*/ 2147483646 w 110"/>
                  <a:gd name="T113" fmla="*/ 2147483646 h 13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10"/>
                  <a:gd name="T172" fmla="*/ 0 h 130"/>
                  <a:gd name="T173" fmla="*/ 110 w 110"/>
                  <a:gd name="T174" fmla="*/ 130 h 13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10" h="130">
                    <a:moveTo>
                      <a:pt x="0" y="130"/>
                    </a:moveTo>
                    <a:lnTo>
                      <a:pt x="0" y="129"/>
                    </a:lnTo>
                    <a:lnTo>
                      <a:pt x="7" y="129"/>
                    </a:lnTo>
                    <a:lnTo>
                      <a:pt x="7" y="128"/>
                    </a:lnTo>
                    <a:lnTo>
                      <a:pt x="11" y="128"/>
                    </a:lnTo>
                    <a:lnTo>
                      <a:pt x="13" y="128"/>
                    </a:lnTo>
                    <a:lnTo>
                      <a:pt x="13" y="127"/>
                    </a:lnTo>
                    <a:lnTo>
                      <a:pt x="15" y="127"/>
                    </a:lnTo>
                    <a:lnTo>
                      <a:pt x="15" y="126"/>
                    </a:lnTo>
                    <a:lnTo>
                      <a:pt x="17" y="126"/>
                    </a:lnTo>
                    <a:lnTo>
                      <a:pt x="19" y="126"/>
                    </a:lnTo>
                    <a:lnTo>
                      <a:pt x="19" y="125"/>
                    </a:lnTo>
                    <a:lnTo>
                      <a:pt x="20" y="125"/>
                    </a:lnTo>
                    <a:lnTo>
                      <a:pt x="20" y="124"/>
                    </a:lnTo>
                    <a:lnTo>
                      <a:pt x="22" y="124"/>
                    </a:lnTo>
                    <a:lnTo>
                      <a:pt x="23" y="124"/>
                    </a:lnTo>
                    <a:lnTo>
                      <a:pt x="23" y="123"/>
                    </a:lnTo>
                    <a:lnTo>
                      <a:pt x="24" y="123"/>
                    </a:lnTo>
                    <a:lnTo>
                      <a:pt x="26" y="123"/>
                    </a:lnTo>
                    <a:lnTo>
                      <a:pt x="26" y="122"/>
                    </a:lnTo>
                    <a:lnTo>
                      <a:pt x="27" y="122"/>
                    </a:lnTo>
                    <a:lnTo>
                      <a:pt x="27" y="121"/>
                    </a:lnTo>
                    <a:lnTo>
                      <a:pt x="28" y="121"/>
                    </a:lnTo>
                    <a:lnTo>
                      <a:pt x="29" y="121"/>
                    </a:lnTo>
                    <a:lnTo>
                      <a:pt x="29" y="120"/>
                    </a:lnTo>
                    <a:lnTo>
                      <a:pt x="30" y="120"/>
                    </a:lnTo>
                    <a:lnTo>
                      <a:pt x="30" y="119"/>
                    </a:lnTo>
                    <a:lnTo>
                      <a:pt x="31" y="119"/>
                    </a:lnTo>
                    <a:lnTo>
                      <a:pt x="32" y="119"/>
                    </a:lnTo>
                    <a:lnTo>
                      <a:pt x="32" y="118"/>
                    </a:lnTo>
                    <a:lnTo>
                      <a:pt x="33" y="118"/>
                    </a:lnTo>
                    <a:lnTo>
                      <a:pt x="33" y="117"/>
                    </a:lnTo>
                    <a:lnTo>
                      <a:pt x="34" y="117"/>
                    </a:lnTo>
                    <a:lnTo>
                      <a:pt x="35" y="117"/>
                    </a:lnTo>
                    <a:lnTo>
                      <a:pt x="35" y="116"/>
                    </a:lnTo>
                    <a:lnTo>
                      <a:pt x="36" y="116"/>
                    </a:lnTo>
                    <a:lnTo>
                      <a:pt x="36" y="115"/>
                    </a:lnTo>
                    <a:lnTo>
                      <a:pt x="37" y="115"/>
                    </a:lnTo>
                    <a:lnTo>
                      <a:pt x="37" y="114"/>
                    </a:lnTo>
                    <a:lnTo>
                      <a:pt x="38" y="114"/>
                    </a:lnTo>
                    <a:lnTo>
                      <a:pt x="38" y="113"/>
                    </a:lnTo>
                    <a:lnTo>
                      <a:pt x="39" y="113"/>
                    </a:lnTo>
                    <a:lnTo>
                      <a:pt x="40" y="113"/>
                    </a:lnTo>
                    <a:lnTo>
                      <a:pt x="40" y="112"/>
                    </a:lnTo>
                    <a:lnTo>
                      <a:pt x="40" y="111"/>
                    </a:lnTo>
                    <a:lnTo>
                      <a:pt x="41" y="111"/>
                    </a:lnTo>
                    <a:lnTo>
                      <a:pt x="42" y="111"/>
                    </a:lnTo>
                    <a:lnTo>
                      <a:pt x="42" y="110"/>
                    </a:lnTo>
                    <a:lnTo>
                      <a:pt x="43" y="110"/>
                    </a:lnTo>
                    <a:lnTo>
                      <a:pt x="43" y="109"/>
                    </a:lnTo>
                    <a:lnTo>
                      <a:pt x="44" y="109"/>
                    </a:lnTo>
                    <a:lnTo>
                      <a:pt x="44" y="108"/>
                    </a:lnTo>
                    <a:lnTo>
                      <a:pt x="45" y="108"/>
                    </a:lnTo>
                    <a:lnTo>
                      <a:pt x="45" y="107"/>
                    </a:lnTo>
                    <a:lnTo>
                      <a:pt x="46" y="107"/>
                    </a:lnTo>
                    <a:lnTo>
                      <a:pt x="46" y="106"/>
                    </a:lnTo>
                    <a:lnTo>
                      <a:pt x="47" y="106"/>
                    </a:lnTo>
                    <a:lnTo>
                      <a:pt x="47" y="105"/>
                    </a:lnTo>
                    <a:lnTo>
                      <a:pt x="48" y="105"/>
                    </a:lnTo>
                    <a:lnTo>
                      <a:pt x="48" y="104"/>
                    </a:lnTo>
                    <a:lnTo>
                      <a:pt x="49" y="104"/>
                    </a:lnTo>
                    <a:lnTo>
                      <a:pt x="49" y="103"/>
                    </a:lnTo>
                    <a:lnTo>
                      <a:pt x="50" y="103"/>
                    </a:lnTo>
                    <a:lnTo>
                      <a:pt x="50" y="102"/>
                    </a:lnTo>
                    <a:lnTo>
                      <a:pt x="51" y="102"/>
                    </a:lnTo>
                    <a:lnTo>
                      <a:pt x="51" y="101"/>
                    </a:lnTo>
                    <a:lnTo>
                      <a:pt x="52" y="101"/>
                    </a:lnTo>
                    <a:lnTo>
                      <a:pt x="52" y="100"/>
                    </a:lnTo>
                    <a:lnTo>
                      <a:pt x="53" y="100"/>
                    </a:lnTo>
                    <a:lnTo>
                      <a:pt x="53" y="99"/>
                    </a:lnTo>
                    <a:lnTo>
                      <a:pt x="54" y="99"/>
                    </a:lnTo>
                    <a:lnTo>
                      <a:pt x="54" y="98"/>
                    </a:lnTo>
                    <a:lnTo>
                      <a:pt x="54" y="97"/>
                    </a:lnTo>
                    <a:lnTo>
                      <a:pt x="55" y="97"/>
                    </a:lnTo>
                    <a:lnTo>
                      <a:pt x="56" y="97"/>
                    </a:lnTo>
                    <a:lnTo>
                      <a:pt x="56" y="96"/>
                    </a:lnTo>
                    <a:lnTo>
                      <a:pt x="56" y="95"/>
                    </a:lnTo>
                    <a:lnTo>
                      <a:pt x="57" y="95"/>
                    </a:lnTo>
                    <a:lnTo>
                      <a:pt x="57" y="94"/>
                    </a:lnTo>
                    <a:lnTo>
                      <a:pt x="58" y="94"/>
                    </a:lnTo>
                    <a:lnTo>
                      <a:pt x="58" y="93"/>
                    </a:lnTo>
                    <a:lnTo>
                      <a:pt x="59" y="93"/>
                    </a:lnTo>
                    <a:lnTo>
                      <a:pt x="59" y="92"/>
                    </a:lnTo>
                    <a:lnTo>
                      <a:pt x="59" y="91"/>
                    </a:lnTo>
                    <a:lnTo>
                      <a:pt x="60" y="91"/>
                    </a:lnTo>
                    <a:lnTo>
                      <a:pt x="60" y="90"/>
                    </a:lnTo>
                    <a:lnTo>
                      <a:pt x="61" y="90"/>
                    </a:lnTo>
                    <a:lnTo>
                      <a:pt x="61" y="89"/>
                    </a:lnTo>
                    <a:lnTo>
                      <a:pt x="62" y="89"/>
                    </a:lnTo>
                    <a:lnTo>
                      <a:pt x="62" y="88"/>
                    </a:lnTo>
                    <a:lnTo>
                      <a:pt x="63" y="88"/>
                    </a:lnTo>
                    <a:lnTo>
                      <a:pt x="63" y="87"/>
                    </a:lnTo>
                    <a:lnTo>
                      <a:pt x="63" y="86"/>
                    </a:lnTo>
                    <a:lnTo>
                      <a:pt x="64" y="86"/>
                    </a:lnTo>
                    <a:lnTo>
                      <a:pt x="64" y="85"/>
                    </a:lnTo>
                    <a:lnTo>
                      <a:pt x="65" y="85"/>
                    </a:lnTo>
                    <a:lnTo>
                      <a:pt x="65" y="84"/>
                    </a:lnTo>
                    <a:lnTo>
                      <a:pt x="66" y="84"/>
                    </a:lnTo>
                    <a:lnTo>
                      <a:pt x="66" y="83"/>
                    </a:lnTo>
                    <a:lnTo>
                      <a:pt x="66" y="82"/>
                    </a:lnTo>
                    <a:lnTo>
                      <a:pt x="67" y="82"/>
                    </a:lnTo>
                    <a:lnTo>
                      <a:pt x="67" y="81"/>
                    </a:lnTo>
                    <a:lnTo>
                      <a:pt x="67" y="80"/>
                    </a:lnTo>
                    <a:lnTo>
                      <a:pt x="68" y="80"/>
                    </a:lnTo>
                    <a:lnTo>
                      <a:pt x="68" y="79"/>
                    </a:lnTo>
                    <a:lnTo>
                      <a:pt x="69" y="79"/>
                    </a:lnTo>
                    <a:lnTo>
                      <a:pt x="69" y="78"/>
                    </a:lnTo>
                    <a:lnTo>
                      <a:pt x="70" y="78"/>
                    </a:lnTo>
                    <a:lnTo>
                      <a:pt x="70" y="77"/>
                    </a:lnTo>
                    <a:lnTo>
                      <a:pt x="71" y="77"/>
                    </a:lnTo>
                    <a:lnTo>
                      <a:pt x="71" y="76"/>
                    </a:lnTo>
                    <a:lnTo>
                      <a:pt x="71" y="75"/>
                    </a:lnTo>
                    <a:lnTo>
                      <a:pt x="72" y="75"/>
                    </a:lnTo>
                    <a:lnTo>
                      <a:pt x="72" y="74"/>
                    </a:lnTo>
                    <a:lnTo>
                      <a:pt x="72" y="73"/>
                    </a:lnTo>
                    <a:lnTo>
                      <a:pt x="73" y="73"/>
                    </a:lnTo>
                    <a:lnTo>
                      <a:pt x="73" y="72"/>
                    </a:lnTo>
                    <a:lnTo>
                      <a:pt x="74" y="72"/>
                    </a:lnTo>
                    <a:lnTo>
                      <a:pt x="74" y="71"/>
                    </a:lnTo>
                    <a:lnTo>
                      <a:pt x="74" y="70"/>
                    </a:lnTo>
                    <a:lnTo>
                      <a:pt x="75" y="70"/>
                    </a:lnTo>
                    <a:lnTo>
                      <a:pt x="75" y="69"/>
                    </a:lnTo>
                    <a:lnTo>
                      <a:pt x="76" y="69"/>
                    </a:lnTo>
                    <a:lnTo>
                      <a:pt x="76" y="68"/>
                    </a:lnTo>
                    <a:lnTo>
                      <a:pt x="76" y="67"/>
                    </a:lnTo>
                    <a:lnTo>
                      <a:pt x="77" y="67"/>
                    </a:lnTo>
                    <a:lnTo>
                      <a:pt x="77" y="66"/>
                    </a:lnTo>
                    <a:lnTo>
                      <a:pt x="77" y="65"/>
                    </a:lnTo>
                    <a:lnTo>
                      <a:pt x="78" y="65"/>
                    </a:lnTo>
                    <a:lnTo>
                      <a:pt x="78" y="64"/>
                    </a:lnTo>
                    <a:lnTo>
                      <a:pt x="79" y="64"/>
                    </a:lnTo>
                    <a:lnTo>
                      <a:pt x="79" y="63"/>
                    </a:lnTo>
                    <a:lnTo>
                      <a:pt x="79" y="62"/>
                    </a:lnTo>
                    <a:lnTo>
                      <a:pt x="80" y="62"/>
                    </a:lnTo>
                    <a:lnTo>
                      <a:pt x="80" y="61"/>
                    </a:lnTo>
                    <a:lnTo>
                      <a:pt x="80" y="60"/>
                    </a:lnTo>
                    <a:lnTo>
                      <a:pt x="81" y="60"/>
                    </a:lnTo>
                    <a:lnTo>
                      <a:pt x="81" y="59"/>
                    </a:lnTo>
                    <a:lnTo>
                      <a:pt x="81" y="58"/>
                    </a:lnTo>
                    <a:lnTo>
                      <a:pt x="82" y="58"/>
                    </a:lnTo>
                    <a:lnTo>
                      <a:pt x="82" y="57"/>
                    </a:lnTo>
                    <a:lnTo>
                      <a:pt x="83" y="57"/>
                    </a:lnTo>
                    <a:lnTo>
                      <a:pt x="83" y="56"/>
                    </a:lnTo>
                    <a:lnTo>
                      <a:pt x="83" y="55"/>
                    </a:lnTo>
                    <a:lnTo>
                      <a:pt x="84" y="55"/>
                    </a:lnTo>
                    <a:lnTo>
                      <a:pt x="84" y="54"/>
                    </a:lnTo>
                    <a:lnTo>
                      <a:pt x="84" y="53"/>
                    </a:lnTo>
                    <a:lnTo>
                      <a:pt x="85" y="53"/>
                    </a:lnTo>
                    <a:lnTo>
                      <a:pt x="85" y="52"/>
                    </a:lnTo>
                    <a:lnTo>
                      <a:pt x="85" y="51"/>
                    </a:lnTo>
                    <a:lnTo>
                      <a:pt x="86" y="51"/>
                    </a:lnTo>
                    <a:lnTo>
                      <a:pt x="86" y="50"/>
                    </a:lnTo>
                    <a:lnTo>
                      <a:pt x="86" y="49"/>
                    </a:lnTo>
                    <a:lnTo>
                      <a:pt x="87" y="49"/>
                    </a:lnTo>
                    <a:lnTo>
                      <a:pt x="87" y="48"/>
                    </a:lnTo>
                    <a:lnTo>
                      <a:pt x="88" y="48"/>
                    </a:lnTo>
                    <a:lnTo>
                      <a:pt x="88" y="47"/>
                    </a:lnTo>
                    <a:lnTo>
                      <a:pt x="88" y="46"/>
                    </a:lnTo>
                    <a:lnTo>
                      <a:pt x="89" y="46"/>
                    </a:lnTo>
                    <a:lnTo>
                      <a:pt x="89" y="45"/>
                    </a:lnTo>
                    <a:lnTo>
                      <a:pt x="89" y="44"/>
                    </a:lnTo>
                    <a:lnTo>
                      <a:pt x="90" y="44"/>
                    </a:lnTo>
                    <a:lnTo>
                      <a:pt x="90" y="43"/>
                    </a:lnTo>
                    <a:lnTo>
                      <a:pt x="90" y="42"/>
                    </a:lnTo>
                    <a:lnTo>
                      <a:pt x="91" y="42"/>
                    </a:lnTo>
                    <a:lnTo>
                      <a:pt x="91" y="41"/>
                    </a:lnTo>
                    <a:lnTo>
                      <a:pt x="91" y="40"/>
                    </a:lnTo>
                    <a:lnTo>
                      <a:pt x="92" y="40"/>
                    </a:lnTo>
                    <a:lnTo>
                      <a:pt x="92" y="39"/>
                    </a:lnTo>
                    <a:lnTo>
                      <a:pt x="92" y="38"/>
                    </a:lnTo>
                    <a:lnTo>
                      <a:pt x="93" y="38"/>
                    </a:lnTo>
                    <a:lnTo>
                      <a:pt x="93" y="37"/>
                    </a:lnTo>
                    <a:lnTo>
                      <a:pt x="93" y="36"/>
                    </a:lnTo>
                    <a:lnTo>
                      <a:pt x="94" y="36"/>
                    </a:lnTo>
                    <a:lnTo>
                      <a:pt x="94" y="35"/>
                    </a:lnTo>
                    <a:lnTo>
                      <a:pt x="94" y="34"/>
                    </a:lnTo>
                    <a:lnTo>
                      <a:pt x="95" y="34"/>
                    </a:lnTo>
                    <a:lnTo>
                      <a:pt x="95" y="33"/>
                    </a:lnTo>
                    <a:lnTo>
                      <a:pt x="95" y="32"/>
                    </a:lnTo>
                    <a:lnTo>
                      <a:pt x="96" y="32"/>
                    </a:lnTo>
                    <a:lnTo>
                      <a:pt x="96" y="31"/>
                    </a:lnTo>
                    <a:lnTo>
                      <a:pt x="96" y="30"/>
                    </a:lnTo>
                    <a:lnTo>
                      <a:pt x="97" y="30"/>
                    </a:lnTo>
                    <a:lnTo>
                      <a:pt x="97" y="29"/>
                    </a:lnTo>
                    <a:lnTo>
                      <a:pt x="97" y="28"/>
                    </a:lnTo>
                    <a:lnTo>
                      <a:pt x="98" y="28"/>
                    </a:lnTo>
                    <a:lnTo>
                      <a:pt x="98" y="27"/>
                    </a:lnTo>
                    <a:lnTo>
                      <a:pt x="98" y="26"/>
                    </a:lnTo>
                    <a:lnTo>
                      <a:pt x="99" y="26"/>
                    </a:lnTo>
                    <a:lnTo>
                      <a:pt x="99" y="25"/>
                    </a:lnTo>
                    <a:lnTo>
                      <a:pt x="99" y="24"/>
                    </a:lnTo>
                    <a:lnTo>
                      <a:pt x="100" y="24"/>
                    </a:lnTo>
                    <a:lnTo>
                      <a:pt x="100" y="23"/>
                    </a:lnTo>
                    <a:lnTo>
                      <a:pt x="100" y="22"/>
                    </a:lnTo>
                    <a:lnTo>
                      <a:pt x="101" y="22"/>
                    </a:lnTo>
                    <a:lnTo>
                      <a:pt x="101" y="21"/>
                    </a:lnTo>
                    <a:lnTo>
                      <a:pt x="101" y="20"/>
                    </a:lnTo>
                    <a:lnTo>
                      <a:pt x="101" y="19"/>
                    </a:lnTo>
                    <a:lnTo>
                      <a:pt x="102" y="19"/>
                    </a:lnTo>
                    <a:lnTo>
                      <a:pt x="102" y="18"/>
                    </a:lnTo>
                    <a:lnTo>
                      <a:pt x="103" y="18"/>
                    </a:lnTo>
                    <a:lnTo>
                      <a:pt x="103" y="17"/>
                    </a:lnTo>
                    <a:lnTo>
                      <a:pt x="103" y="16"/>
                    </a:lnTo>
                    <a:lnTo>
                      <a:pt x="104" y="16"/>
                    </a:lnTo>
                    <a:lnTo>
                      <a:pt x="104" y="15"/>
                    </a:lnTo>
                    <a:lnTo>
                      <a:pt x="104" y="14"/>
                    </a:lnTo>
                    <a:lnTo>
                      <a:pt x="104" y="13"/>
                    </a:lnTo>
                    <a:lnTo>
                      <a:pt x="105" y="13"/>
                    </a:lnTo>
                    <a:lnTo>
                      <a:pt x="105" y="12"/>
                    </a:lnTo>
                    <a:lnTo>
                      <a:pt x="105" y="11"/>
                    </a:lnTo>
                    <a:lnTo>
                      <a:pt x="106" y="11"/>
                    </a:lnTo>
                    <a:lnTo>
                      <a:pt x="106" y="10"/>
                    </a:lnTo>
                    <a:lnTo>
                      <a:pt x="106" y="9"/>
                    </a:lnTo>
                    <a:lnTo>
                      <a:pt x="106" y="8"/>
                    </a:lnTo>
                    <a:lnTo>
                      <a:pt x="107" y="8"/>
                    </a:lnTo>
                    <a:lnTo>
                      <a:pt x="107" y="7"/>
                    </a:lnTo>
                    <a:lnTo>
                      <a:pt x="108" y="7"/>
                    </a:lnTo>
                    <a:lnTo>
                      <a:pt x="108" y="6"/>
                    </a:lnTo>
                    <a:lnTo>
                      <a:pt x="108" y="5"/>
                    </a:lnTo>
                    <a:lnTo>
                      <a:pt x="108" y="4"/>
                    </a:lnTo>
                    <a:lnTo>
                      <a:pt x="109" y="4"/>
                    </a:lnTo>
                    <a:lnTo>
                      <a:pt x="109" y="3"/>
                    </a:lnTo>
                    <a:lnTo>
                      <a:pt x="109" y="2"/>
                    </a:lnTo>
                    <a:lnTo>
                      <a:pt x="110" y="2"/>
                    </a:lnTo>
                    <a:lnTo>
                      <a:pt x="110" y="1"/>
                    </a:lnTo>
                    <a:lnTo>
                      <a:pt x="110" y="0"/>
                    </a:lnTo>
                  </a:path>
                </a:pathLst>
              </a:custGeom>
              <a:noFill/>
              <a:ln w="28575" cap="rnd" cmpd="sng">
                <a:solidFill>
                  <a:srgbClr val="B2B2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9519" name="Freeform 64"/>
              <p:cNvSpPr>
                <a:spLocks/>
              </p:cNvSpPr>
              <p:nvPr/>
            </p:nvSpPr>
            <p:spPr bwMode="auto">
              <a:xfrm>
                <a:off x="3762" y="1218"/>
                <a:ext cx="660" cy="780"/>
              </a:xfrm>
              <a:custGeom>
                <a:avLst/>
                <a:gdLst>
                  <a:gd name="T0" fmla="*/ 2147483646 w 110"/>
                  <a:gd name="T1" fmla="*/ 2147483646 h 130"/>
                  <a:gd name="T2" fmla="*/ 2147483646 w 110"/>
                  <a:gd name="T3" fmla="*/ 2147483646 h 130"/>
                  <a:gd name="T4" fmla="*/ 2147483646 w 110"/>
                  <a:gd name="T5" fmla="*/ 2147483646 h 130"/>
                  <a:gd name="T6" fmla="*/ 2147483646 w 110"/>
                  <a:gd name="T7" fmla="*/ 2147483646 h 130"/>
                  <a:gd name="T8" fmla="*/ 2147483646 w 110"/>
                  <a:gd name="T9" fmla="*/ 2147483646 h 130"/>
                  <a:gd name="T10" fmla="*/ 2147483646 w 110"/>
                  <a:gd name="T11" fmla="*/ 2147483646 h 130"/>
                  <a:gd name="T12" fmla="*/ 2147483646 w 110"/>
                  <a:gd name="T13" fmla="*/ 2147483646 h 130"/>
                  <a:gd name="T14" fmla="*/ 2147483646 w 110"/>
                  <a:gd name="T15" fmla="*/ 2147483646 h 130"/>
                  <a:gd name="T16" fmla="*/ 2147483646 w 110"/>
                  <a:gd name="T17" fmla="*/ 2147483646 h 130"/>
                  <a:gd name="T18" fmla="*/ 2147483646 w 110"/>
                  <a:gd name="T19" fmla="*/ 2147483646 h 130"/>
                  <a:gd name="T20" fmla="*/ 2147483646 w 110"/>
                  <a:gd name="T21" fmla="*/ 2147483646 h 130"/>
                  <a:gd name="T22" fmla="*/ 2147483646 w 110"/>
                  <a:gd name="T23" fmla="*/ 2147483646 h 130"/>
                  <a:gd name="T24" fmla="*/ 2147483646 w 110"/>
                  <a:gd name="T25" fmla="*/ 2147483646 h 130"/>
                  <a:gd name="T26" fmla="*/ 2147483646 w 110"/>
                  <a:gd name="T27" fmla="*/ 2147483646 h 130"/>
                  <a:gd name="T28" fmla="*/ 2147483646 w 110"/>
                  <a:gd name="T29" fmla="*/ 2147483646 h 130"/>
                  <a:gd name="T30" fmla="*/ 2147483646 w 110"/>
                  <a:gd name="T31" fmla="*/ 2147483646 h 130"/>
                  <a:gd name="T32" fmla="*/ 2147483646 w 110"/>
                  <a:gd name="T33" fmla="*/ 2147483646 h 130"/>
                  <a:gd name="T34" fmla="*/ 2147483646 w 110"/>
                  <a:gd name="T35" fmla="*/ 2147483646 h 130"/>
                  <a:gd name="T36" fmla="*/ 2147483646 w 110"/>
                  <a:gd name="T37" fmla="*/ 2147483646 h 130"/>
                  <a:gd name="T38" fmla="*/ 2147483646 w 110"/>
                  <a:gd name="T39" fmla="*/ 2147483646 h 130"/>
                  <a:gd name="T40" fmla="*/ 2147483646 w 110"/>
                  <a:gd name="T41" fmla="*/ 2147483646 h 130"/>
                  <a:gd name="T42" fmla="*/ 2147483646 w 110"/>
                  <a:gd name="T43" fmla="*/ 2147483646 h 130"/>
                  <a:gd name="T44" fmla="*/ 2147483646 w 110"/>
                  <a:gd name="T45" fmla="*/ 2147483646 h 130"/>
                  <a:gd name="T46" fmla="*/ 2147483646 w 110"/>
                  <a:gd name="T47" fmla="*/ 2147483646 h 130"/>
                  <a:gd name="T48" fmla="*/ 2147483646 w 110"/>
                  <a:gd name="T49" fmla="*/ 2147483646 h 130"/>
                  <a:gd name="T50" fmla="*/ 2147483646 w 110"/>
                  <a:gd name="T51" fmla="*/ 2147483646 h 130"/>
                  <a:gd name="T52" fmla="*/ 2147483646 w 110"/>
                  <a:gd name="T53" fmla="*/ 2147483646 h 130"/>
                  <a:gd name="T54" fmla="*/ 2147483646 w 110"/>
                  <a:gd name="T55" fmla="*/ 2147483646 h 130"/>
                  <a:gd name="T56" fmla="*/ 2147483646 w 110"/>
                  <a:gd name="T57" fmla="*/ 2147483646 h 130"/>
                  <a:gd name="T58" fmla="*/ 2147483646 w 110"/>
                  <a:gd name="T59" fmla="*/ 2147483646 h 130"/>
                  <a:gd name="T60" fmla="*/ 2147483646 w 110"/>
                  <a:gd name="T61" fmla="*/ 2147483646 h 130"/>
                  <a:gd name="T62" fmla="*/ 2147483646 w 110"/>
                  <a:gd name="T63" fmla="*/ 2147483646 h 130"/>
                  <a:gd name="T64" fmla="*/ 2147483646 w 110"/>
                  <a:gd name="T65" fmla="*/ 2147483646 h 130"/>
                  <a:gd name="T66" fmla="*/ 2147483646 w 110"/>
                  <a:gd name="T67" fmla="*/ 2147483646 h 130"/>
                  <a:gd name="T68" fmla="*/ 2147483646 w 110"/>
                  <a:gd name="T69" fmla="*/ 2147483646 h 130"/>
                  <a:gd name="T70" fmla="*/ 2147483646 w 110"/>
                  <a:gd name="T71" fmla="*/ 2147483646 h 130"/>
                  <a:gd name="T72" fmla="*/ 2147483646 w 110"/>
                  <a:gd name="T73" fmla="*/ 2147483646 h 130"/>
                  <a:gd name="T74" fmla="*/ 2147483646 w 110"/>
                  <a:gd name="T75" fmla="*/ 2147483646 h 130"/>
                  <a:gd name="T76" fmla="*/ 2147483646 w 110"/>
                  <a:gd name="T77" fmla="*/ 2147483646 h 130"/>
                  <a:gd name="T78" fmla="*/ 2147483646 w 110"/>
                  <a:gd name="T79" fmla="*/ 2147483646 h 130"/>
                  <a:gd name="T80" fmla="*/ 2147483646 w 110"/>
                  <a:gd name="T81" fmla="*/ 2147483646 h 130"/>
                  <a:gd name="T82" fmla="*/ 2147483646 w 110"/>
                  <a:gd name="T83" fmla="*/ 2147483646 h 130"/>
                  <a:gd name="T84" fmla="*/ 2147483646 w 110"/>
                  <a:gd name="T85" fmla="*/ 2147483646 h 130"/>
                  <a:gd name="T86" fmla="*/ 2147483646 w 110"/>
                  <a:gd name="T87" fmla="*/ 2147483646 h 130"/>
                  <a:gd name="T88" fmla="*/ 2147483646 w 110"/>
                  <a:gd name="T89" fmla="*/ 2147483646 h 130"/>
                  <a:gd name="T90" fmla="*/ 2147483646 w 110"/>
                  <a:gd name="T91" fmla="*/ 2147483646 h 130"/>
                  <a:gd name="T92" fmla="*/ 2147483646 w 110"/>
                  <a:gd name="T93" fmla="*/ 2147483646 h 130"/>
                  <a:gd name="T94" fmla="*/ 2147483646 w 110"/>
                  <a:gd name="T95" fmla="*/ 2147483646 h 130"/>
                  <a:gd name="T96" fmla="*/ 2147483646 w 110"/>
                  <a:gd name="T97" fmla="*/ 2147483646 h 130"/>
                  <a:gd name="T98" fmla="*/ 2147483646 w 110"/>
                  <a:gd name="T99" fmla="*/ 2147483646 h 130"/>
                  <a:gd name="T100" fmla="*/ 2147483646 w 110"/>
                  <a:gd name="T101" fmla="*/ 2147483646 h 130"/>
                  <a:gd name="T102" fmla="*/ 2147483646 w 110"/>
                  <a:gd name="T103" fmla="*/ 2147483646 h 130"/>
                  <a:gd name="T104" fmla="*/ 2147483646 w 110"/>
                  <a:gd name="T105" fmla="*/ 2147483646 h 130"/>
                  <a:gd name="T106" fmla="*/ 2147483646 w 110"/>
                  <a:gd name="T107" fmla="*/ 2147483646 h 130"/>
                  <a:gd name="T108" fmla="*/ 2147483646 w 110"/>
                  <a:gd name="T109" fmla="*/ 2147483646 h 130"/>
                  <a:gd name="T110" fmla="*/ 2147483646 w 110"/>
                  <a:gd name="T111" fmla="*/ 2147483646 h 130"/>
                  <a:gd name="T112" fmla="*/ 2147483646 w 110"/>
                  <a:gd name="T113" fmla="*/ 2147483646 h 13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10"/>
                  <a:gd name="T172" fmla="*/ 0 h 130"/>
                  <a:gd name="T173" fmla="*/ 110 w 110"/>
                  <a:gd name="T174" fmla="*/ 130 h 13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10" h="130">
                    <a:moveTo>
                      <a:pt x="0" y="130"/>
                    </a:moveTo>
                    <a:lnTo>
                      <a:pt x="110" y="130"/>
                    </a:lnTo>
                    <a:lnTo>
                      <a:pt x="110" y="129"/>
                    </a:lnTo>
                    <a:lnTo>
                      <a:pt x="110" y="128"/>
                    </a:lnTo>
                    <a:lnTo>
                      <a:pt x="110" y="127"/>
                    </a:lnTo>
                    <a:lnTo>
                      <a:pt x="110" y="126"/>
                    </a:lnTo>
                    <a:lnTo>
                      <a:pt x="110" y="125"/>
                    </a:lnTo>
                    <a:lnTo>
                      <a:pt x="110" y="124"/>
                    </a:lnTo>
                    <a:lnTo>
                      <a:pt x="110" y="123"/>
                    </a:lnTo>
                    <a:lnTo>
                      <a:pt x="110" y="122"/>
                    </a:lnTo>
                    <a:lnTo>
                      <a:pt x="110" y="121"/>
                    </a:lnTo>
                    <a:lnTo>
                      <a:pt x="110" y="120"/>
                    </a:lnTo>
                    <a:lnTo>
                      <a:pt x="110" y="119"/>
                    </a:lnTo>
                    <a:lnTo>
                      <a:pt x="110" y="118"/>
                    </a:lnTo>
                    <a:lnTo>
                      <a:pt x="110" y="117"/>
                    </a:lnTo>
                    <a:lnTo>
                      <a:pt x="110" y="116"/>
                    </a:lnTo>
                    <a:lnTo>
                      <a:pt x="110" y="115"/>
                    </a:lnTo>
                    <a:lnTo>
                      <a:pt x="110" y="114"/>
                    </a:lnTo>
                    <a:lnTo>
                      <a:pt x="110" y="113"/>
                    </a:lnTo>
                    <a:lnTo>
                      <a:pt x="110" y="112"/>
                    </a:lnTo>
                    <a:lnTo>
                      <a:pt x="110" y="111"/>
                    </a:lnTo>
                    <a:lnTo>
                      <a:pt x="110" y="110"/>
                    </a:lnTo>
                    <a:lnTo>
                      <a:pt x="110" y="109"/>
                    </a:lnTo>
                    <a:lnTo>
                      <a:pt x="110" y="108"/>
                    </a:lnTo>
                    <a:lnTo>
                      <a:pt x="110" y="107"/>
                    </a:lnTo>
                    <a:lnTo>
                      <a:pt x="110" y="106"/>
                    </a:lnTo>
                    <a:lnTo>
                      <a:pt x="110" y="105"/>
                    </a:lnTo>
                    <a:lnTo>
                      <a:pt x="110" y="104"/>
                    </a:lnTo>
                    <a:lnTo>
                      <a:pt x="110" y="103"/>
                    </a:lnTo>
                    <a:lnTo>
                      <a:pt x="110" y="102"/>
                    </a:lnTo>
                    <a:lnTo>
                      <a:pt x="110" y="101"/>
                    </a:lnTo>
                    <a:lnTo>
                      <a:pt x="110" y="100"/>
                    </a:lnTo>
                    <a:lnTo>
                      <a:pt x="110" y="99"/>
                    </a:lnTo>
                    <a:lnTo>
                      <a:pt x="110" y="98"/>
                    </a:lnTo>
                    <a:lnTo>
                      <a:pt x="110" y="97"/>
                    </a:lnTo>
                    <a:lnTo>
                      <a:pt x="110" y="96"/>
                    </a:lnTo>
                    <a:lnTo>
                      <a:pt x="110" y="95"/>
                    </a:lnTo>
                    <a:lnTo>
                      <a:pt x="110" y="94"/>
                    </a:lnTo>
                    <a:lnTo>
                      <a:pt x="110" y="93"/>
                    </a:lnTo>
                    <a:lnTo>
                      <a:pt x="110" y="92"/>
                    </a:lnTo>
                    <a:lnTo>
                      <a:pt x="110" y="91"/>
                    </a:lnTo>
                    <a:lnTo>
                      <a:pt x="110" y="90"/>
                    </a:lnTo>
                    <a:lnTo>
                      <a:pt x="110" y="89"/>
                    </a:lnTo>
                    <a:lnTo>
                      <a:pt x="110" y="88"/>
                    </a:lnTo>
                    <a:lnTo>
                      <a:pt x="110" y="87"/>
                    </a:lnTo>
                    <a:lnTo>
                      <a:pt x="110" y="86"/>
                    </a:lnTo>
                    <a:lnTo>
                      <a:pt x="110" y="85"/>
                    </a:lnTo>
                    <a:lnTo>
                      <a:pt x="110" y="84"/>
                    </a:lnTo>
                    <a:lnTo>
                      <a:pt x="110" y="83"/>
                    </a:lnTo>
                    <a:lnTo>
                      <a:pt x="110" y="82"/>
                    </a:lnTo>
                    <a:lnTo>
                      <a:pt x="110" y="81"/>
                    </a:lnTo>
                    <a:lnTo>
                      <a:pt x="110" y="80"/>
                    </a:lnTo>
                    <a:lnTo>
                      <a:pt x="110" y="79"/>
                    </a:lnTo>
                    <a:lnTo>
                      <a:pt x="110" y="78"/>
                    </a:lnTo>
                    <a:lnTo>
                      <a:pt x="110" y="77"/>
                    </a:lnTo>
                    <a:lnTo>
                      <a:pt x="110" y="76"/>
                    </a:lnTo>
                    <a:lnTo>
                      <a:pt x="110" y="75"/>
                    </a:lnTo>
                    <a:lnTo>
                      <a:pt x="110" y="74"/>
                    </a:lnTo>
                    <a:lnTo>
                      <a:pt x="110" y="73"/>
                    </a:lnTo>
                    <a:lnTo>
                      <a:pt x="110" y="72"/>
                    </a:lnTo>
                    <a:lnTo>
                      <a:pt x="110" y="71"/>
                    </a:lnTo>
                    <a:lnTo>
                      <a:pt x="110" y="70"/>
                    </a:lnTo>
                    <a:lnTo>
                      <a:pt x="110" y="69"/>
                    </a:lnTo>
                    <a:lnTo>
                      <a:pt x="110" y="68"/>
                    </a:lnTo>
                    <a:lnTo>
                      <a:pt x="110" y="67"/>
                    </a:lnTo>
                    <a:lnTo>
                      <a:pt x="110" y="66"/>
                    </a:lnTo>
                    <a:lnTo>
                      <a:pt x="110" y="65"/>
                    </a:lnTo>
                    <a:lnTo>
                      <a:pt x="110" y="64"/>
                    </a:lnTo>
                    <a:lnTo>
                      <a:pt x="110" y="63"/>
                    </a:lnTo>
                    <a:lnTo>
                      <a:pt x="110" y="62"/>
                    </a:lnTo>
                    <a:lnTo>
                      <a:pt x="110" y="61"/>
                    </a:lnTo>
                    <a:lnTo>
                      <a:pt x="110" y="60"/>
                    </a:lnTo>
                    <a:lnTo>
                      <a:pt x="110" y="59"/>
                    </a:lnTo>
                    <a:lnTo>
                      <a:pt x="110" y="58"/>
                    </a:lnTo>
                    <a:lnTo>
                      <a:pt x="110" y="57"/>
                    </a:lnTo>
                    <a:lnTo>
                      <a:pt x="110" y="56"/>
                    </a:lnTo>
                    <a:lnTo>
                      <a:pt x="110" y="55"/>
                    </a:lnTo>
                    <a:lnTo>
                      <a:pt x="110" y="54"/>
                    </a:lnTo>
                    <a:lnTo>
                      <a:pt x="110" y="53"/>
                    </a:lnTo>
                    <a:lnTo>
                      <a:pt x="110" y="52"/>
                    </a:lnTo>
                    <a:lnTo>
                      <a:pt x="110" y="51"/>
                    </a:lnTo>
                    <a:lnTo>
                      <a:pt x="110" y="50"/>
                    </a:lnTo>
                    <a:lnTo>
                      <a:pt x="110" y="49"/>
                    </a:lnTo>
                    <a:lnTo>
                      <a:pt x="110" y="48"/>
                    </a:lnTo>
                    <a:lnTo>
                      <a:pt x="110" y="47"/>
                    </a:lnTo>
                    <a:lnTo>
                      <a:pt x="110" y="46"/>
                    </a:lnTo>
                    <a:lnTo>
                      <a:pt x="110" y="45"/>
                    </a:lnTo>
                    <a:lnTo>
                      <a:pt x="110" y="44"/>
                    </a:lnTo>
                    <a:lnTo>
                      <a:pt x="110" y="43"/>
                    </a:lnTo>
                    <a:lnTo>
                      <a:pt x="110" y="42"/>
                    </a:lnTo>
                    <a:lnTo>
                      <a:pt x="110" y="41"/>
                    </a:lnTo>
                    <a:lnTo>
                      <a:pt x="110" y="40"/>
                    </a:lnTo>
                    <a:lnTo>
                      <a:pt x="110" y="39"/>
                    </a:lnTo>
                    <a:lnTo>
                      <a:pt x="110" y="38"/>
                    </a:lnTo>
                    <a:lnTo>
                      <a:pt x="110" y="37"/>
                    </a:lnTo>
                    <a:lnTo>
                      <a:pt x="110" y="36"/>
                    </a:lnTo>
                    <a:lnTo>
                      <a:pt x="110" y="35"/>
                    </a:lnTo>
                    <a:lnTo>
                      <a:pt x="110" y="34"/>
                    </a:lnTo>
                    <a:lnTo>
                      <a:pt x="110" y="33"/>
                    </a:lnTo>
                    <a:lnTo>
                      <a:pt x="110" y="32"/>
                    </a:lnTo>
                    <a:lnTo>
                      <a:pt x="110" y="31"/>
                    </a:lnTo>
                    <a:lnTo>
                      <a:pt x="110" y="30"/>
                    </a:lnTo>
                    <a:lnTo>
                      <a:pt x="110" y="29"/>
                    </a:lnTo>
                    <a:lnTo>
                      <a:pt x="110" y="28"/>
                    </a:lnTo>
                    <a:lnTo>
                      <a:pt x="110" y="27"/>
                    </a:lnTo>
                    <a:lnTo>
                      <a:pt x="110" y="26"/>
                    </a:lnTo>
                    <a:lnTo>
                      <a:pt x="110" y="25"/>
                    </a:lnTo>
                    <a:lnTo>
                      <a:pt x="110" y="24"/>
                    </a:lnTo>
                    <a:lnTo>
                      <a:pt x="110" y="23"/>
                    </a:lnTo>
                    <a:lnTo>
                      <a:pt x="110" y="22"/>
                    </a:lnTo>
                    <a:lnTo>
                      <a:pt x="110" y="21"/>
                    </a:lnTo>
                    <a:lnTo>
                      <a:pt x="110" y="20"/>
                    </a:lnTo>
                    <a:lnTo>
                      <a:pt x="110" y="19"/>
                    </a:lnTo>
                    <a:lnTo>
                      <a:pt x="110" y="18"/>
                    </a:lnTo>
                    <a:lnTo>
                      <a:pt x="110" y="17"/>
                    </a:lnTo>
                    <a:lnTo>
                      <a:pt x="110" y="16"/>
                    </a:lnTo>
                    <a:lnTo>
                      <a:pt x="110" y="15"/>
                    </a:lnTo>
                    <a:lnTo>
                      <a:pt x="110" y="14"/>
                    </a:lnTo>
                    <a:lnTo>
                      <a:pt x="110" y="13"/>
                    </a:lnTo>
                    <a:lnTo>
                      <a:pt x="110" y="12"/>
                    </a:lnTo>
                    <a:lnTo>
                      <a:pt x="110" y="11"/>
                    </a:lnTo>
                    <a:lnTo>
                      <a:pt x="110" y="10"/>
                    </a:lnTo>
                    <a:lnTo>
                      <a:pt x="110" y="9"/>
                    </a:lnTo>
                    <a:lnTo>
                      <a:pt x="110" y="8"/>
                    </a:lnTo>
                    <a:lnTo>
                      <a:pt x="110" y="7"/>
                    </a:lnTo>
                    <a:lnTo>
                      <a:pt x="110" y="6"/>
                    </a:lnTo>
                    <a:lnTo>
                      <a:pt x="110" y="5"/>
                    </a:lnTo>
                    <a:lnTo>
                      <a:pt x="110" y="4"/>
                    </a:lnTo>
                    <a:lnTo>
                      <a:pt x="110" y="3"/>
                    </a:lnTo>
                    <a:lnTo>
                      <a:pt x="110" y="2"/>
                    </a:lnTo>
                    <a:lnTo>
                      <a:pt x="110" y="1"/>
                    </a:lnTo>
                    <a:lnTo>
                      <a:pt x="110" y="0"/>
                    </a:lnTo>
                  </a:path>
                </a:pathLst>
              </a:custGeom>
              <a:noFill/>
              <a:ln w="28575" cap="rnd" cmpd="sng">
                <a:solidFill>
                  <a:srgbClr val="B2B2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9520" name="Text Box 65"/>
              <p:cNvSpPr txBox="1">
                <a:spLocks noChangeArrowheads="1"/>
              </p:cNvSpPr>
              <p:nvPr/>
            </p:nvSpPr>
            <p:spPr bwMode="auto">
              <a:xfrm>
                <a:off x="4128" y="1738"/>
                <a:ext cx="374" cy="2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ea typeface="MS PGothic" panose="020B0600070205080204" pitchFamily="34" charset="-128"/>
                  </a:defRPr>
                </a:lvl1pPr>
                <a:lvl2pPr marL="742950" indent="-285750">
                  <a:spcBef>
                    <a:spcPct val="20000"/>
                  </a:spcBef>
                  <a:buChar char="–"/>
                  <a:defRPr sz="2800">
                    <a:solidFill>
                      <a:schemeClr val="tx1"/>
                    </a:solidFill>
                    <a:latin typeface="Times New Roman" panose="02020603050405020304" pitchFamily="18" charset="0"/>
                    <a:ea typeface="MS PGothic" panose="020B0600070205080204" pitchFamily="34" charset="-128"/>
                  </a:defRPr>
                </a:lvl2pPr>
                <a:lvl3pPr marL="1143000" indent="-228600">
                  <a:spcBef>
                    <a:spcPct val="20000"/>
                  </a:spcBef>
                  <a:buChar char="•"/>
                  <a:defRPr sz="2400">
                    <a:solidFill>
                      <a:schemeClr val="tx1"/>
                    </a:solidFill>
                    <a:latin typeface="Times New Roman" panose="02020603050405020304" pitchFamily="18" charset="0"/>
                    <a:ea typeface="MS PGothic"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9pPr>
              </a:lstStyle>
              <a:p>
                <a:pPr eaLnBrk="1" hangingPunct="1">
                  <a:spcBef>
                    <a:spcPct val="0"/>
                  </a:spcBef>
                  <a:buFontTx/>
                  <a:buNone/>
                </a:pPr>
                <a:r>
                  <a:rPr lang="en-US" altLang="en-US" sz="1800">
                    <a:latin typeface="Arial" panose="020B0604020202020204" pitchFamily="34" charset="0"/>
                  </a:rPr>
                  <a:t>2/2</a:t>
                </a:r>
              </a:p>
            </p:txBody>
          </p:sp>
        </p:grpSp>
        <p:grpSp>
          <p:nvGrpSpPr>
            <p:cNvPr id="59428" name="Group 66"/>
            <p:cNvGrpSpPr>
              <a:grpSpLocks/>
            </p:cNvGrpSpPr>
            <p:nvPr/>
          </p:nvGrpSpPr>
          <p:grpSpPr bwMode="auto">
            <a:xfrm>
              <a:off x="432" y="2186"/>
              <a:ext cx="720" cy="840"/>
              <a:chOff x="432" y="2186"/>
              <a:chExt cx="720" cy="840"/>
            </a:xfrm>
          </p:grpSpPr>
          <p:sp>
            <p:nvSpPr>
              <p:cNvPr id="59510" name="Freeform 67"/>
              <p:cNvSpPr>
                <a:spLocks/>
              </p:cNvSpPr>
              <p:nvPr/>
            </p:nvSpPr>
            <p:spPr bwMode="auto">
              <a:xfrm flipH="1" flipV="1">
                <a:off x="464" y="2216"/>
                <a:ext cx="618" cy="755"/>
              </a:xfrm>
              <a:custGeom>
                <a:avLst/>
                <a:gdLst>
                  <a:gd name="T0" fmla="*/ 5 w 618"/>
                  <a:gd name="T1" fmla="*/ 754 h 755"/>
                  <a:gd name="T2" fmla="*/ 270 w 618"/>
                  <a:gd name="T3" fmla="*/ 755 h 755"/>
                  <a:gd name="T4" fmla="*/ 618 w 618"/>
                  <a:gd name="T5" fmla="*/ 754 h 755"/>
                  <a:gd name="T6" fmla="*/ 617 w 618"/>
                  <a:gd name="T7" fmla="*/ 0 h 755"/>
                  <a:gd name="T8" fmla="*/ 604 w 618"/>
                  <a:gd name="T9" fmla="*/ 49 h 755"/>
                  <a:gd name="T10" fmla="*/ 586 w 618"/>
                  <a:gd name="T11" fmla="*/ 101 h 755"/>
                  <a:gd name="T12" fmla="*/ 558 w 618"/>
                  <a:gd name="T13" fmla="*/ 187 h 755"/>
                  <a:gd name="T14" fmla="*/ 517 w 618"/>
                  <a:gd name="T15" fmla="*/ 293 h 755"/>
                  <a:gd name="T16" fmla="*/ 454 w 618"/>
                  <a:gd name="T17" fmla="*/ 437 h 755"/>
                  <a:gd name="T18" fmla="*/ 399 w 618"/>
                  <a:gd name="T19" fmla="*/ 536 h 755"/>
                  <a:gd name="T20" fmla="*/ 327 w 618"/>
                  <a:gd name="T21" fmla="*/ 623 h 755"/>
                  <a:gd name="T22" fmla="*/ 258 w 618"/>
                  <a:gd name="T23" fmla="*/ 686 h 755"/>
                  <a:gd name="T24" fmla="*/ 189 w 618"/>
                  <a:gd name="T25" fmla="*/ 724 h 755"/>
                  <a:gd name="T26" fmla="*/ 123 w 618"/>
                  <a:gd name="T27" fmla="*/ 746 h 755"/>
                  <a:gd name="T28" fmla="*/ 0 w 618"/>
                  <a:gd name="T29" fmla="*/ 753 h 75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618"/>
                  <a:gd name="T46" fmla="*/ 0 h 755"/>
                  <a:gd name="T47" fmla="*/ 618 w 618"/>
                  <a:gd name="T48" fmla="*/ 755 h 75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618" h="755">
                    <a:moveTo>
                      <a:pt x="5" y="754"/>
                    </a:moveTo>
                    <a:lnTo>
                      <a:pt x="270" y="755"/>
                    </a:lnTo>
                    <a:lnTo>
                      <a:pt x="618" y="754"/>
                    </a:lnTo>
                    <a:lnTo>
                      <a:pt x="617" y="0"/>
                    </a:lnTo>
                    <a:lnTo>
                      <a:pt x="604" y="49"/>
                    </a:lnTo>
                    <a:lnTo>
                      <a:pt x="586" y="101"/>
                    </a:lnTo>
                    <a:lnTo>
                      <a:pt x="558" y="187"/>
                    </a:lnTo>
                    <a:lnTo>
                      <a:pt x="517" y="293"/>
                    </a:lnTo>
                    <a:lnTo>
                      <a:pt x="454" y="437"/>
                    </a:lnTo>
                    <a:lnTo>
                      <a:pt x="399" y="536"/>
                    </a:lnTo>
                    <a:lnTo>
                      <a:pt x="327" y="623"/>
                    </a:lnTo>
                    <a:lnTo>
                      <a:pt x="258" y="686"/>
                    </a:lnTo>
                    <a:lnTo>
                      <a:pt x="189" y="724"/>
                    </a:lnTo>
                    <a:lnTo>
                      <a:pt x="123" y="746"/>
                    </a:lnTo>
                    <a:lnTo>
                      <a:pt x="0" y="753"/>
                    </a:lnTo>
                  </a:path>
                </a:pathLst>
              </a:custGeom>
              <a:solidFill>
                <a:srgbClr val="B2B2B2"/>
              </a:solidFill>
              <a:ln w="9525">
                <a:solidFill>
                  <a:schemeClr val="bg2"/>
                </a:solidFill>
                <a:round/>
                <a:headEnd/>
                <a:tailEnd/>
              </a:ln>
            </p:spPr>
            <p:txBody>
              <a:bodyPr/>
              <a:lstStyle/>
              <a:p>
                <a:endParaRPr lang="en-US"/>
              </a:p>
            </p:txBody>
          </p:sp>
          <p:sp>
            <p:nvSpPr>
              <p:cNvPr id="59511" name="Rectangle 68"/>
              <p:cNvSpPr>
                <a:spLocks noChangeArrowheads="1"/>
              </p:cNvSpPr>
              <p:nvPr/>
            </p:nvSpPr>
            <p:spPr bwMode="auto">
              <a:xfrm>
                <a:off x="432" y="2186"/>
                <a:ext cx="720" cy="840"/>
              </a:xfrm>
              <a:prstGeom prst="rect">
                <a:avLst/>
              </a:prstGeom>
              <a:noFill/>
              <a:ln w="9525"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ea typeface="MS PGothic" panose="020B0600070205080204" pitchFamily="34" charset="-128"/>
                  </a:defRPr>
                </a:lvl1pPr>
                <a:lvl2pPr marL="742950" indent="-285750">
                  <a:spcBef>
                    <a:spcPct val="20000"/>
                  </a:spcBef>
                  <a:buChar char="–"/>
                  <a:defRPr sz="2800">
                    <a:solidFill>
                      <a:schemeClr val="tx1"/>
                    </a:solidFill>
                    <a:latin typeface="Times New Roman" panose="02020603050405020304" pitchFamily="18" charset="0"/>
                    <a:ea typeface="MS PGothic" panose="020B0600070205080204" pitchFamily="34" charset="-128"/>
                  </a:defRPr>
                </a:lvl2pPr>
                <a:lvl3pPr marL="1143000" indent="-228600">
                  <a:spcBef>
                    <a:spcPct val="20000"/>
                  </a:spcBef>
                  <a:buChar char="•"/>
                  <a:defRPr sz="2400">
                    <a:solidFill>
                      <a:schemeClr val="tx1"/>
                    </a:solidFill>
                    <a:latin typeface="Times New Roman" panose="02020603050405020304" pitchFamily="18" charset="0"/>
                    <a:ea typeface="MS PGothic"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9pPr>
              </a:lstStyle>
              <a:p>
                <a:pPr eaLnBrk="1" hangingPunct="1">
                  <a:spcBef>
                    <a:spcPct val="0"/>
                  </a:spcBef>
                  <a:buFontTx/>
                  <a:buNone/>
                </a:pPr>
                <a:endParaRPr lang="en-US" altLang="en-US" sz="1800">
                  <a:latin typeface="Papyrus" panose="03070502060502030205" pitchFamily="66" charset="0"/>
                </a:endParaRPr>
              </a:p>
            </p:txBody>
          </p:sp>
          <p:grpSp>
            <p:nvGrpSpPr>
              <p:cNvPr id="59512" name="Group 69"/>
              <p:cNvGrpSpPr>
                <a:grpSpLocks/>
              </p:cNvGrpSpPr>
              <p:nvPr/>
            </p:nvGrpSpPr>
            <p:grpSpPr bwMode="auto">
              <a:xfrm>
                <a:off x="462" y="2216"/>
                <a:ext cx="660" cy="780"/>
                <a:chOff x="606" y="1908"/>
                <a:chExt cx="660" cy="780"/>
              </a:xfrm>
            </p:grpSpPr>
            <p:sp>
              <p:nvSpPr>
                <p:cNvPr id="59514" name="Freeform 70"/>
                <p:cNvSpPr>
                  <a:spLocks/>
                </p:cNvSpPr>
                <p:nvPr/>
              </p:nvSpPr>
              <p:spPr bwMode="auto">
                <a:xfrm>
                  <a:off x="606" y="1908"/>
                  <a:ext cx="660" cy="780"/>
                </a:xfrm>
                <a:custGeom>
                  <a:avLst/>
                  <a:gdLst>
                    <a:gd name="T0" fmla="*/ 0 w 110"/>
                    <a:gd name="T1" fmla="*/ 2147483646 h 130"/>
                    <a:gd name="T2" fmla="*/ 0 w 110"/>
                    <a:gd name="T3" fmla="*/ 2147483646 h 130"/>
                    <a:gd name="T4" fmla="*/ 0 w 110"/>
                    <a:gd name="T5" fmla="*/ 2147483646 h 130"/>
                    <a:gd name="T6" fmla="*/ 0 w 110"/>
                    <a:gd name="T7" fmla="*/ 2147483646 h 130"/>
                    <a:gd name="T8" fmla="*/ 0 w 110"/>
                    <a:gd name="T9" fmla="*/ 2147483646 h 130"/>
                    <a:gd name="T10" fmla="*/ 0 w 110"/>
                    <a:gd name="T11" fmla="*/ 2147483646 h 130"/>
                    <a:gd name="T12" fmla="*/ 0 w 110"/>
                    <a:gd name="T13" fmla="*/ 2147483646 h 130"/>
                    <a:gd name="T14" fmla="*/ 0 w 110"/>
                    <a:gd name="T15" fmla="*/ 2147483646 h 130"/>
                    <a:gd name="T16" fmla="*/ 0 w 110"/>
                    <a:gd name="T17" fmla="*/ 2147483646 h 130"/>
                    <a:gd name="T18" fmla="*/ 0 w 110"/>
                    <a:gd name="T19" fmla="*/ 2147483646 h 130"/>
                    <a:gd name="T20" fmla="*/ 0 w 110"/>
                    <a:gd name="T21" fmla="*/ 2147483646 h 130"/>
                    <a:gd name="T22" fmla="*/ 0 w 110"/>
                    <a:gd name="T23" fmla="*/ 2147483646 h 130"/>
                    <a:gd name="T24" fmla="*/ 0 w 110"/>
                    <a:gd name="T25" fmla="*/ 2147483646 h 130"/>
                    <a:gd name="T26" fmla="*/ 0 w 110"/>
                    <a:gd name="T27" fmla="*/ 2147483646 h 130"/>
                    <a:gd name="T28" fmla="*/ 0 w 110"/>
                    <a:gd name="T29" fmla="*/ 2147483646 h 130"/>
                    <a:gd name="T30" fmla="*/ 0 w 110"/>
                    <a:gd name="T31" fmla="*/ 2147483646 h 130"/>
                    <a:gd name="T32" fmla="*/ 0 w 110"/>
                    <a:gd name="T33" fmla="*/ 2147483646 h 130"/>
                    <a:gd name="T34" fmla="*/ 0 w 110"/>
                    <a:gd name="T35" fmla="*/ 2147483646 h 130"/>
                    <a:gd name="T36" fmla="*/ 0 w 110"/>
                    <a:gd name="T37" fmla="*/ 2147483646 h 130"/>
                    <a:gd name="T38" fmla="*/ 0 w 110"/>
                    <a:gd name="T39" fmla="*/ 2147483646 h 130"/>
                    <a:gd name="T40" fmla="*/ 0 w 110"/>
                    <a:gd name="T41" fmla="*/ 2147483646 h 130"/>
                    <a:gd name="T42" fmla="*/ 0 w 110"/>
                    <a:gd name="T43" fmla="*/ 2147483646 h 130"/>
                    <a:gd name="T44" fmla="*/ 0 w 110"/>
                    <a:gd name="T45" fmla="*/ 2147483646 h 130"/>
                    <a:gd name="T46" fmla="*/ 0 w 110"/>
                    <a:gd name="T47" fmla="*/ 2147483646 h 130"/>
                    <a:gd name="T48" fmla="*/ 0 w 110"/>
                    <a:gd name="T49" fmla="*/ 2147483646 h 130"/>
                    <a:gd name="T50" fmla="*/ 0 w 110"/>
                    <a:gd name="T51" fmla="*/ 2147483646 h 130"/>
                    <a:gd name="T52" fmla="*/ 0 w 110"/>
                    <a:gd name="T53" fmla="*/ 2147483646 h 130"/>
                    <a:gd name="T54" fmla="*/ 0 w 110"/>
                    <a:gd name="T55" fmla="*/ 2147483646 h 130"/>
                    <a:gd name="T56" fmla="*/ 0 w 110"/>
                    <a:gd name="T57" fmla="*/ 2147483646 h 130"/>
                    <a:gd name="T58" fmla="*/ 0 w 110"/>
                    <a:gd name="T59" fmla="*/ 2147483646 h 130"/>
                    <a:gd name="T60" fmla="*/ 0 w 110"/>
                    <a:gd name="T61" fmla="*/ 2147483646 h 130"/>
                    <a:gd name="T62" fmla="*/ 0 w 110"/>
                    <a:gd name="T63" fmla="*/ 2147483646 h 130"/>
                    <a:gd name="T64" fmla="*/ 0 w 110"/>
                    <a:gd name="T65" fmla="*/ 2147483646 h 130"/>
                    <a:gd name="T66" fmla="*/ 0 w 110"/>
                    <a:gd name="T67" fmla="*/ 2147483646 h 130"/>
                    <a:gd name="T68" fmla="*/ 0 w 110"/>
                    <a:gd name="T69" fmla="*/ 2147483646 h 130"/>
                    <a:gd name="T70" fmla="*/ 0 w 110"/>
                    <a:gd name="T71" fmla="*/ 2147483646 h 130"/>
                    <a:gd name="T72" fmla="*/ 0 w 110"/>
                    <a:gd name="T73" fmla="*/ 2147483646 h 130"/>
                    <a:gd name="T74" fmla="*/ 0 w 110"/>
                    <a:gd name="T75" fmla="*/ 2147483646 h 130"/>
                    <a:gd name="T76" fmla="*/ 0 w 110"/>
                    <a:gd name="T77" fmla="*/ 2147483646 h 130"/>
                    <a:gd name="T78" fmla="*/ 0 w 110"/>
                    <a:gd name="T79" fmla="*/ 2147483646 h 130"/>
                    <a:gd name="T80" fmla="*/ 0 w 110"/>
                    <a:gd name="T81" fmla="*/ 2147483646 h 130"/>
                    <a:gd name="T82" fmla="*/ 0 w 110"/>
                    <a:gd name="T83" fmla="*/ 2147483646 h 130"/>
                    <a:gd name="T84" fmla="*/ 0 w 110"/>
                    <a:gd name="T85" fmla="*/ 2147483646 h 130"/>
                    <a:gd name="T86" fmla="*/ 0 w 110"/>
                    <a:gd name="T87" fmla="*/ 2147483646 h 130"/>
                    <a:gd name="T88" fmla="*/ 0 w 110"/>
                    <a:gd name="T89" fmla="*/ 2147483646 h 130"/>
                    <a:gd name="T90" fmla="*/ 0 w 110"/>
                    <a:gd name="T91" fmla="*/ 2147483646 h 130"/>
                    <a:gd name="T92" fmla="*/ 0 w 110"/>
                    <a:gd name="T93" fmla="*/ 2147483646 h 130"/>
                    <a:gd name="T94" fmla="*/ 0 w 110"/>
                    <a:gd name="T95" fmla="*/ 2147483646 h 130"/>
                    <a:gd name="T96" fmla="*/ 0 w 110"/>
                    <a:gd name="T97" fmla="*/ 2147483646 h 130"/>
                    <a:gd name="T98" fmla="*/ 0 w 110"/>
                    <a:gd name="T99" fmla="*/ 2147483646 h 130"/>
                    <a:gd name="T100" fmla="*/ 0 w 110"/>
                    <a:gd name="T101" fmla="*/ 2147483646 h 130"/>
                    <a:gd name="T102" fmla="*/ 0 w 110"/>
                    <a:gd name="T103" fmla="*/ 2147483646 h 130"/>
                    <a:gd name="T104" fmla="*/ 0 w 110"/>
                    <a:gd name="T105" fmla="*/ 2147483646 h 130"/>
                    <a:gd name="T106" fmla="*/ 0 w 110"/>
                    <a:gd name="T107" fmla="*/ 2147483646 h 130"/>
                    <a:gd name="T108" fmla="*/ 0 w 110"/>
                    <a:gd name="T109" fmla="*/ 2147483646 h 130"/>
                    <a:gd name="T110" fmla="*/ 0 w 110"/>
                    <a:gd name="T111" fmla="*/ 2147483646 h 130"/>
                    <a:gd name="T112" fmla="*/ 0 w 110"/>
                    <a:gd name="T113" fmla="*/ 2147483646 h 13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10"/>
                    <a:gd name="T172" fmla="*/ 0 h 130"/>
                    <a:gd name="T173" fmla="*/ 110 w 110"/>
                    <a:gd name="T174" fmla="*/ 130 h 13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10" h="130">
                      <a:moveTo>
                        <a:pt x="0" y="130"/>
                      </a:moveTo>
                      <a:lnTo>
                        <a:pt x="0" y="129"/>
                      </a:lnTo>
                      <a:lnTo>
                        <a:pt x="0" y="128"/>
                      </a:lnTo>
                      <a:lnTo>
                        <a:pt x="0" y="127"/>
                      </a:lnTo>
                      <a:lnTo>
                        <a:pt x="0" y="126"/>
                      </a:lnTo>
                      <a:lnTo>
                        <a:pt x="0" y="125"/>
                      </a:lnTo>
                      <a:lnTo>
                        <a:pt x="0" y="124"/>
                      </a:lnTo>
                      <a:lnTo>
                        <a:pt x="0" y="123"/>
                      </a:lnTo>
                      <a:lnTo>
                        <a:pt x="0" y="122"/>
                      </a:lnTo>
                      <a:lnTo>
                        <a:pt x="0" y="121"/>
                      </a:lnTo>
                      <a:lnTo>
                        <a:pt x="0" y="120"/>
                      </a:lnTo>
                      <a:lnTo>
                        <a:pt x="0" y="119"/>
                      </a:lnTo>
                      <a:lnTo>
                        <a:pt x="0" y="118"/>
                      </a:lnTo>
                      <a:lnTo>
                        <a:pt x="0" y="117"/>
                      </a:lnTo>
                      <a:lnTo>
                        <a:pt x="0" y="116"/>
                      </a:lnTo>
                      <a:lnTo>
                        <a:pt x="0" y="115"/>
                      </a:lnTo>
                      <a:lnTo>
                        <a:pt x="0" y="114"/>
                      </a:lnTo>
                      <a:lnTo>
                        <a:pt x="0" y="113"/>
                      </a:lnTo>
                      <a:lnTo>
                        <a:pt x="0" y="112"/>
                      </a:lnTo>
                      <a:lnTo>
                        <a:pt x="0" y="111"/>
                      </a:lnTo>
                      <a:lnTo>
                        <a:pt x="0" y="110"/>
                      </a:lnTo>
                      <a:lnTo>
                        <a:pt x="0" y="109"/>
                      </a:lnTo>
                      <a:lnTo>
                        <a:pt x="0" y="108"/>
                      </a:lnTo>
                      <a:lnTo>
                        <a:pt x="0" y="107"/>
                      </a:lnTo>
                      <a:lnTo>
                        <a:pt x="0" y="106"/>
                      </a:lnTo>
                      <a:lnTo>
                        <a:pt x="0" y="105"/>
                      </a:lnTo>
                      <a:lnTo>
                        <a:pt x="0" y="104"/>
                      </a:lnTo>
                      <a:lnTo>
                        <a:pt x="0" y="103"/>
                      </a:lnTo>
                      <a:lnTo>
                        <a:pt x="0" y="102"/>
                      </a:lnTo>
                      <a:lnTo>
                        <a:pt x="0" y="101"/>
                      </a:lnTo>
                      <a:lnTo>
                        <a:pt x="0" y="100"/>
                      </a:lnTo>
                      <a:lnTo>
                        <a:pt x="0" y="99"/>
                      </a:lnTo>
                      <a:lnTo>
                        <a:pt x="0" y="98"/>
                      </a:lnTo>
                      <a:lnTo>
                        <a:pt x="0" y="97"/>
                      </a:lnTo>
                      <a:lnTo>
                        <a:pt x="0" y="96"/>
                      </a:lnTo>
                      <a:lnTo>
                        <a:pt x="0" y="95"/>
                      </a:lnTo>
                      <a:lnTo>
                        <a:pt x="0" y="94"/>
                      </a:lnTo>
                      <a:lnTo>
                        <a:pt x="0" y="93"/>
                      </a:lnTo>
                      <a:lnTo>
                        <a:pt x="0" y="92"/>
                      </a:lnTo>
                      <a:lnTo>
                        <a:pt x="0" y="91"/>
                      </a:lnTo>
                      <a:lnTo>
                        <a:pt x="0" y="90"/>
                      </a:lnTo>
                      <a:lnTo>
                        <a:pt x="0" y="89"/>
                      </a:lnTo>
                      <a:lnTo>
                        <a:pt x="0" y="88"/>
                      </a:lnTo>
                      <a:lnTo>
                        <a:pt x="0" y="87"/>
                      </a:lnTo>
                      <a:lnTo>
                        <a:pt x="0" y="86"/>
                      </a:lnTo>
                      <a:lnTo>
                        <a:pt x="0" y="85"/>
                      </a:lnTo>
                      <a:lnTo>
                        <a:pt x="0" y="84"/>
                      </a:lnTo>
                      <a:lnTo>
                        <a:pt x="0" y="83"/>
                      </a:lnTo>
                      <a:lnTo>
                        <a:pt x="0" y="82"/>
                      </a:lnTo>
                      <a:lnTo>
                        <a:pt x="0" y="81"/>
                      </a:lnTo>
                      <a:lnTo>
                        <a:pt x="0" y="80"/>
                      </a:lnTo>
                      <a:lnTo>
                        <a:pt x="0" y="79"/>
                      </a:lnTo>
                      <a:lnTo>
                        <a:pt x="0" y="78"/>
                      </a:lnTo>
                      <a:lnTo>
                        <a:pt x="0" y="77"/>
                      </a:lnTo>
                      <a:lnTo>
                        <a:pt x="0" y="76"/>
                      </a:lnTo>
                      <a:lnTo>
                        <a:pt x="0" y="75"/>
                      </a:lnTo>
                      <a:lnTo>
                        <a:pt x="0" y="74"/>
                      </a:lnTo>
                      <a:lnTo>
                        <a:pt x="0" y="73"/>
                      </a:lnTo>
                      <a:lnTo>
                        <a:pt x="0" y="72"/>
                      </a:lnTo>
                      <a:lnTo>
                        <a:pt x="0" y="71"/>
                      </a:lnTo>
                      <a:lnTo>
                        <a:pt x="0" y="70"/>
                      </a:lnTo>
                      <a:lnTo>
                        <a:pt x="0" y="69"/>
                      </a:lnTo>
                      <a:lnTo>
                        <a:pt x="0" y="68"/>
                      </a:lnTo>
                      <a:lnTo>
                        <a:pt x="0" y="67"/>
                      </a:lnTo>
                      <a:lnTo>
                        <a:pt x="0" y="66"/>
                      </a:lnTo>
                      <a:lnTo>
                        <a:pt x="0" y="65"/>
                      </a:lnTo>
                      <a:lnTo>
                        <a:pt x="0" y="64"/>
                      </a:lnTo>
                      <a:lnTo>
                        <a:pt x="0" y="63"/>
                      </a:lnTo>
                      <a:lnTo>
                        <a:pt x="0" y="62"/>
                      </a:lnTo>
                      <a:lnTo>
                        <a:pt x="0" y="61"/>
                      </a:lnTo>
                      <a:lnTo>
                        <a:pt x="0" y="60"/>
                      </a:lnTo>
                      <a:lnTo>
                        <a:pt x="0" y="59"/>
                      </a:lnTo>
                      <a:lnTo>
                        <a:pt x="0" y="58"/>
                      </a:lnTo>
                      <a:lnTo>
                        <a:pt x="0" y="57"/>
                      </a:lnTo>
                      <a:lnTo>
                        <a:pt x="0" y="56"/>
                      </a:lnTo>
                      <a:lnTo>
                        <a:pt x="0" y="55"/>
                      </a:lnTo>
                      <a:lnTo>
                        <a:pt x="0" y="54"/>
                      </a:lnTo>
                      <a:lnTo>
                        <a:pt x="0" y="53"/>
                      </a:lnTo>
                      <a:lnTo>
                        <a:pt x="0" y="52"/>
                      </a:lnTo>
                      <a:lnTo>
                        <a:pt x="0" y="51"/>
                      </a:lnTo>
                      <a:lnTo>
                        <a:pt x="0" y="50"/>
                      </a:lnTo>
                      <a:lnTo>
                        <a:pt x="0" y="49"/>
                      </a:lnTo>
                      <a:lnTo>
                        <a:pt x="0" y="48"/>
                      </a:lnTo>
                      <a:lnTo>
                        <a:pt x="0" y="47"/>
                      </a:lnTo>
                      <a:lnTo>
                        <a:pt x="0" y="46"/>
                      </a:lnTo>
                      <a:lnTo>
                        <a:pt x="0" y="45"/>
                      </a:lnTo>
                      <a:lnTo>
                        <a:pt x="0" y="44"/>
                      </a:lnTo>
                      <a:lnTo>
                        <a:pt x="0" y="43"/>
                      </a:lnTo>
                      <a:lnTo>
                        <a:pt x="0" y="42"/>
                      </a:lnTo>
                      <a:lnTo>
                        <a:pt x="0" y="41"/>
                      </a:lnTo>
                      <a:lnTo>
                        <a:pt x="0" y="40"/>
                      </a:lnTo>
                      <a:lnTo>
                        <a:pt x="0" y="39"/>
                      </a:lnTo>
                      <a:lnTo>
                        <a:pt x="0" y="38"/>
                      </a:lnTo>
                      <a:lnTo>
                        <a:pt x="0" y="37"/>
                      </a:lnTo>
                      <a:lnTo>
                        <a:pt x="0" y="36"/>
                      </a:lnTo>
                      <a:lnTo>
                        <a:pt x="0" y="35"/>
                      </a:lnTo>
                      <a:lnTo>
                        <a:pt x="0" y="34"/>
                      </a:lnTo>
                      <a:lnTo>
                        <a:pt x="0" y="33"/>
                      </a:lnTo>
                      <a:lnTo>
                        <a:pt x="0" y="32"/>
                      </a:lnTo>
                      <a:lnTo>
                        <a:pt x="0" y="31"/>
                      </a:lnTo>
                      <a:lnTo>
                        <a:pt x="0" y="30"/>
                      </a:lnTo>
                      <a:lnTo>
                        <a:pt x="0" y="29"/>
                      </a:lnTo>
                      <a:lnTo>
                        <a:pt x="0" y="28"/>
                      </a:lnTo>
                      <a:lnTo>
                        <a:pt x="0" y="27"/>
                      </a:lnTo>
                      <a:lnTo>
                        <a:pt x="0" y="26"/>
                      </a:lnTo>
                      <a:lnTo>
                        <a:pt x="0" y="25"/>
                      </a:lnTo>
                      <a:lnTo>
                        <a:pt x="0" y="24"/>
                      </a:lnTo>
                      <a:lnTo>
                        <a:pt x="0" y="23"/>
                      </a:lnTo>
                      <a:lnTo>
                        <a:pt x="0" y="22"/>
                      </a:lnTo>
                      <a:lnTo>
                        <a:pt x="0" y="21"/>
                      </a:lnTo>
                      <a:lnTo>
                        <a:pt x="0" y="20"/>
                      </a:lnTo>
                      <a:lnTo>
                        <a:pt x="0" y="19"/>
                      </a:lnTo>
                      <a:lnTo>
                        <a:pt x="0" y="18"/>
                      </a:lnTo>
                      <a:lnTo>
                        <a:pt x="0" y="17"/>
                      </a:lnTo>
                      <a:lnTo>
                        <a:pt x="0" y="16"/>
                      </a:lnTo>
                      <a:lnTo>
                        <a:pt x="0" y="15"/>
                      </a:lnTo>
                      <a:lnTo>
                        <a:pt x="0" y="14"/>
                      </a:lnTo>
                      <a:lnTo>
                        <a:pt x="0" y="13"/>
                      </a:lnTo>
                      <a:lnTo>
                        <a:pt x="0" y="12"/>
                      </a:lnTo>
                      <a:lnTo>
                        <a:pt x="0" y="11"/>
                      </a:lnTo>
                      <a:lnTo>
                        <a:pt x="0" y="10"/>
                      </a:lnTo>
                      <a:lnTo>
                        <a:pt x="0" y="9"/>
                      </a:lnTo>
                      <a:lnTo>
                        <a:pt x="0" y="8"/>
                      </a:lnTo>
                      <a:lnTo>
                        <a:pt x="0" y="7"/>
                      </a:lnTo>
                      <a:lnTo>
                        <a:pt x="0" y="6"/>
                      </a:lnTo>
                      <a:lnTo>
                        <a:pt x="0" y="5"/>
                      </a:lnTo>
                      <a:lnTo>
                        <a:pt x="0" y="4"/>
                      </a:lnTo>
                      <a:lnTo>
                        <a:pt x="0" y="3"/>
                      </a:lnTo>
                      <a:lnTo>
                        <a:pt x="0" y="2"/>
                      </a:lnTo>
                      <a:lnTo>
                        <a:pt x="0" y="1"/>
                      </a:lnTo>
                      <a:lnTo>
                        <a:pt x="0" y="0"/>
                      </a:lnTo>
                      <a:lnTo>
                        <a:pt x="110" y="0"/>
                      </a:lnTo>
                    </a:path>
                  </a:pathLst>
                </a:custGeom>
                <a:noFill/>
                <a:ln w="28575" cap="rnd" cmpd="sng">
                  <a:solidFill>
                    <a:srgbClr val="B2B2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9515" name="Freeform 71"/>
                <p:cNvSpPr>
                  <a:spLocks/>
                </p:cNvSpPr>
                <p:nvPr/>
              </p:nvSpPr>
              <p:spPr bwMode="auto">
                <a:xfrm>
                  <a:off x="606" y="1908"/>
                  <a:ext cx="660" cy="780"/>
                </a:xfrm>
                <a:custGeom>
                  <a:avLst/>
                  <a:gdLst>
                    <a:gd name="T0" fmla="*/ 0 w 110"/>
                    <a:gd name="T1" fmla="*/ 2147483646 h 130"/>
                    <a:gd name="T2" fmla="*/ 2147483646 w 110"/>
                    <a:gd name="T3" fmla="*/ 2147483646 h 130"/>
                    <a:gd name="T4" fmla="*/ 2147483646 w 110"/>
                    <a:gd name="T5" fmla="*/ 2147483646 h 130"/>
                    <a:gd name="T6" fmla="*/ 2147483646 w 110"/>
                    <a:gd name="T7" fmla="*/ 2147483646 h 130"/>
                    <a:gd name="T8" fmla="*/ 2147483646 w 110"/>
                    <a:gd name="T9" fmla="*/ 2147483646 h 130"/>
                    <a:gd name="T10" fmla="*/ 2147483646 w 110"/>
                    <a:gd name="T11" fmla="*/ 2147483646 h 130"/>
                    <a:gd name="T12" fmla="*/ 2147483646 w 110"/>
                    <a:gd name="T13" fmla="*/ 2147483646 h 130"/>
                    <a:gd name="T14" fmla="*/ 2147483646 w 110"/>
                    <a:gd name="T15" fmla="*/ 2147483646 h 130"/>
                    <a:gd name="T16" fmla="*/ 2147483646 w 110"/>
                    <a:gd name="T17" fmla="*/ 2147483646 h 130"/>
                    <a:gd name="T18" fmla="*/ 2147483646 w 110"/>
                    <a:gd name="T19" fmla="*/ 2147483646 h 130"/>
                    <a:gd name="T20" fmla="*/ 2147483646 w 110"/>
                    <a:gd name="T21" fmla="*/ 2147483646 h 130"/>
                    <a:gd name="T22" fmla="*/ 2147483646 w 110"/>
                    <a:gd name="T23" fmla="*/ 2147483646 h 130"/>
                    <a:gd name="T24" fmla="*/ 2147483646 w 110"/>
                    <a:gd name="T25" fmla="*/ 2147483646 h 130"/>
                    <a:gd name="T26" fmla="*/ 2147483646 w 110"/>
                    <a:gd name="T27" fmla="*/ 2147483646 h 130"/>
                    <a:gd name="T28" fmla="*/ 2147483646 w 110"/>
                    <a:gd name="T29" fmla="*/ 2147483646 h 130"/>
                    <a:gd name="T30" fmla="*/ 2147483646 w 110"/>
                    <a:gd name="T31" fmla="*/ 2147483646 h 130"/>
                    <a:gd name="T32" fmla="*/ 2147483646 w 110"/>
                    <a:gd name="T33" fmla="*/ 2147483646 h 130"/>
                    <a:gd name="T34" fmla="*/ 2147483646 w 110"/>
                    <a:gd name="T35" fmla="*/ 2147483646 h 130"/>
                    <a:gd name="T36" fmla="*/ 2147483646 w 110"/>
                    <a:gd name="T37" fmla="*/ 2147483646 h 130"/>
                    <a:gd name="T38" fmla="*/ 2147483646 w 110"/>
                    <a:gd name="T39" fmla="*/ 2147483646 h 130"/>
                    <a:gd name="T40" fmla="*/ 2147483646 w 110"/>
                    <a:gd name="T41" fmla="*/ 2147483646 h 130"/>
                    <a:gd name="T42" fmla="*/ 2147483646 w 110"/>
                    <a:gd name="T43" fmla="*/ 2147483646 h 130"/>
                    <a:gd name="T44" fmla="*/ 2147483646 w 110"/>
                    <a:gd name="T45" fmla="*/ 2147483646 h 130"/>
                    <a:gd name="T46" fmla="*/ 2147483646 w 110"/>
                    <a:gd name="T47" fmla="*/ 2147483646 h 130"/>
                    <a:gd name="T48" fmla="*/ 2147483646 w 110"/>
                    <a:gd name="T49" fmla="*/ 2147483646 h 130"/>
                    <a:gd name="T50" fmla="*/ 2147483646 w 110"/>
                    <a:gd name="T51" fmla="*/ 2147483646 h 130"/>
                    <a:gd name="T52" fmla="*/ 2147483646 w 110"/>
                    <a:gd name="T53" fmla="*/ 2147483646 h 130"/>
                    <a:gd name="T54" fmla="*/ 2147483646 w 110"/>
                    <a:gd name="T55" fmla="*/ 2147483646 h 130"/>
                    <a:gd name="T56" fmla="*/ 2147483646 w 110"/>
                    <a:gd name="T57" fmla="*/ 2147483646 h 130"/>
                    <a:gd name="T58" fmla="*/ 2147483646 w 110"/>
                    <a:gd name="T59" fmla="*/ 2147483646 h 130"/>
                    <a:gd name="T60" fmla="*/ 2147483646 w 110"/>
                    <a:gd name="T61" fmla="*/ 2147483646 h 130"/>
                    <a:gd name="T62" fmla="*/ 2147483646 w 110"/>
                    <a:gd name="T63" fmla="*/ 2147483646 h 130"/>
                    <a:gd name="T64" fmla="*/ 2147483646 w 110"/>
                    <a:gd name="T65" fmla="*/ 2147483646 h 130"/>
                    <a:gd name="T66" fmla="*/ 2147483646 w 110"/>
                    <a:gd name="T67" fmla="*/ 2147483646 h 130"/>
                    <a:gd name="T68" fmla="*/ 2147483646 w 110"/>
                    <a:gd name="T69" fmla="*/ 2147483646 h 130"/>
                    <a:gd name="T70" fmla="*/ 2147483646 w 110"/>
                    <a:gd name="T71" fmla="*/ 2147483646 h 130"/>
                    <a:gd name="T72" fmla="*/ 2147483646 w 110"/>
                    <a:gd name="T73" fmla="*/ 2147483646 h 130"/>
                    <a:gd name="T74" fmla="*/ 2147483646 w 110"/>
                    <a:gd name="T75" fmla="*/ 2147483646 h 130"/>
                    <a:gd name="T76" fmla="*/ 2147483646 w 110"/>
                    <a:gd name="T77" fmla="*/ 2147483646 h 130"/>
                    <a:gd name="T78" fmla="*/ 2147483646 w 110"/>
                    <a:gd name="T79" fmla="*/ 2147483646 h 130"/>
                    <a:gd name="T80" fmla="*/ 2147483646 w 110"/>
                    <a:gd name="T81" fmla="*/ 2147483646 h 130"/>
                    <a:gd name="T82" fmla="*/ 2147483646 w 110"/>
                    <a:gd name="T83" fmla="*/ 2147483646 h 130"/>
                    <a:gd name="T84" fmla="*/ 2147483646 w 110"/>
                    <a:gd name="T85" fmla="*/ 2147483646 h 130"/>
                    <a:gd name="T86" fmla="*/ 2147483646 w 110"/>
                    <a:gd name="T87" fmla="*/ 2147483646 h 130"/>
                    <a:gd name="T88" fmla="*/ 2147483646 w 110"/>
                    <a:gd name="T89" fmla="*/ 2147483646 h 130"/>
                    <a:gd name="T90" fmla="*/ 2147483646 w 110"/>
                    <a:gd name="T91" fmla="*/ 2147483646 h 130"/>
                    <a:gd name="T92" fmla="*/ 2147483646 w 110"/>
                    <a:gd name="T93" fmla="*/ 2147483646 h 130"/>
                    <a:gd name="T94" fmla="*/ 2147483646 w 110"/>
                    <a:gd name="T95" fmla="*/ 2147483646 h 130"/>
                    <a:gd name="T96" fmla="*/ 2147483646 w 110"/>
                    <a:gd name="T97" fmla="*/ 2147483646 h 130"/>
                    <a:gd name="T98" fmla="*/ 2147483646 w 110"/>
                    <a:gd name="T99" fmla="*/ 2147483646 h 130"/>
                    <a:gd name="T100" fmla="*/ 2147483646 w 110"/>
                    <a:gd name="T101" fmla="*/ 2147483646 h 130"/>
                    <a:gd name="T102" fmla="*/ 2147483646 w 110"/>
                    <a:gd name="T103" fmla="*/ 2147483646 h 130"/>
                    <a:gd name="T104" fmla="*/ 2147483646 w 110"/>
                    <a:gd name="T105" fmla="*/ 2147483646 h 130"/>
                    <a:gd name="T106" fmla="*/ 2147483646 w 110"/>
                    <a:gd name="T107" fmla="*/ 2147483646 h 130"/>
                    <a:gd name="T108" fmla="*/ 2147483646 w 110"/>
                    <a:gd name="T109" fmla="*/ 2147483646 h 130"/>
                    <a:gd name="T110" fmla="*/ 2147483646 w 110"/>
                    <a:gd name="T111" fmla="*/ 2147483646 h 130"/>
                    <a:gd name="T112" fmla="*/ 2147483646 w 110"/>
                    <a:gd name="T113" fmla="*/ 2147483646 h 13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10"/>
                    <a:gd name="T172" fmla="*/ 0 h 130"/>
                    <a:gd name="T173" fmla="*/ 110 w 110"/>
                    <a:gd name="T174" fmla="*/ 130 h 13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10" h="130">
                      <a:moveTo>
                        <a:pt x="0" y="130"/>
                      </a:moveTo>
                      <a:lnTo>
                        <a:pt x="0" y="130"/>
                      </a:lnTo>
                      <a:lnTo>
                        <a:pt x="0" y="129"/>
                      </a:lnTo>
                      <a:lnTo>
                        <a:pt x="0" y="128"/>
                      </a:lnTo>
                      <a:lnTo>
                        <a:pt x="0" y="127"/>
                      </a:lnTo>
                      <a:lnTo>
                        <a:pt x="1" y="127"/>
                      </a:lnTo>
                      <a:lnTo>
                        <a:pt x="1" y="126"/>
                      </a:lnTo>
                      <a:lnTo>
                        <a:pt x="1" y="125"/>
                      </a:lnTo>
                      <a:lnTo>
                        <a:pt x="1" y="124"/>
                      </a:lnTo>
                      <a:lnTo>
                        <a:pt x="1" y="123"/>
                      </a:lnTo>
                      <a:lnTo>
                        <a:pt x="2" y="123"/>
                      </a:lnTo>
                      <a:lnTo>
                        <a:pt x="2" y="122"/>
                      </a:lnTo>
                      <a:lnTo>
                        <a:pt x="2" y="121"/>
                      </a:lnTo>
                      <a:lnTo>
                        <a:pt x="2" y="120"/>
                      </a:lnTo>
                      <a:lnTo>
                        <a:pt x="3" y="120"/>
                      </a:lnTo>
                      <a:lnTo>
                        <a:pt x="3" y="119"/>
                      </a:lnTo>
                      <a:lnTo>
                        <a:pt x="3" y="118"/>
                      </a:lnTo>
                      <a:lnTo>
                        <a:pt x="3" y="117"/>
                      </a:lnTo>
                      <a:lnTo>
                        <a:pt x="4" y="117"/>
                      </a:lnTo>
                      <a:lnTo>
                        <a:pt x="4" y="116"/>
                      </a:lnTo>
                      <a:lnTo>
                        <a:pt x="4" y="115"/>
                      </a:lnTo>
                      <a:lnTo>
                        <a:pt x="4" y="114"/>
                      </a:lnTo>
                      <a:lnTo>
                        <a:pt x="4" y="113"/>
                      </a:lnTo>
                      <a:lnTo>
                        <a:pt x="5" y="113"/>
                      </a:lnTo>
                      <a:lnTo>
                        <a:pt x="5" y="112"/>
                      </a:lnTo>
                      <a:lnTo>
                        <a:pt x="5" y="111"/>
                      </a:lnTo>
                      <a:lnTo>
                        <a:pt x="5" y="110"/>
                      </a:lnTo>
                      <a:lnTo>
                        <a:pt x="6" y="110"/>
                      </a:lnTo>
                      <a:lnTo>
                        <a:pt x="6" y="109"/>
                      </a:lnTo>
                      <a:lnTo>
                        <a:pt x="6" y="108"/>
                      </a:lnTo>
                      <a:lnTo>
                        <a:pt x="6" y="107"/>
                      </a:lnTo>
                      <a:lnTo>
                        <a:pt x="7" y="107"/>
                      </a:lnTo>
                      <a:lnTo>
                        <a:pt x="7" y="106"/>
                      </a:lnTo>
                      <a:lnTo>
                        <a:pt x="7" y="105"/>
                      </a:lnTo>
                      <a:lnTo>
                        <a:pt x="7" y="104"/>
                      </a:lnTo>
                      <a:lnTo>
                        <a:pt x="8" y="104"/>
                      </a:lnTo>
                      <a:lnTo>
                        <a:pt x="8" y="103"/>
                      </a:lnTo>
                      <a:lnTo>
                        <a:pt x="8" y="102"/>
                      </a:lnTo>
                      <a:lnTo>
                        <a:pt x="8" y="101"/>
                      </a:lnTo>
                      <a:lnTo>
                        <a:pt x="9" y="101"/>
                      </a:lnTo>
                      <a:lnTo>
                        <a:pt x="9" y="100"/>
                      </a:lnTo>
                      <a:lnTo>
                        <a:pt x="9" y="99"/>
                      </a:lnTo>
                      <a:lnTo>
                        <a:pt x="10" y="99"/>
                      </a:lnTo>
                      <a:lnTo>
                        <a:pt x="10" y="98"/>
                      </a:lnTo>
                      <a:lnTo>
                        <a:pt x="10" y="97"/>
                      </a:lnTo>
                      <a:lnTo>
                        <a:pt x="10" y="96"/>
                      </a:lnTo>
                      <a:lnTo>
                        <a:pt x="10" y="95"/>
                      </a:lnTo>
                      <a:lnTo>
                        <a:pt x="11" y="95"/>
                      </a:lnTo>
                      <a:lnTo>
                        <a:pt x="11" y="94"/>
                      </a:lnTo>
                      <a:lnTo>
                        <a:pt x="11" y="93"/>
                      </a:lnTo>
                      <a:lnTo>
                        <a:pt x="12" y="93"/>
                      </a:lnTo>
                      <a:lnTo>
                        <a:pt x="12" y="92"/>
                      </a:lnTo>
                      <a:lnTo>
                        <a:pt x="12" y="91"/>
                      </a:lnTo>
                      <a:lnTo>
                        <a:pt x="12" y="90"/>
                      </a:lnTo>
                      <a:lnTo>
                        <a:pt x="13" y="90"/>
                      </a:lnTo>
                      <a:lnTo>
                        <a:pt x="13" y="89"/>
                      </a:lnTo>
                      <a:lnTo>
                        <a:pt x="13" y="88"/>
                      </a:lnTo>
                      <a:lnTo>
                        <a:pt x="13" y="87"/>
                      </a:lnTo>
                      <a:lnTo>
                        <a:pt x="14" y="87"/>
                      </a:lnTo>
                      <a:lnTo>
                        <a:pt x="14" y="86"/>
                      </a:lnTo>
                      <a:lnTo>
                        <a:pt x="14" y="85"/>
                      </a:lnTo>
                      <a:lnTo>
                        <a:pt x="14" y="84"/>
                      </a:lnTo>
                      <a:lnTo>
                        <a:pt x="15" y="84"/>
                      </a:lnTo>
                      <a:lnTo>
                        <a:pt x="15" y="83"/>
                      </a:lnTo>
                      <a:lnTo>
                        <a:pt x="15" y="82"/>
                      </a:lnTo>
                      <a:lnTo>
                        <a:pt x="16" y="82"/>
                      </a:lnTo>
                      <a:lnTo>
                        <a:pt x="16" y="81"/>
                      </a:lnTo>
                      <a:lnTo>
                        <a:pt x="16" y="80"/>
                      </a:lnTo>
                      <a:lnTo>
                        <a:pt x="16" y="79"/>
                      </a:lnTo>
                      <a:lnTo>
                        <a:pt x="17" y="79"/>
                      </a:lnTo>
                      <a:lnTo>
                        <a:pt x="17" y="78"/>
                      </a:lnTo>
                      <a:lnTo>
                        <a:pt x="17" y="77"/>
                      </a:lnTo>
                      <a:lnTo>
                        <a:pt x="18" y="77"/>
                      </a:lnTo>
                      <a:lnTo>
                        <a:pt x="18" y="76"/>
                      </a:lnTo>
                      <a:lnTo>
                        <a:pt x="18" y="75"/>
                      </a:lnTo>
                      <a:lnTo>
                        <a:pt x="19" y="75"/>
                      </a:lnTo>
                      <a:lnTo>
                        <a:pt x="19" y="74"/>
                      </a:lnTo>
                      <a:lnTo>
                        <a:pt x="19" y="73"/>
                      </a:lnTo>
                      <a:lnTo>
                        <a:pt x="19" y="72"/>
                      </a:lnTo>
                      <a:lnTo>
                        <a:pt x="20" y="72"/>
                      </a:lnTo>
                      <a:lnTo>
                        <a:pt x="20" y="71"/>
                      </a:lnTo>
                      <a:lnTo>
                        <a:pt x="20" y="70"/>
                      </a:lnTo>
                      <a:lnTo>
                        <a:pt x="20" y="69"/>
                      </a:lnTo>
                      <a:lnTo>
                        <a:pt x="21" y="69"/>
                      </a:lnTo>
                      <a:lnTo>
                        <a:pt x="21" y="68"/>
                      </a:lnTo>
                      <a:lnTo>
                        <a:pt x="21" y="67"/>
                      </a:lnTo>
                      <a:lnTo>
                        <a:pt x="22" y="67"/>
                      </a:lnTo>
                      <a:lnTo>
                        <a:pt x="22" y="66"/>
                      </a:lnTo>
                      <a:lnTo>
                        <a:pt x="22" y="65"/>
                      </a:lnTo>
                      <a:lnTo>
                        <a:pt x="23" y="65"/>
                      </a:lnTo>
                      <a:lnTo>
                        <a:pt x="23" y="64"/>
                      </a:lnTo>
                      <a:lnTo>
                        <a:pt x="23" y="63"/>
                      </a:lnTo>
                      <a:lnTo>
                        <a:pt x="24" y="63"/>
                      </a:lnTo>
                      <a:lnTo>
                        <a:pt x="24" y="62"/>
                      </a:lnTo>
                      <a:lnTo>
                        <a:pt x="24" y="61"/>
                      </a:lnTo>
                      <a:lnTo>
                        <a:pt x="25" y="61"/>
                      </a:lnTo>
                      <a:lnTo>
                        <a:pt x="25" y="60"/>
                      </a:lnTo>
                      <a:lnTo>
                        <a:pt x="25" y="59"/>
                      </a:lnTo>
                      <a:lnTo>
                        <a:pt x="26" y="59"/>
                      </a:lnTo>
                      <a:lnTo>
                        <a:pt x="26" y="58"/>
                      </a:lnTo>
                      <a:lnTo>
                        <a:pt x="26" y="57"/>
                      </a:lnTo>
                      <a:lnTo>
                        <a:pt x="26" y="56"/>
                      </a:lnTo>
                      <a:lnTo>
                        <a:pt x="27" y="56"/>
                      </a:lnTo>
                      <a:lnTo>
                        <a:pt x="27" y="55"/>
                      </a:lnTo>
                      <a:lnTo>
                        <a:pt x="27" y="54"/>
                      </a:lnTo>
                      <a:lnTo>
                        <a:pt x="28" y="54"/>
                      </a:lnTo>
                      <a:lnTo>
                        <a:pt x="28" y="53"/>
                      </a:lnTo>
                      <a:lnTo>
                        <a:pt x="29" y="53"/>
                      </a:lnTo>
                      <a:lnTo>
                        <a:pt x="29" y="52"/>
                      </a:lnTo>
                      <a:lnTo>
                        <a:pt x="29" y="51"/>
                      </a:lnTo>
                      <a:lnTo>
                        <a:pt x="30" y="51"/>
                      </a:lnTo>
                      <a:lnTo>
                        <a:pt x="30" y="50"/>
                      </a:lnTo>
                      <a:lnTo>
                        <a:pt x="30" y="49"/>
                      </a:lnTo>
                      <a:lnTo>
                        <a:pt x="31" y="49"/>
                      </a:lnTo>
                      <a:lnTo>
                        <a:pt x="31" y="48"/>
                      </a:lnTo>
                      <a:lnTo>
                        <a:pt x="31" y="47"/>
                      </a:lnTo>
                      <a:lnTo>
                        <a:pt x="32" y="47"/>
                      </a:lnTo>
                      <a:lnTo>
                        <a:pt x="32" y="46"/>
                      </a:lnTo>
                      <a:lnTo>
                        <a:pt x="32" y="45"/>
                      </a:lnTo>
                      <a:lnTo>
                        <a:pt x="33" y="45"/>
                      </a:lnTo>
                      <a:lnTo>
                        <a:pt x="33" y="44"/>
                      </a:lnTo>
                      <a:lnTo>
                        <a:pt x="33" y="43"/>
                      </a:lnTo>
                      <a:lnTo>
                        <a:pt x="34" y="43"/>
                      </a:lnTo>
                      <a:lnTo>
                        <a:pt x="34" y="42"/>
                      </a:lnTo>
                      <a:lnTo>
                        <a:pt x="35" y="42"/>
                      </a:lnTo>
                      <a:lnTo>
                        <a:pt x="35" y="41"/>
                      </a:lnTo>
                      <a:lnTo>
                        <a:pt x="35" y="40"/>
                      </a:lnTo>
                      <a:lnTo>
                        <a:pt x="36" y="40"/>
                      </a:lnTo>
                      <a:lnTo>
                        <a:pt x="36" y="39"/>
                      </a:lnTo>
                      <a:lnTo>
                        <a:pt x="37" y="39"/>
                      </a:lnTo>
                      <a:lnTo>
                        <a:pt x="37" y="38"/>
                      </a:lnTo>
                      <a:lnTo>
                        <a:pt x="37" y="37"/>
                      </a:lnTo>
                      <a:lnTo>
                        <a:pt x="38" y="37"/>
                      </a:lnTo>
                      <a:lnTo>
                        <a:pt x="38" y="36"/>
                      </a:lnTo>
                      <a:lnTo>
                        <a:pt x="39" y="36"/>
                      </a:lnTo>
                      <a:lnTo>
                        <a:pt x="39" y="35"/>
                      </a:lnTo>
                      <a:lnTo>
                        <a:pt x="39" y="34"/>
                      </a:lnTo>
                      <a:lnTo>
                        <a:pt x="40" y="34"/>
                      </a:lnTo>
                      <a:lnTo>
                        <a:pt x="40" y="33"/>
                      </a:lnTo>
                      <a:lnTo>
                        <a:pt x="41" y="33"/>
                      </a:lnTo>
                      <a:lnTo>
                        <a:pt x="41" y="32"/>
                      </a:lnTo>
                      <a:lnTo>
                        <a:pt x="42" y="32"/>
                      </a:lnTo>
                      <a:lnTo>
                        <a:pt x="42" y="31"/>
                      </a:lnTo>
                      <a:lnTo>
                        <a:pt x="42" y="30"/>
                      </a:lnTo>
                      <a:lnTo>
                        <a:pt x="43" y="30"/>
                      </a:lnTo>
                      <a:lnTo>
                        <a:pt x="43" y="29"/>
                      </a:lnTo>
                      <a:lnTo>
                        <a:pt x="44" y="29"/>
                      </a:lnTo>
                      <a:lnTo>
                        <a:pt x="44" y="28"/>
                      </a:lnTo>
                      <a:lnTo>
                        <a:pt x="45" y="28"/>
                      </a:lnTo>
                      <a:lnTo>
                        <a:pt x="45" y="27"/>
                      </a:lnTo>
                      <a:lnTo>
                        <a:pt x="46" y="27"/>
                      </a:lnTo>
                      <a:lnTo>
                        <a:pt x="46" y="26"/>
                      </a:lnTo>
                      <a:lnTo>
                        <a:pt x="46" y="25"/>
                      </a:lnTo>
                      <a:lnTo>
                        <a:pt x="47" y="25"/>
                      </a:lnTo>
                      <a:lnTo>
                        <a:pt x="47" y="24"/>
                      </a:lnTo>
                      <a:lnTo>
                        <a:pt x="48" y="24"/>
                      </a:lnTo>
                      <a:lnTo>
                        <a:pt x="48" y="23"/>
                      </a:lnTo>
                      <a:lnTo>
                        <a:pt x="49" y="23"/>
                      </a:lnTo>
                      <a:lnTo>
                        <a:pt x="49" y="22"/>
                      </a:lnTo>
                      <a:lnTo>
                        <a:pt x="50" y="22"/>
                      </a:lnTo>
                      <a:lnTo>
                        <a:pt x="50" y="21"/>
                      </a:lnTo>
                      <a:lnTo>
                        <a:pt x="51" y="21"/>
                      </a:lnTo>
                      <a:lnTo>
                        <a:pt x="51" y="20"/>
                      </a:lnTo>
                      <a:lnTo>
                        <a:pt x="52" y="20"/>
                      </a:lnTo>
                      <a:lnTo>
                        <a:pt x="52" y="19"/>
                      </a:lnTo>
                      <a:lnTo>
                        <a:pt x="53" y="19"/>
                      </a:lnTo>
                      <a:lnTo>
                        <a:pt x="53" y="18"/>
                      </a:lnTo>
                      <a:lnTo>
                        <a:pt x="54" y="18"/>
                      </a:lnTo>
                      <a:lnTo>
                        <a:pt x="54" y="17"/>
                      </a:lnTo>
                      <a:lnTo>
                        <a:pt x="55" y="17"/>
                      </a:lnTo>
                      <a:lnTo>
                        <a:pt x="55" y="16"/>
                      </a:lnTo>
                      <a:lnTo>
                        <a:pt x="56" y="16"/>
                      </a:lnTo>
                      <a:lnTo>
                        <a:pt x="57" y="16"/>
                      </a:lnTo>
                      <a:lnTo>
                        <a:pt x="57" y="15"/>
                      </a:lnTo>
                      <a:lnTo>
                        <a:pt x="57" y="14"/>
                      </a:lnTo>
                      <a:lnTo>
                        <a:pt x="58" y="14"/>
                      </a:lnTo>
                      <a:lnTo>
                        <a:pt x="59" y="14"/>
                      </a:lnTo>
                      <a:lnTo>
                        <a:pt x="59" y="13"/>
                      </a:lnTo>
                      <a:lnTo>
                        <a:pt x="60" y="13"/>
                      </a:lnTo>
                      <a:lnTo>
                        <a:pt x="60" y="12"/>
                      </a:lnTo>
                      <a:lnTo>
                        <a:pt x="61" y="12"/>
                      </a:lnTo>
                      <a:lnTo>
                        <a:pt x="62" y="12"/>
                      </a:lnTo>
                      <a:lnTo>
                        <a:pt x="62" y="11"/>
                      </a:lnTo>
                      <a:lnTo>
                        <a:pt x="63" y="11"/>
                      </a:lnTo>
                      <a:lnTo>
                        <a:pt x="63" y="10"/>
                      </a:lnTo>
                      <a:lnTo>
                        <a:pt x="64" y="10"/>
                      </a:lnTo>
                      <a:lnTo>
                        <a:pt x="65" y="10"/>
                      </a:lnTo>
                      <a:lnTo>
                        <a:pt x="65" y="9"/>
                      </a:lnTo>
                      <a:lnTo>
                        <a:pt x="66" y="9"/>
                      </a:lnTo>
                      <a:lnTo>
                        <a:pt x="66" y="8"/>
                      </a:lnTo>
                      <a:lnTo>
                        <a:pt x="67" y="8"/>
                      </a:lnTo>
                      <a:lnTo>
                        <a:pt x="68" y="8"/>
                      </a:lnTo>
                      <a:lnTo>
                        <a:pt x="68" y="7"/>
                      </a:lnTo>
                      <a:lnTo>
                        <a:pt x="70" y="7"/>
                      </a:lnTo>
                      <a:lnTo>
                        <a:pt x="71" y="7"/>
                      </a:lnTo>
                      <a:lnTo>
                        <a:pt x="71" y="6"/>
                      </a:lnTo>
                      <a:lnTo>
                        <a:pt x="73" y="6"/>
                      </a:lnTo>
                      <a:lnTo>
                        <a:pt x="73" y="5"/>
                      </a:lnTo>
                      <a:lnTo>
                        <a:pt x="74" y="5"/>
                      </a:lnTo>
                      <a:lnTo>
                        <a:pt x="76" y="5"/>
                      </a:lnTo>
                      <a:lnTo>
                        <a:pt x="76" y="4"/>
                      </a:lnTo>
                      <a:lnTo>
                        <a:pt x="78" y="4"/>
                      </a:lnTo>
                      <a:lnTo>
                        <a:pt x="78" y="3"/>
                      </a:lnTo>
                      <a:lnTo>
                        <a:pt x="80" y="3"/>
                      </a:lnTo>
                      <a:lnTo>
                        <a:pt x="83" y="3"/>
                      </a:lnTo>
                      <a:lnTo>
                        <a:pt x="83" y="2"/>
                      </a:lnTo>
                      <a:lnTo>
                        <a:pt x="87" y="2"/>
                      </a:lnTo>
                      <a:lnTo>
                        <a:pt x="87" y="1"/>
                      </a:lnTo>
                      <a:lnTo>
                        <a:pt x="91" y="1"/>
                      </a:lnTo>
                      <a:lnTo>
                        <a:pt x="110" y="1"/>
                      </a:lnTo>
                      <a:lnTo>
                        <a:pt x="110" y="0"/>
                      </a:lnTo>
                    </a:path>
                  </a:pathLst>
                </a:custGeom>
                <a:noFill/>
                <a:ln w="28575" cap="rnd" cmpd="sng">
                  <a:solidFill>
                    <a:srgbClr val="B2B2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sp>
            <p:nvSpPr>
              <p:cNvPr id="59513" name="Text Box 72"/>
              <p:cNvSpPr txBox="1">
                <a:spLocks noChangeArrowheads="1"/>
              </p:cNvSpPr>
              <p:nvPr/>
            </p:nvSpPr>
            <p:spPr bwMode="auto">
              <a:xfrm>
                <a:off x="472" y="2234"/>
                <a:ext cx="374" cy="2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ea typeface="MS PGothic" panose="020B0600070205080204" pitchFamily="34" charset="-128"/>
                  </a:defRPr>
                </a:lvl1pPr>
                <a:lvl2pPr marL="742950" indent="-285750">
                  <a:spcBef>
                    <a:spcPct val="20000"/>
                  </a:spcBef>
                  <a:buChar char="–"/>
                  <a:defRPr sz="2800">
                    <a:solidFill>
                      <a:schemeClr val="tx1"/>
                    </a:solidFill>
                    <a:latin typeface="Times New Roman" panose="02020603050405020304" pitchFamily="18" charset="0"/>
                    <a:ea typeface="MS PGothic" panose="020B0600070205080204" pitchFamily="34" charset="-128"/>
                  </a:defRPr>
                </a:lvl2pPr>
                <a:lvl3pPr marL="1143000" indent="-228600">
                  <a:spcBef>
                    <a:spcPct val="20000"/>
                  </a:spcBef>
                  <a:buChar char="•"/>
                  <a:defRPr sz="2400">
                    <a:solidFill>
                      <a:schemeClr val="tx1"/>
                    </a:solidFill>
                    <a:latin typeface="Times New Roman" panose="02020603050405020304" pitchFamily="18" charset="0"/>
                    <a:ea typeface="MS PGothic"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9pPr>
              </a:lstStyle>
              <a:p>
                <a:pPr eaLnBrk="1" hangingPunct="1">
                  <a:spcBef>
                    <a:spcPct val="0"/>
                  </a:spcBef>
                  <a:buFontTx/>
                  <a:buNone/>
                </a:pPr>
                <a:r>
                  <a:rPr lang="en-US" altLang="en-US" sz="1800">
                    <a:latin typeface="Arial" panose="020B0604020202020204" pitchFamily="34" charset="0"/>
                  </a:rPr>
                  <a:t>0/3</a:t>
                </a:r>
              </a:p>
            </p:txBody>
          </p:sp>
        </p:grpSp>
        <p:grpSp>
          <p:nvGrpSpPr>
            <p:cNvPr id="59429" name="Group 73"/>
            <p:cNvGrpSpPr>
              <a:grpSpLocks/>
            </p:cNvGrpSpPr>
            <p:nvPr/>
          </p:nvGrpSpPr>
          <p:grpSpPr bwMode="auto">
            <a:xfrm>
              <a:off x="1532" y="2186"/>
              <a:ext cx="720" cy="840"/>
              <a:chOff x="1532" y="2186"/>
              <a:chExt cx="720" cy="840"/>
            </a:xfrm>
          </p:grpSpPr>
          <p:sp>
            <p:nvSpPr>
              <p:cNvPr id="59504" name="Freeform 74"/>
              <p:cNvSpPr>
                <a:spLocks/>
              </p:cNvSpPr>
              <p:nvPr/>
            </p:nvSpPr>
            <p:spPr bwMode="auto">
              <a:xfrm>
                <a:off x="1567" y="2220"/>
                <a:ext cx="627" cy="777"/>
              </a:xfrm>
              <a:custGeom>
                <a:avLst/>
                <a:gdLst>
                  <a:gd name="T0" fmla="*/ 625 w 627"/>
                  <a:gd name="T1" fmla="*/ 0 h 777"/>
                  <a:gd name="T2" fmla="*/ 537 w 627"/>
                  <a:gd name="T3" fmla="*/ 3 h 777"/>
                  <a:gd name="T4" fmla="*/ 487 w 627"/>
                  <a:gd name="T5" fmla="*/ 11 h 777"/>
                  <a:gd name="T6" fmla="*/ 428 w 627"/>
                  <a:gd name="T7" fmla="*/ 31 h 777"/>
                  <a:gd name="T8" fmla="*/ 373 w 627"/>
                  <a:gd name="T9" fmla="*/ 60 h 777"/>
                  <a:gd name="T10" fmla="*/ 308 w 627"/>
                  <a:gd name="T11" fmla="*/ 115 h 777"/>
                  <a:gd name="T12" fmla="*/ 264 w 627"/>
                  <a:gd name="T13" fmla="*/ 159 h 777"/>
                  <a:gd name="T14" fmla="*/ 192 w 627"/>
                  <a:gd name="T15" fmla="*/ 262 h 777"/>
                  <a:gd name="T16" fmla="*/ 147 w 627"/>
                  <a:gd name="T17" fmla="*/ 348 h 777"/>
                  <a:gd name="T18" fmla="*/ 64 w 627"/>
                  <a:gd name="T19" fmla="*/ 541 h 777"/>
                  <a:gd name="T20" fmla="*/ 3 w 627"/>
                  <a:gd name="T21" fmla="*/ 753 h 777"/>
                  <a:gd name="T22" fmla="*/ 0 w 627"/>
                  <a:gd name="T23" fmla="*/ 777 h 777"/>
                  <a:gd name="T24" fmla="*/ 76 w 627"/>
                  <a:gd name="T25" fmla="*/ 741 h 777"/>
                  <a:gd name="T26" fmla="*/ 126 w 627"/>
                  <a:gd name="T27" fmla="*/ 690 h 777"/>
                  <a:gd name="T28" fmla="*/ 178 w 627"/>
                  <a:gd name="T29" fmla="*/ 633 h 777"/>
                  <a:gd name="T30" fmla="*/ 318 w 627"/>
                  <a:gd name="T31" fmla="*/ 399 h 777"/>
                  <a:gd name="T32" fmla="*/ 421 w 627"/>
                  <a:gd name="T33" fmla="*/ 219 h 777"/>
                  <a:gd name="T34" fmla="*/ 502 w 627"/>
                  <a:gd name="T35" fmla="*/ 103 h 777"/>
                  <a:gd name="T36" fmla="*/ 520 w 627"/>
                  <a:gd name="T37" fmla="*/ 84 h 777"/>
                  <a:gd name="T38" fmla="*/ 541 w 627"/>
                  <a:gd name="T39" fmla="*/ 64 h 777"/>
                  <a:gd name="T40" fmla="*/ 562 w 627"/>
                  <a:gd name="T41" fmla="*/ 48 h 777"/>
                  <a:gd name="T42" fmla="*/ 600 w 627"/>
                  <a:gd name="T43" fmla="*/ 15 h 777"/>
                  <a:gd name="T44" fmla="*/ 627 w 627"/>
                  <a:gd name="T45" fmla="*/ 0 h 77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627"/>
                  <a:gd name="T70" fmla="*/ 0 h 777"/>
                  <a:gd name="T71" fmla="*/ 627 w 627"/>
                  <a:gd name="T72" fmla="*/ 777 h 777"/>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627" h="777">
                    <a:moveTo>
                      <a:pt x="625" y="0"/>
                    </a:moveTo>
                    <a:lnTo>
                      <a:pt x="537" y="3"/>
                    </a:lnTo>
                    <a:lnTo>
                      <a:pt x="487" y="11"/>
                    </a:lnTo>
                    <a:lnTo>
                      <a:pt x="428" y="31"/>
                    </a:lnTo>
                    <a:lnTo>
                      <a:pt x="373" y="60"/>
                    </a:lnTo>
                    <a:lnTo>
                      <a:pt x="308" y="115"/>
                    </a:lnTo>
                    <a:lnTo>
                      <a:pt x="264" y="159"/>
                    </a:lnTo>
                    <a:lnTo>
                      <a:pt x="192" y="262"/>
                    </a:lnTo>
                    <a:lnTo>
                      <a:pt x="147" y="348"/>
                    </a:lnTo>
                    <a:lnTo>
                      <a:pt x="64" y="541"/>
                    </a:lnTo>
                    <a:lnTo>
                      <a:pt x="3" y="753"/>
                    </a:lnTo>
                    <a:lnTo>
                      <a:pt x="0" y="777"/>
                    </a:lnTo>
                    <a:lnTo>
                      <a:pt x="76" y="741"/>
                    </a:lnTo>
                    <a:lnTo>
                      <a:pt x="126" y="690"/>
                    </a:lnTo>
                    <a:lnTo>
                      <a:pt x="178" y="633"/>
                    </a:lnTo>
                    <a:lnTo>
                      <a:pt x="318" y="399"/>
                    </a:lnTo>
                    <a:lnTo>
                      <a:pt x="421" y="219"/>
                    </a:lnTo>
                    <a:lnTo>
                      <a:pt x="502" y="103"/>
                    </a:lnTo>
                    <a:lnTo>
                      <a:pt x="520" y="84"/>
                    </a:lnTo>
                    <a:lnTo>
                      <a:pt x="541" y="64"/>
                    </a:lnTo>
                    <a:lnTo>
                      <a:pt x="562" y="48"/>
                    </a:lnTo>
                    <a:lnTo>
                      <a:pt x="600" y="15"/>
                    </a:lnTo>
                    <a:lnTo>
                      <a:pt x="627" y="0"/>
                    </a:lnTo>
                  </a:path>
                </a:pathLst>
              </a:custGeom>
              <a:solidFill>
                <a:srgbClr val="B2B2B2"/>
              </a:solidFill>
              <a:ln w="9525">
                <a:solidFill>
                  <a:srgbClr val="B2B2B2"/>
                </a:solidFill>
                <a:round/>
                <a:headEnd/>
                <a:tailEnd/>
              </a:ln>
            </p:spPr>
            <p:txBody>
              <a:bodyPr/>
              <a:lstStyle/>
              <a:p>
                <a:endParaRPr lang="en-US"/>
              </a:p>
            </p:txBody>
          </p:sp>
          <p:sp>
            <p:nvSpPr>
              <p:cNvPr id="59505" name="Rectangle 75"/>
              <p:cNvSpPr>
                <a:spLocks noChangeArrowheads="1"/>
              </p:cNvSpPr>
              <p:nvPr/>
            </p:nvSpPr>
            <p:spPr bwMode="auto">
              <a:xfrm>
                <a:off x="1532" y="2186"/>
                <a:ext cx="720" cy="840"/>
              </a:xfrm>
              <a:prstGeom prst="rect">
                <a:avLst/>
              </a:prstGeom>
              <a:noFill/>
              <a:ln w="9525"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ea typeface="MS PGothic" panose="020B0600070205080204" pitchFamily="34" charset="-128"/>
                  </a:defRPr>
                </a:lvl1pPr>
                <a:lvl2pPr marL="742950" indent="-285750">
                  <a:spcBef>
                    <a:spcPct val="20000"/>
                  </a:spcBef>
                  <a:buChar char="–"/>
                  <a:defRPr sz="2800">
                    <a:solidFill>
                      <a:schemeClr val="tx1"/>
                    </a:solidFill>
                    <a:latin typeface="Times New Roman" panose="02020603050405020304" pitchFamily="18" charset="0"/>
                    <a:ea typeface="MS PGothic" panose="020B0600070205080204" pitchFamily="34" charset="-128"/>
                  </a:defRPr>
                </a:lvl2pPr>
                <a:lvl3pPr marL="1143000" indent="-228600">
                  <a:spcBef>
                    <a:spcPct val="20000"/>
                  </a:spcBef>
                  <a:buChar char="•"/>
                  <a:defRPr sz="2400">
                    <a:solidFill>
                      <a:schemeClr val="tx1"/>
                    </a:solidFill>
                    <a:latin typeface="Times New Roman" panose="02020603050405020304" pitchFamily="18" charset="0"/>
                    <a:ea typeface="MS PGothic"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9pPr>
              </a:lstStyle>
              <a:p>
                <a:pPr eaLnBrk="1" hangingPunct="1">
                  <a:spcBef>
                    <a:spcPct val="0"/>
                  </a:spcBef>
                  <a:buFontTx/>
                  <a:buNone/>
                </a:pPr>
                <a:endParaRPr lang="en-US" altLang="en-US" sz="1800">
                  <a:latin typeface="Papyrus" panose="03070502060502030205" pitchFamily="66" charset="0"/>
                </a:endParaRPr>
              </a:p>
            </p:txBody>
          </p:sp>
          <p:grpSp>
            <p:nvGrpSpPr>
              <p:cNvPr id="59506" name="Group 76"/>
              <p:cNvGrpSpPr>
                <a:grpSpLocks/>
              </p:cNvGrpSpPr>
              <p:nvPr/>
            </p:nvGrpSpPr>
            <p:grpSpPr bwMode="auto">
              <a:xfrm>
                <a:off x="1562" y="2216"/>
                <a:ext cx="660" cy="780"/>
                <a:chOff x="1704" y="1908"/>
                <a:chExt cx="660" cy="780"/>
              </a:xfrm>
            </p:grpSpPr>
            <p:sp>
              <p:nvSpPr>
                <p:cNvPr id="59508" name="Freeform 77"/>
                <p:cNvSpPr>
                  <a:spLocks/>
                </p:cNvSpPr>
                <p:nvPr/>
              </p:nvSpPr>
              <p:spPr bwMode="auto">
                <a:xfrm>
                  <a:off x="1704" y="1908"/>
                  <a:ext cx="660" cy="780"/>
                </a:xfrm>
                <a:custGeom>
                  <a:avLst/>
                  <a:gdLst>
                    <a:gd name="T0" fmla="*/ 0 w 110"/>
                    <a:gd name="T1" fmla="*/ 2147483646 h 130"/>
                    <a:gd name="T2" fmla="*/ 2147483646 w 110"/>
                    <a:gd name="T3" fmla="*/ 2147483646 h 130"/>
                    <a:gd name="T4" fmla="*/ 2147483646 w 110"/>
                    <a:gd name="T5" fmla="*/ 2147483646 h 130"/>
                    <a:gd name="T6" fmla="*/ 2147483646 w 110"/>
                    <a:gd name="T7" fmla="*/ 2147483646 h 130"/>
                    <a:gd name="T8" fmla="*/ 2147483646 w 110"/>
                    <a:gd name="T9" fmla="*/ 2147483646 h 130"/>
                    <a:gd name="T10" fmla="*/ 2147483646 w 110"/>
                    <a:gd name="T11" fmla="*/ 2147483646 h 130"/>
                    <a:gd name="T12" fmla="*/ 2147483646 w 110"/>
                    <a:gd name="T13" fmla="*/ 2147483646 h 130"/>
                    <a:gd name="T14" fmla="*/ 2147483646 w 110"/>
                    <a:gd name="T15" fmla="*/ 2147483646 h 130"/>
                    <a:gd name="T16" fmla="*/ 2147483646 w 110"/>
                    <a:gd name="T17" fmla="*/ 2147483646 h 130"/>
                    <a:gd name="T18" fmla="*/ 2147483646 w 110"/>
                    <a:gd name="T19" fmla="*/ 2147483646 h 130"/>
                    <a:gd name="T20" fmla="*/ 2147483646 w 110"/>
                    <a:gd name="T21" fmla="*/ 2147483646 h 130"/>
                    <a:gd name="T22" fmla="*/ 2147483646 w 110"/>
                    <a:gd name="T23" fmla="*/ 2147483646 h 130"/>
                    <a:gd name="T24" fmla="*/ 2147483646 w 110"/>
                    <a:gd name="T25" fmla="*/ 2147483646 h 130"/>
                    <a:gd name="T26" fmla="*/ 2147483646 w 110"/>
                    <a:gd name="T27" fmla="*/ 2147483646 h 130"/>
                    <a:gd name="T28" fmla="*/ 2147483646 w 110"/>
                    <a:gd name="T29" fmla="*/ 2147483646 h 130"/>
                    <a:gd name="T30" fmla="*/ 2147483646 w 110"/>
                    <a:gd name="T31" fmla="*/ 2147483646 h 130"/>
                    <a:gd name="T32" fmla="*/ 2147483646 w 110"/>
                    <a:gd name="T33" fmla="*/ 2147483646 h 130"/>
                    <a:gd name="T34" fmla="*/ 2147483646 w 110"/>
                    <a:gd name="T35" fmla="*/ 2147483646 h 130"/>
                    <a:gd name="T36" fmla="*/ 2147483646 w 110"/>
                    <a:gd name="T37" fmla="*/ 2147483646 h 130"/>
                    <a:gd name="T38" fmla="*/ 2147483646 w 110"/>
                    <a:gd name="T39" fmla="*/ 2147483646 h 130"/>
                    <a:gd name="T40" fmla="*/ 2147483646 w 110"/>
                    <a:gd name="T41" fmla="*/ 2147483646 h 130"/>
                    <a:gd name="T42" fmla="*/ 2147483646 w 110"/>
                    <a:gd name="T43" fmla="*/ 2147483646 h 130"/>
                    <a:gd name="T44" fmla="*/ 2147483646 w 110"/>
                    <a:gd name="T45" fmla="*/ 2147483646 h 130"/>
                    <a:gd name="T46" fmla="*/ 2147483646 w 110"/>
                    <a:gd name="T47" fmla="*/ 2147483646 h 130"/>
                    <a:gd name="T48" fmla="*/ 2147483646 w 110"/>
                    <a:gd name="T49" fmla="*/ 2147483646 h 130"/>
                    <a:gd name="T50" fmla="*/ 2147483646 w 110"/>
                    <a:gd name="T51" fmla="*/ 2147483646 h 130"/>
                    <a:gd name="T52" fmla="*/ 2147483646 w 110"/>
                    <a:gd name="T53" fmla="*/ 2147483646 h 130"/>
                    <a:gd name="T54" fmla="*/ 2147483646 w 110"/>
                    <a:gd name="T55" fmla="*/ 2147483646 h 130"/>
                    <a:gd name="T56" fmla="*/ 2147483646 w 110"/>
                    <a:gd name="T57" fmla="*/ 2147483646 h 130"/>
                    <a:gd name="T58" fmla="*/ 2147483646 w 110"/>
                    <a:gd name="T59" fmla="*/ 2147483646 h 130"/>
                    <a:gd name="T60" fmla="*/ 2147483646 w 110"/>
                    <a:gd name="T61" fmla="*/ 2147483646 h 130"/>
                    <a:gd name="T62" fmla="*/ 2147483646 w 110"/>
                    <a:gd name="T63" fmla="*/ 2147483646 h 130"/>
                    <a:gd name="T64" fmla="*/ 2147483646 w 110"/>
                    <a:gd name="T65" fmla="*/ 2147483646 h 130"/>
                    <a:gd name="T66" fmla="*/ 2147483646 w 110"/>
                    <a:gd name="T67" fmla="*/ 2147483646 h 130"/>
                    <a:gd name="T68" fmla="*/ 2147483646 w 110"/>
                    <a:gd name="T69" fmla="*/ 2147483646 h 130"/>
                    <a:gd name="T70" fmla="*/ 2147483646 w 110"/>
                    <a:gd name="T71" fmla="*/ 2147483646 h 130"/>
                    <a:gd name="T72" fmla="*/ 2147483646 w 110"/>
                    <a:gd name="T73" fmla="*/ 2147483646 h 130"/>
                    <a:gd name="T74" fmla="*/ 2147483646 w 110"/>
                    <a:gd name="T75" fmla="*/ 2147483646 h 130"/>
                    <a:gd name="T76" fmla="*/ 2147483646 w 110"/>
                    <a:gd name="T77" fmla="*/ 2147483646 h 130"/>
                    <a:gd name="T78" fmla="*/ 2147483646 w 110"/>
                    <a:gd name="T79" fmla="*/ 2147483646 h 130"/>
                    <a:gd name="T80" fmla="*/ 2147483646 w 110"/>
                    <a:gd name="T81" fmla="*/ 2147483646 h 130"/>
                    <a:gd name="T82" fmla="*/ 2147483646 w 110"/>
                    <a:gd name="T83" fmla="*/ 2147483646 h 130"/>
                    <a:gd name="T84" fmla="*/ 2147483646 w 110"/>
                    <a:gd name="T85" fmla="*/ 2147483646 h 130"/>
                    <a:gd name="T86" fmla="*/ 2147483646 w 110"/>
                    <a:gd name="T87" fmla="*/ 2147483646 h 130"/>
                    <a:gd name="T88" fmla="*/ 2147483646 w 110"/>
                    <a:gd name="T89" fmla="*/ 2147483646 h 130"/>
                    <a:gd name="T90" fmla="*/ 2147483646 w 110"/>
                    <a:gd name="T91" fmla="*/ 2147483646 h 130"/>
                    <a:gd name="T92" fmla="*/ 2147483646 w 110"/>
                    <a:gd name="T93" fmla="*/ 2147483646 h 130"/>
                    <a:gd name="T94" fmla="*/ 2147483646 w 110"/>
                    <a:gd name="T95" fmla="*/ 2147483646 h 130"/>
                    <a:gd name="T96" fmla="*/ 2147483646 w 110"/>
                    <a:gd name="T97" fmla="*/ 2147483646 h 130"/>
                    <a:gd name="T98" fmla="*/ 2147483646 w 110"/>
                    <a:gd name="T99" fmla="*/ 2147483646 h 130"/>
                    <a:gd name="T100" fmla="*/ 2147483646 w 110"/>
                    <a:gd name="T101" fmla="*/ 2147483646 h 130"/>
                    <a:gd name="T102" fmla="*/ 2147483646 w 110"/>
                    <a:gd name="T103" fmla="*/ 2147483646 h 130"/>
                    <a:gd name="T104" fmla="*/ 2147483646 w 110"/>
                    <a:gd name="T105" fmla="*/ 2147483646 h 130"/>
                    <a:gd name="T106" fmla="*/ 2147483646 w 110"/>
                    <a:gd name="T107" fmla="*/ 2147483646 h 130"/>
                    <a:gd name="T108" fmla="*/ 2147483646 w 110"/>
                    <a:gd name="T109" fmla="*/ 2147483646 h 130"/>
                    <a:gd name="T110" fmla="*/ 2147483646 w 110"/>
                    <a:gd name="T111" fmla="*/ 2147483646 h 130"/>
                    <a:gd name="T112" fmla="*/ 2147483646 w 110"/>
                    <a:gd name="T113" fmla="*/ 2147483646 h 13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10"/>
                    <a:gd name="T172" fmla="*/ 0 h 130"/>
                    <a:gd name="T173" fmla="*/ 110 w 110"/>
                    <a:gd name="T174" fmla="*/ 130 h 13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10" h="130">
                      <a:moveTo>
                        <a:pt x="0" y="130"/>
                      </a:moveTo>
                      <a:lnTo>
                        <a:pt x="0" y="129"/>
                      </a:lnTo>
                      <a:lnTo>
                        <a:pt x="0" y="128"/>
                      </a:lnTo>
                      <a:lnTo>
                        <a:pt x="0" y="127"/>
                      </a:lnTo>
                      <a:lnTo>
                        <a:pt x="0" y="126"/>
                      </a:lnTo>
                      <a:lnTo>
                        <a:pt x="1" y="126"/>
                      </a:lnTo>
                      <a:lnTo>
                        <a:pt x="1" y="125"/>
                      </a:lnTo>
                      <a:lnTo>
                        <a:pt x="1" y="124"/>
                      </a:lnTo>
                      <a:lnTo>
                        <a:pt x="1" y="123"/>
                      </a:lnTo>
                      <a:lnTo>
                        <a:pt x="2" y="123"/>
                      </a:lnTo>
                      <a:lnTo>
                        <a:pt x="2" y="122"/>
                      </a:lnTo>
                      <a:lnTo>
                        <a:pt x="2" y="121"/>
                      </a:lnTo>
                      <a:lnTo>
                        <a:pt x="2" y="120"/>
                      </a:lnTo>
                      <a:lnTo>
                        <a:pt x="2" y="119"/>
                      </a:lnTo>
                      <a:lnTo>
                        <a:pt x="3" y="119"/>
                      </a:lnTo>
                      <a:lnTo>
                        <a:pt x="3" y="118"/>
                      </a:lnTo>
                      <a:lnTo>
                        <a:pt x="3" y="117"/>
                      </a:lnTo>
                      <a:lnTo>
                        <a:pt x="3" y="116"/>
                      </a:lnTo>
                      <a:lnTo>
                        <a:pt x="4" y="116"/>
                      </a:lnTo>
                      <a:lnTo>
                        <a:pt x="4" y="115"/>
                      </a:lnTo>
                      <a:lnTo>
                        <a:pt x="4" y="114"/>
                      </a:lnTo>
                      <a:lnTo>
                        <a:pt x="4" y="113"/>
                      </a:lnTo>
                      <a:lnTo>
                        <a:pt x="5" y="113"/>
                      </a:lnTo>
                      <a:lnTo>
                        <a:pt x="5" y="112"/>
                      </a:lnTo>
                      <a:lnTo>
                        <a:pt x="5" y="111"/>
                      </a:lnTo>
                      <a:lnTo>
                        <a:pt x="5" y="110"/>
                      </a:lnTo>
                      <a:lnTo>
                        <a:pt x="6" y="110"/>
                      </a:lnTo>
                      <a:lnTo>
                        <a:pt x="6" y="109"/>
                      </a:lnTo>
                      <a:lnTo>
                        <a:pt x="6" y="108"/>
                      </a:lnTo>
                      <a:lnTo>
                        <a:pt x="6" y="107"/>
                      </a:lnTo>
                      <a:lnTo>
                        <a:pt x="6" y="106"/>
                      </a:lnTo>
                      <a:lnTo>
                        <a:pt x="7" y="106"/>
                      </a:lnTo>
                      <a:lnTo>
                        <a:pt x="7" y="105"/>
                      </a:lnTo>
                      <a:lnTo>
                        <a:pt x="7" y="104"/>
                      </a:lnTo>
                      <a:lnTo>
                        <a:pt x="8" y="104"/>
                      </a:lnTo>
                      <a:lnTo>
                        <a:pt x="8" y="103"/>
                      </a:lnTo>
                      <a:lnTo>
                        <a:pt x="8" y="102"/>
                      </a:lnTo>
                      <a:lnTo>
                        <a:pt x="8" y="101"/>
                      </a:lnTo>
                      <a:lnTo>
                        <a:pt x="8" y="100"/>
                      </a:lnTo>
                      <a:lnTo>
                        <a:pt x="9" y="100"/>
                      </a:lnTo>
                      <a:lnTo>
                        <a:pt x="9" y="99"/>
                      </a:lnTo>
                      <a:lnTo>
                        <a:pt x="9" y="98"/>
                      </a:lnTo>
                      <a:lnTo>
                        <a:pt x="10" y="98"/>
                      </a:lnTo>
                      <a:lnTo>
                        <a:pt x="10" y="97"/>
                      </a:lnTo>
                      <a:lnTo>
                        <a:pt x="10" y="96"/>
                      </a:lnTo>
                      <a:lnTo>
                        <a:pt x="10" y="95"/>
                      </a:lnTo>
                      <a:lnTo>
                        <a:pt x="11" y="95"/>
                      </a:lnTo>
                      <a:lnTo>
                        <a:pt x="11" y="94"/>
                      </a:lnTo>
                      <a:lnTo>
                        <a:pt x="11" y="93"/>
                      </a:lnTo>
                      <a:lnTo>
                        <a:pt x="11" y="92"/>
                      </a:lnTo>
                      <a:lnTo>
                        <a:pt x="12" y="92"/>
                      </a:lnTo>
                      <a:lnTo>
                        <a:pt x="12" y="91"/>
                      </a:lnTo>
                      <a:lnTo>
                        <a:pt x="12" y="90"/>
                      </a:lnTo>
                      <a:lnTo>
                        <a:pt x="12" y="89"/>
                      </a:lnTo>
                      <a:lnTo>
                        <a:pt x="13" y="89"/>
                      </a:lnTo>
                      <a:lnTo>
                        <a:pt x="13" y="88"/>
                      </a:lnTo>
                      <a:lnTo>
                        <a:pt x="13" y="87"/>
                      </a:lnTo>
                      <a:lnTo>
                        <a:pt x="13" y="86"/>
                      </a:lnTo>
                      <a:lnTo>
                        <a:pt x="14" y="86"/>
                      </a:lnTo>
                      <a:lnTo>
                        <a:pt x="14" y="85"/>
                      </a:lnTo>
                      <a:lnTo>
                        <a:pt x="14" y="84"/>
                      </a:lnTo>
                      <a:lnTo>
                        <a:pt x="15" y="84"/>
                      </a:lnTo>
                      <a:lnTo>
                        <a:pt x="15" y="83"/>
                      </a:lnTo>
                      <a:lnTo>
                        <a:pt x="15" y="82"/>
                      </a:lnTo>
                      <a:lnTo>
                        <a:pt x="15" y="81"/>
                      </a:lnTo>
                      <a:lnTo>
                        <a:pt x="16" y="81"/>
                      </a:lnTo>
                      <a:lnTo>
                        <a:pt x="16" y="80"/>
                      </a:lnTo>
                      <a:lnTo>
                        <a:pt x="16" y="79"/>
                      </a:lnTo>
                      <a:lnTo>
                        <a:pt x="16" y="78"/>
                      </a:lnTo>
                      <a:lnTo>
                        <a:pt x="17" y="78"/>
                      </a:lnTo>
                      <a:lnTo>
                        <a:pt x="17" y="77"/>
                      </a:lnTo>
                      <a:lnTo>
                        <a:pt x="17" y="76"/>
                      </a:lnTo>
                      <a:lnTo>
                        <a:pt x="18" y="76"/>
                      </a:lnTo>
                      <a:lnTo>
                        <a:pt x="18" y="75"/>
                      </a:lnTo>
                      <a:lnTo>
                        <a:pt x="18" y="74"/>
                      </a:lnTo>
                      <a:lnTo>
                        <a:pt x="19" y="74"/>
                      </a:lnTo>
                      <a:lnTo>
                        <a:pt x="19" y="73"/>
                      </a:lnTo>
                      <a:lnTo>
                        <a:pt x="19" y="72"/>
                      </a:lnTo>
                      <a:lnTo>
                        <a:pt x="19" y="71"/>
                      </a:lnTo>
                      <a:lnTo>
                        <a:pt x="20" y="71"/>
                      </a:lnTo>
                      <a:lnTo>
                        <a:pt x="20" y="70"/>
                      </a:lnTo>
                      <a:lnTo>
                        <a:pt x="20" y="69"/>
                      </a:lnTo>
                      <a:lnTo>
                        <a:pt x="21" y="69"/>
                      </a:lnTo>
                      <a:lnTo>
                        <a:pt x="21" y="68"/>
                      </a:lnTo>
                      <a:lnTo>
                        <a:pt x="21" y="67"/>
                      </a:lnTo>
                      <a:lnTo>
                        <a:pt x="22" y="67"/>
                      </a:lnTo>
                      <a:lnTo>
                        <a:pt x="22" y="66"/>
                      </a:lnTo>
                      <a:lnTo>
                        <a:pt x="22" y="65"/>
                      </a:lnTo>
                      <a:lnTo>
                        <a:pt x="22" y="64"/>
                      </a:lnTo>
                      <a:lnTo>
                        <a:pt x="23" y="64"/>
                      </a:lnTo>
                      <a:lnTo>
                        <a:pt x="23" y="63"/>
                      </a:lnTo>
                      <a:lnTo>
                        <a:pt x="23" y="62"/>
                      </a:lnTo>
                      <a:lnTo>
                        <a:pt x="24" y="62"/>
                      </a:lnTo>
                      <a:lnTo>
                        <a:pt x="24" y="61"/>
                      </a:lnTo>
                      <a:lnTo>
                        <a:pt x="24" y="60"/>
                      </a:lnTo>
                      <a:lnTo>
                        <a:pt x="25" y="60"/>
                      </a:lnTo>
                      <a:lnTo>
                        <a:pt x="25" y="59"/>
                      </a:lnTo>
                      <a:lnTo>
                        <a:pt x="25" y="58"/>
                      </a:lnTo>
                      <a:lnTo>
                        <a:pt x="26" y="58"/>
                      </a:lnTo>
                      <a:lnTo>
                        <a:pt x="26" y="57"/>
                      </a:lnTo>
                      <a:lnTo>
                        <a:pt x="26" y="56"/>
                      </a:lnTo>
                      <a:lnTo>
                        <a:pt x="27" y="56"/>
                      </a:lnTo>
                      <a:lnTo>
                        <a:pt x="27" y="55"/>
                      </a:lnTo>
                      <a:lnTo>
                        <a:pt x="27" y="54"/>
                      </a:lnTo>
                      <a:lnTo>
                        <a:pt x="28" y="54"/>
                      </a:lnTo>
                      <a:lnTo>
                        <a:pt x="28" y="53"/>
                      </a:lnTo>
                      <a:lnTo>
                        <a:pt x="28" y="52"/>
                      </a:lnTo>
                      <a:lnTo>
                        <a:pt x="29" y="52"/>
                      </a:lnTo>
                      <a:lnTo>
                        <a:pt x="29" y="51"/>
                      </a:lnTo>
                      <a:lnTo>
                        <a:pt x="29" y="50"/>
                      </a:lnTo>
                      <a:lnTo>
                        <a:pt x="30" y="50"/>
                      </a:lnTo>
                      <a:lnTo>
                        <a:pt x="30" y="49"/>
                      </a:lnTo>
                      <a:lnTo>
                        <a:pt x="31" y="49"/>
                      </a:lnTo>
                      <a:lnTo>
                        <a:pt x="31" y="48"/>
                      </a:lnTo>
                      <a:lnTo>
                        <a:pt x="31" y="47"/>
                      </a:lnTo>
                      <a:lnTo>
                        <a:pt x="32" y="47"/>
                      </a:lnTo>
                      <a:lnTo>
                        <a:pt x="32" y="46"/>
                      </a:lnTo>
                      <a:lnTo>
                        <a:pt x="32" y="45"/>
                      </a:lnTo>
                      <a:lnTo>
                        <a:pt x="33" y="45"/>
                      </a:lnTo>
                      <a:lnTo>
                        <a:pt x="33" y="44"/>
                      </a:lnTo>
                      <a:lnTo>
                        <a:pt x="33" y="43"/>
                      </a:lnTo>
                      <a:lnTo>
                        <a:pt x="34" y="43"/>
                      </a:lnTo>
                      <a:lnTo>
                        <a:pt x="34" y="42"/>
                      </a:lnTo>
                      <a:lnTo>
                        <a:pt x="35" y="42"/>
                      </a:lnTo>
                      <a:lnTo>
                        <a:pt x="35" y="41"/>
                      </a:lnTo>
                      <a:lnTo>
                        <a:pt x="35" y="40"/>
                      </a:lnTo>
                      <a:lnTo>
                        <a:pt x="36" y="40"/>
                      </a:lnTo>
                      <a:lnTo>
                        <a:pt x="36" y="39"/>
                      </a:lnTo>
                      <a:lnTo>
                        <a:pt x="36" y="38"/>
                      </a:lnTo>
                      <a:lnTo>
                        <a:pt x="37" y="38"/>
                      </a:lnTo>
                      <a:lnTo>
                        <a:pt x="37" y="37"/>
                      </a:lnTo>
                      <a:lnTo>
                        <a:pt x="37" y="36"/>
                      </a:lnTo>
                      <a:lnTo>
                        <a:pt x="38" y="36"/>
                      </a:lnTo>
                      <a:lnTo>
                        <a:pt x="38" y="35"/>
                      </a:lnTo>
                      <a:lnTo>
                        <a:pt x="39" y="35"/>
                      </a:lnTo>
                      <a:lnTo>
                        <a:pt x="39" y="34"/>
                      </a:lnTo>
                      <a:lnTo>
                        <a:pt x="40" y="34"/>
                      </a:lnTo>
                      <a:lnTo>
                        <a:pt x="40" y="33"/>
                      </a:lnTo>
                      <a:lnTo>
                        <a:pt x="40" y="32"/>
                      </a:lnTo>
                      <a:lnTo>
                        <a:pt x="41" y="32"/>
                      </a:lnTo>
                      <a:lnTo>
                        <a:pt x="41" y="31"/>
                      </a:lnTo>
                      <a:lnTo>
                        <a:pt x="42" y="31"/>
                      </a:lnTo>
                      <a:lnTo>
                        <a:pt x="42" y="30"/>
                      </a:lnTo>
                      <a:lnTo>
                        <a:pt x="43" y="30"/>
                      </a:lnTo>
                      <a:lnTo>
                        <a:pt x="43" y="29"/>
                      </a:lnTo>
                      <a:lnTo>
                        <a:pt x="44" y="29"/>
                      </a:lnTo>
                      <a:lnTo>
                        <a:pt x="44" y="28"/>
                      </a:lnTo>
                      <a:lnTo>
                        <a:pt x="44" y="27"/>
                      </a:lnTo>
                      <a:lnTo>
                        <a:pt x="45" y="27"/>
                      </a:lnTo>
                      <a:lnTo>
                        <a:pt x="45" y="26"/>
                      </a:lnTo>
                      <a:lnTo>
                        <a:pt x="46" y="26"/>
                      </a:lnTo>
                      <a:lnTo>
                        <a:pt x="46" y="25"/>
                      </a:lnTo>
                      <a:lnTo>
                        <a:pt x="47" y="25"/>
                      </a:lnTo>
                      <a:lnTo>
                        <a:pt x="47" y="24"/>
                      </a:lnTo>
                      <a:lnTo>
                        <a:pt x="47" y="23"/>
                      </a:lnTo>
                      <a:lnTo>
                        <a:pt x="48" y="23"/>
                      </a:lnTo>
                      <a:lnTo>
                        <a:pt x="48" y="22"/>
                      </a:lnTo>
                      <a:lnTo>
                        <a:pt x="49" y="22"/>
                      </a:lnTo>
                      <a:lnTo>
                        <a:pt x="49" y="21"/>
                      </a:lnTo>
                      <a:lnTo>
                        <a:pt x="50" y="21"/>
                      </a:lnTo>
                      <a:lnTo>
                        <a:pt x="50" y="20"/>
                      </a:lnTo>
                      <a:lnTo>
                        <a:pt x="51" y="20"/>
                      </a:lnTo>
                      <a:lnTo>
                        <a:pt x="51" y="19"/>
                      </a:lnTo>
                      <a:lnTo>
                        <a:pt x="52" y="19"/>
                      </a:lnTo>
                      <a:lnTo>
                        <a:pt x="52" y="18"/>
                      </a:lnTo>
                      <a:lnTo>
                        <a:pt x="53" y="18"/>
                      </a:lnTo>
                      <a:lnTo>
                        <a:pt x="54" y="18"/>
                      </a:lnTo>
                      <a:lnTo>
                        <a:pt x="54" y="17"/>
                      </a:lnTo>
                      <a:lnTo>
                        <a:pt x="54" y="16"/>
                      </a:lnTo>
                      <a:lnTo>
                        <a:pt x="55" y="16"/>
                      </a:lnTo>
                      <a:lnTo>
                        <a:pt x="56" y="16"/>
                      </a:lnTo>
                      <a:lnTo>
                        <a:pt x="56" y="15"/>
                      </a:lnTo>
                      <a:lnTo>
                        <a:pt x="57" y="15"/>
                      </a:lnTo>
                      <a:lnTo>
                        <a:pt x="57" y="14"/>
                      </a:lnTo>
                      <a:lnTo>
                        <a:pt x="58" y="14"/>
                      </a:lnTo>
                      <a:lnTo>
                        <a:pt x="58" y="13"/>
                      </a:lnTo>
                      <a:lnTo>
                        <a:pt x="59" y="13"/>
                      </a:lnTo>
                      <a:lnTo>
                        <a:pt x="59" y="12"/>
                      </a:lnTo>
                      <a:lnTo>
                        <a:pt x="60" y="12"/>
                      </a:lnTo>
                      <a:lnTo>
                        <a:pt x="61" y="12"/>
                      </a:lnTo>
                      <a:lnTo>
                        <a:pt x="61" y="11"/>
                      </a:lnTo>
                      <a:lnTo>
                        <a:pt x="62" y="11"/>
                      </a:lnTo>
                      <a:lnTo>
                        <a:pt x="62" y="10"/>
                      </a:lnTo>
                      <a:lnTo>
                        <a:pt x="63" y="10"/>
                      </a:lnTo>
                      <a:lnTo>
                        <a:pt x="64" y="10"/>
                      </a:lnTo>
                      <a:lnTo>
                        <a:pt x="64" y="9"/>
                      </a:lnTo>
                      <a:lnTo>
                        <a:pt x="65" y="9"/>
                      </a:lnTo>
                      <a:lnTo>
                        <a:pt x="65" y="8"/>
                      </a:lnTo>
                      <a:lnTo>
                        <a:pt x="66" y="8"/>
                      </a:lnTo>
                      <a:lnTo>
                        <a:pt x="67" y="8"/>
                      </a:lnTo>
                      <a:lnTo>
                        <a:pt x="67" y="7"/>
                      </a:lnTo>
                      <a:lnTo>
                        <a:pt x="68" y="7"/>
                      </a:lnTo>
                      <a:lnTo>
                        <a:pt x="70" y="7"/>
                      </a:lnTo>
                      <a:lnTo>
                        <a:pt x="70" y="6"/>
                      </a:lnTo>
                      <a:lnTo>
                        <a:pt x="71" y="6"/>
                      </a:lnTo>
                      <a:lnTo>
                        <a:pt x="71" y="5"/>
                      </a:lnTo>
                      <a:lnTo>
                        <a:pt x="73" y="5"/>
                      </a:lnTo>
                      <a:lnTo>
                        <a:pt x="74" y="5"/>
                      </a:lnTo>
                      <a:lnTo>
                        <a:pt x="74" y="4"/>
                      </a:lnTo>
                      <a:lnTo>
                        <a:pt x="76" y="4"/>
                      </a:lnTo>
                      <a:lnTo>
                        <a:pt x="76" y="3"/>
                      </a:lnTo>
                      <a:lnTo>
                        <a:pt x="78" y="3"/>
                      </a:lnTo>
                      <a:lnTo>
                        <a:pt x="80" y="3"/>
                      </a:lnTo>
                      <a:lnTo>
                        <a:pt x="80" y="2"/>
                      </a:lnTo>
                      <a:lnTo>
                        <a:pt x="83" y="2"/>
                      </a:lnTo>
                      <a:lnTo>
                        <a:pt x="83" y="1"/>
                      </a:lnTo>
                      <a:lnTo>
                        <a:pt x="87" y="1"/>
                      </a:lnTo>
                      <a:lnTo>
                        <a:pt x="91" y="1"/>
                      </a:lnTo>
                      <a:lnTo>
                        <a:pt x="91" y="0"/>
                      </a:lnTo>
                      <a:lnTo>
                        <a:pt x="110" y="0"/>
                      </a:lnTo>
                    </a:path>
                  </a:pathLst>
                </a:custGeom>
                <a:noFill/>
                <a:ln w="28575" cap="rnd" cmpd="sng">
                  <a:solidFill>
                    <a:srgbClr val="B2B2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9509" name="Freeform 78"/>
                <p:cNvSpPr>
                  <a:spLocks/>
                </p:cNvSpPr>
                <p:nvPr/>
              </p:nvSpPr>
              <p:spPr bwMode="auto">
                <a:xfrm>
                  <a:off x="1704" y="1908"/>
                  <a:ext cx="660" cy="780"/>
                </a:xfrm>
                <a:custGeom>
                  <a:avLst/>
                  <a:gdLst>
                    <a:gd name="T0" fmla="*/ 2147483646 w 110"/>
                    <a:gd name="T1" fmla="*/ 2147483646 h 130"/>
                    <a:gd name="T2" fmla="*/ 2147483646 w 110"/>
                    <a:gd name="T3" fmla="*/ 2147483646 h 130"/>
                    <a:gd name="T4" fmla="*/ 2147483646 w 110"/>
                    <a:gd name="T5" fmla="*/ 2147483646 h 130"/>
                    <a:gd name="T6" fmla="*/ 2147483646 w 110"/>
                    <a:gd name="T7" fmla="*/ 2147483646 h 130"/>
                    <a:gd name="T8" fmla="*/ 2147483646 w 110"/>
                    <a:gd name="T9" fmla="*/ 2147483646 h 130"/>
                    <a:gd name="T10" fmla="*/ 2147483646 w 110"/>
                    <a:gd name="T11" fmla="*/ 2147483646 h 130"/>
                    <a:gd name="T12" fmla="*/ 2147483646 w 110"/>
                    <a:gd name="T13" fmla="*/ 2147483646 h 130"/>
                    <a:gd name="T14" fmla="*/ 2147483646 w 110"/>
                    <a:gd name="T15" fmla="*/ 2147483646 h 130"/>
                    <a:gd name="T16" fmla="*/ 2147483646 w 110"/>
                    <a:gd name="T17" fmla="*/ 2147483646 h 130"/>
                    <a:gd name="T18" fmla="*/ 2147483646 w 110"/>
                    <a:gd name="T19" fmla="*/ 2147483646 h 130"/>
                    <a:gd name="T20" fmla="*/ 2147483646 w 110"/>
                    <a:gd name="T21" fmla="*/ 2147483646 h 130"/>
                    <a:gd name="T22" fmla="*/ 2147483646 w 110"/>
                    <a:gd name="T23" fmla="*/ 2147483646 h 130"/>
                    <a:gd name="T24" fmla="*/ 2147483646 w 110"/>
                    <a:gd name="T25" fmla="*/ 2147483646 h 130"/>
                    <a:gd name="T26" fmla="*/ 2147483646 w 110"/>
                    <a:gd name="T27" fmla="*/ 2147483646 h 130"/>
                    <a:gd name="T28" fmla="*/ 2147483646 w 110"/>
                    <a:gd name="T29" fmla="*/ 2147483646 h 130"/>
                    <a:gd name="T30" fmla="*/ 2147483646 w 110"/>
                    <a:gd name="T31" fmla="*/ 2147483646 h 130"/>
                    <a:gd name="T32" fmla="*/ 2147483646 w 110"/>
                    <a:gd name="T33" fmla="*/ 2147483646 h 130"/>
                    <a:gd name="T34" fmla="*/ 2147483646 w 110"/>
                    <a:gd name="T35" fmla="*/ 2147483646 h 130"/>
                    <a:gd name="T36" fmla="*/ 2147483646 w 110"/>
                    <a:gd name="T37" fmla="*/ 2147483646 h 130"/>
                    <a:gd name="T38" fmla="*/ 2147483646 w 110"/>
                    <a:gd name="T39" fmla="*/ 2147483646 h 130"/>
                    <a:gd name="T40" fmla="*/ 2147483646 w 110"/>
                    <a:gd name="T41" fmla="*/ 2147483646 h 130"/>
                    <a:gd name="T42" fmla="*/ 2147483646 w 110"/>
                    <a:gd name="T43" fmla="*/ 2147483646 h 130"/>
                    <a:gd name="T44" fmla="*/ 2147483646 w 110"/>
                    <a:gd name="T45" fmla="*/ 2147483646 h 130"/>
                    <a:gd name="T46" fmla="*/ 2147483646 w 110"/>
                    <a:gd name="T47" fmla="*/ 2147483646 h 130"/>
                    <a:gd name="T48" fmla="*/ 2147483646 w 110"/>
                    <a:gd name="T49" fmla="*/ 2147483646 h 130"/>
                    <a:gd name="T50" fmla="*/ 2147483646 w 110"/>
                    <a:gd name="T51" fmla="*/ 2147483646 h 130"/>
                    <a:gd name="T52" fmla="*/ 2147483646 w 110"/>
                    <a:gd name="T53" fmla="*/ 2147483646 h 130"/>
                    <a:gd name="T54" fmla="*/ 2147483646 w 110"/>
                    <a:gd name="T55" fmla="*/ 2147483646 h 130"/>
                    <a:gd name="T56" fmla="*/ 2147483646 w 110"/>
                    <a:gd name="T57" fmla="*/ 2147483646 h 130"/>
                    <a:gd name="T58" fmla="*/ 2147483646 w 110"/>
                    <a:gd name="T59" fmla="*/ 2147483646 h 130"/>
                    <a:gd name="T60" fmla="*/ 2147483646 w 110"/>
                    <a:gd name="T61" fmla="*/ 2147483646 h 130"/>
                    <a:gd name="T62" fmla="*/ 2147483646 w 110"/>
                    <a:gd name="T63" fmla="*/ 2147483646 h 130"/>
                    <a:gd name="T64" fmla="*/ 2147483646 w 110"/>
                    <a:gd name="T65" fmla="*/ 2147483646 h 130"/>
                    <a:gd name="T66" fmla="*/ 2147483646 w 110"/>
                    <a:gd name="T67" fmla="*/ 2147483646 h 130"/>
                    <a:gd name="T68" fmla="*/ 2147483646 w 110"/>
                    <a:gd name="T69" fmla="*/ 2147483646 h 130"/>
                    <a:gd name="T70" fmla="*/ 2147483646 w 110"/>
                    <a:gd name="T71" fmla="*/ 2147483646 h 130"/>
                    <a:gd name="T72" fmla="*/ 2147483646 w 110"/>
                    <a:gd name="T73" fmla="*/ 2147483646 h 130"/>
                    <a:gd name="T74" fmla="*/ 2147483646 w 110"/>
                    <a:gd name="T75" fmla="*/ 2147483646 h 130"/>
                    <a:gd name="T76" fmla="*/ 2147483646 w 110"/>
                    <a:gd name="T77" fmla="*/ 2147483646 h 130"/>
                    <a:gd name="T78" fmla="*/ 2147483646 w 110"/>
                    <a:gd name="T79" fmla="*/ 2147483646 h 130"/>
                    <a:gd name="T80" fmla="*/ 2147483646 w 110"/>
                    <a:gd name="T81" fmla="*/ 2147483646 h 130"/>
                    <a:gd name="T82" fmla="*/ 2147483646 w 110"/>
                    <a:gd name="T83" fmla="*/ 2147483646 h 130"/>
                    <a:gd name="T84" fmla="*/ 2147483646 w 110"/>
                    <a:gd name="T85" fmla="*/ 2147483646 h 130"/>
                    <a:gd name="T86" fmla="*/ 2147483646 w 110"/>
                    <a:gd name="T87" fmla="*/ 2147483646 h 130"/>
                    <a:gd name="T88" fmla="*/ 2147483646 w 110"/>
                    <a:gd name="T89" fmla="*/ 2147483646 h 130"/>
                    <a:gd name="T90" fmla="*/ 2147483646 w 110"/>
                    <a:gd name="T91" fmla="*/ 2147483646 h 130"/>
                    <a:gd name="T92" fmla="*/ 2147483646 w 110"/>
                    <a:gd name="T93" fmla="*/ 2147483646 h 130"/>
                    <a:gd name="T94" fmla="*/ 2147483646 w 110"/>
                    <a:gd name="T95" fmla="*/ 2147483646 h 130"/>
                    <a:gd name="T96" fmla="*/ 2147483646 w 110"/>
                    <a:gd name="T97" fmla="*/ 2147483646 h 130"/>
                    <a:gd name="T98" fmla="*/ 2147483646 w 110"/>
                    <a:gd name="T99" fmla="*/ 2147483646 h 130"/>
                    <a:gd name="T100" fmla="*/ 2147483646 w 110"/>
                    <a:gd name="T101" fmla="*/ 2147483646 h 130"/>
                    <a:gd name="T102" fmla="*/ 2147483646 w 110"/>
                    <a:gd name="T103" fmla="*/ 2147483646 h 130"/>
                    <a:gd name="T104" fmla="*/ 2147483646 w 110"/>
                    <a:gd name="T105" fmla="*/ 2147483646 h 130"/>
                    <a:gd name="T106" fmla="*/ 2147483646 w 110"/>
                    <a:gd name="T107" fmla="*/ 2147483646 h 130"/>
                    <a:gd name="T108" fmla="*/ 2147483646 w 110"/>
                    <a:gd name="T109" fmla="*/ 2147483646 h 130"/>
                    <a:gd name="T110" fmla="*/ 2147483646 w 110"/>
                    <a:gd name="T111" fmla="*/ 2147483646 h 130"/>
                    <a:gd name="T112" fmla="*/ 2147483646 w 110"/>
                    <a:gd name="T113" fmla="*/ 2147483646 h 13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10"/>
                    <a:gd name="T172" fmla="*/ 0 h 130"/>
                    <a:gd name="T173" fmla="*/ 110 w 110"/>
                    <a:gd name="T174" fmla="*/ 130 h 13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10" h="130">
                      <a:moveTo>
                        <a:pt x="0" y="130"/>
                      </a:moveTo>
                      <a:lnTo>
                        <a:pt x="4" y="130"/>
                      </a:lnTo>
                      <a:lnTo>
                        <a:pt x="4" y="129"/>
                      </a:lnTo>
                      <a:lnTo>
                        <a:pt x="6" y="129"/>
                      </a:lnTo>
                      <a:lnTo>
                        <a:pt x="6" y="128"/>
                      </a:lnTo>
                      <a:lnTo>
                        <a:pt x="8" y="128"/>
                      </a:lnTo>
                      <a:lnTo>
                        <a:pt x="9" y="128"/>
                      </a:lnTo>
                      <a:lnTo>
                        <a:pt x="9" y="127"/>
                      </a:lnTo>
                      <a:lnTo>
                        <a:pt x="10" y="127"/>
                      </a:lnTo>
                      <a:lnTo>
                        <a:pt x="10" y="126"/>
                      </a:lnTo>
                      <a:lnTo>
                        <a:pt x="11" y="126"/>
                      </a:lnTo>
                      <a:lnTo>
                        <a:pt x="12" y="126"/>
                      </a:lnTo>
                      <a:lnTo>
                        <a:pt x="12" y="125"/>
                      </a:lnTo>
                      <a:lnTo>
                        <a:pt x="13" y="125"/>
                      </a:lnTo>
                      <a:lnTo>
                        <a:pt x="13" y="124"/>
                      </a:lnTo>
                      <a:lnTo>
                        <a:pt x="14" y="124"/>
                      </a:lnTo>
                      <a:lnTo>
                        <a:pt x="15" y="124"/>
                      </a:lnTo>
                      <a:lnTo>
                        <a:pt x="15" y="123"/>
                      </a:lnTo>
                      <a:lnTo>
                        <a:pt x="16" y="123"/>
                      </a:lnTo>
                      <a:lnTo>
                        <a:pt x="16" y="122"/>
                      </a:lnTo>
                      <a:lnTo>
                        <a:pt x="17" y="122"/>
                      </a:lnTo>
                      <a:lnTo>
                        <a:pt x="17" y="121"/>
                      </a:lnTo>
                      <a:lnTo>
                        <a:pt x="18" y="121"/>
                      </a:lnTo>
                      <a:lnTo>
                        <a:pt x="18" y="120"/>
                      </a:lnTo>
                      <a:lnTo>
                        <a:pt x="19" y="120"/>
                      </a:lnTo>
                      <a:lnTo>
                        <a:pt x="19" y="119"/>
                      </a:lnTo>
                      <a:lnTo>
                        <a:pt x="20" y="119"/>
                      </a:lnTo>
                      <a:lnTo>
                        <a:pt x="20" y="118"/>
                      </a:lnTo>
                      <a:lnTo>
                        <a:pt x="21" y="118"/>
                      </a:lnTo>
                      <a:lnTo>
                        <a:pt x="21" y="117"/>
                      </a:lnTo>
                      <a:lnTo>
                        <a:pt x="22" y="117"/>
                      </a:lnTo>
                      <a:lnTo>
                        <a:pt x="22" y="116"/>
                      </a:lnTo>
                      <a:lnTo>
                        <a:pt x="22" y="115"/>
                      </a:lnTo>
                      <a:lnTo>
                        <a:pt x="23" y="115"/>
                      </a:lnTo>
                      <a:lnTo>
                        <a:pt x="24" y="115"/>
                      </a:lnTo>
                      <a:lnTo>
                        <a:pt x="24" y="114"/>
                      </a:lnTo>
                      <a:lnTo>
                        <a:pt x="24" y="113"/>
                      </a:lnTo>
                      <a:lnTo>
                        <a:pt x="25" y="113"/>
                      </a:lnTo>
                      <a:lnTo>
                        <a:pt x="25" y="112"/>
                      </a:lnTo>
                      <a:lnTo>
                        <a:pt x="26" y="112"/>
                      </a:lnTo>
                      <a:lnTo>
                        <a:pt x="26" y="111"/>
                      </a:lnTo>
                      <a:lnTo>
                        <a:pt x="27" y="111"/>
                      </a:lnTo>
                      <a:lnTo>
                        <a:pt x="27" y="110"/>
                      </a:lnTo>
                      <a:lnTo>
                        <a:pt x="28" y="110"/>
                      </a:lnTo>
                      <a:lnTo>
                        <a:pt x="28" y="109"/>
                      </a:lnTo>
                      <a:lnTo>
                        <a:pt x="28" y="108"/>
                      </a:lnTo>
                      <a:lnTo>
                        <a:pt x="29" y="108"/>
                      </a:lnTo>
                      <a:lnTo>
                        <a:pt x="29" y="107"/>
                      </a:lnTo>
                      <a:lnTo>
                        <a:pt x="30" y="107"/>
                      </a:lnTo>
                      <a:lnTo>
                        <a:pt x="30" y="106"/>
                      </a:lnTo>
                      <a:lnTo>
                        <a:pt x="31" y="106"/>
                      </a:lnTo>
                      <a:lnTo>
                        <a:pt x="31" y="105"/>
                      </a:lnTo>
                      <a:lnTo>
                        <a:pt x="31" y="104"/>
                      </a:lnTo>
                      <a:lnTo>
                        <a:pt x="32" y="104"/>
                      </a:lnTo>
                      <a:lnTo>
                        <a:pt x="32" y="103"/>
                      </a:lnTo>
                      <a:lnTo>
                        <a:pt x="32" y="102"/>
                      </a:lnTo>
                      <a:lnTo>
                        <a:pt x="33" y="102"/>
                      </a:lnTo>
                      <a:lnTo>
                        <a:pt x="33" y="101"/>
                      </a:lnTo>
                      <a:lnTo>
                        <a:pt x="34" y="101"/>
                      </a:lnTo>
                      <a:lnTo>
                        <a:pt x="34" y="100"/>
                      </a:lnTo>
                      <a:lnTo>
                        <a:pt x="35" y="100"/>
                      </a:lnTo>
                      <a:lnTo>
                        <a:pt x="35" y="99"/>
                      </a:lnTo>
                      <a:lnTo>
                        <a:pt x="35" y="98"/>
                      </a:lnTo>
                      <a:lnTo>
                        <a:pt x="36" y="98"/>
                      </a:lnTo>
                      <a:lnTo>
                        <a:pt x="36" y="97"/>
                      </a:lnTo>
                      <a:lnTo>
                        <a:pt x="37" y="97"/>
                      </a:lnTo>
                      <a:lnTo>
                        <a:pt x="37" y="96"/>
                      </a:lnTo>
                      <a:lnTo>
                        <a:pt x="37" y="95"/>
                      </a:lnTo>
                      <a:lnTo>
                        <a:pt x="38" y="95"/>
                      </a:lnTo>
                      <a:lnTo>
                        <a:pt x="38" y="94"/>
                      </a:lnTo>
                      <a:lnTo>
                        <a:pt x="38" y="93"/>
                      </a:lnTo>
                      <a:lnTo>
                        <a:pt x="39" y="93"/>
                      </a:lnTo>
                      <a:lnTo>
                        <a:pt x="39" y="92"/>
                      </a:lnTo>
                      <a:lnTo>
                        <a:pt x="39" y="91"/>
                      </a:lnTo>
                      <a:lnTo>
                        <a:pt x="40" y="91"/>
                      </a:lnTo>
                      <a:lnTo>
                        <a:pt x="40" y="90"/>
                      </a:lnTo>
                      <a:lnTo>
                        <a:pt x="41" y="90"/>
                      </a:lnTo>
                      <a:lnTo>
                        <a:pt x="41" y="89"/>
                      </a:lnTo>
                      <a:lnTo>
                        <a:pt x="41" y="88"/>
                      </a:lnTo>
                      <a:lnTo>
                        <a:pt x="42" y="88"/>
                      </a:lnTo>
                      <a:lnTo>
                        <a:pt x="42" y="87"/>
                      </a:lnTo>
                      <a:lnTo>
                        <a:pt x="43" y="87"/>
                      </a:lnTo>
                      <a:lnTo>
                        <a:pt x="43" y="86"/>
                      </a:lnTo>
                      <a:lnTo>
                        <a:pt x="43" y="85"/>
                      </a:lnTo>
                      <a:lnTo>
                        <a:pt x="44" y="85"/>
                      </a:lnTo>
                      <a:lnTo>
                        <a:pt x="44" y="84"/>
                      </a:lnTo>
                      <a:lnTo>
                        <a:pt x="45" y="84"/>
                      </a:lnTo>
                      <a:lnTo>
                        <a:pt x="45" y="83"/>
                      </a:lnTo>
                      <a:lnTo>
                        <a:pt x="45" y="82"/>
                      </a:lnTo>
                      <a:lnTo>
                        <a:pt x="46" y="82"/>
                      </a:lnTo>
                      <a:lnTo>
                        <a:pt x="46" y="81"/>
                      </a:lnTo>
                      <a:lnTo>
                        <a:pt x="46" y="80"/>
                      </a:lnTo>
                      <a:lnTo>
                        <a:pt x="47" y="80"/>
                      </a:lnTo>
                      <a:lnTo>
                        <a:pt x="47" y="79"/>
                      </a:lnTo>
                      <a:lnTo>
                        <a:pt x="47" y="78"/>
                      </a:lnTo>
                      <a:lnTo>
                        <a:pt x="48" y="78"/>
                      </a:lnTo>
                      <a:lnTo>
                        <a:pt x="48" y="77"/>
                      </a:lnTo>
                      <a:lnTo>
                        <a:pt x="49" y="77"/>
                      </a:lnTo>
                      <a:lnTo>
                        <a:pt x="49" y="76"/>
                      </a:lnTo>
                      <a:lnTo>
                        <a:pt x="49" y="75"/>
                      </a:lnTo>
                      <a:lnTo>
                        <a:pt x="50" y="75"/>
                      </a:lnTo>
                      <a:lnTo>
                        <a:pt x="50" y="74"/>
                      </a:lnTo>
                      <a:lnTo>
                        <a:pt x="50" y="73"/>
                      </a:lnTo>
                      <a:lnTo>
                        <a:pt x="51" y="73"/>
                      </a:lnTo>
                      <a:lnTo>
                        <a:pt x="51" y="72"/>
                      </a:lnTo>
                      <a:lnTo>
                        <a:pt x="51" y="71"/>
                      </a:lnTo>
                      <a:lnTo>
                        <a:pt x="52" y="71"/>
                      </a:lnTo>
                      <a:lnTo>
                        <a:pt x="52" y="70"/>
                      </a:lnTo>
                      <a:lnTo>
                        <a:pt x="52" y="69"/>
                      </a:lnTo>
                      <a:lnTo>
                        <a:pt x="53" y="69"/>
                      </a:lnTo>
                      <a:lnTo>
                        <a:pt x="53" y="68"/>
                      </a:lnTo>
                      <a:lnTo>
                        <a:pt x="54" y="68"/>
                      </a:lnTo>
                      <a:lnTo>
                        <a:pt x="54" y="67"/>
                      </a:lnTo>
                      <a:lnTo>
                        <a:pt x="54" y="66"/>
                      </a:lnTo>
                      <a:lnTo>
                        <a:pt x="55" y="66"/>
                      </a:lnTo>
                      <a:lnTo>
                        <a:pt x="55" y="65"/>
                      </a:lnTo>
                      <a:lnTo>
                        <a:pt x="55" y="64"/>
                      </a:lnTo>
                      <a:lnTo>
                        <a:pt x="56" y="64"/>
                      </a:lnTo>
                      <a:lnTo>
                        <a:pt x="56" y="63"/>
                      </a:lnTo>
                      <a:lnTo>
                        <a:pt x="56" y="62"/>
                      </a:lnTo>
                      <a:lnTo>
                        <a:pt x="57" y="62"/>
                      </a:lnTo>
                      <a:lnTo>
                        <a:pt x="57" y="61"/>
                      </a:lnTo>
                      <a:lnTo>
                        <a:pt x="58" y="61"/>
                      </a:lnTo>
                      <a:lnTo>
                        <a:pt x="58" y="60"/>
                      </a:lnTo>
                      <a:lnTo>
                        <a:pt x="58" y="59"/>
                      </a:lnTo>
                      <a:lnTo>
                        <a:pt x="59" y="59"/>
                      </a:lnTo>
                      <a:lnTo>
                        <a:pt x="59" y="58"/>
                      </a:lnTo>
                      <a:lnTo>
                        <a:pt x="59" y="57"/>
                      </a:lnTo>
                      <a:lnTo>
                        <a:pt x="60" y="57"/>
                      </a:lnTo>
                      <a:lnTo>
                        <a:pt x="60" y="56"/>
                      </a:lnTo>
                      <a:lnTo>
                        <a:pt x="61" y="56"/>
                      </a:lnTo>
                      <a:lnTo>
                        <a:pt x="61" y="55"/>
                      </a:lnTo>
                      <a:lnTo>
                        <a:pt x="61" y="54"/>
                      </a:lnTo>
                      <a:lnTo>
                        <a:pt x="62" y="54"/>
                      </a:lnTo>
                      <a:lnTo>
                        <a:pt x="62" y="53"/>
                      </a:lnTo>
                      <a:lnTo>
                        <a:pt x="62" y="52"/>
                      </a:lnTo>
                      <a:lnTo>
                        <a:pt x="63" y="52"/>
                      </a:lnTo>
                      <a:lnTo>
                        <a:pt x="63" y="51"/>
                      </a:lnTo>
                      <a:lnTo>
                        <a:pt x="64" y="51"/>
                      </a:lnTo>
                      <a:lnTo>
                        <a:pt x="64" y="50"/>
                      </a:lnTo>
                      <a:lnTo>
                        <a:pt x="64" y="49"/>
                      </a:lnTo>
                      <a:lnTo>
                        <a:pt x="65" y="49"/>
                      </a:lnTo>
                      <a:lnTo>
                        <a:pt x="65" y="48"/>
                      </a:lnTo>
                      <a:lnTo>
                        <a:pt x="65" y="47"/>
                      </a:lnTo>
                      <a:lnTo>
                        <a:pt x="66" y="47"/>
                      </a:lnTo>
                      <a:lnTo>
                        <a:pt x="66" y="46"/>
                      </a:lnTo>
                      <a:lnTo>
                        <a:pt x="66" y="45"/>
                      </a:lnTo>
                      <a:lnTo>
                        <a:pt x="67" y="45"/>
                      </a:lnTo>
                      <a:lnTo>
                        <a:pt x="67" y="44"/>
                      </a:lnTo>
                      <a:lnTo>
                        <a:pt x="67" y="43"/>
                      </a:lnTo>
                      <a:lnTo>
                        <a:pt x="68" y="43"/>
                      </a:lnTo>
                      <a:lnTo>
                        <a:pt x="68" y="42"/>
                      </a:lnTo>
                      <a:lnTo>
                        <a:pt x="69" y="42"/>
                      </a:lnTo>
                      <a:lnTo>
                        <a:pt x="69" y="41"/>
                      </a:lnTo>
                      <a:lnTo>
                        <a:pt x="69" y="40"/>
                      </a:lnTo>
                      <a:lnTo>
                        <a:pt x="70" y="40"/>
                      </a:lnTo>
                      <a:lnTo>
                        <a:pt x="70" y="39"/>
                      </a:lnTo>
                      <a:lnTo>
                        <a:pt x="71" y="39"/>
                      </a:lnTo>
                      <a:lnTo>
                        <a:pt x="71" y="38"/>
                      </a:lnTo>
                      <a:lnTo>
                        <a:pt x="71" y="37"/>
                      </a:lnTo>
                      <a:lnTo>
                        <a:pt x="72" y="37"/>
                      </a:lnTo>
                      <a:lnTo>
                        <a:pt x="72" y="36"/>
                      </a:lnTo>
                      <a:lnTo>
                        <a:pt x="73" y="36"/>
                      </a:lnTo>
                      <a:lnTo>
                        <a:pt x="73" y="35"/>
                      </a:lnTo>
                      <a:lnTo>
                        <a:pt x="73" y="34"/>
                      </a:lnTo>
                      <a:lnTo>
                        <a:pt x="74" y="34"/>
                      </a:lnTo>
                      <a:lnTo>
                        <a:pt x="74" y="33"/>
                      </a:lnTo>
                      <a:lnTo>
                        <a:pt x="74" y="32"/>
                      </a:lnTo>
                      <a:lnTo>
                        <a:pt x="75" y="32"/>
                      </a:lnTo>
                      <a:lnTo>
                        <a:pt x="75" y="31"/>
                      </a:lnTo>
                      <a:lnTo>
                        <a:pt x="76" y="31"/>
                      </a:lnTo>
                      <a:lnTo>
                        <a:pt x="76" y="30"/>
                      </a:lnTo>
                      <a:lnTo>
                        <a:pt x="76" y="29"/>
                      </a:lnTo>
                      <a:lnTo>
                        <a:pt x="77" y="29"/>
                      </a:lnTo>
                      <a:lnTo>
                        <a:pt x="77" y="28"/>
                      </a:lnTo>
                      <a:lnTo>
                        <a:pt x="78" y="28"/>
                      </a:lnTo>
                      <a:lnTo>
                        <a:pt x="78" y="27"/>
                      </a:lnTo>
                      <a:lnTo>
                        <a:pt x="79" y="27"/>
                      </a:lnTo>
                      <a:lnTo>
                        <a:pt x="79" y="26"/>
                      </a:lnTo>
                      <a:lnTo>
                        <a:pt x="79" y="25"/>
                      </a:lnTo>
                      <a:lnTo>
                        <a:pt x="80" y="25"/>
                      </a:lnTo>
                      <a:lnTo>
                        <a:pt x="80" y="24"/>
                      </a:lnTo>
                      <a:lnTo>
                        <a:pt x="80" y="23"/>
                      </a:lnTo>
                      <a:lnTo>
                        <a:pt x="81" y="23"/>
                      </a:lnTo>
                      <a:lnTo>
                        <a:pt x="81" y="22"/>
                      </a:lnTo>
                      <a:lnTo>
                        <a:pt x="82" y="22"/>
                      </a:lnTo>
                      <a:lnTo>
                        <a:pt x="82" y="21"/>
                      </a:lnTo>
                      <a:lnTo>
                        <a:pt x="83" y="21"/>
                      </a:lnTo>
                      <a:lnTo>
                        <a:pt x="83" y="20"/>
                      </a:lnTo>
                      <a:lnTo>
                        <a:pt x="83" y="19"/>
                      </a:lnTo>
                      <a:lnTo>
                        <a:pt x="84" y="19"/>
                      </a:lnTo>
                      <a:lnTo>
                        <a:pt x="84" y="18"/>
                      </a:lnTo>
                      <a:lnTo>
                        <a:pt x="85" y="18"/>
                      </a:lnTo>
                      <a:lnTo>
                        <a:pt x="85" y="17"/>
                      </a:lnTo>
                      <a:lnTo>
                        <a:pt x="86" y="17"/>
                      </a:lnTo>
                      <a:lnTo>
                        <a:pt x="86" y="16"/>
                      </a:lnTo>
                      <a:lnTo>
                        <a:pt x="87" y="16"/>
                      </a:lnTo>
                      <a:lnTo>
                        <a:pt x="87" y="15"/>
                      </a:lnTo>
                      <a:lnTo>
                        <a:pt x="88" y="15"/>
                      </a:lnTo>
                      <a:lnTo>
                        <a:pt x="88" y="14"/>
                      </a:lnTo>
                      <a:lnTo>
                        <a:pt x="89" y="14"/>
                      </a:lnTo>
                      <a:lnTo>
                        <a:pt x="89" y="13"/>
                      </a:lnTo>
                      <a:lnTo>
                        <a:pt x="89" y="12"/>
                      </a:lnTo>
                      <a:lnTo>
                        <a:pt x="90" y="12"/>
                      </a:lnTo>
                      <a:lnTo>
                        <a:pt x="91" y="12"/>
                      </a:lnTo>
                      <a:lnTo>
                        <a:pt x="91" y="11"/>
                      </a:lnTo>
                      <a:lnTo>
                        <a:pt x="91" y="10"/>
                      </a:lnTo>
                      <a:lnTo>
                        <a:pt x="92" y="10"/>
                      </a:lnTo>
                      <a:lnTo>
                        <a:pt x="92" y="9"/>
                      </a:lnTo>
                      <a:lnTo>
                        <a:pt x="93" y="9"/>
                      </a:lnTo>
                      <a:lnTo>
                        <a:pt x="93" y="8"/>
                      </a:lnTo>
                      <a:lnTo>
                        <a:pt x="94" y="8"/>
                      </a:lnTo>
                      <a:lnTo>
                        <a:pt x="95" y="8"/>
                      </a:lnTo>
                      <a:lnTo>
                        <a:pt x="95" y="7"/>
                      </a:lnTo>
                      <a:lnTo>
                        <a:pt x="96" y="7"/>
                      </a:lnTo>
                      <a:lnTo>
                        <a:pt x="96" y="6"/>
                      </a:lnTo>
                      <a:lnTo>
                        <a:pt x="97" y="6"/>
                      </a:lnTo>
                      <a:lnTo>
                        <a:pt x="97" y="5"/>
                      </a:lnTo>
                      <a:lnTo>
                        <a:pt x="98" y="5"/>
                      </a:lnTo>
                      <a:lnTo>
                        <a:pt x="99" y="5"/>
                      </a:lnTo>
                      <a:lnTo>
                        <a:pt x="99" y="4"/>
                      </a:lnTo>
                      <a:lnTo>
                        <a:pt x="100" y="4"/>
                      </a:lnTo>
                      <a:lnTo>
                        <a:pt x="100" y="3"/>
                      </a:lnTo>
                      <a:lnTo>
                        <a:pt x="101" y="3"/>
                      </a:lnTo>
                      <a:lnTo>
                        <a:pt x="102" y="3"/>
                      </a:lnTo>
                      <a:lnTo>
                        <a:pt x="102" y="2"/>
                      </a:lnTo>
                      <a:lnTo>
                        <a:pt x="104" y="2"/>
                      </a:lnTo>
                      <a:lnTo>
                        <a:pt x="104" y="1"/>
                      </a:lnTo>
                      <a:lnTo>
                        <a:pt x="106" y="1"/>
                      </a:lnTo>
                      <a:lnTo>
                        <a:pt x="110" y="1"/>
                      </a:lnTo>
                      <a:lnTo>
                        <a:pt x="110" y="0"/>
                      </a:lnTo>
                    </a:path>
                  </a:pathLst>
                </a:custGeom>
                <a:noFill/>
                <a:ln w="28575" cap="rnd" cmpd="sng">
                  <a:solidFill>
                    <a:srgbClr val="B2B2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sp>
            <p:nvSpPr>
              <p:cNvPr id="59507" name="Text Box 79"/>
              <p:cNvSpPr txBox="1">
                <a:spLocks noChangeArrowheads="1"/>
              </p:cNvSpPr>
              <p:nvPr/>
            </p:nvSpPr>
            <p:spPr bwMode="auto">
              <a:xfrm>
                <a:off x="1680" y="2405"/>
                <a:ext cx="373" cy="2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ea typeface="MS PGothic" panose="020B0600070205080204" pitchFamily="34" charset="-128"/>
                  </a:defRPr>
                </a:lvl1pPr>
                <a:lvl2pPr marL="742950" indent="-285750">
                  <a:spcBef>
                    <a:spcPct val="20000"/>
                  </a:spcBef>
                  <a:buChar char="–"/>
                  <a:defRPr sz="2800">
                    <a:solidFill>
                      <a:schemeClr val="tx1"/>
                    </a:solidFill>
                    <a:latin typeface="Times New Roman" panose="02020603050405020304" pitchFamily="18" charset="0"/>
                    <a:ea typeface="MS PGothic" panose="020B0600070205080204" pitchFamily="34" charset="-128"/>
                  </a:defRPr>
                </a:lvl2pPr>
                <a:lvl3pPr marL="1143000" indent="-228600">
                  <a:spcBef>
                    <a:spcPct val="20000"/>
                  </a:spcBef>
                  <a:buChar char="•"/>
                  <a:defRPr sz="2400">
                    <a:solidFill>
                      <a:schemeClr val="tx1"/>
                    </a:solidFill>
                    <a:latin typeface="Times New Roman" panose="02020603050405020304" pitchFamily="18" charset="0"/>
                    <a:ea typeface="MS PGothic"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9pPr>
              </a:lstStyle>
              <a:p>
                <a:pPr eaLnBrk="1" hangingPunct="1">
                  <a:spcBef>
                    <a:spcPct val="0"/>
                  </a:spcBef>
                  <a:buFontTx/>
                  <a:buNone/>
                </a:pPr>
                <a:r>
                  <a:rPr lang="en-US" altLang="en-US" sz="1800">
                    <a:latin typeface="Arial" panose="020B0604020202020204" pitchFamily="34" charset="0"/>
                  </a:rPr>
                  <a:t>1/3</a:t>
                </a:r>
              </a:p>
            </p:txBody>
          </p:sp>
        </p:grpSp>
        <p:grpSp>
          <p:nvGrpSpPr>
            <p:cNvPr id="59430" name="Group 80"/>
            <p:cNvGrpSpPr>
              <a:grpSpLocks/>
            </p:cNvGrpSpPr>
            <p:nvPr/>
          </p:nvGrpSpPr>
          <p:grpSpPr bwMode="auto">
            <a:xfrm>
              <a:off x="2632" y="2186"/>
              <a:ext cx="720" cy="840"/>
              <a:chOff x="2632" y="2186"/>
              <a:chExt cx="720" cy="840"/>
            </a:xfrm>
          </p:grpSpPr>
          <p:sp>
            <p:nvSpPr>
              <p:cNvPr id="59498" name="Freeform 81"/>
              <p:cNvSpPr>
                <a:spLocks/>
              </p:cNvSpPr>
              <p:nvPr/>
            </p:nvSpPr>
            <p:spPr bwMode="auto">
              <a:xfrm>
                <a:off x="2688" y="2216"/>
                <a:ext cx="627" cy="777"/>
              </a:xfrm>
              <a:custGeom>
                <a:avLst/>
                <a:gdLst>
                  <a:gd name="T0" fmla="*/ 2 w 627"/>
                  <a:gd name="T1" fmla="*/ 777 h 777"/>
                  <a:gd name="T2" fmla="*/ 90 w 627"/>
                  <a:gd name="T3" fmla="*/ 774 h 777"/>
                  <a:gd name="T4" fmla="*/ 131 w 627"/>
                  <a:gd name="T5" fmla="*/ 759 h 777"/>
                  <a:gd name="T6" fmla="*/ 183 w 627"/>
                  <a:gd name="T7" fmla="*/ 747 h 777"/>
                  <a:gd name="T8" fmla="*/ 254 w 627"/>
                  <a:gd name="T9" fmla="*/ 717 h 777"/>
                  <a:gd name="T10" fmla="*/ 363 w 627"/>
                  <a:gd name="T11" fmla="*/ 618 h 777"/>
                  <a:gd name="T12" fmla="*/ 435 w 627"/>
                  <a:gd name="T13" fmla="*/ 515 h 777"/>
                  <a:gd name="T14" fmla="*/ 480 w 627"/>
                  <a:gd name="T15" fmla="*/ 429 h 777"/>
                  <a:gd name="T16" fmla="*/ 563 w 627"/>
                  <a:gd name="T17" fmla="*/ 236 h 777"/>
                  <a:gd name="T18" fmla="*/ 624 w 627"/>
                  <a:gd name="T19" fmla="*/ 24 h 777"/>
                  <a:gd name="T20" fmla="*/ 627 w 627"/>
                  <a:gd name="T21" fmla="*/ 0 h 777"/>
                  <a:gd name="T22" fmla="*/ 551 w 627"/>
                  <a:gd name="T23" fmla="*/ 36 h 777"/>
                  <a:gd name="T24" fmla="*/ 501 w 627"/>
                  <a:gd name="T25" fmla="*/ 87 h 777"/>
                  <a:gd name="T26" fmla="*/ 449 w 627"/>
                  <a:gd name="T27" fmla="*/ 144 h 777"/>
                  <a:gd name="T28" fmla="*/ 309 w 627"/>
                  <a:gd name="T29" fmla="*/ 378 h 777"/>
                  <a:gd name="T30" fmla="*/ 206 w 627"/>
                  <a:gd name="T31" fmla="*/ 558 h 777"/>
                  <a:gd name="T32" fmla="*/ 125 w 627"/>
                  <a:gd name="T33" fmla="*/ 674 h 777"/>
                  <a:gd name="T34" fmla="*/ 107 w 627"/>
                  <a:gd name="T35" fmla="*/ 693 h 777"/>
                  <a:gd name="T36" fmla="*/ 86 w 627"/>
                  <a:gd name="T37" fmla="*/ 713 h 777"/>
                  <a:gd name="T38" fmla="*/ 65 w 627"/>
                  <a:gd name="T39" fmla="*/ 729 h 777"/>
                  <a:gd name="T40" fmla="*/ 27 w 627"/>
                  <a:gd name="T41" fmla="*/ 762 h 777"/>
                  <a:gd name="T42" fmla="*/ 0 w 627"/>
                  <a:gd name="T43" fmla="*/ 777 h 77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27"/>
                  <a:gd name="T67" fmla="*/ 0 h 777"/>
                  <a:gd name="T68" fmla="*/ 627 w 627"/>
                  <a:gd name="T69" fmla="*/ 777 h 777"/>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27" h="777">
                    <a:moveTo>
                      <a:pt x="2" y="777"/>
                    </a:moveTo>
                    <a:lnTo>
                      <a:pt x="90" y="774"/>
                    </a:lnTo>
                    <a:lnTo>
                      <a:pt x="131" y="759"/>
                    </a:lnTo>
                    <a:lnTo>
                      <a:pt x="183" y="747"/>
                    </a:lnTo>
                    <a:lnTo>
                      <a:pt x="254" y="717"/>
                    </a:lnTo>
                    <a:lnTo>
                      <a:pt x="363" y="618"/>
                    </a:lnTo>
                    <a:lnTo>
                      <a:pt x="435" y="515"/>
                    </a:lnTo>
                    <a:lnTo>
                      <a:pt x="480" y="429"/>
                    </a:lnTo>
                    <a:lnTo>
                      <a:pt x="563" y="236"/>
                    </a:lnTo>
                    <a:lnTo>
                      <a:pt x="624" y="24"/>
                    </a:lnTo>
                    <a:lnTo>
                      <a:pt x="627" y="0"/>
                    </a:lnTo>
                    <a:lnTo>
                      <a:pt x="551" y="36"/>
                    </a:lnTo>
                    <a:lnTo>
                      <a:pt x="501" y="87"/>
                    </a:lnTo>
                    <a:lnTo>
                      <a:pt x="449" y="144"/>
                    </a:lnTo>
                    <a:lnTo>
                      <a:pt x="309" y="378"/>
                    </a:lnTo>
                    <a:lnTo>
                      <a:pt x="206" y="558"/>
                    </a:lnTo>
                    <a:lnTo>
                      <a:pt x="125" y="674"/>
                    </a:lnTo>
                    <a:lnTo>
                      <a:pt x="107" y="693"/>
                    </a:lnTo>
                    <a:lnTo>
                      <a:pt x="86" y="713"/>
                    </a:lnTo>
                    <a:lnTo>
                      <a:pt x="65" y="729"/>
                    </a:lnTo>
                    <a:lnTo>
                      <a:pt x="27" y="762"/>
                    </a:lnTo>
                    <a:lnTo>
                      <a:pt x="0" y="777"/>
                    </a:lnTo>
                  </a:path>
                </a:pathLst>
              </a:custGeom>
              <a:solidFill>
                <a:srgbClr val="B2B2B2"/>
              </a:solidFill>
              <a:ln w="9525">
                <a:solidFill>
                  <a:schemeClr val="bg2"/>
                </a:solidFill>
                <a:round/>
                <a:headEnd/>
                <a:tailEnd/>
              </a:ln>
            </p:spPr>
            <p:txBody>
              <a:bodyPr/>
              <a:lstStyle/>
              <a:p>
                <a:endParaRPr lang="en-US"/>
              </a:p>
            </p:txBody>
          </p:sp>
          <p:sp>
            <p:nvSpPr>
              <p:cNvPr id="59499" name="Rectangle 82"/>
              <p:cNvSpPr>
                <a:spLocks noChangeArrowheads="1"/>
              </p:cNvSpPr>
              <p:nvPr/>
            </p:nvSpPr>
            <p:spPr bwMode="auto">
              <a:xfrm>
                <a:off x="2632" y="2186"/>
                <a:ext cx="720" cy="840"/>
              </a:xfrm>
              <a:prstGeom prst="rect">
                <a:avLst/>
              </a:prstGeom>
              <a:noFill/>
              <a:ln w="9525"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ea typeface="MS PGothic" panose="020B0600070205080204" pitchFamily="34" charset="-128"/>
                  </a:defRPr>
                </a:lvl1pPr>
                <a:lvl2pPr marL="742950" indent="-285750">
                  <a:spcBef>
                    <a:spcPct val="20000"/>
                  </a:spcBef>
                  <a:buChar char="–"/>
                  <a:defRPr sz="2800">
                    <a:solidFill>
                      <a:schemeClr val="tx1"/>
                    </a:solidFill>
                    <a:latin typeface="Times New Roman" panose="02020603050405020304" pitchFamily="18" charset="0"/>
                    <a:ea typeface="MS PGothic" panose="020B0600070205080204" pitchFamily="34" charset="-128"/>
                  </a:defRPr>
                </a:lvl2pPr>
                <a:lvl3pPr marL="1143000" indent="-228600">
                  <a:spcBef>
                    <a:spcPct val="20000"/>
                  </a:spcBef>
                  <a:buChar char="•"/>
                  <a:defRPr sz="2400">
                    <a:solidFill>
                      <a:schemeClr val="tx1"/>
                    </a:solidFill>
                    <a:latin typeface="Times New Roman" panose="02020603050405020304" pitchFamily="18" charset="0"/>
                    <a:ea typeface="MS PGothic"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9pPr>
              </a:lstStyle>
              <a:p>
                <a:pPr eaLnBrk="1" hangingPunct="1">
                  <a:spcBef>
                    <a:spcPct val="0"/>
                  </a:spcBef>
                  <a:buFontTx/>
                  <a:buNone/>
                </a:pPr>
                <a:endParaRPr lang="en-US" altLang="en-US" sz="1800">
                  <a:latin typeface="Papyrus" panose="03070502060502030205" pitchFamily="66" charset="0"/>
                </a:endParaRPr>
              </a:p>
            </p:txBody>
          </p:sp>
          <p:grpSp>
            <p:nvGrpSpPr>
              <p:cNvPr id="59500" name="Group 83"/>
              <p:cNvGrpSpPr>
                <a:grpSpLocks/>
              </p:cNvGrpSpPr>
              <p:nvPr/>
            </p:nvGrpSpPr>
            <p:grpSpPr bwMode="auto">
              <a:xfrm>
                <a:off x="2662" y="2216"/>
                <a:ext cx="660" cy="780"/>
                <a:chOff x="2802" y="1908"/>
                <a:chExt cx="660" cy="780"/>
              </a:xfrm>
            </p:grpSpPr>
            <p:sp>
              <p:nvSpPr>
                <p:cNvPr id="59502" name="Freeform 84"/>
                <p:cNvSpPr>
                  <a:spLocks/>
                </p:cNvSpPr>
                <p:nvPr/>
              </p:nvSpPr>
              <p:spPr bwMode="auto">
                <a:xfrm>
                  <a:off x="2802" y="1908"/>
                  <a:ext cx="660" cy="780"/>
                </a:xfrm>
                <a:custGeom>
                  <a:avLst/>
                  <a:gdLst>
                    <a:gd name="T0" fmla="*/ 2147483646 w 110"/>
                    <a:gd name="T1" fmla="*/ 2147483646 h 130"/>
                    <a:gd name="T2" fmla="*/ 2147483646 w 110"/>
                    <a:gd name="T3" fmla="*/ 2147483646 h 130"/>
                    <a:gd name="T4" fmla="*/ 2147483646 w 110"/>
                    <a:gd name="T5" fmla="*/ 2147483646 h 130"/>
                    <a:gd name="T6" fmla="*/ 2147483646 w 110"/>
                    <a:gd name="T7" fmla="*/ 2147483646 h 130"/>
                    <a:gd name="T8" fmla="*/ 2147483646 w 110"/>
                    <a:gd name="T9" fmla="*/ 2147483646 h 130"/>
                    <a:gd name="T10" fmla="*/ 2147483646 w 110"/>
                    <a:gd name="T11" fmla="*/ 2147483646 h 130"/>
                    <a:gd name="T12" fmla="*/ 2147483646 w 110"/>
                    <a:gd name="T13" fmla="*/ 2147483646 h 130"/>
                    <a:gd name="T14" fmla="*/ 2147483646 w 110"/>
                    <a:gd name="T15" fmla="*/ 2147483646 h 130"/>
                    <a:gd name="T16" fmla="*/ 2147483646 w 110"/>
                    <a:gd name="T17" fmla="*/ 2147483646 h 130"/>
                    <a:gd name="T18" fmla="*/ 2147483646 w 110"/>
                    <a:gd name="T19" fmla="*/ 2147483646 h 130"/>
                    <a:gd name="T20" fmla="*/ 2147483646 w 110"/>
                    <a:gd name="T21" fmla="*/ 2147483646 h 130"/>
                    <a:gd name="T22" fmla="*/ 2147483646 w 110"/>
                    <a:gd name="T23" fmla="*/ 2147483646 h 130"/>
                    <a:gd name="T24" fmla="*/ 2147483646 w 110"/>
                    <a:gd name="T25" fmla="*/ 2147483646 h 130"/>
                    <a:gd name="T26" fmla="*/ 2147483646 w 110"/>
                    <a:gd name="T27" fmla="*/ 2147483646 h 130"/>
                    <a:gd name="T28" fmla="*/ 2147483646 w 110"/>
                    <a:gd name="T29" fmla="*/ 2147483646 h 130"/>
                    <a:gd name="T30" fmla="*/ 2147483646 w 110"/>
                    <a:gd name="T31" fmla="*/ 2147483646 h 130"/>
                    <a:gd name="T32" fmla="*/ 2147483646 w 110"/>
                    <a:gd name="T33" fmla="*/ 2147483646 h 130"/>
                    <a:gd name="T34" fmla="*/ 2147483646 w 110"/>
                    <a:gd name="T35" fmla="*/ 2147483646 h 130"/>
                    <a:gd name="T36" fmla="*/ 2147483646 w 110"/>
                    <a:gd name="T37" fmla="*/ 2147483646 h 130"/>
                    <a:gd name="T38" fmla="*/ 2147483646 w 110"/>
                    <a:gd name="T39" fmla="*/ 2147483646 h 130"/>
                    <a:gd name="T40" fmla="*/ 2147483646 w 110"/>
                    <a:gd name="T41" fmla="*/ 2147483646 h 130"/>
                    <a:gd name="T42" fmla="*/ 2147483646 w 110"/>
                    <a:gd name="T43" fmla="*/ 2147483646 h 130"/>
                    <a:gd name="T44" fmla="*/ 2147483646 w 110"/>
                    <a:gd name="T45" fmla="*/ 2147483646 h 130"/>
                    <a:gd name="T46" fmla="*/ 2147483646 w 110"/>
                    <a:gd name="T47" fmla="*/ 2147483646 h 130"/>
                    <a:gd name="T48" fmla="*/ 2147483646 w 110"/>
                    <a:gd name="T49" fmla="*/ 2147483646 h 130"/>
                    <a:gd name="T50" fmla="*/ 2147483646 w 110"/>
                    <a:gd name="T51" fmla="*/ 2147483646 h 130"/>
                    <a:gd name="T52" fmla="*/ 2147483646 w 110"/>
                    <a:gd name="T53" fmla="*/ 2147483646 h 130"/>
                    <a:gd name="T54" fmla="*/ 2147483646 w 110"/>
                    <a:gd name="T55" fmla="*/ 2147483646 h 130"/>
                    <a:gd name="T56" fmla="*/ 2147483646 w 110"/>
                    <a:gd name="T57" fmla="*/ 2147483646 h 130"/>
                    <a:gd name="T58" fmla="*/ 2147483646 w 110"/>
                    <a:gd name="T59" fmla="*/ 2147483646 h 130"/>
                    <a:gd name="T60" fmla="*/ 2147483646 w 110"/>
                    <a:gd name="T61" fmla="*/ 2147483646 h 130"/>
                    <a:gd name="T62" fmla="*/ 2147483646 w 110"/>
                    <a:gd name="T63" fmla="*/ 2147483646 h 130"/>
                    <a:gd name="T64" fmla="*/ 2147483646 w 110"/>
                    <a:gd name="T65" fmla="*/ 2147483646 h 130"/>
                    <a:gd name="T66" fmla="*/ 2147483646 w 110"/>
                    <a:gd name="T67" fmla="*/ 2147483646 h 130"/>
                    <a:gd name="T68" fmla="*/ 2147483646 w 110"/>
                    <a:gd name="T69" fmla="*/ 2147483646 h 130"/>
                    <a:gd name="T70" fmla="*/ 2147483646 w 110"/>
                    <a:gd name="T71" fmla="*/ 2147483646 h 130"/>
                    <a:gd name="T72" fmla="*/ 2147483646 w 110"/>
                    <a:gd name="T73" fmla="*/ 2147483646 h 130"/>
                    <a:gd name="T74" fmla="*/ 2147483646 w 110"/>
                    <a:gd name="T75" fmla="*/ 2147483646 h 130"/>
                    <a:gd name="T76" fmla="*/ 2147483646 w 110"/>
                    <a:gd name="T77" fmla="*/ 2147483646 h 130"/>
                    <a:gd name="T78" fmla="*/ 2147483646 w 110"/>
                    <a:gd name="T79" fmla="*/ 2147483646 h 130"/>
                    <a:gd name="T80" fmla="*/ 2147483646 w 110"/>
                    <a:gd name="T81" fmla="*/ 2147483646 h 130"/>
                    <a:gd name="T82" fmla="*/ 2147483646 w 110"/>
                    <a:gd name="T83" fmla="*/ 2147483646 h 130"/>
                    <a:gd name="T84" fmla="*/ 2147483646 w 110"/>
                    <a:gd name="T85" fmla="*/ 2147483646 h 130"/>
                    <a:gd name="T86" fmla="*/ 2147483646 w 110"/>
                    <a:gd name="T87" fmla="*/ 2147483646 h 130"/>
                    <a:gd name="T88" fmla="*/ 2147483646 w 110"/>
                    <a:gd name="T89" fmla="*/ 2147483646 h 130"/>
                    <a:gd name="T90" fmla="*/ 2147483646 w 110"/>
                    <a:gd name="T91" fmla="*/ 2147483646 h 130"/>
                    <a:gd name="T92" fmla="*/ 2147483646 w 110"/>
                    <a:gd name="T93" fmla="*/ 2147483646 h 130"/>
                    <a:gd name="T94" fmla="*/ 2147483646 w 110"/>
                    <a:gd name="T95" fmla="*/ 2147483646 h 130"/>
                    <a:gd name="T96" fmla="*/ 2147483646 w 110"/>
                    <a:gd name="T97" fmla="*/ 2147483646 h 130"/>
                    <a:gd name="T98" fmla="*/ 2147483646 w 110"/>
                    <a:gd name="T99" fmla="*/ 2147483646 h 130"/>
                    <a:gd name="T100" fmla="*/ 2147483646 w 110"/>
                    <a:gd name="T101" fmla="*/ 2147483646 h 130"/>
                    <a:gd name="T102" fmla="*/ 2147483646 w 110"/>
                    <a:gd name="T103" fmla="*/ 2147483646 h 130"/>
                    <a:gd name="T104" fmla="*/ 2147483646 w 110"/>
                    <a:gd name="T105" fmla="*/ 2147483646 h 130"/>
                    <a:gd name="T106" fmla="*/ 2147483646 w 110"/>
                    <a:gd name="T107" fmla="*/ 2147483646 h 130"/>
                    <a:gd name="T108" fmla="*/ 2147483646 w 110"/>
                    <a:gd name="T109" fmla="*/ 2147483646 h 130"/>
                    <a:gd name="T110" fmla="*/ 2147483646 w 110"/>
                    <a:gd name="T111" fmla="*/ 2147483646 h 130"/>
                    <a:gd name="T112" fmla="*/ 2147483646 w 110"/>
                    <a:gd name="T113" fmla="*/ 2147483646 h 13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10"/>
                    <a:gd name="T172" fmla="*/ 0 h 130"/>
                    <a:gd name="T173" fmla="*/ 110 w 110"/>
                    <a:gd name="T174" fmla="*/ 130 h 13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10" h="130">
                      <a:moveTo>
                        <a:pt x="0" y="130"/>
                      </a:moveTo>
                      <a:lnTo>
                        <a:pt x="0" y="129"/>
                      </a:lnTo>
                      <a:lnTo>
                        <a:pt x="4" y="129"/>
                      </a:lnTo>
                      <a:lnTo>
                        <a:pt x="4" y="128"/>
                      </a:lnTo>
                      <a:lnTo>
                        <a:pt x="6" y="128"/>
                      </a:lnTo>
                      <a:lnTo>
                        <a:pt x="8" y="128"/>
                      </a:lnTo>
                      <a:lnTo>
                        <a:pt x="8" y="127"/>
                      </a:lnTo>
                      <a:lnTo>
                        <a:pt x="9" y="127"/>
                      </a:lnTo>
                      <a:lnTo>
                        <a:pt x="9" y="126"/>
                      </a:lnTo>
                      <a:lnTo>
                        <a:pt x="10" y="126"/>
                      </a:lnTo>
                      <a:lnTo>
                        <a:pt x="11" y="126"/>
                      </a:lnTo>
                      <a:lnTo>
                        <a:pt x="11" y="125"/>
                      </a:lnTo>
                      <a:lnTo>
                        <a:pt x="12" y="125"/>
                      </a:lnTo>
                      <a:lnTo>
                        <a:pt x="12" y="124"/>
                      </a:lnTo>
                      <a:lnTo>
                        <a:pt x="13" y="124"/>
                      </a:lnTo>
                      <a:lnTo>
                        <a:pt x="14" y="124"/>
                      </a:lnTo>
                      <a:lnTo>
                        <a:pt x="14" y="123"/>
                      </a:lnTo>
                      <a:lnTo>
                        <a:pt x="15" y="123"/>
                      </a:lnTo>
                      <a:lnTo>
                        <a:pt x="15" y="122"/>
                      </a:lnTo>
                      <a:lnTo>
                        <a:pt x="16" y="122"/>
                      </a:lnTo>
                      <a:lnTo>
                        <a:pt x="16" y="121"/>
                      </a:lnTo>
                      <a:lnTo>
                        <a:pt x="17" y="121"/>
                      </a:lnTo>
                      <a:lnTo>
                        <a:pt x="18" y="121"/>
                      </a:lnTo>
                      <a:lnTo>
                        <a:pt x="18" y="120"/>
                      </a:lnTo>
                      <a:lnTo>
                        <a:pt x="18" y="119"/>
                      </a:lnTo>
                      <a:lnTo>
                        <a:pt x="19" y="119"/>
                      </a:lnTo>
                      <a:lnTo>
                        <a:pt x="19" y="118"/>
                      </a:lnTo>
                      <a:lnTo>
                        <a:pt x="20" y="118"/>
                      </a:lnTo>
                      <a:lnTo>
                        <a:pt x="20" y="117"/>
                      </a:lnTo>
                      <a:lnTo>
                        <a:pt x="21" y="117"/>
                      </a:lnTo>
                      <a:lnTo>
                        <a:pt x="21" y="116"/>
                      </a:lnTo>
                      <a:lnTo>
                        <a:pt x="22" y="116"/>
                      </a:lnTo>
                      <a:lnTo>
                        <a:pt x="22" y="115"/>
                      </a:lnTo>
                      <a:lnTo>
                        <a:pt x="23" y="115"/>
                      </a:lnTo>
                      <a:lnTo>
                        <a:pt x="23" y="114"/>
                      </a:lnTo>
                      <a:lnTo>
                        <a:pt x="24" y="114"/>
                      </a:lnTo>
                      <a:lnTo>
                        <a:pt x="24" y="113"/>
                      </a:lnTo>
                      <a:lnTo>
                        <a:pt x="25" y="113"/>
                      </a:lnTo>
                      <a:lnTo>
                        <a:pt x="25" y="112"/>
                      </a:lnTo>
                      <a:lnTo>
                        <a:pt x="25" y="111"/>
                      </a:lnTo>
                      <a:lnTo>
                        <a:pt x="26" y="111"/>
                      </a:lnTo>
                      <a:lnTo>
                        <a:pt x="26" y="110"/>
                      </a:lnTo>
                      <a:lnTo>
                        <a:pt x="27" y="110"/>
                      </a:lnTo>
                      <a:lnTo>
                        <a:pt x="27" y="109"/>
                      </a:lnTo>
                      <a:lnTo>
                        <a:pt x="28" y="109"/>
                      </a:lnTo>
                      <a:lnTo>
                        <a:pt x="28" y="108"/>
                      </a:lnTo>
                      <a:lnTo>
                        <a:pt x="29" y="108"/>
                      </a:lnTo>
                      <a:lnTo>
                        <a:pt x="29" y="107"/>
                      </a:lnTo>
                      <a:lnTo>
                        <a:pt x="29" y="106"/>
                      </a:lnTo>
                      <a:lnTo>
                        <a:pt x="30" y="106"/>
                      </a:lnTo>
                      <a:lnTo>
                        <a:pt x="30" y="105"/>
                      </a:lnTo>
                      <a:lnTo>
                        <a:pt x="31" y="105"/>
                      </a:lnTo>
                      <a:lnTo>
                        <a:pt x="31" y="104"/>
                      </a:lnTo>
                      <a:lnTo>
                        <a:pt x="31" y="103"/>
                      </a:lnTo>
                      <a:lnTo>
                        <a:pt x="32" y="103"/>
                      </a:lnTo>
                      <a:lnTo>
                        <a:pt x="32" y="102"/>
                      </a:lnTo>
                      <a:lnTo>
                        <a:pt x="33" y="102"/>
                      </a:lnTo>
                      <a:lnTo>
                        <a:pt x="33" y="101"/>
                      </a:lnTo>
                      <a:lnTo>
                        <a:pt x="33" y="100"/>
                      </a:lnTo>
                      <a:lnTo>
                        <a:pt x="34" y="100"/>
                      </a:lnTo>
                      <a:lnTo>
                        <a:pt x="34" y="99"/>
                      </a:lnTo>
                      <a:lnTo>
                        <a:pt x="35" y="99"/>
                      </a:lnTo>
                      <a:lnTo>
                        <a:pt x="35" y="98"/>
                      </a:lnTo>
                      <a:lnTo>
                        <a:pt x="35" y="97"/>
                      </a:lnTo>
                      <a:lnTo>
                        <a:pt x="36" y="97"/>
                      </a:lnTo>
                      <a:lnTo>
                        <a:pt x="36" y="96"/>
                      </a:lnTo>
                      <a:lnTo>
                        <a:pt x="37" y="96"/>
                      </a:lnTo>
                      <a:lnTo>
                        <a:pt x="37" y="95"/>
                      </a:lnTo>
                      <a:lnTo>
                        <a:pt x="37" y="94"/>
                      </a:lnTo>
                      <a:lnTo>
                        <a:pt x="38" y="94"/>
                      </a:lnTo>
                      <a:lnTo>
                        <a:pt x="38" y="93"/>
                      </a:lnTo>
                      <a:lnTo>
                        <a:pt x="39" y="93"/>
                      </a:lnTo>
                      <a:lnTo>
                        <a:pt x="39" y="92"/>
                      </a:lnTo>
                      <a:lnTo>
                        <a:pt x="39" y="91"/>
                      </a:lnTo>
                      <a:lnTo>
                        <a:pt x="40" y="91"/>
                      </a:lnTo>
                      <a:lnTo>
                        <a:pt x="40" y="90"/>
                      </a:lnTo>
                      <a:lnTo>
                        <a:pt x="40" y="89"/>
                      </a:lnTo>
                      <a:lnTo>
                        <a:pt x="41" y="89"/>
                      </a:lnTo>
                      <a:lnTo>
                        <a:pt x="41" y="88"/>
                      </a:lnTo>
                      <a:lnTo>
                        <a:pt x="42" y="88"/>
                      </a:lnTo>
                      <a:lnTo>
                        <a:pt x="42" y="87"/>
                      </a:lnTo>
                      <a:lnTo>
                        <a:pt x="42" y="86"/>
                      </a:lnTo>
                      <a:lnTo>
                        <a:pt x="43" y="86"/>
                      </a:lnTo>
                      <a:lnTo>
                        <a:pt x="43" y="85"/>
                      </a:lnTo>
                      <a:lnTo>
                        <a:pt x="43" y="84"/>
                      </a:lnTo>
                      <a:lnTo>
                        <a:pt x="44" y="84"/>
                      </a:lnTo>
                      <a:lnTo>
                        <a:pt x="44" y="83"/>
                      </a:lnTo>
                      <a:lnTo>
                        <a:pt x="45" y="83"/>
                      </a:lnTo>
                      <a:lnTo>
                        <a:pt x="45" y="82"/>
                      </a:lnTo>
                      <a:lnTo>
                        <a:pt x="45" y="81"/>
                      </a:lnTo>
                      <a:lnTo>
                        <a:pt x="46" y="81"/>
                      </a:lnTo>
                      <a:lnTo>
                        <a:pt x="46" y="80"/>
                      </a:lnTo>
                      <a:lnTo>
                        <a:pt x="46" y="79"/>
                      </a:lnTo>
                      <a:lnTo>
                        <a:pt x="47" y="79"/>
                      </a:lnTo>
                      <a:lnTo>
                        <a:pt x="47" y="78"/>
                      </a:lnTo>
                      <a:lnTo>
                        <a:pt x="48" y="78"/>
                      </a:lnTo>
                      <a:lnTo>
                        <a:pt x="48" y="77"/>
                      </a:lnTo>
                      <a:lnTo>
                        <a:pt x="48" y="76"/>
                      </a:lnTo>
                      <a:lnTo>
                        <a:pt x="49" y="76"/>
                      </a:lnTo>
                      <a:lnTo>
                        <a:pt x="49" y="75"/>
                      </a:lnTo>
                      <a:lnTo>
                        <a:pt x="49" y="74"/>
                      </a:lnTo>
                      <a:lnTo>
                        <a:pt x="50" y="74"/>
                      </a:lnTo>
                      <a:lnTo>
                        <a:pt x="50" y="73"/>
                      </a:lnTo>
                      <a:lnTo>
                        <a:pt x="51" y="73"/>
                      </a:lnTo>
                      <a:lnTo>
                        <a:pt x="51" y="72"/>
                      </a:lnTo>
                      <a:lnTo>
                        <a:pt x="51" y="71"/>
                      </a:lnTo>
                      <a:lnTo>
                        <a:pt x="52" y="71"/>
                      </a:lnTo>
                      <a:lnTo>
                        <a:pt x="52" y="70"/>
                      </a:lnTo>
                      <a:lnTo>
                        <a:pt x="52" y="69"/>
                      </a:lnTo>
                      <a:lnTo>
                        <a:pt x="53" y="69"/>
                      </a:lnTo>
                      <a:lnTo>
                        <a:pt x="53" y="68"/>
                      </a:lnTo>
                      <a:lnTo>
                        <a:pt x="53" y="67"/>
                      </a:lnTo>
                      <a:lnTo>
                        <a:pt x="54" y="67"/>
                      </a:lnTo>
                      <a:lnTo>
                        <a:pt x="54" y="66"/>
                      </a:lnTo>
                      <a:lnTo>
                        <a:pt x="54" y="65"/>
                      </a:lnTo>
                      <a:lnTo>
                        <a:pt x="55" y="65"/>
                      </a:lnTo>
                      <a:lnTo>
                        <a:pt x="55" y="64"/>
                      </a:lnTo>
                      <a:lnTo>
                        <a:pt x="56" y="64"/>
                      </a:lnTo>
                      <a:lnTo>
                        <a:pt x="56" y="63"/>
                      </a:lnTo>
                      <a:lnTo>
                        <a:pt x="56" y="62"/>
                      </a:lnTo>
                      <a:lnTo>
                        <a:pt x="57" y="62"/>
                      </a:lnTo>
                      <a:lnTo>
                        <a:pt x="57" y="61"/>
                      </a:lnTo>
                      <a:lnTo>
                        <a:pt x="57" y="60"/>
                      </a:lnTo>
                      <a:lnTo>
                        <a:pt x="58" y="60"/>
                      </a:lnTo>
                      <a:lnTo>
                        <a:pt x="58" y="59"/>
                      </a:lnTo>
                      <a:lnTo>
                        <a:pt x="58" y="58"/>
                      </a:lnTo>
                      <a:lnTo>
                        <a:pt x="59" y="58"/>
                      </a:lnTo>
                      <a:lnTo>
                        <a:pt x="59" y="57"/>
                      </a:lnTo>
                      <a:lnTo>
                        <a:pt x="59" y="56"/>
                      </a:lnTo>
                      <a:lnTo>
                        <a:pt x="60" y="56"/>
                      </a:lnTo>
                      <a:lnTo>
                        <a:pt x="60" y="55"/>
                      </a:lnTo>
                      <a:lnTo>
                        <a:pt x="61" y="55"/>
                      </a:lnTo>
                      <a:lnTo>
                        <a:pt x="61" y="54"/>
                      </a:lnTo>
                      <a:lnTo>
                        <a:pt x="61" y="53"/>
                      </a:lnTo>
                      <a:lnTo>
                        <a:pt x="62" y="53"/>
                      </a:lnTo>
                      <a:lnTo>
                        <a:pt x="62" y="52"/>
                      </a:lnTo>
                      <a:lnTo>
                        <a:pt x="62" y="51"/>
                      </a:lnTo>
                      <a:lnTo>
                        <a:pt x="63" y="51"/>
                      </a:lnTo>
                      <a:lnTo>
                        <a:pt x="63" y="50"/>
                      </a:lnTo>
                      <a:lnTo>
                        <a:pt x="64" y="50"/>
                      </a:lnTo>
                      <a:lnTo>
                        <a:pt x="64" y="49"/>
                      </a:lnTo>
                      <a:lnTo>
                        <a:pt x="64" y="48"/>
                      </a:lnTo>
                      <a:lnTo>
                        <a:pt x="65" y="48"/>
                      </a:lnTo>
                      <a:lnTo>
                        <a:pt x="65" y="47"/>
                      </a:lnTo>
                      <a:lnTo>
                        <a:pt x="65" y="46"/>
                      </a:lnTo>
                      <a:lnTo>
                        <a:pt x="66" y="46"/>
                      </a:lnTo>
                      <a:lnTo>
                        <a:pt x="66" y="45"/>
                      </a:lnTo>
                      <a:lnTo>
                        <a:pt x="67" y="45"/>
                      </a:lnTo>
                      <a:lnTo>
                        <a:pt x="67" y="44"/>
                      </a:lnTo>
                      <a:lnTo>
                        <a:pt x="67" y="43"/>
                      </a:lnTo>
                      <a:lnTo>
                        <a:pt x="68" y="43"/>
                      </a:lnTo>
                      <a:lnTo>
                        <a:pt x="68" y="42"/>
                      </a:lnTo>
                      <a:lnTo>
                        <a:pt x="69" y="42"/>
                      </a:lnTo>
                      <a:lnTo>
                        <a:pt x="69" y="41"/>
                      </a:lnTo>
                      <a:lnTo>
                        <a:pt x="69" y="40"/>
                      </a:lnTo>
                      <a:lnTo>
                        <a:pt x="70" y="40"/>
                      </a:lnTo>
                      <a:lnTo>
                        <a:pt x="70" y="39"/>
                      </a:lnTo>
                      <a:lnTo>
                        <a:pt x="70" y="38"/>
                      </a:lnTo>
                      <a:lnTo>
                        <a:pt x="71" y="38"/>
                      </a:lnTo>
                      <a:lnTo>
                        <a:pt x="71" y="37"/>
                      </a:lnTo>
                      <a:lnTo>
                        <a:pt x="71" y="36"/>
                      </a:lnTo>
                      <a:lnTo>
                        <a:pt x="72" y="36"/>
                      </a:lnTo>
                      <a:lnTo>
                        <a:pt x="72" y="35"/>
                      </a:lnTo>
                      <a:lnTo>
                        <a:pt x="73" y="35"/>
                      </a:lnTo>
                      <a:lnTo>
                        <a:pt x="73" y="34"/>
                      </a:lnTo>
                      <a:lnTo>
                        <a:pt x="73" y="33"/>
                      </a:lnTo>
                      <a:lnTo>
                        <a:pt x="74" y="33"/>
                      </a:lnTo>
                      <a:lnTo>
                        <a:pt x="74" y="32"/>
                      </a:lnTo>
                      <a:lnTo>
                        <a:pt x="75" y="32"/>
                      </a:lnTo>
                      <a:lnTo>
                        <a:pt x="75" y="31"/>
                      </a:lnTo>
                      <a:lnTo>
                        <a:pt x="75" y="30"/>
                      </a:lnTo>
                      <a:lnTo>
                        <a:pt x="76" y="30"/>
                      </a:lnTo>
                      <a:lnTo>
                        <a:pt x="76" y="29"/>
                      </a:lnTo>
                      <a:lnTo>
                        <a:pt x="77" y="29"/>
                      </a:lnTo>
                      <a:lnTo>
                        <a:pt x="77" y="28"/>
                      </a:lnTo>
                      <a:lnTo>
                        <a:pt x="77" y="27"/>
                      </a:lnTo>
                      <a:lnTo>
                        <a:pt x="78" y="27"/>
                      </a:lnTo>
                      <a:lnTo>
                        <a:pt x="78" y="26"/>
                      </a:lnTo>
                      <a:lnTo>
                        <a:pt x="79" y="26"/>
                      </a:lnTo>
                      <a:lnTo>
                        <a:pt x="79" y="25"/>
                      </a:lnTo>
                      <a:lnTo>
                        <a:pt x="79" y="24"/>
                      </a:lnTo>
                      <a:lnTo>
                        <a:pt x="80" y="24"/>
                      </a:lnTo>
                      <a:lnTo>
                        <a:pt x="80" y="23"/>
                      </a:lnTo>
                      <a:lnTo>
                        <a:pt x="81" y="23"/>
                      </a:lnTo>
                      <a:lnTo>
                        <a:pt x="81" y="22"/>
                      </a:lnTo>
                      <a:lnTo>
                        <a:pt x="81" y="21"/>
                      </a:lnTo>
                      <a:lnTo>
                        <a:pt x="82" y="21"/>
                      </a:lnTo>
                      <a:lnTo>
                        <a:pt x="82" y="20"/>
                      </a:lnTo>
                      <a:lnTo>
                        <a:pt x="83" y="20"/>
                      </a:lnTo>
                      <a:lnTo>
                        <a:pt x="83" y="19"/>
                      </a:lnTo>
                      <a:lnTo>
                        <a:pt x="84" y="19"/>
                      </a:lnTo>
                      <a:lnTo>
                        <a:pt x="84" y="18"/>
                      </a:lnTo>
                      <a:lnTo>
                        <a:pt x="85" y="18"/>
                      </a:lnTo>
                      <a:lnTo>
                        <a:pt x="85" y="17"/>
                      </a:lnTo>
                      <a:lnTo>
                        <a:pt x="85" y="16"/>
                      </a:lnTo>
                      <a:lnTo>
                        <a:pt x="86" y="16"/>
                      </a:lnTo>
                      <a:lnTo>
                        <a:pt x="86" y="15"/>
                      </a:lnTo>
                      <a:lnTo>
                        <a:pt x="87" y="15"/>
                      </a:lnTo>
                      <a:lnTo>
                        <a:pt x="87" y="14"/>
                      </a:lnTo>
                      <a:lnTo>
                        <a:pt x="88" y="14"/>
                      </a:lnTo>
                      <a:lnTo>
                        <a:pt x="88" y="13"/>
                      </a:lnTo>
                      <a:lnTo>
                        <a:pt x="89" y="13"/>
                      </a:lnTo>
                      <a:lnTo>
                        <a:pt x="89" y="12"/>
                      </a:lnTo>
                      <a:lnTo>
                        <a:pt x="90" y="12"/>
                      </a:lnTo>
                      <a:lnTo>
                        <a:pt x="90" y="11"/>
                      </a:lnTo>
                      <a:lnTo>
                        <a:pt x="91" y="11"/>
                      </a:lnTo>
                      <a:lnTo>
                        <a:pt x="91" y="10"/>
                      </a:lnTo>
                      <a:lnTo>
                        <a:pt x="92" y="10"/>
                      </a:lnTo>
                      <a:lnTo>
                        <a:pt x="92" y="9"/>
                      </a:lnTo>
                      <a:lnTo>
                        <a:pt x="92" y="8"/>
                      </a:lnTo>
                      <a:lnTo>
                        <a:pt x="93" y="8"/>
                      </a:lnTo>
                      <a:lnTo>
                        <a:pt x="94" y="8"/>
                      </a:lnTo>
                      <a:lnTo>
                        <a:pt x="94" y="7"/>
                      </a:lnTo>
                      <a:lnTo>
                        <a:pt x="95" y="7"/>
                      </a:lnTo>
                      <a:lnTo>
                        <a:pt x="95" y="6"/>
                      </a:lnTo>
                      <a:lnTo>
                        <a:pt x="96" y="6"/>
                      </a:lnTo>
                      <a:lnTo>
                        <a:pt x="96" y="5"/>
                      </a:lnTo>
                      <a:lnTo>
                        <a:pt x="97" y="5"/>
                      </a:lnTo>
                      <a:lnTo>
                        <a:pt x="98" y="5"/>
                      </a:lnTo>
                      <a:lnTo>
                        <a:pt x="98" y="4"/>
                      </a:lnTo>
                      <a:lnTo>
                        <a:pt x="99" y="4"/>
                      </a:lnTo>
                      <a:lnTo>
                        <a:pt x="99" y="3"/>
                      </a:lnTo>
                      <a:lnTo>
                        <a:pt x="100" y="3"/>
                      </a:lnTo>
                      <a:lnTo>
                        <a:pt x="101" y="3"/>
                      </a:lnTo>
                      <a:lnTo>
                        <a:pt x="101" y="2"/>
                      </a:lnTo>
                      <a:lnTo>
                        <a:pt x="102" y="2"/>
                      </a:lnTo>
                      <a:lnTo>
                        <a:pt x="102" y="1"/>
                      </a:lnTo>
                      <a:lnTo>
                        <a:pt x="104" y="1"/>
                      </a:lnTo>
                      <a:lnTo>
                        <a:pt x="106" y="1"/>
                      </a:lnTo>
                      <a:lnTo>
                        <a:pt x="106" y="0"/>
                      </a:lnTo>
                      <a:lnTo>
                        <a:pt x="110" y="0"/>
                      </a:lnTo>
                    </a:path>
                  </a:pathLst>
                </a:custGeom>
                <a:noFill/>
                <a:ln w="28575" cap="rnd" cmpd="sng">
                  <a:solidFill>
                    <a:srgbClr val="B2B2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9503" name="Freeform 85"/>
                <p:cNvSpPr>
                  <a:spLocks/>
                </p:cNvSpPr>
                <p:nvPr/>
              </p:nvSpPr>
              <p:spPr bwMode="auto">
                <a:xfrm>
                  <a:off x="2802" y="1908"/>
                  <a:ext cx="660" cy="780"/>
                </a:xfrm>
                <a:custGeom>
                  <a:avLst/>
                  <a:gdLst>
                    <a:gd name="T0" fmla="*/ 2147483646 w 110"/>
                    <a:gd name="T1" fmla="*/ 2147483646 h 130"/>
                    <a:gd name="T2" fmla="*/ 2147483646 w 110"/>
                    <a:gd name="T3" fmla="*/ 2147483646 h 130"/>
                    <a:gd name="T4" fmla="*/ 2147483646 w 110"/>
                    <a:gd name="T5" fmla="*/ 2147483646 h 130"/>
                    <a:gd name="T6" fmla="*/ 2147483646 w 110"/>
                    <a:gd name="T7" fmla="*/ 2147483646 h 130"/>
                    <a:gd name="T8" fmla="*/ 2147483646 w 110"/>
                    <a:gd name="T9" fmla="*/ 2147483646 h 130"/>
                    <a:gd name="T10" fmla="*/ 2147483646 w 110"/>
                    <a:gd name="T11" fmla="*/ 2147483646 h 130"/>
                    <a:gd name="T12" fmla="*/ 2147483646 w 110"/>
                    <a:gd name="T13" fmla="*/ 2147483646 h 130"/>
                    <a:gd name="T14" fmla="*/ 2147483646 w 110"/>
                    <a:gd name="T15" fmla="*/ 2147483646 h 130"/>
                    <a:gd name="T16" fmla="*/ 2147483646 w 110"/>
                    <a:gd name="T17" fmla="*/ 2147483646 h 130"/>
                    <a:gd name="T18" fmla="*/ 2147483646 w 110"/>
                    <a:gd name="T19" fmla="*/ 2147483646 h 130"/>
                    <a:gd name="T20" fmla="*/ 2147483646 w 110"/>
                    <a:gd name="T21" fmla="*/ 2147483646 h 130"/>
                    <a:gd name="T22" fmla="*/ 2147483646 w 110"/>
                    <a:gd name="T23" fmla="*/ 2147483646 h 130"/>
                    <a:gd name="T24" fmla="*/ 2147483646 w 110"/>
                    <a:gd name="T25" fmla="*/ 2147483646 h 130"/>
                    <a:gd name="T26" fmla="*/ 2147483646 w 110"/>
                    <a:gd name="T27" fmla="*/ 2147483646 h 130"/>
                    <a:gd name="T28" fmla="*/ 2147483646 w 110"/>
                    <a:gd name="T29" fmla="*/ 2147483646 h 130"/>
                    <a:gd name="T30" fmla="*/ 2147483646 w 110"/>
                    <a:gd name="T31" fmla="*/ 2147483646 h 130"/>
                    <a:gd name="T32" fmla="*/ 2147483646 w 110"/>
                    <a:gd name="T33" fmla="*/ 2147483646 h 130"/>
                    <a:gd name="T34" fmla="*/ 2147483646 w 110"/>
                    <a:gd name="T35" fmla="*/ 2147483646 h 130"/>
                    <a:gd name="T36" fmla="*/ 2147483646 w 110"/>
                    <a:gd name="T37" fmla="*/ 2147483646 h 130"/>
                    <a:gd name="T38" fmla="*/ 2147483646 w 110"/>
                    <a:gd name="T39" fmla="*/ 2147483646 h 130"/>
                    <a:gd name="T40" fmla="*/ 2147483646 w 110"/>
                    <a:gd name="T41" fmla="*/ 2147483646 h 130"/>
                    <a:gd name="T42" fmla="*/ 2147483646 w 110"/>
                    <a:gd name="T43" fmla="*/ 2147483646 h 130"/>
                    <a:gd name="T44" fmla="*/ 2147483646 w 110"/>
                    <a:gd name="T45" fmla="*/ 2147483646 h 130"/>
                    <a:gd name="T46" fmla="*/ 2147483646 w 110"/>
                    <a:gd name="T47" fmla="*/ 2147483646 h 130"/>
                    <a:gd name="T48" fmla="*/ 2147483646 w 110"/>
                    <a:gd name="T49" fmla="*/ 2147483646 h 130"/>
                    <a:gd name="T50" fmla="*/ 2147483646 w 110"/>
                    <a:gd name="T51" fmla="*/ 2147483646 h 130"/>
                    <a:gd name="T52" fmla="*/ 2147483646 w 110"/>
                    <a:gd name="T53" fmla="*/ 2147483646 h 130"/>
                    <a:gd name="T54" fmla="*/ 2147483646 w 110"/>
                    <a:gd name="T55" fmla="*/ 2147483646 h 130"/>
                    <a:gd name="T56" fmla="*/ 2147483646 w 110"/>
                    <a:gd name="T57" fmla="*/ 2147483646 h 130"/>
                    <a:gd name="T58" fmla="*/ 2147483646 w 110"/>
                    <a:gd name="T59" fmla="*/ 2147483646 h 130"/>
                    <a:gd name="T60" fmla="*/ 2147483646 w 110"/>
                    <a:gd name="T61" fmla="*/ 2147483646 h 130"/>
                    <a:gd name="T62" fmla="*/ 2147483646 w 110"/>
                    <a:gd name="T63" fmla="*/ 2147483646 h 130"/>
                    <a:gd name="T64" fmla="*/ 2147483646 w 110"/>
                    <a:gd name="T65" fmla="*/ 2147483646 h 130"/>
                    <a:gd name="T66" fmla="*/ 2147483646 w 110"/>
                    <a:gd name="T67" fmla="*/ 2147483646 h 130"/>
                    <a:gd name="T68" fmla="*/ 2147483646 w 110"/>
                    <a:gd name="T69" fmla="*/ 2147483646 h 130"/>
                    <a:gd name="T70" fmla="*/ 2147483646 w 110"/>
                    <a:gd name="T71" fmla="*/ 2147483646 h 130"/>
                    <a:gd name="T72" fmla="*/ 2147483646 w 110"/>
                    <a:gd name="T73" fmla="*/ 2147483646 h 130"/>
                    <a:gd name="T74" fmla="*/ 2147483646 w 110"/>
                    <a:gd name="T75" fmla="*/ 2147483646 h 130"/>
                    <a:gd name="T76" fmla="*/ 2147483646 w 110"/>
                    <a:gd name="T77" fmla="*/ 2147483646 h 130"/>
                    <a:gd name="T78" fmla="*/ 2147483646 w 110"/>
                    <a:gd name="T79" fmla="*/ 2147483646 h 130"/>
                    <a:gd name="T80" fmla="*/ 2147483646 w 110"/>
                    <a:gd name="T81" fmla="*/ 2147483646 h 130"/>
                    <a:gd name="T82" fmla="*/ 2147483646 w 110"/>
                    <a:gd name="T83" fmla="*/ 2147483646 h 130"/>
                    <a:gd name="T84" fmla="*/ 2147483646 w 110"/>
                    <a:gd name="T85" fmla="*/ 2147483646 h 130"/>
                    <a:gd name="T86" fmla="*/ 2147483646 w 110"/>
                    <a:gd name="T87" fmla="*/ 2147483646 h 130"/>
                    <a:gd name="T88" fmla="*/ 2147483646 w 110"/>
                    <a:gd name="T89" fmla="*/ 2147483646 h 130"/>
                    <a:gd name="T90" fmla="*/ 2147483646 w 110"/>
                    <a:gd name="T91" fmla="*/ 2147483646 h 130"/>
                    <a:gd name="T92" fmla="*/ 2147483646 w 110"/>
                    <a:gd name="T93" fmla="*/ 2147483646 h 130"/>
                    <a:gd name="T94" fmla="*/ 2147483646 w 110"/>
                    <a:gd name="T95" fmla="*/ 2147483646 h 130"/>
                    <a:gd name="T96" fmla="*/ 2147483646 w 110"/>
                    <a:gd name="T97" fmla="*/ 2147483646 h 130"/>
                    <a:gd name="T98" fmla="*/ 2147483646 w 110"/>
                    <a:gd name="T99" fmla="*/ 2147483646 h 130"/>
                    <a:gd name="T100" fmla="*/ 2147483646 w 110"/>
                    <a:gd name="T101" fmla="*/ 2147483646 h 130"/>
                    <a:gd name="T102" fmla="*/ 2147483646 w 110"/>
                    <a:gd name="T103" fmla="*/ 2147483646 h 130"/>
                    <a:gd name="T104" fmla="*/ 2147483646 w 110"/>
                    <a:gd name="T105" fmla="*/ 2147483646 h 130"/>
                    <a:gd name="T106" fmla="*/ 2147483646 w 110"/>
                    <a:gd name="T107" fmla="*/ 2147483646 h 130"/>
                    <a:gd name="T108" fmla="*/ 2147483646 w 110"/>
                    <a:gd name="T109" fmla="*/ 2147483646 h 130"/>
                    <a:gd name="T110" fmla="*/ 2147483646 w 110"/>
                    <a:gd name="T111" fmla="*/ 2147483646 h 130"/>
                    <a:gd name="T112" fmla="*/ 2147483646 w 110"/>
                    <a:gd name="T113" fmla="*/ 2147483646 h 13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10"/>
                    <a:gd name="T172" fmla="*/ 0 h 130"/>
                    <a:gd name="T173" fmla="*/ 110 w 110"/>
                    <a:gd name="T174" fmla="*/ 130 h 13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10" h="130">
                      <a:moveTo>
                        <a:pt x="0" y="130"/>
                      </a:moveTo>
                      <a:lnTo>
                        <a:pt x="19" y="130"/>
                      </a:lnTo>
                      <a:lnTo>
                        <a:pt x="19" y="129"/>
                      </a:lnTo>
                      <a:lnTo>
                        <a:pt x="23" y="129"/>
                      </a:lnTo>
                      <a:lnTo>
                        <a:pt x="23" y="128"/>
                      </a:lnTo>
                      <a:lnTo>
                        <a:pt x="27" y="128"/>
                      </a:lnTo>
                      <a:lnTo>
                        <a:pt x="30" y="128"/>
                      </a:lnTo>
                      <a:lnTo>
                        <a:pt x="30" y="127"/>
                      </a:lnTo>
                      <a:lnTo>
                        <a:pt x="32" y="127"/>
                      </a:lnTo>
                      <a:lnTo>
                        <a:pt x="32" y="126"/>
                      </a:lnTo>
                      <a:lnTo>
                        <a:pt x="34" y="126"/>
                      </a:lnTo>
                      <a:lnTo>
                        <a:pt x="36" y="126"/>
                      </a:lnTo>
                      <a:lnTo>
                        <a:pt x="36" y="125"/>
                      </a:lnTo>
                      <a:lnTo>
                        <a:pt x="38" y="125"/>
                      </a:lnTo>
                      <a:lnTo>
                        <a:pt x="38" y="124"/>
                      </a:lnTo>
                      <a:lnTo>
                        <a:pt x="39" y="124"/>
                      </a:lnTo>
                      <a:lnTo>
                        <a:pt x="40" y="124"/>
                      </a:lnTo>
                      <a:lnTo>
                        <a:pt x="40" y="123"/>
                      </a:lnTo>
                      <a:lnTo>
                        <a:pt x="42" y="123"/>
                      </a:lnTo>
                      <a:lnTo>
                        <a:pt x="43" y="123"/>
                      </a:lnTo>
                      <a:lnTo>
                        <a:pt x="43" y="122"/>
                      </a:lnTo>
                      <a:lnTo>
                        <a:pt x="44" y="122"/>
                      </a:lnTo>
                      <a:lnTo>
                        <a:pt x="44" y="121"/>
                      </a:lnTo>
                      <a:lnTo>
                        <a:pt x="45" y="121"/>
                      </a:lnTo>
                      <a:lnTo>
                        <a:pt x="46" y="121"/>
                      </a:lnTo>
                      <a:lnTo>
                        <a:pt x="46" y="120"/>
                      </a:lnTo>
                      <a:lnTo>
                        <a:pt x="47" y="120"/>
                      </a:lnTo>
                      <a:lnTo>
                        <a:pt x="47" y="119"/>
                      </a:lnTo>
                      <a:lnTo>
                        <a:pt x="48" y="119"/>
                      </a:lnTo>
                      <a:lnTo>
                        <a:pt x="49" y="119"/>
                      </a:lnTo>
                      <a:lnTo>
                        <a:pt x="49" y="118"/>
                      </a:lnTo>
                      <a:lnTo>
                        <a:pt x="50" y="118"/>
                      </a:lnTo>
                      <a:lnTo>
                        <a:pt x="50" y="117"/>
                      </a:lnTo>
                      <a:lnTo>
                        <a:pt x="51" y="117"/>
                      </a:lnTo>
                      <a:lnTo>
                        <a:pt x="52" y="117"/>
                      </a:lnTo>
                      <a:lnTo>
                        <a:pt x="52" y="116"/>
                      </a:lnTo>
                      <a:lnTo>
                        <a:pt x="53" y="116"/>
                      </a:lnTo>
                      <a:lnTo>
                        <a:pt x="53" y="115"/>
                      </a:lnTo>
                      <a:lnTo>
                        <a:pt x="54" y="115"/>
                      </a:lnTo>
                      <a:lnTo>
                        <a:pt x="54" y="114"/>
                      </a:lnTo>
                      <a:lnTo>
                        <a:pt x="55" y="114"/>
                      </a:lnTo>
                      <a:lnTo>
                        <a:pt x="55" y="113"/>
                      </a:lnTo>
                      <a:lnTo>
                        <a:pt x="56" y="113"/>
                      </a:lnTo>
                      <a:lnTo>
                        <a:pt x="56" y="112"/>
                      </a:lnTo>
                      <a:lnTo>
                        <a:pt x="57" y="112"/>
                      </a:lnTo>
                      <a:lnTo>
                        <a:pt x="57" y="111"/>
                      </a:lnTo>
                      <a:lnTo>
                        <a:pt x="58" y="111"/>
                      </a:lnTo>
                      <a:lnTo>
                        <a:pt x="58" y="110"/>
                      </a:lnTo>
                      <a:lnTo>
                        <a:pt x="59" y="110"/>
                      </a:lnTo>
                      <a:lnTo>
                        <a:pt x="60" y="110"/>
                      </a:lnTo>
                      <a:lnTo>
                        <a:pt x="60" y="109"/>
                      </a:lnTo>
                      <a:lnTo>
                        <a:pt x="60" y="108"/>
                      </a:lnTo>
                      <a:lnTo>
                        <a:pt x="61" y="108"/>
                      </a:lnTo>
                      <a:lnTo>
                        <a:pt x="62" y="108"/>
                      </a:lnTo>
                      <a:lnTo>
                        <a:pt x="62" y="107"/>
                      </a:lnTo>
                      <a:lnTo>
                        <a:pt x="62" y="106"/>
                      </a:lnTo>
                      <a:lnTo>
                        <a:pt x="63" y="106"/>
                      </a:lnTo>
                      <a:lnTo>
                        <a:pt x="63" y="105"/>
                      </a:lnTo>
                      <a:lnTo>
                        <a:pt x="64" y="105"/>
                      </a:lnTo>
                      <a:lnTo>
                        <a:pt x="64" y="104"/>
                      </a:lnTo>
                      <a:lnTo>
                        <a:pt x="65" y="104"/>
                      </a:lnTo>
                      <a:lnTo>
                        <a:pt x="65" y="103"/>
                      </a:lnTo>
                      <a:lnTo>
                        <a:pt x="65" y="102"/>
                      </a:lnTo>
                      <a:lnTo>
                        <a:pt x="66" y="102"/>
                      </a:lnTo>
                      <a:lnTo>
                        <a:pt x="66" y="101"/>
                      </a:lnTo>
                      <a:lnTo>
                        <a:pt x="67" y="101"/>
                      </a:lnTo>
                      <a:lnTo>
                        <a:pt x="67" y="100"/>
                      </a:lnTo>
                      <a:lnTo>
                        <a:pt x="68" y="100"/>
                      </a:lnTo>
                      <a:lnTo>
                        <a:pt x="68" y="99"/>
                      </a:lnTo>
                      <a:lnTo>
                        <a:pt x="69" y="99"/>
                      </a:lnTo>
                      <a:lnTo>
                        <a:pt x="69" y="98"/>
                      </a:lnTo>
                      <a:lnTo>
                        <a:pt x="69" y="97"/>
                      </a:lnTo>
                      <a:lnTo>
                        <a:pt x="70" y="97"/>
                      </a:lnTo>
                      <a:lnTo>
                        <a:pt x="70" y="96"/>
                      </a:lnTo>
                      <a:lnTo>
                        <a:pt x="71" y="96"/>
                      </a:lnTo>
                      <a:lnTo>
                        <a:pt x="71" y="95"/>
                      </a:lnTo>
                      <a:lnTo>
                        <a:pt x="72" y="95"/>
                      </a:lnTo>
                      <a:lnTo>
                        <a:pt x="72" y="94"/>
                      </a:lnTo>
                      <a:lnTo>
                        <a:pt x="72" y="93"/>
                      </a:lnTo>
                      <a:lnTo>
                        <a:pt x="73" y="93"/>
                      </a:lnTo>
                      <a:lnTo>
                        <a:pt x="73" y="92"/>
                      </a:lnTo>
                      <a:lnTo>
                        <a:pt x="73" y="91"/>
                      </a:lnTo>
                      <a:lnTo>
                        <a:pt x="74" y="91"/>
                      </a:lnTo>
                      <a:lnTo>
                        <a:pt x="74" y="90"/>
                      </a:lnTo>
                      <a:lnTo>
                        <a:pt x="75" y="90"/>
                      </a:lnTo>
                      <a:lnTo>
                        <a:pt x="75" y="89"/>
                      </a:lnTo>
                      <a:lnTo>
                        <a:pt x="75" y="88"/>
                      </a:lnTo>
                      <a:lnTo>
                        <a:pt x="76" y="88"/>
                      </a:lnTo>
                      <a:lnTo>
                        <a:pt x="76" y="87"/>
                      </a:lnTo>
                      <a:lnTo>
                        <a:pt x="77" y="87"/>
                      </a:lnTo>
                      <a:lnTo>
                        <a:pt x="77" y="86"/>
                      </a:lnTo>
                      <a:lnTo>
                        <a:pt x="77" y="85"/>
                      </a:lnTo>
                      <a:lnTo>
                        <a:pt x="78" y="85"/>
                      </a:lnTo>
                      <a:lnTo>
                        <a:pt x="78" y="84"/>
                      </a:lnTo>
                      <a:lnTo>
                        <a:pt x="78" y="83"/>
                      </a:lnTo>
                      <a:lnTo>
                        <a:pt x="79" y="83"/>
                      </a:lnTo>
                      <a:lnTo>
                        <a:pt x="79" y="82"/>
                      </a:lnTo>
                      <a:lnTo>
                        <a:pt x="80" y="82"/>
                      </a:lnTo>
                      <a:lnTo>
                        <a:pt x="80" y="81"/>
                      </a:lnTo>
                      <a:lnTo>
                        <a:pt x="80" y="80"/>
                      </a:lnTo>
                      <a:lnTo>
                        <a:pt x="81" y="80"/>
                      </a:lnTo>
                      <a:lnTo>
                        <a:pt x="81" y="79"/>
                      </a:lnTo>
                      <a:lnTo>
                        <a:pt x="81" y="78"/>
                      </a:lnTo>
                      <a:lnTo>
                        <a:pt x="82" y="78"/>
                      </a:lnTo>
                      <a:lnTo>
                        <a:pt x="82" y="77"/>
                      </a:lnTo>
                      <a:lnTo>
                        <a:pt x="82" y="76"/>
                      </a:lnTo>
                      <a:lnTo>
                        <a:pt x="83" y="76"/>
                      </a:lnTo>
                      <a:lnTo>
                        <a:pt x="83" y="75"/>
                      </a:lnTo>
                      <a:lnTo>
                        <a:pt x="83" y="74"/>
                      </a:lnTo>
                      <a:lnTo>
                        <a:pt x="84" y="74"/>
                      </a:lnTo>
                      <a:lnTo>
                        <a:pt x="84" y="73"/>
                      </a:lnTo>
                      <a:lnTo>
                        <a:pt x="84" y="72"/>
                      </a:lnTo>
                      <a:lnTo>
                        <a:pt x="85" y="72"/>
                      </a:lnTo>
                      <a:lnTo>
                        <a:pt x="85" y="71"/>
                      </a:lnTo>
                      <a:lnTo>
                        <a:pt x="85" y="70"/>
                      </a:lnTo>
                      <a:lnTo>
                        <a:pt x="85" y="69"/>
                      </a:lnTo>
                      <a:lnTo>
                        <a:pt x="86" y="69"/>
                      </a:lnTo>
                      <a:lnTo>
                        <a:pt x="86" y="68"/>
                      </a:lnTo>
                      <a:lnTo>
                        <a:pt x="86" y="67"/>
                      </a:lnTo>
                      <a:lnTo>
                        <a:pt x="87" y="67"/>
                      </a:lnTo>
                      <a:lnTo>
                        <a:pt x="87" y="66"/>
                      </a:lnTo>
                      <a:lnTo>
                        <a:pt x="87" y="65"/>
                      </a:lnTo>
                      <a:lnTo>
                        <a:pt x="88" y="65"/>
                      </a:lnTo>
                      <a:lnTo>
                        <a:pt x="88" y="64"/>
                      </a:lnTo>
                      <a:lnTo>
                        <a:pt x="88" y="63"/>
                      </a:lnTo>
                      <a:lnTo>
                        <a:pt x="89" y="63"/>
                      </a:lnTo>
                      <a:lnTo>
                        <a:pt x="89" y="62"/>
                      </a:lnTo>
                      <a:lnTo>
                        <a:pt x="89" y="61"/>
                      </a:lnTo>
                      <a:lnTo>
                        <a:pt x="90" y="61"/>
                      </a:lnTo>
                      <a:lnTo>
                        <a:pt x="90" y="60"/>
                      </a:lnTo>
                      <a:lnTo>
                        <a:pt x="90" y="59"/>
                      </a:lnTo>
                      <a:lnTo>
                        <a:pt x="90" y="58"/>
                      </a:lnTo>
                      <a:lnTo>
                        <a:pt x="91" y="58"/>
                      </a:lnTo>
                      <a:lnTo>
                        <a:pt x="91" y="57"/>
                      </a:lnTo>
                      <a:lnTo>
                        <a:pt x="91" y="56"/>
                      </a:lnTo>
                      <a:lnTo>
                        <a:pt x="92" y="56"/>
                      </a:lnTo>
                      <a:lnTo>
                        <a:pt x="92" y="55"/>
                      </a:lnTo>
                      <a:lnTo>
                        <a:pt x="92" y="54"/>
                      </a:lnTo>
                      <a:lnTo>
                        <a:pt x="93" y="54"/>
                      </a:lnTo>
                      <a:lnTo>
                        <a:pt x="93" y="53"/>
                      </a:lnTo>
                      <a:lnTo>
                        <a:pt x="93" y="52"/>
                      </a:lnTo>
                      <a:lnTo>
                        <a:pt x="93" y="51"/>
                      </a:lnTo>
                      <a:lnTo>
                        <a:pt x="94" y="51"/>
                      </a:lnTo>
                      <a:lnTo>
                        <a:pt x="94" y="50"/>
                      </a:lnTo>
                      <a:lnTo>
                        <a:pt x="94" y="49"/>
                      </a:lnTo>
                      <a:lnTo>
                        <a:pt x="95" y="49"/>
                      </a:lnTo>
                      <a:lnTo>
                        <a:pt x="95" y="48"/>
                      </a:lnTo>
                      <a:lnTo>
                        <a:pt x="95" y="47"/>
                      </a:lnTo>
                      <a:lnTo>
                        <a:pt x="95" y="46"/>
                      </a:lnTo>
                      <a:lnTo>
                        <a:pt x="96" y="46"/>
                      </a:lnTo>
                      <a:lnTo>
                        <a:pt x="96" y="45"/>
                      </a:lnTo>
                      <a:lnTo>
                        <a:pt x="96" y="44"/>
                      </a:lnTo>
                      <a:lnTo>
                        <a:pt x="96" y="43"/>
                      </a:lnTo>
                      <a:lnTo>
                        <a:pt x="97" y="43"/>
                      </a:lnTo>
                      <a:lnTo>
                        <a:pt x="97" y="42"/>
                      </a:lnTo>
                      <a:lnTo>
                        <a:pt x="97" y="41"/>
                      </a:lnTo>
                      <a:lnTo>
                        <a:pt x="98" y="41"/>
                      </a:lnTo>
                      <a:lnTo>
                        <a:pt x="98" y="40"/>
                      </a:lnTo>
                      <a:lnTo>
                        <a:pt x="98" y="39"/>
                      </a:lnTo>
                      <a:lnTo>
                        <a:pt x="98" y="38"/>
                      </a:lnTo>
                      <a:lnTo>
                        <a:pt x="99" y="38"/>
                      </a:lnTo>
                      <a:lnTo>
                        <a:pt x="99" y="37"/>
                      </a:lnTo>
                      <a:lnTo>
                        <a:pt x="99" y="36"/>
                      </a:lnTo>
                      <a:lnTo>
                        <a:pt x="99" y="35"/>
                      </a:lnTo>
                      <a:lnTo>
                        <a:pt x="100" y="35"/>
                      </a:lnTo>
                      <a:lnTo>
                        <a:pt x="100" y="34"/>
                      </a:lnTo>
                      <a:lnTo>
                        <a:pt x="100" y="33"/>
                      </a:lnTo>
                      <a:lnTo>
                        <a:pt x="100" y="32"/>
                      </a:lnTo>
                      <a:lnTo>
                        <a:pt x="101" y="32"/>
                      </a:lnTo>
                      <a:lnTo>
                        <a:pt x="101" y="31"/>
                      </a:lnTo>
                      <a:lnTo>
                        <a:pt x="101" y="30"/>
                      </a:lnTo>
                      <a:lnTo>
                        <a:pt x="101" y="29"/>
                      </a:lnTo>
                      <a:lnTo>
                        <a:pt x="102" y="29"/>
                      </a:lnTo>
                      <a:lnTo>
                        <a:pt x="102" y="28"/>
                      </a:lnTo>
                      <a:lnTo>
                        <a:pt x="102" y="27"/>
                      </a:lnTo>
                      <a:lnTo>
                        <a:pt x="102" y="26"/>
                      </a:lnTo>
                      <a:lnTo>
                        <a:pt x="103" y="26"/>
                      </a:lnTo>
                      <a:lnTo>
                        <a:pt x="103" y="25"/>
                      </a:lnTo>
                      <a:lnTo>
                        <a:pt x="103" y="24"/>
                      </a:lnTo>
                      <a:lnTo>
                        <a:pt x="103" y="23"/>
                      </a:lnTo>
                      <a:lnTo>
                        <a:pt x="104" y="23"/>
                      </a:lnTo>
                      <a:lnTo>
                        <a:pt x="104" y="22"/>
                      </a:lnTo>
                      <a:lnTo>
                        <a:pt x="104" y="21"/>
                      </a:lnTo>
                      <a:lnTo>
                        <a:pt x="104" y="20"/>
                      </a:lnTo>
                      <a:lnTo>
                        <a:pt x="105" y="20"/>
                      </a:lnTo>
                      <a:lnTo>
                        <a:pt x="105" y="19"/>
                      </a:lnTo>
                      <a:lnTo>
                        <a:pt x="105" y="18"/>
                      </a:lnTo>
                      <a:lnTo>
                        <a:pt x="105" y="17"/>
                      </a:lnTo>
                      <a:lnTo>
                        <a:pt x="106" y="17"/>
                      </a:lnTo>
                      <a:lnTo>
                        <a:pt x="106" y="16"/>
                      </a:lnTo>
                      <a:lnTo>
                        <a:pt x="106" y="15"/>
                      </a:lnTo>
                      <a:lnTo>
                        <a:pt x="106" y="14"/>
                      </a:lnTo>
                      <a:lnTo>
                        <a:pt x="107" y="14"/>
                      </a:lnTo>
                      <a:lnTo>
                        <a:pt x="107" y="13"/>
                      </a:lnTo>
                      <a:lnTo>
                        <a:pt x="107" y="12"/>
                      </a:lnTo>
                      <a:lnTo>
                        <a:pt x="107" y="11"/>
                      </a:lnTo>
                      <a:lnTo>
                        <a:pt x="107" y="10"/>
                      </a:lnTo>
                      <a:lnTo>
                        <a:pt x="108" y="10"/>
                      </a:lnTo>
                      <a:lnTo>
                        <a:pt x="108" y="9"/>
                      </a:lnTo>
                      <a:lnTo>
                        <a:pt x="108" y="8"/>
                      </a:lnTo>
                      <a:lnTo>
                        <a:pt x="108" y="7"/>
                      </a:lnTo>
                      <a:lnTo>
                        <a:pt x="109" y="7"/>
                      </a:lnTo>
                      <a:lnTo>
                        <a:pt x="109" y="6"/>
                      </a:lnTo>
                      <a:lnTo>
                        <a:pt x="109" y="5"/>
                      </a:lnTo>
                      <a:lnTo>
                        <a:pt x="109" y="4"/>
                      </a:lnTo>
                      <a:lnTo>
                        <a:pt x="109" y="3"/>
                      </a:lnTo>
                      <a:lnTo>
                        <a:pt x="110" y="3"/>
                      </a:lnTo>
                      <a:lnTo>
                        <a:pt x="110" y="2"/>
                      </a:lnTo>
                      <a:lnTo>
                        <a:pt x="110" y="1"/>
                      </a:lnTo>
                      <a:lnTo>
                        <a:pt x="110" y="0"/>
                      </a:lnTo>
                    </a:path>
                  </a:pathLst>
                </a:custGeom>
                <a:noFill/>
                <a:ln w="28575" cap="rnd" cmpd="sng">
                  <a:solidFill>
                    <a:srgbClr val="B2B2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sp>
            <p:nvSpPr>
              <p:cNvPr id="59501" name="Text Box 86"/>
              <p:cNvSpPr txBox="1">
                <a:spLocks noChangeArrowheads="1"/>
              </p:cNvSpPr>
              <p:nvPr/>
            </p:nvSpPr>
            <p:spPr bwMode="auto">
              <a:xfrm>
                <a:off x="2880" y="2576"/>
                <a:ext cx="374" cy="2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ea typeface="MS PGothic" panose="020B0600070205080204" pitchFamily="34" charset="-128"/>
                  </a:defRPr>
                </a:lvl1pPr>
                <a:lvl2pPr marL="742950" indent="-285750">
                  <a:spcBef>
                    <a:spcPct val="20000"/>
                  </a:spcBef>
                  <a:buChar char="–"/>
                  <a:defRPr sz="2800">
                    <a:solidFill>
                      <a:schemeClr val="tx1"/>
                    </a:solidFill>
                    <a:latin typeface="Times New Roman" panose="02020603050405020304" pitchFamily="18" charset="0"/>
                    <a:ea typeface="MS PGothic" panose="020B0600070205080204" pitchFamily="34" charset="-128"/>
                  </a:defRPr>
                </a:lvl2pPr>
                <a:lvl3pPr marL="1143000" indent="-228600">
                  <a:spcBef>
                    <a:spcPct val="20000"/>
                  </a:spcBef>
                  <a:buChar char="•"/>
                  <a:defRPr sz="2400">
                    <a:solidFill>
                      <a:schemeClr val="tx1"/>
                    </a:solidFill>
                    <a:latin typeface="Times New Roman" panose="02020603050405020304" pitchFamily="18" charset="0"/>
                    <a:ea typeface="MS PGothic"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9pPr>
              </a:lstStyle>
              <a:p>
                <a:pPr eaLnBrk="1" hangingPunct="1">
                  <a:spcBef>
                    <a:spcPct val="0"/>
                  </a:spcBef>
                  <a:buFontTx/>
                  <a:buNone/>
                </a:pPr>
                <a:r>
                  <a:rPr lang="en-US" altLang="en-US" sz="1800">
                    <a:latin typeface="Arial" panose="020B0604020202020204" pitchFamily="34" charset="0"/>
                  </a:rPr>
                  <a:t>2/3</a:t>
                </a:r>
              </a:p>
            </p:txBody>
          </p:sp>
        </p:grpSp>
        <p:grpSp>
          <p:nvGrpSpPr>
            <p:cNvPr id="59431" name="Group 87"/>
            <p:cNvGrpSpPr>
              <a:grpSpLocks/>
            </p:cNvGrpSpPr>
            <p:nvPr/>
          </p:nvGrpSpPr>
          <p:grpSpPr bwMode="auto">
            <a:xfrm>
              <a:off x="3732" y="2186"/>
              <a:ext cx="770" cy="834"/>
              <a:chOff x="3732" y="2186"/>
              <a:chExt cx="770" cy="834"/>
            </a:xfrm>
          </p:grpSpPr>
          <p:sp>
            <p:nvSpPr>
              <p:cNvPr id="59493" name="Freeform 88"/>
              <p:cNvSpPr>
                <a:spLocks/>
              </p:cNvSpPr>
              <p:nvPr/>
            </p:nvSpPr>
            <p:spPr bwMode="auto">
              <a:xfrm>
                <a:off x="3803" y="2234"/>
                <a:ext cx="618" cy="755"/>
              </a:xfrm>
              <a:custGeom>
                <a:avLst/>
                <a:gdLst>
                  <a:gd name="T0" fmla="*/ 5 w 618"/>
                  <a:gd name="T1" fmla="*/ 754 h 755"/>
                  <a:gd name="T2" fmla="*/ 270 w 618"/>
                  <a:gd name="T3" fmla="*/ 755 h 755"/>
                  <a:gd name="T4" fmla="*/ 618 w 618"/>
                  <a:gd name="T5" fmla="*/ 754 h 755"/>
                  <a:gd name="T6" fmla="*/ 617 w 618"/>
                  <a:gd name="T7" fmla="*/ 0 h 755"/>
                  <a:gd name="T8" fmla="*/ 604 w 618"/>
                  <a:gd name="T9" fmla="*/ 49 h 755"/>
                  <a:gd name="T10" fmla="*/ 586 w 618"/>
                  <a:gd name="T11" fmla="*/ 101 h 755"/>
                  <a:gd name="T12" fmla="*/ 558 w 618"/>
                  <a:gd name="T13" fmla="*/ 187 h 755"/>
                  <a:gd name="T14" fmla="*/ 517 w 618"/>
                  <a:gd name="T15" fmla="*/ 293 h 755"/>
                  <a:gd name="T16" fmla="*/ 454 w 618"/>
                  <a:gd name="T17" fmla="*/ 437 h 755"/>
                  <a:gd name="T18" fmla="*/ 399 w 618"/>
                  <a:gd name="T19" fmla="*/ 536 h 755"/>
                  <a:gd name="T20" fmla="*/ 327 w 618"/>
                  <a:gd name="T21" fmla="*/ 623 h 755"/>
                  <a:gd name="T22" fmla="*/ 258 w 618"/>
                  <a:gd name="T23" fmla="*/ 686 h 755"/>
                  <a:gd name="T24" fmla="*/ 189 w 618"/>
                  <a:gd name="T25" fmla="*/ 724 h 755"/>
                  <a:gd name="T26" fmla="*/ 123 w 618"/>
                  <a:gd name="T27" fmla="*/ 746 h 755"/>
                  <a:gd name="T28" fmla="*/ 0 w 618"/>
                  <a:gd name="T29" fmla="*/ 753 h 75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618"/>
                  <a:gd name="T46" fmla="*/ 0 h 755"/>
                  <a:gd name="T47" fmla="*/ 618 w 618"/>
                  <a:gd name="T48" fmla="*/ 755 h 75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618" h="755">
                    <a:moveTo>
                      <a:pt x="5" y="754"/>
                    </a:moveTo>
                    <a:lnTo>
                      <a:pt x="270" y="755"/>
                    </a:lnTo>
                    <a:lnTo>
                      <a:pt x="618" y="754"/>
                    </a:lnTo>
                    <a:lnTo>
                      <a:pt x="617" y="0"/>
                    </a:lnTo>
                    <a:lnTo>
                      <a:pt x="604" y="49"/>
                    </a:lnTo>
                    <a:lnTo>
                      <a:pt x="586" y="101"/>
                    </a:lnTo>
                    <a:lnTo>
                      <a:pt x="558" y="187"/>
                    </a:lnTo>
                    <a:lnTo>
                      <a:pt x="517" y="293"/>
                    </a:lnTo>
                    <a:lnTo>
                      <a:pt x="454" y="437"/>
                    </a:lnTo>
                    <a:lnTo>
                      <a:pt x="399" y="536"/>
                    </a:lnTo>
                    <a:lnTo>
                      <a:pt x="327" y="623"/>
                    </a:lnTo>
                    <a:lnTo>
                      <a:pt x="258" y="686"/>
                    </a:lnTo>
                    <a:lnTo>
                      <a:pt x="189" y="724"/>
                    </a:lnTo>
                    <a:lnTo>
                      <a:pt x="123" y="746"/>
                    </a:lnTo>
                    <a:lnTo>
                      <a:pt x="0" y="753"/>
                    </a:lnTo>
                  </a:path>
                </a:pathLst>
              </a:custGeom>
              <a:solidFill>
                <a:srgbClr val="B2B2B2"/>
              </a:solidFill>
              <a:ln w="9525">
                <a:solidFill>
                  <a:srgbClr val="B2B2B2"/>
                </a:solidFill>
                <a:round/>
                <a:headEnd/>
                <a:tailEnd/>
              </a:ln>
            </p:spPr>
            <p:txBody>
              <a:bodyPr/>
              <a:lstStyle/>
              <a:p>
                <a:endParaRPr lang="en-US"/>
              </a:p>
            </p:txBody>
          </p:sp>
          <p:sp>
            <p:nvSpPr>
              <p:cNvPr id="59494" name="Rectangle 89"/>
              <p:cNvSpPr>
                <a:spLocks noChangeArrowheads="1"/>
              </p:cNvSpPr>
              <p:nvPr/>
            </p:nvSpPr>
            <p:spPr bwMode="auto">
              <a:xfrm>
                <a:off x="3732" y="2186"/>
                <a:ext cx="720" cy="834"/>
              </a:xfrm>
              <a:prstGeom prst="rect">
                <a:avLst/>
              </a:prstGeom>
              <a:noFill/>
              <a:ln w="9525"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ea typeface="MS PGothic" panose="020B0600070205080204" pitchFamily="34" charset="-128"/>
                  </a:defRPr>
                </a:lvl1pPr>
                <a:lvl2pPr marL="742950" indent="-285750">
                  <a:spcBef>
                    <a:spcPct val="20000"/>
                  </a:spcBef>
                  <a:buChar char="–"/>
                  <a:defRPr sz="2800">
                    <a:solidFill>
                      <a:schemeClr val="tx1"/>
                    </a:solidFill>
                    <a:latin typeface="Times New Roman" panose="02020603050405020304" pitchFamily="18" charset="0"/>
                    <a:ea typeface="MS PGothic" panose="020B0600070205080204" pitchFamily="34" charset="-128"/>
                  </a:defRPr>
                </a:lvl2pPr>
                <a:lvl3pPr marL="1143000" indent="-228600">
                  <a:spcBef>
                    <a:spcPct val="20000"/>
                  </a:spcBef>
                  <a:buChar char="•"/>
                  <a:defRPr sz="2400">
                    <a:solidFill>
                      <a:schemeClr val="tx1"/>
                    </a:solidFill>
                    <a:latin typeface="Times New Roman" panose="02020603050405020304" pitchFamily="18" charset="0"/>
                    <a:ea typeface="MS PGothic"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9pPr>
              </a:lstStyle>
              <a:p>
                <a:pPr eaLnBrk="1" hangingPunct="1">
                  <a:spcBef>
                    <a:spcPct val="0"/>
                  </a:spcBef>
                  <a:buFontTx/>
                  <a:buNone/>
                </a:pPr>
                <a:endParaRPr lang="en-US" altLang="en-US" sz="1800">
                  <a:latin typeface="Papyrus" panose="03070502060502030205" pitchFamily="66" charset="0"/>
                </a:endParaRPr>
              </a:p>
            </p:txBody>
          </p:sp>
          <p:sp>
            <p:nvSpPr>
              <p:cNvPr id="59495" name="Freeform 90"/>
              <p:cNvSpPr>
                <a:spLocks/>
              </p:cNvSpPr>
              <p:nvPr/>
            </p:nvSpPr>
            <p:spPr bwMode="auto">
              <a:xfrm>
                <a:off x="3762" y="2216"/>
                <a:ext cx="660" cy="774"/>
              </a:xfrm>
              <a:custGeom>
                <a:avLst/>
                <a:gdLst>
                  <a:gd name="T0" fmla="*/ 2147483646 w 110"/>
                  <a:gd name="T1" fmla="*/ 2147483646 h 129"/>
                  <a:gd name="T2" fmla="*/ 2147483646 w 110"/>
                  <a:gd name="T3" fmla="*/ 2147483646 h 129"/>
                  <a:gd name="T4" fmla="*/ 2147483646 w 110"/>
                  <a:gd name="T5" fmla="*/ 2147483646 h 129"/>
                  <a:gd name="T6" fmla="*/ 2147483646 w 110"/>
                  <a:gd name="T7" fmla="*/ 2147483646 h 129"/>
                  <a:gd name="T8" fmla="*/ 2147483646 w 110"/>
                  <a:gd name="T9" fmla="*/ 2147483646 h 129"/>
                  <a:gd name="T10" fmla="*/ 2147483646 w 110"/>
                  <a:gd name="T11" fmla="*/ 2147483646 h 129"/>
                  <a:gd name="T12" fmla="*/ 2147483646 w 110"/>
                  <a:gd name="T13" fmla="*/ 2147483646 h 129"/>
                  <a:gd name="T14" fmla="*/ 2147483646 w 110"/>
                  <a:gd name="T15" fmla="*/ 2147483646 h 129"/>
                  <a:gd name="T16" fmla="*/ 2147483646 w 110"/>
                  <a:gd name="T17" fmla="*/ 2147483646 h 129"/>
                  <a:gd name="T18" fmla="*/ 2147483646 w 110"/>
                  <a:gd name="T19" fmla="*/ 2147483646 h 129"/>
                  <a:gd name="T20" fmla="*/ 2147483646 w 110"/>
                  <a:gd name="T21" fmla="*/ 2147483646 h 129"/>
                  <a:gd name="T22" fmla="*/ 2147483646 w 110"/>
                  <a:gd name="T23" fmla="*/ 2147483646 h 129"/>
                  <a:gd name="T24" fmla="*/ 2147483646 w 110"/>
                  <a:gd name="T25" fmla="*/ 2147483646 h 129"/>
                  <a:gd name="T26" fmla="*/ 2147483646 w 110"/>
                  <a:gd name="T27" fmla="*/ 2147483646 h 129"/>
                  <a:gd name="T28" fmla="*/ 2147483646 w 110"/>
                  <a:gd name="T29" fmla="*/ 2147483646 h 129"/>
                  <a:gd name="T30" fmla="*/ 2147483646 w 110"/>
                  <a:gd name="T31" fmla="*/ 2147483646 h 129"/>
                  <a:gd name="T32" fmla="*/ 2147483646 w 110"/>
                  <a:gd name="T33" fmla="*/ 2147483646 h 129"/>
                  <a:gd name="T34" fmla="*/ 2147483646 w 110"/>
                  <a:gd name="T35" fmla="*/ 2147483646 h 129"/>
                  <a:gd name="T36" fmla="*/ 2147483646 w 110"/>
                  <a:gd name="T37" fmla="*/ 2147483646 h 129"/>
                  <a:gd name="T38" fmla="*/ 2147483646 w 110"/>
                  <a:gd name="T39" fmla="*/ 2147483646 h 129"/>
                  <a:gd name="T40" fmla="*/ 2147483646 w 110"/>
                  <a:gd name="T41" fmla="*/ 2147483646 h 129"/>
                  <a:gd name="T42" fmla="*/ 2147483646 w 110"/>
                  <a:gd name="T43" fmla="*/ 2147483646 h 129"/>
                  <a:gd name="T44" fmla="*/ 2147483646 w 110"/>
                  <a:gd name="T45" fmla="*/ 2147483646 h 129"/>
                  <a:gd name="T46" fmla="*/ 2147483646 w 110"/>
                  <a:gd name="T47" fmla="*/ 2147483646 h 129"/>
                  <a:gd name="T48" fmla="*/ 2147483646 w 110"/>
                  <a:gd name="T49" fmla="*/ 2147483646 h 129"/>
                  <a:gd name="T50" fmla="*/ 2147483646 w 110"/>
                  <a:gd name="T51" fmla="*/ 2147483646 h 129"/>
                  <a:gd name="T52" fmla="*/ 2147483646 w 110"/>
                  <a:gd name="T53" fmla="*/ 2147483646 h 129"/>
                  <a:gd name="T54" fmla="*/ 2147483646 w 110"/>
                  <a:gd name="T55" fmla="*/ 2147483646 h 129"/>
                  <a:gd name="T56" fmla="*/ 2147483646 w 110"/>
                  <a:gd name="T57" fmla="*/ 2147483646 h 129"/>
                  <a:gd name="T58" fmla="*/ 2147483646 w 110"/>
                  <a:gd name="T59" fmla="*/ 2147483646 h 129"/>
                  <a:gd name="T60" fmla="*/ 2147483646 w 110"/>
                  <a:gd name="T61" fmla="*/ 2147483646 h 129"/>
                  <a:gd name="T62" fmla="*/ 2147483646 w 110"/>
                  <a:gd name="T63" fmla="*/ 2147483646 h 129"/>
                  <a:gd name="T64" fmla="*/ 2147483646 w 110"/>
                  <a:gd name="T65" fmla="*/ 2147483646 h 129"/>
                  <a:gd name="T66" fmla="*/ 2147483646 w 110"/>
                  <a:gd name="T67" fmla="*/ 2147483646 h 129"/>
                  <a:gd name="T68" fmla="*/ 2147483646 w 110"/>
                  <a:gd name="T69" fmla="*/ 2147483646 h 129"/>
                  <a:gd name="T70" fmla="*/ 2147483646 w 110"/>
                  <a:gd name="T71" fmla="*/ 2147483646 h 129"/>
                  <a:gd name="T72" fmla="*/ 2147483646 w 110"/>
                  <a:gd name="T73" fmla="*/ 2147483646 h 129"/>
                  <a:gd name="T74" fmla="*/ 2147483646 w 110"/>
                  <a:gd name="T75" fmla="*/ 2147483646 h 129"/>
                  <a:gd name="T76" fmla="*/ 2147483646 w 110"/>
                  <a:gd name="T77" fmla="*/ 2147483646 h 129"/>
                  <a:gd name="T78" fmla="*/ 2147483646 w 110"/>
                  <a:gd name="T79" fmla="*/ 2147483646 h 129"/>
                  <a:gd name="T80" fmla="*/ 2147483646 w 110"/>
                  <a:gd name="T81" fmla="*/ 2147483646 h 129"/>
                  <a:gd name="T82" fmla="*/ 2147483646 w 110"/>
                  <a:gd name="T83" fmla="*/ 2147483646 h 129"/>
                  <a:gd name="T84" fmla="*/ 2147483646 w 110"/>
                  <a:gd name="T85" fmla="*/ 2147483646 h 129"/>
                  <a:gd name="T86" fmla="*/ 2147483646 w 110"/>
                  <a:gd name="T87" fmla="*/ 2147483646 h 129"/>
                  <a:gd name="T88" fmla="*/ 2147483646 w 110"/>
                  <a:gd name="T89" fmla="*/ 2147483646 h 129"/>
                  <a:gd name="T90" fmla="*/ 2147483646 w 110"/>
                  <a:gd name="T91" fmla="*/ 2147483646 h 129"/>
                  <a:gd name="T92" fmla="*/ 2147483646 w 110"/>
                  <a:gd name="T93" fmla="*/ 2147483646 h 129"/>
                  <a:gd name="T94" fmla="*/ 2147483646 w 110"/>
                  <a:gd name="T95" fmla="*/ 2147483646 h 129"/>
                  <a:gd name="T96" fmla="*/ 2147483646 w 110"/>
                  <a:gd name="T97" fmla="*/ 2147483646 h 129"/>
                  <a:gd name="T98" fmla="*/ 2147483646 w 110"/>
                  <a:gd name="T99" fmla="*/ 2147483646 h 129"/>
                  <a:gd name="T100" fmla="*/ 2147483646 w 110"/>
                  <a:gd name="T101" fmla="*/ 2147483646 h 129"/>
                  <a:gd name="T102" fmla="*/ 2147483646 w 110"/>
                  <a:gd name="T103" fmla="*/ 2147483646 h 129"/>
                  <a:gd name="T104" fmla="*/ 2147483646 w 110"/>
                  <a:gd name="T105" fmla="*/ 2147483646 h 129"/>
                  <a:gd name="T106" fmla="*/ 2147483646 w 110"/>
                  <a:gd name="T107" fmla="*/ 2147483646 h 129"/>
                  <a:gd name="T108" fmla="*/ 2147483646 w 110"/>
                  <a:gd name="T109" fmla="*/ 2147483646 h 129"/>
                  <a:gd name="T110" fmla="*/ 2147483646 w 110"/>
                  <a:gd name="T111" fmla="*/ 2147483646 h 129"/>
                  <a:gd name="T112" fmla="*/ 2147483646 w 110"/>
                  <a:gd name="T113" fmla="*/ 0 h 12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10"/>
                  <a:gd name="T172" fmla="*/ 0 h 129"/>
                  <a:gd name="T173" fmla="*/ 110 w 110"/>
                  <a:gd name="T174" fmla="*/ 129 h 129"/>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10" h="129">
                    <a:moveTo>
                      <a:pt x="0" y="129"/>
                    </a:moveTo>
                    <a:lnTo>
                      <a:pt x="0" y="129"/>
                    </a:lnTo>
                    <a:lnTo>
                      <a:pt x="19" y="129"/>
                    </a:lnTo>
                    <a:lnTo>
                      <a:pt x="19" y="128"/>
                    </a:lnTo>
                    <a:lnTo>
                      <a:pt x="23" y="128"/>
                    </a:lnTo>
                    <a:lnTo>
                      <a:pt x="23" y="127"/>
                    </a:lnTo>
                    <a:lnTo>
                      <a:pt x="27" y="127"/>
                    </a:lnTo>
                    <a:lnTo>
                      <a:pt x="30" y="127"/>
                    </a:lnTo>
                    <a:lnTo>
                      <a:pt x="30" y="126"/>
                    </a:lnTo>
                    <a:lnTo>
                      <a:pt x="32" y="126"/>
                    </a:lnTo>
                    <a:lnTo>
                      <a:pt x="32" y="125"/>
                    </a:lnTo>
                    <a:lnTo>
                      <a:pt x="34" y="125"/>
                    </a:lnTo>
                    <a:lnTo>
                      <a:pt x="36" y="125"/>
                    </a:lnTo>
                    <a:lnTo>
                      <a:pt x="36" y="124"/>
                    </a:lnTo>
                    <a:lnTo>
                      <a:pt x="38" y="124"/>
                    </a:lnTo>
                    <a:lnTo>
                      <a:pt x="38" y="123"/>
                    </a:lnTo>
                    <a:lnTo>
                      <a:pt x="39" y="123"/>
                    </a:lnTo>
                    <a:lnTo>
                      <a:pt x="40" y="123"/>
                    </a:lnTo>
                    <a:lnTo>
                      <a:pt x="40" y="122"/>
                    </a:lnTo>
                    <a:lnTo>
                      <a:pt x="42" y="122"/>
                    </a:lnTo>
                    <a:lnTo>
                      <a:pt x="43" y="122"/>
                    </a:lnTo>
                    <a:lnTo>
                      <a:pt x="43" y="121"/>
                    </a:lnTo>
                    <a:lnTo>
                      <a:pt x="44" y="121"/>
                    </a:lnTo>
                    <a:lnTo>
                      <a:pt x="44" y="120"/>
                    </a:lnTo>
                    <a:lnTo>
                      <a:pt x="45" y="120"/>
                    </a:lnTo>
                    <a:lnTo>
                      <a:pt x="46" y="120"/>
                    </a:lnTo>
                    <a:lnTo>
                      <a:pt x="46" y="119"/>
                    </a:lnTo>
                    <a:lnTo>
                      <a:pt x="47" y="119"/>
                    </a:lnTo>
                    <a:lnTo>
                      <a:pt x="47" y="118"/>
                    </a:lnTo>
                    <a:lnTo>
                      <a:pt x="48" y="118"/>
                    </a:lnTo>
                    <a:lnTo>
                      <a:pt x="49" y="118"/>
                    </a:lnTo>
                    <a:lnTo>
                      <a:pt x="49" y="117"/>
                    </a:lnTo>
                    <a:lnTo>
                      <a:pt x="50" y="117"/>
                    </a:lnTo>
                    <a:lnTo>
                      <a:pt x="50" y="116"/>
                    </a:lnTo>
                    <a:lnTo>
                      <a:pt x="51" y="116"/>
                    </a:lnTo>
                    <a:lnTo>
                      <a:pt x="52" y="116"/>
                    </a:lnTo>
                    <a:lnTo>
                      <a:pt x="52" y="115"/>
                    </a:lnTo>
                    <a:lnTo>
                      <a:pt x="53" y="115"/>
                    </a:lnTo>
                    <a:lnTo>
                      <a:pt x="53" y="114"/>
                    </a:lnTo>
                    <a:lnTo>
                      <a:pt x="54" y="114"/>
                    </a:lnTo>
                    <a:lnTo>
                      <a:pt x="54" y="113"/>
                    </a:lnTo>
                    <a:lnTo>
                      <a:pt x="55" y="113"/>
                    </a:lnTo>
                    <a:lnTo>
                      <a:pt x="55" y="112"/>
                    </a:lnTo>
                    <a:lnTo>
                      <a:pt x="56" y="112"/>
                    </a:lnTo>
                    <a:lnTo>
                      <a:pt x="56" y="111"/>
                    </a:lnTo>
                    <a:lnTo>
                      <a:pt x="57" y="111"/>
                    </a:lnTo>
                    <a:lnTo>
                      <a:pt x="58" y="111"/>
                    </a:lnTo>
                    <a:lnTo>
                      <a:pt x="58" y="110"/>
                    </a:lnTo>
                    <a:lnTo>
                      <a:pt x="58" y="109"/>
                    </a:lnTo>
                    <a:lnTo>
                      <a:pt x="59" y="109"/>
                    </a:lnTo>
                    <a:lnTo>
                      <a:pt x="60" y="109"/>
                    </a:lnTo>
                    <a:lnTo>
                      <a:pt x="60" y="108"/>
                    </a:lnTo>
                    <a:lnTo>
                      <a:pt x="60" y="107"/>
                    </a:lnTo>
                    <a:lnTo>
                      <a:pt x="61" y="107"/>
                    </a:lnTo>
                    <a:lnTo>
                      <a:pt x="62" y="107"/>
                    </a:lnTo>
                    <a:lnTo>
                      <a:pt x="62" y="106"/>
                    </a:lnTo>
                    <a:lnTo>
                      <a:pt x="62" y="105"/>
                    </a:lnTo>
                    <a:lnTo>
                      <a:pt x="63" y="105"/>
                    </a:lnTo>
                    <a:lnTo>
                      <a:pt x="63" y="104"/>
                    </a:lnTo>
                    <a:lnTo>
                      <a:pt x="64" y="104"/>
                    </a:lnTo>
                    <a:lnTo>
                      <a:pt x="64" y="103"/>
                    </a:lnTo>
                    <a:lnTo>
                      <a:pt x="65" y="103"/>
                    </a:lnTo>
                    <a:lnTo>
                      <a:pt x="65" y="102"/>
                    </a:lnTo>
                    <a:lnTo>
                      <a:pt x="65" y="101"/>
                    </a:lnTo>
                    <a:lnTo>
                      <a:pt x="66" y="101"/>
                    </a:lnTo>
                    <a:lnTo>
                      <a:pt x="66" y="100"/>
                    </a:lnTo>
                    <a:lnTo>
                      <a:pt x="67" y="100"/>
                    </a:lnTo>
                    <a:lnTo>
                      <a:pt x="67" y="99"/>
                    </a:lnTo>
                    <a:lnTo>
                      <a:pt x="68" y="99"/>
                    </a:lnTo>
                    <a:lnTo>
                      <a:pt x="68" y="98"/>
                    </a:lnTo>
                    <a:lnTo>
                      <a:pt x="69" y="98"/>
                    </a:lnTo>
                    <a:lnTo>
                      <a:pt x="69" y="97"/>
                    </a:lnTo>
                    <a:lnTo>
                      <a:pt x="69" y="96"/>
                    </a:lnTo>
                    <a:lnTo>
                      <a:pt x="70" y="96"/>
                    </a:lnTo>
                    <a:lnTo>
                      <a:pt x="70" y="95"/>
                    </a:lnTo>
                    <a:lnTo>
                      <a:pt x="71" y="95"/>
                    </a:lnTo>
                    <a:lnTo>
                      <a:pt x="71" y="94"/>
                    </a:lnTo>
                    <a:lnTo>
                      <a:pt x="72" y="94"/>
                    </a:lnTo>
                    <a:lnTo>
                      <a:pt x="72" y="93"/>
                    </a:lnTo>
                    <a:lnTo>
                      <a:pt x="72" y="92"/>
                    </a:lnTo>
                    <a:lnTo>
                      <a:pt x="73" y="92"/>
                    </a:lnTo>
                    <a:lnTo>
                      <a:pt x="73" y="91"/>
                    </a:lnTo>
                    <a:lnTo>
                      <a:pt x="73" y="90"/>
                    </a:lnTo>
                    <a:lnTo>
                      <a:pt x="74" y="90"/>
                    </a:lnTo>
                    <a:lnTo>
                      <a:pt x="74" y="89"/>
                    </a:lnTo>
                    <a:lnTo>
                      <a:pt x="75" y="89"/>
                    </a:lnTo>
                    <a:lnTo>
                      <a:pt x="75" y="88"/>
                    </a:lnTo>
                    <a:lnTo>
                      <a:pt x="75" y="87"/>
                    </a:lnTo>
                    <a:lnTo>
                      <a:pt x="76" y="87"/>
                    </a:lnTo>
                    <a:lnTo>
                      <a:pt x="76" y="86"/>
                    </a:lnTo>
                    <a:lnTo>
                      <a:pt x="77" y="86"/>
                    </a:lnTo>
                    <a:lnTo>
                      <a:pt x="77" y="85"/>
                    </a:lnTo>
                    <a:lnTo>
                      <a:pt x="77" y="84"/>
                    </a:lnTo>
                    <a:lnTo>
                      <a:pt x="78" y="84"/>
                    </a:lnTo>
                    <a:lnTo>
                      <a:pt x="78" y="83"/>
                    </a:lnTo>
                    <a:lnTo>
                      <a:pt x="78" y="82"/>
                    </a:lnTo>
                    <a:lnTo>
                      <a:pt x="79" y="82"/>
                    </a:lnTo>
                    <a:lnTo>
                      <a:pt x="79" y="81"/>
                    </a:lnTo>
                    <a:lnTo>
                      <a:pt x="80" y="81"/>
                    </a:lnTo>
                    <a:lnTo>
                      <a:pt x="80" y="80"/>
                    </a:lnTo>
                    <a:lnTo>
                      <a:pt x="80" y="79"/>
                    </a:lnTo>
                    <a:lnTo>
                      <a:pt x="81" y="79"/>
                    </a:lnTo>
                    <a:lnTo>
                      <a:pt x="81" y="78"/>
                    </a:lnTo>
                    <a:lnTo>
                      <a:pt x="81" y="77"/>
                    </a:lnTo>
                    <a:lnTo>
                      <a:pt x="82" y="77"/>
                    </a:lnTo>
                    <a:lnTo>
                      <a:pt x="82" y="76"/>
                    </a:lnTo>
                    <a:lnTo>
                      <a:pt x="82" y="75"/>
                    </a:lnTo>
                    <a:lnTo>
                      <a:pt x="83" y="75"/>
                    </a:lnTo>
                    <a:lnTo>
                      <a:pt x="83" y="74"/>
                    </a:lnTo>
                    <a:lnTo>
                      <a:pt x="83" y="73"/>
                    </a:lnTo>
                    <a:lnTo>
                      <a:pt x="84" y="73"/>
                    </a:lnTo>
                    <a:lnTo>
                      <a:pt x="84" y="72"/>
                    </a:lnTo>
                    <a:lnTo>
                      <a:pt x="84" y="71"/>
                    </a:lnTo>
                    <a:lnTo>
                      <a:pt x="85" y="71"/>
                    </a:lnTo>
                    <a:lnTo>
                      <a:pt x="85" y="70"/>
                    </a:lnTo>
                    <a:lnTo>
                      <a:pt x="85" y="69"/>
                    </a:lnTo>
                    <a:lnTo>
                      <a:pt x="85" y="68"/>
                    </a:lnTo>
                    <a:lnTo>
                      <a:pt x="86" y="68"/>
                    </a:lnTo>
                    <a:lnTo>
                      <a:pt x="86" y="67"/>
                    </a:lnTo>
                    <a:lnTo>
                      <a:pt x="86" y="66"/>
                    </a:lnTo>
                    <a:lnTo>
                      <a:pt x="87" y="66"/>
                    </a:lnTo>
                    <a:lnTo>
                      <a:pt x="87" y="65"/>
                    </a:lnTo>
                    <a:lnTo>
                      <a:pt x="88" y="65"/>
                    </a:lnTo>
                    <a:lnTo>
                      <a:pt x="88" y="64"/>
                    </a:lnTo>
                    <a:lnTo>
                      <a:pt x="88" y="63"/>
                    </a:lnTo>
                    <a:lnTo>
                      <a:pt x="88" y="62"/>
                    </a:lnTo>
                    <a:lnTo>
                      <a:pt x="89" y="62"/>
                    </a:lnTo>
                    <a:lnTo>
                      <a:pt x="89" y="61"/>
                    </a:lnTo>
                    <a:lnTo>
                      <a:pt x="89" y="60"/>
                    </a:lnTo>
                    <a:lnTo>
                      <a:pt x="90" y="60"/>
                    </a:lnTo>
                    <a:lnTo>
                      <a:pt x="90" y="59"/>
                    </a:lnTo>
                    <a:lnTo>
                      <a:pt x="90" y="58"/>
                    </a:lnTo>
                    <a:lnTo>
                      <a:pt x="90" y="57"/>
                    </a:lnTo>
                    <a:lnTo>
                      <a:pt x="91" y="57"/>
                    </a:lnTo>
                    <a:lnTo>
                      <a:pt x="91" y="56"/>
                    </a:lnTo>
                    <a:lnTo>
                      <a:pt x="91" y="55"/>
                    </a:lnTo>
                    <a:lnTo>
                      <a:pt x="92" y="55"/>
                    </a:lnTo>
                    <a:lnTo>
                      <a:pt x="92" y="54"/>
                    </a:lnTo>
                    <a:lnTo>
                      <a:pt x="92" y="53"/>
                    </a:lnTo>
                    <a:lnTo>
                      <a:pt x="93" y="53"/>
                    </a:lnTo>
                    <a:lnTo>
                      <a:pt x="93" y="52"/>
                    </a:lnTo>
                    <a:lnTo>
                      <a:pt x="93" y="51"/>
                    </a:lnTo>
                    <a:lnTo>
                      <a:pt x="93" y="50"/>
                    </a:lnTo>
                    <a:lnTo>
                      <a:pt x="94" y="50"/>
                    </a:lnTo>
                    <a:lnTo>
                      <a:pt x="94" y="49"/>
                    </a:lnTo>
                    <a:lnTo>
                      <a:pt x="94" y="48"/>
                    </a:lnTo>
                    <a:lnTo>
                      <a:pt x="95" y="48"/>
                    </a:lnTo>
                    <a:lnTo>
                      <a:pt x="95" y="47"/>
                    </a:lnTo>
                    <a:lnTo>
                      <a:pt x="95" y="46"/>
                    </a:lnTo>
                    <a:lnTo>
                      <a:pt x="95" y="45"/>
                    </a:lnTo>
                    <a:lnTo>
                      <a:pt x="96" y="45"/>
                    </a:lnTo>
                    <a:lnTo>
                      <a:pt x="96" y="44"/>
                    </a:lnTo>
                    <a:lnTo>
                      <a:pt x="96" y="43"/>
                    </a:lnTo>
                    <a:lnTo>
                      <a:pt x="96" y="42"/>
                    </a:lnTo>
                    <a:lnTo>
                      <a:pt x="97" y="42"/>
                    </a:lnTo>
                    <a:lnTo>
                      <a:pt x="97" y="41"/>
                    </a:lnTo>
                    <a:lnTo>
                      <a:pt x="97" y="40"/>
                    </a:lnTo>
                    <a:lnTo>
                      <a:pt x="98" y="40"/>
                    </a:lnTo>
                    <a:lnTo>
                      <a:pt x="98" y="39"/>
                    </a:lnTo>
                    <a:lnTo>
                      <a:pt x="98" y="38"/>
                    </a:lnTo>
                    <a:lnTo>
                      <a:pt x="98" y="37"/>
                    </a:lnTo>
                    <a:lnTo>
                      <a:pt x="99" y="37"/>
                    </a:lnTo>
                    <a:lnTo>
                      <a:pt x="99" y="36"/>
                    </a:lnTo>
                    <a:lnTo>
                      <a:pt x="99" y="35"/>
                    </a:lnTo>
                    <a:lnTo>
                      <a:pt x="99" y="34"/>
                    </a:lnTo>
                    <a:lnTo>
                      <a:pt x="100" y="34"/>
                    </a:lnTo>
                    <a:lnTo>
                      <a:pt x="100" y="33"/>
                    </a:lnTo>
                    <a:lnTo>
                      <a:pt x="100" y="32"/>
                    </a:lnTo>
                    <a:lnTo>
                      <a:pt x="100" y="31"/>
                    </a:lnTo>
                    <a:lnTo>
                      <a:pt x="101" y="31"/>
                    </a:lnTo>
                    <a:lnTo>
                      <a:pt x="101" y="30"/>
                    </a:lnTo>
                    <a:lnTo>
                      <a:pt x="101" y="29"/>
                    </a:lnTo>
                    <a:lnTo>
                      <a:pt x="101" y="28"/>
                    </a:lnTo>
                    <a:lnTo>
                      <a:pt x="102" y="28"/>
                    </a:lnTo>
                    <a:lnTo>
                      <a:pt x="102" y="27"/>
                    </a:lnTo>
                    <a:lnTo>
                      <a:pt x="102" y="26"/>
                    </a:lnTo>
                    <a:lnTo>
                      <a:pt x="102" y="25"/>
                    </a:lnTo>
                    <a:lnTo>
                      <a:pt x="103" y="25"/>
                    </a:lnTo>
                    <a:lnTo>
                      <a:pt x="103" y="24"/>
                    </a:lnTo>
                    <a:lnTo>
                      <a:pt x="103" y="23"/>
                    </a:lnTo>
                    <a:lnTo>
                      <a:pt x="103" y="22"/>
                    </a:lnTo>
                    <a:lnTo>
                      <a:pt x="104" y="22"/>
                    </a:lnTo>
                    <a:lnTo>
                      <a:pt x="104" y="21"/>
                    </a:lnTo>
                    <a:lnTo>
                      <a:pt x="104" y="20"/>
                    </a:lnTo>
                    <a:lnTo>
                      <a:pt x="104" y="19"/>
                    </a:lnTo>
                    <a:lnTo>
                      <a:pt x="105" y="19"/>
                    </a:lnTo>
                    <a:lnTo>
                      <a:pt x="105" y="18"/>
                    </a:lnTo>
                    <a:lnTo>
                      <a:pt x="105" y="17"/>
                    </a:lnTo>
                    <a:lnTo>
                      <a:pt x="105" y="16"/>
                    </a:lnTo>
                    <a:lnTo>
                      <a:pt x="106" y="16"/>
                    </a:lnTo>
                    <a:lnTo>
                      <a:pt x="106" y="15"/>
                    </a:lnTo>
                    <a:lnTo>
                      <a:pt x="106" y="14"/>
                    </a:lnTo>
                    <a:lnTo>
                      <a:pt x="106" y="13"/>
                    </a:lnTo>
                    <a:lnTo>
                      <a:pt x="107" y="13"/>
                    </a:lnTo>
                    <a:lnTo>
                      <a:pt x="107" y="12"/>
                    </a:lnTo>
                    <a:lnTo>
                      <a:pt x="107" y="11"/>
                    </a:lnTo>
                    <a:lnTo>
                      <a:pt x="107" y="10"/>
                    </a:lnTo>
                    <a:lnTo>
                      <a:pt x="107" y="9"/>
                    </a:lnTo>
                    <a:lnTo>
                      <a:pt x="108" y="9"/>
                    </a:lnTo>
                    <a:lnTo>
                      <a:pt x="108" y="8"/>
                    </a:lnTo>
                    <a:lnTo>
                      <a:pt x="108" y="7"/>
                    </a:lnTo>
                    <a:lnTo>
                      <a:pt x="108" y="6"/>
                    </a:lnTo>
                    <a:lnTo>
                      <a:pt x="109" y="6"/>
                    </a:lnTo>
                    <a:lnTo>
                      <a:pt x="109" y="5"/>
                    </a:lnTo>
                    <a:lnTo>
                      <a:pt x="109" y="4"/>
                    </a:lnTo>
                    <a:lnTo>
                      <a:pt x="109" y="3"/>
                    </a:lnTo>
                    <a:lnTo>
                      <a:pt x="109" y="2"/>
                    </a:lnTo>
                    <a:lnTo>
                      <a:pt x="110" y="2"/>
                    </a:lnTo>
                    <a:lnTo>
                      <a:pt x="110" y="1"/>
                    </a:lnTo>
                    <a:lnTo>
                      <a:pt x="110" y="0"/>
                    </a:lnTo>
                  </a:path>
                </a:pathLst>
              </a:custGeom>
              <a:noFill/>
              <a:ln w="28575" cap="rnd" cmpd="sng">
                <a:solidFill>
                  <a:srgbClr val="B2B2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9496" name="Freeform 91"/>
              <p:cNvSpPr>
                <a:spLocks/>
              </p:cNvSpPr>
              <p:nvPr/>
            </p:nvSpPr>
            <p:spPr bwMode="auto">
              <a:xfrm>
                <a:off x="3762" y="2216"/>
                <a:ext cx="660" cy="774"/>
              </a:xfrm>
              <a:custGeom>
                <a:avLst/>
                <a:gdLst>
                  <a:gd name="T0" fmla="*/ 2147483646 w 110"/>
                  <a:gd name="T1" fmla="*/ 2147483646 h 129"/>
                  <a:gd name="T2" fmla="*/ 2147483646 w 110"/>
                  <a:gd name="T3" fmla="*/ 2147483646 h 129"/>
                  <a:gd name="T4" fmla="*/ 2147483646 w 110"/>
                  <a:gd name="T5" fmla="*/ 2147483646 h 129"/>
                  <a:gd name="T6" fmla="*/ 2147483646 w 110"/>
                  <a:gd name="T7" fmla="*/ 2147483646 h 129"/>
                  <a:gd name="T8" fmla="*/ 2147483646 w 110"/>
                  <a:gd name="T9" fmla="*/ 2147483646 h 129"/>
                  <a:gd name="T10" fmla="*/ 2147483646 w 110"/>
                  <a:gd name="T11" fmla="*/ 2147483646 h 129"/>
                  <a:gd name="T12" fmla="*/ 2147483646 w 110"/>
                  <a:gd name="T13" fmla="*/ 2147483646 h 129"/>
                  <a:gd name="T14" fmla="*/ 2147483646 w 110"/>
                  <a:gd name="T15" fmla="*/ 2147483646 h 129"/>
                  <a:gd name="T16" fmla="*/ 2147483646 w 110"/>
                  <a:gd name="T17" fmla="*/ 2147483646 h 129"/>
                  <a:gd name="T18" fmla="*/ 2147483646 w 110"/>
                  <a:gd name="T19" fmla="*/ 2147483646 h 129"/>
                  <a:gd name="T20" fmla="*/ 2147483646 w 110"/>
                  <a:gd name="T21" fmla="*/ 2147483646 h 129"/>
                  <a:gd name="T22" fmla="*/ 2147483646 w 110"/>
                  <a:gd name="T23" fmla="*/ 2147483646 h 129"/>
                  <a:gd name="T24" fmla="*/ 2147483646 w 110"/>
                  <a:gd name="T25" fmla="*/ 2147483646 h 129"/>
                  <a:gd name="T26" fmla="*/ 2147483646 w 110"/>
                  <a:gd name="T27" fmla="*/ 2147483646 h 129"/>
                  <a:gd name="T28" fmla="*/ 2147483646 w 110"/>
                  <a:gd name="T29" fmla="*/ 2147483646 h 129"/>
                  <a:gd name="T30" fmla="*/ 2147483646 w 110"/>
                  <a:gd name="T31" fmla="*/ 2147483646 h 129"/>
                  <a:gd name="T32" fmla="*/ 2147483646 w 110"/>
                  <a:gd name="T33" fmla="*/ 2147483646 h 129"/>
                  <a:gd name="T34" fmla="*/ 2147483646 w 110"/>
                  <a:gd name="T35" fmla="*/ 2147483646 h 129"/>
                  <a:gd name="T36" fmla="*/ 2147483646 w 110"/>
                  <a:gd name="T37" fmla="*/ 2147483646 h 129"/>
                  <a:gd name="T38" fmla="*/ 2147483646 w 110"/>
                  <a:gd name="T39" fmla="*/ 2147483646 h 129"/>
                  <a:gd name="T40" fmla="*/ 2147483646 w 110"/>
                  <a:gd name="T41" fmla="*/ 2147483646 h 129"/>
                  <a:gd name="T42" fmla="*/ 2147483646 w 110"/>
                  <a:gd name="T43" fmla="*/ 2147483646 h 129"/>
                  <a:gd name="T44" fmla="*/ 2147483646 w 110"/>
                  <a:gd name="T45" fmla="*/ 2147483646 h 129"/>
                  <a:gd name="T46" fmla="*/ 2147483646 w 110"/>
                  <a:gd name="T47" fmla="*/ 2147483646 h 129"/>
                  <a:gd name="T48" fmla="*/ 2147483646 w 110"/>
                  <a:gd name="T49" fmla="*/ 2147483646 h 129"/>
                  <a:gd name="T50" fmla="*/ 2147483646 w 110"/>
                  <a:gd name="T51" fmla="*/ 2147483646 h 129"/>
                  <a:gd name="T52" fmla="*/ 2147483646 w 110"/>
                  <a:gd name="T53" fmla="*/ 2147483646 h 129"/>
                  <a:gd name="T54" fmla="*/ 2147483646 w 110"/>
                  <a:gd name="T55" fmla="*/ 2147483646 h 129"/>
                  <a:gd name="T56" fmla="*/ 2147483646 w 110"/>
                  <a:gd name="T57" fmla="*/ 2147483646 h 129"/>
                  <a:gd name="T58" fmla="*/ 2147483646 w 110"/>
                  <a:gd name="T59" fmla="*/ 2147483646 h 129"/>
                  <a:gd name="T60" fmla="*/ 2147483646 w 110"/>
                  <a:gd name="T61" fmla="*/ 2147483646 h 129"/>
                  <a:gd name="T62" fmla="*/ 2147483646 w 110"/>
                  <a:gd name="T63" fmla="*/ 2147483646 h 129"/>
                  <a:gd name="T64" fmla="*/ 2147483646 w 110"/>
                  <a:gd name="T65" fmla="*/ 2147483646 h 129"/>
                  <a:gd name="T66" fmla="*/ 2147483646 w 110"/>
                  <a:gd name="T67" fmla="*/ 2147483646 h 129"/>
                  <a:gd name="T68" fmla="*/ 2147483646 w 110"/>
                  <a:gd name="T69" fmla="*/ 2147483646 h 129"/>
                  <a:gd name="T70" fmla="*/ 2147483646 w 110"/>
                  <a:gd name="T71" fmla="*/ 2147483646 h 129"/>
                  <a:gd name="T72" fmla="*/ 2147483646 w 110"/>
                  <a:gd name="T73" fmla="*/ 2147483646 h 129"/>
                  <a:gd name="T74" fmla="*/ 2147483646 w 110"/>
                  <a:gd name="T75" fmla="*/ 2147483646 h 129"/>
                  <a:gd name="T76" fmla="*/ 2147483646 w 110"/>
                  <a:gd name="T77" fmla="*/ 2147483646 h 129"/>
                  <a:gd name="T78" fmla="*/ 2147483646 w 110"/>
                  <a:gd name="T79" fmla="*/ 2147483646 h 129"/>
                  <a:gd name="T80" fmla="*/ 2147483646 w 110"/>
                  <a:gd name="T81" fmla="*/ 2147483646 h 129"/>
                  <a:gd name="T82" fmla="*/ 2147483646 w 110"/>
                  <a:gd name="T83" fmla="*/ 2147483646 h 129"/>
                  <a:gd name="T84" fmla="*/ 2147483646 w 110"/>
                  <a:gd name="T85" fmla="*/ 2147483646 h 129"/>
                  <a:gd name="T86" fmla="*/ 2147483646 w 110"/>
                  <a:gd name="T87" fmla="*/ 2147483646 h 129"/>
                  <a:gd name="T88" fmla="*/ 2147483646 w 110"/>
                  <a:gd name="T89" fmla="*/ 2147483646 h 129"/>
                  <a:gd name="T90" fmla="*/ 2147483646 w 110"/>
                  <a:gd name="T91" fmla="*/ 2147483646 h 129"/>
                  <a:gd name="T92" fmla="*/ 2147483646 w 110"/>
                  <a:gd name="T93" fmla="*/ 2147483646 h 129"/>
                  <a:gd name="T94" fmla="*/ 2147483646 w 110"/>
                  <a:gd name="T95" fmla="*/ 2147483646 h 129"/>
                  <a:gd name="T96" fmla="*/ 2147483646 w 110"/>
                  <a:gd name="T97" fmla="*/ 2147483646 h 129"/>
                  <a:gd name="T98" fmla="*/ 2147483646 w 110"/>
                  <a:gd name="T99" fmla="*/ 2147483646 h 129"/>
                  <a:gd name="T100" fmla="*/ 2147483646 w 110"/>
                  <a:gd name="T101" fmla="*/ 2147483646 h 129"/>
                  <a:gd name="T102" fmla="*/ 2147483646 w 110"/>
                  <a:gd name="T103" fmla="*/ 2147483646 h 129"/>
                  <a:gd name="T104" fmla="*/ 2147483646 w 110"/>
                  <a:gd name="T105" fmla="*/ 2147483646 h 129"/>
                  <a:gd name="T106" fmla="*/ 2147483646 w 110"/>
                  <a:gd name="T107" fmla="*/ 2147483646 h 129"/>
                  <a:gd name="T108" fmla="*/ 2147483646 w 110"/>
                  <a:gd name="T109" fmla="*/ 2147483646 h 129"/>
                  <a:gd name="T110" fmla="*/ 2147483646 w 110"/>
                  <a:gd name="T111" fmla="*/ 2147483646 h 129"/>
                  <a:gd name="T112" fmla="*/ 2147483646 w 110"/>
                  <a:gd name="T113" fmla="*/ 2147483646 h 12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10"/>
                  <a:gd name="T172" fmla="*/ 0 h 129"/>
                  <a:gd name="T173" fmla="*/ 110 w 110"/>
                  <a:gd name="T174" fmla="*/ 129 h 129"/>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10" h="129">
                    <a:moveTo>
                      <a:pt x="0" y="129"/>
                    </a:moveTo>
                    <a:lnTo>
                      <a:pt x="110" y="129"/>
                    </a:lnTo>
                    <a:lnTo>
                      <a:pt x="110" y="128"/>
                    </a:lnTo>
                    <a:lnTo>
                      <a:pt x="110" y="127"/>
                    </a:lnTo>
                    <a:lnTo>
                      <a:pt x="110" y="126"/>
                    </a:lnTo>
                    <a:lnTo>
                      <a:pt x="110" y="125"/>
                    </a:lnTo>
                    <a:lnTo>
                      <a:pt x="110" y="124"/>
                    </a:lnTo>
                    <a:lnTo>
                      <a:pt x="110" y="123"/>
                    </a:lnTo>
                    <a:lnTo>
                      <a:pt x="110" y="122"/>
                    </a:lnTo>
                    <a:lnTo>
                      <a:pt x="110" y="121"/>
                    </a:lnTo>
                    <a:lnTo>
                      <a:pt x="110" y="120"/>
                    </a:lnTo>
                    <a:lnTo>
                      <a:pt x="110" y="119"/>
                    </a:lnTo>
                    <a:lnTo>
                      <a:pt x="110" y="118"/>
                    </a:lnTo>
                    <a:lnTo>
                      <a:pt x="110" y="117"/>
                    </a:lnTo>
                    <a:lnTo>
                      <a:pt x="110" y="116"/>
                    </a:lnTo>
                    <a:lnTo>
                      <a:pt x="110" y="115"/>
                    </a:lnTo>
                    <a:lnTo>
                      <a:pt x="110" y="114"/>
                    </a:lnTo>
                    <a:lnTo>
                      <a:pt x="110" y="113"/>
                    </a:lnTo>
                    <a:lnTo>
                      <a:pt x="110" y="112"/>
                    </a:lnTo>
                    <a:lnTo>
                      <a:pt x="110" y="111"/>
                    </a:lnTo>
                    <a:lnTo>
                      <a:pt x="110" y="110"/>
                    </a:lnTo>
                    <a:lnTo>
                      <a:pt x="110" y="109"/>
                    </a:lnTo>
                    <a:lnTo>
                      <a:pt x="110" y="108"/>
                    </a:lnTo>
                    <a:lnTo>
                      <a:pt x="110" y="107"/>
                    </a:lnTo>
                    <a:lnTo>
                      <a:pt x="110" y="106"/>
                    </a:lnTo>
                    <a:lnTo>
                      <a:pt x="110" y="105"/>
                    </a:lnTo>
                    <a:lnTo>
                      <a:pt x="110" y="104"/>
                    </a:lnTo>
                    <a:lnTo>
                      <a:pt x="110" y="103"/>
                    </a:lnTo>
                    <a:lnTo>
                      <a:pt x="110" y="102"/>
                    </a:lnTo>
                    <a:lnTo>
                      <a:pt x="110" y="101"/>
                    </a:lnTo>
                    <a:lnTo>
                      <a:pt x="110" y="100"/>
                    </a:lnTo>
                    <a:lnTo>
                      <a:pt x="110" y="99"/>
                    </a:lnTo>
                    <a:lnTo>
                      <a:pt x="110" y="98"/>
                    </a:lnTo>
                    <a:lnTo>
                      <a:pt x="110" y="97"/>
                    </a:lnTo>
                    <a:lnTo>
                      <a:pt x="110" y="96"/>
                    </a:lnTo>
                    <a:lnTo>
                      <a:pt x="110" y="95"/>
                    </a:lnTo>
                    <a:lnTo>
                      <a:pt x="110" y="94"/>
                    </a:lnTo>
                    <a:lnTo>
                      <a:pt x="110" y="93"/>
                    </a:lnTo>
                    <a:lnTo>
                      <a:pt x="110" y="92"/>
                    </a:lnTo>
                    <a:lnTo>
                      <a:pt x="110" y="91"/>
                    </a:lnTo>
                    <a:lnTo>
                      <a:pt x="110" y="90"/>
                    </a:lnTo>
                    <a:lnTo>
                      <a:pt x="110" y="89"/>
                    </a:lnTo>
                    <a:lnTo>
                      <a:pt x="110" y="88"/>
                    </a:lnTo>
                    <a:lnTo>
                      <a:pt x="110" y="87"/>
                    </a:lnTo>
                    <a:lnTo>
                      <a:pt x="110" y="86"/>
                    </a:lnTo>
                    <a:lnTo>
                      <a:pt x="110" y="85"/>
                    </a:lnTo>
                    <a:lnTo>
                      <a:pt x="110" y="84"/>
                    </a:lnTo>
                    <a:lnTo>
                      <a:pt x="110" y="83"/>
                    </a:lnTo>
                    <a:lnTo>
                      <a:pt x="110" y="82"/>
                    </a:lnTo>
                    <a:lnTo>
                      <a:pt x="110" y="81"/>
                    </a:lnTo>
                    <a:lnTo>
                      <a:pt x="110" y="80"/>
                    </a:lnTo>
                    <a:lnTo>
                      <a:pt x="110" y="79"/>
                    </a:lnTo>
                    <a:lnTo>
                      <a:pt x="110" y="78"/>
                    </a:lnTo>
                    <a:lnTo>
                      <a:pt x="110" y="77"/>
                    </a:lnTo>
                    <a:lnTo>
                      <a:pt x="110" y="76"/>
                    </a:lnTo>
                    <a:lnTo>
                      <a:pt x="110" y="75"/>
                    </a:lnTo>
                    <a:lnTo>
                      <a:pt x="110" y="74"/>
                    </a:lnTo>
                    <a:lnTo>
                      <a:pt x="110" y="73"/>
                    </a:lnTo>
                    <a:lnTo>
                      <a:pt x="110" y="72"/>
                    </a:lnTo>
                    <a:lnTo>
                      <a:pt x="110" y="71"/>
                    </a:lnTo>
                    <a:lnTo>
                      <a:pt x="110" y="70"/>
                    </a:lnTo>
                    <a:lnTo>
                      <a:pt x="110" y="69"/>
                    </a:lnTo>
                    <a:lnTo>
                      <a:pt x="110" y="68"/>
                    </a:lnTo>
                    <a:lnTo>
                      <a:pt x="110" y="67"/>
                    </a:lnTo>
                    <a:lnTo>
                      <a:pt x="110" y="66"/>
                    </a:lnTo>
                    <a:lnTo>
                      <a:pt x="110" y="65"/>
                    </a:lnTo>
                    <a:lnTo>
                      <a:pt x="110" y="64"/>
                    </a:lnTo>
                    <a:lnTo>
                      <a:pt x="110" y="63"/>
                    </a:lnTo>
                    <a:lnTo>
                      <a:pt x="110" y="62"/>
                    </a:lnTo>
                    <a:lnTo>
                      <a:pt x="110" y="61"/>
                    </a:lnTo>
                    <a:lnTo>
                      <a:pt x="110" y="60"/>
                    </a:lnTo>
                    <a:lnTo>
                      <a:pt x="110" y="59"/>
                    </a:lnTo>
                    <a:lnTo>
                      <a:pt x="110" y="58"/>
                    </a:lnTo>
                    <a:lnTo>
                      <a:pt x="110" y="57"/>
                    </a:lnTo>
                    <a:lnTo>
                      <a:pt x="110" y="56"/>
                    </a:lnTo>
                    <a:lnTo>
                      <a:pt x="110" y="55"/>
                    </a:lnTo>
                    <a:lnTo>
                      <a:pt x="110" y="54"/>
                    </a:lnTo>
                    <a:lnTo>
                      <a:pt x="110" y="53"/>
                    </a:lnTo>
                    <a:lnTo>
                      <a:pt x="110" y="52"/>
                    </a:lnTo>
                    <a:lnTo>
                      <a:pt x="110" y="51"/>
                    </a:lnTo>
                    <a:lnTo>
                      <a:pt x="110" y="50"/>
                    </a:lnTo>
                    <a:lnTo>
                      <a:pt x="110" y="49"/>
                    </a:lnTo>
                    <a:lnTo>
                      <a:pt x="110" y="48"/>
                    </a:lnTo>
                    <a:lnTo>
                      <a:pt x="110" y="47"/>
                    </a:lnTo>
                    <a:lnTo>
                      <a:pt x="110" y="46"/>
                    </a:lnTo>
                    <a:lnTo>
                      <a:pt x="110" y="45"/>
                    </a:lnTo>
                    <a:lnTo>
                      <a:pt x="110" y="44"/>
                    </a:lnTo>
                    <a:lnTo>
                      <a:pt x="110" y="43"/>
                    </a:lnTo>
                    <a:lnTo>
                      <a:pt x="110" y="42"/>
                    </a:lnTo>
                    <a:lnTo>
                      <a:pt x="110" y="41"/>
                    </a:lnTo>
                    <a:lnTo>
                      <a:pt x="110" y="40"/>
                    </a:lnTo>
                    <a:lnTo>
                      <a:pt x="110" y="39"/>
                    </a:lnTo>
                    <a:lnTo>
                      <a:pt x="110" y="38"/>
                    </a:lnTo>
                    <a:lnTo>
                      <a:pt x="110" y="37"/>
                    </a:lnTo>
                    <a:lnTo>
                      <a:pt x="110" y="36"/>
                    </a:lnTo>
                    <a:lnTo>
                      <a:pt x="110" y="35"/>
                    </a:lnTo>
                    <a:lnTo>
                      <a:pt x="110" y="34"/>
                    </a:lnTo>
                    <a:lnTo>
                      <a:pt x="110" y="33"/>
                    </a:lnTo>
                    <a:lnTo>
                      <a:pt x="110" y="32"/>
                    </a:lnTo>
                    <a:lnTo>
                      <a:pt x="110" y="31"/>
                    </a:lnTo>
                    <a:lnTo>
                      <a:pt x="110" y="30"/>
                    </a:lnTo>
                    <a:lnTo>
                      <a:pt x="110" y="29"/>
                    </a:lnTo>
                    <a:lnTo>
                      <a:pt x="110" y="28"/>
                    </a:lnTo>
                    <a:lnTo>
                      <a:pt x="110" y="27"/>
                    </a:lnTo>
                    <a:lnTo>
                      <a:pt x="110" y="26"/>
                    </a:lnTo>
                    <a:lnTo>
                      <a:pt x="110" y="25"/>
                    </a:lnTo>
                    <a:lnTo>
                      <a:pt x="110" y="24"/>
                    </a:lnTo>
                    <a:lnTo>
                      <a:pt x="110" y="23"/>
                    </a:lnTo>
                    <a:lnTo>
                      <a:pt x="110" y="22"/>
                    </a:lnTo>
                    <a:lnTo>
                      <a:pt x="110" y="21"/>
                    </a:lnTo>
                    <a:lnTo>
                      <a:pt x="110" y="20"/>
                    </a:lnTo>
                    <a:lnTo>
                      <a:pt x="110" y="19"/>
                    </a:lnTo>
                    <a:lnTo>
                      <a:pt x="110" y="18"/>
                    </a:lnTo>
                    <a:lnTo>
                      <a:pt x="110" y="17"/>
                    </a:lnTo>
                    <a:lnTo>
                      <a:pt x="110" y="16"/>
                    </a:lnTo>
                    <a:lnTo>
                      <a:pt x="110" y="15"/>
                    </a:lnTo>
                    <a:lnTo>
                      <a:pt x="110" y="14"/>
                    </a:lnTo>
                    <a:lnTo>
                      <a:pt x="110" y="13"/>
                    </a:lnTo>
                    <a:lnTo>
                      <a:pt x="110" y="12"/>
                    </a:lnTo>
                    <a:lnTo>
                      <a:pt x="110" y="11"/>
                    </a:lnTo>
                    <a:lnTo>
                      <a:pt x="110" y="10"/>
                    </a:lnTo>
                    <a:lnTo>
                      <a:pt x="110" y="9"/>
                    </a:lnTo>
                    <a:lnTo>
                      <a:pt x="110" y="8"/>
                    </a:lnTo>
                    <a:lnTo>
                      <a:pt x="110" y="7"/>
                    </a:lnTo>
                    <a:lnTo>
                      <a:pt x="110" y="6"/>
                    </a:lnTo>
                    <a:lnTo>
                      <a:pt x="110" y="5"/>
                    </a:lnTo>
                    <a:lnTo>
                      <a:pt x="110" y="4"/>
                    </a:lnTo>
                    <a:lnTo>
                      <a:pt x="110" y="3"/>
                    </a:lnTo>
                    <a:lnTo>
                      <a:pt x="110" y="2"/>
                    </a:lnTo>
                    <a:lnTo>
                      <a:pt x="110" y="1"/>
                    </a:lnTo>
                    <a:lnTo>
                      <a:pt x="110" y="0"/>
                    </a:lnTo>
                  </a:path>
                </a:pathLst>
              </a:custGeom>
              <a:noFill/>
              <a:ln w="28575" cap="rnd" cmpd="sng">
                <a:solidFill>
                  <a:srgbClr val="B2B2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9497" name="Text Box 92"/>
              <p:cNvSpPr txBox="1">
                <a:spLocks noChangeArrowheads="1"/>
              </p:cNvSpPr>
              <p:nvPr/>
            </p:nvSpPr>
            <p:spPr bwMode="auto">
              <a:xfrm>
                <a:off x="4128" y="2746"/>
                <a:ext cx="374" cy="2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ea typeface="MS PGothic" panose="020B0600070205080204" pitchFamily="34" charset="-128"/>
                  </a:defRPr>
                </a:lvl1pPr>
                <a:lvl2pPr marL="742950" indent="-285750">
                  <a:spcBef>
                    <a:spcPct val="20000"/>
                  </a:spcBef>
                  <a:buChar char="–"/>
                  <a:defRPr sz="2800">
                    <a:solidFill>
                      <a:schemeClr val="tx1"/>
                    </a:solidFill>
                    <a:latin typeface="Times New Roman" panose="02020603050405020304" pitchFamily="18" charset="0"/>
                    <a:ea typeface="MS PGothic" panose="020B0600070205080204" pitchFamily="34" charset="-128"/>
                  </a:defRPr>
                </a:lvl2pPr>
                <a:lvl3pPr marL="1143000" indent="-228600">
                  <a:spcBef>
                    <a:spcPct val="20000"/>
                  </a:spcBef>
                  <a:buChar char="•"/>
                  <a:defRPr sz="2400">
                    <a:solidFill>
                      <a:schemeClr val="tx1"/>
                    </a:solidFill>
                    <a:latin typeface="Times New Roman" panose="02020603050405020304" pitchFamily="18" charset="0"/>
                    <a:ea typeface="MS PGothic"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9pPr>
              </a:lstStyle>
              <a:p>
                <a:pPr eaLnBrk="1" hangingPunct="1">
                  <a:spcBef>
                    <a:spcPct val="0"/>
                  </a:spcBef>
                  <a:buFontTx/>
                  <a:buNone/>
                </a:pPr>
                <a:r>
                  <a:rPr lang="en-US" altLang="en-US" sz="1800">
                    <a:latin typeface="Arial" panose="020B0604020202020204" pitchFamily="34" charset="0"/>
                  </a:rPr>
                  <a:t>3/3</a:t>
                </a:r>
              </a:p>
            </p:txBody>
          </p:sp>
        </p:grpSp>
        <p:grpSp>
          <p:nvGrpSpPr>
            <p:cNvPr id="59432" name="Group 93"/>
            <p:cNvGrpSpPr>
              <a:grpSpLocks/>
            </p:cNvGrpSpPr>
            <p:nvPr/>
          </p:nvGrpSpPr>
          <p:grpSpPr bwMode="auto">
            <a:xfrm>
              <a:off x="432" y="3415"/>
              <a:ext cx="720" cy="840"/>
              <a:chOff x="432" y="3415"/>
              <a:chExt cx="720" cy="840"/>
            </a:xfrm>
          </p:grpSpPr>
          <p:sp>
            <p:nvSpPr>
              <p:cNvPr id="59488" name="Freeform 94"/>
              <p:cNvSpPr>
                <a:spLocks/>
              </p:cNvSpPr>
              <p:nvPr/>
            </p:nvSpPr>
            <p:spPr bwMode="auto">
              <a:xfrm>
                <a:off x="463" y="3444"/>
                <a:ext cx="618" cy="755"/>
              </a:xfrm>
              <a:custGeom>
                <a:avLst/>
                <a:gdLst>
                  <a:gd name="T0" fmla="*/ 613 w 618"/>
                  <a:gd name="T1" fmla="*/ 1 h 755"/>
                  <a:gd name="T2" fmla="*/ 348 w 618"/>
                  <a:gd name="T3" fmla="*/ 0 h 755"/>
                  <a:gd name="T4" fmla="*/ 0 w 618"/>
                  <a:gd name="T5" fmla="*/ 1 h 755"/>
                  <a:gd name="T6" fmla="*/ 1 w 618"/>
                  <a:gd name="T7" fmla="*/ 755 h 755"/>
                  <a:gd name="T8" fmla="*/ 5 w 618"/>
                  <a:gd name="T9" fmla="*/ 504 h 755"/>
                  <a:gd name="T10" fmla="*/ 22 w 618"/>
                  <a:gd name="T11" fmla="*/ 360 h 755"/>
                  <a:gd name="T12" fmla="*/ 31 w 618"/>
                  <a:gd name="T13" fmla="*/ 249 h 755"/>
                  <a:gd name="T14" fmla="*/ 55 w 618"/>
                  <a:gd name="T15" fmla="*/ 125 h 755"/>
                  <a:gd name="T16" fmla="*/ 77 w 618"/>
                  <a:gd name="T17" fmla="*/ 53 h 755"/>
                  <a:gd name="T18" fmla="*/ 104 w 618"/>
                  <a:gd name="T19" fmla="*/ 23 h 755"/>
                  <a:gd name="T20" fmla="*/ 130 w 618"/>
                  <a:gd name="T21" fmla="*/ 3 h 755"/>
                  <a:gd name="T22" fmla="*/ 618 w 618"/>
                  <a:gd name="T23" fmla="*/ 2 h 75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618"/>
                  <a:gd name="T37" fmla="*/ 0 h 755"/>
                  <a:gd name="T38" fmla="*/ 618 w 618"/>
                  <a:gd name="T39" fmla="*/ 755 h 75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618" h="755">
                    <a:moveTo>
                      <a:pt x="613" y="1"/>
                    </a:moveTo>
                    <a:lnTo>
                      <a:pt x="348" y="0"/>
                    </a:lnTo>
                    <a:lnTo>
                      <a:pt x="0" y="1"/>
                    </a:lnTo>
                    <a:lnTo>
                      <a:pt x="1" y="755"/>
                    </a:lnTo>
                    <a:lnTo>
                      <a:pt x="5" y="504"/>
                    </a:lnTo>
                    <a:lnTo>
                      <a:pt x="22" y="360"/>
                    </a:lnTo>
                    <a:lnTo>
                      <a:pt x="31" y="249"/>
                    </a:lnTo>
                    <a:lnTo>
                      <a:pt x="55" y="125"/>
                    </a:lnTo>
                    <a:lnTo>
                      <a:pt x="77" y="53"/>
                    </a:lnTo>
                    <a:lnTo>
                      <a:pt x="104" y="23"/>
                    </a:lnTo>
                    <a:lnTo>
                      <a:pt x="130" y="3"/>
                    </a:lnTo>
                    <a:lnTo>
                      <a:pt x="618" y="2"/>
                    </a:lnTo>
                  </a:path>
                </a:pathLst>
              </a:custGeom>
              <a:solidFill>
                <a:srgbClr val="B2B2B2"/>
              </a:solidFill>
              <a:ln w="9525">
                <a:solidFill>
                  <a:schemeClr val="bg2"/>
                </a:solidFill>
                <a:round/>
                <a:headEnd/>
                <a:tailEnd/>
              </a:ln>
            </p:spPr>
            <p:txBody>
              <a:bodyPr/>
              <a:lstStyle/>
              <a:p>
                <a:endParaRPr lang="en-US"/>
              </a:p>
            </p:txBody>
          </p:sp>
          <p:sp>
            <p:nvSpPr>
              <p:cNvPr id="59489" name="Rectangle 95"/>
              <p:cNvSpPr>
                <a:spLocks noChangeArrowheads="1"/>
              </p:cNvSpPr>
              <p:nvPr/>
            </p:nvSpPr>
            <p:spPr bwMode="auto">
              <a:xfrm>
                <a:off x="432" y="3415"/>
                <a:ext cx="720" cy="840"/>
              </a:xfrm>
              <a:prstGeom prst="rect">
                <a:avLst/>
              </a:prstGeom>
              <a:noFill/>
              <a:ln w="9525"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ea typeface="MS PGothic" panose="020B0600070205080204" pitchFamily="34" charset="-128"/>
                  </a:defRPr>
                </a:lvl1pPr>
                <a:lvl2pPr marL="742950" indent="-285750">
                  <a:spcBef>
                    <a:spcPct val="20000"/>
                  </a:spcBef>
                  <a:buChar char="–"/>
                  <a:defRPr sz="2800">
                    <a:solidFill>
                      <a:schemeClr val="tx1"/>
                    </a:solidFill>
                    <a:latin typeface="Times New Roman" panose="02020603050405020304" pitchFamily="18" charset="0"/>
                    <a:ea typeface="MS PGothic" panose="020B0600070205080204" pitchFamily="34" charset="-128"/>
                  </a:defRPr>
                </a:lvl2pPr>
                <a:lvl3pPr marL="1143000" indent="-228600">
                  <a:spcBef>
                    <a:spcPct val="20000"/>
                  </a:spcBef>
                  <a:buChar char="•"/>
                  <a:defRPr sz="2400">
                    <a:solidFill>
                      <a:schemeClr val="tx1"/>
                    </a:solidFill>
                    <a:latin typeface="Times New Roman" panose="02020603050405020304" pitchFamily="18" charset="0"/>
                    <a:ea typeface="MS PGothic"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9pPr>
              </a:lstStyle>
              <a:p>
                <a:pPr eaLnBrk="1" hangingPunct="1">
                  <a:spcBef>
                    <a:spcPct val="0"/>
                  </a:spcBef>
                  <a:buFontTx/>
                  <a:buNone/>
                </a:pPr>
                <a:endParaRPr lang="en-US" altLang="en-US" sz="1800">
                  <a:latin typeface="Papyrus" panose="03070502060502030205" pitchFamily="66" charset="0"/>
                </a:endParaRPr>
              </a:p>
            </p:txBody>
          </p:sp>
          <p:sp>
            <p:nvSpPr>
              <p:cNvPr id="59490" name="Freeform 96"/>
              <p:cNvSpPr>
                <a:spLocks/>
              </p:cNvSpPr>
              <p:nvPr/>
            </p:nvSpPr>
            <p:spPr bwMode="auto">
              <a:xfrm>
                <a:off x="462" y="3445"/>
                <a:ext cx="660" cy="780"/>
              </a:xfrm>
              <a:custGeom>
                <a:avLst/>
                <a:gdLst>
                  <a:gd name="T0" fmla="*/ 0 w 110"/>
                  <a:gd name="T1" fmla="*/ 2147483646 h 130"/>
                  <a:gd name="T2" fmla="*/ 0 w 110"/>
                  <a:gd name="T3" fmla="*/ 2147483646 h 130"/>
                  <a:gd name="T4" fmla="*/ 0 w 110"/>
                  <a:gd name="T5" fmla="*/ 2147483646 h 130"/>
                  <a:gd name="T6" fmla="*/ 0 w 110"/>
                  <a:gd name="T7" fmla="*/ 2147483646 h 130"/>
                  <a:gd name="T8" fmla="*/ 0 w 110"/>
                  <a:gd name="T9" fmla="*/ 2147483646 h 130"/>
                  <a:gd name="T10" fmla="*/ 0 w 110"/>
                  <a:gd name="T11" fmla="*/ 2147483646 h 130"/>
                  <a:gd name="T12" fmla="*/ 0 w 110"/>
                  <a:gd name="T13" fmla="*/ 2147483646 h 130"/>
                  <a:gd name="T14" fmla="*/ 0 w 110"/>
                  <a:gd name="T15" fmla="*/ 2147483646 h 130"/>
                  <a:gd name="T16" fmla="*/ 0 w 110"/>
                  <a:gd name="T17" fmla="*/ 2147483646 h 130"/>
                  <a:gd name="T18" fmla="*/ 0 w 110"/>
                  <a:gd name="T19" fmla="*/ 2147483646 h 130"/>
                  <a:gd name="T20" fmla="*/ 0 w 110"/>
                  <a:gd name="T21" fmla="*/ 2147483646 h 130"/>
                  <a:gd name="T22" fmla="*/ 0 w 110"/>
                  <a:gd name="T23" fmla="*/ 2147483646 h 130"/>
                  <a:gd name="T24" fmla="*/ 0 w 110"/>
                  <a:gd name="T25" fmla="*/ 2147483646 h 130"/>
                  <a:gd name="T26" fmla="*/ 0 w 110"/>
                  <a:gd name="T27" fmla="*/ 2147483646 h 130"/>
                  <a:gd name="T28" fmla="*/ 0 w 110"/>
                  <a:gd name="T29" fmla="*/ 2147483646 h 130"/>
                  <a:gd name="T30" fmla="*/ 0 w 110"/>
                  <a:gd name="T31" fmla="*/ 2147483646 h 130"/>
                  <a:gd name="T32" fmla="*/ 0 w 110"/>
                  <a:gd name="T33" fmla="*/ 2147483646 h 130"/>
                  <a:gd name="T34" fmla="*/ 0 w 110"/>
                  <a:gd name="T35" fmla="*/ 2147483646 h 130"/>
                  <a:gd name="T36" fmla="*/ 0 w 110"/>
                  <a:gd name="T37" fmla="*/ 2147483646 h 130"/>
                  <a:gd name="T38" fmla="*/ 0 w 110"/>
                  <a:gd name="T39" fmla="*/ 2147483646 h 130"/>
                  <a:gd name="T40" fmla="*/ 0 w 110"/>
                  <a:gd name="T41" fmla="*/ 2147483646 h 130"/>
                  <a:gd name="T42" fmla="*/ 0 w 110"/>
                  <a:gd name="T43" fmla="*/ 2147483646 h 130"/>
                  <a:gd name="T44" fmla="*/ 0 w 110"/>
                  <a:gd name="T45" fmla="*/ 2147483646 h 130"/>
                  <a:gd name="T46" fmla="*/ 0 w 110"/>
                  <a:gd name="T47" fmla="*/ 2147483646 h 130"/>
                  <a:gd name="T48" fmla="*/ 0 w 110"/>
                  <a:gd name="T49" fmla="*/ 2147483646 h 130"/>
                  <a:gd name="T50" fmla="*/ 0 w 110"/>
                  <a:gd name="T51" fmla="*/ 2147483646 h 130"/>
                  <a:gd name="T52" fmla="*/ 0 w 110"/>
                  <a:gd name="T53" fmla="*/ 2147483646 h 130"/>
                  <a:gd name="T54" fmla="*/ 0 w 110"/>
                  <a:gd name="T55" fmla="*/ 2147483646 h 130"/>
                  <a:gd name="T56" fmla="*/ 0 w 110"/>
                  <a:gd name="T57" fmla="*/ 2147483646 h 130"/>
                  <a:gd name="T58" fmla="*/ 0 w 110"/>
                  <a:gd name="T59" fmla="*/ 2147483646 h 130"/>
                  <a:gd name="T60" fmla="*/ 0 w 110"/>
                  <a:gd name="T61" fmla="*/ 2147483646 h 130"/>
                  <a:gd name="T62" fmla="*/ 0 w 110"/>
                  <a:gd name="T63" fmla="*/ 2147483646 h 130"/>
                  <a:gd name="T64" fmla="*/ 0 w 110"/>
                  <a:gd name="T65" fmla="*/ 2147483646 h 130"/>
                  <a:gd name="T66" fmla="*/ 0 w 110"/>
                  <a:gd name="T67" fmla="*/ 2147483646 h 130"/>
                  <a:gd name="T68" fmla="*/ 0 w 110"/>
                  <a:gd name="T69" fmla="*/ 2147483646 h 130"/>
                  <a:gd name="T70" fmla="*/ 0 w 110"/>
                  <a:gd name="T71" fmla="*/ 2147483646 h 130"/>
                  <a:gd name="T72" fmla="*/ 0 w 110"/>
                  <a:gd name="T73" fmla="*/ 2147483646 h 130"/>
                  <a:gd name="T74" fmla="*/ 0 w 110"/>
                  <a:gd name="T75" fmla="*/ 2147483646 h 130"/>
                  <a:gd name="T76" fmla="*/ 0 w 110"/>
                  <a:gd name="T77" fmla="*/ 2147483646 h 130"/>
                  <a:gd name="T78" fmla="*/ 0 w 110"/>
                  <a:gd name="T79" fmla="*/ 2147483646 h 130"/>
                  <a:gd name="T80" fmla="*/ 0 w 110"/>
                  <a:gd name="T81" fmla="*/ 2147483646 h 130"/>
                  <a:gd name="T82" fmla="*/ 0 w 110"/>
                  <a:gd name="T83" fmla="*/ 2147483646 h 130"/>
                  <a:gd name="T84" fmla="*/ 0 w 110"/>
                  <a:gd name="T85" fmla="*/ 2147483646 h 130"/>
                  <a:gd name="T86" fmla="*/ 0 w 110"/>
                  <a:gd name="T87" fmla="*/ 2147483646 h 130"/>
                  <a:gd name="T88" fmla="*/ 0 w 110"/>
                  <a:gd name="T89" fmla="*/ 2147483646 h 130"/>
                  <a:gd name="T90" fmla="*/ 0 w 110"/>
                  <a:gd name="T91" fmla="*/ 2147483646 h 130"/>
                  <a:gd name="T92" fmla="*/ 0 w 110"/>
                  <a:gd name="T93" fmla="*/ 2147483646 h 130"/>
                  <a:gd name="T94" fmla="*/ 0 w 110"/>
                  <a:gd name="T95" fmla="*/ 2147483646 h 130"/>
                  <a:gd name="T96" fmla="*/ 0 w 110"/>
                  <a:gd name="T97" fmla="*/ 2147483646 h 130"/>
                  <a:gd name="T98" fmla="*/ 0 w 110"/>
                  <a:gd name="T99" fmla="*/ 2147483646 h 130"/>
                  <a:gd name="T100" fmla="*/ 0 w 110"/>
                  <a:gd name="T101" fmla="*/ 2147483646 h 130"/>
                  <a:gd name="T102" fmla="*/ 0 w 110"/>
                  <a:gd name="T103" fmla="*/ 2147483646 h 130"/>
                  <a:gd name="T104" fmla="*/ 0 w 110"/>
                  <a:gd name="T105" fmla="*/ 2147483646 h 130"/>
                  <a:gd name="T106" fmla="*/ 0 w 110"/>
                  <a:gd name="T107" fmla="*/ 2147483646 h 130"/>
                  <a:gd name="T108" fmla="*/ 0 w 110"/>
                  <a:gd name="T109" fmla="*/ 2147483646 h 130"/>
                  <a:gd name="T110" fmla="*/ 0 w 110"/>
                  <a:gd name="T111" fmla="*/ 2147483646 h 130"/>
                  <a:gd name="T112" fmla="*/ 0 w 110"/>
                  <a:gd name="T113" fmla="*/ 2147483646 h 13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10"/>
                  <a:gd name="T172" fmla="*/ 0 h 130"/>
                  <a:gd name="T173" fmla="*/ 110 w 110"/>
                  <a:gd name="T174" fmla="*/ 130 h 13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10" h="130">
                    <a:moveTo>
                      <a:pt x="0" y="130"/>
                    </a:moveTo>
                    <a:lnTo>
                      <a:pt x="0" y="129"/>
                    </a:lnTo>
                    <a:lnTo>
                      <a:pt x="0" y="128"/>
                    </a:lnTo>
                    <a:lnTo>
                      <a:pt x="0" y="127"/>
                    </a:lnTo>
                    <a:lnTo>
                      <a:pt x="0" y="126"/>
                    </a:lnTo>
                    <a:lnTo>
                      <a:pt x="0" y="125"/>
                    </a:lnTo>
                    <a:lnTo>
                      <a:pt x="0" y="124"/>
                    </a:lnTo>
                    <a:lnTo>
                      <a:pt x="0" y="123"/>
                    </a:lnTo>
                    <a:lnTo>
                      <a:pt x="0" y="122"/>
                    </a:lnTo>
                    <a:lnTo>
                      <a:pt x="0" y="121"/>
                    </a:lnTo>
                    <a:lnTo>
                      <a:pt x="0" y="120"/>
                    </a:lnTo>
                    <a:lnTo>
                      <a:pt x="0" y="119"/>
                    </a:lnTo>
                    <a:lnTo>
                      <a:pt x="0" y="118"/>
                    </a:lnTo>
                    <a:lnTo>
                      <a:pt x="0" y="117"/>
                    </a:lnTo>
                    <a:lnTo>
                      <a:pt x="0" y="116"/>
                    </a:lnTo>
                    <a:lnTo>
                      <a:pt x="0" y="115"/>
                    </a:lnTo>
                    <a:lnTo>
                      <a:pt x="0" y="114"/>
                    </a:lnTo>
                    <a:lnTo>
                      <a:pt x="0" y="113"/>
                    </a:lnTo>
                    <a:lnTo>
                      <a:pt x="0" y="112"/>
                    </a:lnTo>
                    <a:lnTo>
                      <a:pt x="0" y="111"/>
                    </a:lnTo>
                    <a:lnTo>
                      <a:pt x="0" y="110"/>
                    </a:lnTo>
                    <a:lnTo>
                      <a:pt x="0" y="109"/>
                    </a:lnTo>
                    <a:lnTo>
                      <a:pt x="0" y="108"/>
                    </a:lnTo>
                    <a:lnTo>
                      <a:pt x="0" y="107"/>
                    </a:lnTo>
                    <a:lnTo>
                      <a:pt x="0" y="106"/>
                    </a:lnTo>
                    <a:lnTo>
                      <a:pt x="0" y="105"/>
                    </a:lnTo>
                    <a:lnTo>
                      <a:pt x="0" y="104"/>
                    </a:lnTo>
                    <a:lnTo>
                      <a:pt x="0" y="103"/>
                    </a:lnTo>
                    <a:lnTo>
                      <a:pt x="0" y="102"/>
                    </a:lnTo>
                    <a:lnTo>
                      <a:pt x="0" y="101"/>
                    </a:lnTo>
                    <a:lnTo>
                      <a:pt x="0" y="100"/>
                    </a:lnTo>
                    <a:lnTo>
                      <a:pt x="0" y="99"/>
                    </a:lnTo>
                    <a:lnTo>
                      <a:pt x="0" y="98"/>
                    </a:lnTo>
                    <a:lnTo>
                      <a:pt x="0" y="97"/>
                    </a:lnTo>
                    <a:lnTo>
                      <a:pt x="0" y="96"/>
                    </a:lnTo>
                    <a:lnTo>
                      <a:pt x="0" y="95"/>
                    </a:lnTo>
                    <a:lnTo>
                      <a:pt x="0" y="94"/>
                    </a:lnTo>
                    <a:lnTo>
                      <a:pt x="0" y="93"/>
                    </a:lnTo>
                    <a:lnTo>
                      <a:pt x="0" y="92"/>
                    </a:lnTo>
                    <a:lnTo>
                      <a:pt x="0" y="91"/>
                    </a:lnTo>
                    <a:lnTo>
                      <a:pt x="0" y="90"/>
                    </a:lnTo>
                    <a:lnTo>
                      <a:pt x="0" y="89"/>
                    </a:lnTo>
                    <a:lnTo>
                      <a:pt x="0" y="88"/>
                    </a:lnTo>
                    <a:lnTo>
                      <a:pt x="0" y="87"/>
                    </a:lnTo>
                    <a:lnTo>
                      <a:pt x="0" y="86"/>
                    </a:lnTo>
                    <a:lnTo>
                      <a:pt x="0" y="85"/>
                    </a:lnTo>
                    <a:lnTo>
                      <a:pt x="0" y="84"/>
                    </a:lnTo>
                    <a:lnTo>
                      <a:pt x="0" y="83"/>
                    </a:lnTo>
                    <a:lnTo>
                      <a:pt x="0" y="82"/>
                    </a:lnTo>
                    <a:lnTo>
                      <a:pt x="0" y="81"/>
                    </a:lnTo>
                    <a:lnTo>
                      <a:pt x="0" y="80"/>
                    </a:lnTo>
                    <a:lnTo>
                      <a:pt x="0" y="79"/>
                    </a:lnTo>
                    <a:lnTo>
                      <a:pt x="0" y="78"/>
                    </a:lnTo>
                    <a:lnTo>
                      <a:pt x="0" y="77"/>
                    </a:lnTo>
                    <a:lnTo>
                      <a:pt x="0" y="76"/>
                    </a:lnTo>
                    <a:lnTo>
                      <a:pt x="0" y="75"/>
                    </a:lnTo>
                    <a:lnTo>
                      <a:pt x="0" y="74"/>
                    </a:lnTo>
                    <a:lnTo>
                      <a:pt x="0" y="73"/>
                    </a:lnTo>
                    <a:lnTo>
                      <a:pt x="0" y="72"/>
                    </a:lnTo>
                    <a:lnTo>
                      <a:pt x="0" y="71"/>
                    </a:lnTo>
                    <a:lnTo>
                      <a:pt x="0" y="70"/>
                    </a:lnTo>
                    <a:lnTo>
                      <a:pt x="0" y="69"/>
                    </a:lnTo>
                    <a:lnTo>
                      <a:pt x="0" y="68"/>
                    </a:lnTo>
                    <a:lnTo>
                      <a:pt x="0" y="67"/>
                    </a:lnTo>
                    <a:lnTo>
                      <a:pt x="0" y="66"/>
                    </a:lnTo>
                    <a:lnTo>
                      <a:pt x="0" y="65"/>
                    </a:lnTo>
                    <a:lnTo>
                      <a:pt x="0" y="64"/>
                    </a:lnTo>
                    <a:lnTo>
                      <a:pt x="0" y="63"/>
                    </a:lnTo>
                    <a:lnTo>
                      <a:pt x="0" y="62"/>
                    </a:lnTo>
                    <a:lnTo>
                      <a:pt x="0" y="61"/>
                    </a:lnTo>
                    <a:lnTo>
                      <a:pt x="0" y="60"/>
                    </a:lnTo>
                    <a:lnTo>
                      <a:pt x="0" y="59"/>
                    </a:lnTo>
                    <a:lnTo>
                      <a:pt x="0" y="58"/>
                    </a:lnTo>
                    <a:lnTo>
                      <a:pt x="0" y="57"/>
                    </a:lnTo>
                    <a:lnTo>
                      <a:pt x="0" y="56"/>
                    </a:lnTo>
                    <a:lnTo>
                      <a:pt x="0" y="55"/>
                    </a:lnTo>
                    <a:lnTo>
                      <a:pt x="0" y="54"/>
                    </a:lnTo>
                    <a:lnTo>
                      <a:pt x="0" y="53"/>
                    </a:lnTo>
                    <a:lnTo>
                      <a:pt x="0" y="52"/>
                    </a:lnTo>
                    <a:lnTo>
                      <a:pt x="0" y="51"/>
                    </a:lnTo>
                    <a:lnTo>
                      <a:pt x="0" y="50"/>
                    </a:lnTo>
                    <a:lnTo>
                      <a:pt x="0" y="49"/>
                    </a:lnTo>
                    <a:lnTo>
                      <a:pt x="0" y="48"/>
                    </a:lnTo>
                    <a:lnTo>
                      <a:pt x="0" y="47"/>
                    </a:lnTo>
                    <a:lnTo>
                      <a:pt x="0" y="46"/>
                    </a:lnTo>
                    <a:lnTo>
                      <a:pt x="0" y="45"/>
                    </a:lnTo>
                    <a:lnTo>
                      <a:pt x="0" y="44"/>
                    </a:lnTo>
                    <a:lnTo>
                      <a:pt x="0" y="43"/>
                    </a:lnTo>
                    <a:lnTo>
                      <a:pt x="0" y="42"/>
                    </a:lnTo>
                    <a:lnTo>
                      <a:pt x="0" y="41"/>
                    </a:lnTo>
                    <a:lnTo>
                      <a:pt x="0" y="40"/>
                    </a:lnTo>
                    <a:lnTo>
                      <a:pt x="0" y="39"/>
                    </a:lnTo>
                    <a:lnTo>
                      <a:pt x="0" y="38"/>
                    </a:lnTo>
                    <a:lnTo>
                      <a:pt x="0" y="37"/>
                    </a:lnTo>
                    <a:lnTo>
                      <a:pt x="0" y="36"/>
                    </a:lnTo>
                    <a:lnTo>
                      <a:pt x="0" y="35"/>
                    </a:lnTo>
                    <a:lnTo>
                      <a:pt x="0" y="34"/>
                    </a:lnTo>
                    <a:lnTo>
                      <a:pt x="0" y="33"/>
                    </a:lnTo>
                    <a:lnTo>
                      <a:pt x="0" y="32"/>
                    </a:lnTo>
                    <a:lnTo>
                      <a:pt x="0" y="31"/>
                    </a:lnTo>
                    <a:lnTo>
                      <a:pt x="0" y="30"/>
                    </a:lnTo>
                    <a:lnTo>
                      <a:pt x="0" y="29"/>
                    </a:lnTo>
                    <a:lnTo>
                      <a:pt x="0" y="28"/>
                    </a:lnTo>
                    <a:lnTo>
                      <a:pt x="0" y="27"/>
                    </a:lnTo>
                    <a:lnTo>
                      <a:pt x="0" y="26"/>
                    </a:lnTo>
                    <a:lnTo>
                      <a:pt x="0" y="25"/>
                    </a:lnTo>
                    <a:lnTo>
                      <a:pt x="0" y="24"/>
                    </a:lnTo>
                    <a:lnTo>
                      <a:pt x="0" y="23"/>
                    </a:lnTo>
                    <a:lnTo>
                      <a:pt x="0" y="22"/>
                    </a:lnTo>
                    <a:lnTo>
                      <a:pt x="0" y="21"/>
                    </a:lnTo>
                    <a:lnTo>
                      <a:pt x="0" y="20"/>
                    </a:lnTo>
                    <a:lnTo>
                      <a:pt x="0" y="19"/>
                    </a:lnTo>
                    <a:lnTo>
                      <a:pt x="0" y="18"/>
                    </a:lnTo>
                    <a:lnTo>
                      <a:pt x="0" y="17"/>
                    </a:lnTo>
                    <a:lnTo>
                      <a:pt x="0" y="16"/>
                    </a:lnTo>
                    <a:lnTo>
                      <a:pt x="0" y="15"/>
                    </a:lnTo>
                    <a:lnTo>
                      <a:pt x="0" y="14"/>
                    </a:lnTo>
                    <a:lnTo>
                      <a:pt x="0" y="13"/>
                    </a:lnTo>
                    <a:lnTo>
                      <a:pt x="0" y="12"/>
                    </a:lnTo>
                    <a:lnTo>
                      <a:pt x="0" y="11"/>
                    </a:lnTo>
                    <a:lnTo>
                      <a:pt x="0" y="10"/>
                    </a:lnTo>
                    <a:lnTo>
                      <a:pt x="0" y="9"/>
                    </a:lnTo>
                    <a:lnTo>
                      <a:pt x="0" y="8"/>
                    </a:lnTo>
                    <a:lnTo>
                      <a:pt x="0" y="7"/>
                    </a:lnTo>
                    <a:lnTo>
                      <a:pt x="0" y="6"/>
                    </a:lnTo>
                    <a:lnTo>
                      <a:pt x="0" y="5"/>
                    </a:lnTo>
                    <a:lnTo>
                      <a:pt x="0" y="4"/>
                    </a:lnTo>
                    <a:lnTo>
                      <a:pt x="0" y="3"/>
                    </a:lnTo>
                    <a:lnTo>
                      <a:pt x="0" y="2"/>
                    </a:lnTo>
                    <a:lnTo>
                      <a:pt x="0" y="1"/>
                    </a:lnTo>
                    <a:lnTo>
                      <a:pt x="0" y="0"/>
                    </a:lnTo>
                    <a:lnTo>
                      <a:pt x="110" y="0"/>
                    </a:lnTo>
                  </a:path>
                </a:pathLst>
              </a:custGeom>
              <a:noFill/>
              <a:ln w="28575" cap="rnd" cmpd="sng">
                <a:solidFill>
                  <a:srgbClr val="B2B2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9491" name="Freeform 97"/>
              <p:cNvSpPr>
                <a:spLocks/>
              </p:cNvSpPr>
              <p:nvPr/>
            </p:nvSpPr>
            <p:spPr bwMode="auto">
              <a:xfrm>
                <a:off x="462" y="3445"/>
                <a:ext cx="660" cy="780"/>
              </a:xfrm>
              <a:custGeom>
                <a:avLst/>
                <a:gdLst>
                  <a:gd name="T0" fmla="*/ 0 w 110"/>
                  <a:gd name="T1" fmla="*/ 2147483646 h 130"/>
                  <a:gd name="T2" fmla="*/ 0 w 110"/>
                  <a:gd name="T3" fmla="*/ 2147483646 h 130"/>
                  <a:gd name="T4" fmla="*/ 0 w 110"/>
                  <a:gd name="T5" fmla="*/ 2147483646 h 130"/>
                  <a:gd name="T6" fmla="*/ 0 w 110"/>
                  <a:gd name="T7" fmla="*/ 2147483646 h 130"/>
                  <a:gd name="T8" fmla="*/ 0 w 110"/>
                  <a:gd name="T9" fmla="*/ 2147483646 h 130"/>
                  <a:gd name="T10" fmla="*/ 0 w 110"/>
                  <a:gd name="T11" fmla="*/ 2147483646 h 130"/>
                  <a:gd name="T12" fmla="*/ 0 w 110"/>
                  <a:gd name="T13" fmla="*/ 2147483646 h 130"/>
                  <a:gd name="T14" fmla="*/ 0 w 110"/>
                  <a:gd name="T15" fmla="*/ 2147483646 h 130"/>
                  <a:gd name="T16" fmla="*/ 2147483646 w 110"/>
                  <a:gd name="T17" fmla="*/ 2147483646 h 130"/>
                  <a:gd name="T18" fmla="*/ 2147483646 w 110"/>
                  <a:gd name="T19" fmla="*/ 2147483646 h 130"/>
                  <a:gd name="T20" fmla="*/ 2147483646 w 110"/>
                  <a:gd name="T21" fmla="*/ 2147483646 h 130"/>
                  <a:gd name="T22" fmla="*/ 2147483646 w 110"/>
                  <a:gd name="T23" fmla="*/ 2147483646 h 130"/>
                  <a:gd name="T24" fmla="*/ 2147483646 w 110"/>
                  <a:gd name="T25" fmla="*/ 2147483646 h 130"/>
                  <a:gd name="T26" fmla="*/ 2147483646 w 110"/>
                  <a:gd name="T27" fmla="*/ 2147483646 h 130"/>
                  <a:gd name="T28" fmla="*/ 2147483646 w 110"/>
                  <a:gd name="T29" fmla="*/ 2147483646 h 130"/>
                  <a:gd name="T30" fmla="*/ 2147483646 w 110"/>
                  <a:gd name="T31" fmla="*/ 2147483646 h 130"/>
                  <a:gd name="T32" fmla="*/ 2147483646 w 110"/>
                  <a:gd name="T33" fmla="*/ 2147483646 h 130"/>
                  <a:gd name="T34" fmla="*/ 2147483646 w 110"/>
                  <a:gd name="T35" fmla="*/ 2147483646 h 130"/>
                  <a:gd name="T36" fmla="*/ 2147483646 w 110"/>
                  <a:gd name="T37" fmla="*/ 2147483646 h 130"/>
                  <a:gd name="T38" fmla="*/ 2147483646 w 110"/>
                  <a:gd name="T39" fmla="*/ 2147483646 h 130"/>
                  <a:gd name="T40" fmla="*/ 2147483646 w 110"/>
                  <a:gd name="T41" fmla="*/ 2147483646 h 130"/>
                  <a:gd name="T42" fmla="*/ 2147483646 w 110"/>
                  <a:gd name="T43" fmla="*/ 2147483646 h 130"/>
                  <a:gd name="T44" fmla="*/ 2147483646 w 110"/>
                  <a:gd name="T45" fmla="*/ 2147483646 h 130"/>
                  <a:gd name="T46" fmla="*/ 2147483646 w 110"/>
                  <a:gd name="T47" fmla="*/ 2147483646 h 130"/>
                  <a:gd name="T48" fmla="*/ 2147483646 w 110"/>
                  <a:gd name="T49" fmla="*/ 2147483646 h 130"/>
                  <a:gd name="T50" fmla="*/ 2147483646 w 110"/>
                  <a:gd name="T51" fmla="*/ 2147483646 h 130"/>
                  <a:gd name="T52" fmla="*/ 2147483646 w 110"/>
                  <a:gd name="T53" fmla="*/ 2147483646 h 130"/>
                  <a:gd name="T54" fmla="*/ 2147483646 w 110"/>
                  <a:gd name="T55" fmla="*/ 2147483646 h 130"/>
                  <a:gd name="T56" fmla="*/ 2147483646 w 110"/>
                  <a:gd name="T57" fmla="*/ 2147483646 h 130"/>
                  <a:gd name="T58" fmla="*/ 2147483646 w 110"/>
                  <a:gd name="T59" fmla="*/ 2147483646 h 130"/>
                  <a:gd name="T60" fmla="*/ 2147483646 w 110"/>
                  <a:gd name="T61" fmla="*/ 2147483646 h 130"/>
                  <a:gd name="T62" fmla="*/ 2147483646 w 110"/>
                  <a:gd name="T63" fmla="*/ 2147483646 h 130"/>
                  <a:gd name="T64" fmla="*/ 2147483646 w 110"/>
                  <a:gd name="T65" fmla="*/ 2147483646 h 130"/>
                  <a:gd name="T66" fmla="*/ 2147483646 w 110"/>
                  <a:gd name="T67" fmla="*/ 2147483646 h 130"/>
                  <a:gd name="T68" fmla="*/ 2147483646 w 110"/>
                  <a:gd name="T69" fmla="*/ 2147483646 h 130"/>
                  <a:gd name="T70" fmla="*/ 2147483646 w 110"/>
                  <a:gd name="T71" fmla="*/ 2147483646 h 130"/>
                  <a:gd name="T72" fmla="*/ 2147483646 w 110"/>
                  <a:gd name="T73" fmla="*/ 2147483646 h 130"/>
                  <a:gd name="T74" fmla="*/ 2147483646 w 110"/>
                  <a:gd name="T75" fmla="*/ 2147483646 h 130"/>
                  <a:gd name="T76" fmla="*/ 2147483646 w 110"/>
                  <a:gd name="T77" fmla="*/ 2147483646 h 130"/>
                  <a:gd name="T78" fmla="*/ 2147483646 w 110"/>
                  <a:gd name="T79" fmla="*/ 2147483646 h 130"/>
                  <a:gd name="T80" fmla="*/ 2147483646 w 110"/>
                  <a:gd name="T81" fmla="*/ 2147483646 h 130"/>
                  <a:gd name="T82" fmla="*/ 2147483646 w 110"/>
                  <a:gd name="T83" fmla="*/ 2147483646 h 130"/>
                  <a:gd name="T84" fmla="*/ 2147483646 w 110"/>
                  <a:gd name="T85" fmla="*/ 2147483646 h 130"/>
                  <a:gd name="T86" fmla="*/ 2147483646 w 110"/>
                  <a:gd name="T87" fmla="*/ 2147483646 h 130"/>
                  <a:gd name="T88" fmla="*/ 2147483646 w 110"/>
                  <a:gd name="T89" fmla="*/ 2147483646 h 130"/>
                  <a:gd name="T90" fmla="*/ 2147483646 w 110"/>
                  <a:gd name="T91" fmla="*/ 2147483646 h 130"/>
                  <a:gd name="T92" fmla="*/ 2147483646 w 110"/>
                  <a:gd name="T93" fmla="*/ 2147483646 h 130"/>
                  <a:gd name="T94" fmla="*/ 2147483646 w 110"/>
                  <a:gd name="T95" fmla="*/ 2147483646 h 130"/>
                  <a:gd name="T96" fmla="*/ 2147483646 w 110"/>
                  <a:gd name="T97" fmla="*/ 2147483646 h 130"/>
                  <a:gd name="T98" fmla="*/ 2147483646 w 110"/>
                  <a:gd name="T99" fmla="*/ 2147483646 h 130"/>
                  <a:gd name="T100" fmla="*/ 2147483646 w 110"/>
                  <a:gd name="T101" fmla="*/ 2147483646 h 130"/>
                  <a:gd name="T102" fmla="*/ 2147483646 w 110"/>
                  <a:gd name="T103" fmla="*/ 2147483646 h 130"/>
                  <a:gd name="T104" fmla="*/ 2147483646 w 110"/>
                  <a:gd name="T105" fmla="*/ 2147483646 h 130"/>
                  <a:gd name="T106" fmla="*/ 2147483646 w 110"/>
                  <a:gd name="T107" fmla="*/ 2147483646 h 130"/>
                  <a:gd name="T108" fmla="*/ 2147483646 w 110"/>
                  <a:gd name="T109" fmla="*/ 2147483646 h 130"/>
                  <a:gd name="T110" fmla="*/ 2147483646 w 110"/>
                  <a:gd name="T111" fmla="*/ 2147483646 h 130"/>
                  <a:gd name="T112" fmla="*/ 2147483646 w 110"/>
                  <a:gd name="T113" fmla="*/ 2147483646 h 13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10"/>
                  <a:gd name="T172" fmla="*/ 0 h 130"/>
                  <a:gd name="T173" fmla="*/ 110 w 110"/>
                  <a:gd name="T174" fmla="*/ 130 h 13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10" h="130">
                    <a:moveTo>
                      <a:pt x="0" y="130"/>
                    </a:moveTo>
                    <a:lnTo>
                      <a:pt x="0" y="130"/>
                    </a:lnTo>
                    <a:lnTo>
                      <a:pt x="0" y="129"/>
                    </a:lnTo>
                    <a:lnTo>
                      <a:pt x="0" y="128"/>
                    </a:lnTo>
                    <a:lnTo>
                      <a:pt x="0" y="127"/>
                    </a:lnTo>
                    <a:lnTo>
                      <a:pt x="0" y="126"/>
                    </a:lnTo>
                    <a:lnTo>
                      <a:pt x="0" y="125"/>
                    </a:lnTo>
                    <a:lnTo>
                      <a:pt x="0" y="124"/>
                    </a:lnTo>
                    <a:lnTo>
                      <a:pt x="0" y="123"/>
                    </a:lnTo>
                    <a:lnTo>
                      <a:pt x="0" y="122"/>
                    </a:lnTo>
                    <a:lnTo>
                      <a:pt x="0" y="121"/>
                    </a:lnTo>
                    <a:lnTo>
                      <a:pt x="0" y="120"/>
                    </a:lnTo>
                    <a:lnTo>
                      <a:pt x="0" y="119"/>
                    </a:lnTo>
                    <a:lnTo>
                      <a:pt x="0" y="118"/>
                    </a:lnTo>
                    <a:lnTo>
                      <a:pt x="0" y="117"/>
                    </a:lnTo>
                    <a:lnTo>
                      <a:pt x="0" y="116"/>
                    </a:lnTo>
                    <a:lnTo>
                      <a:pt x="0" y="115"/>
                    </a:lnTo>
                    <a:lnTo>
                      <a:pt x="0" y="114"/>
                    </a:lnTo>
                    <a:lnTo>
                      <a:pt x="0" y="113"/>
                    </a:lnTo>
                    <a:lnTo>
                      <a:pt x="0" y="112"/>
                    </a:lnTo>
                    <a:lnTo>
                      <a:pt x="0" y="111"/>
                    </a:lnTo>
                    <a:lnTo>
                      <a:pt x="1" y="111"/>
                    </a:lnTo>
                    <a:lnTo>
                      <a:pt x="1" y="110"/>
                    </a:lnTo>
                    <a:lnTo>
                      <a:pt x="1" y="109"/>
                    </a:lnTo>
                    <a:lnTo>
                      <a:pt x="1" y="108"/>
                    </a:lnTo>
                    <a:lnTo>
                      <a:pt x="1" y="107"/>
                    </a:lnTo>
                    <a:lnTo>
                      <a:pt x="1" y="106"/>
                    </a:lnTo>
                    <a:lnTo>
                      <a:pt x="1" y="105"/>
                    </a:lnTo>
                    <a:lnTo>
                      <a:pt x="1" y="104"/>
                    </a:lnTo>
                    <a:lnTo>
                      <a:pt x="1" y="103"/>
                    </a:lnTo>
                    <a:lnTo>
                      <a:pt x="1" y="102"/>
                    </a:lnTo>
                    <a:lnTo>
                      <a:pt x="1" y="101"/>
                    </a:lnTo>
                    <a:lnTo>
                      <a:pt x="1" y="100"/>
                    </a:lnTo>
                    <a:lnTo>
                      <a:pt x="1" y="99"/>
                    </a:lnTo>
                    <a:lnTo>
                      <a:pt x="1" y="98"/>
                    </a:lnTo>
                    <a:lnTo>
                      <a:pt x="1" y="97"/>
                    </a:lnTo>
                    <a:lnTo>
                      <a:pt x="1" y="96"/>
                    </a:lnTo>
                    <a:lnTo>
                      <a:pt x="1" y="95"/>
                    </a:lnTo>
                    <a:lnTo>
                      <a:pt x="1" y="94"/>
                    </a:lnTo>
                    <a:lnTo>
                      <a:pt x="1" y="93"/>
                    </a:lnTo>
                    <a:lnTo>
                      <a:pt x="1" y="92"/>
                    </a:lnTo>
                    <a:lnTo>
                      <a:pt x="2" y="92"/>
                    </a:lnTo>
                    <a:lnTo>
                      <a:pt x="2" y="91"/>
                    </a:lnTo>
                    <a:lnTo>
                      <a:pt x="2" y="90"/>
                    </a:lnTo>
                    <a:lnTo>
                      <a:pt x="2" y="89"/>
                    </a:lnTo>
                    <a:lnTo>
                      <a:pt x="2" y="88"/>
                    </a:lnTo>
                    <a:lnTo>
                      <a:pt x="2" y="87"/>
                    </a:lnTo>
                    <a:lnTo>
                      <a:pt x="2" y="86"/>
                    </a:lnTo>
                    <a:lnTo>
                      <a:pt x="2" y="85"/>
                    </a:lnTo>
                    <a:lnTo>
                      <a:pt x="2" y="84"/>
                    </a:lnTo>
                    <a:lnTo>
                      <a:pt x="2" y="83"/>
                    </a:lnTo>
                    <a:lnTo>
                      <a:pt x="2" y="82"/>
                    </a:lnTo>
                    <a:lnTo>
                      <a:pt x="2" y="81"/>
                    </a:lnTo>
                    <a:lnTo>
                      <a:pt x="2" y="80"/>
                    </a:lnTo>
                    <a:lnTo>
                      <a:pt x="2" y="79"/>
                    </a:lnTo>
                    <a:lnTo>
                      <a:pt x="2" y="78"/>
                    </a:lnTo>
                    <a:lnTo>
                      <a:pt x="2" y="77"/>
                    </a:lnTo>
                    <a:lnTo>
                      <a:pt x="3" y="77"/>
                    </a:lnTo>
                    <a:lnTo>
                      <a:pt x="3" y="76"/>
                    </a:lnTo>
                    <a:lnTo>
                      <a:pt x="3" y="75"/>
                    </a:lnTo>
                    <a:lnTo>
                      <a:pt x="3" y="74"/>
                    </a:lnTo>
                    <a:lnTo>
                      <a:pt x="3" y="73"/>
                    </a:lnTo>
                    <a:lnTo>
                      <a:pt x="3" y="72"/>
                    </a:lnTo>
                    <a:lnTo>
                      <a:pt x="3" y="71"/>
                    </a:lnTo>
                    <a:lnTo>
                      <a:pt x="3" y="70"/>
                    </a:lnTo>
                    <a:lnTo>
                      <a:pt x="3" y="69"/>
                    </a:lnTo>
                    <a:lnTo>
                      <a:pt x="3" y="68"/>
                    </a:lnTo>
                    <a:lnTo>
                      <a:pt x="3" y="67"/>
                    </a:lnTo>
                    <a:lnTo>
                      <a:pt x="3" y="66"/>
                    </a:lnTo>
                    <a:lnTo>
                      <a:pt x="3" y="65"/>
                    </a:lnTo>
                    <a:lnTo>
                      <a:pt x="3" y="64"/>
                    </a:lnTo>
                    <a:lnTo>
                      <a:pt x="4" y="64"/>
                    </a:lnTo>
                    <a:lnTo>
                      <a:pt x="4" y="63"/>
                    </a:lnTo>
                    <a:lnTo>
                      <a:pt x="4" y="62"/>
                    </a:lnTo>
                    <a:lnTo>
                      <a:pt x="4" y="61"/>
                    </a:lnTo>
                    <a:lnTo>
                      <a:pt x="4" y="60"/>
                    </a:lnTo>
                    <a:lnTo>
                      <a:pt x="4" y="59"/>
                    </a:lnTo>
                    <a:lnTo>
                      <a:pt x="4" y="58"/>
                    </a:lnTo>
                    <a:lnTo>
                      <a:pt x="4" y="57"/>
                    </a:lnTo>
                    <a:lnTo>
                      <a:pt x="4" y="56"/>
                    </a:lnTo>
                    <a:lnTo>
                      <a:pt x="4" y="55"/>
                    </a:lnTo>
                    <a:lnTo>
                      <a:pt x="4" y="54"/>
                    </a:lnTo>
                    <a:lnTo>
                      <a:pt x="4" y="53"/>
                    </a:lnTo>
                    <a:lnTo>
                      <a:pt x="5" y="53"/>
                    </a:lnTo>
                    <a:lnTo>
                      <a:pt x="5" y="52"/>
                    </a:lnTo>
                    <a:lnTo>
                      <a:pt x="5" y="51"/>
                    </a:lnTo>
                    <a:lnTo>
                      <a:pt x="5" y="50"/>
                    </a:lnTo>
                    <a:lnTo>
                      <a:pt x="5" y="49"/>
                    </a:lnTo>
                    <a:lnTo>
                      <a:pt x="5" y="48"/>
                    </a:lnTo>
                    <a:lnTo>
                      <a:pt x="5" y="47"/>
                    </a:lnTo>
                    <a:lnTo>
                      <a:pt x="5" y="46"/>
                    </a:lnTo>
                    <a:lnTo>
                      <a:pt x="5" y="45"/>
                    </a:lnTo>
                    <a:lnTo>
                      <a:pt x="5" y="44"/>
                    </a:lnTo>
                    <a:lnTo>
                      <a:pt x="6" y="44"/>
                    </a:lnTo>
                    <a:lnTo>
                      <a:pt x="6" y="43"/>
                    </a:lnTo>
                    <a:lnTo>
                      <a:pt x="6" y="42"/>
                    </a:lnTo>
                    <a:lnTo>
                      <a:pt x="6" y="41"/>
                    </a:lnTo>
                    <a:lnTo>
                      <a:pt x="6" y="40"/>
                    </a:lnTo>
                    <a:lnTo>
                      <a:pt x="6" y="39"/>
                    </a:lnTo>
                    <a:lnTo>
                      <a:pt x="6" y="38"/>
                    </a:lnTo>
                    <a:lnTo>
                      <a:pt x="6" y="37"/>
                    </a:lnTo>
                    <a:lnTo>
                      <a:pt x="6" y="36"/>
                    </a:lnTo>
                    <a:lnTo>
                      <a:pt x="7" y="36"/>
                    </a:lnTo>
                    <a:lnTo>
                      <a:pt x="7" y="35"/>
                    </a:lnTo>
                    <a:lnTo>
                      <a:pt x="7" y="34"/>
                    </a:lnTo>
                    <a:lnTo>
                      <a:pt x="7" y="33"/>
                    </a:lnTo>
                    <a:lnTo>
                      <a:pt x="7" y="32"/>
                    </a:lnTo>
                    <a:lnTo>
                      <a:pt x="7" y="31"/>
                    </a:lnTo>
                    <a:lnTo>
                      <a:pt x="7" y="30"/>
                    </a:lnTo>
                    <a:lnTo>
                      <a:pt x="8" y="30"/>
                    </a:lnTo>
                    <a:lnTo>
                      <a:pt x="8" y="29"/>
                    </a:lnTo>
                    <a:lnTo>
                      <a:pt x="8" y="28"/>
                    </a:lnTo>
                    <a:lnTo>
                      <a:pt x="8" y="27"/>
                    </a:lnTo>
                    <a:lnTo>
                      <a:pt x="8" y="26"/>
                    </a:lnTo>
                    <a:lnTo>
                      <a:pt x="8" y="25"/>
                    </a:lnTo>
                    <a:lnTo>
                      <a:pt x="9" y="25"/>
                    </a:lnTo>
                    <a:lnTo>
                      <a:pt x="9" y="24"/>
                    </a:lnTo>
                    <a:lnTo>
                      <a:pt x="9" y="23"/>
                    </a:lnTo>
                    <a:lnTo>
                      <a:pt x="9" y="22"/>
                    </a:lnTo>
                    <a:lnTo>
                      <a:pt x="9" y="21"/>
                    </a:lnTo>
                    <a:lnTo>
                      <a:pt x="9" y="20"/>
                    </a:lnTo>
                    <a:lnTo>
                      <a:pt x="10" y="20"/>
                    </a:lnTo>
                    <a:lnTo>
                      <a:pt x="10" y="19"/>
                    </a:lnTo>
                    <a:lnTo>
                      <a:pt x="10" y="18"/>
                    </a:lnTo>
                    <a:lnTo>
                      <a:pt x="10" y="17"/>
                    </a:lnTo>
                    <a:lnTo>
                      <a:pt x="11" y="17"/>
                    </a:lnTo>
                    <a:lnTo>
                      <a:pt x="11" y="16"/>
                    </a:lnTo>
                    <a:lnTo>
                      <a:pt x="11" y="15"/>
                    </a:lnTo>
                    <a:lnTo>
                      <a:pt x="11" y="14"/>
                    </a:lnTo>
                    <a:lnTo>
                      <a:pt x="12" y="14"/>
                    </a:lnTo>
                    <a:lnTo>
                      <a:pt x="12" y="13"/>
                    </a:lnTo>
                    <a:lnTo>
                      <a:pt x="12" y="12"/>
                    </a:lnTo>
                    <a:lnTo>
                      <a:pt x="12" y="11"/>
                    </a:lnTo>
                    <a:lnTo>
                      <a:pt x="13" y="11"/>
                    </a:lnTo>
                    <a:lnTo>
                      <a:pt x="13" y="10"/>
                    </a:lnTo>
                    <a:lnTo>
                      <a:pt x="13" y="9"/>
                    </a:lnTo>
                    <a:lnTo>
                      <a:pt x="14" y="9"/>
                    </a:lnTo>
                    <a:lnTo>
                      <a:pt x="14" y="8"/>
                    </a:lnTo>
                    <a:lnTo>
                      <a:pt x="15" y="8"/>
                    </a:lnTo>
                    <a:lnTo>
                      <a:pt x="15" y="7"/>
                    </a:lnTo>
                    <a:lnTo>
                      <a:pt x="16" y="7"/>
                    </a:lnTo>
                    <a:lnTo>
                      <a:pt x="16" y="6"/>
                    </a:lnTo>
                    <a:lnTo>
                      <a:pt x="16" y="5"/>
                    </a:lnTo>
                    <a:lnTo>
                      <a:pt x="17" y="5"/>
                    </a:lnTo>
                    <a:lnTo>
                      <a:pt x="17" y="4"/>
                    </a:lnTo>
                    <a:lnTo>
                      <a:pt x="18" y="4"/>
                    </a:lnTo>
                    <a:lnTo>
                      <a:pt x="18" y="3"/>
                    </a:lnTo>
                    <a:lnTo>
                      <a:pt x="19" y="3"/>
                    </a:lnTo>
                    <a:lnTo>
                      <a:pt x="21" y="3"/>
                    </a:lnTo>
                    <a:lnTo>
                      <a:pt x="21" y="2"/>
                    </a:lnTo>
                    <a:lnTo>
                      <a:pt x="22" y="2"/>
                    </a:lnTo>
                    <a:lnTo>
                      <a:pt x="22" y="1"/>
                    </a:lnTo>
                    <a:lnTo>
                      <a:pt x="25" y="1"/>
                    </a:lnTo>
                    <a:lnTo>
                      <a:pt x="110" y="1"/>
                    </a:lnTo>
                    <a:lnTo>
                      <a:pt x="110" y="0"/>
                    </a:lnTo>
                  </a:path>
                </a:pathLst>
              </a:custGeom>
              <a:noFill/>
              <a:ln w="28575" cap="rnd" cmpd="sng">
                <a:solidFill>
                  <a:srgbClr val="B2B2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9492" name="Text Box 98"/>
              <p:cNvSpPr txBox="1">
                <a:spLocks noChangeArrowheads="1"/>
              </p:cNvSpPr>
              <p:nvPr/>
            </p:nvSpPr>
            <p:spPr bwMode="auto">
              <a:xfrm>
                <a:off x="480" y="3504"/>
                <a:ext cx="469" cy="2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ea typeface="MS PGothic" panose="020B0600070205080204" pitchFamily="34" charset="-128"/>
                  </a:defRPr>
                </a:lvl1pPr>
                <a:lvl2pPr marL="742950" indent="-285750">
                  <a:spcBef>
                    <a:spcPct val="20000"/>
                  </a:spcBef>
                  <a:buChar char="–"/>
                  <a:defRPr sz="2800">
                    <a:solidFill>
                      <a:schemeClr val="tx1"/>
                    </a:solidFill>
                    <a:latin typeface="Times New Roman" panose="02020603050405020304" pitchFamily="18" charset="0"/>
                    <a:ea typeface="MS PGothic" panose="020B0600070205080204" pitchFamily="34" charset="-128"/>
                  </a:defRPr>
                </a:lvl2pPr>
                <a:lvl3pPr marL="1143000" indent="-228600">
                  <a:spcBef>
                    <a:spcPct val="20000"/>
                  </a:spcBef>
                  <a:buChar char="•"/>
                  <a:defRPr sz="2400">
                    <a:solidFill>
                      <a:schemeClr val="tx1"/>
                    </a:solidFill>
                    <a:latin typeface="Times New Roman" panose="02020603050405020304" pitchFamily="18" charset="0"/>
                    <a:ea typeface="MS PGothic"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9pPr>
              </a:lstStyle>
              <a:p>
                <a:pPr eaLnBrk="1" hangingPunct="1">
                  <a:spcBef>
                    <a:spcPct val="0"/>
                  </a:spcBef>
                  <a:buFontTx/>
                  <a:buNone/>
                </a:pPr>
                <a:r>
                  <a:rPr lang="en-US" altLang="en-US" sz="1800">
                    <a:latin typeface="Arial" panose="020B0604020202020204" pitchFamily="34" charset="0"/>
                  </a:rPr>
                  <a:t>0/20</a:t>
                </a:r>
              </a:p>
            </p:txBody>
          </p:sp>
        </p:grpSp>
        <p:grpSp>
          <p:nvGrpSpPr>
            <p:cNvPr id="59433" name="Group 99"/>
            <p:cNvGrpSpPr>
              <a:grpSpLocks/>
            </p:cNvGrpSpPr>
            <p:nvPr/>
          </p:nvGrpSpPr>
          <p:grpSpPr bwMode="auto">
            <a:xfrm>
              <a:off x="2632" y="3415"/>
              <a:ext cx="720" cy="840"/>
              <a:chOff x="2632" y="3415"/>
              <a:chExt cx="720" cy="840"/>
            </a:xfrm>
          </p:grpSpPr>
          <p:sp>
            <p:nvSpPr>
              <p:cNvPr id="59483" name="Freeform 100"/>
              <p:cNvSpPr>
                <a:spLocks/>
              </p:cNvSpPr>
              <p:nvPr/>
            </p:nvSpPr>
            <p:spPr bwMode="auto">
              <a:xfrm>
                <a:off x="2967" y="3448"/>
                <a:ext cx="309" cy="774"/>
              </a:xfrm>
              <a:custGeom>
                <a:avLst/>
                <a:gdLst>
                  <a:gd name="T0" fmla="*/ 2 w 309"/>
                  <a:gd name="T1" fmla="*/ 774 h 774"/>
                  <a:gd name="T2" fmla="*/ 75 w 309"/>
                  <a:gd name="T3" fmla="*/ 756 h 774"/>
                  <a:gd name="T4" fmla="*/ 107 w 309"/>
                  <a:gd name="T5" fmla="*/ 713 h 774"/>
                  <a:gd name="T6" fmla="*/ 134 w 309"/>
                  <a:gd name="T7" fmla="*/ 657 h 774"/>
                  <a:gd name="T8" fmla="*/ 159 w 309"/>
                  <a:gd name="T9" fmla="*/ 566 h 774"/>
                  <a:gd name="T10" fmla="*/ 192 w 309"/>
                  <a:gd name="T11" fmla="*/ 441 h 774"/>
                  <a:gd name="T12" fmla="*/ 216 w 309"/>
                  <a:gd name="T13" fmla="*/ 324 h 774"/>
                  <a:gd name="T14" fmla="*/ 240 w 309"/>
                  <a:gd name="T15" fmla="*/ 189 h 774"/>
                  <a:gd name="T16" fmla="*/ 261 w 309"/>
                  <a:gd name="T17" fmla="*/ 99 h 774"/>
                  <a:gd name="T18" fmla="*/ 288 w 309"/>
                  <a:gd name="T19" fmla="*/ 27 h 774"/>
                  <a:gd name="T20" fmla="*/ 309 w 309"/>
                  <a:gd name="T21" fmla="*/ 0 h 774"/>
                  <a:gd name="T22" fmla="*/ 288 w 309"/>
                  <a:gd name="T23" fmla="*/ 6 h 774"/>
                  <a:gd name="T24" fmla="*/ 249 w 309"/>
                  <a:gd name="T25" fmla="*/ 54 h 774"/>
                  <a:gd name="T26" fmla="*/ 228 w 309"/>
                  <a:gd name="T27" fmla="*/ 126 h 774"/>
                  <a:gd name="T28" fmla="*/ 210 w 309"/>
                  <a:gd name="T29" fmla="*/ 210 h 774"/>
                  <a:gd name="T30" fmla="*/ 198 w 309"/>
                  <a:gd name="T31" fmla="*/ 282 h 774"/>
                  <a:gd name="T32" fmla="*/ 183 w 309"/>
                  <a:gd name="T33" fmla="*/ 351 h 774"/>
                  <a:gd name="T34" fmla="*/ 159 w 309"/>
                  <a:gd name="T35" fmla="*/ 450 h 774"/>
                  <a:gd name="T36" fmla="*/ 138 w 309"/>
                  <a:gd name="T37" fmla="*/ 540 h 774"/>
                  <a:gd name="T38" fmla="*/ 108 w 309"/>
                  <a:gd name="T39" fmla="*/ 633 h 774"/>
                  <a:gd name="T40" fmla="*/ 80 w 309"/>
                  <a:gd name="T41" fmla="*/ 701 h 774"/>
                  <a:gd name="T42" fmla="*/ 65 w 309"/>
                  <a:gd name="T43" fmla="*/ 726 h 774"/>
                  <a:gd name="T44" fmla="*/ 27 w 309"/>
                  <a:gd name="T45" fmla="*/ 759 h 774"/>
                  <a:gd name="T46" fmla="*/ 0 w 309"/>
                  <a:gd name="T47" fmla="*/ 774 h 77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309"/>
                  <a:gd name="T73" fmla="*/ 0 h 774"/>
                  <a:gd name="T74" fmla="*/ 309 w 309"/>
                  <a:gd name="T75" fmla="*/ 774 h 774"/>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309" h="774">
                    <a:moveTo>
                      <a:pt x="2" y="774"/>
                    </a:moveTo>
                    <a:lnTo>
                      <a:pt x="75" y="756"/>
                    </a:lnTo>
                    <a:lnTo>
                      <a:pt x="107" y="713"/>
                    </a:lnTo>
                    <a:lnTo>
                      <a:pt x="134" y="657"/>
                    </a:lnTo>
                    <a:lnTo>
                      <a:pt x="159" y="566"/>
                    </a:lnTo>
                    <a:lnTo>
                      <a:pt x="192" y="441"/>
                    </a:lnTo>
                    <a:lnTo>
                      <a:pt x="216" y="324"/>
                    </a:lnTo>
                    <a:lnTo>
                      <a:pt x="240" y="189"/>
                    </a:lnTo>
                    <a:lnTo>
                      <a:pt x="261" y="99"/>
                    </a:lnTo>
                    <a:lnTo>
                      <a:pt x="288" y="27"/>
                    </a:lnTo>
                    <a:lnTo>
                      <a:pt x="309" y="0"/>
                    </a:lnTo>
                    <a:lnTo>
                      <a:pt x="288" y="6"/>
                    </a:lnTo>
                    <a:lnTo>
                      <a:pt x="249" y="54"/>
                    </a:lnTo>
                    <a:lnTo>
                      <a:pt x="228" y="126"/>
                    </a:lnTo>
                    <a:lnTo>
                      <a:pt x="210" y="210"/>
                    </a:lnTo>
                    <a:lnTo>
                      <a:pt x="198" y="282"/>
                    </a:lnTo>
                    <a:lnTo>
                      <a:pt x="183" y="351"/>
                    </a:lnTo>
                    <a:lnTo>
                      <a:pt x="159" y="450"/>
                    </a:lnTo>
                    <a:lnTo>
                      <a:pt x="138" y="540"/>
                    </a:lnTo>
                    <a:lnTo>
                      <a:pt x="108" y="633"/>
                    </a:lnTo>
                    <a:lnTo>
                      <a:pt x="80" y="701"/>
                    </a:lnTo>
                    <a:lnTo>
                      <a:pt x="65" y="726"/>
                    </a:lnTo>
                    <a:lnTo>
                      <a:pt x="27" y="759"/>
                    </a:lnTo>
                    <a:lnTo>
                      <a:pt x="0" y="774"/>
                    </a:lnTo>
                  </a:path>
                </a:pathLst>
              </a:custGeom>
              <a:solidFill>
                <a:srgbClr val="B2B2B2"/>
              </a:solidFill>
              <a:ln w="9525">
                <a:solidFill>
                  <a:srgbClr val="B2B2B2"/>
                </a:solidFill>
                <a:round/>
                <a:headEnd/>
                <a:tailEnd/>
              </a:ln>
            </p:spPr>
            <p:txBody>
              <a:bodyPr/>
              <a:lstStyle/>
              <a:p>
                <a:endParaRPr lang="en-US"/>
              </a:p>
            </p:txBody>
          </p:sp>
          <p:sp>
            <p:nvSpPr>
              <p:cNvPr id="59484" name="Rectangle 101"/>
              <p:cNvSpPr>
                <a:spLocks noChangeArrowheads="1"/>
              </p:cNvSpPr>
              <p:nvPr/>
            </p:nvSpPr>
            <p:spPr bwMode="auto">
              <a:xfrm>
                <a:off x="2632" y="3415"/>
                <a:ext cx="720" cy="840"/>
              </a:xfrm>
              <a:prstGeom prst="rect">
                <a:avLst/>
              </a:prstGeom>
              <a:noFill/>
              <a:ln w="9525"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ea typeface="MS PGothic" panose="020B0600070205080204" pitchFamily="34" charset="-128"/>
                  </a:defRPr>
                </a:lvl1pPr>
                <a:lvl2pPr marL="742950" indent="-285750">
                  <a:spcBef>
                    <a:spcPct val="20000"/>
                  </a:spcBef>
                  <a:buChar char="–"/>
                  <a:defRPr sz="2800">
                    <a:solidFill>
                      <a:schemeClr val="tx1"/>
                    </a:solidFill>
                    <a:latin typeface="Times New Roman" panose="02020603050405020304" pitchFamily="18" charset="0"/>
                    <a:ea typeface="MS PGothic" panose="020B0600070205080204" pitchFamily="34" charset="-128"/>
                  </a:defRPr>
                </a:lvl2pPr>
                <a:lvl3pPr marL="1143000" indent="-228600">
                  <a:spcBef>
                    <a:spcPct val="20000"/>
                  </a:spcBef>
                  <a:buChar char="•"/>
                  <a:defRPr sz="2400">
                    <a:solidFill>
                      <a:schemeClr val="tx1"/>
                    </a:solidFill>
                    <a:latin typeface="Times New Roman" panose="02020603050405020304" pitchFamily="18" charset="0"/>
                    <a:ea typeface="MS PGothic"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9pPr>
              </a:lstStyle>
              <a:p>
                <a:pPr eaLnBrk="1" hangingPunct="1">
                  <a:spcBef>
                    <a:spcPct val="0"/>
                  </a:spcBef>
                  <a:buFontTx/>
                  <a:buNone/>
                </a:pPr>
                <a:endParaRPr lang="en-US" altLang="en-US" sz="1800">
                  <a:latin typeface="Papyrus" panose="03070502060502030205" pitchFamily="66" charset="0"/>
                </a:endParaRPr>
              </a:p>
            </p:txBody>
          </p:sp>
          <p:sp>
            <p:nvSpPr>
              <p:cNvPr id="59485" name="Freeform 102"/>
              <p:cNvSpPr>
                <a:spLocks/>
              </p:cNvSpPr>
              <p:nvPr/>
            </p:nvSpPr>
            <p:spPr bwMode="auto">
              <a:xfrm>
                <a:off x="2662" y="3445"/>
                <a:ext cx="660" cy="780"/>
              </a:xfrm>
              <a:custGeom>
                <a:avLst/>
                <a:gdLst>
                  <a:gd name="T0" fmla="*/ 2147483646 w 110"/>
                  <a:gd name="T1" fmla="*/ 2147483646 h 130"/>
                  <a:gd name="T2" fmla="*/ 2147483646 w 110"/>
                  <a:gd name="T3" fmla="*/ 2147483646 h 130"/>
                  <a:gd name="T4" fmla="*/ 2147483646 w 110"/>
                  <a:gd name="T5" fmla="*/ 2147483646 h 130"/>
                  <a:gd name="T6" fmla="*/ 2147483646 w 110"/>
                  <a:gd name="T7" fmla="*/ 2147483646 h 130"/>
                  <a:gd name="T8" fmla="*/ 2147483646 w 110"/>
                  <a:gd name="T9" fmla="*/ 2147483646 h 130"/>
                  <a:gd name="T10" fmla="*/ 2147483646 w 110"/>
                  <a:gd name="T11" fmla="*/ 2147483646 h 130"/>
                  <a:gd name="T12" fmla="*/ 2147483646 w 110"/>
                  <a:gd name="T13" fmla="*/ 2147483646 h 130"/>
                  <a:gd name="T14" fmla="*/ 2147483646 w 110"/>
                  <a:gd name="T15" fmla="*/ 2147483646 h 130"/>
                  <a:gd name="T16" fmla="*/ 2147483646 w 110"/>
                  <a:gd name="T17" fmla="*/ 2147483646 h 130"/>
                  <a:gd name="T18" fmla="*/ 2147483646 w 110"/>
                  <a:gd name="T19" fmla="*/ 2147483646 h 130"/>
                  <a:gd name="T20" fmla="*/ 2147483646 w 110"/>
                  <a:gd name="T21" fmla="*/ 2147483646 h 130"/>
                  <a:gd name="T22" fmla="*/ 2147483646 w 110"/>
                  <a:gd name="T23" fmla="*/ 2147483646 h 130"/>
                  <a:gd name="T24" fmla="*/ 2147483646 w 110"/>
                  <a:gd name="T25" fmla="*/ 2147483646 h 130"/>
                  <a:gd name="T26" fmla="*/ 2147483646 w 110"/>
                  <a:gd name="T27" fmla="*/ 2147483646 h 130"/>
                  <a:gd name="T28" fmla="*/ 2147483646 w 110"/>
                  <a:gd name="T29" fmla="*/ 2147483646 h 130"/>
                  <a:gd name="T30" fmla="*/ 2147483646 w 110"/>
                  <a:gd name="T31" fmla="*/ 2147483646 h 130"/>
                  <a:gd name="T32" fmla="*/ 2147483646 w 110"/>
                  <a:gd name="T33" fmla="*/ 2147483646 h 130"/>
                  <a:gd name="T34" fmla="*/ 2147483646 w 110"/>
                  <a:gd name="T35" fmla="*/ 2147483646 h 130"/>
                  <a:gd name="T36" fmla="*/ 2147483646 w 110"/>
                  <a:gd name="T37" fmla="*/ 2147483646 h 130"/>
                  <a:gd name="T38" fmla="*/ 2147483646 w 110"/>
                  <a:gd name="T39" fmla="*/ 2147483646 h 130"/>
                  <a:gd name="T40" fmla="*/ 2147483646 w 110"/>
                  <a:gd name="T41" fmla="*/ 2147483646 h 130"/>
                  <a:gd name="T42" fmla="*/ 2147483646 w 110"/>
                  <a:gd name="T43" fmla="*/ 2147483646 h 130"/>
                  <a:gd name="T44" fmla="*/ 2147483646 w 110"/>
                  <a:gd name="T45" fmla="*/ 2147483646 h 130"/>
                  <a:gd name="T46" fmla="*/ 2147483646 w 110"/>
                  <a:gd name="T47" fmla="*/ 2147483646 h 130"/>
                  <a:gd name="T48" fmla="*/ 2147483646 w 110"/>
                  <a:gd name="T49" fmla="*/ 2147483646 h 130"/>
                  <a:gd name="T50" fmla="*/ 2147483646 w 110"/>
                  <a:gd name="T51" fmla="*/ 2147483646 h 130"/>
                  <a:gd name="T52" fmla="*/ 2147483646 w 110"/>
                  <a:gd name="T53" fmla="*/ 2147483646 h 130"/>
                  <a:gd name="T54" fmla="*/ 2147483646 w 110"/>
                  <a:gd name="T55" fmla="*/ 2147483646 h 130"/>
                  <a:gd name="T56" fmla="*/ 2147483646 w 110"/>
                  <a:gd name="T57" fmla="*/ 2147483646 h 130"/>
                  <a:gd name="T58" fmla="*/ 2147483646 w 110"/>
                  <a:gd name="T59" fmla="*/ 2147483646 h 130"/>
                  <a:gd name="T60" fmla="*/ 2147483646 w 110"/>
                  <a:gd name="T61" fmla="*/ 2147483646 h 130"/>
                  <a:gd name="T62" fmla="*/ 2147483646 w 110"/>
                  <a:gd name="T63" fmla="*/ 2147483646 h 130"/>
                  <a:gd name="T64" fmla="*/ 2147483646 w 110"/>
                  <a:gd name="T65" fmla="*/ 2147483646 h 130"/>
                  <a:gd name="T66" fmla="*/ 2147483646 w 110"/>
                  <a:gd name="T67" fmla="*/ 2147483646 h 130"/>
                  <a:gd name="T68" fmla="*/ 2147483646 w 110"/>
                  <a:gd name="T69" fmla="*/ 2147483646 h 130"/>
                  <a:gd name="T70" fmla="*/ 2147483646 w 110"/>
                  <a:gd name="T71" fmla="*/ 2147483646 h 130"/>
                  <a:gd name="T72" fmla="*/ 2147483646 w 110"/>
                  <a:gd name="T73" fmla="*/ 2147483646 h 130"/>
                  <a:gd name="T74" fmla="*/ 2147483646 w 110"/>
                  <a:gd name="T75" fmla="*/ 2147483646 h 130"/>
                  <a:gd name="T76" fmla="*/ 2147483646 w 110"/>
                  <a:gd name="T77" fmla="*/ 2147483646 h 130"/>
                  <a:gd name="T78" fmla="*/ 2147483646 w 110"/>
                  <a:gd name="T79" fmla="*/ 2147483646 h 130"/>
                  <a:gd name="T80" fmla="*/ 2147483646 w 110"/>
                  <a:gd name="T81" fmla="*/ 2147483646 h 130"/>
                  <a:gd name="T82" fmla="*/ 2147483646 w 110"/>
                  <a:gd name="T83" fmla="*/ 2147483646 h 130"/>
                  <a:gd name="T84" fmla="*/ 2147483646 w 110"/>
                  <a:gd name="T85" fmla="*/ 2147483646 h 130"/>
                  <a:gd name="T86" fmla="*/ 2147483646 w 110"/>
                  <a:gd name="T87" fmla="*/ 2147483646 h 130"/>
                  <a:gd name="T88" fmla="*/ 2147483646 w 110"/>
                  <a:gd name="T89" fmla="*/ 2147483646 h 130"/>
                  <a:gd name="T90" fmla="*/ 2147483646 w 110"/>
                  <a:gd name="T91" fmla="*/ 2147483646 h 130"/>
                  <a:gd name="T92" fmla="*/ 2147483646 w 110"/>
                  <a:gd name="T93" fmla="*/ 2147483646 h 130"/>
                  <a:gd name="T94" fmla="*/ 2147483646 w 110"/>
                  <a:gd name="T95" fmla="*/ 2147483646 h 130"/>
                  <a:gd name="T96" fmla="*/ 2147483646 w 110"/>
                  <a:gd name="T97" fmla="*/ 2147483646 h 130"/>
                  <a:gd name="T98" fmla="*/ 2147483646 w 110"/>
                  <a:gd name="T99" fmla="*/ 2147483646 h 130"/>
                  <a:gd name="T100" fmla="*/ 2147483646 w 110"/>
                  <a:gd name="T101" fmla="*/ 2147483646 h 130"/>
                  <a:gd name="T102" fmla="*/ 2147483646 w 110"/>
                  <a:gd name="T103" fmla="*/ 2147483646 h 130"/>
                  <a:gd name="T104" fmla="*/ 2147483646 w 110"/>
                  <a:gd name="T105" fmla="*/ 2147483646 h 130"/>
                  <a:gd name="T106" fmla="*/ 2147483646 w 110"/>
                  <a:gd name="T107" fmla="*/ 2147483646 h 130"/>
                  <a:gd name="T108" fmla="*/ 2147483646 w 110"/>
                  <a:gd name="T109" fmla="*/ 2147483646 h 130"/>
                  <a:gd name="T110" fmla="*/ 2147483646 w 110"/>
                  <a:gd name="T111" fmla="*/ 2147483646 h 130"/>
                  <a:gd name="T112" fmla="*/ 2147483646 w 110"/>
                  <a:gd name="T113" fmla="*/ 2147483646 h 13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10"/>
                  <a:gd name="T172" fmla="*/ 0 h 130"/>
                  <a:gd name="T173" fmla="*/ 110 w 110"/>
                  <a:gd name="T174" fmla="*/ 130 h 13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10" h="130">
                    <a:moveTo>
                      <a:pt x="0" y="130"/>
                    </a:moveTo>
                    <a:lnTo>
                      <a:pt x="0" y="129"/>
                    </a:lnTo>
                    <a:lnTo>
                      <a:pt x="48" y="129"/>
                    </a:lnTo>
                    <a:lnTo>
                      <a:pt x="48" y="128"/>
                    </a:lnTo>
                    <a:lnTo>
                      <a:pt x="51" y="128"/>
                    </a:lnTo>
                    <a:lnTo>
                      <a:pt x="53" y="128"/>
                    </a:lnTo>
                    <a:lnTo>
                      <a:pt x="53" y="127"/>
                    </a:lnTo>
                    <a:lnTo>
                      <a:pt x="55" y="127"/>
                    </a:lnTo>
                    <a:lnTo>
                      <a:pt x="55" y="126"/>
                    </a:lnTo>
                    <a:lnTo>
                      <a:pt x="56" y="126"/>
                    </a:lnTo>
                    <a:lnTo>
                      <a:pt x="57" y="126"/>
                    </a:lnTo>
                    <a:lnTo>
                      <a:pt x="57" y="125"/>
                    </a:lnTo>
                    <a:lnTo>
                      <a:pt x="58" y="125"/>
                    </a:lnTo>
                    <a:lnTo>
                      <a:pt x="58" y="124"/>
                    </a:lnTo>
                    <a:lnTo>
                      <a:pt x="59" y="124"/>
                    </a:lnTo>
                    <a:lnTo>
                      <a:pt x="59" y="123"/>
                    </a:lnTo>
                    <a:lnTo>
                      <a:pt x="60" y="123"/>
                    </a:lnTo>
                    <a:lnTo>
                      <a:pt x="61" y="123"/>
                    </a:lnTo>
                    <a:lnTo>
                      <a:pt x="61" y="122"/>
                    </a:lnTo>
                    <a:lnTo>
                      <a:pt x="61" y="121"/>
                    </a:lnTo>
                    <a:lnTo>
                      <a:pt x="62" y="121"/>
                    </a:lnTo>
                    <a:lnTo>
                      <a:pt x="62" y="120"/>
                    </a:lnTo>
                    <a:lnTo>
                      <a:pt x="62" y="119"/>
                    </a:lnTo>
                    <a:lnTo>
                      <a:pt x="63" y="119"/>
                    </a:lnTo>
                    <a:lnTo>
                      <a:pt x="63" y="118"/>
                    </a:lnTo>
                    <a:lnTo>
                      <a:pt x="64" y="118"/>
                    </a:lnTo>
                    <a:lnTo>
                      <a:pt x="64" y="117"/>
                    </a:lnTo>
                    <a:lnTo>
                      <a:pt x="64" y="116"/>
                    </a:lnTo>
                    <a:lnTo>
                      <a:pt x="65" y="116"/>
                    </a:lnTo>
                    <a:lnTo>
                      <a:pt x="65" y="115"/>
                    </a:lnTo>
                    <a:lnTo>
                      <a:pt x="65" y="114"/>
                    </a:lnTo>
                    <a:lnTo>
                      <a:pt x="66" y="114"/>
                    </a:lnTo>
                    <a:lnTo>
                      <a:pt x="66" y="113"/>
                    </a:lnTo>
                    <a:lnTo>
                      <a:pt x="66" y="112"/>
                    </a:lnTo>
                    <a:lnTo>
                      <a:pt x="67" y="112"/>
                    </a:lnTo>
                    <a:lnTo>
                      <a:pt x="67" y="111"/>
                    </a:lnTo>
                    <a:lnTo>
                      <a:pt x="67" y="110"/>
                    </a:lnTo>
                    <a:lnTo>
                      <a:pt x="68" y="110"/>
                    </a:lnTo>
                    <a:lnTo>
                      <a:pt x="68" y="109"/>
                    </a:lnTo>
                    <a:lnTo>
                      <a:pt x="68" y="108"/>
                    </a:lnTo>
                    <a:lnTo>
                      <a:pt x="68" y="107"/>
                    </a:lnTo>
                    <a:lnTo>
                      <a:pt x="69" y="107"/>
                    </a:lnTo>
                    <a:lnTo>
                      <a:pt x="69" y="106"/>
                    </a:lnTo>
                    <a:lnTo>
                      <a:pt x="69" y="105"/>
                    </a:lnTo>
                    <a:lnTo>
                      <a:pt x="69" y="104"/>
                    </a:lnTo>
                    <a:lnTo>
                      <a:pt x="70" y="104"/>
                    </a:lnTo>
                    <a:lnTo>
                      <a:pt x="70" y="103"/>
                    </a:lnTo>
                    <a:lnTo>
                      <a:pt x="70" y="102"/>
                    </a:lnTo>
                    <a:lnTo>
                      <a:pt x="70" y="101"/>
                    </a:lnTo>
                    <a:lnTo>
                      <a:pt x="71" y="101"/>
                    </a:lnTo>
                    <a:lnTo>
                      <a:pt x="71" y="100"/>
                    </a:lnTo>
                    <a:lnTo>
                      <a:pt x="71" y="99"/>
                    </a:lnTo>
                    <a:lnTo>
                      <a:pt x="71" y="98"/>
                    </a:lnTo>
                    <a:lnTo>
                      <a:pt x="72" y="98"/>
                    </a:lnTo>
                    <a:lnTo>
                      <a:pt x="72" y="97"/>
                    </a:lnTo>
                    <a:lnTo>
                      <a:pt x="72" y="96"/>
                    </a:lnTo>
                    <a:lnTo>
                      <a:pt x="72" y="95"/>
                    </a:lnTo>
                    <a:lnTo>
                      <a:pt x="73" y="95"/>
                    </a:lnTo>
                    <a:lnTo>
                      <a:pt x="73" y="94"/>
                    </a:lnTo>
                    <a:lnTo>
                      <a:pt x="73" y="93"/>
                    </a:lnTo>
                    <a:lnTo>
                      <a:pt x="73" y="92"/>
                    </a:lnTo>
                    <a:lnTo>
                      <a:pt x="73" y="91"/>
                    </a:lnTo>
                    <a:lnTo>
                      <a:pt x="74" y="91"/>
                    </a:lnTo>
                    <a:lnTo>
                      <a:pt x="74" y="90"/>
                    </a:lnTo>
                    <a:lnTo>
                      <a:pt x="74" y="89"/>
                    </a:lnTo>
                    <a:lnTo>
                      <a:pt x="74" y="88"/>
                    </a:lnTo>
                    <a:lnTo>
                      <a:pt x="74" y="87"/>
                    </a:lnTo>
                    <a:lnTo>
                      <a:pt x="75" y="87"/>
                    </a:lnTo>
                    <a:lnTo>
                      <a:pt x="75" y="86"/>
                    </a:lnTo>
                    <a:lnTo>
                      <a:pt x="75" y="85"/>
                    </a:lnTo>
                    <a:lnTo>
                      <a:pt x="75" y="84"/>
                    </a:lnTo>
                    <a:lnTo>
                      <a:pt x="75" y="83"/>
                    </a:lnTo>
                    <a:lnTo>
                      <a:pt x="75" y="82"/>
                    </a:lnTo>
                    <a:lnTo>
                      <a:pt x="76" y="82"/>
                    </a:lnTo>
                    <a:lnTo>
                      <a:pt x="76" y="81"/>
                    </a:lnTo>
                    <a:lnTo>
                      <a:pt x="76" y="80"/>
                    </a:lnTo>
                    <a:lnTo>
                      <a:pt x="76" y="79"/>
                    </a:lnTo>
                    <a:lnTo>
                      <a:pt x="76" y="78"/>
                    </a:lnTo>
                    <a:lnTo>
                      <a:pt x="77" y="78"/>
                    </a:lnTo>
                    <a:lnTo>
                      <a:pt x="77" y="77"/>
                    </a:lnTo>
                    <a:lnTo>
                      <a:pt x="77" y="76"/>
                    </a:lnTo>
                    <a:lnTo>
                      <a:pt x="77" y="75"/>
                    </a:lnTo>
                    <a:lnTo>
                      <a:pt x="77" y="74"/>
                    </a:lnTo>
                    <a:lnTo>
                      <a:pt x="78" y="74"/>
                    </a:lnTo>
                    <a:lnTo>
                      <a:pt x="78" y="73"/>
                    </a:lnTo>
                    <a:lnTo>
                      <a:pt x="78" y="72"/>
                    </a:lnTo>
                    <a:lnTo>
                      <a:pt x="78" y="71"/>
                    </a:lnTo>
                    <a:lnTo>
                      <a:pt x="78" y="70"/>
                    </a:lnTo>
                    <a:lnTo>
                      <a:pt x="78" y="69"/>
                    </a:lnTo>
                    <a:lnTo>
                      <a:pt x="79" y="69"/>
                    </a:lnTo>
                    <a:lnTo>
                      <a:pt x="79" y="68"/>
                    </a:lnTo>
                    <a:lnTo>
                      <a:pt x="79" y="67"/>
                    </a:lnTo>
                    <a:lnTo>
                      <a:pt x="79" y="66"/>
                    </a:lnTo>
                    <a:lnTo>
                      <a:pt x="79" y="65"/>
                    </a:lnTo>
                    <a:lnTo>
                      <a:pt x="80" y="65"/>
                    </a:lnTo>
                    <a:lnTo>
                      <a:pt x="80" y="64"/>
                    </a:lnTo>
                    <a:lnTo>
                      <a:pt x="80" y="63"/>
                    </a:lnTo>
                    <a:lnTo>
                      <a:pt x="80" y="62"/>
                    </a:lnTo>
                    <a:lnTo>
                      <a:pt x="80" y="61"/>
                    </a:lnTo>
                    <a:lnTo>
                      <a:pt x="80" y="60"/>
                    </a:lnTo>
                    <a:lnTo>
                      <a:pt x="81" y="60"/>
                    </a:lnTo>
                    <a:lnTo>
                      <a:pt x="81" y="59"/>
                    </a:lnTo>
                    <a:lnTo>
                      <a:pt x="81" y="58"/>
                    </a:lnTo>
                    <a:lnTo>
                      <a:pt x="81" y="57"/>
                    </a:lnTo>
                    <a:lnTo>
                      <a:pt x="81" y="56"/>
                    </a:lnTo>
                    <a:lnTo>
                      <a:pt x="81" y="55"/>
                    </a:lnTo>
                    <a:lnTo>
                      <a:pt x="82" y="55"/>
                    </a:lnTo>
                    <a:lnTo>
                      <a:pt x="82" y="54"/>
                    </a:lnTo>
                    <a:lnTo>
                      <a:pt x="82" y="53"/>
                    </a:lnTo>
                    <a:lnTo>
                      <a:pt x="82" y="52"/>
                    </a:lnTo>
                    <a:lnTo>
                      <a:pt x="82" y="51"/>
                    </a:lnTo>
                    <a:lnTo>
                      <a:pt x="83" y="51"/>
                    </a:lnTo>
                    <a:lnTo>
                      <a:pt x="83" y="50"/>
                    </a:lnTo>
                    <a:lnTo>
                      <a:pt x="83" y="49"/>
                    </a:lnTo>
                    <a:lnTo>
                      <a:pt x="83" y="48"/>
                    </a:lnTo>
                    <a:lnTo>
                      <a:pt x="83" y="47"/>
                    </a:lnTo>
                    <a:lnTo>
                      <a:pt x="83" y="46"/>
                    </a:lnTo>
                    <a:lnTo>
                      <a:pt x="83" y="45"/>
                    </a:lnTo>
                    <a:lnTo>
                      <a:pt x="84" y="45"/>
                    </a:lnTo>
                    <a:lnTo>
                      <a:pt x="84" y="44"/>
                    </a:lnTo>
                    <a:lnTo>
                      <a:pt x="84" y="43"/>
                    </a:lnTo>
                    <a:lnTo>
                      <a:pt x="84" y="42"/>
                    </a:lnTo>
                    <a:lnTo>
                      <a:pt x="84" y="41"/>
                    </a:lnTo>
                    <a:lnTo>
                      <a:pt x="85" y="41"/>
                    </a:lnTo>
                    <a:lnTo>
                      <a:pt x="85" y="40"/>
                    </a:lnTo>
                    <a:lnTo>
                      <a:pt x="85" y="39"/>
                    </a:lnTo>
                    <a:lnTo>
                      <a:pt x="85" y="38"/>
                    </a:lnTo>
                    <a:lnTo>
                      <a:pt x="85" y="37"/>
                    </a:lnTo>
                    <a:lnTo>
                      <a:pt x="85" y="36"/>
                    </a:lnTo>
                    <a:lnTo>
                      <a:pt x="86" y="36"/>
                    </a:lnTo>
                    <a:lnTo>
                      <a:pt x="86" y="35"/>
                    </a:lnTo>
                    <a:lnTo>
                      <a:pt x="86" y="34"/>
                    </a:lnTo>
                    <a:lnTo>
                      <a:pt x="86" y="33"/>
                    </a:lnTo>
                    <a:lnTo>
                      <a:pt x="86" y="32"/>
                    </a:lnTo>
                    <a:lnTo>
                      <a:pt x="87" y="32"/>
                    </a:lnTo>
                    <a:lnTo>
                      <a:pt x="87" y="31"/>
                    </a:lnTo>
                    <a:lnTo>
                      <a:pt x="87" y="30"/>
                    </a:lnTo>
                    <a:lnTo>
                      <a:pt x="87" y="29"/>
                    </a:lnTo>
                    <a:lnTo>
                      <a:pt x="87" y="28"/>
                    </a:lnTo>
                    <a:lnTo>
                      <a:pt x="88" y="28"/>
                    </a:lnTo>
                    <a:lnTo>
                      <a:pt x="88" y="27"/>
                    </a:lnTo>
                    <a:lnTo>
                      <a:pt x="88" y="26"/>
                    </a:lnTo>
                    <a:lnTo>
                      <a:pt x="88" y="25"/>
                    </a:lnTo>
                    <a:lnTo>
                      <a:pt x="88" y="24"/>
                    </a:lnTo>
                    <a:lnTo>
                      <a:pt x="89" y="24"/>
                    </a:lnTo>
                    <a:lnTo>
                      <a:pt x="89" y="23"/>
                    </a:lnTo>
                    <a:lnTo>
                      <a:pt x="89" y="22"/>
                    </a:lnTo>
                    <a:lnTo>
                      <a:pt x="89" y="21"/>
                    </a:lnTo>
                    <a:lnTo>
                      <a:pt x="90" y="21"/>
                    </a:lnTo>
                    <a:lnTo>
                      <a:pt x="90" y="20"/>
                    </a:lnTo>
                    <a:lnTo>
                      <a:pt x="90" y="19"/>
                    </a:lnTo>
                    <a:lnTo>
                      <a:pt x="90" y="18"/>
                    </a:lnTo>
                    <a:lnTo>
                      <a:pt x="90" y="17"/>
                    </a:lnTo>
                    <a:lnTo>
                      <a:pt x="91" y="17"/>
                    </a:lnTo>
                    <a:lnTo>
                      <a:pt x="91" y="16"/>
                    </a:lnTo>
                    <a:lnTo>
                      <a:pt x="91" y="15"/>
                    </a:lnTo>
                    <a:lnTo>
                      <a:pt x="91" y="14"/>
                    </a:lnTo>
                    <a:lnTo>
                      <a:pt x="92" y="14"/>
                    </a:lnTo>
                    <a:lnTo>
                      <a:pt x="92" y="13"/>
                    </a:lnTo>
                    <a:lnTo>
                      <a:pt x="92" y="12"/>
                    </a:lnTo>
                    <a:lnTo>
                      <a:pt x="93" y="12"/>
                    </a:lnTo>
                    <a:lnTo>
                      <a:pt x="93" y="11"/>
                    </a:lnTo>
                    <a:lnTo>
                      <a:pt x="93" y="10"/>
                    </a:lnTo>
                    <a:lnTo>
                      <a:pt x="93" y="9"/>
                    </a:lnTo>
                    <a:lnTo>
                      <a:pt x="94" y="9"/>
                    </a:lnTo>
                    <a:lnTo>
                      <a:pt x="94" y="8"/>
                    </a:lnTo>
                    <a:lnTo>
                      <a:pt x="94" y="7"/>
                    </a:lnTo>
                    <a:lnTo>
                      <a:pt x="95" y="7"/>
                    </a:lnTo>
                    <a:lnTo>
                      <a:pt x="95" y="6"/>
                    </a:lnTo>
                    <a:lnTo>
                      <a:pt x="95" y="5"/>
                    </a:lnTo>
                    <a:lnTo>
                      <a:pt x="96" y="5"/>
                    </a:lnTo>
                    <a:lnTo>
                      <a:pt x="96" y="4"/>
                    </a:lnTo>
                    <a:lnTo>
                      <a:pt x="97" y="4"/>
                    </a:lnTo>
                    <a:lnTo>
                      <a:pt x="97" y="3"/>
                    </a:lnTo>
                    <a:lnTo>
                      <a:pt x="98" y="3"/>
                    </a:lnTo>
                    <a:lnTo>
                      <a:pt x="98" y="2"/>
                    </a:lnTo>
                    <a:lnTo>
                      <a:pt x="99" y="2"/>
                    </a:lnTo>
                    <a:lnTo>
                      <a:pt x="99" y="1"/>
                    </a:lnTo>
                    <a:lnTo>
                      <a:pt x="100" y="1"/>
                    </a:lnTo>
                    <a:lnTo>
                      <a:pt x="101" y="1"/>
                    </a:lnTo>
                    <a:lnTo>
                      <a:pt x="101" y="0"/>
                    </a:lnTo>
                    <a:lnTo>
                      <a:pt x="110" y="0"/>
                    </a:lnTo>
                  </a:path>
                </a:pathLst>
              </a:custGeom>
              <a:noFill/>
              <a:ln w="28575" cap="rnd" cmpd="sng">
                <a:solidFill>
                  <a:srgbClr val="B2B2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9486" name="Freeform 103"/>
              <p:cNvSpPr>
                <a:spLocks/>
              </p:cNvSpPr>
              <p:nvPr/>
            </p:nvSpPr>
            <p:spPr bwMode="auto">
              <a:xfrm>
                <a:off x="2662" y="3445"/>
                <a:ext cx="660" cy="780"/>
              </a:xfrm>
              <a:custGeom>
                <a:avLst/>
                <a:gdLst>
                  <a:gd name="T0" fmla="*/ 2147483646 w 110"/>
                  <a:gd name="T1" fmla="*/ 2147483646 h 130"/>
                  <a:gd name="T2" fmla="*/ 2147483646 w 110"/>
                  <a:gd name="T3" fmla="*/ 2147483646 h 130"/>
                  <a:gd name="T4" fmla="*/ 2147483646 w 110"/>
                  <a:gd name="T5" fmla="*/ 2147483646 h 130"/>
                  <a:gd name="T6" fmla="*/ 2147483646 w 110"/>
                  <a:gd name="T7" fmla="*/ 2147483646 h 130"/>
                  <a:gd name="T8" fmla="*/ 2147483646 w 110"/>
                  <a:gd name="T9" fmla="*/ 2147483646 h 130"/>
                  <a:gd name="T10" fmla="*/ 2147483646 w 110"/>
                  <a:gd name="T11" fmla="*/ 2147483646 h 130"/>
                  <a:gd name="T12" fmla="*/ 2147483646 w 110"/>
                  <a:gd name="T13" fmla="*/ 2147483646 h 130"/>
                  <a:gd name="T14" fmla="*/ 2147483646 w 110"/>
                  <a:gd name="T15" fmla="*/ 2147483646 h 130"/>
                  <a:gd name="T16" fmla="*/ 2147483646 w 110"/>
                  <a:gd name="T17" fmla="*/ 2147483646 h 130"/>
                  <a:gd name="T18" fmla="*/ 2147483646 w 110"/>
                  <a:gd name="T19" fmla="*/ 2147483646 h 130"/>
                  <a:gd name="T20" fmla="*/ 2147483646 w 110"/>
                  <a:gd name="T21" fmla="*/ 2147483646 h 130"/>
                  <a:gd name="T22" fmla="*/ 2147483646 w 110"/>
                  <a:gd name="T23" fmla="*/ 2147483646 h 130"/>
                  <a:gd name="T24" fmla="*/ 2147483646 w 110"/>
                  <a:gd name="T25" fmla="*/ 2147483646 h 130"/>
                  <a:gd name="T26" fmla="*/ 2147483646 w 110"/>
                  <a:gd name="T27" fmla="*/ 2147483646 h 130"/>
                  <a:gd name="T28" fmla="*/ 2147483646 w 110"/>
                  <a:gd name="T29" fmla="*/ 2147483646 h 130"/>
                  <a:gd name="T30" fmla="*/ 2147483646 w 110"/>
                  <a:gd name="T31" fmla="*/ 2147483646 h 130"/>
                  <a:gd name="T32" fmla="*/ 2147483646 w 110"/>
                  <a:gd name="T33" fmla="*/ 2147483646 h 130"/>
                  <a:gd name="T34" fmla="*/ 2147483646 w 110"/>
                  <a:gd name="T35" fmla="*/ 2147483646 h 130"/>
                  <a:gd name="T36" fmla="*/ 2147483646 w 110"/>
                  <a:gd name="T37" fmla="*/ 2147483646 h 130"/>
                  <a:gd name="T38" fmla="*/ 2147483646 w 110"/>
                  <a:gd name="T39" fmla="*/ 2147483646 h 130"/>
                  <a:gd name="T40" fmla="*/ 2147483646 w 110"/>
                  <a:gd name="T41" fmla="*/ 2147483646 h 130"/>
                  <a:gd name="T42" fmla="*/ 2147483646 w 110"/>
                  <a:gd name="T43" fmla="*/ 2147483646 h 130"/>
                  <a:gd name="T44" fmla="*/ 2147483646 w 110"/>
                  <a:gd name="T45" fmla="*/ 2147483646 h 130"/>
                  <a:gd name="T46" fmla="*/ 2147483646 w 110"/>
                  <a:gd name="T47" fmla="*/ 2147483646 h 130"/>
                  <a:gd name="T48" fmla="*/ 2147483646 w 110"/>
                  <a:gd name="T49" fmla="*/ 2147483646 h 130"/>
                  <a:gd name="T50" fmla="*/ 2147483646 w 110"/>
                  <a:gd name="T51" fmla="*/ 2147483646 h 130"/>
                  <a:gd name="T52" fmla="*/ 2147483646 w 110"/>
                  <a:gd name="T53" fmla="*/ 2147483646 h 130"/>
                  <a:gd name="T54" fmla="*/ 2147483646 w 110"/>
                  <a:gd name="T55" fmla="*/ 2147483646 h 130"/>
                  <a:gd name="T56" fmla="*/ 2147483646 w 110"/>
                  <a:gd name="T57" fmla="*/ 2147483646 h 130"/>
                  <a:gd name="T58" fmla="*/ 2147483646 w 110"/>
                  <a:gd name="T59" fmla="*/ 2147483646 h 130"/>
                  <a:gd name="T60" fmla="*/ 2147483646 w 110"/>
                  <a:gd name="T61" fmla="*/ 2147483646 h 130"/>
                  <a:gd name="T62" fmla="*/ 2147483646 w 110"/>
                  <a:gd name="T63" fmla="*/ 2147483646 h 130"/>
                  <a:gd name="T64" fmla="*/ 2147483646 w 110"/>
                  <a:gd name="T65" fmla="*/ 2147483646 h 130"/>
                  <a:gd name="T66" fmla="*/ 2147483646 w 110"/>
                  <a:gd name="T67" fmla="*/ 2147483646 h 130"/>
                  <a:gd name="T68" fmla="*/ 2147483646 w 110"/>
                  <a:gd name="T69" fmla="*/ 2147483646 h 130"/>
                  <a:gd name="T70" fmla="*/ 2147483646 w 110"/>
                  <a:gd name="T71" fmla="*/ 2147483646 h 130"/>
                  <a:gd name="T72" fmla="*/ 2147483646 w 110"/>
                  <a:gd name="T73" fmla="*/ 2147483646 h 130"/>
                  <a:gd name="T74" fmla="*/ 2147483646 w 110"/>
                  <a:gd name="T75" fmla="*/ 2147483646 h 130"/>
                  <a:gd name="T76" fmla="*/ 2147483646 w 110"/>
                  <a:gd name="T77" fmla="*/ 2147483646 h 130"/>
                  <a:gd name="T78" fmla="*/ 2147483646 w 110"/>
                  <a:gd name="T79" fmla="*/ 2147483646 h 130"/>
                  <a:gd name="T80" fmla="*/ 2147483646 w 110"/>
                  <a:gd name="T81" fmla="*/ 2147483646 h 130"/>
                  <a:gd name="T82" fmla="*/ 2147483646 w 110"/>
                  <a:gd name="T83" fmla="*/ 2147483646 h 130"/>
                  <a:gd name="T84" fmla="*/ 2147483646 w 110"/>
                  <a:gd name="T85" fmla="*/ 2147483646 h 130"/>
                  <a:gd name="T86" fmla="*/ 2147483646 w 110"/>
                  <a:gd name="T87" fmla="*/ 2147483646 h 130"/>
                  <a:gd name="T88" fmla="*/ 2147483646 w 110"/>
                  <a:gd name="T89" fmla="*/ 2147483646 h 130"/>
                  <a:gd name="T90" fmla="*/ 2147483646 w 110"/>
                  <a:gd name="T91" fmla="*/ 2147483646 h 130"/>
                  <a:gd name="T92" fmla="*/ 2147483646 w 110"/>
                  <a:gd name="T93" fmla="*/ 2147483646 h 130"/>
                  <a:gd name="T94" fmla="*/ 2147483646 w 110"/>
                  <a:gd name="T95" fmla="*/ 2147483646 h 130"/>
                  <a:gd name="T96" fmla="*/ 2147483646 w 110"/>
                  <a:gd name="T97" fmla="*/ 2147483646 h 130"/>
                  <a:gd name="T98" fmla="*/ 2147483646 w 110"/>
                  <a:gd name="T99" fmla="*/ 2147483646 h 130"/>
                  <a:gd name="T100" fmla="*/ 2147483646 w 110"/>
                  <a:gd name="T101" fmla="*/ 2147483646 h 130"/>
                  <a:gd name="T102" fmla="*/ 2147483646 w 110"/>
                  <a:gd name="T103" fmla="*/ 2147483646 h 130"/>
                  <a:gd name="T104" fmla="*/ 2147483646 w 110"/>
                  <a:gd name="T105" fmla="*/ 2147483646 h 130"/>
                  <a:gd name="T106" fmla="*/ 2147483646 w 110"/>
                  <a:gd name="T107" fmla="*/ 2147483646 h 130"/>
                  <a:gd name="T108" fmla="*/ 2147483646 w 110"/>
                  <a:gd name="T109" fmla="*/ 2147483646 h 130"/>
                  <a:gd name="T110" fmla="*/ 2147483646 w 110"/>
                  <a:gd name="T111" fmla="*/ 2147483646 h 130"/>
                  <a:gd name="T112" fmla="*/ 2147483646 w 110"/>
                  <a:gd name="T113" fmla="*/ 2147483646 h 13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10"/>
                  <a:gd name="T172" fmla="*/ 0 h 130"/>
                  <a:gd name="T173" fmla="*/ 110 w 110"/>
                  <a:gd name="T174" fmla="*/ 130 h 13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10" h="130">
                    <a:moveTo>
                      <a:pt x="0" y="130"/>
                    </a:moveTo>
                    <a:lnTo>
                      <a:pt x="54" y="130"/>
                    </a:lnTo>
                    <a:lnTo>
                      <a:pt x="54" y="129"/>
                    </a:lnTo>
                    <a:lnTo>
                      <a:pt x="57" y="129"/>
                    </a:lnTo>
                    <a:lnTo>
                      <a:pt x="57" y="128"/>
                    </a:lnTo>
                    <a:lnTo>
                      <a:pt x="59" y="128"/>
                    </a:lnTo>
                    <a:lnTo>
                      <a:pt x="61" y="128"/>
                    </a:lnTo>
                    <a:lnTo>
                      <a:pt x="61" y="127"/>
                    </a:lnTo>
                    <a:lnTo>
                      <a:pt x="62" y="127"/>
                    </a:lnTo>
                    <a:lnTo>
                      <a:pt x="62" y="126"/>
                    </a:lnTo>
                    <a:lnTo>
                      <a:pt x="63" y="126"/>
                    </a:lnTo>
                    <a:lnTo>
                      <a:pt x="64" y="126"/>
                    </a:lnTo>
                    <a:lnTo>
                      <a:pt x="64" y="125"/>
                    </a:lnTo>
                    <a:lnTo>
                      <a:pt x="65" y="125"/>
                    </a:lnTo>
                    <a:lnTo>
                      <a:pt x="65" y="124"/>
                    </a:lnTo>
                    <a:lnTo>
                      <a:pt x="66" y="124"/>
                    </a:lnTo>
                    <a:lnTo>
                      <a:pt x="66" y="123"/>
                    </a:lnTo>
                    <a:lnTo>
                      <a:pt x="67" y="123"/>
                    </a:lnTo>
                    <a:lnTo>
                      <a:pt x="67" y="122"/>
                    </a:lnTo>
                    <a:lnTo>
                      <a:pt x="68" y="122"/>
                    </a:lnTo>
                    <a:lnTo>
                      <a:pt x="68" y="121"/>
                    </a:lnTo>
                    <a:lnTo>
                      <a:pt x="69" y="121"/>
                    </a:lnTo>
                    <a:lnTo>
                      <a:pt x="69" y="120"/>
                    </a:lnTo>
                    <a:lnTo>
                      <a:pt x="69" y="119"/>
                    </a:lnTo>
                    <a:lnTo>
                      <a:pt x="70" y="119"/>
                    </a:lnTo>
                    <a:lnTo>
                      <a:pt x="70" y="118"/>
                    </a:lnTo>
                    <a:lnTo>
                      <a:pt x="70" y="117"/>
                    </a:lnTo>
                    <a:lnTo>
                      <a:pt x="71" y="117"/>
                    </a:lnTo>
                    <a:lnTo>
                      <a:pt x="71" y="116"/>
                    </a:lnTo>
                    <a:lnTo>
                      <a:pt x="71" y="115"/>
                    </a:lnTo>
                    <a:lnTo>
                      <a:pt x="72" y="115"/>
                    </a:lnTo>
                    <a:lnTo>
                      <a:pt x="72" y="114"/>
                    </a:lnTo>
                    <a:lnTo>
                      <a:pt x="72" y="113"/>
                    </a:lnTo>
                    <a:lnTo>
                      <a:pt x="73" y="113"/>
                    </a:lnTo>
                    <a:lnTo>
                      <a:pt x="73" y="112"/>
                    </a:lnTo>
                    <a:lnTo>
                      <a:pt x="73" y="111"/>
                    </a:lnTo>
                    <a:lnTo>
                      <a:pt x="73" y="110"/>
                    </a:lnTo>
                    <a:lnTo>
                      <a:pt x="74" y="110"/>
                    </a:lnTo>
                    <a:lnTo>
                      <a:pt x="74" y="109"/>
                    </a:lnTo>
                    <a:lnTo>
                      <a:pt x="74" y="108"/>
                    </a:lnTo>
                    <a:lnTo>
                      <a:pt x="75" y="108"/>
                    </a:lnTo>
                    <a:lnTo>
                      <a:pt x="75" y="107"/>
                    </a:lnTo>
                    <a:lnTo>
                      <a:pt x="75" y="106"/>
                    </a:lnTo>
                    <a:lnTo>
                      <a:pt x="75" y="105"/>
                    </a:lnTo>
                    <a:lnTo>
                      <a:pt x="75" y="104"/>
                    </a:lnTo>
                    <a:lnTo>
                      <a:pt x="76" y="104"/>
                    </a:lnTo>
                    <a:lnTo>
                      <a:pt x="76" y="103"/>
                    </a:lnTo>
                    <a:lnTo>
                      <a:pt x="76" y="102"/>
                    </a:lnTo>
                    <a:lnTo>
                      <a:pt x="76" y="101"/>
                    </a:lnTo>
                    <a:lnTo>
                      <a:pt x="77" y="101"/>
                    </a:lnTo>
                    <a:lnTo>
                      <a:pt x="77" y="100"/>
                    </a:lnTo>
                    <a:lnTo>
                      <a:pt x="77" y="99"/>
                    </a:lnTo>
                    <a:lnTo>
                      <a:pt x="77" y="98"/>
                    </a:lnTo>
                    <a:lnTo>
                      <a:pt x="78" y="98"/>
                    </a:lnTo>
                    <a:lnTo>
                      <a:pt x="78" y="97"/>
                    </a:lnTo>
                    <a:lnTo>
                      <a:pt x="78" y="96"/>
                    </a:lnTo>
                    <a:lnTo>
                      <a:pt x="78" y="95"/>
                    </a:lnTo>
                    <a:lnTo>
                      <a:pt x="78" y="94"/>
                    </a:lnTo>
                    <a:lnTo>
                      <a:pt x="79" y="94"/>
                    </a:lnTo>
                    <a:lnTo>
                      <a:pt x="79" y="93"/>
                    </a:lnTo>
                    <a:lnTo>
                      <a:pt x="79" y="92"/>
                    </a:lnTo>
                    <a:lnTo>
                      <a:pt x="79" y="91"/>
                    </a:lnTo>
                    <a:lnTo>
                      <a:pt x="79" y="90"/>
                    </a:lnTo>
                    <a:lnTo>
                      <a:pt x="80" y="90"/>
                    </a:lnTo>
                    <a:lnTo>
                      <a:pt x="80" y="89"/>
                    </a:lnTo>
                    <a:lnTo>
                      <a:pt x="80" y="88"/>
                    </a:lnTo>
                    <a:lnTo>
                      <a:pt x="80" y="87"/>
                    </a:lnTo>
                    <a:lnTo>
                      <a:pt x="80" y="86"/>
                    </a:lnTo>
                    <a:lnTo>
                      <a:pt x="81" y="86"/>
                    </a:lnTo>
                    <a:lnTo>
                      <a:pt x="81" y="85"/>
                    </a:lnTo>
                    <a:lnTo>
                      <a:pt x="81" y="84"/>
                    </a:lnTo>
                    <a:lnTo>
                      <a:pt x="81" y="83"/>
                    </a:lnTo>
                    <a:lnTo>
                      <a:pt x="81" y="82"/>
                    </a:lnTo>
                    <a:lnTo>
                      <a:pt x="82" y="82"/>
                    </a:lnTo>
                    <a:lnTo>
                      <a:pt x="82" y="81"/>
                    </a:lnTo>
                    <a:lnTo>
                      <a:pt x="82" y="80"/>
                    </a:lnTo>
                    <a:lnTo>
                      <a:pt x="82" y="79"/>
                    </a:lnTo>
                    <a:lnTo>
                      <a:pt x="82" y="78"/>
                    </a:lnTo>
                    <a:lnTo>
                      <a:pt x="82" y="77"/>
                    </a:lnTo>
                    <a:lnTo>
                      <a:pt x="83" y="77"/>
                    </a:lnTo>
                    <a:lnTo>
                      <a:pt x="83" y="76"/>
                    </a:lnTo>
                    <a:lnTo>
                      <a:pt x="83" y="75"/>
                    </a:lnTo>
                    <a:lnTo>
                      <a:pt x="83" y="74"/>
                    </a:lnTo>
                    <a:lnTo>
                      <a:pt x="83" y="73"/>
                    </a:lnTo>
                    <a:lnTo>
                      <a:pt x="84" y="73"/>
                    </a:lnTo>
                    <a:lnTo>
                      <a:pt x="84" y="72"/>
                    </a:lnTo>
                    <a:lnTo>
                      <a:pt x="84" y="71"/>
                    </a:lnTo>
                    <a:lnTo>
                      <a:pt x="84" y="70"/>
                    </a:lnTo>
                    <a:lnTo>
                      <a:pt x="84" y="69"/>
                    </a:lnTo>
                    <a:lnTo>
                      <a:pt x="84" y="68"/>
                    </a:lnTo>
                    <a:lnTo>
                      <a:pt x="84" y="67"/>
                    </a:lnTo>
                    <a:lnTo>
                      <a:pt x="85" y="67"/>
                    </a:lnTo>
                    <a:lnTo>
                      <a:pt x="85" y="66"/>
                    </a:lnTo>
                    <a:lnTo>
                      <a:pt x="85" y="65"/>
                    </a:lnTo>
                    <a:lnTo>
                      <a:pt x="85" y="64"/>
                    </a:lnTo>
                    <a:lnTo>
                      <a:pt x="85" y="63"/>
                    </a:lnTo>
                    <a:lnTo>
                      <a:pt x="85" y="62"/>
                    </a:lnTo>
                    <a:lnTo>
                      <a:pt x="86" y="62"/>
                    </a:lnTo>
                    <a:lnTo>
                      <a:pt x="86" y="61"/>
                    </a:lnTo>
                    <a:lnTo>
                      <a:pt x="86" y="60"/>
                    </a:lnTo>
                    <a:lnTo>
                      <a:pt x="86" y="59"/>
                    </a:lnTo>
                    <a:lnTo>
                      <a:pt x="86" y="58"/>
                    </a:lnTo>
                    <a:lnTo>
                      <a:pt x="86" y="57"/>
                    </a:lnTo>
                    <a:lnTo>
                      <a:pt x="87" y="57"/>
                    </a:lnTo>
                    <a:lnTo>
                      <a:pt x="87" y="56"/>
                    </a:lnTo>
                    <a:lnTo>
                      <a:pt x="87" y="55"/>
                    </a:lnTo>
                    <a:lnTo>
                      <a:pt x="87" y="54"/>
                    </a:lnTo>
                    <a:lnTo>
                      <a:pt x="87" y="53"/>
                    </a:lnTo>
                    <a:lnTo>
                      <a:pt x="87" y="52"/>
                    </a:lnTo>
                    <a:lnTo>
                      <a:pt x="88" y="52"/>
                    </a:lnTo>
                    <a:lnTo>
                      <a:pt x="88" y="51"/>
                    </a:lnTo>
                    <a:lnTo>
                      <a:pt x="88" y="50"/>
                    </a:lnTo>
                    <a:lnTo>
                      <a:pt x="88" y="49"/>
                    </a:lnTo>
                    <a:lnTo>
                      <a:pt x="88" y="48"/>
                    </a:lnTo>
                    <a:lnTo>
                      <a:pt x="88" y="47"/>
                    </a:lnTo>
                    <a:lnTo>
                      <a:pt x="89" y="47"/>
                    </a:lnTo>
                    <a:lnTo>
                      <a:pt x="89" y="46"/>
                    </a:lnTo>
                    <a:lnTo>
                      <a:pt x="89" y="45"/>
                    </a:lnTo>
                    <a:lnTo>
                      <a:pt x="89" y="44"/>
                    </a:lnTo>
                    <a:lnTo>
                      <a:pt x="89" y="43"/>
                    </a:lnTo>
                    <a:lnTo>
                      <a:pt x="89" y="42"/>
                    </a:lnTo>
                    <a:lnTo>
                      <a:pt x="90" y="42"/>
                    </a:lnTo>
                    <a:lnTo>
                      <a:pt x="90" y="41"/>
                    </a:lnTo>
                    <a:lnTo>
                      <a:pt x="90" y="40"/>
                    </a:lnTo>
                    <a:lnTo>
                      <a:pt x="90" y="39"/>
                    </a:lnTo>
                    <a:lnTo>
                      <a:pt x="90" y="38"/>
                    </a:lnTo>
                    <a:lnTo>
                      <a:pt x="90" y="37"/>
                    </a:lnTo>
                    <a:lnTo>
                      <a:pt x="91" y="37"/>
                    </a:lnTo>
                    <a:lnTo>
                      <a:pt x="91" y="36"/>
                    </a:lnTo>
                    <a:lnTo>
                      <a:pt x="91" y="35"/>
                    </a:lnTo>
                    <a:lnTo>
                      <a:pt x="91" y="34"/>
                    </a:lnTo>
                    <a:lnTo>
                      <a:pt x="91" y="33"/>
                    </a:lnTo>
                    <a:lnTo>
                      <a:pt x="91" y="32"/>
                    </a:lnTo>
                    <a:lnTo>
                      <a:pt x="92" y="32"/>
                    </a:lnTo>
                    <a:lnTo>
                      <a:pt x="92" y="31"/>
                    </a:lnTo>
                    <a:lnTo>
                      <a:pt x="92" y="30"/>
                    </a:lnTo>
                    <a:lnTo>
                      <a:pt x="92" y="29"/>
                    </a:lnTo>
                    <a:lnTo>
                      <a:pt x="92" y="28"/>
                    </a:lnTo>
                    <a:lnTo>
                      <a:pt x="93" y="28"/>
                    </a:lnTo>
                    <a:lnTo>
                      <a:pt x="93" y="27"/>
                    </a:lnTo>
                    <a:lnTo>
                      <a:pt x="93" y="26"/>
                    </a:lnTo>
                    <a:lnTo>
                      <a:pt x="93" y="25"/>
                    </a:lnTo>
                    <a:lnTo>
                      <a:pt x="93" y="24"/>
                    </a:lnTo>
                    <a:lnTo>
                      <a:pt x="93" y="23"/>
                    </a:lnTo>
                    <a:lnTo>
                      <a:pt x="94" y="23"/>
                    </a:lnTo>
                    <a:lnTo>
                      <a:pt x="94" y="22"/>
                    </a:lnTo>
                    <a:lnTo>
                      <a:pt x="94" y="21"/>
                    </a:lnTo>
                    <a:lnTo>
                      <a:pt x="94" y="20"/>
                    </a:lnTo>
                    <a:lnTo>
                      <a:pt x="94" y="19"/>
                    </a:lnTo>
                    <a:lnTo>
                      <a:pt x="95" y="19"/>
                    </a:lnTo>
                    <a:lnTo>
                      <a:pt x="95" y="18"/>
                    </a:lnTo>
                    <a:lnTo>
                      <a:pt x="95" y="17"/>
                    </a:lnTo>
                    <a:lnTo>
                      <a:pt x="95" y="16"/>
                    </a:lnTo>
                    <a:lnTo>
                      <a:pt x="96" y="16"/>
                    </a:lnTo>
                    <a:lnTo>
                      <a:pt x="96" y="15"/>
                    </a:lnTo>
                    <a:lnTo>
                      <a:pt x="96" y="14"/>
                    </a:lnTo>
                    <a:lnTo>
                      <a:pt x="96" y="13"/>
                    </a:lnTo>
                    <a:lnTo>
                      <a:pt x="97" y="13"/>
                    </a:lnTo>
                    <a:lnTo>
                      <a:pt x="97" y="12"/>
                    </a:lnTo>
                    <a:lnTo>
                      <a:pt x="97" y="11"/>
                    </a:lnTo>
                    <a:lnTo>
                      <a:pt x="97" y="10"/>
                    </a:lnTo>
                    <a:lnTo>
                      <a:pt x="98" y="10"/>
                    </a:lnTo>
                    <a:lnTo>
                      <a:pt x="98" y="9"/>
                    </a:lnTo>
                    <a:lnTo>
                      <a:pt x="98" y="8"/>
                    </a:lnTo>
                    <a:lnTo>
                      <a:pt x="99" y="8"/>
                    </a:lnTo>
                    <a:lnTo>
                      <a:pt x="99" y="7"/>
                    </a:lnTo>
                    <a:lnTo>
                      <a:pt x="99" y="6"/>
                    </a:lnTo>
                    <a:lnTo>
                      <a:pt x="100" y="6"/>
                    </a:lnTo>
                    <a:lnTo>
                      <a:pt x="100" y="5"/>
                    </a:lnTo>
                    <a:lnTo>
                      <a:pt x="100" y="4"/>
                    </a:lnTo>
                    <a:lnTo>
                      <a:pt x="101" y="4"/>
                    </a:lnTo>
                    <a:lnTo>
                      <a:pt x="101" y="3"/>
                    </a:lnTo>
                    <a:lnTo>
                      <a:pt x="102" y="3"/>
                    </a:lnTo>
                    <a:lnTo>
                      <a:pt x="102" y="2"/>
                    </a:lnTo>
                    <a:lnTo>
                      <a:pt x="103" y="2"/>
                    </a:lnTo>
                    <a:lnTo>
                      <a:pt x="103" y="1"/>
                    </a:lnTo>
                    <a:lnTo>
                      <a:pt x="104" y="1"/>
                    </a:lnTo>
                    <a:lnTo>
                      <a:pt x="110" y="1"/>
                    </a:lnTo>
                    <a:lnTo>
                      <a:pt x="110" y="0"/>
                    </a:lnTo>
                  </a:path>
                </a:pathLst>
              </a:custGeom>
              <a:noFill/>
              <a:ln w="28575" cap="rnd" cmpd="sng">
                <a:solidFill>
                  <a:srgbClr val="B2B2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9487" name="Text Box 104"/>
              <p:cNvSpPr txBox="1">
                <a:spLocks noChangeArrowheads="1"/>
              </p:cNvSpPr>
              <p:nvPr/>
            </p:nvSpPr>
            <p:spPr bwMode="auto">
              <a:xfrm>
                <a:off x="2688" y="3744"/>
                <a:ext cx="562" cy="2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ea typeface="MS PGothic" panose="020B0600070205080204" pitchFamily="34" charset="-128"/>
                  </a:defRPr>
                </a:lvl1pPr>
                <a:lvl2pPr marL="742950" indent="-285750">
                  <a:spcBef>
                    <a:spcPct val="20000"/>
                  </a:spcBef>
                  <a:buChar char="–"/>
                  <a:defRPr sz="2800">
                    <a:solidFill>
                      <a:schemeClr val="tx1"/>
                    </a:solidFill>
                    <a:latin typeface="Times New Roman" panose="02020603050405020304" pitchFamily="18" charset="0"/>
                    <a:ea typeface="MS PGothic" panose="020B0600070205080204" pitchFamily="34" charset="-128"/>
                  </a:defRPr>
                </a:lvl2pPr>
                <a:lvl3pPr marL="1143000" indent="-228600">
                  <a:spcBef>
                    <a:spcPct val="20000"/>
                  </a:spcBef>
                  <a:buChar char="•"/>
                  <a:defRPr sz="2400">
                    <a:solidFill>
                      <a:schemeClr val="tx1"/>
                    </a:solidFill>
                    <a:latin typeface="Times New Roman" panose="02020603050405020304" pitchFamily="18" charset="0"/>
                    <a:ea typeface="MS PGothic"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9pPr>
              </a:lstStyle>
              <a:p>
                <a:pPr eaLnBrk="1" hangingPunct="1">
                  <a:spcBef>
                    <a:spcPct val="0"/>
                  </a:spcBef>
                  <a:buFontTx/>
                  <a:buNone/>
                </a:pPr>
                <a:r>
                  <a:rPr lang="en-US" altLang="en-US" sz="1800">
                    <a:latin typeface="Arial" panose="020B0604020202020204" pitchFamily="34" charset="0"/>
                  </a:rPr>
                  <a:t>15/20</a:t>
                </a:r>
              </a:p>
            </p:txBody>
          </p:sp>
        </p:grpSp>
        <p:grpSp>
          <p:nvGrpSpPr>
            <p:cNvPr id="59434" name="Group 105"/>
            <p:cNvGrpSpPr>
              <a:grpSpLocks/>
            </p:cNvGrpSpPr>
            <p:nvPr/>
          </p:nvGrpSpPr>
          <p:grpSpPr bwMode="auto">
            <a:xfrm>
              <a:off x="3732" y="3415"/>
              <a:ext cx="767" cy="840"/>
              <a:chOff x="3732" y="3415"/>
              <a:chExt cx="767" cy="840"/>
            </a:xfrm>
          </p:grpSpPr>
          <p:sp>
            <p:nvSpPr>
              <p:cNvPr id="59477" name="Line 106"/>
              <p:cNvSpPr>
                <a:spLocks noChangeShapeType="1"/>
              </p:cNvSpPr>
              <p:nvPr/>
            </p:nvSpPr>
            <p:spPr bwMode="auto">
              <a:xfrm flipV="1">
                <a:off x="3732" y="3445"/>
                <a:ext cx="0" cy="780"/>
              </a:xfrm>
              <a:prstGeom prst="line">
                <a:avLst/>
              </a:prstGeom>
              <a:noFill/>
              <a:ln w="952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9478" name="Rectangle 107"/>
              <p:cNvSpPr>
                <a:spLocks noChangeArrowheads="1"/>
              </p:cNvSpPr>
              <p:nvPr/>
            </p:nvSpPr>
            <p:spPr bwMode="auto">
              <a:xfrm>
                <a:off x="3732" y="3415"/>
                <a:ext cx="720" cy="840"/>
              </a:xfrm>
              <a:prstGeom prst="rect">
                <a:avLst/>
              </a:prstGeom>
              <a:noFill/>
              <a:ln w="9525"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ea typeface="MS PGothic" panose="020B0600070205080204" pitchFamily="34" charset="-128"/>
                  </a:defRPr>
                </a:lvl1pPr>
                <a:lvl2pPr marL="742950" indent="-285750">
                  <a:spcBef>
                    <a:spcPct val="20000"/>
                  </a:spcBef>
                  <a:buChar char="–"/>
                  <a:defRPr sz="2800">
                    <a:solidFill>
                      <a:schemeClr val="tx1"/>
                    </a:solidFill>
                    <a:latin typeface="Times New Roman" panose="02020603050405020304" pitchFamily="18" charset="0"/>
                    <a:ea typeface="MS PGothic" panose="020B0600070205080204" pitchFamily="34" charset="-128"/>
                  </a:defRPr>
                </a:lvl2pPr>
                <a:lvl3pPr marL="1143000" indent="-228600">
                  <a:spcBef>
                    <a:spcPct val="20000"/>
                  </a:spcBef>
                  <a:buChar char="•"/>
                  <a:defRPr sz="2400">
                    <a:solidFill>
                      <a:schemeClr val="tx1"/>
                    </a:solidFill>
                    <a:latin typeface="Times New Roman" panose="02020603050405020304" pitchFamily="18" charset="0"/>
                    <a:ea typeface="MS PGothic"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9pPr>
              </a:lstStyle>
              <a:p>
                <a:pPr eaLnBrk="1" hangingPunct="1">
                  <a:spcBef>
                    <a:spcPct val="0"/>
                  </a:spcBef>
                  <a:buFontTx/>
                  <a:buNone/>
                </a:pPr>
                <a:endParaRPr lang="en-US" altLang="en-US" sz="1800">
                  <a:latin typeface="Papyrus" panose="03070502060502030205" pitchFamily="66" charset="0"/>
                </a:endParaRPr>
              </a:p>
            </p:txBody>
          </p:sp>
          <p:sp>
            <p:nvSpPr>
              <p:cNvPr id="59479" name="Freeform 108"/>
              <p:cNvSpPr>
                <a:spLocks/>
              </p:cNvSpPr>
              <p:nvPr/>
            </p:nvSpPr>
            <p:spPr bwMode="auto">
              <a:xfrm>
                <a:off x="3762" y="3445"/>
                <a:ext cx="660" cy="780"/>
              </a:xfrm>
              <a:custGeom>
                <a:avLst/>
                <a:gdLst>
                  <a:gd name="T0" fmla="*/ 2147483646 w 110"/>
                  <a:gd name="T1" fmla="*/ 2147483646 h 130"/>
                  <a:gd name="T2" fmla="*/ 2147483646 w 110"/>
                  <a:gd name="T3" fmla="*/ 2147483646 h 130"/>
                  <a:gd name="T4" fmla="*/ 2147483646 w 110"/>
                  <a:gd name="T5" fmla="*/ 2147483646 h 130"/>
                  <a:gd name="T6" fmla="*/ 2147483646 w 110"/>
                  <a:gd name="T7" fmla="*/ 2147483646 h 130"/>
                  <a:gd name="T8" fmla="*/ 2147483646 w 110"/>
                  <a:gd name="T9" fmla="*/ 2147483646 h 130"/>
                  <a:gd name="T10" fmla="*/ 2147483646 w 110"/>
                  <a:gd name="T11" fmla="*/ 2147483646 h 130"/>
                  <a:gd name="T12" fmla="*/ 2147483646 w 110"/>
                  <a:gd name="T13" fmla="*/ 2147483646 h 130"/>
                  <a:gd name="T14" fmla="*/ 2147483646 w 110"/>
                  <a:gd name="T15" fmla="*/ 2147483646 h 130"/>
                  <a:gd name="T16" fmla="*/ 2147483646 w 110"/>
                  <a:gd name="T17" fmla="*/ 2147483646 h 130"/>
                  <a:gd name="T18" fmla="*/ 2147483646 w 110"/>
                  <a:gd name="T19" fmla="*/ 2147483646 h 130"/>
                  <a:gd name="T20" fmla="*/ 2147483646 w 110"/>
                  <a:gd name="T21" fmla="*/ 2147483646 h 130"/>
                  <a:gd name="T22" fmla="*/ 2147483646 w 110"/>
                  <a:gd name="T23" fmla="*/ 2147483646 h 130"/>
                  <a:gd name="T24" fmla="*/ 2147483646 w 110"/>
                  <a:gd name="T25" fmla="*/ 2147483646 h 130"/>
                  <a:gd name="T26" fmla="*/ 2147483646 w 110"/>
                  <a:gd name="T27" fmla="*/ 2147483646 h 130"/>
                  <a:gd name="T28" fmla="*/ 2147483646 w 110"/>
                  <a:gd name="T29" fmla="*/ 2147483646 h 130"/>
                  <a:gd name="T30" fmla="*/ 2147483646 w 110"/>
                  <a:gd name="T31" fmla="*/ 2147483646 h 130"/>
                  <a:gd name="T32" fmla="*/ 2147483646 w 110"/>
                  <a:gd name="T33" fmla="*/ 2147483646 h 130"/>
                  <a:gd name="T34" fmla="*/ 2147483646 w 110"/>
                  <a:gd name="T35" fmla="*/ 2147483646 h 130"/>
                  <a:gd name="T36" fmla="*/ 2147483646 w 110"/>
                  <a:gd name="T37" fmla="*/ 2147483646 h 130"/>
                  <a:gd name="T38" fmla="*/ 2147483646 w 110"/>
                  <a:gd name="T39" fmla="*/ 2147483646 h 130"/>
                  <a:gd name="T40" fmla="*/ 2147483646 w 110"/>
                  <a:gd name="T41" fmla="*/ 2147483646 h 130"/>
                  <a:gd name="T42" fmla="*/ 2147483646 w 110"/>
                  <a:gd name="T43" fmla="*/ 2147483646 h 130"/>
                  <a:gd name="T44" fmla="*/ 2147483646 w 110"/>
                  <a:gd name="T45" fmla="*/ 2147483646 h 130"/>
                  <a:gd name="T46" fmla="*/ 2147483646 w 110"/>
                  <a:gd name="T47" fmla="*/ 2147483646 h 130"/>
                  <a:gd name="T48" fmla="*/ 2147483646 w 110"/>
                  <a:gd name="T49" fmla="*/ 2147483646 h 130"/>
                  <a:gd name="T50" fmla="*/ 2147483646 w 110"/>
                  <a:gd name="T51" fmla="*/ 2147483646 h 130"/>
                  <a:gd name="T52" fmla="*/ 2147483646 w 110"/>
                  <a:gd name="T53" fmla="*/ 2147483646 h 130"/>
                  <a:gd name="T54" fmla="*/ 2147483646 w 110"/>
                  <a:gd name="T55" fmla="*/ 2147483646 h 130"/>
                  <a:gd name="T56" fmla="*/ 2147483646 w 110"/>
                  <a:gd name="T57" fmla="*/ 2147483646 h 130"/>
                  <a:gd name="T58" fmla="*/ 2147483646 w 110"/>
                  <a:gd name="T59" fmla="*/ 2147483646 h 130"/>
                  <a:gd name="T60" fmla="*/ 2147483646 w 110"/>
                  <a:gd name="T61" fmla="*/ 2147483646 h 130"/>
                  <a:gd name="T62" fmla="*/ 2147483646 w 110"/>
                  <a:gd name="T63" fmla="*/ 2147483646 h 130"/>
                  <a:gd name="T64" fmla="*/ 2147483646 w 110"/>
                  <a:gd name="T65" fmla="*/ 2147483646 h 130"/>
                  <a:gd name="T66" fmla="*/ 2147483646 w 110"/>
                  <a:gd name="T67" fmla="*/ 2147483646 h 130"/>
                  <a:gd name="T68" fmla="*/ 2147483646 w 110"/>
                  <a:gd name="T69" fmla="*/ 2147483646 h 130"/>
                  <a:gd name="T70" fmla="*/ 2147483646 w 110"/>
                  <a:gd name="T71" fmla="*/ 2147483646 h 130"/>
                  <a:gd name="T72" fmla="*/ 2147483646 w 110"/>
                  <a:gd name="T73" fmla="*/ 2147483646 h 130"/>
                  <a:gd name="T74" fmla="*/ 2147483646 w 110"/>
                  <a:gd name="T75" fmla="*/ 2147483646 h 130"/>
                  <a:gd name="T76" fmla="*/ 2147483646 w 110"/>
                  <a:gd name="T77" fmla="*/ 2147483646 h 130"/>
                  <a:gd name="T78" fmla="*/ 2147483646 w 110"/>
                  <a:gd name="T79" fmla="*/ 2147483646 h 130"/>
                  <a:gd name="T80" fmla="*/ 2147483646 w 110"/>
                  <a:gd name="T81" fmla="*/ 2147483646 h 130"/>
                  <a:gd name="T82" fmla="*/ 2147483646 w 110"/>
                  <a:gd name="T83" fmla="*/ 2147483646 h 130"/>
                  <a:gd name="T84" fmla="*/ 2147483646 w 110"/>
                  <a:gd name="T85" fmla="*/ 2147483646 h 130"/>
                  <a:gd name="T86" fmla="*/ 2147483646 w 110"/>
                  <a:gd name="T87" fmla="*/ 2147483646 h 130"/>
                  <a:gd name="T88" fmla="*/ 2147483646 w 110"/>
                  <a:gd name="T89" fmla="*/ 2147483646 h 130"/>
                  <a:gd name="T90" fmla="*/ 2147483646 w 110"/>
                  <a:gd name="T91" fmla="*/ 2147483646 h 130"/>
                  <a:gd name="T92" fmla="*/ 2147483646 w 110"/>
                  <a:gd name="T93" fmla="*/ 2147483646 h 130"/>
                  <a:gd name="T94" fmla="*/ 2147483646 w 110"/>
                  <a:gd name="T95" fmla="*/ 2147483646 h 130"/>
                  <a:gd name="T96" fmla="*/ 2147483646 w 110"/>
                  <a:gd name="T97" fmla="*/ 2147483646 h 130"/>
                  <a:gd name="T98" fmla="*/ 2147483646 w 110"/>
                  <a:gd name="T99" fmla="*/ 2147483646 h 130"/>
                  <a:gd name="T100" fmla="*/ 2147483646 w 110"/>
                  <a:gd name="T101" fmla="*/ 2147483646 h 130"/>
                  <a:gd name="T102" fmla="*/ 2147483646 w 110"/>
                  <a:gd name="T103" fmla="*/ 2147483646 h 130"/>
                  <a:gd name="T104" fmla="*/ 2147483646 w 110"/>
                  <a:gd name="T105" fmla="*/ 2147483646 h 130"/>
                  <a:gd name="T106" fmla="*/ 2147483646 w 110"/>
                  <a:gd name="T107" fmla="*/ 2147483646 h 130"/>
                  <a:gd name="T108" fmla="*/ 2147483646 w 110"/>
                  <a:gd name="T109" fmla="*/ 2147483646 h 130"/>
                  <a:gd name="T110" fmla="*/ 2147483646 w 110"/>
                  <a:gd name="T111" fmla="*/ 2147483646 h 130"/>
                  <a:gd name="T112" fmla="*/ 2147483646 w 110"/>
                  <a:gd name="T113" fmla="*/ 2147483646 h 13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10"/>
                  <a:gd name="T172" fmla="*/ 0 h 130"/>
                  <a:gd name="T173" fmla="*/ 110 w 110"/>
                  <a:gd name="T174" fmla="*/ 130 h 13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10" h="130">
                    <a:moveTo>
                      <a:pt x="0" y="130"/>
                    </a:moveTo>
                    <a:lnTo>
                      <a:pt x="0" y="129"/>
                    </a:lnTo>
                    <a:lnTo>
                      <a:pt x="85" y="129"/>
                    </a:lnTo>
                    <a:lnTo>
                      <a:pt x="88" y="129"/>
                    </a:lnTo>
                    <a:lnTo>
                      <a:pt x="88" y="128"/>
                    </a:lnTo>
                    <a:lnTo>
                      <a:pt x="89" y="128"/>
                    </a:lnTo>
                    <a:lnTo>
                      <a:pt x="89" y="127"/>
                    </a:lnTo>
                    <a:lnTo>
                      <a:pt x="91" y="127"/>
                    </a:lnTo>
                    <a:lnTo>
                      <a:pt x="92" y="127"/>
                    </a:lnTo>
                    <a:lnTo>
                      <a:pt x="92" y="126"/>
                    </a:lnTo>
                    <a:lnTo>
                      <a:pt x="93" y="126"/>
                    </a:lnTo>
                    <a:lnTo>
                      <a:pt x="93" y="125"/>
                    </a:lnTo>
                    <a:lnTo>
                      <a:pt x="94" y="125"/>
                    </a:lnTo>
                    <a:lnTo>
                      <a:pt x="94" y="124"/>
                    </a:lnTo>
                    <a:lnTo>
                      <a:pt x="94" y="123"/>
                    </a:lnTo>
                    <a:lnTo>
                      <a:pt x="95" y="123"/>
                    </a:lnTo>
                    <a:lnTo>
                      <a:pt x="95" y="122"/>
                    </a:lnTo>
                    <a:lnTo>
                      <a:pt x="96" y="122"/>
                    </a:lnTo>
                    <a:lnTo>
                      <a:pt x="96" y="121"/>
                    </a:lnTo>
                    <a:lnTo>
                      <a:pt x="97" y="121"/>
                    </a:lnTo>
                    <a:lnTo>
                      <a:pt x="97" y="120"/>
                    </a:lnTo>
                    <a:lnTo>
                      <a:pt x="97" y="119"/>
                    </a:lnTo>
                    <a:lnTo>
                      <a:pt x="98" y="119"/>
                    </a:lnTo>
                    <a:lnTo>
                      <a:pt x="98" y="118"/>
                    </a:lnTo>
                    <a:lnTo>
                      <a:pt x="98" y="117"/>
                    </a:lnTo>
                    <a:lnTo>
                      <a:pt x="98" y="116"/>
                    </a:lnTo>
                    <a:lnTo>
                      <a:pt x="99" y="116"/>
                    </a:lnTo>
                    <a:lnTo>
                      <a:pt x="99" y="115"/>
                    </a:lnTo>
                    <a:lnTo>
                      <a:pt x="99" y="114"/>
                    </a:lnTo>
                    <a:lnTo>
                      <a:pt x="99" y="113"/>
                    </a:lnTo>
                    <a:lnTo>
                      <a:pt x="100" y="113"/>
                    </a:lnTo>
                    <a:lnTo>
                      <a:pt x="100" y="112"/>
                    </a:lnTo>
                    <a:lnTo>
                      <a:pt x="100" y="111"/>
                    </a:lnTo>
                    <a:lnTo>
                      <a:pt x="100" y="110"/>
                    </a:lnTo>
                    <a:lnTo>
                      <a:pt x="101" y="110"/>
                    </a:lnTo>
                    <a:lnTo>
                      <a:pt x="101" y="109"/>
                    </a:lnTo>
                    <a:lnTo>
                      <a:pt x="101" y="108"/>
                    </a:lnTo>
                    <a:lnTo>
                      <a:pt x="101" y="107"/>
                    </a:lnTo>
                    <a:lnTo>
                      <a:pt x="101" y="106"/>
                    </a:lnTo>
                    <a:lnTo>
                      <a:pt x="101" y="105"/>
                    </a:lnTo>
                    <a:lnTo>
                      <a:pt x="102" y="105"/>
                    </a:lnTo>
                    <a:lnTo>
                      <a:pt x="102" y="104"/>
                    </a:lnTo>
                    <a:lnTo>
                      <a:pt x="102" y="103"/>
                    </a:lnTo>
                    <a:lnTo>
                      <a:pt x="102" y="102"/>
                    </a:lnTo>
                    <a:lnTo>
                      <a:pt x="102" y="101"/>
                    </a:lnTo>
                    <a:lnTo>
                      <a:pt x="102" y="100"/>
                    </a:lnTo>
                    <a:lnTo>
                      <a:pt x="103" y="100"/>
                    </a:lnTo>
                    <a:lnTo>
                      <a:pt x="103" y="99"/>
                    </a:lnTo>
                    <a:lnTo>
                      <a:pt x="103" y="98"/>
                    </a:lnTo>
                    <a:lnTo>
                      <a:pt x="103" y="97"/>
                    </a:lnTo>
                    <a:lnTo>
                      <a:pt x="103" y="96"/>
                    </a:lnTo>
                    <a:lnTo>
                      <a:pt x="103" y="95"/>
                    </a:lnTo>
                    <a:lnTo>
                      <a:pt x="103" y="94"/>
                    </a:lnTo>
                    <a:lnTo>
                      <a:pt x="104" y="94"/>
                    </a:lnTo>
                    <a:lnTo>
                      <a:pt x="104" y="93"/>
                    </a:lnTo>
                    <a:lnTo>
                      <a:pt x="104" y="92"/>
                    </a:lnTo>
                    <a:lnTo>
                      <a:pt x="104" y="91"/>
                    </a:lnTo>
                    <a:lnTo>
                      <a:pt x="104" y="90"/>
                    </a:lnTo>
                    <a:lnTo>
                      <a:pt x="104" y="89"/>
                    </a:lnTo>
                    <a:lnTo>
                      <a:pt x="104" y="88"/>
                    </a:lnTo>
                    <a:lnTo>
                      <a:pt x="104" y="87"/>
                    </a:lnTo>
                    <a:lnTo>
                      <a:pt x="105" y="87"/>
                    </a:lnTo>
                    <a:lnTo>
                      <a:pt x="105" y="86"/>
                    </a:lnTo>
                    <a:lnTo>
                      <a:pt x="105" y="85"/>
                    </a:lnTo>
                    <a:lnTo>
                      <a:pt x="105" y="84"/>
                    </a:lnTo>
                    <a:lnTo>
                      <a:pt x="105" y="83"/>
                    </a:lnTo>
                    <a:lnTo>
                      <a:pt x="105" y="82"/>
                    </a:lnTo>
                    <a:lnTo>
                      <a:pt x="105" y="81"/>
                    </a:lnTo>
                    <a:lnTo>
                      <a:pt x="105" y="80"/>
                    </a:lnTo>
                    <a:lnTo>
                      <a:pt x="105" y="79"/>
                    </a:lnTo>
                    <a:lnTo>
                      <a:pt x="105" y="78"/>
                    </a:lnTo>
                    <a:lnTo>
                      <a:pt x="105" y="77"/>
                    </a:lnTo>
                    <a:lnTo>
                      <a:pt x="106" y="77"/>
                    </a:lnTo>
                    <a:lnTo>
                      <a:pt x="106" y="76"/>
                    </a:lnTo>
                    <a:lnTo>
                      <a:pt x="106" y="75"/>
                    </a:lnTo>
                    <a:lnTo>
                      <a:pt x="106" y="74"/>
                    </a:lnTo>
                    <a:lnTo>
                      <a:pt x="106" y="73"/>
                    </a:lnTo>
                    <a:lnTo>
                      <a:pt x="106" y="72"/>
                    </a:lnTo>
                    <a:lnTo>
                      <a:pt x="106" y="71"/>
                    </a:lnTo>
                    <a:lnTo>
                      <a:pt x="106" y="70"/>
                    </a:lnTo>
                    <a:lnTo>
                      <a:pt x="106" y="69"/>
                    </a:lnTo>
                    <a:lnTo>
                      <a:pt x="106" y="68"/>
                    </a:lnTo>
                    <a:lnTo>
                      <a:pt x="106" y="67"/>
                    </a:lnTo>
                    <a:lnTo>
                      <a:pt x="106" y="66"/>
                    </a:lnTo>
                    <a:lnTo>
                      <a:pt x="107" y="66"/>
                    </a:lnTo>
                    <a:lnTo>
                      <a:pt x="107" y="65"/>
                    </a:lnTo>
                    <a:lnTo>
                      <a:pt x="107" y="64"/>
                    </a:lnTo>
                    <a:lnTo>
                      <a:pt x="107" y="63"/>
                    </a:lnTo>
                    <a:lnTo>
                      <a:pt x="107" y="62"/>
                    </a:lnTo>
                    <a:lnTo>
                      <a:pt x="107" y="61"/>
                    </a:lnTo>
                    <a:lnTo>
                      <a:pt x="107" y="60"/>
                    </a:lnTo>
                    <a:lnTo>
                      <a:pt x="107" y="59"/>
                    </a:lnTo>
                    <a:lnTo>
                      <a:pt x="107" y="58"/>
                    </a:lnTo>
                    <a:lnTo>
                      <a:pt x="107" y="57"/>
                    </a:lnTo>
                    <a:lnTo>
                      <a:pt x="107" y="56"/>
                    </a:lnTo>
                    <a:lnTo>
                      <a:pt x="107" y="55"/>
                    </a:lnTo>
                    <a:lnTo>
                      <a:pt x="107" y="54"/>
                    </a:lnTo>
                    <a:lnTo>
                      <a:pt x="108" y="54"/>
                    </a:lnTo>
                    <a:lnTo>
                      <a:pt x="108" y="53"/>
                    </a:lnTo>
                    <a:lnTo>
                      <a:pt x="108" y="52"/>
                    </a:lnTo>
                    <a:lnTo>
                      <a:pt x="108" y="51"/>
                    </a:lnTo>
                    <a:lnTo>
                      <a:pt x="108" y="50"/>
                    </a:lnTo>
                    <a:lnTo>
                      <a:pt x="108" y="49"/>
                    </a:lnTo>
                    <a:lnTo>
                      <a:pt x="108" y="48"/>
                    </a:lnTo>
                    <a:lnTo>
                      <a:pt x="108" y="47"/>
                    </a:lnTo>
                    <a:lnTo>
                      <a:pt x="108" y="46"/>
                    </a:lnTo>
                    <a:lnTo>
                      <a:pt x="108" y="45"/>
                    </a:lnTo>
                    <a:lnTo>
                      <a:pt x="108" y="44"/>
                    </a:lnTo>
                    <a:lnTo>
                      <a:pt x="108" y="43"/>
                    </a:lnTo>
                    <a:lnTo>
                      <a:pt x="108" y="42"/>
                    </a:lnTo>
                    <a:lnTo>
                      <a:pt x="108" y="41"/>
                    </a:lnTo>
                    <a:lnTo>
                      <a:pt x="108" y="40"/>
                    </a:lnTo>
                    <a:lnTo>
                      <a:pt x="108" y="39"/>
                    </a:lnTo>
                    <a:lnTo>
                      <a:pt x="108" y="38"/>
                    </a:lnTo>
                    <a:lnTo>
                      <a:pt x="109" y="38"/>
                    </a:lnTo>
                    <a:lnTo>
                      <a:pt x="109" y="37"/>
                    </a:lnTo>
                    <a:lnTo>
                      <a:pt x="109" y="36"/>
                    </a:lnTo>
                    <a:lnTo>
                      <a:pt x="109" y="35"/>
                    </a:lnTo>
                    <a:lnTo>
                      <a:pt x="109" y="34"/>
                    </a:lnTo>
                    <a:lnTo>
                      <a:pt x="109" y="33"/>
                    </a:lnTo>
                    <a:lnTo>
                      <a:pt x="109" y="32"/>
                    </a:lnTo>
                    <a:lnTo>
                      <a:pt x="109" y="31"/>
                    </a:lnTo>
                    <a:lnTo>
                      <a:pt x="109" y="30"/>
                    </a:lnTo>
                    <a:lnTo>
                      <a:pt x="109" y="29"/>
                    </a:lnTo>
                    <a:lnTo>
                      <a:pt x="109" y="28"/>
                    </a:lnTo>
                    <a:lnTo>
                      <a:pt x="109" y="27"/>
                    </a:lnTo>
                    <a:lnTo>
                      <a:pt x="109" y="26"/>
                    </a:lnTo>
                    <a:lnTo>
                      <a:pt x="109" y="25"/>
                    </a:lnTo>
                    <a:lnTo>
                      <a:pt x="109" y="24"/>
                    </a:lnTo>
                    <a:lnTo>
                      <a:pt x="109" y="23"/>
                    </a:lnTo>
                    <a:lnTo>
                      <a:pt x="109" y="22"/>
                    </a:lnTo>
                    <a:lnTo>
                      <a:pt x="109" y="21"/>
                    </a:lnTo>
                    <a:lnTo>
                      <a:pt x="109" y="20"/>
                    </a:lnTo>
                    <a:lnTo>
                      <a:pt x="110" y="20"/>
                    </a:lnTo>
                    <a:lnTo>
                      <a:pt x="110" y="19"/>
                    </a:lnTo>
                    <a:lnTo>
                      <a:pt x="110" y="18"/>
                    </a:lnTo>
                    <a:lnTo>
                      <a:pt x="110" y="17"/>
                    </a:lnTo>
                    <a:lnTo>
                      <a:pt x="110" y="16"/>
                    </a:lnTo>
                    <a:lnTo>
                      <a:pt x="110" y="15"/>
                    </a:lnTo>
                    <a:lnTo>
                      <a:pt x="110" y="14"/>
                    </a:lnTo>
                    <a:lnTo>
                      <a:pt x="110" y="13"/>
                    </a:lnTo>
                    <a:lnTo>
                      <a:pt x="110" y="12"/>
                    </a:lnTo>
                    <a:lnTo>
                      <a:pt x="110" y="11"/>
                    </a:lnTo>
                    <a:lnTo>
                      <a:pt x="110" y="10"/>
                    </a:lnTo>
                    <a:lnTo>
                      <a:pt x="110" y="9"/>
                    </a:lnTo>
                    <a:lnTo>
                      <a:pt x="110" y="8"/>
                    </a:lnTo>
                    <a:lnTo>
                      <a:pt x="110" y="7"/>
                    </a:lnTo>
                    <a:lnTo>
                      <a:pt x="110" y="6"/>
                    </a:lnTo>
                    <a:lnTo>
                      <a:pt x="110" y="5"/>
                    </a:lnTo>
                    <a:lnTo>
                      <a:pt x="110" y="4"/>
                    </a:lnTo>
                    <a:lnTo>
                      <a:pt x="110" y="3"/>
                    </a:lnTo>
                    <a:lnTo>
                      <a:pt x="110" y="2"/>
                    </a:lnTo>
                    <a:lnTo>
                      <a:pt x="110" y="1"/>
                    </a:lnTo>
                    <a:lnTo>
                      <a:pt x="110" y="0"/>
                    </a:lnTo>
                  </a:path>
                </a:pathLst>
              </a:custGeom>
              <a:noFill/>
              <a:ln w="28575" cap="rnd" cmpd="sng">
                <a:solidFill>
                  <a:srgbClr val="B2B2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9480" name="Freeform 109"/>
              <p:cNvSpPr>
                <a:spLocks/>
              </p:cNvSpPr>
              <p:nvPr/>
            </p:nvSpPr>
            <p:spPr bwMode="auto">
              <a:xfrm>
                <a:off x="3762" y="3445"/>
                <a:ext cx="660" cy="780"/>
              </a:xfrm>
              <a:custGeom>
                <a:avLst/>
                <a:gdLst>
                  <a:gd name="T0" fmla="*/ 2147483646 w 110"/>
                  <a:gd name="T1" fmla="*/ 2147483646 h 130"/>
                  <a:gd name="T2" fmla="*/ 2147483646 w 110"/>
                  <a:gd name="T3" fmla="*/ 2147483646 h 130"/>
                  <a:gd name="T4" fmla="*/ 2147483646 w 110"/>
                  <a:gd name="T5" fmla="*/ 2147483646 h 130"/>
                  <a:gd name="T6" fmla="*/ 2147483646 w 110"/>
                  <a:gd name="T7" fmla="*/ 2147483646 h 130"/>
                  <a:gd name="T8" fmla="*/ 2147483646 w 110"/>
                  <a:gd name="T9" fmla="*/ 2147483646 h 130"/>
                  <a:gd name="T10" fmla="*/ 2147483646 w 110"/>
                  <a:gd name="T11" fmla="*/ 2147483646 h 130"/>
                  <a:gd name="T12" fmla="*/ 2147483646 w 110"/>
                  <a:gd name="T13" fmla="*/ 2147483646 h 130"/>
                  <a:gd name="T14" fmla="*/ 2147483646 w 110"/>
                  <a:gd name="T15" fmla="*/ 2147483646 h 130"/>
                  <a:gd name="T16" fmla="*/ 2147483646 w 110"/>
                  <a:gd name="T17" fmla="*/ 2147483646 h 130"/>
                  <a:gd name="T18" fmla="*/ 2147483646 w 110"/>
                  <a:gd name="T19" fmla="*/ 2147483646 h 130"/>
                  <a:gd name="T20" fmla="*/ 2147483646 w 110"/>
                  <a:gd name="T21" fmla="*/ 2147483646 h 130"/>
                  <a:gd name="T22" fmla="*/ 2147483646 w 110"/>
                  <a:gd name="T23" fmla="*/ 2147483646 h 130"/>
                  <a:gd name="T24" fmla="*/ 2147483646 w 110"/>
                  <a:gd name="T25" fmla="*/ 2147483646 h 130"/>
                  <a:gd name="T26" fmla="*/ 2147483646 w 110"/>
                  <a:gd name="T27" fmla="*/ 2147483646 h 130"/>
                  <a:gd name="T28" fmla="*/ 2147483646 w 110"/>
                  <a:gd name="T29" fmla="*/ 2147483646 h 130"/>
                  <a:gd name="T30" fmla="*/ 2147483646 w 110"/>
                  <a:gd name="T31" fmla="*/ 2147483646 h 130"/>
                  <a:gd name="T32" fmla="*/ 2147483646 w 110"/>
                  <a:gd name="T33" fmla="*/ 2147483646 h 130"/>
                  <a:gd name="T34" fmla="*/ 2147483646 w 110"/>
                  <a:gd name="T35" fmla="*/ 2147483646 h 130"/>
                  <a:gd name="T36" fmla="*/ 2147483646 w 110"/>
                  <a:gd name="T37" fmla="*/ 2147483646 h 130"/>
                  <a:gd name="T38" fmla="*/ 2147483646 w 110"/>
                  <a:gd name="T39" fmla="*/ 2147483646 h 130"/>
                  <a:gd name="T40" fmla="*/ 2147483646 w 110"/>
                  <a:gd name="T41" fmla="*/ 2147483646 h 130"/>
                  <a:gd name="T42" fmla="*/ 2147483646 w 110"/>
                  <a:gd name="T43" fmla="*/ 2147483646 h 130"/>
                  <a:gd name="T44" fmla="*/ 2147483646 w 110"/>
                  <a:gd name="T45" fmla="*/ 2147483646 h 130"/>
                  <a:gd name="T46" fmla="*/ 2147483646 w 110"/>
                  <a:gd name="T47" fmla="*/ 2147483646 h 130"/>
                  <a:gd name="T48" fmla="*/ 2147483646 w 110"/>
                  <a:gd name="T49" fmla="*/ 2147483646 h 130"/>
                  <a:gd name="T50" fmla="*/ 2147483646 w 110"/>
                  <a:gd name="T51" fmla="*/ 2147483646 h 130"/>
                  <a:gd name="T52" fmla="*/ 2147483646 w 110"/>
                  <a:gd name="T53" fmla="*/ 2147483646 h 130"/>
                  <a:gd name="T54" fmla="*/ 2147483646 w 110"/>
                  <a:gd name="T55" fmla="*/ 2147483646 h 130"/>
                  <a:gd name="T56" fmla="*/ 2147483646 w 110"/>
                  <a:gd name="T57" fmla="*/ 2147483646 h 130"/>
                  <a:gd name="T58" fmla="*/ 2147483646 w 110"/>
                  <a:gd name="T59" fmla="*/ 2147483646 h 130"/>
                  <a:gd name="T60" fmla="*/ 2147483646 w 110"/>
                  <a:gd name="T61" fmla="*/ 2147483646 h 130"/>
                  <a:gd name="T62" fmla="*/ 2147483646 w 110"/>
                  <a:gd name="T63" fmla="*/ 2147483646 h 130"/>
                  <a:gd name="T64" fmla="*/ 2147483646 w 110"/>
                  <a:gd name="T65" fmla="*/ 2147483646 h 130"/>
                  <a:gd name="T66" fmla="*/ 2147483646 w 110"/>
                  <a:gd name="T67" fmla="*/ 2147483646 h 130"/>
                  <a:gd name="T68" fmla="*/ 2147483646 w 110"/>
                  <a:gd name="T69" fmla="*/ 2147483646 h 130"/>
                  <a:gd name="T70" fmla="*/ 2147483646 w 110"/>
                  <a:gd name="T71" fmla="*/ 2147483646 h 130"/>
                  <a:gd name="T72" fmla="*/ 2147483646 w 110"/>
                  <a:gd name="T73" fmla="*/ 2147483646 h 130"/>
                  <a:gd name="T74" fmla="*/ 2147483646 w 110"/>
                  <a:gd name="T75" fmla="*/ 2147483646 h 130"/>
                  <a:gd name="T76" fmla="*/ 2147483646 w 110"/>
                  <a:gd name="T77" fmla="*/ 2147483646 h 130"/>
                  <a:gd name="T78" fmla="*/ 2147483646 w 110"/>
                  <a:gd name="T79" fmla="*/ 2147483646 h 130"/>
                  <a:gd name="T80" fmla="*/ 2147483646 w 110"/>
                  <a:gd name="T81" fmla="*/ 2147483646 h 130"/>
                  <a:gd name="T82" fmla="*/ 2147483646 w 110"/>
                  <a:gd name="T83" fmla="*/ 2147483646 h 130"/>
                  <a:gd name="T84" fmla="*/ 2147483646 w 110"/>
                  <a:gd name="T85" fmla="*/ 2147483646 h 130"/>
                  <a:gd name="T86" fmla="*/ 2147483646 w 110"/>
                  <a:gd name="T87" fmla="*/ 2147483646 h 130"/>
                  <a:gd name="T88" fmla="*/ 2147483646 w 110"/>
                  <a:gd name="T89" fmla="*/ 2147483646 h 130"/>
                  <a:gd name="T90" fmla="*/ 2147483646 w 110"/>
                  <a:gd name="T91" fmla="*/ 2147483646 h 130"/>
                  <a:gd name="T92" fmla="*/ 2147483646 w 110"/>
                  <a:gd name="T93" fmla="*/ 2147483646 h 130"/>
                  <a:gd name="T94" fmla="*/ 2147483646 w 110"/>
                  <a:gd name="T95" fmla="*/ 2147483646 h 130"/>
                  <a:gd name="T96" fmla="*/ 2147483646 w 110"/>
                  <a:gd name="T97" fmla="*/ 2147483646 h 130"/>
                  <a:gd name="T98" fmla="*/ 2147483646 w 110"/>
                  <a:gd name="T99" fmla="*/ 2147483646 h 130"/>
                  <a:gd name="T100" fmla="*/ 2147483646 w 110"/>
                  <a:gd name="T101" fmla="*/ 2147483646 h 130"/>
                  <a:gd name="T102" fmla="*/ 2147483646 w 110"/>
                  <a:gd name="T103" fmla="*/ 2147483646 h 130"/>
                  <a:gd name="T104" fmla="*/ 2147483646 w 110"/>
                  <a:gd name="T105" fmla="*/ 2147483646 h 130"/>
                  <a:gd name="T106" fmla="*/ 2147483646 w 110"/>
                  <a:gd name="T107" fmla="*/ 2147483646 h 130"/>
                  <a:gd name="T108" fmla="*/ 2147483646 w 110"/>
                  <a:gd name="T109" fmla="*/ 2147483646 h 130"/>
                  <a:gd name="T110" fmla="*/ 2147483646 w 110"/>
                  <a:gd name="T111" fmla="*/ 2147483646 h 130"/>
                  <a:gd name="T112" fmla="*/ 2147483646 w 110"/>
                  <a:gd name="T113" fmla="*/ 2147483646 h 13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10"/>
                  <a:gd name="T172" fmla="*/ 0 h 130"/>
                  <a:gd name="T173" fmla="*/ 110 w 110"/>
                  <a:gd name="T174" fmla="*/ 130 h 13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10" h="130">
                    <a:moveTo>
                      <a:pt x="0" y="130"/>
                    </a:moveTo>
                    <a:lnTo>
                      <a:pt x="110" y="130"/>
                    </a:lnTo>
                    <a:lnTo>
                      <a:pt x="110" y="129"/>
                    </a:lnTo>
                    <a:lnTo>
                      <a:pt x="110" y="128"/>
                    </a:lnTo>
                    <a:lnTo>
                      <a:pt x="110" y="127"/>
                    </a:lnTo>
                    <a:lnTo>
                      <a:pt x="110" y="126"/>
                    </a:lnTo>
                    <a:lnTo>
                      <a:pt x="110" y="125"/>
                    </a:lnTo>
                    <a:lnTo>
                      <a:pt x="110" y="124"/>
                    </a:lnTo>
                    <a:lnTo>
                      <a:pt x="110" y="123"/>
                    </a:lnTo>
                    <a:lnTo>
                      <a:pt x="110" y="122"/>
                    </a:lnTo>
                    <a:lnTo>
                      <a:pt x="110" y="121"/>
                    </a:lnTo>
                    <a:lnTo>
                      <a:pt x="110" y="120"/>
                    </a:lnTo>
                    <a:lnTo>
                      <a:pt x="110" y="119"/>
                    </a:lnTo>
                    <a:lnTo>
                      <a:pt x="110" y="118"/>
                    </a:lnTo>
                    <a:lnTo>
                      <a:pt x="110" y="117"/>
                    </a:lnTo>
                    <a:lnTo>
                      <a:pt x="110" y="116"/>
                    </a:lnTo>
                    <a:lnTo>
                      <a:pt x="110" y="115"/>
                    </a:lnTo>
                    <a:lnTo>
                      <a:pt x="110" y="114"/>
                    </a:lnTo>
                    <a:lnTo>
                      <a:pt x="110" y="113"/>
                    </a:lnTo>
                    <a:lnTo>
                      <a:pt x="110" y="112"/>
                    </a:lnTo>
                    <a:lnTo>
                      <a:pt x="110" y="111"/>
                    </a:lnTo>
                    <a:lnTo>
                      <a:pt x="110" y="110"/>
                    </a:lnTo>
                    <a:lnTo>
                      <a:pt x="110" y="109"/>
                    </a:lnTo>
                    <a:lnTo>
                      <a:pt x="110" y="108"/>
                    </a:lnTo>
                    <a:lnTo>
                      <a:pt x="110" y="107"/>
                    </a:lnTo>
                    <a:lnTo>
                      <a:pt x="110" y="106"/>
                    </a:lnTo>
                    <a:lnTo>
                      <a:pt x="110" y="105"/>
                    </a:lnTo>
                    <a:lnTo>
                      <a:pt x="110" y="104"/>
                    </a:lnTo>
                    <a:lnTo>
                      <a:pt x="110" y="103"/>
                    </a:lnTo>
                    <a:lnTo>
                      <a:pt x="110" y="102"/>
                    </a:lnTo>
                    <a:lnTo>
                      <a:pt x="110" y="101"/>
                    </a:lnTo>
                    <a:lnTo>
                      <a:pt x="110" y="100"/>
                    </a:lnTo>
                    <a:lnTo>
                      <a:pt x="110" y="99"/>
                    </a:lnTo>
                    <a:lnTo>
                      <a:pt x="110" y="98"/>
                    </a:lnTo>
                    <a:lnTo>
                      <a:pt x="110" y="97"/>
                    </a:lnTo>
                    <a:lnTo>
                      <a:pt x="110" y="96"/>
                    </a:lnTo>
                    <a:lnTo>
                      <a:pt x="110" y="95"/>
                    </a:lnTo>
                    <a:lnTo>
                      <a:pt x="110" y="94"/>
                    </a:lnTo>
                    <a:lnTo>
                      <a:pt x="110" y="93"/>
                    </a:lnTo>
                    <a:lnTo>
                      <a:pt x="110" y="92"/>
                    </a:lnTo>
                    <a:lnTo>
                      <a:pt x="110" y="91"/>
                    </a:lnTo>
                    <a:lnTo>
                      <a:pt x="110" y="90"/>
                    </a:lnTo>
                    <a:lnTo>
                      <a:pt x="110" y="89"/>
                    </a:lnTo>
                    <a:lnTo>
                      <a:pt x="110" y="88"/>
                    </a:lnTo>
                    <a:lnTo>
                      <a:pt x="110" y="87"/>
                    </a:lnTo>
                    <a:lnTo>
                      <a:pt x="110" y="86"/>
                    </a:lnTo>
                    <a:lnTo>
                      <a:pt x="110" y="85"/>
                    </a:lnTo>
                    <a:lnTo>
                      <a:pt x="110" y="84"/>
                    </a:lnTo>
                    <a:lnTo>
                      <a:pt x="110" y="83"/>
                    </a:lnTo>
                    <a:lnTo>
                      <a:pt x="110" y="82"/>
                    </a:lnTo>
                    <a:lnTo>
                      <a:pt x="110" y="81"/>
                    </a:lnTo>
                    <a:lnTo>
                      <a:pt x="110" y="80"/>
                    </a:lnTo>
                    <a:lnTo>
                      <a:pt x="110" y="79"/>
                    </a:lnTo>
                    <a:lnTo>
                      <a:pt x="110" y="78"/>
                    </a:lnTo>
                    <a:lnTo>
                      <a:pt x="110" y="77"/>
                    </a:lnTo>
                    <a:lnTo>
                      <a:pt x="110" y="76"/>
                    </a:lnTo>
                    <a:lnTo>
                      <a:pt x="110" y="75"/>
                    </a:lnTo>
                    <a:lnTo>
                      <a:pt x="110" y="74"/>
                    </a:lnTo>
                    <a:lnTo>
                      <a:pt x="110" y="73"/>
                    </a:lnTo>
                    <a:lnTo>
                      <a:pt x="110" y="72"/>
                    </a:lnTo>
                    <a:lnTo>
                      <a:pt x="110" y="71"/>
                    </a:lnTo>
                    <a:lnTo>
                      <a:pt x="110" y="70"/>
                    </a:lnTo>
                    <a:lnTo>
                      <a:pt x="110" y="69"/>
                    </a:lnTo>
                    <a:lnTo>
                      <a:pt x="110" y="68"/>
                    </a:lnTo>
                    <a:lnTo>
                      <a:pt x="110" y="67"/>
                    </a:lnTo>
                    <a:lnTo>
                      <a:pt x="110" y="66"/>
                    </a:lnTo>
                    <a:lnTo>
                      <a:pt x="110" y="65"/>
                    </a:lnTo>
                    <a:lnTo>
                      <a:pt x="110" y="64"/>
                    </a:lnTo>
                    <a:lnTo>
                      <a:pt x="110" y="63"/>
                    </a:lnTo>
                    <a:lnTo>
                      <a:pt x="110" y="62"/>
                    </a:lnTo>
                    <a:lnTo>
                      <a:pt x="110" y="61"/>
                    </a:lnTo>
                    <a:lnTo>
                      <a:pt x="110" y="60"/>
                    </a:lnTo>
                    <a:lnTo>
                      <a:pt x="110" y="59"/>
                    </a:lnTo>
                    <a:lnTo>
                      <a:pt x="110" y="58"/>
                    </a:lnTo>
                    <a:lnTo>
                      <a:pt x="110" y="57"/>
                    </a:lnTo>
                    <a:lnTo>
                      <a:pt x="110" y="56"/>
                    </a:lnTo>
                    <a:lnTo>
                      <a:pt x="110" y="55"/>
                    </a:lnTo>
                    <a:lnTo>
                      <a:pt x="110" y="54"/>
                    </a:lnTo>
                    <a:lnTo>
                      <a:pt x="110" y="53"/>
                    </a:lnTo>
                    <a:lnTo>
                      <a:pt x="110" y="52"/>
                    </a:lnTo>
                    <a:lnTo>
                      <a:pt x="110" y="51"/>
                    </a:lnTo>
                    <a:lnTo>
                      <a:pt x="110" y="50"/>
                    </a:lnTo>
                    <a:lnTo>
                      <a:pt x="110" y="49"/>
                    </a:lnTo>
                    <a:lnTo>
                      <a:pt x="110" y="48"/>
                    </a:lnTo>
                    <a:lnTo>
                      <a:pt x="110" y="47"/>
                    </a:lnTo>
                    <a:lnTo>
                      <a:pt x="110" y="46"/>
                    </a:lnTo>
                    <a:lnTo>
                      <a:pt x="110" y="45"/>
                    </a:lnTo>
                    <a:lnTo>
                      <a:pt x="110" y="44"/>
                    </a:lnTo>
                    <a:lnTo>
                      <a:pt x="110" y="43"/>
                    </a:lnTo>
                    <a:lnTo>
                      <a:pt x="110" y="42"/>
                    </a:lnTo>
                    <a:lnTo>
                      <a:pt x="110" y="41"/>
                    </a:lnTo>
                    <a:lnTo>
                      <a:pt x="110" y="40"/>
                    </a:lnTo>
                    <a:lnTo>
                      <a:pt x="110" y="39"/>
                    </a:lnTo>
                    <a:lnTo>
                      <a:pt x="110" y="38"/>
                    </a:lnTo>
                    <a:lnTo>
                      <a:pt x="110" y="37"/>
                    </a:lnTo>
                    <a:lnTo>
                      <a:pt x="110" y="36"/>
                    </a:lnTo>
                    <a:lnTo>
                      <a:pt x="110" y="35"/>
                    </a:lnTo>
                    <a:lnTo>
                      <a:pt x="110" y="34"/>
                    </a:lnTo>
                    <a:lnTo>
                      <a:pt x="110" y="33"/>
                    </a:lnTo>
                    <a:lnTo>
                      <a:pt x="110" y="32"/>
                    </a:lnTo>
                    <a:lnTo>
                      <a:pt x="110" y="31"/>
                    </a:lnTo>
                    <a:lnTo>
                      <a:pt x="110" y="30"/>
                    </a:lnTo>
                    <a:lnTo>
                      <a:pt x="110" y="29"/>
                    </a:lnTo>
                    <a:lnTo>
                      <a:pt x="110" y="28"/>
                    </a:lnTo>
                    <a:lnTo>
                      <a:pt x="110" y="27"/>
                    </a:lnTo>
                    <a:lnTo>
                      <a:pt x="110" y="26"/>
                    </a:lnTo>
                    <a:lnTo>
                      <a:pt x="110" y="25"/>
                    </a:lnTo>
                    <a:lnTo>
                      <a:pt x="110" y="24"/>
                    </a:lnTo>
                    <a:lnTo>
                      <a:pt x="110" y="23"/>
                    </a:lnTo>
                    <a:lnTo>
                      <a:pt x="110" y="22"/>
                    </a:lnTo>
                    <a:lnTo>
                      <a:pt x="110" y="21"/>
                    </a:lnTo>
                    <a:lnTo>
                      <a:pt x="110" y="20"/>
                    </a:lnTo>
                    <a:lnTo>
                      <a:pt x="110" y="19"/>
                    </a:lnTo>
                    <a:lnTo>
                      <a:pt x="110" y="18"/>
                    </a:lnTo>
                    <a:lnTo>
                      <a:pt x="110" y="17"/>
                    </a:lnTo>
                    <a:lnTo>
                      <a:pt x="110" y="16"/>
                    </a:lnTo>
                    <a:lnTo>
                      <a:pt x="110" y="15"/>
                    </a:lnTo>
                    <a:lnTo>
                      <a:pt x="110" y="14"/>
                    </a:lnTo>
                    <a:lnTo>
                      <a:pt x="110" y="13"/>
                    </a:lnTo>
                    <a:lnTo>
                      <a:pt x="110" y="12"/>
                    </a:lnTo>
                    <a:lnTo>
                      <a:pt x="110" y="11"/>
                    </a:lnTo>
                    <a:lnTo>
                      <a:pt x="110" y="10"/>
                    </a:lnTo>
                    <a:lnTo>
                      <a:pt x="110" y="9"/>
                    </a:lnTo>
                    <a:lnTo>
                      <a:pt x="110" y="8"/>
                    </a:lnTo>
                    <a:lnTo>
                      <a:pt x="110" y="7"/>
                    </a:lnTo>
                    <a:lnTo>
                      <a:pt x="110" y="6"/>
                    </a:lnTo>
                    <a:lnTo>
                      <a:pt x="110" y="5"/>
                    </a:lnTo>
                    <a:lnTo>
                      <a:pt x="110" y="4"/>
                    </a:lnTo>
                    <a:lnTo>
                      <a:pt x="110" y="3"/>
                    </a:lnTo>
                    <a:lnTo>
                      <a:pt x="110" y="2"/>
                    </a:lnTo>
                    <a:lnTo>
                      <a:pt x="110" y="1"/>
                    </a:lnTo>
                    <a:lnTo>
                      <a:pt x="110" y="0"/>
                    </a:lnTo>
                  </a:path>
                </a:pathLst>
              </a:custGeom>
              <a:noFill/>
              <a:ln w="28575" cap="rnd" cmpd="sng">
                <a:solidFill>
                  <a:srgbClr val="B2B2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9481" name="Freeform 110"/>
              <p:cNvSpPr>
                <a:spLocks/>
              </p:cNvSpPr>
              <p:nvPr/>
            </p:nvSpPr>
            <p:spPr bwMode="auto">
              <a:xfrm>
                <a:off x="3804" y="3469"/>
                <a:ext cx="618" cy="755"/>
              </a:xfrm>
              <a:custGeom>
                <a:avLst/>
                <a:gdLst>
                  <a:gd name="T0" fmla="*/ 5 w 618"/>
                  <a:gd name="T1" fmla="*/ 754 h 755"/>
                  <a:gd name="T2" fmla="*/ 270 w 618"/>
                  <a:gd name="T3" fmla="*/ 755 h 755"/>
                  <a:gd name="T4" fmla="*/ 618 w 618"/>
                  <a:gd name="T5" fmla="*/ 754 h 755"/>
                  <a:gd name="T6" fmla="*/ 617 w 618"/>
                  <a:gd name="T7" fmla="*/ 0 h 755"/>
                  <a:gd name="T8" fmla="*/ 608 w 618"/>
                  <a:gd name="T9" fmla="*/ 283 h 755"/>
                  <a:gd name="T10" fmla="*/ 599 w 618"/>
                  <a:gd name="T11" fmla="*/ 382 h 755"/>
                  <a:gd name="T12" fmla="*/ 588 w 618"/>
                  <a:gd name="T13" fmla="*/ 488 h 755"/>
                  <a:gd name="T14" fmla="*/ 567 w 618"/>
                  <a:gd name="T15" fmla="*/ 619 h 755"/>
                  <a:gd name="T16" fmla="*/ 533 w 618"/>
                  <a:gd name="T17" fmla="*/ 710 h 755"/>
                  <a:gd name="T18" fmla="*/ 494 w 618"/>
                  <a:gd name="T19" fmla="*/ 748 h 755"/>
                  <a:gd name="T20" fmla="*/ 0 w 618"/>
                  <a:gd name="T21" fmla="*/ 753 h 75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18"/>
                  <a:gd name="T34" fmla="*/ 0 h 755"/>
                  <a:gd name="T35" fmla="*/ 618 w 618"/>
                  <a:gd name="T36" fmla="*/ 755 h 75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18" h="755">
                    <a:moveTo>
                      <a:pt x="5" y="754"/>
                    </a:moveTo>
                    <a:lnTo>
                      <a:pt x="270" y="755"/>
                    </a:lnTo>
                    <a:lnTo>
                      <a:pt x="618" y="754"/>
                    </a:lnTo>
                    <a:lnTo>
                      <a:pt x="617" y="0"/>
                    </a:lnTo>
                    <a:lnTo>
                      <a:pt x="608" y="283"/>
                    </a:lnTo>
                    <a:lnTo>
                      <a:pt x="599" y="382"/>
                    </a:lnTo>
                    <a:lnTo>
                      <a:pt x="588" y="488"/>
                    </a:lnTo>
                    <a:lnTo>
                      <a:pt x="567" y="619"/>
                    </a:lnTo>
                    <a:lnTo>
                      <a:pt x="533" y="710"/>
                    </a:lnTo>
                    <a:lnTo>
                      <a:pt x="494" y="748"/>
                    </a:lnTo>
                    <a:lnTo>
                      <a:pt x="0" y="753"/>
                    </a:lnTo>
                  </a:path>
                </a:pathLst>
              </a:custGeom>
              <a:solidFill>
                <a:srgbClr val="B2B2B2"/>
              </a:solidFill>
              <a:ln w="9525">
                <a:solidFill>
                  <a:srgbClr val="B2B2B2"/>
                </a:solidFill>
                <a:round/>
                <a:headEnd/>
                <a:tailEnd/>
              </a:ln>
            </p:spPr>
            <p:txBody>
              <a:bodyPr/>
              <a:lstStyle/>
              <a:p>
                <a:endParaRPr lang="en-US"/>
              </a:p>
            </p:txBody>
          </p:sp>
          <p:sp>
            <p:nvSpPr>
              <p:cNvPr id="59482" name="Text Box 111"/>
              <p:cNvSpPr txBox="1">
                <a:spLocks noChangeArrowheads="1"/>
              </p:cNvSpPr>
              <p:nvPr/>
            </p:nvSpPr>
            <p:spPr bwMode="auto">
              <a:xfrm>
                <a:off x="3937" y="3840"/>
                <a:ext cx="562" cy="2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ea typeface="MS PGothic" panose="020B0600070205080204" pitchFamily="34" charset="-128"/>
                  </a:defRPr>
                </a:lvl1pPr>
                <a:lvl2pPr marL="742950" indent="-285750">
                  <a:spcBef>
                    <a:spcPct val="20000"/>
                  </a:spcBef>
                  <a:buChar char="–"/>
                  <a:defRPr sz="2800">
                    <a:solidFill>
                      <a:schemeClr val="tx1"/>
                    </a:solidFill>
                    <a:latin typeface="Times New Roman" panose="02020603050405020304" pitchFamily="18" charset="0"/>
                    <a:ea typeface="MS PGothic" panose="020B0600070205080204" pitchFamily="34" charset="-128"/>
                  </a:defRPr>
                </a:lvl2pPr>
                <a:lvl3pPr marL="1143000" indent="-228600">
                  <a:spcBef>
                    <a:spcPct val="20000"/>
                  </a:spcBef>
                  <a:buChar char="•"/>
                  <a:defRPr sz="2400">
                    <a:solidFill>
                      <a:schemeClr val="tx1"/>
                    </a:solidFill>
                    <a:latin typeface="Times New Roman" panose="02020603050405020304" pitchFamily="18" charset="0"/>
                    <a:ea typeface="MS PGothic"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9pPr>
              </a:lstStyle>
              <a:p>
                <a:pPr eaLnBrk="1" hangingPunct="1">
                  <a:spcBef>
                    <a:spcPct val="0"/>
                  </a:spcBef>
                  <a:buFontTx/>
                  <a:buNone/>
                </a:pPr>
                <a:r>
                  <a:rPr lang="en-US" altLang="en-US" sz="1800">
                    <a:latin typeface="Arial" panose="020B0604020202020204" pitchFamily="34" charset="0"/>
                  </a:rPr>
                  <a:t>20/20</a:t>
                </a:r>
              </a:p>
            </p:txBody>
          </p:sp>
        </p:grpSp>
        <p:grpSp>
          <p:nvGrpSpPr>
            <p:cNvPr id="59435" name="Group 112"/>
            <p:cNvGrpSpPr>
              <a:grpSpLocks/>
            </p:cNvGrpSpPr>
            <p:nvPr/>
          </p:nvGrpSpPr>
          <p:grpSpPr bwMode="auto">
            <a:xfrm>
              <a:off x="432" y="4658"/>
              <a:ext cx="720" cy="840"/>
              <a:chOff x="432" y="4653"/>
              <a:chExt cx="720" cy="840"/>
            </a:xfrm>
          </p:grpSpPr>
          <p:sp>
            <p:nvSpPr>
              <p:cNvPr id="59473" name="Rectangle 113"/>
              <p:cNvSpPr>
                <a:spLocks noChangeArrowheads="1"/>
              </p:cNvSpPr>
              <p:nvPr/>
            </p:nvSpPr>
            <p:spPr bwMode="auto">
              <a:xfrm>
                <a:off x="432" y="4653"/>
                <a:ext cx="720" cy="840"/>
              </a:xfrm>
              <a:prstGeom prst="rect">
                <a:avLst/>
              </a:prstGeom>
              <a:noFill/>
              <a:ln w="9525"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ea typeface="MS PGothic" panose="020B0600070205080204" pitchFamily="34" charset="-128"/>
                  </a:defRPr>
                </a:lvl1pPr>
                <a:lvl2pPr marL="742950" indent="-285750">
                  <a:spcBef>
                    <a:spcPct val="20000"/>
                  </a:spcBef>
                  <a:buChar char="–"/>
                  <a:defRPr sz="2800">
                    <a:solidFill>
                      <a:schemeClr val="tx1"/>
                    </a:solidFill>
                    <a:latin typeface="Times New Roman" panose="02020603050405020304" pitchFamily="18" charset="0"/>
                    <a:ea typeface="MS PGothic" panose="020B0600070205080204" pitchFamily="34" charset="-128"/>
                  </a:defRPr>
                </a:lvl2pPr>
                <a:lvl3pPr marL="1143000" indent="-228600">
                  <a:spcBef>
                    <a:spcPct val="20000"/>
                  </a:spcBef>
                  <a:buChar char="•"/>
                  <a:defRPr sz="2400">
                    <a:solidFill>
                      <a:schemeClr val="tx1"/>
                    </a:solidFill>
                    <a:latin typeface="Times New Roman" panose="02020603050405020304" pitchFamily="18" charset="0"/>
                    <a:ea typeface="MS PGothic"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9pPr>
              </a:lstStyle>
              <a:p>
                <a:pPr eaLnBrk="1" hangingPunct="1">
                  <a:spcBef>
                    <a:spcPct val="0"/>
                  </a:spcBef>
                  <a:buFontTx/>
                  <a:buNone/>
                </a:pPr>
                <a:endParaRPr lang="en-US" altLang="en-US" sz="1800">
                  <a:latin typeface="Papyrus" panose="03070502060502030205" pitchFamily="66" charset="0"/>
                </a:endParaRPr>
              </a:p>
            </p:txBody>
          </p:sp>
          <p:sp>
            <p:nvSpPr>
              <p:cNvPr id="59474" name="Freeform 114"/>
              <p:cNvSpPr>
                <a:spLocks/>
              </p:cNvSpPr>
              <p:nvPr/>
            </p:nvSpPr>
            <p:spPr bwMode="auto">
              <a:xfrm>
                <a:off x="462" y="4683"/>
                <a:ext cx="660" cy="780"/>
              </a:xfrm>
              <a:custGeom>
                <a:avLst/>
                <a:gdLst>
                  <a:gd name="T0" fmla="*/ 0 w 110"/>
                  <a:gd name="T1" fmla="*/ 2147483646 h 130"/>
                  <a:gd name="T2" fmla="*/ 0 w 110"/>
                  <a:gd name="T3" fmla="*/ 2147483646 h 130"/>
                  <a:gd name="T4" fmla="*/ 0 w 110"/>
                  <a:gd name="T5" fmla="*/ 2147483646 h 130"/>
                  <a:gd name="T6" fmla="*/ 0 w 110"/>
                  <a:gd name="T7" fmla="*/ 2147483646 h 130"/>
                  <a:gd name="T8" fmla="*/ 0 w 110"/>
                  <a:gd name="T9" fmla="*/ 2147483646 h 130"/>
                  <a:gd name="T10" fmla="*/ 0 w 110"/>
                  <a:gd name="T11" fmla="*/ 2147483646 h 130"/>
                  <a:gd name="T12" fmla="*/ 0 w 110"/>
                  <a:gd name="T13" fmla="*/ 2147483646 h 130"/>
                  <a:gd name="T14" fmla="*/ 0 w 110"/>
                  <a:gd name="T15" fmla="*/ 2147483646 h 130"/>
                  <a:gd name="T16" fmla="*/ 0 w 110"/>
                  <a:gd name="T17" fmla="*/ 2147483646 h 130"/>
                  <a:gd name="T18" fmla="*/ 0 w 110"/>
                  <a:gd name="T19" fmla="*/ 2147483646 h 130"/>
                  <a:gd name="T20" fmla="*/ 0 w 110"/>
                  <a:gd name="T21" fmla="*/ 2147483646 h 130"/>
                  <a:gd name="T22" fmla="*/ 0 w 110"/>
                  <a:gd name="T23" fmla="*/ 2147483646 h 130"/>
                  <a:gd name="T24" fmla="*/ 0 w 110"/>
                  <a:gd name="T25" fmla="*/ 2147483646 h 130"/>
                  <a:gd name="T26" fmla="*/ 0 w 110"/>
                  <a:gd name="T27" fmla="*/ 2147483646 h 130"/>
                  <a:gd name="T28" fmla="*/ 0 w 110"/>
                  <a:gd name="T29" fmla="*/ 2147483646 h 130"/>
                  <a:gd name="T30" fmla="*/ 0 w 110"/>
                  <a:gd name="T31" fmla="*/ 2147483646 h 130"/>
                  <a:gd name="T32" fmla="*/ 0 w 110"/>
                  <a:gd name="T33" fmla="*/ 2147483646 h 130"/>
                  <a:gd name="T34" fmla="*/ 0 w 110"/>
                  <a:gd name="T35" fmla="*/ 2147483646 h 130"/>
                  <a:gd name="T36" fmla="*/ 0 w 110"/>
                  <a:gd name="T37" fmla="*/ 2147483646 h 130"/>
                  <a:gd name="T38" fmla="*/ 0 w 110"/>
                  <a:gd name="T39" fmla="*/ 2147483646 h 130"/>
                  <a:gd name="T40" fmla="*/ 0 w 110"/>
                  <a:gd name="T41" fmla="*/ 2147483646 h 130"/>
                  <a:gd name="T42" fmla="*/ 0 w 110"/>
                  <a:gd name="T43" fmla="*/ 2147483646 h 130"/>
                  <a:gd name="T44" fmla="*/ 0 w 110"/>
                  <a:gd name="T45" fmla="*/ 2147483646 h 130"/>
                  <a:gd name="T46" fmla="*/ 0 w 110"/>
                  <a:gd name="T47" fmla="*/ 2147483646 h 130"/>
                  <a:gd name="T48" fmla="*/ 0 w 110"/>
                  <a:gd name="T49" fmla="*/ 2147483646 h 130"/>
                  <a:gd name="T50" fmla="*/ 0 w 110"/>
                  <a:gd name="T51" fmla="*/ 2147483646 h 130"/>
                  <a:gd name="T52" fmla="*/ 0 w 110"/>
                  <a:gd name="T53" fmla="*/ 2147483646 h 130"/>
                  <a:gd name="T54" fmla="*/ 0 w 110"/>
                  <a:gd name="T55" fmla="*/ 2147483646 h 130"/>
                  <a:gd name="T56" fmla="*/ 0 w 110"/>
                  <a:gd name="T57" fmla="*/ 2147483646 h 130"/>
                  <a:gd name="T58" fmla="*/ 0 w 110"/>
                  <a:gd name="T59" fmla="*/ 2147483646 h 130"/>
                  <a:gd name="T60" fmla="*/ 0 w 110"/>
                  <a:gd name="T61" fmla="*/ 2147483646 h 130"/>
                  <a:gd name="T62" fmla="*/ 0 w 110"/>
                  <a:gd name="T63" fmla="*/ 2147483646 h 130"/>
                  <a:gd name="T64" fmla="*/ 0 w 110"/>
                  <a:gd name="T65" fmla="*/ 2147483646 h 130"/>
                  <a:gd name="T66" fmla="*/ 0 w 110"/>
                  <a:gd name="T67" fmla="*/ 2147483646 h 130"/>
                  <a:gd name="T68" fmla="*/ 0 w 110"/>
                  <a:gd name="T69" fmla="*/ 2147483646 h 130"/>
                  <a:gd name="T70" fmla="*/ 0 w 110"/>
                  <a:gd name="T71" fmla="*/ 2147483646 h 130"/>
                  <a:gd name="T72" fmla="*/ 0 w 110"/>
                  <a:gd name="T73" fmla="*/ 2147483646 h 130"/>
                  <a:gd name="T74" fmla="*/ 0 w 110"/>
                  <a:gd name="T75" fmla="*/ 2147483646 h 130"/>
                  <a:gd name="T76" fmla="*/ 0 w 110"/>
                  <a:gd name="T77" fmla="*/ 2147483646 h 130"/>
                  <a:gd name="T78" fmla="*/ 0 w 110"/>
                  <a:gd name="T79" fmla="*/ 2147483646 h 130"/>
                  <a:gd name="T80" fmla="*/ 0 w 110"/>
                  <a:gd name="T81" fmla="*/ 2147483646 h 130"/>
                  <a:gd name="T82" fmla="*/ 0 w 110"/>
                  <a:gd name="T83" fmla="*/ 2147483646 h 130"/>
                  <a:gd name="T84" fmla="*/ 0 w 110"/>
                  <a:gd name="T85" fmla="*/ 2147483646 h 130"/>
                  <a:gd name="T86" fmla="*/ 0 w 110"/>
                  <a:gd name="T87" fmla="*/ 2147483646 h 130"/>
                  <a:gd name="T88" fmla="*/ 0 w 110"/>
                  <a:gd name="T89" fmla="*/ 2147483646 h 130"/>
                  <a:gd name="T90" fmla="*/ 0 w 110"/>
                  <a:gd name="T91" fmla="*/ 2147483646 h 130"/>
                  <a:gd name="T92" fmla="*/ 0 w 110"/>
                  <a:gd name="T93" fmla="*/ 2147483646 h 130"/>
                  <a:gd name="T94" fmla="*/ 0 w 110"/>
                  <a:gd name="T95" fmla="*/ 2147483646 h 130"/>
                  <a:gd name="T96" fmla="*/ 0 w 110"/>
                  <a:gd name="T97" fmla="*/ 2147483646 h 130"/>
                  <a:gd name="T98" fmla="*/ 0 w 110"/>
                  <a:gd name="T99" fmla="*/ 2147483646 h 130"/>
                  <a:gd name="T100" fmla="*/ 0 w 110"/>
                  <a:gd name="T101" fmla="*/ 2147483646 h 130"/>
                  <a:gd name="T102" fmla="*/ 0 w 110"/>
                  <a:gd name="T103" fmla="*/ 2147483646 h 130"/>
                  <a:gd name="T104" fmla="*/ 0 w 110"/>
                  <a:gd name="T105" fmla="*/ 2147483646 h 130"/>
                  <a:gd name="T106" fmla="*/ 0 w 110"/>
                  <a:gd name="T107" fmla="*/ 2147483646 h 130"/>
                  <a:gd name="T108" fmla="*/ 0 w 110"/>
                  <a:gd name="T109" fmla="*/ 2147483646 h 130"/>
                  <a:gd name="T110" fmla="*/ 0 w 110"/>
                  <a:gd name="T111" fmla="*/ 2147483646 h 130"/>
                  <a:gd name="T112" fmla="*/ 0 w 110"/>
                  <a:gd name="T113" fmla="*/ 2147483646 h 13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10"/>
                  <a:gd name="T172" fmla="*/ 0 h 130"/>
                  <a:gd name="T173" fmla="*/ 110 w 110"/>
                  <a:gd name="T174" fmla="*/ 130 h 13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10" h="130">
                    <a:moveTo>
                      <a:pt x="0" y="130"/>
                    </a:moveTo>
                    <a:lnTo>
                      <a:pt x="0" y="129"/>
                    </a:lnTo>
                    <a:lnTo>
                      <a:pt x="0" y="128"/>
                    </a:lnTo>
                    <a:lnTo>
                      <a:pt x="0" y="127"/>
                    </a:lnTo>
                    <a:lnTo>
                      <a:pt x="0" y="126"/>
                    </a:lnTo>
                    <a:lnTo>
                      <a:pt x="0" y="125"/>
                    </a:lnTo>
                    <a:lnTo>
                      <a:pt x="0" y="124"/>
                    </a:lnTo>
                    <a:lnTo>
                      <a:pt x="0" y="123"/>
                    </a:lnTo>
                    <a:lnTo>
                      <a:pt x="0" y="122"/>
                    </a:lnTo>
                    <a:lnTo>
                      <a:pt x="0" y="121"/>
                    </a:lnTo>
                    <a:lnTo>
                      <a:pt x="0" y="120"/>
                    </a:lnTo>
                    <a:lnTo>
                      <a:pt x="0" y="119"/>
                    </a:lnTo>
                    <a:lnTo>
                      <a:pt x="0" y="118"/>
                    </a:lnTo>
                    <a:lnTo>
                      <a:pt x="0" y="117"/>
                    </a:lnTo>
                    <a:lnTo>
                      <a:pt x="0" y="116"/>
                    </a:lnTo>
                    <a:lnTo>
                      <a:pt x="0" y="115"/>
                    </a:lnTo>
                    <a:lnTo>
                      <a:pt x="0" y="114"/>
                    </a:lnTo>
                    <a:lnTo>
                      <a:pt x="0" y="113"/>
                    </a:lnTo>
                    <a:lnTo>
                      <a:pt x="0" y="112"/>
                    </a:lnTo>
                    <a:lnTo>
                      <a:pt x="0" y="111"/>
                    </a:lnTo>
                    <a:lnTo>
                      <a:pt x="0" y="110"/>
                    </a:lnTo>
                    <a:lnTo>
                      <a:pt x="0" y="109"/>
                    </a:lnTo>
                    <a:lnTo>
                      <a:pt x="0" y="108"/>
                    </a:lnTo>
                    <a:lnTo>
                      <a:pt x="0" y="107"/>
                    </a:lnTo>
                    <a:lnTo>
                      <a:pt x="0" y="106"/>
                    </a:lnTo>
                    <a:lnTo>
                      <a:pt x="0" y="105"/>
                    </a:lnTo>
                    <a:lnTo>
                      <a:pt x="0" y="104"/>
                    </a:lnTo>
                    <a:lnTo>
                      <a:pt x="0" y="103"/>
                    </a:lnTo>
                    <a:lnTo>
                      <a:pt x="0" y="102"/>
                    </a:lnTo>
                    <a:lnTo>
                      <a:pt x="0" y="101"/>
                    </a:lnTo>
                    <a:lnTo>
                      <a:pt x="0" y="100"/>
                    </a:lnTo>
                    <a:lnTo>
                      <a:pt x="0" y="99"/>
                    </a:lnTo>
                    <a:lnTo>
                      <a:pt x="0" y="98"/>
                    </a:lnTo>
                    <a:lnTo>
                      <a:pt x="0" y="97"/>
                    </a:lnTo>
                    <a:lnTo>
                      <a:pt x="0" y="96"/>
                    </a:lnTo>
                    <a:lnTo>
                      <a:pt x="0" y="95"/>
                    </a:lnTo>
                    <a:lnTo>
                      <a:pt x="0" y="94"/>
                    </a:lnTo>
                    <a:lnTo>
                      <a:pt x="0" y="93"/>
                    </a:lnTo>
                    <a:lnTo>
                      <a:pt x="0" y="92"/>
                    </a:lnTo>
                    <a:lnTo>
                      <a:pt x="0" y="91"/>
                    </a:lnTo>
                    <a:lnTo>
                      <a:pt x="0" y="90"/>
                    </a:lnTo>
                    <a:lnTo>
                      <a:pt x="0" y="89"/>
                    </a:lnTo>
                    <a:lnTo>
                      <a:pt x="0" y="88"/>
                    </a:lnTo>
                    <a:lnTo>
                      <a:pt x="0" y="87"/>
                    </a:lnTo>
                    <a:lnTo>
                      <a:pt x="0" y="86"/>
                    </a:lnTo>
                    <a:lnTo>
                      <a:pt x="0" y="85"/>
                    </a:lnTo>
                    <a:lnTo>
                      <a:pt x="0" y="84"/>
                    </a:lnTo>
                    <a:lnTo>
                      <a:pt x="0" y="83"/>
                    </a:lnTo>
                    <a:lnTo>
                      <a:pt x="0" y="82"/>
                    </a:lnTo>
                    <a:lnTo>
                      <a:pt x="0" y="81"/>
                    </a:lnTo>
                    <a:lnTo>
                      <a:pt x="0" y="80"/>
                    </a:lnTo>
                    <a:lnTo>
                      <a:pt x="0" y="79"/>
                    </a:lnTo>
                    <a:lnTo>
                      <a:pt x="0" y="78"/>
                    </a:lnTo>
                    <a:lnTo>
                      <a:pt x="0" y="77"/>
                    </a:lnTo>
                    <a:lnTo>
                      <a:pt x="0" y="76"/>
                    </a:lnTo>
                    <a:lnTo>
                      <a:pt x="0" y="75"/>
                    </a:lnTo>
                    <a:lnTo>
                      <a:pt x="0" y="74"/>
                    </a:lnTo>
                    <a:lnTo>
                      <a:pt x="0" y="73"/>
                    </a:lnTo>
                    <a:lnTo>
                      <a:pt x="0" y="72"/>
                    </a:lnTo>
                    <a:lnTo>
                      <a:pt x="0" y="71"/>
                    </a:lnTo>
                    <a:lnTo>
                      <a:pt x="0" y="70"/>
                    </a:lnTo>
                    <a:lnTo>
                      <a:pt x="0" y="69"/>
                    </a:lnTo>
                    <a:lnTo>
                      <a:pt x="0" y="68"/>
                    </a:lnTo>
                    <a:lnTo>
                      <a:pt x="0" y="67"/>
                    </a:lnTo>
                    <a:lnTo>
                      <a:pt x="0" y="66"/>
                    </a:lnTo>
                    <a:lnTo>
                      <a:pt x="0" y="65"/>
                    </a:lnTo>
                    <a:lnTo>
                      <a:pt x="0" y="64"/>
                    </a:lnTo>
                    <a:lnTo>
                      <a:pt x="0" y="63"/>
                    </a:lnTo>
                    <a:lnTo>
                      <a:pt x="0" y="62"/>
                    </a:lnTo>
                    <a:lnTo>
                      <a:pt x="0" y="61"/>
                    </a:lnTo>
                    <a:lnTo>
                      <a:pt x="0" y="60"/>
                    </a:lnTo>
                    <a:lnTo>
                      <a:pt x="0" y="59"/>
                    </a:lnTo>
                    <a:lnTo>
                      <a:pt x="0" y="58"/>
                    </a:lnTo>
                    <a:lnTo>
                      <a:pt x="0" y="57"/>
                    </a:lnTo>
                    <a:lnTo>
                      <a:pt x="0" y="56"/>
                    </a:lnTo>
                    <a:lnTo>
                      <a:pt x="0" y="55"/>
                    </a:lnTo>
                    <a:lnTo>
                      <a:pt x="0" y="54"/>
                    </a:lnTo>
                    <a:lnTo>
                      <a:pt x="0" y="53"/>
                    </a:lnTo>
                    <a:lnTo>
                      <a:pt x="0" y="52"/>
                    </a:lnTo>
                    <a:lnTo>
                      <a:pt x="0" y="51"/>
                    </a:lnTo>
                    <a:lnTo>
                      <a:pt x="0" y="50"/>
                    </a:lnTo>
                    <a:lnTo>
                      <a:pt x="0" y="49"/>
                    </a:lnTo>
                    <a:lnTo>
                      <a:pt x="0" y="48"/>
                    </a:lnTo>
                    <a:lnTo>
                      <a:pt x="0" y="47"/>
                    </a:lnTo>
                    <a:lnTo>
                      <a:pt x="0" y="46"/>
                    </a:lnTo>
                    <a:lnTo>
                      <a:pt x="0" y="45"/>
                    </a:lnTo>
                    <a:lnTo>
                      <a:pt x="0" y="44"/>
                    </a:lnTo>
                    <a:lnTo>
                      <a:pt x="0" y="43"/>
                    </a:lnTo>
                    <a:lnTo>
                      <a:pt x="0" y="42"/>
                    </a:lnTo>
                    <a:lnTo>
                      <a:pt x="0" y="41"/>
                    </a:lnTo>
                    <a:lnTo>
                      <a:pt x="0" y="40"/>
                    </a:lnTo>
                    <a:lnTo>
                      <a:pt x="0" y="39"/>
                    </a:lnTo>
                    <a:lnTo>
                      <a:pt x="0" y="38"/>
                    </a:lnTo>
                    <a:lnTo>
                      <a:pt x="0" y="37"/>
                    </a:lnTo>
                    <a:lnTo>
                      <a:pt x="0" y="36"/>
                    </a:lnTo>
                    <a:lnTo>
                      <a:pt x="0" y="35"/>
                    </a:lnTo>
                    <a:lnTo>
                      <a:pt x="0" y="34"/>
                    </a:lnTo>
                    <a:lnTo>
                      <a:pt x="0" y="33"/>
                    </a:lnTo>
                    <a:lnTo>
                      <a:pt x="0" y="32"/>
                    </a:lnTo>
                    <a:lnTo>
                      <a:pt x="0" y="31"/>
                    </a:lnTo>
                    <a:lnTo>
                      <a:pt x="0" y="30"/>
                    </a:lnTo>
                    <a:lnTo>
                      <a:pt x="0" y="29"/>
                    </a:lnTo>
                    <a:lnTo>
                      <a:pt x="0" y="28"/>
                    </a:lnTo>
                    <a:lnTo>
                      <a:pt x="0" y="27"/>
                    </a:lnTo>
                    <a:lnTo>
                      <a:pt x="0" y="26"/>
                    </a:lnTo>
                    <a:lnTo>
                      <a:pt x="0" y="25"/>
                    </a:lnTo>
                    <a:lnTo>
                      <a:pt x="0" y="24"/>
                    </a:lnTo>
                    <a:lnTo>
                      <a:pt x="0" y="23"/>
                    </a:lnTo>
                    <a:lnTo>
                      <a:pt x="0" y="22"/>
                    </a:lnTo>
                    <a:lnTo>
                      <a:pt x="0" y="21"/>
                    </a:lnTo>
                    <a:lnTo>
                      <a:pt x="0" y="20"/>
                    </a:lnTo>
                    <a:lnTo>
                      <a:pt x="0" y="19"/>
                    </a:lnTo>
                    <a:lnTo>
                      <a:pt x="0" y="18"/>
                    </a:lnTo>
                    <a:lnTo>
                      <a:pt x="0" y="17"/>
                    </a:lnTo>
                    <a:lnTo>
                      <a:pt x="0" y="16"/>
                    </a:lnTo>
                    <a:lnTo>
                      <a:pt x="0" y="15"/>
                    </a:lnTo>
                    <a:lnTo>
                      <a:pt x="0" y="14"/>
                    </a:lnTo>
                    <a:lnTo>
                      <a:pt x="0" y="13"/>
                    </a:lnTo>
                    <a:lnTo>
                      <a:pt x="0" y="12"/>
                    </a:lnTo>
                    <a:lnTo>
                      <a:pt x="0" y="11"/>
                    </a:lnTo>
                    <a:lnTo>
                      <a:pt x="0" y="10"/>
                    </a:lnTo>
                    <a:lnTo>
                      <a:pt x="0" y="9"/>
                    </a:lnTo>
                    <a:lnTo>
                      <a:pt x="0" y="8"/>
                    </a:lnTo>
                    <a:lnTo>
                      <a:pt x="0" y="7"/>
                    </a:lnTo>
                    <a:lnTo>
                      <a:pt x="0" y="6"/>
                    </a:lnTo>
                    <a:lnTo>
                      <a:pt x="0" y="5"/>
                    </a:lnTo>
                    <a:lnTo>
                      <a:pt x="0" y="4"/>
                    </a:lnTo>
                    <a:lnTo>
                      <a:pt x="0" y="3"/>
                    </a:lnTo>
                    <a:lnTo>
                      <a:pt x="0" y="2"/>
                    </a:lnTo>
                    <a:lnTo>
                      <a:pt x="0" y="1"/>
                    </a:lnTo>
                    <a:lnTo>
                      <a:pt x="0" y="0"/>
                    </a:lnTo>
                    <a:lnTo>
                      <a:pt x="110" y="0"/>
                    </a:lnTo>
                  </a:path>
                </a:pathLst>
              </a:custGeom>
              <a:noFill/>
              <a:ln w="952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9475" name="Freeform 115"/>
              <p:cNvSpPr>
                <a:spLocks/>
              </p:cNvSpPr>
              <p:nvPr/>
            </p:nvSpPr>
            <p:spPr bwMode="auto">
              <a:xfrm>
                <a:off x="462" y="4683"/>
                <a:ext cx="660" cy="780"/>
              </a:xfrm>
              <a:custGeom>
                <a:avLst/>
                <a:gdLst>
                  <a:gd name="T0" fmla="*/ 0 w 110"/>
                  <a:gd name="T1" fmla="*/ 2147483646 h 130"/>
                  <a:gd name="T2" fmla="*/ 0 w 110"/>
                  <a:gd name="T3" fmla="*/ 2147483646 h 130"/>
                  <a:gd name="T4" fmla="*/ 0 w 110"/>
                  <a:gd name="T5" fmla="*/ 2147483646 h 130"/>
                  <a:gd name="T6" fmla="*/ 0 w 110"/>
                  <a:gd name="T7" fmla="*/ 2147483646 h 130"/>
                  <a:gd name="T8" fmla="*/ 0 w 110"/>
                  <a:gd name="T9" fmla="*/ 2147483646 h 130"/>
                  <a:gd name="T10" fmla="*/ 0 w 110"/>
                  <a:gd name="T11" fmla="*/ 2147483646 h 130"/>
                  <a:gd name="T12" fmla="*/ 0 w 110"/>
                  <a:gd name="T13" fmla="*/ 2147483646 h 130"/>
                  <a:gd name="T14" fmla="*/ 0 w 110"/>
                  <a:gd name="T15" fmla="*/ 2147483646 h 130"/>
                  <a:gd name="T16" fmla="*/ 0 w 110"/>
                  <a:gd name="T17" fmla="*/ 2147483646 h 130"/>
                  <a:gd name="T18" fmla="*/ 0 w 110"/>
                  <a:gd name="T19" fmla="*/ 2147483646 h 130"/>
                  <a:gd name="T20" fmla="*/ 0 w 110"/>
                  <a:gd name="T21" fmla="*/ 2147483646 h 130"/>
                  <a:gd name="T22" fmla="*/ 0 w 110"/>
                  <a:gd name="T23" fmla="*/ 2147483646 h 130"/>
                  <a:gd name="T24" fmla="*/ 0 w 110"/>
                  <a:gd name="T25" fmla="*/ 2147483646 h 130"/>
                  <a:gd name="T26" fmla="*/ 0 w 110"/>
                  <a:gd name="T27" fmla="*/ 2147483646 h 130"/>
                  <a:gd name="T28" fmla="*/ 0 w 110"/>
                  <a:gd name="T29" fmla="*/ 2147483646 h 130"/>
                  <a:gd name="T30" fmla="*/ 0 w 110"/>
                  <a:gd name="T31" fmla="*/ 2147483646 h 130"/>
                  <a:gd name="T32" fmla="*/ 0 w 110"/>
                  <a:gd name="T33" fmla="*/ 2147483646 h 130"/>
                  <a:gd name="T34" fmla="*/ 0 w 110"/>
                  <a:gd name="T35" fmla="*/ 2147483646 h 130"/>
                  <a:gd name="T36" fmla="*/ 0 w 110"/>
                  <a:gd name="T37" fmla="*/ 2147483646 h 130"/>
                  <a:gd name="T38" fmla="*/ 0 w 110"/>
                  <a:gd name="T39" fmla="*/ 2147483646 h 130"/>
                  <a:gd name="T40" fmla="*/ 0 w 110"/>
                  <a:gd name="T41" fmla="*/ 2147483646 h 130"/>
                  <a:gd name="T42" fmla="*/ 0 w 110"/>
                  <a:gd name="T43" fmla="*/ 2147483646 h 130"/>
                  <a:gd name="T44" fmla="*/ 0 w 110"/>
                  <a:gd name="T45" fmla="*/ 2147483646 h 130"/>
                  <a:gd name="T46" fmla="*/ 0 w 110"/>
                  <a:gd name="T47" fmla="*/ 2147483646 h 130"/>
                  <a:gd name="T48" fmla="*/ 0 w 110"/>
                  <a:gd name="T49" fmla="*/ 2147483646 h 130"/>
                  <a:gd name="T50" fmla="*/ 0 w 110"/>
                  <a:gd name="T51" fmla="*/ 2147483646 h 130"/>
                  <a:gd name="T52" fmla="*/ 0 w 110"/>
                  <a:gd name="T53" fmla="*/ 2147483646 h 130"/>
                  <a:gd name="T54" fmla="*/ 0 w 110"/>
                  <a:gd name="T55" fmla="*/ 2147483646 h 130"/>
                  <a:gd name="T56" fmla="*/ 0 w 110"/>
                  <a:gd name="T57" fmla="*/ 2147483646 h 130"/>
                  <a:gd name="T58" fmla="*/ 0 w 110"/>
                  <a:gd name="T59" fmla="*/ 2147483646 h 130"/>
                  <a:gd name="T60" fmla="*/ 0 w 110"/>
                  <a:gd name="T61" fmla="*/ 2147483646 h 130"/>
                  <a:gd name="T62" fmla="*/ 0 w 110"/>
                  <a:gd name="T63" fmla="*/ 2147483646 h 130"/>
                  <a:gd name="T64" fmla="*/ 0 w 110"/>
                  <a:gd name="T65" fmla="*/ 2147483646 h 130"/>
                  <a:gd name="T66" fmla="*/ 0 w 110"/>
                  <a:gd name="T67" fmla="*/ 2147483646 h 130"/>
                  <a:gd name="T68" fmla="*/ 0 w 110"/>
                  <a:gd name="T69" fmla="*/ 2147483646 h 130"/>
                  <a:gd name="T70" fmla="*/ 0 w 110"/>
                  <a:gd name="T71" fmla="*/ 2147483646 h 130"/>
                  <a:gd name="T72" fmla="*/ 0 w 110"/>
                  <a:gd name="T73" fmla="*/ 2147483646 h 130"/>
                  <a:gd name="T74" fmla="*/ 0 w 110"/>
                  <a:gd name="T75" fmla="*/ 2147483646 h 130"/>
                  <a:gd name="T76" fmla="*/ 0 w 110"/>
                  <a:gd name="T77" fmla="*/ 2147483646 h 130"/>
                  <a:gd name="T78" fmla="*/ 0 w 110"/>
                  <a:gd name="T79" fmla="*/ 2147483646 h 130"/>
                  <a:gd name="T80" fmla="*/ 0 w 110"/>
                  <a:gd name="T81" fmla="*/ 2147483646 h 130"/>
                  <a:gd name="T82" fmla="*/ 0 w 110"/>
                  <a:gd name="T83" fmla="*/ 2147483646 h 130"/>
                  <a:gd name="T84" fmla="*/ 0 w 110"/>
                  <a:gd name="T85" fmla="*/ 2147483646 h 130"/>
                  <a:gd name="T86" fmla="*/ 0 w 110"/>
                  <a:gd name="T87" fmla="*/ 2147483646 h 130"/>
                  <a:gd name="T88" fmla="*/ 0 w 110"/>
                  <a:gd name="T89" fmla="*/ 2147483646 h 130"/>
                  <a:gd name="T90" fmla="*/ 2147483646 w 110"/>
                  <a:gd name="T91" fmla="*/ 2147483646 h 130"/>
                  <a:gd name="T92" fmla="*/ 2147483646 w 110"/>
                  <a:gd name="T93" fmla="*/ 2147483646 h 130"/>
                  <a:gd name="T94" fmla="*/ 2147483646 w 110"/>
                  <a:gd name="T95" fmla="*/ 2147483646 h 130"/>
                  <a:gd name="T96" fmla="*/ 2147483646 w 110"/>
                  <a:gd name="T97" fmla="*/ 2147483646 h 130"/>
                  <a:gd name="T98" fmla="*/ 2147483646 w 110"/>
                  <a:gd name="T99" fmla="*/ 2147483646 h 130"/>
                  <a:gd name="T100" fmla="*/ 2147483646 w 110"/>
                  <a:gd name="T101" fmla="*/ 2147483646 h 130"/>
                  <a:gd name="T102" fmla="*/ 2147483646 w 110"/>
                  <a:gd name="T103" fmla="*/ 2147483646 h 130"/>
                  <a:gd name="T104" fmla="*/ 2147483646 w 110"/>
                  <a:gd name="T105" fmla="*/ 2147483646 h 130"/>
                  <a:gd name="T106" fmla="*/ 2147483646 w 110"/>
                  <a:gd name="T107" fmla="*/ 2147483646 h 130"/>
                  <a:gd name="T108" fmla="*/ 2147483646 w 110"/>
                  <a:gd name="T109" fmla="*/ 2147483646 h 130"/>
                  <a:gd name="T110" fmla="*/ 2147483646 w 110"/>
                  <a:gd name="T111" fmla="*/ 2147483646 h 130"/>
                  <a:gd name="T112" fmla="*/ 2147483646 w 110"/>
                  <a:gd name="T113" fmla="*/ 2147483646 h 13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10"/>
                  <a:gd name="T172" fmla="*/ 0 h 130"/>
                  <a:gd name="T173" fmla="*/ 110 w 110"/>
                  <a:gd name="T174" fmla="*/ 130 h 13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10" h="130">
                    <a:moveTo>
                      <a:pt x="0" y="130"/>
                    </a:moveTo>
                    <a:lnTo>
                      <a:pt x="0" y="130"/>
                    </a:lnTo>
                    <a:lnTo>
                      <a:pt x="0" y="129"/>
                    </a:lnTo>
                    <a:lnTo>
                      <a:pt x="0" y="128"/>
                    </a:lnTo>
                    <a:lnTo>
                      <a:pt x="0" y="127"/>
                    </a:lnTo>
                    <a:lnTo>
                      <a:pt x="0" y="126"/>
                    </a:lnTo>
                    <a:lnTo>
                      <a:pt x="0" y="125"/>
                    </a:lnTo>
                    <a:lnTo>
                      <a:pt x="0" y="124"/>
                    </a:lnTo>
                    <a:lnTo>
                      <a:pt x="0" y="123"/>
                    </a:lnTo>
                    <a:lnTo>
                      <a:pt x="0" y="122"/>
                    </a:lnTo>
                    <a:lnTo>
                      <a:pt x="0" y="121"/>
                    </a:lnTo>
                    <a:lnTo>
                      <a:pt x="0" y="120"/>
                    </a:lnTo>
                    <a:lnTo>
                      <a:pt x="0" y="119"/>
                    </a:lnTo>
                    <a:lnTo>
                      <a:pt x="0" y="118"/>
                    </a:lnTo>
                    <a:lnTo>
                      <a:pt x="0" y="117"/>
                    </a:lnTo>
                    <a:lnTo>
                      <a:pt x="0" y="116"/>
                    </a:lnTo>
                    <a:lnTo>
                      <a:pt x="0" y="115"/>
                    </a:lnTo>
                    <a:lnTo>
                      <a:pt x="0" y="114"/>
                    </a:lnTo>
                    <a:lnTo>
                      <a:pt x="0" y="113"/>
                    </a:lnTo>
                    <a:lnTo>
                      <a:pt x="0" y="112"/>
                    </a:lnTo>
                    <a:lnTo>
                      <a:pt x="0" y="111"/>
                    </a:lnTo>
                    <a:lnTo>
                      <a:pt x="0" y="110"/>
                    </a:lnTo>
                    <a:lnTo>
                      <a:pt x="0" y="109"/>
                    </a:lnTo>
                    <a:lnTo>
                      <a:pt x="0" y="108"/>
                    </a:lnTo>
                    <a:lnTo>
                      <a:pt x="0" y="107"/>
                    </a:lnTo>
                    <a:lnTo>
                      <a:pt x="0" y="106"/>
                    </a:lnTo>
                    <a:lnTo>
                      <a:pt x="0" y="105"/>
                    </a:lnTo>
                    <a:lnTo>
                      <a:pt x="0" y="104"/>
                    </a:lnTo>
                    <a:lnTo>
                      <a:pt x="0" y="103"/>
                    </a:lnTo>
                    <a:lnTo>
                      <a:pt x="0" y="102"/>
                    </a:lnTo>
                    <a:lnTo>
                      <a:pt x="0" y="101"/>
                    </a:lnTo>
                    <a:lnTo>
                      <a:pt x="0" y="100"/>
                    </a:lnTo>
                    <a:lnTo>
                      <a:pt x="0" y="99"/>
                    </a:lnTo>
                    <a:lnTo>
                      <a:pt x="0" y="98"/>
                    </a:lnTo>
                    <a:lnTo>
                      <a:pt x="0" y="97"/>
                    </a:lnTo>
                    <a:lnTo>
                      <a:pt x="0" y="96"/>
                    </a:lnTo>
                    <a:lnTo>
                      <a:pt x="0" y="95"/>
                    </a:lnTo>
                    <a:lnTo>
                      <a:pt x="0" y="94"/>
                    </a:lnTo>
                    <a:lnTo>
                      <a:pt x="0" y="93"/>
                    </a:lnTo>
                    <a:lnTo>
                      <a:pt x="0" y="92"/>
                    </a:lnTo>
                    <a:lnTo>
                      <a:pt x="0" y="91"/>
                    </a:lnTo>
                    <a:lnTo>
                      <a:pt x="0" y="90"/>
                    </a:lnTo>
                    <a:lnTo>
                      <a:pt x="0" y="89"/>
                    </a:lnTo>
                    <a:lnTo>
                      <a:pt x="0" y="88"/>
                    </a:lnTo>
                    <a:lnTo>
                      <a:pt x="0" y="87"/>
                    </a:lnTo>
                    <a:lnTo>
                      <a:pt x="0" y="86"/>
                    </a:lnTo>
                    <a:lnTo>
                      <a:pt x="0" y="85"/>
                    </a:lnTo>
                    <a:lnTo>
                      <a:pt x="0" y="84"/>
                    </a:lnTo>
                    <a:lnTo>
                      <a:pt x="0" y="83"/>
                    </a:lnTo>
                    <a:lnTo>
                      <a:pt x="0" y="82"/>
                    </a:lnTo>
                    <a:lnTo>
                      <a:pt x="0" y="81"/>
                    </a:lnTo>
                    <a:lnTo>
                      <a:pt x="0" y="80"/>
                    </a:lnTo>
                    <a:lnTo>
                      <a:pt x="0" y="79"/>
                    </a:lnTo>
                    <a:lnTo>
                      <a:pt x="0" y="78"/>
                    </a:lnTo>
                    <a:lnTo>
                      <a:pt x="0" y="77"/>
                    </a:lnTo>
                    <a:lnTo>
                      <a:pt x="0" y="76"/>
                    </a:lnTo>
                    <a:lnTo>
                      <a:pt x="0" y="75"/>
                    </a:lnTo>
                    <a:lnTo>
                      <a:pt x="0" y="74"/>
                    </a:lnTo>
                    <a:lnTo>
                      <a:pt x="0" y="73"/>
                    </a:lnTo>
                    <a:lnTo>
                      <a:pt x="0" y="72"/>
                    </a:lnTo>
                    <a:lnTo>
                      <a:pt x="0" y="71"/>
                    </a:lnTo>
                    <a:lnTo>
                      <a:pt x="0" y="70"/>
                    </a:lnTo>
                    <a:lnTo>
                      <a:pt x="0" y="69"/>
                    </a:lnTo>
                    <a:lnTo>
                      <a:pt x="0" y="68"/>
                    </a:lnTo>
                    <a:lnTo>
                      <a:pt x="0" y="67"/>
                    </a:lnTo>
                    <a:lnTo>
                      <a:pt x="0" y="66"/>
                    </a:lnTo>
                    <a:lnTo>
                      <a:pt x="0" y="65"/>
                    </a:lnTo>
                    <a:lnTo>
                      <a:pt x="0" y="64"/>
                    </a:lnTo>
                    <a:lnTo>
                      <a:pt x="0" y="63"/>
                    </a:lnTo>
                    <a:lnTo>
                      <a:pt x="0" y="62"/>
                    </a:lnTo>
                    <a:lnTo>
                      <a:pt x="0" y="61"/>
                    </a:lnTo>
                    <a:lnTo>
                      <a:pt x="0" y="60"/>
                    </a:lnTo>
                    <a:lnTo>
                      <a:pt x="0" y="59"/>
                    </a:lnTo>
                    <a:lnTo>
                      <a:pt x="0" y="58"/>
                    </a:lnTo>
                    <a:lnTo>
                      <a:pt x="0" y="57"/>
                    </a:lnTo>
                    <a:lnTo>
                      <a:pt x="0" y="56"/>
                    </a:lnTo>
                    <a:lnTo>
                      <a:pt x="0" y="55"/>
                    </a:lnTo>
                    <a:lnTo>
                      <a:pt x="0" y="54"/>
                    </a:lnTo>
                    <a:lnTo>
                      <a:pt x="0" y="53"/>
                    </a:lnTo>
                    <a:lnTo>
                      <a:pt x="0" y="52"/>
                    </a:lnTo>
                    <a:lnTo>
                      <a:pt x="0" y="51"/>
                    </a:lnTo>
                    <a:lnTo>
                      <a:pt x="0" y="50"/>
                    </a:lnTo>
                    <a:lnTo>
                      <a:pt x="0" y="49"/>
                    </a:lnTo>
                    <a:lnTo>
                      <a:pt x="0" y="48"/>
                    </a:lnTo>
                    <a:lnTo>
                      <a:pt x="0" y="47"/>
                    </a:lnTo>
                    <a:lnTo>
                      <a:pt x="0" y="46"/>
                    </a:lnTo>
                    <a:lnTo>
                      <a:pt x="0" y="45"/>
                    </a:lnTo>
                    <a:lnTo>
                      <a:pt x="0" y="44"/>
                    </a:lnTo>
                    <a:lnTo>
                      <a:pt x="0" y="43"/>
                    </a:lnTo>
                    <a:lnTo>
                      <a:pt x="0" y="42"/>
                    </a:lnTo>
                    <a:lnTo>
                      <a:pt x="0" y="41"/>
                    </a:lnTo>
                    <a:lnTo>
                      <a:pt x="0" y="40"/>
                    </a:lnTo>
                    <a:lnTo>
                      <a:pt x="0" y="39"/>
                    </a:lnTo>
                    <a:lnTo>
                      <a:pt x="0" y="38"/>
                    </a:lnTo>
                    <a:lnTo>
                      <a:pt x="0" y="37"/>
                    </a:lnTo>
                    <a:lnTo>
                      <a:pt x="0" y="36"/>
                    </a:lnTo>
                    <a:lnTo>
                      <a:pt x="0" y="35"/>
                    </a:lnTo>
                    <a:lnTo>
                      <a:pt x="0" y="34"/>
                    </a:lnTo>
                    <a:lnTo>
                      <a:pt x="0" y="33"/>
                    </a:lnTo>
                    <a:lnTo>
                      <a:pt x="0" y="32"/>
                    </a:lnTo>
                    <a:lnTo>
                      <a:pt x="0" y="31"/>
                    </a:lnTo>
                    <a:lnTo>
                      <a:pt x="0" y="30"/>
                    </a:lnTo>
                    <a:lnTo>
                      <a:pt x="0" y="29"/>
                    </a:lnTo>
                    <a:lnTo>
                      <a:pt x="0" y="28"/>
                    </a:lnTo>
                    <a:lnTo>
                      <a:pt x="0" y="27"/>
                    </a:lnTo>
                    <a:lnTo>
                      <a:pt x="1" y="27"/>
                    </a:lnTo>
                    <a:lnTo>
                      <a:pt x="1" y="26"/>
                    </a:lnTo>
                    <a:lnTo>
                      <a:pt x="1" y="25"/>
                    </a:lnTo>
                    <a:lnTo>
                      <a:pt x="1" y="24"/>
                    </a:lnTo>
                    <a:lnTo>
                      <a:pt x="1" y="23"/>
                    </a:lnTo>
                    <a:lnTo>
                      <a:pt x="1" y="22"/>
                    </a:lnTo>
                    <a:lnTo>
                      <a:pt x="1" y="21"/>
                    </a:lnTo>
                    <a:lnTo>
                      <a:pt x="1" y="20"/>
                    </a:lnTo>
                    <a:lnTo>
                      <a:pt x="1" y="19"/>
                    </a:lnTo>
                    <a:lnTo>
                      <a:pt x="1" y="18"/>
                    </a:lnTo>
                    <a:lnTo>
                      <a:pt x="1" y="17"/>
                    </a:lnTo>
                    <a:lnTo>
                      <a:pt x="1" y="16"/>
                    </a:lnTo>
                    <a:lnTo>
                      <a:pt x="1" y="15"/>
                    </a:lnTo>
                    <a:lnTo>
                      <a:pt x="1" y="14"/>
                    </a:lnTo>
                    <a:lnTo>
                      <a:pt x="1" y="13"/>
                    </a:lnTo>
                    <a:lnTo>
                      <a:pt x="1" y="12"/>
                    </a:lnTo>
                    <a:lnTo>
                      <a:pt x="1" y="11"/>
                    </a:lnTo>
                    <a:lnTo>
                      <a:pt x="1" y="10"/>
                    </a:lnTo>
                    <a:lnTo>
                      <a:pt x="1" y="9"/>
                    </a:lnTo>
                    <a:lnTo>
                      <a:pt x="1" y="8"/>
                    </a:lnTo>
                    <a:lnTo>
                      <a:pt x="1" y="7"/>
                    </a:lnTo>
                    <a:lnTo>
                      <a:pt x="1" y="6"/>
                    </a:lnTo>
                    <a:lnTo>
                      <a:pt x="1" y="5"/>
                    </a:lnTo>
                    <a:lnTo>
                      <a:pt x="2" y="5"/>
                    </a:lnTo>
                    <a:lnTo>
                      <a:pt x="2" y="4"/>
                    </a:lnTo>
                    <a:lnTo>
                      <a:pt x="2" y="3"/>
                    </a:lnTo>
                    <a:lnTo>
                      <a:pt x="2" y="2"/>
                    </a:lnTo>
                    <a:lnTo>
                      <a:pt x="3" y="2"/>
                    </a:lnTo>
                    <a:lnTo>
                      <a:pt x="3" y="1"/>
                    </a:lnTo>
                    <a:lnTo>
                      <a:pt x="110" y="1"/>
                    </a:lnTo>
                    <a:lnTo>
                      <a:pt x="110" y="0"/>
                    </a:lnTo>
                  </a:path>
                </a:pathLst>
              </a:custGeom>
              <a:noFill/>
              <a:ln w="28575" cap="rnd" cmpd="sng">
                <a:solidFill>
                  <a:srgbClr val="B2B2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9476" name="Text Box 116"/>
              <p:cNvSpPr txBox="1">
                <a:spLocks noChangeArrowheads="1"/>
              </p:cNvSpPr>
              <p:nvPr/>
            </p:nvSpPr>
            <p:spPr bwMode="auto">
              <a:xfrm>
                <a:off x="501" y="4705"/>
                <a:ext cx="562" cy="2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ea typeface="MS PGothic" panose="020B0600070205080204" pitchFamily="34" charset="-128"/>
                  </a:defRPr>
                </a:lvl1pPr>
                <a:lvl2pPr marL="742950" indent="-285750">
                  <a:spcBef>
                    <a:spcPct val="20000"/>
                  </a:spcBef>
                  <a:buChar char="–"/>
                  <a:defRPr sz="2800">
                    <a:solidFill>
                      <a:schemeClr val="tx1"/>
                    </a:solidFill>
                    <a:latin typeface="Times New Roman" panose="02020603050405020304" pitchFamily="18" charset="0"/>
                    <a:ea typeface="MS PGothic" panose="020B0600070205080204" pitchFamily="34" charset="-128"/>
                  </a:defRPr>
                </a:lvl2pPr>
                <a:lvl3pPr marL="1143000" indent="-228600">
                  <a:spcBef>
                    <a:spcPct val="20000"/>
                  </a:spcBef>
                  <a:buChar char="•"/>
                  <a:defRPr sz="2400">
                    <a:solidFill>
                      <a:schemeClr val="tx1"/>
                    </a:solidFill>
                    <a:latin typeface="Times New Roman" panose="02020603050405020304" pitchFamily="18" charset="0"/>
                    <a:ea typeface="MS PGothic"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9pPr>
              </a:lstStyle>
              <a:p>
                <a:pPr eaLnBrk="1" hangingPunct="1">
                  <a:spcBef>
                    <a:spcPct val="0"/>
                  </a:spcBef>
                  <a:buFontTx/>
                  <a:buNone/>
                </a:pPr>
                <a:r>
                  <a:rPr lang="en-US" altLang="en-US" sz="1800">
                    <a:latin typeface="Arial" panose="020B0604020202020204" pitchFamily="34" charset="0"/>
                  </a:rPr>
                  <a:t>0/200</a:t>
                </a:r>
              </a:p>
            </p:txBody>
          </p:sp>
        </p:grpSp>
        <p:grpSp>
          <p:nvGrpSpPr>
            <p:cNvPr id="59436" name="Group 117"/>
            <p:cNvGrpSpPr>
              <a:grpSpLocks/>
            </p:cNvGrpSpPr>
            <p:nvPr/>
          </p:nvGrpSpPr>
          <p:grpSpPr bwMode="auto">
            <a:xfrm>
              <a:off x="2574" y="4658"/>
              <a:ext cx="778" cy="840"/>
              <a:chOff x="2574" y="4653"/>
              <a:chExt cx="778" cy="840"/>
            </a:xfrm>
          </p:grpSpPr>
          <p:sp>
            <p:nvSpPr>
              <p:cNvPr id="59469" name="Rectangle 118"/>
              <p:cNvSpPr>
                <a:spLocks noChangeArrowheads="1"/>
              </p:cNvSpPr>
              <p:nvPr/>
            </p:nvSpPr>
            <p:spPr bwMode="auto">
              <a:xfrm>
                <a:off x="2632" y="4653"/>
                <a:ext cx="720" cy="840"/>
              </a:xfrm>
              <a:prstGeom prst="rect">
                <a:avLst/>
              </a:prstGeom>
              <a:noFill/>
              <a:ln w="9525"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ea typeface="MS PGothic" panose="020B0600070205080204" pitchFamily="34" charset="-128"/>
                  </a:defRPr>
                </a:lvl1pPr>
                <a:lvl2pPr marL="742950" indent="-285750">
                  <a:spcBef>
                    <a:spcPct val="20000"/>
                  </a:spcBef>
                  <a:buChar char="–"/>
                  <a:defRPr sz="2800">
                    <a:solidFill>
                      <a:schemeClr val="tx1"/>
                    </a:solidFill>
                    <a:latin typeface="Times New Roman" panose="02020603050405020304" pitchFamily="18" charset="0"/>
                    <a:ea typeface="MS PGothic" panose="020B0600070205080204" pitchFamily="34" charset="-128"/>
                  </a:defRPr>
                </a:lvl2pPr>
                <a:lvl3pPr marL="1143000" indent="-228600">
                  <a:spcBef>
                    <a:spcPct val="20000"/>
                  </a:spcBef>
                  <a:buChar char="•"/>
                  <a:defRPr sz="2400">
                    <a:solidFill>
                      <a:schemeClr val="tx1"/>
                    </a:solidFill>
                    <a:latin typeface="Times New Roman" panose="02020603050405020304" pitchFamily="18" charset="0"/>
                    <a:ea typeface="MS PGothic"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9pPr>
              </a:lstStyle>
              <a:p>
                <a:pPr eaLnBrk="1" hangingPunct="1">
                  <a:spcBef>
                    <a:spcPct val="0"/>
                  </a:spcBef>
                  <a:buFontTx/>
                  <a:buNone/>
                </a:pPr>
                <a:endParaRPr lang="en-US" altLang="en-US" sz="1800">
                  <a:latin typeface="Papyrus" panose="03070502060502030205" pitchFamily="66" charset="0"/>
                </a:endParaRPr>
              </a:p>
            </p:txBody>
          </p:sp>
          <p:sp>
            <p:nvSpPr>
              <p:cNvPr id="59470" name="Freeform 119"/>
              <p:cNvSpPr>
                <a:spLocks/>
              </p:cNvSpPr>
              <p:nvPr/>
            </p:nvSpPr>
            <p:spPr bwMode="auto">
              <a:xfrm>
                <a:off x="2662" y="4683"/>
                <a:ext cx="660" cy="780"/>
              </a:xfrm>
              <a:custGeom>
                <a:avLst/>
                <a:gdLst>
                  <a:gd name="T0" fmla="*/ 2147483646 w 110"/>
                  <a:gd name="T1" fmla="*/ 2147483646 h 130"/>
                  <a:gd name="T2" fmla="*/ 2147483646 w 110"/>
                  <a:gd name="T3" fmla="*/ 2147483646 h 130"/>
                  <a:gd name="T4" fmla="*/ 2147483646 w 110"/>
                  <a:gd name="T5" fmla="*/ 2147483646 h 130"/>
                  <a:gd name="T6" fmla="*/ 2147483646 w 110"/>
                  <a:gd name="T7" fmla="*/ 2147483646 h 130"/>
                  <a:gd name="T8" fmla="*/ 2147483646 w 110"/>
                  <a:gd name="T9" fmla="*/ 2147483646 h 130"/>
                  <a:gd name="T10" fmla="*/ 2147483646 w 110"/>
                  <a:gd name="T11" fmla="*/ 2147483646 h 130"/>
                  <a:gd name="T12" fmla="*/ 2147483646 w 110"/>
                  <a:gd name="T13" fmla="*/ 2147483646 h 130"/>
                  <a:gd name="T14" fmla="*/ 2147483646 w 110"/>
                  <a:gd name="T15" fmla="*/ 2147483646 h 130"/>
                  <a:gd name="T16" fmla="*/ 2147483646 w 110"/>
                  <a:gd name="T17" fmla="*/ 2147483646 h 130"/>
                  <a:gd name="T18" fmla="*/ 2147483646 w 110"/>
                  <a:gd name="T19" fmla="*/ 2147483646 h 130"/>
                  <a:gd name="T20" fmla="*/ 2147483646 w 110"/>
                  <a:gd name="T21" fmla="*/ 2147483646 h 130"/>
                  <a:gd name="T22" fmla="*/ 2147483646 w 110"/>
                  <a:gd name="T23" fmla="*/ 2147483646 h 130"/>
                  <a:gd name="T24" fmla="*/ 2147483646 w 110"/>
                  <a:gd name="T25" fmla="*/ 2147483646 h 130"/>
                  <a:gd name="T26" fmla="*/ 2147483646 w 110"/>
                  <a:gd name="T27" fmla="*/ 2147483646 h 130"/>
                  <a:gd name="T28" fmla="*/ 2147483646 w 110"/>
                  <a:gd name="T29" fmla="*/ 2147483646 h 130"/>
                  <a:gd name="T30" fmla="*/ 2147483646 w 110"/>
                  <a:gd name="T31" fmla="*/ 2147483646 h 130"/>
                  <a:gd name="T32" fmla="*/ 2147483646 w 110"/>
                  <a:gd name="T33" fmla="*/ 2147483646 h 130"/>
                  <a:gd name="T34" fmla="*/ 2147483646 w 110"/>
                  <a:gd name="T35" fmla="*/ 2147483646 h 130"/>
                  <a:gd name="T36" fmla="*/ 2147483646 w 110"/>
                  <a:gd name="T37" fmla="*/ 2147483646 h 130"/>
                  <a:gd name="T38" fmla="*/ 2147483646 w 110"/>
                  <a:gd name="T39" fmla="*/ 2147483646 h 130"/>
                  <a:gd name="T40" fmla="*/ 2147483646 w 110"/>
                  <a:gd name="T41" fmla="*/ 2147483646 h 130"/>
                  <a:gd name="T42" fmla="*/ 2147483646 w 110"/>
                  <a:gd name="T43" fmla="*/ 2147483646 h 130"/>
                  <a:gd name="T44" fmla="*/ 2147483646 w 110"/>
                  <a:gd name="T45" fmla="*/ 2147483646 h 130"/>
                  <a:gd name="T46" fmla="*/ 2147483646 w 110"/>
                  <a:gd name="T47" fmla="*/ 2147483646 h 130"/>
                  <a:gd name="T48" fmla="*/ 2147483646 w 110"/>
                  <a:gd name="T49" fmla="*/ 2147483646 h 130"/>
                  <a:gd name="T50" fmla="*/ 2147483646 w 110"/>
                  <a:gd name="T51" fmla="*/ 2147483646 h 130"/>
                  <a:gd name="T52" fmla="*/ 2147483646 w 110"/>
                  <a:gd name="T53" fmla="*/ 2147483646 h 130"/>
                  <a:gd name="T54" fmla="*/ 2147483646 w 110"/>
                  <a:gd name="T55" fmla="*/ 2147483646 h 130"/>
                  <a:gd name="T56" fmla="*/ 2147483646 w 110"/>
                  <a:gd name="T57" fmla="*/ 2147483646 h 130"/>
                  <a:gd name="T58" fmla="*/ 2147483646 w 110"/>
                  <a:gd name="T59" fmla="*/ 2147483646 h 130"/>
                  <a:gd name="T60" fmla="*/ 2147483646 w 110"/>
                  <a:gd name="T61" fmla="*/ 2147483646 h 130"/>
                  <a:gd name="T62" fmla="*/ 2147483646 w 110"/>
                  <a:gd name="T63" fmla="*/ 2147483646 h 130"/>
                  <a:gd name="T64" fmla="*/ 2147483646 w 110"/>
                  <a:gd name="T65" fmla="*/ 2147483646 h 130"/>
                  <a:gd name="T66" fmla="*/ 2147483646 w 110"/>
                  <a:gd name="T67" fmla="*/ 2147483646 h 130"/>
                  <a:gd name="T68" fmla="*/ 2147483646 w 110"/>
                  <a:gd name="T69" fmla="*/ 2147483646 h 130"/>
                  <a:gd name="T70" fmla="*/ 2147483646 w 110"/>
                  <a:gd name="T71" fmla="*/ 2147483646 h 130"/>
                  <a:gd name="T72" fmla="*/ 2147483646 w 110"/>
                  <a:gd name="T73" fmla="*/ 2147483646 h 130"/>
                  <a:gd name="T74" fmla="*/ 2147483646 w 110"/>
                  <a:gd name="T75" fmla="*/ 2147483646 h 130"/>
                  <a:gd name="T76" fmla="*/ 2147483646 w 110"/>
                  <a:gd name="T77" fmla="*/ 2147483646 h 130"/>
                  <a:gd name="T78" fmla="*/ 2147483646 w 110"/>
                  <a:gd name="T79" fmla="*/ 2147483646 h 130"/>
                  <a:gd name="T80" fmla="*/ 2147483646 w 110"/>
                  <a:gd name="T81" fmla="*/ 2147483646 h 130"/>
                  <a:gd name="T82" fmla="*/ 2147483646 w 110"/>
                  <a:gd name="T83" fmla="*/ 2147483646 h 130"/>
                  <a:gd name="T84" fmla="*/ 2147483646 w 110"/>
                  <a:gd name="T85" fmla="*/ 2147483646 h 130"/>
                  <a:gd name="T86" fmla="*/ 2147483646 w 110"/>
                  <a:gd name="T87" fmla="*/ 2147483646 h 130"/>
                  <a:gd name="T88" fmla="*/ 2147483646 w 110"/>
                  <a:gd name="T89" fmla="*/ 2147483646 h 130"/>
                  <a:gd name="T90" fmla="*/ 2147483646 w 110"/>
                  <a:gd name="T91" fmla="*/ 2147483646 h 130"/>
                  <a:gd name="T92" fmla="*/ 2147483646 w 110"/>
                  <a:gd name="T93" fmla="*/ 2147483646 h 130"/>
                  <a:gd name="T94" fmla="*/ 2147483646 w 110"/>
                  <a:gd name="T95" fmla="*/ 2147483646 h 130"/>
                  <a:gd name="T96" fmla="*/ 2147483646 w 110"/>
                  <a:gd name="T97" fmla="*/ 2147483646 h 130"/>
                  <a:gd name="T98" fmla="*/ 2147483646 w 110"/>
                  <a:gd name="T99" fmla="*/ 2147483646 h 130"/>
                  <a:gd name="T100" fmla="*/ 2147483646 w 110"/>
                  <a:gd name="T101" fmla="*/ 2147483646 h 130"/>
                  <a:gd name="T102" fmla="*/ 2147483646 w 110"/>
                  <a:gd name="T103" fmla="*/ 2147483646 h 130"/>
                  <a:gd name="T104" fmla="*/ 2147483646 w 110"/>
                  <a:gd name="T105" fmla="*/ 2147483646 h 130"/>
                  <a:gd name="T106" fmla="*/ 2147483646 w 110"/>
                  <a:gd name="T107" fmla="*/ 2147483646 h 130"/>
                  <a:gd name="T108" fmla="*/ 2147483646 w 110"/>
                  <a:gd name="T109" fmla="*/ 2147483646 h 130"/>
                  <a:gd name="T110" fmla="*/ 2147483646 w 110"/>
                  <a:gd name="T111" fmla="*/ 2147483646 h 130"/>
                  <a:gd name="T112" fmla="*/ 2147483646 w 110"/>
                  <a:gd name="T113" fmla="*/ 2147483646 h 13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10"/>
                  <a:gd name="T172" fmla="*/ 0 h 130"/>
                  <a:gd name="T173" fmla="*/ 110 w 110"/>
                  <a:gd name="T174" fmla="*/ 130 h 13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10" h="130">
                    <a:moveTo>
                      <a:pt x="0" y="130"/>
                    </a:moveTo>
                    <a:lnTo>
                      <a:pt x="0" y="129"/>
                    </a:lnTo>
                    <a:lnTo>
                      <a:pt x="73" y="129"/>
                    </a:lnTo>
                    <a:lnTo>
                      <a:pt x="74" y="129"/>
                    </a:lnTo>
                    <a:lnTo>
                      <a:pt x="74" y="128"/>
                    </a:lnTo>
                    <a:lnTo>
                      <a:pt x="75" y="128"/>
                    </a:lnTo>
                    <a:lnTo>
                      <a:pt x="75" y="127"/>
                    </a:lnTo>
                    <a:lnTo>
                      <a:pt x="75" y="126"/>
                    </a:lnTo>
                    <a:lnTo>
                      <a:pt x="76" y="126"/>
                    </a:lnTo>
                    <a:lnTo>
                      <a:pt x="76" y="125"/>
                    </a:lnTo>
                    <a:lnTo>
                      <a:pt x="76" y="124"/>
                    </a:lnTo>
                    <a:lnTo>
                      <a:pt x="76" y="123"/>
                    </a:lnTo>
                    <a:lnTo>
                      <a:pt x="77" y="123"/>
                    </a:lnTo>
                    <a:lnTo>
                      <a:pt x="77" y="122"/>
                    </a:lnTo>
                    <a:lnTo>
                      <a:pt x="77" y="121"/>
                    </a:lnTo>
                    <a:lnTo>
                      <a:pt x="77" y="120"/>
                    </a:lnTo>
                    <a:lnTo>
                      <a:pt x="77" y="119"/>
                    </a:lnTo>
                    <a:lnTo>
                      <a:pt x="78" y="119"/>
                    </a:lnTo>
                    <a:lnTo>
                      <a:pt x="78" y="118"/>
                    </a:lnTo>
                    <a:lnTo>
                      <a:pt x="78" y="117"/>
                    </a:lnTo>
                    <a:lnTo>
                      <a:pt x="78" y="116"/>
                    </a:lnTo>
                    <a:lnTo>
                      <a:pt x="78" y="115"/>
                    </a:lnTo>
                    <a:lnTo>
                      <a:pt x="78" y="114"/>
                    </a:lnTo>
                    <a:lnTo>
                      <a:pt x="78" y="113"/>
                    </a:lnTo>
                    <a:lnTo>
                      <a:pt x="78" y="112"/>
                    </a:lnTo>
                    <a:lnTo>
                      <a:pt x="79" y="112"/>
                    </a:lnTo>
                    <a:lnTo>
                      <a:pt x="79" y="111"/>
                    </a:lnTo>
                    <a:lnTo>
                      <a:pt x="79" y="110"/>
                    </a:lnTo>
                    <a:lnTo>
                      <a:pt x="79" y="109"/>
                    </a:lnTo>
                    <a:lnTo>
                      <a:pt x="79" y="108"/>
                    </a:lnTo>
                    <a:lnTo>
                      <a:pt x="79" y="107"/>
                    </a:lnTo>
                    <a:lnTo>
                      <a:pt x="79" y="106"/>
                    </a:lnTo>
                    <a:lnTo>
                      <a:pt x="79" y="105"/>
                    </a:lnTo>
                    <a:lnTo>
                      <a:pt x="79" y="104"/>
                    </a:lnTo>
                    <a:lnTo>
                      <a:pt x="79" y="103"/>
                    </a:lnTo>
                    <a:lnTo>
                      <a:pt x="80" y="103"/>
                    </a:lnTo>
                    <a:lnTo>
                      <a:pt x="80" y="102"/>
                    </a:lnTo>
                    <a:lnTo>
                      <a:pt x="80" y="101"/>
                    </a:lnTo>
                    <a:lnTo>
                      <a:pt x="80" y="100"/>
                    </a:lnTo>
                    <a:lnTo>
                      <a:pt x="80" y="99"/>
                    </a:lnTo>
                    <a:lnTo>
                      <a:pt x="80" y="98"/>
                    </a:lnTo>
                    <a:lnTo>
                      <a:pt x="80" y="97"/>
                    </a:lnTo>
                    <a:lnTo>
                      <a:pt x="80" y="96"/>
                    </a:lnTo>
                    <a:lnTo>
                      <a:pt x="80" y="95"/>
                    </a:lnTo>
                    <a:lnTo>
                      <a:pt x="80" y="94"/>
                    </a:lnTo>
                    <a:lnTo>
                      <a:pt x="80" y="93"/>
                    </a:lnTo>
                    <a:lnTo>
                      <a:pt x="80" y="92"/>
                    </a:lnTo>
                    <a:lnTo>
                      <a:pt x="81" y="92"/>
                    </a:lnTo>
                    <a:lnTo>
                      <a:pt x="81" y="91"/>
                    </a:lnTo>
                    <a:lnTo>
                      <a:pt x="81" y="90"/>
                    </a:lnTo>
                    <a:lnTo>
                      <a:pt x="81" y="89"/>
                    </a:lnTo>
                    <a:lnTo>
                      <a:pt x="81" y="88"/>
                    </a:lnTo>
                    <a:lnTo>
                      <a:pt x="81" y="87"/>
                    </a:lnTo>
                    <a:lnTo>
                      <a:pt x="81" y="86"/>
                    </a:lnTo>
                    <a:lnTo>
                      <a:pt x="81" y="85"/>
                    </a:lnTo>
                    <a:lnTo>
                      <a:pt x="81" y="84"/>
                    </a:lnTo>
                    <a:lnTo>
                      <a:pt x="81" y="83"/>
                    </a:lnTo>
                    <a:lnTo>
                      <a:pt x="81" y="82"/>
                    </a:lnTo>
                    <a:lnTo>
                      <a:pt x="81" y="81"/>
                    </a:lnTo>
                    <a:lnTo>
                      <a:pt x="81" y="80"/>
                    </a:lnTo>
                    <a:lnTo>
                      <a:pt x="81" y="79"/>
                    </a:lnTo>
                    <a:lnTo>
                      <a:pt x="81" y="78"/>
                    </a:lnTo>
                    <a:lnTo>
                      <a:pt x="82" y="78"/>
                    </a:lnTo>
                    <a:lnTo>
                      <a:pt x="82" y="77"/>
                    </a:lnTo>
                    <a:lnTo>
                      <a:pt x="82" y="76"/>
                    </a:lnTo>
                    <a:lnTo>
                      <a:pt x="82" y="75"/>
                    </a:lnTo>
                    <a:lnTo>
                      <a:pt x="82" y="74"/>
                    </a:lnTo>
                    <a:lnTo>
                      <a:pt x="82" y="73"/>
                    </a:lnTo>
                    <a:lnTo>
                      <a:pt x="82" y="72"/>
                    </a:lnTo>
                    <a:lnTo>
                      <a:pt x="82" y="71"/>
                    </a:lnTo>
                    <a:lnTo>
                      <a:pt x="82" y="70"/>
                    </a:lnTo>
                    <a:lnTo>
                      <a:pt x="82" y="69"/>
                    </a:lnTo>
                    <a:lnTo>
                      <a:pt x="82" y="68"/>
                    </a:lnTo>
                    <a:lnTo>
                      <a:pt x="82" y="67"/>
                    </a:lnTo>
                    <a:lnTo>
                      <a:pt x="82" y="66"/>
                    </a:lnTo>
                    <a:lnTo>
                      <a:pt x="82" y="65"/>
                    </a:lnTo>
                    <a:lnTo>
                      <a:pt x="82" y="64"/>
                    </a:lnTo>
                    <a:lnTo>
                      <a:pt x="82" y="63"/>
                    </a:lnTo>
                    <a:lnTo>
                      <a:pt x="83" y="63"/>
                    </a:lnTo>
                    <a:lnTo>
                      <a:pt x="83" y="62"/>
                    </a:lnTo>
                    <a:lnTo>
                      <a:pt x="83" y="61"/>
                    </a:lnTo>
                    <a:lnTo>
                      <a:pt x="83" y="60"/>
                    </a:lnTo>
                    <a:lnTo>
                      <a:pt x="83" y="59"/>
                    </a:lnTo>
                    <a:lnTo>
                      <a:pt x="83" y="58"/>
                    </a:lnTo>
                    <a:lnTo>
                      <a:pt x="83" y="57"/>
                    </a:lnTo>
                    <a:lnTo>
                      <a:pt x="83" y="56"/>
                    </a:lnTo>
                    <a:lnTo>
                      <a:pt x="83" y="55"/>
                    </a:lnTo>
                    <a:lnTo>
                      <a:pt x="83" y="54"/>
                    </a:lnTo>
                    <a:lnTo>
                      <a:pt x="83" y="53"/>
                    </a:lnTo>
                    <a:lnTo>
                      <a:pt x="83" y="52"/>
                    </a:lnTo>
                    <a:lnTo>
                      <a:pt x="83" y="51"/>
                    </a:lnTo>
                    <a:lnTo>
                      <a:pt x="83" y="50"/>
                    </a:lnTo>
                    <a:lnTo>
                      <a:pt x="83" y="49"/>
                    </a:lnTo>
                    <a:lnTo>
                      <a:pt x="83" y="48"/>
                    </a:lnTo>
                    <a:lnTo>
                      <a:pt x="84" y="48"/>
                    </a:lnTo>
                    <a:lnTo>
                      <a:pt x="84" y="47"/>
                    </a:lnTo>
                    <a:lnTo>
                      <a:pt x="84" y="46"/>
                    </a:lnTo>
                    <a:lnTo>
                      <a:pt x="84" y="45"/>
                    </a:lnTo>
                    <a:lnTo>
                      <a:pt x="84" y="44"/>
                    </a:lnTo>
                    <a:lnTo>
                      <a:pt x="84" y="43"/>
                    </a:lnTo>
                    <a:lnTo>
                      <a:pt x="84" y="42"/>
                    </a:lnTo>
                    <a:lnTo>
                      <a:pt x="84" y="41"/>
                    </a:lnTo>
                    <a:lnTo>
                      <a:pt x="84" y="40"/>
                    </a:lnTo>
                    <a:lnTo>
                      <a:pt x="84" y="39"/>
                    </a:lnTo>
                    <a:lnTo>
                      <a:pt x="84" y="38"/>
                    </a:lnTo>
                    <a:lnTo>
                      <a:pt x="84" y="37"/>
                    </a:lnTo>
                    <a:lnTo>
                      <a:pt x="84" y="36"/>
                    </a:lnTo>
                    <a:lnTo>
                      <a:pt x="84" y="35"/>
                    </a:lnTo>
                    <a:lnTo>
                      <a:pt x="84" y="34"/>
                    </a:lnTo>
                    <a:lnTo>
                      <a:pt x="85" y="34"/>
                    </a:lnTo>
                    <a:lnTo>
                      <a:pt x="85" y="33"/>
                    </a:lnTo>
                    <a:lnTo>
                      <a:pt x="85" y="32"/>
                    </a:lnTo>
                    <a:lnTo>
                      <a:pt x="85" y="31"/>
                    </a:lnTo>
                    <a:lnTo>
                      <a:pt x="85" y="30"/>
                    </a:lnTo>
                    <a:lnTo>
                      <a:pt x="85" y="29"/>
                    </a:lnTo>
                    <a:lnTo>
                      <a:pt x="85" y="28"/>
                    </a:lnTo>
                    <a:lnTo>
                      <a:pt x="85" y="27"/>
                    </a:lnTo>
                    <a:lnTo>
                      <a:pt x="85" y="26"/>
                    </a:lnTo>
                    <a:lnTo>
                      <a:pt x="85" y="25"/>
                    </a:lnTo>
                    <a:lnTo>
                      <a:pt x="85" y="24"/>
                    </a:lnTo>
                    <a:lnTo>
                      <a:pt x="85" y="23"/>
                    </a:lnTo>
                    <a:lnTo>
                      <a:pt x="85" y="22"/>
                    </a:lnTo>
                    <a:lnTo>
                      <a:pt x="86" y="22"/>
                    </a:lnTo>
                    <a:lnTo>
                      <a:pt x="86" y="21"/>
                    </a:lnTo>
                    <a:lnTo>
                      <a:pt x="86" y="20"/>
                    </a:lnTo>
                    <a:lnTo>
                      <a:pt x="86" y="19"/>
                    </a:lnTo>
                    <a:lnTo>
                      <a:pt x="86" y="18"/>
                    </a:lnTo>
                    <a:lnTo>
                      <a:pt x="86" y="17"/>
                    </a:lnTo>
                    <a:lnTo>
                      <a:pt x="86" y="16"/>
                    </a:lnTo>
                    <a:lnTo>
                      <a:pt x="86" y="15"/>
                    </a:lnTo>
                    <a:lnTo>
                      <a:pt x="86" y="14"/>
                    </a:lnTo>
                    <a:lnTo>
                      <a:pt x="86" y="13"/>
                    </a:lnTo>
                    <a:lnTo>
                      <a:pt x="87" y="13"/>
                    </a:lnTo>
                    <a:lnTo>
                      <a:pt x="87" y="12"/>
                    </a:lnTo>
                    <a:lnTo>
                      <a:pt x="87" y="11"/>
                    </a:lnTo>
                    <a:lnTo>
                      <a:pt x="87" y="10"/>
                    </a:lnTo>
                    <a:lnTo>
                      <a:pt x="87" y="9"/>
                    </a:lnTo>
                    <a:lnTo>
                      <a:pt x="87" y="8"/>
                    </a:lnTo>
                    <a:lnTo>
                      <a:pt x="87" y="7"/>
                    </a:lnTo>
                    <a:lnTo>
                      <a:pt x="88" y="7"/>
                    </a:lnTo>
                    <a:lnTo>
                      <a:pt x="88" y="6"/>
                    </a:lnTo>
                    <a:lnTo>
                      <a:pt x="88" y="5"/>
                    </a:lnTo>
                    <a:lnTo>
                      <a:pt x="88" y="4"/>
                    </a:lnTo>
                    <a:lnTo>
                      <a:pt x="89" y="4"/>
                    </a:lnTo>
                    <a:lnTo>
                      <a:pt x="89" y="3"/>
                    </a:lnTo>
                    <a:lnTo>
                      <a:pt x="89" y="2"/>
                    </a:lnTo>
                    <a:lnTo>
                      <a:pt x="90" y="2"/>
                    </a:lnTo>
                    <a:lnTo>
                      <a:pt x="90" y="1"/>
                    </a:lnTo>
                    <a:lnTo>
                      <a:pt x="90" y="0"/>
                    </a:lnTo>
                    <a:lnTo>
                      <a:pt x="110" y="0"/>
                    </a:lnTo>
                  </a:path>
                </a:pathLst>
              </a:custGeom>
              <a:noFill/>
              <a:ln w="952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9471" name="Freeform 120"/>
              <p:cNvSpPr>
                <a:spLocks/>
              </p:cNvSpPr>
              <p:nvPr/>
            </p:nvSpPr>
            <p:spPr bwMode="auto">
              <a:xfrm>
                <a:off x="2662" y="4683"/>
                <a:ext cx="660" cy="780"/>
              </a:xfrm>
              <a:custGeom>
                <a:avLst/>
                <a:gdLst>
                  <a:gd name="T0" fmla="*/ 2147483646 w 110"/>
                  <a:gd name="T1" fmla="*/ 2147483646 h 130"/>
                  <a:gd name="T2" fmla="*/ 2147483646 w 110"/>
                  <a:gd name="T3" fmla="*/ 2147483646 h 130"/>
                  <a:gd name="T4" fmla="*/ 2147483646 w 110"/>
                  <a:gd name="T5" fmla="*/ 2147483646 h 130"/>
                  <a:gd name="T6" fmla="*/ 2147483646 w 110"/>
                  <a:gd name="T7" fmla="*/ 2147483646 h 130"/>
                  <a:gd name="T8" fmla="*/ 2147483646 w 110"/>
                  <a:gd name="T9" fmla="*/ 2147483646 h 130"/>
                  <a:gd name="T10" fmla="*/ 2147483646 w 110"/>
                  <a:gd name="T11" fmla="*/ 2147483646 h 130"/>
                  <a:gd name="T12" fmla="*/ 2147483646 w 110"/>
                  <a:gd name="T13" fmla="*/ 2147483646 h 130"/>
                  <a:gd name="T14" fmla="*/ 2147483646 w 110"/>
                  <a:gd name="T15" fmla="*/ 2147483646 h 130"/>
                  <a:gd name="T16" fmla="*/ 2147483646 w 110"/>
                  <a:gd name="T17" fmla="*/ 2147483646 h 130"/>
                  <a:gd name="T18" fmla="*/ 2147483646 w 110"/>
                  <a:gd name="T19" fmla="*/ 2147483646 h 130"/>
                  <a:gd name="T20" fmla="*/ 2147483646 w 110"/>
                  <a:gd name="T21" fmla="*/ 2147483646 h 130"/>
                  <a:gd name="T22" fmla="*/ 2147483646 w 110"/>
                  <a:gd name="T23" fmla="*/ 2147483646 h 130"/>
                  <a:gd name="T24" fmla="*/ 2147483646 w 110"/>
                  <a:gd name="T25" fmla="*/ 2147483646 h 130"/>
                  <a:gd name="T26" fmla="*/ 2147483646 w 110"/>
                  <a:gd name="T27" fmla="*/ 2147483646 h 130"/>
                  <a:gd name="T28" fmla="*/ 2147483646 w 110"/>
                  <a:gd name="T29" fmla="*/ 2147483646 h 130"/>
                  <a:gd name="T30" fmla="*/ 2147483646 w 110"/>
                  <a:gd name="T31" fmla="*/ 2147483646 h 130"/>
                  <a:gd name="T32" fmla="*/ 2147483646 w 110"/>
                  <a:gd name="T33" fmla="*/ 2147483646 h 130"/>
                  <a:gd name="T34" fmla="*/ 2147483646 w 110"/>
                  <a:gd name="T35" fmla="*/ 2147483646 h 130"/>
                  <a:gd name="T36" fmla="*/ 2147483646 w 110"/>
                  <a:gd name="T37" fmla="*/ 2147483646 h 130"/>
                  <a:gd name="T38" fmla="*/ 2147483646 w 110"/>
                  <a:gd name="T39" fmla="*/ 2147483646 h 130"/>
                  <a:gd name="T40" fmla="*/ 2147483646 w 110"/>
                  <a:gd name="T41" fmla="*/ 2147483646 h 130"/>
                  <a:gd name="T42" fmla="*/ 2147483646 w 110"/>
                  <a:gd name="T43" fmla="*/ 2147483646 h 130"/>
                  <a:gd name="T44" fmla="*/ 2147483646 w 110"/>
                  <a:gd name="T45" fmla="*/ 2147483646 h 130"/>
                  <a:gd name="T46" fmla="*/ 2147483646 w 110"/>
                  <a:gd name="T47" fmla="*/ 2147483646 h 130"/>
                  <a:gd name="T48" fmla="*/ 2147483646 w 110"/>
                  <a:gd name="T49" fmla="*/ 2147483646 h 130"/>
                  <a:gd name="T50" fmla="*/ 2147483646 w 110"/>
                  <a:gd name="T51" fmla="*/ 2147483646 h 130"/>
                  <a:gd name="T52" fmla="*/ 2147483646 w 110"/>
                  <a:gd name="T53" fmla="*/ 2147483646 h 130"/>
                  <a:gd name="T54" fmla="*/ 2147483646 w 110"/>
                  <a:gd name="T55" fmla="*/ 2147483646 h 130"/>
                  <a:gd name="T56" fmla="*/ 2147483646 w 110"/>
                  <a:gd name="T57" fmla="*/ 2147483646 h 130"/>
                  <a:gd name="T58" fmla="*/ 2147483646 w 110"/>
                  <a:gd name="T59" fmla="*/ 2147483646 h 130"/>
                  <a:gd name="T60" fmla="*/ 2147483646 w 110"/>
                  <a:gd name="T61" fmla="*/ 2147483646 h 130"/>
                  <a:gd name="T62" fmla="*/ 2147483646 w 110"/>
                  <a:gd name="T63" fmla="*/ 2147483646 h 130"/>
                  <a:gd name="T64" fmla="*/ 2147483646 w 110"/>
                  <a:gd name="T65" fmla="*/ 2147483646 h 130"/>
                  <a:gd name="T66" fmla="*/ 2147483646 w 110"/>
                  <a:gd name="T67" fmla="*/ 2147483646 h 130"/>
                  <a:gd name="T68" fmla="*/ 2147483646 w 110"/>
                  <a:gd name="T69" fmla="*/ 2147483646 h 130"/>
                  <a:gd name="T70" fmla="*/ 2147483646 w 110"/>
                  <a:gd name="T71" fmla="*/ 2147483646 h 130"/>
                  <a:gd name="T72" fmla="*/ 2147483646 w 110"/>
                  <a:gd name="T73" fmla="*/ 2147483646 h 130"/>
                  <a:gd name="T74" fmla="*/ 2147483646 w 110"/>
                  <a:gd name="T75" fmla="*/ 2147483646 h 130"/>
                  <a:gd name="T76" fmla="*/ 2147483646 w 110"/>
                  <a:gd name="T77" fmla="*/ 2147483646 h 130"/>
                  <a:gd name="T78" fmla="*/ 2147483646 w 110"/>
                  <a:gd name="T79" fmla="*/ 2147483646 h 130"/>
                  <a:gd name="T80" fmla="*/ 2147483646 w 110"/>
                  <a:gd name="T81" fmla="*/ 2147483646 h 130"/>
                  <a:gd name="T82" fmla="*/ 2147483646 w 110"/>
                  <a:gd name="T83" fmla="*/ 2147483646 h 130"/>
                  <a:gd name="T84" fmla="*/ 2147483646 w 110"/>
                  <a:gd name="T85" fmla="*/ 2147483646 h 130"/>
                  <a:gd name="T86" fmla="*/ 2147483646 w 110"/>
                  <a:gd name="T87" fmla="*/ 2147483646 h 130"/>
                  <a:gd name="T88" fmla="*/ 2147483646 w 110"/>
                  <a:gd name="T89" fmla="*/ 2147483646 h 130"/>
                  <a:gd name="T90" fmla="*/ 2147483646 w 110"/>
                  <a:gd name="T91" fmla="*/ 2147483646 h 130"/>
                  <a:gd name="T92" fmla="*/ 2147483646 w 110"/>
                  <a:gd name="T93" fmla="*/ 2147483646 h 130"/>
                  <a:gd name="T94" fmla="*/ 2147483646 w 110"/>
                  <a:gd name="T95" fmla="*/ 2147483646 h 130"/>
                  <a:gd name="T96" fmla="*/ 2147483646 w 110"/>
                  <a:gd name="T97" fmla="*/ 2147483646 h 130"/>
                  <a:gd name="T98" fmla="*/ 2147483646 w 110"/>
                  <a:gd name="T99" fmla="*/ 2147483646 h 130"/>
                  <a:gd name="T100" fmla="*/ 2147483646 w 110"/>
                  <a:gd name="T101" fmla="*/ 2147483646 h 130"/>
                  <a:gd name="T102" fmla="*/ 2147483646 w 110"/>
                  <a:gd name="T103" fmla="*/ 2147483646 h 130"/>
                  <a:gd name="T104" fmla="*/ 2147483646 w 110"/>
                  <a:gd name="T105" fmla="*/ 2147483646 h 130"/>
                  <a:gd name="T106" fmla="*/ 2147483646 w 110"/>
                  <a:gd name="T107" fmla="*/ 2147483646 h 130"/>
                  <a:gd name="T108" fmla="*/ 2147483646 w 110"/>
                  <a:gd name="T109" fmla="*/ 2147483646 h 130"/>
                  <a:gd name="T110" fmla="*/ 2147483646 w 110"/>
                  <a:gd name="T111" fmla="*/ 2147483646 h 130"/>
                  <a:gd name="T112" fmla="*/ 2147483646 w 110"/>
                  <a:gd name="T113" fmla="*/ 2147483646 h 13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10"/>
                  <a:gd name="T172" fmla="*/ 0 h 130"/>
                  <a:gd name="T173" fmla="*/ 110 w 110"/>
                  <a:gd name="T174" fmla="*/ 130 h 13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10" h="130">
                    <a:moveTo>
                      <a:pt x="0" y="130"/>
                    </a:moveTo>
                    <a:lnTo>
                      <a:pt x="74" y="130"/>
                    </a:lnTo>
                    <a:lnTo>
                      <a:pt x="74" y="129"/>
                    </a:lnTo>
                    <a:lnTo>
                      <a:pt x="75" y="129"/>
                    </a:lnTo>
                    <a:lnTo>
                      <a:pt x="75" y="128"/>
                    </a:lnTo>
                    <a:lnTo>
                      <a:pt x="76" y="128"/>
                    </a:lnTo>
                    <a:lnTo>
                      <a:pt x="76" y="127"/>
                    </a:lnTo>
                    <a:lnTo>
                      <a:pt x="76" y="126"/>
                    </a:lnTo>
                    <a:lnTo>
                      <a:pt x="77" y="126"/>
                    </a:lnTo>
                    <a:lnTo>
                      <a:pt x="77" y="125"/>
                    </a:lnTo>
                    <a:lnTo>
                      <a:pt x="77" y="124"/>
                    </a:lnTo>
                    <a:lnTo>
                      <a:pt x="77" y="123"/>
                    </a:lnTo>
                    <a:lnTo>
                      <a:pt x="77" y="122"/>
                    </a:lnTo>
                    <a:lnTo>
                      <a:pt x="78" y="122"/>
                    </a:lnTo>
                    <a:lnTo>
                      <a:pt x="78" y="121"/>
                    </a:lnTo>
                    <a:lnTo>
                      <a:pt x="78" y="120"/>
                    </a:lnTo>
                    <a:lnTo>
                      <a:pt x="78" y="119"/>
                    </a:lnTo>
                    <a:lnTo>
                      <a:pt x="78" y="118"/>
                    </a:lnTo>
                    <a:lnTo>
                      <a:pt x="78" y="117"/>
                    </a:lnTo>
                    <a:lnTo>
                      <a:pt x="79" y="117"/>
                    </a:lnTo>
                    <a:lnTo>
                      <a:pt x="79" y="116"/>
                    </a:lnTo>
                    <a:lnTo>
                      <a:pt x="79" y="115"/>
                    </a:lnTo>
                    <a:lnTo>
                      <a:pt x="79" y="114"/>
                    </a:lnTo>
                    <a:lnTo>
                      <a:pt x="79" y="113"/>
                    </a:lnTo>
                    <a:lnTo>
                      <a:pt x="79" y="112"/>
                    </a:lnTo>
                    <a:lnTo>
                      <a:pt x="79" y="111"/>
                    </a:lnTo>
                    <a:lnTo>
                      <a:pt x="79" y="110"/>
                    </a:lnTo>
                    <a:lnTo>
                      <a:pt x="79" y="109"/>
                    </a:lnTo>
                    <a:lnTo>
                      <a:pt x="80" y="109"/>
                    </a:lnTo>
                    <a:lnTo>
                      <a:pt x="80" y="108"/>
                    </a:lnTo>
                    <a:lnTo>
                      <a:pt x="80" y="107"/>
                    </a:lnTo>
                    <a:lnTo>
                      <a:pt x="80" y="106"/>
                    </a:lnTo>
                    <a:lnTo>
                      <a:pt x="80" y="105"/>
                    </a:lnTo>
                    <a:lnTo>
                      <a:pt x="80" y="104"/>
                    </a:lnTo>
                    <a:lnTo>
                      <a:pt x="80" y="103"/>
                    </a:lnTo>
                    <a:lnTo>
                      <a:pt x="80" y="102"/>
                    </a:lnTo>
                    <a:lnTo>
                      <a:pt x="80" y="101"/>
                    </a:lnTo>
                    <a:lnTo>
                      <a:pt x="80" y="100"/>
                    </a:lnTo>
                    <a:lnTo>
                      <a:pt x="81" y="100"/>
                    </a:lnTo>
                    <a:lnTo>
                      <a:pt x="81" y="99"/>
                    </a:lnTo>
                    <a:lnTo>
                      <a:pt x="81" y="98"/>
                    </a:lnTo>
                    <a:lnTo>
                      <a:pt x="81" y="97"/>
                    </a:lnTo>
                    <a:lnTo>
                      <a:pt x="81" y="96"/>
                    </a:lnTo>
                    <a:lnTo>
                      <a:pt x="81" y="95"/>
                    </a:lnTo>
                    <a:lnTo>
                      <a:pt x="81" y="94"/>
                    </a:lnTo>
                    <a:lnTo>
                      <a:pt x="81" y="93"/>
                    </a:lnTo>
                    <a:lnTo>
                      <a:pt x="81" y="92"/>
                    </a:lnTo>
                    <a:lnTo>
                      <a:pt x="81" y="91"/>
                    </a:lnTo>
                    <a:lnTo>
                      <a:pt x="81" y="90"/>
                    </a:lnTo>
                    <a:lnTo>
                      <a:pt x="81" y="89"/>
                    </a:lnTo>
                    <a:lnTo>
                      <a:pt x="81" y="88"/>
                    </a:lnTo>
                    <a:lnTo>
                      <a:pt x="81" y="87"/>
                    </a:lnTo>
                    <a:lnTo>
                      <a:pt x="82" y="87"/>
                    </a:lnTo>
                    <a:lnTo>
                      <a:pt x="82" y="86"/>
                    </a:lnTo>
                    <a:lnTo>
                      <a:pt x="82" y="85"/>
                    </a:lnTo>
                    <a:lnTo>
                      <a:pt x="82" y="84"/>
                    </a:lnTo>
                    <a:lnTo>
                      <a:pt x="82" y="83"/>
                    </a:lnTo>
                    <a:lnTo>
                      <a:pt x="82" y="82"/>
                    </a:lnTo>
                    <a:lnTo>
                      <a:pt x="82" y="81"/>
                    </a:lnTo>
                    <a:lnTo>
                      <a:pt x="82" y="80"/>
                    </a:lnTo>
                    <a:lnTo>
                      <a:pt x="82" y="79"/>
                    </a:lnTo>
                    <a:lnTo>
                      <a:pt x="82" y="78"/>
                    </a:lnTo>
                    <a:lnTo>
                      <a:pt x="82" y="77"/>
                    </a:lnTo>
                    <a:lnTo>
                      <a:pt x="82" y="76"/>
                    </a:lnTo>
                    <a:lnTo>
                      <a:pt x="82" y="75"/>
                    </a:lnTo>
                    <a:lnTo>
                      <a:pt x="82" y="74"/>
                    </a:lnTo>
                    <a:lnTo>
                      <a:pt x="82" y="73"/>
                    </a:lnTo>
                    <a:lnTo>
                      <a:pt x="82" y="72"/>
                    </a:lnTo>
                    <a:lnTo>
                      <a:pt x="83" y="72"/>
                    </a:lnTo>
                    <a:lnTo>
                      <a:pt x="83" y="71"/>
                    </a:lnTo>
                    <a:lnTo>
                      <a:pt x="83" y="70"/>
                    </a:lnTo>
                    <a:lnTo>
                      <a:pt x="83" y="69"/>
                    </a:lnTo>
                    <a:lnTo>
                      <a:pt x="83" y="68"/>
                    </a:lnTo>
                    <a:lnTo>
                      <a:pt x="83" y="67"/>
                    </a:lnTo>
                    <a:lnTo>
                      <a:pt x="83" y="66"/>
                    </a:lnTo>
                    <a:lnTo>
                      <a:pt x="83" y="65"/>
                    </a:lnTo>
                    <a:lnTo>
                      <a:pt x="83" y="64"/>
                    </a:lnTo>
                    <a:lnTo>
                      <a:pt x="83" y="63"/>
                    </a:lnTo>
                    <a:lnTo>
                      <a:pt x="83" y="62"/>
                    </a:lnTo>
                    <a:lnTo>
                      <a:pt x="83" y="61"/>
                    </a:lnTo>
                    <a:lnTo>
                      <a:pt x="83" y="60"/>
                    </a:lnTo>
                    <a:lnTo>
                      <a:pt x="83" y="59"/>
                    </a:lnTo>
                    <a:lnTo>
                      <a:pt x="83" y="58"/>
                    </a:lnTo>
                    <a:lnTo>
                      <a:pt x="83" y="57"/>
                    </a:lnTo>
                    <a:lnTo>
                      <a:pt x="84" y="57"/>
                    </a:lnTo>
                    <a:lnTo>
                      <a:pt x="84" y="56"/>
                    </a:lnTo>
                    <a:lnTo>
                      <a:pt x="84" y="55"/>
                    </a:lnTo>
                    <a:lnTo>
                      <a:pt x="84" y="54"/>
                    </a:lnTo>
                    <a:lnTo>
                      <a:pt x="84" y="53"/>
                    </a:lnTo>
                    <a:lnTo>
                      <a:pt x="84" y="52"/>
                    </a:lnTo>
                    <a:lnTo>
                      <a:pt x="84" y="51"/>
                    </a:lnTo>
                    <a:lnTo>
                      <a:pt x="84" y="50"/>
                    </a:lnTo>
                    <a:lnTo>
                      <a:pt x="84" y="49"/>
                    </a:lnTo>
                    <a:lnTo>
                      <a:pt x="84" y="48"/>
                    </a:lnTo>
                    <a:lnTo>
                      <a:pt x="84" y="47"/>
                    </a:lnTo>
                    <a:lnTo>
                      <a:pt x="84" y="46"/>
                    </a:lnTo>
                    <a:lnTo>
                      <a:pt x="84" y="45"/>
                    </a:lnTo>
                    <a:lnTo>
                      <a:pt x="84" y="44"/>
                    </a:lnTo>
                    <a:lnTo>
                      <a:pt x="84" y="43"/>
                    </a:lnTo>
                    <a:lnTo>
                      <a:pt x="84" y="42"/>
                    </a:lnTo>
                    <a:lnTo>
                      <a:pt x="85" y="42"/>
                    </a:lnTo>
                    <a:lnTo>
                      <a:pt x="85" y="41"/>
                    </a:lnTo>
                    <a:lnTo>
                      <a:pt x="85" y="40"/>
                    </a:lnTo>
                    <a:lnTo>
                      <a:pt x="85" y="39"/>
                    </a:lnTo>
                    <a:lnTo>
                      <a:pt x="85" y="38"/>
                    </a:lnTo>
                    <a:lnTo>
                      <a:pt x="85" y="37"/>
                    </a:lnTo>
                    <a:lnTo>
                      <a:pt x="85" y="36"/>
                    </a:lnTo>
                    <a:lnTo>
                      <a:pt x="85" y="35"/>
                    </a:lnTo>
                    <a:lnTo>
                      <a:pt x="85" y="34"/>
                    </a:lnTo>
                    <a:lnTo>
                      <a:pt x="85" y="33"/>
                    </a:lnTo>
                    <a:lnTo>
                      <a:pt x="85" y="32"/>
                    </a:lnTo>
                    <a:lnTo>
                      <a:pt x="85" y="31"/>
                    </a:lnTo>
                    <a:lnTo>
                      <a:pt x="85" y="30"/>
                    </a:lnTo>
                    <a:lnTo>
                      <a:pt x="85" y="29"/>
                    </a:lnTo>
                    <a:lnTo>
                      <a:pt x="86" y="29"/>
                    </a:lnTo>
                    <a:lnTo>
                      <a:pt x="86" y="28"/>
                    </a:lnTo>
                    <a:lnTo>
                      <a:pt x="86" y="27"/>
                    </a:lnTo>
                    <a:lnTo>
                      <a:pt x="86" y="26"/>
                    </a:lnTo>
                    <a:lnTo>
                      <a:pt x="86" y="25"/>
                    </a:lnTo>
                    <a:lnTo>
                      <a:pt x="86" y="24"/>
                    </a:lnTo>
                    <a:lnTo>
                      <a:pt x="86" y="23"/>
                    </a:lnTo>
                    <a:lnTo>
                      <a:pt x="86" y="22"/>
                    </a:lnTo>
                    <a:lnTo>
                      <a:pt x="86" y="21"/>
                    </a:lnTo>
                    <a:lnTo>
                      <a:pt x="86" y="20"/>
                    </a:lnTo>
                    <a:lnTo>
                      <a:pt x="86" y="19"/>
                    </a:lnTo>
                    <a:lnTo>
                      <a:pt x="87" y="19"/>
                    </a:lnTo>
                    <a:lnTo>
                      <a:pt x="87" y="18"/>
                    </a:lnTo>
                    <a:lnTo>
                      <a:pt x="87" y="17"/>
                    </a:lnTo>
                    <a:lnTo>
                      <a:pt x="87" y="16"/>
                    </a:lnTo>
                    <a:lnTo>
                      <a:pt x="87" y="15"/>
                    </a:lnTo>
                    <a:lnTo>
                      <a:pt x="87" y="14"/>
                    </a:lnTo>
                    <a:lnTo>
                      <a:pt x="87" y="13"/>
                    </a:lnTo>
                    <a:lnTo>
                      <a:pt x="87" y="12"/>
                    </a:lnTo>
                    <a:lnTo>
                      <a:pt x="87" y="11"/>
                    </a:lnTo>
                    <a:lnTo>
                      <a:pt x="88" y="11"/>
                    </a:lnTo>
                    <a:lnTo>
                      <a:pt x="88" y="10"/>
                    </a:lnTo>
                    <a:lnTo>
                      <a:pt x="88" y="9"/>
                    </a:lnTo>
                    <a:lnTo>
                      <a:pt x="88" y="8"/>
                    </a:lnTo>
                    <a:lnTo>
                      <a:pt x="88" y="7"/>
                    </a:lnTo>
                    <a:lnTo>
                      <a:pt x="88" y="6"/>
                    </a:lnTo>
                    <a:lnTo>
                      <a:pt x="89" y="6"/>
                    </a:lnTo>
                    <a:lnTo>
                      <a:pt x="89" y="5"/>
                    </a:lnTo>
                    <a:lnTo>
                      <a:pt x="89" y="4"/>
                    </a:lnTo>
                    <a:lnTo>
                      <a:pt x="89" y="3"/>
                    </a:lnTo>
                    <a:lnTo>
                      <a:pt x="90" y="3"/>
                    </a:lnTo>
                    <a:lnTo>
                      <a:pt x="90" y="2"/>
                    </a:lnTo>
                    <a:lnTo>
                      <a:pt x="91" y="2"/>
                    </a:lnTo>
                    <a:lnTo>
                      <a:pt x="91" y="1"/>
                    </a:lnTo>
                    <a:lnTo>
                      <a:pt x="110" y="1"/>
                    </a:lnTo>
                    <a:lnTo>
                      <a:pt x="110" y="0"/>
                    </a:lnTo>
                  </a:path>
                </a:pathLst>
              </a:custGeom>
              <a:noFill/>
              <a:ln w="28575" cap="rnd" cmpd="sng">
                <a:solidFill>
                  <a:srgbClr val="B2B2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9472" name="Text Box 121"/>
              <p:cNvSpPr txBox="1">
                <a:spLocks noChangeArrowheads="1"/>
              </p:cNvSpPr>
              <p:nvPr/>
            </p:nvSpPr>
            <p:spPr bwMode="auto">
              <a:xfrm>
                <a:off x="2574" y="4945"/>
                <a:ext cx="752" cy="2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ea typeface="MS PGothic" panose="020B0600070205080204" pitchFamily="34" charset="-128"/>
                  </a:defRPr>
                </a:lvl1pPr>
                <a:lvl2pPr marL="742950" indent="-285750">
                  <a:spcBef>
                    <a:spcPct val="20000"/>
                  </a:spcBef>
                  <a:buChar char="–"/>
                  <a:defRPr sz="2800">
                    <a:solidFill>
                      <a:schemeClr val="tx1"/>
                    </a:solidFill>
                    <a:latin typeface="Times New Roman" panose="02020603050405020304" pitchFamily="18" charset="0"/>
                    <a:ea typeface="MS PGothic" panose="020B0600070205080204" pitchFamily="34" charset="-128"/>
                  </a:defRPr>
                </a:lvl2pPr>
                <a:lvl3pPr marL="1143000" indent="-228600">
                  <a:spcBef>
                    <a:spcPct val="20000"/>
                  </a:spcBef>
                  <a:buChar char="•"/>
                  <a:defRPr sz="2400">
                    <a:solidFill>
                      <a:schemeClr val="tx1"/>
                    </a:solidFill>
                    <a:latin typeface="Times New Roman" panose="02020603050405020304" pitchFamily="18" charset="0"/>
                    <a:ea typeface="MS PGothic"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9pPr>
              </a:lstStyle>
              <a:p>
                <a:pPr eaLnBrk="1" hangingPunct="1">
                  <a:spcBef>
                    <a:spcPct val="0"/>
                  </a:spcBef>
                  <a:buFontTx/>
                  <a:buNone/>
                </a:pPr>
                <a:r>
                  <a:rPr lang="en-US" altLang="en-US" sz="1800">
                    <a:latin typeface="Arial" panose="020B0604020202020204" pitchFamily="34" charset="0"/>
                  </a:rPr>
                  <a:t>150/200</a:t>
                </a:r>
              </a:p>
            </p:txBody>
          </p:sp>
        </p:grpSp>
        <p:grpSp>
          <p:nvGrpSpPr>
            <p:cNvPr id="59437" name="Group 122"/>
            <p:cNvGrpSpPr>
              <a:grpSpLocks/>
            </p:cNvGrpSpPr>
            <p:nvPr/>
          </p:nvGrpSpPr>
          <p:grpSpPr bwMode="auto">
            <a:xfrm>
              <a:off x="3732" y="4658"/>
              <a:ext cx="812" cy="840"/>
              <a:chOff x="3732" y="4653"/>
              <a:chExt cx="812" cy="840"/>
            </a:xfrm>
          </p:grpSpPr>
          <p:sp>
            <p:nvSpPr>
              <p:cNvPr id="59465" name="Rectangle 123"/>
              <p:cNvSpPr>
                <a:spLocks noChangeArrowheads="1"/>
              </p:cNvSpPr>
              <p:nvPr/>
            </p:nvSpPr>
            <p:spPr bwMode="auto">
              <a:xfrm>
                <a:off x="3732" y="4653"/>
                <a:ext cx="720" cy="840"/>
              </a:xfrm>
              <a:prstGeom prst="rect">
                <a:avLst/>
              </a:prstGeom>
              <a:noFill/>
              <a:ln w="9525"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ea typeface="MS PGothic" panose="020B0600070205080204" pitchFamily="34" charset="-128"/>
                  </a:defRPr>
                </a:lvl1pPr>
                <a:lvl2pPr marL="742950" indent="-285750">
                  <a:spcBef>
                    <a:spcPct val="20000"/>
                  </a:spcBef>
                  <a:buChar char="–"/>
                  <a:defRPr sz="2800">
                    <a:solidFill>
                      <a:schemeClr val="tx1"/>
                    </a:solidFill>
                    <a:latin typeface="Times New Roman" panose="02020603050405020304" pitchFamily="18" charset="0"/>
                    <a:ea typeface="MS PGothic" panose="020B0600070205080204" pitchFamily="34" charset="-128"/>
                  </a:defRPr>
                </a:lvl2pPr>
                <a:lvl3pPr marL="1143000" indent="-228600">
                  <a:spcBef>
                    <a:spcPct val="20000"/>
                  </a:spcBef>
                  <a:buChar char="•"/>
                  <a:defRPr sz="2400">
                    <a:solidFill>
                      <a:schemeClr val="tx1"/>
                    </a:solidFill>
                    <a:latin typeface="Times New Roman" panose="02020603050405020304" pitchFamily="18" charset="0"/>
                    <a:ea typeface="MS PGothic"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9pPr>
              </a:lstStyle>
              <a:p>
                <a:pPr eaLnBrk="1" hangingPunct="1">
                  <a:spcBef>
                    <a:spcPct val="0"/>
                  </a:spcBef>
                  <a:buFontTx/>
                  <a:buNone/>
                </a:pPr>
                <a:endParaRPr lang="en-US" altLang="en-US" sz="1800">
                  <a:latin typeface="Papyrus" panose="03070502060502030205" pitchFamily="66" charset="0"/>
                </a:endParaRPr>
              </a:p>
            </p:txBody>
          </p:sp>
          <p:sp>
            <p:nvSpPr>
              <p:cNvPr id="59466" name="Freeform 124"/>
              <p:cNvSpPr>
                <a:spLocks/>
              </p:cNvSpPr>
              <p:nvPr/>
            </p:nvSpPr>
            <p:spPr bwMode="auto">
              <a:xfrm>
                <a:off x="3762" y="4683"/>
                <a:ext cx="660" cy="780"/>
              </a:xfrm>
              <a:custGeom>
                <a:avLst/>
                <a:gdLst>
                  <a:gd name="T0" fmla="*/ 2147483646 w 110"/>
                  <a:gd name="T1" fmla="*/ 2147483646 h 130"/>
                  <a:gd name="T2" fmla="*/ 2147483646 w 110"/>
                  <a:gd name="T3" fmla="*/ 2147483646 h 130"/>
                  <a:gd name="T4" fmla="*/ 2147483646 w 110"/>
                  <a:gd name="T5" fmla="*/ 2147483646 h 130"/>
                  <a:gd name="T6" fmla="*/ 2147483646 w 110"/>
                  <a:gd name="T7" fmla="*/ 2147483646 h 130"/>
                  <a:gd name="T8" fmla="*/ 2147483646 w 110"/>
                  <a:gd name="T9" fmla="*/ 2147483646 h 130"/>
                  <a:gd name="T10" fmla="*/ 2147483646 w 110"/>
                  <a:gd name="T11" fmla="*/ 2147483646 h 130"/>
                  <a:gd name="T12" fmla="*/ 2147483646 w 110"/>
                  <a:gd name="T13" fmla="*/ 2147483646 h 130"/>
                  <a:gd name="T14" fmla="*/ 2147483646 w 110"/>
                  <a:gd name="T15" fmla="*/ 2147483646 h 130"/>
                  <a:gd name="T16" fmla="*/ 2147483646 w 110"/>
                  <a:gd name="T17" fmla="*/ 2147483646 h 130"/>
                  <a:gd name="T18" fmla="*/ 2147483646 w 110"/>
                  <a:gd name="T19" fmla="*/ 2147483646 h 130"/>
                  <a:gd name="T20" fmla="*/ 2147483646 w 110"/>
                  <a:gd name="T21" fmla="*/ 2147483646 h 130"/>
                  <a:gd name="T22" fmla="*/ 2147483646 w 110"/>
                  <a:gd name="T23" fmla="*/ 2147483646 h 130"/>
                  <a:gd name="T24" fmla="*/ 2147483646 w 110"/>
                  <a:gd name="T25" fmla="*/ 2147483646 h 130"/>
                  <a:gd name="T26" fmla="*/ 2147483646 w 110"/>
                  <a:gd name="T27" fmla="*/ 2147483646 h 130"/>
                  <a:gd name="T28" fmla="*/ 2147483646 w 110"/>
                  <a:gd name="T29" fmla="*/ 2147483646 h 130"/>
                  <a:gd name="T30" fmla="*/ 2147483646 w 110"/>
                  <a:gd name="T31" fmla="*/ 2147483646 h 130"/>
                  <a:gd name="T32" fmla="*/ 2147483646 w 110"/>
                  <a:gd name="T33" fmla="*/ 2147483646 h 130"/>
                  <a:gd name="T34" fmla="*/ 2147483646 w 110"/>
                  <a:gd name="T35" fmla="*/ 2147483646 h 130"/>
                  <a:gd name="T36" fmla="*/ 2147483646 w 110"/>
                  <a:gd name="T37" fmla="*/ 2147483646 h 130"/>
                  <a:gd name="T38" fmla="*/ 2147483646 w 110"/>
                  <a:gd name="T39" fmla="*/ 2147483646 h 130"/>
                  <a:gd name="T40" fmla="*/ 2147483646 w 110"/>
                  <a:gd name="T41" fmla="*/ 2147483646 h 130"/>
                  <a:gd name="T42" fmla="*/ 2147483646 w 110"/>
                  <a:gd name="T43" fmla="*/ 2147483646 h 130"/>
                  <a:gd name="T44" fmla="*/ 2147483646 w 110"/>
                  <a:gd name="T45" fmla="*/ 2147483646 h 130"/>
                  <a:gd name="T46" fmla="*/ 2147483646 w 110"/>
                  <a:gd name="T47" fmla="*/ 2147483646 h 130"/>
                  <a:gd name="T48" fmla="*/ 2147483646 w 110"/>
                  <a:gd name="T49" fmla="*/ 2147483646 h 130"/>
                  <a:gd name="T50" fmla="*/ 2147483646 w 110"/>
                  <a:gd name="T51" fmla="*/ 2147483646 h 130"/>
                  <a:gd name="T52" fmla="*/ 2147483646 w 110"/>
                  <a:gd name="T53" fmla="*/ 2147483646 h 130"/>
                  <a:gd name="T54" fmla="*/ 2147483646 w 110"/>
                  <a:gd name="T55" fmla="*/ 2147483646 h 130"/>
                  <a:gd name="T56" fmla="*/ 2147483646 w 110"/>
                  <a:gd name="T57" fmla="*/ 2147483646 h 130"/>
                  <a:gd name="T58" fmla="*/ 2147483646 w 110"/>
                  <a:gd name="T59" fmla="*/ 2147483646 h 130"/>
                  <a:gd name="T60" fmla="*/ 2147483646 w 110"/>
                  <a:gd name="T61" fmla="*/ 2147483646 h 130"/>
                  <a:gd name="T62" fmla="*/ 2147483646 w 110"/>
                  <a:gd name="T63" fmla="*/ 2147483646 h 130"/>
                  <a:gd name="T64" fmla="*/ 2147483646 w 110"/>
                  <a:gd name="T65" fmla="*/ 2147483646 h 130"/>
                  <a:gd name="T66" fmla="*/ 2147483646 w 110"/>
                  <a:gd name="T67" fmla="*/ 2147483646 h 130"/>
                  <a:gd name="T68" fmla="*/ 2147483646 w 110"/>
                  <a:gd name="T69" fmla="*/ 2147483646 h 130"/>
                  <a:gd name="T70" fmla="*/ 2147483646 w 110"/>
                  <a:gd name="T71" fmla="*/ 2147483646 h 130"/>
                  <a:gd name="T72" fmla="*/ 2147483646 w 110"/>
                  <a:gd name="T73" fmla="*/ 2147483646 h 130"/>
                  <a:gd name="T74" fmla="*/ 2147483646 w 110"/>
                  <a:gd name="T75" fmla="*/ 2147483646 h 130"/>
                  <a:gd name="T76" fmla="*/ 2147483646 w 110"/>
                  <a:gd name="T77" fmla="*/ 2147483646 h 130"/>
                  <a:gd name="T78" fmla="*/ 2147483646 w 110"/>
                  <a:gd name="T79" fmla="*/ 2147483646 h 130"/>
                  <a:gd name="T80" fmla="*/ 2147483646 w 110"/>
                  <a:gd name="T81" fmla="*/ 2147483646 h 130"/>
                  <a:gd name="T82" fmla="*/ 2147483646 w 110"/>
                  <a:gd name="T83" fmla="*/ 2147483646 h 130"/>
                  <a:gd name="T84" fmla="*/ 2147483646 w 110"/>
                  <a:gd name="T85" fmla="*/ 2147483646 h 130"/>
                  <a:gd name="T86" fmla="*/ 2147483646 w 110"/>
                  <a:gd name="T87" fmla="*/ 2147483646 h 130"/>
                  <a:gd name="T88" fmla="*/ 2147483646 w 110"/>
                  <a:gd name="T89" fmla="*/ 2147483646 h 130"/>
                  <a:gd name="T90" fmla="*/ 2147483646 w 110"/>
                  <a:gd name="T91" fmla="*/ 2147483646 h 130"/>
                  <a:gd name="T92" fmla="*/ 2147483646 w 110"/>
                  <a:gd name="T93" fmla="*/ 2147483646 h 130"/>
                  <a:gd name="T94" fmla="*/ 2147483646 w 110"/>
                  <a:gd name="T95" fmla="*/ 2147483646 h 130"/>
                  <a:gd name="T96" fmla="*/ 2147483646 w 110"/>
                  <a:gd name="T97" fmla="*/ 2147483646 h 130"/>
                  <a:gd name="T98" fmla="*/ 2147483646 w 110"/>
                  <a:gd name="T99" fmla="*/ 2147483646 h 130"/>
                  <a:gd name="T100" fmla="*/ 2147483646 w 110"/>
                  <a:gd name="T101" fmla="*/ 2147483646 h 130"/>
                  <a:gd name="T102" fmla="*/ 2147483646 w 110"/>
                  <a:gd name="T103" fmla="*/ 2147483646 h 130"/>
                  <a:gd name="T104" fmla="*/ 2147483646 w 110"/>
                  <a:gd name="T105" fmla="*/ 2147483646 h 130"/>
                  <a:gd name="T106" fmla="*/ 2147483646 w 110"/>
                  <a:gd name="T107" fmla="*/ 2147483646 h 130"/>
                  <a:gd name="T108" fmla="*/ 2147483646 w 110"/>
                  <a:gd name="T109" fmla="*/ 2147483646 h 130"/>
                  <a:gd name="T110" fmla="*/ 2147483646 w 110"/>
                  <a:gd name="T111" fmla="*/ 2147483646 h 130"/>
                  <a:gd name="T112" fmla="*/ 2147483646 w 110"/>
                  <a:gd name="T113" fmla="*/ 2147483646 h 13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10"/>
                  <a:gd name="T172" fmla="*/ 0 h 130"/>
                  <a:gd name="T173" fmla="*/ 110 w 110"/>
                  <a:gd name="T174" fmla="*/ 130 h 13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10" h="130">
                    <a:moveTo>
                      <a:pt x="0" y="130"/>
                    </a:moveTo>
                    <a:lnTo>
                      <a:pt x="0" y="129"/>
                    </a:lnTo>
                    <a:lnTo>
                      <a:pt x="108" y="129"/>
                    </a:lnTo>
                    <a:lnTo>
                      <a:pt x="108" y="128"/>
                    </a:lnTo>
                    <a:lnTo>
                      <a:pt x="108" y="127"/>
                    </a:lnTo>
                    <a:lnTo>
                      <a:pt x="108" y="126"/>
                    </a:lnTo>
                    <a:lnTo>
                      <a:pt x="108" y="125"/>
                    </a:lnTo>
                    <a:lnTo>
                      <a:pt x="109" y="125"/>
                    </a:lnTo>
                    <a:lnTo>
                      <a:pt x="109" y="124"/>
                    </a:lnTo>
                    <a:lnTo>
                      <a:pt x="109" y="123"/>
                    </a:lnTo>
                    <a:lnTo>
                      <a:pt x="109" y="122"/>
                    </a:lnTo>
                    <a:lnTo>
                      <a:pt x="109" y="121"/>
                    </a:lnTo>
                    <a:lnTo>
                      <a:pt x="109" y="120"/>
                    </a:lnTo>
                    <a:lnTo>
                      <a:pt x="109" y="119"/>
                    </a:lnTo>
                    <a:lnTo>
                      <a:pt x="109" y="118"/>
                    </a:lnTo>
                    <a:lnTo>
                      <a:pt x="109" y="117"/>
                    </a:lnTo>
                    <a:lnTo>
                      <a:pt x="109" y="116"/>
                    </a:lnTo>
                    <a:lnTo>
                      <a:pt x="109" y="115"/>
                    </a:lnTo>
                    <a:lnTo>
                      <a:pt x="109" y="114"/>
                    </a:lnTo>
                    <a:lnTo>
                      <a:pt x="109" y="113"/>
                    </a:lnTo>
                    <a:lnTo>
                      <a:pt x="109" y="112"/>
                    </a:lnTo>
                    <a:lnTo>
                      <a:pt x="109" y="111"/>
                    </a:lnTo>
                    <a:lnTo>
                      <a:pt x="109" y="110"/>
                    </a:lnTo>
                    <a:lnTo>
                      <a:pt x="109" y="109"/>
                    </a:lnTo>
                    <a:lnTo>
                      <a:pt x="109" y="108"/>
                    </a:lnTo>
                    <a:lnTo>
                      <a:pt x="109" y="107"/>
                    </a:lnTo>
                    <a:lnTo>
                      <a:pt x="109" y="106"/>
                    </a:lnTo>
                    <a:lnTo>
                      <a:pt x="109" y="105"/>
                    </a:lnTo>
                    <a:lnTo>
                      <a:pt x="109" y="104"/>
                    </a:lnTo>
                    <a:lnTo>
                      <a:pt x="110" y="104"/>
                    </a:lnTo>
                    <a:lnTo>
                      <a:pt x="110" y="103"/>
                    </a:lnTo>
                    <a:lnTo>
                      <a:pt x="110" y="102"/>
                    </a:lnTo>
                    <a:lnTo>
                      <a:pt x="110" y="101"/>
                    </a:lnTo>
                    <a:lnTo>
                      <a:pt x="110" y="100"/>
                    </a:lnTo>
                    <a:lnTo>
                      <a:pt x="110" y="99"/>
                    </a:lnTo>
                    <a:lnTo>
                      <a:pt x="110" y="98"/>
                    </a:lnTo>
                    <a:lnTo>
                      <a:pt x="110" y="97"/>
                    </a:lnTo>
                    <a:lnTo>
                      <a:pt x="110" y="96"/>
                    </a:lnTo>
                    <a:lnTo>
                      <a:pt x="110" y="95"/>
                    </a:lnTo>
                    <a:lnTo>
                      <a:pt x="110" y="94"/>
                    </a:lnTo>
                    <a:lnTo>
                      <a:pt x="110" y="93"/>
                    </a:lnTo>
                    <a:lnTo>
                      <a:pt x="110" y="92"/>
                    </a:lnTo>
                    <a:lnTo>
                      <a:pt x="110" y="91"/>
                    </a:lnTo>
                    <a:lnTo>
                      <a:pt x="110" y="90"/>
                    </a:lnTo>
                    <a:lnTo>
                      <a:pt x="110" y="89"/>
                    </a:lnTo>
                    <a:lnTo>
                      <a:pt x="110" y="88"/>
                    </a:lnTo>
                    <a:lnTo>
                      <a:pt x="110" y="87"/>
                    </a:lnTo>
                    <a:lnTo>
                      <a:pt x="110" y="86"/>
                    </a:lnTo>
                    <a:lnTo>
                      <a:pt x="110" y="85"/>
                    </a:lnTo>
                    <a:lnTo>
                      <a:pt x="110" y="84"/>
                    </a:lnTo>
                    <a:lnTo>
                      <a:pt x="110" y="83"/>
                    </a:lnTo>
                    <a:lnTo>
                      <a:pt x="110" y="82"/>
                    </a:lnTo>
                    <a:lnTo>
                      <a:pt x="110" y="81"/>
                    </a:lnTo>
                    <a:lnTo>
                      <a:pt x="110" y="80"/>
                    </a:lnTo>
                    <a:lnTo>
                      <a:pt x="110" y="79"/>
                    </a:lnTo>
                    <a:lnTo>
                      <a:pt x="110" y="78"/>
                    </a:lnTo>
                    <a:lnTo>
                      <a:pt x="110" y="77"/>
                    </a:lnTo>
                    <a:lnTo>
                      <a:pt x="110" y="76"/>
                    </a:lnTo>
                    <a:lnTo>
                      <a:pt x="110" y="75"/>
                    </a:lnTo>
                    <a:lnTo>
                      <a:pt x="110" y="74"/>
                    </a:lnTo>
                    <a:lnTo>
                      <a:pt x="110" y="73"/>
                    </a:lnTo>
                    <a:lnTo>
                      <a:pt x="110" y="72"/>
                    </a:lnTo>
                    <a:lnTo>
                      <a:pt x="110" y="71"/>
                    </a:lnTo>
                    <a:lnTo>
                      <a:pt x="110" y="70"/>
                    </a:lnTo>
                    <a:lnTo>
                      <a:pt x="110" y="69"/>
                    </a:lnTo>
                    <a:lnTo>
                      <a:pt x="110" y="68"/>
                    </a:lnTo>
                    <a:lnTo>
                      <a:pt x="110" y="67"/>
                    </a:lnTo>
                    <a:lnTo>
                      <a:pt x="110" y="66"/>
                    </a:lnTo>
                    <a:lnTo>
                      <a:pt x="110" y="65"/>
                    </a:lnTo>
                    <a:lnTo>
                      <a:pt x="110" y="64"/>
                    </a:lnTo>
                    <a:lnTo>
                      <a:pt x="110" y="63"/>
                    </a:lnTo>
                    <a:lnTo>
                      <a:pt x="110" y="62"/>
                    </a:lnTo>
                    <a:lnTo>
                      <a:pt x="110" y="61"/>
                    </a:lnTo>
                    <a:lnTo>
                      <a:pt x="110" y="60"/>
                    </a:lnTo>
                    <a:lnTo>
                      <a:pt x="110" y="59"/>
                    </a:lnTo>
                    <a:lnTo>
                      <a:pt x="110" y="58"/>
                    </a:lnTo>
                    <a:lnTo>
                      <a:pt x="110" y="57"/>
                    </a:lnTo>
                    <a:lnTo>
                      <a:pt x="110" y="56"/>
                    </a:lnTo>
                    <a:lnTo>
                      <a:pt x="110" y="55"/>
                    </a:lnTo>
                    <a:lnTo>
                      <a:pt x="110" y="54"/>
                    </a:lnTo>
                    <a:lnTo>
                      <a:pt x="110" y="53"/>
                    </a:lnTo>
                    <a:lnTo>
                      <a:pt x="110" y="52"/>
                    </a:lnTo>
                    <a:lnTo>
                      <a:pt x="110" y="51"/>
                    </a:lnTo>
                    <a:lnTo>
                      <a:pt x="110" y="50"/>
                    </a:lnTo>
                    <a:lnTo>
                      <a:pt x="110" y="49"/>
                    </a:lnTo>
                    <a:lnTo>
                      <a:pt x="110" y="48"/>
                    </a:lnTo>
                    <a:lnTo>
                      <a:pt x="110" y="47"/>
                    </a:lnTo>
                    <a:lnTo>
                      <a:pt x="110" y="46"/>
                    </a:lnTo>
                    <a:lnTo>
                      <a:pt x="110" y="45"/>
                    </a:lnTo>
                    <a:lnTo>
                      <a:pt x="110" y="44"/>
                    </a:lnTo>
                    <a:lnTo>
                      <a:pt x="110" y="43"/>
                    </a:lnTo>
                    <a:lnTo>
                      <a:pt x="110" y="42"/>
                    </a:lnTo>
                    <a:lnTo>
                      <a:pt x="110" y="41"/>
                    </a:lnTo>
                    <a:lnTo>
                      <a:pt x="110" y="40"/>
                    </a:lnTo>
                    <a:lnTo>
                      <a:pt x="110" y="39"/>
                    </a:lnTo>
                    <a:lnTo>
                      <a:pt x="110" y="38"/>
                    </a:lnTo>
                    <a:lnTo>
                      <a:pt x="110" y="37"/>
                    </a:lnTo>
                    <a:lnTo>
                      <a:pt x="110" y="36"/>
                    </a:lnTo>
                    <a:lnTo>
                      <a:pt x="110" y="35"/>
                    </a:lnTo>
                    <a:lnTo>
                      <a:pt x="110" y="34"/>
                    </a:lnTo>
                    <a:lnTo>
                      <a:pt x="110" y="33"/>
                    </a:lnTo>
                    <a:lnTo>
                      <a:pt x="110" y="32"/>
                    </a:lnTo>
                    <a:lnTo>
                      <a:pt x="110" y="31"/>
                    </a:lnTo>
                    <a:lnTo>
                      <a:pt x="110" y="30"/>
                    </a:lnTo>
                    <a:lnTo>
                      <a:pt x="110" y="29"/>
                    </a:lnTo>
                    <a:lnTo>
                      <a:pt x="110" y="28"/>
                    </a:lnTo>
                    <a:lnTo>
                      <a:pt x="110" y="27"/>
                    </a:lnTo>
                    <a:lnTo>
                      <a:pt x="110" y="26"/>
                    </a:lnTo>
                    <a:lnTo>
                      <a:pt x="110" y="25"/>
                    </a:lnTo>
                    <a:lnTo>
                      <a:pt x="110" y="24"/>
                    </a:lnTo>
                    <a:lnTo>
                      <a:pt x="110" y="23"/>
                    </a:lnTo>
                    <a:lnTo>
                      <a:pt x="110" y="22"/>
                    </a:lnTo>
                    <a:lnTo>
                      <a:pt x="110" y="21"/>
                    </a:lnTo>
                    <a:lnTo>
                      <a:pt x="110" y="20"/>
                    </a:lnTo>
                    <a:lnTo>
                      <a:pt x="110" y="19"/>
                    </a:lnTo>
                    <a:lnTo>
                      <a:pt x="110" y="18"/>
                    </a:lnTo>
                    <a:lnTo>
                      <a:pt x="110" y="17"/>
                    </a:lnTo>
                    <a:lnTo>
                      <a:pt x="110" y="16"/>
                    </a:lnTo>
                    <a:lnTo>
                      <a:pt x="110" y="15"/>
                    </a:lnTo>
                    <a:lnTo>
                      <a:pt x="110" y="14"/>
                    </a:lnTo>
                    <a:lnTo>
                      <a:pt x="110" y="13"/>
                    </a:lnTo>
                    <a:lnTo>
                      <a:pt x="110" y="12"/>
                    </a:lnTo>
                    <a:lnTo>
                      <a:pt x="110" y="11"/>
                    </a:lnTo>
                    <a:lnTo>
                      <a:pt x="110" y="10"/>
                    </a:lnTo>
                    <a:lnTo>
                      <a:pt x="110" y="9"/>
                    </a:lnTo>
                    <a:lnTo>
                      <a:pt x="110" y="8"/>
                    </a:lnTo>
                    <a:lnTo>
                      <a:pt x="110" y="7"/>
                    </a:lnTo>
                    <a:lnTo>
                      <a:pt x="110" y="6"/>
                    </a:lnTo>
                    <a:lnTo>
                      <a:pt x="110" y="5"/>
                    </a:lnTo>
                    <a:lnTo>
                      <a:pt x="110" y="4"/>
                    </a:lnTo>
                    <a:lnTo>
                      <a:pt x="110" y="3"/>
                    </a:lnTo>
                    <a:lnTo>
                      <a:pt x="110" y="2"/>
                    </a:lnTo>
                    <a:lnTo>
                      <a:pt x="110" y="1"/>
                    </a:lnTo>
                    <a:lnTo>
                      <a:pt x="110" y="0"/>
                    </a:lnTo>
                  </a:path>
                </a:pathLst>
              </a:custGeom>
              <a:noFill/>
              <a:ln w="28575" cap="rnd" cmpd="sng">
                <a:solidFill>
                  <a:srgbClr val="B2B2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9467" name="Freeform 125"/>
              <p:cNvSpPr>
                <a:spLocks/>
              </p:cNvSpPr>
              <p:nvPr/>
            </p:nvSpPr>
            <p:spPr bwMode="auto">
              <a:xfrm>
                <a:off x="3762" y="4683"/>
                <a:ext cx="660" cy="780"/>
              </a:xfrm>
              <a:custGeom>
                <a:avLst/>
                <a:gdLst>
                  <a:gd name="T0" fmla="*/ 2147483646 w 110"/>
                  <a:gd name="T1" fmla="*/ 2147483646 h 130"/>
                  <a:gd name="T2" fmla="*/ 2147483646 w 110"/>
                  <a:gd name="T3" fmla="*/ 2147483646 h 130"/>
                  <a:gd name="T4" fmla="*/ 2147483646 w 110"/>
                  <a:gd name="T5" fmla="*/ 2147483646 h 130"/>
                  <a:gd name="T6" fmla="*/ 2147483646 w 110"/>
                  <a:gd name="T7" fmla="*/ 2147483646 h 130"/>
                  <a:gd name="T8" fmla="*/ 2147483646 w 110"/>
                  <a:gd name="T9" fmla="*/ 2147483646 h 130"/>
                  <a:gd name="T10" fmla="*/ 2147483646 w 110"/>
                  <a:gd name="T11" fmla="*/ 2147483646 h 130"/>
                  <a:gd name="T12" fmla="*/ 2147483646 w 110"/>
                  <a:gd name="T13" fmla="*/ 2147483646 h 130"/>
                  <a:gd name="T14" fmla="*/ 2147483646 w 110"/>
                  <a:gd name="T15" fmla="*/ 2147483646 h 130"/>
                  <a:gd name="T16" fmla="*/ 2147483646 w 110"/>
                  <a:gd name="T17" fmla="*/ 2147483646 h 130"/>
                  <a:gd name="T18" fmla="*/ 2147483646 w 110"/>
                  <a:gd name="T19" fmla="*/ 2147483646 h 130"/>
                  <a:gd name="T20" fmla="*/ 2147483646 w 110"/>
                  <a:gd name="T21" fmla="*/ 2147483646 h 130"/>
                  <a:gd name="T22" fmla="*/ 2147483646 w 110"/>
                  <a:gd name="T23" fmla="*/ 2147483646 h 130"/>
                  <a:gd name="T24" fmla="*/ 2147483646 w 110"/>
                  <a:gd name="T25" fmla="*/ 2147483646 h 130"/>
                  <a:gd name="T26" fmla="*/ 2147483646 w 110"/>
                  <a:gd name="T27" fmla="*/ 2147483646 h 130"/>
                  <a:gd name="T28" fmla="*/ 2147483646 w 110"/>
                  <a:gd name="T29" fmla="*/ 2147483646 h 130"/>
                  <a:gd name="T30" fmla="*/ 2147483646 w 110"/>
                  <a:gd name="T31" fmla="*/ 2147483646 h 130"/>
                  <a:gd name="T32" fmla="*/ 2147483646 w 110"/>
                  <a:gd name="T33" fmla="*/ 2147483646 h 130"/>
                  <a:gd name="T34" fmla="*/ 2147483646 w 110"/>
                  <a:gd name="T35" fmla="*/ 2147483646 h 130"/>
                  <a:gd name="T36" fmla="*/ 2147483646 w 110"/>
                  <a:gd name="T37" fmla="*/ 2147483646 h 130"/>
                  <a:gd name="T38" fmla="*/ 2147483646 w 110"/>
                  <a:gd name="T39" fmla="*/ 2147483646 h 130"/>
                  <a:gd name="T40" fmla="*/ 2147483646 w 110"/>
                  <a:gd name="T41" fmla="*/ 2147483646 h 130"/>
                  <a:gd name="T42" fmla="*/ 2147483646 w 110"/>
                  <a:gd name="T43" fmla="*/ 2147483646 h 130"/>
                  <a:gd name="T44" fmla="*/ 2147483646 w 110"/>
                  <a:gd name="T45" fmla="*/ 2147483646 h 130"/>
                  <a:gd name="T46" fmla="*/ 2147483646 w 110"/>
                  <a:gd name="T47" fmla="*/ 2147483646 h 130"/>
                  <a:gd name="T48" fmla="*/ 2147483646 w 110"/>
                  <a:gd name="T49" fmla="*/ 2147483646 h 130"/>
                  <a:gd name="T50" fmla="*/ 2147483646 w 110"/>
                  <a:gd name="T51" fmla="*/ 2147483646 h 130"/>
                  <a:gd name="T52" fmla="*/ 2147483646 w 110"/>
                  <a:gd name="T53" fmla="*/ 2147483646 h 130"/>
                  <a:gd name="T54" fmla="*/ 2147483646 w 110"/>
                  <a:gd name="T55" fmla="*/ 2147483646 h 130"/>
                  <a:gd name="T56" fmla="*/ 2147483646 w 110"/>
                  <a:gd name="T57" fmla="*/ 2147483646 h 130"/>
                  <a:gd name="T58" fmla="*/ 2147483646 w 110"/>
                  <a:gd name="T59" fmla="*/ 2147483646 h 130"/>
                  <a:gd name="T60" fmla="*/ 2147483646 w 110"/>
                  <a:gd name="T61" fmla="*/ 2147483646 h 130"/>
                  <a:gd name="T62" fmla="*/ 2147483646 w 110"/>
                  <a:gd name="T63" fmla="*/ 2147483646 h 130"/>
                  <a:gd name="T64" fmla="*/ 2147483646 w 110"/>
                  <a:gd name="T65" fmla="*/ 2147483646 h 130"/>
                  <a:gd name="T66" fmla="*/ 2147483646 w 110"/>
                  <a:gd name="T67" fmla="*/ 2147483646 h 130"/>
                  <a:gd name="T68" fmla="*/ 2147483646 w 110"/>
                  <a:gd name="T69" fmla="*/ 2147483646 h 130"/>
                  <a:gd name="T70" fmla="*/ 2147483646 w 110"/>
                  <a:gd name="T71" fmla="*/ 2147483646 h 130"/>
                  <a:gd name="T72" fmla="*/ 2147483646 w 110"/>
                  <a:gd name="T73" fmla="*/ 2147483646 h 130"/>
                  <a:gd name="T74" fmla="*/ 2147483646 w 110"/>
                  <a:gd name="T75" fmla="*/ 2147483646 h 130"/>
                  <a:gd name="T76" fmla="*/ 2147483646 w 110"/>
                  <a:gd name="T77" fmla="*/ 2147483646 h 130"/>
                  <a:gd name="T78" fmla="*/ 2147483646 w 110"/>
                  <a:gd name="T79" fmla="*/ 2147483646 h 130"/>
                  <a:gd name="T80" fmla="*/ 2147483646 w 110"/>
                  <a:gd name="T81" fmla="*/ 2147483646 h 130"/>
                  <a:gd name="T82" fmla="*/ 2147483646 w 110"/>
                  <a:gd name="T83" fmla="*/ 2147483646 h 130"/>
                  <a:gd name="T84" fmla="*/ 2147483646 w 110"/>
                  <a:gd name="T85" fmla="*/ 2147483646 h 130"/>
                  <a:gd name="T86" fmla="*/ 2147483646 w 110"/>
                  <a:gd name="T87" fmla="*/ 2147483646 h 130"/>
                  <a:gd name="T88" fmla="*/ 2147483646 w 110"/>
                  <a:gd name="T89" fmla="*/ 2147483646 h 130"/>
                  <a:gd name="T90" fmla="*/ 2147483646 w 110"/>
                  <a:gd name="T91" fmla="*/ 2147483646 h 130"/>
                  <a:gd name="T92" fmla="*/ 2147483646 w 110"/>
                  <a:gd name="T93" fmla="*/ 2147483646 h 130"/>
                  <a:gd name="T94" fmla="*/ 2147483646 w 110"/>
                  <a:gd name="T95" fmla="*/ 2147483646 h 130"/>
                  <a:gd name="T96" fmla="*/ 2147483646 w 110"/>
                  <a:gd name="T97" fmla="*/ 2147483646 h 130"/>
                  <a:gd name="T98" fmla="*/ 2147483646 w 110"/>
                  <a:gd name="T99" fmla="*/ 2147483646 h 130"/>
                  <a:gd name="T100" fmla="*/ 2147483646 w 110"/>
                  <a:gd name="T101" fmla="*/ 2147483646 h 130"/>
                  <a:gd name="T102" fmla="*/ 2147483646 w 110"/>
                  <a:gd name="T103" fmla="*/ 2147483646 h 130"/>
                  <a:gd name="T104" fmla="*/ 2147483646 w 110"/>
                  <a:gd name="T105" fmla="*/ 2147483646 h 130"/>
                  <a:gd name="T106" fmla="*/ 2147483646 w 110"/>
                  <a:gd name="T107" fmla="*/ 2147483646 h 130"/>
                  <a:gd name="T108" fmla="*/ 2147483646 w 110"/>
                  <a:gd name="T109" fmla="*/ 2147483646 h 130"/>
                  <a:gd name="T110" fmla="*/ 2147483646 w 110"/>
                  <a:gd name="T111" fmla="*/ 2147483646 h 130"/>
                  <a:gd name="T112" fmla="*/ 2147483646 w 110"/>
                  <a:gd name="T113" fmla="*/ 2147483646 h 13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10"/>
                  <a:gd name="T172" fmla="*/ 0 h 130"/>
                  <a:gd name="T173" fmla="*/ 110 w 110"/>
                  <a:gd name="T174" fmla="*/ 130 h 13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10" h="130">
                    <a:moveTo>
                      <a:pt x="0" y="130"/>
                    </a:moveTo>
                    <a:lnTo>
                      <a:pt x="110" y="130"/>
                    </a:lnTo>
                    <a:lnTo>
                      <a:pt x="110" y="129"/>
                    </a:lnTo>
                    <a:lnTo>
                      <a:pt x="110" y="128"/>
                    </a:lnTo>
                    <a:lnTo>
                      <a:pt x="110" y="127"/>
                    </a:lnTo>
                    <a:lnTo>
                      <a:pt x="110" y="126"/>
                    </a:lnTo>
                    <a:lnTo>
                      <a:pt x="110" y="125"/>
                    </a:lnTo>
                    <a:lnTo>
                      <a:pt x="110" y="124"/>
                    </a:lnTo>
                    <a:lnTo>
                      <a:pt x="110" y="123"/>
                    </a:lnTo>
                    <a:lnTo>
                      <a:pt x="110" y="122"/>
                    </a:lnTo>
                    <a:lnTo>
                      <a:pt x="110" y="121"/>
                    </a:lnTo>
                    <a:lnTo>
                      <a:pt x="110" y="120"/>
                    </a:lnTo>
                    <a:lnTo>
                      <a:pt x="110" y="119"/>
                    </a:lnTo>
                    <a:lnTo>
                      <a:pt x="110" y="118"/>
                    </a:lnTo>
                    <a:lnTo>
                      <a:pt x="110" y="117"/>
                    </a:lnTo>
                    <a:lnTo>
                      <a:pt x="110" y="116"/>
                    </a:lnTo>
                    <a:lnTo>
                      <a:pt x="110" y="115"/>
                    </a:lnTo>
                    <a:lnTo>
                      <a:pt x="110" y="114"/>
                    </a:lnTo>
                    <a:lnTo>
                      <a:pt x="110" y="113"/>
                    </a:lnTo>
                    <a:lnTo>
                      <a:pt x="110" y="112"/>
                    </a:lnTo>
                    <a:lnTo>
                      <a:pt x="110" y="111"/>
                    </a:lnTo>
                    <a:lnTo>
                      <a:pt x="110" y="110"/>
                    </a:lnTo>
                    <a:lnTo>
                      <a:pt x="110" y="109"/>
                    </a:lnTo>
                    <a:lnTo>
                      <a:pt x="110" y="108"/>
                    </a:lnTo>
                    <a:lnTo>
                      <a:pt x="110" y="107"/>
                    </a:lnTo>
                    <a:lnTo>
                      <a:pt x="110" y="106"/>
                    </a:lnTo>
                    <a:lnTo>
                      <a:pt x="110" y="105"/>
                    </a:lnTo>
                    <a:lnTo>
                      <a:pt x="110" y="104"/>
                    </a:lnTo>
                    <a:lnTo>
                      <a:pt x="110" y="103"/>
                    </a:lnTo>
                    <a:lnTo>
                      <a:pt x="110" y="102"/>
                    </a:lnTo>
                    <a:lnTo>
                      <a:pt x="110" y="101"/>
                    </a:lnTo>
                    <a:lnTo>
                      <a:pt x="110" y="100"/>
                    </a:lnTo>
                    <a:lnTo>
                      <a:pt x="110" y="99"/>
                    </a:lnTo>
                    <a:lnTo>
                      <a:pt x="110" y="98"/>
                    </a:lnTo>
                    <a:lnTo>
                      <a:pt x="110" y="97"/>
                    </a:lnTo>
                    <a:lnTo>
                      <a:pt x="110" y="96"/>
                    </a:lnTo>
                    <a:lnTo>
                      <a:pt x="110" y="95"/>
                    </a:lnTo>
                    <a:lnTo>
                      <a:pt x="110" y="94"/>
                    </a:lnTo>
                    <a:lnTo>
                      <a:pt x="110" y="93"/>
                    </a:lnTo>
                    <a:lnTo>
                      <a:pt x="110" y="92"/>
                    </a:lnTo>
                    <a:lnTo>
                      <a:pt x="110" y="91"/>
                    </a:lnTo>
                    <a:lnTo>
                      <a:pt x="110" y="90"/>
                    </a:lnTo>
                    <a:lnTo>
                      <a:pt x="110" y="89"/>
                    </a:lnTo>
                    <a:lnTo>
                      <a:pt x="110" y="88"/>
                    </a:lnTo>
                    <a:lnTo>
                      <a:pt x="110" y="87"/>
                    </a:lnTo>
                    <a:lnTo>
                      <a:pt x="110" y="86"/>
                    </a:lnTo>
                    <a:lnTo>
                      <a:pt x="110" y="85"/>
                    </a:lnTo>
                    <a:lnTo>
                      <a:pt x="110" y="84"/>
                    </a:lnTo>
                    <a:lnTo>
                      <a:pt x="110" y="83"/>
                    </a:lnTo>
                    <a:lnTo>
                      <a:pt x="110" y="82"/>
                    </a:lnTo>
                    <a:lnTo>
                      <a:pt x="110" y="81"/>
                    </a:lnTo>
                    <a:lnTo>
                      <a:pt x="110" y="80"/>
                    </a:lnTo>
                    <a:lnTo>
                      <a:pt x="110" y="79"/>
                    </a:lnTo>
                    <a:lnTo>
                      <a:pt x="110" y="78"/>
                    </a:lnTo>
                    <a:lnTo>
                      <a:pt x="110" y="77"/>
                    </a:lnTo>
                    <a:lnTo>
                      <a:pt x="110" y="76"/>
                    </a:lnTo>
                    <a:lnTo>
                      <a:pt x="110" y="75"/>
                    </a:lnTo>
                    <a:lnTo>
                      <a:pt x="110" y="74"/>
                    </a:lnTo>
                    <a:lnTo>
                      <a:pt x="110" y="73"/>
                    </a:lnTo>
                    <a:lnTo>
                      <a:pt x="110" y="72"/>
                    </a:lnTo>
                    <a:lnTo>
                      <a:pt x="110" y="71"/>
                    </a:lnTo>
                    <a:lnTo>
                      <a:pt x="110" y="70"/>
                    </a:lnTo>
                    <a:lnTo>
                      <a:pt x="110" y="69"/>
                    </a:lnTo>
                    <a:lnTo>
                      <a:pt x="110" y="68"/>
                    </a:lnTo>
                    <a:lnTo>
                      <a:pt x="110" y="67"/>
                    </a:lnTo>
                    <a:lnTo>
                      <a:pt x="110" y="66"/>
                    </a:lnTo>
                    <a:lnTo>
                      <a:pt x="110" y="65"/>
                    </a:lnTo>
                    <a:lnTo>
                      <a:pt x="110" y="64"/>
                    </a:lnTo>
                    <a:lnTo>
                      <a:pt x="110" y="63"/>
                    </a:lnTo>
                    <a:lnTo>
                      <a:pt x="110" y="62"/>
                    </a:lnTo>
                    <a:lnTo>
                      <a:pt x="110" y="61"/>
                    </a:lnTo>
                    <a:lnTo>
                      <a:pt x="110" y="60"/>
                    </a:lnTo>
                    <a:lnTo>
                      <a:pt x="110" y="59"/>
                    </a:lnTo>
                    <a:lnTo>
                      <a:pt x="110" y="58"/>
                    </a:lnTo>
                    <a:lnTo>
                      <a:pt x="110" y="57"/>
                    </a:lnTo>
                    <a:lnTo>
                      <a:pt x="110" y="56"/>
                    </a:lnTo>
                    <a:lnTo>
                      <a:pt x="110" y="55"/>
                    </a:lnTo>
                    <a:lnTo>
                      <a:pt x="110" y="54"/>
                    </a:lnTo>
                    <a:lnTo>
                      <a:pt x="110" y="53"/>
                    </a:lnTo>
                    <a:lnTo>
                      <a:pt x="110" y="52"/>
                    </a:lnTo>
                    <a:lnTo>
                      <a:pt x="110" y="51"/>
                    </a:lnTo>
                    <a:lnTo>
                      <a:pt x="110" y="50"/>
                    </a:lnTo>
                    <a:lnTo>
                      <a:pt x="110" y="49"/>
                    </a:lnTo>
                    <a:lnTo>
                      <a:pt x="110" y="48"/>
                    </a:lnTo>
                    <a:lnTo>
                      <a:pt x="110" y="47"/>
                    </a:lnTo>
                    <a:lnTo>
                      <a:pt x="110" y="46"/>
                    </a:lnTo>
                    <a:lnTo>
                      <a:pt x="110" y="45"/>
                    </a:lnTo>
                    <a:lnTo>
                      <a:pt x="110" y="44"/>
                    </a:lnTo>
                    <a:lnTo>
                      <a:pt x="110" y="43"/>
                    </a:lnTo>
                    <a:lnTo>
                      <a:pt x="110" y="42"/>
                    </a:lnTo>
                    <a:lnTo>
                      <a:pt x="110" y="41"/>
                    </a:lnTo>
                    <a:lnTo>
                      <a:pt x="110" y="40"/>
                    </a:lnTo>
                    <a:lnTo>
                      <a:pt x="110" y="39"/>
                    </a:lnTo>
                    <a:lnTo>
                      <a:pt x="110" y="38"/>
                    </a:lnTo>
                    <a:lnTo>
                      <a:pt x="110" y="37"/>
                    </a:lnTo>
                    <a:lnTo>
                      <a:pt x="110" y="36"/>
                    </a:lnTo>
                    <a:lnTo>
                      <a:pt x="110" y="35"/>
                    </a:lnTo>
                    <a:lnTo>
                      <a:pt x="110" y="34"/>
                    </a:lnTo>
                    <a:lnTo>
                      <a:pt x="110" y="33"/>
                    </a:lnTo>
                    <a:lnTo>
                      <a:pt x="110" y="32"/>
                    </a:lnTo>
                    <a:lnTo>
                      <a:pt x="110" y="31"/>
                    </a:lnTo>
                    <a:lnTo>
                      <a:pt x="110" y="30"/>
                    </a:lnTo>
                    <a:lnTo>
                      <a:pt x="110" y="29"/>
                    </a:lnTo>
                    <a:lnTo>
                      <a:pt x="110" y="28"/>
                    </a:lnTo>
                    <a:lnTo>
                      <a:pt x="110" y="27"/>
                    </a:lnTo>
                    <a:lnTo>
                      <a:pt x="110" y="26"/>
                    </a:lnTo>
                    <a:lnTo>
                      <a:pt x="110" y="25"/>
                    </a:lnTo>
                    <a:lnTo>
                      <a:pt x="110" y="24"/>
                    </a:lnTo>
                    <a:lnTo>
                      <a:pt x="110" y="23"/>
                    </a:lnTo>
                    <a:lnTo>
                      <a:pt x="110" y="22"/>
                    </a:lnTo>
                    <a:lnTo>
                      <a:pt x="110" y="21"/>
                    </a:lnTo>
                    <a:lnTo>
                      <a:pt x="110" y="20"/>
                    </a:lnTo>
                    <a:lnTo>
                      <a:pt x="110" y="19"/>
                    </a:lnTo>
                    <a:lnTo>
                      <a:pt x="110" y="18"/>
                    </a:lnTo>
                    <a:lnTo>
                      <a:pt x="110" y="17"/>
                    </a:lnTo>
                    <a:lnTo>
                      <a:pt x="110" y="16"/>
                    </a:lnTo>
                    <a:lnTo>
                      <a:pt x="110" y="15"/>
                    </a:lnTo>
                    <a:lnTo>
                      <a:pt x="110" y="14"/>
                    </a:lnTo>
                    <a:lnTo>
                      <a:pt x="110" y="13"/>
                    </a:lnTo>
                    <a:lnTo>
                      <a:pt x="110" y="12"/>
                    </a:lnTo>
                    <a:lnTo>
                      <a:pt x="110" y="11"/>
                    </a:lnTo>
                    <a:lnTo>
                      <a:pt x="110" y="10"/>
                    </a:lnTo>
                    <a:lnTo>
                      <a:pt x="110" y="9"/>
                    </a:lnTo>
                    <a:lnTo>
                      <a:pt x="110" y="8"/>
                    </a:lnTo>
                    <a:lnTo>
                      <a:pt x="110" y="7"/>
                    </a:lnTo>
                    <a:lnTo>
                      <a:pt x="110" y="6"/>
                    </a:lnTo>
                    <a:lnTo>
                      <a:pt x="110" y="5"/>
                    </a:lnTo>
                    <a:lnTo>
                      <a:pt x="110" y="4"/>
                    </a:lnTo>
                    <a:lnTo>
                      <a:pt x="110" y="3"/>
                    </a:lnTo>
                    <a:lnTo>
                      <a:pt x="110" y="2"/>
                    </a:lnTo>
                    <a:lnTo>
                      <a:pt x="110" y="1"/>
                    </a:lnTo>
                    <a:lnTo>
                      <a:pt x="110" y="0"/>
                    </a:lnTo>
                  </a:path>
                </a:pathLst>
              </a:custGeom>
              <a:noFill/>
              <a:ln w="28575" cap="rnd" cmpd="sng">
                <a:solidFill>
                  <a:srgbClr val="B2B2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9468" name="Text Box 126"/>
              <p:cNvSpPr txBox="1">
                <a:spLocks noChangeArrowheads="1"/>
              </p:cNvSpPr>
              <p:nvPr/>
            </p:nvSpPr>
            <p:spPr bwMode="auto">
              <a:xfrm>
                <a:off x="3792" y="5193"/>
                <a:ext cx="752" cy="2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ea typeface="MS PGothic" panose="020B0600070205080204" pitchFamily="34" charset="-128"/>
                  </a:defRPr>
                </a:lvl1pPr>
                <a:lvl2pPr marL="742950" indent="-285750">
                  <a:spcBef>
                    <a:spcPct val="20000"/>
                  </a:spcBef>
                  <a:buChar char="–"/>
                  <a:defRPr sz="2800">
                    <a:solidFill>
                      <a:schemeClr val="tx1"/>
                    </a:solidFill>
                    <a:latin typeface="Times New Roman" panose="02020603050405020304" pitchFamily="18" charset="0"/>
                    <a:ea typeface="MS PGothic" panose="020B0600070205080204" pitchFamily="34" charset="-128"/>
                  </a:defRPr>
                </a:lvl2pPr>
                <a:lvl3pPr marL="1143000" indent="-228600">
                  <a:spcBef>
                    <a:spcPct val="20000"/>
                  </a:spcBef>
                  <a:buChar char="•"/>
                  <a:defRPr sz="2400">
                    <a:solidFill>
                      <a:schemeClr val="tx1"/>
                    </a:solidFill>
                    <a:latin typeface="Times New Roman" panose="02020603050405020304" pitchFamily="18" charset="0"/>
                    <a:ea typeface="MS PGothic"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9pPr>
              </a:lstStyle>
              <a:p>
                <a:pPr eaLnBrk="1" hangingPunct="1">
                  <a:spcBef>
                    <a:spcPct val="0"/>
                  </a:spcBef>
                  <a:buFontTx/>
                  <a:buNone/>
                </a:pPr>
                <a:r>
                  <a:rPr lang="en-US" altLang="en-US" sz="1800">
                    <a:latin typeface="Arial" panose="020B0604020202020204" pitchFamily="34" charset="0"/>
                  </a:rPr>
                  <a:t>200/200</a:t>
                </a:r>
              </a:p>
            </p:txBody>
          </p:sp>
        </p:grpSp>
        <p:grpSp>
          <p:nvGrpSpPr>
            <p:cNvPr id="59438" name="Group 127"/>
            <p:cNvGrpSpPr>
              <a:grpSpLocks/>
            </p:cNvGrpSpPr>
            <p:nvPr/>
          </p:nvGrpSpPr>
          <p:grpSpPr bwMode="auto">
            <a:xfrm>
              <a:off x="432" y="5892"/>
              <a:ext cx="726" cy="840"/>
              <a:chOff x="432" y="5892"/>
              <a:chExt cx="726" cy="840"/>
            </a:xfrm>
          </p:grpSpPr>
          <p:sp>
            <p:nvSpPr>
              <p:cNvPr id="59461" name="Rectangle 128"/>
              <p:cNvSpPr>
                <a:spLocks noChangeArrowheads="1"/>
              </p:cNvSpPr>
              <p:nvPr/>
            </p:nvSpPr>
            <p:spPr bwMode="auto">
              <a:xfrm>
                <a:off x="432" y="5892"/>
                <a:ext cx="720" cy="840"/>
              </a:xfrm>
              <a:prstGeom prst="rect">
                <a:avLst/>
              </a:prstGeom>
              <a:noFill/>
              <a:ln w="9525"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ea typeface="MS PGothic" panose="020B0600070205080204" pitchFamily="34" charset="-128"/>
                  </a:defRPr>
                </a:lvl1pPr>
                <a:lvl2pPr marL="742950" indent="-285750">
                  <a:spcBef>
                    <a:spcPct val="20000"/>
                  </a:spcBef>
                  <a:buChar char="–"/>
                  <a:defRPr sz="2800">
                    <a:solidFill>
                      <a:schemeClr val="tx1"/>
                    </a:solidFill>
                    <a:latin typeface="Times New Roman" panose="02020603050405020304" pitchFamily="18" charset="0"/>
                    <a:ea typeface="MS PGothic" panose="020B0600070205080204" pitchFamily="34" charset="-128"/>
                  </a:defRPr>
                </a:lvl2pPr>
                <a:lvl3pPr marL="1143000" indent="-228600">
                  <a:spcBef>
                    <a:spcPct val="20000"/>
                  </a:spcBef>
                  <a:buChar char="•"/>
                  <a:defRPr sz="2400">
                    <a:solidFill>
                      <a:schemeClr val="tx1"/>
                    </a:solidFill>
                    <a:latin typeface="Times New Roman" panose="02020603050405020304" pitchFamily="18" charset="0"/>
                    <a:ea typeface="MS PGothic"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9pPr>
              </a:lstStyle>
              <a:p>
                <a:pPr eaLnBrk="1" hangingPunct="1">
                  <a:spcBef>
                    <a:spcPct val="0"/>
                  </a:spcBef>
                  <a:buFontTx/>
                  <a:buNone/>
                </a:pPr>
                <a:endParaRPr lang="en-US" altLang="en-US" sz="1800">
                  <a:latin typeface="Papyrus" panose="03070502060502030205" pitchFamily="66" charset="0"/>
                </a:endParaRPr>
              </a:p>
            </p:txBody>
          </p:sp>
          <p:sp>
            <p:nvSpPr>
              <p:cNvPr id="59462" name="Freeform 129"/>
              <p:cNvSpPr>
                <a:spLocks/>
              </p:cNvSpPr>
              <p:nvPr/>
            </p:nvSpPr>
            <p:spPr bwMode="auto">
              <a:xfrm>
                <a:off x="462" y="5922"/>
                <a:ext cx="660" cy="780"/>
              </a:xfrm>
              <a:custGeom>
                <a:avLst/>
                <a:gdLst>
                  <a:gd name="T0" fmla="*/ 0 w 110"/>
                  <a:gd name="T1" fmla="*/ 2147483646 h 130"/>
                  <a:gd name="T2" fmla="*/ 0 w 110"/>
                  <a:gd name="T3" fmla="*/ 2147483646 h 130"/>
                  <a:gd name="T4" fmla="*/ 0 w 110"/>
                  <a:gd name="T5" fmla="*/ 2147483646 h 130"/>
                  <a:gd name="T6" fmla="*/ 0 w 110"/>
                  <a:gd name="T7" fmla="*/ 2147483646 h 130"/>
                  <a:gd name="T8" fmla="*/ 0 w 110"/>
                  <a:gd name="T9" fmla="*/ 2147483646 h 130"/>
                  <a:gd name="T10" fmla="*/ 0 w 110"/>
                  <a:gd name="T11" fmla="*/ 2147483646 h 130"/>
                  <a:gd name="T12" fmla="*/ 0 w 110"/>
                  <a:gd name="T13" fmla="*/ 2147483646 h 130"/>
                  <a:gd name="T14" fmla="*/ 0 w 110"/>
                  <a:gd name="T15" fmla="*/ 2147483646 h 130"/>
                  <a:gd name="T16" fmla="*/ 0 w 110"/>
                  <a:gd name="T17" fmla="*/ 2147483646 h 130"/>
                  <a:gd name="T18" fmla="*/ 0 w 110"/>
                  <a:gd name="T19" fmla="*/ 2147483646 h 130"/>
                  <a:gd name="T20" fmla="*/ 0 w 110"/>
                  <a:gd name="T21" fmla="*/ 2147483646 h 130"/>
                  <a:gd name="T22" fmla="*/ 0 w 110"/>
                  <a:gd name="T23" fmla="*/ 2147483646 h 130"/>
                  <a:gd name="T24" fmla="*/ 0 w 110"/>
                  <a:gd name="T25" fmla="*/ 2147483646 h 130"/>
                  <a:gd name="T26" fmla="*/ 0 w 110"/>
                  <a:gd name="T27" fmla="*/ 2147483646 h 130"/>
                  <a:gd name="T28" fmla="*/ 0 w 110"/>
                  <a:gd name="T29" fmla="*/ 2147483646 h 130"/>
                  <a:gd name="T30" fmla="*/ 0 w 110"/>
                  <a:gd name="T31" fmla="*/ 2147483646 h 130"/>
                  <a:gd name="T32" fmla="*/ 0 w 110"/>
                  <a:gd name="T33" fmla="*/ 2147483646 h 130"/>
                  <a:gd name="T34" fmla="*/ 0 w 110"/>
                  <a:gd name="T35" fmla="*/ 2147483646 h 130"/>
                  <a:gd name="T36" fmla="*/ 0 w 110"/>
                  <a:gd name="T37" fmla="*/ 2147483646 h 130"/>
                  <a:gd name="T38" fmla="*/ 0 w 110"/>
                  <a:gd name="T39" fmla="*/ 2147483646 h 130"/>
                  <a:gd name="T40" fmla="*/ 0 w 110"/>
                  <a:gd name="T41" fmla="*/ 2147483646 h 130"/>
                  <a:gd name="T42" fmla="*/ 0 w 110"/>
                  <a:gd name="T43" fmla="*/ 2147483646 h 130"/>
                  <a:gd name="T44" fmla="*/ 0 w 110"/>
                  <a:gd name="T45" fmla="*/ 2147483646 h 130"/>
                  <a:gd name="T46" fmla="*/ 0 w 110"/>
                  <a:gd name="T47" fmla="*/ 2147483646 h 130"/>
                  <a:gd name="T48" fmla="*/ 0 w 110"/>
                  <a:gd name="T49" fmla="*/ 2147483646 h 130"/>
                  <a:gd name="T50" fmla="*/ 0 w 110"/>
                  <a:gd name="T51" fmla="*/ 2147483646 h 130"/>
                  <a:gd name="T52" fmla="*/ 0 w 110"/>
                  <a:gd name="T53" fmla="*/ 2147483646 h 130"/>
                  <a:gd name="T54" fmla="*/ 0 w 110"/>
                  <a:gd name="T55" fmla="*/ 2147483646 h 130"/>
                  <a:gd name="T56" fmla="*/ 0 w 110"/>
                  <a:gd name="T57" fmla="*/ 2147483646 h 130"/>
                  <a:gd name="T58" fmla="*/ 0 w 110"/>
                  <a:gd name="T59" fmla="*/ 2147483646 h 130"/>
                  <a:gd name="T60" fmla="*/ 0 w 110"/>
                  <a:gd name="T61" fmla="*/ 2147483646 h 130"/>
                  <a:gd name="T62" fmla="*/ 0 w 110"/>
                  <a:gd name="T63" fmla="*/ 2147483646 h 130"/>
                  <a:gd name="T64" fmla="*/ 0 w 110"/>
                  <a:gd name="T65" fmla="*/ 2147483646 h 130"/>
                  <a:gd name="T66" fmla="*/ 0 w 110"/>
                  <a:gd name="T67" fmla="*/ 2147483646 h 130"/>
                  <a:gd name="T68" fmla="*/ 0 w 110"/>
                  <a:gd name="T69" fmla="*/ 2147483646 h 130"/>
                  <a:gd name="T70" fmla="*/ 0 w 110"/>
                  <a:gd name="T71" fmla="*/ 2147483646 h 130"/>
                  <a:gd name="T72" fmla="*/ 0 w 110"/>
                  <a:gd name="T73" fmla="*/ 2147483646 h 130"/>
                  <a:gd name="T74" fmla="*/ 0 w 110"/>
                  <a:gd name="T75" fmla="*/ 2147483646 h 130"/>
                  <a:gd name="T76" fmla="*/ 0 w 110"/>
                  <a:gd name="T77" fmla="*/ 2147483646 h 130"/>
                  <a:gd name="T78" fmla="*/ 0 w 110"/>
                  <a:gd name="T79" fmla="*/ 2147483646 h 130"/>
                  <a:gd name="T80" fmla="*/ 0 w 110"/>
                  <a:gd name="T81" fmla="*/ 2147483646 h 130"/>
                  <a:gd name="T82" fmla="*/ 0 w 110"/>
                  <a:gd name="T83" fmla="*/ 2147483646 h 130"/>
                  <a:gd name="T84" fmla="*/ 0 w 110"/>
                  <a:gd name="T85" fmla="*/ 2147483646 h 130"/>
                  <a:gd name="T86" fmla="*/ 0 w 110"/>
                  <a:gd name="T87" fmla="*/ 2147483646 h 130"/>
                  <a:gd name="T88" fmla="*/ 0 w 110"/>
                  <a:gd name="T89" fmla="*/ 2147483646 h 130"/>
                  <a:gd name="T90" fmla="*/ 0 w 110"/>
                  <a:gd name="T91" fmla="*/ 2147483646 h 130"/>
                  <a:gd name="T92" fmla="*/ 0 w 110"/>
                  <a:gd name="T93" fmla="*/ 2147483646 h 130"/>
                  <a:gd name="T94" fmla="*/ 0 w 110"/>
                  <a:gd name="T95" fmla="*/ 2147483646 h 130"/>
                  <a:gd name="T96" fmla="*/ 0 w 110"/>
                  <a:gd name="T97" fmla="*/ 2147483646 h 130"/>
                  <a:gd name="T98" fmla="*/ 0 w 110"/>
                  <a:gd name="T99" fmla="*/ 2147483646 h 130"/>
                  <a:gd name="T100" fmla="*/ 0 w 110"/>
                  <a:gd name="T101" fmla="*/ 2147483646 h 130"/>
                  <a:gd name="T102" fmla="*/ 0 w 110"/>
                  <a:gd name="T103" fmla="*/ 2147483646 h 130"/>
                  <a:gd name="T104" fmla="*/ 0 w 110"/>
                  <a:gd name="T105" fmla="*/ 2147483646 h 130"/>
                  <a:gd name="T106" fmla="*/ 0 w 110"/>
                  <a:gd name="T107" fmla="*/ 2147483646 h 130"/>
                  <a:gd name="T108" fmla="*/ 0 w 110"/>
                  <a:gd name="T109" fmla="*/ 2147483646 h 130"/>
                  <a:gd name="T110" fmla="*/ 0 w 110"/>
                  <a:gd name="T111" fmla="*/ 2147483646 h 130"/>
                  <a:gd name="T112" fmla="*/ 0 w 110"/>
                  <a:gd name="T113" fmla="*/ 2147483646 h 13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10"/>
                  <a:gd name="T172" fmla="*/ 0 h 130"/>
                  <a:gd name="T173" fmla="*/ 110 w 110"/>
                  <a:gd name="T174" fmla="*/ 130 h 13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10" h="130">
                    <a:moveTo>
                      <a:pt x="0" y="130"/>
                    </a:moveTo>
                    <a:lnTo>
                      <a:pt x="0" y="129"/>
                    </a:lnTo>
                    <a:lnTo>
                      <a:pt x="0" y="128"/>
                    </a:lnTo>
                    <a:lnTo>
                      <a:pt x="0" y="127"/>
                    </a:lnTo>
                    <a:lnTo>
                      <a:pt x="0" y="126"/>
                    </a:lnTo>
                    <a:lnTo>
                      <a:pt x="0" y="125"/>
                    </a:lnTo>
                    <a:lnTo>
                      <a:pt x="0" y="124"/>
                    </a:lnTo>
                    <a:lnTo>
                      <a:pt x="0" y="123"/>
                    </a:lnTo>
                    <a:lnTo>
                      <a:pt x="0" y="122"/>
                    </a:lnTo>
                    <a:lnTo>
                      <a:pt x="0" y="121"/>
                    </a:lnTo>
                    <a:lnTo>
                      <a:pt x="0" y="120"/>
                    </a:lnTo>
                    <a:lnTo>
                      <a:pt x="0" y="119"/>
                    </a:lnTo>
                    <a:lnTo>
                      <a:pt x="0" y="118"/>
                    </a:lnTo>
                    <a:lnTo>
                      <a:pt x="0" y="117"/>
                    </a:lnTo>
                    <a:lnTo>
                      <a:pt x="0" y="116"/>
                    </a:lnTo>
                    <a:lnTo>
                      <a:pt x="0" y="115"/>
                    </a:lnTo>
                    <a:lnTo>
                      <a:pt x="0" y="114"/>
                    </a:lnTo>
                    <a:lnTo>
                      <a:pt x="0" y="113"/>
                    </a:lnTo>
                    <a:lnTo>
                      <a:pt x="0" y="112"/>
                    </a:lnTo>
                    <a:lnTo>
                      <a:pt x="0" y="111"/>
                    </a:lnTo>
                    <a:lnTo>
                      <a:pt x="0" y="110"/>
                    </a:lnTo>
                    <a:lnTo>
                      <a:pt x="0" y="109"/>
                    </a:lnTo>
                    <a:lnTo>
                      <a:pt x="0" y="108"/>
                    </a:lnTo>
                    <a:lnTo>
                      <a:pt x="0" y="107"/>
                    </a:lnTo>
                    <a:lnTo>
                      <a:pt x="0" y="106"/>
                    </a:lnTo>
                    <a:lnTo>
                      <a:pt x="0" y="105"/>
                    </a:lnTo>
                    <a:lnTo>
                      <a:pt x="0" y="104"/>
                    </a:lnTo>
                    <a:lnTo>
                      <a:pt x="0" y="103"/>
                    </a:lnTo>
                    <a:lnTo>
                      <a:pt x="0" y="102"/>
                    </a:lnTo>
                    <a:lnTo>
                      <a:pt x="0" y="101"/>
                    </a:lnTo>
                    <a:lnTo>
                      <a:pt x="0" y="100"/>
                    </a:lnTo>
                    <a:lnTo>
                      <a:pt x="0" y="99"/>
                    </a:lnTo>
                    <a:lnTo>
                      <a:pt x="0" y="98"/>
                    </a:lnTo>
                    <a:lnTo>
                      <a:pt x="0" y="97"/>
                    </a:lnTo>
                    <a:lnTo>
                      <a:pt x="0" y="96"/>
                    </a:lnTo>
                    <a:lnTo>
                      <a:pt x="0" y="95"/>
                    </a:lnTo>
                    <a:lnTo>
                      <a:pt x="0" y="94"/>
                    </a:lnTo>
                    <a:lnTo>
                      <a:pt x="0" y="93"/>
                    </a:lnTo>
                    <a:lnTo>
                      <a:pt x="0" y="92"/>
                    </a:lnTo>
                    <a:lnTo>
                      <a:pt x="0" y="91"/>
                    </a:lnTo>
                    <a:lnTo>
                      <a:pt x="0" y="90"/>
                    </a:lnTo>
                    <a:lnTo>
                      <a:pt x="0" y="89"/>
                    </a:lnTo>
                    <a:lnTo>
                      <a:pt x="0" y="88"/>
                    </a:lnTo>
                    <a:lnTo>
                      <a:pt x="0" y="87"/>
                    </a:lnTo>
                    <a:lnTo>
                      <a:pt x="0" y="86"/>
                    </a:lnTo>
                    <a:lnTo>
                      <a:pt x="0" y="85"/>
                    </a:lnTo>
                    <a:lnTo>
                      <a:pt x="0" y="84"/>
                    </a:lnTo>
                    <a:lnTo>
                      <a:pt x="0" y="83"/>
                    </a:lnTo>
                    <a:lnTo>
                      <a:pt x="0" y="82"/>
                    </a:lnTo>
                    <a:lnTo>
                      <a:pt x="0" y="81"/>
                    </a:lnTo>
                    <a:lnTo>
                      <a:pt x="0" y="80"/>
                    </a:lnTo>
                    <a:lnTo>
                      <a:pt x="0" y="79"/>
                    </a:lnTo>
                    <a:lnTo>
                      <a:pt x="0" y="78"/>
                    </a:lnTo>
                    <a:lnTo>
                      <a:pt x="0" y="77"/>
                    </a:lnTo>
                    <a:lnTo>
                      <a:pt x="0" y="76"/>
                    </a:lnTo>
                    <a:lnTo>
                      <a:pt x="0" y="75"/>
                    </a:lnTo>
                    <a:lnTo>
                      <a:pt x="0" y="74"/>
                    </a:lnTo>
                    <a:lnTo>
                      <a:pt x="0" y="73"/>
                    </a:lnTo>
                    <a:lnTo>
                      <a:pt x="0" y="72"/>
                    </a:lnTo>
                    <a:lnTo>
                      <a:pt x="0" y="71"/>
                    </a:lnTo>
                    <a:lnTo>
                      <a:pt x="0" y="70"/>
                    </a:lnTo>
                    <a:lnTo>
                      <a:pt x="0" y="69"/>
                    </a:lnTo>
                    <a:lnTo>
                      <a:pt x="0" y="68"/>
                    </a:lnTo>
                    <a:lnTo>
                      <a:pt x="0" y="67"/>
                    </a:lnTo>
                    <a:lnTo>
                      <a:pt x="0" y="66"/>
                    </a:lnTo>
                    <a:lnTo>
                      <a:pt x="0" y="65"/>
                    </a:lnTo>
                    <a:lnTo>
                      <a:pt x="0" y="64"/>
                    </a:lnTo>
                    <a:lnTo>
                      <a:pt x="0" y="63"/>
                    </a:lnTo>
                    <a:lnTo>
                      <a:pt x="0" y="62"/>
                    </a:lnTo>
                    <a:lnTo>
                      <a:pt x="0" y="61"/>
                    </a:lnTo>
                    <a:lnTo>
                      <a:pt x="0" y="60"/>
                    </a:lnTo>
                    <a:lnTo>
                      <a:pt x="0" y="59"/>
                    </a:lnTo>
                    <a:lnTo>
                      <a:pt x="0" y="58"/>
                    </a:lnTo>
                    <a:lnTo>
                      <a:pt x="0" y="57"/>
                    </a:lnTo>
                    <a:lnTo>
                      <a:pt x="0" y="56"/>
                    </a:lnTo>
                    <a:lnTo>
                      <a:pt x="0" y="55"/>
                    </a:lnTo>
                    <a:lnTo>
                      <a:pt x="0" y="54"/>
                    </a:lnTo>
                    <a:lnTo>
                      <a:pt x="0" y="53"/>
                    </a:lnTo>
                    <a:lnTo>
                      <a:pt x="0" y="52"/>
                    </a:lnTo>
                    <a:lnTo>
                      <a:pt x="0" y="51"/>
                    </a:lnTo>
                    <a:lnTo>
                      <a:pt x="0" y="50"/>
                    </a:lnTo>
                    <a:lnTo>
                      <a:pt x="0" y="49"/>
                    </a:lnTo>
                    <a:lnTo>
                      <a:pt x="0" y="48"/>
                    </a:lnTo>
                    <a:lnTo>
                      <a:pt x="0" y="47"/>
                    </a:lnTo>
                    <a:lnTo>
                      <a:pt x="0" y="46"/>
                    </a:lnTo>
                    <a:lnTo>
                      <a:pt x="0" y="45"/>
                    </a:lnTo>
                    <a:lnTo>
                      <a:pt x="0" y="44"/>
                    </a:lnTo>
                    <a:lnTo>
                      <a:pt x="0" y="43"/>
                    </a:lnTo>
                    <a:lnTo>
                      <a:pt x="0" y="42"/>
                    </a:lnTo>
                    <a:lnTo>
                      <a:pt x="0" y="41"/>
                    </a:lnTo>
                    <a:lnTo>
                      <a:pt x="0" y="40"/>
                    </a:lnTo>
                    <a:lnTo>
                      <a:pt x="0" y="39"/>
                    </a:lnTo>
                    <a:lnTo>
                      <a:pt x="0" y="38"/>
                    </a:lnTo>
                    <a:lnTo>
                      <a:pt x="0" y="37"/>
                    </a:lnTo>
                    <a:lnTo>
                      <a:pt x="0" y="36"/>
                    </a:lnTo>
                    <a:lnTo>
                      <a:pt x="0" y="35"/>
                    </a:lnTo>
                    <a:lnTo>
                      <a:pt x="0" y="34"/>
                    </a:lnTo>
                    <a:lnTo>
                      <a:pt x="0" y="33"/>
                    </a:lnTo>
                    <a:lnTo>
                      <a:pt x="0" y="32"/>
                    </a:lnTo>
                    <a:lnTo>
                      <a:pt x="0" y="31"/>
                    </a:lnTo>
                    <a:lnTo>
                      <a:pt x="0" y="30"/>
                    </a:lnTo>
                    <a:lnTo>
                      <a:pt x="0" y="29"/>
                    </a:lnTo>
                    <a:lnTo>
                      <a:pt x="0" y="28"/>
                    </a:lnTo>
                    <a:lnTo>
                      <a:pt x="0" y="27"/>
                    </a:lnTo>
                    <a:lnTo>
                      <a:pt x="0" y="26"/>
                    </a:lnTo>
                    <a:lnTo>
                      <a:pt x="0" y="25"/>
                    </a:lnTo>
                    <a:lnTo>
                      <a:pt x="0" y="24"/>
                    </a:lnTo>
                    <a:lnTo>
                      <a:pt x="0" y="23"/>
                    </a:lnTo>
                    <a:lnTo>
                      <a:pt x="0" y="22"/>
                    </a:lnTo>
                    <a:lnTo>
                      <a:pt x="0" y="21"/>
                    </a:lnTo>
                    <a:lnTo>
                      <a:pt x="0" y="20"/>
                    </a:lnTo>
                    <a:lnTo>
                      <a:pt x="0" y="19"/>
                    </a:lnTo>
                    <a:lnTo>
                      <a:pt x="0" y="18"/>
                    </a:lnTo>
                    <a:lnTo>
                      <a:pt x="0" y="17"/>
                    </a:lnTo>
                    <a:lnTo>
                      <a:pt x="0" y="16"/>
                    </a:lnTo>
                    <a:lnTo>
                      <a:pt x="0" y="15"/>
                    </a:lnTo>
                    <a:lnTo>
                      <a:pt x="0" y="14"/>
                    </a:lnTo>
                    <a:lnTo>
                      <a:pt x="0" y="13"/>
                    </a:lnTo>
                    <a:lnTo>
                      <a:pt x="0" y="12"/>
                    </a:lnTo>
                    <a:lnTo>
                      <a:pt x="0" y="11"/>
                    </a:lnTo>
                    <a:lnTo>
                      <a:pt x="0" y="10"/>
                    </a:lnTo>
                    <a:lnTo>
                      <a:pt x="0" y="9"/>
                    </a:lnTo>
                    <a:lnTo>
                      <a:pt x="0" y="8"/>
                    </a:lnTo>
                    <a:lnTo>
                      <a:pt x="0" y="7"/>
                    </a:lnTo>
                    <a:lnTo>
                      <a:pt x="0" y="6"/>
                    </a:lnTo>
                    <a:lnTo>
                      <a:pt x="0" y="5"/>
                    </a:lnTo>
                    <a:lnTo>
                      <a:pt x="0" y="4"/>
                    </a:lnTo>
                    <a:lnTo>
                      <a:pt x="0" y="3"/>
                    </a:lnTo>
                    <a:lnTo>
                      <a:pt x="0" y="2"/>
                    </a:lnTo>
                    <a:lnTo>
                      <a:pt x="0" y="1"/>
                    </a:lnTo>
                    <a:lnTo>
                      <a:pt x="0" y="0"/>
                    </a:lnTo>
                    <a:lnTo>
                      <a:pt x="110" y="0"/>
                    </a:lnTo>
                  </a:path>
                </a:pathLst>
              </a:custGeom>
              <a:noFill/>
              <a:ln w="952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9463" name="Freeform 130"/>
              <p:cNvSpPr>
                <a:spLocks/>
              </p:cNvSpPr>
              <p:nvPr/>
            </p:nvSpPr>
            <p:spPr bwMode="auto">
              <a:xfrm>
                <a:off x="462" y="5922"/>
                <a:ext cx="660" cy="780"/>
              </a:xfrm>
              <a:custGeom>
                <a:avLst/>
                <a:gdLst>
                  <a:gd name="T0" fmla="*/ 0 w 110"/>
                  <a:gd name="T1" fmla="*/ 2147483646 h 130"/>
                  <a:gd name="T2" fmla="*/ 0 w 110"/>
                  <a:gd name="T3" fmla="*/ 2147483646 h 130"/>
                  <a:gd name="T4" fmla="*/ 0 w 110"/>
                  <a:gd name="T5" fmla="*/ 2147483646 h 130"/>
                  <a:gd name="T6" fmla="*/ 0 w 110"/>
                  <a:gd name="T7" fmla="*/ 2147483646 h 130"/>
                  <a:gd name="T8" fmla="*/ 0 w 110"/>
                  <a:gd name="T9" fmla="*/ 2147483646 h 130"/>
                  <a:gd name="T10" fmla="*/ 0 w 110"/>
                  <a:gd name="T11" fmla="*/ 2147483646 h 130"/>
                  <a:gd name="T12" fmla="*/ 0 w 110"/>
                  <a:gd name="T13" fmla="*/ 2147483646 h 130"/>
                  <a:gd name="T14" fmla="*/ 0 w 110"/>
                  <a:gd name="T15" fmla="*/ 2147483646 h 130"/>
                  <a:gd name="T16" fmla="*/ 0 w 110"/>
                  <a:gd name="T17" fmla="*/ 2147483646 h 130"/>
                  <a:gd name="T18" fmla="*/ 0 w 110"/>
                  <a:gd name="T19" fmla="*/ 2147483646 h 130"/>
                  <a:gd name="T20" fmla="*/ 0 w 110"/>
                  <a:gd name="T21" fmla="*/ 2147483646 h 130"/>
                  <a:gd name="T22" fmla="*/ 0 w 110"/>
                  <a:gd name="T23" fmla="*/ 2147483646 h 130"/>
                  <a:gd name="T24" fmla="*/ 0 w 110"/>
                  <a:gd name="T25" fmla="*/ 2147483646 h 130"/>
                  <a:gd name="T26" fmla="*/ 0 w 110"/>
                  <a:gd name="T27" fmla="*/ 2147483646 h 130"/>
                  <a:gd name="T28" fmla="*/ 0 w 110"/>
                  <a:gd name="T29" fmla="*/ 2147483646 h 130"/>
                  <a:gd name="T30" fmla="*/ 0 w 110"/>
                  <a:gd name="T31" fmla="*/ 2147483646 h 130"/>
                  <a:gd name="T32" fmla="*/ 0 w 110"/>
                  <a:gd name="T33" fmla="*/ 2147483646 h 130"/>
                  <a:gd name="T34" fmla="*/ 0 w 110"/>
                  <a:gd name="T35" fmla="*/ 2147483646 h 130"/>
                  <a:gd name="T36" fmla="*/ 0 w 110"/>
                  <a:gd name="T37" fmla="*/ 2147483646 h 130"/>
                  <a:gd name="T38" fmla="*/ 0 w 110"/>
                  <a:gd name="T39" fmla="*/ 2147483646 h 130"/>
                  <a:gd name="T40" fmla="*/ 0 w 110"/>
                  <a:gd name="T41" fmla="*/ 2147483646 h 130"/>
                  <a:gd name="T42" fmla="*/ 0 w 110"/>
                  <a:gd name="T43" fmla="*/ 2147483646 h 130"/>
                  <a:gd name="T44" fmla="*/ 0 w 110"/>
                  <a:gd name="T45" fmla="*/ 2147483646 h 130"/>
                  <a:gd name="T46" fmla="*/ 0 w 110"/>
                  <a:gd name="T47" fmla="*/ 2147483646 h 130"/>
                  <a:gd name="T48" fmla="*/ 0 w 110"/>
                  <a:gd name="T49" fmla="*/ 2147483646 h 130"/>
                  <a:gd name="T50" fmla="*/ 0 w 110"/>
                  <a:gd name="T51" fmla="*/ 2147483646 h 130"/>
                  <a:gd name="T52" fmla="*/ 0 w 110"/>
                  <a:gd name="T53" fmla="*/ 2147483646 h 130"/>
                  <a:gd name="T54" fmla="*/ 0 w 110"/>
                  <a:gd name="T55" fmla="*/ 2147483646 h 130"/>
                  <a:gd name="T56" fmla="*/ 0 w 110"/>
                  <a:gd name="T57" fmla="*/ 2147483646 h 130"/>
                  <a:gd name="T58" fmla="*/ 0 w 110"/>
                  <a:gd name="T59" fmla="*/ 2147483646 h 130"/>
                  <a:gd name="T60" fmla="*/ 0 w 110"/>
                  <a:gd name="T61" fmla="*/ 2147483646 h 130"/>
                  <a:gd name="T62" fmla="*/ 0 w 110"/>
                  <a:gd name="T63" fmla="*/ 2147483646 h 130"/>
                  <a:gd name="T64" fmla="*/ 0 w 110"/>
                  <a:gd name="T65" fmla="*/ 2147483646 h 130"/>
                  <a:gd name="T66" fmla="*/ 0 w 110"/>
                  <a:gd name="T67" fmla="*/ 2147483646 h 130"/>
                  <a:gd name="T68" fmla="*/ 0 w 110"/>
                  <a:gd name="T69" fmla="*/ 2147483646 h 130"/>
                  <a:gd name="T70" fmla="*/ 0 w 110"/>
                  <a:gd name="T71" fmla="*/ 2147483646 h 130"/>
                  <a:gd name="T72" fmla="*/ 0 w 110"/>
                  <a:gd name="T73" fmla="*/ 2147483646 h 130"/>
                  <a:gd name="T74" fmla="*/ 0 w 110"/>
                  <a:gd name="T75" fmla="*/ 2147483646 h 130"/>
                  <a:gd name="T76" fmla="*/ 0 w 110"/>
                  <a:gd name="T77" fmla="*/ 2147483646 h 130"/>
                  <a:gd name="T78" fmla="*/ 0 w 110"/>
                  <a:gd name="T79" fmla="*/ 2147483646 h 130"/>
                  <a:gd name="T80" fmla="*/ 0 w 110"/>
                  <a:gd name="T81" fmla="*/ 2147483646 h 130"/>
                  <a:gd name="T82" fmla="*/ 0 w 110"/>
                  <a:gd name="T83" fmla="*/ 2147483646 h 130"/>
                  <a:gd name="T84" fmla="*/ 0 w 110"/>
                  <a:gd name="T85" fmla="*/ 2147483646 h 130"/>
                  <a:gd name="T86" fmla="*/ 0 w 110"/>
                  <a:gd name="T87" fmla="*/ 2147483646 h 130"/>
                  <a:gd name="T88" fmla="*/ 0 w 110"/>
                  <a:gd name="T89" fmla="*/ 2147483646 h 130"/>
                  <a:gd name="T90" fmla="*/ 0 w 110"/>
                  <a:gd name="T91" fmla="*/ 2147483646 h 130"/>
                  <a:gd name="T92" fmla="*/ 0 w 110"/>
                  <a:gd name="T93" fmla="*/ 2147483646 h 130"/>
                  <a:gd name="T94" fmla="*/ 0 w 110"/>
                  <a:gd name="T95" fmla="*/ 2147483646 h 130"/>
                  <a:gd name="T96" fmla="*/ 0 w 110"/>
                  <a:gd name="T97" fmla="*/ 2147483646 h 130"/>
                  <a:gd name="T98" fmla="*/ 0 w 110"/>
                  <a:gd name="T99" fmla="*/ 2147483646 h 130"/>
                  <a:gd name="T100" fmla="*/ 0 w 110"/>
                  <a:gd name="T101" fmla="*/ 2147483646 h 130"/>
                  <a:gd name="T102" fmla="*/ 0 w 110"/>
                  <a:gd name="T103" fmla="*/ 2147483646 h 130"/>
                  <a:gd name="T104" fmla="*/ 0 w 110"/>
                  <a:gd name="T105" fmla="*/ 2147483646 h 130"/>
                  <a:gd name="T106" fmla="*/ 0 w 110"/>
                  <a:gd name="T107" fmla="*/ 2147483646 h 130"/>
                  <a:gd name="T108" fmla="*/ 0 w 110"/>
                  <a:gd name="T109" fmla="*/ 2147483646 h 130"/>
                  <a:gd name="T110" fmla="*/ 0 w 110"/>
                  <a:gd name="T111" fmla="*/ 2147483646 h 130"/>
                  <a:gd name="T112" fmla="*/ 0 w 110"/>
                  <a:gd name="T113" fmla="*/ 2147483646 h 13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10"/>
                  <a:gd name="T172" fmla="*/ 0 h 130"/>
                  <a:gd name="T173" fmla="*/ 110 w 110"/>
                  <a:gd name="T174" fmla="*/ 130 h 13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10" h="130">
                    <a:moveTo>
                      <a:pt x="0" y="130"/>
                    </a:moveTo>
                    <a:lnTo>
                      <a:pt x="0" y="130"/>
                    </a:lnTo>
                    <a:lnTo>
                      <a:pt x="0" y="129"/>
                    </a:lnTo>
                    <a:lnTo>
                      <a:pt x="0" y="128"/>
                    </a:lnTo>
                    <a:lnTo>
                      <a:pt x="0" y="127"/>
                    </a:lnTo>
                    <a:lnTo>
                      <a:pt x="0" y="126"/>
                    </a:lnTo>
                    <a:lnTo>
                      <a:pt x="0" y="125"/>
                    </a:lnTo>
                    <a:lnTo>
                      <a:pt x="0" y="124"/>
                    </a:lnTo>
                    <a:lnTo>
                      <a:pt x="0" y="123"/>
                    </a:lnTo>
                    <a:lnTo>
                      <a:pt x="0" y="122"/>
                    </a:lnTo>
                    <a:lnTo>
                      <a:pt x="0" y="121"/>
                    </a:lnTo>
                    <a:lnTo>
                      <a:pt x="0" y="120"/>
                    </a:lnTo>
                    <a:lnTo>
                      <a:pt x="0" y="119"/>
                    </a:lnTo>
                    <a:lnTo>
                      <a:pt x="0" y="118"/>
                    </a:lnTo>
                    <a:lnTo>
                      <a:pt x="0" y="117"/>
                    </a:lnTo>
                    <a:lnTo>
                      <a:pt x="0" y="116"/>
                    </a:lnTo>
                    <a:lnTo>
                      <a:pt x="0" y="115"/>
                    </a:lnTo>
                    <a:lnTo>
                      <a:pt x="0" y="114"/>
                    </a:lnTo>
                    <a:lnTo>
                      <a:pt x="0" y="113"/>
                    </a:lnTo>
                    <a:lnTo>
                      <a:pt x="0" y="112"/>
                    </a:lnTo>
                    <a:lnTo>
                      <a:pt x="0" y="111"/>
                    </a:lnTo>
                    <a:lnTo>
                      <a:pt x="0" y="110"/>
                    </a:lnTo>
                    <a:lnTo>
                      <a:pt x="0" y="109"/>
                    </a:lnTo>
                    <a:lnTo>
                      <a:pt x="0" y="108"/>
                    </a:lnTo>
                    <a:lnTo>
                      <a:pt x="0" y="107"/>
                    </a:lnTo>
                    <a:lnTo>
                      <a:pt x="0" y="106"/>
                    </a:lnTo>
                    <a:lnTo>
                      <a:pt x="0" y="105"/>
                    </a:lnTo>
                    <a:lnTo>
                      <a:pt x="0" y="104"/>
                    </a:lnTo>
                    <a:lnTo>
                      <a:pt x="0" y="103"/>
                    </a:lnTo>
                    <a:lnTo>
                      <a:pt x="0" y="102"/>
                    </a:lnTo>
                    <a:lnTo>
                      <a:pt x="0" y="101"/>
                    </a:lnTo>
                    <a:lnTo>
                      <a:pt x="0" y="100"/>
                    </a:lnTo>
                    <a:lnTo>
                      <a:pt x="0" y="99"/>
                    </a:lnTo>
                    <a:lnTo>
                      <a:pt x="0" y="98"/>
                    </a:lnTo>
                    <a:lnTo>
                      <a:pt x="0" y="97"/>
                    </a:lnTo>
                    <a:lnTo>
                      <a:pt x="0" y="96"/>
                    </a:lnTo>
                    <a:lnTo>
                      <a:pt x="0" y="95"/>
                    </a:lnTo>
                    <a:lnTo>
                      <a:pt x="0" y="94"/>
                    </a:lnTo>
                    <a:lnTo>
                      <a:pt x="0" y="93"/>
                    </a:lnTo>
                    <a:lnTo>
                      <a:pt x="0" y="92"/>
                    </a:lnTo>
                    <a:lnTo>
                      <a:pt x="0" y="91"/>
                    </a:lnTo>
                    <a:lnTo>
                      <a:pt x="0" y="90"/>
                    </a:lnTo>
                    <a:lnTo>
                      <a:pt x="0" y="89"/>
                    </a:lnTo>
                    <a:lnTo>
                      <a:pt x="0" y="88"/>
                    </a:lnTo>
                    <a:lnTo>
                      <a:pt x="0" y="87"/>
                    </a:lnTo>
                    <a:lnTo>
                      <a:pt x="0" y="86"/>
                    </a:lnTo>
                    <a:lnTo>
                      <a:pt x="0" y="85"/>
                    </a:lnTo>
                    <a:lnTo>
                      <a:pt x="0" y="84"/>
                    </a:lnTo>
                    <a:lnTo>
                      <a:pt x="0" y="83"/>
                    </a:lnTo>
                    <a:lnTo>
                      <a:pt x="0" y="82"/>
                    </a:lnTo>
                    <a:lnTo>
                      <a:pt x="0" y="81"/>
                    </a:lnTo>
                    <a:lnTo>
                      <a:pt x="0" y="80"/>
                    </a:lnTo>
                    <a:lnTo>
                      <a:pt x="0" y="79"/>
                    </a:lnTo>
                    <a:lnTo>
                      <a:pt x="0" y="78"/>
                    </a:lnTo>
                    <a:lnTo>
                      <a:pt x="0" y="77"/>
                    </a:lnTo>
                    <a:lnTo>
                      <a:pt x="0" y="76"/>
                    </a:lnTo>
                    <a:lnTo>
                      <a:pt x="0" y="75"/>
                    </a:lnTo>
                    <a:lnTo>
                      <a:pt x="0" y="74"/>
                    </a:lnTo>
                    <a:lnTo>
                      <a:pt x="0" y="73"/>
                    </a:lnTo>
                    <a:lnTo>
                      <a:pt x="0" y="72"/>
                    </a:lnTo>
                    <a:lnTo>
                      <a:pt x="0" y="71"/>
                    </a:lnTo>
                    <a:lnTo>
                      <a:pt x="0" y="70"/>
                    </a:lnTo>
                    <a:lnTo>
                      <a:pt x="0" y="69"/>
                    </a:lnTo>
                    <a:lnTo>
                      <a:pt x="0" y="68"/>
                    </a:lnTo>
                    <a:lnTo>
                      <a:pt x="0" y="67"/>
                    </a:lnTo>
                    <a:lnTo>
                      <a:pt x="0" y="66"/>
                    </a:lnTo>
                    <a:lnTo>
                      <a:pt x="0" y="65"/>
                    </a:lnTo>
                    <a:lnTo>
                      <a:pt x="0" y="64"/>
                    </a:lnTo>
                    <a:lnTo>
                      <a:pt x="0" y="63"/>
                    </a:lnTo>
                    <a:lnTo>
                      <a:pt x="0" y="62"/>
                    </a:lnTo>
                    <a:lnTo>
                      <a:pt x="0" y="61"/>
                    </a:lnTo>
                    <a:lnTo>
                      <a:pt x="0" y="60"/>
                    </a:lnTo>
                    <a:lnTo>
                      <a:pt x="0" y="59"/>
                    </a:lnTo>
                    <a:lnTo>
                      <a:pt x="0" y="58"/>
                    </a:lnTo>
                    <a:lnTo>
                      <a:pt x="0" y="57"/>
                    </a:lnTo>
                    <a:lnTo>
                      <a:pt x="0" y="56"/>
                    </a:lnTo>
                    <a:lnTo>
                      <a:pt x="0" y="55"/>
                    </a:lnTo>
                    <a:lnTo>
                      <a:pt x="0" y="54"/>
                    </a:lnTo>
                    <a:lnTo>
                      <a:pt x="0" y="53"/>
                    </a:lnTo>
                    <a:lnTo>
                      <a:pt x="0" y="52"/>
                    </a:lnTo>
                    <a:lnTo>
                      <a:pt x="0" y="51"/>
                    </a:lnTo>
                    <a:lnTo>
                      <a:pt x="0" y="50"/>
                    </a:lnTo>
                    <a:lnTo>
                      <a:pt x="0" y="49"/>
                    </a:lnTo>
                    <a:lnTo>
                      <a:pt x="0" y="48"/>
                    </a:lnTo>
                    <a:lnTo>
                      <a:pt x="0" y="47"/>
                    </a:lnTo>
                    <a:lnTo>
                      <a:pt x="0" y="46"/>
                    </a:lnTo>
                    <a:lnTo>
                      <a:pt x="0" y="45"/>
                    </a:lnTo>
                    <a:lnTo>
                      <a:pt x="0" y="44"/>
                    </a:lnTo>
                    <a:lnTo>
                      <a:pt x="0" y="43"/>
                    </a:lnTo>
                    <a:lnTo>
                      <a:pt x="0" y="42"/>
                    </a:lnTo>
                    <a:lnTo>
                      <a:pt x="0" y="41"/>
                    </a:lnTo>
                    <a:lnTo>
                      <a:pt x="0" y="40"/>
                    </a:lnTo>
                    <a:lnTo>
                      <a:pt x="0" y="39"/>
                    </a:lnTo>
                    <a:lnTo>
                      <a:pt x="0" y="38"/>
                    </a:lnTo>
                    <a:lnTo>
                      <a:pt x="0" y="37"/>
                    </a:lnTo>
                    <a:lnTo>
                      <a:pt x="0" y="36"/>
                    </a:lnTo>
                    <a:lnTo>
                      <a:pt x="0" y="35"/>
                    </a:lnTo>
                    <a:lnTo>
                      <a:pt x="0" y="34"/>
                    </a:lnTo>
                    <a:lnTo>
                      <a:pt x="0" y="33"/>
                    </a:lnTo>
                    <a:lnTo>
                      <a:pt x="0" y="32"/>
                    </a:lnTo>
                    <a:lnTo>
                      <a:pt x="0" y="31"/>
                    </a:lnTo>
                    <a:lnTo>
                      <a:pt x="0" y="30"/>
                    </a:lnTo>
                    <a:lnTo>
                      <a:pt x="0" y="29"/>
                    </a:lnTo>
                    <a:lnTo>
                      <a:pt x="0" y="28"/>
                    </a:lnTo>
                    <a:lnTo>
                      <a:pt x="0" y="27"/>
                    </a:lnTo>
                    <a:lnTo>
                      <a:pt x="0" y="26"/>
                    </a:lnTo>
                    <a:lnTo>
                      <a:pt x="0" y="25"/>
                    </a:lnTo>
                    <a:lnTo>
                      <a:pt x="0" y="24"/>
                    </a:lnTo>
                    <a:lnTo>
                      <a:pt x="0" y="23"/>
                    </a:lnTo>
                    <a:lnTo>
                      <a:pt x="0" y="22"/>
                    </a:lnTo>
                    <a:lnTo>
                      <a:pt x="0" y="21"/>
                    </a:lnTo>
                    <a:lnTo>
                      <a:pt x="0" y="20"/>
                    </a:lnTo>
                    <a:lnTo>
                      <a:pt x="0" y="19"/>
                    </a:lnTo>
                    <a:lnTo>
                      <a:pt x="0" y="18"/>
                    </a:lnTo>
                    <a:lnTo>
                      <a:pt x="0" y="17"/>
                    </a:lnTo>
                    <a:lnTo>
                      <a:pt x="0" y="16"/>
                    </a:lnTo>
                    <a:lnTo>
                      <a:pt x="0" y="15"/>
                    </a:lnTo>
                    <a:lnTo>
                      <a:pt x="0" y="14"/>
                    </a:lnTo>
                    <a:lnTo>
                      <a:pt x="0" y="13"/>
                    </a:lnTo>
                    <a:lnTo>
                      <a:pt x="0" y="12"/>
                    </a:lnTo>
                    <a:lnTo>
                      <a:pt x="0" y="11"/>
                    </a:lnTo>
                    <a:lnTo>
                      <a:pt x="0" y="10"/>
                    </a:lnTo>
                    <a:lnTo>
                      <a:pt x="0" y="9"/>
                    </a:lnTo>
                    <a:lnTo>
                      <a:pt x="0" y="8"/>
                    </a:lnTo>
                    <a:lnTo>
                      <a:pt x="0" y="7"/>
                    </a:lnTo>
                    <a:lnTo>
                      <a:pt x="0" y="6"/>
                    </a:lnTo>
                    <a:lnTo>
                      <a:pt x="0" y="5"/>
                    </a:lnTo>
                    <a:lnTo>
                      <a:pt x="0" y="4"/>
                    </a:lnTo>
                    <a:lnTo>
                      <a:pt x="0" y="3"/>
                    </a:lnTo>
                    <a:lnTo>
                      <a:pt x="0" y="2"/>
                    </a:lnTo>
                    <a:lnTo>
                      <a:pt x="0" y="1"/>
                    </a:lnTo>
                    <a:lnTo>
                      <a:pt x="110" y="1"/>
                    </a:lnTo>
                    <a:lnTo>
                      <a:pt x="110" y="0"/>
                    </a:lnTo>
                  </a:path>
                </a:pathLst>
              </a:custGeom>
              <a:noFill/>
              <a:ln w="28575" cap="rnd" cmpd="sng">
                <a:solidFill>
                  <a:srgbClr val="B2B2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9464" name="Text Box 131"/>
              <p:cNvSpPr txBox="1">
                <a:spLocks noChangeArrowheads="1"/>
              </p:cNvSpPr>
              <p:nvPr/>
            </p:nvSpPr>
            <p:spPr bwMode="auto">
              <a:xfrm>
                <a:off x="501" y="5961"/>
                <a:ext cx="657" cy="2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ea typeface="MS PGothic" panose="020B0600070205080204" pitchFamily="34" charset="-128"/>
                  </a:defRPr>
                </a:lvl1pPr>
                <a:lvl2pPr marL="742950" indent="-285750">
                  <a:spcBef>
                    <a:spcPct val="20000"/>
                  </a:spcBef>
                  <a:buChar char="–"/>
                  <a:defRPr sz="2800">
                    <a:solidFill>
                      <a:schemeClr val="tx1"/>
                    </a:solidFill>
                    <a:latin typeface="Times New Roman" panose="02020603050405020304" pitchFamily="18" charset="0"/>
                    <a:ea typeface="MS PGothic" panose="020B0600070205080204" pitchFamily="34" charset="-128"/>
                  </a:defRPr>
                </a:lvl2pPr>
                <a:lvl3pPr marL="1143000" indent="-228600">
                  <a:spcBef>
                    <a:spcPct val="20000"/>
                  </a:spcBef>
                  <a:buChar char="•"/>
                  <a:defRPr sz="2400">
                    <a:solidFill>
                      <a:schemeClr val="tx1"/>
                    </a:solidFill>
                    <a:latin typeface="Times New Roman" panose="02020603050405020304" pitchFamily="18" charset="0"/>
                    <a:ea typeface="MS PGothic"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9pPr>
              </a:lstStyle>
              <a:p>
                <a:pPr eaLnBrk="1" hangingPunct="1">
                  <a:spcBef>
                    <a:spcPct val="0"/>
                  </a:spcBef>
                  <a:buFontTx/>
                  <a:buNone/>
                </a:pPr>
                <a:r>
                  <a:rPr lang="en-US" altLang="en-US" sz="1800">
                    <a:latin typeface="Arial" panose="020B0604020202020204" pitchFamily="34" charset="0"/>
                  </a:rPr>
                  <a:t>0/2000</a:t>
                </a:r>
              </a:p>
            </p:txBody>
          </p:sp>
        </p:grpSp>
        <p:grpSp>
          <p:nvGrpSpPr>
            <p:cNvPr id="59439" name="Group 132"/>
            <p:cNvGrpSpPr>
              <a:grpSpLocks/>
            </p:cNvGrpSpPr>
            <p:nvPr/>
          </p:nvGrpSpPr>
          <p:grpSpPr bwMode="auto">
            <a:xfrm>
              <a:off x="2592" y="5892"/>
              <a:ext cx="940" cy="840"/>
              <a:chOff x="2592" y="5892"/>
              <a:chExt cx="940" cy="840"/>
            </a:xfrm>
          </p:grpSpPr>
          <p:sp>
            <p:nvSpPr>
              <p:cNvPr id="59457" name="Rectangle 133"/>
              <p:cNvSpPr>
                <a:spLocks noChangeArrowheads="1"/>
              </p:cNvSpPr>
              <p:nvPr/>
            </p:nvSpPr>
            <p:spPr bwMode="auto">
              <a:xfrm>
                <a:off x="2632" y="5892"/>
                <a:ext cx="720" cy="840"/>
              </a:xfrm>
              <a:prstGeom prst="rect">
                <a:avLst/>
              </a:prstGeom>
              <a:noFill/>
              <a:ln w="9525"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ea typeface="MS PGothic" panose="020B0600070205080204" pitchFamily="34" charset="-128"/>
                  </a:defRPr>
                </a:lvl1pPr>
                <a:lvl2pPr marL="742950" indent="-285750">
                  <a:spcBef>
                    <a:spcPct val="20000"/>
                  </a:spcBef>
                  <a:buChar char="–"/>
                  <a:defRPr sz="2800">
                    <a:solidFill>
                      <a:schemeClr val="tx1"/>
                    </a:solidFill>
                    <a:latin typeface="Times New Roman" panose="02020603050405020304" pitchFamily="18" charset="0"/>
                    <a:ea typeface="MS PGothic" panose="020B0600070205080204" pitchFamily="34" charset="-128"/>
                  </a:defRPr>
                </a:lvl2pPr>
                <a:lvl3pPr marL="1143000" indent="-228600">
                  <a:spcBef>
                    <a:spcPct val="20000"/>
                  </a:spcBef>
                  <a:buChar char="•"/>
                  <a:defRPr sz="2400">
                    <a:solidFill>
                      <a:schemeClr val="tx1"/>
                    </a:solidFill>
                    <a:latin typeface="Times New Roman" panose="02020603050405020304" pitchFamily="18" charset="0"/>
                    <a:ea typeface="MS PGothic"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9pPr>
              </a:lstStyle>
              <a:p>
                <a:pPr eaLnBrk="1" hangingPunct="1">
                  <a:spcBef>
                    <a:spcPct val="0"/>
                  </a:spcBef>
                  <a:buFontTx/>
                  <a:buNone/>
                </a:pPr>
                <a:endParaRPr lang="en-US" altLang="en-US" sz="1800">
                  <a:latin typeface="Papyrus" panose="03070502060502030205" pitchFamily="66" charset="0"/>
                </a:endParaRPr>
              </a:p>
            </p:txBody>
          </p:sp>
          <p:sp>
            <p:nvSpPr>
              <p:cNvPr id="59458" name="Freeform 134"/>
              <p:cNvSpPr>
                <a:spLocks/>
              </p:cNvSpPr>
              <p:nvPr/>
            </p:nvSpPr>
            <p:spPr bwMode="auto">
              <a:xfrm>
                <a:off x="2662" y="5922"/>
                <a:ext cx="660" cy="780"/>
              </a:xfrm>
              <a:custGeom>
                <a:avLst/>
                <a:gdLst>
                  <a:gd name="T0" fmla="*/ 2147483646 w 110"/>
                  <a:gd name="T1" fmla="*/ 2147483646 h 130"/>
                  <a:gd name="T2" fmla="*/ 2147483646 w 110"/>
                  <a:gd name="T3" fmla="*/ 2147483646 h 130"/>
                  <a:gd name="T4" fmla="*/ 2147483646 w 110"/>
                  <a:gd name="T5" fmla="*/ 2147483646 h 130"/>
                  <a:gd name="T6" fmla="*/ 2147483646 w 110"/>
                  <a:gd name="T7" fmla="*/ 2147483646 h 130"/>
                  <a:gd name="T8" fmla="*/ 2147483646 w 110"/>
                  <a:gd name="T9" fmla="*/ 2147483646 h 130"/>
                  <a:gd name="T10" fmla="*/ 2147483646 w 110"/>
                  <a:gd name="T11" fmla="*/ 2147483646 h 130"/>
                  <a:gd name="T12" fmla="*/ 2147483646 w 110"/>
                  <a:gd name="T13" fmla="*/ 2147483646 h 130"/>
                  <a:gd name="T14" fmla="*/ 2147483646 w 110"/>
                  <a:gd name="T15" fmla="*/ 2147483646 h 130"/>
                  <a:gd name="T16" fmla="*/ 2147483646 w 110"/>
                  <a:gd name="T17" fmla="*/ 2147483646 h 130"/>
                  <a:gd name="T18" fmla="*/ 2147483646 w 110"/>
                  <a:gd name="T19" fmla="*/ 2147483646 h 130"/>
                  <a:gd name="T20" fmla="*/ 2147483646 w 110"/>
                  <a:gd name="T21" fmla="*/ 2147483646 h 130"/>
                  <a:gd name="T22" fmla="*/ 2147483646 w 110"/>
                  <a:gd name="T23" fmla="*/ 2147483646 h 130"/>
                  <a:gd name="T24" fmla="*/ 2147483646 w 110"/>
                  <a:gd name="T25" fmla="*/ 2147483646 h 130"/>
                  <a:gd name="T26" fmla="*/ 2147483646 w 110"/>
                  <a:gd name="T27" fmla="*/ 2147483646 h 130"/>
                  <a:gd name="T28" fmla="*/ 2147483646 w 110"/>
                  <a:gd name="T29" fmla="*/ 2147483646 h 130"/>
                  <a:gd name="T30" fmla="*/ 2147483646 w 110"/>
                  <a:gd name="T31" fmla="*/ 2147483646 h 130"/>
                  <a:gd name="T32" fmla="*/ 2147483646 w 110"/>
                  <a:gd name="T33" fmla="*/ 2147483646 h 130"/>
                  <a:gd name="T34" fmla="*/ 2147483646 w 110"/>
                  <a:gd name="T35" fmla="*/ 2147483646 h 130"/>
                  <a:gd name="T36" fmla="*/ 2147483646 w 110"/>
                  <a:gd name="T37" fmla="*/ 2147483646 h 130"/>
                  <a:gd name="T38" fmla="*/ 2147483646 w 110"/>
                  <a:gd name="T39" fmla="*/ 2147483646 h 130"/>
                  <a:gd name="T40" fmla="*/ 2147483646 w 110"/>
                  <a:gd name="T41" fmla="*/ 2147483646 h 130"/>
                  <a:gd name="T42" fmla="*/ 2147483646 w 110"/>
                  <a:gd name="T43" fmla="*/ 2147483646 h 130"/>
                  <a:gd name="T44" fmla="*/ 2147483646 w 110"/>
                  <a:gd name="T45" fmla="*/ 2147483646 h 130"/>
                  <a:gd name="T46" fmla="*/ 2147483646 w 110"/>
                  <a:gd name="T47" fmla="*/ 2147483646 h 130"/>
                  <a:gd name="T48" fmla="*/ 2147483646 w 110"/>
                  <a:gd name="T49" fmla="*/ 2147483646 h 130"/>
                  <a:gd name="T50" fmla="*/ 2147483646 w 110"/>
                  <a:gd name="T51" fmla="*/ 2147483646 h 130"/>
                  <a:gd name="T52" fmla="*/ 2147483646 w 110"/>
                  <a:gd name="T53" fmla="*/ 2147483646 h 130"/>
                  <a:gd name="T54" fmla="*/ 2147483646 w 110"/>
                  <a:gd name="T55" fmla="*/ 2147483646 h 130"/>
                  <a:gd name="T56" fmla="*/ 2147483646 w 110"/>
                  <a:gd name="T57" fmla="*/ 2147483646 h 130"/>
                  <a:gd name="T58" fmla="*/ 2147483646 w 110"/>
                  <a:gd name="T59" fmla="*/ 2147483646 h 130"/>
                  <a:gd name="T60" fmla="*/ 2147483646 w 110"/>
                  <a:gd name="T61" fmla="*/ 2147483646 h 130"/>
                  <a:gd name="T62" fmla="*/ 2147483646 w 110"/>
                  <a:gd name="T63" fmla="*/ 2147483646 h 130"/>
                  <a:gd name="T64" fmla="*/ 2147483646 w 110"/>
                  <a:gd name="T65" fmla="*/ 2147483646 h 130"/>
                  <a:gd name="T66" fmla="*/ 2147483646 w 110"/>
                  <a:gd name="T67" fmla="*/ 2147483646 h 130"/>
                  <a:gd name="T68" fmla="*/ 2147483646 w 110"/>
                  <a:gd name="T69" fmla="*/ 2147483646 h 130"/>
                  <a:gd name="T70" fmla="*/ 2147483646 w 110"/>
                  <a:gd name="T71" fmla="*/ 2147483646 h 130"/>
                  <a:gd name="T72" fmla="*/ 2147483646 w 110"/>
                  <a:gd name="T73" fmla="*/ 2147483646 h 130"/>
                  <a:gd name="T74" fmla="*/ 2147483646 w 110"/>
                  <a:gd name="T75" fmla="*/ 2147483646 h 130"/>
                  <a:gd name="T76" fmla="*/ 2147483646 w 110"/>
                  <a:gd name="T77" fmla="*/ 2147483646 h 130"/>
                  <a:gd name="T78" fmla="*/ 2147483646 w 110"/>
                  <a:gd name="T79" fmla="*/ 2147483646 h 130"/>
                  <a:gd name="T80" fmla="*/ 2147483646 w 110"/>
                  <a:gd name="T81" fmla="*/ 2147483646 h 130"/>
                  <a:gd name="T82" fmla="*/ 2147483646 w 110"/>
                  <a:gd name="T83" fmla="*/ 2147483646 h 130"/>
                  <a:gd name="T84" fmla="*/ 2147483646 w 110"/>
                  <a:gd name="T85" fmla="*/ 2147483646 h 130"/>
                  <a:gd name="T86" fmla="*/ 2147483646 w 110"/>
                  <a:gd name="T87" fmla="*/ 2147483646 h 130"/>
                  <a:gd name="T88" fmla="*/ 2147483646 w 110"/>
                  <a:gd name="T89" fmla="*/ 2147483646 h 130"/>
                  <a:gd name="T90" fmla="*/ 2147483646 w 110"/>
                  <a:gd name="T91" fmla="*/ 2147483646 h 130"/>
                  <a:gd name="T92" fmla="*/ 2147483646 w 110"/>
                  <a:gd name="T93" fmla="*/ 2147483646 h 130"/>
                  <a:gd name="T94" fmla="*/ 2147483646 w 110"/>
                  <a:gd name="T95" fmla="*/ 2147483646 h 130"/>
                  <a:gd name="T96" fmla="*/ 2147483646 w 110"/>
                  <a:gd name="T97" fmla="*/ 2147483646 h 130"/>
                  <a:gd name="T98" fmla="*/ 2147483646 w 110"/>
                  <a:gd name="T99" fmla="*/ 2147483646 h 130"/>
                  <a:gd name="T100" fmla="*/ 2147483646 w 110"/>
                  <a:gd name="T101" fmla="*/ 2147483646 h 130"/>
                  <a:gd name="T102" fmla="*/ 2147483646 w 110"/>
                  <a:gd name="T103" fmla="*/ 2147483646 h 130"/>
                  <a:gd name="T104" fmla="*/ 2147483646 w 110"/>
                  <a:gd name="T105" fmla="*/ 2147483646 h 130"/>
                  <a:gd name="T106" fmla="*/ 2147483646 w 110"/>
                  <a:gd name="T107" fmla="*/ 2147483646 h 130"/>
                  <a:gd name="T108" fmla="*/ 2147483646 w 110"/>
                  <a:gd name="T109" fmla="*/ 2147483646 h 130"/>
                  <a:gd name="T110" fmla="*/ 2147483646 w 110"/>
                  <a:gd name="T111" fmla="*/ 2147483646 h 130"/>
                  <a:gd name="T112" fmla="*/ 2147483646 w 110"/>
                  <a:gd name="T113" fmla="*/ 2147483646 h 13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10"/>
                  <a:gd name="T172" fmla="*/ 0 h 130"/>
                  <a:gd name="T173" fmla="*/ 110 w 110"/>
                  <a:gd name="T174" fmla="*/ 130 h 13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10" h="130">
                    <a:moveTo>
                      <a:pt x="0" y="130"/>
                    </a:moveTo>
                    <a:lnTo>
                      <a:pt x="0" y="129"/>
                    </a:lnTo>
                    <a:lnTo>
                      <a:pt x="80" y="129"/>
                    </a:lnTo>
                    <a:lnTo>
                      <a:pt x="80" y="128"/>
                    </a:lnTo>
                    <a:lnTo>
                      <a:pt x="80" y="127"/>
                    </a:lnTo>
                    <a:lnTo>
                      <a:pt x="81" y="127"/>
                    </a:lnTo>
                    <a:lnTo>
                      <a:pt x="81" y="126"/>
                    </a:lnTo>
                    <a:lnTo>
                      <a:pt x="81" y="125"/>
                    </a:lnTo>
                    <a:lnTo>
                      <a:pt x="81" y="124"/>
                    </a:lnTo>
                    <a:lnTo>
                      <a:pt x="81" y="123"/>
                    </a:lnTo>
                    <a:lnTo>
                      <a:pt x="81" y="122"/>
                    </a:lnTo>
                    <a:lnTo>
                      <a:pt x="81" y="121"/>
                    </a:lnTo>
                    <a:lnTo>
                      <a:pt x="81" y="120"/>
                    </a:lnTo>
                    <a:lnTo>
                      <a:pt x="81" y="119"/>
                    </a:lnTo>
                    <a:lnTo>
                      <a:pt x="81" y="118"/>
                    </a:lnTo>
                    <a:lnTo>
                      <a:pt x="81" y="117"/>
                    </a:lnTo>
                    <a:lnTo>
                      <a:pt x="81" y="116"/>
                    </a:lnTo>
                    <a:lnTo>
                      <a:pt x="81" y="115"/>
                    </a:lnTo>
                    <a:lnTo>
                      <a:pt x="81" y="114"/>
                    </a:lnTo>
                    <a:lnTo>
                      <a:pt x="81" y="113"/>
                    </a:lnTo>
                    <a:lnTo>
                      <a:pt x="81" y="112"/>
                    </a:lnTo>
                    <a:lnTo>
                      <a:pt x="82" y="112"/>
                    </a:lnTo>
                    <a:lnTo>
                      <a:pt x="82" y="111"/>
                    </a:lnTo>
                    <a:lnTo>
                      <a:pt x="82" y="110"/>
                    </a:lnTo>
                    <a:lnTo>
                      <a:pt x="82" y="109"/>
                    </a:lnTo>
                    <a:lnTo>
                      <a:pt x="82" y="108"/>
                    </a:lnTo>
                    <a:lnTo>
                      <a:pt x="82" y="107"/>
                    </a:lnTo>
                    <a:lnTo>
                      <a:pt x="82" y="106"/>
                    </a:lnTo>
                    <a:lnTo>
                      <a:pt x="82" y="105"/>
                    </a:lnTo>
                    <a:lnTo>
                      <a:pt x="82" y="104"/>
                    </a:lnTo>
                    <a:lnTo>
                      <a:pt x="82" y="103"/>
                    </a:lnTo>
                    <a:lnTo>
                      <a:pt x="82" y="102"/>
                    </a:lnTo>
                    <a:lnTo>
                      <a:pt x="82" y="101"/>
                    </a:lnTo>
                    <a:lnTo>
                      <a:pt x="82" y="100"/>
                    </a:lnTo>
                    <a:lnTo>
                      <a:pt x="82" y="99"/>
                    </a:lnTo>
                    <a:lnTo>
                      <a:pt x="82" y="98"/>
                    </a:lnTo>
                    <a:lnTo>
                      <a:pt x="82" y="97"/>
                    </a:lnTo>
                    <a:lnTo>
                      <a:pt x="82" y="96"/>
                    </a:lnTo>
                    <a:lnTo>
                      <a:pt x="82" y="95"/>
                    </a:lnTo>
                    <a:lnTo>
                      <a:pt x="82" y="94"/>
                    </a:lnTo>
                    <a:lnTo>
                      <a:pt x="82" y="93"/>
                    </a:lnTo>
                    <a:lnTo>
                      <a:pt x="82" y="92"/>
                    </a:lnTo>
                    <a:lnTo>
                      <a:pt x="82" y="91"/>
                    </a:lnTo>
                    <a:lnTo>
                      <a:pt x="82" y="90"/>
                    </a:lnTo>
                    <a:lnTo>
                      <a:pt x="82" y="89"/>
                    </a:lnTo>
                    <a:lnTo>
                      <a:pt x="82" y="88"/>
                    </a:lnTo>
                    <a:lnTo>
                      <a:pt x="82" y="87"/>
                    </a:lnTo>
                    <a:lnTo>
                      <a:pt x="82" y="86"/>
                    </a:lnTo>
                    <a:lnTo>
                      <a:pt x="82" y="85"/>
                    </a:lnTo>
                    <a:lnTo>
                      <a:pt x="82" y="84"/>
                    </a:lnTo>
                    <a:lnTo>
                      <a:pt x="82" y="83"/>
                    </a:lnTo>
                    <a:lnTo>
                      <a:pt x="82" y="82"/>
                    </a:lnTo>
                    <a:lnTo>
                      <a:pt x="82" y="81"/>
                    </a:lnTo>
                    <a:lnTo>
                      <a:pt x="82" y="80"/>
                    </a:lnTo>
                    <a:lnTo>
                      <a:pt x="82" y="79"/>
                    </a:lnTo>
                    <a:lnTo>
                      <a:pt x="82" y="78"/>
                    </a:lnTo>
                    <a:lnTo>
                      <a:pt x="82" y="77"/>
                    </a:lnTo>
                    <a:lnTo>
                      <a:pt x="82" y="76"/>
                    </a:lnTo>
                    <a:lnTo>
                      <a:pt x="82" y="75"/>
                    </a:lnTo>
                    <a:lnTo>
                      <a:pt x="82" y="74"/>
                    </a:lnTo>
                    <a:lnTo>
                      <a:pt x="82" y="73"/>
                    </a:lnTo>
                    <a:lnTo>
                      <a:pt x="83" y="73"/>
                    </a:lnTo>
                    <a:lnTo>
                      <a:pt x="83" y="72"/>
                    </a:lnTo>
                    <a:lnTo>
                      <a:pt x="83" y="71"/>
                    </a:lnTo>
                    <a:lnTo>
                      <a:pt x="83" y="70"/>
                    </a:lnTo>
                    <a:lnTo>
                      <a:pt x="83" y="69"/>
                    </a:lnTo>
                    <a:lnTo>
                      <a:pt x="83" y="68"/>
                    </a:lnTo>
                    <a:lnTo>
                      <a:pt x="83" y="67"/>
                    </a:lnTo>
                    <a:lnTo>
                      <a:pt x="83" y="66"/>
                    </a:lnTo>
                    <a:lnTo>
                      <a:pt x="83" y="65"/>
                    </a:lnTo>
                    <a:lnTo>
                      <a:pt x="83" y="64"/>
                    </a:lnTo>
                    <a:lnTo>
                      <a:pt x="83" y="63"/>
                    </a:lnTo>
                    <a:lnTo>
                      <a:pt x="83" y="62"/>
                    </a:lnTo>
                    <a:lnTo>
                      <a:pt x="83" y="61"/>
                    </a:lnTo>
                    <a:lnTo>
                      <a:pt x="83" y="60"/>
                    </a:lnTo>
                    <a:lnTo>
                      <a:pt x="83" y="59"/>
                    </a:lnTo>
                    <a:lnTo>
                      <a:pt x="83" y="58"/>
                    </a:lnTo>
                    <a:lnTo>
                      <a:pt x="83" y="57"/>
                    </a:lnTo>
                    <a:lnTo>
                      <a:pt x="83" y="56"/>
                    </a:lnTo>
                    <a:lnTo>
                      <a:pt x="83" y="55"/>
                    </a:lnTo>
                    <a:lnTo>
                      <a:pt x="83" y="54"/>
                    </a:lnTo>
                    <a:lnTo>
                      <a:pt x="83" y="53"/>
                    </a:lnTo>
                    <a:lnTo>
                      <a:pt x="83" y="52"/>
                    </a:lnTo>
                    <a:lnTo>
                      <a:pt x="83" y="51"/>
                    </a:lnTo>
                    <a:lnTo>
                      <a:pt x="83" y="50"/>
                    </a:lnTo>
                    <a:lnTo>
                      <a:pt x="83" y="49"/>
                    </a:lnTo>
                    <a:lnTo>
                      <a:pt x="83" y="48"/>
                    </a:lnTo>
                    <a:lnTo>
                      <a:pt x="83" y="47"/>
                    </a:lnTo>
                    <a:lnTo>
                      <a:pt x="83" y="46"/>
                    </a:lnTo>
                    <a:lnTo>
                      <a:pt x="83" y="45"/>
                    </a:lnTo>
                    <a:lnTo>
                      <a:pt x="83" y="44"/>
                    </a:lnTo>
                    <a:lnTo>
                      <a:pt x="83" y="43"/>
                    </a:lnTo>
                    <a:lnTo>
                      <a:pt x="83" y="42"/>
                    </a:lnTo>
                    <a:lnTo>
                      <a:pt x="83" y="41"/>
                    </a:lnTo>
                    <a:lnTo>
                      <a:pt x="83" y="40"/>
                    </a:lnTo>
                    <a:lnTo>
                      <a:pt x="83" y="39"/>
                    </a:lnTo>
                    <a:lnTo>
                      <a:pt x="83" y="38"/>
                    </a:lnTo>
                    <a:lnTo>
                      <a:pt x="83" y="37"/>
                    </a:lnTo>
                    <a:lnTo>
                      <a:pt x="83" y="36"/>
                    </a:lnTo>
                    <a:lnTo>
                      <a:pt x="83" y="35"/>
                    </a:lnTo>
                    <a:lnTo>
                      <a:pt x="83" y="34"/>
                    </a:lnTo>
                    <a:lnTo>
                      <a:pt x="83" y="33"/>
                    </a:lnTo>
                    <a:lnTo>
                      <a:pt x="83" y="32"/>
                    </a:lnTo>
                    <a:lnTo>
                      <a:pt x="83" y="31"/>
                    </a:lnTo>
                    <a:lnTo>
                      <a:pt x="83" y="30"/>
                    </a:lnTo>
                    <a:lnTo>
                      <a:pt x="83" y="29"/>
                    </a:lnTo>
                    <a:lnTo>
                      <a:pt x="83" y="28"/>
                    </a:lnTo>
                    <a:lnTo>
                      <a:pt x="84" y="28"/>
                    </a:lnTo>
                    <a:lnTo>
                      <a:pt x="84" y="27"/>
                    </a:lnTo>
                    <a:lnTo>
                      <a:pt x="84" y="26"/>
                    </a:lnTo>
                    <a:lnTo>
                      <a:pt x="84" y="25"/>
                    </a:lnTo>
                    <a:lnTo>
                      <a:pt x="84" y="24"/>
                    </a:lnTo>
                    <a:lnTo>
                      <a:pt x="84" y="23"/>
                    </a:lnTo>
                    <a:lnTo>
                      <a:pt x="84" y="22"/>
                    </a:lnTo>
                    <a:lnTo>
                      <a:pt x="84" y="21"/>
                    </a:lnTo>
                    <a:lnTo>
                      <a:pt x="84" y="20"/>
                    </a:lnTo>
                    <a:lnTo>
                      <a:pt x="84" y="19"/>
                    </a:lnTo>
                    <a:lnTo>
                      <a:pt x="84" y="18"/>
                    </a:lnTo>
                    <a:lnTo>
                      <a:pt x="84" y="17"/>
                    </a:lnTo>
                    <a:lnTo>
                      <a:pt x="84" y="16"/>
                    </a:lnTo>
                    <a:lnTo>
                      <a:pt x="84" y="15"/>
                    </a:lnTo>
                    <a:lnTo>
                      <a:pt x="84" y="14"/>
                    </a:lnTo>
                    <a:lnTo>
                      <a:pt x="84" y="13"/>
                    </a:lnTo>
                    <a:lnTo>
                      <a:pt x="84" y="12"/>
                    </a:lnTo>
                    <a:lnTo>
                      <a:pt x="84" y="11"/>
                    </a:lnTo>
                    <a:lnTo>
                      <a:pt x="84" y="10"/>
                    </a:lnTo>
                    <a:lnTo>
                      <a:pt x="84" y="9"/>
                    </a:lnTo>
                    <a:lnTo>
                      <a:pt x="84" y="8"/>
                    </a:lnTo>
                    <a:lnTo>
                      <a:pt x="84" y="7"/>
                    </a:lnTo>
                    <a:lnTo>
                      <a:pt x="84" y="6"/>
                    </a:lnTo>
                    <a:lnTo>
                      <a:pt x="85" y="6"/>
                    </a:lnTo>
                    <a:lnTo>
                      <a:pt x="85" y="5"/>
                    </a:lnTo>
                    <a:lnTo>
                      <a:pt x="85" y="4"/>
                    </a:lnTo>
                    <a:lnTo>
                      <a:pt x="85" y="3"/>
                    </a:lnTo>
                    <a:lnTo>
                      <a:pt x="85" y="2"/>
                    </a:lnTo>
                    <a:lnTo>
                      <a:pt x="85" y="1"/>
                    </a:lnTo>
                    <a:lnTo>
                      <a:pt x="85" y="0"/>
                    </a:lnTo>
                    <a:lnTo>
                      <a:pt x="110" y="0"/>
                    </a:lnTo>
                  </a:path>
                </a:pathLst>
              </a:custGeom>
              <a:noFill/>
              <a:ln w="952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9459" name="Freeform 135"/>
              <p:cNvSpPr>
                <a:spLocks/>
              </p:cNvSpPr>
              <p:nvPr/>
            </p:nvSpPr>
            <p:spPr bwMode="auto">
              <a:xfrm>
                <a:off x="2662" y="5922"/>
                <a:ext cx="660" cy="780"/>
              </a:xfrm>
              <a:custGeom>
                <a:avLst/>
                <a:gdLst>
                  <a:gd name="T0" fmla="*/ 2147483646 w 110"/>
                  <a:gd name="T1" fmla="*/ 2147483646 h 130"/>
                  <a:gd name="T2" fmla="*/ 2147483646 w 110"/>
                  <a:gd name="T3" fmla="*/ 2147483646 h 130"/>
                  <a:gd name="T4" fmla="*/ 2147483646 w 110"/>
                  <a:gd name="T5" fmla="*/ 2147483646 h 130"/>
                  <a:gd name="T6" fmla="*/ 2147483646 w 110"/>
                  <a:gd name="T7" fmla="*/ 2147483646 h 130"/>
                  <a:gd name="T8" fmla="*/ 2147483646 w 110"/>
                  <a:gd name="T9" fmla="*/ 2147483646 h 130"/>
                  <a:gd name="T10" fmla="*/ 2147483646 w 110"/>
                  <a:gd name="T11" fmla="*/ 2147483646 h 130"/>
                  <a:gd name="T12" fmla="*/ 2147483646 w 110"/>
                  <a:gd name="T13" fmla="*/ 2147483646 h 130"/>
                  <a:gd name="T14" fmla="*/ 2147483646 w 110"/>
                  <a:gd name="T15" fmla="*/ 2147483646 h 130"/>
                  <a:gd name="T16" fmla="*/ 2147483646 w 110"/>
                  <a:gd name="T17" fmla="*/ 2147483646 h 130"/>
                  <a:gd name="T18" fmla="*/ 2147483646 w 110"/>
                  <a:gd name="T19" fmla="*/ 2147483646 h 130"/>
                  <a:gd name="T20" fmla="*/ 2147483646 w 110"/>
                  <a:gd name="T21" fmla="*/ 2147483646 h 130"/>
                  <a:gd name="T22" fmla="*/ 2147483646 w 110"/>
                  <a:gd name="T23" fmla="*/ 2147483646 h 130"/>
                  <a:gd name="T24" fmla="*/ 2147483646 w 110"/>
                  <a:gd name="T25" fmla="*/ 2147483646 h 130"/>
                  <a:gd name="T26" fmla="*/ 2147483646 w 110"/>
                  <a:gd name="T27" fmla="*/ 2147483646 h 130"/>
                  <a:gd name="T28" fmla="*/ 2147483646 w 110"/>
                  <a:gd name="T29" fmla="*/ 2147483646 h 130"/>
                  <a:gd name="T30" fmla="*/ 2147483646 w 110"/>
                  <a:gd name="T31" fmla="*/ 2147483646 h 130"/>
                  <a:gd name="T32" fmla="*/ 2147483646 w 110"/>
                  <a:gd name="T33" fmla="*/ 2147483646 h 130"/>
                  <a:gd name="T34" fmla="*/ 2147483646 w 110"/>
                  <a:gd name="T35" fmla="*/ 2147483646 h 130"/>
                  <a:gd name="T36" fmla="*/ 2147483646 w 110"/>
                  <a:gd name="T37" fmla="*/ 2147483646 h 130"/>
                  <a:gd name="T38" fmla="*/ 2147483646 w 110"/>
                  <a:gd name="T39" fmla="*/ 2147483646 h 130"/>
                  <a:gd name="T40" fmla="*/ 2147483646 w 110"/>
                  <a:gd name="T41" fmla="*/ 2147483646 h 130"/>
                  <a:gd name="T42" fmla="*/ 2147483646 w 110"/>
                  <a:gd name="T43" fmla="*/ 2147483646 h 130"/>
                  <a:gd name="T44" fmla="*/ 2147483646 w 110"/>
                  <a:gd name="T45" fmla="*/ 2147483646 h 130"/>
                  <a:gd name="T46" fmla="*/ 2147483646 w 110"/>
                  <a:gd name="T47" fmla="*/ 2147483646 h 130"/>
                  <a:gd name="T48" fmla="*/ 2147483646 w 110"/>
                  <a:gd name="T49" fmla="*/ 2147483646 h 130"/>
                  <a:gd name="T50" fmla="*/ 2147483646 w 110"/>
                  <a:gd name="T51" fmla="*/ 2147483646 h 130"/>
                  <a:gd name="T52" fmla="*/ 2147483646 w 110"/>
                  <a:gd name="T53" fmla="*/ 2147483646 h 130"/>
                  <a:gd name="T54" fmla="*/ 2147483646 w 110"/>
                  <a:gd name="T55" fmla="*/ 2147483646 h 130"/>
                  <a:gd name="T56" fmla="*/ 2147483646 w 110"/>
                  <a:gd name="T57" fmla="*/ 2147483646 h 130"/>
                  <a:gd name="T58" fmla="*/ 2147483646 w 110"/>
                  <a:gd name="T59" fmla="*/ 2147483646 h 130"/>
                  <a:gd name="T60" fmla="*/ 2147483646 w 110"/>
                  <a:gd name="T61" fmla="*/ 2147483646 h 130"/>
                  <a:gd name="T62" fmla="*/ 2147483646 w 110"/>
                  <a:gd name="T63" fmla="*/ 2147483646 h 130"/>
                  <a:gd name="T64" fmla="*/ 2147483646 w 110"/>
                  <a:gd name="T65" fmla="*/ 2147483646 h 130"/>
                  <a:gd name="T66" fmla="*/ 2147483646 w 110"/>
                  <a:gd name="T67" fmla="*/ 2147483646 h 130"/>
                  <a:gd name="T68" fmla="*/ 2147483646 w 110"/>
                  <a:gd name="T69" fmla="*/ 2147483646 h 130"/>
                  <a:gd name="T70" fmla="*/ 2147483646 w 110"/>
                  <a:gd name="T71" fmla="*/ 2147483646 h 130"/>
                  <a:gd name="T72" fmla="*/ 2147483646 w 110"/>
                  <a:gd name="T73" fmla="*/ 2147483646 h 130"/>
                  <a:gd name="T74" fmla="*/ 2147483646 w 110"/>
                  <a:gd name="T75" fmla="*/ 2147483646 h 130"/>
                  <a:gd name="T76" fmla="*/ 2147483646 w 110"/>
                  <a:gd name="T77" fmla="*/ 2147483646 h 130"/>
                  <a:gd name="T78" fmla="*/ 2147483646 w 110"/>
                  <a:gd name="T79" fmla="*/ 2147483646 h 130"/>
                  <a:gd name="T80" fmla="*/ 2147483646 w 110"/>
                  <a:gd name="T81" fmla="*/ 2147483646 h 130"/>
                  <a:gd name="T82" fmla="*/ 2147483646 w 110"/>
                  <a:gd name="T83" fmla="*/ 2147483646 h 130"/>
                  <a:gd name="T84" fmla="*/ 2147483646 w 110"/>
                  <a:gd name="T85" fmla="*/ 2147483646 h 130"/>
                  <a:gd name="T86" fmla="*/ 2147483646 w 110"/>
                  <a:gd name="T87" fmla="*/ 2147483646 h 130"/>
                  <a:gd name="T88" fmla="*/ 2147483646 w 110"/>
                  <a:gd name="T89" fmla="*/ 2147483646 h 130"/>
                  <a:gd name="T90" fmla="*/ 2147483646 w 110"/>
                  <a:gd name="T91" fmla="*/ 2147483646 h 130"/>
                  <a:gd name="T92" fmla="*/ 2147483646 w 110"/>
                  <a:gd name="T93" fmla="*/ 2147483646 h 130"/>
                  <a:gd name="T94" fmla="*/ 2147483646 w 110"/>
                  <a:gd name="T95" fmla="*/ 2147483646 h 130"/>
                  <a:gd name="T96" fmla="*/ 2147483646 w 110"/>
                  <a:gd name="T97" fmla="*/ 2147483646 h 130"/>
                  <a:gd name="T98" fmla="*/ 2147483646 w 110"/>
                  <a:gd name="T99" fmla="*/ 2147483646 h 130"/>
                  <a:gd name="T100" fmla="*/ 2147483646 w 110"/>
                  <a:gd name="T101" fmla="*/ 2147483646 h 130"/>
                  <a:gd name="T102" fmla="*/ 2147483646 w 110"/>
                  <a:gd name="T103" fmla="*/ 2147483646 h 130"/>
                  <a:gd name="T104" fmla="*/ 2147483646 w 110"/>
                  <a:gd name="T105" fmla="*/ 2147483646 h 130"/>
                  <a:gd name="T106" fmla="*/ 2147483646 w 110"/>
                  <a:gd name="T107" fmla="*/ 2147483646 h 130"/>
                  <a:gd name="T108" fmla="*/ 2147483646 w 110"/>
                  <a:gd name="T109" fmla="*/ 2147483646 h 130"/>
                  <a:gd name="T110" fmla="*/ 2147483646 w 110"/>
                  <a:gd name="T111" fmla="*/ 2147483646 h 130"/>
                  <a:gd name="T112" fmla="*/ 2147483646 w 110"/>
                  <a:gd name="T113" fmla="*/ 2147483646 h 13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10"/>
                  <a:gd name="T172" fmla="*/ 0 h 130"/>
                  <a:gd name="T173" fmla="*/ 110 w 110"/>
                  <a:gd name="T174" fmla="*/ 130 h 13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10" h="130">
                    <a:moveTo>
                      <a:pt x="0" y="130"/>
                    </a:moveTo>
                    <a:lnTo>
                      <a:pt x="80" y="130"/>
                    </a:lnTo>
                    <a:lnTo>
                      <a:pt x="80" y="129"/>
                    </a:lnTo>
                    <a:lnTo>
                      <a:pt x="80" y="128"/>
                    </a:lnTo>
                    <a:lnTo>
                      <a:pt x="80" y="127"/>
                    </a:lnTo>
                    <a:lnTo>
                      <a:pt x="81" y="127"/>
                    </a:lnTo>
                    <a:lnTo>
                      <a:pt x="81" y="126"/>
                    </a:lnTo>
                    <a:lnTo>
                      <a:pt x="81" y="125"/>
                    </a:lnTo>
                    <a:lnTo>
                      <a:pt x="81" y="124"/>
                    </a:lnTo>
                    <a:lnTo>
                      <a:pt x="81" y="123"/>
                    </a:lnTo>
                    <a:lnTo>
                      <a:pt x="81" y="122"/>
                    </a:lnTo>
                    <a:lnTo>
                      <a:pt x="81" y="121"/>
                    </a:lnTo>
                    <a:lnTo>
                      <a:pt x="81" y="120"/>
                    </a:lnTo>
                    <a:lnTo>
                      <a:pt x="81" y="119"/>
                    </a:lnTo>
                    <a:lnTo>
                      <a:pt x="81" y="118"/>
                    </a:lnTo>
                    <a:lnTo>
                      <a:pt x="81" y="117"/>
                    </a:lnTo>
                    <a:lnTo>
                      <a:pt x="81" y="116"/>
                    </a:lnTo>
                    <a:lnTo>
                      <a:pt x="81" y="115"/>
                    </a:lnTo>
                    <a:lnTo>
                      <a:pt x="81" y="114"/>
                    </a:lnTo>
                    <a:lnTo>
                      <a:pt x="82" y="114"/>
                    </a:lnTo>
                    <a:lnTo>
                      <a:pt x="82" y="113"/>
                    </a:lnTo>
                    <a:lnTo>
                      <a:pt x="82" y="112"/>
                    </a:lnTo>
                    <a:lnTo>
                      <a:pt x="82" y="111"/>
                    </a:lnTo>
                    <a:lnTo>
                      <a:pt x="82" y="110"/>
                    </a:lnTo>
                    <a:lnTo>
                      <a:pt x="82" y="109"/>
                    </a:lnTo>
                    <a:lnTo>
                      <a:pt x="82" y="108"/>
                    </a:lnTo>
                    <a:lnTo>
                      <a:pt x="82" y="107"/>
                    </a:lnTo>
                    <a:lnTo>
                      <a:pt x="82" y="106"/>
                    </a:lnTo>
                    <a:lnTo>
                      <a:pt x="82" y="105"/>
                    </a:lnTo>
                    <a:lnTo>
                      <a:pt x="82" y="104"/>
                    </a:lnTo>
                    <a:lnTo>
                      <a:pt x="82" y="103"/>
                    </a:lnTo>
                    <a:lnTo>
                      <a:pt x="82" y="102"/>
                    </a:lnTo>
                    <a:lnTo>
                      <a:pt x="82" y="101"/>
                    </a:lnTo>
                    <a:lnTo>
                      <a:pt x="82" y="100"/>
                    </a:lnTo>
                    <a:lnTo>
                      <a:pt x="82" y="99"/>
                    </a:lnTo>
                    <a:lnTo>
                      <a:pt x="82" y="98"/>
                    </a:lnTo>
                    <a:lnTo>
                      <a:pt x="82" y="97"/>
                    </a:lnTo>
                    <a:lnTo>
                      <a:pt x="82" y="96"/>
                    </a:lnTo>
                    <a:lnTo>
                      <a:pt x="82" y="95"/>
                    </a:lnTo>
                    <a:lnTo>
                      <a:pt x="82" y="94"/>
                    </a:lnTo>
                    <a:lnTo>
                      <a:pt x="82" y="93"/>
                    </a:lnTo>
                    <a:lnTo>
                      <a:pt x="82" y="92"/>
                    </a:lnTo>
                    <a:lnTo>
                      <a:pt x="82" y="91"/>
                    </a:lnTo>
                    <a:lnTo>
                      <a:pt x="82" y="90"/>
                    </a:lnTo>
                    <a:lnTo>
                      <a:pt x="82" y="89"/>
                    </a:lnTo>
                    <a:lnTo>
                      <a:pt x="82" y="88"/>
                    </a:lnTo>
                    <a:lnTo>
                      <a:pt x="82" y="87"/>
                    </a:lnTo>
                    <a:lnTo>
                      <a:pt x="82" y="86"/>
                    </a:lnTo>
                    <a:lnTo>
                      <a:pt x="82" y="85"/>
                    </a:lnTo>
                    <a:lnTo>
                      <a:pt x="82" y="84"/>
                    </a:lnTo>
                    <a:lnTo>
                      <a:pt x="82" y="83"/>
                    </a:lnTo>
                    <a:lnTo>
                      <a:pt x="82" y="82"/>
                    </a:lnTo>
                    <a:lnTo>
                      <a:pt x="82" y="81"/>
                    </a:lnTo>
                    <a:lnTo>
                      <a:pt x="82" y="80"/>
                    </a:lnTo>
                    <a:lnTo>
                      <a:pt x="82" y="79"/>
                    </a:lnTo>
                    <a:lnTo>
                      <a:pt x="82" y="78"/>
                    </a:lnTo>
                    <a:lnTo>
                      <a:pt x="82" y="77"/>
                    </a:lnTo>
                    <a:lnTo>
                      <a:pt x="82" y="76"/>
                    </a:lnTo>
                    <a:lnTo>
                      <a:pt x="83" y="76"/>
                    </a:lnTo>
                    <a:lnTo>
                      <a:pt x="83" y="75"/>
                    </a:lnTo>
                    <a:lnTo>
                      <a:pt x="83" y="74"/>
                    </a:lnTo>
                    <a:lnTo>
                      <a:pt x="83" y="73"/>
                    </a:lnTo>
                    <a:lnTo>
                      <a:pt x="83" y="72"/>
                    </a:lnTo>
                    <a:lnTo>
                      <a:pt x="83" y="71"/>
                    </a:lnTo>
                    <a:lnTo>
                      <a:pt x="83" y="70"/>
                    </a:lnTo>
                    <a:lnTo>
                      <a:pt x="83" y="69"/>
                    </a:lnTo>
                    <a:lnTo>
                      <a:pt x="83" y="68"/>
                    </a:lnTo>
                    <a:lnTo>
                      <a:pt x="83" y="67"/>
                    </a:lnTo>
                    <a:lnTo>
                      <a:pt x="83" y="66"/>
                    </a:lnTo>
                    <a:lnTo>
                      <a:pt x="83" y="65"/>
                    </a:lnTo>
                    <a:lnTo>
                      <a:pt x="83" y="64"/>
                    </a:lnTo>
                    <a:lnTo>
                      <a:pt x="83" y="63"/>
                    </a:lnTo>
                    <a:lnTo>
                      <a:pt x="83" y="62"/>
                    </a:lnTo>
                    <a:lnTo>
                      <a:pt x="83" y="61"/>
                    </a:lnTo>
                    <a:lnTo>
                      <a:pt x="83" y="60"/>
                    </a:lnTo>
                    <a:lnTo>
                      <a:pt x="83" y="59"/>
                    </a:lnTo>
                    <a:lnTo>
                      <a:pt x="83" y="58"/>
                    </a:lnTo>
                    <a:lnTo>
                      <a:pt x="83" y="57"/>
                    </a:lnTo>
                    <a:lnTo>
                      <a:pt x="83" y="56"/>
                    </a:lnTo>
                    <a:lnTo>
                      <a:pt x="83" y="55"/>
                    </a:lnTo>
                    <a:lnTo>
                      <a:pt x="83" y="54"/>
                    </a:lnTo>
                    <a:lnTo>
                      <a:pt x="83" y="53"/>
                    </a:lnTo>
                    <a:lnTo>
                      <a:pt x="83" y="52"/>
                    </a:lnTo>
                    <a:lnTo>
                      <a:pt x="83" y="51"/>
                    </a:lnTo>
                    <a:lnTo>
                      <a:pt x="83" y="50"/>
                    </a:lnTo>
                    <a:lnTo>
                      <a:pt x="83" y="49"/>
                    </a:lnTo>
                    <a:lnTo>
                      <a:pt x="83" y="48"/>
                    </a:lnTo>
                    <a:lnTo>
                      <a:pt x="83" y="47"/>
                    </a:lnTo>
                    <a:lnTo>
                      <a:pt x="83" y="46"/>
                    </a:lnTo>
                    <a:lnTo>
                      <a:pt x="83" y="45"/>
                    </a:lnTo>
                    <a:lnTo>
                      <a:pt x="83" y="44"/>
                    </a:lnTo>
                    <a:lnTo>
                      <a:pt x="83" y="43"/>
                    </a:lnTo>
                    <a:lnTo>
                      <a:pt x="83" y="42"/>
                    </a:lnTo>
                    <a:lnTo>
                      <a:pt x="83" y="41"/>
                    </a:lnTo>
                    <a:lnTo>
                      <a:pt x="83" y="40"/>
                    </a:lnTo>
                    <a:lnTo>
                      <a:pt x="83" y="39"/>
                    </a:lnTo>
                    <a:lnTo>
                      <a:pt x="83" y="38"/>
                    </a:lnTo>
                    <a:lnTo>
                      <a:pt x="83" y="37"/>
                    </a:lnTo>
                    <a:lnTo>
                      <a:pt x="83" y="36"/>
                    </a:lnTo>
                    <a:lnTo>
                      <a:pt x="83" y="35"/>
                    </a:lnTo>
                    <a:lnTo>
                      <a:pt x="83" y="34"/>
                    </a:lnTo>
                    <a:lnTo>
                      <a:pt x="83" y="33"/>
                    </a:lnTo>
                    <a:lnTo>
                      <a:pt x="83" y="32"/>
                    </a:lnTo>
                    <a:lnTo>
                      <a:pt x="83" y="31"/>
                    </a:lnTo>
                    <a:lnTo>
                      <a:pt x="84" y="31"/>
                    </a:lnTo>
                    <a:lnTo>
                      <a:pt x="84" y="30"/>
                    </a:lnTo>
                    <a:lnTo>
                      <a:pt x="84" y="29"/>
                    </a:lnTo>
                    <a:lnTo>
                      <a:pt x="84" y="28"/>
                    </a:lnTo>
                    <a:lnTo>
                      <a:pt x="84" y="27"/>
                    </a:lnTo>
                    <a:lnTo>
                      <a:pt x="84" y="26"/>
                    </a:lnTo>
                    <a:lnTo>
                      <a:pt x="84" y="25"/>
                    </a:lnTo>
                    <a:lnTo>
                      <a:pt x="84" y="24"/>
                    </a:lnTo>
                    <a:lnTo>
                      <a:pt x="84" y="23"/>
                    </a:lnTo>
                    <a:lnTo>
                      <a:pt x="84" y="22"/>
                    </a:lnTo>
                    <a:lnTo>
                      <a:pt x="84" y="21"/>
                    </a:lnTo>
                    <a:lnTo>
                      <a:pt x="84" y="20"/>
                    </a:lnTo>
                    <a:lnTo>
                      <a:pt x="84" y="19"/>
                    </a:lnTo>
                    <a:lnTo>
                      <a:pt x="84" y="18"/>
                    </a:lnTo>
                    <a:lnTo>
                      <a:pt x="84" y="17"/>
                    </a:lnTo>
                    <a:lnTo>
                      <a:pt x="84" y="16"/>
                    </a:lnTo>
                    <a:lnTo>
                      <a:pt x="84" y="15"/>
                    </a:lnTo>
                    <a:lnTo>
                      <a:pt x="84" y="14"/>
                    </a:lnTo>
                    <a:lnTo>
                      <a:pt x="84" y="13"/>
                    </a:lnTo>
                    <a:lnTo>
                      <a:pt x="84" y="12"/>
                    </a:lnTo>
                    <a:lnTo>
                      <a:pt x="84" y="11"/>
                    </a:lnTo>
                    <a:lnTo>
                      <a:pt x="84" y="10"/>
                    </a:lnTo>
                    <a:lnTo>
                      <a:pt x="84" y="9"/>
                    </a:lnTo>
                    <a:lnTo>
                      <a:pt x="84" y="8"/>
                    </a:lnTo>
                    <a:lnTo>
                      <a:pt x="84" y="7"/>
                    </a:lnTo>
                    <a:lnTo>
                      <a:pt x="85" y="7"/>
                    </a:lnTo>
                    <a:lnTo>
                      <a:pt x="85" y="6"/>
                    </a:lnTo>
                    <a:lnTo>
                      <a:pt x="85" y="5"/>
                    </a:lnTo>
                    <a:lnTo>
                      <a:pt x="85" y="4"/>
                    </a:lnTo>
                    <a:lnTo>
                      <a:pt x="85" y="3"/>
                    </a:lnTo>
                    <a:lnTo>
                      <a:pt x="85" y="2"/>
                    </a:lnTo>
                    <a:lnTo>
                      <a:pt x="85" y="1"/>
                    </a:lnTo>
                    <a:lnTo>
                      <a:pt x="110" y="1"/>
                    </a:lnTo>
                    <a:lnTo>
                      <a:pt x="110" y="0"/>
                    </a:lnTo>
                  </a:path>
                </a:pathLst>
              </a:custGeom>
              <a:noFill/>
              <a:ln w="28575" cap="rnd" cmpd="sng">
                <a:solidFill>
                  <a:srgbClr val="B2B2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9460" name="Text Box 136"/>
              <p:cNvSpPr txBox="1">
                <a:spLocks noChangeArrowheads="1"/>
              </p:cNvSpPr>
              <p:nvPr/>
            </p:nvSpPr>
            <p:spPr bwMode="auto">
              <a:xfrm>
                <a:off x="2592" y="6201"/>
                <a:ext cx="940" cy="2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ea typeface="MS PGothic" panose="020B0600070205080204" pitchFamily="34" charset="-128"/>
                  </a:defRPr>
                </a:lvl1pPr>
                <a:lvl2pPr marL="742950" indent="-285750">
                  <a:spcBef>
                    <a:spcPct val="20000"/>
                  </a:spcBef>
                  <a:buChar char="–"/>
                  <a:defRPr sz="2800">
                    <a:solidFill>
                      <a:schemeClr val="tx1"/>
                    </a:solidFill>
                    <a:latin typeface="Times New Roman" panose="02020603050405020304" pitchFamily="18" charset="0"/>
                    <a:ea typeface="MS PGothic" panose="020B0600070205080204" pitchFamily="34" charset="-128"/>
                  </a:defRPr>
                </a:lvl2pPr>
                <a:lvl3pPr marL="1143000" indent="-228600">
                  <a:spcBef>
                    <a:spcPct val="20000"/>
                  </a:spcBef>
                  <a:buChar char="•"/>
                  <a:defRPr sz="2400">
                    <a:solidFill>
                      <a:schemeClr val="tx1"/>
                    </a:solidFill>
                    <a:latin typeface="Times New Roman" panose="02020603050405020304" pitchFamily="18" charset="0"/>
                    <a:ea typeface="MS PGothic"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9pPr>
              </a:lstStyle>
              <a:p>
                <a:pPr eaLnBrk="1" hangingPunct="1">
                  <a:spcBef>
                    <a:spcPct val="0"/>
                  </a:spcBef>
                  <a:buFontTx/>
                  <a:buNone/>
                </a:pPr>
                <a:r>
                  <a:rPr lang="en-US" altLang="en-US" sz="1800">
                    <a:latin typeface="Arial" panose="020B0604020202020204" pitchFamily="34" charset="0"/>
                  </a:rPr>
                  <a:t>1500/2000</a:t>
                </a:r>
              </a:p>
            </p:txBody>
          </p:sp>
        </p:grpSp>
        <p:grpSp>
          <p:nvGrpSpPr>
            <p:cNvPr id="59440" name="Group 137"/>
            <p:cNvGrpSpPr>
              <a:grpSpLocks/>
            </p:cNvGrpSpPr>
            <p:nvPr/>
          </p:nvGrpSpPr>
          <p:grpSpPr bwMode="auto">
            <a:xfrm>
              <a:off x="3696" y="5892"/>
              <a:ext cx="940" cy="840"/>
              <a:chOff x="3696" y="5892"/>
              <a:chExt cx="940" cy="840"/>
            </a:xfrm>
          </p:grpSpPr>
          <p:sp>
            <p:nvSpPr>
              <p:cNvPr id="59453" name="Rectangle 138"/>
              <p:cNvSpPr>
                <a:spLocks noChangeArrowheads="1"/>
              </p:cNvSpPr>
              <p:nvPr/>
            </p:nvSpPr>
            <p:spPr bwMode="auto">
              <a:xfrm>
                <a:off x="3732" y="5892"/>
                <a:ext cx="720" cy="840"/>
              </a:xfrm>
              <a:prstGeom prst="rect">
                <a:avLst/>
              </a:prstGeom>
              <a:noFill/>
              <a:ln w="9525"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ea typeface="MS PGothic" panose="020B0600070205080204" pitchFamily="34" charset="-128"/>
                  </a:defRPr>
                </a:lvl1pPr>
                <a:lvl2pPr marL="742950" indent="-285750">
                  <a:spcBef>
                    <a:spcPct val="20000"/>
                  </a:spcBef>
                  <a:buChar char="–"/>
                  <a:defRPr sz="2800">
                    <a:solidFill>
                      <a:schemeClr val="tx1"/>
                    </a:solidFill>
                    <a:latin typeface="Times New Roman" panose="02020603050405020304" pitchFamily="18" charset="0"/>
                    <a:ea typeface="MS PGothic" panose="020B0600070205080204" pitchFamily="34" charset="-128"/>
                  </a:defRPr>
                </a:lvl2pPr>
                <a:lvl3pPr marL="1143000" indent="-228600">
                  <a:spcBef>
                    <a:spcPct val="20000"/>
                  </a:spcBef>
                  <a:buChar char="•"/>
                  <a:defRPr sz="2400">
                    <a:solidFill>
                      <a:schemeClr val="tx1"/>
                    </a:solidFill>
                    <a:latin typeface="Times New Roman" panose="02020603050405020304" pitchFamily="18" charset="0"/>
                    <a:ea typeface="MS PGothic"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9pPr>
              </a:lstStyle>
              <a:p>
                <a:pPr eaLnBrk="1" hangingPunct="1">
                  <a:spcBef>
                    <a:spcPct val="0"/>
                  </a:spcBef>
                  <a:buFontTx/>
                  <a:buNone/>
                </a:pPr>
                <a:endParaRPr lang="en-US" altLang="en-US" sz="1800">
                  <a:latin typeface="Papyrus" panose="03070502060502030205" pitchFamily="66" charset="0"/>
                </a:endParaRPr>
              </a:p>
            </p:txBody>
          </p:sp>
          <p:sp>
            <p:nvSpPr>
              <p:cNvPr id="59454" name="Freeform 139"/>
              <p:cNvSpPr>
                <a:spLocks/>
              </p:cNvSpPr>
              <p:nvPr/>
            </p:nvSpPr>
            <p:spPr bwMode="auto">
              <a:xfrm>
                <a:off x="3762" y="5922"/>
                <a:ext cx="660" cy="780"/>
              </a:xfrm>
              <a:custGeom>
                <a:avLst/>
                <a:gdLst>
                  <a:gd name="T0" fmla="*/ 2147483646 w 110"/>
                  <a:gd name="T1" fmla="*/ 2147483646 h 130"/>
                  <a:gd name="T2" fmla="*/ 2147483646 w 110"/>
                  <a:gd name="T3" fmla="*/ 2147483646 h 130"/>
                  <a:gd name="T4" fmla="*/ 2147483646 w 110"/>
                  <a:gd name="T5" fmla="*/ 2147483646 h 130"/>
                  <a:gd name="T6" fmla="*/ 2147483646 w 110"/>
                  <a:gd name="T7" fmla="*/ 2147483646 h 130"/>
                  <a:gd name="T8" fmla="*/ 2147483646 w 110"/>
                  <a:gd name="T9" fmla="*/ 2147483646 h 130"/>
                  <a:gd name="T10" fmla="*/ 2147483646 w 110"/>
                  <a:gd name="T11" fmla="*/ 2147483646 h 130"/>
                  <a:gd name="T12" fmla="*/ 2147483646 w 110"/>
                  <a:gd name="T13" fmla="*/ 2147483646 h 130"/>
                  <a:gd name="T14" fmla="*/ 2147483646 w 110"/>
                  <a:gd name="T15" fmla="*/ 2147483646 h 130"/>
                  <a:gd name="T16" fmla="*/ 2147483646 w 110"/>
                  <a:gd name="T17" fmla="*/ 2147483646 h 130"/>
                  <a:gd name="T18" fmla="*/ 2147483646 w 110"/>
                  <a:gd name="T19" fmla="*/ 2147483646 h 130"/>
                  <a:gd name="T20" fmla="*/ 2147483646 w 110"/>
                  <a:gd name="T21" fmla="*/ 2147483646 h 130"/>
                  <a:gd name="T22" fmla="*/ 2147483646 w 110"/>
                  <a:gd name="T23" fmla="*/ 2147483646 h 130"/>
                  <a:gd name="T24" fmla="*/ 2147483646 w 110"/>
                  <a:gd name="T25" fmla="*/ 2147483646 h 130"/>
                  <a:gd name="T26" fmla="*/ 2147483646 w 110"/>
                  <a:gd name="T27" fmla="*/ 2147483646 h 130"/>
                  <a:gd name="T28" fmla="*/ 2147483646 w 110"/>
                  <a:gd name="T29" fmla="*/ 2147483646 h 130"/>
                  <a:gd name="T30" fmla="*/ 2147483646 w 110"/>
                  <a:gd name="T31" fmla="*/ 2147483646 h 130"/>
                  <a:gd name="T32" fmla="*/ 2147483646 w 110"/>
                  <a:gd name="T33" fmla="*/ 2147483646 h 130"/>
                  <a:gd name="T34" fmla="*/ 2147483646 w 110"/>
                  <a:gd name="T35" fmla="*/ 2147483646 h 130"/>
                  <a:gd name="T36" fmla="*/ 2147483646 w 110"/>
                  <a:gd name="T37" fmla="*/ 2147483646 h 130"/>
                  <a:gd name="T38" fmla="*/ 2147483646 w 110"/>
                  <a:gd name="T39" fmla="*/ 2147483646 h 130"/>
                  <a:gd name="T40" fmla="*/ 2147483646 w 110"/>
                  <a:gd name="T41" fmla="*/ 2147483646 h 130"/>
                  <a:gd name="T42" fmla="*/ 2147483646 w 110"/>
                  <a:gd name="T43" fmla="*/ 2147483646 h 130"/>
                  <a:gd name="T44" fmla="*/ 2147483646 w 110"/>
                  <a:gd name="T45" fmla="*/ 2147483646 h 130"/>
                  <a:gd name="T46" fmla="*/ 2147483646 w 110"/>
                  <a:gd name="T47" fmla="*/ 2147483646 h 130"/>
                  <a:gd name="T48" fmla="*/ 2147483646 w 110"/>
                  <a:gd name="T49" fmla="*/ 2147483646 h 130"/>
                  <a:gd name="T50" fmla="*/ 2147483646 w 110"/>
                  <a:gd name="T51" fmla="*/ 2147483646 h 130"/>
                  <a:gd name="T52" fmla="*/ 2147483646 w 110"/>
                  <a:gd name="T53" fmla="*/ 2147483646 h 130"/>
                  <a:gd name="T54" fmla="*/ 2147483646 w 110"/>
                  <a:gd name="T55" fmla="*/ 2147483646 h 130"/>
                  <a:gd name="T56" fmla="*/ 2147483646 w 110"/>
                  <a:gd name="T57" fmla="*/ 2147483646 h 130"/>
                  <a:gd name="T58" fmla="*/ 2147483646 w 110"/>
                  <a:gd name="T59" fmla="*/ 2147483646 h 130"/>
                  <a:gd name="T60" fmla="*/ 2147483646 w 110"/>
                  <a:gd name="T61" fmla="*/ 2147483646 h 130"/>
                  <a:gd name="T62" fmla="*/ 2147483646 w 110"/>
                  <a:gd name="T63" fmla="*/ 2147483646 h 130"/>
                  <a:gd name="T64" fmla="*/ 2147483646 w 110"/>
                  <a:gd name="T65" fmla="*/ 2147483646 h 130"/>
                  <a:gd name="T66" fmla="*/ 2147483646 w 110"/>
                  <a:gd name="T67" fmla="*/ 2147483646 h 130"/>
                  <a:gd name="T68" fmla="*/ 2147483646 w 110"/>
                  <a:gd name="T69" fmla="*/ 2147483646 h 130"/>
                  <a:gd name="T70" fmla="*/ 2147483646 w 110"/>
                  <a:gd name="T71" fmla="*/ 2147483646 h 130"/>
                  <a:gd name="T72" fmla="*/ 2147483646 w 110"/>
                  <a:gd name="T73" fmla="*/ 2147483646 h 130"/>
                  <a:gd name="T74" fmla="*/ 2147483646 w 110"/>
                  <a:gd name="T75" fmla="*/ 2147483646 h 130"/>
                  <a:gd name="T76" fmla="*/ 2147483646 w 110"/>
                  <a:gd name="T77" fmla="*/ 2147483646 h 130"/>
                  <a:gd name="T78" fmla="*/ 2147483646 w 110"/>
                  <a:gd name="T79" fmla="*/ 2147483646 h 130"/>
                  <a:gd name="T80" fmla="*/ 2147483646 w 110"/>
                  <a:gd name="T81" fmla="*/ 2147483646 h 130"/>
                  <a:gd name="T82" fmla="*/ 2147483646 w 110"/>
                  <a:gd name="T83" fmla="*/ 2147483646 h 130"/>
                  <a:gd name="T84" fmla="*/ 2147483646 w 110"/>
                  <a:gd name="T85" fmla="*/ 2147483646 h 130"/>
                  <a:gd name="T86" fmla="*/ 2147483646 w 110"/>
                  <a:gd name="T87" fmla="*/ 2147483646 h 130"/>
                  <a:gd name="T88" fmla="*/ 2147483646 w 110"/>
                  <a:gd name="T89" fmla="*/ 2147483646 h 130"/>
                  <a:gd name="T90" fmla="*/ 2147483646 w 110"/>
                  <a:gd name="T91" fmla="*/ 2147483646 h 130"/>
                  <a:gd name="T92" fmla="*/ 2147483646 w 110"/>
                  <a:gd name="T93" fmla="*/ 2147483646 h 130"/>
                  <a:gd name="T94" fmla="*/ 2147483646 w 110"/>
                  <a:gd name="T95" fmla="*/ 2147483646 h 130"/>
                  <a:gd name="T96" fmla="*/ 2147483646 w 110"/>
                  <a:gd name="T97" fmla="*/ 2147483646 h 130"/>
                  <a:gd name="T98" fmla="*/ 2147483646 w 110"/>
                  <a:gd name="T99" fmla="*/ 2147483646 h 130"/>
                  <a:gd name="T100" fmla="*/ 2147483646 w 110"/>
                  <a:gd name="T101" fmla="*/ 2147483646 h 130"/>
                  <a:gd name="T102" fmla="*/ 2147483646 w 110"/>
                  <a:gd name="T103" fmla="*/ 2147483646 h 130"/>
                  <a:gd name="T104" fmla="*/ 2147483646 w 110"/>
                  <a:gd name="T105" fmla="*/ 2147483646 h 130"/>
                  <a:gd name="T106" fmla="*/ 2147483646 w 110"/>
                  <a:gd name="T107" fmla="*/ 2147483646 h 130"/>
                  <a:gd name="T108" fmla="*/ 2147483646 w 110"/>
                  <a:gd name="T109" fmla="*/ 2147483646 h 130"/>
                  <a:gd name="T110" fmla="*/ 2147483646 w 110"/>
                  <a:gd name="T111" fmla="*/ 2147483646 h 130"/>
                  <a:gd name="T112" fmla="*/ 2147483646 w 110"/>
                  <a:gd name="T113" fmla="*/ 2147483646 h 13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10"/>
                  <a:gd name="T172" fmla="*/ 0 h 130"/>
                  <a:gd name="T173" fmla="*/ 110 w 110"/>
                  <a:gd name="T174" fmla="*/ 130 h 13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10" h="130">
                    <a:moveTo>
                      <a:pt x="0" y="130"/>
                    </a:moveTo>
                    <a:lnTo>
                      <a:pt x="0" y="129"/>
                    </a:lnTo>
                    <a:lnTo>
                      <a:pt x="110" y="129"/>
                    </a:lnTo>
                    <a:lnTo>
                      <a:pt x="110" y="128"/>
                    </a:lnTo>
                    <a:lnTo>
                      <a:pt x="110" y="127"/>
                    </a:lnTo>
                    <a:lnTo>
                      <a:pt x="110" y="126"/>
                    </a:lnTo>
                    <a:lnTo>
                      <a:pt x="110" y="125"/>
                    </a:lnTo>
                    <a:lnTo>
                      <a:pt x="110" y="124"/>
                    </a:lnTo>
                    <a:lnTo>
                      <a:pt x="110" y="123"/>
                    </a:lnTo>
                    <a:lnTo>
                      <a:pt x="110" y="122"/>
                    </a:lnTo>
                    <a:lnTo>
                      <a:pt x="110" y="121"/>
                    </a:lnTo>
                    <a:lnTo>
                      <a:pt x="110" y="120"/>
                    </a:lnTo>
                    <a:lnTo>
                      <a:pt x="110" y="119"/>
                    </a:lnTo>
                    <a:lnTo>
                      <a:pt x="110" y="118"/>
                    </a:lnTo>
                    <a:lnTo>
                      <a:pt x="110" y="117"/>
                    </a:lnTo>
                    <a:lnTo>
                      <a:pt x="110" y="116"/>
                    </a:lnTo>
                    <a:lnTo>
                      <a:pt x="110" y="115"/>
                    </a:lnTo>
                    <a:lnTo>
                      <a:pt x="110" y="114"/>
                    </a:lnTo>
                    <a:lnTo>
                      <a:pt x="110" y="113"/>
                    </a:lnTo>
                    <a:lnTo>
                      <a:pt x="110" y="112"/>
                    </a:lnTo>
                    <a:lnTo>
                      <a:pt x="110" y="111"/>
                    </a:lnTo>
                    <a:lnTo>
                      <a:pt x="110" y="110"/>
                    </a:lnTo>
                    <a:lnTo>
                      <a:pt x="110" y="109"/>
                    </a:lnTo>
                    <a:lnTo>
                      <a:pt x="110" y="108"/>
                    </a:lnTo>
                    <a:lnTo>
                      <a:pt x="110" y="107"/>
                    </a:lnTo>
                    <a:lnTo>
                      <a:pt x="110" y="106"/>
                    </a:lnTo>
                    <a:lnTo>
                      <a:pt x="110" y="105"/>
                    </a:lnTo>
                    <a:lnTo>
                      <a:pt x="110" y="104"/>
                    </a:lnTo>
                    <a:lnTo>
                      <a:pt x="110" y="103"/>
                    </a:lnTo>
                    <a:lnTo>
                      <a:pt x="110" y="102"/>
                    </a:lnTo>
                    <a:lnTo>
                      <a:pt x="110" y="101"/>
                    </a:lnTo>
                    <a:lnTo>
                      <a:pt x="110" y="100"/>
                    </a:lnTo>
                    <a:lnTo>
                      <a:pt x="110" y="99"/>
                    </a:lnTo>
                    <a:lnTo>
                      <a:pt x="110" y="98"/>
                    </a:lnTo>
                    <a:lnTo>
                      <a:pt x="110" y="97"/>
                    </a:lnTo>
                    <a:lnTo>
                      <a:pt x="110" y="96"/>
                    </a:lnTo>
                    <a:lnTo>
                      <a:pt x="110" y="95"/>
                    </a:lnTo>
                    <a:lnTo>
                      <a:pt x="110" y="94"/>
                    </a:lnTo>
                    <a:lnTo>
                      <a:pt x="110" y="93"/>
                    </a:lnTo>
                    <a:lnTo>
                      <a:pt x="110" y="92"/>
                    </a:lnTo>
                    <a:lnTo>
                      <a:pt x="110" y="91"/>
                    </a:lnTo>
                    <a:lnTo>
                      <a:pt x="110" y="90"/>
                    </a:lnTo>
                    <a:lnTo>
                      <a:pt x="110" y="89"/>
                    </a:lnTo>
                    <a:lnTo>
                      <a:pt x="110" y="88"/>
                    </a:lnTo>
                    <a:lnTo>
                      <a:pt x="110" y="87"/>
                    </a:lnTo>
                    <a:lnTo>
                      <a:pt x="110" y="86"/>
                    </a:lnTo>
                    <a:lnTo>
                      <a:pt x="110" y="85"/>
                    </a:lnTo>
                    <a:lnTo>
                      <a:pt x="110" y="84"/>
                    </a:lnTo>
                    <a:lnTo>
                      <a:pt x="110" y="83"/>
                    </a:lnTo>
                    <a:lnTo>
                      <a:pt x="110" y="82"/>
                    </a:lnTo>
                    <a:lnTo>
                      <a:pt x="110" y="81"/>
                    </a:lnTo>
                    <a:lnTo>
                      <a:pt x="110" y="80"/>
                    </a:lnTo>
                    <a:lnTo>
                      <a:pt x="110" y="79"/>
                    </a:lnTo>
                    <a:lnTo>
                      <a:pt x="110" y="78"/>
                    </a:lnTo>
                    <a:lnTo>
                      <a:pt x="110" y="77"/>
                    </a:lnTo>
                    <a:lnTo>
                      <a:pt x="110" y="76"/>
                    </a:lnTo>
                    <a:lnTo>
                      <a:pt x="110" y="75"/>
                    </a:lnTo>
                    <a:lnTo>
                      <a:pt x="110" y="74"/>
                    </a:lnTo>
                    <a:lnTo>
                      <a:pt x="110" y="73"/>
                    </a:lnTo>
                    <a:lnTo>
                      <a:pt x="110" y="72"/>
                    </a:lnTo>
                    <a:lnTo>
                      <a:pt x="110" y="71"/>
                    </a:lnTo>
                    <a:lnTo>
                      <a:pt x="110" y="70"/>
                    </a:lnTo>
                    <a:lnTo>
                      <a:pt x="110" y="69"/>
                    </a:lnTo>
                    <a:lnTo>
                      <a:pt x="110" y="68"/>
                    </a:lnTo>
                    <a:lnTo>
                      <a:pt x="110" y="67"/>
                    </a:lnTo>
                    <a:lnTo>
                      <a:pt x="110" y="66"/>
                    </a:lnTo>
                    <a:lnTo>
                      <a:pt x="110" y="65"/>
                    </a:lnTo>
                    <a:lnTo>
                      <a:pt x="110" y="64"/>
                    </a:lnTo>
                    <a:lnTo>
                      <a:pt x="110" y="63"/>
                    </a:lnTo>
                    <a:lnTo>
                      <a:pt x="110" y="62"/>
                    </a:lnTo>
                    <a:lnTo>
                      <a:pt x="110" y="61"/>
                    </a:lnTo>
                    <a:lnTo>
                      <a:pt x="110" y="60"/>
                    </a:lnTo>
                    <a:lnTo>
                      <a:pt x="110" y="59"/>
                    </a:lnTo>
                    <a:lnTo>
                      <a:pt x="110" y="58"/>
                    </a:lnTo>
                    <a:lnTo>
                      <a:pt x="110" y="57"/>
                    </a:lnTo>
                    <a:lnTo>
                      <a:pt x="110" y="56"/>
                    </a:lnTo>
                    <a:lnTo>
                      <a:pt x="110" y="55"/>
                    </a:lnTo>
                    <a:lnTo>
                      <a:pt x="110" y="54"/>
                    </a:lnTo>
                    <a:lnTo>
                      <a:pt x="110" y="53"/>
                    </a:lnTo>
                    <a:lnTo>
                      <a:pt x="110" y="52"/>
                    </a:lnTo>
                    <a:lnTo>
                      <a:pt x="110" y="51"/>
                    </a:lnTo>
                    <a:lnTo>
                      <a:pt x="110" y="50"/>
                    </a:lnTo>
                    <a:lnTo>
                      <a:pt x="110" y="49"/>
                    </a:lnTo>
                    <a:lnTo>
                      <a:pt x="110" y="48"/>
                    </a:lnTo>
                    <a:lnTo>
                      <a:pt x="110" y="47"/>
                    </a:lnTo>
                    <a:lnTo>
                      <a:pt x="110" y="46"/>
                    </a:lnTo>
                    <a:lnTo>
                      <a:pt x="110" y="45"/>
                    </a:lnTo>
                    <a:lnTo>
                      <a:pt x="110" y="44"/>
                    </a:lnTo>
                    <a:lnTo>
                      <a:pt x="110" y="43"/>
                    </a:lnTo>
                    <a:lnTo>
                      <a:pt x="110" y="42"/>
                    </a:lnTo>
                    <a:lnTo>
                      <a:pt x="110" y="41"/>
                    </a:lnTo>
                    <a:lnTo>
                      <a:pt x="110" y="40"/>
                    </a:lnTo>
                    <a:lnTo>
                      <a:pt x="110" y="39"/>
                    </a:lnTo>
                    <a:lnTo>
                      <a:pt x="110" y="38"/>
                    </a:lnTo>
                    <a:lnTo>
                      <a:pt x="110" y="37"/>
                    </a:lnTo>
                    <a:lnTo>
                      <a:pt x="110" y="36"/>
                    </a:lnTo>
                    <a:lnTo>
                      <a:pt x="110" y="35"/>
                    </a:lnTo>
                    <a:lnTo>
                      <a:pt x="110" y="34"/>
                    </a:lnTo>
                    <a:lnTo>
                      <a:pt x="110" y="33"/>
                    </a:lnTo>
                    <a:lnTo>
                      <a:pt x="110" y="32"/>
                    </a:lnTo>
                    <a:lnTo>
                      <a:pt x="110" y="31"/>
                    </a:lnTo>
                    <a:lnTo>
                      <a:pt x="110" y="30"/>
                    </a:lnTo>
                    <a:lnTo>
                      <a:pt x="110" y="29"/>
                    </a:lnTo>
                    <a:lnTo>
                      <a:pt x="110" y="28"/>
                    </a:lnTo>
                    <a:lnTo>
                      <a:pt x="110" y="27"/>
                    </a:lnTo>
                    <a:lnTo>
                      <a:pt x="110" y="26"/>
                    </a:lnTo>
                    <a:lnTo>
                      <a:pt x="110" y="25"/>
                    </a:lnTo>
                    <a:lnTo>
                      <a:pt x="110" y="24"/>
                    </a:lnTo>
                    <a:lnTo>
                      <a:pt x="110" y="23"/>
                    </a:lnTo>
                    <a:lnTo>
                      <a:pt x="110" y="22"/>
                    </a:lnTo>
                    <a:lnTo>
                      <a:pt x="110" y="21"/>
                    </a:lnTo>
                    <a:lnTo>
                      <a:pt x="110" y="20"/>
                    </a:lnTo>
                    <a:lnTo>
                      <a:pt x="110" y="19"/>
                    </a:lnTo>
                    <a:lnTo>
                      <a:pt x="110" y="18"/>
                    </a:lnTo>
                    <a:lnTo>
                      <a:pt x="110" y="17"/>
                    </a:lnTo>
                    <a:lnTo>
                      <a:pt x="110" y="16"/>
                    </a:lnTo>
                    <a:lnTo>
                      <a:pt x="110" y="15"/>
                    </a:lnTo>
                    <a:lnTo>
                      <a:pt x="110" y="14"/>
                    </a:lnTo>
                    <a:lnTo>
                      <a:pt x="110" y="13"/>
                    </a:lnTo>
                    <a:lnTo>
                      <a:pt x="110" y="12"/>
                    </a:lnTo>
                    <a:lnTo>
                      <a:pt x="110" y="11"/>
                    </a:lnTo>
                    <a:lnTo>
                      <a:pt x="110" y="10"/>
                    </a:lnTo>
                    <a:lnTo>
                      <a:pt x="110" y="9"/>
                    </a:lnTo>
                    <a:lnTo>
                      <a:pt x="110" y="8"/>
                    </a:lnTo>
                    <a:lnTo>
                      <a:pt x="110" y="7"/>
                    </a:lnTo>
                    <a:lnTo>
                      <a:pt x="110" y="6"/>
                    </a:lnTo>
                    <a:lnTo>
                      <a:pt x="110" y="5"/>
                    </a:lnTo>
                    <a:lnTo>
                      <a:pt x="110" y="4"/>
                    </a:lnTo>
                    <a:lnTo>
                      <a:pt x="110" y="3"/>
                    </a:lnTo>
                    <a:lnTo>
                      <a:pt x="110" y="2"/>
                    </a:lnTo>
                    <a:lnTo>
                      <a:pt x="110" y="1"/>
                    </a:lnTo>
                    <a:lnTo>
                      <a:pt x="110" y="0"/>
                    </a:lnTo>
                  </a:path>
                </a:pathLst>
              </a:custGeom>
              <a:noFill/>
              <a:ln w="952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9455" name="Freeform 140"/>
              <p:cNvSpPr>
                <a:spLocks/>
              </p:cNvSpPr>
              <p:nvPr/>
            </p:nvSpPr>
            <p:spPr bwMode="auto">
              <a:xfrm>
                <a:off x="3762" y="5922"/>
                <a:ext cx="660" cy="780"/>
              </a:xfrm>
              <a:custGeom>
                <a:avLst/>
                <a:gdLst>
                  <a:gd name="T0" fmla="*/ 2147483646 w 110"/>
                  <a:gd name="T1" fmla="*/ 2147483646 h 130"/>
                  <a:gd name="T2" fmla="*/ 2147483646 w 110"/>
                  <a:gd name="T3" fmla="*/ 2147483646 h 130"/>
                  <a:gd name="T4" fmla="*/ 2147483646 w 110"/>
                  <a:gd name="T5" fmla="*/ 2147483646 h 130"/>
                  <a:gd name="T6" fmla="*/ 2147483646 w 110"/>
                  <a:gd name="T7" fmla="*/ 2147483646 h 130"/>
                  <a:gd name="T8" fmla="*/ 2147483646 w 110"/>
                  <a:gd name="T9" fmla="*/ 2147483646 h 130"/>
                  <a:gd name="T10" fmla="*/ 2147483646 w 110"/>
                  <a:gd name="T11" fmla="*/ 2147483646 h 130"/>
                  <a:gd name="T12" fmla="*/ 2147483646 w 110"/>
                  <a:gd name="T13" fmla="*/ 2147483646 h 130"/>
                  <a:gd name="T14" fmla="*/ 2147483646 w 110"/>
                  <a:gd name="T15" fmla="*/ 2147483646 h 130"/>
                  <a:gd name="T16" fmla="*/ 2147483646 w 110"/>
                  <a:gd name="T17" fmla="*/ 2147483646 h 130"/>
                  <a:gd name="T18" fmla="*/ 2147483646 w 110"/>
                  <a:gd name="T19" fmla="*/ 2147483646 h 130"/>
                  <a:gd name="T20" fmla="*/ 2147483646 w 110"/>
                  <a:gd name="T21" fmla="*/ 2147483646 h 130"/>
                  <a:gd name="T22" fmla="*/ 2147483646 w 110"/>
                  <a:gd name="T23" fmla="*/ 2147483646 h 130"/>
                  <a:gd name="T24" fmla="*/ 2147483646 w 110"/>
                  <a:gd name="T25" fmla="*/ 2147483646 h 130"/>
                  <a:gd name="T26" fmla="*/ 2147483646 w 110"/>
                  <a:gd name="T27" fmla="*/ 2147483646 h 130"/>
                  <a:gd name="T28" fmla="*/ 2147483646 w 110"/>
                  <a:gd name="T29" fmla="*/ 2147483646 h 130"/>
                  <a:gd name="T30" fmla="*/ 2147483646 w 110"/>
                  <a:gd name="T31" fmla="*/ 2147483646 h 130"/>
                  <a:gd name="T32" fmla="*/ 2147483646 w 110"/>
                  <a:gd name="T33" fmla="*/ 2147483646 h 130"/>
                  <a:gd name="T34" fmla="*/ 2147483646 w 110"/>
                  <a:gd name="T35" fmla="*/ 2147483646 h 130"/>
                  <a:gd name="T36" fmla="*/ 2147483646 w 110"/>
                  <a:gd name="T37" fmla="*/ 2147483646 h 130"/>
                  <a:gd name="T38" fmla="*/ 2147483646 w 110"/>
                  <a:gd name="T39" fmla="*/ 2147483646 h 130"/>
                  <a:gd name="T40" fmla="*/ 2147483646 w 110"/>
                  <a:gd name="T41" fmla="*/ 2147483646 h 130"/>
                  <a:gd name="T42" fmla="*/ 2147483646 w 110"/>
                  <a:gd name="T43" fmla="*/ 2147483646 h 130"/>
                  <a:gd name="T44" fmla="*/ 2147483646 w 110"/>
                  <a:gd name="T45" fmla="*/ 2147483646 h 130"/>
                  <a:gd name="T46" fmla="*/ 2147483646 w 110"/>
                  <a:gd name="T47" fmla="*/ 2147483646 h 130"/>
                  <a:gd name="T48" fmla="*/ 2147483646 w 110"/>
                  <a:gd name="T49" fmla="*/ 2147483646 h 130"/>
                  <a:gd name="T50" fmla="*/ 2147483646 w 110"/>
                  <a:gd name="T51" fmla="*/ 2147483646 h 130"/>
                  <a:gd name="T52" fmla="*/ 2147483646 w 110"/>
                  <a:gd name="T53" fmla="*/ 2147483646 h 130"/>
                  <a:gd name="T54" fmla="*/ 2147483646 w 110"/>
                  <a:gd name="T55" fmla="*/ 2147483646 h 130"/>
                  <a:gd name="T56" fmla="*/ 2147483646 w 110"/>
                  <a:gd name="T57" fmla="*/ 2147483646 h 130"/>
                  <a:gd name="T58" fmla="*/ 2147483646 w 110"/>
                  <a:gd name="T59" fmla="*/ 2147483646 h 130"/>
                  <a:gd name="T60" fmla="*/ 2147483646 w 110"/>
                  <a:gd name="T61" fmla="*/ 2147483646 h 130"/>
                  <a:gd name="T62" fmla="*/ 2147483646 w 110"/>
                  <a:gd name="T63" fmla="*/ 2147483646 h 130"/>
                  <a:gd name="T64" fmla="*/ 2147483646 w 110"/>
                  <a:gd name="T65" fmla="*/ 2147483646 h 130"/>
                  <a:gd name="T66" fmla="*/ 2147483646 w 110"/>
                  <a:gd name="T67" fmla="*/ 2147483646 h 130"/>
                  <a:gd name="T68" fmla="*/ 2147483646 w 110"/>
                  <a:gd name="T69" fmla="*/ 2147483646 h 130"/>
                  <a:gd name="T70" fmla="*/ 2147483646 w 110"/>
                  <a:gd name="T71" fmla="*/ 2147483646 h 130"/>
                  <a:gd name="T72" fmla="*/ 2147483646 w 110"/>
                  <a:gd name="T73" fmla="*/ 2147483646 h 130"/>
                  <a:gd name="T74" fmla="*/ 2147483646 w 110"/>
                  <a:gd name="T75" fmla="*/ 2147483646 h 130"/>
                  <a:gd name="T76" fmla="*/ 2147483646 w 110"/>
                  <a:gd name="T77" fmla="*/ 2147483646 h 130"/>
                  <a:gd name="T78" fmla="*/ 2147483646 w 110"/>
                  <a:gd name="T79" fmla="*/ 2147483646 h 130"/>
                  <a:gd name="T80" fmla="*/ 2147483646 w 110"/>
                  <a:gd name="T81" fmla="*/ 2147483646 h 130"/>
                  <a:gd name="T82" fmla="*/ 2147483646 w 110"/>
                  <a:gd name="T83" fmla="*/ 2147483646 h 130"/>
                  <a:gd name="T84" fmla="*/ 2147483646 w 110"/>
                  <a:gd name="T85" fmla="*/ 2147483646 h 130"/>
                  <a:gd name="T86" fmla="*/ 2147483646 w 110"/>
                  <a:gd name="T87" fmla="*/ 2147483646 h 130"/>
                  <a:gd name="T88" fmla="*/ 2147483646 w 110"/>
                  <a:gd name="T89" fmla="*/ 2147483646 h 130"/>
                  <a:gd name="T90" fmla="*/ 2147483646 w 110"/>
                  <a:gd name="T91" fmla="*/ 2147483646 h 130"/>
                  <a:gd name="T92" fmla="*/ 2147483646 w 110"/>
                  <a:gd name="T93" fmla="*/ 2147483646 h 130"/>
                  <a:gd name="T94" fmla="*/ 2147483646 w 110"/>
                  <a:gd name="T95" fmla="*/ 2147483646 h 130"/>
                  <a:gd name="T96" fmla="*/ 2147483646 w 110"/>
                  <a:gd name="T97" fmla="*/ 2147483646 h 130"/>
                  <a:gd name="T98" fmla="*/ 2147483646 w 110"/>
                  <a:gd name="T99" fmla="*/ 2147483646 h 130"/>
                  <a:gd name="T100" fmla="*/ 2147483646 w 110"/>
                  <a:gd name="T101" fmla="*/ 2147483646 h 130"/>
                  <a:gd name="T102" fmla="*/ 2147483646 w 110"/>
                  <a:gd name="T103" fmla="*/ 2147483646 h 130"/>
                  <a:gd name="T104" fmla="*/ 2147483646 w 110"/>
                  <a:gd name="T105" fmla="*/ 2147483646 h 130"/>
                  <a:gd name="T106" fmla="*/ 2147483646 w 110"/>
                  <a:gd name="T107" fmla="*/ 2147483646 h 130"/>
                  <a:gd name="T108" fmla="*/ 2147483646 w 110"/>
                  <a:gd name="T109" fmla="*/ 2147483646 h 130"/>
                  <a:gd name="T110" fmla="*/ 2147483646 w 110"/>
                  <a:gd name="T111" fmla="*/ 2147483646 h 130"/>
                  <a:gd name="T112" fmla="*/ 2147483646 w 110"/>
                  <a:gd name="T113" fmla="*/ 2147483646 h 13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10"/>
                  <a:gd name="T172" fmla="*/ 0 h 130"/>
                  <a:gd name="T173" fmla="*/ 110 w 110"/>
                  <a:gd name="T174" fmla="*/ 130 h 13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10" h="130">
                    <a:moveTo>
                      <a:pt x="0" y="130"/>
                    </a:moveTo>
                    <a:lnTo>
                      <a:pt x="110" y="130"/>
                    </a:lnTo>
                    <a:lnTo>
                      <a:pt x="110" y="129"/>
                    </a:lnTo>
                    <a:lnTo>
                      <a:pt x="110" y="128"/>
                    </a:lnTo>
                    <a:lnTo>
                      <a:pt x="110" y="127"/>
                    </a:lnTo>
                    <a:lnTo>
                      <a:pt x="110" y="126"/>
                    </a:lnTo>
                    <a:lnTo>
                      <a:pt x="110" y="125"/>
                    </a:lnTo>
                    <a:lnTo>
                      <a:pt x="110" y="124"/>
                    </a:lnTo>
                    <a:lnTo>
                      <a:pt x="110" y="123"/>
                    </a:lnTo>
                    <a:lnTo>
                      <a:pt x="110" y="122"/>
                    </a:lnTo>
                    <a:lnTo>
                      <a:pt x="110" y="121"/>
                    </a:lnTo>
                    <a:lnTo>
                      <a:pt x="110" y="120"/>
                    </a:lnTo>
                    <a:lnTo>
                      <a:pt x="110" y="119"/>
                    </a:lnTo>
                    <a:lnTo>
                      <a:pt x="110" y="118"/>
                    </a:lnTo>
                    <a:lnTo>
                      <a:pt x="110" y="117"/>
                    </a:lnTo>
                    <a:lnTo>
                      <a:pt x="110" y="116"/>
                    </a:lnTo>
                    <a:lnTo>
                      <a:pt x="110" y="115"/>
                    </a:lnTo>
                    <a:lnTo>
                      <a:pt x="110" y="114"/>
                    </a:lnTo>
                    <a:lnTo>
                      <a:pt x="110" y="113"/>
                    </a:lnTo>
                    <a:lnTo>
                      <a:pt x="110" y="112"/>
                    </a:lnTo>
                    <a:lnTo>
                      <a:pt x="110" y="111"/>
                    </a:lnTo>
                    <a:lnTo>
                      <a:pt x="110" y="110"/>
                    </a:lnTo>
                    <a:lnTo>
                      <a:pt x="110" y="109"/>
                    </a:lnTo>
                    <a:lnTo>
                      <a:pt x="110" y="108"/>
                    </a:lnTo>
                    <a:lnTo>
                      <a:pt x="110" y="107"/>
                    </a:lnTo>
                    <a:lnTo>
                      <a:pt x="110" y="106"/>
                    </a:lnTo>
                    <a:lnTo>
                      <a:pt x="110" y="105"/>
                    </a:lnTo>
                    <a:lnTo>
                      <a:pt x="110" y="104"/>
                    </a:lnTo>
                    <a:lnTo>
                      <a:pt x="110" y="103"/>
                    </a:lnTo>
                    <a:lnTo>
                      <a:pt x="110" y="102"/>
                    </a:lnTo>
                    <a:lnTo>
                      <a:pt x="110" y="101"/>
                    </a:lnTo>
                    <a:lnTo>
                      <a:pt x="110" y="100"/>
                    </a:lnTo>
                    <a:lnTo>
                      <a:pt x="110" y="99"/>
                    </a:lnTo>
                    <a:lnTo>
                      <a:pt x="110" y="98"/>
                    </a:lnTo>
                    <a:lnTo>
                      <a:pt x="110" y="97"/>
                    </a:lnTo>
                    <a:lnTo>
                      <a:pt x="110" y="96"/>
                    </a:lnTo>
                    <a:lnTo>
                      <a:pt x="110" y="95"/>
                    </a:lnTo>
                    <a:lnTo>
                      <a:pt x="110" y="94"/>
                    </a:lnTo>
                    <a:lnTo>
                      <a:pt x="110" y="93"/>
                    </a:lnTo>
                    <a:lnTo>
                      <a:pt x="110" y="92"/>
                    </a:lnTo>
                    <a:lnTo>
                      <a:pt x="110" y="91"/>
                    </a:lnTo>
                    <a:lnTo>
                      <a:pt x="110" y="90"/>
                    </a:lnTo>
                    <a:lnTo>
                      <a:pt x="110" y="89"/>
                    </a:lnTo>
                    <a:lnTo>
                      <a:pt x="110" y="88"/>
                    </a:lnTo>
                    <a:lnTo>
                      <a:pt x="110" y="87"/>
                    </a:lnTo>
                    <a:lnTo>
                      <a:pt x="110" y="86"/>
                    </a:lnTo>
                    <a:lnTo>
                      <a:pt x="110" y="85"/>
                    </a:lnTo>
                    <a:lnTo>
                      <a:pt x="110" y="84"/>
                    </a:lnTo>
                    <a:lnTo>
                      <a:pt x="110" y="83"/>
                    </a:lnTo>
                    <a:lnTo>
                      <a:pt x="110" y="82"/>
                    </a:lnTo>
                    <a:lnTo>
                      <a:pt x="110" y="81"/>
                    </a:lnTo>
                    <a:lnTo>
                      <a:pt x="110" y="80"/>
                    </a:lnTo>
                    <a:lnTo>
                      <a:pt x="110" y="79"/>
                    </a:lnTo>
                    <a:lnTo>
                      <a:pt x="110" y="78"/>
                    </a:lnTo>
                    <a:lnTo>
                      <a:pt x="110" y="77"/>
                    </a:lnTo>
                    <a:lnTo>
                      <a:pt x="110" y="76"/>
                    </a:lnTo>
                    <a:lnTo>
                      <a:pt x="110" y="75"/>
                    </a:lnTo>
                    <a:lnTo>
                      <a:pt x="110" y="74"/>
                    </a:lnTo>
                    <a:lnTo>
                      <a:pt x="110" y="73"/>
                    </a:lnTo>
                    <a:lnTo>
                      <a:pt x="110" y="72"/>
                    </a:lnTo>
                    <a:lnTo>
                      <a:pt x="110" y="71"/>
                    </a:lnTo>
                    <a:lnTo>
                      <a:pt x="110" y="70"/>
                    </a:lnTo>
                    <a:lnTo>
                      <a:pt x="110" y="69"/>
                    </a:lnTo>
                    <a:lnTo>
                      <a:pt x="110" y="68"/>
                    </a:lnTo>
                    <a:lnTo>
                      <a:pt x="110" y="67"/>
                    </a:lnTo>
                    <a:lnTo>
                      <a:pt x="110" y="66"/>
                    </a:lnTo>
                    <a:lnTo>
                      <a:pt x="110" y="65"/>
                    </a:lnTo>
                    <a:lnTo>
                      <a:pt x="110" y="64"/>
                    </a:lnTo>
                    <a:lnTo>
                      <a:pt x="110" y="63"/>
                    </a:lnTo>
                    <a:lnTo>
                      <a:pt x="110" y="62"/>
                    </a:lnTo>
                    <a:lnTo>
                      <a:pt x="110" y="61"/>
                    </a:lnTo>
                    <a:lnTo>
                      <a:pt x="110" y="60"/>
                    </a:lnTo>
                    <a:lnTo>
                      <a:pt x="110" y="59"/>
                    </a:lnTo>
                    <a:lnTo>
                      <a:pt x="110" y="58"/>
                    </a:lnTo>
                    <a:lnTo>
                      <a:pt x="110" y="57"/>
                    </a:lnTo>
                    <a:lnTo>
                      <a:pt x="110" y="56"/>
                    </a:lnTo>
                    <a:lnTo>
                      <a:pt x="110" y="55"/>
                    </a:lnTo>
                    <a:lnTo>
                      <a:pt x="110" y="54"/>
                    </a:lnTo>
                    <a:lnTo>
                      <a:pt x="110" y="53"/>
                    </a:lnTo>
                    <a:lnTo>
                      <a:pt x="110" y="52"/>
                    </a:lnTo>
                    <a:lnTo>
                      <a:pt x="110" y="51"/>
                    </a:lnTo>
                    <a:lnTo>
                      <a:pt x="110" y="50"/>
                    </a:lnTo>
                    <a:lnTo>
                      <a:pt x="110" y="49"/>
                    </a:lnTo>
                    <a:lnTo>
                      <a:pt x="110" y="48"/>
                    </a:lnTo>
                    <a:lnTo>
                      <a:pt x="110" y="47"/>
                    </a:lnTo>
                    <a:lnTo>
                      <a:pt x="110" y="46"/>
                    </a:lnTo>
                    <a:lnTo>
                      <a:pt x="110" y="45"/>
                    </a:lnTo>
                    <a:lnTo>
                      <a:pt x="110" y="44"/>
                    </a:lnTo>
                    <a:lnTo>
                      <a:pt x="110" y="43"/>
                    </a:lnTo>
                    <a:lnTo>
                      <a:pt x="110" y="42"/>
                    </a:lnTo>
                    <a:lnTo>
                      <a:pt x="110" y="41"/>
                    </a:lnTo>
                    <a:lnTo>
                      <a:pt x="110" y="40"/>
                    </a:lnTo>
                    <a:lnTo>
                      <a:pt x="110" y="39"/>
                    </a:lnTo>
                    <a:lnTo>
                      <a:pt x="110" y="38"/>
                    </a:lnTo>
                    <a:lnTo>
                      <a:pt x="110" y="37"/>
                    </a:lnTo>
                    <a:lnTo>
                      <a:pt x="110" y="36"/>
                    </a:lnTo>
                    <a:lnTo>
                      <a:pt x="110" y="35"/>
                    </a:lnTo>
                    <a:lnTo>
                      <a:pt x="110" y="34"/>
                    </a:lnTo>
                    <a:lnTo>
                      <a:pt x="110" y="33"/>
                    </a:lnTo>
                    <a:lnTo>
                      <a:pt x="110" y="32"/>
                    </a:lnTo>
                    <a:lnTo>
                      <a:pt x="110" y="31"/>
                    </a:lnTo>
                    <a:lnTo>
                      <a:pt x="110" y="30"/>
                    </a:lnTo>
                    <a:lnTo>
                      <a:pt x="110" y="29"/>
                    </a:lnTo>
                    <a:lnTo>
                      <a:pt x="110" y="28"/>
                    </a:lnTo>
                    <a:lnTo>
                      <a:pt x="110" y="27"/>
                    </a:lnTo>
                    <a:lnTo>
                      <a:pt x="110" y="26"/>
                    </a:lnTo>
                    <a:lnTo>
                      <a:pt x="110" y="25"/>
                    </a:lnTo>
                    <a:lnTo>
                      <a:pt x="110" y="24"/>
                    </a:lnTo>
                    <a:lnTo>
                      <a:pt x="110" y="23"/>
                    </a:lnTo>
                    <a:lnTo>
                      <a:pt x="110" y="22"/>
                    </a:lnTo>
                    <a:lnTo>
                      <a:pt x="110" y="21"/>
                    </a:lnTo>
                    <a:lnTo>
                      <a:pt x="110" y="20"/>
                    </a:lnTo>
                    <a:lnTo>
                      <a:pt x="110" y="19"/>
                    </a:lnTo>
                    <a:lnTo>
                      <a:pt x="110" y="18"/>
                    </a:lnTo>
                    <a:lnTo>
                      <a:pt x="110" y="17"/>
                    </a:lnTo>
                    <a:lnTo>
                      <a:pt x="110" y="16"/>
                    </a:lnTo>
                    <a:lnTo>
                      <a:pt x="110" y="15"/>
                    </a:lnTo>
                    <a:lnTo>
                      <a:pt x="110" y="14"/>
                    </a:lnTo>
                    <a:lnTo>
                      <a:pt x="110" y="13"/>
                    </a:lnTo>
                    <a:lnTo>
                      <a:pt x="110" y="12"/>
                    </a:lnTo>
                    <a:lnTo>
                      <a:pt x="110" y="11"/>
                    </a:lnTo>
                    <a:lnTo>
                      <a:pt x="110" y="10"/>
                    </a:lnTo>
                    <a:lnTo>
                      <a:pt x="110" y="9"/>
                    </a:lnTo>
                    <a:lnTo>
                      <a:pt x="110" y="8"/>
                    </a:lnTo>
                    <a:lnTo>
                      <a:pt x="110" y="7"/>
                    </a:lnTo>
                    <a:lnTo>
                      <a:pt x="110" y="6"/>
                    </a:lnTo>
                    <a:lnTo>
                      <a:pt x="110" y="5"/>
                    </a:lnTo>
                    <a:lnTo>
                      <a:pt x="110" y="4"/>
                    </a:lnTo>
                    <a:lnTo>
                      <a:pt x="110" y="3"/>
                    </a:lnTo>
                    <a:lnTo>
                      <a:pt x="110" y="2"/>
                    </a:lnTo>
                    <a:lnTo>
                      <a:pt x="110" y="1"/>
                    </a:lnTo>
                    <a:lnTo>
                      <a:pt x="110" y="0"/>
                    </a:lnTo>
                  </a:path>
                </a:pathLst>
              </a:custGeom>
              <a:noFill/>
              <a:ln w="28575" cap="rnd" cmpd="sng">
                <a:solidFill>
                  <a:srgbClr val="B2B2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9456" name="Text Box 141"/>
              <p:cNvSpPr txBox="1">
                <a:spLocks noChangeArrowheads="1"/>
              </p:cNvSpPr>
              <p:nvPr/>
            </p:nvSpPr>
            <p:spPr bwMode="auto">
              <a:xfrm>
                <a:off x="3696" y="6441"/>
                <a:ext cx="940" cy="2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ea typeface="MS PGothic" panose="020B0600070205080204" pitchFamily="34" charset="-128"/>
                  </a:defRPr>
                </a:lvl1pPr>
                <a:lvl2pPr marL="742950" indent="-285750">
                  <a:spcBef>
                    <a:spcPct val="20000"/>
                  </a:spcBef>
                  <a:buChar char="–"/>
                  <a:defRPr sz="2800">
                    <a:solidFill>
                      <a:schemeClr val="tx1"/>
                    </a:solidFill>
                    <a:latin typeface="Times New Roman" panose="02020603050405020304" pitchFamily="18" charset="0"/>
                    <a:ea typeface="MS PGothic" panose="020B0600070205080204" pitchFamily="34" charset="-128"/>
                  </a:defRPr>
                </a:lvl2pPr>
                <a:lvl3pPr marL="1143000" indent="-228600">
                  <a:spcBef>
                    <a:spcPct val="20000"/>
                  </a:spcBef>
                  <a:buChar char="•"/>
                  <a:defRPr sz="2400">
                    <a:solidFill>
                      <a:schemeClr val="tx1"/>
                    </a:solidFill>
                    <a:latin typeface="Times New Roman" panose="02020603050405020304" pitchFamily="18" charset="0"/>
                    <a:ea typeface="MS PGothic"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9pPr>
              </a:lstStyle>
              <a:p>
                <a:pPr eaLnBrk="1" hangingPunct="1">
                  <a:spcBef>
                    <a:spcPct val="0"/>
                  </a:spcBef>
                  <a:buFontTx/>
                  <a:buNone/>
                </a:pPr>
                <a:r>
                  <a:rPr lang="en-US" altLang="en-US" sz="1800">
                    <a:latin typeface="Arial" panose="020B0604020202020204" pitchFamily="34" charset="0"/>
                  </a:rPr>
                  <a:t>2000/2000</a:t>
                </a:r>
              </a:p>
            </p:txBody>
          </p:sp>
        </p:grpSp>
        <p:sp>
          <p:nvSpPr>
            <p:cNvPr id="59441" name="Text Box 142"/>
            <p:cNvSpPr txBox="1">
              <a:spLocks noChangeArrowheads="1"/>
            </p:cNvSpPr>
            <p:nvPr/>
          </p:nvSpPr>
          <p:spPr bwMode="auto">
            <a:xfrm>
              <a:off x="1633" y="3571"/>
              <a:ext cx="439" cy="4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ea typeface="MS PGothic" panose="020B0600070205080204" pitchFamily="34" charset="-128"/>
                </a:defRPr>
              </a:lvl1pPr>
              <a:lvl2pPr marL="742950" indent="-285750">
                <a:spcBef>
                  <a:spcPct val="20000"/>
                </a:spcBef>
                <a:buChar char="–"/>
                <a:defRPr sz="2800">
                  <a:solidFill>
                    <a:schemeClr val="tx1"/>
                  </a:solidFill>
                  <a:latin typeface="Times New Roman" panose="02020603050405020304" pitchFamily="18" charset="0"/>
                  <a:ea typeface="MS PGothic" panose="020B0600070205080204" pitchFamily="34" charset="-128"/>
                </a:defRPr>
              </a:lvl2pPr>
              <a:lvl3pPr marL="1143000" indent="-228600">
                <a:spcBef>
                  <a:spcPct val="20000"/>
                </a:spcBef>
                <a:buChar char="•"/>
                <a:defRPr sz="2400">
                  <a:solidFill>
                    <a:schemeClr val="tx1"/>
                  </a:solidFill>
                  <a:latin typeface="Times New Roman" panose="02020603050405020304" pitchFamily="18" charset="0"/>
                  <a:ea typeface="MS PGothic"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9pPr>
            </a:lstStyle>
            <a:p>
              <a:pPr eaLnBrk="1" hangingPunct="1">
                <a:spcBef>
                  <a:spcPct val="0"/>
                </a:spcBef>
                <a:buFontTx/>
                <a:buNone/>
              </a:pPr>
              <a:r>
                <a:rPr lang="en-US" altLang="en-US">
                  <a:latin typeface="Arial" panose="020B0604020202020204" pitchFamily="34" charset="0"/>
                </a:rPr>
                <a:t>…</a:t>
              </a:r>
            </a:p>
          </p:txBody>
        </p:sp>
        <p:sp>
          <p:nvSpPr>
            <p:cNvPr id="59442" name="Text Box 143"/>
            <p:cNvSpPr txBox="1">
              <a:spLocks noChangeArrowheads="1"/>
            </p:cNvSpPr>
            <p:nvPr/>
          </p:nvSpPr>
          <p:spPr bwMode="auto">
            <a:xfrm>
              <a:off x="3360" y="3571"/>
              <a:ext cx="440" cy="4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ea typeface="MS PGothic" panose="020B0600070205080204" pitchFamily="34" charset="-128"/>
                </a:defRPr>
              </a:lvl1pPr>
              <a:lvl2pPr marL="742950" indent="-285750">
                <a:spcBef>
                  <a:spcPct val="20000"/>
                </a:spcBef>
                <a:buChar char="–"/>
                <a:defRPr sz="2800">
                  <a:solidFill>
                    <a:schemeClr val="tx1"/>
                  </a:solidFill>
                  <a:latin typeface="Times New Roman" panose="02020603050405020304" pitchFamily="18" charset="0"/>
                  <a:ea typeface="MS PGothic" panose="020B0600070205080204" pitchFamily="34" charset="-128"/>
                </a:defRPr>
              </a:lvl2pPr>
              <a:lvl3pPr marL="1143000" indent="-228600">
                <a:spcBef>
                  <a:spcPct val="20000"/>
                </a:spcBef>
                <a:buChar char="•"/>
                <a:defRPr sz="2400">
                  <a:solidFill>
                    <a:schemeClr val="tx1"/>
                  </a:solidFill>
                  <a:latin typeface="Times New Roman" panose="02020603050405020304" pitchFamily="18" charset="0"/>
                  <a:ea typeface="MS PGothic"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9pPr>
            </a:lstStyle>
            <a:p>
              <a:pPr eaLnBrk="1" hangingPunct="1">
                <a:spcBef>
                  <a:spcPct val="0"/>
                </a:spcBef>
                <a:buFontTx/>
                <a:buNone/>
              </a:pPr>
              <a:r>
                <a:rPr lang="en-US" altLang="en-US">
                  <a:latin typeface="Arial" panose="020B0604020202020204" pitchFamily="34" charset="0"/>
                </a:rPr>
                <a:t>…</a:t>
              </a:r>
            </a:p>
          </p:txBody>
        </p:sp>
        <p:sp>
          <p:nvSpPr>
            <p:cNvPr id="59443" name="Text Box 144"/>
            <p:cNvSpPr txBox="1">
              <a:spLocks noChangeArrowheads="1"/>
            </p:cNvSpPr>
            <p:nvPr/>
          </p:nvSpPr>
          <p:spPr bwMode="auto">
            <a:xfrm>
              <a:off x="1633" y="4809"/>
              <a:ext cx="439" cy="4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ea typeface="MS PGothic" panose="020B0600070205080204" pitchFamily="34" charset="-128"/>
                </a:defRPr>
              </a:lvl1pPr>
              <a:lvl2pPr marL="742950" indent="-285750">
                <a:spcBef>
                  <a:spcPct val="20000"/>
                </a:spcBef>
                <a:buChar char="–"/>
                <a:defRPr sz="2800">
                  <a:solidFill>
                    <a:schemeClr val="tx1"/>
                  </a:solidFill>
                  <a:latin typeface="Times New Roman" panose="02020603050405020304" pitchFamily="18" charset="0"/>
                  <a:ea typeface="MS PGothic" panose="020B0600070205080204" pitchFamily="34" charset="-128"/>
                </a:defRPr>
              </a:lvl2pPr>
              <a:lvl3pPr marL="1143000" indent="-228600">
                <a:spcBef>
                  <a:spcPct val="20000"/>
                </a:spcBef>
                <a:buChar char="•"/>
                <a:defRPr sz="2400">
                  <a:solidFill>
                    <a:schemeClr val="tx1"/>
                  </a:solidFill>
                  <a:latin typeface="Times New Roman" panose="02020603050405020304" pitchFamily="18" charset="0"/>
                  <a:ea typeface="MS PGothic"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9pPr>
            </a:lstStyle>
            <a:p>
              <a:pPr eaLnBrk="1" hangingPunct="1">
                <a:spcBef>
                  <a:spcPct val="0"/>
                </a:spcBef>
                <a:buFontTx/>
                <a:buNone/>
              </a:pPr>
              <a:r>
                <a:rPr lang="en-US" altLang="en-US">
                  <a:latin typeface="Arial" panose="020B0604020202020204" pitchFamily="34" charset="0"/>
                </a:rPr>
                <a:t>…</a:t>
              </a:r>
            </a:p>
          </p:txBody>
        </p:sp>
        <p:sp>
          <p:nvSpPr>
            <p:cNvPr id="59444" name="Text Box 145"/>
            <p:cNvSpPr txBox="1">
              <a:spLocks noChangeArrowheads="1"/>
            </p:cNvSpPr>
            <p:nvPr/>
          </p:nvSpPr>
          <p:spPr bwMode="auto">
            <a:xfrm>
              <a:off x="3360" y="4809"/>
              <a:ext cx="440" cy="4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ea typeface="MS PGothic" panose="020B0600070205080204" pitchFamily="34" charset="-128"/>
                </a:defRPr>
              </a:lvl1pPr>
              <a:lvl2pPr marL="742950" indent="-285750">
                <a:spcBef>
                  <a:spcPct val="20000"/>
                </a:spcBef>
                <a:buChar char="–"/>
                <a:defRPr sz="2800">
                  <a:solidFill>
                    <a:schemeClr val="tx1"/>
                  </a:solidFill>
                  <a:latin typeface="Times New Roman" panose="02020603050405020304" pitchFamily="18" charset="0"/>
                  <a:ea typeface="MS PGothic" panose="020B0600070205080204" pitchFamily="34" charset="-128"/>
                </a:defRPr>
              </a:lvl2pPr>
              <a:lvl3pPr marL="1143000" indent="-228600">
                <a:spcBef>
                  <a:spcPct val="20000"/>
                </a:spcBef>
                <a:buChar char="•"/>
                <a:defRPr sz="2400">
                  <a:solidFill>
                    <a:schemeClr val="tx1"/>
                  </a:solidFill>
                  <a:latin typeface="Times New Roman" panose="02020603050405020304" pitchFamily="18" charset="0"/>
                  <a:ea typeface="MS PGothic"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9pPr>
            </a:lstStyle>
            <a:p>
              <a:pPr eaLnBrk="1" hangingPunct="1">
                <a:spcBef>
                  <a:spcPct val="0"/>
                </a:spcBef>
                <a:buFontTx/>
                <a:buNone/>
              </a:pPr>
              <a:r>
                <a:rPr lang="en-US" altLang="en-US">
                  <a:latin typeface="Arial" panose="020B0604020202020204" pitchFamily="34" charset="0"/>
                </a:rPr>
                <a:t>…</a:t>
              </a:r>
            </a:p>
          </p:txBody>
        </p:sp>
        <p:sp>
          <p:nvSpPr>
            <p:cNvPr id="59445" name="Text Box 146"/>
            <p:cNvSpPr txBox="1">
              <a:spLocks noChangeArrowheads="1"/>
            </p:cNvSpPr>
            <p:nvPr/>
          </p:nvSpPr>
          <p:spPr bwMode="auto">
            <a:xfrm>
              <a:off x="1633" y="6067"/>
              <a:ext cx="439" cy="4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ea typeface="MS PGothic" panose="020B0600070205080204" pitchFamily="34" charset="-128"/>
                </a:defRPr>
              </a:lvl1pPr>
              <a:lvl2pPr marL="742950" indent="-285750">
                <a:spcBef>
                  <a:spcPct val="20000"/>
                </a:spcBef>
                <a:buChar char="–"/>
                <a:defRPr sz="2800">
                  <a:solidFill>
                    <a:schemeClr val="tx1"/>
                  </a:solidFill>
                  <a:latin typeface="Times New Roman" panose="02020603050405020304" pitchFamily="18" charset="0"/>
                  <a:ea typeface="MS PGothic" panose="020B0600070205080204" pitchFamily="34" charset="-128"/>
                </a:defRPr>
              </a:lvl2pPr>
              <a:lvl3pPr marL="1143000" indent="-228600">
                <a:spcBef>
                  <a:spcPct val="20000"/>
                </a:spcBef>
                <a:buChar char="•"/>
                <a:defRPr sz="2400">
                  <a:solidFill>
                    <a:schemeClr val="tx1"/>
                  </a:solidFill>
                  <a:latin typeface="Times New Roman" panose="02020603050405020304" pitchFamily="18" charset="0"/>
                  <a:ea typeface="MS PGothic"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9pPr>
            </a:lstStyle>
            <a:p>
              <a:pPr eaLnBrk="1" hangingPunct="1">
                <a:spcBef>
                  <a:spcPct val="0"/>
                </a:spcBef>
                <a:buFontTx/>
                <a:buNone/>
              </a:pPr>
              <a:r>
                <a:rPr lang="en-US" altLang="en-US">
                  <a:latin typeface="Arial" panose="020B0604020202020204" pitchFamily="34" charset="0"/>
                </a:rPr>
                <a:t>…</a:t>
              </a:r>
            </a:p>
          </p:txBody>
        </p:sp>
        <p:sp>
          <p:nvSpPr>
            <p:cNvPr id="59446" name="Text Box 147"/>
            <p:cNvSpPr txBox="1">
              <a:spLocks noChangeArrowheads="1"/>
            </p:cNvSpPr>
            <p:nvPr/>
          </p:nvSpPr>
          <p:spPr bwMode="auto">
            <a:xfrm>
              <a:off x="3360" y="6067"/>
              <a:ext cx="440" cy="4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ea typeface="MS PGothic" panose="020B0600070205080204" pitchFamily="34" charset="-128"/>
                </a:defRPr>
              </a:lvl1pPr>
              <a:lvl2pPr marL="742950" indent="-285750">
                <a:spcBef>
                  <a:spcPct val="20000"/>
                </a:spcBef>
                <a:buChar char="–"/>
                <a:defRPr sz="2800">
                  <a:solidFill>
                    <a:schemeClr val="tx1"/>
                  </a:solidFill>
                  <a:latin typeface="Times New Roman" panose="02020603050405020304" pitchFamily="18" charset="0"/>
                  <a:ea typeface="MS PGothic" panose="020B0600070205080204" pitchFamily="34" charset="-128"/>
                </a:defRPr>
              </a:lvl2pPr>
              <a:lvl3pPr marL="1143000" indent="-228600">
                <a:spcBef>
                  <a:spcPct val="20000"/>
                </a:spcBef>
                <a:buChar char="•"/>
                <a:defRPr sz="2400">
                  <a:solidFill>
                    <a:schemeClr val="tx1"/>
                  </a:solidFill>
                  <a:latin typeface="Times New Roman" panose="02020603050405020304" pitchFamily="18" charset="0"/>
                  <a:ea typeface="MS PGothic"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9pPr>
            </a:lstStyle>
            <a:p>
              <a:pPr eaLnBrk="1" hangingPunct="1">
                <a:spcBef>
                  <a:spcPct val="0"/>
                </a:spcBef>
                <a:buFontTx/>
                <a:buNone/>
              </a:pPr>
              <a:r>
                <a:rPr lang="en-US" altLang="en-US">
                  <a:latin typeface="Arial" panose="020B0604020202020204" pitchFamily="34" charset="0"/>
                </a:rPr>
                <a:t>…</a:t>
              </a:r>
            </a:p>
          </p:txBody>
        </p:sp>
        <p:sp>
          <p:nvSpPr>
            <p:cNvPr id="59447" name="Text Box 148"/>
            <p:cNvSpPr txBox="1">
              <a:spLocks noChangeArrowheads="1"/>
            </p:cNvSpPr>
            <p:nvPr/>
          </p:nvSpPr>
          <p:spPr bwMode="auto">
            <a:xfrm rot="-5400000">
              <a:off x="531" y="5475"/>
              <a:ext cx="427" cy="4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ea typeface="MS PGothic" panose="020B0600070205080204" pitchFamily="34" charset="-128"/>
                </a:defRPr>
              </a:lvl1pPr>
              <a:lvl2pPr marL="742950" indent="-285750">
                <a:spcBef>
                  <a:spcPct val="20000"/>
                </a:spcBef>
                <a:buChar char="–"/>
                <a:defRPr sz="2800">
                  <a:solidFill>
                    <a:schemeClr val="tx1"/>
                  </a:solidFill>
                  <a:latin typeface="Times New Roman" panose="02020603050405020304" pitchFamily="18" charset="0"/>
                  <a:ea typeface="MS PGothic" panose="020B0600070205080204" pitchFamily="34" charset="-128"/>
                </a:defRPr>
              </a:lvl2pPr>
              <a:lvl3pPr marL="1143000" indent="-228600">
                <a:spcBef>
                  <a:spcPct val="20000"/>
                </a:spcBef>
                <a:buChar char="•"/>
                <a:defRPr sz="2400">
                  <a:solidFill>
                    <a:schemeClr val="tx1"/>
                  </a:solidFill>
                  <a:latin typeface="Times New Roman" panose="02020603050405020304" pitchFamily="18" charset="0"/>
                  <a:ea typeface="MS PGothic"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9pPr>
            </a:lstStyle>
            <a:p>
              <a:pPr eaLnBrk="1" hangingPunct="1">
                <a:spcBef>
                  <a:spcPct val="0"/>
                </a:spcBef>
                <a:buFontTx/>
                <a:buNone/>
              </a:pPr>
              <a:r>
                <a:rPr lang="en-US" altLang="en-US">
                  <a:latin typeface="Arial" panose="020B0604020202020204" pitchFamily="34" charset="0"/>
                </a:rPr>
                <a:t>…</a:t>
              </a:r>
            </a:p>
          </p:txBody>
        </p:sp>
        <p:sp>
          <p:nvSpPr>
            <p:cNvPr id="59448" name="Text Box 149"/>
            <p:cNvSpPr txBox="1">
              <a:spLocks noChangeArrowheads="1"/>
            </p:cNvSpPr>
            <p:nvPr/>
          </p:nvSpPr>
          <p:spPr bwMode="auto">
            <a:xfrm rot="-5400000">
              <a:off x="3843" y="2967"/>
              <a:ext cx="427" cy="4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ea typeface="MS PGothic" panose="020B0600070205080204" pitchFamily="34" charset="-128"/>
                </a:defRPr>
              </a:lvl1pPr>
              <a:lvl2pPr marL="742950" indent="-285750">
                <a:spcBef>
                  <a:spcPct val="20000"/>
                </a:spcBef>
                <a:buChar char="–"/>
                <a:defRPr sz="2800">
                  <a:solidFill>
                    <a:schemeClr val="tx1"/>
                  </a:solidFill>
                  <a:latin typeface="Times New Roman" panose="02020603050405020304" pitchFamily="18" charset="0"/>
                  <a:ea typeface="MS PGothic" panose="020B0600070205080204" pitchFamily="34" charset="-128"/>
                </a:defRPr>
              </a:lvl2pPr>
              <a:lvl3pPr marL="1143000" indent="-228600">
                <a:spcBef>
                  <a:spcPct val="20000"/>
                </a:spcBef>
                <a:buChar char="•"/>
                <a:defRPr sz="2400">
                  <a:solidFill>
                    <a:schemeClr val="tx1"/>
                  </a:solidFill>
                  <a:latin typeface="Times New Roman" panose="02020603050405020304" pitchFamily="18" charset="0"/>
                  <a:ea typeface="MS PGothic"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9pPr>
            </a:lstStyle>
            <a:p>
              <a:pPr eaLnBrk="1" hangingPunct="1">
                <a:spcBef>
                  <a:spcPct val="0"/>
                </a:spcBef>
                <a:buFontTx/>
                <a:buNone/>
              </a:pPr>
              <a:r>
                <a:rPr lang="en-US" altLang="en-US">
                  <a:latin typeface="Arial" panose="020B0604020202020204" pitchFamily="34" charset="0"/>
                </a:rPr>
                <a:t>…</a:t>
              </a:r>
            </a:p>
          </p:txBody>
        </p:sp>
        <p:sp>
          <p:nvSpPr>
            <p:cNvPr id="59449" name="Text Box 150"/>
            <p:cNvSpPr txBox="1">
              <a:spLocks noChangeArrowheads="1"/>
            </p:cNvSpPr>
            <p:nvPr/>
          </p:nvSpPr>
          <p:spPr bwMode="auto">
            <a:xfrm rot="-5400000">
              <a:off x="532" y="4227"/>
              <a:ext cx="426" cy="4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ea typeface="MS PGothic" panose="020B0600070205080204" pitchFamily="34" charset="-128"/>
                </a:defRPr>
              </a:lvl1pPr>
              <a:lvl2pPr marL="742950" indent="-285750">
                <a:spcBef>
                  <a:spcPct val="20000"/>
                </a:spcBef>
                <a:buChar char="–"/>
                <a:defRPr sz="2800">
                  <a:solidFill>
                    <a:schemeClr val="tx1"/>
                  </a:solidFill>
                  <a:latin typeface="Times New Roman" panose="02020603050405020304" pitchFamily="18" charset="0"/>
                  <a:ea typeface="MS PGothic" panose="020B0600070205080204" pitchFamily="34" charset="-128"/>
                </a:defRPr>
              </a:lvl2pPr>
              <a:lvl3pPr marL="1143000" indent="-228600">
                <a:spcBef>
                  <a:spcPct val="20000"/>
                </a:spcBef>
                <a:buChar char="•"/>
                <a:defRPr sz="2400">
                  <a:solidFill>
                    <a:schemeClr val="tx1"/>
                  </a:solidFill>
                  <a:latin typeface="Times New Roman" panose="02020603050405020304" pitchFamily="18" charset="0"/>
                  <a:ea typeface="MS PGothic"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9pPr>
            </a:lstStyle>
            <a:p>
              <a:pPr eaLnBrk="1" hangingPunct="1">
                <a:spcBef>
                  <a:spcPct val="0"/>
                </a:spcBef>
                <a:buFontTx/>
                <a:buNone/>
              </a:pPr>
              <a:r>
                <a:rPr lang="en-US" altLang="en-US">
                  <a:latin typeface="Arial" panose="020B0604020202020204" pitchFamily="34" charset="0"/>
                </a:rPr>
                <a:t>…</a:t>
              </a:r>
            </a:p>
          </p:txBody>
        </p:sp>
        <p:sp>
          <p:nvSpPr>
            <p:cNvPr id="59450" name="Text Box 151"/>
            <p:cNvSpPr txBox="1">
              <a:spLocks noChangeArrowheads="1"/>
            </p:cNvSpPr>
            <p:nvPr/>
          </p:nvSpPr>
          <p:spPr bwMode="auto">
            <a:xfrm rot="-5400000">
              <a:off x="3843" y="4227"/>
              <a:ext cx="426" cy="4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ea typeface="MS PGothic" panose="020B0600070205080204" pitchFamily="34" charset="-128"/>
                </a:defRPr>
              </a:lvl1pPr>
              <a:lvl2pPr marL="742950" indent="-285750">
                <a:spcBef>
                  <a:spcPct val="20000"/>
                </a:spcBef>
                <a:buChar char="–"/>
                <a:defRPr sz="2800">
                  <a:solidFill>
                    <a:schemeClr val="tx1"/>
                  </a:solidFill>
                  <a:latin typeface="Times New Roman" panose="02020603050405020304" pitchFamily="18" charset="0"/>
                  <a:ea typeface="MS PGothic" panose="020B0600070205080204" pitchFamily="34" charset="-128"/>
                </a:defRPr>
              </a:lvl2pPr>
              <a:lvl3pPr marL="1143000" indent="-228600">
                <a:spcBef>
                  <a:spcPct val="20000"/>
                </a:spcBef>
                <a:buChar char="•"/>
                <a:defRPr sz="2400">
                  <a:solidFill>
                    <a:schemeClr val="tx1"/>
                  </a:solidFill>
                  <a:latin typeface="Times New Roman" panose="02020603050405020304" pitchFamily="18" charset="0"/>
                  <a:ea typeface="MS PGothic"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9pPr>
            </a:lstStyle>
            <a:p>
              <a:pPr eaLnBrk="1" hangingPunct="1">
                <a:spcBef>
                  <a:spcPct val="0"/>
                </a:spcBef>
                <a:buFontTx/>
                <a:buNone/>
              </a:pPr>
              <a:r>
                <a:rPr lang="en-US" altLang="en-US">
                  <a:latin typeface="Arial" panose="020B0604020202020204" pitchFamily="34" charset="0"/>
                </a:rPr>
                <a:t>…</a:t>
              </a:r>
            </a:p>
          </p:txBody>
        </p:sp>
        <p:sp>
          <p:nvSpPr>
            <p:cNvPr id="59451" name="Text Box 152"/>
            <p:cNvSpPr txBox="1">
              <a:spLocks noChangeArrowheads="1"/>
            </p:cNvSpPr>
            <p:nvPr/>
          </p:nvSpPr>
          <p:spPr bwMode="auto">
            <a:xfrm rot="-5400000">
              <a:off x="531" y="2967"/>
              <a:ext cx="427" cy="4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ea typeface="MS PGothic" panose="020B0600070205080204" pitchFamily="34" charset="-128"/>
                </a:defRPr>
              </a:lvl1pPr>
              <a:lvl2pPr marL="742950" indent="-285750">
                <a:spcBef>
                  <a:spcPct val="20000"/>
                </a:spcBef>
                <a:buChar char="–"/>
                <a:defRPr sz="2800">
                  <a:solidFill>
                    <a:schemeClr val="tx1"/>
                  </a:solidFill>
                  <a:latin typeface="Times New Roman" panose="02020603050405020304" pitchFamily="18" charset="0"/>
                  <a:ea typeface="MS PGothic" panose="020B0600070205080204" pitchFamily="34" charset="-128"/>
                </a:defRPr>
              </a:lvl2pPr>
              <a:lvl3pPr marL="1143000" indent="-228600">
                <a:spcBef>
                  <a:spcPct val="20000"/>
                </a:spcBef>
                <a:buChar char="•"/>
                <a:defRPr sz="2400">
                  <a:solidFill>
                    <a:schemeClr val="tx1"/>
                  </a:solidFill>
                  <a:latin typeface="Times New Roman" panose="02020603050405020304" pitchFamily="18" charset="0"/>
                  <a:ea typeface="MS PGothic"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9pPr>
            </a:lstStyle>
            <a:p>
              <a:pPr eaLnBrk="1" hangingPunct="1">
                <a:spcBef>
                  <a:spcPct val="0"/>
                </a:spcBef>
                <a:buFontTx/>
                <a:buNone/>
              </a:pPr>
              <a:r>
                <a:rPr lang="en-US" altLang="en-US">
                  <a:latin typeface="Arial" panose="020B0604020202020204" pitchFamily="34" charset="0"/>
                </a:rPr>
                <a:t>…</a:t>
              </a:r>
            </a:p>
          </p:txBody>
        </p:sp>
        <p:sp>
          <p:nvSpPr>
            <p:cNvPr id="59452" name="Text Box 153"/>
            <p:cNvSpPr txBox="1">
              <a:spLocks noChangeArrowheads="1"/>
            </p:cNvSpPr>
            <p:nvPr/>
          </p:nvSpPr>
          <p:spPr bwMode="auto">
            <a:xfrm rot="-5400000">
              <a:off x="3842" y="5475"/>
              <a:ext cx="427" cy="4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ea typeface="MS PGothic" panose="020B0600070205080204" pitchFamily="34" charset="-128"/>
                </a:defRPr>
              </a:lvl1pPr>
              <a:lvl2pPr marL="742950" indent="-285750">
                <a:spcBef>
                  <a:spcPct val="20000"/>
                </a:spcBef>
                <a:buChar char="–"/>
                <a:defRPr sz="2800">
                  <a:solidFill>
                    <a:schemeClr val="tx1"/>
                  </a:solidFill>
                  <a:latin typeface="Times New Roman" panose="02020603050405020304" pitchFamily="18" charset="0"/>
                  <a:ea typeface="MS PGothic" panose="020B0600070205080204" pitchFamily="34" charset="-128"/>
                </a:defRPr>
              </a:lvl2pPr>
              <a:lvl3pPr marL="1143000" indent="-228600">
                <a:spcBef>
                  <a:spcPct val="20000"/>
                </a:spcBef>
                <a:buChar char="•"/>
                <a:defRPr sz="2400">
                  <a:solidFill>
                    <a:schemeClr val="tx1"/>
                  </a:solidFill>
                  <a:latin typeface="Times New Roman" panose="02020603050405020304" pitchFamily="18" charset="0"/>
                  <a:ea typeface="MS PGothic"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9pPr>
            </a:lstStyle>
            <a:p>
              <a:pPr eaLnBrk="1" hangingPunct="1">
                <a:spcBef>
                  <a:spcPct val="0"/>
                </a:spcBef>
                <a:buFontTx/>
                <a:buNone/>
              </a:pPr>
              <a:r>
                <a:rPr lang="en-US" altLang="en-US">
                  <a:latin typeface="Arial" panose="020B0604020202020204" pitchFamily="34" charset="0"/>
                </a:rPr>
                <a:t>…</a:t>
              </a:r>
            </a:p>
          </p:txBody>
        </p:sp>
      </p:grpSp>
      <p:sp>
        <p:nvSpPr>
          <p:cNvPr id="153" name="Title 152"/>
          <p:cNvSpPr>
            <a:spLocks noGrp="1"/>
          </p:cNvSpPr>
          <p:nvPr>
            <p:ph type="title"/>
          </p:nvPr>
        </p:nvSpPr>
        <p:spPr>
          <a:xfrm>
            <a:off x="0" y="0"/>
            <a:ext cx="9144000" cy="1143000"/>
          </a:xfrm>
        </p:spPr>
        <p:txBody>
          <a:bodyPr/>
          <a:lstStyle/>
          <a:p>
            <a:r>
              <a:rPr lang="en-US" altLang="en-US"/>
              <a:t>C-boxes partition the vacuous square</a:t>
            </a:r>
          </a:p>
        </p:txBody>
      </p:sp>
      <p:sp>
        <p:nvSpPr>
          <p:cNvPr id="154" name="TextBox 153"/>
          <p:cNvSpPr txBox="1"/>
          <p:nvPr/>
        </p:nvSpPr>
        <p:spPr>
          <a:xfrm>
            <a:off x="6975475" y="6551613"/>
            <a:ext cx="2092325" cy="230187"/>
          </a:xfrm>
          <a:prstGeom prst="rect">
            <a:avLst/>
          </a:prstGeom>
          <a:noFill/>
        </p:spPr>
        <p:txBody>
          <a:bodyPr wrap="none">
            <a:spAutoFit/>
          </a:bodyPr>
          <a:lstStyle/>
          <a:p>
            <a:pPr eaLnBrk="1" hangingPunct="1">
              <a:defRPr/>
            </a:pPr>
            <a:r>
              <a:rPr lang="en-US" sz="900" dirty="0">
                <a:solidFill>
                  <a:schemeClr val="bg1">
                    <a:lumMod val="95000"/>
                  </a:schemeClr>
                </a:solidFill>
                <a:latin typeface="+mn-lt"/>
                <a:ea typeface="+mn-ea"/>
              </a:rPr>
              <a:t>Copyright 2013 Applied Biomathematics</a:t>
            </a:r>
          </a:p>
        </p:txBody>
      </p:sp>
    </p:spTree>
    <p:extLst>
      <p:ext uri="{BB962C8B-B14F-4D97-AF65-F5344CB8AC3E}">
        <p14:creationId xmlns:p14="http://schemas.microsoft.com/office/powerpoint/2010/main" val="303426332"/>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64" presetClass="path" presetSubtype="0" accel="50000" decel="50000" fill="hold" nodeType="clickEffect">
                                  <p:stCondLst>
                                    <p:cond delay="0"/>
                                  </p:stCondLst>
                                  <p:childTnLst>
                                    <p:animMotion origin="layout" path="M 2.5E-6 4.44444E-6 L -0.00052 -0.49584 " pathEditMode="relative" rAng="0" ptsTypes="AA">
                                      <p:cBhvr>
                                        <p:cTn id="6" dur="2000" fill="hold"/>
                                        <p:tgtEl>
                                          <p:spTgt spid="2"/>
                                        </p:tgtEl>
                                        <p:attrNameLst>
                                          <p:attrName>ppt_x</p:attrName>
                                          <p:attrName>ppt_y</p:attrName>
                                        </p:attrNameLst>
                                      </p:cBhvr>
                                      <p:rCtr x="0" y="-24800"/>
                                    </p:animMotion>
                                  </p:childTnLst>
                                </p:cTn>
                              </p:par>
                              <p:par>
                                <p:cTn id="7" presetID="10" presetClass="exit" presetSubtype="0" fill="hold" grpId="0" nodeType="withEffect">
                                  <p:stCondLst>
                                    <p:cond delay="0"/>
                                  </p:stCondLst>
                                  <p:childTnLst>
                                    <p:animEffect transition="out" filter="fade">
                                      <p:cBhvr>
                                        <p:cTn id="8" dur="500"/>
                                        <p:tgtEl>
                                          <p:spTgt spid="153"/>
                                        </p:tgtEl>
                                      </p:cBhvr>
                                    </p:animEffect>
                                    <p:set>
                                      <p:cBhvr>
                                        <p:cTn id="9" dur="1" fill="hold">
                                          <p:stCondLst>
                                            <p:cond delay="499"/>
                                          </p:stCondLst>
                                        </p:cTn>
                                        <p:tgtEl>
                                          <p:spTgt spid="153"/>
                                        </p:tgtEl>
                                        <p:attrNameLst>
                                          <p:attrName>style.visibility</p:attrName>
                                        </p:attrNameLst>
                                      </p:cBhvr>
                                      <p:to>
                                        <p:strVal val="hidden"/>
                                      </p:to>
                                    </p:set>
                                  </p:childTnLst>
                                </p:cTn>
                              </p:par>
                            </p:childTnLst>
                          </p:cTn>
                        </p:par>
                      </p:childTnLst>
                    </p:cTn>
                  </p:par>
                  <p:par>
                    <p:cTn id="10" fill="hold" nodeType="clickPar">
                      <p:stCondLst>
                        <p:cond delay="indefinite"/>
                      </p:stCondLst>
                      <p:childTnLst>
                        <p:par>
                          <p:cTn id="11" fill="hold" nodeType="withGroup">
                            <p:stCondLst>
                              <p:cond delay="0"/>
                            </p:stCondLst>
                            <p:childTnLst>
                              <p:par>
                                <p:cTn id="12" presetID="42" presetClass="path" presetSubtype="0" accel="50000" decel="50000" fill="hold" nodeType="clickEffect">
                                  <p:stCondLst>
                                    <p:cond delay="0"/>
                                  </p:stCondLst>
                                  <p:childTnLst>
                                    <p:animMotion origin="layout" path="M -0.00052 -0.49584 L -0.00052 -0.10695 " pathEditMode="relative" rAng="0" ptsTypes="AA">
                                      <p:cBhvr>
                                        <p:cTn id="13" dur="2000" fill="hold"/>
                                        <p:tgtEl>
                                          <p:spTgt spid="2"/>
                                        </p:tgtEl>
                                        <p:attrNameLst>
                                          <p:attrName>ppt_x</p:attrName>
                                          <p:attrName>ppt_y</p:attrName>
                                        </p:attrNameLst>
                                      </p:cBhvr>
                                      <p:rCtr x="0" y="19444"/>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3" grpId="0"/>
    </p:bldLst>
  </p:timing>
</p:sld>
</file>

<file path=ppt/slides/slide4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42" name="Title 3"/>
          <p:cNvSpPr>
            <a:spLocks noGrp="1"/>
          </p:cNvSpPr>
          <p:nvPr>
            <p:ph type="title"/>
          </p:nvPr>
        </p:nvSpPr>
        <p:spPr/>
        <p:txBody>
          <a:bodyPr/>
          <a:lstStyle/>
          <a:p>
            <a:r>
              <a:rPr lang="en-US" altLang="en-US"/>
              <a:t>Example: normal mean</a:t>
            </a:r>
          </a:p>
        </p:txBody>
      </p:sp>
      <p:sp>
        <p:nvSpPr>
          <p:cNvPr id="5" name="Rectangle 174"/>
          <p:cNvSpPr>
            <a:spLocks noChangeArrowheads="1"/>
          </p:cNvSpPr>
          <p:nvPr/>
        </p:nvSpPr>
        <p:spPr bwMode="auto">
          <a:xfrm>
            <a:off x="-152400" y="2438400"/>
            <a:ext cx="1828800" cy="4216539"/>
          </a:xfrm>
          <a:prstGeom prst="rect">
            <a:avLst/>
          </a:prstGeom>
          <a:noFill/>
          <a:ln w="9525">
            <a:noFill/>
            <a:miter lim="800000"/>
            <a:headEnd/>
            <a:tailEnd/>
          </a:ln>
        </p:spPr>
        <p:txBody>
          <a:bodyPr>
            <a:spAutoFit/>
          </a:bodyPr>
          <a:lstStyle/>
          <a:p>
            <a:pPr algn="r" eaLnBrk="1" hangingPunct="1">
              <a:defRPr/>
            </a:pPr>
            <a:r>
              <a:rPr lang="en-US" sz="2800" b="1" dirty="0">
                <a:solidFill>
                  <a:srgbClr val="009900"/>
                </a:solidFill>
                <a:latin typeface="+mn-lt"/>
                <a:ea typeface="+mn-ea"/>
              </a:rPr>
              <a:t>Data</a:t>
            </a:r>
          </a:p>
          <a:p>
            <a:pPr algn="r" eaLnBrk="1" hangingPunct="1">
              <a:defRPr/>
            </a:pPr>
            <a:r>
              <a:rPr lang="en-US" sz="2400" dirty="0">
                <a:solidFill>
                  <a:srgbClr val="009900"/>
                </a:solidFill>
                <a:latin typeface="+mn-lt"/>
                <a:ea typeface="+mn-ea"/>
              </a:rPr>
              <a:t>8</a:t>
            </a:r>
          </a:p>
          <a:p>
            <a:pPr algn="r" eaLnBrk="1" hangingPunct="1">
              <a:defRPr/>
            </a:pPr>
            <a:r>
              <a:rPr lang="en-US" sz="2400" dirty="0">
                <a:solidFill>
                  <a:srgbClr val="009900"/>
                </a:solidFill>
                <a:latin typeface="+mn-lt"/>
                <a:ea typeface="+mn-ea"/>
              </a:rPr>
              <a:t>5.5</a:t>
            </a:r>
          </a:p>
          <a:p>
            <a:pPr algn="r" eaLnBrk="1" hangingPunct="1">
              <a:defRPr/>
            </a:pPr>
            <a:r>
              <a:rPr lang="en-US" sz="2400" dirty="0">
                <a:solidFill>
                  <a:srgbClr val="009900"/>
                </a:solidFill>
                <a:latin typeface="+mn-lt"/>
                <a:ea typeface="+mn-ea"/>
                <a:sym typeface="Symbol" pitchFamily="18" charset="2"/>
              </a:rPr>
              <a:t></a:t>
            </a:r>
            <a:r>
              <a:rPr lang="en-US" sz="2400" dirty="0">
                <a:solidFill>
                  <a:srgbClr val="009900"/>
                </a:solidFill>
                <a:latin typeface="+mn-lt"/>
                <a:ea typeface="+mn-ea"/>
              </a:rPr>
              <a:t>1.3</a:t>
            </a:r>
          </a:p>
          <a:p>
            <a:pPr algn="r" eaLnBrk="1" hangingPunct="1">
              <a:defRPr/>
            </a:pPr>
            <a:r>
              <a:rPr lang="en-US" sz="2400" dirty="0">
                <a:solidFill>
                  <a:srgbClr val="009900"/>
                </a:solidFill>
                <a:latin typeface="+mn-lt"/>
                <a:ea typeface="+mn-ea"/>
              </a:rPr>
              <a:t>3.5</a:t>
            </a:r>
          </a:p>
          <a:p>
            <a:pPr algn="r" eaLnBrk="1" hangingPunct="1">
              <a:defRPr/>
            </a:pPr>
            <a:r>
              <a:rPr lang="en-US" sz="2400" dirty="0">
                <a:solidFill>
                  <a:srgbClr val="009900"/>
                </a:solidFill>
                <a:latin typeface="+mn-lt"/>
                <a:ea typeface="+mn-ea"/>
              </a:rPr>
              <a:t>0.8</a:t>
            </a:r>
          </a:p>
          <a:p>
            <a:pPr algn="r" eaLnBrk="1" hangingPunct="1">
              <a:defRPr/>
            </a:pPr>
            <a:r>
              <a:rPr lang="en-US" sz="2400" dirty="0">
                <a:solidFill>
                  <a:srgbClr val="009900"/>
                </a:solidFill>
                <a:latin typeface="+mn-lt"/>
                <a:ea typeface="+mn-ea"/>
              </a:rPr>
              <a:t>2.8</a:t>
            </a:r>
          </a:p>
          <a:p>
            <a:pPr algn="r" eaLnBrk="1" hangingPunct="1">
              <a:defRPr/>
            </a:pPr>
            <a:r>
              <a:rPr lang="en-US" sz="2400" dirty="0">
                <a:solidFill>
                  <a:srgbClr val="009900"/>
                </a:solidFill>
                <a:latin typeface="+mn-lt"/>
                <a:ea typeface="+mn-ea"/>
              </a:rPr>
              <a:t>1.8</a:t>
            </a:r>
          </a:p>
          <a:p>
            <a:pPr algn="r" eaLnBrk="1" hangingPunct="1">
              <a:defRPr/>
            </a:pPr>
            <a:r>
              <a:rPr lang="en-US" sz="2400" dirty="0">
                <a:solidFill>
                  <a:srgbClr val="009900"/>
                </a:solidFill>
                <a:latin typeface="+mn-lt"/>
                <a:ea typeface="+mn-ea"/>
              </a:rPr>
              <a:t>2.2</a:t>
            </a:r>
          </a:p>
          <a:p>
            <a:pPr algn="r" eaLnBrk="1" hangingPunct="1">
              <a:defRPr/>
            </a:pPr>
            <a:r>
              <a:rPr lang="en-US" sz="2400" dirty="0">
                <a:solidFill>
                  <a:srgbClr val="009900"/>
                </a:solidFill>
                <a:latin typeface="+mn-lt"/>
                <a:ea typeface="+mn-ea"/>
              </a:rPr>
              <a:t>3.5</a:t>
            </a:r>
          </a:p>
          <a:p>
            <a:pPr algn="r" eaLnBrk="1" hangingPunct="1">
              <a:defRPr/>
            </a:pPr>
            <a:r>
              <a:rPr lang="en-US" sz="2400" dirty="0">
                <a:solidFill>
                  <a:srgbClr val="009900"/>
                </a:solidFill>
                <a:latin typeface="+mn-lt"/>
                <a:ea typeface="+mn-ea"/>
              </a:rPr>
              <a:t>5.3</a:t>
            </a:r>
          </a:p>
        </p:txBody>
      </p:sp>
      <p:grpSp>
        <p:nvGrpSpPr>
          <p:cNvPr id="2" name="Group 433"/>
          <p:cNvGrpSpPr>
            <a:grpSpLocks/>
          </p:cNvGrpSpPr>
          <p:nvPr/>
        </p:nvGrpSpPr>
        <p:grpSpPr bwMode="auto">
          <a:xfrm>
            <a:off x="1524000" y="2743200"/>
            <a:ext cx="7283450" cy="3832225"/>
            <a:chOff x="21717000" y="24818975"/>
            <a:chExt cx="7283450" cy="3832225"/>
          </a:xfrm>
        </p:grpSpPr>
        <p:sp>
          <p:nvSpPr>
            <p:cNvPr id="61450" name="TextBox 175"/>
            <p:cNvSpPr txBox="1">
              <a:spLocks noChangeArrowheads="1"/>
            </p:cNvSpPr>
            <p:nvPr/>
          </p:nvSpPr>
          <p:spPr bwMode="auto">
            <a:xfrm>
              <a:off x="25504582" y="27943314"/>
              <a:ext cx="479618"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ea typeface="MS PGothic" panose="020B0600070205080204" pitchFamily="34" charset="-128"/>
                </a:defRPr>
              </a:lvl1pPr>
              <a:lvl2pPr marL="742950" indent="-285750">
                <a:spcBef>
                  <a:spcPct val="20000"/>
                </a:spcBef>
                <a:buChar char="–"/>
                <a:defRPr sz="2800">
                  <a:solidFill>
                    <a:schemeClr val="tx1"/>
                  </a:solidFill>
                  <a:latin typeface="Times New Roman" panose="02020603050405020304" pitchFamily="18" charset="0"/>
                  <a:ea typeface="MS PGothic" panose="020B0600070205080204" pitchFamily="34" charset="-128"/>
                </a:defRPr>
              </a:lvl2pPr>
              <a:lvl3pPr marL="1143000" indent="-228600">
                <a:spcBef>
                  <a:spcPct val="20000"/>
                </a:spcBef>
                <a:buChar char="•"/>
                <a:defRPr sz="2400">
                  <a:solidFill>
                    <a:schemeClr val="tx1"/>
                  </a:solidFill>
                  <a:latin typeface="Times New Roman" panose="02020603050405020304" pitchFamily="18" charset="0"/>
                  <a:ea typeface="MS PGothic"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9pPr>
            </a:lstStyle>
            <a:p>
              <a:pPr eaLnBrk="1" hangingPunct="1">
                <a:spcBef>
                  <a:spcPct val="0"/>
                </a:spcBef>
                <a:buFontTx/>
                <a:buNone/>
              </a:pPr>
              <a:r>
                <a:rPr lang="en-US" altLang="en-US" sz="4000">
                  <a:latin typeface="Calibri" panose="020F0502020204030204" pitchFamily="34" charset="0"/>
                  <a:sym typeface="Symbol" panose="05050102010706020507" pitchFamily="18" charset="2"/>
                </a:rPr>
                <a:t></a:t>
              </a:r>
              <a:endParaRPr lang="en-US" altLang="en-US" sz="4000">
                <a:latin typeface="Calibri" panose="020F0502020204030204" pitchFamily="34" charset="0"/>
              </a:endParaRPr>
            </a:p>
          </p:txBody>
        </p:sp>
        <p:grpSp>
          <p:nvGrpSpPr>
            <p:cNvPr id="61451" name="Group 26"/>
            <p:cNvGrpSpPr>
              <a:grpSpLocks noChangeAspect="1"/>
            </p:cNvGrpSpPr>
            <p:nvPr/>
          </p:nvGrpSpPr>
          <p:grpSpPr bwMode="auto">
            <a:xfrm>
              <a:off x="21717000" y="24818975"/>
              <a:ext cx="7283450" cy="3406775"/>
              <a:chOff x="13680" y="15634"/>
              <a:chExt cx="4588" cy="2146"/>
            </a:xfrm>
          </p:grpSpPr>
          <p:sp>
            <p:nvSpPr>
              <p:cNvPr id="61452" name="AutoShape 25"/>
              <p:cNvSpPr>
                <a:spLocks noChangeAspect="1" noChangeArrowheads="1" noTextEdit="1"/>
              </p:cNvSpPr>
              <p:nvPr/>
            </p:nvSpPr>
            <p:spPr bwMode="auto">
              <a:xfrm>
                <a:off x="13680" y="15634"/>
                <a:ext cx="4588" cy="2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61453" name="Rectangle 27"/>
              <p:cNvSpPr>
                <a:spLocks noChangeArrowheads="1"/>
              </p:cNvSpPr>
              <p:nvPr/>
            </p:nvSpPr>
            <p:spPr bwMode="auto">
              <a:xfrm>
                <a:off x="15273" y="17432"/>
                <a:ext cx="263" cy="3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ea typeface="MS PGothic" panose="020B0600070205080204" pitchFamily="34" charset="-128"/>
                  </a:defRPr>
                </a:lvl1pPr>
                <a:lvl2pPr marL="742950" indent="-285750">
                  <a:spcBef>
                    <a:spcPct val="20000"/>
                  </a:spcBef>
                  <a:buChar char="–"/>
                  <a:defRPr sz="2800">
                    <a:solidFill>
                      <a:schemeClr val="tx1"/>
                    </a:solidFill>
                    <a:latin typeface="Times New Roman" panose="02020603050405020304" pitchFamily="18" charset="0"/>
                    <a:ea typeface="MS PGothic" panose="020B0600070205080204" pitchFamily="34" charset="-128"/>
                  </a:defRPr>
                </a:lvl2pPr>
                <a:lvl3pPr marL="1143000" indent="-228600">
                  <a:spcBef>
                    <a:spcPct val="20000"/>
                  </a:spcBef>
                  <a:buChar char="•"/>
                  <a:defRPr sz="2400">
                    <a:solidFill>
                      <a:schemeClr val="tx1"/>
                    </a:solidFill>
                    <a:latin typeface="Times New Roman" panose="02020603050405020304" pitchFamily="18" charset="0"/>
                    <a:ea typeface="MS PGothic"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9pPr>
              </a:lstStyle>
              <a:p>
                <a:pPr eaLnBrk="1" hangingPunct="1">
                  <a:spcBef>
                    <a:spcPct val="0"/>
                  </a:spcBef>
                  <a:buFontTx/>
                  <a:buNone/>
                </a:pPr>
                <a:r>
                  <a:rPr lang="en-US" altLang="en-US" sz="3400">
                    <a:solidFill>
                      <a:srgbClr val="000000"/>
                    </a:solidFill>
                  </a:rPr>
                  <a:t>0</a:t>
                </a:r>
                <a:endParaRPr lang="en-US" altLang="en-US" sz="1800">
                  <a:latin typeface="Papyrus" panose="03070502060502030205" pitchFamily="66" charset="0"/>
                </a:endParaRPr>
              </a:p>
            </p:txBody>
          </p:sp>
          <p:sp>
            <p:nvSpPr>
              <p:cNvPr id="61454" name="Rectangle 28"/>
              <p:cNvSpPr>
                <a:spLocks noChangeArrowheads="1"/>
              </p:cNvSpPr>
              <p:nvPr/>
            </p:nvSpPr>
            <p:spPr bwMode="auto">
              <a:xfrm>
                <a:off x="17046" y="17432"/>
                <a:ext cx="409" cy="3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ea typeface="MS PGothic" panose="020B0600070205080204" pitchFamily="34" charset="-128"/>
                  </a:defRPr>
                </a:lvl1pPr>
                <a:lvl2pPr marL="742950" indent="-285750">
                  <a:spcBef>
                    <a:spcPct val="20000"/>
                  </a:spcBef>
                  <a:buChar char="–"/>
                  <a:defRPr sz="2800">
                    <a:solidFill>
                      <a:schemeClr val="tx1"/>
                    </a:solidFill>
                    <a:latin typeface="Times New Roman" panose="02020603050405020304" pitchFamily="18" charset="0"/>
                    <a:ea typeface="MS PGothic" panose="020B0600070205080204" pitchFamily="34" charset="-128"/>
                  </a:defRPr>
                </a:lvl2pPr>
                <a:lvl3pPr marL="1143000" indent="-228600">
                  <a:spcBef>
                    <a:spcPct val="20000"/>
                  </a:spcBef>
                  <a:buChar char="•"/>
                  <a:defRPr sz="2400">
                    <a:solidFill>
                      <a:schemeClr val="tx1"/>
                    </a:solidFill>
                    <a:latin typeface="Times New Roman" panose="02020603050405020304" pitchFamily="18" charset="0"/>
                    <a:ea typeface="MS PGothic"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9pPr>
              </a:lstStyle>
              <a:p>
                <a:pPr eaLnBrk="1" hangingPunct="1">
                  <a:spcBef>
                    <a:spcPct val="0"/>
                  </a:spcBef>
                  <a:buFontTx/>
                  <a:buNone/>
                </a:pPr>
                <a:r>
                  <a:rPr lang="en-US" altLang="en-US" sz="3400">
                    <a:solidFill>
                      <a:srgbClr val="000000"/>
                    </a:solidFill>
                  </a:rPr>
                  <a:t>10</a:t>
                </a:r>
                <a:endParaRPr lang="en-US" altLang="en-US" sz="1800">
                  <a:latin typeface="Papyrus" panose="03070502060502030205" pitchFamily="66" charset="0"/>
                </a:endParaRPr>
              </a:p>
            </p:txBody>
          </p:sp>
          <p:sp>
            <p:nvSpPr>
              <p:cNvPr id="61455" name="Rectangle 29"/>
              <p:cNvSpPr>
                <a:spLocks noChangeArrowheads="1"/>
              </p:cNvSpPr>
              <p:nvPr/>
            </p:nvSpPr>
            <p:spPr bwMode="auto">
              <a:xfrm>
                <a:off x="14053" y="17195"/>
                <a:ext cx="263" cy="34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ea typeface="MS PGothic" panose="020B0600070205080204" pitchFamily="34" charset="-128"/>
                  </a:defRPr>
                </a:lvl1pPr>
                <a:lvl2pPr marL="742950" indent="-285750">
                  <a:spcBef>
                    <a:spcPct val="20000"/>
                  </a:spcBef>
                  <a:buChar char="–"/>
                  <a:defRPr sz="2800">
                    <a:solidFill>
                      <a:schemeClr val="tx1"/>
                    </a:solidFill>
                    <a:latin typeface="Times New Roman" panose="02020603050405020304" pitchFamily="18" charset="0"/>
                    <a:ea typeface="MS PGothic" panose="020B0600070205080204" pitchFamily="34" charset="-128"/>
                  </a:defRPr>
                </a:lvl2pPr>
                <a:lvl3pPr marL="1143000" indent="-228600">
                  <a:spcBef>
                    <a:spcPct val="20000"/>
                  </a:spcBef>
                  <a:buChar char="•"/>
                  <a:defRPr sz="2400">
                    <a:solidFill>
                      <a:schemeClr val="tx1"/>
                    </a:solidFill>
                    <a:latin typeface="Times New Roman" panose="02020603050405020304" pitchFamily="18" charset="0"/>
                    <a:ea typeface="MS PGothic"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9pPr>
              </a:lstStyle>
              <a:p>
                <a:pPr eaLnBrk="1" hangingPunct="1">
                  <a:spcBef>
                    <a:spcPct val="0"/>
                  </a:spcBef>
                  <a:buFontTx/>
                  <a:buNone/>
                </a:pPr>
                <a:r>
                  <a:rPr lang="en-US" altLang="en-US" sz="3400">
                    <a:solidFill>
                      <a:srgbClr val="000000"/>
                    </a:solidFill>
                  </a:rPr>
                  <a:t>0</a:t>
                </a:r>
                <a:endParaRPr lang="en-US" altLang="en-US" sz="1800">
                  <a:latin typeface="Papyrus" panose="03070502060502030205" pitchFamily="66" charset="0"/>
                </a:endParaRPr>
              </a:p>
            </p:txBody>
          </p:sp>
          <p:sp>
            <p:nvSpPr>
              <p:cNvPr id="61456" name="Rectangle 30"/>
              <p:cNvSpPr>
                <a:spLocks noChangeArrowheads="1"/>
              </p:cNvSpPr>
              <p:nvPr/>
            </p:nvSpPr>
            <p:spPr bwMode="auto">
              <a:xfrm>
                <a:off x="14053" y="15736"/>
                <a:ext cx="263" cy="3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ea typeface="MS PGothic" panose="020B0600070205080204" pitchFamily="34" charset="-128"/>
                  </a:defRPr>
                </a:lvl1pPr>
                <a:lvl2pPr marL="742950" indent="-285750">
                  <a:spcBef>
                    <a:spcPct val="20000"/>
                  </a:spcBef>
                  <a:buChar char="–"/>
                  <a:defRPr sz="2800">
                    <a:solidFill>
                      <a:schemeClr val="tx1"/>
                    </a:solidFill>
                    <a:latin typeface="Times New Roman" panose="02020603050405020304" pitchFamily="18" charset="0"/>
                    <a:ea typeface="MS PGothic" panose="020B0600070205080204" pitchFamily="34" charset="-128"/>
                  </a:defRPr>
                </a:lvl2pPr>
                <a:lvl3pPr marL="1143000" indent="-228600">
                  <a:spcBef>
                    <a:spcPct val="20000"/>
                  </a:spcBef>
                  <a:buChar char="•"/>
                  <a:defRPr sz="2400">
                    <a:solidFill>
                      <a:schemeClr val="tx1"/>
                    </a:solidFill>
                    <a:latin typeface="Times New Roman" panose="02020603050405020304" pitchFamily="18" charset="0"/>
                    <a:ea typeface="MS PGothic"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9pPr>
              </a:lstStyle>
              <a:p>
                <a:pPr eaLnBrk="1" hangingPunct="1">
                  <a:spcBef>
                    <a:spcPct val="0"/>
                  </a:spcBef>
                  <a:buFontTx/>
                  <a:buNone/>
                </a:pPr>
                <a:r>
                  <a:rPr lang="en-US" altLang="en-US" sz="3400">
                    <a:solidFill>
                      <a:srgbClr val="000000"/>
                    </a:solidFill>
                  </a:rPr>
                  <a:t>1</a:t>
                </a:r>
                <a:endParaRPr lang="en-US" altLang="en-US" sz="1800">
                  <a:latin typeface="Papyrus" panose="03070502060502030205" pitchFamily="66" charset="0"/>
                </a:endParaRPr>
              </a:p>
            </p:txBody>
          </p:sp>
          <p:sp>
            <p:nvSpPr>
              <p:cNvPr id="61457" name="Rectangle 31"/>
              <p:cNvSpPr>
                <a:spLocks noChangeArrowheads="1"/>
              </p:cNvSpPr>
              <p:nvPr/>
            </p:nvSpPr>
            <p:spPr bwMode="auto">
              <a:xfrm>
                <a:off x="14055" y="17242"/>
                <a:ext cx="0"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ea typeface="MS PGothic" panose="020B0600070205080204" pitchFamily="34" charset="-128"/>
                  </a:defRPr>
                </a:lvl1pPr>
                <a:lvl2pPr marL="742950" indent="-285750">
                  <a:spcBef>
                    <a:spcPct val="20000"/>
                  </a:spcBef>
                  <a:buChar char="–"/>
                  <a:defRPr sz="2800">
                    <a:solidFill>
                      <a:schemeClr val="tx1"/>
                    </a:solidFill>
                    <a:latin typeface="Times New Roman" panose="02020603050405020304" pitchFamily="18" charset="0"/>
                    <a:ea typeface="MS PGothic" panose="020B0600070205080204" pitchFamily="34" charset="-128"/>
                  </a:defRPr>
                </a:lvl2pPr>
                <a:lvl3pPr marL="1143000" indent="-228600">
                  <a:spcBef>
                    <a:spcPct val="20000"/>
                  </a:spcBef>
                  <a:buChar char="•"/>
                  <a:defRPr sz="2400">
                    <a:solidFill>
                      <a:schemeClr val="tx1"/>
                    </a:solidFill>
                    <a:latin typeface="Times New Roman" panose="02020603050405020304" pitchFamily="18" charset="0"/>
                    <a:ea typeface="MS PGothic"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9pPr>
              </a:lstStyle>
              <a:p>
                <a:pPr eaLnBrk="1" hangingPunct="1">
                  <a:spcBef>
                    <a:spcPct val="0"/>
                  </a:spcBef>
                  <a:buFontTx/>
                  <a:buNone/>
                </a:pPr>
                <a:endParaRPr lang="en-US" altLang="en-US" sz="1800">
                  <a:latin typeface="Papyrus" panose="03070502060502030205" pitchFamily="66" charset="0"/>
                </a:endParaRPr>
              </a:p>
            </p:txBody>
          </p:sp>
          <p:sp>
            <p:nvSpPr>
              <p:cNvPr id="61458" name="Freeform 32"/>
              <p:cNvSpPr>
                <a:spLocks/>
              </p:cNvSpPr>
              <p:nvPr/>
            </p:nvSpPr>
            <p:spPr bwMode="auto">
              <a:xfrm>
                <a:off x="14420" y="17402"/>
                <a:ext cx="10" cy="68"/>
              </a:xfrm>
              <a:custGeom>
                <a:avLst/>
                <a:gdLst>
                  <a:gd name="T0" fmla="*/ 1 w 16"/>
                  <a:gd name="T1" fmla="*/ 1 h 128"/>
                  <a:gd name="T2" fmla="*/ 1 w 16"/>
                  <a:gd name="T3" fmla="*/ 1 h 128"/>
                  <a:gd name="T4" fmla="*/ 1 w 16"/>
                  <a:gd name="T5" fmla="*/ 1 h 128"/>
                  <a:gd name="T6" fmla="*/ 0 w 16"/>
                  <a:gd name="T7" fmla="*/ 1 h 128"/>
                  <a:gd name="T8" fmla="*/ 0 w 16"/>
                  <a:gd name="T9" fmla="*/ 1 h 128"/>
                  <a:gd name="T10" fmla="*/ 1 w 16"/>
                  <a:gd name="T11" fmla="*/ 0 h 128"/>
                  <a:gd name="T12" fmla="*/ 1 w 16"/>
                  <a:gd name="T13" fmla="*/ 1 h 128"/>
                  <a:gd name="T14" fmla="*/ 0 60000 65536"/>
                  <a:gd name="T15" fmla="*/ 0 60000 65536"/>
                  <a:gd name="T16" fmla="*/ 0 60000 65536"/>
                  <a:gd name="T17" fmla="*/ 0 60000 65536"/>
                  <a:gd name="T18" fmla="*/ 0 60000 65536"/>
                  <a:gd name="T19" fmla="*/ 0 60000 65536"/>
                  <a:gd name="T20" fmla="*/ 0 60000 65536"/>
                  <a:gd name="T21" fmla="*/ 0 w 16"/>
                  <a:gd name="T22" fmla="*/ 0 h 128"/>
                  <a:gd name="T23" fmla="*/ 16 w 16"/>
                  <a:gd name="T24" fmla="*/ 128 h 12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6" h="128">
                    <a:moveTo>
                      <a:pt x="16" y="8"/>
                    </a:moveTo>
                    <a:lnTo>
                      <a:pt x="16" y="120"/>
                    </a:lnTo>
                    <a:cubicBezTo>
                      <a:pt x="16" y="125"/>
                      <a:pt x="13" y="128"/>
                      <a:pt x="8" y="128"/>
                    </a:cubicBezTo>
                    <a:cubicBezTo>
                      <a:pt x="4" y="128"/>
                      <a:pt x="0" y="125"/>
                      <a:pt x="0" y="120"/>
                    </a:cubicBezTo>
                    <a:lnTo>
                      <a:pt x="0" y="8"/>
                    </a:lnTo>
                    <a:cubicBezTo>
                      <a:pt x="0" y="4"/>
                      <a:pt x="4" y="0"/>
                      <a:pt x="8" y="0"/>
                    </a:cubicBezTo>
                    <a:cubicBezTo>
                      <a:pt x="13" y="0"/>
                      <a:pt x="16" y="4"/>
                      <a:pt x="16" y="8"/>
                    </a:cubicBezTo>
                    <a:close/>
                  </a:path>
                </a:pathLst>
              </a:custGeom>
              <a:solidFill>
                <a:srgbClr val="000000"/>
              </a:solidFill>
              <a:ln w="1588" cap="flat">
                <a:solidFill>
                  <a:srgbClr val="000000"/>
                </a:solidFill>
                <a:prstDash val="solid"/>
                <a:round/>
                <a:headEnd/>
                <a:tailEnd/>
              </a:ln>
            </p:spPr>
            <p:txBody>
              <a:bodyPr/>
              <a:lstStyle/>
              <a:p>
                <a:endParaRPr lang="en-US"/>
              </a:p>
            </p:txBody>
          </p:sp>
          <p:sp>
            <p:nvSpPr>
              <p:cNvPr id="61459" name="Freeform 33"/>
              <p:cNvSpPr>
                <a:spLocks/>
              </p:cNvSpPr>
              <p:nvPr/>
            </p:nvSpPr>
            <p:spPr bwMode="auto">
              <a:xfrm>
                <a:off x="15347" y="17402"/>
                <a:ext cx="9" cy="68"/>
              </a:xfrm>
              <a:custGeom>
                <a:avLst/>
                <a:gdLst>
                  <a:gd name="T0" fmla="*/ 1 w 16"/>
                  <a:gd name="T1" fmla="*/ 1 h 128"/>
                  <a:gd name="T2" fmla="*/ 1 w 16"/>
                  <a:gd name="T3" fmla="*/ 1 h 128"/>
                  <a:gd name="T4" fmla="*/ 1 w 16"/>
                  <a:gd name="T5" fmla="*/ 1 h 128"/>
                  <a:gd name="T6" fmla="*/ 0 w 16"/>
                  <a:gd name="T7" fmla="*/ 1 h 128"/>
                  <a:gd name="T8" fmla="*/ 0 w 16"/>
                  <a:gd name="T9" fmla="*/ 1 h 128"/>
                  <a:gd name="T10" fmla="*/ 1 w 16"/>
                  <a:gd name="T11" fmla="*/ 0 h 128"/>
                  <a:gd name="T12" fmla="*/ 1 w 16"/>
                  <a:gd name="T13" fmla="*/ 1 h 128"/>
                  <a:gd name="T14" fmla="*/ 0 60000 65536"/>
                  <a:gd name="T15" fmla="*/ 0 60000 65536"/>
                  <a:gd name="T16" fmla="*/ 0 60000 65536"/>
                  <a:gd name="T17" fmla="*/ 0 60000 65536"/>
                  <a:gd name="T18" fmla="*/ 0 60000 65536"/>
                  <a:gd name="T19" fmla="*/ 0 60000 65536"/>
                  <a:gd name="T20" fmla="*/ 0 60000 65536"/>
                  <a:gd name="T21" fmla="*/ 0 w 16"/>
                  <a:gd name="T22" fmla="*/ 0 h 128"/>
                  <a:gd name="T23" fmla="*/ 16 w 16"/>
                  <a:gd name="T24" fmla="*/ 128 h 12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6" h="128">
                    <a:moveTo>
                      <a:pt x="16" y="8"/>
                    </a:moveTo>
                    <a:lnTo>
                      <a:pt x="16" y="120"/>
                    </a:lnTo>
                    <a:cubicBezTo>
                      <a:pt x="16" y="125"/>
                      <a:pt x="13" y="128"/>
                      <a:pt x="8" y="128"/>
                    </a:cubicBezTo>
                    <a:cubicBezTo>
                      <a:pt x="4" y="128"/>
                      <a:pt x="0" y="125"/>
                      <a:pt x="0" y="120"/>
                    </a:cubicBezTo>
                    <a:lnTo>
                      <a:pt x="0" y="8"/>
                    </a:lnTo>
                    <a:cubicBezTo>
                      <a:pt x="0" y="4"/>
                      <a:pt x="4" y="0"/>
                      <a:pt x="8" y="0"/>
                    </a:cubicBezTo>
                    <a:cubicBezTo>
                      <a:pt x="13" y="0"/>
                      <a:pt x="16" y="4"/>
                      <a:pt x="16" y="8"/>
                    </a:cubicBezTo>
                    <a:close/>
                  </a:path>
                </a:pathLst>
              </a:custGeom>
              <a:solidFill>
                <a:srgbClr val="000000"/>
              </a:solidFill>
              <a:ln w="1588" cap="flat">
                <a:solidFill>
                  <a:srgbClr val="000000"/>
                </a:solidFill>
                <a:prstDash val="solid"/>
                <a:round/>
                <a:headEnd/>
                <a:tailEnd/>
              </a:ln>
            </p:spPr>
            <p:txBody>
              <a:bodyPr/>
              <a:lstStyle/>
              <a:p>
                <a:endParaRPr lang="en-US"/>
              </a:p>
            </p:txBody>
          </p:sp>
          <p:sp>
            <p:nvSpPr>
              <p:cNvPr id="61460" name="Freeform 34"/>
              <p:cNvSpPr>
                <a:spLocks/>
              </p:cNvSpPr>
              <p:nvPr/>
            </p:nvSpPr>
            <p:spPr bwMode="auto">
              <a:xfrm>
                <a:off x="16265" y="17402"/>
                <a:ext cx="9" cy="68"/>
              </a:xfrm>
              <a:custGeom>
                <a:avLst/>
                <a:gdLst>
                  <a:gd name="T0" fmla="*/ 1 w 16"/>
                  <a:gd name="T1" fmla="*/ 1 h 128"/>
                  <a:gd name="T2" fmla="*/ 1 w 16"/>
                  <a:gd name="T3" fmla="*/ 1 h 128"/>
                  <a:gd name="T4" fmla="*/ 1 w 16"/>
                  <a:gd name="T5" fmla="*/ 1 h 128"/>
                  <a:gd name="T6" fmla="*/ 0 w 16"/>
                  <a:gd name="T7" fmla="*/ 1 h 128"/>
                  <a:gd name="T8" fmla="*/ 0 w 16"/>
                  <a:gd name="T9" fmla="*/ 1 h 128"/>
                  <a:gd name="T10" fmla="*/ 1 w 16"/>
                  <a:gd name="T11" fmla="*/ 0 h 128"/>
                  <a:gd name="T12" fmla="*/ 1 w 16"/>
                  <a:gd name="T13" fmla="*/ 1 h 128"/>
                  <a:gd name="T14" fmla="*/ 0 60000 65536"/>
                  <a:gd name="T15" fmla="*/ 0 60000 65536"/>
                  <a:gd name="T16" fmla="*/ 0 60000 65536"/>
                  <a:gd name="T17" fmla="*/ 0 60000 65536"/>
                  <a:gd name="T18" fmla="*/ 0 60000 65536"/>
                  <a:gd name="T19" fmla="*/ 0 60000 65536"/>
                  <a:gd name="T20" fmla="*/ 0 60000 65536"/>
                  <a:gd name="T21" fmla="*/ 0 w 16"/>
                  <a:gd name="T22" fmla="*/ 0 h 128"/>
                  <a:gd name="T23" fmla="*/ 16 w 16"/>
                  <a:gd name="T24" fmla="*/ 128 h 12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6" h="128">
                    <a:moveTo>
                      <a:pt x="16" y="8"/>
                    </a:moveTo>
                    <a:lnTo>
                      <a:pt x="16" y="120"/>
                    </a:lnTo>
                    <a:cubicBezTo>
                      <a:pt x="16" y="125"/>
                      <a:pt x="13" y="128"/>
                      <a:pt x="8" y="128"/>
                    </a:cubicBezTo>
                    <a:cubicBezTo>
                      <a:pt x="4" y="128"/>
                      <a:pt x="0" y="125"/>
                      <a:pt x="0" y="120"/>
                    </a:cubicBezTo>
                    <a:lnTo>
                      <a:pt x="0" y="8"/>
                    </a:lnTo>
                    <a:cubicBezTo>
                      <a:pt x="0" y="4"/>
                      <a:pt x="4" y="0"/>
                      <a:pt x="8" y="0"/>
                    </a:cubicBezTo>
                    <a:cubicBezTo>
                      <a:pt x="13" y="0"/>
                      <a:pt x="16" y="4"/>
                      <a:pt x="16" y="8"/>
                    </a:cubicBezTo>
                    <a:close/>
                  </a:path>
                </a:pathLst>
              </a:custGeom>
              <a:solidFill>
                <a:srgbClr val="000000"/>
              </a:solidFill>
              <a:ln w="1588" cap="flat">
                <a:solidFill>
                  <a:srgbClr val="000000"/>
                </a:solidFill>
                <a:prstDash val="solid"/>
                <a:round/>
                <a:headEnd/>
                <a:tailEnd/>
              </a:ln>
            </p:spPr>
            <p:txBody>
              <a:bodyPr/>
              <a:lstStyle/>
              <a:p>
                <a:endParaRPr lang="en-US"/>
              </a:p>
            </p:txBody>
          </p:sp>
          <p:sp>
            <p:nvSpPr>
              <p:cNvPr id="61461" name="Freeform 35"/>
              <p:cNvSpPr>
                <a:spLocks/>
              </p:cNvSpPr>
              <p:nvPr/>
            </p:nvSpPr>
            <p:spPr bwMode="auto">
              <a:xfrm>
                <a:off x="17191" y="17402"/>
                <a:ext cx="9" cy="68"/>
              </a:xfrm>
              <a:custGeom>
                <a:avLst/>
                <a:gdLst>
                  <a:gd name="T0" fmla="*/ 1 w 16"/>
                  <a:gd name="T1" fmla="*/ 1 h 128"/>
                  <a:gd name="T2" fmla="*/ 1 w 16"/>
                  <a:gd name="T3" fmla="*/ 1 h 128"/>
                  <a:gd name="T4" fmla="*/ 1 w 16"/>
                  <a:gd name="T5" fmla="*/ 1 h 128"/>
                  <a:gd name="T6" fmla="*/ 0 w 16"/>
                  <a:gd name="T7" fmla="*/ 1 h 128"/>
                  <a:gd name="T8" fmla="*/ 0 w 16"/>
                  <a:gd name="T9" fmla="*/ 1 h 128"/>
                  <a:gd name="T10" fmla="*/ 1 w 16"/>
                  <a:gd name="T11" fmla="*/ 0 h 128"/>
                  <a:gd name="T12" fmla="*/ 1 w 16"/>
                  <a:gd name="T13" fmla="*/ 1 h 128"/>
                  <a:gd name="T14" fmla="*/ 0 60000 65536"/>
                  <a:gd name="T15" fmla="*/ 0 60000 65536"/>
                  <a:gd name="T16" fmla="*/ 0 60000 65536"/>
                  <a:gd name="T17" fmla="*/ 0 60000 65536"/>
                  <a:gd name="T18" fmla="*/ 0 60000 65536"/>
                  <a:gd name="T19" fmla="*/ 0 60000 65536"/>
                  <a:gd name="T20" fmla="*/ 0 60000 65536"/>
                  <a:gd name="T21" fmla="*/ 0 w 16"/>
                  <a:gd name="T22" fmla="*/ 0 h 128"/>
                  <a:gd name="T23" fmla="*/ 16 w 16"/>
                  <a:gd name="T24" fmla="*/ 128 h 12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6" h="128">
                    <a:moveTo>
                      <a:pt x="16" y="8"/>
                    </a:moveTo>
                    <a:lnTo>
                      <a:pt x="16" y="120"/>
                    </a:lnTo>
                    <a:cubicBezTo>
                      <a:pt x="16" y="125"/>
                      <a:pt x="13" y="128"/>
                      <a:pt x="8" y="128"/>
                    </a:cubicBezTo>
                    <a:cubicBezTo>
                      <a:pt x="4" y="128"/>
                      <a:pt x="0" y="125"/>
                      <a:pt x="0" y="120"/>
                    </a:cubicBezTo>
                    <a:lnTo>
                      <a:pt x="0" y="8"/>
                    </a:lnTo>
                    <a:cubicBezTo>
                      <a:pt x="0" y="4"/>
                      <a:pt x="4" y="0"/>
                      <a:pt x="8" y="0"/>
                    </a:cubicBezTo>
                    <a:cubicBezTo>
                      <a:pt x="13" y="0"/>
                      <a:pt x="16" y="4"/>
                      <a:pt x="16" y="8"/>
                    </a:cubicBezTo>
                    <a:close/>
                  </a:path>
                </a:pathLst>
              </a:custGeom>
              <a:solidFill>
                <a:srgbClr val="000000"/>
              </a:solidFill>
              <a:ln w="1588" cap="flat">
                <a:solidFill>
                  <a:srgbClr val="000000"/>
                </a:solidFill>
                <a:prstDash val="solid"/>
                <a:round/>
                <a:headEnd/>
                <a:tailEnd/>
              </a:ln>
            </p:spPr>
            <p:txBody>
              <a:bodyPr/>
              <a:lstStyle/>
              <a:p>
                <a:endParaRPr lang="en-US"/>
              </a:p>
            </p:txBody>
          </p:sp>
          <p:sp>
            <p:nvSpPr>
              <p:cNvPr id="61462" name="Freeform 36"/>
              <p:cNvSpPr>
                <a:spLocks/>
              </p:cNvSpPr>
              <p:nvPr/>
            </p:nvSpPr>
            <p:spPr bwMode="auto">
              <a:xfrm>
                <a:off x="18109" y="17402"/>
                <a:ext cx="9" cy="68"/>
              </a:xfrm>
              <a:custGeom>
                <a:avLst/>
                <a:gdLst>
                  <a:gd name="T0" fmla="*/ 1 w 16"/>
                  <a:gd name="T1" fmla="*/ 1 h 128"/>
                  <a:gd name="T2" fmla="*/ 1 w 16"/>
                  <a:gd name="T3" fmla="*/ 1 h 128"/>
                  <a:gd name="T4" fmla="*/ 1 w 16"/>
                  <a:gd name="T5" fmla="*/ 1 h 128"/>
                  <a:gd name="T6" fmla="*/ 0 w 16"/>
                  <a:gd name="T7" fmla="*/ 1 h 128"/>
                  <a:gd name="T8" fmla="*/ 0 w 16"/>
                  <a:gd name="T9" fmla="*/ 1 h 128"/>
                  <a:gd name="T10" fmla="*/ 1 w 16"/>
                  <a:gd name="T11" fmla="*/ 0 h 128"/>
                  <a:gd name="T12" fmla="*/ 1 w 16"/>
                  <a:gd name="T13" fmla="*/ 1 h 128"/>
                  <a:gd name="T14" fmla="*/ 0 60000 65536"/>
                  <a:gd name="T15" fmla="*/ 0 60000 65536"/>
                  <a:gd name="T16" fmla="*/ 0 60000 65536"/>
                  <a:gd name="T17" fmla="*/ 0 60000 65536"/>
                  <a:gd name="T18" fmla="*/ 0 60000 65536"/>
                  <a:gd name="T19" fmla="*/ 0 60000 65536"/>
                  <a:gd name="T20" fmla="*/ 0 60000 65536"/>
                  <a:gd name="T21" fmla="*/ 0 w 16"/>
                  <a:gd name="T22" fmla="*/ 0 h 128"/>
                  <a:gd name="T23" fmla="*/ 16 w 16"/>
                  <a:gd name="T24" fmla="*/ 128 h 12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6" h="128">
                    <a:moveTo>
                      <a:pt x="16" y="8"/>
                    </a:moveTo>
                    <a:lnTo>
                      <a:pt x="16" y="120"/>
                    </a:lnTo>
                    <a:cubicBezTo>
                      <a:pt x="16" y="125"/>
                      <a:pt x="13" y="128"/>
                      <a:pt x="8" y="128"/>
                    </a:cubicBezTo>
                    <a:cubicBezTo>
                      <a:pt x="4" y="128"/>
                      <a:pt x="0" y="125"/>
                      <a:pt x="0" y="120"/>
                    </a:cubicBezTo>
                    <a:lnTo>
                      <a:pt x="0" y="8"/>
                    </a:lnTo>
                    <a:cubicBezTo>
                      <a:pt x="0" y="4"/>
                      <a:pt x="4" y="0"/>
                      <a:pt x="8" y="0"/>
                    </a:cubicBezTo>
                    <a:cubicBezTo>
                      <a:pt x="13" y="0"/>
                      <a:pt x="16" y="4"/>
                      <a:pt x="16" y="8"/>
                    </a:cubicBezTo>
                    <a:close/>
                  </a:path>
                </a:pathLst>
              </a:custGeom>
              <a:solidFill>
                <a:srgbClr val="000000"/>
              </a:solidFill>
              <a:ln w="1588" cap="flat">
                <a:solidFill>
                  <a:srgbClr val="000000"/>
                </a:solidFill>
                <a:prstDash val="solid"/>
                <a:round/>
                <a:headEnd/>
                <a:tailEnd/>
              </a:ln>
            </p:spPr>
            <p:txBody>
              <a:bodyPr/>
              <a:lstStyle/>
              <a:p>
                <a:endParaRPr lang="en-US"/>
              </a:p>
            </p:txBody>
          </p:sp>
          <p:sp>
            <p:nvSpPr>
              <p:cNvPr id="61463" name="Freeform 37"/>
              <p:cNvSpPr>
                <a:spLocks/>
              </p:cNvSpPr>
              <p:nvPr/>
            </p:nvSpPr>
            <p:spPr bwMode="auto">
              <a:xfrm>
                <a:off x="14230" y="17343"/>
                <a:ext cx="54" cy="9"/>
              </a:xfrm>
              <a:custGeom>
                <a:avLst/>
                <a:gdLst>
                  <a:gd name="T0" fmla="*/ 1 w 96"/>
                  <a:gd name="T1" fmla="*/ 1 h 16"/>
                  <a:gd name="T2" fmla="*/ 1 w 96"/>
                  <a:gd name="T3" fmla="*/ 1 h 16"/>
                  <a:gd name="T4" fmla="*/ 0 w 96"/>
                  <a:gd name="T5" fmla="*/ 1 h 16"/>
                  <a:gd name="T6" fmla="*/ 1 w 96"/>
                  <a:gd name="T7" fmla="*/ 0 h 16"/>
                  <a:gd name="T8" fmla="*/ 1 w 96"/>
                  <a:gd name="T9" fmla="*/ 0 h 16"/>
                  <a:gd name="T10" fmla="*/ 1 w 96"/>
                  <a:gd name="T11" fmla="*/ 1 h 16"/>
                  <a:gd name="T12" fmla="*/ 1 w 96"/>
                  <a:gd name="T13" fmla="*/ 1 h 16"/>
                  <a:gd name="T14" fmla="*/ 0 60000 65536"/>
                  <a:gd name="T15" fmla="*/ 0 60000 65536"/>
                  <a:gd name="T16" fmla="*/ 0 60000 65536"/>
                  <a:gd name="T17" fmla="*/ 0 60000 65536"/>
                  <a:gd name="T18" fmla="*/ 0 60000 65536"/>
                  <a:gd name="T19" fmla="*/ 0 60000 65536"/>
                  <a:gd name="T20" fmla="*/ 0 60000 65536"/>
                  <a:gd name="T21" fmla="*/ 0 w 96"/>
                  <a:gd name="T22" fmla="*/ 0 h 16"/>
                  <a:gd name="T23" fmla="*/ 96 w 96"/>
                  <a:gd name="T24" fmla="*/ 16 h 1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96" h="16">
                    <a:moveTo>
                      <a:pt x="88" y="16"/>
                    </a:moveTo>
                    <a:lnTo>
                      <a:pt x="8" y="16"/>
                    </a:lnTo>
                    <a:cubicBezTo>
                      <a:pt x="4" y="16"/>
                      <a:pt x="0" y="13"/>
                      <a:pt x="0" y="8"/>
                    </a:cubicBezTo>
                    <a:cubicBezTo>
                      <a:pt x="0" y="4"/>
                      <a:pt x="4" y="0"/>
                      <a:pt x="8" y="0"/>
                    </a:cubicBezTo>
                    <a:lnTo>
                      <a:pt x="88" y="0"/>
                    </a:lnTo>
                    <a:cubicBezTo>
                      <a:pt x="93" y="0"/>
                      <a:pt x="96" y="4"/>
                      <a:pt x="96" y="8"/>
                    </a:cubicBezTo>
                    <a:cubicBezTo>
                      <a:pt x="96" y="13"/>
                      <a:pt x="93" y="16"/>
                      <a:pt x="88" y="16"/>
                    </a:cubicBezTo>
                    <a:close/>
                  </a:path>
                </a:pathLst>
              </a:custGeom>
              <a:solidFill>
                <a:srgbClr val="000000"/>
              </a:solidFill>
              <a:ln w="1588" cap="flat">
                <a:solidFill>
                  <a:srgbClr val="000000"/>
                </a:solidFill>
                <a:prstDash val="solid"/>
                <a:round/>
                <a:headEnd/>
                <a:tailEnd/>
              </a:ln>
            </p:spPr>
            <p:txBody>
              <a:bodyPr/>
              <a:lstStyle/>
              <a:p>
                <a:endParaRPr lang="en-US"/>
              </a:p>
            </p:txBody>
          </p:sp>
          <p:sp>
            <p:nvSpPr>
              <p:cNvPr id="61464" name="Freeform 38"/>
              <p:cNvSpPr>
                <a:spLocks/>
              </p:cNvSpPr>
              <p:nvPr/>
            </p:nvSpPr>
            <p:spPr bwMode="auto">
              <a:xfrm>
                <a:off x="14230" y="17046"/>
                <a:ext cx="54" cy="9"/>
              </a:xfrm>
              <a:custGeom>
                <a:avLst/>
                <a:gdLst>
                  <a:gd name="T0" fmla="*/ 1 w 96"/>
                  <a:gd name="T1" fmla="*/ 1 h 16"/>
                  <a:gd name="T2" fmla="*/ 1 w 96"/>
                  <a:gd name="T3" fmla="*/ 1 h 16"/>
                  <a:gd name="T4" fmla="*/ 0 w 96"/>
                  <a:gd name="T5" fmla="*/ 1 h 16"/>
                  <a:gd name="T6" fmla="*/ 1 w 96"/>
                  <a:gd name="T7" fmla="*/ 0 h 16"/>
                  <a:gd name="T8" fmla="*/ 1 w 96"/>
                  <a:gd name="T9" fmla="*/ 0 h 16"/>
                  <a:gd name="T10" fmla="*/ 1 w 96"/>
                  <a:gd name="T11" fmla="*/ 1 h 16"/>
                  <a:gd name="T12" fmla="*/ 1 w 96"/>
                  <a:gd name="T13" fmla="*/ 1 h 16"/>
                  <a:gd name="T14" fmla="*/ 0 60000 65536"/>
                  <a:gd name="T15" fmla="*/ 0 60000 65536"/>
                  <a:gd name="T16" fmla="*/ 0 60000 65536"/>
                  <a:gd name="T17" fmla="*/ 0 60000 65536"/>
                  <a:gd name="T18" fmla="*/ 0 60000 65536"/>
                  <a:gd name="T19" fmla="*/ 0 60000 65536"/>
                  <a:gd name="T20" fmla="*/ 0 60000 65536"/>
                  <a:gd name="T21" fmla="*/ 0 w 96"/>
                  <a:gd name="T22" fmla="*/ 0 h 16"/>
                  <a:gd name="T23" fmla="*/ 96 w 96"/>
                  <a:gd name="T24" fmla="*/ 16 h 1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96" h="16">
                    <a:moveTo>
                      <a:pt x="88" y="16"/>
                    </a:moveTo>
                    <a:lnTo>
                      <a:pt x="8" y="16"/>
                    </a:lnTo>
                    <a:cubicBezTo>
                      <a:pt x="4" y="16"/>
                      <a:pt x="0" y="13"/>
                      <a:pt x="0" y="8"/>
                    </a:cubicBezTo>
                    <a:cubicBezTo>
                      <a:pt x="0" y="4"/>
                      <a:pt x="4" y="0"/>
                      <a:pt x="8" y="0"/>
                    </a:cubicBezTo>
                    <a:lnTo>
                      <a:pt x="88" y="0"/>
                    </a:lnTo>
                    <a:cubicBezTo>
                      <a:pt x="93" y="0"/>
                      <a:pt x="96" y="4"/>
                      <a:pt x="96" y="8"/>
                    </a:cubicBezTo>
                    <a:cubicBezTo>
                      <a:pt x="96" y="13"/>
                      <a:pt x="93" y="16"/>
                      <a:pt x="88" y="16"/>
                    </a:cubicBezTo>
                    <a:close/>
                  </a:path>
                </a:pathLst>
              </a:custGeom>
              <a:solidFill>
                <a:srgbClr val="000000"/>
              </a:solidFill>
              <a:ln w="1588" cap="flat">
                <a:solidFill>
                  <a:srgbClr val="000000"/>
                </a:solidFill>
                <a:prstDash val="solid"/>
                <a:round/>
                <a:headEnd/>
                <a:tailEnd/>
              </a:ln>
            </p:spPr>
            <p:txBody>
              <a:bodyPr/>
              <a:lstStyle/>
              <a:p>
                <a:endParaRPr lang="en-US"/>
              </a:p>
            </p:txBody>
          </p:sp>
          <p:sp>
            <p:nvSpPr>
              <p:cNvPr id="61465" name="Freeform 39"/>
              <p:cNvSpPr>
                <a:spLocks/>
              </p:cNvSpPr>
              <p:nvPr/>
            </p:nvSpPr>
            <p:spPr bwMode="auto">
              <a:xfrm>
                <a:off x="14230" y="16758"/>
                <a:ext cx="54" cy="8"/>
              </a:xfrm>
              <a:custGeom>
                <a:avLst/>
                <a:gdLst>
                  <a:gd name="T0" fmla="*/ 1 w 96"/>
                  <a:gd name="T1" fmla="*/ 1 h 16"/>
                  <a:gd name="T2" fmla="*/ 1 w 96"/>
                  <a:gd name="T3" fmla="*/ 1 h 16"/>
                  <a:gd name="T4" fmla="*/ 0 w 96"/>
                  <a:gd name="T5" fmla="*/ 1 h 16"/>
                  <a:gd name="T6" fmla="*/ 1 w 96"/>
                  <a:gd name="T7" fmla="*/ 0 h 16"/>
                  <a:gd name="T8" fmla="*/ 1 w 96"/>
                  <a:gd name="T9" fmla="*/ 0 h 16"/>
                  <a:gd name="T10" fmla="*/ 1 w 96"/>
                  <a:gd name="T11" fmla="*/ 1 h 16"/>
                  <a:gd name="T12" fmla="*/ 1 w 96"/>
                  <a:gd name="T13" fmla="*/ 1 h 16"/>
                  <a:gd name="T14" fmla="*/ 0 60000 65536"/>
                  <a:gd name="T15" fmla="*/ 0 60000 65536"/>
                  <a:gd name="T16" fmla="*/ 0 60000 65536"/>
                  <a:gd name="T17" fmla="*/ 0 60000 65536"/>
                  <a:gd name="T18" fmla="*/ 0 60000 65536"/>
                  <a:gd name="T19" fmla="*/ 0 60000 65536"/>
                  <a:gd name="T20" fmla="*/ 0 60000 65536"/>
                  <a:gd name="T21" fmla="*/ 0 w 96"/>
                  <a:gd name="T22" fmla="*/ 0 h 16"/>
                  <a:gd name="T23" fmla="*/ 96 w 96"/>
                  <a:gd name="T24" fmla="*/ 16 h 1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96" h="16">
                    <a:moveTo>
                      <a:pt x="88" y="16"/>
                    </a:moveTo>
                    <a:lnTo>
                      <a:pt x="8" y="16"/>
                    </a:lnTo>
                    <a:cubicBezTo>
                      <a:pt x="4" y="16"/>
                      <a:pt x="0" y="13"/>
                      <a:pt x="0" y="8"/>
                    </a:cubicBezTo>
                    <a:cubicBezTo>
                      <a:pt x="0" y="4"/>
                      <a:pt x="4" y="0"/>
                      <a:pt x="8" y="0"/>
                    </a:cubicBezTo>
                    <a:lnTo>
                      <a:pt x="88" y="0"/>
                    </a:lnTo>
                    <a:cubicBezTo>
                      <a:pt x="93" y="0"/>
                      <a:pt x="96" y="4"/>
                      <a:pt x="96" y="8"/>
                    </a:cubicBezTo>
                    <a:cubicBezTo>
                      <a:pt x="96" y="13"/>
                      <a:pt x="93" y="16"/>
                      <a:pt x="88" y="16"/>
                    </a:cubicBezTo>
                    <a:close/>
                  </a:path>
                </a:pathLst>
              </a:custGeom>
              <a:solidFill>
                <a:srgbClr val="000000"/>
              </a:solidFill>
              <a:ln w="1588" cap="flat">
                <a:solidFill>
                  <a:srgbClr val="000000"/>
                </a:solidFill>
                <a:prstDash val="solid"/>
                <a:round/>
                <a:headEnd/>
                <a:tailEnd/>
              </a:ln>
            </p:spPr>
            <p:txBody>
              <a:bodyPr/>
              <a:lstStyle/>
              <a:p>
                <a:endParaRPr lang="en-US"/>
              </a:p>
            </p:txBody>
          </p:sp>
          <p:sp>
            <p:nvSpPr>
              <p:cNvPr id="61466" name="Freeform 40"/>
              <p:cNvSpPr>
                <a:spLocks/>
              </p:cNvSpPr>
              <p:nvPr/>
            </p:nvSpPr>
            <p:spPr bwMode="auto">
              <a:xfrm>
                <a:off x="14230" y="16469"/>
                <a:ext cx="54" cy="9"/>
              </a:xfrm>
              <a:custGeom>
                <a:avLst/>
                <a:gdLst>
                  <a:gd name="T0" fmla="*/ 1 w 96"/>
                  <a:gd name="T1" fmla="*/ 1 h 16"/>
                  <a:gd name="T2" fmla="*/ 1 w 96"/>
                  <a:gd name="T3" fmla="*/ 1 h 16"/>
                  <a:gd name="T4" fmla="*/ 0 w 96"/>
                  <a:gd name="T5" fmla="*/ 1 h 16"/>
                  <a:gd name="T6" fmla="*/ 1 w 96"/>
                  <a:gd name="T7" fmla="*/ 0 h 16"/>
                  <a:gd name="T8" fmla="*/ 1 w 96"/>
                  <a:gd name="T9" fmla="*/ 0 h 16"/>
                  <a:gd name="T10" fmla="*/ 1 w 96"/>
                  <a:gd name="T11" fmla="*/ 1 h 16"/>
                  <a:gd name="T12" fmla="*/ 1 w 96"/>
                  <a:gd name="T13" fmla="*/ 1 h 16"/>
                  <a:gd name="T14" fmla="*/ 0 60000 65536"/>
                  <a:gd name="T15" fmla="*/ 0 60000 65536"/>
                  <a:gd name="T16" fmla="*/ 0 60000 65536"/>
                  <a:gd name="T17" fmla="*/ 0 60000 65536"/>
                  <a:gd name="T18" fmla="*/ 0 60000 65536"/>
                  <a:gd name="T19" fmla="*/ 0 60000 65536"/>
                  <a:gd name="T20" fmla="*/ 0 60000 65536"/>
                  <a:gd name="T21" fmla="*/ 0 w 96"/>
                  <a:gd name="T22" fmla="*/ 0 h 16"/>
                  <a:gd name="T23" fmla="*/ 96 w 96"/>
                  <a:gd name="T24" fmla="*/ 16 h 1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96" h="16">
                    <a:moveTo>
                      <a:pt x="88" y="16"/>
                    </a:moveTo>
                    <a:lnTo>
                      <a:pt x="8" y="16"/>
                    </a:lnTo>
                    <a:cubicBezTo>
                      <a:pt x="4" y="16"/>
                      <a:pt x="0" y="13"/>
                      <a:pt x="0" y="8"/>
                    </a:cubicBezTo>
                    <a:cubicBezTo>
                      <a:pt x="0" y="4"/>
                      <a:pt x="4" y="0"/>
                      <a:pt x="8" y="0"/>
                    </a:cubicBezTo>
                    <a:lnTo>
                      <a:pt x="88" y="0"/>
                    </a:lnTo>
                    <a:cubicBezTo>
                      <a:pt x="93" y="0"/>
                      <a:pt x="96" y="4"/>
                      <a:pt x="96" y="8"/>
                    </a:cubicBezTo>
                    <a:cubicBezTo>
                      <a:pt x="96" y="13"/>
                      <a:pt x="93" y="16"/>
                      <a:pt x="88" y="16"/>
                    </a:cubicBezTo>
                    <a:close/>
                  </a:path>
                </a:pathLst>
              </a:custGeom>
              <a:solidFill>
                <a:srgbClr val="000000"/>
              </a:solidFill>
              <a:ln w="1588" cap="flat">
                <a:solidFill>
                  <a:srgbClr val="000000"/>
                </a:solidFill>
                <a:prstDash val="solid"/>
                <a:round/>
                <a:headEnd/>
                <a:tailEnd/>
              </a:ln>
            </p:spPr>
            <p:txBody>
              <a:bodyPr/>
              <a:lstStyle/>
              <a:p>
                <a:endParaRPr lang="en-US"/>
              </a:p>
            </p:txBody>
          </p:sp>
          <p:sp>
            <p:nvSpPr>
              <p:cNvPr id="61467" name="Freeform 41"/>
              <p:cNvSpPr>
                <a:spLocks/>
              </p:cNvSpPr>
              <p:nvPr/>
            </p:nvSpPr>
            <p:spPr bwMode="auto">
              <a:xfrm>
                <a:off x="14230" y="16181"/>
                <a:ext cx="54" cy="9"/>
              </a:xfrm>
              <a:custGeom>
                <a:avLst/>
                <a:gdLst>
                  <a:gd name="T0" fmla="*/ 1 w 96"/>
                  <a:gd name="T1" fmla="*/ 1 h 16"/>
                  <a:gd name="T2" fmla="*/ 1 w 96"/>
                  <a:gd name="T3" fmla="*/ 1 h 16"/>
                  <a:gd name="T4" fmla="*/ 0 w 96"/>
                  <a:gd name="T5" fmla="*/ 1 h 16"/>
                  <a:gd name="T6" fmla="*/ 1 w 96"/>
                  <a:gd name="T7" fmla="*/ 0 h 16"/>
                  <a:gd name="T8" fmla="*/ 1 w 96"/>
                  <a:gd name="T9" fmla="*/ 0 h 16"/>
                  <a:gd name="T10" fmla="*/ 1 w 96"/>
                  <a:gd name="T11" fmla="*/ 1 h 16"/>
                  <a:gd name="T12" fmla="*/ 1 w 96"/>
                  <a:gd name="T13" fmla="*/ 1 h 16"/>
                  <a:gd name="T14" fmla="*/ 0 60000 65536"/>
                  <a:gd name="T15" fmla="*/ 0 60000 65536"/>
                  <a:gd name="T16" fmla="*/ 0 60000 65536"/>
                  <a:gd name="T17" fmla="*/ 0 60000 65536"/>
                  <a:gd name="T18" fmla="*/ 0 60000 65536"/>
                  <a:gd name="T19" fmla="*/ 0 60000 65536"/>
                  <a:gd name="T20" fmla="*/ 0 60000 65536"/>
                  <a:gd name="T21" fmla="*/ 0 w 96"/>
                  <a:gd name="T22" fmla="*/ 0 h 16"/>
                  <a:gd name="T23" fmla="*/ 96 w 96"/>
                  <a:gd name="T24" fmla="*/ 16 h 1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96" h="16">
                    <a:moveTo>
                      <a:pt x="88" y="16"/>
                    </a:moveTo>
                    <a:lnTo>
                      <a:pt x="8" y="16"/>
                    </a:lnTo>
                    <a:cubicBezTo>
                      <a:pt x="4" y="16"/>
                      <a:pt x="0" y="13"/>
                      <a:pt x="0" y="8"/>
                    </a:cubicBezTo>
                    <a:cubicBezTo>
                      <a:pt x="0" y="4"/>
                      <a:pt x="4" y="0"/>
                      <a:pt x="8" y="0"/>
                    </a:cubicBezTo>
                    <a:lnTo>
                      <a:pt x="88" y="0"/>
                    </a:lnTo>
                    <a:cubicBezTo>
                      <a:pt x="93" y="0"/>
                      <a:pt x="96" y="4"/>
                      <a:pt x="96" y="8"/>
                    </a:cubicBezTo>
                    <a:cubicBezTo>
                      <a:pt x="96" y="13"/>
                      <a:pt x="93" y="16"/>
                      <a:pt x="88" y="16"/>
                    </a:cubicBezTo>
                    <a:close/>
                  </a:path>
                </a:pathLst>
              </a:custGeom>
              <a:solidFill>
                <a:srgbClr val="000000"/>
              </a:solidFill>
              <a:ln w="1588" cap="flat">
                <a:solidFill>
                  <a:srgbClr val="000000"/>
                </a:solidFill>
                <a:prstDash val="solid"/>
                <a:round/>
                <a:headEnd/>
                <a:tailEnd/>
              </a:ln>
            </p:spPr>
            <p:txBody>
              <a:bodyPr/>
              <a:lstStyle/>
              <a:p>
                <a:endParaRPr lang="en-US"/>
              </a:p>
            </p:txBody>
          </p:sp>
          <p:sp>
            <p:nvSpPr>
              <p:cNvPr id="61468" name="Freeform 42"/>
              <p:cNvSpPr>
                <a:spLocks/>
              </p:cNvSpPr>
              <p:nvPr/>
            </p:nvSpPr>
            <p:spPr bwMode="auto">
              <a:xfrm>
                <a:off x="14230" y="15893"/>
                <a:ext cx="54" cy="8"/>
              </a:xfrm>
              <a:custGeom>
                <a:avLst/>
                <a:gdLst>
                  <a:gd name="T0" fmla="*/ 1 w 96"/>
                  <a:gd name="T1" fmla="*/ 1 h 16"/>
                  <a:gd name="T2" fmla="*/ 1 w 96"/>
                  <a:gd name="T3" fmla="*/ 1 h 16"/>
                  <a:gd name="T4" fmla="*/ 0 w 96"/>
                  <a:gd name="T5" fmla="*/ 1 h 16"/>
                  <a:gd name="T6" fmla="*/ 1 w 96"/>
                  <a:gd name="T7" fmla="*/ 0 h 16"/>
                  <a:gd name="T8" fmla="*/ 1 w 96"/>
                  <a:gd name="T9" fmla="*/ 0 h 16"/>
                  <a:gd name="T10" fmla="*/ 1 w 96"/>
                  <a:gd name="T11" fmla="*/ 1 h 16"/>
                  <a:gd name="T12" fmla="*/ 1 w 96"/>
                  <a:gd name="T13" fmla="*/ 1 h 16"/>
                  <a:gd name="T14" fmla="*/ 0 60000 65536"/>
                  <a:gd name="T15" fmla="*/ 0 60000 65536"/>
                  <a:gd name="T16" fmla="*/ 0 60000 65536"/>
                  <a:gd name="T17" fmla="*/ 0 60000 65536"/>
                  <a:gd name="T18" fmla="*/ 0 60000 65536"/>
                  <a:gd name="T19" fmla="*/ 0 60000 65536"/>
                  <a:gd name="T20" fmla="*/ 0 60000 65536"/>
                  <a:gd name="T21" fmla="*/ 0 w 96"/>
                  <a:gd name="T22" fmla="*/ 0 h 16"/>
                  <a:gd name="T23" fmla="*/ 96 w 96"/>
                  <a:gd name="T24" fmla="*/ 16 h 1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96" h="16">
                    <a:moveTo>
                      <a:pt x="88" y="16"/>
                    </a:moveTo>
                    <a:lnTo>
                      <a:pt x="8" y="16"/>
                    </a:lnTo>
                    <a:cubicBezTo>
                      <a:pt x="4" y="16"/>
                      <a:pt x="0" y="13"/>
                      <a:pt x="0" y="8"/>
                    </a:cubicBezTo>
                    <a:cubicBezTo>
                      <a:pt x="0" y="4"/>
                      <a:pt x="4" y="0"/>
                      <a:pt x="8" y="0"/>
                    </a:cubicBezTo>
                    <a:lnTo>
                      <a:pt x="88" y="0"/>
                    </a:lnTo>
                    <a:cubicBezTo>
                      <a:pt x="93" y="0"/>
                      <a:pt x="96" y="4"/>
                      <a:pt x="96" y="8"/>
                    </a:cubicBezTo>
                    <a:cubicBezTo>
                      <a:pt x="96" y="13"/>
                      <a:pt x="93" y="16"/>
                      <a:pt x="88" y="16"/>
                    </a:cubicBezTo>
                    <a:close/>
                  </a:path>
                </a:pathLst>
              </a:custGeom>
              <a:solidFill>
                <a:srgbClr val="000000"/>
              </a:solidFill>
              <a:ln w="1588" cap="flat">
                <a:solidFill>
                  <a:srgbClr val="000000"/>
                </a:solidFill>
                <a:prstDash val="solid"/>
                <a:round/>
                <a:headEnd/>
                <a:tailEnd/>
              </a:ln>
            </p:spPr>
            <p:txBody>
              <a:bodyPr/>
              <a:lstStyle/>
              <a:p>
                <a:endParaRPr lang="en-US"/>
              </a:p>
            </p:txBody>
          </p:sp>
          <p:sp>
            <p:nvSpPr>
              <p:cNvPr id="61469" name="Freeform 43"/>
              <p:cNvSpPr>
                <a:spLocks noEditPoints="1"/>
              </p:cNvSpPr>
              <p:nvPr/>
            </p:nvSpPr>
            <p:spPr bwMode="auto">
              <a:xfrm>
                <a:off x="14275" y="15833"/>
                <a:ext cx="3988" cy="1578"/>
              </a:xfrm>
              <a:custGeom>
                <a:avLst/>
                <a:gdLst>
                  <a:gd name="T0" fmla="*/ 0 w 7024"/>
                  <a:gd name="T1" fmla="*/ 1 h 2976"/>
                  <a:gd name="T2" fmla="*/ 1 w 7024"/>
                  <a:gd name="T3" fmla="*/ 0 h 2976"/>
                  <a:gd name="T4" fmla="*/ 5 w 7024"/>
                  <a:gd name="T5" fmla="*/ 0 h 2976"/>
                  <a:gd name="T6" fmla="*/ 5 w 7024"/>
                  <a:gd name="T7" fmla="*/ 1 h 2976"/>
                  <a:gd name="T8" fmla="*/ 5 w 7024"/>
                  <a:gd name="T9" fmla="*/ 1 h 2976"/>
                  <a:gd name="T10" fmla="*/ 5 w 7024"/>
                  <a:gd name="T11" fmla="*/ 1 h 2976"/>
                  <a:gd name="T12" fmla="*/ 1 w 7024"/>
                  <a:gd name="T13" fmla="*/ 1 h 2976"/>
                  <a:gd name="T14" fmla="*/ 0 w 7024"/>
                  <a:gd name="T15" fmla="*/ 1 h 2976"/>
                  <a:gd name="T16" fmla="*/ 0 w 7024"/>
                  <a:gd name="T17" fmla="*/ 1 h 2976"/>
                  <a:gd name="T18" fmla="*/ 1 w 7024"/>
                  <a:gd name="T19" fmla="*/ 1 h 2976"/>
                  <a:gd name="T20" fmla="*/ 1 w 7024"/>
                  <a:gd name="T21" fmla="*/ 1 h 2976"/>
                  <a:gd name="T22" fmla="*/ 5 w 7024"/>
                  <a:gd name="T23" fmla="*/ 1 h 2976"/>
                  <a:gd name="T24" fmla="*/ 5 w 7024"/>
                  <a:gd name="T25" fmla="*/ 1 h 2976"/>
                  <a:gd name="T26" fmla="*/ 5 w 7024"/>
                  <a:gd name="T27" fmla="*/ 1 h 2976"/>
                  <a:gd name="T28" fmla="*/ 5 w 7024"/>
                  <a:gd name="T29" fmla="*/ 1 h 2976"/>
                  <a:gd name="T30" fmla="*/ 1 w 7024"/>
                  <a:gd name="T31" fmla="*/ 1 h 2976"/>
                  <a:gd name="T32" fmla="*/ 1 w 7024"/>
                  <a:gd name="T33" fmla="*/ 1 h 2976"/>
                  <a:gd name="T34" fmla="*/ 1 w 7024"/>
                  <a:gd name="T35" fmla="*/ 1 h 297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7024"/>
                  <a:gd name="T55" fmla="*/ 0 h 2976"/>
                  <a:gd name="T56" fmla="*/ 7024 w 7024"/>
                  <a:gd name="T57" fmla="*/ 2976 h 297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7024" h="2976">
                    <a:moveTo>
                      <a:pt x="0" y="8"/>
                    </a:moveTo>
                    <a:cubicBezTo>
                      <a:pt x="0" y="4"/>
                      <a:pt x="4" y="0"/>
                      <a:pt x="8" y="0"/>
                    </a:cubicBezTo>
                    <a:lnTo>
                      <a:pt x="7016" y="0"/>
                    </a:lnTo>
                    <a:cubicBezTo>
                      <a:pt x="7021" y="0"/>
                      <a:pt x="7024" y="4"/>
                      <a:pt x="7024" y="8"/>
                    </a:cubicBezTo>
                    <a:lnTo>
                      <a:pt x="7024" y="2968"/>
                    </a:lnTo>
                    <a:cubicBezTo>
                      <a:pt x="7024" y="2973"/>
                      <a:pt x="7021" y="2976"/>
                      <a:pt x="7016" y="2976"/>
                    </a:cubicBezTo>
                    <a:lnTo>
                      <a:pt x="8" y="2976"/>
                    </a:lnTo>
                    <a:cubicBezTo>
                      <a:pt x="4" y="2976"/>
                      <a:pt x="0" y="2973"/>
                      <a:pt x="0" y="2968"/>
                    </a:cubicBezTo>
                    <a:lnTo>
                      <a:pt x="0" y="8"/>
                    </a:lnTo>
                    <a:close/>
                    <a:moveTo>
                      <a:pt x="16" y="2968"/>
                    </a:moveTo>
                    <a:lnTo>
                      <a:pt x="8" y="2960"/>
                    </a:lnTo>
                    <a:lnTo>
                      <a:pt x="7016" y="2960"/>
                    </a:lnTo>
                    <a:lnTo>
                      <a:pt x="7008" y="2968"/>
                    </a:lnTo>
                    <a:lnTo>
                      <a:pt x="7008" y="8"/>
                    </a:lnTo>
                    <a:lnTo>
                      <a:pt x="7016" y="16"/>
                    </a:lnTo>
                    <a:lnTo>
                      <a:pt x="8" y="16"/>
                    </a:lnTo>
                    <a:lnTo>
                      <a:pt x="16" y="8"/>
                    </a:lnTo>
                    <a:lnTo>
                      <a:pt x="16" y="2968"/>
                    </a:lnTo>
                    <a:close/>
                  </a:path>
                </a:pathLst>
              </a:custGeom>
              <a:solidFill>
                <a:srgbClr val="000000"/>
              </a:solidFill>
              <a:ln w="1588" cap="flat">
                <a:solidFill>
                  <a:srgbClr val="000000"/>
                </a:solidFill>
                <a:prstDash val="solid"/>
                <a:round/>
                <a:headEnd/>
                <a:tailEnd/>
              </a:ln>
            </p:spPr>
            <p:txBody>
              <a:bodyPr/>
              <a:lstStyle/>
              <a:p>
                <a:endParaRPr lang="en-US"/>
              </a:p>
            </p:txBody>
          </p:sp>
          <p:sp>
            <p:nvSpPr>
              <p:cNvPr id="61470" name="Freeform 44"/>
              <p:cNvSpPr>
                <a:spLocks/>
              </p:cNvSpPr>
              <p:nvPr/>
            </p:nvSpPr>
            <p:spPr bwMode="auto">
              <a:xfrm>
                <a:off x="14402" y="15876"/>
                <a:ext cx="3725" cy="1476"/>
              </a:xfrm>
              <a:custGeom>
                <a:avLst/>
                <a:gdLst>
                  <a:gd name="T0" fmla="*/ 1 w 6560"/>
                  <a:gd name="T1" fmla="*/ 1 h 2784"/>
                  <a:gd name="T2" fmla="*/ 1 w 6560"/>
                  <a:gd name="T3" fmla="*/ 1 h 2784"/>
                  <a:gd name="T4" fmla="*/ 1 w 6560"/>
                  <a:gd name="T5" fmla="*/ 1 h 2784"/>
                  <a:gd name="T6" fmla="*/ 1 w 6560"/>
                  <a:gd name="T7" fmla="*/ 1 h 2784"/>
                  <a:gd name="T8" fmla="*/ 1 w 6560"/>
                  <a:gd name="T9" fmla="*/ 1 h 2784"/>
                  <a:gd name="T10" fmla="*/ 2 w 6560"/>
                  <a:gd name="T11" fmla="*/ 1 h 2784"/>
                  <a:gd name="T12" fmla="*/ 2 w 6560"/>
                  <a:gd name="T13" fmla="*/ 1 h 2784"/>
                  <a:gd name="T14" fmla="*/ 2 w 6560"/>
                  <a:gd name="T15" fmla="*/ 1 h 2784"/>
                  <a:gd name="T16" fmla="*/ 2 w 6560"/>
                  <a:gd name="T17" fmla="*/ 1 h 2784"/>
                  <a:gd name="T18" fmla="*/ 2 w 6560"/>
                  <a:gd name="T19" fmla="*/ 1 h 2784"/>
                  <a:gd name="T20" fmla="*/ 2 w 6560"/>
                  <a:gd name="T21" fmla="*/ 1 h 2784"/>
                  <a:gd name="T22" fmla="*/ 2 w 6560"/>
                  <a:gd name="T23" fmla="*/ 1 h 2784"/>
                  <a:gd name="T24" fmla="*/ 2 w 6560"/>
                  <a:gd name="T25" fmla="*/ 1 h 2784"/>
                  <a:gd name="T26" fmla="*/ 3 w 6560"/>
                  <a:gd name="T27" fmla="*/ 1 h 2784"/>
                  <a:gd name="T28" fmla="*/ 3 w 6560"/>
                  <a:gd name="T29" fmla="*/ 0 h 2784"/>
                  <a:gd name="T30" fmla="*/ 3 w 6560"/>
                  <a:gd name="T31" fmla="*/ 0 h 2784"/>
                  <a:gd name="T32" fmla="*/ 3 w 6560"/>
                  <a:gd name="T33" fmla="*/ 0 h 2784"/>
                  <a:gd name="T34" fmla="*/ 3 w 6560"/>
                  <a:gd name="T35" fmla="*/ 0 h 2784"/>
                  <a:gd name="T36" fmla="*/ 4 w 6560"/>
                  <a:gd name="T37" fmla="*/ 0 h 2784"/>
                  <a:gd name="T38" fmla="*/ 4 w 6560"/>
                  <a:gd name="T39" fmla="*/ 1 h 2784"/>
                  <a:gd name="T40" fmla="*/ 4 w 6560"/>
                  <a:gd name="T41" fmla="*/ 1 h 2784"/>
                  <a:gd name="T42" fmla="*/ 3 w 6560"/>
                  <a:gd name="T43" fmla="*/ 1 h 2784"/>
                  <a:gd name="T44" fmla="*/ 3 w 6560"/>
                  <a:gd name="T45" fmla="*/ 1 h 2784"/>
                  <a:gd name="T46" fmla="*/ 3 w 6560"/>
                  <a:gd name="T47" fmla="*/ 1 h 2784"/>
                  <a:gd name="T48" fmla="*/ 3 w 6560"/>
                  <a:gd name="T49" fmla="*/ 1 h 2784"/>
                  <a:gd name="T50" fmla="*/ 3 w 6560"/>
                  <a:gd name="T51" fmla="*/ 1 h 2784"/>
                  <a:gd name="T52" fmla="*/ 2 w 6560"/>
                  <a:gd name="T53" fmla="*/ 1 h 2784"/>
                  <a:gd name="T54" fmla="*/ 2 w 6560"/>
                  <a:gd name="T55" fmla="*/ 1 h 2784"/>
                  <a:gd name="T56" fmla="*/ 2 w 6560"/>
                  <a:gd name="T57" fmla="*/ 1 h 2784"/>
                  <a:gd name="T58" fmla="*/ 2 w 6560"/>
                  <a:gd name="T59" fmla="*/ 1 h 2784"/>
                  <a:gd name="T60" fmla="*/ 2 w 6560"/>
                  <a:gd name="T61" fmla="*/ 1 h 2784"/>
                  <a:gd name="T62" fmla="*/ 2 w 6560"/>
                  <a:gd name="T63" fmla="*/ 1 h 2784"/>
                  <a:gd name="T64" fmla="*/ 2 w 6560"/>
                  <a:gd name="T65" fmla="*/ 1 h 2784"/>
                  <a:gd name="T66" fmla="*/ 2 w 6560"/>
                  <a:gd name="T67" fmla="*/ 1 h 2784"/>
                  <a:gd name="T68" fmla="*/ 1 w 6560"/>
                  <a:gd name="T69" fmla="*/ 1 h 2784"/>
                  <a:gd name="T70" fmla="*/ 1 w 6560"/>
                  <a:gd name="T71" fmla="*/ 1 h 2784"/>
                  <a:gd name="T72" fmla="*/ 1 w 6560"/>
                  <a:gd name="T73" fmla="*/ 1 h 2784"/>
                  <a:gd name="T74" fmla="*/ 1 w 6560"/>
                  <a:gd name="T75" fmla="*/ 1 h 2784"/>
                  <a:gd name="T76" fmla="*/ 1 w 6560"/>
                  <a:gd name="T77" fmla="*/ 1 h 2784"/>
                  <a:gd name="T78" fmla="*/ 0 w 6560"/>
                  <a:gd name="T79" fmla="*/ 1 h 2784"/>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6560"/>
                  <a:gd name="T121" fmla="*/ 0 h 2784"/>
                  <a:gd name="T122" fmla="*/ 6560 w 6560"/>
                  <a:gd name="T123" fmla="*/ 2784 h 2784"/>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6560" h="2784">
                    <a:moveTo>
                      <a:pt x="32" y="2720"/>
                    </a:moveTo>
                    <a:lnTo>
                      <a:pt x="368" y="2720"/>
                    </a:lnTo>
                    <a:lnTo>
                      <a:pt x="688" y="2720"/>
                    </a:lnTo>
                    <a:lnTo>
                      <a:pt x="1008" y="2720"/>
                    </a:lnTo>
                    <a:lnTo>
                      <a:pt x="1344" y="2720"/>
                    </a:lnTo>
                    <a:lnTo>
                      <a:pt x="1664" y="2720"/>
                    </a:lnTo>
                    <a:lnTo>
                      <a:pt x="1821" y="2705"/>
                    </a:lnTo>
                    <a:lnTo>
                      <a:pt x="1981" y="2690"/>
                    </a:lnTo>
                    <a:lnTo>
                      <a:pt x="1973" y="2692"/>
                    </a:lnTo>
                    <a:lnTo>
                      <a:pt x="2133" y="2629"/>
                    </a:lnTo>
                    <a:lnTo>
                      <a:pt x="2123" y="2636"/>
                    </a:lnTo>
                    <a:lnTo>
                      <a:pt x="2283" y="2488"/>
                    </a:lnTo>
                    <a:lnTo>
                      <a:pt x="2276" y="2496"/>
                    </a:lnTo>
                    <a:lnTo>
                      <a:pt x="2452" y="2177"/>
                    </a:lnTo>
                    <a:lnTo>
                      <a:pt x="2450" y="2184"/>
                    </a:lnTo>
                    <a:lnTo>
                      <a:pt x="2610" y="1648"/>
                    </a:lnTo>
                    <a:lnTo>
                      <a:pt x="2769" y="1027"/>
                    </a:lnTo>
                    <a:lnTo>
                      <a:pt x="2930" y="520"/>
                    </a:lnTo>
                    <a:cubicBezTo>
                      <a:pt x="2931" y="518"/>
                      <a:pt x="2931" y="516"/>
                      <a:pt x="2933" y="514"/>
                    </a:cubicBezTo>
                    <a:lnTo>
                      <a:pt x="3093" y="227"/>
                    </a:lnTo>
                    <a:cubicBezTo>
                      <a:pt x="3095" y="223"/>
                      <a:pt x="3097" y="220"/>
                      <a:pt x="3101" y="217"/>
                    </a:cubicBezTo>
                    <a:lnTo>
                      <a:pt x="3261" y="93"/>
                    </a:lnTo>
                    <a:cubicBezTo>
                      <a:pt x="3264" y="91"/>
                      <a:pt x="3267" y="89"/>
                      <a:pt x="3270" y="88"/>
                    </a:cubicBezTo>
                    <a:lnTo>
                      <a:pt x="3430" y="33"/>
                    </a:lnTo>
                    <a:cubicBezTo>
                      <a:pt x="3432" y="32"/>
                      <a:pt x="3435" y="32"/>
                      <a:pt x="3437" y="32"/>
                    </a:cubicBezTo>
                    <a:lnTo>
                      <a:pt x="3597" y="16"/>
                    </a:lnTo>
                    <a:lnTo>
                      <a:pt x="3775" y="8"/>
                    </a:lnTo>
                    <a:lnTo>
                      <a:pt x="3935" y="1"/>
                    </a:lnTo>
                    <a:lnTo>
                      <a:pt x="4096" y="0"/>
                    </a:lnTo>
                    <a:lnTo>
                      <a:pt x="4256" y="0"/>
                    </a:lnTo>
                    <a:lnTo>
                      <a:pt x="4416" y="0"/>
                    </a:lnTo>
                    <a:lnTo>
                      <a:pt x="4576" y="0"/>
                    </a:lnTo>
                    <a:lnTo>
                      <a:pt x="4736" y="0"/>
                    </a:lnTo>
                    <a:lnTo>
                      <a:pt x="4912" y="0"/>
                    </a:lnTo>
                    <a:lnTo>
                      <a:pt x="5232" y="0"/>
                    </a:lnTo>
                    <a:lnTo>
                      <a:pt x="5552" y="0"/>
                    </a:lnTo>
                    <a:lnTo>
                      <a:pt x="5872" y="0"/>
                    </a:lnTo>
                    <a:lnTo>
                      <a:pt x="6208" y="0"/>
                    </a:lnTo>
                    <a:lnTo>
                      <a:pt x="6528" y="0"/>
                    </a:lnTo>
                    <a:cubicBezTo>
                      <a:pt x="6546" y="0"/>
                      <a:pt x="6560" y="15"/>
                      <a:pt x="6560" y="32"/>
                    </a:cubicBezTo>
                    <a:cubicBezTo>
                      <a:pt x="6560" y="50"/>
                      <a:pt x="6546" y="64"/>
                      <a:pt x="6528" y="64"/>
                    </a:cubicBezTo>
                    <a:lnTo>
                      <a:pt x="6208" y="64"/>
                    </a:lnTo>
                    <a:lnTo>
                      <a:pt x="5872" y="64"/>
                    </a:lnTo>
                    <a:lnTo>
                      <a:pt x="5552" y="64"/>
                    </a:lnTo>
                    <a:lnTo>
                      <a:pt x="5232" y="64"/>
                    </a:lnTo>
                    <a:lnTo>
                      <a:pt x="4912" y="64"/>
                    </a:lnTo>
                    <a:lnTo>
                      <a:pt x="4736" y="64"/>
                    </a:lnTo>
                    <a:lnTo>
                      <a:pt x="4576" y="64"/>
                    </a:lnTo>
                    <a:lnTo>
                      <a:pt x="4416" y="64"/>
                    </a:lnTo>
                    <a:lnTo>
                      <a:pt x="4256" y="64"/>
                    </a:lnTo>
                    <a:lnTo>
                      <a:pt x="4096" y="64"/>
                    </a:lnTo>
                    <a:lnTo>
                      <a:pt x="3938" y="64"/>
                    </a:lnTo>
                    <a:lnTo>
                      <a:pt x="3778" y="72"/>
                    </a:lnTo>
                    <a:lnTo>
                      <a:pt x="3604" y="80"/>
                    </a:lnTo>
                    <a:lnTo>
                      <a:pt x="3444" y="95"/>
                    </a:lnTo>
                    <a:lnTo>
                      <a:pt x="3451" y="94"/>
                    </a:lnTo>
                    <a:lnTo>
                      <a:pt x="3291" y="148"/>
                    </a:lnTo>
                    <a:lnTo>
                      <a:pt x="3300" y="143"/>
                    </a:lnTo>
                    <a:lnTo>
                      <a:pt x="3140" y="268"/>
                    </a:lnTo>
                    <a:lnTo>
                      <a:pt x="3148" y="258"/>
                    </a:lnTo>
                    <a:lnTo>
                      <a:pt x="2988" y="545"/>
                    </a:lnTo>
                    <a:lnTo>
                      <a:pt x="2991" y="540"/>
                    </a:lnTo>
                    <a:lnTo>
                      <a:pt x="2831" y="1043"/>
                    </a:lnTo>
                    <a:lnTo>
                      <a:pt x="2671" y="1666"/>
                    </a:lnTo>
                    <a:lnTo>
                      <a:pt x="2511" y="2202"/>
                    </a:lnTo>
                    <a:cubicBezTo>
                      <a:pt x="2510" y="2204"/>
                      <a:pt x="2510" y="2206"/>
                      <a:pt x="2508" y="2208"/>
                    </a:cubicBezTo>
                    <a:lnTo>
                      <a:pt x="2332" y="2527"/>
                    </a:lnTo>
                    <a:cubicBezTo>
                      <a:pt x="2331" y="2530"/>
                      <a:pt x="2329" y="2533"/>
                      <a:pt x="2326" y="2535"/>
                    </a:cubicBezTo>
                    <a:lnTo>
                      <a:pt x="2166" y="2683"/>
                    </a:lnTo>
                    <a:cubicBezTo>
                      <a:pt x="2163" y="2685"/>
                      <a:pt x="2160" y="2688"/>
                      <a:pt x="2156" y="2689"/>
                    </a:cubicBezTo>
                    <a:lnTo>
                      <a:pt x="1996" y="2751"/>
                    </a:lnTo>
                    <a:cubicBezTo>
                      <a:pt x="1993" y="2752"/>
                      <a:pt x="1990" y="2753"/>
                      <a:pt x="1988" y="2753"/>
                    </a:cubicBezTo>
                    <a:lnTo>
                      <a:pt x="1828" y="2769"/>
                    </a:lnTo>
                    <a:lnTo>
                      <a:pt x="1664" y="2784"/>
                    </a:lnTo>
                    <a:lnTo>
                      <a:pt x="1344" y="2784"/>
                    </a:lnTo>
                    <a:lnTo>
                      <a:pt x="1008" y="2784"/>
                    </a:lnTo>
                    <a:lnTo>
                      <a:pt x="688" y="2784"/>
                    </a:lnTo>
                    <a:lnTo>
                      <a:pt x="368" y="2784"/>
                    </a:lnTo>
                    <a:lnTo>
                      <a:pt x="32" y="2784"/>
                    </a:lnTo>
                    <a:cubicBezTo>
                      <a:pt x="15" y="2784"/>
                      <a:pt x="0" y="2770"/>
                      <a:pt x="0" y="2752"/>
                    </a:cubicBezTo>
                    <a:cubicBezTo>
                      <a:pt x="0" y="2735"/>
                      <a:pt x="15" y="2720"/>
                      <a:pt x="32" y="2720"/>
                    </a:cubicBezTo>
                    <a:close/>
                  </a:path>
                </a:pathLst>
              </a:custGeom>
              <a:solidFill>
                <a:srgbClr val="009900"/>
              </a:solidFill>
              <a:ln w="1588" cap="flat">
                <a:solidFill>
                  <a:srgbClr val="008000"/>
                </a:solidFill>
                <a:prstDash val="solid"/>
                <a:round/>
                <a:headEnd/>
                <a:tailEnd/>
              </a:ln>
            </p:spPr>
            <p:txBody>
              <a:bodyPr/>
              <a:lstStyle/>
              <a:p>
                <a:endParaRPr lang="en-US"/>
              </a:p>
            </p:txBody>
          </p:sp>
        </p:grpSp>
      </p:grpSp>
      <p:sp>
        <p:nvSpPr>
          <p:cNvPr id="61445" name="Rectangle 62"/>
          <p:cNvSpPr>
            <a:spLocks noChangeArrowheads="1"/>
          </p:cNvSpPr>
          <p:nvPr/>
        </p:nvSpPr>
        <p:spPr bwMode="auto">
          <a:xfrm>
            <a:off x="2590800" y="1741488"/>
            <a:ext cx="4918075" cy="1001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spcBef>
                <a:spcPct val="20000"/>
              </a:spcBef>
              <a:buChar char="•"/>
              <a:defRPr sz="3200">
                <a:solidFill>
                  <a:schemeClr val="tx1"/>
                </a:solidFill>
                <a:latin typeface="Times New Roman" panose="02020603050405020304" pitchFamily="18" charset="0"/>
                <a:ea typeface="MS PGothic" panose="020B0600070205080204" pitchFamily="34" charset="-128"/>
              </a:defRPr>
            </a:lvl1pPr>
            <a:lvl2pPr marL="742950" indent="-285750">
              <a:spcBef>
                <a:spcPct val="20000"/>
              </a:spcBef>
              <a:buChar char="–"/>
              <a:defRPr sz="2800">
                <a:solidFill>
                  <a:schemeClr val="tx1"/>
                </a:solidFill>
                <a:latin typeface="Times New Roman" panose="02020603050405020304" pitchFamily="18" charset="0"/>
                <a:ea typeface="MS PGothic" panose="020B0600070205080204" pitchFamily="34" charset="-128"/>
              </a:defRPr>
            </a:lvl2pPr>
            <a:lvl3pPr marL="1143000" indent="-228600">
              <a:spcBef>
                <a:spcPct val="20000"/>
              </a:spcBef>
              <a:buChar char="•"/>
              <a:defRPr sz="2400">
                <a:solidFill>
                  <a:schemeClr val="tx1"/>
                </a:solidFill>
                <a:latin typeface="Times New Roman" panose="02020603050405020304" pitchFamily="18" charset="0"/>
                <a:ea typeface="MS PGothic"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9pPr>
          </a:lstStyle>
          <a:p>
            <a:pPr>
              <a:buFontTx/>
              <a:buNone/>
            </a:pPr>
            <a:r>
              <a:rPr lang="en-US" altLang="en-US" sz="4000">
                <a:solidFill>
                  <a:srgbClr val="009900"/>
                </a:solidFill>
                <a:sym typeface="Symbol" panose="05050102010706020507" pitchFamily="18" charset="2"/>
              </a:rPr>
              <a:t></a:t>
            </a:r>
            <a:r>
              <a:rPr lang="en-US" altLang="en-US" sz="4000" i="1">
                <a:solidFill>
                  <a:srgbClr val="009900"/>
                </a:solidFill>
                <a:sym typeface="Symbol" panose="05050102010706020507" pitchFamily="18" charset="2"/>
              </a:rPr>
              <a:t>  ~ </a:t>
            </a:r>
            <a:r>
              <a:rPr lang="en-US" altLang="en-US" sz="4000">
                <a:solidFill>
                  <a:srgbClr val="009900"/>
                </a:solidFill>
              </a:rPr>
              <a:t> </a:t>
            </a:r>
            <a:r>
              <a:rPr lang="en-US" altLang="en-US" sz="4000" i="1">
                <a:solidFill>
                  <a:srgbClr val="009900"/>
                </a:solidFill>
              </a:rPr>
              <a:t>x</a:t>
            </a:r>
            <a:r>
              <a:rPr lang="en-US" altLang="en-US" sz="4000">
                <a:solidFill>
                  <a:srgbClr val="009900"/>
                </a:solidFill>
              </a:rPr>
              <a:t> +</a:t>
            </a:r>
            <a:r>
              <a:rPr lang="en-US" altLang="en-US" sz="4000" i="1">
                <a:solidFill>
                  <a:srgbClr val="009900"/>
                </a:solidFill>
              </a:rPr>
              <a:t> s</a:t>
            </a:r>
            <a:r>
              <a:rPr lang="en-US" altLang="en-US" sz="4000">
                <a:solidFill>
                  <a:srgbClr val="009900"/>
                </a:solidFill>
              </a:rPr>
              <a:t> </a:t>
            </a:r>
            <a:r>
              <a:rPr lang="en-US" altLang="en-US" sz="4000">
                <a:solidFill>
                  <a:srgbClr val="009900"/>
                </a:solidFill>
                <a:sym typeface="Symbol" panose="05050102010706020507" pitchFamily="18" charset="2"/>
              </a:rPr>
              <a:t> </a:t>
            </a:r>
            <a:r>
              <a:rPr lang="en-US" altLang="en-US" sz="4000">
                <a:solidFill>
                  <a:srgbClr val="009900"/>
                </a:solidFill>
              </a:rPr>
              <a:t>T</a:t>
            </a:r>
            <a:r>
              <a:rPr lang="en-US" altLang="en-US" sz="4000" i="1" baseline="-25000">
                <a:solidFill>
                  <a:srgbClr val="009900"/>
                </a:solidFill>
              </a:rPr>
              <a:t>n</a:t>
            </a:r>
            <a:r>
              <a:rPr lang="en-US" altLang="en-US" sz="4000" baseline="-25000">
                <a:solidFill>
                  <a:srgbClr val="009900"/>
                </a:solidFill>
                <a:sym typeface="Symbol" panose="05050102010706020507" pitchFamily="18" charset="2"/>
              </a:rPr>
              <a:t>1</a:t>
            </a:r>
            <a:r>
              <a:rPr lang="en-US" altLang="en-US" sz="4000">
                <a:solidFill>
                  <a:srgbClr val="009900"/>
                </a:solidFill>
                <a:sym typeface="Symbol" panose="05050102010706020507" pitchFamily="18" charset="2"/>
              </a:rPr>
              <a:t> / </a:t>
            </a:r>
            <a:r>
              <a:rPr lang="en-US" altLang="en-US" sz="4000" i="1">
                <a:solidFill>
                  <a:srgbClr val="009900"/>
                </a:solidFill>
                <a:sym typeface="Symbol" panose="05050102010706020507" pitchFamily="18" charset="2"/>
              </a:rPr>
              <a:t>n</a:t>
            </a:r>
            <a:endParaRPr lang="en-US" altLang="en-US" sz="4000">
              <a:solidFill>
                <a:srgbClr val="009900"/>
              </a:solidFill>
            </a:endParaRPr>
          </a:p>
          <a:p>
            <a:pPr>
              <a:buFontTx/>
              <a:buNone/>
            </a:pPr>
            <a:endParaRPr lang="en-US" altLang="en-US" sz="4000">
              <a:solidFill>
                <a:srgbClr val="009900"/>
              </a:solidFill>
            </a:endParaRPr>
          </a:p>
        </p:txBody>
      </p:sp>
      <p:sp>
        <p:nvSpPr>
          <p:cNvPr id="61446" name="Rectangle 62"/>
          <p:cNvSpPr>
            <a:spLocks noChangeArrowheads="1"/>
          </p:cNvSpPr>
          <p:nvPr/>
        </p:nvSpPr>
        <p:spPr bwMode="auto">
          <a:xfrm>
            <a:off x="3505200" y="1208088"/>
            <a:ext cx="803275" cy="1001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defTabSz="4127500">
              <a:spcBef>
                <a:spcPct val="20000"/>
              </a:spcBef>
              <a:buChar char="•"/>
              <a:defRPr sz="3200">
                <a:solidFill>
                  <a:schemeClr val="tx1"/>
                </a:solidFill>
                <a:latin typeface="Times New Roman" panose="02020603050405020304" pitchFamily="18" charset="0"/>
                <a:ea typeface="MS PGothic" panose="020B0600070205080204" pitchFamily="34" charset="-128"/>
              </a:defRPr>
            </a:lvl1pPr>
            <a:lvl2pPr marL="742950" indent="-285750" defTabSz="4127500">
              <a:spcBef>
                <a:spcPct val="20000"/>
              </a:spcBef>
              <a:buChar char="–"/>
              <a:defRPr sz="2800">
                <a:solidFill>
                  <a:schemeClr val="tx1"/>
                </a:solidFill>
                <a:latin typeface="Times New Roman" panose="02020603050405020304" pitchFamily="18" charset="0"/>
                <a:ea typeface="MS PGothic" panose="020B0600070205080204" pitchFamily="34" charset="-128"/>
              </a:defRPr>
            </a:lvl2pPr>
            <a:lvl3pPr marL="1143000" indent="-228600" defTabSz="4127500">
              <a:spcBef>
                <a:spcPct val="20000"/>
              </a:spcBef>
              <a:buChar char="•"/>
              <a:defRPr sz="2400">
                <a:solidFill>
                  <a:schemeClr val="tx1"/>
                </a:solidFill>
                <a:latin typeface="Times New Roman" panose="02020603050405020304" pitchFamily="18" charset="0"/>
                <a:ea typeface="MS PGothic" panose="020B0600070205080204" pitchFamily="34" charset="-128"/>
              </a:defRPr>
            </a:lvl3pPr>
            <a:lvl4pPr marL="1600200" indent="-228600" defTabSz="4127500">
              <a:spcBef>
                <a:spcPct val="20000"/>
              </a:spcBef>
              <a:buChar char="–"/>
              <a:defRPr sz="2000">
                <a:solidFill>
                  <a:schemeClr val="tx1"/>
                </a:solidFill>
                <a:latin typeface="Times New Roman" panose="02020603050405020304" pitchFamily="18" charset="0"/>
                <a:ea typeface="MS PGothic" panose="020B0600070205080204" pitchFamily="34" charset="-128"/>
              </a:defRPr>
            </a:lvl4pPr>
            <a:lvl5pPr marL="2057400" indent="-228600" defTabSz="4127500">
              <a:spcBef>
                <a:spcPct val="20000"/>
              </a:spcBef>
              <a:buChar char="»"/>
              <a:defRPr sz="2000">
                <a:solidFill>
                  <a:schemeClr val="tx1"/>
                </a:solidFill>
                <a:latin typeface="Times New Roman" panose="02020603050405020304" pitchFamily="18" charset="0"/>
                <a:ea typeface="MS PGothic" panose="020B0600070205080204" pitchFamily="34" charset="-128"/>
              </a:defRPr>
            </a:lvl5pPr>
            <a:lvl6pPr marL="2514600" indent="-228600" defTabSz="41275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6pPr>
            <a:lvl7pPr marL="2971800" indent="-228600" defTabSz="41275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7pPr>
            <a:lvl8pPr marL="3429000" indent="-228600" defTabSz="41275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8pPr>
            <a:lvl9pPr marL="3886200" indent="-228600" defTabSz="41275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9pPr>
          </a:lstStyle>
          <a:p>
            <a:pPr>
              <a:buFontTx/>
              <a:buNone/>
            </a:pPr>
            <a:r>
              <a:rPr lang="en-US" altLang="en-US" sz="4800">
                <a:solidFill>
                  <a:srgbClr val="009900"/>
                </a:solidFill>
                <a:sym typeface="Symbol" panose="05050102010706020507" pitchFamily="18" charset="2"/>
              </a:rPr>
              <a:t> _</a:t>
            </a:r>
            <a:endParaRPr lang="en-US" altLang="en-US" sz="4800">
              <a:solidFill>
                <a:srgbClr val="009900"/>
              </a:solidFill>
            </a:endParaRPr>
          </a:p>
        </p:txBody>
      </p:sp>
      <p:sp>
        <p:nvSpPr>
          <p:cNvPr id="61447" name="Rectangle 62"/>
          <p:cNvSpPr>
            <a:spLocks noChangeArrowheads="1"/>
          </p:cNvSpPr>
          <p:nvPr/>
        </p:nvSpPr>
        <p:spPr bwMode="auto">
          <a:xfrm>
            <a:off x="6365875" y="1066800"/>
            <a:ext cx="1177925" cy="1066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defTabSz="4127500">
              <a:spcBef>
                <a:spcPct val="20000"/>
              </a:spcBef>
              <a:buChar char="•"/>
              <a:defRPr sz="3200">
                <a:solidFill>
                  <a:schemeClr val="tx1"/>
                </a:solidFill>
                <a:latin typeface="Times New Roman" panose="02020603050405020304" pitchFamily="18" charset="0"/>
                <a:ea typeface="MS PGothic" panose="020B0600070205080204" pitchFamily="34" charset="-128"/>
              </a:defRPr>
            </a:lvl1pPr>
            <a:lvl2pPr marL="742950" indent="-285750" defTabSz="4127500">
              <a:spcBef>
                <a:spcPct val="20000"/>
              </a:spcBef>
              <a:buChar char="–"/>
              <a:defRPr sz="2800">
                <a:solidFill>
                  <a:schemeClr val="tx1"/>
                </a:solidFill>
                <a:latin typeface="Times New Roman" panose="02020603050405020304" pitchFamily="18" charset="0"/>
                <a:ea typeface="MS PGothic" panose="020B0600070205080204" pitchFamily="34" charset="-128"/>
              </a:defRPr>
            </a:lvl2pPr>
            <a:lvl3pPr marL="1143000" indent="-228600" defTabSz="4127500">
              <a:spcBef>
                <a:spcPct val="20000"/>
              </a:spcBef>
              <a:buChar char="•"/>
              <a:defRPr sz="2400">
                <a:solidFill>
                  <a:schemeClr val="tx1"/>
                </a:solidFill>
                <a:latin typeface="Times New Roman" panose="02020603050405020304" pitchFamily="18" charset="0"/>
                <a:ea typeface="MS PGothic" panose="020B0600070205080204" pitchFamily="34" charset="-128"/>
              </a:defRPr>
            </a:lvl3pPr>
            <a:lvl4pPr marL="1600200" indent="-228600" defTabSz="4127500">
              <a:spcBef>
                <a:spcPct val="20000"/>
              </a:spcBef>
              <a:buChar char="–"/>
              <a:defRPr sz="2000">
                <a:solidFill>
                  <a:schemeClr val="tx1"/>
                </a:solidFill>
                <a:latin typeface="Times New Roman" panose="02020603050405020304" pitchFamily="18" charset="0"/>
                <a:ea typeface="MS PGothic" panose="020B0600070205080204" pitchFamily="34" charset="-128"/>
              </a:defRPr>
            </a:lvl4pPr>
            <a:lvl5pPr marL="2057400" indent="-228600" defTabSz="4127500">
              <a:spcBef>
                <a:spcPct val="20000"/>
              </a:spcBef>
              <a:buChar char="»"/>
              <a:defRPr sz="2000">
                <a:solidFill>
                  <a:schemeClr val="tx1"/>
                </a:solidFill>
                <a:latin typeface="Times New Roman" panose="02020603050405020304" pitchFamily="18" charset="0"/>
                <a:ea typeface="MS PGothic" panose="020B0600070205080204" pitchFamily="34" charset="-128"/>
              </a:defRPr>
            </a:lvl5pPr>
            <a:lvl6pPr marL="2514600" indent="-228600" defTabSz="41275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6pPr>
            <a:lvl7pPr marL="2971800" indent="-228600" defTabSz="41275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7pPr>
            <a:lvl8pPr marL="3429000" indent="-228600" defTabSz="41275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8pPr>
            <a:lvl9pPr marL="3886200" indent="-228600" defTabSz="41275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9pPr>
          </a:lstStyle>
          <a:p>
            <a:pPr>
              <a:buFontTx/>
              <a:buNone/>
            </a:pPr>
            <a:r>
              <a:rPr lang="en-US" altLang="en-US" sz="4800">
                <a:solidFill>
                  <a:srgbClr val="009900"/>
                </a:solidFill>
                <a:sym typeface="Symbol" panose="05050102010706020507" pitchFamily="18" charset="2"/>
              </a:rPr>
              <a:t> _</a:t>
            </a:r>
            <a:endParaRPr lang="en-US" altLang="en-US" sz="4800">
              <a:solidFill>
                <a:srgbClr val="009900"/>
              </a:solidFill>
            </a:endParaRPr>
          </a:p>
        </p:txBody>
      </p:sp>
      <p:sp>
        <p:nvSpPr>
          <p:cNvPr id="32" name="TextBox 31"/>
          <p:cNvSpPr txBox="1"/>
          <p:nvPr/>
        </p:nvSpPr>
        <p:spPr>
          <a:xfrm>
            <a:off x="2590800" y="3111500"/>
            <a:ext cx="2895600" cy="1384995"/>
          </a:xfrm>
          <a:prstGeom prst="rect">
            <a:avLst/>
          </a:prstGeom>
          <a:noFill/>
        </p:spPr>
        <p:txBody>
          <a:bodyPr>
            <a:spAutoFit/>
          </a:bodyPr>
          <a:lstStyle/>
          <a:p>
            <a:pPr eaLnBrk="1" hangingPunct="1">
              <a:defRPr/>
            </a:pPr>
            <a:r>
              <a:rPr lang="en-US" sz="2800" dirty="0">
                <a:latin typeface="+mn-lt"/>
                <a:ea typeface="+mn-ea"/>
              </a:rPr>
              <a:t>Has the performance interpretation</a:t>
            </a:r>
          </a:p>
        </p:txBody>
      </p:sp>
      <p:sp>
        <p:nvSpPr>
          <p:cNvPr id="61449" name="TextBox 5"/>
          <p:cNvSpPr txBox="1">
            <a:spLocks noChangeArrowheads="1"/>
          </p:cNvSpPr>
          <p:nvPr/>
        </p:nvSpPr>
        <p:spPr bwMode="auto">
          <a:xfrm>
            <a:off x="9178925" y="139701"/>
            <a:ext cx="12344400" cy="39703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ea typeface="MS PGothic" panose="020B0600070205080204" pitchFamily="34" charset="-128"/>
              </a:defRPr>
            </a:lvl1pPr>
            <a:lvl2pPr marL="742950" indent="-285750">
              <a:spcBef>
                <a:spcPct val="20000"/>
              </a:spcBef>
              <a:buChar char="–"/>
              <a:defRPr sz="2800">
                <a:solidFill>
                  <a:schemeClr val="tx1"/>
                </a:solidFill>
                <a:latin typeface="Times New Roman" panose="02020603050405020304" pitchFamily="18" charset="0"/>
                <a:ea typeface="MS PGothic" panose="020B0600070205080204" pitchFamily="34" charset="-128"/>
              </a:defRPr>
            </a:lvl2pPr>
            <a:lvl3pPr marL="1143000" indent="-228600">
              <a:spcBef>
                <a:spcPct val="20000"/>
              </a:spcBef>
              <a:buChar char="•"/>
              <a:defRPr sz="2400">
                <a:solidFill>
                  <a:schemeClr val="tx1"/>
                </a:solidFill>
                <a:latin typeface="Times New Roman" panose="02020603050405020304" pitchFamily="18" charset="0"/>
                <a:ea typeface="MS PGothic"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9pPr>
          </a:lstStyle>
          <a:p>
            <a:pPr eaLnBrk="1" hangingPunct="1">
              <a:spcBef>
                <a:spcPct val="0"/>
              </a:spcBef>
              <a:buFontTx/>
              <a:buNone/>
            </a:pPr>
            <a:r>
              <a:rPr lang="en-US" altLang="en-US" sz="3600" dirty="0">
                <a:latin typeface="Arial" panose="020B0604020202020204" pitchFamily="34" charset="0"/>
                <a:cs typeface="Arial" panose="020B0604020202020204" pitchFamily="34" charset="0"/>
              </a:rPr>
              <a:t>x=c(8,5.5,</a:t>
            </a:r>
            <a:r>
              <a:rPr lang="en-US" altLang="en-US" sz="3600" dirty="0">
                <a:latin typeface="Arial" panose="020B0604020202020204" pitchFamily="34" charset="0"/>
                <a:cs typeface="Arial" panose="020B0604020202020204" pitchFamily="34" charset="0"/>
                <a:sym typeface="Symbol" panose="05050102010706020507" pitchFamily="18" charset="2"/>
              </a:rPr>
              <a:t>-</a:t>
            </a:r>
            <a:r>
              <a:rPr lang="en-US" altLang="en-US" sz="3600" dirty="0">
                <a:latin typeface="Arial" panose="020B0604020202020204" pitchFamily="34" charset="0"/>
                <a:cs typeface="Arial" panose="020B0604020202020204" pitchFamily="34" charset="0"/>
              </a:rPr>
              <a:t>1.3,3.5,0.8,2.8,1.8,2.2,3.5,5.3)</a:t>
            </a:r>
          </a:p>
          <a:p>
            <a:pPr eaLnBrk="1" hangingPunct="1">
              <a:spcBef>
                <a:spcPct val="0"/>
              </a:spcBef>
              <a:buFontTx/>
              <a:buNone/>
            </a:pPr>
            <a:r>
              <a:rPr lang="en-US" altLang="en-US" sz="3600" dirty="0">
                <a:latin typeface="Arial" panose="020B0604020202020204" pitchFamily="34" charset="0"/>
                <a:cs typeface="Arial" panose="020B0604020202020204" pitchFamily="34" charset="0"/>
              </a:rPr>
              <a:t>n=length(x)</a:t>
            </a:r>
          </a:p>
          <a:p>
            <a:pPr eaLnBrk="1" hangingPunct="1">
              <a:spcBef>
                <a:spcPct val="0"/>
              </a:spcBef>
              <a:buFontTx/>
              <a:buNone/>
            </a:pPr>
            <a:r>
              <a:rPr lang="en-US" altLang="en-US" sz="3600" dirty="0">
                <a:latin typeface="Arial" panose="020B0604020202020204" pitchFamily="34" charset="0"/>
                <a:cs typeface="Arial" panose="020B0604020202020204" pitchFamily="34" charset="0"/>
              </a:rPr>
              <a:t>S = student(n-1)/</a:t>
            </a:r>
            <a:r>
              <a:rPr lang="en-US" altLang="en-US" sz="3600" dirty="0" err="1">
                <a:latin typeface="Arial" panose="020B0604020202020204" pitchFamily="34" charset="0"/>
                <a:cs typeface="Arial" panose="020B0604020202020204" pitchFamily="34" charset="0"/>
              </a:rPr>
              <a:t>sqrt</a:t>
            </a:r>
            <a:r>
              <a:rPr lang="en-US" altLang="en-US" sz="3600" dirty="0">
                <a:latin typeface="Arial" panose="020B0604020202020204" pitchFamily="34" charset="0"/>
                <a:cs typeface="Arial" panose="020B0604020202020204" pitchFamily="34" charset="0"/>
              </a:rPr>
              <a:t>(n)</a:t>
            </a:r>
          </a:p>
          <a:p>
            <a:pPr eaLnBrk="1" hangingPunct="1">
              <a:spcBef>
                <a:spcPct val="0"/>
              </a:spcBef>
              <a:buFontTx/>
              <a:buNone/>
            </a:pPr>
            <a:r>
              <a:rPr lang="en-US" altLang="en-US" sz="3600" dirty="0">
                <a:latin typeface="Arial" panose="020B0604020202020204" pitchFamily="34" charset="0"/>
                <a:cs typeface="Arial" panose="020B0604020202020204" pitchFamily="34" charset="0"/>
              </a:rPr>
              <a:t>plot(NULL, </a:t>
            </a:r>
            <a:r>
              <a:rPr lang="en-US" altLang="en-US" sz="3600" dirty="0" err="1">
                <a:latin typeface="Arial" panose="020B0604020202020204" pitchFamily="34" charset="0"/>
                <a:cs typeface="Arial" panose="020B0604020202020204" pitchFamily="34" charset="0"/>
              </a:rPr>
              <a:t>xlim</a:t>
            </a:r>
            <a:r>
              <a:rPr lang="en-US" altLang="en-US" sz="3600" dirty="0">
                <a:latin typeface="Arial" panose="020B0604020202020204" pitchFamily="34" charset="0"/>
                <a:cs typeface="Arial" panose="020B0604020202020204" pitchFamily="34" charset="0"/>
              </a:rPr>
              <a:t>=c(-5,15),</a:t>
            </a:r>
            <a:r>
              <a:rPr lang="en-US" altLang="en-US" sz="3600" dirty="0" err="1">
                <a:latin typeface="Arial" panose="020B0604020202020204" pitchFamily="34" charset="0"/>
                <a:cs typeface="Arial" panose="020B0604020202020204" pitchFamily="34" charset="0"/>
              </a:rPr>
              <a:t>ylim</a:t>
            </a:r>
            <a:r>
              <a:rPr lang="en-US" altLang="en-US" sz="3600" dirty="0">
                <a:latin typeface="Arial" panose="020B0604020202020204" pitchFamily="34" charset="0"/>
                <a:cs typeface="Arial" panose="020B0604020202020204" pitchFamily="34" charset="0"/>
              </a:rPr>
              <a:t>=c(0,1))</a:t>
            </a:r>
          </a:p>
          <a:p>
            <a:pPr eaLnBrk="1" hangingPunct="1">
              <a:spcBef>
                <a:spcPct val="0"/>
              </a:spcBef>
              <a:buFontTx/>
              <a:buNone/>
            </a:pPr>
            <a:r>
              <a:rPr lang="en-US" altLang="en-US" sz="3600" dirty="0">
                <a:latin typeface="Arial" panose="020B0604020202020204" pitchFamily="34" charset="0"/>
                <a:cs typeface="Arial" panose="020B0604020202020204" pitchFamily="34" charset="0"/>
              </a:rPr>
              <a:t>m = mean(x)+</a:t>
            </a:r>
            <a:r>
              <a:rPr lang="en-US" altLang="en-US" sz="3600" dirty="0" err="1">
                <a:latin typeface="Arial" panose="020B0604020202020204" pitchFamily="34" charset="0"/>
                <a:cs typeface="Arial" panose="020B0604020202020204" pitchFamily="34" charset="0"/>
              </a:rPr>
              <a:t>sd</a:t>
            </a:r>
            <a:r>
              <a:rPr lang="en-US" altLang="en-US" sz="3600" dirty="0">
                <a:latin typeface="Arial" panose="020B0604020202020204" pitchFamily="34" charset="0"/>
                <a:cs typeface="Arial" panose="020B0604020202020204" pitchFamily="34" charset="0"/>
              </a:rPr>
              <a:t>(x)*S</a:t>
            </a:r>
          </a:p>
          <a:p>
            <a:pPr eaLnBrk="1" hangingPunct="1">
              <a:spcBef>
                <a:spcPct val="0"/>
              </a:spcBef>
              <a:buFontTx/>
              <a:buNone/>
            </a:pPr>
            <a:r>
              <a:rPr lang="en-US" altLang="en-US" sz="3600" dirty="0">
                <a:latin typeface="Arial" panose="020B0604020202020204" pitchFamily="34" charset="0"/>
                <a:cs typeface="Arial" panose="020B0604020202020204" pitchFamily="34" charset="0"/>
              </a:rPr>
              <a:t>lines(m)</a:t>
            </a:r>
          </a:p>
          <a:p>
            <a:pPr eaLnBrk="1" hangingPunct="1">
              <a:spcBef>
                <a:spcPct val="0"/>
              </a:spcBef>
              <a:buFontTx/>
              <a:buNone/>
            </a:pPr>
            <a:endParaRPr lang="en-US" altLang="en-US" sz="3600" dirty="0">
              <a:latin typeface="Arial" panose="020B0604020202020204" pitchFamily="34" charset="0"/>
              <a:cs typeface="Arial" panose="020B0604020202020204" pitchFamily="34" charset="0"/>
            </a:endParaRPr>
          </a:p>
        </p:txBody>
      </p:sp>
      <p:pic>
        <p:nvPicPr>
          <p:cNvPr id="3" name="Picture 2"/>
          <p:cNvPicPr>
            <a:picLocks noChangeAspect="1"/>
          </p:cNvPicPr>
          <p:nvPr/>
        </p:nvPicPr>
        <p:blipFill>
          <a:blip r:embed="rId2"/>
          <a:stretch>
            <a:fillRect/>
          </a:stretch>
        </p:blipFill>
        <p:spPr>
          <a:xfrm>
            <a:off x="9304338" y="3391763"/>
            <a:ext cx="7978250" cy="3659049"/>
          </a:xfrm>
          <a:prstGeom prst="rect">
            <a:avLst/>
          </a:prstGeom>
        </p:spPr>
      </p:pic>
      <p:sp>
        <p:nvSpPr>
          <p:cNvPr id="102" name="TextBox 101"/>
          <p:cNvSpPr txBox="1"/>
          <p:nvPr/>
        </p:nvSpPr>
        <p:spPr>
          <a:xfrm>
            <a:off x="5608637" y="3654286"/>
            <a:ext cx="2895600" cy="954107"/>
          </a:xfrm>
          <a:prstGeom prst="rect">
            <a:avLst/>
          </a:prstGeom>
          <a:noFill/>
        </p:spPr>
        <p:txBody>
          <a:bodyPr>
            <a:spAutoFit/>
          </a:bodyPr>
          <a:lstStyle/>
          <a:p>
            <a:pPr eaLnBrk="1" hangingPunct="1">
              <a:defRPr/>
            </a:pPr>
            <a:r>
              <a:rPr lang="en-US" sz="2800" dirty="0">
                <a:latin typeface="+mn-lt"/>
                <a:ea typeface="+mn-ea"/>
              </a:rPr>
              <a:t>Student’s </a:t>
            </a:r>
            <a:r>
              <a:rPr lang="en-US" sz="2800" i="1" dirty="0">
                <a:latin typeface="+mn-lt"/>
                <a:ea typeface="+mn-ea"/>
              </a:rPr>
              <a:t>t</a:t>
            </a:r>
            <a:r>
              <a:rPr lang="en-US" sz="2800" dirty="0">
                <a:latin typeface="+mn-lt"/>
                <a:ea typeface="+mn-ea"/>
              </a:rPr>
              <a:t> distribution</a:t>
            </a:r>
          </a:p>
        </p:txBody>
      </p:sp>
    </p:spTree>
    <p:extLst>
      <p:ext uri="{BB962C8B-B14F-4D97-AF65-F5344CB8AC3E}">
        <p14:creationId xmlns:p14="http://schemas.microsoft.com/office/powerpoint/2010/main" val="367422234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0" presetClass="entr" presetSubtype="0" fill="hold" nodeType="click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fade">
                                      <p:cBhvr>
                                        <p:cTn id="11" dur="500"/>
                                        <p:tgtEl>
                                          <p:spTgt spid="2"/>
                                        </p:tgtEl>
                                      </p:cBhvr>
                                    </p:animEffect>
                                  </p:childTnLst>
                                </p:cTn>
                              </p:par>
                            </p:childTnLst>
                          </p:cTn>
                        </p:par>
                      </p:childTnLst>
                    </p:cTn>
                  </p:par>
                  <p:par>
                    <p:cTn id="12" fill="hold" nodeType="clickPar">
                      <p:stCondLst>
                        <p:cond delay="indefinite"/>
                      </p:stCondLst>
                      <p:childTnLst>
                        <p:par>
                          <p:cTn id="13" fill="hold" nodeType="withGroup">
                            <p:stCondLst>
                              <p:cond delay="0"/>
                            </p:stCondLst>
                            <p:childTnLst>
                              <p:par>
                                <p:cTn id="14" presetID="10" presetClass="entr" presetSubtype="0" fill="hold" grpId="0" nodeType="clickEffect">
                                  <p:stCondLst>
                                    <p:cond delay="0"/>
                                  </p:stCondLst>
                                  <p:childTnLst>
                                    <p:set>
                                      <p:cBhvr>
                                        <p:cTn id="15" dur="1" fill="hold">
                                          <p:stCondLst>
                                            <p:cond delay="0"/>
                                          </p:stCondLst>
                                        </p:cTn>
                                        <p:tgtEl>
                                          <p:spTgt spid="32"/>
                                        </p:tgtEl>
                                        <p:attrNameLst>
                                          <p:attrName>style.visibility</p:attrName>
                                        </p:attrNameLst>
                                      </p:cBhvr>
                                      <p:to>
                                        <p:strVal val="visible"/>
                                      </p:to>
                                    </p:set>
                                    <p:animEffect transition="in" filter="fade">
                                      <p:cBhvr>
                                        <p:cTn id="16" dur="500"/>
                                        <p:tgtEl>
                                          <p:spTgt spid="32"/>
                                        </p:tgtEl>
                                      </p:cBhvr>
                                    </p:animEffect>
                                  </p:childTnLst>
                                </p:cTn>
                              </p:par>
                            </p:childTnLst>
                          </p:cTn>
                        </p:par>
                      </p:childTnLst>
                    </p:cTn>
                  </p:par>
                  <p:par>
                    <p:cTn id="17" fill="hold">
                      <p:stCondLst>
                        <p:cond delay="indefinite"/>
                      </p:stCondLst>
                      <p:childTnLst>
                        <p:par>
                          <p:cTn id="18" fill="hold">
                            <p:stCondLst>
                              <p:cond delay="0"/>
                            </p:stCondLst>
                            <p:childTnLst>
                              <p:par>
                                <p:cTn id="19" presetID="10" presetClass="entr" presetSubtype="0" fill="hold" grpId="0" nodeType="clickEffect">
                                  <p:stCondLst>
                                    <p:cond delay="0"/>
                                  </p:stCondLst>
                                  <p:childTnLst>
                                    <p:set>
                                      <p:cBhvr>
                                        <p:cTn id="20" dur="1" fill="hold">
                                          <p:stCondLst>
                                            <p:cond delay="0"/>
                                          </p:stCondLst>
                                        </p:cTn>
                                        <p:tgtEl>
                                          <p:spTgt spid="102"/>
                                        </p:tgtEl>
                                        <p:attrNameLst>
                                          <p:attrName>style.visibility</p:attrName>
                                        </p:attrNameLst>
                                      </p:cBhvr>
                                      <p:to>
                                        <p:strVal val="visible"/>
                                      </p:to>
                                    </p:set>
                                    <p:animEffect transition="in" filter="fade">
                                      <p:cBhvr>
                                        <p:cTn id="21" dur="500"/>
                                        <p:tgtEl>
                                          <p:spTgt spid="10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32" grpId="0"/>
      <p:bldP spid="102" grpId="0"/>
    </p:bldLst>
  </p:timing>
</p:sld>
</file>

<file path=ppt/slides/slide4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42" name="Title 3"/>
          <p:cNvSpPr>
            <a:spLocks noGrp="1"/>
          </p:cNvSpPr>
          <p:nvPr>
            <p:ph type="title"/>
          </p:nvPr>
        </p:nvSpPr>
        <p:spPr/>
        <p:txBody>
          <a:bodyPr/>
          <a:lstStyle/>
          <a:p>
            <a:r>
              <a:rPr lang="en-US" altLang="en-US"/>
              <a:t>Example: normal mean</a:t>
            </a:r>
          </a:p>
        </p:txBody>
      </p:sp>
      <p:sp>
        <p:nvSpPr>
          <p:cNvPr id="5" name="Rectangle 174"/>
          <p:cNvSpPr>
            <a:spLocks noChangeArrowheads="1"/>
          </p:cNvSpPr>
          <p:nvPr/>
        </p:nvSpPr>
        <p:spPr bwMode="auto">
          <a:xfrm>
            <a:off x="-152400" y="2438400"/>
            <a:ext cx="1828800" cy="4216400"/>
          </a:xfrm>
          <a:prstGeom prst="rect">
            <a:avLst/>
          </a:prstGeom>
          <a:noFill/>
          <a:ln w="9525">
            <a:noFill/>
            <a:miter lim="800000"/>
            <a:headEnd/>
            <a:tailEnd/>
          </a:ln>
        </p:spPr>
        <p:txBody>
          <a:bodyPr>
            <a:spAutoFit/>
          </a:bodyPr>
          <a:lstStyle/>
          <a:p>
            <a:pPr algn="r" eaLnBrk="1" hangingPunct="1">
              <a:defRPr/>
            </a:pPr>
            <a:r>
              <a:rPr lang="en-US" sz="2800" b="1" dirty="0">
                <a:solidFill>
                  <a:srgbClr val="009900"/>
                </a:solidFill>
                <a:latin typeface="+mn-lt"/>
                <a:ea typeface="+mn-ea"/>
              </a:rPr>
              <a:t>Data</a:t>
            </a:r>
          </a:p>
          <a:p>
            <a:pPr algn="r" eaLnBrk="1" hangingPunct="1">
              <a:defRPr/>
            </a:pPr>
            <a:r>
              <a:rPr lang="en-US" sz="2400" dirty="0">
                <a:solidFill>
                  <a:srgbClr val="009900"/>
                </a:solidFill>
                <a:latin typeface="+mn-lt"/>
                <a:ea typeface="+mn-ea"/>
              </a:rPr>
              <a:t>[8,11]</a:t>
            </a:r>
          </a:p>
          <a:p>
            <a:pPr algn="r" eaLnBrk="1" hangingPunct="1">
              <a:defRPr/>
            </a:pPr>
            <a:r>
              <a:rPr lang="en-US" sz="2400" dirty="0">
                <a:solidFill>
                  <a:srgbClr val="009900"/>
                </a:solidFill>
                <a:latin typeface="+mn-lt"/>
                <a:ea typeface="+mn-ea"/>
              </a:rPr>
              <a:t>[5.5,6.9]</a:t>
            </a:r>
          </a:p>
          <a:p>
            <a:pPr algn="r" eaLnBrk="1" hangingPunct="1">
              <a:defRPr/>
            </a:pPr>
            <a:r>
              <a:rPr lang="en-US" sz="2400" dirty="0">
                <a:solidFill>
                  <a:srgbClr val="009900"/>
                </a:solidFill>
                <a:latin typeface="+mn-lt"/>
                <a:ea typeface="+mn-ea"/>
              </a:rPr>
              <a:t>[</a:t>
            </a:r>
            <a:r>
              <a:rPr lang="en-US" sz="2400" dirty="0">
                <a:solidFill>
                  <a:srgbClr val="009900"/>
                </a:solidFill>
                <a:latin typeface="+mn-lt"/>
                <a:ea typeface="+mn-ea"/>
                <a:sym typeface="Symbol" pitchFamily="18" charset="2"/>
              </a:rPr>
              <a:t></a:t>
            </a:r>
            <a:r>
              <a:rPr lang="en-US" sz="2400" dirty="0">
                <a:solidFill>
                  <a:srgbClr val="009900"/>
                </a:solidFill>
                <a:latin typeface="+mn-lt"/>
                <a:ea typeface="+mn-ea"/>
              </a:rPr>
              <a:t>1.3,0.3]</a:t>
            </a:r>
          </a:p>
          <a:p>
            <a:pPr algn="r" eaLnBrk="1" hangingPunct="1">
              <a:defRPr/>
            </a:pPr>
            <a:r>
              <a:rPr lang="en-US" sz="2400" dirty="0">
                <a:solidFill>
                  <a:srgbClr val="009900"/>
                </a:solidFill>
                <a:latin typeface="+mn-lt"/>
                <a:ea typeface="+mn-ea"/>
              </a:rPr>
              <a:t>[3.5,7.5]</a:t>
            </a:r>
          </a:p>
          <a:p>
            <a:pPr algn="r" eaLnBrk="1" hangingPunct="1">
              <a:defRPr/>
            </a:pPr>
            <a:r>
              <a:rPr lang="en-US" sz="2400" dirty="0">
                <a:solidFill>
                  <a:srgbClr val="009900"/>
                </a:solidFill>
                <a:latin typeface="+mn-lt"/>
                <a:ea typeface="+mn-ea"/>
              </a:rPr>
              <a:t>[0.8,1]</a:t>
            </a:r>
          </a:p>
          <a:p>
            <a:pPr algn="r" eaLnBrk="1" hangingPunct="1">
              <a:defRPr/>
            </a:pPr>
            <a:r>
              <a:rPr lang="en-US" sz="2400" dirty="0">
                <a:solidFill>
                  <a:srgbClr val="009900"/>
                </a:solidFill>
                <a:latin typeface="+mn-lt"/>
                <a:ea typeface="+mn-ea"/>
              </a:rPr>
              <a:t>[2.8,4.2]</a:t>
            </a:r>
          </a:p>
          <a:p>
            <a:pPr algn="r" eaLnBrk="1" hangingPunct="1">
              <a:defRPr/>
            </a:pPr>
            <a:r>
              <a:rPr lang="en-US" sz="2400" dirty="0">
                <a:solidFill>
                  <a:srgbClr val="009900"/>
                </a:solidFill>
                <a:latin typeface="+mn-lt"/>
                <a:ea typeface="+mn-ea"/>
              </a:rPr>
              <a:t>[1.8,5.2]</a:t>
            </a:r>
          </a:p>
          <a:p>
            <a:pPr algn="r" eaLnBrk="1" hangingPunct="1">
              <a:defRPr/>
            </a:pPr>
            <a:r>
              <a:rPr lang="en-US" sz="2400" dirty="0">
                <a:solidFill>
                  <a:srgbClr val="009900"/>
                </a:solidFill>
                <a:latin typeface="+mn-lt"/>
                <a:ea typeface="+mn-ea"/>
              </a:rPr>
              <a:t>[2.2,5.2]</a:t>
            </a:r>
          </a:p>
          <a:p>
            <a:pPr algn="r" eaLnBrk="1" hangingPunct="1">
              <a:defRPr/>
            </a:pPr>
            <a:r>
              <a:rPr lang="en-US" sz="2400" dirty="0">
                <a:solidFill>
                  <a:srgbClr val="009900"/>
                </a:solidFill>
                <a:latin typeface="+mn-lt"/>
                <a:ea typeface="+mn-ea"/>
              </a:rPr>
              <a:t>[3.5,5.7]</a:t>
            </a:r>
          </a:p>
          <a:p>
            <a:pPr algn="r" eaLnBrk="1" hangingPunct="1">
              <a:defRPr/>
            </a:pPr>
            <a:r>
              <a:rPr lang="en-US" sz="2400" dirty="0">
                <a:solidFill>
                  <a:srgbClr val="009900"/>
                </a:solidFill>
                <a:latin typeface="+mn-lt"/>
                <a:ea typeface="+mn-ea"/>
              </a:rPr>
              <a:t>[5.3,6.1]</a:t>
            </a:r>
          </a:p>
        </p:txBody>
      </p:sp>
      <p:grpSp>
        <p:nvGrpSpPr>
          <p:cNvPr id="2" name="Group 433"/>
          <p:cNvGrpSpPr>
            <a:grpSpLocks/>
          </p:cNvGrpSpPr>
          <p:nvPr/>
        </p:nvGrpSpPr>
        <p:grpSpPr bwMode="auto">
          <a:xfrm>
            <a:off x="1524000" y="2743200"/>
            <a:ext cx="7283450" cy="3832225"/>
            <a:chOff x="21717000" y="24818975"/>
            <a:chExt cx="7283450" cy="3832225"/>
          </a:xfrm>
        </p:grpSpPr>
        <p:sp>
          <p:nvSpPr>
            <p:cNvPr id="61450" name="TextBox 175"/>
            <p:cNvSpPr txBox="1">
              <a:spLocks noChangeArrowheads="1"/>
            </p:cNvSpPr>
            <p:nvPr/>
          </p:nvSpPr>
          <p:spPr bwMode="auto">
            <a:xfrm>
              <a:off x="25504582" y="27943314"/>
              <a:ext cx="479618"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ea typeface="MS PGothic" panose="020B0600070205080204" pitchFamily="34" charset="-128"/>
                </a:defRPr>
              </a:lvl1pPr>
              <a:lvl2pPr marL="742950" indent="-285750">
                <a:spcBef>
                  <a:spcPct val="20000"/>
                </a:spcBef>
                <a:buChar char="–"/>
                <a:defRPr sz="2800">
                  <a:solidFill>
                    <a:schemeClr val="tx1"/>
                  </a:solidFill>
                  <a:latin typeface="Times New Roman" panose="02020603050405020304" pitchFamily="18" charset="0"/>
                  <a:ea typeface="MS PGothic" panose="020B0600070205080204" pitchFamily="34" charset="-128"/>
                </a:defRPr>
              </a:lvl2pPr>
              <a:lvl3pPr marL="1143000" indent="-228600">
                <a:spcBef>
                  <a:spcPct val="20000"/>
                </a:spcBef>
                <a:buChar char="•"/>
                <a:defRPr sz="2400">
                  <a:solidFill>
                    <a:schemeClr val="tx1"/>
                  </a:solidFill>
                  <a:latin typeface="Times New Roman" panose="02020603050405020304" pitchFamily="18" charset="0"/>
                  <a:ea typeface="MS PGothic"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9pPr>
            </a:lstStyle>
            <a:p>
              <a:pPr eaLnBrk="1" hangingPunct="1">
                <a:spcBef>
                  <a:spcPct val="0"/>
                </a:spcBef>
                <a:buFontTx/>
                <a:buNone/>
              </a:pPr>
              <a:r>
                <a:rPr lang="en-US" altLang="en-US" sz="4000">
                  <a:latin typeface="Calibri" panose="020F0502020204030204" pitchFamily="34" charset="0"/>
                  <a:sym typeface="Symbol" panose="05050102010706020507" pitchFamily="18" charset="2"/>
                </a:rPr>
                <a:t></a:t>
              </a:r>
              <a:endParaRPr lang="en-US" altLang="en-US" sz="4000">
                <a:latin typeface="Calibri" panose="020F0502020204030204" pitchFamily="34" charset="0"/>
              </a:endParaRPr>
            </a:p>
          </p:txBody>
        </p:sp>
        <p:grpSp>
          <p:nvGrpSpPr>
            <p:cNvPr id="61451" name="Group 26"/>
            <p:cNvGrpSpPr>
              <a:grpSpLocks noChangeAspect="1"/>
            </p:cNvGrpSpPr>
            <p:nvPr/>
          </p:nvGrpSpPr>
          <p:grpSpPr bwMode="auto">
            <a:xfrm>
              <a:off x="21717000" y="24818975"/>
              <a:ext cx="7283450" cy="3406775"/>
              <a:chOff x="13680" y="15634"/>
              <a:chExt cx="4588" cy="2146"/>
            </a:xfrm>
          </p:grpSpPr>
          <p:sp>
            <p:nvSpPr>
              <p:cNvPr id="61452" name="AutoShape 25"/>
              <p:cNvSpPr>
                <a:spLocks noChangeAspect="1" noChangeArrowheads="1" noTextEdit="1"/>
              </p:cNvSpPr>
              <p:nvPr/>
            </p:nvSpPr>
            <p:spPr bwMode="auto">
              <a:xfrm>
                <a:off x="13680" y="15634"/>
                <a:ext cx="4588" cy="2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61453" name="Rectangle 27"/>
              <p:cNvSpPr>
                <a:spLocks noChangeArrowheads="1"/>
              </p:cNvSpPr>
              <p:nvPr/>
            </p:nvSpPr>
            <p:spPr bwMode="auto">
              <a:xfrm>
                <a:off x="15273" y="17432"/>
                <a:ext cx="263" cy="3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ea typeface="MS PGothic" panose="020B0600070205080204" pitchFamily="34" charset="-128"/>
                  </a:defRPr>
                </a:lvl1pPr>
                <a:lvl2pPr marL="742950" indent="-285750">
                  <a:spcBef>
                    <a:spcPct val="20000"/>
                  </a:spcBef>
                  <a:buChar char="–"/>
                  <a:defRPr sz="2800">
                    <a:solidFill>
                      <a:schemeClr val="tx1"/>
                    </a:solidFill>
                    <a:latin typeface="Times New Roman" panose="02020603050405020304" pitchFamily="18" charset="0"/>
                    <a:ea typeface="MS PGothic" panose="020B0600070205080204" pitchFamily="34" charset="-128"/>
                  </a:defRPr>
                </a:lvl2pPr>
                <a:lvl3pPr marL="1143000" indent="-228600">
                  <a:spcBef>
                    <a:spcPct val="20000"/>
                  </a:spcBef>
                  <a:buChar char="•"/>
                  <a:defRPr sz="2400">
                    <a:solidFill>
                      <a:schemeClr val="tx1"/>
                    </a:solidFill>
                    <a:latin typeface="Times New Roman" panose="02020603050405020304" pitchFamily="18" charset="0"/>
                    <a:ea typeface="MS PGothic"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9pPr>
              </a:lstStyle>
              <a:p>
                <a:pPr eaLnBrk="1" hangingPunct="1">
                  <a:spcBef>
                    <a:spcPct val="0"/>
                  </a:spcBef>
                  <a:buFontTx/>
                  <a:buNone/>
                </a:pPr>
                <a:r>
                  <a:rPr lang="en-US" altLang="en-US" sz="3400">
                    <a:solidFill>
                      <a:srgbClr val="000000"/>
                    </a:solidFill>
                  </a:rPr>
                  <a:t>0</a:t>
                </a:r>
                <a:endParaRPr lang="en-US" altLang="en-US" sz="1800">
                  <a:latin typeface="Papyrus" panose="03070502060502030205" pitchFamily="66" charset="0"/>
                </a:endParaRPr>
              </a:p>
            </p:txBody>
          </p:sp>
          <p:sp>
            <p:nvSpPr>
              <p:cNvPr id="61454" name="Rectangle 28"/>
              <p:cNvSpPr>
                <a:spLocks noChangeArrowheads="1"/>
              </p:cNvSpPr>
              <p:nvPr/>
            </p:nvSpPr>
            <p:spPr bwMode="auto">
              <a:xfrm>
                <a:off x="17046" y="17432"/>
                <a:ext cx="409" cy="3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ea typeface="MS PGothic" panose="020B0600070205080204" pitchFamily="34" charset="-128"/>
                  </a:defRPr>
                </a:lvl1pPr>
                <a:lvl2pPr marL="742950" indent="-285750">
                  <a:spcBef>
                    <a:spcPct val="20000"/>
                  </a:spcBef>
                  <a:buChar char="–"/>
                  <a:defRPr sz="2800">
                    <a:solidFill>
                      <a:schemeClr val="tx1"/>
                    </a:solidFill>
                    <a:latin typeface="Times New Roman" panose="02020603050405020304" pitchFamily="18" charset="0"/>
                    <a:ea typeface="MS PGothic" panose="020B0600070205080204" pitchFamily="34" charset="-128"/>
                  </a:defRPr>
                </a:lvl2pPr>
                <a:lvl3pPr marL="1143000" indent="-228600">
                  <a:spcBef>
                    <a:spcPct val="20000"/>
                  </a:spcBef>
                  <a:buChar char="•"/>
                  <a:defRPr sz="2400">
                    <a:solidFill>
                      <a:schemeClr val="tx1"/>
                    </a:solidFill>
                    <a:latin typeface="Times New Roman" panose="02020603050405020304" pitchFamily="18" charset="0"/>
                    <a:ea typeface="MS PGothic"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9pPr>
              </a:lstStyle>
              <a:p>
                <a:pPr eaLnBrk="1" hangingPunct="1">
                  <a:spcBef>
                    <a:spcPct val="0"/>
                  </a:spcBef>
                  <a:buFontTx/>
                  <a:buNone/>
                </a:pPr>
                <a:r>
                  <a:rPr lang="en-US" altLang="en-US" sz="3400">
                    <a:solidFill>
                      <a:srgbClr val="000000"/>
                    </a:solidFill>
                  </a:rPr>
                  <a:t>10</a:t>
                </a:r>
                <a:endParaRPr lang="en-US" altLang="en-US" sz="1800">
                  <a:latin typeface="Papyrus" panose="03070502060502030205" pitchFamily="66" charset="0"/>
                </a:endParaRPr>
              </a:p>
            </p:txBody>
          </p:sp>
          <p:sp>
            <p:nvSpPr>
              <p:cNvPr id="61455" name="Rectangle 29"/>
              <p:cNvSpPr>
                <a:spLocks noChangeArrowheads="1"/>
              </p:cNvSpPr>
              <p:nvPr/>
            </p:nvSpPr>
            <p:spPr bwMode="auto">
              <a:xfrm>
                <a:off x="14053" y="17195"/>
                <a:ext cx="263" cy="34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ea typeface="MS PGothic" panose="020B0600070205080204" pitchFamily="34" charset="-128"/>
                  </a:defRPr>
                </a:lvl1pPr>
                <a:lvl2pPr marL="742950" indent="-285750">
                  <a:spcBef>
                    <a:spcPct val="20000"/>
                  </a:spcBef>
                  <a:buChar char="–"/>
                  <a:defRPr sz="2800">
                    <a:solidFill>
                      <a:schemeClr val="tx1"/>
                    </a:solidFill>
                    <a:latin typeface="Times New Roman" panose="02020603050405020304" pitchFamily="18" charset="0"/>
                    <a:ea typeface="MS PGothic" panose="020B0600070205080204" pitchFamily="34" charset="-128"/>
                  </a:defRPr>
                </a:lvl2pPr>
                <a:lvl3pPr marL="1143000" indent="-228600">
                  <a:spcBef>
                    <a:spcPct val="20000"/>
                  </a:spcBef>
                  <a:buChar char="•"/>
                  <a:defRPr sz="2400">
                    <a:solidFill>
                      <a:schemeClr val="tx1"/>
                    </a:solidFill>
                    <a:latin typeface="Times New Roman" panose="02020603050405020304" pitchFamily="18" charset="0"/>
                    <a:ea typeface="MS PGothic"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9pPr>
              </a:lstStyle>
              <a:p>
                <a:pPr eaLnBrk="1" hangingPunct="1">
                  <a:spcBef>
                    <a:spcPct val="0"/>
                  </a:spcBef>
                  <a:buFontTx/>
                  <a:buNone/>
                </a:pPr>
                <a:r>
                  <a:rPr lang="en-US" altLang="en-US" sz="3400">
                    <a:solidFill>
                      <a:srgbClr val="000000"/>
                    </a:solidFill>
                  </a:rPr>
                  <a:t>0</a:t>
                </a:r>
                <a:endParaRPr lang="en-US" altLang="en-US" sz="1800">
                  <a:latin typeface="Papyrus" panose="03070502060502030205" pitchFamily="66" charset="0"/>
                </a:endParaRPr>
              </a:p>
            </p:txBody>
          </p:sp>
          <p:sp>
            <p:nvSpPr>
              <p:cNvPr id="61456" name="Rectangle 30"/>
              <p:cNvSpPr>
                <a:spLocks noChangeArrowheads="1"/>
              </p:cNvSpPr>
              <p:nvPr/>
            </p:nvSpPr>
            <p:spPr bwMode="auto">
              <a:xfrm>
                <a:off x="14053" y="15736"/>
                <a:ext cx="263" cy="3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ea typeface="MS PGothic" panose="020B0600070205080204" pitchFamily="34" charset="-128"/>
                  </a:defRPr>
                </a:lvl1pPr>
                <a:lvl2pPr marL="742950" indent="-285750">
                  <a:spcBef>
                    <a:spcPct val="20000"/>
                  </a:spcBef>
                  <a:buChar char="–"/>
                  <a:defRPr sz="2800">
                    <a:solidFill>
                      <a:schemeClr val="tx1"/>
                    </a:solidFill>
                    <a:latin typeface="Times New Roman" panose="02020603050405020304" pitchFamily="18" charset="0"/>
                    <a:ea typeface="MS PGothic" panose="020B0600070205080204" pitchFamily="34" charset="-128"/>
                  </a:defRPr>
                </a:lvl2pPr>
                <a:lvl3pPr marL="1143000" indent="-228600">
                  <a:spcBef>
                    <a:spcPct val="20000"/>
                  </a:spcBef>
                  <a:buChar char="•"/>
                  <a:defRPr sz="2400">
                    <a:solidFill>
                      <a:schemeClr val="tx1"/>
                    </a:solidFill>
                    <a:latin typeface="Times New Roman" panose="02020603050405020304" pitchFamily="18" charset="0"/>
                    <a:ea typeface="MS PGothic"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9pPr>
              </a:lstStyle>
              <a:p>
                <a:pPr eaLnBrk="1" hangingPunct="1">
                  <a:spcBef>
                    <a:spcPct val="0"/>
                  </a:spcBef>
                  <a:buFontTx/>
                  <a:buNone/>
                </a:pPr>
                <a:r>
                  <a:rPr lang="en-US" altLang="en-US" sz="3400">
                    <a:solidFill>
                      <a:srgbClr val="000000"/>
                    </a:solidFill>
                  </a:rPr>
                  <a:t>1</a:t>
                </a:r>
                <a:endParaRPr lang="en-US" altLang="en-US" sz="1800">
                  <a:latin typeface="Papyrus" panose="03070502060502030205" pitchFamily="66" charset="0"/>
                </a:endParaRPr>
              </a:p>
            </p:txBody>
          </p:sp>
          <p:sp>
            <p:nvSpPr>
              <p:cNvPr id="61457" name="Rectangle 31"/>
              <p:cNvSpPr>
                <a:spLocks noChangeArrowheads="1"/>
              </p:cNvSpPr>
              <p:nvPr/>
            </p:nvSpPr>
            <p:spPr bwMode="auto">
              <a:xfrm>
                <a:off x="14055" y="17242"/>
                <a:ext cx="0"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ea typeface="MS PGothic" panose="020B0600070205080204" pitchFamily="34" charset="-128"/>
                  </a:defRPr>
                </a:lvl1pPr>
                <a:lvl2pPr marL="742950" indent="-285750">
                  <a:spcBef>
                    <a:spcPct val="20000"/>
                  </a:spcBef>
                  <a:buChar char="–"/>
                  <a:defRPr sz="2800">
                    <a:solidFill>
                      <a:schemeClr val="tx1"/>
                    </a:solidFill>
                    <a:latin typeface="Times New Roman" panose="02020603050405020304" pitchFamily="18" charset="0"/>
                    <a:ea typeface="MS PGothic" panose="020B0600070205080204" pitchFamily="34" charset="-128"/>
                  </a:defRPr>
                </a:lvl2pPr>
                <a:lvl3pPr marL="1143000" indent="-228600">
                  <a:spcBef>
                    <a:spcPct val="20000"/>
                  </a:spcBef>
                  <a:buChar char="•"/>
                  <a:defRPr sz="2400">
                    <a:solidFill>
                      <a:schemeClr val="tx1"/>
                    </a:solidFill>
                    <a:latin typeface="Times New Roman" panose="02020603050405020304" pitchFamily="18" charset="0"/>
                    <a:ea typeface="MS PGothic"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9pPr>
              </a:lstStyle>
              <a:p>
                <a:pPr eaLnBrk="1" hangingPunct="1">
                  <a:spcBef>
                    <a:spcPct val="0"/>
                  </a:spcBef>
                  <a:buFontTx/>
                  <a:buNone/>
                </a:pPr>
                <a:endParaRPr lang="en-US" altLang="en-US" sz="1800">
                  <a:latin typeface="Papyrus" panose="03070502060502030205" pitchFamily="66" charset="0"/>
                </a:endParaRPr>
              </a:p>
            </p:txBody>
          </p:sp>
          <p:sp>
            <p:nvSpPr>
              <p:cNvPr id="61458" name="Freeform 32"/>
              <p:cNvSpPr>
                <a:spLocks/>
              </p:cNvSpPr>
              <p:nvPr/>
            </p:nvSpPr>
            <p:spPr bwMode="auto">
              <a:xfrm>
                <a:off x="14420" y="17402"/>
                <a:ext cx="10" cy="68"/>
              </a:xfrm>
              <a:custGeom>
                <a:avLst/>
                <a:gdLst>
                  <a:gd name="T0" fmla="*/ 1 w 16"/>
                  <a:gd name="T1" fmla="*/ 1 h 128"/>
                  <a:gd name="T2" fmla="*/ 1 w 16"/>
                  <a:gd name="T3" fmla="*/ 1 h 128"/>
                  <a:gd name="T4" fmla="*/ 1 w 16"/>
                  <a:gd name="T5" fmla="*/ 1 h 128"/>
                  <a:gd name="T6" fmla="*/ 0 w 16"/>
                  <a:gd name="T7" fmla="*/ 1 h 128"/>
                  <a:gd name="T8" fmla="*/ 0 w 16"/>
                  <a:gd name="T9" fmla="*/ 1 h 128"/>
                  <a:gd name="T10" fmla="*/ 1 w 16"/>
                  <a:gd name="T11" fmla="*/ 0 h 128"/>
                  <a:gd name="T12" fmla="*/ 1 w 16"/>
                  <a:gd name="T13" fmla="*/ 1 h 128"/>
                  <a:gd name="T14" fmla="*/ 0 60000 65536"/>
                  <a:gd name="T15" fmla="*/ 0 60000 65536"/>
                  <a:gd name="T16" fmla="*/ 0 60000 65536"/>
                  <a:gd name="T17" fmla="*/ 0 60000 65536"/>
                  <a:gd name="T18" fmla="*/ 0 60000 65536"/>
                  <a:gd name="T19" fmla="*/ 0 60000 65536"/>
                  <a:gd name="T20" fmla="*/ 0 60000 65536"/>
                  <a:gd name="T21" fmla="*/ 0 w 16"/>
                  <a:gd name="T22" fmla="*/ 0 h 128"/>
                  <a:gd name="T23" fmla="*/ 16 w 16"/>
                  <a:gd name="T24" fmla="*/ 128 h 12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6" h="128">
                    <a:moveTo>
                      <a:pt x="16" y="8"/>
                    </a:moveTo>
                    <a:lnTo>
                      <a:pt x="16" y="120"/>
                    </a:lnTo>
                    <a:cubicBezTo>
                      <a:pt x="16" y="125"/>
                      <a:pt x="13" y="128"/>
                      <a:pt x="8" y="128"/>
                    </a:cubicBezTo>
                    <a:cubicBezTo>
                      <a:pt x="4" y="128"/>
                      <a:pt x="0" y="125"/>
                      <a:pt x="0" y="120"/>
                    </a:cubicBezTo>
                    <a:lnTo>
                      <a:pt x="0" y="8"/>
                    </a:lnTo>
                    <a:cubicBezTo>
                      <a:pt x="0" y="4"/>
                      <a:pt x="4" y="0"/>
                      <a:pt x="8" y="0"/>
                    </a:cubicBezTo>
                    <a:cubicBezTo>
                      <a:pt x="13" y="0"/>
                      <a:pt x="16" y="4"/>
                      <a:pt x="16" y="8"/>
                    </a:cubicBezTo>
                    <a:close/>
                  </a:path>
                </a:pathLst>
              </a:custGeom>
              <a:solidFill>
                <a:srgbClr val="000000"/>
              </a:solidFill>
              <a:ln w="1588" cap="flat">
                <a:solidFill>
                  <a:srgbClr val="000000"/>
                </a:solidFill>
                <a:prstDash val="solid"/>
                <a:round/>
                <a:headEnd/>
                <a:tailEnd/>
              </a:ln>
            </p:spPr>
            <p:txBody>
              <a:bodyPr/>
              <a:lstStyle/>
              <a:p>
                <a:endParaRPr lang="en-US"/>
              </a:p>
            </p:txBody>
          </p:sp>
          <p:sp>
            <p:nvSpPr>
              <p:cNvPr id="61459" name="Freeform 33"/>
              <p:cNvSpPr>
                <a:spLocks/>
              </p:cNvSpPr>
              <p:nvPr/>
            </p:nvSpPr>
            <p:spPr bwMode="auto">
              <a:xfrm>
                <a:off x="15347" y="17402"/>
                <a:ext cx="9" cy="68"/>
              </a:xfrm>
              <a:custGeom>
                <a:avLst/>
                <a:gdLst>
                  <a:gd name="T0" fmla="*/ 1 w 16"/>
                  <a:gd name="T1" fmla="*/ 1 h 128"/>
                  <a:gd name="T2" fmla="*/ 1 w 16"/>
                  <a:gd name="T3" fmla="*/ 1 h 128"/>
                  <a:gd name="T4" fmla="*/ 1 w 16"/>
                  <a:gd name="T5" fmla="*/ 1 h 128"/>
                  <a:gd name="T6" fmla="*/ 0 w 16"/>
                  <a:gd name="T7" fmla="*/ 1 h 128"/>
                  <a:gd name="T8" fmla="*/ 0 w 16"/>
                  <a:gd name="T9" fmla="*/ 1 h 128"/>
                  <a:gd name="T10" fmla="*/ 1 w 16"/>
                  <a:gd name="T11" fmla="*/ 0 h 128"/>
                  <a:gd name="T12" fmla="*/ 1 w 16"/>
                  <a:gd name="T13" fmla="*/ 1 h 128"/>
                  <a:gd name="T14" fmla="*/ 0 60000 65536"/>
                  <a:gd name="T15" fmla="*/ 0 60000 65536"/>
                  <a:gd name="T16" fmla="*/ 0 60000 65536"/>
                  <a:gd name="T17" fmla="*/ 0 60000 65536"/>
                  <a:gd name="T18" fmla="*/ 0 60000 65536"/>
                  <a:gd name="T19" fmla="*/ 0 60000 65536"/>
                  <a:gd name="T20" fmla="*/ 0 60000 65536"/>
                  <a:gd name="T21" fmla="*/ 0 w 16"/>
                  <a:gd name="T22" fmla="*/ 0 h 128"/>
                  <a:gd name="T23" fmla="*/ 16 w 16"/>
                  <a:gd name="T24" fmla="*/ 128 h 12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6" h="128">
                    <a:moveTo>
                      <a:pt x="16" y="8"/>
                    </a:moveTo>
                    <a:lnTo>
                      <a:pt x="16" y="120"/>
                    </a:lnTo>
                    <a:cubicBezTo>
                      <a:pt x="16" y="125"/>
                      <a:pt x="13" y="128"/>
                      <a:pt x="8" y="128"/>
                    </a:cubicBezTo>
                    <a:cubicBezTo>
                      <a:pt x="4" y="128"/>
                      <a:pt x="0" y="125"/>
                      <a:pt x="0" y="120"/>
                    </a:cubicBezTo>
                    <a:lnTo>
                      <a:pt x="0" y="8"/>
                    </a:lnTo>
                    <a:cubicBezTo>
                      <a:pt x="0" y="4"/>
                      <a:pt x="4" y="0"/>
                      <a:pt x="8" y="0"/>
                    </a:cubicBezTo>
                    <a:cubicBezTo>
                      <a:pt x="13" y="0"/>
                      <a:pt x="16" y="4"/>
                      <a:pt x="16" y="8"/>
                    </a:cubicBezTo>
                    <a:close/>
                  </a:path>
                </a:pathLst>
              </a:custGeom>
              <a:solidFill>
                <a:srgbClr val="000000"/>
              </a:solidFill>
              <a:ln w="1588" cap="flat">
                <a:solidFill>
                  <a:srgbClr val="000000"/>
                </a:solidFill>
                <a:prstDash val="solid"/>
                <a:round/>
                <a:headEnd/>
                <a:tailEnd/>
              </a:ln>
            </p:spPr>
            <p:txBody>
              <a:bodyPr/>
              <a:lstStyle/>
              <a:p>
                <a:endParaRPr lang="en-US"/>
              </a:p>
            </p:txBody>
          </p:sp>
          <p:sp>
            <p:nvSpPr>
              <p:cNvPr id="61460" name="Freeform 34"/>
              <p:cNvSpPr>
                <a:spLocks/>
              </p:cNvSpPr>
              <p:nvPr/>
            </p:nvSpPr>
            <p:spPr bwMode="auto">
              <a:xfrm>
                <a:off x="16265" y="17402"/>
                <a:ext cx="9" cy="68"/>
              </a:xfrm>
              <a:custGeom>
                <a:avLst/>
                <a:gdLst>
                  <a:gd name="T0" fmla="*/ 1 w 16"/>
                  <a:gd name="T1" fmla="*/ 1 h 128"/>
                  <a:gd name="T2" fmla="*/ 1 w 16"/>
                  <a:gd name="T3" fmla="*/ 1 h 128"/>
                  <a:gd name="T4" fmla="*/ 1 w 16"/>
                  <a:gd name="T5" fmla="*/ 1 h 128"/>
                  <a:gd name="T6" fmla="*/ 0 w 16"/>
                  <a:gd name="T7" fmla="*/ 1 h 128"/>
                  <a:gd name="T8" fmla="*/ 0 w 16"/>
                  <a:gd name="T9" fmla="*/ 1 h 128"/>
                  <a:gd name="T10" fmla="*/ 1 w 16"/>
                  <a:gd name="T11" fmla="*/ 0 h 128"/>
                  <a:gd name="T12" fmla="*/ 1 w 16"/>
                  <a:gd name="T13" fmla="*/ 1 h 128"/>
                  <a:gd name="T14" fmla="*/ 0 60000 65536"/>
                  <a:gd name="T15" fmla="*/ 0 60000 65536"/>
                  <a:gd name="T16" fmla="*/ 0 60000 65536"/>
                  <a:gd name="T17" fmla="*/ 0 60000 65536"/>
                  <a:gd name="T18" fmla="*/ 0 60000 65536"/>
                  <a:gd name="T19" fmla="*/ 0 60000 65536"/>
                  <a:gd name="T20" fmla="*/ 0 60000 65536"/>
                  <a:gd name="T21" fmla="*/ 0 w 16"/>
                  <a:gd name="T22" fmla="*/ 0 h 128"/>
                  <a:gd name="T23" fmla="*/ 16 w 16"/>
                  <a:gd name="T24" fmla="*/ 128 h 12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6" h="128">
                    <a:moveTo>
                      <a:pt x="16" y="8"/>
                    </a:moveTo>
                    <a:lnTo>
                      <a:pt x="16" y="120"/>
                    </a:lnTo>
                    <a:cubicBezTo>
                      <a:pt x="16" y="125"/>
                      <a:pt x="13" y="128"/>
                      <a:pt x="8" y="128"/>
                    </a:cubicBezTo>
                    <a:cubicBezTo>
                      <a:pt x="4" y="128"/>
                      <a:pt x="0" y="125"/>
                      <a:pt x="0" y="120"/>
                    </a:cubicBezTo>
                    <a:lnTo>
                      <a:pt x="0" y="8"/>
                    </a:lnTo>
                    <a:cubicBezTo>
                      <a:pt x="0" y="4"/>
                      <a:pt x="4" y="0"/>
                      <a:pt x="8" y="0"/>
                    </a:cubicBezTo>
                    <a:cubicBezTo>
                      <a:pt x="13" y="0"/>
                      <a:pt x="16" y="4"/>
                      <a:pt x="16" y="8"/>
                    </a:cubicBezTo>
                    <a:close/>
                  </a:path>
                </a:pathLst>
              </a:custGeom>
              <a:solidFill>
                <a:srgbClr val="000000"/>
              </a:solidFill>
              <a:ln w="1588" cap="flat">
                <a:solidFill>
                  <a:srgbClr val="000000"/>
                </a:solidFill>
                <a:prstDash val="solid"/>
                <a:round/>
                <a:headEnd/>
                <a:tailEnd/>
              </a:ln>
            </p:spPr>
            <p:txBody>
              <a:bodyPr/>
              <a:lstStyle/>
              <a:p>
                <a:endParaRPr lang="en-US"/>
              </a:p>
            </p:txBody>
          </p:sp>
          <p:sp>
            <p:nvSpPr>
              <p:cNvPr id="61461" name="Freeform 35"/>
              <p:cNvSpPr>
                <a:spLocks/>
              </p:cNvSpPr>
              <p:nvPr/>
            </p:nvSpPr>
            <p:spPr bwMode="auto">
              <a:xfrm>
                <a:off x="17191" y="17402"/>
                <a:ext cx="9" cy="68"/>
              </a:xfrm>
              <a:custGeom>
                <a:avLst/>
                <a:gdLst>
                  <a:gd name="T0" fmla="*/ 1 w 16"/>
                  <a:gd name="T1" fmla="*/ 1 h 128"/>
                  <a:gd name="T2" fmla="*/ 1 w 16"/>
                  <a:gd name="T3" fmla="*/ 1 h 128"/>
                  <a:gd name="T4" fmla="*/ 1 w 16"/>
                  <a:gd name="T5" fmla="*/ 1 h 128"/>
                  <a:gd name="T6" fmla="*/ 0 w 16"/>
                  <a:gd name="T7" fmla="*/ 1 h 128"/>
                  <a:gd name="T8" fmla="*/ 0 w 16"/>
                  <a:gd name="T9" fmla="*/ 1 h 128"/>
                  <a:gd name="T10" fmla="*/ 1 w 16"/>
                  <a:gd name="T11" fmla="*/ 0 h 128"/>
                  <a:gd name="T12" fmla="*/ 1 w 16"/>
                  <a:gd name="T13" fmla="*/ 1 h 128"/>
                  <a:gd name="T14" fmla="*/ 0 60000 65536"/>
                  <a:gd name="T15" fmla="*/ 0 60000 65536"/>
                  <a:gd name="T16" fmla="*/ 0 60000 65536"/>
                  <a:gd name="T17" fmla="*/ 0 60000 65536"/>
                  <a:gd name="T18" fmla="*/ 0 60000 65536"/>
                  <a:gd name="T19" fmla="*/ 0 60000 65536"/>
                  <a:gd name="T20" fmla="*/ 0 60000 65536"/>
                  <a:gd name="T21" fmla="*/ 0 w 16"/>
                  <a:gd name="T22" fmla="*/ 0 h 128"/>
                  <a:gd name="T23" fmla="*/ 16 w 16"/>
                  <a:gd name="T24" fmla="*/ 128 h 12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6" h="128">
                    <a:moveTo>
                      <a:pt x="16" y="8"/>
                    </a:moveTo>
                    <a:lnTo>
                      <a:pt x="16" y="120"/>
                    </a:lnTo>
                    <a:cubicBezTo>
                      <a:pt x="16" y="125"/>
                      <a:pt x="13" y="128"/>
                      <a:pt x="8" y="128"/>
                    </a:cubicBezTo>
                    <a:cubicBezTo>
                      <a:pt x="4" y="128"/>
                      <a:pt x="0" y="125"/>
                      <a:pt x="0" y="120"/>
                    </a:cubicBezTo>
                    <a:lnTo>
                      <a:pt x="0" y="8"/>
                    </a:lnTo>
                    <a:cubicBezTo>
                      <a:pt x="0" y="4"/>
                      <a:pt x="4" y="0"/>
                      <a:pt x="8" y="0"/>
                    </a:cubicBezTo>
                    <a:cubicBezTo>
                      <a:pt x="13" y="0"/>
                      <a:pt x="16" y="4"/>
                      <a:pt x="16" y="8"/>
                    </a:cubicBezTo>
                    <a:close/>
                  </a:path>
                </a:pathLst>
              </a:custGeom>
              <a:solidFill>
                <a:srgbClr val="000000"/>
              </a:solidFill>
              <a:ln w="1588" cap="flat">
                <a:solidFill>
                  <a:srgbClr val="000000"/>
                </a:solidFill>
                <a:prstDash val="solid"/>
                <a:round/>
                <a:headEnd/>
                <a:tailEnd/>
              </a:ln>
            </p:spPr>
            <p:txBody>
              <a:bodyPr/>
              <a:lstStyle/>
              <a:p>
                <a:endParaRPr lang="en-US"/>
              </a:p>
            </p:txBody>
          </p:sp>
          <p:sp>
            <p:nvSpPr>
              <p:cNvPr id="61462" name="Freeform 36"/>
              <p:cNvSpPr>
                <a:spLocks/>
              </p:cNvSpPr>
              <p:nvPr/>
            </p:nvSpPr>
            <p:spPr bwMode="auto">
              <a:xfrm>
                <a:off x="18109" y="17402"/>
                <a:ext cx="9" cy="68"/>
              </a:xfrm>
              <a:custGeom>
                <a:avLst/>
                <a:gdLst>
                  <a:gd name="T0" fmla="*/ 1 w 16"/>
                  <a:gd name="T1" fmla="*/ 1 h 128"/>
                  <a:gd name="T2" fmla="*/ 1 w 16"/>
                  <a:gd name="T3" fmla="*/ 1 h 128"/>
                  <a:gd name="T4" fmla="*/ 1 w 16"/>
                  <a:gd name="T5" fmla="*/ 1 h 128"/>
                  <a:gd name="T6" fmla="*/ 0 w 16"/>
                  <a:gd name="T7" fmla="*/ 1 h 128"/>
                  <a:gd name="T8" fmla="*/ 0 w 16"/>
                  <a:gd name="T9" fmla="*/ 1 h 128"/>
                  <a:gd name="T10" fmla="*/ 1 w 16"/>
                  <a:gd name="T11" fmla="*/ 0 h 128"/>
                  <a:gd name="T12" fmla="*/ 1 w 16"/>
                  <a:gd name="T13" fmla="*/ 1 h 128"/>
                  <a:gd name="T14" fmla="*/ 0 60000 65536"/>
                  <a:gd name="T15" fmla="*/ 0 60000 65536"/>
                  <a:gd name="T16" fmla="*/ 0 60000 65536"/>
                  <a:gd name="T17" fmla="*/ 0 60000 65536"/>
                  <a:gd name="T18" fmla="*/ 0 60000 65536"/>
                  <a:gd name="T19" fmla="*/ 0 60000 65536"/>
                  <a:gd name="T20" fmla="*/ 0 60000 65536"/>
                  <a:gd name="T21" fmla="*/ 0 w 16"/>
                  <a:gd name="T22" fmla="*/ 0 h 128"/>
                  <a:gd name="T23" fmla="*/ 16 w 16"/>
                  <a:gd name="T24" fmla="*/ 128 h 12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6" h="128">
                    <a:moveTo>
                      <a:pt x="16" y="8"/>
                    </a:moveTo>
                    <a:lnTo>
                      <a:pt x="16" y="120"/>
                    </a:lnTo>
                    <a:cubicBezTo>
                      <a:pt x="16" y="125"/>
                      <a:pt x="13" y="128"/>
                      <a:pt x="8" y="128"/>
                    </a:cubicBezTo>
                    <a:cubicBezTo>
                      <a:pt x="4" y="128"/>
                      <a:pt x="0" y="125"/>
                      <a:pt x="0" y="120"/>
                    </a:cubicBezTo>
                    <a:lnTo>
                      <a:pt x="0" y="8"/>
                    </a:lnTo>
                    <a:cubicBezTo>
                      <a:pt x="0" y="4"/>
                      <a:pt x="4" y="0"/>
                      <a:pt x="8" y="0"/>
                    </a:cubicBezTo>
                    <a:cubicBezTo>
                      <a:pt x="13" y="0"/>
                      <a:pt x="16" y="4"/>
                      <a:pt x="16" y="8"/>
                    </a:cubicBezTo>
                    <a:close/>
                  </a:path>
                </a:pathLst>
              </a:custGeom>
              <a:solidFill>
                <a:srgbClr val="000000"/>
              </a:solidFill>
              <a:ln w="1588" cap="flat">
                <a:solidFill>
                  <a:srgbClr val="000000"/>
                </a:solidFill>
                <a:prstDash val="solid"/>
                <a:round/>
                <a:headEnd/>
                <a:tailEnd/>
              </a:ln>
            </p:spPr>
            <p:txBody>
              <a:bodyPr/>
              <a:lstStyle/>
              <a:p>
                <a:endParaRPr lang="en-US"/>
              </a:p>
            </p:txBody>
          </p:sp>
          <p:sp>
            <p:nvSpPr>
              <p:cNvPr id="61463" name="Freeform 37"/>
              <p:cNvSpPr>
                <a:spLocks/>
              </p:cNvSpPr>
              <p:nvPr/>
            </p:nvSpPr>
            <p:spPr bwMode="auto">
              <a:xfrm>
                <a:off x="14230" y="17343"/>
                <a:ext cx="54" cy="9"/>
              </a:xfrm>
              <a:custGeom>
                <a:avLst/>
                <a:gdLst>
                  <a:gd name="T0" fmla="*/ 1 w 96"/>
                  <a:gd name="T1" fmla="*/ 1 h 16"/>
                  <a:gd name="T2" fmla="*/ 1 w 96"/>
                  <a:gd name="T3" fmla="*/ 1 h 16"/>
                  <a:gd name="T4" fmla="*/ 0 w 96"/>
                  <a:gd name="T5" fmla="*/ 1 h 16"/>
                  <a:gd name="T6" fmla="*/ 1 w 96"/>
                  <a:gd name="T7" fmla="*/ 0 h 16"/>
                  <a:gd name="T8" fmla="*/ 1 w 96"/>
                  <a:gd name="T9" fmla="*/ 0 h 16"/>
                  <a:gd name="T10" fmla="*/ 1 w 96"/>
                  <a:gd name="T11" fmla="*/ 1 h 16"/>
                  <a:gd name="T12" fmla="*/ 1 w 96"/>
                  <a:gd name="T13" fmla="*/ 1 h 16"/>
                  <a:gd name="T14" fmla="*/ 0 60000 65536"/>
                  <a:gd name="T15" fmla="*/ 0 60000 65536"/>
                  <a:gd name="T16" fmla="*/ 0 60000 65536"/>
                  <a:gd name="T17" fmla="*/ 0 60000 65536"/>
                  <a:gd name="T18" fmla="*/ 0 60000 65536"/>
                  <a:gd name="T19" fmla="*/ 0 60000 65536"/>
                  <a:gd name="T20" fmla="*/ 0 60000 65536"/>
                  <a:gd name="T21" fmla="*/ 0 w 96"/>
                  <a:gd name="T22" fmla="*/ 0 h 16"/>
                  <a:gd name="T23" fmla="*/ 96 w 96"/>
                  <a:gd name="T24" fmla="*/ 16 h 1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96" h="16">
                    <a:moveTo>
                      <a:pt x="88" y="16"/>
                    </a:moveTo>
                    <a:lnTo>
                      <a:pt x="8" y="16"/>
                    </a:lnTo>
                    <a:cubicBezTo>
                      <a:pt x="4" y="16"/>
                      <a:pt x="0" y="13"/>
                      <a:pt x="0" y="8"/>
                    </a:cubicBezTo>
                    <a:cubicBezTo>
                      <a:pt x="0" y="4"/>
                      <a:pt x="4" y="0"/>
                      <a:pt x="8" y="0"/>
                    </a:cubicBezTo>
                    <a:lnTo>
                      <a:pt x="88" y="0"/>
                    </a:lnTo>
                    <a:cubicBezTo>
                      <a:pt x="93" y="0"/>
                      <a:pt x="96" y="4"/>
                      <a:pt x="96" y="8"/>
                    </a:cubicBezTo>
                    <a:cubicBezTo>
                      <a:pt x="96" y="13"/>
                      <a:pt x="93" y="16"/>
                      <a:pt x="88" y="16"/>
                    </a:cubicBezTo>
                    <a:close/>
                  </a:path>
                </a:pathLst>
              </a:custGeom>
              <a:solidFill>
                <a:srgbClr val="000000"/>
              </a:solidFill>
              <a:ln w="1588" cap="flat">
                <a:solidFill>
                  <a:srgbClr val="000000"/>
                </a:solidFill>
                <a:prstDash val="solid"/>
                <a:round/>
                <a:headEnd/>
                <a:tailEnd/>
              </a:ln>
            </p:spPr>
            <p:txBody>
              <a:bodyPr/>
              <a:lstStyle/>
              <a:p>
                <a:endParaRPr lang="en-US"/>
              </a:p>
            </p:txBody>
          </p:sp>
          <p:sp>
            <p:nvSpPr>
              <p:cNvPr id="61464" name="Freeform 38"/>
              <p:cNvSpPr>
                <a:spLocks/>
              </p:cNvSpPr>
              <p:nvPr/>
            </p:nvSpPr>
            <p:spPr bwMode="auto">
              <a:xfrm>
                <a:off x="14230" y="17046"/>
                <a:ext cx="54" cy="9"/>
              </a:xfrm>
              <a:custGeom>
                <a:avLst/>
                <a:gdLst>
                  <a:gd name="T0" fmla="*/ 1 w 96"/>
                  <a:gd name="T1" fmla="*/ 1 h 16"/>
                  <a:gd name="T2" fmla="*/ 1 w 96"/>
                  <a:gd name="T3" fmla="*/ 1 h 16"/>
                  <a:gd name="T4" fmla="*/ 0 w 96"/>
                  <a:gd name="T5" fmla="*/ 1 h 16"/>
                  <a:gd name="T6" fmla="*/ 1 w 96"/>
                  <a:gd name="T7" fmla="*/ 0 h 16"/>
                  <a:gd name="T8" fmla="*/ 1 w 96"/>
                  <a:gd name="T9" fmla="*/ 0 h 16"/>
                  <a:gd name="T10" fmla="*/ 1 w 96"/>
                  <a:gd name="T11" fmla="*/ 1 h 16"/>
                  <a:gd name="T12" fmla="*/ 1 w 96"/>
                  <a:gd name="T13" fmla="*/ 1 h 16"/>
                  <a:gd name="T14" fmla="*/ 0 60000 65536"/>
                  <a:gd name="T15" fmla="*/ 0 60000 65536"/>
                  <a:gd name="T16" fmla="*/ 0 60000 65536"/>
                  <a:gd name="T17" fmla="*/ 0 60000 65536"/>
                  <a:gd name="T18" fmla="*/ 0 60000 65536"/>
                  <a:gd name="T19" fmla="*/ 0 60000 65536"/>
                  <a:gd name="T20" fmla="*/ 0 60000 65536"/>
                  <a:gd name="T21" fmla="*/ 0 w 96"/>
                  <a:gd name="T22" fmla="*/ 0 h 16"/>
                  <a:gd name="T23" fmla="*/ 96 w 96"/>
                  <a:gd name="T24" fmla="*/ 16 h 1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96" h="16">
                    <a:moveTo>
                      <a:pt x="88" y="16"/>
                    </a:moveTo>
                    <a:lnTo>
                      <a:pt x="8" y="16"/>
                    </a:lnTo>
                    <a:cubicBezTo>
                      <a:pt x="4" y="16"/>
                      <a:pt x="0" y="13"/>
                      <a:pt x="0" y="8"/>
                    </a:cubicBezTo>
                    <a:cubicBezTo>
                      <a:pt x="0" y="4"/>
                      <a:pt x="4" y="0"/>
                      <a:pt x="8" y="0"/>
                    </a:cubicBezTo>
                    <a:lnTo>
                      <a:pt x="88" y="0"/>
                    </a:lnTo>
                    <a:cubicBezTo>
                      <a:pt x="93" y="0"/>
                      <a:pt x="96" y="4"/>
                      <a:pt x="96" y="8"/>
                    </a:cubicBezTo>
                    <a:cubicBezTo>
                      <a:pt x="96" y="13"/>
                      <a:pt x="93" y="16"/>
                      <a:pt x="88" y="16"/>
                    </a:cubicBezTo>
                    <a:close/>
                  </a:path>
                </a:pathLst>
              </a:custGeom>
              <a:solidFill>
                <a:srgbClr val="000000"/>
              </a:solidFill>
              <a:ln w="1588" cap="flat">
                <a:solidFill>
                  <a:srgbClr val="000000"/>
                </a:solidFill>
                <a:prstDash val="solid"/>
                <a:round/>
                <a:headEnd/>
                <a:tailEnd/>
              </a:ln>
            </p:spPr>
            <p:txBody>
              <a:bodyPr/>
              <a:lstStyle/>
              <a:p>
                <a:endParaRPr lang="en-US"/>
              </a:p>
            </p:txBody>
          </p:sp>
          <p:sp>
            <p:nvSpPr>
              <p:cNvPr id="61465" name="Freeform 39"/>
              <p:cNvSpPr>
                <a:spLocks/>
              </p:cNvSpPr>
              <p:nvPr/>
            </p:nvSpPr>
            <p:spPr bwMode="auto">
              <a:xfrm>
                <a:off x="14230" y="16758"/>
                <a:ext cx="54" cy="8"/>
              </a:xfrm>
              <a:custGeom>
                <a:avLst/>
                <a:gdLst>
                  <a:gd name="T0" fmla="*/ 1 w 96"/>
                  <a:gd name="T1" fmla="*/ 1 h 16"/>
                  <a:gd name="T2" fmla="*/ 1 w 96"/>
                  <a:gd name="T3" fmla="*/ 1 h 16"/>
                  <a:gd name="T4" fmla="*/ 0 w 96"/>
                  <a:gd name="T5" fmla="*/ 1 h 16"/>
                  <a:gd name="T6" fmla="*/ 1 w 96"/>
                  <a:gd name="T7" fmla="*/ 0 h 16"/>
                  <a:gd name="T8" fmla="*/ 1 w 96"/>
                  <a:gd name="T9" fmla="*/ 0 h 16"/>
                  <a:gd name="T10" fmla="*/ 1 w 96"/>
                  <a:gd name="T11" fmla="*/ 1 h 16"/>
                  <a:gd name="T12" fmla="*/ 1 w 96"/>
                  <a:gd name="T13" fmla="*/ 1 h 16"/>
                  <a:gd name="T14" fmla="*/ 0 60000 65536"/>
                  <a:gd name="T15" fmla="*/ 0 60000 65536"/>
                  <a:gd name="T16" fmla="*/ 0 60000 65536"/>
                  <a:gd name="T17" fmla="*/ 0 60000 65536"/>
                  <a:gd name="T18" fmla="*/ 0 60000 65536"/>
                  <a:gd name="T19" fmla="*/ 0 60000 65536"/>
                  <a:gd name="T20" fmla="*/ 0 60000 65536"/>
                  <a:gd name="T21" fmla="*/ 0 w 96"/>
                  <a:gd name="T22" fmla="*/ 0 h 16"/>
                  <a:gd name="T23" fmla="*/ 96 w 96"/>
                  <a:gd name="T24" fmla="*/ 16 h 1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96" h="16">
                    <a:moveTo>
                      <a:pt x="88" y="16"/>
                    </a:moveTo>
                    <a:lnTo>
                      <a:pt x="8" y="16"/>
                    </a:lnTo>
                    <a:cubicBezTo>
                      <a:pt x="4" y="16"/>
                      <a:pt x="0" y="13"/>
                      <a:pt x="0" y="8"/>
                    </a:cubicBezTo>
                    <a:cubicBezTo>
                      <a:pt x="0" y="4"/>
                      <a:pt x="4" y="0"/>
                      <a:pt x="8" y="0"/>
                    </a:cubicBezTo>
                    <a:lnTo>
                      <a:pt x="88" y="0"/>
                    </a:lnTo>
                    <a:cubicBezTo>
                      <a:pt x="93" y="0"/>
                      <a:pt x="96" y="4"/>
                      <a:pt x="96" y="8"/>
                    </a:cubicBezTo>
                    <a:cubicBezTo>
                      <a:pt x="96" y="13"/>
                      <a:pt x="93" y="16"/>
                      <a:pt x="88" y="16"/>
                    </a:cubicBezTo>
                    <a:close/>
                  </a:path>
                </a:pathLst>
              </a:custGeom>
              <a:solidFill>
                <a:srgbClr val="000000"/>
              </a:solidFill>
              <a:ln w="1588" cap="flat">
                <a:solidFill>
                  <a:srgbClr val="000000"/>
                </a:solidFill>
                <a:prstDash val="solid"/>
                <a:round/>
                <a:headEnd/>
                <a:tailEnd/>
              </a:ln>
            </p:spPr>
            <p:txBody>
              <a:bodyPr/>
              <a:lstStyle/>
              <a:p>
                <a:endParaRPr lang="en-US"/>
              </a:p>
            </p:txBody>
          </p:sp>
          <p:sp>
            <p:nvSpPr>
              <p:cNvPr id="61466" name="Freeform 40"/>
              <p:cNvSpPr>
                <a:spLocks/>
              </p:cNvSpPr>
              <p:nvPr/>
            </p:nvSpPr>
            <p:spPr bwMode="auto">
              <a:xfrm>
                <a:off x="14230" y="16469"/>
                <a:ext cx="54" cy="9"/>
              </a:xfrm>
              <a:custGeom>
                <a:avLst/>
                <a:gdLst>
                  <a:gd name="T0" fmla="*/ 1 w 96"/>
                  <a:gd name="T1" fmla="*/ 1 h 16"/>
                  <a:gd name="T2" fmla="*/ 1 w 96"/>
                  <a:gd name="T3" fmla="*/ 1 h 16"/>
                  <a:gd name="T4" fmla="*/ 0 w 96"/>
                  <a:gd name="T5" fmla="*/ 1 h 16"/>
                  <a:gd name="T6" fmla="*/ 1 w 96"/>
                  <a:gd name="T7" fmla="*/ 0 h 16"/>
                  <a:gd name="T8" fmla="*/ 1 w 96"/>
                  <a:gd name="T9" fmla="*/ 0 h 16"/>
                  <a:gd name="T10" fmla="*/ 1 w 96"/>
                  <a:gd name="T11" fmla="*/ 1 h 16"/>
                  <a:gd name="T12" fmla="*/ 1 w 96"/>
                  <a:gd name="T13" fmla="*/ 1 h 16"/>
                  <a:gd name="T14" fmla="*/ 0 60000 65536"/>
                  <a:gd name="T15" fmla="*/ 0 60000 65536"/>
                  <a:gd name="T16" fmla="*/ 0 60000 65536"/>
                  <a:gd name="T17" fmla="*/ 0 60000 65536"/>
                  <a:gd name="T18" fmla="*/ 0 60000 65536"/>
                  <a:gd name="T19" fmla="*/ 0 60000 65536"/>
                  <a:gd name="T20" fmla="*/ 0 60000 65536"/>
                  <a:gd name="T21" fmla="*/ 0 w 96"/>
                  <a:gd name="T22" fmla="*/ 0 h 16"/>
                  <a:gd name="T23" fmla="*/ 96 w 96"/>
                  <a:gd name="T24" fmla="*/ 16 h 1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96" h="16">
                    <a:moveTo>
                      <a:pt x="88" y="16"/>
                    </a:moveTo>
                    <a:lnTo>
                      <a:pt x="8" y="16"/>
                    </a:lnTo>
                    <a:cubicBezTo>
                      <a:pt x="4" y="16"/>
                      <a:pt x="0" y="13"/>
                      <a:pt x="0" y="8"/>
                    </a:cubicBezTo>
                    <a:cubicBezTo>
                      <a:pt x="0" y="4"/>
                      <a:pt x="4" y="0"/>
                      <a:pt x="8" y="0"/>
                    </a:cubicBezTo>
                    <a:lnTo>
                      <a:pt x="88" y="0"/>
                    </a:lnTo>
                    <a:cubicBezTo>
                      <a:pt x="93" y="0"/>
                      <a:pt x="96" y="4"/>
                      <a:pt x="96" y="8"/>
                    </a:cubicBezTo>
                    <a:cubicBezTo>
                      <a:pt x="96" y="13"/>
                      <a:pt x="93" y="16"/>
                      <a:pt x="88" y="16"/>
                    </a:cubicBezTo>
                    <a:close/>
                  </a:path>
                </a:pathLst>
              </a:custGeom>
              <a:solidFill>
                <a:srgbClr val="000000"/>
              </a:solidFill>
              <a:ln w="1588" cap="flat">
                <a:solidFill>
                  <a:srgbClr val="000000"/>
                </a:solidFill>
                <a:prstDash val="solid"/>
                <a:round/>
                <a:headEnd/>
                <a:tailEnd/>
              </a:ln>
            </p:spPr>
            <p:txBody>
              <a:bodyPr/>
              <a:lstStyle/>
              <a:p>
                <a:endParaRPr lang="en-US"/>
              </a:p>
            </p:txBody>
          </p:sp>
          <p:sp>
            <p:nvSpPr>
              <p:cNvPr id="61467" name="Freeform 41"/>
              <p:cNvSpPr>
                <a:spLocks/>
              </p:cNvSpPr>
              <p:nvPr/>
            </p:nvSpPr>
            <p:spPr bwMode="auto">
              <a:xfrm>
                <a:off x="14230" y="16181"/>
                <a:ext cx="54" cy="9"/>
              </a:xfrm>
              <a:custGeom>
                <a:avLst/>
                <a:gdLst>
                  <a:gd name="T0" fmla="*/ 1 w 96"/>
                  <a:gd name="T1" fmla="*/ 1 h 16"/>
                  <a:gd name="T2" fmla="*/ 1 w 96"/>
                  <a:gd name="T3" fmla="*/ 1 h 16"/>
                  <a:gd name="T4" fmla="*/ 0 w 96"/>
                  <a:gd name="T5" fmla="*/ 1 h 16"/>
                  <a:gd name="T6" fmla="*/ 1 w 96"/>
                  <a:gd name="T7" fmla="*/ 0 h 16"/>
                  <a:gd name="T8" fmla="*/ 1 w 96"/>
                  <a:gd name="T9" fmla="*/ 0 h 16"/>
                  <a:gd name="T10" fmla="*/ 1 w 96"/>
                  <a:gd name="T11" fmla="*/ 1 h 16"/>
                  <a:gd name="T12" fmla="*/ 1 w 96"/>
                  <a:gd name="T13" fmla="*/ 1 h 16"/>
                  <a:gd name="T14" fmla="*/ 0 60000 65536"/>
                  <a:gd name="T15" fmla="*/ 0 60000 65536"/>
                  <a:gd name="T16" fmla="*/ 0 60000 65536"/>
                  <a:gd name="T17" fmla="*/ 0 60000 65536"/>
                  <a:gd name="T18" fmla="*/ 0 60000 65536"/>
                  <a:gd name="T19" fmla="*/ 0 60000 65536"/>
                  <a:gd name="T20" fmla="*/ 0 60000 65536"/>
                  <a:gd name="T21" fmla="*/ 0 w 96"/>
                  <a:gd name="T22" fmla="*/ 0 h 16"/>
                  <a:gd name="T23" fmla="*/ 96 w 96"/>
                  <a:gd name="T24" fmla="*/ 16 h 1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96" h="16">
                    <a:moveTo>
                      <a:pt x="88" y="16"/>
                    </a:moveTo>
                    <a:lnTo>
                      <a:pt x="8" y="16"/>
                    </a:lnTo>
                    <a:cubicBezTo>
                      <a:pt x="4" y="16"/>
                      <a:pt x="0" y="13"/>
                      <a:pt x="0" y="8"/>
                    </a:cubicBezTo>
                    <a:cubicBezTo>
                      <a:pt x="0" y="4"/>
                      <a:pt x="4" y="0"/>
                      <a:pt x="8" y="0"/>
                    </a:cubicBezTo>
                    <a:lnTo>
                      <a:pt x="88" y="0"/>
                    </a:lnTo>
                    <a:cubicBezTo>
                      <a:pt x="93" y="0"/>
                      <a:pt x="96" y="4"/>
                      <a:pt x="96" y="8"/>
                    </a:cubicBezTo>
                    <a:cubicBezTo>
                      <a:pt x="96" y="13"/>
                      <a:pt x="93" y="16"/>
                      <a:pt x="88" y="16"/>
                    </a:cubicBezTo>
                    <a:close/>
                  </a:path>
                </a:pathLst>
              </a:custGeom>
              <a:solidFill>
                <a:srgbClr val="000000"/>
              </a:solidFill>
              <a:ln w="1588" cap="flat">
                <a:solidFill>
                  <a:srgbClr val="000000"/>
                </a:solidFill>
                <a:prstDash val="solid"/>
                <a:round/>
                <a:headEnd/>
                <a:tailEnd/>
              </a:ln>
            </p:spPr>
            <p:txBody>
              <a:bodyPr/>
              <a:lstStyle/>
              <a:p>
                <a:endParaRPr lang="en-US"/>
              </a:p>
            </p:txBody>
          </p:sp>
          <p:sp>
            <p:nvSpPr>
              <p:cNvPr id="61468" name="Freeform 42"/>
              <p:cNvSpPr>
                <a:spLocks/>
              </p:cNvSpPr>
              <p:nvPr/>
            </p:nvSpPr>
            <p:spPr bwMode="auto">
              <a:xfrm>
                <a:off x="14230" y="15893"/>
                <a:ext cx="54" cy="8"/>
              </a:xfrm>
              <a:custGeom>
                <a:avLst/>
                <a:gdLst>
                  <a:gd name="T0" fmla="*/ 1 w 96"/>
                  <a:gd name="T1" fmla="*/ 1 h 16"/>
                  <a:gd name="T2" fmla="*/ 1 w 96"/>
                  <a:gd name="T3" fmla="*/ 1 h 16"/>
                  <a:gd name="T4" fmla="*/ 0 w 96"/>
                  <a:gd name="T5" fmla="*/ 1 h 16"/>
                  <a:gd name="T6" fmla="*/ 1 w 96"/>
                  <a:gd name="T7" fmla="*/ 0 h 16"/>
                  <a:gd name="T8" fmla="*/ 1 w 96"/>
                  <a:gd name="T9" fmla="*/ 0 h 16"/>
                  <a:gd name="T10" fmla="*/ 1 w 96"/>
                  <a:gd name="T11" fmla="*/ 1 h 16"/>
                  <a:gd name="T12" fmla="*/ 1 w 96"/>
                  <a:gd name="T13" fmla="*/ 1 h 16"/>
                  <a:gd name="T14" fmla="*/ 0 60000 65536"/>
                  <a:gd name="T15" fmla="*/ 0 60000 65536"/>
                  <a:gd name="T16" fmla="*/ 0 60000 65536"/>
                  <a:gd name="T17" fmla="*/ 0 60000 65536"/>
                  <a:gd name="T18" fmla="*/ 0 60000 65536"/>
                  <a:gd name="T19" fmla="*/ 0 60000 65536"/>
                  <a:gd name="T20" fmla="*/ 0 60000 65536"/>
                  <a:gd name="T21" fmla="*/ 0 w 96"/>
                  <a:gd name="T22" fmla="*/ 0 h 16"/>
                  <a:gd name="T23" fmla="*/ 96 w 96"/>
                  <a:gd name="T24" fmla="*/ 16 h 1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96" h="16">
                    <a:moveTo>
                      <a:pt x="88" y="16"/>
                    </a:moveTo>
                    <a:lnTo>
                      <a:pt x="8" y="16"/>
                    </a:lnTo>
                    <a:cubicBezTo>
                      <a:pt x="4" y="16"/>
                      <a:pt x="0" y="13"/>
                      <a:pt x="0" y="8"/>
                    </a:cubicBezTo>
                    <a:cubicBezTo>
                      <a:pt x="0" y="4"/>
                      <a:pt x="4" y="0"/>
                      <a:pt x="8" y="0"/>
                    </a:cubicBezTo>
                    <a:lnTo>
                      <a:pt x="88" y="0"/>
                    </a:lnTo>
                    <a:cubicBezTo>
                      <a:pt x="93" y="0"/>
                      <a:pt x="96" y="4"/>
                      <a:pt x="96" y="8"/>
                    </a:cubicBezTo>
                    <a:cubicBezTo>
                      <a:pt x="96" y="13"/>
                      <a:pt x="93" y="16"/>
                      <a:pt x="88" y="16"/>
                    </a:cubicBezTo>
                    <a:close/>
                  </a:path>
                </a:pathLst>
              </a:custGeom>
              <a:solidFill>
                <a:srgbClr val="000000"/>
              </a:solidFill>
              <a:ln w="1588" cap="flat">
                <a:solidFill>
                  <a:srgbClr val="000000"/>
                </a:solidFill>
                <a:prstDash val="solid"/>
                <a:round/>
                <a:headEnd/>
                <a:tailEnd/>
              </a:ln>
            </p:spPr>
            <p:txBody>
              <a:bodyPr/>
              <a:lstStyle/>
              <a:p>
                <a:endParaRPr lang="en-US"/>
              </a:p>
            </p:txBody>
          </p:sp>
          <p:sp>
            <p:nvSpPr>
              <p:cNvPr id="61469" name="Freeform 43"/>
              <p:cNvSpPr>
                <a:spLocks noEditPoints="1"/>
              </p:cNvSpPr>
              <p:nvPr/>
            </p:nvSpPr>
            <p:spPr bwMode="auto">
              <a:xfrm>
                <a:off x="14275" y="15833"/>
                <a:ext cx="3988" cy="1578"/>
              </a:xfrm>
              <a:custGeom>
                <a:avLst/>
                <a:gdLst>
                  <a:gd name="T0" fmla="*/ 0 w 7024"/>
                  <a:gd name="T1" fmla="*/ 1 h 2976"/>
                  <a:gd name="T2" fmla="*/ 1 w 7024"/>
                  <a:gd name="T3" fmla="*/ 0 h 2976"/>
                  <a:gd name="T4" fmla="*/ 5 w 7024"/>
                  <a:gd name="T5" fmla="*/ 0 h 2976"/>
                  <a:gd name="T6" fmla="*/ 5 w 7024"/>
                  <a:gd name="T7" fmla="*/ 1 h 2976"/>
                  <a:gd name="T8" fmla="*/ 5 w 7024"/>
                  <a:gd name="T9" fmla="*/ 1 h 2976"/>
                  <a:gd name="T10" fmla="*/ 5 w 7024"/>
                  <a:gd name="T11" fmla="*/ 1 h 2976"/>
                  <a:gd name="T12" fmla="*/ 1 w 7024"/>
                  <a:gd name="T13" fmla="*/ 1 h 2976"/>
                  <a:gd name="T14" fmla="*/ 0 w 7024"/>
                  <a:gd name="T15" fmla="*/ 1 h 2976"/>
                  <a:gd name="T16" fmla="*/ 0 w 7024"/>
                  <a:gd name="T17" fmla="*/ 1 h 2976"/>
                  <a:gd name="T18" fmla="*/ 1 w 7024"/>
                  <a:gd name="T19" fmla="*/ 1 h 2976"/>
                  <a:gd name="T20" fmla="*/ 1 w 7024"/>
                  <a:gd name="T21" fmla="*/ 1 h 2976"/>
                  <a:gd name="T22" fmla="*/ 5 w 7024"/>
                  <a:gd name="T23" fmla="*/ 1 h 2976"/>
                  <a:gd name="T24" fmla="*/ 5 w 7024"/>
                  <a:gd name="T25" fmla="*/ 1 h 2976"/>
                  <a:gd name="T26" fmla="*/ 5 w 7024"/>
                  <a:gd name="T27" fmla="*/ 1 h 2976"/>
                  <a:gd name="T28" fmla="*/ 5 w 7024"/>
                  <a:gd name="T29" fmla="*/ 1 h 2976"/>
                  <a:gd name="T30" fmla="*/ 1 w 7024"/>
                  <a:gd name="T31" fmla="*/ 1 h 2976"/>
                  <a:gd name="T32" fmla="*/ 1 w 7024"/>
                  <a:gd name="T33" fmla="*/ 1 h 2976"/>
                  <a:gd name="T34" fmla="*/ 1 w 7024"/>
                  <a:gd name="T35" fmla="*/ 1 h 297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7024"/>
                  <a:gd name="T55" fmla="*/ 0 h 2976"/>
                  <a:gd name="T56" fmla="*/ 7024 w 7024"/>
                  <a:gd name="T57" fmla="*/ 2976 h 297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7024" h="2976">
                    <a:moveTo>
                      <a:pt x="0" y="8"/>
                    </a:moveTo>
                    <a:cubicBezTo>
                      <a:pt x="0" y="4"/>
                      <a:pt x="4" y="0"/>
                      <a:pt x="8" y="0"/>
                    </a:cubicBezTo>
                    <a:lnTo>
                      <a:pt x="7016" y="0"/>
                    </a:lnTo>
                    <a:cubicBezTo>
                      <a:pt x="7021" y="0"/>
                      <a:pt x="7024" y="4"/>
                      <a:pt x="7024" y="8"/>
                    </a:cubicBezTo>
                    <a:lnTo>
                      <a:pt x="7024" y="2968"/>
                    </a:lnTo>
                    <a:cubicBezTo>
                      <a:pt x="7024" y="2973"/>
                      <a:pt x="7021" y="2976"/>
                      <a:pt x="7016" y="2976"/>
                    </a:cubicBezTo>
                    <a:lnTo>
                      <a:pt x="8" y="2976"/>
                    </a:lnTo>
                    <a:cubicBezTo>
                      <a:pt x="4" y="2976"/>
                      <a:pt x="0" y="2973"/>
                      <a:pt x="0" y="2968"/>
                    </a:cubicBezTo>
                    <a:lnTo>
                      <a:pt x="0" y="8"/>
                    </a:lnTo>
                    <a:close/>
                    <a:moveTo>
                      <a:pt x="16" y="2968"/>
                    </a:moveTo>
                    <a:lnTo>
                      <a:pt x="8" y="2960"/>
                    </a:lnTo>
                    <a:lnTo>
                      <a:pt x="7016" y="2960"/>
                    </a:lnTo>
                    <a:lnTo>
                      <a:pt x="7008" y="2968"/>
                    </a:lnTo>
                    <a:lnTo>
                      <a:pt x="7008" y="8"/>
                    </a:lnTo>
                    <a:lnTo>
                      <a:pt x="7016" y="16"/>
                    </a:lnTo>
                    <a:lnTo>
                      <a:pt x="8" y="16"/>
                    </a:lnTo>
                    <a:lnTo>
                      <a:pt x="16" y="8"/>
                    </a:lnTo>
                    <a:lnTo>
                      <a:pt x="16" y="2968"/>
                    </a:lnTo>
                    <a:close/>
                  </a:path>
                </a:pathLst>
              </a:custGeom>
              <a:solidFill>
                <a:srgbClr val="000000"/>
              </a:solidFill>
              <a:ln w="1588" cap="flat">
                <a:solidFill>
                  <a:srgbClr val="000000"/>
                </a:solidFill>
                <a:prstDash val="solid"/>
                <a:round/>
                <a:headEnd/>
                <a:tailEnd/>
              </a:ln>
            </p:spPr>
            <p:txBody>
              <a:bodyPr/>
              <a:lstStyle/>
              <a:p>
                <a:endParaRPr lang="en-US"/>
              </a:p>
            </p:txBody>
          </p:sp>
          <p:sp>
            <p:nvSpPr>
              <p:cNvPr id="61470" name="Freeform 44"/>
              <p:cNvSpPr>
                <a:spLocks/>
              </p:cNvSpPr>
              <p:nvPr/>
            </p:nvSpPr>
            <p:spPr bwMode="auto">
              <a:xfrm>
                <a:off x="14402" y="15876"/>
                <a:ext cx="3725" cy="1476"/>
              </a:xfrm>
              <a:custGeom>
                <a:avLst/>
                <a:gdLst>
                  <a:gd name="T0" fmla="*/ 1 w 6560"/>
                  <a:gd name="T1" fmla="*/ 1 h 2784"/>
                  <a:gd name="T2" fmla="*/ 1 w 6560"/>
                  <a:gd name="T3" fmla="*/ 1 h 2784"/>
                  <a:gd name="T4" fmla="*/ 1 w 6560"/>
                  <a:gd name="T5" fmla="*/ 1 h 2784"/>
                  <a:gd name="T6" fmla="*/ 1 w 6560"/>
                  <a:gd name="T7" fmla="*/ 1 h 2784"/>
                  <a:gd name="T8" fmla="*/ 1 w 6560"/>
                  <a:gd name="T9" fmla="*/ 1 h 2784"/>
                  <a:gd name="T10" fmla="*/ 2 w 6560"/>
                  <a:gd name="T11" fmla="*/ 1 h 2784"/>
                  <a:gd name="T12" fmla="*/ 2 w 6560"/>
                  <a:gd name="T13" fmla="*/ 1 h 2784"/>
                  <a:gd name="T14" fmla="*/ 2 w 6560"/>
                  <a:gd name="T15" fmla="*/ 1 h 2784"/>
                  <a:gd name="T16" fmla="*/ 2 w 6560"/>
                  <a:gd name="T17" fmla="*/ 1 h 2784"/>
                  <a:gd name="T18" fmla="*/ 2 w 6560"/>
                  <a:gd name="T19" fmla="*/ 1 h 2784"/>
                  <a:gd name="T20" fmla="*/ 2 w 6560"/>
                  <a:gd name="T21" fmla="*/ 1 h 2784"/>
                  <a:gd name="T22" fmla="*/ 2 w 6560"/>
                  <a:gd name="T23" fmla="*/ 1 h 2784"/>
                  <a:gd name="T24" fmla="*/ 2 w 6560"/>
                  <a:gd name="T25" fmla="*/ 1 h 2784"/>
                  <a:gd name="T26" fmla="*/ 3 w 6560"/>
                  <a:gd name="T27" fmla="*/ 1 h 2784"/>
                  <a:gd name="T28" fmla="*/ 3 w 6560"/>
                  <a:gd name="T29" fmla="*/ 0 h 2784"/>
                  <a:gd name="T30" fmla="*/ 3 w 6560"/>
                  <a:gd name="T31" fmla="*/ 0 h 2784"/>
                  <a:gd name="T32" fmla="*/ 3 w 6560"/>
                  <a:gd name="T33" fmla="*/ 0 h 2784"/>
                  <a:gd name="T34" fmla="*/ 3 w 6560"/>
                  <a:gd name="T35" fmla="*/ 0 h 2784"/>
                  <a:gd name="T36" fmla="*/ 4 w 6560"/>
                  <a:gd name="T37" fmla="*/ 0 h 2784"/>
                  <a:gd name="T38" fmla="*/ 4 w 6560"/>
                  <a:gd name="T39" fmla="*/ 1 h 2784"/>
                  <a:gd name="T40" fmla="*/ 4 w 6560"/>
                  <a:gd name="T41" fmla="*/ 1 h 2784"/>
                  <a:gd name="T42" fmla="*/ 3 w 6560"/>
                  <a:gd name="T43" fmla="*/ 1 h 2784"/>
                  <a:gd name="T44" fmla="*/ 3 w 6560"/>
                  <a:gd name="T45" fmla="*/ 1 h 2784"/>
                  <a:gd name="T46" fmla="*/ 3 w 6560"/>
                  <a:gd name="T47" fmla="*/ 1 h 2784"/>
                  <a:gd name="T48" fmla="*/ 3 w 6560"/>
                  <a:gd name="T49" fmla="*/ 1 h 2784"/>
                  <a:gd name="T50" fmla="*/ 3 w 6560"/>
                  <a:gd name="T51" fmla="*/ 1 h 2784"/>
                  <a:gd name="T52" fmla="*/ 2 w 6560"/>
                  <a:gd name="T53" fmla="*/ 1 h 2784"/>
                  <a:gd name="T54" fmla="*/ 2 w 6560"/>
                  <a:gd name="T55" fmla="*/ 1 h 2784"/>
                  <a:gd name="T56" fmla="*/ 2 w 6560"/>
                  <a:gd name="T57" fmla="*/ 1 h 2784"/>
                  <a:gd name="T58" fmla="*/ 2 w 6560"/>
                  <a:gd name="T59" fmla="*/ 1 h 2784"/>
                  <a:gd name="T60" fmla="*/ 2 w 6560"/>
                  <a:gd name="T61" fmla="*/ 1 h 2784"/>
                  <a:gd name="T62" fmla="*/ 2 w 6560"/>
                  <a:gd name="T63" fmla="*/ 1 h 2784"/>
                  <a:gd name="T64" fmla="*/ 2 w 6560"/>
                  <a:gd name="T65" fmla="*/ 1 h 2784"/>
                  <a:gd name="T66" fmla="*/ 2 w 6560"/>
                  <a:gd name="T67" fmla="*/ 1 h 2784"/>
                  <a:gd name="T68" fmla="*/ 1 w 6560"/>
                  <a:gd name="T69" fmla="*/ 1 h 2784"/>
                  <a:gd name="T70" fmla="*/ 1 w 6560"/>
                  <a:gd name="T71" fmla="*/ 1 h 2784"/>
                  <a:gd name="T72" fmla="*/ 1 w 6560"/>
                  <a:gd name="T73" fmla="*/ 1 h 2784"/>
                  <a:gd name="T74" fmla="*/ 1 w 6560"/>
                  <a:gd name="T75" fmla="*/ 1 h 2784"/>
                  <a:gd name="T76" fmla="*/ 1 w 6560"/>
                  <a:gd name="T77" fmla="*/ 1 h 2784"/>
                  <a:gd name="T78" fmla="*/ 0 w 6560"/>
                  <a:gd name="T79" fmla="*/ 1 h 2784"/>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6560"/>
                  <a:gd name="T121" fmla="*/ 0 h 2784"/>
                  <a:gd name="T122" fmla="*/ 6560 w 6560"/>
                  <a:gd name="T123" fmla="*/ 2784 h 2784"/>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6560" h="2784">
                    <a:moveTo>
                      <a:pt x="32" y="2720"/>
                    </a:moveTo>
                    <a:lnTo>
                      <a:pt x="368" y="2720"/>
                    </a:lnTo>
                    <a:lnTo>
                      <a:pt x="688" y="2720"/>
                    </a:lnTo>
                    <a:lnTo>
                      <a:pt x="1008" y="2720"/>
                    </a:lnTo>
                    <a:lnTo>
                      <a:pt x="1344" y="2720"/>
                    </a:lnTo>
                    <a:lnTo>
                      <a:pt x="1664" y="2720"/>
                    </a:lnTo>
                    <a:lnTo>
                      <a:pt x="1821" y="2705"/>
                    </a:lnTo>
                    <a:lnTo>
                      <a:pt x="1981" y="2690"/>
                    </a:lnTo>
                    <a:lnTo>
                      <a:pt x="1973" y="2692"/>
                    </a:lnTo>
                    <a:lnTo>
                      <a:pt x="2133" y="2629"/>
                    </a:lnTo>
                    <a:lnTo>
                      <a:pt x="2123" y="2636"/>
                    </a:lnTo>
                    <a:lnTo>
                      <a:pt x="2283" y="2488"/>
                    </a:lnTo>
                    <a:lnTo>
                      <a:pt x="2276" y="2496"/>
                    </a:lnTo>
                    <a:lnTo>
                      <a:pt x="2452" y="2177"/>
                    </a:lnTo>
                    <a:lnTo>
                      <a:pt x="2450" y="2184"/>
                    </a:lnTo>
                    <a:lnTo>
                      <a:pt x="2610" y="1648"/>
                    </a:lnTo>
                    <a:lnTo>
                      <a:pt x="2769" y="1027"/>
                    </a:lnTo>
                    <a:lnTo>
                      <a:pt x="2930" y="520"/>
                    </a:lnTo>
                    <a:cubicBezTo>
                      <a:pt x="2931" y="518"/>
                      <a:pt x="2931" y="516"/>
                      <a:pt x="2933" y="514"/>
                    </a:cubicBezTo>
                    <a:lnTo>
                      <a:pt x="3093" y="227"/>
                    </a:lnTo>
                    <a:cubicBezTo>
                      <a:pt x="3095" y="223"/>
                      <a:pt x="3097" y="220"/>
                      <a:pt x="3101" y="217"/>
                    </a:cubicBezTo>
                    <a:lnTo>
                      <a:pt x="3261" y="93"/>
                    </a:lnTo>
                    <a:cubicBezTo>
                      <a:pt x="3264" y="91"/>
                      <a:pt x="3267" y="89"/>
                      <a:pt x="3270" y="88"/>
                    </a:cubicBezTo>
                    <a:lnTo>
                      <a:pt x="3430" y="33"/>
                    </a:lnTo>
                    <a:cubicBezTo>
                      <a:pt x="3432" y="32"/>
                      <a:pt x="3435" y="32"/>
                      <a:pt x="3437" y="32"/>
                    </a:cubicBezTo>
                    <a:lnTo>
                      <a:pt x="3597" y="16"/>
                    </a:lnTo>
                    <a:lnTo>
                      <a:pt x="3775" y="8"/>
                    </a:lnTo>
                    <a:lnTo>
                      <a:pt x="3935" y="1"/>
                    </a:lnTo>
                    <a:lnTo>
                      <a:pt x="4096" y="0"/>
                    </a:lnTo>
                    <a:lnTo>
                      <a:pt x="4256" y="0"/>
                    </a:lnTo>
                    <a:lnTo>
                      <a:pt x="4416" y="0"/>
                    </a:lnTo>
                    <a:lnTo>
                      <a:pt x="4576" y="0"/>
                    </a:lnTo>
                    <a:lnTo>
                      <a:pt x="4736" y="0"/>
                    </a:lnTo>
                    <a:lnTo>
                      <a:pt x="4912" y="0"/>
                    </a:lnTo>
                    <a:lnTo>
                      <a:pt x="5232" y="0"/>
                    </a:lnTo>
                    <a:lnTo>
                      <a:pt x="5552" y="0"/>
                    </a:lnTo>
                    <a:lnTo>
                      <a:pt x="5872" y="0"/>
                    </a:lnTo>
                    <a:lnTo>
                      <a:pt x="6208" y="0"/>
                    </a:lnTo>
                    <a:lnTo>
                      <a:pt x="6528" y="0"/>
                    </a:lnTo>
                    <a:cubicBezTo>
                      <a:pt x="6546" y="0"/>
                      <a:pt x="6560" y="15"/>
                      <a:pt x="6560" y="32"/>
                    </a:cubicBezTo>
                    <a:cubicBezTo>
                      <a:pt x="6560" y="50"/>
                      <a:pt x="6546" y="64"/>
                      <a:pt x="6528" y="64"/>
                    </a:cubicBezTo>
                    <a:lnTo>
                      <a:pt x="6208" y="64"/>
                    </a:lnTo>
                    <a:lnTo>
                      <a:pt x="5872" y="64"/>
                    </a:lnTo>
                    <a:lnTo>
                      <a:pt x="5552" y="64"/>
                    </a:lnTo>
                    <a:lnTo>
                      <a:pt x="5232" y="64"/>
                    </a:lnTo>
                    <a:lnTo>
                      <a:pt x="4912" y="64"/>
                    </a:lnTo>
                    <a:lnTo>
                      <a:pt x="4736" y="64"/>
                    </a:lnTo>
                    <a:lnTo>
                      <a:pt x="4576" y="64"/>
                    </a:lnTo>
                    <a:lnTo>
                      <a:pt x="4416" y="64"/>
                    </a:lnTo>
                    <a:lnTo>
                      <a:pt x="4256" y="64"/>
                    </a:lnTo>
                    <a:lnTo>
                      <a:pt x="4096" y="64"/>
                    </a:lnTo>
                    <a:lnTo>
                      <a:pt x="3938" y="64"/>
                    </a:lnTo>
                    <a:lnTo>
                      <a:pt x="3778" y="72"/>
                    </a:lnTo>
                    <a:lnTo>
                      <a:pt x="3604" y="80"/>
                    </a:lnTo>
                    <a:lnTo>
                      <a:pt x="3444" y="95"/>
                    </a:lnTo>
                    <a:lnTo>
                      <a:pt x="3451" y="94"/>
                    </a:lnTo>
                    <a:lnTo>
                      <a:pt x="3291" y="148"/>
                    </a:lnTo>
                    <a:lnTo>
                      <a:pt x="3300" y="143"/>
                    </a:lnTo>
                    <a:lnTo>
                      <a:pt x="3140" y="268"/>
                    </a:lnTo>
                    <a:lnTo>
                      <a:pt x="3148" y="258"/>
                    </a:lnTo>
                    <a:lnTo>
                      <a:pt x="2988" y="545"/>
                    </a:lnTo>
                    <a:lnTo>
                      <a:pt x="2991" y="540"/>
                    </a:lnTo>
                    <a:lnTo>
                      <a:pt x="2831" y="1043"/>
                    </a:lnTo>
                    <a:lnTo>
                      <a:pt x="2671" y="1666"/>
                    </a:lnTo>
                    <a:lnTo>
                      <a:pt x="2511" y="2202"/>
                    </a:lnTo>
                    <a:cubicBezTo>
                      <a:pt x="2510" y="2204"/>
                      <a:pt x="2510" y="2206"/>
                      <a:pt x="2508" y="2208"/>
                    </a:cubicBezTo>
                    <a:lnTo>
                      <a:pt x="2332" y="2527"/>
                    </a:lnTo>
                    <a:cubicBezTo>
                      <a:pt x="2331" y="2530"/>
                      <a:pt x="2329" y="2533"/>
                      <a:pt x="2326" y="2535"/>
                    </a:cubicBezTo>
                    <a:lnTo>
                      <a:pt x="2166" y="2683"/>
                    </a:lnTo>
                    <a:cubicBezTo>
                      <a:pt x="2163" y="2685"/>
                      <a:pt x="2160" y="2688"/>
                      <a:pt x="2156" y="2689"/>
                    </a:cubicBezTo>
                    <a:lnTo>
                      <a:pt x="1996" y="2751"/>
                    </a:lnTo>
                    <a:cubicBezTo>
                      <a:pt x="1993" y="2752"/>
                      <a:pt x="1990" y="2753"/>
                      <a:pt x="1988" y="2753"/>
                    </a:cubicBezTo>
                    <a:lnTo>
                      <a:pt x="1828" y="2769"/>
                    </a:lnTo>
                    <a:lnTo>
                      <a:pt x="1664" y="2784"/>
                    </a:lnTo>
                    <a:lnTo>
                      <a:pt x="1344" y="2784"/>
                    </a:lnTo>
                    <a:lnTo>
                      <a:pt x="1008" y="2784"/>
                    </a:lnTo>
                    <a:lnTo>
                      <a:pt x="688" y="2784"/>
                    </a:lnTo>
                    <a:lnTo>
                      <a:pt x="368" y="2784"/>
                    </a:lnTo>
                    <a:lnTo>
                      <a:pt x="32" y="2784"/>
                    </a:lnTo>
                    <a:cubicBezTo>
                      <a:pt x="15" y="2784"/>
                      <a:pt x="0" y="2770"/>
                      <a:pt x="0" y="2752"/>
                    </a:cubicBezTo>
                    <a:cubicBezTo>
                      <a:pt x="0" y="2735"/>
                      <a:pt x="15" y="2720"/>
                      <a:pt x="32" y="2720"/>
                    </a:cubicBezTo>
                    <a:close/>
                  </a:path>
                </a:pathLst>
              </a:custGeom>
              <a:solidFill>
                <a:srgbClr val="009900"/>
              </a:solidFill>
              <a:ln w="1588" cap="flat">
                <a:solidFill>
                  <a:srgbClr val="008000"/>
                </a:solidFill>
                <a:prstDash val="solid"/>
                <a:round/>
                <a:headEnd/>
                <a:tailEnd/>
              </a:ln>
            </p:spPr>
            <p:txBody>
              <a:bodyPr/>
              <a:lstStyle/>
              <a:p>
                <a:endParaRPr lang="en-US"/>
              </a:p>
            </p:txBody>
          </p:sp>
          <p:sp>
            <p:nvSpPr>
              <p:cNvPr id="61471" name="Freeform 45"/>
              <p:cNvSpPr>
                <a:spLocks/>
              </p:cNvSpPr>
              <p:nvPr/>
            </p:nvSpPr>
            <p:spPr bwMode="auto">
              <a:xfrm>
                <a:off x="14402" y="15876"/>
                <a:ext cx="3725" cy="1484"/>
              </a:xfrm>
              <a:custGeom>
                <a:avLst/>
                <a:gdLst>
                  <a:gd name="T0" fmla="*/ 1 w 6560"/>
                  <a:gd name="T1" fmla="*/ 1 h 2800"/>
                  <a:gd name="T2" fmla="*/ 1 w 6560"/>
                  <a:gd name="T3" fmla="*/ 1 h 2800"/>
                  <a:gd name="T4" fmla="*/ 1 w 6560"/>
                  <a:gd name="T5" fmla="*/ 1 h 2800"/>
                  <a:gd name="T6" fmla="*/ 1 w 6560"/>
                  <a:gd name="T7" fmla="*/ 1 h 2800"/>
                  <a:gd name="T8" fmla="*/ 2 w 6560"/>
                  <a:gd name="T9" fmla="*/ 1 h 2800"/>
                  <a:gd name="T10" fmla="*/ 2 w 6560"/>
                  <a:gd name="T11" fmla="*/ 1 h 2800"/>
                  <a:gd name="T12" fmla="*/ 2 w 6560"/>
                  <a:gd name="T13" fmla="*/ 1 h 2800"/>
                  <a:gd name="T14" fmla="*/ 2 w 6560"/>
                  <a:gd name="T15" fmla="*/ 1 h 2800"/>
                  <a:gd name="T16" fmla="*/ 2 w 6560"/>
                  <a:gd name="T17" fmla="*/ 1 h 2800"/>
                  <a:gd name="T18" fmla="*/ 2 w 6560"/>
                  <a:gd name="T19" fmla="*/ 1 h 2800"/>
                  <a:gd name="T20" fmla="*/ 2 w 6560"/>
                  <a:gd name="T21" fmla="*/ 1 h 2800"/>
                  <a:gd name="T22" fmla="*/ 2 w 6560"/>
                  <a:gd name="T23" fmla="*/ 1 h 2800"/>
                  <a:gd name="T24" fmla="*/ 2 w 6560"/>
                  <a:gd name="T25" fmla="*/ 1 h 2800"/>
                  <a:gd name="T26" fmla="*/ 3 w 6560"/>
                  <a:gd name="T27" fmla="*/ 1 h 2800"/>
                  <a:gd name="T28" fmla="*/ 3 w 6560"/>
                  <a:gd name="T29" fmla="*/ 1 h 2800"/>
                  <a:gd name="T30" fmla="*/ 3 w 6560"/>
                  <a:gd name="T31" fmla="*/ 1 h 2800"/>
                  <a:gd name="T32" fmla="*/ 3 w 6560"/>
                  <a:gd name="T33" fmla="*/ 1 h 2800"/>
                  <a:gd name="T34" fmla="*/ 3 w 6560"/>
                  <a:gd name="T35" fmla="*/ 0 h 2800"/>
                  <a:gd name="T36" fmla="*/ 3 w 6560"/>
                  <a:gd name="T37" fmla="*/ 0 h 2800"/>
                  <a:gd name="T38" fmla="*/ 4 w 6560"/>
                  <a:gd name="T39" fmla="*/ 0 h 2800"/>
                  <a:gd name="T40" fmla="*/ 4 w 6560"/>
                  <a:gd name="T41" fmla="*/ 1 h 2800"/>
                  <a:gd name="T42" fmla="*/ 4 w 6560"/>
                  <a:gd name="T43" fmla="*/ 1 h 2800"/>
                  <a:gd name="T44" fmla="*/ 3 w 6560"/>
                  <a:gd name="T45" fmla="*/ 1 h 2800"/>
                  <a:gd name="T46" fmla="*/ 3 w 6560"/>
                  <a:gd name="T47" fmla="*/ 1 h 2800"/>
                  <a:gd name="T48" fmla="*/ 3 w 6560"/>
                  <a:gd name="T49" fmla="*/ 1 h 2800"/>
                  <a:gd name="T50" fmla="*/ 3 w 6560"/>
                  <a:gd name="T51" fmla="*/ 1 h 2800"/>
                  <a:gd name="T52" fmla="*/ 3 w 6560"/>
                  <a:gd name="T53" fmla="*/ 1 h 2800"/>
                  <a:gd name="T54" fmla="*/ 3 w 6560"/>
                  <a:gd name="T55" fmla="*/ 1 h 2800"/>
                  <a:gd name="T56" fmla="*/ 2 w 6560"/>
                  <a:gd name="T57" fmla="*/ 1 h 2800"/>
                  <a:gd name="T58" fmla="*/ 2 w 6560"/>
                  <a:gd name="T59" fmla="*/ 1 h 2800"/>
                  <a:gd name="T60" fmla="*/ 2 w 6560"/>
                  <a:gd name="T61" fmla="*/ 1 h 2800"/>
                  <a:gd name="T62" fmla="*/ 2 w 6560"/>
                  <a:gd name="T63" fmla="*/ 1 h 2800"/>
                  <a:gd name="T64" fmla="*/ 2 w 6560"/>
                  <a:gd name="T65" fmla="*/ 1 h 2800"/>
                  <a:gd name="T66" fmla="*/ 2 w 6560"/>
                  <a:gd name="T67" fmla="*/ 1 h 2800"/>
                  <a:gd name="T68" fmla="*/ 2 w 6560"/>
                  <a:gd name="T69" fmla="*/ 1 h 2800"/>
                  <a:gd name="T70" fmla="*/ 2 w 6560"/>
                  <a:gd name="T71" fmla="*/ 1 h 2800"/>
                  <a:gd name="T72" fmla="*/ 2 w 6560"/>
                  <a:gd name="T73" fmla="*/ 1 h 2800"/>
                  <a:gd name="T74" fmla="*/ 1 w 6560"/>
                  <a:gd name="T75" fmla="*/ 1 h 2800"/>
                  <a:gd name="T76" fmla="*/ 1 w 6560"/>
                  <a:gd name="T77" fmla="*/ 1 h 2800"/>
                  <a:gd name="T78" fmla="*/ 1 w 6560"/>
                  <a:gd name="T79" fmla="*/ 1 h 2800"/>
                  <a:gd name="T80" fmla="*/ 1 w 6560"/>
                  <a:gd name="T81" fmla="*/ 1 h 2800"/>
                  <a:gd name="T82" fmla="*/ 0 w 6560"/>
                  <a:gd name="T83" fmla="*/ 1 h 280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560"/>
                  <a:gd name="T127" fmla="*/ 0 h 2800"/>
                  <a:gd name="T128" fmla="*/ 6560 w 6560"/>
                  <a:gd name="T129" fmla="*/ 2800 h 280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560" h="2800">
                    <a:moveTo>
                      <a:pt x="32" y="2736"/>
                    </a:moveTo>
                    <a:lnTo>
                      <a:pt x="368" y="2736"/>
                    </a:lnTo>
                    <a:lnTo>
                      <a:pt x="688" y="2736"/>
                    </a:lnTo>
                    <a:lnTo>
                      <a:pt x="1008" y="2736"/>
                    </a:lnTo>
                    <a:lnTo>
                      <a:pt x="1344" y="2736"/>
                    </a:lnTo>
                    <a:lnTo>
                      <a:pt x="1664" y="2736"/>
                    </a:lnTo>
                    <a:lnTo>
                      <a:pt x="1823" y="2729"/>
                    </a:lnTo>
                    <a:lnTo>
                      <a:pt x="1984" y="2729"/>
                    </a:lnTo>
                    <a:lnTo>
                      <a:pt x="2144" y="2729"/>
                    </a:lnTo>
                    <a:lnTo>
                      <a:pt x="2303" y="2721"/>
                    </a:lnTo>
                    <a:lnTo>
                      <a:pt x="2479" y="2713"/>
                    </a:lnTo>
                    <a:lnTo>
                      <a:pt x="2473" y="2714"/>
                    </a:lnTo>
                    <a:lnTo>
                      <a:pt x="2633" y="2675"/>
                    </a:lnTo>
                    <a:lnTo>
                      <a:pt x="2628" y="2677"/>
                    </a:lnTo>
                    <a:lnTo>
                      <a:pt x="2788" y="2607"/>
                    </a:lnTo>
                    <a:lnTo>
                      <a:pt x="2778" y="2614"/>
                    </a:lnTo>
                    <a:lnTo>
                      <a:pt x="2938" y="2450"/>
                    </a:lnTo>
                    <a:lnTo>
                      <a:pt x="2932" y="2457"/>
                    </a:lnTo>
                    <a:lnTo>
                      <a:pt x="3092" y="2168"/>
                    </a:lnTo>
                    <a:lnTo>
                      <a:pt x="3090" y="2173"/>
                    </a:lnTo>
                    <a:lnTo>
                      <a:pt x="3250" y="1721"/>
                    </a:lnTo>
                    <a:lnTo>
                      <a:pt x="3410" y="1185"/>
                    </a:lnTo>
                    <a:lnTo>
                      <a:pt x="3570" y="701"/>
                    </a:lnTo>
                    <a:cubicBezTo>
                      <a:pt x="3571" y="699"/>
                      <a:pt x="3571" y="697"/>
                      <a:pt x="3572" y="695"/>
                    </a:cubicBezTo>
                    <a:lnTo>
                      <a:pt x="3748" y="368"/>
                    </a:lnTo>
                    <a:cubicBezTo>
                      <a:pt x="3749" y="366"/>
                      <a:pt x="3751" y="364"/>
                      <a:pt x="3752" y="362"/>
                    </a:cubicBezTo>
                    <a:lnTo>
                      <a:pt x="3912" y="175"/>
                    </a:lnTo>
                    <a:cubicBezTo>
                      <a:pt x="3914" y="173"/>
                      <a:pt x="3917" y="170"/>
                      <a:pt x="3920" y="169"/>
                    </a:cubicBezTo>
                    <a:lnTo>
                      <a:pt x="4080" y="75"/>
                    </a:lnTo>
                    <a:cubicBezTo>
                      <a:pt x="4083" y="73"/>
                      <a:pt x="4086" y="72"/>
                      <a:pt x="4089" y="72"/>
                    </a:cubicBezTo>
                    <a:lnTo>
                      <a:pt x="4249" y="33"/>
                    </a:lnTo>
                    <a:cubicBezTo>
                      <a:pt x="4250" y="32"/>
                      <a:pt x="4252" y="32"/>
                      <a:pt x="4253" y="32"/>
                    </a:cubicBezTo>
                    <a:lnTo>
                      <a:pt x="4413" y="16"/>
                    </a:lnTo>
                    <a:lnTo>
                      <a:pt x="4575" y="8"/>
                    </a:lnTo>
                    <a:lnTo>
                      <a:pt x="4736" y="8"/>
                    </a:lnTo>
                    <a:lnTo>
                      <a:pt x="4911" y="0"/>
                    </a:lnTo>
                    <a:lnTo>
                      <a:pt x="5232" y="0"/>
                    </a:lnTo>
                    <a:lnTo>
                      <a:pt x="5552" y="0"/>
                    </a:lnTo>
                    <a:lnTo>
                      <a:pt x="5872" y="0"/>
                    </a:lnTo>
                    <a:lnTo>
                      <a:pt x="6208" y="0"/>
                    </a:lnTo>
                    <a:lnTo>
                      <a:pt x="6528" y="0"/>
                    </a:lnTo>
                    <a:cubicBezTo>
                      <a:pt x="6546" y="0"/>
                      <a:pt x="6560" y="15"/>
                      <a:pt x="6560" y="32"/>
                    </a:cubicBezTo>
                    <a:cubicBezTo>
                      <a:pt x="6560" y="50"/>
                      <a:pt x="6546" y="64"/>
                      <a:pt x="6528" y="64"/>
                    </a:cubicBezTo>
                    <a:lnTo>
                      <a:pt x="6208" y="64"/>
                    </a:lnTo>
                    <a:lnTo>
                      <a:pt x="5872" y="64"/>
                    </a:lnTo>
                    <a:lnTo>
                      <a:pt x="5552" y="64"/>
                    </a:lnTo>
                    <a:lnTo>
                      <a:pt x="5232" y="64"/>
                    </a:lnTo>
                    <a:lnTo>
                      <a:pt x="4914" y="64"/>
                    </a:lnTo>
                    <a:lnTo>
                      <a:pt x="4736" y="72"/>
                    </a:lnTo>
                    <a:lnTo>
                      <a:pt x="4578" y="72"/>
                    </a:lnTo>
                    <a:lnTo>
                      <a:pt x="4420" y="80"/>
                    </a:lnTo>
                    <a:lnTo>
                      <a:pt x="4260" y="95"/>
                    </a:lnTo>
                    <a:lnTo>
                      <a:pt x="4264" y="95"/>
                    </a:lnTo>
                    <a:lnTo>
                      <a:pt x="4104" y="134"/>
                    </a:lnTo>
                    <a:lnTo>
                      <a:pt x="4113" y="130"/>
                    </a:lnTo>
                    <a:lnTo>
                      <a:pt x="3953" y="224"/>
                    </a:lnTo>
                    <a:lnTo>
                      <a:pt x="3961" y="217"/>
                    </a:lnTo>
                    <a:lnTo>
                      <a:pt x="3801" y="404"/>
                    </a:lnTo>
                    <a:lnTo>
                      <a:pt x="3805" y="398"/>
                    </a:lnTo>
                    <a:lnTo>
                      <a:pt x="3629" y="726"/>
                    </a:lnTo>
                    <a:lnTo>
                      <a:pt x="3631" y="721"/>
                    </a:lnTo>
                    <a:lnTo>
                      <a:pt x="3471" y="1203"/>
                    </a:lnTo>
                    <a:lnTo>
                      <a:pt x="3311" y="1742"/>
                    </a:lnTo>
                    <a:lnTo>
                      <a:pt x="3151" y="2195"/>
                    </a:lnTo>
                    <a:cubicBezTo>
                      <a:pt x="3150" y="2196"/>
                      <a:pt x="3149" y="2198"/>
                      <a:pt x="3148" y="2199"/>
                    </a:cubicBezTo>
                    <a:lnTo>
                      <a:pt x="2988" y="2488"/>
                    </a:lnTo>
                    <a:cubicBezTo>
                      <a:pt x="2987" y="2490"/>
                      <a:pt x="2985" y="2493"/>
                      <a:pt x="2983" y="2495"/>
                    </a:cubicBezTo>
                    <a:lnTo>
                      <a:pt x="2823" y="2658"/>
                    </a:lnTo>
                    <a:cubicBezTo>
                      <a:pt x="2820" y="2661"/>
                      <a:pt x="2817" y="2664"/>
                      <a:pt x="2813" y="2665"/>
                    </a:cubicBezTo>
                    <a:lnTo>
                      <a:pt x="2653" y="2735"/>
                    </a:lnTo>
                    <a:cubicBezTo>
                      <a:pt x="2652" y="2736"/>
                      <a:pt x="2650" y="2737"/>
                      <a:pt x="2648" y="2737"/>
                    </a:cubicBezTo>
                    <a:lnTo>
                      <a:pt x="2488" y="2776"/>
                    </a:lnTo>
                    <a:cubicBezTo>
                      <a:pt x="2486" y="2777"/>
                      <a:pt x="2484" y="2777"/>
                      <a:pt x="2482" y="2777"/>
                    </a:cubicBezTo>
                    <a:lnTo>
                      <a:pt x="2306" y="2785"/>
                    </a:lnTo>
                    <a:lnTo>
                      <a:pt x="2144" y="2793"/>
                    </a:lnTo>
                    <a:lnTo>
                      <a:pt x="1984" y="2793"/>
                    </a:lnTo>
                    <a:lnTo>
                      <a:pt x="1826" y="2793"/>
                    </a:lnTo>
                    <a:lnTo>
                      <a:pt x="1664" y="2800"/>
                    </a:lnTo>
                    <a:lnTo>
                      <a:pt x="1344" y="2800"/>
                    </a:lnTo>
                    <a:lnTo>
                      <a:pt x="1008" y="2800"/>
                    </a:lnTo>
                    <a:lnTo>
                      <a:pt x="688" y="2800"/>
                    </a:lnTo>
                    <a:lnTo>
                      <a:pt x="368" y="2800"/>
                    </a:lnTo>
                    <a:lnTo>
                      <a:pt x="32" y="2800"/>
                    </a:lnTo>
                    <a:cubicBezTo>
                      <a:pt x="15" y="2800"/>
                      <a:pt x="0" y="2786"/>
                      <a:pt x="0" y="2768"/>
                    </a:cubicBezTo>
                    <a:cubicBezTo>
                      <a:pt x="0" y="2751"/>
                      <a:pt x="15" y="2736"/>
                      <a:pt x="32" y="2736"/>
                    </a:cubicBezTo>
                    <a:close/>
                  </a:path>
                </a:pathLst>
              </a:custGeom>
              <a:solidFill>
                <a:srgbClr val="009900"/>
              </a:solidFill>
              <a:ln w="1588" cap="flat">
                <a:solidFill>
                  <a:srgbClr val="009900"/>
                </a:solidFill>
                <a:prstDash val="solid"/>
                <a:round/>
                <a:headEnd/>
                <a:tailEnd/>
              </a:ln>
            </p:spPr>
            <p:txBody>
              <a:bodyPr/>
              <a:lstStyle/>
              <a:p>
                <a:endParaRPr lang="en-US"/>
              </a:p>
            </p:txBody>
          </p:sp>
        </p:grpSp>
      </p:grpSp>
      <p:sp>
        <p:nvSpPr>
          <p:cNvPr id="61445" name="Rectangle 62"/>
          <p:cNvSpPr>
            <a:spLocks noChangeArrowheads="1"/>
          </p:cNvSpPr>
          <p:nvPr/>
        </p:nvSpPr>
        <p:spPr bwMode="auto">
          <a:xfrm>
            <a:off x="2590800" y="1741488"/>
            <a:ext cx="4918075" cy="1001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spcBef>
                <a:spcPct val="20000"/>
              </a:spcBef>
              <a:buChar char="•"/>
              <a:defRPr sz="3200">
                <a:solidFill>
                  <a:schemeClr val="tx1"/>
                </a:solidFill>
                <a:latin typeface="Times New Roman" panose="02020603050405020304" pitchFamily="18" charset="0"/>
                <a:ea typeface="MS PGothic" panose="020B0600070205080204" pitchFamily="34" charset="-128"/>
              </a:defRPr>
            </a:lvl1pPr>
            <a:lvl2pPr marL="742950" indent="-285750">
              <a:spcBef>
                <a:spcPct val="20000"/>
              </a:spcBef>
              <a:buChar char="–"/>
              <a:defRPr sz="2800">
                <a:solidFill>
                  <a:schemeClr val="tx1"/>
                </a:solidFill>
                <a:latin typeface="Times New Roman" panose="02020603050405020304" pitchFamily="18" charset="0"/>
                <a:ea typeface="MS PGothic" panose="020B0600070205080204" pitchFamily="34" charset="-128"/>
              </a:defRPr>
            </a:lvl2pPr>
            <a:lvl3pPr marL="1143000" indent="-228600">
              <a:spcBef>
                <a:spcPct val="20000"/>
              </a:spcBef>
              <a:buChar char="•"/>
              <a:defRPr sz="2400">
                <a:solidFill>
                  <a:schemeClr val="tx1"/>
                </a:solidFill>
                <a:latin typeface="Times New Roman" panose="02020603050405020304" pitchFamily="18" charset="0"/>
                <a:ea typeface="MS PGothic"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9pPr>
          </a:lstStyle>
          <a:p>
            <a:pPr>
              <a:buFontTx/>
              <a:buNone/>
            </a:pPr>
            <a:r>
              <a:rPr lang="en-US" altLang="en-US" sz="4000">
                <a:solidFill>
                  <a:srgbClr val="009900"/>
                </a:solidFill>
                <a:sym typeface="Symbol" panose="05050102010706020507" pitchFamily="18" charset="2"/>
              </a:rPr>
              <a:t></a:t>
            </a:r>
            <a:r>
              <a:rPr lang="en-US" altLang="en-US" sz="4000" i="1">
                <a:solidFill>
                  <a:srgbClr val="009900"/>
                </a:solidFill>
                <a:sym typeface="Symbol" panose="05050102010706020507" pitchFamily="18" charset="2"/>
              </a:rPr>
              <a:t>  ~ </a:t>
            </a:r>
            <a:r>
              <a:rPr lang="en-US" altLang="en-US" sz="4000">
                <a:solidFill>
                  <a:srgbClr val="009900"/>
                </a:solidFill>
              </a:rPr>
              <a:t> </a:t>
            </a:r>
            <a:r>
              <a:rPr lang="en-US" altLang="en-US" sz="4000" i="1">
                <a:solidFill>
                  <a:srgbClr val="009900"/>
                </a:solidFill>
              </a:rPr>
              <a:t>x</a:t>
            </a:r>
            <a:r>
              <a:rPr lang="en-US" altLang="en-US" sz="4000">
                <a:solidFill>
                  <a:srgbClr val="009900"/>
                </a:solidFill>
              </a:rPr>
              <a:t> +</a:t>
            </a:r>
            <a:r>
              <a:rPr lang="en-US" altLang="en-US" sz="4000" i="1">
                <a:solidFill>
                  <a:srgbClr val="009900"/>
                </a:solidFill>
              </a:rPr>
              <a:t> s</a:t>
            </a:r>
            <a:r>
              <a:rPr lang="en-US" altLang="en-US" sz="4000">
                <a:solidFill>
                  <a:srgbClr val="009900"/>
                </a:solidFill>
              </a:rPr>
              <a:t> </a:t>
            </a:r>
            <a:r>
              <a:rPr lang="en-US" altLang="en-US" sz="4000">
                <a:solidFill>
                  <a:srgbClr val="009900"/>
                </a:solidFill>
                <a:sym typeface="Symbol" panose="05050102010706020507" pitchFamily="18" charset="2"/>
              </a:rPr>
              <a:t> </a:t>
            </a:r>
            <a:r>
              <a:rPr lang="en-US" altLang="en-US" sz="4000">
                <a:solidFill>
                  <a:srgbClr val="009900"/>
                </a:solidFill>
              </a:rPr>
              <a:t>T</a:t>
            </a:r>
            <a:r>
              <a:rPr lang="en-US" altLang="en-US" sz="4000" i="1" baseline="-25000">
                <a:solidFill>
                  <a:srgbClr val="009900"/>
                </a:solidFill>
              </a:rPr>
              <a:t>n</a:t>
            </a:r>
            <a:r>
              <a:rPr lang="en-US" altLang="en-US" sz="4000" baseline="-25000">
                <a:solidFill>
                  <a:srgbClr val="009900"/>
                </a:solidFill>
                <a:sym typeface="Symbol" panose="05050102010706020507" pitchFamily="18" charset="2"/>
              </a:rPr>
              <a:t>1</a:t>
            </a:r>
            <a:r>
              <a:rPr lang="en-US" altLang="en-US" sz="4000">
                <a:solidFill>
                  <a:srgbClr val="009900"/>
                </a:solidFill>
                <a:sym typeface="Symbol" panose="05050102010706020507" pitchFamily="18" charset="2"/>
              </a:rPr>
              <a:t> / </a:t>
            </a:r>
            <a:r>
              <a:rPr lang="en-US" altLang="en-US" sz="4000" i="1">
                <a:solidFill>
                  <a:srgbClr val="009900"/>
                </a:solidFill>
                <a:sym typeface="Symbol" panose="05050102010706020507" pitchFamily="18" charset="2"/>
              </a:rPr>
              <a:t>n</a:t>
            </a:r>
            <a:endParaRPr lang="en-US" altLang="en-US" sz="4000">
              <a:solidFill>
                <a:srgbClr val="009900"/>
              </a:solidFill>
            </a:endParaRPr>
          </a:p>
          <a:p>
            <a:pPr>
              <a:buFontTx/>
              <a:buNone/>
            </a:pPr>
            <a:endParaRPr lang="en-US" altLang="en-US" sz="4000">
              <a:solidFill>
                <a:srgbClr val="009900"/>
              </a:solidFill>
            </a:endParaRPr>
          </a:p>
        </p:txBody>
      </p:sp>
      <p:sp>
        <p:nvSpPr>
          <p:cNvPr id="61446" name="Rectangle 62"/>
          <p:cNvSpPr>
            <a:spLocks noChangeArrowheads="1"/>
          </p:cNvSpPr>
          <p:nvPr/>
        </p:nvSpPr>
        <p:spPr bwMode="auto">
          <a:xfrm>
            <a:off x="3505200" y="1208088"/>
            <a:ext cx="803275" cy="1001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defTabSz="4127500">
              <a:spcBef>
                <a:spcPct val="20000"/>
              </a:spcBef>
              <a:buChar char="•"/>
              <a:defRPr sz="3200">
                <a:solidFill>
                  <a:schemeClr val="tx1"/>
                </a:solidFill>
                <a:latin typeface="Times New Roman" panose="02020603050405020304" pitchFamily="18" charset="0"/>
                <a:ea typeface="MS PGothic" panose="020B0600070205080204" pitchFamily="34" charset="-128"/>
              </a:defRPr>
            </a:lvl1pPr>
            <a:lvl2pPr marL="742950" indent="-285750" defTabSz="4127500">
              <a:spcBef>
                <a:spcPct val="20000"/>
              </a:spcBef>
              <a:buChar char="–"/>
              <a:defRPr sz="2800">
                <a:solidFill>
                  <a:schemeClr val="tx1"/>
                </a:solidFill>
                <a:latin typeface="Times New Roman" panose="02020603050405020304" pitchFamily="18" charset="0"/>
                <a:ea typeface="MS PGothic" panose="020B0600070205080204" pitchFamily="34" charset="-128"/>
              </a:defRPr>
            </a:lvl2pPr>
            <a:lvl3pPr marL="1143000" indent="-228600" defTabSz="4127500">
              <a:spcBef>
                <a:spcPct val="20000"/>
              </a:spcBef>
              <a:buChar char="•"/>
              <a:defRPr sz="2400">
                <a:solidFill>
                  <a:schemeClr val="tx1"/>
                </a:solidFill>
                <a:latin typeface="Times New Roman" panose="02020603050405020304" pitchFamily="18" charset="0"/>
                <a:ea typeface="MS PGothic" panose="020B0600070205080204" pitchFamily="34" charset="-128"/>
              </a:defRPr>
            </a:lvl3pPr>
            <a:lvl4pPr marL="1600200" indent="-228600" defTabSz="4127500">
              <a:spcBef>
                <a:spcPct val="20000"/>
              </a:spcBef>
              <a:buChar char="–"/>
              <a:defRPr sz="2000">
                <a:solidFill>
                  <a:schemeClr val="tx1"/>
                </a:solidFill>
                <a:latin typeface="Times New Roman" panose="02020603050405020304" pitchFamily="18" charset="0"/>
                <a:ea typeface="MS PGothic" panose="020B0600070205080204" pitchFamily="34" charset="-128"/>
              </a:defRPr>
            </a:lvl4pPr>
            <a:lvl5pPr marL="2057400" indent="-228600" defTabSz="4127500">
              <a:spcBef>
                <a:spcPct val="20000"/>
              </a:spcBef>
              <a:buChar char="»"/>
              <a:defRPr sz="2000">
                <a:solidFill>
                  <a:schemeClr val="tx1"/>
                </a:solidFill>
                <a:latin typeface="Times New Roman" panose="02020603050405020304" pitchFamily="18" charset="0"/>
                <a:ea typeface="MS PGothic" panose="020B0600070205080204" pitchFamily="34" charset="-128"/>
              </a:defRPr>
            </a:lvl5pPr>
            <a:lvl6pPr marL="2514600" indent="-228600" defTabSz="41275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6pPr>
            <a:lvl7pPr marL="2971800" indent="-228600" defTabSz="41275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7pPr>
            <a:lvl8pPr marL="3429000" indent="-228600" defTabSz="41275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8pPr>
            <a:lvl9pPr marL="3886200" indent="-228600" defTabSz="41275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9pPr>
          </a:lstStyle>
          <a:p>
            <a:pPr>
              <a:buFontTx/>
              <a:buNone/>
            </a:pPr>
            <a:r>
              <a:rPr lang="en-US" altLang="en-US" sz="4800">
                <a:solidFill>
                  <a:srgbClr val="009900"/>
                </a:solidFill>
                <a:sym typeface="Symbol" panose="05050102010706020507" pitchFamily="18" charset="2"/>
              </a:rPr>
              <a:t> _</a:t>
            </a:r>
            <a:endParaRPr lang="en-US" altLang="en-US" sz="4800">
              <a:solidFill>
                <a:srgbClr val="009900"/>
              </a:solidFill>
            </a:endParaRPr>
          </a:p>
        </p:txBody>
      </p:sp>
      <p:sp>
        <p:nvSpPr>
          <p:cNvPr id="61447" name="Rectangle 62"/>
          <p:cNvSpPr>
            <a:spLocks noChangeArrowheads="1"/>
          </p:cNvSpPr>
          <p:nvPr/>
        </p:nvSpPr>
        <p:spPr bwMode="auto">
          <a:xfrm>
            <a:off x="6365875" y="1066800"/>
            <a:ext cx="1177925" cy="1066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defTabSz="4127500">
              <a:spcBef>
                <a:spcPct val="20000"/>
              </a:spcBef>
              <a:buChar char="•"/>
              <a:defRPr sz="3200">
                <a:solidFill>
                  <a:schemeClr val="tx1"/>
                </a:solidFill>
                <a:latin typeface="Times New Roman" panose="02020603050405020304" pitchFamily="18" charset="0"/>
                <a:ea typeface="MS PGothic" panose="020B0600070205080204" pitchFamily="34" charset="-128"/>
              </a:defRPr>
            </a:lvl1pPr>
            <a:lvl2pPr marL="742950" indent="-285750" defTabSz="4127500">
              <a:spcBef>
                <a:spcPct val="20000"/>
              </a:spcBef>
              <a:buChar char="–"/>
              <a:defRPr sz="2800">
                <a:solidFill>
                  <a:schemeClr val="tx1"/>
                </a:solidFill>
                <a:latin typeface="Times New Roman" panose="02020603050405020304" pitchFamily="18" charset="0"/>
                <a:ea typeface="MS PGothic" panose="020B0600070205080204" pitchFamily="34" charset="-128"/>
              </a:defRPr>
            </a:lvl2pPr>
            <a:lvl3pPr marL="1143000" indent="-228600" defTabSz="4127500">
              <a:spcBef>
                <a:spcPct val="20000"/>
              </a:spcBef>
              <a:buChar char="•"/>
              <a:defRPr sz="2400">
                <a:solidFill>
                  <a:schemeClr val="tx1"/>
                </a:solidFill>
                <a:latin typeface="Times New Roman" panose="02020603050405020304" pitchFamily="18" charset="0"/>
                <a:ea typeface="MS PGothic" panose="020B0600070205080204" pitchFamily="34" charset="-128"/>
              </a:defRPr>
            </a:lvl3pPr>
            <a:lvl4pPr marL="1600200" indent="-228600" defTabSz="4127500">
              <a:spcBef>
                <a:spcPct val="20000"/>
              </a:spcBef>
              <a:buChar char="–"/>
              <a:defRPr sz="2000">
                <a:solidFill>
                  <a:schemeClr val="tx1"/>
                </a:solidFill>
                <a:latin typeface="Times New Roman" panose="02020603050405020304" pitchFamily="18" charset="0"/>
                <a:ea typeface="MS PGothic" panose="020B0600070205080204" pitchFamily="34" charset="-128"/>
              </a:defRPr>
            </a:lvl4pPr>
            <a:lvl5pPr marL="2057400" indent="-228600" defTabSz="4127500">
              <a:spcBef>
                <a:spcPct val="20000"/>
              </a:spcBef>
              <a:buChar char="»"/>
              <a:defRPr sz="2000">
                <a:solidFill>
                  <a:schemeClr val="tx1"/>
                </a:solidFill>
                <a:latin typeface="Times New Roman" panose="02020603050405020304" pitchFamily="18" charset="0"/>
                <a:ea typeface="MS PGothic" panose="020B0600070205080204" pitchFamily="34" charset="-128"/>
              </a:defRPr>
            </a:lvl5pPr>
            <a:lvl6pPr marL="2514600" indent="-228600" defTabSz="41275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6pPr>
            <a:lvl7pPr marL="2971800" indent="-228600" defTabSz="41275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7pPr>
            <a:lvl8pPr marL="3429000" indent="-228600" defTabSz="41275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8pPr>
            <a:lvl9pPr marL="3886200" indent="-228600" defTabSz="41275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9pPr>
          </a:lstStyle>
          <a:p>
            <a:pPr>
              <a:buFontTx/>
              <a:buNone/>
            </a:pPr>
            <a:r>
              <a:rPr lang="en-US" altLang="en-US" sz="4800">
                <a:solidFill>
                  <a:srgbClr val="009900"/>
                </a:solidFill>
                <a:sym typeface="Symbol" panose="05050102010706020507" pitchFamily="18" charset="2"/>
              </a:rPr>
              <a:t> _</a:t>
            </a:r>
            <a:endParaRPr lang="en-US" altLang="en-US" sz="4800">
              <a:solidFill>
                <a:srgbClr val="009900"/>
              </a:solidFill>
            </a:endParaRPr>
          </a:p>
        </p:txBody>
      </p:sp>
      <p:sp>
        <p:nvSpPr>
          <p:cNvPr id="32" name="TextBox 31"/>
          <p:cNvSpPr txBox="1"/>
          <p:nvPr/>
        </p:nvSpPr>
        <p:spPr>
          <a:xfrm>
            <a:off x="2590800" y="3111500"/>
            <a:ext cx="2895600" cy="1384995"/>
          </a:xfrm>
          <a:prstGeom prst="rect">
            <a:avLst/>
          </a:prstGeom>
          <a:noFill/>
        </p:spPr>
        <p:txBody>
          <a:bodyPr>
            <a:spAutoFit/>
          </a:bodyPr>
          <a:lstStyle/>
          <a:p>
            <a:pPr eaLnBrk="1" hangingPunct="1">
              <a:defRPr/>
            </a:pPr>
            <a:r>
              <a:rPr lang="en-US" sz="2800" dirty="0">
                <a:latin typeface="+mn-lt"/>
                <a:ea typeface="+mn-ea"/>
              </a:rPr>
              <a:t>Has the performance</a:t>
            </a:r>
          </a:p>
          <a:p>
            <a:pPr eaLnBrk="1" hangingPunct="1">
              <a:defRPr/>
            </a:pPr>
            <a:r>
              <a:rPr lang="en-US" sz="2800" dirty="0">
                <a:latin typeface="+mn-lt"/>
                <a:ea typeface="+mn-ea"/>
              </a:rPr>
              <a:t>interpretation</a:t>
            </a:r>
          </a:p>
        </p:txBody>
      </p:sp>
      <p:sp>
        <p:nvSpPr>
          <p:cNvPr id="61449" name="TextBox 5"/>
          <p:cNvSpPr txBox="1">
            <a:spLocks noChangeArrowheads="1"/>
          </p:cNvSpPr>
          <p:nvPr/>
        </p:nvSpPr>
        <p:spPr bwMode="auto">
          <a:xfrm>
            <a:off x="9144000" y="17463"/>
            <a:ext cx="12344400" cy="5632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ea typeface="MS PGothic" panose="020B0600070205080204" pitchFamily="34" charset="-128"/>
              </a:defRPr>
            </a:lvl1pPr>
            <a:lvl2pPr marL="742950" indent="-285750">
              <a:spcBef>
                <a:spcPct val="20000"/>
              </a:spcBef>
              <a:buChar char="–"/>
              <a:defRPr sz="2800">
                <a:solidFill>
                  <a:schemeClr val="tx1"/>
                </a:solidFill>
                <a:latin typeface="Times New Roman" panose="02020603050405020304" pitchFamily="18" charset="0"/>
                <a:ea typeface="MS PGothic" panose="020B0600070205080204" pitchFamily="34" charset="-128"/>
              </a:defRPr>
            </a:lvl2pPr>
            <a:lvl3pPr marL="1143000" indent="-228600">
              <a:spcBef>
                <a:spcPct val="20000"/>
              </a:spcBef>
              <a:buChar char="•"/>
              <a:defRPr sz="2400">
                <a:solidFill>
                  <a:schemeClr val="tx1"/>
                </a:solidFill>
                <a:latin typeface="Times New Roman" panose="02020603050405020304" pitchFamily="18" charset="0"/>
                <a:ea typeface="MS PGothic"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9pPr>
          </a:lstStyle>
          <a:p>
            <a:pPr eaLnBrk="1" hangingPunct="1">
              <a:spcBef>
                <a:spcPct val="0"/>
              </a:spcBef>
              <a:buFontTx/>
              <a:buNone/>
            </a:pPr>
            <a:r>
              <a:rPr lang="en-US" altLang="en-US" sz="3600" dirty="0">
                <a:latin typeface="Arial" panose="020B0604020202020204" pitchFamily="34" charset="0"/>
                <a:cs typeface="Arial" panose="020B0604020202020204" pitchFamily="34" charset="0"/>
              </a:rPr>
              <a:t>x1=c(8,5.5,</a:t>
            </a:r>
            <a:r>
              <a:rPr lang="en-US" altLang="en-US" sz="3600" dirty="0">
                <a:latin typeface="Arial" panose="020B0604020202020204" pitchFamily="34" charset="0"/>
                <a:cs typeface="Arial" panose="020B0604020202020204" pitchFamily="34" charset="0"/>
                <a:sym typeface="Symbol" panose="05050102010706020507" pitchFamily="18" charset="2"/>
              </a:rPr>
              <a:t></a:t>
            </a:r>
            <a:r>
              <a:rPr lang="en-US" altLang="en-US" sz="3600" dirty="0">
                <a:latin typeface="Arial" panose="020B0604020202020204" pitchFamily="34" charset="0"/>
                <a:cs typeface="Arial" panose="020B0604020202020204" pitchFamily="34" charset="0"/>
              </a:rPr>
              <a:t>1.3,3.5,0.8,2.8,1.8,2.2,3.5,5.3)</a:t>
            </a:r>
          </a:p>
          <a:p>
            <a:pPr eaLnBrk="1" hangingPunct="1">
              <a:spcBef>
                <a:spcPct val="0"/>
              </a:spcBef>
              <a:buFontTx/>
              <a:buNone/>
            </a:pPr>
            <a:r>
              <a:rPr lang="en-US" altLang="en-US" sz="3600" dirty="0">
                <a:latin typeface="Arial" panose="020B0604020202020204" pitchFamily="34" charset="0"/>
                <a:cs typeface="Arial" panose="020B0604020202020204" pitchFamily="34" charset="0"/>
              </a:rPr>
              <a:t>x2=c(11,6.9,0.3,7.5,1,4.2,5.2,5.2,5.7,6.1)</a:t>
            </a:r>
          </a:p>
          <a:p>
            <a:pPr eaLnBrk="1" hangingPunct="1">
              <a:spcBef>
                <a:spcPct val="0"/>
              </a:spcBef>
              <a:buFontTx/>
              <a:buNone/>
            </a:pPr>
            <a:r>
              <a:rPr lang="en-US" altLang="en-US" sz="3600" dirty="0">
                <a:latin typeface="Arial" panose="020B0604020202020204" pitchFamily="34" charset="0"/>
                <a:cs typeface="Arial" panose="020B0604020202020204" pitchFamily="34" charset="0"/>
              </a:rPr>
              <a:t>n=length(x1)</a:t>
            </a:r>
          </a:p>
          <a:p>
            <a:pPr eaLnBrk="1" hangingPunct="1">
              <a:spcBef>
                <a:spcPct val="0"/>
              </a:spcBef>
              <a:buFontTx/>
              <a:buNone/>
            </a:pPr>
            <a:r>
              <a:rPr lang="en-US" altLang="en-US" sz="3600" dirty="0">
                <a:latin typeface="Arial" panose="020B0604020202020204" pitchFamily="34" charset="0"/>
                <a:cs typeface="Arial" panose="020B0604020202020204" pitchFamily="34" charset="0"/>
              </a:rPr>
              <a:t>S = student(n-1)/</a:t>
            </a:r>
            <a:r>
              <a:rPr lang="en-US" altLang="en-US" sz="3600" dirty="0" err="1">
                <a:latin typeface="Arial" panose="020B0604020202020204" pitchFamily="34" charset="0"/>
                <a:cs typeface="Arial" panose="020B0604020202020204" pitchFamily="34" charset="0"/>
              </a:rPr>
              <a:t>sqrt</a:t>
            </a:r>
            <a:r>
              <a:rPr lang="en-US" altLang="en-US" sz="3600" dirty="0">
                <a:latin typeface="Arial" panose="020B0604020202020204" pitchFamily="34" charset="0"/>
                <a:cs typeface="Arial" panose="020B0604020202020204" pitchFamily="34" charset="0"/>
              </a:rPr>
              <a:t>(n)</a:t>
            </a:r>
          </a:p>
          <a:p>
            <a:pPr eaLnBrk="1" hangingPunct="1">
              <a:spcBef>
                <a:spcPct val="0"/>
              </a:spcBef>
              <a:buFontTx/>
              <a:buNone/>
            </a:pPr>
            <a:r>
              <a:rPr lang="en-US" altLang="en-US" sz="3600" dirty="0">
                <a:latin typeface="Arial" panose="020B0604020202020204" pitchFamily="34" charset="0"/>
                <a:cs typeface="Arial" panose="020B0604020202020204" pitchFamily="34" charset="0"/>
              </a:rPr>
              <a:t>plot(NULL, </a:t>
            </a:r>
            <a:r>
              <a:rPr lang="en-US" altLang="en-US" sz="3600" dirty="0" err="1">
                <a:latin typeface="Arial" panose="020B0604020202020204" pitchFamily="34" charset="0"/>
                <a:cs typeface="Arial" panose="020B0604020202020204" pitchFamily="34" charset="0"/>
              </a:rPr>
              <a:t>xlim</a:t>
            </a:r>
            <a:r>
              <a:rPr lang="en-US" altLang="en-US" sz="3600" dirty="0">
                <a:latin typeface="Arial" panose="020B0604020202020204" pitchFamily="34" charset="0"/>
                <a:cs typeface="Arial" panose="020B0604020202020204" pitchFamily="34" charset="0"/>
              </a:rPr>
              <a:t>=c(-5,15),</a:t>
            </a:r>
            <a:r>
              <a:rPr lang="en-US" altLang="en-US" sz="3600" dirty="0" err="1">
                <a:latin typeface="Arial" panose="020B0604020202020204" pitchFamily="34" charset="0"/>
                <a:cs typeface="Arial" panose="020B0604020202020204" pitchFamily="34" charset="0"/>
              </a:rPr>
              <a:t>ylim</a:t>
            </a:r>
            <a:r>
              <a:rPr lang="en-US" altLang="en-US" sz="3600" dirty="0">
                <a:latin typeface="Arial" panose="020B0604020202020204" pitchFamily="34" charset="0"/>
                <a:cs typeface="Arial" panose="020B0604020202020204" pitchFamily="34" charset="0"/>
              </a:rPr>
              <a:t>=c(0,1))</a:t>
            </a:r>
          </a:p>
          <a:p>
            <a:pPr eaLnBrk="1" hangingPunct="1">
              <a:spcBef>
                <a:spcPct val="0"/>
              </a:spcBef>
              <a:buFontTx/>
              <a:buNone/>
            </a:pPr>
            <a:r>
              <a:rPr lang="en-US" altLang="en-US" sz="3600" dirty="0">
                <a:latin typeface="Arial" panose="020B0604020202020204" pitchFamily="34" charset="0"/>
                <a:cs typeface="Arial" panose="020B0604020202020204" pitchFamily="34" charset="0"/>
              </a:rPr>
              <a:t>for (I in 1:1000) {</a:t>
            </a:r>
          </a:p>
          <a:p>
            <a:pPr eaLnBrk="1" hangingPunct="1">
              <a:spcBef>
                <a:spcPct val="0"/>
              </a:spcBef>
              <a:buFontTx/>
              <a:buNone/>
            </a:pPr>
            <a:r>
              <a:rPr lang="en-US" altLang="en-US" sz="3600" dirty="0">
                <a:latin typeface="Arial" panose="020B0604020202020204" pitchFamily="34" charset="0"/>
                <a:cs typeface="Arial" panose="020B0604020202020204" pitchFamily="34" charset="0"/>
              </a:rPr>
              <a:t>  x = </a:t>
            </a:r>
            <a:r>
              <a:rPr lang="en-US" altLang="en-US" sz="3600" dirty="0" err="1">
                <a:latin typeface="Arial" panose="020B0604020202020204" pitchFamily="34" charset="0"/>
                <a:cs typeface="Arial" panose="020B0604020202020204" pitchFamily="34" charset="0"/>
              </a:rPr>
              <a:t>runif</a:t>
            </a:r>
            <a:r>
              <a:rPr lang="en-US" altLang="en-US" sz="3600" dirty="0">
                <a:latin typeface="Arial" panose="020B0604020202020204" pitchFamily="34" charset="0"/>
                <a:cs typeface="Arial" panose="020B0604020202020204" pitchFamily="34" charset="0"/>
              </a:rPr>
              <a:t>(n,x1,x2)</a:t>
            </a:r>
          </a:p>
          <a:p>
            <a:pPr eaLnBrk="1" hangingPunct="1">
              <a:spcBef>
                <a:spcPct val="0"/>
              </a:spcBef>
              <a:buFontTx/>
              <a:buNone/>
            </a:pPr>
            <a:r>
              <a:rPr lang="en-US" altLang="en-US" sz="3600" dirty="0">
                <a:latin typeface="Arial" panose="020B0604020202020204" pitchFamily="34" charset="0"/>
                <a:cs typeface="Arial" panose="020B0604020202020204" pitchFamily="34" charset="0"/>
              </a:rPr>
              <a:t>  m = mean(x)+</a:t>
            </a:r>
            <a:r>
              <a:rPr lang="en-US" altLang="en-US" sz="3600" dirty="0" err="1">
                <a:latin typeface="Arial" panose="020B0604020202020204" pitchFamily="34" charset="0"/>
                <a:cs typeface="Arial" panose="020B0604020202020204" pitchFamily="34" charset="0"/>
              </a:rPr>
              <a:t>sd</a:t>
            </a:r>
            <a:r>
              <a:rPr lang="en-US" altLang="en-US" sz="3600" dirty="0">
                <a:latin typeface="Arial" panose="020B0604020202020204" pitchFamily="34" charset="0"/>
                <a:cs typeface="Arial" panose="020B0604020202020204" pitchFamily="34" charset="0"/>
              </a:rPr>
              <a:t>(x)*S</a:t>
            </a:r>
          </a:p>
          <a:p>
            <a:pPr eaLnBrk="1" hangingPunct="1">
              <a:spcBef>
                <a:spcPct val="0"/>
              </a:spcBef>
              <a:buFontTx/>
              <a:buNone/>
            </a:pPr>
            <a:r>
              <a:rPr lang="en-US" altLang="en-US" sz="3600" dirty="0">
                <a:latin typeface="Arial" panose="020B0604020202020204" pitchFamily="34" charset="0"/>
                <a:cs typeface="Arial" panose="020B0604020202020204" pitchFamily="34" charset="0"/>
              </a:rPr>
              <a:t>  lines(m)</a:t>
            </a:r>
          </a:p>
          <a:p>
            <a:pPr eaLnBrk="1" hangingPunct="1">
              <a:spcBef>
                <a:spcPct val="0"/>
              </a:spcBef>
              <a:buFontTx/>
              <a:buNone/>
            </a:pPr>
            <a:r>
              <a:rPr lang="en-US" altLang="en-US" sz="3600" dirty="0">
                <a:latin typeface="Arial" panose="020B0604020202020204" pitchFamily="34" charset="0"/>
                <a:cs typeface="Arial" panose="020B0604020202020204" pitchFamily="34" charset="0"/>
              </a:rPr>
              <a:t>  }</a:t>
            </a:r>
          </a:p>
        </p:txBody>
      </p:sp>
    </p:spTree>
    <p:extLst>
      <p:ext uri="{BB962C8B-B14F-4D97-AF65-F5344CB8AC3E}">
        <p14:creationId xmlns:p14="http://schemas.microsoft.com/office/powerpoint/2010/main" val="2981327828"/>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0" presetClass="entr" presetSubtype="0" fill="hold" nodeType="click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fade">
                                      <p:cBhvr>
                                        <p:cTn id="11" dur="500"/>
                                        <p:tgtEl>
                                          <p:spTgt spid="2"/>
                                        </p:tgtEl>
                                      </p:cBhvr>
                                    </p:animEffect>
                                  </p:childTnLst>
                                </p:cTn>
                              </p:par>
                            </p:childTnLst>
                          </p:cTn>
                        </p:par>
                      </p:childTnLst>
                    </p:cTn>
                  </p:par>
                  <p:par>
                    <p:cTn id="12" fill="hold" nodeType="clickPar">
                      <p:stCondLst>
                        <p:cond delay="indefinite"/>
                      </p:stCondLst>
                      <p:childTnLst>
                        <p:par>
                          <p:cTn id="13" fill="hold" nodeType="withGroup">
                            <p:stCondLst>
                              <p:cond delay="0"/>
                            </p:stCondLst>
                            <p:childTnLst>
                              <p:par>
                                <p:cTn id="14" presetID="10" presetClass="entr" presetSubtype="0" fill="hold" grpId="0" nodeType="clickEffect">
                                  <p:stCondLst>
                                    <p:cond delay="0"/>
                                  </p:stCondLst>
                                  <p:childTnLst>
                                    <p:set>
                                      <p:cBhvr>
                                        <p:cTn id="15" dur="1" fill="hold">
                                          <p:stCondLst>
                                            <p:cond delay="0"/>
                                          </p:stCondLst>
                                        </p:cTn>
                                        <p:tgtEl>
                                          <p:spTgt spid="32"/>
                                        </p:tgtEl>
                                        <p:attrNameLst>
                                          <p:attrName>style.visibility</p:attrName>
                                        </p:attrNameLst>
                                      </p:cBhvr>
                                      <p:to>
                                        <p:strVal val="visible"/>
                                      </p:to>
                                    </p:set>
                                    <p:animEffect transition="in" filter="fade">
                                      <p:cBhvr>
                                        <p:cTn id="16" dur="500"/>
                                        <p:tgtEl>
                                          <p:spTgt spid="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32" grpId="0"/>
    </p:bldLst>
  </p:timing>
</p:sld>
</file>

<file path=ppt/slides/slide4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490" name="Title 1"/>
          <p:cNvSpPr>
            <a:spLocks noGrp="1"/>
          </p:cNvSpPr>
          <p:nvPr>
            <p:ph type="title"/>
          </p:nvPr>
        </p:nvSpPr>
        <p:spPr/>
        <p:txBody>
          <a:bodyPr/>
          <a:lstStyle/>
          <a:p>
            <a:r>
              <a:rPr lang="en-US" altLang="en-US"/>
              <a:t>Deriving c-boxes</a:t>
            </a:r>
          </a:p>
        </p:txBody>
      </p:sp>
      <p:sp>
        <p:nvSpPr>
          <p:cNvPr id="63491" name="Content Placeholder 2"/>
          <p:cNvSpPr>
            <a:spLocks noGrp="1"/>
          </p:cNvSpPr>
          <p:nvPr>
            <p:ph idx="1"/>
          </p:nvPr>
        </p:nvSpPr>
        <p:spPr/>
        <p:txBody>
          <a:bodyPr/>
          <a:lstStyle/>
          <a:p>
            <a:r>
              <a:rPr lang="en-US" altLang="en-US"/>
              <a:t>Have to be derived for each special case</a:t>
            </a:r>
          </a:p>
          <a:p>
            <a:pPr lvl="4"/>
            <a:endParaRPr lang="en-US" altLang="en-US"/>
          </a:p>
          <a:p>
            <a:r>
              <a:rPr lang="en-US" altLang="en-US"/>
              <a:t>Traditional approaches based on pivots</a:t>
            </a:r>
          </a:p>
          <a:p>
            <a:pPr lvl="4"/>
            <a:endParaRPr lang="en-US" altLang="en-US"/>
          </a:p>
          <a:p>
            <a:r>
              <a:rPr lang="en-US" altLang="en-US"/>
              <a:t>Many solutions have been worked out</a:t>
            </a:r>
          </a:p>
          <a:p>
            <a:pPr lvl="1">
              <a:buFontTx/>
              <a:buNone/>
            </a:pPr>
            <a:r>
              <a:rPr lang="en-US" altLang="en-US">
                <a:solidFill>
                  <a:srgbClr val="009900"/>
                </a:solidFill>
              </a:rPr>
              <a:t>binomial(</a:t>
            </a:r>
            <a:r>
              <a:rPr lang="en-US" altLang="en-US" i="1">
                <a:solidFill>
                  <a:srgbClr val="009900"/>
                </a:solidFill>
              </a:rPr>
              <a:t>p</a:t>
            </a:r>
            <a:r>
              <a:rPr lang="en-US" altLang="en-US">
                <a:solidFill>
                  <a:srgbClr val="009900"/>
                </a:solidFill>
              </a:rPr>
              <a:t>, </a:t>
            </a:r>
            <a:r>
              <a:rPr lang="en-US" altLang="en-US" i="1">
                <a:solidFill>
                  <a:srgbClr val="009900"/>
                </a:solidFill>
              </a:rPr>
              <a:t>n</a:t>
            </a:r>
            <a:r>
              <a:rPr lang="en-US" altLang="en-US">
                <a:solidFill>
                  <a:srgbClr val="009900"/>
                </a:solidFill>
              </a:rPr>
              <a:t>), given </a:t>
            </a:r>
            <a:r>
              <a:rPr lang="en-US" altLang="en-US" i="1">
                <a:solidFill>
                  <a:srgbClr val="009900"/>
                </a:solidFill>
              </a:rPr>
              <a:t>n	</a:t>
            </a:r>
            <a:r>
              <a:rPr lang="en-US" altLang="en-US">
                <a:solidFill>
                  <a:srgbClr val="009900"/>
                </a:solidFill>
              </a:rPr>
              <a:t>normal(</a:t>
            </a:r>
            <a:r>
              <a:rPr lang="en-US" altLang="en-US">
                <a:solidFill>
                  <a:srgbClr val="009900"/>
                </a:solidFill>
                <a:sym typeface="Symbol" panose="05050102010706020507" pitchFamily="18" charset="2"/>
              </a:rPr>
              <a:t>, )</a:t>
            </a:r>
            <a:endParaRPr lang="en-US" altLang="en-US" i="1">
              <a:solidFill>
                <a:srgbClr val="009900"/>
              </a:solidFill>
              <a:sym typeface="Symbol" panose="05050102010706020507" pitchFamily="18" charset="2"/>
            </a:endParaRPr>
          </a:p>
          <a:p>
            <a:pPr lvl="1">
              <a:buFontTx/>
              <a:buNone/>
            </a:pPr>
            <a:r>
              <a:rPr lang="en-US" altLang="en-US">
                <a:solidFill>
                  <a:srgbClr val="009900"/>
                </a:solidFill>
              </a:rPr>
              <a:t>binomial(</a:t>
            </a:r>
            <a:r>
              <a:rPr lang="en-US" altLang="en-US" i="1">
                <a:solidFill>
                  <a:srgbClr val="009900"/>
                </a:solidFill>
              </a:rPr>
              <a:t>p</a:t>
            </a:r>
            <a:r>
              <a:rPr lang="en-US" altLang="en-US">
                <a:solidFill>
                  <a:srgbClr val="009900"/>
                </a:solidFill>
              </a:rPr>
              <a:t>, </a:t>
            </a:r>
            <a:r>
              <a:rPr lang="en-US" altLang="en-US" i="1">
                <a:solidFill>
                  <a:srgbClr val="009900"/>
                </a:solidFill>
              </a:rPr>
              <a:t>n</a:t>
            </a:r>
            <a:r>
              <a:rPr lang="en-US" altLang="en-US">
                <a:solidFill>
                  <a:srgbClr val="009900"/>
                </a:solidFill>
              </a:rPr>
              <a:t>), given </a:t>
            </a:r>
            <a:r>
              <a:rPr lang="en-US" altLang="en-US" i="1">
                <a:solidFill>
                  <a:srgbClr val="009900"/>
                </a:solidFill>
              </a:rPr>
              <a:t>p	</a:t>
            </a:r>
            <a:r>
              <a:rPr lang="en-US" altLang="en-US">
                <a:solidFill>
                  <a:srgbClr val="009900"/>
                </a:solidFill>
                <a:sym typeface="Symbol" panose="05050102010706020507" pitchFamily="18" charset="2"/>
              </a:rPr>
              <a:t>lognormal</a:t>
            </a:r>
            <a:r>
              <a:rPr lang="en-US" altLang="en-US">
                <a:solidFill>
                  <a:srgbClr val="009900"/>
                </a:solidFill>
              </a:rPr>
              <a:t>(</a:t>
            </a:r>
            <a:r>
              <a:rPr lang="en-US" altLang="en-US">
                <a:solidFill>
                  <a:srgbClr val="009900"/>
                </a:solidFill>
                <a:sym typeface="Symbol" panose="05050102010706020507" pitchFamily="18" charset="2"/>
              </a:rPr>
              <a:t>, )</a:t>
            </a:r>
          </a:p>
          <a:p>
            <a:pPr lvl="1">
              <a:buFontTx/>
              <a:buNone/>
            </a:pPr>
            <a:r>
              <a:rPr lang="en-US" altLang="en-US">
                <a:solidFill>
                  <a:srgbClr val="009900"/>
                </a:solidFill>
              </a:rPr>
              <a:t>binomial(</a:t>
            </a:r>
            <a:r>
              <a:rPr lang="en-US" altLang="en-US" i="1">
                <a:solidFill>
                  <a:srgbClr val="009900"/>
                </a:solidFill>
              </a:rPr>
              <a:t>p</a:t>
            </a:r>
            <a:r>
              <a:rPr lang="en-US" altLang="en-US">
                <a:solidFill>
                  <a:srgbClr val="009900"/>
                </a:solidFill>
              </a:rPr>
              <a:t>, </a:t>
            </a:r>
            <a:r>
              <a:rPr lang="en-US" altLang="en-US" i="1">
                <a:solidFill>
                  <a:srgbClr val="009900"/>
                </a:solidFill>
              </a:rPr>
              <a:t>n</a:t>
            </a:r>
            <a:r>
              <a:rPr lang="en-US" altLang="en-US">
                <a:solidFill>
                  <a:srgbClr val="009900"/>
                </a:solidFill>
              </a:rPr>
              <a:t>)			gamma(</a:t>
            </a:r>
            <a:r>
              <a:rPr lang="en-US" altLang="en-US" i="1">
                <a:solidFill>
                  <a:srgbClr val="009900"/>
                </a:solidFill>
              </a:rPr>
              <a:t>a</a:t>
            </a:r>
            <a:r>
              <a:rPr lang="en-US" altLang="en-US">
                <a:solidFill>
                  <a:srgbClr val="009900"/>
                </a:solidFill>
              </a:rPr>
              <a:t>, </a:t>
            </a:r>
            <a:r>
              <a:rPr lang="en-US" altLang="en-US" i="1">
                <a:solidFill>
                  <a:srgbClr val="009900"/>
                </a:solidFill>
              </a:rPr>
              <a:t>b</a:t>
            </a:r>
            <a:r>
              <a:rPr lang="en-US" altLang="en-US">
                <a:solidFill>
                  <a:srgbClr val="009900"/>
                </a:solidFill>
              </a:rPr>
              <a:t>)</a:t>
            </a:r>
          </a:p>
          <a:p>
            <a:pPr lvl="1">
              <a:buFontTx/>
              <a:buNone/>
            </a:pPr>
            <a:r>
              <a:rPr lang="en-US" altLang="en-US">
                <a:solidFill>
                  <a:srgbClr val="009900"/>
                </a:solidFill>
              </a:rPr>
              <a:t>Poisson(</a:t>
            </a:r>
            <a:r>
              <a:rPr lang="en-US" altLang="en-US" i="1">
                <a:solidFill>
                  <a:srgbClr val="009900"/>
                </a:solidFill>
              </a:rPr>
              <a:t>p</a:t>
            </a:r>
            <a:r>
              <a:rPr lang="en-US" altLang="en-US">
                <a:solidFill>
                  <a:srgbClr val="009900"/>
                </a:solidFill>
              </a:rPr>
              <a:t>)			exponential(</a:t>
            </a:r>
            <a:r>
              <a:rPr lang="en-US" altLang="en-US">
                <a:solidFill>
                  <a:srgbClr val="009900"/>
                </a:solidFill>
                <a:sym typeface="Symbol" panose="05050102010706020507" pitchFamily="18" charset="2"/>
              </a:rPr>
              <a:t>)</a:t>
            </a:r>
            <a:endParaRPr lang="en-US" altLang="en-US">
              <a:solidFill>
                <a:srgbClr val="009900"/>
              </a:solidFill>
            </a:endParaRPr>
          </a:p>
          <a:p>
            <a:pPr lvl="1">
              <a:lnSpc>
                <a:spcPts val="800"/>
              </a:lnSpc>
              <a:spcBef>
                <a:spcPct val="0"/>
              </a:spcBef>
              <a:buFontTx/>
              <a:buNone/>
            </a:pPr>
            <a:r>
              <a:rPr lang="en-US" altLang="en-US" sz="2400" b="1">
                <a:solidFill>
                  <a:srgbClr val="009900"/>
                </a:solidFill>
              </a:rPr>
              <a:t>.						.</a:t>
            </a:r>
          </a:p>
          <a:p>
            <a:pPr lvl="1">
              <a:lnSpc>
                <a:spcPts val="800"/>
              </a:lnSpc>
              <a:spcBef>
                <a:spcPct val="0"/>
              </a:spcBef>
              <a:buFontTx/>
              <a:buNone/>
            </a:pPr>
            <a:r>
              <a:rPr lang="en-US" altLang="en-US" sz="2400" b="1">
                <a:solidFill>
                  <a:srgbClr val="009900"/>
                </a:solidFill>
              </a:rPr>
              <a:t>.						.</a:t>
            </a:r>
          </a:p>
          <a:p>
            <a:pPr lvl="1">
              <a:lnSpc>
                <a:spcPts val="800"/>
              </a:lnSpc>
              <a:spcBef>
                <a:spcPct val="0"/>
              </a:spcBef>
              <a:buFontTx/>
              <a:buNone/>
            </a:pPr>
            <a:r>
              <a:rPr lang="en-US" altLang="en-US" sz="2400" b="1">
                <a:solidFill>
                  <a:srgbClr val="009900"/>
                </a:solidFill>
              </a:rPr>
              <a:t>.						.</a:t>
            </a:r>
          </a:p>
        </p:txBody>
      </p:sp>
    </p:spTree>
    <p:extLst>
      <p:ext uri="{BB962C8B-B14F-4D97-AF65-F5344CB8AC3E}">
        <p14:creationId xmlns:p14="http://schemas.microsoft.com/office/powerpoint/2010/main" val="258673933"/>
      </p:ext>
    </p:extLst>
  </p:cSld>
  <p:clrMapOvr>
    <a:masterClrMapping/>
  </p:clrMapOvr>
</p:sld>
</file>

<file path=ppt/slides/slide4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466" name="Title 3"/>
          <p:cNvSpPr>
            <a:spLocks noGrp="1"/>
          </p:cNvSpPr>
          <p:nvPr>
            <p:ph type="title"/>
          </p:nvPr>
        </p:nvSpPr>
        <p:spPr>
          <a:xfrm>
            <a:off x="0" y="457200"/>
            <a:ext cx="9144000" cy="1143000"/>
          </a:xfrm>
        </p:spPr>
        <p:txBody>
          <a:bodyPr/>
          <a:lstStyle/>
          <a:p>
            <a:r>
              <a:rPr lang="en-US" altLang="en-US"/>
              <a:t>Example: non-parametric problem</a:t>
            </a:r>
          </a:p>
        </p:txBody>
      </p:sp>
      <p:pic>
        <p:nvPicPr>
          <p:cNvPr id="62467" name="Picture 2"/>
          <p:cNvPicPr>
            <a:picLocks noChangeAspect="1" noChangeArrowheads="1"/>
          </p:cNvPicPr>
          <p:nvPr/>
        </p:nvPicPr>
        <p:blipFill>
          <a:blip r:embed="rId2">
            <a:extLst>
              <a:ext uri="{28A0092B-C50C-407E-A947-70E740481C1C}">
                <a14:useLocalDpi xmlns:a14="http://schemas.microsoft.com/office/drawing/2010/main" val="0"/>
              </a:ext>
            </a:extLst>
          </a:blip>
          <a:srcRect l="10001" t="10001" r="6000" b="12000"/>
          <a:stretch>
            <a:fillRect/>
          </a:stretch>
        </p:blipFill>
        <p:spPr bwMode="auto">
          <a:xfrm>
            <a:off x="2324100" y="2678113"/>
            <a:ext cx="6145213" cy="34909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2468" name="Rectangle 29"/>
          <p:cNvSpPr>
            <a:spLocks noChangeArrowheads="1"/>
          </p:cNvSpPr>
          <p:nvPr/>
        </p:nvSpPr>
        <p:spPr bwMode="auto">
          <a:xfrm rot="-5400000">
            <a:off x="2027237" y="5770563"/>
            <a:ext cx="365125" cy="152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eaVert" wrap="none" lIns="0" tIns="0" rIns="0" bIns="0">
            <a:spAutoFit/>
          </a:bodyPr>
          <a:lstStyle>
            <a:lvl1pPr>
              <a:spcBef>
                <a:spcPct val="20000"/>
              </a:spcBef>
              <a:buChar char="•"/>
              <a:defRPr sz="3200">
                <a:solidFill>
                  <a:schemeClr val="tx1"/>
                </a:solidFill>
                <a:latin typeface="Times New Roman" panose="02020603050405020304" pitchFamily="18" charset="0"/>
                <a:ea typeface="MS PGothic" panose="020B0600070205080204" pitchFamily="34" charset="-128"/>
              </a:defRPr>
            </a:lvl1pPr>
            <a:lvl2pPr marL="742950" indent="-285750">
              <a:spcBef>
                <a:spcPct val="20000"/>
              </a:spcBef>
              <a:buChar char="–"/>
              <a:defRPr sz="2800">
                <a:solidFill>
                  <a:schemeClr val="tx1"/>
                </a:solidFill>
                <a:latin typeface="Times New Roman" panose="02020603050405020304" pitchFamily="18" charset="0"/>
                <a:ea typeface="MS PGothic" panose="020B0600070205080204" pitchFamily="34" charset="-128"/>
              </a:defRPr>
            </a:lvl2pPr>
            <a:lvl3pPr marL="1143000" indent="-228600">
              <a:spcBef>
                <a:spcPct val="20000"/>
              </a:spcBef>
              <a:buChar char="•"/>
              <a:defRPr sz="2400">
                <a:solidFill>
                  <a:schemeClr val="tx1"/>
                </a:solidFill>
                <a:latin typeface="Times New Roman" panose="02020603050405020304" pitchFamily="18" charset="0"/>
                <a:ea typeface="MS PGothic"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9pPr>
          </a:lstStyle>
          <a:p>
            <a:pPr algn="r" eaLnBrk="1" hangingPunct="1">
              <a:spcBef>
                <a:spcPct val="0"/>
              </a:spcBef>
              <a:buFontTx/>
              <a:buNone/>
            </a:pPr>
            <a:r>
              <a:rPr lang="en-US" altLang="en-US" sz="2400"/>
              <a:t>0</a:t>
            </a:r>
          </a:p>
        </p:txBody>
      </p:sp>
      <p:sp>
        <p:nvSpPr>
          <p:cNvPr id="62469" name="Rectangle 30"/>
          <p:cNvSpPr>
            <a:spLocks noChangeArrowheads="1"/>
          </p:cNvSpPr>
          <p:nvPr/>
        </p:nvSpPr>
        <p:spPr bwMode="auto">
          <a:xfrm rot="-5400000">
            <a:off x="1912937" y="5065713"/>
            <a:ext cx="365125" cy="381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eaVert" wrap="none" lIns="0" tIns="0" rIns="0" bIns="0">
            <a:spAutoFit/>
          </a:bodyPr>
          <a:lstStyle>
            <a:lvl1pPr>
              <a:spcBef>
                <a:spcPct val="20000"/>
              </a:spcBef>
              <a:buChar char="•"/>
              <a:defRPr sz="3200">
                <a:solidFill>
                  <a:schemeClr val="tx1"/>
                </a:solidFill>
                <a:latin typeface="Times New Roman" panose="02020603050405020304" pitchFamily="18" charset="0"/>
                <a:ea typeface="MS PGothic" panose="020B0600070205080204" pitchFamily="34" charset="-128"/>
              </a:defRPr>
            </a:lvl1pPr>
            <a:lvl2pPr marL="742950" indent="-285750">
              <a:spcBef>
                <a:spcPct val="20000"/>
              </a:spcBef>
              <a:buChar char="–"/>
              <a:defRPr sz="2800">
                <a:solidFill>
                  <a:schemeClr val="tx1"/>
                </a:solidFill>
                <a:latin typeface="Times New Roman" panose="02020603050405020304" pitchFamily="18" charset="0"/>
                <a:ea typeface="MS PGothic" panose="020B0600070205080204" pitchFamily="34" charset="-128"/>
              </a:defRPr>
            </a:lvl2pPr>
            <a:lvl3pPr marL="1143000" indent="-228600">
              <a:spcBef>
                <a:spcPct val="20000"/>
              </a:spcBef>
              <a:buChar char="•"/>
              <a:defRPr sz="2400">
                <a:solidFill>
                  <a:schemeClr val="tx1"/>
                </a:solidFill>
                <a:latin typeface="Times New Roman" panose="02020603050405020304" pitchFamily="18" charset="0"/>
                <a:ea typeface="MS PGothic"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9pPr>
          </a:lstStyle>
          <a:p>
            <a:pPr algn="r" eaLnBrk="1" hangingPunct="1">
              <a:spcBef>
                <a:spcPct val="0"/>
              </a:spcBef>
              <a:buFontTx/>
              <a:buNone/>
            </a:pPr>
            <a:r>
              <a:rPr lang="en-US" altLang="en-US" sz="2400"/>
              <a:t>0.2</a:t>
            </a:r>
          </a:p>
        </p:txBody>
      </p:sp>
      <p:sp>
        <p:nvSpPr>
          <p:cNvPr id="62470" name="Rectangle 31"/>
          <p:cNvSpPr>
            <a:spLocks noChangeArrowheads="1"/>
          </p:cNvSpPr>
          <p:nvPr/>
        </p:nvSpPr>
        <p:spPr bwMode="auto">
          <a:xfrm rot="-5400000">
            <a:off x="1912937" y="4465638"/>
            <a:ext cx="365125" cy="381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eaVert" wrap="none" lIns="0" tIns="0" rIns="0" bIns="0">
            <a:spAutoFit/>
          </a:bodyPr>
          <a:lstStyle>
            <a:lvl1pPr>
              <a:spcBef>
                <a:spcPct val="20000"/>
              </a:spcBef>
              <a:buChar char="•"/>
              <a:defRPr sz="3200">
                <a:solidFill>
                  <a:schemeClr val="tx1"/>
                </a:solidFill>
                <a:latin typeface="Times New Roman" panose="02020603050405020304" pitchFamily="18" charset="0"/>
                <a:ea typeface="MS PGothic" panose="020B0600070205080204" pitchFamily="34" charset="-128"/>
              </a:defRPr>
            </a:lvl1pPr>
            <a:lvl2pPr marL="742950" indent="-285750">
              <a:spcBef>
                <a:spcPct val="20000"/>
              </a:spcBef>
              <a:buChar char="–"/>
              <a:defRPr sz="2800">
                <a:solidFill>
                  <a:schemeClr val="tx1"/>
                </a:solidFill>
                <a:latin typeface="Times New Roman" panose="02020603050405020304" pitchFamily="18" charset="0"/>
                <a:ea typeface="MS PGothic" panose="020B0600070205080204" pitchFamily="34" charset="-128"/>
              </a:defRPr>
            </a:lvl2pPr>
            <a:lvl3pPr marL="1143000" indent="-228600">
              <a:spcBef>
                <a:spcPct val="20000"/>
              </a:spcBef>
              <a:buChar char="•"/>
              <a:defRPr sz="2400">
                <a:solidFill>
                  <a:schemeClr val="tx1"/>
                </a:solidFill>
                <a:latin typeface="Times New Roman" panose="02020603050405020304" pitchFamily="18" charset="0"/>
                <a:ea typeface="MS PGothic"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9pPr>
          </a:lstStyle>
          <a:p>
            <a:pPr algn="r" eaLnBrk="1" hangingPunct="1">
              <a:spcBef>
                <a:spcPct val="0"/>
              </a:spcBef>
              <a:buFontTx/>
              <a:buNone/>
            </a:pPr>
            <a:r>
              <a:rPr lang="en-US" altLang="en-US" sz="2400"/>
              <a:t>0.4</a:t>
            </a:r>
          </a:p>
        </p:txBody>
      </p:sp>
      <p:sp>
        <p:nvSpPr>
          <p:cNvPr id="62471" name="Rectangle 32"/>
          <p:cNvSpPr>
            <a:spLocks noChangeArrowheads="1"/>
          </p:cNvSpPr>
          <p:nvPr/>
        </p:nvSpPr>
        <p:spPr bwMode="auto">
          <a:xfrm rot="-5400000">
            <a:off x="1912937" y="3875088"/>
            <a:ext cx="365125" cy="381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eaVert" wrap="none" lIns="0" tIns="0" rIns="0" bIns="0">
            <a:spAutoFit/>
          </a:bodyPr>
          <a:lstStyle>
            <a:lvl1pPr>
              <a:spcBef>
                <a:spcPct val="20000"/>
              </a:spcBef>
              <a:buChar char="•"/>
              <a:defRPr sz="3200">
                <a:solidFill>
                  <a:schemeClr val="tx1"/>
                </a:solidFill>
                <a:latin typeface="Times New Roman" panose="02020603050405020304" pitchFamily="18" charset="0"/>
                <a:ea typeface="MS PGothic" panose="020B0600070205080204" pitchFamily="34" charset="-128"/>
              </a:defRPr>
            </a:lvl1pPr>
            <a:lvl2pPr marL="742950" indent="-285750">
              <a:spcBef>
                <a:spcPct val="20000"/>
              </a:spcBef>
              <a:buChar char="–"/>
              <a:defRPr sz="2800">
                <a:solidFill>
                  <a:schemeClr val="tx1"/>
                </a:solidFill>
                <a:latin typeface="Times New Roman" panose="02020603050405020304" pitchFamily="18" charset="0"/>
                <a:ea typeface="MS PGothic" panose="020B0600070205080204" pitchFamily="34" charset="-128"/>
              </a:defRPr>
            </a:lvl2pPr>
            <a:lvl3pPr marL="1143000" indent="-228600">
              <a:spcBef>
                <a:spcPct val="20000"/>
              </a:spcBef>
              <a:buChar char="•"/>
              <a:defRPr sz="2400">
                <a:solidFill>
                  <a:schemeClr val="tx1"/>
                </a:solidFill>
                <a:latin typeface="Times New Roman" panose="02020603050405020304" pitchFamily="18" charset="0"/>
                <a:ea typeface="MS PGothic"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9pPr>
          </a:lstStyle>
          <a:p>
            <a:pPr algn="r" eaLnBrk="1" hangingPunct="1">
              <a:spcBef>
                <a:spcPct val="0"/>
              </a:spcBef>
              <a:buFontTx/>
              <a:buNone/>
            </a:pPr>
            <a:r>
              <a:rPr lang="en-US" altLang="en-US" sz="2400"/>
              <a:t>0.6</a:t>
            </a:r>
          </a:p>
        </p:txBody>
      </p:sp>
      <p:sp>
        <p:nvSpPr>
          <p:cNvPr id="62472" name="Rectangle 33"/>
          <p:cNvSpPr>
            <a:spLocks noChangeArrowheads="1"/>
          </p:cNvSpPr>
          <p:nvPr/>
        </p:nvSpPr>
        <p:spPr bwMode="auto">
          <a:xfrm rot="-5400000">
            <a:off x="1912937" y="3270251"/>
            <a:ext cx="365125" cy="381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eaVert" wrap="none" lIns="0" tIns="0" rIns="0" bIns="0">
            <a:spAutoFit/>
          </a:bodyPr>
          <a:lstStyle>
            <a:lvl1pPr>
              <a:spcBef>
                <a:spcPct val="20000"/>
              </a:spcBef>
              <a:buChar char="•"/>
              <a:defRPr sz="3200">
                <a:solidFill>
                  <a:schemeClr val="tx1"/>
                </a:solidFill>
                <a:latin typeface="Times New Roman" panose="02020603050405020304" pitchFamily="18" charset="0"/>
                <a:ea typeface="MS PGothic" panose="020B0600070205080204" pitchFamily="34" charset="-128"/>
              </a:defRPr>
            </a:lvl1pPr>
            <a:lvl2pPr marL="742950" indent="-285750">
              <a:spcBef>
                <a:spcPct val="20000"/>
              </a:spcBef>
              <a:buChar char="–"/>
              <a:defRPr sz="2800">
                <a:solidFill>
                  <a:schemeClr val="tx1"/>
                </a:solidFill>
                <a:latin typeface="Times New Roman" panose="02020603050405020304" pitchFamily="18" charset="0"/>
                <a:ea typeface="MS PGothic" panose="020B0600070205080204" pitchFamily="34" charset="-128"/>
              </a:defRPr>
            </a:lvl2pPr>
            <a:lvl3pPr marL="1143000" indent="-228600">
              <a:spcBef>
                <a:spcPct val="20000"/>
              </a:spcBef>
              <a:buChar char="•"/>
              <a:defRPr sz="2400">
                <a:solidFill>
                  <a:schemeClr val="tx1"/>
                </a:solidFill>
                <a:latin typeface="Times New Roman" panose="02020603050405020304" pitchFamily="18" charset="0"/>
                <a:ea typeface="MS PGothic"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9pPr>
          </a:lstStyle>
          <a:p>
            <a:pPr algn="r" eaLnBrk="1" hangingPunct="1">
              <a:spcBef>
                <a:spcPct val="0"/>
              </a:spcBef>
              <a:buFontTx/>
              <a:buNone/>
            </a:pPr>
            <a:r>
              <a:rPr lang="en-US" altLang="en-US" sz="2400"/>
              <a:t>0.8</a:t>
            </a:r>
          </a:p>
        </p:txBody>
      </p:sp>
      <p:sp>
        <p:nvSpPr>
          <p:cNvPr id="62473" name="Rectangle 34"/>
          <p:cNvSpPr>
            <a:spLocks noChangeArrowheads="1"/>
          </p:cNvSpPr>
          <p:nvPr/>
        </p:nvSpPr>
        <p:spPr bwMode="auto">
          <a:xfrm rot="-5400000">
            <a:off x="2027237" y="2794001"/>
            <a:ext cx="365125" cy="152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eaVert" wrap="none" lIns="0" tIns="0" rIns="0" bIns="0">
            <a:spAutoFit/>
          </a:bodyPr>
          <a:lstStyle>
            <a:lvl1pPr>
              <a:spcBef>
                <a:spcPct val="20000"/>
              </a:spcBef>
              <a:buChar char="•"/>
              <a:defRPr sz="3200">
                <a:solidFill>
                  <a:schemeClr val="tx1"/>
                </a:solidFill>
                <a:latin typeface="Times New Roman" panose="02020603050405020304" pitchFamily="18" charset="0"/>
                <a:ea typeface="MS PGothic" panose="020B0600070205080204" pitchFamily="34" charset="-128"/>
              </a:defRPr>
            </a:lvl1pPr>
            <a:lvl2pPr marL="742950" indent="-285750">
              <a:spcBef>
                <a:spcPct val="20000"/>
              </a:spcBef>
              <a:buChar char="–"/>
              <a:defRPr sz="2800">
                <a:solidFill>
                  <a:schemeClr val="tx1"/>
                </a:solidFill>
                <a:latin typeface="Times New Roman" panose="02020603050405020304" pitchFamily="18" charset="0"/>
                <a:ea typeface="MS PGothic" panose="020B0600070205080204" pitchFamily="34" charset="-128"/>
              </a:defRPr>
            </a:lvl2pPr>
            <a:lvl3pPr marL="1143000" indent="-228600">
              <a:spcBef>
                <a:spcPct val="20000"/>
              </a:spcBef>
              <a:buChar char="•"/>
              <a:defRPr sz="2400">
                <a:solidFill>
                  <a:schemeClr val="tx1"/>
                </a:solidFill>
                <a:latin typeface="Times New Roman" panose="02020603050405020304" pitchFamily="18" charset="0"/>
                <a:ea typeface="MS PGothic"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9pPr>
          </a:lstStyle>
          <a:p>
            <a:pPr algn="r" eaLnBrk="1" hangingPunct="1">
              <a:spcBef>
                <a:spcPct val="0"/>
              </a:spcBef>
              <a:buFontTx/>
              <a:buNone/>
            </a:pPr>
            <a:r>
              <a:rPr lang="en-US" altLang="en-US" sz="2400"/>
              <a:t>1</a:t>
            </a:r>
          </a:p>
        </p:txBody>
      </p:sp>
      <p:sp>
        <p:nvSpPr>
          <p:cNvPr id="62474" name="Rectangle 16"/>
          <p:cNvSpPr>
            <a:spLocks noChangeArrowheads="1"/>
          </p:cNvSpPr>
          <p:nvPr/>
        </p:nvSpPr>
        <p:spPr bwMode="auto">
          <a:xfrm>
            <a:off x="2590800" y="6107113"/>
            <a:ext cx="461963"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ea typeface="MS PGothic" panose="020B0600070205080204" pitchFamily="34" charset="-128"/>
              </a:defRPr>
            </a:lvl1pPr>
            <a:lvl2pPr marL="742950" indent="-285750">
              <a:spcBef>
                <a:spcPct val="20000"/>
              </a:spcBef>
              <a:buChar char="–"/>
              <a:defRPr sz="2800">
                <a:solidFill>
                  <a:schemeClr val="tx1"/>
                </a:solidFill>
                <a:latin typeface="Times New Roman" panose="02020603050405020304" pitchFamily="18" charset="0"/>
                <a:ea typeface="MS PGothic" panose="020B0600070205080204" pitchFamily="34" charset="-128"/>
              </a:defRPr>
            </a:lvl2pPr>
            <a:lvl3pPr marL="1143000" indent="-228600">
              <a:spcBef>
                <a:spcPct val="20000"/>
              </a:spcBef>
              <a:buChar char="•"/>
              <a:defRPr sz="2400">
                <a:solidFill>
                  <a:schemeClr val="tx1"/>
                </a:solidFill>
                <a:latin typeface="Times New Roman" panose="02020603050405020304" pitchFamily="18" charset="0"/>
                <a:ea typeface="MS PGothic"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9pPr>
          </a:lstStyle>
          <a:p>
            <a:pPr eaLnBrk="1" hangingPunct="1">
              <a:spcBef>
                <a:spcPct val="0"/>
              </a:spcBef>
              <a:buFontTx/>
              <a:buNone/>
            </a:pPr>
            <a:r>
              <a:rPr lang="en-US" altLang="en-US" sz="2400"/>
              <a:t>120</a:t>
            </a:r>
          </a:p>
        </p:txBody>
      </p:sp>
      <p:sp>
        <p:nvSpPr>
          <p:cNvPr id="62475" name="Rectangle 17"/>
          <p:cNvSpPr>
            <a:spLocks noChangeArrowheads="1"/>
          </p:cNvSpPr>
          <p:nvPr/>
        </p:nvSpPr>
        <p:spPr bwMode="auto">
          <a:xfrm>
            <a:off x="3714750" y="6107113"/>
            <a:ext cx="461963"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ea typeface="MS PGothic" panose="020B0600070205080204" pitchFamily="34" charset="-128"/>
              </a:defRPr>
            </a:lvl1pPr>
            <a:lvl2pPr marL="742950" indent="-285750">
              <a:spcBef>
                <a:spcPct val="20000"/>
              </a:spcBef>
              <a:buChar char="–"/>
              <a:defRPr sz="2800">
                <a:solidFill>
                  <a:schemeClr val="tx1"/>
                </a:solidFill>
                <a:latin typeface="Times New Roman" panose="02020603050405020304" pitchFamily="18" charset="0"/>
                <a:ea typeface="MS PGothic" panose="020B0600070205080204" pitchFamily="34" charset="-128"/>
              </a:defRPr>
            </a:lvl2pPr>
            <a:lvl3pPr marL="1143000" indent="-228600">
              <a:spcBef>
                <a:spcPct val="20000"/>
              </a:spcBef>
              <a:buChar char="•"/>
              <a:defRPr sz="2400">
                <a:solidFill>
                  <a:schemeClr val="tx1"/>
                </a:solidFill>
                <a:latin typeface="Times New Roman" panose="02020603050405020304" pitchFamily="18" charset="0"/>
                <a:ea typeface="MS PGothic"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9pPr>
          </a:lstStyle>
          <a:p>
            <a:pPr eaLnBrk="1" hangingPunct="1">
              <a:spcBef>
                <a:spcPct val="0"/>
              </a:spcBef>
              <a:buFontTx/>
              <a:buNone/>
            </a:pPr>
            <a:r>
              <a:rPr lang="en-US" altLang="en-US" sz="2400"/>
              <a:t>140</a:t>
            </a:r>
          </a:p>
        </p:txBody>
      </p:sp>
      <p:sp>
        <p:nvSpPr>
          <p:cNvPr id="62476" name="Rectangle 18"/>
          <p:cNvSpPr>
            <a:spLocks noChangeArrowheads="1"/>
          </p:cNvSpPr>
          <p:nvPr/>
        </p:nvSpPr>
        <p:spPr bwMode="auto">
          <a:xfrm>
            <a:off x="4838700" y="6107113"/>
            <a:ext cx="461963"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ea typeface="MS PGothic" panose="020B0600070205080204" pitchFamily="34" charset="-128"/>
              </a:defRPr>
            </a:lvl1pPr>
            <a:lvl2pPr marL="742950" indent="-285750">
              <a:spcBef>
                <a:spcPct val="20000"/>
              </a:spcBef>
              <a:buChar char="–"/>
              <a:defRPr sz="2800">
                <a:solidFill>
                  <a:schemeClr val="tx1"/>
                </a:solidFill>
                <a:latin typeface="Times New Roman" panose="02020603050405020304" pitchFamily="18" charset="0"/>
                <a:ea typeface="MS PGothic" panose="020B0600070205080204" pitchFamily="34" charset="-128"/>
              </a:defRPr>
            </a:lvl2pPr>
            <a:lvl3pPr marL="1143000" indent="-228600">
              <a:spcBef>
                <a:spcPct val="20000"/>
              </a:spcBef>
              <a:buChar char="•"/>
              <a:defRPr sz="2400">
                <a:solidFill>
                  <a:schemeClr val="tx1"/>
                </a:solidFill>
                <a:latin typeface="Times New Roman" panose="02020603050405020304" pitchFamily="18" charset="0"/>
                <a:ea typeface="MS PGothic"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9pPr>
          </a:lstStyle>
          <a:p>
            <a:pPr eaLnBrk="1" hangingPunct="1">
              <a:spcBef>
                <a:spcPct val="0"/>
              </a:spcBef>
              <a:buFontTx/>
              <a:buNone/>
            </a:pPr>
            <a:r>
              <a:rPr lang="en-US" altLang="en-US" sz="2400"/>
              <a:t>160</a:t>
            </a:r>
          </a:p>
        </p:txBody>
      </p:sp>
      <p:sp>
        <p:nvSpPr>
          <p:cNvPr id="62477" name="Rectangle 19"/>
          <p:cNvSpPr>
            <a:spLocks noChangeArrowheads="1"/>
          </p:cNvSpPr>
          <p:nvPr/>
        </p:nvSpPr>
        <p:spPr bwMode="auto">
          <a:xfrm>
            <a:off x="5962650" y="6107113"/>
            <a:ext cx="461963"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ea typeface="MS PGothic" panose="020B0600070205080204" pitchFamily="34" charset="-128"/>
              </a:defRPr>
            </a:lvl1pPr>
            <a:lvl2pPr marL="742950" indent="-285750">
              <a:spcBef>
                <a:spcPct val="20000"/>
              </a:spcBef>
              <a:buChar char="–"/>
              <a:defRPr sz="2800">
                <a:solidFill>
                  <a:schemeClr val="tx1"/>
                </a:solidFill>
                <a:latin typeface="Times New Roman" panose="02020603050405020304" pitchFamily="18" charset="0"/>
                <a:ea typeface="MS PGothic" panose="020B0600070205080204" pitchFamily="34" charset="-128"/>
              </a:defRPr>
            </a:lvl2pPr>
            <a:lvl3pPr marL="1143000" indent="-228600">
              <a:spcBef>
                <a:spcPct val="20000"/>
              </a:spcBef>
              <a:buChar char="•"/>
              <a:defRPr sz="2400">
                <a:solidFill>
                  <a:schemeClr val="tx1"/>
                </a:solidFill>
                <a:latin typeface="Times New Roman" panose="02020603050405020304" pitchFamily="18" charset="0"/>
                <a:ea typeface="MS PGothic"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9pPr>
          </a:lstStyle>
          <a:p>
            <a:pPr eaLnBrk="1" hangingPunct="1">
              <a:spcBef>
                <a:spcPct val="0"/>
              </a:spcBef>
              <a:buFontTx/>
              <a:buNone/>
            </a:pPr>
            <a:r>
              <a:rPr lang="en-US" altLang="en-US" sz="2400"/>
              <a:t>180</a:t>
            </a:r>
          </a:p>
        </p:txBody>
      </p:sp>
      <p:sp>
        <p:nvSpPr>
          <p:cNvPr id="62478" name="Rectangle 20"/>
          <p:cNvSpPr>
            <a:spLocks noChangeArrowheads="1"/>
          </p:cNvSpPr>
          <p:nvPr/>
        </p:nvSpPr>
        <p:spPr bwMode="auto">
          <a:xfrm>
            <a:off x="7086600" y="6107113"/>
            <a:ext cx="461963"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ea typeface="MS PGothic" panose="020B0600070205080204" pitchFamily="34" charset="-128"/>
              </a:defRPr>
            </a:lvl1pPr>
            <a:lvl2pPr marL="742950" indent="-285750">
              <a:spcBef>
                <a:spcPct val="20000"/>
              </a:spcBef>
              <a:buChar char="–"/>
              <a:defRPr sz="2800">
                <a:solidFill>
                  <a:schemeClr val="tx1"/>
                </a:solidFill>
                <a:latin typeface="Times New Roman" panose="02020603050405020304" pitchFamily="18" charset="0"/>
                <a:ea typeface="MS PGothic" panose="020B0600070205080204" pitchFamily="34" charset="-128"/>
              </a:defRPr>
            </a:lvl2pPr>
            <a:lvl3pPr marL="1143000" indent="-228600">
              <a:spcBef>
                <a:spcPct val="20000"/>
              </a:spcBef>
              <a:buChar char="•"/>
              <a:defRPr sz="2400">
                <a:solidFill>
                  <a:schemeClr val="tx1"/>
                </a:solidFill>
                <a:latin typeface="Times New Roman" panose="02020603050405020304" pitchFamily="18" charset="0"/>
                <a:ea typeface="MS PGothic"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9pPr>
          </a:lstStyle>
          <a:p>
            <a:pPr eaLnBrk="1" hangingPunct="1">
              <a:spcBef>
                <a:spcPct val="0"/>
              </a:spcBef>
              <a:buFontTx/>
              <a:buNone/>
            </a:pPr>
            <a:r>
              <a:rPr lang="en-US" altLang="en-US" sz="2400"/>
              <a:t>200</a:t>
            </a:r>
          </a:p>
        </p:txBody>
      </p:sp>
      <p:sp>
        <p:nvSpPr>
          <p:cNvPr id="19" name="TextBox 18"/>
          <p:cNvSpPr txBox="1"/>
          <p:nvPr/>
        </p:nvSpPr>
        <p:spPr>
          <a:xfrm>
            <a:off x="228600" y="1828800"/>
            <a:ext cx="1676400" cy="4894263"/>
          </a:xfrm>
          <a:prstGeom prst="rect">
            <a:avLst/>
          </a:prstGeom>
          <a:noFill/>
        </p:spPr>
        <p:txBody>
          <a:bodyPr>
            <a:spAutoFit/>
          </a:bodyPr>
          <a:lstStyle/>
          <a:p>
            <a:pPr eaLnBrk="1" hangingPunct="1">
              <a:defRPr/>
            </a:pPr>
            <a:r>
              <a:rPr lang="en-US" sz="2400" dirty="0">
                <a:solidFill>
                  <a:srgbClr val="FF0000"/>
                </a:solidFill>
                <a:latin typeface="+mj-lt"/>
                <a:ea typeface="+mn-ea"/>
              </a:rPr>
              <a:t>Data</a:t>
            </a:r>
          </a:p>
          <a:p>
            <a:pPr eaLnBrk="1" hangingPunct="1">
              <a:defRPr/>
            </a:pPr>
            <a:r>
              <a:rPr lang="en-US" sz="2400" dirty="0">
                <a:solidFill>
                  <a:srgbClr val="FF0000"/>
                </a:solidFill>
                <a:latin typeface="+mj-lt"/>
                <a:ea typeface="+mn-ea"/>
              </a:rPr>
              <a:t>140.2</a:t>
            </a:r>
          </a:p>
          <a:p>
            <a:pPr eaLnBrk="1" hangingPunct="1">
              <a:defRPr/>
            </a:pPr>
            <a:r>
              <a:rPr lang="en-US" sz="2400" dirty="0">
                <a:solidFill>
                  <a:srgbClr val="FF0000"/>
                </a:solidFill>
                <a:latin typeface="+mj-lt"/>
                <a:ea typeface="+mn-ea"/>
              </a:rPr>
              <a:t>121.2</a:t>
            </a:r>
          </a:p>
          <a:p>
            <a:pPr eaLnBrk="1" hangingPunct="1">
              <a:defRPr/>
            </a:pPr>
            <a:r>
              <a:rPr lang="en-US" sz="2400" dirty="0">
                <a:solidFill>
                  <a:srgbClr val="FF0000"/>
                </a:solidFill>
                <a:latin typeface="+mj-lt"/>
                <a:ea typeface="+mn-ea"/>
              </a:rPr>
              <a:t>154</a:t>
            </a:r>
          </a:p>
          <a:p>
            <a:pPr eaLnBrk="1" hangingPunct="1">
              <a:defRPr/>
            </a:pPr>
            <a:r>
              <a:rPr lang="en-US" sz="2400" dirty="0">
                <a:solidFill>
                  <a:srgbClr val="FF0000"/>
                </a:solidFill>
                <a:latin typeface="+mj-lt"/>
                <a:ea typeface="+mn-ea"/>
              </a:rPr>
              <a:t>162.6</a:t>
            </a:r>
          </a:p>
          <a:p>
            <a:pPr eaLnBrk="1" hangingPunct="1">
              <a:defRPr/>
            </a:pPr>
            <a:r>
              <a:rPr lang="en-US" sz="2400" dirty="0">
                <a:solidFill>
                  <a:srgbClr val="FF0000"/>
                </a:solidFill>
                <a:latin typeface="+mj-lt"/>
                <a:ea typeface="+mn-ea"/>
              </a:rPr>
              <a:t>136.9</a:t>
            </a:r>
          </a:p>
          <a:p>
            <a:pPr eaLnBrk="1" hangingPunct="1">
              <a:defRPr/>
            </a:pPr>
            <a:r>
              <a:rPr lang="en-US" sz="2400" dirty="0">
                <a:solidFill>
                  <a:srgbClr val="FF0000"/>
                </a:solidFill>
                <a:latin typeface="+mj-lt"/>
                <a:ea typeface="+mn-ea"/>
              </a:rPr>
              <a:t>215.9</a:t>
            </a:r>
          </a:p>
          <a:p>
            <a:pPr eaLnBrk="1" hangingPunct="1">
              <a:defRPr/>
            </a:pPr>
            <a:r>
              <a:rPr lang="en-US" sz="2400" dirty="0">
                <a:solidFill>
                  <a:srgbClr val="FF0000"/>
                </a:solidFill>
                <a:latin typeface="+mj-lt"/>
                <a:ea typeface="+mn-ea"/>
              </a:rPr>
              <a:t>117.5</a:t>
            </a:r>
          </a:p>
          <a:p>
            <a:pPr eaLnBrk="1" hangingPunct="1">
              <a:defRPr/>
            </a:pPr>
            <a:r>
              <a:rPr lang="en-US" sz="2400" dirty="0">
                <a:solidFill>
                  <a:srgbClr val="FF0000"/>
                </a:solidFill>
                <a:latin typeface="+mj-lt"/>
                <a:ea typeface="+mn-ea"/>
              </a:rPr>
              <a:t>166.7</a:t>
            </a:r>
          </a:p>
          <a:p>
            <a:pPr eaLnBrk="1" hangingPunct="1">
              <a:defRPr/>
            </a:pPr>
            <a:r>
              <a:rPr lang="en-US" sz="2400" dirty="0">
                <a:solidFill>
                  <a:srgbClr val="FF0000"/>
                </a:solidFill>
                <a:latin typeface="+mj-lt"/>
                <a:ea typeface="+mn-ea"/>
              </a:rPr>
              <a:t>165.2</a:t>
            </a:r>
          </a:p>
          <a:p>
            <a:pPr eaLnBrk="1" hangingPunct="1">
              <a:defRPr/>
            </a:pPr>
            <a:r>
              <a:rPr lang="en-US" sz="2400" dirty="0">
                <a:solidFill>
                  <a:srgbClr val="FF0000"/>
                </a:solidFill>
                <a:latin typeface="+mj-lt"/>
                <a:ea typeface="+mn-ea"/>
              </a:rPr>
              <a:t>128.9</a:t>
            </a:r>
          </a:p>
          <a:p>
            <a:pPr eaLnBrk="1" hangingPunct="1">
              <a:defRPr/>
            </a:pPr>
            <a:r>
              <a:rPr lang="en-US" sz="2400" dirty="0">
                <a:solidFill>
                  <a:srgbClr val="FF0000"/>
                </a:solidFill>
                <a:latin typeface="+mj-lt"/>
                <a:ea typeface="+mn-ea"/>
              </a:rPr>
              <a:t>150.6</a:t>
            </a:r>
          </a:p>
          <a:p>
            <a:pPr eaLnBrk="1" hangingPunct="1">
              <a:defRPr/>
            </a:pPr>
            <a:r>
              <a:rPr lang="en-US" sz="2400" dirty="0">
                <a:solidFill>
                  <a:srgbClr val="FF0000"/>
                </a:solidFill>
                <a:latin typeface="+mj-lt"/>
                <a:ea typeface="+mn-ea"/>
              </a:rPr>
              <a:t>214.3</a:t>
            </a:r>
          </a:p>
        </p:txBody>
      </p:sp>
      <p:sp>
        <p:nvSpPr>
          <p:cNvPr id="21" name="TextBox 20"/>
          <p:cNvSpPr txBox="1"/>
          <p:nvPr/>
        </p:nvSpPr>
        <p:spPr>
          <a:xfrm>
            <a:off x="2590800" y="2895600"/>
            <a:ext cx="2895600" cy="1384995"/>
          </a:xfrm>
          <a:prstGeom prst="rect">
            <a:avLst/>
          </a:prstGeom>
          <a:noFill/>
        </p:spPr>
        <p:txBody>
          <a:bodyPr>
            <a:spAutoFit/>
          </a:bodyPr>
          <a:lstStyle/>
          <a:p>
            <a:pPr eaLnBrk="1" hangingPunct="1">
              <a:defRPr/>
            </a:pPr>
            <a:r>
              <a:rPr lang="en-US" sz="2800" dirty="0">
                <a:latin typeface="+mn-lt"/>
                <a:ea typeface="+mn-ea"/>
              </a:rPr>
              <a:t>Has the performance interpretation</a:t>
            </a:r>
          </a:p>
        </p:txBody>
      </p:sp>
      <p:sp>
        <p:nvSpPr>
          <p:cNvPr id="22" name="TextBox 21"/>
          <p:cNvSpPr txBox="1"/>
          <p:nvPr/>
        </p:nvSpPr>
        <p:spPr>
          <a:xfrm>
            <a:off x="1752600" y="1600200"/>
            <a:ext cx="5562600" cy="584200"/>
          </a:xfrm>
          <a:prstGeom prst="rect">
            <a:avLst/>
          </a:prstGeom>
          <a:noFill/>
        </p:spPr>
        <p:txBody>
          <a:bodyPr wrap="none">
            <a:spAutoFit/>
          </a:bodyPr>
          <a:lstStyle/>
          <a:p>
            <a:pPr eaLnBrk="1" hangingPunct="1">
              <a:defRPr/>
            </a:pPr>
            <a:r>
              <a:rPr lang="en-US" sz="3200" i="1" dirty="0">
                <a:solidFill>
                  <a:srgbClr val="FF0000"/>
                </a:solidFill>
                <a:latin typeface="+mn-lt"/>
                <a:ea typeface="+mn-ea"/>
              </a:rPr>
              <a:t>X</a:t>
            </a:r>
            <a:r>
              <a:rPr lang="en-US" sz="3200" dirty="0">
                <a:solidFill>
                  <a:srgbClr val="FF0000"/>
                </a:solidFill>
                <a:latin typeface="+mn-lt"/>
                <a:ea typeface="+mn-ea"/>
              </a:rPr>
              <a:t> ~ [(1+</a:t>
            </a:r>
            <a:r>
              <a:rPr lang="en-US" sz="3200" i="1" dirty="0">
                <a:solidFill>
                  <a:srgbClr val="FF0000"/>
                </a:solidFill>
                <a:latin typeface="+mn-lt"/>
                <a:ea typeface="+mn-ea"/>
              </a:rPr>
              <a:t>C</a:t>
            </a:r>
            <a:r>
              <a:rPr lang="en-US" sz="3200" dirty="0">
                <a:solidFill>
                  <a:srgbClr val="FF0000"/>
                </a:solidFill>
                <a:latin typeface="+mn-lt"/>
                <a:ea typeface="+mn-ea"/>
              </a:rPr>
              <a:t>(</a:t>
            </a:r>
            <a:r>
              <a:rPr lang="en-US" sz="3200" i="1" dirty="0">
                <a:solidFill>
                  <a:srgbClr val="FF0000"/>
                </a:solidFill>
                <a:latin typeface="+mn-lt"/>
                <a:ea typeface="+mn-ea"/>
              </a:rPr>
              <a:t>x</a:t>
            </a:r>
            <a:r>
              <a:rPr lang="en-US" sz="3200" dirty="0">
                <a:solidFill>
                  <a:srgbClr val="FF0000"/>
                </a:solidFill>
                <a:latin typeface="+mn-lt"/>
                <a:ea typeface="+mn-ea"/>
              </a:rPr>
              <a:t>))/(1+</a:t>
            </a:r>
            <a:r>
              <a:rPr lang="en-US" sz="3200" i="1" dirty="0">
                <a:solidFill>
                  <a:srgbClr val="FF0000"/>
                </a:solidFill>
                <a:latin typeface="+mn-lt"/>
                <a:ea typeface="+mn-ea"/>
              </a:rPr>
              <a:t>n</a:t>
            </a:r>
            <a:r>
              <a:rPr lang="en-US" sz="3200" dirty="0">
                <a:solidFill>
                  <a:srgbClr val="FF0000"/>
                </a:solidFill>
                <a:latin typeface="+mn-lt"/>
                <a:ea typeface="+mn-ea"/>
              </a:rPr>
              <a:t>), </a:t>
            </a:r>
            <a:r>
              <a:rPr lang="en-US" sz="3200" i="1" dirty="0">
                <a:solidFill>
                  <a:srgbClr val="FF0000"/>
                </a:solidFill>
                <a:latin typeface="+mn-lt"/>
                <a:ea typeface="+mn-ea"/>
              </a:rPr>
              <a:t>C</a:t>
            </a:r>
            <a:r>
              <a:rPr lang="en-US" sz="3200" dirty="0">
                <a:solidFill>
                  <a:srgbClr val="FF0000"/>
                </a:solidFill>
                <a:latin typeface="+mn-lt"/>
                <a:ea typeface="+mn-ea"/>
              </a:rPr>
              <a:t>(</a:t>
            </a:r>
            <a:r>
              <a:rPr lang="en-US" sz="3200" i="1" dirty="0">
                <a:solidFill>
                  <a:srgbClr val="FF0000"/>
                </a:solidFill>
                <a:latin typeface="+mn-lt"/>
                <a:ea typeface="+mn-ea"/>
              </a:rPr>
              <a:t>x</a:t>
            </a:r>
            <a:r>
              <a:rPr lang="en-US" sz="3200" dirty="0">
                <a:solidFill>
                  <a:srgbClr val="FF0000"/>
                </a:solidFill>
                <a:latin typeface="+mn-lt"/>
                <a:ea typeface="+mn-ea"/>
              </a:rPr>
              <a:t>)/(1+</a:t>
            </a:r>
            <a:r>
              <a:rPr lang="en-US" sz="3200" i="1" dirty="0">
                <a:solidFill>
                  <a:srgbClr val="FF0000"/>
                </a:solidFill>
                <a:latin typeface="+mn-lt"/>
                <a:ea typeface="+mn-ea"/>
              </a:rPr>
              <a:t>n</a:t>
            </a:r>
            <a:r>
              <a:rPr lang="en-US" sz="3200" dirty="0">
                <a:solidFill>
                  <a:srgbClr val="FF0000"/>
                </a:solidFill>
                <a:latin typeface="+mn-lt"/>
                <a:ea typeface="+mn-ea"/>
              </a:rPr>
              <a:t>)]</a:t>
            </a:r>
          </a:p>
        </p:txBody>
      </p:sp>
      <p:sp>
        <p:nvSpPr>
          <p:cNvPr id="62482" name="TextBox 22"/>
          <p:cNvSpPr txBox="1">
            <a:spLocks noChangeArrowheads="1"/>
          </p:cNvSpPr>
          <p:nvPr/>
        </p:nvSpPr>
        <p:spPr bwMode="auto">
          <a:xfrm>
            <a:off x="4403725" y="2133600"/>
            <a:ext cx="4283075"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ea typeface="MS PGothic" panose="020B0600070205080204" pitchFamily="34" charset="-128"/>
              </a:defRPr>
            </a:lvl1pPr>
            <a:lvl2pPr marL="742950" indent="-285750">
              <a:spcBef>
                <a:spcPct val="20000"/>
              </a:spcBef>
              <a:buChar char="–"/>
              <a:defRPr sz="2800">
                <a:solidFill>
                  <a:schemeClr val="tx1"/>
                </a:solidFill>
                <a:latin typeface="Times New Roman" panose="02020603050405020304" pitchFamily="18" charset="0"/>
                <a:ea typeface="MS PGothic" panose="020B0600070205080204" pitchFamily="34" charset="-128"/>
              </a:defRPr>
            </a:lvl2pPr>
            <a:lvl3pPr marL="1143000" indent="-228600">
              <a:spcBef>
                <a:spcPct val="20000"/>
              </a:spcBef>
              <a:buChar char="•"/>
              <a:defRPr sz="2400">
                <a:solidFill>
                  <a:schemeClr val="tx1"/>
                </a:solidFill>
                <a:latin typeface="Times New Roman" panose="02020603050405020304" pitchFamily="18" charset="0"/>
                <a:ea typeface="MS PGothic"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9pPr>
          </a:lstStyle>
          <a:p>
            <a:pPr eaLnBrk="1" hangingPunct="1">
              <a:spcBef>
                <a:spcPct val="0"/>
              </a:spcBef>
              <a:buFontTx/>
              <a:buNone/>
            </a:pPr>
            <a:r>
              <a:rPr lang="en-US" altLang="en-US">
                <a:solidFill>
                  <a:srgbClr val="FF0000"/>
                </a:solidFill>
              </a:rPr>
              <a:t>where  </a:t>
            </a:r>
            <a:r>
              <a:rPr lang="en-US" altLang="en-US" i="1">
                <a:solidFill>
                  <a:srgbClr val="FF0000"/>
                </a:solidFill>
              </a:rPr>
              <a:t>C</a:t>
            </a:r>
            <a:r>
              <a:rPr lang="en-US" altLang="en-US">
                <a:solidFill>
                  <a:srgbClr val="FF0000"/>
                </a:solidFill>
              </a:rPr>
              <a:t>(</a:t>
            </a:r>
            <a:r>
              <a:rPr lang="en-US" altLang="en-US" i="1">
                <a:solidFill>
                  <a:srgbClr val="FF0000"/>
                </a:solidFill>
              </a:rPr>
              <a:t>x</a:t>
            </a:r>
            <a:r>
              <a:rPr lang="en-US" altLang="en-US">
                <a:solidFill>
                  <a:srgbClr val="FF0000"/>
                </a:solidFill>
              </a:rPr>
              <a:t>)  =  #(</a:t>
            </a:r>
            <a:r>
              <a:rPr lang="en-US" altLang="en-US" i="1">
                <a:solidFill>
                  <a:srgbClr val="FF0000"/>
                </a:solidFill>
              </a:rPr>
              <a:t>X</a:t>
            </a:r>
            <a:r>
              <a:rPr lang="en-US" altLang="en-US" i="1" baseline="-25000">
                <a:solidFill>
                  <a:srgbClr val="FF0000"/>
                </a:solidFill>
              </a:rPr>
              <a:t>i </a:t>
            </a:r>
            <a:r>
              <a:rPr lang="en-US" altLang="en-US" baseline="-25000">
                <a:solidFill>
                  <a:srgbClr val="FF0000"/>
                </a:solidFill>
              </a:rPr>
              <a:t> </a:t>
            </a:r>
            <a:r>
              <a:rPr lang="en-US" altLang="en-US">
                <a:solidFill>
                  <a:srgbClr val="FF0000"/>
                </a:solidFill>
              </a:rPr>
              <a:t>≤ </a:t>
            </a:r>
            <a:r>
              <a:rPr lang="en-US" altLang="en-US" i="1">
                <a:solidFill>
                  <a:srgbClr val="FF0000"/>
                </a:solidFill>
              </a:rPr>
              <a:t>x</a:t>
            </a:r>
            <a:r>
              <a:rPr lang="en-US" altLang="en-US">
                <a:solidFill>
                  <a:srgbClr val="FF0000"/>
                </a:solidFill>
              </a:rPr>
              <a:t>)</a:t>
            </a:r>
          </a:p>
        </p:txBody>
      </p:sp>
      <p:sp>
        <p:nvSpPr>
          <p:cNvPr id="25" name="Rectangle 24"/>
          <p:cNvSpPr/>
          <p:nvPr/>
        </p:nvSpPr>
        <p:spPr>
          <a:xfrm>
            <a:off x="5562600" y="4343400"/>
            <a:ext cx="2743200" cy="1384300"/>
          </a:xfrm>
          <a:prstGeom prst="rect">
            <a:avLst/>
          </a:prstGeom>
        </p:spPr>
        <p:txBody>
          <a:bodyPr>
            <a:spAutoFit/>
          </a:bodyPr>
          <a:lstStyle/>
          <a:p>
            <a:pPr eaLnBrk="1" hangingPunct="1">
              <a:defRPr/>
            </a:pPr>
            <a:r>
              <a:rPr lang="en-US" sz="2800" dirty="0">
                <a:solidFill>
                  <a:srgbClr val="FF0000"/>
                </a:solidFill>
                <a:latin typeface="+mn-lt"/>
                <a:ea typeface="+mn-ea"/>
              </a:rPr>
              <a:t>No assumption about the shape of the distribution </a:t>
            </a:r>
          </a:p>
        </p:txBody>
      </p:sp>
    </p:spTree>
    <p:extLst>
      <p:ext uri="{BB962C8B-B14F-4D97-AF65-F5344CB8AC3E}">
        <p14:creationId xmlns:p14="http://schemas.microsoft.com/office/powerpoint/2010/main" val="220874125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25"/>
                                        </p:tgtEl>
                                        <p:attrNameLst>
                                          <p:attrName>style.visibility</p:attrName>
                                        </p:attrNameLst>
                                      </p:cBhvr>
                                      <p:to>
                                        <p:strVal val="visible"/>
                                      </p:to>
                                    </p:set>
                                    <p:animEffect transition="in" filter="fade">
                                      <p:cBhvr>
                                        <p:cTn id="7" dur="500"/>
                                        <p:tgtEl>
                                          <p:spTgt spid="25"/>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21"/>
                                        </p:tgtEl>
                                        <p:attrNameLst>
                                          <p:attrName>style.visibility</p:attrName>
                                        </p:attrNameLst>
                                      </p:cBhvr>
                                      <p:to>
                                        <p:strVal val="visible"/>
                                      </p:to>
                                    </p:set>
                                    <p:animEffect transition="in" filter="fade">
                                      <p:cBhvr>
                                        <p:cTn id="12"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25" grpId="0"/>
    </p:bldLst>
  </p:timing>
</p:sld>
</file>

<file path=ppt/slides/slide4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514" name="Rectangle 2"/>
          <p:cNvSpPr>
            <a:spLocks noGrp="1" noChangeArrowheads="1"/>
          </p:cNvSpPr>
          <p:nvPr>
            <p:ph type="title"/>
          </p:nvPr>
        </p:nvSpPr>
        <p:spPr>
          <a:xfrm>
            <a:off x="0" y="609600"/>
            <a:ext cx="9144000" cy="1143000"/>
          </a:xfrm>
        </p:spPr>
        <p:txBody>
          <a:bodyPr/>
          <a:lstStyle/>
          <a:p>
            <a:pPr eaLnBrk="1" hangingPunct="1"/>
            <a:r>
              <a:rPr lang="en-US" altLang="en-US"/>
              <a:t>Captured uncertainties </a:t>
            </a:r>
          </a:p>
        </p:txBody>
      </p:sp>
      <p:sp>
        <p:nvSpPr>
          <p:cNvPr id="64515" name="Rectangle 3"/>
          <p:cNvSpPr>
            <a:spLocks noGrp="1" noChangeArrowheads="1"/>
          </p:cNvSpPr>
          <p:nvPr>
            <p:ph type="body" idx="1"/>
          </p:nvPr>
        </p:nvSpPr>
        <p:spPr>
          <a:xfrm>
            <a:off x="685800" y="1981200"/>
            <a:ext cx="8305800" cy="4876800"/>
          </a:xfrm>
        </p:spPr>
        <p:txBody>
          <a:bodyPr/>
          <a:lstStyle/>
          <a:p>
            <a:pPr eaLnBrk="1" hangingPunct="1">
              <a:lnSpc>
                <a:spcPct val="90000"/>
              </a:lnSpc>
            </a:pPr>
            <a:r>
              <a:rPr lang="en-US" altLang="en-US"/>
              <a:t>Uncertainty about distribution shape</a:t>
            </a:r>
          </a:p>
          <a:p>
            <a:pPr lvl="4" eaLnBrk="1" hangingPunct="1">
              <a:lnSpc>
                <a:spcPct val="90000"/>
              </a:lnSpc>
            </a:pPr>
            <a:endParaRPr lang="en-US" altLang="en-US"/>
          </a:p>
          <a:p>
            <a:pPr eaLnBrk="1" hangingPunct="1">
              <a:lnSpc>
                <a:spcPct val="90000"/>
              </a:lnSpc>
            </a:pPr>
            <a:r>
              <a:rPr lang="en-US" altLang="en-US"/>
              <a:t>Sampling uncertainty </a:t>
            </a:r>
            <a:r>
              <a:rPr lang="en-US" altLang="en-US">
                <a:solidFill>
                  <a:srgbClr val="009900"/>
                </a:solidFill>
              </a:rPr>
              <a:t>(from small </a:t>
            </a:r>
            <a:r>
              <a:rPr lang="en-US" altLang="en-US" i="1">
                <a:solidFill>
                  <a:srgbClr val="009900"/>
                </a:solidFill>
              </a:rPr>
              <a:t>n</a:t>
            </a:r>
            <a:r>
              <a:rPr lang="en-US" altLang="en-US">
                <a:solidFill>
                  <a:srgbClr val="009900"/>
                </a:solidFill>
              </a:rPr>
              <a:t>)</a:t>
            </a:r>
          </a:p>
          <a:p>
            <a:pPr lvl="4" eaLnBrk="1" hangingPunct="1">
              <a:lnSpc>
                <a:spcPct val="90000"/>
              </a:lnSpc>
            </a:pPr>
            <a:endParaRPr lang="en-US" altLang="en-US"/>
          </a:p>
          <a:p>
            <a:pPr eaLnBrk="1" hangingPunct="1">
              <a:lnSpc>
                <a:spcPct val="90000"/>
              </a:lnSpc>
            </a:pPr>
            <a:r>
              <a:rPr lang="en-US" altLang="en-US"/>
              <a:t>Measurement incertitude </a:t>
            </a:r>
            <a:r>
              <a:rPr lang="en-US" altLang="en-US">
                <a:solidFill>
                  <a:srgbClr val="009900"/>
                </a:solidFill>
              </a:rPr>
              <a:t>(</a:t>
            </a:r>
            <a:r>
              <a:rPr lang="en-US" altLang="en-US">
                <a:solidFill>
                  <a:srgbClr val="009900"/>
                </a:solidFill>
                <a:sym typeface="Symbol" panose="05050102010706020507" pitchFamily="18" charset="2"/>
              </a:rPr>
              <a:t>, censoring)</a:t>
            </a:r>
          </a:p>
          <a:p>
            <a:pPr lvl="4" eaLnBrk="1" hangingPunct="1">
              <a:lnSpc>
                <a:spcPct val="90000"/>
              </a:lnSpc>
            </a:pPr>
            <a:endParaRPr lang="en-US" altLang="en-US"/>
          </a:p>
          <a:p>
            <a:pPr eaLnBrk="1" hangingPunct="1">
              <a:lnSpc>
                <a:spcPct val="90000"/>
              </a:lnSpc>
            </a:pPr>
            <a:r>
              <a:rPr lang="en-US" altLang="en-US"/>
              <a:t>Demographic stochsticity </a:t>
            </a:r>
            <a:r>
              <a:rPr lang="en-US" altLang="en-US">
                <a:solidFill>
                  <a:srgbClr val="009900"/>
                </a:solidFill>
              </a:rPr>
              <a:t>(integrality of data) </a:t>
            </a:r>
          </a:p>
          <a:p>
            <a:pPr lvl="4" eaLnBrk="1" hangingPunct="1">
              <a:lnSpc>
                <a:spcPct val="90000"/>
              </a:lnSpc>
            </a:pPr>
            <a:endParaRPr lang="en-US" altLang="en-US"/>
          </a:p>
        </p:txBody>
      </p:sp>
    </p:spTree>
    <p:extLst>
      <p:ext uri="{BB962C8B-B14F-4D97-AF65-F5344CB8AC3E}">
        <p14:creationId xmlns:p14="http://schemas.microsoft.com/office/powerpoint/2010/main" val="2145748341"/>
      </p:ext>
    </p:extLst>
  </p:cSld>
  <p:clrMapOvr>
    <a:masterClrMapping/>
  </p:clrMapOvr>
</p:sld>
</file>

<file path=ppt/slides/slide4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562" name="Title 2"/>
          <p:cNvSpPr>
            <a:spLocks noGrp="1"/>
          </p:cNvSpPr>
          <p:nvPr>
            <p:ph type="title"/>
          </p:nvPr>
        </p:nvSpPr>
        <p:spPr/>
        <p:txBody>
          <a:bodyPr/>
          <a:lstStyle/>
          <a:p>
            <a:r>
              <a:rPr lang="en-US" altLang="en-US" dirty="0"/>
              <a:t>Propagated as probability boxes</a:t>
            </a:r>
          </a:p>
        </p:txBody>
      </p:sp>
      <p:sp>
        <p:nvSpPr>
          <p:cNvPr id="27651" name="Content Placeholder 3"/>
          <p:cNvSpPr>
            <a:spLocks noGrp="1"/>
          </p:cNvSpPr>
          <p:nvPr>
            <p:ph idx="1"/>
          </p:nvPr>
        </p:nvSpPr>
        <p:spPr>
          <a:xfrm>
            <a:off x="685800" y="1981200"/>
            <a:ext cx="8077200" cy="4114800"/>
          </a:xfrm>
        </p:spPr>
        <p:txBody>
          <a:bodyPr/>
          <a:lstStyle/>
          <a:p>
            <a:pPr>
              <a:defRPr/>
            </a:pPr>
            <a:r>
              <a:rPr lang="en-US" dirty="0">
                <a:ea typeface="ＭＳ Ｐゴシック" charset="0"/>
                <a:cs typeface="+mn-cs"/>
              </a:rPr>
              <a:t>C-boxes can be combined in mathematical expressions using the p-box technology</a:t>
            </a:r>
          </a:p>
          <a:p>
            <a:pPr lvl="4">
              <a:defRPr/>
            </a:pPr>
            <a:endParaRPr lang="en-US" dirty="0">
              <a:ea typeface="ＭＳ Ｐゴシック" charset="0"/>
            </a:endParaRPr>
          </a:p>
          <a:p>
            <a:pPr>
              <a:defRPr/>
            </a:pPr>
            <a:r>
              <a:rPr lang="en-US" i="1" dirty="0">
                <a:ea typeface="ＭＳ Ｐゴシック" charset="0"/>
                <a:cs typeface="+mn-cs"/>
              </a:rPr>
              <a:t>Results also have performance interpretations</a:t>
            </a:r>
          </a:p>
          <a:p>
            <a:pPr lvl="4">
              <a:defRPr/>
            </a:pPr>
            <a:endParaRPr lang="en-US" dirty="0">
              <a:ea typeface="ＭＳ Ｐゴシック" charset="0"/>
            </a:endParaRPr>
          </a:p>
          <a:p>
            <a:pPr>
              <a:defRPr/>
            </a:pPr>
            <a:r>
              <a:rPr lang="en-US" dirty="0">
                <a:ea typeface="ＭＳ Ｐゴシック" charset="0"/>
                <a:cs typeface="+mn-cs"/>
              </a:rPr>
              <a:t>C-boxes can also make predictive p-boxes</a:t>
            </a:r>
          </a:p>
          <a:p>
            <a:pPr lvl="1">
              <a:defRPr/>
            </a:pPr>
            <a:r>
              <a:rPr lang="en-US" dirty="0">
                <a:solidFill>
                  <a:schemeClr val="bg1">
                    <a:lumMod val="75000"/>
                  </a:schemeClr>
                </a:solidFill>
                <a:ea typeface="ＭＳ Ｐゴシック" charset="0"/>
              </a:rPr>
              <a:t>Analogous to </a:t>
            </a:r>
            <a:r>
              <a:rPr lang="en-US" dirty="0" err="1">
                <a:solidFill>
                  <a:schemeClr val="bg1">
                    <a:lumMod val="75000"/>
                  </a:schemeClr>
                </a:solidFill>
                <a:ea typeface="ＭＳ Ｐゴシック" charset="0"/>
              </a:rPr>
              <a:t>frequentist</a:t>
            </a:r>
            <a:r>
              <a:rPr lang="en-US" dirty="0">
                <a:solidFill>
                  <a:schemeClr val="bg1">
                    <a:lumMod val="75000"/>
                  </a:schemeClr>
                </a:solidFill>
                <a:ea typeface="ＭＳ Ｐゴシック" charset="0"/>
              </a:rPr>
              <a:t> prediction distributions </a:t>
            </a:r>
          </a:p>
          <a:p>
            <a:pPr lvl="1">
              <a:defRPr/>
            </a:pPr>
            <a:r>
              <a:rPr lang="en-US" dirty="0">
                <a:solidFill>
                  <a:schemeClr val="bg1">
                    <a:lumMod val="75000"/>
                  </a:schemeClr>
                </a:solidFill>
                <a:ea typeface="ＭＳ Ｐゴシック" charset="0"/>
              </a:rPr>
              <a:t>Or Bayesian posterior predictive distributions</a:t>
            </a:r>
          </a:p>
          <a:p>
            <a:pPr>
              <a:defRPr/>
            </a:pPr>
            <a:endParaRPr lang="en-US" dirty="0">
              <a:ea typeface="ＭＳ Ｐゴシック" charset="0"/>
              <a:cs typeface="+mn-cs"/>
            </a:endParaRPr>
          </a:p>
        </p:txBody>
      </p:sp>
    </p:spTree>
    <p:extLst>
      <p:ext uri="{BB962C8B-B14F-4D97-AF65-F5344CB8AC3E}">
        <p14:creationId xmlns:p14="http://schemas.microsoft.com/office/powerpoint/2010/main" val="2792728388"/>
      </p:ext>
    </p:extLst>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7506" name="Rectangle 2"/>
          <p:cNvSpPr>
            <a:spLocks noGrp="1" noChangeArrowheads="1"/>
          </p:cNvSpPr>
          <p:nvPr>
            <p:ph type="title"/>
          </p:nvPr>
        </p:nvSpPr>
        <p:spPr/>
        <p:txBody>
          <a:bodyPr/>
          <a:lstStyle/>
          <a:p>
            <a:pPr eaLnBrk="1" hangingPunct="1">
              <a:defRPr/>
            </a:pPr>
            <a:r>
              <a:rPr lang="en-US"/>
              <a:t>Interpreting the result</a:t>
            </a:r>
          </a:p>
        </p:txBody>
      </p:sp>
      <p:sp>
        <p:nvSpPr>
          <p:cNvPr id="277507" name="Rectangle 3"/>
          <p:cNvSpPr>
            <a:spLocks noGrp="1" noChangeArrowheads="1"/>
          </p:cNvSpPr>
          <p:nvPr>
            <p:ph type="body" idx="1"/>
          </p:nvPr>
        </p:nvSpPr>
        <p:spPr>
          <a:xfrm>
            <a:off x="609600" y="1981200"/>
            <a:ext cx="8534400" cy="4572000"/>
          </a:xfrm>
        </p:spPr>
        <p:txBody>
          <a:bodyPr/>
          <a:lstStyle/>
          <a:p>
            <a:pPr eaLnBrk="1" hangingPunct="1">
              <a:lnSpc>
                <a:spcPct val="90000"/>
              </a:lnSpc>
            </a:pPr>
            <a:r>
              <a:rPr lang="en-US" altLang="en-US" dirty="0"/>
              <a:t>What is the minimum time?  Maximum?</a:t>
            </a:r>
          </a:p>
          <a:p>
            <a:pPr lvl="4" eaLnBrk="1" hangingPunct="1">
              <a:lnSpc>
                <a:spcPct val="90000"/>
              </a:lnSpc>
            </a:pPr>
            <a:r>
              <a:rPr lang="en-US" altLang="en-US" dirty="0">
                <a:solidFill>
                  <a:srgbClr val="009900"/>
                </a:solidFill>
              </a:rPr>
              <a:t>87 years, 136,000 years</a:t>
            </a:r>
          </a:p>
          <a:p>
            <a:pPr eaLnBrk="1" hangingPunct="1">
              <a:lnSpc>
                <a:spcPct val="90000"/>
              </a:lnSpc>
            </a:pPr>
            <a:r>
              <a:rPr lang="en-US" altLang="en-US" dirty="0"/>
              <a:t>What happens when reps are increased?</a:t>
            </a:r>
          </a:p>
          <a:p>
            <a:pPr lvl="4" eaLnBrk="1" hangingPunct="1">
              <a:lnSpc>
                <a:spcPct val="90000"/>
              </a:lnSpc>
            </a:pPr>
            <a:r>
              <a:rPr lang="en-US" altLang="en-US" dirty="0">
                <a:solidFill>
                  <a:srgbClr val="009900"/>
                </a:solidFill>
              </a:rPr>
              <a:t>Smaller min, larger max, approaching interval range</a:t>
            </a:r>
          </a:p>
          <a:p>
            <a:pPr eaLnBrk="1" hangingPunct="1">
              <a:lnSpc>
                <a:spcPct val="90000"/>
              </a:lnSpc>
            </a:pPr>
            <a:r>
              <a:rPr lang="en-US" altLang="en-US" dirty="0"/>
              <a:t>Why is the maximum time so much smaller than the upper limit which is 234,000 years?</a:t>
            </a:r>
          </a:p>
          <a:p>
            <a:pPr lvl="4" eaLnBrk="1" hangingPunct="1">
              <a:lnSpc>
                <a:spcPct val="90000"/>
              </a:lnSpc>
            </a:pPr>
            <a:r>
              <a:rPr lang="en-US" altLang="en-US" dirty="0">
                <a:solidFill>
                  <a:srgbClr val="009900"/>
                </a:solidFill>
              </a:rPr>
              <a:t>Distribution highly skewed</a:t>
            </a:r>
          </a:p>
          <a:p>
            <a:pPr eaLnBrk="1" hangingPunct="1">
              <a:lnSpc>
                <a:spcPct val="90000"/>
              </a:lnSpc>
            </a:pPr>
            <a:r>
              <a:rPr lang="en-US" altLang="en-US" dirty="0"/>
              <a:t>If the random variables weren’t truncated, what would the min and max be?</a:t>
            </a:r>
          </a:p>
          <a:p>
            <a:pPr lvl="4" eaLnBrk="1" hangingPunct="1">
              <a:lnSpc>
                <a:spcPct val="90000"/>
              </a:lnSpc>
            </a:pPr>
            <a:r>
              <a:rPr lang="en-US" altLang="en-US" dirty="0">
                <a:solidFill>
                  <a:srgbClr val="009900"/>
                </a:solidFill>
              </a:rPr>
              <a:t>Zero or even </a:t>
            </a:r>
            <a:r>
              <a:rPr lang="en-US" altLang="en-US" i="1" dirty="0">
                <a:solidFill>
                  <a:srgbClr val="009900"/>
                </a:solidFill>
              </a:rPr>
              <a:t>negative</a:t>
            </a:r>
            <a:r>
              <a:rPr lang="en-US" altLang="en-US" dirty="0">
                <a:solidFill>
                  <a:srgbClr val="009900"/>
                </a:solidFill>
              </a:rPr>
              <a:t> travel times, larger max time</a:t>
            </a:r>
          </a:p>
          <a:p>
            <a:pPr eaLnBrk="1" hangingPunct="1">
              <a:lnSpc>
                <a:spcPct val="90000"/>
              </a:lnSpc>
            </a:pPr>
            <a:endParaRPr lang="en-US" altLang="en-US" dirty="0"/>
          </a:p>
        </p:txBody>
      </p:sp>
      <p:sp>
        <p:nvSpPr>
          <p:cNvPr id="57348" name="TextBox 5"/>
          <p:cNvSpPr txBox="1">
            <a:spLocks noChangeArrowheads="1"/>
          </p:cNvSpPr>
          <p:nvPr/>
        </p:nvSpPr>
        <p:spPr bwMode="auto">
          <a:xfrm>
            <a:off x="9144000" y="5943600"/>
            <a:ext cx="4660900"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r>
              <a:rPr lang="en-US" altLang="en-US"/>
              <a:t>If K inf, T can be zero</a:t>
            </a:r>
          </a:p>
          <a:p>
            <a:pPr eaLnBrk="1" hangingPunct="1"/>
            <a:r>
              <a:rPr lang="en-US" altLang="en-US"/>
              <a:t>If n is inf, T can be inf</a:t>
            </a:r>
          </a:p>
          <a:p>
            <a:pPr eaLnBrk="1" hangingPunct="1"/>
            <a:r>
              <a:rPr lang="en-US" altLang="en-US"/>
              <a:t>If Koc is negative, and BD inf, T can be negative (and infinitely so)</a:t>
            </a:r>
          </a:p>
        </p:txBody>
      </p:sp>
    </p:spTree>
    <p:extLst>
      <p:ext uri="{BB962C8B-B14F-4D97-AF65-F5344CB8AC3E}">
        <p14:creationId xmlns:p14="http://schemas.microsoft.com/office/powerpoint/2010/main" val="696176988"/>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77507">
                                            <p:txEl>
                                              <p:pRg st="0" end="0"/>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277507">
                                            <p:txEl>
                                              <p:pRg st="1" end="1"/>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277507">
                                            <p:txEl>
                                              <p:pRg st="2" end="2"/>
                                            </p:txEl>
                                          </p:spTgt>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277507">
                                            <p:txEl>
                                              <p:pRg st="3" end="3"/>
                                            </p:txEl>
                                          </p:spTgt>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277507">
                                            <p:txEl>
                                              <p:pRg st="4" end="4"/>
                                            </p:txEl>
                                          </p:spTgt>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277507">
                                            <p:txEl>
                                              <p:pRg st="5" end="5"/>
                                            </p:txEl>
                                          </p:spTgt>
                                        </p:tgtEl>
                                        <p:attrNameLst>
                                          <p:attrName>style.visibility</p:attrName>
                                        </p:attrNameLst>
                                      </p:cBhvr>
                                      <p:to>
                                        <p:strVal val="visible"/>
                                      </p:to>
                                    </p:set>
                                  </p:childTnLst>
                                </p:cTn>
                              </p:par>
                            </p:childTnLst>
                          </p:cTn>
                        </p:par>
                      </p:childTnLst>
                    </p:cTn>
                  </p:par>
                  <p:par>
                    <p:cTn id="27" fill="hold" nodeType="clickPar">
                      <p:stCondLst>
                        <p:cond delay="indefinite"/>
                      </p:stCondLst>
                      <p:childTnLst>
                        <p:par>
                          <p:cTn id="28" fill="hold" nodeType="withGroup">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277507">
                                            <p:txEl>
                                              <p:pRg st="6" end="6"/>
                                            </p:txEl>
                                          </p:spTgt>
                                        </p:tgtEl>
                                        <p:attrNameLst>
                                          <p:attrName>style.visibility</p:attrName>
                                        </p:attrNameLst>
                                      </p:cBhvr>
                                      <p:to>
                                        <p:strVal val="visible"/>
                                      </p:to>
                                    </p:set>
                                  </p:childTnLst>
                                </p:cTn>
                              </p:par>
                            </p:childTnLst>
                          </p:cTn>
                        </p:par>
                      </p:childTnLst>
                    </p:cTn>
                  </p:par>
                  <p:par>
                    <p:cTn id="31" fill="hold" nodeType="clickPar">
                      <p:stCondLst>
                        <p:cond delay="indefinite"/>
                      </p:stCondLst>
                      <p:childTnLst>
                        <p:par>
                          <p:cTn id="32" fill="hold" nodeType="withGroup">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277507">
                                            <p:txEl>
                                              <p:pRg st="7" end="7"/>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7507" grpId="0" build="p" bldLvl="5"/>
    </p:bldLst>
  </p:timing>
</p:sld>
</file>

<file path=ppt/slides/slide4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8610" name="Title 1"/>
          <p:cNvSpPr>
            <a:spLocks noGrp="1"/>
          </p:cNvSpPr>
          <p:nvPr>
            <p:ph type="title"/>
          </p:nvPr>
        </p:nvSpPr>
        <p:spPr>
          <a:xfrm>
            <a:off x="0" y="457200"/>
            <a:ext cx="9144000" cy="1143000"/>
          </a:xfrm>
        </p:spPr>
        <p:txBody>
          <a:bodyPr/>
          <a:lstStyle/>
          <a:p>
            <a:r>
              <a:rPr lang="en-US" altLang="en-US"/>
              <a:t>Prediction structures</a:t>
            </a:r>
          </a:p>
        </p:txBody>
      </p:sp>
      <p:sp>
        <p:nvSpPr>
          <p:cNvPr id="3" name="Content Placeholder 2"/>
          <p:cNvSpPr>
            <a:spLocks noGrp="1"/>
          </p:cNvSpPr>
          <p:nvPr>
            <p:ph idx="1"/>
          </p:nvPr>
        </p:nvSpPr>
        <p:spPr>
          <a:xfrm>
            <a:off x="685800" y="1981200"/>
            <a:ext cx="8153400" cy="4114800"/>
          </a:xfrm>
        </p:spPr>
        <p:txBody>
          <a:bodyPr/>
          <a:lstStyle/>
          <a:p>
            <a:r>
              <a:rPr lang="en-US" altLang="en-US"/>
              <a:t>C-boxes can model the uncertainty about the </a:t>
            </a:r>
            <a:r>
              <a:rPr lang="en-US" altLang="en-US" i="1"/>
              <a:t>underlying distribution </a:t>
            </a:r>
            <a:r>
              <a:rPr lang="en-US" altLang="en-US"/>
              <a:t>that generated the data</a:t>
            </a:r>
          </a:p>
          <a:p>
            <a:pPr lvl="4"/>
            <a:endParaRPr lang="en-US" altLang="en-US" sz="1000"/>
          </a:p>
          <a:p>
            <a:r>
              <a:rPr lang="en-US" altLang="en-US"/>
              <a:t>Stochastic mixture of p-boxes from interval parameters specified by slices from the c-box</a:t>
            </a:r>
          </a:p>
          <a:p>
            <a:pPr lvl="4"/>
            <a:endParaRPr lang="en-US" altLang="en-US" sz="1000"/>
          </a:p>
          <a:p>
            <a:r>
              <a:rPr lang="en-US" altLang="en-US"/>
              <a:t>This is a </a:t>
            </a:r>
            <a:r>
              <a:rPr lang="en-US" altLang="en-US" i="1"/>
              <a:t>composition</a:t>
            </a:r>
            <a:r>
              <a:rPr lang="en-US" altLang="en-US"/>
              <a:t> of the c-box through the probability model</a:t>
            </a:r>
          </a:p>
        </p:txBody>
      </p:sp>
    </p:spTree>
    <p:extLst>
      <p:ext uri="{BB962C8B-B14F-4D97-AF65-F5344CB8AC3E}">
        <p14:creationId xmlns:p14="http://schemas.microsoft.com/office/powerpoint/2010/main" val="2325998962"/>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4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TextBox 77"/>
          <p:cNvSpPr txBox="1"/>
          <p:nvPr/>
        </p:nvSpPr>
        <p:spPr>
          <a:xfrm>
            <a:off x="5943600" y="3733800"/>
            <a:ext cx="2417763" cy="584200"/>
          </a:xfrm>
          <a:prstGeom prst="rect">
            <a:avLst/>
          </a:prstGeom>
          <a:noFill/>
        </p:spPr>
        <p:txBody>
          <a:bodyPr wrap="none">
            <a:spAutoFit/>
          </a:bodyPr>
          <a:lstStyle/>
          <a:p>
            <a:pPr eaLnBrk="1" hangingPunct="1">
              <a:defRPr/>
            </a:pPr>
            <a:r>
              <a:rPr lang="en-US" sz="3200" dirty="0">
                <a:latin typeface="+mn-lt"/>
                <a:ea typeface="ＭＳ Ｐゴシック" charset="0"/>
                <a:cs typeface="ＭＳ Ｐゴシック" charset="0"/>
              </a:rPr>
              <a:t>Bernoulli( </a:t>
            </a:r>
            <a:r>
              <a:rPr lang="en-US" sz="3200" b="1" i="1" dirty="0">
                <a:solidFill>
                  <a:srgbClr val="FF0000"/>
                </a:solidFill>
                <a:latin typeface="+mn-lt"/>
                <a:ea typeface="ＭＳ Ｐゴシック" charset="0"/>
                <a:cs typeface="ＭＳ Ｐゴシック" charset="0"/>
              </a:rPr>
              <a:t>p </a:t>
            </a:r>
            <a:r>
              <a:rPr lang="en-US" sz="3200" dirty="0">
                <a:latin typeface="+mn-lt"/>
                <a:ea typeface="ＭＳ Ｐゴシック" charset="0"/>
                <a:cs typeface="ＭＳ Ｐゴシック" charset="0"/>
              </a:rPr>
              <a:t>)</a:t>
            </a:r>
          </a:p>
        </p:txBody>
      </p:sp>
      <p:sp>
        <p:nvSpPr>
          <p:cNvPr id="97" name="Rectangle 96"/>
          <p:cNvSpPr/>
          <p:nvPr/>
        </p:nvSpPr>
        <p:spPr>
          <a:xfrm>
            <a:off x="7696200" y="3886200"/>
            <a:ext cx="381000" cy="533400"/>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eaLnBrk="1" hangingPunct="1">
              <a:defRPr/>
            </a:pPr>
            <a:endParaRPr lang="en-US"/>
          </a:p>
        </p:txBody>
      </p:sp>
      <p:sp>
        <p:nvSpPr>
          <p:cNvPr id="69636" name="Title 3"/>
          <p:cNvSpPr>
            <a:spLocks noGrp="1"/>
          </p:cNvSpPr>
          <p:nvPr>
            <p:ph type="title"/>
          </p:nvPr>
        </p:nvSpPr>
        <p:spPr/>
        <p:txBody>
          <a:bodyPr/>
          <a:lstStyle/>
          <a:p>
            <a:r>
              <a:rPr lang="en-US" altLang="en-US"/>
              <a:t>Example:  Bernoulli distribution</a:t>
            </a:r>
          </a:p>
        </p:txBody>
      </p:sp>
      <p:sp>
        <p:nvSpPr>
          <p:cNvPr id="69637" name="Line 9"/>
          <p:cNvSpPr>
            <a:spLocks noChangeShapeType="1"/>
          </p:cNvSpPr>
          <p:nvPr/>
        </p:nvSpPr>
        <p:spPr bwMode="auto">
          <a:xfrm>
            <a:off x="1217613" y="5095875"/>
            <a:ext cx="3495675" cy="0"/>
          </a:xfrm>
          <a:prstGeom prst="line">
            <a:avLst/>
          </a:prstGeom>
          <a:noFill/>
          <a:ln w="952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9638" name="Line 10"/>
          <p:cNvSpPr>
            <a:spLocks noChangeShapeType="1"/>
          </p:cNvSpPr>
          <p:nvPr/>
        </p:nvSpPr>
        <p:spPr bwMode="auto">
          <a:xfrm>
            <a:off x="1217613" y="5095875"/>
            <a:ext cx="0" cy="85725"/>
          </a:xfrm>
          <a:prstGeom prst="line">
            <a:avLst/>
          </a:prstGeom>
          <a:noFill/>
          <a:ln w="952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9639" name="Line 11"/>
          <p:cNvSpPr>
            <a:spLocks noChangeShapeType="1"/>
          </p:cNvSpPr>
          <p:nvPr/>
        </p:nvSpPr>
        <p:spPr bwMode="auto">
          <a:xfrm>
            <a:off x="1912938" y="5095875"/>
            <a:ext cx="0" cy="85725"/>
          </a:xfrm>
          <a:prstGeom prst="line">
            <a:avLst/>
          </a:prstGeom>
          <a:noFill/>
          <a:ln w="952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9640" name="Line 12"/>
          <p:cNvSpPr>
            <a:spLocks noChangeShapeType="1"/>
          </p:cNvSpPr>
          <p:nvPr/>
        </p:nvSpPr>
        <p:spPr bwMode="auto">
          <a:xfrm>
            <a:off x="2617788" y="5095875"/>
            <a:ext cx="0" cy="85725"/>
          </a:xfrm>
          <a:prstGeom prst="line">
            <a:avLst/>
          </a:prstGeom>
          <a:noFill/>
          <a:ln w="952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9641" name="Line 13"/>
          <p:cNvSpPr>
            <a:spLocks noChangeShapeType="1"/>
          </p:cNvSpPr>
          <p:nvPr/>
        </p:nvSpPr>
        <p:spPr bwMode="auto">
          <a:xfrm>
            <a:off x="3313113" y="5095875"/>
            <a:ext cx="0" cy="85725"/>
          </a:xfrm>
          <a:prstGeom prst="line">
            <a:avLst/>
          </a:prstGeom>
          <a:noFill/>
          <a:ln w="952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9642" name="Line 14"/>
          <p:cNvSpPr>
            <a:spLocks noChangeShapeType="1"/>
          </p:cNvSpPr>
          <p:nvPr/>
        </p:nvSpPr>
        <p:spPr bwMode="auto">
          <a:xfrm>
            <a:off x="4008438" y="5095875"/>
            <a:ext cx="0" cy="85725"/>
          </a:xfrm>
          <a:prstGeom prst="line">
            <a:avLst/>
          </a:prstGeom>
          <a:noFill/>
          <a:ln w="952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9643" name="Line 15"/>
          <p:cNvSpPr>
            <a:spLocks noChangeShapeType="1"/>
          </p:cNvSpPr>
          <p:nvPr/>
        </p:nvSpPr>
        <p:spPr bwMode="auto">
          <a:xfrm>
            <a:off x="4713288" y="5095875"/>
            <a:ext cx="0" cy="85725"/>
          </a:xfrm>
          <a:prstGeom prst="line">
            <a:avLst/>
          </a:prstGeom>
          <a:noFill/>
          <a:ln w="952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9644" name="Line 22"/>
          <p:cNvSpPr>
            <a:spLocks noChangeShapeType="1"/>
          </p:cNvSpPr>
          <p:nvPr/>
        </p:nvSpPr>
        <p:spPr bwMode="auto">
          <a:xfrm flipV="1">
            <a:off x="1074738" y="2000250"/>
            <a:ext cx="0" cy="2971800"/>
          </a:xfrm>
          <a:prstGeom prst="line">
            <a:avLst/>
          </a:prstGeom>
          <a:noFill/>
          <a:ln w="952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9645" name="Line 23"/>
          <p:cNvSpPr>
            <a:spLocks noChangeShapeType="1"/>
          </p:cNvSpPr>
          <p:nvPr/>
        </p:nvSpPr>
        <p:spPr bwMode="auto">
          <a:xfrm flipH="1">
            <a:off x="989013" y="4972050"/>
            <a:ext cx="85725" cy="0"/>
          </a:xfrm>
          <a:prstGeom prst="line">
            <a:avLst/>
          </a:prstGeom>
          <a:noFill/>
          <a:ln w="952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9646" name="Line 24"/>
          <p:cNvSpPr>
            <a:spLocks noChangeShapeType="1"/>
          </p:cNvSpPr>
          <p:nvPr/>
        </p:nvSpPr>
        <p:spPr bwMode="auto">
          <a:xfrm flipH="1">
            <a:off x="1017588" y="4381500"/>
            <a:ext cx="57150" cy="0"/>
          </a:xfrm>
          <a:prstGeom prst="line">
            <a:avLst/>
          </a:prstGeom>
          <a:noFill/>
          <a:ln w="952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9647" name="Line 25"/>
          <p:cNvSpPr>
            <a:spLocks noChangeShapeType="1"/>
          </p:cNvSpPr>
          <p:nvPr/>
        </p:nvSpPr>
        <p:spPr bwMode="auto">
          <a:xfrm flipH="1">
            <a:off x="989013" y="3781425"/>
            <a:ext cx="85725" cy="0"/>
          </a:xfrm>
          <a:prstGeom prst="line">
            <a:avLst/>
          </a:prstGeom>
          <a:noFill/>
          <a:ln w="952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9648" name="Line 26"/>
          <p:cNvSpPr>
            <a:spLocks noChangeShapeType="1"/>
          </p:cNvSpPr>
          <p:nvPr/>
        </p:nvSpPr>
        <p:spPr bwMode="auto">
          <a:xfrm flipH="1">
            <a:off x="989013" y="3190875"/>
            <a:ext cx="85725" cy="0"/>
          </a:xfrm>
          <a:prstGeom prst="line">
            <a:avLst/>
          </a:prstGeom>
          <a:noFill/>
          <a:ln w="952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9649" name="Line 27"/>
          <p:cNvSpPr>
            <a:spLocks noChangeShapeType="1"/>
          </p:cNvSpPr>
          <p:nvPr/>
        </p:nvSpPr>
        <p:spPr bwMode="auto">
          <a:xfrm flipH="1">
            <a:off x="989013" y="2590800"/>
            <a:ext cx="85725" cy="0"/>
          </a:xfrm>
          <a:prstGeom prst="line">
            <a:avLst/>
          </a:prstGeom>
          <a:noFill/>
          <a:ln w="952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9650" name="Line 28"/>
          <p:cNvSpPr>
            <a:spLocks noChangeShapeType="1"/>
          </p:cNvSpPr>
          <p:nvPr/>
        </p:nvSpPr>
        <p:spPr bwMode="auto">
          <a:xfrm flipH="1">
            <a:off x="989013" y="2000250"/>
            <a:ext cx="85725" cy="0"/>
          </a:xfrm>
          <a:prstGeom prst="line">
            <a:avLst/>
          </a:prstGeom>
          <a:noFill/>
          <a:ln w="952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9651" name="Rectangle 29"/>
          <p:cNvSpPr>
            <a:spLocks noChangeArrowheads="1"/>
          </p:cNvSpPr>
          <p:nvPr/>
        </p:nvSpPr>
        <p:spPr bwMode="auto">
          <a:xfrm rot="-5400000">
            <a:off x="606425" y="4910138"/>
            <a:ext cx="365125" cy="152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eaVert" wrap="none" lIns="0" tIns="0" rIns="0" bIns="0">
            <a:spAutoFit/>
          </a:bodyPr>
          <a:lstStyle>
            <a:lvl1pPr>
              <a:spcBef>
                <a:spcPct val="20000"/>
              </a:spcBef>
              <a:buChar char="•"/>
              <a:defRPr sz="3200">
                <a:solidFill>
                  <a:schemeClr val="tx1"/>
                </a:solidFill>
                <a:latin typeface="Times New Roman" panose="02020603050405020304" pitchFamily="18" charset="0"/>
                <a:ea typeface="MS PGothic" panose="020B0600070205080204" pitchFamily="34" charset="-128"/>
              </a:defRPr>
            </a:lvl1pPr>
            <a:lvl2pPr marL="742950" indent="-285750">
              <a:spcBef>
                <a:spcPct val="20000"/>
              </a:spcBef>
              <a:buChar char="–"/>
              <a:defRPr sz="2800">
                <a:solidFill>
                  <a:schemeClr val="tx1"/>
                </a:solidFill>
                <a:latin typeface="Times New Roman" panose="02020603050405020304" pitchFamily="18" charset="0"/>
                <a:ea typeface="MS PGothic" panose="020B0600070205080204" pitchFamily="34" charset="-128"/>
              </a:defRPr>
            </a:lvl2pPr>
            <a:lvl3pPr marL="1143000" indent="-228600">
              <a:spcBef>
                <a:spcPct val="20000"/>
              </a:spcBef>
              <a:buChar char="•"/>
              <a:defRPr sz="2400">
                <a:solidFill>
                  <a:schemeClr val="tx1"/>
                </a:solidFill>
                <a:latin typeface="Times New Roman" panose="02020603050405020304" pitchFamily="18" charset="0"/>
                <a:ea typeface="MS PGothic"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9pPr>
          </a:lstStyle>
          <a:p>
            <a:pPr algn="r" eaLnBrk="1" hangingPunct="1">
              <a:spcBef>
                <a:spcPct val="0"/>
              </a:spcBef>
              <a:buFontTx/>
              <a:buNone/>
            </a:pPr>
            <a:r>
              <a:rPr lang="en-US" altLang="en-US" sz="2400"/>
              <a:t>0</a:t>
            </a:r>
          </a:p>
        </p:txBody>
      </p:sp>
      <p:sp>
        <p:nvSpPr>
          <p:cNvPr id="69652" name="Rectangle 34"/>
          <p:cNvSpPr>
            <a:spLocks noChangeArrowheads="1"/>
          </p:cNvSpPr>
          <p:nvPr/>
        </p:nvSpPr>
        <p:spPr bwMode="auto">
          <a:xfrm rot="-5400000">
            <a:off x="606425" y="1935163"/>
            <a:ext cx="365125" cy="152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eaVert" wrap="none" lIns="0" tIns="0" rIns="0" bIns="0">
            <a:spAutoFit/>
          </a:bodyPr>
          <a:lstStyle>
            <a:lvl1pPr>
              <a:spcBef>
                <a:spcPct val="20000"/>
              </a:spcBef>
              <a:buChar char="•"/>
              <a:defRPr sz="3200">
                <a:solidFill>
                  <a:schemeClr val="tx1"/>
                </a:solidFill>
                <a:latin typeface="Times New Roman" panose="02020603050405020304" pitchFamily="18" charset="0"/>
                <a:ea typeface="MS PGothic" panose="020B0600070205080204" pitchFamily="34" charset="-128"/>
              </a:defRPr>
            </a:lvl1pPr>
            <a:lvl2pPr marL="742950" indent="-285750">
              <a:spcBef>
                <a:spcPct val="20000"/>
              </a:spcBef>
              <a:buChar char="–"/>
              <a:defRPr sz="2800">
                <a:solidFill>
                  <a:schemeClr val="tx1"/>
                </a:solidFill>
                <a:latin typeface="Times New Roman" panose="02020603050405020304" pitchFamily="18" charset="0"/>
                <a:ea typeface="MS PGothic" panose="020B0600070205080204" pitchFamily="34" charset="-128"/>
              </a:defRPr>
            </a:lvl2pPr>
            <a:lvl3pPr marL="1143000" indent="-228600">
              <a:spcBef>
                <a:spcPct val="20000"/>
              </a:spcBef>
              <a:buChar char="•"/>
              <a:defRPr sz="2400">
                <a:solidFill>
                  <a:schemeClr val="tx1"/>
                </a:solidFill>
                <a:latin typeface="Times New Roman" panose="02020603050405020304" pitchFamily="18" charset="0"/>
                <a:ea typeface="MS PGothic"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9pPr>
          </a:lstStyle>
          <a:p>
            <a:pPr algn="r" eaLnBrk="1" hangingPunct="1">
              <a:spcBef>
                <a:spcPct val="0"/>
              </a:spcBef>
              <a:buFontTx/>
              <a:buNone/>
            </a:pPr>
            <a:r>
              <a:rPr lang="en-US" altLang="en-US" sz="2400"/>
              <a:t>1</a:t>
            </a:r>
          </a:p>
        </p:txBody>
      </p:sp>
      <p:sp>
        <p:nvSpPr>
          <p:cNvPr id="69653" name="Rectangle 35"/>
          <p:cNvSpPr>
            <a:spLocks noChangeArrowheads="1"/>
          </p:cNvSpPr>
          <p:nvPr/>
        </p:nvSpPr>
        <p:spPr bwMode="auto">
          <a:xfrm>
            <a:off x="1074738" y="1876425"/>
            <a:ext cx="3771900" cy="3219450"/>
          </a:xfrm>
          <a:prstGeom prst="rect">
            <a:avLst/>
          </a:prstGeom>
          <a:noFill/>
          <a:ln w="9525"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ea typeface="MS PGothic" panose="020B0600070205080204" pitchFamily="34" charset="-128"/>
              </a:defRPr>
            </a:lvl1pPr>
            <a:lvl2pPr marL="742950" indent="-285750">
              <a:spcBef>
                <a:spcPct val="20000"/>
              </a:spcBef>
              <a:buChar char="–"/>
              <a:defRPr sz="2800">
                <a:solidFill>
                  <a:schemeClr val="tx1"/>
                </a:solidFill>
                <a:latin typeface="Times New Roman" panose="02020603050405020304" pitchFamily="18" charset="0"/>
                <a:ea typeface="MS PGothic" panose="020B0600070205080204" pitchFamily="34" charset="-128"/>
              </a:defRPr>
            </a:lvl2pPr>
            <a:lvl3pPr marL="1143000" indent="-228600">
              <a:spcBef>
                <a:spcPct val="20000"/>
              </a:spcBef>
              <a:buChar char="•"/>
              <a:defRPr sz="2400">
                <a:solidFill>
                  <a:schemeClr val="tx1"/>
                </a:solidFill>
                <a:latin typeface="Times New Roman" panose="02020603050405020304" pitchFamily="18" charset="0"/>
                <a:ea typeface="MS PGothic"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9pPr>
          </a:lstStyle>
          <a:p>
            <a:pPr eaLnBrk="1" hangingPunct="1">
              <a:spcBef>
                <a:spcPct val="0"/>
              </a:spcBef>
              <a:buFontTx/>
              <a:buNone/>
            </a:pPr>
            <a:endParaRPr lang="en-US" altLang="en-US" sz="1800">
              <a:latin typeface="Papyrus" panose="03070502060502030205" pitchFamily="66" charset="0"/>
            </a:endParaRPr>
          </a:p>
        </p:txBody>
      </p:sp>
      <p:sp>
        <p:nvSpPr>
          <p:cNvPr id="69654" name="Freeform 37"/>
          <p:cNvSpPr>
            <a:spLocks/>
          </p:cNvSpPr>
          <p:nvPr/>
        </p:nvSpPr>
        <p:spPr bwMode="auto">
          <a:xfrm>
            <a:off x="1217613" y="2000250"/>
            <a:ext cx="3495675" cy="2971800"/>
          </a:xfrm>
          <a:custGeom>
            <a:avLst/>
            <a:gdLst>
              <a:gd name="T0" fmla="*/ 2147483646 w 367"/>
              <a:gd name="T1" fmla="*/ 2147483646 h 312"/>
              <a:gd name="T2" fmla="*/ 2147483646 w 367"/>
              <a:gd name="T3" fmla="*/ 2147483646 h 312"/>
              <a:gd name="T4" fmla="*/ 2147483646 w 367"/>
              <a:gd name="T5" fmla="*/ 2147483646 h 312"/>
              <a:gd name="T6" fmla="*/ 2147483646 w 367"/>
              <a:gd name="T7" fmla="*/ 2147483646 h 312"/>
              <a:gd name="T8" fmla="*/ 2147483646 w 367"/>
              <a:gd name="T9" fmla="*/ 2147483646 h 312"/>
              <a:gd name="T10" fmla="*/ 2147483646 w 367"/>
              <a:gd name="T11" fmla="*/ 2147483646 h 312"/>
              <a:gd name="T12" fmla="*/ 2147483646 w 367"/>
              <a:gd name="T13" fmla="*/ 2147483646 h 312"/>
              <a:gd name="T14" fmla="*/ 2147483646 w 367"/>
              <a:gd name="T15" fmla="*/ 2147483646 h 312"/>
              <a:gd name="T16" fmla="*/ 2147483646 w 367"/>
              <a:gd name="T17" fmla="*/ 2147483646 h 312"/>
              <a:gd name="T18" fmla="*/ 2147483646 w 367"/>
              <a:gd name="T19" fmla="*/ 2147483646 h 312"/>
              <a:gd name="T20" fmla="*/ 2147483646 w 367"/>
              <a:gd name="T21" fmla="*/ 2147483646 h 312"/>
              <a:gd name="T22" fmla="*/ 2147483646 w 367"/>
              <a:gd name="T23" fmla="*/ 2147483646 h 312"/>
              <a:gd name="T24" fmla="*/ 2147483646 w 367"/>
              <a:gd name="T25" fmla="*/ 2147483646 h 312"/>
              <a:gd name="T26" fmla="*/ 2147483646 w 367"/>
              <a:gd name="T27" fmla="*/ 2147483646 h 312"/>
              <a:gd name="T28" fmla="*/ 2147483646 w 367"/>
              <a:gd name="T29" fmla="*/ 2147483646 h 312"/>
              <a:gd name="T30" fmla="*/ 2147483646 w 367"/>
              <a:gd name="T31" fmla="*/ 2147483646 h 312"/>
              <a:gd name="T32" fmla="*/ 2147483646 w 367"/>
              <a:gd name="T33" fmla="*/ 2147483646 h 312"/>
              <a:gd name="T34" fmla="*/ 2147483646 w 367"/>
              <a:gd name="T35" fmla="*/ 2147483646 h 312"/>
              <a:gd name="T36" fmla="*/ 2147483646 w 367"/>
              <a:gd name="T37" fmla="*/ 2147483646 h 312"/>
              <a:gd name="T38" fmla="*/ 2147483646 w 367"/>
              <a:gd name="T39" fmla="*/ 2147483646 h 312"/>
              <a:gd name="T40" fmla="*/ 2147483646 w 367"/>
              <a:gd name="T41" fmla="*/ 2147483646 h 312"/>
              <a:gd name="T42" fmla="*/ 2147483646 w 367"/>
              <a:gd name="T43" fmla="*/ 2147483646 h 312"/>
              <a:gd name="T44" fmla="*/ 2147483646 w 367"/>
              <a:gd name="T45" fmla="*/ 2147483646 h 312"/>
              <a:gd name="T46" fmla="*/ 2147483646 w 367"/>
              <a:gd name="T47" fmla="*/ 2147483646 h 312"/>
              <a:gd name="T48" fmla="*/ 2147483646 w 367"/>
              <a:gd name="T49" fmla="*/ 2147483646 h 312"/>
              <a:gd name="T50" fmla="*/ 2147483646 w 367"/>
              <a:gd name="T51" fmla="*/ 2147483646 h 312"/>
              <a:gd name="T52" fmla="*/ 2147483646 w 367"/>
              <a:gd name="T53" fmla="*/ 2147483646 h 312"/>
              <a:gd name="T54" fmla="*/ 2147483646 w 367"/>
              <a:gd name="T55" fmla="*/ 2147483646 h 312"/>
              <a:gd name="T56" fmla="*/ 2147483646 w 367"/>
              <a:gd name="T57" fmla="*/ 2147483646 h 312"/>
              <a:gd name="T58" fmla="*/ 2147483646 w 367"/>
              <a:gd name="T59" fmla="*/ 2147483646 h 312"/>
              <a:gd name="T60" fmla="*/ 2147483646 w 367"/>
              <a:gd name="T61" fmla="*/ 2147483646 h 312"/>
              <a:gd name="T62" fmla="*/ 2147483646 w 367"/>
              <a:gd name="T63" fmla="*/ 2147483646 h 312"/>
              <a:gd name="T64" fmla="*/ 2147483646 w 367"/>
              <a:gd name="T65" fmla="*/ 2147483646 h 312"/>
              <a:gd name="T66" fmla="*/ 2147483646 w 367"/>
              <a:gd name="T67" fmla="*/ 2147483646 h 312"/>
              <a:gd name="T68" fmla="*/ 2147483646 w 367"/>
              <a:gd name="T69" fmla="*/ 2147483646 h 312"/>
              <a:gd name="T70" fmla="*/ 2147483646 w 367"/>
              <a:gd name="T71" fmla="*/ 2147483646 h 312"/>
              <a:gd name="T72" fmla="*/ 2147483646 w 367"/>
              <a:gd name="T73" fmla="*/ 2147483646 h 312"/>
              <a:gd name="T74" fmla="*/ 2147483646 w 367"/>
              <a:gd name="T75" fmla="*/ 2147483646 h 312"/>
              <a:gd name="T76" fmla="*/ 2147483646 w 367"/>
              <a:gd name="T77" fmla="*/ 2147483646 h 312"/>
              <a:gd name="T78" fmla="*/ 2147483646 w 367"/>
              <a:gd name="T79" fmla="*/ 2147483646 h 312"/>
              <a:gd name="T80" fmla="*/ 2147483646 w 367"/>
              <a:gd name="T81" fmla="*/ 2147483646 h 312"/>
              <a:gd name="T82" fmla="*/ 2147483646 w 367"/>
              <a:gd name="T83" fmla="*/ 2147483646 h 312"/>
              <a:gd name="T84" fmla="*/ 2147483646 w 367"/>
              <a:gd name="T85" fmla="*/ 2147483646 h 312"/>
              <a:gd name="T86" fmla="*/ 2147483646 w 367"/>
              <a:gd name="T87" fmla="*/ 2147483646 h 312"/>
              <a:gd name="T88" fmla="*/ 2147483646 w 367"/>
              <a:gd name="T89" fmla="*/ 2147483646 h 312"/>
              <a:gd name="T90" fmla="*/ 2147483646 w 367"/>
              <a:gd name="T91" fmla="*/ 2147483646 h 312"/>
              <a:gd name="T92" fmla="*/ 2147483646 w 367"/>
              <a:gd name="T93" fmla="*/ 2147483646 h 312"/>
              <a:gd name="T94" fmla="*/ 2147483646 w 367"/>
              <a:gd name="T95" fmla="*/ 2147483646 h 312"/>
              <a:gd name="T96" fmla="*/ 2147483646 w 367"/>
              <a:gd name="T97" fmla="*/ 2147483646 h 312"/>
              <a:gd name="T98" fmla="*/ 2147483646 w 367"/>
              <a:gd name="T99" fmla="*/ 2147483646 h 312"/>
              <a:gd name="T100" fmla="*/ 2147483646 w 367"/>
              <a:gd name="T101" fmla="*/ 2147483646 h 312"/>
              <a:gd name="T102" fmla="*/ 2147483646 w 367"/>
              <a:gd name="T103" fmla="*/ 2147483646 h 312"/>
              <a:gd name="T104" fmla="*/ 2147483646 w 367"/>
              <a:gd name="T105" fmla="*/ 2147483646 h 312"/>
              <a:gd name="T106" fmla="*/ 2147483646 w 367"/>
              <a:gd name="T107" fmla="*/ 2147483646 h 312"/>
              <a:gd name="T108" fmla="*/ 2147483646 w 367"/>
              <a:gd name="T109" fmla="*/ 2147483646 h 312"/>
              <a:gd name="T110" fmla="*/ 2147483646 w 367"/>
              <a:gd name="T111" fmla="*/ 2147483646 h 312"/>
              <a:gd name="T112" fmla="*/ 2147483646 w 367"/>
              <a:gd name="T113" fmla="*/ 2147483646 h 31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367"/>
              <a:gd name="T172" fmla="*/ 0 h 312"/>
              <a:gd name="T173" fmla="*/ 367 w 367"/>
              <a:gd name="T174" fmla="*/ 312 h 312"/>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367" h="312">
                <a:moveTo>
                  <a:pt x="0" y="312"/>
                </a:moveTo>
                <a:lnTo>
                  <a:pt x="0" y="311"/>
                </a:lnTo>
                <a:lnTo>
                  <a:pt x="4" y="311"/>
                </a:lnTo>
                <a:lnTo>
                  <a:pt x="4" y="309"/>
                </a:lnTo>
                <a:lnTo>
                  <a:pt x="6" y="309"/>
                </a:lnTo>
                <a:lnTo>
                  <a:pt x="6" y="307"/>
                </a:lnTo>
                <a:lnTo>
                  <a:pt x="7" y="307"/>
                </a:lnTo>
                <a:lnTo>
                  <a:pt x="7" y="306"/>
                </a:lnTo>
                <a:lnTo>
                  <a:pt x="8" y="306"/>
                </a:lnTo>
                <a:lnTo>
                  <a:pt x="8" y="304"/>
                </a:lnTo>
                <a:lnTo>
                  <a:pt x="9" y="304"/>
                </a:lnTo>
                <a:lnTo>
                  <a:pt x="9" y="303"/>
                </a:lnTo>
                <a:lnTo>
                  <a:pt x="10" y="303"/>
                </a:lnTo>
                <a:lnTo>
                  <a:pt x="10" y="301"/>
                </a:lnTo>
                <a:lnTo>
                  <a:pt x="11" y="301"/>
                </a:lnTo>
                <a:lnTo>
                  <a:pt x="11" y="300"/>
                </a:lnTo>
                <a:lnTo>
                  <a:pt x="12" y="300"/>
                </a:lnTo>
                <a:lnTo>
                  <a:pt x="12" y="298"/>
                </a:lnTo>
                <a:lnTo>
                  <a:pt x="13" y="298"/>
                </a:lnTo>
                <a:lnTo>
                  <a:pt x="13" y="296"/>
                </a:lnTo>
                <a:lnTo>
                  <a:pt x="13" y="295"/>
                </a:lnTo>
                <a:lnTo>
                  <a:pt x="14" y="295"/>
                </a:lnTo>
                <a:lnTo>
                  <a:pt x="14" y="293"/>
                </a:lnTo>
                <a:lnTo>
                  <a:pt x="15" y="293"/>
                </a:lnTo>
                <a:lnTo>
                  <a:pt x="15" y="292"/>
                </a:lnTo>
                <a:lnTo>
                  <a:pt x="15" y="290"/>
                </a:lnTo>
                <a:lnTo>
                  <a:pt x="16" y="290"/>
                </a:lnTo>
                <a:lnTo>
                  <a:pt x="16" y="289"/>
                </a:lnTo>
                <a:lnTo>
                  <a:pt x="17" y="289"/>
                </a:lnTo>
                <a:lnTo>
                  <a:pt x="17" y="287"/>
                </a:lnTo>
                <a:lnTo>
                  <a:pt x="17" y="286"/>
                </a:lnTo>
                <a:lnTo>
                  <a:pt x="18" y="286"/>
                </a:lnTo>
                <a:lnTo>
                  <a:pt x="18" y="284"/>
                </a:lnTo>
                <a:lnTo>
                  <a:pt x="19" y="284"/>
                </a:lnTo>
                <a:lnTo>
                  <a:pt x="19" y="282"/>
                </a:lnTo>
                <a:lnTo>
                  <a:pt x="19" y="281"/>
                </a:lnTo>
                <a:lnTo>
                  <a:pt x="20" y="281"/>
                </a:lnTo>
                <a:lnTo>
                  <a:pt x="20" y="279"/>
                </a:lnTo>
                <a:lnTo>
                  <a:pt x="20" y="278"/>
                </a:lnTo>
                <a:lnTo>
                  <a:pt x="21" y="278"/>
                </a:lnTo>
                <a:lnTo>
                  <a:pt x="21" y="276"/>
                </a:lnTo>
                <a:lnTo>
                  <a:pt x="22" y="276"/>
                </a:lnTo>
                <a:lnTo>
                  <a:pt x="22" y="275"/>
                </a:lnTo>
                <a:lnTo>
                  <a:pt x="22" y="273"/>
                </a:lnTo>
                <a:lnTo>
                  <a:pt x="23" y="273"/>
                </a:lnTo>
                <a:lnTo>
                  <a:pt x="23" y="271"/>
                </a:lnTo>
                <a:lnTo>
                  <a:pt x="23" y="270"/>
                </a:lnTo>
                <a:lnTo>
                  <a:pt x="24" y="270"/>
                </a:lnTo>
                <a:lnTo>
                  <a:pt x="24" y="268"/>
                </a:lnTo>
                <a:lnTo>
                  <a:pt x="24" y="267"/>
                </a:lnTo>
                <a:lnTo>
                  <a:pt x="25" y="267"/>
                </a:lnTo>
                <a:lnTo>
                  <a:pt x="25" y="265"/>
                </a:lnTo>
                <a:lnTo>
                  <a:pt x="25" y="264"/>
                </a:lnTo>
                <a:lnTo>
                  <a:pt x="26" y="264"/>
                </a:lnTo>
                <a:lnTo>
                  <a:pt x="26" y="262"/>
                </a:lnTo>
                <a:lnTo>
                  <a:pt x="26" y="261"/>
                </a:lnTo>
                <a:lnTo>
                  <a:pt x="27" y="261"/>
                </a:lnTo>
                <a:lnTo>
                  <a:pt x="27" y="259"/>
                </a:lnTo>
                <a:lnTo>
                  <a:pt x="27" y="257"/>
                </a:lnTo>
                <a:lnTo>
                  <a:pt x="28" y="257"/>
                </a:lnTo>
                <a:lnTo>
                  <a:pt x="28" y="256"/>
                </a:lnTo>
                <a:lnTo>
                  <a:pt x="28" y="254"/>
                </a:lnTo>
                <a:lnTo>
                  <a:pt x="29" y="254"/>
                </a:lnTo>
                <a:lnTo>
                  <a:pt x="29" y="253"/>
                </a:lnTo>
                <a:lnTo>
                  <a:pt x="29" y="251"/>
                </a:lnTo>
                <a:lnTo>
                  <a:pt x="30" y="251"/>
                </a:lnTo>
                <a:lnTo>
                  <a:pt x="30" y="250"/>
                </a:lnTo>
                <a:lnTo>
                  <a:pt x="30" y="248"/>
                </a:lnTo>
                <a:lnTo>
                  <a:pt x="31" y="248"/>
                </a:lnTo>
                <a:lnTo>
                  <a:pt x="31" y="246"/>
                </a:lnTo>
                <a:lnTo>
                  <a:pt x="31" y="245"/>
                </a:lnTo>
                <a:lnTo>
                  <a:pt x="32" y="245"/>
                </a:lnTo>
                <a:lnTo>
                  <a:pt x="32" y="243"/>
                </a:lnTo>
                <a:lnTo>
                  <a:pt x="32" y="242"/>
                </a:lnTo>
                <a:lnTo>
                  <a:pt x="33" y="242"/>
                </a:lnTo>
                <a:lnTo>
                  <a:pt x="33" y="240"/>
                </a:lnTo>
                <a:lnTo>
                  <a:pt x="33" y="239"/>
                </a:lnTo>
                <a:lnTo>
                  <a:pt x="34" y="239"/>
                </a:lnTo>
                <a:lnTo>
                  <a:pt x="34" y="237"/>
                </a:lnTo>
                <a:lnTo>
                  <a:pt x="34" y="236"/>
                </a:lnTo>
                <a:lnTo>
                  <a:pt x="35" y="236"/>
                </a:lnTo>
                <a:lnTo>
                  <a:pt x="35" y="234"/>
                </a:lnTo>
                <a:lnTo>
                  <a:pt x="35" y="232"/>
                </a:lnTo>
                <a:lnTo>
                  <a:pt x="36" y="232"/>
                </a:lnTo>
                <a:lnTo>
                  <a:pt x="36" y="231"/>
                </a:lnTo>
                <a:lnTo>
                  <a:pt x="36" y="229"/>
                </a:lnTo>
                <a:lnTo>
                  <a:pt x="37" y="229"/>
                </a:lnTo>
                <a:lnTo>
                  <a:pt x="37" y="228"/>
                </a:lnTo>
                <a:lnTo>
                  <a:pt x="37" y="226"/>
                </a:lnTo>
                <a:lnTo>
                  <a:pt x="38" y="226"/>
                </a:lnTo>
                <a:lnTo>
                  <a:pt x="38" y="225"/>
                </a:lnTo>
                <a:lnTo>
                  <a:pt x="38" y="223"/>
                </a:lnTo>
                <a:lnTo>
                  <a:pt x="39" y="223"/>
                </a:lnTo>
                <a:lnTo>
                  <a:pt x="39" y="221"/>
                </a:lnTo>
                <a:lnTo>
                  <a:pt x="39" y="220"/>
                </a:lnTo>
                <a:lnTo>
                  <a:pt x="39" y="218"/>
                </a:lnTo>
                <a:lnTo>
                  <a:pt x="40" y="218"/>
                </a:lnTo>
                <a:lnTo>
                  <a:pt x="40" y="217"/>
                </a:lnTo>
                <a:lnTo>
                  <a:pt x="40" y="215"/>
                </a:lnTo>
                <a:lnTo>
                  <a:pt x="41" y="215"/>
                </a:lnTo>
                <a:lnTo>
                  <a:pt x="41" y="214"/>
                </a:lnTo>
                <a:lnTo>
                  <a:pt x="41" y="212"/>
                </a:lnTo>
                <a:lnTo>
                  <a:pt x="42" y="212"/>
                </a:lnTo>
                <a:lnTo>
                  <a:pt x="42" y="211"/>
                </a:lnTo>
                <a:lnTo>
                  <a:pt x="42" y="209"/>
                </a:lnTo>
                <a:lnTo>
                  <a:pt x="43" y="209"/>
                </a:lnTo>
                <a:lnTo>
                  <a:pt x="43" y="207"/>
                </a:lnTo>
                <a:lnTo>
                  <a:pt x="43" y="206"/>
                </a:lnTo>
                <a:lnTo>
                  <a:pt x="44" y="206"/>
                </a:lnTo>
                <a:lnTo>
                  <a:pt x="44" y="204"/>
                </a:lnTo>
                <a:lnTo>
                  <a:pt x="44" y="203"/>
                </a:lnTo>
                <a:lnTo>
                  <a:pt x="45" y="203"/>
                </a:lnTo>
                <a:lnTo>
                  <a:pt x="45" y="201"/>
                </a:lnTo>
                <a:lnTo>
                  <a:pt x="45" y="200"/>
                </a:lnTo>
                <a:lnTo>
                  <a:pt x="46" y="200"/>
                </a:lnTo>
                <a:lnTo>
                  <a:pt x="46" y="198"/>
                </a:lnTo>
                <a:lnTo>
                  <a:pt x="46" y="197"/>
                </a:lnTo>
                <a:lnTo>
                  <a:pt x="47" y="197"/>
                </a:lnTo>
                <a:lnTo>
                  <a:pt x="47" y="195"/>
                </a:lnTo>
                <a:lnTo>
                  <a:pt x="47" y="193"/>
                </a:lnTo>
                <a:lnTo>
                  <a:pt x="48" y="193"/>
                </a:lnTo>
                <a:lnTo>
                  <a:pt x="48" y="192"/>
                </a:lnTo>
                <a:lnTo>
                  <a:pt x="48" y="190"/>
                </a:lnTo>
                <a:lnTo>
                  <a:pt x="48" y="189"/>
                </a:lnTo>
                <a:lnTo>
                  <a:pt x="49" y="189"/>
                </a:lnTo>
                <a:lnTo>
                  <a:pt x="49" y="187"/>
                </a:lnTo>
                <a:lnTo>
                  <a:pt x="49" y="186"/>
                </a:lnTo>
                <a:lnTo>
                  <a:pt x="50" y="186"/>
                </a:lnTo>
                <a:lnTo>
                  <a:pt x="50" y="184"/>
                </a:lnTo>
                <a:lnTo>
                  <a:pt x="50" y="182"/>
                </a:lnTo>
                <a:lnTo>
                  <a:pt x="51" y="182"/>
                </a:lnTo>
                <a:lnTo>
                  <a:pt x="51" y="181"/>
                </a:lnTo>
                <a:lnTo>
                  <a:pt x="51" y="179"/>
                </a:lnTo>
                <a:lnTo>
                  <a:pt x="52" y="179"/>
                </a:lnTo>
                <a:lnTo>
                  <a:pt x="52" y="178"/>
                </a:lnTo>
                <a:lnTo>
                  <a:pt x="52" y="176"/>
                </a:lnTo>
                <a:lnTo>
                  <a:pt x="53" y="176"/>
                </a:lnTo>
                <a:lnTo>
                  <a:pt x="53" y="175"/>
                </a:lnTo>
                <a:lnTo>
                  <a:pt x="53" y="173"/>
                </a:lnTo>
                <a:lnTo>
                  <a:pt x="54" y="173"/>
                </a:lnTo>
                <a:lnTo>
                  <a:pt x="54" y="172"/>
                </a:lnTo>
                <a:lnTo>
                  <a:pt x="54" y="170"/>
                </a:lnTo>
                <a:lnTo>
                  <a:pt x="55" y="170"/>
                </a:lnTo>
                <a:lnTo>
                  <a:pt x="55" y="168"/>
                </a:lnTo>
                <a:lnTo>
                  <a:pt x="55" y="167"/>
                </a:lnTo>
                <a:lnTo>
                  <a:pt x="56" y="167"/>
                </a:lnTo>
                <a:lnTo>
                  <a:pt x="56" y="165"/>
                </a:lnTo>
                <a:lnTo>
                  <a:pt x="56" y="164"/>
                </a:lnTo>
                <a:lnTo>
                  <a:pt x="57" y="164"/>
                </a:lnTo>
                <a:lnTo>
                  <a:pt x="57" y="162"/>
                </a:lnTo>
                <a:lnTo>
                  <a:pt x="57" y="161"/>
                </a:lnTo>
                <a:lnTo>
                  <a:pt x="58" y="161"/>
                </a:lnTo>
                <a:lnTo>
                  <a:pt x="58" y="159"/>
                </a:lnTo>
                <a:lnTo>
                  <a:pt x="58" y="157"/>
                </a:lnTo>
                <a:lnTo>
                  <a:pt x="59" y="157"/>
                </a:lnTo>
                <a:lnTo>
                  <a:pt x="59" y="156"/>
                </a:lnTo>
                <a:lnTo>
                  <a:pt x="59" y="154"/>
                </a:lnTo>
                <a:lnTo>
                  <a:pt x="60" y="154"/>
                </a:lnTo>
                <a:lnTo>
                  <a:pt x="60" y="153"/>
                </a:lnTo>
                <a:lnTo>
                  <a:pt x="60" y="151"/>
                </a:lnTo>
                <a:lnTo>
                  <a:pt x="61" y="151"/>
                </a:lnTo>
                <a:lnTo>
                  <a:pt x="61" y="150"/>
                </a:lnTo>
                <a:lnTo>
                  <a:pt x="61" y="148"/>
                </a:lnTo>
                <a:lnTo>
                  <a:pt x="62" y="148"/>
                </a:lnTo>
                <a:lnTo>
                  <a:pt x="62" y="147"/>
                </a:lnTo>
                <a:lnTo>
                  <a:pt x="63" y="147"/>
                </a:lnTo>
                <a:lnTo>
                  <a:pt x="63" y="145"/>
                </a:lnTo>
                <a:lnTo>
                  <a:pt x="63" y="143"/>
                </a:lnTo>
                <a:lnTo>
                  <a:pt x="64" y="143"/>
                </a:lnTo>
                <a:lnTo>
                  <a:pt x="64" y="142"/>
                </a:lnTo>
                <a:lnTo>
                  <a:pt x="64" y="140"/>
                </a:lnTo>
                <a:lnTo>
                  <a:pt x="65" y="140"/>
                </a:lnTo>
                <a:lnTo>
                  <a:pt x="65" y="139"/>
                </a:lnTo>
                <a:lnTo>
                  <a:pt x="65" y="137"/>
                </a:lnTo>
                <a:lnTo>
                  <a:pt x="66" y="137"/>
                </a:lnTo>
                <a:lnTo>
                  <a:pt x="66" y="136"/>
                </a:lnTo>
                <a:lnTo>
                  <a:pt x="66" y="134"/>
                </a:lnTo>
                <a:lnTo>
                  <a:pt x="67" y="134"/>
                </a:lnTo>
                <a:lnTo>
                  <a:pt x="67" y="132"/>
                </a:lnTo>
                <a:lnTo>
                  <a:pt x="67" y="131"/>
                </a:lnTo>
                <a:lnTo>
                  <a:pt x="68" y="131"/>
                </a:lnTo>
                <a:lnTo>
                  <a:pt x="68" y="129"/>
                </a:lnTo>
                <a:lnTo>
                  <a:pt x="69" y="129"/>
                </a:lnTo>
                <a:lnTo>
                  <a:pt x="69" y="128"/>
                </a:lnTo>
                <a:lnTo>
                  <a:pt x="69" y="126"/>
                </a:lnTo>
                <a:lnTo>
                  <a:pt x="70" y="126"/>
                </a:lnTo>
                <a:lnTo>
                  <a:pt x="70" y="125"/>
                </a:lnTo>
                <a:lnTo>
                  <a:pt x="70" y="123"/>
                </a:lnTo>
                <a:lnTo>
                  <a:pt x="71" y="123"/>
                </a:lnTo>
                <a:lnTo>
                  <a:pt x="71" y="122"/>
                </a:lnTo>
                <a:lnTo>
                  <a:pt x="72" y="122"/>
                </a:lnTo>
                <a:lnTo>
                  <a:pt x="72" y="120"/>
                </a:lnTo>
                <a:lnTo>
                  <a:pt x="72" y="118"/>
                </a:lnTo>
                <a:lnTo>
                  <a:pt x="73" y="118"/>
                </a:lnTo>
                <a:lnTo>
                  <a:pt x="73" y="117"/>
                </a:lnTo>
                <a:lnTo>
                  <a:pt x="73" y="115"/>
                </a:lnTo>
                <a:lnTo>
                  <a:pt x="74" y="115"/>
                </a:lnTo>
                <a:lnTo>
                  <a:pt x="74" y="114"/>
                </a:lnTo>
                <a:lnTo>
                  <a:pt x="75" y="114"/>
                </a:lnTo>
                <a:lnTo>
                  <a:pt x="75" y="112"/>
                </a:lnTo>
                <a:lnTo>
                  <a:pt x="75" y="111"/>
                </a:lnTo>
                <a:lnTo>
                  <a:pt x="76" y="111"/>
                </a:lnTo>
                <a:lnTo>
                  <a:pt x="76" y="109"/>
                </a:lnTo>
                <a:lnTo>
                  <a:pt x="76" y="107"/>
                </a:lnTo>
                <a:lnTo>
                  <a:pt x="77" y="107"/>
                </a:lnTo>
                <a:lnTo>
                  <a:pt x="77" y="106"/>
                </a:lnTo>
                <a:lnTo>
                  <a:pt x="78" y="106"/>
                </a:lnTo>
                <a:lnTo>
                  <a:pt x="78" y="104"/>
                </a:lnTo>
                <a:lnTo>
                  <a:pt x="78" y="103"/>
                </a:lnTo>
                <a:lnTo>
                  <a:pt x="79" y="103"/>
                </a:lnTo>
                <a:lnTo>
                  <a:pt x="79" y="101"/>
                </a:lnTo>
                <a:lnTo>
                  <a:pt x="80" y="101"/>
                </a:lnTo>
                <a:lnTo>
                  <a:pt x="80" y="100"/>
                </a:lnTo>
                <a:lnTo>
                  <a:pt x="80" y="98"/>
                </a:lnTo>
                <a:lnTo>
                  <a:pt x="81" y="98"/>
                </a:lnTo>
                <a:lnTo>
                  <a:pt x="81" y="97"/>
                </a:lnTo>
                <a:lnTo>
                  <a:pt x="82" y="97"/>
                </a:lnTo>
                <a:lnTo>
                  <a:pt x="82" y="95"/>
                </a:lnTo>
                <a:lnTo>
                  <a:pt x="82" y="93"/>
                </a:lnTo>
                <a:lnTo>
                  <a:pt x="83" y="93"/>
                </a:lnTo>
                <a:lnTo>
                  <a:pt x="83" y="92"/>
                </a:lnTo>
                <a:lnTo>
                  <a:pt x="84" y="92"/>
                </a:lnTo>
                <a:lnTo>
                  <a:pt x="84" y="90"/>
                </a:lnTo>
                <a:lnTo>
                  <a:pt x="85" y="90"/>
                </a:lnTo>
                <a:lnTo>
                  <a:pt x="85" y="89"/>
                </a:lnTo>
                <a:lnTo>
                  <a:pt x="85" y="87"/>
                </a:lnTo>
                <a:lnTo>
                  <a:pt x="86" y="87"/>
                </a:lnTo>
                <a:lnTo>
                  <a:pt x="86" y="86"/>
                </a:lnTo>
                <a:lnTo>
                  <a:pt x="87" y="86"/>
                </a:lnTo>
                <a:lnTo>
                  <a:pt x="87" y="84"/>
                </a:lnTo>
                <a:lnTo>
                  <a:pt x="87" y="82"/>
                </a:lnTo>
                <a:lnTo>
                  <a:pt x="88" y="82"/>
                </a:lnTo>
                <a:lnTo>
                  <a:pt x="88" y="81"/>
                </a:lnTo>
                <a:lnTo>
                  <a:pt x="89" y="81"/>
                </a:lnTo>
                <a:lnTo>
                  <a:pt x="89" y="79"/>
                </a:lnTo>
                <a:lnTo>
                  <a:pt x="90" y="79"/>
                </a:lnTo>
                <a:lnTo>
                  <a:pt x="90" y="78"/>
                </a:lnTo>
                <a:lnTo>
                  <a:pt x="91" y="78"/>
                </a:lnTo>
                <a:lnTo>
                  <a:pt x="91" y="76"/>
                </a:lnTo>
                <a:lnTo>
                  <a:pt x="91" y="75"/>
                </a:lnTo>
                <a:lnTo>
                  <a:pt x="92" y="75"/>
                </a:lnTo>
                <a:lnTo>
                  <a:pt x="92" y="73"/>
                </a:lnTo>
                <a:lnTo>
                  <a:pt x="93" y="73"/>
                </a:lnTo>
                <a:lnTo>
                  <a:pt x="93" y="72"/>
                </a:lnTo>
                <a:lnTo>
                  <a:pt x="94" y="72"/>
                </a:lnTo>
                <a:lnTo>
                  <a:pt x="94" y="70"/>
                </a:lnTo>
                <a:lnTo>
                  <a:pt x="95" y="70"/>
                </a:lnTo>
                <a:lnTo>
                  <a:pt x="95" y="68"/>
                </a:lnTo>
                <a:lnTo>
                  <a:pt x="96" y="68"/>
                </a:lnTo>
                <a:lnTo>
                  <a:pt x="96" y="67"/>
                </a:lnTo>
                <a:lnTo>
                  <a:pt x="96" y="65"/>
                </a:lnTo>
                <a:lnTo>
                  <a:pt x="97" y="65"/>
                </a:lnTo>
                <a:lnTo>
                  <a:pt x="97" y="64"/>
                </a:lnTo>
                <a:lnTo>
                  <a:pt x="98" y="64"/>
                </a:lnTo>
                <a:lnTo>
                  <a:pt x="98" y="62"/>
                </a:lnTo>
                <a:lnTo>
                  <a:pt x="99" y="62"/>
                </a:lnTo>
                <a:lnTo>
                  <a:pt x="99" y="61"/>
                </a:lnTo>
                <a:lnTo>
                  <a:pt x="100" y="61"/>
                </a:lnTo>
                <a:lnTo>
                  <a:pt x="100" y="59"/>
                </a:lnTo>
                <a:lnTo>
                  <a:pt x="101" y="59"/>
                </a:lnTo>
                <a:lnTo>
                  <a:pt x="101" y="58"/>
                </a:lnTo>
                <a:lnTo>
                  <a:pt x="102" y="58"/>
                </a:lnTo>
                <a:lnTo>
                  <a:pt x="102" y="56"/>
                </a:lnTo>
                <a:lnTo>
                  <a:pt x="103" y="56"/>
                </a:lnTo>
                <a:lnTo>
                  <a:pt x="103" y="54"/>
                </a:lnTo>
                <a:lnTo>
                  <a:pt x="104" y="54"/>
                </a:lnTo>
                <a:lnTo>
                  <a:pt x="104" y="53"/>
                </a:lnTo>
                <a:lnTo>
                  <a:pt x="105" y="53"/>
                </a:lnTo>
                <a:lnTo>
                  <a:pt x="105" y="51"/>
                </a:lnTo>
                <a:lnTo>
                  <a:pt x="106" y="51"/>
                </a:lnTo>
                <a:lnTo>
                  <a:pt x="106" y="50"/>
                </a:lnTo>
                <a:lnTo>
                  <a:pt x="107" y="50"/>
                </a:lnTo>
                <a:lnTo>
                  <a:pt x="107" y="48"/>
                </a:lnTo>
                <a:lnTo>
                  <a:pt x="109" y="48"/>
                </a:lnTo>
                <a:lnTo>
                  <a:pt x="109" y="47"/>
                </a:lnTo>
                <a:lnTo>
                  <a:pt x="110" y="47"/>
                </a:lnTo>
                <a:lnTo>
                  <a:pt x="110" y="45"/>
                </a:lnTo>
                <a:lnTo>
                  <a:pt x="111" y="45"/>
                </a:lnTo>
                <a:lnTo>
                  <a:pt x="111" y="43"/>
                </a:lnTo>
                <a:lnTo>
                  <a:pt x="112" y="43"/>
                </a:lnTo>
                <a:lnTo>
                  <a:pt x="112" y="42"/>
                </a:lnTo>
                <a:lnTo>
                  <a:pt x="113" y="42"/>
                </a:lnTo>
                <a:lnTo>
                  <a:pt x="113" y="40"/>
                </a:lnTo>
                <a:lnTo>
                  <a:pt x="115" y="40"/>
                </a:lnTo>
                <a:lnTo>
                  <a:pt x="115" y="39"/>
                </a:lnTo>
                <a:lnTo>
                  <a:pt x="116" y="39"/>
                </a:lnTo>
                <a:lnTo>
                  <a:pt x="116" y="37"/>
                </a:lnTo>
                <a:lnTo>
                  <a:pt x="117" y="37"/>
                </a:lnTo>
                <a:lnTo>
                  <a:pt x="117" y="36"/>
                </a:lnTo>
                <a:lnTo>
                  <a:pt x="119" y="36"/>
                </a:lnTo>
                <a:lnTo>
                  <a:pt x="119" y="34"/>
                </a:lnTo>
                <a:lnTo>
                  <a:pt x="120" y="34"/>
                </a:lnTo>
                <a:lnTo>
                  <a:pt x="120" y="33"/>
                </a:lnTo>
                <a:lnTo>
                  <a:pt x="122" y="33"/>
                </a:lnTo>
                <a:lnTo>
                  <a:pt x="122" y="31"/>
                </a:lnTo>
                <a:lnTo>
                  <a:pt x="123" y="31"/>
                </a:lnTo>
                <a:lnTo>
                  <a:pt x="123" y="29"/>
                </a:lnTo>
                <a:lnTo>
                  <a:pt x="125" y="29"/>
                </a:lnTo>
                <a:lnTo>
                  <a:pt x="125" y="28"/>
                </a:lnTo>
                <a:lnTo>
                  <a:pt x="127" y="28"/>
                </a:lnTo>
                <a:lnTo>
                  <a:pt x="127" y="26"/>
                </a:lnTo>
                <a:lnTo>
                  <a:pt x="129" y="26"/>
                </a:lnTo>
                <a:lnTo>
                  <a:pt x="129" y="25"/>
                </a:lnTo>
                <a:lnTo>
                  <a:pt x="130" y="25"/>
                </a:lnTo>
                <a:lnTo>
                  <a:pt x="130" y="23"/>
                </a:lnTo>
                <a:lnTo>
                  <a:pt x="132" y="23"/>
                </a:lnTo>
                <a:lnTo>
                  <a:pt x="132" y="22"/>
                </a:lnTo>
                <a:lnTo>
                  <a:pt x="135" y="22"/>
                </a:lnTo>
                <a:lnTo>
                  <a:pt x="135" y="20"/>
                </a:lnTo>
                <a:lnTo>
                  <a:pt x="137" y="20"/>
                </a:lnTo>
                <a:lnTo>
                  <a:pt x="137" y="18"/>
                </a:lnTo>
                <a:lnTo>
                  <a:pt x="139" y="18"/>
                </a:lnTo>
                <a:lnTo>
                  <a:pt x="139" y="17"/>
                </a:lnTo>
                <a:lnTo>
                  <a:pt x="142" y="17"/>
                </a:lnTo>
                <a:lnTo>
                  <a:pt x="142" y="15"/>
                </a:lnTo>
                <a:lnTo>
                  <a:pt x="144" y="15"/>
                </a:lnTo>
                <a:lnTo>
                  <a:pt x="144" y="14"/>
                </a:lnTo>
                <a:lnTo>
                  <a:pt x="147" y="14"/>
                </a:lnTo>
                <a:lnTo>
                  <a:pt x="147" y="12"/>
                </a:lnTo>
                <a:lnTo>
                  <a:pt x="151" y="12"/>
                </a:lnTo>
                <a:lnTo>
                  <a:pt x="151" y="11"/>
                </a:lnTo>
                <a:lnTo>
                  <a:pt x="154" y="11"/>
                </a:lnTo>
                <a:lnTo>
                  <a:pt x="154" y="9"/>
                </a:lnTo>
                <a:lnTo>
                  <a:pt x="158" y="9"/>
                </a:lnTo>
                <a:lnTo>
                  <a:pt x="158" y="8"/>
                </a:lnTo>
                <a:lnTo>
                  <a:pt x="163" y="8"/>
                </a:lnTo>
                <a:lnTo>
                  <a:pt x="163" y="6"/>
                </a:lnTo>
                <a:lnTo>
                  <a:pt x="169" y="6"/>
                </a:lnTo>
                <a:lnTo>
                  <a:pt x="169" y="4"/>
                </a:lnTo>
                <a:lnTo>
                  <a:pt x="176" y="4"/>
                </a:lnTo>
                <a:lnTo>
                  <a:pt x="176" y="3"/>
                </a:lnTo>
                <a:lnTo>
                  <a:pt x="185" y="3"/>
                </a:lnTo>
                <a:lnTo>
                  <a:pt x="185" y="1"/>
                </a:lnTo>
                <a:lnTo>
                  <a:pt x="199" y="1"/>
                </a:lnTo>
                <a:lnTo>
                  <a:pt x="199" y="0"/>
                </a:lnTo>
                <a:lnTo>
                  <a:pt x="367" y="0"/>
                </a:lnTo>
              </a:path>
            </a:pathLst>
          </a:custGeom>
          <a:noFill/>
          <a:ln w="38100" cap="rnd" cmpd="sng">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9655" name="Freeform 38"/>
          <p:cNvSpPr>
            <a:spLocks/>
          </p:cNvSpPr>
          <p:nvPr/>
        </p:nvSpPr>
        <p:spPr bwMode="auto">
          <a:xfrm>
            <a:off x="1217613" y="2000250"/>
            <a:ext cx="3495675" cy="2971800"/>
          </a:xfrm>
          <a:custGeom>
            <a:avLst/>
            <a:gdLst>
              <a:gd name="T0" fmla="*/ 2147483646 w 367"/>
              <a:gd name="T1" fmla="*/ 2147483646 h 312"/>
              <a:gd name="T2" fmla="*/ 2147483646 w 367"/>
              <a:gd name="T3" fmla="*/ 2147483646 h 312"/>
              <a:gd name="T4" fmla="*/ 2147483646 w 367"/>
              <a:gd name="T5" fmla="*/ 2147483646 h 312"/>
              <a:gd name="T6" fmla="*/ 2147483646 w 367"/>
              <a:gd name="T7" fmla="*/ 2147483646 h 312"/>
              <a:gd name="T8" fmla="*/ 2147483646 w 367"/>
              <a:gd name="T9" fmla="*/ 2147483646 h 312"/>
              <a:gd name="T10" fmla="*/ 2147483646 w 367"/>
              <a:gd name="T11" fmla="*/ 2147483646 h 312"/>
              <a:gd name="T12" fmla="*/ 2147483646 w 367"/>
              <a:gd name="T13" fmla="*/ 2147483646 h 312"/>
              <a:gd name="T14" fmla="*/ 2147483646 w 367"/>
              <a:gd name="T15" fmla="*/ 2147483646 h 312"/>
              <a:gd name="T16" fmla="*/ 2147483646 w 367"/>
              <a:gd name="T17" fmla="*/ 2147483646 h 312"/>
              <a:gd name="T18" fmla="*/ 2147483646 w 367"/>
              <a:gd name="T19" fmla="*/ 2147483646 h 312"/>
              <a:gd name="T20" fmla="*/ 2147483646 w 367"/>
              <a:gd name="T21" fmla="*/ 2147483646 h 312"/>
              <a:gd name="T22" fmla="*/ 2147483646 w 367"/>
              <a:gd name="T23" fmla="*/ 2147483646 h 312"/>
              <a:gd name="T24" fmla="*/ 2147483646 w 367"/>
              <a:gd name="T25" fmla="*/ 2147483646 h 312"/>
              <a:gd name="T26" fmla="*/ 2147483646 w 367"/>
              <a:gd name="T27" fmla="*/ 2147483646 h 312"/>
              <a:gd name="T28" fmla="*/ 2147483646 w 367"/>
              <a:gd name="T29" fmla="*/ 2147483646 h 312"/>
              <a:gd name="T30" fmla="*/ 2147483646 w 367"/>
              <a:gd name="T31" fmla="*/ 2147483646 h 312"/>
              <a:gd name="T32" fmla="*/ 2147483646 w 367"/>
              <a:gd name="T33" fmla="*/ 2147483646 h 312"/>
              <a:gd name="T34" fmla="*/ 2147483646 w 367"/>
              <a:gd name="T35" fmla="*/ 2147483646 h 312"/>
              <a:gd name="T36" fmla="*/ 2147483646 w 367"/>
              <a:gd name="T37" fmla="*/ 2147483646 h 312"/>
              <a:gd name="T38" fmla="*/ 2147483646 w 367"/>
              <a:gd name="T39" fmla="*/ 2147483646 h 312"/>
              <a:gd name="T40" fmla="*/ 2147483646 w 367"/>
              <a:gd name="T41" fmla="*/ 2147483646 h 312"/>
              <a:gd name="T42" fmla="*/ 2147483646 w 367"/>
              <a:gd name="T43" fmla="*/ 2147483646 h 312"/>
              <a:gd name="T44" fmla="*/ 2147483646 w 367"/>
              <a:gd name="T45" fmla="*/ 2147483646 h 312"/>
              <a:gd name="T46" fmla="*/ 2147483646 w 367"/>
              <a:gd name="T47" fmla="*/ 2147483646 h 312"/>
              <a:gd name="T48" fmla="*/ 2147483646 w 367"/>
              <a:gd name="T49" fmla="*/ 2147483646 h 312"/>
              <a:gd name="T50" fmla="*/ 2147483646 w 367"/>
              <a:gd name="T51" fmla="*/ 2147483646 h 312"/>
              <a:gd name="T52" fmla="*/ 2147483646 w 367"/>
              <a:gd name="T53" fmla="*/ 2147483646 h 312"/>
              <a:gd name="T54" fmla="*/ 2147483646 w 367"/>
              <a:gd name="T55" fmla="*/ 2147483646 h 312"/>
              <a:gd name="T56" fmla="*/ 2147483646 w 367"/>
              <a:gd name="T57" fmla="*/ 2147483646 h 312"/>
              <a:gd name="T58" fmla="*/ 2147483646 w 367"/>
              <a:gd name="T59" fmla="*/ 2147483646 h 312"/>
              <a:gd name="T60" fmla="*/ 2147483646 w 367"/>
              <a:gd name="T61" fmla="*/ 2147483646 h 312"/>
              <a:gd name="T62" fmla="*/ 2147483646 w 367"/>
              <a:gd name="T63" fmla="*/ 2147483646 h 312"/>
              <a:gd name="T64" fmla="*/ 2147483646 w 367"/>
              <a:gd name="T65" fmla="*/ 2147483646 h 312"/>
              <a:gd name="T66" fmla="*/ 2147483646 w 367"/>
              <a:gd name="T67" fmla="*/ 2147483646 h 312"/>
              <a:gd name="T68" fmla="*/ 2147483646 w 367"/>
              <a:gd name="T69" fmla="*/ 2147483646 h 312"/>
              <a:gd name="T70" fmla="*/ 2147483646 w 367"/>
              <a:gd name="T71" fmla="*/ 2147483646 h 312"/>
              <a:gd name="T72" fmla="*/ 2147483646 w 367"/>
              <a:gd name="T73" fmla="*/ 2147483646 h 312"/>
              <a:gd name="T74" fmla="*/ 2147483646 w 367"/>
              <a:gd name="T75" fmla="*/ 2147483646 h 312"/>
              <a:gd name="T76" fmla="*/ 2147483646 w 367"/>
              <a:gd name="T77" fmla="*/ 2147483646 h 312"/>
              <a:gd name="T78" fmla="*/ 2147483646 w 367"/>
              <a:gd name="T79" fmla="*/ 2147483646 h 312"/>
              <a:gd name="T80" fmla="*/ 2147483646 w 367"/>
              <a:gd name="T81" fmla="*/ 2147483646 h 312"/>
              <a:gd name="T82" fmla="*/ 2147483646 w 367"/>
              <a:gd name="T83" fmla="*/ 2147483646 h 312"/>
              <a:gd name="T84" fmla="*/ 2147483646 w 367"/>
              <a:gd name="T85" fmla="*/ 2147483646 h 312"/>
              <a:gd name="T86" fmla="*/ 2147483646 w 367"/>
              <a:gd name="T87" fmla="*/ 2147483646 h 312"/>
              <a:gd name="T88" fmla="*/ 2147483646 w 367"/>
              <a:gd name="T89" fmla="*/ 2147483646 h 312"/>
              <a:gd name="T90" fmla="*/ 2147483646 w 367"/>
              <a:gd name="T91" fmla="*/ 2147483646 h 312"/>
              <a:gd name="T92" fmla="*/ 2147483646 w 367"/>
              <a:gd name="T93" fmla="*/ 2147483646 h 312"/>
              <a:gd name="T94" fmla="*/ 2147483646 w 367"/>
              <a:gd name="T95" fmla="*/ 2147483646 h 312"/>
              <a:gd name="T96" fmla="*/ 2147483646 w 367"/>
              <a:gd name="T97" fmla="*/ 2147483646 h 312"/>
              <a:gd name="T98" fmla="*/ 2147483646 w 367"/>
              <a:gd name="T99" fmla="*/ 2147483646 h 312"/>
              <a:gd name="T100" fmla="*/ 2147483646 w 367"/>
              <a:gd name="T101" fmla="*/ 2147483646 h 312"/>
              <a:gd name="T102" fmla="*/ 2147483646 w 367"/>
              <a:gd name="T103" fmla="*/ 2147483646 h 312"/>
              <a:gd name="T104" fmla="*/ 2147483646 w 367"/>
              <a:gd name="T105" fmla="*/ 2147483646 h 312"/>
              <a:gd name="T106" fmla="*/ 2147483646 w 367"/>
              <a:gd name="T107" fmla="*/ 2147483646 h 312"/>
              <a:gd name="T108" fmla="*/ 2147483646 w 367"/>
              <a:gd name="T109" fmla="*/ 2147483646 h 312"/>
              <a:gd name="T110" fmla="*/ 2147483646 w 367"/>
              <a:gd name="T111" fmla="*/ 2147483646 h 312"/>
              <a:gd name="T112" fmla="*/ 2147483646 w 367"/>
              <a:gd name="T113" fmla="*/ 2147483646 h 31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367"/>
              <a:gd name="T172" fmla="*/ 0 h 312"/>
              <a:gd name="T173" fmla="*/ 367 w 367"/>
              <a:gd name="T174" fmla="*/ 312 h 312"/>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367" h="312">
                <a:moveTo>
                  <a:pt x="0" y="312"/>
                </a:moveTo>
                <a:lnTo>
                  <a:pt x="13" y="312"/>
                </a:lnTo>
                <a:lnTo>
                  <a:pt x="13" y="311"/>
                </a:lnTo>
                <a:lnTo>
                  <a:pt x="17" y="311"/>
                </a:lnTo>
                <a:lnTo>
                  <a:pt x="17" y="309"/>
                </a:lnTo>
                <a:lnTo>
                  <a:pt x="20" y="309"/>
                </a:lnTo>
                <a:lnTo>
                  <a:pt x="20" y="307"/>
                </a:lnTo>
                <a:lnTo>
                  <a:pt x="22" y="307"/>
                </a:lnTo>
                <a:lnTo>
                  <a:pt x="22" y="306"/>
                </a:lnTo>
                <a:lnTo>
                  <a:pt x="24" y="306"/>
                </a:lnTo>
                <a:lnTo>
                  <a:pt x="24" y="304"/>
                </a:lnTo>
                <a:lnTo>
                  <a:pt x="26" y="304"/>
                </a:lnTo>
                <a:lnTo>
                  <a:pt x="26" y="303"/>
                </a:lnTo>
                <a:lnTo>
                  <a:pt x="28" y="303"/>
                </a:lnTo>
                <a:lnTo>
                  <a:pt x="28" y="301"/>
                </a:lnTo>
                <a:lnTo>
                  <a:pt x="29" y="301"/>
                </a:lnTo>
                <a:lnTo>
                  <a:pt x="29" y="300"/>
                </a:lnTo>
                <a:lnTo>
                  <a:pt x="31" y="300"/>
                </a:lnTo>
                <a:lnTo>
                  <a:pt x="31" y="298"/>
                </a:lnTo>
                <a:lnTo>
                  <a:pt x="32" y="298"/>
                </a:lnTo>
                <a:lnTo>
                  <a:pt x="32" y="296"/>
                </a:lnTo>
                <a:lnTo>
                  <a:pt x="33" y="296"/>
                </a:lnTo>
                <a:lnTo>
                  <a:pt x="33" y="295"/>
                </a:lnTo>
                <a:lnTo>
                  <a:pt x="34" y="295"/>
                </a:lnTo>
                <a:lnTo>
                  <a:pt x="34" y="293"/>
                </a:lnTo>
                <a:lnTo>
                  <a:pt x="35" y="293"/>
                </a:lnTo>
                <a:lnTo>
                  <a:pt x="35" y="292"/>
                </a:lnTo>
                <a:lnTo>
                  <a:pt x="37" y="292"/>
                </a:lnTo>
                <a:lnTo>
                  <a:pt x="37" y="290"/>
                </a:lnTo>
                <a:lnTo>
                  <a:pt x="38" y="290"/>
                </a:lnTo>
                <a:lnTo>
                  <a:pt x="38" y="289"/>
                </a:lnTo>
                <a:lnTo>
                  <a:pt x="39" y="289"/>
                </a:lnTo>
                <a:lnTo>
                  <a:pt x="39" y="287"/>
                </a:lnTo>
                <a:lnTo>
                  <a:pt x="40" y="287"/>
                </a:lnTo>
                <a:lnTo>
                  <a:pt x="40" y="286"/>
                </a:lnTo>
                <a:lnTo>
                  <a:pt x="41" y="286"/>
                </a:lnTo>
                <a:lnTo>
                  <a:pt x="41" y="284"/>
                </a:lnTo>
                <a:lnTo>
                  <a:pt x="41" y="282"/>
                </a:lnTo>
                <a:lnTo>
                  <a:pt x="42" y="282"/>
                </a:lnTo>
                <a:lnTo>
                  <a:pt x="42" y="281"/>
                </a:lnTo>
                <a:lnTo>
                  <a:pt x="43" y="281"/>
                </a:lnTo>
                <a:lnTo>
                  <a:pt x="43" y="279"/>
                </a:lnTo>
                <a:lnTo>
                  <a:pt x="44" y="279"/>
                </a:lnTo>
                <a:lnTo>
                  <a:pt x="44" y="278"/>
                </a:lnTo>
                <a:lnTo>
                  <a:pt x="45" y="278"/>
                </a:lnTo>
                <a:lnTo>
                  <a:pt x="45" y="276"/>
                </a:lnTo>
                <a:lnTo>
                  <a:pt x="46" y="276"/>
                </a:lnTo>
                <a:lnTo>
                  <a:pt x="46" y="275"/>
                </a:lnTo>
                <a:lnTo>
                  <a:pt x="47" y="275"/>
                </a:lnTo>
                <a:lnTo>
                  <a:pt x="47" y="273"/>
                </a:lnTo>
                <a:lnTo>
                  <a:pt x="47" y="271"/>
                </a:lnTo>
                <a:lnTo>
                  <a:pt x="48" y="271"/>
                </a:lnTo>
                <a:lnTo>
                  <a:pt x="48" y="270"/>
                </a:lnTo>
                <a:lnTo>
                  <a:pt x="49" y="270"/>
                </a:lnTo>
                <a:lnTo>
                  <a:pt x="49" y="268"/>
                </a:lnTo>
                <a:lnTo>
                  <a:pt x="50" y="268"/>
                </a:lnTo>
                <a:lnTo>
                  <a:pt x="50" y="267"/>
                </a:lnTo>
                <a:lnTo>
                  <a:pt x="51" y="267"/>
                </a:lnTo>
                <a:lnTo>
                  <a:pt x="51" y="265"/>
                </a:lnTo>
                <a:lnTo>
                  <a:pt x="51" y="264"/>
                </a:lnTo>
                <a:lnTo>
                  <a:pt x="52" y="264"/>
                </a:lnTo>
                <a:lnTo>
                  <a:pt x="52" y="262"/>
                </a:lnTo>
                <a:lnTo>
                  <a:pt x="53" y="262"/>
                </a:lnTo>
                <a:lnTo>
                  <a:pt x="53" y="261"/>
                </a:lnTo>
                <a:lnTo>
                  <a:pt x="53" y="259"/>
                </a:lnTo>
                <a:lnTo>
                  <a:pt x="54" y="259"/>
                </a:lnTo>
                <a:lnTo>
                  <a:pt x="54" y="257"/>
                </a:lnTo>
                <a:lnTo>
                  <a:pt x="55" y="257"/>
                </a:lnTo>
                <a:lnTo>
                  <a:pt x="55" y="256"/>
                </a:lnTo>
                <a:lnTo>
                  <a:pt x="56" y="256"/>
                </a:lnTo>
                <a:lnTo>
                  <a:pt x="56" y="254"/>
                </a:lnTo>
                <a:lnTo>
                  <a:pt x="56" y="253"/>
                </a:lnTo>
                <a:lnTo>
                  <a:pt x="57" y="253"/>
                </a:lnTo>
                <a:lnTo>
                  <a:pt x="57" y="251"/>
                </a:lnTo>
                <a:lnTo>
                  <a:pt x="58" y="251"/>
                </a:lnTo>
                <a:lnTo>
                  <a:pt x="58" y="250"/>
                </a:lnTo>
                <a:lnTo>
                  <a:pt x="58" y="248"/>
                </a:lnTo>
                <a:lnTo>
                  <a:pt x="59" y="248"/>
                </a:lnTo>
                <a:lnTo>
                  <a:pt x="59" y="246"/>
                </a:lnTo>
                <a:lnTo>
                  <a:pt x="60" y="246"/>
                </a:lnTo>
                <a:lnTo>
                  <a:pt x="60" y="245"/>
                </a:lnTo>
                <a:lnTo>
                  <a:pt x="60" y="243"/>
                </a:lnTo>
                <a:lnTo>
                  <a:pt x="61" y="243"/>
                </a:lnTo>
                <a:lnTo>
                  <a:pt x="61" y="242"/>
                </a:lnTo>
                <a:lnTo>
                  <a:pt x="62" y="242"/>
                </a:lnTo>
                <a:lnTo>
                  <a:pt x="62" y="240"/>
                </a:lnTo>
                <a:lnTo>
                  <a:pt x="62" y="239"/>
                </a:lnTo>
                <a:lnTo>
                  <a:pt x="63" y="239"/>
                </a:lnTo>
                <a:lnTo>
                  <a:pt x="63" y="237"/>
                </a:lnTo>
                <a:lnTo>
                  <a:pt x="64" y="237"/>
                </a:lnTo>
                <a:lnTo>
                  <a:pt x="64" y="236"/>
                </a:lnTo>
                <a:lnTo>
                  <a:pt x="64" y="234"/>
                </a:lnTo>
                <a:lnTo>
                  <a:pt x="65" y="234"/>
                </a:lnTo>
                <a:lnTo>
                  <a:pt x="65" y="232"/>
                </a:lnTo>
                <a:lnTo>
                  <a:pt x="66" y="232"/>
                </a:lnTo>
                <a:lnTo>
                  <a:pt x="66" y="231"/>
                </a:lnTo>
                <a:lnTo>
                  <a:pt x="66" y="229"/>
                </a:lnTo>
                <a:lnTo>
                  <a:pt x="67" y="229"/>
                </a:lnTo>
                <a:lnTo>
                  <a:pt x="67" y="228"/>
                </a:lnTo>
                <a:lnTo>
                  <a:pt x="67" y="226"/>
                </a:lnTo>
                <a:lnTo>
                  <a:pt x="68" y="226"/>
                </a:lnTo>
                <a:lnTo>
                  <a:pt x="68" y="225"/>
                </a:lnTo>
                <a:lnTo>
                  <a:pt x="69" y="225"/>
                </a:lnTo>
                <a:lnTo>
                  <a:pt x="69" y="223"/>
                </a:lnTo>
                <a:lnTo>
                  <a:pt x="69" y="221"/>
                </a:lnTo>
                <a:lnTo>
                  <a:pt x="70" y="221"/>
                </a:lnTo>
                <a:lnTo>
                  <a:pt x="70" y="220"/>
                </a:lnTo>
                <a:lnTo>
                  <a:pt x="71" y="220"/>
                </a:lnTo>
                <a:lnTo>
                  <a:pt x="71" y="218"/>
                </a:lnTo>
                <a:lnTo>
                  <a:pt x="71" y="217"/>
                </a:lnTo>
                <a:lnTo>
                  <a:pt x="72" y="217"/>
                </a:lnTo>
                <a:lnTo>
                  <a:pt x="72" y="215"/>
                </a:lnTo>
                <a:lnTo>
                  <a:pt x="72" y="214"/>
                </a:lnTo>
                <a:lnTo>
                  <a:pt x="73" y="214"/>
                </a:lnTo>
                <a:lnTo>
                  <a:pt x="73" y="212"/>
                </a:lnTo>
                <a:lnTo>
                  <a:pt x="74" y="212"/>
                </a:lnTo>
                <a:lnTo>
                  <a:pt x="74" y="211"/>
                </a:lnTo>
                <a:lnTo>
                  <a:pt x="74" y="209"/>
                </a:lnTo>
                <a:lnTo>
                  <a:pt x="75" y="209"/>
                </a:lnTo>
                <a:lnTo>
                  <a:pt x="75" y="207"/>
                </a:lnTo>
                <a:lnTo>
                  <a:pt x="75" y="206"/>
                </a:lnTo>
                <a:lnTo>
                  <a:pt x="76" y="206"/>
                </a:lnTo>
                <a:lnTo>
                  <a:pt x="76" y="204"/>
                </a:lnTo>
                <a:lnTo>
                  <a:pt x="77" y="204"/>
                </a:lnTo>
                <a:lnTo>
                  <a:pt x="77" y="203"/>
                </a:lnTo>
                <a:lnTo>
                  <a:pt x="77" y="201"/>
                </a:lnTo>
                <a:lnTo>
                  <a:pt x="78" y="201"/>
                </a:lnTo>
                <a:lnTo>
                  <a:pt x="78" y="200"/>
                </a:lnTo>
                <a:lnTo>
                  <a:pt x="78" y="198"/>
                </a:lnTo>
                <a:lnTo>
                  <a:pt x="79" y="198"/>
                </a:lnTo>
                <a:lnTo>
                  <a:pt x="79" y="197"/>
                </a:lnTo>
                <a:lnTo>
                  <a:pt x="80" y="197"/>
                </a:lnTo>
                <a:lnTo>
                  <a:pt x="80" y="195"/>
                </a:lnTo>
                <a:lnTo>
                  <a:pt x="80" y="193"/>
                </a:lnTo>
                <a:lnTo>
                  <a:pt x="81" y="193"/>
                </a:lnTo>
                <a:lnTo>
                  <a:pt x="81" y="192"/>
                </a:lnTo>
                <a:lnTo>
                  <a:pt x="81" y="190"/>
                </a:lnTo>
                <a:lnTo>
                  <a:pt x="82" y="190"/>
                </a:lnTo>
                <a:lnTo>
                  <a:pt x="82" y="189"/>
                </a:lnTo>
                <a:lnTo>
                  <a:pt x="83" y="189"/>
                </a:lnTo>
                <a:lnTo>
                  <a:pt x="83" y="187"/>
                </a:lnTo>
                <a:lnTo>
                  <a:pt x="83" y="186"/>
                </a:lnTo>
                <a:lnTo>
                  <a:pt x="84" y="186"/>
                </a:lnTo>
                <a:lnTo>
                  <a:pt x="84" y="184"/>
                </a:lnTo>
                <a:lnTo>
                  <a:pt x="84" y="182"/>
                </a:lnTo>
                <a:lnTo>
                  <a:pt x="85" y="182"/>
                </a:lnTo>
                <a:lnTo>
                  <a:pt x="85" y="181"/>
                </a:lnTo>
                <a:lnTo>
                  <a:pt x="86" y="181"/>
                </a:lnTo>
                <a:lnTo>
                  <a:pt x="86" y="179"/>
                </a:lnTo>
                <a:lnTo>
                  <a:pt x="86" y="178"/>
                </a:lnTo>
                <a:lnTo>
                  <a:pt x="87" y="178"/>
                </a:lnTo>
                <a:lnTo>
                  <a:pt x="87" y="176"/>
                </a:lnTo>
                <a:lnTo>
                  <a:pt x="87" y="175"/>
                </a:lnTo>
                <a:lnTo>
                  <a:pt x="88" y="175"/>
                </a:lnTo>
                <a:lnTo>
                  <a:pt x="88" y="173"/>
                </a:lnTo>
                <a:lnTo>
                  <a:pt x="89" y="173"/>
                </a:lnTo>
                <a:lnTo>
                  <a:pt x="89" y="172"/>
                </a:lnTo>
                <a:lnTo>
                  <a:pt x="89" y="170"/>
                </a:lnTo>
                <a:lnTo>
                  <a:pt x="90" y="170"/>
                </a:lnTo>
                <a:lnTo>
                  <a:pt x="90" y="168"/>
                </a:lnTo>
                <a:lnTo>
                  <a:pt x="90" y="167"/>
                </a:lnTo>
                <a:lnTo>
                  <a:pt x="91" y="167"/>
                </a:lnTo>
                <a:lnTo>
                  <a:pt x="91" y="165"/>
                </a:lnTo>
                <a:lnTo>
                  <a:pt x="92" y="165"/>
                </a:lnTo>
                <a:lnTo>
                  <a:pt x="92" y="164"/>
                </a:lnTo>
                <a:lnTo>
                  <a:pt x="92" y="162"/>
                </a:lnTo>
                <a:lnTo>
                  <a:pt x="93" y="162"/>
                </a:lnTo>
                <a:lnTo>
                  <a:pt x="93" y="161"/>
                </a:lnTo>
                <a:lnTo>
                  <a:pt x="93" y="159"/>
                </a:lnTo>
                <a:lnTo>
                  <a:pt x="94" y="159"/>
                </a:lnTo>
                <a:lnTo>
                  <a:pt x="94" y="157"/>
                </a:lnTo>
                <a:lnTo>
                  <a:pt x="95" y="157"/>
                </a:lnTo>
                <a:lnTo>
                  <a:pt x="95" y="156"/>
                </a:lnTo>
                <a:lnTo>
                  <a:pt x="95" y="154"/>
                </a:lnTo>
                <a:lnTo>
                  <a:pt x="96" y="154"/>
                </a:lnTo>
                <a:lnTo>
                  <a:pt x="96" y="153"/>
                </a:lnTo>
                <a:lnTo>
                  <a:pt x="97" y="153"/>
                </a:lnTo>
                <a:lnTo>
                  <a:pt x="97" y="151"/>
                </a:lnTo>
                <a:lnTo>
                  <a:pt x="97" y="150"/>
                </a:lnTo>
                <a:lnTo>
                  <a:pt x="98" y="150"/>
                </a:lnTo>
                <a:lnTo>
                  <a:pt x="98" y="148"/>
                </a:lnTo>
                <a:lnTo>
                  <a:pt x="98" y="147"/>
                </a:lnTo>
                <a:lnTo>
                  <a:pt x="99" y="147"/>
                </a:lnTo>
                <a:lnTo>
                  <a:pt x="99" y="145"/>
                </a:lnTo>
                <a:lnTo>
                  <a:pt x="100" y="145"/>
                </a:lnTo>
                <a:lnTo>
                  <a:pt x="100" y="143"/>
                </a:lnTo>
                <a:lnTo>
                  <a:pt x="100" y="142"/>
                </a:lnTo>
                <a:lnTo>
                  <a:pt x="101" y="142"/>
                </a:lnTo>
                <a:lnTo>
                  <a:pt x="101" y="140"/>
                </a:lnTo>
                <a:lnTo>
                  <a:pt x="102" y="140"/>
                </a:lnTo>
                <a:lnTo>
                  <a:pt x="102" y="139"/>
                </a:lnTo>
                <a:lnTo>
                  <a:pt x="102" y="137"/>
                </a:lnTo>
                <a:lnTo>
                  <a:pt x="103" y="137"/>
                </a:lnTo>
                <a:lnTo>
                  <a:pt x="103" y="136"/>
                </a:lnTo>
                <a:lnTo>
                  <a:pt x="104" y="136"/>
                </a:lnTo>
                <a:lnTo>
                  <a:pt x="104" y="134"/>
                </a:lnTo>
                <a:lnTo>
                  <a:pt x="104" y="132"/>
                </a:lnTo>
                <a:lnTo>
                  <a:pt x="105" y="132"/>
                </a:lnTo>
                <a:lnTo>
                  <a:pt x="105" y="131"/>
                </a:lnTo>
                <a:lnTo>
                  <a:pt x="106" y="131"/>
                </a:lnTo>
                <a:lnTo>
                  <a:pt x="106" y="129"/>
                </a:lnTo>
                <a:lnTo>
                  <a:pt x="106" y="128"/>
                </a:lnTo>
                <a:lnTo>
                  <a:pt x="107" y="128"/>
                </a:lnTo>
                <a:lnTo>
                  <a:pt x="107" y="126"/>
                </a:lnTo>
                <a:lnTo>
                  <a:pt x="108" y="126"/>
                </a:lnTo>
                <a:lnTo>
                  <a:pt x="108" y="125"/>
                </a:lnTo>
                <a:lnTo>
                  <a:pt x="108" y="123"/>
                </a:lnTo>
                <a:lnTo>
                  <a:pt x="109" y="123"/>
                </a:lnTo>
                <a:lnTo>
                  <a:pt x="109" y="122"/>
                </a:lnTo>
                <a:lnTo>
                  <a:pt x="110" y="122"/>
                </a:lnTo>
                <a:lnTo>
                  <a:pt x="110" y="120"/>
                </a:lnTo>
                <a:lnTo>
                  <a:pt x="110" y="118"/>
                </a:lnTo>
                <a:lnTo>
                  <a:pt x="111" y="118"/>
                </a:lnTo>
                <a:lnTo>
                  <a:pt x="111" y="117"/>
                </a:lnTo>
                <a:lnTo>
                  <a:pt x="112" y="117"/>
                </a:lnTo>
                <a:lnTo>
                  <a:pt x="112" y="115"/>
                </a:lnTo>
                <a:lnTo>
                  <a:pt x="112" y="114"/>
                </a:lnTo>
                <a:lnTo>
                  <a:pt x="113" y="114"/>
                </a:lnTo>
                <a:lnTo>
                  <a:pt x="113" y="112"/>
                </a:lnTo>
                <a:lnTo>
                  <a:pt x="114" y="112"/>
                </a:lnTo>
                <a:lnTo>
                  <a:pt x="114" y="111"/>
                </a:lnTo>
                <a:lnTo>
                  <a:pt x="114" y="109"/>
                </a:lnTo>
                <a:lnTo>
                  <a:pt x="115" y="109"/>
                </a:lnTo>
                <a:lnTo>
                  <a:pt x="115" y="107"/>
                </a:lnTo>
                <a:lnTo>
                  <a:pt x="116" y="107"/>
                </a:lnTo>
                <a:lnTo>
                  <a:pt x="116" y="106"/>
                </a:lnTo>
                <a:lnTo>
                  <a:pt x="117" y="106"/>
                </a:lnTo>
                <a:lnTo>
                  <a:pt x="117" y="104"/>
                </a:lnTo>
                <a:lnTo>
                  <a:pt x="117" y="103"/>
                </a:lnTo>
                <a:lnTo>
                  <a:pt x="118" y="103"/>
                </a:lnTo>
                <a:lnTo>
                  <a:pt x="118" y="101"/>
                </a:lnTo>
                <a:lnTo>
                  <a:pt x="119" y="101"/>
                </a:lnTo>
                <a:lnTo>
                  <a:pt x="119" y="100"/>
                </a:lnTo>
                <a:lnTo>
                  <a:pt x="120" y="100"/>
                </a:lnTo>
                <a:lnTo>
                  <a:pt x="120" y="98"/>
                </a:lnTo>
                <a:lnTo>
                  <a:pt x="120" y="97"/>
                </a:lnTo>
                <a:lnTo>
                  <a:pt x="121" y="97"/>
                </a:lnTo>
                <a:lnTo>
                  <a:pt x="121" y="95"/>
                </a:lnTo>
                <a:lnTo>
                  <a:pt x="122" y="95"/>
                </a:lnTo>
                <a:lnTo>
                  <a:pt x="122" y="93"/>
                </a:lnTo>
                <a:lnTo>
                  <a:pt x="123" y="93"/>
                </a:lnTo>
                <a:lnTo>
                  <a:pt x="123" y="92"/>
                </a:lnTo>
                <a:lnTo>
                  <a:pt x="124" y="92"/>
                </a:lnTo>
                <a:lnTo>
                  <a:pt x="124" y="90"/>
                </a:lnTo>
                <a:lnTo>
                  <a:pt x="124" y="89"/>
                </a:lnTo>
                <a:lnTo>
                  <a:pt x="125" y="89"/>
                </a:lnTo>
                <a:lnTo>
                  <a:pt x="125" y="87"/>
                </a:lnTo>
                <a:lnTo>
                  <a:pt x="126" y="87"/>
                </a:lnTo>
                <a:lnTo>
                  <a:pt x="126" y="86"/>
                </a:lnTo>
                <a:lnTo>
                  <a:pt x="127" y="86"/>
                </a:lnTo>
                <a:lnTo>
                  <a:pt x="127" y="84"/>
                </a:lnTo>
                <a:lnTo>
                  <a:pt x="128" y="84"/>
                </a:lnTo>
                <a:lnTo>
                  <a:pt x="128" y="82"/>
                </a:lnTo>
                <a:lnTo>
                  <a:pt x="128" y="81"/>
                </a:lnTo>
                <a:lnTo>
                  <a:pt x="129" y="81"/>
                </a:lnTo>
                <a:lnTo>
                  <a:pt x="129" y="79"/>
                </a:lnTo>
                <a:lnTo>
                  <a:pt x="130" y="79"/>
                </a:lnTo>
                <a:lnTo>
                  <a:pt x="130" y="78"/>
                </a:lnTo>
                <a:lnTo>
                  <a:pt x="131" y="78"/>
                </a:lnTo>
                <a:lnTo>
                  <a:pt x="131" y="76"/>
                </a:lnTo>
                <a:lnTo>
                  <a:pt x="132" y="76"/>
                </a:lnTo>
                <a:lnTo>
                  <a:pt x="132" y="75"/>
                </a:lnTo>
                <a:lnTo>
                  <a:pt x="133" y="75"/>
                </a:lnTo>
                <a:lnTo>
                  <a:pt x="133" y="73"/>
                </a:lnTo>
                <a:lnTo>
                  <a:pt x="134" y="73"/>
                </a:lnTo>
                <a:lnTo>
                  <a:pt x="134" y="72"/>
                </a:lnTo>
                <a:lnTo>
                  <a:pt x="135" y="72"/>
                </a:lnTo>
                <a:lnTo>
                  <a:pt x="135" y="70"/>
                </a:lnTo>
                <a:lnTo>
                  <a:pt x="136" y="70"/>
                </a:lnTo>
                <a:lnTo>
                  <a:pt x="136" y="68"/>
                </a:lnTo>
                <a:lnTo>
                  <a:pt x="137" y="68"/>
                </a:lnTo>
                <a:lnTo>
                  <a:pt x="137" y="67"/>
                </a:lnTo>
                <a:lnTo>
                  <a:pt x="138" y="67"/>
                </a:lnTo>
                <a:lnTo>
                  <a:pt x="138" y="65"/>
                </a:lnTo>
                <a:lnTo>
                  <a:pt x="139" y="65"/>
                </a:lnTo>
                <a:lnTo>
                  <a:pt x="139" y="64"/>
                </a:lnTo>
                <a:lnTo>
                  <a:pt x="140" y="64"/>
                </a:lnTo>
                <a:lnTo>
                  <a:pt x="140" y="62"/>
                </a:lnTo>
                <a:lnTo>
                  <a:pt x="141" y="62"/>
                </a:lnTo>
                <a:lnTo>
                  <a:pt x="141" y="61"/>
                </a:lnTo>
                <a:lnTo>
                  <a:pt x="142" y="61"/>
                </a:lnTo>
                <a:lnTo>
                  <a:pt x="142" y="59"/>
                </a:lnTo>
                <a:lnTo>
                  <a:pt x="143" y="59"/>
                </a:lnTo>
                <a:lnTo>
                  <a:pt x="143" y="58"/>
                </a:lnTo>
                <a:lnTo>
                  <a:pt x="144" y="58"/>
                </a:lnTo>
                <a:lnTo>
                  <a:pt x="144" y="56"/>
                </a:lnTo>
                <a:lnTo>
                  <a:pt x="145" y="56"/>
                </a:lnTo>
                <a:lnTo>
                  <a:pt x="145" y="54"/>
                </a:lnTo>
                <a:lnTo>
                  <a:pt x="146" y="54"/>
                </a:lnTo>
                <a:lnTo>
                  <a:pt x="146" y="53"/>
                </a:lnTo>
                <a:lnTo>
                  <a:pt x="147" y="53"/>
                </a:lnTo>
                <a:lnTo>
                  <a:pt x="147" y="51"/>
                </a:lnTo>
                <a:lnTo>
                  <a:pt x="148" y="51"/>
                </a:lnTo>
                <a:lnTo>
                  <a:pt x="148" y="50"/>
                </a:lnTo>
                <a:lnTo>
                  <a:pt x="149" y="50"/>
                </a:lnTo>
                <a:lnTo>
                  <a:pt x="149" y="48"/>
                </a:lnTo>
                <a:lnTo>
                  <a:pt x="151" y="48"/>
                </a:lnTo>
                <a:lnTo>
                  <a:pt x="151" y="47"/>
                </a:lnTo>
                <a:lnTo>
                  <a:pt x="152" y="47"/>
                </a:lnTo>
                <a:lnTo>
                  <a:pt x="152" y="45"/>
                </a:lnTo>
                <a:lnTo>
                  <a:pt x="153" y="45"/>
                </a:lnTo>
                <a:lnTo>
                  <a:pt x="153" y="43"/>
                </a:lnTo>
                <a:lnTo>
                  <a:pt x="154" y="43"/>
                </a:lnTo>
                <a:lnTo>
                  <a:pt x="154" y="42"/>
                </a:lnTo>
                <a:lnTo>
                  <a:pt x="156" y="42"/>
                </a:lnTo>
                <a:lnTo>
                  <a:pt x="156" y="40"/>
                </a:lnTo>
                <a:lnTo>
                  <a:pt x="157" y="40"/>
                </a:lnTo>
                <a:lnTo>
                  <a:pt x="157" y="39"/>
                </a:lnTo>
                <a:lnTo>
                  <a:pt x="159" y="39"/>
                </a:lnTo>
                <a:lnTo>
                  <a:pt x="159" y="37"/>
                </a:lnTo>
                <a:lnTo>
                  <a:pt x="160" y="37"/>
                </a:lnTo>
                <a:lnTo>
                  <a:pt x="160" y="36"/>
                </a:lnTo>
                <a:lnTo>
                  <a:pt x="162" y="36"/>
                </a:lnTo>
                <a:lnTo>
                  <a:pt x="162" y="34"/>
                </a:lnTo>
                <a:lnTo>
                  <a:pt x="163" y="34"/>
                </a:lnTo>
                <a:lnTo>
                  <a:pt x="163" y="33"/>
                </a:lnTo>
                <a:lnTo>
                  <a:pt x="165" y="33"/>
                </a:lnTo>
                <a:lnTo>
                  <a:pt x="165" y="31"/>
                </a:lnTo>
                <a:lnTo>
                  <a:pt x="166" y="31"/>
                </a:lnTo>
                <a:lnTo>
                  <a:pt x="166" y="29"/>
                </a:lnTo>
                <a:lnTo>
                  <a:pt x="168" y="29"/>
                </a:lnTo>
                <a:lnTo>
                  <a:pt x="168" y="28"/>
                </a:lnTo>
                <a:lnTo>
                  <a:pt x="170" y="28"/>
                </a:lnTo>
                <a:lnTo>
                  <a:pt x="170" y="26"/>
                </a:lnTo>
                <a:lnTo>
                  <a:pt x="172" y="26"/>
                </a:lnTo>
                <a:lnTo>
                  <a:pt x="172" y="25"/>
                </a:lnTo>
                <a:lnTo>
                  <a:pt x="174" y="25"/>
                </a:lnTo>
                <a:lnTo>
                  <a:pt x="174" y="23"/>
                </a:lnTo>
                <a:lnTo>
                  <a:pt x="176" y="23"/>
                </a:lnTo>
                <a:lnTo>
                  <a:pt x="176" y="22"/>
                </a:lnTo>
                <a:lnTo>
                  <a:pt x="178" y="22"/>
                </a:lnTo>
                <a:lnTo>
                  <a:pt x="178" y="20"/>
                </a:lnTo>
                <a:lnTo>
                  <a:pt x="181" y="20"/>
                </a:lnTo>
                <a:lnTo>
                  <a:pt x="181" y="18"/>
                </a:lnTo>
                <a:lnTo>
                  <a:pt x="183" y="18"/>
                </a:lnTo>
                <a:lnTo>
                  <a:pt x="183" y="17"/>
                </a:lnTo>
                <a:lnTo>
                  <a:pt x="186" y="17"/>
                </a:lnTo>
                <a:lnTo>
                  <a:pt x="186" y="15"/>
                </a:lnTo>
                <a:lnTo>
                  <a:pt x="189" y="15"/>
                </a:lnTo>
                <a:lnTo>
                  <a:pt x="189" y="14"/>
                </a:lnTo>
                <a:lnTo>
                  <a:pt x="192" y="14"/>
                </a:lnTo>
                <a:lnTo>
                  <a:pt x="192" y="12"/>
                </a:lnTo>
                <a:lnTo>
                  <a:pt x="195" y="12"/>
                </a:lnTo>
                <a:lnTo>
                  <a:pt x="195" y="11"/>
                </a:lnTo>
                <a:lnTo>
                  <a:pt x="199" y="11"/>
                </a:lnTo>
                <a:lnTo>
                  <a:pt x="199" y="9"/>
                </a:lnTo>
                <a:lnTo>
                  <a:pt x="204" y="9"/>
                </a:lnTo>
                <a:lnTo>
                  <a:pt x="204" y="8"/>
                </a:lnTo>
                <a:lnTo>
                  <a:pt x="209" y="8"/>
                </a:lnTo>
                <a:lnTo>
                  <a:pt x="209" y="6"/>
                </a:lnTo>
                <a:lnTo>
                  <a:pt x="216" y="6"/>
                </a:lnTo>
                <a:lnTo>
                  <a:pt x="216" y="4"/>
                </a:lnTo>
                <a:lnTo>
                  <a:pt x="224" y="4"/>
                </a:lnTo>
                <a:lnTo>
                  <a:pt x="224" y="3"/>
                </a:lnTo>
                <a:lnTo>
                  <a:pt x="238" y="3"/>
                </a:lnTo>
                <a:lnTo>
                  <a:pt x="238" y="1"/>
                </a:lnTo>
                <a:lnTo>
                  <a:pt x="367" y="1"/>
                </a:lnTo>
                <a:lnTo>
                  <a:pt x="367" y="0"/>
                </a:lnTo>
              </a:path>
            </a:pathLst>
          </a:custGeom>
          <a:noFill/>
          <a:ln w="38100" cap="rnd" cmpd="sng">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 name="Text Box 45"/>
          <p:cNvSpPr txBox="1">
            <a:spLocks noChangeArrowheads="1"/>
          </p:cNvSpPr>
          <p:nvPr/>
        </p:nvSpPr>
        <p:spPr bwMode="auto">
          <a:xfrm>
            <a:off x="217488" y="2514600"/>
            <a:ext cx="496887" cy="523875"/>
          </a:xfrm>
          <a:prstGeom prst="rect">
            <a:avLst/>
          </a:prstGeom>
          <a:noFill/>
          <a:ln>
            <a:noFill/>
          </a:ln>
          <a:extLst>
            <a:ext uri="{909E8E84-426E-40dd-AFC4-6F175D3DCCD1}"/>
            <a:ext uri="{91240B29-F687-4f45-9708-019B960494DF}"/>
          </a:extLst>
        </p:spPr>
        <p:txBody>
          <a:bodyPr wrap="none">
            <a:spAutoFit/>
          </a:bodyPr>
          <a:lstStyle>
            <a:lvl1pPr eaLnBrk="0" hangingPunct="0">
              <a:defRPr sz="2400">
                <a:solidFill>
                  <a:schemeClr val="tx1"/>
                </a:solidFill>
                <a:latin typeface="Papyrus" charset="0"/>
                <a:ea typeface="ＭＳ Ｐゴシック" charset="0"/>
                <a:cs typeface="ＭＳ Ｐゴシック" charset="0"/>
              </a:defRPr>
            </a:lvl1pPr>
            <a:lvl2pPr marL="742950" indent="-285750" eaLnBrk="0" hangingPunct="0">
              <a:defRPr sz="2400">
                <a:solidFill>
                  <a:schemeClr val="tx1"/>
                </a:solidFill>
                <a:latin typeface="Papyrus" charset="0"/>
                <a:ea typeface="ＭＳ Ｐゴシック" charset="0"/>
              </a:defRPr>
            </a:lvl2pPr>
            <a:lvl3pPr marL="1143000" indent="-228600" eaLnBrk="0" hangingPunct="0">
              <a:defRPr sz="2400">
                <a:solidFill>
                  <a:schemeClr val="tx1"/>
                </a:solidFill>
                <a:latin typeface="Papyrus" charset="0"/>
                <a:ea typeface="ＭＳ Ｐゴシック" charset="0"/>
              </a:defRPr>
            </a:lvl3pPr>
            <a:lvl4pPr marL="1600200" indent="-228600" eaLnBrk="0" hangingPunct="0">
              <a:defRPr sz="2400">
                <a:solidFill>
                  <a:schemeClr val="tx1"/>
                </a:solidFill>
                <a:latin typeface="Papyrus" charset="0"/>
                <a:ea typeface="ＭＳ Ｐゴシック" charset="0"/>
              </a:defRPr>
            </a:lvl4pPr>
            <a:lvl5pPr marL="2057400" indent="-228600" eaLnBrk="0" hangingPunct="0">
              <a:defRPr sz="2400">
                <a:solidFill>
                  <a:schemeClr val="tx1"/>
                </a:solidFill>
                <a:latin typeface="Papyrus" charset="0"/>
                <a:ea typeface="ＭＳ Ｐゴシック" charset="0"/>
              </a:defRPr>
            </a:lvl5pPr>
            <a:lvl6pPr marL="2514600" indent="-228600" eaLnBrk="0" fontAlgn="base" hangingPunct="0">
              <a:spcBef>
                <a:spcPct val="0"/>
              </a:spcBef>
              <a:spcAft>
                <a:spcPct val="0"/>
              </a:spcAft>
              <a:defRPr sz="2400">
                <a:solidFill>
                  <a:schemeClr val="tx1"/>
                </a:solidFill>
                <a:latin typeface="Papyrus" charset="0"/>
                <a:ea typeface="ＭＳ Ｐゴシック" charset="0"/>
              </a:defRPr>
            </a:lvl6pPr>
            <a:lvl7pPr marL="2971800" indent="-228600" eaLnBrk="0" fontAlgn="base" hangingPunct="0">
              <a:spcBef>
                <a:spcPct val="0"/>
              </a:spcBef>
              <a:spcAft>
                <a:spcPct val="0"/>
              </a:spcAft>
              <a:defRPr sz="2400">
                <a:solidFill>
                  <a:schemeClr val="tx1"/>
                </a:solidFill>
                <a:latin typeface="Papyrus" charset="0"/>
                <a:ea typeface="ＭＳ Ｐゴシック" charset="0"/>
              </a:defRPr>
            </a:lvl7pPr>
            <a:lvl8pPr marL="3429000" indent="-228600" eaLnBrk="0" fontAlgn="base" hangingPunct="0">
              <a:spcBef>
                <a:spcPct val="0"/>
              </a:spcBef>
              <a:spcAft>
                <a:spcPct val="0"/>
              </a:spcAft>
              <a:defRPr sz="2400">
                <a:solidFill>
                  <a:schemeClr val="tx1"/>
                </a:solidFill>
                <a:latin typeface="Papyrus" charset="0"/>
                <a:ea typeface="ＭＳ Ｐゴシック" charset="0"/>
              </a:defRPr>
            </a:lvl8pPr>
            <a:lvl9pPr marL="3886200" indent="-228600" eaLnBrk="0" fontAlgn="base" hangingPunct="0">
              <a:spcBef>
                <a:spcPct val="0"/>
              </a:spcBef>
              <a:spcAft>
                <a:spcPct val="0"/>
              </a:spcAft>
              <a:defRPr sz="2400">
                <a:solidFill>
                  <a:schemeClr val="tx1"/>
                </a:solidFill>
                <a:latin typeface="Papyrus" charset="0"/>
                <a:ea typeface="ＭＳ Ｐゴシック" charset="0"/>
              </a:defRPr>
            </a:lvl9pPr>
          </a:lstStyle>
          <a:p>
            <a:pPr eaLnBrk="1" hangingPunct="1">
              <a:defRPr/>
            </a:pPr>
            <a:r>
              <a:rPr lang="en-US" sz="2800" i="1" dirty="0">
                <a:latin typeface="+mn-lt"/>
                <a:sym typeface="Symbol" charset="0"/>
              </a:rPr>
              <a:t>u</a:t>
            </a:r>
          </a:p>
        </p:txBody>
      </p:sp>
      <p:sp>
        <p:nvSpPr>
          <p:cNvPr id="41" name="Line 39"/>
          <p:cNvSpPr>
            <a:spLocks noChangeShapeType="1"/>
          </p:cNvSpPr>
          <p:nvPr/>
        </p:nvSpPr>
        <p:spPr bwMode="auto">
          <a:xfrm>
            <a:off x="549275" y="2833688"/>
            <a:ext cx="2651125" cy="0"/>
          </a:xfrm>
          <a:prstGeom prst="line">
            <a:avLst/>
          </a:prstGeom>
          <a:noFill/>
          <a:ln w="28575" cap="rnd">
            <a:solidFill>
              <a:schemeClr val="tx1"/>
            </a:solidFill>
            <a:prstDash val="sysDot"/>
            <a:round/>
            <a:headEnd/>
            <a:tailEnd/>
          </a:ln>
          <a:extLst>
            <a:ext uri="{909E8E84-426E-40DD-AFC4-6F175D3DCCD1}">
              <a14:hiddenFill xmlns:a14="http://schemas.microsoft.com/office/drawing/2010/main">
                <a:noFill/>
              </a14:hiddenFill>
            </a:ext>
          </a:extLst>
        </p:spPr>
        <p:txBody>
          <a:bodyPr/>
          <a:lstStyle/>
          <a:p>
            <a:endParaRPr lang="en-US"/>
          </a:p>
        </p:txBody>
      </p:sp>
      <p:grpSp>
        <p:nvGrpSpPr>
          <p:cNvPr id="46" name="Group 45"/>
          <p:cNvGrpSpPr>
            <a:grpSpLocks/>
          </p:cNvGrpSpPr>
          <p:nvPr/>
        </p:nvGrpSpPr>
        <p:grpSpPr bwMode="auto">
          <a:xfrm>
            <a:off x="2027238" y="2819400"/>
            <a:ext cx="381000" cy="2286000"/>
            <a:chOff x="5410200" y="2495550"/>
            <a:chExt cx="381000" cy="3600450"/>
          </a:xfrm>
        </p:grpSpPr>
        <p:sp>
          <p:nvSpPr>
            <p:cNvPr id="69687" name="Line 50"/>
            <p:cNvSpPr>
              <a:spLocks noChangeShapeType="1"/>
            </p:cNvSpPr>
            <p:nvPr/>
          </p:nvSpPr>
          <p:spPr bwMode="auto">
            <a:xfrm>
              <a:off x="5791200" y="2495550"/>
              <a:ext cx="0" cy="360045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9688" name="Line 50"/>
            <p:cNvSpPr>
              <a:spLocks noChangeShapeType="1"/>
            </p:cNvSpPr>
            <p:nvPr/>
          </p:nvSpPr>
          <p:spPr bwMode="auto">
            <a:xfrm>
              <a:off x="5410200" y="2495550"/>
              <a:ext cx="0" cy="360045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cxnSp>
        <p:nvCxnSpPr>
          <p:cNvPr id="48" name="Straight Connector 47"/>
          <p:cNvCxnSpPr>
            <a:cxnSpLocks noChangeShapeType="1"/>
          </p:cNvCxnSpPr>
          <p:nvPr/>
        </p:nvCxnSpPr>
        <p:spPr bwMode="auto">
          <a:xfrm flipV="1">
            <a:off x="2020888" y="5089525"/>
            <a:ext cx="396875" cy="3175"/>
          </a:xfrm>
          <a:prstGeom prst="line">
            <a:avLst/>
          </a:prstGeom>
          <a:noFill/>
          <a:ln w="76200">
            <a:solidFill>
              <a:srgbClr val="FF0000"/>
            </a:solidFill>
            <a:round/>
            <a:headEnd/>
            <a:tailEnd/>
          </a:ln>
          <a:effectLst>
            <a:outerShdw blurRad="40000" dist="20000" dir="5400000" rotWithShape="0">
              <a:srgbClr val="808080">
                <a:alpha val="37999"/>
              </a:srgbClr>
            </a:outerShdw>
          </a:effectLst>
          <a:extLst>
            <a:ext uri="{909E8E84-426E-40DD-AFC4-6F175D3DCCD1}">
              <a14:hiddenFill xmlns:a14="http://schemas.microsoft.com/office/drawing/2010/main">
                <a:noFill/>
              </a14:hiddenFill>
            </a:ext>
          </a:extLst>
        </p:spPr>
      </p:cxnSp>
      <p:sp>
        <p:nvSpPr>
          <p:cNvPr id="52" name="TextBox 51"/>
          <p:cNvSpPr txBox="1"/>
          <p:nvPr/>
        </p:nvSpPr>
        <p:spPr>
          <a:xfrm>
            <a:off x="293688" y="5562600"/>
            <a:ext cx="8926512" cy="1077913"/>
          </a:xfrm>
          <a:prstGeom prst="rect">
            <a:avLst/>
          </a:prstGeom>
          <a:noFill/>
        </p:spPr>
        <p:txBody>
          <a:bodyPr>
            <a:spAutoFit/>
          </a:bodyPr>
          <a:lstStyle/>
          <a:p>
            <a:pPr eaLnBrk="1" hangingPunct="1">
              <a:defRPr/>
            </a:pPr>
            <a:r>
              <a:rPr lang="en-US" sz="3200" dirty="0">
                <a:latin typeface="+mn-lt"/>
                <a:ea typeface="ＭＳ Ｐゴシック" charset="0"/>
                <a:cs typeface="ＭＳ Ｐゴシック" charset="0"/>
              </a:rPr>
              <a:t>Each interval slice defines a p-box for the underlying distribution (rather than a precise distribution)</a:t>
            </a:r>
          </a:p>
        </p:txBody>
      </p:sp>
      <p:sp>
        <p:nvSpPr>
          <p:cNvPr id="69661" name="Line 9"/>
          <p:cNvSpPr>
            <a:spLocks noChangeShapeType="1"/>
          </p:cNvSpPr>
          <p:nvPr/>
        </p:nvSpPr>
        <p:spPr bwMode="auto">
          <a:xfrm>
            <a:off x="5362575" y="5095875"/>
            <a:ext cx="3495675" cy="0"/>
          </a:xfrm>
          <a:prstGeom prst="line">
            <a:avLst/>
          </a:prstGeom>
          <a:noFill/>
          <a:ln w="952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9662" name="Line 10"/>
          <p:cNvSpPr>
            <a:spLocks noChangeShapeType="1"/>
          </p:cNvSpPr>
          <p:nvPr/>
        </p:nvSpPr>
        <p:spPr bwMode="auto">
          <a:xfrm>
            <a:off x="5362575" y="5095875"/>
            <a:ext cx="0" cy="85725"/>
          </a:xfrm>
          <a:prstGeom prst="line">
            <a:avLst/>
          </a:prstGeom>
          <a:noFill/>
          <a:ln w="952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9663" name="Line 11"/>
          <p:cNvSpPr>
            <a:spLocks noChangeShapeType="1"/>
          </p:cNvSpPr>
          <p:nvPr/>
        </p:nvSpPr>
        <p:spPr bwMode="auto">
          <a:xfrm>
            <a:off x="6057900" y="5095875"/>
            <a:ext cx="0" cy="85725"/>
          </a:xfrm>
          <a:prstGeom prst="line">
            <a:avLst/>
          </a:prstGeom>
          <a:noFill/>
          <a:ln w="952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9664" name="Line 12"/>
          <p:cNvSpPr>
            <a:spLocks noChangeShapeType="1"/>
          </p:cNvSpPr>
          <p:nvPr/>
        </p:nvSpPr>
        <p:spPr bwMode="auto">
          <a:xfrm>
            <a:off x="6762750" y="5095875"/>
            <a:ext cx="0" cy="85725"/>
          </a:xfrm>
          <a:prstGeom prst="line">
            <a:avLst/>
          </a:prstGeom>
          <a:noFill/>
          <a:ln w="952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9665" name="Line 13"/>
          <p:cNvSpPr>
            <a:spLocks noChangeShapeType="1"/>
          </p:cNvSpPr>
          <p:nvPr/>
        </p:nvSpPr>
        <p:spPr bwMode="auto">
          <a:xfrm>
            <a:off x="7458075" y="5095875"/>
            <a:ext cx="0" cy="85725"/>
          </a:xfrm>
          <a:prstGeom prst="line">
            <a:avLst/>
          </a:prstGeom>
          <a:noFill/>
          <a:ln w="952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9666" name="Line 14"/>
          <p:cNvSpPr>
            <a:spLocks noChangeShapeType="1"/>
          </p:cNvSpPr>
          <p:nvPr/>
        </p:nvSpPr>
        <p:spPr bwMode="auto">
          <a:xfrm>
            <a:off x="8153400" y="5095875"/>
            <a:ext cx="0" cy="85725"/>
          </a:xfrm>
          <a:prstGeom prst="line">
            <a:avLst/>
          </a:prstGeom>
          <a:noFill/>
          <a:ln w="952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9667" name="Line 15"/>
          <p:cNvSpPr>
            <a:spLocks noChangeShapeType="1"/>
          </p:cNvSpPr>
          <p:nvPr/>
        </p:nvSpPr>
        <p:spPr bwMode="auto">
          <a:xfrm>
            <a:off x="8858250" y="5095875"/>
            <a:ext cx="0" cy="85725"/>
          </a:xfrm>
          <a:prstGeom prst="line">
            <a:avLst/>
          </a:prstGeom>
          <a:noFill/>
          <a:ln w="952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9668" name="Line 22"/>
          <p:cNvSpPr>
            <a:spLocks noChangeShapeType="1"/>
          </p:cNvSpPr>
          <p:nvPr/>
        </p:nvSpPr>
        <p:spPr bwMode="auto">
          <a:xfrm flipV="1">
            <a:off x="5219700" y="2000250"/>
            <a:ext cx="0" cy="2971800"/>
          </a:xfrm>
          <a:prstGeom prst="line">
            <a:avLst/>
          </a:prstGeom>
          <a:noFill/>
          <a:ln w="952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9669" name="Line 23"/>
          <p:cNvSpPr>
            <a:spLocks noChangeShapeType="1"/>
          </p:cNvSpPr>
          <p:nvPr/>
        </p:nvSpPr>
        <p:spPr bwMode="auto">
          <a:xfrm flipH="1">
            <a:off x="5133975" y="4972050"/>
            <a:ext cx="85725" cy="0"/>
          </a:xfrm>
          <a:prstGeom prst="line">
            <a:avLst/>
          </a:prstGeom>
          <a:noFill/>
          <a:ln w="952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9670" name="Line 24"/>
          <p:cNvSpPr>
            <a:spLocks noChangeShapeType="1"/>
          </p:cNvSpPr>
          <p:nvPr/>
        </p:nvSpPr>
        <p:spPr bwMode="auto">
          <a:xfrm flipH="1">
            <a:off x="5162550" y="4381500"/>
            <a:ext cx="57150" cy="0"/>
          </a:xfrm>
          <a:prstGeom prst="line">
            <a:avLst/>
          </a:prstGeom>
          <a:noFill/>
          <a:ln w="952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9671" name="Line 25"/>
          <p:cNvSpPr>
            <a:spLocks noChangeShapeType="1"/>
          </p:cNvSpPr>
          <p:nvPr/>
        </p:nvSpPr>
        <p:spPr bwMode="auto">
          <a:xfrm flipH="1">
            <a:off x="5133975" y="3781425"/>
            <a:ext cx="85725" cy="0"/>
          </a:xfrm>
          <a:prstGeom prst="line">
            <a:avLst/>
          </a:prstGeom>
          <a:noFill/>
          <a:ln w="952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9672" name="Line 26"/>
          <p:cNvSpPr>
            <a:spLocks noChangeShapeType="1"/>
          </p:cNvSpPr>
          <p:nvPr/>
        </p:nvSpPr>
        <p:spPr bwMode="auto">
          <a:xfrm flipH="1">
            <a:off x="5133975" y="3190875"/>
            <a:ext cx="85725" cy="0"/>
          </a:xfrm>
          <a:prstGeom prst="line">
            <a:avLst/>
          </a:prstGeom>
          <a:noFill/>
          <a:ln w="952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9673" name="Line 27"/>
          <p:cNvSpPr>
            <a:spLocks noChangeShapeType="1"/>
          </p:cNvSpPr>
          <p:nvPr/>
        </p:nvSpPr>
        <p:spPr bwMode="auto">
          <a:xfrm flipH="1">
            <a:off x="5133975" y="2590800"/>
            <a:ext cx="85725" cy="0"/>
          </a:xfrm>
          <a:prstGeom prst="line">
            <a:avLst/>
          </a:prstGeom>
          <a:noFill/>
          <a:ln w="952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9674" name="Line 28"/>
          <p:cNvSpPr>
            <a:spLocks noChangeShapeType="1"/>
          </p:cNvSpPr>
          <p:nvPr/>
        </p:nvSpPr>
        <p:spPr bwMode="auto">
          <a:xfrm flipH="1">
            <a:off x="5133975" y="2000250"/>
            <a:ext cx="85725" cy="0"/>
          </a:xfrm>
          <a:prstGeom prst="line">
            <a:avLst/>
          </a:prstGeom>
          <a:noFill/>
          <a:ln w="952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9675" name="Rectangle 35"/>
          <p:cNvSpPr>
            <a:spLocks noChangeArrowheads="1"/>
          </p:cNvSpPr>
          <p:nvPr/>
        </p:nvSpPr>
        <p:spPr bwMode="auto">
          <a:xfrm>
            <a:off x="5219700" y="1876425"/>
            <a:ext cx="3771900" cy="3219450"/>
          </a:xfrm>
          <a:prstGeom prst="rect">
            <a:avLst/>
          </a:prstGeom>
          <a:noFill/>
          <a:ln w="9525"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ea typeface="MS PGothic" panose="020B0600070205080204" pitchFamily="34" charset="-128"/>
              </a:defRPr>
            </a:lvl1pPr>
            <a:lvl2pPr marL="742950" indent="-285750">
              <a:spcBef>
                <a:spcPct val="20000"/>
              </a:spcBef>
              <a:buChar char="–"/>
              <a:defRPr sz="2800">
                <a:solidFill>
                  <a:schemeClr val="tx1"/>
                </a:solidFill>
                <a:latin typeface="Times New Roman" panose="02020603050405020304" pitchFamily="18" charset="0"/>
                <a:ea typeface="MS PGothic" panose="020B0600070205080204" pitchFamily="34" charset="-128"/>
              </a:defRPr>
            </a:lvl2pPr>
            <a:lvl3pPr marL="1143000" indent="-228600">
              <a:spcBef>
                <a:spcPct val="20000"/>
              </a:spcBef>
              <a:buChar char="•"/>
              <a:defRPr sz="2400">
                <a:solidFill>
                  <a:schemeClr val="tx1"/>
                </a:solidFill>
                <a:latin typeface="Times New Roman" panose="02020603050405020304" pitchFamily="18" charset="0"/>
                <a:ea typeface="MS PGothic"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9pPr>
          </a:lstStyle>
          <a:p>
            <a:pPr eaLnBrk="1" hangingPunct="1">
              <a:spcBef>
                <a:spcPct val="0"/>
              </a:spcBef>
              <a:buFontTx/>
              <a:buNone/>
            </a:pPr>
            <a:endParaRPr lang="en-US" altLang="en-US" sz="1800">
              <a:latin typeface="Papyrus" panose="03070502060502030205" pitchFamily="66" charset="0"/>
            </a:endParaRPr>
          </a:p>
        </p:txBody>
      </p:sp>
      <p:grpSp>
        <p:nvGrpSpPr>
          <p:cNvPr id="87" name="Group 86"/>
          <p:cNvGrpSpPr>
            <a:grpSpLocks/>
          </p:cNvGrpSpPr>
          <p:nvPr/>
        </p:nvGrpSpPr>
        <p:grpSpPr bwMode="auto">
          <a:xfrm>
            <a:off x="5362575" y="1981200"/>
            <a:ext cx="3476625" cy="2992438"/>
            <a:chOff x="5362575" y="1752600"/>
            <a:chExt cx="3476625" cy="2992120"/>
          </a:xfrm>
        </p:grpSpPr>
        <p:sp>
          <p:nvSpPr>
            <p:cNvPr id="69682" name="Line 50"/>
            <p:cNvSpPr>
              <a:spLocks noChangeShapeType="1"/>
            </p:cNvSpPr>
            <p:nvPr/>
          </p:nvSpPr>
          <p:spPr bwMode="auto">
            <a:xfrm>
              <a:off x="5364480" y="2519680"/>
              <a:ext cx="0" cy="2225040"/>
            </a:xfrm>
            <a:prstGeom prst="line">
              <a:avLst/>
            </a:prstGeom>
            <a:noFill/>
            <a:ln w="38100">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grpSp>
          <p:nvGrpSpPr>
            <p:cNvPr id="69683" name="Group 83"/>
            <p:cNvGrpSpPr>
              <a:grpSpLocks/>
            </p:cNvGrpSpPr>
            <p:nvPr/>
          </p:nvGrpSpPr>
          <p:grpSpPr bwMode="auto">
            <a:xfrm>
              <a:off x="5362575" y="2524125"/>
              <a:ext cx="3476625" cy="171450"/>
              <a:chOff x="5362575" y="2524125"/>
              <a:chExt cx="1852295" cy="171450"/>
            </a:xfrm>
          </p:grpSpPr>
          <p:sp>
            <p:nvSpPr>
              <p:cNvPr id="69685" name="Line 50"/>
              <p:cNvSpPr>
                <a:spLocks noChangeShapeType="1"/>
              </p:cNvSpPr>
              <p:nvPr/>
            </p:nvSpPr>
            <p:spPr bwMode="auto">
              <a:xfrm rot="-5400000">
                <a:off x="6290310" y="1771015"/>
                <a:ext cx="0" cy="1849120"/>
              </a:xfrm>
              <a:prstGeom prst="line">
                <a:avLst/>
              </a:prstGeom>
              <a:noFill/>
              <a:ln w="38100">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9686" name="Line 50"/>
              <p:cNvSpPr>
                <a:spLocks noChangeShapeType="1"/>
              </p:cNvSpPr>
              <p:nvPr/>
            </p:nvSpPr>
            <p:spPr bwMode="auto">
              <a:xfrm rot="-5400000">
                <a:off x="6287135" y="1599565"/>
                <a:ext cx="0" cy="1849120"/>
              </a:xfrm>
              <a:prstGeom prst="line">
                <a:avLst/>
              </a:prstGeom>
              <a:noFill/>
              <a:ln w="38100">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grpSp>
        <p:sp>
          <p:nvSpPr>
            <p:cNvPr id="69684" name="Line 50"/>
            <p:cNvSpPr>
              <a:spLocks noChangeShapeType="1"/>
            </p:cNvSpPr>
            <p:nvPr/>
          </p:nvSpPr>
          <p:spPr bwMode="auto">
            <a:xfrm>
              <a:off x="8839200" y="1752600"/>
              <a:ext cx="0" cy="948267"/>
            </a:xfrm>
            <a:prstGeom prst="line">
              <a:avLst/>
            </a:prstGeom>
            <a:noFill/>
            <a:ln w="38100">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grpSp>
      <p:cxnSp>
        <p:nvCxnSpPr>
          <p:cNvPr id="92" name="Straight Connector 91"/>
          <p:cNvCxnSpPr>
            <a:cxnSpLocks noChangeShapeType="1"/>
          </p:cNvCxnSpPr>
          <p:nvPr/>
        </p:nvCxnSpPr>
        <p:spPr bwMode="auto">
          <a:xfrm flipV="1">
            <a:off x="2020888" y="5089525"/>
            <a:ext cx="396875" cy="3175"/>
          </a:xfrm>
          <a:prstGeom prst="line">
            <a:avLst/>
          </a:prstGeom>
          <a:noFill/>
          <a:ln w="76200">
            <a:solidFill>
              <a:srgbClr val="FF0000"/>
            </a:solidFill>
            <a:round/>
            <a:headEnd/>
            <a:tailEnd/>
          </a:ln>
          <a:effectLst>
            <a:outerShdw blurRad="40000" dist="20000" dir="5400000" rotWithShape="0">
              <a:srgbClr val="808080">
                <a:alpha val="37999"/>
              </a:srgbClr>
            </a:outerShdw>
          </a:effectLst>
          <a:extLst>
            <a:ext uri="{909E8E84-426E-40DD-AFC4-6F175D3DCCD1}">
              <a14:hiddenFill xmlns:a14="http://schemas.microsoft.com/office/drawing/2010/main">
                <a:noFill/>
              </a14:hiddenFill>
            </a:ext>
          </a:extLst>
        </p:spPr>
      </p:cxnSp>
      <p:sp>
        <p:nvSpPr>
          <p:cNvPr id="69678" name="Rectangle 16"/>
          <p:cNvSpPr>
            <a:spLocks noChangeArrowheads="1"/>
          </p:cNvSpPr>
          <p:nvPr/>
        </p:nvSpPr>
        <p:spPr bwMode="auto">
          <a:xfrm>
            <a:off x="1143000" y="5105400"/>
            <a:ext cx="1524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ea typeface="MS PGothic" panose="020B0600070205080204" pitchFamily="34" charset="-128"/>
              </a:defRPr>
            </a:lvl1pPr>
            <a:lvl2pPr marL="742950" indent="-285750">
              <a:spcBef>
                <a:spcPct val="20000"/>
              </a:spcBef>
              <a:buChar char="–"/>
              <a:defRPr sz="2800">
                <a:solidFill>
                  <a:schemeClr val="tx1"/>
                </a:solidFill>
                <a:latin typeface="Times New Roman" panose="02020603050405020304" pitchFamily="18" charset="0"/>
                <a:ea typeface="MS PGothic" panose="020B0600070205080204" pitchFamily="34" charset="-128"/>
              </a:defRPr>
            </a:lvl2pPr>
            <a:lvl3pPr marL="1143000" indent="-228600">
              <a:spcBef>
                <a:spcPct val="20000"/>
              </a:spcBef>
              <a:buChar char="•"/>
              <a:defRPr sz="2400">
                <a:solidFill>
                  <a:schemeClr val="tx1"/>
                </a:solidFill>
                <a:latin typeface="Times New Roman" panose="02020603050405020304" pitchFamily="18" charset="0"/>
                <a:ea typeface="MS PGothic"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9pPr>
          </a:lstStyle>
          <a:p>
            <a:pPr eaLnBrk="1" hangingPunct="1">
              <a:spcBef>
                <a:spcPct val="0"/>
              </a:spcBef>
              <a:buFontTx/>
              <a:buNone/>
            </a:pPr>
            <a:r>
              <a:rPr lang="en-US" altLang="en-US" sz="2400"/>
              <a:t>0</a:t>
            </a:r>
          </a:p>
        </p:txBody>
      </p:sp>
      <p:sp>
        <p:nvSpPr>
          <p:cNvPr id="69679" name="Rectangle 21"/>
          <p:cNvSpPr>
            <a:spLocks noChangeArrowheads="1"/>
          </p:cNvSpPr>
          <p:nvPr/>
        </p:nvSpPr>
        <p:spPr bwMode="auto">
          <a:xfrm>
            <a:off x="4645025" y="5105400"/>
            <a:ext cx="1524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ea typeface="MS PGothic" panose="020B0600070205080204" pitchFamily="34" charset="-128"/>
              </a:defRPr>
            </a:lvl1pPr>
            <a:lvl2pPr marL="742950" indent="-285750">
              <a:spcBef>
                <a:spcPct val="20000"/>
              </a:spcBef>
              <a:buChar char="–"/>
              <a:defRPr sz="2800">
                <a:solidFill>
                  <a:schemeClr val="tx1"/>
                </a:solidFill>
                <a:latin typeface="Times New Roman" panose="02020603050405020304" pitchFamily="18" charset="0"/>
                <a:ea typeface="MS PGothic" panose="020B0600070205080204" pitchFamily="34" charset="-128"/>
              </a:defRPr>
            </a:lvl2pPr>
            <a:lvl3pPr marL="1143000" indent="-228600">
              <a:spcBef>
                <a:spcPct val="20000"/>
              </a:spcBef>
              <a:buChar char="•"/>
              <a:defRPr sz="2400">
                <a:solidFill>
                  <a:schemeClr val="tx1"/>
                </a:solidFill>
                <a:latin typeface="Times New Roman" panose="02020603050405020304" pitchFamily="18" charset="0"/>
                <a:ea typeface="MS PGothic"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9pPr>
          </a:lstStyle>
          <a:p>
            <a:pPr eaLnBrk="1" hangingPunct="1">
              <a:spcBef>
                <a:spcPct val="0"/>
              </a:spcBef>
              <a:buFontTx/>
              <a:buNone/>
            </a:pPr>
            <a:r>
              <a:rPr lang="en-US" altLang="en-US" sz="2400"/>
              <a:t>1</a:t>
            </a:r>
          </a:p>
        </p:txBody>
      </p:sp>
      <p:sp>
        <p:nvSpPr>
          <p:cNvPr id="69680" name="Rectangle 16"/>
          <p:cNvSpPr>
            <a:spLocks noChangeArrowheads="1"/>
          </p:cNvSpPr>
          <p:nvPr/>
        </p:nvSpPr>
        <p:spPr bwMode="auto">
          <a:xfrm>
            <a:off x="5286375" y="5105400"/>
            <a:ext cx="1524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ea typeface="MS PGothic" panose="020B0600070205080204" pitchFamily="34" charset="-128"/>
              </a:defRPr>
            </a:lvl1pPr>
            <a:lvl2pPr marL="742950" indent="-285750">
              <a:spcBef>
                <a:spcPct val="20000"/>
              </a:spcBef>
              <a:buChar char="–"/>
              <a:defRPr sz="2800">
                <a:solidFill>
                  <a:schemeClr val="tx1"/>
                </a:solidFill>
                <a:latin typeface="Times New Roman" panose="02020603050405020304" pitchFamily="18" charset="0"/>
                <a:ea typeface="MS PGothic" panose="020B0600070205080204" pitchFamily="34" charset="-128"/>
              </a:defRPr>
            </a:lvl2pPr>
            <a:lvl3pPr marL="1143000" indent="-228600">
              <a:spcBef>
                <a:spcPct val="20000"/>
              </a:spcBef>
              <a:buChar char="•"/>
              <a:defRPr sz="2400">
                <a:solidFill>
                  <a:schemeClr val="tx1"/>
                </a:solidFill>
                <a:latin typeface="Times New Roman" panose="02020603050405020304" pitchFamily="18" charset="0"/>
                <a:ea typeface="MS PGothic"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9pPr>
          </a:lstStyle>
          <a:p>
            <a:pPr eaLnBrk="1" hangingPunct="1">
              <a:spcBef>
                <a:spcPct val="0"/>
              </a:spcBef>
              <a:buFontTx/>
              <a:buNone/>
            </a:pPr>
            <a:r>
              <a:rPr lang="en-US" altLang="en-US" sz="2400"/>
              <a:t>0</a:t>
            </a:r>
          </a:p>
        </p:txBody>
      </p:sp>
      <p:sp>
        <p:nvSpPr>
          <p:cNvPr id="69681" name="Rectangle 21"/>
          <p:cNvSpPr>
            <a:spLocks noChangeArrowheads="1"/>
          </p:cNvSpPr>
          <p:nvPr/>
        </p:nvSpPr>
        <p:spPr bwMode="auto">
          <a:xfrm>
            <a:off x="8788400" y="5105400"/>
            <a:ext cx="1524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ea typeface="MS PGothic" panose="020B0600070205080204" pitchFamily="34" charset="-128"/>
              </a:defRPr>
            </a:lvl1pPr>
            <a:lvl2pPr marL="742950" indent="-285750">
              <a:spcBef>
                <a:spcPct val="20000"/>
              </a:spcBef>
              <a:buChar char="–"/>
              <a:defRPr sz="2800">
                <a:solidFill>
                  <a:schemeClr val="tx1"/>
                </a:solidFill>
                <a:latin typeface="Times New Roman" panose="02020603050405020304" pitchFamily="18" charset="0"/>
                <a:ea typeface="MS PGothic" panose="020B0600070205080204" pitchFamily="34" charset="-128"/>
              </a:defRPr>
            </a:lvl2pPr>
            <a:lvl3pPr marL="1143000" indent="-228600">
              <a:spcBef>
                <a:spcPct val="20000"/>
              </a:spcBef>
              <a:buChar char="•"/>
              <a:defRPr sz="2400">
                <a:solidFill>
                  <a:schemeClr val="tx1"/>
                </a:solidFill>
                <a:latin typeface="Times New Roman" panose="02020603050405020304" pitchFamily="18" charset="0"/>
                <a:ea typeface="MS PGothic"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9pPr>
          </a:lstStyle>
          <a:p>
            <a:pPr eaLnBrk="1" hangingPunct="1">
              <a:spcBef>
                <a:spcPct val="0"/>
              </a:spcBef>
              <a:buFontTx/>
              <a:buNone/>
            </a:pPr>
            <a:r>
              <a:rPr lang="en-US" altLang="en-US" sz="2400"/>
              <a:t>1</a:t>
            </a:r>
          </a:p>
        </p:txBody>
      </p:sp>
    </p:spTree>
    <p:extLst>
      <p:ext uri="{BB962C8B-B14F-4D97-AF65-F5344CB8AC3E}">
        <p14:creationId xmlns:p14="http://schemas.microsoft.com/office/powerpoint/2010/main" val="388738498"/>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6"/>
                                        </p:tgtEl>
                                        <p:attrNameLst>
                                          <p:attrName>style.visibility</p:attrName>
                                        </p:attrNameLst>
                                      </p:cBhvr>
                                      <p:to>
                                        <p:strVal val="visible"/>
                                      </p:to>
                                    </p:set>
                                  </p:childTnLst>
                                </p:cTn>
                              </p:par>
                            </p:childTnLst>
                          </p:cTn>
                        </p:par>
                        <p:par>
                          <p:cTn id="7" fill="hold" nodeType="afterGroup">
                            <p:stCondLst>
                              <p:cond delay="0"/>
                            </p:stCondLst>
                            <p:childTnLst>
                              <p:par>
                                <p:cTn id="8" presetID="22" presetClass="entr" presetSubtype="8" fill="hold" grpId="0" nodeType="afterEffect">
                                  <p:stCondLst>
                                    <p:cond delay="0"/>
                                  </p:stCondLst>
                                  <p:childTnLst>
                                    <p:set>
                                      <p:cBhvr>
                                        <p:cTn id="9" dur="1" fill="hold">
                                          <p:stCondLst>
                                            <p:cond delay="0"/>
                                          </p:stCondLst>
                                        </p:cTn>
                                        <p:tgtEl>
                                          <p:spTgt spid="41"/>
                                        </p:tgtEl>
                                        <p:attrNameLst>
                                          <p:attrName>style.visibility</p:attrName>
                                        </p:attrNameLst>
                                      </p:cBhvr>
                                      <p:to>
                                        <p:strVal val="visible"/>
                                      </p:to>
                                    </p:set>
                                    <p:animEffect transition="in" filter="wipe(left)">
                                      <p:cBhvr>
                                        <p:cTn id="10" dur="500"/>
                                        <p:tgtEl>
                                          <p:spTgt spid="41"/>
                                        </p:tgtEl>
                                      </p:cBhvr>
                                    </p:animEffect>
                                  </p:childTnLst>
                                </p:cTn>
                              </p:par>
                            </p:childTnLst>
                          </p:cTn>
                        </p:par>
                      </p:childTnLst>
                    </p:cTn>
                  </p:par>
                  <p:par>
                    <p:cTn id="11" fill="hold" nodeType="clickPar">
                      <p:stCondLst>
                        <p:cond delay="indefinite"/>
                      </p:stCondLst>
                      <p:childTnLst>
                        <p:par>
                          <p:cTn id="12" fill="hold" nodeType="withGroup">
                            <p:stCondLst>
                              <p:cond delay="0"/>
                            </p:stCondLst>
                            <p:childTnLst>
                              <p:par>
                                <p:cTn id="13" presetID="22" presetClass="entr" presetSubtype="1" fill="hold" nodeType="clickEffect">
                                  <p:stCondLst>
                                    <p:cond delay="0"/>
                                  </p:stCondLst>
                                  <p:childTnLst>
                                    <p:set>
                                      <p:cBhvr>
                                        <p:cTn id="14" dur="1" fill="hold">
                                          <p:stCondLst>
                                            <p:cond delay="0"/>
                                          </p:stCondLst>
                                        </p:cTn>
                                        <p:tgtEl>
                                          <p:spTgt spid="46"/>
                                        </p:tgtEl>
                                        <p:attrNameLst>
                                          <p:attrName>style.visibility</p:attrName>
                                        </p:attrNameLst>
                                      </p:cBhvr>
                                      <p:to>
                                        <p:strVal val="visible"/>
                                      </p:to>
                                    </p:set>
                                    <p:animEffect transition="in" filter="wipe(up)">
                                      <p:cBhvr>
                                        <p:cTn id="15" dur="500"/>
                                        <p:tgtEl>
                                          <p:spTgt spid="46"/>
                                        </p:tgtEl>
                                      </p:cBhvr>
                                    </p:animEffect>
                                  </p:childTnLst>
                                </p:cTn>
                              </p:par>
                            </p:childTnLst>
                          </p:cTn>
                        </p:par>
                        <p:par>
                          <p:cTn id="16" fill="hold" nodeType="afterGroup">
                            <p:stCondLst>
                              <p:cond delay="500"/>
                            </p:stCondLst>
                            <p:childTnLst>
                              <p:par>
                                <p:cTn id="17" presetID="1" presetClass="entr" presetSubtype="0" fill="hold" nodeType="afterEffect">
                                  <p:stCondLst>
                                    <p:cond delay="0"/>
                                  </p:stCondLst>
                                  <p:childTnLst>
                                    <p:set>
                                      <p:cBhvr>
                                        <p:cTn id="18" dur="1" fill="hold">
                                          <p:stCondLst>
                                            <p:cond delay="0"/>
                                          </p:stCondLst>
                                        </p:cTn>
                                        <p:tgtEl>
                                          <p:spTgt spid="48"/>
                                        </p:tgtEl>
                                        <p:attrNameLst>
                                          <p:attrName>style.visibility</p:attrName>
                                        </p:attrNameLst>
                                      </p:cBhvr>
                                      <p:to>
                                        <p:strVal val="visible"/>
                                      </p:to>
                                    </p:set>
                                  </p:childTnLst>
                                </p:cTn>
                              </p:par>
                            </p:childTnLst>
                          </p:cTn>
                        </p:par>
                        <p:par>
                          <p:cTn id="19" fill="hold" nodeType="afterGroup">
                            <p:stCondLst>
                              <p:cond delay="500"/>
                            </p:stCondLst>
                            <p:childTnLst>
                              <p:par>
                                <p:cTn id="20" presetID="1" presetClass="entr" presetSubtype="0" fill="hold" nodeType="afterEffect">
                                  <p:stCondLst>
                                    <p:cond delay="0"/>
                                  </p:stCondLst>
                                  <p:childTnLst>
                                    <p:set>
                                      <p:cBhvr>
                                        <p:cTn id="21" dur="1" fill="hold">
                                          <p:stCondLst>
                                            <p:cond delay="0"/>
                                          </p:stCondLst>
                                        </p:cTn>
                                        <p:tgtEl>
                                          <p:spTgt spid="92"/>
                                        </p:tgtEl>
                                        <p:attrNameLst>
                                          <p:attrName>style.visibility</p:attrName>
                                        </p:attrNameLst>
                                      </p:cBhvr>
                                      <p:to>
                                        <p:strVal val="visible"/>
                                      </p:to>
                                    </p:set>
                                  </p:childTnLst>
                                </p:cTn>
                              </p:par>
                            </p:childTnLst>
                          </p:cTn>
                        </p:par>
                      </p:childTnLst>
                    </p:cTn>
                  </p:par>
                  <p:par>
                    <p:cTn id="22" fill="hold" nodeType="clickPar">
                      <p:stCondLst>
                        <p:cond delay="indefinite"/>
                      </p:stCondLst>
                      <p:childTnLst>
                        <p:par>
                          <p:cTn id="23" fill="hold" nodeType="withGroup">
                            <p:stCondLst>
                              <p:cond delay="0"/>
                            </p:stCondLst>
                            <p:childTnLst>
                              <p:par>
                                <p:cTn id="24" presetID="0" presetClass="path" presetSubtype="0" accel="50000" decel="50000" fill="hold" nodeType="clickEffect">
                                  <p:stCondLst>
                                    <p:cond delay="0"/>
                                  </p:stCondLst>
                                  <p:childTnLst>
                                    <p:animMotion origin="layout" path="M -0.00104 -0.00047 C -0.00052 0.00069 0.00035 0.00185 0.00087 0.00324 C 0.00121 0.00416 0.00104 0.00578 0.00173 0.00694 C 0.00503 0.01342 0.00989 0.01921 0.01476 0.0243 C 0.0243 0.04467 0.04809 0.04699 0.06371 0.05509 C 0.07864 0.06273 0.09357 0.06435 0.1092 0.06991 C 0.13107 0.07754 0.15469 0.08264 0.1776 0.08472 C 0.27101 0.08403 0.35087 0.08287 0.43976 0.07616 C 0.45746 0.07106 0.47552 0.06713 0.49253 0.05764 C 0.51215 0.04653 0.53142 0.03356 0.55087 0.02176 C 0.56146 0.01504 0.57014 0.00278 0.58038 -0.00417 C 0.58437 -0.01204 0.59184 -0.02361 0.59809 -0.02871 C 0.60191 -0.03727 0.60677 -0.04491 0.61094 -0.05347 C 0.61128 -0.05509 0.61128 -0.05695 0.61198 -0.05834 C 0.61285 -0.06111 0.61562 -0.06574 0.61562 -0.06574 C 0.61771 -0.075 0.62361 -0.08542 0.62396 -0.09537 C 0.62413 -0.10417 0.62396 -0.11273 0.62396 -0.1213 " pathEditMode="relative" ptsTypes="ffffffffffffffffA">
                                      <p:cBhvr>
                                        <p:cTn id="25" dur="2000" fill="hold"/>
                                        <p:tgtEl>
                                          <p:spTgt spid="92"/>
                                        </p:tgtEl>
                                        <p:attrNameLst>
                                          <p:attrName>ppt_x</p:attrName>
                                          <p:attrName>ppt_y</p:attrName>
                                        </p:attrNameLst>
                                      </p:cBhvr>
                                    </p:animMotion>
                                  </p:childTnLst>
                                </p:cTn>
                              </p:par>
                            </p:childTnLst>
                          </p:cTn>
                        </p:par>
                        <p:par>
                          <p:cTn id="26" fill="hold" nodeType="afterGroup">
                            <p:stCondLst>
                              <p:cond delay="2000"/>
                            </p:stCondLst>
                            <p:childTnLst>
                              <p:par>
                                <p:cTn id="27" presetID="9" presetClass="exit" presetSubtype="0" fill="hold" nodeType="afterEffect">
                                  <p:stCondLst>
                                    <p:cond delay="0"/>
                                  </p:stCondLst>
                                  <p:childTnLst>
                                    <p:animEffect transition="out" filter="dissolve">
                                      <p:cBhvr>
                                        <p:cTn id="28" dur="500"/>
                                        <p:tgtEl>
                                          <p:spTgt spid="92"/>
                                        </p:tgtEl>
                                      </p:cBhvr>
                                    </p:animEffect>
                                    <p:set>
                                      <p:cBhvr>
                                        <p:cTn id="29" dur="1" fill="hold">
                                          <p:stCondLst>
                                            <p:cond delay="499"/>
                                          </p:stCondLst>
                                        </p:cTn>
                                        <p:tgtEl>
                                          <p:spTgt spid="92"/>
                                        </p:tgtEl>
                                        <p:attrNameLst>
                                          <p:attrName>style.visibility</p:attrName>
                                        </p:attrNameLst>
                                      </p:cBhvr>
                                      <p:to>
                                        <p:strVal val="hidden"/>
                                      </p:to>
                                    </p:set>
                                  </p:childTnLst>
                                </p:cTn>
                              </p:par>
                            </p:childTnLst>
                          </p:cTn>
                        </p:par>
                        <p:par>
                          <p:cTn id="30" fill="hold" nodeType="afterGroup">
                            <p:stCondLst>
                              <p:cond delay="2500"/>
                            </p:stCondLst>
                            <p:childTnLst>
                              <p:par>
                                <p:cTn id="31" presetID="9" presetClass="exit" presetSubtype="0" fill="hold" grpId="0" nodeType="afterEffect">
                                  <p:stCondLst>
                                    <p:cond delay="0"/>
                                  </p:stCondLst>
                                  <p:childTnLst>
                                    <p:animEffect transition="out" filter="dissolve">
                                      <p:cBhvr>
                                        <p:cTn id="32" dur="500"/>
                                        <p:tgtEl>
                                          <p:spTgt spid="97"/>
                                        </p:tgtEl>
                                      </p:cBhvr>
                                    </p:animEffect>
                                    <p:set>
                                      <p:cBhvr>
                                        <p:cTn id="33" dur="1" fill="hold">
                                          <p:stCondLst>
                                            <p:cond delay="499"/>
                                          </p:stCondLst>
                                        </p:cTn>
                                        <p:tgtEl>
                                          <p:spTgt spid="97"/>
                                        </p:tgtEl>
                                        <p:attrNameLst>
                                          <p:attrName>style.visibility</p:attrName>
                                        </p:attrNameLst>
                                      </p:cBhvr>
                                      <p:to>
                                        <p:strVal val="hidden"/>
                                      </p:to>
                                    </p:set>
                                  </p:childTnLst>
                                </p:cTn>
                              </p:par>
                            </p:childTnLst>
                          </p:cTn>
                        </p:par>
                      </p:childTnLst>
                    </p:cTn>
                  </p:par>
                  <p:par>
                    <p:cTn id="34" fill="hold" nodeType="clickPar">
                      <p:stCondLst>
                        <p:cond delay="indefinite"/>
                      </p:stCondLst>
                      <p:childTnLst>
                        <p:par>
                          <p:cTn id="35" fill="hold" nodeType="withGroup">
                            <p:stCondLst>
                              <p:cond delay="0"/>
                            </p:stCondLst>
                            <p:childTnLst>
                              <p:par>
                                <p:cTn id="36" presetID="10" presetClass="entr" presetSubtype="0" fill="hold" nodeType="clickEffect">
                                  <p:stCondLst>
                                    <p:cond delay="0"/>
                                  </p:stCondLst>
                                  <p:childTnLst>
                                    <p:set>
                                      <p:cBhvr>
                                        <p:cTn id="37" dur="1" fill="hold">
                                          <p:stCondLst>
                                            <p:cond delay="0"/>
                                          </p:stCondLst>
                                        </p:cTn>
                                        <p:tgtEl>
                                          <p:spTgt spid="87"/>
                                        </p:tgtEl>
                                        <p:attrNameLst>
                                          <p:attrName>style.visibility</p:attrName>
                                        </p:attrNameLst>
                                      </p:cBhvr>
                                      <p:to>
                                        <p:strVal val="visible"/>
                                      </p:to>
                                    </p:set>
                                    <p:animEffect transition="in" filter="fade">
                                      <p:cBhvr>
                                        <p:cTn id="38" dur="500"/>
                                        <p:tgtEl>
                                          <p:spTgt spid="87"/>
                                        </p:tgtEl>
                                      </p:cBhvr>
                                    </p:animEffect>
                                  </p:childTnLst>
                                </p:cTn>
                              </p:par>
                            </p:childTnLst>
                          </p:cTn>
                        </p:par>
                      </p:childTnLst>
                    </p:cTn>
                  </p:par>
                  <p:par>
                    <p:cTn id="39" fill="hold" nodeType="clickPar">
                      <p:stCondLst>
                        <p:cond delay="indefinite"/>
                      </p:stCondLst>
                      <p:childTnLst>
                        <p:par>
                          <p:cTn id="40" fill="hold" nodeType="withGroup">
                            <p:stCondLst>
                              <p:cond delay="0"/>
                            </p:stCondLst>
                            <p:childTnLst>
                              <p:par>
                                <p:cTn id="41" presetID="1" presetClass="entr" presetSubtype="0" fill="hold" grpId="0" nodeType="clickEffect">
                                  <p:stCondLst>
                                    <p:cond delay="0"/>
                                  </p:stCondLst>
                                  <p:childTnLst>
                                    <p:set>
                                      <p:cBhvr>
                                        <p:cTn id="42" dur="1" fill="hold">
                                          <p:stCondLst>
                                            <p:cond delay="0"/>
                                          </p:stCondLst>
                                        </p:cTn>
                                        <p:tgtEl>
                                          <p:spTgt spid="5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36" grpId="0"/>
      <p:bldP spid="41" grpId="0" animBg="1"/>
      <p:bldP spid="52" grpId="0"/>
    </p:bldLst>
  </p:timing>
</p:sld>
</file>

<file path=ppt/slides/slide4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0658" name="Picture 7" descr="bern.png"/>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762000" y="817563"/>
            <a:ext cx="7389813" cy="6149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70659" name="Group 10"/>
          <p:cNvGrpSpPr>
            <a:grpSpLocks/>
          </p:cNvGrpSpPr>
          <p:nvPr/>
        </p:nvGrpSpPr>
        <p:grpSpPr bwMode="auto">
          <a:xfrm>
            <a:off x="1806575" y="2482850"/>
            <a:ext cx="5694363" cy="384175"/>
            <a:chOff x="5362575" y="2524125"/>
            <a:chExt cx="1852295" cy="171450"/>
          </a:xfrm>
        </p:grpSpPr>
        <p:sp>
          <p:nvSpPr>
            <p:cNvPr id="70669" name="Line 50"/>
            <p:cNvSpPr>
              <a:spLocks noChangeShapeType="1"/>
            </p:cNvSpPr>
            <p:nvPr/>
          </p:nvSpPr>
          <p:spPr bwMode="auto">
            <a:xfrm rot="-5400000">
              <a:off x="6290310" y="1771015"/>
              <a:ext cx="0" cy="1849120"/>
            </a:xfrm>
            <a:prstGeom prst="line">
              <a:avLst/>
            </a:prstGeom>
            <a:noFill/>
            <a:ln w="38100">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0670" name="Line 50"/>
            <p:cNvSpPr>
              <a:spLocks noChangeShapeType="1"/>
            </p:cNvSpPr>
            <p:nvPr/>
          </p:nvSpPr>
          <p:spPr bwMode="auto">
            <a:xfrm rot="-5400000">
              <a:off x="6287135" y="1599565"/>
              <a:ext cx="0" cy="1849120"/>
            </a:xfrm>
            <a:prstGeom prst="line">
              <a:avLst/>
            </a:prstGeom>
            <a:noFill/>
            <a:ln w="38100">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grpSp>
      <p:sp>
        <p:nvSpPr>
          <p:cNvPr id="70660" name="Title 14"/>
          <p:cNvSpPr>
            <a:spLocks noGrp="1"/>
          </p:cNvSpPr>
          <p:nvPr>
            <p:ph type="title"/>
          </p:nvPr>
        </p:nvSpPr>
        <p:spPr/>
        <p:txBody>
          <a:bodyPr/>
          <a:lstStyle/>
          <a:p>
            <a:r>
              <a:rPr lang="en-US" altLang="en-US"/>
              <a:t>Average all such p-boxes</a:t>
            </a:r>
          </a:p>
        </p:txBody>
      </p:sp>
      <p:sp>
        <p:nvSpPr>
          <p:cNvPr id="70661" name="Line 50"/>
          <p:cNvSpPr>
            <a:spLocks noChangeShapeType="1"/>
          </p:cNvSpPr>
          <p:nvPr/>
        </p:nvSpPr>
        <p:spPr bwMode="auto">
          <a:xfrm>
            <a:off x="1809750" y="2470150"/>
            <a:ext cx="0" cy="3321050"/>
          </a:xfrm>
          <a:prstGeom prst="line">
            <a:avLst/>
          </a:prstGeom>
          <a:noFill/>
          <a:ln w="38100">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0662" name="Line 50"/>
          <p:cNvSpPr>
            <a:spLocks noChangeShapeType="1"/>
          </p:cNvSpPr>
          <p:nvPr/>
        </p:nvSpPr>
        <p:spPr bwMode="auto">
          <a:xfrm>
            <a:off x="7500938" y="1774825"/>
            <a:ext cx="0" cy="1108075"/>
          </a:xfrm>
          <a:prstGeom prst="line">
            <a:avLst/>
          </a:prstGeom>
          <a:noFill/>
          <a:ln w="38100">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 name="Rectangle 22"/>
          <p:cNvSpPr>
            <a:spLocks noChangeArrowheads="1"/>
          </p:cNvSpPr>
          <p:nvPr/>
        </p:nvSpPr>
        <p:spPr bwMode="auto">
          <a:xfrm>
            <a:off x="1371600" y="6084888"/>
            <a:ext cx="6324600" cy="696912"/>
          </a:xfrm>
          <a:prstGeom prst="rect">
            <a:avLst/>
          </a:prstGeom>
          <a:solidFill>
            <a:schemeClr val="bg1"/>
          </a:solidFill>
          <a:ln>
            <a:noFill/>
          </a:ln>
          <a:effectLst>
            <a:outerShdw blurRad="40000" dist="23000" dir="5400000" rotWithShape="0">
              <a:srgbClr val="808080">
                <a:alpha val="34999"/>
              </a:srgbClr>
            </a:outerShdw>
          </a:effectLst>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eaLnBrk="1" hangingPunct="1">
              <a:defRPr/>
            </a:pPr>
            <a:r>
              <a:rPr lang="en-US" sz="3200" dirty="0">
                <a:latin typeface="+mn-lt"/>
                <a:ea typeface="+mn-ea"/>
              </a:rPr>
              <a:t>Probability</a:t>
            </a:r>
          </a:p>
        </p:txBody>
      </p:sp>
      <p:sp>
        <p:nvSpPr>
          <p:cNvPr id="70664" name="Rectangle 16"/>
          <p:cNvSpPr>
            <a:spLocks noChangeArrowheads="1"/>
          </p:cNvSpPr>
          <p:nvPr/>
        </p:nvSpPr>
        <p:spPr bwMode="auto">
          <a:xfrm>
            <a:off x="1755775" y="6008688"/>
            <a:ext cx="1524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ea typeface="MS PGothic" panose="020B0600070205080204" pitchFamily="34" charset="-128"/>
              </a:defRPr>
            </a:lvl1pPr>
            <a:lvl2pPr marL="742950" indent="-285750">
              <a:spcBef>
                <a:spcPct val="20000"/>
              </a:spcBef>
              <a:buChar char="–"/>
              <a:defRPr sz="2800">
                <a:solidFill>
                  <a:schemeClr val="tx1"/>
                </a:solidFill>
                <a:latin typeface="Times New Roman" panose="02020603050405020304" pitchFamily="18" charset="0"/>
                <a:ea typeface="MS PGothic" panose="020B0600070205080204" pitchFamily="34" charset="-128"/>
              </a:defRPr>
            </a:lvl2pPr>
            <a:lvl3pPr marL="1143000" indent="-228600">
              <a:spcBef>
                <a:spcPct val="20000"/>
              </a:spcBef>
              <a:buChar char="•"/>
              <a:defRPr sz="2400">
                <a:solidFill>
                  <a:schemeClr val="tx1"/>
                </a:solidFill>
                <a:latin typeface="Times New Roman" panose="02020603050405020304" pitchFamily="18" charset="0"/>
                <a:ea typeface="MS PGothic"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9pPr>
          </a:lstStyle>
          <a:p>
            <a:pPr eaLnBrk="1" hangingPunct="1">
              <a:spcBef>
                <a:spcPct val="0"/>
              </a:spcBef>
              <a:buFontTx/>
              <a:buNone/>
            </a:pPr>
            <a:r>
              <a:rPr lang="en-US" altLang="en-US" sz="2400"/>
              <a:t>0</a:t>
            </a:r>
          </a:p>
        </p:txBody>
      </p:sp>
      <p:sp>
        <p:nvSpPr>
          <p:cNvPr id="70665" name="Rectangle 21"/>
          <p:cNvSpPr>
            <a:spLocks noChangeArrowheads="1"/>
          </p:cNvSpPr>
          <p:nvPr/>
        </p:nvSpPr>
        <p:spPr bwMode="auto">
          <a:xfrm>
            <a:off x="7439025" y="6002338"/>
            <a:ext cx="1524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ea typeface="MS PGothic" panose="020B0600070205080204" pitchFamily="34" charset="-128"/>
              </a:defRPr>
            </a:lvl1pPr>
            <a:lvl2pPr marL="742950" indent="-285750">
              <a:spcBef>
                <a:spcPct val="20000"/>
              </a:spcBef>
              <a:buChar char="–"/>
              <a:defRPr sz="2800">
                <a:solidFill>
                  <a:schemeClr val="tx1"/>
                </a:solidFill>
                <a:latin typeface="Times New Roman" panose="02020603050405020304" pitchFamily="18" charset="0"/>
                <a:ea typeface="MS PGothic" panose="020B0600070205080204" pitchFamily="34" charset="-128"/>
              </a:defRPr>
            </a:lvl2pPr>
            <a:lvl3pPr marL="1143000" indent="-228600">
              <a:spcBef>
                <a:spcPct val="20000"/>
              </a:spcBef>
              <a:buChar char="•"/>
              <a:defRPr sz="2400">
                <a:solidFill>
                  <a:schemeClr val="tx1"/>
                </a:solidFill>
                <a:latin typeface="Times New Roman" panose="02020603050405020304" pitchFamily="18" charset="0"/>
                <a:ea typeface="MS PGothic"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9pPr>
          </a:lstStyle>
          <a:p>
            <a:pPr eaLnBrk="1" hangingPunct="1">
              <a:spcBef>
                <a:spcPct val="0"/>
              </a:spcBef>
              <a:buFontTx/>
              <a:buNone/>
            </a:pPr>
            <a:r>
              <a:rPr lang="en-US" altLang="en-US" sz="2400"/>
              <a:t>1</a:t>
            </a:r>
          </a:p>
        </p:txBody>
      </p:sp>
      <p:sp>
        <p:nvSpPr>
          <p:cNvPr id="26" name="Rectangle 25"/>
          <p:cNvSpPr/>
          <p:nvPr/>
        </p:nvSpPr>
        <p:spPr>
          <a:xfrm rot="16200000">
            <a:off x="-2057400" y="3200400"/>
            <a:ext cx="5791200" cy="1066800"/>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eaLnBrk="1" hangingPunct="1">
              <a:defRPr/>
            </a:pPr>
            <a:r>
              <a:rPr lang="en-US" sz="3200" dirty="0">
                <a:solidFill>
                  <a:schemeClr val="tx1"/>
                </a:solidFill>
              </a:rPr>
              <a:t>Cumulative probability</a:t>
            </a:r>
          </a:p>
        </p:txBody>
      </p:sp>
      <p:sp>
        <p:nvSpPr>
          <p:cNvPr id="70667" name="Rectangle 29"/>
          <p:cNvSpPr>
            <a:spLocks noChangeArrowheads="1"/>
          </p:cNvSpPr>
          <p:nvPr/>
        </p:nvSpPr>
        <p:spPr bwMode="auto">
          <a:xfrm rot="-5400000">
            <a:off x="1150937" y="5673726"/>
            <a:ext cx="365125" cy="152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eaVert" wrap="none" lIns="0" tIns="0" rIns="0" bIns="0">
            <a:spAutoFit/>
          </a:bodyPr>
          <a:lstStyle>
            <a:lvl1pPr>
              <a:spcBef>
                <a:spcPct val="20000"/>
              </a:spcBef>
              <a:buChar char="•"/>
              <a:defRPr sz="3200">
                <a:solidFill>
                  <a:schemeClr val="tx1"/>
                </a:solidFill>
                <a:latin typeface="Times New Roman" panose="02020603050405020304" pitchFamily="18" charset="0"/>
                <a:ea typeface="MS PGothic" panose="020B0600070205080204" pitchFamily="34" charset="-128"/>
              </a:defRPr>
            </a:lvl1pPr>
            <a:lvl2pPr marL="742950" indent="-285750">
              <a:spcBef>
                <a:spcPct val="20000"/>
              </a:spcBef>
              <a:buChar char="–"/>
              <a:defRPr sz="2800">
                <a:solidFill>
                  <a:schemeClr val="tx1"/>
                </a:solidFill>
                <a:latin typeface="Times New Roman" panose="02020603050405020304" pitchFamily="18" charset="0"/>
                <a:ea typeface="MS PGothic" panose="020B0600070205080204" pitchFamily="34" charset="-128"/>
              </a:defRPr>
            </a:lvl2pPr>
            <a:lvl3pPr marL="1143000" indent="-228600">
              <a:spcBef>
                <a:spcPct val="20000"/>
              </a:spcBef>
              <a:buChar char="•"/>
              <a:defRPr sz="2400">
                <a:solidFill>
                  <a:schemeClr val="tx1"/>
                </a:solidFill>
                <a:latin typeface="Times New Roman" panose="02020603050405020304" pitchFamily="18" charset="0"/>
                <a:ea typeface="MS PGothic"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9pPr>
          </a:lstStyle>
          <a:p>
            <a:pPr algn="r" eaLnBrk="1" hangingPunct="1">
              <a:spcBef>
                <a:spcPct val="0"/>
              </a:spcBef>
              <a:buFontTx/>
              <a:buNone/>
            </a:pPr>
            <a:r>
              <a:rPr lang="en-US" altLang="en-US" sz="2400"/>
              <a:t>0</a:t>
            </a:r>
          </a:p>
        </p:txBody>
      </p:sp>
      <p:sp>
        <p:nvSpPr>
          <p:cNvPr id="70668" name="Rectangle 33"/>
          <p:cNvSpPr>
            <a:spLocks noChangeArrowheads="1"/>
          </p:cNvSpPr>
          <p:nvPr/>
        </p:nvSpPr>
        <p:spPr bwMode="auto">
          <a:xfrm rot="-5400000">
            <a:off x="1148556" y="1688307"/>
            <a:ext cx="369887" cy="152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eaVert" wrap="none" lIns="0" tIns="0" rIns="0" bIns="0">
            <a:spAutoFit/>
          </a:bodyPr>
          <a:lstStyle>
            <a:lvl1pPr>
              <a:spcBef>
                <a:spcPct val="20000"/>
              </a:spcBef>
              <a:buChar char="•"/>
              <a:defRPr sz="3200">
                <a:solidFill>
                  <a:schemeClr val="tx1"/>
                </a:solidFill>
                <a:latin typeface="Times New Roman" panose="02020603050405020304" pitchFamily="18" charset="0"/>
                <a:ea typeface="MS PGothic" panose="020B0600070205080204" pitchFamily="34" charset="-128"/>
              </a:defRPr>
            </a:lvl1pPr>
            <a:lvl2pPr marL="742950" indent="-285750">
              <a:spcBef>
                <a:spcPct val="20000"/>
              </a:spcBef>
              <a:buChar char="–"/>
              <a:defRPr sz="2800">
                <a:solidFill>
                  <a:schemeClr val="tx1"/>
                </a:solidFill>
                <a:latin typeface="Times New Roman" panose="02020603050405020304" pitchFamily="18" charset="0"/>
                <a:ea typeface="MS PGothic" panose="020B0600070205080204" pitchFamily="34" charset="-128"/>
              </a:defRPr>
            </a:lvl2pPr>
            <a:lvl3pPr marL="1143000" indent="-228600">
              <a:spcBef>
                <a:spcPct val="20000"/>
              </a:spcBef>
              <a:buChar char="•"/>
              <a:defRPr sz="2400">
                <a:solidFill>
                  <a:schemeClr val="tx1"/>
                </a:solidFill>
                <a:latin typeface="Times New Roman" panose="02020603050405020304" pitchFamily="18" charset="0"/>
                <a:ea typeface="MS PGothic"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9pPr>
          </a:lstStyle>
          <a:p>
            <a:pPr algn="r" eaLnBrk="1" hangingPunct="1">
              <a:spcBef>
                <a:spcPct val="0"/>
              </a:spcBef>
              <a:buFontTx/>
              <a:buNone/>
            </a:pPr>
            <a:r>
              <a:rPr lang="en-US" altLang="en-US" sz="2400"/>
              <a:t>1</a:t>
            </a:r>
          </a:p>
        </p:txBody>
      </p:sp>
    </p:spTree>
    <p:extLst>
      <p:ext uri="{BB962C8B-B14F-4D97-AF65-F5344CB8AC3E}">
        <p14:creationId xmlns:p14="http://schemas.microsoft.com/office/powerpoint/2010/main" val="1475431624"/>
      </p:ext>
    </p:extLst>
  </p:cSld>
  <p:clrMapOvr>
    <a:masterClrMapping/>
  </p:clrMapOvr>
</p:sld>
</file>

<file path=ppt/slides/slide4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682" name="Rectangle 2"/>
          <p:cNvSpPr>
            <a:spLocks noGrp="1" noChangeArrowheads="1"/>
          </p:cNvSpPr>
          <p:nvPr>
            <p:ph type="title"/>
          </p:nvPr>
        </p:nvSpPr>
        <p:spPr>
          <a:xfrm>
            <a:off x="0" y="457200"/>
            <a:ext cx="9144000" cy="1143000"/>
          </a:xfrm>
        </p:spPr>
        <p:txBody>
          <a:bodyPr/>
          <a:lstStyle/>
          <a:p>
            <a:r>
              <a:rPr lang="en-US" altLang="en-US"/>
              <a:t>Predictive p-boxes for </a:t>
            </a:r>
            <a:r>
              <a:rPr lang="en-US" altLang="en-US" i="1"/>
              <a:t>observables</a:t>
            </a:r>
          </a:p>
        </p:txBody>
      </p:sp>
      <p:sp>
        <p:nvSpPr>
          <p:cNvPr id="71683" name="Rectangle 3"/>
          <p:cNvSpPr>
            <a:spLocks noGrp="1" noChangeArrowheads="1"/>
          </p:cNvSpPr>
          <p:nvPr>
            <p:ph type="body" idx="1"/>
          </p:nvPr>
        </p:nvSpPr>
        <p:spPr>
          <a:xfrm>
            <a:off x="762000" y="1981200"/>
            <a:ext cx="8915400" cy="3657600"/>
          </a:xfrm>
        </p:spPr>
        <p:txBody>
          <a:bodyPr/>
          <a:lstStyle/>
          <a:p>
            <a:pPr>
              <a:buFontTx/>
              <a:buNone/>
            </a:pPr>
            <a:r>
              <a:rPr lang="en-US" altLang="en-US">
                <a:sym typeface="Symbol" panose="05050102010706020507" pitchFamily="18" charset="2"/>
              </a:rPr>
              <a:t>Bernoulli trials</a:t>
            </a:r>
            <a:r>
              <a:rPr lang="en-US" altLang="en-US" i="1"/>
              <a:t> b</a:t>
            </a:r>
            <a:r>
              <a:rPr lang="en-US" altLang="en-US" i="1" baseline="-25000"/>
              <a:t>i</a:t>
            </a:r>
            <a:r>
              <a:rPr lang="en-US" altLang="en-US" i="1"/>
              <a:t> </a:t>
            </a:r>
            <a:r>
              <a:rPr lang="en-US" altLang="en-US"/>
              <a:t>~ B(</a:t>
            </a:r>
            <a:r>
              <a:rPr lang="en-US" altLang="en-US" i="1"/>
              <a:t>p</a:t>
            </a:r>
            <a:r>
              <a:rPr lang="en-US" altLang="en-US"/>
              <a:t>)</a:t>
            </a:r>
            <a:r>
              <a:rPr lang="en-US" altLang="en-US">
                <a:sym typeface="Symbol" panose="05050102010706020507" pitchFamily="18" charset="2"/>
              </a:rPr>
              <a:t>, </a:t>
            </a:r>
            <a:r>
              <a:rPr lang="en-US" altLang="en-US" i="1">
                <a:sym typeface="Symbol" panose="05050102010706020507" pitchFamily="18" charset="2"/>
              </a:rPr>
              <a:t>i</a:t>
            </a:r>
            <a:r>
              <a:rPr lang="en-US" altLang="en-US">
                <a:sym typeface="Symbol" panose="05050102010706020507" pitchFamily="18" charset="2"/>
              </a:rPr>
              <a:t>=1,…,</a:t>
            </a:r>
            <a:r>
              <a:rPr lang="en-US" altLang="en-US" i="1">
                <a:sym typeface="Symbol" panose="05050102010706020507" pitchFamily="18" charset="2"/>
              </a:rPr>
              <a:t>n</a:t>
            </a:r>
            <a:endParaRPr lang="en-US" altLang="en-US" sz="1000" i="1">
              <a:sym typeface="Symbol" panose="05050102010706020507" pitchFamily="18" charset="2"/>
            </a:endParaRPr>
          </a:p>
          <a:p>
            <a:pPr>
              <a:buFontTx/>
              <a:buNone/>
            </a:pPr>
            <a:r>
              <a:rPr lang="en-US" altLang="en-US" i="1">
                <a:solidFill>
                  <a:srgbClr val="0000FF"/>
                </a:solidFill>
                <a:sym typeface="Symbol" panose="05050102010706020507" pitchFamily="18" charset="2"/>
              </a:rPr>
              <a:t>b</a:t>
            </a:r>
            <a:r>
              <a:rPr lang="en-US" altLang="en-US" i="1" baseline="-25000">
                <a:solidFill>
                  <a:srgbClr val="0000FF"/>
                </a:solidFill>
                <a:sym typeface="Symbol" panose="05050102010706020507" pitchFamily="18" charset="2"/>
              </a:rPr>
              <a:t>n</a:t>
            </a:r>
            <a:r>
              <a:rPr lang="en-US" altLang="en-US" baseline="-25000">
                <a:solidFill>
                  <a:srgbClr val="0000FF"/>
                </a:solidFill>
                <a:sym typeface="Symbol" panose="05050102010706020507" pitchFamily="18" charset="2"/>
              </a:rPr>
              <a:t>+1</a:t>
            </a:r>
            <a:r>
              <a:rPr lang="en-US" altLang="en-US" sz="1000">
                <a:solidFill>
                  <a:srgbClr val="0000FF"/>
                </a:solidFill>
                <a:sym typeface="Symbol" panose="05050102010706020507" pitchFamily="18" charset="2"/>
              </a:rPr>
              <a:t> </a:t>
            </a:r>
            <a:r>
              <a:rPr lang="en-US" altLang="en-US">
                <a:solidFill>
                  <a:srgbClr val="0000FF"/>
                </a:solidFill>
                <a:sym typeface="Symbol" panose="05050102010706020507" pitchFamily="18" charset="2"/>
              </a:rPr>
              <a:t>~</a:t>
            </a:r>
            <a:r>
              <a:rPr lang="en-US" altLang="en-US" sz="1000">
                <a:solidFill>
                  <a:srgbClr val="0000FF"/>
                </a:solidFill>
                <a:sym typeface="Symbol" panose="05050102010706020507" pitchFamily="18" charset="2"/>
              </a:rPr>
              <a:t> </a:t>
            </a:r>
            <a:r>
              <a:rPr lang="pt-BR" altLang="en-US">
                <a:solidFill>
                  <a:srgbClr val="0000FF"/>
                </a:solidFill>
                <a:sym typeface="Symbol" panose="05050102010706020507" pitchFamily="18" charset="2"/>
              </a:rPr>
              <a:t> Bernoulli([</a:t>
            </a:r>
            <a:r>
              <a:rPr lang="pt-BR" altLang="en-US" i="1">
                <a:solidFill>
                  <a:srgbClr val="0000FF"/>
                </a:solidFill>
                <a:sym typeface="Symbol" panose="05050102010706020507" pitchFamily="18" charset="2"/>
              </a:rPr>
              <a:t>k, k</a:t>
            </a:r>
            <a:r>
              <a:rPr lang="pt-BR" altLang="en-US">
                <a:solidFill>
                  <a:srgbClr val="0000FF"/>
                </a:solidFill>
                <a:sym typeface="Symbol" panose="05050102010706020507" pitchFamily="18" charset="2"/>
              </a:rPr>
              <a:t>+1]/(</a:t>
            </a:r>
            <a:r>
              <a:rPr lang="pt-BR" altLang="en-US" i="1">
                <a:solidFill>
                  <a:srgbClr val="0000FF"/>
                </a:solidFill>
                <a:sym typeface="Symbol" panose="05050102010706020507" pitchFamily="18" charset="2"/>
              </a:rPr>
              <a:t>n</a:t>
            </a:r>
            <a:r>
              <a:rPr lang="en-US" altLang="en-US">
                <a:solidFill>
                  <a:srgbClr val="0000FF"/>
                </a:solidFill>
              </a:rPr>
              <a:t>+</a:t>
            </a:r>
            <a:r>
              <a:rPr lang="pt-BR" altLang="en-US">
                <a:solidFill>
                  <a:srgbClr val="0000FF"/>
                </a:solidFill>
                <a:sym typeface="Symbol" panose="05050102010706020507" pitchFamily="18" charset="2"/>
              </a:rPr>
              <a:t>1)), </a:t>
            </a:r>
            <a:r>
              <a:rPr lang="pt-BR" altLang="en-US" i="1">
                <a:solidFill>
                  <a:srgbClr val="0000FF"/>
                </a:solidFill>
                <a:sym typeface="Symbol" panose="05050102010706020507" pitchFamily="18" charset="2"/>
              </a:rPr>
              <a:t>k</a:t>
            </a:r>
            <a:r>
              <a:rPr lang="pt-BR" altLang="en-US">
                <a:solidFill>
                  <a:srgbClr val="0000FF"/>
                </a:solidFill>
                <a:sym typeface="Symbol" panose="05050102010706020507" pitchFamily="18" charset="2"/>
              </a:rPr>
              <a:t> = </a:t>
            </a:r>
            <a:r>
              <a:rPr lang="en-US" altLang="en-US">
                <a:solidFill>
                  <a:srgbClr val="0000FF"/>
                </a:solidFill>
                <a:sym typeface="Symbol" panose="05050102010706020507" pitchFamily="18" charset="2"/>
              </a:rPr>
              <a:t></a:t>
            </a:r>
            <a:r>
              <a:rPr lang="en-US" altLang="en-US" i="1" baseline="-25000">
                <a:solidFill>
                  <a:srgbClr val="0000FF"/>
                </a:solidFill>
                <a:sym typeface="Symbol" panose="05050102010706020507" pitchFamily="18" charset="2"/>
              </a:rPr>
              <a:t>i</a:t>
            </a:r>
            <a:r>
              <a:rPr lang="en-US" altLang="en-US" i="1">
                <a:solidFill>
                  <a:srgbClr val="0000FF"/>
                </a:solidFill>
                <a:sym typeface="Symbol" panose="05050102010706020507" pitchFamily="18" charset="2"/>
              </a:rPr>
              <a:t>b</a:t>
            </a:r>
            <a:r>
              <a:rPr lang="en-US" altLang="en-US" i="1" baseline="-25000">
                <a:solidFill>
                  <a:srgbClr val="0000FF"/>
                </a:solidFill>
                <a:sym typeface="Symbol" panose="05050102010706020507" pitchFamily="18" charset="2"/>
              </a:rPr>
              <a:t>i</a:t>
            </a:r>
            <a:endParaRPr lang="pt-BR" altLang="en-US">
              <a:solidFill>
                <a:srgbClr val="0000FF"/>
              </a:solidFill>
              <a:sym typeface="Symbol" panose="05050102010706020507" pitchFamily="18" charset="2"/>
            </a:endParaRPr>
          </a:p>
          <a:p>
            <a:pPr>
              <a:buFontTx/>
              <a:buNone/>
            </a:pPr>
            <a:endParaRPr lang="en-US" altLang="en-US" sz="1400"/>
          </a:p>
          <a:p>
            <a:pPr>
              <a:buFontTx/>
              <a:buNone/>
            </a:pPr>
            <a:r>
              <a:rPr lang="en-US" altLang="en-US"/>
              <a:t>Random binomial sample </a:t>
            </a:r>
            <a:r>
              <a:rPr lang="en-US" altLang="en-US" i="1"/>
              <a:t>k </a:t>
            </a:r>
            <a:r>
              <a:rPr lang="en-US" altLang="en-US"/>
              <a:t>~ binomial(</a:t>
            </a:r>
            <a:r>
              <a:rPr lang="en-US" altLang="en-US" i="1"/>
              <a:t>p, n</a:t>
            </a:r>
            <a:r>
              <a:rPr lang="en-US" altLang="en-US"/>
              <a:t>)</a:t>
            </a:r>
          </a:p>
          <a:p>
            <a:pPr>
              <a:buFontTx/>
              <a:buNone/>
            </a:pPr>
            <a:r>
              <a:rPr lang="en-US" altLang="en-US" i="1">
                <a:solidFill>
                  <a:srgbClr val="0000FF"/>
                </a:solidFill>
                <a:sym typeface="Symbol" panose="05050102010706020507" pitchFamily="18" charset="2"/>
              </a:rPr>
              <a:t>k</a:t>
            </a:r>
            <a:r>
              <a:rPr lang="en-US" altLang="en-US" baseline="-25000">
                <a:solidFill>
                  <a:srgbClr val="0000FF"/>
                </a:solidFill>
                <a:sym typeface="Symbol" panose="05050102010706020507" pitchFamily="18" charset="2"/>
              </a:rPr>
              <a:t>2</a:t>
            </a:r>
            <a:r>
              <a:rPr lang="en-US" altLang="en-US" sz="1100">
                <a:solidFill>
                  <a:srgbClr val="0000FF"/>
                </a:solidFill>
                <a:sym typeface="Symbol" panose="05050102010706020507" pitchFamily="18" charset="2"/>
              </a:rPr>
              <a:t> </a:t>
            </a:r>
            <a:r>
              <a:rPr lang="en-US" altLang="en-US">
                <a:solidFill>
                  <a:srgbClr val="0000FF"/>
                </a:solidFill>
                <a:sym typeface="Symbol" panose="05050102010706020507" pitchFamily="18" charset="2"/>
              </a:rPr>
              <a:t>~</a:t>
            </a:r>
            <a:r>
              <a:rPr lang="en-US" altLang="en-US" sz="1100">
                <a:solidFill>
                  <a:srgbClr val="0000FF"/>
                </a:solidFill>
                <a:sym typeface="Symbol" panose="05050102010706020507" pitchFamily="18" charset="2"/>
              </a:rPr>
              <a:t> </a:t>
            </a:r>
            <a:r>
              <a:rPr lang="pt-BR" altLang="en-US">
                <a:solidFill>
                  <a:srgbClr val="0000FF"/>
                </a:solidFill>
                <a:sym typeface="Symbol" panose="05050102010706020507" pitchFamily="18" charset="2"/>
              </a:rPr>
              <a:t> [BB(</a:t>
            </a:r>
            <a:r>
              <a:rPr lang="pt-BR" altLang="en-US" i="1">
                <a:solidFill>
                  <a:srgbClr val="0000FF"/>
                </a:solidFill>
                <a:sym typeface="Symbol" panose="05050102010706020507" pitchFamily="18" charset="2"/>
              </a:rPr>
              <a:t>k</a:t>
            </a:r>
            <a:r>
              <a:rPr lang="pt-BR" altLang="en-US">
                <a:solidFill>
                  <a:srgbClr val="0000FF"/>
                </a:solidFill>
                <a:sym typeface="Symbol" panose="05050102010706020507" pitchFamily="18" charset="2"/>
              </a:rPr>
              <a:t>, </a:t>
            </a:r>
            <a:r>
              <a:rPr lang="pt-BR" altLang="en-US" i="1">
                <a:solidFill>
                  <a:srgbClr val="0000FF"/>
                </a:solidFill>
                <a:sym typeface="Symbol" panose="05050102010706020507" pitchFamily="18" charset="2"/>
              </a:rPr>
              <a:t>nN</a:t>
            </a:r>
            <a:r>
              <a:rPr lang="en-US" altLang="en-US" i="1">
                <a:solidFill>
                  <a:srgbClr val="0000FF"/>
                </a:solidFill>
                <a:sym typeface="Symbol" panose="05050102010706020507" pitchFamily="18" charset="2"/>
              </a:rPr>
              <a:t>-</a:t>
            </a:r>
            <a:r>
              <a:rPr lang="pt-BR" altLang="en-US" i="1">
                <a:solidFill>
                  <a:srgbClr val="0000FF"/>
                </a:solidFill>
                <a:sym typeface="Symbol" panose="05050102010706020507" pitchFamily="18" charset="2"/>
              </a:rPr>
              <a:t>k</a:t>
            </a:r>
            <a:r>
              <a:rPr lang="en-US" altLang="en-US" sz="1100" i="1">
                <a:solidFill>
                  <a:srgbClr val="0000FF"/>
                </a:solidFill>
              </a:rPr>
              <a:t> </a:t>
            </a:r>
            <a:r>
              <a:rPr lang="en-US" altLang="en-US">
                <a:solidFill>
                  <a:srgbClr val="0000FF"/>
                </a:solidFill>
              </a:rPr>
              <a:t>+</a:t>
            </a:r>
            <a:r>
              <a:rPr lang="pt-BR" altLang="en-US">
                <a:solidFill>
                  <a:srgbClr val="0000FF"/>
                </a:solidFill>
                <a:sym typeface="Symbol" panose="05050102010706020507" pitchFamily="18" charset="2"/>
              </a:rPr>
              <a:t>1, </a:t>
            </a:r>
            <a:r>
              <a:rPr lang="pt-BR" altLang="en-US" i="1">
                <a:solidFill>
                  <a:srgbClr val="0000FF"/>
                </a:solidFill>
                <a:sym typeface="Symbol" panose="05050102010706020507" pitchFamily="18" charset="2"/>
              </a:rPr>
              <a:t>N</a:t>
            </a:r>
            <a:r>
              <a:rPr lang="pt-BR" altLang="en-US">
                <a:solidFill>
                  <a:srgbClr val="0000FF"/>
                </a:solidFill>
                <a:sym typeface="Symbol" panose="05050102010706020507" pitchFamily="18" charset="2"/>
              </a:rPr>
              <a:t>), BB(</a:t>
            </a:r>
            <a:r>
              <a:rPr lang="pt-BR" altLang="en-US" i="1">
                <a:solidFill>
                  <a:srgbClr val="0000FF"/>
                </a:solidFill>
                <a:sym typeface="Symbol" panose="05050102010706020507" pitchFamily="18" charset="2"/>
              </a:rPr>
              <a:t>k</a:t>
            </a:r>
            <a:r>
              <a:rPr lang="en-US" altLang="en-US" sz="1100" i="1">
                <a:solidFill>
                  <a:srgbClr val="0000FF"/>
                </a:solidFill>
              </a:rPr>
              <a:t> </a:t>
            </a:r>
            <a:r>
              <a:rPr lang="en-US" altLang="en-US">
                <a:solidFill>
                  <a:srgbClr val="0000FF"/>
                </a:solidFill>
              </a:rPr>
              <a:t>+</a:t>
            </a:r>
            <a:r>
              <a:rPr lang="pt-BR" altLang="en-US">
                <a:solidFill>
                  <a:srgbClr val="0000FF"/>
                </a:solidFill>
                <a:sym typeface="Symbol" panose="05050102010706020507" pitchFamily="18" charset="2"/>
              </a:rPr>
              <a:t>1, </a:t>
            </a:r>
            <a:r>
              <a:rPr lang="pt-BR" altLang="en-US" i="1">
                <a:solidFill>
                  <a:srgbClr val="0000FF"/>
                </a:solidFill>
                <a:sym typeface="Symbol" panose="05050102010706020507" pitchFamily="18" charset="2"/>
              </a:rPr>
              <a:t>nN</a:t>
            </a:r>
            <a:r>
              <a:rPr lang="en-US" altLang="en-US" i="1">
                <a:solidFill>
                  <a:srgbClr val="0000FF"/>
                </a:solidFill>
                <a:sym typeface="Symbol" panose="05050102010706020507" pitchFamily="18" charset="2"/>
              </a:rPr>
              <a:t></a:t>
            </a:r>
            <a:r>
              <a:rPr lang="pt-BR" altLang="en-US" i="1">
                <a:solidFill>
                  <a:srgbClr val="0000FF"/>
                </a:solidFill>
                <a:sym typeface="Symbol" panose="05050102010706020507" pitchFamily="18" charset="2"/>
              </a:rPr>
              <a:t>k</a:t>
            </a:r>
            <a:r>
              <a:rPr lang="pt-BR" altLang="en-US">
                <a:solidFill>
                  <a:srgbClr val="0000FF"/>
                </a:solidFill>
                <a:sym typeface="Symbol" panose="05050102010706020507" pitchFamily="18" charset="2"/>
              </a:rPr>
              <a:t>, </a:t>
            </a:r>
            <a:r>
              <a:rPr lang="pt-BR" altLang="en-US" i="1">
                <a:solidFill>
                  <a:srgbClr val="0000FF"/>
                </a:solidFill>
                <a:sym typeface="Symbol" panose="05050102010706020507" pitchFamily="18" charset="2"/>
              </a:rPr>
              <a:t>N</a:t>
            </a:r>
            <a:r>
              <a:rPr lang="pt-BR" altLang="en-US">
                <a:solidFill>
                  <a:srgbClr val="0000FF"/>
                </a:solidFill>
                <a:sym typeface="Symbol" panose="05050102010706020507" pitchFamily="18" charset="2"/>
              </a:rPr>
              <a:t>)]</a:t>
            </a:r>
          </a:p>
          <a:p>
            <a:pPr>
              <a:buFontTx/>
              <a:buNone/>
            </a:pPr>
            <a:r>
              <a:rPr lang="en-US" altLang="en-US" sz="1400">
                <a:solidFill>
                  <a:srgbClr val="0000FF"/>
                </a:solidFill>
                <a:sym typeface="Symbol" panose="05050102010706020507" pitchFamily="18" charset="2"/>
              </a:rPr>
              <a:t>	</a:t>
            </a:r>
            <a:endParaRPr lang="en-US" altLang="en-US" sz="1400">
              <a:sym typeface="Symbol" panose="05050102010706020507" pitchFamily="18" charset="2"/>
            </a:endParaRPr>
          </a:p>
          <a:p>
            <a:pPr>
              <a:buFontTx/>
              <a:buNone/>
            </a:pPr>
            <a:r>
              <a:rPr lang="en-US" altLang="en-US">
                <a:sym typeface="Symbol" panose="05050102010706020507" pitchFamily="18" charset="2"/>
              </a:rPr>
              <a:t>Random normal samples </a:t>
            </a:r>
            <a:r>
              <a:rPr lang="en-US" altLang="en-US" i="1"/>
              <a:t>X</a:t>
            </a:r>
            <a:r>
              <a:rPr lang="en-US" altLang="en-US" i="1" baseline="-25000"/>
              <a:t>i</a:t>
            </a:r>
            <a:r>
              <a:rPr lang="en-US" altLang="en-US"/>
              <a:t> ~ N(</a:t>
            </a:r>
            <a:r>
              <a:rPr lang="en-US" altLang="en-US">
                <a:sym typeface="Symbol" panose="05050102010706020507" pitchFamily="18" charset="2"/>
              </a:rPr>
              <a:t>, ), </a:t>
            </a:r>
            <a:r>
              <a:rPr lang="en-US" altLang="en-US" i="1">
                <a:sym typeface="Symbol" panose="05050102010706020507" pitchFamily="18" charset="2"/>
              </a:rPr>
              <a:t>i</a:t>
            </a:r>
            <a:r>
              <a:rPr lang="en-US" altLang="en-US">
                <a:sym typeface="Symbol" panose="05050102010706020507" pitchFamily="18" charset="2"/>
              </a:rPr>
              <a:t>=1,…,</a:t>
            </a:r>
            <a:r>
              <a:rPr lang="en-US" altLang="en-US" i="1">
                <a:sym typeface="Symbol" panose="05050102010706020507" pitchFamily="18" charset="2"/>
              </a:rPr>
              <a:t>n</a:t>
            </a:r>
            <a:endParaRPr lang="en-US" altLang="en-US">
              <a:sym typeface="Symbol" panose="05050102010706020507" pitchFamily="18" charset="2"/>
            </a:endParaRPr>
          </a:p>
          <a:p>
            <a:pPr>
              <a:buFontTx/>
              <a:buNone/>
            </a:pPr>
            <a:r>
              <a:rPr lang="en-US" altLang="en-US" i="1">
                <a:solidFill>
                  <a:srgbClr val="0000FF"/>
                </a:solidFill>
                <a:sym typeface="Symbol" panose="05050102010706020507" pitchFamily="18" charset="2"/>
              </a:rPr>
              <a:t>X</a:t>
            </a:r>
            <a:r>
              <a:rPr lang="en-US" altLang="en-US" i="1" baseline="-25000">
                <a:solidFill>
                  <a:srgbClr val="0000FF"/>
                </a:solidFill>
                <a:sym typeface="Symbol" panose="05050102010706020507" pitchFamily="18" charset="2"/>
              </a:rPr>
              <a:t>n</a:t>
            </a:r>
            <a:r>
              <a:rPr lang="en-US" altLang="en-US" baseline="-25000">
                <a:solidFill>
                  <a:srgbClr val="0000FF"/>
                </a:solidFill>
                <a:sym typeface="Symbol" panose="05050102010706020507" pitchFamily="18" charset="2"/>
              </a:rPr>
              <a:t>+1</a:t>
            </a:r>
            <a:r>
              <a:rPr lang="en-US" altLang="en-US" sz="1000">
                <a:solidFill>
                  <a:srgbClr val="0000FF"/>
                </a:solidFill>
                <a:sym typeface="Symbol" panose="05050102010706020507" pitchFamily="18" charset="2"/>
              </a:rPr>
              <a:t> </a:t>
            </a:r>
            <a:r>
              <a:rPr lang="en-US" altLang="en-US">
                <a:solidFill>
                  <a:srgbClr val="0000FF"/>
                </a:solidFill>
                <a:sym typeface="Symbol" panose="05050102010706020507" pitchFamily="18" charset="2"/>
              </a:rPr>
              <a:t>~</a:t>
            </a:r>
            <a:r>
              <a:rPr lang="en-US" altLang="en-US" sz="1000">
                <a:solidFill>
                  <a:srgbClr val="0000FF"/>
                </a:solidFill>
                <a:sym typeface="Symbol" panose="05050102010706020507" pitchFamily="18" charset="2"/>
              </a:rPr>
              <a:t> </a:t>
            </a:r>
            <a:r>
              <a:rPr lang="en-US" altLang="en-US">
                <a:solidFill>
                  <a:srgbClr val="0000FF"/>
                </a:solidFill>
                <a:sym typeface="Symbol" panose="05050102010706020507" pitchFamily="18" charset="2"/>
              </a:rPr>
              <a:t>mean(</a:t>
            </a:r>
            <a:r>
              <a:rPr lang="en-US" altLang="en-US" i="1">
                <a:solidFill>
                  <a:srgbClr val="0000FF"/>
                </a:solidFill>
                <a:sym typeface="Symbol" panose="05050102010706020507" pitchFamily="18" charset="2"/>
              </a:rPr>
              <a:t>X</a:t>
            </a:r>
            <a:r>
              <a:rPr lang="en-US" altLang="en-US" i="1" baseline="-25000">
                <a:solidFill>
                  <a:srgbClr val="0000FF"/>
                </a:solidFill>
                <a:sym typeface="Symbol" panose="05050102010706020507" pitchFamily="18" charset="2"/>
              </a:rPr>
              <a:t>i</a:t>
            </a:r>
            <a:r>
              <a:rPr lang="en-US" altLang="en-US">
                <a:solidFill>
                  <a:srgbClr val="0000FF"/>
                </a:solidFill>
                <a:sym typeface="Symbol" panose="05050102010706020507" pitchFamily="18" charset="2"/>
              </a:rPr>
              <a:t>) + stdev(</a:t>
            </a:r>
            <a:r>
              <a:rPr lang="en-US" altLang="en-US" i="1">
                <a:solidFill>
                  <a:srgbClr val="0000FF"/>
                </a:solidFill>
                <a:sym typeface="Symbol" panose="05050102010706020507" pitchFamily="18" charset="2"/>
              </a:rPr>
              <a:t>X</a:t>
            </a:r>
            <a:r>
              <a:rPr lang="en-US" altLang="en-US" i="1" baseline="-25000">
                <a:solidFill>
                  <a:srgbClr val="0000FF"/>
                </a:solidFill>
                <a:sym typeface="Symbol" panose="05050102010706020507" pitchFamily="18" charset="2"/>
              </a:rPr>
              <a:t>i</a:t>
            </a:r>
            <a:r>
              <a:rPr lang="en-US" altLang="en-US">
                <a:solidFill>
                  <a:srgbClr val="0000FF"/>
                </a:solidFill>
                <a:sym typeface="Symbol" panose="05050102010706020507" pitchFamily="18" charset="2"/>
              </a:rPr>
              <a:t>)</a:t>
            </a:r>
            <a:r>
              <a:rPr lang="en-US" altLang="en-US" sz="1000">
                <a:solidFill>
                  <a:srgbClr val="0000FF"/>
                </a:solidFill>
                <a:sym typeface="Symbol" panose="05050102010706020507" pitchFamily="18" charset="2"/>
              </a:rPr>
              <a:t>  </a:t>
            </a:r>
            <a:r>
              <a:rPr lang="en-US" altLang="en-US" i="1">
                <a:solidFill>
                  <a:srgbClr val="0000FF"/>
                </a:solidFill>
                <a:cs typeface="Times New Roman" panose="02020603050405020304" pitchFamily="18" charset="0"/>
                <a:sym typeface="Symbol" panose="05050102010706020507" pitchFamily="18" charset="2"/>
              </a:rPr>
              <a:t>·</a:t>
            </a:r>
            <a:r>
              <a:rPr lang="en-US" altLang="en-US" sz="1000">
                <a:solidFill>
                  <a:srgbClr val="0000FF"/>
                </a:solidFill>
                <a:sym typeface="Symbol" panose="05050102010706020507" pitchFamily="18" charset="2"/>
              </a:rPr>
              <a:t> </a:t>
            </a:r>
            <a:r>
              <a:rPr lang="en-US" altLang="en-US">
                <a:solidFill>
                  <a:srgbClr val="0000FF"/>
                </a:solidFill>
                <a:sym typeface="Symbol" panose="05050102010706020507" pitchFamily="18" charset="2"/>
              </a:rPr>
              <a:t>sqrt(1+1/</a:t>
            </a:r>
            <a:r>
              <a:rPr lang="en-US" altLang="en-US" i="1">
                <a:solidFill>
                  <a:srgbClr val="0000FF"/>
                </a:solidFill>
                <a:sym typeface="Symbol" panose="05050102010706020507" pitchFamily="18" charset="2"/>
              </a:rPr>
              <a:t>n</a:t>
            </a:r>
            <a:r>
              <a:rPr lang="en-US" altLang="en-US">
                <a:solidFill>
                  <a:srgbClr val="0000FF"/>
                </a:solidFill>
                <a:sym typeface="Symbol" panose="05050102010706020507" pitchFamily="18" charset="2"/>
              </a:rPr>
              <a:t>)</a:t>
            </a:r>
            <a:r>
              <a:rPr lang="en-US" altLang="en-US" sz="1000" i="1">
                <a:solidFill>
                  <a:srgbClr val="0000FF"/>
                </a:solidFill>
                <a:sym typeface="Symbol" panose="05050102010706020507" pitchFamily="18" charset="2"/>
              </a:rPr>
              <a:t> </a:t>
            </a:r>
            <a:r>
              <a:rPr lang="en-US" altLang="en-US" i="1">
                <a:solidFill>
                  <a:srgbClr val="0000FF"/>
                </a:solidFill>
                <a:cs typeface="Times New Roman" panose="02020603050405020304" pitchFamily="18" charset="0"/>
                <a:sym typeface="Symbol" panose="05050102010706020507" pitchFamily="18" charset="2"/>
              </a:rPr>
              <a:t>·</a:t>
            </a:r>
            <a:r>
              <a:rPr lang="en-US" altLang="en-US" sz="1000">
                <a:solidFill>
                  <a:srgbClr val="0000FF"/>
                </a:solidFill>
                <a:sym typeface="Symbol" panose="05050102010706020507" pitchFamily="18" charset="2"/>
              </a:rPr>
              <a:t> </a:t>
            </a:r>
            <a:r>
              <a:rPr lang="en-US" altLang="en-US">
                <a:solidFill>
                  <a:srgbClr val="0000FF"/>
                </a:solidFill>
                <a:sym typeface="Symbol" panose="05050102010706020507" pitchFamily="18" charset="2"/>
              </a:rPr>
              <a:t>T(</a:t>
            </a:r>
            <a:r>
              <a:rPr lang="en-US" altLang="en-US" i="1">
                <a:solidFill>
                  <a:srgbClr val="0000FF"/>
                </a:solidFill>
                <a:sym typeface="Symbol" panose="05050102010706020507" pitchFamily="18" charset="2"/>
              </a:rPr>
              <a:t>n</a:t>
            </a:r>
            <a:r>
              <a:rPr lang="en-US" altLang="en-US">
                <a:solidFill>
                  <a:srgbClr val="0000FF"/>
                </a:solidFill>
                <a:sym typeface="Symbol" panose="05050102010706020507" pitchFamily="18" charset="2"/>
              </a:rPr>
              <a:t>1) </a:t>
            </a:r>
          </a:p>
          <a:p>
            <a:endParaRPr lang="en-US" altLang="en-US"/>
          </a:p>
          <a:p>
            <a:pPr>
              <a:buFontTx/>
              <a:buNone/>
            </a:pPr>
            <a:endParaRPr lang="en-US" altLang="en-US"/>
          </a:p>
        </p:txBody>
      </p:sp>
      <p:sp>
        <p:nvSpPr>
          <p:cNvPr id="822276" name="Rectangle 4"/>
          <p:cNvSpPr>
            <a:spLocks noChangeArrowheads="1"/>
          </p:cNvSpPr>
          <p:nvPr/>
        </p:nvSpPr>
        <p:spPr bwMode="auto">
          <a:xfrm>
            <a:off x="9601200" y="3276600"/>
            <a:ext cx="4562475" cy="1200150"/>
          </a:xfrm>
          <a:prstGeom prst="rect">
            <a:avLst/>
          </a:prstGeom>
          <a:noFill/>
          <a:ln w="9525">
            <a:noFill/>
            <a:miter lim="800000"/>
            <a:headEnd/>
            <a:tailEnd/>
          </a:ln>
          <a:effectLst/>
        </p:spPr>
        <p:txBody>
          <a:bodyPr>
            <a:spAutoFit/>
          </a:bodyPr>
          <a:lstStyle/>
          <a:p>
            <a:pPr eaLnBrk="1" hangingPunct="1">
              <a:defRPr/>
            </a:pPr>
            <a:r>
              <a:rPr lang="en-US" dirty="0">
                <a:latin typeface="+mn-lt"/>
                <a:ea typeface="+mn-ea"/>
              </a:rPr>
              <a:t>Random binomial sample </a:t>
            </a:r>
            <a:r>
              <a:rPr lang="en-US" i="1" dirty="0">
                <a:latin typeface="+mn-lt"/>
                <a:ea typeface="+mn-ea"/>
              </a:rPr>
              <a:t>k </a:t>
            </a:r>
            <a:r>
              <a:rPr lang="en-US" dirty="0">
                <a:latin typeface="+mn-lt"/>
                <a:ea typeface="+mn-ea"/>
              </a:rPr>
              <a:t>~ binomial(</a:t>
            </a:r>
            <a:r>
              <a:rPr lang="en-US" i="1" dirty="0">
                <a:latin typeface="+mn-lt"/>
                <a:ea typeface="+mn-ea"/>
              </a:rPr>
              <a:t>p, n</a:t>
            </a:r>
            <a:r>
              <a:rPr lang="en-US" dirty="0">
                <a:latin typeface="+mn-lt"/>
                <a:ea typeface="+mn-ea"/>
              </a:rPr>
              <a:t>)</a:t>
            </a:r>
          </a:p>
          <a:p>
            <a:pPr eaLnBrk="1" hangingPunct="1">
              <a:defRPr/>
            </a:pPr>
            <a:r>
              <a:rPr lang="en-US" i="1" dirty="0">
                <a:solidFill>
                  <a:srgbClr val="0000FF"/>
                </a:solidFill>
                <a:latin typeface="+mn-lt"/>
                <a:ea typeface="+mn-ea"/>
              </a:rPr>
              <a:t>p</a:t>
            </a:r>
            <a:r>
              <a:rPr lang="en-US" dirty="0">
                <a:solidFill>
                  <a:srgbClr val="0000FF"/>
                </a:solidFill>
                <a:latin typeface="+mn-lt"/>
                <a:ea typeface="+mn-ea"/>
              </a:rPr>
              <a:t> ~ </a:t>
            </a:r>
            <a:r>
              <a:rPr lang="en-US" dirty="0" err="1">
                <a:solidFill>
                  <a:srgbClr val="0000FF"/>
                </a:solidFill>
                <a:latin typeface="+mn-lt"/>
                <a:ea typeface="+mn-ea"/>
              </a:rPr>
              <a:t>env</a:t>
            </a:r>
            <a:r>
              <a:rPr lang="en-US" dirty="0">
                <a:solidFill>
                  <a:srgbClr val="0000FF"/>
                </a:solidFill>
                <a:latin typeface="+mn-lt"/>
                <a:ea typeface="+mn-ea"/>
              </a:rPr>
              <a:t>(beta(</a:t>
            </a:r>
            <a:r>
              <a:rPr lang="en-US" i="1" dirty="0">
                <a:solidFill>
                  <a:srgbClr val="0000FF"/>
                </a:solidFill>
                <a:latin typeface="+mn-lt"/>
                <a:ea typeface="+mn-ea"/>
              </a:rPr>
              <a:t>k</a:t>
            </a:r>
            <a:r>
              <a:rPr lang="en-US" dirty="0">
                <a:solidFill>
                  <a:srgbClr val="0000FF"/>
                </a:solidFill>
                <a:latin typeface="+mn-lt"/>
                <a:ea typeface="+mn-ea"/>
              </a:rPr>
              <a:t>, </a:t>
            </a:r>
            <a:r>
              <a:rPr lang="en-US" i="1" dirty="0" err="1">
                <a:solidFill>
                  <a:srgbClr val="0000FF"/>
                </a:solidFill>
                <a:latin typeface="+mn-lt"/>
                <a:ea typeface="+mn-ea"/>
              </a:rPr>
              <a:t>n</a:t>
            </a:r>
            <a:r>
              <a:rPr lang="en-US" i="1" dirty="0" err="1">
                <a:solidFill>
                  <a:srgbClr val="0000FF"/>
                </a:solidFill>
                <a:latin typeface="+mn-lt"/>
                <a:ea typeface="+mn-ea"/>
                <a:sym typeface="Symbol" pitchFamily="18" charset="2"/>
              </a:rPr>
              <a:t></a:t>
            </a:r>
            <a:r>
              <a:rPr lang="en-US" i="1" dirty="0" err="1">
                <a:solidFill>
                  <a:srgbClr val="0000FF"/>
                </a:solidFill>
                <a:latin typeface="+mn-lt"/>
                <a:ea typeface="+mn-ea"/>
              </a:rPr>
              <a:t>k</a:t>
            </a:r>
            <a:r>
              <a:rPr lang="en-US" i="1" dirty="0">
                <a:solidFill>
                  <a:srgbClr val="0000FF"/>
                </a:solidFill>
                <a:latin typeface="+mn-lt"/>
                <a:ea typeface="+mn-ea"/>
              </a:rPr>
              <a:t> </a:t>
            </a:r>
            <a:r>
              <a:rPr lang="en-US" dirty="0">
                <a:solidFill>
                  <a:srgbClr val="0000FF"/>
                </a:solidFill>
                <a:latin typeface="+mn-lt"/>
                <a:ea typeface="+mn-ea"/>
              </a:rPr>
              <a:t>+1), beta(</a:t>
            </a:r>
            <a:r>
              <a:rPr lang="en-US" i="1" dirty="0">
                <a:solidFill>
                  <a:srgbClr val="0000FF"/>
                </a:solidFill>
                <a:latin typeface="+mn-lt"/>
                <a:ea typeface="+mn-ea"/>
              </a:rPr>
              <a:t>k </a:t>
            </a:r>
            <a:r>
              <a:rPr lang="en-US" dirty="0">
                <a:solidFill>
                  <a:srgbClr val="0000FF"/>
                </a:solidFill>
                <a:latin typeface="+mn-lt"/>
                <a:ea typeface="+mn-ea"/>
              </a:rPr>
              <a:t>+1,</a:t>
            </a:r>
            <a:r>
              <a:rPr lang="en-US" i="1" dirty="0">
                <a:solidFill>
                  <a:srgbClr val="0000FF"/>
                </a:solidFill>
                <a:latin typeface="+mn-lt"/>
                <a:ea typeface="+mn-ea"/>
              </a:rPr>
              <a:t>n</a:t>
            </a:r>
            <a:r>
              <a:rPr lang="en-US" i="1" dirty="0">
                <a:solidFill>
                  <a:srgbClr val="0000FF"/>
                </a:solidFill>
                <a:latin typeface="+mn-lt"/>
                <a:ea typeface="+mn-ea"/>
                <a:sym typeface="Symbol" pitchFamily="18" charset="2"/>
              </a:rPr>
              <a:t></a:t>
            </a:r>
            <a:r>
              <a:rPr lang="en-US" i="1" dirty="0">
                <a:solidFill>
                  <a:srgbClr val="0000FF"/>
                </a:solidFill>
                <a:latin typeface="+mn-lt"/>
                <a:ea typeface="+mn-ea"/>
              </a:rPr>
              <a:t>k</a:t>
            </a:r>
            <a:r>
              <a:rPr lang="en-US" dirty="0">
                <a:solidFill>
                  <a:srgbClr val="0000FF"/>
                </a:solidFill>
                <a:latin typeface="+mn-lt"/>
                <a:ea typeface="+mn-ea"/>
              </a:rPr>
              <a:t>))</a:t>
            </a:r>
          </a:p>
          <a:p>
            <a:pPr eaLnBrk="1" hangingPunct="1">
              <a:defRPr/>
            </a:pPr>
            <a:r>
              <a:rPr lang="en-US" i="1" dirty="0">
                <a:solidFill>
                  <a:srgbClr val="0000FF"/>
                </a:solidFill>
                <a:latin typeface="+mn-lt"/>
                <a:ea typeface="+mn-ea"/>
                <a:sym typeface="Symbol" pitchFamily="18" charset="2"/>
              </a:rPr>
              <a:t>k</a:t>
            </a:r>
            <a:r>
              <a:rPr lang="en-US" baseline="-25000" dirty="0">
                <a:solidFill>
                  <a:srgbClr val="0000FF"/>
                </a:solidFill>
                <a:latin typeface="+mn-lt"/>
                <a:ea typeface="+mn-ea"/>
                <a:sym typeface="Symbol" pitchFamily="18" charset="2"/>
              </a:rPr>
              <a:t>2</a:t>
            </a:r>
            <a:r>
              <a:rPr lang="en-US" sz="800" dirty="0">
                <a:solidFill>
                  <a:srgbClr val="0000FF"/>
                </a:solidFill>
                <a:latin typeface="+mn-lt"/>
                <a:ea typeface="+mn-ea"/>
                <a:sym typeface="Symbol" pitchFamily="18" charset="2"/>
              </a:rPr>
              <a:t> </a:t>
            </a:r>
            <a:r>
              <a:rPr lang="en-US" dirty="0">
                <a:solidFill>
                  <a:srgbClr val="0000FF"/>
                </a:solidFill>
                <a:latin typeface="+mn-lt"/>
                <a:ea typeface="+mn-ea"/>
                <a:sym typeface="Symbol" pitchFamily="18" charset="2"/>
              </a:rPr>
              <a:t>~</a:t>
            </a:r>
            <a:r>
              <a:rPr lang="en-US" sz="800" dirty="0">
                <a:solidFill>
                  <a:srgbClr val="0000FF"/>
                </a:solidFill>
                <a:latin typeface="+mn-lt"/>
                <a:ea typeface="+mn-ea"/>
                <a:sym typeface="Symbol" pitchFamily="18" charset="2"/>
              </a:rPr>
              <a:t> </a:t>
            </a:r>
            <a:r>
              <a:rPr lang="pt-BR" dirty="0">
                <a:solidFill>
                  <a:srgbClr val="0000FF"/>
                </a:solidFill>
                <a:latin typeface="+mn-lt"/>
                <a:ea typeface="+mn-ea"/>
                <a:sym typeface="Symbol" pitchFamily="18" charset="2"/>
              </a:rPr>
              <a:t>env(BB(</a:t>
            </a:r>
            <a:r>
              <a:rPr lang="pt-BR" i="1" dirty="0">
                <a:solidFill>
                  <a:srgbClr val="0000FF"/>
                </a:solidFill>
                <a:latin typeface="+mn-lt"/>
                <a:ea typeface="+mn-ea"/>
                <a:sym typeface="Symbol" pitchFamily="18" charset="2"/>
              </a:rPr>
              <a:t>k</a:t>
            </a:r>
            <a:r>
              <a:rPr lang="pt-BR" dirty="0">
                <a:solidFill>
                  <a:srgbClr val="0000FF"/>
                </a:solidFill>
                <a:latin typeface="+mn-lt"/>
                <a:ea typeface="+mn-ea"/>
                <a:sym typeface="Symbol" pitchFamily="18" charset="2"/>
              </a:rPr>
              <a:t>, </a:t>
            </a:r>
            <a:r>
              <a:rPr lang="pt-BR" i="1" dirty="0">
                <a:solidFill>
                  <a:srgbClr val="0000FF"/>
                </a:solidFill>
                <a:latin typeface="+mn-lt"/>
                <a:ea typeface="+mn-ea"/>
                <a:sym typeface="Symbol" pitchFamily="18" charset="2"/>
              </a:rPr>
              <a:t>n</a:t>
            </a:r>
            <a:r>
              <a:rPr lang="en-US" i="1" dirty="0">
                <a:solidFill>
                  <a:srgbClr val="0000FF"/>
                </a:solidFill>
                <a:latin typeface="+mn-lt"/>
                <a:ea typeface="+mn-ea"/>
                <a:sym typeface="Symbol" pitchFamily="18" charset="2"/>
              </a:rPr>
              <a:t></a:t>
            </a:r>
            <a:r>
              <a:rPr lang="pt-BR" i="1" dirty="0">
                <a:solidFill>
                  <a:srgbClr val="0000FF"/>
                </a:solidFill>
                <a:latin typeface="+mn-lt"/>
                <a:ea typeface="+mn-ea"/>
                <a:sym typeface="Symbol" pitchFamily="18" charset="2"/>
              </a:rPr>
              <a:t>k</a:t>
            </a:r>
            <a:r>
              <a:rPr lang="en-US" sz="800" i="1" dirty="0">
                <a:solidFill>
                  <a:srgbClr val="0000FF"/>
                </a:solidFill>
                <a:latin typeface="+mn-lt"/>
                <a:ea typeface="+mn-ea"/>
              </a:rPr>
              <a:t> </a:t>
            </a:r>
            <a:r>
              <a:rPr lang="en-US" dirty="0">
                <a:solidFill>
                  <a:srgbClr val="0000FF"/>
                </a:solidFill>
                <a:latin typeface="+mn-lt"/>
                <a:ea typeface="+mn-ea"/>
              </a:rPr>
              <a:t>+</a:t>
            </a:r>
            <a:r>
              <a:rPr lang="pt-BR" dirty="0">
                <a:solidFill>
                  <a:srgbClr val="0000FF"/>
                </a:solidFill>
                <a:latin typeface="+mn-lt"/>
                <a:ea typeface="+mn-ea"/>
                <a:sym typeface="Symbol" pitchFamily="18" charset="2"/>
              </a:rPr>
              <a:t>1, </a:t>
            </a:r>
            <a:r>
              <a:rPr lang="pt-BR" i="1" dirty="0">
                <a:solidFill>
                  <a:srgbClr val="0000FF"/>
                </a:solidFill>
                <a:latin typeface="+mn-lt"/>
                <a:ea typeface="+mn-ea"/>
                <a:sym typeface="Symbol" pitchFamily="18" charset="2"/>
              </a:rPr>
              <a:t>N</a:t>
            </a:r>
            <a:r>
              <a:rPr lang="pt-BR" dirty="0">
                <a:solidFill>
                  <a:srgbClr val="0000FF"/>
                </a:solidFill>
                <a:latin typeface="+mn-lt"/>
                <a:ea typeface="+mn-ea"/>
                <a:sym typeface="Symbol" pitchFamily="18" charset="2"/>
              </a:rPr>
              <a:t>), BB(</a:t>
            </a:r>
            <a:r>
              <a:rPr lang="pt-BR" i="1" dirty="0">
                <a:solidFill>
                  <a:srgbClr val="0000FF"/>
                </a:solidFill>
                <a:latin typeface="+mn-lt"/>
                <a:ea typeface="+mn-ea"/>
                <a:sym typeface="Symbol" pitchFamily="18" charset="2"/>
              </a:rPr>
              <a:t>k</a:t>
            </a:r>
            <a:r>
              <a:rPr lang="en-US" sz="800" i="1" dirty="0">
                <a:solidFill>
                  <a:srgbClr val="0000FF"/>
                </a:solidFill>
                <a:latin typeface="+mn-lt"/>
                <a:ea typeface="+mn-ea"/>
              </a:rPr>
              <a:t> </a:t>
            </a:r>
            <a:r>
              <a:rPr lang="en-US" dirty="0">
                <a:solidFill>
                  <a:srgbClr val="0000FF"/>
                </a:solidFill>
                <a:latin typeface="+mn-lt"/>
                <a:ea typeface="+mn-ea"/>
              </a:rPr>
              <a:t>+</a:t>
            </a:r>
            <a:r>
              <a:rPr lang="pt-BR" dirty="0">
                <a:solidFill>
                  <a:srgbClr val="0000FF"/>
                </a:solidFill>
                <a:latin typeface="+mn-lt"/>
                <a:ea typeface="+mn-ea"/>
                <a:sym typeface="Symbol" pitchFamily="18" charset="2"/>
              </a:rPr>
              <a:t>1, </a:t>
            </a:r>
            <a:r>
              <a:rPr lang="pt-BR" i="1" dirty="0">
                <a:solidFill>
                  <a:srgbClr val="0000FF"/>
                </a:solidFill>
                <a:latin typeface="+mn-lt"/>
                <a:ea typeface="+mn-ea"/>
                <a:sym typeface="Symbol" pitchFamily="18" charset="2"/>
              </a:rPr>
              <a:t>n</a:t>
            </a:r>
            <a:r>
              <a:rPr lang="en-US" i="1" dirty="0">
                <a:solidFill>
                  <a:srgbClr val="0000FF"/>
                </a:solidFill>
                <a:latin typeface="+mn-lt"/>
                <a:ea typeface="+mn-ea"/>
                <a:sym typeface="Symbol" pitchFamily="18" charset="2"/>
              </a:rPr>
              <a:t></a:t>
            </a:r>
            <a:r>
              <a:rPr lang="pt-BR" i="1" dirty="0">
                <a:solidFill>
                  <a:srgbClr val="0000FF"/>
                </a:solidFill>
                <a:latin typeface="+mn-lt"/>
                <a:ea typeface="+mn-ea"/>
                <a:sym typeface="Symbol" pitchFamily="18" charset="2"/>
              </a:rPr>
              <a:t>k</a:t>
            </a:r>
            <a:r>
              <a:rPr lang="pt-BR" dirty="0">
                <a:solidFill>
                  <a:srgbClr val="0000FF"/>
                </a:solidFill>
                <a:latin typeface="+mn-lt"/>
                <a:ea typeface="+mn-ea"/>
                <a:sym typeface="Symbol" pitchFamily="18" charset="2"/>
              </a:rPr>
              <a:t>, </a:t>
            </a:r>
            <a:r>
              <a:rPr lang="pt-BR" i="1" dirty="0">
                <a:solidFill>
                  <a:srgbClr val="0000FF"/>
                </a:solidFill>
                <a:latin typeface="+mn-lt"/>
                <a:ea typeface="+mn-ea"/>
                <a:sym typeface="Symbol" pitchFamily="18" charset="2"/>
              </a:rPr>
              <a:t>N</a:t>
            </a:r>
            <a:r>
              <a:rPr lang="pt-BR" dirty="0">
                <a:solidFill>
                  <a:srgbClr val="0000FF"/>
                </a:solidFill>
                <a:latin typeface="+mn-lt"/>
                <a:ea typeface="+mn-ea"/>
                <a:sym typeface="Symbol" pitchFamily="18" charset="2"/>
              </a:rPr>
              <a:t>))</a:t>
            </a:r>
          </a:p>
          <a:p>
            <a:pPr eaLnBrk="1" hangingPunct="1">
              <a:defRPr/>
            </a:pPr>
            <a:endParaRPr lang="en-US" dirty="0">
              <a:latin typeface="+mn-lt"/>
              <a:ea typeface="+mn-ea"/>
            </a:endParaRPr>
          </a:p>
        </p:txBody>
      </p:sp>
      <p:sp>
        <p:nvSpPr>
          <p:cNvPr id="71685" name="TextBox 17"/>
          <p:cNvSpPr txBox="1">
            <a:spLocks noChangeArrowheads="1"/>
          </p:cNvSpPr>
          <p:nvPr/>
        </p:nvSpPr>
        <p:spPr bwMode="auto">
          <a:xfrm>
            <a:off x="649288" y="6324600"/>
            <a:ext cx="4303712"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ea typeface="MS PGothic" panose="020B0600070205080204" pitchFamily="34" charset="-128"/>
              </a:defRPr>
            </a:lvl1pPr>
            <a:lvl2pPr marL="742950" indent="-285750">
              <a:spcBef>
                <a:spcPct val="20000"/>
              </a:spcBef>
              <a:buChar char="–"/>
              <a:defRPr sz="2800">
                <a:solidFill>
                  <a:schemeClr val="tx1"/>
                </a:solidFill>
                <a:latin typeface="Times New Roman" panose="02020603050405020304" pitchFamily="18" charset="0"/>
                <a:ea typeface="MS PGothic" panose="020B0600070205080204" pitchFamily="34" charset="-128"/>
              </a:defRPr>
            </a:lvl2pPr>
            <a:lvl3pPr marL="1143000" indent="-228600">
              <a:spcBef>
                <a:spcPct val="20000"/>
              </a:spcBef>
              <a:buChar char="•"/>
              <a:defRPr sz="2400">
                <a:solidFill>
                  <a:schemeClr val="tx1"/>
                </a:solidFill>
                <a:latin typeface="Times New Roman" panose="02020603050405020304" pitchFamily="18" charset="0"/>
                <a:ea typeface="MS PGothic"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9pPr>
          </a:lstStyle>
          <a:p>
            <a:pPr eaLnBrk="1" hangingPunct="1">
              <a:spcBef>
                <a:spcPct val="0"/>
              </a:spcBef>
              <a:buFontTx/>
              <a:buNone/>
            </a:pPr>
            <a:r>
              <a:rPr lang="en-US" altLang="en-US" sz="1600">
                <a:solidFill>
                  <a:srgbClr val="CCCCCC"/>
                </a:solidFill>
              </a:rPr>
              <a:t>BB denotes beta-binomial;   T denotes Student</a:t>
            </a:r>
            <a:r>
              <a:rPr lang="ja-JP" altLang="en-US" sz="1600">
                <a:solidFill>
                  <a:srgbClr val="CCCCCC"/>
                </a:solidFill>
              </a:rPr>
              <a:t>’</a:t>
            </a:r>
            <a:r>
              <a:rPr lang="en-US" altLang="ja-JP" sz="1600">
                <a:solidFill>
                  <a:srgbClr val="CCCCCC"/>
                </a:solidFill>
              </a:rPr>
              <a:t>s </a:t>
            </a:r>
            <a:r>
              <a:rPr lang="en-US" altLang="ja-JP" sz="1600" i="1">
                <a:solidFill>
                  <a:srgbClr val="CCCCCC"/>
                </a:solidFill>
              </a:rPr>
              <a:t>t</a:t>
            </a:r>
            <a:endParaRPr lang="en-US" altLang="en-US" sz="1600">
              <a:solidFill>
                <a:srgbClr val="CCCCCC"/>
              </a:solidFill>
            </a:endParaRPr>
          </a:p>
        </p:txBody>
      </p:sp>
    </p:spTree>
    <p:extLst>
      <p:ext uri="{BB962C8B-B14F-4D97-AF65-F5344CB8AC3E}">
        <p14:creationId xmlns:p14="http://schemas.microsoft.com/office/powerpoint/2010/main" val="1942316495"/>
      </p:ext>
    </p:extLst>
  </p:cSld>
  <p:clrMapOvr>
    <a:masterClrMapping/>
  </p:clrMapOvr>
</p:sld>
</file>

<file path=ppt/slides/slide4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2706" name="Picture 4" descr="bb.png"/>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838200" y="838200"/>
            <a:ext cx="7313613" cy="6086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 name="Rectangle 10"/>
          <p:cNvSpPr>
            <a:spLocks noChangeArrowheads="1"/>
          </p:cNvSpPr>
          <p:nvPr/>
        </p:nvSpPr>
        <p:spPr bwMode="auto">
          <a:xfrm>
            <a:off x="1371600" y="6084888"/>
            <a:ext cx="6324600" cy="696912"/>
          </a:xfrm>
          <a:prstGeom prst="rect">
            <a:avLst/>
          </a:prstGeom>
          <a:solidFill>
            <a:schemeClr val="bg1"/>
          </a:solidFill>
          <a:ln>
            <a:noFill/>
          </a:ln>
          <a:effectLst>
            <a:outerShdw blurRad="40000" dist="23000" dir="5400000" rotWithShape="0">
              <a:srgbClr val="808080">
                <a:alpha val="34999"/>
              </a:srgbClr>
            </a:outerShdw>
          </a:effectLst>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eaLnBrk="1" hangingPunct="1">
              <a:defRPr/>
            </a:pPr>
            <a:r>
              <a:rPr lang="en-US" sz="3200" dirty="0">
                <a:latin typeface="+mn-lt"/>
                <a:ea typeface="+mn-ea"/>
              </a:rPr>
              <a:t>Probability</a:t>
            </a:r>
          </a:p>
        </p:txBody>
      </p:sp>
      <p:sp>
        <p:nvSpPr>
          <p:cNvPr id="72708" name="Rectangle 16"/>
          <p:cNvSpPr>
            <a:spLocks noChangeArrowheads="1"/>
          </p:cNvSpPr>
          <p:nvPr/>
        </p:nvSpPr>
        <p:spPr bwMode="auto">
          <a:xfrm>
            <a:off x="1789113" y="6008688"/>
            <a:ext cx="1524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ea typeface="MS PGothic" panose="020B0600070205080204" pitchFamily="34" charset="-128"/>
              </a:defRPr>
            </a:lvl1pPr>
            <a:lvl2pPr marL="742950" indent="-285750">
              <a:spcBef>
                <a:spcPct val="20000"/>
              </a:spcBef>
              <a:buChar char="–"/>
              <a:defRPr sz="2800">
                <a:solidFill>
                  <a:schemeClr val="tx1"/>
                </a:solidFill>
                <a:latin typeface="Times New Roman" panose="02020603050405020304" pitchFamily="18" charset="0"/>
                <a:ea typeface="MS PGothic" panose="020B0600070205080204" pitchFamily="34" charset="-128"/>
              </a:defRPr>
            </a:lvl2pPr>
            <a:lvl3pPr marL="1143000" indent="-228600">
              <a:spcBef>
                <a:spcPct val="20000"/>
              </a:spcBef>
              <a:buChar char="•"/>
              <a:defRPr sz="2400">
                <a:solidFill>
                  <a:schemeClr val="tx1"/>
                </a:solidFill>
                <a:latin typeface="Times New Roman" panose="02020603050405020304" pitchFamily="18" charset="0"/>
                <a:ea typeface="MS PGothic"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9pPr>
          </a:lstStyle>
          <a:p>
            <a:pPr eaLnBrk="1" hangingPunct="1">
              <a:spcBef>
                <a:spcPct val="0"/>
              </a:spcBef>
              <a:buFontTx/>
              <a:buNone/>
            </a:pPr>
            <a:r>
              <a:rPr lang="en-US" altLang="en-US" sz="2400"/>
              <a:t>0</a:t>
            </a:r>
          </a:p>
        </p:txBody>
      </p:sp>
      <p:sp>
        <p:nvSpPr>
          <p:cNvPr id="72709" name="Rectangle 21"/>
          <p:cNvSpPr>
            <a:spLocks noChangeArrowheads="1"/>
          </p:cNvSpPr>
          <p:nvPr/>
        </p:nvSpPr>
        <p:spPr bwMode="auto">
          <a:xfrm>
            <a:off x="7439025" y="6002338"/>
            <a:ext cx="1524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ea typeface="MS PGothic" panose="020B0600070205080204" pitchFamily="34" charset="-128"/>
              </a:defRPr>
            </a:lvl1pPr>
            <a:lvl2pPr marL="742950" indent="-285750">
              <a:spcBef>
                <a:spcPct val="20000"/>
              </a:spcBef>
              <a:buChar char="–"/>
              <a:defRPr sz="2800">
                <a:solidFill>
                  <a:schemeClr val="tx1"/>
                </a:solidFill>
                <a:latin typeface="Times New Roman" panose="02020603050405020304" pitchFamily="18" charset="0"/>
                <a:ea typeface="MS PGothic" panose="020B0600070205080204" pitchFamily="34" charset="-128"/>
              </a:defRPr>
            </a:lvl2pPr>
            <a:lvl3pPr marL="1143000" indent="-228600">
              <a:spcBef>
                <a:spcPct val="20000"/>
              </a:spcBef>
              <a:buChar char="•"/>
              <a:defRPr sz="2400">
                <a:solidFill>
                  <a:schemeClr val="tx1"/>
                </a:solidFill>
                <a:latin typeface="Times New Roman" panose="02020603050405020304" pitchFamily="18" charset="0"/>
                <a:ea typeface="MS PGothic"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9pPr>
          </a:lstStyle>
          <a:p>
            <a:pPr eaLnBrk="1" hangingPunct="1">
              <a:spcBef>
                <a:spcPct val="0"/>
              </a:spcBef>
              <a:buFontTx/>
              <a:buNone/>
            </a:pPr>
            <a:r>
              <a:rPr lang="en-US" altLang="en-US" sz="2400"/>
              <a:t>1</a:t>
            </a:r>
          </a:p>
        </p:txBody>
      </p:sp>
      <p:sp>
        <p:nvSpPr>
          <p:cNvPr id="16" name="Rectangle 15"/>
          <p:cNvSpPr/>
          <p:nvPr/>
        </p:nvSpPr>
        <p:spPr>
          <a:xfrm rot="16200000">
            <a:off x="-2019300" y="3162300"/>
            <a:ext cx="5791200" cy="1143000"/>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eaLnBrk="1" hangingPunct="1">
              <a:defRPr/>
            </a:pPr>
            <a:r>
              <a:rPr lang="en-US" sz="3200" dirty="0">
                <a:solidFill>
                  <a:schemeClr val="tx1"/>
                </a:solidFill>
              </a:rPr>
              <a:t>Cumulative probability</a:t>
            </a:r>
          </a:p>
        </p:txBody>
      </p:sp>
      <p:sp>
        <p:nvSpPr>
          <p:cNvPr id="72711" name="Rectangle 29"/>
          <p:cNvSpPr>
            <a:spLocks noChangeArrowheads="1"/>
          </p:cNvSpPr>
          <p:nvPr/>
        </p:nvSpPr>
        <p:spPr bwMode="auto">
          <a:xfrm rot="-5400000">
            <a:off x="1150937" y="5673726"/>
            <a:ext cx="365125" cy="152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eaVert" wrap="none" lIns="0" tIns="0" rIns="0" bIns="0">
            <a:spAutoFit/>
          </a:bodyPr>
          <a:lstStyle>
            <a:lvl1pPr>
              <a:spcBef>
                <a:spcPct val="20000"/>
              </a:spcBef>
              <a:buChar char="•"/>
              <a:defRPr sz="3200">
                <a:solidFill>
                  <a:schemeClr val="tx1"/>
                </a:solidFill>
                <a:latin typeface="Times New Roman" panose="02020603050405020304" pitchFamily="18" charset="0"/>
                <a:ea typeface="MS PGothic" panose="020B0600070205080204" pitchFamily="34" charset="-128"/>
              </a:defRPr>
            </a:lvl1pPr>
            <a:lvl2pPr marL="742950" indent="-285750">
              <a:spcBef>
                <a:spcPct val="20000"/>
              </a:spcBef>
              <a:buChar char="–"/>
              <a:defRPr sz="2800">
                <a:solidFill>
                  <a:schemeClr val="tx1"/>
                </a:solidFill>
                <a:latin typeface="Times New Roman" panose="02020603050405020304" pitchFamily="18" charset="0"/>
                <a:ea typeface="MS PGothic" panose="020B0600070205080204" pitchFamily="34" charset="-128"/>
              </a:defRPr>
            </a:lvl2pPr>
            <a:lvl3pPr marL="1143000" indent="-228600">
              <a:spcBef>
                <a:spcPct val="20000"/>
              </a:spcBef>
              <a:buChar char="•"/>
              <a:defRPr sz="2400">
                <a:solidFill>
                  <a:schemeClr val="tx1"/>
                </a:solidFill>
                <a:latin typeface="Times New Roman" panose="02020603050405020304" pitchFamily="18" charset="0"/>
                <a:ea typeface="MS PGothic"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9pPr>
          </a:lstStyle>
          <a:p>
            <a:pPr algn="r" eaLnBrk="1" hangingPunct="1">
              <a:spcBef>
                <a:spcPct val="0"/>
              </a:spcBef>
              <a:buFontTx/>
              <a:buNone/>
            </a:pPr>
            <a:r>
              <a:rPr lang="en-US" altLang="en-US" sz="2400"/>
              <a:t>0</a:t>
            </a:r>
          </a:p>
        </p:txBody>
      </p:sp>
      <p:sp>
        <p:nvSpPr>
          <p:cNvPr id="72712" name="Rectangle 33"/>
          <p:cNvSpPr>
            <a:spLocks noChangeArrowheads="1"/>
          </p:cNvSpPr>
          <p:nvPr/>
        </p:nvSpPr>
        <p:spPr bwMode="auto">
          <a:xfrm rot="-5400000">
            <a:off x="1148556" y="1688307"/>
            <a:ext cx="369887" cy="152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eaVert" wrap="none" lIns="0" tIns="0" rIns="0" bIns="0">
            <a:spAutoFit/>
          </a:bodyPr>
          <a:lstStyle>
            <a:lvl1pPr>
              <a:spcBef>
                <a:spcPct val="20000"/>
              </a:spcBef>
              <a:buChar char="•"/>
              <a:defRPr sz="3200">
                <a:solidFill>
                  <a:schemeClr val="tx1"/>
                </a:solidFill>
                <a:latin typeface="Times New Roman" panose="02020603050405020304" pitchFamily="18" charset="0"/>
                <a:ea typeface="MS PGothic" panose="020B0600070205080204" pitchFamily="34" charset="-128"/>
              </a:defRPr>
            </a:lvl1pPr>
            <a:lvl2pPr marL="742950" indent="-285750">
              <a:spcBef>
                <a:spcPct val="20000"/>
              </a:spcBef>
              <a:buChar char="–"/>
              <a:defRPr sz="2800">
                <a:solidFill>
                  <a:schemeClr val="tx1"/>
                </a:solidFill>
                <a:latin typeface="Times New Roman" panose="02020603050405020304" pitchFamily="18" charset="0"/>
                <a:ea typeface="MS PGothic" panose="020B0600070205080204" pitchFamily="34" charset="-128"/>
              </a:defRPr>
            </a:lvl2pPr>
            <a:lvl3pPr marL="1143000" indent="-228600">
              <a:spcBef>
                <a:spcPct val="20000"/>
              </a:spcBef>
              <a:buChar char="•"/>
              <a:defRPr sz="2400">
                <a:solidFill>
                  <a:schemeClr val="tx1"/>
                </a:solidFill>
                <a:latin typeface="Times New Roman" panose="02020603050405020304" pitchFamily="18" charset="0"/>
                <a:ea typeface="MS PGothic"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9pPr>
          </a:lstStyle>
          <a:p>
            <a:pPr algn="r" eaLnBrk="1" hangingPunct="1">
              <a:spcBef>
                <a:spcPct val="0"/>
              </a:spcBef>
              <a:buFontTx/>
              <a:buNone/>
            </a:pPr>
            <a:r>
              <a:rPr lang="en-US" altLang="en-US" sz="2400"/>
              <a:t>1</a:t>
            </a:r>
          </a:p>
        </p:txBody>
      </p:sp>
      <p:sp>
        <p:nvSpPr>
          <p:cNvPr id="72713" name="Title 3"/>
          <p:cNvSpPr>
            <a:spLocks noGrp="1"/>
          </p:cNvSpPr>
          <p:nvPr>
            <p:ph type="title"/>
          </p:nvPr>
        </p:nvSpPr>
        <p:spPr/>
        <p:txBody>
          <a:bodyPr/>
          <a:lstStyle/>
          <a:p>
            <a:r>
              <a:rPr lang="en-US" altLang="en-US"/>
              <a:t>Example: Binomial distribution</a:t>
            </a:r>
          </a:p>
        </p:txBody>
      </p:sp>
      <p:sp>
        <p:nvSpPr>
          <p:cNvPr id="17" name="TextBox 16"/>
          <p:cNvSpPr txBox="1"/>
          <p:nvPr/>
        </p:nvSpPr>
        <p:spPr>
          <a:xfrm>
            <a:off x="2209800" y="3505200"/>
            <a:ext cx="5486400" cy="1754188"/>
          </a:xfrm>
          <a:prstGeom prst="rect">
            <a:avLst/>
          </a:prstGeom>
          <a:noFill/>
        </p:spPr>
        <p:txBody>
          <a:bodyPr>
            <a:spAutoFit/>
          </a:bodyPr>
          <a:lstStyle/>
          <a:p>
            <a:pPr eaLnBrk="1" hangingPunct="1">
              <a:defRPr/>
            </a:pPr>
            <a:r>
              <a:rPr lang="en-US" dirty="0">
                <a:solidFill>
                  <a:schemeClr val="bg2"/>
                </a:solidFill>
                <a:latin typeface="+mn-lt"/>
                <a:ea typeface="ＭＳ Ｐゴシック" charset="0"/>
                <a:cs typeface="ＭＳ Ｐゴシック" charset="0"/>
              </a:rPr>
              <a:t>The edges of the p-box are beta-binomial distributions; for the normal case, they are scaled </a:t>
            </a:r>
            <a:r>
              <a:rPr lang="en-US" i="1" dirty="0">
                <a:solidFill>
                  <a:schemeClr val="bg2"/>
                </a:solidFill>
                <a:latin typeface="+mn-lt"/>
                <a:ea typeface="ＭＳ Ｐゴシック" charset="0"/>
                <a:cs typeface="ＭＳ Ｐゴシック" charset="0"/>
              </a:rPr>
              <a:t>t</a:t>
            </a:r>
            <a:r>
              <a:rPr lang="en-US" dirty="0">
                <a:solidFill>
                  <a:schemeClr val="bg2"/>
                </a:solidFill>
                <a:latin typeface="+mn-lt"/>
                <a:ea typeface="ＭＳ Ｐゴシック" charset="0"/>
                <a:cs typeface="ＭＳ Ｐゴシック" charset="0"/>
              </a:rPr>
              <a:t>-distributions</a:t>
            </a:r>
          </a:p>
          <a:p>
            <a:pPr eaLnBrk="1" hangingPunct="1">
              <a:defRPr/>
            </a:pPr>
            <a:endParaRPr lang="en-US" dirty="0">
              <a:solidFill>
                <a:schemeClr val="bg2"/>
              </a:solidFill>
              <a:latin typeface="+mn-lt"/>
              <a:ea typeface="ＭＳ Ｐゴシック" charset="0"/>
              <a:cs typeface="ＭＳ Ｐゴシック" charset="0"/>
            </a:endParaRPr>
          </a:p>
          <a:p>
            <a:pPr eaLnBrk="1" hangingPunct="1">
              <a:defRPr/>
            </a:pPr>
            <a:r>
              <a:rPr lang="en-US" dirty="0">
                <a:solidFill>
                  <a:schemeClr val="bg2"/>
                </a:solidFill>
                <a:latin typeface="+mn-lt"/>
                <a:ea typeface="ＭＳ Ｐゴシック" charset="0"/>
                <a:cs typeface="ＭＳ Ｐゴシック" charset="0"/>
              </a:rPr>
              <a:t>Just as in conventional Bayesian and </a:t>
            </a:r>
            <a:r>
              <a:rPr lang="en-US" dirty="0" err="1">
                <a:solidFill>
                  <a:schemeClr val="bg2"/>
                </a:solidFill>
                <a:latin typeface="+mn-lt"/>
                <a:ea typeface="ＭＳ Ｐゴシック" charset="0"/>
                <a:cs typeface="ＭＳ Ｐゴシック" charset="0"/>
              </a:rPr>
              <a:t>frequentist</a:t>
            </a:r>
            <a:r>
              <a:rPr lang="en-US" dirty="0">
                <a:solidFill>
                  <a:schemeClr val="bg2"/>
                </a:solidFill>
                <a:latin typeface="+mn-lt"/>
                <a:ea typeface="ＭＳ Ｐゴシック" charset="0"/>
                <a:cs typeface="ＭＳ Ｐゴシック" charset="0"/>
              </a:rPr>
              <a:t> statistics, the prediction(-</a:t>
            </a:r>
            <a:r>
              <a:rPr lang="en-US" dirty="0" err="1">
                <a:solidFill>
                  <a:schemeClr val="bg2"/>
                </a:solidFill>
                <a:latin typeface="+mn-lt"/>
                <a:ea typeface="ＭＳ Ｐゴシック" charset="0"/>
                <a:cs typeface="ＭＳ Ｐゴシック" charset="0"/>
              </a:rPr>
              <a:t>ive</a:t>
            </a:r>
            <a:r>
              <a:rPr lang="en-US" dirty="0">
                <a:solidFill>
                  <a:schemeClr val="bg2"/>
                </a:solidFill>
                <a:latin typeface="+mn-lt"/>
                <a:ea typeface="ＭＳ Ｐゴシック" charset="0"/>
                <a:cs typeface="ＭＳ Ｐゴシック" charset="0"/>
              </a:rPr>
              <a:t>) structure does not usually have the shape of the hypothetical sampling distribution</a:t>
            </a:r>
          </a:p>
        </p:txBody>
      </p:sp>
    </p:spTree>
    <p:extLst>
      <p:ext uri="{BB962C8B-B14F-4D97-AF65-F5344CB8AC3E}">
        <p14:creationId xmlns:p14="http://schemas.microsoft.com/office/powerpoint/2010/main" val="130252204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p:bldLst>
  </p:timing>
</p:sld>
</file>

<file path=ppt/slides/slide4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730" name="Title 1"/>
          <p:cNvSpPr>
            <a:spLocks noGrp="1"/>
          </p:cNvSpPr>
          <p:nvPr>
            <p:ph type="title"/>
          </p:nvPr>
        </p:nvSpPr>
        <p:spPr/>
        <p:txBody>
          <a:bodyPr/>
          <a:lstStyle/>
          <a:p>
            <a:r>
              <a:rPr lang="en-US" altLang="en-US"/>
              <a:t>Prediction structures are p-boxes</a:t>
            </a:r>
          </a:p>
        </p:txBody>
      </p:sp>
      <p:sp>
        <p:nvSpPr>
          <p:cNvPr id="3" name="Content Placeholder 2"/>
          <p:cNvSpPr>
            <a:spLocks noGrp="1"/>
          </p:cNvSpPr>
          <p:nvPr>
            <p:ph idx="1"/>
          </p:nvPr>
        </p:nvSpPr>
        <p:spPr>
          <a:xfrm>
            <a:off x="685800" y="1905000"/>
            <a:ext cx="8229600" cy="4114800"/>
          </a:xfrm>
        </p:spPr>
        <p:txBody>
          <a:bodyPr/>
          <a:lstStyle/>
          <a:p>
            <a:r>
              <a:rPr lang="en-US" altLang="en-US"/>
              <a:t>Results also have the confidence interpretation, but the intervals are </a:t>
            </a:r>
            <a:r>
              <a:rPr lang="en-US" altLang="en-US" i="1"/>
              <a:t>prediction intervals</a:t>
            </a:r>
            <a:r>
              <a:rPr lang="en-US" altLang="en-US"/>
              <a:t> rather than confidence intervals</a:t>
            </a:r>
          </a:p>
          <a:p>
            <a:r>
              <a:rPr lang="en-US" altLang="en-US"/>
              <a:t>Prediction intervals enclose a specified percentage of observable values, on average</a:t>
            </a:r>
          </a:p>
          <a:p>
            <a:r>
              <a:rPr lang="en-US" altLang="en-US"/>
              <a:t>It is also possible to derive analogous tolerance structures, which encode </a:t>
            </a:r>
            <a:r>
              <a:rPr lang="en-US" altLang="en-US" i="1"/>
              <a:t>tolerance intervals </a:t>
            </a:r>
            <a:r>
              <a:rPr lang="en-US" altLang="en-US"/>
              <a:t> (</a:t>
            </a:r>
            <a:r>
              <a:rPr lang="en-US" altLang="en-US" i="1"/>
              <a:t>X</a:t>
            </a:r>
            <a:r>
              <a:rPr lang="en-US" altLang="en-US"/>
              <a:t>% sure to enclose </a:t>
            </a:r>
            <a:r>
              <a:rPr lang="en-US" altLang="en-US" i="1"/>
              <a:t>Y</a:t>
            </a:r>
            <a:r>
              <a:rPr lang="en-US" altLang="en-US"/>
              <a:t>% of the population)</a:t>
            </a:r>
          </a:p>
        </p:txBody>
      </p:sp>
    </p:spTree>
    <p:extLst>
      <p:ext uri="{BB962C8B-B14F-4D97-AF65-F5344CB8AC3E}">
        <p14:creationId xmlns:p14="http://schemas.microsoft.com/office/powerpoint/2010/main" val="94994495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4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4754" name="Group 113"/>
          <p:cNvGrpSpPr>
            <a:grpSpLocks/>
          </p:cNvGrpSpPr>
          <p:nvPr/>
        </p:nvGrpSpPr>
        <p:grpSpPr bwMode="auto">
          <a:xfrm>
            <a:off x="381000" y="2057400"/>
            <a:ext cx="2673350" cy="2668588"/>
            <a:chOff x="381000" y="3886200"/>
            <a:chExt cx="2673350" cy="2668588"/>
          </a:xfrm>
        </p:grpSpPr>
        <p:sp>
          <p:nvSpPr>
            <p:cNvPr id="74818" name="AutoShape 7"/>
            <p:cNvSpPr>
              <a:spLocks noChangeAspect="1" noChangeArrowheads="1" noTextEdit="1"/>
            </p:cNvSpPr>
            <p:nvPr/>
          </p:nvSpPr>
          <p:spPr bwMode="auto">
            <a:xfrm>
              <a:off x="381000" y="3886200"/>
              <a:ext cx="2673350" cy="2668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74819" name="Oval 9"/>
            <p:cNvSpPr>
              <a:spLocks noChangeArrowheads="1"/>
            </p:cNvSpPr>
            <p:nvPr/>
          </p:nvSpPr>
          <p:spPr bwMode="auto">
            <a:xfrm>
              <a:off x="820738" y="6003925"/>
              <a:ext cx="33338" cy="33338"/>
            </a:xfrm>
            <a:prstGeom prst="ellipse">
              <a:avLst/>
            </a:prstGeom>
            <a:noFill/>
            <a:ln w="476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ea typeface="MS PGothic" panose="020B0600070205080204" pitchFamily="34" charset="-128"/>
                </a:defRPr>
              </a:lvl1pPr>
              <a:lvl2pPr marL="742950" indent="-285750">
                <a:spcBef>
                  <a:spcPct val="20000"/>
                </a:spcBef>
                <a:buChar char="–"/>
                <a:defRPr sz="2800">
                  <a:solidFill>
                    <a:schemeClr val="tx1"/>
                  </a:solidFill>
                  <a:latin typeface="Times New Roman" panose="02020603050405020304" pitchFamily="18" charset="0"/>
                  <a:ea typeface="MS PGothic" panose="020B0600070205080204" pitchFamily="34" charset="-128"/>
                </a:defRPr>
              </a:lvl2pPr>
              <a:lvl3pPr marL="1143000" indent="-228600">
                <a:spcBef>
                  <a:spcPct val="20000"/>
                </a:spcBef>
                <a:buChar char="•"/>
                <a:defRPr sz="2400">
                  <a:solidFill>
                    <a:schemeClr val="tx1"/>
                  </a:solidFill>
                  <a:latin typeface="Times New Roman" panose="02020603050405020304" pitchFamily="18" charset="0"/>
                  <a:ea typeface="MS PGothic"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9pPr>
            </a:lstStyle>
            <a:p>
              <a:pPr eaLnBrk="1" hangingPunct="1">
                <a:spcBef>
                  <a:spcPct val="0"/>
                </a:spcBef>
                <a:buFontTx/>
                <a:buNone/>
              </a:pPr>
              <a:endParaRPr lang="en-US" altLang="en-US" sz="1600">
                <a:latin typeface="Papyrus" panose="03070502060502030205" pitchFamily="66" charset="0"/>
              </a:endParaRPr>
            </a:p>
          </p:txBody>
        </p:sp>
        <p:sp>
          <p:nvSpPr>
            <p:cNvPr id="74820" name="Oval 10"/>
            <p:cNvSpPr>
              <a:spLocks noChangeArrowheads="1"/>
            </p:cNvSpPr>
            <p:nvPr/>
          </p:nvSpPr>
          <p:spPr bwMode="auto">
            <a:xfrm>
              <a:off x="2768600" y="4316413"/>
              <a:ext cx="34925" cy="33338"/>
            </a:xfrm>
            <a:prstGeom prst="ellipse">
              <a:avLst/>
            </a:prstGeom>
            <a:noFill/>
            <a:ln w="476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ea typeface="MS PGothic" panose="020B0600070205080204" pitchFamily="34" charset="-128"/>
                </a:defRPr>
              </a:lvl1pPr>
              <a:lvl2pPr marL="742950" indent="-285750">
                <a:spcBef>
                  <a:spcPct val="20000"/>
                </a:spcBef>
                <a:buChar char="–"/>
                <a:defRPr sz="2800">
                  <a:solidFill>
                    <a:schemeClr val="tx1"/>
                  </a:solidFill>
                  <a:latin typeface="Times New Roman" panose="02020603050405020304" pitchFamily="18" charset="0"/>
                  <a:ea typeface="MS PGothic" panose="020B0600070205080204" pitchFamily="34" charset="-128"/>
                </a:defRPr>
              </a:lvl2pPr>
              <a:lvl3pPr marL="1143000" indent="-228600">
                <a:spcBef>
                  <a:spcPct val="20000"/>
                </a:spcBef>
                <a:buChar char="•"/>
                <a:defRPr sz="2400">
                  <a:solidFill>
                    <a:schemeClr val="tx1"/>
                  </a:solidFill>
                  <a:latin typeface="Times New Roman" panose="02020603050405020304" pitchFamily="18" charset="0"/>
                  <a:ea typeface="MS PGothic"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9pPr>
            </a:lstStyle>
            <a:p>
              <a:pPr eaLnBrk="1" hangingPunct="1">
                <a:spcBef>
                  <a:spcPct val="0"/>
                </a:spcBef>
                <a:buFontTx/>
                <a:buNone/>
              </a:pPr>
              <a:endParaRPr lang="en-US" altLang="en-US" sz="1600">
                <a:latin typeface="Papyrus" panose="03070502060502030205" pitchFamily="66" charset="0"/>
              </a:endParaRPr>
            </a:p>
          </p:txBody>
        </p:sp>
        <p:sp>
          <p:nvSpPr>
            <p:cNvPr id="74821" name="Line 11"/>
            <p:cNvSpPr>
              <a:spLocks noChangeShapeType="1"/>
            </p:cNvSpPr>
            <p:nvPr/>
          </p:nvSpPr>
          <p:spPr bwMode="auto">
            <a:xfrm>
              <a:off x="835025" y="6086475"/>
              <a:ext cx="1947863" cy="1588"/>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4822" name="Line 12"/>
            <p:cNvSpPr>
              <a:spLocks noChangeShapeType="1"/>
            </p:cNvSpPr>
            <p:nvPr/>
          </p:nvSpPr>
          <p:spPr bwMode="auto">
            <a:xfrm>
              <a:off x="835025" y="6086475"/>
              <a:ext cx="1588" cy="4286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4823" name="Line 13"/>
            <p:cNvSpPr>
              <a:spLocks noChangeShapeType="1"/>
            </p:cNvSpPr>
            <p:nvPr/>
          </p:nvSpPr>
          <p:spPr bwMode="auto">
            <a:xfrm>
              <a:off x="1227138" y="6086475"/>
              <a:ext cx="1588" cy="4286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4824" name="Line 14"/>
            <p:cNvSpPr>
              <a:spLocks noChangeShapeType="1"/>
            </p:cNvSpPr>
            <p:nvPr/>
          </p:nvSpPr>
          <p:spPr bwMode="auto">
            <a:xfrm>
              <a:off x="1614488" y="6086475"/>
              <a:ext cx="1588" cy="4286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4825" name="Line 15"/>
            <p:cNvSpPr>
              <a:spLocks noChangeShapeType="1"/>
            </p:cNvSpPr>
            <p:nvPr/>
          </p:nvSpPr>
          <p:spPr bwMode="auto">
            <a:xfrm>
              <a:off x="2005013" y="6086475"/>
              <a:ext cx="1588" cy="4286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4826" name="Line 16"/>
            <p:cNvSpPr>
              <a:spLocks noChangeShapeType="1"/>
            </p:cNvSpPr>
            <p:nvPr/>
          </p:nvSpPr>
          <p:spPr bwMode="auto">
            <a:xfrm>
              <a:off x="2397125" y="6086475"/>
              <a:ext cx="1588" cy="4286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4827" name="Line 17"/>
            <p:cNvSpPr>
              <a:spLocks noChangeShapeType="1"/>
            </p:cNvSpPr>
            <p:nvPr/>
          </p:nvSpPr>
          <p:spPr bwMode="auto">
            <a:xfrm>
              <a:off x="2782888" y="6086475"/>
              <a:ext cx="1588" cy="4286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4828" name="Rectangle 18"/>
            <p:cNvSpPr>
              <a:spLocks noChangeArrowheads="1"/>
            </p:cNvSpPr>
            <p:nvPr/>
          </p:nvSpPr>
          <p:spPr bwMode="auto">
            <a:xfrm>
              <a:off x="783123" y="6181725"/>
              <a:ext cx="113814"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ea typeface="MS PGothic" panose="020B0600070205080204" pitchFamily="34" charset="-128"/>
                </a:defRPr>
              </a:lvl1pPr>
              <a:lvl2pPr marL="742950" indent="-285750">
                <a:spcBef>
                  <a:spcPct val="20000"/>
                </a:spcBef>
                <a:buChar char="–"/>
                <a:defRPr sz="2800">
                  <a:solidFill>
                    <a:schemeClr val="tx1"/>
                  </a:solidFill>
                  <a:latin typeface="Times New Roman" panose="02020603050405020304" pitchFamily="18" charset="0"/>
                  <a:ea typeface="MS PGothic" panose="020B0600070205080204" pitchFamily="34" charset="-128"/>
                </a:defRPr>
              </a:lvl2pPr>
              <a:lvl3pPr marL="1143000" indent="-228600">
                <a:spcBef>
                  <a:spcPct val="20000"/>
                </a:spcBef>
                <a:buChar char="•"/>
                <a:defRPr sz="2400">
                  <a:solidFill>
                    <a:schemeClr val="tx1"/>
                  </a:solidFill>
                  <a:latin typeface="Times New Roman" panose="02020603050405020304" pitchFamily="18" charset="0"/>
                  <a:ea typeface="MS PGothic"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Arial" panose="020B0604020202020204" pitchFamily="34" charset="0"/>
                </a:rPr>
                <a:t>0</a:t>
              </a:r>
              <a:endParaRPr lang="en-US" altLang="en-US" sz="1600">
                <a:latin typeface="Papyrus" panose="03070502060502030205" pitchFamily="66" charset="0"/>
              </a:endParaRPr>
            </a:p>
          </p:txBody>
        </p:sp>
        <p:sp>
          <p:nvSpPr>
            <p:cNvPr id="74829" name="Rectangle 19"/>
            <p:cNvSpPr>
              <a:spLocks noChangeArrowheads="1"/>
            </p:cNvSpPr>
            <p:nvPr/>
          </p:nvSpPr>
          <p:spPr bwMode="auto">
            <a:xfrm>
              <a:off x="1147763" y="6181725"/>
              <a:ext cx="285335"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ea typeface="MS PGothic" panose="020B0600070205080204" pitchFamily="34" charset="-128"/>
                </a:defRPr>
              </a:lvl1pPr>
              <a:lvl2pPr marL="742950" indent="-285750">
                <a:spcBef>
                  <a:spcPct val="20000"/>
                </a:spcBef>
                <a:buChar char="–"/>
                <a:defRPr sz="2800">
                  <a:solidFill>
                    <a:schemeClr val="tx1"/>
                  </a:solidFill>
                  <a:latin typeface="Times New Roman" panose="02020603050405020304" pitchFamily="18" charset="0"/>
                  <a:ea typeface="MS PGothic" panose="020B0600070205080204" pitchFamily="34" charset="-128"/>
                </a:defRPr>
              </a:lvl2pPr>
              <a:lvl3pPr marL="1143000" indent="-228600">
                <a:spcBef>
                  <a:spcPct val="20000"/>
                </a:spcBef>
                <a:buChar char="•"/>
                <a:defRPr sz="2400">
                  <a:solidFill>
                    <a:schemeClr val="tx1"/>
                  </a:solidFill>
                  <a:latin typeface="Times New Roman" panose="02020603050405020304" pitchFamily="18" charset="0"/>
                  <a:ea typeface="MS PGothic"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Arial" panose="020B0604020202020204" pitchFamily="34" charset="0"/>
                </a:rPr>
                <a:t>0.2</a:t>
              </a:r>
              <a:endParaRPr lang="en-US" altLang="en-US" sz="1600">
                <a:latin typeface="Papyrus" panose="03070502060502030205" pitchFamily="66" charset="0"/>
              </a:endParaRPr>
            </a:p>
          </p:txBody>
        </p:sp>
        <p:sp>
          <p:nvSpPr>
            <p:cNvPr id="74830" name="Rectangle 20"/>
            <p:cNvSpPr>
              <a:spLocks noChangeArrowheads="1"/>
            </p:cNvSpPr>
            <p:nvPr/>
          </p:nvSpPr>
          <p:spPr bwMode="auto">
            <a:xfrm>
              <a:off x="1535113" y="6181725"/>
              <a:ext cx="285335"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ea typeface="MS PGothic" panose="020B0600070205080204" pitchFamily="34" charset="-128"/>
                </a:defRPr>
              </a:lvl1pPr>
              <a:lvl2pPr marL="742950" indent="-285750">
                <a:spcBef>
                  <a:spcPct val="20000"/>
                </a:spcBef>
                <a:buChar char="–"/>
                <a:defRPr sz="2800">
                  <a:solidFill>
                    <a:schemeClr val="tx1"/>
                  </a:solidFill>
                  <a:latin typeface="Times New Roman" panose="02020603050405020304" pitchFamily="18" charset="0"/>
                  <a:ea typeface="MS PGothic" panose="020B0600070205080204" pitchFamily="34" charset="-128"/>
                </a:defRPr>
              </a:lvl2pPr>
              <a:lvl3pPr marL="1143000" indent="-228600">
                <a:spcBef>
                  <a:spcPct val="20000"/>
                </a:spcBef>
                <a:buChar char="•"/>
                <a:defRPr sz="2400">
                  <a:solidFill>
                    <a:schemeClr val="tx1"/>
                  </a:solidFill>
                  <a:latin typeface="Times New Roman" panose="02020603050405020304" pitchFamily="18" charset="0"/>
                  <a:ea typeface="MS PGothic"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Arial" panose="020B0604020202020204" pitchFamily="34" charset="0"/>
                </a:rPr>
                <a:t>0.4</a:t>
              </a:r>
              <a:endParaRPr lang="en-US" altLang="en-US" sz="1600">
                <a:latin typeface="Papyrus" panose="03070502060502030205" pitchFamily="66" charset="0"/>
              </a:endParaRPr>
            </a:p>
          </p:txBody>
        </p:sp>
        <p:sp>
          <p:nvSpPr>
            <p:cNvPr id="74831" name="Rectangle 21"/>
            <p:cNvSpPr>
              <a:spLocks noChangeArrowheads="1"/>
            </p:cNvSpPr>
            <p:nvPr/>
          </p:nvSpPr>
          <p:spPr bwMode="auto">
            <a:xfrm>
              <a:off x="1925638" y="6181725"/>
              <a:ext cx="285335"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ea typeface="MS PGothic" panose="020B0600070205080204" pitchFamily="34" charset="-128"/>
                </a:defRPr>
              </a:lvl1pPr>
              <a:lvl2pPr marL="742950" indent="-285750">
                <a:spcBef>
                  <a:spcPct val="20000"/>
                </a:spcBef>
                <a:buChar char="–"/>
                <a:defRPr sz="2800">
                  <a:solidFill>
                    <a:schemeClr val="tx1"/>
                  </a:solidFill>
                  <a:latin typeface="Times New Roman" panose="02020603050405020304" pitchFamily="18" charset="0"/>
                  <a:ea typeface="MS PGothic" panose="020B0600070205080204" pitchFamily="34" charset="-128"/>
                </a:defRPr>
              </a:lvl2pPr>
              <a:lvl3pPr marL="1143000" indent="-228600">
                <a:spcBef>
                  <a:spcPct val="20000"/>
                </a:spcBef>
                <a:buChar char="•"/>
                <a:defRPr sz="2400">
                  <a:solidFill>
                    <a:schemeClr val="tx1"/>
                  </a:solidFill>
                  <a:latin typeface="Times New Roman" panose="02020603050405020304" pitchFamily="18" charset="0"/>
                  <a:ea typeface="MS PGothic"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Arial" panose="020B0604020202020204" pitchFamily="34" charset="0"/>
                </a:rPr>
                <a:t>0.6</a:t>
              </a:r>
              <a:endParaRPr lang="en-US" altLang="en-US" sz="1600">
                <a:latin typeface="Papyrus" panose="03070502060502030205" pitchFamily="66" charset="0"/>
              </a:endParaRPr>
            </a:p>
          </p:txBody>
        </p:sp>
        <p:sp>
          <p:nvSpPr>
            <p:cNvPr id="74832" name="Rectangle 22"/>
            <p:cNvSpPr>
              <a:spLocks noChangeArrowheads="1"/>
            </p:cNvSpPr>
            <p:nvPr/>
          </p:nvSpPr>
          <p:spPr bwMode="auto">
            <a:xfrm>
              <a:off x="2317750" y="6181725"/>
              <a:ext cx="285335"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ea typeface="MS PGothic" panose="020B0600070205080204" pitchFamily="34" charset="-128"/>
                </a:defRPr>
              </a:lvl1pPr>
              <a:lvl2pPr marL="742950" indent="-285750">
                <a:spcBef>
                  <a:spcPct val="20000"/>
                </a:spcBef>
                <a:buChar char="–"/>
                <a:defRPr sz="2800">
                  <a:solidFill>
                    <a:schemeClr val="tx1"/>
                  </a:solidFill>
                  <a:latin typeface="Times New Roman" panose="02020603050405020304" pitchFamily="18" charset="0"/>
                  <a:ea typeface="MS PGothic" panose="020B0600070205080204" pitchFamily="34" charset="-128"/>
                </a:defRPr>
              </a:lvl2pPr>
              <a:lvl3pPr marL="1143000" indent="-228600">
                <a:spcBef>
                  <a:spcPct val="20000"/>
                </a:spcBef>
                <a:buChar char="•"/>
                <a:defRPr sz="2400">
                  <a:solidFill>
                    <a:schemeClr val="tx1"/>
                  </a:solidFill>
                  <a:latin typeface="Times New Roman" panose="02020603050405020304" pitchFamily="18" charset="0"/>
                  <a:ea typeface="MS PGothic"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Arial" panose="020B0604020202020204" pitchFamily="34" charset="0"/>
                </a:rPr>
                <a:t>0.8</a:t>
              </a:r>
              <a:endParaRPr lang="en-US" altLang="en-US" sz="1600">
                <a:latin typeface="Papyrus" panose="03070502060502030205" pitchFamily="66" charset="0"/>
              </a:endParaRPr>
            </a:p>
          </p:txBody>
        </p:sp>
        <p:sp>
          <p:nvSpPr>
            <p:cNvPr id="74833" name="Rectangle 23"/>
            <p:cNvSpPr>
              <a:spLocks noChangeArrowheads="1"/>
            </p:cNvSpPr>
            <p:nvPr/>
          </p:nvSpPr>
          <p:spPr bwMode="auto">
            <a:xfrm>
              <a:off x="2730986" y="6181725"/>
              <a:ext cx="113814"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ea typeface="MS PGothic" panose="020B0600070205080204" pitchFamily="34" charset="-128"/>
                </a:defRPr>
              </a:lvl1pPr>
              <a:lvl2pPr marL="742950" indent="-285750">
                <a:spcBef>
                  <a:spcPct val="20000"/>
                </a:spcBef>
                <a:buChar char="–"/>
                <a:defRPr sz="2800">
                  <a:solidFill>
                    <a:schemeClr val="tx1"/>
                  </a:solidFill>
                  <a:latin typeface="Times New Roman" panose="02020603050405020304" pitchFamily="18" charset="0"/>
                  <a:ea typeface="MS PGothic" panose="020B0600070205080204" pitchFamily="34" charset="-128"/>
                </a:defRPr>
              </a:lvl2pPr>
              <a:lvl3pPr marL="1143000" indent="-228600">
                <a:spcBef>
                  <a:spcPct val="20000"/>
                </a:spcBef>
                <a:buChar char="•"/>
                <a:defRPr sz="2400">
                  <a:solidFill>
                    <a:schemeClr val="tx1"/>
                  </a:solidFill>
                  <a:latin typeface="Times New Roman" panose="02020603050405020304" pitchFamily="18" charset="0"/>
                  <a:ea typeface="MS PGothic"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Arial" panose="020B0604020202020204" pitchFamily="34" charset="0"/>
                </a:rPr>
                <a:t>1</a:t>
              </a:r>
              <a:endParaRPr lang="en-US" altLang="en-US" sz="1600">
                <a:latin typeface="Papyrus" panose="03070502060502030205" pitchFamily="66" charset="0"/>
              </a:endParaRPr>
            </a:p>
          </p:txBody>
        </p:sp>
        <p:sp>
          <p:nvSpPr>
            <p:cNvPr id="74834" name="Line 24"/>
            <p:cNvSpPr>
              <a:spLocks noChangeShapeType="1"/>
            </p:cNvSpPr>
            <p:nvPr/>
          </p:nvSpPr>
          <p:spPr bwMode="auto">
            <a:xfrm flipV="1">
              <a:off x="758825" y="4330700"/>
              <a:ext cx="1588" cy="168751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4835" name="Line 25"/>
            <p:cNvSpPr>
              <a:spLocks noChangeShapeType="1"/>
            </p:cNvSpPr>
            <p:nvPr/>
          </p:nvSpPr>
          <p:spPr bwMode="auto">
            <a:xfrm flipH="1">
              <a:off x="714375" y="6018213"/>
              <a:ext cx="44450" cy="1588"/>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4836" name="Line 26"/>
            <p:cNvSpPr>
              <a:spLocks noChangeShapeType="1"/>
            </p:cNvSpPr>
            <p:nvPr/>
          </p:nvSpPr>
          <p:spPr bwMode="auto">
            <a:xfrm flipH="1">
              <a:off x="714375" y="5680075"/>
              <a:ext cx="44450" cy="1588"/>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4837" name="Line 27"/>
            <p:cNvSpPr>
              <a:spLocks noChangeShapeType="1"/>
            </p:cNvSpPr>
            <p:nvPr/>
          </p:nvSpPr>
          <p:spPr bwMode="auto">
            <a:xfrm flipH="1">
              <a:off x="714375" y="5341938"/>
              <a:ext cx="44450" cy="1588"/>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4838" name="Line 28"/>
            <p:cNvSpPr>
              <a:spLocks noChangeShapeType="1"/>
            </p:cNvSpPr>
            <p:nvPr/>
          </p:nvSpPr>
          <p:spPr bwMode="auto">
            <a:xfrm flipH="1">
              <a:off x="714375" y="5008563"/>
              <a:ext cx="44450" cy="1588"/>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4839" name="Line 29"/>
            <p:cNvSpPr>
              <a:spLocks noChangeShapeType="1"/>
            </p:cNvSpPr>
            <p:nvPr/>
          </p:nvSpPr>
          <p:spPr bwMode="auto">
            <a:xfrm flipH="1">
              <a:off x="714375" y="4668838"/>
              <a:ext cx="44450" cy="1588"/>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4840" name="Line 30"/>
            <p:cNvSpPr>
              <a:spLocks noChangeShapeType="1"/>
            </p:cNvSpPr>
            <p:nvPr/>
          </p:nvSpPr>
          <p:spPr bwMode="auto">
            <a:xfrm flipH="1">
              <a:off x="714375" y="4330700"/>
              <a:ext cx="44450" cy="1588"/>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4841" name="Rectangle 31"/>
            <p:cNvSpPr>
              <a:spLocks noChangeArrowheads="1"/>
            </p:cNvSpPr>
            <p:nvPr/>
          </p:nvSpPr>
          <p:spPr bwMode="auto">
            <a:xfrm>
              <a:off x="495508" y="5895103"/>
              <a:ext cx="113814"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ea typeface="MS PGothic" panose="020B0600070205080204" pitchFamily="34" charset="-128"/>
                </a:defRPr>
              </a:lvl1pPr>
              <a:lvl2pPr marL="742950" indent="-285750">
                <a:spcBef>
                  <a:spcPct val="20000"/>
                </a:spcBef>
                <a:buChar char="–"/>
                <a:defRPr sz="2800">
                  <a:solidFill>
                    <a:schemeClr val="tx1"/>
                  </a:solidFill>
                  <a:latin typeface="Times New Roman" panose="02020603050405020304" pitchFamily="18" charset="0"/>
                  <a:ea typeface="MS PGothic" panose="020B0600070205080204" pitchFamily="34" charset="-128"/>
                </a:defRPr>
              </a:lvl2pPr>
              <a:lvl3pPr marL="1143000" indent="-228600">
                <a:spcBef>
                  <a:spcPct val="20000"/>
                </a:spcBef>
                <a:buChar char="•"/>
                <a:defRPr sz="2400">
                  <a:solidFill>
                    <a:schemeClr val="tx1"/>
                  </a:solidFill>
                  <a:latin typeface="Times New Roman" panose="02020603050405020304" pitchFamily="18" charset="0"/>
                  <a:ea typeface="MS PGothic"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Arial" panose="020B0604020202020204" pitchFamily="34" charset="0"/>
                </a:rPr>
                <a:t>0</a:t>
              </a:r>
              <a:endParaRPr lang="en-US" altLang="en-US" sz="1600">
                <a:latin typeface="Papyrus" panose="03070502060502030205" pitchFamily="66" charset="0"/>
              </a:endParaRPr>
            </a:p>
          </p:txBody>
        </p:sp>
        <p:sp>
          <p:nvSpPr>
            <p:cNvPr id="74842" name="Rectangle 36"/>
            <p:cNvSpPr>
              <a:spLocks noChangeArrowheads="1"/>
            </p:cNvSpPr>
            <p:nvPr/>
          </p:nvSpPr>
          <p:spPr bwMode="auto">
            <a:xfrm>
              <a:off x="495508" y="4207590"/>
              <a:ext cx="113814"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ea typeface="MS PGothic" panose="020B0600070205080204" pitchFamily="34" charset="-128"/>
                </a:defRPr>
              </a:lvl1pPr>
              <a:lvl2pPr marL="742950" indent="-285750">
                <a:spcBef>
                  <a:spcPct val="20000"/>
                </a:spcBef>
                <a:buChar char="–"/>
                <a:defRPr sz="2800">
                  <a:solidFill>
                    <a:schemeClr val="tx1"/>
                  </a:solidFill>
                  <a:latin typeface="Times New Roman" panose="02020603050405020304" pitchFamily="18" charset="0"/>
                  <a:ea typeface="MS PGothic" panose="020B0600070205080204" pitchFamily="34" charset="-128"/>
                </a:defRPr>
              </a:lvl2pPr>
              <a:lvl3pPr marL="1143000" indent="-228600">
                <a:spcBef>
                  <a:spcPct val="20000"/>
                </a:spcBef>
                <a:buChar char="•"/>
                <a:defRPr sz="2400">
                  <a:solidFill>
                    <a:schemeClr val="tx1"/>
                  </a:solidFill>
                  <a:latin typeface="Times New Roman" panose="02020603050405020304" pitchFamily="18" charset="0"/>
                  <a:ea typeface="MS PGothic"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Arial" panose="020B0604020202020204" pitchFamily="34" charset="0"/>
                </a:rPr>
                <a:t>1</a:t>
              </a:r>
              <a:endParaRPr lang="en-US" altLang="en-US" sz="1600">
                <a:latin typeface="Papyrus" panose="03070502060502030205" pitchFamily="66" charset="0"/>
              </a:endParaRPr>
            </a:p>
          </p:txBody>
        </p:sp>
        <p:sp>
          <p:nvSpPr>
            <p:cNvPr id="74843" name="Rectangle 37"/>
            <p:cNvSpPr>
              <a:spLocks noChangeArrowheads="1"/>
            </p:cNvSpPr>
            <p:nvPr/>
          </p:nvSpPr>
          <p:spPr bwMode="auto">
            <a:xfrm>
              <a:off x="758825" y="4264025"/>
              <a:ext cx="2101850" cy="1822450"/>
            </a:xfrm>
            <a:prstGeom prst="rect">
              <a:avLst/>
            </a:prstGeom>
            <a:noFill/>
            <a:ln w="4763">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ea typeface="MS PGothic" panose="020B0600070205080204" pitchFamily="34" charset="-128"/>
                </a:defRPr>
              </a:lvl1pPr>
              <a:lvl2pPr marL="742950" indent="-285750">
                <a:spcBef>
                  <a:spcPct val="20000"/>
                </a:spcBef>
                <a:buChar char="–"/>
                <a:defRPr sz="2800">
                  <a:solidFill>
                    <a:schemeClr val="tx1"/>
                  </a:solidFill>
                  <a:latin typeface="Times New Roman" panose="02020603050405020304" pitchFamily="18" charset="0"/>
                  <a:ea typeface="MS PGothic" panose="020B0600070205080204" pitchFamily="34" charset="-128"/>
                </a:defRPr>
              </a:lvl2pPr>
              <a:lvl3pPr marL="1143000" indent="-228600">
                <a:spcBef>
                  <a:spcPct val="20000"/>
                </a:spcBef>
                <a:buChar char="•"/>
                <a:defRPr sz="2400">
                  <a:solidFill>
                    <a:schemeClr val="tx1"/>
                  </a:solidFill>
                  <a:latin typeface="Times New Roman" panose="02020603050405020304" pitchFamily="18" charset="0"/>
                  <a:ea typeface="MS PGothic"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9pPr>
            </a:lstStyle>
            <a:p>
              <a:pPr eaLnBrk="1" hangingPunct="1">
                <a:spcBef>
                  <a:spcPct val="0"/>
                </a:spcBef>
                <a:buFontTx/>
                <a:buNone/>
              </a:pPr>
              <a:endParaRPr lang="en-US" altLang="en-US" sz="1600">
                <a:latin typeface="Papyrus" panose="03070502060502030205" pitchFamily="66" charset="0"/>
              </a:endParaRPr>
            </a:p>
          </p:txBody>
        </p:sp>
        <p:sp>
          <p:nvSpPr>
            <p:cNvPr id="74844" name="Freeform 39"/>
            <p:cNvSpPr>
              <a:spLocks/>
            </p:cNvSpPr>
            <p:nvPr/>
          </p:nvSpPr>
          <p:spPr bwMode="auto">
            <a:xfrm>
              <a:off x="835025" y="4330700"/>
              <a:ext cx="1947863" cy="1687513"/>
            </a:xfrm>
            <a:custGeom>
              <a:avLst/>
              <a:gdLst>
                <a:gd name="T0" fmla="*/ 2147483646 w 1227"/>
                <a:gd name="T1" fmla="*/ 2147483646 h 1063"/>
                <a:gd name="T2" fmla="*/ 2147483646 w 1227"/>
                <a:gd name="T3" fmla="*/ 2147483646 h 1063"/>
                <a:gd name="T4" fmla="*/ 2147483646 w 1227"/>
                <a:gd name="T5" fmla="*/ 2147483646 h 1063"/>
                <a:gd name="T6" fmla="*/ 2147483646 w 1227"/>
                <a:gd name="T7" fmla="*/ 2147483646 h 1063"/>
                <a:gd name="T8" fmla="*/ 2147483646 w 1227"/>
                <a:gd name="T9" fmla="*/ 2147483646 h 1063"/>
                <a:gd name="T10" fmla="*/ 2147483646 w 1227"/>
                <a:gd name="T11" fmla="*/ 2147483646 h 1063"/>
                <a:gd name="T12" fmla="*/ 2147483646 w 1227"/>
                <a:gd name="T13" fmla="*/ 2147483646 h 1063"/>
                <a:gd name="T14" fmla="*/ 2147483646 w 1227"/>
                <a:gd name="T15" fmla="*/ 2147483646 h 1063"/>
                <a:gd name="T16" fmla="*/ 2147483646 w 1227"/>
                <a:gd name="T17" fmla="*/ 2147483646 h 1063"/>
                <a:gd name="T18" fmla="*/ 2147483646 w 1227"/>
                <a:gd name="T19" fmla="*/ 2147483646 h 1063"/>
                <a:gd name="T20" fmla="*/ 2147483646 w 1227"/>
                <a:gd name="T21" fmla="*/ 2147483646 h 1063"/>
                <a:gd name="T22" fmla="*/ 2147483646 w 1227"/>
                <a:gd name="T23" fmla="*/ 2147483646 h 1063"/>
                <a:gd name="T24" fmla="*/ 2147483646 w 1227"/>
                <a:gd name="T25" fmla="*/ 2147483646 h 1063"/>
                <a:gd name="T26" fmla="*/ 2147483646 w 1227"/>
                <a:gd name="T27" fmla="*/ 2147483646 h 1063"/>
                <a:gd name="T28" fmla="*/ 2147483646 w 1227"/>
                <a:gd name="T29" fmla="*/ 2147483646 h 1063"/>
                <a:gd name="T30" fmla="*/ 2147483646 w 1227"/>
                <a:gd name="T31" fmla="*/ 2147483646 h 1063"/>
                <a:gd name="T32" fmla="*/ 2147483646 w 1227"/>
                <a:gd name="T33" fmla="*/ 2147483646 h 1063"/>
                <a:gd name="T34" fmla="*/ 2147483646 w 1227"/>
                <a:gd name="T35" fmla="*/ 2147483646 h 1063"/>
                <a:gd name="T36" fmla="*/ 2147483646 w 1227"/>
                <a:gd name="T37" fmla="*/ 2147483646 h 1063"/>
                <a:gd name="T38" fmla="*/ 2147483646 w 1227"/>
                <a:gd name="T39" fmla="*/ 2147483646 h 1063"/>
                <a:gd name="T40" fmla="*/ 2147483646 w 1227"/>
                <a:gd name="T41" fmla="*/ 2147483646 h 1063"/>
                <a:gd name="T42" fmla="*/ 2147483646 w 1227"/>
                <a:gd name="T43" fmla="*/ 2147483646 h 1063"/>
                <a:gd name="T44" fmla="*/ 2147483646 w 1227"/>
                <a:gd name="T45" fmla="*/ 2147483646 h 1063"/>
                <a:gd name="T46" fmla="*/ 2147483646 w 1227"/>
                <a:gd name="T47" fmla="*/ 2147483646 h 1063"/>
                <a:gd name="T48" fmla="*/ 2147483646 w 1227"/>
                <a:gd name="T49" fmla="*/ 2147483646 h 1063"/>
                <a:gd name="T50" fmla="*/ 2147483646 w 1227"/>
                <a:gd name="T51" fmla="*/ 2147483646 h 1063"/>
                <a:gd name="T52" fmla="*/ 2147483646 w 1227"/>
                <a:gd name="T53" fmla="*/ 2147483646 h 1063"/>
                <a:gd name="T54" fmla="*/ 2147483646 w 1227"/>
                <a:gd name="T55" fmla="*/ 2147483646 h 1063"/>
                <a:gd name="T56" fmla="*/ 2147483646 w 1227"/>
                <a:gd name="T57" fmla="*/ 2147483646 h 1063"/>
                <a:gd name="T58" fmla="*/ 2147483646 w 1227"/>
                <a:gd name="T59" fmla="*/ 2147483646 h 1063"/>
                <a:gd name="T60" fmla="*/ 2147483646 w 1227"/>
                <a:gd name="T61" fmla="*/ 2147483646 h 1063"/>
                <a:gd name="T62" fmla="*/ 2147483646 w 1227"/>
                <a:gd name="T63" fmla="*/ 2147483646 h 1063"/>
                <a:gd name="T64" fmla="*/ 2147483646 w 1227"/>
                <a:gd name="T65" fmla="*/ 2147483646 h 1063"/>
                <a:gd name="T66" fmla="*/ 2147483646 w 1227"/>
                <a:gd name="T67" fmla="*/ 2147483646 h 1063"/>
                <a:gd name="T68" fmla="*/ 2147483646 w 1227"/>
                <a:gd name="T69" fmla="*/ 2147483646 h 1063"/>
                <a:gd name="T70" fmla="*/ 2147483646 w 1227"/>
                <a:gd name="T71" fmla="*/ 2147483646 h 1063"/>
                <a:gd name="T72" fmla="*/ 2147483646 w 1227"/>
                <a:gd name="T73" fmla="*/ 2147483646 h 1063"/>
                <a:gd name="T74" fmla="*/ 2147483646 w 1227"/>
                <a:gd name="T75" fmla="*/ 2147483646 h 1063"/>
                <a:gd name="T76" fmla="*/ 2147483646 w 1227"/>
                <a:gd name="T77" fmla="*/ 2147483646 h 1063"/>
                <a:gd name="T78" fmla="*/ 2147483646 w 1227"/>
                <a:gd name="T79" fmla="*/ 2147483646 h 1063"/>
                <a:gd name="T80" fmla="*/ 2147483646 w 1227"/>
                <a:gd name="T81" fmla="*/ 2147483646 h 1063"/>
                <a:gd name="T82" fmla="*/ 2147483646 w 1227"/>
                <a:gd name="T83" fmla="*/ 2147483646 h 1063"/>
                <a:gd name="T84" fmla="*/ 2147483646 w 1227"/>
                <a:gd name="T85" fmla="*/ 2147483646 h 1063"/>
                <a:gd name="T86" fmla="*/ 2147483646 w 1227"/>
                <a:gd name="T87" fmla="*/ 2147483646 h 1063"/>
                <a:gd name="T88" fmla="*/ 2147483646 w 1227"/>
                <a:gd name="T89" fmla="*/ 2147483646 h 1063"/>
                <a:gd name="T90" fmla="*/ 2147483646 w 1227"/>
                <a:gd name="T91" fmla="*/ 2147483646 h 1063"/>
                <a:gd name="T92" fmla="*/ 2147483646 w 1227"/>
                <a:gd name="T93" fmla="*/ 2147483646 h 1063"/>
                <a:gd name="T94" fmla="*/ 2147483646 w 1227"/>
                <a:gd name="T95" fmla="*/ 2147483646 h 1063"/>
                <a:gd name="T96" fmla="*/ 2147483646 w 1227"/>
                <a:gd name="T97" fmla="*/ 2147483646 h 1063"/>
                <a:gd name="T98" fmla="*/ 2147483646 w 1227"/>
                <a:gd name="T99" fmla="*/ 2147483646 h 1063"/>
                <a:gd name="T100" fmla="*/ 2147483646 w 1227"/>
                <a:gd name="T101" fmla="*/ 2147483646 h 1063"/>
                <a:gd name="T102" fmla="*/ 2147483646 w 1227"/>
                <a:gd name="T103" fmla="*/ 2147483646 h 1063"/>
                <a:gd name="T104" fmla="*/ 2147483646 w 1227"/>
                <a:gd name="T105" fmla="*/ 2147483646 h 1063"/>
                <a:gd name="T106" fmla="*/ 2147483646 w 1227"/>
                <a:gd name="T107" fmla="*/ 2147483646 h 1063"/>
                <a:gd name="T108" fmla="*/ 2147483646 w 1227"/>
                <a:gd name="T109" fmla="*/ 2147483646 h 1063"/>
                <a:gd name="T110" fmla="*/ 2147483646 w 1227"/>
                <a:gd name="T111" fmla="*/ 2147483646 h 1063"/>
                <a:gd name="T112" fmla="*/ 2147483646 w 1227"/>
                <a:gd name="T113" fmla="*/ 2147483646 h 1063"/>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227"/>
                <a:gd name="T172" fmla="*/ 0 h 1063"/>
                <a:gd name="T173" fmla="*/ 1227 w 1227"/>
                <a:gd name="T174" fmla="*/ 1063 h 1063"/>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227" h="1063">
                  <a:moveTo>
                    <a:pt x="0" y="1063"/>
                  </a:moveTo>
                  <a:lnTo>
                    <a:pt x="0" y="1057"/>
                  </a:lnTo>
                  <a:lnTo>
                    <a:pt x="296" y="1057"/>
                  </a:lnTo>
                  <a:lnTo>
                    <a:pt x="296" y="1051"/>
                  </a:lnTo>
                  <a:lnTo>
                    <a:pt x="296" y="1045"/>
                  </a:lnTo>
                  <a:lnTo>
                    <a:pt x="296" y="1042"/>
                  </a:lnTo>
                  <a:lnTo>
                    <a:pt x="296" y="1036"/>
                  </a:lnTo>
                  <a:lnTo>
                    <a:pt x="299" y="1036"/>
                  </a:lnTo>
                  <a:lnTo>
                    <a:pt x="299" y="1029"/>
                  </a:lnTo>
                  <a:lnTo>
                    <a:pt x="299" y="1023"/>
                  </a:lnTo>
                  <a:lnTo>
                    <a:pt x="299" y="1020"/>
                  </a:lnTo>
                  <a:lnTo>
                    <a:pt x="299" y="1014"/>
                  </a:lnTo>
                  <a:lnTo>
                    <a:pt x="299" y="1008"/>
                  </a:lnTo>
                  <a:lnTo>
                    <a:pt x="299" y="1002"/>
                  </a:lnTo>
                  <a:lnTo>
                    <a:pt x="299" y="999"/>
                  </a:lnTo>
                  <a:lnTo>
                    <a:pt x="299" y="993"/>
                  </a:lnTo>
                  <a:lnTo>
                    <a:pt x="299" y="987"/>
                  </a:lnTo>
                  <a:lnTo>
                    <a:pt x="299" y="984"/>
                  </a:lnTo>
                  <a:lnTo>
                    <a:pt x="302" y="984"/>
                  </a:lnTo>
                  <a:lnTo>
                    <a:pt x="302" y="978"/>
                  </a:lnTo>
                  <a:lnTo>
                    <a:pt x="302" y="972"/>
                  </a:lnTo>
                  <a:lnTo>
                    <a:pt x="302" y="966"/>
                  </a:lnTo>
                  <a:lnTo>
                    <a:pt x="302" y="962"/>
                  </a:lnTo>
                  <a:lnTo>
                    <a:pt x="302" y="956"/>
                  </a:lnTo>
                  <a:lnTo>
                    <a:pt x="302" y="950"/>
                  </a:lnTo>
                  <a:lnTo>
                    <a:pt x="302" y="944"/>
                  </a:lnTo>
                  <a:lnTo>
                    <a:pt x="302" y="941"/>
                  </a:lnTo>
                  <a:lnTo>
                    <a:pt x="302" y="935"/>
                  </a:lnTo>
                  <a:lnTo>
                    <a:pt x="302" y="929"/>
                  </a:lnTo>
                  <a:lnTo>
                    <a:pt x="302" y="923"/>
                  </a:lnTo>
                  <a:lnTo>
                    <a:pt x="302" y="920"/>
                  </a:lnTo>
                  <a:lnTo>
                    <a:pt x="302" y="914"/>
                  </a:lnTo>
                  <a:lnTo>
                    <a:pt x="302" y="908"/>
                  </a:lnTo>
                  <a:lnTo>
                    <a:pt x="302" y="902"/>
                  </a:lnTo>
                  <a:lnTo>
                    <a:pt x="302" y="899"/>
                  </a:lnTo>
                  <a:lnTo>
                    <a:pt x="302" y="892"/>
                  </a:lnTo>
                  <a:lnTo>
                    <a:pt x="302" y="886"/>
                  </a:lnTo>
                  <a:lnTo>
                    <a:pt x="302" y="880"/>
                  </a:lnTo>
                  <a:lnTo>
                    <a:pt x="302" y="877"/>
                  </a:lnTo>
                  <a:lnTo>
                    <a:pt x="302" y="871"/>
                  </a:lnTo>
                  <a:lnTo>
                    <a:pt x="302" y="865"/>
                  </a:lnTo>
                  <a:lnTo>
                    <a:pt x="302" y="859"/>
                  </a:lnTo>
                  <a:lnTo>
                    <a:pt x="302" y="856"/>
                  </a:lnTo>
                  <a:lnTo>
                    <a:pt x="305" y="856"/>
                  </a:lnTo>
                  <a:lnTo>
                    <a:pt x="305" y="850"/>
                  </a:lnTo>
                  <a:lnTo>
                    <a:pt x="305" y="844"/>
                  </a:lnTo>
                  <a:lnTo>
                    <a:pt x="305" y="838"/>
                  </a:lnTo>
                  <a:lnTo>
                    <a:pt x="305" y="835"/>
                  </a:lnTo>
                  <a:lnTo>
                    <a:pt x="305" y="828"/>
                  </a:lnTo>
                  <a:lnTo>
                    <a:pt x="305" y="822"/>
                  </a:lnTo>
                  <a:lnTo>
                    <a:pt x="305" y="816"/>
                  </a:lnTo>
                  <a:lnTo>
                    <a:pt x="305" y="813"/>
                  </a:lnTo>
                  <a:lnTo>
                    <a:pt x="305" y="807"/>
                  </a:lnTo>
                  <a:lnTo>
                    <a:pt x="305" y="801"/>
                  </a:lnTo>
                  <a:lnTo>
                    <a:pt x="305" y="798"/>
                  </a:lnTo>
                  <a:lnTo>
                    <a:pt x="305" y="792"/>
                  </a:lnTo>
                  <a:lnTo>
                    <a:pt x="305" y="786"/>
                  </a:lnTo>
                  <a:lnTo>
                    <a:pt x="305" y="780"/>
                  </a:lnTo>
                  <a:lnTo>
                    <a:pt x="305" y="777"/>
                  </a:lnTo>
                  <a:lnTo>
                    <a:pt x="305" y="771"/>
                  </a:lnTo>
                  <a:lnTo>
                    <a:pt x="305" y="765"/>
                  </a:lnTo>
                  <a:lnTo>
                    <a:pt x="305" y="758"/>
                  </a:lnTo>
                  <a:lnTo>
                    <a:pt x="305" y="755"/>
                  </a:lnTo>
                  <a:lnTo>
                    <a:pt x="305" y="749"/>
                  </a:lnTo>
                  <a:lnTo>
                    <a:pt x="305" y="743"/>
                  </a:lnTo>
                  <a:lnTo>
                    <a:pt x="305" y="737"/>
                  </a:lnTo>
                  <a:lnTo>
                    <a:pt x="305" y="734"/>
                  </a:lnTo>
                  <a:lnTo>
                    <a:pt x="305" y="728"/>
                  </a:lnTo>
                  <a:lnTo>
                    <a:pt x="305" y="722"/>
                  </a:lnTo>
                  <a:lnTo>
                    <a:pt x="305" y="716"/>
                  </a:lnTo>
                  <a:lnTo>
                    <a:pt x="305" y="713"/>
                  </a:lnTo>
                  <a:lnTo>
                    <a:pt x="305" y="707"/>
                  </a:lnTo>
                  <a:lnTo>
                    <a:pt x="305" y="701"/>
                  </a:lnTo>
                  <a:lnTo>
                    <a:pt x="305" y="694"/>
                  </a:lnTo>
                  <a:lnTo>
                    <a:pt x="305" y="691"/>
                  </a:lnTo>
                  <a:lnTo>
                    <a:pt x="305" y="685"/>
                  </a:lnTo>
                  <a:lnTo>
                    <a:pt x="305" y="679"/>
                  </a:lnTo>
                  <a:lnTo>
                    <a:pt x="305" y="673"/>
                  </a:lnTo>
                  <a:lnTo>
                    <a:pt x="305" y="670"/>
                  </a:lnTo>
                  <a:lnTo>
                    <a:pt x="305" y="664"/>
                  </a:lnTo>
                  <a:lnTo>
                    <a:pt x="305" y="658"/>
                  </a:lnTo>
                  <a:lnTo>
                    <a:pt x="305" y="652"/>
                  </a:lnTo>
                  <a:lnTo>
                    <a:pt x="305" y="649"/>
                  </a:lnTo>
                  <a:lnTo>
                    <a:pt x="308" y="649"/>
                  </a:lnTo>
                  <a:lnTo>
                    <a:pt x="308" y="643"/>
                  </a:lnTo>
                  <a:lnTo>
                    <a:pt x="308" y="637"/>
                  </a:lnTo>
                  <a:lnTo>
                    <a:pt x="308" y="634"/>
                  </a:lnTo>
                  <a:lnTo>
                    <a:pt x="308" y="627"/>
                  </a:lnTo>
                  <a:lnTo>
                    <a:pt x="308" y="621"/>
                  </a:lnTo>
                  <a:lnTo>
                    <a:pt x="308" y="615"/>
                  </a:lnTo>
                  <a:lnTo>
                    <a:pt x="308" y="612"/>
                  </a:lnTo>
                  <a:lnTo>
                    <a:pt x="308" y="606"/>
                  </a:lnTo>
                  <a:lnTo>
                    <a:pt x="308" y="600"/>
                  </a:lnTo>
                  <a:lnTo>
                    <a:pt x="308" y="594"/>
                  </a:lnTo>
                  <a:lnTo>
                    <a:pt x="308" y="591"/>
                  </a:lnTo>
                  <a:lnTo>
                    <a:pt x="308" y="585"/>
                  </a:lnTo>
                  <a:lnTo>
                    <a:pt x="308" y="579"/>
                  </a:lnTo>
                  <a:lnTo>
                    <a:pt x="308" y="573"/>
                  </a:lnTo>
                  <a:lnTo>
                    <a:pt x="308" y="570"/>
                  </a:lnTo>
                  <a:lnTo>
                    <a:pt x="308" y="564"/>
                  </a:lnTo>
                  <a:lnTo>
                    <a:pt x="308" y="557"/>
                  </a:lnTo>
                  <a:lnTo>
                    <a:pt x="308" y="551"/>
                  </a:lnTo>
                  <a:lnTo>
                    <a:pt x="308" y="548"/>
                  </a:lnTo>
                  <a:lnTo>
                    <a:pt x="308" y="542"/>
                  </a:lnTo>
                  <a:lnTo>
                    <a:pt x="308" y="536"/>
                  </a:lnTo>
                  <a:lnTo>
                    <a:pt x="308" y="530"/>
                  </a:lnTo>
                  <a:lnTo>
                    <a:pt x="308" y="527"/>
                  </a:lnTo>
                  <a:lnTo>
                    <a:pt x="308" y="521"/>
                  </a:lnTo>
                  <a:lnTo>
                    <a:pt x="308" y="515"/>
                  </a:lnTo>
                  <a:lnTo>
                    <a:pt x="308" y="509"/>
                  </a:lnTo>
                  <a:lnTo>
                    <a:pt x="308" y="506"/>
                  </a:lnTo>
                  <a:lnTo>
                    <a:pt x="308" y="500"/>
                  </a:lnTo>
                  <a:lnTo>
                    <a:pt x="308" y="494"/>
                  </a:lnTo>
                  <a:lnTo>
                    <a:pt x="308" y="487"/>
                  </a:lnTo>
                  <a:lnTo>
                    <a:pt x="308" y="484"/>
                  </a:lnTo>
                  <a:lnTo>
                    <a:pt x="308" y="478"/>
                  </a:lnTo>
                  <a:lnTo>
                    <a:pt x="308" y="472"/>
                  </a:lnTo>
                  <a:lnTo>
                    <a:pt x="308" y="466"/>
                  </a:lnTo>
                  <a:lnTo>
                    <a:pt x="308" y="463"/>
                  </a:lnTo>
                  <a:lnTo>
                    <a:pt x="308" y="457"/>
                  </a:lnTo>
                  <a:lnTo>
                    <a:pt x="308" y="451"/>
                  </a:lnTo>
                  <a:lnTo>
                    <a:pt x="308" y="448"/>
                  </a:lnTo>
                  <a:lnTo>
                    <a:pt x="308" y="442"/>
                  </a:lnTo>
                  <a:lnTo>
                    <a:pt x="308" y="436"/>
                  </a:lnTo>
                  <a:lnTo>
                    <a:pt x="308" y="430"/>
                  </a:lnTo>
                  <a:lnTo>
                    <a:pt x="308" y="427"/>
                  </a:lnTo>
                  <a:lnTo>
                    <a:pt x="308" y="420"/>
                  </a:lnTo>
                  <a:lnTo>
                    <a:pt x="308" y="414"/>
                  </a:lnTo>
                  <a:lnTo>
                    <a:pt x="308" y="408"/>
                  </a:lnTo>
                  <a:lnTo>
                    <a:pt x="311" y="408"/>
                  </a:lnTo>
                  <a:lnTo>
                    <a:pt x="311" y="405"/>
                  </a:lnTo>
                  <a:lnTo>
                    <a:pt x="311" y="399"/>
                  </a:lnTo>
                  <a:lnTo>
                    <a:pt x="311" y="393"/>
                  </a:lnTo>
                  <a:lnTo>
                    <a:pt x="311" y="387"/>
                  </a:lnTo>
                  <a:lnTo>
                    <a:pt x="311" y="384"/>
                  </a:lnTo>
                  <a:lnTo>
                    <a:pt x="311" y="378"/>
                  </a:lnTo>
                  <a:lnTo>
                    <a:pt x="311" y="372"/>
                  </a:lnTo>
                  <a:lnTo>
                    <a:pt x="311" y="366"/>
                  </a:lnTo>
                  <a:lnTo>
                    <a:pt x="311" y="363"/>
                  </a:lnTo>
                  <a:lnTo>
                    <a:pt x="311" y="356"/>
                  </a:lnTo>
                  <a:lnTo>
                    <a:pt x="311" y="350"/>
                  </a:lnTo>
                  <a:lnTo>
                    <a:pt x="311" y="344"/>
                  </a:lnTo>
                  <a:lnTo>
                    <a:pt x="311" y="341"/>
                  </a:lnTo>
                  <a:lnTo>
                    <a:pt x="311" y="335"/>
                  </a:lnTo>
                  <a:lnTo>
                    <a:pt x="311" y="329"/>
                  </a:lnTo>
                  <a:lnTo>
                    <a:pt x="311" y="323"/>
                  </a:lnTo>
                  <a:lnTo>
                    <a:pt x="311" y="320"/>
                  </a:lnTo>
                  <a:lnTo>
                    <a:pt x="311" y="314"/>
                  </a:lnTo>
                  <a:lnTo>
                    <a:pt x="311" y="308"/>
                  </a:lnTo>
                  <a:lnTo>
                    <a:pt x="311" y="302"/>
                  </a:lnTo>
                  <a:lnTo>
                    <a:pt x="311" y="299"/>
                  </a:lnTo>
                  <a:lnTo>
                    <a:pt x="311" y="293"/>
                  </a:lnTo>
                  <a:lnTo>
                    <a:pt x="311" y="286"/>
                  </a:lnTo>
                  <a:lnTo>
                    <a:pt x="311" y="283"/>
                  </a:lnTo>
                  <a:lnTo>
                    <a:pt x="311" y="277"/>
                  </a:lnTo>
                  <a:lnTo>
                    <a:pt x="311" y="271"/>
                  </a:lnTo>
                  <a:lnTo>
                    <a:pt x="311" y="265"/>
                  </a:lnTo>
                  <a:lnTo>
                    <a:pt x="311" y="262"/>
                  </a:lnTo>
                  <a:lnTo>
                    <a:pt x="311" y="256"/>
                  </a:lnTo>
                  <a:lnTo>
                    <a:pt x="311" y="250"/>
                  </a:lnTo>
                  <a:lnTo>
                    <a:pt x="311" y="244"/>
                  </a:lnTo>
                  <a:lnTo>
                    <a:pt x="311" y="241"/>
                  </a:lnTo>
                  <a:lnTo>
                    <a:pt x="311" y="235"/>
                  </a:lnTo>
                  <a:lnTo>
                    <a:pt x="311" y="229"/>
                  </a:lnTo>
                  <a:lnTo>
                    <a:pt x="311" y="222"/>
                  </a:lnTo>
                  <a:lnTo>
                    <a:pt x="311" y="219"/>
                  </a:lnTo>
                  <a:lnTo>
                    <a:pt x="311" y="213"/>
                  </a:lnTo>
                  <a:lnTo>
                    <a:pt x="311" y="207"/>
                  </a:lnTo>
                  <a:lnTo>
                    <a:pt x="314" y="207"/>
                  </a:lnTo>
                  <a:lnTo>
                    <a:pt x="314" y="201"/>
                  </a:lnTo>
                  <a:lnTo>
                    <a:pt x="314" y="198"/>
                  </a:lnTo>
                  <a:lnTo>
                    <a:pt x="314" y="192"/>
                  </a:lnTo>
                  <a:lnTo>
                    <a:pt x="314" y="186"/>
                  </a:lnTo>
                  <a:lnTo>
                    <a:pt x="314" y="180"/>
                  </a:lnTo>
                  <a:lnTo>
                    <a:pt x="314" y="177"/>
                  </a:lnTo>
                  <a:lnTo>
                    <a:pt x="314" y="171"/>
                  </a:lnTo>
                  <a:lnTo>
                    <a:pt x="314" y="165"/>
                  </a:lnTo>
                  <a:lnTo>
                    <a:pt x="314" y="159"/>
                  </a:lnTo>
                  <a:lnTo>
                    <a:pt x="314" y="155"/>
                  </a:lnTo>
                  <a:lnTo>
                    <a:pt x="314" y="149"/>
                  </a:lnTo>
                  <a:lnTo>
                    <a:pt x="314" y="143"/>
                  </a:lnTo>
                  <a:lnTo>
                    <a:pt x="314" y="137"/>
                  </a:lnTo>
                  <a:lnTo>
                    <a:pt x="314" y="134"/>
                  </a:lnTo>
                  <a:lnTo>
                    <a:pt x="314" y="128"/>
                  </a:lnTo>
                  <a:lnTo>
                    <a:pt x="314" y="122"/>
                  </a:lnTo>
                  <a:lnTo>
                    <a:pt x="314" y="116"/>
                  </a:lnTo>
                  <a:lnTo>
                    <a:pt x="314" y="113"/>
                  </a:lnTo>
                  <a:lnTo>
                    <a:pt x="314" y="107"/>
                  </a:lnTo>
                  <a:lnTo>
                    <a:pt x="314" y="101"/>
                  </a:lnTo>
                  <a:lnTo>
                    <a:pt x="314" y="98"/>
                  </a:lnTo>
                  <a:lnTo>
                    <a:pt x="314" y="92"/>
                  </a:lnTo>
                  <a:lnTo>
                    <a:pt x="314" y="85"/>
                  </a:lnTo>
                  <a:lnTo>
                    <a:pt x="314" y="79"/>
                  </a:lnTo>
                  <a:lnTo>
                    <a:pt x="317" y="79"/>
                  </a:lnTo>
                  <a:lnTo>
                    <a:pt x="317" y="76"/>
                  </a:lnTo>
                  <a:lnTo>
                    <a:pt x="317" y="70"/>
                  </a:lnTo>
                  <a:lnTo>
                    <a:pt x="317" y="64"/>
                  </a:lnTo>
                  <a:lnTo>
                    <a:pt x="317" y="58"/>
                  </a:lnTo>
                  <a:lnTo>
                    <a:pt x="317" y="55"/>
                  </a:lnTo>
                  <a:lnTo>
                    <a:pt x="317" y="49"/>
                  </a:lnTo>
                  <a:lnTo>
                    <a:pt x="317" y="43"/>
                  </a:lnTo>
                  <a:lnTo>
                    <a:pt x="317" y="37"/>
                  </a:lnTo>
                  <a:lnTo>
                    <a:pt x="317" y="34"/>
                  </a:lnTo>
                  <a:lnTo>
                    <a:pt x="317" y="28"/>
                  </a:lnTo>
                  <a:lnTo>
                    <a:pt x="317" y="21"/>
                  </a:lnTo>
                  <a:lnTo>
                    <a:pt x="320" y="21"/>
                  </a:lnTo>
                  <a:lnTo>
                    <a:pt x="320" y="15"/>
                  </a:lnTo>
                  <a:lnTo>
                    <a:pt x="320" y="12"/>
                  </a:lnTo>
                  <a:lnTo>
                    <a:pt x="320" y="6"/>
                  </a:lnTo>
                  <a:lnTo>
                    <a:pt x="323" y="6"/>
                  </a:lnTo>
                  <a:lnTo>
                    <a:pt x="323" y="0"/>
                  </a:lnTo>
                  <a:lnTo>
                    <a:pt x="1227" y="0"/>
                  </a:lnTo>
                </a:path>
              </a:pathLst>
            </a:custGeom>
            <a:noFill/>
            <a:ln w="4763">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74845" name="Freeform 40"/>
            <p:cNvSpPr>
              <a:spLocks/>
            </p:cNvSpPr>
            <p:nvPr/>
          </p:nvSpPr>
          <p:spPr bwMode="auto">
            <a:xfrm>
              <a:off x="835025" y="4330700"/>
              <a:ext cx="1947863" cy="1687513"/>
            </a:xfrm>
            <a:custGeom>
              <a:avLst/>
              <a:gdLst>
                <a:gd name="T0" fmla="*/ 2147483646 w 1227"/>
                <a:gd name="T1" fmla="*/ 2147483646 h 1063"/>
                <a:gd name="T2" fmla="*/ 2147483646 w 1227"/>
                <a:gd name="T3" fmla="*/ 2147483646 h 1063"/>
                <a:gd name="T4" fmla="*/ 2147483646 w 1227"/>
                <a:gd name="T5" fmla="*/ 2147483646 h 1063"/>
                <a:gd name="T6" fmla="*/ 2147483646 w 1227"/>
                <a:gd name="T7" fmla="*/ 2147483646 h 1063"/>
                <a:gd name="T8" fmla="*/ 2147483646 w 1227"/>
                <a:gd name="T9" fmla="*/ 2147483646 h 1063"/>
                <a:gd name="T10" fmla="*/ 2147483646 w 1227"/>
                <a:gd name="T11" fmla="*/ 2147483646 h 1063"/>
                <a:gd name="T12" fmla="*/ 2147483646 w 1227"/>
                <a:gd name="T13" fmla="*/ 2147483646 h 1063"/>
                <a:gd name="T14" fmla="*/ 2147483646 w 1227"/>
                <a:gd name="T15" fmla="*/ 2147483646 h 1063"/>
                <a:gd name="T16" fmla="*/ 2147483646 w 1227"/>
                <a:gd name="T17" fmla="*/ 2147483646 h 1063"/>
                <a:gd name="T18" fmla="*/ 2147483646 w 1227"/>
                <a:gd name="T19" fmla="*/ 2147483646 h 1063"/>
                <a:gd name="T20" fmla="*/ 2147483646 w 1227"/>
                <a:gd name="T21" fmla="*/ 2147483646 h 1063"/>
                <a:gd name="T22" fmla="*/ 2147483646 w 1227"/>
                <a:gd name="T23" fmla="*/ 2147483646 h 1063"/>
                <a:gd name="T24" fmla="*/ 2147483646 w 1227"/>
                <a:gd name="T25" fmla="*/ 2147483646 h 1063"/>
                <a:gd name="T26" fmla="*/ 2147483646 w 1227"/>
                <a:gd name="T27" fmla="*/ 2147483646 h 1063"/>
                <a:gd name="T28" fmla="*/ 2147483646 w 1227"/>
                <a:gd name="T29" fmla="*/ 2147483646 h 1063"/>
                <a:gd name="T30" fmla="*/ 2147483646 w 1227"/>
                <a:gd name="T31" fmla="*/ 2147483646 h 1063"/>
                <a:gd name="T32" fmla="*/ 2147483646 w 1227"/>
                <a:gd name="T33" fmla="*/ 2147483646 h 1063"/>
                <a:gd name="T34" fmla="*/ 2147483646 w 1227"/>
                <a:gd name="T35" fmla="*/ 2147483646 h 1063"/>
                <a:gd name="T36" fmla="*/ 2147483646 w 1227"/>
                <a:gd name="T37" fmla="*/ 2147483646 h 1063"/>
                <a:gd name="T38" fmla="*/ 2147483646 w 1227"/>
                <a:gd name="T39" fmla="*/ 2147483646 h 1063"/>
                <a:gd name="T40" fmla="*/ 2147483646 w 1227"/>
                <a:gd name="T41" fmla="*/ 2147483646 h 1063"/>
                <a:gd name="T42" fmla="*/ 2147483646 w 1227"/>
                <a:gd name="T43" fmla="*/ 2147483646 h 1063"/>
                <a:gd name="T44" fmla="*/ 2147483646 w 1227"/>
                <a:gd name="T45" fmla="*/ 2147483646 h 1063"/>
                <a:gd name="T46" fmla="*/ 2147483646 w 1227"/>
                <a:gd name="T47" fmla="*/ 2147483646 h 1063"/>
                <a:gd name="T48" fmla="*/ 2147483646 w 1227"/>
                <a:gd name="T49" fmla="*/ 2147483646 h 1063"/>
                <a:gd name="T50" fmla="*/ 2147483646 w 1227"/>
                <a:gd name="T51" fmla="*/ 2147483646 h 1063"/>
                <a:gd name="T52" fmla="*/ 2147483646 w 1227"/>
                <a:gd name="T53" fmla="*/ 2147483646 h 1063"/>
                <a:gd name="T54" fmla="*/ 2147483646 w 1227"/>
                <a:gd name="T55" fmla="*/ 2147483646 h 1063"/>
                <a:gd name="T56" fmla="*/ 2147483646 w 1227"/>
                <a:gd name="T57" fmla="*/ 2147483646 h 1063"/>
                <a:gd name="T58" fmla="*/ 2147483646 w 1227"/>
                <a:gd name="T59" fmla="*/ 2147483646 h 1063"/>
                <a:gd name="T60" fmla="*/ 2147483646 w 1227"/>
                <a:gd name="T61" fmla="*/ 2147483646 h 1063"/>
                <a:gd name="T62" fmla="*/ 2147483646 w 1227"/>
                <a:gd name="T63" fmla="*/ 2147483646 h 1063"/>
                <a:gd name="T64" fmla="*/ 2147483646 w 1227"/>
                <a:gd name="T65" fmla="*/ 2147483646 h 1063"/>
                <a:gd name="T66" fmla="*/ 2147483646 w 1227"/>
                <a:gd name="T67" fmla="*/ 2147483646 h 1063"/>
                <a:gd name="T68" fmla="*/ 2147483646 w 1227"/>
                <a:gd name="T69" fmla="*/ 2147483646 h 1063"/>
                <a:gd name="T70" fmla="*/ 2147483646 w 1227"/>
                <a:gd name="T71" fmla="*/ 2147483646 h 1063"/>
                <a:gd name="T72" fmla="*/ 2147483646 w 1227"/>
                <a:gd name="T73" fmla="*/ 2147483646 h 1063"/>
                <a:gd name="T74" fmla="*/ 2147483646 w 1227"/>
                <a:gd name="T75" fmla="*/ 2147483646 h 1063"/>
                <a:gd name="T76" fmla="*/ 2147483646 w 1227"/>
                <a:gd name="T77" fmla="*/ 2147483646 h 1063"/>
                <a:gd name="T78" fmla="*/ 2147483646 w 1227"/>
                <a:gd name="T79" fmla="*/ 2147483646 h 1063"/>
                <a:gd name="T80" fmla="*/ 2147483646 w 1227"/>
                <a:gd name="T81" fmla="*/ 2147483646 h 1063"/>
                <a:gd name="T82" fmla="*/ 2147483646 w 1227"/>
                <a:gd name="T83" fmla="*/ 2147483646 h 1063"/>
                <a:gd name="T84" fmla="*/ 2147483646 w 1227"/>
                <a:gd name="T85" fmla="*/ 2147483646 h 1063"/>
                <a:gd name="T86" fmla="*/ 2147483646 w 1227"/>
                <a:gd name="T87" fmla="*/ 2147483646 h 1063"/>
                <a:gd name="T88" fmla="*/ 2147483646 w 1227"/>
                <a:gd name="T89" fmla="*/ 2147483646 h 1063"/>
                <a:gd name="T90" fmla="*/ 2147483646 w 1227"/>
                <a:gd name="T91" fmla="*/ 2147483646 h 1063"/>
                <a:gd name="T92" fmla="*/ 2147483646 w 1227"/>
                <a:gd name="T93" fmla="*/ 2147483646 h 1063"/>
                <a:gd name="T94" fmla="*/ 2147483646 w 1227"/>
                <a:gd name="T95" fmla="*/ 2147483646 h 1063"/>
                <a:gd name="T96" fmla="*/ 2147483646 w 1227"/>
                <a:gd name="T97" fmla="*/ 2147483646 h 1063"/>
                <a:gd name="T98" fmla="*/ 2147483646 w 1227"/>
                <a:gd name="T99" fmla="*/ 2147483646 h 1063"/>
                <a:gd name="T100" fmla="*/ 2147483646 w 1227"/>
                <a:gd name="T101" fmla="*/ 2147483646 h 1063"/>
                <a:gd name="T102" fmla="*/ 2147483646 w 1227"/>
                <a:gd name="T103" fmla="*/ 2147483646 h 1063"/>
                <a:gd name="T104" fmla="*/ 2147483646 w 1227"/>
                <a:gd name="T105" fmla="*/ 2147483646 h 1063"/>
                <a:gd name="T106" fmla="*/ 2147483646 w 1227"/>
                <a:gd name="T107" fmla="*/ 2147483646 h 1063"/>
                <a:gd name="T108" fmla="*/ 2147483646 w 1227"/>
                <a:gd name="T109" fmla="*/ 2147483646 h 1063"/>
                <a:gd name="T110" fmla="*/ 2147483646 w 1227"/>
                <a:gd name="T111" fmla="*/ 2147483646 h 1063"/>
                <a:gd name="T112" fmla="*/ 2147483646 w 1227"/>
                <a:gd name="T113" fmla="*/ 2147483646 h 1063"/>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227"/>
                <a:gd name="T172" fmla="*/ 0 h 1063"/>
                <a:gd name="T173" fmla="*/ 1227 w 1227"/>
                <a:gd name="T174" fmla="*/ 1063 h 1063"/>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227" h="1063">
                  <a:moveTo>
                    <a:pt x="0" y="1063"/>
                  </a:moveTo>
                  <a:lnTo>
                    <a:pt x="296" y="1063"/>
                  </a:lnTo>
                  <a:lnTo>
                    <a:pt x="296" y="1057"/>
                  </a:lnTo>
                  <a:lnTo>
                    <a:pt x="296" y="1051"/>
                  </a:lnTo>
                  <a:lnTo>
                    <a:pt x="296" y="1045"/>
                  </a:lnTo>
                  <a:lnTo>
                    <a:pt x="296" y="1042"/>
                  </a:lnTo>
                  <a:lnTo>
                    <a:pt x="299" y="1042"/>
                  </a:lnTo>
                  <a:lnTo>
                    <a:pt x="299" y="1036"/>
                  </a:lnTo>
                  <a:lnTo>
                    <a:pt x="299" y="1029"/>
                  </a:lnTo>
                  <a:lnTo>
                    <a:pt x="299" y="1023"/>
                  </a:lnTo>
                  <a:lnTo>
                    <a:pt x="299" y="1020"/>
                  </a:lnTo>
                  <a:lnTo>
                    <a:pt x="299" y="1014"/>
                  </a:lnTo>
                  <a:lnTo>
                    <a:pt x="299" y="1008"/>
                  </a:lnTo>
                  <a:lnTo>
                    <a:pt x="299" y="1002"/>
                  </a:lnTo>
                  <a:lnTo>
                    <a:pt x="299" y="999"/>
                  </a:lnTo>
                  <a:lnTo>
                    <a:pt x="299" y="993"/>
                  </a:lnTo>
                  <a:lnTo>
                    <a:pt x="299" y="987"/>
                  </a:lnTo>
                  <a:lnTo>
                    <a:pt x="302" y="987"/>
                  </a:lnTo>
                  <a:lnTo>
                    <a:pt x="302" y="984"/>
                  </a:lnTo>
                  <a:lnTo>
                    <a:pt x="302" y="978"/>
                  </a:lnTo>
                  <a:lnTo>
                    <a:pt x="302" y="972"/>
                  </a:lnTo>
                  <a:lnTo>
                    <a:pt x="302" y="966"/>
                  </a:lnTo>
                  <a:lnTo>
                    <a:pt x="302" y="962"/>
                  </a:lnTo>
                  <a:lnTo>
                    <a:pt x="302" y="956"/>
                  </a:lnTo>
                  <a:lnTo>
                    <a:pt x="302" y="950"/>
                  </a:lnTo>
                  <a:lnTo>
                    <a:pt x="302" y="944"/>
                  </a:lnTo>
                  <a:lnTo>
                    <a:pt x="302" y="941"/>
                  </a:lnTo>
                  <a:lnTo>
                    <a:pt x="302" y="935"/>
                  </a:lnTo>
                  <a:lnTo>
                    <a:pt x="302" y="929"/>
                  </a:lnTo>
                  <a:lnTo>
                    <a:pt x="302" y="923"/>
                  </a:lnTo>
                  <a:lnTo>
                    <a:pt x="302" y="920"/>
                  </a:lnTo>
                  <a:lnTo>
                    <a:pt x="302" y="914"/>
                  </a:lnTo>
                  <a:lnTo>
                    <a:pt x="302" y="908"/>
                  </a:lnTo>
                  <a:lnTo>
                    <a:pt x="302" y="902"/>
                  </a:lnTo>
                  <a:lnTo>
                    <a:pt x="302" y="899"/>
                  </a:lnTo>
                  <a:lnTo>
                    <a:pt x="302" y="892"/>
                  </a:lnTo>
                  <a:lnTo>
                    <a:pt x="302" y="886"/>
                  </a:lnTo>
                  <a:lnTo>
                    <a:pt x="302" y="880"/>
                  </a:lnTo>
                  <a:lnTo>
                    <a:pt x="302" y="877"/>
                  </a:lnTo>
                  <a:lnTo>
                    <a:pt x="302" y="871"/>
                  </a:lnTo>
                  <a:lnTo>
                    <a:pt x="302" y="865"/>
                  </a:lnTo>
                  <a:lnTo>
                    <a:pt x="305" y="865"/>
                  </a:lnTo>
                  <a:lnTo>
                    <a:pt x="305" y="859"/>
                  </a:lnTo>
                  <a:lnTo>
                    <a:pt x="305" y="856"/>
                  </a:lnTo>
                  <a:lnTo>
                    <a:pt x="305" y="850"/>
                  </a:lnTo>
                  <a:lnTo>
                    <a:pt x="305" y="844"/>
                  </a:lnTo>
                  <a:lnTo>
                    <a:pt x="305" y="838"/>
                  </a:lnTo>
                  <a:lnTo>
                    <a:pt x="305" y="835"/>
                  </a:lnTo>
                  <a:lnTo>
                    <a:pt x="305" y="828"/>
                  </a:lnTo>
                  <a:lnTo>
                    <a:pt x="305" y="822"/>
                  </a:lnTo>
                  <a:lnTo>
                    <a:pt x="305" y="816"/>
                  </a:lnTo>
                  <a:lnTo>
                    <a:pt x="305" y="813"/>
                  </a:lnTo>
                  <a:lnTo>
                    <a:pt x="305" y="807"/>
                  </a:lnTo>
                  <a:lnTo>
                    <a:pt x="305" y="801"/>
                  </a:lnTo>
                  <a:lnTo>
                    <a:pt x="305" y="798"/>
                  </a:lnTo>
                  <a:lnTo>
                    <a:pt x="305" y="792"/>
                  </a:lnTo>
                  <a:lnTo>
                    <a:pt x="305" y="786"/>
                  </a:lnTo>
                  <a:lnTo>
                    <a:pt x="305" y="780"/>
                  </a:lnTo>
                  <a:lnTo>
                    <a:pt x="305" y="777"/>
                  </a:lnTo>
                  <a:lnTo>
                    <a:pt x="305" y="771"/>
                  </a:lnTo>
                  <a:lnTo>
                    <a:pt x="305" y="765"/>
                  </a:lnTo>
                  <a:lnTo>
                    <a:pt x="305" y="758"/>
                  </a:lnTo>
                  <a:lnTo>
                    <a:pt x="305" y="755"/>
                  </a:lnTo>
                  <a:lnTo>
                    <a:pt x="305" y="749"/>
                  </a:lnTo>
                  <a:lnTo>
                    <a:pt x="305" y="743"/>
                  </a:lnTo>
                  <a:lnTo>
                    <a:pt x="305" y="737"/>
                  </a:lnTo>
                  <a:lnTo>
                    <a:pt x="305" y="734"/>
                  </a:lnTo>
                  <a:lnTo>
                    <a:pt x="305" y="728"/>
                  </a:lnTo>
                  <a:lnTo>
                    <a:pt x="305" y="722"/>
                  </a:lnTo>
                  <a:lnTo>
                    <a:pt x="305" y="716"/>
                  </a:lnTo>
                  <a:lnTo>
                    <a:pt x="305" y="713"/>
                  </a:lnTo>
                  <a:lnTo>
                    <a:pt x="305" y="707"/>
                  </a:lnTo>
                  <a:lnTo>
                    <a:pt x="305" y="701"/>
                  </a:lnTo>
                  <a:lnTo>
                    <a:pt x="305" y="694"/>
                  </a:lnTo>
                  <a:lnTo>
                    <a:pt x="305" y="691"/>
                  </a:lnTo>
                  <a:lnTo>
                    <a:pt x="305" y="685"/>
                  </a:lnTo>
                  <a:lnTo>
                    <a:pt x="305" y="679"/>
                  </a:lnTo>
                  <a:lnTo>
                    <a:pt x="305" y="673"/>
                  </a:lnTo>
                  <a:lnTo>
                    <a:pt x="305" y="670"/>
                  </a:lnTo>
                  <a:lnTo>
                    <a:pt x="305" y="664"/>
                  </a:lnTo>
                  <a:lnTo>
                    <a:pt x="308" y="664"/>
                  </a:lnTo>
                  <a:lnTo>
                    <a:pt x="308" y="658"/>
                  </a:lnTo>
                  <a:lnTo>
                    <a:pt x="308" y="652"/>
                  </a:lnTo>
                  <a:lnTo>
                    <a:pt x="308" y="649"/>
                  </a:lnTo>
                  <a:lnTo>
                    <a:pt x="308" y="643"/>
                  </a:lnTo>
                  <a:lnTo>
                    <a:pt x="308" y="637"/>
                  </a:lnTo>
                  <a:lnTo>
                    <a:pt x="308" y="634"/>
                  </a:lnTo>
                  <a:lnTo>
                    <a:pt x="308" y="627"/>
                  </a:lnTo>
                  <a:lnTo>
                    <a:pt x="308" y="621"/>
                  </a:lnTo>
                  <a:lnTo>
                    <a:pt x="308" y="615"/>
                  </a:lnTo>
                  <a:lnTo>
                    <a:pt x="308" y="612"/>
                  </a:lnTo>
                  <a:lnTo>
                    <a:pt x="308" y="606"/>
                  </a:lnTo>
                  <a:lnTo>
                    <a:pt x="308" y="600"/>
                  </a:lnTo>
                  <a:lnTo>
                    <a:pt x="308" y="594"/>
                  </a:lnTo>
                  <a:lnTo>
                    <a:pt x="308" y="591"/>
                  </a:lnTo>
                  <a:lnTo>
                    <a:pt x="308" y="585"/>
                  </a:lnTo>
                  <a:lnTo>
                    <a:pt x="308" y="579"/>
                  </a:lnTo>
                  <a:lnTo>
                    <a:pt x="308" y="573"/>
                  </a:lnTo>
                  <a:lnTo>
                    <a:pt x="308" y="570"/>
                  </a:lnTo>
                  <a:lnTo>
                    <a:pt x="308" y="564"/>
                  </a:lnTo>
                  <a:lnTo>
                    <a:pt x="308" y="557"/>
                  </a:lnTo>
                  <a:lnTo>
                    <a:pt x="308" y="551"/>
                  </a:lnTo>
                  <a:lnTo>
                    <a:pt x="308" y="548"/>
                  </a:lnTo>
                  <a:lnTo>
                    <a:pt x="308" y="542"/>
                  </a:lnTo>
                  <a:lnTo>
                    <a:pt x="308" y="536"/>
                  </a:lnTo>
                  <a:lnTo>
                    <a:pt x="308" y="530"/>
                  </a:lnTo>
                  <a:lnTo>
                    <a:pt x="308" y="527"/>
                  </a:lnTo>
                  <a:lnTo>
                    <a:pt x="308" y="521"/>
                  </a:lnTo>
                  <a:lnTo>
                    <a:pt x="308" y="515"/>
                  </a:lnTo>
                  <a:lnTo>
                    <a:pt x="308" y="509"/>
                  </a:lnTo>
                  <a:lnTo>
                    <a:pt x="308" y="506"/>
                  </a:lnTo>
                  <a:lnTo>
                    <a:pt x="308" y="500"/>
                  </a:lnTo>
                  <a:lnTo>
                    <a:pt x="308" y="494"/>
                  </a:lnTo>
                  <a:lnTo>
                    <a:pt x="308" y="487"/>
                  </a:lnTo>
                  <a:lnTo>
                    <a:pt x="308" y="484"/>
                  </a:lnTo>
                  <a:lnTo>
                    <a:pt x="308" y="478"/>
                  </a:lnTo>
                  <a:lnTo>
                    <a:pt x="308" y="472"/>
                  </a:lnTo>
                  <a:lnTo>
                    <a:pt x="308" y="466"/>
                  </a:lnTo>
                  <a:lnTo>
                    <a:pt x="308" y="463"/>
                  </a:lnTo>
                  <a:lnTo>
                    <a:pt x="308" y="457"/>
                  </a:lnTo>
                  <a:lnTo>
                    <a:pt x="308" y="451"/>
                  </a:lnTo>
                  <a:lnTo>
                    <a:pt x="308" y="448"/>
                  </a:lnTo>
                  <a:lnTo>
                    <a:pt x="308" y="442"/>
                  </a:lnTo>
                  <a:lnTo>
                    <a:pt x="308" y="436"/>
                  </a:lnTo>
                  <a:lnTo>
                    <a:pt x="308" y="430"/>
                  </a:lnTo>
                  <a:lnTo>
                    <a:pt x="308" y="427"/>
                  </a:lnTo>
                  <a:lnTo>
                    <a:pt x="311" y="427"/>
                  </a:lnTo>
                  <a:lnTo>
                    <a:pt x="311" y="420"/>
                  </a:lnTo>
                  <a:lnTo>
                    <a:pt x="311" y="414"/>
                  </a:lnTo>
                  <a:lnTo>
                    <a:pt x="311" y="408"/>
                  </a:lnTo>
                  <a:lnTo>
                    <a:pt x="311" y="405"/>
                  </a:lnTo>
                  <a:lnTo>
                    <a:pt x="311" y="399"/>
                  </a:lnTo>
                  <a:lnTo>
                    <a:pt x="311" y="393"/>
                  </a:lnTo>
                  <a:lnTo>
                    <a:pt x="311" y="387"/>
                  </a:lnTo>
                  <a:lnTo>
                    <a:pt x="311" y="384"/>
                  </a:lnTo>
                  <a:lnTo>
                    <a:pt x="311" y="378"/>
                  </a:lnTo>
                  <a:lnTo>
                    <a:pt x="311" y="372"/>
                  </a:lnTo>
                  <a:lnTo>
                    <a:pt x="311" y="366"/>
                  </a:lnTo>
                  <a:lnTo>
                    <a:pt x="311" y="363"/>
                  </a:lnTo>
                  <a:lnTo>
                    <a:pt x="311" y="356"/>
                  </a:lnTo>
                  <a:lnTo>
                    <a:pt x="311" y="350"/>
                  </a:lnTo>
                  <a:lnTo>
                    <a:pt x="311" y="344"/>
                  </a:lnTo>
                  <a:lnTo>
                    <a:pt x="311" y="341"/>
                  </a:lnTo>
                  <a:lnTo>
                    <a:pt x="311" y="335"/>
                  </a:lnTo>
                  <a:lnTo>
                    <a:pt x="311" y="329"/>
                  </a:lnTo>
                  <a:lnTo>
                    <a:pt x="311" y="323"/>
                  </a:lnTo>
                  <a:lnTo>
                    <a:pt x="311" y="320"/>
                  </a:lnTo>
                  <a:lnTo>
                    <a:pt x="311" y="314"/>
                  </a:lnTo>
                  <a:lnTo>
                    <a:pt x="311" y="308"/>
                  </a:lnTo>
                  <a:lnTo>
                    <a:pt x="311" y="302"/>
                  </a:lnTo>
                  <a:lnTo>
                    <a:pt x="311" y="299"/>
                  </a:lnTo>
                  <a:lnTo>
                    <a:pt x="311" y="293"/>
                  </a:lnTo>
                  <a:lnTo>
                    <a:pt x="311" y="286"/>
                  </a:lnTo>
                  <a:lnTo>
                    <a:pt x="311" y="283"/>
                  </a:lnTo>
                  <a:lnTo>
                    <a:pt x="311" y="277"/>
                  </a:lnTo>
                  <a:lnTo>
                    <a:pt x="311" y="271"/>
                  </a:lnTo>
                  <a:lnTo>
                    <a:pt x="311" y="265"/>
                  </a:lnTo>
                  <a:lnTo>
                    <a:pt x="311" y="262"/>
                  </a:lnTo>
                  <a:lnTo>
                    <a:pt x="311" y="256"/>
                  </a:lnTo>
                  <a:lnTo>
                    <a:pt x="311" y="250"/>
                  </a:lnTo>
                  <a:lnTo>
                    <a:pt x="311" y="244"/>
                  </a:lnTo>
                  <a:lnTo>
                    <a:pt x="311" y="241"/>
                  </a:lnTo>
                  <a:lnTo>
                    <a:pt x="311" y="235"/>
                  </a:lnTo>
                  <a:lnTo>
                    <a:pt x="311" y="229"/>
                  </a:lnTo>
                  <a:lnTo>
                    <a:pt x="311" y="222"/>
                  </a:lnTo>
                  <a:lnTo>
                    <a:pt x="311" y="219"/>
                  </a:lnTo>
                  <a:lnTo>
                    <a:pt x="314" y="219"/>
                  </a:lnTo>
                  <a:lnTo>
                    <a:pt x="314" y="213"/>
                  </a:lnTo>
                  <a:lnTo>
                    <a:pt x="314" y="207"/>
                  </a:lnTo>
                  <a:lnTo>
                    <a:pt x="314" y="201"/>
                  </a:lnTo>
                  <a:lnTo>
                    <a:pt x="314" y="198"/>
                  </a:lnTo>
                  <a:lnTo>
                    <a:pt x="314" y="192"/>
                  </a:lnTo>
                  <a:lnTo>
                    <a:pt x="314" y="186"/>
                  </a:lnTo>
                  <a:lnTo>
                    <a:pt x="314" y="180"/>
                  </a:lnTo>
                  <a:lnTo>
                    <a:pt x="314" y="177"/>
                  </a:lnTo>
                  <a:lnTo>
                    <a:pt x="314" y="171"/>
                  </a:lnTo>
                  <a:lnTo>
                    <a:pt x="314" y="165"/>
                  </a:lnTo>
                  <a:lnTo>
                    <a:pt x="314" y="159"/>
                  </a:lnTo>
                  <a:lnTo>
                    <a:pt x="314" y="155"/>
                  </a:lnTo>
                  <a:lnTo>
                    <a:pt x="314" y="149"/>
                  </a:lnTo>
                  <a:lnTo>
                    <a:pt x="314" y="143"/>
                  </a:lnTo>
                  <a:lnTo>
                    <a:pt x="314" y="137"/>
                  </a:lnTo>
                  <a:lnTo>
                    <a:pt x="314" y="134"/>
                  </a:lnTo>
                  <a:lnTo>
                    <a:pt x="314" y="128"/>
                  </a:lnTo>
                  <a:lnTo>
                    <a:pt x="314" y="122"/>
                  </a:lnTo>
                  <a:lnTo>
                    <a:pt x="314" y="116"/>
                  </a:lnTo>
                  <a:lnTo>
                    <a:pt x="314" y="113"/>
                  </a:lnTo>
                  <a:lnTo>
                    <a:pt x="314" y="107"/>
                  </a:lnTo>
                  <a:lnTo>
                    <a:pt x="314" y="101"/>
                  </a:lnTo>
                  <a:lnTo>
                    <a:pt x="314" y="98"/>
                  </a:lnTo>
                  <a:lnTo>
                    <a:pt x="314" y="92"/>
                  </a:lnTo>
                  <a:lnTo>
                    <a:pt x="317" y="92"/>
                  </a:lnTo>
                  <a:lnTo>
                    <a:pt x="317" y="85"/>
                  </a:lnTo>
                  <a:lnTo>
                    <a:pt x="317" y="79"/>
                  </a:lnTo>
                  <a:lnTo>
                    <a:pt x="317" y="76"/>
                  </a:lnTo>
                  <a:lnTo>
                    <a:pt x="317" y="70"/>
                  </a:lnTo>
                  <a:lnTo>
                    <a:pt x="317" y="64"/>
                  </a:lnTo>
                  <a:lnTo>
                    <a:pt x="317" y="58"/>
                  </a:lnTo>
                  <a:lnTo>
                    <a:pt x="317" y="55"/>
                  </a:lnTo>
                  <a:lnTo>
                    <a:pt x="317" y="49"/>
                  </a:lnTo>
                  <a:lnTo>
                    <a:pt x="317" y="43"/>
                  </a:lnTo>
                  <a:lnTo>
                    <a:pt x="317" y="37"/>
                  </a:lnTo>
                  <a:lnTo>
                    <a:pt x="317" y="34"/>
                  </a:lnTo>
                  <a:lnTo>
                    <a:pt x="317" y="28"/>
                  </a:lnTo>
                  <a:lnTo>
                    <a:pt x="320" y="28"/>
                  </a:lnTo>
                  <a:lnTo>
                    <a:pt x="320" y="21"/>
                  </a:lnTo>
                  <a:lnTo>
                    <a:pt x="320" y="15"/>
                  </a:lnTo>
                  <a:lnTo>
                    <a:pt x="320" y="12"/>
                  </a:lnTo>
                  <a:lnTo>
                    <a:pt x="323" y="12"/>
                  </a:lnTo>
                  <a:lnTo>
                    <a:pt x="323" y="6"/>
                  </a:lnTo>
                  <a:lnTo>
                    <a:pt x="1227" y="6"/>
                  </a:lnTo>
                  <a:lnTo>
                    <a:pt x="1227" y="0"/>
                  </a:lnTo>
                </a:path>
              </a:pathLst>
            </a:custGeom>
            <a:noFill/>
            <a:ln w="19050">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74755" name="Group 114"/>
          <p:cNvGrpSpPr>
            <a:grpSpLocks/>
          </p:cNvGrpSpPr>
          <p:nvPr/>
        </p:nvGrpSpPr>
        <p:grpSpPr bwMode="auto">
          <a:xfrm>
            <a:off x="3276600" y="2057400"/>
            <a:ext cx="2673350" cy="2668588"/>
            <a:chOff x="3276600" y="3886200"/>
            <a:chExt cx="2673350" cy="2668588"/>
          </a:xfrm>
        </p:grpSpPr>
        <p:sp>
          <p:nvSpPr>
            <p:cNvPr id="74790" name="AutoShape 42"/>
            <p:cNvSpPr>
              <a:spLocks noChangeAspect="1" noChangeArrowheads="1" noTextEdit="1"/>
            </p:cNvSpPr>
            <p:nvPr/>
          </p:nvSpPr>
          <p:spPr bwMode="auto">
            <a:xfrm>
              <a:off x="3276600" y="3886200"/>
              <a:ext cx="2673350" cy="2668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74791" name="Oval 44"/>
            <p:cNvSpPr>
              <a:spLocks noChangeArrowheads="1"/>
            </p:cNvSpPr>
            <p:nvPr/>
          </p:nvSpPr>
          <p:spPr bwMode="auto">
            <a:xfrm>
              <a:off x="3716338" y="6003925"/>
              <a:ext cx="33338" cy="33338"/>
            </a:xfrm>
            <a:prstGeom prst="ellipse">
              <a:avLst/>
            </a:prstGeom>
            <a:noFill/>
            <a:ln w="4763">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ea typeface="MS PGothic" panose="020B0600070205080204" pitchFamily="34" charset="-128"/>
                </a:defRPr>
              </a:lvl1pPr>
              <a:lvl2pPr marL="742950" indent="-285750">
                <a:spcBef>
                  <a:spcPct val="20000"/>
                </a:spcBef>
                <a:buChar char="–"/>
                <a:defRPr sz="2800">
                  <a:solidFill>
                    <a:schemeClr val="tx1"/>
                  </a:solidFill>
                  <a:latin typeface="Times New Roman" panose="02020603050405020304" pitchFamily="18" charset="0"/>
                  <a:ea typeface="MS PGothic" panose="020B0600070205080204" pitchFamily="34" charset="-128"/>
                </a:defRPr>
              </a:lvl2pPr>
              <a:lvl3pPr marL="1143000" indent="-228600">
                <a:spcBef>
                  <a:spcPct val="20000"/>
                </a:spcBef>
                <a:buChar char="•"/>
                <a:defRPr sz="2400">
                  <a:solidFill>
                    <a:schemeClr val="tx1"/>
                  </a:solidFill>
                  <a:latin typeface="Times New Roman" panose="02020603050405020304" pitchFamily="18" charset="0"/>
                  <a:ea typeface="MS PGothic"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9pPr>
            </a:lstStyle>
            <a:p>
              <a:pPr eaLnBrk="1" hangingPunct="1">
                <a:spcBef>
                  <a:spcPct val="0"/>
                </a:spcBef>
                <a:buFontTx/>
                <a:buNone/>
              </a:pPr>
              <a:endParaRPr lang="en-US" altLang="en-US" sz="1600">
                <a:latin typeface="Papyrus" panose="03070502060502030205" pitchFamily="66" charset="0"/>
              </a:endParaRPr>
            </a:p>
          </p:txBody>
        </p:sp>
        <p:sp>
          <p:nvSpPr>
            <p:cNvPr id="74792" name="Oval 45"/>
            <p:cNvSpPr>
              <a:spLocks noChangeArrowheads="1"/>
            </p:cNvSpPr>
            <p:nvPr/>
          </p:nvSpPr>
          <p:spPr bwMode="auto">
            <a:xfrm>
              <a:off x="5664200" y="4316413"/>
              <a:ext cx="34925" cy="33338"/>
            </a:xfrm>
            <a:prstGeom prst="ellipse">
              <a:avLst/>
            </a:prstGeom>
            <a:noFill/>
            <a:ln w="4763">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ea typeface="MS PGothic" panose="020B0600070205080204" pitchFamily="34" charset="-128"/>
                </a:defRPr>
              </a:lvl1pPr>
              <a:lvl2pPr marL="742950" indent="-285750">
                <a:spcBef>
                  <a:spcPct val="20000"/>
                </a:spcBef>
                <a:buChar char="–"/>
                <a:defRPr sz="2800">
                  <a:solidFill>
                    <a:schemeClr val="tx1"/>
                  </a:solidFill>
                  <a:latin typeface="Times New Roman" panose="02020603050405020304" pitchFamily="18" charset="0"/>
                  <a:ea typeface="MS PGothic" panose="020B0600070205080204" pitchFamily="34" charset="-128"/>
                </a:defRPr>
              </a:lvl2pPr>
              <a:lvl3pPr marL="1143000" indent="-228600">
                <a:spcBef>
                  <a:spcPct val="20000"/>
                </a:spcBef>
                <a:buChar char="•"/>
                <a:defRPr sz="2400">
                  <a:solidFill>
                    <a:schemeClr val="tx1"/>
                  </a:solidFill>
                  <a:latin typeface="Times New Roman" panose="02020603050405020304" pitchFamily="18" charset="0"/>
                  <a:ea typeface="MS PGothic"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9pPr>
            </a:lstStyle>
            <a:p>
              <a:pPr eaLnBrk="1" hangingPunct="1">
                <a:spcBef>
                  <a:spcPct val="0"/>
                </a:spcBef>
                <a:buFontTx/>
                <a:buNone/>
              </a:pPr>
              <a:endParaRPr lang="en-US" altLang="en-US" sz="1600">
                <a:latin typeface="Papyrus" panose="03070502060502030205" pitchFamily="66" charset="0"/>
              </a:endParaRPr>
            </a:p>
          </p:txBody>
        </p:sp>
        <p:sp>
          <p:nvSpPr>
            <p:cNvPr id="74793" name="Line 46"/>
            <p:cNvSpPr>
              <a:spLocks noChangeShapeType="1"/>
            </p:cNvSpPr>
            <p:nvPr/>
          </p:nvSpPr>
          <p:spPr bwMode="auto">
            <a:xfrm>
              <a:off x="3730625" y="6086475"/>
              <a:ext cx="1947863" cy="1588"/>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4794" name="Line 47"/>
            <p:cNvSpPr>
              <a:spLocks noChangeShapeType="1"/>
            </p:cNvSpPr>
            <p:nvPr/>
          </p:nvSpPr>
          <p:spPr bwMode="auto">
            <a:xfrm>
              <a:off x="3730625" y="6086475"/>
              <a:ext cx="1588" cy="4286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4795" name="Line 48"/>
            <p:cNvSpPr>
              <a:spLocks noChangeShapeType="1"/>
            </p:cNvSpPr>
            <p:nvPr/>
          </p:nvSpPr>
          <p:spPr bwMode="auto">
            <a:xfrm>
              <a:off x="4122738" y="6086475"/>
              <a:ext cx="1588" cy="4286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4796" name="Line 49"/>
            <p:cNvSpPr>
              <a:spLocks noChangeShapeType="1"/>
            </p:cNvSpPr>
            <p:nvPr/>
          </p:nvSpPr>
          <p:spPr bwMode="auto">
            <a:xfrm>
              <a:off x="4510088" y="6086475"/>
              <a:ext cx="1588" cy="4286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4797" name="Line 50"/>
            <p:cNvSpPr>
              <a:spLocks noChangeShapeType="1"/>
            </p:cNvSpPr>
            <p:nvPr/>
          </p:nvSpPr>
          <p:spPr bwMode="auto">
            <a:xfrm>
              <a:off x="4900613" y="6086475"/>
              <a:ext cx="1588" cy="4286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4798" name="Line 51"/>
            <p:cNvSpPr>
              <a:spLocks noChangeShapeType="1"/>
            </p:cNvSpPr>
            <p:nvPr/>
          </p:nvSpPr>
          <p:spPr bwMode="auto">
            <a:xfrm>
              <a:off x="5292725" y="6086475"/>
              <a:ext cx="1588" cy="4286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4799" name="Line 52"/>
            <p:cNvSpPr>
              <a:spLocks noChangeShapeType="1"/>
            </p:cNvSpPr>
            <p:nvPr/>
          </p:nvSpPr>
          <p:spPr bwMode="auto">
            <a:xfrm>
              <a:off x="5678488" y="6086475"/>
              <a:ext cx="1588" cy="4286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4800" name="Rectangle 53"/>
            <p:cNvSpPr>
              <a:spLocks noChangeArrowheads="1"/>
            </p:cNvSpPr>
            <p:nvPr/>
          </p:nvSpPr>
          <p:spPr bwMode="auto">
            <a:xfrm>
              <a:off x="3678723" y="6181725"/>
              <a:ext cx="113814"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ea typeface="MS PGothic" panose="020B0600070205080204" pitchFamily="34" charset="-128"/>
                </a:defRPr>
              </a:lvl1pPr>
              <a:lvl2pPr marL="742950" indent="-285750">
                <a:spcBef>
                  <a:spcPct val="20000"/>
                </a:spcBef>
                <a:buChar char="–"/>
                <a:defRPr sz="2800">
                  <a:solidFill>
                    <a:schemeClr val="tx1"/>
                  </a:solidFill>
                  <a:latin typeface="Times New Roman" panose="02020603050405020304" pitchFamily="18" charset="0"/>
                  <a:ea typeface="MS PGothic" panose="020B0600070205080204" pitchFamily="34" charset="-128"/>
                </a:defRPr>
              </a:lvl2pPr>
              <a:lvl3pPr marL="1143000" indent="-228600">
                <a:spcBef>
                  <a:spcPct val="20000"/>
                </a:spcBef>
                <a:buChar char="•"/>
                <a:defRPr sz="2400">
                  <a:solidFill>
                    <a:schemeClr val="tx1"/>
                  </a:solidFill>
                  <a:latin typeface="Times New Roman" panose="02020603050405020304" pitchFamily="18" charset="0"/>
                  <a:ea typeface="MS PGothic"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Arial" panose="020B0604020202020204" pitchFamily="34" charset="0"/>
                </a:rPr>
                <a:t>0</a:t>
              </a:r>
              <a:endParaRPr lang="en-US" altLang="en-US" sz="1600">
                <a:latin typeface="Papyrus" panose="03070502060502030205" pitchFamily="66" charset="0"/>
              </a:endParaRPr>
            </a:p>
          </p:txBody>
        </p:sp>
        <p:sp>
          <p:nvSpPr>
            <p:cNvPr id="74801" name="Rectangle 54"/>
            <p:cNvSpPr>
              <a:spLocks noChangeArrowheads="1"/>
            </p:cNvSpPr>
            <p:nvPr/>
          </p:nvSpPr>
          <p:spPr bwMode="auto">
            <a:xfrm>
              <a:off x="4043363" y="6181725"/>
              <a:ext cx="285335"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ea typeface="MS PGothic" panose="020B0600070205080204" pitchFamily="34" charset="-128"/>
                </a:defRPr>
              </a:lvl1pPr>
              <a:lvl2pPr marL="742950" indent="-285750">
                <a:spcBef>
                  <a:spcPct val="20000"/>
                </a:spcBef>
                <a:buChar char="–"/>
                <a:defRPr sz="2800">
                  <a:solidFill>
                    <a:schemeClr val="tx1"/>
                  </a:solidFill>
                  <a:latin typeface="Times New Roman" panose="02020603050405020304" pitchFamily="18" charset="0"/>
                  <a:ea typeface="MS PGothic" panose="020B0600070205080204" pitchFamily="34" charset="-128"/>
                </a:defRPr>
              </a:lvl2pPr>
              <a:lvl3pPr marL="1143000" indent="-228600">
                <a:spcBef>
                  <a:spcPct val="20000"/>
                </a:spcBef>
                <a:buChar char="•"/>
                <a:defRPr sz="2400">
                  <a:solidFill>
                    <a:schemeClr val="tx1"/>
                  </a:solidFill>
                  <a:latin typeface="Times New Roman" panose="02020603050405020304" pitchFamily="18" charset="0"/>
                  <a:ea typeface="MS PGothic"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Arial" panose="020B0604020202020204" pitchFamily="34" charset="0"/>
                </a:rPr>
                <a:t>0.2</a:t>
              </a:r>
              <a:endParaRPr lang="en-US" altLang="en-US" sz="1600">
                <a:latin typeface="Papyrus" panose="03070502060502030205" pitchFamily="66" charset="0"/>
              </a:endParaRPr>
            </a:p>
          </p:txBody>
        </p:sp>
        <p:sp>
          <p:nvSpPr>
            <p:cNvPr id="74802" name="Rectangle 55"/>
            <p:cNvSpPr>
              <a:spLocks noChangeArrowheads="1"/>
            </p:cNvSpPr>
            <p:nvPr/>
          </p:nvSpPr>
          <p:spPr bwMode="auto">
            <a:xfrm>
              <a:off x="4430713" y="6181725"/>
              <a:ext cx="285335"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ea typeface="MS PGothic" panose="020B0600070205080204" pitchFamily="34" charset="-128"/>
                </a:defRPr>
              </a:lvl1pPr>
              <a:lvl2pPr marL="742950" indent="-285750">
                <a:spcBef>
                  <a:spcPct val="20000"/>
                </a:spcBef>
                <a:buChar char="–"/>
                <a:defRPr sz="2800">
                  <a:solidFill>
                    <a:schemeClr val="tx1"/>
                  </a:solidFill>
                  <a:latin typeface="Times New Roman" panose="02020603050405020304" pitchFamily="18" charset="0"/>
                  <a:ea typeface="MS PGothic" panose="020B0600070205080204" pitchFamily="34" charset="-128"/>
                </a:defRPr>
              </a:lvl2pPr>
              <a:lvl3pPr marL="1143000" indent="-228600">
                <a:spcBef>
                  <a:spcPct val="20000"/>
                </a:spcBef>
                <a:buChar char="•"/>
                <a:defRPr sz="2400">
                  <a:solidFill>
                    <a:schemeClr val="tx1"/>
                  </a:solidFill>
                  <a:latin typeface="Times New Roman" panose="02020603050405020304" pitchFamily="18" charset="0"/>
                  <a:ea typeface="MS PGothic"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Arial" panose="020B0604020202020204" pitchFamily="34" charset="0"/>
                </a:rPr>
                <a:t>0.4</a:t>
              </a:r>
              <a:endParaRPr lang="en-US" altLang="en-US" sz="1600">
                <a:latin typeface="Papyrus" panose="03070502060502030205" pitchFamily="66" charset="0"/>
              </a:endParaRPr>
            </a:p>
          </p:txBody>
        </p:sp>
        <p:sp>
          <p:nvSpPr>
            <p:cNvPr id="74803" name="Rectangle 56"/>
            <p:cNvSpPr>
              <a:spLocks noChangeArrowheads="1"/>
            </p:cNvSpPr>
            <p:nvPr/>
          </p:nvSpPr>
          <p:spPr bwMode="auto">
            <a:xfrm>
              <a:off x="4821238" y="6181725"/>
              <a:ext cx="285335"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ea typeface="MS PGothic" panose="020B0600070205080204" pitchFamily="34" charset="-128"/>
                </a:defRPr>
              </a:lvl1pPr>
              <a:lvl2pPr marL="742950" indent="-285750">
                <a:spcBef>
                  <a:spcPct val="20000"/>
                </a:spcBef>
                <a:buChar char="–"/>
                <a:defRPr sz="2800">
                  <a:solidFill>
                    <a:schemeClr val="tx1"/>
                  </a:solidFill>
                  <a:latin typeface="Times New Roman" panose="02020603050405020304" pitchFamily="18" charset="0"/>
                  <a:ea typeface="MS PGothic" panose="020B0600070205080204" pitchFamily="34" charset="-128"/>
                </a:defRPr>
              </a:lvl2pPr>
              <a:lvl3pPr marL="1143000" indent="-228600">
                <a:spcBef>
                  <a:spcPct val="20000"/>
                </a:spcBef>
                <a:buChar char="•"/>
                <a:defRPr sz="2400">
                  <a:solidFill>
                    <a:schemeClr val="tx1"/>
                  </a:solidFill>
                  <a:latin typeface="Times New Roman" panose="02020603050405020304" pitchFamily="18" charset="0"/>
                  <a:ea typeface="MS PGothic"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Arial" panose="020B0604020202020204" pitchFamily="34" charset="0"/>
                </a:rPr>
                <a:t>0.6</a:t>
              </a:r>
              <a:endParaRPr lang="en-US" altLang="en-US" sz="1600">
                <a:latin typeface="Papyrus" panose="03070502060502030205" pitchFamily="66" charset="0"/>
              </a:endParaRPr>
            </a:p>
          </p:txBody>
        </p:sp>
        <p:sp>
          <p:nvSpPr>
            <p:cNvPr id="74804" name="Rectangle 57"/>
            <p:cNvSpPr>
              <a:spLocks noChangeArrowheads="1"/>
            </p:cNvSpPr>
            <p:nvPr/>
          </p:nvSpPr>
          <p:spPr bwMode="auto">
            <a:xfrm>
              <a:off x="5213350" y="6181725"/>
              <a:ext cx="285335"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ea typeface="MS PGothic" panose="020B0600070205080204" pitchFamily="34" charset="-128"/>
                </a:defRPr>
              </a:lvl1pPr>
              <a:lvl2pPr marL="742950" indent="-285750">
                <a:spcBef>
                  <a:spcPct val="20000"/>
                </a:spcBef>
                <a:buChar char="–"/>
                <a:defRPr sz="2800">
                  <a:solidFill>
                    <a:schemeClr val="tx1"/>
                  </a:solidFill>
                  <a:latin typeface="Times New Roman" panose="02020603050405020304" pitchFamily="18" charset="0"/>
                  <a:ea typeface="MS PGothic" panose="020B0600070205080204" pitchFamily="34" charset="-128"/>
                </a:defRPr>
              </a:lvl2pPr>
              <a:lvl3pPr marL="1143000" indent="-228600">
                <a:spcBef>
                  <a:spcPct val="20000"/>
                </a:spcBef>
                <a:buChar char="•"/>
                <a:defRPr sz="2400">
                  <a:solidFill>
                    <a:schemeClr val="tx1"/>
                  </a:solidFill>
                  <a:latin typeface="Times New Roman" panose="02020603050405020304" pitchFamily="18" charset="0"/>
                  <a:ea typeface="MS PGothic"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Arial" panose="020B0604020202020204" pitchFamily="34" charset="0"/>
                </a:rPr>
                <a:t>0.8</a:t>
              </a:r>
              <a:endParaRPr lang="en-US" altLang="en-US" sz="1600">
                <a:latin typeface="Papyrus" panose="03070502060502030205" pitchFamily="66" charset="0"/>
              </a:endParaRPr>
            </a:p>
          </p:txBody>
        </p:sp>
        <p:sp>
          <p:nvSpPr>
            <p:cNvPr id="74805" name="Rectangle 58"/>
            <p:cNvSpPr>
              <a:spLocks noChangeArrowheads="1"/>
            </p:cNvSpPr>
            <p:nvPr/>
          </p:nvSpPr>
          <p:spPr bwMode="auto">
            <a:xfrm>
              <a:off x="5626586" y="6181725"/>
              <a:ext cx="113814"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ea typeface="MS PGothic" panose="020B0600070205080204" pitchFamily="34" charset="-128"/>
                </a:defRPr>
              </a:lvl1pPr>
              <a:lvl2pPr marL="742950" indent="-285750">
                <a:spcBef>
                  <a:spcPct val="20000"/>
                </a:spcBef>
                <a:buChar char="–"/>
                <a:defRPr sz="2800">
                  <a:solidFill>
                    <a:schemeClr val="tx1"/>
                  </a:solidFill>
                  <a:latin typeface="Times New Roman" panose="02020603050405020304" pitchFamily="18" charset="0"/>
                  <a:ea typeface="MS PGothic" panose="020B0600070205080204" pitchFamily="34" charset="-128"/>
                </a:defRPr>
              </a:lvl2pPr>
              <a:lvl3pPr marL="1143000" indent="-228600">
                <a:spcBef>
                  <a:spcPct val="20000"/>
                </a:spcBef>
                <a:buChar char="•"/>
                <a:defRPr sz="2400">
                  <a:solidFill>
                    <a:schemeClr val="tx1"/>
                  </a:solidFill>
                  <a:latin typeface="Times New Roman" panose="02020603050405020304" pitchFamily="18" charset="0"/>
                  <a:ea typeface="MS PGothic"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Arial" panose="020B0604020202020204" pitchFamily="34" charset="0"/>
                </a:rPr>
                <a:t>1</a:t>
              </a:r>
              <a:endParaRPr lang="en-US" altLang="en-US" sz="1600">
                <a:latin typeface="Papyrus" panose="03070502060502030205" pitchFamily="66" charset="0"/>
              </a:endParaRPr>
            </a:p>
          </p:txBody>
        </p:sp>
        <p:sp>
          <p:nvSpPr>
            <p:cNvPr id="74806" name="Line 59"/>
            <p:cNvSpPr>
              <a:spLocks noChangeShapeType="1"/>
            </p:cNvSpPr>
            <p:nvPr/>
          </p:nvSpPr>
          <p:spPr bwMode="auto">
            <a:xfrm flipV="1">
              <a:off x="3654425" y="4330700"/>
              <a:ext cx="1588" cy="168751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4807" name="Line 60"/>
            <p:cNvSpPr>
              <a:spLocks noChangeShapeType="1"/>
            </p:cNvSpPr>
            <p:nvPr/>
          </p:nvSpPr>
          <p:spPr bwMode="auto">
            <a:xfrm flipH="1">
              <a:off x="3609975" y="6018213"/>
              <a:ext cx="44450" cy="1588"/>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4808" name="Line 61"/>
            <p:cNvSpPr>
              <a:spLocks noChangeShapeType="1"/>
            </p:cNvSpPr>
            <p:nvPr/>
          </p:nvSpPr>
          <p:spPr bwMode="auto">
            <a:xfrm flipH="1">
              <a:off x="3609975" y="5680075"/>
              <a:ext cx="44450" cy="1588"/>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4809" name="Line 62"/>
            <p:cNvSpPr>
              <a:spLocks noChangeShapeType="1"/>
            </p:cNvSpPr>
            <p:nvPr/>
          </p:nvSpPr>
          <p:spPr bwMode="auto">
            <a:xfrm flipH="1">
              <a:off x="3609975" y="5341938"/>
              <a:ext cx="44450" cy="1588"/>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4810" name="Line 63"/>
            <p:cNvSpPr>
              <a:spLocks noChangeShapeType="1"/>
            </p:cNvSpPr>
            <p:nvPr/>
          </p:nvSpPr>
          <p:spPr bwMode="auto">
            <a:xfrm flipH="1">
              <a:off x="3609975" y="5008563"/>
              <a:ext cx="44450" cy="1588"/>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4811" name="Line 64"/>
            <p:cNvSpPr>
              <a:spLocks noChangeShapeType="1"/>
            </p:cNvSpPr>
            <p:nvPr/>
          </p:nvSpPr>
          <p:spPr bwMode="auto">
            <a:xfrm flipH="1">
              <a:off x="3609975" y="4668838"/>
              <a:ext cx="44450" cy="1588"/>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4812" name="Line 65"/>
            <p:cNvSpPr>
              <a:spLocks noChangeShapeType="1"/>
            </p:cNvSpPr>
            <p:nvPr/>
          </p:nvSpPr>
          <p:spPr bwMode="auto">
            <a:xfrm flipH="1">
              <a:off x="3609975" y="4330700"/>
              <a:ext cx="44450" cy="1588"/>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4813" name="Rectangle 66"/>
            <p:cNvSpPr>
              <a:spLocks noChangeArrowheads="1"/>
            </p:cNvSpPr>
            <p:nvPr/>
          </p:nvSpPr>
          <p:spPr bwMode="auto">
            <a:xfrm>
              <a:off x="3392695" y="5895103"/>
              <a:ext cx="113814"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ea typeface="MS PGothic" panose="020B0600070205080204" pitchFamily="34" charset="-128"/>
                </a:defRPr>
              </a:lvl1pPr>
              <a:lvl2pPr marL="742950" indent="-285750">
                <a:spcBef>
                  <a:spcPct val="20000"/>
                </a:spcBef>
                <a:buChar char="–"/>
                <a:defRPr sz="2800">
                  <a:solidFill>
                    <a:schemeClr val="tx1"/>
                  </a:solidFill>
                  <a:latin typeface="Times New Roman" panose="02020603050405020304" pitchFamily="18" charset="0"/>
                  <a:ea typeface="MS PGothic" panose="020B0600070205080204" pitchFamily="34" charset="-128"/>
                </a:defRPr>
              </a:lvl2pPr>
              <a:lvl3pPr marL="1143000" indent="-228600">
                <a:spcBef>
                  <a:spcPct val="20000"/>
                </a:spcBef>
                <a:buChar char="•"/>
                <a:defRPr sz="2400">
                  <a:solidFill>
                    <a:schemeClr val="tx1"/>
                  </a:solidFill>
                  <a:latin typeface="Times New Roman" panose="02020603050405020304" pitchFamily="18" charset="0"/>
                  <a:ea typeface="MS PGothic"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Arial" panose="020B0604020202020204" pitchFamily="34" charset="0"/>
                </a:rPr>
                <a:t>0</a:t>
              </a:r>
              <a:endParaRPr lang="en-US" altLang="en-US" sz="1600">
                <a:latin typeface="Papyrus" panose="03070502060502030205" pitchFamily="66" charset="0"/>
              </a:endParaRPr>
            </a:p>
          </p:txBody>
        </p:sp>
        <p:sp>
          <p:nvSpPr>
            <p:cNvPr id="74814" name="Rectangle 71"/>
            <p:cNvSpPr>
              <a:spLocks noChangeArrowheads="1"/>
            </p:cNvSpPr>
            <p:nvPr/>
          </p:nvSpPr>
          <p:spPr bwMode="auto">
            <a:xfrm>
              <a:off x="3392695" y="4206003"/>
              <a:ext cx="113814"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ea typeface="MS PGothic" panose="020B0600070205080204" pitchFamily="34" charset="-128"/>
                </a:defRPr>
              </a:lvl1pPr>
              <a:lvl2pPr marL="742950" indent="-285750">
                <a:spcBef>
                  <a:spcPct val="20000"/>
                </a:spcBef>
                <a:buChar char="–"/>
                <a:defRPr sz="2800">
                  <a:solidFill>
                    <a:schemeClr val="tx1"/>
                  </a:solidFill>
                  <a:latin typeface="Times New Roman" panose="02020603050405020304" pitchFamily="18" charset="0"/>
                  <a:ea typeface="MS PGothic" panose="020B0600070205080204" pitchFamily="34" charset="-128"/>
                </a:defRPr>
              </a:lvl2pPr>
              <a:lvl3pPr marL="1143000" indent="-228600">
                <a:spcBef>
                  <a:spcPct val="20000"/>
                </a:spcBef>
                <a:buChar char="•"/>
                <a:defRPr sz="2400">
                  <a:solidFill>
                    <a:schemeClr val="tx1"/>
                  </a:solidFill>
                  <a:latin typeface="Times New Roman" panose="02020603050405020304" pitchFamily="18" charset="0"/>
                  <a:ea typeface="MS PGothic"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Arial" panose="020B0604020202020204" pitchFamily="34" charset="0"/>
                </a:rPr>
                <a:t>1</a:t>
              </a:r>
              <a:endParaRPr lang="en-US" altLang="en-US" sz="1600">
                <a:latin typeface="Papyrus" panose="03070502060502030205" pitchFamily="66" charset="0"/>
              </a:endParaRPr>
            </a:p>
          </p:txBody>
        </p:sp>
        <p:sp>
          <p:nvSpPr>
            <p:cNvPr id="74815" name="Rectangle 72"/>
            <p:cNvSpPr>
              <a:spLocks noChangeArrowheads="1"/>
            </p:cNvSpPr>
            <p:nvPr/>
          </p:nvSpPr>
          <p:spPr bwMode="auto">
            <a:xfrm>
              <a:off x="3654425" y="4264025"/>
              <a:ext cx="2101850" cy="1822450"/>
            </a:xfrm>
            <a:prstGeom prst="rect">
              <a:avLst/>
            </a:prstGeom>
            <a:noFill/>
            <a:ln w="4763">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ea typeface="MS PGothic" panose="020B0600070205080204" pitchFamily="34" charset="-128"/>
                </a:defRPr>
              </a:lvl1pPr>
              <a:lvl2pPr marL="742950" indent="-285750">
                <a:spcBef>
                  <a:spcPct val="20000"/>
                </a:spcBef>
                <a:buChar char="–"/>
                <a:defRPr sz="2800">
                  <a:solidFill>
                    <a:schemeClr val="tx1"/>
                  </a:solidFill>
                  <a:latin typeface="Times New Roman" panose="02020603050405020304" pitchFamily="18" charset="0"/>
                  <a:ea typeface="MS PGothic" panose="020B0600070205080204" pitchFamily="34" charset="-128"/>
                </a:defRPr>
              </a:lvl2pPr>
              <a:lvl3pPr marL="1143000" indent="-228600">
                <a:spcBef>
                  <a:spcPct val="20000"/>
                </a:spcBef>
                <a:buChar char="•"/>
                <a:defRPr sz="2400">
                  <a:solidFill>
                    <a:schemeClr val="tx1"/>
                  </a:solidFill>
                  <a:latin typeface="Times New Roman" panose="02020603050405020304" pitchFamily="18" charset="0"/>
                  <a:ea typeface="MS PGothic"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9pPr>
            </a:lstStyle>
            <a:p>
              <a:pPr eaLnBrk="1" hangingPunct="1">
                <a:spcBef>
                  <a:spcPct val="0"/>
                </a:spcBef>
                <a:buFontTx/>
                <a:buNone/>
              </a:pPr>
              <a:endParaRPr lang="en-US" altLang="en-US" sz="1600">
                <a:latin typeface="Papyrus" panose="03070502060502030205" pitchFamily="66" charset="0"/>
              </a:endParaRPr>
            </a:p>
          </p:txBody>
        </p:sp>
        <p:sp>
          <p:nvSpPr>
            <p:cNvPr id="74816" name="Freeform 74"/>
            <p:cNvSpPr>
              <a:spLocks/>
            </p:cNvSpPr>
            <p:nvPr/>
          </p:nvSpPr>
          <p:spPr bwMode="auto">
            <a:xfrm>
              <a:off x="3730625" y="4330700"/>
              <a:ext cx="1947863" cy="1687513"/>
            </a:xfrm>
            <a:custGeom>
              <a:avLst/>
              <a:gdLst>
                <a:gd name="T0" fmla="*/ 2147483646 w 1227"/>
                <a:gd name="T1" fmla="*/ 2147483646 h 1063"/>
                <a:gd name="T2" fmla="*/ 2147483646 w 1227"/>
                <a:gd name="T3" fmla="*/ 2147483646 h 1063"/>
                <a:gd name="T4" fmla="*/ 2147483646 w 1227"/>
                <a:gd name="T5" fmla="*/ 2147483646 h 1063"/>
                <a:gd name="T6" fmla="*/ 2147483646 w 1227"/>
                <a:gd name="T7" fmla="*/ 2147483646 h 1063"/>
                <a:gd name="T8" fmla="*/ 2147483646 w 1227"/>
                <a:gd name="T9" fmla="*/ 2147483646 h 1063"/>
                <a:gd name="T10" fmla="*/ 2147483646 w 1227"/>
                <a:gd name="T11" fmla="*/ 2147483646 h 1063"/>
                <a:gd name="T12" fmla="*/ 2147483646 w 1227"/>
                <a:gd name="T13" fmla="*/ 2147483646 h 1063"/>
                <a:gd name="T14" fmla="*/ 2147483646 w 1227"/>
                <a:gd name="T15" fmla="*/ 2147483646 h 1063"/>
                <a:gd name="T16" fmla="*/ 2147483646 w 1227"/>
                <a:gd name="T17" fmla="*/ 2147483646 h 1063"/>
                <a:gd name="T18" fmla="*/ 2147483646 w 1227"/>
                <a:gd name="T19" fmla="*/ 2147483646 h 1063"/>
                <a:gd name="T20" fmla="*/ 2147483646 w 1227"/>
                <a:gd name="T21" fmla="*/ 2147483646 h 1063"/>
                <a:gd name="T22" fmla="*/ 2147483646 w 1227"/>
                <a:gd name="T23" fmla="*/ 2147483646 h 1063"/>
                <a:gd name="T24" fmla="*/ 2147483646 w 1227"/>
                <a:gd name="T25" fmla="*/ 2147483646 h 1063"/>
                <a:gd name="T26" fmla="*/ 2147483646 w 1227"/>
                <a:gd name="T27" fmla="*/ 2147483646 h 1063"/>
                <a:gd name="T28" fmla="*/ 2147483646 w 1227"/>
                <a:gd name="T29" fmla="*/ 2147483646 h 1063"/>
                <a:gd name="T30" fmla="*/ 2147483646 w 1227"/>
                <a:gd name="T31" fmla="*/ 2147483646 h 1063"/>
                <a:gd name="T32" fmla="*/ 2147483646 w 1227"/>
                <a:gd name="T33" fmla="*/ 2147483646 h 1063"/>
                <a:gd name="T34" fmla="*/ 2147483646 w 1227"/>
                <a:gd name="T35" fmla="*/ 2147483646 h 1063"/>
                <a:gd name="T36" fmla="*/ 2147483646 w 1227"/>
                <a:gd name="T37" fmla="*/ 2147483646 h 1063"/>
                <a:gd name="T38" fmla="*/ 2147483646 w 1227"/>
                <a:gd name="T39" fmla="*/ 2147483646 h 1063"/>
                <a:gd name="T40" fmla="*/ 2147483646 w 1227"/>
                <a:gd name="T41" fmla="*/ 2147483646 h 1063"/>
                <a:gd name="T42" fmla="*/ 2147483646 w 1227"/>
                <a:gd name="T43" fmla="*/ 2147483646 h 1063"/>
                <a:gd name="T44" fmla="*/ 2147483646 w 1227"/>
                <a:gd name="T45" fmla="*/ 2147483646 h 1063"/>
                <a:gd name="T46" fmla="*/ 2147483646 w 1227"/>
                <a:gd name="T47" fmla="*/ 2147483646 h 1063"/>
                <a:gd name="T48" fmla="*/ 2147483646 w 1227"/>
                <a:gd name="T49" fmla="*/ 2147483646 h 1063"/>
                <a:gd name="T50" fmla="*/ 2147483646 w 1227"/>
                <a:gd name="T51" fmla="*/ 2147483646 h 1063"/>
                <a:gd name="T52" fmla="*/ 2147483646 w 1227"/>
                <a:gd name="T53" fmla="*/ 2147483646 h 1063"/>
                <a:gd name="T54" fmla="*/ 2147483646 w 1227"/>
                <a:gd name="T55" fmla="*/ 2147483646 h 1063"/>
                <a:gd name="T56" fmla="*/ 2147483646 w 1227"/>
                <a:gd name="T57" fmla="*/ 2147483646 h 1063"/>
                <a:gd name="T58" fmla="*/ 2147483646 w 1227"/>
                <a:gd name="T59" fmla="*/ 2147483646 h 1063"/>
                <a:gd name="T60" fmla="*/ 2147483646 w 1227"/>
                <a:gd name="T61" fmla="*/ 2147483646 h 1063"/>
                <a:gd name="T62" fmla="*/ 2147483646 w 1227"/>
                <a:gd name="T63" fmla="*/ 2147483646 h 1063"/>
                <a:gd name="T64" fmla="*/ 2147483646 w 1227"/>
                <a:gd name="T65" fmla="*/ 2147483646 h 1063"/>
                <a:gd name="T66" fmla="*/ 2147483646 w 1227"/>
                <a:gd name="T67" fmla="*/ 2147483646 h 1063"/>
                <a:gd name="T68" fmla="*/ 2147483646 w 1227"/>
                <a:gd name="T69" fmla="*/ 2147483646 h 1063"/>
                <a:gd name="T70" fmla="*/ 2147483646 w 1227"/>
                <a:gd name="T71" fmla="*/ 2147483646 h 1063"/>
                <a:gd name="T72" fmla="*/ 2147483646 w 1227"/>
                <a:gd name="T73" fmla="*/ 2147483646 h 1063"/>
                <a:gd name="T74" fmla="*/ 2147483646 w 1227"/>
                <a:gd name="T75" fmla="*/ 2147483646 h 1063"/>
                <a:gd name="T76" fmla="*/ 2147483646 w 1227"/>
                <a:gd name="T77" fmla="*/ 2147483646 h 1063"/>
                <a:gd name="T78" fmla="*/ 2147483646 w 1227"/>
                <a:gd name="T79" fmla="*/ 2147483646 h 1063"/>
                <a:gd name="T80" fmla="*/ 2147483646 w 1227"/>
                <a:gd name="T81" fmla="*/ 2147483646 h 1063"/>
                <a:gd name="T82" fmla="*/ 2147483646 w 1227"/>
                <a:gd name="T83" fmla="*/ 2147483646 h 1063"/>
                <a:gd name="T84" fmla="*/ 2147483646 w 1227"/>
                <a:gd name="T85" fmla="*/ 2147483646 h 1063"/>
                <a:gd name="T86" fmla="*/ 2147483646 w 1227"/>
                <a:gd name="T87" fmla="*/ 2147483646 h 1063"/>
                <a:gd name="T88" fmla="*/ 2147483646 w 1227"/>
                <a:gd name="T89" fmla="*/ 2147483646 h 1063"/>
                <a:gd name="T90" fmla="*/ 2147483646 w 1227"/>
                <a:gd name="T91" fmla="*/ 2147483646 h 1063"/>
                <a:gd name="T92" fmla="*/ 2147483646 w 1227"/>
                <a:gd name="T93" fmla="*/ 2147483646 h 1063"/>
                <a:gd name="T94" fmla="*/ 2147483646 w 1227"/>
                <a:gd name="T95" fmla="*/ 2147483646 h 1063"/>
                <a:gd name="T96" fmla="*/ 2147483646 w 1227"/>
                <a:gd name="T97" fmla="*/ 2147483646 h 1063"/>
                <a:gd name="T98" fmla="*/ 2147483646 w 1227"/>
                <a:gd name="T99" fmla="*/ 2147483646 h 1063"/>
                <a:gd name="T100" fmla="*/ 2147483646 w 1227"/>
                <a:gd name="T101" fmla="*/ 2147483646 h 1063"/>
                <a:gd name="T102" fmla="*/ 2147483646 w 1227"/>
                <a:gd name="T103" fmla="*/ 2147483646 h 1063"/>
                <a:gd name="T104" fmla="*/ 2147483646 w 1227"/>
                <a:gd name="T105" fmla="*/ 2147483646 h 1063"/>
                <a:gd name="T106" fmla="*/ 2147483646 w 1227"/>
                <a:gd name="T107" fmla="*/ 2147483646 h 1063"/>
                <a:gd name="T108" fmla="*/ 2147483646 w 1227"/>
                <a:gd name="T109" fmla="*/ 2147483646 h 1063"/>
                <a:gd name="T110" fmla="*/ 2147483646 w 1227"/>
                <a:gd name="T111" fmla="*/ 2147483646 h 1063"/>
                <a:gd name="T112" fmla="*/ 2147483646 w 1227"/>
                <a:gd name="T113" fmla="*/ 2147483646 h 1063"/>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227"/>
                <a:gd name="T172" fmla="*/ 0 h 1063"/>
                <a:gd name="T173" fmla="*/ 1227 w 1227"/>
                <a:gd name="T174" fmla="*/ 1063 h 1063"/>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227" h="1063">
                  <a:moveTo>
                    <a:pt x="0" y="1063"/>
                  </a:moveTo>
                  <a:lnTo>
                    <a:pt x="0" y="1057"/>
                  </a:lnTo>
                  <a:lnTo>
                    <a:pt x="585" y="1057"/>
                  </a:lnTo>
                  <a:lnTo>
                    <a:pt x="585" y="1051"/>
                  </a:lnTo>
                  <a:lnTo>
                    <a:pt x="606" y="1051"/>
                  </a:lnTo>
                  <a:lnTo>
                    <a:pt x="606" y="1045"/>
                  </a:lnTo>
                  <a:lnTo>
                    <a:pt x="618" y="1045"/>
                  </a:lnTo>
                  <a:lnTo>
                    <a:pt x="618" y="1042"/>
                  </a:lnTo>
                  <a:lnTo>
                    <a:pt x="628" y="1042"/>
                  </a:lnTo>
                  <a:lnTo>
                    <a:pt x="628" y="1036"/>
                  </a:lnTo>
                  <a:lnTo>
                    <a:pt x="634" y="1036"/>
                  </a:lnTo>
                  <a:lnTo>
                    <a:pt x="634" y="1029"/>
                  </a:lnTo>
                  <a:lnTo>
                    <a:pt x="640" y="1029"/>
                  </a:lnTo>
                  <a:lnTo>
                    <a:pt x="640" y="1023"/>
                  </a:lnTo>
                  <a:lnTo>
                    <a:pt x="646" y="1023"/>
                  </a:lnTo>
                  <a:lnTo>
                    <a:pt x="646" y="1020"/>
                  </a:lnTo>
                  <a:lnTo>
                    <a:pt x="652" y="1020"/>
                  </a:lnTo>
                  <a:lnTo>
                    <a:pt x="652" y="1014"/>
                  </a:lnTo>
                  <a:lnTo>
                    <a:pt x="655" y="1014"/>
                  </a:lnTo>
                  <a:lnTo>
                    <a:pt x="655" y="1008"/>
                  </a:lnTo>
                  <a:lnTo>
                    <a:pt x="658" y="1008"/>
                  </a:lnTo>
                  <a:lnTo>
                    <a:pt x="658" y="1002"/>
                  </a:lnTo>
                  <a:lnTo>
                    <a:pt x="664" y="1002"/>
                  </a:lnTo>
                  <a:lnTo>
                    <a:pt x="664" y="999"/>
                  </a:lnTo>
                  <a:lnTo>
                    <a:pt x="667" y="999"/>
                  </a:lnTo>
                  <a:lnTo>
                    <a:pt x="667" y="993"/>
                  </a:lnTo>
                  <a:lnTo>
                    <a:pt x="670" y="993"/>
                  </a:lnTo>
                  <a:lnTo>
                    <a:pt x="670" y="987"/>
                  </a:lnTo>
                  <a:lnTo>
                    <a:pt x="673" y="987"/>
                  </a:lnTo>
                  <a:lnTo>
                    <a:pt x="673" y="984"/>
                  </a:lnTo>
                  <a:lnTo>
                    <a:pt x="676" y="984"/>
                  </a:lnTo>
                  <a:lnTo>
                    <a:pt x="676" y="978"/>
                  </a:lnTo>
                  <a:lnTo>
                    <a:pt x="679" y="978"/>
                  </a:lnTo>
                  <a:lnTo>
                    <a:pt x="679" y="972"/>
                  </a:lnTo>
                  <a:lnTo>
                    <a:pt x="679" y="966"/>
                  </a:lnTo>
                  <a:lnTo>
                    <a:pt x="682" y="966"/>
                  </a:lnTo>
                  <a:lnTo>
                    <a:pt x="682" y="962"/>
                  </a:lnTo>
                  <a:lnTo>
                    <a:pt x="685" y="962"/>
                  </a:lnTo>
                  <a:lnTo>
                    <a:pt x="685" y="956"/>
                  </a:lnTo>
                  <a:lnTo>
                    <a:pt x="688" y="956"/>
                  </a:lnTo>
                  <a:lnTo>
                    <a:pt x="688" y="950"/>
                  </a:lnTo>
                  <a:lnTo>
                    <a:pt x="692" y="950"/>
                  </a:lnTo>
                  <a:lnTo>
                    <a:pt x="692" y="944"/>
                  </a:lnTo>
                  <a:lnTo>
                    <a:pt x="692" y="941"/>
                  </a:lnTo>
                  <a:lnTo>
                    <a:pt x="695" y="941"/>
                  </a:lnTo>
                  <a:lnTo>
                    <a:pt x="695" y="935"/>
                  </a:lnTo>
                  <a:lnTo>
                    <a:pt x="698" y="935"/>
                  </a:lnTo>
                  <a:lnTo>
                    <a:pt x="698" y="929"/>
                  </a:lnTo>
                  <a:lnTo>
                    <a:pt x="698" y="923"/>
                  </a:lnTo>
                  <a:lnTo>
                    <a:pt x="701" y="923"/>
                  </a:lnTo>
                  <a:lnTo>
                    <a:pt x="701" y="920"/>
                  </a:lnTo>
                  <a:lnTo>
                    <a:pt x="701" y="914"/>
                  </a:lnTo>
                  <a:lnTo>
                    <a:pt x="704" y="914"/>
                  </a:lnTo>
                  <a:lnTo>
                    <a:pt x="704" y="908"/>
                  </a:lnTo>
                  <a:lnTo>
                    <a:pt x="707" y="908"/>
                  </a:lnTo>
                  <a:lnTo>
                    <a:pt x="707" y="902"/>
                  </a:lnTo>
                  <a:lnTo>
                    <a:pt x="707" y="899"/>
                  </a:lnTo>
                  <a:lnTo>
                    <a:pt x="710" y="899"/>
                  </a:lnTo>
                  <a:lnTo>
                    <a:pt x="710" y="892"/>
                  </a:lnTo>
                  <a:lnTo>
                    <a:pt x="710" y="886"/>
                  </a:lnTo>
                  <a:lnTo>
                    <a:pt x="713" y="886"/>
                  </a:lnTo>
                  <a:lnTo>
                    <a:pt x="713" y="880"/>
                  </a:lnTo>
                  <a:lnTo>
                    <a:pt x="713" y="877"/>
                  </a:lnTo>
                  <a:lnTo>
                    <a:pt x="716" y="877"/>
                  </a:lnTo>
                  <a:lnTo>
                    <a:pt x="716" y="871"/>
                  </a:lnTo>
                  <a:lnTo>
                    <a:pt x="716" y="865"/>
                  </a:lnTo>
                  <a:lnTo>
                    <a:pt x="719" y="865"/>
                  </a:lnTo>
                  <a:lnTo>
                    <a:pt x="719" y="859"/>
                  </a:lnTo>
                  <a:lnTo>
                    <a:pt x="719" y="856"/>
                  </a:lnTo>
                  <a:lnTo>
                    <a:pt x="722" y="856"/>
                  </a:lnTo>
                  <a:lnTo>
                    <a:pt x="722" y="850"/>
                  </a:lnTo>
                  <a:lnTo>
                    <a:pt x="722" y="844"/>
                  </a:lnTo>
                  <a:lnTo>
                    <a:pt x="725" y="844"/>
                  </a:lnTo>
                  <a:lnTo>
                    <a:pt x="725" y="838"/>
                  </a:lnTo>
                  <a:lnTo>
                    <a:pt x="725" y="835"/>
                  </a:lnTo>
                  <a:lnTo>
                    <a:pt x="725" y="828"/>
                  </a:lnTo>
                  <a:lnTo>
                    <a:pt x="728" y="828"/>
                  </a:lnTo>
                  <a:lnTo>
                    <a:pt x="728" y="822"/>
                  </a:lnTo>
                  <a:lnTo>
                    <a:pt x="728" y="816"/>
                  </a:lnTo>
                  <a:lnTo>
                    <a:pt x="731" y="816"/>
                  </a:lnTo>
                  <a:lnTo>
                    <a:pt x="731" y="813"/>
                  </a:lnTo>
                  <a:lnTo>
                    <a:pt x="731" y="807"/>
                  </a:lnTo>
                  <a:lnTo>
                    <a:pt x="734" y="807"/>
                  </a:lnTo>
                  <a:lnTo>
                    <a:pt x="734" y="801"/>
                  </a:lnTo>
                  <a:lnTo>
                    <a:pt x="734" y="798"/>
                  </a:lnTo>
                  <a:lnTo>
                    <a:pt x="734" y="792"/>
                  </a:lnTo>
                  <a:lnTo>
                    <a:pt x="737" y="792"/>
                  </a:lnTo>
                  <a:lnTo>
                    <a:pt x="737" y="786"/>
                  </a:lnTo>
                  <a:lnTo>
                    <a:pt x="737" y="780"/>
                  </a:lnTo>
                  <a:lnTo>
                    <a:pt x="740" y="780"/>
                  </a:lnTo>
                  <a:lnTo>
                    <a:pt x="740" y="777"/>
                  </a:lnTo>
                  <a:lnTo>
                    <a:pt x="740" y="771"/>
                  </a:lnTo>
                  <a:lnTo>
                    <a:pt x="740" y="765"/>
                  </a:lnTo>
                  <a:lnTo>
                    <a:pt x="743" y="765"/>
                  </a:lnTo>
                  <a:lnTo>
                    <a:pt x="743" y="758"/>
                  </a:lnTo>
                  <a:lnTo>
                    <a:pt x="743" y="755"/>
                  </a:lnTo>
                  <a:lnTo>
                    <a:pt x="746" y="755"/>
                  </a:lnTo>
                  <a:lnTo>
                    <a:pt x="746" y="749"/>
                  </a:lnTo>
                  <a:lnTo>
                    <a:pt x="746" y="743"/>
                  </a:lnTo>
                  <a:lnTo>
                    <a:pt x="746" y="737"/>
                  </a:lnTo>
                  <a:lnTo>
                    <a:pt x="749" y="737"/>
                  </a:lnTo>
                  <a:lnTo>
                    <a:pt x="749" y="734"/>
                  </a:lnTo>
                  <a:lnTo>
                    <a:pt x="749" y="728"/>
                  </a:lnTo>
                  <a:lnTo>
                    <a:pt x="749" y="722"/>
                  </a:lnTo>
                  <a:lnTo>
                    <a:pt x="752" y="722"/>
                  </a:lnTo>
                  <a:lnTo>
                    <a:pt x="752" y="716"/>
                  </a:lnTo>
                  <a:lnTo>
                    <a:pt x="752" y="713"/>
                  </a:lnTo>
                  <a:lnTo>
                    <a:pt x="752" y="707"/>
                  </a:lnTo>
                  <a:lnTo>
                    <a:pt x="755" y="707"/>
                  </a:lnTo>
                  <a:lnTo>
                    <a:pt x="755" y="701"/>
                  </a:lnTo>
                  <a:lnTo>
                    <a:pt x="755" y="694"/>
                  </a:lnTo>
                  <a:lnTo>
                    <a:pt x="755" y="691"/>
                  </a:lnTo>
                  <a:lnTo>
                    <a:pt x="759" y="691"/>
                  </a:lnTo>
                  <a:lnTo>
                    <a:pt x="759" y="685"/>
                  </a:lnTo>
                  <a:lnTo>
                    <a:pt x="759" y="679"/>
                  </a:lnTo>
                  <a:lnTo>
                    <a:pt x="759" y="673"/>
                  </a:lnTo>
                  <a:lnTo>
                    <a:pt x="762" y="673"/>
                  </a:lnTo>
                  <a:lnTo>
                    <a:pt x="762" y="670"/>
                  </a:lnTo>
                  <a:lnTo>
                    <a:pt x="762" y="664"/>
                  </a:lnTo>
                  <a:lnTo>
                    <a:pt x="762" y="658"/>
                  </a:lnTo>
                  <a:lnTo>
                    <a:pt x="765" y="658"/>
                  </a:lnTo>
                  <a:lnTo>
                    <a:pt x="765" y="652"/>
                  </a:lnTo>
                  <a:lnTo>
                    <a:pt x="765" y="649"/>
                  </a:lnTo>
                  <a:lnTo>
                    <a:pt x="765" y="643"/>
                  </a:lnTo>
                  <a:lnTo>
                    <a:pt x="768" y="643"/>
                  </a:lnTo>
                  <a:lnTo>
                    <a:pt x="768" y="637"/>
                  </a:lnTo>
                  <a:lnTo>
                    <a:pt x="768" y="634"/>
                  </a:lnTo>
                  <a:lnTo>
                    <a:pt x="768" y="627"/>
                  </a:lnTo>
                  <a:lnTo>
                    <a:pt x="771" y="627"/>
                  </a:lnTo>
                  <a:lnTo>
                    <a:pt x="771" y="621"/>
                  </a:lnTo>
                  <a:lnTo>
                    <a:pt x="771" y="615"/>
                  </a:lnTo>
                  <a:lnTo>
                    <a:pt x="771" y="612"/>
                  </a:lnTo>
                  <a:lnTo>
                    <a:pt x="774" y="612"/>
                  </a:lnTo>
                  <a:lnTo>
                    <a:pt x="774" y="606"/>
                  </a:lnTo>
                  <a:lnTo>
                    <a:pt x="774" y="600"/>
                  </a:lnTo>
                  <a:lnTo>
                    <a:pt x="774" y="594"/>
                  </a:lnTo>
                  <a:lnTo>
                    <a:pt x="777" y="594"/>
                  </a:lnTo>
                  <a:lnTo>
                    <a:pt x="777" y="591"/>
                  </a:lnTo>
                  <a:lnTo>
                    <a:pt x="777" y="585"/>
                  </a:lnTo>
                  <a:lnTo>
                    <a:pt x="777" y="579"/>
                  </a:lnTo>
                  <a:lnTo>
                    <a:pt x="780" y="579"/>
                  </a:lnTo>
                  <a:lnTo>
                    <a:pt x="780" y="573"/>
                  </a:lnTo>
                  <a:lnTo>
                    <a:pt x="780" y="570"/>
                  </a:lnTo>
                  <a:lnTo>
                    <a:pt x="780" y="564"/>
                  </a:lnTo>
                  <a:lnTo>
                    <a:pt x="783" y="564"/>
                  </a:lnTo>
                  <a:lnTo>
                    <a:pt x="783" y="557"/>
                  </a:lnTo>
                  <a:lnTo>
                    <a:pt x="783" y="551"/>
                  </a:lnTo>
                  <a:lnTo>
                    <a:pt x="783" y="548"/>
                  </a:lnTo>
                  <a:lnTo>
                    <a:pt x="786" y="548"/>
                  </a:lnTo>
                  <a:lnTo>
                    <a:pt x="786" y="542"/>
                  </a:lnTo>
                  <a:lnTo>
                    <a:pt x="786" y="536"/>
                  </a:lnTo>
                  <a:lnTo>
                    <a:pt x="786" y="530"/>
                  </a:lnTo>
                  <a:lnTo>
                    <a:pt x="786" y="527"/>
                  </a:lnTo>
                  <a:lnTo>
                    <a:pt x="789" y="527"/>
                  </a:lnTo>
                  <a:lnTo>
                    <a:pt x="789" y="521"/>
                  </a:lnTo>
                  <a:lnTo>
                    <a:pt x="789" y="515"/>
                  </a:lnTo>
                  <a:lnTo>
                    <a:pt x="789" y="509"/>
                  </a:lnTo>
                  <a:lnTo>
                    <a:pt x="792" y="509"/>
                  </a:lnTo>
                  <a:lnTo>
                    <a:pt x="792" y="506"/>
                  </a:lnTo>
                  <a:lnTo>
                    <a:pt x="792" y="500"/>
                  </a:lnTo>
                  <a:lnTo>
                    <a:pt x="792" y="494"/>
                  </a:lnTo>
                  <a:lnTo>
                    <a:pt x="795" y="494"/>
                  </a:lnTo>
                  <a:lnTo>
                    <a:pt x="795" y="487"/>
                  </a:lnTo>
                  <a:lnTo>
                    <a:pt x="795" y="484"/>
                  </a:lnTo>
                  <a:lnTo>
                    <a:pt x="795" y="478"/>
                  </a:lnTo>
                  <a:lnTo>
                    <a:pt x="798" y="478"/>
                  </a:lnTo>
                  <a:lnTo>
                    <a:pt x="798" y="472"/>
                  </a:lnTo>
                  <a:lnTo>
                    <a:pt x="798" y="466"/>
                  </a:lnTo>
                  <a:lnTo>
                    <a:pt x="798" y="463"/>
                  </a:lnTo>
                  <a:lnTo>
                    <a:pt x="798" y="457"/>
                  </a:lnTo>
                  <a:lnTo>
                    <a:pt x="801" y="457"/>
                  </a:lnTo>
                  <a:lnTo>
                    <a:pt x="801" y="451"/>
                  </a:lnTo>
                  <a:lnTo>
                    <a:pt x="801" y="448"/>
                  </a:lnTo>
                  <a:lnTo>
                    <a:pt x="801" y="442"/>
                  </a:lnTo>
                  <a:lnTo>
                    <a:pt x="804" y="442"/>
                  </a:lnTo>
                  <a:lnTo>
                    <a:pt x="804" y="436"/>
                  </a:lnTo>
                  <a:lnTo>
                    <a:pt x="804" y="430"/>
                  </a:lnTo>
                  <a:lnTo>
                    <a:pt x="804" y="427"/>
                  </a:lnTo>
                  <a:lnTo>
                    <a:pt x="807" y="427"/>
                  </a:lnTo>
                  <a:lnTo>
                    <a:pt x="807" y="420"/>
                  </a:lnTo>
                  <a:lnTo>
                    <a:pt x="807" y="414"/>
                  </a:lnTo>
                  <a:lnTo>
                    <a:pt x="807" y="408"/>
                  </a:lnTo>
                  <a:lnTo>
                    <a:pt x="810" y="408"/>
                  </a:lnTo>
                  <a:lnTo>
                    <a:pt x="810" y="405"/>
                  </a:lnTo>
                  <a:lnTo>
                    <a:pt x="810" y="399"/>
                  </a:lnTo>
                  <a:lnTo>
                    <a:pt x="810" y="393"/>
                  </a:lnTo>
                  <a:lnTo>
                    <a:pt x="813" y="393"/>
                  </a:lnTo>
                  <a:lnTo>
                    <a:pt x="813" y="387"/>
                  </a:lnTo>
                  <a:lnTo>
                    <a:pt x="813" y="384"/>
                  </a:lnTo>
                  <a:lnTo>
                    <a:pt x="813" y="378"/>
                  </a:lnTo>
                  <a:lnTo>
                    <a:pt x="816" y="378"/>
                  </a:lnTo>
                  <a:lnTo>
                    <a:pt x="816" y="372"/>
                  </a:lnTo>
                  <a:lnTo>
                    <a:pt x="816" y="366"/>
                  </a:lnTo>
                  <a:lnTo>
                    <a:pt x="816" y="363"/>
                  </a:lnTo>
                  <a:lnTo>
                    <a:pt x="819" y="363"/>
                  </a:lnTo>
                  <a:lnTo>
                    <a:pt x="819" y="356"/>
                  </a:lnTo>
                  <a:lnTo>
                    <a:pt x="819" y="350"/>
                  </a:lnTo>
                  <a:lnTo>
                    <a:pt x="819" y="344"/>
                  </a:lnTo>
                  <a:lnTo>
                    <a:pt x="822" y="344"/>
                  </a:lnTo>
                  <a:lnTo>
                    <a:pt x="822" y="341"/>
                  </a:lnTo>
                  <a:lnTo>
                    <a:pt x="822" y="335"/>
                  </a:lnTo>
                  <a:lnTo>
                    <a:pt x="822" y="329"/>
                  </a:lnTo>
                  <a:lnTo>
                    <a:pt x="826" y="329"/>
                  </a:lnTo>
                  <a:lnTo>
                    <a:pt x="826" y="323"/>
                  </a:lnTo>
                  <a:lnTo>
                    <a:pt x="826" y="320"/>
                  </a:lnTo>
                  <a:lnTo>
                    <a:pt x="826" y="314"/>
                  </a:lnTo>
                  <a:lnTo>
                    <a:pt x="829" y="314"/>
                  </a:lnTo>
                  <a:lnTo>
                    <a:pt x="829" y="308"/>
                  </a:lnTo>
                  <a:lnTo>
                    <a:pt x="829" y="302"/>
                  </a:lnTo>
                  <a:lnTo>
                    <a:pt x="829" y="299"/>
                  </a:lnTo>
                  <a:lnTo>
                    <a:pt x="832" y="299"/>
                  </a:lnTo>
                  <a:lnTo>
                    <a:pt x="832" y="293"/>
                  </a:lnTo>
                  <a:lnTo>
                    <a:pt x="832" y="286"/>
                  </a:lnTo>
                  <a:lnTo>
                    <a:pt x="832" y="283"/>
                  </a:lnTo>
                  <a:lnTo>
                    <a:pt x="835" y="283"/>
                  </a:lnTo>
                  <a:lnTo>
                    <a:pt x="835" y="277"/>
                  </a:lnTo>
                  <a:lnTo>
                    <a:pt x="835" y="271"/>
                  </a:lnTo>
                  <a:lnTo>
                    <a:pt x="835" y="265"/>
                  </a:lnTo>
                  <a:lnTo>
                    <a:pt x="838" y="265"/>
                  </a:lnTo>
                  <a:lnTo>
                    <a:pt x="838" y="262"/>
                  </a:lnTo>
                  <a:lnTo>
                    <a:pt x="838" y="256"/>
                  </a:lnTo>
                  <a:lnTo>
                    <a:pt x="841" y="256"/>
                  </a:lnTo>
                  <a:lnTo>
                    <a:pt x="841" y="250"/>
                  </a:lnTo>
                  <a:lnTo>
                    <a:pt x="841" y="244"/>
                  </a:lnTo>
                  <a:lnTo>
                    <a:pt x="841" y="241"/>
                  </a:lnTo>
                  <a:lnTo>
                    <a:pt x="844" y="241"/>
                  </a:lnTo>
                  <a:lnTo>
                    <a:pt x="844" y="235"/>
                  </a:lnTo>
                  <a:lnTo>
                    <a:pt x="844" y="229"/>
                  </a:lnTo>
                  <a:lnTo>
                    <a:pt x="847" y="229"/>
                  </a:lnTo>
                  <a:lnTo>
                    <a:pt x="847" y="222"/>
                  </a:lnTo>
                  <a:lnTo>
                    <a:pt x="847" y="219"/>
                  </a:lnTo>
                  <a:lnTo>
                    <a:pt x="847" y="213"/>
                  </a:lnTo>
                  <a:lnTo>
                    <a:pt x="850" y="213"/>
                  </a:lnTo>
                  <a:lnTo>
                    <a:pt x="850" y="207"/>
                  </a:lnTo>
                  <a:lnTo>
                    <a:pt x="850" y="201"/>
                  </a:lnTo>
                  <a:lnTo>
                    <a:pt x="853" y="201"/>
                  </a:lnTo>
                  <a:lnTo>
                    <a:pt x="853" y="198"/>
                  </a:lnTo>
                  <a:lnTo>
                    <a:pt x="853" y="192"/>
                  </a:lnTo>
                  <a:lnTo>
                    <a:pt x="856" y="192"/>
                  </a:lnTo>
                  <a:lnTo>
                    <a:pt x="856" y="186"/>
                  </a:lnTo>
                  <a:lnTo>
                    <a:pt x="856" y="180"/>
                  </a:lnTo>
                  <a:lnTo>
                    <a:pt x="856" y="177"/>
                  </a:lnTo>
                  <a:lnTo>
                    <a:pt x="859" y="177"/>
                  </a:lnTo>
                  <a:lnTo>
                    <a:pt x="859" y="171"/>
                  </a:lnTo>
                  <a:lnTo>
                    <a:pt x="859" y="165"/>
                  </a:lnTo>
                  <a:lnTo>
                    <a:pt x="862" y="165"/>
                  </a:lnTo>
                  <a:lnTo>
                    <a:pt x="862" y="159"/>
                  </a:lnTo>
                  <a:lnTo>
                    <a:pt x="862" y="155"/>
                  </a:lnTo>
                  <a:lnTo>
                    <a:pt x="865" y="155"/>
                  </a:lnTo>
                  <a:lnTo>
                    <a:pt x="865" y="149"/>
                  </a:lnTo>
                  <a:lnTo>
                    <a:pt x="865" y="143"/>
                  </a:lnTo>
                  <a:lnTo>
                    <a:pt x="868" y="143"/>
                  </a:lnTo>
                  <a:lnTo>
                    <a:pt x="868" y="137"/>
                  </a:lnTo>
                  <a:lnTo>
                    <a:pt x="868" y="134"/>
                  </a:lnTo>
                  <a:lnTo>
                    <a:pt x="871" y="134"/>
                  </a:lnTo>
                  <a:lnTo>
                    <a:pt x="871" y="128"/>
                  </a:lnTo>
                  <a:lnTo>
                    <a:pt x="874" y="128"/>
                  </a:lnTo>
                  <a:lnTo>
                    <a:pt x="874" y="122"/>
                  </a:lnTo>
                  <a:lnTo>
                    <a:pt x="874" y="116"/>
                  </a:lnTo>
                  <a:lnTo>
                    <a:pt x="877" y="116"/>
                  </a:lnTo>
                  <a:lnTo>
                    <a:pt x="877" y="113"/>
                  </a:lnTo>
                  <a:lnTo>
                    <a:pt x="877" y="107"/>
                  </a:lnTo>
                  <a:lnTo>
                    <a:pt x="880" y="107"/>
                  </a:lnTo>
                  <a:lnTo>
                    <a:pt x="880" y="101"/>
                  </a:lnTo>
                  <a:lnTo>
                    <a:pt x="883" y="101"/>
                  </a:lnTo>
                  <a:lnTo>
                    <a:pt x="883" y="98"/>
                  </a:lnTo>
                  <a:lnTo>
                    <a:pt x="883" y="92"/>
                  </a:lnTo>
                  <a:lnTo>
                    <a:pt x="886" y="92"/>
                  </a:lnTo>
                  <a:lnTo>
                    <a:pt x="886" y="85"/>
                  </a:lnTo>
                  <a:lnTo>
                    <a:pt x="889" y="85"/>
                  </a:lnTo>
                  <a:lnTo>
                    <a:pt x="889" y="79"/>
                  </a:lnTo>
                  <a:lnTo>
                    <a:pt x="892" y="79"/>
                  </a:lnTo>
                  <a:lnTo>
                    <a:pt x="892" y="76"/>
                  </a:lnTo>
                  <a:lnTo>
                    <a:pt x="892" y="70"/>
                  </a:lnTo>
                  <a:lnTo>
                    <a:pt x="896" y="70"/>
                  </a:lnTo>
                  <a:lnTo>
                    <a:pt x="896" y="64"/>
                  </a:lnTo>
                  <a:lnTo>
                    <a:pt x="899" y="64"/>
                  </a:lnTo>
                  <a:lnTo>
                    <a:pt x="899" y="58"/>
                  </a:lnTo>
                  <a:lnTo>
                    <a:pt x="902" y="58"/>
                  </a:lnTo>
                  <a:lnTo>
                    <a:pt x="902" y="55"/>
                  </a:lnTo>
                  <a:lnTo>
                    <a:pt x="905" y="55"/>
                  </a:lnTo>
                  <a:lnTo>
                    <a:pt x="905" y="49"/>
                  </a:lnTo>
                  <a:lnTo>
                    <a:pt x="908" y="49"/>
                  </a:lnTo>
                  <a:lnTo>
                    <a:pt x="908" y="43"/>
                  </a:lnTo>
                  <a:lnTo>
                    <a:pt x="914" y="43"/>
                  </a:lnTo>
                  <a:lnTo>
                    <a:pt x="914" y="37"/>
                  </a:lnTo>
                  <a:lnTo>
                    <a:pt x="917" y="37"/>
                  </a:lnTo>
                  <a:lnTo>
                    <a:pt x="917" y="34"/>
                  </a:lnTo>
                  <a:lnTo>
                    <a:pt x="920" y="34"/>
                  </a:lnTo>
                  <a:lnTo>
                    <a:pt x="920" y="28"/>
                  </a:lnTo>
                  <a:lnTo>
                    <a:pt x="926" y="28"/>
                  </a:lnTo>
                  <a:lnTo>
                    <a:pt x="926" y="21"/>
                  </a:lnTo>
                  <a:lnTo>
                    <a:pt x="932" y="21"/>
                  </a:lnTo>
                  <a:lnTo>
                    <a:pt x="932" y="15"/>
                  </a:lnTo>
                  <a:lnTo>
                    <a:pt x="938" y="15"/>
                  </a:lnTo>
                  <a:lnTo>
                    <a:pt x="938" y="12"/>
                  </a:lnTo>
                  <a:lnTo>
                    <a:pt x="950" y="12"/>
                  </a:lnTo>
                  <a:lnTo>
                    <a:pt x="950" y="6"/>
                  </a:lnTo>
                  <a:lnTo>
                    <a:pt x="966" y="6"/>
                  </a:lnTo>
                  <a:lnTo>
                    <a:pt x="966" y="0"/>
                  </a:lnTo>
                  <a:lnTo>
                    <a:pt x="1227" y="0"/>
                  </a:lnTo>
                </a:path>
              </a:pathLst>
            </a:custGeom>
            <a:noFill/>
            <a:ln w="28575">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74817" name="Freeform 75"/>
            <p:cNvSpPr>
              <a:spLocks/>
            </p:cNvSpPr>
            <p:nvPr/>
          </p:nvSpPr>
          <p:spPr bwMode="auto">
            <a:xfrm>
              <a:off x="3730625" y="4330700"/>
              <a:ext cx="1947863" cy="1687513"/>
            </a:xfrm>
            <a:custGeom>
              <a:avLst/>
              <a:gdLst>
                <a:gd name="T0" fmla="*/ 2147483646 w 1227"/>
                <a:gd name="T1" fmla="*/ 2147483646 h 1063"/>
                <a:gd name="T2" fmla="*/ 2147483646 w 1227"/>
                <a:gd name="T3" fmla="*/ 2147483646 h 1063"/>
                <a:gd name="T4" fmla="*/ 2147483646 w 1227"/>
                <a:gd name="T5" fmla="*/ 2147483646 h 1063"/>
                <a:gd name="T6" fmla="*/ 2147483646 w 1227"/>
                <a:gd name="T7" fmla="*/ 2147483646 h 1063"/>
                <a:gd name="T8" fmla="*/ 2147483646 w 1227"/>
                <a:gd name="T9" fmla="*/ 2147483646 h 1063"/>
                <a:gd name="T10" fmla="*/ 2147483646 w 1227"/>
                <a:gd name="T11" fmla="*/ 2147483646 h 1063"/>
                <a:gd name="T12" fmla="*/ 2147483646 w 1227"/>
                <a:gd name="T13" fmla="*/ 2147483646 h 1063"/>
                <a:gd name="T14" fmla="*/ 2147483646 w 1227"/>
                <a:gd name="T15" fmla="*/ 2147483646 h 1063"/>
                <a:gd name="T16" fmla="*/ 2147483646 w 1227"/>
                <a:gd name="T17" fmla="*/ 2147483646 h 1063"/>
                <a:gd name="T18" fmla="*/ 2147483646 w 1227"/>
                <a:gd name="T19" fmla="*/ 2147483646 h 1063"/>
                <a:gd name="T20" fmla="*/ 2147483646 w 1227"/>
                <a:gd name="T21" fmla="*/ 2147483646 h 1063"/>
                <a:gd name="T22" fmla="*/ 2147483646 w 1227"/>
                <a:gd name="T23" fmla="*/ 2147483646 h 1063"/>
                <a:gd name="T24" fmla="*/ 2147483646 w 1227"/>
                <a:gd name="T25" fmla="*/ 2147483646 h 1063"/>
                <a:gd name="T26" fmla="*/ 2147483646 w 1227"/>
                <a:gd name="T27" fmla="*/ 2147483646 h 1063"/>
                <a:gd name="T28" fmla="*/ 2147483646 w 1227"/>
                <a:gd name="T29" fmla="*/ 2147483646 h 1063"/>
                <a:gd name="T30" fmla="*/ 2147483646 w 1227"/>
                <a:gd name="T31" fmla="*/ 2147483646 h 1063"/>
                <a:gd name="T32" fmla="*/ 2147483646 w 1227"/>
                <a:gd name="T33" fmla="*/ 2147483646 h 1063"/>
                <a:gd name="T34" fmla="*/ 2147483646 w 1227"/>
                <a:gd name="T35" fmla="*/ 2147483646 h 1063"/>
                <a:gd name="T36" fmla="*/ 2147483646 w 1227"/>
                <a:gd name="T37" fmla="*/ 2147483646 h 1063"/>
                <a:gd name="T38" fmla="*/ 2147483646 w 1227"/>
                <a:gd name="T39" fmla="*/ 2147483646 h 1063"/>
                <a:gd name="T40" fmla="*/ 2147483646 w 1227"/>
                <a:gd name="T41" fmla="*/ 2147483646 h 1063"/>
                <a:gd name="T42" fmla="*/ 2147483646 w 1227"/>
                <a:gd name="T43" fmla="*/ 2147483646 h 1063"/>
                <a:gd name="T44" fmla="*/ 2147483646 w 1227"/>
                <a:gd name="T45" fmla="*/ 2147483646 h 1063"/>
                <a:gd name="T46" fmla="*/ 2147483646 w 1227"/>
                <a:gd name="T47" fmla="*/ 2147483646 h 1063"/>
                <a:gd name="T48" fmla="*/ 2147483646 w 1227"/>
                <a:gd name="T49" fmla="*/ 2147483646 h 1063"/>
                <a:gd name="T50" fmla="*/ 2147483646 w 1227"/>
                <a:gd name="T51" fmla="*/ 2147483646 h 1063"/>
                <a:gd name="T52" fmla="*/ 2147483646 w 1227"/>
                <a:gd name="T53" fmla="*/ 2147483646 h 1063"/>
                <a:gd name="T54" fmla="*/ 2147483646 w 1227"/>
                <a:gd name="T55" fmla="*/ 2147483646 h 1063"/>
                <a:gd name="T56" fmla="*/ 2147483646 w 1227"/>
                <a:gd name="T57" fmla="*/ 2147483646 h 1063"/>
                <a:gd name="T58" fmla="*/ 2147483646 w 1227"/>
                <a:gd name="T59" fmla="*/ 2147483646 h 1063"/>
                <a:gd name="T60" fmla="*/ 2147483646 w 1227"/>
                <a:gd name="T61" fmla="*/ 2147483646 h 1063"/>
                <a:gd name="T62" fmla="*/ 2147483646 w 1227"/>
                <a:gd name="T63" fmla="*/ 2147483646 h 1063"/>
                <a:gd name="T64" fmla="*/ 2147483646 w 1227"/>
                <a:gd name="T65" fmla="*/ 2147483646 h 1063"/>
                <a:gd name="T66" fmla="*/ 2147483646 w 1227"/>
                <a:gd name="T67" fmla="*/ 2147483646 h 1063"/>
                <a:gd name="T68" fmla="*/ 2147483646 w 1227"/>
                <a:gd name="T69" fmla="*/ 2147483646 h 1063"/>
                <a:gd name="T70" fmla="*/ 2147483646 w 1227"/>
                <a:gd name="T71" fmla="*/ 2147483646 h 1063"/>
                <a:gd name="T72" fmla="*/ 2147483646 w 1227"/>
                <a:gd name="T73" fmla="*/ 2147483646 h 1063"/>
                <a:gd name="T74" fmla="*/ 2147483646 w 1227"/>
                <a:gd name="T75" fmla="*/ 2147483646 h 1063"/>
                <a:gd name="T76" fmla="*/ 2147483646 w 1227"/>
                <a:gd name="T77" fmla="*/ 2147483646 h 1063"/>
                <a:gd name="T78" fmla="*/ 2147483646 w 1227"/>
                <a:gd name="T79" fmla="*/ 2147483646 h 1063"/>
                <a:gd name="T80" fmla="*/ 2147483646 w 1227"/>
                <a:gd name="T81" fmla="*/ 2147483646 h 1063"/>
                <a:gd name="T82" fmla="*/ 2147483646 w 1227"/>
                <a:gd name="T83" fmla="*/ 2147483646 h 1063"/>
                <a:gd name="T84" fmla="*/ 2147483646 w 1227"/>
                <a:gd name="T85" fmla="*/ 2147483646 h 1063"/>
                <a:gd name="T86" fmla="*/ 2147483646 w 1227"/>
                <a:gd name="T87" fmla="*/ 2147483646 h 1063"/>
                <a:gd name="T88" fmla="*/ 2147483646 w 1227"/>
                <a:gd name="T89" fmla="*/ 2147483646 h 1063"/>
                <a:gd name="T90" fmla="*/ 2147483646 w 1227"/>
                <a:gd name="T91" fmla="*/ 2147483646 h 1063"/>
                <a:gd name="T92" fmla="*/ 2147483646 w 1227"/>
                <a:gd name="T93" fmla="*/ 2147483646 h 1063"/>
                <a:gd name="T94" fmla="*/ 2147483646 w 1227"/>
                <a:gd name="T95" fmla="*/ 2147483646 h 1063"/>
                <a:gd name="T96" fmla="*/ 2147483646 w 1227"/>
                <a:gd name="T97" fmla="*/ 2147483646 h 1063"/>
                <a:gd name="T98" fmla="*/ 2147483646 w 1227"/>
                <a:gd name="T99" fmla="*/ 2147483646 h 1063"/>
                <a:gd name="T100" fmla="*/ 2147483646 w 1227"/>
                <a:gd name="T101" fmla="*/ 2147483646 h 1063"/>
                <a:gd name="T102" fmla="*/ 2147483646 w 1227"/>
                <a:gd name="T103" fmla="*/ 2147483646 h 1063"/>
                <a:gd name="T104" fmla="*/ 2147483646 w 1227"/>
                <a:gd name="T105" fmla="*/ 2147483646 h 1063"/>
                <a:gd name="T106" fmla="*/ 2147483646 w 1227"/>
                <a:gd name="T107" fmla="*/ 2147483646 h 1063"/>
                <a:gd name="T108" fmla="*/ 2147483646 w 1227"/>
                <a:gd name="T109" fmla="*/ 2147483646 h 1063"/>
                <a:gd name="T110" fmla="*/ 2147483646 w 1227"/>
                <a:gd name="T111" fmla="*/ 2147483646 h 1063"/>
                <a:gd name="T112" fmla="*/ 2147483646 w 1227"/>
                <a:gd name="T113" fmla="*/ 2147483646 h 1063"/>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227"/>
                <a:gd name="T172" fmla="*/ 0 h 1063"/>
                <a:gd name="T173" fmla="*/ 1227 w 1227"/>
                <a:gd name="T174" fmla="*/ 1063 h 1063"/>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227" h="1063">
                  <a:moveTo>
                    <a:pt x="0" y="1063"/>
                  </a:moveTo>
                  <a:lnTo>
                    <a:pt x="606" y="1063"/>
                  </a:lnTo>
                  <a:lnTo>
                    <a:pt x="606" y="1057"/>
                  </a:lnTo>
                  <a:lnTo>
                    <a:pt x="625" y="1057"/>
                  </a:lnTo>
                  <a:lnTo>
                    <a:pt x="625" y="1051"/>
                  </a:lnTo>
                  <a:lnTo>
                    <a:pt x="640" y="1051"/>
                  </a:lnTo>
                  <a:lnTo>
                    <a:pt x="640" y="1045"/>
                  </a:lnTo>
                  <a:lnTo>
                    <a:pt x="649" y="1045"/>
                  </a:lnTo>
                  <a:lnTo>
                    <a:pt x="649" y="1042"/>
                  </a:lnTo>
                  <a:lnTo>
                    <a:pt x="655" y="1042"/>
                  </a:lnTo>
                  <a:lnTo>
                    <a:pt x="655" y="1036"/>
                  </a:lnTo>
                  <a:lnTo>
                    <a:pt x="661" y="1036"/>
                  </a:lnTo>
                  <a:lnTo>
                    <a:pt x="661" y="1029"/>
                  </a:lnTo>
                  <a:lnTo>
                    <a:pt x="667" y="1029"/>
                  </a:lnTo>
                  <a:lnTo>
                    <a:pt x="667" y="1023"/>
                  </a:lnTo>
                  <a:lnTo>
                    <a:pt x="673" y="1023"/>
                  </a:lnTo>
                  <a:lnTo>
                    <a:pt x="673" y="1020"/>
                  </a:lnTo>
                  <a:lnTo>
                    <a:pt x="676" y="1020"/>
                  </a:lnTo>
                  <a:lnTo>
                    <a:pt x="676" y="1014"/>
                  </a:lnTo>
                  <a:lnTo>
                    <a:pt x="679" y="1014"/>
                  </a:lnTo>
                  <a:lnTo>
                    <a:pt x="679" y="1008"/>
                  </a:lnTo>
                  <a:lnTo>
                    <a:pt x="682" y="1008"/>
                  </a:lnTo>
                  <a:lnTo>
                    <a:pt x="682" y="1002"/>
                  </a:lnTo>
                  <a:lnTo>
                    <a:pt x="688" y="1002"/>
                  </a:lnTo>
                  <a:lnTo>
                    <a:pt x="688" y="999"/>
                  </a:lnTo>
                  <a:lnTo>
                    <a:pt x="692" y="999"/>
                  </a:lnTo>
                  <a:lnTo>
                    <a:pt x="692" y="993"/>
                  </a:lnTo>
                  <a:lnTo>
                    <a:pt x="695" y="993"/>
                  </a:lnTo>
                  <a:lnTo>
                    <a:pt x="695" y="987"/>
                  </a:lnTo>
                  <a:lnTo>
                    <a:pt x="698" y="987"/>
                  </a:lnTo>
                  <a:lnTo>
                    <a:pt x="698" y="984"/>
                  </a:lnTo>
                  <a:lnTo>
                    <a:pt x="698" y="978"/>
                  </a:lnTo>
                  <a:lnTo>
                    <a:pt x="701" y="978"/>
                  </a:lnTo>
                  <a:lnTo>
                    <a:pt x="701" y="972"/>
                  </a:lnTo>
                  <a:lnTo>
                    <a:pt x="704" y="972"/>
                  </a:lnTo>
                  <a:lnTo>
                    <a:pt x="704" y="966"/>
                  </a:lnTo>
                  <a:lnTo>
                    <a:pt x="707" y="966"/>
                  </a:lnTo>
                  <a:lnTo>
                    <a:pt x="707" y="962"/>
                  </a:lnTo>
                  <a:lnTo>
                    <a:pt x="710" y="962"/>
                  </a:lnTo>
                  <a:lnTo>
                    <a:pt x="710" y="956"/>
                  </a:lnTo>
                  <a:lnTo>
                    <a:pt x="710" y="950"/>
                  </a:lnTo>
                  <a:lnTo>
                    <a:pt x="713" y="950"/>
                  </a:lnTo>
                  <a:lnTo>
                    <a:pt x="713" y="944"/>
                  </a:lnTo>
                  <a:lnTo>
                    <a:pt x="716" y="944"/>
                  </a:lnTo>
                  <a:lnTo>
                    <a:pt x="716" y="941"/>
                  </a:lnTo>
                  <a:lnTo>
                    <a:pt x="716" y="935"/>
                  </a:lnTo>
                  <a:lnTo>
                    <a:pt x="719" y="935"/>
                  </a:lnTo>
                  <a:lnTo>
                    <a:pt x="719" y="929"/>
                  </a:lnTo>
                  <a:lnTo>
                    <a:pt x="722" y="929"/>
                  </a:lnTo>
                  <a:lnTo>
                    <a:pt x="722" y="923"/>
                  </a:lnTo>
                  <a:lnTo>
                    <a:pt x="722" y="920"/>
                  </a:lnTo>
                  <a:lnTo>
                    <a:pt x="725" y="920"/>
                  </a:lnTo>
                  <a:lnTo>
                    <a:pt x="725" y="914"/>
                  </a:lnTo>
                  <a:lnTo>
                    <a:pt x="725" y="908"/>
                  </a:lnTo>
                  <a:lnTo>
                    <a:pt x="728" y="908"/>
                  </a:lnTo>
                  <a:lnTo>
                    <a:pt x="728" y="902"/>
                  </a:lnTo>
                  <a:lnTo>
                    <a:pt x="731" y="902"/>
                  </a:lnTo>
                  <a:lnTo>
                    <a:pt x="731" y="899"/>
                  </a:lnTo>
                  <a:lnTo>
                    <a:pt x="731" y="892"/>
                  </a:lnTo>
                  <a:lnTo>
                    <a:pt x="734" y="892"/>
                  </a:lnTo>
                  <a:lnTo>
                    <a:pt x="734" y="886"/>
                  </a:lnTo>
                  <a:lnTo>
                    <a:pt x="734" y="880"/>
                  </a:lnTo>
                  <a:lnTo>
                    <a:pt x="737" y="880"/>
                  </a:lnTo>
                  <a:lnTo>
                    <a:pt x="737" y="877"/>
                  </a:lnTo>
                  <a:lnTo>
                    <a:pt x="737" y="871"/>
                  </a:lnTo>
                  <a:lnTo>
                    <a:pt x="740" y="871"/>
                  </a:lnTo>
                  <a:lnTo>
                    <a:pt x="740" y="865"/>
                  </a:lnTo>
                  <a:lnTo>
                    <a:pt x="740" y="859"/>
                  </a:lnTo>
                  <a:lnTo>
                    <a:pt x="743" y="859"/>
                  </a:lnTo>
                  <a:lnTo>
                    <a:pt x="743" y="856"/>
                  </a:lnTo>
                  <a:lnTo>
                    <a:pt x="743" y="850"/>
                  </a:lnTo>
                  <a:lnTo>
                    <a:pt x="743" y="844"/>
                  </a:lnTo>
                  <a:lnTo>
                    <a:pt x="746" y="844"/>
                  </a:lnTo>
                  <a:lnTo>
                    <a:pt x="746" y="838"/>
                  </a:lnTo>
                  <a:lnTo>
                    <a:pt x="746" y="835"/>
                  </a:lnTo>
                  <a:lnTo>
                    <a:pt x="749" y="835"/>
                  </a:lnTo>
                  <a:lnTo>
                    <a:pt x="749" y="828"/>
                  </a:lnTo>
                  <a:lnTo>
                    <a:pt x="749" y="822"/>
                  </a:lnTo>
                  <a:lnTo>
                    <a:pt x="752" y="822"/>
                  </a:lnTo>
                  <a:lnTo>
                    <a:pt x="752" y="816"/>
                  </a:lnTo>
                  <a:lnTo>
                    <a:pt x="752" y="813"/>
                  </a:lnTo>
                  <a:lnTo>
                    <a:pt x="752" y="807"/>
                  </a:lnTo>
                  <a:lnTo>
                    <a:pt x="755" y="807"/>
                  </a:lnTo>
                  <a:lnTo>
                    <a:pt x="755" y="801"/>
                  </a:lnTo>
                  <a:lnTo>
                    <a:pt x="755" y="798"/>
                  </a:lnTo>
                  <a:lnTo>
                    <a:pt x="759" y="798"/>
                  </a:lnTo>
                  <a:lnTo>
                    <a:pt x="759" y="792"/>
                  </a:lnTo>
                  <a:lnTo>
                    <a:pt x="759" y="786"/>
                  </a:lnTo>
                  <a:lnTo>
                    <a:pt x="759" y="780"/>
                  </a:lnTo>
                  <a:lnTo>
                    <a:pt x="762" y="780"/>
                  </a:lnTo>
                  <a:lnTo>
                    <a:pt x="762" y="777"/>
                  </a:lnTo>
                  <a:lnTo>
                    <a:pt x="762" y="771"/>
                  </a:lnTo>
                  <a:lnTo>
                    <a:pt x="765" y="771"/>
                  </a:lnTo>
                  <a:lnTo>
                    <a:pt x="765" y="765"/>
                  </a:lnTo>
                  <a:lnTo>
                    <a:pt x="765" y="758"/>
                  </a:lnTo>
                  <a:lnTo>
                    <a:pt x="765" y="755"/>
                  </a:lnTo>
                  <a:lnTo>
                    <a:pt x="768" y="755"/>
                  </a:lnTo>
                  <a:lnTo>
                    <a:pt x="768" y="749"/>
                  </a:lnTo>
                  <a:lnTo>
                    <a:pt x="768" y="743"/>
                  </a:lnTo>
                  <a:lnTo>
                    <a:pt x="768" y="737"/>
                  </a:lnTo>
                  <a:lnTo>
                    <a:pt x="771" y="737"/>
                  </a:lnTo>
                  <a:lnTo>
                    <a:pt x="771" y="734"/>
                  </a:lnTo>
                  <a:lnTo>
                    <a:pt x="771" y="728"/>
                  </a:lnTo>
                  <a:lnTo>
                    <a:pt x="771" y="722"/>
                  </a:lnTo>
                  <a:lnTo>
                    <a:pt x="774" y="722"/>
                  </a:lnTo>
                  <a:lnTo>
                    <a:pt x="774" y="716"/>
                  </a:lnTo>
                  <a:lnTo>
                    <a:pt x="774" y="713"/>
                  </a:lnTo>
                  <a:lnTo>
                    <a:pt x="777" y="713"/>
                  </a:lnTo>
                  <a:lnTo>
                    <a:pt x="777" y="707"/>
                  </a:lnTo>
                  <a:lnTo>
                    <a:pt x="777" y="701"/>
                  </a:lnTo>
                  <a:lnTo>
                    <a:pt x="777" y="694"/>
                  </a:lnTo>
                  <a:lnTo>
                    <a:pt x="780" y="694"/>
                  </a:lnTo>
                  <a:lnTo>
                    <a:pt x="780" y="691"/>
                  </a:lnTo>
                  <a:lnTo>
                    <a:pt x="780" y="685"/>
                  </a:lnTo>
                  <a:lnTo>
                    <a:pt x="780" y="679"/>
                  </a:lnTo>
                  <a:lnTo>
                    <a:pt x="783" y="679"/>
                  </a:lnTo>
                  <a:lnTo>
                    <a:pt x="783" y="673"/>
                  </a:lnTo>
                  <a:lnTo>
                    <a:pt x="783" y="670"/>
                  </a:lnTo>
                  <a:lnTo>
                    <a:pt x="783" y="664"/>
                  </a:lnTo>
                  <a:lnTo>
                    <a:pt x="786" y="664"/>
                  </a:lnTo>
                  <a:lnTo>
                    <a:pt x="786" y="658"/>
                  </a:lnTo>
                  <a:lnTo>
                    <a:pt x="786" y="652"/>
                  </a:lnTo>
                  <a:lnTo>
                    <a:pt x="786" y="649"/>
                  </a:lnTo>
                  <a:lnTo>
                    <a:pt x="789" y="649"/>
                  </a:lnTo>
                  <a:lnTo>
                    <a:pt x="789" y="643"/>
                  </a:lnTo>
                  <a:lnTo>
                    <a:pt x="789" y="637"/>
                  </a:lnTo>
                  <a:lnTo>
                    <a:pt x="789" y="634"/>
                  </a:lnTo>
                  <a:lnTo>
                    <a:pt x="789" y="627"/>
                  </a:lnTo>
                  <a:lnTo>
                    <a:pt x="792" y="627"/>
                  </a:lnTo>
                  <a:lnTo>
                    <a:pt x="792" y="621"/>
                  </a:lnTo>
                  <a:lnTo>
                    <a:pt x="792" y="615"/>
                  </a:lnTo>
                  <a:lnTo>
                    <a:pt x="792" y="612"/>
                  </a:lnTo>
                  <a:lnTo>
                    <a:pt x="795" y="612"/>
                  </a:lnTo>
                  <a:lnTo>
                    <a:pt x="795" y="606"/>
                  </a:lnTo>
                  <a:lnTo>
                    <a:pt x="795" y="600"/>
                  </a:lnTo>
                  <a:lnTo>
                    <a:pt x="795" y="594"/>
                  </a:lnTo>
                  <a:lnTo>
                    <a:pt x="798" y="594"/>
                  </a:lnTo>
                  <a:lnTo>
                    <a:pt x="798" y="591"/>
                  </a:lnTo>
                  <a:lnTo>
                    <a:pt x="798" y="585"/>
                  </a:lnTo>
                  <a:lnTo>
                    <a:pt x="798" y="579"/>
                  </a:lnTo>
                  <a:lnTo>
                    <a:pt x="801" y="579"/>
                  </a:lnTo>
                  <a:lnTo>
                    <a:pt x="801" y="573"/>
                  </a:lnTo>
                  <a:lnTo>
                    <a:pt x="801" y="570"/>
                  </a:lnTo>
                  <a:lnTo>
                    <a:pt x="801" y="564"/>
                  </a:lnTo>
                  <a:lnTo>
                    <a:pt x="804" y="564"/>
                  </a:lnTo>
                  <a:lnTo>
                    <a:pt x="804" y="557"/>
                  </a:lnTo>
                  <a:lnTo>
                    <a:pt x="804" y="551"/>
                  </a:lnTo>
                  <a:lnTo>
                    <a:pt x="804" y="548"/>
                  </a:lnTo>
                  <a:lnTo>
                    <a:pt x="804" y="542"/>
                  </a:lnTo>
                  <a:lnTo>
                    <a:pt x="807" y="542"/>
                  </a:lnTo>
                  <a:lnTo>
                    <a:pt x="807" y="536"/>
                  </a:lnTo>
                  <a:lnTo>
                    <a:pt x="807" y="530"/>
                  </a:lnTo>
                  <a:lnTo>
                    <a:pt x="807" y="527"/>
                  </a:lnTo>
                  <a:lnTo>
                    <a:pt x="810" y="527"/>
                  </a:lnTo>
                  <a:lnTo>
                    <a:pt x="810" y="521"/>
                  </a:lnTo>
                  <a:lnTo>
                    <a:pt x="810" y="515"/>
                  </a:lnTo>
                  <a:lnTo>
                    <a:pt x="810" y="509"/>
                  </a:lnTo>
                  <a:lnTo>
                    <a:pt x="813" y="509"/>
                  </a:lnTo>
                  <a:lnTo>
                    <a:pt x="813" y="506"/>
                  </a:lnTo>
                  <a:lnTo>
                    <a:pt x="813" y="500"/>
                  </a:lnTo>
                  <a:lnTo>
                    <a:pt x="813" y="494"/>
                  </a:lnTo>
                  <a:lnTo>
                    <a:pt x="816" y="494"/>
                  </a:lnTo>
                  <a:lnTo>
                    <a:pt x="816" y="487"/>
                  </a:lnTo>
                  <a:lnTo>
                    <a:pt x="816" y="484"/>
                  </a:lnTo>
                  <a:lnTo>
                    <a:pt x="816" y="478"/>
                  </a:lnTo>
                  <a:lnTo>
                    <a:pt x="816" y="472"/>
                  </a:lnTo>
                  <a:lnTo>
                    <a:pt x="819" y="472"/>
                  </a:lnTo>
                  <a:lnTo>
                    <a:pt x="819" y="466"/>
                  </a:lnTo>
                  <a:lnTo>
                    <a:pt x="819" y="463"/>
                  </a:lnTo>
                  <a:lnTo>
                    <a:pt x="819" y="457"/>
                  </a:lnTo>
                  <a:lnTo>
                    <a:pt x="822" y="457"/>
                  </a:lnTo>
                  <a:lnTo>
                    <a:pt x="822" y="451"/>
                  </a:lnTo>
                  <a:lnTo>
                    <a:pt x="822" y="448"/>
                  </a:lnTo>
                  <a:lnTo>
                    <a:pt x="822" y="442"/>
                  </a:lnTo>
                  <a:lnTo>
                    <a:pt x="826" y="442"/>
                  </a:lnTo>
                  <a:lnTo>
                    <a:pt x="826" y="436"/>
                  </a:lnTo>
                  <a:lnTo>
                    <a:pt x="826" y="430"/>
                  </a:lnTo>
                  <a:lnTo>
                    <a:pt x="826" y="427"/>
                  </a:lnTo>
                  <a:lnTo>
                    <a:pt x="829" y="427"/>
                  </a:lnTo>
                  <a:lnTo>
                    <a:pt x="829" y="420"/>
                  </a:lnTo>
                  <a:lnTo>
                    <a:pt x="829" y="414"/>
                  </a:lnTo>
                  <a:lnTo>
                    <a:pt x="829" y="408"/>
                  </a:lnTo>
                  <a:lnTo>
                    <a:pt x="832" y="408"/>
                  </a:lnTo>
                  <a:lnTo>
                    <a:pt x="832" y="405"/>
                  </a:lnTo>
                  <a:lnTo>
                    <a:pt x="832" y="399"/>
                  </a:lnTo>
                  <a:lnTo>
                    <a:pt x="832" y="393"/>
                  </a:lnTo>
                  <a:lnTo>
                    <a:pt x="835" y="393"/>
                  </a:lnTo>
                  <a:lnTo>
                    <a:pt x="835" y="387"/>
                  </a:lnTo>
                  <a:lnTo>
                    <a:pt x="835" y="384"/>
                  </a:lnTo>
                  <a:lnTo>
                    <a:pt x="835" y="378"/>
                  </a:lnTo>
                  <a:lnTo>
                    <a:pt x="835" y="372"/>
                  </a:lnTo>
                  <a:lnTo>
                    <a:pt x="838" y="372"/>
                  </a:lnTo>
                  <a:lnTo>
                    <a:pt x="838" y="366"/>
                  </a:lnTo>
                  <a:lnTo>
                    <a:pt x="838" y="363"/>
                  </a:lnTo>
                  <a:lnTo>
                    <a:pt x="838" y="356"/>
                  </a:lnTo>
                  <a:lnTo>
                    <a:pt x="841" y="356"/>
                  </a:lnTo>
                  <a:lnTo>
                    <a:pt x="841" y="350"/>
                  </a:lnTo>
                  <a:lnTo>
                    <a:pt x="841" y="344"/>
                  </a:lnTo>
                  <a:lnTo>
                    <a:pt x="841" y="341"/>
                  </a:lnTo>
                  <a:lnTo>
                    <a:pt x="844" y="341"/>
                  </a:lnTo>
                  <a:lnTo>
                    <a:pt x="844" y="335"/>
                  </a:lnTo>
                  <a:lnTo>
                    <a:pt x="844" y="329"/>
                  </a:lnTo>
                  <a:lnTo>
                    <a:pt x="844" y="323"/>
                  </a:lnTo>
                  <a:lnTo>
                    <a:pt x="847" y="323"/>
                  </a:lnTo>
                  <a:lnTo>
                    <a:pt x="847" y="320"/>
                  </a:lnTo>
                  <a:lnTo>
                    <a:pt x="847" y="314"/>
                  </a:lnTo>
                  <a:lnTo>
                    <a:pt x="847" y="308"/>
                  </a:lnTo>
                  <a:lnTo>
                    <a:pt x="850" y="308"/>
                  </a:lnTo>
                  <a:lnTo>
                    <a:pt x="850" y="302"/>
                  </a:lnTo>
                  <a:lnTo>
                    <a:pt x="850" y="299"/>
                  </a:lnTo>
                  <a:lnTo>
                    <a:pt x="853" y="299"/>
                  </a:lnTo>
                  <a:lnTo>
                    <a:pt x="853" y="293"/>
                  </a:lnTo>
                  <a:lnTo>
                    <a:pt x="853" y="286"/>
                  </a:lnTo>
                  <a:lnTo>
                    <a:pt x="853" y="283"/>
                  </a:lnTo>
                  <a:lnTo>
                    <a:pt x="856" y="283"/>
                  </a:lnTo>
                  <a:lnTo>
                    <a:pt x="856" y="277"/>
                  </a:lnTo>
                  <a:lnTo>
                    <a:pt x="856" y="271"/>
                  </a:lnTo>
                  <a:lnTo>
                    <a:pt x="856" y="265"/>
                  </a:lnTo>
                  <a:lnTo>
                    <a:pt x="859" y="265"/>
                  </a:lnTo>
                  <a:lnTo>
                    <a:pt x="859" y="262"/>
                  </a:lnTo>
                  <a:lnTo>
                    <a:pt x="859" y="256"/>
                  </a:lnTo>
                  <a:lnTo>
                    <a:pt x="859" y="250"/>
                  </a:lnTo>
                  <a:lnTo>
                    <a:pt x="862" y="250"/>
                  </a:lnTo>
                  <a:lnTo>
                    <a:pt x="862" y="244"/>
                  </a:lnTo>
                  <a:lnTo>
                    <a:pt x="862" y="241"/>
                  </a:lnTo>
                  <a:lnTo>
                    <a:pt x="865" y="241"/>
                  </a:lnTo>
                  <a:lnTo>
                    <a:pt x="865" y="235"/>
                  </a:lnTo>
                  <a:lnTo>
                    <a:pt x="865" y="229"/>
                  </a:lnTo>
                  <a:lnTo>
                    <a:pt x="865" y="222"/>
                  </a:lnTo>
                  <a:lnTo>
                    <a:pt x="868" y="222"/>
                  </a:lnTo>
                  <a:lnTo>
                    <a:pt x="868" y="219"/>
                  </a:lnTo>
                  <a:lnTo>
                    <a:pt x="868" y="213"/>
                  </a:lnTo>
                  <a:lnTo>
                    <a:pt x="871" y="213"/>
                  </a:lnTo>
                  <a:lnTo>
                    <a:pt x="871" y="207"/>
                  </a:lnTo>
                  <a:lnTo>
                    <a:pt x="871" y="201"/>
                  </a:lnTo>
                  <a:lnTo>
                    <a:pt x="874" y="201"/>
                  </a:lnTo>
                  <a:lnTo>
                    <a:pt x="874" y="198"/>
                  </a:lnTo>
                  <a:lnTo>
                    <a:pt x="874" y="192"/>
                  </a:lnTo>
                  <a:lnTo>
                    <a:pt x="874" y="186"/>
                  </a:lnTo>
                  <a:lnTo>
                    <a:pt x="877" y="186"/>
                  </a:lnTo>
                  <a:lnTo>
                    <a:pt x="877" y="180"/>
                  </a:lnTo>
                  <a:lnTo>
                    <a:pt x="877" y="177"/>
                  </a:lnTo>
                  <a:lnTo>
                    <a:pt x="880" y="177"/>
                  </a:lnTo>
                  <a:lnTo>
                    <a:pt x="880" y="171"/>
                  </a:lnTo>
                  <a:lnTo>
                    <a:pt x="880" y="165"/>
                  </a:lnTo>
                  <a:lnTo>
                    <a:pt x="883" y="165"/>
                  </a:lnTo>
                  <a:lnTo>
                    <a:pt x="883" y="159"/>
                  </a:lnTo>
                  <a:lnTo>
                    <a:pt x="883" y="155"/>
                  </a:lnTo>
                  <a:lnTo>
                    <a:pt x="886" y="155"/>
                  </a:lnTo>
                  <a:lnTo>
                    <a:pt x="886" y="149"/>
                  </a:lnTo>
                  <a:lnTo>
                    <a:pt x="886" y="143"/>
                  </a:lnTo>
                  <a:lnTo>
                    <a:pt x="889" y="143"/>
                  </a:lnTo>
                  <a:lnTo>
                    <a:pt x="889" y="137"/>
                  </a:lnTo>
                  <a:lnTo>
                    <a:pt x="889" y="134"/>
                  </a:lnTo>
                  <a:lnTo>
                    <a:pt x="892" y="134"/>
                  </a:lnTo>
                  <a:lnTo>
                    <a:pt x="892" y="128"/>
                  </a:lnTo>
                  <a:lnTo>
                    <a:pt x="892" y="122"/>
                  </a:lnTo>
                  <a:lnTo>
                    <a:pt x="896" y="122"/>
                  </a:lnTo>
                  <a:lnTo>
                    <a:pt x="896" y="116"/>
                  </a:lnTo>
                  <a:lnTo>
                    <a:pt x="899" y="116"/>
                  </a:lnTo>
                  <a:lnTo>
                    <a:pt x="899" y="113"/>
                  </a:lnTo>
                  <a:lnTo>
                    <a:pt x="899" y="107"/>
                  </a:lnTo>
                  <a:lnTo>
                    <a:pt x="902" y="107"/>
                  </a:lnTo>
                  <a:lnTo>
                    <a:pt x="902" y="101"/>
                  </a:lnTo>
                  <a:lnTo>
                    <a:pt x="905" y="101"/>
                  </a:lnTo>
                  <a:lnTo>
                    <a:pt x="905" y="98"/>
                  </a:lnTo>
                  <a:lnTo>
                    <a:pt x="905" y="92"/>
                  </a:lnTo>
                  <a:lnTo>
                    <a:pt x="908" y="92"/>
                  </a:lnTo>
                  <a:lnTo>
                    <a:pt x="908" y="85"/>
                  </a:lnTo>
                  <a:lnTo>
                    <a:pt x="911" y="85"/>
                  </a:lnTo>
                  <a:lnTo>
                    <a:pt x="911" y="79"/>
                  </a:lnTo>
                  <a:lnTo>
                    <a:pt x="914" y="79"/>
                  </a:lnTo>
                  <a:lnTo>
                    <a:pt x="914" y="76"/>
                  </a:lnTo>
                  <a:lnTo>
                    <a:pt x="914" y="70"/>
                  </a:lnTo>
                  <a:lnTo>
                    <a:pt x="917" y="70"/>
                  </a:lnTo>
                  <a:lnTo>
                    <a:pt x="917" y="64"/>
                  </a:lnTo>
                  <a:lnTo>
                    <a:pt x="920" y="64"/>
                  </a:lnTo>
                  <a:lnTo>
                    <a:pt x="920" y="58"/>
                  </a:lnTo>
                  <a:lnTo>
                    <a:pt x="923" y="58"/>
                  </a:lnTo>
                  <a:lnTo>
                    <a:pt x="923" y="55"/>
                  </a:lnTo>
                  <a:lnTo>
                    <a:pt x="926" y="55"/>
                  </a:lnTo>
                  <a:lnTo>
                    <a:pt x="926" y="49"/>
                  </a:lnTo>
                  <a:lnTo>
                    <a:pt x="929" y="49"/>
                  </a:lnTo>
                  <a:lnTo>
                    <a:pt x="929" y="43"/>
                  </a:lnTo>
                  <a:lnTo>
                    <a:pt x="935" y="43"/>
                  </a:lnTo>
                  <a:lnTo>
                    <a:pt x="935" y="37"/>
                  </a:lnTo>
                  <a:lnTo>
                    <a:pt x="938" y="37"/>
                  </a:lnTo>
                  <a:lnTo>
                    <a:pt x="938" y="34"/>
                  </a:lnTo>
                  <a:lnTo>
                    <a:pt x="944" y="34"/>
                  </a:lnTo>
                  <a:lnTo>
                    <a:pt x="944" y="28"/>
                  </a:lnTo>
                  <a:lnTo>
                    <a:pt x="950" y="28"/>
                  </a:lnTo>
                  <a:lnTo>
                    <a:pt x="950" y="21"/>
                  </a:lnTo>
                  <a:lnTo>
                    <a:pt x="956" y="21"/>
                  </a:lnTo>
                  <a:lnTo>
                    <a:pt x="956" y="15"/>
                  </a:lnTo>
                  <a:lnTo>
                    <a:pt x="966" y="15"/>
                  </a:lnTo>
                  <a:lnTo>
                    <a:pt x="966" y="12"/>
                  </a:lnTo>
                  <a:lnTo>
                    <a:pt x="981" y="12"/>
                  </a:lnTo>
                  <a:lnTo>
                    <a:pt x="981" y="6"/>
                  </a:lnTo>
                  <a:lnTo>
                    <a:pt x="1227" y="6"/>
                  </a:lnTo>
                  <a:lnTo>
                    <a:pt x="1227" y="0"/>
                  </a:lnTo>
                </a:path>
              </a:pathLst>
            </a:custGeom>
            <a:noFill/>
            <a:ln w="1905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74756" name="Group 92"/>
          <p:cNvGrpSpPr>
            <a:grpSpLocks/>
          </p:cNvGrpSpPr>
          <p:nvPr/>
        </p:nvGrpSpPr>
        <p:grpSpPr bwMode="auto">
          <a:xfrm>
            <a:off x="6172200" y="2057400"/>
            <a:ext cx="2673350" cy="2668588"/>
            <a:chOff x="6172200" y="2057400"/>
            <a:chExt cx="2673350" cy="2668588"/>
          </a:xfrm>
        </p:grpSpPr>
        <p:sp>
          <p:nvSpPr>
            <p:cNvPr id="74762" name="AutoShape 77"/>
            <p:cNvSpPr>
              <a:spLocks noChangeAspect="1" noChangeArrowheads="1" noTextEdit="1"/>
            </p:cNvSpPr>
            <p:nvPr/>
          </p:nvSpPr>
          <p:spPr bwMode="auto">
            <a:xfrm>
              <a:off x="6172200" y="2057400"/>
              <a:ext cx="2673350" cy="2668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74763" name="Oval 79"/>
            <p:cNvSpPr>
              <a:spLocks noChangeArrowheads="1"/>
            </p:cNvSpPr>
            <p:nvPr/>
          </p:nvSpPr>
          <p:spPr bwMode="auto">
            <a:xfrm>
              <a:off x="6611938" y="4175125"/>
              <a:ext cx="33338" cy="33338"/>
            </a:xfrm>
            <a:prstGeom prst="ellipse">
              <a:avLst/>
            </a:prstGeom>
            <a:noFill/>
            <a:ln w="4763">
              <a:solidFill>
                <a:srgbClr val="0099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ea typeface="MS PGothic" panose="020B0600070205080204" pitchFamily="34" charset="-128"/>
                </a:defRPr>
              </a:lvl1pPr>
              <a:lvl2pPr marL="742950" indent="-285750">
                <a:spcBef>
                  <a:spcPct val="20000"/>
                </a:spcBef>
                <a:buChar char="–"/>
                <a:defRPr sz="2800">
                  <a:solidFill>
                    <a:schemeClr val="tx1"/>
                  </a:solidFill>
                  <a:latin typeface="Times New Roman" panose="02020603050405020304" pitchFamily="18" charset="0"/>
                  <a:ea typeface="MS PGothic" panose="020B0600070205080204" pitchFamily="34" charset="-128"/>
                </a:defRPr>
              </a:lvl2pPr>
              <a:lvl3pPr marL="1143000" indent="-228600">
                <a:spcBef>
                  <a:spcPct val="20000"/>
                </a:spcBef>
                <a:buChar char="•"/>
                <a:defRPr sz="2400">
                  <a:solidFill>
                    <a:schemeClr val="tx1"/>
                  </a:solidFill>
                  <a:latin typeface="Times New Roman" panose="02020603050405020304" pitchFamily="18" charset="0"/>
                  <a:ea typeface="MS PGothic"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9pPr>
            </a:lstStyle>
            <a:p>
              <a:pPr eaLnBrk="1" hangingPunct="1">
                <a:spcBef>
                  <a:spcPct val="0"/>
                </a:spcBef>
                <a:buFontTx/>
                <a:buNone/>
              </a:pPr>
              <a:endParaRPr lang="en-US" altLang="en-US" sz="1600">
                <a:latin typeface="Papyrus" panose="03070502060502030205" pitchFamily="66" charset="0"/>
              </a:endParaRPr>
            </a:p>
          </p:txBody>
        </p:sp>
        <p:sp>
          <p:nvSpPr>
            <p:cNvPr id="74764" name="Oval 80"/>
            <p:cNvSpPr>
              <a:spLocks noChangeArrowheads="1"/>
            </p:cNvSpPr>
            <p:nvPr/>
          </p:nvSpPr>
          <p:spPr bwMode="auto">
            <a:xfrm>
              <a:off x="8559800" y="2487613"/>
              <a:ext cx="34925" cy="33338"/>
            </a:xfrm>
            <a:prstGeom prst="ellipse">
              <a:avLst/>
            </a:prstGeom>
            <a:noFill/>
            <a:ln w="4763">
              <a:solidFill>
                <a:srgbClr val="0099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ea typeface="MS PGothic" panose="020B0600070205080204" pitchFamily="34" charset="-128"/>
                </a:defRPr>
              </a:lvl1pPr>
              <a:lvl2pPr marL="742950" indent="-285750">
                <a:spcBef>
                  <a:spcPct val="20000"/>
                </a:spcBef>
                <a:buChar char="–"/>
                <a:defRPr sz="2800">
                  <a:solidFill>
                    <a:schemeClr val="tx1"/>
                  </a:solidFill>
                  <a:latin typeface="Times New Roman" panose="02020603050405020304" pitchFamily="18" charset="0"/>
                  <a:ea typeface="MS PGothic" panose="020B0600070205080204" pitchFamily="34" charset="-128"/>
                </a:defRPr>
              </a:lvl2pPr>
              <a:lvl3pPr marL="1143000" indent="-228600">
                <a:spcBef>
                  <a:spcPct val="20000"/>
                </a:spcBef>
                <a:buChar char="•"/>
                <a:defRPr sz="2400">
                  <a:solidFill>
                    <a:schemeClr val="tx1"/>
                  </a:solidFill>
                  <a:latin typeface="Times New Roman" panose="02020603050405020304" pitchFamily="18" charset="0"/>
                  <a:ea typeface="MS PGothic"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9pPr>
            </a:lstStyle>
            <a:p>
              <a:pPr eaLnBrk="1" hangingPunct="1">
                <a:spcBef>
                  <a:spcPct val="0"/>
                </a:spcBef>
                <a:buFontTx/>
                <a:buNone/>
              </a:pPr>
              <a:endParaRPr lang="en-US" altLang="en-US" sz="1600">
                <a:latin typeface="Papyrus" panose="03070502060502030205" pitchFamily="66" charset="0"/>
              </a:endParaRPr>
            </a:p>
          </p:txBody>
        </p:sp>
        <p:sp>
          <p:nvSpPr>
            <p:cNvPr id="74765" name="Line 81"/>
            <p:cNvSpPr>
              <a:spLocks noChangeShapeType="1"/>
            </p:cNvSpPr>
            <p:nvPr/>
          </p:nvSpPr>
          <p:spPr bwMode="auto">
            <a:xfrm>
              <a:off x="6626225" y="4257675"/>
              <a:ext cx="1947863" cy="1588"/>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4766" name="Line 82"/>
            <p:cNvSpPr>
              <a:spLocks noChangeShapeType="1"/>
            </p:cNvSpPr>
            <p:nvPr/>
          </p:nvSpPr>
          <p:spPr bwMode="auto">
            <a:xfrm>
              <a:off x="6626225" y="4257675"/>
              <a:ext cx="1588" cy="4286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4767" name="Line 83"/>
            <p:cNvSpPr>
              <a:spLocks noChangeShapeType="1"/>
            </p:cNvSpPr>
            <p:nvPr/>
          </p:nvSpPr>
          <p:spPr bwMode="auto">
            <a:xfrm>
              <a:off x="7018338" y="4257675"/>
              <a:ext cx="1588" cy="4286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4768" name="Line 84"/>
            <p:cNvSpPr>
              <a:spLocks noChangeShapeType="1"/>
            </p:cNvSpPr>
            <p:nvPr/>
          </p:nvSpPr>
          <p:spPr bwMode="auto">
            <a:xfrm>
              <a:off x="7405688" y="4257675"/>
              <a:ext cx="1588" cy="4286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4769" name="Line 85"/>
            <p:cNvSpPr>
              <a:spLocks noChangeShapeType="1"/>
            </p:cNvSpPr>
            <p:nvPr/>
          </p:nvSpPr>
          <p:spPr bwMode="auto">
            <a:xfrm>
              <a:off x="7796213" y="4257675"/>
              <a:ext cx="1588" cy="4286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4770" name="Line 86"/>
            <p:cNvSpPr>
              <a:spLocks noChangeShapeType="1"/>
            </p:cNvSpPr>
            <p:nvPr/>
          </p:nvSpPr>
          <p:spPr bwMode="auto">
            <a:xfrm>
              <a:off x="8188325" y="4257675"/>
              <a:ext cx="1588" cy="4286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4771" name="Line 87"/>
            <p:cNvSpPr>
              <a:spLocks noChangeShapeType="1"/>
            </p:cNvSpPr>
            <p:nvPr/>
          </p:nvSpPr>
          <p:spPr bwMode="auto">
            <a:xfrm>
              <a:off x="8574088" y="4257675"/>
              <a:ext cx="1588" cy="4286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4772" name="Rectangle 88"/>
            <p:cNvSpPr>
              <a:spLocks noChangeArrowheads="1"/>
            </p:cNvSpPr>
            <p:nvPr/>
          </p:nvSpPr>
          <p:spPr bwMode="auto">
            <a:xfrm>
              <a:off x="6574323" y="4352925"/>
              <a:ext cx="113814"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ea typeface="MS PGothic" panose="020B0600070205080204" pitchFamily="34" charset="-128"/>
                </a:defRPr>
              </a:lvl1pPr>
              <a:lvl2pPr marL="742950" indent="-285750">
                <a:spcBef>
                  <a:spcPct val="20000"/>
                </a:spcBef>
                <a:buChar char="–"/>
                <a:defRPr sz="2800">
                  <a:solidFill>
                    <a:schemeClr val="tx1"/>
                  </a:solidFill>
                  <a:latin typeface="Times New Roman" panose="02020603050405020304" pitchFamily="18" charset="0"/>
                  <a:ea typeface="MS PGothic" panose="020B0600070205080204" pitchFamily="34" charset="-128"/>
                </a:defRPr>
              </a:lvl2pPr>
              <a:lvl3pPr marL="1143000" indent="-228600">
                <a:spcBef>
                  <a:spcPct val="20000"/>
                </a:spcBef>
                <a:buChar char="•"/>
                <a:defRPr sz="2400">
                  <a:solidFill>
                    <a:schemeClr val="tx1"/>
                  </a:solidFill>
                  <a:latin typeface="Times New Roman" panose="02020603050405020304" pitchFamily="18" charset="0"/>
                  <a:ea typeface="MS PGothic"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Arial" panose="020B0604020202020204" pitchFamily="34" charset="0"/>
                </a:rPr>
                <a:t>0</a:t>
              </a:r>
              <a:endParaRPr lang="en-US" altLang="en-US" sz="1600">
                <a:latin typeface="Papyrus" panose="03070502060502030205" pitchFamily="66" charset="0"/>
              </a:endParaRPr>
            </a:p>
          </p:txBody>
        </p:sp>
        <p:sp>
          <p:nvSpPr>
            <p:cNvPr id="74773" name="Rectangle 89"/>
            <p:cNvSpPr>
              <a:spLocks noChangeArrowheads="1"/>
            </p:cNvSpPr>
            <p:nvPr/>
          </p:nvSpPr>
          <p:spPr bwMode="auto">
            <a:xfrm>
              <a:off x="6938963" y="4352925"/>
              <a:ext cx="285335"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ea typeface="MS PGothic" panose="020B0600070205080204" pitchFamily="34" charset="-128"/>
                </a:defRPr>
              </a:lvl1pPr>
              <a:lvl2pPr marL="742950" indent="-285750">
                <a:spcBef>
                  <a:spcPct val="20000"/>
                </a:spcBef>
                <a:buChar char="–"/>
                <a:defRPr sz="2800">
                  <a:solidFill>
                    <a:schemeClr val="tx1"/>
                  </a:solidFill>
                  <a:latin typeface="Times New Roman" panose="02020603050405020304" pitchFamily="18" charset="0"/>
                  <a:ea typeface="MS PGothic" panose="020B0600070205080204" pitchFamily="34" charset="-128"/>
                </a:defRPr>
              </a:lvl2pPr>
              <a:lvl3pPr marL="1143000" indent="-228600">
                <a:spcBef>
                  <a:spcPct val="20000"/>
                </a:spcBef>
                <a:buChar char="•"/>
                <a:defRPr sz="2400">
                  <a:solidFill>
                    <a:schemeClr val="tx1"/>
                  </a:solidFill>
                  <a:latin typeface="Times New Roman" panose="02020603050405020304" pitchFamily="18" charset="0"/>
                  <a:ea typeface="MS PGothic"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Arial" panose="020B0604020202020204" pitchFamily="34" charset="0"/>
                </a:rPr>
                <a:t>0.2</a:t>
              </a:r>
              <a:endParaRPr lang="en-US" altLang="en-US" sz="1600">
                <a:latin typeface="Papyrus" panose="03070502060502030205" pitchFamily="66" charset="0"/>
              </a:endParaRPr>
            </a:p>
          </p:txBody>
        </p:sp>
        <p:sp>
          <p:nvSpPr>
            <p:cNvPr id="74774" name="Rectangle 90"/>
            <p:cNvSpPr>
              <a:spLocks noChangeArrowheads="1"/>
            </p:cNvSpPr>
            <p:nvPr/>
          </p:nvSpPr>
          <p:spPr bwMode="auto">
            <a:xfrm>
              <a:off x="7326313" y="4352925"/>
              <a:ext cx="285335"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ea typeface="MS PGothic" panose="020B0600070205080204" pitchFamily="34" charset="-128"/>
                </a:defRPr>
              </a:lvl1pPr>
              <a:lvl2pPr marL="742950" indent="-285750">
                <a:spcBef>
                  <a:spcPct val="20000"/>
                </a:spcBef>
                <a:buChar char="–"/>
                <a:defRPr sz="2800">
                  <a:solidFill>
                    <a:schemeClr val="tx1"/>
                  </a:solidFill>
                  <a:latin typeface="Times New Roman" panose="02020603050405020304" pitchFamily="18" charset="0"/>
                  <a:ea typeface="MS PGothic" panose="020B0600070205080204" pitchFamily="34" charset="-128"/>
                </a:defRPr>
              </a:lvl2pPr>
              <a:lvl3pPr marL="1143000" indent="-228600">
                <a:spcBef>
                  <a:spcPct val="20000"/>
                </a:spcBef>
                <a:buChar char="•"/>
                <a:defRPr sz="2400">
                  <a:solidFill>
                    <a:schemeClr val="tx1"/>
                  </a:solidFill>
                  <a:latin typeface="Times New Roman" panose="02020603050405020304" pitchFamily="18" charset="0"/>
                  <a:ea typeface="MS PGothic"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Arial" panose="020B0604020202020204" pitchFamily="34" charset="0"/>
                </a:rPr>
                <a:t>0.4</a:t>
              </a:r>
              <a:endParaRPr lang="en-US" altLang="en-US" sz="1600">
                <a:latin typeface="Papyrus" panose="03070502060502030205" pitchFamily="66" charset="0"/>
              </a:endParaRPr>
            </a:p>
          </p:txBody>
        </p:sp>
        <p:sp>
          <p:nvSpPr>
            <p:cNvPr id="74775" name="Rectangle 91"/>
            <p:cNvSpPr>
              <a:spLocks noChangeArrowheads="1"/>
            </p:cNvSpPr>
            <p:nvPr/>
          </p:nvSpPr>
          <p:spPr bwMode="auto">
            <a:xfrm>
              <a:off x="7716838" y="4352925"/>
              <a:ext cx="285335"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ea typeface="MS PGothic" panose="020B0600070205080204" pitchFamily="34" charset="-128"/>
                </a:defRPr>
              </a:lvl1pPr>
              <a:lvl2pPr marL="742950" indent="-285750">
                <a:spcBef>
                  <a:spcPct val="20000"/>
                </a:spcBef>
                <a:buChar char="–"/>
                <a:defRPr sz="2800">
                  <a:solidFill>
                    <a:schemeClr val="tx1"/>
                  </a:solidFill>
                  <a:latin typeface="Times New Roman" panose="02020603050405020304" pitchFamily="18" charset="0"/>
                  <a:ea typeface="MS PGothic" panose="020B0600070205080204" pitchFamily="34" charset="-128"/>
                </a:defRPr>
              </a:lvl2pPr>
              <a:lvl3pPr marL="1143000" indent="-228600">
                <a:spcBef>
                  <a:spcPct val="20000"/>
                </a:spcBef>
                <a:buChar char="•"/>
                <a:defRPr sz="2400">
                  <a:solidFill>
                    <a:schemeClr val="tx1"/>
                  </a:solidFill>
                  <a:latin typeface="Times New Roman" panose="02020603050405020304" pitchFamily="18" charset="0"/>
                  <a:ea typeface="MS PGothic"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Arial" panose="020B0604020202020204" pitchFamily="34" charset="0"/>
                </a:rPr>
                <a:t>0.6</a:t>
              </a:r>
              <a:endParaRPr lang="en-US" altLang="en-US" sz="1600">
                <a:latin typeface="Papyrus" panose="03070502060502030205" pitchFamily="66" charset="0"/>
              </a:endParaRPr>
            </a:p>
          </p:txBody>
        </p:sp>
        <p:sp>
          <p:nvSpPr>
            <p:cNvPr id="74776" name="Rectangle 92"/>
            <p:cNvSpPr>
              <a:spLocks noChangeArrowheads="1"/>
            </p:cNvSpPr>
            <p:nvPr/>
          </p:nvSpPr>
          <p:spPr bwMode="auto">
            <a:xfrm>
              <a:off x="8108950" y="4352925"/>
              <a:ext cx="285335"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ea typeface="MS PGothic" panose="020B0600070205080204" pitchFamily="34" charset="-128"/>
                </a:defRPr>
              </a:lvl1pPr>
              <a:lvl2pPr marL="742950" indent="-285750">
                <a:spcBef>
                  <a:spcPct val="20000"/>
                </a:spcBef>
                <a:buChar char="–"/>
                <a:defRPr sz="2800">
                  <a:solidFill>
                    <a:schemeClr val="tx1"/>
                  </a:solidFill>
                  <a:latin typeface="Times New Roman" panose="02020603050405020304" pitchFamily="18" charset="0"/>
                  <a:ea typeface="MS PGothic" panose="020B0600070205080204" pitchFamily="34" charset="-128"/>
                </a:defRPr>
              </a:lvl2pPr>
              <a:lvl3pPr marL="1143000" indent="-228600">
                <a:spcBef>
                  <a:spcPct val="20000"/>
                </a:spcBef>
                <a:buChar char="•"/>
                <a:defRPr sz="2400">
                  <a:solidFill>
                    <a:schemeClr val="tx1"/>
                  </a:solidFill>
                  <a:latin typeface="Times New Roman" panose="02020603050405020304" pitchFamily="18" charset="0"/>
                  <a:ea typeface="MS PGothic"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Arial" panose="020B0604020202020204" pitchFamily="34" charset="0"/>
                </a:rPr>
                <a:t>0.8</a:t>
              </a:r>
              <a:endParaRPr lang="en-US" altLang="en-US" sz="1600">
                <a:latin typeface="Papyrus" panose="03070502060502030205" pitchFamily="66" charset="0"/>
              </a:endParaRPr>
            </a:p>
          </p:txBody>
        </p:sp>
        <p:sp>
          <p:nvSpPr>
            <p:cNvPr id="74777" name="Rectangle 93"/>
            <p:cNvSpPr>
              <a:spLocks noChangeArrowheads="1"/>
            </p:cNvSpPr>
            <p:nvPr/>
          </p:nvSpPr>
          <p:spPr bwMode="auto">
            <a:xfrm>
              <a:off x="8522186" y="4352925"/>
              <a:ext cx="113814"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ea typeface="MS PGothic" panose="020B0600070205080204" pitchFamily="34" charset="-128"/>
                </a:defRPr>
              </a:lvl1pPr>
              <a:lvl2pPr marL="742950" indent="-285750">
                <a:spcBef>
                  <a:spcPct val="20000"/>
                </a:spcBef>
                <a:buChar char="–"/>
                <a:defRPr sz="2800">
                  <a:solidFill>
                    <a:schemeClr val="tx1"/>
                  </a:solidFill>
                  <a:latin typeface="Times New Roman" panose="02020603050405020304" pitchFamily="18" charset="0"/>
                  <a:ea typeface="MS PGothic" panose="020B0600070205080204" pitchFamily="34" charset="-128"/>
                </a:defRPr>
              </a:lvl2pPr>
              <a:lvl3pPr marL="1143000" indent="-228600">
                <a:spcBef>
                  <a:spcPct val="20000"/>
                </a:spcBef>
                <a:buChar char="•"/>
                <a:defRPr sz="2400">
                  <a:solidFill>
                    <a:schemeClr val="tx1"/>
                  </a:solidFill>
                  <a:latin typeface="Times New Roman" panose="02020603050405020304" pitchFamily="18" charset="0"/>
                  <a:ea typeface="MS PGothic"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Arial" panose="020B0604020202020204" pitchFamily="34" charset="0"/>
                </a:rPr>
                <a:t>1</a:t>
              </a:r>
              <a:endParaRPr lang="en-US" altLang="en-US" sz="1600">
                <a:latin typeface="Papyrus" panose="03070502060502030205" pitchFamily="66" charset="0"/>
              </a:endParaRPr>
            </a:p>
          </p:txBody>
        </p:sp>
        <p:sp>
          <p:nvSpPr>
            <p:cNvPr id="74778" name="Line 94"/>
            <p:cNvSpPr>
              <a:spLocks noChangeShapeType="1"/>
            </p:cNvSpPr>
            <p:nvPr/>
          </p:nvSpPr>
          <p:spPr bwMode="auto">
            <a:xfrm flipV="1">
              <a:off x="6550025" y="2501900"/>
              <a:ext cx="1588" cy="168751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4779" name="Line 95"/>
            <p:cNvSpPr>
              <a:spLocks noChangeShapeType="1"/>
            </p:cNvSpPr>
            <p:nvPr/>
          </p:nvSpPr>
          <p:spPr bwMode="auto">
            <a:xfrm flipH="1">
              <a:off x="6505575" y="4189413"/>
              <a:ext cx="44450" cy="1588"/>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4780" name="Line 96"/>
            <p:cNvSpPr>
              <a:spLocks noChangeShapeType="1"/>
            </p:cNvSpPr>
            <p:nvPr/>
          </p:nvSpPr>
          <p:spPr bwMode="auto">
            <a:xfrm flipH="1">
              <a:off x="6505575" y="3851275"/>
              <a:ext cx="44450" cy="1588"/>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4781" name="Line 97"/>
            <p:cNvSpPr>
              <a:spLocks noChangeShapeType="1"/>
            </p:cNvSpPr>
            <p:nvPr/>
          </p:nvSpPr>
          <p:spPr bwMode="auto">
            <a:xfrm flipH="1">
              <a:off x="6505575" y="3513138"/>
              <a:ext cx="44450" cy="1588"/>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4782" name="Line 98"/>
            <p:cNvSpPr>
              <a:spLocks noChangeShapeType="1"/>
            </p:cNvSpPr>
            <p:nvPr/>
          </p:nvSpPr>
          <p:spPr bwMode="auto">
            <a:xfrm flipH="1">
              <a:off x="6505575" y="3179763"/>
              <a:ext cx="44450" cy="1588"/>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4783" name="Line 99"/>
            <p:cNvSpPr>
              <a:spLocks noChangeShapeType="1"/>
            </p:cNvSpPr>
            <p:nvPr/>
          </p:nvSpPr>
          <p:spPr bwMode="auto">
            <a:xfrm flipH="1">
              <a:off x="6505575" y="2840038"/>
              <a:ext cx="44450" cy="1588"/>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4784" name="Line 100"/>
            <p:cNvSpPr>
              <a:spLocks noChangeShapeType="1"/>
            </p:cNvSpPr>
            <p:nvPr/>
          </p:nvSpPr>
          <p:spPr bwMode="auto">
            <a:xfrm flipH="1">
              <a:off x="6505575" y="2501900"/>
              <a:ext cx="44450" cy="1588"/>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4785" name="Rectangle 101"/>
            <p:cNvSpPr>
              <a:spLocks noChangeArrowheads="1"/>
            </p:cNvSpPr>
            <p:nvPr/>
          </p:nvSpPr>
          <p:spPr bwMode="auto">
            <a:xfrm>
              <a:off x="6288295" y="4066303"/>
              <a:ext cx="113814"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ea typeface="MS PGothic" panose="020B0600070205080204" pitchFamily="34" charset="-128"/>
                </a:defRPr>
              </a:lvl1pPr>
              <a:lvl2pPr marL="742950" indent="-285750">
                <a:spcBef>
                  <a:spcPct val="20000"/>
                </a:spcBef>
                <a:buChar char="–"/>
                <a:defRPr sz="2800">
                  <a:solidFill>
                    <a:schemeClr val="tx1"/>
                  </a:solidFill>
                  <a:latin typeface="Times New Roman" panose="02020603050405020304" pitchFamily="18" charset="0"/>
                  <a:ea typeface="MS PGothic" panose="020B0600070205080204" pitchFamily="34" charset="-128"/>
                </a:defRPr>
              </a:lvl2pPr>
              <a:lvl3pPr marL="1143000" indent="-228600">
                <a:spcBef>
                  <a:spcPct val="20000"/>
                </a:spcBef>
                <a:buChar char="•"/>
                <a:defRPr sz="2400">
                  <a:solidFill>
                    <a:schemeClr val="tx1"/>
                  </a:solidFill>
                  <a:latin typeface="Times New Roman" panose="02020603050405020304" pitchFamily="18" charset="0"/>
                  <a:ea typeface="MS PGothic"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Arial" panose="020B0604020202020204" pitchFamily="34" charset="0"/>
                </a:rPr>
                <a:t>0</a:t>
              </a:r>
              <a:endParaRPr lang="en-US" altLang="en-US" sz="1600">
                <a:latin typeface="Papyrus" panose="03070502060502030205" pitchFamily="66" charset="0"/>
              </a:endParaRPr>
            </a:p>
          </p:txBody>
        </p:sp>
        <p:sp>
          <p:nvSpPr>
            <p:cNvPr id="74786" name="Rectangle 106"/>
            <p:cNvSpPr>
              <a:spLocks noChangeArrowheads="1"/>
            </p:cNvSpPr>
            <p:nvPr/>
          </p:nvSpPr>
          <p:spPr bwMode="auto">
            <a:xfrm>
              <a:off x="6288295" y="2377203"/>
              <a:ext cx="113814"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ea typeface="MS PGothic" panose="020B0600070205080204" pitchFamily="34" charset="-128"/>
                </a:defRPr>
              </a:lvl1pPr>
              <a:lvl2pPr marL="742950" indent="-285750">
                <a:spcBef>
                  <a:spcPct val="20000"/>
                </a:spcBef>
                <a:buChar char="–"/>
                <a:defRPr sz="2800">
                  <a:solidFill>
                    <a:schemeClr val="tx1"/>
                  </a:solidFill>
                  <a:latin typeface="Times New Roman" panose="02020603050405020304" pitchFamily="18" charset="0"/>
                  <a:ea typeface="MS PGothic" panose="020B0600070205080204" pitchFamily="34" charset="-128"/>
                </a:defRPr>
              </a:lvl2pPr>
              <a:lvl3pPr marL="1143000" indent="-228600">
                <a:spcBef>
                  <a:spcPct val="20000"/>
                </a:spcBef>
                <a:buChar char="•"/>
                <a:defRPr sz="2400">
                  <a:solidFill>
                    <a:schemeClr val="tx1"/>
                  </a:solidFill>
                  <a:latin typeface="Times New Roman" panose="02020603050405020304" pitchFamily="18" charset="0"/>
                  <a:ea typeface="MS PGothic"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Arial" panose="020B0604020202020204" pitchFamily="34" charset="0"/>
                </a:rPr>
                <a:t>1</a:t>
              </a:r>
              <a:endParaRPr lang="en-US" altLang="en-US" sz="1600">
                <a:latin typeface="Papyrus" panose="03070502060502030205" pitchFamily="66" charset="0"/>
              </a:endParaRPr>
            </a:p>
          </p:txBody>
        </p:sp>
        <p:sp>
          <p:nvSpPr>
            <p:cNvPr id="74787" name="Rectangle 107"/>
            <p:cNvSpPr>
              <a:spLocks noChangeArrowheads="1"/>
            </p:cNvSpPr>
            <p:nvPr/>
          </p:nvSpPr>
          <p:spPr bwMode="auto">
            <a:xfrm>
              <a:off x="6550025" y="2435225"/>
              <a:ext cx="2101850" cy="1822450"/>
            </a:xfrm>
            <a:prstGeom prst="rect">
              <a:avLst/>
            </a:prstGeom>
            <a:noFill/>
            <a:ln w="4763">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ea typeface="MS PGothic" panose="020B0600070205080204" pitchFamily="34" charset="-128"/>
                </a:defRPr>
              </a:lvl1pPr>
              <a:lvl2pPr marL="742950" indent="-285750">
                <a:spcBef>
                  <a:spcPct val="20000"/>
                </a:spcBef>
                <a:buChar char="–"/>
                <a:defRPr sz="2800">
                  <a:solidFill>
                    <a:schemeClr val="tx1"/>
                  </a:solidFill>
                  <a:latin typeface="Times New Roman" panose="02020603050405020304" pitchFamily="18" charset="0"/>
                  <a:ea typeface="MS PGothic" panose="020B0600070205080204" pitchFamily="34" charset="-128"/>
                </a:defRPr>
              </a:lvl2pPr>
              <a:lvl3pPr marL="1143000" indent="-228600">
                <a:spcBef>
                  <a:spcPct val="20000"/>
                </a:spcBef>
                <a:buChar char="•"/>
                <a:defRPr sz="2400">
                  <a:solidFill>
                    <a:schemeClr val="tx1"/>
                  </a:solidFill>
                  <a:latin typeface="Times New Roman" panose="02020603050405020304" pitchFamily="18" charset="0"/>
                  <a:ea typeface="MS PGothic"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9pPr>
            </a:lstStyle>
            <a:p>
              <a:pPr eaLnBrk="1" hangingPunct="1">
                <a:spcBef>
                  <a:spcPct val="0"/>
                </a:spcBef>
                <a:buFontTx/>
                <a:buNone/>
              </a:pPr>
              <a:endParaRPr lang="en-US" altLang="en-US" sz="1600">
                <a:latin typeface="Papyrus" panose="03070502060502030205" pitchFamily="66" charset="0"/>
              </a:endParaRPr>
            </a:p>
          </p:txBody>
        </p:sp>
        <p:sp>
          <p:nvSpPr>
            <p:cNvPr id="74788" name="Freeform 109"/>
            <p:cNvSpPr>
              <a:spLocks/>
            </p:cNvSpPr>
            <p:nvPr/>
          </p:nvSpPr>
          <p:spPr bwMode="auto">
            <a:xfrm>
              <a:off x="6626225" y="2501900"/>
              <a:ext cx="1947863" cy="1687513"/>
            </a:xfrm>
            <a:custGeom>
              <a:avLst/>
              <a:gdLst>
                <a:gd name="T0" fmla="*/ 2147483646 w 1227"/>
                <a:gd name="T1" fmla="*/ 2147483646 h 1063"/>
                <a:gd name="T2" fmla="*/ 2147483646 w 1227"/>
                <a:gd name="T3" fmla="*/ 2147483646 h 1063"/>
                <a:gd name="T4" fmla="*/ 2147483646 w 1227"/>
                <a:gd name="T5" fmla="*/ 2147483646 h 1063"/>
                <a:gd name="T6" fmla="*/ 2147483646 w 1227"/>
                <a:gd name="T7" fmla="*/ 2147483646 h 1063"/>
                <a:gd name="T8" fmla="*/ 2147483646 w 1227"/>
                <a:gd name="T9" fmla="*/ 2147483646 h 1063"/>
                <a:gd name="T10" fmla="*/ 2147483646 w 1227"/>
                <a:gd name="T11" fmla="*/ 2147483646 h 1063"/>
                <a:gd name="T12" fmla="*/ 2147483646 w 1227"/>
                <a:gd name="T13" fmla="*/ 2147483646 h 1063"/>
                <a:gd name="T14" fmla="*/ 2147483646 w 1227"/>
                <a:gd name="T15" fmla="*/ 2147483646 h 1063"/>
                <a:gd name="T16" fmla="*/ 2147483646 w 1227"/>
                <a:gd name="T17" fmla="*/ 2147483646 h 1063"/>
                <a:gd name="T18" fmla="*/ 2147483646 w 1227"/>
                <a:gd name="T19" fmla="*/ 2147483646 h 1063"/>
                <a:gd name="T20" fmla="*/ 2147483646 w 1227"/>
                <a:gd name="T21" fmla="*/ 2147483646 h 1063"/>
                <a:gd name="T22" fmla="*/ 2147483646 w 1227"/>
                <a:gd name="T23" fmla="*/ 2147483646 h 1063"/>
                <a:gd name="T24" fmla="*/ 2147483646 w 1227"/>
                <a:gd name="T25" fmla="*/ 2147483646 h 1063"/>
                <a:gd name="T26" fmla="*/ 2147483646 w 1227"/>
                <a:gd name="T27" fmla="*/ 2147483646 h 1063"/>
                <a:gd name="T28" fmla="*/ 2147483646 w 1227"/>
                <a:gd name="T29" fmla="*/ 2147483646 h 1063"/>
                <a:gd name="T30" fmla="*/ 2147483646 w 1227"/>
                <a:gd name="T31" fmla="*/ 2147483646 h 1063"/>
                <a:gd name="T32" fmla="*/ 2147483646 w 1227"/>
                <a:gd name="T33" fmla="*/ 2147483646 h 1063"/>
                <a:gd name="T34" fmla="*/ 2147483646 w 1227"/>
                <a:gd name="T35" fmla="*/ 2147483646 h 1063"/>
                <a:gd name="T36" fmla="*/ 2147483646 w 1227"/>
                <a:gd name="T37" fmla="*/ 2147483646 h 1063"/>
                <a:gd name="T38" fmla="*/ 2147483646 w 1227"/>
                <a:gd name="T39" fmla="*/ 2147483646 h 1063"/>
                <a:gd name="T40" fmla="*/ 2147483646 w 1227"/>
                <a:gd name="T41" fmla="*/ 2147483646 h 1063"/>
                <a:gd name="T42" fmla="*/ 2147483646 w 1227"/>
                <a:gd name="T43" fmla="*/ 2147483646 h 1063"/>
                <a:gd name="T44" fmla="*/ 2147483646 w 1227"/>
                <a:gd name="T45" fmla="*/ 2147483646 h 1063"/>
                <a:gd name="T46" fmla="*/ 2147483646 w 1227"/>
                <a:gd name="T47" fmla="*/ 2147483646 h 1063"/>
                <a:gd name="T48" fmla="*/ 2147483646 w 1227"/>
                <a:gd name="T49" fmla="*/ 2147483646 h 1063"/>
                <a:gd name="T50" fmla="*/ 2147483646 w 1227"/>
                <a:gd name="T51" fmla="*/ 2147483646 h 1063"/>
                <a:gd name="T52" fmla="*/ 2147483646 w 1227"/>
                <a:gd name="T53" fmla="*/ 2147483646 h 1063"/>
                <a:gd name="T54" fmla="*/ 2147483646 w 1227"/>
                <a:gd name="T55" fmla="*/ 2147483646 h 1063"/>
                <a:gd name="T56" fmla="*/ 2147483646 w 1227"/>
                <a:gd name="T57" fmla="*/ 2147483646 h 1063"/>
                <a:gd name="T58" fmla="*/ 2147483646 w 1227"/>
                <a:gd name="T59" fmla="*/ 2147483646 h 1063"/>
                <a:gd name="T60" fmla="*/ 2147483646 w 1227"/>
                <a:gd name="T61" fmla="*/ 2147483646 h 1063"/>
                <a:gd name="T62" fmla="*/ 2147483646 w 1227"/>
                <a:gd name="T63" fmla="*/ 2147483646 h 1063"/>
                <a:gd name="T64" fmla="*/ 2147483646 w 1227"/>
                <a:gd name="T65" fmla="*/ 2147483646 h 1063"/>
                <a:gd name="T66" fmla="*/ 2147483646 w 1227"/>
                <a:gd name="T67" fmla="*/ 2147483646 h 1063"/>
                <a:gd name="T68" fmla="*/ 2147483646 w 1227"/>
                <a:gd name="T69" fmla="*/ 2147483646 h 1063"/>
                <a:gd name="T70" fmla="*/ 2147483646 w 1227"/>
                <a:gd name="T71" fmla="*/ 2147483646 h 1063"/>
                <a:gd name="T72" fmla="*/ 2147483646 w 1227"/>
                <a:gd name="T73" fmla="*/ 2147483646 h 1063"/>
                <a:gd name="T74" fmla="*/ 2147483646 w 1227"/>
                <a:gd name="T75" fmla="*/ 2147483646 h 1063"/>
                <a:gd name="T76" fmla="*/ 2147483646 w 1227"/>
                <a:gd name="T77" fmla="*/ 2147483646 h 1063"/>
                <a:gd name="T78" fmla="*/ 2147483646 w 1227"/>
                <a:gd name="T79" fmla="*/ 2147483646 h 1063"/>
                <a:gd name="T80" fmla="*/ 2147483646 w 1227"/>
                <a:gd name="T81" fmla="*/ 2147483646 h 1063"/>
                <a:gd name="T82" fmla="*/ 2147483646 w 1227"/>
                <a:gd name="T83" fmla="*/ 2147483646 h 1063"/>
                <a:gd name="T84" fmla="*/ 2147483646 w 1227"/>
                <a:gd name="T85" fmla="*/ 2147483646 h 1063"/>
                <a:gd name="T86" fmla="*/ 2147483646 w 1227"/>
                <a:gd name="T87" fmla="*/ 2147483646 h 1063"/>
                <a:gd name="T88" fmla="*/ 2147483646 w 1227"/>
                <a:gd name="T89" fmla="*/ 2147483646 h 1063"/>
                <a:gd name="T90" fmla="*/ 2147483646 w 1227"/>
                <a:gd name="T91" fmla="*/ 2147483646 h 1063"/>
                <a:gd name="T92" fmla="*/ 2147483646 w 1227"/>
                <a:gd name="T93" fmla="*/ 2147483646 h 1063"/>
                <a:gd name="T94" fmla="*/ 2147483646 w 1227"/>
                <a:gd name="T95" fmla="*/ 2147483646 h 1063"/>
                <a:gd name="T96" fmla="*/ 2147483646 w 1227"/>
                <a:gd name="T97" fmla="*/ 2147483646 h 1063"/>
                <a:gd name="T98" fmla="*/ 2147483646 w 1227"/>
                <a:gd name="T99" fmla="*/ 2147483646 h 1063"/>
                <a:gd name="T100" fmla="*/ 2147483646 w 1227"/>
                <a:gd name="T101" fmla="*/ 2147483646 h 1063"/>
                <a:gd name="T102" fmla="*/ 2147483646 w 1227"/>
                <a:gd name="T103" fmla="*/ 2147483646 h 1063"/>
                <a:gd name="T104" fmla="*/ 2147483646 w 1227"/>
                <a:gd name="T105" fmla="*/ 2147483646 h 1063"/>
                <a:gd name="T106" fmla="*/ 2147483646 w 1227"/>
                <a:gd name="T107" fmla="*/ 2147483646 h 1063"/>
                <a:gd name="T108" fmla="*/ 2147483646 w 1227"/>
                <a:gd name="T109" fmla="*/ 2147483646 h 1063"/>
                <a:gd name="T110" fmla="*/ 2147483646 w 1227"/>
                <a:gd name="T111" fmla="*/ 2147483646 h 1063"/>
                <a:gd name="T112" fmla="*/ 2147483646 w 1227"/>
                <a:gd name="T113" fmla="*/ 2147483646 h 1063"/>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227"/>
                <a:gd name="T172" fmla="*/ 0 h 1063"/>
                <a:gd name="T173" fmla="*/ 1227 w 1227"/>
                <a:gd name="T174" fmla="*/ 1063 h 1063"/>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227" h="1063">
                  <a:moveTo>
                    <a:pt x="0" y="1063"/>
                  </a:moveTo>
                  <a:lnTo>
                    <a:pt x="0" y="1057"/>
                  </a:lnTo>
                  <a:lnTo>
                    <a:pt x="676" y="1057"/>
                  </a:lnTo>
                  <a:lnTo>
                    <a:pt x="676" y="1051"/>
                  </a:lnTo>
                  <a:lnTo>
                    <a:pt x="713" y="1051"/>
                  </a:lnTo>
                  <a:lnTo>
                    <a:pt x="713" y="1045"/>
                  </a:lnTo>
                  <a:lnTo>
                    <a:pt x="734" y="1045"/>
                  </a:lnTo>
                  <a:lnTo>
                    <a:pt x="734" y="1042"/>
                  </a:lnTo>
                  <a:lnTo>
                    <a:pt x="749" y="1042"/>
                  </a:lnTo>
                  <a:lnTo>
                    <a:pt x="749" y="1036"/>
                  </a:lnTo>
                  <a:lnTo>
                    <a:pt x="762" y="1036"/>
                  </a:lnTo>
                  <a:lnTo>
                    <a:pt x="762" y="1029"/>
                  </a:lnTo>
                  <a:lnTo>
                    <a:pt x="774" y="1029"/>
                  </a:lnTo>
                  <a:lnTo>
                    <a:pt x="774" y="1023"/>
                  </a:lnTo>
                  <a:lnTo>
                    <a:pt x="783" y="1023"/>
                  </a:lnTo>
                  <a:lnTo>
                    <a:pt x="783" y="1020"/>
                  </a:lnTo>
                  <a:lnTo>
                    <a:pt x="792" y="1020"/>
                  </a:lnTo>
                  <a:lnTo>
                    <a:pt x="792" y="1014"/>
                  </a:lnTo>
                  <a:lnTo>
                    <a:pt x="798" y="1014"/>
                  </a:lnTo>
                  <a:lnTo>
                    <a:pt x="798" y="1008"/>
                  </a:lnTo>
                  <a:lnTo>
                    <a:pt x="807" y="1008"/>
                  </a:lnTo>
                  <a:lnTo>
                    <a:pt x="807" y="1002"/>
                  </a:lnTo>
                  <a:lnTo>
                    <a:pt x="813" y="1002"/>
                  </a:lnTo>
                  <a:lnTo>
                    <a:pt x="813" y="999"/>
                  </a:lnTo>
                  <a:lnTo>
                    <a:pt x="819" y="999"/>
                  </a:lnTo>
                  <a:lnTo>
                    <a:pt x="819" y="993"/>
                  </a:lnTo>
                  <a:lnTo>
                    <a:pt x="822" y="993"/>
                  </a:lnTo>
                  <a:lnTo>
                    <a:pt x="822" y="987"/>
                  </a:lnTo>
                  <a:lnTo>
                    <a:pt x="829" y="987"/>
                  </a:lnTo>
                  <a:lnTo>
                    <a:pt x="829" y="984"/>
                  </a:lnTo>
                  <a:lnTo>
                    <a:pt x="835" y="984"/>
                  </a:lnTo>
                  <a:lnTo>
                    <a:pt x="835" y="978"/>
                  </a:lnTo>
                  <a:lnTo>
                    <a:pt x="838" y="978"/>
                  </a:lnTo>
                  <a:lnTo>
                    <a:pt x="838" y="972"/>
                  </a:lnTo>
                  <a:lnTo>
                    <a:pt x="844" y="972"/>
                  </a:lnTo>
                  <a:lnTo>
                    <a:pt x="844" y="966"/>
                  </a:lnTo>
                  <a:lnTo>
                    <a:pt x="847" y="966"/>
                  </a:lnTo>
                  <a:lnTo>
                    <a:pt x="847" y="962"/>
                  </a:lnTo>
                  <a:lnTo>
                    <a:pt x="850" y="962"/>
                  </a:lnTo>
                  <a:lnTo>
                    <a:pt x="850" y="956"/>
                  </a:lnTo>
                  <a:lnTo>
                    <a:pt x="856" y="956"/>
                  </a:lnTo>
                  <a:lnTo>
                    <a:pt x="856" y="950"/>
                  </a:lnTo>
                  <a:lnTo>
                    <a:pt x="859" y="950"/>
                  </a:lnTo>
                  <a:lnTo>
                    <a:pt x="859" y="944"/>
                  </a:lnTo>
                  <a:lnTo>
                    <a:pt x="862" y="944"/>
                  </a:lnTo>
                  <a:lnTo>
                    <a:pt x="862" y="941"/>
                  </a:lnTo>
                  <a:lnTo>
                    <a:pt x="865" y="941"/>
                  </a:lnTo>
                  <a:lnTo>
                    <a:pt x="865" y="935"/>
                  </a:lnTo>
                  <a:lnTo>
                    <a:pt x="868" y="935"/>
                  </a:lnTo>
                  <a:lnTo>
                    <a:pt x="868" y="929"/>
                  </a:lnTo>
                  <a:lnTo>
                    <a:pt x="871" y="929"/>
                  </a:lnTo>
                  <a:lnTo>
                    <a:pt x="871" y="923"/>
                  </a:lnTo>
                  <a:lnTo>
                    <a:pt x="874" y="923"/>
                  </a:lnTo>
                  <a:lnTo>
                    <a:pt x="874" y="920"/>
                  </a:lnTo>
                  <a:lnTo>
                    <a:pt x="877" y="920"/>
                  </a:lnTo>
                  <a:lnTo>
                    <a:pt x="877" y="914"/>
                  </a:lnTo>
                  <a:lnTo>
                    <a:pt x="880" y="914"/>
                  </a:lnTo>
                  <a:lnTo>
                    <a:pt x="880" y="908"/>
                  </a:lnTo>
                  <a:lnTo>
                    <a:pt x="883" y="908"/>
                  </a:lnTo>
                  <a:lnTo>
                    <a:pt x="883" y="902"/>
                  </a:lnTo>
                  <a:lnTo>
                    <a:pt x="886" y="902"/>
                  </a:lnTo>
                  <a:lnTo>
                    <a:pt x="886" y="899"/>
                  </a:lnTo>
                  <a:lnTo>
                    <a:pt x="889" y="899"/>
                  </a:lnTo>
                  <a:lnTo>
                    <a:pt x="889" y="892"/>
                  </a:lnTo>
                  <a:lnTo>
                    <a:pt x="892" y="892"/>
                  </a:lnTo>
                  <a:lnTo>
                    <a:pt x="892" y="886"/>
                  </a:lnTo>
                  <a:lnTo>
                    <a:pt x="896" y="886"/>
                  </a:lnTo>
                  <a:lnTo>
                    <a:pt x="896" y="880"/>
                  </a:lnTo>
                  <a:lnTo>
                    <a:pt x="896" y="877"/>
                  </a:lnTo>
                  <a:lnTo>
                    <a:pt x="899" y="877"/>
                  </a:lnTo>
                  <a:lnTo>
                    <a:pt x="899" y="871"/>
                  </a:lnTo>
                  <a:lnTo>
                    <a:pt x="902" y="871"/>
                  </a:lnTo>
                  <a:lnTo>
                    <a:pt x="902" y="865"/>
                  </a:lnTo>
                  <a:lnTo>
                    <a:pt x="905" y="865"/>
                  </a:lnTo>
                  <a:lnTo>
                    <a:pt x="905" y="859"/>
                  </a:lnTo>
                  <a:lnTo>
                    <a:pt x="905" y="856"/>
                  </a:lnTo>
                  <a:lnTo>
                    <a:pt x="908" y="856"/>
                  </a:lnTo>
                  <a:lnTo>
                    <a:pt x="908" y="850"/>
                  </a:lnTo>
                  <a:lnTo>
                    <a:pt x="911" y="850"/>
                  </a:lnTo>
                  <a:lnTo>
                    <a:pt x="911" y="844"/>
                  </a:lnTo>
                  <a:lnTo>
                    <a:pt x="914" y="844"/>
                  </a:lnTo>
                  <a:lnTo>
                    <a:pt x="914" y="838"/>
                  </a:lnTo>
                  <a:lnTo>
                    <a:pt x="914" y="835"/>
                  </a:lnTo>
                  <a:lnTo>
                    <a:pt x="917" y="835"/>
                  </a:lnTo>
                  <a:lnTo>
                    <a:pt x="917" y="828"/>
                  </a:lnTo>
                  <a:lnTo>
                    <a:pt x="920" y="828"/>
                  </a:lnTo>
                  <a:lnTo>
                    <a:pt x="920" y="822"/>
                  </a:lnTo>
                  <a:lnTo>
                    <a:pt x="920" y="816"/>
                  </a:lnTo>
                  <a:lnTo>
                    <a:pt x="923" y="816"/>
                  </a:lnTo>
                  <a:lnTo>
                    <a:pt x="923" y="813"/>
                  </a:lnTo>
                  <a:lnTo>
                    <a:pt x="926" y="813"/>
                  </a:lnTo>
                  <a:lnTo>
                    <a:pt x="926" y="807"/>
                  </a:lnTo>
                  <a:lnTo>
                    <a:pt x="926" y="801"/>
                  </a:lnTo>
                  <a:lnTo>
                    <a:pt x="929" y="801"/>
                  </a:lnTo>
                  <a:lnTo>
                    <a:pt x="929" y="798"/>
                  </a:lnTo>
                  <a:lnTo>
                    <a:pt x="932" y="798"/>
                  </a:lnTo>
                  <a:lnTo>
                    <a:pt x="932" y="792"/>
                  </a:lnTo>
                  <a:lnTo>
                    <a:pt x="932" y="786"/>
                  </a:lnTo>
                  <a:lnTo>
                    <a:pt x="935" y="786"/>
                  </a:lnTo>
                  <a:lnTo>
                    <a:pt x="935" y="780"/>
                  </a:lnTo>
                  <a:lnTo>
                    <a:pt x="935" y="777"/>
                  </a:lnTo>
                  <a:lnTo>
                    <a:pt x="938" y="777"/>
                  </a:lnTo>
                  <a:lnTo>
                    <a:pt x="938" y="771"/>
                  </a:lnTo>
                  <a:lnTo>
                    <a:pt x="941" y="771"/>
                  </a:lnTo>
                  <a:lnTo>
                    <a:pt x="941" y="765"/>
                  </a:lnTo>
                  <a:lnTo>
                    <a:pt x="941" y="758"/>
                  </a:lnTo>
                  <a:lnTo>
                    <a:pt x="944" y="758"/>
                  </a:lnTo>
                  <a:lnTo>
                    <a:pt x="944" y="755"/>
                  </a:lnTo>
                  <a:lnTo>
                    <a:pt x="944" y="749"/>
                  </a:lnTo>
                  <a:lnTo>
                    <a:pt x="947" y="749"/>
                  </a:lnTo>
                  <a:lnTo>
                    <a:pt x="947" y="743"/>
                  </a:lnTo>
                  <a:lnTo>
                    <a:pt x="947" y="737"/>
                  </a:lnTo>
                  <a:lnTo>
                    <a:pt x="950" y="737"/>
                  </a:lnTo>
                  <a:lnTo>
                    <a:pt x="950" y="734"/>
                  </a:lnTo>
                  <a:lnTo>
                    <a:pt x="950" y="728"/>
                  </a:lnTo>
                  <a:lnTo>
                    <a:pt x="953" y="728"/>
                  </a:lnTo>
                  <a:lnTo>
                    <a:pt x="953" y="722"/>
                  </a:lnTo>
                  <a:lnTo>
                    <a:pt x="956" y="722"/>
                  </a:lnTo>
                  <a:lnTo>
                    <a:pt x="956" y="716"/>
                  </a:lnTo>
                  <a:lnTo>
                    <a:pt x="956" y="713"/>
                  </a:lnTo>
                  <a:lnTo>
                    <a:pt x="959" y="713"/>
                  </a:lnTo>
                  <a:lnTo>
                    <a:pt x="959" y="707"/>
                  </a:lnTo>
                  <a:lnTo>
                    <a:pt x="959" y="701"/>
                  </a:lnTo>
                  <a:lnTo>
                    <a:pt x="963" y="701"/>
                  </a:lnTo>
                  <a:lnTo>
                    <a:pt x="963" y="694"/>
                  </a:lnTo>
                  <a:lnTo>
                    <a:pt x="963" y="691"/>
                  </a:lnTo>
                  <a:lnTo>
                    <a:pt x="966" y="691"/>
                  </a:lnTo>
                  <a:lnTo>
                    <a:pt x="966" y="685"/>
                  </a:lnTo>
                  <a:lnTo>
                    <a:pt x="966" y="679"/>
                  </a:lnTo>
                  <a:lnTo>
                    <a:pt x="969" y="679"/>
                  </a:lnTo>
                  <a:lnTo>
                    <a:pt x="969" y="673"/>
                  </a:lnTo>
                  <a:lnTo>
                    <a:pt x="969" y="670"/>
                  </a:lnTo>
                  <a:lnTo>
                    <a:pt x="972" y="670"/>
                  </a:lnTo>
                  <a:lnTo>
                    <a:pt x="972" y="664"/>
                  </a:lnTo>
                  <a:lnTo>
                    <a:pt x="972" y="658"/>
                  </a:lnTo>
                  <a:lnTo>
                    <a:pt x="975" y="658"/>
                  </a:lnTo>
                  <a:lnTo>
                    <a:pt x="975" y="652"/>
                  </a:lnTo>
                  <a:lnTo>
                    <a:pt x="975" y="649"/>
                  </a:lnTo>
                  <a:lnTo>
                    <a:pt x="978" y="649"/>
                  </a:lnTo>
                  <a:lnTo>
                    <a:pt x="978" y="643"/>
                  </a:lnTo>
                  <a:lnTo>
                    <a:pt x="978" y="637"/>
                  </a:lnTo>
                  <a:lnTo>
                    <a:pt x="978" y="634"/>
                  </a:lnTo>
                  <a:lnTo>
                    <a:pt x="981" y="634"/>
                  </a:lnTo>
                  <a:lnTo>
                    <a:pt x="981" y="627"/>
                  </a:lnTo>
                  <a:lnTo>
                    <a:pt x="981" y="621"/>
                  </a:lnTo>
                  <a:lnTo>
                    <a:pt x="984" y="621"/>
                  </a:lnTo>
                  <a:lnTo>
                    <a:pt x="984" y="615"/>
                  </a:lnTo>
                  <a:lnTo>
                    <a:pt x="984" y="612"/>
                  </a:lnTo>
                  <a:lnTo>
                    <a:pt x="987" y="612"/>
                  </a:lnTo>
                  <a:lnTo>
                    <a:pt x="987" y="606"/>
                  </a:lnTo>
                  <a:lnTo>
                    <a:pt x="987" y="600"/>
                  </a:lnTo>
                  <a:lnTo>
                    <a:pt x="990" y="600"/>
                  </a:lnTo>
                  <a:lnTo>
                    <a:pt x="990" y="594"/>
                  </a:lnTo>
                  <a:lnTo>
                    <a:pt x="990" y="591"/>
                  </a:lnTo>
                  <a:lnTo>
                    <a:pt x="993" y="591"/>
                  </a:lnTo>
                  <a:lnTo>
                    <a:pt x="993" y="585"/>
                  </a:lnTo>
                  <a:lnTo>
                    <a:pt x="993" y="579"/>
                  </a:lnTo>
                  <a:lnTo>
                    <a:pt x="993" y="573"/>
                  </a:lnTo>
                  <a:lnTo>
                    <a:pt x="996" y="573"/>
                  </a:lnTo>
                  <a:lnTo>
                    <a:pt x="996" y="570"/>
                  </a:lnTo>
                  <a:lnTo>
                    <a:pt x="996" y="564"/>
                  </a:lnTo>
                  <a:lnTo>
                    <a:pt x="999" y="564"/>
                  </a:lnTo>
                  <a:lnTo>
                    <a:pt x="999" y="557"/>
                  </a:lnTo>
                  <a:lnTo>
                    <a:pt x="999" y="551"/>
                  </a:lnTo>
                  <a:lnTo>
                    <a:pt x="1002" y="551"/>
                  </a:lnTo>
                  <a:lnTo>
                    <a:pt x="1002" y="548"/>
                  </a:lnTo>
                  <a:lnTo>
                    <a:pt x="1002" y="542"/>
                  </a:lnTo>
                  <a:lnTo>
                    <a:pt x="1002" y="536"/>
                  </a:lnTo>
                  <a:lnTo>
                    <a:pt x="1005" y="536"/>
                  </a:lnTo>
                  <a:lnTo>
                    <a:pt x="1005" y="530"/>
                  </a:lnTo>
                  <a:lnTo>
                    <a:pt x="1005" y="527"/>
                  </a:lnTo>
                  <a:lnTo>
                    <a:pt x="1008" y="527"/>
                  </a:lnTo>
                  <a:lnTo>
                    <a:pt x="1008" y="521"/>
                  </a:lnTo>
                  <a:lnTo>
                    <a:pt x="1008" y="515"/>
                  </a:lnTo>
                  <a:lnTo>
                    <a:pt x="1011" y="515"/>
                  </a:lnTo>
                  <a:lnTo>
                    <a:pt x="1011" y="509"/>
                  </a:lnTo>
                  <a:lnTo>
                    <a:pt x="1011" y="506"/>
                  </a:lnTo>
                  <a:lnTo>
                    <a:pt x="1011" y="500"/>
                  </a:lnTo>
                  <a:lnTo>
                    <a:pt x="1014" y="500"/>
                  </a:lnTo>
                  <a:lnTo>
                    <a:pt x="1014" y="494"/>
                  </a:lnTo>
                  <a:lnTo>
                    <a:pt x="1014" y="487"/>
                  </a:lnTo>
                  <a:lnTo>
                    <a:pt x="1017" y="487"/>
                  </a:lnTo>
                  <a:lnTo>
                    <a:pt x="1017" y="484"/>
                  </a:lnTo>
                  <a:lnTo>
                    <a:pt x="1017" y="478"/>
                  </a:lnTo>
                  <a:lnTo>
                    <a:pt x="1020" y="478"/>
                  </a:lnTo>
                  <a:lnTo>
                    <a:pt x="1020" y="472"/>
                  </a:lnTo>
                  <a:lnTo>
                    <a:pt x="1020" y="466"/>
                  </a:lnTo>
                  <a:lnTo>
                    <a:pt x="1020" y="463"/>
                  </a:lnTo>
                  <a:lnTo>
                    <a:pt x="1023" y="463"/>
                  </a:lnTo>
                  <a:lnTo>
                    <a:pt x="1023" y="457"/>
                  </a:lnTo>
                  <a:lnTo>
                    <a:pt x="1023" y="451"/>
                  </a:lnTo>
                  <a:lnTo>
                    <a:pt x="1026" y="451"/>
                  </a:lnTo>
                  <a:lnTo>
                    <a:pt x="1026" y="448"/>
                  </a:lnTo>
                  <a:lnTo>
                    <a:pt x="1026" y="442"/>
                  </a:lnTo>
                  <a:lnTo>
                    <a:pt x="1026" y="436"/>
                  </a:lnTo>
                  <a:lnTo>
                    <a:pt x="1030" y="436"/>
                  </a:lnTo>
                  <a:lnTo>
                    <a:pt x="1030" y="430"/>
                  </a:lnTo>
                  <a:lnTo>
                    <a:pt x="1030" y="427"/>
                  </a:lnTo>
                  <a:lnTo>
                    <a:pt x="1033" y="427"/>
                  </a:lnTo>
                  <a:lnTo>
                    <a:pt x="1033" y="420"/>
                  </a:lnTo>
                  <a:lnTo>
                    <a:pt x="1033" y="414"/>
                  </a:lnTo>
                  <a:lnTo>
                    <a:pt x="1036" y="414"/>
                  </a:lnTo>
                  <a:lnTo>
                    <a:pt x="1036" y="408"/>
                  </a:lnTo>
                  <a:lnTo>
                    <a:pt x="1036" y="405"/>
                  </a:lnTo>
                  <a:lnTo>
                    <a:pt x="1036" y="399"/>
                  </a:lnTo>
                  <a:lnTo>
                    <a:pt x="1039" y="399"/>
                  </a:lnTo>
                  <a:lnTo>
                    <a:pt x="1039" y="393"/>
                  </a:lnTo>
                  <a:lnTo>
                    <a:pt x="1039" y="387"/>
                  </a:lnTo>
                  <a:lnTo>
                    <a:pt x="1042" y="387"/>
                  </a:lnTo>
                  <a:lnTo>
                    <a:pt x="1042" y="384"/>
                  </a:lnTo>
                  <a:lnTo>
                    <a:pt x="1042" y="378"/>
                  </a:lnTo>
                  <a:lnTo>
                    <a:pt x="1042" y="372"/>
                  </a:lnTo>
                  <a:lnTo>
                    <a:pt x="1045" y="372"/>
                  </a:lnTo>
                  <a:lnTo>
                    <a:pt x="1045" y="366"/>
                  </a:lnTo>
                  <a:lnTo>
                    <a:pt x="1045" y="363"/>
                  </a:lnTo>
                  <a:lnTo>
                    <a:pt x="1048" y="363"/>
                  </a:lnTo>
                  <a:lnTo>
                    <a:pt x="1048" y="356"/>
                  </a:lnTo>
                  <a:lnTo>
                    <a:pt x="1048" y="350"/>
                  </a:lnTo>
                  <a:lnTo>
                    <a:pt x="1051" y="350"/>
                  </a:lnTo>
                  <a:lnTo>
                    <a:pt x="1051" y="344"/>
                  </a:lnTo>
                  <a:lnTo>
                    <a:pt x="1051" y="341"/>
                  </a:lnTo>
                  <a:lnTo>
                    <a:pt x="1051" y="335"/>
                  </a:lnTo>
                  <a:lnTo>
                    <a:pt x="1054" y="335"/>
                  </a:lnTo>
                  <a:lnTo>
                    <a:pt x="1054" y="329"/>
                  </a:lnTo>
                  <a:lnTo>
                    <a:pt x="1054" y="323"/>
                  </a:lnTo>
                  <a:lnTo>
                    <a:pt x="1057" y="323"/>
                  </a:lnTo>
                  <a:lnTo>
                    <a:pt x="1057" y="320"/>
                  </a:lnTo>
                  <a:lnTo>
                    <a:pt x="1057" y="314"/>
                  </a:lnTo>
                  <a:lnTo>
                    <a:pt x="1057" y="308"/>
                  </a:lnTo>
                  <a:lnTo>
                    <a:pt x="1060" y="308"/>
                  </a:lnTo>
                  <a:lnTo>
                    <a:pt x="1060" y="302"/>
                  </a:lnTo>
                  <a:lnTo>
                    <a:pt x="1060" y="299"/>
                  </a:lnTo>
                  <a:lnTo>
                    <a:pt x="1063" y="299"/>
                  </a:lnTo>
                  <a:lnTo>
                    <a:pt x="1063" y="293"/>
                  </a:lnTo>
                  <a:lnTo>
                    <a:pt x="1063" y="286"/>
                  </a:lnTo>
                  <a:lnTo>
                    <a:pt x="1066" y="286"/>
                  </a:lnTo>
                  <a:lnTo>
                    <a:pt x="1066" y="283"/>
                  </a:lnTo>
                  <a:lnTo>
                    <a:pt x="1066" y="277"/>
                  </a:lnTo>
                  <a:lnTo>
                    <a:pt x="1066" y="271"/>
                  </a:lnTo>
                  <a:lnTo>
                    <a:pt x="1069" y="271"/>
                  </a:lnTo>
                  <a:lnTo>
                    <a:pt x="1069" y="265"/>
                  </a:lnTo>
                  <a:lnTo>
                    <a:pt x="1069" y="262"/>
                  </a:lnTo>
                  <a:lnTo>
                    <a:pt x="1072" y="262"/>
                  </a:lnTo>
                  <a:lnTo>
                    <a:pt x="1072" y="256"/>
                  </a:lnTo>
                  <a:lnTo>
                    <a:pt x="1072" y="250"/>
                  </a:lnTo>
                  <a:lnTo>
                    <a:pt x="1075" y="250"/>
                  </a:lnTo>
                  <a:lnTo>
                    <a:pt x="1075" y="244"/>
                  </a:lnTo>
                  <a:lnTo>
                    <a:pt x="1075" y="241"/>
                  </a:lnTo>
                  <a:lnTo>
                    <a:pt x="1078" y="241"/>
                  </a:lnTo>
                  <a:lnTo>
                    <a:pt x="1078" y="235"/>
                  </a:lnTo>
                  <a:lnTo>
                    <a:pt x="1078" y="229"/>
                  </a:lnTo>
                  <a:lnTo>
                    <a:pt x="1081" y="229"/>
                  </a:lnTo>
                  <a:lnTo>
                    <a:pt x="1081" y="222"/>
                  </a:lnTo>
                  <a:lnTo>
                    <a:pt x="1081" y="219"/>
                  </a:lnTo>
                  <a:lnTo>
                    <a:pt x="1081" y="213"/>
                  </a:lnTo>
                  <a:lnTo>
                    <a:pt x="1084" y="213"/>
                  </a:lnTo>
                  <a:lnTo>
                    <a:pt x="1084" y="207"/>
                  </a:lnTo>
                  <a:lnTo>
                    <a:pt x="1084" y="201"/>
                  </a:lnTo>
                  <a:lnTo>
                    <a:pt x="1087" y="201"/>
                  </a:lnTo>
                  <a:lnTo>
                    <a:pt x="1087" y="198"/>
                  </a:lnTo>
                  <a:lnTo>
                    <a:pt x="1087" y="192"/>
                  </a:lnTo>
                  <a:lnTo>
                    <a:pt x="1090" y="192"/>
                  </a:lnTo>
                  <a:lnTo>
                    <a:pt x="1090" y="186"/>
                  </a:lnTo>
                  <a:lnTo>
                    <a:pt x="1090" y="180"/>
                  </a:lnTo>
                  <a:lnTo>
                    <a:pt x="1093" y="180"/>
                  </a:lnTo>
                  <a:lnTo>
                    <a:pt x="1093" y="177"/>
                  </a:lnTo>
                  <a:lnTo>
                    <a:pt x="1093" y="171"/>
                  </a:lnTo>
                  <a:lnTo>
                    <a:pt x="1097" y="171"/>
                  </a:lnTo>
                  <a:lnTo>
                    <a:pt x="1097" y="165"/>
                  </a:lnTo>
                  <a:lnTo>
                    <a:pt x="1097" y="159"/>
                  </a:lnTo>
                  <a:lnTo>
                    <a:pt x="1100" y="159"/>
                  </a:lnTo>
                  <a:lnTo>
                    <a:pt x="1100" y="155"/>
                  </a:lnTo>
                  <a:lnTo>
                    <a:pt x="1100" y="149"/>
                  </a:lnTo>
                  <a:lnTo>
                    <a:pt x="1103" y="149"/>
                  </a:lnTo>
                  <a:lnTo>
                    <a:pt x="1103" y="143"/>
                  </a:lnTo>
                  <a:lnTo>
                    <a:pt x="1106" y="143"/>
                  </a:lnTo>
                  <a:lnTo>
                    <a:pt x="1106" y="137"/>
                  </a:lnTo>
                  <a:lnTo>
                    <a:pt x="1106" y="134"/>
                  </a:lnTo>
                  <a:lnTo>
                    <a:pt x="1109" y="134"/>
                  </a:lnTo>
                  <a:lnTo>
                    <a:pt x="1109" y="128"/>
                  </a:lnTo>
                  <a:lnTo>
                    <a:pt x="1109" y="122"/>
                  </a:lnTo>
                  <a:lnTo>
                    <a:pt x="1112" y="122"/>
                  </a:lnTo>
                  <a:lnTo>
                    <a:pt x="1112" y="116"/>
                  </a:lnTo>
                  <a:lnTo>
                    <a:pt x="1112" y="113"/>
                  </a:lnTo>
                  <a:lnTo>
                    <a:pt x="1115" y="113"/>
                  </a:lnTo>
                  <a:lnTo>
                    <a:pt x="1115" y="107"/>
                  </a:lnTo>
                  <a:lnTo>
                    <a:pt x="1118" y="107"/>
                  </a:lnTo>
                  <a:lnTo>
                    <a:pt x="1118" y="101"/>
                  </a:lnTo>
                  <a:lnTo>
                    <a:pt x="1118" y="98"/>
                  </a:lnTo>
                  <a:lnTo>
                    <a:pt x="1121" y="98"/>
                  </a:lnTo>
                  <a:lnTo>
                    <a:pt x="1121" y="92"/>
                  </a:lnTo>
                  <a:lnTo>
                    <a:pt x="1124" y="92"/>
                  </a:lnTo>
                  <a:lnTo>
                    <a:pt x="1124" y="85"/>
                  </a:lnTo>
                  <a:lnTo>
                    <a:pt x="1124" y="79"/>
                  </a:lnTo>
                  <a:lnTo>
                    <a:pt x="1127" y="79"/>
                  </a:lnTo>
                  <a:lnTo>
                    <a:pt x="1127" y="76"/>
                  </a:lnTo>
                  <a:lnTo>
                    <a:pt x="1130" y="76"/>
                  </a:lnTo>
                  <a:lnTo>
                    <a:pt x="1130" y="70"/>
                  </a:lnTo>
                  <a:lnTo>
                    <a:pt x="1133" y="70"/>
                  </a:lnTo>
                  <a:lnTo>
                    <a:pt x="1133" y="64"/>
                  </a:lnTo>
                  <a:lnTo>
                    <a:pt x="1136" y="64"/>
                  </a:lnTo>
                  <a:lnTo>
                    <a:pt x="1136" y="58"/>
                  </a:lnTo>
                  <a:lnTo>
                    <a:pt x="1136" y="55"/>
                  </a:lnTo>
                  <a:lnTo>
                    <a:pt x="1139" y="55"/>
                  </a:lnTo>
                  <a:lnTo>
                    <a:pt x="1139" y="49"/>
                  </a:lnTo>
                  <a:lnTo>
                    <a:pt x="1142" y="49"/>
                  </a:lnTo>
                  <a:lnTo>
                    <a:pt x="1142" y="43"/>
                  </a:lnTo>
                  <a:lnTo>
                    <a:pt x="1145" y="43"/>
                  </a:lnTo>
                  <a:lnTo>
                    <a:pt x="1145" y="37"/>
                  </a:lnTo>
                  <a:lnTo>
                    <a:pt x="1148" y="37"/>
                  </a:lnTo>
                  <a:lnTo>
                    <a:pt x="1148" y="34"/>
                  </a:lnTo>
                  <a:lnTo>
                    <a:pt x="1154" y="34"/>
                  </a:lnTo>
                  <a:lnTo>
                    <a:pt x="1154" y="28"/>
                  </a:lnTo>
                  <a:lnTo>
                    <a:pt x="1157" y="28"/>
                  </a:lnTo>
                  <a:lnTo>
                    <a:pt x="1157" y="21"/>
                  </a:lnTo>
                  <a:lnTo>
                    <a:pt x="1160" y="21"/>
                  </a:lnTo>
                  <a:lnTo>
                    <a:pt x="1160" y="15"/>
                  </a:lnTo>
                  <a:lnTo>
                    <a:pt x="1167" y="15"/>
                  </a:lnTo>
                  <a:lnTo>
                    <a:pt x="1167" y="12"/>
                  </a:lnTo>
                  <a:lnTo>
                    <a:pt x="1176" y="12"/>
                  </a:lnTo>
                  <a:lnTo>
                    <a:pt x="1176" y="6"/>
                  </a:lnTo>
                  <a:lnTo>
                    <a:pt x="1185" y="6"/>
                  </a:lnTo>
                  <a:lnTo>
                    <a:pt x="1185" y="0"/>
                  </a:lnTo>
                  <a:lnTo>
                    <a:pt x="1227" y="0"/>
                  </a:lnTo>
                </a:path>
              </a:pathLst>
            </a:custGeom>
            <a:noFill/>
            <a:ln w="28575">
              <a:solidFill>
                <a:srgbClr val="0099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74789" name="Freeform 110"/>
            <p:cNvSpPr>
              <a:spLocks/>
            </p:cNvSpPr>
            <p:nvPr/>
          </p:nvSpPr>
          <p:spPr bwMode="auto">
            <a:xfrm>
              <a:off x="6626225" y="2501900"/>
              <a:ext cx="1947863" cy="1687513"/>
            </a:xfrm>
            <a:custGeom>
              <a:avLst/>
              <a:gdLst>
                <a:gd name="T0" fmla="*/ 2147483646 w 1227"/>
                <a:gd name="T1" fmla="*/ 2147483646 h 1063"/>
                <a:gd name="T2" fmla="*/ 2147483646 w 1227"/>
                <a:gd name="T3" fmla="*/ 2147483646 h 1063"/>
                <a:gd name="T4" fmla="*/ 2147483646 w 1227"/>
                <a:gd name="T5" fmla="*/ 2147483646 h 1063"/>
                <a:gd name="T6" fmla="*/ 2147483646 w 1227"/>
                <a:gd name="T7" fmla="*/ 2147483646 h 1063"/>
                <a:gd name="T8" fmla="*/ 2147483646 w 1227"/>
                <a:gd name="T9" fmla="*/ 2147483646 h 1063"/>
                <a:gd name="T10" fmla="*/ 2147483646 w 1227"/>
                <a:gd name="T11" fmla="*/ 2147483646 h 1063"/>
                <a:gd name="T12" fmla="*/ 2147483646 w 1227"/>
                <a:gd name="T13" fmla="*/ 2147483646 h 1063"/>
                <a:gd name="T14" fmla="*/ 2147483646 w 1227"/>
                <a:gd name="T15" fmla="*/ 2147483646 h 1063"/>
                <a:gd name="T16" fmla="*/ 2147483646 w 1227"/>
                <a:gd name="T17" fmla="*/ 2147483646 h 1063"/>
                <a:gd name="T18" fmla="*/ 2147483646 w 1227"/>
                <a:gd name="T19" fmla="*/ 2147483646 h 1063"/>
                <a:gd name="T20" fmla="*/ 2147483646 w 1227"/>
                <a:gd name="T21" fmla="*/ 2147483646 h 1063"/>
                <a:gd name="T22" fmla="*/ 2147483646 w 1227"/>
                <a:gd name="T23" fmla="*/ 2147483646 h 1063"/>
                <a:gd name="T24" fmla="*/ 2147483646 w 1227"/>
                <a:gd name="T25" fmla="*/ 2147483646 h 1063"/>
                <a:gd name="T26" fmla="*/ 2147483646 w 1227"/>
                <a:gd name="T27" fmla="*/ 2147483646 h 1063"/>
                <a:gd name="T28" fmla="*/ 2147483646 w 1227"/>
                <a:gd name="T29" fmla="*/ 2147483646 h 1063"/>
                <a:gd name="T30" fmla="*/ 2147483646 w 1227"/>
                <a:gd name="T31" fmla="*/ 2147483646 h 1063"/>
                <a:gd name="T32" fmla="*/ 2147483646 w 1227"/>
                <a:gd name="T33" fmla="*/ 2147483646 h 1063"/>
                <a:gd name="T34" fmla="*/ 2147483646 w 1227"/>
                <a:gd name="T35" fmla="*/ 2147483646 h 1063"/>
                <a:gd name="T36" fmla="*/ 2147483646 w 1227"/>
                <a:gd name="T37" fmla="*/ 2147483646 h 1063"/>
                <a:gd name="T38" fmla="*/ 2147483646 w 1227"/>
                <a:gd name="T39" fmla="*/ 2147483646 h 1063"/>
                <a:gd name="T40" fmla="*/ 2147483646 w 1227"/>
                <a:gd name="T41" fmla="*/ 2147483646 h 1063"/>
                <a:gd name="T42" fmla="*/ 2147483646 w 1227"/>
                <a:gd name="T43" fmla="*/ 2147483646 h 1063"/>
                <a:gd name="T44" fmla="*/ 2147483646 w 1227"/>
                <a:gd name="T45" fmla="*/ 2147483646 h 1063"/>
                <a:gd name="T46" fmla="*/ 2147483646 w 1227"/>
                <a:gd name="T47" fmla="*/ 2147483646 h 1063"/>
                <a:gd name="T48" fmla="*/ 2147483646 w 1227"/>
                <a:gd name="T49" fmla="*/ 2147483646 h 1063"/>
                <a:gd name="T50" fmla="*/ 2147483646 w 1227"/>
                <a:gd name="T51" fmla="*/ 2147483646 h 1063"/>
                <a:gd name="T52" fmla="*/ 2147483646 w 1227"/>
                <a:gd name="T53" fmla="*/ 2147483646 h 1063"/>
                <a:gd name="T54" fmla="*/ 2147483646 w 1227"/>
                <a:gd name="T55" fmla="*/ 2147483646 h 1063"/>
                <a:gd name="T56" fmla="*/ 2147483646 w 1227"/>
                <a:gd name="T57" fmla="*/ 2147483646 h 1063"/>
                <a:gd name="T58" fmla="*/ 2147483646 w 1227"/>
                <a:gd name="T59" fmla="*/ 2147483646 h 1063"/>
                <a:gd name="T60" fmla="*/ 2147483646 w 1227"/>
                <a:gd name="T61" fmla="*/ 2147483646 h 1063"/>
                <a:gd name="T62" fmla="*/ 2147483646 w 1227"/>
                <a:gd name="T63" fmla="*/ 2147483646 h 1063"/>
                <a:gd name="T64" fmla="*/ 2147483646 w 1227"/>
                <a:gd name="T65" fmla="*/ 2147483646 h 1063"/>
                <a:gd name="T66" fmla="*/ 2147483646 w 1227"/>
                <a:gd name="T67" fmla="*/ 2147483646 h 1063"/>
                <a:gd name="T68" fmla="*/ 2147483646 w 1227"/>
                <a:gd name="T69" fmla="*/ 2147483646 h 1063"/>
                <a:gd name="T70" fmla="*/ 2147483646 w 1227"/>
                <a:gd name="T71" fmla="*/ 2147483646 h 1063"/>
                <a:gd name="T72" fmla="*/ 2147483646 w 1227"/>
                <a:gd name="T73" fmla="*/ 2147483646 h 1063"/>
                <a:gd name="T74" fmla="*/ 2147483646 w 1227"/>
                <a:gd name="T75" fmla="*/ 2147483646 h 1063"/>
                <a:gd name="T76" fmla="*/ 2147483646 w 1227"/>
                <a:gd name="T77" fmla="*/ 2147483646 h 1063"/>
                <a:gd name="T78" fmla="*/ 2147483646 w 1227"/>
                <a:gd name="T79" fmla="*/ 2147483646 h 1063"/>
                <a:gd name="T80" fmla="*/ 2147483646 w 1227"/>
                <a:gd name="T81" fmla="*/ 2147483646 h 1063"/>
                <a:gd name="T82" fmla="*/ 2147483646 w 1227"/>
                <a:gd name="T83" fmla="*/ 2147483646 h 1063"/>
                <a:gd name="T84" fmla="*/ 2147483646 w 1227"/>
                <a:gd name="T85" fmla="*/ 2147483646 h 1063"/>
                <a:gd name="T86" fmla="*/ 2147483646 w 1227"/>
                <a:gd name="T87" fmla="*/ 2147483646 h 1063"/>
                <a:gd name="T88" fmla="*/ 2147483646 w 1227"/>
                <a:gd name="T89" fmla="*/ 2147483646 h 1063"/>
                <a:gd name="T90" fmla="*/ 2147483646 w 1227"/>
                <a:gd name="T91" fmla="*/ 2147483646 h 1063"/>
                <a:gd name="T92" fmla="*/ 2147483646 w 1227"/>
                <a:gd name="T93" fmla="*/ 2147483646 h 1063"/>
                <a:gd name="T94" fmla="*/ 2147483646 w 1227"/>
                <a:gd name="T95" fmla="*/ 2147483646 h 1063"/>
                <a:gd name="T96" fmla="*/ 2147483646 w 1227"/>
                <a:gd name="T97" fmla="*/ 2147483646 h 1063"/>
                <a:gd name="T98" fmla="*/ 2147483646 w 1227"/>
                <a:gd name="T99" fmla="*/ 2147483646 h 1063"/>
                <a:gd name="T100" fmla="*/ 2147483646 w 1227"/>
                <a:gd name="T101" fmla="*/ 2147483646 h 1063"/>
                <a:gd name="T102" fmla="*/ 2147483646 w 1227"/>
                <a:gd name="T103" fmla="*/ 2147483646 h 1063"/>
                <a:gd name="T104" fmla="*/ 2147483646 w 1227"/>
                <a:gd name="T105" fmla="*/ 2147483646 h 1063"/>
                <a:gd name="T106" fmla="*/ 2147483646 w 1227"/>
                <a:gd name="T107" fmla="*/ 2147483646 h 1063"/>
                <a:gd name="T108" fmla="*/ 2147483646 w 1227"/>
                <a:gd name="T109" fmla="*/ 2147483646 h 1063"/>
                <a:gd name="T110" fmla="*/ 2147483646 w 1227"/>
                <a:gd name="T111" fmla="*/ 2147483646 h 1063"/>
                <a:gd name="T112" fmla="*/ 2147483646 w 1227"/>
                <a:gd name="T113" fmla="*/ 2147483646 h 1063"/>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227"/>
                <a:gd name="T172" fmla="*/ 0 h 1063"/>
                <a:gd name="T173" fmla="*/ 1227 w 1227"/>
                <a:gd name="T174" fmla="*/ 1063 h 1063"/>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227" h="1063">
                  <a:moveTo>
                    <a:pt x="0" y="1063"/>
                  </a:moveTo>
                  <a:lnTo>
                    <a:pt x="752" y="1063"/>
                  </a:lnTo>
                  <a:lnTo>
                    <a:pt x="752" y="1057"/>
                  </a:lnTo>
                  <a:lnTo>
                    <a:pt x="789" y="1057"/>
                  </a:lnTo>
                  <a:lnTo>
                    <a:pt x="789" y="1051"/>
                  </a:lnTo>
                  <a:lnTo>
                    <a:pt x="810" y="1051"/>
                  </a:lnTo>
                  <a:lnTo>
                    <a:pt x="810" y="1045"/>
                  </a:lnTo>
                  <a:lnTo>
                    <a:pt x="826" y="1045"/>
                  </a:lnTo>
                  <a:lnTo>
                    <a:pt x="826" y="1042"/>
                  </a:lnTo>
                  <a:lnTo>
                    <a:pt x="838" y="1042"/>
                  </a:lnTo>
                  <a:lnTo>
                    <a:pt x="838" y="1036"/>
                  </a:lnTo>
                  <a:lnTo>
                    <a:pt x="850" y="1036"/>
                  </a:lnTo>
                  <a:lnTo>
                    <a:pt x="850" y="1029"/>
                  </a:lnTo>
                  <a:lnTo>
                    <a:pt x="859" y="1029"/>
                  </a:lnTo>
                  <a:lnTo>
                    <a:pt x="859" y="1023"/>
                  </a:lnTo>
                  <a:lnTo>
                    <a:pt x="868" y="1023"/>
                  </a:lnTo>
                  <a:lnTo>
                    <a:pt x="868" y="1020"/>
                  </a:lnTo>
                  <a:lnTo>
                    <a:pt x="874" y="1020"/>
                  </a:lnTo>
                  <a:lnTo>
                    <a:pt x="874" y="1014"/>
                  </a:lnTo>
                  <a:lnTo>
                    <a:pt x="880" y="1014"/>
                  </a:lnTo>
                  <a:lnTo>
                    <a:pt x="880" y="1008"/>
                  </a:lnTo>
                  <a:lnTo>
                    <a:pt x="886" y="1008"/>
                  </a:lnTo>
                  <a:lnTo>
                    <a:pt x="886" y="1002"/>
                  </a:lnTo>
                  <a:lnTo>
                    <a:pt x="892" y="1002"/>
                  </a:lnTo>
                  <a:lnTo>
                    <a:pt x="892" y="999"/>
                  </a:lnTo>
                  <a:lnTo>
                    <a:pt x="899" y="999"/>
                  </a:lnTo>
                  <a:lnTo>
                    <a:pt x="899" y="993"/>
                  </a:lnTo>
                  <a:lnTo>
                    <a:pt x="902" y="993"/>
                  </a:lnTo>
                  <a:lnTo>
                    <a:pt x="902" y="987"/>
                  </a:lnTo>
                  <a:lnTo>
                    <a:pt x="908" y="987"/>
                  </a:lnTo>
                  <a:lnTo>
                    <a:pt x="908" y="984"/>
                  </a:lnTo>
                  <a:lnTo>
                    <a:pt x="911" y="984"/>
                  </a:lnTo>
                  <a:lnTo>
                    <a:pt x="911" y="978"/>
                  </a:lnTo>
                  <a:lnTo>
                    <a:pt x="917" y="978"/>
                  </a:lnTo>
                  <a:lnTo>
                    <a:pt x="917" y="972"/>
                  </a:lnTo>
                  <a:lnTo>
                    <a:pt x="920" y="972"/>
                  </a:lnTo>
                  <a:lnTo>
                    <a:pt x="920" y="966"/>
                  </a:lnTo>
                  <a:lnTo>
                    <a:pt x="923" y="966"/>
                  </a:lnTo>
                  <a:lnTo>
                    <a:pt x="923" y="962"/>
                  </a:lnTo>
                  <a:lnTo>
                    <a:pt x="926" y="962"/>
                  </a:lnTo>
                  <a:lnTo>
                    <a:pt x="926" y="956"/>
                  </a:lnTo>
                  <a:lnTo>
                    <a:pt x="932" y="956"/>
                  </a:lnTo>
                  <a:lnTo>
                    <a:pt x="932" y="950"/>
                  </a:lnTo>
                  <a:lnTo>
                    <a:pt x="935" y="950"/>
                  </a:lnTo>
                  <a:lnTo>
                    <a:pt x="935" y="944"/>
                  </a:lnTo>
                  <a:lnTo>
                    <a:pt x="938" y="944"/>
                  </a:lnTo>
                  <a:lnTo>
                    <a:pt x="938" y="941"/>
                  </a:lnTo>
                  <a:lnTo>
                    <a:pt x="941" y="941"/>
                  </a:lnTo>
                  <a:lnTo>
                    <a:pt x="941" y="935"/>
                  </a:lnTo>
                  <a:lnTo>
                    <a:pt x="944" y="935"/>
                  </a:lnTo>
                  <a:lnTo>
                    <a:pt x="944" y="929"/>
                  </a:lnTo>
                  <a:lnTo>
                    <a:pt x="947" y="929"/>
                  </a:lnTo>
                  <a:lnTo>
                    <a:pt x="947" y="923"/>
                  </a:lnTo>
                  <a:lnTo>
                    <a:pt x="950" y="923"/>
                  </a:lnTo>
                  <a:lnTo>
                    <a:pt x="950" y="920"/>
                  </a:lnTo>
                  <a:lnTo>
                    <a:pt x="953" y="920"/>
                  </a:lnTo>
                  <a:lnTo>
                    <a:pt x="953" y="914"/>
                  </a:lnTo>
                  <a:lnTo>
                    <a:pt x="953" y="908"/>
                  </a:lnTo>
                  <a:lnTo>
                    <a:pt x="956" y="908"/>
                  </a:lnTo>
                  <a:lnTo>
                    <a:pt x="956" y="902"/>
                  </a:lnTo>
                  <a:lnTo>
                    <a:pt x="959" y="902"/>
                  </a:lnTo>
                  <a:lnTo>
                    <a:pt x="959" y="899"/>
                  </a:lnTo>
                  <a:lnTo>
                    <a:pt x="963" y="899"/>
                  </a:lnTo>
                  <a:lnTo>
                    <a:pt x="963" y="892"/>
                  </a:lnTo>
                  <a:lnTo>
                    <a:pt x="966" y="892"/>
                  </a:lnTo>
                  <a:lnTo>
                    <a:pt x="966" y="886"/>
                  </a:lnTo>
                  <a:lnTo>
                    <a:pt x="966" y="880"/>
                  </a:lnTo>
                  <a:lnTo>
                    <a:pt x="969" y="880"/>
                  </a:lnTo>
                  <a:lnTo>
                    <a:pt x="969" y="877"/>
                  </a:lnTo>
                  <a:lnTo>
                    <a:pt x="972" y="877"/>
                  </a:lnTo>
                  <a:lnTo>
                    <a:pt x="972" y="871"/>
                  </a:lnTo>
                  <a:lnTo>
                    <a:pt x="975" y="871"/>
                  </a:lnTo>
                  <a:lnTo>
                    <a:pt x="975" y="865"/>
                  </a:lnTo>
                  <a:lnTo>
                    <a:pt x="975" y="859"/>
                  </a:lnTo>
                  <a:lnTo>
                    <a:pt x="978" y="859"/>
                  </a:lnTo>
                  <a:lnTo>
                    <a:pt x="978" y="856"/>
                  </a:lnTo>
                  <a:lnTo>
                    <a:pt x="981" y="856"/>
                  </a:lnTo>
                  <a:lnTo>
                    <a:pt x="981" y="850"/>
                  </a:lnTo>
                  <a:lnTo>
                    <a:pt x="981" y="844"/>
                  </a:lnTo>
                  <a:lnTo>
                    <a:pt x="984" y="844"/>
                  </a:lnTo>
                  <a:lnTo>
                    <a:pt x="984" y="838"/>
                  </a:lnTo>
                  <a:lnTo>
                    <a:pt x="987" y="838"/>
                  </a:lnTo>
                  <a:lnTo>
                    <a:pt x="987" y="835"/>
                  </a:lnTo>
                  <a:lnTo>
                    <a:pt x="987" y="828"/>
                  </a:lnTo>
                  <a:lnTo>
                    <a:pt x="990" y="828"/>
                  </a:lnTo>
                  <a:lnTo>
                    <a:pt x="990" y="822"/>
                  </a:lnTo>
                  <a:lnTo>
                    <a:pt x="993" y="822"/>
                  </a:lnTo>
                  <a:lnTo>
                    <a:pt x="993" y="816"/>
                  </a:lnTo>
                  <a:lnTo>
                    <a:pt x="993" y="813"/>
                  </a:lnTo>
                  <a:lnTo>
                    <a:pt x="996" y="813"/>
                  </a:lnTo>
                  <a:lnTo>
                    <a:pt x="996" y="807"/>
                  </a:lnTo>
                  <a:lnTo>
                    <a:pt x="996" y="801"/>
                  </a:lnTo>
                  <a:lnTo>
                    <a:pt x="999" y="801"/>
                  </a:lnTo>
                  <a:lnTo>
                    <a:pt x="999" y="798"/>
                  </a:lnTo>
                  <a:lnTo>
                    <a:pt x="999" y="792"/>
                  </a:lnTo>
                  <a:lnTo>
                    <a:pt x="1002" y="792"/>
                  </a:lnTo>
                  <a:lnTo>
                    <a:pt x="1002" y="786"/>
                  </a:lnTo>
                  <a:lnTo>
                    <a:pt x="1005" y="786"/>
                  </a:lnTo>
                  <a:lnTo>
                    <a:pt x="1005" y="780"/>
                  </a:lnTo>
                  <a:lnTo>
                    <a:pt x="1005" y="777"/>
                  </a:lnTo>
                  <a:lnTo>
                    <a:pt x="1008" y="777"/>
                  </a:lnTo>
                  <a:lnTo>
                    <a:pt x="1008" y="771"/>
                  </a:lnTo>
                  <a:lnTo>
                    <a:pt x="1008" y="765"/>
                  </a:lnTo>
                  <a:lnTo>
                    <a:pt x="1011" y="765"/>
                  </a:lnTo>
                  <a:lnTo>
                    <a:pt x="1011" y="758"/>
                  </a:lnTo>
                  <a:lnTo>
                    <a:pt x="1011" y="755"/>
                  </a:lnTo>
                  <a:lnTo>
                    <a:pt x="1014" y="755"/>
                  </a:lnTo>
                  <a:lnTo>
                    <a:pt x="1014" y="749"/>
                  </a:lnTo>
                  <a:lnTo>
                    <a:pt x="1014" y="743"/>
                  </a:lnTo>
                  <a:lnTo>
                    <a:pt x="1017" y="743"/>
                  </a:lnTo>
                  <a:lnTo>
                    <a:pt x="1017" y="737"/>
                  </a:lnTo>
                  <a:lnTo>
                    <a:pt x="1017" y="734"/>
                  </a:lnTo>
                  <a:lnTo>
                    <a:pt x="1020" y="734"/>
                  </a:lnTo>
                  <a:lnTo>
                    <a:pt x="1020" y="728"/>
                  </a:lnTo>
                  <a:lnTo>
                    <a:pt x="1020" y="722"/>
                  </a:lnTo>
                  <a:lnTo>
                    <a:pt x="1023" y="722"/>
                  </a:lnTo>
                  <a:lnTo>
                    <a:pt x="1023" y="716"/>
                  </a:lnTo>
                  <a:lnTo>
                    <a:pt x="1023" y="713"/>
                  </a:lnTo>
                  <a:lnTo>
                    <a:pt x="1026" y="713"/>
                  </a:lnTo>
                  <a:lnTo>
                    <a:pt x="1026" y="707"/>
                  </a:lnTo>
                  <a:lnTo>
                    <a:pt x="1026" y="701"/>
                  </a:lnTo>
                  <a:lnTo>
                    <a:pt x="1026" y="694"/>
                  </a:lnTo>
                  <a:lnTo>
                    <a:pt x="1030" y="694"/>
                  </a:lnTo>
                  <a:lnTo>
                    <a:pt x="1030" y="691"/>
                  </a:lnTo>
                  <a:lnTo>
                    <a:pt x="1030" y="685"/>
                  </a:lnTo>
                  <a:lnTo>
                    <a:pt x="1033" y="685"/>
                  </a:lnTo>
                  <a:lnTo>
                    <a:pt x="1033" y="679"/>
                  </a:lnTo>
                  <a:lnTo>
                    <a:pt x="1033" y="673"/>
                  </a:lnTo>
                  <a:lnTo>
                    <a:pt x="1036" y="673"/>
                  </a:lnTo>
                  <a:lnTo>
                    <a:pt x="1036" y="670"/>
                  </a:lnTo>
                  <a:lnTo>
                    <a:pt x="1036" y="664"/>
                  </a:lnTo>
                  <a:lnTo>
                    <a:pt x="1039" y="664"/>
                  </a:lnTo>
                  <a:lnTo>
                    <a:pt x="1039" y="658"/>
                  </a:lnTo>
                  <a:lnTo>
                    <a:pt x="1039" y="652"/>
                  </a:lnTo>
                  <a:lnTo>
                    <a:pt x="1039" y="649"/>
                  </a:lnTo>
                  <a:lnTo>
                    <a:pt x="1042" y="649"/>
                  </a:lnTo>
                  <a:lnTo>
                    <a:pt x="1042" y="643"/>
                  </a:lnTo>
                  <a:lnTo>
                    <a:pt x="1042" y="637"/>
                  </a:lnTo>
                  <a:lnTo>
                    <a:pt x="1045" y="637"/>
                  </a:lnTo>
                  <a:lnTo>
                    <a:pt x="1045" y="634"/>
                  </a:lnTo>
                  <a:lnTo>
                    <a:pt x="1045" y="627"/>
                  </a:lnTo>
                  <a:lnTo>
                    <a:pt x="1045" y="621"/>
                  </a:lnTo>
                  <a:lnTo>
                    <a:pt x="1048" y="621"/>
                  </a:lnTo>
                  <a:lnTo>
                    <a:pt x="1048" y="615"/>
                  </a:lnTo>
                  <a:lnTo>
                    <a:pt x="1048" y="612"/>
                  </a:lnTo>
                  <a:lnTo>
                    <a:pt x="1051" y="612"/>
                  </a:lnTo>
                  <a:lnTo>
                    <a:pt x="1051" y="606"/>
                  </a:lnTo>
                  <a:lnTo>
                    <a:pt x="1051" y="600"/>
                  </a:lnTo>
                  <a:lnTo>
                    <a:pt x="1054" y="600"/>
                  </a:lnTo>
                  <a:lnTo>
                    <a:pt x="1054" y="594"/>
                  </a:lnTo>
                  <a:lnTo>
                    <a:pt x="1054" y="591"/>
                  </a:lnTo>
                  <a:lnTo>
                    <a:pt x="1054" y="585"/>
                  </a:lnTo>
                  <a:lnTo>
                    <a:pt x="1057" y="585"/>
                  </a:lnTo>
                  <a:lnTo>
                    <a:pt x="1057" y="579"/>
                  </a:lnTo>
                  <a:lnTo>
                    <a:pt x="1057" y="573"/>
                  </a:lnTo>
                  <a:lnTo>
                    <a:pt x="1057" y="570"/>
                  </a:lnTo>
                  <a:lnTo>
                    <a:pt x="1060" y="570"/>
                  </a:lnTo>
                  <a:lnTo>
                    <a:pt x="1060" y="564"/>
                  </a:lnTo>
                  <a:lnTo>
                    <a:pt x="1060" y="557"/>
                  </a:lnTo>
                  <a:lnTo>
                    <a:pt x="1063" y="557"/>
                  </a:lnTo>
                  <a:lnTo>
                    <a:pt x="1063" y="551"/>
                  </a:lnTo>
                  <a:lnTo>
                    <a:pt x="1063" y="548"/>
                  </a:lnTo>
                  <a:lnTo>
                    <a:pt x="1063" y="542"/>
                  </a:lnTo>
                  <a:lnTo>
                    <a:pt x="1066" y="542"/>
                  </a:lnTo>
                  <a:lnTo>
                    <a:pt x="1066" y="536"/>
                  </a:lnTo>
                  <a:lnTo>
                    <a:pt x="1066" y="530"/>
                  </a:lnTo>
                  <a:lnTo>
                    <a:pt x="1066" y="527"/>
                  </a:lnTo>
                  <a:lnTo>
                    <a:pt x="1069" y="527"/>
                  </a:lnTo>
                  <a:lnTo>
                    <a:pt x="1069" y="521"/>
                  </a:lnTo>
                  <a:lnTo>
                    <a:pt x="1069" y="515"/>
                  </a:lnTo>
                  <a:lnTo>
                    <a:pt x="1072" y="515"/>
                  </a:lnTo>
                  <a:lnTo>
                    <a:pt x="1072" y="509"/>
                  </a:lnTo>
                  <a:lnTo>
                    <a:pt x="1072" y="506"/>
                  </a:lnTo>
                  <a:lnTo>
                    <a:pt x="1072" y="500"/>
                  </a:lnTo>
                  <a:lnTo>
                    <a:pt x="1075" y="500"/>
                  </a:lnTo>
                  <a:lnTo>
                    <a:pt x="1075" y="494"/>
                  </a:lnTo>
                  <a:lnTo>
                    <a:pt x="1075" y="487"/>
                  </a:lnTo>
                  <a:lnTo>
                    <a:pt x="1075" y="484"/>
                  </a:lnTo>
                  <a:lnTo>
                    <a:pt x="1078" y="484"/>
                  </a:lnTo>
                  <a:lnTo>
                    <a:pt x="1078" y="478"/>
                  </a:lnTo>
                  <a:lnTo>
                    <a:pt x="1078" y="472"/>
                  </a:lnTo>
                  <a:lnTo>
                    <a:pt x="1081" y="472"/>
                  </a:lnTo>
                  <a:lnTo>
                    <a:pt x="1081" y="466"/>
                  </a:lnTo>
                  <a:lnTo>
                    <a:pt x="1081" y="463"/>
                  </a:lnTo>
                  <a:lnTo>
                    <a:pt x="1081" y="457"/>
                  </a:lnTo>
                  <a:lnTo>
                    <a:pt x="1084" y="457"/>
                  </a:lnTo>
                  <a:lnTo>
                    <a:pt x="1084" y="451"/>
                  </a:lnTo>
                  <a:lnTo>
                    <a:pt x="1084" y="448"/>
                  </a:lnTo>
                  <a:lnTo>
                    <a:pt x="1084" y="442"/>
                  </a:lnTo>
                  <a:lnTo>
                    <a:pt x="1087" y="442"/>
                  </a:lnTo>
                  <a:lnTo>
                    <a:pt x="1087" y="436"/>
                  </a:lnTo>
                  <a:lnTo>
                    <a:pt x="1087" y="430"/>
                  </a:lnTo>
                  <a:lnTo>
                    <a:pt x="1087" y="427"/>
                  </a:lnTo>
                  <a:lnTo>
                    <a:pt x="1090" y="427"/>
                  </a:lnTo>
                  <a:lnTo>
                    <a:pt x="1090" y="420"/>
                  </a:lnTo>
                  <a:lnTo>
                    <a:pt x="1090" y="414"/>
                  </a:lnTo>
                  <a:lnTo>
                    <a:pt x="1090" y="408"/>
                  </a:lnTo>
                  <a:lnTo>
                    <a:pt x="1093" y="408"/>
                  </a:lnTo>
                  <a:lnTo>
                    <a:pt x="1093" y="405"/>
                  </a:lnTo>
                  <a:lnTo>
                    <a:pt x="1093" y="399"/>
                  </a:lnTo>
                  <a:lnTo>
                    <a:pt x="1093" y="393"/>
                  </a:lnTo>
                  <a:lnTo>
                    <a:pt x="1097" y="393"/>
                  </a:lnTo>
                  <a:lnTo>
                    <a:pt x="1097" y="387"/>
                  </a:lnTo>
                  <a:lnTo>
                    <a:pt x="1097" y="384"/>
                  </a:lnTo>
                  <a:lnTo>
                    <a:pt x="1100" y="384"/>
                  </a:lnTo>
                  <a:lnTo>
                    <a:pt x="1100" y="378"/>
                  </a:lnTo>
                  <a:lnTo>
                    <a:pt x="1100" y="372"/>
                  </a:lnTo>
                  <a:lnTo>
                    <a:pt x="1100" y="366"/>
                  </a:lnTo>
                  <a:lnTo>
                    <a:pt x="1103" y="366"/>
                  </a:lnTo>
                  <a:lnTo>
                    <a:pt x="1103" y="363"/>
                  </a:lnTo>
                  <a:lnTo>
                    <a:pt x="1103" y="356"/>
                  </a:lnTo>
                  <a:lnTo>
                    <a:pt x="1103" y="350"/>
                  </a:lnTo>
                  <a:lnTo>
                    <a:pt x="1106" y="350"/>
                  </a:lnTo>
                  <a:lnTo>
                    <a:pt x="1106" y="344"/>
                  </a:lnTo>
                  <a:lnTo>
                    <a:pt x="1106" y="341"/>
                  </a:lnTo>
                  <a:lnTo>
                    <a:pt x="1106" y="335"/>
                  </a:lnTo>
                  <a:lnTo>
                    <a:pt x="1109" y="335"/>
                  </a:lnTo>
                  <a:lnTo>
                    <a:pt x="1109" y="329"/>
                  </a:lnTo>
                  <a:lnTo>
                    <a:pt x="1109" y="323"/>
                  </a:lnTo>
                  <a:lnTo>
                    <a:pt x="1109" y="320"/>
                  </a:lnTo>
                  <a:lnTo>
                    <a:pt x="1112" y="320"/>
                  </a:lnTo>
                  <a:lnTo>
                    <a:pt x="1112" y="314"/>
                  </a:lnTo>
                  <a:lnTo>
                    <a:pt x="1112" y="308"/>
                  </a:lnTo>
                  <a:lnTo>
                    <a:pt x="1112" y="302"/>
                  </a:lnTo>
                  <a:lnTo>
                    <a:pt x="1115" y="302"/>
                  </a:lnTo>
                  <a:lnTo>
                    <a:pt x="1115" y="299"/>
                  </a:lnTo>
                  <a:lnTo>
                    <a:pt x="1115" y="293"/>
                  </a:lnTo>
                  <a:lnTo>
                    <a:pt x="1118" y="293"/>
                  </a:lnTo>
                  <a:lnTo>
                    <a:pt x="1118" y="286"/>
                  </a:lnTo>
                  <a:lnTo>
                    <a:pt x="1118" y="283"/>
                  </a:lnTo>
                  <a:lnTo>
                    <a:pt x="1118" y="277"/>
                  </a:lnTo>
                  <a:lnTo>
                    <a:pt x="1121" y="277"/>
                  </a:lnTo>
                  <a:lnTo>
                    <a:pt x="1121" y="271"/>
                  </a:lnTo>
                  <a:lnTo>
                    <a:pt x="1121" y="265"/>
                  </a:lnTo>
                  <a:lnTo>
                    <a:pt x="1121" y="262"/>
                  </a:lnTo>
                  <a:lnTo>
                    <a:pt x="1124" y="262"/>
                  </a:lnTo>
                  <a:lnTo>
                    <a:pt x="1124" y="256"/>
                  </a:lnTo>
                  <a:lnTo>
                    <a:pt x="1124" y="250"/>
                  </a:lnTo>
                  <a:lnTo>
                    <a:pt x="1127" y="250"/>
                  </a:lnTo>
                  <a:lnTo>
                    <a:pt x="1127" y="244"/>
                  </a:lnTo>
                  <a:lnTo>
                    <a:pt x="1127" y="241"/>
                  </a:lnTo>
                  <a:lnTo>
                    <a:pt x="1127" y="235"/>
                  </a:lnTo>
                  <a:lnTo>
                    <a:pt x="1130" y="235"/>
                  </a:lnTo>
                  <a:lnTo>
                    <a:pt x="1130" y="229"/>
                  </a:lnTo>
                  <a:lnTo>
                    <a:pt x="1130" y="222"/>
                  </a:lnTo>
                  <a:lnTo>
                    <a:pt x="1130" y="219"/>
                  </a:lnTo>
                  <a:lnTo>
                    <a:pt x="1133" y="219"/>
                  </a:lnTo>
                  <a:lnTo>
                    <a:pt x="1133" y="213"/>
                  </a:lnTo>
                  <a:lnTo>
                    <a:pt x="1133" y="207"/>
                  </a:lnTo>
                  <a:lnTo>
                    <a:pt x="1136" y="207"/>
                  </a:lnTo>
                  <a:lnTo>
                    <a:pt x="1136" y="201"/>
                  </a:lnTo>
                  <a:lnTo>
                    <a:pt x="1136" y="198"/>
                  </a:lnTo>
                  <a:lnTo>
                    <a:pt x="1136" y="192"/>
                  </a:lnTo>
                  <a:lnTo>
                    <a:pt x="1139" y="192"/>
                  </a:lnTo>
                  <a:lnTo>
                    <a:pt x="1139" y="186"/>
                  </a:lnTo>
                  <a:lnTo>
                    <a:pt x="1139" y="180"/>
                  </a:lnTo>
                  <a:lnTo>
                    <a:pt x="1142" y="180"/>
                  </a:lnTo>
                  <a:lnTo>
                    <a:pt x="1142" y="177"/>
                  </a:lnTo>
                  <a:lnTo>
                    <a:pt x="1142" y="171"/>
                  </a:lnTo>
                  <a:lnTo>
                    <a:pt x="1142" y="165"/>
                  </a:lnTo>
                  <a:lnTo>
                    <a:pt x="1145" y="165"/>
                  </a:lnTo>
                  <a:lnTo>
                    <a:pt x="1145" y="159"/>
                  </a:lnTo>
                  <a:lnTo>
                    <a:pt x="1145" y="155"/>
                  </a:lnTo>
                  <a:lnTo>
                    <a:pt x="1148" y="155"/>
                  </a:lnTo>
                  <a:lnTo>
                    <a:pt x="1148" y="149"/>
                  </a:lnTo>
                  <a:lnTo>
                    <a:pt x="1148" y="143"/>
                  </a:lnTo>
                  <a:lnTo>
                    <a:pt x="1151" y="143"/>
                  </a:lnTo>
                  <a:lnTo>
                    <a:pt x="1151" y="137"/>
                  </a:lnTo>
                  <a:lnTo>
                    <a:pt x="1151" y="134"/>
                  </a:lnTo>
                  <a:lnTo>
                    <a:pt x="1151" y="128"/>
                  </a:lnTo>
                  <a:lnTo>
                    <a:pt x="1154" y="128"/>
                  </a:lnTo>
                  <a:lnTo>
                    <a:pt x="1154" y="122"/>
                  </a:lnTo>
                  <a:lnTo>
                    <a:pt x="1154" y="116"/>
                  </a:lnTo>
                  <a:lnTo>
                    <a:pt x="1157" y="116"/>
                  </a:lnTo>
                  <a:lnTo>
                    <a:pt x="1157" y="113"/>
                  </a:lnTo>
                  <a:lnTo>
                    <a:pt x="1157" y="107"/>
                  </a:lnTo>
                  <a:lnTo>
                    <a:pt x="1160" y="107"/>
                  </a:lnTo>
                  <a:lnTo>
                    <a:pt x="1160" y="101"/>
                  </a:lnTo>
                  <a:lnTo>
                    <a:pt x="1160" y="98"/>
                  </a:lnTo>
                  <a:lnTo>
                    <a:pt x="1164" y="98"/>
                  </a:lnTo>
                  <a:lnTo>
                    <a:pt x="1164" y="92"/>
                  </a:lnTo>
                  <a:lnTo>
                    <a:pt x="1164" y="85"/>
                  </a:lnTo>
                  <a:lnTo>
                    <a:pt x="1167" y="85"/>
                  </a:lnTo>
                  <a:lnTo>
                    <a:pt x="1167" y="79"/>
                  </a:lnTo>
                  <a:lnTo>
                    <a:pt x="1170" y="79"/>
                  </a:lnTo>
                  <a:lnTo>
                    <a:pt x="1170" y="76"/>
                  </a:lnTo>
                  <a:lnTo>
                    <a:pt x="1170" y="70"/>
                  </a:lnTo>
                  <a:lnTo>
                    <a:pt x="1173" y="70"/>
                  </a:lnTo>
                  <a:lnTo>
                    <a:pt x="1173" y="64"/>
                  </a:lnTo>
                  <a:lnTo>
                    <a:pt x="1173" y="58"/>
                  </a:lnTo>
                  <a:lnTo>
                    <a:pt x="1176" y="58"/>
                  </a:lnTo>
                  <a:lnTo>
                    <a:pt x="1176" y="55"/>
                  </a:lnTo>
                  <a:lnTo>
                    <a:pt x="1179" y="55"/>
                  </a:lnTo>
                  <a:lnTo>
                    <a:pt x="1179" y="49"/>
                  </a:lnTo>
                  <a:lnTo>
                    <a:pt x="1182" y="49"/>
                  </a:lnTo>
                  <a:lnTo>
                    <a:pt x="1182" y="43"/>
                  </a:lnTo>
                  <a:lnTo>
                    <a:pt x="1182" y="37"/>
                  </a:lnTo>
                  <a:lnTo>
                    <a:pt x="1185" y="37"/>
                  </a:lnTo>
                  <a:lnTo>
                    <a:pt x="1185" y="34"/>
                  </a:lnTo>
                  <a:lnTo>
                    <a:pt x="1188" y="34"/>
                  </a:lnTo>
                  <a:lnTo>
                    <a:pt x="1188" y="28"/>
                  </a:lnTo>
                  <a:lnTo>
                    <a:pt x="1191" y="28"/>
                  </a:lnTo>
                  <a:lnTo>
                    <a:pt x="1191" y="21"/>
                  </a:lnTo>
                  <a:lnTo>
                    <a:pt x="1194" y="21"/>
                  </a:lnTo>
                  <a:lnTo>
                    <a:pt x="1194" y="15"/>
                  </a:lnTo>
                  <a:lnTo>
                    <a:pt x="1200" y="15"/>
                  </a:lnTo>
                  <a:lnTo>
                    <a:pt x="1200" y="12"/>
                  </a:lnTo>
                  <a:lnTo>
                    <a:pt x="1206" y="12"/>
                  </a:lnTo>
                  <a:lnTo>
                    <a:pt x="1206" y="6"/>
                  </a:lnTo>
                  <a:lnTo>
                    <a:pt x="1227" y="6"/>
                  </a:lnTo>
                  <a:lnTo>
                    <a:pt x="1227" y="0"/>
                  </a:lnTo>
                </a:path>
              </a:pathLst>
            </a:custGeom>
            <a:noFill/>
            <a:ln w="28575">
              <a:solidFill>
                <a:srgbClr val="0099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sp>
        <p:nvSpPr>
          <p:cNvPr id="110" name="TextBox 109"/>
          <p:cNvSpPr txBox="1"/>
          <p:nvPr/>
        </p:nvSpPr>
        <p:spPr>
          <a:xfrm>
            <a:off x="838200" y="4729163"/>
            <a:ext cx="1287463" cy="862012"/>
          </a:xfrm>
          <a:prstGeom prst="rect">
            <a:avLst/>
          </a:prstGeom>
          <a:noFill/>
        </p:spPr>
        <p:txBody>
          <a:bodyPr wrap="none">
            <a:spAutoFit/>
          </a:bodyPr>
          <a:lstStyle/>
          <a:p>
            <a:pPr eaLnBrk="1" hangingPunct="1">
              <a:defRPr/>
            </a:pPr>
            <a:r>
              <a:rPr lang="en-US" sz="3200" dirty="0">
                <a:solidFill>
                  <a:srgbClr val="FF0000"/>
                </a:solidFill>
                <a:latin typeface="+mn-lt"/>
                <a:ea typeface="+mn-ea"/>
              </a:rPr>
              <a:t>Plan A</a:t>
            </a:r>
          </a:p>
          <a:p>
            <a:pPr eaLnBrk="1" hangingPunct="1">
              <a:defRPr/>
            </a:pPr>
            <a:r>
              <a:rPr lang="en-US" dirty="0">
                <a:solidFill>
                  <a:srgbClr val="FF0000"/>
                </a:solidFill>
                <a:latin typeface="+mn-lt"/>
                <a:ea typeface="+mn-ea"/>
              </a:rPr>
              <a:t>25% fail</a:t>
            </a:r>
          </a:p>
        </p:txBody>
      </p:sp>
      <p:sp>
        <p:nvSpPr>
          <p:cNvPr id="111" name="TextBox 110"/>
          <p:cNvSpPr txBox="1"/>
          <p:nvPr/>
        </p:nvSpPr>
        <p:spPr>
          <a:xfrm>
            <a:off x="3657600" y="4729163"/>
            <a:ext cx="2514600" cy="862012"/>
          </a:xfrm>
          <a:prstGeom prst="rect">
            <a:avLst/>
          </a:prstGeom>
          <a:noFill/>
        </p:spPr>
        <p:txBody>
          <a:bodyPr>
            <a:spAutoFit/>
          </a:bodyPr>
          <a:lstStyle/>
          <a:p>
            <a:pPr eaLnBrk="1" hangingPunct="1">
              <a:defRPr/>
            </a:pPr>
            <a:r>
              <a:rPr lang="en-US" sz="3200" dirty="0">
                <a:solidFill>
                  <a:srgbClr val="0000FF"/>
                </a:solidFill>
                <a:latin typeface="+mn-lt"/>
                <a:ea typeface="+mn-ea"/>
              </a:rPr>
              <a:t>Plan B</a:t>
            </a:r>
          </a:p>
          <a:p>
            <a:pPr eaLnBrk="1" hangingPunct="1">
              <a:defRPr/>
            </a:pPr>
            <a:r>
              <a:rPr lang="en-US" dirty="0">
                <a:solidFill>
                  <a:srgbClr val="0000FF"/>
                </a:solidFill>
                <a:latin typeface="+mn-lt"/>
                <a:ea typeface="+mn-ea"/>
              </a:rPr>
              <a:t>39 out of 60 failed</a:t>
            </a:r>
          </a:p>
        </p:txBody>
      </p:sp>
      <p:sp>
        <p:nvSpPr>
          <p:cNvPr id="112" name="TextBox 111"/>
          <p:cNvSpPr txBox="1"/>
          <p:nvPr/>
        </p:nvSpPr>
        <p:spPr>
          <a:xfrm>
            <a:off x="6553200" y="4729163"/>
            <a:ext cx="1962150" cy="862012"/>
          </a:xfrm>
          <a:prstGeom prst="rect">
            <a:avLst/>
          </a:prstGeom>
          <a:noFill/>
        </p:spPr>
        <p:txBody>
          <a:bodyPr wrap="none">
            <a:spAutoFit/>
          </a:bodyPr>
          <a:lstStyle/>
          <a:p>
            <a:pPr eaLnBrk="1" hangingPunct="1">
              <a:defRPr/>
            </a:pPr>
            <a:r>
              <a:rPr lang="en-US" sz="3200" dirty="0">
                <a:solidFill>
                  <a:srgbClr val="006600"/>
                </a:solidFill>
                <a:latin typeface="+mn-lt"/>
                <a:ea typeface="+mn-ea"/>
              </a:rPr>
              <a:t>Plan C</a:t>
            </a:r>
          </a:p>
          <a:p>
            <a:pPr eaLnBrk="1" hangingPunct="1">
              <a:defRPr/>
            </a:pPr>
            <a:r>
              <a:rPr lang="en-US" dirty="0">
                <a:solidFill>
                  <a:srgbClr val="006600"/>
                </a:solidFill>
                <a:latin typeface="+mn-lt"/>
                <a:ea typeface="+mn-ea"/>
              </a:rPr>
              <a:t>17 out of 20 failed</a:t>
            </a:r>
          </a:p>
        </p:txBody>
      </p:sp>
      <p:sp>
        <p:nvSpPr>
          <p:cNvPr id="74760" name="Title 115"/>
          <p:cNvSpPr>
            <a:spLocks noGrp="1"/>
          </p:cNvSpPr>
          <p:nvPr>
            <p:ph type="title"/>
          </p:nvPr>
        </p:nvSpPr>
        <p:spPr/>
        <p:txBody>
          <a:bodyPr/>
          <a:lstStyle/>
          <a:p>
            <a:r>
              <a:rPr lang="en-US" altLang="en-US"/>
              <a:t>Computing with c-boxes</a:t>
            </a:r>
          </a:p>
        </p:txBody>
      </p:sp>
      <p:sp>
        <p:nvSpPr>
          <p:cNvPr id="2" name="TextBox 1"/>
          <p:cNvSpPr txBox="1"/>
          <p:nvPr/>
        </p:nvSpPr>
        <p:spPr>
          <a:xfrm>
            <a:off x="735013" y="5943600"/>
            <a:ext cx="7882286" cy="584775"/>
          </a:xfrm>
          <a:prstGeom prst="rect">
            <a:avLst/>
          </a:prstGeom>
          <a:noFill/>
        </p:spPr>
        <p:txBody>
          <a:bodyPr wrap="none">
            <a:spAutoFit/>
          </a:bodyPr>
          <a:lstStyle/>
          <a:p>
            <a:pPr eaLnBrk="1" hangingPunct="1">
              <a:defRPr/>
            </a:pPr>
            <a:r>
              <a:rPr lang="en-US" sz="3200" dirty="0">
                <a:latin typeface="+mn-lt"/>
                <a:ea typeface="ＭＳ Ｐゴシック" charset="0"/>
              </a:rPr>
              <a:t>What if we used all three plans independently?</a:t>
            </a:r>
          </a:p>
        </p:txBody>
      </p:sp>
    </p:spTree>
    <p:extLst>
      <p:ext uri="{BB962C8B-B14F-4D97-AF65-F5344CB8AC3E}">
        <p14:creationId xmlns:p14="http://schemas.microsoft.com/office/powerpoint/2010/main" val="2951128230"/>
      </p:ext>
    </p:extLst>
  </p:cSld>
  <p:clrMapOvr>
    <a:masterClrMapping/>
  </p:clrMapOvr>
</p:sld>
</file>

<file path=ppt/slides/slide4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778" name="Title 1"/>
          <p:cNvSpPr>
            <a:spLocks noGrp="1"/>
          </p:cNvSpPr>
          <p:nvPr>
            <p:ph type="title"/>
          </p:nvPr>
        </p:nvSpPr>
        <p:spPr/>
        <p:txBody>
          <a:bodyPr/>
          <a:lstStyle/>
          <a:p>
            <a:r>
              <a:rPr lang="en-US" altLang="en-US"/>
              <a:t>Conjunction (AND)</a:t>
            </a:r>
          </a:p>
        </p:txBody>
      </p:sp>
      <p:sp>
        <p:nvSpPr>
          <p:cNvPr id="75779" name="TextBox 7"/>
          <p:cNvSpPr txBox="1">
            <a:spLocks noChangeArrowheads="1"/>
          </p:cNvSpPr>
          <p:nvPr/>
        </p:nvSpPr>
        <p:spPr bwMode="auto">
          <a:xfrm>
            <a:off x="9158288" y="0"/>
            <a:ext cx="2635250" cy="203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ea typeface="MS PGothic" panose="020B0600070205080204" pitchFamily="34" charset="-128"/>
              </a:defRPr>
            </a:lvl1pPr>
            <a:lvl2pPr marL="742950" indent="-285750">
              <a:spcBef>
                <a:spcPct val="20000"/>
              </a:spcBef>
              <a:buChar char="–"/>
              <a:defRPr sz="2800">
                <a:solidFill>
                  <a:schemeClr val="tx1"/>
                </a:solidFill>
                <a:latin typeface="Times New Roman" panose="02020603050405020304" pitchFamily="18" charset="0"/>
                <a:ea typeface="MS PGothic" panose="020B0600070205080204" pitchFamily="34" charset="-128"/>
              </a:defRPr>
            </a:lvl2pPr>
            <a:lvl3pPr marL="1143000" indent="-228600">
              <a:spcBef>
                <a:spcPct val="20000"/>
              </a:spcBef>
              <a:buChar char="•"/>
              <a:defRPr sz="2400">
                <a:solidFill>
                  <a:schemeClr val="tx1"/>
                </a:solidFill>
                <a:latin typeface="Times New Roman" panose="02020603050405020304" pitchFamily="18" charset="0"/>
                <a:ea typeface="MS PGothic"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9pPr>
          </a:lstStyle>
          <a:p>
            <a:pPr eaLnBrk="1" hangingPunct="1">
              <a:spcBef>
                <a:spcPct val="0"/>
              </a:spcBef>
              <a:buFontTx/>
              <a:buNone/>
            </a:pPr>
            <a:r>
              <a:rPr lang="en-US" altLang="en-US" sz="1800">
                <a:latin typeface="Papyrus" panose="03070502060502030205" pitchFamily="66" charset="0"/>
              </a:rPr>
              <a:t>a = balchbox(100,25)</a:t>
            </a:r>
          </a:p>
          <a:p>
            <a:pPr eaLnBrk="1" hangingPunct="1">
              <a:spcBef>
                <a:spcPct val="0"/>
              </a:spcBef>
              <a:buFontTx/>
              <a:buNone/>
            </a:pPr>
            <a:r>
              <a:rPr lang="en-US" altLang="en-US" sz="1800">
                <a:latin typeface="Papyrus" panose="03070502060502030205" pitchFamily="66" charset="0"/>
              </a:rPr>
              <a:t>b = balchbox(60,39)</a:t>
            </a:r>
          </a:p>
          <a:p>
            <a:pPr eaLnBrk="1" hangingPunct="1">
              <a:spcBef>
                <a:spcPct val="0"/>
              </a:spcBef>
              <a:buFontTx/>
              <a:buNone/>
            </a:pPr>
            <a:r>
              <a:rPr lang="en-US" altLang="en-US" sz="1800">
                <a:latin typeface="Papyrus" panose="03070502060502030205" pitchFamily="66" charset="0"/>
              </a:rPr>
              <a:t>c = balchbox(20,17)</a:t>
            </a:r>
          </a:p>
          <a:p>
            <a:pPr eaLnBrk="1" hangingPunct="1">
              <a:spcBef>
                <a:spcPct val="0"/>
              </a:spcBef>
              <a:buFontTx/>
              <a:buNone/>
            </a:pPr>
            <a:endParaRPr lang="en-US" altLang="en-US" sz="1800">
              <a:latin typeface="Papyrus" panose="03070502060502030205" pitchFamily="66" charset="0"/>
            </a:endParaRPr>
          </a:p>
          <a:p>
            <a:pPr eaLnBrk="1" hangingPunct="1">
              <a:spcBef>
                <a:spcPct val="0"/>
              </a:spcBef>
              <a:buFontTx/>
              <a:buNone/>
            </a:pPr>
            <a:r>
              <a:rPr lang="en-US" altLang="en-US" sz="1800">
                <a:latin typeface="Papyrus" panose="03070502060502030205" pitchFamily="66" charset="0"/>
              </a:rPr>
              <a:t>ABC = a %&amp;% b %&amp;% c</a:t>
            </a:r>
          </a:p>
          <a:p>
            <a:pPr eaLnBrk="1" hangingPunct="1">
              <a:spcBef>
                <a:spcPct val="0"/>
              </a:spcBef>
              <a:buFontTx/>
              <a:buNone/>
            </a:pPr>
            <a:endParaRPr lang="en-US" altLang="en-US" sz="1800">
              <a:latin typeface="Papyrus" panose="03070502060502030205" pitchFamily="66" charset="0"/>
            </a:endParaRPr>
          </a:p>
          <a:p>
            <a:pPr eaLnBrk="1" hangingPunct="1">
              <a:spcBef>
                <a:spcPct val="0"/>
              </a:spcBef>
              <a:buFontTx/>
              <a:buNone/>
            </a:pPr>
            <a:r>
              <a:rPr lang="en-US" altLang="en-US" sz="1800">
                <a:latin typeface="Papyrus" panose="03070502060502030205" pitchFamily="66" charset="0"/>
              </a:rPr>
              <a:t>abc = a %|&amp;|% b %|&amp;|% c</a:t>
            </a:r>
          </a:p>
        </p:txBody>
      </p:sp>
      <p:pic>
        <p:nvPicPr>
          <p:cNvPr id="75780" name="Picture 8" descr="Rplot01.png"/>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990600" y="1600200"/>
            <a:ext cx="7237413" cy="5029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75781" name="Group 41"/>
          <p:cNvGrpSpPr>
            <a:grpSpLocks/>
          </p:cNvGrpSpPr>
          <p:nvPr/>
        </p:nvGrpSpPr>
        <p:grpSpPr bwMode="auto">
          <a:xfrm>
            <a:off x="762000" y="1981200"/>
            <a:ext cx="7086600" cy="4724400"/>
            <a:chOff x="762000" y="1981200"/>
            <a:chExt cx="7086600" cy="4724400"/>
          </a:xfrm>
        </p:grpSpPr>
        <p:sp>
          <p:nvSpPr>
            <p:cNvPr id="40" name="Rectangle 39"/>
            <p:cNvSpPr/>
            <p:nvPr/>
          </p:nvSpPr>
          <p:spPr>
            <a:xfrm>
              <a:off x="762000" y="1981200"/>
              <a:ext cx="914400" cy="4724400"/>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eaLnBrk="1" hangingPunct="1">
                <a:defRPr/>
              </a:pPr>
              <a:endParaRPr lang="en-US"/>
            </a:p>
          </p:txBody>
        </p:sp>
        <p:sp>
          <p:nvSpPr>
            <p:cNvPr id="41" name="Rectangle 40"/>
            <p:cNvSpPr/>
            <p:nvPr/>
          </p:nvSpPr>
          <p:spPr>
            <a:xfrm>
              <a:off x="1524000" y="5943600"/>
              <a:ext cx="6324600" cy="457200"/>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eaLnBrk="1" hangingPunct="1">
                <a:defRPr/>
              </a:pPr>
              <a:endParaRPr lang="en-US"/>
            </a:p>
          </p:txBody>
        </p:sp>
      </p:grpSp>
      <p:sp>
        <p:nvSpPr>
          <p:cNvPr id="21" name="Rectangle 18"/>
          <p:cNvSpPr>
            <a:spLocks noChangeArrowheads="1"/>
          </p:cNvSpPr>
          <p:nvPr/>
        </p:nvSpPr>
        <p:spPr bwMode="auto">
          <a:xfrm>
            <a:off x="1919288" y="5867400"/>
            <a:ext cx="206375" cy="492125"/>
          </a:xfrm>
          <a:prstGeom prst="rect">
            <a:avLst/>
          </a:prstGeom>
          <a:noFill/>
          <a:ln>
            <a:noFill/>
          </a:ln>
          <a:extLst>
            <a:ext uri="{909E8E84-426E-40dd-AFC4-6F175D3DCCD1}"/>
            <a:ext uri="{91240B29-F687-4f45-9708-019B960494DF}"/>
          </a:extLst>
        </p:spPr>
        <p:txBody>
          <a:bodyPr wrap="none" lIns="0" tIns="0" rIns="0" bIns="0">
            <a:spAutoFit/>
          </a:bodyPr>
          <a:lstStyle/>
          <a:p>
            <a:pPr eaLnBrk="1" hangingPunct="1">
              <a:defRPr/>
            </a:pPr>
            <a:r>
              <a:rPr lang="en-US" sz="3200" dirty="0">
                <a:solidFill>
                  <a:srgbClr val="000000"/>
                </a:solidFill>
                <a:latin typeface="+mn-lt"/>
                <a:ea typeface="ＭＳ Ｐゴシック" charset="0"/>
              </a:rPr>
              <a:t>0</a:t>
            </a:r>
            <a:endParaRPr lang="en-US" sz="3200" dirty="0">
              <a:latin typeface="+mn-lt"/>
              <a:ea typeface="ＭＳ Ｐゴシック" charset="0"/>
            </a:endParaRPr>
          </a:p>
        </p:txBody>
      </p:sp>
      <p:sp>
        <p:nvSpPr>
          <p:cNvPr id="22" name="Rectangle 19"/>
          <p:cNvSpPr>
            <a:spLocks noChangeArrowheads="1"/>
          </p:cNvSpPr>
          <p:nvPr/>
        </p:nvSpPr>
        <p:spPr bwMode="auto">
          <a:xfrm>
            <a:off x="2867025" y="5867400"/>
            <a:ext cx="512763" cy="492125"/>
          </a:xfrm>
          <a:prstGeom prst="rect">
            <a:avLst/>
          </a:prstGeom>
          <a:noFill/>
          <a:ln>
            <a:noFill/>
          </a:ln>
          <a:extLst>
            <a:ext uri="{909E8E84-426E-40dd-AFC4-6F175D3DCCD1}"/>
            <a:ext uri="{91240B29-F687-4f45-9708-019B960494DF}"/>
          </a:extLst>
        </p:spPr>
        <p:txBody>
          <a:bodyPr wrap="none" lIns="0" tIns="0" rIns="0" bIns="0">
            <a:spAutoFit/>
          </a:bodyPr>
          <a:lstStyle/>
          <a:p>
            <a:pPr eaLnBrk="1" hangingPunct="1">
              <a:defRPr/>
            </a:pPr>
            <a:r>
              <a:rPr lang="en-US" sz="3200" dirty="0">
                <a:solidFill>
                  <a:srgbClr val="000000"/>
                </a:solidFill>
                <a:latin typeface="+mn-lt"/>
                <a:ea typeface="ＭＳ Ｐゴシック" charset="0"/>
              </a:rPr>
              <a:t>0.2</a:t>
            </a:r>
            <a:endParaRPr lang="en-US" sz="3200" dirty="0">
              <a:latin typeface="+mn-lt"/>
              <a:ea typeface="ＭＳ Ｐゴシック" charset="0"/>
            </a:endParaRPr>
          </a:p>
        </p:txBody>
      </p:sp>
      <p:sp>
        <p:nvSpPr>
          <p:cNvPr id="23" name="Rectangle 20"/>
          <p:cNvSpPr>
            <a:spLocks noChangeArrowheads="1"/>
          </p:cNvSpPr>
          <p:nvPr/>
        </p:nvSpPr>
        <p:spPr bwMode="auto">
          <a:xfrm>
            <a:off x="3989388" y="5867400"/>
            <a:ext cx="512762" cy="492125"/>
          </a:xfrm>
          <a:prstGeom prst="rect">
            <a:avLst/>
          </a:prstGeom>
          <a:noFill/>
          <a:ln>
            <a:noFill/>
          </a:ln>
          <a:extLst>
            <a:ext uri="{909E8E84-426E-40dd-AFC4-6F175D3DCCD1}"/>
            <a:ext uri="{91240B29-F687-4f45-9708-019B960494DF}"/>
          </a:extLst>
        </p:spPr>
        <p:txBody>
          <a:bodyPr wrap="none" lIns="0" tIns="0" rIns="0" bIns="0">
            <a:spAutoFit/>
          </a:bodyPr>
          <a:lstStyle/>
          <a:p>
            <a:pPr eaLnBrk="1" hangingPunct="1">
              <a:defRPr/>
            </a:pPr>
            <a:r>
              <a:rPr lang="en-US" sz="3200" dirty="0">
                <a:solidFill>
                  <a:srgbClr val="000000"/>
                </a:solidFill>
                <a:latin typeface="+mn-lt"/>
                <a:ea typeface="ＭＳ Ｐゴシック" charset="0"/>
              </a:rPr>
              <a:t>0.4</a:t>
            </a:r>
            <a:endParaRPr lang="en-US" sz="3200" dirty="0">
              <a:latin typeface="+mn-lt"/>
              <a:ea typeface="ＭＳ Ｐゴシック" charset="0"/>
            </a:endParaRPr>
          </a:p>
        </p:txBody>
      </p:sp>
      <p:sp>
        <p:nvSpPr>
          <p:cNvPr id="24" name="Rectangle 21"/>
          <p:cNvSpPr>
            <a:spLocks noChangeArrowheads="1"/>
          </p:cNvSpPr>
          <p:nvPr/>
        </p:nvSpPr>
        <p:spPr bwMode="auto">
          <a:xfrm>
            <a:off x="5110163" y="5867400"/>
            <a:ext cx="512762" cy="492125"/>
          </a:xfrm>
          <a:prstGeom prst="rect">
            <a:avLst/>
          </a:prstGeom>
          <a:noFill/>
          <a:ln>
            <a:noFill/>
          </a:ln>
          <a:extLst>
            <a:ext uri="{909E8E84-426E-40dd-AFC4-6F175D3DCCD1}"/>
            <a:ext uri="{91240B29-F687-4f45-9708-019B960494DF}"/>
          </a:extLst>
        </p:spPr>
        <p:txBody>
          <a:bodyPr wrap="none" lIns="0" tIns="0" rIns="0" bIns="0">
            <a:spAutoFit/>
          </a:bodyPr>
          <a:lstStyle/>
          <a:p>
            <a:pPr eaLnBrk="1" hangingPunct="1">
              <a:defRPr/>
            </a:pPr>
            <a:r>
              <a:rPr lang="en-US" sz="3200" dirty="0">
                <a:solidFill>
                  <a:srgbClr val="000000"/>
                </a:solidFill>
                <a:latin typeface="+mn-lt"/>
                <a:ea typeface="ＭＳ Ｐゴシック" charset="0"/>
              </a:rPr>
              <a:t>0.6</a:t>
            </a:r>
            <a:endParaRPr lang="en-US" sz="3200" dirty="0">
              <a:latin typeface="+mn-lt"/>
              <a:ea typeface="ＭＳ Ｐゴシック" charset="0"/>
            </a:endParaRPr>
          </a:p>
        </p:txBody>
      </p:sp>
      <p:sp>
        <p:nvSpPr>
          <p:cNvPr id="25" name="Rectangle 22"/>
          <p:cNvSpPr>
            <a:spLocks noChangeArrowheads="1"/>
          </p:cNvSpPr>
          <p:nvPr/>
        </p:nvSpPr>
        <p:spPr bwMode="auto">
          <a:xfrm>
            <a:off x="6219825" y="5867400"/>
            <a:ext cx="512763" cy="492125"/>
          </a:xfrm>
          <a:prstGeom prst="rect">
            <a:avLst/>
          </a:prstGeom>
          <a:noFill/>
          <a:ln>
            <a:noFill/>
          </a:ln>
          <a:extLst>
            <a:ext uri="{909E8E84-426E-40dd-AFC4-6F175D3DCCD1}"/>
            <a:ext uri="{91240B29-F687-4f45-9708-019B960494DF}"/>
          </a:extLst>
        </p:spPr>
        <p:txBody>
          <a:bodyPr wrap="none" lIns="0" tIns="0" rIns="0" bIns="0">
            <a:spAutoFit/>
          </a:bodyPr>
          <a:lstStyle/>
          <a:p>
            <a:pPr eaLnBrk="1" hangingPunct="1">
              <a:defRPr/>
            </a:pPr>
            <a:r>
              <a:rPr lang="en-US" sz="3200" dirty="0">
                <a:solidFill>
                  <a:srgbClr val="000000"/>
                </a:solidFill>
                <a:latin typeface="+mn-lt"/>
                <a:ea typeface="ＭＳ Ｐゴシック" charset="0"/>
              </a:rPr>
              <a:t>0.8</a:t>
            </a:r>
            <a:endParaRPr lang="en-US" sz="3200" dirty="0">
              <a:latin typeface="+mn-lt"/>
              <a:ea typeface="ＭＳ Ｐゴシック" charset="0"/>
            </a:endParaRPr>
          </a:p>
        </p:txBody>
      </p:sp>
      <p:sp>
        <p:nvSpPr>
          <p:cNvPr id="26" name="Rectangle 23"/>
          <p:cNvSpPr>
            <a:spLocks noChangeArrowheads="1"/>
          </p:cNvSpPr>
          <p:nvPr/>
        </p:nvSpPr>
        <p:spPr bwMode="auto">
          <a:xfrm>
            <a:off x="7491413" y="5867400"/>
            <a:ext cx="204787" cy="492125"/>
          </a:xfrm>
          <a:prstGeom prst="rect">
            <a:avLst/>
          </a:prstGeom>
          <a:noFill/>
          <a:ln>
            <a:noFill/>
          </a:ln>
          <a:extLst>
            <a:ext uri="{909E8E84-426E-40dd-AFC4-6F175D3DCCD1}"/>
            <a:ext uri="{91240B29-F687-4f45-9708-019B960494DF}"/>
          </a:extLst>
        </p:spPr>
        <p:txBody>
          <a:bodyPr wrap="none" lIns="0" tIns="0" rIns="0" bIns="0">
            <a:spAutoFit/>
          </a:bodyPr>
          <a:lstStyle/>
          <a:p>
            <a:pPr eaLnBrk="1" hangingPunct="1">
              <a:defRPr/>
            </a:pPr>
            <a:r>
              <a:rPr lang="en-US" sz="3200" dirty="0">
                <a:solidFill>
                  <a:srgbClr val="000000"/>
                </a:solidFill>
                <a:latin typeface="+mn-lt"/>
                <a:ea typeface="ＭＳ Ｐゴシック" charset="0"/>
              </a:rPr>
              <a:t>1</a:t>
            </a:r>
            <a:endParaRPr lang="en-US" sz="3200" dirty="0">
              <a:latin typeface="+mn-lt"/>
              <a:ea typeface="ＭＳ Ｐゴシック" charset="0"/>
            </a:endParaRPr>
          </a:p>
        </p:txBody>
      </p:sp>
      <p:sp>
        <p:nvSpPr>
          <p:cNvPr id="34" name="Rectangle 31"/>
          <p:cNvSpPr>
            <a:spLocks noChangeArrowheads="1"/>
          </p:cNvSpPr>
          <p:nvPr/>
        </p:nvSpPr>
        <p:spPr bwMode="auto">
          <a:xfrm>
            <a:off x="1371600" y="5410200"/>
            <a:ext cx="204788" cy="492125"/>
          </a:xfrm>
          <a:prstGeom prst="rect">
            <a:avLst/>
          </a:prstGeom>
          <a:noFill/>
          <a:ln>
            <a:noFill/>
          </a:ln>
          <a:extLst>
            <a:ext uri="{909E8E84-426E-40dd-AFC4-6F175D3DCCD1}"/>
            <a:ext uri="{91240B29-F687-4f45-9708-019B960494DF}"/>
          </a:extLst>
        </p:spPr>
        <p:txBody>
          <a:bodyPr wrap="none" lIns="0" tIns="0" rIns="0" bIns="0">
            <a:spAutoFit/>
          </a:bodyPr>
          <a:lstStyle/>
          <a:p>
            <a:pPr eaLnBrk="1" hangingPunct="1">
              <a:defRPr/>
            </a:pPr>
            <a:r>
              <a:rPr lang="en-US" sz="3200" dirty="0">
                <a:solidFill>
                  <a:srgbClr val="000000"/>
                </a:solidFill>
                <a:latin typeface="+mn-lt"/>
                <a:ea typeface="ＭＳ Ｐゴシック" charset="0"/>
              </a:rPr>
              <a:t>0</a:t>
            </a:r>
            <a:endParaRPr lang="en-US" sz="3200" dirty="0">
              <a:latin typeface="+mn-lt"/>
              <a:ea typeface="ＭＳ Ｐゴシック" charset="0"/>
            </a:endParaRPr>
          </a:p>
        </p:txBody>
      </p:sp>
      <p:sp>
        <p:nvSpPr>
          <p:cNvPr id="35" name="Rectangle 36"/>
          <p:cNvSpPr>
            <a:spLocks noChangeArrowheads="1"/>
          </p:cNvSpPr>
          <p:nvPr/>
        </p:nvSpPr>
        <p:spPr bwMode="auto">
          <a:xfrm>
            <a:off x="1371600" y="2133600"/>
            <a:ext cx="204788" cy="492125"/>
          </a:xfrm>
          <a:prstGeom prst="rect">
            <a:avLst/>
          </a:prstGeom>
          <a:noFill/>
          <a:ln>
            <a:noFill/>
          </a:ln>
          <a:extLst>
            <a:ext uri="{909E8E84-426E-40dd-AFC4-6F175D3DCCD1}"/>
            <a:ext uri="{91240B29-F687-4f45-9708-019B960494DF}"/>
          </a:extLst>
        </p:spPr>
        <p:txBody>
          <a:bodyPr wrap="none" lIns="0" tIns="0" rIns="0" bIns="0">
            <a:spAutoFit/>
          </a:bodyPr>
          <a:lstStyle/>
          <a:p>
            <a:pPr eaLnBrk="1" hangingPunct="1">
              <a:defRPr/>
            </a:pPr>
            <a:r>
              <a:rPr lang="en-US" sz="3200" dirty="0">
                <a:solidFill>
                  <a:srgbClr val="000000"/>
                </a:solidFill>
                <a:latin typeface="+mn-lt"/>
                <a:ea typeface="ＭＳ Ｐゴシック" charset="0"/>
              </a:rPr>
              <a:t>1</a:t>
            </a:r>
            <a:endParaRPr lang="en-US" sz="3200" dirty="0">
              <a:latin typeface="+mn-lt"/>
              <a:ea typeface="ＭＳ Ｐゴシック" charset="0"/>
            </a:endParaRPr>
          </a:p>
        </p:txBody>
      </p:sp>
      <p:sp>
        <p:nvSpPr>
          <p:cNvPr id="43" name="TextBox 42"/>
          <p:cNvSpPr txBox="1"/>
          <p:nvPr/>
        </p:nvSpPr>
        <p:spPr>
          <a:xfrm>
            <a:off x="3048000" y="4572000"/>
            <a:ext cx="3200400" cy="1077913"/>
          </a:xfrm>
          <a:prstGeom prst="rect">
            <a:avLst/>
          </a:prstGeom>
          <a:noFill/>
        </p:spPr>
        <p:txBody>
          <a:bodyPr>
            <a:spAutoFit/>
          </a:bodyPr>
          <a:lstStyle/>
          <a:p>
            <a:pPr eaLnBrk="1" hangingPunct="1">
              <a:defRPr/>
            </a:pPr>
            <a:r>
              <a:rPr lang="en-US" sz="3200" dirty="0">
                <a:latin typeface="+mn-lt"/>
                <a:ea typeface="ＭＳ Ｐゴシック" charset="0"/>
              </a:rPr>
              <a:t>Probability that </a:t>
            </a:r>
            <a:r>
              <a:rPr lang="en-US" sz="3200" i="1" dirty="0">
                <a:latin typeface="+mn-lt"/>
                <a:ea typeface="ＭＳ Ｐゴシック" charset="0"/>
              </a:rPr>
              <a:t>all three </a:t>
            </a:r>
            <a:r>
              <a:rPr lang="en-US" sz="3200" dirty="0">
                <a:latin typeface="+mn-lt"/>
                <a:ea typeface="ＭＳ Ｐゴシック" charset="0"/>
              </a:rPr>
              <a:t>plans fail</a:t>
            </a:r>
          </a:p>
        </p:txBody>
      </p:sp>
      <p:sp>
        <p:nvSpPr>
          <p:cNvPr id="44" name="TextBox 43"/>
          <p:cNvSpPr txBox="1"/>
          <p:nvPr/>
        </p:nvSpPr>
        <p:spPr>
          <a:xfrm>
            <a:off x="4191000" y="2732088"/>
            <a:ext cx="3352800" cy="1569660"/>
          </a:xfrm>
          <a:prstGeom prst="rect">
            <a:avLst/>
          </a:prstGeom>
          <a:noFill/>
        </p:spPr>
        <p:txBody>
          <a:bodyPr>
            <a:spAutoFit/>
          </a:bodyPr>
          <a:lstStyle/>
          <a:p>
            <a:pPr eaLnBrk="1" hangingPunct="1">
              <a:defRPr/>
            </a:pPr>
            <a:r>
              <a:rPr lang="en-US" sz="3200" dirty="0">
                <a:solidFill>
                  <a:schemeClr val="bg2"/>
                </a:solidFill>
                <a:latin typeface="+mn-lt"/>
                <a:ea typeface="+mn-ea"/>
              </a:rPr>
              <a:t>Has the performance interpretation</a:t>
            </a:r>
          </a:p>
        </p:txBody>
      </p:sp>
      <p:sp>
        <p:nvSpPr>
          <p:cNvPr id="45" name="Rectangle 36"/>
          <p:cNvSpPr>
            <a:spLocks noChangeArrowheads="1"/>
          </p:cNvSpPr>
          <p:nvPr/>
        </p:nvSpPr>
        <p:spPr bwMode="auto">
          <a:xfrm rot="16200000">
            <a:off x="248444" y="3790156"/>
            <a:ext cx="1824038" cy="492125"/>
          </a:xfrm>
          <a:prstGeom prst="rect">
            <a:avLst/>
          </a:prstGeom>
          <a:noFill/>
          <a:ln w="9525">
            <a:noFill/>
            <a:miter lim="800000"/>
            <a:headEnd/>
            <a:tailEnd/>
          </a:ln>
        </p:spPr>
        <p:txBody>
          <a:bodyPr wrap="none" lIns="0" tIns="0" rIns="0" bIns="0">
            <a:spAutoFit/>
          </a:bodyPr>
          <a:lstStyle/>
          <a:p>
            <a:pPr eaLnBrk="1" hangingPunct="1">
              <a:defRPr/>
            </a:pPr>
            <a:r>
              <a:rPr lang="en-US" sz="3200" dirty="0">
                <a:solidFill>
                  <a:srgbClr val="000000"/>
                </a:solidFill>
                <a:latin typeface="+mn-lt"/>
                <a:ea typeface="+mn-ea"/>
              </a:rPr>
              <a:t>Probability</a:t>
            </a:r>
            <a:endParaRPr lang="en-US" sz="3200" dirty="0">
              <a:latin typeface="+mn-lt"/>
              <a:ea typeface="+mn-ea"/>
            </a:endParaRPr>
          </a:p>
        </p:txBody>
      </p:sp>
    </p:spTree>
    <p:extLst>
      <p:ext uri="{BB962C8B-B14F-4D97-AF65-F5344CB8AC3E}">
        <p14:creationId xmlns:p14="http://schemas.microsoft.com/office/powerpoint/2010/main" val="1716343252"/>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44"/>
                                        </p:tgtEl>
                                        <p:attrNameLst>
                                          <p:attrName>style.visibility</p:attrName>
                                        </p:attrNameLst>
                                      </p:cBhvr>
                                      <p:to>
                                        <p:strVal val="visible"/>
                                      </p:to>
                                    </p:set>
                                    <p:animEffect transition="in" filter="fade">
                                      <p:cBhvr>
                                        <p:cTn id="7" dur="500"/>
                                        <p:tgtEl>
                                          <p:spTgt spid="4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 grpId="0"/>
    </p:bldLst>
  </p:timing>
</p:sld>
</file>

<file path=ppt/slides/slide4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8002" name="Title 1"/>
          <p:cNvSpPr>
            <a:spLocks noGrp="1"/>
          </p:cNvSpPr>
          <p:nvPr>
            <p:ph type="title"/>
          </p:nvPr>
        </p:nvSpPr>
        <p:spPr/>
        <p:txBody>
          <a:bodyPr/>
          <a:lstStyle/>
          <a:p>
            <a:pPr eaLnBrk="1" hangingPunct="1"/>
            <a:r>
              <a:rPr lang="en-US" altLang="en-US"/>
              <a:t>Summary for c-boxes</a:t>
            </a:r>
          </a:p>
        </p:txBody>
      </p:sp>
      <p:sp>
        <p:nvSpPr>
          <p:cNvPr id="128003" name="Content Placeholder 2"/>
          <p:cNvSpPr>
            <a:spLocks noGrp="1"/>
          </p:cNvSpPr>
          <p:nvPr>
            <p:ph idx="1"/>
          </p:nvPr>
        </p:nvSpPr>
        <p:spPr>
          <a:xfrm>
            <a:off x="346075" y="1600200"/>
            <a:ext cx="8797925" cy="4525963"/>
          </a:xfrm>
        </p:spPr>
        <p:txBody>
          <a:bodyPr/>
          <a:lstStyle/>
          <a:p>
            <a:pPr eaLnBrk="1" hangingPunct="1"/>
            <a:r>
              <a:rPr lang="en-US" altLang="en-US" dirty="0"/>
              <a:t>Confidence boxes carry inferential uncertainties through mathematical operations </a:t>
            </a:r>
          </a:p>
          <a:p>
            <a:pPr lvl="8"/>
            <a:endParaRPr lang="en-US" altLang="en-US" sz="1000" dirty="0"/>
          </a:p>
          <a:p>
            <a:pPr eaLnBrk="1" hangingPunct="1"/>
            <a:r>
              <a:rPr lang="en-US" altLang="en-US" dirty="0"/>
              <a:t>Give confidence intervals on results at any </a:t>
            </a:r>
            <a:r>
              <a:rPr lang="en-US" altLang="en-US" dirty="0">
                <a:sym typeface="Symbol" panose="05050102010706020507" pitchFamily="18" charset="2"/>
              </a:rPr>
              <a:t> level</a:t>
            </a:r>
            <a:endParaRPr lang="en-US" altLang="en-US" dirty="0"/>
          </a:p>
          <a:p>
            <a:pPr lvl="8"/>
            <a:endParaRPr lang="en-US" altLang="en-US" sz="1000" dirty="0"/>
          </a:p>
          <a:p>
            <a:r>
              <a:rPr lang="en-US" altLang="en-US" dirty="0"/>
              <a:t>Defined by performance, so not unique</a:t>
            </a:r>
          </a:p>
          <a:p>
            <a:pPr lvl="1"/>
            <a:r>
              <a:rPr lang="en-US" altLang="en-US" dirty="0">
                <a:solidFill>
                  <a:srgbClr val="009900"/>
                </a:solidFill>
              </a:rPr>
              <a:t>Just as confidence intervals are not unique</a:t>
            </a:r>
          </a:p>
          <a:p>
            <a:pPr lvl="1"/>
            <a:r>
              <a:rPr lang="en-US" altLang="en-US" dirty="0">
                <a:solidFill>
                  <a:srgbClr val="009900"/>
                </a:solidFill>
              </a:rPr>
              <a:t>May create some flexibility</a:t>
            </a:r>
          </a:p>
          <a:p>
            <a:pPr lvl="8"/>
            <a:endParaRPr lang="en-US" altLang="en-US" sz="1000" dirty="0"/>
          </a:p>
          <a:p>
            <a:pPr eaLnBrk="1" hangingPunct="1"/>
            <a:r>
              <a:rPr lang="en-US" altLang="en-US" dirty="0"/>
              <a:t>Don’t seem to be overly conservative</a:t>
            </a:r>
          </a:p>
          <a:p>
            <a:pPr lvl="1" eaLnBrk="1" hangingPunct="1"/>
            <a:r>
              <a:rPr lang="en-US" altLang="en-US" dirty="0">
                <a:solidFill>
                  <a:srgbClr val="009900"/>
                </a:solidFill>
              </a:rPr>
              <a:t>Elaborate simulation studies have so far not found this</a:t>
            </a:r>
          </a:p>
        </p:txBody>
      </p:sp>
    </p:spTree>
    <p:extLst>
      <p:ext uri="{BB962C8B-B14F-4D97-AF65-F5344CB8AC3E}">
        <p14:creationId xmlns:p14="http://schemas.microsoft.com/office/powerpoint/2010/main" val="316002044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28003">
                                            <p:txEl>
                                              <p:pRg st="0" end="0"/>
                                            </p:txEl>
                                          </p:spTgt>
                                        </p:tgtEl>
                                        <p:attrNameLst>
                                          <p:attrName>style.visibility</p:attrName>
                                        </p:attrNameLst>
                                      </p:cBhvr>
                                      <p:to>
                                        <p:strVal val="visible"/>
                                      </p:to>
                                    </p:set>
                                    <p:animEffect transition="in" filter="fade">
                                      <p:cBhvr>
                                        <p:cTn id="7" dur="500"/>
                                        <p:tgtEl>
                                          <p:spTgt spid="128003">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128003">
                                            <p:txEl>
                                              <p:pRg st="2" end="2"/>
                                            </p:txEl>
                                          </p:spTgt>
                                        </p:tgtEl>
                                        <p:attrNameLst>
                                          <p:attrName>style.visibility</p:attrName>
                                        </p:attrNameLst>
                                      </p:cBhvr>
                                      <p:to>
                                        <p:strVal val="visible"/>
                                      </p:to>
                                    </p:set>
                                    <p:animEffect transition="in" filter="fade">
                                      <p:cBhvr>
                                        <p:cTn id="12" dur="500"/>
                                        <p:tgtEl>
                                          <p:spTgt spid="128003">
                                            <p:txEl>
                                              <p:pRg st="2" end="2"/>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128003">
                                            <p:txEl>
                                              <p:pRg st="4" end="4"/>
                                            </p:txEl>
                                          </p:spTgt>
                                        </p:tgtEl>
                                        <p:attrNameLst>
                                          <p:attrName>style.visibility</p:attrName>
                                        </p:attrNameLst>
                                      </p:cBhvr>
                                      <p:to>
                                        <p:strVal val="visible"/>
                                      </p:to>
                                    </p:set>
                                    <p:animEffect transition="in" filter="fade">
                                      <p:cBhvr>
                                        <p:cTn id="17" dur="500"/>
                                        <p:tgtEl>
                                          <p:spTgt spid="128003">
                                            <p:txEl>
                                              <p:pRg st="4" end="4"/>
                                            </p:txEl>
                                          </p:spTgt>
                                        </p:tgtEl>
                                      </p:cBhvr>
                                    </p:animEffect>
                                  </p:childTnLst>
                                </p:cTn>
                              </p:par>
                              <p:par>
                                <p:cTn id="18" presetID="10" presetClass="entr" presetSubtype="0" fill="hold" grpId="0" nodeType="withEffect">
                                  <p:stCondLst>
                                    <p:cond delay="0"/>
                                  </p:stCondLst>
                                  <p:childTnLst>
                                    <p:set>
                                      <p:cBhvr>
                                        <p:cTn id="19" dur="1" fill="hold">
                                          <p:stCondLst>
                                            <p:cond delay="0"/>
                                          </p:stCondLst>
                                        </p:cTn>
                                        <p:tgtEl>
                                          <p:spTgt spid="128003">
                                            <p:txEl>
                                              <p:pRg st="5" end="5"/>
                                            </p:txEl>
                                          </p:spTgt>
                                        </p:tgtEl>
                                        <p:attrNameLst>
                                          <p:attrName>style.visibility</p:attrName>
                                        </p:attrNameLst>
                                      </p:cBhvr>
                                      <p:to>
                                        <p:strVal val="visible"/>
                                      </p:to>
                                    </p:set>
                                    <p:animEffect transition="in" filter="fade">
                                      <p:cBhvr>
                                        <p:cTn id="20" dur="500"/>
                                        <p:tgtEl>
                                          <p:spTgt spid="128003">
                                            <p:txEl>
                                              <p:pRg st="5" end="5"/>
                                            </p:txEl>
                                          </p:spTgt>
                                        </p:tgtEl>
                                      </p:cBhvr>
                                    </p:animEffect>
                                  </p:childTnLst>
                                </p:cTn>
                              </p:par>
                              <p:par>
                                <p:cTn id="21" presetID="10" presetClass="entr" presetSubtype="0" fill="hold" grpId="0" nodeType="withEffect">
                                  <p:stCondLst>
                                    <p:cond delay="0"/>
                                  </p:stCondLst>
                                  <p:childTnLst>
                                    <p:set>
                                      <p:cBhvr>
                                        <p:cTn id="22" dur="1" fill="hold">
                                          <p:stCondLst>
                                            <p:cond delay="0"/>
                                          </p:stCondLst>
                                        </p:cTn>
                                        <p:tgtEl>
                                          <p:spTgt spid="128003">
                                            <p:txEl>
                                              <p:pRg st="6" end="6"/>
                                            </p:txEl>
                                          </p:spTgt>
                                        </p:tgtEl>
                                        <p:attrNameLst>
                                          <p:attrName>style.visibility</p:attrName>
                                        </p:attrNameLst>
                                      </p:cBhvr>
                                      <p:to>
                                        <p:strVal val="visible"/>
                                      </p:to>
                                    </p:set>
                                    <p:animEffect transition="in" filter="fade">
                                      <p:cBhvr>
                                        <p:cTn id="23" dur="500"/>
                                        <p:tgtEl>
                                          <p:spTgt spid="128003">
                                            <p:txEl>
                                              <p:pRg st="6" end="6"/>
                                            </p:txEl>
                                          </p:spTgt>
                                        </p:tgtEl>
                                      </p:cBhvr>
                                    </p:animEffect>
                                  </p:childTnLst>
                                </p:cTn>
                              </p:par>
                            </p:childTnLst>
                          </p:cTn>
                        </p:par>
                      </p:childTnLst>
                    </p:cTn>
                  </p:par>
                  <p:par>
                    <p:cTn id="24" fill="hold">
                      <p:stCondLst>
                        <p:cond delay="indefinite"/>
                      </p:stCondLst>
                      <p:childTnLst>
                        <p:par>
                          <p:cTn id="25" fill="hold">
                            <p:stCondLst>
                              <p:cond delay="0"/>
                            </p:stCondLst>
                            <p:childTnLst>
                              <p:par>
                                <p:cTn id="26" presetID="10" presetClass="entr" presetSubtype="0" fill="hold" grpId="0" nodeType="clickEffect">
                                  <p:stCondLst>
                                    <p:cond delay="0"/>
                                  </p:stCondLst>
                                  <p:childTnLst>
                                    <p:set>
                                      <p:cBhvr>
                                        <p:cTn id="27" dur="1" fill="hold">
                                          <p:stCondLst>
                                            <p:cond delay="0"/>
                                          </p:stCondLst>
                                        </p:cTn>
                                        <p:tgtEl>
                                          <p:spTgt spid="128003">
                                            <p:txEl>
                                              <p:pRg st="8" end="8"/>
                                            </p:txEl>
                                          </p:spTgt>
                                        </p:tgtEl>
                                        <p:attrNameLst>
                                          <p:attrName>style.visibility</p:attrName>
                                        </p:attrNameLst>
                                      </p:cBhvr>
                                      <p:to>
                                        <p:strVal val="visible"/>
                                      </p:to>
                                    </p:set>
                                    <p:animEffect transition="in" filter="fade">
                                      <p:cBhvr>
                                        <p:cTn id="28" dur="500"/>
                                        <p:tgtEl>
                                          <p:spTgt spid="128003">
                                            <p:txEl>
                                              <p:pRg st="8" end="8"/>
                                            </p:txEl>
                                          </p:spTgt>
                                        </p:tgtEl>
                                      </p:cBhvr>
                                    </p:animEffect>
                                  </p:childTnLst>
                                </p:cTn>
                              </p:par>
                              <p:par>
                                <p:cTn id="29" presetID="10" presetClass="entr" presetSubtype="0" fill="hold" grpId="0" nodeType="withEffect">
                                  <p:stCondLst>
                                    <p:cond delay="0"/>
                                  </p:stCondLst>
                                  <p:childTnLst>
                                    <p:set>
                                      <p:cBhvr>
                                        <p:cTn id="30" dur="1" fill="hold">
                                          <p:stCondLst>
                                            <p:cond delay="0"/>
                                          </p:stCondLst>
                                        </p:cTn>
                                        <p:tgtEl>
                                          <p:spTgt spid="128003">
                                            <p:txEl>
                                              <p:pRg st="9" end="9"/>
                                            </p:txEl>
                                          </p:spTgt>
                                        </p:tgtEl>
                                        <p:attrNameLst>
                                          <p:attrName>style.visibility</p:attrName>
                                        </p:attrNameLst>
                                      </p:cBhvr>
                                      <p:to>
                                        <p:strVal val="visible"/>
                                      </p:to>
                                    </p:set>
                                    <p:animEffect transition="in" filter="fade">
                                      <p:cBhvr>
                                        <p:cTn id="31" dur="500"/>
                                        <p:tgtEl>
                                          <p:spTgt spid="128003">
                                            <p:txEl>
                                              <p:pRg st="9" end="9"/>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8003" grpId="0" build="p"/>
    </p:bldLst>
  </p:timing>
</p:sld>
</file>

<file path=ppt/slides/slide4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p:cNvSpPr>
            <a:spLocks noGrp="1"/>
          </p:cNvSpPr>
          <p:nvPr>
            <p:ph type="title"/>
          </p:nvPr>
        </p:nvSpPr>
        <p:spPr/>
        <p:txBody>
          <a:bodyPr/>
          <a:lstStyle/>
          <a:p>
            <a:r>
              <a:rPr lang="en-US" dirty="0"/>
              <a:t>Applies even with zero data</a:t>
            </a:r>
          </a:p>
        </p:txBody>
      </p:sp>
      <p:sp>
        <p:nvSpPr>
          <p:cNvPr id="4" name="Content Placeholder 3"/>
          <p:cNvSpPr>
            <a:spLocks noGrp="1"/>
          </p:cNvSpPr>
          <p:nvPr>
            <p:ph idx="1"/>
          </p:nvPr>
        </p:nvSpPr>
        <p:spPr>
          <a:xfrm>
            <a:off x="685800" y="1981200"/>
            <a:ext cx="8305800" cy="4114800"/>
          </a:xfrm>
        </p:spPr>
        <p:txBody>
          <a:bodyPr/>
          <a:lstStyle/>
          <a:p>
            <a:r>
              <a:rPr lang="en-US" dirty="0"/>
              <a:t>There may be no </a:t>
            </a:r>
            <a:r>
              <a:rPr lang="en-US" i="1" dirty="0"/>
              <a:t>sample</a:t>
            </a:r>
            <a:r>
              <a:rPr lang="en-US" dirty="0"/>
              <a:t> data at all</a:t>
            </a:r>
          </a:p>
          <a:p>
            <a:pPr lvl="8"/>
            <a:endParaRPr lang="en-US" dirty="0"/>
          </a:p>
          <a:p>
            <a:r>
              <a:rPr lang="en-US" dirty="0"/>
              <a:t>If constraints are known that specify a rigorous p-box, then it encodes prediction intervals</a:t>
            </a:r>
          </a:p>
          <a:p>
            <a:pPr lvl="8"/>
            <a:endParaRPr lang="en-US" dirty="0"/>
          </a:p>
          <a:p>
            <a:r>
              <a:rPr lang="en-US" dirty="0"/>
              <a:t>So our performance interpretation applies for</a:t>
            </a:r>
          </a:p>
          <a:p>
            <a:pPr lvl="1"/>
            <a:r>
              <a:rPr lang="en-US" dirty="0">
                <a:solidFill>
                  <a:srgbClr val="009900"/>
                </a:solidFill>
              </a:rPr>
              <a:t>Parametric problems</a:t>
            </a:r>
          </a:p>
          <a:p>
            <a:pPr lvl="1"/>
            <a:r>
              <a:rPr lang="en-US" dirty="0">
                <a:solidFill>
                  <a:srgbClr val="009900"/>
                </a:solidFill>
              </a:rPr>
              <a:t>Nonparametric problems</a:t>
            </a:r>
          </a:p>
          <a:p>
            <a:pPr lvl="1"/>
            <a:r>
              <a:rPr lang="en-US" dirty="0">
                <a:solidFill>
                  <a:srgbClr val="009900"/>
                </a:solidFill>
              </a:rPr>
              <a:t>No data problems</a:t>
            </a:r>
          </a:p>
        </p:txBody>
      </p:sp>
    </p:spTree>
    <p:extLst>
      <p:ext uri="{BB962C8B-B14F-4D97-AF65-F5344CB8AC3E}">
        <p14:creationId xmlns:p14="http://schemas.microsoft.com/office/powerpoint/2010/main" val="412199772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animEffect transition="in" filter="fade">
                                      <p:cBhvr>
                                        <p:cTn id="7" dur="500"/>
                                        <p:tgtEl>
                                          <p:spTgt spid="4">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4">
                                            <p:txEl>
                                              <p:pRg st="2" end="2"/>
                                            </p:txEl>
                                          </p:spTgt>
                                        </p:tgtEl>
                                        <p:attrNameLst>
                                          <p:attrName>style.visibility</p:attrName>
                                        </p:attrNameLst>
                                      </p:cBhvr>
                                      <p:to>
                                        <p:strVal val="visible"/>
                                      </p:to>
                                    </p:set>
                                    <p:animEffect transition="in" filter="fade">
                                      <p:cBhvr>
                                        <p:cTn id="12" dur="500"/>
                                        <p:tgtEl>
                                          <p:spTgt spid="4">
                                            <p:txEl>
                                              <p:pRg st="2" end="2"/>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4">
                                            <p:txEl>
                                              <p:pRg st="4" end="4"/>
                                            </p:txEl>
                                          </p:spTgt>
                                        </p:tgtEl>
                                        <p:attrNameLst>
                                          <p:attrName>style.visibility</p:attrName>
                                        </p:attrNameLst>
                                      </p:cBhvr>
                                      <p:to>
                                        <p:strVal val="visible"/>
                                      </p:to>
                                    </p:set>
                                    <p:animEffect transition="in" filter="fade">
                                      <p:cBhvr>
                                        <p:cTn id="17" dur="500"/>
                                        <p:tgtEl>
                                          <p:spTgt spid="4">
                                            <p:txEl>
                                              <p:pRg st="4" end="4"/>
                                            </p:txEl>
                                          </p:spTgt>
                                        </p:tgtEl>
                                      </p:cBhvr>
                                    </p:animEffect>
                                  </p:childTnLst>
                                </p:cTn>
                              </p:par>
                              <p:par>
                                <p:cTn id="18" presetID="10" presetClass="entr" presetSubtype="0" fill="hold" grpId="0" nodeType="withEffect">
                                  <p:stCondLst>
                                    <p:cond delay="0"/>
                                  </p:stCondLst>
                                  <p:childTnLst>
                                    <p:set>
                                      <p:cBhvr>
                                        <p:cTn id="19" dur="1" fill="hold">
                                          <p:stCondLst>
                                            <p:cond delay="0"/>
                                          </p:stCondLst>
                                        </p:cTn>
                                        <p:tgtEl>
                                          <p:spTgt spid="4">
                                            <p:txEl>
                                              <p:pRg st="5" end="5"/>
                                            </p:txEl>
                                          </p:spTgt>
                                        </p:tgtEl>
                                        <p:attrNameLst>
                                          <p:attrName>style.visibility</p:attrName>
                                        </p:attrNameLst>
                                      </p:cBhvr>
                                      <p:to>
                                        <p:strVal val="visible"/>
                                      </p:to>
                                    </p:set>
                                    <p:animEffect transition="in" filter="fade">
                                      <p:cBhvr>
                                        <p:cTn id="20" dur="500"/>
                                        <p:tgtEl>
                                          <p:spTgt spid="4">
                                            <p:txEl>
                                              <p:pRg st="5" end="5"/>
                                            </p:txEl>
                                          </p:spTgt>
                                        </p:tgtEl>
                                      </p:cBhvr>
                                    </p:animEffect>
                                  </p:childTnLst>
                                </p:cTn>
                              </p:par>
                              <p:par>
                                <p:cTn id="21" presetID="10" presetClass="entr" presetSubtype="0" fill="hold" grpId="0" nodeType="withEffect">
                                  <p:stCondLst>
                                    <p:cond delay="0"/>
                                  </p:stCondLst>
                                  <p:childTnLst>
                                    <p:set>
                                      <p:cBhvr>
                                        <p:cTn id="22" dur="1" fill="hold">
                                          <p:stCondLst>
                                            <p:cond delay="0"/>
                                          </p:stCondLst>
                                        </p:cTn>
                                        <p:tgtEl>
                                          <p:spTgt spid="4">
                                            <p:txEl>
                                              <p:pRg st="6" end="6"/>
                                            </p:txEl>
                                          </p:spTgt>
                                        </p:tgtEl>
                                        <p:attrNameLst>
                                          <p:attrName>style.visibility</p:attrName>
                                        </p:attrNameLst>
                                      </p:cBhvr>
                                      <p:to>
                                        <p:strVal val="visible"/>
                                      </p:to>
                                    </p:set>
                                    <p:animEffect transition="in" filter="fade">
                                      <p:cBhvr>
                                        <p:cTn id="23" dur="500"/>
                                        <p:tgtEl>
                                          <p:spTgt spid="4">
                                            <p:txEl>
                                              <p:pRg st="6" end="6"/>
                                            </p:txEl>
                                          </p:spTgt>
                                        </p:tgtEl>
                                      </p:cBhvr>
                                    </p:animEffect>
                                  </p:childTnLst>
                                </p:cTn>
                              </p:par>
                              <p:par>
                                <p:cTn id="24" presetID="10" presetClass="entr" presetSubtype="0" fill="hold" grpId="0" nodeType="withEffect">
                                  <p:stCondLst>
                                    <p:cond delay="0"/>
                                  </p:stCondLst>
                                  <p:childTnLst>
                                    <p:set>
                                      <p:cBhvr>
                                        <p:cTn id="25" dur="1" fill="hold">
                                          <p:stCondLst>
                                            <p:cond delay="0"/>
                                          </p:stCondLst>
                                        </p:cTn>
                                        <p:tgtEl>
                                          <p:spTgt spid="4">
                                            <p:txEl>
                                              <p:pRg st="7" end="7"/>
                                            </p:txEl>
                                          </p:spTgt>
                                        </p:tgtEl>
                                        <p:attrNameLst>
                                          <p:attrName>style.visibility</p:attrName>
                                        </p:attrNameLst>
                                      </p:cBhvr>
                                      <p:to>
                                        <p:strVal val="visible"/>
                                      </p:to>
                                    </p:set>
                                    <p:animEffect transition="in" filter="fade">
                                      <p:cBhvr>
                                        <p:cTn id="26" dur="500"/>
                                        <p:tgtEl>
                                          <p:spTgt spid="4">
                                            <p:txEl>
                                              <p:pRg st="7" end="7"/>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build="p"/>
    </p:bld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8530" name="Rectangle 2"/>
          <p:cNvSpPr>
            <a:spLocks noGrp="1" noChangeArrowheads="1"/>
          </p:cNvSpPr>
          <p:nvPr>
            <p:ph type="title"/>
          </p:nvPr>
        </p:nvSpPr>
        <p:spPr/>
        <p:txBody>
          <a:bodyPr/>
          <a:lstStyle/>
          <a:p>
            <a:pPr eaLnBrk="1" hangingPunct="1">
              <a:defRPr/>
            </a:pPr>
            <a:r>
              <a:rPr lang="en-US"/>
              <a:t>Detail</a:t>
            </a:r>
          </a:p>
        </p:txBody>
      </p:sp>
      <p:sp>
        <p:nvSpPr>
          <p:cNvPr id="58371" name="Rectangle 3"/>
          <p:cNvSpPr>
            <a:spLocks noChangeArrowheads="1"/>
          </p:cNvSpPr>
          <p:nvPr/>
        </p:nvSpPr>
        <p:spPr bwMode="auto">
          <a:xfrm>
            <a:off x="1881188" y="2009775"/>
            <a:ext cx="6175375" cy="3752850"/>
          </a:xfrm>
          <a:prstGeom prst="rect">
            <a:avLst/>
          </a:pr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endParaRPr lang="en-US" altLang="en-US"/>
          </a:p>
        </p:txBody>
      </p:sp>
      <p:sp>
        <p:nvSpPr>
          <p:cNvPr id="58372" name="Line 4"/>
          <p:cNvSpPr>
            <a:spLocks noChangeShapeType="1"/>
          </p:cNvSpPr>
          <p:nvPr/>
        </p:nvSpPr>
        <p:spPr bwMode="auto">
          <a:xfrm>
            <a:off x="2114550" y="5762625"/>
            <a:ext cx="5707063" cy="158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8373" name="Line 5"/>
          <p:cNvSpPr>
            <a:spLocks noChangeShapeType="1"/>
          </p:cNvSpPr>
          <p:nvPr/>
        </p:nvSpPr>
        <p:spPr bwMode="auto">
          <a:xfrm>
            <a:off x="2114550" y="5762625"/>
            <a:ext cx="3175" cy="8572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8374" name="Line 6"/>
          <p:cNvSpPr>
            <a:spLocks noChangeShapeType="1"/>
          </p:cNvSpPr>
          <p:nvPr/>
        </p:nvSpPr>
        <p:spPr bwMode="auto">
          <a:xfrm>
            <a:off x="3255963" y="5762625"/>
            <a:ext cx="3175" cy="8572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8375" name="Line 7"/>
          <p:cNvSpPr>
            <a:spLocks noChangeShapeType="1"/>
          </p:cNvSpPr>
          <p:nvPr/>
        </p:nvSpPr>
        <p:spPr bwMode="auto">
          <a:xfrm>
            <a:off x="4397375" y="5762625"/>
            <a:ext cx="3175" cy="8572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8376" name="Line 8"/>
          <p:cNvSpPr>
            <a:spLocks noChangeShapeType="1"/>
          </p:cNvSpPr>
          <p:nvPr/>
        </p:nvSpPr>
        <p:spPr bwMode="auto">
          <a:xfrm>
            <a:off x="5538788" y="5762625"/>
            <a:ext cx="3175" cy="8572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8377" name="Line 9"/>
          <p:cNvSpPr>
            <a:spLocks noChangeShapeType="1"/>
          </p:cNvSpPr>
          <p:nvPr/>
        </p:nvSpPr>
        <p:spPr bwMode="auto">
          <a:xfrm>
            <a:off x="6680200" y="5762625"/>
            <a:ext cx="3175" cy="8572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8378" name="Line 10"/>
          <p:cNvSpPr>
            <a:spLocks noChangeShapeType="1"/>
          </p:cNvSpPr>
          <p:nvPr/>
        </p:nvSpPr>
        <p:spPr bwMode="auto">
          <a:xfrm>
            <a:off x="7821613" y="5762625"/>
            <a:ext cx="3175" cy="8572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8379" name="Rectangle 11"/>
          <p:cNvSpPr>
            <a:spLocks noChangeArrowheads="1"/>
          </p:cNvSpPr>
          <p:nvPr/>
        </p:nvSpPr>
        <p:spPr bwMode="auto">
          <a:xfrm>
            <a:off x="2041525" y="5943600"/>
            <a:ext cx="168275"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r>
              <a:rPr lang="en-US" altLang="en-US" sz="2400">
                <a:solidFill>
                  <a:srgbClr val="000000"/>
                </a:solidFill>
              </a:rPr>
              <a:t>0</a:t>
            </a:r>
            <a:endParaRPr lang="en-US" altLang="en-US" sz="2400">
              <a:latin typeface="Times New Roman" panose="02020603050405020304" pitchFamily="18" charset="0"/>
            </a:endParaRPr>
          </a:p>
        </p:txBody>
      </p:sp>
      <p:sp>
        <p:nvSpPr>
          <p:cNvPr id="58380" name="Rectangle 12"/>
          <p:cNvSpPr>
            <a:spLocks noChangeArrowheads="1"/>
          </p:cNvSpPr>
          <p:nvPr/>
        </p:nvSpPr>
        <p:spPr bwMode="auto">
          <a:xfrm>
            <a:off x="2971800" y="5943600"/>
            <a:ext cx="509588"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r>
              <a:rPr lang="en-US" altLang="en-US" sz="2400">
                <a:solidFill>
                  <a:srgbClr val="000000"/>
                </a:solidFill>
              </a:rPr>
              <a:t>100</a:t>
            </a:r>
            <a:endParaRPr lang="en-US" altLang="en-US" sz="2400">
              <a:latin typeface="Times New Roman" panose="02020603050405020304" pitchFamily="18" charset="0"/>
            </a:endParaRPr>
          </a:p>
        </p:txBody>
      </p:sp>
      <p:sp>
        <p:nvSpPr>
          <p:cNvPr id="58381" name="Rectangle 13"/>
          <p:cNvSpPr>
            <a:spLocks noChangeArrowheads="1"/>
          </p:cNvSpPr>
          <p:nvPr/>
        </p:nvSpPr>
        <p:spPr bwMode="auto">
          <a:xfrm>
            <a:off x="7567613" y="5943600"/>
            <a:ext cx="509587"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r>
              <a:rPr lang="en-US" altLang="en-US" sz="2400">
                <a:solidFill>
                  <a:srgbClr val="000000"/>
                </a:solidFill>
              </a:rPr>
              <a:t>500</a:t>
            </a:r>
            <a:endParaRPr lang="en-US" altLang="en-US" sz="2400">
              <a:latin typeface="Times New Roman" panose="02020603050405020304" pitchFamily="18" charset="0"/>
            </a:endParaRPr>
          </a:p>
        </p:txBody>
      </p:sp>
      <p:sp>
        <p:nvSpPr>
          <p:cNvPr id="58382" name="Line 14"/>
          <p:cNvSpPr>
            <a:spLocks noChangeShapeType="1"/>
          </p:cNvSpPr>
          <p:nvPr/>
        </p:nvSpPr>
        <p:spPr bwMode="auto">
          <a:xfrm flipV="1">
            <a:off x="1881188" y="2152650"/>
            <a:ext cx="1587" cy="346710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8383" name="Line 15"/>
          <p:cNvSpPr>
            <a:spLocks noChangeShapeType="1"/>
          </p:cNvSpPr>
          <p:nvPr/>
        </p:nvSpPr>
        <p:spPr bwMode="auto">
          <a:xfrm flipH="1">
            <a:off x="1757363" y="5619750"/>
            <a:ext cx="123825" cy="158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8384" name="Line 16"/>
          <p:cNvSpPr>
            <a:spLocks noChangeShapeType="1"/>
          </p:cNvSpPr>
          <p:nvPr/>
        </p:nvSpPr>
        <p:spPr bwMode="auto">
          <a:xfrm flipH="1">
            <a:off x="1757363" y="4924425"/>
            <a:ext cx="123825" cy="158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8385" name="Line 17"/>
          <p:cNvSpPr>
            <a:spLocks noChangeShapeType="1"/>
          </p:cNvSpPr>
          <p:nvPr/>
        </p:nvSpPr>
        <p:spPr bwMode="auto">
          <a:xfrm flipH="1">
            <a:off x="1757363" y="4229100"/>
            <a:ext cx="123825" cy="158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8386" name="Line 18"/>
          <p:cNvSpPr>
            <a:spLocks noChangeShapeType="1"/>
          </p:cNvSpPr>
          <p:nvPr/>
        </p:nvSpPr>
        <p:spPr bwMode="auto">
          <a:xfrm flipH="1">
            <a:off x="1757363" y="3533775"/>
            <a:ext cx="123825" cy="158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8387" name="Line 19"/>
          <p:cNvSpPr>
            <a:spLocks noChangeShapeType="1"/>
          </p:cNvSpPr>
          <p:nvPr/>
        </p:nvSpPr>
        <p:spPr bwMode="auto">
          <a:xfrm flipH="1">
            <a:off x="1757363" y="2847975"/>
            <a:ext cx="123825" cy="158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8388" name="Line 20"/>
          <p:cNvSpPr>
            <a:spLocks noChangeShapeType="1"/>
          </p:cNvSpPr>
          <p:nvPr/>
        </p:nvSpPr>
        <p:spPr bwMode="auto">
          <a:xfrm flipH="1">
            <a:off x="1757363" y="2152650"/>
            <a:ext cx="123825" cy="158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8389" name="Rectangle 21"/>
          <p:cNvSpPr>
            <a:spLocks noChangeArrowheads="1"/>
          </p:cNvSpPr>
          <p:nvPr/>
        </p:nvSpPr>
        <p:spPr bwMode="auto">
          <a:xfrm>
            <a:off x="1554163" y="5451475"/>
            <a:ext cx="169862"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r>
              <a:rPr lang="en-US" altLang="en-US" sz="2400">
                <a:solidFill>
                  <a:srgbClr val="000000"/>
                </a:solidFill>
              </a:rPr>
              <a:t>0</a:t>
            </a:r>
            <a:endParaRPr lang="en-US" altLang="en-US" sz="2400">
              <a:latin typeface="Times New Roman" panose="02020603050405020304" pitchFamily="18" charset="0"/>
            </a:endParaRPr>
          </a:p>
        </p:txBody>
      </p:sp>
      <p:sp>
        <p:nvSpPr>
          <p:cNvPr id="58390" name="Rectangle 22"/>
          <p:cNvSpPr>
            <a:spLocks noChangeArrowheads="1"/>
          </p:cNvSpPr>
          <p:nvPr/>
        </p:nvSpPr>
        <p:spPr bwMode="auto">
          <a:xfrm>
            <a:off x="1296988" y="4743450"/>
            <a:ext cx="42545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r>
              <a:rPr lang="en-US" altLang="en-US" sz="2400">
                <a:solidFill>
                  <a:srgbClr val="000000"/>
                </a:solidFill>
              </a:rPr>
              <a:t>0.2</a:t>
            </a:r>
            <a:endParaRPr lang="en-US" altLang="en-US" sz="2400">
              <a:latin typeface="Times New Roman" panose="02020603050405020304" pitchFamily="18" charset="0"/>
            </a:endParaRPr>
          </a:p>
        </p:txBody>
      </p:sp>
      <p:sp>
        <p:nvSpPr>
          <p:cNvPr id="58391" name="Rectangle 23"/>
          <p:cNvSpPr>
            <a:spLocks noChangeArrowheads="1"/>
          </p:cNvSpPr>
          <p:nvPr/>
        </p:nvSpPr>
        <p:spPr bwMode="auto">
          <a:xfrm>
            <a:off x="1296988" y="4048125"/>
            <a:ext cx="42545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r>
              <a:rPr lang="en-US" altLang="en-US" sz="2400">
                <a:solidFill>
                  <a:srgbClr val="000000"/>
                </a:solidFill>
              </a:rPr>
              <a:t>0.4</a:t>
            </a:r>
            <a:endParaRPr lang="en-US" altLang="en-US" sz="2400">
              <a:latin typeface="Times New Roman" panose="02020603050405020304" pitchFamily="18" charset="0"/>
            </a:endParaRPr>
          </a:p>
        </p:txBody>
      </p:sp>
      <p:sp>
        <p:nvSpPr>
          <p:cNvPr id="58392" name="Rectangle 24"/>
          <p:cNvSpPr>
            <a:spLocks noChangeArrowheads="1"/>
          </p:cNvSpPr>
          <p:nvPr/>
        </p:nvSpPr>
        <p:spPr bwMode="auto">
          <a:xfrm>
            <a:off x="1296988" y="3352800"/>
            <a:ext cx="42545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r>
              <a:rPr lang="en-US" altLang="en-US" sz="2400">
                <a:solidFill>
                  <a:srgbClr val="000000"/>
                </a:solidFill>
              </a:rPr>
              <a:t>0.6</a:t>
            </a:r>
            <a:endParaRPr lang="en-US" altLang="en-US" sz="2400">
              <a:latin typeface="Times New Roman" panose="02020603050405020304" pitchFamily="18" charset="0"/>
            </a:endParaRPr>
          </a:p>
        </p:txBody>
      </p:sp>
      <p:sp>
        <p:nvSpPr>
          <p:cNvPr id="58393" name="Rectangle 25"/>
          <p:cNvSpPr>
            <a:spLocks noChangeArrowheads="1"/>
          </p:cNvSpPr>
          <p:nvPr/>
        </p:nvSpPr>
        <p:spPr bwMode="auto">
          <a:xfrm>
            <a:off x="1300163" y="2667000"/>
            <a:ext cx="423862"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r>
              <a:rPr lang="en-US" altLang="en-US" sz="2400">
                <a:solidFill>
                  <a:srgbClr val="000000"/>
                </a:solidFill>
              </a:rPr>
              <a:t>0.8</a:t>
            </a:r>
            <a:endParaRPr lang="en-US" altLang="en-US" sz="2400">
              <a:latin typeface="Times New Roman" panose="02020603050405020304" pitchFamily="18" charset="0"/>
            </a:endParaRPr>
          </a:p>
        </p:txBody>
      </p:sp>
      <p:sp>
        <p:nvSpPr>
          <p:cNvPr id="58394" name="Rectangle 26"/>
          <p:cNvSpPr>
            <a:spLocks noChangeArrowheads="1"/>
          </p:cNvSpPr>
          <p:nvPr/>
        </p:nvSpPr>
        <p:spPr bwMode="auto">
          <a:xfrm>
            <a:off x="1554163" y="1981200"/>
            <a:ext cx="169862"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r>
              <a:rPr lang="en-US" altLang="en-US" sz="2400">
                <a:solidFill>
                  <a:srgbClr val="000000"/>
                </a:solidFill>
              </a:rPr>
              <a:t>1</a:t>
            </a:r>
            <a:endParaRPr lang="en-US" altLang="en-US" sz="2400">
              <a:latin typeface="Times New Roman" panose="02020603050405020304" pitchFamily="18" charset="0"/>
            </a:endParaRPr>
          </a:p>
        </p:txBody>
      </p:sp>
      <p:sp>
        <p:nvSpPr>
          <p:cNvPr id="58395" name="Rectangle 27"/>
          <p:cNvSpPr>
            <a:spLocks noChangeArrowheads="1"/>
          </p:cNvSpPr>
          <p:nvPr/>
        </p:nvSpPr>
        <p:spPr bwMode="auto">
          <a:xfrm>
            <a:off x="3733800" y="6305550"/>
            <a:ext cx="2506663"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r>
              <a:rPr lang="en-US" altLang="en-US" sz="2400">
                <a:solidFill>
                  <a:srgbClr val="000000"/>
                </a:solidFill>
              </a:rPr>
              <a:t>Travel time [years]</a:t>
            </a:r>
            <a:endParaRPr lang="en-US" altLang="en-US" sz="2400">
              <a:latin typeface="Times New Roman" panose="02020603050405020304" pitchFamily="18" charset="0"/>
            </a:endParaRPr>
          </a:p>
        </p:txBody>
      </p:sp>
      <p:sp>
        <p:nvSpPr>
          <p:cNvPr id="58396" name="Rectangle 28"/>
          <p:cNvSpPr>
            <a:spLocks noChangeArrowheads="1"/>
          </p:cNvSpPr>
          <p:nvPr/>
        </p:nvSpPr>
        <p:spPr bwMode="auto">
          <a:xfrm rot="-5400000">
            <a:off x="231775" y="3600450"/>
            <a:ext cx="1425575"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r>
              <a:rPr lang="en-US" altLang="en-US" sz="2400">
                <a:solidFill>
                  <a:srgbClr val="000000"/>
                </a:solidFill>
              </a:rPr>
              <a:t>Probability</a:t>
            </a:r>
            <a:endParaRPr lang="en-US" altLang="en-US" sz="2400">
              <a:latin typeface="Times New Roman" panose="02020603050405020304" pitchFamily="18" charset="0"/>
            </a:endParaRPr>
          </a:p>
        </p:txBody>
      </p:sp>
      <p:sp>
        <p:nvSpPr>
          <p:cNvPr id="58397" name="Rectangle 29"/>
          <p:cNvSpPr>
            <a:spLocks noChangeArrowheads="1"/>
          </p:cNvSpPr>
          <p:nvPr/>
        </p:nvSpPr>
        <p:spPr bwMode="auto">
          <a:xfrm>
            <a:off x="4114800" y="5943600"/>
            <a:ext cx="509588"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r>
              <a:rPr lang="en-US" altLang="en-US" sz="2400">
                <a:solidFill>
                  <a:srgbClr val="000000"/>
                </a:solidFill>
              </a:rPr>
              <a:t>200</a:t>
            </a:r>
            <a:endParaRPr lang="en-US" altLang="en-US" sz="2400">
              <a:latin typeface="Times New Roman" panose="02020603050405020304" pitchFamily="18" charset="0"/>
            </a:endParaRPr>
          </a:p>
        </p:txBody>
      </p:sp>
      <p:sp>
        <p:nvSpPr>
          <p:cNvPr id="58398" name="Rectangle 30"/>
          <p:cNvSpPr>
            <a:spLocks noChangeArrowheads="1"/>
          </p:cNvSpPr>
          <p:nvPr/>
        </p:nvSpPr>
        <p:spPr bwMode="auto">
          <a:xfrm>
            <a:off x="5257800" y="5943600"/>
            <a:ext cx="509588"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r>
              <a:rPr lang="en-US" altLang="en-US" sz="2400">
                <a:solidFill>
                  <a:srgbClr val="000000"/>
                </a:solidFill>
              </a:rPr>
              <a:t>300</a:t>
            </a:r>
            <a:endParaRPr lang="en-US" altLang="en-US" sz="2400">
              <a:latin typeface="Times New Roman" panose="02020603050405020304" pitchFamily="18" charset="0"/>
            </a:endParaRPr>
          </a:p>
        </p:txBody>
      </p:sp>
      <p:sp>
        <p:nvSpPr>
          <p:cNvPr id="58399" name="Rectangle 31"/>
          <p:cNvSpPr>
            <a:spLocks noChangeArrowheads="1"/>
          </p:cNvSpPr>
          <p:nvPr/>
        </p:nvSpPr>
        <p:spPr bwMode="auto">
          <a:xfrm>
            <a:off x="6400800" y="5943600"/>
            <a:ext cx="509588"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r>
              <a:rPr lang="en-US" altLang="en-US" sz="2400">
                <a:solidFill>
                  <a:srgbClr val="000000"/>
                </a:solidFill>
              </a:rPr>
              <a:t>400</a:t>
            </a:r>
            <a:endParaRPr lang="en-US" altLang="en-US" sz="2400">
              <a:latin typeface="Times New Roman" panose="02020603050405020304" pitchFamily="18" charset="0"/>
            </a:endParaRPr>
          </a:p>
        </p:txBody>
      </p:sp>
      <p:sp>
        <p:nvSpPr>
          <p:cNvPr id="58400" name="Line 32"/>
          <p:cNvSpPr>
            <a:spLocks noChangeShapeType="1"/>
          </p:cNvSpPr>
          <p:nvPr/>
        </p:nvSpPr>
        <p:spPr bwMode="auto">
          <a:xfrm flipV="1">
            <a:off x="3232150" y="5538788"/>
            <a:ext cx="4833938" cy="77787"/>
          </a:xfrm>
          <a:prstGeom prst="line">
            <a:avLst/>
          </a:prstGeom>
          <a:noFill/>
          <a:ln w="571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nvGrpSpPr>
          <p:cNvPr id="58401" name="Group 33"/>
          <p:cNvGrpSpPr>
            <a:grpSpLocks/>
          </p:cNvGrpSpPr>
          <p:nvPr/>
        </p:nvGrpSpPr>
        <p:grpSpPr bwMode="auto">
          <a:xfrm>
            <a:off x="9461500" y="4927600"/>
            <a:ext cx="139700" cy="688975"/>
            <a:chOff x="1488" y="1680"/>
            <a:chExt cx="240" cy="960"/>
          </a:xfrm>
        </p:grpSpPr>
        <p:sp>
          <p:nvSpPr>
            <p:cNvPr id="58404" name="Line 34"/>
            <p:cNvSpPr>
              <a:spLocks noChangeShapeType="1"/>
            </p:cNvSpPr>
            <p:nvPr/>
          </p:nvSpPr>
          <p:spPr bwMode="auto">
            <a:xfrm>
              <a:off x="1488" y="1680"/>
              <a:ext cx="240"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8405" name="Line 35"/>
            <p:cNvSpPr>
              <a:spLocks noChangeShapeType="1"/>
            </p:cNvSpPr>
            <p:nvPr/>
          </p:nvSpPr>
          <p:spPr bwMode="auto">
            <a:xfrm>
              <a:off x="1488" y="1776"/>
              <a:ext cx="240"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8406" name="Line 36"/>
            <p:cNvSpPr>
              <a:spLocks noChangeShapeType="1"/>
            </p:cNvSpPr>
            <p:nvPr/>
          </p:nvSpPr>
          <p:spPr bwMode="auto">
            <a:xfrm>
              <a:off x="1488" y="1872"/>
              <a:ext cx="240"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8407" name="Line 37"/>
            <p:cNvSpPr>
              <a:spLocks noChangeShapeType="1"/>
            </p:cNvSpPr>
            <p:nvPr/>
          </p:nvSpPr>
          <p:spPr bwMode="auto">
            <a:xfrm>
              <a:off x="1488" y="1968"/>
              <a:ext cx="240"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8408" name="Line 38"/>
            <p:cNvSpPr>
              <a:spLocks noChangeShapeType="1"/>
            </p:cNvSpPr>
            <p:nvPr/>
          </p:nvSpPr>
          <p:spPr bwMode="auto">
            <a:xfrm>
              <a:off x="1488" y="2064"/>
              <a:ext cx="240"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8409" name="Line 39"/>
            <p:cNvSpPr>
              <a:spLocks noChangeShapeType="1"/>
            </p:cNvSpPr>
            <p:nvPr/>
          </p:nvSpPr>
          <p:spPr bwMode="auto">
            <a:xfrm>
              <a:off x="1488" y="2160"/>
              <a:ext cx="240"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8410" name="Line 40"/>
            <p:cNvSpPr>
              <a:spLocks noChangeShapeType="1"/>
            </p:cNvSpPr>
            <p:nvPr/>
          </p:nvSpPr>
          <p:spPr bwMode="auto">
            <a:xfrm>
              <a:off x="1488" y="2256"/>
              <a:ext cx="240"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8411" name="Line 41"/>
            <p:cNvSpPr>
              <a:spLocks noChangeShapeType="1"/>
            </p:cNvSpPr>
            <p:nvPr/>
          </p:nvSpPr>
          <p:spPr bwMode="auto">
            <a:xfrm>
              <a:off x="1488" y="2352"/>
              <a:ext cx="240"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8412" name="Line 42"/>
            <p:cNvSpPr>
              <a:spLocks noChangeShapeType="1"/>
            </p:cNvSpPr>
            <p:nvPr/>
          </p:nvSpPr>
          <p:spPr bwMode="auto">
            <a:xfrm>
              <a:off x="1488" y="2448"/>
              <a:ext cx="240"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8413" name="Line 43"/>
            <p:cNvSpPr>
              <a:spLocks noChangeShapeType="1"/>
            </p:cNvSpPr>
            <p:nvPr/>
          </p:nvSpPr>
          <p:spPr bwMode="auto">
            <a:xfrm>
              <a:off x="1488" y="2544"/>
              <a:ext cx="240"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8414" name="Line 44"/>
            <p:cNvSpPr>
              <a:spLocks noChangeShapeType="1"/>
            </p:cNvSpPr>
            <p:nvPr/>
          </p:nvSpPr>
          <p:spPr bwMode="auto">
            <a:xfrm>
              <a:off x="1488" y="2640"/>
              <a:ext cx="240"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sp>
        <p:nvSpPr>
          <p:cNvPr id="278573" name="Text Box 45"/>
          <p:cNvSpPr txBox="1">
            <a:spLocks noChangeArrowheads="1"/>
          </p:cNvSpPr>
          <p:nvPr/>
        </p:nvSpPr>
        <p:spPr bwMode="auto">
          <a:xfrm>
            <a:off x="8077200" y="5334000"/>
            <a:ext cx="6254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r>
              <a:rPr lang="en-US" altLang="en-US" sz="2400">
                <a:solidFill>
                  <a:srgbClr val="FF0000"/>
                </a:solidFill>
              </a:rPr>
              <a:t>2%</a:t>
            </a:r>
          </a:p>
        </p:txBody>
      </p:sp>
      <p:sp>
        <p:nvSpPr>
          <p:cNvPr id="58403" name="Rectangle 46"/>
          <p:cNvSpPr>
            <a:spLocks noChangeArrowheads="1"/>
          </p:cNvSpPr>
          <p:nvPr/>
        </p:nvSpPr>
        <p:spPr bwMode="auto">
          <a:xfrm>
            <a:off x="9296400" y="4114800"/>
            <a:ext cx="45720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r>
              <a:rPr lang="en-US" altLang="en-US"/>
              <a:t>prob(T &lt; 500 years)</a:t>
            </a:r>
          </a:p>
          <a:p>
            <a:pPr eaLnBrk="1" hangingPunct="1"/>
            <a:r>
              <a:rPr lang="en-US" altLang="en-US"/>
              <a:t>	 </a:t>
            </a:r>
            <a:r>
              <a:rPr lang="en-US" altLang="en-US" b="1"/>
              <a:t>0.017</a:t>
            </a:r>
          </a:p>
        </p:txBody>
      </p:sp>
    </p:spTree>
    <p:extLst>
      <p:ext uri="{BB962C8B-B14F-4D97-AF65-F5344CB8AC3E}">
        <p14:creationId xmlns:p14="http://schemas.microsoft.com/office/powerpoint/2010/main" val="1082123719"/>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7857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8573" grpId="0"/>
    </p:bldLst>
  </p:timing>
</p:sld>
</file>

<file path=ppt/slides/slide4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3"/>
          <p:cNvSpPr txBox="1"/>
          <p:nvPr/>
        </p:nvSpPr>
        <p:spPr>
          <a:xfrm>
            <a:off x="6477000" y="3145690"/>
            <a:ext cx="2286000" cy="1077218"/>
          </a:xfrm>
          <a:prstGeom prst="rect">
            <a:avLst/>
          </a:prstGeom>
          <a:noFill/>
        </p:spPr>
        <p:txBody>
          <a:bodyPr wrap="square" rtlCol="0">
            <a:spAutoFit/>
          </a:bodyPr>
          <a:lstStyle/>
          <a:p>
            <a:pPr algn="ctr"/>
            <a:r>
              <a:rPr lang="en-US" sz="3200" dirty="0">
                <a:solidFill>
                  <a:srgbClr val="FF0000"/>
                </a:solidFill>
                <a:latin typeface="+mn-lt"/>
              </a:rPr>
              <a:t>Expert elicitation</a:t>
            </a:r>
          </a:p>
        </p:txBody>
      </p:sp>
      <p:sp>
        <p:nvSpPr>
          <p:cNvPr id="5" name="TextBox 4"/>
          <p:cNvSpPr txBox="1"/>
          <p:nvPr/>
        </p:nvSpPr>
        <p:spPr>
          <a:xfrm>
            <a:off x="1790412" y="1143000"/>
            <a:ext cx="1883215" cy="1077218"/>
          </a:xfrm>
          <a:prstGeom prst="rect">
            <a:avLst/>
          </a:prstGeom>
          <a:noFill/>
        </p:spPr>
        <p:txBody>
          <a:bodyPr wrap="square" rtlCol="0">
            <a:spAutoFit/>
          </a:bodyPr>
          <a:lstStyle/>
          <a:p>
            <a:pPr algn="ctr"/>
            <a:r>
              <a:rPr lang="en-US" sz="3200" dirty="0">
                <a:latin typeface="+mn-lt"/>
              </a:rPr>
              <a:t>Maximum likelihood</a:t>
            </a:r>
          </a:p>
        </p:txBody>
      </p:sp>
      <p:sp>
        <p:nvSpPr>
          <p:cNvPr id="6" name="TextBox 5"/>
          <p:cNvSpPr txBox="1"/>
          <p:nvPr/>
        </p:nvSpPr>
        <p:spPr>
          <a:xfrm>
            <a:off x="930422" y="3140927"/>
            <a:ext cx="1709966" cy="1077218"/>
          </a:xfrm>
          <a:prstGeom prst="rect">
            <a:avLst/>
          </a:prstGeom>
          <a:noFill/>
        </p:spPr>
        <p:txBody>
          <a:bodyPr wrap="square" rtlCol="0">
            <a:spAutoFit/>
          </a:bodyPr>
          <a:lstStyle/>
          <a:p>
            <a:pPr algn="ctr"/>
            <a:r>
              <a:rPr lang="en-US" sz="3200" dirty="0">
                <a:latin typeface="+mn-lt"/>
              </a:rPr>
              <a:t>Bayesian inference</a:t>
            </a:r>
          </a:p>
        </p:txBody>
      </p:sp>
      <p:sp>
        <p:nvSpPr>
          <p:cNvPr id="7" name="TextBox 6"/>
          <p:cNvSpPr txBox="1"/>
          <p:nvPr/>
        </p:nvSpPr>
        <p:spPr>
          <a:xfrm>
            <a:off x="6002613" y="5410200"/>
            <a:ext cx="1177374" cy="584775"/>
          </a:xfrm>
          <a:prstGeom prst="rect">
            <a:avLst/>
          </a:prstGeom>
          <a:noFill/>
        </p:spPr>
        <p:txBody>
          <a:bodyPr wrap="square" rtlCol="0">
            <a:spAutoFit/>
          </a:bodyPr>
          <a:lstStyle/>
          <a:p>
            <a:pPr algn="ctr"/>
            <a:r>
              <a:rPr lang="en-US" sz="3200" dirty="0">
                <a:solidFill>
                  <a:srgbClr val="FF0000"/>
                </a:solidFill>
                <a:latin typeface="+mn-lt"/>
              </a:rPr>
              <a:t>PERT</a:t>
            </a:r>
          </a:p>
        </p:txBody>
      </p:sp>
      <p:sp>
        <p:nvSpPr>
          <p:cNvPr id="8" name="TextBox 7"/>
          <p:cNvSpPr txBox="1"/>
          <p:nvPr/>
        </p:nvSpPr>
        <p:spPr>
          <a:xfrm>
            <a:off x="1654038" y="5225533"/>
            <a:ext cx="2155962" cy="1077218"/>
          </a:xfrm>
          <a:prstGeom prst="rect">
            <a:avLst/>
          </a:prstGeom>
          <a:noFill/>
        </p:spPr>
        <p:txBody>
          <a:bodyPr wrap="square" rtlCol="0">
            <a:spAutoFit/>
          </a:bodyPr>
          <a:lstStyle/>
          <a:p>
            <a:pPr algn="ctr"/>
            <a:r>
              <a:rPr lang="en-US" sz="3200" dirty="0">
                <a:latin typeface="+mn-lt"/>
              </a:rPr>
              <a:t>Method of moments</a:t>
            </a:r>
          </a:p>
        </p:txBody>
      </p:sp>
      <p:sp>
        <p:nvSpPr>
          <p:cNvPr id="9" name="TextBox 8"/>
          <p:cNvSpPr txBox="1"/>
          <p:nvPr/>
        </p:nvSpPr>
        <p:spPr>
          <a:xfrm>
            <a:off x="5562600" y="1143000"/>
            <a:ext cx="2057400" cy="1077218"/>
          </a:xfrm>
          <a:prstGeom prst="rect">
            <a:avLst/>
          </a:prstGeom>
          <a:noFill/>
        </p:spPr>
        <p:txBody>
          <a:bodyPr wrap="square" rtlCol="0">
            <a:spAutoFit/>
          </a:bodyPr>
          <a:lstStyle/>
          <a:p>
            <a:pPr algn="ctr"/>
            <a:r>
              <a:rPr lang="en-US" sz="3200" dirty="0">
                <a:solidFill>
                  <a:srgbClr val="FF0000"/>
                </a:solidFill>
                <a:latin typeface="+mn-lt"/>
              </a:rPr>
              <a:t>Maximum entropy</a:t>
            </a:r>
          </a:p>
        </p:txBody>
      </p:sp>
      <p:sp>
        <p:nvSpPr>
          <p:cNvPr id="13" name="TextBox 12"/>
          <p:cNvSpPr txBox="1"/>
          <p:nvPr/>
        </p:nvSpPr>
        <p:spPr>
          <a:xfrm>
            <a:off x="8991600" y="2438399"/>
            <a:ext cx="1565940" cy="369332"/>
          </a:xfrm>
          <a:prstGeom prst="rect">
            <a:avLst/>
          </a:prstGeom>
          <a:solidFill>
            <a:schemeClr val="bg1"/>
          </a:solidFill>
        </p:spPr>
        <p:txBody>
          <a:bodyPr wrap="square" rtlCol="0">
            <a:spAutoFit/>
          </a:bodyPr>
          <a:lstStyle/>
          <a:p>
            <a:pPr algn="ctr"/>
            <a:r>
              <a:rPr lang="en-US" dirty="0">
                <a:latin typeface="+mn-lt"/>
              </a:rPr>
              <a:t>Estimation</a:t>
            </a:r>
          </a:p>
        </p:txBody>
      </p:sp>
      <p:sp>
        <p:nvSpPr>
          <p:cNvPr id="14" name="TextBox 13"/>
          <p:cNvSpPr txBox="1"/>
          <p:nvPr/>
        </p:nvSpPr>
        <p:spPr>
          <a:xfrm>
            <a:off x="9144000" y="2966501"/>
            <a:ext cx="1565940" cy="369332"/>
          </a:xfrm>
          <a:prstGeom prst="rect">
            <a:avLst/>
          </a:prstGeom>
          <a:solidFill>
            <a:schemeClr val="bg1"/>
          </a:solidFill>
        </p:spPr>
        <p:txBody>
          <a:bodyPr wrap="square" rtlCol="0">
            <a:spAutoFit/>
          </a:bodyPr>
          <a:lstStyle/>
          <a:p>
            <a:pPr algn="ctr"/>
            <a:r>
              <a:rPr lang="en-US" dirty="0">
                <a:latin typeface="+mn-lt"/>
              </a:rPr>
              <a:t>Estimation</a:t>
            </a:r>
          </a:p>
        </p:txBody>
      </p:sp>
      <p:sp>
        <p:nvSpPr>
          <p:cNvPr id="15" name="TextBox 14"/>
          <p:cNvSpPr txBox="1"/>
          <p:nvPr/>
        </p:nvSpPr>
        <p:spPr>
          <a:xfrm>
            <a:off x="9144000" y="3435694"/>
            <a:ext cx="1565940" cy="369332"/>
          </a:xfrm>
          <a:prstGeom prst="rect">
            <a:avLst/>
          </a:prstGeom>
          <a:solidFill>
            <a:schemeClr val="bg1"/>
          </a:solidFill>
        </p:spPr>
        <p:txBody>
          <a:bodyPr wrap="square" rtlCol="0">
            <a:spAutoFit/>
          </a:bodyPr>
          <a:lstStyle/>
          <a:p>
            <a:pPr algn="ctr"/>
            <a:r>
              <a:rPr lang="en-US" dirty="0">
                <a:latin typeface="+mn-lt"/>
              </a:rPr>
              <a:t>Estimation</a:t>
            </a:r>
          </a:p>
        </p:txBody>
      </p:sp>
      <p:sp>
        <p:nvSpPr>
          <p:cNvPr id="16" name="TextBox 15"/>
          <p:cNvSpPr txBox="1"/>
          <p:nvPr/>
        </p:nvSpPr>
        <p:spPr>
          <a:xfrm>
            <a:off x="9296400" y="4148462"/>
            <a:ext cx="1565940" cy="369332"/>
          </a:xfrm>
          <a:prstGeom prst="rect">
            <a:avLst/>
          </a:prstGeom>
          <a:solidFill>
            <a:schemeClr val="bg1"/>
          </a:solidFill>
        </p:spPr>
        <p:txBody>
          <a:bodyPr wrap="square" rtlCol="0">
            <a:spAutoFit/>
          </a:bodyPr>
          <a:lstStyle/>
          <a:p>
            <a:pPr algn="ctr"/>
            <a:r>
              <a:rPr lang="en-US" dirty="0">
                <a:latin typeface="+mn-lt"/>
              </a:rPr>
              <a:t>Estimation</a:t>
            </a:r>
          </a:p>
        </p:txBody>
      </p:sp>
      <p:sp>
        <p:nvSpPr>
          <p:cNvPr id="17" name="TextBox 16"/>
          <p:cNvSpPr txBox="1"/>
          <p:nvPr/>
        </p:nvSpPr>
        <p:spPr>
          <a:xfrm>
            <a:off x="9326895" y="4833191"/>
            <a:ext cx="1565940" cy="369332"/>
          </a:xfrm>
          <a:prstGeom prst="rect">
            <a:avLst/>
          </a:prstGeom>
          <a:solidFill>
            <a:schemeClr val="bg1"/>
          </a:solidFill>
        </p:spPr>
        <p:txBody>
          <a:bodyPr wrap="square" rtlCol="0">
            <a:spAutoFit/>
          </a:bodyPr>
          <a:lstStyle/>
          <a:p>
            <a:pPr algn="ctr"/>
            <a:r>
              <a:rPr lang="en-US" dirty="0">
                <a:latin typeface="+mn-lt"/>
              </a:rPr>
              <a:t>Estimation</a:t>
            </a:r>
          </a:p>
        </p:txBody>
      </p:sp>
      <p:sp>
        <p:nvSpPr>
          <p:cNvPr id="18" name="TextBox 17"/>
          <p:cNvSpPr txBox="1"/>
          <p:nvPr/>
        </p:nvSpPr>
        <p:spPr>
          <a:xfrm>
            <a:off x="9448800" y="5517920"/>
            <a:ext cx="1565940" cy="369332"/>
          </a:xfrm>
          <a:prstGeom prst="rect">
            <a:avLst/>
          </a:prstGeom>
          <a:solidFill>
            <a:schemeClr val="bg1"/>
          </a:solidFill>
        </p:spPr>
        <p:txBody>
          <a:bodyPr wrap="square" rtlCol="0">
            <a:spAutoFit/>
          </a:bodyPr>
          <a:lstStyle/>
          <a:p>
            <a:pPr algn="ctr"/>
            <a:r>
              <a:rPr lang="en-US" dirty="0">
                <a:latin typeface="+mn-lt"/>
              </a:rPr>
              <a:t>Estimation</a:t>
            </a:r>
          </a:p>
        </p:txBody>
      </p:sp>
      <p:sp>
        <p:nvSpPr>
          <p:cNvPr id="19" name="TextBox 18"/>
          <p:cNvSpPr txBox="1"/>
          <p:nvPr/>
        </p:nvSpPr>
        <p:spPr>
          <a:xfrm>
            <a:off x="3465152" y="3140927"/>
            <a:ext cx="2630848" cy="769441"/>
          </a:xfrm>
          <a:prstGeom prst="rect">
            <a:avLst/>
          </a:prstGeom>
          <a:solidFill>
            <a:schemeClr val="bg1"/>
          </a:solidFill>
        </p:spPr>
        <p:txBody>
          <a:bodyPr wrap="none" rtlCol="0">
            <a:spAutoFit/>
          </a:bodyPr>
          <a:lstStyle/>
          <a:p>
            <a:r>
              <a:rPr lang="en-US" sz="4400" dirty="0">
                <a:latin typeface="+mn-lt"/>
              </a:rPr>
              <a:t>Estimation</a:t>
            </a:r>
          </a:p>
        </p:txBody>
      </p:sp>
      <p:sp>
        <p:nvSpPr>
          <p:cNvPr id="20" name="TextBox 19"/>
          <p:cNvSpPr txBox="1"/>
          <p:nvPr/>
        </p:nvSpPr>
        <p:spPr>
          <a:xfrm>
            <a:off x="6538912" y="4143699"/>
            <a:ext cx="2133600" cy="646331"/>
          </a:xfrm>
          <a:prstGeom prst="rect">
            <a:avLst/>
          </a:prstGeom>
          <a:noFill/>
        </p:spPr>
        <p:txBody>
          <a:bodyPr wrap="square" rtlCol="0">
            <a:spAutoFit/>
          </a:bodyPr>
          <a:lstStyle/>
          <a:p>
            <a:pPr algn="ctr"/>
            <a:r>
              <a:rPr lang="en-US" dirty="0">
                <a:solidFill>
                  <a:schemeClr val="bg1">
                    <a:lumMod val="85000"/>
                  </a:schemeClr>
                </a:solidFill>
                <a:latin typeface="+mn-lt"/>
              </a:rPr>
              <a:t>“the great frontier of making things up”</a:t>
            </a:r>
          </a:p>
        </p:txBody>
      </p:sp>
      <p:sp>
        <p:nvSpPr>
          <p:cNvPr id="21" name="TextBox 20"/>
          <p:cNvSpPr txBox="1"/>
          <p:nvPr/>
        </p:nvSpPr>
        <p:spPr>
          <a:xfrm>
            <a:off x="3581400" y="76200"/>
            <a:ext cx="2133600" cy="369332"/>
          </a:xfrm>
          <a:prstGeom prst="rect">
            <a:avLst/>
          </a:prstGeom>
          <a:noFill/>
        </p:spPr>
        <p:txBody>
          <a:bodyPr wrap="square" rtlCol="0">
            <a:spAutoFit/>
          </a:bodyPr>
          <a:lstStyle/>
          <a:p>
            <a:pPr algn="ctr"/>
            <a:r>
              <a:rPr lang="en-US" dirty="0">
                <a:solidFill>
                  <a:schemeClr val="bg1">
                    <a:lumMod val="85000"/>
                  </a:schemeClr>
                </a:solidFill>
                <a:latin typeface="+mn-lt"/>
              </a:rPr>
              <a:t>A two-front assault</a:t>
            </a:r>
          </a:p>
        </p:txBody>
      </p:sp>
    </p:spTree>
    <p:extLst>
      <p:ext uri="{BB962C8B-B14F-4D97-AF65-F5344CB8AC3E}">
        <p14:creationId xmlns:p14="http://schemas.microsoft.com/office/powerpoint/2010/main" val="192522158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2"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0-#ppt_w/2"/>
                                          </p:val>
                                        </p:tav>
                                        <p:tav tm="100000">
                                          <p:val>
                                            <p:strVal val="#ppt_x"/>
                                          </p:val>
                                        </p:tav>
                                      </p:tavLst>
                                    </p:anim>
                                    <p:anim calcmode="lin" valueType="num">
                                      <p:cBhvr additive="base">
                                        <p:cTn id="8" dur="500" fill="hold"/>
                                        <p:tgtEl>
                                          <p:spTgt spid="8"/>
                                        </p:tgtEl>
                                        <p:attrNameLst>
                                          <p:attrName>ppt_y</p:attrName>
                                        </p:attrNameLst>
                                      </p:cBhvr>
                                      <p:tavLst>
                                        <p:tav tm="0">
                                          <p:val>
                                            <p:strVal val="1+#ppt_h/2"/>
                                          </p:val>
                                        </p:tav>
                                        <p:tav tm="100000">
                                          <p:val>
                                            <p:strVal val="#ppt_y"/>
                                          </p:val>
                                        </p:tav>
                                      </p:tavLst>
                                    </p:anim>
                                  </p:childTnLst>
                                </p:cTn>
                              </p:par>
                              <p:par>
                                <p:cTn id="9" presetID="10" presetClass="entr" presetSubtype="0" fill="hold" grpId="0" nodeType="withEffect">
                                  <p:stCondLst>
                                    <p:cond delay="0"/>
                                  </p:stCondLst>
                                  <p:childTnLst>
                                    <p:set>
                                      <p:cBhvr>
                                        <p:cTn id="10" dur="1" fill="hold">
                                          <p:stCondLst>
                                            <p:cond delay="0"/>
                                          </p:stCondLst>
                                        </p:cTn>
                                        <p:tgtEl>
                                          <p:spTgt spid="13"/>
                                        </p:tgtEl>
                                        <p:attrNameLst>
                                          <p:attrName>style.visibility</p:attrName>
                                        </p:attrNameLst>
                                      </p:cBhvr>
                                      <p:to>
                                        <p:strVal val="visible"/>
                                      </p:to>
                                    </p:set>
                                    <p:animEffect transition="in" filter="fade">
                                      <p:cBhvr>
                                        <p:cTn id="11" dur="500"/>
                                        <p:tgtEl>
                                          <p:spTgt spid="13"/>
                                        </p:tgtEl>
                                      </p:cBhvr>
                                    </p:animEffect>
                                  </p:childTnLst>
                                </p:cTn>
                              </p:par>
                            </p:childTnLst>
                          </p:cTn>
                        </p:par>
                      </p:childTnLst>
                    </p:cTn>
                  </p:par>
                  <p:par>
                    <p:cTn id="12" fill="hold">
                      <p:stCondLst>
                        <p:cond delay="indefinite"/>
                      </p:stCondLst>
                      <p:childTnLst>
                        <p:par>
                          <p:cTn id="13" fill="hold">
                            <p:stCondLst>
                              <p:cond delay="0"/>
                            </p:stCondLst>
                            <p:childTnLst>
                              <p:par>
                                <p:cTn id="14" presetID="2" presetClass="entr" presetSubtype="9" fill="hold" grpId="0" nodeType="clickEffect">
                                  <p:stCondLst>
                                    <p:cond delay="0"/>
                                  </p:stCondLst>
                                  <p:childTnLst>
                                    <p:set>
                                      <p:cBhvr>
                                        <p:cTn id="15" dur="1" fill="hold">
                                          <p:stCondLst>
                                            <p:cond delay="0"/>
                                          </p:stCondLst>
                                        </p:cTn>
                                        <p:tgtEl>
                                          <p:spTgt spid="5"/>
                                        </p:tgtEl>
                                        <p:attrNameLst>
                                          <p:attrName>style.visibility</p:attrName>
                                        </p:attrNameLst>
                                      </p:cBhvr>
                                      <p:to>
                                        <p:strVal val="visible"/>
                                      </p:to>
                                    </p:set>
                                    <p:anim calcmode="lin" valueType="num">
                                      <p:cBhvr additive="base">
                                        <p:cTn id="16" dur="500" fill="hold"/>
                                        <p:tgtEl>
                                          <p:spTgt spid="5"/>
                                        </p:tgtEl>
                                        <p:attrNameLst>
                                          <p:attrName>ppt_x</p:attrName>
                                        </p:attrNameLst>
                                      </p:cBhvr>
                                      <p:tavLst>
                                        <p:tav tm="0">
                                          <p:val>
                                            <p:strVal val="0-#ppt_w/2"/>
                                          </p:val>
                                        </p:tav>
                                        <p:tav tm="100000">
                                          <p:val>
                                            <p:strVal val="#ppt_x"/>
                                          </p:val>
                                        </p:tav>
                                      </p:tavLst>
                                    </p:anim>
                                    <p:anim calcmode="lin" valueType="num">
                                      <p:cBhvr additive="base">
                                        <p:cTn id="17" dur="500" fill="hold"/>
                                        <p:tgtEl>
                                          <p:spTgt spid="5"/>
                                        </p:tgtEl>
                                        <p:attrNameLst>
                                          <p:attrName>ppt_y</p:attrName>
                                        </p:attrNameLst>
                                      </p:cBhvr>
                                      <p:tavLst>
                                        <p:tav tm="0">
                                          <p:val>
                                            <p:strVal val="0-#ppt_h/2"/>
                                          </p:val>
                                        </p:tav>
                                        <p:tav tm="100000">
                                          <p:val>
                                            <p:strVal val="#ppt_y"/>
                                          </p:val>
                                        </p:tav>
                                      </p:tavLst>
                                    </p:anim>
                                  </p:childTnLst>
                                </p:cTn>
                              </p:par>
                              <p:par>
                                <p:cTn id="18" presetID="10" presetClass="entr" presetSubtype="0" fill="hold" grpId="0" nodeType="withEffect">
                                  <p:stCondLst>
                                    <p:cond delay="0"/>
                                  </p:stCondLst>
                                  <p:childTnLst>
                                    <p:set>
                                      <p:cBhvr>
                                        <p:cTn id="19" dur="1" fill="hold">
                                          <p:stCondLst>
                                            <p:cond delay="0"/>
                                          </p:stCondLst>
                                        </p:cTn>
                                        <p:tgtEl>
                                          <p:spTgt spid="14"/>
                                        </p:tgtEl>
                                        <p:attrNameLst>
                                          <p:attrName>style.visibility</p:attrName>
                                        </p:attrNameLst>
                                      </p:cBhvr>
                                      <p:to>
                                        <p:strVal val="visible"/>
                                      </p:to>
                                    </p:set>
                                    <p:animEffect transition="in" filter="fade">
                                      <p:cBhvr>
                                        <p:cTn id="20" dur="500"/>
                                        <p:tgtEl>
                                          <p:spTgt spid="14"/>
                                        </p:tgtEl>
                                      </p:cBhvr>
                                    </p:animEffect>
                                  </p:childTnLst>
                                </p:cTn>
                              </p:par>
                            </p:childTnLst>
                          </p:cTn>
                        </p:par>
                      </p:childTnLst>
                    </p:cTn>
                  </p:par>
                  <p:par>
                    <p:cTn id="21" fill="hold">
                      <p:stCondLst>
                        <p:cond delay="indefinite"/>
                      </p:stCondLst>
                      <p:childTnLst>
                        <p:par>
                          <p:cTn id="22" fill="hold">
                            <p:stCondLst>
                              <p:cond delay="0"/>
                            </p:stCondLst>
                            <p:childTnLst>
                              <p:par>
                                <p:cTn id="23" presetID="2" presetClass="entr" presetSubtype="8" fill="hold" grpId="0" nodeType="clickEffect">
                                  <p:stCondLst>
                                    <p:cond delay="0"/>
                                  </p:stCondLst>
                                  <p:childTnLst>
                                    <p:set>
                                      <p:cBhvr>
                                        <p:cTn id="24" dur="1" fill="hold">
                                          <p:stCondLst>
                                            <p:cond delay="0"/>
                                          </p:stCondLst>
                                        </p:cTn>
                                        <p:tgtEl>
                                          <p:spTgt spid="6"/>
                                        </p:tgtEl>
                                        <p:attrNameLst>
                                          <p:attrName>style.visibility</p:attrName>
                                        </p:attrNameLst>
                                      </p:cBhvr>
                                      <p:to>
                                        <p:strVal val="visible"/>
                                      </p:to>
                                    </p:set>
                                    <p:anim calcmode="lin" valueType="num">
                                      <p:cBhvr additive="base">
                                        <p:cTn id="25" dur="500" fill="hold"/>
                                        <p:tgtEl>
                                          <p:spTgt spid="6"/>
                                        </p:tgtEl>
                                        <p:attrNameLst>
                                          <p:attrName>ppt_x</p:attrName>
                                        </p:attrNameLst>
                                      </p:cBhvr>
                                      <p:tavLst>
                                        <p:tav tm="0">
                                          <p:val>
                                            <p:strVal val="0-#ppt_w/2"/>
                                          </p:val>
                                        </p:tav>
                                        <p:tav tm="100000">
                                          <p:val>
                                            <p:strVal val="#ppt_x"/>
                                          </p:val>
                                        </p:tav>
                                      </p:tavLst>
                                    </p:anim>
                                    <p:anim calcmode="lin" valueType="num">
                                      <p:cBhvr additive="base">
                                        <p:cTn id="26" dur="500" fill="hold"/>
                                        <p:tgtEl>
                                          <p:spTgt spid="6"/>
                                        </p:tgtEl>
                                        <p:attrNameLst>
                                          <p:attrName>ppt_y</p:attrName>
                                        </p:attrNameLst>
                                      </p:cBhvr>
                                      <p:tavLst>
                                        <p:tav tm="0">
                                          <p:val>
                                            <p:strVal val="#ppt_y"/>
                                          </p:val>
                                        </p:tav>
                                        <p:tav tm="100000">
                                          <p:val>
                                            <p:strVal val="#ppt_y"/>
                                          </p:val>
                                        </p:tav>
                                      </p:tavLst>
                                    </p:anim>
                                  </p:childTnLst>
                                </p:cTn>
                              </p:par>
                              <p:par>
                                <p:cTn id="27" presetID="10" presetClass="entr" presetSubtype="0" fill="hold" grpId="0" nodeType="withEffect">
                                  <p:stCondLst>
                                    <p:cond delay="0"/>
                                  </p:stCondLst>
                                  <p:childTnLst>
                                    <p:set>
                                      <p:cBhvr>
                                        <p:cTn id="28" dur="1" fill="hold">
                                          <p:stCondLst>
                                            <p:cond delay="0"/>
                                          </p:stCondLst>
                                        </p:cTn>
                                        <p:tgtEl>
                                          <p:spTgt spid="15"/>
                                        </p:tgtEl>
                                        <p:attrNameLst>
                                          <p:attrName>style.visibility</p:attrName>
                                        </p:attrNameLst>
                                      </p:cBhvr>
                                      <p:to>
                                        <p:strVal val="visible"/>
                                      </p:to>
                                    </p:set>
                                    <p:animEffect transition="in" filter="fade">
                                      <p:cBhvr>
                                        <p:cTn id="29" dur="500"/>
                                        <p:tgtEl>
                                          <p:spTgt spid="15"/>
                                        </p:tgtEl>
                                      </p:cBhvr>
                                    </p:animEffect>
                                  </p:childTnLst>
                                </p:cTn>
                              </p:par>
                            </p:childTnLst>
                          </p:cTn>
                        </p:par>
                      </p:childTnLst>
                    </p:cTn>
                  </p:par>
                  <p:par>
                    <p:cTn id="30" fill="hold">
                      <p:stCondLst>
                        <p:cond delay="indefinite"/>
                      </p:stCondLst>
                      <p:childTnLst>
                        <p:par>
                          <p:cTn id="31" fill="hold">
                            <p:stCondLst>
                              <p:cond delay="0"/>
                            </p:stCondLst>
                            <p:childTnLst>
                              <p:par>
                                <p:cTn id="32" presetID="2" presetClass="entr" presetSubtype="6" fill="hold" grpId="0" nodeType="clickEffect">
                                  <p:stCondLst>
                                    <p:cond delay="0"/>
                                  </p:stCondLst>
                                  <p:childTnLst>
                                    <p:set>
                                      <p:cBhvr>
                                        <p:cTn id="33" dur="1" fill="hold">
                                          <p:stCondLst>
                                            <p:cond delay="0"/>
                                          </p:stCondLst>
                                        </p:cTn>
                                        <p:tgtEl>
                                          <p:spTgt spid="7"/>
                                        </p:tgtEl>
                                        <p:attrNameLst>
                                          <p:attrName>style.visibility</p:attrName>
                                        </p:attrNameLst>
                                      </p:cBhvr>
                                      <p:to>
                                        <p:strVal val="visible"/>
                                      </p:to>
                                    </p:set>
                                    <p:anim calcmode="lin" valueType="num">
                                      <p:cBhvr additive="base">
                                        <p:cTn id="34" dur="500" fill="hold"/>
                                        <p:tgtEl>
                                          <p:spTgt spid="7"/>
                                        </p:tgtEl>
                                        <p:attrNameLst>
                                          <p:attrName>ppt_x</p:attrName>
                                        </p:attrNameLst>
                                      </p:cBhvr>
                                      <p:tavLst>
                                        <p:tav tm="0">
                                          <p:val>
                                            <p:strVal val="1+#ppt_w/2"/>
                                          </p:val>
                                        </p:tav>
                                        <p:tav tm="100000">
                                          <p:val>
                                            <p:strVal val="#ppt_x"/>
                                          </p:val>
                                        </p:tav>
                                      </p:tavLst>
                                    </p:anim>
                                    <p:anim calcmode="lin" valueType="num">
                                      <p:cBhvr additive="base">
                                        <p:cTn id="35" dur="500" fill="hold"/>
                                        <p:tgtEl>
                                          <p:spTgt spid="7"/>
                                        </p:tgtEl>
                                        <p:attrNameLst>
                                          <p:attrName>ppt_y</p:attrName>
                                        </p:attrNameLst>
                                      </p:cBhvr>
                                      <p:tavLst>
                                        <p:tav tm="0">
                                          <p:val>
                                            <p:strVal val="1+#ppt_h/2"/>
                                          </p:val>
                                        </p:tav>
                                        <p:tav tm="100000">
                                          <p:val>
                                            <p:strVal val="#ppt_y"/>
                                          </p:val>
                                        </p:tav>
                                      </p:tavLst>
                                    </p:anim>
                                  </p:childTnLst>
                                </p:cTn>
                              </p:par>
                              <p:par>
                                <p:cTn id="36" presetID="10" presetClass="entr" presetSubtype="0" fill="hold" grpId="0" nodeType="withEffect">
                                  <p:stCondLst>
                                    <p:cond delay="0"/>
                                  </p:stCondLst>
                                  <p:childTnLst>
                                    <p:set>
                                      <p:cBhvr>
                                        <p:cTn id="37" dur="1" fill="hold">
                                          <p:stCondLst>
                                            <p:cond delay="0"/>
                                          </p:stCondLst>
                                        </p:cTn>
                                        <p:tgtEl>
                                          <p:spTgt spid="16"/>
                                        </p:tgtEl>
                                        <p:attrNameLst>
                                          <p:attrName>style.visibility</p:attrName>
                                        </p:attrNameLst>
                                      </p:cBhvr>
                                      <p:to>
                                        <p:strVal val="visible"/>
                                      </p:to>
                                    </p:set>
                                    <p:animEffect transition="in" filter="fade">
                                      <p:cBhvr>
                                        <p:cTn id="38" dur="500"/>
                                        <p:tgtEl>
                                          <p:spTgt spid="16"/>
                                        </p:tgtEl>
                                      </p:cBhvr>
                                    </p:animEffect>
                                  </p:childTnLst>
                                </p:cTn>
                              </p:par>
                            </p:childTnLst>
                          </p:cTn>
                        </p:par>
                      </p:childTnLst>
                    </p:cTn>
                  </p:par>
                  <p:par>
                    <p:cTn id="39" fill="hold">
                      <p:stCondLst>
                        <p:cond delay="indefinite"/>
                      </p:stCondLst>
                      <p:childTnLst>
                        <p:par>
                          <p:cTn id="40" fill="hold">
                            <p:stCondLst>
                              <p:cond delay="0"/>
                            </p:stCondLst>
                            <p:childTnLst>
                              <p:par>
                                <p:cTn id="41" presetID="2" presetClass="entr" presetSubtype="3" fill="hold" grpId="0" nodeType="clickEffect">
                                  <p:stCondLst>
                                    <p:cond delay="0"/>
                                  </p:stCondLst>
                                  <p:childTnLst>
                                    <p:set>
                                      <p:cBhvr>
                                        <p:cTn id="42" dur="1" fill="hold">
                                          <p:stCondLst>
                                            <p:cond delay="0"/>
                                          </p:stCondLst>
                                        </p:cTn>
                                        <p:tgtEl>
                                          <p:spTgt spid="9"/>
                                        </p:tgtEl>
                                        <p:attrNameLst>
                                          <p:attrName>style.visibility</p:attrName>
                                        </p:attrNameLst>
                                      </p:cBhvr>
                                      <p:to>
                                        <p:strVal val="visible"/>
                                      </p:to>
                                    </p:set>
                                    <p:anim calcmode="lin" valueType="num">
                                      <p:cBhvr additive="base">
                                        <p:cTn id="43" dur="500" fill="hold"/>
                                        <p:tgtEl>
                                          <p:spTgt spid="9"/>
                                        </p:tgtEl>
                                        <p:attrNameLst>
                                          <p:attrName>ppt_x</p:attrName>
                                        </p:attrNameLst>
                                      </p:cBhvr>
                                      <p:tavLst>
                                        <p:tav tm="0">
                                          <p:val>
                                            <p:strVal val="1+#ppt_w/2"/>
                                          </p:val>
                                        </p:tav>
                                        <p:tav tm="100000">
                                          <p:val>
                                            <p:strVal val="#ppt_x"/>
                                          </p:val>
                                        </p:tav>
                                      </p:tavLst>
                                    </p:anim>
                                    <p:anim calcmode="lin" valueType="num">
                                      <p:cBhvr additive="base">
                                        <p:cTn id="44" dur="500" fill="hold"/>
                                        <p:tgtEl>
                                          <p:spTgt spid="9"/>
                                        </p:tgtEl>
                                        <p:attrNameLst>
                                          <p:attrName>ppt_y</p:attrName>
                                        </p:attrNameLst>
                                      </p:cBhvr>
                                      <p:tavLst>
                                        <p:tav tm="0">
                                          <p:val>
                                            <p:strVal val="0-#ppt_h/2"/>
                                          </p:val>
                                        </p:tav>
                                        <p:tav tm="100000">
                                          <p:val>
                                            <p:strVal val="#ppt_y"/>
                                          </p:val>
                                        </p:tav>
                                      </p:tavLst>
                                    </p:anim>
                                  </p:childTnLst>
                                </p:cTn>
                              </p:par>
                              <p:par>
                                <p:cTn id="45" presetID="10" presetClass="entr" presetSubtype="0" fill="hold" grpId="0" nodeType="withEffect">
                                  <p:stCondLst>
                                    <p:cond delay="0"/>
                                  </p:stCondLst>
                                  <p:childTnLst>
                                    <p:set>
                                      <p:cBhvr>
                                        <p:cTn id="46" dur="1" fill="hold">
                                          <p:stCondLst>
                                            <p:cond delay="0"/>
                                          </p:stCondLst>
                                        </p:cTn>
                                        <p:tgtEl>
                                          <p:spTgt spid="17"/>
                                        </p:tgtEl>
                                        <p:attrNameLst>
                                          <p:attrName>style.visibility</p:attrName>
                                        </p:attrNameLst>
                                      </p:cBhvr>
                                      <p:to>
                                        <p:strVal val="visible"/>
                                      </p:to>
                                    </p:set>
                                    <p:animEffect transition="in" filter="fade">
                                      <p:cBhvr>
                                        <p:cTn id="47" dur="500"/>
                                        <p:tgtEl>
                                          <p:spTgt spid="17"/>
                                        </p:tgtEl>
                                      </p:cBhvr>
                                    </p:animEffect>
                                  </p:childTnLst>
                                </p:cTn>
                              </p:par>
                            </p:childTnLst>
                          </p:cTn>
                        </p:par>
                      </p:childTnLst>
                    </p:cTn>
                  </p:par>
                  <p:par>
                    <p:cTn id="48" fill="hold">
                      <p:stCondLst>
                        <p:cond delay="indefinite"/>
                      </p:stCondLst>
                      <p:childTnLst>
                        <p:par>
                          <p:cTn id="49" fill="hold">
                            <p:stCondLst>
                              <p:cond delay="0"/>
                            </p:stCondLst>
                            <p:childTnLst>
                              <p:par>
                                <p:cTn id="50" presetID="2" presetClass="entr" presetSubtype="2" fill="hold" grpId="0" nodeType="clickEffect">
                                  <p:stCondLst>
                                    <p:cond delay="0"/>
                                  </p:stCondLst>
                                  <p:childTnLst>
                                    <p:set>
                                      <p:cBhvr>
                                        <p:cTn id="51" dur="1" fill="hold">
                                          <p:stCondLst>
                                            <p:cond delay="0"/>
                                          </p:stCondLst>
                                        </p:cTn>
                                        <p:tgtEl>
                                          <p:spTgt spid="4"/>
                                        </p:tgtEl>
                                        <p:attrNameLst>
                                          <p:attrName>style.visibility</p:attrName>
                                        </p:attrNameLst>
                                      </p:cBhvr>
                                      <p:to>
                                        <p:strVal val="visible"/>
                                      </p:to>
                                    </p:set>
                                    <p:anim calcmode="lin" valueType="num">
                                      <p:cBhvr additive="base">
                                        <p:cTn id="52" dur="500" fill="hold"/>
                                        <p:tgtEl>
                                          <p:spTgt spid="4"/>
                                        </p:tgtEl>
                                        <p:attrNameLst>
                                          <p:attrName>ppt_x</p:attrName>
                                        </p:attrNameLst>
                                      </p:cBhvr>
                                      <p:tavLst>
                                        <p:tav tm="0">
                                          <p:val>
                                            <p:strVal val="1+#ppt_w/2"/>
                                          </p:val>
                                        </p:tav>
                                        <p:tav tm="100000">
                                          <p:val>
                                            <p:strVal val="#ppt_x"/>
                                          </p:val>
                                        </p:tav>
                                      </p:tavLst>
                                    </p:anim>
                                    <p:anim calcmode="lin" valueType="num">
                                      <p:cBhvr additive="base">
                                        <p:cTn id="53" dur="500" fill="hold"/>
                                        <p:tgtEl>
                                          <p:spTgt spid="4"/>
                                        </p:tgtEl>
                                        <p:attrNameLst>
                                          <p:attrName>ppt_y</p:attrName>
                                        </p:attrNameLst>
                                      </p:cBhvr>
                                      <p:tavLst>
                                        <p:tav tm="0">
                                          <p:val>
                                            <p:strVal val="#ppt_y"/>
                                          </p:val>
                                        </p:tav>
                                        <p:tav tm="100000">
                                          <p:val>
                                            <p:strVal val="#ppt_y"/>
                                          </p:val>
                                        </p:tav>
                                      </p:tavLst>
                                    </p:anim>
                                  </p:childTnLst>
                                </p:cTn>
                              </p:par>
                              <p:par>
                                <p:cTn id="54" presetID="10" presetClass="entr" presetSubtype="0" fill="hold" grpId="0" nodeType="withEffect">
                                  <p:stCondLst>
                                    <p:cond delay="0"/>
                                  </p:stCondLst>
                                  <p:childTnLst>
                                    <p:set>
                                      <p:cBhvr>
                                        <p:cTn id="55" dur="1" fill="hold">
                                          <p:stCondLst>
                                            <p:cond delay="0"/>
                                          </p:stCondLst>
                                        </p:cTn>
                                        <p:tgtEl>
                                          <p:spTgt spid="18"/>
                                        </p:tgtEl>
                                        <p:attrNameLst>
                                          <p:attrName>style.visibility</p:attrName>
                                        </p:attrNameLst>
                                      </p:cBhvr>
                                      <p:to>
                                        <p:strVal val="visible"/>
                                      </p:to>
                                    </p:set>
                                    <p:animEffect transition="in" filter="fade">
                                      <p:cBhvr>
                                        <p:cTn id="56" dur="500"/>
                                        <p:tgtEl>
                                          <p:spTgt spid="18"/>
                                        </p:tgtEl>
                                      </p:cBhvr>
                                    </p:animEffect>
                                  </p:childTnLst>
                                </p:cTn>
                              </p:par>
                            </p:childTnLst>
                          </p:cTn>
                        </p:par>
                        <p:par>
                          <p:cTn id="57" fill="hold">
                            <p:stCondLst>
                              <p:cond delay="500"/>
                            </p:stCondLst>
                            <p:childTnLst>
                              <p:par>
                                <p:cTn id="58" presetID="10" presetClass="entr" presetSubtype="0" fill="hold" grpId="0" nodeType="afterEffect">
                                  <p:stCondLst>
                                    <p:cond delay="0"/>
                                  </p:stCondLst>
                                  <p:childTnLst>
                                    <p:set>
                                      <p:cBhvr>
                                        <p:cTn id="59" dur="1" fill="hold">
                                          <p:stCondLst>
                                            <p:cond delay="0"/>
                                          </p:stCondLst>
                                        </p:cTn>
                                        <p:tgtEl>
                                          <p:spTgt spid="20"/>
                                        </p:tgtEl>
                                        <p:attrNameLst>
                                          <p:attrName>style.visibility</p:attrName>
                                        </p:attrNameLst>
                                      </p:cBhvr>
                                      <p:to>
                                        <p:strVal val="visible"/>
                                      </p:to>
                                    </p:set>
                                    <p:animEffect transition="in" filter="fade">
                                      <p:cBhvr>
                                        <p:cTn id="60" dur="500"/>
                                        <p:tgtEl>
                                          <p:spTgt spid="20"/>
                                        </p:tgtEl>
                                      </p:cBhvr>
                                    </p:animEffect>
                                  </p:childTnLst>
                                </p:cTn>
                              </p:par>
                            </p:childTnLst>
                          </p:cTn>
                        </p:par>
                        <p:par>
                          <p:cTn id="61" fill="hold">
                            <p:stCondLst>
                              <p:cond delay="1000"/>
                            </p:stCondLst>
                            <p:childTnLst>
                              <p:par>
                                <p:cTn id="62" presetID="10" presetClass="entr" presetSubtype="0" fill="hold" grpId="0" nodeType="afterEffect">
                                  <p:stCondLst>
                                    <p:cond delay="0"/>
                                  </p:stCondLst>
                                  <p:childTnLst>
                                    <p:set>
                                      <p:cBhvr>
                                        <p:cTn id="63" dur="1" fill="hold">
                                          <p:stCondLst>
                                            <p:cond delay="0"/>
                                          </p:stCondLst>
                                        </p:cTn>
                                        <p:tgtEl>
                                          <p:spTgt spid="21"/>
                                        </p:tgtEl>
                                        <p:attrNameLst>
                                          <p:attrName>style.visibility</p:attrName>
                                        </p:attrNameLst>
                                      </p:cBhvr>
                                      <p:to>
                                        <p:strVal val="visible"/>
                                      </p:to>
                                    </p:set>
                                    <p:animEffect transition="in" filter="fade">
                                      <p:cBhvr>
                                        <p:cTn id="64"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p:bldP spid="6" grpId="0"/>
      <p:bldP spid="7" grpId="0"/>
      <p:bldP spid="8" grpId="0"/>
      <p:bldP spid="9" grpId="0"/>
      <p:bldP spid="13" grpId="0" animBg="1"/>
      <p:bldP spid="14" grpId="0" animBg="1"/>
      <p:bldP spid="15" grpId="0" animBg="1"/>
      <p:bldP spid="16" grpId="0" animBg="1"/>
      <p:bldP spid="17" grpId="0" animBg="1"/>
      <p:bldP spid="18" grpId="0" animBg="1"/>
      <p:bldP spid="20" grpId="0"/>
      <p:bldP spid="21" grpId="0"/>
    </p:bldLst>
  </p:timing>
</p:sld>
</file>

<file path=ppt/slides/slide4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Conclusions</a:t>
            </a:r>
          </a:p>
        </p:txBody>
      </p:sp>
      <p:sp>
        <p:nvSpPr>
          <p:cNvPr id="3" name="Content Placeholder 2"/>
          <p:cNvSpPr>
            <a:spLocks noGrp="1"/>
          </p:cNvSpPr>
          <p:nvPr>
            <p:ph idx="1"/>
          </p:nvPr>
        </p:nvSpPr>
        <p:spPr>
          <a:xfrm>
            <a:off x="533400" y="1981200"/>
            <a:ext cx="8458200" cy="4114800"/>
          </a:xfrm>
        </p:spPr>
        <p:txBody>
          <a:bodyPr/>
          <a:lstStyle/>
          <a:p>
            <a:r>
              <a:rPr lang="en-US" dirty="0"/>
              <a:t>C-boxes characterize risk analysis inputs </a:t>
            </a:r>
            <a:r>
              <a:rPr lang="en-US" dirty="0">
                <a:ea typeface="ＭＳ Ｐゴシック" charset="0"/>
              </a:rPr>
              <a:t>given limited sample or constraint information</a:t>
            </a:r>
          </a:p>
          <a:p>
            <a:pPr lvl="8"/>
            <a:endParaRPr lang="en-US" sz="1400" dirty="0">
              <a:ea typeface="ＭＳ Ｐゴシック" charset="0"/>
            </a:endParaRPr>
          </a:p>
          <a:p>
            <a:r>
              <a:rPr lang="en-US" dirty="0">
                <a:ea typeface="ＭＳ Ｐゴシック" charset="0"/>
              </a:rPr>
              <a:t>Reasonable answers when data and tenable assumptions don’t justify particular distributions</a:t>
            </a:r>
          </a:p>
          <a:p>
            <a:pPr lvl="8"/>
            <a:endParaRPr lang="en-US" sz="1400" dirty="0"/>
          </a:p>
          <a:p>
            <a:r>
              <a:rPr lang="en-US" dirty="0"/>
              <a:t>C-boxes don’t optimize; they </a:t>
            </a:r>
            <a:r>
              <a:rPr lang="en-US" i="1" dirty="0"/>
              <a:t>perform</a:t>
            </a:r>
          </a:p>
          <a:p>
            <a:pPr lvl="8"/>
            <a:endParaRPr lang="en-US" sz="1400" i="1" dirty="0"/>
          </a:p>
          <a:p>
            <a:r>
              <a:rPr lang="en-US" dirty="0"/>
              <a:t>C-boxes could serve as the lexicon in a language of risk analysis</a:t>
            </a:r>
          </a:p>
        </p:txBody>
      </p:sp>
    </p:spTree>
    <p:extLst>
      <p:ext uri="{BB962C8B-B14F-4D97-AF65-F5344CB8AC3E}">
        <p14:creationId xmlns:p14="http://schemas.microsoft.com/office/powerpoint/2010/main" val="394236816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fade">
                                      <p:cBhvr>
                                        <p:cTn id="7" dur="500"/>
                                        <p:tgtEl>
                                          <p:spTgt spid="3">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3">
                                            <p:txEl>
                                              <p:pRg st="2" end="2"/>
                                            </p:txEl>
                                          </p:spTgt>
                                        </p:tgtEl>
                                        <p:attrNameLst>
                                          <p:attrName>style.visibility</p:attrName>
                                        </p:attrNameLst>
                                      </p:cBhvr>
                                      <p:to>
                                        <p:strVal val="visible"/>
                                      </p:to>
                                    </p:set>
                                    <p:animEffect transition="in" filter="fade">
                                      <p:cBhvr>
                                        <p:cTn id="12" dur="500"/>
                                        <p:tgtEl>
                                          <p:spTgt spid="3">
                                            <p:txEl>
                                              <p:pRg st="2" end="2"/>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3">
                                            <p:txEl>
                                              <p:pRg st="4" end="4"/>
                                            </p:txEl>
                                          </p:spTgt>
                                        </p:tgtEl>
                                        <p:attrNameLst>
                                          <p:attrName>style.visibility</p:attrName>
                                        </p:attrNameLst>
                                      </p:cBhvr>
                                      <p:to>
                                        <p:strVal val="visible"/>
                                      </p:to>
                                    </p:set>
                                    <p:animEffect transition="in" filter="fade">
                                      <p:cBhvr>
                                        <p:cTn id="17" dur="500"/>
                                        <p:tgtEl>
                                          <p:spTgt spid="3">
                                            <p:txEl>
                                              <p:pRg st="4" end="4"/>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3">
                                            <p:txEl>
                                              <p:pRg st="6" end="6"/>
                                            </p:txEl>
                                          </p:spTgt>
                                        </p:tgtEl>
                                        <p:attrNameLst>
                                          <p:attrName>style.visibility</p:attrName>
                                        </p:attrNameLst>
                                      </p:cBhvr>
                                      <p:to>
                                        <p:strVal val="visible"/>
                                      </p:to>
                                    </p:set>
                                    <p:animEffect transition="in" filter="fade">
                                      <p:cBhvr>
                                        <p:cTn id="22" dur="500"/>
                                        <p:tgtEl>
                                          <p:spTgt spid="3">
                                            <p:txEl>
                                              <p:pRg st="6" end="6"/>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4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More information</a:t>
            </a:r>
          </a:p>
        </p:txBody>
      </p:sp>
      <p:sp>
        <p:nvSpPr>
          <p:cNvPr id="3" name="Content Placeholder 2"/>
          <p:cNvSpPr>
            <a:spLocks noGrp="1"/>
          </p:cNvSpPr>
          <p:nvPr>
            <p:ph idx="1"/>
          </p:nvPr>
        </p:nvSpPr>
        <p:spPr>
          <a:xfrm>
            <a:off x="685800" y="1981200"/>
            <a:ext cx="8305800" cy="4114800"/>
          </a:xfrm>
        </p:spPr>
        <p:txBody>
          <a:bodyPr/>
          <a:lstStyle/>
          <a:p>
            <a:pPr marL="0" indent="0">
              <a:buNone/>
            </a:pPr>
            <a:r>
              <a:rPr lang="en-US" dirty="0"/>
              <a:t>https://sites.google.com/site/confidenceboxes/</a:t>
            </a:r>
          </a:p>
          <a:p>
            <a:r>
              <a:rPr lang="en-US" dirty="0">
                <a:solidFill>
                  <a:srgbClr val="0000FF"/>
                </a:solidFill>
              </a:rPr>
              <a:t>Papers</a:t>
            </a:r>
          </a:p>
          <a:p>
            <a:r>
              <a:rPr lang="en-US" dirty="0">
                <a:solidFill>
                  <a:srgbClr val="0000FF"/>
                </a:solidFill>
              </a:rPr>
              <a:t>Slide presentations</a:t>
            </a:r>
          </a:p>
          <a:p>
            <a:r>
              <a:rPr lang="en-US" dirty="0">
                <a:solidFill>
                  <a:srgbClr val="0000FF"/>
                </a:solidFill>
              </a:rPr>
              <a:t>Free software</a:t>
            </a:r>
          </a:p>
          <a:p>
            <a:pPr marL="0" indent="0">
              <a:buNone/>
            </a:pPr>
            <a:endParaRPr lang="en-US" dirty="0"/>
          </a:p>
          <a:p>
            <a:pPr marL="0" indent="0">
              <a:buNone/>
            </a:pPr>
            <a:r>
              <a:rPr lang="en-US" dirty="0"/>
              <a:t>Google “confidence boxes” </a:t>
            </a:r>
            <a:r>
              <a:rPr lang="en-US" dirty="0">
                <a:solidFill>
                  <a:schemeClr val="bg1">
                    <a:lumMod val="85000"/>
                  </a:schemeClr>
                </a:solidFill>
              </a:rPr>
              <a:t>[plural…singular is a blog on teenage self-esteem</a:t>
            </a:r>
            <a:r>
              <a:rPr lang="en-US" sz="2400" dirty="0">
                <a:solidFill>
                  <a:schemeClr val="bg1">
                    <a:lumMod val="85000"/>
                  </a:schemeClr>
                </a:solidFill>
              </a:rPr>
              <a:t> &amp; </a:t>
            </a:r>
            <a:r>
              <a:rPr lang="en-US" dirty="0">
                <a:solidFill>
                  <a:schemeClr val="bg1">
                    <a:lumMod val="85000"/>
                  </a:schemeClr>
                </a:solidFill>
              </a:rPr>
              <a:t>self-empowerment]</a:t>
            </a:r>
          </a:p>
        </p:txBody>
      </p:sp>
    </p:spTree>
    <p:extLst>
      <p:ext uri="{BB962C8B-B14F-4D97-AF65-F5344CB8AC3E}">
        <p14:creationId xmlns:p14="http://schemas.microsoft.com/office/powerpoint/2010/main" val="301635317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fade">
                                      <p:cBhvr>
                                        <p:cTn id="7" dur="500"/>
                                        <p:tgtEl>
                                          <p:spTgt spid="3">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3">
                                            <p:txEl>
                                              <p:pRg st="1" end="1"/>
                                            </p:txEl>
                                          </p:spTgt>
                                        </p:tgtEl>
                                        <p:attrNameLst>
                                          <p:attrName>style.visibility</p:attrName>
                                        </p:attrNameLst>
                                      </p:cBhvr>
                                      <p:to>
                                        <p:strVal val="visible"/>
                                      </p:to>
                                    </p:set>
                                    <p:animEffect transition="in" filter="fade">
                                      <p:cBhvr>
                                        <p:cTn id="12" dur="500"/>
                                        <p:tgtEl>
                                          <p:spTgt spid="3">
                                            <p:txEl>
                                              <p:pRg st="1" end="1"/>
                                            </p:txEl>
                                          </p:spTgt>
                                        </p:tgtEl>
                                      </p:cBhvr>
                                    </p:animEffect>
                                  </p:childTnLst>
                                </p:cTn>
                              </p:par>
                            </p:childTnLst>
                          </p:cTn>
                        </p:par>
                        <p:par>
                          <p:cTn id="13" fill="hold">
                            <p:stCondLst>
                              <p:cond delay="500"/>
                            </p:stCondLst>
                            <p:childTnLst>
                              <p:par>
                                <p:cTn id="14" presetID="10" presetClass="entr" presetSubtype="0" fill="hold" grpId="0" nodeType="afterEffect">
                                  <p:stCondLst>
                                    <p:cond delay="0"/>
                                  </p:stCondLst>
                                  <p:childTnLst>
                                    <p:set>
                                      <p:cBhvr>
                                        <p:cTn id="15" dur="1" fill="hold">
                                          <p:stCondLst>
                                            <p:cond delay="0"/>
                                          </p:stCondLst>
                                        </p:cTn>
                                        <p:tgtEl>
                                          <p:spTgt spid="3">
                                            <p:txEl>
                                              <p:pRg st="2" end="2"/>
                                            </p:txEl>
                                          </p:spTgt>
                                        </p:tgtEl>
                                        <p:attrNameLst>
                                          <p:attrName>style.visibility</p:attrName>
                                        </p:attrNameLst>
                                      </p:cBhvr>
                                      <p:to>
                                        <p:strVal val="visible"/>
                                      </p:to>
                                    </p:set>
                                    <p:animEffect transition="in" filter="fade">
                                      <p:cBhvr>
                                        <p:cTn id="16" dur="500"/>
                                        <p:tgtEl>
                                          <p:spTgt spid="3">
                                            <p:txEl>
                                              <p:pRg st="2" end="2"/>
                                            </p:txEl>
                                          </p:spTgt>
                                        </p:tgtEl>
                                      </p:cBhvr>
                                    </p:animEffect>
                                  </p:childTnLst>
                                </p:cTn>
                              </p:par>
                            </p:childTnLst>
                          </p:cTn>
                        </p:par>
                        <p:par>
                          <p:cTn id="17" fill="hold">
                            <p:stCondLst>
                              <p:cond delay="1000"/>
                            </p:stCondLst>
                            <p:childTnLst>
                              <p:par>
                                <p:cTn id="18" presetID="10" presetClass="entr" presetSubtype="0" fill="hold" grpId="0" nodeType="afterEffect">
                                  <p:stCondLst>
                                    <p:cond delay="0"/>
                                  </p:stCondLst>
                                  <p:childTnLst>
                                    <p:set>
                                      <p:cBhvr>
                                        <p:cTn id="19" dur="1" fill="hold">
                                          <p:stCondLst>
                                            <p:cond delay="0"/>
                                          </p:stCondLst>
                                        </p:cTn>
                                        <p:tgtEl>
                                          <p:spTgt spid="3">
                                            <p:txEl>
                                              <p:pRg st="3" end="3"/>
                                            </p:txEl>
                                          </p:spTgt>
                                        </p:tgtEl>
                                        <p:attrNameLst>
                                          <p:attrName>style.visibility</p:attrName>
                                        </p:attrNameLst>
                                      </p:cBhvr>
                                      <p:to>
                                        <p:strVal val="visible"/>
                                      </p:to>
                                    </p:set>
                                    <p:animEffect transition="in" filter="fade">
                                      <p:cBhvr>
                                        <p:cTn id="20" dur="500"/>
                                        <p:tgtEl>
                                          <p:spTgt spid="3">
                                            <p:txEl>
                                              <p:pRg st="3" end="3"/>
                                            </p:txEl>
                                          </p:spTgt>
                                        </p:tgtEl>
                                      </p:cBhvr>
                                    </p:animEffect>
                                  </p:childTnLst>
                                </p:cTn>
                              </p:par>
                            </p:childTnLst>
                          </p:cTn>
                        </p:par>
                      </p:childTnLst>
                    </p:cTn>
                  </p:par>
                  <p:par>
                    <p:cTn id="21" fill="hold">
                      <p:stCondLst>
                        <p:cond delay="indefinite"/>
                      </p:stCondLst>
                      <p:childTnLst>
                        <p:par>
                          <p:cTn id="22" fill="hold">
                            <p:stCondLst>
                              <p:cond delay="0"/>
                            </p:stCondLst>
                            <p:childTnLst>
                              <p:par>
                                <p:cTn id="23" presetID="10" presetClass="entr" presetSubtype="0" fill="hold" grpId="0" nodeType="clickEffect">
                                  <p:stCondLst>
                                    <p:cond delay="0"/>
                                  </p:stCondLst>
                                  <p:childTnLst>
                                    <p:set>
                                      <p:cBhvr>
                                        <p:cTn id="24" dur="1" fill="hold">
                                          <p:stCondLst>
                                            <p:cond delay="0"/>
                                          </p:stCondLst>
                                        </p:cTn>
                                        <p:tgtEl>
                                          <p:spTgt spid="3">
                                            <p:txEl>
                                              <p:pRg st="5" end="5"/>
                                            </p:txEl>
                                          </p:spTgt>
                                        </p:tgtEl>
                                        <p:attrNameLst>
                                          <p:attrName>style.visibility</p:attrName>
                                        </p:attrNameLst>
                                      </p:cBhvr>
                                      <p:to>
                                        <p:strVal val="visible"/>
                                      </p:to>
                                    </p:set>
                                    <p:animEffect transition="in" filter="fade">
                                      <p:cBhvr>
                                        <p:cTn id="25" dur="500"/>
                                        <p:tgtEl>
                                          <p:spTgt spid="3">
                                            <p:txEl>
                                              <p:pRg st="5" end="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4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C-boxes are Bayesian</a:t>
            </a:r>
          </a:p>
        </p:txBody>
      </p:sp>
      <p:sp>
        <p:nvSpPr>
          <p:cNvPr id="3" name="Content Placeholder 2"/>
          <p:cNvSpPr>
            <a:spLocks noGrp="1"/>
          </p:cNvSpPr>
          <p:nvPr>
            <p:ph idx="1"/>
          </p:nvPr>
        </p:nvSpPr>
        <p:spPr>
          <a:xfrm>
            <a:off x="685800" y="1981200"/>
            <a:ext cx="8153400" cy="4114800"/>
          </a:xfrm>
        </p:spPr>
        <p:txBody>
          <a:bodyPr/>
          <a:lstStyle/>
          <a:p>
            <a:r>
              <a:rPr lang="en-US" dirty="0"/>
              <a:t>Under robust Bayes approach, c-boxes can be thought of as Bayesian posteriors </a:t>
            </a:r>
          </a:p>
          <a:p>
            <a:pPr lvl="8"/>
            <a:endParaRPr lang="en-US" sz="900" dirty="0"/>
          </a:p>
          <a:p>
            <a:r>
              <a:rPr lang="en-US" dirty="0"/>
              <a:t>Don’t require specification of a unique prior</a:t>
            </a:r>
          </a:p>
          <a:p>
            <a:pPr lvl="8"/>
            <a:endParaRPr lang="en-US" sz="900" dirty="0"/>
          </a:p>
          <a:p>
            <a:r>
              <a:rPr lang="en-US" dirty="0"/>
              <a:t>Have added feature of statistical performance </a:t>
            </a:r>
          </a:p>
          <a:p>
            <a:pPr lvl="8"/>
            <a:endParaRPr lang="en-US" sz="900" dirty="0"/>
          </a:p>
          <a:p>
            <a:r>
              <a:rPr lang="en-US" dirty="0"/>
              <a:t>Imply posterior predictive distributions</a:t>
            </a:r>
          </a:p>
          <a:p>
            <a:pPr lvl="8"/>
            <a:endParaRPr lang="en-US" sz="900" dirty="0"/>
          </a:p>
          <a:p>
            <a:r>
              <a:rPr lang="en-US" dirty="0"/>
              <a:t>Compatible with specifying a robust or precise prior when that’s desirable </a:t>
            </a:r>
          </a:p>
          <a:p>
            <a:endParaRPr lang="en-US" dirty="0"/>
          </a:p>
        </p:txBody>
      </p:sp>
      <p:sp>
        <p:nvSpPr>
          <p:cNvPr id="4" name="Rectangle 3"/>
          <p:cNvSpPr/>
          <p:nvPr/>
        </p:nvSpPr>
        <p:spPr>
          <a:xfrm>
            <a:off x="2743200" y="1796534"/>
            <a:ext cx="2839239" cy="369332"/>
          </a:xfrm>
          <a:prstGeom prst="rect">
            <a:avLst/>
          </a:prstGeom>
        </p:spPr>
        <p:txBody>
          <a:bodyPr wrap="none">
            <a:spAutoFit/>
          </a:bodyPr>
          <a:lstStyle/>
          <a:p>
            <a:r>
              <a:rPr lang="en-US" dirty="0">
                <a:solidFill>
                  <a:schemeClr val="bg1">
                    <a:lumMod val="85000"/>
                  </a:schemeClr>
                </a:solidFill>
                <a:latin typeface="+mn-lt"/>
              </a:rPr>
              <a:t>Bayesian sensitivity analysis</a:t>
            </a:r>
          </a:p>
        </p:txBody>
      </p:sp>
    </p:spTree>
    <p:extLst>
      <p:ext uri="{BB962C8B-B14F-4D97-AF65-F5344CB8AC3E}">
        <p14:creationId xmlns:p14="http://schemas.microsoft.com/office/powerpoint/2010/main" val="2442617517"/>
      </p:ext>
    </p:extLst>
  </p:cSld>
  <p:clrMapOvr>
    <a:masterClrMapping/>
  </p:clrMapOvr>
</p:sld>
</file>

<file path=ppt/slides/slide4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730" name="Title 1"/>
          <p:cNvSpPr>
            <a:spLocks noGrp="1"/>
          </p:cNvSpPr>
          <p:nvPr>
            <p:ph type="title"/>
          </p:nvPr>
        </p:nvSpPr>
        <p:spPr/>
        <p:txBody>
          <a:bodyPr/>
          <a:lstStyle/>
          <a:p>
            <a:r>
              <a:rPr lang="en-US" altLang="en-US"/>
              <a:t>Prediction structures are p-boxes</a:t>
            </a:r>
          </a:p>
        </p:txBody>
      </p:sp>
      <p:sp>
        <p:nvSpPr>
          <p:cNvPr id="3" name="Content Placeholder 2"/>
          <p:cNvSpPr>
            <a:spLocks noGrp="1"/>
          </p:cNvSpPr>
          <p:nvPr>
            <p:ph idx="1"/>
          </p:nvPr>
        </p:nvSpPr>
        <p:spPr>
          <a:xfrm>
            <a:off x="685800" y="1905000"/>
            <a:ext cx="8229600" cy="4114800"/>
          </a:xfrm>
        </p:spPr>
        <p:txBody>
          <a:bodyPr/>
          <a:lstStyle/>
          <a:p>
            <a:r>
              <a:rPr lang="en-US" altLang="en-US" dirty="0"/>
              <a:t>Also have confidence interpretation</a:t>
            </a:r>
          </a:p>
          <a:p>
            <a:pPr lvl="1"/>
            <a:r>
              <a:rPr lang="en-US" altLang="en-US" dirty="0"/>
              <a:t>Results are </a:t>
            </a:r>
            <a:r>
              <a:rPr lang="en-US" altLang="en-US" i="1" dirty="0"/>
              <a:t>prediction intervals </a:t>
            </a:r>
            <a:r>
              <a:rPr lang="en-US" altLang="en-US" dirty="0"/>
              <a:t>enclosing specified percentage of observable values, on average</a:t>
            </a:r>
          </a:p>
          <a:p>
            <a:endParaRPr lang="en-US" altLang="en-US" dirty="0"/>
          </a:p>
          <a:p>
            <a:r>
              <a:rPr lang="en-US" altLang="en-US" dirty="0"/>
              <a:t>Can also define analogous tolerance structures</a:t>
            </a:r>
          </a:p>
          <a:p>
            <a:pPr lvl="1"/>
            <a:r>
              <a:rPr lang="en-US" altLang="en-US" i="1" dirty="0"/>
              <a:t>Tolerance intervals </a:t>
            </a:r>
            <a:r>
              <a:rPr lang="en-US" altLang="en-US" dirty="0"/>
              <a:t>are </a:t>
            </a:r>
            <a:r>
              <a:rPr lang="en-US" altLang="en-US" i="1" dirty="0"/>
              <a:t>X</a:t>
            </a:r>
            <a:r>
              <a:rPr lang="en-US" altLang="en-US" dirty="0"/>
              <a:t>% sure to enclose </a:t>
            </a:r>
            <a:r>
              <a:rPr lang="en-US" altLang="en-US" i="1" dirty="0"/>
              <a:t>Y</a:t>
            </a:r>
            <a:r>
              <a:rPr lang="en-US" altLang="en-US" dirty="0"/>
              <a:t>% of the population</a:t>
            </a:r>
          </a:p>
        </p:txBody>
      </p:sp>
    </p:spTree>
    <p:extLst>
      <p:ext uri="{BB962C8B-B14F-4D97-AF65-F5344CB8AC3E}">
        <p14:creationId xmlns:p14="http://schemas.microsoft.com/office/powerpoint/2010/main" val="307174589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3">
                                            <p:txEl>
                                              <p:pRg st="3" end="3"/>
                                            </p:txEl>
                                          </p:spTgt>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4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8610" name="Rectangle 2"/>
          <p:cNvSpPr>
            <a:spLocks noGrp="1" noChangeArrowheads="1"/>
          </p:cNvSpPr>
          <p:nvPr>
            <p:ph type="ctrTitle"/>
          </p:nvPr>
        </p:nvSpPr>
        <p:spPr>
          <a:xfrm>
            <a:off x="0" y="2895600"/>
            <a:ext cx="9144000" cy="1143000"/>
          </a:xfrm>
        </p:spPr>
        <p:txBody>
          <a:bodyPr/>
          <a:lstStyle/>
          <a:p>
            <a:pPr algn="ctr" eaLnBrk="1" hangingPunct="1">
              <a:defRPr/>
            </a:pPr>
            <a:r>
              <a:rPr lang="en-US" sz="6000" dirty="0"/>
              <a:t>Fermi estimates</a:t>
            </a:r>
          </a:p>
        </p:txBody>
      </p:sp>
      <p:sp>
        <p:nvSpPr>
          <p:cNvPr id="25603" name="AutoShape 5"/>
          <p:cNvSpPr>
            <a:spLocks noChangeArrowheads="1"/>
          </p:cNvSpPr>
          <p:nvPr/>
        </p:nvSpPr>
        <p:spPr bwMode="auto">
          <a:xfrm flipV="1">
            <a:off x="0" y="0"/>
            <a:ext cx="3581400" cy="2438400"/>
          </a:xfrm>
          <a:prstGeom prst="triangle">
            <a:avLst>
              <a:gd name="adj" fmla="val 50000"/>
            </a:avLst>
          </a:prstGeom>
          <a:solidFill>
            <a:srgbClr val="008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endParaRPr lang="en-US" altLang="en-US"/>
          </a:p>
        </p:txBody>
      </p:sp>
      <p:sp>
        <p:nvSpPr>
          <p:cNvPr id="25605" name="Rectangle 8"/>
          <p:cNvSpPr>
            <a:spLocks noGrp="1" noChangeArrowheads="1"/>
          </p:cNvSpPr>
          <p:nvPr>
            <p:ph type="subTitle" idx="1"/>
          </p:nvPr>
        </p:nvSpPr>
        <p:spPr/>
        <p:txBody>
          <a:bodyPr/>
          <a:lstStyle/>
          <a:p>
            <a:pPr eaLnBrk="1" hangingPunct="1"/>
            <a:r>
              <a:rPr lang="en-US" altLang="en-US"/>
              <a:t> </a:t>
            </a:r>
          </a:p>
        </p:txBody>
      </p:sp>
      <p:sp>
        <p:nvSpPr>
          <p:cNvPr id="5" name="WordArt 5"/>
          <p:cNvSpPr>
            <a:spLocks noChangeArrowheads="1" noChangeShapeType="1" noTextEdit="1"/>
          </p:cNvSpPr>
          <p:nvPr/>
        </p:nvSpPr>
        <p:spPr bwMode="auto">
          <a:xfrm rot="21130532">
            <a:off x="3075748" y="5233265"/>
            <a:ext cx="5899148" cy="811068"/>
          </a:xfrm>
          <a:prstGeom prst="rect">
            <a:avLst/>
          </a:prstGeom>
          <a:ln>
            <a:noFill/>
          </a:ln>
          <a:scene3d>
            <a:camera prst="orthographicFront"/>
            <a:lightRig rig="threePt" dir="t"/>
          </a:scene3d>
          <a:sp3d extrusionH="76200">
            <a:extrusionClr>
              <a:srgbClr val="FF0000"/>
            </a:extrusionClr>
          </a:sp3d>
        </p:spPr>
        <p:txBody>
          <a:bodyPr wrap="none" fromWordArt="1">
            <a:prstTxWarp prst="textSlantUp">
              <a:avLst>
                <a:gd name="adj" fmla="val 32056"/>
              </a:avLst>
            </a:prstTxWarp>
          </a:bodyPr>
          <a:lstStyle/>
          <a:p>
            <a:pPr algn="ctr">
              <a:defRPr/>
            </a:pPr>
            <a:r>
              <a:rPr lang="en-US" sz="3600" kern="10" dirty="0">
                <a:ln w="9525">
                  <a:solidFill>
                    <a:srgbClr val="CC99FF"/>
                  </a:solidFill>
                  <a:round/>
                  <a:headEnd/>
                  <a:tailEnd/>
                </a:ln>
                <a:solidFill>
                  <a:srgbClr val="CCCCFF"/>
                </a:solidFill>
                <a:latin typeface="Impact"/>
              </a:rPr>
              <a:t>No data at all</a:t>
            </a:r>
          </a:p>
        </p:txBody>
      </p:sp>
    </p:spTree>
    <p:extLst>
      <p:ext uri="{BB962C8B-B14F-4D97-AF65-F5344CB8AC3E}">
        <p14:creationId xmlns:p14="http://schemas.microsoft.com/office/powerpoint/2010/main" val="100991521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1138" name="Rectangle 2"/>
          <p:cNvSpPr>
            <a:spLocks noGrp="1" noChangeArrowheads="1"/>
          </p:cNvSpPr>
          <p:nvPr>
            <p:ph type="title"/>
          </p:nvPr>
        </p:nvSpPr>
        <p:spPr/>
        <p:txBody>
          <a:bodyPr/>
          <a:lstStyle/>
          <a:p>
            <a:r>
              <a:rPr lang="en-US" altLang="en-US"/>
              <a:t>Fermi estimates</a:t>
            </a:r>
          </a:p>
        </p:txBody>
      </p:sp>
      <p:sp>
        <p:nvSpPr>
          <p:cNvPr id="91139" name="Rectangle 3"/>
          <p:cNvSpPr>
            <a:spLocks noGrp="1" noChangeArrowheads="1"/>
          </p:cNvSpPr>
          <p:nvPr>
            <p:ph type="body" idx="1"/>
          </p:nvPr>
        </p:nvSpPr>
        <p:spPr>
          <a:xfrm>
            <a:off x="457200" y="1905000"/>
            <a:ext cx="8686800" cy="4953000"/>
          </a:xfrm>
        </p:spPr>
        <p:txBody>
          <a:bodyPr/>
          <a:lstStyle/>
          <a:p>
            <a:r>
              <a:rPr lang="en-US" altLang="en-US" dirty="0"/>
              <a:t>Enrico Fermi</a:t>
            </a:r>
          </a:p>
          <a:p>
            <a:pPr lvl="1"/>
            <a:r>
              <a:rPr lang="en-US" altLang="en-US" sz="2400" dirty="0"/>
              <a:t>Estimated strength of Trinity Test bomb by dropping scraps of paper from his hand during the blast and seeing how they fell</a:t>
            </a:r>
          </a:p>
          <a:p>
            <a:pPr lvl="1"/>
            <a:r>
              <a:rPr lang="en-US" altLang="en-US" sz="2400" dirty="0"/>
              <a:t>He also estimated the number of piano tuners in Chicago</a:t>
            </a:r>
          </a:p>
        </p:txBody>
      </p:sp>
      <p:sp>
        <p:nvSpPr>
          <p:cNvPr id="680964" name="Rectangle 4"/>
          <p:cNvSpPr>
            <a:spLocks noChangeArrowheads="1"/>
          </p:cNvSpPr>
          <p:nvPr/>
        </p:nvSpPr>
        <p:spPr bwMode="auto">
          <a:xfrm>
            <a:off x="19050" y="3886200"/>
            <a:ext cx="9144000" cy="2292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342900" indent="-342900"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lvl="2" eaLnBrk="1" hangingPunct="1"/>
            <a:r>
              <a:rPr lang="en-US" altLang="en-US" sz="1600">
                <a:solidFill>
                  <a:srgbClr val="0000FF"/>
                </a:solidFill>
                <a:latin typeface="Arial" panose="020B0604020202020204" pitchFamily="34" charset="0"/>
              </a:rPr>
              <a:t>5 million people in Chicago</a:t>
            </a:r>
          </a:p>
          <a:p>
            <a:pPr lvl="2" eaLnBrk="1" hangingPunct="1"/>
            <a:r>
              <a:rPr lang="en-US" altLang="en-US" sz="1600">
                <a:solidFill>
                  <a:srgbClr val="0000FF"/>
                </a:solidFill>
                <a:latin typeface="Arial" panose="020B0604020202020204" pitchFamily="34" charset="0"/>
              </a:rPr>
              <a:t>On average, 2 people / home</a:t>
            </a:r>
          </a:p>
          <a:p>
            <a:pPr lvl="2" eaLnBrk="1" hangingPunct="1"/>
            <a:r>
              <a:rPr lang="en-US" altLang="en-US" sz="1600">
                <a:solidFill>
                  <a:srgbClr val="0000FF"/>
                </a:solidFill>
                <a:latin typeface="Arial" panose="020B0604020202020204" pitchFamily="34" charset="0"/>
              </a:rPr>
              <a:t>Roughly 1 home in 20 has a piano that’s tuned regularly</a:t>
            </a:r>
          </a:p>
          <a:p>
            <a:pPr lvl="2" eaLnBrk="1" hangingPunct="1"/>
            <a:r>
              <a:rPr lang="en-US" altLang="en-US" sz="1600">
                <a:solidFill>
                  <a:srgbClr val="0000FF"/>
                </a:solidFill>
                <a:latin typeface="Arial" panose="020B0604020202020204" pitchFamily="34" charset="0"/>
              </a:rPr>
              <a:t>Regular tuning happens about once per year</a:t>
            </a:r>
          </a:p>
          <a:p>
            <a:pPr lvl="2" eaLnBrk="1" hangingPunct="1"/>
            <a:r>
              <a:rPr lang="en-US" altLang="en-US" sz="1600">
                <a:solidFill>
                  <a:srgbClr val="FF0000"/>
                </a:solidFill>
                <a:latin typeface="Arial" panose="020B0604020202020204" pitchFamily="34" charset="0"/>
              </a:rPr>
              <a:t>(5e6 people)/(2 people/home)×(1 piano/20 home)×(1 tuning/piano/yr)=125,000 tunings/yr</a:t>
            </a:r>
          </a:p>
          <a:p>
            <a:pPr lvl="2" eaLnBrk="1" hangingPunct="1"/>
            <a:r>
              <a:rPr lang="en-US" altLang="en-US" sz="1600">
                <a:solidFill>
                  <a:srgbClr val="0000FF"/>
                </a:solidFill>
                <a:latin typeface="Arial" panose="020B0604020202020204" pitchFamily="34" charset="0"/>
              </a:rPr>
              <a:t>Tuning a piano takes about two hours</a:t>
            </a:r>
          </a:p>
          <a:p>
            <a:pPr lvl="2" eaLnBrk="1" hangingPunct="1"/>
            <a:r>
              <a:rPr lang="en-US" altLang="en-US" sz="1600">
                <a:solidFill>
                  <a:srgbClr val="0000FF"/>
                </a:solidFill>
                <a:latin typeface="Arial" panose="020B0604020202020204" pitchFamily="34" charset="0"/>
              </a:rPr>
              <a:t>A tuner works 8 hours a day, 5 days a week, and 50 weeks a year</a:t>
            </a:r>
          </a:p>
          <a:p>
            <a:pPr lvl="2" eaLnBrk="1" hangingPunct="1"/>
            <a:r>
              <a:rPr lang="en-US" altLang="en-US" sz="1600">
                <a:solidFill>
                  <a:srgbClr val="FF0000"/>
                </a:solidFill>
                <a:latin typeface="Arial" panose="020B0604020202020204" pitchFamily="34" charset="0"/>
              </a:rPr>
              <a:t>(50 wk/yr)×(5 d/wk)×(8 hr/d)/(1 tuning per 2 hr per tuner) = 1000 tunings per yr per tuner</a:t>
            </a:r>
          </a:p>
          <a:p>
            <a:pPr lvl="2" eaLnBrk="1" hangingPunct="1"/>
            <a:r>
              <a:rPr lang="en-US" altLang="en-US" sz="1600">
                <a:solidFill>
                  <a:srgbClr val="FF0000"/>
                </a:solidFill>
                <a:latin typeface="Arial" panose="020B0604020202020204" pitchFamily="34" charset="0"/>
              </a:rPr>
              <a:t>(125,000 tunings per year) / (1000 tunings per year per piano tuner) = 125 piano tuners</a:t>
            </a:r>
          </a:p>
        </p:txBody>
      </p:sp>
      <p:sp>
        <p:nvSpPr>
          <p:cNvPr id="91141" name="Rectangle 5"/>
          <p:cNvSpPr>
            <a:spLocks noChangeArrowheads="1"/>
          </p:cNvSpPr>
          <p:nvPr/>
        </p:nvSpPr>
        <p:spPr bwMode="auto">
          <a:xfrm>
            <a:off x="5649913" y="1524000"/>
            <a:ext cx="3494087"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1400">
                <a:solidFill>
                  <a:schemeClr val="hlink"/>
                </a:solidFill>
                <a:latin typeface="Arial" panose="020B0604020202020204" pitchFamily="34" charset="0"/>
              </a:rPr>
              <a:t>http://en.wikipedia.org/wiki/Fermi_problem</a:t>
            </a:r>
          </a:p>
        </p:txBody>
      </p:sp>
      <p:sp>
        <p:nvSpPr>
          <p:cNvPr id="6" name="Rectangle 5"/>
          <p:cNvSpPr/>
          <p:nvPr/>
        </p:nvSpPr>
        <p:spPr>
          <a:xfrm>
            <a:off x="9791700" y="2684463"/>
            <a:ext cx="2286000" cy="1568450"/>
          </a:xfrm>
          <a:prstGeom prst="rect">
            <a:avLst/>
          </a:prstGeom>
        </p:spPr>
        <p:txBody>
          <a:bodyPr>
            <a:spAutoFit/>
          </a:bodyPr>
          <a:lstStyle/>
          <a:p>
            <a:pPr>
              <a:defRPr/>
            </a:pPr>
            <a:r>
              <a:rPr lang="en-US" sz="2400" kern="0" dirty="0">
                <a:solidFill>
                  <a:srgbClr val="000000"/>
                </a:solidFill>
                <a:latin typeface="Times New Roman"/>
              </a:rPr>
              <a:t>Drake equation</a:t>
            </a:r>
            <a:r>
              <a:rPr lang="en-US" sz="2400" kern="0" dirty="0">
                <a:solidFill>
                  <a:srgbClr val="EAEAEA"/>
                </a:solidFill>
                <a:latin typeface="Times New Roman"/>
              </a:rPr>
              <a:t>;  </a:t>
            </a:r>
            <a:r>
              <a:rPr lang="en-US" sz="2400" kern="0" dirty="0">
                <a:solidFill>
                  <a:srgbClr val="808080"/>
                </a:solidFill>
                <a:latin typeface="Times New Roman"/>
              </a:rPr>
              <a:t>Fermi paradox: “Where are they?”</a:t>
            </a:r>
            <a:endParaRPr lang="en-US" dirty="0"/>
          </a:p>
        </p:txBody>
      </p:sp>
    </p:spTree>
    <p:extLst>
      <p:ext uri="{BB962C8B-B14F-4D97-AF65-F5344CB8AC3E}">
        <p14:creationId xmlns:p14="http://schemas.microsoft.com/office/powerpoint/2010/main" val="2225864579"/>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80964">
                                            <p:txEl>
                                              <p:pRg st="0" end="0"/>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680964">
                                            <p:txEl>
                                              <p:pRg st="1" end="1"/>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680964">
                                            <p:txEl>
                                              <p:pRg st="2" end="2"/>
                                            </p:txEl>
                                          </p:spTgt>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680964">
                                            <p:txEl>
                                              <p:pRg st="3" end="3"/>
                                            </p:txEl>
                                          </p:spTgt>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680964">
                                            <p:txEl>
                                              <p:pRg st="4" end="4"/>
                                            </p:txEl>
                                          </p:spTgt>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680964">
                                            <p:txEl>
                                              <p:pRg st="5" end="5"/>
                                            </p:txEl>
                                          </p:spTgt>
                                        </p:tgtEl>
                                        <p:attrNameLst>
                                          <p:attrName>style.visibility</p:attrName>
                                        </p:attrNameLst>
                                      </p:cBhvr>
                                      <p:to>
                                        <p:strVal val="visible"/>
                                      </p:to>
                                    </p:set>
                                  </p:childTnLst>
                                </p:cTn>
                              </p:par>
                            </p:childTnLst>
                          </p:cTn>
                        </p:par>
                      </p:childTnLst>
                    </p:cTn>
                  </p:par>
                  <p:par>
                    <p:cTn id="27" fill="hold" nodeType="clickPar">
                      <p:stCondLst>
                        <p:cond delay="indefinite"/>
                      </p:stCondLst>
                      <p:childTnLst>
                        <p:par>
                          <p:cTn id="28" fill="hold" nodeType="withGroup">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680964">
                                            <p:txEl>
                                              <p:pRg st="6" end="6"/>
                                            </p:txEl>
                                          </p:spTgt>
                                        </p:tgtEl>
                                        <p:attrNameLst>
                                          <p:attrName>style.visibility</p:attrName>
                                        </p:attrNameLst>
                                      </p:cBhvr>
                                      <p:to>
                                        <p:strVal val="visible"/>
                                      </p:to>
                                    </p:set>
                                  </p:childTnLst>
                                </p:cTn>
                              </p:par>
                            </p:childTnLst>
                          </p:cTn>
                        </p:par>
                      </p:childTnLst>
                    </p:cTn>
                  </p:par>
                  <p:par>
                    <p:cTn id="31" fill="hold" nodeType="clickPar">
                      <p:stCondLst>
                        <p:cond delay="indefinite"/>
                      </p:stCondLst>
                      <p:childTnLst>
                        <p:par>
                          <p:cTn id="32" fill="hold" nodeType="withGroup">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680964">
                                            <p:txEl>
                                              <p:pRg st="7" end="7"/>
                                            </p:txEl>
                                          </p:spTgt>
                                        </p:tgtEl>
                                        <p:attrNameLst>
                                          <p:attrName>style.visibility</p:attrName>
                                        </p:attrNameLst>
                                      </p:cBhvr>
                                      <p:to>
                                        <p:strVal val="visible"/>
                                      </p:to>
                                    </p:set>
                                  </p:childTnLst>
                                </p:cTn>
                              </p:par>
                            </p:childTnLst>
                          </p:cTn>
                        </p:par>
                      </p:childTnLst>
                    </p:cTn>
                  </p:par>
                  <p:par>
                    <p:cTn id="35" fill="hold" nodeType="clickPar">
                      <p:stCondLst>
                        <p:cond delay="indefinite"/>
                      </p:stCondLst>
                      <p:childTnLst>
                        <p:par>
                          <p:cTn id="36" fill="hold" nodeType="withGroup">
                            <p:stCondLst>
                              <p:cond delay="0"/>
                            </p:stCondLst>
                            <p:childTnLst>
                              <p:par>
                                <p:cTn id="37" presetID="1" presetClass="entr" presetSubtype="0" fill="hold" grpId="0" nodeType="clickEffect">
                                  <p:stCondLst>
                                    <p:cond delay="0"/>
                                  </p:stCondLst>
                                  <p:childTnLst>
                                    <p:set>
                                      <p:cBhvr>
                                        <p:cTn id="38" dur="1" fill="hold">
                                          <p:stCondLst>
                                            <p:cond delay="0"/>
                                          </p:stCondLst>
                                        </p:cTn>
                                        <p:tgtEl>
                                          <p:spTgt spid="680964">
                                            <p:txEl>
                                              <p:pRg st="8" end="8"/>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80964" grpId="0" build="p" bldLvl="3"/>
    </p:bldLst>
  </p:timing>
</p:sld>
</file>

<file path=ppt/slides/slide4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62" name="Rectangle 2"/>
          <p:cNvSpPr>
            <a:spLocks noGrp="1" noChangeArrowheads="1"/>
          </p:cNvSpPr>
          <p:nvPr>
            <p:ph type="title"/>
          </p:nvPr>
        </p:nvSpPr>
        <p:spPr/>
        <p:txBody>
          <a:bodyPr/>
          <a:lstStyle/>
          <a:p>
            <a:r>
              <a:rPr lang="en-US" altLang="en-US"/>
              <a:t>Simplicity has advantages</a:t>
            </a:r>
          </a:p>
        </p:txBody>
      </p:sp>
      <p:sp>
        <p:nvSpPr>
          <p:cNvPr id="681987" name="Rectangle 3"/>
          <p:cNvSpPr>
            <a:spLocks noGrp="1" noChangeArrowheads="1"/>
          </p:cNvSpPr>
          <p:nvPr>
            <p:ph type="body" idx="1"/>
          </p:nvPr>
        </p:nvSpPr>
        <p:spPr>
          <a:xfrm>
            <a:off x="457200" y="1600200"/>
            <a:ext cx="8458200" cy="5029200"/>
          </a:xfrm>
        </p:spPr>
        <p:txBody>
          <a:bodyPr/>
          <a:lstStyle/>
          <a:p>
            <a:r>
              <a:rPr lang="en-US" altLang="en-US"/>
              <a:t>Clarity</a:t>
            </a:r>
          </a:p>
          <a:p>
            <a:pPr lvl="1"/>
            <a:r>
              <a:rPr lang="en-US" altLang="en-US"/>
              <a:t>Dimensions and units analysis </a:t>
            </a:r>
          </a:p>
          <a:p>
            <a:pPr lvl="1"/>
            <a:r>
              <a:rPr lang="en-US" altLang="en-US"/>
              <a:t>Approximation may be good enough</a:t>
            </a:r>
          </a:p>
          <a:p>
            <a:pPr lvl="4"/>
            <a:endParaRPr lang="en-US" altLang="en-US" sz="1400"/>
          </a:p>
          <a:p>
            <a:r>
              <a:rPr lang="en-US" altLang="en-US"/>
              <a:t>Good to do a cheap calculation first</a:t>
            </a:r>
          </a:p>
          <a:p>
            <a:pPr lvl="1"/>
            <a:r>
              <a:rPr lang="en-US" altLang="en-US"/>
              <a:t>People invest too much in complex calculation</a:t>
            </a:r>
          </a:p>
          <a:p>
            <a:pPr lvl="1"/>
            <a:r>
              <a:rPr lang="en-US" altLang="en-US"/>
              <a:t>The complexity can obscure a large error</a:t>
            </a:r>
          </a:p>
          <a:p>
            <a:pPr lvl="1"/>
            <a:r>
              <a:rPr lang="en-US" altLang="en-US"/>
              <a:t>Simplicity lets you </a:t>
            </a:r>
            <a:r>
              <a:rPr lang="en-US" altLang="en-US" i="1"/>
              <a:t>see</a:t>
            </a:r>
            <a:r>
              <a:rPr lang="en-US" altLang="en-US"/>
              <a:t> the assumptions and check that the calculations make sense</a:t>
            </a:r>
          </a:p>
          <a:p>
            <a:pPr lvl="1"/>
            <a:r>
              <a:rPr lang="en-US" altLang="en-US"/>
              <a:t>Tells us how to improve the calculation</a:t>
            </a:r>
          </a:p>
        </p:txBody>
      </p:sp>
      <p:sp>
        <p:nvSpPr>
          <p:cNvPr id="92164" name="Rectangle 4"/>
          <p:cNvSpPr>
            <a:spLocks noChangeArrowheads="1"/>
          </p:cNvSpPr>
          <p:nvPr/>
        </p:nvSpPr>
        <p:spPr bwMode="auto">
          <a:xfrm>
            <a:off x="6019800" y="2689225"/>
            <a:ext cx="2641600" cy="587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342900" indent="-342900" eaLnBrk="0" hangingPunct="0">
              <a:defRPr>
                <a:solidFill>
                  <a:schemeClr val="tx1"/>
                </a:solidFill>
                <a:latin typeface="Papyrus" panose="03070502060502030205" pitchFamily="66" charset="0"/>
              </a:defRPr>
            </a:lvl1pPr>
            <a:lvl2pPr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lvl="1" algn="ctr" eaLnBrk="1" hangingPunct="1">
              <a:lnSpc>
                <a:spcPct val="90000"/>
              </a:lnSpc>
              <a:spcBef>
                <a:spcPct val="20000"/>
              </a:spcBef>
            </a:pPr>
            <a:r>
              <a:rPr lang="en-US" altLang="en-US">
                <a:solidFill>
                  <a:schemeClr val="bg2"/>
                </a:solidFill>
                <a:latin typeface="Arial" panose="020B0604020202020204" pitchFamily="34" charset="0"/>
              </a:rPr>
              <a:t>(often within order of magnitude)</a:t>
            </a:r>
          </a:p>
        </p:txBody>
      </p:sp>
    </p:spTree>
    <p:extLst>
      <p:ext uri="{BB962C8B-B14F-4D97-AF65-F5344CB8AC3E}">
        <p14:creationId xmlns:p14="http://schemas.microsoft.com/office/powerpoint/2010/main" val="37333182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entr" presetSubtype="0" fill="hold" grpId="0" nodeType="afterEffect">
                                  <p:stCondLst>
                                    <p:cond delay="0"/>
                                  </p:stCondLst>
                                  <p:childTnLst>
                                    <p:set>
                                      <p:cBhvr>
                                        <p:cTn id="6" dur="1" fill="hold">
                                          <p:stCondLst>
                                            <p:cond delay="0"/>
                                          </p:stCondLst>
                                        </p:cTn>
                                        <p:tgtEl>
                                          <p:spTgt spid="681987">
                                            <p:txEl>
                                              <p:pRg st="0" end="0"/>
                                            </p:txEl>
                                          </p:spTgt>
                                        </p:tgtEl>
                                        <p:attrNameLst>
                                          <p:attrName>style.visibility</p:attrName>
                                        </p:attrNameLst>
                                      </p:cBhvr>
                                      <p:to>
                                        <p:strVal val="visible"/>
                                      </p:to>
                                    </p:set>
                                  </p:childTnLst>
                                </p:cTn>
                              </p:par>
                            </p:childTnLst>
                          </p:cTn>
                        </p:par>
                        <p:par>
                          <p:cTn id="7" fill="hold" nodeType="afterGroup">
                            <p:stCondLst>
                              <p:cond delay="0"/>
                            </p:stCondLst>
                            <p:childTnLst>
                              <p:par>
                                <p:cTn id="8" presetID="1" presetClass="entr" presetSubtype="0" fill="hold" grpId="0" nodeType="afterEffect">
                                  <p:stCondLst>
                                    <p:cond delay="0"/>
                                  </p:stCondLst>
                                  <p:childTnLst>
                                    <p:set>
                                      <p:cBhvr>
                                        <p:cTn id="9" dur="1" fill="hold">
                                          <p:stCondLst>
                                            <p:cond delay="0"/>
                                          </p:stCondLst>
                                        </p:cTn>
                                        <p:tgtEl>
                                          <p:spTgt spid="681987">
                                            <p:txEl>
                                              <p:pRg st="1" end="1"/>
                                            </p:txEl>
                                          </p:spTgt>
                                        </p:tgtEl>
                                        <p:attrNameLst>
                                          <p:attrName>style.visibility</p:attrName>
                                        </p:attrNameLst>
                                      </p:cBhvr>
                                      <p:to>
                                        <p:strVal val="visible"/>
                                      </p:to>
                                    </p:set>
                                  </p:childTnLst>
                                </p:cTn>
                              </p:par>
                            </p:childTnLst>
                          </p:cTn>
                        </p:par>
                        <p:par>
                          <p:cTn id="10" fill="hold" nodeType="afterGroup">
                            <p:stCondLst>
                              <p:cond delay="0"/>
                            </p:stCondLst>
                            <p:childTnLst>
                              <p:par>
                                <p:cTn id="11" presetID="1" presetClass="entr" presetSubtype="0" fill="hold" grpId="0" nodeType="afterEffect">
                                  <p:stCondLst>
                                    <p:cond delay="0"/>
                                  </p:stCondLst>
                                  <p:childTnLst>
                                    <p:set>
                                      <p:cBhvr>
                                        <p:cTn id="12" dur="1" fill="hold">
                                          <p:stCondLst>
                                            <p:cond delay="0"/>
                                          </p:stCondLst>
                                        </p:cTn>
                                        <p:tgtEl>
                                          <p:spTgt spid="681987">
                                            <p:txEl>
                                              <p:pRg st="2" end="2"/>
                                            </p:txEl>
                                          </p:spTgt>
                                        </p:tgtEl>
                                        <p:attrNameLst>
                                          <p:attrName>style.visibility</p:attrName>
                                        </p:attrNameLst>
                                      </p:cBhvr>
                                      <p:to>
                                        <p:strVal val="visible"/>
                                      </p:to>
                                    </p:set>
                                  </p:childTnLst>
                                </p:cTn>
                              </p:par>
                            </p:childTnLst>
                          </p:cTn>
                        </p:par>
                        <p:par>
                          <p:cTn id="13" fill="hold" nodeType="afterGroup">
                            <p:stCondLst>
                              <p:cond delay="0"/>
                            </p:stCondLst>
                            <p:childTnLst>
                              <p:par>
                                <p:cTn id="14" presetID="1" presetClass="entr" presetSubtype="0" fill="hold" grpId="0" nodeType="afterEffect">
                                  <p:stCondLst>
                                    <p:cond delay="0"/>
                                  </p:stCondLst>
                                  <p:childTnLst>
                                    <p:set>
                                      <p:cBhvr>
                                        <p:cTn id="15" dur="1" fill="hold">
                                          <p:stCondLst>
                                            <p:cond delay="0"/>
                                          </p:stCondLst>
                                        </p:cTn>
                                        <p:tgtEl>
                                          <p:spTgt spid="681987">
                                            <p:txEl>
                                              <p:pRg st="4" end="4"/>
                                            </p:txEl>
                                          </p:spTgt>
                                        </p:tgtEl>
                                        <p:attrNameLst>
                                          <p:attrName>style.visibility</p:attrName>
                                        </p:attrNameLst>
                                      </p:cBhvr>
                                      <p:to>
                                        <p:strVal val="visible"/>
                                      </p:to>
                                    </p:set>
                                  </p:childTnLst>
                                </p:cTn>
                              </p:par>
                            </p:childTnLst>
                          </p:cTn>
                        </p:par>
                      </p:childTnLst>
                    </p:cTn>
                  </p:par>
                  <p:par>
                    <p:cTn id="16" fill="hold" nodeType="clickPar">
                      <p:stCondLst>
                        <p:cond delay="indefinite"/>
                      </p:stCondLst>
                      <p:childTnLst>
                        <p:par>
                          <p:cTn id="17" fill="hold" nodeType="withGroup">
                            <p:stCondLst>
                              <p:cond delay="0"/>
                            </p:stCondLst>
                            <p:childTnLst>
                              <p:par>
                                <p:cTn id="18" presetID="1" presetClass="entr" presetSubtype="0" fill="hold" grpId="0" nodeType="clickEffect">
                                  <p:stCondLst>
                                    <p:cond delay="0"/>
                                  </p:stCondLst>
                                  <p:childTnLst>
                                    <p:set>
                                      <p:cBhvr>
                                        <p:cTn id="19" dur="1" fill="hold">
                                          <p:stCondLst>
                                            <p:cond delay="0"/>
                                          </p:stCondLst>
                                        </p:cTn>
                                        <p:tgtEl>
                                          <p:spTgt spid="681987">
                                            <p:txEl>
                                              <p:pRg st="5" end="5"/>
                                            </p:txEl>
                                          </p:spTgt>
                                        </p:tgtEl>
                                        <p:attrNameLst>
                                          <p:attrName>style.visibility</p:attrName>
                                        </p:attrNameLst>
                                      </p:cBhvr>
                                      <p:to>
                                        <p:strVal val="visible"/>
                                      </p:to>
                                    </p:set>
                                  </p:childTnLst>
                                </p:cTn>
                              </p:par>
                            </p:childTnLst>
                          </p:cTn>
                        </p:par>
                      </p:childTnLst>
                    </p:cTn>
                  </p:par>
                  <p:par>
                    <p:cTn id="20" fill="hold" nodeType="clickPar">
                      <p:stCondLst>
                        <p:cond delay="indefinite"/>
                      </p:stCondLst>
                      <p:childTnLst>
                        <p:par>
                          <p:cTn id="21" fill="hold" nodeType="withGroup">
                            <p:stCondLst>
                              <p:cond delay="0"/>
                            </p:stCondLst>
                            <p:childTnLst>
                              <p:par>
                                <p:cTn id="22" presetID="1" presetClass="entr" presetSubtype="0" fill="hold" grpId="0" nodeType="clickEffect">
                                  <p:stCondLst>
                                    <p:cond delay="0"/>
                                  </p:stCondLst>
                                  <p:childTnLst>
                                    <p:set>
                                      <p:cBhvr>
                                        <p:cTn id="23" dur="1" fill="hold">
                                          <p:stCondLst>
                                            <p:cond delay="0"/>
                                          </p:stCondLst>
                                        </p:cTn>
                                        <p:tgtEl>
                                          <p:spTgt spid="681987">
                                            <p:txEl>
                                              <p:pRg st="6" end="6"/>
                                            </p:txEl>
                                          </p:spTgt>
                                        </p:tgtEl>
                                        <p:attrNameLst>
                                          <p:attrName>style.visibility</p:attrName>
                                        </p:attrNameLst>
                                      </p:cBhvr>
                                      <p:to>
                                        <p:strVal val="visible"/>
                                      </p:to>
                                    </p:set>
                                  </p:childTnLst>
                                </p:cTn>
                              </p:par>
                            </p:childTnLst>
                          </p:cTn>
                        </p:par>
                      </p:childTnLst>
                    </p:cTn>
                  </p:par>
                  <p:par>
                    <p:cTn id="24" fill="hold" nodeType="clickPar">
                      <p:stCondLst>
                        <p:cond delay="indefinite"/>
                      </p:stCondLst>
                      <p:childTnLst>
                        <p:par>
                          <p:cTn id="25" fill="hold" nodeType="withGroup">
                            <p:stCondLst>
                              <p:cond delay="0"/>
                            </p:stCondLst>
                            <p:childTnLst>
                              <p:par>
                                <p:cTn id="26" presetID="1" presetClass="entr" presetSubtype="0" fill="hold" grpId="0" nodeType="clickEffect">
                                  <p:stCondLst>
                                    <p:cond delay="0"/>
                                  </p:stCondLst>
                                  <p:childTnLst>
                                    <p:set>
                                      <p:cBhvr>
                                        <p:cTn id="27" dur="1" fill="hold">
                                          <p:stCondLst>
                                            <p:cond delay="0"/>
                                          </p:stCondLst>
                                        </p:cTn>
                                        <p:tgtEl>
                                          <p:spTgt spid="681987">
                                            <p:txEl>
                                              <p:pRg st="7" end="7"/>
                                            </p:txEl>
                                          </p:spTgt>
                                        </p:tgtEl>
                                        <p:attrNameLst>
                                          <p:attrName>style.visibility</p:attrName>
                                        </p:attrNameLst>
                                      </p:cBhvr>
                                      <p:to>
                                        <p:strVal val="visible"/>
                                      </p:to>
                                    </p:set>
                                  </p:childTnLst>
                                </p:cTn>
                              </p:par>
                            </p:childTnLst>
                          </p:cTn>
                        </p:par>
                      </p:childTnLst>
                    </p:cTn>
                  </p:par>
                  <p:par>
                    <p:cTn id="28" fill="hold" nodeType="clickPar">
                      <p:stCondLst>
                        <p:cond delay="indefinite"/>
                      </p:stCondLst>
                      <p:childTnLst>
                        <p:par>
                          <p:cTn id="29" fill="hold" nodeType="withGroup">
                            <p:stCondLst>
                              <p:cond delay="0"/>
                            </p:stCondLst>
                            <p:childTnLst>
                              <p:par>
                                <p:cTn id="30" presetID="1" presetClass="entr" presetSubtype="0" fill="hold" grpId="0" nodeType="clickEffect">
                                  <p:stCondLst>
                                    <p:cond delay="0"/>
                                  </p:stCondLst>
                                  <p:childTnLst>
                                    <p:set>
                                      <p:cBhvr>
                                        <p:cTn id="31" dur="1" fill="hold">
                                          <p:stCondLst>
                                            <p:cond delay="0"/>
                                          </p:stCondLst>
                                        </p:cTn>
                                        <p:tgtEl>
                                          <p:spTgt spid="681987">
                                            <p:txEl>
                                              <p:pRg st="8" end="8"/>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81987" grpId="0" build="p" bldLvl="2"/>
    </p:bldLst>
  </p:timing>
</p:sld>
</file>

<file path=ppt/slides/slide4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3186" name="Rectangle 2"/>
          <p:cNvSpPr>
            <a:spLocks noGrp="1" noChangeArrowheads="1"/>
          </p:cNvSpPr>
          <p:nvPr>
            <p:ph type="title"/>
          </p:nvPr>
        </p:nvSpPr>
        <p:spPr/>
        <p:txBody>
          <a:bodyPr/>
          <a:lstStyle/>
          <a:p>
            <a:r>
              <a:rPr lang="en-US" altLang="en-US"/>
              <a:t>Probabilizing Fermi</a:t>
            </a:r>
          </a:p>
        </p:txBody>
      </p:sp>
      <p:sp>
        <p:nvSpPr>
          <p:cNvPr id="93187" name="Rectangle 3"/>
          <p:cNvSpPr>
            <a:spLocks noGrp="1" noChangeArrowheads="1"/>
          </p:cNvSpPr>
          <p:nvPr>
            <p:ph type="body" idx="1"/>
          </p:nvPr>
        </p:nvSpPr>
        <p:spPr>
          <a:xfrm>
            <a:off x="457200" y="1600200"/>
            <a:ext cx="8229600" cy="5029200"/>
          </a:xfrm>
        </p:spPr>
        <p:txBody>
          <a:bodyPr/>
          <a:lstStyle/>
          <a:p>
            <a:pPr>
              <a:defRPr/>
            </a:pPr>
            <a:r>
              <a:rPr lang="en-US" dirty="0"/>
              <a:t>Seat-of-the-pants methods to estimate distributions and correlations</a:t>
            </a:r>
          </a:p>
          <a:p>
            <a:pPr lvl="4">
              <a:defRPr/>
            </a:pPr>
            <a:endParaRPr lang="en-US" dirty="0"/>
          </a:p>
          <a:p>
            <a:pPr>
              <a:defRPr/>
            </a:pPr>
            <a:r>
              <a:rPr lang="en-US" dirty="0"/>
              <a:t>Probabilistic convolution (MC simulation)</a:t>
            </a:r>
          </a:p>
          <a:p>
            <a:pPr lvl="4">
              <a:defRPr/>
            </a:pPr>
            <a:endParaRPr lang="en-US" dirty="0"/>
          </a:p>
          <a:p>
            <a:pPr>
              <a:defRPr/>
            </a:pPr>
            <a:r>
              <a:rPr lang="en-US" dirty="0"/>
              <a:t>What you need:</a:t>
            </a:r>
          </a:p>
          <a:p>
            <a:pPr lvl="1">
              <a:defRPr/>
            </a:pPr>
            <a:r>
              <a:rPr lang="en-US" dirty="0"/>
              <a:t>Model</a:t>
            </a:r>
          </a:p>
          <a:p>
            <a:pPr lvl="1">
              <a:defRPr/>
            </a:pPr>
            <a:r>
              <a:rPr lang="en-US" dirty="0"/>
              <a:t>Marginal distributions</a:t>
            </a:r>
          </a:p>
          <a:p>
            <a:pPr lvl="1">
              <a:defRPr/>
            </a:pPr>
            <a:r>
              <a:rPr lang="en-US" dirty="0"/>
              <a:t>Correlations</a:t>
            </a:r>
          </a:p>
          <a:p>
            <a:pPr lvl="1">
              <a:defRPr/>
            </a:pPr>
            <a:r>
              <a:rPr lang="en-US" dirty="0"/>
              <a:t>Assumptions</a:t>
            </a:r>
            <a:r>
              <a:rPr lang="en-US" sz="1400" dirty="0"/>
              <a:t> </a:t>
            </a:r>
            <a:r>
              <a:rPr lang="en-US" sz="1400" dirty="0">
                <a:solidFill>
                  <a:schemeClr val="bg1">
                    <a:lumMod val="75000"/>
                  </a:schemeClr>
                </a:solidFill>
              </a:rPr>
              <a:t>that the above are good</a:t>
            </a:r>
          </a:p>
        </p:txBody>
      </p:sp>
      <p:sp>
        <p:nvSpPr>
          <p:cNvPr id="93188" name="Text Box 4"/>
          <p:cNvSpPr txBox="1">
            <a:spLocks noChangeArrowheads="1"/>
          </p:cNvSpPr>
          <p:nvPr/>
        </p:nvSpPr>
        <p:spPr bwMode="auto">
          <a:xfrm>
            <a:off x="5334000" y="5867400"/>
            <a:ext cx="3429000"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a:solidFill>
                  <a:schemeClr val="bg2"/>
                </a:solidFill>
                <a:latin typeface="Arial" panose="020B0604020202020204" pitchFamily="34" charset="0"/>
              </a:rPr>
              <a:t>With these, and my dad’s barn, we can put on a risk analysis!</a:t>
            </a:r>
          </a:p>
        </p:txBody>
      </p:sp>
      <p:sp>
        <p:nvSpPr>
          <p:cNvPr id="93189" name="Text Box 5"/>
          <p:cNvSpPr txBox="1">
            <a:spLocks noChangeArrowheads="1"/>
          </p:cNvSpPr>
          <p:nvPr/>
        </p:nvSpPr>
        <p:spPr bwMode="auto">
          <a:xfrm>
            <a:off x="5013325" y="6858000"/>
            <a:ext cx="42068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1200">
                <a:latin typeface="Arial" panose="020B0604020202020204" pitchFamily="34" charset="0"/>
              </a:rPr>
              <a:t>The allusion is to the 1939 film Babes in Arms, which can’t be recommended because of its startling racial insensitivity</a:t>
            </a:r>
          </a:p>
        </p:txBody>
      </p:sp>
    </p:spTree>
    <p:extLst>
      <p:ext uri="{BB962C8B-B14F-4D97-AF65-F5344CB8AC3E}">
        <p14:creationId xmlns:p14="http://schemas.microsoft.com/office/powerpoint/2010/main" val="3383235943"/>
      </p:ext>
    </p:extLst>
  </p:cSld>
  <p:clrMapOvr>
    <a:masterClrMapping/>
  </p:clrMapOvr>
</p:sld>
</file>

<file path=ppt/slides/slide4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Rectangle 2"/>
          <p:cNvSpPr>
            <a:spLocks noGrp="1" noChangeArrowheads="1"/>
          </p:cNvSpPr>
          <p:nvPr>
            <p:ph type="title"/>
          </p:nvPr>
        </p:nvSpPr>
        <p:spPr/>
        <p:txBody>
          <a:bodyPr/>
          <a:lstStyle/>
          <a:p>
            <a:r>
              <a:rPr lang="en-US" altLang="en-US"/>
              <a:t>Seat-of-the-pants distributions</a:t>
            </a:r>
          </a:p>
        </p:txBody>
      </p:sp>
      <p:sp>
        <p:nvSpPr>
          <p:cNvPr id="94211" name="Rectangle 3"/>
          <p:cNvSpPr>
            <a:spLocks noGrp="1" noChangeArrowheads="1"/>
          </p:cNvSpPr>
          <p:nvPr>
            <p:ph type="body" idx="1"/>
          </p:nvPr>
        </p:nvSpPr>
        <p:spPr>
          <a:xfrm>
            <a:off x="457200" y="1905000"/>
            <a:ext cx="8686800" cy="4525963"/>
          </a:xfrm>
        </p:spPr>
        <p:txBody>
          <a:bodyPr/>
          <a:lstStyle/>
          <a:p>
            <a:r>
              <a:rPr lang="en-US" altLang="en-US"/>
              <a:t>Just </a:t>
            </a:r>
            <a:r>
              <a:rPr lang="en-US" altLang="en-US" i="1"/>
              <a:t>assume</a:t>
            </a:r>
            <a:r>
              <a:rPr lang="en-US" altLang="en-US"/>
              <a:t> shape, e.g., lognormal </a:t>
            </a:r>
          </a:p>
          <a:p>
            <a:pPr lvl="4"/>
            <a:endParaRPr lang="en-US" altLang="en-US" sz="1200"/>
          </a:p>
          <a:p>
            <a:r>
              <a:rPr lang="en-US" altLang="en-US" i="1"/>
              <a:t>Guesstimate</a:t>
            </a:r>
            <a:r>
              <a:rPr lang="en-US" altLang="en-US"/>
              <a:t> parameters crudely </a:t>
            </a:r>
          </a:p>
          <a:p>
            <a:pPr lvl="1"/>
            <a:r>
              <a:rPr lang="en-US" altLang="en-US"/>
              <a:t>Ask experts the range of possible values</a:t>
            </a:r>
          </a:p>
          <a:p>
            <a:pPr lvl="1"/>
            <a:r>
              <a:rPr lang="en-US" altLang="en-US"/>
              <a:t>Take the geometric mean of upper and lower</a:t>
            </a:r>
          </a:p>
          <a:p>
            <a:pPr lvl="1">
              <a:buFontTx/>
              <a:buNone/>
            </a:pPr>
            <a:r>
              <a:rPr lang="en-US" altLang="en-US"/>
              <a:t>		                  </a:t>
            </a:r>
            <a:r>
              <a:rPr lang="en-US" altLang="en-US">
                <a:solidFill>
                  <a:srgbClr val="0000FF"/>
                </a:solidFill>
              </a:rPr>
              <a:t>GM = </a:t>
            </a:r>
            <a:r>
              <a:rPr lang="en-US" altLang="en-US">
                <a:solidFill>
                  <a:srgbClr val="0000FF"/>
                </a:solidFill>
                <a:sym typeface="Symbol" panose="05050102010706020507" pitchFamily="18" charset="2"/>
              </a:rPr>
              <a:t> </a:t>
            </a:r>
            <a:r>
              <a:rPr lang="en-US" altLang="en-US" i="1">
                <a:solidFill>
                  <a:srgbClr val="0000FF"/>
                </a:solidFill>
                <a:sym typeface="Symbol" panose="05050102010706020507" pitchFamily="18" charset="2"/>
              </a:rPr>
              <a:t>X</a:t>
            </a:r>
            <a:r>
              <a:rPr lang="en-US" altLang="en-US" baseline="-25000">
                <a:solidFill>
                  <a:srgbClr val="0000FF"/>
                </a:solidFill>
                <a:sym typeface="Symbol" panose="05050102010706020507" pitchFamily="18" charset="2"/>
              </a:rPr>
              <a:t>U</a:t>
            </a:r>
            <a:r>
              <a:rPr lang="en-US" altLang="en-US">
                <a:solidFill>
                  <a:srgbClr val="0000FF"/>
                </a:solidFill>
                <a:sym typeface="Symbol" panose="05050102010706020507" pitchFamily="18" charset="2"/>
              </a:rPr>
              <a:t> </a:t>
            </a:r>
            <a:r>
              <a:rPr lang="en-US" altLang="en-US" i="1">
                <a:solidFill>
                  <a:srgbClr val="0000FF"/>
                </a:solidFill>
                <a:sym typeface="Symbol" panose="05050102010706020507" pitchFamily="18" charset="2"/>
              </a:rPr>
              <a:t>X</a:t>
            </a:r>
            <a:r>
              <a:rPr lang="en-US" altLang="en-US" baseline="-25000">
                <a:solidFill>
                  <a:srgbClr val="0000FF"/>
                </a:solidFill>
                <a:sym typeface="Symbol" panose="05050102010706020507" pitchFamily="18" charset="2"/>
              </a:rPr>
              <a:t>L</a:t>
            </a:r>
          </a:p>
          <a:p>
            <a:pPr lvl="1"/>
            <a:r>
              <a:rPr lang="en-US" altLang="en-US"/>
              <a:t>Ballpark g.s.d. by guessing the range’s coverage</a:t>
            </a:r>
          </a:p>
          <a:p>
            <a:pPr lvl="1">
              <a:buFontTx/>
              <a:buNone/>
            </a:pPr>
            <a:r>
              <a:rPr lang="en-US" altLang="en-US">
                <a:sym typeface="Symbol" panose="05050102010706020507" pitchFamily="18" charset="2"/>
              </a:rPr>
              <a:t>	                </a:t>
            </a:r>
            <a:r>
              <a:rPr lang="en-US" altLang="en-US">
                <a:solidFill>
                  <a:srgbClr val="0000FF"/>
                </a:solidFill>
                <a:sym typeface="Symbol" panose="05050102010706020507" pitchFamily="18" charset="2"/>
              </a:rPr>
              <a:t>GSD = (</a:t>
            </a:r>
            <a:r>
              <a:rPr lang="en-US" altLang="en-US" i="1">
                <a:solidFill>
                  <a:srgbClr val="0000FF"/>
                </a:solidFill>
                <a:sym typeface="Symbol" panose="05050102010706020507" pitchFamily="18" charset="2"/>
              </a:rPr>
              <a:t>X</a:t>
            </a:r>
            <a:r>
              <a:rPr lang="en-US" altLang="en-US" baseline="-25000">
                <a:solidFill>
                  <a:srgbClr val="0000FF"/>
                </a:solidFill>
                <a:sym typeface="Symbol" panose="05050102010706020507" pitchFamily="18" charset="2"/>
              </a:rPr>
              <a:t>U</a:t>
            </a:r>
            <a:r>
              <a:rPr lang="en-US" altLang="en-US">
                <a:solidFill>
                  <a:srgbClr val="0000FF"/>
                </a:solidFill>
                <a:sym typeface="Symbol" panose="05050102010706020507" pitchFamily="18" charset="2"/>
              </a:rPr>
              <a:t> / </a:t>
            </a:r>
            <a:r>
              <a:rPr lang="en-US" altLang="en-US" i="1">
                <a:solidFill>
                  <a:srgbClr val="0000FF"/>
                </a:solidFill>
                <a:sym typeface="Symbol" panose="05050102010706020507" pitchFamily="18" charset="2"/>
              </a:rPr>
              <a:t>X</a:t>
            </a:r>
            <a:r>
              <a:rPr lang="en-US" altLang="en-US" baseline="-25000">
                <a:solidFill>
                  <a:srgbClr val="0000FF"/>
                </a:solidFill>
                <a:sym typeface="Symbol" panose="05050102010706020507" pitchFamily="18" charset="2"/>
              </a:rPr>
              <a:t>L</a:t>
            </a:r>
            <a:r>
              <a:rPr lang="en-US" altLang="en-US">
                <a:solidFill>
                  <a:srgbClr val="0000FF"/>
                </a:solidFill>
              </a:rPr>
              <a:t>)</a:t>
            </a:r>
            <a:r>
              <a:rPr lang="en-US" altLang="en-US" baseline="30000">
                <a:solidFill>
                  <a:srgbClr val="0000FF"/>
                </a:solidFill>
              </a:rPr>
              <a:t>1/(2</a:t>
            </a:r>
            <a:r>
              <a:rPr lang="en-US" altLang="en-US" i="1" baseline="30000">
                <a:solidFill>
                  <a:srgbClr val="0000FF"/>
                </a:solidFill>
              </a:rPr>
              <a:t>z</a:t>
            </a:r>
            <a:r>
              <a:rPr lang="en-US" altLang="en-US" sz="1800" i="1" baseline="30000">
                <a:solidFill>
                  <a:srgbClr val="0000FF"/>
                </a:solidFill>
              </a:rPr>
              <a:t>p</a:t>
            </a:r>
            <a:r>
              <a:rPr lang="en-US" altLang="en-US" baseline="30000">
                <a:solidFill>
                  <a:srgbClr val="0000FF"/>
                </a:solidFill>
              </a:rPr>
              <a:t>)</a:t>
            </a:r>
          </a:p>
        </p:txBody>
      </p:sp>
      <p:sp>
        <p:nvSpPr>
          <p:cNvPr id="94212" name="Text Box 4"/>
          <p:cNvSpPr txBox="1">
            <a:spLocks noChangeArrowheads="1"/>
          </p:cNvSpPr>
          <p:nvPr/>
        </p:nvSpPr>
        <p:spPr bwMode="auto">
          <a:xfrm>
            <a:off x="76200" y="5943600"/>
            <a:ext cx="9144000" cy="942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1400">
                <a:solidFill>
                  <a:schemeClr val="bg2"/>
                </a:solidFill>
                <a:latin typeface="Arial" panose="020B0604020202020204" pitchFamily="34" charset="0"/>
              </a:rPr>
              <a:t>Bowman, J.D., S.A. Shulman, and S. Sivagenesan. 2010. Expanded Fermi estimates for variances and correlations from expert judgments. [manuscript and slide presentation]. NIOSH and University of Cincinnati.</a:t>
            </a:r>
          </a:p>
          <a:p>
            <a:pPr eaLnBrk="1" hangingPunct="1"/>
            <a:r>
              <a:rPr lang="pt-BR" altLang="en-US" sz="1400">
                <a:solidFill>
                  <a:schemeClr val="bg2"/>
                </a:solidFill>
                <a:latin typeface="Arial" panose="020B0604020202020204" pitchFamily="34" charset="0"/>
              </a:rPr>
              <a:t>Pelega, M., M.D. Normanda, J. Horowitzb and M.G. Corradinia. </a:t>
            </a:r>
            <a:r>
              <a:rPr lang="en-US" altLang="en-US" sz="1400">
                <a:solidFill>
                  <a:schemeClr val="bg2"/>
                </a:solidFill>
                <a:latin typeface="Arial" panose="020B0604020202020204" pitchFamily="34" charset="0"/>
              </a:rPr>
              <a:t>2007. An expanded Fermi solution for microbial risk assessment. </a:t>
            </a:r>
            <a:r>
              <a:rPr lang="en-US" altLang="en-US" sz="1400" i="1">
                <a:solidFill>
                  <a:schemeClr val="bg2"/>
                </a:solidFill>
                <a:latin typeface="Arial" panose="020B0604020202020204" pitchFamily="34" charset="0"/>
              </a:rPr>
              <a:t>International Journal of Food Microbiology </a:t>
            </a:r>
            <a:r>
              <a:rPr lang="en-US" altLang="en-US" sz="1400">
                <a:solidFill>
                  <a:schemeClr val="bg2"/>
                </a:solidFill>
                <a:latin typeface="Arial" panose="020B0604020202020204" pitchFamily="34" charset="0"/>
              </a:rPr>
              <a:t>113(1): 92-101. </a:t>
            </a:r>
            <a:r>
              <a:rPr lang="en-US" altLang="en-US" sz="1000">
                <a:solidFill>
                  <a:schemeClr val="bg2"/>
                </a:solidFill>
                <a:latin typeface="Arial" panose="020B0604020202020204" pitchFamily="34" charset="0"/>
                <a:hlinkClick r:id="rId2"/>
              </a:rPr>
              <a:t>http://www.ncbi.nlm.nih.gov/pubmed/17014921</a:t>
            </a:r>
            <a:r>
              <a:rPr lang="en-US" altLang="en-US" sz="1000">
                <a:solidFill>
                  <a:schemeClr val="bg2"/>
                </a:solidFill>
                <a:latin typeface="Arial" panose="020B0604020202020204" pitchFamily="34" charset="0"/>
              </a:rPr>
              <a:t> </a:t>
            </a:r>
          </a:p>
        </p:txBody>
      </p:sp>
      <p:sp>
        <p:nvSpPr>
          <p:cNvPr id="94213" name="Text Box 5"/>
          <p:cNvSpPr txBox="1">
            <a:spLocks noChangeArrowheads="1"/>
          </p:cNvSpPr>
          <p:nvPr/>
        </p:nvSpPr>
        <p:spPr bwMode="auto">
          <a:xfrm>
            <a:off x="6400800" y="5226050"/>
            <a:ext cx="2971800"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i="1">
                <a:solidFill>
                  <a:srgbClr val="0000FF"/>
                </a:solidFill>
                <a:latin typeface="Arial" panose="020B0604020202020204" pitchFamily="34" charset="0"/>
              </a:rPr>
              <a:t>z</a:t>
            </a:r>
            <a:r>
              <a:rPr lang="en-US" altLang="en-US" i="1" baseline="-25000">
                <a:solidFill>
                  <a:srgbClr val="0000FF"/>
                </a:solidFill>
                <a:latin typeface="Arial" panose="020B0604020202020204" pitchFamily="34" charset="0"/>
              </a:rPr>
              <a:t>p</a:t>
            </a:r>
            <a:r>
              <a:rPr lang="en-US" altLang="en-US">
                <a:solidFill>
                  <a:srgbClr val="0000FF"/>
                </a:solidFill>
                <a:latin typeface="Arial" panose="020B0604020202020204" pitchFamily="34" charset="0"/>
              </a:rPr>
              <a:t> is the standard normal deviate at probability </a:t>
            </a:r>
            <a:r>
              <a:rPr lang="en-US" altLang="en-US" i="1">
                <a:solidFill>
                  <a:srgbClr val="0000FF"/>
                </a:solidFill>
                <a:latin typeface="Arial" panose="020B0604020202020204" pitchFamily="34" charset="0"/>
              </a:rPr>
              <a:t>p</a:t>
            </a:r>
          </a:p>
        </p:txBody>
      </p:sp>
      <p:sp>
        <p:nvSpPr>
          <p:cNvPr id="94214" name="Line 6"/>
          <p:cNvSpPr>
            <a:spLocks noChangeShapeType="1"/>
          </p:cNvSpPr>
          <p:nvPr/>
        </p:nvSpPr>
        <p:spPr bwMode="auto">
          <a:xfrm>
            <a:off x="4197350" y="4371975"/>
            <a:ext cx="1066800" cy="0"/>
          </a:xfrm>
          <a:prstGeom prst="line">
            <a:avLst/>
          </a:prstGeom>
          <a:noFill/>
          <a:ln w="952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 name="TextBox 1"/>
          <p:cNvSpPr txBox="1"/>
          <p:nvPr/>
        </p:nvSpPr>
        <p:spPr>
          <a:xfrm>
            <a:off x="2057400" y="5305336"/>
            <a:ext cx="1143000" cy="600164"/>
          </a:xfrm>
          <a:prstGeom prst="rect">
            <a:avLst/>
          </a:prstGeom>
          <a:noFill/>
        </p:spPr>
        <p:txBody>
          <a:bodyPr wrap="square" rtlCol="0">
            <a:spAutoFit/>
          </a:bodyPr>
          <a:lstStyle/>
          <a:p>
            <a:r>
              <a:rPr lang="en-US" sz="1100" dirty="0">
                <a:solidFill>
                  <a:schemeClr val="bg1">
                    <a:lumMod val="65000"/>
                  </a:schemeClr>
                </a:solidFill>
                <a:latin typeface="+mn-lt"/>
              </a:rPr>
              <a:t>Geometric Standard Deviation</a:t>
            </a:r>
          </a:p>
        </p:txBody>
      </p:sp>
    </p:spTree>
    <p:extLst>
      <p:ext uri="{BB962C8B-B14F-4D97-AF65-F5344CB8AC3E}">
        <p14:creationId xmlns:p14="http://schemas.microsoft.com/office/powerpoint/2010/main" val="779768995"/>
      </p:ext>
    </p:extLst>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2452" name="Rectangle 4"/>
          <p:cNvSpPr>
            <a:spLocks noGrp="1" noChangeArrowheads="1"/>
          </p:cNvSpPr>
          <p:nvPr>
            <p:ph type="title"/>
          </p:nvPr>
        </p:nvSpPr>
        <p:spPr>
          <a:xfrm>
            <a:off x="685800" y="2590800"/>
            <a:ext cx="7772400" cy="1143000"/>
          </a:xfrm>
        </p:spPr>
        <p:txBody>
          <a:bodyPr/>
          <a:lstStyle/>
          <a:p>
            <a:pPr algn="ctr" eaLnBrk="1" hangingPunct="1">
              <a:defRPr/>
            </a:pPr>
            <a:r>
              <a:rPr lang="en-US"/>
              <a:t>Selecting input distributions</a:t>
            </a:r>
          </a:p>
        </p:txBody>
      </p:sp>
    </p:spTree>
    <p:extLst>
      <p:ext uri="{BB962C8B-B14F-4D97-AF65-F5344CB8AC3E}">
        <p14:creationId xmlns:p14="http://schemas.microsoft.com/office/powerpoint/2010/main" val="1423348361"/>
      </p:ext>
    </p:extLst>
  </p:cSld>
  <p:clrMapOvr>
    <a:masterClrMapping/>
  </p:clrMapOvr>
</p:sld>
</file>

<file path=ppt/slides/slide4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4" name="Rectangle 2"/>
          <p:cNvSpPr>
            <a:spLocks noGrp="1" noChangeArrowheads="1"/>
          </p:cNvSpPr>
          <p:nvPr>
            <p:ph type="title"/>
          </p:nvPr>
        </p:nvSpPr>
        <p:spPr>
          <a:xfrm>
            <a:off x="0" y="274638"/>
            <a:ext cx="9144000" cy="1143000"/>
          </a:xfrm>
        </p:spPr>
        <p:txBody>
          <a:bodyPr/>
          <a:lstStyle/>
          <a:p>
            <a:r>
              <a:rPr lang="en-US" altLang="en-US"/>
              <a:t>R functions for Fermi (log)normal</a:t>
            </a:r>
          </a:p>
        </p:txBody>
      </p:sp>
      <p:sp>
        <p:nvSpPr>
          <p:cNvPr id="95235" name="Rectangle 3"/>
          <p:cNvSpPr>
            <a:spLocks noGrp="1" noChangeArrowheads="1"/>
          </p:cNvSpPr>
          <p:nvPr>
            <p:ph type="body" idx="1"/>
          </p:nvPr>
        </p:nvSpPr>
        <p:spPr>
          <a:xfrm>
            <a:off x="457200" y="1600200"/>
            <a:ext cx="13792200" cy="4525963"/>
          </a:xfrm>
        </p:spPr>
        <p:txBody>
          <a:bodyPr/>
          <a:lstStyle/>
          <a:p>
            <a:pPr>
              <a:lnSpc>
                <a:spcPct val="80000"/>
              </a:lnSpc>
              <a:buFontTx/>
              <a:buNone/>
            </a:pPr>
            <a:r>
              <a:rPr lang="en-US" altLang="en-US" sz="1600"/>
              <a:t>fermi.lnorm = function(x1, x2, pr=0.9) {</a:t>
            </a:r>
          </a:p>
          <a:p>
            <a:pPr>
              <a:lnSpc>
                <a:spcPct val="80000"/>
              </a:lnSpc>
              <a:buFontTx/>
              <a:buNone/>
            </a:pPr>
            <a:r>
              <a:rPr lang="en-US" altLang="en-US" sz="1600"/>
              <a:t>  gm = sqrt(x1*x2)</a:t>
            </a:r>
          </a:p>
          <a:p>
            <a:pPr>
              <a:lnSpc>
                <a:spcPct val="80000"/>
              </a:lnSpc>
              <a:buFontTx/>
              <a:buNone/>
            </a:pPr>
            <a:r>
              <a:rPr lang="en-US" altLang="en-US" sz="1600"/>
              <a:t>  gsd = sqrt(x2/x1) ^ (1/qnorm(pr))</a:t>
            </a:r>
          </a:p>
          <a:p>
            <a:pPr>
              <a:lnSpc>
                <a:spcPct val="80000"/>
              </a:lnSpc>
              <a:buFontTx/>
              <a:buNone/>
            </a:pPr>
            <a:r>
              <a:rPr lang="en-US" altLang="en-US" sz="1600"/>
              <a:t>  log(c(gm, gsd))</a:t>
            </a:r>
          </a:p>
          <a:p>
            <a:pPr>
              <a:lnSpc>
                <a:spcPct val="80000"/>
              </a:lnSpc>
              <a:buFontTx/>
              <a:buNone/>
            </a:pPr>
            <a:r>
              <a:rPr lang="en-US" altLang="en-US" sz="1600"/>
              <a:t>  }</a:t>
            </a:r>
          </a:p>
          <a:p>
            <a:pPr>
              <a:lnSpc>
                <a:spcPct val="80000"/>
              </a:lnSpc>
              <a:buFontTx/>
              <a:buNone/>
            </a:pPr>
            <a:endParaRPr lang="en-US" altLang="en-US" sz="1200"/>
          </a:p>
          <a:p>
            <a:pPr>
              <a:lnSpc>
                <a:spcPct val="80000"/>
              </a:lnSpc>
              <a:buFontTx/>
              <a:buNone/>
            </a:pPr>
            <a:r>
              <a:rPr lang="en-US" altLang="en-US" sz="1600"/>
              <a:t>fermi.dlnorm = function(x, meanlog = 0, sdlog = 1, log = FALSE) {t = fermi.lnorm(x1,x2,pr); dlnorm(x,t[[1]],t[[2]],log)}</a:t>
            </a:r>
          </a:p>
          <a:p>
            <a:pPr>
              <a:lnSpc>
                <a:spcPct val="80000"/>
              </a:lnSpc>
              <a:buFontTx/>
              <a:buNone/>
            </a:pPr>
            <a:r>
              <a:rPr lang="en-US" altLang="en-US" sz="1600"/>
              <a:t>fermi.plnorm = function(q, meanlog = 0, sdlog = 1, lower.tail = TRUE, log.p = FALSE) {t = fermi.lnorm(x1,x2,pr); plnorm(q,t[[1]],t[[2]],lower.tail,log.p)}</a:t>
            </a:r>
          </a:p>
          <a:p>
            <a:pPr>
              <a:lnSpc>
                <a:spcPct val="80000"/>
              </a:lnSpc>
              <a:buFontTx/>
              <a:buNone/>
            </a:pPr>
            <a:r>
              <a:rPr lang="en-US" altLang="en-US" sz="1600"/>
              <a:t>fermi.qlnorm = function(p, meanlog = 0, sdlog = 1, lower.tail = TRUE, log.p = FALSE) {t = fermi.lnorm(x1,x2,pr); dlnorm(p,t[[1]],t[[2]],lower.tail,log.p)}</a:t>
            </a:r>
          </a:p>
          <a:p>
            <a:pPr>
              <a:lnSpc>
                <a:spcPct val="80000"/>
              </a:lnSpc>
              <a:buFontTx/>
              <a:buNone/>
            </a:pPr>
            <a:r>
              <a:rPr lang="en-US" altLang="en-US" sz="1600"/>
              <a:t>fermi.rlnorm = function(n, meanlog = 0, sdlog = 1) {t = fermi.lnorm(x1,x2,pr); rlnorm(n,t[[1]],t[[2]])}</a:t>
            </a:r>
          </a:p>
          <a:p>
            <a:pPr>
              <a:lnSpc>
                <a:spcPct val="80000"/>
              </a:lnSpc>
              <a:buFontTx/>
              <a:buNone/>
            </a:pPr>
            <a:endParaRPr lang="en-US" altLang="en-US" sz="1600"/>
          </a:p>
          <a:p>
            <a:pPr>
              <a:lnSpc>
                <a:spcPct val="80000"/>
              </a:lnSpc>
              <a:buFontTx/>
              <a:buNone/>
            </a:pPr>
            <a:r>
              <a:rPr lang="en-US" altLang="en-US" sz="1600"/>
              <a:t>fermi.norm = function(x1, x2, pr=0.9) {</a:t>
            </a:r>
          </a:p>
          <a:p>
            <a:pPr>
              <a:lnSpc>
                <a:spcPct val="80000"/>
              </a:lnSpc>
              <a:buFontTx/>
              <a:buNone/>
            </a:pPr>
            <a:r>
              <a:rPr lang="en-US" altLang="en-US" sz="1600"/>
              <a:t>  m = (x1 + x2) / 2</a:t>
            </a:r>
          </a:p>
          <a:p>
            <a:pPr>
              <a:lnSpc>
                <a:spcPct val="80000"/>
              </a:lnSpc>
              <a:buFontTx/>
              <a:buNone/>
            </a:pPr>
            <a:r>
              <a:rPr lang="en-US" altLang="en-US" sz="1600"/>
              <a:t>  s = (x2 - x1) / (2 * qnorm(pr))</a:t>
            </a:r>
          </a:p>
          <a:p>
            <a:pPr>
              <a:lnSpc>
                <a:spcPct val="80000"/>
              </a:lnSpc>
              <a:buFontTx/>
              <a:buNone/>
            </a:pPr>
            <a:r>
              <a:rPr lang="en-US" altLang="en-US" sz="1600"/>
              <a:t>  c(m, s)</a:t>
            </a:r>
          </a:p>
          <a:p>
            <a:pPr>
              <a:lnSpc>
                <a:spcPct val="80000"/>
              </a:lnSpc>
              <a:buFontTx/>
              <a:buNone/>
            </a:pPr>
            <a:r>
              <a:rPr lang="en-US" altLang="en-US" sz="1600"/>
              <a:t>  }</a:t>
            </a:r>
          </a:p>
          <a:p>
            <a:pPr>
              <a:lnSpc>
                <a:spcPct val="80000"/>
              </a:lnSpc>
              <a:buFontTx/>
              <a:buNone/>
            </a:pPr>
            <a:endParaRPr lang="en-US" altLang="en-US" sz="1200"/>
          </a:p>
          <a:p>
            <a:pPr>
              <a:lnSpc>
                <a:spcPct val="80000"/>
              </a:lnSpc>
              <a:buFontTx/>
              <a:buNone/>
            </a:pPr>
            <a:r>
              <a:rPr lang="en-US" altLang="en-US" sz="1600"/>
              <a:t>fermi.dnorm = function(x, x1, x2, pr=0.9, log = FALSE) {t = fermi.norm(x1,x2,pr); dnorm(x,t[[1]],t[[2]],log)}</a:t>
            </a:r>
          </a:p>
          <a:p>
            <a:pPr>
              <a:lnSpc>
                <a:spcPct val="80000"/>
              </a:lnSpc>
              <a:buFontTx/>
              <a:buNone/>
            </a:pPr>
            <a:r>
              <a:rPr lang="en-US" altLang="en-US" sz="1600"/>
              <a:t>fermi.pnorm = function(q, x1, x2, pr=0.9, lower.tail = TRUE, log.p = FALSE) {t = fermi.norm(x1,x2,pr); pnorm(q,t[[1]],t[[2]],lower.tail,log.p)}</a:t>
            </a:r>
          </a:p>
          <a:p>
            <a:pPr>
              <a:lnSpc>
                <a:spcPct val="80000"/>
              </a:lnSpc>
              <a:buFontTx/>
              <a:buNone/>
            </a:pPr>
            <a:r>
              <a:rPr lang="en-US" altLang="en-US" sz="1600"/>
              <a:t>fermi.qnorm = function(p, x1, x2, pr=0.9, lower.tail = TRUE, log.p = FALSE) {t = fermi.norm(x1,x2,pr); dnorm(p,t[[1]],t[[2]],lower.tail,log.p)}</a:t>
            </a:r>
          </a:p>
          <a:p>
            <a:pPr>
              <a:lnSpc>
                <a:spcPct val="80000"/>
              </a:lnSpc>
              <a:buFontTx/>
              <a:buNone/>
            </a:pPr>
            <a:r>
              <a:rPr lang="en-US" altLang="en-US" sz="1600"/>
              <a:t>fermi.rnorm = function(n, x1, x2, pr=0.9) {t = fermi.norm(x1,x2,pr); rnorm(n,t[[1]],t[[2]])}</a:t>
            </a:r>
          </a:p>
          <a:p>
            <a:pPr>
              <a:lnSpc>
                <a:spcPct val="80000"/>
              </a:lnSpc>
              <a:buFontTx/>
              <a:buNone/>
            </a:pPr>
            <a:endParaRPr lang="en-US" altLang="en-US" sz="1200"/>
          </a:p>
          <a:p>
            <a:pPr>
              <a:lnSpc>
                <a:spcPct val="80000"/>
              </a:lnSpc>
              <a:buFontTx/>
              <a:buNone/>
            </a:pPr>
            <a:endParaRPr lang="en-US" altLang="en-US" sz="1600"/>
          </a:p>
          <a:p>
            <a:pPr>
              <a:lnSpc>
                <a:spcPct val="80000"/>
              </a:lnSpc>
              <a:buFontTx/>
              <a:buNone/>
            </a:pPr>
            <a:endParaRPr lang="en-US" altLang="en-US" sz="1600"/>
          </a:p>
          <a:p>
            <a:pPr>
              <a:lnSpc>
                <a:spcPct val="80000"/>
              </a:lnSpc>
              <a:buFontTx/>
              <a:buNone/>
            </a:pPr>
            <a:endParaRPr lang="en-US" altLang="en-US" sz="1600"/>
          </a:p>
          <a:p>
            <a:pPr>
              <a:lnSpc>
                <a:spcPct val="80000"/>
              </a:lnSpc>
              <a:buFontTx/>
              <a:buNone/>
            </a:pPr>
            <a:r>
              <a:rPr lang="en-US" altLang="en-US" sz="1600"/>
              <a:t>################################################################</a:t>
            </a:r>
          </a:p>
          <a:p>
            <a:pPr>
              <a:lnSpc>
                <a:spcPct val="80000"/>
              </a:lnSpc>
              <a:buFontTx/>
              <a:buNone/>
            </a:pPr>
            <a:r>
              <a:rPr lang="en-US" altLang="en-US" sz="1600"/>
              <a:t># testing</a:t>
            </a:r>
          </a:p>
          <a:p>
            <a:pPr>
              <a:lnSpc>
                <a:spcPct val="80000"/>
              </a:lnSpc>
              <a:buFontTx/>
              <a:buNone/>
            </a:pPr>
            <a:endParaRPr lang="en-US" altLang="en-US" sz="1600"/>
          </a:p>
          <a:p>
            <a:pPr>
              <a:lnSpc>
                <a:spcPct val="80000"/>
              </a:lnSpc>
              <a:buFontTx/>
              <a:buNone/>
            </a:pPr>
            <a:r>
              <a:rPr lang="en-US" altLang="en-US" sz="1600"/>
              <a:t>fermi.norm.test = function(xL=0, xU=1, p=0.9) {</a:t>
            </a:r>
          </a:p>
          <a:p>
            <a:pPr>
              <a:lnSpc>
                <a:spcPct val="80000"/>
              </a:lnSpc>
              <a:buFontTx/>
              <a:buNone/>
            </a:pPr>
            <a:r>
              <a:rPr lang="en-US" altLang="en-US" sz="1600"/>
              <a:t>  t = fermi.norm(xL,xU,p)</a:t>
            </a:r>
          </a:p>
          <a:p>
            <a:pPr>
              <a:lnSpc>
                <a:spcPct val="80000"/>
              </a:lnSpc>
              <a:buFontTx/>
              <a:buNone/>
            </a:pPr>
            <a:r>
              <a:rPr lang="en-US" altLang="en-US" sz="1600"/>
              <a:t>  r = (xU-xL)/2</a:t>
            </a:r>
          </a:p>
          <a:p>
            <a:pPr>
              <a:lnSpc>
                <a:spcPct val="80000"/>
              </a:lnSpc>
              <a:buFontTx/>
              <a:buNone/>
            </a:pPr>
            <a:r>
              <a:rPr lang="en-US" altLang="en-US" sz="1600"/>
              <a:t>  r = c(xL-r,xU+r)</a:t>
            </a:r>
          </a:p>
          <a:p>
            <a:pPr>
              <a:lnSpc>
                <a:spcPct val="80000"/>
              </a:lnSpc>
              <a:buFontTx/>
              <a:buNone/>
            </a:pPr>
            <a:r>
              <a:rPr lang="en-US" altLang="en-US" sz="1600"/>
              <a:t>  plot(c(xL,xL,xU,xU),c(1,0,0,1),col='red',type='l',xlim=r,xlab='',ylab='Cumulative probability')</a:t>
            </a:r>
          </a:p>
          <a:p>
            <a:pPr>
              <a:lnSpc>
                <a:spcPct val="80000"/>
              </a:lnSpc>
              <a:buFontTx/>
              <a:buNone/>
            </a:pPr>
            <a:r>
              <a:rPr lang="en-US" altLang="en-US" sz="1600"/>
              <a:t>  lines(c(r[[1]],r[[2]]),c(1-p,1-p),col='lightgray')</a:t>
            </a:r>
          </a:p>
          <a:p>
            <a:pPr>
              <a:lnSpc>
                <a:spcPct val="80000"/>
              </a:lnSpc>
              <a:buFontTx/>
              <a:buNone/>
            </a:pPr>
            <a:r>
              <a:rPr lang="en-US" altLang="en-US" sz="1600"/>
              <a:t>  lines(c(r[[1]],r[[2]]),c(p,p),col='lightgray')</a:t>
            </a:r>
          </a:p>
          <a:p>
            <a:pPr>
              <a:lnSpc>
                <a:spcPct val="80000"/>
              </a:lnSpc>
              <a:buFontTx/>
              <a:buNone/>
            </a:pPr>
            <a:r>
              <a:rPr lang="en-US" altLang="en-US" sz="1600"/>
              <a:t>  x = seq(r[[1]],r[[2]],length.out= 300)</a:t>
            </a:r>
          </a:p>
          <a:p>
            <a:pPr>
              <a:lnSpc>
                <a:spcPct val="80000"/>
              </a:lnSpc>
              <a:buFontTx/>
              <a:buNone/>
            </a:pPr>
            <a:r>
              <a:rPr lang="en-US" altLang="en-US" sz="1600"/>
              <a:t>  lines(x,pnorm(x,t[[1]],t[[2]]))</a:t>
            </a:r>
          </a:p>
          <a:p>
            <a:pPr>
              <a:lnSpc>
                <a:spcPct val="80000"/>
              </a:lnSpc>
              <a:buFontTx/>
              <a:buNone/>
            </a:pPr>
            <a:r>
              <a:rPr lang="en-US" altLang="en-US" sz="1600"/>
              <a:t>  }</a:t>
            </a:r>
          </a:p>
          <a:p>
            <a:pPr>
              <a:lnSpc>
                <a:spcPct val="80000"/>
              </a:lnSpc>
              <a:buFontTx/>
              <a:buNone/>
            </a:pPr>
            <a:endParaRPr lang="en-US" altLang="en-US" sz="1600"/>
          </a:p>
          <a:p>
            <a:pPr>
              <a:lnSpc>
                <a:spcPct val="80000"/>
              </a:lnSpc>
              <a:buFontTx/>
              <a:buNone/>
            </a:pPr>
            <a:r>
              <a:rPr lang="en-US" altLang="en-US" sz="1600"/>
              <a:t>fermi.lnorm.test = function(xL=0, xU=1, p=0.9) {</a:t>
            </a:r>
          </a:p>
          <a:p>
            <a:pPr>
              <a:lnSpc>
                <a:spcPct val="80000"/>
              </a:lnSpc>
              <a:buFontTx/>
              <a:buNone/>
            </a:pPr>
            <a:r>
              <a:rPr lang="en-US" altLang="en-US" sz="1600"/>
              <a:t>  t = fermi.lnorm(xL,xU,p)</a:t>
            </a:r>
          </a:p>
          <a:p>
            <a:pPr>
              <a:lnSpc>
                <a:spcPct val="80000"/>
              </a:lnSpc>
              <a:buFontTx/>
              <a:buNone/>
            </a:pPr>
            <a:r>
              <a:rPr lang="en-US" altLang="en-US" sz="1600"/>
              <a:t>  r = (xU-xL)/2</a:t>
            </a:r>
          </a:p>
          <a:p>
            <a:pPr>
              <a:lnSpc>
                <a:spcPct val="80000"/>
              </a:lnSpc>
              <a:buFontTx/>
              <a:buNone/>
            </a:pPr>
            <a:r>
              <a:rPr lang="en-US" altLang="en-US" sz="1600"/>
              <a:t>  r = c(xL-r,xU+r)</a:t>
            </a:r>
          </a:p>
          <a:p>
            <a:pPr>
              <a:lnSpc>
                <a:spcPct val="80000"/>
              </a:lnSpc>
              <a:buFontTx/>
              <a:buNone/>
            </a:pPr>
            <a:r>
              <a:rPr lang="en-US" altLang="en-US" sz="1600"/>
              <a:t>  plot(c(xL,xL,xU,xU),c(1,0,0,1),col='red',type='l',xlim=r,xlab='',ylab='Cumulative probability')</a:t>
            </a:r>
          </a:p>
          <a:p>
            <a:pPr>
              <a:lnSpc>
                <a:spcPct val="80000"/>
              </a:lnSpc>
              <a:buFontTx/>
              <a:buNone/>
            </a:pPr>
            <a:r>
              <a:rPr lang="en-US" altLang="en-US" sz="1600"/>
              <a:t>  lines(c(r[[1]],r[[2]]),c(1-p,1-p),col='lightgray')</a:t>
            </a:r>
          </a:p>
          <a:p>
            <a:pPr>
              <a:lnSpc>
                <a:spcPct val="80000"/>
              </a:lnSpc>
              <a:buFontTx/>
              <a:buNone/>
            </a:pPr>
            <a:r>
              <a:rPr lang="en-US" altLang="en-US" sz="1600"/>
              <a:t>  lines(c(r[[1]],r[[2]]),c(p,p),col='lightgray')</a:t>
            </a:r>
          </a:p>
          <a:p>
            <a:pPr>
              <a:lnSpc>
                <a:spcPct val="80000"/>
              </a:lnSpc>
              <a:buFontTx/>
              <a:buNone/>
            </a:pPr>
            <a:r>
              <a:rPr lang="en-US" altLang="en-US" sz="1600"/>
              <a:t>  x = seq(r[[1]],r[[2]],length.out= 300)</a:t>
            </a:r>
          </a:p>
          <a:p>
            <a:pPr>
              <a:lnSpc>
                <a:spcPct val="80000"/>
              </a:lnSpc>
              <a:buFontTx/>
              <a:buNone/>
            </a:pPr>
            <a:r>
              <a:rPr lang="en-US" altLang="en-US" sz="1600"/>
              <a:t>  lines(x,plnorm(x,t[[1]],t[[2]]))</a:t>
            </a:r>
          </a:p>
          <a:p>
            <a:pPr>
              <a:lnSpc>
                <a:spcPct val="80000"/>
              </a:lnSpc>
              <a:buFontTx/>
              <a:buNone/>
            </a:pPr>
            <a:r>
              <a:rPr lang="en-US" altLang="en-US" sz="1600"/>
              <a:t>  }</a:t>
            </a:r>
          </a:p>
          <a:p>
            <a:pPr>
              <a:lnSpc>
                <a:spcPct val="80000"/>
              </a:lnSpc>
              <a:buFontTx/>
              <a:buNone/>
            </a:pPr>
            <a:endParaRPr lang="en-US" altLang="en-US" sz="1600"/>
          </a:p>
          <a:p>
            <a:pPr>
              <a:lnSpc>
                <a:spcPct val="80000"/>
              </a:lnSpc>
              <a:buFontTx/>
              <a:buNone/>
            </a:pPr>
            <a:endParaRPr lang="en-US" altLang="en-US" sz="1600"/>
          </a:p>
          <a:p>
            <a:pPr>
              <a:lnSpc>
                <a:spcPct val="80000"/>
              </a:lnSpc>
              <a:buFontTx/>
              <a:buNone/>
            </a:pPr>
            <a:endParaRPr lang="en-US" altLang="en-US" sz="1600"/>
          </a:p>
          <a:p>
            <a:pPr>
              <a:lnSpc>
                <a:spcPct val="80000"/>
              </a:lnSpc>
              <a:buFontTx/>
              <a:buNone/>
            </a:pPr>
            <a:r>
              <a:rPr lang="en-US" altLang="en-US" sz="1600"/>
              <a:t>fermi.norm(5,20)</a:t>
            </a:r>
          </a:p>
          <a:p>
            <a:pPr>
              <a:lnSpc>
                <a:spcPct val="80000"/>
              </a:lnSpc>
              <a:buFontTx/>
              <a:buNone/>
            </a:pPr>
            <a:r>
              <a:rPr lang="en-US" altLang="en-US" sz="1600"/>
              <a:t>fermi.norm.test(5,20)</a:t>
            </a:r>
          </a:p>
          <a:p>
            <a:pPr>
              <a:lnSpc>
                <a:spcPct val="80000"/>
              </a:lnSpc>
              <a:buFontTx/>
              <a:buNone/>
            </a:pPr>
            <a:endParaRPr lang="en-US" altLang="en-US" sz="1600"/>
          </a:p>
          <a:p>
            <a:pPr>
              <a:lnSpc>
                <a:spcPct val="80000"/>
              </a:lnSpc>
              <a:buFontTx/>
              <a:buNone/>
            </a:pPr>
            <a:endParaRPr lang="en-US" altLang="en-US" sz="1600"/>
          </a:p>
          <a:p>
            <a:pPr>
              <a:lnSpc>
                <a:spcPct val="80000"/>
              </a:lnSpc>
              <a:buFontTx/>
              <a:buNone/>
            </a:pPr>
            <a:r>
              <a:rPr lang="en-US" altLang="en-US" sz="1600"/>
              <a:t>fermi.lnorm(3,100)</a:t>
            </a:r>
          </a:p>
          <a:p>
            <a:pPr>
              <a:lnSpc>
                <a:spcPct val="80000"/>
              </a:lnSpc>
              <a:buFontTx/>
              <a:buNone/>
            </a:pPr>
            <a:r>
              <a:rPr lang="en-US" altLang="en-US" sz="1600"/>
              <a:t>fermi.lnorm.test(3,100)</a:t>
            </a:r>
          </a:p>
        </p:txBody>
      </p:sp>
      <p:sp>
        <p:nvSpPr>
          <p:cNvPr id="95236" name="WordArt 4"/>
          <p:cNvSpPr>
            <a:spLocks noChangeArrowheads="1" noChangeShapeType="1" noTextEdit="1"/>
          </p:cNvSpPr>
          <p:nvPr/>
        </p:nvSpPr>
        <p:spPr bwMode="auto">
          <a:xfrm>
            <a:off x="4114800" y="4495800"/>
            <a:ext cx="1295400" cy="523875"/>
          </a:xfrm>
          <a:prstGeom prst="rect">
            <a:avLst/>
          </a:prstGeom>
        </p:spPr>
        <p:txBody>
          <a:bodyPr wrap="none" fromWordArt="1">
            <a:prstTxWarp prst="textSlantUp">
              <a:avLst>
                <a:gd name="adj" fmla="val 32056"/>
              </a:avLst>
            </a:prstTxWarp>
          </a:bodyPr>
          <a:lstStyle/>
          <a:p>
            <a:pPr algn="ctr"/>
            <a:r>
              <a:rPr lang="en-US" sz="3600" kern="10">
                <a:ln w="9525">
                  <a:solidFill>
                    <a:srgbClr val="CC99FF"/>
                  </a:solidFill>
                  <a:round/>
                  <a:headEnd/>
                  <a:tailEnd/>
                </a:ln>
                <a:gradFill rotWithShape="1">
                  <a:gsLst>
                    <a:gs pos="0">
                      <a:srgbClr val="6600CC"/>
                    </a:gs>
                    <a:gs pos="100000">
                      <a:srgbClr val="CC00CC"/>
                    </a:gs>
                  </a:gsLst>
                  <a:lin ang="5400000" scaled="1"/>
                </a:gradFill>
                <a:effectLst>
                  <a:outerShdw dist="53882" dir="2700000" algn="ctr" rotWithShape="0">
                    <a:srgbClr val="9999FF">
                      <a:alpha val="79999"/>
                    </a:srgbClr>
                  </a:outerShdw>
                </a:effectLst>
                <a:latin typeface="Impact" panose="020B0806030902050204" pitchFamily="34" charset="0"/>
              </a:rPr>
              <a:t>normal</a:t>
            </a:r>
          </a:p>
        </p:txBody>
      </p:sp>
      <p:sp>
        <p:nvSpPr>
          <p:cNvPr id="95237" name="WordArt 5"/>
          <p:cNvSpPr>
            <a:spLocks noChangeArrowheads="1" noChangeShapeType="1" noTextEdit="1"/>
          </p:cNvSpPr>
          <p:nvPr/>
        </p:nvSpPr>
        <p:spPr bwMode="auto">
          <a:xfrm rot="-163579">
            <a:off x="4114800" y="1828800"/>
            <a:ext cx="1981200" cy="600075"/>
          </a:xfrm>
          <a:prstGeom prst="rect">
            <a:avLst/>
          </a:prstGeom>
        </p:spPr>
        <p:txBody>
          <a:bodyPr wrap="none" fromWordArt="1">
            <a:prstTxWarp prst="textSlantUp">
              <a:avLst>
                <a:gd name="adj" fmla="val 32056"/>
              </a:avLst>
            </a:prstTxWarp>
          </a:bodyPr>
          <a:lstStyle/>
          <a:p>
            <a:pPr algn="ctr"/>
            <a:r>
              <a:rPr lang="en-US" sz="3600" kern="10">
                <a:ln w="9525">
                  <a:solidFill>
                    <a:srgbClr val="CC99FF"/>
                  </a:solidFill>
                  <a:round/>
                  <a:headEnd/>
                  <a:tailEnd/>
                </a:ln>
                <a:gradFill rotWithShape="1">
                  <a:gsLst>
                    <a:gs pos="0">
                      <a:srgbClr val="6600CC"/>
                    </a:gs>
                    <a:gs pos="100000">
                      <a:srgbClr val="CC00CC"/>
                    </a:gs>
                  </a:gsLst>
                  <a:lin ang="5520000" scaled="1"/>
                </a:gradFill>
                <a:effectLst>
                  <a:outerShdw dist="53882" dir="2700000" algn="ctr" rotWithShape="0">
                    <a:srgbClr val="9999FF">
                      <a:alpha val="79999"/>
                    </a:srgbClr>
                  </a:outerShdw>
                </a:effectLst>
                <a:latin typeface="Impact" panose="020B0806030902050204" pitchFamily="34" charset="0"/>
              </a:rPr>
              <a:t>lognormal</a:t>
            </a:r>
          </a:p>
        </p:txBody>
      </p:sp>
    </p:spTree>
    <p:extLst>
      <p:ext uri="{BB962C8B-B14F-4D97-AF65-F5344CB8AC3E}">
        <p14:creationId xmlns:p14="http://schemas.microsoft.com/office/powerpoint/2010/main" val="2586077304"/>
      </p:ext>
    </p:extLst>
  </p:cSld>
  <p:clrMapOvr>
    <a:masterClrMapping/>
  </p:clrMapOvr>
</p:sld>
</file>

<file path=ppt/slides/slide4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6258" name="Rectangle 2"/>
          <p:cNvSpPr>
            <a:spLocks noGrp="1" noChangeArrowheads="1"/>
          </p:cNvSpPr>
          <p:nvPr>
            <p:ph type="title"/>
          </p:nvPr>
        </p:nvSpPr>
        <p:spPr/>
        <p:txBody>
          <a:bodyPr/>
          <a:lstStyle/>
          <a:p>
            <a:r>
              <a:rPr lang="en-US" altLang="en-US"/>
              <a:t>Fermi examples</a:t>
            </a:r>
          </a:p>
        </p:txBody>
      </p:sp>
      <p:sp>
        <p:nvSpPr>
          <p:cNvPr id="96259" name="Freeform 3"/>
          <p:cNvSpPr>
            <a:spLocks/>
          </p:cNvSpPr>
          <p:nvPr/>
        </p:nvSpPr>
        <p:spPr bwMode="auto">
          <a:xfrm>
            <a:off x="1766888" y="5822950"/>
            <a:ext cx="1452562" cy="1588"/>
          </a:xfrm>
          <a:custGeom>
            <a:avLst/>
            <a:gdLst>
              <a:gd name="T0" fmla="*/ 0 w 915"/>
              <a:gd name="T1" fmla="*/ 0 h 1"/>
              <a:gd name="T2" fmla="*/ 2147483647 w 915"/>
              <a:gd name="T3" fmla="*/ 0 h 1"/>
              <a:gd name="T4" fmla="*/ 0 60000 65536"/>
              <a:gd name="T5" fmla="*/ 0 60000 65536"/>
              <a:gd name="T6" fmla="*/ 0 w 915"/>
              <a:gd name="T7" fmla="*/ 0 h 1"/>
              <a:gd name="T8" fmla="*/ 915 w 915"/>
              <a:gd name="T9" fmla="*/ 1 h 1"/>
            </a:gdLst>
            <a:ahLst/>
            <a:cxnLst>
              <a:cxn ang="T4">
                <a:pos x="T0" y="T1"/>
              </a:cxn>
              <a:cxn ang="T5">
                <a:pos x="T2" y="T3"/>
              </a:cxn>
            </a:cxnLst>
            <a:rect l="T6" t="T7" r="T8" b="T9"/>
            <a:pathLst>
              <a:path w="915" h="1">
                <a:moveTo>
                  <a:pt x="0" y="0"/>
                </a:moveTo>
                <a:lnTo>
                  <a:pt x="915" y="0"/>
                </a:lnTo>
              </a:path>
            </a:pathLst>
          </a:custGeom>
          <a:noFill/>
          <a:ln w="38100" cap="rnd"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6260" name="Line 4"/>
          <p:cNvSpPr>
            <a:spLocks noChangeShapeType="1"/>
          </p:cNvSpPr>
          <p:nvPr/>
        </p:nvSpPr>
        <p:spPr bwMode="auto">
          <a:xfrm>
            <a:off x="1276350" y="5891213"/>
            <a:ext cx="2433638" cy="0"/>
          </a:xfrm>
          <a:prstGeom prst="line">
            <a:avLst/>
          </a:prstGeom>
          <a:noFill/>
          <a:ln w="6350"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6261" name="Line 5"/>
          <p:cNvSpPr>
            <a:spLocks noChangeShapeType="1"/>
          </p:cNvSpPr>
          <p:nvPr/>
        </p:nvSpPr>
        <p:spPr bwMode="auto">
          <a:xfrm>
            <a:off x="1276350" y="5891213"/>
            <a:ext cx="0" cy="61912"/>
          </a:xfrm>
          <a:prstGeom prst="line">
            <a:avLst/>
          </a:prstGeom>
          <a:noFill/>
          <a:ln w="6350"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6262" name="Line 6"/>
          <p:cNvSpPr>
            <a:spLocks noChangeShapeType="1"/>
          </p:cNvSpPr>
          <p:nvPr/>
        </p:nvSpPr>
        <p:spPr bwMode="auto">
          <a:xfrm>
            <a:off x="1766888" y="5891213"/>
            <a:ext cx="0" cy="61912"/>
          </a:xfrm>
          <a:prstGeom prst="line">
            <a:avLst/>
          </a:prstGeom>
          <a:noFill/>
          <a:ln w="6350"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6263" name="Line 7"/>
          <p:cNvSpPr>
            <a:spLocks noChangeShapeType="1"/>
          </p:cNvSpPr>
          <p:nvPr/>
        </p:nvSpPr>
        <p:spPr bwMode="auto">
          <a:xfrm>
            <a:off x="2247900" y="5891213"/>
            <a:ext cx="0" cy="61912"/>
          </a:xfrm>
          <a:prstGeom prst="line">
            <a:avLst/>
          </a:prstGeom>
          <a:noFill/>
          <a:ln w="6350"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6264" name="Line 8"/>
          <p:cNvSpPr>
            <a:spLocks noChangeShapeType="1"/>
          </p:cNvSpPr>
          <p:nvPr/>
        </p:nvSpPr>
        <p:spPr bwMode="auto">
          <a:xfrm>
            <a:off x="2738438" y="5891213"/>
            <a:ext cx="0" cy="61912"/>
          </a:xfrm>
          <a:prstGeom prst="line">
            <a:avLst/>
          </a:prstGeom>
          <a:noFill/>
          <a:ln w="6350"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6265" name="Line 9"/>
          <p:cNvSpPr>
            <a:spLocks noChangeShapeType="1"/>
          </p:cNvSpPr>
          <p:nvPr/>
        </p:nvSpPr>
        <p:spPr bwMode="auto">
          <a:xfrm>
            <a:off x="3219450" y="5891213"/>
            <a:ext cx="0" cy="61912"/>
          </a:xfrm>
          <a:prstGeom prst="line">
            <a:avLst/>
          </a:prstGeom>
          <a:noFill/>
          <a:ln w="6350"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6266" name="Line 10"/>
          <p:cNvSpPr>
            <a:spLocks noChangeShapeType="1"/>
          </p:cNvSpPr>
          <p:nvPr/>
        </p:nvSpPr>
        <p:spPr bwMode="auto">
          <a:xfrm>
            <a:off x="3709988" y="5891213"/>
            <a:ext cx="0" cy="61912"/>
          </a:xfrm>
          <a:prstGeom prst="line">
            <a:avLst/>
          </a:prstGeom>
          <a:noFill/>
          <a:ln w="6350"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6267" name="Rectangle 11"/>
          <p:cNvSpPr>
            <a:spLocks noChangeArrowheads="1"/>
          </p:cNvSpPr>
          <p:nvPr/>
        </p:nvSpPr>
        <p:spPr bwMode="auto">
          <a:xfrm>
            <a:off x="1217613" y="6049963"/>
            <a:ext cx="98425"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1400">
                <a:solidFill>
                  <a:srgbClr val="000000"/>
                </a:solidFill>
                <a:latin typeface="Arial" panose="020B0604020202020204" pitchFamily="34" charset="0"/>
              </a:rPr>
              <a:t>0</a:t>
            </a:r>
            <a:endParaRPr lang="en-US" altLang="en-US" sz="1400">
              <a:latin typeface="Arial" panose="020B0604020202020204" pitchFamily="34" charset="0"/>
            </a:endParaRPr>
          </a:p>
        </p:txBody>
      </p:sp>
      <p:sp>
        <p:nvSpPr>
          <p:cNvPr id="96268" name="Rectangle 12"/>
          <p:cNvSpPr>
            <a:spLocks noChangeArrowheads="1"/>
          </p:cNvSpPr>
          <p:nvPr/>
        </p:nvSpPr>
        <p:spPr bwMode="auto">
          <a:xfrm>
            <a:off x="1708150" y="6049963"/>
            <a:ext cx="98425"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1400">
                <a:solidFill>
                  <a:srgbClr val="000000"/>
                </a:solidFill>
                <a:latin typeface="Arial" panose="020B0604020202020204" pitchFamily="34" charset="0"/>
              </a:rPr>
              <a:t>5</a:t>
            </a:r>
            <a:endParaRPr lang="en-US" altLang="en-US" sz="1400">
              <a:latin typeface="Arial" panose="020B0604020202020204" pitchFamily="34" charset="0"/>
            </a:endParaRPr>
          </a:p>
        </p:txBody>
      </p:sp>
      <p:sp>
        <p:nvSpPr>
          <p:cNvPr id="96269" name="Rectangle 13"/>
          <p:cNvSpPr>
            <a:spLocks noChangeArrowheads="1"/>
          </p:cNvSpPr>
          <p:nvPr/>
        </p:nvSpPr>
        <p:spPr bwMode="auto">
          <a:xfrm>
            <a:off x="2155825" y="6049963"/>
            <a:ext cx="1968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1400">
                <a:solidFill>
                  <a:srgbClr val="000000"/>
                </a:solidFill>
                <a:latin typeface="Arial" panose="020B0604020202020204" pitchFamily="34" charset="0"/>
              </a:rPr>
              <a:t>10</a:t>
            </a:r>
            <a:endParaRPr lang="en-US" altLang="en-US" sz="1400">
              <a:latin typeface="Arial" panose="020B0604020202020204" pitchFamily="34" charset="0"/>
            </a:endParaRPr>
          </a:p>
        </p:txBody>
      </p:sp>
      <p:sp>
        <p:nvSpPr>
          <p:cNvPr id="96270" name="Rectangle 14"/>
          <p:cNvSpPr>
            <a:spLocks noChangeArrowheads="1"/>
          </p:cNvSpPr>
          <p:nvPr/>
        </p:nvSpPr>
        <p:spPr bwMode="auto">
          <a:xfrm>
            <a:off x="2646363" y="6049963"/>
            <a:ext cx="1968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1400">
                <a:solidFill>
                  <a:srgbClr val="000000"/>
                </a:solidFill>
                <a:latin typeface="Arial" panose="020B0604020202020204" pitchFamily="34" charset="0"/>
              </a:rPr>
              <a:t>15</a:t>
            </a:r>
            <a:endParaRPr lang="en-US" altLang="en-US" sz="1400">
              <a:latin typeface="Arial" panose="020B0604020202020204" pitchFamily="34" charset="0"/>
            </a:endParaRPr>
          </a:p>
        </p:txBody>
      </p:sp>
      <p:sp>
        <p:nvSpPr>
          <p:cNvPr id="96271" name="Rectangle 15"/>
          <p:cNvSpPr>
            <a:spLocks noChangeArrowheads="1"/>
          </p:cNvSpPr>
          <p:nvPr/>
        </p:nvSpPr>
        <p:spPr bwMode="auto">
          <a:xfrm>
            <a:off x="3127375" y="6049963"/>
            <a:ext cx="1968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1400">
                <a:solidFill>
                  <a:srgbClr val="000000"/>
                </a:solidFill>
                <a:latin typeface="Arial" panose="020B0604020202020204" pitchFamily="34" charset="0"/>
              </a:rPr>
              <a:t>20</a:t>
            </a:r>
            <a:endParaRPr lang="en-US" altLang="en-US" sz="1400">
              <a:latin typeface="Arial" panose="020B0604020202020204" pitchFamily="34" charset="0"/>
            </a:endParaRPr>
          </a:p>
        </p:txBody>
      </p:sp>
      <p:sp>
        <p:nvSpPr>
          <p:cNvPr id="96272" name="Rectangle 16"/>
          <p:cNvSpPr>
            <a:spLocks noChangeArrowheads="1"/>
          </p:cNvSpPr>
          <p:nvPr/>
        </p:nvSpPr>
        <p:spPr bwMode="auto">
          <a:xfrm>
            <a:off x="3617913" y="6049963"/>
            <a:ext cx="1968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1400">
                <a:solidFill>
                  <a:srgbClr val="000000"/>
                </a:solidFill>
                <a:latin typeface="Arial" panose="020B0604020202020204" pitchFamily="34" charset="0"/>
              </a:rPr>
              <a:t>25</a:t>
            </a:r>
            <a:endParaRPr lang="en-US" altLang="en-US" sz="1400">
              <a:latin typeface="Arial" panose="020B0604020202020204" pitchFamily="34" charset="0"/>
            </a:endParaRPr>
          </a:p>
        </p:txBody>
      </p:sp>
      <p:sp>
        <p:nvSpPr>
          <p:cNvPr id="96273" name="Line 17"/>
          <p:cNvSpPr>
            <a:spLocks noChangeShapeType="1"/>
          </p:cNvSpPr>
          <p:nvPr/>
        </p:nvSpPr>
        <p:spPr bwMode="auto">
          <a:xfrm flipV="1">
            <a:off x="919163" y="4195763"/>
            <a:ext cx="0" cy="1627187"/>
          </a:xfrm>
          <a:prstGeom prst="line">
            <a:avLst/>
          </a:prstGeom>
          <a:noFill/>
          <a:ln w="6350"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6274" name="Line 18"/>
          <p:cNvSpPr>
            <a:spLocks noChangeShapeType="1"/>
          </p:cNvSpPr>
          <p:nvPr/>
        </p:nvSpPr>
        <p:spPr bwMode="auto">
          <a:xfrm flipH="1">
            <a:off x="857250" y="5822950"/>
            <a:ext cx="61913" cy="0"/>
          </a:xfrm>
          <a:prstGeom prst="line">
            <a:avLst/>
          </a:prstGeom>
          <a:noFill/>
          <a:ln w="6350"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6275" name="Line 19"/>
          <p:cNvSpPr>
            <a:spLocks noChangeShapeType="1"/>
          </p:cNvSpPr>
          <p:nvPr/>
        </p:nvSpPr>
        <p:spPr bwMode="auto">
          <a:xfrm flipH="1">
            <a:off x="857250" y="5008563"/>
            <a:ext cx="61913" cy="0"/>
          </a:xfrm>
          <a:prstGeom prst="line">
            <a:avLst/>
          </a:prstGeom>
          <a:noFill/>
          <a:ln w="6350"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6276" name="Line 20"/>
          <p:cNvSpPr>
            <a:spLocks noChangeShapeType="1"/>
          </p:cNvSpPr>
          <p:nvPr/>
        </p:nvSpPr>
        <p:spPr bwMode="auto">
          <a:xfrm flipH="1">
            <a:off x="857250" y="4195763"/>
            <a:ext cx="61913" cy="0"/>
          </a:xfrm>
          <a:prstGeom prst="line">
            <a:avLst/>
          </a:prstGeom>
          <a:noFill/>
          <a:ln w="6350"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6277" name="Rectangle 21"/>
          <p:cNvSpPr>
            <a:spLocks noChangeArrowheads="1"/>
          </p:cNvSpPr>
          <p:nvPr/>
        </p:nvSpPr>
        <p:spPr bwMode="auto">
          <a:xfrm>
            <a:off x="592138" y="5703888"/>
            <a:ext cx="246062"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1400">
                <a:solidFill>
                  <a:srgbClr val="000000"/>
                </a:solidFill>
                <a:latin typeface="Arial" panose="020B0604020202020204" pitchFamily="34" charset="0"/>
              </a:rPr>
              <a:t>0.0</a:t>
            </a:r>
            <a:endParaRPr lang="en-US" altLang="en-US" sz="1400">
              <a:latin typeface="Arial" panose="020B0604020202020204" pitchFamily="34" charset="0"/>
            </a:endParaRPr>
          </a:p>
        </p:txBody>
      </p:sp>
      <p:sp>
        <p:nvSpPr>
          <p:cNvPr id="96278" name="Rectangle 22"/>
          <p:cNvSpPr>
            <a:spLocks noChangeArrowheads="1"/>
          </p:cNvSpPr>
          <p:nvPr/>
        </p:nvSpPr>
        <p:spPr bwMode="auto">
          <a:xfrm>
            <a:off x="592138" y="4900613"/>
            <a:ext cx="246062"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1400">
                <a:solidFill>
                  <a:srgbClr val="000000"/>
                </a:solidFill>
                <a:latin typeface="Arial" panose="020B0604020202020204" pitchFamily="34" charset="0"/>
              </a:rPr>
              <a:t>0.5</a:t>
            </a:r>
            <a:endParaRPr lang="en-US" altLang="en-US" sz="1400">
              <a:latin typeface="Arial" panose="020B0604020202020204" pitchFamily="34" charset="0"/>
            </a:endParaRPr>
          </a:p>
        </p:txBody>
      </p:sp>
      <p:sp>
        <p:nvSpPr>
          <p:cNvPr id="96279" name="Rectangle 23"/>
          <p:cNvSpPr>
            <a:spLocks noChangeArrowheads="1"/>
          </p:cNvSpPr>
          <p:nvPr/>
        </p:nvSpPr>
        <p:spPr bwMode="auto">
          <a:xfrm>
            <a:off x="592138" y="4073525"/>
            <a:ext cx="246062"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1400">
                <a:solidFill>
                  <a:srgbClr val="000000"/>
                </a:solidFill>
                <a:latin typeface="Arial" panose="020B0604020202020204" pitchFamily="34" charset="0"/>
              </a:rPr>
              <a:t>1.0</a:t>
            </a:r>
            <a:endParaRPr lang="en-US" altLang="en-US" sz="1400">
              <a:latin typeface="Arial" panose="020B0604020202020204" pitchFamily="34" charset="0"/>
            </a:endParaRPr>
          </a:p>
        </p:txBody>
      </p:sp>
      <p:sp>
        <p:nvSpPr>
          <p:cNvPr id="96280" name="Rectangle 24"/>
          <p:cNvSpPr>
            <a:spLocks noChangeArrowheads="1"/>
          </p:cNvSpPr>
          <p:nvPr/>
        </p:nvSpPr>
        <p:spPr bwMode="auto">
          <a:xfrm>
            <a:off x="919163" y="4127500"/>
            <a:ext cx="3148012" cy="1763713"/>
          </a:xfrm>
          <a:prstGeom prst="rect">
            <a:avLst/>
          </a:prstGeom>
          <a:noFill/>
          <a:ln w="6350"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p>
        </p:txBody>
      </p:sp>
      <p:sp>
        <p:nvSpPr>
          <p:cNvPr id="96281" name="Rectangle 25"/>
          <p:cNvSpPr>
            <a:spLocks noChangeArrowheads="1"/>
          </p:cNvSpPr>
          <p:nvPr/>
        </p:nvSpPr>
        <p:spPr bwMode="auto">
          <a:xfrm rot="-5400000">
            <a:off x="-273843" y="4929981"/>
            <a:ext cx="1492250" cy="182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1200">
                <a:solidFill>
                  <a:srgbClr val="000000"/>
                </a:solidFill>
                <a:latin typeface="Arial" panose="020B0604020202020204" pitchFamily="34" charset="0"/>
              </a:rPr>
              <a:t>Cumulative probability</a:t>
            </a:r>
            <a:endParaRPr lang="en-US" altLang="en-US" sz="1200">
              <a:latin typeface="Arial" panose="020B0604020202020204" pitchFamily="34" charset="0"/>
            </a:endParaRPr>
          </a:p>
        </p:txBody>
      </p:sp>
      <p:sp>
        <p:nvSpPr>
          <p:cNvPr id="686106" name="Freeform 26"/>
          <p:cNvSpPr>
            <a:spLocks/>
          </p:cNvSpPr>
          <p:nvPr/>
        </p:nvSpPr>
        <p:spPr bwMode="auto">
          <a:xfrm>
            <a:off x="1035050" y="4202113"/>
            <a:ext cx="2916238" cy="1612900"/>
          </a:xfrm>
          <a:custGeom>
            <a:avLst/>
            <a:gdLst>
              <a:gd name="T0" fmla="*/ 2147483647 w 423"/>
              <a:gd name="T1" fmla="*/ 2147483647 h 234"/>
              <a:gd name="T2" fmla="*/ 2147483647 w 423"/>
              <a:gd name="T3" fmla="*/ 2147483647 h 234"/>
              <a:gd name="T4" fmla="*/ 2147483647 w 423"/>
              <a:gd name="T5" fmla="*/ 2147483647 h 234"/>
              <a:gd name="T6" fmla="*/ 2147483647 w 423"/>
              <a:gd name="T7" fmla="*/ 2147483647 h 234"/>
              <a:gd name="T8" fmla="*/ 2147483647 w 423"/>
              <a:gd name="T9" fmla="*/ 2147483647 h 234"/>
              <a:gd name="T10" fmla="*/ 2147483647 w 423"/>
              <a:gd name="T11" fmla="*/ 2147483647 h 234"/>
              <a:gd name="T12" fmla="*/ 2147483647 w 423"/>
              <a:gd name="T13" fmla="*/ 2147483647 h 234"/>
              <a:gd name="T14" fmla="*/ 2147483647 w 423"/>
              <a:gd name="T15" fmla="*/ 2147483647 h 234"/>
              <a:gd name="T16" fmla="*/ 2147483647 w 423"/>
              <a:gd name="T17" fmla="*/ 2147483647 h 234"/>
              <a:gd name="T18" fmla="*/ 2147483647 w 423"/>
              <a:gd name="T19" fmla="*/ 2147483647 h 234"/>
              <a:gd name="T20" fmla="*/ 2147483647 w 423"/>
              <a:gd name="T21" fmla="*/ 2147483647 h 234"/>
              <a:gd name="T22" fmla="*/ 2147483647 w 423"/>
              <a:gd name="T23" fmla="*/ 2147483647 h 234"/>
              <a:gd name="T24" fmla="*/ 2147483647 w 423"/>
              <a:gd name="T25" fmla="*/ 2147483647 h 234"/>
              <a:gd name="T26" fmla="*/ 2147483647 w 423"/>
              <a:gd name="T27" fmla="*/ 2147483647 h 234"/>
              <a:gd name="T28" fmla="*/ 2147483647 w 423"/>
              <a:gd name="T29" fmla="*/ 2147483647 h 234"/>
              <a:gd name="T30" fmla="*/ 2147483647 w 423"/>
              <a:gd name="T31" fmla="*/ 2147483647 h 234"/>
              <a:gd name="T32" fmla="*/ 2147483647 w 423"/>
              <a:gd name="T33" fmla="*/ 2147483647 h 234"/>
              <a:gd name="T34" fmla="*/ 2147483647 w 423"/>
              <a:gd name="T35" fmla="*/ 2147483647 h 234"/>
              <a:gd name="T36" fmla="*/ 2147483647 w 423"/>
              <a:gd name="T37" fmla="*/ 2147483647 h 234"/>
              <a:gd name="T38" fmla="*/ 2147483647 w 423"/>
              <a:gd name="T39" fmla="*/ 2147483647 h 234"/>
              <a:gd name="T40" fmla="*/ 2147483647 w 423"/>
              <a:gd name="T41" fmla="*/ 2147483647 h 234"/>
              <a:gd name="T42" fmla="*/ 2147483647 w 423"/>
              <a:gd name="T43" fmla="*/ 2147483647 h 234"/>
              <a:gd name="T44" fmla="*/ 2147483647 w 423"/>
              <a:gd name="T45" fmla="*/ 2147483647 h 234"/>
              <a:gd name="T46" fmla="*/ 2147483647 w 423"/>
              <a:gd name="T47" fmla="*/ 2147483647 h 234"/>
              <a:gd name="T48" fmla="*/ 2147483647 w 423"/>
              <a:gd name="T49" fmla="*/ 2147483647 h 234"/>
              <a:gd name="T50" fmla="*/ 2147483647 w 423"/>
              <a:gd name="T51" fmla="*/ 2147483647 h 234"/>
              <a:gd name="T52" fmla="*/ 2147483647 w 423"/>
              <a:gd name="T53" fmla="*/ 2147483647 h 234"/>
              <a:gd name="T54" fmla="*/ 2147483647 w 423"/>
              <a:gd name="T55" fmla="*/ 2147483647 h 234"/>
              <a:gd name="T56" fmla="*/ 2147483647 w 423"/>
              <a:gd name="T57" fmla="*/ 2147483647 h 234"/>
              <a:gd name="T58" fmla="*/ 2147483647 w 423"/>
              <a:gd name="T59" fmla="*/ 2147483647 h 234"/>
              <a:gd name="T60" fmla="*/ 2147483647 w 423"/>
              <a:gd name="T61" fmla="*/ 2147483647 h 234"/>
              <a:gd name="T62" fmla="*/ 2147483647 w 423"/>
              <a:gd name="T63" fmla="*/ 2147483647 h 234"/>
              <a:gd name="T64" fmla="*/ 2147483647 w 423"/>
              <a:gd name="T65" fmla="*/ 2147483647 h 234"/>
              <a:gd name="T66" fmla="*/ 2147483647 w 423"/>
              <a:gd name="T67" fmla="*/ 2147483647 h 234"/>
              <a:gd name="T68" fmla="*/ 2147483647 w 423"/>
              <a:gd name="T69" fmla="*/ 2147483647 h 234"/>
              <a:gd name="T70" fmla="*/ 2147483647 w 423"/>
              <a:gd name="T71" fmla="*/ 2147483647 h 234"/>
              <a:gd name="T72" fmla="*/ 2147483647 w 423"/>
              <a:gd name="T73" fmla="*/ 2147483647 h 234"/>
              <a:gd name="T74" fmla="*/ 2147483647 w 423"/>
              <a:gd name="T75" fmla="*/ 2147483647 h 234"/>
              <a:gd name="T76" fmla="*/ 2147483647 w 423"/>
              <a:gd name="T77" fmla="*/ 2147483647 h 234"/>
              <a:gd name="T78" fmla="*/ 2147483647 w 423"/>
              <a:gd name="T79" fmla="*/ 2147483647 h 234"/>
              <a:gd name="T80" fmla="*/ 2147483647 w 423"/>
              <a:gd name="T81" fmla="*/ 2147483647 h 234"/>
              <a:gd name="T82" fmla="*/ 2147483647 w 423"/>
              <a:gd name="T83" fmla="*/ 2147483647 h 234"/>
              <a:gd name="T84" fmla="*/ 2147483647 w 423"/>
              <a:gd name="T85" fmla="*/ 2147483647 h 234"/>
              <a:gd name="T86" fmla="*/ 2147483647 w 423"/>
              <a:gd name="T87" fmla="*/ 2147483647 h 234"/>
              <a:gd name="T88" fmla="*/ 2147483647 w 423"/>
              <a:gd name="T89" fmla="*/ 2147483647 h 234"/>
              <a:gd name="T90" fmla="*/ 2147483647 w 423"/>
              <a:gd name="T91" fmla="*/ 2147483647 h 234"/>
              <a:gd name="T92" fmla="*/ 2147483647 w 423"/>
              <a:gd name="T93" fmla="*/ 2147483647 h 234"/>
              <a:gd name="T94" fmla="*/ 2147483647 w 423"/>
              <a:gd name="T95" fmla="*/ 2147483647 h 234"/>
              <a:gd name="T96" fmla="*/ 2147483647 w 423"/>
              <a:gd name="T97" fmla="*/ 2147483647 h 234"/>
              <a:gd name="T98" fmla="*/ 2147483647 w 423"/>
              <a:gd name="T99" fmla="*/ 2147483647 h 234"/>
              <a:gd name="T100" fmla="*/ 2147483647 w 423"/>
              <a:gd name="T101" fmla="*/ 2147483647 h 234"/>
              <a:gd name="T102" fmla="*/ 2147483647 w 423"/>
              <a:gd name="T103" fmla="*/ 2147483647 h 234"/>
              <a:gd name="T104" fmla="*/ 2147483647 w 423"/>
              <a:gd name="T105" fmla="*/ 2147483647 h 234"/>
              <a:gd name="T106" fmla="*/ 2147483647 w 423"/>
              <a:gd name="T107" fmla="*/ 2147483647 h 234"/>
              <a:gd name="T108" fmla="*/ 2147483647 w 423"/>
              <a:gd name="T109" fmla="*/ 2147483647 h 234"/>
              <a:gd name="T110" fmla="*/ 2147483647 w 423"/>
              <a:gd name="T111" fmla="*/ 2147483647 h 234"/>
              <a:gd name="T112" fmla="*/ 2147483647 w 423"/>
              <a:gd name="T113" fmla="*/ 2147483647 h 234"/>
              <a:gd name="T114" fmla="*/ 2147483647 w 423"/>
              <a:gd name="T115" fmla="*/ 2147483647 h 234"/>
              <a:gd name="T116" fmla="*/ 2147483647 w 423"/>
              <a:gd name="T117" fmla="*/ 0 h 234"/>
              <a:gd name="T118" fmla="*/ 2147483647 w 423"/>
              <a:gd name="T119" fmla="*/ 0 h 234"/>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423"/>
              <a:gd name="T181" fmla="*/ 0 h 234"/>
              <a:gd name="T182" fmla="*/ 423 w 423"/>
              <a:gd name="T183" fmla="*/ 234 h 234"/>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423" h="234">
                <a:moveTo>
                  <a:pt x="0" y="234"/>
                </a:moveTo>
                <a:lnTo>
                  <a:pt x="2" y="234"/>
                </a:lnTo>
                <a:lnTo>
                  <a:pt x="3" y="234"/>
                </a:lnTo>
                <a:lnTo>
                  <a:pt x="4" y="234"/>
                </a:lnTo>
                <a:lnTo>
                  <a:pt x="6" y="234"/>
                </a:lnTo>
                <a:lnTo>
                  <a:pt x="7" y="234"/>
                </a:lnTo>
                <a:lnTo>
                  <a:pt x="9" y="233"/>
                </a:lnTo>
                <a:lnTo>
                  <a:pt x="10" y="233"/>
                </a:lnTo>
                <a:lnTo>
                  <a:pt x="11" y="233"/>
                </a:lnTo>
                <a:lnTo>
                  <a:pt x="13" y="233"/>
                </a:lnTo>
                <a:lnTo>
                  <a:pt x="14" y="233"/>
                </a:lnTo>
                <a:lnTo>
                  <a:pt x="16" y="233"/>
                </a:lnTo>
                <a:lnTo>
                  <a:pt x="17" y="233"/>
                </a:lnTo>
                <a:lnTo>
                  <a:pt x="19" y="233"/>
                </a:lnTo>
                <a:lnTo>
                  <a:pt x="20" y="233"/>
                </a:lnTo>
                <a:lnTo>
                  <a:pt x="21" y="233"/>
                </a:lnTo>
                <a:lnTo>
                  <a:pt x="23" y="233"/>
                </a:lnTo>
                <a:lnTo>
                  <a:pt x="24" y="232"/>
                </a:lnTo>
                <a:lnTo>
                  <a:pt x="26" y="232"/>
                </a:lnTo>
                <a:lnTo>
                  <a:pt x="27" y="232"/>
                </a:lnTo>
                <a:lnTo>
                  <a:pt x="28" y="232"/>
                </a:lnTo>
                <a:lnTo>
                  <a:pt x="30" y="232"/>
                </a:lnTo>
                <a:lnTo>
                  <a:pt x="31" y="232"/>
                </a:lnTo>
                <a:lnTo>
                  <a:pt x="33" y="232"/>
                </a:lnTo>
                <a:lnTo>
                  <a:pt x="34" y="231"/>
                </a:lnTo>
                <a:lnTo>
                  <a:pt x="36" y="231"/>
                </a:lnTo>
                <a:lnTo>
                  <a:pt x="37" y="231"/>
                </a:lnTo>
                <a:lnTo>
                  <a:pt x="38" y="231"/>
                </a:lnTo>
                <a:lnTo>
                  <a:pt x="40" y="231"/>
                </a:lnTo>
                <a:lnTo>
                  <a:pt x="41" y="231"/>
                </a:lnTo>
                <a:lnTo>
                  <a:pt x="43" y="230"/>
                </a:lnTo>
                <a:lnTo>
                  <a:pt x="44" y="230"/>
                </a:lnTo>
                <a:lnTo>
                  <a:pt x="45" y="230"/>
                </a:lnTo>
                <a:lnTo>
                  <a:pt x="47" y="230"/>
                </a:lnTo>
                <a:lnTo>
                  <a:pt x="48" y="229"/>
                </a:lnTo>
                <a:lnTo>
                  <a:pt x="50" y="229"/>
                </a:lnTo>
                <a:lnTo>
                  <a:pt x="51" y="229"/>
                </a:lnTo>
                <a:lnTo>
                  <a:pt x="53" y="229"/>
                </a:lnTo>
                <a:lnTo>
                  <a:pt x="54" y="229"/>
                </a:lnTo>
                <a:lnTo>
                  <a:pt x="55" y="228"/>
                </a:lnTo>
                <a:lnTo>
                  <a:pt x="57" y="228"/>
                </a:lnTo>
                <a:lnTo>
                  <a:pt x="58" y="228"/>
                </a:lnTo>
                <a:lnTo>
                  <a:pt x="60" y="227"/>
                </a:lnTo>
                <a:lnTo>
                  <a:pt x="61" y="227"/>
                </a:lnTo>
                <a:lnTo>
                  <a:pt x="62" y="227"/>
                </a:lnTo>
                <a:lnTo>
                  <a:pt x="64" y="226"/>
                </a:lnTo>
                <a:lnTo>
                  <a:pt x="65" y="226"/>
                </a:lnTo>
                <a:lnTo>
                  <a:pt x="67" y="226"/>
                </a:lnTo>
                <a:lnTo>
                  <a:pt x="68" y="225"/>
                </a:lnTo>
                <a:lnTo>
                  <a:pt x="69" y="225"/>
                </a:lnTo>
                <a:lnTo>
                  <a:pt x="71" y="225"/>
                </a:lnTo>
                <a:lnTo>
                  <a:pt x="72" y="224"/>
                </a:lnTo>
                <a:lnTo>
                  <a:pt x="74" y="224"/>
                </a:lnTo>
                <a:lnTo>
                  <a:pt x="75" y="224"/>
                </a:lnTo>
                <a:lnTo>
                  <a:pt x="77" y="223"/>
                </a:lnTo>
                <a:lnTo>
                  <a:pt x="78" y="223"/>
                </a:lnTo>
                <a:lnTo>
                  <a:pt x="79" y="222"/>
                </a:lnTo>
                <a:lnTo>
                  <a:pt x="81" y="222"/>
                </a:lnTo>
                <a:lnTo>
                  <a:pt x="82" y="221"/>
                </a:lnTo>
                <a:lnTo>
                  <a:pt x="84" y="221"/>
                </a:lnTo>
                <a:lnTo>
                  <a:pt x="85" y="220"/>
                </a:lnTo>
                <a:lnTo>
                  <a:pt x="86" y="220"/>
                </a:lnTo>
                <a:lnTo>
                  <a:pt x="88" y="219"/>
                </a:lnTo>
                <a:lnTo>
                  <a:pt x="89" y="219"/>
                </a:lnTo>
                <a:lnTo>
                  <a:pt x="91" y="218"/>
                </a:lnTo>
                <a:lnTo>
                  <a:pt x="92" y="218"/>
                </a:lnTo>
                <a:lnTo>
                  <a:pt x="94" y="217"/>
                </a:lnTo>
                <a:lnTo>
                  <a:pt x="95" y="217"/>
                </a:lnTo>
                <a:lnTo>
                  <a:pt x="96" y="216"/>
                </a:lnTo>
                <a:lnTo>
                  <a:pt x="98" y="215"/>
                </a:lnTo>
                <a:lnTo>
                  <a:pt x="99" y="215"/>
                </a:lnTo>
                <a:lnTo>
                  <a:pt x="101" y="214"/>
                </a:lnTo>
                <a:lnTo>
                  <a:pt x="102" y="213"/>
                </a:lnTo>
                <a:lnTo>
                  <a:pt x="103" y="213"/>
                </a:lnTo>
                <a:lnTo>
                  <a:pt x="105" y="212"/>
                </a:lnTo>
                <a:lnTo>
                  <a:pt x="106" y="211"/>
                </a:lnTo>
                <a:lnTo>
                  <a:pt x="108" y="211"/>
                </a:lnTo>
                <a:lnTo>
                  <a:pt x="109" y="210"/>
                </a:lnTo>
                <a:lnTo>
                  <a:pt x="111" y="209"/>
                </a:lnTo>
                <a:lnTo>
                  <a:pt x="112" y="208"/>
                </a:lnTo>
                <a:lnTo>
                  <a:pt x="113" y="208"/>
                </a:lnTo>
                <a:lnTo>
                  <a:pt x="115" y="207"/>
                </a:lnTo>
                <a:lnTo>
                  <a:pt x="116" y="206"/>
                </a:lnTo>
                <a:lnTo>
                  <a:pt x="118" y="205"/>
                </a:lnTo>
                <a:lnTo>
                  <a:pt x="119" y="204"/>
                </a:lnTo>
                <a:lnTo>
                  <a:pt x="120" y="203"/>
                </a:lnTo>
                <a:lnTo>
                  <a:pt x="122" y="202"/>
                </a:lnTo>
                <a:lnTo>
                  <a:pt x="123" y="202"/>
                </a:lnTo>
                <a:lnTo>
                  <a:pt x="125" y="201"/>
                </a:lnTo>
                <a:lnTo>
                  <a:pt x="126" y="200"/>
                </a:lnTo>
                <a:lnTo>
                  <a:pt x="128" y="199"/>
                </a:lnTo>
                <a:lnTo>
                  <a:pt x="129" y="198"/>
                </a:lnTo>
                <a:lnTo>
                  <a:pt x="130" y="197"/>
                </a:lnTo>
                <a:lnTo>
                  <a:pt x="132" y="196"/>
                </a:lnTo>
                <a:lnTo>
                  <a:pt x="133" y="195"/>
                </a:lnTo>
                <a:lnTo>
                  <a:pt x="135" y="194"/>
                </a:lnTo>
                <a:lnTo>
                  <a:pt x="136" y="193"/>
                </a:lnTo>
                <a:lnTo>
                  <a:pt x="137" y="192"/>
                </a:lnTo>
                <a:lnTo>
                  <a:pt x="139" y="191"/>
                </a:lnTo>
                <a:lnTo>
                  <a:pt x="140" y="189"/>
                </a:lnTo>
                <a:lnTo>
                  <a:pt x="142" y="188"/>
                </a:lnTo>
                <a:lnTo>
                  <a:pt x="143" y="187"/>
                </a:lnTo>
                <a:lnTo>
                  <a:pt x="144" y="186"/>
                </a:lnTo>
                <a:lnTo>
                  <a:pt x="146" y="185"/>
                </a:lnTo>
                <a:lnTo>
                  <a:pt x="147" y="184"/>
                </a:lnTo>
                <a:lnTo>
                  <a:pt x="149" y="182"/>
                </a:lnTo>
                <a:lnTo>
                  <a:pt x="150" y="181"/>
                </a:lnTo>
                <a:lnTo>
                  <a:pt x="152" y="180"/>
                </a:lnTo>
                <a:lnTo>
                  <a:pt x="153" y="179"/>
                </a:lnTo>
                <a:lnTo>
                  <a:pt x="154" y="177"/>
                </a:lnTo>
                <a:lnTo>
                  <a:pt x="156" y="176"/>
                </a:lnTo>
                <a:lnTo>
                  <a:pt x="157" y="175"/>
                </a:lnTo>
                <a:lnTo>
                  <a:pt x="159" y="174"/>
                </a:lnTo>
                <a:lnTo>
                  <a:pt x="160" y="172"/>
                </a:lnTo>
                <a:lnTo>
                  <a:pt x="161" y="171"/>
                </a:lnTo>
                <a:lnTo>
                  <a:pt x="163" y="170"/>
                </a:lnTo>
                <a:lnTo>
                  <a:pt x="164" y="168"/>
                </a:lnTo>
                <a:lnTo>
                  <a:pt x="166" y="167"/>
                </a:lnTo>
                <a:lnTo>
                  <a:pt x="167" y="165"/>
                </a:lnTo>
                <a:lnTo>
                  <a:pt x="169" y="164"/>
                </a:lnTo>
                <a:lnTo>
                  <a:pt x="170" y="163"/>
                </a:lnTo>
                <a:lnTo>
                  <a:pt x="171" y="161"/>
                </a:lnTo>
                <a:lnTo>
                  <a:pt x="173" y="160"/>
                </a:lnTo>
                <a:lnTo>
                  <a:pt x="174" y="158"/>
                </a:lnTo>
                <a:lnTo>
                  <a:pt x="176" y="157"/>
                </a:lnTo>
                <a:lnTo>
                  <a:pt x="177" y="155"/>
                </a:lnTo>
                <a:lnTo>
                  <a:pt x="178" y="154"/>
                </a:lnTo>
                <a:lnTo>
                  <a:pt x="180" y="152"/>
                </a:lnTo>
                <a:lnTo>
                  <a:pt x="181" y="151"/>
                </a:lnTo>
                <a:lnTo>
                  <a:pt x="183" y="149"/>
                </a:lnTo>
                <a:lnTo>
                  <a:pt x="184" y="148"/>
                </a:lnTo>
                <a:lnTo>
                  <a:pt x="186" y="146"/>
                </a:lnTo>
                <a:lnTo>
                  <a:pt x="187" y="145"/>
                </a:lnTo>
                <a:lnTo>
                  <a:pt x="188" y="143"/>
                </a:lnTo>
                <a:lnTo>
                  <a:pt x="190" y="142"/>
                </a:lnTo>
                <a:lnTo>
                  <a:pt x="191" y="140"/>
                </a:lnTo>
                <a:lnTo>
                  <a:pt x="193" y="139"/>
                </a:lnTo>
                <a:lnTo>
                  <a:pt x="194" y="137"/>
                </a:lnTo>
                <a:lnTo>
                  <a:pt x="195" y="135"/>
                </a:lnTo>
                <a:lnTo>
                  <a:pt x="197" y="134"/>
                </a:lnTo>
                <a:lnTo>
                  <a:pt x="198" y="132"/>
                </a:lnTo>
                <a:lnTo>
                  <a:pt x="200" y="131"/>
                </a:lnTo>
                <a:lnTo>
                  <a:pt x="201" y="129"/>
                </a:lnTo>
                <a:lnTo>
                  <a:pt x="203" y="127"/>
                </a:lnTo>
                <a:lnTo>
                  <a:pt x="204" y="126"/>
                </a:lnTo>
                <a:lnTo>
                  <a:pt x="205" y="124"/>
                </a:lnTo>
                <a:lnTo>
                  <a:pt x="207" y="123"/>
                </a:lnTo>
                <a:lnTo>
                  <a:pt x="208" y="121"/>
                </a:lnTo>
                <a:lnTo>
                  <a:pt x="210" y="119"/>
                </a:lnTo>
                <a:lnTo>
                  <a:pt x="211" y="118"/>
                </a:lnTo>
                <a:lnTo>
                  <a:pt x="212" y="116"/>
                </a:lnTo>
                <a:lnTo>
                  <a:pt x="214" y="114"/>
                </a:lnTo>
                <a:lnTo>
                  <a:pt x="215" y="113"/>
                </a:lnTo>
                <a:lnTo>
                  <a:pt x="217" y="111"/>
                </a:lnTo>
                <a:lnTo>
                  <a:pt x="218" y="110"/>
                </a:lnTo>
                <a:lnTo>
                  <a:pt x="219" y="108"/>
                </a:lnTo>
                <a:lnTo>
                  <a:pt x="221" y="106"/>
                </a:lnTo>
                <a:lnTo>
                  <a:pt x="222" y="105"/>
                </a:lnTo>
                <a:lnTo>
                  <a:pt x="224" y="103"/>
                </a:lnTo>
                <a:lnTo>
                  <a:pt x="225" y="102"/>
                </a:lnTo>
                <a:lnTo>
                  <a:pt x="227" y="100"/>
                </a:lnTo>
                <a:lnTo>
                  <a:pt x="228" y="98"/>
                </a:lnTo>
                <a:lnTo>
                  <a:pt x="229" y="97"/>
                </a:lnTo>
                <a:lnTo>
                  <a:pt x="231" y="95"/>
                </a:lnTo>
                <a:lnTo>
                  <a:pt x="232" y="94"/>
                </a:lnTo>
                <a:lnTo>
                  <a:pt x="234" y="92"/>
                </a:lnTo>
                <a:lnTo>
                  <a:pt x="235" y="91"/>
                </a:lnTo>
                <a:lnTo>
                  <a:pt x="236" y="89"/>
                </a:lnTo>
                <a:lnTo>
                  <a:pt x="238" y="87"/>
                </a:lnTo>
                <a:lnTo>
                  <a:pt x="239" y="86"/>
                </a:lnTo>
                <a:lnTo>
                  <a:pt x="241" y="84"/>
                </a:lnTo>
                <a:lnTo>
                  <a:pt x="242" y="83"/>
                </a:lnTo>
                <a:lnTo>
                  <a:pt x="244" y="81"/>
                </a:lnTo>
                <a:lnTo>
                  <a:pt x="245" y="80"/>
                </a:lnTo>
                <a:lnTo>
                  <a:pt x="246" y="78"/>
                </a:lnTo>
                <a:lnTo>
                  <a:pt x="248" y="77"/>
                </a:lnTo>
                <a:lnTo>
                  <a:pt x="249" y="75"/>
                </a:lnTo>
                <a:lnTo>
                  <a:pt x="251" y="74"/>
                </a:lnTo>
                <a:lnTo>
                  <a:pt x="252" y="73"/>
                </a:lnTo>
                <a:lnTo>
                  <a:pt x="253" y="71"/>
                </a:lnTo>
                <a:lnTo>
                  <a:pt x="255" y="70"/>
                </a:lnTo>
                <a:lnTo>
                  <a:pt x="256" y="68"/>
                </a:lnTo>
                <a:lnTo>
                  <a:pt x="258" y="67"/>
                </a:lnTo>
                <a:lnTo>
                  <a:pt x="259" y="66"/>
                </a:lnTo>
                <a:lnTo>
                  <a:pt x="261" y="64"/>
                </a:lnTo>
                <a:lnTo>
                  <a:pt x="262" y="63"/>
                </a:lnTo>
                <a:lnTo>
                  <a:pt x="263" y="62"/>
                </a:lnTo>
                <a:lnTo>
                  <a:pt x="265" y="60"/>
                </a:lnTo>
                <a:lnTo>
                  <a:pt x="266" y="59"/>
                </a:lnTo>
                <a:lnTo>
                  <a:pt x="268" y="58"/>
                </a:lnTo>
                <a:lnTo>
                  <a:pt x="269" y="56"/>
                </a:lnTo>
                <a:lnTo>
                  <a:pt x="270" y="55"/>
                </a:lnTo>
                <a:lnTo>
                  <a:pt x="272" y="54"/>
                </a:lnTo>
                <a:lnTo>
                  <a:pt x="273" y="53"/>
                </a:lnTo>
                <a:lnTo>
                  <a:pt x="275" y="51"/>
                </a:lnTo>
                <a:lnTo>
                  <a:pt x="276" y="50"/>
                </a:lnTo>
                <a:lnTo>
                  <a:pt x="278" y="49"/>
                </a:lnTo>
                <a:lnTo>
                  <a:pt x="279" y="48"/>
                </a:lnTo>
                <a:lnTo>
                  <a:pt x="280" y="47"/>
                </a:lnTo>
                <a:lnTo>
                  <a:pt x="282" y="46"/>
                </a:lnTo>
                <a:lnTo>
                  <a:pt x="283" y="44"/>
                </a:lnTo>
                <a:lnTo>
                  <a:pt x="285" y="43"/>
                </a:lnTo>
                <a:lnTo>
                  <a:pt x="286" y="42"/>
                </a:lnTo>
                <a:lnTo>
                  <a:pt x="287" y="41"/>
                </a:lnTo>
                <a:lnTo>
                  <a:pt x="289" y="40"/>
                </a:lnTo>
                <a:lnTo>
                  <a:pt x="290" y="39"/>
                </a:lnTo>
                <a:lnTo>
                  <a:pt x="292" y="38"/>
                </a:lnTo>
                <a:lnTo>
                  <a:pt x="293" y="37"/>
                </a:lnTo>
                <a:lnTo>
                  <a:pt x="294" y="36"/>
                </a:lnTo>
                <a:lnTo>
                  <a:pt x="296" y="35"/>
                </a:lnTo>
                <a:lnTo>
                  <a:pt x="297" y="34"/>
                </a:lnTo>
                <a:lnTo>
                  <a:pt x="299" y="33"/>
                </a:lnTo>
                <a:lnTo>
                  <a:pt x="300" y="32"/>
                </a:lnTo>
                <a:lnTo>
                  <a:pt x="302" y="31"/>
                </a:lnTo>
                <a:lnTo>
                  <a:pt x="303" y="30"/>
                </a:lnTo>
                <a:lnTo>
                  <a:pt x="304" y="30"/>
                </a:lnTo>
                <a:lnTo>
                  <a:pt x="306" y="29"/>
                </a:lnTo>
                <a:lnTo>
                  <a:pt x="307" y="28"/>
                </a:lnTo>
                <a:lnTo>
                  <a:pt x="309" y="27"/>
                </a:lnTo>
                <a:lnTo>
                  <a:pt x="310" y="26"/>
                </a:lnTo>
                <a:lnTo>
                  <a:pt x="311" y="25"/>
                </a:lnTo>
                <a:lnTo>
                  <a:pt x="313" y="25"/>
                </a:lnTo>
                <a:lnTo>
                  <a:pt x="314" y="24"/>
                </a:lnTo>
                <a:lnTo>
                  <a:pt x="316" y="23"/>
                </a:lnTo>
                <a:lnTo>
                  <a:pt x="317" y="23"/>
                </a:lnTo>
                <a:lnTo>
                  <a:pt x="319" y="22"/>
                </a:lnTo>
                <a:lnTo>
                  <a:pt x="320" y="21"/>
                </a:lnTo>
                <a:lnTo>
                  <a:pt x="321" y="20"/>
                </a:lnTo>
                <a:lnTo>
                  <a:pt x="323" y="20"/>
                </a:lnTo>
                <a:lnTo>
                  <a:pt x="324" y="19"/>
                </a:lnTo>
                <a:lnTo>
                  <a:pt x="326" y="18"/>
                </a:lnTo>
                <a:lnTo>
                  <a:pt x="327" y="18"/>
                </a:lnTo>
                <a:lnTo>
                  <a:pt x="328" y="17"/>
                </a:lnTo>
                <a:lnTo>
                  <a:pt x="330" y="17"/>
                </a:lnTo>
                <a:lnTo>
                  <a:pt x="331" y="16"/>
                </a:lnTo>
                <a:lnTo>
                  <a:pt x="333" y="16"/>
                </a:lnTo>
                <a:lnTo>
                  <a:pt x="334" y="15"/>
                </a:lnTo>
                <a:lnTo>
                  <a:pt x="336" y="14"/>
                </a:lnTo>
                <a:lnTo>
                  <a:pt x="337" y="14"/>
                </a:lnTo>
                <a:lnTo>
                  <a:pt x="338" y="13"/>
                </a:lnTo>
                <a:lnTo>
                  <a:pt x="340" y="13"/>
                </a:lnTo>
                <a:lnTo>
                  <a:pt x="341" y="12"/>
                </a:lnTo>
                <a:lnTo>
                  <a:pt x="343" y="12"/>
                </a:lnTo>
                <a:lnTo>
                  <a:pt x="344" y="12"/>
                </a:lnTo>
                <a:lnTo>
                  <a:pt x="345" y="11"/>
                </a:lnTo>
                <a:lnTo>
                  <a:pt x="347" y="11"/>
                </a:lnTo>
                <a:lnTo>
                  <a:pt x="348" y="10"/>
                </a:lnTo>
                <a:lnTo>
                  <a:pt x="350" y="10"/>
                </a:lnTo>
                <a:lnTo>
                  <a:pt x="351" y="9"/>
                </a:lnTo>
                <a:lnTo>
                  <a:pt x="353" y="9"/>
                </a:lnTo>
                <a:lnTo>
                  <a:pt x="354" y="9"/>
                </a:lnTo>
                <a:lnTo>
                  <a:pt x="355" y="8"/>
                </a:lnTo>
                <a:lnTo>
                  <a:pt x="357" y="8"/>
                </a:lnTo>
                <a:lnTo>
                  <a:pt x="358" y="8"/>
                </a:lnTo>
                <a:lnTo>
                  <a:pt x="360" y="7"/>
                </a:lnTo>
                <a:lnTo>
                  <a:pt x="361" y="7"/>
                </a:lnTo>
                <a:lnTo>
                  <a:pt x="362" y="7"/>
                </a:lnTo>
                <a:lnTo>
                  <a:pt x="364" y="6"/>
                </a:lnTo>
                <a:lnTo>
                  <a:pt x="365" y="6"/>
                </a:lnTo>
                <a:lnTo>
                  <a:pt x="367" y="6"/>
                </a:lnTo>
                <a:lnTo>
                  <a:pt x="368" y="6"/>
                </a:lnTo>
                <a:lnTo>
                  <a:pt x="369" y="5"/>
                </a:lnTo>
                <a:lnTo>
                  <a:pt x="371" y="5"/>
                </a:lnTo>
                <a:lnTo>
                  <a:pt x="372" y="5"/>
                </a:lnTo>
                <a:lnTo>
                  <a:pt x="374" y="5"/>
                </a:lnTo>
                <a:lnTo>
                  <a:pt x="375" y="4"/>
                </a:lnTo>
                <a:lnTo>
                  <a:pt x="377" y="4"/>
                </a:lnTo>
                <a:lnTo>
                  <a:pt x="378" y="4"/>
                </a:lnTo>
                <a:lnTo>
                  <a:pt x="379" y="4"/>
                </a:lnTo>
                <a:lnTo>
                  <a:pt x="381" y="3"/>
                </a:lnTo>
                <a:lnTo>
                  <a:pt x="382" y="3"/>
                </a:lnTo>
                <a:lnTo>
                  <a:pt x="384" y="3"/>
                </a:lnTo>
                <a:lnTo>
                  <a:pt x="385" y="3"/>
                </a:lnTo>
                <a:lnTo>
                  <a:pt x="386" y="3"/>
                </a:lnTo>
                <a:lnTo>
                  <a:pt x="388" y="3"/>
                </a:lnTo>
                <a:lnTo>
                  <a:pt x="389" y="2"/>
                </a:lnTo>
                <a:lnTo>
                  <a:pt x="391" y="2"/>
                </a:lnTo>
                <a:lnTo>
                  <a:pt x="392" y="2"/>
                </a:lnTo>
                <a:lnTo>
                  <a:pt x="394" y="2"/>
                </a:lnTo>
                <a:lnTo>
                  <a:pt x="395" y="2"/>
                </a:lnTo>
                <a:lnTo>
                  <a:pt x="396" y="2"/>
                </a:lnTo>
                <a:lnTo>
                  <a:pt x="398" y="2"/>
                </a:lnTo>
                <a:lnTo>
                  <a:pt x="399" y="1"/>
                </a:lnTo>
                <a:lnTo>
                  <a:pt x="401" y="1"/>
                </a:lnTo>
                <a:lnTo>
                  <a:pt x="402" y="1"/>
                </a:lnTo>
                <a:lnTo>
                  <a:pt x="403" y="1"/>
                </a:lnTo>
                <a:lnTo>
                  <a:pt x="405" y="1"/>
                </a:lnTo>
                <a:lnTo>
                  <a:pt x="406" y="1"/>
                </a:lnTo>
                <a:lnTo>
                  <a:pt x="408" y="1"/>
                </a:lnTo>
                <a:lnTo>
                  <a:pt x="409" y="1"/>
                </a:lnTo>
                <a:lnTo>
                  <a:pt x="411" y="1"/>
                </a:lnTo>
                <a:lnTo>
                  <a:pt x="412" y="0"/>
                </a:lnTo>
                <a:lnTo>
                  <a:pt x="413" y="0"/>
                </a:lnTo>
                <a:lnTo>
                  <a:pt x="415" y="0"/>
                </a:lnTo>
                <a:lnTo>
                  <a:pt x="416" y="0"/>
                </a:lnTo>
                <a:lnTo>
                  <a:pt x="418" y="0"/>
                </a:lnTo>
                <a:lnTo>
                  <a:pt x="419" y="0"/>
                </a:lnTo>
                <a:lnTo>
                  <a:pt x="420" y="0"/>
                </a:lnTo>
                <a:lnTo>
                  <a:pt x="422" y="0"/>
                </a:lnTo>
                <a:lnTo>
                  <a:pt x="423" y="0"/>
                </a:lnTo>
              </a:path>
            </a:pathLst>
          </a:custGeom>
          <a:noFill/>
          <a:ln w="38100" cap="rnd"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6283" name="Freeform 27"/>
          <p:cNvSpPr>
            <a:spLocks/>
          </p:cNvSpPr>
          <p:nvPr/>
        </p:nvSpPr>
        <p:spPr bwMode="auto">
          <a:xfrm>
            <a:off x="1766888" y="3384550"/>
            <a:ext cx="1452562" cy="1588"/>
          </a:xfrm>
          <a:custGeom>
            <a:avLst/>
            <a:gdLst>
              <a:gd name="T0" fmla="*/ 0 w 915"/>
              <a:gd name="T1" fmla="*/ 0 h 1"/>
              <a:gd name="T2" fmla="*/ 2147483647 w 915"/>
              <a:gd name="T3" fmla="*/ 0 h 1"/>
              <a:gd name="T4" fmla="*/ 0 60000 65536"/>
              <a:gd name="T5" fmla="*/ 0 60000 65536"/>
              <a:gd name="T6" fmla="*/ 0 w 915"/>
              <a:gd name="T7" fmla="*/ 0 h 1"/>
              <a:gd name="T8" fmla="*/ 915 w 915"/>
              <a:gd name="T9" fmla="*/ 1 h 1"/>
            </a:gdLst>
            <a:ahLst/>
            <a:cxnLst>
              <a:cxn ang="T4">
                <a:pos x="T0" y="T1"/>
              </a:cxn>
              <a:cxn ang="T5">
                <a:pos x="T2" y="T3"/>
              </a:cxn>
            </a:cxnLst>
            <a:rect l="T6" t="T7" r="T8" b="T9"/>
            <a:pathLst>
              <a:path w="915" h="1">
                <a:moveTo>
                  <a:pt x="0" y="0"/>
                </a:moveTo>
                <a:lnTo>
                  <a:pt x="915" y="0"/>
                </a:lnTo>
              </a:path>
            </a:pathLst>
          </a:custGeom>
          <a:noFill/>
          <a:ln w="38100" cap="rnd"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6284" name="Line 28"/>
          <p:cNvSpPr>
            <a:spLocks noChangeShapeType="1"/>
          </p:cNvSpPr>
          <p:nvPr/>
        </p:nvSpPr>
        <p:spPr bwMode="auto">
          <a:xfrm>
            <a:off x="966788" y="3452813"/>
            <a:ext cx="3011487" cy="0"/>
          </a:xfrm>
          <a:prstGeom prst="line">
            <a:avLst/>
          </a:prstGeom>
          <a:noFill/>
          <a:ln w="6350"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6285" name="Line 29"/>
          <p:cNvSpPr>
            <a:spLocks noChangeShapeType="1"/>
          </p:cNvSpPr>
          <p:nvPr/>
        </p:nvSpPr>
        <p:spPr bwMode="auto">
          <a:xfrm>
            <a:off x="966788" y="3452813"/>
            <a:ext cx="0" cy="61912"/>
          </a:xfrm>
          <a:prstGeom prst="line">
            <a:avLst/>
          </a:prstGeom>
          <a:noFill/>
          <a:ln w="6350"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6286" name="Line 30"/>
          <p:cNvSpPr>
            <a:spLocks noChangeShapeType="1"/>
          </p:cNvSpPr>
          <p:nvPr/>
        </p:nvSpPr>
        <p:spPr bwMode="auto">
          <a:xfrm>
            <a:off x="1717675" y="3452813"/>
            <a:ext cx="0" cy="61912"/>
          </a:xfrm>
          <a:prstGeom prst="line">
            <a:avLst/>
          </a:prstGeom>
          <a:noFill/>
          <a:ln w="6350"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6287" name="Line 31"/>
          <p:cNvSpPr>
            <a:spLocks noChangeShapeType="1"/>
          </p:cNvSpPr>
          <p:nvPr/>
        </p:nvSpPr>
        <p:spPr bwMode="auto">
          <a:xfrm>
            <a:off x="2468563" y="3452813"/>
            <a:ext cx="0" cy="61912"/>
          </a:xfrm>
          <a:prstGeom prst="line">
            <a:avLst/>
          </a:prstGeom>
          <a:noFill/>
          <a:ln w="6350"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6288" name="Line 32"/>
          <p:cNvSpPr>
            <a:spLocks noChangeShapeType="1"/>
          </p:cNvSpPr>
          <p:nvPr/>
        </p:nvSpPr>
        <p:spPr bwMode="auto">
          <a:xfrm>
            <a:off x="3219450" y="3452813"/>
            <a:ext cx="0" cy="61912"/>
          </a:xfrm>
          <a:prstGeom prst="line">
            <a:avLst/>
          </a:prstGeom>
          <a:noFill/>
          <a:ln w="6350"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6289" name="Line 33"/>
          <p:cNvSpPr>
            <a:spLocks noChangeShapeType="1"/>
          </p:cNvSpPr>
          <p:nvPr/>
        </p:nvSpPr>
        <p:spPr bwMode="auto">
          <a:xfrm>
            <a:off x="3978275" y="3452813"/>
            <a:ext cx="0" cy="61912"/>
          </a:xfrm>
          <a:prstGeom prst="line">
            <a:avLst/>
          </a:prstGeom>
          <a:noFill/>
          <a:ln w="6350"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6290" name="Rectangle 34"/>
          <p:cNvSpPr>
            <a:spLocks noChangeArrowheads="1"/>
          </p:cNvSpPr>
          <p:nvPr/>
        </p:nvSpPr>
        <p:spPr bwMode="auto">
          <a:xfrm>
            <a:off x="1658938" y="3611563"/>
            <a:ext cx="98425"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1400">
                <a:solidFill>
                  <a:srgbClr val="000000"/>
                </a:solidFill>
                <a:latin typeface="Arial" panose="020B0604020202020204" pitchFamily="34" charset="0"/>
              </a:rPr>
              <a:t>0</a:t>
            </a:r>
            <a:endParaRPr lang="en-US" altLang="en-US" sz="1400">
              <a:latin typeface="Arial" panose="020B0604020202020204" pitchFamily="34" charset="0"/>
            </a:endParaRPr>
          </a:p>
        </p:txBody>
      </p:sp>
      <p:sp>
        <p:nvSpPr>
          <p:cNvPr id="96291" name="Rectangle 35"/>
          <p:cNvSpPr>
            <a:spLocks noChangeArrowheads="1"/>
          </p:cNvSpPr>
          <p:nvPr/>
        </p:nvSpPr>
        <p:spPr bwMode="auto">
          <a:xfrm>
            <a:off x="2376488" y="3611563"/>
            <a:ext cx="1968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1400">
                <a:solidFill>
                  <a:srgbClr val="000000"/>
                </a:solidFill>
                <a:latin typeface="Arial" panose="020B0604020202020204" pitchFamily="34" charset="0"/>
              </a:rPr>
              <a:t>50</a:t>
            </a:r>
            <a:endParaRPr lang="en-US" altLang="en-US" sz="1400">
              <a:latin typeface="Arial" panose="020B0604020202020204" pitchFamily="34" charset="0"/>
            </a:endParaRPr>
          </a:p>
        </p:txBody>
      </p:sp>
      <p:sp>
        <p:nvSpPr>
          <p:cNvPr id="96292" name="Rectangle 36"/>
          <p:cNvSpPr>
            <a:spLocks noChangeArrowheads="1"/>
          </p:cNvSpPr>
          <p:nvPr/>
        </p:nvSpPr>
        <p:spPr bwMode="auto">
          <a:xfrm>
            <a:off x="3095625" y="3611563"/>
            <a:ext cx="295275"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1400">
                <a:solidFill>
                  <a:srgbClr val="000000"/>
                </a:solidFill>
                <a:latin typeface="Arial" panose="020B0604020202020204" pitchFamily="34" charset="0"/>
              </a:rPr>
              <a:t>100</a:t>
            </a:r>
            <a:endParaRPr lang="en-US" altLang="en-US" sz="1400">
              <a:latin typeface="Arial" panose="020B0604020202020204" pitchFamily="34" charset="0"/>
            </a:endParaRPr>
          </a:p>
        </p:txBody>
      </p:sp>
      <p:sp>
        <p:nvSpPr>
          <p:cNvPr id="96293" name="Rectangle 37"/>
          <p:cNvSpPr>
            <a:spLocks noChangeArrowheads="1"/>
          </p:cNvSpPr>
          <p:nvPr/>
        </p:nvSpPr>
        <p:spPr bwMode="auto">
          <a:xfrm>
            <a:off x="3854450" y="3611563"/>
            <a:ext cx="295275"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1400">
                <a:solidFill>
                  <a:srgbClr val="000000"/>
                </a:solidFill>
                <a:latin typeface="Arial" panose="020B0604020202020204" pitchFamily="34" charset="0"/>
              </a:rPr>
              <a:t>150</a:t>
            </a:r>
            <a:endParaRPr lang="en-US" altLang="en-US" sz="1400">
              <a:latin typeface="Arial" panose="020B0604020202020204" pitchFamily="34" charset="0"/>
            </a:endParaRPr>
          </a:p>
        </p:txBody>
      </p:sp>
      <p:sp>
        <p:nvSpPr>
          <p:cNvPr id="96294" name="Line 38"/>
          <p:cNvSpPr>
            <a:spLocks noChangeShapeType="1"/>
          </p:cNvSpPr>
          <p:nvPr/>
        </p:nvSpPr>
        <p:spPr bwMode="auto">
          <a:xfrm flipV="1">
            <a:off x="919163" y="1757363"/>
            <a:ext cx="0" cy="1627187"/>
          </a:xfrm>
          <a:prstGeom prst="line">
            <a:avLst/>
          </a:prstGeom>
          <a:noFill/>
          <a:ln w="6350"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6295" name="Line 39"/>
          <p:cNvSpPr>
            <a:spLocks noChangeShapeType="1"/>
          </p:cNvSpPr>
          <p:nvPr/>
        </p:nvSpPr>
        <p:spPr bwMode="auto">
          <a:xfrm flipH="1">
            <a:off x="857250" y="3384550"/>
            <a:ext cx="61913" cy="0"/>
          </a:xfrm>
          <a:prstGeom prst="line">
            <a:avLst/>
          </a:prstGeom>
          <a:noFill/>
          <a:ln w="6350"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6296" name="Line 40"/>
          <p:cNvSpPr>
            <a:spLocks noChangeShapeType="1"/>
          </p:cNvSpPr>
          <p:nvPr/>
        </p:nvSpPr>
        <p:spPr bwMode="auto">
          <a:xfrm flipH="1">
            <a:off x="857250" y="2570163"/>
            <a:ext cx="61913" cy="0"/>
          </a:xfrm>
          <a:prstGeom prst="line">
            <a:avLst/>
          </a:prstGeom>
          <a:noFill/>
          <a:ln w="6350"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6297" name="Line 41"/>
          <p:cNvSpPr>
            <a:spLocks noChangeShapeType="1"/>
          </p:cNvSpPr>
          <p:nvPr/>
        </p:nvSpPr>
        <p:spPr bwMode="auto">
          <a:xfrm flipH="1">
            <a:off x="857250" y="1757363"/>
            <a:ext cx="61913" cy="0"/>
          </a:xfrm>
          <a:prstGeom prst="line">
            <a:avLst/>
          </a:prstGeom>
          <a:noFill/>
          <a:ln w="6350"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6298" name="Rectangle 42"/>
          <p:cNvSpPr>
            <a:spLocks noChangeArrowheads="1"/>
          </p:cNvSpPr>
          <p:nvPr/>
        </p:nvSpPr>
        <p:spPr bwMode="auto">
          <a:xfrm>
            <a:off x="592138" y="3262313"/>
            <a:ext cx="246062"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1400">
                <a:solidFill>
                  <a:srgbClr val="000000"/>
                </a:solidFill>
                <a:latin typeface="Arial" panose="020B0604020202020204" pitchFamily="34" charset="0"/>
              </a:rPr>
              <a:t>0.0</a:t>
            </a:r>
            <a:endParaRPr lang="en-US" altLang="en-US" sz="1400">
              <a:latin typeface="Arial" panose="020B0604020202020204" pitchFamily="34" charset="0"/>
            </a:endParaRPr>
          </a:p>
        </p:txBody>
      </p:sp>
      <p:sp>
        <p:nvSpPr>
          <p:cNvPr id="96299" name="Rectangle 43"/>
          <p:cNvSpPr>
            <a:spLocks noChangeArrowheads="1"/>
          </p:cNvSpPr>
          <p:nvPr/>
        </p:nvSpPr>
        <p:spPr bwMode="auto">
          <a:xfrm>
            <a:off x="592138" y="2462213"/>
            <a:ext cx="246062"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1400">
                <a:solidFill>
                  <a:srgbClr val="000000"/>
                </a:solidFill>
                <a:latin typeface="Arial" panose="020B0604020202020204" pitchFamily="34" charset="0"/>
              </a:rPr>
              <a:t>0.5</a:t>
            </a:r>
            <a:endParaRPr lang="en-US" altLang="en-US" sz="1400">
              <a:latin typeface="Arial" panose="020B0604020202020204" pitchFamily="34" charset="0"/>
            </a:endParaRPr>
          </a:p>
        </p:txBody>
      </p:sp>
      <p:sp>
        <p:nvSpPr>
          <p:cNvPr id="96300" name="Rectangle 44"/>
          <p:cNvSpPr>
            <a:spLocks noChangeArrowheads="1"/>
          </p:cNvSpPr>
          <p:nvPr/>
        </p:nvSpPr>
        <p:spPr bwMode="auto">
          <a:xfrm>
            <a:off x="592138" y="1635125"/>
            <a:ext cx="246062"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1400">
                <a:solidFill>
                  <a:srgbClr val="000000"/>
                </a:solidFill>
                <a:latin typeface="Arial" panose="020B0604020202020204" pitchFamily="34" charset="0"/>
              </a:rPr>
              <a:t>1.0</a:t>
            </a:r>
            <a:endParaRPr lang="en-US" altLang="en-US" sz="1400">
              <a:latin typeface="Arial" panose="020B0604020202020204" pitchFamily="34" charset="0"/>
            </a:endParaRPr>
          </a:p>
        </p:txBody>
      </p:sp>
      <p:sp>
        <p:nvSpPr>
          <p:cNvPr id="96301" name="Rectangle 45"/>
          <p:cNvSpPr>
            <a:spLocks noChangeArrowheads="1"/>
          </p:cNvSpPr>
          <p:nvPr/>
        </p:nvSpPr>
        <p:spPr bwMode="auto">
          <a:xfrm>
            <a:off x="919163" y="1689100"/>
            <a:ext cx="3148012" cy="1763713"/>
          </a:xfrm>
          <a:prstGeom prst="rect">
            <a:avLst/>
          </a:prstGeom>
          <a:noFill/>
          <a:ln w="6350"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p>
        </p:txBody>
      </p:sp>
      <p:sp>
        <p:nvSpPr>
          <p:cNvPr id="96302" name="Rectangle 46"/>
          <p:cNvSpPr>
            <a:spLocks noChangeArrowheads="1"/>
          </p:cNvSpPr>
          <p:nvPr/>
        </p:nvSpPr>
        <p:spPr bwMode="auto">
          <a:xfrm rot="-5400000">
            <a:off x="-273843" y="2491581"/>
            <a:ext cx="1492250" cy="182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1200">
                <a:solidFill>
                  <a:srgbClr val="000000"/>
                </a:solidFill>
                <a:latin typeface="Arial" panose="020B0604020202020204" pitchFamily="34" charset="0"/>
              </a:rPr>
              <a:t>Cumulative probability</a:t>
            </a:r>
            <a:endParaRPr lang="en-US" altLang="en-US" sz="1200">
              <a:latin typeface="Arial" panose="020B0604020202020204" pitchFamily="34" charset="0"/>
            </a:endParaRPr>
          </a:p>
        </p:txBody>
      </p:sp>
      <p:grpSp>
        <p:nvGrpSpPr>
          <p:cNvPr id="2" name="Group 47"/>
          <p:cNvGrpSpPr>
            <a:grpSpLocks/>
          </p:cNvGrpSpPr>
          <p:nvPr/>
        </p:nvGrpSpPr>
        <p:grpSpPr bwMode="auto">
          <a:xfrm>
            <a:off x="914400" y="1916113"/>
            <a:ext cx="2916238" cy="3740150"/>
            <a:chOff x="3168" y="1538"/>
            <a:chExt cx="1837" cy="2356"/>
          </a:xfrm>
        </p:grpSpPr>
        <p:sp>
          <p:nvSpPr>
            <p:cNvPr id="96308" name="Line 48"/>
            <p:cNvSpPr>
              <a:spLocks noChangeShapeType="1"/>
            </p:cNvSpPr>
            <p:nvPr/>
          </p:nvSpPr>
          <p:spPr bwMode="auto">
            <a:xfrm>
              <a:off x="3168" y="3894"/>
              <a:ext cx="1837" cy="0"/>
            </a:xfrm>
            <a:prstGeom prst="line">
              <a:avLst/>
            </a:prstGeom>
            <a:noFill/>
            <a:ln w="3175" cap="rnd">
              <a:solidFill>
                <a:srgbClr val="D3D3D3"/>
              </a:solidFill>
              <a:prstDash val="sysDot"/>
              <a:round/>
              <a:headEnd/>
              <a:tailEnd/>
            </a:ln>
            <a:extLst>
              <a:ext uri="{909E8E84-426E-40DD-AFC4-6F175D3DCCD1}">
                <a14:hiddenFill xmlns:a14="http://schemas.microsoft.com/office/drawing/2010/main">
                  <a:noFill/>
                </a14:hiddenFill>
              </a:ext>
            </a:extLst>
          </p:spPr>
          <p:txBody>
            <a:bodyPr/>
            <a:lstStyle/>
            <a:p>
              <a:endParaRPr lang="en-US"/>
            </a:p>
          </p:txBody>
        </p:sp>
        <p:sp>
          <p:nvSpPr>
            <p:cNvPr id="96309" name="Line 49"/>
            <p:cNvSpPr>
              <a:spLocks noChangeShapeType="1"/>
            </p:cNvSpPr>
            <p:nvPr/>
          </p:nvSpPr>
          <p:spPr bwMode="auto">
            <a:xfrm>
              <a:off x="3168" y="3074"/>
              <a:ext cx="1837" cy="0"/>
            </a:xfrm>
            <a:prstGeom prst="line">
              <a:avLst/>
            </a:prstGeom>
            <a:noFill/>
            <a:ln w="3175" cap="rnd">
              <a:solidFill>
                <a:srgbClr val="D3D3D3"/>
              </a:solidFill>
              <a:prstDash val="sysDot"/>
              <a:round/>
              <a:headEnd/>
              <a:tailEnd/>
            </a:ln>
            <a:extLst>
              <a:ext uri="{909E8E84-426E-40DD-AFC4-6F175D3DCCD1}">
                <a14:hiddenFill xmlns:a14="http://schemas.microsoft.com/office/drawing/2010/main">
                  <a:noFill/>
                </a14:hiddenFill>
              </a:ext>
            </a:extLst>
          </p:spPr>
          <p:txBody>
            <a:bodyPr/>
            <a:lstStyle/>
            <a:p>
              <a:endParaRPr lang="en-US"/>
            </a:p>
          </p:txBody>
        </p:sp>
        <p:sp>
          <p:nvSpPr>
            <p:cNvPr id="96310" name="Line 50"/>
            <p:cNvSpPr>
              <a:spLocks noChangeShapeType="1"/>
            </p:cNvSpPr>
            <p:nvPr/>
          </p:nvSpPr>
          <p:spPr bwMode="auto">
            <a:xfrm>
              <a:off x="3168" y="2358"/>
              <a:ext cx="1837" cy="0"/>
            </a:xfrm>
            <a:prstGeom prst="line">
              <a:avLst/>
            </a:prstGeom>
            <a:noFill/>
            <a:ln w="3175" cap="rnd">
              <a:solidFill>
                <a:srgbClr val="D3D3D3"/>
              </a:solidFill>
              <a:prstDash val="sysDot"/>
              <a:round/>
              <a:headEnd/>
              <a:tailEnd/>
            </a:ln>
            <a:extLst>
              <a:ext uri="{909E8E84-426E-40DD-AFC4-6F175D3DCCD1}">
                <a14:hiddenFill xmlns:a14="http://schemas.microsoft.com/office/drawing/2010/main">
                  <a:noFill/>
                </a14:hiddenFill>
              </a:ext>
            </a:extLst>
          </p:spPr>
          <p:txBody>
            <a:bodyPr/>
            <a:lstStyle/>
            <a:p>
              <a:endParaRPr lang="en-US"/>
            </a:p>
          </p:txBody>
        </p:sp>
        <p:sp>
          <p:nvSpPr>
            <p:cNvPr id="96311" name="Line 51"/>
            <p:cNvSpPr>
              <a:spLocks noChangeShapeType="1"/>
            </p:cNvSpPr>
            <p:nvPr/>
          </p:nvSpPr>
          <p:spPr bwMode="auto">
            <a:xfrm>
              <a:off x="3168" y="1538"/>
              <a:ext cx="1837" cy="0"/>
            </a:xfrm>
            <a:prstGeom prst="line">
              <a:avLst/>
            </a:prstGeom>
            <a:noFill/>
            <a:ln w="3175" cap="rnd">
              <a:solidFill>
                <a:srgbClr val="D3D3D3"/>
              </a:solidFill>
              <a:prstDash val="sysDot"/>
              <a:round/>
              <a:headEnd/>
              <a:tailEnd/>
            </a:ln>
            <a:extLst>
              <a:ext uri="{909E8E84-426E-40DD-AFC4-6F175D3DCCD1}">
                <a14:hiddenFill xmlns:a14="http://schemas.microsoft.com/office/drawing/2010/main">
                  <a:noFill/>
                </a14:hiddenFill>
              </a:ext>
            </a:extLst>
          </p:spPr>
          <p:txBody>
            <a:bodyPr/>
            <a:lstStyle/>
            <a:p>
              <a:endParaRPr lang="en-US"/>
            </a:p>
          </p:txBody>
        </p:sp>
      </p:grpSp>
      <p:sp>
        <p:nvSpPr>
          <p:cNvPr id="686132" name="Freeform 52"/>
          <p:cNvSpPr>
            <a:spLocks/>
          </p:cNvSpPr>
          <p:nvPr/>
        </p:nvSpPr>
        <p:spPr bwMode="auto">
          <a:xfrm>
            <a:off x="1035050" y="1846263"/>
            <a:ext cx="2916238" cy="1538287"/>
          </a:xfrm>
          <a:custGeom>
            <a:avLst/>
            <a:gdLst>
              <a:gd name="T0" fmla="*/ 2147483647 w 423"/>
              <a:gd name="T1" fmla="*/ 2147483647 h 223"/>
              <a:gd name="T2" fmla="*/ 2147483647 w 423"/>
              <a:gd name="T3" fmla="*/ 2147483647 h 223"/>
              <a:gd name="T4" fmla="*/ 2147483647 w 423"/>
              <a:gd name="T5" fmla="*/ 2147483647 h 223"/>
              <a:gd name="T6" fmla="*/ 2147483647 w 423"/>
              <a:gd name="T7" fmla="*/ 2147483647 h 223"/>
              <a:gd name="T8" fmla="*/ 2147483647 w 423"/>
              <a:gd name="T9" fmla="*/ 2147483647 h 223"/>
              <a:gd name="T10" fmla="*/ 2147483647 w 423"/>
              <a:gd name="T11" fmla="*/ 2147483647 h 223"/>
              <a:gd name="T12" fmla="*/ 2147483647 w 423"/>
              <a:gd name="T13" fmla="*/ 2147483647 h 223"/>
              <a:gd name="T14" fmla="*/ 2147483647 w 423"/>
              <a:gd name="T15" fmla="*/ 2147483647 h 223"/>
              <a:gd name="T16" fmla="*/ 2147483647 w 423"/>
              <a:gd name="T17" fmla="*/ 2147483647 h 223"/>
              <a:gd name="T18" fmla="*/ 2147483647 w 423"/>
              <a:gd name="T19" fmla="*/ 2147483647 h 223"/>
              <a:gd name="T20" fmla="*/ 2147483647 w 423"/>
              <a:gd name="T21" fmla="*/ 2147483647 h 223"/>
              <a:gd name="T22" fmla="*/ 2147483647 w 423"/>
              <a:gd name="T23" fmla="*/ 2147483647 h 223"/>
              <a:gd name="T24" fmla="*/ 2147483647 w 423"/>
              <a:gd name="T25" fmla="*/ 2147483647 h 223"/>
              <a:gd name="T26" fmla="*/ 2147483647 w 423"/>
              <a:gd name="T27" fmla="*/ 2147483647 h 223"/>
              <a:gd name="T28" fmla="*/ 2147483647 w 423"/>
              <a:gd name="T29" fmla="*/ 2147483647 h 223"/>
              <a:gd name="T30" fmla="*/ 2147483647 w 423"/>
              <a:gd name="T31" fmla="*/ 2147483647 h 223"/>
              <a:gd name="T32" fmla="*/ 2147483647 w 423"/>
              <a:gd name="T33" fmla="*/ 2147483647 h 223"/>
              <a:gd name="T34" fmla="*/ 2147483647 w 423"/>
              <a:gd name="T35" fmla="*/ 2147483647 h 223"/>
              <a:gd name="T36" fmla="*/ 2147483647 w 423"/>
              <a:gd name="T37" fmla="*/ 2147483647 h 223"/>
              <a:gd name="T38" fmla="*/ 2147483647 w 423"/>
              <a:gd name="T39" fmla="*/ 2147483647 h 223"/>
              <a:gd name="T40" fmla="*/ 2147483647 w 423"/>
              <a:gd name="T41" fmla="*/ 2147483647 h 223"/>
              <a:gd name="T42" fmla="*/ 2147483647 w 423"/>
              <a:gd name="T43" fmla="*/ 2147483647 h 223"/>
              <a:gd name="T44" fmla="*/ 2147483647 w 423"/>
              <a:gd name="T45" fmla="*/ 2147483647 h 223"/>
              <a:gd name="T46" fmla="*/ 2147483647 w 423"/>
              <a:gd name="T47" fmla="*/ 2147483647 h 223"/>
              <a:gd name="T48" fmla="*/ 2147483647 w 423"/>
              <a:gd name="T49" fmla="*/ 2147483647 h 223"/>
              <a:gd name="T50" fmla="*/ 2147483647 w 423"/>
              <a:gd name="T51" fmla="*/ 2147483647 h 223"/>
              <a:gd name="T52" fmla="*/ 2147483647 w 423"/>
              <a:gd name="T53" fmla="*/ 2147483647 h 223"/>
              <a:gd name="T54" fmla="*/ 2147483647 w 423"/>
              <a:gd name="T55" fmla="*/ 2147483647 h 223"/>
              <a:gd name="T56" fmla="*/ 2147483647 w 423"/>
              <a:gd name="T57" fmla="*/ 2147483647 h 223"/>
              <a:gd name="T58" fmla="*/ 2147483647 w 423"/>
              <a:gd name="T59" fmla="*/ 2147483647 h 223"/>
              <a:gd name="T60" fmla="*/ 2147483647 w 423"/>
              <a:gd name="T61" fmla="*/ 2147483647 h 223"/>
              <a:gd name="T62" fmla="*/ 2147483647 w 423"/>
              <a:gd name="T63" fmla="*/ 2147483647 h 223"/>
              <a:gd name="T64" fmla="*/ 2147483647 w 423"/>
              <a:gd name="T65" fmla="*/ 2147483647 h 223"/>
              <a:gd name="T66" fmla="*/ 2147483647 w 423"/>
              <a:gd name="T67" fmla="*/ 2147483647 h 223"/>
              <a:gd name="T68" fmla="*/ 2147483647 w 423"/>
              <a:gd name="T69" fmla="*/ 2147483647 h 223"/>
              <a:gd name="T70" fmla="*/ 2147483647 w 423"/>
              <a:gd name="T71" fmla="*/ 2147483647 h 223"/>
              <a:gd name="T72" fmla="*/ 2147483647 w 423"/>
              <a:gd name="T73" fmla="*/ 2147483647 h 223"/>
              <a:gd name="T74" fmla="*/ 2147483647 w 423"/>
              <a:gd name="T75" fmla="*/ 2147483647 h 223"/>
              <a:gd name="T76" fmla="*/ 2147483647 w 423"/>
              <a:gd name="T77" fmla="*/ 2147483647 h 223"/>
              <a:gd name="T78" fmla="*/ 2147483647 w 423"/>
              <a:gd name="T79" fmla="*/ 2147483647 h 223"/>
              <a:gd name="T80" fmla="*/ 2147483647 w 423"/>
              <a:gd name="T81" fmla="*/ 2147483647 h 223"/>
              <a:gd name="T82" fmla="*/ 2147483647 w 423"/>
              <a:gd name="T83" fmla="*/ 2147483647 h 223"/>
              <a:gd name="T84" fmla="*/ 2147483647 w 423"/>
              <a:gd name="T85" fmla="*/ 2147483647 h 223"/>
              <a:gd name="T86" fmla="*/ 2147483647 w 423"/>
              <a:gd name="T87" fmla="*/ 2147483647 h 223"/>
              <a:gd name="T88" fmla="*/ 2147483647 w 423"/>
              <a:gd name="T89" fmla="*/ 2147483647 h 223"/>
              <a:gd name="T90" fmla="*/ 2147483647 w 423"/>
              <a:gd name="T91" fmla="*/ 2147483647 h 223"/>
              <a:gd name="T92" fmla="*/ 2147483647 w 423"/>
              <a:gd name="T93" fmla="*/ 2147483647 h 223"/>
              <a:gd name="T94" fmla="*/ 2147483647 w 423"/>
              <a:gd name="T95" fmla="*/ 2147483647 h 223"/>
              <a:gd name="T96" fmla="*/ 2147483647 w 423"/>
              <a:gd name="T97" fmla="*/ 2147483647 h 223"/>
              <a:gd name="T98" fmla="*/ 2147483647 w 423"/>
              <a:gd name="T99" fmla="*/ 2147483647 h 223"/>
              <a:gd name="T100" fmla="*/ 2147483647 w 423"/>
              <a:gd name="T101" fmla="*/ 2147483647 h 223"/>
              <a:gd name="T102" fmla="*/ 2147483647 w 423"/>
              <a:gd name="T103" fmla="*/ 2147483647 h 223"/>
              <a:gd name="T104" fmla="*/ 2147483647 w 423"/>
              <a:gd name="T105" fmla="*/ 2147483647 h 223"/>
              <a:gd name="T106" fmla="*/ 2147483647 w 423"/>
              <a:gd name="T107" fmla="*/ 2147483647 h 223"/>
              <a:gd name="T108" fmla="*/ 2147483647 w 423"/>
              <a:gd name="T109" fmla="*/ 2147483647 h 223"/>
              <a:gd name="T110" fmla="*/ 2147483647 w 423"/>
              <a:gd name="T111" fmla="*/ 2147483647 h 223"/>
              <a:gd name="T112" fmla="*/ 2147483647 w 423"/>
              <a:gd name="T113" fmla="*/ 2147483647 h 223"/>
              <a:gd name="T114" fmla="*/ 2147483647 w 423"/>
              <a:gd name="T115" fmla="*/ 2147483647 h 223"/>
              <a:gd name="T116" fmla="*/ 2147483647 w 423"/>
              <a:gd name="T117" fmla="*/ 2147483647 h 223"/>
              <a:gd name="T118" fmla="*/ 2147483647 w 423"/>
              <a:gd name="T119" fmla="*/ 0 h 22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423"/>
              <a:gd name="T181" fmla="*/ 0 h 223"/>
              <a:gd name="T182" fmla="*/ 423 w 423"/>
              <a:gd name="T183" fmla="*/ 223 h 223"/>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423" h="223">
                <a:moveTo>
                  <a:pt x="0" y="223"/>
                </a:moveTo>
                <a:lnTo>
                  <a:pt x="2" y="223"/>
                </a:lnTo>
                <a:lnTo>
                  <a:pt x="3" y="223"/>
                </a:lnTo>
                <a:lnTo>
                  <a:pt x="4" y="223"/>
                </a:lnTo>
                <a:lnTo>
                  <a:pt x="6" y="223"/>
                </a:lnTo>
                <a:lnTo>
                  <a:pt x="7" y="223"/>
                </a:lnTo>
                <a:lnTo>
                  <a:pt x="9" y="223"/>
                </a:lnTo>
                <a:lnTo>
                  <a:pt x="10" y="223"/>
                </a:lnTo>
                <a:lnTo>
                  <a:pt x="11" y="223"/>
                </a:lnTo>
                <a:lnTo>
                  <a:pt x="13" y="223"/>
                </a:lnTo>
                <a:lnTo>
                  <a:pt x="14" y="223"/>
                </a:lnTo>
                <a:lnTo>
                  <a:pt x="16" y="223"/>
                </a:lnTo>
                <a:lnTo>
                  <a:pt x="17" y="223"/>
                </a:lnTo>
                <a:lnTo>
                  <a:pt x="19" y="223"/>
                </a:lnTo>
                <a:lnTo>
                  <a:pt x="20" y="223"/>
                </a:lnTo>
                <a:lnTo>
                  <a:pt x="21" y="223"/>
                </a:lnTo>
                <a:lnTo>
                  <a:pt x="23" y="223"/>
                </a:lnTo>
                <a:lnTo>
                  <a:pt x="24" y="223"/>
                </a:lnTo>
                <a:lnTo>
                  <a:pt x="26" y="223"/>
                </a:lnTo>
                <a:lnTo>
                  <a:pt x="27" y="223"/>
                </a:lnTo>
                <a:lnTo>
                  <a:pt x="28" y="223"/>
                </a:lnTo>
                <a:lnTo>
                  <a:pt x="30" y="223"/>
                </a:lnTo>
                <a:lnTo>
                  <a:pt x="31" y="223"/>
                </a:lnTo>
                <a:lnTo>
                  <a:pt x="33" y="223"/>
                </a:lnTo>
                <a:lnTo>
                  <a:pt x="34" y="223"/>
                </a:lnTo>
                <a:lnTo>
                  <a:pt x="36" y="223"/>
                </a:lnTo>
                <a:lnTo>
                  <a:pt x="37" y="223"/>
                </a:lnTo>
                <a:lnTo>
                  <a:pt x="38" y="223"/>
                </a:lnTo>
                <a:lnTo>
                  <a:pt x="40" y="223"/>
                </a:lnTo>
                <a:lnTo>
                  <a:pt x="41" y="223"/>
                </a:lnTo>
                <a:lnTo>
                  <a:pt x="43" y="223"/>
                </a:lnTo>
                <a:lnTo>
                  <a:pt x="44" y="223"/>
                </a:lnTo>
                <a:lnTo>
                  <a:pt x="45" y="223"/>
                </a:lnTo>
                <a:lnTo>
                  <a:pt x="47" y="223"/>
                </a:lnTo>
                <a:lnTo>
                  <a:pt x="48" y="223"/>
                </a:lnTo>
                <a:lnTo>
                  <a:pt x="50" y="223"/>
                </a:lnTo>
                <a:lnTo>
                  <a:pt x="51" y="223"/>
                </a:lnTo>
                <a:lnTo>
                  <a:pt x="53" y="223"/>
                </a:lnTo>
                <a:lnTo>
                  <a:pt x="54" y="223"/>
                </a:lnTo>
                <a:lnTo>
                  <a:pt x="55" y="223"/>
                </a:lnTo>
                <a:lnTo>
                  <a:pt x="57" y="223"/>
                </a:lnTo>
                <a:lnTo>
                  <a:pt x="58" y="223"/>
                </a:lnTo>
                <a:lnTo>
                  <a:pt x="60" y="223"/>
                </a:lnTo>
                <a:lnTo>
                  <a:pt x="61" y="223"/>
                </a:lnTo>
                <a:lnTo>
                  <a:pt x="62" y="223"/>
                </a:lnTo>
                <a:lnTo>
                  <a:pt x="64" y="223"/>
                </a:lnTo>
                <a:lnTo>
                  <a:pt x="65" y="223"/>
                </a:lnTo>
                <a:lnTo>
                  <a:pt x="67" y="223"/>
                </a:lnTo>
                <a:lnTo>
                  <a:pt x="68" y="223"/>
                </a:lnTo>
                <a:lnTo>
                  <a:pt x="69" y="223"/>
                </a:lnTo>
                <a:lnTo>
                  <a:pt x="71" y="223"/>
                </a:lnTo>
                <a:lnTo>
                  <a:pt x="72" y="223"/>
                </a:lnTo>
                <a:lnTo>
                  <a:pt x="74" y="223"/>
                </a:lnTo>
                <a:lnTo>
                  <a:pt x="75" y="223"/>
                </a:lnTo>
                <a:lnTo>
                  <a:pt x="77" y="223"/>
                </a:lnTo>
                <a:lnTo>
                  <a:pt x="78" y="223"/>
                </a:lnTo>
                <a:lnTo>
                  <a:pt x="79" y="223"/>
                </a:lnTo>
                <a:lnTo>
                  <a:pt x="81" y="223"/>
                </a:lnTo>
                <a:lnTo>
                  <a:pt x="82" y="223"/>
                </a:lnTo>
                <a:lnTo>
                  <a:pt x="84" y="223"/>
                </a:lnTo>
                <a:lnTo>
                  <a:pt x="85" y="223"/>
                </a:lnTo>
                <a:lnTo>
                  <a:pt x="86" y="223"/>
                </a:lnTo>
                <a:lnTo>
                  <a:pt x="88" y="223"/>
                </a:lnTo>
                <a:lnTo>
                  <a:pt x="89" y="223"/>
                </a:lnTo>
                <a:lnTo>
                  <a:pt x="91" y="223"/>
                </a:lnTo>
                <a:lnTo>
                  <a:pt x="92" y="223"/>
                </a:lnTo>
                <a:lnTo>
                  <a:pt x="94" y="223"/>
                </a:lnTo>
                <a:lnTo>
                  <a:pt x="95" y="223"/>
                </a:lnTo>
                <a:lnTo>
                  <a:pt x="96" y="223"/>
                </a:lnTo>
                <a:lnTo>
                  <a:pt x="98" y="223"/>
                </a:lnTo>
                <a:lnTo>
                  <a:pt x="99" y="223"/>
                </a:lnTo>
                <a:lnTo>
                  <a:pt x="101" y="222"/>
                </a:lnTo>
                <a:lnTo>
                  <a:pt x="102" y="217"/>
                </a:lnTo>
                <a:lnTo>
                  <a:pt x="103" y="211"/>
                </a:lnTo>
                <a:lnTo>
                  <a:pt x="105" y="204"/>
                </a:lnTo>
                <a:lnTo>
                  <a:pt x="106" y="198"/>
                </a:lnTo>
                <a:lnTo>
                  <a:pt x="108" y="191"/>
                </a:lnTo>
                <a:lnTo>
                  <a:pt x="109" y="185"/>
                </a:lnTo>
                <a:lnTo>
                  <a:pt x="111" y="179"/>
                </a:lnTo>
                <a:lnTo>
                  <a:pt x="112" y="173"/>
                </a:lnTo>
                <a:lnTo>
                  <a:pt x="113" y="168"/>
                </a:lnTo>
                <a:lnTo>
                  <a:pt x="115" y="163"/>
                </a:lnTo>
                <a:lnTo>
                  <a:pt x="116" y="158"/>
                </a:lnTo>
                <a:lnTo>
                  <a:pt x="118" y="153"/>
                </a:lnTo>
                <a:lnTo>
                  <a:pt x="119" y="148"/>
                </a:lnTo>
                <a:lnTo>
                  <a:pt x="120" y="144"/>
                </a:lnTo>
                <a:lnTo>
                  <a:pt x="122" y="140"/>
                </a:lnTo>
                <a:lnTo>
                  <a:pt x="123" y="136"/>
                </a:lnTo>
                <a:lnTo>
                  <a:pt x="125" y="132"/>
                </a:lnTo>
                <a:lnTo>
                  <a:pt x="126" y="129"/>
                </a:lnTo>
                <a:lnTo>
                  <a:pt x="128" y="125"/>
                </a:lnTo>
                <a:lnTo>
                  <a:pt x="129" y="122"/>
                </a:lnTo>
                <a:lnTo>
                  <a:pt x="130" y="119"/>
                </a:lnTo>
                <a:lnTo>
                  <a:pt x="132" y="116"/>
                </a:lnTo>
                <a:lnTo>
                  <a:pt x="133" y="113"/>
                </a:lnTo>
                <a:lnTo>
                  <a:pt x="135" y="110"/>
                </a:lnTo>
                <a:lnTo>
                  <a:pt x="136" y="107"/>
                </a:lnTo>
                <a:lnTo>
                  <a:pt x="137" y="104"/>
                </a:lnTo>
                <a:lnTo>
                  <a:pt x="139" y="102"/>
                </a:lnTo>
                <a:lnTo>
                  <a:pt x="140" y="99"/>
                </a:lnTo>
                <a:lnTo>
                  <a:pt x="142" y="97"/>
                </a:lnTo>
                <a:lnTo>
                  <a:pt x="143" y="95"/>
                </a:lnTo>
                <a:lnTo>
                  <a:pt x="144" y="93"/>
                </a:lnTo>
                <a:lnTo>
                  <a:pt x="146" y="91"/>
                </a:lnTo>
                <a:lnTo>
                  <a:pt x="147" y="89"/>
                </a:lnTo>
                <a:lnTo>
                  <a:pt x="149" y="87"/>
                </a:lnTo>
                <a:lnTo>
                  <a:pt x="150" y="85"/>
                </a:lnTo>
                <a:lnTo>
                  <a:pt x="152" y="83"/>
                </a:lnTo>
                <a:lnTo>
                  <a:pt x="153" y="81"/>
                </a:lnTo>
                <a:lnTo>
                  <a:pt x="154" y="79"/>
                </a:lnTo>
                <a:lnTo>
                  <a:pt x="156" y="78"/>
                </a:lnTo>
                <a:lnTo>
                  <a:pt x="157" y="76"/>
                </a:lnTo>
                <a:lnTo>
                  <a:pt x="159" y="74"/>
                </a:lnTo>
                <a:lnTo>
                  <a:pt x="160" y="73"/>
                </a:lnTo>
                <a:lnTo>
                  <a:pt x="161" y="71"/>
                </a:lnTo>
                <a:lnTo>
                  <a:pt x="163" y="70"/>
                </a:lnTo>
                <a:lnTo>
                  <a:pt x="164" y="69"/>
                </a:lnTo>
                <a:lnTo>
                  <a:pt x="166" y="67"/>
                </a:lnTo>
                <a:lnTo>
                  <a:pt x="167" y="66"/>
                </a:lnTo>
                <a:lnTo>
                  <a:pt x="169" y="65"/>
                </a:lnTo>
                <a:lnTo>
                  <a:pt x="170" y="63"/>
                </a:lnTo>
                <a:lnTo>
                  <a:pt x="171" y="62"/>
                </a:lnTo>
                <a:lnTo>
                  <a:pt x="173" y="61"/>
                </a:lnTo>
                <a:lnTo>
                  <a:pt x="174" y="60"/>
                </a:lnTo>
                <a:lnTo>
                  <a:pt x="176" y="59"/>
                </a:lnTo>
                <a:lnTo>
                  <a:pt x="177" y="57"/>
                </a:lnTo>
                <a:lnTo>
                  <a:pt x="178" y="56"/>
                </a:lnTo>
                <a:lnTo>
                  <a:pt x="180" y="55"/>
                </a:lnTo>
                <a:lnTo>
                  <a:pt x="181" y="54"/>
                </a:lnTo>
                <a:lnTo>
                  <a:pt x="183" y="53"/>
                </a:lnTo>
                <a:lnTo>
                  <a:pt x="184" y="52"/>
                </a:lnTo>
                <a:lnTo>
                  <a:pt x="186" y="51"/>
                </a:lnTo>
                <a:lnTo>
                  <a:pt x="187" y="50"/>
                </a:lnTo>
                <a:lnTo>
                  <a:pt x="188" y="49"/>
                </a:lnTo>
                <a:lnTo>
                  <a:pt x="190" y="49"/>
                </a:lnTo>
                <a:lnTo>
                  <a:pt x="191" y="48"/>
                </a:lnTo>
                <a:lnTo>
                  <a:pt x="193" y="47"/>
                </a:lnTo>
                <a:lnTo>
                  <a:pt x="194" y="46"/>
                </a:lnTo>
                <a:lnTo>
                  <a:pt x="195" y="45"/>
                </a:lnTo>
                <a:lnTo>
                  <a:pt x="197" y="44"/>
                </a:lnTo>
                <a:lnTo>
                  <a:pt x="198" y="44"/>
                </a:lnTo>
                <a:lnTo>
                  <a:pt x="200" y="43"/>
                </a:lnTo>
                <a:lnTo>
                  <a:pt x="201" y="42"/>
                </a:lnTo>
                <a:lnTo>
                  <a:pt x="203" y="41"/>
                </a:lnTo>
                <a:lnTo>
                  <a:pt x="204" y="41"/>
                </a:lnTo>
                <a:lnTo>
                  <a:pt x="205" y="40"/>
                </a:lnTo>
                <a:lnTo>
                  <a:pt x="207" y="39"/>
                </a:lnTo>
                <a:lnTo>
                  <a:pt x="208" y="39"/>
                </a:lnTo>
                <a:lnTo>
                  <a:pt x="210" y="38"/>
                </a:lnTo>
                <a:lnTo>
                  <a:pt x="211" y="37"/>
                </a:lnTo>
                <a:lnTo>
                  <a:pt x="212" y="37"/>
                </a:lnTo>
                <a:lnTo>
                  <a:pt x="214" y="36"/>
                </a:lnTo>
                <a:lnTo>
                  <a:pt x="215" y="35"/>
                </a:lnTo>
                <a:lnTo>
                  <a:pt x="217" y="35"/>
                </a:lnTo>
                <a:lnTo>
                  <a:pt x="218" y="34"/>
                </a:lnTo>
                <a:lnTo>
                  <a:pt x="219" y="34"/>
                </a:lnTo>
                <a:lnTo>
                  <a:pt x="221" y="33"/>
                </a:lnTo>
                <a:lnTo>
                  <a:pt x="222" y="33"/>
                </a:lnTo>
                <a:lnTo>
                  <a:pt x="224" y="32"/>
                </a:lnTo>
                <a:lnTo>
                  <a:pt x="225" y="32"/>
                </a:lnTo>
                <a:lnTo>
                  <a:pt x="227" y="31"/>
                </a:lnTo>
                <a:lnTo>
                  <a:pt x="228" y="30"/>
                </a:lnTo>
                <a:lnTo>
                  <a:pt x="229" y="30"/>
                </a:lnTo>
                <a:lnTo>
                  <a:pt x="231" y="29"/>
                </a:lnTo>
                <a:lnTo>
                  <a:pt x="232" y="29"/>
                </a:lnTo>
                <a:lnTo>
                  <a:pt x="234" y="29"/>
                </a:lnTo>
                <a:lnTo>
                  <a:pt x="235" y="28"/>
                </a:lnTo>
                <a:lnTo>
                  <a:pt x="236" y="28"/>
                </a:lnTo>
                <a:lnTo>
                  <a:pt x="238" y="27"/>
                </a:lnTo>
                <a:lnTo>
                  <a:pt x="239" y="27"/>
                </a:lnTo>
                <a:lnTo>
                  <a:pt x="241" y="26"/>
                </a:lnTo>
                <a:lnTo>
                  <a:pt x="242" y="26"/>
                </a:lnTo>
                <a:lnTo>
                  <a:pt x="244" y="25"/>
                </a:lnTo>
                <a:lnTo>
                  <a:pt x="245" y="25"/>
                </a:lnTo>
                <a:lnTo>
                  <a:pt x="246" y="25"/>
                </a:lnTo>
                <a:lnTo>
                  <a:pt x="248" y="24"/>
                </a:lnTo>
                <a:lnTo>
                  <a:pt x="249" y="24"/>
                </a:lnTo>
                <a:lnTo>
                  <a:pt x="251" y="23"/>
                </a:lnTo>
                <a:lnTo>
                  <a:pt x="252" y="23"/>
                </a:lnTo>
                <a:lnTo>
                  <a:pt x="253" y="23"/>
                </a:lnTo>
                <a:lnTo>
                  <a:pt x="255" y="22"/>
                </a:lnTo>
                <a:lnTo>
                  <a:pt x="256" y="22"/>
                </a:lnTo>
                <a:lnTo>
                  <a:pt x="258" y="22"/>
                </a:lnTo>
                <a:lnTo>
                  <a:pt x="259" y="21"/>
                </a:lnTo>
                <a:lnTo>
                  <a:pt x="261" y="21"/>
                </a:lnTo>
                <a:lnTo>
                  <a:pt x="262" y="21"/>
                </a:lnTo>
                <a:lnTo>
                  <a:pt x="263" y="20"/>
                </a:lnTo>
                <a:lnTo>
                  <a:pt x="265" y="20"/>
                </a:lnTo>
                <a:lnTo>
                  <a:pt x="266" y="20"/>
                </a:lnTo>
                <a:lnTo>
                  <a:pt x="268" y="19"/>
                </a:lnTo>
                <a:lnTo>
                  <a:pt x="269" y="19"/>
                </a:lnTo>
                <a:lnTo>
                  <a:pt x="270" y="19"/>
                </a:lnTo>
                <a:lnTo>
                  <a:pt x="272" y="18"/>
                </a:lnTo>
                <a:lnTo>
                  <a:pt x="273" y="18"/>
                </a:lnTo>
                <a:lnTo>
                  <a:pt x="275" y="18"/>
                </a:lnTo>
                <a:lnTo>
                  <a:pt x="276" y="17"/>
                </a:lnTo>
                <a:lnTo>
                  <a:pt x="278" y="17"/>
                </a:lnTo>
                <a:lnTo>
                  <a:pt x="279" y="17"/>
                </a:lnTo>
                <a:lnTo>
                  <a:pt x="280" y="16"/>
                </a:lnTo>
                <a:lnTo>
                  <a:pt x="282" y="16"/>
                </a:lnTo>
                <a:lnTo>
                  <a:pt x="283" y="16"/>
                </a:lnTo>
                <a:lnTo>
                  <a:pt x="285" y="16"/>
                </a:lnTo>
                <a:lnTo>
                  <a:pt x="286" y="15"/>
                </a:lnTo>
                <a:lnTo>
                  <a:pt x="287" y="15"/>
                </a:lnTo>
                <a:lnTo>
                  <a:pt x="289" y="15"/>
                </a:lnTo>
                <a:lnTo>
                  <a:pt x="290" y="15"/>
                </a:lnTo>
                <a:lnTo>
                  <a:pt x="292" y="14"/>
                </a:lnTo>
                <a:lnTo>
                  <a:pt x="293" y="14"/>
                </a:lnTo>
                <a:lnTo>
                  <a:pt x="294" y="14"/>
                </a:lnTo>
                <a:lnTo>
                  <a:pt x="296" y="14"/>
                </a:lnTo>
                <a:lnTo>
                  <a:pt x="297" y="13"/>
                </a:lnTo>
                <a:lnTo>
                  <a:pt x="299" y="13"/>
                </a:lnTo>
                <a:lnTo>
                  <a:pt x="300" y="13"/>
                </a:lnTo>
                <a:lnTo>
                  <a:pt x="302" y="13"/>
                </a:lnTo>
                <a:lnTo>
                  <a:pt x="303" y="12"/>
                </a:lnTo>
                <a:lnTo>
                  <a:pt x="304" y="12"/>
                </a:lnTo>
                <a:lnTo>
                  <a:pt x="306" y="12"/>
                </a:lnTo>
                <a:lnTo>
                  <a:pt x="307" y="12"/>
                </a:lnTo>
                <a:lnTo>
                  <a:pt x="309" y="12"/>
                </a:lnTo>
                <a:lnTo>
                  <a:pt x="310" y="11"/>
                </a:lnTo>
                <a:lnTo>
                  <a:pt x="311" y="11"/>
                </a:lnTo>
                <a:lnTo>
                  <a:pt x="313" y="11"/>
                </a:lnTo>
                <a:lnTo>
                  <a:pt x="314" y="11"/>
                </a:lnTo>
                <a:lnTo>
                  <a:pt x="316" y="11"/>
                </a:lnTo>
                <a:lnTo>
                  <a:pt x="317" y="10"/>
                </a:lnTo>
                <a:lnTo>
                  <a:pt x="319" y="10"/>
                </a:lnTo>
                <a:lnTo>
                  <a:pt x="320" y="10"/>
                </a:lnTo>
                <a:lnTo>
                  <a:pt x="321" y="10"/>
                </a:lnTo>
                <a:lnTo>
                  <a:pt x="323" y="10"/>
                </a:lnTo>
                <a:lnTo>
                  <a:pt x="324" y="9"/>
                </a:lnTo>
                <a:lnTo>
                  <a:pt x="326" y="9"/>
                </a:lnTo>
                <a:lnTo>
                  <a:pt x="327" y="9"/>
                </a:lnTo>
                <a:lnTo>
                  <a:pt x="328" y="9"/>
                </a:lnTo>
                <a:lnTo>
                  <a:pt x="330" y="9"/>
                </a:lnTo>
                <a:lnTo>
                  <a:pt x="331" y="9"/>
                </a:lnTo>
                <a:lnTo>
                  <a:pt x="333" y="8"/>
                </a:lnTo>
                <a:lnTo>
                  <a:pt x="334" y="8"/>
                </a:lnTo>
                <a:lnTo>
                  <a:pt x="336" y="8"/>
                </a:lnTo>
                <a:lnTo>
                  <a:pt x="337" y="8"/>
                </a:lnTo>
                <a:lnTo>
                  <a:pt x="338" y="8"/>
                </a:lnTo>
                <a:lnTo>
                  <a:pt x="340" y="8"/>
                </a:lnTo>
                <a:lnTo>
                  <a:pt x="341" y="7"/>
                </a:lnTo>
                <a:lnTo>
                  <a:pt x="343" y="7"/>
                </a:lnTo>
                <a:lnTo>
                  <a:pt x="344" y="7"/>
                </a:lnTo>
                <a:lnTo>
                  <a:pt x="345" y="7"/>
                </a:lnTo>
                <a:lnTo>
                  <a:pt x="347" y="7"/>
                </a:lnTo>
                <a:lnTo>
                  <a:pt x="348" y="7"/>
                </a:lnTo>
                <a:lnTo>
                  <a:pt x="350" y="6"/>
                </a:lnTo>
                <a:lnTo>
                  <a:pt x="351" y="6"/>
                </a:lnTo>
                <a:lnTo>
                  <a:pt x="353" y="6"/>
                </a:lnTo>
                <a:lnTo>
                  <a:pt x="354" y="6"/>
                </a:lnTo>
                <a:lnTo>
                  <a:pt x="355" y="6"/>
                </a:lnTo>
                <a:lnTo>
                  <a:pt x="357" y="6"/>
                </a:lnTo>
                <a:lnTo>
                  <a:pt x="358" y="6"/>
                </a:lnTo>
                <a:lnTo>
                  <a:pt x="360" y="5"/>
                </a:lnTo>
                <a:lnTo>
                  <a:pt x="361" y="5"/>
                </a:lnTo>
                <a:lnTo>
                  <a:pt x="362" y="5"/>
                </a:lnTo>
                <a:lnTo>
                  <a:pt x="364" y="5"/>
                </a:lnTo>
                <a:lnTo>
                  <a:pt x="365" y="5"/>
                </a:lnTo>
                <a:lnTo>
                  <a:pt x="367" y="5"/>
                </a:lnTo>
                <a:lnTo>
                  <a:pt x="368" y="5"/>
                </a:lnTo>
                <a:lnTo>
                  <a:pt x="369" y="4"/>
                </a:lnTo>
                <a:lnTo>
                  <a:pt x="371" y="4"/>
                </a:lnTo>
                <a:lnTo>
                  <a:pt x="372" y="4"/>
                </a:lnTo>
                <a:lnTo>
                  <a:pt x="374" y="4"/>
                </a:lnTo>
                <a:lnTo>
                  <a:pt x="375" y="4"/>
                </a:lnTo>
                <a:lnTo>
                  <a:pt x="377" y="4"/>
                </a:lnTo>
                <a:lnTo>
                  <a:pt x="378" y="4"/>
                </a:lnTo>
                <a:lnTo>
                  <a:pt x="379" y="4"/>
                </a:lnTo>
                <a:lnTo>
                  <a:pt x="381" y="3"/>
                </a:lnTo>
                <a:lnTo>
                  <a:pt x="382" y="3"/>
                </a:lnTo>
                <a:lnTo>
                  <a:pt x="384" y="3"/>
                </a:lnTo>
                <a:lnTo>
                  <a:pt x="385" y="3"/>
                </a:lnTo>
                <a:lnTo>
                  <a:pt x="386" y="3"/>
                </a:lnTo>
                <a:lnTo>
                  <a:pt x="388" y="3"/>
                </a:lnTo>
                <a:lnTo>
                  <a:pt x="389" y="3"/>
                </a:lnTo>
                <a:lnTo>
                  <a:pt x="391" y="3"/>
                </a:lnTo>
                <a:lnTo>
                  <a:pt x="392" y="3"/>
                </a:lnTo>
                <a:lnTo>
                  <a:pt x="394" y="2"/>
                </a:lnTo>
                <a:lnTo>
                  <a:pt x="395" y="2"/>
                </a:lnTo>
                <a:lnTo>
                  <a:pt x="396" y="2"/>
                </a:lnTo>
                <a:lnTo>
                  <a:pt x="398" y="2"/>
                </a:lnTo>
                <a:lnTo>
                  <a:pt x="399" y="2"/>
                </a:lnTo>
                <a:lnTo>
                  <a:pt x="401" y="2"/>
                </a:lnTo>
                <a:lnTo>
                  <a:pt x="402" y="2"/>
                </a:lnTo>
                <a:lnTo>
                  <a:pt x="403" y="2"/>
                </a:lnTo>
                <a:lnTo>
                  <a:pt x="405" y="2"/>
                </a:lnTo>
                <a:lnTo>
                  <a:pt x="406" y="2"/>
                </a:lnTo>
                <a:lnTo>
                  <a:pt x="408" y="1"/>
                </a:lnTo>
                <a:lnTo>
                  <a:pt x="409" y="1"/>
                </a:lnTo>
                <a:lnTo>
                  <a:pt x="411" y="1"/>
                </a:lnTo>
                <a:lnTo>
                  <a:pt x="412" y="1"/>
                </a:lnTo>
                <a:lnTo>
                  <a:pt x="413" y="1"/>
                </a:lnTo>
                <a:lnTo>
                  <a:pt x="415" y="1"/>
                </a:lnTo>
                <a:lnTo>
                  <a:pt x="416" y="1"/>
                </a:lnTo>
                <a:lnTo>
                  <a:pt x="418" y="1"/>
                </a:lnTo>
                <a:lnTo>
                  <a:pt x="419" y="1"/>
                </a:lnTo>
                <a:lnTo>
                  <a:pt x="420" y="1"/>
                </a:lnTo>
                <a:lnTo>
                  <a:pt x="422" y="1"/>
                </a:lnTo>
                <a:lnTo>
                  <a:pt x="423" y="0"/>
                </a:lnTo>
              </a:path>
            </a:pathLst>
          </a:custGeom>
          <a:noFill/>
          <a:ln w="38100" cap="rnd"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6305" name="Rectangle 53"/>
          <p:cNvSpPr>
            <a:spLocks noChangeArrowheads="1"/>
          </p:cNvSpPr>
          <p:nvPr/>
        </p:nvSpPr>
        <p:spPr bwMode="auto">
          <a:xfrm>
            <a:off x="4953000" y="1371600"/>
            <a:ext cx="3505200" cy="3205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solidFill>
                <a:srgbClr val="FF0000"/>
              </a:solidFill>
              <a:latin typeface="Arial" panose="020B0604020202020204" pitchFamily="34" charset="0"/>
            </a:endParaRPr>
          </a:p>
          <a:p>
            <a:pPr eaLnBrk="1" hangingPunct="1"/>
            <a:r>
              <a:rPr lang="en-US" altLang="en-US">
                <a:solidFill>
                  <a:srgbClr val="FF0000"/>
                </a:solidFill>
                <a:latin typeface="Arial" panose="020B0604020202020204" pitchFamily="34" charset="0"/>
              </a:rPr>
              <a:t>&gt; fermi.lnorm(3,100)</a:t>
            </a:r>
          </a:p>
          <a:p>
            <a:pPr eaLnBrk="1" hangingPunct="1"/>
            <a:r>
              <a:rPr lang="en-US" altLang="en-US">
                <a:latin typeface="Arial" panose="020B0604020202020204" pitchFamily="34" charset="0"/>
              </a:rPr>
              <a:t>[1] 2.851891 1.368091</a:t>
            </a:r>
          </a:p>
          <a:p>
            <a:pPr eaLnBrk="1" hangingPunct="1"/>
            <a:endParaRPr lang="en-US" altLang="en-US">
              <a:solidFill>
                <a:srgbClr val="FF0000"/>
              </a:solidFill>
              <a:latin typeface="Arial" panose="020B0604020202020204" pitchFamily="34" charset="0"/>
            </a:endParaRPr>
          </a:p>
          <a:p>
            <a:pPr eaLnBrk="1" hangingPunct="1"/>
            <a:endParaRPr lang="en-US" altLang="en-US">
              <a:solidFill>
                <a:srgbClr val="FF0000"/>
              </a:solidFill>
              <a:latin typeface="Arial" panose="020B0604020202020204" pitchFamily="34" charset="0"/>
            </a:endParaRPr>
          </a:p>
          <a:p>
            <a:pPr eaLnBrk="1" hangingPunct="1"/>
            <a:endParaRPr lang="en-US" altLang="en-US">
              <a:solidFill>
                <a:srgbClr val="FF0000"/>
              </a:solidFill>
              <a:latin typeface="Arial" panose="020B0604020202020204" pitchFamily="34" charset="0"/>
            </a:endParaRPr>
          </a:p>
          <a:p>
            <a:pPr eaLnBrk="1" hangingPunct="1"/>
            <a:endParaRPr lang="en-US" altLang="en-US">
              <a:solidFill>
                <a:srgbClr val="FF0000"/>
              </a:solidFill>
              <a:latin typeface="Arial" panose="020B0604020202020204" pitchFamily="34" charset="0"/>
            </a:endParaRPr>
          </a:p>
          <a:p>
            <a:pPr eaLnBrk="1" hangingPunct="1"/>
            <a:endParaRPr lang="en-US" altLang="en-US">
              <a:solidFill>
                <a:srgbClr val="FF0000"/>
              </a:solidFill>
              <a:latin typeface="Arial" panose="020B0604020202020204" pitchFamily="34" charset="0"/>
            </a:endParaRPr>
          </a:p>
          <a:p>
            <a:pPr eaLnBrk="1" hangingPunct="1"/>
            <a:endParaRPr lang="en-US" altLang="en-US" sz="800">
              <a:solidFill>
                <a:srgbClr val="FF0000"/>
              </a:solidFill>
              <a:latin typeface="Arial" panose="020B0604020202020204" pitchFamily="34" charset="0"/>
            </a:endParaRPr>
          </a:p>
          <a:p>
            <a:pPr eaLnBrk="1" hangingPunct="1"/>
            <a:endParaRPr lang="en-US" altLang="en-US" sz="800">
              <a:solidFill>
                <a:srgbClr val="FF0000"/>
              </a:solidFill>
              <a:latin typeface="Arial" panose="020B0604020202020204" pitchFamily="34" charset="0"/>
            </a:endParaRPr>
          </a:p>
          <a:p>
            <a:pPr eaLnBrk="1" hangingPunct="1"/>
            <a:endParaRPr lang="en-US" altLang="en-US" sz="800">
              <a:solidFill>
                <a:srgbClr val="FF0000"/>
              </a:solidFill>
              <a:latin typeface="Arial" panose="020B0604020202020204" pitchFamily="34" charset="0"/>
            </a:endParaRPr>
          </a:p>
          <a:p>
            <a:pPr eaLnBrk="1" hangingPunct="1"/>
            <a:r>
              <a:rPr lang="en-US" altLang="en-US">
                <a:solidFill>
                  <a:srgbClr val="FF0000"/>
                </a:solidFill>
                <a:latin typeface="Arial" panose="020B0604020202020204" pitchFamily="34" charset="0"/>
              </a:rPr>
              <a:t>&gt; fermi.norm(5,20)</a:t>
            </a:r>
          </a:p>
          <a:p>
            <a:pPr eaLnBrk="1" hangingPunct="1"/>
            <a:r>
              <a:rPr lang="en-US" altLang="en-US">
                <a:latin typeface="Arial" panose="020B0604020202020204" pitchFamily="34" charset="0"/>
              </a:rPr>
              <a:t>[1] 12.500000  5.852281</a:t>
            </a:r>
          </a:p>
        </p:txBody>
      </p:sp>
      <p:sp>
        <p:nvSpPr>
          <p:cNvPr id="686134" name="WordArt 54"/>
          <p:cNvSpPr>
            <a:spLocks noChangeArrowheads="1" noChangeShapeType="1" noTextEdit="1"/>
          </p:cNvSpPr>
          <p:nvPr/>
        </p:nvSpPr>
        <p:spPr bwMode="auto">
          <a:xfrm>
            <a:off x="4267200" y="4764088"/>
            <a:ext cx="4572000" cy="874712"/>
          </a:xfrm>
          <a:prstGeom prst="rect">
            <a:avLst/>
          </a:prstGeom>
        </p:spPr>
        <p:txBody>
          <a:bodyPr wrap="none" fromWordArt="1">
            <a:prstTxWarp prst="textCascadeUp">
              <a:avLst>
                <a:gd name="adj" fmla="val 44444"/>
              </a:avLst>
            </a:prstTxWarp>
            <a:scene3d>
              <a:camera prst="legacyPerspectiveFront">
                <a:rot lat="20519982" lon="1080000" rev="0"/>
              </a:camera>
              <a:lightRig rig="legacyHarsh2" dir="b"/>
            </a:scene3d>
            <a:sp3d extrusionH="430200" prstMaterial="legacyMatte">
              <a:extrusionClr>
                <a:srgbClr val="FF6600"/>
              </a:extrusionClr>
              <a:contourClr>
                <a:srgbClr val="FFE701"/>
              </a:contourClr>
            </a:sp3d>
          </a:bodyPr>
          <a:lstStyle/>
          <a:p>
            <a:pPr algn="ctr"/>
            <a:r>
              <a:rPr lang="en-US" sz="3600" kern="10">
                <a:ln w="9525">
                  <a:round/>
                  <a:headEnd/>
                  <a:tailEnd/>
                </a:ln>
                <a:gradFill rotWithShape="1">
                  <a:gsLst>
                    <a:gs pos="0">
                      <a:srgbClr val="FFE701"/>
                    </a:gs>
                    <a:gs pos="100000">
                      <a:srgbClr val="FE3E02"/>
                    </a:gs>
                  </a:gsLst>
                  <a:lin ang="5400000" scaled="1"/>
                </a:gradFill>
                <a:latin typeface="Impact" panose="020B0806030902050204" pitchFamily="34" charset="0"/>
              </a:rPr>
              <a:t>Makes many assumptions!</a:t>
            </a:r>
          </a:p>
        </p:txBody>
      </p:sp>
      <p:sp>
        <p:nvSpPr>
          <p:cNvPr id="686135" name="Text Box 55"/>
          <p:cNvSpPr txBox="1">
            <a:spLocks noChangeArrowheads="1"/>
          </p:cNvSpPr>
          <p:nvPr/>
        </p:nvSpPr>
        <p:spPr bwMode="auto">
          <a:xfrm>
            <a:off x="6051550" y="5514975"/>
            <a:ext cx="2965450" cy="1190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a:solidFill>
                  <a:schemeClr val="bg2"/>
                </a:solidFill>
                <a:latin typeface="Arial" panose="020B0604020202020204" pitchFamily="34" charset="0"/>
              </a:rPr>
              <a:t>Distribution shape is known</a:t>
            </a:r>
          </a:p>
          <a:p>
            <a:pPr eaLnBrk="1" hangingPunct="1"/>
            <a:r>
              <a:rPr lang="en-US" altLang="en-US">
                <a:solidFill>
                  <a:schemeClr val="bg2"/>
                </a:solidFill>
                <a:latin typeface="Arial" panose="020B0604020202020204" pitchFamily="34" charset="0"/>
              </a:rPr>
              <a:t>Coverage </a:t>
            </a:r>
            <a:r>
              <a:rPr lang="en-US" altLang="en-US" i="1">
                <a:solidFill>
                  <a:schemeClr val="bg2"/>
                </a:solidFill>
                <a:latin typeface="Arial" panose="020B0604020202020204" pitchFamily="34" charset="0"/>
              </a:rPr>
              <a:t>p</a:t>
            </a:r>
            <a:r>
              <a:rPr lang="en-US" altLang="en-US">
                <a:solidFill>
                  <a:schemeClr val="bg2"/>
                </a:solidFill>
                <a:latin typeface="Arial" panose="020B0604020202020204" pitchFamily="34" charset="0"/>
              </a:rPr>
              <a:t> value is known</a:t>
            </a:r>
          </a:p>
          <a:p>
            <a:pPr eaLnBrk="1" hangingPunct="1"/>
            <a:r>
              <a:rPr lang="en-US" altLang="en-US">
                <a:solidFill>
                  <a:schemeClr val="bg2"/>
                </a:solidFill>
                <a:latin typeface="Arial" panose="020B0604020202020204" pitchFamily="34" charset="0"/>
              </a:rPr>
              <a:t>Range is symmetric</a:t>
            </a:r>
          </a:p>
          <a:p>
            <a:pPr eaLnBrk="1" hangingPunct="1"/>
            <a:r>
              <a:rPr lang="en-US" altLang="en-US">
                <a:solidFill>
                  <a:schemeClr val="bg2"/>
                </a:solidFill>
                <a:latin typeface="Arial" panose="020B0604020202020204" pitchFamily="34" charset="0"/>
              </a:rPr>
              <a:t>No sampling uncertainty</a:t>
            </a:r>
          </a:p>
        </p:txBody>
      </p:sp>
    </p:spTree>
    <p:extLst>
      <p:ext uri="{BB962C8B-B14F-4D97-AF65-F5344CB8AC3E}">
        <p14:creationId xmlns:p14="http://schemas.microsoft.com/office/powerpoint/2010/main" val="3042635849"/>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686132"/>
                                        </p:tgtEl>
                                        <p:attrNameLst>
                                          <p:attrName>style.visibility</p:attrName>
                                        </p:attrNameLst>
                                      </p:cBhvr>
                                      <p:to>
                                        <p:strVal val="visible"/>
                                      </p:to>
                                    </p:set>
                                    <p:animEffect transition="in" filter="wipe(down)">
                                      <p:cBhvr>
                                        <p:cTn id="7" dur="500"/>
                                        <p:tgtEl>
                                          <p:spTgt spid="686132"/>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2" presetClass="entr" presetSubtype="4" fill="hold" grpId="0" nodeType="clickEffect">
                                  <p:stCondLst>
                                    <p:cond delay="0"/>
                                  </p:stCondLst>
                                  <p:childTnLst>
                                    <p:set>
                                      <p:cBhvr>
                                        <p:cTn id="11" dur="1" fill="hold">
                                          <p:stCondLst>
                                            <p:cond delay="0"/>
                                          </p:stCondLst>
                                        </p:cTn>
                                        <p:tgtEl>
                                          <p:spTgt spid="686106"/>
                                        </p:tgtEl>
                                        <p:attrNameLst>
                                          <p:attrName>style.visibility</p:attrName>
                                        </p:attrNameLst>
                                      </p:cBhvr>
                                      <p:to>
                                        <p:strVal val="visible"/>
                                      </p:to>
                                    </p:set>
                                    <p:animEffect transition="in" filter="wipe(down)">
                                      <p:cBhvr>
                                        <p:cTn id="12" dur="500"/>
                                        <p:tgtEl>
                                          <p:spTgt spid="686106"/>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22" presetClass="entr" presetSubtype="8" fill="hold" nodeType="clickEffect">
                                  <p:stCondLst>
                                    <p:cond delay="0"/>
                                  </p:stCondLst>
                                  <p:childTnLst>
                                    <p:set>
                                      <p:cBhvr>
                                        <p:cTn id="16" dur="1" fill="hold">
                                          <p:stCondLst>
                                            <p:cond delay="0"/>
                                          </p:stCondLst>
                                        </p:cTn>
                                        <p:tgtEl>
                                          <p:spTgt spid="2"/>
                                        </p:tgtEl>
                                        <p:attrNameLst>
                                          <p:attrName>style.visibility</p:attrName>
                                        </p:attrNameLst>
                                      </p:cBhvr>
                                      <p:to>
                                        <p:strVal val="visible"/>
                                      </p:to>
                                    </p:set>
                                    <p:animEffect transition="in" filter="wipe(left)">
                                      <p:cBhvr>
                                        <p:cTn id="17" dur="500"/>
                                        <p:tgtEl>
                                          <p:spTgt spid="2"/>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3" presetClass="entr" presetSubtype="0" fill="hold" grpId="0" nodeType="clickEffect">
                                  <p:stCondLst>
                                    <p:cond delay="0"/>
                                  </p:stCondLst>
                                  <p:childTnLst>
                                    <p:set>
                                      <p:cBhvr>
                                        <p:cTn id="21" dur="1" fill="hold">
                                          <p:stCondLst>
                                            <p:cond delay="0"/>
                                          </p:stCondLst>
                                        </p:cTn>
                                        <p:tgtEl>
                                          <p:spTgt spid="686134"/>
                                        </p:tgtEl>
                                        <p:attrNameLst>
                                          <p:attrName>style.visibility</p:attrName>
                                        </p:attrNameLst>
                                      </p:cBhvr>
                                      <p:to>
                                        <p:strVal val="visible"/>
                                      </p:to>
                                    </p:set>
                                  </p:childTnLst>
                                </p:cTn>
                              </p:par>
                            </p:childTnLst>
                          </p:cTn>
                        </p:par>
                        <p:par>
                          <p:cTn id="22" fill="hold" nodeType="afterGroup">
                            <p:stCondLst>
                              <p:cond delay="0"/>
                            </p:stCondLst>
                            <p:childTnLst>
                              <p:par>
                                <p:cTn id="23" presetID="10" presetClass="entr" presetSubtype="0" fill="hold" grpId="0" nodeType="afterEffect">
                                  <p:stCondLst>
                                    <p:cond delay="0"/>
                                  </p:stCondLst>
                                  <p:childTnLst>
                                    <p:set>
                                      <p:cBhvr>
                                        <p:cTn id="24" dur="1" fill="hold">
                                          <p:stCondLst>
                                            <p:cond delay="0"/>
                                          </p:stCondLst>
                                        </p:cTn>
                                        <p:tgtEl>
                                          <p:spTgt spid="686135"/>
                                        </p:tgtEl>
                                        <p:attrNameLst>
                                          <p:attrName>style.visibility</p:attrName>
                                        </p:attrNameLst>
                                      </p:cBhvr>
                                      <p:to>
                                        <p:strVal val="visible"/>
                                      </p:to>
                                    </p:set>
                                    <p:animEffect transition="in" filter="fade">
                                      <p:cBhvr>
                                        <p:cTn id="25" dur="3000"/>
                                        <p:tgtEl>
                                          <p:spTgt spid="6861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86106" grpId="0" animBg="1"/>
      <p:bldP spid="686132" grpId="0" animBg="1"/>
      <p:bldP spid="686134" grpId="0" animBg="1"/>
      <p:bldP spid="686135" grpId="0"/>
    </p:bldLst>
  </p:timing>
</p:sld>
</file>

<file path=ppt/slides/slide4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7282" name="Rectangle 2"/>
          <p:cNvSpPr>
            <a:spLocks noGrp="1" noChangeArrowheads="1"/>
          </p:cNvSpPr>
          <p:nvPr>
            <p:ph type="title"/>
          </p:nvPr>
        </p:nvSpPr>
        <p:spPr/>
        <p:txBody>
          <a:bodyPr/>
          <a:lstStyle/>
          <a:p>
            <a:r>
              <a:rPr lang="en-US" altLang="en-US"/>
              <a:t>Mean range trick</a:t>
            </a:r>
          </a:p>
        </p:txBody>
      </p:sp>
      <p:sp>
        <p:nvSpPr>
          <p:cNvPr id="97283" name="Rectangle 3"/>
          <p:cNvSpPr>
            <a:spLocks noGrp="1" noChangeArrowheads="1"/>
          </p:cNvSpPr>
          <p:nvPr>
            <p:ph type="body" idx="1"/>
          </p:nvPr>
        </p:nvSpPr>
        <p:spPr>
          <a:xfrm>
            <a:off x="381000" y="1646238"/>
            <a:ext cx="8686800" cy="4525962"/>
          </a:xfrm>
        </p:spPr>
        <p:txBody>
          <a:bodyPr/>
          <a:lstStyle/>
          <a:p>
            <a:pPr>
              <a:lnSpc>
                <a:spcPct val="80000"/>
              </a:lnSpc>
            </a:pPr>
            <a:r>
              <a:rPr lang="en-US" altLang="en-US" sz="2800"/>
              <a:t>Alternative approach to estimate standard deviation</a:t>
            </a:r>
          </a:p>
          <a:p>
            <a:pPr lvl="4">
              <a:lnSpc>
                <a:spcPct val="80000"/>
              </a:lnSpc>
            </a:pPr>
            <a:endParaRPr lang="en-US" altLang="en-US" sz="1800"/>
          </a:p>
          <a:p>
            <a:pPr>
              <a:lnSpc>
                <a:spcPct val="80000"/>
              </a:lnSpc>
            </a:pPr>
            <a:r>
              <a:rPr lang="en-US" altLang="en-US" sz="2800"/>
              <a:t>Divide observed range by mean range for the sample size</a:t>
            </a:r>
          </a:p>
          <a:p>
            <a:pPr lvl="4">
              <a:lnSpc>
                <a:spcPct val="80000"/>
              </a:lnSpc>
            </a:pPr>
            <a:endParaRPr lang="en-US" altLang="en-US" sz="1800"/>
          </a:p>
          <a:p>
            <a:pPr>
              <a:lnSpc>
                <a:spcPct val="80000"/>
              </a:lnSpc>
            </a:pPr>
            <a:r>
              <a:rPr lang="en-US" altLang="en-US" sz="2800"/>
              <a:t>Assumes </a:t>
            </a:r>
          </a:p>
          <a:p>
            <a:pPr lvl="1">
              <a:lnSpc>
                <a:spcPct val="80000"/>
              </a:lnSpc>
            </a:pPr>
            <a:r>
              <a:rPr lang="en-US" altLang="en-US" sz="2400"/>
              <a:t>random samples</a:t>
            </a:r>
          </a:p>
          <a:p>
            <a:pPr lvl="1">
              <a:lnSpc>
                <a:spcPct val="80000"/>
              </a:lnSpc>
            </a:pPr>
            <a:r>
              <a:rPr lang="en-US" altLang="en-US" sz="2400"/>
              <a:t>normality</a:t>
            </a:r>
          </a:p>
          <a:p>
            <a:pPr lvl="4">
              <a:lnSpc>
                <a:spcPct val="80000"/>
              </a:lnSpc>
            </a:pPr>
            <a:endParaRPr lang="en-US" altLang="en-US" sz="1800"/>
          </a:p>
          <a:p>
            <a:pPr>
              <a:lnSpc>
                <a:spcPct val="80000"/>
              </a:lnSpc>
              <a:buFontTx/>
              <a:buNone/>
            </a:pPr>
            <a:r>
              <a:rPr lang="en-US" altLang="en-US" sz="2800">
                <a:solidFill>
                  <a:srgbClr val="CC6600"/>
                </a:solidFill>
              </a:rPr>
              <a:t>If the range of 10 </a:t>
            </a:r>
          </a:p>
          <a:p>
            <a:pPr>
              <a:lnSpc>
                <a:spcPct val="80000"/>
              </a:lnSpc>
              <a:buFontTx/>
              <a:buNone/>
            </a:pPr>
            <a:r>
              <a:rPr lang="en-US" altLang="en-US" sz="2800">
                <a:solidFill>
                  <a:srgbClr val="CC6600"/>
                </a:solidFill>
              </a:rPr>
              <a:t>values is [52,86]</a:t>
            </a:r>
          </a:p>
          <a:p>
            <a:pPr>
              <a:lnSpc>
                <a:spcPct val="80000"/>
              </a:lnSpc>
              <a:buFontTx/>
              <a:buNone/>
            </a:pPr>
            <a:r>
              <a:rPr lang="en-US" altLang="en-US" sz="2800">
                <a:solidFill>
                  <a:srgbClr val="CC6600"/>
                </a:solidFill>
              </a:rPr>
              <a:t>s </a:t>
            </a:r>
            <a:r>
              <a:rPr lang="en-US" altLang="en-US" sz="2800">
                <a:solidFill>
                  <a:srgbClr val="CC6600"/>
                </a:solidFill>
                <a:sym typeface="Symbol" panose="05050102010706020507" pitchFamily="18" charset="2"/>
              </a:rPr>
              <a:t> 34/3</a:t>
            </a:r>
            <a:r>
              <a:rPr lang="en-US" altLang="en-US" sz="2800">
                <a:solidFill>
                  <a:srgbClr val="CC6600"/>
                </a:solidFill>
              </a:rPr>
              <a:t> </a:t>
            </a:r>
            <a:r>
              <a:rPr lang="en-US" altLang="en-US" sz="2800">
                <a:solidFill>
                  <a:srgbClr val="CC6600"/>
                </a:solidFill>
                <a:sym typeface="Symbol" panose="05050102010706020507" pitchFamily="18" charset="2"/>
              </a:rPr>
              <a:t> 11</a:t>
            </a:r>
          </a:p>
        </p:txBody>
      </p:sp>
      <p:grpSp>
        <p:nvGrpSpPr>
          <p:cNvPr id="97284" name="Group 4"/>
          <p:cNvGrpSpPr>
            <a:grpSpLocks/>
          </p:cNvGrpSpPr>
          <p:nvPr/>
        </p:nvGrpSpPr>
        <p:grpSpPr bwMode="auto">
          <a:xfrm>
            <a:off x="4497388" y="3567113"/>
            <a:ext cx="4362450" cy="2654300"/>
            <a:chOff x="2833" y="2247"/>
            <a:chExt cx="2748" cy="1672"/>
          </a:xfrm>
        </p:grpSpPr>
        <p:sp>
          <p:nvSpPr>
            <p:cNvPr id="97287" name="Freeform 5"/>
            <p:cNvSpPr>
              <a:spLocks/>
            </p:cNvSpPr>
            <p:nvPr/>
          </p:nvSpPr>
          <p:spPr bwMode="auto">
            <a:xfrm>
              <a:off x="3273" y="2322"/>
              <a:ext cx="2123" cy="1120"/>
            </a:xfrm>
            <a:custGeom>
              <a:avLst/>
              <a:gdLst>
                <a:gd name="T0" fmla="*/ 8022094 w 423"/>
                <a:gd name="T1" fmla="*/ 246745807 h 236"/>
                <a:gd name="T2" fmla="*/ 26148115 w 423"/>
                <a:gd name="T3" fmla="*/ 200169158 h 236"/>
                <a:gd name="T4" fmla="*/ 44271714 w 423"/>
                <a:gd name="T5" fmla="*/ 172143652 h 236"/>
                <a:gd name="T6" fmla="*/ 60799350 w 423"/>
                <a:gd name="T7" fmla="*/ 151317997 h 236"/>
                <a:gd name="T8" fmla="*/ 78938738 w 423"/>
                <a:gd name="T9" fmla="*/ 136898248 h 236"/>
                <a:gd name="T10" fmla="*/ 97064737 w 423"/>
                <a:gd name="T11" fmla="*/ 124538994 h 236"/>
                <a:gd name="T12" fmla="*/ 113112243 w 423"/>
                <a:gd name="T13" fmla="*/ 114782544 h 236"/>
                <a:gd name="T14" fmla="*/ 131235089 w 423"/>
                <a:gd name="T15" fmla="*/ 106270394 h 236"/>
                <a:gd name="T16" fmla="*/ 149361710 w 423"/>
                <a:gd name="T17" fmla="*/ 98788416 h 236"/>
                <a:gd name="T18" fmla="*/ 165886213 w 423"/>
                <a:gd name="T19" fmla="*/ 91578352 h 236"/>
                <a:gd name="T20" fmla="*/ 184012954 w 423"/>
                <a:gd name="T21" fmla="*/ 85444626 h 236"/>
                <a:gd name="T22" fmla="*/ 200059658 w 423"/>
                <a:gd name="T23" fmla="*/ 80507515 h 236"/>
                <a:gd name="T24" fmla="*/ 218182986 w 423"/>
                <a:gd name="T25" fmla="*/ 75630334 h 236"/>
                <a:gd name="T26" fmla="*/ 236325747 w 423"/>
                <a:gd name="T27" fmla="*/ 72055257 h 236"/>
                <a:gd name="T28" fmla="*/ 252451790 w 423"/>
                <a:gd name="T29" fmla="*/ 67175931 h 236"/>
                <a:gd name="T30" fmla="*/ 270976149 w 423"/>
                <a:gd name="T31" fmla="*/ 63542994 h 236"/>
                <a:gd name="T32" fmla="*/ 289099798 w 423"/>
                <a:gd name="T33" fmla="*/ 59968448 h 236"/>
                <a:gd name="T34" fmla="*/ 305146501 w 423"/>
                <a:gd name="T35" fmla="*/ 56116295 h 236"/>
                <a:gd name="T36" fmla="*/ 323273041 w 423"/>
                <a:gd name="T37" fmla="*/ 53786505 h 236"/>
                <a:gd name="T38" fmla="*/ 341396932 w 423"/>
                <a:gd name="T39" fmla="*/ 50153568 h 236"/>
                <a:gd name="T40" fmla="*/ 357522974 w 423"/>
                <a:gd name="T41" fmla="*/ 47606613 h 236"/>
                <a:gd name="T42" fmla="*/ 376063233 w 423"/>
                <a:gd name="T43" fmla="*/ 45274280 h 236"/>
                <a:gd name="T44" fmla="*/ 392094840 w 423"/>
                <a:gd name="T45" fmla="*/ 42727400 h 236"/>
                <a:gd name="T46" fmla="*/ 410233265 w 423"/>
                <a:gd name="T47" fmla="*/ 40397080 h 236"/>
                <a:gd name="T48" fmla="*/ 428360126 w 423"/>
                <a:gd name="T49" fmla="*/ 37850115 h 236"/>
                <a:gd name="T50" fmla="*/ 444486811 w 423"/>
                <a:gd name="T51" fmla="*/ 35507626 h 236"/>
                <a:gd name="T52" fmla="*/ 462609496 w 423"/>
                <a:gd name="T53" fmla="*/ 32915111 h 236"/>
                <a:gd name="T54" fmla="*/ 481134016 w 423"/>
                <a:gd name="T55" fmla="*/ 30627882 h 236"/>
                <a:gd name="T56" fmla="*/ 497181362 w 423"/>
                <a:gd name="T57" fmla="*/ 29325816 h 236"/>
                <a:gd name="T58" fmla="*/ 515307260 w 423"/>
                <a:gd name="T59" fmla="*/ 26778842 h 236"/>
                <a:gd name="T60" fmla="*/ 533446648 w 423"/>
                <a:gd name="T61" fmla="*/ 25750701 h 236"/>
                <a:gd name="T62" fmla="*/ 549573654 w 423"/>
                <a:gd name="T63" fmla="*/ 23146436 h 236"/>
                <a:gd name="T64" fmla="*/ 567700194 w 423"/>
                <a:gd name="T65" fmla="*/ 21856007 h 236"/>
                <a:gd name="T66" fmla="*/ 583746898 w 423"/>
                <a:gd name="T67" fmla="*/ 19568782 h 236"/>
                <a:gd name="T68" fmla="*/ 602271418 w 423"/>
                <a:gd name="T69" fmla="*/ 18266706 h 236"/>
                <a:gd name="T70" fmla="*/ 620394103 w 423"/>
                <a:gd name="T71" fmla="*/ 16964080 h 236"/>
                <a:gd name="T72" fmla="*/ 636520788 w 423"/>
                <a:gd name="T73" fmla="*/ 15936395 h 236"/>
                <a:gd name="T74" fmla="*/ 654647328 w 423"/>
                <a:gd name="T75" fmla="*/ 13389421 h 236"/>
                <a:gd name="T76" fmla="*/ 672787038 w 423"/>
                <a:gd name="T77" fmla="*/ 12086804 h 236"/>
                <a:gd name="T78" fmla="*/ 688817842 w 423"/>
                <a:gd name="T79" fmla="*/ 11059110 h 236"/>
                <a:gd name="T80" fmla="*/ 707358743 w 423"/>
                <a:gd name="T81" fmla="*/ 9757027 h 236"/>
                <a:gd name="T82" fmla="*/ 723485428 w 423"/>
                <a:gd name="T83" fmla="*/ 8512247 h 236"/>
                <a:gd name="T84" fmla="*/ 741611326 w 423"/>
                <a:gd name="T85" fmla="*/ 7210053 h 236"/>
                <a:gd name="T86" fmla="*/ 759734011 w 423"/>
                <a:gd name="T87" fmla="*/ 6179368 h 236"/>
                <a:gd name="T88" fmla="*/ 775781036 w 423"/>
                <a:gd name="T89" fmla="*/ 4877287 h 236"/>
                <a:gd name="T90" fmla="*/ 793904364 w 423"/>
                <a:gd name="T91" fmla="*/ 3574575 h 236"/>
                <a:gd name="T92" fmla="*/ 812445265 w 423"/>
                <a:gd name="T93" fmla="*/ 2330312 h 236"/>
                <a:gd name="T94" fmla="*/ 828555890 w 423"/>
                <a:gd name="T95" fmla="*/ 1302081 h 236"/>
                <a:gd name="T96" fmla="*/ 846698490 w 423"/>
                <a:gd name="T97" fmla="*/ 0 h 2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423"/>
                <a:gd name="T148" fmla="*/ 0 h 236"/>
                <a:gd name="T149" fmla="*/ 423 w 423"/>
                <a:gd name="T150" fmla="*/ 236 h 2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423" h="236">
                  <a:moveTo>
                    <a:pt x="0" y="236"/>
                  </a:moveTo>
                  <a:lnTo>
                    <a:pt x="4" y="202"/>
                  </a:lnTo>
                  <a:lnTo>
                    <a:pt x="9" y="180"/>
                  </a:lnTo>
                  <a:lnTo>
                    <a:pt x="13" y="164"/>
                  </a:lnTo>
                  <a:lnTo>
                    <a:pt x="17" y="151"/>
                  </a:lnTo>
                  <a:lnTo>
                    <a:pt x="22" y="141"/>
                  </a:lnTo>
                  <a:lnTo>
                    <a:pt x="26" y="132"/>
                  </a:lnTo>
                  <a:lnTo>
                    <a:pt x="30" y="124"/>
                  </a:lnTo>
                  <a:lnTo>
                    <a:pt x="35" y="118"/>
                  </a:lnTo>
                  <a:lnTo>
                    <a:pt x="39" y="112"/>
                  </a:lnTo>
                  <a:lnTo>
                    <a:pt x="43" y="107"/>
                  </a:lnTo>
                  <a:lnTo>
                    <a:pt x="48" y="102"/>
                  </a:lnTo>
                  <a:lnTo>
                    <a:pt x="52" y="98"/>
                  </a:lnTo>
                  <a:lnTo>
                    <a:pt x="56" y="94"/>
                  </a:lnTo>
                  <a:lnTo>
                    <a:pt x="61" y="90"/>
                  </a:lnTo>
                  <a:lnTo>
                    <a:pt x="65" y="87"/>
                  </a:lnTo>
                  <a:lnTo>
                    <a:pt x="69" y="84"/>
                  </a:lnTo>
                  <a:lnTo>
                    <a:pt x="74" y="81"/>
                  </a:lnTo>
                  <a:lnTo>
                    <a:pt x="78" y="78"/>
                  </a:lnTo>
                  <a:lnTo>
                    <a:pt x="82" y="75"/>
                  </a:lnTo>
                  <a:lnTo>
                    <a:pt x="86" y="73"/>
                  </a:lnTo>
                  <a:lnTo>
                    <a:pt x="91" y="70"/>
                  </a:lnTo>
                  <a:lnTo>
                    <a:pt x="95" y="68"/>
                  </a:lnTo>
                  <a:lnTo>
                    <a:pt x="99" y="66"/>
                  </a:lnTo>
                  <a:lnTo>
                    <a:pt x="104" y="64"/>
                  </a:lnTo>
                  <a:lnTo>
                    <a:pt x="108" y="62"/>
                  </a:lnTo>
                  <a:lnTo>
                    <a:pt x="112" y="60"/>
                  </a:lnTo>
                  <a:lnTo>
                    <a:pt x="117" y="59"/>
                  </a:lnTo>
                  <a:lnTo>
                    <a:pt x="121" y="57"/>
                  </a:lnTo>
                  <a:lnTo>
                    <a:pt x="125" y="55"/>
                  </a:lnTo>
                  <a:lnTo>
                    <a:pt x="130" y="54"/>
                  </a:lnTo>
                  <a:lnTo>
                    <a:pt x="134" y="52"/>
                  </a:lnTo>
                  <a:lnTo>
                    <a:pt x="138" y="51"/>
                  </a:lnTo>
                  <a:lnTo>
                    <a:pt x="143" y="49"/>
                  </a:lnTo>
                  <a:lnTo>
                    <a:pt x="147" y="48"/>
                  </a:lnTo>
                  <a:lnTo>
                    <a:pt x="151" y="46"/>
                  </a:lnTo>
                  <a:lnTo>
                    <a:pt x="156" y="45"/>
                  </a:lnTo>
                  <a:lnTo>
                    <a:pt x="160" y="44"/>
                  </a:lnTo>
                  <a:lnTo>
                    <a:pt x="164" y="42"/>
                  </a:lnTo>
                  <a:lnTo>
                    <a:pt x="169" y="41"/>
                  </a:lnTo>
                  <a:lnTo>
                    <a:pt x="173" y="40"/>
                  </a:lnTo>
                  <a:lnTo>
                    <a:pt x="177" y="39"/>
                  </a:lnTo>
                  <a:lnTo>
                    <a:pt x="181" y="38"/>
                  </a:lnTo>
                  <a:lnTo>
                    <a:pt x="186" y="37"/>
                  </a:lnTo>
                  <a:lnTo>
                    <a:pt x="190" y="36"/>
                  </a:lnTo>
                  <a:lnTo>
                    <a:pt x="194" y="35"/>
                  </a:lnTo>
                  <a:lnTo>
                    <a:pt x="199" y="34"/>
                  </a:lnTo>
                  <a:lnTo>
                    <a:pt x="203" y="33"/>
                  </a:lnTo>
                  <a:lnTo>
                    <a:pt x="207" y="32"/>
                  </a:lnTo>
                  <a:lnTo>
                    <a:pt x="212" y="31"/>
                  </a:lnTo>
                  <a:lnTo>
                    <a:pt x="216" y="30"/>
                  </a:lnTo>
                  <a:lnTo>
                    <a:pt x="220" y="29"/>
                  </a:lnTo>
                  <a:lnTo>
                    <a:pt x="225" y="28"/>
                  </a:lnTo>
                  <a:lnTo>
                    <a:pt x="229" y="27"/>
                  </a:lnTo>
                  <a:lnTo>
                    <a:pt x="233" y="26"/>
                  </a:lnTo>
                  <a:lnTo>
                    <a:pt x="238" y="25"/>
                  </a:lnTo>
                  <a:lnTo>
                    <a:pt x="242" y="25"/>
                  </a:lnTo>
                  <a:lnTo>
                    <a:pt x="246" y="24"/>
                  </a:lnTo>
                  <a:lnTo>
                    <a:pt x="251" y="23"/>
                  </a:lnTo>
                  <a:lnTo>
                    <a:pt x="255" y="22"/>
                  </a:lnTo>
                  <a:lnTo>
                    <a:pt x="259" y="22"/>
                  </a:lnTo>
                  <a:lnTo>
                    <a:pt x="264" y="21"/>
                  </a:lnTo>
                  <a:lnTo>
                    <a:pt x="268" y="20"/>
                  </a:lnTo>
                  <a:lnTo>
                    <a:pt x="272" y="19"/>
                  </a:lnTo>
                  <a:lnTo>
                    <a:pt x="276" y="19"/>
                  </a:lnTo>
                  <a:lnTo>
                    <a:pt x="281" y="18"/>
                  </a:lnTo>
                  <a:lnTo>
                    <a:pt x="285" y="17"/>
                  </a:lnTo>
                  <a:lnTo>
                    <a:pt x="289" y="16"/>
                  </a:lnTo>
                  <a:lnTo>
                    <a:pt x="294" y="16"/>
                  </a:lnTo>
                  <a:lnTo>
                    <a:pt x="298" y="15"/>
                  </a:lnTo>
                  <a:lnTo>
                    <a:pt x="302" y="14"/>
                  </a:lnTo>
                  <a:lnTo>
                    <a:pt x="307" y="14"/>
                  </a:lnTo>
                  <a:lnTo>
                    <a:pt x="311" y="13"/>
                  </a:lnTo>
                  <a:lnTo>
                    <a:pt x="315" y="13"/>
                  </a:lnTo>
                  <a:lnTo>
                    <a:pt x="320" y="12"/>
                  </a:lnTo>
                  <a:lnTo>
                    <a:pt x="324" y="11"/>
                  </a:lnTo>
                  <a:lnTo>
                    <a:pt x="328" y="11"/>
                  </a:lnTo>
                  <a:lnTo>
                    <a:pt x="333" y="10"/>
                  </a:lnTo>
                  <a:lnTo>
                    <a:pt x="337" y="10"/>
                  </a:lnTo>
                  <a:lnTo>
                    <a:pt x="341" y="9"/>
                  </a:lnTo>
                  <a:lnTo>
                    <a:pt x="346" y="9"/>
                  </a:lnTo>
                  <a:lnTo>
                    <a:pt x="350" y="8"/>
                  </a:lnTo>
                  <a:lnTo>
                    <a:pt x="354" y="8"/>
                  </a:lnTo>
                  <a:lnTo>
                    <a:pt x="358" y="7"/>
                  </a:lnTo>
                  <a:lnTo>
                    <a:pt x="363" y="6"/>
                  </a:lnTo>
                  <a:lnTo>
                    <a:pt x="367" y="6"/>
                  </a:lnTo>
                  <a:lnTo>
                    <a:pt x="371" y="5"/>
                  </a:lnTo>
                  <a:lnTo>
                    <a:pt x="376" y="5"/>
                  </a:lnTo>
                  <a:lnTo>
                    <a:pt x="380" y="4"/>
                  </a:lnTo>
                  <a:lnTo>
                    <a:pt x="384" y="4"/>
                  </a:lnTo>
                  <a:lnTo>
                    <a:pt x="389" y="3"/>
                  </a:lnTo>
                  <a:lnTo>
                    <a:pt x="393" y="3"/>
                  </a:lnTo>
                  <a:lnTo>
                    <a:pt x="397" y="3"/>
                  </a:lnTo>
                  <a:lnTo>
                    <a:pt x="402" y="2"/>
                  </a:lnTo>
                  <a:lnTo>
                    <a:pt x="406" y="2"/>
                  </a:lnTo>
                  <a:lnTo>
                    <a:pt x="410" y="1"/>
                  </a:lnTo>
                  <a:lnTo>
                    <a:pt x="415" y="1"/>
                  </a:lnTo>
                  <a:lnTo>
                    <a:pt x="419" y="0"/>
                  </a:lnTo>
                  <a:lnTo>
                    <a:pt x="423" y="0"/>
                  </a:lnTo>
                </a:path>
              </a:pathLst>
            </a:custGeom>
            <a:noFill/>
            <a:ln w="38100" cap="rnd"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288" name="Line 6"/>
            <p:cNvSpPr>
              <a:spLocks noChangeShapeType="1"/>
            </p:cNvSpPr>
            <p:nvPr/>
          </p:nvSpPr>
          <p:spPr bwMode="auto">
            <a:xfrm>
              <a:off x="3233" y="3490"/>
              <a:ext cx="2163" cy="0"/>
            </a:xfrm>
            <a:prstGeom prst="line">
              <a:avLst/>
            </a:prstGeom>
            <a:noFill/>
            <a:ln w="952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7289" name="Line 7"/>
            <p:cNvSpPr>
              <a:spLocks noChangeShapeType="1"/>
            </p:cNvSpPr>
            <p:nvPr/>
          </p:nvSpPr>
          <p:spPr bwMode="auto">
            <a:xfrm>
              <a:off x="3233" y="3490"/>
              <a:ext cx="0" cy="42"/>
            </a:xfrm>
            <a:prstGeom prst="line">
              <a:avLst/>
            </a:prstGeom>
            <a:noFill/>
            <a:ln w="952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7290" name="Line 8"/>
            <p:cNvSpPr>
              <a:spLocks noChangeShapeType="1"/>
            </p:cNvSpPr>
            <p:nvPr/>
          </p:nvSpPr>
          <p:spPr bwMode="auto">
            <a:xfrm>
              <a:off x="3665" y="3490"/>
              <a:ext cx="0" cy="42"/>
            </a:xfrm>
            <a:prstGeom prst="line">
              <a:avLst/>
            </a:prstGeom>
            <a:noFill/>
            <a:ln w="952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7291" name="Line 9"/>
            <p:cNvSpPr>
              <a:spLocks noChangeShapeType="1"/>
            </p:cNvSpPr>
            <p:nvPr/>
          </p:nvSpPr>
          <p:spPr bwMode="auto">
            <a:xfrm>
              <a:off x="4096" y="3490"/>
              <a:ext cx="0" cy="42"/>
            </a:xfrm>
            <a:prstGeom prst="line">
              <a:avLst/>
            </a:prstGeom>
            <a:noFill/>
            <a:ln w="952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7292" name="Line 10"/>
            <p:cNvSpPr>
              <a:spLocks noChangeShapeType="1"/>
            </p:cNvSpPr>
            <p:nvPr/>
          </p:nvSpPr>
          <p:spPr bwMode="auto">
            <a:xfrm>
              <a:off x="4533" y="3490"/>
              <a:ext cx="0" cy="42"/>
            </a:xfrm>
            <a:prstGeom prst="line">
              <a:avLst/>
            </a:prstGeom>
            <a:noFill/>
            <a:ln w="952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7293" name="Line 11"/>
            <p:cNvSpPr>
              <a:spLocks noChangeShapeType="1"/>
            </p:cNvSpPr>
            <p:nvPr/>
          </p:nvSpPr>
          <p:spPr bwMode="auto">
            <a:xfrm>
              <a:off x="4964" y="3490"/>
              <a:ext cx="0" cy="42"/>
            </a:xfrm>
            <a:prstGeom prst="line">
              <a:avLst/>
            </a:prstGeom>
            <a:noFill/>
            <a:ln w="952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7294" name="Line 12"/>
            <p:cNvSpPr>
              <a:spLocks noChangeShapeType="1"/>
            </p:cNvSpPr>
            <p:nvPr/>
          </p:nvSpPr>
          <p:spPr bwMode="auto">
            <a:xfrm>
              <a:off x="5396" y="3490"/>
              <a:ext cx="0" cy="42"/>
            </a:xfrm>
            <a:prstGeom prst="line">
              <a:avLst/>
            </a:prstGeom>
            <a:noFill/>
            <a:ln w="952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7295" name="Rectangle 13"/>
            <p:cNvSpPr>
              <a:spLocks noChangeArrowheads="1"/>
            </p:cNvSpPr>
            <p:nvPr/>
          </p:nvSpPr>
          <p:spPr bwMode="auto">
            <a:xfrm>
              <a:off x="3194" y="3537"/>
              <a:ext cx="88"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2000">
                  <a:solidFill>
                    <a:srgbClr val="000000"/>
                  </a:solidFill>
                  <a:latin typeface="Arial" panose="020B0604020202020204" pitchFamily="34" charset="0"/>
                </a:rPr>
                <a:t>0</a:t>
              </a:r>
              <a:endParaRPr lang="en-US" altLang="en-US" sz="2000">
                <a:latin typeface="Arial" panose="020B0604020202020204" pitchFamily="34" charset="0"/>
              </a:endParaRPr>
            </a:p>
          </p:txBody>
        </p:sp>
        <p:sp>
          <p:nvSpPr>
            <p:cNvPr id="97296" name="Rectangle 14"/>
            <p:cNvSpPr>
              <a:spLocks noChangeArrowheads="1"/>
            </p:cNvSpPr>
            <p:nvPr/>
          </p:nvSpPr>
          <p:spPr bwMode="auto">
            <a:xfrm>
              <a:off x="3602" y="3537"/>
              <a:ext cx="178"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2000">
                  <a:solidFill>
                    <a:srgbClr val="000000"/>
                  </a:solidFill>
                  <a:latin typeface="Arial" panose="020B0604020202020204" pitchFamily="34" charset="0"/>
                </a:rPr>
                <a:t>20</a:t>
              </a:r>
              <a:endParaRPr lang="en-US" altLang="en-US" sz="2000">
                <a:latin typeface="Arial" panose="020B0604020202020204" pitchFamily="34" charset="0"/>
              </a:endParaRPr>
            </a:p>
          </p:txBody>
        </p:sp>
        <p:sp>
          <p:nvSpPr>
            <p:cNvPr id="97297" name="Rectangle 15"/>
            <p:cNvSpPr>
              <a:spLocks noChangeArrowheads="1"/>
            </p:cNvSpPr>
            <p:nvPr/>
          </p:nvSpPr>
          <p:spPr bwMode="auto">
            <a:xfrm>
              <a:off x="4033" y="3537"/>
              <a:ext cx="178"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2000">
                  <a:solidFill>
                    <a:srgbClr val="000000"/>
                  </a:solidFill>
                  <a:latin typeface="Arial" panose="020B0604020202020204" pitchFamily="34" charset="0"/>
                </a:rPr>
                <a:t>40</a:t>
              </a:r>
              <a:endParaRPr lang="en-US" altLang="en-US" sz="2000">
                <a:latin typeface="Arial" panose="020B0604020202020204" pitchFamily="34" charset="0"/>
              </a:endParaRPr>
            </a:p>
          </p:txBody>
        </p:sp>
        <p:sp>
          <p:nvSpPr>
            <p:cNvPr id="97298" name="Rectangle 16"/>
            <p:cNvSpPr>
              <a:spLocks noChangeArrowheads="1"/>
            </p:cNvSpPr>
            <p:nvPr/>
          </p:nvSpPr>
          <p:spPr bwMode="auto">
            <a:xfrm>
              <a:off x="4470" y="3537"/>
              <a:ext cx="178"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2000">
                  <a:solidFill>
                    <a:srgbClr val="000000"/>
                  </a:solidFill>
                  <a:latin typeface="Arial" panose="020B0604020202020204" pitchFamily="34" charset="0"/>
                </a:rPr>
                <a:t>60</a:t>
              </a:r>
              <a:endParaRPr lang="en-US" altLang="en-US" sz="2000">
                <a:latin typeface="Arial" panose="020B0604020202020204" pitchFamily="34" charset="0"/>
              </a:endParaRPr>
            </a:p>
          </p:txBody>
        </p:sp>
        <p:sp>
          <p:nvSpPr>
            <p:cNvPr id="97299" name="Rectangle 17"/>
            <p:cNvSpPr>
              <a:spLocks noChangeArrowheads="1"/>
            </p:cNvSpPr>
            <p:nvPr/>
          </p:nvSpPr>
          <p:spPr bwMode="auto">
            <a:xfrm>
              <a:off x="4902" y="3537"/>
              <a:ext cx="178"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2000">
                  <a:solidFill>
                    <a:srgbClr val="000000"/>
                  </a:solidFill>
                  <a:latin typeface="Arial" panose="020B0604020202020204" pitchFamily="34" charset="0"/>
                </a:rPr>
                <a:t>80</a:t>
              </a:r>
              <a:endParaRPr lang="en-US" altLang="en-US" sz="2000">
                <a:latin typeface="Arial" panose="020B0604020202020204" pitchFamily="34" charset="0"/>
              </a:endParaRPr>
            </a:p>
          </p:txBody>
        </p:sp>
        <p:sp>
          <p:nvSpPr>
            <p:cNvPr id="97300" name="Rectangle 18"/>
            <p:cNvSpPr>
              <a:spLocks noChangeArrowheads="1"/>
            </p:cNvSpPr>
            <p:nvPr/>
          </p:nvSpPr>
          <p:spPr bwMode="auto">
            <a:xfrm>
              <a:off x="5313" y="3537"/>
              <a:ext cx="268"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2000">
                  <a:solidFill>
                    <a:srgbClr val="000000"/>
                  </a:solidFill>
                  <a:latin typeface="Arial" panose="020B0604020202020204" pitchFamily="34" charset="0"/>
                </a:rPr>
                <a:t>100</a:t>
              </a:r>
              <a:endParaRPr lang="en-US" altLang="en-US" sz="2000">
                <a:latin typeface="Arial" panose="020B0604020202020204" pitchFamily="34" charset="0"/>
              </a:endParaRPr>
            </a:p>
          </p:txBody>
        </p:sp>
        <p:sp>
          <p:nvSpPr>
            <p:cNvPr id="97301" name="Line 19"/>
            <p:cNvSpPr>
              <a:spLocks noChangeShapeType="1"/>
            </p:cNvSpPr>
            <p:nvPr/>
          </p:nvSpPr>
          <p:spPr bwMode="auto">
            <a:xfrm flipV="1">
              <a:off x="3188" y="2327"/>
              <a:ext cx="0" cy="1153"/>
            </a:xfrm>
            <a:prstGeom prst="line">
              <a:avLst/>
            </a:prstGeom>
            <a:noFill/>
            <a:ln w="952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7302" name="Line 20"/>
            <p:cNvSpPr>
              <a:spLocks noChangeShapeType="1"/>
            </p:cNvSpPr>
            <p:nvPr/>
          </p:nvSpPr>
          <p:spPr bwMode="auto">
            <a:xfrm flipH="1">
              <a:off x="3143" y="3480"/>
              <a:ext cx="45" cy="0"/>
            </a:xfrm>
            <a:prstGeom prst="line">
              <a:avLst/>
            </a:prstGeom>
            <a:noFill/>
            <a:ln w="952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7303" name="Line 21"/>
            <p:cNvSpPr>
              <a:spLocks noChangeShapeType="1"/>
            </p:cNvSpPr>
            <p:nvPr/>
          </p:nvSpPr>
          <p:spPr bwMode="auto">
            <a:xfrm flipH="1">
              <a:off x="3143" y="3191"/>
              <a:ext cx="45" cy="0"/>
            </a:xfrm>
            <a:prstGeom prst="line">
              <a:avLst/>
            </a:prstGeom>
            <a:noFill/>
            <a:ln w="952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7304" name="Line 22"/>
            <p:cNvSpPr>
              <a:spLocks noChangeShapeType="1"/>
            </p:cNvSpPr>
            <p:nvPr/>
          </p:nvSpPr>
          <p:spPr bwMode="auto">
            <a:xfrm flipH="1">
              <a:off x="3143" y="2901"/>
              <a:ext cx="45" cy="0"/>
            </a:xfrm>
            <a:prstGeom prst="line">
              <a:avLst/>
            </a:prstGeom>
            <a:noFill/>
            <a:ln w="952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7305" name="Line 23"/>
            <p:cNvSpPr>
              <a:spLocks noChangeShapeType="1"/>
            </p:cNvSpPr>
            <p:nvPr/>
          </p:nvSpPr>
          <p:spPr bwMode="auto">
            <a:xfrm flipH="1">
              <a:off x="3143" y="2612"/>
              <a:ext cx="45" cy="0"/>
            </a:xfrm>
            <a:prstGeom prst="line">
              <a:avLst/>
            </a:prstGeom>
            <a:noFill/>
            <a:ln w="952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7306" name="Line 24"/>
            <p:cNvSpPr>
              <a:spLocks noChangeShapeType="1"/>
            </p:cNvSpPr>
            <p:nvPr/>
          </p:nvSpPr>
          <p:spPr bwMode="auto">
            <a:xfrm flipH="1">
              <a:off x="3143" y="2327"/>
              <a:ext cx="45" cy="0"/>
            </a:xfrm>
            <a:prstGeom prst="line">
              <a:avLst/>
            </a:prstGeom>
            <a:noFill/>
            <a:ln w="952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7307" name="Rectangle 25"/>
            <p:cNvSpPr>
              <a:spLocks noChangeArrowheads="1"/>
            </p:cNvSpPr>
            <p:nvPr/>
          </p:nvSpPr>
          <p:spPr bwMode="auto">
            <a:xfrm>
              <a:off x="3038" y="3399"/>
              <a:ext cx="89" cy="19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2000">
                  <a:solidFill>
                    <a:srgbClr val="000000"/>
                  </a:solidFill>
                  <a:latin typeface="Arial" panose="020B0604020202020204" pitchFamily="34" charset="0"/>
                </a:rPr>
                <a:t>1</a:t>
              </a:r>
              <a:endParaRPr lang="en-US" altLang="en-US" sz="2000">
                <a:latin typeface="Arial" panose="020B0604020202020204" pitchFamily="34" charset="0"/>
              </a:endParaRPr>
            </a:p>
          </p:txBody>
        </p:sp>
        <p:sp>
          <p:nvSpPr>
            <p:cNvPr id="97308" name="Rectangle 26"/>
            <p:cNvSpPr>
              <a:spLocks noChangeArrowheads="1"/>
            </p:cNvSpPr>
            <p:nvPr/>
          </p:nvSpPr>
          <p:spPr bwMode="auto">
            <a:xfrm>
              <a:off x="3038" y="3110"/>
              <a:ext cx="89" cy="1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2000">
                  <a:solidFill>
                    <a:srgbClr val="000000"/>
                  </a:solidFill>
                  <a:latin typeface="Arial" panose="020B0604020202020204" pitchFamily="34" charset="0"/>
                </a:rPr>
                <a:t>2</a:t>
              </a:r>
              <a:endParaRPr lang="en-US" altLang="en-US" sz="2000">
                <a:latin typeface="Arial" panose="020B0604020202020204" pitchFamily="34" charset="0"/>
              </a:endParaRPr>
            </a:p>
          </p:txBody>
        </p:sp>
        <p:sp>
          <p:nvSpPr>
            <p:cNvPr id="97309" name="Rectangle 27"/>
            <p:cNvSpPr>
              <a:spLocks noChangeArrowheads="1"/>
            </p:cNvSpPr>
            <p:nvPr/>
          </p:nvSpPr>
          <p:spPr bwMode="auto">
            <a:xfrm>
              <a:off x="3038" y="2821"/>
              <a:ext cx="89"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2000">
                  <a:solidFill>
                    <a:srgbClr val="000000"/>
                  </a:solidFill>
                  <a:latin typeface="Arial" panose="020B0604020202020204" pitchFamily="34" charset="0"/>
                </a:rPr>
                <a:t>3</a:t>
              </a:r>
              <a:endParaRPr lang="en-US" altLang="en-US" sz="2000">
                <a:latin typeface="Arial" panose="020B0604020202020204" pitchFamily="34" charset="0"/>
              </a:endParaRPr>
            </a:p>
          </p:txBody>
        </p:sp>
        <p:sp>
          <p:nvSpPr>
            <p:cNvPr id="97310" name="Rectangle 28"/>
            <p:cNvSpPr>
              <a:spLocks noChangeArrowheads="1"/>
            </p:cNvSpPr>
            <p:nvPr/>
          </p:nvSpPr>
          <p:spPr bwMode="auto">
            <a:xfrm>
              <a:off x="3038" y="2531"/>
              <a:ext cx="89"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2000">
                  <a:solidFill>
                    <a:srgbClr val="000000"/>
                  </a:solidFill>
                  <a:latin typeface="Arial" panose="020B0604020202020204" pitchFamily="34" charset="0"/>
                </a:rPr>
                <a:t>4</a:t>
              </a:r>
              <a:endParaRPr lang="en-US" altLang="en-US" sz="2000">
                <a:latin typeface="Arial" panose="020B0604020202020204" pitchFamily="34" charset="0"/>
              </a:endParaRPr>
            </a:p>
          </p:txBody>
        </p:sp>
        <p:sp>
          <p:nvSpPr>
            <p:cNvPr id="97311" name="Rectangle 29"/>
            <p:cNvSpPr>
              <a:spLocks noChangeArrowheads="1"/>
            </p:cNvSpPr>
            <p:nvPr/>
          </p:nvSpPr>
          <p:spPr bwMode="auto">
            <a:xfrm>
              <a:off x="3038" y="2247"/>
              <a:ext cx="89"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2000">
                  <a:solidFill>
                    <a:srgbClr val="000000"/>
                  </a:solidFill>
                  <a:latin typeface="Arial" panose="020B0604020202020204" pitchFamily="34" charset="0"/>
                </a:rPr>
                <a:t>5</a:t>
              </a:r>
              <a:endParaRPr lang="en-US" altLang="en-US" sz="2000">
                <a:latin typeface="Arial" panose="020B0604020202020204" pitchFamily="34" charset="0"/>
              </a:endParaRPr>
            </a:p>
          </p:txBody>
        </p:sp>
        <p:sp>
          <p:nvSpPr>
            <p:cNvPr id="97312" name="Rectangle 30"/>
            <p:cNvSpPr>
              <a:spLocks noChangeArrowheads="1"/>
            </p:cNvSpPr>
            <p:nvPr/>
          </p:nvSpPr>
          <p:spPr bwMode="auto">
            <a:xfrm>
              <a:off x="3188" y="2275"/>
              <a:ext cx="2293" cy="1215"/>
            </a:xfrm>
            <a:prstGeom prst="rect">
              <a:avLst/>
            </a:prstGeom>
            <a:noFill/>
            <a:ln w="9525"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p>
          </p:txBody>
        </p:sp>
        <p:sp>
          <p:nvSpPr>
            <p:cNvPr id="97313" name="Rectangle 31"/>
            <p:cNvSpPr>
              <a:spLocks noChangeArrowheads="1"/>
            </p:cNvSpPr>
            <p:nvPr/>
          </p:nvSpPr>
          <p:spPr bwMode="auto">
            <a:xfrm>
              <a:off x="3956" y="3727"/>
              <a:ext cx="872"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2000">
                  <a:solidFill>
                    <a:srgbClr val="000000"/>
                  </a:solidFill>
                  <a:latin typeface="Arial" panose="020B0604020202020204" pitchFamily="34" charset="0"/>
                </a:rPr>
                <a:t>Sample size</a:t>
              </a:r>
              <a:endParaRPr lang="en-US" altLang="en-US" sz="2000">
                <a:latin typeface="Arial" panose="020B0604020202020204" pitchFamily="34" charset="0"/>
              </a:endParaRPr>
            </a:p>
          </p:txBody>
        </p:sp>
        <p:sp>
          <p:nvSpPr>
            <p:cNvPr id="97314" name="Rectangle 32"/>
            <p:cNvSpPr>
              <a:spLocks noChangeArrowheads="1"/>
            </p:cNvSpPr>
            <p:nvPr/>
          </p:nvSpPr>
          <p:spPr bwMode="auto">
            <a:xfrm rot="-5400000">
              <a:off x="2296" y="2793"/>
              <a:ext cx="1248"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a:solidFill>
                    <a:srgbClr val="000000"/>
                  </a:solidFill>
                  <a:latin typeface="Arial" panose="020B0604020202020204" pitchFamily="34" charset="0"/>
                </a:rPr>
                <a:t>Mean normal range</a:t>
              </a:r>
              <a:endParaRPr lang="en-US" altLang="en-US">
                <a:latin typeface="Arial" panose="020B0604020202020204" pitchFamily="34" charset="0"/>
              </a:endParaRPr>
            </a:p>
          </p:txBody>
        </p:sp>
      </p:grpSp>
      <p:sp>
        <p:nvSpPr>
          <p:cNvPr id="97285" name="Text Box 33"/>
          <p:cNvSpPr txBox="1">
            <a:spLocks noChangeArrowheads="1"/>
          </p:cNvSpPr>
          <p:nvPr/>
        </p:nvSpPr>
        <p:spPr bwMode="auto">
          <a:xfrm>
            <a:off x="2798763" y="6553200"/>
            <a:ext cx="6345237"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1400">
                <a:solidFill>
                  <a:schemeClr val="bg2"/>
                </a:solidFill>
                <a:latin typeface="Arial" panose="020B0604020202020204" pitchFamily="34" charset="0"/>
              </a:rPr>
              <a:t>Gumbel, E.J. 1958. </a:t>
            </a:r>
            <a:r>
              <a:rPr lang="en-US" altLang="en-US" sz="1400" i="1">
                <a:solidFill>
                  <a:schemeClr val="bg2"/>
                </a:solidFill>
                <a:latin typeface="Arial" panose="020B0604020202020204" pitchFamily="34" charset="0"/>
              </a:rPr>
              <a:t>Statistics of Extremes</a:t>
            </a:r>
            <a:r>
              <a:rPr lang="en-US" altLang="en-US" sz="1400">
                <a:solidFill>
                  <a:schemeClr val="bg2"/>
                </a:solidFill>
                <a:latin typeface="Arial" panose="020B0604020202020204" pitchFamily="34" charset="0"/>
              </a:rPr>
              <a:t>, Columbia University Press (§ 8.3.4)</a:t>
            </a:r>
          </a:p>
        </p:txBody>
      </p:sp>
      <p:cxnSp>
        <p:nvCxnSpPr>
          <p:cNvPr id="35" name="Straight Connector 34"/>
          <p:cNvCxnSpPr/>
          <p:nvPr/>
        </p:nvCxnSpPr>
        <p:spPr>
          <a:xfrm flipV="1">
            <a:off x="5486400" y="4572000"/>
            <a:ext cx="0" cy="990600"/>
          </a:xfrm>
          <a:prstGeom prst="line">
            <a:avLst/>
          </a:prstGeom>
          <a:ln>
            <a:solidFill>
              <a:srgbClr val="FFC000"/>
            </a:solidFill>
            <a:prstDash val="sysDot"/>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551966855"/>
      </p:ext>
    </p:extLst>
  </p:cSld>
  <p:clrMapOvr>
    <a:masterClrMapping/>
  </p:clrMapOvr>
</p:sld>
</file>

<file path=ppt/slides/slide4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8306" name="Rectangle 2"/>
          <p:cNvSpPr>
            <a:spLocks noGrp="1" noChangeArrowheads="1"/>
          </p:cNvSpPr>
          <p:nvPr>
            <p:ph type="title"/>
          </p:nvPr>
        </p:nvSpPr>
        <p:spPr/>
        <p:txBody>
          <a:bodyPr/>
          <a:lstStyle/>
          <a:p>
            <a:r>
              <a:rPr lang="en-US" altLang="en-US" dirty="0"/>
              <a:t>R functions for mean range trick</a:t>
            </a:r>
          </a:p>
        </p:txBody>
      </p:sp>
      <p:sp>
        <p:nvSpPr>
          <p:cNvPr id="98307" name="Rectangle 3"/>
          <p:cNvSpPr>
            <a:spLocks noGrp="1" noChangeArrowheads="1"/>
          </p:cNvSpPr>
          <p:nvPr>
            <p:ph type="body" idx="1"/>
          </p:nvPr>
        </p:nvSpPr>
        <p:spPr>
          <a:xfrm>
            <a:off x="457200" y="1600200"/>
            <a:ext cx="8305800" cy="5105400"/>
          </a:xfrm>
        </p:spPr>
        <p:txBody>
          <a:bodyPr/>
          <a:lstStyle/>
          <a:p>
            <a:pPr>
              <a:lnSpc>
                <a:spcPct val="80000"/>
              </a:lnSpc>
              <a:buFontTx/>
              <a:buNone/>
            </a:pPr>
            <a:r>
              <a:rPr lang="en-US" altLang="en-US" sz="1600" dirty="0" err="1"/>
              <a:t>mnr</a:t>
            </a:r>
            <a:r>
              <a:rPr lang="en-US" altLang="en-US" sz="1600" dirty="0"/>
              <a:t> = function(</a:t>
            </a:r>
            <a:r>
              <a:rPr lang="en-US" altLang="en-US" sz="1600" dirty="0" err="1"/>
              <a:t>n,many</a:t>
            </a:r>
            <a:r>
              <a:rPr lang="en-US" altLang="en-US" sz="1600" dirty="0"/>
              <a:t>=10000) {</a:t>
            </a:r>
          </a:p>
          <a:p>
            <a:pPr>
              <a:lnSpc>
                <a:spcPct val="80000"/>
              </a:lnSpc>
              <a:buFontTx/>
              <a:buNone/>
            </a:pPr>
            <a:r>
              <a:rPr lang="en-US" altLang="en-US" sz="1600" dirty="0"/>
              <a:t>  </a:t>
            </a:r>
            <a:r>
              <a:rPr lang="en-US" altLang="en-US" sz="1600" dirty="0" err="1"/>
              <a:t>xL</a:t>
            </a:r>
            <a:r>
              <a:rPr lang="en-US" altLang="en-US" sz="1600" dirty="0"/>
              <a:t> = </a:t>
            </a:r>
            <a:r>
              <a:rPr lang="en-US" altLang="en-US" sz="1600" dirty="0" err="1"/>
              <a:t>xU</a:t>
            </a:r>
            <a:r>
              <a:rPr lang="en-US" altLang="en-US" sz="1600" dirty="0"/>
              <a:t> = </a:t>
            </a:r>
            <a:r>
              <a:rPr lang="en-US" altLang="en-US" sz="1600" dirty="0" err="1"/>
              <a:t>rnorm</a:t>
            </a:r>
            <a:r>
              <a:rPr lang="en-US" altLang="en-US" sz="1600" dirty="0"/>
              <a:t>(many)</a:t>
            </a:r>
          </a:p>
          <a:p>
            <a:pPr>
              <a:lnSpc>
                <a:spcPct val="80000"/>
              </a:lnSpc>
              <a:buFontTx/>
              <a:buNone/>
            </a:pPr>
            <a:r>
              <a:rPr lang="en-US" altLang="en-US" sz="1600" dirty="0"/>
              <a:t>  for (i in 2:n) {</a:t>
            </a:r>
          </a:p>
          <a:p>
            <a:pPr>
              <a:lnSpc>
                <a:spcPct val="80000"/>
              </a:lnSpc>
              <a:buFontTx/>
              <a:buNone/>
            </a:pPr>
            <a:r>
              <a:rPr lang="en-US" altLang="en-US" sz="1600" dirty="0"/>
              <a:t>    xx = </a:t>
            </a:r>
            <a:r>
              <a:rPr lang="en-US" altLang="en-US" sz="1600" dirty="0" err="1"/>
              <a:t>rnorm</a:t>
            </a:r>
            <a:r>
              <a:rPr lang="en-US" altLang="en-US" sz="1600" dirty="0"/>
              <a:t>(many)</a:t>
            </a:r>
          </a:p>
          <a:p>
            <a:pPr>
              <a:lnSpc>
                <a:spcPct val="80000"/>
              </a:lnSpc>
              <a:buFontTx/>
              <a:buNone/>
            </a:pPr>
            <a:r>
              <a:rPr lang="en-US" altLang="en-US" sz="1600" dirty="0"/>
              <a:t>    </a:t>
            </a:r>
            <a:r>
              <a:rPr lang="en-US" altLang="en-US" sz="1600" dirty="0" err="1"/>
              <a:t>xL</a:t>
            </a:r>
            <a:r>
              <a:rPr lang="en-US" altLang="en-US" sz="1600" dirty="0"/>
              <a:t> = </a:t>
            </a:r>
            <a:r>
              <a:rPr lang="en-US" altLang="en-US" sz="1600" dirty="0" err="1"/>
              <a:t>pmin</a:t>
            </a:r>
            <a:r>
              <a:rPr lang="en-US" altLang="en-US" sz="1600" dirty="0"/>
              <a:t>(</a:t>
            </a:r>
            <a:r>
              <a:rPr lang="en-US" altLang="en-US" sz="1600" dirty="0" err="1"/>
              <a:t>xL,xx</a:t>
            </a:r>
            <a:r>
              <a:rPr lang="en-US" altLang="en-US" sz="1600" dirty="0"/>
              <a:t>)</a:t>
            </a:r>
          </a:p>
          <a:p>
            <a:pPr>
              <a:lnSpc>
                <a:spcPct val="80000"/>
              </a:lnSpc>
              <a:buFontTx/>
              <a:buNone/>
            </a:pPr>
            <a:r>
              <a:rPr lang="en-US" altLang="en-US" sz="1600" dirty="0"/>
              <a:t>    </a:t>
            </a:r>
            <a:r>
              <a:rPr lang="en-US" altLang="en-US" sz="1600" dirty="0" err="1"/>
              <a:t>xU</a:t>
            </a:r>
            <a:r>
              <a:rPr lang="en-US" altLang="en-US" sz="1600" dirty="0"/>
              <a:t> = </a:t>
            </a:r>
            <a:r>
              <a:rPr lang="en-US" altLang="en-US" sz="1600" dirty="0" err="1"/>
              <a:t>pmax</a:t>
            </a:r>
            <a:r>
              <a:rPr lang="en-US" altLang="en-US" sz="1600" dirty="0"/>
              <a:t>(</a:t>
            </a:r>
            <a:r>
              <a:rPr lang="en-US" altLang="en-US" sz="1600" dirty="0" err="1"/>
              <a:t>xU,xx</a:t>
            </a:r>
            <a:r>
              <a:rPr lang="en-US" altLang="en-US" sz="1600" dirty="0"/>
              <a:t>) }</a:t>
            </a:r>
          </a:p>
          <a:p>
            <a:pPr>
              <a:lnSpc>
                <a:spcPct val="80000"/>
              </a:lnSpc>
              <a:buFontTx/>
              <a:buNone/>
            </a:pPr>
            <a:r>
              <a:rPr lang="en-US" altLang="en-US" sz="1600" dirty="0"/>
              <a:t>  mean(</a:t>
            </a:r>
            <a:r>
              <a:rPr lang="en-US" altLang="en-US" sz="1600" dirty="0" err="1"/>
              <a:t>xU</a:t>
            </a:r>
            <a:r>
              <a:rPr lang="en-US" altLang="en-US" sz="1600" dirty="0"/>
              <a:t> - </a:t>
            </a:r>
            <a:r>
              <a:rPr lang="en-US" altLang="en-US" sz="1600" dirty="0" err="1"/>
              <a:t>xL</a:t>
            </a:r>
            <a:r>
              <a:rPr lang="en-US" altLang="en-US" sz="1600" dirty="0"/>
              <a:t>)</a:t>
            </a:r>
          </a:p>
          <a:p>
            <a:pPr>
              <a:lnSpc>
                <a:spcPct val="80000"/>
              </a:lnSpc>
              <a:buFontTx/>
              <a:buNone/>
            </a:pPr>
            <a:r>
              <a:rPr lang="en-US" altLang="en-US" sz="1600" dirty="0"/>
              <a:t>  }</a:t>
            </a:r>
          </a:p>
          <a:p>
            <a:pPr>
              <a:lnSpc>
                <a:spcPct val="80000"/>
              </a:lnSpc>
              <a:buFontTx/>
              <a:buNone/>
            </a:pPr>
            <a:endParaRPr lang="en-US" altLang="en-US" sz="1600" dirty="0"/>
          </a:p>
          <a:p>
            <a:pPr>
              <a:lnSpc>
                <a:spcPct val="80000"/>
              </a:lnSpc>
              <a:buFontTx/>
              <a:buNone/>
            </a:pPr>
            <a:r>
              <a:rPr lang="en-US" altLang="en-US" sz="1600" dirty="0" err="1"/>
              <a:t>fermi.lnorm</a:t>
            </a:r>
            <a:r>
              <a:rPr lang="en-US" altLang="en-US" sz="1600" dirty="0"/>
              <a:t> = function(x1, x2, n=NULL, </a:t>
            </a:r>
            <a:r>
              <a:rPr lang="en-US" altLang="en-US" sz="1600" dirty="0" err="1"/>
              <a:t>pr</a:t>
            </a:r>
            <a:r>
              <a:rPr lang="en-US" altLang="en-US" sz="1600" dirty="0"/>
              <a:t>=0.9) {</a:t>
            </a:r>
          </a:p>
          <a:p>
            <a:pPr>
              <a:lnSpc>
                <a:spcPct val="80000"/>
              </a:lnSpc>
              <a:buFontTx/>
              <a:buNone/>
            </a:pPr>
            <a:r>
              <a:rPr lang="en-US" altLang="en-US" sz="1600" dirty="0"/>
              <a:t>  gm = sqrt(x1*x2)</a:t>
            </a:r>
          </a:p>
          <a:p>
            <a:pPr>
              <a:lnSpc>
                <a:spcPct val="80000"/>
              </a:lnSpc>
              <a:buFontTx/>
              <a:buNone/>
            </a:pPr>
            <a:r>
              <a:rPr lang="en-US" altLang="en-US" sz="1600" dirty="0"/>
              <a:t>  if (</a:t>
            </a:r>
            <a:r>
              <a:rPr lang="en-US" altLang="en-US" sz="1600" dirty="0" err="1"/>
              <a:t>is.null</a:t>
            </a:r>
            <a:r>
              <a:rPr lang="en-US" altLang="en-US" sz="1600" dirty="0"/>
              <a:t>(n)) </a:t>
            </a:r>
            <a:r>
              <a:rPr lang="en-US" altLang="en-US" sz="1600" dirty="0" err="1"/>
              <a:t>gsd</a:t>
            </a:r>
            <a:r>
              <a:rPr lang="en-US" altLang="en-US" sz="1600" dirty="0"/>
              <a:t> = sqrt(x2/x1) ^ (1/</a:t>
            </a:r>
            <a:r>
              <a:rPr lang="en-US" altLang="en-US" sz="1600" dirty="0" err="1"/>
              <a:t>qnorm</a:t>
            </a:r>
            <a:r>
              <a:rPr lang="en-US" altLang="en-US" sz="1600" dirty="0"/>
              <a:t>(</a:t>
            </a:r>
            <a:r>
              <a:rPr lang="en-US" altLang="en-US" sz="1600" dirty="0" err="1"/>
              <a:t>pr</a:t>
            </a:r>
            <a:r>
              <a:rPr lang="en-US" altLang="en-US" sz="1600" dirty="0"/>
              <a:t>)) else </a:t>
            </a:r>
            <a:r>
              <a:rPr lang="en-US" altLang="en-US" sz="1600" dirty="0" err="1"/>
              <a:t>gsd</a:t>
            </a:r>
            <a:r>
              <a:rPr lang="en-US" altLang="en-US" sz="1600" dirty="0"/>
              <a:t> = exp((log(x2) - log(x1)) / </a:t>
            </a:r>
            <a:r>
              <a:rPr lang="en-US" altLang="en-US" sz="1600" dirty="0" err="1"/>
              <a:t>mnr</a:t>
            </a:r>
            <a:r>
              <a:rPr lang="en-US" altLang="en-US" sz="1600" dirty="0"/>
              <a:t>(n))</a:t>
            </a:r>
          </a:p>
          <a:p>
            <a:pPr>
              <a:lnSpc>
                <a:spcPct val="80000"/>
              </a:lnSpc>
              <a:buFontTx/>
              <a:buNone/>
            </a:pPr>
            <a:r>
              <a:rPr lang="en-US" altLang="en-US" sz="1600" dirty="0"/>
              <a:t>  log(c(gm, </a:t>
            </a:r>
            <a:r>
              <a:rPr lang="en-US" altLang="en-US" sz="1600" dirty="0" err="1"/>
              <a:t>gsd</a:t>
            </a:r>
            <a:r>
              <a:rPr lang="en-US" altLang="en-US" sz="1600" dirty="0"/>
              <a:t>))</a:t>
            </a:r>
          </a:p>
          <a:p>
            <a:pPr>
              <a:lnSpc>
                <a:spcPct val="80000"/>
              </a:lnSpc>
              <a:buFontTx/>
              <a:buNone/>
            </a:pPr>
            <a:r>
              <a:rPr lang="en-US" altLang="en-US" sz="1600" dirty="0"/>
              <a:t>  }</a:t>
            </a:r>
          </a:p>
          <a:p>
            <a:pPr>
              <a:lnSpc>
                <a:spcPct val="80000"/>
              </a:lnSpc>
              <a:buFontTx/>
              <a:buNone/>
            </a:pPr>
            <a:endParaRPr lang="en-US" altLang="en-US" sz="1600" dirty="0"/>
          </a:p>
          <a:p>
            <a:pPr>
              <a:lnSpc>
                <a:spcPct val="80000"/>
              </a:lnSpc>
              <a:buFontTx/>
              <a:buNone/>
            </a:pPr>
            <a:r>
              <a:rPr lang="en-US" altLang="en-US" sz="1600" dirty="0" err="1"/>
              <a:t>fermi.norm</a:t>
            </a:r>
            <a:r>
              <a:rPr lang="en-US" altLang="en-US" sz="1600" dirty="0"/>
              <a:t> = function(x1, x2, n=NULL, </a:t>
            </a:r>
            <a:r>
              <a:rPr lang="en-US" altLang="en-US" sz="1600" dirty="0" err="1"/>
              <a:t>pr</a:t>
            </a:r>
            <a:r>
              <a:rPr lang="en-US" altLang="en-US" sz="1600" dirty="0"/>
              <a:t>=0.9) {</a:t>
            </a:r>
          </a:p>
          <a:p>
            <a:pPr>
              <a:lnSpc>
                <a:spcPct val="80000"/>
              </a:lnSpc>
              <a:buFontTx/>
              <a:buNone/>
            </a:pPr>
            <a:r>
              <a:rPr lang="en-US" altLang="en-US" sz="1600" dirty="0"/>
              <a:t>  m = (x1 + x2) / 2</a:t>
            </a:r>
          </a:p>
          <a:p>
            <a:pPr>
              <a:lnSpc>
                <a:spcPct val="80000"/>
              </a:lnSpc>
              <a:buFontTx/>
              <a:buNone/>
            </a:pPr>
            <a:r>
              <a:rPr lang="en-US" altLang="en-US" sz="1600" dirty="0"/>
              <a:t>  if (</a:t>
            </a:r>
            <a:r>
              <a:rPr lang="en-US" altLang="en-US" sz="1600" dirty="0" err="1"/>
              <a:t>is.null</a:t>
            </a:r>
            <a:r>
              <a:rPr lang="en-US" altLang="en-US" sz="1600" dirty="0"/>
              <a:t>(n)) s = (x2 - x1) / (2 * </a:t>
            </a:r>
            <a:r>
              <a:rPr lang="en-US" altLang="en-US" sz="1600" dirty="0" err="1"/>
              <a:t>qnorm</a:t>
            </a:r>
            <a:r>
              <a:rPr lang="en-US" altLang="en-US" sz="1600" dirty="0"/>
              <a:t>(</a:t>
            </a:r>
            <a:r>
              <a:rPr lang="en-US" altLang="en-US" sz="1600" dirty="0" err="1"/>
              <a:t>pr</a:t>
            </a:r>
            <a:r>
              <a:rPr lang="en-US" altLang="en-US" sz="1600" dirty="0"/>
              <a:t>)) else s = (x2 - x1) / </a:t>
            </a:r>
            <a:r>
              <a:rPr lang="en-US" altLang="en-US" sz="1600" dirty="0" err="1"/>
              <a:t>mnr</a:t>
            </a:r>
            <a:r>
              <a:rPr lang="en-US" altLang="en-US" sz="1600" dirty="0"/>
              <a:t>(n)</a:t>
            </a:r>
          </a:p>
          <a:p>
            <a:pPr>
              <a:lnSpc>
                <a:spcPct val="80000"/>
              </a:lnSpc>
              <a:buFontTx/>
              <a:buNone/>
            </a:pPr>
            <a:r>
              <a:rPr lang="en-US" altLang="en-US" sz="1600" dirty="0"/>
              <a:t>  c(m, s)</a:t>
            </a:r>
          </a:p>
          <a:p>
            <a:pPr>
              <a:lnSpc>
                <a:spcPct val="80000"/>
              </a:lnSpc>
              <a:buFontTx/>
              <a:buNone/>
            </a:pPr>
            <a:r>
              <a:rPr lang="en-US" altLang="en-US" sz="1600" dirty="0"/>
              <a:t>  }</a:t>
            </a:r>
          </a:p>
        </p:txBody>
      </p:sp>
      <p:sp>
        <p:nvSpPr>
          <p:cNvPr id="98308" name="WordArt 4"/>
          <p:cNvSpPr>
            <a:spLocks noChangeArrowheads="1" noChangeShapeType="1" noTextEdit="1"/>
          </p:cNvSpPr>
          <p:nvPr/>
        </p:nvSpPr>
        <p:spPr bwMode="auto">
          <a:xfrm rot="-187328">
            <a:off x="5029200" y="5029200"/>
            <a:ext cx="1295400" cy="523875"/>
          </a:xfrm>
          <a:prstGeom prst="rect">
            <a:avLst/>
          </a:prstGeom>
        </p:spPr>
        <p:txBody>
          <a:bodyPr wrap="none" fromWordArt="1">
            <a:prstTxWarp prst="textSlantUp">
              <a:avLst>
                <a:gd name="adj" fmla="val 32056"/>
              </a:avLst>
            </a:prstTxWarp>
          </a:bodyPr>
          <a:lstStyle/>
          <a:p>
            <a:pPr algn="ctr"/>
            <a:r>
              <a:rPr lang="en-US" sz="3600" kern="10">
                <a:ln w="9525">
                  <a:solidFill>
                    <a:srgbClr val="CC99FF"/>
                  </a:solidFill>
                  <a:round/>
                  <a:headEnd/>
                  <a:tailEnd/>
                </a:ln>
                <a:gradFill rotWithShape="1">
                  <a:gsLst>
                    <a:gs pos="0">
                      <a:srgbClr val="6600CC"/>
                    </a:gs>
                    <a:gs pos="100000">
                      <a:srgbClr val="CC00CC"/>
                    </a:gs>
                  </a:gsLst>
                  <a:lin ang="5580000" scaled="1"/>
                </a:gradFill>
                <a:effectLst>
                  <a:outerShdw dist="53882" dir="2700000" algn="ctr" rotWithShape="0">
                    <a:srgbClr val="9999FF">
                      <a:alpha val="79999"/>
                    </a:srgbClr>
                  </a:outerShdw>
                </a:effectLst>
                <a:latin typeface="Impact" panose="020B0806030902050204" pitchFamily="34" charset="0"/>
              </a:rPr>
              <a:t>normal</a:t>
            </a:r>
          </a:p>
        </p:txBody>
      </p:sp>
      <p:sp>
        <p:nvSpPr>
          <p:cNvPr id="98309" name="WordArt 5"/>
          <p:cNvSpPr>
            <a:spLocks noChangeArrowheads="1" noChangeShapeType="1" noTextEdit="1"/>
          </p:cNvSpPr>
          <p:nvPr/>
        </p:nvSpPr>
        <p:spPr bwMode="auto">
          <a:xfrm rot="-163579">
            <a:off x="5105400" y="3475779"/>
            <a:ext cx="1981200" cy="600075"/>
          </a:xfrm>
          <a:prstGeom prst="rect">
            <a:avLst/>
          </a:prstGeom>
        </p:spPr>
        <p:txBody>
          <a:bodyPr wrap="none" fromWordArt="1">
            <a:prstTxWarp prst="textSlantUp">
              <a:avLst>
                <a:gd name="adj" fmla="val 32056"/>
              </a:avLst>
            </a:prstTxWarp>
          </a:bodyPr>
          <a:lstStyle/>
          <a:p>
            <a:pPr algn="ctr"/>
            <a:r>
              <a:rPr lang="en-US" sz="3600" kern="10" dirty="0">
                <a:ln w="9525">
                  <a:solidFill>
                    <a:srgbClr val="CC99FF"/>
                  </a:solidFill>
                  <a:round/>
                  <a:headEnd/>
                  <a:tailEnd/>
                </a:ln>
                <a:gradFill rotWithShape="1">
                  <a:gsLst>
                    <a:gs pos="0">
                      <a:srgbClr val="6600CC"/>
                    </a:gs>
                    <a:gs pos="100000">
                      <a:srgbClr val="CC00CC"/>
                    </a:gs>
                  </a:gsLst>
                  <a:lin ang="5520000" scaled="1"/>
                </a:gradFill>
                <a:effectLst>
                  <a:outerShdw dist="53882" dir="2700000" algn="ctr" rotWithShape="0">
                    <a:srgbClr val="9999FF">
                      <a:alpha val="79999"/>
                    </a:srgbClr>
                  </a:outerShdw>
                </a:effectLst>
                <a:latin typeface="Impact" panose="020B0806030902050204" pitchFamily="34" charset="0"/>
              </a:rPr>
              <a:t>lognormal</a:t>
            </a:r>
          </a:p>
        </p:txBody>
      </p:sp>
      <p:sp>
        <p:nvSpPr>
          <p:cNvPr id="2" name="Rectangle 1">
            <a:extLst>
              <a:ext uri="{FF2B5EF4-FFF2-40B4-BE49-F238E27FC236}">
                <a16:creationId xmlns:a16="http://schemas.microsoft.com/office/drawing/2014/main" id="{0B8F630A-03C7-4D2B-B0E7-50A37A2F3015}"/>
              </a:ext>
            </a:extLst>
          </p:cNvPr>
          <p:cNvSpPr/>
          <p:nvPr/>
        </p:nvSpPr>
        <p:spPr>
          <a:xfrm>
            <a:off x="9189578" y="-5463272"/>
            <a:ext cx="18440400" cy="18595860"/>
          </a:xfrm>
          <a:prstGeom prst="rect">
            <a:avLst/>
          </a:prstGeom>
        </p:spPr>
        <p:txBody>
          <a:bodyPr wrap="square">
            <a:spAutoFit/>
          </a:bodyPr>
          <a:lstStyle/>
          <a:p>
            <a:r>
              <a:rPr lang="en-GB" sz="1200" dirty="0">
                <a:latin typeface="Arial Narrow" panose="020B0606020202030204" pitchFamily="34" charset="0"/>
              </a:rPr>
              <a:t>many = 1e5</a:t>
            </a:r>
          </a:p>
          <a:p>
            <a:r>
              <a:rPr lang="en-GB" sz="1200" dirty="0">
                <a:latin typeface="Arial Narrow" panose="020B0606020202030204" pitchFamily="34" charset="0"/>
              </a:rPr>
              <a:t>N = c(2,3,4,5,8,9,10,12,15,20,30,50)</a:t>
            </a:r>
          </a:p>
          <a:p>
            <a:endParaRPr lang="en-GB" sz="1200" dirty="0">
              <a:latin typeface="Arial Narrow" panose="020B0606020202030204" pitchFamily="34" charset="0"/>
            </a:endParaRPr>
          </a:p>
          <a:p>
            <a:r>
              <a:rPr lang="en-GB" sz="1200" dirty="0" err="1">
                <a:latin typeface="Arial Narrow" panose="020B0606020202030204" pitchFamily="34" charset="0"/>
              </a:rPr>
              <a:t>meanrange</a:t>
            </a:r>
            <a:r>
              <a:rPr lang="en-GB" sz="1200" dirty="0">
                <a:latin typeface="Arial Narrow" panose="020B0606020202030204" pitchFamily="34" charset="0"/>
              </a:rPr>
              <a:t> = function(f, </a:t>
            </a:r>
            <a:r>
              <a:rPr lang="en-GB" sz="1200" dirty="0" err="1">
                <a:latin typeface="Arial Narrow" panose="020B0606020202030204" pitchFamily="34" charset="0"/>
              </a:rPr>
              <a:t>nn</a:t>
            </a:r>
            <a:r>
              <a:rPr lang="en-GB" sz="1200" dirty="0">
                <a:latin typeface="Arial Narrow" panose="020B0606020202030204" pitchFamily="34" charset="0"/>
              </a:rPr>
              <a:t>=N) {</a:t>
            </a:r>
          </a:p>
          <a:p>
            <a:r>
              <a:rPr lang="en-GB" sz="1200" dirty="0">
                <a:latin typeface="Arial Narrow" panose="020B0606020202030204" pitchFamily="34" charset="0"/>
              </a:rPr>
              <a:t>  </a:t>
            </a:r>
            <a:r>
              <a:rPr lang="en-GB" sz="1200" dirty="0" err="1">
                <a:latin typeface="Arial Narrow" panose="020B0606020202030204" pitchFamily="34" charset="0"/>
              </a:rPr>
              <a:t>mr</a:t>
            </a:r>
            <a:r>
              <a:rPr lang="en-GB" sz="1200" dirty="0">
                <a:latin typeface="Arial Narrow" panose="020B0606020202030204" pitchFamily="34" charset="0"/>
              </a:rPr>
              <a:t> = NULL</a:t>
            </a:r>
          </a:p>
          <a:p>
            <a:r>
              <a:rPr lang="en-GB" sz="1200" dirty="0">
                <a:latin typeface="Arial Narrow" panose="020B0606020202030204" pitchFamily="34" charset="0"/>
              </a:rPr>
              <a:t>  for (n in </a:t>
            </a:r>
            <a:r>
              <a:rPr lang="en-GB" sz="1200" dirty="0" err="1">
                <a:latin typeface="Arial Narrow" panose="020B0606020202030204" pitchFamily="34" charset="0"/>
              </a:rPr>
              <a:t>nn</a:t>
            </a:r>
            <a:r>
              <a:rPr lang="en-GB" sz="1200" dirty="0">
                <a:latin typeface="Arial Narrow" panose="020B0606020202030204" pitchFamily="34" charset="0"/>
              </a:rPr>
              <a:t>) {</a:t>
            </a:r>
          </a:p>
          <a:p>
            <a:r>
              <a:rPr lang="en-GB" sz="1200" dirty="0">
                <a:latin typeface="Arial Narrow" panose="020B0606020202030204" pitchFamily="34" charset="0"/>
              </a:rPr>
              <a:t>    m = rep(</a:t>
            </a:r>
            <a:r>
              <a:rPr lang="en-GB" sz="1200" dirty="0" err="1">
                <a:latin typeface="Arial Narrow" panose="020B0606020202030204" pitchFamily="34" charset="0"/>
              </a:rPr>
              <a:t>Inf,many</a:t>
            </a:r>
            <a:r>
              <a:rPr lang="en-GB" sz="1200" dirty="0">
                <a:latin typeface="Arial Narrow" panose="020B0606020202030204" pitchFamily="34" charset="0"/>
              </a:rPr>
              <a:t>)</a:t>
            </a:r>
          </a:p>
          <a:p>
            <a:r>
              <a:rPr lang="en-GB" sz="1200" dirty="0">
                <a:latin typeface="Arial Narrow" panose="020B0606020202030204" pitchFamily="34" charset="0"/>
              </a:rPr>
              <a:t>    M = rep(-</a:t>
            </a:r>
            <a:r>
              <a:rPr lang="en-GB" sz="1200" dirty="0" err="1">
                <a:latin typeface="Arial Narrow" panose="020B0606020202030204" pitchFamily="34" charset="0"/>
              </a:rPr>
              <a:t>Inf,many</a:t>
            </a:r>
            <a:r>
              <a:rPr lang="en-GB" sz="1200" dirty="0">
                <a:latin typeface="Arial Narrow" panose="020B0606020202030204" pitchFamily="34" charset="0"/>
              </a:rPr>
              <a:t>)</a:t>
            </a:r>
          </a:p>
          <a:p>
            <a:r>
              <a:rPr lang="en-GB" sz="1200" dirty="0">
                <a:latin typeface="Arial Narrow" panose="020B0606020202030204" pitchFamily="34" charset="0"/>
              </a:rPr>
              <a:t>    for (i in 1:n) {</a:t>
            </a:r>
          </a:p>
          <a:p>
            <a:r>
              <a:rPr lang="en-GB" sz="1200" dirty="0">
                <a:latin typeface="Arial Narrow" panose="020B0606020202030204" pitchFamily="34" charset="0"/>
              </a:rPr>
              <a:t>      x = f()</a:t>
            </a:r>
          </a:p>
          <a:p>
            <a:r>
              <a:rPr lang="en-GB" sz="1200" dirty="0">
                <a:latin typeface="Arial Narrow" panose="020B0606020202030204" pitchFamily="34" charset="0"/>
              </a:rPr>
              <a:t>      m = </a:t>
            </a:r>
            <a:r>
              <a:rPr lang="en-GB" sz="1200" dirty="0" err="1">
                <a:latin typeface="Arial Narrow" panose="020B0606020202030204" pitchFamily="34" charset="0"/>
              </a:rPr>
              <a:t>pmin</a:t>
            </a:r>
            <a:r>
              <a:rPr lang="en-GB" sz="1200" dirty="0">
                <a:latin typeface="Arial Narrow" panose="020B0606020202030204" pitchFamily="34" charset="0"/>
              </a:rPr>
              <a:t>(m, x)</a:t>
            </a:r>
          </a:p>
          <a:p>
            <a:r>
              <a:rPr lang="en-GB" sz="1200" dirty="0">
                <a:latin typeface="Arial Narrow" panose="020B0606020202030204" pitchFamily="34" charset="0"/>
              </a:rPr>
              <a:t>      M = </a:t>
            </a:r>
            <a:r>
              <a:rPr lang="en-GB" sz="1200" dirty="0" err="1">
                <a:latin typeface="Arial Narrow" panose="020B0606020202030204" pitchFamily="34" charset="0"/>
              </a:rPr>
              <a:t>pmax</a:t>
            </a:r>
            <a:r>
              <a:rPr lang="en-GB" sz="1200" dirty="0">
                <a:latin typeface="Arial Narrow" panose="020B0606020202030204" pitchFamily="34" charset="0"/>
              </a:rPr>
              <a:t>(M, x)</a:t>
            </a:r>
          </a:p>
          <a:p>
            <a:r>
              <a:rPr lang="en-GB" sz="1200" dirty="0">
                <a:latin typeface="Arial Narrow" panose="020B0606020202030204" pitchFamily="34" charset="0"/>
              </a:rPr>
              <a:t>      }</a:t>
            </a:r>
          </a:p>
          <a:p>
            <a:r>
              <a:rPr lang="en-GB" sz="1200" dirty="0">
                <a:latin typeface="Arial Narrow" panose="020B0606020202030204" pitchFamily="34" charset="0"/>
              </a:rPr>
              <a:t>    </a:t>
            </a:r>
            <a:r>
              <a:rPr lang="en-GB" sz="1200" dirty="0" err="1">
                <a:latin typeface="Arial Narrow" panose="020B0606020202030204" pitchFamily="34" charset="0"/>
              </a:rPr>
              <a:t>mr</a:t>
            </a:r>
            <a:r>
              <a:rPr lang="en-GB" sz="1200" dirty="0">
                <a:latin typeface="Arial Narrow" panose="020B0606020202030204" pitchFamily="34" charset="0"/>
              </a:rPr>
              <a:t> = c(</a:t>
            </a:r>
            <a:r>
              <a:rPr lang="en-GB" sz="1200" dirty="0" err="1">
                <a:latin typeface="Arial Narrow" panose="020B0606020202030204" pitchFamily="34" charset="0"/>
              </a:rPr>
              <a:t>mr</a:t>
            </a:r>
            <a:r>
              <a:rPr lang="en-GB" sz="1200" dirty="0">
                <a:latin typeface="Arial Narrow" panose="020B0606020202030204" pitchFamily="34" charset="0"/>
              </a:rPr>
              <a:t>, mean(M - m))</a:t>
            </a:r>
          </a:p>
          <a:p>
            <a:r>
              <a:rPr lang="en-GB" sz="1200" dirty="0">
                <a:latin typeface="Arial Narrow" panose="020B0606020202030204" pitchFamily="34" charset="0"/>
              </a:rPr>
              <a:t>    }</a:t>
            </a:r>
          </a:p>
          <a:p>
            <a:r>
              <a:rPr lang="en-GB" sz="1200" dirty="0">
                <a:latin typeface="Arial Narrow" panose="020B0606020202030204" pitchFamily="34" charset="0"/>
              </a:rPr>
              <a:t>  return(</a:t>
            </a:r>
            <a:r>
              <a:rPr lang="en-GB" sz="1200" dirty="0" err="1">
                <a:latin typeface="Arial Narrow" panose="020B0606020202030204" pitchFamily="34" charset="0"/>
              </a:rPr>
              <a:t>mr</a:t>
            </a:r>
            <a:r>
              <a:rPr lang="en-GB" sz="1200" dirty="0">
                <a:latin typeface="Arial Narrow" panose="020B0606020202030204" pitchFamily="34" charset="0"/>
              </a:rPr>
              <a:t>)</a:t>
            </a:r>
          </a:p>
          <a:p>
            <a:r>
              <a:rPr lang="en-GB" sz="1200" dirty="0">
                <a:latin typeface="Arial Narrow" panose="020B0606020202030204" pitchFamily="34" charset="0"/>
              </a:rPr>
              <a:t>  }</a:t>
            </a:r>
          </a:p>
          <a:p>
            <a:endParaRPr lang="en-GB" sz="1200" dirty="0">
              <a:latin typeface="Arial Narrow" panose="020B0606020202030204" pitchFamily="34" charset="0"/>
            </a:endParaRPr>
          </a:p>
          <a:p>
            <a:r>
              <a:rPr lang="en-GB" sz="1200" dirty="0">
                <a:latin typeface="Arial Narrow" panose="020B0606020202030204" pitchFamily="34" charset="0"/>
              </a:rPr>
              <a:t>along = function(</a:t>
            </a:r>
            <a:r>
              <a:rPr lang="en-GB" sz="1200" dirty="0" err="1">
                <a:latin typeface="Arial Narrow" panose="020B0606020202030204" pitchFamily="34" charset="0"/>
              </a:rPr>
              <a:t>r,lots</a:t>
            </a:r>
            <a:r>
              <a:rPr lang="en-GB" sz="1200" dirty="0">
                <a:latin typeface="Arial Narrow" panose="020B0606020202030204" pitchFamily="34" charset="0"/>
              </a:rPr>
              <a:t>=100) </a:t>
            </a:r>
            <a:r>
              <a:rPr lang="en-GB" sz="1200" dirty="0" err="1">
                <a:latin typeface="Arial Narrow" panose="020B0606020202030204" pitchFamily="34" charset="0"/>
              </a:rPr>
              <a:t>seq</a:t>
            </a:r>
            <a:r>
              <a:rPr lang="en-GB" sz="1200" dirty="0">
                <a:latin typeface="Arial Narrow" panose="020B0606020202030204" pitchFamily="34" charset="0"/>
              </a:rPr>
              <a:t>(min(r), max(r), </a:t>
            </a:r>
            <a:r>
              <a:rPr lang="en-GB" sz="1200" dirty="0" err="1">
                <a:latin typeface="Arial Narrow" panose="020B0606020202030204" pitchFamily="34" charset="0"/>
              </a:rPr>
              <a:t>length.out</a:t>
            </a:r>
            <a:r>
              <a:rPr lang="en-GB" sz="1200" dirty="0">
                <a:latin typeface="Arial Narrow" panose="020B0606020202030204" pitchFamily="34" charset="0"/>
              </a:rPr>
              <a:t>=lots)</a:t>
            </a:r>
          </a:p>
          <a:p>
            <a:endParaRPr lang="en-GB" sz="1200" dirty="0">
              <a:latin typeface="Arial Narrow" panose="020B0606020202030204" pitchFamily="34" charset="0"/>
            </a:endParaRPr>
          </a:p>
          <a:p>
            <a:r>
              <a:rPr lang="en-GB" sz="1200" dirty="0">
                <a:latin typeface="Arial Narrow" panose="020B0606020202030204" pitchFamily="34" charset="0"/>
              </a:rPr>
              <a:t>study = function(</a:t>
            </a:r>
            <a:r>
              <a:rPr lang="en-GB" sz="1200" dirty="0" err="1">
                <a:latin typeface="Arial Narrow" panose="020B0606020202030204" pitchFamily="34" charset="0"/>
              </a:rPr>
              <a:t>cdf</a:t>
            </a:r>
            <a:r>
              <a:rPr lang="en-GB" sz="1200" dirty="0">
                <a:latin typeface="Arial Narrow" panose="020B0606020202030204" pitchFamily="34" charset="0"/>
              </a:rPr>
              <a:t>, rand, N, ...) {</a:t>
            </a:r>
          </a:p>
          <a:p>
            <a:r>
              <a:rPr lang="en-GB" sz="1200" dirty="0">
                <a:latin typeface="Arial Narrow" panose="020B0606020202030204" pitchFamily="34" charset="0"/>
              </a:rPr>
              <a:t>  f = function() return(rand(many,...))  </a:t>
            </a:r>
          </a:p>
          <a:p>
            <a:r>
              <a:rPr lang="en-GB" sz="1200" dirty="0">
                <a:latin typeface="Arial Narrow" panose="020B0606020202030204" pitchFamily="34" charset="0"/>
              </a:rPr>
              <a:t>  </a:t>
            </a:r>
            <a:r>
              <a:rPr lang="en-GB" sz="1200" dirty="0" err="1">
                <a:latin typeface="Arial Narrow" panose="020B0606020202030204" pitchFamily="34" charset="0"/>
              </a:rPr>
              <a:t>mr</a:t>
            </a:r>
            <a:r>
              <a:rPr lang="en-GB" sz="1200" dirty="0">
                <a:latin typeface="Arial Narrow" panose="020B0606020202030204" pitchFamily="34" charset="0"/>
              </a:rPr>
              <a:t> = </a:t>
            </a:r>
            <a:r>
              <a:rPr lang="en-GB" sz="1200" dirty="0" err="1">
                <a:latin typeface="Arial Narrow" panose="020B0606020202030204" pitchFamily="34" charset="0"/>
              </a:rPr>
              <a:t>meanrange</a:t>
            </a:r>
            <a:r>
              <a:rPr lang="en-GB" sz="1200" dirty="0">
                <a:latin typeface="Arial Narrow" panose="020B0606020202030204" pitchFamily="34" charset="0"/>
              </a:rPr>
              <a:t>(f)</a:t>
            </a:r>
          </a:p>
          <a:p>
            <a:r>
              <a:rPr lang="en-GB" sz="1200" dirty="0">
                <a:latin typeface="Arial Narrow" panose="020B0606020202030204" pitchFamily="34" charset="0"/>
              </a:rPr>
              <a:t>  plot(</a:t>
            </a:r>
            <a:r>
              <a:rPr lang="en-GB" sz="1200" dirty="0" err="1">
                <a:latin typeface="Arial Narrow" panose="020B0606020202030204" pitchFamily="34" charset="0"/>
              </a:rPr>
              <a:t>N,mr,type</a:t>
            </a:r>
            <a:r>
              <a:rPr lang="en-GB" sz="1200" dirty="0">
                <a:latin typeface="Arial Narrow" panose="020B0606020202030204" pitchFamily="34" charset="0"/>
              </a:rPr>
              <a:t>='l')</a:t>
            </a:r>
          </a:p>
          <a:p>
            <a:r>
              <a:rPr lang="en-GB" sz="1200" dirty="0">
                <a:latin typeface="Arial Narrow" panose="020B0606020202030204" pitchFamily="34" charset="0"/>
              </a:rPr>
              <a:t>  X = along(range(f()))</a:t>
            </a:r>
          </a:p>
          <a:p>
            <a:r>
              <a:rPr lang="en-GB" sz="1200" dirty="0">
                <a:latin typeface="Arial Narrow" panose="020B0606020202030204" pitchFamily="34" charset="0"/>
              </a:rPr>
              <a:t>  p = </a:t>
            </a:r>
            <a:r>
              <a:rPr lang="en-GB" sz="1200" dirty="0" err="1">
                <a:latin typeface="Arial Narrow" panose="020B0606020202030204" pitchFamily="34" charset="0"/>
              </a:rPr>
              <a:t>cdf</a:t>
            </a:r>
            <a:r>
              <a:rPr lang="en-GB" sz="1200" dirty="0">
                <a:latin typeface="Arial Narrow" panose="020B0606020202030204" pitchFamily="34" charset="0"/>
              </a:rPr>
              <a:t>(X,...)</a:t>
            </a:r>
          </a:p>
          <a:p>
            <a:r>
              <a:rPr lang="en-GB" sz="1200" dirty="0">
                <a:latin typeface="Arial Narrow" panose="020B0606020202030204" pitchFamily="34" charset="0"/>
              </a:rPr>
              <a:t>  plot(</a:t>
            </a:r>
            <a:r>
              <a:rPr lang="en-GB" sz="1200" dirty="0" err="1">
                <a:latin typeface="Arial Narrow" panose="020B0606020202030204" pitchFamily="34" charset="0"/>
              </a:rPr>
              <a:t>X,p,type</a:t>
            </a:r>
            <a:r>
              <a:rPr lang="en-GB" sz="1200" dirty="0">
                <a:latin typeface="Arial Narrow" panose="020B0606020202030204" pitchFamily="34" charset="0"/>
              </a:rPr>
              <a:t>='l')</a:t>
            </a:r>
          </a:p>
          <a:p>
            <a:r>
              <a:rPr lang="en-GB" sz="1200" dirty="0">
                <a:latin typeface="Arial Narrow" panose="020B0606020202030204" pitchFamily="34" charset="0"/>
              </a:rPr>
              <a:t>  return(</a:t>
            </a:r>
            <a:r>
              <a:rPr lang="en-GB" sz="1200" dirty="0" err="1">
                <a:latin typeface="Arial Narrow" panose="020B0606020202030204" pitchFamily="34" charset="0"/>
              </a:rPr>
              <a:t>mr</a:t>
            </a:r>
            <a:r>
              <a:rPr lang="en-GB" sz="1200" dirty="0">
                <a:latin typeface="Arial Narrow" panose="020B0606020202030204" pitchFamily="34" charset="0"/>
              </a:rPr>
              <a:t>)</a:t>
            </a:r>
          </a:p>
          <a:p>
            <a:r>
              <a:rPr lang="en-GB" sz="1200" dirty="0">
                <a:latin typeface="Arial Narrow" panose="020B0606020202030204" pitchFamily="34" charset="0"/>
              </a:rPr>
              <a:t>  }</a:t>
            </a:r>
          </a:p>
          <a:p>
            <a:endParaRPr lang="en-GB" sz="1200" dirty="0">
              <a:latin typeface="Arial Narrow" panose="020B0606020202030204" pitchFamily="34" charset="0"/>
            </a:endParaRPr>
          </a:p>
          <a:p>
            <a:r>
              <a:rPr lang="en-GB" sz="1200" dirty="0">
                <a:latin typeface="Arial Narrow" panose="020B0606020202030204" pitchFamily="34" charset="0"/>
              </a:rPr>
              <a:t># works for </a:t>
            </a:r>
            <a:r>
              <a:rPr lang="en-GB" sz="1200" dirty="0" err="1">
                <a:latin typeface="Arial Narrow" panose="020B0606020202030204" pitchFamily="34" charset="0"/>
              </a:rPr>
              <a:t>normals</a:t>
            </a:r>
            <a:r>
              <a:rPr lang="en-GB" sz="1200" dirty="0">
                <a:latin typeface="Arial Narrow" panose="020B0606020202030204" pitchFamily="34" charset="0"/>
              </a:rPr>
              <a:t> because the range doesn’t depend on the mean, and the variance scales for different distributions</a:t>
            </a:r>
          </a:p>
          <a:p>
            <a:r>
              <a:rPr lang="en-GB" sz="1200" dirty="0">
                <a:latin typeface="Arial Narrow" panose="020B0606020202030204" pitchFamily="34" charset="0"/>
              </a:rPr>
              <a:t>study(pnorm,rnorm,N,1,1)   # 1.126502 1.695740 2.061022 2.326007 2.846878 2.971666 3.076641 3.258654 3.471888 3.735612 4.082125 4.495580</a:t>
            </a:r>
          </a:p>
          <a:p>
            <a:r>
              <a:rPr lang="en-GB" sz="1200" dirty="0">
                <a:latin typeface="Arial Narrow" panose="020B0606020202030204" pitchFamily="34" charset="0"/>
              </a:rPr>
              <a:t>study(pnorm,rnorm,N,10,1) # 1.120492 1.691512 2.063389 2.322787 2.849569 2.968320 3.075107 3.261577 3.471798 3.737505 4.086067 4.498915</a:t>
            </a:r>
          </a:p>
          <a:p>
            <a:endParaRPr lang="en-GB" sz="1200" dirty="0">
              <a:latin typeface="Arial Narrow" panose="020B0606020202030204" pitchFamily="34" charset="0"/>
            </a:endParaRPr>
          </a:p>
          <a:p>
            <a:endParaRPr lang="en-GB" sz="1200" dirty="0">
              <a:latin typeface="Arial Narrow" panose="020B0606020202030204" pitchFamily="34" charset="0"/>
            </a:endParaRPr>
          </a:p>
          <a:p>
            <a:r>
              <a:rPr lang="en-GB" sz="1200" dirty="0">
                <a:latin typeface="Arial Narrow" panose="020B0606020202030204" pitchFamily="34" charset="0"/>
              </a:rPr>
              <a:t># but doesn't work with the exponential distribution because the range depends on the mean</a:t>
            </a:r>
          </a:p>
          <a:p>
            <a:r>
              <a:rPr lang="en-GB" sz="1200" dirty="0">
                <a:latin typeface="Arial Narrow" panose="020B0606020202030204" pitchFamily="34" charset="0"/>
              </a:rPr>
              <a:t>study(pexp,rexp,N,1)</a:t>
            </a:r>
          </a:p>
          <a:p>
            <a:r>
              <a:rPr lang="en-GB" sz="1200" dirty="0">
                <a:latin typeface="Arial Narrow" panose="020B0606020202030204" pitchFamily="34" charset="0"/>
              </a:rPr>
              <a:t>study(pexp,rexp,N,0.5)</a:t>
            </a:r>
          </a:p>
          <a:p>
            <a:endParaRPr lang="en-GB" sz="1200" dirty="0">
              <a:latin typeface="Arial Narrow" panose="020B0606020202030204" pitchFamily="34" charset="0"/>
            </a:endParaRPr>
          </a:p>
          <a:p>
            <a:r>
              <a:rPr lang="en-GB" sz="1200" dirty="0">
                <a:latin typeface="Arial Narrow" panose="020B0606020202030204" pitchFamily="34" charset="0"/>
              </a:rPr>
              <a:t># doesn’t directly work for </a:t>
            </a:r>
            <a:r>
              <a:rPr lang="en-GB" sz="1200" dirty="0" err="1">
                <a:latin typeface="Arial Narrow" panose="020B0606020202030204" pitchFamily="34" charset="0"/>
              </a:rPr>
              <a:t>lognormals</a:t>
            </a:r>
            <a:r>
              <a:rPr lang="en-GB" sz="1200" dirty="0">
                <a:latin typeface="Arial Narrow" panose="020B0606020202030204" pitchFamily="34" charset="0"/>
              </a:rPr>
              <a:t> either (</a:t>
            </a:r>
            <a:r>
              <a:rPr lang="en-GB" sz="1200" dirty="0" err="1">
                <a:latin typeface="Arial Narrow" panose="020B0606020202030204" pitchFamily="34" charset="0"/>
              </a:rPr>
              <a:t>fermi.lnorm</a:t>
            </a:r>
            <a:r>
              <a:rPr lang="en-GB" sz="1200" dirty="0">
                <a:latin typeface="Arial Narrow" panose="020B0606020202030204" pitchFamily="34" charset="0"/>
              </a:rPr>
              <a:t> is a hack based on the normal distribution)</a:t>
            </a:r>
          </a:p>
          <a:p>
            <a:r>
              <a:rPr lang="en-GB" sz="1200" dirty="0" err="1">
                <a:latin typeface="Arial Narrow" panose="020B0606020202030204" pitchFamily="34" charset="0"/>
              </a:rPr>
              <a:t>plognormal</a:t>
            </a:r>
            <a:r>
              <a:rPr lang="en-GB" sz="1200" dirty="0">
                <a:latin typeface="Arial Narrow" panose="020B0606020202030204" pitchFamily="34" charset="0"/>
              </a:rPr>
              <a:t> = function(</a:t>
            </a:r>
            <a:r>
              <a:rPr lang="en-GB" sz="1200" dirty="0" err="1">
                <a:latin typeface="Arial Narrow" panose="020B0606020202030204" pitchFamily="34" charset="0"/>
              </a:rPr>
              <a:t>x,m,s</a:t>
            </a:r>
            <a:r>
              <a:rPr lang="en-GB" sz="1200" dirty="0">
                <a:latin typeface="Arial Narrow" panose="020B0606020202030204" pitchFamily="34" charset="0"/>
              </a:rPr>
              <a:t>) return(</a:t>
            </a:r>
            <a:r>
              <a:rPr lang="en-GB" sz="1200" dirty="0" err="1">
                <a:latin typeface="Arial Narrow" panose="020B0606020202030204" pitchFamily="34" charset="0"/>
              </a:rPr>
              <a:t>plnorm</a:t>
            </a:r>
            <a:r>
              <a:rPr lang="en-GB" sz="1200" dirty="0">
                <a:latin typeface="Arial Narrow" panose="020B0606020202030204" pitchFamily="34" charset="0"/>
              </a:rPr>
              <a:t>(</a:t>
            </a:r>
            <a:r>
              <a:rPr lang="en-GB" sz="1200" dirty="0" err="1">
                <a:latin typeface="Arial Narrow" panose="020B0606020202030204" pitchFamily="34" charset="0"/>
              </a:rPr>
              <a:t>x,log</a:t>
            </a:r>
            <a:r>
              <a:rPr lang="en-GB" sz="1200" dirty="0">
                <a:latin typeface="Arial Narrow" panose="020B0606020202030204" pitchFamily="34" charset="0"/>
              </a:rPr>
              <a:t>(m^2/sqrt(m^2+s^2)),sqrt(log((m^2+s^2)/m^2))))</a:t>
            </a:r>
          </a:p>
          <a:p>
            <a:r>
              <a:rPr lang="en-GB" sz="1200" dirty="0" err="1">
                <a:latin typeface="Arial Narrow" panose="020B0606020202030204" pitchFamily="34" charset="0"/>
              </a:rPr>
              <a:t>rlognormal</a:t>
            </a:r>
            <a:r>
              <a:rPr lang="en-GB" sz="1200" dirty="0">
                <a:latin typeface="Arial Narrow" panose="020B0606020202030204" pitchFamily="34" charset="0"/>
              </a:rPr>
              <a:t> = function(</a:t>
            </a:r>
            <a:r>
              <a:rPr lang="en-GB" sz="1200" dirty="0" err="1">
                <a:latin typeface="Arial Narrow" panose="020B0606020202030204" pitchFamily="34" charset="0"/>
              </a:rPr>
              <a:t>many,m,s</a:t>
            </a:r>
            <a:r>
              <a:rPr lang="en-GB" sz="1200" dirty="0">
                <a:latin typeface="Arial Narrow" panose="020B0606020202030204" pitchFamily="34" charset="0"/>
              </a:rPr>
              <a:t>) return(</a:t>
            </a:r>
            <a:r>
              <a:rPr lang="en-GB" sz="1200" dirty="0" err="1">
                <a:latin typeface="Arial Narrow" panose="020B0606020202030204" pitchFamily="34" charset="0"/>
              </a:rPr>
              <a:t>rlnorm</a:t>
            </a:r>
            <a:r>
              <a:rPr lang="en-GB" sz="1200" dirty="0">
                <a:latin typeface="Arial Narrow" panose="020B0606020202030204" pitchFamily="34" charset="0"/>
              </a:rPr>
              <a:t>(</a:t>
            </a:r>
            <a:r>
              <a:rPr lang="en-GB" sz="1200" dirty="0" err="1">
                <a:latin typeface="Arial Narrow" panose="020B0606020202030204" pitchFamily="34" charset="0"/>
              </a:rPr>
              <a:t>many,log</a:t>
            </a:r>
            <a:r>
              <a:rPr lang="en-GB" sz="1200" dirty="0">
                <a:latin typeface="Arial Narrow" panose="020B0606020202030204" pitchFamily="34" charset="0"/>
              </a:rPr>
              <a:t>(m^2/sqrt(m^2+s^2)),sqrt(log((m^2+s^2)/m^2))))</a:t>
            </a:r>
          </a:p>
          <a:p>
            <a:r>
              <a:rPr lang="en-GB" sz="1200" dirty="0" err="1">
                <a:latin typeface="Arial Narrow" panose="020B0606020202030204" pitchFamily="34" charset="0"/>
              </a:rPr>
              <a:t>qlognormal</a:t>
            </a:r>
            <a:r>
              <a:rPr lang="en-GB" sz="1200" dirty="0">
                <a:latin typeface="Arial Narrow" panose="020B0606020202030204" pitchFamily="34" charset="0"/>
              </a:rPr>
              <a:t> = function(</a:t>
            </a:r>
            <a:r>
              <a:rPr lang="en-GB" sz="1200" dirty="0" err="1">
                <a:latin typeface="Arial Narrow" panose="020B0606020202030204" pitchFamily="34" charset="0"/>
              </a:rPr>
              <a:t>p,m,s</a:t>
            </a:r>
            <a:r>
              <a:rPr lang="en-GB" sz="1200" dirty="0">
                <a:latin typeface="Arial Narrow" panose="020B0606020202030204" pitchFamily="34" charset="0"/>
              </a:rPr>
              <a:t>) return(</a:t>
            </a:r>
            <a:r>
              <a:rPr lang="en-GB" sz="1200" dirty="0" err="1">
                <a:latin typeface="Arial Narrow" panose="020B0606020202030204" pitchFamily="34" charset="0"/>
              </a:rPr>
              <a:t>qlnorm</a:t>
            </a:r>
            <a:r>
              <a:rPr lang="en-GB" sz="1200" dirty="0">
                <a:latin typeface="Arial Narrow" panose="020B0606020202030204" pitchFamily="34" charset="0"/>
              </a:rPr>
              <a:t>(</a:t>
            </a:r>
            <a:r>
              <a:rPr lang="en-GB" sz="1200" dirty="0" err="1">
                <a:latin typeface="Arial Narrow" panose="020B0606020202030204" pitchFamily="34" charset="0"/>
              </a:rPr>
              <a:t>p,log</a:t>
            </a:r>
            <a:r>
              <a:rPr lang="en-GB" sz="1200" dirty="0">
                <a:latin typeface="Arial Narrow" panose="020B0606020202030204" pitchFamily="34" charset="0"/>
              </a:rPr>
              <a:t>(m^2/sqrt(m^2+s^2)),sqrt(log((m^2+s^2)/m^2))))</a:t>
            </a:r>
          </a:p>
          <a:p>
            <a:endParaRPr lang="en-GB" sz="1200" dirty="0">
              <a:latin typeface="Arial Narrow" panose="020B0606020202030204" pitchFamily="34" charset="0"/>
            </a:endParaRPr>
          </a:p>
          <a:p>
            <a:r>
              <a:rPr lang="en-GB" sz="1200" dirty="0">
                <a:latin typeface="Arial Narrow" panose="020B0606020202030204" pitchFamily="34" charset="0"/>
              </a:rPr>
              <a:t>study(plognormal,rlognormal,N,1,1) # [1] 0.8870296 1.3301677 1.6345858 1.8797184 2.4103394 2.5520313 2.6651145 2.8986251 3.1722807 3.5404115 4.1171031 4.8659761</a:t>
            </a:r>
          </a:p>
          <a:p>
            <a:r>
              <a:rPr lang="en-GB" sz="1200" dirty="0">
                <a:latin typeface="Arial Narrow" panose="020B0606020202030204" pitchFamily="34" charset="0"/>
              </a:rPr>
              <a:t>study(plognormal,rlognormal,N,2,1) # [1] 1.044204 1.568117 1.920318 2.184628 2.706681 2.838559 2.946695 3.153900 3.392117 3.701508 4.134838 4.671020</a:t>
            </a:r>
          </a:p>
          <a:p>
            <a:r>
              <a:rPr lang="en-GB" sz="1200" dirty="0">
                <a:latin typeface="Arial Narrow" panose="020B0606020202030204" pitchFamily="34" charset="0"/>
              </a:rPr>
              <a:t>study(plognormal,rlognormal,N,10,1) # [1] 1.123645 1.690420 2.052660 2.317215 2.841629 2.958581 3.068536 3.257644 3.467344 3.733485 4.087431 4.510175</a:t>
            </a:r>
          </a:p>
          <a:p>
            <a:r>
              <a:rPr lang="en-GB" sz="1200" dirty="0">
                <a:latin typeface="Arial Narrow" panose="020B0606020202030204" pitchFamily="34" charset="0"/>
              </a:rPr>
              <a:t>study(plognormal,rlognormal,N,100,1) # [1] 1.129638 1.693622 2.059601 2.321217 2.846363 2.968847 3.078911 3.258636 3.470198 3.734263 4.083580 4.498256</a:t>
            </a:r>
          </a:p>
          <a:p>
            <a:r>
              <a:rPr lang="en-GB" sz="1200" dirty="0">
                <a:latin typeface="Arial Narrow" panose="020B0606020202030204" pitchFamily="34" charset="0"/>
              </a:rPr>
              <a:t>study(plognormal,rlognormal,N,100,1) # [1] 1.125139 1.689066 2.055756 2.324919 2.846287 2.967285 3.079580 3.261481 3.471200 3.734307 4.087716 4.496332</a:t>
            </a:r>
          </a:p>
          <a:p>
            <a:r>
              <a:rPr lang="en-GB" sz="1200" dirty="0">
                <a:latin typeface="Arial Narrow" panose="020B0606020202030204" pitchFamily="34" charset="0"/>
              </a:rPr>
              <a:t>study(plognormal,rlognormal,N,1,1) # [1] 0.884248 1.337289 1.637870 1.877511 2.405637 2.548302 2.674542 2.887549 3.182701 3.550909 4.106470 4.880007</a:t>
            </a:r>
          </a:p>
          <a:p>
            <a:r>
              <a:rPr lang="en-GB" sz="1200" dirty="0">
                <a:latin typeface="Arial Narrow" panose="020B0606020202030204" pitchFamily="34" charset="0"/>
              </a:rPr>
              <a:t>study(plognormal,rlognormal,N,1,1) # [1] 0.8876173 1.3345291 1.6444381 1.8846341 2.4216374 2.5476506 2.6656297 2.8962557 3.1752731 3.5450118 4.1084141 4.8715789</a:t>
            </a:r>
          </a:p>
          <a:p>
            <a:r>
              <a:rPr lang="en-GB" sz="1200" dirty="0">
                <a:latin typeface="Arial Narrow" panose="020B0606020202030204" pitchFamily="34" charset="0"/>
              </a:rPr>
              <a:t>study(plognormal,rlognormal,N,2,1) # [1] 1.047014 1.579302 1.910562 2.180781 2.700030 2.840919 2.946894 3.152827 3.393589 3.699996 4.135070 4.673194</a:t>
            </a:r>
          </a:p>
          <a:p>
            <a:r>
              <a:rPr lang="en-GB" sz="1200" dirty="0">
                <a:latin typeface="Arial Narrow" panose="020B0606020202030204" pitchFamily="34" charset="0"/>
              </a:rPr>
              <a:t>a = study(plognormal,rlognormal,N,1,1)</a:t>
            </a:r>
          </a:p>
          <a:p>
            <a:r>
              <a:rPr lang="en-GB" sz="1200" dirty="0">
                <a:latin typeface="Arial Narrow" panose="020B0606020202030204" pitchFamily="34" charset="0"/>
              </a:rPr>
              <a:t>b = study(plognormal,rlognormal,N,100,1) </a:t>
            </a:r>
          </a:p>
          <a:p>
            <a:r>
              <a:rPr lang="en-GB" sz="1200" dirty="0">
                <a:latin typeface="Arial Narrow" panose="020B0606020202030204" pitchFamily="34" charset="0"/>
              </a:rPr>
              <a:t>plot(</a:t>
            </a:r>
            <a:r>
              <a:rPr lang="en-GB" sz="1200" dirty="0" err="1">
                <a:latin typeface="Arial Narrow" panose="020B0606020202030204" pitchFamily="34" charset="0"/>
              </a:rPr>
              <a:t>a,a,type</a:t>
            </a:r>
            <a:r>
              <a:rPr lang="en-GB" sz="1200" dirty="0">
                <a:latin typeface="Arial Narrow" panose="020B0606020202030204" pitchFamily="34" charset="0"/>
              </a:rPr>
              <a:t>='l')</a:t>
            </a:r>
          </a:p>
          <a:p>
            <a:r>
              <a:rPr lang="en-GB" sz="1200" dirty="0">
                <a:latin typeface="Arial Narrow" panose="020B0606020202030204" pitchFamily="34" charset="0"/>
              </a:rPr>
              <a:t>points(</a:t>
            </a:r>
            <a:r>
              <a:rPr lang="en-GB" sz="1200" dirty="0" err="1">
                <a:latin typeface="Arial Narrow" panose="020B0606020202030204" pitchFamily="34" charset="0"/>
              </a:rPr>
              <a:t>a,b</a:t>
            </a:r>
            <a:r>
              <a:rPr lang="en-GB" sz="1200" dirty="0">
                <a:latin typeface="Arial Narrow" panose="020B0606020202030204" pitchFamily="34" charset="0"/>
              </a:rPr>
              <a:t>/2)</a:t>
            </a:r>
          </a:p>
          <a:p>
            <a:r>
              <a:rPr lang="en-GB" sz="1200" dirty="0">
                <a:latin typeface="Arial Narrow" panose="020B0606020202030204" pitchFamily="34" charset="0"/>
              </a:rPr>
              <a:t>a = study(plognormal,rlognormal,N,1,1)</a:t>
            </a:r>
          </a:p>
          <a:p>
            <a:r>
              <a:rPr lang="en-GB" sz="1200" dirty="0">
                <a:latin typeface="Arial Narrow" panose="020B0606020202030204" pitchFamily="34" charset="0"/>
              </a:rPr>
              <a:t>b = study(plognormal,rlognormal,N,1,2)</a:t>
            </a:r>
          </a:p>
          <a:p>
            <a:r>
              <a:rPr lang="en-GB" sz="1200" dirty="0">
                <a:latin typeface="Arial Narrow" panose="020B0606020202030204" pitchFamily="34" charset="0"/>
              </a:rPr>
              <a:t>plot(</a:t>
            </a:r>
            <a:r>
              <a:rPr lang="en-GB" sz="1200" dirty="0" err="1">
                <a:latin typeface="Arial Narrow" panose="020B0606020202030204" pitchFamily="34" charset="0"/>
              </a:rPr>
              <a:t>a,a,type</a:t>
            </a:r>
            <a:r>
              <a:rPr lang="en-GB" sz="1200" dirty="0">
                <a:latin typeface="Arial Narrow" panose="020B0606020202030204" pitchFamily="34" charset="0"/>
              </a:rPr>
              <a:t>='l')</a:t>
            </a:r>
          </a:p>
          <a:p>
            <a:r>
              <a:rPr lang="en-GB" sz="1200" dirty="0">
                <a:latin typeface="Arial Narrow" panose="020B0606020202030204" pitchFamily="34" charset="0"/>
              </a:rPr>
              <a:t>points(</a:t>
            </a:r>
            <a:r>
              <a:rPr lang="en-GB" sz="1200" dirty="0" err="1">
                <a:latin typeface="Arial Narrow" panose="020B0606020202030204" pitchFamily="34" charset="0"/>
              </a:rPr>
              <a:t>a,b</a:t>
            </a:r>
            <a:r>
              <a:rPr lang="en-GB" sz="1200" dirty="0">
                <a:latin typeface="Arial Narrow" panose="020B0606020202030204" pitchFamily="34" charset="0"/>
              </a:rPr>
              <a:t>/2)</a:t>
            </a:r>
          </a:p>
          <a:p>
            <a:endParaRPr lang="en-GB" sz="1200" dirty="0">
              <a:latin typeface="Arial Narrow" panose="020B0606020202030204" pitchFamily="34" charset="0"/>
            </a:endParaRPr>
          </a:p>
          <a:p>
            <a:pPr>
              <a:lnSpc>
                <a:spcPct val="80000"/>
              </a:lnSpc>
              <a:buFontTx/>
              <a:buNone/>
            </a:pPr>
            <a:r>
              <a:rPr lang="en-US" altLang="en-US" sz="1200" dirty="0" err="1">
                <a:latin typeface="Arial Narrow" panose="020B0606020202030204" pitchFamily="34" charset="0"/>
              </a:rPr>
              <a:t>mnr</a:t>
            </a:r>
            <a:r>
              <a:rPr lang="en-US" altLang="en-US" sz="1200" dirty="0">
                <a:latin typeface="Arial Narrow" panose="020B0606020202030204" pitchFamily="34" charset="0"/>
              </a:rPr>
              <a:t> = function(</a:t>
            </a:r>
            <a:r>
              <a:rPr lang="en-US" altLang="en-US" sz="1200" dirty="0" err="1">
                <a:latin typeface="Arial Narrow" panose="020B0606020202030204" pitchFamily="34" charset="0"/>
              </a:rPr>
              <a:t>n,many</a:t>
            </a:r>
            <a:r>
              <a:rPr lang="en-US" altLang="en-US" sz="1200" dirty="0">
                <a:latin typeface="Arial Narrow" panose="020B0606020202030204" pitchFamily="34" charset="0"/>
              </a:rPr>
              <a:t>=10000) {</a:t>
            </a:r>
          </a:p>
          <a:p>
            <a:pPr>
              <a:lnSpc>
                <a:spcPct val="80000"/>
              </a:lnSpc>
              <a:buFontTx/>
              <a:buNone/>
            </a:pPr>
            <a:r>
              <a:rPr lang="en-US" altLang="en-US" sz="1200" dirty="0">
                <a:latin typeface="Arial Narrow" panose="020B0606020202030204" pitchFamily="34" charset="0"/>
              </a:rPr>
              <a:t>  </a:t>
            </a:r>
            <a:r>
              <a:rPr lang="en-US" altLang="en-US" sz="1200" dirty="0" err="1">
                <a:latin typeface="Arial Narrow" panose="020B0606020202030204" pitchFamily="34" charset="0"/>
              </a:rPr>
              <a:t>xL</a:t>
            </a:r>
            <a:r>
              <a:rPr lang="en-US" altLang="en-US" sz="1200" dirty="0">
                <a:latin typeface="Arial Narrow" panose="020B0606020202030204" pitchFamily="34" charset="0"/>
              </a:rPr>
              <a:t> = </a:t>
            </a:r>
            <a:r>
              <a:rPr lang="en-US" altLang="en-US" sz="1200" dirty="0" err="1">
                <a:latin typeface="Arial Narrow" panose="020B0606020202030204" pitchFamily="34" charset="0"/>
              </a:rPr>
              <a:t>xU</a:t>
            </a:r>
            <a:r>
              <a:rPr lang="en-US" altLang="en-US" sz="1200" dirty="0">
                <a:latin typeface="Arial Narrow" panose="020B0606020202030204" pitchFamily="34" charset="0"/>
              </a:rPr>
              <a:t> = </a:t>
            </a:r>
            <a:r>
              <a:rPr lang="en-US" altLang="en-US" sz="1200" dirty="0" err="1">
                <a:latin typeface="Arial Narrow" panose="020B0606020202030204" pitchFamily="34" charset="0"/>
              </a:rPr>
              <a:t>rnorm</a:t>
            </a:r>
            <a:r>
              <a:rPr lang="en-US" altLang="en-US" sz="1200" dirty="0">
                <a:latin typeface="Arial Narrow" panose="020B0606020202030204" pitchFamily="34" charset="0"/>
              </a:rPr>
              <a:t>(many)</a:t>
            </a:r>
          </a:p>
          <a:p>
            <a:pPr>
              <a:lnSpc>
                <a:spcPct val="80000"/>
              </a:lnSpc>
              <a:buFontTx/>
              <a:buNone/>
            </a:pPr>
            <a:r>
              <a:rPr lang="en-US" altLang="en-US" sz="1200" dirty="0">
                <a:latin typeface="Arial Narrow" panose="020B0606020202030204" pitchFamily="34" charset="0"/>
              </a:rPr>
              <a:t>  for (i in 2:n) {</a:t>
            </a:r>
          </a:p>
          <a:p>
            <a:pPr>
              <a:lnSpc>
                <a:spcPct val="80000"/>
              </a:lnSpc>
              <a:buFontTx/>
              <a:buNone/>
            </a:pPr>
            <a:r>
              <a:rPr lang="en-US" altLang="en-US" sz="1200" dirty="0">
                <a:latin typeface="Arial Narrow" panose="020B0606020202030204" pitchFamily="34" charset="0"/>
              </a:rPr>
              <a:t>    xx = </a:t>
            </a:r>
            <a:r>
              <a:rPr lang="en-US" altLang="en-US" sz="1200" dirty="0" err="1">
                <a:latin typeface="Arial Narrow" panose="020B0606020202030204" pitchFamily="34" charset="0"/>
              </a:rPr>
              <a:t>rnorm</a:t>
            </a:r>
            <a:r>
              <a:rPr lang="en-US" altLang="en-US" sz="1200" dirty="0">
                <a:latin typeface="Arial Narrow" panose="020B0606020202030204" pitchFamily="34" charset="0"/>
              </a:rPr>
              <a:t>(many)</a:t>
            </a:r>
          </a:p>
          <a:p>
            <a:pPr>
              <a:lnSpc>
                <a:spcPct val="80000"/>
              </a:lnSpc>
              <a:buFontTx/>
              <a:buNone/>
            </a:pPr>
            <a:r>
              <a:rPr lang="en-US" altLang="en-US" sz="1200" dirty="0">
                <a:latin typeface="Arial Narrow" panose="020B0606020202030204" pitchFamily="34" charset="0"/>
              </a:rPr>
              <a:t>    </a:t>
            </a:r>
            <a:r>
              <a:rPr lang="en-US" altLang="en-US" sz="1200" dirty="0" err="1">
                <a:latin typeface="Arial Narrow" panose="020B0606020202030204" pitchFamily="34" charset="0"/>
              </a:rPr>
              <a:t>xL</a:t>
            </a:r>
            <a:r>
              <a:rPr lang="en-US" altLang="en-US" sz="1200" dirty="0">
                <a:latin typeface="Arial Narrow" panose="020B0606020202030204" pitchFamily="34" charset="0"/>
              </a:rPr>
              <a:t> = </a:t>
            </a:r>
            <a:r>
              <a:rPr lang="en-US" altLang="en-US" sz="1200" dirty="0" err="1">
                <a:latin typeface="Arial Narrow" panose="020B0606020202030204" pitchFamily="34" charset="0"/>
              </a:rPr>
              <a:t>pmin</a:t>
            </a:r>
            <a:r>
              <a:rPr lang="en-US" altLang="en-US" sz="1200" dirty="0">
                <a:latin typeface="Arial Narrow" panose="020B0606020202030204" pitchFamily="34" charset="0"/>
              </a:rPr>
              <a:t>(</a:t>
            </a:r>
            <a:r>
              <a:rPr lang="en-US" altLang="en-US" sz="1200" dirty="0" err="1">
                <a:latin typeface="Arial Narrow" panose="020B0606020202030204" pitchFamily="34" charset="0"/>
              </a:rPr>
              <a:t>xL,xx</a:t>
            </a:r>
            <a:r>
              <a:rPr lang="en-US" altLang="en-US" sz="1200" dirty="0">
                <a:latin typeface="Arial Narrow" panose="020B0606020202030204" pitchFamily="34" charset="0"/>
              </a:rPr>
              <a:t>)</a:t>
            </a:r>
          </a:p>
          <a:p>
            <a:pPr>
              <a:lnSpc>
                <a:spcPct val="80000"/>
              </a:lnSpc>
              <a:buFontTx/>
              <a:buNone/>
            </a:pPr>
            <a:r>
              <a:rPr lang="en-US" altLang="en-US" sz="1200" dirty="0">
                <a:latin typeface="Arial Narrow" panose="020B0606020202030204" pitchFamily="34" charset="0"/>
              </a:rPr>
              <a:t>    </a:t>
            </a:r>
            <a:r>
              <a:rPr lang="en-US" altLang="en-US" sz="1200" dirty="0" err="1">
                <a:latin typeface="Arial Narrow" panose="020B0606020202030204" pitchFamily="34" charset="0"/>
              </a:rPr>
              <a:t>xU</a:t>
            </a:r>
            <a:r>
              <a:rPr lang="en-US" altLang="en-US" sz="1200" dirty="0">
                <a:latin typeface="Arial Narrow" panose="020B0606020202030204" pitchFamily="34" charset="0"/>
              </a:rPr>
              <a:t> = </a:t>
            </a:r>
            <a:r>
              <a:rPr lang="en-US" altLang="en-US" sz="1200" dirty="0" err="1">
                <a:latin typeface="Arial Narrow" panose="020B0606020202030204" pitchFamily="34" charset="0"/>
              </a:rPr>
              <a:t>pmax</a:t>
            </a:r>
            <a:r>
              <a:rPr lang="en-US" altLang="en-US" sz="1200" dirty="0">
                <a:latin typeface="Arial Narrow" panose="020B0606020202030204" pitchFamily="34" charset="0"/>
              </a:rPr>
              <a:t>(</a:t>
            </a:r>
            <a:r>
              <a:rPr lang="en-US" altLang="en-US" sz="1200" dirty="0" err="1">
                <a:latin typeface="Arial Narrow" panose="020B0606020202030204" pitchFamily="34" charset="0"/>
              </a:rPr>
              <a:t>xU,xx</a:t>
            </a:r>
            <a:r>
              <a:rPr lang="en-US" altLang="en-US" sz="1200" dirty="0">
                <a:latin typeface="Arial Narrow" panose="020B0606020202030204" pitchFamily="34" charset="0"/>
              </a:rPr>
              <a:t>) }</a:t>
            </a:r>
          </a:p>
          <a:p>
            <a:pPr>
              <a:lnSpc>
                <a:spcPct val="80000"/>
              </a:lnSpc>
              <a:buFontTx/>
              <a:buNone/>
            </a:pPr>
            <a:r>
              <a:rPr lang="en-US" altLang="en-US" sz="1200" dirty="0">
                <a:latin typeface="Arial Narrow" panose="020B0606020202030204" pitchFamily="34" charset="0"/>
              </a:rPr>
              <a:t>  mean(</a:t>
            </a:r>
            <a:r>
              <a:rPr lang="en-US" altLang="en-US" sz="1200" dirty="0" err="1">
                <a:latin typeface="Arial Narrow" panose="020B0606020202030204" pitchFamily="34" charset="0"/>
              </a:rPr>
              <a:t>xU</a:t>
            </a:r>
            <a:r>
              <a:rPr lang="en-US" altLang="en-US" sz="1200" dirty="0">
                <a:latin typeface="Arial Narrow" panose="020B0606020202030204" pitchFamily="34" charset="0"/>
              </a:rPr>
              <a:t> - </a:t>
            </a:r>
            <a:r>
              <a:rPr lang="en-US" altLang="en-US" sz="1200" dirty="0" err="1">
                <a:latin typeface="Arial Narrow" panose="020B0606020202030204" pitchFamily="34" charset="0"/>
              </a:rPr>
              <a:t>xL</a:t>
            </a:r>
            <a:r>
              <a:rPr lang="en-US" altLang="en-US" sz="1200" dirty="0">
                <a:latin typeface="Arial Narrow" panose="020B0606020202030204" pitchFamily="34" charset="0"/>
              </a:rPr>
              <a:t>)</a:t>
            </a:r>
          </a:p>
          <a:p>
            <a:pPr>
              <a:lnSpc>
                <a:spcPct val="80000"/>
              </a:lnSpc>
              <a:buFontTx/>
              <a:buNone/>
            </a:pPr>
            <a:r>
              <a:rPr lang="en-US" altLang="en-US" sz="1200" dirty="0">
                <a:latin typeface="Arial Narrow" panose="020B0606020202030204" pitchFamily="34" charset="0"/>
              </a:rPr>
              <a:t>  }</a:t>
            </a:r>
          </a:p>
          <a:p>
            <a:pPr>
              <a:lnSpc>
                <a:spcPct val="80000"/>
              </a:lnSpc>
              <a:buFontTx/>
              <a:buNone/>
            </a:pPr>
            <a:endParaRPr lang="en-US" altLang="en-US" sz="1200" dirty="0">
              <a:latin typeface="Arial Narrow" panose="020B0606020202030204" pitchFamily="34" charset="0"/>
            </a:endParaRPr>
          </a:p>
          <a:p>
            <a:pPr>
              <a:lnSpc>
                <a:spcPct val="80000"/>
              </a:lnSpc>
              <a:buFontTx/>
              <a:buNone/>
            </a:pPr>
            <a:r>
              <a:rPr lang="en-US" altLang="en-US" sz="1200" dirty="0" err="1">
                <a:latin typeface="Arial Narrow" panose="020B0606020202030204" pitchFamily="34" charset="0"/>
              </a:rPr>
              <a:t>fermi.lnorm</a:t>
            </a:r>
            <a:r>
              <a:rPr lang="en-US" altLang="en-US" sz="1200" dirty="0">
                <a:latin typeface="Arial Narrow" panose="020B0606020202030204" pitchFamily="34" charset="0"/>
              </a:rPr>
              <a:t> = function(x1, x2, n=NULL, </a:t>
            </a:r>
            <a:r>
              <a:rPr lang="en-US" altLang="en-US" sz="1200" dirty="0" err="1">
                <a:latin typeface="Arial Narrow" panose="020B0606020202030204" pitchFamily="34" charset="0"/>
              </a:rPr>
              <a:t>pr</a:t>
            </a:r>
            <a:r>
              <a:rPr lang="en-US" altLang="en-US" sz="1200" dirty="0">
                <a:latin typeface="Arial Narrow" panose="020B0606020202030204" pitchFamily="34" charset="0"/>
              </a:rPr>
              <a:t>=0.9) {</a:t>
            </a:r>
          </a:p>
          <a:p>
            <a:pPr>
              <a:lnSpc>
                <a:spcPct val="80000"/>
              </a:lnSpc>
              <a:buFontTx/>
              <a:buNone/>
            </a:pPr>
            <a:r>
              <a:rPr lang="en-US" altLang="en-US" sz="1200" dirty="0">
                <a:latin typeface="Arial Narrow" panose="020B0606020202030204" pitchFamily="34" charset="0"/>
              </a:rPr>
              <a:t>  gm = sqrt(x1*x2)</a:t>
            </a:r>
          </a:p>
          <a:p>
            <a:pPr>
              <a:lnSpc>
                <a:spcPct val="80000"/>
              </a:lnSpc>
              <a:buFontTx/>
              <a:buNone/>
            </a:pPr>
            <a:r>
              <a:rPr lang="en-US" altLang="en-US" sz="1200" dirty="0">
                <a:latin typeface="Arial Narrow" panose="020B0606020202030204" pitchFamily="34" charset="0"/>
              </a:rPr>
              <a:t>  if (</a:t>
            </a:r>
            <a:r>
              <a:rPr lang="en-US" altLang="en-US" sz="1200" dirty="0" err="1">
                <a:latin typeface="Arial Narrow" panose="020B0606020202030204" pitchFamily="34" charset="0"/>
              </a:rPr>
              <a:t>is.null</a:t>
            </a:r>
            <a:r>
              <a:rPr lang="en-US" altLang="en-US" sz="1200" dirty="0">
                <a:latin typeface="Arial Narrow" panose="020B0606020202030204" pitchFamily="34" charset="0"/>
              </a:rPr>
              <a:t>(n)) </a:t>
            </a:r>
            <a:r>
              <a:rPr lang="en-US" altLang="en-US" sz="1200" dirty="0" err="1">
                <a:latin typeface="Arial Narrow" panose="020B0606020202030204" pitchFamily="34" charset="0"/>
              </a:rPr>
              <a:t>gsd</a:t>
            </a:r>
            <a:r>
              <a:rPr lang="en-US" altLang="en-US" sz="1200" dirty="0">
                <a:latin typeface="Arial Narrow" panose="020B0606020202030204" pitchFamily="34" charset="0"/>
              </a:rPr>
              <a:t> = sqrt(x2/x1) ^ (1/</a:t>
            </a:r>
            <a:r>
              <a:rPr lang="en-US" altLang="en-US" sz="1200" dirty="0" err="1">
                <a:latin typeface="Arial Narrow" panose="020B0606020202030204" pitchFamily="34" charset="0"/>
              </a:rPr>
              <a:t>qnorm</a:t>
            </a:r>
            <a:r>
              <a:rPr lang="en-US" altLang="en-US" sz="1200" dirty="0">
                <a:latin typeface="Arial Narrow" panose="020B0606020202030204" pitchFamily="34" charset="0"/>
              </a:rPr>
              <a:t>(</a:t>
            </a:r>
            <a:r>
              <a:rPr lang="en-US" altLang="en-US" sz="1200" dirty="0" err="1">
                <a:latin typeface="Arial Narrow" panose="020B0606020202030204" pitchFamily="34" charset="0"/>
              </a:rPr>
              <a:t>pr</a:t>
            </a:r>
            <a:r>
              <a:rPr lang="en-US" altLang="en-US" sz="1200" dirty="0">
                <a:latin typeface="Arial Narrow" panose="020B0606020202030204" pitchFamily="34" charset="0"/>
              </a:rPr>
              <a:t>)) else </a:t>
            </a:r>
            <a:r>
              <a:rPr lang="en-US" altLang="en-US" sz="1200" dirty="0" err="1">
                <a:latin typeface="Arial Narrow" panose="020B0606020202030204" pitchFamily="34" charset="0"/>
              </a:rPr>
              <a:t>gsd</a:t>
            </a:r>
            <a:r>
              <a:rPr lang="en-US" altLang="en-US" sz="1200" dirty="0">
                <a:latin typeface="Arial Narrow" panose="020B0606020202030204" pitchFamily="34" charset="0"/>
              </a:rPr>
              <a:t> = exp((log(x2) - log(x1)) / </a:t>
            </a:r>
            <a:r>
              <a:rPr lang="en-US" altLang="en-US" sz="1200" dirty="0" err="1">
                <a:latin typeface="Arial Narrow" panose="020B0606020202030204" pitchFamily="34" charset="0"/>
              </a:rPr>
              <a:t>mnr</a:t>
            </a:r>
            <a:r>
              <a:rPr lang="en-US" altLang="en-US" sz="1200" dirty="0">
                <a:latin typeface="Arial Narrow" panose="020B0606020202030204" pitchFamily="34" charset="0"/>
              </a:rPr>
              <a:t>(n))</a:t>
            </a:r>
          </a:p>
          <a:p>
            <a:pPr>
              <a:lnSpc>
                <a:spcPct val="80000"/>
              </a:lnSpc>
              <a:buFontTx/>
              <a:buNone/>
            </a:pPr>
            <a:r>
              <a:rPr lang="en-US" altLang="en-US" sz="1200" dirty="0">
                <a:latin typeface="Arial Narrow" panose="020B0606020202030204" pitchFamily="34" charset="0"/>
              </a:rPr>
              <a:t>  log(c(gm, </a:t>
            </a:r>
            <a:r>
              <a:rPr lang="en-US" altLang="en-US" sz="1200" dirty="0" err="1">
                <a:latin typeface="Arial Narrow" panose="020B0606020202030204" pitchFamily="34" charset="0"/>
              </a:rPr>
              <a:t>gsd</a:t>
            </a:r>
            <a:r>
              <a:rPr lang="en-US" altLang="en-US" sz="1200" dirty="0">
                <a:latin typeface="Arial Narrow" panose="020B0606020202030204" pitchFamily="34" charset="0"/>
              </a:rPr>
              <a:t>))</a:t>
            </a:r>
          </a:p>
          <a:p>
            <a:pPr>
              <a:lnSpc>
                <a:spcPct val="80000"/>
              </a:lnSpc>
              <a:buFontTx/>
              <a:buNone/>
            </a:pPr>
            <a:r>
              <a:rPr lang="en-US" altLang="en-US" sz="1200" dirty="0">
                <a:latin typeface="Arial Narrow" panose="020B0606020202030204" pitchFamily="34" charset="0"/>
              </a:rPr>
              <a:t>  }</a:t>
            </a:r>
          </a:p>
          <a:p>
            <a:endParaRPr lang="en-GB" sz="1200" dirty="0">
              <a:latin typeface="Arial Narrow" panose="020B0606020202030204" pitchFamily="34" charset="0"/>
            </a:endParaRPr>
          </a:p>
          <a:p>
            <a:r>
              <a:rPr lang="en-GB" sz="1200" dirty="0">
                <a:latin typeface="Arial Narrow" panose="020B0606020202030204" pitchFamily="34" charset="0"/>
              </a:rPr>
              <a:t># show that the hack works</a:t>
            </a:r>
          </a:p>
          <a:p>
            <a:r>
              <a:rPr lang="en-GB" sz="1200" dirty="0">
                <a:latin typeface="Arial Narrow" panose="020B0606020202030204" pitchFamily="34" charset="0"/>
              </a:rPr>
              <a:t>some = 25</a:t>
            </a:r>
          </a:p>
          <a:p>
            <a:r>
              <a:rPr lang="en-GB" sz="1200" dirty="0">
                <a:latin typeface="Arial Narrow" panose="020B0606020202030204" pitchFamily="34" charset="0"/>
              </a:rPr>
              <a:t>m = 10</a:t>
            </a:r>
          </a:p>
          <a:p>
            <a:r>
              <a:rPr lang="en-GB" sz="1200" dirty="0">
                <a:latin typeface="Arial Narrow" panose="020B0606020202030204" pitchFamily="34" charset="0"/>
              </a:rPr>
              <a:t>s = 1</a:t>
            </a:r>
          </a:p>
          <a:p>
            <a:r>
              <a:rPr lang="en-GB" sz="1200" dirty="0">
                <a:latin typeface="Arial Narrow" panose="020B0606020202030204" pitchFamily="34" charset="0"/>
              </a:rPr>
              <a:t>gm = log(m^2/sqrt(m^2+s^2))</a:t>
            </a:r>
          </a:p>
          <a:p>
            <a:r>
              <a:rPr lang="en-GB" sz="1200" dirty="0" err="1">
                <a:latin typeface="Arial Narrow" panose="020B0606020202030204" pitchFamily="34" charset="0"/>
              </a:rPr>
              <a:t>gs</a:t>
            </a:r>
            <a:r>
              <a:rPr lang="en-GB" sz="1200" dirty="0">
                <a:latin typeface="Arial Narrow" panose="020B0606020202030204" pitchFamily="34" charset="0"/>
              </a:rPr>
              <a:t> = sqrt(log((m^2+s^2)/m^2))</a:t>
            </a:r>
          </a:p>
          <a:p>
            <a:r>
              <a:rPr lang="en-GB" sz="1200" dirty="0">
                <a:latin typeface="Arial Narrow" panose="020B0606020202030204" pitchFamily="34" charset="0"/>
              </a:rPr>
              <a:t>y = </a:t>
            </a:r>
            <a:r>
              <a:rPr lang="en-GB" sz="1200" dirty="0" err="1">
                <a:latin typeface="Arial Narrow" panose="020B0606020202030204" pitchFamily="34" charset="0"/>
              </a:rPr>
              <a:t>rlnorm</a:t>
            </a:r>
            <a:r>
              <a:rPr lang="en-GB" sz="1200" dirty="0">
                <a:latin typeface="Arial Narrow" panose="020B0606020202030204" pitchFamily="34" charset="0"/>
              </a:rPr>
              <a:t>(</a:t>
            </a:r>
            <a:r>
              <a:rPr lang="en-GB" sz="1200" dirty="0" err="1">
                <a:latin typeface="Arial Narrow" panose="020B0606020202030204" pitchFamily="34" charset="0"/>
              </a:rPr>
              <a:t>some,gm,gs</a:t>
            </a:r>
            <a:r>
              <a:rPr lang="en-GB" sz="1200" dirty="0">
                <a:latin typeface="Arial Narrow" panose="020B0606020202030204" pitchFamily="34" charset="0"/>
              </a:rPr>
              <a:t>)</a:t>
            </a:r>
          </a:p>
          <a:p>
            <a:r>
              <a:rPr lang="en-GB" sz="1200" dirty="0" err="1">
                <a:latin typeface="Arial Narrow" panose="020B0606020202030204" pitchFamily="34" charset="0"/>
              </a:rPr>
              <a:t>fermi.lnorm</a:t>
            </a:r>
            <a:r>
              <a:rPr lang="en-GB" sz="1200" dirty="0">
                <a:latin typeface="Arial Narrow" panose="020B0606020202030204" pitchFamily="34" charset="0"/>
              </a:rPr>
              <a:t>(min(y), max(y), some)</a:t>
            </a:r>
          </a:p>
          <a:p>
            <a:r>
              <a:rPr lang="en-GB" sz="1200" dirty="0">
                <a:latin typeface="Arial Narrow" panose="020B0606020202030204" pitchFamily="34" charset="0"/>
              </a:rPr>
              <a:t>c(gm, </a:t>
            </a:r>
            <a:r>
              <a:rPr lang="en-GB" sz="1200" dirty="0" err="1">
                <a:latin typeface="Arial Narrow" panose="020B0606020202030204" pitchFamily="34" charset="0"/>
              </a:rPr>
              <a:t>gs</a:t>
            </a:r>
            <a:r>
              <a:rPr lang="en-GB" sz="1200" dirty="0">
                <a:latin typeface="Arial Narrow" panose="020B0606020202030204" pitchFamily="34" charset="0"/>
              </a:rPr>
              <a:t>)</a:t>
            </a:r>
          </a:p>
          <a:p>
            <a:endParaRPr lang="en-GB" sz="1200" dirty="0">
              <a:latin typeface="Arial Narrow" panose="020B0606020202030204" pitchFamily="34" charset="0"/>
            </a:endParaRPr>
          </a:p>
          <a:p>
            <a:r>
              <a:rPr lang="en-GB" sz="1200" dirty="0">
                <a:latin typeface="Arial Narrow" panose="020B0606020202030204" pitchFamily="34" charset="0"/>
              </a:rPr>
              <a:t># lognormal(a, b) ~ lognormal2(log(a^2/sqrt(a^2+b^2)),sqrt(log((a^2+b^2)/a^2)))</a:t>
            </a:r>
          </a:p>
          <a:p>
            <a:r>
              <a:rPr lang="en-GB" sz="1200" dirty="0">
                <a:latin typeface="Arial Narrow" panose="020B0606020202030204" pitchFamily="34" charset="0"/>
              </a:rPr>
              <a:t>#m = 10</a:t>
            </a:r>
          </a:p>
          <a:p>
            <a:r>
              <a:rPr lang="en-GB" sz="1200" dirty="0">
                <a:latin typeface="Arial Narrow" panose="020B0606020202030204" pitchFamily="34" charset="0"/>
              </a:rPr>
              <a:t>#s = 1</a:t>
            </a:r>
          </a:p>
          <a:p>
            <a:r>
              <a:rPr lang="en-GB" sz="1200" dirty="0">
                <a:latin typeface="Arial Narrow" panose="020B0606020202030204" pitchFamily="34" charset="0"/>
              </a:rPr>
              <a:t>#gm = log(m^2/sqrt(m^2+s^2))</a:t>
            </a:r>
          </a:p>
          <a:p>
            <a:r>
              <a:rPr lang="en-GB" sz="1200" dirty="0">
                <a:latin typeface="Arial Narrow" panose="020B0606020202030204" pitchFamily="34" charset="0"/>
              </a:rPr>
              <a:t>#</a:t>
            </a:r>
            <a:r>
              <a:rPr lang="en-GB" sz="1200" dirty="0" err="1">
                <a:latin typeface="Arial Narrow" panose="020B0606020202030204" pitchFamily="34" charset="0"/>
              </a:rPr>
              <a:t>gs</a:t>
            </a:r>
            <a:r>
              <a:rPr lang="en-GB" sz="1200" dirty="0">
                <a:latin typeface="Arial Narrow" panose="020B0606020202030204" pitchFamily="34" charset="0"/>
              </a:rPr>
              <a:t> = sqrt(log((m^2+s^2)/m^2))</a:t>
            </a:r>
          </a:p>
          <a:p>
            <a:r>
              <a:rPr lang="en-GB" sz="1200" dirty="0">
                <a:latin typeface="Arial Narrow" panose="020B0606020202030204" pitchFamily="34" charset="0"/>
              </a:rPr>
              <a:t>#y = </a:t>
            </a:r>
            <a:r>
              <a:rPr lang="en-GB" sz="1200" dirty="0" err="1">
                <a:latin typeface="Arial Narrow" panose="020B0606020202030204" pitchFamily="34" charset="0"/>
              </a:rPr>
              <a:t>rlnorm</a:t>
            </a:r>
            <a:r>
              <a:rPr lang="en-GB" sz="1200" dirty="0">
                <a:latin typeface="Arial Narrow" panose="020B0606020202030204" pitchFamily="34" charset="0"/>
              </a:rPr>
              <a:t>(</a:t>
            </a:r>
            <a:r>
              <a:rPr lang="en-GB" sz="1200" dirty="0" err="1">
                <a:latin typeface="Arial Narrow" panose="020B0606020202030204" pitchFamily="34" charset="0"/>
              </a:rPr>
              <a:t>many,gm,gs</a:t>
            </a:r>
            <a:r>
              <a:rPr lang="en-GB" sz="1200" dirty="0">
                <a:latin typeface="Arial Narrow" panose="020B0606020202030204" pitchFamily="34" charset="0"/>
              </a:rPr>
              <a:t>)</a:t>
            </a:r>
          </a:p>
          <a:p>
            <a:r>
              <a:rPr lang="en-GB" sz="1200" dirty="0">
                <a:latin typeface="Arial Narrow" panose="020B0606020202030204" pitchFamily="34" charset="0"/>
              </a:rPr>
              <a:t>#mean(y)</a:t>
            </a:r>
          </a:p>
          <a:p>
            <a:r>
              <a:rPr lang="en-GB" sz="1200" dirty="0">
                <a:latin typeface="Arial Narrow" panose="020B0606020202030204" pitchFamily="34" charset="0"/>
              </a:rPr>
              <a:t>#</a:t>
            </a:r>
            <a:r>
              <a:rPr lang="en-GB" sz="1200" dirty="0" err="1">
                <a:latin typeface="Arial Narrow" panose="020B0606020202030204" pitchFamily="34" charset="0"/>
              </a:rPr>
              <a:t>sd</a:t>
            </a:r>
            <a:r>
              <a:rPr lang="en-GB" sz="1200" dirty="0">
                <a:latin typeface="Arial Narrow" panose="020B0606020202030204" pitchFamily="34" charset="0"/>
              </a:rPr>
              <a:t>(y)</a:t>
            </a:r>
          </a:p>
          <a:p>
            <a:r>
              <a:rPr lang="en-GB" sz="1200" dirty="0">
                <a:latin typeface="Arial Narrow" panose="020B0606020202030204" pitchFamily="34" charset="0"/>
              </a:rPr>
              <a:t>#y = </a:t>
            </a:r>
            <a:r>
              <a:rPr lang="en-GB" sz="1200" dirty="0" err="1">
                <a:latin typeface="Arial Narrow" panose="020B0606020202030204" pitchFamily="34" charset="0"/>
              </a:rPr>
              <a:t>rlognormal</a:t>
            </a:r>
            <a:r>
              <a:rPr lang="en-GB" sz="1200" dirty="0">
                <a:latin typeface="Arial Narrow" panose="020B0606020202030204" pitchFamily="34" charset="0"/>
              </a:rPr>
              <a:t>(</a:t>
            </a:r>
            <a:r>
              <a:rPr lang="en-GB" sz="1200" dirty="0" err="1">
                <a:latin typeface="Arial Narrow" panose="020B0606020202030204" pitchFamily="34" charset="0"/>
              </a:rPr>
              <a:t>many,m,s</a:t>
            </a:r>
            <a:r>
              <a:rPr lang="en-GB" sz="1200" dirty="0">
                <a:latin typeface="Arial Narrow" panose="020B0606020202030204" pitchFamily="34" charset="0"/>
              </a:rPr>
              <a:t>)</a:t>
            </a:r>
          </a:p>
          <a:p>
            <a:r>
              <a:rPr lang="en-GB" sz="1200" dirty="0">
                <a:latin typeface="Arial Narrow" panose="020B0606020202030204" pitchFamily="34" charset="0"/>
              </a:rPr>
              <a:t>#mean(y)</a:t>
            </a:r>
          </a:p>
          <a:p>
            <a:r>
              <a:rPr lang="en-GB" sz="1200" dirty="0">
                <a:latin typeface="Arial Narrow" panose="020B0606020202030204" pitchFamily="34" charset="0"/>
              </a:rPr>
              <a:t>#</a:t>
            </a:r>
            <a:r>
              <a:rPr lang="en-GB" sz="1200" dirty="0" err="1">
                <a:latin typeface="Arial Narrow" panose="020B0606020202030204" pitchFamily="34" charset="0"/>
              </a:rPr>
              <a:t>sd</a:t>
            </a:r>
            <a:r>
              <a:rPr lang="en-GB" sz="1200" dirty="0">
                <a:latin typeface="Arial Narrow" panose="020B0606020202030204" pitchFamily="34" charset="0"/>
              </a:rPr>
              <a:t>(y)</a:t>
            </a:r>
          </a:p>
          <a:p>
            <a:endParaRPr lang="en-GB" sz="1200" dirty="0">
              <a:latin typeface="Arial Narrow" panose="020B0606020202030204" pitchFamily="34" charset="0"/>
            </a:endParaRPr>
          </a:p>
          <a:p>
            <a:endParaRPr lang="en-GB" sz="1200" dirty="0">
              <a:latin typeface="Arial Narrow" panose="020B0606020202030204" pitchFamily="34" charset="0"/>
            </a:endParaRPr>
          </a:p>
          <a:p>
            <a:endParaRPr lang="en-GB" sz="1200" dirty="0">
              <a:latin typeface="Arial Narrow" panose="020B0606020202030204" pitchFamily="34" charset="0"/>
            </a:endParaRPr>
          </a:p>
          <a:p>
            <a:endParaRPr lang="en-GB" sz="1200" dirty="0">
              <a:latin typeface="Arial Narrow" panose="020B0606020202030204" pitchFamily="34" charset="0"/>
            </a:endParaRPr>
          </a:p>
        </p:txBody>
      </p:sp>
      <p:sp>
        <p:nvSpPr>
          <p:cNvPr id="5" name="TextBox 4">
            <a:extLst>
              <a:ext uri="{FF2B5EF4-FFF2-40B4-BE49-F238E27FC236}">
                <a16:creationId xmlns:a16="http://schemas.microsoft.com/office/drawing/2014/main" id="{1C4D07A1-72EC-4DA2-B5F8-C978F73223F6}"/>
              </a:ext>
            </a:extLst>
          </p:cNvPr>
          <p:cNvSpPr txBox="1"/>
          <p:nvPr/>
        </p:nvSpPr>
        <p:spPr>
          <a:xfrm>
            <a:off x="2684336" y="6479144"/>
            <a:ext cx="6505242" cy="369332"/>
          </a:xfrm>
          <a:prstGeom prst="rect">
            <a:avLst/>
          </a:prstGeom>
          <a:noFill/>
        </p:spPr>
        <p:txBody>
          <a:bodyPr wrap="none" rtlCol="0">
            <a:spAutoFit/>
          </a:bodyPr>
          <a:lstStyle/>
          <a:p>
            <a:r>
              <a:rPr lang="en-GB" dirty="0">
                <a:solidFill>
                  <a:schemeClr val="bg1">
                    <a:lumMod val="85000"/>
                  </a:schemeClr>
                </a:solidFill>
                <a:latin typeface="Arial Narrow" panose="020B0606020202030204" pitchFamily="34" charset="0"/>
              </a:rPr>
              <a:t>See R code off this slide for why this is hard to do with other distributions </a:t>
            </a:r>
            <a:r>
              <a:rPr lang="en-GB" dirty="0">
                <a:solidFill>
                  <a:schemeClr val="bg1">
                    <a:lumMod val="85000"/>
                  </a:schemeClr>
                </a:solidFill>
                <a:latin typeface="Arial Narrow" panose="020B0606020202030204" pitchFamily="34" charset="0"/>
                <a:sym typeface="Symbol" panose="05050102010706020507" pitchFamily="18" charset="2"/>
              </a:rPr>
              <a:t></a:t>
            </a:r>
            <a:endParaRPr lang="en-GB" dirty="0">
              <a:solidFill>
                <a:schemeClr val="bg1">
                  <a:lumMod val="85000"/>
                </a:schemeClr>
              </a:solidFill>
              <a:latin typeface="Arial Narrow" panose="020B0606020202030204" pitchFamily="34" charset="0"/>
            </a:endParaRPr>
          </a:p>
        </p:txBody>
      </p:sp>
      <p:sp>
        <p:nvSpPr>
          <p:cNvPr id="6" name="TextBox 5">
            <a:extLst>
              <a:ext uri="{FF2B5EF4-FFF2-40B4-BE49-F238E27FC236}">
                <a16:creationId xmlns:a16="http://schemas.microsoft.com/office/drawing/2014/main" id="{8D443477-EC97-4077-9624-A425AC42A53C}"/>
              </a:ext>
            </a:extLst>
          </p:cNvPr>
          <p:cNvSpPr txBox="1"/>
          <p:nvPr/>
        </p:nvSpPr>
        <p:spPr>
          <a:xfrm>
            <a:off x="1975172" y="6858000"/>
            <a:ext cx="8725466" cy="24906818"/>
          </a:xfrm>
          <a:prstGeom prst="rect">
            <a:avLst/>
          </a:prstGeom>
          <a:noFill/>
        </p:spPr>
        <p:txBody>
          <a:bodyPr wrap="none" rtlCol="0">
            <a:spAutoFit/>
          </a:bodyPr>
          <a:lstStyle/>
          <a:p>
            <a:endParaRPr lang="en-GB" sz="1050" dirty="0">
              <a:latin typeface="Arial Narrow" panose="020B0606020202030204" pitchFamily="34" charset="0"/>
            </a:endParaRPr>
          </a:p>
          <a:p>
            <a:r>
              <a:rPr lang="en-GB" sz="1050" dirty="0">
                <a:latin typeface="Arial Narrow" panose="020B0606020202030204" pitchFamily="34" charset="0"/>
              </a:rPr>
              <a:t># all the distributions in the bottom panel have variance = 1</a:t>
            </a:r>
          </a:p>
          <a:p>
            <a:r>
              <a:rPr lang="en-GB" sz="1050" dirty="0">
                <a:latin typeface="Arial Narrow" panose="020B0606020202030204" pitchFamily="34" charset="0"/>
              </a:rPr>
              <a:t># they generate the corresponding mean range functions in the upper panel for given sample sizes N</a:t>
            </a:r>
          </a:p>
          <a:p>
            <a:endParaRPr lang="en-GB" sz="1050" dirty="0">
              <a:latin typeface="Arial Narrow" panose="020B0606020202030204" pitchFamily="34" charset="0"/>
            </a:endParaRPr>
          </a:p>
          <a:p>
            <a:endParaRPr lang="en-GB" sz="1050" dirty="0">
              <a:latin typeface="Arial Narrow" panose="020B0606020202030204" pitchFamily="34" charset="0"/>
            </a:endParaRPr>
          </a:p>
          <a:p>
            <a:r>
              <a:rPr lang="en-GB" sz="1050" dirty="0">
                <a:latin typeface="Arial Narrow" panose="020B0606020202030204" pitchFamily="34" charset="0"/>
              </a:rPr>
              <a:t>par(</a:t>
            </a:r>
            <a:r>
              <a:rPr lang="en-GB" sz="1050" dirty="0" err="1">
                <a:latin typeface="Arial Narrow" panose="020B0606020202030204" pitchFamily="34" charset="0"/>
              </a:rPr>
              <a:t>mfrow</a:t>
            </a:r>
            <a:r>
              <a:rPr lang="en-GB" sz="1050" dirty="0">
                <a:latin typeface="Arial Narrow" panose="020B0606020202030204" pitchFamily="34" charset="0"/>
              </a:rPr>
              <a:t>=c(5,6))</a:t>
            </a:r>
          </a:p>
          <a:p>
            <a:endParaRPr lang="en-GB" sz="1050" dirty="0">
              <a:latin typeface="Arial Narrow" panose="020B0606020202030204" pitchFamily="34" charset="0"/>
            </a:endParaRPr>
          </a:p>
          <a:p>
            <a:r>
              <a:rPr lang="en-GB" sz="1050" dirty="0">
                <a:latin typeface="Arial Narrow" panose="020B0606020202030204" pitchFamily="34" charset="0"/>
              </a:rPr>
              <a:t>many = 1e5</a:t>
            </a:r>
          </a:p>
          <a:p>
            <a:r>
              <a:rPr lang="en-GB" sz="1050" dirty="0">
                <a:latin typeface="Arial Narrow" panose="020B0606020202030204" pitchFamily="34" charset="0"/>
              </a:rPr>
              <a:t>N = c(2,3,4,5,8,9,10,12,15,20,30,50)</a:t>
            </a:r>
          </a:p>
          <a:p>
            <a:r>
              <a:rPr lang="en-GB" sz="1050" dirty="0">
                <a:latin typeface="Arial Narrow" panose="020B0606020202030204" pitchFamily="34" charset="0"/>
              </a:rPr>
              <a:t>#f = function() return(many) # dummy</a:t>
            </a:r>
          </a:p>
          <a:p>
            <a:endParaRPr lang="en-GB" sz="1050" dirty="0">
              <a:latin typeface="Arial Narrow" panose="020B0606020202030204" pitchFamily="34" charset="0"/>
            </a:endParaRPr>
          </a:p>
          <a:p>
            <a:r>
              <a:rPr lang="en-GB" sz="1050" dirty="0" err="1">
                <a:latin typeface="Arial Narrow" panose="020B0606020202030204" pitchFamily="34" charset="0"/>
              </a:rPr>
              <a:t>meanrange</a:t>
            </a:r>
            <a:r>
              <a:rPr lang="en-GB" sz="1050" dirty="0">
                <a:latin typeface="Arial Narrow" panose="020B0606020202030204" pitchFamily="34" charset="0"/>
              </a:rPr>
              <a:t> = function(f, </a:t>
            </a:r>
            <a:r>
              <a:rPr lang="en-GB" sz="1050" dirty="0" err="1">
                <a:latin typeface="Arial Narrow" panose="020B0606020202030204" pitchFamily="34" charset="0"/>
              </a:rPr>
              <a:t>nn</a:t>
            </a:r>
            <a:r>
              <a:rPr lang="en-GB" sz="1050" dirty="0">
                <a:latin typeface="Arial Narrow" panose="020B0606020202030204" pitchFamily="34" charset="0"/>
              </a:rPr>
              <a:t>=N) {</a:t>
            </a:r>
          </a:p>
          <a:p>
            <a:r>
              <a:rPr lang="en-GB" sz="1050" dirty="0">
                <a:latin typeface="Arial Narrow" panose="020B0606020202030204" pitchFamily="34" charset="0"/>
              </a:rPr>
              <a:t>  </a:t>
            </a:r>
            <a:r>
              <a:rPr lang="en-GB" sz="1050" dirty="0" err="1">
                <a:latin typeface="Arial Narrow" panose="020B0606020202030204" pitchFamily="34" charset="0"/>
              </a:rPr>
              <a:t>mr</a:t>
            </a:r>
            <a:r>
              <a:rPr lang="en-GB" sz="1050" dirty="0">
                <a:latin typeface="Arial Narrow" panose="020B0606020202030204" pitchFamily="34" charset="0"/>
              </a:rPr>
              <a:t> = NULL</a:t>
            </a:r>
          </a:p>
          <a:p>
            <a:r>
              <a:rPr lang="en-GB" sz="1050" dirty="0">
                <a:latin typeface="Arial Narrow" panose="020B0606020202030204" pitchFamily="34" charset="0"/>
              </a:rPr>
              <a:t>  for (n in </a:t>
            </a:r>
            <a:r>
              <a:rPr lang="en-GB" sz="1050" dirty="0" err="1">
                <a:latin typeface="Arial Narrow" panose="020B0606020202030204" pitchFamily="34" charset="0"/>
              </a:rPr>
              <a:t>nn</a:t>
            </a:r>
            <a:r>
              <a:rPr lang="en-GB" sz="1050" dirty="0">
                <a:latin typeface="Arial Narrow" panose="020B0606020202030204" pitchFamily="34" charset="0"/>
              </a:rPr>
              <a:t>) {</a:t>
            </a:r>
          </a:p>
          <a:p>
            <a:r>
              <a:rPr lang="en-GB" sz="1050" dirty="0">
                <a:latin typeface="Arial Narrow" panose="020B0606020202030204" pitchFamily="34" charset="0"/>
              </a:rPr>
              <a:t>    m = rep(</a:t>
            </a:r>
            <a:r>
              <a:rPr lang="en-GB" sz="1050" dirty="0" err="1">
                <a:latin typeface="Arial Narrow" panose="020B0606020202030204" pitchFamily="34" charset="0"/>
              </a:rPr>
              <a:t>Inf,many</a:t>
            </a:r>
            <a:r>
              <a:rPr lang="en-GB" sz="1050" dirty="0">
                <a:latin typeface="Arial Narrow" panose="020B0606020202030204" pitchFamily="34" charset="0"/>
              </a:rPr>
              <a:t>)</a:t>
            </a:r>
          </a:p>
          <a:p>
            <a:r>
              <a:rPr lang="en-GB" sz="1050" dirty="0">
                <a:latin typeface="Arial Narrow" panose="020B0606020202030204" pitchFamily="34" charset="0"/>
              </a:rPr>
              <a:t>    M = rep(-</a:t>
            </a:r>
            <a:r>
              <a:rPr lang="en-GB" sz="1050" dirty="0" err="1">
                <a:latin typeface="Arial Narrow" panose="020B0606020202030204" pitchFamily="34" charset="0"/>
              </a:rPr>
              <a:t>Inf,many</a:t>
            </a:r>
            <a:r>
              <a:rPr lang="en-GB" sz="1050" dirty="0">
                <a:latin typeface="Arial Narrow" panose="020B0606020202030204" pitchFamily="34" charset="0"/>
              </a:rPr>
              <a:t>)</a:t>
            </a:r>
          </a:p>
          <a:p>
            <a:r>
              <a:rPr lang="en-GB" sz="1050" dirty="0">
                <a:latin typeface="Arial Narrow" panose="020B0606020202030204" pitchFamily="34" charset="0"/>
              </a:rPr>
              <a:t>#cat('m: ',m,'\n')	  </a:t>
            </a:r>
          </a:p>
          <a:p>
            <a:r>
              <a:rPr lang="en-GB" sz="1050" dirty="0">
                <a:latin typeface="Arial Narrow" panose="020B0606020202030204" pitchFamily="34" charset="0"/>
              </a:rPr>
              <a:t>#cat('M: ',M,'\n')	  </a:t>
            </a:r>
          </a:p>
          <a:p>
            <a:r>
              <a:rPr lang="en-GB" sz="1050" dirty="0">
                <a:latin typeface="Arial Narrow" panose="020B0606020202030204" pitchFamily="34" charset="0"/>
              </a:rPr>
              <a:t>    for (i in 1:n) {</a:t>
            </a:r>
          </a:p>
          <a:p>
            <a:r>
              <a:rPr lang="en-GB" sz="1050" dirty="0">
                <a:latin typeface="Arial Narrow" panose="020B0606020202030204" pitchFamily="34" charset="0"/>
              </a:rPr>
              <a:t>      x = f()</a:t>
            </a:r>
          </a:p>
          <a:p>
            <a:r>
              <a:rPr lang="en-GB" sz="1050" dirty="0">
                <a:latin typeface="Arial Narrow" panose="020B0606020202030204" pitchFamily="34" charset="0"/>
              </a:rPr>
              <a:t>      m = </a:t>
            </a:r>
            <a:r>
              <a:rPr lang="en-GB" sz="1050" dirty="0" err="1">
                <a:latin typeface="Arial Narrow" panose="020B0606020202030204" pitchFamily="34" charset="0"/>
              </a:rPr>
              <a:t>pmin</a:t>
            </a:r>
            <a:r>
              <a:rPr lang="en-GB" sz="1050" dirty="0">
                <a:latin typeface="Arial Narrow" panose="020B0606020202030204" pitchFamily="34" charset="0"/>
              </a:rPr>
              <a:t>(m, x)</a:t>
            </a:r>
          </a:p>
          <a:p>
            <a:r>
              <a:rPr lang="en-GB" sz="1050" dirty="0">
                <a:latin typeface="Arial Narrow" panose="020B0606020202030204" pitchFamily="34" charset="0"/>
              </a:rPr>
              <a:t>      M = </a:t>
            </a:r>
            <a:r>
              <a:rPr lang="en-GB" sz="1050" dirty="0" err="1">
                <a:latin typeface="Arial Narrow" panose="020B0606020202030204" pitchFamily="34" charset="0"/>
              </a:rPr>
              <a:t>pmax</a:t>
            </a:r>
            <a:r>
              <a:rPr lang="en-GB" sz="1050" dirty="0">
                <a:latin typeface="Arial Narrow" panose="020B0606020202030204" pitchFamily="34" charset="0"/>
              </a:rPr>
              <a:t>(M, x)</a:t>
            </a:r>
          </a:p>
          <a:p>
            <a:r>
              <a:rPr lang="en-GB" sz="1050" dirty="0">
                <a:latin typeface="Arial Narrow" panose="020B0606020202030204" pitchFamily="34" charset="0"/>
              </a:rPr>
              <a:t>#cat(</a:t>
            </a:r>
            <a:r>
              <a:rPr lang="en-GB" sz="1050" dirty="0" err="1">
                <a:latin typeface="Arial Narrow" panose="020B0606020202030204" pitchFamily="34" charset="0"/>
              </a:rPr>
              <a:t>i,'x</a:t>
            </a:r>
            <a:r>
              <a:rPr lang="en-GB" sz="1050" dirty="0">
                <a:latin typeface="Arial Narrow" panose="020B0606020202030204" pitchFamily="34" charset="0"/>
              </a:rPr>
              <a:t>: ',x,'\n')	  </a:t>
            </a:r>
          </a:p>
          <a:p>
            <a:r>
              <a:rPr lang="en-GB" sz="1050" dirty="0">
                <a:latin typeface="Arial Narrow" panose="020B0606020202030204" pitchFamily="34" charset="0"/>
              </a:rPr>
              <a:t>#cat(</a:t>
            </a:r>
            <a:r>
              <a:rPr lang="en-GB" sz="1050" dirty="0" err="1">
                <a:latin typeface="Arial Narrow" panose="020B0606020202030204" pitchFamily="34" charset="0"/>
              </a:rPr>
              <a:t>i,'m</a:t>
            </a:r>
            <a:r>
              <a:rPr lang="en-GB" sz="1050" dirty="0">
                <a:latin typeface="Arial Narrow" panose="020B0606020202030204" pitchFamily="34" charset="0"/>
              </a:rPr>
              <a:t>: ',m,'\n')	  </a:t>
            </a:r>
          </a:p>
          <a:p>
            <a:r>
              <a:rPr lang="en-GB" sz="1050" dirty="0">
                <a:latin typeface="Arial Narrow" panose="020B0606020202030204" pitchFamily="34" charset="0"/>
              </a:rPr>
              <a:t>#cat(</a:t>
            </a:r>
            <a:r>
              <a:rPr lang="en-GB" sz="1050" dirty="0" err="1">
                <a:latin typeface="Arial Narrow" panose="020B0606020202030204" pitchFamily="34" charset="0"/>
              </a:rPr>
              <a:t>i,'M</a:t>
            </a:r>
            <a:r>
              <a:rPr lang="en-GB" sz="1050" dirty="0">
                <a:latin typeface="Arial Narrow" panose="020B0606020202030204" pitchFamily="34" charset="0"/>
              </a:rPr>
              <a:t>: ',M,'\n')	  </a:t>
            </a:r>
          </a:p>
          <a:p>
            <a:r>
              <a:rPr lang="en-GB" sz="1050" dirty="0">
                <a:latin typeface="Arial Narrow" panose="020B0606020202030204" pitchFamily="34" charset="0"/>
              </a:rPr>
              <a:t>	  }</a:t>
            </a:r>
          </a:p>
          <a:p>
            <a:r>
              <a:rPr lang="en-GB" sz="1050" dirty="0">
                <a:latin typeface="Arial Narrow" panose="020B0606020202030204" pitchFamily="34" charset="0"/>
              </a:rPr>
              <a:t>    </a:t>
            </a:r>
            <a:r>
              <a:rPr lang="en-GB" sz="1050" dirty="0" err="1">
                <a:latin typeface="Arial Narrow" panose="020B0606020202030204" pitchFamily="34" charset="0"/>
              </a:rPr>
              <a:t>mr</a:t>
            </a:r>
            <a:r>
              <a:rPr lang="en-GB" sz="1050" dirty="0">
                <a:latin typeface="Arial Narrow" panose="020B0606020202030204" pitchFamily="34" charset="0"/>
              </a:rPr>
              <a:t> = c(</a:t>
            </a:r>
            <a:r>
              <a:rPr lang="en-GB" sz="1050" dirty="0" err="1">
                <a:latin typeface="Arial Narrow" panose="020B0606020202030204" pitchFamily="34" charset="0"/>
              </a:rPr>
              <a:t>mr</a:t>
            </a:r>
            <a:r>
              <a:rPr lang="en-GB" sz="1050" dirty="0">
                <a:latin typeface="Arial Narrow" panose="020B0606020202030204" pitchFamily="34" charset="0"/>
              </a:rPr>
              <a:t>, mean(M - m))</a:t>
            </a:r>
          </a:p>
          <a:p>
            <a:r>
              <a:rPr lang="en-GB" sz="1050" dirty="0">
                <a:latin typeface="Arial Narrow" panose="020B0606020202030204" pitchFamily="34" charset="0"/>
              </a:rPr>
              <a:t>    }</a:t>
            </a:r>
          </a:p>
          <a:p>
            <a:r>
              <a:rPr lang="en-GB" sz="1050" dirty="0">
                <a:latin typeface="Arial Narrow" panose="020B0606020202030204" pitchFamily="34" charset="0"/>
              </a:rPr>
              <a:t>  return(</a:t>
            </a:r>
            <a:r>
              <a:rPr lang="en-GB" sz="1050" dirty="0" err="1">
                <a:latin typeface="Arial Narrow" panose="020B0606020202030204" pitchFamily="34" charset="0"/>
              </a:rPr>
              <a:t>mr</a:t>
            </a:r>
            <a:r>
              <a:rPr lang="en-GB" sz="1050" dirty="0">
                <a:latin typeface="Arial Narrow" panose="020B0606020202030204" pitchFamily="34" charset="0"/>
              </a:rPr>
              <a:t>)</a:t>
            </a:r>
          </a:p>
          <a:p>
            <a:r>
              <a:rPr lang="en-GB" sz="1050" dirty="0">
                <a:latin typeface="Arial Narrow" panose="020B0606020202030204" pitchFamily="34" charset="0"/>
              </a:rPr>
              <a:t>  }</a:t>
            </a:r>
          </a:p>
          <a:p>
            <a:endParaRPr lang="en-GB" sz="1050" dirty="0">
              <a:latin typeface="Arial Narrow" panose="020B0606020202030204" pitchFamily="34" charset="0"/>
            </a:endParaRPr>
          </a:p>
          <a:p>
            <a:r>
              <a:rPr lang="en-GB" sz="1050" dirty="0">
                <a:latin typeface="Arial Narrow" panose="020B0606020202030204" pitchFamily="34" charset="0"/>
              </a:rPr>
              <a:t>along = function(</a:t>
            </a:r>
            <a:r>
              <a:rPr lang="en-GB" sz="1050" dirty="0" err="1">
                <a:latin typeface="Arial Narrow" panose="020B0606020202030204" pitchFamily="34" charset="0"/>
              </a:rPr>
              <a:t>r,lots</a:t>
            </a:r>
            <a:r>
              <a:rPr lang="en-GB" sz="1050" dirty="0">
                <a:latin typeface="Arial Narrow" panose="020B0606020202030204" pitchFamily="34" charset="0"/>
              </a:rPr>
              <a:t>=100) </a:t>
            </a:r>
            <a:r>
              <a:rPr lang="en-GB" sz="1050" dirty="0" err="1">
                <a:latin typeface="Arial Narrow" panose="020B0606020202030204" pitchFamily="34" charset="0"/>
              </a:rPr>
              <a:t>seq</a:t>
            </a:r>
            <a:r>
              <a:rPr lang="en-GB" sz="1050" dirty="0">
                <a:latin typeface="Arial Narrow" panose="020B0606020202030204" pitchFamily="34" charset="0"/>
              </a:rPr>
              <a:t>(min(r), max(r), </a:t>
            </a:r>
            <a:r>
              <a:rPr lang="en-GB" sz="1050" dirty="0" err="1">
                <a:latin typeface="Arial Narrow" panose="020B0606020202030204" pitchFamily="34" charset="0"/>
              </a:rPr>
              <a:t>length.out</a:t>
            </a:r>
            <a:r>
              <a:rPr lang="en-GB" sz="1050" dirty="0">
                <a:latin typeface="Arial Narrow" panose="020B0606020202030204" pitchFamily="34" charset="0"/>
              </a:rPr>
              <a:t>=lots)</a:t>
            </a:r>
          </a:p>
          <a:p>
            <a:endParaRPr lang="en-GB" sz="1050" dirty="0">
              <a:latin typeface="Arial Narrow" panose="020B0606020202030204" pitchFamily="34" charset="0"/>
            </a:endParaRPr>
          </a:p>
          <a:p>
            <a:r>
              <a:rPr lang="en-GB" sz="1050" dirty="0">
                <a:latin typeface="Arial Narrow" panose="020B0606020202030204" pitchFamily="34" charset="0"/>
              </a:rPr>
              <a:t>study = function(</a:t>
            </a:r>
            <a:r>
              <a:rPr lang="en-GB" sz="1050" dirty="0" err="1">
                <a:latin typeface="Arial Narrow" panose="020B0606020202030204" pitchFamily="34" charset="0"/>
              </a:rPr>
              <a:t>cdf</a:t>
            </a:r>
            <a:r>
              <a:rPr lang="en-GB" sz="1050" dirty="0">
                <a:latin typeface="Arial Narrow" panose="020B0606020202030204" pitchFamily="34" charset="0"/>
              </a:rPr>
              <a:t>, rand, N, ...) {</a:t>
            </a:r>
          </a:p>
          <a:p>
            <a:r>
              <a:rPr lang="en-GB" sz="1050" dirty="0">
                <a:latin typeface="Arial Narrow" panose="020B0606020202030204" pitchFamily="34" charset="0"/>
              </a:rPr>
              <a:t>  f = function() return(rand(many,...))  </a:t>
            </a:r>
          </a:p>
          <a:p>
            <a:r>
              <a:rPr lang="en-GB" sz="1050" dirty="0">
                <a:latin typeface="Arial Narrow" panose="020B0606020202030204" pitchFamily="34" charset="0"/>
              </a:rPr>
              <a:t>  </a:t>
            </a:r>
            <a:r>
              <a:rPr lang="en-GB" sz="1050" dirty="0" err="1">
                <a:latin typeface="Arial Narrow" panose="020B0606020202030204" pitchFamily="34" charset="0"/>
              </a:rPr>
              <a:t>mr</a:t>
            </a:r>
            <a:r>
              <a:rPr lang="en-GB" sz="1050" dirty="0">
                <a:latin typeface="Arial Narrow" panose="020B0606020202030204" pitchFamily="34" charset="0"/>
              </a:rPr>
              <a:t> = </a:t>
            </a:r>
            <a:r>
              <a:rPr lang="en-GB" sz="1050" dirty="0" err="1">
                <a:latin typeface="Arial Narrow" panose="020B0606020202030204" pitchFamily="34" charset="0"/>
              </a:rPr>
              <a:t>meanrange</a:t>
            </a:r>
            <a:r>
              <a:rPr lang="en-GB" sz="1050" dirty="0">
                <a:latin typeface="Arial Narrow" panose="020B0606020202030204" pitchFamily="34" charset="0"/>
              </a:rPr>
              <a:t>(f)</a:t>
            </a:r>
          </a:p>
          <a:p>
            <a:r>
              <a:rPr lang="en-GB" sz="1050" dirty="0">
                <a:latin typeface="Arial Narrow" panose="020B0606020202030204" pitchFamily="34" charset="0"/>
              </a:rPr>
              <a:t>  plot(</a:t>
            </a:r>
            <a:r>
              <a:rPr lang="en-GB" sz="1050" dirty="0" err="1">
                <a:latin typeface="Arial Narrow" panose="020B0606020202030204" pitchFamily="34" charset="0"/>
              </a:rPr>
              <a:t>N,mr,type</a:t>
            </a:r>
            <a:r>
              <a:rPr lang="en-GB" sz="1050" dirty="0">
                <a:latin typeface="Arial Narrow" panose="020B0606020202030204" pitchFamily="34" charset="0"/>
              </a:rPr>
              <a:t>='l')</a:t>
            </a:r>
          </a:p>
          <a:p>
            <a:r>
              <a:rPr lang="en-GB" sz="1050" dirty="0">
                <a:latin typeface="Arial Narrow" panose="020B0606020202030204" pitchFamily="34" charset="0"/>
              </a:rPr>
              <a:t>  X = along(range(f()))</a:t>
            </a:r>
          </a:p>
          <a:p>
            <a:r>
              <a:rPr lang="en-GB" sz="1050" dirty="0">
                <a:latin typeface="Arial Narrow" panose="020B0606020202030204" pitchFamily="34" charset="0"/>
              </a:rPr>
              <a:t>  p = </a:t>
            </a:r>
            <a:r>
              <a:rPr lang="en-GB" sz="1050" dirty="0" err="1">
                <a:latin typeface="Arial Narrow" panose="020B0606020202030204" pitchFamily="34" charset="0"/>
              </a:rPr>
              <a:t>cdf</a:t>
            </a:r>
            <a:r>
              <a:rPr lang="en-GB" sz="1050" dirty="0">
                <a:latin typeface="Arial Narrow" panose="020B0606020202030204" pitchFamily="34" charset="0"/>
              </a:rPr>
              <a:t>(X,...)</a:t>
            </a:r>
          </a:p>
          <a:p>
            <a:r>
              <a:rPr lang="en-GB" sz="1050" dirty="0">
                <a:latin typeface="Arial Narrow" panose="020B0606020202030204" pitchFamily="34" charset="0"/>
              </a:rPr>
              <a:t>  plot(</a:t>
            </a:r>
            <a:r>
              <a:rPr lang="en-GB" sz="1050" dirty="0" err="1">
                <a:latin typeface="Arial Narrow" panose="020B0606020202030204" pitchFamily="34" charset="0"/>
              </a:rPr>
              <a:t>X,p,type</a:t>
            </a:r>
            <a:r>
              <a:rPr lang="en-GB" sz="1050" dirty="0">
                <a:latin typeface="Arial Narrow" panose="020B0606020202030204" pitchFamily="34" charset="0"/>
              </a:rPr>
              <a:t>='l')</a:t>
            </a:r>
          </a:p>
          <a:p>
            <a:r>
              <a:rPr lang="en-GB" sz="1050" dirty="0">
                <a:latin typeface="Arial Narrow" panose="020B0606020202030204" pitchFamily="34" charset="0"/>
              </a:rPr>
              <a:t>  return(</a:t>
            </a:r>
            <a:r>
              <a:rPr lang="en-GB" sz="1050" dirty="0" err="1">
                <a:latin typeface="Arial Narrow" panose="020B0606020202030204" pitchFamily="34" charset="0"/>
              </a:rPr>
              <a:t>mr</a:t>
            </a:r>
            <a:r>
              <a:rPr lang="en-GB" sz="1050" dirty="0">
                <a:latin typeface="Arial Narrow" panose="020B0606020202030204" pitchFamily="34" charset="0"/>
              </a:rPr>
              <a:t>)</a:t>
            </a:r>
          </a:p>
          <a:p>
            <a:r>
              <a:rPr lang="en-GB" sz="1050" dirty="0">
                <a:latin typeface="Arial Narrow" panose="020B0606020202030204" pitchFamily="34" charset="0"/>
              </a:rPr>
              <a:t>  }</a:t>
            </a:r>
          </a:p>
          <a:p>
            <a:endParaRPr lang="en-GB" sz="1050" dirty="0">
              <a:latin typeface="Arial Narrow" panose="020B0606020202030204" pitchFamily="34" charset="0"/>
            </a:endParaRPr>
          </a:p>
          <a:p>
            <a:endParaRPr lang="en-GB" sz="1050" dirty="0">
              <a:latin typeface="Arial Narrow" panose="020B0606020202030204" pitchFamily="34" charset="0"/>
            </a:endParaRPr>
          </a:p>
          <a:p>
            <a:endParaRPr lang="en-GB" sz="1050" dirty="0">
              <a:latin typeface="Arial Narrow" panose="020B0606020202030204" pitchFamily="34" charset="0"/>
            </a:endParaRPr>
          </a:p>
          <a:p>
            <a:endParaRPr lang="en-GB" sz="1050" dirty="0">
              <a:latin typeface="Arial Narrow" panose="020B0606020202030204" pitchFamily="34" charset="0"/>
            </a:endParaRPr>
          </a:p>
          <a:p>
            <a:endParaRPr lang="en-GB" sz="1050" dirty="0">
              <a:latin typeface="Arial Narrow" panose="020B0606020202030204" pitchFamily="34" charset="0"/>
            </a:endParaRPr>
          </a:p>
          <a:p>
            <a:r>
              <a:rPr lang="en-GB" sz="1050" dirty="0">
                <a:latin typeface="Arial Narrow" panose="020B0606020202030204" pitchFamily="34" charset="0"/>
              </a:rPr>
              <a:t># C4 = 2.82*(</a:t>
            </a:r>
            <a:r>
              <a:rPr lang="en-GB" sz="1050" dirty="0" err="1">
                <a:latin typeface="Arial Narrow" panose="020B0606020202030204" pitchFamily="34" charset="0"/>
              </a:rPr>
              <a:t>arcsin</a:t>
            </a:r>
            <a:r>
              <a:rPr lang="en-GB" sz="1050" dirty="0">
                <a:latin typeface="Arial Narrow" panose="020B0606020202030204" pitchFamily="34" charset="0"/>
              </a:rPr>
              <a:t>()-0.5)    # </a:t>
            </a:r>
            <a:r>
              <a:rPr lang="en-GB" sz="1050" dirty="0" err="1">
                <a:latin typeface="Arial Narrow" panose="020B0606020202030204" pitchFamily="34" charset="0"/>
              </a:rPr>
              <a:t>sd</a:t>
            </a:r>
            <a:r>
              <a:rPr lang="en-GB" sz="1050" dirty="0">
                <a:latin typeface="Arial Narrow" panose="020B0606020202030204" pitchFamily="34" charset="0"/>
              </a:rPr>
              <a:t>(2.82*(</a:t>
            </a:r>
            <a:r>
              <a:rPr lang="en-GB" sz="1050" dirty="0" err="1">
                <a:latin typeface="Arial Narrow" panose="020B0606020202030204" pitchFamily="34" charset="0"/>
              </a:rPr>
              <a:t>qarcsin</a:t>
            </a:r>
            <a:r>
              <a:rPr lang="en-GB" sz="1050" dirty="0">
                <a:latin typeface="Arial Narrow" panose="020B0606020202030204" pitchFamily="34" charset="0"/>
              </a:rPr>
              <a:t>(</a:t>
            </a:r>
            <a:r>
              <a:rPr lang="en-GB" sz="1050" dirty="0" err="1">
                <a:latin typeface="Arial Narrow" panose="020B0606020202030204" pitchFamily="34" charset="0"/>
              </a:rPr>
              <a:t>runif</a:t>
            </a:r>
            <a:r>
              <a:rPr lang="en-GB" sz="1050" dirty="0">
                <a:latin typeface="Arial Narrow" panose="020B0606020202030204" pitchFamily="34" charset="0"/>
              </a:rPr>
              <a:t>(many))-0.5))</a:t>
            </a:r>
          </a:p>
          <a:p>
            <a:r>
              <a:rPr lang="en-GB" sz="1050" dirty="0">
                <a:latin typeface="Arial Narrow" panose="020B0606020202030204" pitchFamily="34" charset="0"/>
              </a:rPr>
              <a:t># f = function() 2.82*(</a:t>
            </a:r>
            <a:r>
              <a:rPr lang="en-GB" sz="1050" dirty="0" err="1">
                <a:latin typeface="Arial Narrow" panose="020B0606020202030204" pitchFamily="34" charset="0"/>
              </a:rPr>
              <a:t>qarcsin</a:t>
            </a:r>
            <a:r>
              <a:rPr lang="en-GB" sz="1050" dirty="0">
                <a:latin typeface="Arial Narrow" panose="020B0606020202030204" pitchFamily="34" charset="0"/>
              </a:rPr>
              <a:t>(</a:t>
            </a:r>
            <a:r>
              <a:rPr lang="en-GB" sz="1050" dirty="0" err="1">
                <a:latin typeface="Arial Narrow" panose="020B0606020202030204" pitchFamily="34" charset="0"/>
              </a:rPr>
              <a:t>runif</a:t>
            </a:r>
            <a:r>
              <a:rPr lang="en-GB" sz="1050" dirty="0">
                <a:latin typeface="Arial Narrow" panose="020B0606020202030204" pitchFamily="34" charset="0"/>
              </a:rPr>
              <a:t>(many))-0.5)</a:t>
            </a:r>
          </a:p>
          <a:p>
            <a:endParaRPr lang="en-GB" sz="1050" dirty="0">
              <a:latin typeface="Arial Narrow" panose="020B0606020202030204" pitchFamily="34" charset="0"/>
            </a:endParaRPr>
          </a:p>
          <a:p>
            <a:r>
              <a:rPr lang="en-GB" sz="1050" dirty="0">
                <a:latin typeface="Arial Narrow" panose="020B0606020202030204" pitchFamily="34" charset="0"/>
              </a:rPr>
              <a:t>#C5 = </a:t>
            </a:r>
            <a:r>
              <a:rPr lang="en-GB" sz="1050" dirty="0" err="1">
                <a:latin typeface="Arial Narrow" panose="020B0606020202030204" pitchFamily="34" charset="0"/>
              </a:rPr>
              <a:t>bernoulli</a:t>
            </a:r>
            <a:r>
              <a:rPr lang="en-GB" sz="1050" dirty="0">
                <a:latin typeface="Arial Narrow" panose="020B0606020202030204" pitchFamily="34" charset="0"/>
              </a:rPr>
              <a:t>(0.5)-0.5    # </a:t>
            </a:r>
            <a:r>
              <a:rPr lang="en-GB" sz="1050" dirty="0" err="1">
                <a:latin typeface="Arial Narrow" panose="020B0606020202030204" pitchFamily="34" charset="0"/>
              </a:rPr>
              <a:t>sd</a:t>
            </a:r>
            <a:r>
              <a:rPr lang="en-GB" sz="1050" dirty="0">
                <a:latin typeface="Arial Narrow" panose="020B0606020202030204" pitchFamily="34" charset="0"/>
              </a:rPr>
              <a:t>(sign(</a:t>
            </a:r>
            <a:r>
              <a:rPr lang="en-GB" sz="1050" dirty="0" err="1">
                <a:latin typeface="Arial Narrow" panose="020B0606020202030204" pitchFamily="34" charset="0"/>
              </a:rPr>
              <a:t>runif</a:t>
            </a:r>
            <a:r>
              <a:rPr lang="en-GB" sz="1050" dirty="0">
                <a:latin typeface="Arial Narrow" panose="020B0606020202030204" pitchFamily="34" charset="0"/>
              </a:rPr>
              <a:t>(many)-0.5))</a:t>
            </a:r>
          </a:p>
          <a:p>
            <a:r>
              <a:rPr lang="en-GB" sz="1050" dirty="0">
                <a:latin typeface="Arial Narrow" panose="020B0606020202030204" pitchFamily="34" charset="0"/>
              </a:rPr>
              <a:t>#f = function() sign(</a:t>
            </a:r>
            <a:r>
              <a:rPr lang="en-GB" sz="1050" dirty="0" err="1">
                <a:latin typeface="Arial Narrow" panose="020B0606020202030204" pitchFamily="34" charset="0"/>
              </a:rPr>
              <a:t>runif</a:t>
            </a:r>
            <a:r>
              <a:rPr lang="en-GB" sz="1050" dirty="0">
                <a:latin typeface="Arial Narrow" panose="020B0606020202030204" pitchFamily="34" charset="0"/>
              </a:rPr>
              <a:t>(many)-0.5)</a:t>
            </a:r>
          </a:p>
          <a:p>
            <a:endParaRPr lang="en-GB" sz="1050" dirty="0">
              <a:latin typeface="Arial Narrow" panose="020B0606020202030204" pitchFamily="34" charset="0"/>
            </a:endParaRPr>
          </a:p>
          <a:p>
            <a:r>
              <a:rPr lang="en-GB" sz="1050" dirty="0" err="1">
                <a:latin typeface="Arial Narrow" panose="020B0606020202030204" pitchFamily="34" charset="0"/>
              </a:rPr>
              <a:t>pbeta,rbeta</a:t>
            </a:r>
            <a:endParaRPr lang="en-GB" sz="1050" dirty="0">
              <a:latin typeface="Arial Narrow" panose="020B0606020202030204" pitchFamily="34" charset="0"/>
            </a:endParaRPr>
          </a:p>
          <a:p>
            <a:r>
              <a:rPr lang="en-GB" sz="1050" dirty="0" err="1">
                <a:latin typeface="Arial Narrow" panose="020B0606020202030204" pitchFamily="34" charset="0"/>
              </a:rPr>
              <a:t>pbinom,rbinom</a:t>
            </a:r>
            <a:endParaRPr lang="en-GB" sz="1050" dirty="0">
              <a:latin typeface="Arial Narrow" panose="020B0606020202030204" pitchFamily="34" charset="0"/>
            </a:endParaRPr>
          </a:p>
          <a:p>
            <a:r>
              <a:rPr lang="en-GB" sz="1050" dirty="0" err="1">
                <a:latin typeface="Arial Narrow" panose="020B0606020202030204" pitchFamily="34" charset="0"/>
              </a:rPr>
              <a:t>pcauchy,rcauchy</a:t>
            </a:r>
            <a:endParaRPr lang="en-GB" sz="1050" dirty="0">
              <a:latin typeface="Arial Narrow" panose="020B0606020202030204" pitchFamily="34" charset="0"/>
            </a:endParaRPr>
          </a:p>
          <a:p>
            <a:r>
              <a:rPr lang="en-GB" sz="1050" dirty="0" err="1">
                <a:latin typeface="Arial Narrow" panose="020B0606020202030204" pitchFamily="34" charset="0"/>
              </a:rPr>
              <a:t>pchisq,rchisq</a:t>
            </a:r>
            <a:endParaRPr lang="en-GB" sz="1050" dirty="0">
              <a:latin typeface="Arial Narrow" panose="020B0606020202030204" pitchFamily="34" charset="0"/>
            </a:endParaRPr>
          </a:p>
          <a:p>
            <a:endParaRPr lang="en-GB" sz="1050" dirty="0">
              <a:latin typeface="Arial Narrow" panose="020B0606020202030204" pitchFamily="34" charset="0"/>
            </a:endParaRPr>
          </a:p>
          <a:p>
            <a:r>
              <a:rPr lang="en-GB" sz="1050" dirty="0">
                <a:latin typeface="Arial Narrow" panose="020B0606020202030204" pitchFamily="34" charset="0"/>
              </a:rPr>
              <a:t># doesn't work with exp</a:t>
            </a:r>
          </a:p>
          <a:p>
            <a:r>
              <a:rPr lang="en-GB" sz="1050" dirty="0">
                <a:latin typeface="Arial Narrow" panose="020B0606020202030204" pitchFamily="34" charset="0"/>
              </a:rPr>
              <a:t>study(pexp,rexp,N,1)</a:t>
            </a:r>
          </a:p>
          <a:p>
            <a:r>
              <a:rPr lang="en-GB" sz="1050" dirty="0">
                <a:latin typeface="Arial Narrow" panose="020B0606020202030204" pitchFamily="34" charset="0"/>
              </a:rPr>
              <a:t>study(pexp,rexp,N,0.5)</a:t>
            </a:r>
          </a:p>
          <a:p>
            <a:endParaRPr lang="en-GB" sz="1050" dirty="0">
              <a:latin typeface="Arial Narrow" panose="020B0606020202030204" pitchFamily="34" charset="0"/>
            </a:endParaRPr>
          </a:p>
          <a:p>
            <a:endParaRPr lang="en-GB" sz="1050" dirty="0">
              <a:latin typeface="Arial Narrow" panose="020B0606020202030204" pitchFamily="34" charset="0"/>
            </a:endParaRPr>
          </a:p>
          <a:p>
            <a:endParaRPr lang="en-GB" sz="1050" dirty="0">
              <a:latin typeface="Arial Narrow" panose="020B0606020202030204" pitchFamily="34" charset="0"/>
            </a:endParaRPr>
          </a:p>
          <a:p>
            <a:r>
              <a:rPr lang="en-GB" sz="1050" dirty="0">
                <a:latin typeface="Arial Narrow" panose="020B0606020202030204" pitchFamily="34" charset="0"/>
              </a:rPr>
              <a:t>#</a:t>
            </a:r>
            <a:r>
              <a:rPr lang="en-GB" sz="1050" dirty="0" err="1">
                <a:latin typeface="Arial Narrow" panose="020B0606020202030204" pitchFamily="34" charset="0"/>
              </a:rPr>
              <a:t>pf,rf</a:t>
            </a:r>
            <a:endParaRPr lang="en-GB" sz="1050" dirty="0">
              <a:latin typeface="Arial Narrow" panose="020B0606020202030204" pitchFamily="34" charset="0"/>
            </a:endParaRPr>
          </a:p>
          <a:p>
            <a:r>
              <a:rPr lang="en-GB" sz="1050" dirty="0">
                <a:latin typeface="Arial Narrow" panose="020B0606020202030204" pitchFamily="34" charset="0"/>
              </a:rPr>
              <a:t>#</a:t>
            </a:r>
            <a:r>
              <a:rPr lang="en-GB" sz="1050" dirty="0" err="1">
                <a:latin typeface="Arial Narrow" panose="020B0606020202030204" pitchFamily="34" charset="0"/>
              </a:rPr>
              <a:t>pgamma,rgamma</a:t>
            </a:r>
            <a:endParaRPr lang="en-GB" sz="1050" dirty="0">
              <a:latin typeface="Arial Narrow" panose="020B0606020202030204" pitchFamily="34" charset="0"/>
            </a:endParaRPr>
          </a:p>
          <a:p>
            <a:r>
              <a:rPr lang="en-GB" sz="1050" dirty="0">
                <a:latin typeface="Arial Narrow" panose="020B0606020202030204" pitchFamily="34" charset="0"/>
              </a:rPr>
              <a:t>#</a:t>
            </a:r>
            <a:r>
              <a:rPr lang="en-GB" sz="1050" dirty="0" err="1">
                <a:latin typeface="Arial Narrow" panose="020B0606020202030204" pitchFamily="34" charset="0"/>
              </a:rPr>
              <a:t>pgeom,rgeom</a:t>
            </a:r>
            <a:endParaRPr lang="en-GB" sz="1050" dirty="0">
              <a:latin typeface="Arial Narrow" panose="020B0606020202030204" pitchFamily="34" charset="0"/>
            </a:endParaRPr>
          </a:p>
          <a:p>
            <a:endParaRPr lang="en-GB" sz="1050" dirty="0">
              <a:latin typeface="Arial Narrow" panose="020B0606020202030204" pitchFamily="34" charset="0"/>
            </a:endParaRPr>
          </a:p>
          <a:p>
            <a:endParaRPr lang="en-GB" sz="1050" dirty="0">
              <a:latin typeface="Arial Narrow" panose="020B0606020202030204" pitchFamily="34" charset="0"/>
            </a:endParaRPr>
          </a:p>
          <a:p>
            <a:endParaRPr lang="en-GB" sz="1050" dirty="0">
              <a:latin typeface="Arial Narrow" panose="020B0606020202030204" pitchFamily="34" charset="0"/>
            </a:endParaRPr>
          </a:p>
          <a:p>
            <a:endParaRPr lang="en-GB" sz="1050" dirty="0">
              <a:latin typeface="Arial Narrow" panose="020B0606020202030204" pitchFamily="34" charset="0"/>
            </a:endParaRPr>
          </a:p>
          <a:p>
            <a:endParaRPr lang="en-GB" sz="1050" dirty="0">
              <a:latin typeface="Arial Narrow" panose="020B0606020202030204" pitchFamily="34" charset="0"/>
            </a:endParaRPr>
          </a:p>
          <a:p>
            <a:r>
              <a:rPr lang="en-GB" sz="1050" dirty="0">
                <a:latin typeface="Arial Narrow" panose="020B0606020202030204" pitchFamily="34" charset="0"/>
              </a:rPr>
              <a:t># lognormal(a, b) ~ lognormal2(log(a^2/sqrt(a^2+b^2)),sqrt(log((a^2+b^2)/a^2)))</a:t>
            </a:r>
          </a:p>
          <a:p>
            <a:r>
              <a:rPr lang="en-GB" sz="1050" dirty="0">
                <a:latin typeface="Arial Narrow" panose="020B0606020202030204" pitchFamily="34" charset="0"/>
              </a:rPr>
              <a:t>#m = 10</a:t>
            </a:r>
          </a:p>
          <a:p>
            <a:r>
              <a:rPr lang="en-GB" sz="1050" dirty="0">
                <a:latin typeface="Arial Narrow" panose="020B0606020202030204" pitchFamily="34" charset="0"/>
              </a:rPr>
              <a:t>#s = 1</a:t>
            </a:r>
          </a:p>
          <a:p>
            <a:r>
              <a:rPr lang="en-GB" sz="1050" dirty="0">
                <a:latin typeface="Arial Narrow" panose="020B0606020202030204" pitchFamily="34" charset="0"/>
              </a:rPr>
              <a:t>#gm = log(m^2/sqrt(m^2+s^2))</a:t>
            </a:r>
          </a:p>
          <a:p>
            <a:r>
              <a:rPr lang="en-GB" sz="1050" dirty="0">
                <a:latin typeface="Arial Narrow" panose="020B0606020202030204" pitchFamily="34" charset="0"/>
              </a:rPr>
              <a:t>#</a:t>
            </a:r>
            <a:r>
              <a:rPr lang="en-GB" sz="1050" dirty="0" err="1">
                <a:latin typeface="Arial Narrow" panose="020B0606020202030204" pitchFamily="34" charset="0"/>
              </a:rPr>
              <a:t>gs</a:t>
            </a:r>
            <a:r>
              <a:rPr lang="en-GB" sz="1050" dirty="0">
                <a:latin typeface="Arial Narrow" panose="020B0606020202030204" pitchFamily="34" charset="0"/>
              </a:rPr>
              <a:t> = sqrt(log((m^2+s^2)/m^2))</a:t>
            </a:r>
          </a:p>
          <a:p>
            <a:r>
              <a:rPr lang="en-GB" sz="1050" dirty="0">
                <a:latin typeface="Arial Narrow" panose="020B0606020202030204" pitchFamily="34" charset="0"/>
              </a:rPr>
              <a:t>#y = </a:t>
            </a:r>
            <a:r>
              <a:rPr lang="en-GB" sz="1050" dirty="0" err="1">
                <a:latin typeface="Arial Narrow" panose="020B0606020202030204" pitchFamily="34" charset="0"/>
              </a:rPr>
              <a:t>rlnorm</a:t>
            </a:r>
            <a:r>
              <a:rPr lang="en-GB" sz="1050" dirty="0">
                <a:latin typeface="Arial Narrow" panose="020B0606020202030204" pitchFamily="34" charset="0"/>
              </a:rPr>
              <a:t>(</a:t>
            </a:r>
            <a:r>
              <a:rPr lang="en-GB" sz="1050" dirty="0" err="1">
                <a:latin typeface="Arial Narrow" panose="020B0606020202030204" pitchFamily="34" charset="0"/>
              </a:rPr>
              <a:t>many,gm,gs</a:t>
            </a:r>
            <a:r>
              <a:rPr lang="en-GB" sz="1050" dirty="0">
                <a:latin typeface="Arial Narrow" panose="020B0606020202030204" pitchFamily="34" charset="0"/>
              </a:rPr>
              <a:t>)</a:t>
            </a:r>
          </a:p>
          <a:p>
            <a:r>
              <a:rPr lang="en-GB" sz="1050" dirty="0">
                <a:latin typeface="Arial Narrow" panose="020B0606020202030204" pitchFamily="34" charset="0"/>
              </a:rPr>
              <a:t>#mean(y)</a:t>
            </a:r>
          </a:p>
          <a:p>
            <a:r>
              <a:rPr lang="en-GB" sz="1050" dirty="0">
                <a:latin typeface="Arial Narrow" panose="020B0606020202030204" pitchFamily="34" charset="0"/>
              </a:rPr>
              <a:t>#</a:t>
            </a:r>
            <a:r>
              <a:rPr lang="en-GB" sz="1050" dirty="0" err="1">
                <a:latin typeface="Arial Narrow" panose="020B0606020202030204" pitchFamily="34" charset="0"/>
              </a:rPr>
              <a:t>sd</a:t>
            </a:r>
            <a:r>
              <a:rPr lang="en-GB" sz="1050" dirty="0">
                <a:latin typeface="Arial Narrow" panose="020B0606020202030204" pitchFamily="34" charset="0"/>
              </a:rPr>
              <a:t>(y)</a:t>
            </a:r>
          </a:p>
          <a:p>
            <a:r>
              <a:rPr lang="en-GB" sz="1050" dirty="0">
                <a:latin typeface="Arial Narrow" panose="020B0606020202030204" pitchFamily="34" charset="0"/>
              </a:rPr>
              <a:t>#y = </a:t>
            </a:r>
            <a:r>
              <a:rPr lang="en-GB" sz="1050" dirty="0" err="1">
                <a:latin typeface="Arial Narrow" panose="020B0606020202030204" pitchFamily="34" charset="0"/>
              </a:rPr>
              <a:t>rlognormal</a:t>
            </a:r>
            <a:r>
              <a:rPr lang="en-GB" sz="1050" dirty="0">
                <a:latin typeface="Arial Narrow" panose="020B0606020202030204" pitchFamily="34" charset="0"/>
              </a:rPr>
              <a:t>(</a:t>
            </a:r>
            <a:r>
              <a:rPr lang="en-GB" sz="1050" dirty="0" err="1">
                <a:latin typeface="Arial Narrow" panose="020B0606020202030204" pitchFamily="34" charset="0"/>
              </a:rPr>
              <a:t>many,m,s</a:t>
            </a:r>
            <a:r>
              <a:rPr lang="en-GB" sz="1050" dirty="0">
                <a:latin typeface="Arial Narrow" panose="020B0606020202030204" pitchFamily="34" charset="0"/>
              </a:rPr>
              <a:t>)</a:t>
            </a:r>
          </a:p>
          <a:p>
            <a:r>
              <a:rPr lang="en-GB" sz="1050" dirty="0">
                <a:latin typeface="Arial Narrow" panose="020B0606020202030204" pitchFamily="34" charset="0"/>
              </a:rPr>
              <a:t>#mean(y)</a:t>
            </a:r>
          </a:p>
          <a:p>
            <a:r>
              <a:rPr lang="en-GB" sz="1050" dirty="0">
                <a:latin typeface="Arial Narrow" panose="020B0606020202030204" pitchFamily="34" charset="0"/>
              </a:rPr>
              <a:t>#</a:t>
            </a:r>
            <a:r>
              <a:rPr lang="en-GB" sz="1050" dirty="0" err="1">
                <a:latin typeface="Arial Narrow" panose="020B0606020202030204" pitchFamily="34" charset="0"/>
              </a:rPr>
              <a:t>sd</a:t>
            </a:r>
            <a:r>
              <a:rPr lang="en-GB" sz="1050" dirty="0">
                <a:latin typeface="Arial Narrow" panose="020B0606020202030204" pitchFamily="34" charset="0"/>
              </a:rPr>
              <a:t>(y)</a:t>
            </a:r>
          </a:p>
          <a:p>
            <a:endParaRPr lang="en-GB" sz="1050" dirty="0">
              <a:latin typeface="Arial Narrow" panose="020B0606020202030204" pitchFamily="34" charset="0"/>
            </a:endParaRPr>
          </a:p>
          <a:p>
            <a:r>
              <a:rPr lang="en-GB" sz="1050" dirty="0" err="1">
                <a:latin typeface="Arial Narrow" panose="020B0606020202030204" pitchFamily="34" charset="0"/>
              </a:rPr>
              <a:t>plognormal</a:t>
            </a:r>
            <a:r>
              <a:rPr lang="en-GB" sz="1050" dirty="0">
                <a:latin typeface="Arial Narrow" panose="020B0606020202030204" pitchFamily="34" charset="0"/>
              </a:rPr>
              <a:t> = function(</a:t>
            </a:r>
            <a:r>
              <a:rPr lang="en-GB" sz="1050" dirty="0" err="1">
                <a:latin typeface="Arial Narrow" panose="020B0606020202030204" pitchFamily="34" charset="0"/>
              </a:rPr>
              <a:t>x,m,s</a:t>
            </a:r>
            <a:r>
              <a:rPr lang="en-GB" sz="1050" dirty="0">
                <a:latin typeface="Arial Narrow" panose="020B0606020202030204" pitchFamily="34" charset="0"/>
              </a:rPr>
              <a:t>) return(</a:t>
            </a:r>
            <a:r>
              <a:rPr lang="en-GB" sz="1050" dirty="0" err="1">
                <a:latin typeface="Arial Narrow" panose="020B0606020202030204" pitchFamily="34" charset="0"/>
              </a:rPr>
              <a:t>plnorm</a:t>
            </a:r>
            <a:r>
              <a:rPr lang="en-GB" sz="1050" dirty="0">
                <a:latin typeface="Arial Narrow" panose="020B0606020202030204" pitchFamily="34" charset="0"/>
              </a:rPr>
              <a:t>(</a:t>
            </a:r>
            <a:r>
              <a:rPr lang="en-GB" sz="1050" dirty="0" err="1">
                <a:latin typeface="Arial Narrow" panose="020B0606020202030204" pitchFamily="34" charset="0"/>
              </a:rPr>
              <a:t>x,log</a:t>
            </a:r>
            <a:r>
              <a:rPr lang="en-GB" sz="1050" dirty="0">
                <a:latin typeface="Arial Narrow" panose="020B0606020202030204" pitchFamily="34" charset="0"/>
              </a:rPr>
              <a:t>(m^2/sqrt(m^2+s^2)),sqrt(log((m^2+s^2)/m^2))))</a:t>
            </a:r>
          </a:p>
          <a:p>
            <a:r>
              <a:rPr lang="en-GB" sz="1050" dirty="0" err="1">
                <a:latin typeface="Arial Narrow" panose="020B0606020202030204" pitchFamily="34" charset="0"/>
              </a:rPr>
              <a:t>rlognormal</a:t>
            </a:r>
            <a:r>
              <a:rPr lang="en-GB" sz="1050" dirty="0">
                <a:latin typeface="Arial Narrow" panose="020B0606020202030204" pitchFamily="34" charset="0"/>
              </a:rPr>
              <a:t> = function(</a:t>
            </a:r>
            <a:r>
              <a:rPr lang="en-GB" sz="1050" dirty="0" err="1">
                <a:latin typeface="Arial Narrow" panose="020B0606020202030204" pitchFamily="34" charset="0"/>
              </a:rPr>
              <a:t>many,m,s</a:t>
            </a:r>
            <a:r>
              <a:rPr lang="en-GB" sz="1050" dirty="0">
                <a:latin typeface="Arial Narrow" panose="020B0606020202030204" pitchFamily="34" charset="0"/>
              </a:rPr>
              <a:t>) return(</a:t>
            </a:r>
            <a:r>
              <a:rPr lang="en-GB" sz="1050" dirty="0" err="1">
                <a:latin typeface="Arial Narrow" panose="020B0606020202030204" pitchFamily="34" charset="0"/>
              </a:rPr>
              <a:t>rlnorm</a:t>
            </a:r>
            <a:r>
              <a:rPr lang="en-GB" sz="1050" dirty="0">
                <a:latin typeface="Arial Narrow" panose="020B0606020202030204" pitchFamily="34" charset="0"/>
              </a:rPr>
              <a:t>(</a:t>
            </a:r>
            <a:r>
              <a:rPr lang="en-GB" sz="1050" dirty="0" err="1">
                <a:latin typeface="Arial Narrow" panose="020B0606020202030204" pitchFamily="34" charset="0"/>
              </a:rPr>
              <a:t>many,log</a:t>
            </a:r>
            <a:r>
              <a:rPr lang="en-GB" sz="1050" dirty="0">
                <a:latin typeface="Arial Narrow" panose="020B0606020202030204" pitchFamily="34" charset="0"/>
              </a:rPr>
              <a:t>(m^2/sqrt(m^2+s^2)),sqrt(log((m^2+s^2)/m^2))))</a:t>
            </a:r>
          </a:p>
          <a:p>
            <a:r>
              <a:rPr lang="en-GB" sz="1050" dirty="0" err="1">
                <a:latin typeface="Arial Narrow" panose="020B0606020202030204" pitchFamily="34" charset="0"/>
              </a:rPr>
              <a:t>qlognormal</a:t>
            </a:r>
            <a:r>
              <a:rPr lang="en-GB" sz="1050" dirty="0">
                <a:latin typeface="Arial Narrow" panose="020B0606020202030204" pitchFamily="34" charset="0"/>
              </a:rPr>
              <a:t> = function(</a:t>
            </a:r>
            <a:r>
              <a:rPr lang="en-GB" sz="1050" dirty="0" err="1">
                <a:latin typeface="Arial Narrow" panose="020B0606020202030204" pitchFamily="34" charset="0"/>
              </a:rPr>
              <a:t>p,m,s</a:t>
            </a:r>
            <a:r>
              <a:rPr lang="en-GB" sz="1050" dirty="0">
                <a:latin typeface="Arial Narrow" panose="020B0606020202030204" pitchFamily="34" charset="0"/>
              </a:rPr>
              <a:t>) return(</a:t>
            </a:r>
            <a:r>
              <a:rPr lang="en-GB" sz="1050" dirty="0" err="1">
                <a:latin typeface="Arial Narrow" panose="020B0606020202030204" pitchFamily="34" charset="0"/>
              </a:rPr>
              <a:t>qlnorm</a:t>
            </a:r>
            <a:r>
              <a:rPr lang="en-GB" sz="1050" dirty="0">
                <a:latin typeface="Arial Narrow" panose="020B0606020202030204" pitchFamily="34" charset="0"/>
              </a:rPr>
              <a:t>(</a:t>
            </a:r>
            <a:r>
              <a:rPr lang="en-GB" sz="1050" dirty="0" err="1">
                <a:latin typeface="Arial Narrow" panose="020B0606020202030204" pitchFamily="34" charset="0"/>
              </a:rPr>
              <a:t>p,log</a:t>
            </a:r>
            <a:r>
              <a:rPr lang="en-GB" sz="1050" dirty="0">
                <a:latin typeface="Arial Narrow" panose="020B0606020202030204" pitchFamily="34" charset="0"/>
              </a:rPr>
              <a:t>(m^2/sqrt(m^2+s^2)),sqrt(log((m^2+s^2)/m^2))))</a:t>
            </a:r>
          </a:p>
          <a:p>
            <a:endParaRPr lang="en-GB" sz="1050" dirty="0">
              <a:latin typeface="Arial Narrow" panose="020B0606020202030204" pitchFamily="34" charset="0"/>
            </a:endParaRPr>
          </a:p>
          <a:p>
            <a:r>
              <a:rPr lang="en-GB" sz="1050" dirty="0">
                <a:latin typeface="Arial Narrow" panose="020B0606020202030204" pitchFamily="34" charset="0"/>
              </a:rPr>
              <a:t>study(plognormal,rlognormal,N,1,1) # [1] 0.8870296 1.3301677 1.6345858 1.8797184 2.4103394 2.5520313 2.6651145 2.8986251 3.1722807 3.5404115 4.1171031 4.8659761</a:t>
            </a:r>
          </a:p>
          <a:p>
            <a:r>
              <a:rPr lang="en-GB" sz="1050" dirty="0">
                <a:latin typeface="Arial Narrow" panose="020B0606020202030204" pitchFamily="34" charset="0"/>
              </a:rPr>
              <a:t>study(plognormal,rlognormal,N,2,1) # [1] 1.044204 1.568117 1.920318 2.184628 2.706681 2.838559 2.946695 3.153900 3.392117 3.701508 4.134838 4.671020</a:t>
            </a:r>
          </a:p>
          <a:p>
            <a:r>
              <a:rPr lang="en-GB" sz="1050" dirty="0">
                <a:latin typeface="Arial Narrow" panose="020B0606020202030204" pitchFamily="34" charset="0"/>
              </a:rPr>
              <a:t>study(plognormal,rlognormal,N,10,1) # [1] 1.123645 1.690420 2.052660 2.317215 2.841629 2.958581 3.068536 3.257644 3.467344 3.733485 4.087431 4.510175</a:t>
            </a:r>
          </a:p>
          <a:p>
            <a:r>
              <a:rPr lang="en-GB" sz="1050" dirty="0">
                <a:latin typeface="Arial Narrow" panose="020B0606020202030204" pitchFamily="34" charset="0"/>
              </a:rPr>
              <a:t>study(plognormal,rlognormal,N,100,1) # [1] 1.129638 1.693622 2.059601 2.321217 2.846363 2.968847 3.078911 3.258636 3.470198 3.734263 4.083580 4.498256</a:t>
            </a:r>
          </a:p>
          <a:p>
            <a:r>
              <a:rPr lang="en-GB" sz="1050" dirty="0">
                <a:latin typeface="Arial Narrow" panose="020B0606020202030204" pitchFamily="34" charset="0"/>
              </a:rPr>
              <a:t>study(plognormal,rlognormal,N,100,1) # [1] 1.125139 1.689066 2.055756 2.324919 2.846287 2.967285 3.079580 3.261481 3.471200 3.734307 4.087716 4.496332</a:t>
            </a:r>
          </a:p>
          <a:p>
            <a:r>
              <a:rPr lang="en-GB" sz="1050" dirty="0">
                <a:latin typeface="Arial Narrow" panose="020B0606020202030204" pitchFamily="34" charset="0"/>
              </a:rPr>
              <a:t>study(plognormal,rlognormal,N,1,1) # [1] 0.884248 1.337289 1.637870 1.877511 2.405637 2.548302 2.674542 2.887549 3.182701 3.550909 4.106470 4.880007</a:t>
            </a:r>
          </a:p>
          <a:p>
            <a:r>
              <a:rPr lang="en-GB" sz="1050" dirty="0">
                <a:latin typeface="Arial Narrow" panose="020B0606020202030204" pitchFamily="34" charset="0"/>
              </a:rPr>
              <a:t>study(plognormal,rlognormal,N,1,1) # [1] 0.8876173 1.3345291 1.6444381 1.8846341 2.4216374 2.5476506 2.6656297 2.8962557 3.1752731 3.5450118 4.1084141 4.8715789</a:t>
            </a:r>
          </a:p>
          <a:p>
            <a:r>
              <a:rPr lang="en-GB" sz="1050" dirty="0">
                <a:latin typeface="Arial Narrow" panose="020B0606020202030204" pitchFamily="34" charset="0"/>
              </a:rPr>
              <a:t>study(plognormal,rlognormal,N,2,1) # [1] 1.047014 1.579302 1.910562 2.180781 2.700030 2.840919 2.946894 3.152827 3.393589 3.699996 4.135070 4.673194</a:t>
            </a:r>
          </a:p>
          <a:p>
            <a:r>
              <a:rPr lang="en-GB" sz="1050" dirty="0">
                <a:latin typeface="Arial Narrow" panose="020B0606020202030204" pitchFamily="34" charset="0"/>
              </a:rPr>
              <a:t>a = study(plognormal,rlognormal,N,1,1)</a:t>
            </a:r>
          </a:p>
          <a:p>
            <a:r>
              <a:rPr lang="en-GB" sz="1050" dirty="0">
                <a:latin typeface="Arial Narrow" panose="020B0606020202030204" pitchFamily="34" charset="0"/>
              </a:rPr>
              <a:t>b = study(plognormal,rlognormal,N,100,1) </a:t>
            </a:r>
          </a:p>
          <a:p>
            <a:r>
              <a:rPr lang="en-GB" sz="1050" dirty="0">
                <a:latin typeface="Arial Narrow" panose="020B0606020202030204" pitchFamily="34" charset="0"/>
              </a:rPr>
              <a:t>plot(</a:t>
            </a:r>
            <a:r>
              <a:rPr lang="en-GB" sz="1050" dirty="0" err="1">
                <a:latin typeface="Arial Narrow" panose="020B0606020202030204" pitchFamily="34" charset="0"/>
              </a:rPr>
              <a:t>a,a,type</a:t>
            </a:r>
            <a:r>
              <a:rPr lang="en-GB" sz="1050" dirty="0">
                <a:latin typeface="Arial Narrow" panose="020B0606020202030204" pitchFamily="34" charset="0"/>
              </a:rPr>
              <a:t>='l')</a:t>
            </a:r>
          </a:p>
          <a:p>
            <a:r>
              <a:rPr lang="en-GB" sz="1050" dirty="0">
                <a:latin typeface="Arial Narrow" panose="020B0606020202030204" pitchFamily="34" charset="0"/>
              </a:rPr>
              <a:t>points(</a:t>
            </a:r>
            <a:r>
              <a:rPr lang="en-GB" sz="1050" dirty="0" err="1">
                <a:latin typeface="Arial Narrow" panose="020B0606020202030204" pitchFamily="34" charset="0"/>
              </a:rPr>
              <a:t>a,b</a:t>
            </a:r>
            <a:r>
              <a:rPr lang="en-GB" sz="1050" dirty="0">
                <a:latin typeface="Arial Narrow" panose="020B0606020202030204" pitchFamily="34" charset="0"/>
              </a:rPr>
              <a:t>/2)</a:t>
            </a:r>
          </a:p>
          <a:p>
            <a:r>
              <a:rPr lang="en-GB" sz="1050" dirty="0">
                <a:latin typeface="Arial Narrow" panose="020B0606020202030204" pitchFamily="34" charset="0"/>
              </a:rPr>
              <a:t>a = study(plognormal,rlognormal,N,1,1)</a:t>
            </a:r>
          </a:p>
          <a:p>
            <a:r>
              <a:rPr lang="en-GB" sz="1050" dirty="0">
                <a:latin typeface="Arial Narrow" panose="020B0606020202030204" pitchFamily="34" charset="0"/>
              </a:rPr>
              <a:t>b = study(plognormal,rlognormal,N,1,2)</a:t>
            </a:r>
          </a:p>
          <a:p>
            <a:r>
              <a:rPr lang="en-GB" sz="1050" dirty="0">
                <a:latin typeface="Arial Narrow" panose="020B0606020202030204" pitchFamily="34" charset="0"/>
              </a:rPr>
              <a:t>plot(</a:t>
            </a:r>
            <a:r>
              <a:rPr lang="en-GB" sz="1050" dirty="0" err="1">
                <a:latin typeface="Arial Narrow" panose="020B0606020202030204" pitchFamily="34" charset="0"/>
              </a:rPr>
              <a:t>a,a,type</a:t>
            </a:r>
            <a:r>
              <a:rPr lang="en-GB" sz="1050" dirty="0">
                <a:latin typeface="Arial Narrow" panose="020B0606020202030204" pitchFamily="34" charset="0"/>
              </a:rPr>
              <a:t>='l')</a:t>
            </a:r>
          </a:p>
          <a:p>
            <a:r>
              <a:rPr lang="en-GB" sz="1050" dirty="0">
                <a:latin typeface="Arial Narrow" panose="020B0606020202030204" pitchFamily="34" charset="0"/>
              </a:rPr>
              <a:t>points(</a:t>
            </a:r>
            <a:r>
              <a:rPr lang="en-GB" sz="1050" dirty="0" err="1">
                <a:latin typeface="Arial Narrow" panose="020B0606020202030204" pitchFamily="34" charset="0"/>
              </a:rPr>
              <a:t>a,b</a:t>
            </a:r>
            <a:r>
              <a:rPr lang="en-GB" sz="1050" dirty="0">
                <a:latin typeface="Arial Narrow" panose="020B0606020202030204" pitchFamily="34" charset="0"/>
              </a:rPr>
              <a:t>/2)</a:t>
            </a:r>
          </a:p>
          <a:p>
            <a:endParaRPr lang="en-GB" sz="1050" dirty="0">
              <a:latin typeface="Arial Narrow" panose="020B0606020202030204" pitchFamily="34" charset="0"/>
            </a:endParaRPr>
          </a:p>
          <a:p>
            <a:endParaRPr lang="en-GB" sz="1050" dirty="0">
              <a:latin typeface="Arial Narrow" panose="020B0606020202030204" pitchFamily="34" charset="0"/>
            </a:endParaRPr>
          </a:p>
          <a:p>
            <a:endParaRPr lang="en-GB" sz="1050" dirty="0">
              <a:latin typeface="Arial Narrow" panose="020B0606020202030204" pitchFamily="34" charset="0"/>
            </a:endParaRPr>
          </a:p>
          <a:p>
            <a:endParaRPr lang="en-GB" sz="1050" dirty="0">
              <a:latin typeface="Arial Narrow" panose="020B0606020202030204" pitchFamily="34" charset="0"/>
            </a:endParaRPr>
          </a:p>
          <a:p>
            <a:r>
              <a:rPr lang="en-GB" sz="1050" dirty="0">
                <a:latin typeface="Arial Narrow" panose="020B0606020202030204" pitchFamily="34" charset="0"/>
              </a:rPr>
              <a:t>m = 10</a:t>
            </a:r>
          </a:p>
          <a:p>
            <a:r>
              <a:rPr lang="en-GB" sz="1050" dirty="0">
                <a:latin typeface="Arial Narrow" panose="020B0606020202030204" pitchFamily="34" charset="0"/>
              </a:rPr>
              <a:t>s = 1</a:t>
            </a:r>
          </a:p>
          <a:p>
            <a:r>
              <a:rPr lang="en-GB" sz="1050" dirty="0">
                <a:latin typeface="Arial Narrow" panose="020B0606020202030204" pitchFamily="34" charset="0"/>
              </a:rPr>
              <a:t>gm = log(m^2/sqrt(m^2+s^2))</a:t>
            </a:r>
          </a:p>
          <a:p>
            <a:r>
              <a:rPr lang="en-GB" sz="1050" dirty="0" err="1">
                <a:latin typeface="Arial Narrow" panose="020B0606020202030204" pitchFamily="34" charset="0"/>
              </a:rPr>
              <a:t>gs</a:t>
            </a:r>
            <a:r>
              <a:rPr lang="en-GB" sz="1050" dirty="0">
                <a:latin typeface="Arial Narrow" panose="020B0606020202030204" pitchFamily="34" charset="0"/>
              </a:rPr>
              <a:t> = sqrt(log((m^2+s^2)/m^2))</a:t>
            </a:r>
          </a:p>
          <a:p>
            <a:r>
              <a:rPr lang="en-GB" sz="1050" dirty="0">
                <a:latin typeface="Arial Narrow" panose="020B0606020202030204" pitchFamily="34" charset="0"/>
              </a:rPr>
              <a:t>study(</a:t>
            </a:r>
            <a:r>
              <a:rPr lang="en-GB" sz="1050" dirty="0" err="1">
                <a:latin typeface="Arial Narrow" panose="020B0606020202030204" pitchFamily="34" charset="0"/>
              </a:rPr>
              <a:t>plnorm,rlnorm,gm,gs</a:t>
            </a:r>
            <a:r>
              <a:rPr lang="en-GB" sz="1050" dirty="0">
                <a:latin typeface="Arial Narrow" panose="020B0606020202030204" pitchFamily="34" charset="0"/>
              </a:rPr>
              <a:t>)</a:t>
            </a:r>
          </a:p>
          <a:p>
            <a:endParaRPr lang="en-GB" sz="1050" dirty="0">
              <a:latin typeface="Arial Narrow" panose="020B0606020202030204" pitchFamily="34" charset="0"/>
            </a:endParaRPr>
          </a:p>
          <a:p>
            <a:endParaRPr lang="en-GB" sz="1050" dirty="0">
              <a:latin typeface="Arial Narrow" panose="020B0606020202030204" pitchFamily="34" charset="0"/>
            </a:endParaRPr>
          </a:p>
          <a:p>
            <a:endParaRPr lang="en-GB" sz="1050" dirty="0">
              <a:latin typeface="Arial Narrow" panose="020B0606020202030204" pitchFamily="34" charset="0"/>
            </a:endParaRPr>
          </a:p>
          <a:p>
            <a:endParaRPr lang="en-GB" sz="1050" dirty="0">
              <a:latin typeface="Arial Narrow" panose="020B0606020202030204" pitchFamily="34" charset="0"/>
            </a:endParaRPr>
          </a:p>
          <a:p>
            <a:r>
              <a:rPr lang="en-GB" sz="1050" dirty="0">
                <a:latin typeface="Arial Narrow" panose="020B0606020202030204" pitchFamily="34" charset="0"/>
              </a:rPr>
              <a:t>a = sqrt(3)/pi</a:t>
            </a:r>
          </a:p>
          <a:p>
            <a:r>
              <a:rPr lang="en-GB" sz="1050" dirty="0">
                <a:latin typeface="Arial Narrow" panose="020B0606020202030204" pitchFamily="34" charset="0"/>
              </a:rPr>
              <a:t>study(plogis,rlogis,N,0,a)</a:t>
            </a:r>
          </a:p>
          <a:p>
            <a:endParaRPr lang="en-GB" sz="1050" dirty="0">
              <a:latin typeface="Arial Narrow" panose="020B0606020202030204" pitchFamily="34" charset="0"/>
            </a:endParaRPr>
          </a:p>
          <a:p>
            <a:r>
              <a:rPr lang="en-GB" sz="1050" dirty="0" err="1">
                <a:latin typeface="Arial Narrow" panose="020B0606020202030204" pitchFamily="34" charset="0"/>
              </a:rPr>
              <a:t>pnbinom,rnbinom</a:t>
            </a:r>
            <a:endParaRPr lang="en-GB" sz="1050" dirty="0">
              <a:latin typeface="Arial Narrow" panose="020B0606020202030204" pitchFamily="34" charset="0"/>
            </a:endParaRPr>
          </a:p>
          <a:p>
            <a:endParaRPr lang="en-GB" sz="1050" dirty="0">
              <a:latin typeface="Arial Narrow" panose="020B0606020202030204" pitchFamily="34" charset="0"/>
            </a:endParaRPr>
          </a:p>
          <a:p>
            <a:r>
              <a:rPr lang="en-GB" sz="1050" dirty="0" err="1">
                <a:latin typeface="Arial Narrow" panose="020B0606020202030204" pitchFamily="34" charset="0"/>
              </a:rPr>
              <a:t>mr</a:t>
            </a:r>
            <a:r>
              <a:rPr lang="en-GB" sz="1050" dirty="0">
                <a:latin typeface="Arial Narrow" panose="020B0606020202030204" pitchFamily="34" charset="0"/>
              </a:rPr>
              <a:t> = study(pnorm,rnorm,N,0,1)</a:t>
            </a:r>
          </a:p>
          <a:p>
            <a:endParaRPr lang="en-GB" sz="1050" dirty="0">
              <a:latin typeface="Arial Narrow" panose="020B0606020202030204" pitchFamily="34" charset="0"/>
            </a:endParaRPr>
          </a:p>
          <a:p>
            <a:r>
              <a:rPr lang="en-GB" sz="1050" dirty="0" err="1">
                <a:latin typeface="Arial Narrow" panose="020B0606020202030204" pitchFamily="34" charset="0"/>
              </a:rPr>
              <a:t>ppois</a:t>
            </a:r>
            <a:r>
              <a:rPr lang="en-GB" sz="1050" dirty="0">
                <a:latin typeface="Arial Narrow" panose="020B0606020202030204" pitchFamily="34" charset="0"/>
              </a:rPr>
              <a:t>, </a:t>
            </a:r>
            <a:r>
              <a:rPr lang="en-GB" sz="1050" dirty="0" err="1">
                <a:latin typeface="Arial Narrow" panose="020B0606020202030204" pitchFamily="34" charset="0"/>
              </a:rPr>
              <a:t>rpois</a:t>
            </a:r>
            <a:endParaRPr lang="en-GB" sz="1050" dirty="0">
              <a:latin typeface="Arial Narrow" panose="020B0606020202030204" pitchFamily="34" charset="0"/>
            </a:endParaRPr>
          </a:p>
          <a:p>
            <a:endParaRPr lang="en-GB" sz="1050" dirty="0">
              <a:latin typeface="Arial Narrow" panose="020B0606020202030204" pitchFamily="34" charset="0"/>
            </a:endParaRPr>
          </a:p>
          <a:p>
            <a:r>
              <a:rPr lang="en-GB" sz="1050" dirty="0" err="1">
                <a:latin typeface="Arial Narrow" panose="020B0606020202030204" pitchFamily="34" charset="0"/>
              </a:rPr>
              <a:t>pt</a:t>
            </a:r>
            <a:r>
              <a:rPr lang="en-GB" sz="1050" dirty="0">
                <a:latin typeface="Arial Narrow" panose="020B0606020202030204" pitchFamily="34" charset="0"/>
              </a:rPr>
              <a:t>, rt</a:t>
            </a:r>
          </a:p>
          <a:p>
            <a:endParaRPr lang="en-GB" sz="1050" dirty="0">
              <a:latin typeface="Arial Narrow" panose="020B0606020202030204" pitchFamily="34" charset="0"/>
            </a:endParaRPr>
          </a:p>
          <a:p>
            <a:r>
              <a:rPr lang="en-GB" sz="1050" dirty="0">
                <a:latin typeface="Arial Narrow" panose="020B0606020202030204" pitchFamily="34" charset="0"/>
              </a:rPr>
              <a:t>a = sqrt(12)/2      # </a:t>
            </a:r>
            <a:r>
              <a:rPr lang="en-GB" sz="1050" dirty="0" err="1">
                <a:latin typeface="Arial Narrow" panose="020B0606020202030204" pitchFamily="34" charset="0"/>
              </a:rPr>
              <a:t>sd</a:t>
            </a:r>
            <a:r>
              <a:rPr lang="en-GB" sz="1050" dirty="0">
                <a:latin typeface="Arial Narrow" panose="020B0606020202030204" pitchFamily="34" charset="0"/>
              </a:rPr>
              <a:t>(</a:t>
            </a:r>
            <a:r>
              <a:rPr lang="en-GB" sz="1050" dirty="0" err="1">
                <a:latin typeface="Arial Narrow" panose="020B0606020202030204" pitchFamily="34" charset="0"/>
              </a:rPr>
              <a:t>runif</a:t>
            </a:r>
            <a:r>
              <a:rPr lang="en-GB" sz="1050" dirty="0">
                <a:latin typeface="Arial Narrow" panose="020B0606020202030204" pitchFamily="34" charset="0"/>
              </a:rPr>
              <a:t>(many,-</a:t>
            </a:r>
            <a:r>
              <a:rPr lang="en-GB" sz="1050" dirty="0" err="1">
                <a:latin typeface="Arial Narrow" panose="020B0606020202030204" pitchFamily="34" charset="0"/>
              </a:rPr>
              <a:t>a,a</a:t>
            </a:r>
            <a:r>
              <a:rPr lang="en-GB" sz="1050" dirty="0">
                <a:latin typeface="Arial Narrow" panose="020B0606020202030204" pitchFamily="34" charset="0"/>
              </a:rPr>
              <a:t>))</a:t>
            </a:r>
          </a:p>
          <a:p>
            <a:r>
              <a:rPr lang="en-GB" sz="1050" dirty="0">
                <a:latin typeface="Arial Narrow" panose="020B0606020202030204" pitchFamily="34" charset="0"/>
              </a:rPr>
              <a:t>study(</a:t>
            </a:r>
            <a:r>
              <a:rPr lang="en-GB" sz="1050" dirty="0" err="1">
                <a:latin typeface="Arial Narrow" panose="020B0606020202030204" pitchFamily="34" charset="0"/>
              </a:rPr>
              <a:t>punif</a:t>
            </a:r>
            <a:r>
              <a:rPr lang="en-GB" sz="1050" dirty="0">
                <a:latin typeface="Arial Narrow" panose="020B0606020202030204" pitchFamily="34" charset="0"/>
              </a:rPr>
              <a:t>, </a:t>
            </a:r>
            <a:r>
              <a:rPr lang="en-GB" sz="1050" dirty="0" err="1">
                <a:latin typeface="Arial Narrow" panose="020B0606020202030204" pitchFamily="34" charset="0"/>
              </a:rPr>
              <a:t>runif</a:t>
            </a:r>
            <a:r>
              <a:rPr lang="en-GB" sz="1050" dirty="0">
                <a:latin typeface="Arial Narrow" panose="020B0606020202030204" pitchFamily="34" charset="0"/>
              </a:rPr>
              <a:t>, N, -</a:t>
            </a:r>
            <a:r>
              <a:rPr lang="en-GB" sz="1050" dirty="0" err="1">
                <a:latin typeface="Arial Narrow" panose="020B0606020202030204" pitchFamily="34" charset="0"/>
              </a:rPr>
              <a:t>a,a</a:t>
            </a:r>
            <a:r>
              <a:rPr lang="en-GB" sz="1050" dirty="0">
                <a:latin typeface="Arial Narrow" panose="020B0606020202030204" pitchFamily="34" charset="0"/>
              </a:rPr>
              <a:t>)</a:t>
            </a:r>
          </a:p>
          <a:p>
            <a:endParaRPr lang="en-GB" sz="1050" dirty="0">
              <a:latin typeface="Arial Narrow" panose="020B0606020202030204" pitchFamily="34" charset="0"/>
            </a:endParaRPr>
          </a:p>
          <a:p>
            <a:r>
              <a:rPr lang="en-GB" sz="1050" dirty="0" err="1">
                <a:latin typeface="Arial Narrow" panose="020B0606020202030204" pitchFamily="34" charset="0"/>
              </a:rPr>
              <a:t>pweibull</a:t>
            </a:r>
            <a:r>
              <a:rPr lang="en-GB" sz="1050" dirty="0">
                <a:latin typeface="Arial Narrow" panose="020B0606020202030204" pitchFamily="34" charset="0"/>
              </a:rPr>
              <a:t>, </a:t>
            </a:r>
            <a:r>
              <a:rPr lang="en-GB" sz="1050" dirty="0" err="1">
                <a:latin typeface="Arial Narrow" panose="020B0606020202030204" pitchFamily="34" charset="0"/>
              </a:rPr>
              <a:t>rweibull</a:t>
            </a:r>
            <a:endParaRPr lang="en-GB" sz="1050" dirty="0">
              <a:latin typeface="Arial Narrow" panose="020B0606020202030204" pitchFamily="34" charset="0"/>
            </a:endParaRPr>
          </a:p>
          <a:p>
            <a:endParaRPr lang="en-GB" sz="1050" dirty="0">
              <a:latin typeface="Arial Narrow" panose="020B0606020202030204" pitchFamily="34" charset="0"/>
            </a:endParaRPr>
          </a:p>
          <a:p>
            <a:endParaRPr lang="en-GB" sz="1050" dirty="0">
              <a:latin typeface="Arial Narrow" panose="020B0606020202030204" pitchFamily="34" charset="0"/>
            </a:endParaRPr>
          </a:p>
          <a:p>
            <a:endParaRPr lang="en-GB" sz="1050" dirty="0">
              <a:latin typeface="Arial Narrow" panose="020B0606020202030204" pitchFamily="34" charset="0"/>
            </a:endParaRPr>
          </a:p>
          <a:p>
            <a:endParaRPr lang="en-GB" sz="1050" dirty="0">
              <a:latin typeface="Arial Narrow" panose="020B0606020202030204" pitchFamily="34" charset="0"/>
            </a:endParaRPr>
          </a:p>
          <a:p>
            <a:endParaRPr lang="en-GB" sz="1050" dirty="0">
              <a:latin typeface="Arial Narrow" panose="020B0606020202030204" pitchFamily="34" charset="0"/>
            </a:endParaRPr>
          </a:p>
          <a:p>
            <a:endParaRPr lang="en-GB" sz="1050" dirty="0">
              <a:latin typeface="Arial Narrow" panose="020B0606020202030204" pitchFamily="34" charset="0"/>
            </a:endParaRPr>
          </a:p>
          <a:p>
            <a:endParaRPr lang="en-GB" sz="1050" dirty="0">
              <a:latin typeface="Arial Narrow" panose="020B0606020202030204" pitchFamily="34" charset="0"/>
            </a:endParaRPr>
          </a:p>
          <a:p>
            <a:endParaRPr lang="en-GB" sz="1050" dirty="0">
              <a:latin typeface="Arial Narrow" panose="020B0606020202030204" pitchFamily="34" charset="0"/>
            </a:endParaRPr>
          </a:p>
          <a:p>
            <a:endParaRPr lang="en-GB" sz="1050" dirty="0">
              <a:latin typeface="Arial Narrow" panose="020B0606020202030204" pitchFamily="34" charset="0"/>
            </a:endParaRPr>
          </a:p>
          <a:p>
            <a:endParaRPr lang="en-GB" sz="1050" dirty="0">
              <a:latin typeface="Arial Narrow" panose="020B0606020202030204" pitchFamily="34" charset="0"/>
            </a:endParaRPr>
          </a:p>
          <a:p>
            <a:endParaRPr lang="en-GB" sz="1050" dirty="0">
              <a:latin typeface="Arial Narrow" panose="020B0606020202030204" pitchFamily="34" charset="0"/>
            </a:endParaRPr>
          </a:p>
          <a:p>
            <a:endParaRPr lang="en-GB" sz="1050" dirty="0">
              <a:latin typeface="Arial Narrow" panose="020B0606020202030204" pitchFamily="34" charset="0"/>
            </a:endParaRPr>
          </a:p>
          <a:p>
            <a:endParaRPr lang="en-GB" sz="1050" dirty="0">
              <a:latin typeface="Arial Narrow" panose="020B0606020202030204" pitchFamily="34" charset="0"/>
            </a:endParaRPr>
          </a:p>
          <a:p>
            <a:r>
              <a:rPr lang="en-GB" sz="1050" dirty="0">
                <a:latin typeface="Arial Narrow" panose="020B0606020202030204" pitchFamily="34" charset="0"/>
              </a:rPr>
              <a:t>plot(N,MR3,type='l', col='blue', </a:t>
            </a:r>
            <a:r>
              <a:rPr lang="en-GB" sz="1050" dirty="0" err="1">
                <a:latin typeface="Arial Narrow" panose="020B0606020202030204" pitchFamily="34" charset="0"/>
              </a:rPr>
              <a:t>ylab</a:t>
            </a:r>
            <a:r>
              <a:rPr lang="en-GB" sz="1050" dirty="0">
                <a:latin typeface="Arial Narrow" panose="020B0606020202030204" pitchFamily="34" charset="0"/>
              </a:rPr>
              <a:t>='Mean width of range of N deviates')</a:t>
            </a:r>
          </a:p>
          <a:p>
            <a:r>
              <a:rPr lang="en-GB" sz="1050" dirty="0">
                <a:latin typeface="Arial Narrow" panose="020B0606020202030204" pitchFamily="34" charset="0"/>
              </a:rPr>
              <a:t>lines(N,MR5, col='green')  </a:t>
            </a:r>
          </a:p>
          <a:p>
            <a:r>
              <a:rPr lang="en-GB" sz="1050" dirty="0">
                <a:latin typeface="Arial Narrow" panose="020B0606020202030204" pitchFamily="34" charset="0"/>
              </a:rPr>
              <a:t>lines(N,MR4, col='</a:t>
            </a:r>
            <a:r>
              <a:rPr lang="en-GB" sz="1050" dirty="0" err="1">
                <a:latin typeface="Arial Narrow" panose="020B0606020202030204" pitchFamily="34" charset="0"/>
              </a:rPr>
              <a:t>darkgreen</a:t>
            </a:r>
            <a:r>
              <a:rPr lang="en-GB" sz="1050" dirty="0">
                <a:latin typeface="Arial Narrow" panose="020B0606020202030204" pitchFamily="34" charset="0"/>
              </a:rPr>
              <a:t>')  </a:t>
            </a:r>
          </a:p>
          <a:p>
            <a:r>
              <a:rPr lang="en-GB" sz="1050" dirty="0">
                <a:latin typeface="Arial Narrow" panose="020B0606020202030204" pitchFamily="34" charset="0"/>
              </a:rPr>
              <a:t>lines(N,MR2, col='red')  </a:t>
            </a:r>
          </a:p>
          <a:p>
            <a:r>
              <a:rPr lang="en-GB" sz="1050" dirty="0">
                <a:latin typeface="Arial Narrow" panose="020B0606020202030204" pitchFamily="34" charset="0"/>
              </a:rPr>
              <a:t>lines(N,MR1)  </a:t>
            </a:r>
          </a:p>
          <a:p>
            <a:endParaRPr lang="en-GB" sz="1050" dirty="0">
              <a:latin typeface="Arial Narrow" panose="020B0606020202030204" pitchFamily="34" charset="0"/>
            </a:endParaRPr>
          </a:p>
          <a:p>
            <a:r>
              <a:rPr lang="en-GB" sz="1050" dirty="0">
                <a:latin typeface="Arial Narrow" panose="020B0606020202030204" pitchFamily="34" charset="0"/>
              </a:rPr>
              <a:t>plot(X,C1);lines(X,C2, col='red');lines(X,C3, col='blue');lines(X,C4, col='</a:t>
            </a:r>
            <a:r>
              <a:rPr lang="en-GB" sz="1050" dirty="0" err="1">
                <a:latin typeface="Arial Narrow" panose="020B0606020202030204" pitchFamily="34" charset="0"/>
              </a:rPr>
              <a:t>darkgreen</a:t>
            </a:r>
            <a:r>
              <a:rPr lang="en-GB" sz="1050" dirty="0">
                <a:latin typeface="Arial Narrow" panose="020B0606020202030204" pitchFamily="34" charset="0"/>
              </a:rPr>
              <a:t>');lines(X,C5, col='green')</a:t>
            </a:r>
          </a:p>
          <a:p>
            <a:endParaRPr lang="en-GB" sz="1050" dirty="0">
              <a:latin typeface="Arial Narrow" panose="020B0606020202030204" pitchFamily="34" charset="0"/>
            </a:endParaRPr>
          </a:p>
          <a:p>
            <a:endParaRPr lang="en-GB" sz="600" dirty="0">
              <a:latin typeface="Arial Narrow" panose="020B0606020202030204" pitchFamily="34" charset="0"/>
            </a:endParaRPr>
          </a:p>
        </p:txBody>
      </p:sp>
    </p:spTree>
    <p:extLst>
      <p:ext uri="{BB962C8B-B14F-4D97-AF65-F5344CB8AC3E}">
        <p14:creationId xmlns:p14="http://schemas.microsoft.com/office/powerpoint/2010/main" val="3058888054"/>
      </p:ext>
    </p:extLst>
  </p:cSld>
  <p:clrMapOvr>
    <a:masterClrMapping/>
  </p:clrMapOvr>
</p:sld>
</file>

<file path=ppt/slides/slide4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9330" name="Rectangle 2"/>
          <p:cNvSpPr>
            <a:spLocks noGrp="1" noChangeArrowheads="1"/>
          </p:cNvSpPr>
          <p:nvPr>
            <p:ph type="title"/>
          </p:nvPr>
        </p:nvSpPr>
        <p:spPr/>
        <p:txBody>
          <a:bodyPr/>
          <a:lstStyle/>
          <a:p>
            <a:r>
              <a:rPr lang="en-US" altLang="en-US"/>
              <a:t>Examples with mean range</a:t>
            </a:r>
          </a:p>
        </p:txBody>
      </p:sp>
      <p:sp>
        <p:nvSpPr>
          <p:cNvPr id="99331" name="Rectangle 3"/>
          <p:cNvSpPr>
            <a:spLocks noGrp="1" noChangeArrowheads="1"/>
          </p:cNvSpPr>
          <p:nvPr>
            <p:ph type="body" idx="1"/>
          </p:nvPr>
        </p:nvSpPr>
        <p:spPr/>
        <p:txBody>
          <a:bodyPr/>
          <a:lstStyle/>
          <a:p>
            <a:pPr lvl="4"/>
            <a:endParaRPr lang="en-US" altLang="en-US"/>
          </a:p>
          <a:p>
            <a:r>
              <a:rPr lang="en-US" altLang="en-US"/>
              <a:t>True distribution in red</a:t>
            </a:r>
          </a:p>
          <a:p>
            <a:pPr lvl="1"/>
            <a:endParaRPr lang="en-US" altLang="en-US"/>
          </a:p>
          <a:p>
            <a:r>
              <a:rPr lang="en-US" altLang="en-US"/>
              <a:t>Sample 20 points</a:t>
            </a:r>
          </a:p>
          <a:p>
            <a:pPr lvl="1"/>
            <a:endParaRPr lang="en-US" altLang="en-US"/>
          </a:p>
          <a:p>
            <a:r>
              <a:rPr lang="en-US" altLang="en-US"/>
              <a:t>Use mean range trick</a:t>
            </a:r>
          </a:p>
          <a:p>
            <a:pPr lvl="1"/>
            <a:endParaRPr lang="en-US" altLang="en-US"/>
          </a:p>
          <a:p>
            <a:r>
              <a:rPr lang="en-US" altLang="en-US"/>
              <a:t>Show result in black</a:t>
            </a:r>
          </a:p>
        </p:txBody>
      </p:sp>
      <p:sp>
        <p:nvSpPr>
          <p:cNvPr id="99332" name="Oval 4"/>
          <p:cNvSpPr>
            <a:spLocks noChangeArrowheads="1"/>
          </p:cNvSpPr>
          <p:nvPr/>
        </p:nvSpPr>
        <p:spPr bwMode="auto">
          <a:xfrm>
            <a:off x="5735638" y="3416300"/>
            <a:ext cx="42862" cy="42863"/>
          </a:xfrm>
          <a:prstGeom prst="ellipse">
            <a:avLst/>
          </a:prstGeom>
          <a:noFill/>
          <a:ln w="6350"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p>
        </p:txBody>
      </p:sp>
      <p:sp>
        <p:nvSpPr>
          <p:cNvPr id="99333" name="Oval 5"/>
          <p:cNvSpPr>
            <a:spLocks noChangeArrowheads="1"/>
          </p:cNvSpPr>
          <p:nvPr/>
        </p:nvSpPr>
        <p:spPr bwMode="auto">
          <a:xfrm>
            <a:off x="5778500" y="2905125"/>
            <a:ext cx="41275" cy="42863"/>
          </a:xfrm>
          <a:prstGeom prst="ellipse">
            <a:avLst/>
          </a:prstGeom>
          <a:noFill/>
          <a:ln w="6350"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p>
        </p:txBody>
      </p:sp>
      <p:sp>
        <p:nvSpPr>
          <p:cNvPr id="99334" name="Oval 6"/>
          <p:cNvSpPr>
            <a:spLocks noChangeArrowheads="1"/>
          </p:cNvSpPr>
          <p:nvPr/>
        </p:nvSpPr>
        <p:spPr bwMode="auto">
          <a:xfrm>
            <a:off x="5819775" y="2687638"/>
            <a:ext cx="42863" cy="42862"/>
          </a:xfrm>
          <a:prstGeom prst="ellipse">
            <a:avLst/>
          </a:prstGeom>
          <a:noFill/>
          <a:ln w="6350"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p>
        </p:txBody>
      </p:sp>
      <p:sp>
        <p:nvSpPr>
          <p:cNvPr id="99335" name="Oval 7"/>
          <p:cNvSpPr>
            <a:spLocks noChangeArrowheads="1"/>
          </p:cNvSpPr>
          <p:nvPr/>
        </p:nvSpPr>
        <p:spPr bwMode="auto">
          <a:xfrm>
            <a:off x="5862638" y="2554288"/>
            <a:ext cx="41275" cy="42862"/>
          </a:xfrm>
          <a:prstGeom prst="ellipse">
            <a:avLst/>
          </a:prstGeom>
          <a:noFill/>
          <a:ln w="6350"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p>
        </p:txBody>
      </p:sp>
      <p:sp>
        <p:nvSpPr>
          <p:cNvPr id="99336" name="Oval 8"/>
          <p:cNvSpPr>
            <a:spLocks noChangeArrowheads="1"/>
          </p:cNvSpPr>
          <p:nvPr/>
        </p:nvSpPr>
        <p:spPr bwMode="auto">
          <a:xfrm>
            <a:off x="5903913" y="2463800"/>
            <a:ext cx="42862" cy="41275"/>
          </a:xfrm>
          <a:prstGeom prst="ellipse">
            <a:avLst/>
          </a:prstGeom>
          <a:noFill/>
          <a:ln w="6350"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p>
        </p:txBody>
      </p:sp>
      <p:sp>
        <p:nvSpPr>
          <p:cNvPr id="99337" name="Oval 9"/>
          <p:cNvSpPr>
            <a:spLocks noChangeArrowheads="1"/>
          </p:cNvSpPr>
          <p:nvPr/>
        </p:nvSpPr>
        <p:spPr bwMode="auto">
          <a:xfrm>
            <a:off x="5946775" y="2393950"/>
            <a:ext cx="41275" cy="41275"/>
          </a:xfrm>
          <a:prstGeom prst="ellipse">
            <a:avLst/>
          </a:prstGeom>
          <a:noFill/>
          <a:ln w="6350"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p>
        </p:txBody>
      </p:sp>
      <p:sp>
        <p:nvSpPr>
          <p:cNvPr id="99338" name="Oval 10"/>
          <p:cNvSpPr>
            <a:spLocks noChangeArrowheads="1"/>
          </p:cNvSpPr>
          <p:nvPr/>
        </p:nvSpPr>
        <p:spPr bwMode="auto">
          <a:xfrm>
            <a:off x="5981700" y="2336800"/>
            <a:ext cx="41275" cy="42863"/>
          </a:xfrm>
          <a:prstGeom prst="ellipse">
            <a:avLst/>
          </a:prstGeom>
          <a:noFill/>
          <a:ln w="6350"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p>
        </p:txBody>
      </p:sp>
      <p:sp>
        <p:nvSpPr>
          <p:cNvPr id="99339" name="Oval 11"/>
          <p:cNvSpPr>
            <a:spLocks noChangeArrowheads="1"/>
          </p:cNvSpPr>
          <p:nvPr/>
        </p:nvSpPr>
        <p:spPr bwMode="auto">
          <a:xfrm>
            <a:off x="6022975" y="2287588"/>
            <a:ext cx="42863" cy="42862"/>
          </a:xfrm>
          <a:prstGeom prst="ellipse">
            <a:avLst/>
          </a:prstGeom>
          <a:noFill/>
          <a:ln w="6350"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p>
        </p:txBody>
      </p:sp>
      <p:sp>
        <p:nvSpPr>
          <p:cNvPr id="99340" name="Oval 12"/>
          <p:cNvSpPr>
            <a:spLocks noChangeArrowheads="1"/>
          </p:cNvSpPr>
          <p:nvPr/>
        </p:nvSpPr>
        <p:spPr bwMode="auto">
          <a:xfrm>
            <a:off x="6065838" y="2246313"/>
            <a:ext cx="41275" cy="41275"/>
          </a:xfrm>
          <a:prstGeom prst="ellipse">
            <a:avLst/>
          </a:prstGeom>
          <a:noFill/>
          <a:ln w="6350"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p>
        </p:txBody>
      </p:sp>
      <p:sp>
        <p:nvSpPr>
          <p:cNvPr id="99341" name="Oval 13"/>
          <p:cNvSpPr>
            <a:spLocks noChangeArrowheads="1"/>
          </p:cNvSpPr>
          <p:nvPr/>
        </p:nvSpPr>
        <p:spPr bwMode="auto">
          <a:xfrm>
            <a:off x="6107113" y="2217738"/>
            <a:ext cx="42862" cy="42862"/>
          </a:xfrm>
          <a:prstGeom prst="ellipse">
            <a:avLst/>
          </a:prstGeom>
          <a:noFill/>
          <a:ln w="6350"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p>
        </p:txBody>
      </p:sp>
      <p:sp>
        <p:nvSpPr>
          <p:cNvPr id="99342" name="Oval 14"/>
          <p:cNvSpPr>
            <a:spLocks noChangeArrowheads="1"/>
          </p:cNvSpPr>
          <p:nvPr/>
        </p:nvSpPr>
        <p:spPr bwMode="auto">
          <a:xfrm>
            <a:off x="6149975" y="2190750"/>
            <a:ext cx="41275" cy="41275"/>
          </a:xfrm>
          <a:prstGeom prst="ellipse">
            <a:avLst/>
          </a:prstGeom>
          <a:noFill/>
          <a:ln w="6350"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p>
        </p:txBody>
      </p:sp>
      <p:sp>
        <p:nvSpPr>
          <p:cNvPr id="99343" name="Oval 15"/>
          <p:cNvSpPr>
            <a:spLocks noChangeArrowheads="1"/>
          </p:cNvSpPr>
          <p:nvPr/>
        </p:nvSpPr>
        <p:spPr bwMode="auto">
          <a:xfrm>
            <a:off x="6191250" y="2162175"/>
            <a:ext cx="41275" cy="41275"/>
          </a:xfrm>
          <a:prstGeom prst="ellipse">
            <a:avLst/>
          </a:prstGeom>
          <a:noFill/>
          <a:ln w="6350"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p>
        </p:txBody>
      </p:sp>
      <p:sp>
        <p:nvSpPr>
          <p:cNvPr id="99344" name="Oval 16"/>
          <p:cNvSpPr>
            <a:spLocks noChangeArrowheads="1"/>
          </p:cNvSpPr>
          <p:nvPr/>
        </p:nvSpPr>
        <p:spPr bwMode="auto">
          <a:xfrm>
            <a:off x="6232525" y="2141538"/>
            <a:ext cx="42863" cy="41275"/>
          </a:xfrm>
          <a:prstGeom prst="ellipse">
            <a:avLst/>
          </a:prstGeom>
          <a:noFill/>
          <a:ln w="6350"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p>
        </p:txBody>
      </p:sp>
      <p:sp>
        <p:nvSpPr>
          <p:cNvPr id="99345" name="Oval 17"/>
          <p:cNvSpPr>
            <a:spLocks noChangeArrowheads="1"/>
          </p:cNvSpPr>
          <p:nvPr/>
        </p:nvSpPr>
        <p:spPr bwMode="auto">
          <a:xfrm>
            <a:off x="6275388" y="2120900"/>
            <a:ext cx="41275" cy="41275"/>
          </a:xfrm>
          <a:prstGeom prst="ellipse">
            <a:avLst/>
          </a:prstGeom>
          <a:noFill/>
          <a:ln w="6350"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p>
        </p:txBody>
      </p:sp>
      <p:sp>
        <p:nvSpPr>
          <p:cNvPr id="99346" name="Oval 18"/>
          <p:cNvSpPr>
            <a:spLocks noChangeArrowheads="1"/>
          </p:cNvSpPr>
          <p:nvPr/>
        </p:nvSpPr>
        <p:spPr bwMode="auto">
          <a:xfrm>
            <a:off x="6310313" y="2098675"/>
            <a:ext cx="42862" cy="42863"/>
          </a:xfrm>
          <a:prstGeom prst="ellipse">
            <a:avLst/>
          </a:prstGeom>
          <a:noFill/>
          <a:ln w="6350"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p>
        </p:txBody>
      </p:sp>
      <p:sp>
        <p:nvSpPr>
          <p:cNvPr id="99347" name="Oval 19"/>
          <p:cNvSpPr>
            <a:spLocks noChangeArrowheads="1"/>
          </p:cNvSpPr>
          <p:nvPr/>
        </p:nvSpPr>
        <p:spPr bwMode="auto">
          <a:xfrm>
            <a:off x="6353175" y="2084388"/>
            <a:ext cx="41275" cy="42862"/>
          </a:xfrm>
          <a:prstGeom prst="ellipse">
            <a:avLst/>
          </a:prstGeom>
          <a:noFill/>
          <a:ln w="6350"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p>
        </p:txBody>
      </p:sp>
      <p:sp>
        <p:nvSpPr>
          <p:cNvPr id="99348" name="Oval 20"/>
          <p:cNvSpPr>
            <a:spLocks noChangeArrowheads="1"/>
          </p:cNvSpPr>
          <p:nvPr/>
        </p:nvSpPr>
        <p:spPr bwMode="auto">
          <a:xfrm>
            <a:off x="6394450" y="2071688"/>
            <a:ext cx="41275" cy="41275"/>
          </a:xfrm>
          <a:prstGeom prst="ellipse">
            <a:avLst/>
          </a:prstGeom>
          <a:noFill/>
          <a:ln w="6350"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p>
        </p:txBody>
      </p:sp>
      <p:sp>
        <p:nvSpPr>
          <p:cNvPr id="99349" name="Oval 21"/>
          <p:cNvSpPr>
            <a:spLocks noChangeArrowheads="1"/>
          </p:cNvSpPr>
          <p:nvPr/>
        </p:nvSpPr>
        <p:spPr bwMode="auto">
          <a:xfrm>
            <a:off x="6435725" y="2057400"/>
            <a:ext cx="42863" cy="41275"/>
          </a:xfrm>
          <a:prstGeom prst="ellipse">
            <a:avLst/>
          </a:prstGeom>
          <a:noFill/>
          <a:ln w="6350"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p>
        </p:txBody>
      </p:sp>
      <p:sp>
        <p:nvSpPr>
          <p:cNvPr id="99350" name="Oval 22"/>
          <p:cNvSpPr>
            <a:spLocks noChangeArrowheads="1"/>
          </p:cNvSpPr>
          <p:nvPr/>
        </p:nvSpPr>
        <p:spPr bwMode="auto">
          <a:xfrm>
            <a:off x="6478588" y="2043113"/>
            <a:ext cx="41275" cy="41275"/>
          </a:xfrm>
          <a:prstGeom prst="ellipse">
            <a:avLst/>
          </a:prstGeom>
          <a:noFill/>
          <a:ln w="6350"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p>
        </p:txBody>
      </p:sp>
      <p:sp>
        <p:nvSpPr>
          <p:cNvPr id="99351" name="Oval 23"/>
          <p:cNvSpPr>
            <a:spLocks noChangeArrowheads="1"/>
          </p:cNvSpPr>
          <p:nvPr/>
        </p:nvSpPr>
        <p:spPr bwMode="auto">
          <a:xfrm>
            <a:off x="6519863" y="2036763"/>
            <a:ext cx="42862" cy="41275"/>
          </a:xfrm>
          <a:prstGeom prst="ellipse">
            <a:avLst/>
          </a:prstGeom>
          <a:noFill/>
          <a:ln w="6350"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p>
        </p:txBody>
      </p:sp>
      <p:sp>
        <p:nvSpPr>
          <p:cNvPr id="99352" name="Oval 24"/>
          <p:cNvSpPr>
            <a:spLocks noChangeArrowheads="1"/>
          </p:cNvSpPr>
          <p:nvPr/>
        </p:nvSpPr>
        <p:spPr bwMode="auto">
          <a:xfrm>
            <a:off x="6562725" y="2022475"/>
            <a:ext cx="41275" cy="41275"/>
          </a:xfrm>
          <a:prstGeom prst="ellipse">
            <a:avLst/>
          </a:prstGeom>
          <a:noFill/>
          <a:ln w="6350"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p>
        </p:txBody>
      </p:sp>
      <p:sp>
        <p:nvSpPr>
          <p:cNvPr id="99353" name="Oval 25"/>
          <p:cNvSpPr>
            <a:spLocks noChangeArrowheads="1"/>
          </p:cNvSpPr>
          <p:nvPr/>
        </p:nvSpPr>
        <p:spPr bwMode="auto">
          <a:xfrm>
            <a:off x="6604000" y="2014538"/>
            <a:ext cx="42863" cy="42862"/>
          </a:xfrm>
          <a:prstGeom prst="ellipse">
            <a:avLst/>
          </a:prstGeom>
          <a:noFill/>
          <a:ln w="6350"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p>
        </p:txBody>
      </p:sp>
      <p:sp>
        <p:nvSpPr>
          <p:cNvPr id="99354" name="Oval 26"/>
          <p:cNvSpPr>
            <a:spLocks noChangeArrowheads="1"/>
          </p:cNvSpPr>
          <p:nvPr/>
        </p:nvSpPr>
        <p:spPr bwMode="auto">
          <a:xfrm>
            <a:off x="6638925" y="2008188"/>
            <a:ext cx="42863" cy="41275"/>
          </a:xfrm>
          <a:prstGeom prst="ellipse">
            <a:avLst/>
          </a:prstGeom>
          <a:noFill/>
          <a:ln w="6350"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p>
        </p:txBody>
      </p:sp>
      <p:sp>
        <p:nvSpPr>
          <p:cNvPr id="99355" name="Oval 27"/>
          <p:cNvSpPr>
            <a:spLocks noChangeArrowheads="1"/>
          </p:cNvSpPr>
          <p:nvPr/>
        </p:nvSpPr>
        <p:spPr bwMode="auto">
          <a:xfrm>
            <a:off x="6681788" y="1993900"/>
            <a:ext cx="41275" cy="42863"/>
          </a:xfrm>
          <a:prstGeom prst="ellipse">
            <a:avLst/>
          </a:prstGeom>
          <a:noFill/>
          <a:ln w="6350"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p>
        </p:txBody>
      </p:sp>
      <p:sp>
        <p:nvSpPr>
          <p:cNvPr id="99356" name="Oval 28"/>
          <p:cNvSpPr>
            <a:spLocks noChangeArrowheads="1"/>
          </p:cNvSpPr>
          <p:nvPr/>
        </p:nvSpPr>
        <p:spPr bwMode="auto">
          <a:xfrm>
            <a:off x="6723063" y="1987550"/>
            <a:ext cx="42862" cy="41275"/>
          </a:xfrm>
          <a:prstGeom prst="ellipse">
            <a:avLst/>
          </a:prstGeom>
          <a:noFill/>
          <a:ln w="6350"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p>
        </p:txBody>
      </p:sp>
      <p:sp>
        <p:nvSpPr>
          <p:cNvPr id="99357" name="Oval 29"/>
          <p:cNvSpPr>
            <a:spLocks noChangeArrowheads="1"/>
          </p:cNvSpPr>
          <p:nvPr/>
        </p:nvSpPr>
        <p:spPr bwMode="auto">
          <a:xfrm>
            <a:off x="6765925" y="1979613"/>
            <a:ext cx="41275" cy="42862"/>
          </a:xfrm>
          <a:prstGeom prst="ellipse">
            <a:avLst/>
          </a:prstGeom>
          <a:noFill/>
          <a:ln w="6350"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p>
        </p:txBody>
      </p:sp>
      <p:sp>
        <p:nvSpPr>
          <p:cNvPr id="99358" name="Oval 30"/>
          <p:cNvSpPr>
            <a:spLocks noChangeArrowheads="1"/>
          </p:cNvSpPr>
          <p:nvPr/>
        </p:nvSpPr>
        <p:spPr bwMode="auto">
          <a:xfrm>
            <a:off x="6807200" y="1973263"/>
            <a:ext cx="42863" cy="41275"/>
          </a:xfrm>
          <a:prstGeom prst="ellipse">
            <a:avLst/>
          </a:prstGeom>
          <a:noFill/>
          <a:ln w="6350"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p>
        </p:txBody>
      </p:sp>
      <p:sp>
        <p:nvSpPr>
          <p:cNvPr id="99359" name="Oval 31"/>
          <p:cNvSpPr>
            <a:spLocks noChangeArrowheads="1"/>
          </p:cNvSpPr>
          <p:nvPr/>
        </p:nvSpPr>
        <p:spPr bwMode="auto">
          <a:xfrm>
            <a:off x="6850063" y="1965325"/>
            <a:ext cx="41275" cy="42863"/>
          </a:xfrm>
          <a:prstGeom prst="ellipse">
            <a:avLst/>
          </a:prstGeom>
          <a:noFill/>
          <a:ln w="6350"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p>
        </p:txBody>
      </p:sp>
      <p:sp>
        <p:nvSpPr>
          <p:cNvPr id="99360" name="Oval 32"/>
          <p:cNvSpPr>
            <a:spLocks noChangeArrowheads="1"/>
          </p:cNvSpPr>
          <p:nvPr/>
        </p:nvSpPr>
        <p:spPr bwMode="auto">
          <a:xfrm>
            <a:off x="6891338" y="1958975"/>
            <a:ext cx="42862" cy="41275"/>
          </a:xfrm>
          <a:prstGeom prst="ellipse">
            <a:avLst/>
          </a:prstGeom>
          <a:noFill/>
          <a:ln w="6350"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p>
        </p:txBody>
      </p:sp>
      <p:sp>
        <p:nvSpPr>
          <p:cNvPr id="99361" name="Oval 33"/>
          <p:cNvSpPr>
            <a:spLocks noChangeArrowheads="1"/>
          </p:cNvSpPr>
          <p:nvPr/>
        </p:nvSpPr>
        <p:spPr bwMode="auto">
          <a:xfrm>
            <a:off x="6934200" y="1958975"/>
            <a:ext cx="41275" cy="41275"/>
          </a:xfrm>
          <a:prstGeom prst="ellipse">
            <a:avLst/>
          </a:prstGeom>
          <a:noFill/>
          <a:ln w="6350"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p>
        </p:txBody>
      </p:sp>
      <p:sp>
        <p:nvSpPr>
          <p:cNvPr id="99362" name="Oval 34"/>
          <p:cNvSpPr>
            <a:spLocks noChangeArrowheads="1"/>
          </p:cNvSpPr>
          <p:nvPr/>
        </p:nvSpPr>
        <p:spPr bwMode="auto">
          <a:xfrm>
            <a:off x="6969125" y="1952625"/>
            <a:ext cx="41275" cy="41275"/>
          </a:xfrm>
          <a:prstGeom prst="ellipse">
            <a:avLst/>
          </a:prstGeom>
          <a:noFill/>
          <a:ln w="6350"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p>
        </p:txBody>
      </p:sp>
      <p:sp>
        <p:nvSpPr>
          <p:cNvPr id="99363" name="Oval 35"/>
          <p:cNvSpPr>
            <a:spLocks noChangeArrowheads="1"/>
          </p:cNvSpPr>
          <p:nvPr/>
        </p:nvSpPr>
        <p:spPr bwMode="auto">
          <a:xfrm>
            <a:off x="7010400" y="1944688"/>
            <a:ext cx="42863" cy="42862"/>
          </a:xfrm>
          <a:prstGeom prst="ellipse">
            <a:avLst/>
          </a:prstGeom>
          <a:noFill/>
          <a:ln w="6350"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p>
        </p:txBody>
      </p:sp>
      <p:sp>
        <p:nvSpPr>
          <p:cNvPr id="99364" name="Oval 36"/>
          <p:cNvSpPr>
            <a:spLocks noChangeArrowheads="1"/>
          </p:cNvSpPr>
          <p:nvPr/>
        </p:nvSpPr>
        <p:spPr bwMode="auto">
          <a:xfrm>
            <a:off x="7053263" y="1938338"/>
            <a:ext cx="41275" cy="41275"/>
          </a:xfrm>
          <a:prstGeom prst="ellipse">
            <a:avLst/>
          </a:prstGeom>
          <a:noFill/>
          <a:ln w="6350"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p>
        </p:txBody>
      </p:sp>
      <p:sp>
        <p:nvSpPr>
          <p:cNvPr id="99365" name="Oval 37"/>
          <p:cNvSpPr>
            <a:spLocks noChangeArrowheads="1"/>
          </p:cNvSpPr>
          <p:nvPr/>
        </p:nvSpPr>
        <p:spPr bwMode="auto">
          <a:xfrm>
            <a:off x="7094538" y="1938338"/>
            <a:ext cx="42862" cy="41275"/>
          </a:xfrm>
          <a:prstGeom prst="ellipse">
            <a:avLst/>
          </a:prstGeom>
          <a:noFill/>
          <a:ln w="6350"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p>
        </p:txBody>
      </p:sp>
      <p:sp>
        <p:nvSpPr>
          <p:cNvPr id="99366" name="Oval 38"/>
          <p:cNvSpPr>
            <a:spLocks noChangeArrowheads="1"/>
          </p:cNvSpPr>
          <p:nvPr/>
        </p:nvSpPr>
        <p:spPr bwMode="auto">
          <a:xfrm>
            <a:off x="7137400" y="1930400"/>
            <a:ext cx="41275" cy="42863"/>
          </a:xfrm>
          <a:prstGeom prst="ellipse">
            <a:avLst/>
          </a:prstGeom>
          <a:noFill/>
          <a:ln w="6350"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p>
        </p:txBody>
      </p:sp>
      <p:sp>
        <p:nvSpPr>
          <p:cNvPr id="99367" name="Oval 39"/>
          <p:cNvSpPr>
            <a:spLocks noChangeArrowheads="1"/>
          </p:cNvSpPr>
          <p:nvPr/>
        </p:nvSpPr>
        <p:spPr bwMode="auto">
          <a:xfrm>
            <a:off x="7178675" y="1924050"/>
            <a:ext cx="42863" cy="41275"/>
          </a:xfrm>
          <a:prstGeom prst="ellipse">
            <a:avLst/>
          </a:prstGeom>
          <a:noFill/>
          <a:ln w="6350"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p>
        </p:txBody>
      </p:sp>
      <p:sp>
        <p:nvSpPr>
          <p:cNvPr id="99368" name="Oval 40"/>
          <p:cNvSpPr>
            <a:spLocks noChangeArrowheads="1"/>
          </p:cNvSpPr>
          <p:nvPr/>
        </p:nvSpPr>
        <p:spPr bwMode="auto">
          <a:xfrm>
            <a:off x="7221538" y="1924050"/>
            <a:ext cx="41275" cy="41275"/>
          </a:xfrm>
          <a:prstGeom prst="ellipse">
            <a:avLst/>
          </a:prstGeom>
          <a:noFill/>
          <a:ln w="6350"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p>
        </p:txBody>
      </p:sp>
      <p:sp>
        <p:nvSpPr>
          <p:cNvPr id="99369" name="Oval 41"/>
          <p:cNvSpPr>
            <a:spLocks noChangeArrowheads="1"/>
          </p:cNvSpPr>
          <p:nvPr/>
        </p:nvSpPr>
        <p:spPr bwMode="auto">
          <a:xfrm>
            <a:off x="7262813" y="1916113"/>
            <a:ext cx="42862" cy="42862"/>
          </a:xfrm>
          <a:prstGeom prst="ellipse">
            <a:avLst/>
          </a:prstGeom>
          <a:noFill/>
          <a:ln w="6350"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p>
        </p:txBody>
      </p:sp>
      <p:sp>
        <p:nvSpPr>
          <p:cNvPr id="99370" name="Oval 42"/>
          <p:cNvSpPr>
            <a:spLocks noChangeArrowheads="1"/>
          </p:cNvSpPr>
          <p:nvPr/>
        </p:nvSpPr>
        <p:spPr bwMode="auto">
          <a:xfrm>
            <a:off x="7297738" y="1916113"/>
            <a:ext cx="42862" cy="42862"/>
          </a:xfrm>
          <a:prstGeom prst="ellipse">
            <a:avLst/>
          </a:prstGeom>
          <a:noFill/>
          <a:ln w="6350"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p>
        </p:txBody>
      </p:sp>
      <p:sp>
        <p:nvSpPr>
          <p:cNvPr id="99371" name="Oval 43"/>
          <p:cNvSpPr>
            <a:spLocks noChangeArrowheads="1"/>
          </p:cNvSpPr>
          <p:nvPr/>
        </p:nvSpPr>
        <p:spPr bwMode="auto">
          <a:xfrm>
            <a:off x="7340600" y="1909763"/>
            <a:ext cx="41275" cy="42862"/>
          </a:xfrm>
          <a:prstGeom prst="ellipse">
            <a:avLst/>
          </a:prstGeom>
          <a:noFill/>
          <a:ln w="6350"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p>
        </p:txBody>
      </p:sp>
      <p:sp>
        <p:nvSpPr>
          <p:cNvPr id="99372" name="Oval 44"/>
          <p:cNvSpPr>
            <a:spLocks noChangeArrowheads="1"/>
          </p:cNvSpPr>
          <p:nvPr/>
        </p:nvSpPr>
        <p:spPr bwMode="auto">
          <a:xfrm>
            <a:off x="7381875" y="1909763"/>
            <a:ext cx="42863" cy="42862"/>
          </a:xfrm>
          <a:prstGeom prst="ellipse">
            <a:avLst/>
          </a:prstGeom>
          <a:noFill/>
          <a:ln w="6350"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p>
        </p:txBody>
      </p:sp>
      <p:sp>
        <p:nvSpPr>
          <p:cNvPr id="99373" name="Oval 45"/>
          <p:cNvSpPr>
            <a:spLocks noChangeArrowheads="1"/>
          </p:cNvSpPr>
          <p:nvPr/>
        </p:nvSpPr>
        <p:spPr bwMode="auto">
          <a:xfrm>
            <a:off x="7424738" y="1903413"/>
            <a:ext cx="41275" cy="41275"/>
          </a:xfrm>
          <a:prstGeom prst="ellipse">
            <a:avLst/>
          </a:prstGeom>
          <a:noFill/>
          <a:ln w="6350"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p>
        </p:txBody>
      </p:sp>
      <p:sp>
        <p:nvSpPr>
          <p:cNvPr id="99374" name="Oval 46"/>
          <p:cNvSpPr>
            <a:spLocks noChangeArrowheads="1"/>
          </p:cNvSpPr>
          <p:nvPr/>
        </p:nvSpPr>
        <p:spPr bwMode="auto">
          <a:xfrm>
            <a:off x="7466013" y="1903413"/>
            <a:ext cx="42862" cy="41275"/>
          </a:xfrm>
          <a:prstGeom prst="ellipse">
            <a:avLst/>
          </a:prstGeom>
          <a:noFill/>
          <a:ln w="6350"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p>
        </p:txBody>
      </p:sp>
      <p:sp>
        <p:nvSpPr>
          <p:cNvPr id="99375" name="Oval 47"/>
          <p:cNvSpPr>
            <a:spLocks noChangeArrowheads="1"/>
          </p:cNvSpPr>
          <p:nvPr/>
        </p:nvSpPr>
        <p:spPr bwMode="auto">
          <a:xfrm>
            <a:off x="7508875" y="1895475"/>
            <a:ext cx="41275" cy="42863"/>
          </a:xfrm>
          <a:prstGeom prst="ellipse">
            <a:avLst/>
          </a:prstGeom>
          <a:noFill/>
          <a:ln w="6350"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p>
        </p:txBody>
      </p:sp>
      <p:sp>
        <p:nvSpPr>
          <p:cNvPr id="99376" name="Oval 48"/>
          <p:cNvSpPr>
            <a:spLocks noChangeArrowheads="1"/>
          </p:cNvSpPr>
          <p:nvPr/>
        </p:nvSpPr>
        <p:spPr bwMode="auto">
          <a:xfrm>
            <a:off x="7550150" y="1895475"/>
            <a:ext cx="42863" cy="42863"/>
          </a:xfrm>
          <a:prstGeom prst="ellipse">
            <a:avLst/>
          </a:prstGeom>
          <a:noFill/>
          <a:ln w="6350"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p>
        </p:txBody>
      </p:sp>
      <p:sp>
        <p:nvSpPr>
          <p:cNvPr id="99377" name="Oval 49"/>
          <p:cNvSpPr>
            <a:spLocks noChangeArrowheads="1"/>
          </p:cNvSpPr>
          <p:nvPr/>
        </p:nvSpPr>
        <p:spPr bwMode="auto">
          <a:xfrm>
            <a:off x="7593013" y="1895475"/>
            <a:ext cx="41275" cy="42863"/>
          </a:xfrm>
          <a:prstGeom prst="ellipse">
            <a:avLst/>
          </a:prstGeom>
          <a:noFill/>
          <a:ln w="6350"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p>
        </p:txBody>
      </p:sp>
      <p:sp>
        <p:nvSpPr>
          <p:cNvPr id="99378" name="Oval 50"/>
          <p:cNvSpPr>
            <a:spLocks noChangeArrowheads="1"/>
          </p:cNvSpPr>
          <p:nvPr/>
        </p:nvSpPr>
        <p:spPr bwMode="auto">
          <a:xfrm>
            <a:off x="7627938" y="1889125"/>
            <a:ext cx="41275" cy="41275"/>
          </a:xfrm>
          <a:prstGeom prst="ellipse">
            <a:avLst/>
          </a:prstGeom>
          <a:noFill/>
          <a:ln w="6350"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p>
        </p:txBody>
      </p:sp>
      <p:sp>
        <p:nvSpPr>
          <p:cNvPr id="99379" name="Oval 51"/>
          <p:cNvSpPr>
            <a:spLocks noChangeArrowheads="1"/>
          </p:cNvSpPr>
          <p:nvPr/>
        </p:nvSpPr>
        <p:spPr bwMode="auto">
          <a:xfrm>
            <a:off x="7669213" y="1889125"/>
            <a:ext cx="42862" cy="41275"/>
          </a:xfrm>
          <a:prstGeom prst="ellipse">
            <a:avLst/>
          </a:prstGeom>
          <a:noFill/>
          <a:ln w="6350"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p>
        </p:txBody>
      </p:sp>
      <p:sp>
        <p:nvSpPr>
          <p:cNvPr id="99380" name="Oval 52"/>
          <p:cNvSpPr>
            <a:spLocks noChangeArrowheads="1"/>
          </p:cNvSpPr>
          <p:nvPr/>
        </p:nvSpPr>
        <p:spPr bwMode="auto">
          <a:xfrm>
            <a:off x="7712075" y="1889125"/>
            <a:ext cx="41275" cy="41275"/>
          </a:xfrm>
          <a:prstGeom prst="ellipse">
            <a:avLst/>
          </a:prstGeom>
          <a:noFill/>
          <a:ln w="6350"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p>
        </p:txBody>
      </p:sp>
      <p:sp>
        <p:nvSpPr>
          <p:cNvPr id="99381" name="Oval 53"/>
          <p:cNvSpPr>
            <a:spLocks noChangeArrowheads="1"/>
          </p:cNvSpPr>
          <p:nvPr/>
        </p:nvSpPr>
        <p:spPr bwMode="auto">
          <a:xfrm>
            <a:off x="7753350" y="1881188"/>
            <a:ext cx="42863" cy="42862"/>
          </a:xfrm>
          <a:prstGeom prst="ellipse">
            <a:avLst/>
          </a:prstGeom>
          <a:noFill/>
          <a:ln w="6350"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p>
        </p:txBody>
      </p:sp>
      <p:sp>
        <p:nvSpPr>
          <p:cNvPr id="99382" name="Oval 54"/>
          <p:cNvSpPr>
            <a:spLocks noChangeArrowheads="1"/>
          </p:cNvSpPr>
          <p:nvPr/>
        </p:nvSpPr>
        <p:spPr bwMode="auto">
          <a:xfrm>
            <a:off x="7796213" y="1881188"/>
            <a:ext cx="41275" cy="42862"/>
          </a:xfrm>
          <a:prstGeom prst="ellipse">
            <a:avLst/>
          </a:prstGeom>
          <a:noFill/>
          <a:ln w="6350"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p>
        </p:txBody>
      </p:sp>
      <p:sp>
        <p:nvSpPr>
          <p:cNvPr id="99383" name="Oval 55"/>
          <p:cNvSpPr>
            <a:spLocks noChangeArrowheads="1"/>
          </p:cNvSpPr>
          <p:nvPr/>
        </p:nvSpPr>
        <p:spPr bwMode="auto">
          <a:xfrm>
            <a:off x="7837488" y="1881188"/>
            <a:ext cx="42862" cy="42862"/>
          </a:xfrm>
          <a:prstGeom prst="ellipse">
            <a:avLst/>
          </a:prstGeom>
          <a:noFill/>
          <a:ln w="6350"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p>
        </p:txBody>
      </p:sp>
      <p:sp>
        <p:nvSpPr>
          <p:cNvPr id="99384" name="Oval 56"/>
          <p:cNvSpPr>
            <a:spLocks noChangeArrowheads="1"/>
          </p:cNvSpPr>
          <p:nvPr/>
        </p:nvSpPr>
        <p:spPr bwMode="auto">
          <a:xfrm>
            <a:off x="7880350" y="1874838"/>
            <a:ext cx="41275" cy="41275"/>
          </a:xfrm>
          <a:prstGeom prst="ellipse">
            <a:avLst/>
          </a:prstGeom>
          <a:noFill/>
          <a:ln w="6350"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p>
        </p:txBody>
      </p:sp>
      <p:sp>
        <p:nvSpPr>
          <p:cNvPr id="99385" name="Oval 57"/>
          <p:cNvSpPr>
            <a:spLocks noChangeArrowheads="1"/>
          </p:cNvSpPr>
          <p:nvPr/>
        </p:nvSpPr>
        <p:spPr bwMode="auto">
          <a:xfrm>
            <a:off x="7921625" y="1874838"/>
            <a:ext cx="42863" cy="41275"/>
          </a:xfrm>
          <a:prstGeom prst="ellipse">
            <a:avLst/>
          </a:prstGeom>
          <a:noFill/>
          <a:ln w="6350"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p>
        </p:txBody>
      </p:sp>
      <p:sp>
        <p:nvSpPr>
          <p:cNvPr id="99386" name="Oval 58"/>
          <p:cNvSpPr>
            <a:spLocks noChangeArrowheads="1"/>
          </p:cNvSpPr>
          <p:nvPr/>
        </p:nvSpPr>
        <p:spPr bwMode="auto">
          <a:xfrm>
            <a:off x="7956550" y="1874838"/>
            <a:ext cx="42863" cy="41275"/>
          </a:xfrm>
          <a:prstGeom prst="ellipse">
            <a:avLst/>
          </a:prstGeom>
          <a:noFill/>
          <a:ln w="6350"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p>
        </p:txBody>
      </p:sp>
      <p:sp>
        <p:nvSpPr>
          <p:cNvPr id="99387" name="Oval 59"/>
          <p:cNvSpPr>
            <a:spLocks noChangeArrowheads="1"/>
          </p:cNvSpPr>
          <p:nvPr/>
        </p:nvSpPr>
        <p:spPr bwMode="auto">
          <a:xfrm>
            <a:off x="7999413" y="1868488"/>
            <a:ext cx="41275" cy="41275"/>
          </a:xfrm>
          <a:prstGeom prst="ellipse">
            <a:avLst/>
          </a:prstGeom>
          <a:noFill/>
          <a:ln w="6350"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p>
        </p:txBody>
      </p:sp>
      <p:sp>
        <p:nvSpPr>
          <p:cNvPr id="99388" name="Oval 60"/>
          <p:cNvSpPr>
            <a:spLocks noChangeArrowheads="1"/>
          </p:cNvSpPr>
          <p:nvPr/>
        </p:nvSpPr>
        <p:spPr bwMode="auto">
          <a:xfrm>
            <a:off x="8040688" y="1868488"/>
            <a:ext cx="42862" cy="41275"/>
          </a:xfrm>
          <a:prstGeom prst="ellipse">
            <a:avLst/>
          </a:prstGeom>
          <a:noFill/>
          <a:ln w="6350"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p>
        </p:txBody>
      </p:sp>
      <p:sp>
        <p:nvSpPr>
          <p:cNvPr id="99389" name="Oval 61"/>
          <p:cNvSpPr>
            <a:spLocks noChangeArrowheads="1"/>
          </p:cNvSpPr>
          <p:nvPr/>
        </p:nvSpPr>
        <p:spPr bwMode="auto">
          <a:xfrm>
            <a:off x="8083550" y="1868488"/>
            <a:ext cx="41275" cy="41275"/>
          </a:xfrm>
          <a:prstGeom prst="ellipse">
            <a:avLst/>
          </a:prstGeom>
          <a:noFill/>
          <a:ln w="6350"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p>
        </p:txBody>
      </p:sp>
      <p:sp>
        <p:nvSpPr>
          <p:cNvPr id="99390" name="Oval 62"/>
          <p:cNvSpPr>
            <a:spLocks noChangeArrowheads="1"/>
          </p:cNvSpPr>
          <p:nvPr/>
        </p:nvSpPr>
        <p:spPr bwMode="auto">
          <a:xfrm>
            <a:off x="8124825" y="1868488"/>
            <a:ext cx="42863" cy="41275"/>
          </a:xfrm>
          <a:prstGeom prst="ellipse">
            <a:avLst/>
          </a:prstGeom>
          <a:noFill/>
          <a:ln w="6350"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p>
        </p:txBody>
      </p:sp>
      <p:sp>
        <p:nvSpPr>
          <p:cNvPr id="99391" name="Oval 63"/>
          <p:cNvSpPr>
            <a:spLocks noChangeArrowheads="1"/>
          </p:cNvSpPr>
          <p:nvPr/>
        </p:nvSpPr>
        <p:spPr bwMode="auto">
          <a:xfrm>
            <a:off x="8167688" y="1860550"/>
            <a:ext cx="41275" cy="42863"/>
          </a:xfrm>
          <a:prstGeom prst="ellipse">
            <a:avLst/>
          </a:prstGeom>
          <a:noFill/>
          <a:ln w="6350"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p>
        </p:txBody>
      </p:sp>
      <p:sp>
        <p:nvSpPr>
          <p:cNvPr id="99392" name="Oval 64"/>
          <p:cNvSpPr>
            <a:spLocks noChangeArrowheads="1"/>
          </p:cNvSpPr>
          <p:nvPr/>
        </p:nvSpPr>
        <p:spPr bwMode="auto">
          <a:xfrm>
            <a:off x="8208963" y="1860550"/>
            <a:ext cx="42862" cy="42863"/>
          </a:xfrm>
          <a:prstGeom prst="ellipse">
            <a:avLst/>
          </a:prstGeom>
          <a:noFill/>
          <a:ln w="6350"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p>
        </p:txBody>
      </p:sp>
      <p:sp>
        <p:nvSpPr>
          <p:cNvPr id="99393" name="Oval 65"/>
          <p:cNvSpPr>
            <a:spLocks noChangeArrowheads="1"/>
          </p:cNvSpPr>
          <p:nvPr/>
        </p:nvSpPr>
        <p:spPr bwMode="auto">
          <a:xfrm>
            <a:off x="8251825" y="1860550"/>
            <a:ext cx="41275" cy="42863"/>
          </a:xfrm>
          <a:prstGeom prst="ellipse">
            <a:avLst/>
          </a:prstGeom>
          <a:noFill/>
          <a:ln w="6350"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p>
        </p:txBody>
      </p:sp>
      <p:sp>
        <p:nvSpPr>
          <p:cNvPr id="99394" name="Oval 66"/>
          <p:cNvSpPr>
            <a:spLocks noChangeArrowheads="1"/>
          </p:cNvSpPr>
          <p:nvPr/>
        </p:nvSpPr>
        <p:spPr bwMode="auto">
          <a:xfrm>
            <a:off x="8286750" y="1860550"/>
            <a:ext cx="41275" cy="42863"/>
          </a:xfrm>
          <a:prstGeom prst="ellipse">
            <a:avLst/>
          </a:prstGeom>
          <a:noFill/>
          <a:ln w="6350"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p>
        </p:txBody>
      </p:sp>
      <p:sp>
        <p:nvSpPr>
          <p:cNvPr id="99395" name="Oval 67"/>
          <p:cNvSpPr>
            <a:spLocks noChangeArrowheads="1"/>
          </p:cNvSpPr>
          <p:nvPr/>
        </p:nvSpPr>
        <p:spPr bwMode="auto">
          <a:xfrm>
            <a:off x="8328025" y="1854200"/>
            <a:ext cx="42863" cy="41275"/>
          </a:xfrm>
          <a:prstGeom prst="ellipse">
            <a:avLst/>
          </a:prstGeom>
          <a:noFill/>
          <a:ln w="6350"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p>
        </p:txBody>
      </p:sp>
      <p:sp>
        <p:nvSpPr>
          <p:cNvPr id="99396" name="Oval 68"/>
          <p:cNvSpPr>
            <a:spLocks noChangeArrowheads="1"/>
          </p:cNvSpPr>
          <p:nvPr/>
        </p:nvSpPr>
        <p:spPr bwMode="auto">
          <a:xfrm>
            <a:off x="8370888" y="1854200"/>
            <a:ext cx="41275" cy="41275"/>
          </a:xfrm>
          <a:prstGeom prst="ellipse">
            <a:avLst/>
          </a:prstGeom>
          <a:noFill/>
          <a:ln w="6350"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p>
        </p:txBody>
      </p:sp>
      <p:sp>
        <p:nvSpPr>
          <p:cNvPr id="99397" name="Oval 69"/>
          <p:cNvSpPr>
            <a:spLocks noChangeArrowheads="1"/>
          </p:cNvSpPr>
          <p:nvPr/>
        </p:nvSpPr>
        <p:spPr bwMode="auto">
          <a:xfrm>
            <a:off x="8412163" y="1854200"/>
            <a:ext cx="42862" cy="41275"/>
          </a:xfrm>
          <a:prstGeom prst="ellipse">
            <a:avLst/>
          </a:prstGeom>
          <a:noFill/>
          <a:ln w="6350"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p>
        </p:txBody>
      </p:sp>
      <p:sp>
        <p:nvSpPr>
          <p:cNvPr id="99398" name="Oval 70"/>
          <p:cNvSpPr>
            <a:spLocks noChangeArrowheads="1"/>
          </p:cNvSpPr>
          <p:nvPr/>
        </p:nvSpPr>
        <p:spPr bwMode="auto">
          <a:xfrm>
            <a:off x="8455025" y="1854200"/>
            <a:ext cx="41275" cy="41275"/>
          </a:xfrm>
          <a:prstGeom prst="ellipse">
            <a:avLst/>
          </a:prstGeom>
          <a:noFill/>
          <a:ln w="6350"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p>
        </p:txBody>
      </p:sp>
      <p:sp>
        <p:nvSpPr>
          <p:cNvPr id="99399" name="Oval 71"/>
          <p:cNvSpPr>
            <a:spLocks noChangeArrowheads="1"/>
          </p:cNvSpPr>
          <p:nvPr/>
        </p:nvSpPr>
        <p:spPr bwMode="auto">
          <a:xfrm>
            <a:off x="8496300" y="1854200"/>
            <a:ext cx="42863" cy="41275"/>
          </a:xfrm>
          <a:prstGeom prst="ellipse">
            <a:avLst/>
          </a:prstGeom>
          <a:noFill/>
          <a:ln w="6350"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p>
        </p:txBody>
      </p:sp>
      <p:sp>
        <p:nvSpPr>
          <p:cNvPr id="99400" name="Oval 72"/>
          <p:cNvSpPr>
            <a:spLocks noChangeArrowheads="1"/>
          </p:cNvSpPr>
          <p:nvPr/>
        </p:nvSpPr>
        <p:spPr bwMode="auto">
          <a:xfrm>
            <a:off x="8539163" y="1846263"/>
            <a:ext cx="41275" cy="42862"/>
          </a:xfrm>
          <a:prstGeom prst="ellipse">
            <a:avLst/>
          </a:prstGeom>
          <a:noFill/>
          <a:ln w="6350"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p>
        </p:txBody>
      </p:sp>
      <p:sp>
        <p:nvSpPr>
          <p:cNvPr id="99401" name="Oval 73"/>
          <p:cNvSpPr>
            <a:spLocks noChangeArrowheads="1"/>
          </p:cNvSpPr>
          <p:nvPr/>
        </p:nvSpPr>
        <p:spPr bwMode="auto">
          <a:xfrm>
            <a:off x="8580438" y="1846263"/>
            <a:ext cx="42862" cy="42862"/>
          </a:xfrm>
          <a:prstGeom prst="ellipse">
            <a:avLst/>
          </a:prstGeom>
          <a:noFill/>
          <a:ln w="6350"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p>
        </p:txBody>
      </p:sp>
      <p:sp>
        <p:nvSpPr>
          <p:cNvPr id="99402" name="Oval 74"/>
          <p:cNvSpPr>
            <a:spLocks noChangeArrowheads="1"/>
          </p:cNvSpPr>
          <p:nvPr/>
        </p:nvSpPr>
        <p:spPr bwMode="auto">
          <a:xfrm>
            <a:off x="8623300" y="1846263"/>
            <a:ext cx="41275" cy="42862"/>
          </a:xfrm>
          <a:prstGeom prst="ellipse">
            <a:avLst/>
          </a:prstGeom>
          <a:noFill/>
          <a:ln w="6350"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p>
        </p:txBody>
      </p:sp>
      <p:sp>
        <p:nvSpPr>
          <p:cNvPr id="99403" name="Oval 75"/>
          <p:cNvSpPr>
            <a:spLocks noChangeArrowheads="1"/>
          </p:cNvSpPr>
          <p:nvPr/>
        </p:nvSpPr>
        <p:spPr bwMode="auto">
          <a:xfrm>
            <a:off x="8658225" y="1846263"/>
            <a:ext cx="41275" cy="42862"/>
          </a:xfrm>
          <a:prstGeom prst="ellipse">
            <a:avLst/>
          </a:prstGeom>
          <a:noFill/>
          <a:ln w="6350"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p>
        </p:txBody>
      </p:sp>
      <p:sp>
        <p:nvSpPr>
          <p:cNvPr id="99404" name="Oval 76"/>
          <p:cNvSpPr>
            <a:spLocks noChangeArrowheads="1"/>
          </p:cNvSpPr>
          <p:nvPr/>
        </p:nvSpPr>
        <p:spPr bwMode="auto">
          <a:xfrm>
            <a:off x="8699500" y="1846263"/>
            <a:ext cx="42863" cy="42862"/>
          </a:xfrm>
          <a:prstGeom prst="ellipse">
            <a:avLst/>
          </a:prstGeom>
          <a:noFill/>
          <a:ln w="6350"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p>
        </p:txBody>
      </p:sp>
      <p:sp>
        <p:nvSpPr>
          <p:cNvPr id="99405" name="Line 77"/>
          <p:cNvSpPr>
            <a:spLocks noChangeShapeType="1"/>
          </p:cNvSpPr>
          <p:nvPr/>
        </p:nvSpPr>
        <p:spPr bwMode="auto">
          <a:xfrm>
            <a:off x="5756275" y="3508375"/>
            <a:ext cx="2887663" cy="0"/>
          </a:xfrm>
          <a:prstGeom prst="line">
            <a:avLst/>
          </a:prstGeom>
          <a:noFill/>
          <a:ln w="6350"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06" name="Line 78"/>
          <p:cNvSpPr>
            <a:spLocks noChangeShapeType="1"/>
          </p:cNvSpPr>
          <p:nvPr/>
        </p:nvSpPr>
        <p:spPr bwMode="auto">
          <a:xfrm>
            <a:off x="5756275" y="3508375"/>
            <a:ext cx="0" cy="63500"/>
          </a:xfrm>
          <a:prstGeom prst="line">
            <a:avLst/>
          </a:prstGeom>
          <a:noFill/>
          <a:ln w="6350"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07" name="Line 79"/>
          <p:cNvSpPr>
            <a:spLocks noChangeShapeType="1"/>
          </p:cNvSpPr>
          <p:nvPr/>
        </p:nvSpPr>
        <p:spPr bwMode="auto">
          <a:xfrm>
            <a:off x="6170613" y="3508375"/>
            <a:ext cx="0" cy="63500"/>
          </a:xfrm>
          <a:prstGeom prst="line">
            <a:avLst/>
          </a:prstGeom>
          <a:noFill/>
          <a:ln w="6350"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08" name="Line 80"/>
          <p:cNvSpPr>
            <a:spLocks noChangeShapeType="1"/>
          </p:cNvSpPr>
          <p:nvPr/>
        </p:nvSpPr>
        <p:spPr bwMode="auto">
          <a:xfrm>
            <a:off x="6583363" y="3508375"/>
            <a:ext cx="0" cy="63500"/>
          </a:xfrm>
          <a:prstGeom prst="line">
            <a:avLst/>
          </a:prstGeom>
          <a:noFill/>
          <a:ln w="6350"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09" name="Line 81"/>
          <p:cNvSpPr>
            <a:spLocks noChangeShapeType="1"/>
          </p:cNvSpPr>
          <p:nvPr/>
        </p:nvSpPr>
        <p:spPr bwMode="auto">
          <a:xfrm>
            <a:off x="6989763" y="3508375"/>
            <a:ext cx="0" cy="63500"/>
          </a:xfrm>
          <a:prstGeom prst="line">
            <a:avLst/>
          </a:prstGeom>
          <a:noFill/>
          <a:ln w="6350"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10" name="Line 82"/>
          <p:cNvSpPr>
            <a:spLocks noChangeShapeType="1"/>
          </p:cNvSpPr>
          <p:nvPr/>
        </p:nvSpPr>
        <p:spPr bwMode="auto">
          <a:xfrm>
            <a:off x="7404100" y="3508375"/>
            <a:ext cx="0" cy="63500"/>
          </a:xfrm>
          <a:prstGeom prst="line">
            <a:avLst/>
          </a:prstGeom>
          <a:noFill/>
          <a:ln w="6350"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11" name="Line 83"/>
          <p:cNvSpPr>
            <a:spLocks noChangeShapeType="1"/>
          </p:cNvSpPr>
          <p:nvPr/>
        </p:nvSpPr>
        <p:spPr bwMode="auto">
          <a:xfrm>
            <a:off x="7816850" y="3508375"/>
            <a:ext cx="0" cy="63500"/>
          </a:xfrm>
          <a:prstGeom prst="line">
            <a:avLst/>
          </a:prstGeom>
          <a:noFill/>
          <a:ln w="6350"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12" name="Line 84"/>
          <p:cNvSpPr>
            <a:spLocks noChangeShapeType="1"/>
          </p:cNvSpPr>
          <p:nvPr/>
        </p:nvSpPr>
        <p:spPr bwMode="auto">
          <a:xfrm>
            <a:off x="8229600" y="3508375"/>
            <a:ext cx="0" cy="63500"/>
          </a:xfrm>
          <a:prstGeom prst="line">
            <a:avLst/>
          </a:prstGeom>
          <a:noFill/>
          <a:ln w="6350"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13" name="Line 85"/>
          <p:cNvSpPr>
            <a:spLocks noChangeShapeType="1"/>
          </p:cNvSpPr>
          <p:nvPr/>
        </p:nvSpPr>
        <p:spPr bwMode="auto">
          <a:xfrm>
            <a:off x="8643938" y="3508375"/>
            <a:ext cx="0" cy="63500"/>
          </a:xfrm>
          <a:prstGeom prst="line">
            <a:avLst/>
          </a:prstGeom>
          <a:noFill/>
          <a:ln w="6350"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14" name="Rectangle 86"/>
          <p:cNvSpPr>
            <a:spLocks noChangeArrowheads="1"/>
          </p:cNvSpPr>
          <p:nvPr/>
        </p:nvSpPr>
        <p:spPr bwMode="auto">
          <a:xfrm>
            <a:off x="5700713" y="3668713"/>
            <a:ext cx="1127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1600">
                <a:solidFill>
                  <a:srgbClr val="000000"/>
                </a:solidFill>
                <a:latin typeface="Arial" panose="020B0604020202020204" pitchFamily="34" charset="0"/>
              </a:rPr>
              <a:t>0</a:t>
            </a:r>
            <a:endParaRPr lang="en-US" altLang="en-US" sz="1600">
              <a:latin typeface="Arial" panose="020B0604020202020204" pitchFamily="34" charset="0"/>
            </a:endParaRPr>
          </a:p>
        </p:txBody>
      </p:sp>
      <p:sp>
        <p:nvSpPr>
          <p:cNvPr id="99415" name="Rectangle 87"/>
          <p:cNvSpPr>
            <a:spLocks noChangeArrowheads="1"/>
          </p:cNvSpPr>
          <p:nvPr/>
        </p:nvSpPr>
        <p:spPr bwMode="auto">
          <a:xfrm>
            <a:off x="6083300" y="3668713"/>
            <a:ext cx="2254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1600">
                <a:solidFill>
                  <a:srgbClr val="000000"/>
                </a:solidFill>
                <a:latin typeface="Arial" panose="020B0604020202020204" pitchFamily="34" charset="0"/>
              </a:rPr>
              <a:t>10</a:t>
            </a:r>
            <a:endParaRPr lang="en-US" altLang="en-US" sz="1600">
              <a:latin typeface="Arial" panose="020B0604020202020204" pitchFamily="34" charset="0"/>
            </a:endParaRPr>
          </a:p>
        </p:txBody>
      </p:sp>
      <p:sp>
        <p:nvSpPr>
          <p:cNvPr id="99416" name="Rectangle 88"/>
          <p:cNvSpPr>
            <a:spLocks noChangeArrowheads="1"/>
          </p:cNvSpPr>
          <p:nvPr/>
        </p:nvSpPr>
        <p:spPr bwMode="auto">
          <a:xfrm>
            <a:off x="6496050" y="3668713"/>
            <a:ext cx="2254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1600">
                <a:solidFill>
                  <a:srgbClr val="000000"/>
                </a:solidFill>
                <a:latin typeface="Arial" panose="020B0604020202020204" pitchFamily="34" charset="0"/>
              </a:rPr>
              <a:t>20</a:t>
            </a:r>
            <a:endParaRPr lang="en-US" altLang="en-US" sz="1600">
              <a:latin typeface="Arial" panose="020B0604020202020204" pitchFamily="34" charset="0"/>
            </a:endParaRPr>
          </a:p>
        </p:txBody>
      </p:sp>
      <p:sp>
        <p:nvSpPr>
          <p:cNvPr id="99417" name="Rectangle 89"/>
          <p:cNvSpPr>
            <a:spLocks noChangeArrowheads="1"/>
          </p:cNvSpPr>
          <p:nvPr/>
        </p:nvSpPr>
        <p:spPr bwMode="auto">
          <a:xfrm>
            <a:off x="6902450" y="3668713"/>
            <a:ext cx="2254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1600">
                <a:solidFill>
                  <a:srgbClr val="000000"/>
                </a:solidFill>
                <a:latin typeface="Arial" panose="020B0604020202020204" pitchFamily="34" charset="0"/>
              </a:rPr>
              <a:t>30</a:t>
            </a:r>
            <a:endParaRPr lang="en-US" altLang="en-US" sz="1600">
              <a:latin typeface="Arial" panose="020B0604020202020204" pitchFamily="34" charset="0"/>
            </a:endParaRPr>
          </a:p>
        </p:txBody>
      </p:sp>
      <p:sp>
        <p:nvSpPr>
          <p:cNvPr id="99418" name="Rectangle 90"/>
          <p:cNvSpPr>
            <a:spLocks noChangeArrowheads="1"/>
          </p:cNvSpPr>
          <p:nvPr/>
        </p:nvSpPr>
        <p:spPr bwMode="auto">
          <a:xfrm>
            <a:off x="7316788" y="3668713"/>
            <a:ext cx="2254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1600">
                <a:solidFill>
                  <a:srgbClr val="000000"/>
                </a:solidFill>
                <a:latin typeface="Arial" panose="020B0604020202020204" pitchFamily="34" charset="0"/>
              </a:rPr>
              <a:t>40</a:t>
            </a:r>
            <a:endParaRPr lang="en-US" altLang="en-US" sz="1600">
              <a:latin typeface="Arial" panose="020B0604020202020204" pitchFamily="34" charset="0"/>
            </a:endParaRPr>
          </a:p>
        </p:txBody>
      </p:sp>
      <p:sp>
        <p:nvSpPr>
          <p:cNvPr id="99419" name="Rectangle 91"/>
          <p:cNvSpPr>
            <a:spLocks noChangeArrowheads="1"/>
          </p:cNvSpPr>
          <p:nvPr/>
        </p:nvSpPr>
        <p:spPr bwMode="auto">
          <a:xfrm>
            <a:off x="7729538" y="3668713"/>
            <a:ext cx="2254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1600">
                <a:solidFill>
                  <a:srgbClr val="000000"/>
                </a:solidFill>
                <a:latin typeface="Arial" panose="020B0604020202020204" pitchFamily="34" charset="0"/>
              </a:rPr>
              <a:t>50</a:t>
            </a:r>
            <a:endParaRPr lang="en-US" altLang="en-US" sz="1600">
              <a:latin typeface="Arial" panose="020B0604020202020204" pitchFamily="34" charset="0"/>
            </a:endParaRPr>
          </a:p>
        </p:txBody>
      </p:sp>
      <p:sp>
        <p:nvSpPr>
          <p:cNvPr id="99420" name="Rectangle 92"/>
          <p:cNvSpPr>
            <a:spLocks noChangeArrowheads="1"/>
          </p:cNvSpPr>
          <p:nvPr/>
        </p:nvSpPr>
        <p:spPr bwMode="auto">
          <a:xfrm>
            <a:off x="8142288" y="3668713"/>
            <a:ext cx="2254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1600">
                <a:solidFill>
                  <a:srgbClr val="000000"/>
                </a:solidFill>
                <a:latin typeface="Arial" panose="020B0604020202020204" pitchFamily="34" charset="0"/>
              </a:rPr>
              <a:t>60</a:t>
            </a:r>
            <a:endParaRPr lang="en-US" altLang="en-US" sz="1600">
              <a:latin typeface="Arial" panose="020B0604020202020204" pitchFamily="34" charset="0"/>
            </a:endParaRPr>
          </a:p>
        </p:txBody>
      </p:sp>
      <p:sp>
        <p:nvSpPr>
          <p:cNvPr id="99421" name="Rectangle 93"/>
          <p:cNvSpPr>
            <a:spLocks noChangeArrowheads="1"/>
          </p:cNvSpPr>
          <p:nvPr/>
        </p:nvSpPr>
        <p:spPr bwMode="auto">
          <a:xfrm>
            <a:off x="8556625" y="3668713"/>
            <a:ext cx="2254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1600">
                <a:solidFill>
                  <a:srgbClr val="000000"/>
                </a:solidFill>
                <a:latin typeface="Arial" panose="020B0604020202020204" pitchFamily="34" charset="0"/>
              </a:rPr>
              <a:t>70</a:t>
            </a:r>
            <a:endParaRPr lang="en-US" altLang="en-US" sz="1600">
              <a:latin typeface="Arial" panose="020B0604020202020204" pitchFamily="34" charset="0"/>
            </a:endParaRPr>
          </a:p>
        </p:txBody>
      </p:sp>
      <p:sp>
        <p:nvSpPr>
          <p:cNvPr id="99422" name="Line 94"/>
          <p:cNvSpPr>
            <a:spLocks noChangeShapeType="1"/>
          </p:cNvSpPr>
          <p:nvPr/>
        </p:nvSpPr>
        <p:spPr bwMode="auto">
          <a:xfrm flipV="1">
            <a:off x="5637213" y="1784350"/>
            <a:ext cx="0" cy="1654175"/>
          </a:xfrm>
          <a:prstGeom prst="line">
            <a:avLst/>
          </a:prstGeom>
          <a:noFill/>
          <a:ln w="6350"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23" name="Line 95"/>
          <p:cNvSpPr>
            <a:spLocks noChangeShapeType="1"/>
          </p:cNvSpPr>
          <p:nvPr/>
        </p:nvSpPr>
        <p:spPr bwMode="auto">
          <a:xfrm flipH="1">
            <a:off x="5575300" y="3438525"/>
            <a:ext cx="61913" cy="0"/>
          </a:xfrm>
          <a:prstGeom prst="line">
            <a:avLst/>
          </a:prstGeom>
          <a:noFill/>
          <a:ln w="6350"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24" name="Line 96"/>
          <p:cNvSpPr>
            <a:spLocks noChangeShapeType="1"/>
          </p:cNvSpPr>
          <p:nvPr/>
        </p:nvSpPr>
        <p:spPr bwMode="auto">
          <a:xfrm flipH="1">
            <a:off x="5575300" y="3108325"/>
            <a:ext cx="61913" cy="0"/>
          </a:xfrm>
          <a:prstGeom prst="line">
            <a:avLst/>
          </a:prstGeom>
          <a:noFill/>
          <a:ln w="6350"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25" name="Line 97"/>
          <p:cNvSpPr>
            <a:spLocks noChangeShapeType="1"/>
          </p:cNvSpPr>
          <p:nvPr/>
        </p:nvSpPr>
        <p:spPr bwMode="auto">
          <a:xfrm flipH="1">
            <a:off x="5575300" y="2779713"/>
            <a:ext cx="61913" cy="0"/>
          </a:xfrm>
          <a:prstGeom prst="line">
            <a:avLst/>
          </a:prstGeom>
          <a:noFill/>
          <a:ln w="6350"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26" name="Line 98"/>
          <p:cNvSpPr>
            <a:spLocks noChangeShapeType="1"/>
          </p:cNvSpPr>
          <p:nvPr/>
        </p:nvSpPr>
        <p:spPr bwMode="auto">
          <a:xfrm flipH="1">
            <a:off x="5575300" y="2443163"/>
            <a:ext cx="61913" cy="0"/>
          </a:xfrm>
          <a:prstGeom prst="line">
            <a:avLst/>
          </a:prstGeom>
          <a:noFill/>
          <a:ln w="6350"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27" name="Line 99"/>
          <p:cNvSpPr>
            <a:spLocks noChangeShapeType="1"/>
          </p:cNvSpPr>
          <p:nvPr/>
        </p:nvSpPr>
        <p:spPr bwMode="auto">
          <a:xfrm flipH="1">
            <a:off x="5575300" y="2112963"/>
            <a:ext cx="61913" cy="0"/>
          </a:xfrm>
          <a:prstGeom prst="line">
            <a:avLst/>
          </a:prstGeom>
          <a:noFill/>
          <a:ln w="6350"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28" name="Line 100"/>
          <p:cNvSpPr>
            <a:spLocks noChangeShapeType="1"/>
          </p:cNvSpPr>
          <p:nvPr/>
        </p:nvSpPr>
        <p:spPr bwMode="auto">
          <a:xfrm flipH="1">
            <a:off x="5575300" y="1784350"/>
            <a:ext cx="61913" cy="0"/>
          </a:xfrm>
          <a:prstGeom prst="line">
            <a:avLst/>
          </a:prstGeom>
          <a:noFill/>
          <a:ln w="6350"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29" name="Rectangle 101"/>
          <p:cNvSpPr>
            <a:spLocks noChangeArrowheads="1"/>
          </p:cNvSpPr>
          <p:nvPr/>
        </p:nvSpPr>
        <p:spPr bwMode="auto">
          <a:xfrm>
            <a:off x="5435600" y="3330575"/>
            <a:ext cx="1127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1600">
                <a:solidFill>
                  <a:srgbClr val="000000"/>
                </a:solidFill>
                <a:latin typeface="Arial" panose="020B0604020202020204" pitchFamily="34" charset="0"/>
              </a:rPr>
              <a:t>0</a:t>
            </a:r>
            <a:endParaRPr lang="en-US" altLang="en-US" sz="1600">
              <a:latin typeface="Arial" panose="020B0604020202020204" pitchFamily="34" charset="0"/>
            </a:endParaRPr>
          </a:p>
        </p:txBody>
      </p:sp>
      <p:sp>
        <p:nvSpPr>
          <p:cNvPr id="99430" name="Rectangle 102"/>
          <p:cNvSpPr>
            <a:spLocks noChangeArrowheads="1"/>
          </p:cNvSpPr>
          <p:nvPr/>
        </p:nvSpPr>
        <p:spPr bwMode="auto">
          <a:xfrm>
            <a:off x="5435600" y="1676400"/>
            <a:ext cx="1127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1600">
                <a:solidFill>
                  <a:srgbClr val="000000"/>
                </a:solidFill>
                <a:latin typeface="Arial" panose="020B0604020202020204" pitchFamily="34" charset="0"/>
              </a:rPr>
              <a:t>1</a:t>
            </a:r>
            <a:endParaRPr lang="en-US" altLang="en-US" sz="1600">
              <a:latin typeface="Arial" panose="020B0604020202020204" pitchFamily="34" charset="0"/>
            </a:endParaRPr>
          </a:p>
        </p:txBody>
      </p:sp>
      <p:sp>
        <p:nvSpPr>
          <p:cNvPr id="99431" name="Rectangle 103"/>
          <p:cNvSpPr>
            <a:spLocks noChangeArrowheads="1"/>
          </p:cNvSpPr>
          <p:nvPr/>
        </p:nvSpPr>
        <p:spPr bwMode="auto">
          <a:xfrm>
            <a:off x="5637213" y="1712913"/>
            <a:ext cx="3201987" cy="1795462"/>
          </a:xfrm>
          <a:prstGeom prst="rect">
            <a:avLst/>
          </a:prstGeom>
          <a:noFill/>
          <a:ln w="6350"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p>
        </p:txBody>
      </p:sp>
      <p:sp>
        <p:nvSpPr>
          <p:cNvPr id="99432" name="Rectangle 104"/>
          <p:cNvSpPr>
            <a:spLocks noChangeArrowheads="1"/>
          </p:cNvSpPr>
          <p:nvPr/>
        </p:nvSpPr>
        <p:spPr bwMode="auto">
          <a:xfrm rot="-5400000">
            <a:off x="5141913" y="2487613"/>
            <a:ext cx="4159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1600">
                <a:solidFill>
                  <a:srgbClr val="000000"/>
                </a:solidFill>
                <a:latin typeface="Arial" panose="020B0604020202020204" pitchFamily="34" charset="0"/>
              </a:rPr>
              <a:t>CDF</a:t>
            </a:r>
            <a:endParaRPr lang="en-US" altLang="en-US" sz="1600">
              <a:latin typeface="Arial" panose="020B0604020202020204" pitchFamily="34" charset="0"/>
            </a:endParaRPr>
          </a:p>
        </p:txBody>
      </p:sp>
      <p:sp>
        <p:nvSpPr>
          <p:cNvPr id="99433" name="Freeform 105"/>
          <p:cNvSpPr>
            <a:spLocks/>
          </p:cNvSpPr>
          <p:nvPr/>
        </p:nvSpPr>
        <p:spPr bwMode="auto">
          <a:xfrm>
            <a:off x="5756275" y="1854200"/>
            <a:ext cx="2963863" cy="1584325"/>
          </a:xfrm>
          <a:custGeom>
            <a:avLst/>
            <a:gdLst>
              <a:gd name="T0" fmla="*/ 2147483647 w 423"/>
              <a:gd name="T1" fmla="*/ 2147483647 h 226"/>
              <a:gd name="T2" fmla="*/ 2147483647 w 423"/>
              <a:gd name="T3" fmla="*/ 2147483647 h 226"/>
              <a:gd name="T4" fmla="*/ 2147483647 w 423"/>
              <a:gd name="T5" fmla="*/ 2147483647 h 226"/>
              <a:gd name="T6" fmla="*/ 2147483647 w 423"/>
              <a:gd name="T7" fmla="*/ 2147483647 h 226"/>
              <a:gd name="T8" fmla="*/ 2147483647 w 423"/>
              <a:gd name="T9" fmla="*/ 2147483647 h 226"/>
              <a:gd name="T10" fmla="*/ 2147483647 w 423"/>
              <a:gd name="T11" fmla="*/ 2147483647 h 226"/>
              <a:gd name="T12" fmla="*/ 2147483647 w 423"/>
              <a:gd name="T13" fmla="*/ 2147483647 h 226"/>
              <a:gd name="T14" fmla="*/ 2147483647 w 423"/>
              <a:gd name="T15" fmla="*/ 2147483647 h 226"/>
              <a:gd name="T16" fmla="*/ 2147483647 w 423"/>
              <a:gd name="T17" fmla="*/ 2147483647 h 226"/>
              <a:gd name="T18" fmla="*/ 2147483647 w 423"/>
              <a:gd name="T19" fmla="*/ 2147483647 h 226"/>
              <a:gd name="T20" fmla="*/ 2147483647 w 423"/>
              <a:gd name="T21" fmla="*/ 2147483647 h 226"/>
              <a:gd name="T22" fmla="*/ 2147483647 w 423"/>
              <a:gd name="T23" fmla="*/ 2147483647 h 226"/>
              <a:gd name="T24" fmla="*/ 2147483647 w 423"/>
              <a:gd name="T25" fmla="*/ 2147483647 h 226"/>
              <a:gd name="T26" fmla="*/ 2147483647 w 423"/>
              <a:gd name="T27" fmla="*/ 2147483647 h 226"/>
              <a:gd name="T28" fmla="*/ 2147483647 w 423"/>
              <a:gd name="T29" fmla="*/ 2147483647 h 226"/>
              <a:gd name="T30" fmla="*/ 2147483647 w 423"/>
              <a:gd name="T31" fmla="*/ 2147483647 h 226"/>
              <a:gd name="T32" fmla="*/ 2147483647 w 423"/>
              <a:gd name="T33" fmla="*/ 2147483647 h 226"/>
              <a:gd name="T34" fmla="*/ 2147483647 w 423"/>
              <a:gd name="T35" fmla="*/ 2147483647 h 226"/>
              <a:gd name="T36" fmla="*/ 2147483647 w 423"/>
              <a:gd name="T37" fmla="*/ 2147483647 h 226"/>
              <a:gd name="T38" fmla="*/ 2147483647 w 423"/>
              <a:gd name="T39" fmla="*/ 2147483647 h 226"/>
              <a:gd name="T40" fmla="*/ 2147483647 w 423"/>
              <a:gd name="T41" fmla="*/ 2147483647 h 226"/>
              <a:gd name="T42" fmla="*/ 2147483647 w 423"/>
              <a:gd name="T43" fmla="*/ 2147483647 h 226"/>
              <a:gd name="T44" fmla="*/ 2147483647 w 423"/>
              <a:gd name="T45" fmla="*/ 2147483647 h 226"/>
              <a:gd name="T46" fmla="*/ 2147483647 w 423"/>
              <a:gd name="T47" fmla="*/ 2147483647 h 226"/>
              <a:gd name="T48" fmla="*/ 2147483647 w 423"/>
              <a:gd name="T49" fmla="*/ 2147483647 h 226"/>
              <a:gd name="T50" fmla="*/ 2147483647 w 423"/>
              <a:gd name="T51" fmla="*/ 2147483647 h 226"/>
              <a:gd name="T52" fmla="*/ 2147483647 w 423"/>
              <a:gd name="T53" fmla="*/ 2147483647 h 226"/>
              <a:gd name="T54" fmla="*/ 2147483647 w 423"/>
              <a:gd name="T55" fmla="*/ 2147483647 h 226"/>
              <a:gd name="T56" fmla="*/ 2147483647 w 423"/>
              <a:gd name="T57" fmla="*/ 2147483647 h 226"/>
              <a:gd name="T58" fmla="*/ 2147483647 w 423"/>
              <a:gd name="T59" fmla="*/ 2147483647 h 226"/>
              <a:gd name="T60" fmla="*/ 2147483647 w 423"/>
              <a:gd name="T61" fmla="*/ 2147483647 h 226"/>
              <a:gd name="T62" fmla="*/ 2147483647 w 423"/>
              <a:gd name="T63" fmla="*/ 2147483647 h 226"/>
              <a:gd name="T64" fmla="*/ 2147483647 w 423"/>
              <a:gd name="T65" fmla="*/ 2147483647 h 226"/>
              <a:gd name="T66" fmla="*/ 2147483647 w 423"/>
              <a:gd name="T67" fmla="*/ 2147483647 h 226"/>
              <a:gd name="T68" fmla="*/ 2147483647 w 423"/>
              <a:gd name="T69" fmla="*/ 0 h 226"/>
              <a:gd name="T70" fmla="*/ 2147483647 w 423"/>
              <a:gd name="T71" fmla="*/ 0 h 22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423"/>
              <a:gd name="T109" fmla="*/ 0 h 226"/>
              <a:gd name="T110" fmla="*/ 423 w 423"/>
              <a:gd name="T111" fmla="*/ 226 h 22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423" h="226">
                <a:moveTo>
                  <a:pt x="0" y="226"/>
                </a:moveTo>
                <a:lnTo>
                  <a:pt x="6" y="147"/>
                </a:lnTo>
                <a:lnTo>
                  <a:pt x="12" y="115"/>
                </a:lnTo>
                <a:lnTo>
                  <a:pt x="18" y="96"/>
                </a:lnTo>
                <a:lnTo>
                  <a:pt x="24" y="83"/>
                </a:lnTo>
                <a:lnTo>
                  <a:pt x="30" y="73"/>
                </a:lnTo>
                <a:lnTo>
                  <a:pt x="35" y="65"/>
                </a:lnTo>
                <a:lnTo>
                  <a:pt x="41" y="59"/>
                </a:lnTo>
                <a:lnTo>
                  <a:pt x="47" y="53"/>
                </a:lnTo>
                <a:lnTo>
                  <a:pt x="53" y="49"/>
                </a:lnTo>
                <a:lnTo>
                  <a:pt x="59" y="45"/>
                </a:lnTo>
                <a:lnTo>
                  <a:pt x="65" y="41"/>
                </a:lnTo>
                <a:lnTo>
                  <a:pt x="71" y="39"/>
                </a:lnTo>
                <a:lnTo>
                  <a:pt x="77" y="36"/>
                </a:lnTo>
                <a:lnTo>
                  <a:pt x="82" y="33"/>
                </a:lnTo>
                <a:lnTo>
                  <a:pt x="88" y="31"/>
                </a:lnTo>
                <a:lnTo>
                  <a:pt x="94" y="29"/>
                </a:lnTo>
                <a:lnTo>
                  <a:pt x="100" y="28"/>
                </a:lnTo>
                <a:lnTo>
                  <a:pt x="106" y="26"/>
                </a:lnTo>
                <a:lnTo>
                  <a:pt x="112" y="25"/>
                </a:lnTo>
                <a:lnTo>
                  <a:pt x="118" y="23"/>
                </a:lnTo>
                <a:lnTo>
                  <a:pt x="124" y="22"/>
                </a:lnTo>
                <a:lnTo>
                  <a:pt x="129" y="21"/>
                </a:lnTo>
                <a:lnTo>
                  <a:pt x="135" y="20"/>
                </a:lnTo>
                <a:lnTo>
                  <a:pt x="141" y="19"/>
                </a:lnTo>
                <a:lnTo>
                  <a:pt x="147" y="18"/>
                </a:lnTo>
                <a:lnTo>
                  <a:pt x="153" y="17"/>
                </a:lnTo>
                <a:lnTo>
                  <a:pt x="159" y="16"/>
                </a:lnTo>
                <a:lnTo>
                  <a:pt x="165" y="15"/>
                </a:lnTo>
                <a:lnTo>
                  <a:pt x="171" y="14"/>
                </a:lnTo>
                <a:lnTo>
                  <a:pt x="176" y="14"/>
                </a:lnTo>
                <a:lnTo>
                  <a:pt x="182" y="13"/>
                </a:lnTo>
                <a:lnTo>
                  <a:pt x="188" y="12"/>
                </a:lnTo>
                <a:lnTo>
                  <a:pt x="194" y="12"/>
                </a:lnTo>
                <a:lnTo>
                  <a:pt x="200" y="11"/>
                </a:lnTo>
                <a:lnTo>
                  <a:pt x="206" y="10"/>
                </a:lnTo>
                <a:lnTo>
                  <a:pt x="212" y="10"/>
                </a:lnTo>
                <a:lnTo>
                  <a:pt x="218" y="9"/>
                </a:lnTo>
                <a:lnTo>
                  <a:pt x="223" y="9"/>
                </a:lnTo>
                <a:lnTo>
                  <a:pt x="229" y="9"/>
                </a:lnTo>
                <a:lnTo>
                  <a:pt x="235" y="8"/>
                </a:lnTo>
                <a:lnTo>
                  <a:pt x="241" y="8"/>
                </a:lnTo>
                <a:lnTo>
                  <a:pt x="247" y="7"/>
                </a:lnTo>
                <a:lnTo>
                  <a:pt x="253" y="7"/>
                </a:lnTo>
                <a:lnTo>
                  <a:pt x="259" y="6"/>
                </a:lnTo>
                <a:lnTo>
                  <a:pt x="265" y="6"/>
                </a:lnTo>
                <a:lnTo>
                  <a:pt x="270" y="6"/>
                </a:lnTo>
                <a:lnTo>
                  <a:pt x="276" y="5"/>
                </a:lnTo>
                <a:lnTo>
                  <a:pt x="282" y="5"/>
                </a:lnTo>
                <a:lnTo>
                  <a:pt x="288" y="5"/>
                </a:lnTo>
                <a:lnTo>
                  <a:pt x="294" y="5"/>
                </a:lnTo>
                <a:lnTo>
                  <a:pt x="300" y="4"/>
                </a:lnTo>
                <a:lnTo>
                  <a:pt x="306" y="4"/>
                </a:lnTo>
                <a:lnTo>
                  <a:pt x="312" y="4"/>
                </a:lnTo>
                <a:lnTo>
                  <a:pt x="317" y="3"/>
                </a:lnTo>
                <a:lnTo>
                  <a:pt x="323" y="3"/>
                </a:lnTo>
                <a:lnTo>
                  <a:pt x="329" y="3"/>
                </a:lnTo>
                <a:lnTo>
                  <a:pt x="335" y="3"/>
                </a:lnTo>
                <a:lnTo>
                  <a:pt x="341" y="2"/>
                </a:lnTo>
                <a:lnTo>
                  <a:pt x="347" y="2"/>
                </a:lnTo>
                <a:lnTo>
                  <a:pt x="353" y="2"/>
                </a:lnTo>
                <a:lnTo>
                  <a:pt x="359" y="2"/>
                </a:lnTo>
                <a:lnTo>
                  <a:pt x="364" y="2"/>
                </a:lnTo>
                <a:lnTo>
                  <a:pt x="370" y="1"/>
                </a:lnTo>
                <a:lnTo>
                  <a:pt x="376" y="1"/>
                </a:lnTo>
                <a:lnTo>
                  <a:pt x="382" y="1"/>
                </a:lnTo>
                <a:lnTo>
                  <a:pt x="388" y="1"/>
                </a:lnTo>
                <a:lnTo>
                  <a:pt x="394" y="1"/>
                </a:lnTo>
                <a:lnTo>
                  <a:pt x="400" y="1"/>
                </a:lnTo>
                <a:lnTo>
                  <a:pt x="406" y="0"/>
                </a:lnTo>
                <a:lnTo>
                  <a:pt x="412" y="0"/>
                </a:lnTo>
                <a:lnTo>
                  <a:pt x="417" y="0"/>
                </a:lnTo>
                <a:lnTo>
                  <a:pt x="423" y="0"/>
                </a:lnTo>
              </a:path>
            </a:pathLst>
          </a:custGeom>
          <a:noFill/>
          <a:ln w="635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9434" name="Freeform 106"/>
          <p:cNvSpPr>
            <a:spLocks/>
          </p:cNvSpPr>
          <p:nvPr/>
        </p:nvSpPr>
        <p:spPr bwMode="auto">
          <a:xfrm>
            <a:off x="5756275" y="1831975"/>
            <a:ext cx="2963863" cy="1606550"/>
          </a:xfrm>
          <a:custGeom>
            <a:avLst/>
            <a:gdLst>
              <a:gd name="T0" fmla="*/ 2147483647 w 423"/>
              <a:gd name="T1" fmla="*/ 2147483647 h 229"/>
              <a:gd name="T2" fmla="*/ 2147483647 w 423"/>
              <a:gd name="T3" fmla="*/ 2147483647 h 229"/>
              <a:gd name="T4" fmla="*/ 2147483647 w 423"/>
              <a:gd name="T5" fmla="*/ 2147483647 h 229"/>
              <a:gd name="T6" fmla="*/ 2147483647 w 423"/>
              <a:gd name="T7" fmla="*/ 2147483647 h 229"/>
              <a:gd name="T8" fmla="*/ 2147483647 w 423"/>
              <a:gd name="T9" fmla="*/ 2147483647 h 229"/>
              <a:gd name="T10" fmla="*/ 2147483647 w 423"/>
              <a:gd name="T11" fmla="*/ 2147483647 h 229"/>
              <a:gd name="T12" fmla="*/ 2147483647 w 423"/>
              <a:gd name="T13" fmla="*/ 2147483647 h 229"/>
              <a:gd name="T14" fmla="*/ 2147483647 w 423"/>
              <a:gd name="T15" fmla="*/ 2147483647 h 229"/>
              <a:gd name="T16" fmla="*/ 2147483647 w 423"/>
              <a:gd name="T17" fmla="*/ 2147483647 h 229"/>
              <a:gd name="T18" fmla="*/ 2147483647 w 423"/>
              <a:gd name="T19" fmla="*/ 2147483647 h 229"/>
              <a:gd name="T20" fmla="*/ 2147483647 w 423"/>
              <a:gd name="T21" fmla="*/ 2147483647 h 229"/>
              <a:gd name="T22" fmla="*/ 2147483647 w 423"/>
              <a:gd name="T23" fmla="*/ 2147483647 h 229"/>
              <a:gd name="T24" fmla="*/ 2147483647 w 423"/>
              <a:gd name="T25" fmla="*/ 2147483647 h 229"/>
              <a:gd name="T26" fmla="*/ 2147483647 w 423"/>
              <a:gd name="T27" fmla="*/ 2147483647 h 229"/>
              <a:gd name="T28" fmla="*/ 2147483647 w 423"/>
              <a:gd name="T29" fmla="*/ 2147483647 h 229"/>
              <a:gd name="T30" fmla="*/ 2147483647 w 423"/>
              <a:gd name="T31" fmla="*/ 2147483647 h 229"/>
              <a:gd name="T32" fmla="*/ 2147483647 w 423"/>
              <a:gd name="T33" fmla="*/ 2147483647 h 229"/>
              <a:gd name="T34" fmla="*/ 2147483647 w 423"/>
              <a:gd name="T35" fmla="*/ 2147483647 h 229"/>
              <a:gd name="T36" fmla="*/ 2147483647 w 423"/>
              <a:gd name="T37" fmla="*/ 2147483647 h 229"/>
              <a:gd name="T38" fmla="*/ 2147483647 w 423"/>
              <a:gd name="T39" fmla="*/ 2147483647 h 229"/>
              <a:gd name="T40" fmla="*/ 2147483647 w 423"/>
              <a:gd name="T41" fmla="*/ 2147483647 h 229"/>
              <a:gd name="T42" fmla="*/ 2147483647 w 423"/>
              <a:gd name="T43" fmla="*/ 2147483647 h 229"/>
              <a:gd name="T44" fmla="*/ 2147483647 w 423"/>
              <a:gd name="T45" fmla="*/ 2147483647 h 229"/>
              <a:gd name="T46" fmla="*/ 2147483647 w 423"/>
              <a:gd name="T47" fmla="*/ 2147483647 h 229"/>
              <a:gd name="T48" fmla="*/ 2147483647 w 423"/>
              <a:gd name="T49" fmla="*/ 2147483647 h 229"/>
              <a:gd name="T50" fmla="*/ 2147483647 w 423"/>
              <a:gd name="T51" fmla="*/ 2147483647 h 229"/>
              <a:gd name="T52" fmla="*/ 2147483647 w 423"/>
              <a:gd name="T53" fmla="*/ 2147483647 h 229"/>
              <a:gd name="T54" fmla="*/ 2147483647 w 423"/>
              <a:gd name="T55" fmla="*/ 2147483647 h 229"/>
              <a:gd name="T56" fmla="*/ 2147483647 w 423"/>
              <a:gd name="T57" fmla="*/ 2147483647 h 229"/>
              <a:gd name="T58" fmla="*/ 2147483647 w 423"/>
              <a:gd name="T59" fmla="*/ 2147483647 h 229"/>
              <a:gd name="T60" fmla="*/ 2147483647 w 423"/>
              <a:gd name="T61" fmla="*/ 2147483647 h 229"/>
              <a:gd name="T62" fmla="*/ 2147483647 w 423"/>
              <a:gd name="T63" fmla="*/ 2147483647 h 229"/>
              <a:gd name="T64" fmla="*/ 2147483647 w 423"/>
              <a:gd name="T65" fmla="*/ 2147483647 h 229"/>
              <a:gd name="T66" fmla="*/ 2147483647 w 423"/>
              <a:gd name="T67" fmla="*/ 0 h 229"/>
              <a:gd name="T68" fmla="*/ 2147483647 w 423"/>
              <a:gd name="T69" fmla="*/ 0 h 229"/>
              <a:gd name="T70" fmla="*/ 2147483647 w 423"/>
              <a:gd name="T71" fmla="*/ 0 h 22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423"/>
              <a:gd name="T109" fmla="*/ 0 h 229"/>
              <a:gd name="T110" fmla="*/ 423 w 423"/>
              <a:gd name="T111" fmla="*/ 229 h 229"/>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423" h="229">
                <a:moveTo>
                  <a:pt x="0" y="229"/>
                </a:moveTo>
                <a:lnTo>
                  <a:pt x="6" y="128"/>
                </a:lnTo>
                <a:lnTo>
                  <a:pt x="12" y="97"/>
                </a:lnTo>
                <a:lnTo>
                  <a:pt x="18" y="79"/>
                </a:lnTo>
                <a:lnTo>
                  <a:pt x="24" y="67"/>
                </a:lnTo>
                <a:lnTo>
                  <a:pt x="30" y="58"/>
                </a:lnTo>
                <a:lnTo>
                  <a:pt x="35" y="51"/>
                </a:lnTo>
                <a:lnTo>
                  <a:pt x="41" y="46"/>
                </a:lnTo>
                <a:lnTo>
                  <a:pt x="47" y="42"/>
                </a:lnTo>
                <a:lnTo>
                  <a:pt x="53" y="38"/>
                </a:lnTo>
                <a:lnTo>
                  <a:pt x="59" y="35"/>
                </a:lnTo>
                <a:lnTo>
                  <a:pt x="65" y="32"/>
                </a:lnTo>
                <a:lnTo>
                  <a:pt x="71" y="29"/>
                </a:lnTo>
                <a:lnTo>
                  <a:pt x="77" y="27"/>
                </a:lnTo>
                <a:lnTo>
                  <a:pt x="82" y="25"/>
                </a:lnTo>
                <a:lnTo>
                  <a:pt x="88" y="24"/>
                </a:lnTo>
                <a:lnTo>
                  <a:pt x="94" y="22"/>
                </a:lnTo>
                <a:lnTo>
                  <a:pt x="100" y="21"/>
                </a:lnTo>
                <a:lnTo>
                  <a:pt x="106" y="20"/>
                </a:lnTo>
                <a:lnTo>
                  <a:pt x="112" y="18"/>
                </a:lnTo>
                <a:lnTo>
                  <a:pt x="118" y="17"/>
                </a:lnTo>
                <a:lnTo>
                  <a:pt x="124" y="16"/>
                </a:lnTo>
                <a:lnTo>
                  <a:pt x="129" y="15"/>
                </a:lnTo>
                <a:lnTo>
                  <a:pt x="135" y="15"/>
                </a:lnTo>
                <a:lnTo>
                  <a:pt x="141" y="14"/>
                </a:lnTo>
                <a:lnTo>
                  <a:pt x="147" y="13"/>
                </a:lnTo>
                <a:lnTo>
                  <a:pt x="153" y="12"/>
                </a:lnTo>
                <a:lnTo>
                  <a:pt x="159" y="12"/>
                </a:lnTo>
                <a:lnTo>
                  <a:pt x="165" y="11"/>
                </a:lnTo>
                <a:lnTo>
                  <a:pt x="171" y="10"/>
                </a:lnTo>
                <a:lnTo>
                  <a:pt x="176" y="10"/>
                </a:lnTo>
                <a:lnTo>
                  <a:pt x="182" y="9"/>
                </a:lnTo>
                <a:lnTo>
                  <a:pt x="188" y="9"/>
                </a:lnTo>
                <a:lnTo>
                  <a:pt x="194" y="8"/>
                </a:lnTo>
                <a:lnTo>
                  <a:pt x="200" y="8"/>
                </a:lnTo>
                <a:lnTo>
                  <a:pt x="206" y="8"/>
                </a:lnTo>
                <a:lnTo>
                  <a:pt x="212" y="7"/>
                </a:lnTo>
                <a:lnTo>
                  <a:pt x="218" y="7"/>
                </a:lnTo>
                <a:lnTo>
                  <a:pt x="223" y="6"/>
                </a:lnTo>
                <a:lnTo>
                  <a:pt x="229" y="6"/>
                </a:lnTo>
                <a:lnTo>
                  <a:pt x="235" y="6"/>
                </a:lnTo>
                <a:lnTo>
                  <a:pt x="241" y="6"/>
                </a:lnTo>
                <a:lnTo>
                  <a:pt x="247" y="5"/>
                </a:lnTo>
                <a:lnTo>
                  <a:pt x="253" y="5"/>
                </a:lnTo>
                <a:lnTo>
                  <a:pt x="259" y="5"/>
                </a:lnTo>
                <a:lnTo>
                  <a:pt x="265" y="4"/>
                </a:lnTo>
                <a:lnTo>
                  <a:pt x="270" y="4"/>
                </a:lnTo>
                <a:lnTo>
                  <a:pt x="276" y="4"/>
                </a:lnTo>
                <a:lnTo>
                  <a:pt x="282" y="4"/>
                </a:lnTo>
                <a:lnTo>
                  <a:pt x="288" y="3"/>
                </a:lnTo>
                <a:lnTo>
                  <a:pt x="294" y="3"/>
                </a:lnTo>
                <a:lnTo>
                  <a:pt x="300" y="3"/>
                </a:lnTo>
                <a:lnTo>
                  <a:pt x="306" y="3"/>
                </a:lnTo>
                <a:lnTo>
                  <a:pt x="312" y="3"/>
                </a:lnTo>
                <a:lnTo>
                  <a:pt x="317" y="2"/>
                </a:lnTo>
                <a:lnTo>
                  <a:pt x="323" y="2"/>
                </a:lnTo>
                <a:lnTo>
                  <a:pt x="329" y="2"/>
                </a:lnTo>
                <a:lnTo>
                  <a:pt x="335" y="2"/>
                </a:lnTo>
                <a:lnTo>
                  <a:pt x="341" y="2"/>
                </a:lnTo>
                <a:lnTo>
                  <a:pt x="347" y="2"/>
                </a:lnTo>
                <a:lnTo>
                  <a:pt x="353" y="1"/>
                </a:lnTo>
                <a:lnTo>
                  <a:pt x="359" y="1"/>
                </a:lnTo>
                <a:lnTo>
                  <a:pt x="364" y="1"/>
                </a:lnTo>
                <a:lnTo>
                  <a:pt x="370" y="1"/>
                </a:lnTo>
                <a:lnTo>
                  <a:pt x="376" y="1"/>
                </a:lnTo>
                <a:lnTo>
                  <a:pt x="382" y="1"/>
                </a:lnTo>
                <a:lnTo>
                  <a:pt x="388" y="1"/>
                </a:lnTo>
                <a:lnTo>
                  <a:pt x="394" y="0"/>
                </a:lnTo>
                <a:lnTo>
                  <a:pt x="400" y="0"/>
                </a:lnTo>
                <a:lnTo>
                  <a:pt x="406" y="0"/>
                </a:lnTo>
                <a:lnTo>
                  <a:pt x="412" y="0"/>
                </a:lnTo>
                <a:lnTo>
                  <a:pt x="417" y="0"/>
                </a:lnTo>
                <a:lnTo>
                  <a:pt x="423" y="0"/>
                </a:lnTo>
              </a:path>
            </a:pathLst>
          </a:custGeom>
          <a:noFill/>
          <a:ln w="635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9435" name="Freeform 107"/>
          <p:cNvSpPr>
            <a:spLocks/>
          </p:cNvSpPr>
          <p:nvPr/>
        </p:nvSpPr>
        <p:spPr bwMode="auto">
          <a:xfrm>
            <a:off x="5756275" y="1979613"/>
            <a:ext cx="2963863" cy="1458912"/>
          </a:xfrm>
          <a:custGeom>
            <a:avLst/>
            <a:gdLst>
              <a:gd name="T0" fmla="*/ 2147483647 w 423"/>
              <a:gd name="T1" fmla="*/ 2147483647 h 208"/>
              <a:gd name="T2" fmla="*/ 2147483647 w 423"/>
              <a:gd name="T3" fmla="*/ 2147483647 h 208"/>
              <a:gd name="T4" fmla="*/ 2147483647 w 423"/>
              <a:gd name="T5" fmla="*/ 2147483647 h 208"/>
              <a:gd name="T6" fmla="*/ 2147483647 w 423"/>
              <a:gd name="T7" fmla="*/ 2147483647 h 208"/>
              <a:gd name="T8" fmla="*/ 2147483647 w 423"/>
              <a:gd name="T9" fmla="*/ 2147483647 h 208"/>
              <a:gd name="T10" fmla="*/ 2147483647 w 423"/>
              <a:gd name="T11" fmla="*/ 2147483647 h 208"/>
              <a:gd name="T12" fmla="*/ 2147483647 w 423"/>
              <a:gd name="T13" fmla="*/ 2147483647 h 208"/>
              <a:gd name="T14" fmla="*/ 2147483647 w 423"/>
              <a:gd name="T15" fmla="*/ 2147483647 h 208"/>
              <a:gd name="T16" fmla="*/ 2147483647 w 423"/>
              <a:gd name="T17" fmla="*/ 2147483647 h 208"/>
              <a:gd name="T18" fmla="*/ 2147483647 w 423"/>
              <a:gd name="T19" fmla="*/ 2147483647 h 208"/>
              <a:gd name="T20" fmla="*/ 2147483647 w 423"/>
              <a:gd name="T21" fmla="*/ 2147483647 h 208"/>
              <a:gd name="T22" fmla="*/ 2147483647 w 423"/>
              <a:gd name="T23" fmla="*/ 2147483647 h 208"/>
              <a:gd name="T24" fmla="*/ 2147483647 w 423"/>
              <a:gd name="T25" fmla="*/ 2147483647 h 208"/>
              <a:gd name="T26" fmla="*/ 2147483647 w 423"/>
              <a:gd name="T27" fmla="*/ 2147483647 h 208"/>
              <a:gd name="T28" fmla="*/ 2147483647 w 423"/>
              <a:gd name="T29" fmla="*/ 2147483647 h 208"/>
              <a:gd name="T30" fmla="*/ 2147483647 w 423"/>
              <a:gd name="T31" fmla="*/ 2147483647 h 208"/>
              <a:gd name="T32" fmla="*/ 2147483647 w 423"/>
              <a:gd name="T33" fmla="*/ 2147483647 h 208"/>
              <a:gd name="T34" fmla="*/ 2147483647 w 423"/>
              <a:gd name="T35" fmla="*/ 2147483647 h 208"/>
              <a:gd name="T36" fmla="*/ 2147483647 w 423"/>
              <a:gd name="T37" fmla="*/ 2147483647 h 208"/>
              <a:gd name="T38" fmla="*/ 2147483647 w 423"/>
              <a:gd name="T39" fmla="*/ 2147483647 h 208"/>
              <a:gd name="T40" fmla="*/ 2147483647 w 423"/>
              <a:gd name="T41" fmla="*/ 2147483647 h 208"/>
              <a:gd name="T42" fmla="*/ 2147483647 w 423"/>
              <a:gd name="T43" fmla="*/ 2147483647 h 208"/>
              <a:gd name="T44" fmla="*/ 2147483647 w 423"/>
              <a:gd name="T45" fmla="*/ 2147483647 h 208"/>
              <a:gd name="T46" fmla="*/ 2147483647 w 423"/>
              <a:gd name="T47" fmla="*/ 2147483647 h 208"/>
              <a:gd name="T48" fmla="*/ 2147483647 w 423"/>
              <a:gd name="T49" fmla="*/ 2147483647 h 208"/>
              <a:gd name="T50" fmla="*/ 2147483647 w 423"/>
              <a:gd name="T51" fmla="*/ 2147483647 h 208"/>
              <a:gd name="T52" fmla="*/ 2147483647 w 423"/>
              <a:gd name="T53" fmla="*/ 2147483647 h 208"/>
              <a:gd name="T54" fmla="*/ 2147483647 w 423"/>
              <a:gd name="T55" fmla="*/ 2147483647 h 208"/>
              <a:gd name="T56" fmla="*/ 2147483647 w 423"/>
              <a:gd name="T57" fmla="*/ 2147483647 h 208"/>
              <a:gd name="T58" fmla="*/ 2147483647 w 423"/>
              <a:gd name="T59" fmla="*/ 2147483647 h 208"/>
              <a:gd name="T60" fmla="*/ 2147483647 w 423"/>
              <a:gd name="T61" fmla="*/ 2147483647 h 208"/>
              <a:gd name="T62" fmla="*/ 2147483647 w 423"/>
              <a:gd name="T63" fmla="*/ 2147483647 h 208"/>
              <a:gd name="T64" fmla="*/ 2147483647 w 423"/>
              <a:gd name="T65" fmla="*/ 2147483647 h 208"/>
              <a:gd name="T66" fmla="*/ 2147483647 w 423"/>
              <a:gd name="T67" fmla="*/ 2147483647 h 208"/>
              <a:gd name="T68" fmla="*/ 2147483647 w 423"/>
              <a:gd name="T69" fmla="*/ 2147483647 h 208"/>
              <a:gd name="T70" fmla="*/ 2147483647 w 423"/>
              <a:gd name="T71" fmla="*/ 2147483647 h 208"/>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423"/>
              <a:gd name="T109" fmla="*/ 0 h 208"/>
              <a:gd name="T110" fmla="*/ 423 w 423"/>
              <a:gd name="T111" fmla="*/ 208 h 208"/>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423" h="208">
                <a:moveTo>
                  <a:pt x="0" y="208"/>
                </a:moveTo>
                <a:lnTo>
                  <a:pt x="6" y="176"/>
                </a:lnTo>
                <a:lnTo>
                  <a:pt x="12" y="154"/>
                </a:lnTo>
                <a:lnTo>
                  <a:pt x="18" y="137"/>
                </a:lnTo>
                <a:lnTo>
                  <a:pt x="24" y="124"/>
                </a:lnTo>
                <a:lnTo>
                  <a:pt x="30" y="113"/>
                </a:lnTo>
                <a:lnTo>
                  <a:pt x="35" y="104"/>
                </a:lnTo>
                <a:lnTo>
                  <a:pt x="41" y="97"/>
                </a:lnTo>
                <a:lnTo>
                  <a:pt x="47" y="90"/>
                </a:lnTo>
                <a:lnTo>
                  <a:pt x="53" y="84"/>
                </a:lnTo>
                <a:lnTo>
                  <a:pt x="59" y="79"/>
                </a:lnTo>
                <a:lnTo>
                  <a:pt x="65" y="74"/>
                </a:lnTo>
                <a:lnTo>
                  <a:pt x="71" y="70"/>
                </a:lnTo>
                <a:lnTo>
                  <a:pt x="77" y="66"/>
                </a:lnTo>
                <a:lnTo>
                  <a:pt x="82" y="62"/>
                </a:lnTo>
                <a:lnTo>
                  <a:pt x="88" y="59"/>
                </a:lnTo>
                <a:lnTo>
                  <a:pt x="94" y="56"/>
                </a:lnTo>
                <a:lnTo>
                  <a:pt x="100" y="53"/>
                </a:lnTo>
                <a:lnTo>
                  <a:pt x="106" y="51"/>
                </a:lnTo>
                <a:lnTo>
                  <a:pt x="112" y="48"/>
                </a:lnTo>
                <a:lnTo>
                  <a:pt x="118" y="46"/>
                </a:lnTo>
                <a:lnTo>
                  <a:pt x="124" y="44"/>
                </a:lnTo>
                <a:lnTo>
                  <a:pt x="129" y="42"/>
                </a:lnTo>
                <a:lnTo>
                  <a:pt x="135" y="40"/>
                </a:lnTo>
                <a:lnTo>
                  <a:pt x="141" y="38"/>
                </a:lnTo>
                <a:lnTo>
                  <a:pt x="147" y="36"/>
                </a:lnTo>
                <a:lnTo>
                  <a:pt x="153" y="35"/>
                </a:lnTo>
                <a:lnTo>
                  <a:pt x="159" y="33"/>
                </a:lnTo>
                <a:lnTo>
                  <a:pt x="165" y="32"/>
                </a:lnTo>
                <a:lnTo>
                  <a:pt x="171" y="30"/>
                </a:lnTo>
                <a:lnTo>
                  <a:pt x="176" y="29"/>
                </a:lnTo>
                <a:lnTo>
                  <a:pt x="182" y="27"/>
                </a:lnTo>
                <a:lnTo>
                  <a:pt x="188" y="26"/>
                </a:lnTo>
                <a:lnTo>
                  <a:pt x="194" y="25"/>
                </a:lnTo>
                <a:lnTo>
                  <a:pt x="200" y="24"/>
                </a:lnTo>
                <a:lnTo>
                  <a:pt x="206" y="23"/>
                </a:lnTo>
                <a:lnTo>
                  <a:pt x="212" y="22"/>
                </a:lnTo>
                <a:lnTo>
                  <a:pt x="218" y="21"/>
                </a:lnTo>
                <a:lnTo>
                  <a:pt x="223" y="20"/>
                </a:lnTo>
                <a:lnTo>
                  <a:pt x="229" y="19"/>
                </a:lnTo>
                <a:lnTo>
                  <a:pt x="235" y="18"/>
                </a:lnTo>
                <a:lnTo>
                  <a:pt x="241" y="17"/>
                </a:lnTo>
                <a:lnTo>
                  <a:pt x="247" y="16"/>
                </a:lnTo>
                <a:lnTo>
                  <a:pt x="253" y="16"/>
                </a:lnTo>
                <a:lnTo>
                  <a:pt x="259" y="15"/>
                </a:lnTo>
                <a:lnTo>
                  <a:pt x="265" y="14"/>
                </a:lnTo>
                <a:lnTo>
                  <a:pt x="270" y="13"/>
                </a:lnTo>
                <a:lnTo>
                  <a:pt x="276" y="13"/>
                </a:lnTo>
                <a:lnTo>
                  <a:pt x="282" y="12"/>
                </a:lnTo>
                <a:lnTo>
                  <a:pt x="288" y="11"/>
                </a:lnTo>
                <a:lnTo>
                  <a:pt x="294" y="11"/>
                </a:lnTo>
                <a:lnTo>
                  <a:pt x="300" y="10"/>
                </a:lnTo>
                <a:lnTo>
                  <a:pt x="306" y="10"/>
                </a:lnTo>
                <a:lnTo>
                  <a:pt x="312" y="9"/>
                </a:lnTo>
                <a:lnTo>
                  <a:pt x="317" y="8"/>
                </a:lnTo>
                <a:lnTo>
                  <a:pt x="323" y="8"/>
                </a:lnTo>
                <a:lnTo>
                  <a:pt x="329" y="7"/>
                </a:lnTo>
                <a:lnTo>
                  <a:pt x="335" y="7"/>
                </a:lnTo>
                <a:lnTo>
                  <a:pt x="341" y="6"/>
                </a:lnTo>
                <a:lnTo>
                  <a:pt x="347" y="6"/>
                </a:lnTo>
                <a:lnTo>
                  <a:pt x="353" y="5"/>
                </a:lnTo>
                <a:lnTo>
                  <a:pt x="359" y="5"/>
                </a:lnTo>
                <a:lnTo>
                  <a:pt x="364" y="4"/>
                </a:lnTo>
                <a:lnTo>
                  <a:pt x="370" y="4"/>
                </a:lnTo>
                <a:lnTo>
                  <a:pt x="376" y="4"/>
                </a:lnTo>
                <a:lnTo>
                  <a:pt x="382" y="3"/>
                </a:lnTo>
                <a:lnTo>
                  <a:pt x="388" y="3"/>
                </a:lnTo>
                <a:lnTo>
                  <a:pt x="394" y="2"/>
                </a:lnTo>
                <a:lnTo>
                  <a:pt x="400" y="2"/>
                </a:lnTo>
                <a:lnTo>
                  <a:pt x="406" y="2"/>
                </a:lnTo>
                <a:lnTo>
                  <a:pt x="412" y="1"/>
                </a:lnTo>
                <a:lnTo>
                  <a:pt x="417" y="1"/>
                </a:lnTo>
                <a:lnTo>
                  <a:pt x="423" y="0"/>
                </a:lnTo>
              </a:path>
            </a:pathLst>
          </a:custGeom>
          <a:noFill/>
          <a:ln w="635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9436" name="Freeform 108"/>
          <p:cNvSpPr>
            <a:spLocks/>
          </p:cNvSpPr>
          <p:nvPr/>
        </p:nvSpPr>
        <p:spPr bwMode="auto">
          <a:xfrm>
            <a:off x="5756275" y="1839913"/>
            <a:ext cx="2963863" cy="1598612"/>
          </a:xfrm>
          <a:custGeom>
            <a:avLst/>
            <a:gdLst>
              <a:gd name="T0" fmla="*/ 2147483647 w 423"/>
              <a:gd name="T1" fmla="*/ 2147483647 h 228"/>
              <a:gd name="T2" fmla="*/ 2147483647 w 423"/>
              <a:gd name="T3" fmla="*/ 2147483647 h 228"/>
              <a:gd name="T4" fmla="*/ 2147483647 w 423"/>
              <a:gd name="T5" fmla="*/ 2147483647 h 228"/>
              <a:gd name="T6" fmla="*/ 2147483647 w 423"/>
              <a:gd name="T7" fmla="*/ 2147483647 h 228"/>
              <a:gd name="T8" fmla="*/ 2147483647 w 423"/>
              <a:gd name="T9" fmla="*/ 2147483647 h 228"/>
              <a:gd name="T10" fmla="*/ 2147483647 w 423"/>
              <a:gd name="T11" fmla="*/ 2147483647 h 228"/>
              <a:gd name="T12" fmla="*/ 2147483647 w 423"/>
              <a:gd name="T13" fmla="*/ 2147483647 h 228"/>
              <a:gd name="T14" fmla="*/ 2147483647 w 423"/>
              <a:gd name="T15" fmla="*/ 2147483647 h 228"/>
              <a:gd name="T16" fmla="*/ 2147483647 w 423"/>
              <a:gd name="T17" fmla="*/ 2147483647 h 228"/>
              <a:gd name="T18" fmla="*/ 2147483647 w 423"/>
              <a:gd name="T19" fmla="*/ 2147483647 h 228"/>
              <a:gd name="T20" fmla="*/ 2147483647 w 423"/>
              <a:gd name="T21" fmla="*/ 2147483647 h 228"/>
              <a:gd name="T22" fmla="*/ 2147483647 w 423"/>
              <a:gd name="T23" fmla="*/ 2147483647 h 228"/>
              <a:gd name="T24" fmla="*/ 2147483647 w 423"/>
              <a:gd name="T25" fmla="*/ 2147483647 h 228"/>
              <a:gd name="T26" fmla="*/ 2147483647 w 423"/>
              <a:gd name="T27" fmla="*/ 2147483647 h 228"/>
              <a:gd name="T28" fmla="*/ 2147483647 w 423"/>
              <a:gd name="T29" fmla="*/ 2147483647 h 228"/>
              <a:gd name="T30" fmla="*/ 2147483647 w 423"/>
              <a:gd name="T31" fmla="*/ 2147483647 h 228"/>
              <a:gd name="T32" fmla="*/ 2147483647 w 423"/>
              <a:gd name="T33" fmla="*/ 2147483647 h 228"/>
              <a:gd name="T34" fmla="*/ 2147483647 w 423"/>
              <a:gd name="T35" fmla="*/ 2147483647 h 228"/>
              <a:gd name="T36" fmla="*/ 2147483647 w 423"/>
              <a:gd name="T37" fmla="*/ 2147483647 h 228"/>
              <a:gd name="T38" fmla="*/ 2147483647 w 423"/>
              <a:gd name="T39" fmla="*/ 2147483647 h 228"/>
              <a:gd name="T40" fmla="*/ 2147483647 w 423"/>
              <a:gd name="T41" fmla="*/ 2147483647 h 228"/>
              <a:gd name="T42" fmla="*/ 2147483647 w 423"/>
              <a:gd name="T43" fmla="*/ 2147483647 h 228"/>
              <a:gd name="T44" fmla="*/ 2147483647 w 423"/>
              <a:gd name="T45" fmla="*/ 2147483647 h 228"/>
              <a:gd name="T46" fmla="*/ 2147483647 w 423"/>
              <a:gd name="T47" fmla="*/ 2147483647 h 228"/>
              <a:gd name="T48" fmla="*/ 2147483647 w 423"/>
              <a:gd name="T49" fmla="*/ 2147483647 h 228"/>
              <a:gd name="T50" fmla="*/ 2147483647 w 423"/>
              <a:gd name="T51" fmla="*/ 2147483647 h 228"/>
              <a:gd name="T52" fmla="*/ 2147483647 w 423"/>
              <a:gd name="T53" fmla="*/ 2147483647 h 228"/>
              <a:gd name="T54" fmla="*/ 2147483647 w 423"/>
              <a:gd name="T55" fmla="*/ 2147483647 h 228"/>
              <a:gd name="T56" fmla="*/ 2147483647 w 423"/>
              <a:gd name="T57" fmla="*/ 2147483647 h 228"/>
              <a:gd name="T58" fmla="*/ 2147483647 w 423"/>
              <a:gd name="T59" fmla="*/ 2147483647 h 228"/>
              <a:gd name="T60" fmla="*/ 2147483647 w 423"/>
              <a:gd name="T61" fmla="*/ 2147483647 h 228"/>
              <a:gd name="T62" fmla="*/ 2147483647 w 423"/>
              <a:gd name="T63" fmla="*/ 2147483647 h 228"/>
              <a:gd name="T64" fmla="*/ 2147483647 w 423"/>
              <a:gd name="T65" fmla="*/ 2147483647 h 228"/>
              <a:gd name="T66" fmla="*/ 2147483647 w 423"/>
              <a:gd name="T67" fmla="*/ 2147483647 h 228"/>
              <a:gd name="T68" fmla="*/ 2147483647 w 423"/>
              <a:gd name="T69" fmla="*/ 2147483647 h 228"/>
              <a:gd name="T70" fmla="*/ 2147483647 w 423"/>
              <a:gd name="T71" fmla="*/ 0 h 228"/>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423"/>
              <a:gd name="T109" fmla="*/ 0 h 228"/>
              <a:gd name="T110" fmla="*/ 423 w 423"/>
              <a:gd name="T111" fmla="*/ 228 h 228"/>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423" h="228">
                <a:moveTo>
                  <a:pt x="0" y="228"/>
                </a:moveTo>
                <a:lnTo>
                  <a:pt x="6" y="177"/>
                </a:lnTo>
                <a:lnTo>
                  <a:pt x="12" y="144"/>
                </a:lnTo>
                <a:lnTo>
                  <a:pt x="18" y="121"/>
                </a:lnTo>
                <a:lnTo>
                  <a:pt x="24" y="105"/>
                </a:lnTo>
                <a:lnTo>
                  <a:pt x="30" y="92"/>
                </a:lnTo>
                <a:lnTo>
                  <a:pt x="35" y="82"/>
                </a:lnTo>
                <a:lnTo>
                  <a:pt x="41" y="74"/>
                </a:lnTo>
                <a:lnTo>
                  <a:pt x="47" y="67"/>
                </a:lnTo>
                <a:lnTo>
                  <a:pt x="53" y="61"/>
                </a:lnTo>
                <a:lnTo>
                  <a:pt x="59" y="56"/>
                </a:lnTo>
                <a:lnTo>
                  <a:pt x="65" y="51"/>
                </a:lnTo>
                <a:lnTo>
                  <a:pt x="71" y="47"/>
                </a:lnTo>
                <a:lnTo>
                  <a:pt x="77" y="44"/>
                </a:lnTo>
                <a:lnTo>
                  <a:pt x="82" y="41"/>
                </a:lnTo>
                <a:lnTo>
                  <a:pt x="88" y="38"/>
                </a:lnTo>
                <a:lnTo>
                  <a:pt x="94" y="36"/>
                </a:lnTo>
                <a:lnTo>
                  <a:pt x="100" y="33"/>
                </a:lnTo>
                <a:lnTo>
                  <a:pt x="106" y="31"/>
                </a:lnTo>
                <a:lnTo>
                  <a:pt x="112" y="29"/>
                </a:lnTo>
                <a:lnTo>
                  <a:pt x="118" y="28"/>
                </a:lnTo>
                <a:lnTo>
                  <a:pt x="124" y="26"/>
                </a:lnTo>
                <a:lnTo>
                  <a:pt x="129" y="24"/>
                </a:lnTo>
                <a:lnTo>
                  <a:pt x="135" y="23"/>
                </a:lnTo>
                <a:lnTo>
                  <a:pt x="141" y="22"/>
                </a:lnTo>
                <a:lnTo>
                  <a:pt x="147" y="21"/>
                </a:lnTo>
                <a:lnTo>
                  <a:pt x="153" y="19"/>
                </a:lnTo>
                <a:lnTo>
                  <a:pt x="159" y="18"/>
                </a:lnTo>
                <a:lnTo>
                  <a:pt x="165" y="17"/>
                </a:lnTo>
                <a:lnTo>
                  <a:pt x="171" y="16"/>
                </a:lnTo>
                <a:lnTo>
                  <a:pt x="176" y="16"/>
                </a:lnTo>
                <a:lnTo>
                  <a:pt x="182" y="15"/>
                </a:lnTo>
                <a:lnTo>
                  <a:pt x="188" y="14"/>
                </a:lnTo>
                <a:lnTo>
                  <a:pt x="194" y="13"/>
                </a:lnTo>
                <a:lnTo>
                  <a:pt x="200" y="13"/>
                </a:lnTo>
                <a:lnTo>
                  <a:pt x="206" y="12"/>
                </a:lnTo>
                <a:lnTo>
                  <a:pt x="212" y="11"/>
                </a:lnTo>
                <a:lnTo>
                  <a:pt x="218" y="11"/>
                </a:lnTo>
                <a:lnTo>
                  <a:pt x="223" y="10"/>
                </a:lnTo>
                <a:lnTo>
                  <a:pt x="229" y="10"/>
                </a:lnTo>
                <a:lnTo>
                  <a:pt x="235" y="9"/>
                </a:lnTo>
                <a:lnTo>
                  <a:pt x="241" y="9"/>
                </a:lnTo>
                <a:lnTo>
                  <a:pt x="247" y="8"/>
                </a:lnTo>
                <a:lnTo>
                  <a:pt x="253" y="8"/>
                </a:lnTo>
                <a:lnTo>
                  <a:pt x="259" y="7"/>
                </a:lnTo>
                <a:lnTo>
                  <a:pt x="265" y="7"/>
                </a:lnTo>
                <a:lnTo>
                  <a:pt x="270" y="6"/>
                </a:lnTo>
                <a:lnTo>
                  <a:pt x="276" y="6"/>
                </a:lnTo>
                <a:lnTo>
                  <a:pt x="282" y="6"/>
                </a:lnTo>
                <a:lnTo>
                  <a:pt x="288" y="5"/>
                </a:lnTo>
                <a:lnTo>
                  <a:pt x="294" y="5"/>
                </a:lnTo>
                <a:lnTo>
                  <a:pt x="300" y="5"/>
                </a:lnTo>
                <a:lnTo>
                  <a:pt x="306" y="4"/>
                </a:lnTo>
                <a:lnTo>
                  <a:pt x="312" y="4"/>
                </a:lnTo>
                <a:lnTo>
                  <a:pt x="317" y="4"/>
                </a:lnTo>
                <a:lnTo>
                  <a:pt x="323" y="4"/>
                </a:lnTo>
                <a:lnTo>
                  <a:pt x="329" y="3"/>
                </a:lnTo>
                <a:lnTo>
                  <a:pt x="335" y="3"/>
                </a:lnTo>
                <a:lnTo>
                  <a:pt x="341" y="3"/>
                </a:lnTo>
                <a:lnTo>
                  <a:pt x="347" y="2"/>
                </a:lnTo>
                <a:lnTo>
                  <a:pt x="353" y="2"/>
                </a:lnTo>
                <a:lnTo>
                  <a:pt x="359" y="2"/>
                </a:lnTo>
                <a:lnTo>
                  <a:pt x="364" y="2"/>
                </a:lnTo>
                <a:lnTo>
                  <a:pt x="370" y="2"/>
                </a:lnTo>
                <a:lnTo>
                  <a:pt x="376" y="1"/>
                </a:lnTo>
                <a:lnTo>
                  <a:pt x="382" y="1"/>
                </a:lnTo>
                <a:lnTo>
                  <a:pt x="388" y="1"/>
                </a:lnTo>
                <a:lnTo>
                  <a:pt x="394" y="1"/>
                </a:lnTo>
                <a:lnTo>
                  <a:pt x="400" y="1"/>
                </a:lnTo>
                <a:lnTo>
                  <a:pt x="406" y="1"/>
                </a:lnTo>
                <a:lnTo>
                  <a:pt x="412" y="0"/>
                </a:lnTo>
                <a:lnTo>
                  <a:pt x="417" y="0"/>
                </a:lnTo>
                <a:lnTo>
                  <a:pt x="423" y="0"/>
                </a:lnTo>
              </a:path>
            </a:pathLst>
          </a:custGeom>
          <a:noFill/>
          <a:ln w="635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9437" name="Freeform 109"/>
          <p:cNvSpPr>
            <a:spLocks/>
          </p:cNvSpPr>
          <p:nvPr/>
        </p:nvSpPr>
        <p:spPr bwMode="auto">
          <a:xfrm>
            <a:off x="5756275" y="2000250"/>
            <a:ext cx="2963863" cy="1438275"/>
          </a:xfrm>
          <a:custGeom>
            <a:avLst/>
            <a:gdLst>
              <a:gd name="T0" fmla="*/ 2147483647 w 423"/>
              <a:gd name="T1" fmla="*/ 2147483647 h 205"/>
              <a:gd name="T2" fmla="*/ 2147483647 w 423"/>
              <a:gd name="T3" fmla="*/ 2147483647 h 205"/>
              <a:gd name="T4" fmla="*/ 2147483647 w 423"/>
              <a:gd name="T5" fmla="*/ 2147483647 h 205"/>
              <a:gd name="T6" fmla="*/ 2147483647 w 423"/>
              <a:gd name="T7" fmla="*/ 2147483647 h 205"/>
              <a:gd name="T8" fmla="*/ 2147483647 w 423"/>
              <a:gd name="T9" fmla="*/ 2147483647 h 205"/>
              <a:gd name="T10" fmla="*/ 2147483647 w 423"/>
              <a:gd name="T11" fmla="*/ 2147483647 h 205"/>
              <a:gd name="T12" fmla="*/ 2147483647 w 423"/>
              <a:gd name="T13" fmla="*/ 2147483647 h 205"/>
              <a:gd name="T14" fmla="*/ 2147483647 w 423"/>
              <a:gd name="T15" fmla="*/ 2147483647 h 205"/>
              <a:gd name="T16" fmla="*/ 2147483647 w 423"/>
              <a:gd name="T17" fmla="*/ 2147483647 h 205"/>
              <a:gd name="T18" fmla="*/ 2147483647 w 423"/>
              <a:gd name="T19" fmla="*/ 2147483647 h 205"/>
              <a:gd name="T20" fmla="*/ 2147483647 w 423"/>
              <a:gd name="T21" fmla="*/ 2147483647 h 205"/>
              <a:gd name="T22" fmla="*/ 2147483647 w 423"/>
              <a:gd name="T23" fmla="*/ 2147483647 h 205"/>
              <a:gd name="T24" fmla="*/ 2147483647 w 423"/>
              <a:gd name="T25" fmla="*/ 2147483647 h 205"/>
              <a:gd name="T26" fmla="*/ 2147483647 w 423"/>
              <a:gd name="T27" fmla="*/ 2147483647 h 205"/>
              <a:gd name="T28" fmla="*/ 2147483647 w 423"/>
              <a:gd name="T29" fmla="*/ 2147483647 h 205"/>
              <a:gd name="T30" fmla="*/ 2147483647 w 423"/>
              <a:gd name="T31" fmla="*/ 2147483647 h 205"/>
              <a:gd name="T32" fmla="*/ 2147483647 w 423"/>
              <a:gd name="T33" fmla="*/ 2147483647 h 205"/>
              <a:gd name="T34" fmla="*/ 2147483647 w 423"/>
              <a:gd name="T35" fmla="*/ 2147483647 h 205"/>
              <a:gd name="T36" fmla="*/ 2147483647 w 423"/>
              <a:gd name="T37" fmla="*/ 2147483647 h 205"/>
              <a:gd name="T38" fmla="*/ 2147483647 w 423"/>
              <a:gd name="T39" fmla="*/ 2147483647 h 205"/>
              <a:gd name="T40" fmla="*/ 2147483647 w 423"/>
              <a:gd name="T41" fmla="*/ 2147483647 h 205"/>
              <a:gd name="T42" fmla="*/ 2147483647 w 423"/>
              <a:gd name="T43" fmla="*/ 2147483647 h 205"/>
              <a:gd name="T44" fmla="*/ 2147483647 w 423"/>
              <a:gd name="T45" fmla="*/ 2147483647 h 205"/>
              <a:gd name="T46" fmla="*/ 2147483647 w 423"/>
              <a:gd name="T47" fmla="*/ 2147483647 h 205"/>
              <a:gd name="T48" fmla="*/ 2147483647 w 423"/>
              <a:gd name="T49" fmla="*/ 2147483647 h 205"/>
              <a:gd name="T50" fmla="*/ 2147483647 w 423"/>
              <a:gd name="T51" fmla="*/ 2147483647 h 205"/>
              <a:gd name="T52" fmla="*/ 2147483647 w 423"/>
              <a:gd name="T53" fmla="*/ 2147483647 h 205"/>
              <a:gd name="T54" fmla="*/ 2147483647 w 423"/>
              <a:gd name="T55" fmla="*/ 2147483647 h 205"/>
              <a:gd name="T56" fmla="*/ 2147483647 w 423"/>
              <a:gd name="T57" fmla="*/ 2147483647 h 205"/>
              <a:gd name="T58" fmla="*/ 2147483647 w 423"/>
              <a:gd name="T59" fmla="*/ 2147483647 h 205"/>
              <a:gd name="T60" fmla="*/ 2147483647 w 423"/>
              <a:gd name="T61" fmla="*/ 2147483647 h 205"/>
              <a:gd name="T62" fmla="*/ 2147483647 w 423"/>
              <a:gd name="T63" fmla="*/ 2147483647 h 205"/>
              <a:gd name="T64" fmla="*/ 2147483647 w 423"/>
              <a:gd name="T65" fmla="*/ 2147483647 h 205"/>
              <a:gd name="T66" fmla="*/ 2147483647 w 423"/>
              <a:gd name="T67" fmla="*/ 2147483647 h 205"/>
              <a:gd name="T68" fmla="*/ 2147483647 w 423"/>
              <a:gd name="T69" fmla="*/ 2147483647 h 205"/>
              <a:gd name="T70" fmla="*/ 2147483647 w 423"/>
              <a:gd name="T71" fmla="*/ 2147483647 h 205"/>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423"/>
              <a:gd name="T109" fmla="*/ 0 h 205"/>
              <a:gd name="T110" fmla="*/ 423 w 423"/>
              <a:gd name="T111" fmla="*/ 205 h 205"/>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423" h="205">
                <a:moveTo>
                  <a:pt x="0" y="205"/>
                </a:moveTo>
                <a:lnTo>
                  <a:pt x="6" y="176"/>
                </a:lnTo>
                <a:lnTo>
                  <a:pt x="12" y="155"/>
                </a:lnTo>
                <a:lnTo>
                  <a:pt x="18" y="139"/>
                </a:lnTo>
                <a:lnTo>
                  <a:pt x="24" y="126"/>
                </a:lnTo>
                <a:lnTo>
                  <a:pt x="30" y="116"/>
                </a:lnTo>
                <a:lnTo>
                  <a:pt x="35" y="107"/>
                </a:lnTo>
                <a:lnTo>
                  <a:pt x="41" y="99"/>
                </a:lnTo>
                <a:lnTo>
                  <a:pt x="47" y="92"/>
                </a:lnTo>
                <a:lnTo>
                  <a:pt x="53" y="87"/>
                </a:lnTo>
                <a:lnTo>
                  <a:pt x="59" y="81"/>
                </a:lnTo>
                <a:lnTo>
                  <a:pt x="65" y="77"/>
                </a:lnTo>
                <a:lnTo>
                  <a:pt x="71" y="72"/>
                </a:lnTo>
                <a:lnTo>
                  <a:pt x="77" y="68"/>
                </a:lnTo>
                <a:lnTo>
                  <a:pt x="82" y="65"/>
                </a:lnTo>
                <a:lnTo>
                  <a:pt x="88" y="61"/>
                </a:lnTo>
                <a:lnTo>
                  <a:pt x="94" y="58"/>
                </a:lnTo>
                <a:lnTo>
                  <a:pt x="100" y="55"/>
                </a:lnTo>
                <a:lnTo>
                  <a:pt x="106" y="53"/>
                </a:lnTo>
                <a:lnTo>
                  <a:pt x="112" y="50"/>
                </a:lnTo>
                <a:lnTo>
                  <a:pt x="118" y="48"/>
                </a:lnTo>
                <a:lnTo>
                  <a:pt x="124" y="46"/>
                </a:lnTo>
                <a:lnTo>
                  <a:pt x="129" y="43"/>
                </a:lnTo>
                <a:lnTo>
                  <a:pt x="135" y="41"/>
                </a:lnTo>
                <a:lnTo>
                  <a:pt x="141" y="40"/>
                </a:lnTo>
                <a:lnTo>
                  <a:pt x="147" y="38"/>
                </a:lnTo>
                <a:lnTo>
                  <a:pt x="153" y="36"/>
                </a:lnTo>
                <a:lnTo>
                  <a:pt x="159" y="35"/>
                </a:lnTo>
                <a:lnTo>
                  <a:pt x="165" y="33"/>
                </a:lnTo>
                <a:lnTo>
                  <a:pt x="171" y="32"/>
                </a:lnTo>
                <a:lnTo>
                  <a:pt x="176" y="30"/>
                </a:lnTo>
                <a:lnTo>
                  <a:pt x="182" y="29"/>
                </a:lnTo>
                <a:lnTo>
                  <a:pt x="188" y="28"/>
                </a:lnTo>
                <a:lnTo>
                  <a:pt x="194" y="26"/>
                </a:lnTo>
                <a:lnTo>
                  <a:pt x="200" y="25"/>
                </a:lnTo>
                <a:lnTo>
                  <a:pt x="206" y="24"/>
                </a:lnTo>
                <a:lnTo>
                  <a:pt x="212" y="23"/>
                </a:lnTo>
                <a:lnTo>
                  <a:pt x="218" y="22"/>
                </a:lnTo>
                <a:lnTo>
                  <a:pt x="223" y="21"/>
                </a:lnTo>
                <a:lnTo>
                  <a:pt x="229" y="20"/>
                </a:lnTo>
                <a:lnTo>
                  <a:pt x="235" y="19"/>
                </a:lnTo>
                <a:lnTo>
                  <a:pt x="241" y="18"/>
                </a:lnTo>
                <a:lnTo>
                  <a:pt x="247" y="17"/>
                </a:lnTo>
                <a:lnTo>
                  <a:pt x="253" y="16"/>
                </a:lnTo>
                <a:lnTo>
                  <a:pt x="259" y="16"/>
                </a:lnTo>
                <a:lnTo>
                  <a:pt x="265" y="15"/>
                </a:lnTo>
                <a:lnTo>
                  <a:pt x="270" y="14"/>
                </a:lnTo>
                <a:lnTo>
                  <a:pt x="276" y="13"/>
                </a:lnTo>
                <a:lnTo>
                  <a:pt x="282" y="13"/>
                </a:lnTo>
                <a:lnTo>
                  <a:pt x="288" y="12"/>
                </a:lnTo>
                <a:lnTo>
                  <a:pt x="294" y="11"/>
                </a:lnTo>
                <a:lnTo>
                  <a:pt x="300" y="11"/>
                </a:lnTo>
                <a:lnTo>
                  <a:pt x="306" y="10"/>
                </a:lnTo>
                <a:lnTo>
                  <a:pt x="312" y="9"/>
                </a:lnTo>
                <a:lnTo>
                  <a:pt x="317" y="9"/>
                </a:lnTo>
                <a:lnTo>
                  <a:pt x="323" y="8"/>
                </a:lnTo>
                <a:lnTo>
                  <a:pt x="329" y="8"/>
                </a:lnTo>
                <a:lnTo>
                  <a:pt x="335" y="7"/>
                </a:lnTo>
                <a:lnTo>
                  <a:pt x="341" y="7"/>
                </a:lnTo>
                <a:lnTo>
                  <a:pt x="347" y="6"/>
                </a:lnTo>
                <a:lnTo>
                  <a:pt x="353" y="6"/>
                </a:lnTo>
                <a:lnTo>
                  <a:pt x="359" y="5"/>
                </a:lnTo>
                <a:lnTo>
                  <a:pt x="364" y="5"/>
                </a:lnTo>
                <a:lnTo>
                  <a:pt x="370" y="4"/>
                </a:lnTo>
                <a:lnTo>
                  <a:pt x="376" y="4"/>
                </a:lnTo>
                <a:lnTo>
                  <a:pt x="382" y="3"/>
                </a:lnTo>
                <a:lnTo>
                  <a:pt x="388" y="3"/>
                </a:lnTo>
                <a:lnTo>
                  <a:pt x="394" y="2"/>
                </a:lnTo>
                <a:lnTo>
                  <a:pt x="400" y="2"/>
                </a:lnTo>
                <a:lnTo>
                  <a:pt x="406" y="1"/>
                </a:lnTo>
                <a:lnTo>
                  <a:pt x="412" y="1"/>
                </a:lnTo>
                <a:lnTo>
                  <a:pt x="417" y="1"/>
                </a:lnTo>
                <a:lnTo>
                  <a:pt x="423" y="0"/>
                </a:lnTo>
              </a:path>
            </a:pathLst>
          </a:custGeom>
          <a:noFill/>
          <a:ln w="635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9438" name="Freeform 110"/>
          <p:cNvSpPr>
            <a:spLocks/>
          </p:cNvSpPr>
          <p:nvPr/>
        </p:nvSpPr>
        <p:spPr bwMode="auto">
          <a:xfrm>
            <a:off x="5756275" y="1831975"/>
            <a:ext cx="2963863" cy="1606550"/>
          </a:xfrm>
          <a:custGeom>
            <a:avLst/>
            <a:gdLst>
              <a:gd name="T0" fmla="*/ 2147483647 w 423"/>
              <a:gd name="T1" fmla="*/ 2147483647 h 229"/>
              <a:gd name="T2" fmla="*/ 2147483647 w 423"/>
              <a:gd name="T3" fmla="*/ 2147483647 h 229"/>
              <a:gd name="T4" fmla="*/ 2147483647 w 423"/>
              <a:gd name="T5" fmla="*/ 2147483647 h 229"/>
              <a:gd name="T6" fmla="*/ 2147483647 w 423"/>
              <a:gd name="T7" fmla="*/ 2147483647 h 229"/>
              <a:gd name="T8" fmla="*/ 2147483647 w 423"/>
              <a:gd name="T9" fmla="*/ 2147483647 h 229"/>
              <a:gd name="T10" fmla="*/ 2147483647 w 423"/>
              <a:gd name="T11" fmla="*/ 2147483647 h 229"/>
              <a:gd name="T12" fmla="*/ 2147483647 w 423"/>
              <a:gd name="T13" fmla="*/ 2147483647 h 229"/>
              <a:gd name="T14" fmla="*/ 2147483647 w 423"/>
              <a:gd name="T15" fmla="*/ 2147483647 h 229"/>
              <a:gd name="T16" fmla="*/ 2147483647 w 423"/>
              <a:gd name="T17" fmla="*/ 2147483647 h 229"/>
              <a:gd name="T18" fmla="*/ 2147483647 w 423"/>
              <a:gd name="T19" fmla="*/ 2147483647 h 229"/>
              <a:gd name="T20" fmla="*/ 2147483647 w 423"/>
              <a:gd name="T21" fmla="*/ 2147483647 h 229"/>
              <a:gd name="T22" fmla="*/ 2147483647 w 423"/>
              <a:gd name="T23" fmla="*/ 2147483647 h 229"/>
              <a:gd name="T24" fmla="*/ 2147483647 w 423"/>
              <a:gd name="T25" fmla="*/ 2147483647 h 229"/>
              <a:gd name="T26" fmla="*/ 2147483647 w 423"/>
              <a:gd name="T27" fmla="*/ 2147483647 h 229"/>
              <a:gd name="T28" fmla="*/ 2147483647 w 423"/>
              <a:gd name="T29" fmla="*/ 2147483647 h 229"/>
              <a:gd name="T30" fmla="*/ 2147483647 w 423"/>
              <a:gd name="T31" fmla="*/ 2147483647 h 229"/>
              <a:gd name="T32" fmla="*/ 2147483647 w 423"/>
              <a:gd name="T33" fmla="*/ 2147483647 h 229"/>
              <a:gd name="T34" fmla="*/ 2147483647 w 423"/>
              <a:gd name="T35" fmla="*/ 2147483647 h 229"/>
              <a:gd name="T36" fmla="*/ 2147483647 w 423"/>
              <a:gd name="T37" fmla="*/ 2147483647 h 229"/>
              <a:gd name="T38" fmla="*/ 2147483647 w 423"/>
              <a:gd name="T39" fmla="*/ 2147483647 h 229"/>
              <a:gd name="T40" fmla="*/ 2147483647 w 423"/>
              <a:gd name="T41" fmla="*/ 2147483647 h 229"/>
              <a:gd name="T42" fmla="*/ 2147483647 w 423"/>
              <a:gd name="T43" fmla="*/ 2147483647 h 229"/>
              <a:gd name="T44" fmla="*/ 2147483647 w 423"/>
              <a:gd name="T45" fmla="*/ 2147483647 h 229"/>
              <a:gd name="T46" fmla="*/ 2147483647 w 423"/>
              <a:gd name="T47" fmla="*/ 2147483647 h 229"/>
              <a:gd name="T48" fmla="*/ 2147483647 w 423"/>
              <a:gd name="T49" fmla="*/ 2147483647 h 229"/>
              <a:gd name="T50" fmla="*/ 2147483647 w 423"/>
              <a:gd name="T51" fmla="*/ 2147483647 h 229"/>
              <a:gd name="T52" fmla="*/ 2147483647 w 423"/>
              <a:gd name="T53" fmla="*/ 2147483647 h 229"/>
              <a:gd name="T54" fmla="*/ 2147483647 w 423"/>
              <a:gd name="T55" fmla="*/ 2147483647 h 229"/>
              <a:gd name="T56" fmla="*/ 2147483647 w 423"/>
              <a:gd name="T57" fmla="*/ 2147483647 h 229"/>
              <a:gd name="T58" fmla="*/ 2147483647 w 423"/>
              <a:gd name="T59" fmla="*/ 2147483647 h 229"/>
              <a:gd name="T60" fmla="*/ 2147483647 w 423"/>
              <a:gd name="T61" fmla="*/ 2147483647 h 229"/>
              <a:gd name="T62" fmla="*/ 2147483647 w 423"/>
              <a:gd name="T63" fmla="*/ 2147483647 h 229"/>
              <a:gd name="T64" fmla="*/ 2147483647 w 423"/>
              <a:gd name="T65" fmla="*/ 2147483647 h 229"/>
              <a:gd name="T66" fmla="*/ 2147483647 w 423"/>
              <a:gd name="T67" fmla="*/ 0 h 229"/>
              <a:gd name="T68" fmla="*/ 2147483647 w 423"/>
              <a:gd name="T69" fmla="*/ 0 h 229"/>
              <a:gd name="T70" fmla="*/ 2147483647 w 423"/>
              <a:gd name="T71" fmla="*/ 0 h 22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423"/>
              <a:gd name="T109" fmla="*/ 0 h 229"/>
              <a:gd name="T110" fmla="*/ 423 w 423"/>
              <a:gd name="T111" fmla="*/ 229 h 229"/>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423" h="229">
                <a:moveTo>
                  <a:pt x="0" y="229"/>
                </a:moveTo>
                <a:lnTo>
                  <a:pt x="6" y="96"/>
                </a:lnTo>
                <a:lnTo>
                  <a:pt x="12" y="71"/>
                </a:lnTo>
                <a:lnTo>
                  <a:pt x="18" y="57"/>
                </a:lnTo>
                <a:lnTo>
                  <a:pt x="24" y="49"/>
                </a:lnTo>
                <a:lnTo>
                  <a:pt x="30" y="42"/>
                </a:lnTo>
                <a:lnTo>
                  <a:pt x="35" y="38"/>
                </a:lnTo>
                <a:lnTo>
                  <a:pt x="41" y="34"/>
                </a:lnTo>
                <a:lnTo>
                  <a:pt x="47" y="31"/>
                </a:lnTo>
                <a:lnTo>
                  <a:pt x="53" y="28"/>
                </a:lnTo>
                <a:lnTo>
                  <a:pt x="59" y="26"/>
                </a:lnTo>
                <a:lnTo>
                  <a:pt x="65" y="24"/>
                </a:lnTo>
                <a:lnTo>
                  <a:pt x="71" y="22"/>
                </a:lnTo>
                <a:lnTo>
                  <a:pt x="77" y="20"/>
                </a:lnTo>
                <a:lnTo>
                  <a:pt x="82" y="19"/>
                </a:lnTo>
                <a:lnTo>
                  <a:pt x="88" y="18"/>
                </a:lnTo>
                <a:lnTo>
                  <a:pt x="94" y="17"/>
                </a:lnTo>
                <a:lnTo>
                  <a:pt x="100" y="16"/>
                </a:lnTo>
                <a:lnTo>
                  <a:pt x="106" y="15"/>
                </a:lnTo>
                <a:lnTo>
                  <a:pt x="112" y="14"/>
                </a:lnTo>
                <a:lnTo>
                  <a:pt x="118" y="13"/>
                </a:lnTo>
                <a:lnTo>
                  <a:pt x="124" y="12"/>
                </a:lnTo>
                <a:lnTo>
                  <a:pt x="129" y="12"/>
                </a:lnTo>
                <a:lnTo>
                  <a:pt x="135" y="11"/>
                </a:lnTo>
                <a:lnTo>
                  <a:pt x="141" y="11"/>
                </a:lnTo>
                <a:lnTo>
                  <a:pt x="147" y="10"/>
                </a:lnTo>
                <a:lnTo>
                  <a:pt x="153" y="10"/>
                </a:lnTo>
                <a:lnTo>
                  <a:pt x="159" y="9"/>
                </a:lnTo>
                <a:lnTo>
                  <a:pt x="165" y="9"/>
                </a:lnTo>
                <a:lnTo>
                  <a:pt x="171" y="8"/>
                </a:lnTo>
                <a:lnTo>
                  <a:pt x="176" y="8"/>
                </a:lnTo>
                <a:lnTo>
                  <a:pt x="182" y="7"/>
                </a:lnTo>
                <a:lnTo>
                  <a:pt x="188" y="7"/>
                </a:lnTo>
                <a:lnTo>
                  <a:pt x="194" y="7"/>
                </a:lnTo>
                <a:lnTo>
                  <a:pt x="200" y="6"/>
                </a:lnTo>
                <a:lnTo>
                  <a:pt x="206" y="6"/>
                </a:lnTo>
                <a:lnTo>
                  <a:pt x="212" y="6"/>
                </a:lnTo>
                <a:lnTo>
                  <a:pt x="218" y="5"/>
                </a:lnTo>
                <a:lnTo>
                  <a:pt x="223" y="5"/>
                </a:lnTo>
                <a:lnTo>
                  <a:pt x="229" y="5"/>
                </a:lnTo>
                <a:lnTo>
                  <a:pt x="235" y="5"/>
                </a:lnTo>
                <a:lnTo>
                  <a:pt x="241" y="4"/>
                </a:lnTo>
                <a:lnTo>
                  <a:pt x="247" y="4"/>
                </a:lnTo>
                <a:lnTo>
                  <a:pt x="253" y="4"/>
                </a:lnTo>
                <a:lnTo>
                  <a:pt x="259" y="4"/>
                </a:lnTo>
                <a:lnTo>
                  <a:pt x="265" y="4"/>
                </a:lnTo>
                <a:lnTo>
                  <a:pt x="270" y="3"/>
                </a:lnTo>
                <a:lnTo>
                  <a:pt x="276" y="3"/>
                </a:lnTo>
                <a:lnTo>
                  <a:pt x="282" y="3"/>
                </a:lnTo>
                <a:lnTo>
                  <a:pt x="288" y="3"/>
                </a:lnTo>
                <a:lnTo>
                  <a:pt x="294" y="3"/>
                </a:lnTo>
                <a:lnTo>
                  <a:pt x="300" y="2"/>
                </a:lnTo>
                <a:lnTo>
                  <a:pt x="306" y="2"/>
                </a:lnTo>
                <a:lnTo>
                  <a:pt x="312" y="2"/>
                </a:lnTo>
                <a:lnTo>
                  <a:pt x="317" y="2"/>
                </a:lnTo>
                <a:lnTo>
                  <a:pt x="323" y="2"/>
                </a:lnTo>
                <a:lnTo>
                  <a:pt x="329" y="2"/>
                </a:lnTo>
                <a:lnTo>
                  <a:pt x="335" y="2"/>
                </a:lnTo>
                <a:lnTo>
                  <a:pt x="341" y="1"/>
                </a:lnTo>
                <a:lnTo>
                  <a:pt x="347" y="1"/>
                </a:lnTo>
                <a:lnTo>
                  <a:pt x="353" y="1"/>
                </a:lnTo>
                <a:lnTo>
                  <a:pt x="359" y="1"/>
                </a:lnTo>
                <a:lnTo>
                  <a:pt x="364" y="1"/>
                </a:lnTo>
                <a:lnTo>
                  <a:pt x="370" y="1"/>
                </a:lnTo>
                <a:lnTo>
                  <a:pt x="376" y="1"/>
                </a:lnTo>
                <a:lnTo>
                  <a:pt x="382" y="1"/>
                </a:lnTo>
                <a:lnTo>
                  <a:pt x="388" y="0"/>
                </a:lnTo>
                <a:lnTo>
                  <a:pt x="394" y="0"/>
                </a:lnTo>
                <a:lnTo>
                  <a:pt x="400" y="0"/>
                </a:lnTo>
                <a:lnTo>
                  <a:pt x="406" y="0"/>
                </a:lnTo>
                <a:lnTo>
                  <a:pt x="412" y="0"/>
                </a:lnTo>
                <a:lnTo>
                  <a:pt x="417" y="0"/>
                </a:lnTo>
                <a:lnTo>
                  <a:pt x="423" y="0"/>
                </a:lnTo>
              </a:path>
            </a:pathLst>
          </a:custGeom>
          <a:noFill/>
          <a:ln w="635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9439" name="Freeform 111"/>
          <p:cNvSpPr>
            <a:spLocks/>
          </p:cNvSpPr>
          <p:nvPr/>
        </p:nvSpPr>
        <p:spPr bwMode="auto">
          <a:xfrm>
            <a:off x="5756275" y="1846263"/>
            <a:ext cx="2963863" cy="1592262"/>
          </a:xfrm>
          <a:custGeom>
            <a:avLst/>
            <a:gdLst>
              <a:gd name="T0" fmla="*/ 2147483647 w 423"/>
              <a:gd name="T1" fmla="*/ 2147483647 h 227"/>
              <a:gd name="T2" fmla="*/ 2147483647 w 423"/>
              <a:gd name="T3" fmla="*/ 2147483647 h 227"/>
              <a:gd name="T4" fmla="*/ 2147483647 w 423"/>
              <a:gd name="T5" fmla="*/ 2147483647 h 227"/>
              <a:gd name="T6" fmla="*/ 2147483647 w 423"/>
              <a:gd name="T7" fmla="*/ 2147483647 h 227"/>
              <a:gd name="T8" fmla="*/ 2147483647 w 423"/>
              <a:gd name="T9" fmla="*/ 2147483647 h 227"/>
              <a:gd name="T10" fmla="*/ 2147483647 w 423"/>
              <a:gd name="T11" fmla="*/ 2147483647 h 227"/>
              <a:gd name="T12" fmla="*/ 2147483647 w 423"/>
              <a:gd name="T13" fmla="*/ 2147483647 h 227"/>
              <a:gd name="T14" fmla="*/ 2147483647 w 423"/>
              <a:gd name="T15" fmla="*/ 2147483647 h 227"/>
              <a:gd name="T16" fmla="*/ 2147483647 w 423"/>
              <a:gd name="T17" fmla="*/ 2147483647 h 227"/>
              <a:gd name="T18" fmla="*/ 2147483647 w 423"/>
              <a:gd name="T19" fmla="*/ 2147483647 h 227"/>
              <a:gd name="T20" fmla="*/ 2147483647 w 423"/>
              <a:gd name="T21" fmla="*/ 2147483647 h 227"/>
              <a:gd name="T22" fmla="*/ 2147483647 w 423"/>
              <a:gd name="T23" fmla="*/ 2147483647 h 227"/>
              <a:gd name="T24" fmla="*/ 2147483647 w 423"/>
              <a:gd name="T25" fmla="*/ 2147483647 h 227"/>
              <a:gd name="T26" fmla="*/ 2147483647 w 423"/>
              <a:gd name="T27" fmla="*/ 2147483647 h 227"/>
              <a:gd name="T28" fmla="*/ 2147483647 w 423"/>
              <a:gd name="T29" fmla="*/ 2147483647 h 227"/>
              <a:gd name="T30" fmla="*/ 2147483647 w 423"/>
              <a:gd name="T31" fmla="*/ 2147483647 h 227"/>
              <a:gd name="T32" fmla="*/ 2147483647 w 423"/>
              <a:gd name="T33" fmla="*/ 2147483647 h 227"/>
              <a:gd name="T34" fmla="*/ 2147483647 w 423"/>
              <a:gd name="T35" fmla="*/ 2147483647 h 227"/>
              <a:gd name="T36" fmla="*/ 2147483647 w 423"/>
              <a:gd name="T37" fmla="*/ 2147483647 h 227"/>
              <a:gd name="T38" fmla="*/ 2147483647 w 423"/>
              <a:gd name="T39" fmla="*/ 2147483647 h 227"/>
              <a:gd name="T40" fmla="*/ 2147483647 w 423"/>
              <a:gd name="T41" fmla="*/ 2147483647 h 227"/>
              <a:gd name="T42" fmla="*/ 2147483647 w 423"/>
              <a:gd name="T43" fmla="*/ 2147483647 h 227"/>
              <a:gd name="T44" fmla="*/ 2147483647 w 423"/>
              <a:gd name="T45" fmla="*/ 2147483647 h 227"/>
              <a:gd name="T46" fmla="*/ 2147483647 w 423"/>
              <a:gd name="T47" fmla="*/ 2147483647 h 227"/>
              <a:gd name="T48" fmla="*/ 2147483647 w 423"/>
              <a:gd name="T49" fmla="*/ 2147483647 h 227"/>
              <a:gd name="T50" fmla="*/ 2147483647 w 423"/>
              <a:gd name="T51" fmla="*/ 2147483647 h 227"/>
              <a:gd name="T52" fmla="*/ 2147483647 w 423"/>
              <a:gd name="T53" fmla="*/ 2147483647 h 227"/>
              <a:gd name="T54" fmla="*/ 2147483647 w 423"/>
              <a:gd name="T55" fmla="*/ 2147483647 h 227"/>
              <a:gd name="T56" fmla="*/ 2147483647 w 423"/>
              <a:gd name="T57" fmla="*/ 2147483647 h 227"/>
              <a:gd name="T58" fmla="*/ 2147483647 w 423"/>
              <a:gd name="T59" fmla="*/ 2147483647 h 227"/>
              <a:gd name="T60" fmla="*/ 2147483647 w 423"/>
              <a:gd name="T61" fmla="*/ 2147483647 h 227"/>
              <a:gd name="T62" fmla="*/ 2147483647 w 423"/>
              <a:gd name="T63" fmla="*/ 2147483647 h 227"/>
              <a:gd name="T64" fmla="*/ 2147483647 w 423"/>
              <a:gd name="T65" fmla="*/ 2147483647 h 227"/>
              <a:gd name="T66" fmla="*/ 2147483647 w 423"/>
              <a:gd name="T67" fmla="*/ 2147483647 h 227"/>
              <a:gd name="T68" fmla="*/ 2147483647 w 423"/>
              <a:gd name="T69" fmla="*/ 0 h 227"/>
              <a:gd name="T70" fmla="*/ 2147483647 w 423"/>
              <a:gd name="T71" fmla="*/ 0 h 22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423"/>
              <a:gd name="T109" fmla="*/ 0 h 227"/>
              <a:gd name="T110" fmla="*/ 423 w 423"/>
              <a:gd name="T111" fmla="*/ 227 h 227"/>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423" h="227">
                <a:moveTo>
                  <a:pt x="0" y="227"/>
                </a:moveTo>
                <a:lnTo>
                  <a:pt x="6" y="147"/>
                </a:lnTo>
                <a:lnTo>
                  <a:pt x="12" y="115"/>
                </a:lnTo>
                <a:lnTo>
                  <a:pt x="18" y="96"/>
                </a:lnTo>
                <a:lnTo>
                  <a:pt x="24" y="82"/>
                </a:lnTo>
                <a:lnTo>
                  <a:pt x="30" y="72"/>
                </a:lnTo>
                <a:lnTo>
                  <a:pt x="35" y="64"/>
                </a:lnTo>
                <a:lnTo>
                  <a:pt x="41" y="58"/>
                </a:lnTo>
                <a:lnTo>
                  <a:pt x="47" y="52"/>
                </a:lnTo>
                <a:lnTo>
                  <a:pt x="53" y="48"/>
                </a:lnTo>
                <a:lnTo>
                  <a:pt x="59" y="44"/>
                </a:lnTo>
                <a:lnTo>
                  <a:pt x="65" y="41"/>
                </a:lnTo>
                <a:lnTo>
                  <a:pt x="71" y="38"/>
                </a:lnTo>
                <a:lnTo>
                  <a:pt x="77" y="35"/>
                </a:lnTo>
                <a:lnTo>
                  <a:pt x="82" y="33"/>
                </a:lnTo>
                <a:lnTo>
                  <a:pt x="88" y="31"/>
                </a:lnTo>
                <a:lnTo>
                  <a:pt x="94" y="29"/>
                </a:lnTo>
                <a:lnTo>
                  <a:pt x="100" y="27"/>
                </a:lnTo>
                <a:lnTo>
                  <a:pt x="106" y="25"/>
                </a:lnTo>
                <a:lnTo>
                  <a:pt x="112" y="24"/>
                </a:lnTo>
                <a:lnTo>
                  <a:pt x="118" y="22"/>
                </a:lnTo>
                <a:lnTo>
                  <a:pt x="124" y="21"/>
                </a:lnTo>
                <a:lnTo>
                  <a:pt x="129" y="20"/>
                </a:lnTo>
                <a:lnTo>
                  <a:pt x="135" y="19"/>
                </a:lnTo>
                <a:lnTo>
                  <a:pt x="141" y="18"/>
                </a:lnTo>
                <a:lnTo>
                  <a:pt x="147" y="17"/>
                </a:lnTo>
                <a:lnTo>
                  <a:pt x="153" y="16"/>
                </a:lnTo>
                <a:lnTo>
                  <a:pt x="159" y="15"/>
                </a:lnTo>
                <a:lnTo>
                  <a:pt x="165" y="15"/>
                </a:lnTo>
                <a:lnTo>
                  <a:pt x="171" y="14"/>
                </a:lnTo>
                <a:lnTo>
                  <a:pt x="176" y="13"/>
                </a:lnTo>
                <a:lnTo>
                  <a:pt x="182" y="12"/>
                </a:lnTo>
                <a:lnTo>
                  <a:pt x="188" y="12"/>
                </a:lnTo>
                <a:lnTo>
                  <a:pt x="194" y="11"/>
                </a:lnTo>
                <a:lnTo>
                  <a:pt x="200" y="11"/>
                </a:lnTo>
                <a:lnTo>
                  <a:pt x="206" y="10"/>
                </a:lnTo>
                <a:lnTo>
                  <a:pt x="212" y="10"/>
                </a:lnTo>
                <a:lnTo>
                  <a:pt x="218" y="9"/>
                </a:lnTo>
                <a:lnTo>
                  <a:pt x="223" y="9"/>
                </a:lnTo>
                <a:lnTo>
                  <a:pt x="229" y="8"/>
                </a:lnTo>
                <a:lnTo>
                  <a:pt x="235" y="8"/>
                </a:lnTo>
                <a:lnTo>
                  <a:pt x="241" y="7"/>
                </a:lnTo>
                <a:lnTo>
                  <a:pt x="247" y="7"/>
                </a:lnTo>
                <a:lnTo>
                  <a:pt x="253" y="7"/>
                </a:lnTo>
                <a:lnTo>
                  <a:pt x="259" y="6"/>
                </a:lnTo>
                <a:lnTo>
                  <a:pt x="265" y="6"/>
                </a:lnTo>
                <a:lnTo>
                  <a:pt x="270" y="6"/>
                </a:lnTo>
                <a:lnTo>
                  <a:pt x="276" y="5"/>
                </a:lnTo>
                <a:lnTo>
                  <a:pt x="282" y="5"/>
                </a:lnTo>
                <a:lnTo>
                  <a:pt x="288" y="5"/>
                </a:lnTo>
                <a:lnTo>
                  <a:pt x="294" y="4"/>
                </a:lnTo>
                <a:lnTo>
                  <a:pt x="300" y="4"/>
                </a:lnTo>
                <a:lnTo>
                  <a:pt x="306" y="4"/>
                </a:lnTo>
                <a:lnTo>
                  <a:pt x="312" y="4"/>
                </a:lnTo>
                <a:lnTo>
                  <a:pt x="317" y="3"/>
                </a:lnTo>
                <a:lnTo>
                  <a:pt x="323" y="3"/>
                </a:lnTo>
                <a:lnTo>
                  <a:pt x="329" y="3"/>
                </a:lnTo>
                <a:lnTo>
                  <a:pt x="335" y="3"/>
                </a:lnTo>
                <a:lnTo>
                  <a:pt x="341" y="2"/>
                </a:lnTo>
                <a:lnTo>
                  <a:pt x="347" y="2"/>
                </a:lnTo>
                <a:lnTo>
                  <a:pt x="353" y="2"/>
                </a:lnTo>
                <a:lnTo>
                  <a:pt x="359" y="2"/>
                </a:lnTo>
                <a:lnTo>
                  <a:pt x="364" y="2"/>
                </a:lnTo>
                <a:lnTo>
                  <a:pt x="370" y="1"/>
                </a:lnTo>
                <a:lnTo>
                  <a:pt x="376" y="1"/>
                </a:lnTo>
                <a:lnTo>
                  <a:pt x="382" y="1"/>
                </a:lnTo>
                <a:lnTo>
                  <a:pt x="388" y="1"/>
                </a:lnTo>
                <a:lnTo>
                  <a:pt x="394" y="1"/>
                </a:lnTo>
                <a:lnTo>
                  <a:pt x="400" y="1"/>
                </a:lnTo>
                <a:lnTo>
                  <a:pt x="406" y="0"/>
                </a:lnTo>
                <a:lnTo>
                  <a:pt x="412" y="0"/>
                </a:lnTo>
                <a:lnTo>
                  <a:pt x="417" y="0"/>
                </a:lnTo>
                <a:lnTo>
                  <a:pt x="423" y="0"/>
                </a:lnTo>
              </a:path>
            </a:pathLst>
          </a:custGeom>
          <a:noFill/>
          <a:ln w="635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9440" name="Freeform 112"/>
          <p:cNvSpPr>
            <a:spLocks/>
          </p:cNvSpPr>
          <p:nvPr/>
        </p:nvSpPr>
        <p:spPr bwMode="auto">
          <a:xfrm>
            <a:off x="5756275" y="1825625"/>
            <a:ext cx="2963863" cy="1612900"/>
          </a:xfrm>
          <a:custGeom>
            <a:avLst/>
            <a:gdLst>
              <a:gd name="T0" fmla="*/ 2147483647 w 423"/>
              <a:gd name="T1" fmla="*/ 2147483647 h 230"/>
              <a:gd name="T2" fmla="*/ 2147483647 w 423"/>
              <a:gd name="T3" fmla="*/ 2147483647 h 230"/>
              <a:gd name="T4" fmla="*/ 2147483647 w 423"/>
              <a:gd name="T5" fmla="*/ 2147483647 h 230"/>
              <a:gd name="T6" fmla="*/ 2147483647 w 423"/>
              <a:gd name="T7" fmla="*/ 2147483647 h 230"/>
              <a:gd name="T8" fmla="*/ 2147483647 w 423"/>
              <a:gd name="T9" fmla="*/ 2147483647 h 230"/>
              <a:gd name="T10" fmla="*/ 2147483647 w 423"/>
              <a:gd name="T11" fmla="*/ 2147483647 h 230"/>
              <a:gd name="T12" fmla="*/ 2147483647 w 423"/>
              <a:gd name="T13" fmla="*/ 2147483647 h 230"/>
              <a:gd name="T14" fmla="*/ 2147483647 w 423"/>
              <a:gd name="T15" fmla="*/ 2147483647 h 230"/>
              <a:gd name="T16" fmla="*/ 2147483647 w 423"/>
              <a:gd name="T17" fmla="*/ 2147483647 h 230"/>
              <a:gd name="T18" fmla="*/ 2147483647 w 423"/>
              <a:gd name="T19" fmla="*/ 2147483647 h 230"/>
              <a:gd name="T20" fmla="*/ 2147483647 w 423"/>
              <a:gd name="T21" fmla="*/ 2147483647 h 230"/>
              <a:gd name="T22" fmla="*/ 2147483647 w 423"/>
              <a:gd name="T23" fmla="*/ 2147483647 h 230"/>
              <a:gd name="T24" fmla="*/ 2147483647 w 423"/>
              <a:gd name="T25" fmla="*/ 2147483647 h 230"/>
              <a:gd name="T26" fmla="*/ 2147483647 w 423"/>
              <a:gd name="T27" fmla="*/ 2147483647 h 230"/>
              <a:gd name="T28" fmla="*/ 2147483647 w 423"/>
              <a:gd name="T29" fmla="*/ 2147483647 h 230"/>
              <a:gd name="T30" fmla="*/ 2147483647 w 423"/>
              <a:gd name="T31" fmla="*/ 2147483647 h 230"/>
              <a:gd name="T32" fmla="*/ 2147483647 w 423"/>
              <a:gd name="T33" fmla="*/ 2147483647 h 230"/>
              <a:gd name="T34" fmla="*/ 2147483647 w 423"/>
              <a:gd name="T35" fmla="*/ 2147483647 h 230"/>
              <a:gd name="T36" fmla="*/ 2147483647 w 423"/>
              <a:gd name="T37" fmla="*/ 2147483647 h 230"/>
              <a:gd name="T38" fmla="*/ 2147483647 w 423"/>
              <a:gd name="T39" fmla="*/ 2147483647 h 230"/>
              <a:gd name="T40" fmla="*/ 2147483647 w 423"/>
              <a:gd name="T41" fmla="*/ 2147483647 h 230"/>
              <a:gd name="T42" fmla="*/ 2147483647 w 423"/>
              <a:gd name="T43" fmla="*/ 2147483647 h 230"/>
              <a:gd name="T44" fmla="*/ 2147483647 w 423"/>
              <a:gd name="T45" fmla="*/ 2147483647 h 230"/>
              <a:gd name="T46" fmla="*/ 2147483647 w 423"/>
              <a:gd name="T47" fmla="*/ 2147483647 h 230"/>
              <a:gd name="T48" fmla="*/ 2147483647 w 423"/>
              <a:gd name="T49" fmla="*/ 2147483647 h 230"/>
              <a:gd name="T50" fmla="*/ 2147483647 w 423"/>
              <a:gd name="T51" fmla="*/ 2147483647 h 230"/>
              <a:gd name="T52" fmla="*/ 2147483647 w 423"/>
              <a:gd name="T53" fmla="*/ 2147483647 h 230"/>
              <a:gd name="T54" fmla="*/ 2147483647 w 423"/>
              <a:gd name="T55" fmla="*/ 2147483647 h 230"/>
              <a:gd name="T56" fmla="*/ 2147483647 w 423"/>
              <a:gd name="T57" fmla="*/ 2147483647 h 230"/>
              <a:gd name="T58" fmla="*/ 2147483647 w 423"/>
              <a:gd name="T59" fmla="*/ 2147483647 h 230"/>
              <a:gd name="T60" fmla="*/ 2147483647 w 423"/>
              <a:gd name="T61" fmla="*/ 2147483647 h 230"/>
              <a:gd name="T62" fmla="*/ 2147483647 w 423"/>
              <a:gd name="T63" fmla="*/ 2147483647 h 230"/>
              <a:gd name="T64" fmla="*/ 2147483647 w 423"/>
              <a:gd name="T65" fmla="*/ 2147483647 h 230"/>
              <a:gd name="T66" fmla="*/ 2147483647 w 423"/>
              <a:gd name="T67" fmla="*/ 2147483647 h 230"/>
              <a:gd name="T68" fmla="*/ 2147483647 w 423"/>
              <a:gd name="T69" fmla="*/ 2147483647 h 230"/>
              <a:gd name="T70" fmla="*/ 2147483647 w 423"/>
              <a:gd name="T71" fmla="*/ 2147483647 h 23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423"/>
              <a:gd name="T109" fmla="*/ 0 h 230"/>
              <a:gd name="T110" fmla="*/ 423 w 423"/>
              <a:gd name="T111" fmla="*/ 230 h 230"/>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423" h="230">
                <a:moveTo>
                  <a:pt x="0" y="230"/>
                </a:moveTo>
                <a:lnTo>
                  <a:pt x="6" y="151"/>
                </a:lnTo>
                <a:lnTo>
                  <a:pt x="12" y="117"/>
                </a:lnTo>
                <a:lnTo>
                  <a:pt x="18" y="96"/>
                </a:lnTo>
                <a:lnTo>
                  <a:pt x="24" y="82"/>
                </a:lnTo>
                <a:lnTo>
                  <a:pt x="30" y="71"/>
                </a:lnTo>
                <a:lnTo>
                  <a:pt x="35" y="63"/>
                </a:lnTo>
                <a:lnTo>
                  <a:pt x="41" y="56"/>
                </a:lnTo>
                <a:lnTo>
                  <a:pt x="47" y="51"/>
                </a:lnTo>
                <a:lnTo>
                  <a:pt x="53" y="46"/>
                </a:lnTo>
                <a:lnTo>
                  <a:pt x="59" y="42"/>
                </a:lnTo>
                <a:lnTo>
                  <a:pt x="65" y="39"/>
                </a:lnTo>
                <a:lnTo>
                  <a:pt x="71" y="36"/>
                </a:lnTo>
                <a:lnTo>
                  <a:pt x="77" y="33"/>
                </a:lnTo>
                <a:lnTo>
                  <a:pt x="82" y="31"/>
                </a:lnTo>
                <a:lnTo>
                  <a:pt x="88" y="29"/>
                </a:lnTo>
                <a:lnTo>
                  <a:pt x="94" y="27"/>
                </a:lnTo>
                <a:lnTo>
                  <a:pt x="100" y="25"/>
                </a:lnTo>
                <a:lnTo>
                  <a:pt x="106" y="24"/>
                </a:lnTo>
                <a:lnTo>
                  <a:pt x="112" y="22"/>
                </a:lnTo>
                <a:lnTo>
                  <a:pt x="118" y="21"/>
                </a:lnTo>
                <a:lnTo>
                  <a:pt x="124" y="20"/>
                </a:lnTo>
                <a:lnTo>
                  <a:pt x="129" y="18"/>
                </a:lnTo>
                <a:lnTo>
                  <a:pt x="135" y="17"/>
                </a:lnTo>
                <a:lnTo>
                  <a:pt x="141" y="17"/>
                </a:lnTo>
                <a:lnTo>
                  <a:pt x="147" y="16"/>
                </a:lnTo>
                <a:lnTo>
                  <a:pt x="153" y="15"/>
                </a:lnTo>
                <a:lnTo>
                  <a:pt x="159" y="14"/>
                </a:lnTo>
                <a:lnTo>
                  <a:pt x="165" y="13"/>
                </a:lnTo>
                <a:lnTo>
                  <a:pt x="171" y="13"/>
                </a:lnTo>
                <a:lnTo>
                  <a:pt x="176" y="12"/>
                </a:lnTo>
                <a:lnTo>
                  <a:pt x="182" y="11"/>
                </a:lnTo>
                <a:lnTo>
                  <a:pt x="188" y="11"/>
                </a:lnTo>
                <a:lnTo>
                  <a:pt x="194" y="10"/>
                </a:lnTo>
                <a:lnTo>
                  <a:pt x="200" y="10"/>
                </a:lnTo>
                <a:lnTo>
                  <a:pt x="206" y="9"/>
                </a:lnTo>
                <a:lnTo>
                  <a:pt x="212" y="9"/>
                </a:lnTo>
                <a:lnTo>
                  <a:pt x="218" y="8"/>
                </a:lnTo>
                <a:lnTo>
                  <a:pt x="223" y="8"/>
                </a:lnTo>
                <a:lnTo>
                  <a:pt x="229" y="8"/>
                </a:lnTo>
                <a:lnTo>
                  <a:pt x="235" y="7"/>
                </a:lnTo>
                <a:lnTo>
                  <a:pt x="241" y="7"/>
                </a:lnTo>
                <a:lnTo>
                  <a:pt x="247" y="6"/>
                </a:lnTo>
                <a:lnTo>
                  <a:pt x="253" y="6"/>
                </a:lnTo>
                <a:lnTo>
                  <a:pt x="259" y="6"/>
                </a:lnTo>
                <a:lnTo>
                  <a:pt x="265" y="6"/>
                </a:lnTo>
                <a:lnTo>
                  <a:pt x="270" y="5"/>
                </a:lnTo>
                <a:lnTo>
                  <a:pt x="276" y="5"/>
                </a:lnTo>
                <a:lnTo>
                  <a:pt x="282" y="5"/>
                </a:lnTo>
                <a:lnTo>
                  <a:pt x="288" y="4"/>
                </a:lnTo>
                <a:lnTo>
                  <a:pt x="294" y="4"/>
                </a:lnTo>
                <a:lnTo>
                  <a:pt x="300" y="4"/>
                </a:lnTo>
                <a:lnTo>
                  <a:pt x="306" y="4"/>
                </a:lnTo>
                <a:lnTo>
                  <a:pt x="312" y="3"/>
                </a:lnTo>
                <a:lnTo>
                  <a:pt x="317" y="3"/>
                </a:lnTo>
                <a:lnTo>
                  <a:pt x="323" y="3"/>
                </a:lnTo>
                <a:lnTo>
                  <a:pt x="329" y="3"/>
                </a:lnTo>
                <a:lnTo>
                  <a:pt x="335" y="3"/>
                </a:lnTo>
                <a:lnTo>
                  <a:pt x="341" y="3"/>
                </a:lnTo>
                <a:lnTo>
                  <a:pt x="347" y="2"/>
                </a:lnTo>
                <a:lnTo>
                  <a:pt x="353" y="2"/>
                </a:lnTo>
                <a:lnTo>
                  <a:pt x="359" y="2"/>
                </a:lnTo>
                <a:lnTo>
                  <a:pt x="364" y="2"/>
                </a:lnTo>
                <a:lnTo>
                  <a:pt x="370" y="2"/>
                </a:lnTo>
                <a:lnTo>
                  <a:pt x="376" y="2"/>
                </a:lnTo>
                <a:lnTo>
                  <a:pt x="382" y="1"/>
                </a:lnTo>
                <a:lnTo>
                  <a:pt x="388" y="1"/>
                </a:lnTo>
                <a:lnTo>
                  <a:pt x="394" y="1"/>
                </a:lnTo>
                <a:lnTo>
                  <a:pt x="400" y="1"/>
                </a:lnTo>
                <a:lnTo>
                  <a:pt x="406" y="1"/>
                </a:lnTo>
                <a:lnTo>
                  <a:pt x="412" y="1"/>
                </a:lnTo>
                <a:lnTo>
                  <a:pt x="417" y="1"/>
                </a:lnTo>
                <a:lnTo>
                  <a:pt x="423" y="0"/>
                </a:lnTo>
              </a:path>
            </a:pathLst>
          </a:custGeom>
          <a:noFill/>
          <a:ln w="635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9441" name="Freeform 113"/>
          <p:cNvSpPr>
            <a:spLocks/>
          </p:cNvSpPr>
          <p:nvPr/>
        </p:nvSpPr>
        <p:spPr bwMode="auto">
          <a:xfrm>
            <a:off x="5756275" y="1797050"/>
            <a:ext cx="2963863" cy="1641475"/>
          </a:xfrm>
          <a:custGeom>
            <a:avLst/>
            <a:gdLst>
              <a:gd name="T0" fmla="*/ 2147483647 w 423"/>
              <a:gd name="T1" fmla="*/ 2147483647 h 234"/>
              <a:gd name="T2" fmla="*/ 2147483647 w 423"/>
              <a:gd name="T3" fmla="*/ 2147483647 h 234"/>
              <a:gd name="T4" fmla="*/ 2147483647 w 423"/>
              <a:gd name="T5" fmla="*/ 2147483647 h 234"/>
              <a:gd name="T6" fmla="*/ 2147483647 w 423"/>
              <a:gd name="T7" fmla="*/ 2147483647 h 234"/>
              <a:gd name="T8" fmla="*/ 2147483647 w 423"/>
              <a:gd name="T9" fmla="*/ 2147483647 h 234"/>
              <a:gd name="T10" fmla="*/ 2147483647 w 423"/>
              <a:gd name="T11" fmla="*/ 2147483647 h 234"/>
              <a:gd name="T12" fmla="*/ 2147483647 w 423"/>
              <a:gd name="T13" fmla="*/ 2147483647 h 234"/>
              <a:gd name="T14" fmla="*/ 2147483647 w 423"/>
              <a:gd name="T15" fmla="*/ 2147483647 h 234"/>
              <a:gd name="T16" fmla="*/ 2147483647 w 423"/>
              <a:gd name="T17" fmla="*/ 2147483647 h 234"/>
              <a:gd name="T18" fmla="*/ 2147483647 w 423"/>
              <a:gd name="T19" fmla="*/ 2147483647 h 234"/>
              <a:gd name="T20" fmla="*/ 2147483647 w 423"/>
              <a:gd name="T21" fmla="*/ 2147483647 h 234"/>
              <a:gd name="T22" fmla="*/ 2147483647 w 423"/>
              <a:gd name="T23" fmla="*/ 2147483647 h 234"/>
              <a:gd name="T24" fmla="*/ 2147483647 w 423"/>
              <a:gd name="T25" fmla="*/ 2147483647 h 234"/>
              <a:gd name="T26" fmla="*/ 2147483647 w 423"/>
              <a:gd name="T27" fmla="*/ 2147483647 h 234"/>
              <a:gd name="T28" fmla="*/ 2147483647 w 423"/>
              <a:gd name="T29" fmla="*/ 2147483647 h 234"/>
              <a:gd name="T30" fmla="*/ 2147483647 w 423"/>
              <a:gd name="T31" fmla="*/ 2147483647 h 234"/>
              <a:gd name="T32" fmla="*/ 2147483647 w 423"/>
              <a:gd name="T33" fmla="*/ 2147483647 h 234"/>
              <a:gd name="T34" fmla="*/ 2147483647 w 423"/>
              <a:gd name="T35" fmla="*/ 2147483647 h 234"/>
              <a:gd name="T36" fmla="*/ 2147483647 w 423"/>
              <a:gd name="T37" fmla="*/ 2147483647 h 234"/>
              <a:gd name="T38" fmla="*/ 2147483647 w 423"/>
              <a:gd name="T39" fmla="*/ 2147483647 h 234"/>
              <a:gd name="T40" fmla="*/ 2147483647 w 423"/>
              <a:gd name="T41" fmla="*/ 2147483647 h 234"/>
              <a:gd name="T42" fmla="*/ 2147483647 w 423"/>
              <a:gd name="T43" fmla="*/ 2147483647 h 234"/>
              <a:gd name="T44" fmla="*/ 2147483647 w 423"/>
              <a:gd name="T45" fmla="*/ 2147483647 h 234"/>
              <a:gd name="T46" fmla="*/ 2147483647 w 423"/>
              <a:gd name="T47" fmla="*/ 2147483647 h 234"/>
              <a:gd name="T48" fmla="*/ 2147483647 w 423"/>
              <a:gd name="T49" fmla="*/ 2147483647 h 234"/>
              <a:gd name="T50" fmla="*/ 2147483647 w 423"/>
              <a:gd name="T51" fmla="*/ 2147483647 h 234"/>
              <a:gd name="T52" fmla="*/ 2147483647 w 423"/>
              <a:gd name="T53" fmla="*/ 2147483647 h 234"/>
              <a:gd name="T54" fmla="*/ 2147483647 w 423"/>
              <a:gd name="T55" fmla="*/ 2147483647 h 234"/>
              <a:gd name="T56" fmla="*/ 2147483647 w 423"/>
              <a:gd name="T57" fmla="*/ 2147483647 h 234"/>
              <a:gd name="T58" fmla="*/ 2147483647 w 423"/>
              <a:gd name="T59" fmla="*/ 2147483647 h 234"/>
              <a:gd name="T60" fmla="*/ 2147483647 w 423"/>
              <a:gd name="T61" fmla="*/ 2147483647 h 234"/>
              <a:gd name="T62" fmla="*/ 2147483647 w 423"/>
              <a:gd name="T63" fmla="*/ 0 h 234"/>
              <a:gd name="T64" fmla="*/ 2147483647 w 423"/>
              <a:gd name="T65" fmla="*/ 0 h 234"/>
              <a:gd name="T66" fmla="*/ 2147483647 w 423"/>
              <a:gd name="T67" fmla="*/ 0 h 234"/>
              <a:gd name="T68" fmla="*/ 2147483647 w 423"/>
              <a:gd name="T69" fmla="*/ 0 h 234"/>
              <a:gd name="T70" fmla="*/ 2147483647 w 423"/>
              <a:gd name="T71" fmla="*/ 0 h 23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423"/>
              <a:gd name="T109" fmla="*/ 0 h 234"/>
              <a:gd name="T110" fmla="*/ 423 w 423"/>
              <a:gd name="T111" fmla="*/ 234 h 234"/>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423" h="234">
                <a:moveTo>
                  <a:pt x="0" y="234"/>
                </a:moveTo>
                <a:lnTo>
                  <a:pt x="6" y="144"/>
                </a:lnTo>
                <a:lnTo>
                  <a:pt x="12" y="104"/>
                </a:lnTo>
                <a:lnTo>
                  <a:pt x="18" y="81"/>
                </a:lnTo>
                <a:lnTo>
                  <a:pt x="24" y="66"/>
                </a:lnTo>
                <a:lnTo>
                  <a:pt x="30" y="55"/>
                </a:lnTo>
                <a:lnTo>
                  <a:pt x="35" y="47"/>
                </a:lnTo>
                <a:lnTo>
                  <a:pt x="41" y="41"/>
                </a:lnTo>
                <a:lnTo>
                  <a:pt x="47" y="36"/>
                </a:lnTo>
                <a:lnTo>
                  <a:pt x="53" y="32"/>
                </a:lnTo>
                <a:lnTo>
                  <a:pt x="59" y="28"/>
                </a:lnTo>
                <a:lnTo>
                  <a:pt x="65" y="26"/>
                </a:lnTo>
                <a:lnTo>
                  <a:pt x="71" y="23"/>
                </a:lnTo>
                <a:lnTo>
                  <a:pt x="77" y="21"/>
                </a:lnTo>
                <a:lnTo>
                  <a:pt x="82" y="19"/>
                </a:lnTo>
                <a:lnTo>
                  <a:pt x="88" y="18"/>
                </a:lnTo>
                <a:lnTo>
                  <a:pt x="94" y="16"/>
                </a:lnTo>
                <a:lnTo>
                  <a:pt x="100" y="15"/>
                </a:lnTo>
                <a:lnTo>
                  <a:pt x="106" y="14"/>
                </a:lnTo>
                <a:lnTo>
                  <a:pt x="112" y="13"/>
                </a:lnTo>
                <a:lnTo>
                  <a:pt x="118" y="12"/>
                </a:lnTo>
                <a:lnTo>
                  <a:pt x="124" y="11"/>
                </a:lnTo>
                <a:lnTo>
                  <a:pt x="129" y="10"/>
                </a:lnTo>
                <a:lnTo>
                  <a:pt x="135" y="10"/>
                </a:lnTo>
                <a:lnTo>
                  <a:pt x="141" y="9"/>
                </a:lnTo>
                <a:lnTo>
                  <a:pt x="147" y="8"/>
                </a:lnTo>
                <a:lnTo>
                  <a:pt x="153" y="8"/>
                </a:lnTo>
                <a:lnTo>
                  <a:pt x="159" y="7"/>
                </a:lnTo>
                <a:lnTo>
                  <a:pt x="165" y="7"/>
                </a:lnTo>
                <a:lnTo>
                  <a:pt x="171" y="6"/>
                </a:lnTo>
                <a:lnTo>
                  <a:pt x="176" y="6"/>
                </a:lnTo>
                <a:lnTo>
                  <a:pt x="182" y="6"/>
                </a:lnTo>
                <a:lnTo>
                  <a:pt x="188" y="5"/>
                </a:lnTo>
                <a:lnTo>
                  <a:pt x="194" y="5"/>
                </a:lnTo>
                <a:lnTo>
                  <a:pt x="200" y="5"/>
                </a:lnTo>
                <a:lnTo>
                  <a:pt x="206" y="4"/>
                </a:lnTo>
                <a:lnTo>
                  <a:pt x="212" y="4"/>
                </a:lnTo>
                <a:lnTo>
                  <a:pt x="218" y="4"/>
                </a:lnTo>
                <a:lnTo>
                  <a:pt x="223" y="4"/>
                </a:lnTo>
                <a:lnTo>
                  <a:pt x="229" y="3"/>
                </a:lnTo>
                <a:lnTo>
                  <a:pt x="235" y="3"/>
                </a:lnTo>
                <a:lnTo>
                  <a:pt x="241" y="3"/>
                </a:lnTo>
                <a:lnTo>
                  <a:pt x="247" y="3"/>
                </a:lnTo>
                <a:lnTo>
                  <a:pt x="253" y="3"/>
                </a:lnTo>
                <a:lnTo>
                  <a:pt x="259" y="3"/>
                </a:lnTo>
                <a:lnTo>
                  <a:pt x="265" y="2"/>
                </a:lnTo>
                <a:lnTo>
                  <a:pt x="270" y="2"/>
                </a:lnTo>
                <a:lnTo>
                  <a:pt x="276" y="2"/>
                </a:lnTo>
                <a:lnTo>
                  <a:pt x="282" y="2"/>
                </a:lnTo>
                <a:lnTo>
                  <a:pt x="288" y="2"/>
                </a:lnTo>
                <a:lnTo>
                  <a:pt x="294" y="2"/>
                </a:lnTo>
                <a:lnTo>
                  <a:pt x="300" y="2"/>
                </a:lnTo>
                <a:lnTo>
                  <a:pt x="306" y="1"/>
                </a:lnTo>
                <a:lnTo>
                  <a:pt x="312" y="1"/>
                </a:lnTo>
                <a:lnTo>
                  <a:pt x="317" y="1"/>
                </a:lnTo>
                <a:lnTo>
                  <a:pt x="323" y="1"/>
                </a:lnTo>
                <a:lnTo>
                  <a:pt x="329" y="1"/>
                </a:lnTo>
                <a:lnTo>
                  <a:pt x="335" y="1"/>
                </a:lnTo>
                <a:lnTo>
                  <a:pt x="341" y="1"/>
                </a:lnTo>
                <a:lnTo>
                  <a:pt x="347" y="1"/>
                </a:lnTo>
                <a:lnTo>
                  <a:pt x="353" y="1"/>
                </a:lnTo>
                <a:lnTo>
                  <a:pt x="359" y="1"/>
                </a:lnTo>
                <a:lnTo>
                  <a:pt x="364" y="1"/>
                </a:lnTo>
                <a:lnTo>
                  <a:pt x="370" y="0"/>
                </a:lnTo>
                <a:lnTo>
                  <a:pt x="376" y="0"/>
                </a:lnTo>
                <a:lnTo>
                  <a:pt x="382" y="0"/>
                </a:lnTo>
                <a:lnTo>
                  <a:pt x="388" y="0"/>
                </a:lnTo>
                <a:lnTo>
                  <a:pt x="394" y="0"/>
                </a:lnTo>
                <a:lnTo>
                  <a:pt x="400" y="0"/>
                </a:lnTo>
                <a:lnTo>
                  <a:pt x="406" y="0"/>
                </a:lnTo>
                <a:lnTo>
                  <a:pt x="412" y="0"/>
                </a:lnTo>
                <a:lnTo>
                  <a:pt x="417" y="0"/>
                </a:lnTo>
                <a:lnTo>
                  <a:pt x="423" y="0"/>
                </a:lnTo>
              </a:path>
            </a:pathLst>
          </a:custGeom>
          <a:noFill/>
          <a:ln w="635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9442" name="Freeform 114"/>
          <p:cNvSpPr>
            <a:spLocks/>
          </p:cNvSpPr>
          <p:nvPr/>
        </p:nvSpPr>
        <p:spPr bwMode="auto">
          <a:xfrm>
            <a:off x="5756275" y="1944688"/>
            <a:ext cx="2963863" cy="1493837"/>
          </a:xfrm>
          <a:custGeom>
            <a:avLst/>
            <a:gdLst>
              <a:gd name="T0" fmla="*/ 2147483647 w 423"/>
              <a:gd name="T1" fmla="*/ 2147483647 h 213"/>
              <a:gd name="T2" fmla="*/ 2147483647 w 423"/>
              <a:gd name="T3" fmla="*/ 2147483647 h 213"/>
              <a:gd name="T4" fmla="*/ 2147483647 w 423"/>
              <a:gd name="T5" fmla="*/ 2147483647 h 213"/>
              <a:gd name="T6" fmla="*/ 2147483647 w 423"/>
              <a:gd name="T7" fmla="*/ 2147483647 h 213"/>
              <a:gd name="T8" fmla="*/ 2147483647 w 423"/>
              <a:gd name="T9" fmla="*/ 2147483647 h 213"/>
              <a:gd name="T10" fmla="*/ 2147483647 w 423"/>
              <a:gd name="T11" fmla="*/ 2147483647 h 213"/>
              <a:gd name="T12" fmla="*/ 2147483647 w 423"/>
              <a:gd name="T13" fmla="*/ 2147483647 h 213"/>
              <a:gd name="T14" fmla="*/ 2147483647 w 423"/>
              <a:gd name="T15" fmla="*/ 2147483647 h 213"/>
              <a:gd name="T16" fmla="*/ 2147483647 w 423"/>
              <a:gd name="T17" fmla="*/ 2147483647 h 213"/>
              <a:gd name="T18" fmla="*/ 2147483647 w 423"/>
              <a:gd name="T19" fmla="*/ 2147483647 h 213"/>
              <a:gd name="T20" fmla="*/ 2147483647 w 423"/>
              <a:gd name="T21" fmla="*/ 2147483647 h 213"/>
              <a:gd name="T22" fmla="*/ 2147483647 w 423"/>
              <a:gd name="T23" fmla="*/ 2147483647 h 213"/>
              <a:gd name="T24" fmla="*/ 2147483647 w 423"/>
              <a:gd name="T25" fmla="*/ 2147483647 h 213"/>
              <a:gd name="T26" fmla="*/ 2147483647 w 423"/>
              <a:gd name="T27" fmla="*/ 2147483647 h 213"/>
              <a:gd name="T28" fmla="*/ 2147483647 w 423"/>
              <a:gd name="T29" fmla="*/ 2147483647 h 213"/>
              <a:gd name="T30" fmla="*/ 2147483647 w 423"/>
              <a:gd name="T31" fmla="*/ 2147483647 h 213"/>
              <a:gd name="T32" fmla="*/ 2147483647 w 423"/>
              <a:gd name="T33" fmla="*/ 2147483647 h 213"/>
              <a:gd name="T34" fmla="*/ 2147483647 w 423"/>
              <a:gd name="T35" fmla="*/ 2147483647 h 213"/>
              <a:gd name="T36" fmla="*/ 2147483647 w 423"/>
              <a:gd name="T37" fmla="*/ 2147483647 h 213"/>
              <a:gd name="T38" fmla="*/ 2147483647 w 423"/>
              <a:gd name="T39" fmla="*/ 2147483647 h 213"/>
              <a:gd name="T40" fmla="*/ 2147483647 w 423"/>
              <a:gd name="T41" fmla="*/ 2147483647 h 213"/>
              <a:gd name="T42" fmla="*/ 2147483647 w 423"/>
              <a:gd name="T43" fmla="*/ 2147483647 h 213"/>
              <a:gd name="T44" fmla="*/ 2147483647 w 423"/>
              <a:gd name="T45" fmla="*/ 2147483647 h 213"/>
              <a:gd name="T46" fmla="*/ 2147483647 w 423"/>
              <a:gd name="T47" fmla="*/ 2147483647 h 213"/>
              <a:gd name="T48" fmla="*/ 2147483647 w 423"/>
              <a:gd name="T49" fmla="*/ 2147483647 h 213"/>
              <a:gd name="T50" fmla="*/ 2147483647 w 423"/>
              <a:gd name="T51" fmla="*/ 2147483647 h 213"/>
              <a:gd name="T52" fmla="*/ 2147483647 w 423"/>
              <a:gd name="T53" fmla="*/ 2147483647 h 213"/>
              <a:gd name="T54" fmla="*/ 2147483647 w 423"/>
              <a:gd name="T55" fmla="*/ 2147483647 h 213"/>
              <a:gd name="T56" fmla="*/ 2147483647 w 423"/>
              <a:gd name="T57" fmla="*/ 2147483647 h 213"/>
              <a:gd name="T58" fmla="*/ 2147483647 w 423"/>
              <a:gd name="T59" fmla="*/ 2147483647 h 213"/>
              <a:gd name="T60" fmla="*/ 2147483647 w 423"/>
              <a:gd name="T61" fmla="*/ 2147483647 h 213"/>
              <a:gd name="T62" fmla="*/ 2147483647 w 423"/>
              <a:gd name="T63" fmla="*/ 2147483647 h 213"/>
              <a:gd name="T64" fmla="*/ 2147483647 w 423"/>
              <a:gd name="T65" fmla="*/ 2147483647 h 213"/>
              <a:gd name="T66" fmla="*/ 2147483647 w 423"/>
              <a:gd name="T67" fmla="*/ 2147483647 h 213"/>
              <a:gd name="T68" fmla="*/ 2147483647 w 423"/>
              <a:gd name="T69" fmla="*/ 2147483647 h 213"/>
              <a:gd name="T70" fmla="*/ 2147483647 w 423"/>
              <a:gd name="T71" fmla="*/ 0 h 213"/>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423"/>
              <a:gd name="T109" fmla="*/ 0 h 213"/>
              <a:gd name="T110" fmla="*/ 423 w 423"/>
              <a:gd name="T111" fmla="*/ 213 h 213"/>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423" h="213">
                <a:moveTo>
                  <a:pt x="0" y="213"/>
                </a:moveTo>
                <a:lnTo>
                  <a:pt x="6" y="165"/>
                </a:lnTo>
                <a:lnTo>
                  <a:pt x="12" y="139"/>
                </a:lnTo>
                <a:lnTo>
                  <a:pt x="18" y="122"/>
                </a:lnTo>
                <a:lnTo>
                  <a:pt x="24" y="109"/>
                </a:lnTo>
                <a:lnTo>
                  <a:pt x="30" y="98"/>
                </a:lnTo>
                <a:lnTo>
                  <a:pt x="35" y="90"/>
                </a:lnTo>
                <a:lnTo>
                  <a:pt x="41" y="82"/>
                </a:lnTo>
                <a:lnTo>
                  <a:pt x="47" y="76"/>
                </a:lnTo>
                <a:lnTo>
                  <a:pt x="53" y="71"/>
                </a:lnTo>
                <a:lnTo>
                  <a:pt x="59" y="66"/>
                </a:lnTo>
                <a:lnTo>
                  <a:pt x="65" y="62"/>
                </a:lnTo>
                <a:lnTo>
                  <a:pt x="71" y="58"/>
                </a:lnTo>
                <a:lnTo>
                  <a:pt x="77" y="55"/>
                </a:lnTo>
                <a:lnTo>
                  <a:pt x="82" y="52"/>
                </a:lnTo>
                <a:lnTo>
                  <a:pt x="88" y="49"/>
                </a:lnTo>
                <a:lnTo>
                  <a:pt x="94" y="46"/>
                </a:lnTo>
                <a:lnTo>
                  <a:pt x="100" y="44"/>
                </a:lnTo>
                <a:lnTo>
                  <a:pt x="106" y="41"/>
                </a:lnTo>
                <a:lnTo>
                  <a:pt x="112" y="39"/>
                </a:lnTo>
                <a:lnTo>
                  <a:pt x="118" y="37"/>
                </a:lnTo>
                <a:lnTo>
                  <a:pt x="124" y="36"/>
                </a:lnTo>
                <a:lnTo>
                  <a:pt x="129" y="34"/>
                </a:lnTo>
                <a:lnTo>
                  <a:pt x="135" y="32"/>
                </a:lnTo>
                <a:lnTo>
                  <a:pt x="141" y="31"/>
                </a:lnTo>
                <a:lnTo>
                  <a:pt x="147" y="29"/>
                </a:lnTo>
                <a:lnTo>
                  <a:pt x="153" y="28"/>
                </a:lnTo>
                <a:lnTo>
                  <a:pt x="159" y="27"/>
                </a:lnTo>
                <a:lnTo>
                  <a:pt x="165" y="25"/>
                </a:lnTo>
                <a:lnTo>
                  <a:pt x="171" y="24"/>
                </a:lnTo>
                <a:lnTo>
                  <a:pt x="176" y="23"/>
                </a:lnTo>
                <a:lnTo>
                  <a:pt x="182" y="22"/>
                </a:lnTo>
                <a:lnTo>
                  <a:pt x="188" y="21"/>
                </a:lnTo>
                <a:lnTo>
                  <a:pt x="194" y="20"/>
                </a:lnTo>
                <a:lnTo>
                  <a:pt x="200" y="19"/>
                </a:lnTo>
                <a:lnTo>
                  <a:pt x="206" y="18"/>
                </a:lnTo>
                <a:lnTo>
                  <a:pt x="212" y="17"/>
                </a:lnTo>
                <a:lnTo>
                  <a:pt x="218" y="17"/>
                </a:lnTo>
                <a:lnTo>
                  <a:pt x="223" y="16"/>
                </a:lnTo>
                <a:lnTo>
                  <a:pt x="229" y="15"/>
                </a:lnTo>
                <a:lnTo>
                  <a:pt x="235" y="14"/>
                </a:lnTo>
                <a:lnTo>
                  <a:pt x="241" y="14"/>
                </a:lnTo>
                <a:lnTo>
                  <a:pt x="247" y="13"/>
                </a:lnTo>
                <a:lnTo>
                  <a:pt x="253" y="12"/>
                </a:lnTo>
                <a:lnTo>
                  <a:pt x="259" y="12"/>
                </a:lnTo>
                <a:lnTo>
                  <a:pt x="265" y="11"/>
                </a:lnTo>
                <a:lnTo>
                  <a:pt x="270" y="11"/>
                </a:lnTo>
                <a:lnTo>
                  <a:pt x="276" y="10"/>
                </a:lnTo>
                <a:lnTo>
                  <a:pt x="282" y="9"/>
                </a:lnTo>
                <a:lnTo>
                  <a:pt x="288" y="9"/>
                </a:lnTo>
                <a:lnTo>
                  <a:pt x="294" y="8"/>
                </a:lnTo>
                <a:lnTo>
                  <a:pt x="300" y="8"/>
                </a:lnTo>
                <a:lnTo>
                  <a:pt x="306" y="7"/>
                </a:lnTo>
                <a:lnTo>
                  <a:pt x="312" y="7"/>
                </a:lnTo>
                <a:lnTo>
                  <a:pt x="317" y="7"/>
                </a:lnTo>
                <a:lnTo>
                  <a:pt x="323" y="6"/>
                </a:lnTo>
                <a:lnTo>
                  <a:pt x="329" y="6"/>
                </a:lnTo>
                <a:lnTo>
                  <a:pt x="335" y="5"/>
                </a:lnTo>
                <a:lnTo>
                  <a:pt x="341" y="5"/>
                </a:lnTo>
                <a:lnTo>
                  <a:pt x="347" y="4"/>
                </a:lnTo>
                <a:lnTo>
                  <a:pt x="353" y="4"/>
                </a:lnTo>
                <a:lnTo>
                  <a:pt x="359" y="4"/>
                </a:lnTo>
                <a:lnTo>
                  <a:pt x="364" y="3"/>
                </a:lnTo>
                <a:lnTo>
                  <a:pt x="370" y="3"/>
                </a:lnTo>
                <a:lnTo>
                  <a:pt x="376" y="3"/>
                </a:lnTo>
                <a:lnTo>
                  <a:pt x="382" y="2"/>
                </a:lnTo>
                <a:lnTo>
                  <a:pt x="388" y="2"/>
                </a:lnTo>
                <a:lnTo>
                  <a:pt x="394" y="2"/>
                </a:lnTo>
                <a:lnTo>
                  <a:pt x="400" y="1"/>
                </a:lnTo>
                <a:lnTo>
                  <a:pt x="406" y="1"/>
                </a:lnTo>
                <a:lnTo>
                  <a:pt x="412" y="1"/>
                </a:lnTo>
                <a:lnTo>
                  <a:pt x="417" y="0"/>
                </a:lnTo>
                <a:lnTo>
                  <a:pt x="423" y="0"/>
                </a:lnTo>
              </a:path>
            </a:pathLst>
          </a:custGeom>
          <a:noFill/>
          <a:ln w="635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9443" name="Oval 115"/>
          <p:cNvSpPr>
            <a:spLocks noChangeArrowheads="1"/>
          </p:cNvSpPr>
          <p:nvPr/>
        </p:nvSpPr>
        <p:spPr bwMode="auto">
          <a:xfrm>
            <a:off x="5735638" y="3416300"/>
            <a:ext cx="42862" cy="42863"/>
          </a:xfrm>
          <a:prstGeom prst="ellipse">
            <a:avLst/>
          </a:prstGeom>
          <a:noFill/>
          <a:ln w="6350" cap="rnd">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p>
        </p:txBody>
      </p:sp>
      <p:sp>
        <p:nvSpPr>
          <p:cNvPr id="99444" name="Oval 116"/>
          <p:cNvSpPr>
            <a:spLocks noChangeArrowheads="1"/>
          </p:cNvSpPr>
          <p:nvPr/>
        </p:nvSpPr>
        <p:spPr bwMode="auto">
          <a:xfrm>
            <a:off x="5778500" y="2905125"/>
            <a:ext cx="41275" cy="42863"/>
          </a:xfrm>
          <a:prstGeom prst="ellipse">
            <a:avLst/>
          </a:prstGeom>
          <a:noFill/>
          <a:ln w="6350" cap="rnd">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p>
        </p:txBody>
      </p:sp>
      <p:sp>
        <p:nvSpPr>
          <p:cNvPr id="99445" name="Oval 117"/>
          <p:cNvSpPr>
            <a:spLocks noChangeArrowheads="1"/>
          </p:cNvSpPr>
          <p:nvPr/>
        </p:nvSpPr>
        <p:spPr bwMode="auto">
          <a:xfrm>
            <a:off x="5819775" y="2687638"/>
            <a:ext cx="42863" cy="42862"/>
          </a:xfrm>
          <a:prstGeom prst="ellipse">
            <a:avLst/>
          </a:prstGeom>
          <a:noFill/>
          <a:ln w="6350" cap="rnd">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p>
        </p:txBody>
      </p:sp>
      <p:sp>
        <p:nvSpPr>
          <p:cNvPr id="99446" name="Oval 118"/>
          <p:cNvSpPr>
            <a:spLocks noChangeArrowheads="1"/>
          </p:cNvSpPr>
          <p:nvPr/>
        </p:nvSpPr>
        <p:spPr bwMode="auto">
          <a:xfrm>
            <a:off x="5862638" y="2554288"/>
            <a:ext cx="41275" cy="42862"/>
          </a:xfrm>
          <a:prstGeom prst="ellipse">
            <a:avLst/>
          </a:prstGeom>
          <a:noFill/>
          <a:ln w="6350" cap="rnd">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p>
        </p:txBody>
      </p:sp>
      <p:sp>
        <p:nvSpPr>
          <p:cNvPr id="99447" name="Oval 119"/>
          <p:cNvSpPr>
            <a:spLocks noChangeArrowheads="1"/>
          </p:cNvSpPr>
          <p:nvPr/>
        </p:nvSpPr>
        <p:spPr bwMode="auto">
          <a:xfrm>
            <a:off x="5903913" y="2463800"/>
            <a:ext cx="42862" cy="41275"/>
          </a:xfrm>
          <a:prstGeom prst="ellipse">
            <a:avLst/>
          </a:prstGeom>
          <a:noFill/>
          <a:ln w="6350" cap="rnd">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p>
        </p:txBody>
      </p:sp>
      <p:sp>
        <p:nvSpPr>
          <p:cNvPr id="99448" name="Oval 120"/>
          <p:cNvSpPr>
            <a:spLocks noChangeArrowheads="1"/>
          </p:cNvSpPr>
          <p:nvPr/>
        </p:nvSpPr>
        <p:spPr bwMode="auto">
          <a:xfrm>
            <a:off x="5946775" y="2393950"/>
            <a:ext cx="41275" cy="41275"/>
          </a:xfrm>
          <a:prstGeom prst="ellipse">
            <a:avLst/>
          </a:prstGeom>
          <a:noFill/>
          <a:ln w="6350" cap="rnd">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p>
        </p:txBody>
      </p:sp>
      <p:sp>
        <p:nvSpPr>
          <p:cNvPr id="99449" name="Oval 121"/>
          <p:cNvSpPr>
            <a:spLocks noChangeArrowheads="1"/>
          </p:cNvSpPr>
          <p:nvPr/>
        </p:nvSpPr>
        <p:spPr bwMode="auto">
          <a:xfrm>
            <a:off x="5981700" y="2336800"/>
            <a:ext cx="41275" cy="42863"/>
          </a:xfrm>
          <a:prstGeom prst="ellipse">
            <a:avLst/>
          </a:prstGeom>
          <a:noFill/>
          <a:ln w="6350" cap="rnd">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p>
        </p:txBody>
      </p:sp>
      <p:sp>
        <p:nvSpPr>
          <p:cNvPr id="99450" name="Oval 122"/>
          <p:cNvSpPr>
            <a:spLocks noChangeArrowheads="1"/>
          </p:cNvSpPr>
          <p:nvPr/>
        </p:nvSpPr>
        <p:spPr bwMode="auto">
          <a:xfrm>
            <a:off x="6022975" y="2287588"/>
            <a:ext cx="42863" cy="42862"/>
          </a:xfrm>
          <a:prstGeom prst="ellipse">
            <a:avLst/>
          </a:prstGeom>
          <a:noFill/>
          <a:ln w="6350" cap="rnd">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p>
        </p:txBody>
      </p:sp>
      <p:sp>
        <p:nvSpPr>
          <p:cNvPr id="99451" name="Oval 123"/>
          <p:cNvSpPr>
            <a:spLocks noChangeArrowheads="1"/>
          </p:cNvSpPr>
          <p:nvPr/>
        </p:nvSpPr>
        <p:spPr bwMode="auto">
          <a:xfrm>
            <a:off x="6065838" y="2246313"/>
            <a:ext cx="41275" cy="41275"/>
          </a:xfrm>
          <a:prstGeom prst="ellipse">
            <a:avLst/>
          </a:prstGeom>
          <a:noFill/>
          <a:ln w="6350" cap="rnd">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p>
        </p:txBody>
      </p:sp>
      <p:sp>
        <p:nvSpPr>
          <p:cNvPr id="99452" name="Oval 124"/>
          <p:cNvSpPr>
            <a:spLocks noChangeArrowheads="1"/>
          </p:cNvSpPr>
          <p:nvPr/>
        </p:nvSpPr>
        <p:spPr bwMode="auto">
          <a:xfrm>
            <a:off x="6107113" y="2217738"/>
            <a:ext cx="42862" cy="42862"/>
          </a:xfrm>
          <a:prstGeom prst="ellipse">
            <a:avLst/>
          </a:prstGeom>
          <a:noFill/>
          <a:ln w="6350" cap="rnd">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p>
        </p:txBody>
      </p:sp>
      <p:sp>
        <p:nvSpPr>
          <p:cNvPr id="99453" name="Oval 125"/>
          <p:cNvSpPr>
            <a:spLocks noChangeArrowheads="1"/>
          </p:cNvSpPr>
          <p:nvPr/>
        </p:nvSpPr>
        <p:spPr bwMode="auto">
          <a:xfrm>
            <a:off x="6149975" y="2190750"/>
            <a:ext cx="41275" cy="41275"/>
          </a:xfrm>
          <a:prstGeom prst="ellipse">
            <a:avLst/>
          </a:prstGeom>
          <a:noFill/>
          <a:ln w="6350" cap="rnd">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p>
        </p:txBody>
      </p:sp>
      <p:sp>
        <p:nvSpPr>
          <p:cNvPr id="99454" name="Oval 126"/>
          <p:cNvSpPr>
            <a:spLocks noChangeArrowheads="1"/>
          </p:cNvSpPr>
          <p:nvPr/>
        </p:nvSpPr>
        <p:spPr bwMode="auto">
          <a:xfrm>
            <a:off x="6191250" y="2162175"/>
            <a:ext cx="41275" cy="41275"/>
          </a:xfrm>
          <a:prstGeom prst="ellipse">
            <a:avLst/>
          </a:prstGeom>
          <a:noFill/>
          <a:ln w="6350" cap="rnd">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p>
        </p:txBody>
      </p:sp>
      <p:sp>
        <p:nvSpPr>
          <p:cNvPr id="99455" name="Oval 127"/>
          <p:cNvSpPr>
            <a:spLocks noChangeArrowheads="1"/>
          </p:cNvSpPr>
          <p:nvPr/>
        </p:nvSpPr>
        <p:spPr bwMode="auto">
          <a:xfrm>
            <a:off x="6232525" y="2141538"/>
            <a:ext cx="42863" cy="41275"/>
          </a:xfrm>
          <a:prstGeom prst="ellipse">
            <a:avLst/>
          </a:prstGeom>
          <a:noFill/>
          <a:ln w="6350" cap="rnd">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p>
        </p:txBody>
      </p:sp>
      <p:sp>
        <p:nvSpPr>
          <p:cNvPr id="99456" name="Oval 128"/>
          <p:cNvSpPr>
            <a:spLocks noChangeArrowheads="1"/>
          </p:cNvSpPr>
          <p:nvPr/>
        </p:nvSpPr>
        <p:spPr bwMode="auto">
          <a:xfrm>
            <a:off x="6275388" y="2120900"/>
            <a:ext cx="41275" cy="41275"/>
          </a:xfrm>
          <a:prstGeom prst="ellipse">
            <a:avLst/>
          </a:prstGeom>
          <a:noFill/>
          <a:ln w="6350" cap="rnd">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p>
        </p:txBody>
      </p:sp>
      <p:sp>
        <p:nvSpPr>
          <p:cNvPr id="99457" name="Oval 129"/>
          <p:cNvSpPr>
            <a:spLocks noChangeArrowheads="1"/>
          </p:cNvSpPr>
          <p:nvPr/>
        </p:nvSpPr>
        <p:spPr bwMode="auto">
          <a:xfrm>
            <a:off x="6310313" y="2098675"/>
            <a:ext cx="42862" cy="42863"/>
          </a:xfrm>
          <a:prstGeom prst="ellipse">
            <a:avLst/>
          </a:prstGeom>
          <a:noFill/>
          <a:ln w="6350" cap="rnd">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p>
        </p:txBody>
      </p:sp>
      <p:sp>
        <p:nvSpPr>
          <p:cNvPr id="99458" name="Oval 130"/>
          <p:cNvSpPr>
            <a:spLocks noChangeArrowheads="1"/>
          </p:cNvSpPr>
          <p:nvPr/>
        </p:nvSpPr>
        <p:spPr bwMode="auto">
          <a:xfrm>
            <a:off x="6353175" y="2084388"/>
            <a:ext cx="41275" cy="42862"/>
          </a:xfrm>
          <a:prstGeom prst="ellipse">
            <a:avLst/>
          </a:prstGeom>
          <a:noFill/>
          <a:ln w="6350" cap="rnd">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p>
        </p:txBody>
      </p:sp>
      <p:sp>
        <p:nvSpPr>
          <p:cNvPr id="99459" name="Oval 131"/>
          <p:cNvSpPr>
            <a:spLocks noChangeArrowheads="1"/>
          </p:cNvSpPr>
          <p:nvPr/>
        </p:nvSpPr>
        <p:spPr bwMode="auto">
          <a:xfrm>
            <a:off x="6394450" y="2071688"/>
            <a:ext cx="41275" cy="41275"/>
          </a:xfrm>
          <a:prstGeom prst="ellipse">
            <a:avLst/>
          </a:prstGeom>
          <a:noFill/>
          <a:ln w="6350" cap="rnd">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p>
        </p:txBody>
      </p:sp>
      <p:sp>
        <p:nvSpPr>
          <p:cNvPr id="99460" name="Oval 132"/>
          <p:cNvSpPr>
            <a:spLocks noChangeArrowheads="1"/>
          </p:cNvSpPr>
          <p:nvPr/>
        </p:nvSpPr>
        <p:spPr bwMode="auto">
          <a:xfrm>
            <a:off x="6435725" y="2057400"/>
            <a:ext cx="42863" cy="41275"/>
          </a:xfrm>
          <a:prstGeom prst="ellipse">
            <a:avLst/>
          </a:prstGeom>
          <a:noFill/>
          <a:ln w="6350" cap="rnd">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p>
        </p:txBody>
      </p:sp>
      <p:sp>
        <p:nvSpPr>
          <p:cNvPr id="99461" name="Oval 133"/>
          <p:cNvSpPr>
            <a:spLocks noChangeArrowheads="1"/>
          </p:cNvSpPr>
          <p:nvPr/>
        </p:nvSpPr>
        <p:spPr bwMode="auto">
          <a:xfrm>
            <a:off x="6478588" y="2043113"/>
            <a:ext cx="41275" cy="41275"/>
          </a:xfrm>
          <a:prstGeom prst="ellipse">
            <a:avLst/>
          </a:prstGeom>
          <a:noFill/>
          <a:ln w="6350" cap="rnd">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p>
        </p:txBody>
      </p:sp>
      <p:sp>
        <p:nvSpPr>
          <p:cNvPr id="99462" name="Oval 134"/>
          <p:cNvSpPr>
            <a:spLocks noChangeArrowheads="1"/>
          </p:cNvSpPr>
          <p:nvPr/>
        </p:nvSpPr>
        <p:spPr bwMode="auto">
          <a:xfrm>
            <a:off x="6519863" y="2036763"/>
            <a:ext cx="42862" cy="41275"/>
          </a:xfrm>
          <a:prstGeom prst="ellipse">
            <a:avLst/>
          </a:prstGeom>
          <a:noFill/>
          <a:ln w="6350" cap="rnd">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p>
        </p:txBody>
      </p:sp>
      <p:sp>
        <p:nvSpPr>
          <p:cNvPr id="99463" name="Oval 135"/>
          <p:cNvSpPr>
            <a:spLocks noChangeArrowheads="1"/>
          </p:cNvSpPr>
          <p:nvPr/>
        </p:nvSpPr>
        <p:spPr bwMode="auto">
          <a:xfrm>
            <a:off x="6562725" y="2022475"/>
            <a:ext cx="41275" cy="41275"/>
          </a:xfrm>
          <a:prstGeom prst="ellipse">
            <a:avLst/>
          </a:prstGeom>
          <a:noFill/>
          <a:ln w="6350" cap="rnd">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p>
        </p:txBody>
      </p:sp>
      <p:sp>
        <p:nvSpPr>
          <p:cNvPr id="99464" name="Oval 136"/>
          <p:cNvSpPr>
            <a:spLocks noChangeArrowheads="1"/>
          </p:cNvSpPr>
          <p:nvPr/>
        </p:nvSpPr>
        <p:spPr bwMode="auto">
          <a:xfrm>
            <a:off x="6604000" y="2014538"/>
            <a:ext cx="42863" cy="42862"/>
          </a:xfrm>
          <a:prstGeom prst="ellipse">
            <a:avLst/>
          </a:prstGeom>
          <a:noFill/>
          <a:ln w="6350" cap="rnd">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p>
        </p:txBody>
      </p:sp>
      <p:sp>
        <p:nvSpPr>
          <p:cNvPr id="99465" name="Oval 137"/>
          <p:cNvSpPr>
            <a:spLocks noChangeArrowheads="1"/>
          </p:cNvSpPr>
          <p:nvPr/>
        </p:nvSpPr>
        <p:spPr bwMode="auto">
          <a:xfrm>
            <a:off x="6638925" y="2008188"/>
            <a:ext cx="42863" cy="41275"/>
          </a:xfrm>
          <a:prstGeom prst="ellipse">
            <a:avLst/>
          </a:prstGeom>
          <a:noFill/>
          <a:ln w="6350" cap="rnd">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p>
        </p:txBody>
      </p:sp>
      <p:sp>
        <p:nvSpPr>
          <p:cNvPr id="99466" name="Oval 138"/>
          <p:cNvSpPr>
            <a:spLocks noChangeArrowheads="1"/>
          </p:cNvSpPr>
          <p:nvPr/>
        </p:nvSpPr>
        <p:spPr bwMode="auto">
          <a:xfrm>
            <a:off x="6681788" y="1993900"/>
            <a:ext cx="41275" cy="42863"/>
          </a:xfrm>
          <a:prstGeom prst="ellipse">
            <a:avLst/>
          </a:prstGeom>
          <a:noFill/>
          <a:ln w="6350" cap="rnd">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p>
        </p:txBody>
      </p:sp>
      <p:sp>
        <p:nvSpPr>
          <p:cNvPr id="99467" name="Oval 139"/>
          <p:cNvSpPr>
            <a:spLocks noChangeArrowheads="1"/>
          </p:cNvSpPr>
          <p:nvPr/>
        </p:nvSpPr>
        <p:spPr bwMode="auto">
          <a:xfrm>
            <a:off x="6723063" y="1987550"/>
            <a:ext cx="42862" cy="41275"/>
          </a:xfrm>
          <a:prstGeom prst="ellipse">
            <a:avLst/>
          </a:prstGeom>
          <a:noFill/>
          <a:ln w="6350" cap="rnd">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p>
        </p:txBody>
      </p:sp>
      <p:sp>
        <p:nvSpPr>
          <p:cNvPr id="99468" name="Oval 140"/>
          <p:cNvSpPr>
            <a:spLocks noChangeArrowheads="1"/>
          </p:cNvSpPr>
          <p:nvPr/>
        </p:nvSpPr>
        <p:spPr bwMode="auto">
          <a:xfrm>
            <a:off x="6765925" y="1979613"/>
            <a:ext cx="41275" cy="42862"/>
          </a:xfrm>
          <a:prstGeom prst="ellipse">
            <a:avLst/>
          </a:prstGeom>
          <a:noFill/>
          <a:ln w="6350" cap="rnd">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p>
        </p:txBody>
      </p:sp>
      <p:sp>
        <p:nvSpPr>
          <p:cNvPr id="99469" name="Oval 141"/>
          <p:cNvSpPr>
            <a:spLocks noChangeArrowheads="1"/>
          </p:cNvSpPr>
          <p:nvPr/>
        </p:nvSpPr>
        <p:spPr bwMode="auto">
          <a:xfrm>
            <a:off x="6807200" y="1973263"/>
            <a:ext cx="42863" cy="41275"/>
          </a:xfrm>
          <a:prstGeom prst="ellipse">
            <a:avLst/>
          </a:prstGeom>
          <a:noFill/>
          <a:ln w="6350" cap="rnd">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p>
        </p:txBody>
      </p:sp>
      <p:sp>
        <p:nvSpPr>
          <p:cNvPr id="99470" name="Oval 142"/>
          <p:cNvSpPr>
            <a:spLocks noChangeArrowheads="1"/>
          </p:cNvSpPr>
          <p:nvPr/>
        </p:nvSpPr>
        <p:spPr bwMode="auto">
          <a:xfrm>
            <a:off x="6850063" y="1965325"/>
            <a:ext cx="41275" cy="42863"/>
          </a:xfrm>
          <a:prstGeom prst="ellipse">
            <a:avLst/>
          </a:prstGeom>
          <a:noFill/>
          <a:ln w="6350" cap="rnd">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p>
        </p:txBody>
      </p:sp>
      <p:sp>
        <p:nvSpPr>
          <p:cNvPr id="99471" name="Oval 143"/>
          <p:cNvSpPr>
            <a:spLocks noChangeArrowheads="1"/>
          </p:cNvSpPr>
          <p:nvPr/>
        </p:nvSpPr>
        <p:spPr bwMode="auto">
          <a:xfrm>
            <a:off x="6891338" y="1958975"/>
            <a:ext cx="42862" cy="41275"/>
          </a:xfrm>
          <a:prstGeom prst="ellipse">
            <a:avLst/>
          </a:prstGeom>
          <a:noFill/>
          <a:ln w="6350" cap="rnd">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p>
        </p:txBody>
      </p:sp>
      <p:sp>
        <p:nvSpPr>
          <p:cNvPr id="99472" name="Oval 144"/>
          <p:cNvSpPr>
            <a:spLocks noChangeArrowheads="1"/>
          </p:cNvSpPr>
          <p:nvPr/>
        </p:nvSpPr>
        <p:spPr bwMode="auto">
          <a:xfrm>
            <a:off x="6934200" y="1958975"/>
            <a:ext cx="41275" cy="41275"/>
          </a:xfrm>
          <a:prstGeom prst="ellipse">
            <a:avLst/>
          </a:prstGeom>
          <a:noFill/>
          <a:ln w="6350" cap="rnd">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p>
        </p:txBody>
      </p:sp>
      <p:sp>
        <p:nvSpPr>
          <p:cNvPr id="99473" name="Oval 145"/>
          <p:cNvSpPr>
            <a:spLocks noChangeArrowheads="1"/>
          </p:cNvSpPr>
          <p:nvPr/>
        </p:nvSpPr>
        <p:spPr bwMode="auto">
          <a:xfrm>
            <a:off x="6969125" y="1952625"/>
            <a:ext cx="41275" cy="41275"/>
          </a:xfrm>
          <a:prstGeom prst="ellipse">
            <a:avLst/>
          </a:prstGeom>
          <a:noFill/>
          <a:ln w="6350" cap="rnd">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p>
        </p:txBody>
      </p:sp>
      <p:sp>
        <p:nvSpPr>
          <p:cNvPr id="99474" name="Oval 146"/>
          <p:cNvSpPr>
            <a:spLocks noChangeArrowheads="1"/>
          </p:cNvSpPr>
          <p:nvPr/>
        </p:nvSpPr>
        <p:spPr bwMode="auto">
          <a:xfrm>
            <a:off x="7010400" y="1944688"/>
            <a:ext cx="42863" cy="42862"/>
          </a:xfrm>
          <a:prstGeom prst="ellipse">
            <a:avLst/>
          </a:prstGeom>
          <a:noFill/>
          <a:ln w="6350" cap="rnd">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p>
        </p:txBody>
      </p:sp>
      <p:sp>
        <p:nvSpPr>
          <p:cNvPr id="99475" name="Oval 147"/>
          <p:cNvSpPr>
            <a:spLocks noChangeArrowheads="1"/>
          </p:cNvSpPr>
          <p:nvPr/>
        </p:nvSpPr>
        <p:spPr bwMode="auto">
          <a:xfrm>
            <a:off x="7053263" y="1938338"/>
            <a:ext cx="41275" cy="41275"/>
          </a:xfrm>
          <a:prstGeom prst="ellipse">
            <a:avLst/>
          </a:prstGeom>
          <a:noFill/>
          <a:ln w="6350" cap="rnd">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p>
        </p:txBody>
      </p:sp>
      <p:sp>
        <p:nvSpPr>
          <p:cNvPr id="99476" name="Oval 148"/>
          <p:cNvSpPr>
            <a:spLocks noChangeArrowheads="1"/>
          </p:cNvSpPr>
          <p:nvPr/>
        </p:nvSpPr>
        <p:spPr bwMode="auto">
          <a:xfrm>
            <a:off x="7094538" y="1938338"/>
            <a:ext cx="42862" cy="41275"/>
          </a:xfrm>
          <a:prstGeom prst="ellipse">
            <a:avLst/>
          </a:prstGeom>
          <a:noFill/>
          <a:ln w="6350" cap="rnd">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p>
        </p:txBody>
      </p:sp>
      <p:sp>
        <p:nvSpPr>
          <p:cNvPr id="99477" name="Oval 149"/>
          <p:cNvSpPr>
            <a:spLocks noChangeArrowheads="1"/>
          </p:cNvSpPr>
          <p:nvPr/>
        </p:nvSpPr>
        <p:spPr bwMode="auto">
          <a:xfrm>
            <a:off x="7137400" y="1930400"/>
            <a:ext cx="41275" cy="42863"/>
          </a:xfrm>
          <a:prstGeom prst="ellipse">
            <a:avLst/>
          </a:prstGeom>
          <a:noFill/>
          <a:ln w="6350" cap="rnd">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p>
        </p:txBody>
      </p:sp>
      <p:sp>
        <p:nvSpPr>
          <p:cNvPr id="99478" name="Oval 150"/>
          <p:cNvSpPr>
            <a:spLocks noChangeArrowheads="1"/>
          </p:cNvSpPr>
          <p:nvPr/>
        </p:nvSpPr>
        <p:spPr bwMode="auto">
          <a:xfrm>
            <a:off x="7178675" y="1924050"/>
            <a:ext cx="42863" cy="41275"/>
          </a:xfrm>
          <a:prstGeom prst="ellipse">
            <a:avLst/>
          </a:prstGeom>
          <a:noFill/>
          <a:ln w="6350" cap="rnd">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p>
        </p:txBody>
      </p:sp>
      <p:sp>
        <p:nvSpPr>
          <p:cNvPr id="99479" name="Oval 151"/>
          <p:cNvSpPr>
            <a:spLocks noChangeArrowheads="1"/>
          </p:cNvSpPr>
          <p:nvPr/>
        </p:nvSpPr>
        <p:spPr bwMode="auto">
          <a:xfrm>
            <a:off x="7221538" y="1924050"/>
            <a:ext cx="41275" cy="41275"/>
          </a:xfrm>
          <a:prstGeom prst="ellipse">
            <a:avLst/>
          </a:prstGeom>
          <a:noFill/>
          <a:ln w="6350" cap="rnd">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p>
        </p:txBody>
      </p:sp>
      <p:sp>
        <p:nvSpPr>
          <p:cNvPr id="99480" name="Oval 152"/>
          <p:cNvSpPr>
            <a:spLocks noChangeArrowheads="1"/>
          </p:cNvSpPr>
          <p:nvPr/>
        </p:nvSpPr>
        <p:spPr bwMode="auto">
          <a:xfrm>
            <a:off x="7262813" y="1916113"/>
            <a:ext cx="42862" cy="42862"/>
          </a:xfrm>
          <a:prstGeom prst="ellipse">
            <a:avLst/>
          </a:prstGeom>
          <a:noFill/>
          <a:ln w="6350" cap="rnd">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p>
        </p:txBody>
      </p:sp>
      <p:sp>
        <p:nvSpPr>
          <p:cNvPr id="99481" name="Oval 153"/>
          <p:cNvSpPr>
            <a:spLocks noChangeArrowheads="1"/>
          </p:cNvSpPr>
          <p:nvPr/>
        </p:nvSpPr>
        <p:spPr bwMode="auto">
          <a:xfrm>
            <a:off x="7297738" y="1916113"/>
            <a:ext cx="42862" cy="42862"/>
          </a:xfrm>
          <a:prstGeom prst="ellipse">
            <a:avLst/>
          </a:prstGeom>
          <a:noFill/>
          <a:ln w="6350" cap="rnd">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p>
        </p:txBody>
      </p:sp>
      <p:sp>
        <p:nvSpPr>
          <p:cNvPr id="99482" name="Oval 154"/>
          <p:cNvSpPr>
            <a:spLocks noChangeArrowheads="1"/>
          </p:cNvSpPr>
          <p:nvPr/>
        </p:nvSpPr>
        <p:spPr bwMode="auto">
          <a:xfrm>
            <a:off x="7340600" y="1909763"/>
            <a:ext cx="41275" cy="42862"/>
          </a:xfrm>
          <a:prstGeom prst="ellipse">
            <a:avLst/>
          </a:prstGeom>
          <a:noFill/>
          <a:ln w="6350" cap="rnd">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p>
        </p:txBody>
      </p:sp>
      <p:sp>
        <p:nvSpPr>
          <p:cNvPr id="99483" name="Oval 155"/>
          <p:cNvSpPr>
            <a:spLocks noChangeArrowheads="1"/>
          </p:cNvSpPr>
          <p:nvPr/>
        </p:nvSpPr>
        <p:spPr bwMode="auto">
          <a:xfrm>
            <a:off x="7381875" y="1909763"/>
            <a:ext cx="42863" cy="42862"/>
          </a:xfrm>
          <a:prstGeom prst="ellipse">
            <a:avLst/>
          </a:prstGeom>
          <a:noFill/>
          <a:ln w="6350" cap="rnd">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p>
        </p:txBody>
      </p:sp>
      <p:sp>
        <p:nvSpPr>
          <p:cNvPr id="99484" name="Oval 156"/>
          <p:cNvSpPr>
            <a:spLocks noChangeArrowheads="1"/>
          </p:cNvSpPr>
          <p:nvPr/>
        </p:nvSpPr>
        <p:spPr bwMode="auto">
          <a:xfrm>
            <a:off x="7424738" y="1903413"/>
            <a:ext cx="41275" cy="41275"/>
          </a:xfrm>
          <a:prstGeom prst="ellipse">
            <a:avLst/>
          </a:prstGeom>
          <a:noFill/>
          <a:ln w="6350" cap="rnd">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p>
        </p:txBody>
      </p:sp>
      <p:sp>
        <p:nvSpPr>
          <p:cNvPr id="99485" name="Oval 157"/>
          <p:cNvSpPr>
            <a:spLocks noChangeArrowheads="1"/>
          </p:cNvSpPr>
          <p:nvPr/>
        </p:nvSpPr>
        <p:spPr bwMode="auto">
          <a:xfrm>
            <a:off x="7466013" y="1903413"/>
            <a:ext cx="42862" cy="41275"/>
          </a:xfrm>
          <a:prstGeom prst="ellipse">
            <a:avLst/>
          </a:prstGeom>
          <a:noFill/>
          <a:ln w="6350" cap="rnd">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p>
        </p:txBody>
      </p:sp>
      <p:sp>
        <p:nvSpPr>
          <p:cNvPr id="99486" name="Oval 158"/>
          <p:cNvSpPr>
            <a:spLocks noChangeArrowheads="1"/>
          </p:cNvSpPr>
          <p:nvPr/>
        </p:nvSpPr>
        <p:spPr bwMode="auto">
          <a:xfrm>
            <a:off x="7508875" y="1895475"/>
            <a:ext cx="41275" cy="42863"/>
          </a:xfrm>
          <a:prstGeom prst="ellipse">
            <a:avLst/>
          </a:prstGeom>
          <a:noFill/>
          <a:ln w="6350" cap="rnd">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p>
        </p:txBody>
      </p:sp>
      <p:sp>
        <p:nvSpPr>
          <p:cNvPr id="99487" name="Oval 159"/>
          <p:cNvSpPr>
            <a:spLocks noChangeArrowheads="1"/>
          </p:cNvSpPr>
          <p:nvPr/>
        </p:nvSpPr>
        <p:spPr bwMode="auto">
          <a:xfrm>
            <a:off x="7550150" y="1895475"/>
            <a:ext cx="42863" cy="42863"/>
          </a:xfrm>
          <a:prstGeom prst="ellipse">
            <a:avLst/>
          </a:prstGeom>
          <a:noFill/>
          <a:ln w="6350" cap="rnd">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p>
        </p:txBody>
      </p:sp>
      <p:sp>
        <p:nvSpPr>
          <p:cNvPr id="99488" name="Oval 160"/>
          <p:cNvSpPr>
            <a:spLocks noChangeArrowheads="1"/>
          </p:cNvSpPr>
          <p:nvPr/>
        </p:nvSpPr>
        <p:spPr bwMode="auto">
          <a:xfrm>
            <a:off x="7593013" y="1895475"/>
            <a:ext cx="41275" cy="42863"/>
          </a:xfrm>
          <a:prstGeom prst="ellipse">
            <a:avLst/>
          </a:prstGeom>
          <a:noFill/>
          <a:ln w="6350" cap="rnd">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p>
        </p:txBody>
      </p:sp>
      <p:sp>
        <p:nvSpPr>
          <p:cNvPr id="99489" name="Oval 161"/>
          <p:cNvSpPr>
            <a:spLocks noChangeArrowheads="1"/>
          </p:cNvSpPr>
          <p:nvPr/>
        </p:nvSpPr>
        <p:spPr bwMode="auto">
          <a:xfrm>
            <a:off x="7627938" y="1889125"/>
            <a:ext cx="41275" cy="41275"/>
          </a:xfrm>
          <a:prstGeom prst="ellipse">
            <a:avLst/>
          </a:prstGeom>
          <a:noFill/>
          <a:ln w="6350" cap="rnd">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p>
        </p:txBody>
      </p:sp>
      <p:sp>
        <p:nvSpPr>
          <p:cNvPr id="99490" name="Oval 162"/>
          <p:cNvSpPr>
            <a:spLocks noChangeArrowheads="1"/>
          </p:cNvSpPr>
          <p:nvPr/>
        </p:nvSpPr>
        <p:spPr bwMode="auto">
          <a:xfrm>
            <a:off x="7669213" y="1889125"/>
            <a:ext cx="42862" cy="41275"/>
          </a:xfrm>
          <a:prstGeom prst="ellipse">
            <a:avLst/>
          </a:prstGeom>
          <a:noFill/>
          <a:ln w="6350" cap="rnd">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p>
        </p:txBody>
      </p:sp>
      <p:sp>
        <p:nvSpPr>
          <p:cNvPr id="99491" name="Oval 163"/>
          <p:cNvSpPr>
            <a:spLocks noChangeArrowheads="1"/>
          </p:cNvSpPr>
          <p:nvPr/>
        </p:nvSpPr>
        <p:spPr bwMode="auto">
          <a:xfrm>
            <a:off x="7712075" y="1889125"/>
            <a:ext cx="41275" cy="41275"/>
          </a:xfrm>
          <a:prstGeom prst="ellipse">
            <a:avLst/>
          </a:prstGeom>
          <a:noFill/>
          <a:ln w="6350" cap="rnd">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p>
        </p:txBody>
      </p:sp>
      <p:sp>
        <p:nvSpPr>
          <p:cNvPr id="99492" name="Oval 164"/>
          <p:cNvSpPr>
            <a:spLocks noChangeArrowheads="1"/>
          </p:cNvSpPr>
          <p:nvPr/>
        </p:nvSpPr>
        <p:spPr bwMode="auto">
          <a:xfrm>
            <a:off x="7753350" y="1881188"/>
            <a:ext cx="42863" cy="42862"/>
          </a:xfrm>
          <a:prstGeom prst="ellipse">
            <a:avLst/>
          </a:prstGeom>
          <a:noFill/>
          <a:ln w="6350" cap="rnd">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p>
        </p:txBody>
      </p:sp>
      <p:sp>
        <p:nvSpPr>
          <p:cNvPr id="99493" name="Oval 165"/>
          <p:cNvSpPr>
            <a:spLocks noChangeArrowheads="1"/>
          </p:cNvSpPr>
          <p:nvPr/>
        </p:nvSpPr>
        <p:spPr bwMode="auto">
          <a:xfrm>
            <a:off x="7796213" y="1881188"/>
            <a:ext cx="41275" cy="42862"/>
          </a:xfrm>
          <a:prstGeom prst="ellipse">
            <a:avLst/>
          </a:prstGeom>
          <a:noFill/>
          <a:ln w="6350" cap="rnd">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p>
        </p:txBody>
      </p:sp>
      <p:sp>
        <p:nvSpPr>
          <p:cNvPr id="99494" name="Oval 166"/>
          <p:cNvSpPr>
            <a:spLocks noChangeArrowheads="1"/>
          </p:cNvSpPr>
          <p:nvPr/>
        </p:nvSpPr>
        <p:spPr bwMode="auto">
          <a:xfrm>
            <a:off x="7837488" y="1881188"/>
            <a:ext cx="42862" cy="42862"/>
          </a:xfrm>
          <a:prstGeom prst="ellipse">
            <a:avLst/>
          </a:prstGeom>
          <a:noFill/>
          <a:ln w="6350" cap="rnd">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p>
        </p:txBody>
      </p:sp>
      <p:sp>
        <p:nvSpPr>
          <p:cNvPr id="99495" name="Oval 167"/>
          <p:cNvSpPr>
            <a:spLocks noChangeArrowheads="1"/>
          </p:cNvSpPr>
          <p:nvPr/>
        </p:nvSpPr>
        <p:spPr bwMode="auto">
          <a:xfrm>
            <a:off x="7880350" y="1874838"/>
            <a:ext cx="41275" cy="41275"/>
          </a:xfrm>
          <a:prstGeom prst="ellipse">
            <a:avLst/>
          </a:prstGeom>
          <a:noFill/>
          <a:ln w="6350" cap="rnd">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p>
        </p:txBody>
      </p:sp>
      <p:sp>
        <p:nvSpPr>
          <p:cNvPr id="99496" name="Oval 168"/>
          <p:cNvSpPr>
            <a:spLocks noChangeArrowheads="1"/>
          </p:cNvSpPr>
          <p:nvPr/>
        </p:nvSpPr>
        <p:spPr bwMode="auto">
          <a:xfrm>
            <a:off x="7921625" y="1874838"/>
            <a:ext cx="42863" cy="41275"/>
          </a:xfrm>
          <a:prstGeom prst="ellipse">
            <a:avLst/>
          </a:prstGeom>
          <a:noFill/>
          <a:ln w="6350" cap="rnd">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p>
        </p:txBody>
      </p:sp>
      <p:sp>
        <p:nvSpPr>
          <p:cNvPr id="99497" name="Oval 169"/>
          <p:cNvSpPr>
            <a:spLocks noChangeArrowheads="1"/>
          </p:cNvSpPr>
          <p:nvPr/>
        </p:nvSpPr>
        <p:spPr bwMode="auto">
          <a:xfrm>
            <a:off x="7956550" y="1874838"/>
            <a:ext cx="42863" cy="41275"/>
          </a:xfrm>
          <a:prstGeom prst="ellipse">
            <a:avLst/>
          </a:prstGeom>
          <a:noFill/>
          <a:ln w="6350" cap="rnd">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p>
        </p:txBody>
      </p:sp>
      <p:sp>
        <p:nvSpPr>
          <p:cNvPr id="99498" name="Oval 170"/>
          <p:cNvSpPr>
            <a:spLocks noChangeArrowheads="1"/>
          </p:cNvSpPr>
          <p:nvPr/>
        </p:nvSpPr>
        <p:spPr bwMode="auto">
          <a:xfrm>
            <a:off x="7999413" y="1868488"/>
            <a:ext cx="41275" cy="41275"/>
          </a:xfrm>
          <a:prstGeom prst="ellipse">
            <a:avLst/>
          </a:prstGeom>
          <a:noFill/>
          <a:ln w="6350" cap="rnd">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p>
        </p:txBody>
      </p:sp>
      <p:sp>
        <p:nvSpPr>
          <p:cNvPr id="99499" name="Oval 171"/>
          <p:cNvSpPr>
            <a:spLocks noChangeArrowheads="1"/>
          </p:cNvSpPr>
          <p:nvPr/>
        </p:nvSpPr>
        <p:spPr bwMode="auto">
          <a:xfrm>
            <a:off x="8040688" y="1868488"/>
            <a:ext cx="42862" cy="41275"/>
          </a:xfrm>
          <a:prstGeom prst="ellipse">
            <a:avLst/>
          </a:prstGeom>
          <a:noFill/>
          <a:ln w="6350" cap="rnd">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p>
        </p:txBody>
      </p:sp>
      <p:sp>
        <p:nvSpPr>
          <p:cNvPr id="99500" name="Oval 172"/>
          <p:cNvSpPr>
            <a:spLocks noChangeArrowheads="1"/>
          </p:cNvSpPr>
          <p:nvPr/>
        </p:nvSpPr>
        <p:spPr bwMode="auto">
          <a:xfrm>
            <a:off x="8083550" y="1868488"/>
            <a:ext cx="41275" cy="41275"/>
          </a:xfrm>
          <a:prstGeom prst="ellipse">
            <a:avLst/>
          </a:prstGeom>
          <a:noFill/>
          <a:ln w="6350" cap="rnd">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p>
        </p:txBody>
      </p:sp>
      <p:sp>
        <p:nvSpPr>
          <p:cNvPr id="99501" name="Oval 173"/>
          <p:cNvSpPr>
            <a:spLocks noChangeArrowheads="1"/>
          </p:cNvSpPr>
          <p:nvPr/>
        </p:nvSpPr>
        <p:spPr bwMode="auto">
          <a:xfrm>
            <a:off x="8124825" y="1868488"/>
            <a:ext cx="42863" cy="41275"/>
          </a:xfrm>
          <a:prstGeom prst="ellipse">
            <a:avLst/>
          </a:prstGeom>
          <a:noFill/>
          <a:ln w="6350" cap="rnd">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p>
        </p:txBody>
      </p:sp>
      <p:sp>
        <p:nvSpPr>
          <p:cNvPr id="99502" name="Oval 174"/>
          <p:cNvSpPr>
            <a:spLocks noChangeArrowheads="1"/>
          </p:cNvSpPr>
          <p:nvPr/>
        </p:nvSpPr>
        <p:spPr bwMode="auto">
          <a:xfrm>
            <a:off x="8167688" y="1860550"/>
            <a:ext cx="41275" cy="42863"/>
          </a:xfrm>
          <a:prstGeom prst="ellipse">
            <a:avLst/>
          </a:prstGeom>
          <a:noFill/>
          <a:ln w="6350" cap="rnd">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p>
        </p:txBody>
      </p:sp>
      <p:sp>
        <p:nvSpPr>
          <p:cNvPr id="99503" name="Oval 175"/>
          <p:cNvSpPr>
            <a:spLocks noChangeArrowheads="1"/>
          </p:cNvSpPr>
          <p:nvPr/>
        </p:nvSpPr>
        <p:spPr bwMode="auto">
          <a:xfrm>
            <a:off x="8208963" y="1860550"/>
            <a:ext cx="42862" cy="42863"/>
          </a:xfrm>
          <a:prstGeom prst="ellipse">
            <a:avLst/>
          </a:prstGeom>
          <a:noFill/>
          <a:ln w="6350" cap="rnd">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p>
        </p:txBody>
      </p:sp>
      <p:sp>
        <p:nvSpPr>
          <p:cNvPr id="99504" name="Oval 176"/>
          <p:cNvSpPr>
            <a:spLocks noChangeArrowheads="1"/>
          </p:cNvSpPr>
          <p:nvPr/>
        </p:nvSpPr>
        <p:spPr bwMode="auto">
          <a:xfrm>
            <a:off x="8251825" y="1860550"/>
            <a:ext cx="41275" cy="42863"/>
          </a:xfrm>
          <a:prstGeom prst="ellipse">
            <a:avLst/>
          </a:prstGeom>
          <a:noFill/>
          <a:ln w="6350" cap="rnd">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p>
        </p:txBody>
      </p:sp>
      <p:sp>
        <p:nvSpPr>
          <p:cNvPr id="99505" name="Oval 177"/>
          <p:cNvSpPr>
            <a:spLocks noChangeArrowheads="1"/>
          </p:cNvSpPr>
          <p:nvPr/>
        </p:nvSpPr>
        <p:spPr bwMode="auto">
          <a:xfrm>
            <a:off x="8286750" y="1860550"/>
            <a:ext cx="41275" cy="42863"/>
          </a:xfrm>
          <a:prstGeom prst="ellipse">
            <a:avLst/>
          </a:prstGeom>
          <a:noFill/>
          <a:ln w="6350" cap="rnd">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p>
        </p:txBody>
      </p:sp>
      <p:sp>
        <p:nvSpPr>
          <p:cNvPr id="99506" name="Oval 178"/>
          <p:cNvSpPr>
            <a:spLocks noChangeArrowheads="1"/>
          </p:cNvSpPr>
          <p:nvPr/>
        </p:nvSpPr>
        <p:spPr bwMode="auto">
          <a:xfrm>
            <a:off x="8328025" y="1854200"/>
            <a:ext cx="42863" cy="41275"/>
          </a:xfrm>
          <a:prstGeom prst="ellipse">
            <a:avLst/>
          </a:prstGeom>
          <a:noFill/>
          <a:ln w="6350" cap="rnd">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p>
        </p:txBody>
      </p:sp>
      <p:sp>
        <p:nvSpPr>
          <p:cNvPr id="99507" name="Oval 179"/>
          <p:cNvSpPr>
            <a:spLocks noChangeArrowheads="1"/>
          </p:cNvSpPr>
          <p:nvPr/>
        </p:nvSpPr>
        <p:spPr bwMode="auto">
          <a:xfrm>
            <a:off x="8370888" y="1854200"/>
            <a:ext cx="41275" cy="41275"/>
          </a:xfrm>
          <a:prstGeom prst="ellipse">
            <a:avLst/>
          </a:prstGeom>
          <a:noFill/>
          <a:ln w="6350" cap="rnd">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p>
        </p:txBody>
      </p:sp>
      <p:sp>
        <p:nvSpPr>
          <p:cNvPr id="99508" name="Oval 180"/>
          <p:cNvSpPr>
            <a:spLocks noChangeArrowheads="1"/>
          </p:cNvSpPr>
          <p:nvPr/>
        </p:nvSpPr>
        <p:spPr bwMode="auto">
          <a:xfrm>
            <a:off x="8412163" y="1854200"/>
            <a:ext cx="42862" cy="41275"/>
          </a:xfrm>
          <a:prstGeom prst="ellipse">
            <a:avLst/>
          </a:prstGeom>
          <a:noFill/>
          <a:ln w="6350" cap="rnd">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p>
        </p:txBody>
      </p:sp>
      <p:sp>
        <p:nvSpPr>
          <p:cNvPr id="99509" name="Oval 181"/>
          <p:cNvSpPr>
            <a:spLocks noChangeArrowheads="1"/>
          </p:cNvSpPr>
          <p:nvPr/>
        </p:nvSpPr>
        <p:spPr bwMode="auto">
          <a:xfrm>
            <a:off x="8455025" y="1854200"/>
            <a:ext cx="41275" cy="41275"/>
          </a:xfrm>
          <a:prstGeom prst="ellipse">
            <a:avLst/>
          </a:prstGeom>
          <a:noFill/>
          <a:ln w="6350" cap="rnd">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p>
        </p:txBody>
      </p:sp>
      <p:sp>
        <p:nvSpPr>
          <p:cNvPr id="99510" name="Oval 182"/>
          <p:cNvSpPr>
            <a:spLocks noChangeArrowheads="1"/>
          </p:cNvSpPr>
          <p:nvPr/>
        </p:nvSpPr>
        <p:spPr bwMode="auto">
          <a:xfrm>
            <a:off x="8496300" y="1854200"/>
            <a:ext cx="42863" cy="41275"/>
          </a:xfrm>
          <a:prstGeom prst="ellipse">
            <a:avLst/>
          </a:prstGeom>
          <a:noFill/>
          <a:ln w="6350" cap="rnd">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p>
        </p:txBody>
      </p:sp>
      <p:sp>
        <p:nvSpPr>
          <p:cNvPr id="99511" name="Oval 183"/>
          <p:cNvSpPr>
            <a:spLocks noChangeArrowheads="1"/>
          </p:cNvSpPr>
          <p:nvPr/>
        </p:nvSpPr>
        <p:spPr bwMode="auto">
          <a:xfrm>
            <a:off x="8539163" y="1846263"/>
            <a:ext cx="41275" cy="42862"/>
          </a:xfrm>
          <a:prstGeom prst="ellipse">
            <a:avLst/>
          </a:prstGeom>
          <a:noFill/>
          <a:ln w="6350" cap="rnd">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p>
        </p:txBody>
      </p:sp>
      <p:sp>
        <p:nvSpPr>
          <p:cNvPr id="99512" name="Oval 184"/>
          <p:cNvSpPr>
            <a:spLocks noChangeArrowheads="1"/>
          </p:cNvSpPr>
          <p:nvPr/>
        </p:nvSpPr>
        <p:spPr bwMode="auto">
          <a:xfrm>
            <a:off x="8580438" y="1846263"/>
            <a:ext cx="42862" cy="42862"/>
          </a:xfrm>
          <a:prstGeom prst="ellipse">
            <a:avLst/>
          </a:prstGeom>
          <a:noFill/>
          <a:ln w="6350" cap="rnd">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p>
        </p:txBody>
      </p:sp>
      <p:sp>
        <p:nvSpPr>
          <p:cNvPr id="99513" name="Oval 185"/>
          <p:cNvSpPr>
            <a:spLocks noChangeArrowheads="1"/>
          </p:cNvSpPr>
          <p:nvPr/>
        </p:nvSpPr>
        <p:spPr bwMode="auto">
          <a:xfrm>
            <a:off x="8623300" y="1846263"/>
            <a:ext cx="41275" cy="42862"/>
          </a:xfrm>
          <a:prstGeom prst="ellipse">
            <a:avLst/>
          </a:prstGeom>
          <a:noFill/>
          <a:ln w="6350" cap="rnd">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p>
        </p:txBody>
      </p:sp>
      <p:sp>
        <p:nvSpPr>
          <p:cNvPr id="99514" name="Oval 186"/>
          <p:cNvSpPr>
            <a:spLocks noChangeArrowheads="1"/>
          </p:cNvSpPr>
          <p:nvPr/>
        </p:nvSpPr>
        <p:spPr bwMode="auto">
          <a:xfrm>
            <a:off x="8658225" y="1846263"/>
            <a:ext cx="41275" cy="42862"/>
          </a:xfrm>
          <a:prstGeom prst="ellipse">
            <a:avLst/>
          </a:prstGeom>
          <a:noFill/>
          <a:ln w="6350" cap="rnd">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p>
        </p:txBody>
      </p:sp>
      <p:sp>
        <p:nvSpPr>
          <p:cNvPr id="99515" name="Oval 187"/>
          <p:cNvSpPr>
            <a:spLocks noChangeArrowheads="1"/>
          </p:cNvSpPr>
          <p:nvPr/>
        </p:nvSpPr>
        <p:spPr bwMode="auto">
          <a:xfrm>
            <a:off x="8699500" y="1846263"/>
            <a:ext cx="42863" cy="42862"/>
          </a:xfrm>
          <a:prstGeom prst="ellipse">
            <a:avLst/>
          </a:prstGeom>
          <a:noFill/>
          <a:ln w="6350" cap="rnd">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p>
        </p:txBody>
      </p:sp>
      <p:sp>
        <p:nvSpPr>
          <p:cNvPr id="99516" name="Oval 188"/>
          <p:cNvSpPr>
            <a:spLocks noChangeArrowheads="1"/>
          </p:cNvSpPr>
          <p:nvPr/>
        </p:nvSpPr>
        <p:spPr bwMode="auto">
          <a:xfrm>
            <a:off x="5735638" y="5949950"/>
            <a:ext cx="42862" cy="42863"/>
          </a:xfrm>
          <a:prstGeom prst="ellipse">
            <a:avLst/>
          </a:prstGeom>
          <a:noFill/>
          <a:ln w="6350"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p>
        </p:txBody>
      </p:sp>
      <p:sp>
        <p:nvSpPr>
          <p:cNvPr id="99517" name="Oval 189"/>
          <p:cNvSpPr>
            <a:spLocks noChangeArrowheads="1"/>
          </p:cNvSpPr>
          <p:nvPr/>
        </p:nvSpPr>
        <p:spPr bwMode="auto">
          <a:xfrm>
            <a:off x="5764213" y="5943600"/>
            <a:ext cx="41275" cy="41275"/>
          </a:xfrm>
          <a:prstGeom prst="ellipse">
            <a:avLst/>
          </a:prstGeom>
          <a:noFill/>
          <a:ln w="6350"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p>
        </p:txBody>
      </p:sp>
      <p:sp>
        <p:nvSpPr>
          <p:cNvPr id="99518" name="Oval 190"/>
          <p:cNvSpPr>
            <a:spLocks noChangeArrowheads="1"/>
          </p:cNvSpPr>
          <p:nvPr/>
        </p:nvSpPr>
        <p:spPr bwMode="auto">
          <a:xfrm>
            <a:off x="5799138" y="5943600"/>
            <a:ext cx="41275" cy="41275"/>
          </a:xfrm>
          <a:prstGeom prst="ellipse">
            <a:avLst/>
          </a:prstGeom>
          <a:noFill/>
          <a:ln w="6350"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p>
        </p:txBody>
      </p:sp>
      <p:sp>
        <p:nvSpPr>
          <p:cNvPr id="99519" name="Oval 191"/>
          <p:cNvSpPr>
            <a:spLocks noChangeArrowheads="1"/>
          </p:cNvSpPr>
          <p:nvPr/>
        </p:nvSpPr>
        <p:spPr bwMode="auto">
          <a:xfrm>
            <a:off x="5826125" y="5937250"/>
            <a:ext cx="42863" cy="41275"/>
          </a:xfrm>
          <a:prstGeom prst="ellipse">
            <a:avLst/>
          </a:prstGeom>
          <a:noFill/>
          <a:ln w="6350"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p>
        </p:txBody>
      </p:sp>
      <p:sp>
        <p:nvSpPr>
          <p:cNvPr id="99520" name="Oval 192"/>
          <p:cNvSpPr>
            <a:spLocks noChangeArrowheads="1"/>
          </p:cNvSpPr>
          <p:nvPr/>
        </p:nvSpPr>
        <p:spPr bwMode="auto">
          <a:xfrm>
            <a:off x="5854700" y="5929313"/>
            <a:ext cx="42863" cy="42862"/>
          </a:xfrm>
          <a:prstGeom prst="ellipse">
            <a:avLst/>
          </a:prstGeom>
          <a:noFill/>
          <a:ln w="6350"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p>
        </p:txBody>
      </p:sp>
      <p:sp>
        <p:nvSpPr>
          <p:cNvPr id="99521" name="Oval 193"/>
          <p:cNvSpPr>
            <a:spLocks noChangeArrowheads="1"/>
          </p:cNvSpPr>
          <p:nvPr/>
        </p:nvSpPr>
        <p:spPr bwMode="auto">
          <a:xfrm>
            <a:off x="5889625" y="5922963"/>
            <a:ext cx="42863" cy="41275"/>
          </a:xfrm>
          <a:prstGeom prst="ellipse">
            <a:avLst/>
          </a:prstGeom>
          <a:noFill/>
          <a:ln w="6350"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p>
        </p:txBody>
      </p:sp>
      <p:sp>
        <p:nvSpPr>
          <p:cNvPr id="99522" name="Oval 194"/>
          <p:cNvSpPr>
            <a:spLocks noChangeArrowheads="1"/>
          </p:cNvSpPr>
          <p:nvPr/>
        </p:nvSpPr>
        <p:spPr bwMode="auto">
          <a:xfrm>
            <a:off x="5918200" y="5915025"/>
            <a:ext cx="41275" cy="42863"/>
          </a:xfrm>
          <a:prstGeom prst="ellipse">
            <a:avLst/>
          </a:prstGeom>
          <a:noFill/>
          <a:ln w="6350"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p>
        </p:txBody>
      </p:sp>
      <p:sp>
        <p:nvSpPr>
          <p:cNvPr id="99523" name="Oval 195"/>
          <p:cNvSpPr>
            <a:spLocks noChangeArrowheads="1"/>
          </p:cNvSpPr>
          <p:nvPr/>
        </p:nvSpPr>
        <p:spPr bwMode="auto">
          <a:xfrm>
            <a:off x="5946775" y="5900738"/>
            <a:ext cx="41275" cy="42862"/>
          </a:xfrm>
          <a:prstGeom prst="ellipse">
            <a:avLst/>
          </a:prstGeom>
          <a:noFill/>
          <a:ln w="6350"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p>
        </p:txBody>
      </p:sp>
      <p:sp>
        <p:nvSpPr>
          <p:cNvPr id="99524" name="Oval 196"/>
          <p:cNvSpPr>
            <a:spLocks noChangeArrowheads="1"/>
          </p:cNvSpPr>
          <p:nvPr/>
        </p:nvSpPr>
        <p:spPr bwMode="auto">
          <a:xfrm>
            <a:off x="5973763" y="5894388"/>
            <a:ext cx="42862" cy="42862"/>
          </a:xfrm>
          <a:prstGeom prst="ellipse">
            <a:avLst/>
          </a:prstGeom>
          <a:noFill/>
          <a:ln w="6350"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p>
        </p:txBody>
      </p:sp>
      <p:sp>
        <p:nvSpPr>
          <p:cNvPr id="99525" name="Oval 197"/>
          <p:cNvSpPr>
            <a:spLocks noChangeArrowheads="1"/>
          </p:cNvSpPr>
          <p:nvPr/>
        </p:nvSpPr>
        <p:spPr bwMode="auto">
          <a:xfrm>
            <a:off x="6008688" y="5888038"/>
            <a:ext cx="42862" cy="41275"/>
          </a:xfrm>
          <a:prstGeom prst="ellipse">
            <a:avLst/>
          </a:prstGeom>
          <a:noFill/>
          <a:ln w="6350"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p>
        </p:txBody>
      </p:sp>
      <p:sp>
        <p:nvSpPr>
          <p:cNvPr id="99526" name="Oval 198"/>
          <p:cNvSpPr>
            <a:spLocks noChangeArrowheads="1"/>
          </p:cNvSpPr>
          <p:nvPr/>
        </p:nvSpPr>
        <p:spPr bwMode="auto">
          <a:xfrm>
            <a:off x="6037263" y="5880100"/>
            <a:ext cx="41275" cy="42863"/>
          </a:xfrm>
          <a:prstGeom prst="ellipse">
            <a:avLst/>
          </a:prstGeom>
          <a:noFill/>
          <a:ln w="6350"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p>
        </p:txBody>
      </p:sp>
      <p:sp>
        <p:nvSpPr>
          <p:cNvPr id="99527" name="Oval 199"/>
          <p:cNvSpPr>
            <a:spLocks noChangeArrowheads="1"/>
          </p:cNvSpPr>
          <p:nvPr/>
        </p:nvSpPr>
        <p:spPr bwMode="auto">
          <a:xfrm>
            <a:off x="6065838" y="5865813"/>
            <a:ext cx="41275" cy="42862"/>
          </a:xfrm>
          <a:prstGeom prst="ellipse">
            <a:avLst/>
          </a:prstGeom>
          <a:noFill/>
          <a:ln w="6350"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p>
        </p:txBody>
      </p:sp>
      <p:sp>
        <p:nvSpPr>
          <p:cNvPr id="99528" name="Oval 200"/>
          <p:cNvSpPr>
            <a:spLocks noChangeArrowheads="1"/>
          </p:cNvSpPr>
          <p:nvPr/>
        </p:nvSpPr>
        <p:spPr bwMode="auto">
          <a:xfrm>
            <a:off x="6092825" y="5859463"/>
            <a:ext cx="42863" cy="41275"/>
          </a:xfrm>
          <a:prstGeom prst="ellipse">
            <a:avLst/>
          </a:prstGeom>
          <a:noFill/>
          <a:ln w="6350"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p>
        </p:txBody>
      </p:sp>
      <p:sp>
        <p:nvSpPr>
          <p:cNvPr id="99529" name="Oval 201"/>
          <p:cNvSpPr>
            <a:spLocks noChangeArrowheads="1"/>
          </p:cNvSpPr>
          <p:nvPr/>
        </p:nvSpPr>
        <p:spPr bwMode="auto">
          <a:xfrm>
            <a:off x="6127750" y="5853113"/>
            <a:ext cx="42863" cy="41275"/>
          </a:xfrm>
          <a:prstGeom prst="ellipse">
            <a:avLst/>
          </a:prstGeom>
          <a:noFill/>
          <a:ln w="6350"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p>
        </p:txBody>
      </p:sp>
      <p:sp>
        <p:nvSpPr>
          <p:cNvPr id="99530" name="Oval 202"/>
          <p:cNvSpPr>
            <a:spLocks noChangeArrowheads="1"/>
          </p:cNvSpPr>
          <p:nvPr/>
        </p:nvSpPr>
        <p:spPr bwMode="auto">
          <a:xfrm>
            <a:off x="6156325" y="5838825"/>
            <a:ext cx="41275" cy="41275"/>
          </a:xfrm>
          <a:prstGeom prst="ellipse">
            <a:avLst/>
          </a:prstGeom>
          <a:noFill/>
          <a:ln w="6350"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p>
        </p:txBody>
      </p:sp>
      <p:sp>
        <p:nvSpPr>
          <p:cNvPr id="99531" name="Oval 203"/>
          <p:cNvSpPr>
            <a:spLocks noChangeArrowheads="1"/>
          </p:cNvSpPr>
          <p:nvPr/>
        </p:nvSpPr>
        <p:spPr bwMode="auto">
          <a:xfrm>
            <a:off x="6184900" y="5824538"/>
            <a:ext cx="41275" cy="41275"/>
          </a:xfrm>
          <a:prstGeom prst="ellipse">
            <a:avLst/>
          </a:prstGeom>
          <a:noFill/>
          <a:ln w="6350"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p>
        </p:txBody>
      </p:sp>
      <p:sp>
        <p:nvSpPr>
          <p:cNvPr id="99532" name="Oval 204"/>
          <p:cNvSpPr>
            <a:spLocks noChangeArrowheads="1"/>
          </p:cNvSpPr>
          <p:nvPr/>
        </p:nvSpPr>
        <p:spPr bwMode="auto">
          <a:xfrm>
            <a:off x="6219825" y="5816600"/>
            <a:ext cx="41275" cy="42863"/>
          </a:xfrm>
          <a:prstGeom prst="ellipse">
            <a:avLst/>
          </a:prstGeom>
          <a:noFill/>
          <a:ln w="6350"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p>
        </p:txBody>
      </p:sp>
      <p:sp>
        <p:nvSpPr>
          <p:cNvPr id="99533" name="Oval 205"/>
          <p:cNvSpPr>
            <a:spLocks noChangeArrowheads="1"/>
          </p:cNvSpPr>
          <p:nvPr/>
        </p:nvSpPr>
        <p:spPr bwMode="auto">
          <a:xfrm>
            <a:off x="6246813" y="5803900"/>
            <a:ext cx="42862" cy="41275"/>
          </a:xfrm>
          <a:prstGeom prst="ellipse">
            <a:avLst/>
          </a:prstGeom>
          <a:noFill/>
          <a:ln w="6350"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p>
        </p:txBody>
      </p:sp>
      <p:sp>
        <p:nvSpPr>
          <p:cNvPr id="99534" name="Oval 206"/>
          <p:cNvSpPr>
            <a:spLocks noChangeArrowheads="1"/>
          </p:cNvSpPr>
          <p:nvPr/>
        </p:nvSpPr>
        <p:spPr bwMode="auto">
          <a:xfrm>
            <a:off x="6275388" y="5789613"/>
            <a:ext cx="41275" cy="41275"/>
          </a:xfrm>
          <a:prstGeom prst="ellipse">
            <a:avLst/>
          </a:prstGeom>
          <a:noFill/>
          <a:ln w="6350"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p>
        </p:txBody>
      </p:sp>
      <p:sp>
        <p:nvSpPr>
          <p:cNvPr id="99535" name="Oval 207"/>
          <p:cNvSpPr>
            <a:spLocks noChangeArrowheads="1"/>
          </p:cNvSpPr>
          <p:nvPr/>
        </p:nvSpPr>
        <p:spPr bwMode="auto">
          <a:xfrm>
            <a:off x="6303963" y="5775325"/>
            <a:ext cx="41275" cy="41275"/>
          </a:xfrm>
          <a:prstGeom prst="ellipse">
            <a:avLst/>
          </a:prstGeom>
          <a:noFill/>
          <a:ln w="6350"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p>
        </p:txBody>
      </p:sp>
      <p:sp>
        <p:nvSpPr>
          <p:cNvPr id="99536" name="Oval 208"/>
          <p:cNvSpPr>
            <a:spLocks noChangeArrowheads="1"/>
          </p:cNvSpPr>
          <p:nvPr/>
        </p:nvSpPr>
        <p:spPr bwMode="auto">
          <a:xfrm>
            <a:off x="6338888" y="5761038"/>
            <a:ext cx="41275" cy="42862"/>
          </a:xfrm>
          <a:prstGeom prst="ellipse">
            <a:avLst/>
          </a:prstGeom>
          <a:noFill/>
          <a:ln w="6350"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p>
        </p:txBody>
      </p:sp>
      <p:sp>
        <p:nvSpPr>
          <p:cNvPr id="99537" name="Oval 209"/>
          <p:cNvSpPr>
            <a:spLocks noChangeArrowheads="1"/>
          </p:cNvSpPr>
          <p:nvPr/>
        </p:nvSpPr>
        <p:spPr bwMode="auto">
          <a:xfrm>
            <a:off x="6365875" y="5746750"/>
            <a:ext cx="42863" cy="42863"/>
          </a:xfrm>
          <a:prstGeom prst="ellipse">
            <a:avLst/>
          </a:prstGeom>
          <a:noFill/>
          <a:ln w="6350"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p>
        </p:txBody>
      </p:sp>
      <p:sp>
        <p:nvSpPr>
          <p:cNvPr id="99538" name="Oval 210"/>
          <p:cNvSpPr>
            <a:spLocks noChangeArrowheads="1"/>
          </p:cNvSpPr>
          <p:nvPr/>
        </p:nvSpPr>
        <p:spPr bwMode="auto">
          <a:xfrm>
            <a:off x="6394450" y="5734050"/>
            <a:ext cx="41275" cy="41275"/>
          </a:xfrm>
          <a:prstGeom prst="ellipse">
            <a:avLst/>
          </a:prstGeom>
          <a:noFill/>
          <a:ln w="6350"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p>
        </p:txBody>
      </p:sp>
      <p:sp>
        <p:nvSpPr>
          <p:cNvPr id="99539" name="Oval 211"/>
          <p:cNvSpPr>
            <a:spLocks noChangeArrowheads="1"/>
          </p:cNvSpPr>
          <p:nvPr/>
        </p:nvSpPr>
        <p:spPr bwMode="auto">
          <a:xfrm>
            <a:off x="6423025" y="5719763"/>
            <a:ext cx="41275" cy="41275"/>
          </a:xfrm>
          <a:prstGeom prst="ellipse">
            <a:avLst/>
          </a:prstGeom>
          <a:noFill/>
          <a:ln w="6350"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p>
        </p:txBody>
      </p:sp>
      <p:sp>
        <p:nvSpPr>
          <p:cNvPr id="99540" name="Oval 212"/>
          <p:cNvSpPr>
            <a:spLocks noChangeArrowheads="1"/>
          </p:cNvSpPr>
          <p:nvPr/>
        </p:nvSpPr>
        <p:spPr bwMode="auto">
          <a:xfrm>
            <a:off x="6457950" y="5705475"/>
            <a:ext cx="41275" cy="41275"/>
          </a:xfrm>
          <a:prstGeom prst="ellipse">
            <a:avLst/>
          </a:prstGeom>
          <a:noFill/>
          <a:ln w="6350"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p>
        </p:txBody>
      </p:sp>
      <p:sp>
        <p:nvSpPr>
          <p:cNvPr id="99541" name="Oval 213"/>
          <p:cNvSpPr>
            <a:spLocks noChangeArrowheads="1"/>
          </p:cNvSpPr>
          <p:nvPr/>
        </p:nvSpPr>
        <p:spPr bwMode="auto">
          <a:xfrm>
            <a:off x="6484938" y="5691188"/>
            <a:ext cx="42862" cy="42862"/>
          </a:xfrm>
          <a:prstGeom prst="ellipse">
            <a:avLst/>
          </a:prstGeom>
          <a:noFill/>
          <a:ln w="6350"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p>
        </p:txBody>
      </p:sp>
      <p:sp>
        <p:nvSpPr>
          <p:cNvPr id="99542" name="Oval 214"/>
          <p:cNvSpPr>
            <a:spLocks noChangeArrowheads="1"/>
          </p:cNvSpPr>
          <p:nvPr/>
        </p:nvSpPr>
        <p:spPr bwMode="auto">
          <a:xfrm>
            <a:off x="6513513" y="5676900"/>
            <a:ext cx="42862" cy="42863"/>
          </a:xfrm>
          <a:prstGeom prst="ellipse">
            <a:avLst/>
          </a:prstGeom>
          <a:noFill/>
          <a:ln w="6350"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p>
        </p:txBody>
      </p:sp>
      <p:sp>
        <p:nvSpPr>
          <p:cNvPr id="99543" name="Oval 215"/>
          <p:cNvSpPr>
            <a:spLocks noChangeArrowheads="1"/>
          </p:cNvSpPr>
          <p:nvPr/>
        </p:nvSpPr>
        <p:spPr bwMode="auto">
          <a:xfrm>
            <a:off x="6548438" y="5656263"/>
            <a:ext cx="42862" cy="41275"/>
          </a:xfrm>
          <a:prstGeom prst="ellipse">
            <a:avLst/>
          </a:prstGeom>
          <a:noFill/>
          <a:ln w="6350"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p>
        </p:txBody>
      </p:sp>
      <p:sp>
        <p:nvSpPr>
          <p:cNvPr id="99544" name="Oval 216"/>
          <p:cNvSpPr>
            <a:spLocks noChangeArrowheads="1"/>
          </p:cNvSpPr>
          <p:nvPr/>
        </p:nvSpPr>
        <p:spPr bwMode="auto">
          <a:xfrm>
            <a:off x="6577013" y="5641975"/>
            <a:ext cx="41275" cy="42863"/>
          </a:xfrm>
          <a:prstGeom prst="ellipse">
            <a:avLst/>
          </a:prstGeom>
          <a:noFill/>
          <a:ln w="6350"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p>
        </p:txBody>
      </p:sp>
      <p:sp>
        <p:nvSpPr>
          <p:cNvPr id="99545" name="Oval 217"/>
          <p:cNvSpPr>
            <a:spLocks noChangeArrowheads="1"/>
          </p:cNvSpPr>
          <p:nvPr/>
        </p:nvSpPr>
        <p:spPr bwMode="auto">
          <a:xfrm>
            <a:off x="6604000" y="5627688"/>
            <a:ext cx="42863" cy="42862"/>
          </a:xfrm>
          <a:prstGeom prst="ellipse">
            <a:avLst/>
          </a:prstGeom>
          <a:noFill/>
          <a:ln w="6350"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p>
        </p:txBody>
      </p:sp>
      <p:sp>
        <p:nvSpPr>
          <p:cNvPr id="99546" name="Oval 218"/>
          <p:cNvSpPr>
            <a:spLocks noChangeArrowheads="1"/>
          </p:cNvSpPr>
          <p:nvPr/>
        </p:nvSpPr>
        <p:spPr bwMode="auto">
          <a:xfrm>
            <a:off x="6632575" y="5607050"/>
            <a:ext cx="42863" cy="42863"/>
          </a:xfrm>
          <a:prstGeom prst="ellipse">
            <a:avLst/>
          </a:prstGeom>
          <a:noFill/>
          <a:ln w="6350"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p>
        </p:txBody>
      </p:sp>
      <p:sp>
        <p:nvSpPr>
          <p:cNvPr id="99547" name="Oval 219"/>
          <p:cNvSpPr>
            <a:spLocks noChangeArrowheads="1"/>
          </p:cNvSpPr>
          <p:nvPr/>
        </p:nvSpPr>
        <p:spPr bwMode="auto">
          <a:xfrm>
            <a:off x="6667500" y="5586413"/>
            <a:ext cx="42863" cy="41275"/>
          </a:xfrm>
          <a:prstGeom prst="ellipse">
            <a:avLst/>
          </a:prstGeom>
          <a:noFill/>
          <a:ln w="6350"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p>
        </p:txBody>
      </p:sp>
      <p:sp>
        <p:nvSpPr>
          <p:cNvPr id="99548" name="Oval 220"/>
          <p:cNvSpPr>
            <a:spLocks noChangeArrowheads="1"/>
          </p:cNvSpPr>
          <p:nvPr/>
        </p:nvSpPr>
        <p:spPr bwMode="auto">
          <a:xfrm>
            <a:off x="6696075" y="5572125"/>
            <a:ext cx="41275" cy="41275"/>
          </a:xfrm>
          <a:prstGeom prst="ellipse">
            <a:avLst/>
          </a:prstGeom>
          <a:noFill/>
          <a:ln w="6350"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p>
        </p:txBody>
      </p:sp>
      <p:sp>
        <p:nvSpPr>
          <p:cNvPr id="99549" name="Oval 221"/>
          <p:cNvSpPr>
            <a:spLocks noChangeArrowheads="1"/>
          </p:cNvSpPr>
          <p:nvPr/>
        </p:nvSpPr>
        <p:spPr bwMode="auto">
          <a:xfrm>
            <a:off x="6723063" y="5551488"/>
            <a:ext cx="42862" cy="41275"/>
          </a:xfrm>
          <a:prstGeom prst="ellipse">
            <a:avLst/>
          </a:prstGeom>
          <a:noFill/>
          <a:ln w="6350"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p>
        </p:txBody>
      </p:sp>
      <p:sp>
        <p:nvSpPr>
          <p:cNvPr id="99550" name="Oval 222"/>
          <p:cNvSpPr>
            <a:spLocks noChangeArrowheads="1"/>
          </p:cNvSpPr>
          <p:nvPr/>
        </p:nvSpPr>
        <p:spPr bwMode="auto">
          <a:xfrm>
            <a:off x="6751638" y="5529263"/>
            <a:ext cx="42862" cy="42862"/>
          </a:xfrm>
          <a:prstGeom prst="ellipse">
            <a:avLst/>
          </a:prstGeom>
          <a:noFill/>
          <a:ln w="6350"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p>
        </p:txBody>
      </p:sp>
      <p:sp>
        <p:nvSpPr>
          <p:cNvPr id="99551" name="Oval 223"/>
          <p:cNvSpPr>
            <a:spLocks noChangeArrowheads="1"/>
          </p:cNvSpPr>
          <p:nvPr/>
        </p:nvSpPr>
        <p:spPr bwMode="auto">
          <a:xfrm>
            <a:off x="6786563" y="5516563"/>
            <a:ext cx="42862" cy="41275"/>
          </a:xfrm>
          <a:prstGeom prst="ellipse">
            <a:avLst/>
          </a:prstGeom>
          <a:noFill/>
          <a:ln w="6350"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p>
        </p:txBody>
      </p:sp>
      <p:sp>
        <p:nvSpPr>
          <p:cNvPr id="99552" name="Oval 224"/>
          <p:cNvSpPr>
            <a:spLocks noChangeArrowheads="1"/>
          </p:cNvSpPr>
          <p:nvPr/>
        </p:nvSpPr>
        <p:spPr bwMode="auto">
          <a:xfrm>
            <a:off x="6815138" y="5494338"/>
            <a:ext cx="41275" cy="42862"/>
          </a:xfrm>
          <a:prstGeom prst="ellipse">
            <a:avLst/>
          </a:prstGeom>
          <a:noFill/>
          <a:ln w="6350"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p>
        </p:txBody>
      </p:sp>
      <p:sp>
        <p:nvSpPr>
          <p:cNvPr id="99553" name="Oval 225"/>
          <p:cNvSpPr>
            <a:spLocks noChangeArrowheads="1"/>
          </p:cNvSpPr>
          <p:nvPr/>
        </p:nvSpPr>
        <p:spPr bwMode="auto">
          <a:xfrm>
            <a:off x="6843713" y="5473700"/>
            <a:ext cx="41275" cy="42863"/>
          </a:xfrm>
          <a:prstGeom prst="ellipse">
            <a:avLst/>
          </a:prstGeom>
          <a:noFill/>
          <a:ln w="6350"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p>
        </p:txBody>
      </p:sp>
      <p:sp>
        <p:nvSpPr>
          <p:cNvPr id="99554" name="Oval 226"/>
          <p:cNvSpPr>
            <a:spLocks noChangeArrowheads="1"/>
          </p:cNvSpPr>
          <p:nvPr/>
        </p:nvSpPr>
        <p:spPr bwMode="auto">
          <a:xfrm>
            <a:off x="6878638" y="5453063"/>
            <a:ext cx="41275" cy="41275"/>
          </a:xfrm>
          <a:prstGeom prst="ellipse">
            <a:avLst/>
          </a:prstGeom>
          <a:noFill/>
          <a:ln w="6350"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p>
        </p:txBody>
      </p:sp>
      <p:sp>
        <p:nvSpPr>
          <p:cNvPr id="99555" name="Oval 227"/>
          <p:cNvSpPr>
            <a:spLocks noChangeArrowheads="1"/>
          </p:cNvSpPr>
          <p:nvPr/>
        </p:nvSpPr>
        <p:spPr bwMode="auto">
          <a:xfrm>
            <a:off x="6905625" y="5432425"/>
            <a:ext cx="42863" cy="41275"/>
          </a:xfrm>
          <a:prstGeom prst="ellipse">
            <a:avLst/>
          </a:prstGeom>
          <a:noFill/>
          <a:ln w="6350"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p>
        </p:txBody>
      </p:sp>
      <p:sp>
        <p:nvSpPr>
          <p:cNvPr id="99556" name="Oval 228"/>
          <p:cNvSpPr>
            <a:spLocks noChangeArrowheads="1"/>
          </p:cNvSpPr>
          <p:nvPr/>
        </p:nvSpPr>
        <p:spPr bwMode="auto">
          <a:xfrm>
            <a:off x="6934200" y="5410200"/>
            <a:ext cx="41275" cy="42863"/>
          </a:xfrm>
          <a:prstGeom prst="ellipse">
            <a:avLst/>
          </a:prstGeom>
          <a:noFill/>
          <a:ln w="6350"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p>
        </p:txBody>
      </p:sp>
      <p:sp>
        <p:nvSpPr>
          <p:cNvPr id="99557" name="Oval 229"/>
          <p:cNvSpPr>
            <a:spLocks noChangeArrowheads="1"/>
          </p:cNvSpPr>
          <p:nvPr/>
        </p:nvSpPr>
        <p:spPr bwMode="auto">
          <a:xfrm>
            <a:off x="6962775" y="5389563"/>
            <a:ext cx="41275" cy="42862"/>
          </a:xfrm>
          <a:prstGeom prst="ellipse">
            <a:avLst/>
          </a:prstGeom>
          <a:noFill/>
          <a:ln w="6350"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p>
        </p:txBody>
      </p:sp>
      <p:sp>
        <p:nvSpPr>
          <p:cNvPr id="99558" name="Oval 230"/>
          <p:cNvSpPr>
            <a:spLocks noChangeArrowheads="1"/>
          </p:cNvSpPr>
          <p:nvPr/>
        </p:nvSpPr>
        <p:spPr bwMode="auto">
          <a:xfrm>
            <a:off x="6997700" y="5368925"/>
            <a:ext cx="41275" cy="41275"/>
          </a:xfrm>
          <a:prstGeom prst="ellipse">
            <a:avLst/>
          </a:prstGeom>
          <a:noFill/>
          <a:ln w="6350"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p>
        </p:txBody>
      </p:sp>
      <p:sp>
        <p:nvSpPr>
          <p:cNvPr id="99559" name="Oval 231"/>
          <p:cNvSpPr>
            <a:spLocks noChangeArrowheads="1"/>
          </p:cNvSpPr>
          <p:nvPr/>
        </p:nvSpPr>
        <p:spPr bwMode="auto">
          <a:xfrm>
            <a:off x="7024688" y="5348288"/>
            <a:ext cx="42862" cy="41275"/>
          </a:xfrm>
          <a:prstGeom prst="ellipse">
            <a:avLst/>
          </a:prstGeom>
          <a:noFill/>
          <a:ln w="6350"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p>
        </p:txBody>
      </p:sp>
      <p:sp>
        <p:nvSpPr>
          <p:cNvPr id="99560" name="Oval 232"/>
          <p:cNvSpPr>
            <a:spLocks noChangeArrowheads="1"/>
          </p:cNvSpPr>
          <p:nvPr/>
        </p:nvSpPr>
        <p:spPr bwMode="auto">
          <a:xfrm>
            <a:off x="7053263" y="5326063"/>
            <a:ext cx="41275" cy="42862"/>
          </a:xfrm>
          <a:prstGeom prst="ellipse">
            <a:avLst/>
          </a:prstGeom>
          <a:noFill/>
          <a:ln w="6350"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p>
        </p:txBody>
      </p:sp>
      <p:sp>
        <p:nvSpPr>
          <p:cNvPr id="99561" name="Oval 233"/>
          <p:cNvSpPr>
            <a:spLocks noChangeArrowheads="1"/>
          </p:cNvSpPr>
          <p:nvPr/>
        </p:nvSpPr>
        <p:spPr bwMode="auto">
          <a:xfrm>
            <a:off x="7081838" y="5305425"/>
            <a:ext cx="41275" cy="42863"/>
          </a:xfrm>
          <a:prstGeom prst="ellipse">
            <a:avLst/>
          </a:prstGeom>
          <a:noFill/>
          <a:ln w="6350"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p>
        </p:txBody>
      </p:sp>
      <p:sp>
        <p:nvSpPr>
          <p:cNvPr id="99562" name="Oval 234"/>
          <p:cNvSpPr>
            <a:spLocks noChangeArrowheads="1"/>
          </p:cNvSpPr>
          <p:nvPr/>
        </p:nvSpPr>
        <p:spPr bwMode="auto">
          <a:xfrm>
            <a:off x="7116763" y="5284788"/>
            <a:ext cx="41275" cy="41275"/>
          </a:xfrm>
          <a:prstGeom prst="ellipse">
            <a:avLst/>
          </a:prstGeom>
          <a:noFill/>
          <a:ln w="6350"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p>
        </p:txBody>
      </p:sp>
      <p:sp>
        <p:nvSpPr>
          <p:cNvPr id="99563" name="Oval 235"/>
          <p:cNvSpPr>
            <a:spLocks noChangeArrowheads="1"/>
          </p:cNvSpPr>
          <p:nvPr/>
        </p:nvSpPr>
        <p:spPr bwMode="auto">
          <a:xfrm>
            <a:off x="7143750" y="5264150"/>
            <a:ext cx="42863" cy="41275"/>
          </a:xfrm>
          <a:prstGeom prst="ellipse">
            <a:avLst/>
          </a:prstGeom>
          <a:noFill/>
          <a:ln w="6350"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p>
        </p:txBody>
      </p:sp>
      <p:sp>
        <p:nvSpPr>
          <p:cNvPr id="99564" name="Oval 236"/>
          <p:cNvSpPr>
            <a:spLocks noChangeArrowheads="1"/>
          </p:cNvSpPr>
          <p:nvPr/>
        </p:nvSpPr>
        <p:spPr bwMode="auto">
          <a:xfrm>
            <a:off x="7172325" y="5241925"/>
            <a:ext cx="41275" cy="42863"/>
          </a:xfrm>
          <a:prstGeom prst="ellipse">
            <a:avLst/>
          </a:prstGeom>
          <a:noFill/>
          <a:ln w="6350"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p>
        </p:txBody>
      </p:sp>
      <p:sp>
        <p:nvSpPr>
          <p:cNvPr id="99565" name="Oval 237"/>
          <p:cNvSpPr>
            <a:spLocks noChangeArrowheads="1"/>
          </p:cNvSpPr>
          <p:nvPr/>
        </p:nvSpPr>
        <p:spPr bwMode="auto">
          <a:xfrm>
            <a:off x="7207250" y="5214938"/>
            <a:ext cx="42863" cy="41275"/>
          </a:xfrm>
          <a:prstGeom prst="ellipse">
            <a:avLst/>
          </a:prstGeom>
          <a:noFill/>
          <a:ln w="6350"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p>
        </p:txBody>
      </p:sp>
      <p:sp>
        <p:nvSpPr>
          <p:cNvPr id="99566" name="Oval 238"/>
          <p:cNvSpPr>
            <a:spLocks noChangeArrowheads="1"/>
          </p:cNvSpPr>
          <p:nvPr/>
        </p:nvSpPr>
        <p:spPr bwMode="auto">
          <a:xfrm>
            <a:off x="7235825" y="5194300"/>
            <a:ext cx="41275" cy="41275"/>
          </a:xfrm>
          <a:prstGeom prst="ellipse">
            <a:avLst/>
          </a:prstGeom>
          <a:noFill/>
          <a:ln w="6350"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p>
        </p:txBody>
      </p:sp>
      <p:sp>
        <p:nvSpPr>
          <p:cNvPr id="99567" name="Oval 239"/>
          <p:cNvSpPr>
            <a:spLocks noChangeArrowheads="1"/>
          </p:cNvSpPr>
          <p:nvPr/>
        </p:nvSpPr>
        <p:spPr bwMode="auto">
          <a:xfrm>
            <a:off x="7262813" y="5172075"/>
            <a:ext cx="42862" cy="42863"/>
          </a:xfrm>
          <a:prstGeom prst="ellipse">
            <a:avLst/>
          </a:prstGeom>
          <a:noFill/>
          <a:ln w="6350"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p>
        </p:txBody>
      </p:sp>
      <p:sp>
        <p:nvSpPr>
          <p:cNvPr id="99568" name="Oval 240"/>
          <p:cNvSpPr>
            <a:spLocks noChangeArrowheads="1"/>
          </p:cNvSpPr>
          <p:nvPr/>
        </p:nvSpPr>
        <p:spPr bwMode="auto">
          <a:xfrm>
            <a:off x="7291388" y="5151438"/>
            <a:ext cx="41275" cy="42862"/>
          </a:xfrm>
          <a:prstGeom prst="ellipse">
            <a:avLst/>
          </a:prstGeom>
          <a:noFill/>
          <a:ln w="6350"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p>
        </p:txBody>
      </p:sp>
      <p:sp>
        <p:nvSpPr>
          <p:cNvPr id="99569" name="Oval 241"/>
          <p:cNvSpPr>
            <a:spLocks noChangeArrowheads="1"/>
          </p:cNvSpPr>
          <p:nvPr/>
        </p:nvSpPr>
        <p:spPr bwMode="auto">
          <a:xfrm>
            <a:off x="7326313" y="5130800"/>
            <a:ext cx="42862" cy="41275"/>
          </a:xfrm>
          <a:prstGeom prst="ellipse">
            <a:avLst/>
          </a:prstGeom>
          <a:noFill/>
          <a:ln w="6350"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p>
        </p:txBody>
      </p:sp>
      <p:sp>
        <p:nvSpPr>
          <p:cNvPr id="99570" name="Oval 242"/>
          <p:cNvSpPr>
            <a:spLocks noChangeArrowheads="1"/>
          </p:cNvSpPr>
          <p:nvPr/>
        </p:nvSpPr>
        <p:spPr bwMode="auto">
          <a:xfrm>
            <a:off x="7354888" y="5110163"/>
            <a:ext cx="41275" cy="41275"/>
          </a:xfrm>
          <a:prstGeom prst="ellipse">
            <a:avLst/>
          </a:prstGeom>
          <a:noFill/>
          <a:ln w="6350"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p>
        </p:txBody>
      </p:sp>
      <p:sp>
        <p:nvSpPr>
          <p:cNvPr id="99571" name="Oval 243"/>
          <p:cNvSpPr>
            <a:spLocks noChangeArrowheads="1"/>
          </p:cNvSpPr>
          <p:nvPr/>
        </p:nvSpPr>
        <p:spPr bwMode="auto">
          <a:xfrm>
            <a:off x="7381875" y="5087938"/>
            <a:ext cx="42863" cy="42862"/>
          </a:xfrm>
          <a:prstGeom prst="ellipse">
            <a:avLst/>
          </a:prstGeom>
          <a:noFill/>
          <a:ln w="6350"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p>
        </p:txBody>
      </p:sp>
      <p:sp>
        <p:nvSpPr>
          <p:cNvPr id="99572" name="Oval 244"/>
          <p:cNvSpPr>
            <a:spLocks noChangeArrowheads="1"/>
          </p:cNvSpPr>
          <p:nvPr/>
        </p:nvSpPr>
        <p:spPr bwMode="auto">
          <a:xfrm>
            <a:off x="7410450" y="5067300"/>
            <a:ext cx="42863" cy="42863"/>
          </a:xfrm>
          <a:prstGeom prst="ellipse">
            <a:avLst/>
          </a:prstGeom>
          <a:noFill/>
          <a:ln w="6350"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p>
        </p:txBody>
      </p:sp>
      <p:sp>
        <p:nvSpPr>
          <p:cNvPr id="99573" name="Oval 245"/>
          <p:cNvSpPr>
            <a:spLocks noChangeArrowheads="1"/>
          </p:cNvSpPr>
          <p:nvPr/>
        </p:nvSpPr>
        <p:spPr bwMode="auto">
          <a:xfrm>
            <a:off x="7445375" y="5046663"/>
            <a:ext cx="42863" cy="41275"/>
          </a:xfrm>
          <a:prstGeom prst="ellipse">
            <a:avLst/>
          </a:prstGeom>
          <a:noFill/>
          <a:ln w="6350"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p>
        </p:txBody>
      </p:sp>
      <p:sp>
        <p:nvSpPr>
          <p:cNvPr id="99574" name="Oval 246"/>
          <p:cNvSpPr>
            <a:spLocks noChangeArrowheads="1"/>
          </p:cNvSpPr>
          <p:nvPr/>
        </p:nvSpPr>
        <p:spPr bwMode="auto">
          <a:xfrm>
            <a:off x="7473950" y="5026025"/>
            <a:ext cx="41275" cy="41275"/>
          </a:xfrm>
          <a:prstGeom prst="ellipse">
            <a:avLst/>
          </a:prstGeom>
          <a:noFill/>
          <a:ln w="6350"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p>
        </p:txBody>
      </p:sp>
      <p:sp>
        <p:nvSpPr>
          <p:cNvPr id="99575" name="Oval 247"/>
          <p:cNvSpPr>
            <a:spLocks noChangeArrowheads="1"/>
          </p:cNvSpPr>
          <p:nvPr/>
        </p:nvSpPr>
        <p:spPr bwMode="auto">
          <a:xfrm>
            <a:off x="7500938" y="5003800"/>
            <a:ext cx="42862" cy="42863"/>
          </a:xfrm>
          <a:prstGeom prst="ellipse">
            <a:avLst/>
          </a:prstGeom>
          <a:noFill/>
          <a:ln w="6350"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p>
        </p:txBody>
      </p:sp>
      <p:sp>
        <p:nvSpPr>
          <p:cNvPr id="99576" name="Oval 248"/>
          <p:cNvSpPr>
            <a:spLocks noChangeArrowheads="1"/>
          </p:cNvSpPr>
          <p:nvPr/>
        </p:nvSpPr>
        <p:spPr bwMode="auto">
          <a:xfrm>
            <a:off x="7535863" y="4983163"/>
            <a:ext cx="42862" cy="42862"/>
          </a:xfrm>
          <a:prstGeom prst="ellipse">
            <a:avLst/>
          </a:prstGeom>
          <a:noFill/>
          <a:ln w="6350"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p>
        </p:txBody>
      </p:sp>
      <p:sp>
        <p:nvSpPr>
          <p:cNvPr id="99577" name="Oval 249"/>
          <p:cNvSpPr>
            <a:spLocks noChangeArrowheads="1"/>
          </p:cNvSpPr>
          <p:nvPr/>
        </p:nvSpPr>
        <p:spPr bwMode="auto">
          <a:xfrm>
            <a:off x="7564438" y="4962525"/>
            <a:ext cx="42862" cy="41275"/>
          </a:xfrm>
          <a:prstGeom prst="ellipse">
            <a:avLst/>
          </a:prstGeom>
          <a:noFill/>
          <a:ln w="6350"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p>
        </p:txBody>
      </p:sp>
      <p:sp>
        <p:nvSpPr>
          <p:cNvPr id="99578" name="Oval 250"/>
          <p:cNvSpPr>
            <a:spLocks noChangeArrowheads="1"/>
          </p:cNvSpPr>
          <p:nvPr/>
        </p:nvSpPr>
        <p:spPr bwMode="auto">
          <a:xfrm>
            <a:off x="7593013" y="4941888"/>
            <a:ext cx="41275" cy="41275"/>
          </a:xfrm>
          <a:prstGeom prst="ellipse">
            <a:avLst/>
          </a:prstGeom>
          <a:noFill/>
          <a:ln w="6350"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p>
        </p:txBody>
      </p:sp>
      <p:sp>
        <p:nvSpPr>
          <p:cNvPr id="99579" name="Oval 251"/>
          <p:cNvSpPr>
            <a:spLocks noChangeArrowheads="1"/>
          </p:cNvSpPr>
          <p:nvPr/>
        </p:nvSpPr>
        <p:spPr bwMode="auto">
          <a:xfrm>
            <a:off x="7620000" y="4919663"/>
            <a:ext cx="42863" cy="42862"/>
          </a:xfrm>
          <a:prstGeom prst="ellipse">
            <a:avLst/>
          </a:prstGeom>
          <a:noFill/>
          <a:ln w="6350"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p>
        </p:txBody>
      </p:sp>
      <p:sp>
        <p:nvSpPr>
          <p:cNvPr id="99580" name="Oval 252"/>
          <p:cNvSpPr>
            <a:spLocks noChangeArrowheads="1"/>
          </p:cNvSpPr>
          <p:nvPr/>
        </p:nvSpPr>
        <p:spPr bwMode="auto">
          <a:xfrm>
            <a:off x="7656513" y="4899025"/>
            <a:ext cx="41275" cy="42863"/>
          </a:xfrm>
          <a:prstGeom prst="ellipse">
            <a:avLst/>
          </a:prstGeom>
          <a:noFill/>
          <a:ln w="6350"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p>
        </p:txBody>
      </p:sp>
      <p:sp>
        <p:nvSpPr>
          <p:cNvPr id="99581" name="Oval 253"/>
          <p:cNvSpPr>
            <a:spLocks noChangeArrowheads="1"/>
          </p:cNvSpPr>
          <p:nvPr/>
        </p:nvSpPr>
        <p:spPr bwMode="auto">
          <a:xfrm>
            <a:off x="7683500" y="4878388"/>
            <a:ext cx="42863" cy="41275"/>
          </a:xfrm>
          <a:prstGeom prst="ellipse">
            <a:avLst/>
          </a:prstGeom>
          <a:noFill/>
          <a:ln w="6350"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p>
        </p:txBody>
      </p:sp>
      <p:sp>
        <p:nvSpPr>
          <p:cNvPr id="99582" name="Oval 254"/>
          <p:cNvSpPr>
            <a:spLocks noChangeArrowheads="1"/>
          </p:cNvSpPr>
          <p:nvPr/>
        </p:nvSpPr>
        <p:spPr bwMode="auto">
          <a:xfrm>
            <a:off x="7712075" y="4864100"/>
            <a:ext cx="41275" cy="41275"/>
          </a:xfrm>
          <a:prstGeom prst="ellipse">
            <a:avLst/>
          </a:prstGeom>
          <a:noFill/>
          <a:ln w="6350"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p>
        </p:txBody>
      </p:sp>
      <p:sp>
        <p:nvSpPr>
          <p:cNvPr id="99583" name="Oval 255"/>
          <p:cNvSpPr>
            <a:spLocks noChangeArrowheads="1"/>
          </p:cNvSpPr>
          <p:nvPr/>
        </p:nvSpPr>
        <p:spPr bwMode="auto">
          <a:xfrm>
            <a:off x="7739063" y="4843463"/>
            <a:ext cx="42862" cy="41275"/>
          </a:xfrm>
          <a:prstGeom prst="ellipse">
            <a:avLst/>
          </a:prstGeom>
          <a:noFill/>
          <a:ln w="6350"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p>
        </p:txBody>
      </p:sp>
      <p:sp>
        <p:nvSpPr>
          <p:cNvPr id="99584" name="Oval 256"/>
          <p:cNvSpPr>
            <a:spLocks noChangeArrowheads="1"/>
          </p:cNvSpPr>
          <p:nvPr/>
        </p:nvSpPr>
        <p:spPr bwMode="auto">
          <a:xfrm>
            <a:off x="7775575" y="4821238"/>
            <a:ext cx="41275" cy="42862"/>
          </a:xfrm>
          <a:prstGeom prst="ellipse">
            <a:avLst/>
          </a:prstGeom>
          <a:noFill/>
          <a:ln w="6350"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p>
        </p:txBody>
      </p:sp>
      <p:sp>
        <p:nvSpPr>
          <p:cNvPr id="99585" name="Oval 257"/>
          <p:cNvSpPr>
            <a:spLocks noChangeArrowheads="1"/>
          </p:cNvSpPr>
          <p:nvPr/>
        </p:nvSpPr>
        <p:spPr bwMode="auto">
          <a:xfrm>
            <a:off x="7802563" y="4808538"/>
            <a:ext cx="42862" cy="41275"/>
          </a:xfrm>
          <a:prstGeom prst="ellipse">
            <a:avLst/>
          </a:prstGeom>
          <a:noFill/>
          <a:ln w="6350"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p>
        </p:txBody>
      </p:sp>
      <p:sp>
        <p:nvSpPr>
          <p:cNvPr id="99586" name="Oval 258"/>
          <p:cNvSpPr>
            <a:spLocks noChangeArrowheads="1"/>
          </p:cNvSpPr>
          <p:nvPr/>
        </p:nvSpPr>
        <p:spPr bwMode="auto">
          <a:xfrm>
            <a:off x="7831138" y="4786313"/>
            <a:ext cx="41275" cy="42862"/>
          </a:xfrm>
          <a:prstGeom prst="ellipse">
            <a:avLst/>
          </a:prstGeom>
          <a:noFill/>
          <a:ln w="6350"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p>
        </p:txBody>
      </p:sp>
      <p:sp>
        <p:nvSpPr>
          <p:cNvPr id="99587" name="Oval 259"/>
          <p:cNvSpPr>
            <a:spLocks noChangeArrowheads="1"/>
          </p:cNvSpPr>
          <p:nvPr/>
        </p:nvSpPr>
        <p:spPr bwMode="auto">
          <a:xfrm>
            <a:off x="7866063" y="4773613"/>
            <a:ext cx="41275" cy="41275"/>
          </a:xfrm>
          <a:prstGeom prst="ellipse">
            <a:avLst/>
          </a:prstGeom>
          <a:noFill/>
          <a:ln w="6350"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p>
        </p:txBody>
      </p:sp>
      <p:sp>
        <p:nvSpPr>
          <p:cNvPr id="99588" name="Oval 260"/>
          <p:cNvSpPr>
            <a:spLocks noChangeArrowheads="1"/>
          </p:cNvSpPr>
          <p:nvPr/>
        </p:nvSpPr>
        <p:spPr bwMode="auto">
          <a:xfrm>
            <a:off x="7894638" y="4751388"/>
            <a:ext cx="41275" cy="42862"/>
          </a:xfrm>
          <a:prstGeom prst="ellipse">
            <a:avLst/>
          </a:prstGeom>
          <a:noFill/>
          <a:ln w="6350"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p>
        </p:txBody>
      </p:sp>
      <p:sp>
        <p:nvSpPr>
          <p:cNvPr id="99589" name="Oval 261"/>
          <p:cNvSpPr>
            <a:spLocks noChangeArrowheads="1"/>
          </p:cNvSpPr>
          <p:nvPr/>
        </p:nvSpPr>
        <p:spPr bwMode="auto">
          <a:xfrm>
            <a:off x="7921625" y="4738688"/>
            <a:ext cx="42863" cy="41275"/>
          </a:xfrm>
          <a:prstGeom prst="ellipse">
            <a:avLst/>
          </a:prstGeom>
          <a:noFill/>
          <a:ln w="6350"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p>
        </p:txBody>
      </p:sp>
      <p:sp>
        <p:nvSpPr>
          <p:cNvPr id="99590" name="Oval 262"/>
          <p:cNvSpPr>
            <a:spLocks noChangeArrowheads="1"/>
          </p:cNvSpPr>
          <p:nvPr/>
        </p:nvSpPr>
        <p:spPr bwMode="auto">
          <a:xfrm>
            <a:off x="7950200" y="4724400"/>
            <a:ext cx="41275" cy="41275"/>
          </a:xfrm>
          <a:prstGeom prst="ellipse">
            <a:avLst/>
          </a:prstGeom>
          <a:noFill/>
          <a:ln w="6350"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p>
        </p:txBody>
      </p:sp>
      <p:sp>
        <p:nvSpPr>
          <p:cNvPr id="99591" name="Oval 263"/>
          <p:cNvSpPr>
            <a:spLocks noChangeArrowheads="1"/>
          </p:cNvSpPr>
          <p:nvPr/>
        </p:nvSpPr>
        <p:spPr bwMode="auto">
          <a:xfrm>
            <a:off x="7985125" y="4710113"/>
            <a:ext cx="41275" cy="41275"/>
          </a:xfrm>
          <a:prstGeom prst="ellipse">
            <a:avLst/>
          </a:prstGeom>
          <a:noFill/>
          <a:ln w="6350"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p>
        </p:txBody>
      </p:sp>
      <p:sp>
        <p:nvSpPr>
          <p:cNvPr id="99592" name="Oval 264"/>
          <p:cNvSpPr>
            <a:spLocks noChangeArrowheads="1"/>
          </p:cNvSpPr>
          <p:nvPr/>
        </p:nvSpPr>
        <p:spPr bwMode="auto">
          <a:xfrm>
            <a:off x="8013700" y="4689475"/>
            <a:ext cx="41275" cy="41275"/>
          </a:xfrm>
          <a:prstGeom prst="ellipse">
            <a:avLst/>
          </a:prstGeom>
          <a:noFill/>
          <a:ln w="6350"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p>
        </p:txBody>
      </p:sp>
      <p:sp>
        <p:nvSpPr>
          <p:cNvPr id="99593" name="Oval 265"/>
          <p:cNvSpPr>
            <a:spLocks noChangeArrowheads="1"/>
          </p:cNvSpPr>
          <p:nvPr/>
        </p:nvSpPr>
        <p:spPr bwMode="auto">
          <a:xfrm>
            <a:off x="8040688" y="4675188"/>
            <a:ext cx="42862" cy="41275"/>
          </a:xfrm>
          <a:prstGeom prst="ellipse">
            <a:avLst/>
          </a:prstGeom>
          <a:noFill/>
          <a:ln w="6350"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p>
        </p:txBody>
      </p:sp>
      <p:sp>
        <p:nvSpPr>
          <p:cNvPr id="99594" name="Oval 266"/>
          <p:cNvSpPr>
            <a:spLocks noChangeArrowheads="1"/>
          </p:cNvSpPr>
          <p:nvPr/>
        </p:nvSpPr>
        <p:spPr bwMode="auto">
          <a:xfrm>
            <a:off x="8075613" y="4660900"/>
            <a:ext cx="42862" cy="41275"/>
          </a:xfrm>
          <a:prstGeom prst="ellipse">
            <a:avLst/>
          </a:prstGeom>
          <a:noFill/>
          <a:ln w="6350"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p>
        </p:txBody>
      </p:sp>
      <p:sp>
        <p:nvSpPr>
          <p:cNvPr id="99595" name="Oval 267"/>
          <p:cNvSpPr>
            <a:spLocks noChangeArrowheads="1"/>
          </p:cNvSpPr>
          <p:nvPr/>
        </p:nvSpPr>
        <p:spPr bwMode="auto">
          <a:xfrm>
            <a:off x="8104188" y="4646613"/>
            <a:ext cx="42862" cy="42862"/>
          </a:xfrm>
          <a:prstGeom prst="ellipse">
            <a:avLst/>
          </a:prstGeom>
          <a:noFill/>
          <a:ln w="6350"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p>
        </p:txBody>
      </p:sp>
      <p:sp>
        <p:nvSpPr>
          <p:cNvPr id="99596" name="Oval 268"/>
          <p:cNvSpPr>
            <a:spLocks noChangeArrowheads="1"/>
          </p:cNvSpPr>
          <p:nvPr/>
        </p:nvSpPr>
        <p:spPr bwMode="auto">
          <a:xfrm>
            <a:off x="8132763" y="4632325"/>
            <a:ext cx="41275" cy="42863"/>
          </a:xfrm>
          <a:prstGeom prst="ellipse">
            <a:avLst/>
          </a:prstGeom>
          <a:noFill/>
          <a:ln w="6350"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p>
        </p:txBody>
      </p:sp>
      <p:sp>
        <p:nvSpPr>
          <p:cNvPr id="99597" name="Oval 269"/>
          <p:cNvSpPr>
            <a:spLocks noChangeArrowheads="1"/>
          </p:cNvSpPr>
          <p:nvPr/>
        </p:nvSpPr>
        <p:spPr bwMode="auto">
          <a:xfrm>
            <a:off x="8159750" y="4625975"/>
            <a:ext cx="42863" cy="41275"/>
          </a:xfrm>
          <a:prstGeom prst="ellipse">
            <a:avLst/>
          </a:prstGeom>
          <a:noFill/>
          <a:ln w="6350"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p>
        </p:txBody>
      </p:sp>
      <p:sp>
        <p:nvSpPr>
          <p:cNvPr id="99598" name="Oval 270"/>
          <p:cNvSpPr>
            <a:spLocks noChangeArrowheads="1"/>
          </p:cNvSpPr>
          <p:nvPr/>
        </p:nvSpPr>
        <p:spPr bwMode="auto">
          <a:xfrm>
            <a:off x="8194675" y="4611688"/>
            <a:ext cx="42863" cy="42862"/>
          </a:xfrm>
          <a:prstGeom prst="ellipse">
            <a:avLst/>
          </a:prstGeom>
          <a:noFill/>
          <a:ln w="6350"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p>
        </p:txBody>
      </p:sp>
      <p:sp>
        <p:nvSpPr>
          <p:cNvPr id="99599" name="Oval 271"/>
          <p:cNvSpPr>
            <a:spLocks noChangeArrowheads="1"/>
          </p:cNvSpPr>
          <p:nvPr/>
        </p:nvSpPr>
        <p:spPr bwMode="auto">
          <a:xfrm>
            <a:off x="8223250" y="4597400"/>
            <a:ext cx="42863" cy="42863"/>
          </a:xfrm>
          <a:prstGeom prst="ellipse">
            <a:avLst/>
          </a:prstGeom>
          <a:noFill/>
          <a:ln w="6350"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p>
        </p:txBody>
      </p:sp>
      <p:sp>
        <p:nvSpPr>
          <p:cNvPr id="99600" name="Oval 272"/>
          <p:cNvSpPr>
            <a:spLocks noChangeArrowheads="1"/>
          </p:cNvSpPr>
          <p:nvPr/>
        </p:nvSpPr>
        <p:spPr bwMode="auto">
          <a:xfrm>
            <a:off x="8251825" y="4583113"/>
            <a:ext cx="41275" cy="42862"/>
          </a:xfrm>
          <a:prstGeom prst="ellipse">
            <a:avLst/>
          </a:prstGeom>
          <a:noFill/>
          <a:ln w="6350"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p>
        </p:txBody>
      </p:sp>
      <p:sp>
        <p:nvSpPr>
          <p:cNvPr id="99601" name="Oval 273"/>
          <p:cNvSpPr>
            <a:spLocks noChangeArrowheads="1"/>
          </p:cNvSpPr>
          <p:nvPr/>
        </p:nvSpPr>
        <p:spPr bwMode="auto">
          <a:xfrm>
            <a:off x="8278813" y="4576763"/>
            <a:ext cx="42862" cy="41275"/>
          </a:xfrm>
          <a:prstGeom prst="ellipse">
            <a:avLst/>
          </a:prstGeom>
          <a:noFill/>
          <a:ln w="6350"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p>
        </p:txBody>
      </p:sp>
      <p:sp>
        <p:nvSpPr>
          <p:cNvPr id="99602" name="Oval 274"/>
          <p:cNvSpPr>
            <a:spLocks noChangeArrowheads="1"/>
          </p:cNvSpPr>
          <p:nvPr/>
        </p:nvSpPr>
        <p:spPr bwMode="auto">
          <a:xfrm>
            <a:off x="8313738" y="4562475"/>
            <a:ext cx="42862" cy="42863"/>
          </a:xfrm>
          <a:prstGeom prst="ellipse">
            <a:avLst/>
          </a:prstGeom>
          <a:noFill/>
          <a:ln w="6350"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p>
        </p:txBody>
      </p:sp>
      <p:sp>
        <p:nvSpPr>
          <p:cNvPr id="99603" name="Oval 275"/>
          <p:cNvSpPr>
            <a:spLocks noChangeArrowheads="1"/>
          </p:cNvSpPr>
          <p:nvPr/>
        </p:nvSpPr>
        <p:spPr bwMode="auto">
          <a:xfrm>
            <a:off x="8342313" y="4556125"/>
            <a:ext cx="42862" cy="41275"/>
          </a:xfrm>
          <a:prstGeom prst="ellipse">
            <a:avLst/>
          </a:prstGeom>
          <a:noFill/>
          <a:ln w="6350"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p>
        </p:txBody>
      </p:sp>
      <p:sp>
        <p:nvSpPr>
          <p:cNvPr id="99604" name="Oval 276"/>
          <p:cNvSpPr>
            <a:spLocks noChangeArrowheads="1"/>
          </p:cNvSpPr>
          <p:nvPr/>
        </p:nvSpPr>
        <p:spPr bwMode="auto">
          <a:xfrm>
            <a:off x="8370888" y="4541838"/>
            <a:ext cx="41275" cy="41275"/>
          </a:xfrm>
          <a:prstGeom prst="ellipse">
            <a:avLst/>
          </a:prstGeom>
          <a:noFill/>
          <a:ln w="6350"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p>
        </p:txBody>
      </p:sp>
      <p:sp>
        <p:nvSpPr>
          <p:cNvPr id="99605" name="Oval 277"/>
          <p:cNvSpPr>
            <a:spLocks noChangeArrowheads="1"/>
          </p:cNvSpPr>
          <p:nvPr/>
        </p:nvSpPr>
        <p:spPr bwMode="auto">
          <a:xfrm>
            <a:off x="8405813" y="4533900"/>
            <a:ext cx="41275" cy="42863"/>
          </a:xfrm>
          <a:prstGeom prst="ellipse">
            <a:avLst/>
          </a:prstGeom>
          <a:noFill/>
          <a:ln w="6350"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p>
        </p:txBody>
      </p:sp>
      <p:sp>
        <p:nvSpPr>
          <p:cNvPr id="99606" name="Oval 278"/>
          <p:cNvSpPr>
            <a:spLocks noChangeArrowheads="1"/>
          </p:cNvSpPr>
          <p:nvPr/>
        </p:nvSpPr>
        <p:spPr bwMode="auto">
          <a:xfrm>
            <a:off x="8432800" y="4527550"/>
            <a:ext cx="42863" cy="42863"/>
          </a:xfrm>
          <a:prstGeom prst="ellipse">
            <a:avLst/>
          </a:prstGeom>
          <a:noFill/>
          <a:ln w="6350"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p>
        </p:txBody>
      </p:sp>
      <p:sp>
        <p:nvSpPr>
          <p:cNvPr id="99607" name="Oval 279"/>
          <p:cNvSpPr>
            <a:spLocks noChangeArrowheads="1"/>
          </p:cNvSpPr>
          <p:nvPr/>
        </p:nvSpPr>
        <p:spPr bwMode="auto">
          <a:xfrm>
            <a:off x="8461375" y="4521200"/>
            <a:ext cx="42863" cy="41275"/>
          </a:xfrm>
          <a:prstGeom prst="ellipse">
            <a:avLst/>
          </a:prstGeom>
          <a:noFill/>
          <a:ln w="6350"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p>
        </p:txBody>
      </p:sp>
      <p:sp>
        <p:nvSpPr>
          <p:cNvPr id="99608" name="Oval 280"/>
          <p:cNvSpPr>
            <a:spLocks noChangeArrowheads="1"/>
          </p:cNvSpPr>
          <p:nvPr/>
        </p:nvSpPr>
        <p:spPr bwMode="auto">
          <a:xfrm>
            <a:off x="8489950" y="4506913"/>
            <a:ext cx="41275" cy="41275"/>
          </a:xfrm>
          <a:prstGeom prst="ellipse">
            <a:avLst/>
          </a:prstGeom>
          <a:noFill/>
          <a:ln w="6350"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p>
        </p:txBody>
      </p:sp>
      <p:sp>
        <p:nvSpPr>
          <p:cNvPr id="99609" name="Oval 281"/>
          <p:cNvSpPr>
            <a:spLocks noChangeArrowheads="1"/>
          </p:cNvSpPr>
          <p:nvPr/>
        </p:nvSpPr>
        <p:spPr bwMode="auto">
          <a:xfrm>
            <a:off x="8524875" y="4498975"/>
            <a:ext cx="41275" cy="42863"/>
          </a:xfrm>
          <a:prstGeom prst="ellipse">
            <a:avLst/>
          </a:prstGeom>
          <a:noFill/>
          <a:ln w="6350"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p>
        </p:txBody>
      </p:sp>
      <p:sp>
        <p:nvSpPr>
          <p:cNvPr id="99610" name="Oval 282"/>
          <p:cNvSpPr>
            <a:spLocks noChangeArrowheads="1"/>
          </p:cNvSpPr>
          <p:nvPr/>
        </p:nvSpPr>
        <p:spPr bwMode="auto">
          <a:xfrm>
            <a:off x="8553450" y="4492625"/>
            <a:ext cx="41275" cy="41275"/>
          </a:xfrm>
          <a:prstGeom prst="ellipse">
            <a:avLst/>
          </a:prstGeom>
          <a:noFill/>
          <a:ln w="6350"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p>
        </p:txBody>
      </p:sp>
      <p:sp>
        <p:nvSpPr>
          <p:cNvPr id="99611" name="Oval 283"/>
          <p:cNvSpPr>
            <a:spLocks noChangeArrowheads="1"/>
          </p:cNvSpPr>
          <p:nvPr/>
        </p:nvSpPr>
        <p:spPr bwMode="auto">
          <a:xfrm>
            <a:off x="8580438" y="4486275"/>
            <a:ext cx="42862" cy="41275"/>
          </a:xfrm>
          <a:prstGeom prst="ellipse">
            <a:avLst/>
          </a:prstGeom>
          <a:noFill/>
          <a:ln w="6350"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p>
        </p:txBody>
      </p:sp>
      <p:sp>
        <p:nvSpPr>
          <p:cNvPr id="99612" name="Oval 284"/>
          <p:cNvSpPr>
            <a:spLocks noChangeArrowheads="1"/>
          </p:cNvSpPr>
          <p:nvPr/>
        </p:nvSpPr>
        <p:spPr bwMode="auto">
          <a:xfrm>
            <a:off x="8609013" y="4478338"/>
            <a:ext cx="41275" cy="42862"/>
          </a:xfrm>
          <a:prstGeom prst="ellipse">
            <a:avLst/>
          </a:prstGeom>
          <a:noFill/>
          <a:ln w="6350"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p>
        </p:txBody>
      </p:sp>
      <p:sp>
        <p:nvSpPr>
          <p:cNvPr id="99613" name="Oval 285"/>
          <p:cNvSpPr>
            <a:spLocks noChangeArrowheads="1"/>
          </p:cNvSpPr>
          <p:nvPr/>
        </p:nvSpPr>
        <p:spPr bwMode="auto">
          <a:xfrm>
            <a:off x="8643938" y="4471988"/>
            <a:ext cx="41275" cy="41275"/>
          </a:xfrm>
          <a:prstGeom prst="ellipse">
            <a:avLst/>
          </a:prstGeom>
          <a:noFill/>
          <a:ln w="6350"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p>
        </p:txBody>
      </p:sp>
      <p:sp>
        <p:nvSpPr>
          <p:cNvPr id="99614" name="Oval 286"/>
          <p:cNvSpPr>
            <a:spLocks noChangeArrowheads="1"/>
          </p:cNvSpPr>
          <p:nvPr/>
        </p:nvSpPr>
        <p:spPr bwMode="auto">
          <a:xfrm>
            <a:off x="8672513" y="4464050"/>
            <a:ext cx="41275" cy="42863"/>
          </a:xfrm>
          <a:prstGeom prst="ellipse">
            <a:avLst/>
          </a:prstGeom>
          <a:noFill/>
          <a:ln w="6350"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p>
        </p:txBody>
      </p:sp>
      <p:sp>
        <p:nvSpPr>
          <p:cNvPr id="99615" name="Oval 287"/>
          <p:cNvSpPr>
            <a:spLocks noChangeArrowheads="1"/>
          </p:cNvSpPr>
          <p:nvPr/>
        </p:nvSpPr>
        <p:spPr bwMode="auto">
          <a:xfrm>
            <a:off x="8699500" y="4457700"/>
            <a:ext cx="42863" cy="41275"/>
          </a:xfrm>
          <a:prstGeom prst="ellipse">
            <a:avLst/>
          </a:prstGeom>
          <a:noFill/>
          <a:ln w="6350"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p>
        </p:txBody>
      </p:sp>
      <p:sp>
        <p:nvSpPr>
          <p:cNvPr id="99616" name="Line 288"/>
          <p:cNvSpPr>
            <a:spLocks noChangeShapeType="1"/>
          </p:cNvSpPr>
          <p:nvPr/>
        </p:nvSpPr>
        <p:spPr bwMode="auto">
          <a:xfrm>
            <a:off x="5889625" y="6126163"/>
            <a:ext cx="2705100" cy="0"/>
          </a:xfrm>
          <a:prstGeom prst="line">
            <a:avLst/>
          </a:prstGeom>
          <a:noFill/>
          <a:ln w="6350"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17" name="Line 289"/>
          <p:cNvSpPr>
            <a:spLocks noChangeShapeType="1"/>
          </p:cNvSpPr>
          <p:nvPr/>
        </p:nvSpPr>
        <p:spPr bwMode="auto">
          <a:xfrm>
            <a:off x="5889625" y="6126163"/>
            <a:ext cx="0" cy="63500"/>
          </a:xfrm>
          <a:prstGeom prst="line">
            <a:avLst/>
          </a:prstGeom>
          <a:noFill/>
          <a:ln w="6350"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18" name="Line 290"/>
          <p:cNvSpPr>
            <a:spLocks noChangeShapeType="1"/>
          </p:cNvSpPr>
          <p:nvPr/>
        </p:nvSpPr>
        <p:spPr bwMode="auto">
          <a:xfrm>
            <a:off x="6338888" y="6126163"/>
            <a:ext cx="0" cy="63500"/>
          </a:xfrm>
          <a:prstGeom prst="line">
            <a:avLst/>
          </a:prstGeom>
          <a:noFill/>
          <a:ln w="6350"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19" name="Line 291"/>
          <p:cNvSpPr>
            <a:spLocks noChangeShapeType="1"/>
          </p:cNvSpPr>
          <p:nvPr/>
        </p:nvSpPr>
        <p:spPr bwMode="auto">
          <a:xfrm>
            <a:off x="6786563" y="6126163"/>
            <a:ext cx="0" cy="63500"/>
          </a:xfrm>
          <a:prstGeom prst="line">
            <a:avLst/>
          </a:prstGeom>
          <a:noFill/>
          <a:ln w="6350"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20" name="Line 292"/>
          <p:cNvSpPr>
            <a:spLocks noChangeShapeType="1"/>
          </p:cNvSpPr>
          <p:nvPr/>
        </p:nvSpPr>
        <p:spPr bwMode="auto">
          <a:xfrm>
            <a:off x="7242175" y="6126163"/>
            <a:ext cx="0" cy="63500"/>
          </a:xfrm>
          <a:prstGeom prst="line">
            <a:avLst/>
          </a:prstGeom>
          <a:noFill/>
          <a:ln w="6350"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21" name="Line 293"/>
          <p:cNvSpPr>
            <a:spLocks noChangeShapeType="1"/>
          </p:cNvSpPr>
          <p:nvPr/>
        </p:nvSpPr>
        <p:spPr bwMode="auto">
          <a:xfrm>
            <a:off x="7691438" y="6126163"/>
            <a:ext cx="0" cy="63500"/>
          </a:xfrm>
          <a:prstGeom prst="line">
            <a:avLst/>
          </a:prstGeom>
          <a:noFill/>
          <a:ln w="6350"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22" name="Line 294"/>
          <p:cNvSpPr>
            <a:spLocks noChangeShapeType="1"/>
          </p:cNvSpPr>
          <p:nvPr/>
        </p:nvSpPr>
        <p:spPr bwMode="auto">
          <a:xfrm>
            <a:off x="8139113" y="6126163"/>
            <a:ext cx="0" cy="63500"/>
          </a:xfrm>
          <a:prstGeom prst="line">
            <a:avLst/>
          </a:prstGeom>
          <a:noFill/>
          <a:ln w="6350"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23" name="Line 295"/>
          <p:cNvSpPr>
            <a:spLocks noChangeShapeType="1"/>
          </p:cNvSpPr>
          <p:nvPr/>
        </p:nvSpPr>
        <p:spPr bwMode="auto">
          <a:xfrm>
            <a:off x="8594725" y="6126163"/>
            <a:ext cx="0" cy="63500"/>
          </a:xfrm>
          <a:prstGeom prst="line">
            <a:avLst/>
          </a:prstGeom>
          <a:noFill/>
          <a:ln w="6350"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24" name="Rectangle 296"/>
          <p:cNvSpPr>
            <a:spLocks noChangeArrowheads="1"/>
          </p:cNvSpPr>
          <p:nvPr/>
        </p:nvSpPr>
        <p:spPr bwMode="auto">
          <a:xfrm>
            <a:off x="5834063" y="6286500"/>
            <a:ext cx="1127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1600">
                <a:solidFill>
                  <a:srgbClr val="000000"/>
                </a:solidFill>
                <a:latin typeface="Arial" panose="020B0604020202020204" pitchFamily="34" charset="0"/>
              </a:rPr>
              <a:t>7</a:t>
            </a:r>
            <a:endParaRPr lang="en-US" altLang="en-US" sz="1600">
              <a:latin typeface="Arial" panose="020B0604020202020204" pitchFamily="34" charset="0"/>
            </a:endParaRPr>
          </a:p>
        </p:txBody>
      </p:sp>
      <p:sp>
        <p:nvSpPr>
          <p:cNvPr id="99625" name="Rectangle 297"/>
          <p:cNvSpPr>
            <a:spLocks noChangeArrowheads="1"/>
          </p:cNvSpPr>
          <p:nvPr/>
        </p:nvSpPr>
        <p:spPr bwMode="auto">
          <a:xfrm>
            <a:off x="6283325" y="6286500"/>
            <a:ext cx="1127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1600">
                <a:solidFill>
                  <a:srgbClr val="000000"/>
                </a:solidFill>
                <a:latin typeface="Arial" panose="020B0604020202020204" pitchFamily="34" charset="0"/>
              </a:rPr>
              <a:t>8</a:t>
            </a:r>
            <a:endParaRPr lang="en-US" altLang="en-US" sz="1600">
              <a:latin typeface="Arial" panose="020B0604020202020204" pitchFamily="34" charset="0"/>
            </a:endParaRPr>
          </a:p>
        </p:txBody>
      </p:sp>
      <p:sp>
        <p:nvSpPr>
          <p:cNvPr id="99626" name="Rectangle 298"/>
          <p:cNvSpPr>
            <a:spLocks noChangeArrowheads="1"/>
          </p:cNvSpPr>
          <p:nvPr/>
        </p:nvSpPr>
        <p:spPr bwMode="auto">
          <a:xfrm>
            <a:off x="6731000" y="6286500"/>
            <a:ext cx="1127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1600">
                <a:solidFill>
                  <a:srgbClr val="000000"/>
                </a:solidFill>
                <a:latin typeface="Arial" panose="020B0604020202020204" pitchFamily="34" charset="0"/>
              </a:rPr>
              <a:t>9</a:t>
            </a:r>
            <a:endParaRPr lang="en-US" altLang="en-US" sz="1600">
              <a:latin typeface="Arial" panose="020B0604020202020204" pitchFamily="34" charset="0"/>
            </a:endParaRPr>
          </a:p>
        </p:txBody>
      </p:sp>
      <p:sp>
        <p:nvSpPr>
          <p:cNvPr id="99627" name="Rectangle 299"/>
          <p:cNvSpPr>
            <a:spLocks noChangeArrowheads="1"/>
          </p:cNvSpPr>
          <p:nvPr/>
        </p:nvSpPr>
        <p:spPr bwMode="auto">
          <a:xfrm>
            <a:off x="7154863" y="6286500"/>
            <a:ext cx="2254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1600">
                <a:solidFill>
                  <a:srgbClr val="000000"/>
                </a:solidFill>
                <a:latin typeface="Arial" panose="020B0604020202020204" pitchFamily="34" charset="0"/>
              </a:rPr>
              <a:t>10</a:t>
            </a:r>
            <a:endParaRPr lang="en-US" altLang="en-US" sz="1600">
              <a:latin typeface="Arial" panose="020B0604020202020204" pitchFamily="34" charset="0"/>
            </a:endParaRPr>
          </a:p>
        </p:txBody>
      </p:sp>
      <p:sp>
        <p:nvSpPr>
          <p:cNvPr id="99628" name="Rectangle 300"/>
          <p:cNvSpPr>
            <a:spLocks noChangeArrowheads="1"/>
          </p:cNvSpPr>
          <p:nvPr/>
        </p:nvSpPr>
        <p:spPr bwMode="auto">
          <a:xfrm>
            <a:off x="7604125" y="6286500"/>
            <a:ext cx="2254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1600">
                <a:solidFill>
                  <a:srgbClr val="000000"/>
                </a:solidFill>
                <a:latin typeface="Arial" panose="020B0604020202020204" pitchFamily="34" charset="0"/>
              </a:rPr>
              <a:t>11</a:t>
            </a:r>
            <a:endParaRPr lang="en-US" altLang="en-US" sz="1600">
              <a:latin typeface="Arial" panose="020B0604020202020204" pitchFamily="34" charset="0"/>
            </a:endParaRPr>
          </a:p>
        </p:txBody>
      </p:sp>
      <p:sp>
        <p:nvSpPr>
          <p:cNvPr id="99629" name="Rectangle 301"/>
          <p:cNvSpPr>
            <a:spLocks noChangeArrowheads="1"/>
          </p:cNvSpPr>
          <p:nvPr/>
        </p:nvSpPr>
        <p:spPr bwMode="auto">
          <a:xfrm>
            <a:off x="8051800" y="6286500"/>
            <a:ext cx="2254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1600">
                <a:solidFill>
                  <a:srgbClr val="000000"/>
                </a:solidFill>
                <a:latin typeface="Arial" panose="020B0604020202020204" pitchFamily="34" charset="0"/>
              </a:rPr>
              <a:t>12</a:t>
            </a:r>
            <a:endParaRPr lang="en-US" altLang="en-US" sz="1600">
              <a:latin typeface="Arial" panose="020B0604020202020204" pitchFamily="34" charset="0"/>
            </a:endParaRPr>
          </a:p>
        </p:txBody>
      </p:sp>
      <p:sp>
        <p:nvSpPr>
          <p:cNvPr id="99630" name="Rectangle 302"/>
          <p:cNvSpPr>
            <a:spLocks noChangeArrowheads="1"/>
          </p:cNvSpPr>
          <p:nvPr/>
        </p:nvSpPr>
        <p:spPr bwMode="auto">
          <a:xfrm>
            <a:off x="8507413" y="6286500"/>
            <a:ext cx="2254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1600">
                <a:solidFill>
                  <a:srgbClr val="000000"/>
                </a:solidFill>
                <a:latin typeface="Arial" panose="020B0604020202020204" pitchFamily="34" charset="0"/>
              </a:rPr>
              <a:t>13</a:t>
            </a:r>
            <a:endParaRPr lang="en-US" altLang="en-US" sz="1600">
              <a:latin typeface="Arial" panose="020B0604020202020204" pitchFamily="34" charset="0"/>
            </a:endParaRPr>
          </a:p>
        </p:txBody>
      </p:sp>
      <p:sp>
        <p:nvSpPr>
          <p:cNvPr id="99631" name="Line 303"/>
          <p:cNvSpPr>
            <a:spLocks noChangeShapeType="1"/>
          </p:cNvSpPr>
          <p:nvPr/>
        </p:nvSpPr>
        <p:spPr bwMode="auto">
          <a:xfrm flipV="1">
            <a:off x="5637213" y="4402138"/>
            <a:ext cx="0" cy="1654175"/>
          </a:xfrm>
          <a:prstGeom prst="line">
            <a:avLst/>
          </a:prstGeom>
          <a:noFill/>
          <a:ln w="6350"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32" name="Line 304"/>
          <p:cNvSpPr>
            <a:spLocks noChangeShapeType="1"/>
          </p:cNvSpPr>
          <p:nvPr/>
        </p:nvSpPr>
        <p:spPr bwMode="auto">
          <a:xfrm flipH="1">
            <a:off x="5575300" y="6056313"/>
            <a:ext cx="61913" cy="0"/>
          </a:xfrm>
          <a:prstGeom prst="line">
            <a:avLst/>
          </a:prstGeom>
          <a:noFill/>
          <a:ln w="6350"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33" name="Line 305"/>
          <p:cNvSpPr>
            <a:spLocks noChangeShapeType="1"/>
          </p:cNvSpPr>
          <p:nvPr/>
        </p:nvSpPr>
        <p:spPr bwMode="auto">
          <a:xfrm flipH="1">
            <a:off x="5575300" y="5726113"/>
            <a:ext cx="61913" cy="0"/>
          </a:xfrm>
          <a:prstGeom prst="line">
            <a:avLst/>
          </a:prstGeom>
          <a:noFill/>
          <a:ln w="6350"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34" name="Line 306"/>
          <p:cNvSpPr>
            <a:spLocks noChangeShapeType="1"/>
          </p:cNvSpPr>
          <p:nvPr/>
        </p:nvSpPr>
        <p:spPr bwMode="auto">
          <a:xfrm flipH="1">
            <a:off x="5575300" y="5397500"/>
            <a:ext cx="61913" cy="0"/>
          </a:xfrm>
          <a:prstGeom prst="line">
            <a:avLst/>
          </a:prstGeom>
          <a:noFill/>
          <a:ln w="6350"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35" name="Line 307"/>
          <p:cNvSpPr>
            <a:spLocks noChangeShapeType="1"/>
          </p:cNvSpPr>
          <p:nvPr/>
        </p:nvSpPr>
        <p:spPr bwMode="auto">
          <a:xfrm flipH="1">
            <a:off x="5575300" y="5060950"/>
            <a:ext cx="61913" cy="0"/>
          </a:xfrm>
          <a:prstGeom prst="line">
            <a:avLst/>
          </a:prstGeom>
          <a:noFill/>
          <a:ln w="6350"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36" name="Line 308"/>
          <p:cNvSpPr>
            <a:spLocks noChangeShapeType="1"/>
          </p:cNvSpPr>
          <p:nvPr/>
        </p:nvSpPr>
        <p:spPr bwMode="auto">
          <a:xfrm flipH="1">
            <a:off x="5575300" y="4730750"/>
            <a:ext cx="61913" cy="0"/>
          </a:xfrm>
          <a:prstGeom prst="line">
            <a:avLst/>
          </a:prstGeom>
          <a:noFill/>
          <a:ln w="6350"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37" name="Line 309"/>
          <p:cNvSpPr>
            <a:spLocks noChangeShapeType="1"/>
          </p:cNvSpPr>
          <p:nvPr/>
        </p:nvSpPr>
        <p:spPr bwMode="auto">
          <a:xfrm flipH="1">
            <a:off x="5575300" y="4402138"/>
            <a:ext cx="61913" cy="0"/>
          </a:xfrm>
          <a:prstGeom prst="line">
            <a:avLst/>
          </a:prstGeom>
          <a:noFill/>
          <a:ln w="6350"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38" name="Rectangle 310"/>
          <p:cNvSpPr>
            <a:spLocks noChangeArrowheads="1"/>
          </p:cNvSpPr>
          <p:nvPr/>
        </p:nvSpPr>
        <p:spPr bwMode="auto">
          <a:xfrm>
            <a:off x="5435600" y="5951538"/>
            <a:ext cx="1127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1600">
                <a:solidFill>
                  <a:srgbClr val="000000"/>
                </a:solidFill>
                <a:latin typeface="Arial" panose="020B0604020202020204" pitchFamily="34" charset="0"/>
              </a:rPr>
              <a:t>0</a:t>
            </a:r>
            <a:endParaRPr lang="en-US" altLang="en-US" sz="1600">
              <a:latin typeface="Arial" panose="020B0604020202020204" pitchFamily="34" charset="0"/>
            </a:endParaRPr>
          </a:p>
        </p:txBody>
      </p:sp>
      <p:sp>
        <p:nvSpPr>
          <p:cNvPr id="99639" name="Rectangle 311"/>
          <p:cNvSpPr>
            <a:spLocks noChangeArrowheads="1"/>
          </p:cNvSpPr>
          <p:nvPr/>
        </p:nvSpPr>
        <p:spPr bwMode="auto">
          <a:xfrm>
            <a:off x="5435600" y="4292600"/>
            <a:ext cx="1127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1600">
                <a:solidFill>
                  <a:srgbClr val="000000"/>
                </a:solidFill>
                <a:latin typeface="Arial" panose="020B0604020202020204" pitchFamily="34" charset="0"/>
              </a:rPr>
              <a:t>1</a:t>
            </a:r>
            <a:endParaRPr lang="en-US" altLang="en-US" sz="1600">
              <a:latin typeface="Arial" panose="020B0604020202020204" pitchFamily="34" charset="0"/>
            </a:endParaRPr>
          </a:p>
        </p:txBody>
      </p:sp>
      <p:sp>
        <p:nvSpPr>
          <p:cNvPr id="99640" name="Rectangle 312"/>
          <p:cNvSpPr>
            <a:spLocks noChangeArrowheads="1"/>
          </p:cNvSpPr>
          <p:nvPr/>
        </p:nvSpPr>
        <p:spPr bwMode="auto">
          <a:xfrm>
            <a:off x="5637213" y="4330700"/>
            <a:ext cx="3201987" cy="1795463"/>
          </a:xfrm>
          <a:prstGeom prst="rect">
            <a:avLst/>
          </a:prstGeom>
          <a:noFill/>
          <a:ln w="6350"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p>
        </p:txBody>
      </p:sp>
      <p:sp>
        <p:nvSpPr>
          <p:cNvPr id="99641" name="Rectangle 313"/>
          <p:cNvSpPr>
            <a:spLocks noChangeArrowheads="1"/>
          </p:cNvSpPr>
          <p:nvPr/>
        </p:nvSpPr>
        <p:spPr bwMode="auto">
          <a:xfrm rot="-5400000">
            <a:off x="5141913" y="5103813"/>
            <a:ext cx="4159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1600">
                <a:solidFill>
                  <a:srgbClr val="000000"/>
                </a:solidFill>
                <a:latin typeface="Arial" panose="020B0604020202020204" pitchFamily="34" charset="0"/>
              </a:rPr>
              <a:t>CDF</a:t>
            </a:r>
            <a:endParaRPr lang="en-US" altLang="en-US" sz="1600">
              <a:latin typeface="Arial" panose="020B0604020202020204" pitchFamily="34" charset="0"/>
            </a:endParaRPr>
          </a:p>
        </p:txBody>
      </p:sp>
      <p:sp>
        <p:nvSpPr>
          <p:cNvPr id="99642" name="Freeform 314"/>
          <p:cNvSpPr>
            <a:spLocks/>
          </p:cNvSpPr>
          <p:nvPr/>
        </p:nvSpPr>
        <p:spPr bwMode="auto">
          <a:xfrm>
            <a:off x="5756275" y="4457700"/>
            <a:ext cx="2963863" cy="1598613"/>
          </a:xfrm>
          <a:custGeom>
            <a:avLst/>
            <a:gdLst>
              <a:gd name="T0" fmla="*/ 2147483647 w 423"/>
              <a:gd name="T1" fmla="*/ 2147483647 h 228"/>
              <a:gd name="T2" fmla="*/ 2147483647 w 423"/>
              <a:gd name="T3" fmla="*/ 2147483647 h 228"/>
              <a:gd name="T4" fmla="*/ 2147483647 w 423"/>
              <a:gd name="T5" fmla="*/ 2147483647 h 228"/>
              <a:gd name="T6" fmla="*/ 2147483647 w 423"/>
              <a:gd name="T7" fmla="*/ 2147483647 h 228"/>
              <a:gd name="T8" fmla="*/ 2147483647 w 423"/>
              <a:gd name="T9" fmla="*/ 2147483647 h 228"/>
              <a:gd name="T10" fmla="*/ 2147483647 w 423"/>
              <a:gd name="T11" fmla="*/ 2147483647 h 228"/>
              <a:gd name="T12" fmla="*/ 2147483647 w 423"/>
              <a:gd name="T13" fmla="*/ 2147483647 h 228"/>
              <a:gd name="T14" fmla="*/ 2147483647 w 423"/>
              <a:gd name="T15" fmla="*/ 2147483647 h 228"/>
              <a:gd name="T16" fmla="*/ 2147483647 w 423"/>
              <a:gd name="T17" fmla="*/ 2147483647 h 228"/>
              <a:gd name="T18" fmla="*/ 2147483647 w 423"/>
              <a:gd name="T19" fmla="*/ 2147483647 h 228"/>
              <a:gd name="T20" fmla="*/ 2147483647 w 423"/>
              <a:gd name="T21" fmla="*/ 2147483647 h 228"/>
              <a:gd name="T22" fmla="*/ 2147483647 w 423"/>
              <a:gd name="T23" fmla="*/ 2147483647 h 228"/>
              <a:gd name="T24" fmla="*/ 2147483647 w 423"/>
              <a:gd name="T25" fmla="*/ 2147483647 h 228"/>
              <a:gd name="T26" fmla="*/ 2147483647 w 423"/>
              <a:gd name="T27" fmla="*/ 2147483647 h 228"/>
              <a:gd name="T28" fmla="*/ 2147483647 w 423"/>
              <a:gd name="T29" fmla="*/ 2147483647 h 228"/>
              <a:gd name="T30" fmla="*/ 2147483647 w 423"/>
              <a:gd name="T31" fmla="*/ 2147483647 h 228"/>
              <a:gd name="T32" fmla="*/ 2147483647 w 423"/>
              <a:gd name="T33" fmla="*/ 2147483647 h 228"/>
              <a:gd name="T34" fmla="*/ 2147483647 w 423"/>
              <a:gd name="T35" fmla="*/ 2147483647 h 228"/>
              <a:gd name="T36" fmla="*/ 2147483647 w 423"/>
              <a:gd name="T37" fmla="*/ 2147483647 h 228"/>
              <a:gd name="T38" fmla="*/ 2147483647 w 423"/>
              <a:gd name="T39" fmla="*/ 2147483647 h 228"/>
              <a:gd name="T40" fmla="*/ 2147483647 w 423"/>
              <a:gd name="T41" fmla="*/ 2147483647 h 228"/>
              <a:gd name="T42" fmla="*/ 2147483647 w 423"/>
              <a:gd name="T43" fmla="*/ 2147483647 h 228"/>
              <a:gd name="T44" fmla="*/ 2147483647 w 423"/>
              <a:gd name="T45" fmla="*/ 2147483647 h 228"/>
              <a:gd name="T46" fmla="*/ 2147483647 w 423"/>
              <a:gd name="T47" fmla="*/ 2147483647 h 228"/>
              <a:gd name="T48" fmla="*/ 2147483647 w 423"/>
              <a:gd name="T49" fmla="*/ 2147483647 h 228"/>
              <a:gd name="T50" fmla="*/ 2147483647 w 423"/>
              <a:gd name="T51" fmla="*/ 2147483647 h 228"/>
              <a:gd name="T52" fmla="*/ 2147483647 w 423"/>
              <a:gd name="T53" fmla="*/ 2147483647 h 228"/>
              <a:gd name="T54" fmla="*/ 2147483647 w 423"/>
              <a:gd name="T55" fmla="*/ 2147483647 h 228"/>
              <a:gd name="T56" fmla="*/ 2147483647 w 423"/>
              <a:gd name="T57" fmla="*/ 2147483647 h 228"/>
              <a:gd name="T58" fmla="*/ 2147483647 w 423"/>
              <a:gd name="T59" fmla="*/ 2147483647 h 228"/>
              <a:gd name="T60" fmla="*/ 2147483647 w 423"/>
              <a:gd name="T61" fmla="*/ 2147483647 h 228"/>
              <a:gd name="T62" fmla="*/ 2147483647 w 423"/>
              <a:gd name="T63" fmla="*/ 2147483647 h 228"/>
              <a:gd name="T64" fmla="*/ 2147483647 w 423"/>
              <a:gd name="T65" fmla="*/ 2147483647 h 228"/>
              <a:gd name="T66" fmla="*/ 2147483647 w 423"/>
              <a:gd name="T67" fmla="*/ 2147483647 h 228"/>
              <a:gd name="T68" fmla="*/ 2147483647 w 423"/>
              <a:gd name="T69" fmla="*/ 2147483647 h 228"/>
              <a:gd name="T70" fmla="*/ 2147483647 w 423"/>
              <a:gd name="T71" fmla="*/ 2147483647 h 228"/>
              <a:gd name="T72" fmla="*/ 2147483647 w 423"/>
              <a:gd name="T73" fmla="*/ 2147483647 h 228"/>
              <a:gd name="T74" fmla="*/ 2147483647 w 423"/>
              <a:gd name="T75" fmla="*/ 2147483647 h 228"/>
              <a:gd name="T76" fmla="*/ 2147483647 w 423"/>
              <a:gd name="T77" fmla="*/ 2147483647 h 228"/>
              <a:gd name="T78" fmla="*/ 2147483647 w 423"/>
              <a:gd name="T79" fmla="*/ 2147483647 h 228"/>
              <a:gd name="T80" fmla="*/ 2147483647 w 423"/>
              <a:gd name="T81" fmla="*/ 2147483647 h 228"/>
              <a:gd name="T82" fmla="*/ 2147483647 w 423"/>
              <a:gd name="T83" fmla="*/ 2147483647 h 228"/>
              <a:gd name="T84" fmla="*/ 2147483647 w 423"/>
              <a:gd name="T85" fmla="*/ 2147483647 h 228"/>
              <a:gd name="T86" fmla="*/ 2147483647 w 423"/>
              <a:gd name="T87" fmla="*/ 2147483647 h 228"/>
              <a:gd name="T88" fmla="*/ 2147483647 w 423"/>
              <a:gd name="T89" fmla="*/ 2147483647 h 228"/>
              <a:gd name="T90" fmla="*/ 2147483647 w 423"/>
              <a:gd name="T91" fmla="*/ 2147483647 h 228"/>
              <a:gd name="T92" fmla="*/ 2147483647 w 423"/>
              <a:gd name="T93" fmla="*/ 2147483647 h 228"/>
              <a:gd name="T94" fmla="*/ 2147483647 w 423"/>
              <a:gd name="T95" fmla="*/ 2147483647 h 228"/>
              <a:gd name="T96" fmla="*/ 2147483647 w 423"/>
              <a:gd name="T97" fmla="*/ 2147483647 h 228"/>
              <a:gd name="T98" fmla="*/ 2147483647 w 423"/>
              <a:gd name="T99" fmla="*/ 0 h 228"/>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423"/>
              <a:gd name="T151" fmla="*/ 0 h 228"/>
              <a:gd name="T152" fmla="*/ 423 w 423"/>
              <a:gd name="T153" fmla="*/ 228 h 228"/>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423" h="228">
                <a:moveTo>
                  <a:pt x="0" y="228"/>
                </a:moveTo>
                <a:lnTo>
                  <a:pt x="4" y="228"/>
                </a:lnTo>
                <a:lnTo>
                  <a:pt x="9" y="228"/>
                </a:lnTo>
                <a:lnTo>
                  <a:pt x="13" y="228"/>
                </a:lnTo>
                <a:lnTo>
                  <a:pt x="17" y="228"/>
                </a:lnTo>
                <a:lnTo>
                  <a:pt x="22" y="228"/>
                </a:lnTo>
                <a:lnTo>
                  <a:pt x="26" y="228"/>
                </a:lnTo>
                <a:lnTo>
                  <a:pt x="30" y="228"/>
                </a:lnTo>
                <a:lnTo>
                  <a:pt x="34" y="228"/>
                </a:lnTo>
                <a:lnTo>
                  <a:pt x="39" y="228"/>
                </a:lnTo>
                <a:lnTo>
                  <a:pt x="43" y="227"/>
                </a:lnTo>
                <a:lnTo>
                  <a:pt x="47" y="227"/>
                </a:lnTo>
                <a:lnTo>
                  <a:pt x="51" y="227"/>
                </a:lnTo>
                <a:lnTo>
                  <a:pt x="56" y="227"/>
                </a:lnTo>
                <a:lnTo>
                  <a:pt x="60" y="227"/>
                </a:lnTo>
                <a:lnTo>
                  <a:pt x="64" y="227"/>
                </a:lnTo>
                <a:lnTo>
                  <a:pt x="69" y="226"/>
                </a:lnTo>
                <a:lnTo>
                  <a:pt x="73" y="226"/>
                </a:lnTo>
                <a:lnTo>
                  <a:pt x="77" y="226"/>
                </a:lnTo>
                <a:lnTo>
                  <a:pt x="81" y="226"/>
                </a:lnTo>
                <a:lnTo>
                  <a:pt x="86" y="225"/>
                </a:lnTo>
                <a:lnTo>
                  <a:pt x="90" y="225"/>
                </a:lnTo>
                <a:lnTo>
                  <a:pt x="94" y="224"/>
                </a:lnTo>
                <a:lnTo>
                  <a:pt x="98" y="224"/>
                </a:lnTo>
                <a:lnTo>
                  <a:pt x="103" y="223"/>
                </a:lnTo>
                <a:lnTo>
                  <a:pt x="107" y="223"/>
                </a:lnTo>
                <a:lnTo>
                  <a:pt x="111" y="222"/>
                </a:lnTo>
                <a:lnTo>
                  <a:pt x="116" y="221"/>
                </a:lnTo>
                <a:lnTo>
                  <a:pt x="120" y="220"/>
                </a:lnTo>
                <a:lnTo>
                  <a:pt x="124" y="219"/>
                </a:lnTo>
                <a:lnTo>
                  <a:pt x="128" y="218"/>
                </a:lnTo>
                <a:lnTo>
                  <a:pt x="133" y="217"/>
                </a:lnTo>
                <a:lnTo>
                  <a:pt x="137" y="216"/>
                </a:lnTo>
                <a:lnTo>
                  <a:pt x="141" y="214"/>
                </a:lnTo>
                <a:lnTo>
                  <a:pt x="145" y="213"/>
                </a:lnTo>
                <a:lnTo>
                  <a:pt x="150" y="211"/>
                </a:lnTo>
                <a:lnTo>
                  <a:pt x="154" y="210"/>
                </a:lnTo>
                <a:lnTo>
                  <a:pt x="158" y="208"/>
                </a:lnTo>
                <a:lnTo>
                  <a:pt x="163" y="206"/>
                </a:lnTo>
                <a:lnTo>
                  <a:pt x="167" y="204"/>
                </a:lnTo>
                <a:lnTo>
                  <a:pt x="171" y="202"/>
                </a:lnTo>
                <a:lnTo>
                  <a:pt x="175" y="199"/>
                </a:lnTo>
                <a:lnTo>
                  <a:pt x="180" y="197"/>
                </a:lnTo>
                <a:lnTo>
                  <a:pt x="184" y="194"/>
                </a:lnTo>
                <a:lnTo>
                  <a:pt x="188" y="191"/>
                </a:lnTo>
                <a:lnTo>
                  <a:pt x="192" y="188"/>
                </a:lnTo>
                <a:lnTo>
                  <a:pt x="197" y="185"/>
                </a:lnTo>
                <a:lnTo>
                  <a:pt x="201" y="181"/>
                </a:lnTo>
                <a:lnTo>
                  <a:pt x="205" y="178"/>
                </a:lnTo>
                <a:lnTo>
                  <a:pt x="210" y="174"/>
                </a:lnTo>
                <a:lnTo>
                  <a:pt x="214" y="171"/>
                </a:lnTo>
                <a:lnTo>
                  <a:pt x="218" y="167"/>
                </a:lnTo>
                <a:lnTo>
                  <a:pt x="222" y="163"/>
                </a:lnTo>
                <a:lnTo>
                  <a:pt x="227" y="159"/>
                </a:lnTo>
                <a:lnTo>
                  <a:pt x="231" y="154"/>
                </a:lnTo>
                <a:lnTo>
                  <a:pt x="235" y="150"/>
                </a:lnTo>
                <a:lnTo>
                  <a:pt x="239" y="146"/>
                </a:lnTo>
                <a:lnTo>
                  <a:pt x="244" y="141"/>
                </a:lnTo>
                <a:lnTo>
                  <a:pt x="248" y="136"/>
                </a:lnTo>
                <a:lnTo>
                  <a:pt x="252" y="132"/>
                </a:lnTo>
                <a:lnTo>
                  <a:pt x="257" y="127"/>
                </a:lnTo>
                <a:lnTo>
                  <a:pt x="261" y="122"/>
                </a:lnTo>
                <a:lnTo>
                  <a:pt x="265" y="117"/>
                </a:lnTo>
                <a:lnTo>
                  <a:pt x="269" y="112"/>
                </a:lnTo>
                <a:lnTo>
                  <a:pt x="274" y="107"/>
                </a:lnTo>
                <a:lnTo>
                  <a:pt x="278" y="103"/>
                </a:lnTo>
                <a:lnTo>
                  <a:pt x="282" y="98"/>
                </a:lnTo>
                <a:lnTo>
                  <a:pt x="286" y="93"/>
                </a:lnTo>
                <a:lnTo>
                  <a:pt x="291" y="88"/>
                </a:lnTo>
                <a:lnTo>
                  <a:pt x="295" y="83"/>
                </a:lnTo>
                <a:lnTo>
                  <a:pt x="299" y="79"/>
                </a:lnTo>
                <a:lnTo>
                  <a:pt x="304" y="74"/>
                </a:lnTo>
                <a:lnTo>
                  <a:pt x="308" y="70"/>
                </a:lnTo>
                <a:lnTo>
                  <a:pt x="312" y="65"/>
                </a:lnTo>
                <a:lnTo>
                  <a:pt x="316" y="61"/>
                </a:lnTo>
                <a:lnTo>
                  <a:pt x="321" y="57"/>
                </a:lnTo>
                <a:lnTo>
                  <a:pt x="325" y="53"/>
                </a:lnTo>
                <a:lnTo>
                  <a:pt x="329" y="49"/>
                </a:lnTo>
                <a:lnTo>
                  <a:pt x="334" y="45"/>
                </a:lnTo>
                <a:lnTo>
                  <a:pt x="338" y="42"/>
                </a:lnTo>
                <a:lnTo>
                  <a:pt x="342" y="38"/>
                </a:lnTo>
                <a:lnTo>
                  <a:pt x="346" y="35"/>
                </a:lnTo>
                <a:lnTo>
                  <a:pt x="351" y="32"/>
                </a:lnTo>
                <a:lnTo>
                  <a:pt x="355" y="29"/>
                </a:lnTo>
                <a:lnTo>
                  <a:pt x="359" y="26"/>
                </a:lnTo>
                <a:lnTo>
                  <a:pt x="363" y="23"/>
                </a:lnTo>
                <a:lnTo>
                  <a:pt x="368" y="21"/>
                </a:lnTo>
                <a:lnTo>
                  <a:pt x="372" y="18"/>
                </a:lnTo>
                <a:lnTo>
                  <a:pt x="376" y="16"/>
                </a:lnTo>
                <a:lnTo>
                  <a:pt x="381" y="14"/>
                </a:lnTo>
                <a:lnTo>
                  <a:pt x="385" y="12"/>
                </a:lnTo>
                <a:lnTo>
                  <a:pt x="389" y="10"/>
                </a:lnTo>
                <a:lnTo>
                  <a:pt x="393" y="8"/>
                </a:lnTo>
                <a:lnTo>
                  <a:pt x="398" y="7"/>
                </a:lnTo>
                <a:lnTo>
                  <a:pt x="402" y="5"/>
                </a:lnTo>
                <a:lnTo>
                  <a:pt x="406" y="4"/>
                </a:lnTo>
                <a:lnTo>
                  <a:pt x="410" y="3"/>
                </a:lnTo>
                <a:lnTo>
                  <a:pt x="415" y="2"/>
                </a:lnTo>
                <a:lnTo>
                  <a:pt x="419" y="1"/>
                </a:lnTo>
                <a:lnTo>
                  <a:pt x="423" y="0"/>
                </a:lnTo>
              </a:path>
            </a:pathLst>
          </a:custGeom>
          <a:noFill/>
          <a:ln w="635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9643" name="Freeform 315"/>
          <p:cNvSpPr>
            <a:spLocks/>
          </p:cNvSpPr>
          <p:nvPr/>
        </p:nvSpPr>
        <p:spPr bwMode="auto">
          <a:xfrm>
            <a:off x="5756275" y="4422775"/>
            <a:ext cx="2963863" cy="1535113"/>
          </a:xfrm>
          <a:custGeom>
            <a:avLst/>
            <a:gdLst>
              <a:gd name="T0" fmla="*/ 2147483647 w 423"/>
              <a:gd name="T1" fmla="*/ 2147483647 h 219"/>
              <a:gd name="T2" fmla="*/ 2147483647 w 423"/>
              <a:gd name="T3" fmla="*/ 2147483647 h 219"/>
              <a:gd name="T4" fmla="*/ 2147483647 w 423"/>
              <a:gd name="T5" fmla="*/ 2147483647 h 219"/>
              <a:gd name="T6" fmla="*/ 2147483647 w 423"/>
              <a:gd name="T7" fmla="*/ 2147483647 h 219"/>
              <a:gd name="T8" fmla="*/ 2147483647 w 423"/>
              <a:gd name="T9" fmla="*/ 2147483647 h 219"/>
              <a:gd name="T10" fmla="*/ 2147483647 w 423"/>
              <a:gd name="T11" fmla="*/ 2147483647 h 219"/>
              <a:gd name="T12" fmla="*/ 2147483647 w 423"/>
              <a:gd name="T13" fmla="*/ 2147483647 h 219"/>
              <a:gd name="T14" fmla="*/ 2147483647 w 423"/>
              <a:gd name="T15" fmla="*/ 2147483647 h 219"/>
              <a:gd name="T16" fmla="*/ 2147483647 w 423"/>
              <a:gd name="T17" fmla="*/ 2147483647 h 219"/>
              <a:gd name="T18" fmla="*/ 2147483647 w 423"/>
              <a:gd name="T19" fmla="*/ 2147483647 h 219"/>
              <a:gd name="T20" fmla="*/ 2147483647 w 423"/>
              <a:gd name="T21" fmla="*/ 2147483647 h 219"/>
              <a:gd name="T22" fmla="*/ 2147483647 w 423"/>
              <a:gd name="T23" fmla="*/ 2147483647 h 219"/>
              <a:gd name="T24" fmla="*/ 2147483647 w 423"/>
              <a:gd name="T25" fmla="*/ 2147483647 h 219"/>
              <a:gd name="T26" fmla="*/ 2147483647 w 423"/>
              <a:gd name="T27" fmla="*/ 2147483647 h 219"/>
              <a:gd name="T28" fmla="*/ 2147483647 w 423"/>
              <a:gd name="T29" fmla="*/ 2147483647 h 219"/>
              <a:gd name="T30" fmla="*/ 2147483647 w 423"/>
              <a:gd name="T31" fmla="*/ 2147483647 h 219"/>
              <a:gd name="T32" fmla="*/ 2147483647 w 423"/>
              <a:gd name="T33" fmla="*/ 2147483647 h 219"/>
              <a:gd name="T34" fmla="*/ 2147483647 w 423"/>
              <a:gd name="T35" fmla="*/ 2147483647 h 219"/>
              <a:gd name="T36" fmla="*/ 2147483647 w 423"/>
              <a:gd name="T37" fmla="*/ 2147483647 h 219"/>
              <a:gd name="T38" fmla="*/ 2147483647 w 423"/>
              <a:gd name="T39" fmla="*/ 2147483647 h 219"/>
              <a:gd name="T40" fmla="*/ 2147483647 w 423"/>
              <a:gd name="T41" fmla="*/ 2147483647 h 219"/>
              <a:gd name="T42" fmla="*/ 2147483647 w 423"/>
              <a:gd name="T43" fmla="*/ 2147483647 h 219"/>
              <a:gd name="T44" fmla="*/ 2147483647 w 423"/>
              <a:gd name="T45" fmla="*/ 2147483647 h 219"/>
              <a:gd name="T46" fmla="*/ 2147483647 w 423"/>
              <a:gd name="T47" fmla="*/ 2147483647 h 219"/>
              <a:gd name="T48" fmla="*/ 2147483647 w 423"/>
              <a:gd name="T49" fmla="*/ 2147483647 h 219"/>
              <a:gd name="T50" fmla="*/ 2147483647 w 423"/>
              <a:gd name="T51" fmla="*/ 2147483647 h 219"/>
              <a:gd name="T52" fmla="*/ 2147483647 w 423"/>
              <a:gd name="T53" fmla="*/ 2147483647 h 219"/>
              <a:gd name="T54" fmla="*/ 2147483647 w 423"/>
              <a:gd name="T55" fmla="*/ 2147483647 h 219"/>
              <a:gd name="T56" fmla="*/ 2147483647 w 423"/>
              <a:gd name="T57" fmla="*/ 2147483647 h 219"/>
              <a:gd name="T58" fmla="*/ 2147483647 w 423"/>
              <a:gd name="T59" fmla="*/ 2147483647 h 219"/>
              <a:gd name="T60" fmla="*/ 2147483647 w 423"/>
              <a:gd name="T61" fmla="*/ 2147483647 h 219"/>
              <a:gd name="T62" fmla="*/ 2147483647 w 423"/>
              <a:gd name="T63" fmla="*/ 2147483647 h 219"/>
              <a:gd name="T64" fmla="*/ 2147483647 w 423"/>
              <a:gd name="T65" fmla="*/ 2147483647 h 219"/>
              <a:gd name="T66" fmla="*/ 2147483647 w 423"/>
              <a:gd name="T67" fmla="*/ 2147483647 h 219"/>
              <a:gd name="T68" fmla="*/ 2147483647 w 423"/>
              <a:gd name="T69" fmla="*/ 2147483647 h 219"/>
              <a:gd name="T70" fmla="*/ 2147483647 w 423"/>
              <a:gd name="T71" fmla="*/ 2147483647 h 219"/>
              <a:gd name="T72" fmla="*/ 2147483647 w 423"/>
              <a:gd name="T73" fmla="*/ 2147483647 h 219"/>
              <a:gd name="T74" fmla="*/ 2147483647 w 423"/>
              <a:gd name="T75" fmla="*/ 2147483647 h 219"/>
              <a:gd name="T76" fmla="*/ 2147483647 w 423"/>
              <a:gd name="T77" fmla="*/ 2147483647 h 219"/>
              <a:gd name="T78" fmla="*/ 2147483647 w 423"/>
              <a:gd name="T79" fmla="*/ 2147483647 h 219"/>
              <a:gd name="T80" fmla="*/ 2147483647 w 423"/>
              <a:gd name="T81" fmla="*/ 2147483647 h 219"/>
              <a:gd name="T82" fmla="*/ 2147483647 w 423"/>
              <a:gd name="T83" fmla="*/ 2147483647 h 219"/>
              <a:gd name="T84" fmla="*/ 2147483647 w 423"/>
              <a:gd name="T85" fmla="*/ 2147483647 h 219"/>
              <a:gd name="T86" fmla="*/ 2147483647 w 423"/>
              <a:gd name="T87" fmla="*/ 2147483647 h 219"/>
              <a:gd name="T88" fmla="*/ 2147483647 w 423"/>
              <a:gd name="T89" fmla="*/ 2147483647 h 219"/>
              <a:gd name="T90" fmla="*/ 2147483647 w 423"/>
              <a:gd name="T91" fmla="*/ 2147483647 h 219"/>
              <a:gd name="T92" fmla="*/ 2147483647 w 423"/>
              <a:gd name="T93" fmla="*/ 2147483647 h 219"/>
              <a:gd name="T94" fmla="*/ 2147483647 w 423"/>
              <a:gd name="T95" fmla="*/ 2147483647 h 219"/>
              <a:gd name="T96" fmla="*/ 2147483647 w 423"/>
              <a:gd name="T97" fmla="*/ 2147483647 h 219"/>
              <a:gd name="T98" fmla="*/ 2147483647 w 423"/>
              <a:gd name="T99" fmla="*/ 0 h 219"/>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423"/>
              <a:gd name="T151" fmla="*/ 0 h 219"/>
              <a:gd name="T152" fmla="*/ 423 w 423"/>
              <a:gd name="T153" fmla="*/ 219 h 219"/>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423" h="219">
                <a:moveTo>
                  <a:pt x="0" y="219"/>
                </a:moveTo>
                <a:lnTo>
                  <a:pt x="4" y="217"/>
                </a:lnTo>
                <a:lnTo>
                  <a:pt x="9" y="216"/>
                </a:lnTo>
                <a:lnTo>
                  <a:pt x="13" y="215"/>
                </a:lnTo>
                <a:lnTo>
                  <a:pt x="17" y="214"/>
                </a:lnTo>
                <a:lnTo>
                  <a:pt x="22" y="212"/>
                </a:lnTo>
                <a:lnTo>
                  <a:pt x="26" y="211"/>
                </a:lnTo>
                <a:lnTo>
                  <a:pt x="30" y="209"/>
                </a:lnTo>
                <a:lnTo>
                  <a:pt x="34" y="208"/>
                </a:lnTo>
                <a:lnTo>
                  <a:pt x="39" y="206"/>
                </a:lnTo>
                <a:lnTo>
                  <a:pt x="43" y="204"/>
                </a:lnTo>
                <a:lnTo>
                  <a:pt x="47" y="202"/>
                </a:lnTo>
                <a:lnTo>
                  <a:pt x="51" y="200"/>
                </a:lnTo>
                <a:lnTo>
                  <a:pt x="56" y="198"/>
                </a:lnTo>
                <a:lnTo>
                  <a:pt x="60" y="196"/>
                </a:lnTo>
                <a:lnTo>
                  <a:pt x="64" y="194"/>
                </a:lnTo>
                <a:lnTo>
                  <a:pt x="69" y="192"/>
                </a:lnTo>
                <a:lnTo>
                  <a:pt x="73" y="190"/>
                </a:lnTo>
                <a:lnTo>
                  <a:pt x="77" y="187"/>
                </a:lnTo>
                <a:lnTo>
                  <a:pt x="81" y="185"/>
                </a:lnTo>
                <a:lnTo>
                  <a:pt x="86" y="182"/>
                </a:lnTo>
                <a:lnTo>
                  <a:pt x="90" y="179"/>
                </a:lnTo>
                <a:lnTo>
                  <a:pt x="94" y="177"/>
                </a:lnTo>
                <a:lnTo>
                  <a:pt x="98" y="174"/>
                </a:lnTo>
                <a:lnTo>
                  <a:pt x="103" y="171"/>
                </a:lnTo>
                <a:lnTo>
                  <a:pt x="107" y="168"/>
                </a:lnTo>
                <a:lnTo>
                  <a:pt x="111" y="165"/>
                </a:lnTo>
                <a:lnTo>
                  <a:pt x="116" y="162"/>
                </a:lnTo>
                <a:lnTo>
                  <a:pt x="120" y="159"/>
                </a:lnTo>
                <a:lnTo>
                  <a:pt x="124" y="156"/>
                </a:lnTo>
                <a:lnTo>
                  <a:pt x="128" y="152"/>
                </a:lnTo>
                <a:lnTo>
                  <a:pt x="133" y="149"/>
                </a:lnTo>
                <a:lnTo>
                  <a:pt x="137" y="146"/>
                </a:lnTo>
                <a:lnTo>
                  <a:pt x="141" y="142"/>
                </a:lnTo>
                <a:lnTo>
                  <a:pt x="145" y="139"/>
                </a:lnTo>
                <a:lnTo>
                  <a:pt x="150" y="135"/>
                </a:lnTo>
                <a:lnTo>
                  <a:pt x="154" y="132"/>
                </a:lnTo>
                <a:lnTo>
                  <a:pt x="158" y="128"/>
                </a:lnTo>
                <a:lnTo>
                  <a:pt x="163" y="125"/>
                </a:lnTo>
                <a:lnTo>
                  <a:pt x="167" y="121"/>
                </a:lnTo>
                <a:lnTo>
                  <a:pt x="171" y="118"/>
                </a:lnTo>
                <a:lnTo>
                  <a:pt x="175" y="114"/>
                </a:lnTo>
                <a:lnTo>
                  <a:pt x="180" y="111"/>
                </a:lnTo>
                <a:lnTo>
                  <a:pt x="184" y="107"/>
                </a:lnTo>
                <a:lnTo>
                  <a:pt x="188" y="103"/>
                </a:lnTo>
                <a:lnTo>
                  <a:pt x="192" y="100"/>
                </a:lnTo>
                <a:lnTo>
                  <a:pt x="197" y="96"/>
                </a:lnTo>
                <a:lnTo>
                  <a:pt x="201" y="93"/>
                </a:lnTo>
                <a:lnTo>
                  <a:pt x="205" y="89"/>
                </a:lnTo>
                <a:lnTo>
                  <a:pt x="210" y="86"/>
                </a:lnTo>
                <a:lnTo>
                  <a:pt x="214" y="83"/>
                </a:lnTo>
                <a:lnTo>
                  <a:pt x="218" y="79"/>
                </a:lnTo>
                <a:lnTo>
                  <a:pt x="222" y="76"/>
                </a:lnTo>
                <a:lnTo>
                  <a:pt x="227" y="73"/>
                </a:lnTo>
                <a:lnTo>
                  <a:pt x="231" y="70"/>
                </a:lnTo>
                <a:lnTo>
                  <a:pt x="235" y="66"/>
                </a:lnTo>
                <a:lnTo>
                  <a:pt x="239" y="63"/>
                </a:lnTo>
                <a:lnTo>
                  <a:pt x="244" y="60"/>
                </a:lnTo>
                <a:lnTo>
                  <a:pt x="248" y="57"/>
                </a:lnTo>
                <a:lnTo>
                  <a:pt x="252" y="55"/>
                </a:lnTo>
                <a:lnTo>
                  <a:pt x="257" y="52"/>
                </a:lnTo>
                <a:lnTo>
                  <a:pt x="261" y="49"/>
                </a:lnTo>
                <a:lnTo>
                  <a:pt x="265" y="47"/>
                </a:lnTo>
                <a:lnTo>
                  <a:pt x="269" y="44"/>
                </a:lnTo>
                <a:lnTo>
                  <a:pt x="274" y="42"/>
                </a:lnTo>
                <a:lnTo>
                  <a:pt x="278" y="39"/>
                </a:lnTo>
                <a:lnTo>
                  <a:pt x="282" y="37"/>
                </a:lnTo>
                <a:lnTo>
                  <a:pt x="286" y="35"/>
                </a:lnTo>
                <a:lnTo>
                  <a:pt x="291" y="32"/>
                </a:lnTo>
                <a:lnTo>
                  <a:pt x="295" y="30"/>
                </a:lnTo>
                <a:lnTo>
                  <a:pt x="299" y="28"/>
                </a:lnTo>
                <a:lnTo>
                  <a:pt x="304" y="27"/>
                </a:lnTo>
                <a:lnTo>
                  <a:pt x="308" y="25"/>
                </a:lnTo>
                <a:lnTo>
                  <a:pt x="312" y="23"/>
                </a:lnTo>
                <a:lnTo>
                  <a:pt x="316" y="21"/>
                </a:lnTo>
                <a:lnTo>
                  <a:pt x="321" y="20"/>
                </a:lnTo>
                <a:lnTo>
                  <a:pt x="325" y="18"/>
                </a:lnTo>
                <a:lnTo>
                  <a:pt x="329" y="17"/>
                </a:lnTo>
                <a:lnTo>
                  <a:pt x="334" y="15"/>
                </a:lnTo>
                <a:lnTo>
                  <a:pt x="338" y="14"/>
                </a:lnTo>
                <a:lnTo>
                  <a:pt x="342" y="13"/>
                </a:lnTo>
                <a:lnTo>
                  <a:pt x="346" y="12"/>
                </a:lnTo>
                <a:lnTo>
                  <a:pt x="351" y="11"/>
                </a:lnTo>
                <a:lnTo>
                  <a:pt x="355" y="10"/>
                </a:lnTo>
                <a:lnTo>
                  <a:pt x="359" y="9"/>
                </a:lnTo>
                <a:lnTo>
                  <a:pt x="363" y="8"/>
                </a:lnTo>
                <a:lnTo>
                  <a:pt x="368" y="7"/>
                </a:lnTo>
                <a:lnTo>
                  <a:pt x="372" y="6"/>
                </a:lnTo>
                <a:lnTo>
                  <a:pt x="376" y="5"/>
                </a:lnTo>
                <a:lnTo>
                  <a:pt x="381" y="5"/>
                </a:lnTo>
                <a:lnTo>
                  <a:pt x="385" y="4"/>
                </a:lnTo>
                <a:lnTo>
                  <a:pt x="389" y="3"/>
                </a:lnTo>
                <a:lnTo>
                  <a:pt x="393" y="3"/>
                </a:lnTo>
                <a:lnTo>
                  <a:pt x="398" y="2"/>
                </a:lnTo>
                <a:lnTo>
                  <a:pt x="402" y="2"/>
                </a:lnTo>
                <a:lnTo>
                  <a:pt x="406" y="1"/>
                </a:lnTo>
                <a:lnTo>
                  <a:pt x="410" y="1"/>
                </a:lnTo>
                <a:lnTo>
                  <a:pt x="415" y="1"/>
                </a:lnTo>
                <a:lnTo>
                  <a:pt x="419" y="0"/>
                </a:lnTo>
                <a:lnTo>
                  <a:pt x="423" y="0"/>
                </a:lnTo>
              </a:path>
            </a:pathLst>
          </a:custGeom>
          <a:noFill/>
          <a:ln w="635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9644" name="Freeform 316"/>
          <p:cNvSpPr>
            <a:spLocks/>
          </p:cNvSpPr>
          <p:nvPr/>
        </p:nvSpPr>
        <p:spPr bwMode="auto">
          <a:xfrm>
            <a:off x="5756275" y="4449763"/>
            <a:ext cx="2963863" cy="1535112"/>
          </a:xfrm>
          <a:custGeom>
            <a:avLst/>
            <a:gdLst>
              <a:gd name="T0" fmla="*/ 2147483647 w 423"/>
              <a:gd name="T1" fmla="*/ 2147483647 h 219"/>
              <a:gd name="T2" fmla="*/ 2147483647 w 423"/>
              <a:gd name="T3" fmla="*/ 2147483647 h 219"/>
              <a:gd name="T4" fmla="*/ 2147483647 w 423"/>
              <a:gd name="T5" fmla="*/ 2147483647 h 219"/>
              <a:gd name="T6" fmla="*/ 2147483647 w 423"/>
              <a:gd name="T7" fmla="*/ 2147483647 h 219"/>
              <a:gd name="T8" fmla="*/ 2147483647 w 423"/>
              <a:gd name="T9" fmla="*/ 2147483647 h 219"/>
              <a:gd name="T10" fmla="*/ 2147483647 w 423"/>
              <a:gd name="T11" fmla="*/ 2147483647 h 219"/>
              <a:gd name="T12" fmla="*/ 2147483647 w 423"/>
              <a:gd name="T13" fmla="*/ 2147483647 h 219"/>
              <a:gd name="T14" fmla="*/ 2147483647 w 423"/>
              <a:gd name="T15" fmla="*/ 2147483647 h 219"/>
              <a:gd name="T16" fmla="*/ 2147483647 w 423"/>
              <a:gd name="T17" fmla="*/ 2147483647 h 219"/>
              <a:gd name="T18" fmla="*/ 2147483647 w 423"/>
              <a:gd name="T19" fmla="*/ 2147483647 h 219"/>
              <a:gd name="T20" fmla="*/ 2147483647 w 423"/>
              <a:gd name="T21" fmla="*/ 2147483647 h 219"/>
              <a:gd name="T22" fmla="*/ 2147483647 w 423"/>
              <a:gd name="T23" fmla="*/ 2147483647 h 219"/>
              <a:gd name="T24" fmla="*/ 2147483647 w 423"/>
              <a:gd name="T25" fmla="*/ 2147483647 h 219"/>
              <a:gd name="T26" fmla="*/ 2147483647 w 423"/>
              <a:gd name="T27" fmla="*/ 2147483647 h 219"/>
              <a:gd name="T28" fmla="*/ 2147483647 w 423"/>
              <a:gd name="T29" fmla="*/ 2147483647 h 219"/>
              <a:gd name="T30" fmla="*/ 2147483647 w 423"/>
              <a:gd name="T31" fmla="*/ 2147483647 h 219"/>
              <a:gd name="T32" fmla="*/ 2147483647 w 423"/>
              <a:gd name="T33" fmla="*/ 2147483647 h 219"/>
              <a:gd name="T34" fmla="*/ 2147483647 w 423"/>
              <a:gd name="T35" fmla="*/ 2147483647 h 219"/>
              <a:gd name="T36" fmla="*/ 2147483647 w 423"/>
              <a:gd name="T37" fmla="*/ 2147483647 h 219"/>
              <a:gd name="T38" fmla="*/ 2147483647 w 423"/>
              <a:gd name="T39" fmla="*/ 2147483647 h 219"/>
              <a:gd name="T40" fmla="*/ 2147483647 w 423"/>
              <a:gd name="T41" fmla="*/ 2147483647 h 219"/>
              <a:gd name="T42" fmla="*/ 2147483647 w 423"/>
              <a:gd name="T43" fmla="*/ 2147483647 h 219"/>
              <a:gd name="T44" fmla="*/ 2147483647 w 423"/>
              <a:gd name="T45" fmla="*/ 2147483647 h 219"/>
              <a:gd name="T46" fmla="*/ 2147483647 w 423"/>
              <a:gd name="T47" fmla="*/ 2147483647 h 219"/>
              <a:gd name="T48" fmla="*/ 2147483647 w 423"/>
              <a:gd name="T49" fmla="*/ 2147483647 h 219"/>
              <a:gd name="T50" fmla="*/ 2147483647 w 423"/>
              <a:gd name="T51" fmla="*/ 2147483647 h 219"/>
              <a:gd name="T52" fmla="*/ 2147483647 w 423"/>
              <a:gd name="T53" fmla="*/ 2147483647 h 219"/>
              <a:gd name="T54" fmla="*/ 2147483647 w 423"/>
              <a:gd name="T55" fmla="*/ 2147483647 h 219"/>
              <a:gd name="T56" fmla="*/ 2147483647 w 423"/>
              <a:gd name="T57" fmla="*/ 2147483647 h 219"/>
              <a:gd name="T58" fmla="*/ 2147483647 w 423"/>
              <a:gd name="T59" fmla="*/ 2147483647 h 219"/>
              <a:gd name="T60" fmla="*/ 2147483647 w 423"/>
              <a:gd name="T61" fmla="*/ 2147483647 h 219"/>
              <a:gd name="T62" fmla="*/ 2147483647 w 423"/>
              <a:gd name="T63" fmla="*/ 2147483647 h 219"/>
              <a:gd name="T64" fmla="*/ 2147483647 w 423"/>
              <a:gd name="T65" fmla="*/ 2147483647 h 219"/>
              <a:gd name="T66" fmla="*/ 2147483647 w 423"/>
              <a:gd name="T67" fmla="*/ 2147483647 h 219"/>
              <a:gd name="T68" fmla="*/ 2147483647 w 423"/>
              <a:gd name="T69" fmla="*/ 2147483647 h 219"/>
              <a:gd name="T70" fmla="*/ 2147483647 w 423"/>
              <a:gd name="T71" fmla="*/ 2147483647 h 219"/>
              <a:gd name="T72" fmla="*/ 2147483647 w 423"/>
              <a:gd name="T73" fmla="*/ 2147483647 h 219"/>
              <a:gd name="T74" fmla="*/ 2147483647 w 423"/>
              <a:gd name="T75" fmla="*/ 2147483647 h 219"/>
              <a:gd name="T76" fmla="*/ 2147483647 w 423"/>
              <a:gd name="T77" fmla="*/ 2147483647 h 219"/>
              <a:gd name="T78" fmla="*/ 2147483647 w 423"/>
              <a:gd name="T79" fmla="*/ 2147483647 h 219"/>
              <a:gd name="T80" fmla="*/ 2147483647 w 423"/>
              <a:gd name="T81" fmla="*/ 2147483647 h 219"/>
              <a:gd name="T82" fmla="*/ 2147483647 w 423"/>
              <a:gd name="T83" fmla="*/ 2147483647 h 219"/>
              <a:gd name="T84" fmla="*/ 2147483647 w 423"/>
              <a:gd name="T85" fmla="*/ 2147483647 h 219"/>
              <a:gd name="T86" fmla="*/ 2147483647 w 423"/>
              <a:gd name="T87" fmla="*/ 2147483647 h 219"/>
              <a:gd name="T88" fmla="*/ 2147483647 w 423"/>
              <a:gd name="T89" fmla="*/ 2147483647 h 219"/>
              <a:gd name="T90" fmla="*/ 2147483647 w 423"/>
              <a:gd name="T91" fmla="*/ 2147483647 h 219"/>
              <a:gd name="T92" fmla="*/ 2147483647 w 423"/>
              <a:gd name="T93" fmla="*/ 2147483647 h 219"/>
              <a:gd name="T94" fmla="*/ 2147483647 w 423"/>
              <a:gd name="T95" fmla="*/ 2147483647 h 219"/>
              <a:gd name="T96" fmla="*/ 2147483647 w 423"/>
              <a:gd name="T97" fmla="*/ 2147483647 h 219"/>
              <a:gd name="T98" fmla="*/ 2147483647 w 423"/>
              <a:gd name="T99" fmla="*/ 0 h 219"/>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423"/>
              <a:gd name="T151" fmla="*/ 0 h 219"/>
              <a:gd name="T152" fmla="*/ 423 w 423"/>
              <a:gd name="T153" fmla="*/ 219 h 219"/>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423" h="219">
                <a:moveTo>
                  <a:pt x="0" y="219"/>
                </a:moveTo>
                <a:lnTo>
                  <a:pt x="4" y="218"/>
                </a:lnTo>
                <a:lnTo>
                  <a:pt x="9" y="217"/>
                </a:lnTo>
                <a:lnTo>
                  <a:pt x="13" y="216"/>
                </a:lnTo>
                <a:lnTo>
                  <a:pt x="17" y="215"/>
                </a:lnTo>
                <a:lnTo>
                  <a:pt x="22" y="214"/>
                </a:lnTo>
                <a:lnTo>
                  <a:pt x="26" y="213"/>
                </a:lnTo>
                <a:lnTo>
                  <a:pt x="30" y="212"/>
                </a:lnTo>
                <a:lnTo>
                  <a:pt x="34" y="211"/>
                </a:lnTo>
                <a:lnTo>
                  <a:pt x="39" y="209"/>
                </a:lnTo>
                <a:lnTo>
                  <a:pt x="43" y="208"/>
                </a:lnTo>
                <a:lnTo>
                  <a:pt x="47" y="206"/>
                </a:lnTo>
                <a:lnTo>
                  <a:pt x="51" y="205"/>
                </a:lnTo>
                <a:lnTo>
                  <a:pt x="56" y="203"/>
                </a:lnTo>
                <a:lnTo>
                  <a:pt x="60" y="202"/>
                </a:lnTo>
                <a:lnTo>
                  <a:pt x="64" y="200"/>
                </a:lnTo>
                <a:lnTo>
                  <a:pt x="69" y="198"/>
                </a:lnTo>
                <a:lnTo>
                  <a:pt x="73" y="196"/>
                </a:lnTo>
                <a:lnTo>
                  <a:pt x="77" y="194"/>
                </a:lnTo>
                <a:lnTo>
                  <a:pt x="81" y="192"/>
                </a:lnTo>
                <a:lnTo>
                  <a:pt x="86" y="190"/>
                </a:lnTo>
                <a:lnTo>
                  <a:pt x="90" y="188"/>
                </a:lnTo>
                <a:lnTo>
                  <a:pt x="94" y="186"/>
                </a:lnTo>
                <a:lnTo>
                  <a:pt x="98" y="184"/>
                </a:lnTo>
                <a:lnTo>
                  <a:pt x="103" y="181"/>
                </a:lnTo>
                <a:lnTo>
                  <a:pt x="107" y="179"/>
                </a:lnTo>
                <a:lnTo>
                  <a:pt x="111" y="176"/>
                </a:lnTo>
                <a:lnTo>
                  <a:pt x="116" y="174"/>
                </a:lnTo>
                <a:lnTo>
                  <a:pt x="120" y="171"/>
                </a:lnTo>
                <a:lnTo>
                  <a:pt x="124" y="168"/>
                </a:lnTo>
                <a:lnTo>
                  <a:pt x="128" y="165"/>
                </a:lnTo>
                <a:lnTo>
                  <a:pt x="133" y="162"/>
                </a:lnTo>
                <a:lnTo>
                  <a:pt x="137" y="160"/>
                </a:lnTo>
                <a:lnTo>
                  <a:pt x="141" y="157"/>
                </a:lnTo>
                <a:lnTo>
                  <a:pt x="145" y="154"/>
                </a:lnTo>
                <a:lnTo>
                  <a:pt x="150" y="150"/>
                </a:lnTo>
                <a:lnTo>
                  <a:pt x="154" y="147"/>
                </a:lnTo>
                <a:lnTo>
                  <a:pt x="158" y="144"/>
                </a:lnTo>
                <a:lnTo>
                  <a:pt x="163" y="141"/>
                </a:lnTo>
                <a:lnTo>
                  <a:pt x="167" y="138"/>
                </a:lnTo>
                <a:lnTo>
                  <a:pt x="171" y="134"/>
                </a:lnTo>
                <a:lnTo>
                  <a:pt x="175" y="131"/>
                </a:lnTo>
                <a:lnTo>
                  <a:pt x="180" y="128"/>
                </a:lnTo>
                <a:lnTo>
                  <a:pt x="184" y="124"/>
                </a:lnTo>
                <a:lnTo>
                  <a:pt x="188" y="121"/>
                </a:lnTo>
                <a:lnTo>
                  <a:pt x="192" y="117"/>
                </a:lnTo>
                <a:lnTo>
                  <a:pt x="197" y="114"/>
                </a:lnTo>
                <a:lnTo>
                  <a:pt x="201" y="110"/>
                </a:lnTo>
                <a:lnTo>
                  <a:pt x="205" y="107"/>
                </a:lnTo>
                <a:lnTo>
                  <a:pt x="210" y="104"/>
                </a:lnTo>
                <a:lnTo>
                  <a:pt x="214" y="100"/>
                </a:lnTo>
                <a:lnTo>
                  <a:pt x="218" y="97"/>
                </a:lnTo>
                <a:lnTo>
                  <a:pt x="222" y="93"/>
                </a:lnTo>
                <a:lnTo>
                  <a:pt x="227" y="90"/>
                </a:lnTo>
                <a:lnTo>
                  <a:pt x="231" y="87"/>
                </a:lnTo>
                <a:lnTo>
                  <a:pt x="235" y="83"/>
                </a:lnTo>
                <a:lnTo>
                  <a:pt x="239" y="80"/>
                </a:lnTo>
                <a:lnTo>
                  <a:pt x="244" y="77"/>
                </a:lnTo>
                <a:lnTo>
                  <a:pt x="248" y="74"/>
                </a:lnTo>
                <a:lnTo>
                  <a:pt x="252" y="71"/>
                </a:lnTo>
                <a:lnTo>
                  <a:pt x="257" y="67"/>
                </a:lnTo>
                <a:lnTo>
                  <a:pt x="261" y="64"/>
                </a:lnTo>
                <a:lnTo>
                  <a:pt x="265" y="61"/>
                </a:lnTo>
                <a:lnTo>
                  <a:pt x="269" y="59"/>
                </a:lnTo>
                <a:lnTo>
                  <a:pt x="274" y="56"/>
                </a:lnTo>
                <a:lnTo>
                  <a:pt x="278" y="53"/>
                </a:lnTo>
                <a:lnTo>
                  <a:pt x="282" y="50"/>
                </a:lnTo>
                <a:lnTo>
                  <a:pt x="286" y="48"/>
                </a:lnTo>
                <a:lnTo>
                  <a:pt x="291" y="45"/>
                </a:lnTo>
                <a:lnTo>
                  <a:pt x="295" y="42"/>
                </a:lnTo>
                <a:lnTo>
                  <a:pt x="299" y="40"/>
                </a:lnTo>
                <a:lnTo>
                  <a:pt x="304" y="38"/>
                </a:lnTo>
                <a:lnTo>
                  <a:pt x="308" y="35"/>
                </a:lnTo>
                <a:lnTo>
                  <a:pt x="312" y="33"/>
                </a:lnTo>
                <a:lnTo>
                  <a:pt x="316" y="31"/>
                </a:lnTo>
                <a:lnTo>
                  <a:pt x="321" y="29"/>
                </a:lnTo>
                <a:lnTo>
                  <a:pt x="325" y="27"/>
                </a:lnTo>
                <a:lnTo>
                  <a:pt x="329" y="25"/>
                </a:lnTo>
                <a:lnTo>
                  <a:pt x="334" y="23"/>
                </a:lnTo>
                <a:lnTo>
                  <a:pt x="338" y="21"/>
                </a:lnTo>
                <a:lnTo>
                  <a:pt x="342" y="20"/>
                </a:lnTo>
                <a:lnTo>
                  <a:pt x="346" y="18"/>
                </a:lnTo>
                <a:lnTo>
                  <a:pt x="351" y="16"/>
                </a:lnTo>
                <a:lnTo>
                  <a:pt x="355" y="15"/>
                </a:lnTo>
                <a:lnTo>
                  <a:pt x="359" y="14"/>
                </a:lnTo>
                <a:lnTo>
                  <a:pt x="363" y="12"/>
                </a:lnTo>
                <a:lnTo>
                  <a:pt x="368" y="11"/>
                </a:lnTo>
                <a:lnTo>
                  <a:pt x="372" y="10"/>
                </a:lnTo>
                <a:lnTo>
                  <a:pt x="376" y="9"/>
                </a:lnTo>
                <a:lnTo>
                  <a:pt x="381" y="7"/>
                </a:lnTo>
                <a:lnTo>
                  <a:pt x="385" y="6"/>
                </a:lnTo>
                <a:lnTo>
                  <a:pt x="389" y="5"/>
                </a:lnTo>
                <a:lnTo>
                  <a:pt x="393" y="5"/>
                </a:lnTo>
                <a:lnTo>
                  <a:pt x="398" y="4"/>
                </a:lnTo>
                <a:lnTo>
                  <a:pt x="402" y="3"/>
                </a:lnTo>
                <a:lnTo>
                  <a:pt x="406" y="2"/>
                </a:lnTo>
                <a:lnTo>
                  <a:pt x="410" y="1"/>
                </a:lnTo>
                <a:lnTo>
                  <a:pt x="415" y="1"/>
                </a:lnTo>
                <a:lnTo>
                  <a:pt x="419" y="0"/>
                </a:lnTo>
                <a:lnTo>
                  <a:pt x="423" y="0"/>
                </a:lnTo>
              </a:path>
            </a:pathLst>
          </a:custGeom>
          <a:noFill/>
          <a:ln w="635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9645" name="Freeform 317"/>
          <p:cNvSpPr>
            <a:spLocks/>
          </p:cNvSpPr>
          <p:nvPr/>
        </p:nvSpPr>
        <p:spPr bwMode="auto">
          <a:xfrm>
            <a:off x="5756275" y="4402138"/>
            <a:ext cx="2963863" cy="1457325"/>
          </a:xfrm>
          <a:custGeom>
            <a:avLst/>
            <a:gdLst>
              <a:gd name="T0" fmla="*/ 2147483647 w 423"/>
              <a:gd name="T1" fmla="*/ 2147483647 h 208"/>
              <a:gd name="T2" fmla="*/ 2147483647 w 423"/>
              <a:gd name="T3" fmla="*/ 2147483647 h 208"/>
              <a:gd name="T4" fmla="*/ 2147483647 w 423"/>
              <a:gd name="T5" fmla="*/ 2147483647 h 208"/>
              <a:gd name="T6" fmla="*/ 2147483647 w 423"/>
              <a:gd name="T7" fmla="*/ 2147483647 h 208"/>
              <a:gd name="T8" fmla="*/ 2147483647 w 423"/>
              <a:gd name="T9" fmla="*/ 2147483647 h 208"/>
              <a:gd name="T10" fmla="*/ 2147483647 w 423"/>
              <a:gd name="T11" fmla="*/ 2147483647 h 208"/>
              <a:gd name="T12" fmla="*/ 2147483647 w 423"/>
              <a:gd name="T13" fmla="*/ 2147483647 h 208"/>
              <a:gd name="T14" fmla="*/ 2147483647 w 423"/>
              <a:gd name="T15" fmla="*/ 2147483647 h 208"/>
              <a:gd name="T16" fmla="*/ 2147483647 w 423"/>
              <a:gd name="T17" fmla="*/ 2147483647 h 208"/>
              <a:gd name="T18" fmla="*/ 2147483647 w 423"/>
              <a:gd name="T19" fmla="*/ 2147483647 h 208"/>
              <a:gd name="T20" fmla="*/ 2147483647 w 423"/>
              <a:gd name="T21" fmla="*/ 2147483647 h 208"/>
              <a:gd name="T22" fmla="*/ 2147483647 w 423"/>
              <a:gd name="T23" fmla="*/ 2147483647 h 208"/>
              <a:gd name="T24" fmla="*/ 2147483647 w 423"/>
              <a:gd name="T25" fmla="*/ 2147483647 h 208"/>
              <a:gd name="T26" fmla="*/ 2147483647 w 423"/>
              <a:gd name="T27" fmla="*/ 2147483647 h 208"/>
              <a:gd name="T28" fmla="*/ 2147483647 w 423"/>
              <a:gd name="T29" fmla="*/ 2147483647 h 208"/>
              <a:gd name="T30" fmla="*/ 2147483647 w 423"/>
              <a:gd name="T31" fmla="*/ 2147483647 h 208"/>
              <a:gd name="T32" fmla="*/ 2147483647 w 423"/>
              <a:gd name="T33" fmla="*/ 2147483647 h 208"/>
              <a:gd name="T34" fmla="*/ 2147483647 w 423"/>
              <a:gd name="T35" fmla="*/ 2147483647 h 208"/>
              <a:gd name="T36" fmla="*/ 2147483647 w 423"/>
              <a:gd name="T37" fmla="*/ 2147483647 h 208"/>
              <a:gd name="T38" fmla="*/ 2147483647 w 423"/>
              <a:gd name="T39" fmla="*/ 2147483647 h 208"/>
              <a:gd name="T40" fmla="*/ 2147483647 w 423"/>
              <a:gd name="T41" fmla="*/ 2147483647 h 208"/>
              <a:gd name="T42" fmla="*/ 2147483647 w 423"/>
              <a:gd name="T43" fmla="*/ 2147483647 h 208"/>
              <a:gd name="T44" fmla="*/ 2147483647 w 423"/>
              <a:gd name="T45" fmla="*/ 2147483647 h 208"/>
              <a:gd name="T46" fmla="*/ 2147483647 w 423"/>
              <a:gd name="T47" fmla="*/ 2147483647 h 208"/>
              <a:gd name="T48" fmla="*/ 2147483647 w 423"/>
              <a:gd name="T49" fmla="*/ 2147483647 h 208"/>
              <a:gd name="T50" fmla="*/ 2147483647 w 423"/>
              <a:gd name="T51" fmla="*/ 2147483647 h 208"/>
              <a:gd name="T52" fmla="*/ 2147483647 w 423"/>
              <a:gd name="T53" fmla="*/ 2147483647 h 208"/>
              <a:gd name="T54" fmla="*/ 2147483647 w 423"/>
              <a:gd name="T55" fmla="*/ 2147483647 h 208"/>
              <a:gd name="T56" fmla="*/ 2147483647 w 423"/>
              <a:gd name="T57" fmla="*/ 2147483647 h 208"/>
              <a:gd name="T58" fmla="*/ 2147483647 w 423"/>
              <a:gd name="T59" fmla="*/ 2147483647 h 208"/>
              <a:gd name="T60" fmla="*/ 2147483647 w 423"/>
              <a:gd name="T61" fmla="*/ 2147483647 h 208"/>
              <a:gd name="T62" fmla="*/ 2147483647 w 423"/>
              <a:gd name="T63" fmla="*/ 2147483647 h 208"/>
              <a:gd name="T64" fmla="*/ 2147483647 w 423"/>
              <a:gd name="T65" fmla="*/ 2147483647 h 208"/>
              <a:gd name="T66" fmla="*/ 2147483647 w 423"/>
              <a:gd name="T67" fmla="*/ 2147483647 h 208"/>
              <a:gd name="T68" fmla="*/ 2147483647 w 423"/>
              <a:gd name="T69" fmla="*/ 2147483647 h 208"/>
              <a:gd name="T70" fmla="*/ 2147483647 w 423"/>
              <a:gd name="T71" fmla="*/ 2147483647 h 208"/>
              <a:gd name="T72" fmla="*/ 2147483647 w 423"/>
              <a:gd name="T73" fmla="*/ 2147483647 h 208"/>
              <a:gd name="T74" fmla="*/ 2147483647 w 423"/>
              <a:gd name="T75" fmla="*/ 2147483647 h 208"/>
              <a:gd name="T76" fmla="*/ 2147483647 w 423"/>
              <a:gd name="T77" fmla="*/ 2147483647 h 208"/>
              <a:gd name="T78" fmla="*/ 2147483647 w 423"/>
              <a:gd name="T79" fmla="*/ 2147483647 h 208"/>
              <a:gd name="T80" fmla="*/ 2147483647 w 423"/>
              <a:gd name="T81" fmla="*/ 2147483647 h 208"/>
              <a:gd name="T82" fmla="*/ 2147483647 w 423"/>
              <a:gd name="T83" fmla="*/ 2147483647 h 208"/>
              <a:gd name="T84" fmla="*/ 2147483647 w 423"/>
              <a:gd name="T85" fmla="*/ 2147483647 h 208"/>
              <a:gd name="T86" fmla="*/ 2147483647 w 423"/>
              <a:gd name="T87" fmla="*/ 2147483647 h 208"/>
              <a:gd name="T88" fmla="*/ 2147483647 w 423"/>
              <a:gd name="T89" fmla="*/ 2147483647 h 208"/>
              <a:gd name="T90" fmla="*/ 2147483647 w 423"/>
              <a:gd name="T91" fmla="*/ 2147483647 h 208"/>
              <a:gd name="T92" fmla="*/ 2147483647 w 423"/>
              <a:gd name="T93" fmla="*/ 2147483647 h 208"/>
              <a:gd name="T94" fmla="*/ 2147483647 w 423"/>
              <a:gd name="T95" fmla="*/ 2147483647 h 208"/>
              <a:gd name="T96" fmla="*/ 2147483647 w 423"/>
              <a:gd name="T97" fmla="*/ 0 h 208"/>
              <a:gd name="T98" fmla="*/ 2147483647 w 423"/>
              <a:gd name="T99" fmla="*/ 0 h 208"/>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423"/>
              <a:gd name="T151" fmla="*/ 0 h 208"/>
              <a:gd name="T152" fmla="*/ 423 w 423"/>
              <a:gd name="T153" fmla="*/ 208 h 208"/>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423" h="208">
                <a:moveTo>
                  <a:pt x="0" y="208"/>
                </a:moveTo>
                <a:lnTo>
                  <a:pt x="4" y="206"/>
                </a:lnTo>
                <a:lnTo>
                  <a:pt x="9" y="204"/>
                </a:lnTo>
                <a:lnTo>
                  <a:pt x="13" y="202"/>
                </a:lnTo>
                <a:lnTo>
                  <a:pt x="17" y="200"/>
                </a:lnTo>
                <a:lnTo>
                  <a:pt x="22" y="198"/>
                </a:lnTo>
                <a:lnTo>
                  <a:pt x="26" y="195"/>
                </a:lnTo>
                <a:lnTo>
                  <a:pt x="30" y="193"/>
                </a:lnTo>
                <a:lnTo>
                  <a:pt x="34" y="190"/>
                </a:lnTo>
                <a:lnTo>
                  <a:pt x="39" y="188"/>
                </a:lnTo>
                <a:lnTo>
                  <a:pt x="43" y="185"/>
                </a:lnTo>
                <a:lnTo>
                  <a:pt x="47" y="182"/>
                </a:lnTo>
                <a:lnTo>
                  <a:pt x="51" y="179"/>
                </a:lnTo>
                <a:lnTo>
                  <a:pt x="56" y="176"/>
                </a:lnTo>
                <a:lnTo>
                  <a:pt x="60" y="173"/>
                </a:lnTo>
                <a:lnTo>
                  <a:pt x="64" y="170"/>
                </a:lnTo>
                <a:lnTo>
                  <a:pt x="69" y="167"/>
                </a:lnTo>
                <a:lnTo>
                  <a:pt x="73" y="163"/>
                </a:lnTo>
                <a:lnTo>
                  <a:pt x="77" y="160"/>
                </a:lnTo>
                <a:lnTo>
                  <a:pt x="81" y="157"/>
                </a:lnTo>
                <a:lnTo>
                  <a:pt x="86" y="153"/>
                </a:lnTo>
                <a:lnTo>
                  <a:pt x="90" y="149"/>
                </a:lnTo>
                <a:lnTo>
                  <a:pt x="94" y="146"/>
                </a:lnTo>
                <a:lnTo>
                  <a:pt x="98" y="142"/>
                </a:lnTo>
                <a:lnTo>
                  <a:pt x="103" y="138"/>
                </a:lnTo>
                <a:lnTo>
                  <a:pt x="107" y="135"/>
                </a:lnTo>
                <a:lnTo>
                  <a:pt x="111" y="131"/>
                </a:lnTo>
                <a:lnTo>
                  <a:pt x="116" y="127"/>
                </a:lnTo>
                <a:lnTo>
                  <a:pt x="120" y="123"/>
                </a:lnTo>
                <a:lnTo>
                  <a:pt x="124" y="120"/>
                </a:lnTo>
                <a:lnTo>
                  <a:pt x="128" y="116"/>
                </a:lnTo>
                <a:lnTo>
                  <a:pt x="133" y="112"/>
                </a:lnTo>
                <a:lnTo>
                  <a:pt x="137" y="108"/>
                </a:lnTo>
                <a:lnTo>
                  <a:pt x="141" y="104"/>
                </a:lnTo>
                <a:lnTo>
                  <a:pt x="145" y="101"/>
                </a:lnTo>
                <a:lnTo>
                  <a:pt x="150" y="97"/>
                </a:lnTo>
                <a:lnTo>
                  <a:pt x="154" y="93"/>
                </a:lnTo>
                <a:lnTo>
                  <a:pt x="158" y="90"/>
                </a:lnTo>
                <a:lnTo>
                  <a:pt x="163" y="86"/>
                </a:lnTo>
                <a:lnTo>
                  <a:pt x="167" y="82"/>
                </a:lnTo>
                <a:lnTo>
                  <a:pt x="171" y="79"/>
                </a:lnTo>
                <a:lnTo>
                  <a:pt x="175" y="76"/>
                </a:lnTo>
                <a:lnTo>
                  <a:pt x="180" y="72"/>
                </a:lnTo>
                <a:lnTo>
                  <a:pt x="184" y="69"/>
                </a:lnTo>
                <a:lnTo>
                  <a:pt x="188" y="66"/>
                </a:lnTo>
                <a:lnTo>
                  <a:pt x="192" y="62"/>
                </a:lnTo>
                <a:lnTo>
                  <a:pt x="197" y="59"/>
                </a:lnTo>
                <a:lnTo>
                  <a:pt x="201" y="56"/>
                </a:lnTo>
                <a:lnTo>
                  <a:pt x="205" y="53"/>
                </a:lnTo>
                <a:lnTo>
                  <a:pt x="210" y="51"/>
                </a:lnTo>
                <a:lnTo>
                  <a:pt x="214" y="48"/>
                </a:lnTo>
                <a:lnTo>
                  <a:pt x="218" y="45"/>
                </a:lnTo>
                <a:lnTo>
                  <a:pt x="222" y="43"/>
                </a:lnTo>
                <a:lnTo>
                  <a:pt x="227" y="40"/>
                </a:lnTo>
                <a:lnTo>
                  <a:pt x="231" y="38"/>
                </a:lnTo>
                <a:lnTo>
                  <a:pt x="235" y="35"/>
                </a:lnTo>
                <a:lnTo>
                  <a:pt x="239" y="33"/>
                </a:lnTo>
                <a:lnTo>
                  <a:pt x="244" y="31"/>
                </a:lnTo>
                <a:lnTo>
                  <a:pt x="248" y="29"/>
                </a:lnTo>
                <a:lnTo>
                  <a:pt x="252" y="27"/>
                </a:lnTo>
                <a:lnTo>
                  <a:pt x="257" y="25"/>
                </a:lnTo>
                <a:lnTo>
                  <a:pt x="261" y="24"/>
                </a:lnTo>
                <a:lnTo>
                  <a:pt x="265" y="22"/>
                </a:lnTo>
                <a:lnTo>
                  <a:pt x="269" y="20"/>
                </a:lnTo>
                <a:lnTo>
                  <a:pt x="274" y="19"/>
                </a:lnTo>
                <a:lnTo>
                  <a:pt x="278" y="18"/>
                </a:lnTo>
                <a:lnTo>
                  <a:pt x="282" y="16"/>
                </a:lnTo>
                <a:lnTo>
                  <a:pt x="286" y="15"/>
                </a:lnTo>
                <a:lnTo>
                  <a:pt x="291" y="14"/>
                </a:lnTo>
                <a:lnTo>
                  <a:pt x="295" y="13"/>
                </a:lnTo>
                <a:lnTo>
                  <a:pt x="299" y="12"/>
                </a:lnTo>
                <a:lnTo>
                  <a:pt x="304" y="11"/>
                </a:lnTo>
                <a:lnTo>
                  <a:pt x="308" y="10"/>
                </a:lnTo>
                <a:lnTo>
                  <a:pt x="312" y="9"/>
                </a:lnTo>
                <a:lnTo>
                  <a:pt x="316" y="8"/>
                </a:lnTo>
                <a:lnTo>
                  <a:pt x="321" y="8"/>
                </a:lnTo>
                <a:lnTo>
                  <a:pt x="325" y="7"/>
                </a:lnTo>
                <a:lnTo>
                  <a:pt x="329" y="6"/>
                </a:lnTo>
                <a:lnTo>
                  <a:pt x="334" y="6"/>
                </a:lnTo>
                <a:lnTo>
                  <a:pt x="338" y="5"/>
                </a:lnTo>
                <a:lnTo>
                  <a:pt x="342" y="5"/>
                </a:lnTo>
                <a:lnTo>
                  <a:pt x="346" y="4"/>
                </a:lnTo>
                <a:lnTo>
                  <a:pt x="351" y="4"/>
                </a:lnTo>
                <a:lnTo>
                  <a:pt x="355" y="3"/>
                </a:lnTo>
                <a:lnTo>
                  <a:pt x="359" y="3"/>
                </a:lnTo>
                <a:lnTo>
                  <a:pt x="363" y="3"/>
                </a:lnTo>
                <a:lnTo>
                  <a:pt x="368" y="2"/>
                </a:lnTo>
                <a:lnTo>
                  <a:pt x="372" y="2"/>
                </a:lnTo>
                <a:lnTo>
                  <a:pt x="376" y="2"/>
                </a:lnTo>
                <a:lnTo>
                  <a:pt x="381" y="2"/>
                </a:lnTo>
                <a:lnTo>
                  <a:pt x="385" y="1"/>
                </a:lnTo>
                <a:lnTo>
                  <a:pt x="389" y="1"/>
                </a:lnTo>
                <a:lnTo>
                  <a:pt x="393" y="1"/>
                </a:lnTo>
                <a:lnTo>
                  <a:pt x="398" y="1"/>
                </a:lnTo>
                <a:lnTo>
                  <a:pt x="402" y="1"/>
                </a:lnTo>
                <a:lnTo>
                  <a:pt x="406" y="1"/>
                </a:lnTo>
                <a:lnTo>
                  <a:pt x="410" y="1"/>
                </a:lnTo>
                <a:lnTo>
                  <a:pt x="415" y="0"/>
                </a:lnTo>
                <a:lnTo>
                  <a:pt x="419" y="0"/>
                </a:lnTo>
                <a:lnTo>
                  <a:pt x="423" y="0"/>
                </a:lnTo>
              </a:path>
            </a:pathLst>
          </a:custGeom>
          <a:noFill/>
          <a:ln w="635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9646" name="Freeform 318"/>
          <p:cNvSpPr>
            <a:spLocks/>
          </p:cNvSpPr>
          <p:nvPr/>
        </p:nvSpPr>
        <p:spPr bwMode="auto">
          <a:xfrm>
            <a:off x="5756275" y="4402138"/>
            <a:ext cx="2963863" cy="1646237"/>
          </a:xfrm>
          <a:custGeom>
            <a:avLst/>
            <a:gdLst>
              <a:gd name="T0" fmla="*/ 2147483647 w 423"/>
              <a:gd name="T1" fmla="*/ 2147483647 h 235"/>
              <a:gd name="T2" fmla="*/ 2147483647 w 423"/>
              <a:gd name="T3" fmla="*/ 2147483647 h 235"/>
              <a:gd name="T4" fmla="*/ 2147483647 w 423"/>
              <a:gd name="T5" fmla="*/ 2147483647 h 235"/>
              <a:gd name="T6" fmla="*/ 2147483647 w 423"/>
              <a:gd name="T7" fmla="*/ 2147483647 h 235"/>
              <a:gd name="T8" fmla="*/ 2147483647 w 423"/>
              <a:gd name="T9" fmla="*/ 2147483647 h 235"/>
              <a:gd name="T10" fmla="*/ 2147483647 w 423"/>
              <a:gd name="T11" fmla="*/ 2147483647 h 235"/>
              <a:gd name="T12" fmla="*/ 2147483647 w 423"/>
              <a:gd name="T13" fmla="*/ 2147483647 h 235"/>
              <a:gd name="T14" fmla="*/ 2147483647 w 423"/>
              <a:gd name="T15" fmla="*/ 2147483647 h 235"/>
              <a:gd name="T16" fmla="*/ 2147483647 w 423"/>
              <a:gd name="T17" fmla="*/ 2147483647 h 235"/>
              <a:gd name="T18" fmla="*/ 2147483647 w 423"/>
              <a:gd name="T19" fmla="*/ 2147483647 h 235"/>
              <a:gd name="T20" fmla="*/ 2147483647 w 423"/>
              <a:gd name="T21" fmla="*/ 2147483647 h 235"/>
              <a:gd name="T22" fmla="*/ 2147483647 w 423"/>
              <a:gd name="T23" fmla="*/ 2147483647 h 235"/>
              <a:gd name="T24" fmla="*/ 2147483647 w 423"/>
              <a:gd name="T25" fmla="*/ 2147483647 h 235"/>
              <a:gd name="T26" fmla="*/ 2147483647 w 423"/>
              <a:gd name="T27" fmla="*/ 2147483647 h 235"/>
              <a:gd name="T28" fmla="*/ 2147483647 w 423"/>
              <a:gd name="T29" fmla="*/ 2147483647 h 235"/>
              <a:gd name="T30" fmla="*/ 2147483647 w 423"/>
              <a:gd name="T31" fmla="*/ 2147483647 h 235"/>
              <a:gd name="T32" fmla="*/ 2147483647 w 423"/>
              <a:gd name="T33" fmla="*/ 2147483647 h 235"/>
              <a:gd name="T34" fmla="*/ 2147483647 w 423"/>
              <a:gd name="T35" fmla="*/ 2147483647 h 235"/>
              <a:gd name="T36" fmla="*/ 2147483647 w 423"/>
              <a:gd name="T37" fmla="*/ 2147483647 h 235"/>
              <a:gd name="T38" fmla="*/ 2147483647 w 423"/>
              <a:gd name="T39" fmla="*/ 2147483647 h 235"/>
              <a:gd name="T40" fmla="*/ 2147483647 w 423"/>
              <a:gd name="T41" fmla="*/ 2147483647 h 235"/>
              <a:gd name="T42" fmla="*/ 2147483647 w 423"/>
              <a:gd name="T43" fmla="*/ 2147483647 h 235"/>
              <a:gd name="T44" fmla="*/ 2147483647 w 423"/>
              <a:gd name="T45" fmla="*/ 2147483647 h 235"/>
              <a:gd name="T46" fmla="*/ 2147483647 w 423"/>
              <a:gd name="T47" fmla="*/ 2147483647 h 235"/>
              <a:gd name="T48" fmla="*/ 2147483647 w 423"/>
              <a:gd name="T49" fmla="*/ 2147483647 h 235"/>
              <a:gd name="T50" fmla="*/ 2147483647 w 423"/>
              <a:gd name="T51" fmla="*/ 2147483647 h 235"/>
              <a:gd name="T52" fmla="*/ 2147483647 w 423"/>
              <a:gd name="T53" fmla="*/ 2147483647 h 235"/>
              <a:gd name="T54" fmla="*/ 2147483647 w 423"/>
              <a:gd name="T55" fmla="*/ 2147483647 h 235"/>
              <a:gd name="T56" fmla="*/ 2147483647 w 423"/>
              <a:gd name="T57" fmla="*/ 2147483647 h 235"/>
              <a:gd name="T58" fmla="*/ 2147483647 w 423"/>
              <a:gd name="T59" fmla="*/ 2147483647 h 235"/>
              <a:gd name="T60" fmla="*/ 2147483647 w 423"/>
              <a:gd name="T61" fmla="*/ 2147483647 h 235"/>
              <a:gd name="T62" fmla="*/ 2147483647 w 423"/>
              <a:gd name="T63" fmla="*/ 2147483647 h 235"/>
              <a:gd name="T64" fmla="*/ 2147483647 w 423"/>
              <a:gd name="T65" fmla="*/ 2147483647 h 235"/>
              <a:gd name="T66" fmla="*/ 2147483647 w 423"/>
              <a:gd name="T67" fmla="*/ 2147483647 h 235"/>
              <a:gd name="T68" fmla="*/ 2147483647 w 423"/>
              <a:gd name="T69" fmla="*/ 2147483647 h 235"/>
              <a:gd name="T70" fmla="*/ 2147483647 w 423"/>
              <a:gd name="T71" fmla="*/ 2147483647 h 235"/>
              <a:gd name="T72" fmla="*/ 2147483647 w 423"/>
              <a:gd name="T73" fmla="*/ 2147483647 h 235"/>
              <a:gd name="T74" fmla="*/ 2147483647 w 423"/>
              <a:gd name="T75" fmla="*/ 2147483647 h 235"/>
              <a:gd name="T76" fmla="*/ 2147483647 w 423"/>
              <a:gd name="T77" fmla="*/ 2147483647 h 235"/>
              <a:gd name="T78" fmla="*/ 2147483647 w 423"/>
              <a:gd name="T79" fmla="*/ 2147483647 h 235"/>
              <a:gd name="T80" fmla="*/ 2147483647 w 423"/>
              <a:gd name="T81" fmla="*/ 2147483647 h 235"/>
              <a:gd name="T82" fmla="*/ 2147483647 w 423"/>
              <a:gd name="T83" fmla="*/ 2147483647 h 235"/>
              <a:gd name="T84" fmla="*/ 2147483647 w 423"/>
              <a:gd name="T85" fmla="*/ 2147483647 h 235"/>
              <a:gd name="T86" fmla="*/ 2147483647 w 423"/>
              <a:gd name="T87" fmla="*/ 2147483647 h 235"/>
              <a:gd name="T88" fmla="*/ 2147483647 w 423"/>
              <a:gd name="T89" fmla="*/ 2147483647 h 235"/>
              <a:gd name="T90" fmla="*/ 2147483647 w 423"/>
              <a:gd name="T91" fmla="*/ 2147483647 h 235"/>
              <a:gd name="T92" fmla="*/ 2147483647 w 423"/>
              <a:gd name="T93" fmla="*/ 2147483647 h 235"/>
              <a:gd name="T94" fmla="*/ 2147483647 w 423"/>
              <a:gd name="T95" fmla="*/ 2147483647 h 235"/>
              <a:gd name="T96" fmla="*/ 2147483647 w 423"/>
              <a:gd name="T97" fmla="*/ 2147483647 h 235"/>
              <a:gd name="T98" fmla="*/ 2147483647 w 423"/>
              <a:gd name="T99" fmla="*/ 0 h 23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423"/>
              <a:gd name="T151" fmla="*/ 0 h 235"/>
              <a:gd name="T152" fmla="*/ 423 w 423"/>
              <a:gd name="T153" fmla="*/ 235 h 235"/>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423" h="235">
                <a:moveTo>
                  <a:pt x="0" y="235"/>
                </a:moveTo>
                <a:lnTo>
                  <a:pt x="4" y="234"/>
                </a:lnTo>
                <a:lnTo>
                  <a:pt x="9" y="234"/>
                </a:lnTo>
                <a:lnTo>
                  <a:pt x="13" y="234"/>
                </a:lnTo>
                <a:lnTo>
                  <a:pt x="17" y="233"/>
                </a:lnTo>
                <a:lnTo>
                  <a:pt x="22" y="233"/>
                </a:lnTo>
                <a:lnTo>
                  <a:pt x="26" y="232"/>
                </a:lnTo>
                <a:lnTo>
                  <a:pt x="30" y="232"/>
                </a:lnTo>
                <a:lnTo>
                  <a:pt x="34" y="231"/>
                </a:lnTo>
                <a:lnTo>
                  <a:pt x="39" y="231"/>
                </a:lnTo>
                <a:lnTo>
                  <a:pt x="43" y="230"/>
                </a:lnTo>
                <a:lnTo>
                  <a:pt x="47" y="229"/>
                </a:lnTo>
                <a:lnTo>
                  <a:pt x="51" y="228"/>
                </a:lnTo>
                <a:lnTo>
                  <a:pt x="56" y="227"/>
                </a:lnTo>
                <a:lnTo>
                  <a:pt x="60" y="226"/>
                </a:lnTo>
                <a:lnTo>
                  <a:pt x="64" y="225"/>
                </a:lnTo>
                <a:lnTo>
                  <a:pt x="69" y="224"/>
                </a:lnTo>
                <a:lnTo>
                  <a:pt x="73" y="223"/>
                </a:lnTo>
                <a:lnTo>
                  <a:pt x="77" y="221"/>
                </a:lnTo>
                <a:lnTo>
                  <a:pt x="81" y="220"/>
                </a:lnTo>
                <a:lnTo>
                  <a:pt x="86" y="218"/>
                </a:lnTo>
                <a:lnTo>
                  <a:pt x="90" y="216"/>
                </a:lnTo>
                <a:lnTo>
                  <a:pt x="94" y="214"/>
                </a:lnTo>
                <a:lnTo>
                  <a:pt x="98" y="212"/>
                </a:lnTo>
                <a:lnTo>
                  <a:pt x="103" y="210"/>
                </a:lnTo>
                <a:lnTo>
                  <a:pt x="107" y="207"/>
                </a:lnTo>
                <a:lnTo>
                  <a:pt x="111" y="205"/>
                </a:lnTo>
                <a:lnTo>
                  <a:pt x="116" y="202"/>
                </a:lnTo>
                <a:lnTo>
                  <a:pt x="120" y="199"/>
                </a:lnTo>
                <a:lnTo>
                  <a:pt x="124" y="196"/>
                </a:lnTo>
                <a:lnTo>
                  <a:pt x="128" y="193"/>
                </a:lnTo>
                <a:lnTo>
                  <a:pt x="133" y="189"/>
                </a:lnTo>
                <a:lnTo>
                  <a:pt x="137" y="186"/>
                </a:lnTo>
                <a:lnTo>
                  <a:pt x="141" y="182"/>
                </a:lnTo>
                <a:lnTo>
                  <a:pt x="145" y="178"/>
                </a:lnTo>
                <a:lnTo>
                  <a:pt x="150" y="175"/>
                </a:lnTo>
                <a:lnTo>
                  <a:pt x="154" y="170"/>
                </a:lnTo>
                <a:lnTo>
                  <a:pt x="158" y="166"/>
                </a:lnTo>
                <a:lnTo>
                  <a:pt x="163" y="162"/>
                </a:lnTo>
                <a:lnTo>
                  <a:pt x="167" y="158"/>
                </a:lnTo>
                <a:lnTo>
                  <a:pt x="171" y="153"/>
                </a:lnTo>
                <a:lnTo>
                  <a:pt x="175" y="148"/>
                </a:lnTo>
                <a:lnTo>
                  <a:pt x="180" y="144"/>
                </a:lnTo>
                <a:lnTo>
                  <a:pt x="184" y="139"/>
                </a:lnTo>
                <a:lnTo>
                  <a:pt x="188" y="134"/>
                </a:lnTo>
                <a:lnTo>
                  <a:pt x="192" y="129"/>
                </a:lnTo>
                <a:lnTo>
                  <a:pt x="197" y="124"/>
                </a:lnTo>
                <a:lnTo>
                  <a:pt x="201" y="119"/>
                </a:lnTo>
                <a:lnTo>
                  <a:pt x="205" y="114"/>
                </a:lnTo>
                <a:lnTo>
                  <a:pt x="210" y="109"/>
                </a:lnTo>
                <a:lnTo>
                  <a:pt x="214" y="105"/>
                </a:lnTo>
                <a:lnTo>
                  <a:pt x="218" y="100"/>
                </a:lnTo>
                <a:lnTo>
                  <a:pt x="222" y="95"/>
                </a:lnTo>
                <a:lnTo>
                  <a:pt x="227" y="90"/>
                </a:lnTo>
                <a:lnTo>
                  <a:pt x="231" y="85"/>
                </a:lnTo>
                <a:lnTo>
                  <a:pt x="235" y="81"/>
                </a:lnTo>
                <a:lnTo>
                  <a:pt x="239" y="76"/>
                </a:lnTo>
                <a:lnTo>
                  <a:pt x="244" y="72"/>
                </a:lnTo>
                <a:lnTo>
                  <a:pt x="248" y="68"/>
                </a:lnTo>
                <a:lnTo>
                  <a:pt x="252" y="64"/>
                </a:lnTo>
                <a:lnTo>
                  <a:pt x="257" y="60"/>
                </a:lnTo>
                <a:lnTo>
                  <a:pt x="261" y="56"/>
                </a:lnTo>
                <a:lnTo>
                  <a:pt x="265" y="52"/>
                </a:lnTo>
                <a:lnTo>
                  <a:pt x="269" y="48"/>
                </a:lnTo>
                <a:lnTo>
                  <a:pt x="274" y="45"/>
                </a:lnTo>
                <a:lnTo>
                  <a:pt x="278" y="42"/>
                </a:lnTo>
                <a:lnTo>
                  <a:pt x="282" y="38"/>
                </a:lnTo>
                <a:lnTo>
                  <a:pt x="286" y="35"/>
                </a:lnTo>
                <a:lnTo>
                  <a:pt x="291" y="33"/>
                </a:lnTo>
                <a:lnTo>
                  <a:pt x="295" y="30"/>
                </a:lnTo>
                <a:lnTo>
                  <a:pt x="299" y="27"/>
                </a:lnTo>
                <a:lnTo>
                  <a:pt x="304" y="25"/>
                </a:lnTo>
                <a:lnTo>
                  <a:pt x="308" y="23"/>
                </a:lnTo>
                <a:lnTo>
                  <a:pt x="312" y="21"/>
                </a:lnTo>
                <a:lnTo>
                  <a:pt x="316" y="19"/>
                </a:lnTo>
                <a:lnTo>
                  <a:pt x="321" y="17"/>
                </a:lnTo>
                <a:lnTo>
                  <a:pt x="325" y="15"/>
                </a:lnTo>
                <a:lnTo>
                  <a:pt x="329" y="14"/>
                </a:lnTo>
                <a:lnTo>
                  <a:pt x="334" y="12"/>
                </a:lnTo>
                <a:lnTo>
                  <a:pt x="338" y="11"/>
                </a:lnTo>
                <a:lnTo>
                  <a:pt x="342" y="10"/>
                </a:lnTo>
                <a:lnTo>
                  <a:pt x="346" y="9"/>
                </a:lnTo>
                <a:lnTo>
                  <a:pt x="351" y="8"/>
                </a:lnTo>
                <a:lnTo>
                  <a:pt x="355" y="7"/>
                </a:lnTo>
                <a:lnTo>
                  <a:pt x="359" y="6"/>
                </a:lnTo>
                <a:lnTo>
                  <a:pt x="363" y="5"/>
                </a:lnTo>
                <a:lnTo>
                  <a:pt x="368" y="5"/>
                </a:lnTo>
                <a:lnTo>
                  <a:pt x="372" y="4"/>
                </a:lnTo>
                <a:lnTo>
                  <a:pt x="376" y="4"/>
                </a:lnTo>
                <a:lnTo>
                  <a:pt x="381" y="3"/>
                </a:lnTo>
                <a:lnTo>
                  <a:pt x="385" y="3"/>
                </a:lnTo>
                <a:lnTo>
                  <a:pt x="389" y="2"/>
                </a:lnTo>
                <a:lnTo>
                  <a:pt x="393" y="2"/>
                </a:lnTo>
                <a:lnTo>
                  <a:pt x="398" y="2"/>
                </a:lnTo>
                <a:lnTo>
                  <a:pt x="402" y="1"/>
                </a:lnTo>
                <a:lnTo>
                  <a:pt x="406" y="1"/>
                </a:lnTo>
                <a:lnTo>
                  <a:pt x="410" y="1"/>
                </a:lnTo>
                <a:lnTo>
                  <a:pt x="415" y="1"/>
                </a:lnTo>
                <a:lnTo>
                  <a:pt x="419" y="1"/>
                </a:lnTo>
                <a:lnTo>
                  <a:pt x="423" y="0"/>
                </a:lnTo>
              </a:path>
            </a:pathLst>
          </a:custGeom>
          <a:noFill/>
          <a:ln w="635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9647" name="Freeform 319"/>
          <p:cNvSpPr>
            <a:spLocks/>
          </p:cNvSpPr>
          <p:nvPr/>
        </p:nvSpPr>
        <p:spPr bwMode="auto">
          <a:xfrm>
            <a:off x="5756275" y="4429125"/>
            <a:ext cx="2963863" cy="1627188"/>
          </a:xfrm>
          <a:custGeom>
            <a:avLst/>
            <a:gdLst>
              <a:gd name="T0" fmla="*/ 2147483647 w 423"/>
              <a:gd name="T1" fmla="*/ 2147483647 h 232"/>
              <a:gd name="T2" fmla="*/ 2147483647 w 423"/>
              <a:gd name="T3" fmla="*/ 2147483647 h 232"/>
              <a:gd name="T4" fmla="*/ 2147483647 w 423"/>
              <a:gd name="T5" fmla="*/ 2147483647 h 232"/>
              <a:gd name="T6" fmla="*/ 2147483647 w 423"/>
              <a:gd name="T7" fmla="*/ 2147483647 h 232"/>
              <a:gd name="T8" fmla="*/ 2147483647 w 423"/>
              <a:gd name="T9" fmla="*/ 2147483647 h 232"/>
              <a:gd name="T10" fmla="*/ 2147483647 w 423"/>
              <a:gd name="T11" fmla="*/ 2147483647 h 232"/>
              <a:gd name="T12" fmla="*/ 2147483647 w 423"/>
              <a:gd name="T13" fmla="*/ 2147483647 h 232"/>
              <a:gd name="T14" fmla="*/ 2147483647 w 423"/>
              <a:gd name="T15" fmla="*/ 2147483647 h 232"/>
              <a:gd name="T16" fmla="*/ 2147483647 w 423"/>
              <a:gd name="T17" fmla="*/ 2147483647 h 232"/>
              <a:gd name="T18" fmla="*/ 2147483647 w 423"/>
              <a:gd name="T19" fmla="*/ 2147483647 h 232"/>
              <a:gd name="T20" fmla="*/ 2147483647 w 423"/>
              <a:gd name="T21" fmla="*/ 2147483647 h 232"/>
              <a:gd name="T22" fmla="*/ 2147483647 w 423"/>
              <a:gd name="T23" fmla="*/ 2147483647 h 232"/>
              <a:gd name="T24" fmla="*/ 2147483647 w 423"/>
              <a:gd name="T25" fmla="*/ 2147483647 h 232"/>
              <a:gd name="T26" fmla="*/ 2147483647 w 423"/>
              <a:gd name="T27" fmla="*/ 2147483647 h 232"/>
              <a:gd name="T28" fmla="*/ 2147483647 w 423"/>
              <a:gd name="T29" fmla="*/ 2147483647 h 232"/>
              <a:gd name="T30" fmla="*/ 2147483647 w 423"/>
              <a:gd name="T31" fmla="*/ 2147483647 h 232"/>
              <a:gd name="T32" fmla="*/ 2147483647 w 423"/>
              <a:gd name="T33" fmla="*/ 2147483647 h 232"/>
              <a:gd name="T34" fmla="*/ 2147483647 w 423"/>
              <a:gd name="T35" fmla="*/ 2147483647 h 232"/>
              <a:gd name="T36" fmla="*/ 2147483647 w 423"/>
              <a:gd name="T37" fmla="*/ 2147483647 h 232"/>
              <a:gd name="T38" fmla="*/ 2147483647 w 423"/>
              <a:gd name="T39" fmla="*/ 2147483647 h 232"/>
              <a:gd name="T40" fmla="*/ 2147483647 w 423"/>
              <a:gd name="T41" fmla="*/ 2147483647 h 232"/>
              <a:gd name="T42" fmla="*/ 2147483647 w 423"/>
              <a:gd name="T43" fmla="*/ 2147483647 h 232"/>
              <a:gd name="T44" fmla="*/ 2147483647 w 423"/>
              <a:gd name="T45" fmla="*/ 2147483647 h 232"/>
              <a:gd name="T46" fmla="*/ 2147483647 w 423"/>
              <a:gd name="T47" fmla="*/ 2147483647 h 232"/>
              <a:gd name="T48" fmla="*/ 2147483647 w 423"/>
              <a:gd name="T49" fmla="*/ 2147483647 h 232"/>
              <a:gd name="T50" fmla="*/ 2147483647 w 423"/>
              <a:gd name="T51" fmla="*/ 2147483647 h 232"/>
              <a:gd name="T52" fmla="*/ 2147483647 w 423"/>
              <a:gd name="T53" fmla="*/ 2147483647 h 232"/>
              <a:gd name="T54" fmla="*/ 2147483647 w 423"/>
              <a:gd name="T55" fmla="*/ 2147483647 h 232"/>
              <a:gd name="T56" fmla="*/ 2147483647 w 423"/>
              <a:gd name="T57" fmla="*/ 2147483647 h 232"/>
              <a:gd name="T58" fmla="*/ 2147483647 w 423"/>
              <a:gd name="T59" fmla="*/ 2147483647 h 232"/>
              <a:gd name="T60" fmla="*/ 2147483647 w 423"/>
              <a:gd name="T61" fmla="*/ 2147483647 h 232"/>
              <a:gd name="T62" fmla="*/ 2147483647 w 423"/>
              <a:gd name="T63" fmla="*/ 2147483647 h 232"/>
              <a:gd name="T64" fmla="*/ 2147483647 w 423"/>
              <a:gd name="T65" fmla="*/ 2147483647 h 232"/>
              <a:gd name="T66" fmla="*/ 2147483647 w 423"/>
              <a:gd name="T67" fmla="*/ 2147483647 h 232"/>
              <a:gd name="T68" fmla="*/ 2147483647 w 423"/>
              <a:gd name="T69" fmla="*/ 2147483647 h 232"/>
              <a:gd name="T70" fmla="*/ 2147483647 w 423"/>
              <a:gd name="T71" fmla="*/ 2147483647 h 232"/>
              <a:gd name="T72" fmla="*/ 2147483647 w 423"/>
              <a:gd name="T73" fmla="*/ 2147483647 h 232"/>
              <a:gd name="T74" fmla="*/ 2147483647 w 423"/>
              <a:gd name="T75" fmla="*/ 2147483647 h 232"/>
              <a:gd name="T76" fmla="*/ 2147483647 w 423"/>
              <a:gd name="T77" fmla="*/ 2147483647 h 232"/>
              <a:gd name="T78" fmla="*/ 2147483647 w 423"/>
              <a:gd name="T79" fmla="*/ 2147483647 h 232"/>
              <a:gd name="T80" fmla="*/ 2147483647 w 423"/>
              <a:gd name="T81" fmla="*/ 2147483647 h 232"/>
              <a:gd name="T82" fmla="*/ 2147483647 w 423"/>
              <a:gd name="T83" fmla="*/ 2147483647 h 232"/>
              <a:gd name="T84" fmla="*/ 2147483647 w 423"/>
              <a:gd name="T85" fmla="*/ 2147483647 h 232"/>
              <a:gd name="T86" fmla="*/ 2147483647 w 423"/>
              <a:gd name="T87" fmla="*/ 2147483647 h 232"/>
              <a:gd name="T88" fmla="*/ 2147483647 w 423"/>
              <a:gd name="T89" fmla="*/ 2147483647 h 232"/>
              <a:gd name="T90" fmla="*/ 2147483647 w 423"/>
              <a:gd name="T91" fmla="*/ 2147483647 h 232"/>
              <a:gd name="T92" fmla="*/ 2147483647 w 423"/>
              <a:gd name="T93" fmla="*/ 2147483647 h 232"/>
              <a:gd name="T94" fmla="*/ 2147483647 w 423"/>
              <a:gd name="T95" fmla="*/ 2147483647 h 232"/>
              <a:gd name="T96" fmla="*/ 2147483647 w 423"/>
              <a:gd name="T97" fmla="*/ 2147483647 h 232"/>
              <a:gd name="T98" fmla="*/ 2147483647 w 423"/>
              <a:gd name="T99" fmla="*/ 0 h 23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423"/>
              <a:gd name="T151" fmla="*/ 0 h 232"/>
              <a:gd name="T152" fmla="*/ 423 w 423"/>
              <a:gd name="T153" fmla="*/ 232 h 23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423" h="232">
                <a:moveTo>
                  <a:pt x="0" y="232"/>
                </a:moveTo>
                <a:lnTo>
                  <a:pt x="4" y="232"/>
                </a:lnTo>
                <a:lnTo>
                  <a:pt x="9" y="231"/>
                </a:lnTo>
                <a:lnTo>
                  <a:pt x="13" y="231"/>
                </a:lnTo>
                <a:lnTo>
                  <a:pt x="17" y="231"/>
                </a:lnTo>
                <a:lnTo>
                  <a:pt x="22" y="231"/>
                </a:lnTo>
                <a:lnTo>
                  <a:pt x="26" y="231"/>
                </a:lnTo>
                <a:lnTo>
                  <a:pt x="30" y="231"/>
                </a:lnTo>
                <a:lnTo>
                  <a:pt x="34" y="230"/>
                </a:lnTo>
                <a:lnTo>
                  <a:pt x="39" y="230"/>
                </a:lnTo>
                <a:lnTo>
                  <a:pt x="43" y="230"/>
                </a:lnTo>
                <a:lnTo>
                  <a:pt x="47" y="230"/>
                </a:lnTo>
                <a:lnTo>
                  <a:pt x="51" y="229"/>
                </a:lnTo>
                <a:lnTo>
                  <a:pt x="56" y="229"/>
                </a:lnTo>
                <a:lnTo>
                  <a:pt x="60" y="228"/>
                </a:lnTo>
                <a:lnTo>
                  <a:pt x="64" y="228"/>
                </a:lnTo>
                <a:lnTo>
                  <a:pt x="69" y="227"/>
                </a:lnTo>
                <a:lnTo>
                  <a:pt x="73" y="227"/>
                </a:lnTo>
                <a:lnTo>
                  <a:pt x="77" y="226"/>
                </a:lnTo>
                <a:lnTo>
                  <a:pt x="81" y="225"/>
                </a:lnTo>
                <a:lnTo>
                  <a:pt x="86" y="225"/>
                </a:lnTo>
                <a:lnTo>
                  <a:pt x="90" y="224"/>
                </a:lnTo>
                <a:lnTo>
                  <a:pt x="94" y="223"/>
                </a:lnTo>
                <a:lnTo>
                  <a:pt x="98" y="222"/>
                </a:lnTo>
                <a:lnTo>
                  <a:pt x="103" y="221"/>
                </a:lnTo>
                <a:lnTo>
                  <a:pt x="107" y="219"/>
                </a:lnTo>
                <a:lnTo>
                  <a:pt x="111" y="218"/>
                </a:lnTo>
                <a:lnTo>
                  <a:pt x="116" y="216"/>
                </a:lnTo>
                <a:lnTo>
                  <a:pt x="120" y="215"/>
                </a:lnTo>
                <a:lnTo>
                  <a:pt x="124" y="213"/>
                </a:lnTo>
                <a:lnTo>
                  <a:pt x="128" y="211"/>
                </a:lnTo>
                <a:lnTo>
                  <a:pt x="133" y="209"/>
                </a:lnTo>
                <a:lnTo>
                  <a:pt x="137" y="207"/>
                </a:lnTo>
                <a:lnTo>
                  <a:pt x="141" y="205"/>
                </a:lnTo>
                <a:lnTo>
                  <a:pt x="145" y="203"/>
                </a:lnTo>
                <a:lnTo>
                  <a:pt x="150" y="200"/>
                </a:lnTo>
                <a:lnTo>
                  <a:pt x="154" y="197"/>
                </a:lnTo>
                <a:lnTo>
                  <a:pt x="158" y="195"/>
                </a:lnTo>
                <a:lnTo>
                  <a:pt x="163" y="192"/>
                </a:lnTo>
                <a:lnTo>
                  <a:pt x="167" y="189"/>
                </a:lnTo>
                <a:lnTo>
                  <a:pt x="171" y="185"/>
                </a:lnTo>
                <a:lnTo>
                  <a:pt x="175" y="182"/>
                </a:lnTo>
                <a:lnTo>
                  <a:pt x="180" y="178"/>
                </a:lnTo>
                <a:lnTo>
                  <a:pt x="184" y="175"/>
                </a:lnTo>
                <a:lnTo>
                  <a:pt x="188" y="171"/>
                </a:lnTo>
                <a:lnTo>
                  <a:pt x="192" y="167"/>
                </a:lnTo>
                <a:lnTo>
                  <a:pt x="197" y="163"/>
                </a:lnTo>
                <a:lnTo>
                  <a:pt x="201" y="159"/>
                </a:lnTo>
                <a:lnTo>
                  <a:pt x="205" y="155"/>
                </a:lnTo>
                <a:lnTo>
                  <a:pt x="210" y="150"/>
                </a:lnTo>
                <a:lnTo>
                  <a:pt x="214" y="146"/>
                </a:lnTo>
                <a:lnTo>
                  <a:pt x="218" y="141"/>
                </a:lnTo>
                <a:lnTo>
                  <a:pt x="222" y="137"/>
                </a:lnTo>
                <a:lnTo>
                  <a:pt x="227" y="132"/>
                </a:lnTo>
                <a:lnTo>
                  <a:pt x="231" y="127"/>
                </a:lnTo>
                <a:lnTo>
                  <a:pt x="235" y="123"/>
                </a:lnTo>
                <a:lnTo>
                  <a:pt x="239" y="118"/>
                </a:lnTo>
                <a:lnTo>
                  <a:pt x="244" y="113"/>
                </a:lnTo>
                <a:lnTo>
                  <a:pt x="248" y="108"/>
                </a:lnTo>
                <a:lnTo>
                  <a:pt x="252" y="104"/>
                </a:lnTo>
                <a:lnTo>
                  <a:pt x="257" y="99"/>
                </a:lnTo>
                <a:lnTo>
                  <a:pt x="261" y="94"/>
                </a:lnTo>
                <a:lnTo>
                  <a:pt x="265" y="90"/>
                </a:lnTo>
                <a:lnTo>
                  <a:pt x="269" y="85"/>
                </a:lnTo>
                <a:lnTo>
                  <a:pt x="274" y="80"/>
                </a:lnTo>
                <a:lnTo>
                  <a:pt x="278" y="76"/>
                </a:lnTo>
                <a:lnTo>
                  <a:pt x="282" y="72"/>
                </a:lnTo>
                <a:lnTo>
                  <a:pt x="286" y="68"/>
                </a:lnTo>
                <a:lnTo>
                  <a:pt x="291" y="63"/>
                </a:lnTo>
                <a:lnTo>
                  <a:pt x="295" y="59"/>
                </a:lnTo>
                <a:lnTo>
                  <a:pt x="299" y="56"/>
                </a:lnTo>
                <a:lnTo>
                  <a:pt x="304" y="52"/>
                </a:lnTo>
                <a:lnTo>
                  <a:pt x="308" y="48"/>
                </a:lnTo>
                <a:lnTo>
                  <a:pt x="312" y="45"/>
                </a:lnTo>
                <a:lnTo>
                  <a:pt x="316" y="41"/>
                </a:lnTo>
                <a:lnTo>
                  <a:pt x="321" y="38"/>
                </a:lnTo>
                <a:lnTo>
                  <a:pt x="325" y="35"/>
                </a:lnTo>
                <a:lnTo>
                  <a:pt x="329" y="32"/>
                </a:lnTo>
                <a:lnTo>
                  <a:pt x="334" y="29"/>
                </a:lnTo>
                <a:lnTo>
                  <a:pt x="338" y="27"/>
                </a:lnTo>
                <a:lnTo>
                  <a:pt x="342" y="24"/>
                </a:lnTo>
                <a:lnTo>
                  <a:pt x="346" y="22"/>
                </a:lnTo>
                <a:lnTo>
                  <a:pt x="351" y="20"/>
                </a:lnTo>
                <a:lnTo>
                  <a:pt x="355" y="18"/>
                </a:lnTo>
                <a:lnTo>
                  <a:pt x="359" y="16"/>
                </a:lnTo>
                <a:lnTo>
                  <a:pt x="363" y="14"/>
                </a:lnTo>
                <a:lnTo>
                  <a:pt x="368" y="12"/>
                </a:lnTo>
                <a:lnTo>
                  <a:pt x="372" y="11"/>
                </a:lnTo>
                <a:lnTo>
                  <a:pt x="376" y="9"/>
                </a:lnTo>
                <a:lnTo>
                  <a:pt x="381" y="8"/>
                </a:lnTo>
                <a:lnTo>
                  <a:pt x="385" y="7"/>
                </a:lnTo>
                <a:lnTo>
                  <a:pt x="389" y="6"/>
                </a:lnTo>
                <a:lnTo>
                  <a:pt x="393" y="5"/>
                </a:lnTo>
                <a:lnTo>
                  <a:pt x="398" y="4"/>
                </a:lnTo>
                <a:lnTo>
                  <a:pt x="402" y="3"/>
                </a:lnTo>
                <a:lnTo>
                  <a:pt x="406" y="2"/>
                </a:lnTo>
                <a:lnTo>
                  <a:pt x="410" y="1"/>
                </a:lnTo>
                <a:lnTo>
                  <a:pt x="415" y="1"/>
                </a:lnTo>
                <a:lnTo>
                  <a:pt x="419" y="0"/>
                </a:lnTo>
                <a:lnTo>
                  <a:pt x="423" y="0"/>
                </a:lnTo>
              </a:path>
            </a:pathLst>
          </a:custGeom>
          <a:noFill/>
          <a:ln w="635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9648" name="Freeform 320"/>
          <p:cNvSpPr>
            <a:spLocks/>
          </p:cNvSpPr>
          <p:nvPr/>
        </p:nvSpPr>
        <p:spPr bwMode="auto">
          <a:xfrm>
            <a:off x="5756275" y="4464050"/>
            <a:ext cx="2963863" cy="1360488"/>
          </a:xfrm>
          <a:custGeom>
            <a:avLst/>
            <a:gdLst>
              <a:gd name="T0" fmla="*/ 2147483647 w 423"/>
              <a:gd name="T1" fmla="*/ 2147483647 h 194"/>
              <a:gd name="T2" fmla="*/ 2147483647 w 423"/>
              <a:gd name="T3" fmla="*/ 2147483647 h 194"/>
              <a:gd name="T4" fmla="*/ 2147483647 w 423"/>
              <a:gd name="T5" fmla="*/ 2147483647 h 194"/>
              <a:gd name="T6" fmla="*/ 2147483647 w 423"/>
              <a:gd name="T7" fmla="*/ 2147483647 h 194"/>
              <a:gd name="T8" fmla="*/ 2147483647 w 423"/>
              <a:gd name="T9" fmla="*/ 2147483647 h 194"/>
              <a:gd name="T10" fmla="*/ 2147483647 w 423"/>
              <a:gd name="T11" fmla="*/ 2147483647 h 194"/>
              <a:gd name="T12" fmla="*/ 2147483647 w 423"/>
              <a:gd name="T13" fmla="*/ 2147483647 h 194"/>
              <a:gd name="T14" fmla="*/ 2147483647 w 423"/>
              <a:gd name="T15" fmla="*/ 2147483647 h 194"/>
              <a:gd name="T16" fmla="*/ 2147483647 w 423"/>
              <a:gd name="T17" fmla="*/ 2147483647 h 194"/>
              <a:gd name="T18" fmla="*/ 2147483647 w 423"/>
              <a:gd name="T19" fmla="*/ 2147483647 h 194"/>
              <a:gd name="T20" fmla="*/ 2147483647 w 423"/>
              <a:gd name="T21" fmla="*/ 2147483647 h 194"/>
              <a:gd name="T22" fmla="*/ 2147483647 w 423"/>
              <a:gd name="T23" fmla="*/ 2147483647 h 194"/>
              <a:gd name="T24" fmla="*/ 2147483647 w 423"/>
              <a:gd name="T25" fmla="*/ 2147483647 h 194"/>
              <a:gd name="T26" fmla="*/ 2147483647 w 423"/>
              <a:gd name="T27" fmla="*/ 2147483647 h 194"/>
              <a:gd name="T28" fmla="*/ 2147483647 w 423"/>
              <a:gd name="T29" fmla="*/ 2147483647 h 194"/>
              <a:gd name="T30" fmla="*/ 2147483647 w 423"/>
              <a:gd name="T31" fmla="*/ 2147483647 h 194"/>
              <a:gd name="T32" fmla="*/ 2147483647 w 423"/>
              <a:gd name="T33" fmla="*/ 2147483647 h 194"/>
              <a:gd name="T34" fmla="*/ 2147483647 w 423"/>
              <a:gd name="T35" fmla="*/ 2147483647 h 194"/>
              <a:gd name="T36" fmla="*/ 2147483647 w 423"/>
              <a:gd name="T37" fmla="*/ 2147483647 h 194"/>
              <a:gd name="T38" fmla="*/ 2147483647 w 423"/>
              <a:gd name="T39" fmla="*/ 2147483647 h 194"/>
              <a:gd name="T40" fmla="*/ 2147483647 w 423"/>
              <a:gd name="T41" fmla="*/ 2147483647 h 194"/>
              <a:gd name="T42" fmla="*/ 2147483647 w 423"/>
              <a:gd name="T43" fmla="*/ 2147483647 h 194"/>
              <a:gd name="T44" fmla="*/ 2147483647 w 423"/>
              <a:gd name="T45" fmla="*/ 2147483647 h 194"/>
              <a:gd name="T46" fmla="*/ 2147483647 w 423"/>
              <a:gd name="T47" fmla="*/ 2147483647 h 194"/>
              <a:gd name="T48" fmla="*/ 2147483647 w 423"/>
              <a:gd name="T49" fmla="*/ 2147483647 h 194"/>
              <a:gd name="T50" fmla="*/ 2147483647 w 423"/>
              <a:gd name="T51" fmla="*/ 2147483647 h 194"/>
              <a:gd name="T52" fmla="*/ 2147483647 w 423"/>
              <a:gd name="T53" fmla="*/ 2147483647 h 194"/>
              <a:gd name="T54" fmla="*/ 2147483647 w 423"/>
              <a:gd name="T55" fmla="*/ 2147483647 h 194"/>
              <a:gd name="T56" fmla="*/ 2147483647 w 423"/>
              <a:gd name="T57" fmla="*/ 2147483647 h 194"/>
              <a:gd name="T58" fmla="*/ 2147483647 w 423"/>
              <a:gd name="T59" fmla="*/ 2147483647 h 194"/>
              <a:gd name="T60" fmla="*/ 2147483647 w 423"/>
              <a:gd name="T61" fmla="*/ 2147483647 h 194"/>
              <a:gd name="T62" fmla="*/ 2147483647 w 423"/>
              <a:gd name="T63" fmla="*/ 2147483647 h 194"/>
              <a:gd name="T64" fmla="*/ 2147483647 w 423"/>
              <a:gd name="T65" fmla="*/ 2147483647 h 194"/>
              <a:gd name="T66" fmla="*/ 2147483647 w 423"/>
              <a:gd name="T67" fmla="*/ 2147483647 h 194"/>
              <a:gd name="T68" fmla="*/ 2147483647 w 423"/>
              <a:gd name="T69" fmla="*/ 2147483647 h 194"/>
              <a:gd name="T70" fmla="*/ 2147483647 w 423"/>
              <a:gd name="T71" fmla="*/ 2147483647 h 194"/>
              <a:gd name="T72" fmla="*/ 2147483647 w 423"/>
              <a:gd name="T73" fmla="*/ 2147483647 h 194"/>
              <a:gd name="T74" fmla="*/ 2147483647 w 423"/>
              <a:gd name="T75" fmla="*/ 2147483647 h 194"/>
              <a:gd name="T76" fmla="*/ 2147483647 w 423"/>
              <a:gd name="T77" fmla="*/ 2147483647 h 194"/>
              <a:gd name="T78" fmla="*/ 2147483647 w 423"/>
              <a:gd name="T79" fmla="*/ 2147483647 h 194"/>
              <a:gd name="T80" fmla="*/ 2147483647 w 423"/>
              <a:gd name="T81" fmla="*/ 2147483647 h 194"/>
              <a:gd name="T82" fmla="*/ 2147483647 w 423"/>
              <a:gd name="T83" fmla="*/ 2147483647 h 194"/>
              <a:gd name="T84" fmla="*/ 2147483647 w 423"/>
              <a:gd name="T85" fmla="*/ 2147483647 h 194"/>
              <a:gd name="T86" fmla="*/ 2147483647 w 423"/>
              <a:gd name="T87" fmla="*/ 2147483647 h 194"/>
              <a:gd name="T88" fmla="*/ 2147483647 w 423"/>
              <a:gd name="T89" fmla="*/ 2147483647 h 194"/>
              <a:gd name="T90" fmla="*/ 2147483647 w 423"/>
              <a:gd name="T91" fmla="*/ 2147483647 h 194"/>
              <a:gd name="T92" fmla="*/ 2147483647 w 423"/>
              <a:gd name="T93" fmla="*/ 2147483647 h 194"/>
              <a:gd name="T94" fmla="*/ 2147483647 w 423"/>
              <a:gd name="T95" fmla="*/ 2147483647 h 194"/>
              <a:gd name="T96" fmla="*/ 2147483647 w 423"/>
              <a:gd name="T97" fmla="*/ 2147483647 h 194"/>
              <a:gd name="T98" fmla="*/ 2147483647 w 423"/>
              <a:gd name="T99" fmla="*/ 0 h 194"/>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423"/>
              <a:gd name="T151" fmla="*/ 0 h 194"/>
              <a:gd name="T152" fmla="*/ 423 w 423"/>
              <a:gd name="T153" fmla="*/ 194 h 194"/>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423" h="194">
                <a:moveTo>
                  <a:pt x="0" y="194"/>
                </a:moveTo>
                <a:lnTo>
                  <a:pt x="4" y="192"/>
                </a:lnTo>
                <a:lnTo>
                  <a:pt x="9" y="191"/>
                </a:lnTo>
                <a:lnTo>
                  <a:pt x="13" y="189"/>
                </a:lnTo>
                <a:lnTo>
                  <a:pt x="17" y="188"/>
                </a:lnTo>
                <a:lnTo>
                  <a:pt x="22" y="186"/>
                </a:lnTo>
                <a:lnTo>
                  <a:pt x="26" y="184"/>
                </a:lnTo>
                <a:lnTo>
                  <a:pt x="30" y="182"/>
                </a:lnTo>
                <a:lnTo>
                  <a:pt x="34" y="180"/>
                </a:lnTo>
                <a:lnTo>
                  <a:pt x="39" y="178"/>
                </a:lnTo>
                <a:lnTo>
                  <a:pt x="43" y="176"/>
                </a:lnTo>
                <a:lnTo>
                  <a:pt x="47" y="174"/>
                </a:lnTo>
                <a:lnTo>
                  <a:pt x="51" y="172"/>
                </a:lnTo>
                <a:lnTo>
                  <a:pt x="56" y="170"/>
                </a:lnTo>
                <a:lnTo>
                  <a:pt x="60" y="168"/>
                </a:lnTo>
                <a:lnTo>
                  <a:pt x="64" y="166"/>
                </a:lnTo>
                <a:lnTo>
                  <a:pt x="69" y="164"/>
                </a:lnTo>
                <a:lnTo>
                  <a:pt x="73" y="161"/>
                </a:lnTo>
                <a:lnTo>
                  <a:pt x="77" y="159"/>
                </a:lnTo>
                <a:lnTo>
                  <a:pt x="81" y="157"/>
                </a:lnTo>
                <a:lnTo>
                  <a:pt x="86" y="154"/>
                </a:lnTo>
                <a:lnTo>
                  <a:pt x="90" y="152"/>
                </a:lnTo>
                <a:lnTo>
                  <a:pt x="94" y="149"/>
                </a:lnTo>
                <a:lnTo>
                  <a:pt x="98" y="147"/>
                </a:lnTo>
                <a:lnTo>
                  <a:pt x="103" y="144"/>
                </a:lnTo>
                <a:lnTo>
                  <a:pt x="107" y="142"/>
                </a:lnTo>
                <a:lnTo>
                  <a:pt x="111" y="139"/>
                </a:lnTo>
                <a:lnTo>
                  <a:pt x="116" y="137"/>
                </a:lnTo>
                <a:lnTo>
                  <a:pt x="120" y="134"/>
                </a:lnTo>
                <a:lnTo>
                  <a:pt x="124" y="131"/>
                </a:lnTo>
                <a:lnTo>
                  <a:pt x="128" y="129"/>
                </a:lnTo>
                <a:lnTo>
                  <a:pt x="133" y="126"/>
                </a:lnTo>
                <a:lnTo>
                  <a:pt x="137" y="123"/>
                </a:lnTo>
                <a:lnTo>
                  <a:pt x="141" y="121"/>
                </a:lnTo>
                <a:lnTo>
                  <a:pt x="145" y="118"/>
                </a:lnTo>
                <a:lnTo>
                  <a:pt x="150" y="115"/>
                </a:lnTo>
                <a:lnTo>
                  <a:pt x="154" y="113"/>
                </a:lnTo>
                <a:lnTo>
                  <a:pt x="158" y="110"/>
                </a:lnTo>
                <a:lnTo>
                  <a:pt x="163" y="107"/>
                </a:lnTo>
                <a:lnTo>
                  <a:pt x="167" y="104"/>
                </a:lnTo>
                <a:lnTo>
                  <a:pt x="171" y="102"/>
                </a:lnTo>
                <a:lnTo>
                  <a:pt x="175" y="99"/>
                </a:lnTo>
                <a:lnTo>
                  <a:pt x="180" y="96"/>
                </a:lnTo>
                <a:lnTo>
                  <a:pt x="184" y="94"/>
                </a:lnTo>
                <a:lnTo>
                  <a:pt x="188" y="91"/>
                </a:lnTo>
                <a:lnTo>
                  <a:pt x="192" y="88"/>
                </a:lnTo>
                <a:lnTo>
                  <a:pt x="197" y="86"/>
                </a:lnTo>
                <a:lnTo>
                  <a:pt x="201" y="83"/>
                </a:lnTo>
                <a:lnTo>
                  <a:pt x="205" y="80"/>
                </a:lnTo>
                <a:lnTo>
                  <a:pt x="210" y="78"/>
                </a:lnTo>
                <a:lnTo>
                  <a:pt x="214" y="75"/>
                </a:lnTo>
                <a:lnTo>
                  <a:pt x="218" y="73"/>
                </a:lnTo>
                <a:lnTo>
                  <a:pt x="222" y="70"/>
                </a:lnTo>
                <a:lnTo>
                  <a:pt x="227" y="68"/>
                </a:lnTo>
                <a:lnTo>
                  <a:pt x="231" y="65"/>
                </a:lnTo>
                <a:lnTo>
                  <a:pt x="235" y="63"/>
                </a:lnTo>
                <a:lnTo>
                  <a:pt x="239" y="60"/>
                </a:lnTo>
                <a:lnTo>
                  <a:pt x="244" y="58"/>
                </a:lnTo>
                <a:lnTo>
                  <a:pt x="248" y="56"/>
                </a:lnTo>
                <a:lnTo>
                  <a:pt x="252" y="54"/>
                </a:lnTo>
                <a:lnTo>
                  <a:pt x="257" y="51"/>
                </a:lnTo>
                <a:lnTo>
                  <a:pt x="261" y="49"/>
                </a:lnTo>
                <a:lnTo>
                  <a:pt x="265" y="47"/>
                </a:lnTo>
                <a:lnTo>
                  <a:pt x="269" y="45"/>
                </a:lnTo>
                <a:lnTo>
                  <a:pt x="274" y="43"/>
                </a:lnTo>
                <a:lnTo>
                  <a:pt x="278" y="41"/>
                </a:lnTo>
                <a:lnTo>
                  <a:pt x="282" y="39"/>
                </a:lnTo>
                <a:lnTo>
                  <a:pt x="286" y="37"/>
                </a:lnTo>
                <a:lnTo>
                  <a:pt x="291" y="35"/>
                </a:lnTo>
                <a:lnTo>
                  <a:pt x="295" y="33"/>
                </a:lnTo>
                <a:lnTo>
                  <a:pt x="299" y="32"/>
                </a:lnTo>
                <a:lnTo>
                  <a:pt x="304" y="30"/>
                </a:lnTo>
                <a:lnTo>
                  <a:pt x="308" y="28"/>
                </a:lnTo>
                <a:lnTo>
                  <a:pt x="312" y="27"/>
                </a:lnTo>
                <a:lnTo>
                  <a:pt x="316" y="25"/>
                </a:lnTo>
                <a:lnTo>
                  <a:pt x="321" y="23"/>
                </a:lnTo>
                <a:lnTo>
                  <a:pt x="325" y="22"/>
                </a:lnTo>
                <a:lnTo>
                  <a:pt x="329" y="20"/>
                </a:lnTo>
                <a:lnTo>
                  <a:pt x="334" y="19"/>
                </a:lnTo>
                <a:lnTo>
                  <a:pt x="338" y="18"/>
                </a:lnTo>
                <a:lnTo>
                  <a:pt x="342" y="16"/>
                </a:lnTo>
                <a:lnTo>
                  <a:pt x="346" y="15"/>
                </a:lnTo>
                <a:lnTo>
                  <a:pt x="351" y="14"/>
                </a:lnTo>
                <a:lnTo>
                  <a:pt x="355" y="13"/>
                </a:lnTo>
                <a:lnTo>
                  <a:pt x="359" y="12"/>
                </a:lnTo>
                <a:lnTo>
                  <a:pt x="363" y="11"/>
                </a:lnTo>
                <a:lnTo>
                  <a:pt x="368" y="10"/>
                </a:lnTo>
                <a:lnTo>
                  <a:pt x="372" y="9"/>
                </a:lnTo>
                <a:lnTo>
                  <a:pt x="376" y="8"/>
                </a:lnTo>
                <a:lnTo>
                  <a:pt x="381" y="7"/>
                </a:lnTo>
                <a:lnTo>
                  <a:pt x="385" y="6"/>
                </a:lnTo>
                <a:lnTo>
                  <a:pt x="389" y="5"/>
                </a:lnTo>
                <a:lnTo>
                  <a:pt x="393" y="4"/>
                </a:lnTo>
                <a:lnTo>
                  <a:pt x="398" y="3"/>
                </a:lnTo>
                <a:lnTo>
                  <a:pt x="402" y="3"/>
                </a:lnTo>
                <a:lnTo>
                  <a:pt x="406" y="2"/>
                </a:lnTo>
                <a:lnTo>
                  <a:pt x="410" y="1"/>
                </a:lnTo>
                <a:lnTo>
                  <a:pt x="415" y="1"/>
                </a:lnTo>
                <a:lnTo>
                  <a:pt x="419" y="0"/>
                </a:lnTo>
                <a:lnTo>
                  <a:pt x="423" y="0"/>
                </a:lnTo>
              </a:path>
            </a:pathLst>
          </a:custGeom>
          <a:noFill/>
          <a:ln w="635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9649" name="Freeform 321"/>
          <p:cNvSpPr>
            <a:spLocks/>
          </p:cNvSpPr>
          <p:nvPr/>
        </p:nvSpPr>
        <p:spPr bwMode="auto">
          <a:xfrm>
            <a:off x="5756275" y="4471988"/>
            <a:ext cx="2963863" cy="1471612"/>
          </a:xfrm>
          <a:custGeom>
            <a:avLst/>
            <a:gdLst>
              <a:gd name="T0" fmla="*/ 2147483647 w 423"/>
              <a:gd name="T1" fmla="*/ 2147483647 h 210"/>
              <a:gd name="T2" fmla="*/ 2147483647 w 423"/>
              <a:gd name="T3" fmla="*/ 2147483647 h 210"/>
              <a:gd name="T4" fmla="*/ 2147483647 w 423"/>
              <a:gd name="T5" fmla="*/ 2147483647 h 210"/>
              <a:gd name="T6" fmla="*/ 2147483647 w 423"/>
              <a:gd name="T7" fmla="*/ 2147483647 h 210"/>
              <a:gd name="T8" fmla="*/ 2147483647 w 423"/>
              <a:gd name="T9" fmla="*/ 2147483647 h 210"/>
              <a:gd name="T10" fmla="*/ 2147483647 w 423"/>
              <a:gd name="T11" fmla="*/ 2147483647 h 210"/>
              <a:gd name="T12" fmla="*/ 2147483647 w 423"/>
              <a:gd name="T13" fmla="*/ 2147483647 h 210"/>
              <a:gd name="T14" fmla="*/ 2147483647 w 423"/>
              <a:gd name="T15" fmla="*/ 2147483647 h 210"/>
              <a:gd name="T16" fmla="*/ 2147483647 w 423"/>
              <a:gd name="T17" fmla="*/ 2147483647 h 210"/>
              <a:gd name="T18" fmla="*/ 2147483647 w 423"/>
              <a:gd name="T19" fmla="*/ 2147483647 h 210"/>
              <a:gd name="T20" fmla="*/ 2147483647 w 423"/>
              <a:gd name="T21" fmla="*/ 2147483647 h 210"/>
              <a:gd name="T22" fmla="*/ 2147483647 w 423"/>
              <a:gd name="T23" fmla="*/ 2147483647 h 210"/>
              <a:gd name="T24" fmla="*/ 2147483647 w 423"/>
              <a:gd name="T25" fmla="*/ 2147483647 h 210"/>
              <a:gd name="T26" fmla="*/ 2147483647 w 423"/>
              <a:gd name="T27" fmla="*/ 2147483647 h 210"/>
              <a:gd name="T28" fmla="*/ 2147483647 w 423"/>
              <a:gd name="T29" fmla="*/ 2147483647 h 210"/>
              <a:gd name="T30" fmla="*/ 2147483647 w 423"/>
              <a:gd name="T31" fmla="*/ 2147483647 h 210"/>
              <a:gd name="T32" fmla="*/ 2147483647 w 423"/>
              <a:gd name="T33" fmla="*/ 2147483647 h 210"/>
              <a:gd name="T34" fmla="*/ 2147483647 w 423"/>
              <a:gd name="T35" fmla="*/ 2147483647 h 210"/>
              <a:gd name="T36" fmla="*/ 2147483647 w 423"/>
              <a:gd name="T37" fmla="*/ 2147483647 h 210"/>
              <a:gd name="T38" fmla="*/ 2147483647 w 423"/>
              <a:gd name="T39" fmla="*/ 2147483647 h 210"/>
              <a:gd name="T40" fmla="*/ 2147483647 w 423"/>
              <a:gd name="T41" fmla="*/ 2147483647 h 210"/>
              <a:gd name="T42" fmla="*/ 2147483647 w 423"/>
              <a:gd name="T43" fmla="*/ 2147483647 h 210"/>
              <a:gd name="T44" fmla="*/ 2147483647 w 423"/>
              <a:gd name="T45" fmla="*/ 2147483647 h 210"/>
              <a:gd name="T46" fmla="*/ 2147483647 w 423"/>
              <a:gd name="T47" fmla="*/ 2147483647 h 210"/>
              <a:gd name="T48" fmla="*/ 2147483647 w 423"/>
              <a:gd name="T49" fmla="*/ 2147483647 h 210"/>
              <a:gd name="T50" fmla="*/ 2147483647 w 423"/>
              <a:gd name="T51" fmla="*/ 2147483647 h 210"/>
              <a:gd name="T52" fmla="*/ 2147483647 w 423"/>
              <a:gd name="T53" fmla="*/ 2147483647 h 210"/>
              <a:gd name="T54" fmla="*/ 2147483647 w 423"/>
              <a:gd name="T55" fmla="*/ 2147483647 h 210"/>
              <a:gd name="T56" fmla="*/ 2147483647 w 423"/>
              <a:gd name="T57" fmla="*/ 2147483647 h 210"/>
              <a:gd name="T58" fmla="*/ 2147483647 w 423"/>
              <a:gd name="T59" fmla="*/ 2147483647 h 210"/>
              <a:gd name="T60" fmla="*/ 2147483647 w 423"/>
              <a:gd name="T61" fmla="*/ 2147483647 h 210"/>
              <a:gd name="T62" fmla="*/ 2147483647 w 423"/>
              <a:gd name="T63" fmla="*/ 2147483647 h 210"/>
              <a:gd name="T64" fmla="*/ 2147483647 w 423"/>
              <a:gd name="T65" fmla="*/ 2147483647 h 210"/>
              <a:gd name="T66" fmla="*/ 2147483647 w 423"/>
              <a:gd name="T67" fmla="*/ 2147483647 h 210"/>
              <a:gd name="T68" fmla="*/ 2147483647 w 423"/>
              <a:gd name="T69" fmla="*/ 2147483647 h 210"/>
              <a:gd name="T70" fmla="*/ 2147483647 w 423"/>
              <a:gd name="T71" fmla="*/ 2147483647 h 210"/>
              <a:gd name="T72" fmla="*/ 2147483647 w 423"/>
              <a:gd name="T73" fmla="*/ 2147483647 h 210"/>
              <a:gd name="T74" fmla="*/ 2147483647 w 423"/>
              <a:gd name="T75" fmla="*/ 2147483647 h 210"/>
              <a:gd name="T76" fmla="*/ 2147483647 w 423"/>
              <a:gd name="T77" fmla="*/ 2147483647 h 210"/>
              <a:gd name="T78" fmla="*/ 2147483647 w 423"/>
              <a:gd name="T79" fmla="*/ 2147483647 h 210"/>
              <a:gd name="T80" fmla="*/ 2147483647 w 423"/>
              <a:gd name="T81" fmla="*/ 2147483647 h 210"/>
              <a:gd name="T82" fmla="*/ 2147483647 w 423"/>
              <a:gd name="T83" fmla="*/ 2147483647 h 210"/>
              <a:gd name="T84" fmla="*/ 2147483647 w 423"/>
              <a:gd name="T85" fmla="*/ 2147483647 h 210"/>
              <a:gd name="T86" fmla="*/ 2147483647 w 423"/>
              <a:gd name="T87" fmla="*/ 2147483647 h 210"/>
              <a:gd name="T88" fmla="*/ 2147483647 w 423"/>
              <a:gd name="T89" fmla="*/ 2147483647 h 210"/>
              <a:gd name="T90" fmla="*/ 2147483647 w 423"/>
              <a:gd name="T91" fmla="*/ 2147483647 h 210"/>
              <a:gd name="T92" fmla="*/ 2147483647 w 423"/>
              <a:gd name="T93" fmla="*/ 2147483647 h 210"/>
              <a:gd name="T94" fmla="*/ 2147483647 w 423"/>
              <a:gd name="T95" fmla="*/ 2147483647 h 210"/>
              <a:gd name="T96" fmla="*/ 2147483647 w 423"/>
              <a:gd name="T97" fmla="*/ 2147483647 h 210"/>
              <a:gd name="T98" fmla="*/ 2147483647 w 423"/>
              <a:gd name="T99" fmla="*/ 0 h 210"/>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423"/>
              <a:gd name="T151" fmla="*/ 0 h 210"/>
              <a:gd name="T152" fmla="*/ 423 w 423"/>
              <a:gd name="T153" fmla="*/ 210 h 210"/>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423" h="210">
                <a:moveTo>
                  <a:pt x="0" y="210"/>
                </a:moveTo>
                <a:lnTo>
                  <a:pt x="4" y="209"/>
                </a:lnTo>
                <a:lnTo>
                  <a:pt x="9" y="208"/>
                </a:lnTo>
                <a:lnTo>
                  <a:pt x="13" y="207"/>
                </a:lnTo>
                <a:lnTo>
                  <a:pt x="17" y="206"/>
                </a:lnTo>
                <a:lnTo>
                  <a:pt x="22" y="205"/>
                </a:lnTo>
                <a:lnTo>
                  <a:pt x="26" y="204"/>
                </a:lnTo>
                <a:lnTo>
                  <a:pt x="30" y="202"/>
                </a:lnTo>
                <a:lnTo>
                  <a:pt x="34" y="201"/>
                </a:lnTo>
                <a:lnTo>
                  <a:pt x="39" y="199"/>
                </a:lnTo>
                <a:lnTo>
                  <a:pt x="43" y="198"/>
                </a:lnTo>
                <a:lnTo>
                  <a:pt x="47" y="196"/>
                </a:lnTo>
                <a:lnTo>
                  <a:pt x="51" y="195"/>
                </a:lnTo>
                <a:lnTo>
                  <a:pt x="56" y="193"/>
                </a:lnTo>
                <a:lnTo>
                  <a:pt x="60" y="191"/>
                </a:lnTo>
                <a:lnTo>
                  <a:pt x="64" y="189"/>
                </a:lnTo>
                <a:lnTo>
                  <a:pt x="69" y="188"/>
                </a:lnTo>
                <a:lnTo>
                  <a:pt x="73" y="186"/>
                </a:lnTo>
                <a:lnTo>
                  <a:pt x="77" y="184"/>
                </a:lnTo>
                <a:lnTo>
                  <a:pt x="81" y="182"/>
                </a:lnTo>
                <a:lnTo>
                  <a:pt x="86" y="179"/>
                </a:lnTo>
                <a:lnTo>
                  <a:pt x="90" y="177"/>
                </a:lnTo>
                <a:lnTo>
                  <a:pt x="94" y="175"/>
                </a:lnTo>
                <a:lnTo>
                  <a:pt x="98" y="173"/>
                </a:lnTo>
                <a:lnTo>
                  <a:pt x="103" y="170"/>
                </a:lnTo>
                <a:lnTo>
                  <a:pt x="107" y="168"/>
                </a:lnTo>
                <a:lnTo>
                  <a:pt x="111" y="165"/>
                </a:lnTo>
                <a:lnTo>
                  <a:pt x="116" y="163"/>
                </a:lnTo>
                <a:lnTo>
                  <a:pt x="120" y="160"/>
                </a:lnTo>
                <a:lnTo>
                  <a:pt x="124" y="158"/>
                </a:lnTo>
                <a:lnTo>
                  <a:pt x="128" y="155"/>
                </a:lnTo>
                <a:lnTo>
                  <a:pt x="133" y="152"/>
                </a:lnTo>
                <a:lnTo>
                  <a:pt x="137" y="150"/>
                </a:lnTo>
                <a:lnTo>
                  <a:pt x="141" y="147"/>
                </a:lnTo>
                <a:lnTo>
                  <a:pt x="145" y="144"/>
                </a:lnTo>
                <a:lnTo>
                  <a:pt x="150" y="141"/>
                </a:lnTo>
                <a:lnTo>
                  <a:pt x="154" y="138"/>
                </a:lnTo>
                <a:lnTo>
                  <a:pt x="158" y="135"/>
                </a:lnTo>
                <a:lnTo>
                  <a:pt x="163" y="132"/>
                </a:lnTo>
                <a:lnTo>
                  <a:pt x="167" y="129"/>
                </a:lnTo>
                <a:lnTo>
                  <a:pt x="171" y="126"/>
                </a:lnTo>
                <a:lnTo>
                  <a:pt x="175" y="123"/>
                </a:lnTo>
                <a:lnTo>
                  <a:pt x="180" y="120"/>
                </a:lnTo>
                <a:lnTo>
                  <a:pt x="184" y="117"/>
                </a:lnTo>
                <a:lnTo>
                  <a:pt x="188" y="114"/>
                </a:lnTo>
                <a:lnTo>
                  <a:pt x="192" y="111"/>
                </a:lnTo>
                <a:lnTo>
                  <a:pt x="197" y="108"/>
                </a:lnTo>
                <a:lnTo>
                  <a:pt x="201" y="105"/>
                </a:lnTo>
                <a:lnTo>
                  <a:pt x="205" y="102"/>
                </a:lnTo>
                <a:lnTo>
                  <a:pt x="210" y="99"/>
                </a:lnTo>
                <a:lnTo>
                  <a:pt x="214" y="96"/>
                </a:lnTo>
                <a:lnTo>
                  <a:pt x="218" y="93"/>
                </a:lnTo>
                <a:lnTo>
                  <a:pt x="222" y="90"/>
                </a:lnTo>
                <a:lnTo>
                  <a:pt x="227" y="87"/>
                </a:lnTo>
                <a:lnTo>
                  <a:pt x="231" y="84"/>
                </a:lnTo>
                <a:lnTo>
                  <a:pt x="235" y="81"/>
                </a:lnTo>
                <a:lnTo>
                  <a:pt x="239" y="78"/>
                </a:lnTo>
                <a:lnTo>
                  <a:pt x="244" y="75"/>
                </a:lnTo>
                <a:lnTo>
                  <a:pt x="248" y="72"/>
                </a:lnTo>
                <a:lnTo>
                  <a:pt x="252" y="69"/>
                </a:lnTo>
                <a:lnTo>
                  <a:pt x="257" y="66"/>
                </a:lnTo>
                <a:lnTo>
                  <a:pt x="261" y="64"/>
                </a:lnTo>
                <a:lnTo>
                  <a:pt x="265" y="61"/>
                </a:lnTo>
                <a:lnTo>
                  <a:pt x="269" y="58"/>
                </a:lnTo>
                <a:lnTo>
                  <a:pt x="274" y="56"/>
                </a:lnTo>
                <a:lnTo>
                  <a:pt x="278" y="53"/>
                </a:lnTo>
                <a:lnTo>
                  <a:pt x="282" y="50"/>
                </a:lnTo>
                <a:lnTo>
                  <a:pt x="286" y="48"/>
                </a:lnTo>
                <a:lnTo>
                  <a:pt x="291" y="46"/>
                </a:lnTo>
                <a:lnTo>
                  <a:pt x="295" y="43"/>
                </a:lnTo>
                <a:lnTo>
                  <a:pt x="299" y="41"/>
                </a:lnTo>
                <a:lnTo>
                  <a:pt x="304" y="39"/>
                </a:lnTo>
                <a:lnTo>
                  <a:pt x="308" y="37"/>
                </a:lnTo>
                <a:lnTo>
                  <a:pt x="312" y="34"/>
                </a:lnTo>
                <a:lnTo>
                  <a:pt x="316" y="32"/>
                </a:lnTo>
                <a:lnTo>
                  <a:pt x="321" y="30"/>
                </a:lnTo>
                <a:lnTo>
                  <a:pt x="325" y="28"/>
                </a:lnTo>
                <a:lnTo>
                  <a:pt x="329" y="27"/>
                </a:lnTo>
                <a:lnTo>
                  <a:pt x="334" y="25"/>
                </a:lnTo>
                <a:lnTo>
                  <a:pt x="338" y="23"/>
                </a:lnTo>
                <a:lnTo>
                  <a:pt x="342" y="21"/>
                </a:lnTo>
                <a:lnTo>
                  <a:pt x="346" y="20"/>
                </a:lnTo>
                <a:lnTo>
                  <a:pt x="351" y="18"/>
                </a:lnTo>
                <a:lnTo>
                  <a:pt x="355" y="17"/>
                </a:lnTo>
                <a:lnTo>
                  <a:pt x="359" y="15"/>
                </a:lnTo>
                <a:lnTo>
                  <a:pt x="363" y="14"/>
                </a:lnTo>
                <a:lnTo>
                  <a:pt x="368" y="12"/>
                </a:lnTo>
                <a:lnTo>
                  <a:pt x="372" y="11"/>
                </a:lnTo>
                <a:lnTo>
                  <a:pt x="376" y="10"/>
                </a:lnTo>
                <a:lnTo>
                  <a:pt x="381" y="9"/>
                </a:lnTo>
                <a:lnTo>
                  <a:pt x="385" y="8"/>
                </a:lnTo>
                <a:lnTo>
                  <a:pt x="389" y="6"/>
                </a:lnTo>
                <a:lnTo>
                  <a:pt x="393" y="5"/>
                </a:lnTo>
                <a:lnTo>
                  <a:pt x="398" y="4"/>
                </a:lnTo>
                <a:lnTo>
                  <a:pt x="402" y="4"/>
                </a:lnTo>
                <a:lnTo>
                  <a:pt x="406" y="3"/>
                </a:lnTo>
                <a:lnTo>
                  <a:pt x="410" y="2"/>
                </a:lnTo>
                <a:lnTo>
                  <a:pt x="415" y="1"/>
                </a:lnTo>
                <a:lnTo>
                  <a:pt x="419" y="0"/>
                </a:lnTo>
                <a:lnTo>
                  <a:pt x="423" y="0"/>
                </a:lnTo>
              </a:path>
            </a:pathLst>
          </a:custGeom>
          <a:noFill/>
          <a:ln w="635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9650" name="Freeform 322"/>
          <p:cNvSpPr>
            <a:spLocks/>
          </p:cNvSpPr>
          <p:nvPr/>
        </p:nvSpPr>
        <p:spPr bwMode="auto">
          <a:xfrm>
            <a:off x="5756275" y="4443413"/>
            <a:ext cx="2963863" cy="1471612"/>
          </a:xfrm>
          <a:custGeom>
            <a:avLst/>
            <a:gdLst>
              <a:gd name="T0" fmla="*/ 2147483647 w 423"/>
              <a:gd name="T1" fmla="*/ 2147483647 h 210"/>
              <a:gd name="T2" fmla="*/ 2147483647 w 423"/>
              <a:gd name="T3" fmla="*/ 2147483647 h 210"/>
              <a:gd name="T4" fmla="*/ 2147483647 w 423"/>
              <a:gd name="T5" fmla="*/ 2147483647 h 210"/>
              <a:gd name="T6" fmla="*/ 2147483647 w 423"/>
              <a:gd name="T7" fmla="*/ 2147483647 h 210"/>
              <a:gd name="T8" fmla="*/ 2147483647 w 423"/>
              <a:gd name="T9" fmla="*/ 2147483647 h 210"/>
              <a:gd name="T10" fmla="*/ 2147483647 w 423"/>
              <a:gd name="T11" fmla="*/ 2147483647 h 210"/>
              <a:gd name="T12" fmla="*/ 2147483647 w 423"/>
              <a:gd name="T13" fmla="*/ 2147483647 h 210"/>
              <a:gd name="T14" fmla="*/ 2147483647 w 423"/>
              <a:gd name="T15" fmla="*/ 2147483647 h 210"/>
              <a:gd name="T16" fmla="*/ 2147483647 w 423"/>
              <a:gd name="T17" fmla="*/ 2147483647 h 210"/>
              <a:gd name="T18" fmla="*/ 2147483647 w 423"/>
              <a:gd name="T19" fmla="*/ 2147483647 h 210"/>
              <a:gd name="T20" fmla="*/ 2147483647 w 423"/>
              <a:gd name="T21" fmla="*/ 2147483647 h 210"/>
              <a:gd name="T22" fmla="*/ 2147483647 w 423"/>
              <a:gd name="T23" fmla="*/ 2147483647 h 210"/>
              <a:gd name="T24" fmla="*/ 2147483647 w 423"/>
              <a:gd name="T25" fmla="*/ 2147483647 h 210"/>
              <a:gd name="T26" fmla="*/ 2147483647 w 423"/>
              <a:gd name="T27" fmla="*/ 2147483647 h 210"/>
              <a:gd name="T28" fmla="*/ 2147483647 w 423"/>
              <a:gd name="T29" fmla="*/ 2147483647 h 210"/>
              <a:gd name="T30" fmla="*/ 2147483647 w 423"/>
              <a:gd name="T31" fmla="*/ 2147483647 h 210"/>
              <a:gd name="T32" fmla="*/ 2147483647 w 423"/>
              <a:gd name="T33" fmla="*/ 2147483647 h 210"/>
              <a:gd name="T34" fmla="*/ 2147483647 w 423"/>
              <a:gd name="T35" fmla="*/ 2147483647 h 210"/>
              <a:gd name="T36" fmla="*/ 2147483647 w 423"/>
              <a:gd name="T37" fmla="*/ 2147483647 h 210"/>
              <a:gd name="T38" fmla="*/ 2147483647 w 423"/>
              <a:gd name="T39" fmla="*/ 2147483647 h 210"/>
              <a:gd name="T40" fmla="*/ 2147483647 w 423"/>
              <a:gd name="T41" fmla="*/ 2147483647 h 210"/>
              <a:gd name="T42" fmla="*/ 2147483647 w 423"/>
              <a:gd name="T43" fmla="*/ 2147483647 h 210"/>
              <a:gd name="T44" fmla="*/ 2147483647 w 423"/>
              <a:gd name="T45" fmla="*/ 2147483647 h 210"/>
              <a:gd name="T46" fmla="*/ 2147483647 w 423"/>
              <a:gd name="T47" fmla="*/ 2147483647 h 210"/>
              <a:gd name="T48" fmla="*/ 2147483647 w 423"/>
              <a:gd name="T49" fmla="*/ 2147483647 h 210"/>
              <a:gd name="T50" fmla="*/ 2147483647 w 423"/>
              <a:gd name="T51" fmla="*/ 2147483647 h 210"/>
              <a:gd name="T52" fmla="*/ 2147483647 w 423"/>
              <a:gd name="T53" fmla="*/ 2147483647 h 210"/>
              <a:gd name="T54" fmla="*/ 2147483647 w 423"/>
              <a:gd name="T55" fmla="*/ 2147483647 h 210"/>
              <a:gd name="T56" fmla="*/ 2147483647 w 423"/>
              <a:gd name="T57" fmla="*/ 2147483647 h 210"/>
              <a:gd name="T58" fmla="*/ 2147483647 w 423"/>
              <a:gd name="T59" fmla="*/ 2147483647 h 210"/>
              <a:gd name="T60" fmla="*/ 2147483647 w 423"/>
              <a:gd name="T61" fmla="*/ 2147483647 h 210"/>
              <a:gd name="T62" fmla="*/ 2147483647 w 423"/>
              <a:gd name="T63" fmla="*/ 2147483647 h 210"/>
              <a:gd name="T64" fmla="*/ 2147483647 w 423"/>
              <a:gd name="T65" fmla="*/ 2147483647 h 210"/>
              <a:gd name="T66" fmla="*/ 2147483647 w 423"/>
              <a:gd name="T67" fmla="*/ 2147483647 h 210"/>
              <a:gd name="T68" fmla="*/ 2147483647 w 423"/>
              <a:gd name="T69" fmla="*/ 2147483647 h 210"/>
              <a:gd name="T70" fmla="*/ 2147483647 w 423"/>
              <a:gd name="T71" fmla="*/ 2147483647 h 210"/>
              <a:gd name="T72" fmla="*/ 2147483647 w 423"/>
              <a:gd name="T73" fmla="*/ 2147483647 h 210"/>
              <a:gd name="T74" fmla="*/ 2147483647 w 423"/>
              <a:gd name="T75" fmla="*/ 2147483647 h 210"/>
              <a:gd name="T76" fmla="*/ 2147483647 w 423"/>
              <a:gd name="T77" fmla="*/ 2147483647 h 210"/>
              <a:gd name="T78" fmla="*/ 2147483647 w 423"/>
              <a:gd name="T79" fmla="*/ 2147483647 h 210"/>
              <a:gd name="T80" fmla="*/ 2147483647 w 423"/>
              <a:gd name="T81" fmla="*/ 2147483647 h 210"/>
              <a:gd name="T82" fmla="*/ 2147483647 w 423"/>
              <a:gd name="T83" fmla="*/ 2147483647 h 210"/>
              <a:gd name="T84" fmla="*/ 2147483647 w 423"/>
              <a:gd name="T85" fmla="*/ 2147483647 h 210"/>
              <a:gd name="T86" fmla="*/ 2147483647 w 423"/>
              <a:gd name="T87" fmla="*/ 2147483647 h 210"/>
              <a:gd name="T88" fmla="*/ 2147483647 w 423"/>
              <a:gd name="T89" fmla="*/ 2147483647 h 210"/>
              <a:gd name="T90" fmla="*/ 2147483647 w 423"/>
              <a:gd name="T91" fmla="*/ 2147483647 h 210"/>
              <a:gd name="T92" fmla="*/ 2147483647 w 423"/>
              <a:gd name="T93" fmla="*/ 2147483647 h 210"/>
              <a:gd name="T94" fmla="*/ 2147483647 w 423"/>
              <a:gd name="T95" fmla="*/ 2147483647 h 210"/>
              <a:gd name="T96" fmla="*/ 2147483647 w 423"/>
              <a:gd name="T97" fmla="*/ 2147483647 h 210"/>
              <a:gd name="T98" fmla="*/ 2147483647 w 423"/>
              <a:gd name="T99" fmla="*/ 0 h 210"/>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423"/>
              <a:gd name="T151" fmla="*/ 0 h 210"/>
              <a:gd name="T152" fmla="*/ 423 w 423"/>
              <a:gd name="T153" fmla="*/ 210 h 210"/>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423" h="210">
                <a:moveTo>
                  <a:pt x="0" y="210"/>
                </a:moveTo>
                <a:lnTo>
                  <a:pt x="4" y="208"/>
                </a:lnTo>
                <a:lnTo>
                  <a:pt x="9" y="207"/>
                </a:lnTo>
                <a:lnTo>
                  <a:pt x="13" y="206"/>
                </a:lnTo>
                <a:lnTo>
                  <a:pt x="17" y="204"/>
                </a:lnTo>
                <a:lnTo>
                  <a:pt x="22" y="203"/>
                </a:lnTo>
                <a:lnTo>
                  <a:pt x="26" y="201"/>
                </a:lnTo>
                <a:lnTo>
                  <a:pt x="30" y="200"/>
                </a:lnTo>
                <a:lnTo>
                  <a:pt x="34" y="198"/>
                </a:lnTo>
                <a:lnTo>
                  <a:pt x="39" y="196"/>
                </a:lnTo>
                <a:lnTo>
                  <a:pt x="43" y="194"/>
                </a:lnTo>
                <a:lnTo>
                  <a:pt x="47" y="193"/>
                </a:lnTo>
                <a:lnTo>
                  <a:pt x="51" y="191"/>
                </a:lnTo>
                <a:lnTo>
                  <a:pt x="56" y="189"/>
                </a:lnTo>
                <a:lnTo>
                  <a:pt x="60" y="187"/>
                </a:lnTo>
                <a:lnTo>
                  <a:pt x="64" y="184"/>
                </a:lnTo>
                <a:lnTo>
                  <a:pt x="69" y="182"/>
                </a:lnTo>
                <a:lnTo>
                  <a:pt x="73" y="180"/>
                </a:lnTo>
                <a:lnTo>
                  <a:pt x="77" y="178"/>
                </a:lnTo>
                <a:lnTo>
                  <a:pt x="81" y="175"/>
                </a:lnTo>
                <a:lnTo>
                  <a:pt x="86" y="173"/>
                </a:lnTo>
                <a:lnTo>
                  <a:pt x="90" y="171"/>
                </a:lnTo>
                <a:lnTo>
                  <a:pt x="94" y="168"/>
                </a:lnTo>
                <a:lnTo>
                  <a:pt x="98" y="165"/>
                </a:lnTo>
                <a:lnTo>
                  <a:pt x="103" y="163"/>
                </a:lnTo>
                <a:lnTo>
                  <a:pt x="107" y="160"/>
                </a:lnTo>
                <a:lnTo>
                  <a:pt x="111" y="157"/>
                </a:lnTo>
                <a:lnTo>
                  <a:pt x="116" y="155"/>
                </a:lnTo>
                <a:lnTo>
                  <a:pt x="120" y="152"/>
                </a:lnTo>
                <a:lnTo>
                  <a:pt x="124" y="149"/>
                </a:lnTo>
                <a:lnTo>
                  <a:pt x="128" y="146"/>
                </a:lnTo>
                <a:lnTo>
                  <a:pt x="133" y="143"/>
                </a:lnTo>
                <a:lnTo>
                  <a:pt x="137" y="140"/>
                </a:lnTo>
                <a:lnTo>
                  <a:pt x="141" y="137"/>
                </a:lnTo>
                <a:lnTo>
                  <a:pt x="145" y="134"/>
                </a:lnTo>
                <a:lnTo>
                  <a:pt x="150" y="131"/>
                </a:lnTo>
                <a:lnTo>
                  <a:pt x="154" y="128"/>
                </a:lnTo>
                <a:lnTo>
                  <a:pt x="158" y="125"/>
                </a:lnTo>
                <a:lnTo>
                  <a:pt x="163" y="122"/>
                </a:lnTo>
                <a:lnTo>
                  <a:pt x="167" y="119"/>
                </a:lnTo>
                <a:lnTo>
                  <a:pt x="171" y="116"/>
                </a:lnTo>
                <a:lnTo>
                  <a:pt x="175" y="112"/>
                </a:lnTo>
                <a:lnTo>
                  <a:pt x="180" y="109"/>
                </a:lnTo>
                <a:lnTo>
                  <a:pt x="184" y="106"/>
                </a:lnTo>
                <a:lnTo>
                  <a:pt x="188" y="103"/>
                </a:lnTo>
                <a:lnTo>
                  <a:pt x="192" y="100"/>
                </a:lnTo>
                <a:lnTo>
                  <a:pt x="197" y="97"/>
                </a:lnTo>
                <a:lnTo>
                  <a:pt x="201" y="94"/>
                </a:lnTo>
                <a:lnTo>
                  <a:pt x="205" y="91"/>
                </a:lnTo>
                <a:lnTo>
                  <a:pt x="210" y="88"/>
                </a:lnTo>
                <a:lnTo>
                  <a:pt x="214" y="85"/>
                </a:lnTo>
                <a:lnTo>
                  <a:pt x="218" y="82"/>
                </a:lnTo>
                <a:lnTo>
                  <a:pt x="222" y="79"/>
                </a:lnTo>
                <a:lnTo>
                  <a:pt x="227" y="76"/>
                </a:lnTo>
                <a:lnTo>
                  <a:pt x="231" y="73"/>
                </a:lnTo>
                <a:lnTo>
                  <a:pt x="235" y="70"/>
                </a:lnTo>
                <a:lnTo>
                  <a:pt x="239" y="67"/>
                </a:lnTo>
                <a:lnTo>
                  <a:pt x="244" y="65"/>
                </a:lnTo>
                <a:lnTo>
                  <a:pt x="248" y="62"/>
                </a:lnTo>
                <a:lnTo>
                  <a:pt x="252" y="59"/>
                </a:lnTo>
                <a:lnTo>
                  <a:pt x="257" y="57"/>
                </a:lnTo>
                <a:lnTo>
                  <a:pt x="261" y="54"/>
                </a:lnTo>
                <a:lnTo>
                  <a:pt x="265" y="52"/>
                </a:lnTo>
                <a:lnTo>
                  <a:pt x="269" y="49"/>
                </a:lnTo>
                <a:lnTo>
                  <a:pt x="274" y="47"/>
                </a:lnTo>
                <a:lnTo>
                  <a:pt x="278" y="45"/>
                </a:lnTo>
                <a:lnTo>
                  <a:pt x="282" y="42"/>
                </a:lnTo>
                <a:lnTo>
                  <a:pt x="286" y="40"/>
                </a:lnTo>
                <a:lnTo>
                  <a:pt x="291" y="38"/>
                </a:lnTo>
                <a:lnTo>
                  <a:pt x="295" y="36"/>
                </a:lnTo>
                <a:lnTo>
                  <a:pt x="299" y="34"/>
                </a:lnTo>
                <a:lnTo>
                  <a:pt x="304" y="32"/>
                </a:lnTo>
                <a:lnTo>
                  <a:pt x="308" y="30"/>
                </a:lnTo>
                <a:lnTo>
                  <a:pt x="312" y="28"/>
                </a:lnTo>
                <a:lnTo>
                  <a:pt x="316" y="26"/>
                </a:lnTo>
                <a:lnTo>
                  <a:pt x="321" y="25"/>
                </a:lnTo>
                <a:lnTo>
                  <a:pt x="325" y="23"/>
                </a:lnTo>
                <a:lnTo>
                  <a:pt x="329" y="22"/>
                </a:lnTo>
                <a:lnTo>
                  <a:pt x="334" y="20"/>
                </a:lnTo>
                <a:lnTo>
                  <a:pt x="338" y="19"/>
                </a:lnTo>
                <a:lnTo>
                  <a:pt x="342" y="17"/>
                </a:lnTo>
                <a:lnTo>
                  <a:pt x="346" y="16"/>
                </a:lnTo>
                <a:lnTo>
                  <a:pt x="351" y="15"/>
                </a:lnTo>
                <a:lnTo>
                  <a:pt x="355" y="13"/>
                </a:lnTo>
                <a:lnTo>
                  <a:pt x="359" y="12"/>
                </a:lnTo>
                <a:lnTo>
                  <a:pt x="363" y="11"/>
                </a:lnTo>
                <a:lnTo>
                  <a:pt x="368" y="10"/>
                </a:lnTo>
                <a:lnTo>
                  <a:pt x="372" y="9"/>
                </a:lnTo>
                <a:lnTo>
                  <a:pt x="376" y="8"/>
                </a:lnTo>
                <a:lnTo>
                  <a:pt x="381" y="7"/>
                </a:lnTo>
                <a:lnTo>
                  <a:pt x="385" y="6"/>
                </a:lnTo>
                <a:lnTo>
                  <a:pt x="389" y="5"/>
                </a:lnTo>
                <a:lnTo>
                  <a:pt x="393" y="5"/>
                </a:lnTo>
                <a:lnTo>
                  <a:pt x="398" y="4"/>
                </a:lnTo>
                <a:lnTo>
                  <a:pt x="402" y="3"/>
                </a:lnTo>
                <a:lnTo>
                  <a:pt x="406" y="3"/>
                </a:lnTo>
                <a:lnTo>
                  <a:pt x="410" y="2"/>
                </a:lnTo>
                <a:lnTo>
                  <a:pt x="415" y="1"/>
                </a:lnTo>
                <a:lnTo>
                  <a:pt x="419" y="1"/>
                </a:lnTo>
                <a:lnTo>
                  <a:pt x="423" y="0"/>
                </a:lnTo>
              </a:path>
            </a:pathLst>
          </a:custGeom>
          <a:noFill/>
          <a:ln w="635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9651" name="Freeform 323"/>
          <p:cNvSpPr>
            <a:spLocks/>
          </p:cNvSpPr>
          <p:nvPr/>
        </p:nvSpPr>
        <p:spPr bwMode="auto">
          <a:xfrm>
            <a:off x="5756275" y="4506913"/>
            <a:ext cx="2963863" cy="1346200"/>
          </a:xfrm>
          <a:custGeom>
            <a:avLst/>
            <a:gdLst>
              <a:gd name="T0" fmla="*/ 2147483647 w 423"/>
              <a:gd name="T1" fmla="*/ 2147483647 h 192"/>
              <a:gd name="T2" fmla="*/ 2147483647 w 423"/>
              <a:gd name="T3" fmla="*/ 2147483647 h 192"/>
              <a:gd name="T4" fmla="*/ 2147483647 w 423"/>
              <a:gd name="T5" fmla="*/ 2147483647 h 192"/>
              <a:gd name="T6" fmla="*/ 2147483647 w 423"/>
              <a:gd name="T7" fmla="*/ 2147483647 h 192"/>
              <a:gd name="T8" fmla="*/ 2147483647 w 423"/>
              <a:gd name="T9" fmla="*/ 2147483647 h 192"/>
              <a:gd name="T10" fmla="*/ 2147483647 w 423"/>
              <a:gd name="T11" fmla="*/ 2147483647 h 192"/>
              <a:gd name="T12" fmla="*/ 2147483647 w 423"/>
              <a:gd name="T13" fmla="*/ 2147483647 h 192"/>
              <a:gd name="T14" fmla="*/ 2147483647 w 423"/>
              <a:gd name="T15" fmla="*/ 2147483647 h 192"/>
              <a:gd name="T16" fmla="*/ 2147483647 w 423"/>
              <a:gd name="T17" fmla="*/ 2147483647 h 192"/>
              <a:gd name="T18" fmla="*/ 2147483647 w 423"/>
              <a:gd name="T19" fmla="*/ 2147483647 h 192"/>
              <a:gd name="T20" fmla="*/ 2147483647 w 423"/>
              <a:gd name="T21" fmla="*/ 2147483647 h 192"/>
              <a:gd name="T22" fmla="*/ 2147483647 w 423"/>
              <a:gd name="T23" fmla="*/ 2147483647 h 192"/>
              <a:gd name="T24" fmla="*/ 2147483647 w 423"/>
              <a:gd name="T25" fmla="*/ 2147483647 h 192"/>
              <a:gd name="T26" fmla="*/ 2147483647 w 423"/>
              <a:gd name="T27" fmla="*/ 2147483647 h 192"/>
              <a:gd name="T28" fmla="*/ 2147483647 w 423"/>
              <a:gd name="T29" fmla="*/ 2147483647 h 192"/>
              <a:gd name="T30" fmla="*/ 2147483647 w 423"/>
              <a:gd name="T31" fmla="*/ 2147483647 h 192"/>
              <a:gd name="T32" fmla="*/ 2147483647 w 423"/>
              <a:gd name="T33" fmla="*/ 2147483647 h 192"/>
              <a:gd name="T34" fmla="*/ 2147483647 w 423"/>
              <a:gd name="T35" fmla="*/ 2147483647 h 192"/>
              <a:gd name="T36" fmla="*/ 2147483647 w 423"/>
              <a:gd name="T37" fmla="*/ 2147483647 h 192"/>
              <a:gd name="T38" fmla="*/ 2147483647 w 423"/>
              <a:gd name="T39" fmla="*/ 2147483647 h 192"/>
              <a:gd name="T40" fmla="*/ 2147483647 w 423"/>
              <a:gd name="T41" fmla="*/ 2147483647 h 192"/>
              <a:gd name="T42" fmla="*/ 2147483647 w 423"/>
              <a:gd name="T43" fmla="*/ 2147483647 h 192"/>
              <a:gd name="T44" fmla="*/ 2147483647 w 423"/>
              <a:gd name="T45" fmla="*/ 2147483647 h 192"/>
              <a:gd name="T46" fmla="*/ 2147483647 w 423"/>
              <a:gd name="T47" fmla="*/ 2147483647 h 192"/>
              <a:gd name="T48" fmla="*/ 2147483647 w 423"/>
              <a:gd name="T49" fmla="*/ 2147483647 h 192"/>
              <a:gd name="T50" fmla="*/ 2147483647 w 423"/>
              <a:gd name="T51" fmla="*/ 2147483647 h 192"/>
              <a:gd name="T52" fmla="*/ 2147483647 w 423"/>
              <a:gd name="T53" fmla="*/ 2147483647 h 192"/>
              <a:gd name="T54" fmla="*/ 2147483647 w 423"/>
              <a:gd name="T55" fmla="*/ 2147483647 h 192"/>
              <a:gd name="T56" fmla="*/ 2147483647 w 423"/>
              <a:gd name="T57" fmla="*/ 2147483647 h 192"/>
              <a:gd name="T58" fmla="*/ 2147483647 w 423"/>
              <a:gd name="T59" fmla="*/ 2147483647 h 192"/>
              <a:gd name="T60" fmla="*/ 2147483647 w 423"/>
              <a:gd name="T61" fmla="*/ 2147483647 h 192"/>
              <a:gd name="T62" fmla="*/ 2147483647 w 423"/>
              <a:gd name="T63" fmla="*/ 2147483647 h 192"/>
              <a:gd name="T64" fmla="*/ 2147483647 w 423"/>
              <a:gd name="T65" fmla="*/ 2147483647 h 192"/>
              <a:gd name="T66" fmla="*/ 2147483647 w 423"/>
              <a:gd name="T67" fmla="*/ 2147483647 h 192"/>
              <a:gd name="T68" fmla="*/ 2147483647 w 423"/>
              <a:gd name="T69" fmla="*/ 2147483647 h 192"/>
              <a:gd name="T70" fmla="*/ 2147483647 w 423"/>
              <a:gd name="T71" fmla="*/ 2147483647 h 192"/>
              <a:gd name="T72" fmla="*/ 2147483647 w 423"/>
              <a:gd name="T73" fmla="*/ 2147483647 h 192"/>
              <a:gd name="T74" fmla="*/ 2147483647 w 423"/>
              <a:gd name="T75" fmla="*/ 2147483647 h 192"/>
              <a:gd name="T76" fmla="*/ 2147483647 w 423"/>
              <a:gd name="T77" fmla="*/ 2147483647 h 192"/>
              <a:gd name="T78" fmla="*/ 2147483647 w 423"/>
              <a:gd name="T79" fmla="*/ 2147483647 h 192"/>
              <a:gd name="T80" fmla="*/ 2147483647 w 423"/>
              <a:gd name="T81" fmla="*/ 2147483647 h 192"/>
              <a:gd name="T82" fmla="*/ 2147483647 w 423"/>
              <a:gd name="T83" fmla="*/ 2147483647 h 192"/>
              <a:gd name="T84" fmla="*/ 2147483647 w 423"/>
              <a:gd name="T85" fmla="*/ 2147483647 h 192"/>
              <a:gd name="T86" fmla="*/ 2147483647 w 423"/>
              <a:gd name="T87" fmla="*/ 2147483647 h 192"/>
              <a:gd name="T88" fmla="*/ 2147483647 w 423"/>
              <a:gd name="T89" fmla="*/ 2147483647 h 192"/>
              <a:gd name="T90" fmla="*/ 2147483647 w 423"/>
              <a:gd name="T91" fmla="*/ 2147483647 h 192"/>
              <a:gd name="T92" fmla="*/ 2147483647 w 423"/>
              <a:gd name="T93" fmla="*/ 2147483647 h 192"/>
              <a:gd name="T94" fmla="*/ 2147483647 w 423"/>
              <a:gd name="T95" fmla="*/ 2147483647 h 192"/>
              <a:gd name="T96" fmla="*/ 2147483647 w 423"/>
              <a:gd name="T97" fmla="*/ 2147483647 h 192"/>
              <a:gd name="T98" fmla="*/ 2147483647 w 423"/>
              <a:gd name="T99" fmla="*/ 0 h 19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423"/>
              <a:gd name="T151" fmla="*/ 0 h 192"/>
              <a:gd name="T152" fmla="*/ 423 w 423"/>
              <a:gd name="T153" fmla="*/ 192 h 19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423" h="192">
                <a:moveTo>
                  <a:pt x="0" y="192"/>
                </a:moveTo>
                <a:lnTo>
                  <a:pt x="4" y="190"/>
                </a:lnTo>
                <a:lnTo>
                  <a:pt x="9" y="189"/>
                </a:lnTo>
                <a:lnTo>
                  <a:pt x="13" y="188"/>
                </a:lnTo>
                <a:lnTo>
                  <a:pt x="17" y="186"/>
                </a:lnTo>
                <a:lnTo>
                  <a:pt x="22" y="185"/>
                </a:lnTo>
                <a:lnTo>
                  <a:pt x="26" y="183"/>
                </a:lnTo>
                <a:lnTo>
                  <a:pt x="30" y="181"/>
                </a:lnTo>
                <a:lnTo>
                  <a:pt x="34" y="180"/>
                </a:lnTo>
                <a:lnTo>
                  <a:pt x="39" y="178"/>
                </a:lnTo>
                <a:lnTo>
                  <a:pt x="43" y="176"/>
                </a:lnTo>
                <a:lnTo>
                  <a:pt x="47" y="175"/>
                </a:lnTo>
                <a:lnTo>
                  <a:pt x="51" y="173"/>
                </a:lnTo>
                <a:lnTo>
                  <a:pt x="56" y="171"/>
                </a:lnTo>
                <a:lnTo>
                  <a:pt x="60" y="169"/>
                </a:lnTo>
                <a:lnTo>
                  <a:pt x="64" y="167"/>
                </a:lnTo>
                <a:lnTo>
                  <a:pt x="69" y="165"/>
                </a:lnTo>
                <a:lnTo>
                  <a:pt x="73" y="163"/>
                </a:lnTo>
                <a:lnTo>
                  <a:pt x="77" y="161"/>
                </a:lnTo>
                <a:lnTo>
                  <a:pt x="81" y="159"/>
                </a:lnTo>
                <a:lnTo>
                  <a:pt x="86" y="157"/>
                </a:lnTo>
                <a:lnTo>
                  <a:pt x="90" y="155"/>
                </a:lnTo>
                <a:lnTo>
                  <a:pt x="94" y="153"/>
                </a:lnTo>
                <a:lnTo>
                  <a:pt x="98" y="151"/>
                </a:lnTo>
                <a:lnTo>
                  <a:pt x="103" y="148"/>
                </a:lnTo>
                <a:lnTo>
                  <a:pt x="107" y="146"/>
                </a:lnTo>
                <a:lnTo>
                  <a:pt x="111" y="144"/>
                </a:lnTo>
                <a:lnTo>
                  <a:pt x="116" y="141"/>
                </a:lnTo>
                <a:lnTo>
                  <a:pt x="120" y="139"/>
                </a:lnTo>
                <a:lnTo>
                  <a:pt x="124" y="137"/>
                </a:lnTo>
                <a:lnTo>
                  <a:pt x="128" y="134"/>
                </a:lnTo>
                <a:lnTo>
                  <a:pt x="133" y="132"/>
                </a:lnTo>
                <a:lnTo>
                  <a:pt x="137" y="129"/>
                </a:lnTo>
                <a:lnTo>
                  <a:pt x="141" y="127"/>
                </a:lnTo>
                <a:lnTo>
                  <a:pt x="145" y="124"/>
                </a:lnTo>
                <a:lnTo>
                  <a:pt x="150" y="122"/>
                </a:lnTo>
                <a:lnTo>
                  <a:pt x="154" y="119"/>
                </a:lnTo>
                <a:lnTo>
                  <a:pt x="158" y="117"/>
                </a:lnTo>
                <a:lnTo>
                  <a:pt x="163" y="114"/>
                </a:lnTo>
                <a:lnTo>
                  <a:pt x="167" y="112"/>
                </a:lnTo>
                <a:lnTo>
                  <a:pt x="171" y="109"/>
                </a:lnTo>
                <a:lnTo>
                  <a:pt x="175" y="107"/>
                </a:lnTo>
                <a:lnTo>
                  <a:pt x="180" y="104"/>
                </a:lnTo>
                <a:lnTo>
                  <a:pt x="184" y="102"/>
                </a:lnTo>
                <a:lnTo>
                  <a:pt x="188" y="99"/>
                </a:lnTo>
                <a:lnTo>
                  <a:pt x="192" y="97"/>
                </a:lnTo>
                <a:lnTo>
                  <a:pt x="197" y="94"/>
                </a:lnTo>
                <a:lnTo>
                  <a:pt x="201" y="91"/>
                </a:lnTo>
                <a:lnTo>
                  <a:pt x="205" y="89"/>
                </a:lnTo>
                <a:lnTo>
                  <a:pt x="210" y="86"/>
                </a:lnTo>
                <a:lnTo>
                  <a:pt x="214" y="84"/>
                </a:lnTo>
                <a:lnTo>
                  <a:pt x="218" y="81"/>
                </a:lnTo>
                <a:lnTo>
                  <a:pt x="222" y="79"/>
                </a:lnTo>
                <a:lnTo>
                  <a:pt x="227" y="76"/>
                </a:lnTo>
                <a:lnTo>
                  <a:pt x="231" y="74"/>
                </a:lnTo>
                <a:lnTo>
                  <a:pt x="235" y="72"/>
                </a:lnTo>
                <a:lnTo>
                  <a:pt x="239" y="69"/>
                </a:lnTo>
                <a:lnTo>
                  <a:pt x="244" y="67"/>
                </a:lnTo>
                <a:lnTo>
                  <a:pt x="248" y="64"/>
                </a:lnTo>
                <a:lnTo>
                  <a:pt x="252" y="62"/>
                </a:lnTo>
                <a:lnTo>
                  <a:pt x="257" y="60"/>
                </a:lnTo>
                <a:lnTo>
                  <a:pt x="261" y="58"/>
                </a:lnTo>
                <a:lnTo>
                  <a:pt x="265" y="55"/>
                </a:lnTo>
                <a:lnTo>
                  <a:pt x="269" y="53"/>
                </a:lnTo>
                <a:lnTo>
                  <a:pt x="274" y="51"/>
                </a:lnTo>
                <a:lnTo>
                  <a:pt x="278" y="49"/>
                </a:lnTo>
                <a:lnTo>
                  <a:pt x="282" y="47"/>
                </a:lnTo>
                <a:lnTo>
                  <a:pt x="286" y="45"/>
                </a:lnTo>
                <a:lnTo>
                  <a:pt x="291" y="43"/>
                </a:lnTo>
                <a:lnTo>
                  <a:pt x="295" y="41"/>
                </a:lnTo>
                <a:lnTo>
                  <a:pt x="299" y="39"/>
                </a:lnTo>
                <a:lnTo>
                  <a:pt x="304" y="37"/>
                </a:lnTo>
                <a:lnTo>
                  <a:pt x="308" y="35"/>
                </a:lnTo>
                <a:lnTo>
                  <a:pt x="312" y="33"/>
                </a:lnTo>
                <a:lnTo>
                  <a:pt x="316" y="31"/>
                </a:lnTo>
                <a:lnTo>
                  <a:pt x="321" y="29"/>
                </a:lnTo>
                <a:lnTo>
                  <a:pt x="325" y="28"/>
                </a:lnTo>
                <a:lnTo>
                  <a:pt x="329" y="26"/>
                </a:lnTo>
                <a:lnTo>
                  <a:pt x="334" y="24"/>
                </a:lnTo>
                <a:lnTo>
                  <a:pt x="338" y="23"/>
                </a:lnTo>
                <a:lnTo>
                  <a:pt x="342" y="21"/>
                </a:lnTo>
                <a:lnTo>
                  <a:pt x="346" y="20"/>
                </a:lnTo>
                <a:lnTo>
                  <a:pt x="351" y="18"/>
                </a:lnTo>
                <a:lnTo>
                  <a:pt x="355" y="17"/>
                </a:lnTo>
                <a:lnTo>
                  <a:pt x="359" y="15"/>
                </a:lnTo>
                <a:lnTo>
                  <a:pt x="363" y="14"/>
                </a:lnTo>
                <a:lnTo>
                  <a:pt x="368" y="13"/>
                </a:lnTo>
                <a:lnTo>
                  <a:pt x="372" y="12"/>
                </a:lnTo>
                <a:lnTo>
                  <a:pt x="376" y="10"/>
                </a:lnTo>
                <a:lnTo>
                  <a:pt x="381" y="9"/>
                </a:lnTo>
                <a:lnTo>
                  <a:pt x="385" y="8"/>
                </a:lnTo>
                <a:lnTo>
                  <a:pt x="389" y="7"/>
                </a:lnTo>
                <a:lnTo>
                  <a:pt x="393" y="6"/>
                </a:lnTo>
                <a:lnTo>
                  <a:pt x="398" y="5"/>
                </a:lnTo>
                <a:lnTo>
                  <a:pt x="402" y="4"/>
                </a:lnTo>
                <a:lnTo>
                  <a:pt x="406" y="3"/>
                </a:lnTo>
                <a:lnTo>
                  <a:pt x="410" y="2"/>
                </a:lnTo>
                <a:lnTo>
                  <a:pt x="415" y="1"/>
                </a:lnTo>
                <a:lnTo>
                  <a:pt x="419" y="0"/>
                </a:lnTo>
                <a:lnTo>
                  <a:pt x="423" y="0"/>
                </a:lnTo>
              </a:path>
            </a:pathLst>
          </a:custGeom>
          <a:noFill/>
          <a:ln w="635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9652" name="Oval 324"/>
          <p:cNvSpPr>
            <a:spLocks noChangeArrowheads="1"/>
          </p:cNvSpPr>
          <p:nvPr/>
        </p:nvSpPr>
        <p:spPr bwMode="auto">
          <a:xfrm>
            <a:off x="5735638" y="5949950"/>
            <a:ext cx="42862" cy="42863"/>
          </a:xfrm>
          <a:prstGeom prst="ellipse">
            <a:avLst/>
          </a:prstGeom>
          <a:noFill/>
          <a:ln w="6350" cap="rnd">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p>
        </p:txBody>
      </p:sp>
      <p:sp>
        <p:nvSpPr>
          <p:cNvPr id="99653" name="Oval 325"/>
          <p:cNvSpPr>
            <a:spLocks noChangeArrowheads="1"/>
          </p:cNvSpPr>
          <p:nvPr/>
        </p:nvSpPr>
        <p:spPr bwMode="auto">
          <a:xfrm>
            <a:off x="5764213" y="5943600"/>
            <a:ext cx="41275" cy="41275"/>
          </a:xfrm>
          <a:prstGeom prst="ellipse">
            <a:avLst/>
          </a:prstGeom>
          <a:noFill/>
          <a:ln w="6350" cap="rnd">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p>
        </p:txBody>
      </p:sp>
      <p:sp>
        <p:nvSpPr>
          <p:cNvPr id="99654" name="Oval 326"/>
          <p:cNvSpPr>
            <a:spLocks noChangeArrowheads="1"/>
          </p:cNvSpPr>
          <p:nvPr/>
        </p:nvSpPr>
        <p:spPr bwMode="auto">
          <a:xfrm>
            <a:off x="5799138" y="5943600"/>
            <a:ext cx="41275" cy="41275"/>
          </a:xfrm>
          <a:prstGeom prst="ellipse">
            <a:avLst/>
          </a:prstGeom>
          <a:noFill/>
          <a:ln w="6350" cap="rnd">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p>
        </p:txBody>
      </p:sp>
      <p:sp>
        <p:nvSpPr>
          <p:cNvPr id="99655" name="Oval 327"/>
          <p:cNvSpPr>
            <a:spLocks noChangeArrowheads="1"/>
          </p:cNvSpPr>
          <p:nvPr/>
        </p:nvSpPr>
        <p:spPr bwMode="auto">
          <a:xfrm>
            <a:off x="5826125" y="5937250"/>
            <a:ext cx="42863" cy="41275"/>
          </a:xfrm>
          <a:prstGeom prst="ellipse">
            <a:avLst/>
          </a:prstGeom>
          <a:noFill/>
          <a:ln w="6350" cap="rnd">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p>
        </p:txBody>
      </p:sp>
      <p:sp>
        <p:nvSpPr>
          <p:cNvPr id="99656" name="Oval 328"/>
          <p:cNvSpPr>
            <a:spLocks noChangeArrowheads="1"/>
          </p:cNvSpPr>
          <p:nvPr/>
        </p:nvSpPr>
        <p:spPr bwMode="auto">
          <a:xfrm>
            <a:off x="5854700" y="5929313"/>
            <a:ext cx="42863" cy="42862"/>
          </a:xfrm>
          <a:prstGeom prst="ellipse">
            <a:avLst/>
          </a:prstGeom>
          <a:noFill/>
          <a:ln w="6350" cap="rnd">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p>
        </p:txBody>
      </p:sp>
      <p:sp>
        <p:nvSpPr>
          <p:cNvPr id="99657" name="Oval 329"/>
          <p:cNvSpPr>
            <a:spLocks noChangeArrowheads="1"/>
          </p:cNvSpPr>
          <p:nvPr/>
        </p:nvSpPr>
        <p:spPr bwMode="auto">
          <a:xfrm>
            <a:off x="5889625" y="5922963"/>
            <a:ext cx="42863" cy="41275"/>
          </a:xfrm>
          <a:prstGeom prst="ellipse">
            <a:avLst/>
          </a:prstGeom>
          <a:noFill/>
          <a:ln w="6350" cap="rnd">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p>
        </p:txBody>
      </p:sp>
      <p:sp>
        <p:nvSpPr>
          <p:cNvPr id="99658" name="Oval 330"/>
          <p:cNvSpPr>
            <a:spLocks noChangeArrowheads="1"/>
          </p:cNvSpPr>
          <p:nvPr/>
        </p:nvSpPr>
        <p:spPr bwMode="auto">
          <a:xfrm>
            <a:off x="5918200" y="5915025"/>
            <a:ext cx="41275" cy="42863"/>
          </a:xfrm>
          <a:prstGeom prst="ellipse">
            <a:avLst/>
          </a:prstGeom>
          <a:noFill/>
          <a:ln w="6350" cap="rnd">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p>
        </p:txBody>
      </p:sp>
      <p:sp>
        <p:nvSpPr>
          <p:cNvPr id="99659" name="Oval 331"/>
          <p:cNvSpPr>
            <a:spLocks noChangeArrowheads="1"/>
          </p:cNvSpPr>
          <p:nvPr/>
        </p:nvSpPr>
        <p:spPr bwMode="auto">
          <a:xfrm>
            <a:off x="5946775" y="5900738"/>
            <a:ext cx="41275" cy="42862"/>
          </a:xfrm>
          <a:prstGeom prst="ellipse">
            <a:avLst/>
          </a:prstGeom>
          <a:noFill/>
          <a:ln w="6350" cap="rnd">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p>
        </p:txBody>
      </p:sp>
      <p:sp>
        <p:nvSpPr>
          <p:cNvPr id="99660" name="Oval 332"/>
          <p:cNvSpPr>
            <a:spLocks noChangeArrowheads="1"/>
          </p:cNvSpPr>
          <p:nvPr/>
        </p:nvSpPr>
        <p:spPr bwMode="auto">
          <a:xfrm>
            <a:off x="5973763" y="5894388"/>
            <a:ext cx="42862" cy="42862"/>
          </a:xfrm>
          <a:prstGeom prst="ellipse">
            <a:avLst/>
          </a:prstGeom>
          <a:noFill/>
          <a:ln w="6350" cap="rnd">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p>
        </p:txBody>
      </p:sp>
      <p:sp>
        <p:nvSpPr>
          <p:cNvPr id="99661" name="Oval 333"/>
          <p:cNvSpPr>
            <a:spLocks noChangeArrowheads="1"/>
          </p:cNvSpPr>
          <p:nvPr/>
        </p:nvSpPr>
        <p:spPr bwMode="auto">
          <a:xfrm>
            <a:off x="6008688" y="5888038"/>
            <a:ext cx="42862" cy="41275"/>
          </a:xfrm>
          <a:prstGeom prst="ellipse">
            <a:avLst/>
          </a:prstGeom>
          <a:noFill/>
          <a:ln w="6350" cap="rnd">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p>
        </p:txBody>
      </p:sp>
      <p:sp>
        <p:nvSpPr>
          <p:cNvPr id="99662" name="Oval 334"/>
          <p:cNvSpPr>
            <a:spLocks noChangeArrowheads="1"/>
          </p:cNvSpPr>
          <p:nvPr/>
        </p:nvSpPr>
        <p:spPr bwMode="auto">
          <a:xfrm>
            <a:off x="6037263" y="5880100"/>
            <a:ext cx="41275" cy="42863"/>
          </a:xfrm>
          <a:prstGeom prst="ellipse">
            <a:avLst/>
          </a:prstGeom>
          <a:noFill/>
          <a:ln w="6350" cap="rnd">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p>
        </p:txBody>
      </p:sp>
      <p:sp>
        <p:nvSpPr>
          <p:cNvPr id="99663" name="Oval 335"/>
          <p:cNvSpPr>
            <a:spLocks noChangeArrowheads="1"/>
          </p:cNvSpPr>
          <p:nvPr/>
        </p:nvSpPr>
        <p:spPr bwMode="auto">
          <a:xfrm>
            <a:off x="6065838" y="5865813"/>
            <a:ext cx="41275" cy="42862"/>
          </a:xfrm>
          <a:prstGeom prst="ellipse">
            <a:avLst/>
          </a:prstGeom>
          <a:noFill/>
          <a:ln w="6350" cap="rnd">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p>
        </p:txBody>
      </p:sp>
      <p:sp>
        <p:nvSpPr>
          <p:cNvPr id="99664" name="Oval 336"/>
          <p:cNvSpPr>
            <a:spLocks noChangeArrowheads="1"/>
          </p:cNvSpPr>
          <p:nvPr/>
        </p:nvSpPr>
        <p:spPr bwMode="auto">
          <a:xfrm>
            <a:off x="6092825" y="5859463"/>
            <a:ext cx="42863" cy="41275"/>
          </a:xfrm>
          <a:prstGeom prst="ellipse">
            <a:avLst/>
          </a:prstGeom>
          <a:noFill/>
          <a:ln w="6350" cap="rnd">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p>
        </p:txBody>
      </p:sp>
      <p:sp>
        <p:nvSpPr>
          <p:cNvPr id="99665" name="Oval 337"/>
          <p:cNvSpPr>
            <a:spLocks noChangeArrowheads="1"/>
          </p:cNvSpPr>
          <p:nvPr/>
        </p:nvSpPr>
        <p:spPr bwMode="auto">
          <a:xfrm>
            <a:off x="6127750" y="5853113"/>
            <a:ext cx="42863" cy="41275"/>
          </a:xfrm>
          <a:prstGeom prst="ellipse">
            <a:avLst/>
          </a:prstGeom>
          <a:noFill/>
          <a:ln w="6350" cap="rnd">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p>
        </p:txBody>
      </p:sp>
      <p:sp>
        <p:nvSpPr>
          <p:cNvPr id="99666" name="Oval 338"/>
          <p:cNvSpPr>
            <a:spLocks noChangeArrowheads="1"/>
          </p:cNvSpPr>
          <p:nvPr/>
        </p:nvSpPr>
        <p:spPr bwMode="auto">
          <a:xfrm>
            <a:off x="6156325" y="5838825"/>
            <a:ext cx="41275" cy="41275"/>
          </a:xfrm>
          <a:prstGeom prst="ellipse">
            <a:avLst/>
          </a:prstGeom>
          <a:noFill/>
          <a:ln w="6350" cap="rnd">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p>
        </p:txBody>
      </p:sp>
      <p:sp>
        <p:nvSpPr>
          <p:cNvPr id="99667" name="Oval 339"/>
          <p:cNvSpPr>
            <a:spLocks noChangeArrowheads="1"/>
          </p:cNvSpPr>
          <p:nvPr/>
        </p:nvSpPr>
        <p:spPr bwMode="auto">
          <a:xfrm>
            <a:off x="6184900" y="5824538"/>
            <a:ext cx="41275" cy="41275"/>
          </a:xfrm>
          <a:prstGeom prst="ellipse">
            <a:avLst/>
          </a:prstGeom>
          <a:noFill/>
          <a:ln w="6350" cap="rnd">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p>
        </p:txBody>
      </p:sp>
      <p:sp>
        <p:nvSpPr>
          <p:cNvPr id="99668" name="Oval 340"/>
          <p:cNvSpPr>
            <a:spLocks noChangeArrowheads="1"/>
          </p:cNvSpPr>
          <p:nvPr/>
        </p:nvSpPr>
        <p:spPr bwMode="auto">
          <a:xfrm>
            <a:off x="6219825" y="5816600"/>
            <a:ext cx="41275" cy="42863"/>
          </a:xfrm>
          <a:prstGeom prst="ellipse">
            <a:avLst/>
          </a:prstGeom>
          <a:noFill/>
          <a:ln w="6350" cap="rnd">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p>
        </p:txBody>
      </p:sp>
      <p:sp>
        <p:nvSpPr>
          <p:cNvPr id="99669" name="Oval 341"/>
          <p:cNvSpPr>
            <a:spLocks noChangeArrowheads="1"/>
          </p:cNvSpPr>
          <p:nvPr/>
        </p:nvSpPr>
        <p:spPr bwMode="auto">
          <a:xfrm>
            <a:off x="6246813" y="5803900"/>
            <a:ext cx="42862" cy="41275"/>
          </a:xfrm>
          <a:prstGeom prst="ellipse">
            <a:avLst/>
          </a:prstGeom>
          <a:noFill/>
          <a:ln w="6350" cap="rnd">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p>
        </p:txBody>
      </p:sp>
      <p:sp>
        <p:nvSpPr>
          <p:cNvPr id="99670" name="Oval 342"/>
          <p:cNvSpPr>
            <a:spLocks noChangeArrowheads="1"/>
          </p:cNvSpPr>
          <p:nvPr/>
        </p:nvSpPr>
        <p:spPr bwMode="auto">
          <a:xfrm>
            <a:off x="6275388" y="5789613"/>
            <a:ext cx="41275" cy="41275"/>
          </a:xfrm>
          <a:prstGeom prst="ellipse">
            <a:avLst/>
          </a:prstGeom>
          <a:noFill/>
          <a:ln w="6350" cap="rnd">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p>
        </p:txBody>
      </p:sp>
      <p:sp>
        <p:nvSpPr>
          <p:cNvPr id="99671" name="Oval 343"/>
          <p:cNvSpPr>
            <a:spLocks noChangeArrowheads="1"/>
          </p:cNvSpPr>
          <p:nvPr/>
        </p:nvSpPr>
        <p:spPr bwMode="auto">
          <a:xfrm>
            <a:off x="6303963" y="5775325"/>
            <a:ext cx="41275" cy="41275"/>
          </a:xfrm>
          <a:prstGeom prst="ellipse">
            <a:avLst/>
          </a:prstGeom>
          <a:noFill/>
          <a:ln w="6350" cap="rnd">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p>
        </p:txBody>
      </p:sp>
      <p:sp>
        <p:nvSpPr>
          <p:cNvPr id="99672" name="Oval 344"/>
          <p:cNvSpPr>
            <a:spLocks noChangeArrowheads="1"/>
          </p:cNvSpPr>
          <p:nvPr/>
        </p:nvSpPr>
        <p:spPr bwMode="auto">
          <a:xfrm>
            <a:off x="6338888" y="5761038"/>
            <a:ext cx="41275" cy="42862"/>
          </a:xfrm>
          <a:prstGeom prst="ellipse">
            <a:avLst/>
          </a:prstGeom>
          <a:noFill/>
          <a:ln w="6350" cap="rnd">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p>
        </p:txBody>
      </p:sp>
      <p:sp>
        <p:nvSpPr>
          <p:cNvPr id="99673" name="Oval 345"/>
          <p:cNvSpPr>
            <a:spLocks noChangeArrowheads="1"/>
          </p:cNvSpPr>
          <p:nvPr/>
        </p:nvSpPr>
        <p:spPr bwMode="auto">
          <a:xfrm>
            <a:off x="6365875" y="5746750"/>
            <a:ext cx="42863" cy="42863"/>
          </a:xfrm>
          <a:prstGeom prst="ellipse">
            <a:avLst/>
          </a:prstGeom>
          <a:noFill/>
          <a:ln w="6350" cap="rnd">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p>
        </p:txBody>
      </p:sp>
      <p:sp>
        <p:nvSpPr>
          <p:cNvPr id="99674" name="Oval 346"/>
          <p:cNvSpPr>
            <a:spLocks noChangeArrowheads="1"/>
          </p:cNvSpPr>
          <p:nvPr/>
        </p:nvSpPr>
        <p:spPr bwMode="auto">
          <a:xfrm>
            <a:off x="6394450" y="5734050"/>
            <a:ext cx="41275" cy="41275"/>
          </a:xfrm>
          <a:prstGeom prst="ellipse">
            <a:avLst/>
          </a:prstGeom>
          <a:noFill/>
          <a:ln w="6350" cap="rnd">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p>
        </p:txBody>
      </p:sp>
      <p:sp>
        <p:nvSpPr>
          <p:cNvPr id="99675" name="Oval 347"/>
          <p:cNvSpPr>
            <a:spLocks noChangeArrowheads="1"/>
          </p:cNvSpPr>
          <p:nvPr/>
        </p:nvSpPr>
        <p:spPr bwMode="auto">
          <a:xfrm>
            <a:off x="6423025" y="5719763"/>
            <a:ext cx="41275" cy="41275"/>
          </a:xfrm>
          <a:prstGeom prst="ellipse">
            <a:avLst/>
          </a:prstGeom>
          <a:noFill/>
          <a:ln w="6350" cap="rnd">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p>
        </p:txBody>
      </p:sp>
      <p:sp>
        <p:nvSpPr>
          <p:cNvPr id="99676" name="Oval 348"/>
          <p:cNvSpPr>
            <a:spLocks noChangeArrowheads="1"/>
          </p:cNvSpPr>
          <p:nvPr/>
        </p:nvSpPr>
        <p:spPr bwMode="auto">
          <a:xfrm>
            <a:off x="6457950" y="5705475"/>
            <a:ext cx="41275" cy="41275"/>
          </a:xfrm>
          <a:prstGeom prst="ellipse">
            <a:avLst/>
          </a:prstGeom>
          <a:noFill/>
          <a:ln w="6350" cap="rnd">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p>
        </p:txBody>
      </p:sp>
      <p:sp>
        <p:nvSpPr>
          <p:cNvPr id="99677" name="Oval 349"/>
          <p:cNvSpPr>
            <a:spLocks noChangeArrowheads="1"/>
          </p:cNvSpPr>
          <p:nvPr/>
        </p:nvSpPr>
        <p:spPr bwMode="auto">
          <a:xfrm>
            <a:off x="6484938" y="5691188"/>
            <a:ext cx="42862" cy="42862"/>
          </a:xfrm>
          <a:prstGeom prst="ellipse">
            <a:avLst/>
          </a:prstGeom>
          <a:noFill/>
          <a:ln w="6350" cap="rnd">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p>
        </p:txBody>
      </p:sp>
      <p:sp>
        <p:nvSpPr>
          <p:cNvPr id="99678" name="Oval 350"/>
          <p:cNvSpPr>
            <a:spLocks noChangeArrowheads="1"/>
          </p:cNvSpPr>
          <p:nvPr/>
        </p:nvSpPr>
        <p:spPr bwMode="auto">
          <a:xfrm>
            <a:off x="6513513" y="5676900"/>
            <a:ext cx="42862" cy="42863"/>
          </a:xfrm>
          <a:prstGeom prst="ellipse">
            <a:avLst/>
          </a:prstGeom>
          <a:noFill/>
          <a:ln w="6350" cap="rnd">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p>
        </p:txBody>
      </p:sp>
      <p:sp>
        <p:nvSpPr>
          <p:cNvPr id="99679" name="Oval 351"/>
          <p:cNvSpPr>
            <a:spLocks noChangeArrowheads="1"/>
          </p:cNvSpPr>
          <p:nvPr/>
        </p:nvSpPr>
        <p:spPr bwMode="auto">
          <a:xfrm>
            <a:off x="6548438" y="5656263"/>
            <a:ext cx="42862" cy="41275"/>
          </a:xfrm>
          <a:prstGeom prst="ellipse">
            <a:avLst/>
          </a:prstGeom>
          <a:noFill/>
          <a:ln w="6350" cap="rnd">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p>
        </p:txBody>
      </p:sp>
      <p:sp>
        <p:nvSpPr>
          <p:cNvPr id="99680" name="Oval 352"/>
          <p:cNvSpPr>
            <a:spLocks noChangeArrowheads="1"/>
          </p:cNvSpPr>
          <p:nvPr/>
        </p:nvSpPr>
        <p:spPr bwMode="auto">
          <a:xfrm>
            <a:off x="6577013" y="5641975"/>
            <a:ext cx="41275" cy="42863"/>
          </a:xfrm>
          <a:prstGeom prst="ellipse">
            <a:avLst/>
          </a:prstGeom>
          <a:noFill/>
          <a:ln w="6350" cap="rnd">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p>
        </p:txBody>
      </p:sp>
      <p:sp>
        <p:nvSpPr>
          <p:cNvPr id="99681" name="Oval 353"/>
          <p:cNvSpPr>
            <a:spLocks noChangeArrowheads="1"/>
          </p:cNvSpPr>
          <p:nvPr/>
        </p:nvSpPr>
        <p:spPr bwMode="auto">
          <a:xfrm>
            <a:off x="6604000" y="5627688"/>
            <a:ext cx="42863" cy="42862"/>
          </a:xfrm>
          <a:prstGeom prst="ellipse">
            <a:avLst/>
          </a:prstGeom>
          <a:noFill/>
          <a:ln w="6350" cap="rnd">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p>
        </p:txBody>
      </p:sp>
      <p:sp>
        <p:nvSpPr>
          <p:cNvPr id="99682" name="Oval 354"/>
          <p:cNvSpPr>
            <a:spLocks noChangeArrowheads="1"/>
          </p:cNvSpPr>
          <p:nvPr/>
        </p:nvSpPr>
        <p:spPr bwMode="auto">
          <a:xfrm>
            <a:off x="6632575" y="5607050"/>
            <a:ext cx="42863" cy="42863"/>
          </a:xfrm>
          <a:prstGeom prst="ellipse">
            <a:avLst/>
          </a:prstGeom>
          <a:noFill/>
          <a:ln w="6350" cap="rnd">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p>
        </p:txBody>
      </p:sp>
      <p:sp>
        <p:nvSpPr>
          <p:cNvPr id="99683" name="Oval 355"/>
          <p:cNvSpPr>
            <a:spLocks noChangeArrowheads="1"/>
          </p:cNvSpPr>
          <p:nvPr/>
        </p:nvSpPr>
        <p:spPr bwMode="auto">
          <a:xfrm>
            <a:off x="6667500" y="5586413"/>
            <a:ext cx="42863" cy="41275"/>
          </a:xfrm>
          <a:prstGeom prst="ellipse">
            <a:avLst/>
          </a:prstGeom>
          <a:noFill/>
          <a:ln w="6350" cap="rnd">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p>
        </p:txBody>
      </p:sp>
      <p:sp>
        <p:nvSpPr>
          <p:cNvPr id="99684" name="Oval 356"/>
          <p:cNvSpPr>
            <a:spLocks noChangeArrowheads="1"/>
          </p:cNvSpPr>
          <p:nvPr/>
        </p:nvSpPr>
        <p:spPr bwMode="auto">
          <a:xfrm>
            <a:off x="6696075" y="5572125"/>
            <a:ext cx="41275" cy="41275"/>
          </a:xfrm>
          <a:prstGeom prst="ellipse">
            <a:avLst/>
          </a:prstGeom>
          <a:noFill/>
          <a:ln w="6350" cap="rnd">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p>
        </p:txBody>
      </p:sp>
      <p:sp>
        <p:nvSpPr>
          <p:cNvPr id="99685" name="Oval 357"/>
          <p:cNvSpPr>
            <a:spLocks noChangeArrowheads="1"/>
          </p:cNvSpPr>
          <p:nvPr/>
        </p:nvSpPr>
        <p:spPr bwMode="auto">
          <a:xfrm>
            <a:off x="6723063" y="5551488"/>
            <a:ext cx="42862" cy="41275"/>
          </a:xfrm>
          <a:prstGeom prst="ellipse">
            <a:avLst/>
          </a:prstGeom>
          <a:noFill/>
          <a:ln w="6350" cap="rnd">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p>
        </p:txBody>
      </p:sp>
      <p:sp>
        <p:nvSpPr>
          <p:cNvPr id="99686" name="Oval 358"/>
          <p:cNvSpPr>
            <a:spLocks noChangeArrowheads="1"/>
          </p:cNvSpPr>
          <p:nvPr/>
        </p:nvSpPr>
        <p:spPr bwMode="auto">
          <a:xfrm>
            <a:off x="6751638" y="5529263"/>
            <a:ext cx="42862" cy="42862"/>
          </a:xfrm>
          <a:prstGeom prst="ellipse">
            <a:avLst/>
          </a:prstGeom>
          <a:noFill/>
          <a:ln w="6350" cap="rnd">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p>
        </p:txBody>
      </p:sp>
      <p:sp>
        <p:nvSpPr>
          <p:cNvPr id="99687" name="Oval 359"/>
          <p:cNvSpPr>
            <a:spLocks noChangeArrowheads="1"/>
          </p:cNvSpPr>
          <p:nvPr/>
        </p:nvSpPr>
        <p:spPr bwMode="auto">
          <a:xfrm>
            <a:off x="6786563" y="5516563"/>
            <a:ext cx="42862" cy="41275"/>
          </a:xfrm>
          <a:prstGeom prst="ellipse">
            <a:avLst/>
          </a:prstGeom>
          <a:noFill/>
          <a:ln w="6350" cap="rnd">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p>
        </p:txBody>
      </p:sp>
      <p:sp>
        <p:nvSpPr>
          <p:cNvPr id="99688" name="Oval 360"/>
          <p:cNvSpPr>
            <a:spLocks noChangeArrowheads="1"/>
          </p:cNvSpPr>
          <p:nvPr/>
        </p:nvSpPr>
        <p:spPr bwMode="auto">
          <a:xfrm>
            <a:off x="6815138" y="5494338"/>
            <a:ext cx="41275" cy="42862"/>
          </a:xfrm>
          <a:prstGeom prst="ellipse">
            <a:avLst/>
          </a:prstGeom>
          <a:noFill/>
          <a:ln w="6350" cap="rnd">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p>
        </p:txBody>
      </p:sp>
      <p:sp>
        <p:nvSpPr>
          <p:cNvPr id="99689" name="Oval 361"/>
          <p:cNvSpPr>
            <a:spLocks noChangeArrowheads="1"/>
          </p:cNvSpPr>
          <p:nvPr/>
        </p:nvSpPr>
        <p:spPr bwMode="auto">
          <a:xfrm>
            <a:off x="6843713" y="5473700"/>
            <a:ext cx="41275" cy="42863"/>
          </a:xfrm>
          <a:prstGeom prst="ellipse">
            <a:avLst/>
          </a:prstGeom>
          <a:noFill/>
          <a:ln w="6350" cap="rnd">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p>
        </p:txBody>
      </p:sp>
      <p:sp>
        <p:nvSpPr>
          <p:cNvPr id="99690" name="Oval 362"/>
          <p:cNvSpPr>
            <a:spLocks noChangeArrowheads="1"/>
          </p:cNvSpPr>
          <p:nvPr/>
        </p:nvSpPr>
        <p:spPr bwMode="auto">
          <a:xfrm>
            <a:off x="6878638" y="5453063"/>
            <a:ext cx="41275" cy="41275"/>
          </a:xfrm>
          <a:prstGeom prst="ellipse">
            <a:avLst/>
          </a:prstGeom>
          <a:noFill/>
          <a:ln w="6350" cap="rnd">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p>
        </p:txBody>
      </p:sp>
      <p:sp>
        <p:nvSpPr>
          <p:cNvPr id="99691" name="Oval 363"/>
          <p:cNvSpPr>
            <a:spLocks noChangeArrowheads="1"/>
          </p:cNvSpPr>
          <p:nvPr/>
        </p:nvSpPr>
        <p:spPr bwMode="auto">
          <a:xfrm>
            <a:off x="6905625" y="5432425"/>
            <a:ext cx="42863" cy="41275"/>
          </a:xfrm>
          <a:prstGeom prst="ellipse">
            <a:avLst/>
          </a:prstGeom>
          <a:noFill/>
          <a:ln w="6350" cap="rnd">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p>
        </p:txBody>
      </p:sp>
      <p:sp>
        <p:nvSpPr>
          <p:cNvPr id="99692" name="Oval 364"/>
          <p:cNvSpPr>
            <a:spLocks noChangeArrowheads="1"/>
          </p:cNvSpPr>
          <p:nvPr/>
        </p:nvSpPr>
        <p:spPr bwMode="auto">
          <a:xfrm>
            <a:off x="6934200" y="5410200"/>
            <a:ext cx="41275" cy="42863"/>
          </a:xfrm>
          <a:prstGeom prst="ellipse">
            <a:avLst/>
          </a:prstGeom>
          <a:noFill/>
          <a:ln w="6350" cap="rnd">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p>
        </p:txBody>
      </p:sp>
      <p:sp>
        <p:nvSpPr>
          <p:cNvPr id="99693" name="Oval 365"/>
          <p:cNvSpPr>
            <a:spLocks noChangeArrowheads="1"/>
          </p:cNvSpPr>
          <p:nvPr/>
        </p:nvSpPr>
        <p:spPr bwMode="auto">
          <a:xfrm>
            <a:off x="6962775" y="5389563"/>
            <a:ext cx="41275" cy="42862"/>
          </a:xfrm>
          <a:prstGeom prst="ellipse">
            <a:avLst/>
          </a:prstGeom>
          <a:noFill/>
          <a:ln w="6350" cap="rnd">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p>
        </p:txBody>
      </p:sp>
      <p:sp>
        <p:nvSpPr>
          <p:cNvPr id="99694" name="Oval 366"/>
          <p:cNvSpPr>
            <a:spLocks noChangeArrowheads="1"/>
          </p:cNvSpPr>
          <p:nvPr/>
        </p:nvSpPr>
        <p:spPr bwMode="auto">
          <a:xfrm>
            <a:off x="6997700" y="5368925"/>
            <a:ext cx="41275" cy="41275"/>
          </a:xfrm>
          <a:prstGeom prst="ellipse">
            <a:avLst/>
          </a:prstGeom>
          <a:noFill/>
          <a:ln w="6350" cap="rnd">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p>
        </p:txBody>
      </p:sp>
      <p:sp>
        <p:nvSpPr>
          <p:cNvPr id="99695" name="Oval 367"/>
          <p:cNvSpPr>
            <a:spLocks noChangeArrowheads="1"/>
          </p:cNvSpPr>
          <p:nvPr/>
        </p:nvSpPr>
        <p:spPr bwMode="auto">
          <a:xfrm>
            <a:off x="7024688" y="5348288"/>
            <a:ext cx="42862" cy="41275"/>
          </a:xfrm>
          <a:prstGeom prst="ellipse">
            <a:avLst/>
          </a:prstGeom>
          <a:noFill/>
          <a:ln w="6350" cap="rnd">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p>
        </p:txBody>
      </p:sp>
      <p:sp>
        <p:nvSpPr>
          <p:cNvPr id="99696" name="Oval 368"/>
          <p:cNvSpPr>
            <a:spLocks noChangeArrowheads="1"/>
          </p:cNvSpPr>
          <p:nvPr/>
        </p:nvSpPr>
        <p:spPr bwMode="auto">
          <a:xfrm>
            <a:off x="7053263" y="5326063"/>
            <a:ext cx="41275" cy="42862"/>
          </a:xfrm>
          <a:prstGeom prst="ellipse">
            <a:avLst/>
          </a:prstGeom>
          <a:noFill/>
          <a:ln w="6350" cap="rnd">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p>
        </p:txBody>
      </p:sp>
      <p:sp>
        <p:nvSpPr>
          <p:cNvPr id="99697" name="Oval 369"/>
          <p:cNvSpPr>
            <a:spLocks noChangeArrowheads="1"/>
          </p:cNvSpPr>
          <p:nvPr/>
        </p:nvSpPr>
        <p:spPr bwMode="auto">
          <a:xfrm>
            <a:off x="7081838" y="5305425"/>
            <a:ext cx="41275" cy="42863"/>
          </a:xfrm>
          <a:prstGeom prst="ellipse">
            <a:avLst/>
          </a:prstGeom>
          <a:noFill/>
          <a:ln w="6350" cap="rnd">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p>
        </p:txBody>
      </p:sp>
      <p:sp>
        <p:nvSpPr>
          <p:cNvPr id="99698" name="Oval 370"/>
          <p:cNvSpPr>
            <a:spLocks noChangeArrowheads="1"/>
          </p:cNvSpPr>
          <p:nvPr/>
        </p:nvSpPr>
        <p:spPr bwMode="auto">
          <a:xfrm>
            <a:off x="7116763" y="5284788"/>
            <a:ext cx="41275" cy="41275"/>
          </a:xfrm>
          <a:prstGeom prst="ellipse">
            <a:avLst/>
          </a:prstGeom>
          <a:noFill/>
          <a:ln w="6350" cap="rnd">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p>
        </p:txBody>
      </p:sp>
      <p:sp>
        <p:nvSpPr>
          <p:cNvPr id="99699" name="Oval 371"/>
          <p:cNvSpPr>
            <a:spLocks noChangeArrowheads="1"/>
          </p:cNvSpPr>
          <p:nvPr/>
        </p:nvSpPr>
        <p:spPr bwMode="auto">
          <a:xfrm>
            <a:off x="7143750" y="5264150"/>
            <a:ext cx="42863" cy="41275"/>
          </a:xfrm>
          <a:prstGeom prst="ellipse">
            <a:avLst/>
          </a:prstGeom>
          <a:noFill/>
          <a:ln w="6350" cap="rnd">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p>
        </p:txBody>
      </p:sp>
      <p:sp>
        <p:nvSpPr>
          <p:cNvPr id="99700" name="Oval 372"/>
          <p:cNvSpPr>
            <a:spLocks noChangeArrowheads="1"/>
          </p:cNvSpPr>
          <p:nvPr/>
        </p:nvSpPr>
        <p:spPr bwMode="auto">
          <a:xfrm>
            <a:off x="7172325" y="5241925"/>
            <a:ext cx="41275" cy="42863"/>
          </a:xfrm>
          <a:prstGeom prst="ellipse">
            <a:avLst/>
          </a:prstGeom>
          <a:noFill/>
          <a:ln w="6350" cap="rnd">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p>
        </p:txBody>
      </p:sp>
      <p:sp>
        <p:nvSpPr>
          <p:cNvPr id="99701" name="Oval 373"/>
          <p:cNvSpPr>
            <a:spLocks noChangeArrowheads="1"/>
          </p:cNvSpPr>
          <p:nvPr/>
        </p:nvSpPr>
        <p:spPr bwMode="auto">
          <a:xfrm>
            <a:off x="7207250" y="5214938"/>
            <a:ext cx="42863" cy="41275"/>
          </a:xfrm>
          <a:prstGeom prst="ellipse">
            <a:avLst/>
          </a:prstGeom>
          <a:noFill/>
          <a:ln w="6350" cap="rnd">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p>
        </p:txBody>
      </p:sp>
      <p:sp>
        <p:nvSpPr>
          <p:cNvPr id="99702" name="Oval 374"/>
          <p:cNvSpPr>
            <a:spLocks noChangeArrowheads="1"/>
          </p:cNvSpPr>
          <p:nvPr/>
        </p:nvSpPr>
        <p:spPr bwMode="auto">
          <a:xfrm>
            <a:off x="7235825" y="5194300"/>
            <a:ext cx="41275" cy="41275"/>
          </a:xfrm>
          <a:prstGeom prst="ellipse">
            <a:avLst/>
          </a:prstGeom>
          <a:noFill/>
          <a:ln w="6350" cap="rnd">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p>
        </p:txBody>
      </p:sp>
      <p:sp>
        <p:nvSpPr>
          <p:cNvPr id="99703" name="Oval 375"/>
          <p:cNvSpPr>
            <a:spLocks noChangeArrowheads="1"/>
          </p:cNvSpPr>
          <p:nvPr/>
        </p:nvSpPr>
        <p:spPr bwMode="auto">
          <a:xfrm>
            <a:off x="7262813" y="5172075"/>
            <a:ext cx="42862" cy="42863"/>
          </a:xfrm>
          <a:prstGeom prst="ellipse">
            <a:avLst/>
          </a:prstGeom>
          <a:noFill/>
          <a:ln w="6350" cap="rnd">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p>
        </p:txBody>
      </p:sp>
      <p:sp>
        <p:nvSpPr>
          <p:cNvPr id="99704" name="Oval 376"/>
          <p:cNvSpPr>
            <a:spLocks noChangeArrowheads="1"/>
          </p:cNvSpPr>
          <p:nvPr/>
        </p:nvSpPr>
        <p:spPr bwMode="auto">
          <a:xfrm>
            <a:off x="7291388" y="5151438"/>
            <a:ext cx="41275" cy="42862"/>
          </a:xfrm>
          <a:prstGeom prst="ellipse">
            <a:avLst/>
          </a:prstGeom>
          <a:noFill/>
          <a:ln w="6350" cap="rnd">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p>
        </p:txBody>
      </p:sp>
      <p:sp>
        <p:nvSpPr>
          <p:cNvPr id="99705" name="Oval 377"/>
          <p:cNvSpPr>
            <a:spLocks noChangeArrowheads="1"/>
          </p:cNvSpPr>
          <p:nvPr/>
        </p:nvSpPr>
        <p:spPr bwMode="auto">
          <a:xfrm>
            <a:off x="7326313" y="5130800"/>
            <a:ext cx="42862" cy="41275"/>
          </a:xfrm>
          <a:prstGeom prst="ellipse">
            <a:avLst/>
          </a:prstGeom>
          <a:noFill/>
          <a:ln w="6350" cap="rnd">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p>
        </p:txBody>
      </p:sp>
      <p:sp>
        <p:nvSpPr>
          <p:cNvPr id="99706" name="Oval 378"/>
          <p:cNvSpPr>
            <a:spLocks noChangeArrowheads="1"/>
          </p:cNvSpPr>
          <p:nvPr/>
        </p:nvSpPr>
        <p:spPr bwMode="auto">
          <a:xfrm>
            <a:off x="7354888" y="5110163"/>
            <a:ext cx="41275" cy="41275"/>
          </a:xfrm>
          <a:prstGeom prst="ellipse">
            <a:avLst/>
          </a:prstGeom>
          <a:noFill/>
          <a:ln w="6350" cap="rnd">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p>
        </p:txBody>
      </p:sp>
      <p:sp>
        <p:nvSpPr>
          <p:cNvPr id="99707" name="Oval 379"/>
          <p:cNvSpPr>
            <a:spLocks noChangeArrowheads="1"/>
          </p:cNvSpPr>
          <p:nvPr/>
        </p:nvSpPr>
        <p:spPr bwMode="auto">
          <a:xfrm>
            <a:off x="7381875" y="5087938"/>
            <a:ext cx="42863" cy="42862"/>
          </a:xfrm>
          <a:prstGeom prst="ellipse">
            <a:avLst/>
          </a:prstGeom>
          <a:noFill/>
          <a:ln w="6350" cap="rnd">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p>
        </p:txBody>
      </p:sp>
      <p:sp>
        <p:nvSpPr>
          <p:cNvPr id="99708" name="Oval 380"/>
          <p:cNvSpPr>
            <a:spLocks noChangeArrowheads="1"/>
          </p:cNvSpPr>
          <p:nvPr/>
        </p:nvSpPr>
        <p:spPr bwMode="auto">
          <a:xfrm>
            <a:off x="7410450" y="5067300"/>
            <a:ext cx="42863" cy="42863"/>
          </a:xfrm>
          <a:prstGeom prst="ellipse">
            <a:avLst/>
          </a:prstGeom>
          <a:noFill/>
          <a:ln w="6350" cap="rnd">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p>
        </p:txBody>
      </p:sp>
      <p:sp>
        <p:nvSpPr>
          <p:cNvPr id="99709" name="Oval 381"/>
          <p:cNvSpPr>
            <a:spLocks noChangeArrowheads="1"/>
          </p:cNvSpPr>
          <p:nvPr/>
        </p:nvSpPr>
        <p:spPr bwMode="auto">
          <a:xfrm>
            <a:off x="7445375" y="5046663"/>
            <a:ext cx="42863" cy="41275"/>
          </a:xfrm>
          <a:prstGeom prst="ellipse">
            <a:avLst/>
          </a:prstGeom>
          <a:noFill/>
          <a:ln w="6350" cap="rnd">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p>
        </p:txBody>
      </p:sp>
      <p:sp>
        <p:nvSpPr>
          <p:cNvPr id="99710" name="Oval 382"/>
          <p:cNvSpPr>
            <a:spLocks noChangeArrowheads="1"/>
          </p:cNvSpPr>
          <p:nvPr/>
        </p:nvSpPr>
        <p:spPr bwMode="auto">
          <a:xfrm>
            <a:off x="7473950" y="5026025"/>
            <a:ext cx="41275" cy="41275"/>
          </a:xfrm>
          <a:prstGeom prst="ellipse">
            <a:avLst/>
          </a:prstGeom>
          <a:noFill/>
          <a:ln w="6350" cap="rnd">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p>
        </p:txBody>
      </p:sp>
      <p:sp>
        <p:nvSpPr>
          <p:cNvPr id="99711" name="Oval 383"/>
          <p:cNvSpPr>
            <a:spLocks noChangeArrowheads="1"/>
          </p:cNvSpPr>
          <p:nvPr/>
        </p:nvSpPr>
        <p:spPr bwMode="auto">
          <a:xfrm>
            <a:off x="7500938" y="5003800"/>
            <a:ext cx="42862" cy="42863"/>
          </a:xfrm>
          <a:prstGeom prst="ellipse">
            <a:avLst/>
          </a:prstGeom>
          <a:noFill/>
          <a:ln w="6350" cap="rnd">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p>
        </p:txBody>
      </p:sp>
      <p:sp>
        <p:nvSpPr>
          <p:cNvPr id="99712" name="Oval 384"/>
          <p:cNvSpPr>
            <a:spLocks noChangeArrowheads="1"/>
          </p:cNvSpPr>
          <p:nvPr/>
        </p:nvSpPr>
        <p:spPr bwMode="auto">
          <a:xfrm>
            <a:off x="7535863" y="4983163"/>
            <a:ext cx="42862" cy="42862"/>
          </a:xfrm>
          <a:prstGeom prst="ellipse">
            <a:avLst/>
          </a:prstGeom>
          <a:noFill/>
          <a:ln w="6350" cap="rnd">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p>
        </p:txBody>
      </p:sp>
      <p:sp>
        <p:nvSpPr>
          <p:cNvPr id="99713" name="Oval 385"/>
          <p:cNvSpPr>
            <a:spLocks noChangeArrowheads="1"/>
          </p:cNvSpPr>
          <p:nvPr/>
        </p:nvSpPr>
        <p:spPr bwMode="auto">
          <a:xfrm>
            <a:off x="7564438" y="4962525"/>
            <a:ext cx="42862" cy="41275"/>
          </a:xfrm>
          <a:prstGeom prst="ellipse">
            <a:avLst/>
          </a:prstGeom>
          <a:noFill/>
          <a:ln w="6350" cap="rnd">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p>
        </p:txBody>
      </p:sp>
      <p:sp>
        <p:nvSpPr>
          <p:cNvPr id="99714" name="Oval 386"/>
          <p:cNvSpPr>
            <a:spLocks noChangeArrowheads="1"/>
          </p:cNvSpPr>
          <p:nvPr/>
        </p:nvSpPr>
        <p:spPr bwMode="auto">
          <a:xfrm>
            <a:off x="7593013" y="4941888"/>
            <a:ext cx="41275" cy="41275"/>
          </a:xfrm>
          <a:prstGeom prst="ellipse">
            <a:avLst/>
          </a:prstGeom>
          <a:noFill/>
          <a:ln w="6350" cap="rnd">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p>
        </p:txBody>
      </p:sp>
      <p:sp>
        <p:nvSpPr>
          <p:cNvPr id="99715" name="Oval 387"/>
          <p:cNvSpPr>
            <a:spLocks noChangeArrowheads="1"/>
          </p:cNvSpPr>
          <p:nvPr/>
        </p:nvSpPr>
        <p:spPr bwMode="auto">
          <a:xfrm>
            <a:off x="7620000" y="4919663"/>
            <a:ext cx="42863" cy="42862"/>
          </a:xfrm>
          <a:prstGeom prst="ellipse">
            <a:avLst/>
          </a:prstGeom>
          <a:noFill/>
          <a:ln w="6350" cap="rnd">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p>
        </p:txBody>
      </p:sp>
      <p:sp>
        <p:nvSpPr>
          <p:cNvPr id="99716" name="Oval 388"/>
          <p:cNvSpPr>
            <a:spLocks noChangeArrowheads="1"/>
          </p:cNvSpPr>
          <p:nvPr/>
        </p:nvSpPr>
        <p:spPr bwMode="auto">
          <a:xfrm>
            <a:off x="7656513" y="4899025"/>
            <a:ext cx="41275" cy="42863"/>
          </a:xfrm>
          <a:prstGeom prst="ellipse">
            <a:avLst/>
          </a:prstGeom>
          <a:noFill/>
          <a:ln w="6350" cap="rnd">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p>
        </p:txBody>
      </p:sp>
      <p:sp>
        <p:nvSpPr>
          <p:cNvPr id="99717" name="Oval 389"/>
          <p:cNvSpPr>
            <a:spLocks noChangeArrowheads="1"/>
          </p:cNvSpPr>
          <p:nvPr/>
        </p:nvSpPr>
        <p:spPr bwMode="auto">
          <a:xfrm>
            <a:off x="7683500" y="4878388"/>
            <a:ext cx="42863" cy="41275"/>
          </a:xfrm>
          <a:prstGeom prst="ellipse">
            <a:avLst/>
          </a:prstGeom>
          <a:noFill/>
          <a:ln w="6350" cap="rnd">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p>
        </p:txBody>
      </p:sp>
      <p:sp>
        <p:nvSpPr>
          <p:cNvPr id="99718" name="Oval 390"/>
          <p:cNvSpPr>
            <a:spLocks noChangeArrowheads="1"/>
          </p:cNvSpPr>
          <p:nvPr/>
        </p:nvSpPr>
        <p:spPr bwMode="auto">
          <a:xfrm>
            <a:off x="7712075" y="4864100"/>
            <a:ext cx="41275" cy="41275"/>
          </a:xfrm>
          <a:prstGeom prst="ellipse">
            <a:avLst/>
          </a:prstGeom>
          <a:noFill/>
          <a:ln w="6350" cap="rnd">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p>
        </p:txBody>
      </p:sp>
      <p:sp>
        <p:nvSpPr>
          <p:cNvPr id="99719" name="Oval 391"/>
          <p:cNvSpPr>
            <a:spLocks noChangeArrowheads="1"/>
          </p:cNvSpPr>
          <p:nvPr/>
        </p:nvSpPr>
        <p:spPr bwMode="auto">
          <a:xfrm>
            <a:off x="7739063" y="4843463"/>
            <a:ext cx="42862" cy="41275"/>
          </a:xfrm>
          <a:prstGeom prst="ellipse">
            <a:avLst/>
          </a:prstGeom>
          <a:noFill/>
          <a:ln w="6350" cap="rnd">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p>
        </p:txBody>
      </p:sp>
      <p:sp>
        <p:nvSpPr>
          <p:cNvPr id="99720" name="Oval 392"/>
          <p:cNvSpPr>
            <a:spLocks noChangeArrowheads="1"/>
          </p:cNvSpPr>
          <p:nvPr/>
        </p:nvSpPr>
        <p:spPr bwMode="auto">
          <a:xfrm>
            <a:off x="7775575" y="4821238"/>
            <a:ext cx="41275" cy="42862"/>
          </a:xfrm>
          <a:prstGeom prst="ellipse">
            <a:avLst/>
          </a:prstGeom>
          <a:noFill/>
          <a:ln w="6350" cap="rnd">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p>
        </p:txBody>
      </p:sp>
      <p:sp>
        <p:nvSpPr>
          <p:cNvPr id="99721" name="Oval 393"/>
          <p:cNvSpPr>
            <a:spLocks noChangeArrowheads="1"/>
          </p:cNvSpPr>
          <p:nvPr/>
        </p:nvSpPr>
        <p:spPr bwMode="auto">
          <a:xfrm>
            <a:off x="7802563" y="4808538"/>
            <a:ext cx="42862" cy="41275"/>
          </a:xfrm>
          <a:prstGeom prst="ellipse">
            <a:avLst/>
          </a:prstGeom>
          <a:noFill/>
          <a:ln w="6350" cap="rnd">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p>
        </p:txBody>
      </p:sp>
      <p:sp>
        <p:nvSpPr>
          <p:cNvPr id="99722" name="Oval 394"/>
          <p:cNvSpPr>
            <a:spLocks noChangeArrowheads="1"/>
          </p:cNvSpPr>
          <p:nvPr/>
        </p:nvSpPr>
        <p:spPr bwMode="auto">
          <a:xfrm>
            <a:off x="7831138" y="4786313"/>
            <a:ext cx="41275" cy="42862"/>
          </a:xfrm>
          <a:prstGeom prst="ellipse">
            <a:avLst/>
          </a:prstGeom>
          <a:noFill/>
          <a:ln w="6350" cap="rnd">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p>
        </p:txBody>
      </p:sp>
      <p:sp>
        <p:nvSpPr>
          <p:cNvPr id="99723" name="Oval 395"/>
          <p:cNvSpPr>
            <a:spLocks noChangeArrowheads="1"/>
          </p:cNvSpPr>
          <p:nvPr/>
        </p:nvSpPr>
        <p:spPr bwMode="auto">
          <a:xfrm>
            <a:off x="7866063" y="4773613"/>
            <a:ext cx="41275" cy="41275"/>
          </a:xfrm>
          <a:prstGeom prst="ellipse">
            <a:avLst/>
          </a:prstGeom>
          <a:noFill/>
          <a:ln w="6350" cap="rnd">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p>
        </p:txBody>
      </p:sp>
      <p:sp>
        <p:nvSpPr>
          <p:cNvPr id="99724" name="Oval 396"/>
          <p:cNvSpPr>
            <a:spLocks noChangeArrowheads="1"/>
          </p:cNvSpPr>
          <p:nvPr/>
        </p:nvSpPr>
        <p:spPr bwMode="auto">
          <a:xfrm>
            <a:off x="7894638" y="4751388"/>
            <a:ext cx="41275" cy="42862"/>
          </a:xfrm>
          <a:prstGeom prst="ellipse">
            <a:avLst/>
          </a:prstGeom>
          <a:noFill/>
          <a:ln w="6350" cap="rnd">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p>
        </p:txBody>
      </p:sp>
      <p:sp>
        <p:nvSpPr>
          <p:cNvPr id="99725" name="Oval 397"/>
          <p:cNvSpPr>
            <a:spLocks noChangeArrowheads="1"/>
          </p:cNvSpPr>
          <p:nvPr/>
        </p:nvSpPr>
        <p:spPr bwMode="auto">
          <a:xfrm>
            <a:off x="7921625" y="4738688"/>
            <a:ext cx="42863" cy="41275"/>
          </a:xfrm>
          <a:prstGeom prst="ellipse">
            <a:avLst/>
          </a:prstGeom>
          <a:noFill/>
          <a:ln w="6350" cap="rnd">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p>
        </p:txBody>
      </p:sp>
      <p:sp>
        <p:nvSpPr>
          <p:cNvPr id="99726" name="Oval 398"/>
          <p:cNvSpPr>
            <a:spLocks noChangeArrowheads="1"/>
          </p:cNvSpPr>
          <p:nvPr/>
        </p:nvSpPr>
        <p:spPr bwMode="auto">
          <a:xfrm>
            <a:off x="7950200" y="4724400"/>
            <a:ext cx="41275" cy="41275"/>
          </a:xfrm>
          <a:prstGeom prst="ellipse">
            <a:avLst/>
          </a:prstGeom>
          <a:noFill/>
          <a:ln w="6350" cap="rnd">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p>
        </p:txBody>
      </p:sp>
      <p:sp>
        <p:nvSpPr>
          <p:cNvPr id="99727" name="Oval 399"/>
          <p:cNvSpPr>
            <a:spLocks noChangeArrowheads="1"/>
          </p:cNvSpPr>
          <p:nvPr/>
        </p:nvSpPr>
        <p:spPr bwMode="auto">
          <a:xfrm>
            <a:off x="7985125" y="4710113"/>
            <a:ext cx="41275" cy="41275"/>
          </a:xfrm>
          <a:prstGeom prst="ellipse">
            <a:avLst/>
          </a:prstGeom>
          <a:noFill/>
          <a:ln w="6350" cap="rnd">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p>
        </p:txBody>
      </p:sp>
      <p:sp>
        <p:nvSpPr>
          <p:cNvPr id="99728" name="Oval 400"/>
          <p:cNvSpPr>
            <a:spLocks noChangeArrowheads="1"/>
          </p:cNvSpPr>
          <p:nvPr/>
        </p:nvSpPr>
        <p:spPr bwMode="auto">
          <a:xfrm>
            <a:off x="8013700" y="4689475"/>
            <a:ext cx="41275" cy="41275"/>
          </a:xfrm>
          <a:prstGeom prst="ellipse">
            <a:avLst/>
          </a:prstGeom>
          <a:noFill/>
          <a:ln w="6350" cap="rnd">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p>
        </p:txBody>
      </p:sp>
      <p:sp>
        <p:nvSpPr>
          <p:cNvPr id="99729" name="Oval 401"/>
          <p:cNvSpPr>
            <a:spLocks noChangeArrowheads="1"/>
          </p:cNvSpPr>
          <p:nvPr/>
        </p:nvSpPr>
        <p:spPr bwMode="auto">
          <a:xfrm>
            <a:off x="8040688" y="4675188"/>
            <a:ext cx="42862" cy="41275"/>
          </a:xfrm>
          <a:prstGeom prst="ellipse">
            <a:avLst/>
          </a:prstGeom>
          <a:noFill/>
          <a:ln w="6350" cap="rnd">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p>
        </p:txBody>
      </p:sp>
      <p:sp>
        <p:nvSpPr>
          <p:cNvPr id="99730" name="Oval 402"/>
          <p:cNvSpPr>
            <a:spLocks noChangeArrowheads="1"/>
          </p:cNvSpPr>
          <p:nvPr/>
        </p:nvSpPr>
        <p:spPr bwMode="auto">
          <a:xfrm>
            <a:off x="8075613" y="4660900"/>
            <a:ext cx="42862" cy="41275"/>
          </a:xfrm>
          <a:prstGeom prst="ellipse">
            <a:avLst/>
          </a:prstGeom>
          <a:noFill/>
          <a:ln w="6350" cap="rnd">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p>
        </p:txBody>
      </p:sp>
      <p:sp>
        <p:nvSpPr>
          <p:cNvPr id="99731" name="Oval 403"/>
          <p:cNvSpPr>
            <a:spLocks noChangeArrowheads="1"/>
          </p:cNvSpPr>
          <p:nvPr/>
        </p:nvSpPr>
        <p:spPr bwMode="auto">
          <a:xfrm>
            <a:off x="8104188" y="4646613"/>
            <a:ext cx="42862" cy="42862"/>
          </a:xfrm>
          <a:prstGeom prst="ellipse">
            <a:avLst/>
          </a:prstGeom>
          <a:noFill/>
          <a:ln w="6350" cap="rnd">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p>
        </p:txBody>
      </p:sp>
      <p:sp>
        <p:nvSpPr>
          <p:cNvPr id="99732" name="Oval 404"/>
          <p:cNvSpPr>
            <a:spLocks noChangeArrowheads="1"/>
          </p:cNvSpPr>
          <p:nvPr/>
        </p:nvSpPr>
        <p:spPr bwMode="auto">
          <a:xfrm>
            <a:off x="8132763" y="4632325"/>
            <a:ext cx="41275" cy="42863"/>
          </a:xfrm>
          <a:prstGeom prst="ellipse">
            <a:avLst/>
          </a:prstGeom>
          <a:noFill/>
          <a:ln w="6350" cap="rnd">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p>
        </p:txBody>
      </p:sp>
      <p:sp>
        <p:nvSpPr>
          <p:cNvPr id="99733" name="Oval 405"/>
          <p:cNvSpPr>
            <a:spLocks noChangeArrowheads="1"/>
          </p:cNvSpPr>
          <p:nvPr/>
        </p:nvSpPr>
        <p:spPr bwMode="auto">
          <a:xfrm>
            <a:off x="8159750" y="4625975"/>
            <a:ext cx="42863" cy="41275"/>
          </a:xfrm>
          <a:prstGeom prst="ellipse">
            <a:avLst/>
          </a:prstGeom>
          <a:noFill/>
          <a:ln w="6350" cap="rnd">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p>
        </p:txBody>
      </p:sp>
      <p:sp>
        <p:nvSpPr>
          <p:cNvPr id="99734" name="Oval 406"/>
          <p:cNvSpPr>
            <a:spLocks noChangeArrowheads="1"/>
          </p:cNvSpPr>
          <p:nvPr/>
        </p:nvSpPr>
        <p:spPr bwMode="auto">
          <a:xfrm>
            <a:off x="8194675" y="4611688"/>
            <a:ext cx="42863" cy="42862"/>
          </a:xfrm>
          <a:prstGeom prst="ellipse">
            <a:avLst/>
          </a:prstGeom>
          <a:noFill/>
          <a:ln w="6350" cap="rnd">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p>
        </p:txBody>
      </p:sp>
      <p:sp>
        <p:nvSpPr>
          <p:cNvPr id="99735" name="Oval 407"/>
          <p:cNvSpPr>
            <a:spLocks noChangeArrowheads="1"/>
          </p:cNvSpPr>
          <p:nvPr/>
        </p:nvSpPr>
        <p:spPr bwMode="auto">
          <a:xfrm>
            <a:off x="8223250" y="4597400"/>
            <a:ext cx="42863" cy="42863"/>
          </a:xfrm>
          <a:prstGeom prst="ellipse">
            <a:avLst/>
          </a:prstGeom>
          <a:noFill/>
          <a:ln w="6350" cap="rnd">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p>
        </p:txBody>
      </p:sp>
      <p:sp>
        <p:nvSpPr>
          <p:cNvPr id="99736" name="Oval 408"/>
          <p:cNvSpPr>
            <a:spLocks noChangeArrowheads="1"/>
          </p:cNvSpPr>
          <p:nvPr/>
        </p:nvSpPr>
        <p:spPr bwMode="auto">
          <a:xfrm>
            <a:off x="8251825" y="4583113"/>
            <a:ext cx="41275" cy="42862"/>
          </a:xfrm>
          <a:prstGeom prst="ellipse">
            <a:avLst/>
          </a:prstGeom>
          <a:noFill/>
          <a:ln w="6350" cap="rnd">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p>
        </p:txBody>
      </p:sp>
      <p:sp>
        <p:nvSpPr>
          <p:cNvPr id="99737" name="Oval 409"/>
          <p:cNvSpPr>
            <a:spLocks noChangeArrowheads="1"/>
          </p:cNvSpPr>
          <p:nvPr/>
        </p:nvSpPr>
        <p:spPr bwMode="auto">
          <a:xfrm>
            <a:off x="8278813" y="4576763"/>
            <a:ext cx="42862" cy="41275"/>
          </a:xfrm>
          <a:prstGeom prst="ellipse">
            <a:avLst/>
          </a:prstGeom>
          <a:noFill/>
          <a:ln w="6350" cap="rnd">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p>
        </p:txBody>
      </p:sp>
      <p:sp>
        <p:nvSpPr>
          <p:cNvPr id="99738" name="Oval 410"/>
          <p:cNvSpPr>
            <a:spLocks noChangeArrowheads="1"/>
          </p:cNvSpPr>
          <p:nvPr/>
        </p:nvSpPr>
        <p:spPr bwMode="auto">
          <a:xfrm>
            <a:off x="8313738" y="4562475"/>
            <a:ext cx="42862" cy="42863"/>
          </a:xfrm>
          <a:prstGeom prst="ellipse">
            <a:avLst/>
          </a:prstGeom>
          <a:noFill/>
          <a:ln w="6350" cap="rnd">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p>
        </p:txBody>
      </p:sp>
      <p:sp>
        <p:nvSpPr>
          <p:cNvPr id="99739" name="Oval 411"/>
          <p:cNvSpPr>
            <a:spLocks noChangeArrowheads="1"/>
          </p:cNvSpPr>
          <p:nvPr/>
        </p:nvSpPr>
        <p:spPr bwMode="auto">
          <a:xfrm>
            <a:off x="8342313" y="4556125"/>
            <a:ext cx="42862" cy="41275"/>
          </a:xfrm>
          <a:prstGeom prst="ellipse">
            <a:avLst/>
          </a:prstGeom>
          <a:noFill/>
          <a:ln w="6350" cap="rnd">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p>
        </p:txBody>
      </p:sp>
      <p:sp>
        <p:nvSpPr>
          <p:cNvPr id="99740" name="Oval 412"/>
          <p:cNvSpPr>
            <a:spLocks noChangeArrowheads="1"/>
          </p:cNvSpPr>
          <p:nvPr/>
        </p:nvSpPr>
        <p:spPr bwMode="auto">
          <a:xfrm>
            <a:off x="8370888" y="4541838"/>
            <a:ext cx="41275" cy="41275"/>
          </a:xfrm>
          <a:prstGeom prst="ellipse">
            <a:avLst/>
          </a:prstGeom>
          <a:noFill/>
          <a:ln w="6350" cap="rnd">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p>
        </p:txBody>
      </p:sp>
      <p:sp>
        <p:nvSpPr>
          <p:cNvPr id="99741" name="Oval 413"/>
          <p:cNvSpPr>
            <a:spLocks noChangeArrowheads="1"/>
          </p:cNvSpPr>
          <p:nvPr/>
        </p:nvSpPr>
        <p:spPr bwMode="auto">
          <a:xfrm>
            <a:off x="8405813" y="4533900"/>
            <a:ext cx="41275" cy="42863"/>
          </a:xfrm>
          <a:prstGeom prst="ellipse">
            <a:avLst/>
          </a:prstGeom>
          <a:noFill/>
          <a:ln w="6350" cap="rnd">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p>
        </p:txBody>
      </p:sp>
      <p:sp>
        <p:nvSpPr>
          <p:cNvPr id="99742" name="Oval 414"/>
          <p:cNvSpPr>
            <a:spLocks noChangeArrowheads="1"/>
          </p:cNvSpPr>
          <p:nvPr/>
        </p:nvSpPr>
        <p:spPr bwMode="auto">
          <a:xfrm>
            <a:off x="8432800" y="4527550"/>
            <a:ext cx="42863" cy="42863"/>
          </a:xfrm>
          <a:prstGeom prst="ellipse">
            <a:avLst/>
          </a:prstGeom>
          <a:noFill/>
          <a:ln w="6350" cap="rnd">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p>
        </p:txBody>
      </p:sp>
      <p:sp>
        <p:nvSpPr>
          <p:cNvPr id="99743" name="Oval 415"/>
          <p:cNvSpPr>
            <a:spLocks noChangeArrowheads="1"/>
          </p:cNvSpPr>
          <p:nvPr/>
        </p:nvSpPr>
        <p:spPr bwMode="auto">
          <a:xfrm>
            <a:off x="8461375" y="4521200"/>
            <a:ext cx="42863" cy="41275"/>
          </a:xfrm>
          <a:prstGeom prst="ellipse">
            <a:avLst/>
          </a:prstGeom>
          <a:noFill/>
          <a:ln w="6350" cap="rnd">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p>
        </p:txBody>
      </p:sp>
      <p:sp>
        <p:nvSpPr>
          <p:cNvPr id="99744" name="Oval 416"/>
          <p:cNvSpPr>
            <a:spLocks noChangeArrowheads="1"/>
          </p:cNvSpPr>
          <p:nvPr/>
        </p:nvSpPr>
        <p:spPr bwMode="auto">
          <a:xfrm>
            <a:off x="8489950" y="4506913"/>
            <a:ext cx="41275" cy="41275"/>
          </a:xfrm>
          <a:prstGeom prst="ellipse">
            <a:avLst/>
          </a:prstGeom>
          <a:noFill/>
          <a:ln w="6350" cap="rnd">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p>
        </p:txBody>
      </p:sp>
      <p:sp>
        <p:nvSpPr>
          <p:cNvPr id="99745" name="Oval 417"/>
          <p:cNvSpPr>
            <a:spLocks noChangeArrowheads="1"/>
          </p:cNvSpPr>
          <p:nvPr/>
        </p:nvSpPr>
        <p:spPr bwMode="auto">
          <a:xfrm>
            <a:off x="8524875" y="4498975"/>
            <a:ext cx="41275" cy="42863"/>
          </a:xfrm>
          <a:prstGeom prst="ellipse">
            <a:avLst/>
          </a:prstGeom>
          <a:noFill/>
          <a:ln w="6350" cap="rnd">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p>
        </p:txBody>
      </p:sp>
      <p:sp>
        <p:nvSpPr>
          <p:cNvPr id="99746" name="Oval 418"/>
          <p:cNvSpPr>
            <a:spLocks noChangeArrowheads="1"/>
          </p:cNvSpPr>
          <p:nvPr/>
        </p:nvSpPr>
        <p:spPr bwMode="auto">
          <a:xfrm>
            <a:off x="8553450" y="4492625"/>
            <a:ext cx="41275" cy="41275"/>
          </a:xfrm>
          <a:prstGeom prst="ellipse">
            <a:avLst/>
          </a:prstGeom>
          <a:noFill/>
          <a:ln w="6350" cap="rnd">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p>
        </p:txBody>
      </p:sp>
      <p:sp>
        <p:nvSpPr>
          <p:cNvPr id="99747" name="Oval 419"/>
          <p:cNvSpPr>
            <a:spLocks noChangeArrowheads="1"/>
          </p:cNvSpPr>
          <p:nvPr/>
        </p:nvSpPr>
        <p:spPr bwMode="auto">
          <a:xfrm>
            <a:off x="8580438" y="4486275"/>
            <a:ext cx="42862" cy="41275"/>
          </a:xfrm>
          <a:prstGeom prst="ellipse">
            <a:avLst/>
          </a:prstGeom>
          <a:noFill/>
          <a:ln w="6350" cap="rnd">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p>
        </p:txBody>
      </p:sp>
      <p:sp>
        <p:nvSpPr>
          <p:cNvPr id="99748" name="Oval 420"/>
          <p:cNvSpPr>
            <a:spLocks noChangeArrowheads="1"/>
          </p:cNvSpPr>
          <p:nvPr/>
        </p:nvSpPr>
        <p:spPr bwMode="auto">
          <a:xfrm>
            <a:off x="8609013" y="4478338"/>
            <a:ext cx="41275" cy="42862"/>
          </a:xfrm>
          <a:prstGeom prst="ellipse">
            <a:avLst/>
          </a:prstGeom>
          <a:noFill/>
          <a:ln w="6350" cap="rnd">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p>
        </p:txBody>
      </p:sp>
      <p:sp>
        <p:nvSpPr>
          <p:cNvPr id="99749" name="Oval 421"/>
          <p:cNvSpPr>
            <a:spLocks noChangeArrowheads="1"/>
          </p:cNvSpPr>
          <p:nvPr/>
        </p:nvSpPr>
        <p:spPr bwMode="auto">
          <a:xfrm>
            <a:off x="8643938" y="4471988"/>
            <a:ext cx="41275" cy="41275"/>
          </a:xfrm>
          <a:prstGeom prst="ellipse">
            <a:avLst/>
          </a:prstGeom>
          <a:noFill/>
          <a:ln w="6350" cap="rnd">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p>
        </p:txBody>
      </p:sp>
      <p:sp>
        <p:nvSpPr>
          <p:cNvPr id="99750" name="Oval 422"/>
          <p:cNvSpPr>
            <a:spLocks noChangeArrowheads="1"/>
          </p:cNvSpPr>
          <p:nvPr/>
        </p:nvSpPr>
        <p:spPr bwMode="auto">
          <a:xfrm>
            <a:off x="8672513" y="4464050"/>
            <a:ext cx="41275" cy="42863"/>
          </a:xfrm>
          <a:prstGeom prst="ellipse">
            <a:avLst/>
          </a:prstGeom>
          <a:noFill/>
          <a:ln w="6350" cap="rnd">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p>
        </p:txBody>
      </p:sp>
      <p:sp>
        <p:nvSpPr>
          <p:cNvPr id="99751" name="Oval 423"/>
          <p:cNvSpPr>
            <a:spLocks noChangeArrowheads="1"/>
          </p:cNvSpPr>
          <p:nvPr/>
        </p:nvSpPr>
        <p:spPr bwMode="auto">
          <a:xfrm>
            <a:off x="8699500" y="4457700"/>
            <a:ext cx="42863" cy="41275"/>
          </a:xfrm>
          <a:prstGeom prst="ellipse">
            <a:avLst/>
          </a:prstGeom>
          <a:noFill/>
          <a:ln w="6350" cap="rnd">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p>
        </p:txBody>
      </p:sp>
      <p:sp>
        <p:nvSpPr>
          <p:cNvPr id="99752" name="Text Box 424"/>
          <p:cNvSpPr txBox="1">
            <a:spLocks noChangeArrowheads="1"/>
          </p:cNvSpPr>
          <p:nvPr/>
        </p:nvSpPr>
        <p:spPr bwMode="auto">
          <a:xfrm>
            <a:off x="9144000" y="685800"/>
            <a:ext cx="5434013" cy="5715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1600">
                <a:latin typeface="Arial" panose="020B0604020202020204" pitchFamily="34" charset="0"/>
              </a:rPr>
              <a:t>n = 20</a:t>
            </a:r>
          </a:p>
          <a:p>
            <a:pPr eaLnBrk="1" hangingPunct="1"/>
            <a:r>
              <a:rPr lang="en-US" altLang="en-US" sz="1600">
                <a:latin typeface="Arial" panose="020B0604020202020204" pitchFamily="34" charset="0"/>
              </a:rPr>
              <a:t>mlog = 1</a:t>
            </a:r>
          </a:p>
          <a:p>
            <a:pPr eaLnBrk="1" hangingPunct="1"/>
            <a:r>
              <a:rPr lang="en-US" altLang="en-US" sz="1600">
                <a:latin typeface="Arial" panose="020B0604020202020204" pitchFamily="34" charset="0"/>
              </a:rPr>
              <a:t>slog = 2</a:t>
            </a:r>
          </a:p>
          <a:p>
            <a:pPr eaLnBrk="1" hangingPunct="1"/>
            <a:r>
              <a:rPr lang="en-US" altLang="en-US" sz="1600">
                <a:latin typeface="Arial" panose="020B0604020202020204" pitchFamily="34" charset="0"/>
              </a:rPr>
              <a:t>x = 0:(trunc(qlnorm(0.95,mlog,slog)))</a:t>
            </a:r>
          </a:p>
          <a:p>
            <a:pPr eaLnBrk="1" hangingPunct="1"/>
            <a:r>
              <a:rPr lang="en-US" altLang="en-US" sz="1600">
                <a:latin typeface="Arial" panose="020B0604020202020204" pitchFamily="34" charset="0"/>
              </a:rPr>
              <a:t>plot(x,plnorm(x,mlog,slog),ylim=c(0,1),ylab='CDF')</a:t>
            </a:r>
          </a:p>
          <a:p>
            <a:pPr eaLnBrk="1" hangingPunct="1"/>
            <a:r>
              <a:rPr lang="en-US" altLang="en-US" sz="1600">
                <a:latin typeface="Arial" panose="020B0604020202020204" pitchFamily="34" charset="0"/>
              </a:rPr>
              <a:t>for (j in 1:10) {</a:t>
            </a:r>
          </a:p>
          <a:p>
            <a:pPr eaLnBrk="1" hangingPunct="1"/>
            <a:r>
              <a:rPr lang="en-US" altLang="en-US" sz="1600">
                <a:latin typeface="Arial" panose="020B0604020202020204" pitchFamily="34" charset="0"/>
              </a:rPr>
              <a:t>  xx = range(rlnorm(n,mlog,slog))</a:t>
            </a:r>
          </a:p>
          <a:p>
            <a:pPr eaLnBrk="1" hangingPunct="1"/>
            <a:r>
              <a:rPr lang="en-US" altLang="en-US" sz="1600">
                <a:latin typeface="Arial" panose="020B0604020202020204" pitchFamily="34" charset="0"/>
              </a:rPr>
              <a:t>  t = fermi.lnorm(xx[[1]],xx[[2]],n)</a:t>
            </a:r>
          </a:p>
          <a:p>
            <a:pPr eaLnBrk="1" hangingPunct="1"/>
            <a:r>
              <a:rPr lang="en-US" altLang="en-US" sz="1600">
                <a:latin typeface="Arial" panose="020B0604020202020204" pitchFamily="34" charset="0"/>
              </a:rPr>
              <a:t>  lines(x,plnorm(x,t[[1]],t[[2]]))</a:t>
            </a:r>
          </a:p>
          <a:p>
            <a:pPr eaLnBrk="1" hangingPunct="1"/>
            <a:r>
              <a:rPr lang="en-US" altLang="en-US" sz="1600">
                <a:latin typeface="Arial" panose="020B0604020202020204" pitchFamily="34" charset="0"/>
              </a:rPr>
              <a:t>  }</a:t>
            </a:r>
          </a:p>
          <a:p>
            <a:pPr eaLnBrk="1" hangingPunct="1"/>
            <a:r>
              <a:rPr lang="en-US" altLang="en-US" sz="1600">
                <a:latin typeface="Arial" panose="020B0604020202020204" pitchFamily="34" charset="0"/>
              </a:rPr>
              <a:t>points(x,plnorm(x,mlog,slog),col='red')</a:t>
            </a:r>
          </a:p>
          <a:p>
            <a:pPr eaLnBrk="1" hangingPunct="1"/>
            <a:endParaRPr lang="en-US" altLang="en-US" sz="1600">
              <a:latin typeface="Arial" panose="020B0604020202020204" pitchFamily="34" charset="0"/>
            </a:endParaRPr>
          </a:p>
          <a:p>
            <a:pPr eaLnBrk="1" hangingPunct="1"/>
            <a:r>
              <a:rPr lang="en-US" altLang="en-US" sz="1600">
                <a:latin typeface="Arial" panose="020B0604020202020204" pitchFamily="34" charset="0"/>
              </a:rPr>
              <a:t>m = 10</a:t>
            </a:r>
          </a:p>
          <a:p>
            <a:pPr eaLnBrk="1" hangingPunct="1"/>
            <a:r>
              <a:rPr lang="en-US" altLang="en-US" sz="1600">
                <a:latin typeface="Arial" panose="020B0604020202020204" pitchFamily="34" charset="0"/>
              </a:rPr>
              <a:t>s = 2</a:t>
            </a:r>
          </a:p>
          <a:p>
            <a:pPr eaLnBrk="1" hangingPunct="1"/>
            <a:r>
              <a:rPr lang="en-US" altLang="en-US" sz="1600">
                <a:latin typeface="Arial" panose="020B0604020202020204" pitchFamily="34" charset="0"/>
              </a:rPr>
              <a:t>x = seq(qnorm(0.05,m,s),qnorm(0.95,m,s),length.out=100)</a:t>
            </a:r>
          </a:p>
          <a:p>
            <a:pPr eaLnBrk="1" hangingPunct="1"/>
            <a:r>
              <a:rPr lang="en-US" altLang="en-US" sz="1600">
                <a:latin typeface="Arial" panose="020B0604020202020204" pitchFamily="34" charset="0"/>
              </a:rPr>
              <a:t>plot(x,pnorm(x,m,s),ylim=c(0,1),ylab='CDF')</a:t>
            </a:r>
          </a:p>
          <a:p>
            <a:pPr eaLnBrk="1" hangingPunct="1"/>
            <a:r>
              <a:rPr lang="en-US" altLang="en-US" sz="1600">
                <a:latin typeface="Arial" panose="020B0604020202020204" pitchFamily="34" charset="0"/>
              </a:rPr>
              <a:t>for (j in 1:10) {</a:t>
            </a:r>
          </a:p>
          <a:p>
            <a:pPr eaLnBrk="1" hangingPunct="1"/>
            <a:r>
              <a:rPr lang="en-US" altLang="en-US" sz="1600">
                <a:latin typeface="Arial" panose="020B0604020202020204" pitchFamily="34" charset="0"/>
              </a:rPr>
              <a:t>  xx = range(rnorm(n,m,s))</a:t>
            </a:r>
          </a:p>
          <a:p>
            <a:pPr eaLnBrk="1" hangingPunct="1"/>
            <a:r>
              <a:rPr lang="en-US" altLang="en-US" sz="1600">
                <a:latin typeface="Arial" panose="020B0604020202020204" pitchFamily="34" charset="0"/>
              </a:rPr>
              <a:t>  t = fermi.norm(xx[[1]],xx[[2]],n)</a:t>
            </a:r>
          </a:p>
          <a:p>
            <a:pPr eaLnBrk="1" hangingPunct="1"/>
            <a:r>
              <a:rPr lang="en-US" altLang="en-US" sz="1600">
                <a:latin typeface="Arial" panose="020B0604020202020204" pitchFamily="34" charset="0"/>
              </a:rPr>
              <a:t>  lines(x,pnorm(x,t[[1]],t[[2]]))</a:t>
            </a:r>
          </a:p>
          <a:p>
            <a:pPr eaLnBrk="1" hangingPunct="1"/>
            <a:r>
              <a:rPr lang="en-US" altLang="en-US" sz="1600">
                <a:latin typeface="Arial" panose="020B0604020202020204" pitchFamily="34" charset="0"/>
              </a:rPr>
              <a:t>  }</a:t>
            </a:r>
          </a:p>
          <a:p>
            <a:pPr eaLnBrk="1" hangingPunct="1"/>
            <a:r>
              <a:rPr lang="en-US" altLang="en-US" sz="1600">
                <a:latin typeface="Arial" panose="020B0604020202020204" pitchFamily="34" charset="0"/>
              </a:rPr>
              <a:t>points(x,pnorm(x,m,s),col='red')</a:t>
            </a:r>
          </a:p>
          <a:p>
            <a:pPr eaLnBrk="1" hangingPunct="1"/>
            <a:endParaRPr lang="en-US" altLang="en-US" sz="1600">
              <a:latin typeface="Arial" panose="020B0604020202020204" pitchFamily="34" charset="0"/>
            </a:endParaRPr>
          </a:p>
        </p:txBody>
      </p:sp>
    </p:spTree>
    <p:extLst>
      <p:ext uri="{BB962C8B-B14F-4D97-AF65-F5344CB8AC3E}">
        <p14:creationId xmlns:p14="http://schemas.microsoft.com/office/powerpoint/2010/main" val="1763267072"/>
      </p:ext>
    </p:extLst>
  </p:cSld>
  <p:clrMapOvr>
    <a:masterClrMapping/>
  </p:clrMapOvr>
</p:sld>
</file>

<file path=ppt/slides/slide4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354" name="Rectangle 2"/>
          <p:cNvSpPr>
            <a:spLocks noGrp="1" noChangeArrowheads="1"/>
          </p:cNvSpPr>
          <p:nvPr>
            <p:ph type="title"/>
          </p:nvPr>
        </p:nvSpPr>
        <p:spPr/>
        <p:txBody>
          <a:bodyPr/>
          <a:lstStyle/>
          <a:p>
            <a:r>
              <a:rPr lang="en-US" altLang="en-US"/>
              <a:t>Fermi strategies</a:t>
            </a:r>
          </a:p>
        </p:txBody>
      </p:sp>
      <p:sp>
        <p:nvSpPr>
          <p:cNvPr id="100355" name="Rectangle 3"/>
          <p:cNvSpPr>
            <a:spLocks noGrp="1" noChangeArrowheads="1"/>
          </p:cNvSpPr>
          <p:nvPr>
            <p:ph type="body" idx="1"/>
          </p:nvPr>
        </p:nvSpPr>
        <p:spPr>
          <a:xfrm>
            <a:off x="457200" y="1752600"/>
            <a:ext cx="8229600" cy="5029200"/>
          </a:xfrm>
        </p:spPr>
        <p:txBody>
          <a:bodyPr/>
          <a:lstStyle/>
          <a:p>
            <a:r>
              <a:rPr lang="en-US" altLang="en-US"/>
              <a:t>Work with many distribution shapes</a:t>
            </a:r>
          </a:p>
          <a:p>
            <a:pPr lvl="1"/>
            <a:r>
              <a:rPr lang="en-US" altLang="en-US">
                <a:solidFill>
                  <a:srgbClr val="FF0000"/>
                </a:solidFill>
              </a:rPr>
              <a:t>Not clear it’ll work with 3-parameter shapes</a:t>
            </a:r>
          </a:p>
          <a:p>
            <a:r>
              <a:rPr lang="en-US" altLang="en-US"/>
              <a:t>Can pool input from several experts</a:t>
            </a:r>
          </a:p>
          <a:p>
            <a:pPr lvl="1"/>
            <a:r>
              <a:rPr lang="en-US" altLang="en-US">
                <a:solidFill>
                  <a:srgbClr val="FF0000"/>
                </a:solidFill>
              </a:rPr>
              <a:t>Not clear how to weight their contributions</a:t>
            </a:r>
          </a:p>
          <a:p>
            <a:pPr lvl="4"/>
            <a:endParaRPr lang="en-US" altLang="en-US" sz="800">
              <a:solidFill>
                <a:srgbClr val="FF0000"/>
              </a:solidFill>
            </a:endParaRPr>
          </a:p>
          <a:p>
            <a:r>
              <a:rPr lang="en-US" altLang="en-US"/>
              <a:t>Make many assumptions</a:t>
            </a:r>
          </a:p>
          <a:p>
            <a:pPr lvl="1"/>
            <a:r>
              <a:rPr lang="en-US" altLang="en-US">
                <a:solidFill>
                  <a:srgbClr val="FF0000"/>
                </a:solidFill>
              </a:rPr>
              <a:t>Distribution shape is known</a:t>
            </a:r>
          </a:p>
          <a:p>
            <a:pPr lvl="1"/>
            <a:r>
              <a:rPr lang="en-US" altLang="en-US">
                <a:solidFill>
                  <a:srgbClr val="FF0000"/>
                </a:solidFill>
              </a:rPr>
              <a:t>Sample values not accessible, but range is</a:t>
            </a:r>
          </a:p>
          <a:p>
            <a:pPr lvl="1"/>
            <a:r>
              <a:rPr lang="en-US" altLang="en-US">
                <a:solidFill>
                  <a:srgbClr val="FF0000"/>
                </a:solidFill>
              </a:rPr>
              <a:t>Can specify coverage, or sample size</a:t>
            </a:r>
          </a:p>
          <a:p>
            <a:pPr lvl="1"/>
            <a:r>
              <a:rPr lang="en-US" altLang="en-US">
                <a:solidFill>
                  <a:srgbClr val="FF0000"/>
                </a:solidFill>
              </a:rPr>
              <a:t>Symmetric coverage, or random sampling</a:t>
            </a:r>
          </a:p>
        </p:txBody>
      </p:sp>
    </p:spTree>
    <p:extLst>
      <p:ext uri="{BB962C8B-B14F-4D97-AF65-F5344CB8AC3E}">
        <p14:creationId xmlns:p14="http://schemas.microsoft.com/office/powerpoint/2010/main" val="2194166737"/>
      </p:ext>
    </p:extLst>
  </p:cSld>
  <p:clrMapOvr>
    <a:masterClrMapping/>
  </p:clrMapOvr>
</p:sld>
</file>

<file path=ppt/slides/slide4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8" name="Rectangle 2"/>
          <p:cNvSpPr>
            <a:spLocks noGrp="1" noChangeArrowheads="1"/>
          </p:cNvSpPr>
          <p:nvPr>
            <p:ph type="title"/>
          </p:nvPr>
        </p:nvSpPr>
        <p:spPr/>
        <p:txBody>
          <a:bodyPr/>
          <a:lstStyle/>
          <a:p>
            <a:r>
              <a:rPr lang="en-US" altLang="en-US"/>
              <a:t>What about correlations?</a:t>
            </a:r>
          </a:p>
        </p:txBody>
      </p:sp>
      <p:sp>
        <p:nvSpPr>
          <p:cNvPr id="101379" name="Rectangle 3"/>
          <p:cNvSpPr>
            <a:spLocks noGrp="1" noChangeArrowheads="1"/>
          </p:cNvSpPr>
          <p:nvPr>
            <p:ph type="body" idx="1"/>
          </p:nvPr>
        </p:nvSpPr>
        <p:spPr>
          <a:xfrm>
            <a:off x="457200" y="1752600"/>
            <a:ext cx="8686800" cy="4525963"/>
          </a:xfrm>
        </p:spPr>
        <p:txBody>
          <a:bodyPr/>
          <a:lstStyle/>
          <a:p>
            <a:r>
              <a:rPr lang="en-US" altLang="en-US"/>
              <a:t>Could just ask the experts about them too</a:t>
            </a:r>
          </a:p>
          <a:p>
            <a:pPr lvl="1"/>
            <a:r>
              <a:rPr lang="en-US" altLang="en-US">
                <a:solidFill>
                  <a:srgbClr val="FF0000"/>
                </a:solidFill>
              </a:rPr>
              <a:t>This approach yields very poor results</a:t>
            </a:r>
          </a:p>
          <a:p>
            <a:pPr lvl="4"/>
            <a:endParaRPr lang="en-US" altLang="en-US">
              <a:solidFill>
                <a:srgbClr val="FF0000"/>
              </a:solidFill>
            </a:endParaRPr>
          </a:p>
          <a:p>
            <a:r>
              <a:rPr lang="en-US" altLang="en-US"/>
              <a:t>Could try to get from data</a:t>
            </a:r>
          </a:p>
          <a:p>
            <a:pPr lvl="1"/>
            <a:r>
              <a:rPr lang="en-US" altLang="en-US">
                <a:solidFill>
                  <a:srgbClr val="FF0000"/>
                </a:solidFill>
              </a:rPr>
              <a:t>Much harder than getting marginal distributions</a:t>
            </a:r>
          </a:p>
          <a:p>
            <a:pPr lvl="4"/>
            <a:endParaRPr lang="en-US" altLang="en-US"/>
          </a:p>
          <a:p>
            <a:r>
              <a:rPr lang="en-US" altLang="en-US"/>
              <a:t>Could use a graphical approach</a:t>
            </a:r>
          </a:p>
        </p:txBody>
      </p:sp>
    </p:spTree>
    <p:extLst>
      <p:ext uri="{BB962C8B-B14F-4D97-AF65-F5344CB8AC3E}">
        <p14:creationId xmlns:p14="http://schemas.microsoft.com/office/powerpoint/2010/main" val="2521859855"/>
      </p:ext>
    </p:extLst>
  </p:cSld>
  <p:clrMapOvr>
    <a:masterClrMapping/>
  </p:clrMapOvr>
</p:sld>
</file>

<file path=ppt/slides/slide4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02" name="Rectangle 2"/>
          <p:cNvSpPr>
            <a:spLocks noGrp="1" noChangeArrowheads="1"/>
          </p:cNvSpPr>
          <p:nvPr>
            <p:ph type="title"/>
          </p:nvPr>
        </p:nvSpPr>
        <p:spPr/>
        <p:txBody>
          <a:bodyPr/>
          <a:lstStyle/>
          <a:p>
            <a:r>
              <a:rPr lang="en-US" altLang="en-US"/>
              <a:t>Correlation within ellipses</a:t>
            </a:r>
          </a:p>
        </p:txBody>
      </p:sp>
      <p:sp>
        <p:nvSpPr>
          <p:cNvPr id="102403" name="Line 3"/>
          <p:cNvSpPr>
            <a:spLocks noChangeShapeType="1"/>
          </p:cNvSpPr>
          <p:nvPr/>
        </p:nvSpPr>
        <p:spPr bwMode="auto">
          <a:xfrm>
            <a:off x="1457325" y="6096000"/>
            <a:ext cx="6172200"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102404" name="Line 4"/>
          <p:cNvSpPr>
            <a:spLocks noChangeShapeType="1"/>
          </p:cNvSpPr>
          <p:nvPr/>
        </p:nvSpPr>
        <p:spPr bwMode="auto">
          <a:xfrm flipV="1">
            <a:off x="1457325" y="1981200"/>
            <a:ext cx="0" cy="411480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grpSp>
        <p:nvGrpSpPr>
          <p:cNvPr id="2" name="Group 5"/>
          <p:cNvGrpSpPr>
            <a:grpSpLocks/>
          </p:cNvGrpSpPr>
          <p:nvPr/>
        </p:nvGrpSpPr>
        <p:grpSpPr bwMode="auto">
          <a:xfrm>
            <a:off x="3057525" y="2286000"/>
            <a:ext cx="3200400" cy="3810000"/>
            <a:chOff x="1824" y="1440"/>
            <a:chExt cx="2016" cy="2400"/>
          </a:xfrm>
        </p:grpSpPr>
        <p:sp>
          <p:nvSpPr>
            <p:cNvPr id="102427" name="Line 6"/>
            <p:cNvSpPr>
              <a:spLocks noChangeShapeType="1"/>
            </p:cNvSpPr>
            <p:nvPr/>
          </p:nvSpPr>
          <p:spPr bwMode="auto">
            <a:xfrm flipV="1">
              <a:off x="1824" y="1440"/>
              <a:ext cx="0" cy="2400"/>
            </a:xfrm>
            <a:prstGeom prst="line">
              <a:avLst/>
            </a:prstGeom>
            <a:noFill/>
            <a:ln w="3175" cap="rnd">
              <a:solidFill>
                <a:schemeClr val="bg2"/>
              </a:solidFill>
              <a:prstDash val="sysDot"/>
              <a:round/>
              <a:headEnd/>
              <a:tailEnd/>
            </a:ln>
            <a:extLst>
              <a:ext uri="{909E8E84-426E-40DD-AFC4-6F175D3DCCD1}">
                <a14:hiddenFill xmlns:a14="http://schemas.microsoft.com/office/drawing/2010/main">
                  <a:noFill/>
                </a14:hiddenFill>
              </a:ext>
            </a:extLst>
          </p:spPr>
          <p:txBody>
            <a:bodyPr/>
            <a:lstStyle/>
            <a:p>
              <a:endParaRPr lang="en-US"/>
            </a:p>
          </p:txBody>
        </p:sp>
        <p:sp>
          <p:nvSpPr>
            <p:cNvPr id="102428" name="Line 7"/>
            <p:cNvSpPr>
              <a:spLocks noChangeShapeType="1"/>
            </p:cNvSpPr>
            <p:nvPr/>
          </p:nvSpPr>
          <p:spPr bwMode="auto">
            <a:xfrm flipV="1">
              <a:off x="3840" y="1440"/>
              <a:ext cx="0" cy="2400"/>
            </a:xfrm>
            <a:prstGeom prst="line">
              <a:avLst/>
            </a:prstGeom>
            <a:noFill/>
            <a:ln w="3175" cap="rnd">
              <a:solidFill>
                <a:schemeClr val="bg2"/>
              </a:solidFill>
              <a:prstDash val="sysDot"/>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3" name="Group 8"/>
          <p:cNvGrpSpPr>
            <a:grpSpLocks/>
          </p:cNvGrpSpPr>
          <p:nvPr/>
        </p:nvGrpSpPr>
        <p:grpSpPr bwMode="auto">
          <a:xfrm>
            <a:off x="1457325" y="2819400"/>
            <a:ext cx="6096000" cy="2362200"/>
            <a:chOff x="816" y="1776"/>
            <a:chExt cx="2400" cy="1488"/>
          </a:xfrm>
        </p:grpSpPr>
        <p:sp>
          <p:nvSpPr>
            <p:cNvPr id="102425" name="Line 9"/>
            <p:cNvSpPr>
              <a:spLocks noChangeShapeType="1"/>
            </p:cNvSpPr>
            <p:nvPr/>
          </p:nvSpPr>
          <p:spPr bwMode="auto">
            <a:xfrm rot="16200000" flipV="1">
              <a:off x="2016" y="576"/>
              <a:ext cx="0" cy="2400"/>
            </a:xfrm>
            <a:prstGeom prst="line">
              <a:avLst/>
            </a:prstGeom>
            <a:noFill/>
            <a:ln w="3175" cap="rnd">
              <a:solidFill>
                <a:schemeClr val="bg2"/>
              </a:solidFill>
              <a:prstDash val="sysDot"/>
              <a:round/>
              <a:headEnd/>
              <a:tailEnd/>
            </a:ln>
            <a:extLst>
              <a:ext uri="{909E8E84-426E-40DD-AFC4-6F175D3DCCD1}">
                <a14:hiddenFill xmlns:a14="http://schemas.microsoft.com/office/drawing/2010/main">
                  <a:noFill/>
                </a14:hiddenFill>
              </a:ext>
            </a:extLst>
          </p:spPr>
          <p:txBody>
            <a:bodyPr/>
            <a:lstStyle/>
            <a:p>
              <a:endParaRPr lang="en-US"/>
            </a:p>
          </p:txBody>
        </p:sp>
        <p:sp>
          <p:nvSpPr>
            <p:cNvPr id="102426" name="Line 10"/>
            <p:cNvSpPr>
              <a:spLocks noChangeShapeType="1"/>
            </p:cNvSpPr>
            <p:nvPr/>
          </p:nvSpPr>
          <p:spPr bwMode="auto">
            <a:xfrm rot="16200000" flipV="1">
              <a:off x="2016" y="2064"/>
              <a:ext cx="0" cy="2400"/>
            </a:xfrm>
            <a:prstGeom prst="line">
              <a:avLst/>
            </a:prstGeom>
            <a:noFill/>
            <a:ln w="3175" cap="rnd">
              <a:solidFill>
                <a:schemeClr val="bg2"/>
              </a:solidFill>
              <a:prstDash val="sysDot"/>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4" name="Group 11"/>
          <p:cNvGrpSpPr>
            <a:grpSpLocks/>
          </p:cNvGrpSpPr>
          <p:nvPr/>
        </p:nvGrpSpPr>
        <p:grpSpPr bwMode="auto">
          <a:xfrm>
            <a:off x="2905125" y="6096000"/>
            <a:ext cx="3581400" cy="442913"/>
            <a:chOff x="1728" y="3840"/>
            <a:chExt cx="2256" cy="279"/>
          </a:xfrm>
        </p:grpSpPr>
        <p:sp>
          <p:nvSpPr>
            <p:cNvPr id="102421" name="Line 12"/>
            <p:cNvSpPr>
              <a:spLocks noChangeShapeType="1"/>
            </p:cNvSpPr>
            <p:nvPr/>
          </p:nvSpPr>
          <p:spPr bwMode="auto">
            <a:xfrm>
              <a:off x="3840" y="3840"/>
              <a:ext cx="0" cy="9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2422" name="Line 13"/>
            <p:cNvSpPr>
              <a:spLocks noChangeShapeType="1"/>
            </p:cNvSpPr>
            <p:nvPr/>
          </p:nvSpPr>
          <p:spPr bwMode="auto">
            <a:xfrm>
              <a:off x="1824" y="3840"/>
              <a:ext cx="0" cy="9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2423" name="Text Box 14"/>
            <p:cNvSpPr txBox="1">
              <a:spLocks noChangeArrowheads="1"/>
            </p:cNvSpPr>
            <p:nvPr/>
          </p:nvSpPr>
          <p:spPr bwMode="auto">
            <a:xfrm>
              <a:off x="1728" y="3888"/>
              <a:ext cx="241"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i="1">
                  <a:latin typeface="Arial" panose="020B0604020202020204" pitchFamily="34" charset="0"/>
                </a:rPr>
                <a:t>x</a:t>
              </a:r>
              <a:r>
                <a:rPr lang="en-US" altLang="en-US" baseline="-25000">
                  <a:latin typeface="Arial" panose="020B0604020202020204" pitchFamily="34" charset="0"/>
                </a:rPr>
                <a:t>1</a:t>
              </a:r>
            </a:p>
          </p:txBody>
        </p:sp>
        <p:sp>
          <p:nvSpPr>
            <p:cNvPr id="102424" name="Text Box 15"/>
            <p:cNvSpPr txBox="1">
              <a:spLocks noChangeArrowheads="1"/>
            </p:cNvSpPr>
            <p:nvPr/>
          </p:nvSpPr>
          <p:spPr bwMode="auto">
            <a:xfrm>
              <a:off x="3743" y="3888"/>
              <a:ext cx="241"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i="1">
                  <a:latin typeface="Arial" panose="020B0604020202020204" pitchFamily="34" charset="0"/>
                </a:rPr>
                <a:t>x</a:t>
              </a:r>
              <a:r>
                <a:rPr lang="en-US" altLang="en-US" baseline="-25000">
                  <a:latin typeface="Arial" panose="020B0604020202020204" pitchFamily="34" charset="0"/>
                </a:rPr>
                <a:t>2</a:t>
              </a:r>
            </a:p>
          </p:txBody>
        </p:sp>
      </p:grpSp>
      <p:grpSp>
        <p:nvGrpSpPr>
          <p:cNvPr id="5" name="Group 16"/>
          <p:cNvGrpSpPr>
            <a:grpSpLocks/>
          </p:cNvGrpSpPr>
          <p:nvPr/>
        </p:nvGrpSpPr>
        <p:grpSpPr bwMode="auto">
          <a:xfrm>
            <a:off x="998538" y="2590800"/>
            <a:ext cx="458787" cy="2743200"/>
            <a:chOff x="527" y="1632"/>
            <a:chExt cx="289" cy="1728"/>
          </a:xfrm>
        </p:grpSpPr>
        <p:sp>
          <p:nvSpPr>
            <p:cNvPr id="102417" name="Line 17"/>
            <p:cNvSpPr>
              <a:spLocks noChangeShapeType="1"/>
            </p:cNvSpPr>
            <p:nvPr/>
          </p:nvSpPr>
          <p:spPr bwMode="auto">
            <a:xfrm rot="-5400000">
              <a:off x="768" y="1728"/>
              <a:ext cx="0" cy="9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2418" name="Line 18"/>
            <p:cNvSpPr>
              <a:spLocks noChangeShapeType="1"/>
            </p:cNvSpPr>
            <p:nvPr/>
          </p:nvSpPr>
          <p:spPr bwMode="auto">
            <a:xfrm rot="-5400000">
              <a:off x="768" y="3216"/>
              <a:ext cx="0" cy="9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2419" name="Text Box 19"/>
            <p:cNvSpPr txBox="1">
              <a:spLocks noChangeArrowheads="1"/>
            </p:cNvSpPr>
            <p:nvPr/>
          </p:nvSpPr>
          <p:spPr bwMode="auto">
            <a:xfrm>
              <a:off x="527" y="3129"/>
              <a:ext cx="241"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i="1">
                  <a:latin typeface="Arial" panose="020B0604020202020204" pitchFamily="34" charset="0"/>
                </a:rPr>
                <a:t>y</a:t>
              </a:r>
              <a:r>
                <a:rPr lang="en-US" altLang="en-US" baseline="-25000">
                  <a:latin typeface="Arial" panose="020B0604020202020204" pitchFamily="34" charset="0"/>
                </a:rPr>
                <a:t>1</a:t>
              </a:r>
            </a:p>
          </p:txBody>
        </p:sp>
        <p:sp>
          <p:nvSpPr>
            <p:cNvPr id="102420" name="Text Box 20"/>
            <p:cNvSpPr txBox="1">
              <a:spLocks noChangeArrowheads="1"/>
            </p:cNvSpPr>
            <p:nvPr/>
          </p:nvSpPr>
          <p:spPr bwMode="auto">
            <a:xfrm>
              <a:off x="528" y="1632"/>
              <a:ext cx="241"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i="1">
                  <a:latin typeface="Arial" panose="020B0604020202020204" pitchFamily="34" charset="0"/>
                </a:rPr>
                <a:t>y</a:t>
              </a:r>
              <a:r>
                <a:rPr lang="en-US" altLang="en-US" baseline="-25000">
                  <a:latin typeface="Arial" panose="020B0604020202020204" pitchFamily="34" charset="0"/>
                </a:rPr>
                <a:t>2</a:t>
              </a:r>
            </a:p>
          </p:txBody>
        </p:sp>
      </p:grpSp>
      <p:sp>
        <p:nvSpPr>
          <p:cNvPr id="696341" name="Oval 21"/>
          <p:cNvSpPr>
            <a:spLocks noChangeArrowheads="1"/>
          </p:cNvSpPr>
          <p:nvPr/>
        </p:nvSpPr>
        <p:spPr bwMode="auto">
          <a:xfrm>
            <a:off x="3057525" y="2819400"/>
            <a:ext cx="3200400" cy="2362200"/>
          </a:xfrm>
          <a:prstGeom prst="ellipse">
            <a:avLst/>
          </a:prstGeom>
          <a:solidFill>
            <a:srgbClr val="BBE0E3"/>
          </a:solidFill>
          <a:ln w="9525">
            <a:solidFill>
              <a:schemeClr val="tx1"/>
            </a:solidFill>
            <a:round/>
            <a:headEnd/>
            <a:tailEnd/>
          </a:ln>
        </p:spPr>
        <p:txBody>
          <a:bodyPr wrap="none" anchor="ct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p>
        </p:txBody>
      </p:sp>
      <p:sp>
        <p:nvSpPr>
          <p:cNvPr id="696342" name="Oval 22"/>
          <p:cNvSpPr>
            <a:spLocks noChangeArrowheads="1"/>
          </p:cNvSpPr>
          <p:nvPr/>
        </p:nvSpPr>
        <p:spPr bwMode="auto">
          <a:xfrm rot="-523949">
            <a:off x="3044825" y="2819400"/>
            <a:ext cx="3219450" cy="2343150"/>
          </a:xfrm>
          <a:prstGeom prst="ellipse">
            <a:avLst/>
          </a:prstGeom>
          <a:solidFill>
            <a:srgbClr val="BBE0E3"/>
          </a:solidFill>
          <a:ln w="9525">
            <a:solidFill>
              <a:schemeClr val="tx1"/>
            </a:solidFill>
            <a:round/>
            <a:headEnd/>
            <a:tailEnd/>
          </a:ln>
        </p:spPr>
        <p:txBody>
          <a:bodyPr wrap="none" anchor="ct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p>
        </p:txBody>
      </p:sp>
      <p:sp>
        <p:nvSpPr>
          <p:cNvPr id="696343" name="Oval 23"/>
          <p:cNvSpPr>
            <a:spLocks noChangeArrowheads="1"/>
          </p:cNvSpPr>
          <p:nvPr/>
        </p:nvSpPr>
        <p:spPr bwMode="auto">
          <a:xfrm rot="-1444496">
            <a:off x="2981325" y="2941638"/>
            <a:ext cx="3346450" cy="2125662"/>
          </a:xfrm>
          <a:prstGeom prst="ellipse">
            <a:avLst/>
          </a:prstGeom>
          <a:solidFill>
            <a:srgbClr val="BBE0E3"/>
          </a:solidFill>
          <a:ln w="9525">
            <a:solidFill>
              <a:schemeClr val="tx1"/>
            </a:solidFill>
            <a:round/>
            <a:headEnd/>
            <a:tailEnd/>
          </a:ln>
        </p:spPr>
        <p:txBody>
          <a:bodyPr wrap="none" anchor="ct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p>
        </p:txBody>
      </p:sp>
      <p:sp>
        <p:nvSpPr>
          <p:cNvPr id="696344" name="Oval 24"/>
          <p:cNvSpPr>
            <a:spLocks noChangeArrowheads="1"/>
          </p:cNvSpPr>
          <p:nvPr/>
        </p:nvSpPr>
        <p:spPr bwMode="auto">
          <a:xfrm rot="-2043944">
            <a:off x="2803525" y="3363913"/>
            <a:ext cx="3733800" cy="1268412"/>
          </a:xfrm>
          <a:prstGeom prst="ellipse">
            <a:avLst/>
          </a:prstGeom>
          <a:solidFill>
            <a:srgbClr val="BBE0E3"/>
          </a:solidFill>
          <a:ln w="9525">
            <a:solidFill>
              <a:schemeClr val="tx1"/>
            </a:solidFill>
            <a:round/>
            <a:headEnd/>
            <a:tailEnd/>
          </a:ln>
        </p:spPr>
        <p:txBody>
          <a:bodyPr wrap="none" anchor="ct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p>
        </p:txBody>
      </p:sp>
      <p:sp>
        <p:nvSpPr>
          <p:cNvPr id="696345" name="Oval 25"/>
          <p:cNvSpPr>
            <a:spLocks noChangeArrowheads="1"/>
          </p:cNvSpPr>
          <p:nvPr/>
        </p:nvSpPr>
        <p:spPr bwMode="auto">
          <a:xfrm rot="-2160069">
            <a:off x="2690813" y="3881438"/>
            <a:ext cx="3968750" cy="247650"/>
          </a:xfrm>
          <a:prstGeom prst="ellipse">
            <a:avLst/>
          </a:prstGeom>
          <a:solidFill>
            <a:srgbClr val="BBE0E3"/>
          </a:solidFill>
          <a:ln w="9525">
            <a:solidFill>
              <a:schemeClr val="tx1"/>
            </a:solidFill>
            <a:round/>
            <a:headEnd/>
            <a:tailEnd/>
          </a:ln>
        </p:spPr>
        <p:txBody>
          <a:bodyPr wrap="none" anchor="ct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p>
        </p:txBody>
      </p:sp>
      <p:sp>
        <p:nvSpPr>
          <p:cNvPr id="102414" name="Text Box 26"/>
          <p:cNvSpPr txBox="1">
            <a:spLocks noChangeArrowheads="1"/>
          </p:cNvSpPr>
          <p:nvPr/>
        </p:nvSpPr>
        <p:spPr bwMode="auto">
          <a:xfrm>
            <a:off x="7613650" y="6135688"/>
            <a:ext cx="3873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2400" i="1">
                <a:latin typeface="Arial" panose="020B0604020202020204" pitchFamily="34" charset="0"/>
              </a:rPr>
              <a:t>X</a:t>
            </a:r>
          </a:p>
        </p:txBody>
      </p:sp>
      <p:sp>
        <p:nvSpPr>
          <p:cNvPr id="102415" name="Text Box 27"/>
          <p:cNvSpPr txBox="1">
            <a:spLocks noChangeArrowheads="1"/>
          </p:cNvSpPr>
          <p:nvPr/>
        </p:nvSpPr>
        <p:spPr bwMode="auto">
          <a:xfrm>
            <a:off x="984250" y="1716088"/>
            <a:ext cx="3873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2400" i="1">
                <a:latin typeface="Arial" panose="020B0604020202020204" pitchFamily="34" charset="0"/>
              </a:rPr>
              <a:t>Y</a:t>
            </a:r>
          </a:p>
        </p:txBody>
      </p:sp>
    </p:spTree>
    <p:extLst>
      <p:ext uri="{BB962C8B-B14F-4D97-AF65-F5344CB8AC3E}">
        <p14:creationId xmlns:p14="http://schemas.microsoft.com/office/powerpoint/2010/main" val="29915117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22" presetClass="entr" presetSubtype="4" fill="hold" nodeType="click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wipe(down)">
                                      <p:cBhvr>
                                        <p:cTn id="11" dur="500"/>
                                        <p:tgtEl>
                                          <p:spTgt spid="2"/>
                                        </p:tgtEl>
                                      </p:cBhvr>
                                    </p:animEffect>
                                  </p:childTnLst>
                                </p:cTn>
                              </p:par>
                            </p:childTnLst>
                          </p:cTn>
                        </p:par>
                      </p:childTnLst>
                    </p:cTn>
                  </p:par>
                  <p:par>
                    <p:cTn id="12" fill="hold" nodeType="clickPar">
                      <p:stCondLst>
                        <p:cond delay="indefinite"/>
                      </p:stCondLst>
                      <p:childTnLst>
                        <p:par>
                          <p:cTn id="13" fill="hold" nodeType="withGroup">
                            <p:stCondLst>
                              <p:cond delay="0"/>
                            </p:stCondLst>
                            <p:childTnLst>
                              <p:par>
                                <p:cTn id="14" presetID="1" presetClass="entr" presetSubtype="0" fill="hold" nodeType="clickEffect">
                                  <p:stCondLst>
                                    <p:cond delay="0"/>
                                  </p:stCondLst>
                                  <p:childTnLst>
                                    <p:set>
                                      <p:cBhvr>
                                        <p:cTn id="15" dur="1" fill="hold">
                                          <p:stCondLst>
                                            <p:cond delay="0"/>
                                          </p:stCondLst>
                                        </p:cTn>
                                        <p:tgtEl>
                                          <p:spTgt spid="5"/>
                                        </p:tgtEl>
                                        <p:attrNameLst>
                                          <p:attrName>style.visibility</p:attrName>
                                        </p:attrNameLst>
                                      </p:cBhvr>
                                      <p:to>
                                        <p:strVal val="visible"/>
                                      </p:to>
                                    </p:set>
                                  </p:childTnLst>
                                </p:cTn>
                              </p:par>
                            </p:childTnLst>
                          </p:cTn>
                        </p:par>
                        <p:par>
                          <p:cTn id="16" fill="hold" nodeType="afterGroup">
                            <p:stCondLst>
                              <p:cond delay="0"/>
                            </p:stCondLst>
                            <p:childTnLst>
                              <p:par>
                                <p:cTn id="17" presetID="22" presetClass="entr" presetSubtype="8" fill="hold" nodeType="afterEffect">
                                  <p:stCondLst>
                                    <p:cond delay="0"/>
                                  </p:stCondLst>
                                  <p:childTnLst>
                                    <p:set>
                                      <p:cBhvr>
                                        <p:cTn id="18" dur="1" fill="hold">
                                          <p:stCondLst>
                                            <p:cond delay="0"/>
                                          </p:stCondLst>
                                        </p:cTn>
                                        <p:tgtEl>
                                          <p:spTgt spid="3"/>
                                        </p:tgtEl>
                                        <p:attrNameLst>
                                          <p:attrName>style.visibility</p:attrName>
                                        </p:attrNameLst>
                                      </p:cBhvr>
                                      <p:to>
                                        <p:strVal val="visible"/>
                                      </p:to>
                                    </p:set>
                                    <p:animEffect transition="in" filter="wipe(left)">
                                      <p:cBhvr>
                                        <p:cTn id="19" dur="500"/>
                                        <p:tgtEl>
                                          <p:spTgt spid="3"/>
                                        </p:tgtEl>
                                      </p:cBhvr>
                                    </p:animEffect>
                                  </p:childTnLst>
                                </p:cTn>
                              </p:par>
                            </p:childTnLst>
                          </p:cTn>
                        </p:par>
                      </p:childTnLst>
                    </p:cTn>
                  </p:par>
                  <p:par>
                    <p:cTn id="20" fill="hold" nodeType="clickPar">
                      <p:stCondLst>
                        <p:cond delay="indefinite"/>
                      </p:stCondLst>
                      <p:childTnLst>
                        <p:par>
                          <p:cTn id="21" fill="hold" nodeType="withGroup">
                            <p:stCondLst>
                              <p:cond delay="0"/>
                            </p:stCondLst>
                            <p:childTnLst>
                              <p:par>
                                <p:cTn id="22" presetID="10" presetClass="entr" presetSubtype="0" fill="hold" grpId="0" nodeType="clickEffect">
                                  <p:stCondLst>
                                    <p:cond delay="0"/>
                                  </p:stCondLst>
                                  <p:childTnLst>
                                    <p:set>
                                      <p:cBhvr>
                                        <p:cTn id="23" dur="1" fill="hold">
                                          <p:stCondLst>
                                            <p:cond delay="0"/>
                                          </p:stCondLst>
                                        </p:cTn>
                                        <p:tgtEl>
                                          <p:spTgt spid="696341"/>
                                        </p:tgtEl>
                                        <p:attrNameLst>
                                          <p:attrName>style.visibility</p:attrName>
                                        </p:attrNameLst>
                                      </p:cBhvr>
                                      <p:to>
                                        <p:strVal val="visible"/>
                                      </p:to>
                                    </p:set>
                                    <p:animEffect transition="in" filter="fade">
                                      <p:cBhvr>
                                        <p:cTn id="24" dur="500"/>
                                        <p:tgtEl>
                                          <p:spTgt spid="696341"/>
                                        </p:tgtEl>
                                      </p:cBhvr>
                                    </p:animEffect>
                                  </p:childTnLst>
                                </p:cTn>
                              </p:par>
                            </p:childTnLst>
                          </p:cTn>
                        </p:par>
                      </p:childTnLst>
                    </p:cTn>
                  </p:par>
                  <p:par>
                    <p:cTn id="25" fill="hold" nodeType="clickPar">
                      <p:stCondLst>
                        <p:cond delay="indefinite"/>
                      </p:stCondLst>
                      <p:childTnLst>
                        <p:par>
                          <p:cTn id="26" fill="hold" nodeType="withGroup">
                            <p:stCondLst>
                              <p:cond delay="0"/>
                            </p:stCondLst>
                            <p:childTnLst>
                              <p:par>
                                <p:cTn id="27" presetID="10" presetClass="entr" presetSubtype="0" fill="hold" grpId="0" nodeType="clickEffect">
                                  <p:stCondLst>
                                    <p:cond delay="0"/>
                                  </p:stCondLst>
                                  <p:childTnLst>
                                    <p:set>
                                      <p:cBhvr>
                                        <p:cTn id="28" dur="1" fill="hold">
                                          <p:stCondLst>
                                            <p:cond delay="0"/>
                                          </p:stCondLst>
                                        </p:cTn>
                                        <p:tgtEl>
                                          <p:spTgt spid="696342"/>
                                        </p:tgtEl>
                                        <p:attrNameLst>
                                          <p:attrName>style.visibility</p:attrName>
                                        </p:attrNameLst>
                                      </p:cBhvr>
                                      <p:to>
                                        <p:strVal val="visible"/>
                                      </p:to>
                                    </p:set>
                                    <p:animEffect transition="in" filter="fade">
                                      <p:cBhvr>
                                        <p:cTn id="29" dur="500"/>
                                        <p:tgtEl>
                                          <p:spTgt spid="696342"/>
                                        </p:tgtEl>
                                      </p:cBhvr>
                                    </p:animEffect>
                                  </p:childTnLst>
                                </p:cTn>
                              </p:par>
                            </p:childTnLst>
                          </p:cTn>
                        </p:par>
                      </p:childTnLst>
                    </p:cTn>
                  </p:par>
                  <p:par>
                    <p:cTn id="30" fill="hold" nodeType="clickPar">
                      <p:stCondLst>
                        <p:cond delay="indefinite"/>
                      </p:stCondLst>
                      <p:childTnLst>
                        <p:par>
                          <p:cTn id="31" fill="hold" nodeType="withGroup">
                            <p:stCondLst>
                              <p:cond delay="0"/>
                            </p:stCondLst>
                            <p:childTnLst>
                              <p:par>
                                <p:cTn id="32" presetID="1" presetClass="exit" presetSubtype="0" fill="hold" grpId="1" nodeType="clickEffect">
                                  <p:stCondLst>
                                    <p:cond delay="0"/>
                                  </p:stCondLst>
                                  <p:childTnLst>
                                    <p:set>
                                      <p:cBhvr>
                                        <p:cTn id="33" dur="1" fill="hold">
                                          <p:stCondLst>
                                            <p:cond delay="0"/>
                                          </p:stCondLst>
                                        </p:cTn>
                                        <p:tgtEl>
                                          <p:spTgt spid="696341"/>
                                        </p:tgtEl>
                                        <p:attrNameLst>
                                          <p:attrName>style.visibility</p:attrName>
                                        </p:attrNameLst>
                                      </p:cBhvr>
                                      <p:to>
                                        <p:strVal val="hidden"/>
                                      </p:to>
                                    </p:set>
                                  </p:childTnLst>
                                </p:cTn>
                              </p:par>
                            </p:childTnLst>
                          </p:cTn>
                        </p:par>
                      </p:childTnLst>
                    </p:cTn>
                  </p:par>
                  <p:par>
                    <p:cTn id="34" fill="hold" nodeType="clickPar">
                      <p:stCondLst>
                        <p:cond delay="indefinite"/>
                      </p:stCondLst>
                      <p:childTnLst>
                        <p:par>
                          <p:cTn id="35" fill="hold" nodeType="withGroup">
                            <p:stCondLst>
                              <p:cond delay="0"/>
                            </p:stCondLst>
                            <p:childTnLst>
                              <p:par>
                                <p:cTn id="36" presetID="10" presetClass="entr" presetSubtype="0" fill="hold" grpId="0" nodeType="clickEffect">
                                  <p:stCondLst>
                                    <p:cond delay="0"/>
                                  </p:stCondLst>
                                  <p:childTnLst>
                                    <p:set>
                                      <p:cBhvr>
                                        <p:cTn id="37" dur="1" fill="hold">
                                          <p:stCondLst>
                                            <p:cond delay="0"/>
                                          </p:stCondLst>
                                        </p:cTn>
                                        <p:tgtEl>
                                          <p:spTgt spid="696343"/>
                                        </p:tgtEl>
                                        <p:attrNameLst>
                                          <p:attrName>style.visibility</p:attrName>
                                        </p:attrNameLst>
                                      </p:cBhvr>
                                      <p:to>
                                        <p:strVal val="visible"/>
                                      </p:to>
                                    </p:set>
                                    <p:animEffect transition="in" filter="fade">
                                      <p:cBhvr>
                                        <p:cTn id="38" dur="500"/>
                                        <p:tgtEl>
                                          <p:spTgt spid="696343"/>
                                        </p:tgtEl>
                                      </p:cBhvr>
                                    </p:animEffect>
                                  </p:childTnLst>
                                </p:cTn>
                              </p:par>
                            </p:childTnLst>
                          </p:cTn>
                        </p:par>
                      </p:childTnLst>
                    </p:cTn>
                  </p:par>
                  <p:par>
                    <p:cTn id="39" fill="hold" nodeType="clickPar">
                      <p:stCondLst>
                        <p:cond delay="indefinite"/>
                      </p:stCondLst>
                      <p:childTnLst>
                        <p:par>
                          <p:cTn id="40" fill="hold" nodeType="withGroup">
                            <p:stCondLst>
                              <p:cond delay="0"/>
                            </p:stCondLst>
                            <p:childTnLst>
                              <p:par>
                                <p:cTn id="41" presetID="1" presetClass="exit" presetSubtype="0" fill="hold" grpId="1" nodeType="clickEffect">
                                  <p:stCondLst>
                                    <p:cond delay="0"/>
                                  </p:stCondLst>
                                  <p:childTnLst>
                                    <p:set>
                                      <p:cBhvr>
                                        <p:cTn id="42" dur="1" fill="hold">
                                          <p:stCondLst>
                                            <p:cond delay="0"/>
                                          </p:stCondLst>
                                        </p:cTn>
                                        <p:tgtEl>
                                          <p:spTgt spid="696342"/>
                                        </p:tgtEl>
                                        <p:attrNameLst>
                                          <p:attrName>style.visibility</p:attrName>
                                        </p:attrNameLst>
                                      </p:cBhvr>
                                      <p:to>
                                        <p:strVal val="hidden"/>
                                      </p:to>
                                    </p:set>
                                  </p:childTnLst>
                                </p:cTn>
                              </p:par>
                            </p:childTnLst>
                          </p:cTn>
                        </p:par>
                      </p:childTnLst>
                    </p:cTn>
                  </p:par>
                  <p:par>
                    <p:cTn id="43" fill="hold" nodeType="clickPar">
                      <p:stCondLst>
                        <p:cond delay="indefinite"/>
                      </p:stCondLst>
                      <p:childTnLst>
                        <p:par>
                          <p:cTn id="44" fill="hold" nodeType="withGroup">
                            <p:stCondLst>
                              <p:cond delay="0"/>
                            </p:stCondLst>
                            <p:childTnLst>
                              <p:par>
                                <p:cTn id="45" presetID="10" presetClass="entr" presetSubtype="0" fill="hold" grpId="0" nodeType="clickEffect">
                                  <p:stCondLst>
                                    <p:cond delay="0"/>
                                  </p:stCondLst>
                                  <p:childTnLst>
                                    <p:set>
                                      <p:cBhvr>
                                        <p:cTn id="46" dur="1" fill="hold">
                                          <p:stCondLst>
                                            <p:cond delay="0"/>
                                          </p:stCondLst>
                                        </p:cTn>
                                        <p:tgtEl>
                                          <p:spTgt spid="696344"/>
                                        </p:tgtEl>
                                        <p:attrNameLst>
                                          <p:attrName>style.visibility</p:attrName>
                                        </p:attrNameLst>
                                      </p:cBhvr>
                                      <p:to>
                                        <p:strVal val="visible"/>
                                      </p:to>
                                    </p:set>
                                    <p:animEffect transition="in" filter="fade">
                                      <p:cBhvr>
                                        <p:cTn id="47" dur="500"/>
                                        <p:tgtEl>
                                          <p:spTgt spid="696344"/>
                                        </p:tgtEl>
                                      </p:cBhvr>
                                    </p:animEffect>
                                  </p:childTnLst>
                                </p:cTn>
                              </p:par>
                            </p:childTnLst>
                          </p:cTn>
                        </p:par>
                      </p:childTnLst>
                    </p:cTn>
                  </p:par>
                  <p:par>
                    <p:cTn id="48" fill="hold" nodeType="clickPar">
                      <p:stCondLst>
                        <p:cond delay="indefinite"/>
                      </p:stCondLst>
                      <p:childTnLst>
                        <p:par>
                          <p:cTn id="49" fill="hold" nodeType="withGroup">
                            <p:stCondLst>
                              <p:cond delay="0"/>
                            </p:stCondLst>
                            <p:childTnLst>
                              <p:par>
                                <p:cTn id="50" presetID="1" presetClass="exit" presetSubtype="0" fill="hold" grpId="1" nodeType="clickEffect">
                                  <p:stCondLst>
                                    <p:cond delay="0"/>
                                  </p:stCondLst>
                                  <p:childTnLst>
                                    <p:set>
                                      <p:cBhvr>
                                        <p:cTn id="51" dur="1" fill="hold">
                                          <p:stCondLst>
                                            <p:cond delay="0"/>
                                          </p:stCondLst>
                                        </p:cTn>
                                        <p:tgtEl>
                                          <p:spTgt spid="696343"/>
                                        </p:tgtEl>
                                        <p:attrNameLst>
                                          <p:attrName>style.visibility</p:attrName>
                                        </p:attrNameLst>
                                      </p:cBhvr>
                                      <p:to>
                                        <p:strVal val="hidden"/>
                                      </p:to>
                                    </p:set>
                                  </p:childTnLst>
                                </p:cTn>
                              </p:par>
                            </p:childTnLst>
                          </p:cTn>
                        </p:par>
                      </p:childTnLst>
                    </p:cTn>
                  </p:par>
                  <p:par>
                    <p:cTn id="52" fill="hold" nodeType="clickPar">
                      <p:stCondLst>
                        <p:cond delay="indefinite"/>
                      </p:stCondLst>
                      <p:childTnLst>
                        <p:par>
                          <p:cTn id="53" fill="hold" nodeType="withGroup">
                            <p:stCondLst>
                              <p:cond delay="0"/>
                            </p:stCondLst>
                            <p:childTnLst>
                              <p:par>
                                <p:cTn id="54" presetID="10" presetClass="entr" presetSubtype="0" fill="hold" grpId="0" nodeType="clickEffect">
                                  <p:stCondLst>
                                    <p:cond delay="0"/>
                                  </p:stCondLst>
                                  <p:childTnLst>
                                    <p:set>
                                      <p:cBhvr>
                                        <p:cTn id="55" dur="1" fill="hold">
                                          <p:stCondLst>
                                            <p:cond delay="0"/>
                                          </p:stCondLst>
                                        </p:cTn>
                                        <p:tgtEl>
                                          <p:spTgt spid="696345"/>
                                        </p:tgtEl>
                                        <p:attrNameLst>
                                          <p:attrName>style.visibility</p:attrName>
                                        </p:attrNameLst>
                                      </p:cBhvr>
                                      <p:to>
                                        <p:strVal val="visible"/>
                                      </p:to>
                                    </p:set>
                                    <p:animEffect transition="in" filter="fade">
                                      <p:cBhvr>
                                        <p:cTn id="56" dur="500"/>
                                        <p:tgtEl>
                                          <p:spTgt spid="696345"/>
                                        </p:tgtEl>
                                      </p:cBhvr>
                                    </p:animEffect>
                                  </p:childTnLst>
                                </p:cTn>
                              </p:par>
                            </p:childTnLst>
                          </p:cTn>
                        </p:par>
                      </p:childTnLst>
                    </p:cTn>
                  </p:par>
                  <p:par>
                    <p:cTn id="57" fill="hold" nodeType="clickPar">
                      <p:stCondLst>
                        <p:cond delay="indefinite"/>
                      </p:stCondLst>
                      <p:childTnLst>
                        <p:par>
                          <p:cTn id="58" fill="hold" nodeType="withGroup">
                            <p:stCondLst>
                              <p:cond delay="0"/>
                            </p:stCondLst>
                            <p:childTnLst>
                              <p:par>
                                <p:cTn id="59" presetID="1" presetClass="exit" presetSubtype="0" fill="hold" grpId="1" nodeType="clickEffect">
                                  <p:stCondLst>
                                    <p:cond delay="0"/>
                                  </p:stCondLst>
                                  <p:childTnLst>
                                    <p:set>
                                      <p:cBhvr>
                                        <p:cTn id="60" dur="1" fill="hold">
                                          <p:stCondLst>
                                            <p:cond delay="0"/>
                                          </p:stCondLst>
                                        </p:cTn>
                                        <p:tgtEl>
                                          <p:spTgt spid="696344"/>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96341" grpId="0" animBg="1"/>
      <p:bldP spid="696341" grpId="1" animBg="1"/>
      <p:bldP spid="696342" grpId="0" animBg="1"/>
      <p:bldP spid="696342" grpId="1" animBg="1"/>
      <p:bldP spid="696343" grpId="0" animBg="1"/>
      <p:bldP spid="696343" grpId="1" animBg="1"/>
      <p:bldP spid="696344" grpId="0" animBg="1"/>
      <p:bldP spid="696344" grpId="1" animBg="1"/>
      <p:bldP spid="696345" grpId="0" animBg="1"/>
    </p:bldLst>
  </p:timing>
</p:sld>
</file>

<file path=ppt/slides/slide4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92226" name="Oval 2"/>
          <p:cNvSpPr>
            <a:spLocks noChangeArrowheads="1"/>
          </p:cNvSpPr>
          <p:nvPr/>
        </p:nvSpPr>
        <p:spPr bwMode="auto">
          <a:xfrm>
            <a:off x="1828800" y="3138488"/>
            <a:ext cx="6346825" cy="1951037"/>
          </a:xfrm>
          <a:prstGeom prst="ellipse">
            <a:avLst/>
          </a:prstGeom>
          <a:solidFill>
            <a:srgbClr val="99FF33">
              <a:alpha val="27843"/>
            </a:srgbClr>
          </a:solidFill>
          <a:ln w="9525">
            <a:solidFill>
              <a:schemeClr val="tx1"/>
            </a:solidFill>
            <a:round/>
            <a:headEnd/>
            <a:tailEnd/>
          </a:ln>
        </p:spPr>
        <p:txBody>
          <a:bodyPr wrap="none" anchor="ct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p>
        </p:txBody>
      </p:sp>
      <p:sp>
        <p:nvSpPr>
          <p:cNvPr id="103427" name="Rectangle 3"/>
          <p:cNvSpPr>
            <a:spLocks noGrp="1" noChangeArrowheads="1"/>
          </p:cNvSpPr>
          <p:nvPr>
            <p:ph type="title"/>
          </p:nvPr>
        </p:nvSpPr>
        <p:spPr/>
        <p:txBody>
          <a:bodyPr/>
          <a:lstStyle/>
          <a:p>
            <a:r>
              <a:rPr lang="en-US" altLang="en-US"/>
              <a:t>Two-dimensional ranges</a:t>
            </a:r>
          </a:p>
        </p:txBody>
      </p:sp>
      <p:sp>
        <p:nvSpPr>
          <p:cNvPr id="103428" name="Line 4"/>
          <p:cNvSpPr>
            <a:spLocks noChangeShapeType="1"/>
          </p:cNvSpPr>
          <p:nvPr/>
        </p:nvSpPr>
        <p:spPr bwMode="auto">
          <a:xfrm>
            <a:off x="958850" y="6096000"/>
            <a:ext cx="7804150"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103429" name="Line 5"/>
          <p:cNvSpPr>
            <a:spLocks noChangeShapeType="1"/>
          </p:cNvSpPr>
          <p:nvPr/>
        </p:nvSpPr>
        <p:spPr bwMode="auto">
          <a:xfrm flipV="1">
            <a:off x="958850" y="1981200"/>
            <a:ext cx="0" cy="411480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103430" name="Line 6"/>
          <p:cNvSpPr>
            <a:spLocks noChangeShapeType="1"/>
          </p:cNvSpPr>
          <p:nvPr/>
        </p:nvSpPr>
        <p:spPr bwMode="auto">
          <a:xfrm>
            <a:off x="7029450" y="6096000"/>
            <a:ext cx="0" cy="1524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431" name="Line 7"/>
          <p:cNvSpPr>
            <a:spLocks noChangeShapeType="1"/>
          </p:cNvSpPr>
          <p:nvPr/>
        </p:nvSpPr>
        <p:spPr bwMode="auto">
          <a:xfrm>
            <a:off x="2982913" y="6096000"/>
            <a:ext cx="0" cy="1524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432" name="Line 8"/>
          <p:cNvSpPr>
            <a:spLocks noChangeShapeType="1"/>
          </p:cNvSpPr>
          <p:nvPr/>
        </p:nvSpPr>
        <p:spPr bwMode="auto">
          <a:xfrm rot="-5400000">
            <a:off x="862807" y="3271044"/>
            <a:ext cx="0" cy="192087"/>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433" name="Line 9"/>
          <p:cNvSpPr>
            <a:spLocks noChangeShapeType="1"/>
          </p:cNvSpPr>
          <p:nvPr/>
        </p:nvSpPr>
        <p:spPr bwMode="auto">
          <a:xfrm rot="-5400000">
            <a:off x="862807" y="4766469"/>
            <a:ext cx="0" cy="192087"/>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434" name="Line 10"/>
          <p:cNvSpPr>
            <a:spLocks noChangeShapeType="1"/>
          </p:cNvSpPr>
          <p:nvPr/>
        </p:nvSpPr>
        <p:spPr bwMode="auto">
          <a:xfrm flipV="1">
            <a:off x="2982913" y="2286000"/>
            <a:ext cx="0" cy="3810000"/>
          </a:xfrm>
          <a:prstGeom prst="line">
            <a:avLst/>
          </a:prstGeom>
          <a:noFill/>
          <a:ln w="3175" cap="rnd">
            <a:solidFill>
              <a:schemeClr val="bg2"/>
            </a:solidFill>
            <a:prstDash val="sysDot"/>
            <a:round/>
            <a:headEnd/>
            <a:tailEnd/>
          </a:ln>
          <a:extLst>
            <a:ext uri="{909E8E84-426E-40DD-AFC4-6F175D3DCCD1}">
              <a14:hiddenFill xmlns:a14="http://schemas.microsoft.com/office/drawing/2010/main">
                <a:noFill/>
              </a14:hiddenFill>
            </a:ext>
          </a:extLst>
        </p:spPr>
        <p:txBody>
          <a:bodyPr/>
          <a:lstStyle/>
          <a:p>
            <a:endParaRPr lang="en-US"/>
          </a:p>
        </p:txBody>
      </p:sp>
      <p:sp>
        <p:nvSpPr>
          <p:cNvPr id="103435" name="Line 11"/>
          <p:cNvSpPr>
            <a:spLocks noChangeShapeType="1"/>
          </p:cNvSpPr>
          <p:nvPr/>
        </p:nvSpPr>
        <p:spPr bwMode="auto">
          <a:xfrm flipV="1">
            <a:off x="7029450" y="2286000"/>
            <a:ext cx="0" cy="3810000"/>
          </a:xfrm>
          <a:prstGeom prst="line">
            <a:avLst/>
          </a:prstGeom>
          <a:noFill/>
          <a:ln w="3175" cap="rnd">
            <a:solidFill>
              <a:schemeClr val="bg2"/>
            </a:solidFill>
            <a:prstDash val="sysDot"/>
            <a:round/>
            <a:headEnd/>
            <a:tailEnd/>
          </a:ln>
          <a:extLst>
            <a:ext uri="{909E8E84-426E-40DD-AFC4-6F175D3DCCD1}">
              <a14:hiddenFill xmlns:a14="http://schemas.microsoft.com/office/drawing/2010/main">
                <a:noFill/>
              </a14:hiddenFill>
            </a:ext>
          </a:extLst>
        </p:spPr>
        <p:txBody>
          <a:bodyPr/>
          <a:lstStyle/>
          <a:p>
            <a:endParaRPr lang="en-US"/>
          </a:p>
        </p:txBody>
      </p:sp>
      <p:sp>
        <p:nvSpPr>
          <p:cNvPr id="103436" name="Line 12"/>
          <p:cNvSpPr>
            <a:spLocks noChangeShapeType="1"/>
          </p:cNvSpPr>
          <p:nvPr/>
        </p:nvSpPr>
        <p:spPr bwMode="auto">
          <a:xfrm rot="16200000" flipV="1">
            <a:off x="4812507" y="-486569"/>
            <a:ext cx="0" cy="7707313"/>
          </a:xfrm>
          <a:prstGeom prst="line">
            <a:avLst/>
          </a:prstGeom>
          <a:noFill/>
          <a:ln w="3175" cap="rnd">
            <a:solidFill>
              <a:schemeClr val="bg2"/>
            </a:solidFill>
            <a:prstDash val="sysDot"/>
            <a:round/>
            <a:headEnd/>
            <a:tailEnd/>
          </a:ln>
          <a:extLst>
            <a:ext uri="{909E8E84-426E-40DD-AFC4-6F175D3DCCD1}">
              <a14:hiddenFill xmlns:a14="http://schemas.microsoft.com/office/drawing/2010/main">
                <a:noFill/>
              </a14:hiddenFill>
            </a:ext>
          </a:extLst>
        </p:spPr>
        <p:txBody>
          <a:bodyPr/>
          <a:lstStyle/>
          <a:p>
            <a:endParaRPr lang="en-US"/>
          </a:p>
        </p:txBody>
      </p:sp>
      <p:sp>
        <p:nvSpPr>
          <p:cNvPr id="103437" name="Line 13"/>
          <p:cNvSpPr>
            <a:spLocks noChangeShapeType="1"/>
          </p:cNvSpPr>
          <p:nvPr/>
        </p:nvSpPr>
        <p:spPr bwMode="auto">
          <a:xfrm rot="16200000" flipV="1">
            <a:off x="4812507" y="1008856"/>
            <a:ext cx="0" cy="7707313"/>
          </a:xfrm>
          <a:prstGeom prst="line">
            <a:avLst/>
          </a:prstGeom>
          <a:noFill/>
          <a:ln w="3175" cap="rnd">
            <a:solidFill>
              <a:schemeClr val="bg2"/>
            </a:solidFill>
            <a:prstDash val="sysDot"/>
            <a:round/>
            <a:headEnd/>
            <a:tailEnd/>
          </a:ln>
          <a:extLst>
            <a:ext uri="{909E8E84-426E-40DD-AFC4-6F175D3DCCD1}">
              <a14:hiddenFill xmlns:a14="http://schemas.microsoft.com/office/drawing/2010/main">
                <a:noFill/>
              </a14:hiddenFill>
            </a:ext>
          </a:extLst>
        </p:spPr>
        <p:txBody>
          <a:bodyPr/>
          <a:lstStyle/>
          <a:p>
            <a:endParaRPr lang="en-US"/>
          </a:p>
        </p:txBody>
      </p:sp>
      <p:sp>
        <p:nvSpPr>
          <p:cNvPr id="103438" name="Text Box 14"/>
          <p:cNvSpPr txBox="1">
            <a:spLocks noChangeArrowheads="1"/>
          </p:cNvSpPr>
          <p:nvPr/>
        </p:nvSpPr>
        <p:spPr bwMode="auto">
          <a:xfrm>
            <a:off x="2789238" y="6172200"/>
            <a:ext cx="382587"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i="1">
                <a:latin typeface="Arial" panose="020B0604020202020204" pitchFamily="34" charset="0"/>
              </a:rPr>
              <a:t>x</a:t>
            </a:r>
            <a:r>
              <a:rPr lang="en-US" altLang="en-US" baseline="-25000">
                <a:latin typeface="Arial" panose="020B0604020202020204" pitchFamily="34" charset="0"/>
              </a:rPr>
              <a:t>1</a:t>
            </a:r>
          </a:p>
        </p:txBody>
      </p:sp>
      <p:sp>
        <p:nvSpPr>
          <p:cNvPr id="103439" name="Text Box 15"/>
          <p:cNvSpPr txBox="1">
            <a:spLocks noChangeArrowheads="1"/>
          </p:cNvSpPr>
          <p:nvPr/>
        </p:nvSpPr>
        <p:spPr bwMode="auto">
          <a:xfrm>
            <a:off x="6834188" y="6172200"/>
            <a:ext cx="382587"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i="1">
                <a:latin typeface="Arial" panose="020B0604020202020204" pitchFamily="34" charset="0"/>
              </a:rPr>
              <a:t>x</a:t>
            </a:r>
            <a:r>
              <a:rPr lang="en-US" altLang="en-US" baseline="-25000">
                <a:latin typeface="Arial" panose="020B0604020202020204" pitchFamily="34" charset="0"/>
              </a:rPr>
              <a:t>2</a:t>
            </a:r>
          </a:p>
        </p:txBody>
      </p:sp>
      <p:sp>
        <p:nvSpPr>
          <p:cNvPr id="103440" name="Text Box 16"/>
          <p:cNvSpPr txBox="1">
            <a:spLocks noChangeArrowheads="1"/>
          </p:cNvSpPr>
          <p:nvPr/>
        </p:nvSpPr>
        <p:spPr bwMode="auto">
          <a:xfrm>
            <a:off x="379413" y="4648200"/>
            <a:ext cx="382587"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i="1">
                <a:latin typeface="Arial" panose="020B0604020202020204" pitchFamily="34" charset="0"/>
              </a:rPr>
              <a:t>y</a:t>
            </a:r>
            <a:r>
              <a:rPr lang="en-US" altLang="en-US" baseline="-25000">
                <a:latin typeface="Arial" panose="020B0604020202020204" pitchFamily="34" charset="0"/>
              </a:rPr>
              <a:t>1</a:t>
            </a:r>
          </a:p>
        </p:txBody>
      </p:sp>
      <p:sp>
        <p:nvSpPr>
          <p:cNvPr id="103441" name="Text Box 17"/>
          <p:cNvSpPr txBox="1">
            <a:spLocks noChangeArrowheads="1"/>
          </p:cNvSpPr>
          <p:nvPr/>
        </p:nvSpPr>
        <p:spPr bwMode="auto">
          <a:xfrm>
            <a:off x="381000" y="3138488"/>
            <a:ext cx="3810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i="1">
                <a:latin typeface="Arial" panose="020B0604020202020204" pitchFamily="34" charset="0"/>
              </a:rPr>
              <a:t>y</a:t>
            </a:r>
            <a:r>
              <a:rPr lang="en-US" altLang="en-US" baseline="-25000">
                <a:latin typeface="Arial" panose="020B0604020202020204" pitchFamily="34" charset="0"/>
              </a:rPr>
              <a:t>2</a:t>
            </a:r>
          </a:p>
        </p:txBody>
      </p:sp>
      <p:sp>
        <p:nvSpPr>
          <p:cNvPr id="692242" name="Oval 18"/>
          <p:cNvSpPr>
            <a:spLocks noChangeArrowheads="1"/>
          </p:cNvSpPr>
          <p:nvPr/>
        </p:nvSpPr>
        <p:spPr bwMode="auto">
          <a:xfrm>
            <a:off x="2981325" y="3365500"/>
            <a:ext cx="4048125" cy="1492250"/>
          </a:xfrm>
          <a:prstGeom prst="ellipse">
            <a:avLst/>
          </a:prstGeom>
          <a:solidFill>
            <a:srgbClr val="BBE0E3">
              <a:alpha val="52940"/>
            </a:srgbClr>
          </a:solidFill>
          <a:ln w="9525">
            <a:solidFill>
              <a:schemeClr val="tx1"/>
            </a:solidFill>
            <a:round/>
            <a:headEnd/>
            <a:tailEnd/>
          </a:ln>
        </p:spPr>
        <p:txBody>
          <a:bodyPr wrap="none" anchor="ct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p>
        </p:txBody>
      </p:sp>
      <p:sp>
        <p:nvSpPr>
          <p:cNvPr id="692243" name="Rectangle 19"/>
          <p:cNvSpPr>
            <a:spLocks noChangeArrowheads="1"/>
          </p:cNvSpPr>
          <p:nvPr/>
        </p:nvSpPr>
        <p:spPr bwMode="auto">
          <a:xfrm>
            <a:off x="2971800" y="3352800"/>
            <a:ext cx="4054475" cy="1508125"/>
          </a:xfrm>
          <a:prstGeom prst="rect">
            <a:avLst/>
          </a:prstGeom>
          <a:noFill/>
          <a:ln w="285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p>
        </p:txBody>
      </p:sp>
      <p:sp>
        <p:nvSpPr>
          <p:cNvPr id="103444" name="Text Box 20"/>
          <p:cNvSpPr txBox="1">
            <a:spLocks noChangeArrowheads="1"/>
          </p:cNvSpPr>
          <p:nvPr/>
        </p:nvSpPr>
        <p:spPr bwMode="auto">
          <a:xfrm>
            <a:off x="9144000" y="2243138"/>
            <a:ext cx="3367088" cy="4614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sz="800">
              <a:latin typeface="Arial" panose="020B0604020202020204" pitchFamily="34" charset="0"/>
            </a:endParaRPr>
          </a:p>
          <a:p>
            <a:pPr eaLnBrk="1" hangingPunct="1"/>
            <a:r>
              <a:rPr lang="en-US" altLang="en-US" sz="800">
                <a:latin typeface="Arial" panose="020B0604020202020204" pitchFamily="34" charset="0"/>
              </a:rPr>
              <a:t>x1 = 5</a:t>
            </a:r>
          </a:p>
          <a:p>
            <a:pPr eaLnBrk="1" hangingPunct="1"/>
            <a:r>
              <a:rPr lang="en-US" altLang="en-US" sz="800">
                <a:latin typeface="Arial" panose="020B0604020202020204" pitchFamily="34" charset="0"/>
              </a:rPr>
              <a:t>x2 = 10</a:t>
            </a:r>
          </a:p>
          <a:p>
            <a:pPr eaLnBrk="1" hangingPunct="1"/>
            <a:r>
              <a:rPr lang="en-US" altLang="en-US" sz="800">
                <a:latin typeface="Arial" panose="020B0604020202020204" pitchFamily="34" charset="0"/>
              </a:rPr>
              <a:t>y1 = 1</a:t>
            </a:r>
          </a:p>
          <a:p>
            <a:pPr eaLnBrk="1" hangingPunct="1"/>
            <a:r>
              <a:rPr lang="en-US" altLang="en-US" sz="800">
                <a:latin typeface="Arial" panose="020B0604020202020204" pitchFamily="34" charset="0"/>
              </a:rPr>
              <a:t>y2 = 3</a:t>
            </a:r>
          </a:p>
          <a:p>
            <a:pPr eaLnBrk="1" hangingPunct="1"/>
            <a:endParaRPr lang="en-US" altLang="en-US" sz="800">
              <a:latin typeface="Arial" panose="020B0604020202020204" pitchFamily="34" charset="0"/>
            </a:endParaRPr>
          </a:p>
          <a:p>
            <a:pPr eaLnBrk="1" hangingPunct="1"/>
            <a:endParaRPr lang="en-US" altLang="en-US" sz="800">
              <a:latin typeface="Arial" panose="020B0604020202020204" pitchFamily="34" charset="0"/>
            </a:endParaRPr>
          </a:p>
          <a:p>
            <a:pPr eaLnBrk="1" hangingPunct="1"/>
            <a:r>
              <a:rPr lang="en-US" altLang="en-US" sz="800">
                <a:latin typeface="Arial" panose="020B0604020202020204" pitchFamily="34" charset="0"/>
              </a:rPr>
              <a:t># inscribed ellipse</a:t>
            </a:r>
          </a:p>
          <a:p>
            <a:pPr eaLnBrk="1" hangingPunct="1"/>
            <a:r>
              <a:rPr lang="en-US" altLang="en-US" sz="800">
                <a:latin typeface="Arial" panose="020B0604020202020204" pitchFamily="34" charset="0"/>
              </a:rPr>
              <a:t>y = seq(y1,y2,length.out=100)</a:t>
            </a:r>
          </a:p>
          <a:p>
            <a:pPr eaLnBrk="1" hangingPunct="1"/>
            <a:endParaRPr lang="en-US" altLang="en-US" sz="800">
              <a:latin typeface="Arial" panose="020B0604020202020204" pitchFamily="34" charset="0"/>
            </a:endParaRPr>
          </a:p>
          <a:p>
            <a:pPr eaLnBrk="1" hangingPunct="1"/>
            <a:r>
              <a:rPr lang="en-US" altLang="en-US" sz="800">
                <a:latin typeface="Arial" panose="020B0604020202020204" pitchFamily="34" charset="0"/>
              </a:rPr>
              <a:t>dx = (x2-x1)/2</a:t>
            </a:r>
          </a:p>
          <a:p>
            <a:pPr eaLnBrk="1" hangingPunct="1"/>
            <a:r>
              <a:rPr lang="en-US" altLang="en-US" sz="800">
                <a:latin typeface="Arial" panose="020B0604020202020204" pitchFamily="34" charset="0"/>
              </a:rPr>
              <a:t>dy = (y2-y1)/2</a:t>
            </a:r>
          </a:p>
          <a:p>
            <a:pPr eaLnBrk="1" hangingPunct="1"/>
            <a:r>
              <a:rPr lang="en-US" altLang="en-US" sz="800">
                <a:latin typeface="Arial" panose="020B0604020202020204" pitchFamily="34" charset="0"/>
              </a:rPr>
              <a:t>mx = (x1+x2)/2</a:t>
            </a:r>
          </a:p>
          <a:p>
            <a:pPr eaLnBrk="1" hangingPunct="1"/>
            <a:r>
              <a:rPr lang="en-US" altLang="en-US" sz="800">
                <a:latin typeface="Arial" panose="020B0604020202020204" pitchFamily="34" charset="0"/>
              </a:rPr>
              <a:t>my = (y1+y2)/2</a:t>
            </a:r>
          </a:p>
          <a:p>
            <a:pPr eaLnBrk="1" hangingPunct="1"/>
            <a:r>
              <a:rPr lang="en-US" altLang="en-US" sz="800">
                <a:latin typeface="Arial" panose="020B0604020202020204" pitchFamily="34" charset="0"/>
              </a:rPr>
              <a:t>x = mx + sqrt(dx^2 * (1 - (1/dy^2) * (y - my)^2))</a:t>
            </a:r>
          </a:p>
          <a:p>
            <a:pPr eaLnBrk="1" hangingPunct="1"/>
            <a:r>
              <a:rPr lang="en-US" altLang="en-US" sz="800">
                <a:latin typeface="Arial" panose="020B0604020202020204" pitchFamily="34" charset="0"/>
              </a:rPr>
              <a:t>xx = mx - sqrt(dx^2 * (1 - (1/dy^2) * (y - my)^2))</a:t>
            </a:r>
          </a:p>
          <a:p>
            <a:pPr eaLnBrk="1" hangingPunct="1"/>
            <a:r>
              <a:rPr lang="en-US" altLang="en-US" sz="800">
                <a:latin typeface="Arial" panose="020B0604020202020204" pitchFamily="34" charset="0"/>
              </a:rPr>
              <a:t>plot(c(x,rev(xx)),c(y,rev(y)),type='l',xlab='x',ylab='y')</a:t>
            </a:r>
          </a:p>
          <a:p>
            <a:pPr eaLnBrk="1" hangingPunct="1"/>
            <a:endParaRPr lang="en-US" altLang="en-US" sz="800">
              <a:latin typeface="Arial" panose="020B0604020202020204" pitchFamily="34" charset="0"/>
            </a:endParaRPr>
          </a:p>
          <a:p>
            <a:pPr eaLnBrk="1" hangingPunct="1"/>
            <a:endParaRPr lang="en-US" altLang="en-US" sz="800">
              <a:latin typeface="Arial" panose="020B0604020202020204" pitchFamily="34" charset="0"/>
            </a:endParaRPr>
          </a:p>
          <a:p>
            <a:pPr eaLnBrk="1" hangingPunct="1"/>
            <a:endParaRPr lang="en-US" altLang="en-US" sz="800">
              <a:latin typeface="Arial" panose="020B0604020202020204" pitchFamily="34" charset="0"/>
            </a:endParaRPr>
          </a:p>
          <a:p>
            <a:pPr eaLnBrk="1" hangingPunct="1"/>
            <a:r>
              <a:rPr lang="en-US" altLang="en-US" sz="800">
                <a:latin typeface="Arial" panose="020B0604020202020204" pitchFamily="34" charset="0"/>
              </a:rPr>
              <a:t># circumscribed ellipse (minimal area)</a:t>
            </a:r>
          </a:p>
          <a:p>
            <a:pPr eaLnBrk="1" hangingPunct="1"/>
            <a:r>
              <a:rPr lang="en-US" altLang="en-US" sz="800">
                <a:latin typeface="Arial" panose="020B0604020202020204" pitchFamily="34" charset="0"/>
              </a:rPr>
              <a:t>y = seq(y1-5,y2+5,length.out=100)</a:t>
            </a:r>
          </a:p>
          <a:p>
            <a:pPr eaLnBrk="1" hangingPunct="1"/>
            <a:endParaRPr lang="en-US" altLang="en-US" sz="800">
              <a:latin typeface="Arial" panose="020B0604020202020204" pitchFamily="34" charset="0"/>
            </a:endParaRPr>
          </a:p>
          <a:p>
            <a:pPr eaLnBrk="1" hangingPunct="1"/>
            <a:r>
              <a:rPr lang="en-US" altLang="en-US" sz="800">
                <a:latin typeface="Arial" panose="020B0604020202020204" pitchFamily="34" charset="0"/>
              </a:rPr>
              <a:t>dx = (x2-x1)/2</a:t>
            </a:r>
          </a:p>
          <a:p>
            <a:pPr eaLnBrk="1" hangingPunct="1"/>
            <a:r>
              <a:rPr lang="en-US" altLang="en-US" sz="800">
                <a:latin typeface="Arial" panose="020B0604020202020204" pitchFamily="34" charset="0"/>
              </a:rPr>
              <a:t>dy = (y2-y1)/2</a:t>
            </a:r>
          </a:p>
          <a:p>
            <a:pPr eaLnBrk="1" hangingPunct="1"/>
            <a:r>
              <a:rPr lang="en-US" altLang="en-US" sz="800">
                <a:latin typeface="Arial" panose="020B0604020202020204" pitchFamily="34" charset="0"/>
              </a:rPr>
              <a:t>mx = (x1+x2)/2</a:t>
            </a:r>
          </a:p>
          <a:p>
            <a:pPr eaLnBrk="1" hangingPunct="1"/>
            <a:r>
              <a:rPr lang="en-US" altLang="en-US" sz="800">
                <a:latin typeface="Arial" panose="020B0604020202020204" pitchFamily="34" charset="0"/>
              </a:rPr>
              <a:t>my = (y1+y2)/2</a:t>
            </a:r>
          </a:p>
          <a:p>
            <a:pPr eaLnBrk="1" hangingPunct="1"/>
            <a:r>
              <a:rPr lang="en-US" altLang="en-US" sz="800">
                <a:latin typeface="Arial" panose="020B0604020202020204" pitchFamily="34" charset="0"/>
              </a:rPr>
              <a:t>beta = 1/(2*dy^2)</a:t>
            </a:r>
          </a:p>
          <a:p>
            <a:pPr eaLnBrk="1" hangingPunct="1"/>
            <a:r>
              <a:rPr lang="en-US" altLang="en-US" sz="800">
                <a:latin typeface="Arial" panose="020B0604020202020204" pitchFamily="34" charset="0"/>
              </a:rPr>
              <a:t>alpha = (1-beta*dy^2)/(dx^2)</a:t>
            </a:r>
          </a:p>
          <a:p>
            <a:pPr eaLnBrk="1" hangingPunct="1"/>
            <a:r>
              <a:rPr lang="en-US" altLang="en-US" sz="800">
                <a:latin typeface="Arial" panose="020B0604020202020204" pitchFamily="34" charset="0"/>
              </a:rPr>
              <a:t>x = mx + sqrt(abs(1 - alpha * (y - my)^2)) / beta</a:t>
            </a:r>
          </a:p>
          <a:p>
            <a:pPr eaLnBrk="1" hangingPunct="1"/>
            <a:r>
              <a:rPr lang="en-US" altLang="en-US" sz="800">
                <a:latin typeface="Arial" panose="020B0604020202020204" pitchFamily="34" charset="0"/>
              </a:rPr>
              <a:t>xx = mx - sqrt(abs(1 - alpha * (y - my)^2)) / beta</a:t>
            </a:r>
          </a:p>
          <a:p>
            <a:pPr eaLnBrk="1" hangingPunct="1"/>
            <a:r>
              <a:rPr lang="en-US" altLang="en-US" sz="800">
                <a:latin typeface="Arial" panose="020B0604020202020204" pitchFamily="34" charset="0"/>
              </a:rPr>
              <a:t>xlim = range(c(x,xx,x1,x2))</a:t>
            </a:r>
          </a:p>
          <a:p>
            <a:pPr eaLnBrk="1" hangingPunct="1"/>
            <a:r>
              <a:rPr lang="en-US" altLang="en-US" sz="800">
                <a:latin typeface="Arial" panose="020B0604020202020204" pitchFamily="34" charset="0"/>
              </a:rPr>
              <a:t>ylim = range(c(y,y1,y2))</a:t>
            </a:r>
          </a:p>
          <a:p>
            <a:pPr eaLnBrk="1" hangingPunct="1"/>
            <a:r>
              <a:rPr lang="en-US" altLang="en-US" sz="800">
                <a:latin typeface="Arial" panose="020B0604020202020204" pitchFamily="34" charset="0"/>
              </a:rPr>
              <a:t>plot(c(x,rev(xx)),c(y,rev(y)),type='l',xlab='x',ylab='y',xlim=xlim,ylim=ylim)</a:t>
            </a:r>
          </a:p>
          <a:p>
            <a:pPr eaLnBrk="1" hangingPunct="1"/>
            <a:r>
              <a:rPr lang="en-US" altLang="en-US" sz="800">
                <a:latin typeface="Arial" panose="020B0604020202020204" pitchFamily="34" charset="0"/>
              </a:rPr>
              <a:t>lines(c(x1,x2,x2,x1,x1),c(y1,y1,y2,y2,y1))</a:t>
            </a:r>
          </a:p>
          <a:p>
            <a:pPr eaLnBrk="1" hangingPunct="1"/>
            <a:endParaRPr lang="en-US" altLang="en-US" sz="800">
              <a:latin typeface="Arial" panose="020B0604020202020204" pitchFamily="34" charset="0"/>
            </a:endParaRPr>
          </a:p>
          <a:p>
            <a:pPr eaLnBrk="1" hangingPunct="1"/>
            <a:endParaRPr lang="en-US" altLang="en-US" sz="800">
              <a:latin typeface="Arial" panose="020B0604020202020204" pitchFamily="34" charset="0"/>
            </a:endParaRPr>
          </a:p>
        </p:txBody>
      </p:sp>
    </p:spTree>
    <p:extLst>
      <p:ext uri="{BB962C8B-B14F-4D97-AF65-F5344CB8AC3E}">
        <p14:creationId xmlns:p14="http://schemas.microsoft.com/office/powerpoint/2010/main" val="333459728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692243"/>
                                        </p:tgtEl>
                                        <p:attrNameLst>
                                          <p:attrName>style.visibility</p:attrName>
                                        </p:attrNameLst>
                                      </p:cBhvr>
                                      <p:to>
                                        <p:strVal val="visible"/>
                                      </p:to>
                                    </p:set>
                                    <p:animEffect transition="in" filter="fade">
                                      <p:cBhvr>
                                        <p:cTn id="7" dur="500"/>
                                        <p:tgtEl>
                                          <p:spTgt spid="692243"/>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692242"/>
                                        </p:tgtEl>
                                        <p:attrNameLst>
                                          <p:attrName>style.visibility</p:attrName>
                                        </p:attrNameLst>
                                      </p:cBhvr>
                                      <p:to>
                                        <p:strVal val="visible"/>
                                      </p:to>
                                    </p:set>
                                    <p:animEffect transition="in" filter="fade">
                                      <p:cBhvr>
                                        <p:cTn id="12" dur="500"/>
                                        <p:tgtEl>
                                          <p:spTgt spid="692242"/>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1" presetClass="exit" presetSubtype="0" fill="hold" grpId="1" nodeType="clickEffect">
                                  <p:stCondLst>
                                    <p:cond delay="0"/>
                                  </p:stCondLst>
                                  <p:childTnLst>
                                    <p:set>
                                      <p:cBhvr>
                                        <p:cTn id="16" dur="1" fill="hold">
                                          <p:stCondLst>
                                            <p:cond delay="0"/>
                                          </p:stCondLst>
                                        </p:cTn>
                                        <p:tgtEl>
                                          <p:spTgt spid="692242"/>
                                        </p:tgtEl>
                                        <p:attrNameLst>
                                          <p:attrName>style.visibility</p:attrName>
                                        </p:attrNameLst>
                                      </p:cBhvr>
                                      <p:to>
                                        <p:strVal val="hidden"/>
                                      </p:to>
                                    </p:set>
                                  </p:childTnLst>
                                </p:cTn>
                              </p:par>
                            </p:childTnLst>
                          </p:cTn>
                        </p:par>
                      </p:childTnLst>
                    </p:cTn>
                  </p:par>
                  <p:par>
                    <p:cTn id="17" fill="hold" nodeType="clickPar">
                      <p:stCondLst>
                        <p:cond delay="indefinite"/>
                      </p:stCondLst>
                      <p:childTnLst>
                        <p:par>
                          <p:cTn id="18" fill="hold" nodeType="withGroup">
                            <p:stCondLst>
                              <p:cond delay="0"/>
                            </p:stCondLst>
                            <p:childTnLst>
                              <p:par>
                                <p:cTn id="19" presetID="10" presetClass="entr" presetSubtype="0" fill="hold" grpId="0" nodeType="clickEffect">
                                  <p:stCondLst>
                                    <p:cond delay="0"/>
                                  </p:stCondLst>
                                  <p:childTnLst>
                                    <p:set>
                                      <p:cBhvr>
                                        <p:cTn id="20" dur="1" fill="hold">
                                          <p:stCondLst>
                                            <p:cond delay="0"/>
                                          </p:stCondLst>
                                        </p:cTn>
                                        <p:tgtEl>
                                          <p:spTgt spid="692226"/>
                                        </p:tgtEl>
                                        <p:attrNameLst>
                                          <p:attrName>style.visibility</p:attrName>
                                        </p:attrNameLst>
                                      </p:cBhvr>
                                      <p:to>
                                        <p:strVal val="visible"/>
                                      </p:to>
                                    </p:set>
                                    <p:animEffect transition="in" filter="fade">
                                      <p:cBhvr>
                                        <p:cTn id="21" dur="500"/>
                                        <p:tgtEl>
                                          <p:spTgt spid="69222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92226" grpId="0" animBg="1"/>
      <p:bldP spid="692242" grpId="0" animBg="1"/>
      <p:bldP spid="692242" grpId="1" animBg="1"/>
      <p:bldP spid="692243" grpId="0" animBg="1"/>
    </p:bldLst>
  </p:timing>
</p:sld>
</file>

<file path=ppt/slides/slide4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4450" name="Rectangle 2"/>
          <p:cNvSpPr>
            <a:spLocks noGrp="1" noChangeArrowheads="1"/>
          </p:cNvSpPr>
          <p:nvPr>
            <p:ph type="title"/>
          </p:nvPr>
        </p:nvSpPr>
        <p:spPr/>
        <p:txBody>
          <a:bodyPr/>
          <a:lstStyle/>
          <a:p>
            <a:r>
              <a:rPr lang="en-US" altLang="en-US"/>
              <a:t>Ellipses as multivariate intervals</a:t>
            </a:r>
          </a:p>
        </p:txBody>
      </p:sp>
      <p:sp>
        <p:nvSpPr>
          <p:cNvPr id="104451" name="Rectangle 3"/>
          <p:cNvSpPr>
            <a:spLocks noGrp="1" noChangeArrowheads="1"/>
          </p:cNvSpPr>
          <p:nvPr>
            <p:ph type="body" idx="1"/>
          </p:nvPr>
        </p:nvSpPr>
        <p:spPr>
          <a:xfrm>
            <a:off x="685800" y="1752600"/>
            <a:ext cx="7772400" cy="4114800"/>
          </a:xfrm>
        </p:spPr>
        <p:txBody>
          <a:bodyPr/>
          <a:lstStyle/>
          <a:p>
            <a:pPr lvl="4">
              <a:buFontTx/>
              <a:buNone/>
            </a:pPr>
            <a:endParaRPr lang="en-US" altLang="en-US"/>
          </a:p>
          <a:p>
            <a:r>
              <a:rPr lang="en-US" altLang="en-US"/>
              <a:t>Use the </a:t>
            </a:r>
            <a:r>
              <a:rPr lang="en-US" altLang="en-US">
                <a:solidFill>
                  <a:srgbClr val="62B7BE"/>
                </a:solidFill>
              </a:rPr>
              <a:t>inscribed ellipse</a:t>
            </a:r>
            <a:r>
              <a:rPr lang="en-US" altLang="en-US"/>
              <a:t> if the joint extremes within the box are impossible</a:t>
            </a:r>
          </a:p>
          <a:p>
            <a:pPr lvl="1"/>
            <a:endParaRPr lang="en-US" altLang="en-US"/>
          </a:p>
          <a:p>
            <a:r>
              <a:rPr lang="en-US" altLang="en-US"/>
              <a:t>Use the </a:t>
            </a:r>
            <a:r>
              <a:rPr lang="en-US" altLang="en-US">
                <a:solidFill>
                  <a:srgbClr val="71E200"/>
                </a:solidFill>
              </a:rPr>
              <a:t>circumscribed ellipse</a:t>
            </a:r>
            <a:r>
              <a:rPr lang="en-US" altLang="en-US"/>
              <a:t> if they are possible and you want to be conservative</a:t>
            </a:r>
          </a:p>
        </p:txBody>
      </p:sp>
    </p:spTree>
    <p:extLst>
      <p:ext uri="{BB962C8B-B14F-4D97-AF65-F5344CB8AC3E}">
        <p14:creationId xmlns:p14="http://schemas.microsoft.com/office/powerpoint/2010/main" val="1335989258"/>
      </p:ext>
    </p:extLst>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8786" name="Rectangle 2"/>
          <p:cNvSpPr>
            <a:spLocks noGrp="1" noChangeArrowheads="1"/>
          </p:cNvSpPr>
          <p:nvPr>
            <p:ph type="title"/>
          </p:nvPr>
        </p:nvSpPr>
        <p:spPr/>
        <p:txBody>
          <a:bodyPr/>
          <a:lstStyle/>
          <a:p>
            <a:pPr eaLnBrk="1" hangingPunct="1">
              <a:defRPr/>
            </a:pPr>
            <a:r>
              <a:rPr lang="en-US"/>
              <a:t>How to specify distributions</a:t>
            </a:r>
          </a:p>
        </p:txBody>
      </p:sp>
      <p:sp>
        <p:nvSpPr>
          <p:cNvPr id="60419" name="Rectangle 3"/>
          <p:cNvSpPr>
            <a:spLocks noGrp="1" noChangeArrowheads="1"/>
          </p:cNvSpPr>
          <p:nvPr>
            <p:ph type="body" idx="1"/>
          </p:nvPr>
        </p:nvSpPr>
        <p:spPr>
          <a:xfrm>
            <a:off x="685800" y="1981200"/>
            <a:ext cx="8229600" cy="4114800"/>
          </a:xfrm>
        </p:spPr>
        <p:txBody>
          <a:bodyPr/>
          <a:lstStyle/>
          <a:p>
            <a:pPr eaLnBrk="1" hangingPunct="1"/>
            <a:r>
              <a:rPr lang="en-US" altLang="en-US" dirty="0"/>
              <a:t>Default distribution</a:t>
            </a:r>
          </a:p>
          <a:p>
            <a:pPr eaLnBrk="1" hangingPunct="1"/>
            <a:r>
              <a:rPr lang="en-US" altLang="en-US" dirty="0"/>
              <a:t>PERT</a:t>
            </a:r>
          </a:p>
          <a:p>
            <a:pPr eaLnBrk="1" hangingPunct="1"/>
            <a:r>
              <a:rPr lang="en-US" altLang="en-US" dirty="0"/>
              <a:t>Expert opinion</a:t>
            </a:r>
          </a:p>
          <a:p>
            <a:pPr eaLnBrk="1" hangingPunct="1"/>
            <a:r>
              <a:rPr lang="en-US" altLang="en-US" dirty="0"/>
              <a:t>Maximum entropy</a:t>
            </a:r>
          </a:p>
          <a:p>
            <a:pPr eaLnBrk="1" hangingPunct="1"/>
            <a:r>
              <a:rPr lang="en-US" altLang="en-US" dirty="0"/>
              <a:t>Fitted distribution (goodness of fit)</a:t>
            </a:r>
          </a:p>
          <a:p>
            <a:pPr lvl="1" eaLnBrk="1" hangingPunct="1"/>
            <a:r>
              <a:rPr lang="en-US" altLang="en-US" dirty="0"/>
              <a:t>Method of matching moments</a:t>
            </a:r>
          </a:p>
          <a:p>
            <a:pPr lvl="1" eaLnBrk="1" hangingPunct="1"/>
            <a:r>
              <a:rPr lang="en-US" altLang="en-US" dirty="0"/>
              <a:t>Maximum likelihood</a:t>
            </a:r>
          </a:p>
          <a:p>
            <a:pPr eaLnBrk="1" hangingPunct="1"/>
            <a:r>
              <a:rPr lang="en-US" altLang="en-US" dirty="0"/>
              <a:t>Empirical distribution</a:t>
            </a:r>
          </a:p>
          <a:p>
            <a:pPr eaLnBrk="1" hangingPunct="1"/>
            <a:endParaRPr lang="en-US" altLang="en-US" sz="2400" dirty="0"/>
          </a:p>
          <a:p>
            <a:pPr eaLnBrk="1" hangingPunct="1">
              <a:buFontTx/>
              <a:buNone/>
            </a:pPr>
            <a:r>
              <a:rPr lang="en-US" altLang="en-US" dirty="0"/>
              <a:t>	</a:t>
            </a:r>
          </a:p>
        </p:txBody>
      </p:sp>
      <p:grpSp>
        <p:nvGrpSpPr>
          <p:cNvPr id="21" name="Group 20"/>
          <p:cNvGrpSpPr/>
          <p:nvPr/>
        </p:nvGrpSpPr>
        <p:grpSpPr>
          <a:xfrm>
            <a:off x="6629400" y="2286000"/>
            <a:ext cx="2111475" cy="4268688"/>
            <a:chOff x="7415857" y="2209800"/>
            <a:chExt cx="2111475" cy="4268688"/>
          </a:xfrm>
        </p:grpSpPr>
        <p:cxnSp>
          <p:nvCxnSpPr>
            <p:cNvPr id="6" name="Straight Arrow Connector 5"/>
            <p:cNvCxnSpPr>
              <a:stCxn id="7" idx="2"/>
              <a:endCxn id="10" idx="0"/>
            </p:cNvCxnSpPr>
            <p:nvPr/>
          </p:nvCxnSpPr>
          <p:spPr>
            <a:xfrm>
              <a:off x="8471594" y="2733020"/>
              <a:ext cx="1" cy="3222248"/>
            </a:xfrm>
            <a:prstGeom prst="straightConnector1">
              <a:avLst/>
            </a:prstGeom>
            <a:ln w="76200">
              <a:solidFill>
                <a:srgbClr val="FF0000"/>
              </a:solidFill>
              <a:headEnd type="triangle" w="med" len="med"/>
              <a:tailEnd type="triangle" w="med" len="med"/>
            </a:ln>
          </p:spPr>
          <p:style>
            <a:lnRef idx="1">
              <a:schemeClr val="accent1"/>
            </a:lnRef>
            <a:fillRef idx="0">
              <a:schemeClr val="accent1"/>
            </a:fillRef>
            <a:effectRef idx="0">
              <a:schemeClr val="accent1"/>
            </a:effectRef>
            <a:fontRef idx="minor">
              <a:schemeClr val="tx1"/>
            </a:fontRef>
          </p:style>
        </p:cxnSp>
        <p:sp>
          <p:nvSpPr>
            <p:cNvPr id="7" name="TextBox 6"/>
            <p:cNvSpPr txBox="1"/>
            <p:nvPr/>
          </p:nvSpPr>
          <p:spPr>
            <a:xfrm>
              <a:off x="7774929" y="2209800"/>
              <a:ext cx="1393330" cy="523220"/>
            </a:xfrm>
            <a:prstGeom prst="rect">
              <a:avLst/>
            </a:prstGeom>
            <a:noFill/>
          </p:spPr>
          <p:txBody>
            <a:bodyPr wrap="none" rtlCol="0">
              <a:spAutoFit/>
            </a:bodyPr>
            <a:lstStyle/>
            <a:p>
              <a:pPr algn="ctr"/>
              <a:r>
                <a:rPr lang="en-US" sz="2800" b="1" dirty="0">
                  <a:solidFill>
                    <a:srgbClr val="FF0000"/>
                  </a:solidFill>
                  <a:latin typeface="+mn-lt"/>
                </a:rPr>
                <a:t>No data</a:t>
              </a:r>
            </a:p>
          </p:txBody>
        </p:sp>
        <p:sp>
          <p:nvSpPr>
            <p:cNvPr id="10" name="TextBox 9"/>
            <p:cNvSpPr txBox="1"/>
            <p:nvPr/>
          </p:nvSpPr>
          <p:spPr>
            <a:xfrm>
              <a:off x="7415857" y="5955268"/>
              <a:ext cx="2111475" cy="523220"/>
            </a:xfrm>
            <a:prstGeom prst="rect">
              <a:avLst/>
            </a:prstGeom>
            <a:noFill/>
          </p:spPr>
          <p:txBody>
            <a:bodyPr wrap="none" rtlCol="0">
              <a:spAutoFit/>
            </a:bodyPr>
            <a:lstStyle/>
            <a:p>
              <a:pPr algn="ctr"/>
              <a:r>
                <a:rPr lang="en-US" sz="2800" b="1" dirty="0">
                  <a:solidFill>
                    <a:srgbClr val="FF0000"/>
                  </a:solidFill>
                  <a:latin typeface="+mn-lt"/>
                </a:rPr>
                <a:t>Lots of  data</a:t>
              </a:r>
            </a:p>
          </p:txBody>
        </p:sp>
      </p:grpSp>
    </p:spTree>
    <p:extLst>
      <p:ext uri="{BB962C8B-B14F-4D97-AF65-F5344CB8AC3E}">
        <p14:creationId xmlns:p14="http://schemas.microsoft.com/office/powerpoint/2010/main" val="2485689130"/>
      </p:ext>
    </p:extLst>
  </p:cSld>
  <p:clrMapOvr>
    <a:masterClrMapping/>
  </p:clrMapOvr>
</p:sld>
</file>

<file path=ppt/slides/slide4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6" name="Rectangle 2"/>
          <p:cNvSpPr>
            <a:spLocks noChangeArrowheads="1"/>
          </p:cNvSpPr>
          <p:nvPr/>
        </p:nvSpPr>
        <p:spPr bwMode="auto">
          <a:xfrm>
            <a:off x="5257800" y="4343400"/>
            <a:ext cx="3505200" cy="838200"/>
          </a:xfrm>
          <a:prstGeom prst="rect">
            <a:avLst/>
          </a:prstGeom>
          <a:solidFill>
            <a:srgbClr val="99FF33">
              <a:alpha val="27843"/>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p>
        </p:txBody>
      </p:sp>
      <p:sp>
        <p:nvSpPr>
          <p:cNvPr id="3077" name="Rectangle 3"/>
          <p:cNvSpPr>
            <a:spLocks noChangeArrowheads="1"/>
          </p:cNvSpPr>
          <p:nvPr/>
        </p:nvSpPr>
        <p:spPr bwMode="auto">
          <a:xfrm>
            <a:off x="609600" y="4343400"/>
            <a:ext cx="3429000" cy="838200"/>
          </a:xfrm>
          <a:prstGeom prst="rect">
            <a:avLst/>
          </a:prstGeom>
          <a:solidFill>
            <a:srgbClr val="BBE3E0">
              <a:alpha val="52940"/>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p>
        </p:txBody>
      </p:sp>
      <p:sp>
        <p:nvSpPr>
          <p:cNvPr id="3078" name="Rectangle 4"/>
          <p:cNvSpPr>
            <a:spLocks noGrp="1" noChangeArrowheads="1"/>
          </p:cNvSpPr>
          <p:nvPr>
            <p:ph type="title"/>
          </p:nvPr>
        </p:nvSpPr>
        <p:spPr/>
        <p:txBody>
          <a:bodyPr/>
          <a:lstStyle/>
          <a:p>
            <a:r>
              <a:rPr lang="en-US" altLang="en-US"/>
              <a:t>Formulas for the ellipses</a:t>
            </a:r>
          </a:p>
        </p:txBody>
      </p:sp>
      <p:sp>
        <p:nvSpPr>
          <p:cNvPr id="3079" name="Rectangle 5"/>
          <p:cNvSpPr>
            <a:spLocks noChangeArrowheads="1"/>
          </p:cNvSpPr>
          <p:nvPr/>
        </p:nvSpPr>
        <p:spPr bwMode="auto">
          <a:xfrm>
            <a:off x="0" y="2600325"/>
            <a:ext cx="9144000" cy="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p>
        </p:txBody>
      </p:sp>
      <p:graphicFrame>
        <p:nvGraphicFramePr>
          <p:cNvPr id="3074" name="Object 6"/>
          <p:cNvGraphicFramePr>
            <a:graphicFrameLocks noChangeAspect="1"/>
          </p:cNvGraphicFramePr>
          <p:nvPr/>
        </p:nvGraphicFramePr>
        <p:xfrm>
          <a:off x="685800" y="4335463"/>
          <a:ext cx="3475038" cy="2370137"/>
        </p:xfrm>
        <a:graphic>
          <a:graphicData uri="http://schemas.openxmlformats.org/presentationml/2006/ole">
            <mc:AlternateContent xmlns:mc="http://schemas.openxmlformats.org/markup-compatibility/2006">
              <mc:Choice xmlns:v="urn:schemas-microsoft-com:vml" Requires="v">
                <p:oleObj spid="_x0000_s69806" name="Equation" r:id="rId3" imgW="1854200" imgH="1270000" progId="Equation.3">
                  <p:embed/>
                </p:oleObj>
              </mc:Choice>
              <mc:Fallback>
                <p:oleObj name="Equation" r:id="rId3" imgW="1854200" imgH="1270000" progId="Equation.3">
                  <p:embed/>
                  <p:pic>
                    <p:nvPicPr>
                      <p:cNvPr id="0" name=""/>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85800" y="4335463"/>
                        <a:ext cx="3475038" cy="2370137"/>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3080" name="Rectangle 7"/>
          <p:cNvSpPr>
            <a:spLocks noChangeArrowheads="1"/>
          </p:cNvSpPr>
          <p:nvPr/>
        </p:nvSpPr>
        <p:spPr bwMode="auto">
          <a:xfrm>
            <a:off x="0" y="2762250"/>
            <a:ext cx="9144000" cy="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p>
        </p:txBody>
      </p:sp>
      <p:graphicFrame>
        <p:nvGraphicFramePr>
          <p:cNvPr id="3075" name="Object 8"/>
          <p:cNvGraphicFramePr>
            <a:graphicFrameLocks noChangeAspect="1"/>
          </p:cNvGraphicFramePr>
          <p:nvPr/>
        </p:nvGraphicFramePr>
        <p:xfrm>
          <a:off x="5410200" y="4335463"/>
          <a:ext cx="3276600" cy="1763712"/>
        </p:xfrm>
        <a:graphic>
          <a:graphicData uri="http://schemas.openxmlformats.org/presentationml/2006/ole">
            <mc:AlternateContent xmlns:mc="http://schemas.openxmlformats.org/markup-compatibility/2006">
              <mc:Choice xmlns:v="urn:schemas-microsoft-com:vml" Requires="v">
                <p:oleObj spid="_x0000_s69807" name="Equation" r:id="rId5" imgW="1752600" imgH="939800" progId="Equation.3">
                  <p:embed/>
                </p:oleObj>
              </mc:Choice>
              <mc:Fallback>
                <p:oleObj name="Equation" r:id="rId5" imgW="1752600" imgH="939800" progId="Equation.3">
                  <p:embed/>
                  <p:pic>
                    <p:nvPicPr>
                      <p:cNvPr id="0" name=""/>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5410200" y="4335463"/>
                        <a:ext cx="3276600" cy="1763712"/>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3081" name="Text Box 9"/>
          <p:cNvSpPr txBox="1">
            <a:spLocks noChangeArrowheads="1"/>
          </p:cNvSpPr>
          <p:nvPr/>
        </p:nvSpPr>
        <p:spPr bwMode="auto">
          <a:xfrm>
            <a:off x="1222375" y="1676400"/>
            <a:ext cx="2740025"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2800">
                <a:latin typeface="Arial" panose="020B0604020202020204" pitchFamily="34" charset="0"/>
              </a:rPr>
              <a:t>Inscribed ellipse</a:t>
            </a:r>
          </a:p>
        </p:txBody>
      </p:sp>
      <p:sp>
        <p:nvSpPr>
          <p:cNvPr id="3082" name="Text Box 10"/>
          <p:cNvSpPr txBox="1">
            <a:spLocks noChangeArrowheads="1"/>
          </p:cNvSpPr>
          <p:nvPr/>
        </p:nvSpPr>
        <p:spPr bwMode="auto">
          <a:xfrm>
            <a:off x="5257800" y="1676400"/>
            <a:ext cx="3571875"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2800">
                <a:latin typeface="Arial" panose="020B0604020202020204" pitchFamily="34" charset="0"/>
              </a:rPr>
              <a:t>Circumscribed ellipse</a:t>
            </a:r>
          </a:p>
        </p:txBody>
      </p:sp>
      <p:sp>
        <p:nvSpPr>
          <p:cNvPr id="3083" name="Line 11"/>
          <p:cNvSpPr>
            <a:spLocks noChangeShapeType="1"/>
          </p:cNvSpPr>
          <p:nvPr/>
        </p:nvSpPr>
        <p:spPr bwMode="auto">
          <a:xfrm>
            <a:off x="654050" y="3632200"/>
            <a:ext cx="3689350"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3084" name="Line 12"/>
          <p:cNvSpPr>
            <a:spLocks noChangeShapeType="1"/>
          </p:cNvSpPr>
          <p:nvPr/>
        </p:nvSpPr>
        <p:spPr bwMode="auto">
          <a:xfrm>
            <a:off x="3524250" y="3632200"/>
            <a:ext cx="0" cy="8731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85" name="Line 13"/>
          <p:cNvSpPr>
            <a:spLocks noChangeShapeType="1"/>
          </p:cNvSpPr>
          <p:nvPr/>
        </p:nvSpPr>
        <p:spPr bwMode="auto">
          <a:xfrm>
            <a:off x="1609725" y="3632200"/>
            <a:ext cx="0" cy="8731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86" name="Line 14"/>
          <p:cNvSpPr>
            <a:spLocks noChangeShapeType="1"/>
          </p:cNvSpPr>
          <p:nvPr/>
        </p:nvSpPr>
        <p:spPr bwMode="auto">
          <a:xfrm rot="-5400000">
            <a:off x="608013" y="2368550"/>
            <a:ext cx="0" cy="9207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87" name="Line 15"/>
          <p:cNvSpPr>
            <a:spLocks noChangeShapeType="1"/>
          </p:cNvSpPr>
          <p:nvPr/>
        </p:nvSpPr>
        <p:spPr bwMode="auto">
          <a:xfrm rot="-5400000">
            <a:off x="608013" y="3219450"/>
            <a:ext cx="0" cy="9207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88" name="Text Box 16"/>
          <p:cNvSpPr txBox="1">
            <a:spLocks noChangeArrowheads="1"/>
          </p:cNvSpPr>
          <p:nvPr/>
        </p:nvSpPr>
        <p:spPr bwMode="auto">
          <a:xfrm>
            <a:off x="1444625" y="3629025"/>
            <a:ext cx="3825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i="1">
                <a:latin typeface="Arial" panose="020B0604020202020204" pitchFamily="34" charset="0"/>
              </a:rPr>
              <a:t>x</a:t>
            </a:r>
            <a:r>
              <a:rPr lang="en-US" altLang="en-US" baseline="-25000">
                <a:latin typeface="Arial" panose="020B0604020202020204" pitchFamily="34" charset="0"/>
              </a:rPr>
              <a:t>1</a:t>
            </a:r>
          </a:p>
        </p:txBody>
      </p:sp>
      <p:sp>
        <p:nvSpPr>
          <p:cNvPr id="3089" name="Text Box 17"/>
          <p:cNvSpPr txBox="1">
            <a:spLocks noChangeArrowheads="1"/>
          </p:cNvSpPr>
          <p:nvPr/>
        </p:nvSpPr>
        <p:spPr bwMode="auto">
          <a:xfrm>
            <a:off x="3355975" y="3629025"/>
            <a:ext cx="3825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i="1">
                <a:latin typeface="Arial" panose="020B0604020202020204" pitchFamily="34" charset="0"/>
              </a:rPr>
              <a:t>x</a:t>
            </a:r>
            <a:r>
              <a:rPr lang="en-US" altLang="en-US" baseline="-25000">
                <a:latin typeface="Arial" panose="020B0604020202020204" pitchFamily="34" charset="0"/>
              </a:rPr>
              <a:t>2</a:t>
            </a:r>
          </a:p>
        </p:txBody>
      </p:sp>
      <p:sp>
        <p:nvSpPr>
          <p:cNvPr id="3090" name="Text Box 18"/>
          <p:cNvSpPr txBox="1">
            <a:spLocks noChangeArrowheads="1"/>
          </p:cNvSpPr>
          <p:nvPr/>
        </p:nvSpPr>
        <p:spPr bwMode="auto">
          <a:xfrm>
            <a:off x="304800" y="3095625"/>
            <a:ext cx="3825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i="1">
                <a:latin typeface="Arial" panose="020B0604020202020204" pitchFamily="34" charset="0"/>
              </a:rPr>
              <a:t>y</a:t>
            </a:r>
            <a:r>
              <a:rPr lang="en-US" altLang="en-US" baseline="-25000">
                <a:latin typeface="Arial" panose="020B0604020202020204" pitchFamily="34" charset="0"/>
              </a:rPr>
              <a:t>1</a:t>
            </a:r>
          </a:p>
        </p:txBody>
      </p:sp>
      <p:sp>
        <p:nvSpPr>
          <p:cNvPr id="3091" name="Text Box 19"/>
          <p:cNvSpPr txBox="1">
            <a:spLocks noChangeArrowheads="1"/>
          </p:cNvSpPr>
          <p:nvPr/>
        </p:nvSpPr>
        <p:spPr bwMode="auto">
          <a:xfrm>
            <a:off x="304800" y="2236788"/>
            <a:ext cx="3825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i="1">
                <a:latin typeface="Arial" panose="020B0604020202020204" pitchFamily="34" charset="0"/>
              </a:rPr>
              <a:t>y</a:t>
            </a:r>
            <a:r>
              <a:rPr lang="en-US" altLang="en-US" baseline="-25000">
                <a:latin typeface="Arial" panose="020B0604020202020204" pitchFamily="34" charset="0"/>
              </a:rPr>
              <a:t>2</a:t>
            </a:r>
          </a:p>
        </p:txBody>
      </p:sp>
      <p:sp>
        <p:nvSpPr>
          <p:cNvPr id="3092" name="Oval 20"/>
          <p:cNvSpPr>
            <a:spLocks noChangeArrowheads="1"/>
          </p:cNvSpPr>
          <p:nvPr/>
        </p:nvSpPr>
        <p:spPr bwMode="auto">
          <a:xfrm>
            <a:off x="1609725" y="2414588"/>
            <a:ext cx="1914525" cy="847725"/>
          </a:xfrm>
          <a:prstGeom prst="ellipse">
            <a:avLst/>
          </a:prstGeom>
          <a:solidFill>
            <a:srgbClr val="BBE0E3">
              <a:alpha val="52940"/>
            </a:srgbClr>
          </a:solidFill>
          <a:ln w="9525">
            <a:solidFill>
              <a:schemeClr val="tx1"/>
            </a:solidFill>
            <a:round/>
            <a:headEnd/>
            <a:tailEnd/>
          </a:ln>
        </p:spPr>
        <p:txBody>
          <a:bodyPr wrap="none" anchor="ct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p>
        </p:txBody>
      </p:sp>
      <p:sp>
        <p:nvSpPr>
          <p:cNvPr id="3093" name="Rectangle 21"/>
          <p:cNvSpPr>
            <a:spLocks noChangeArrowheads="1"/>
          </p:cNvSpPr>
          <p:nvPr/>
        </p:nvSpPr>
        <p:spPr bwMode="auto">
          <a:xfrm>
            <a:off x="1604963" y="2406650"/>
            <a:ext cx="1917700" cy="857250"/>
          </a:xfrm>
          <a:prstGeom prst="rect">
            <a:avLst/>
          </a:prstGeom>
          <a:noFill/>
          <a:ln w="285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p>
        </p:txBody>
      </p:sp>
      <p:sp>
        <p:nvSpPr>
          <p:cNvPr id="3094" name="Oval 22"/>
          <p:cNvSpPr>
            <a:spLocks noChangeArrowheads="1"/>
          </p:cNvSpPr>
          <p:nvPr/>
        </p:nvSpPr>
        <p:spPr bwMode="auto">
          <a:xfrm>
            <a:off x="5408613" y="2284413"/>
            <a:ext cx="3000375" cy="1109662"/>
          </a:xfrm>
          <a:prstGeom prst="ellipse">
            <a:avLst/>
          </a:prstGeom>
          <a:solidFill>
            <a:srgbClr val="99FF33">
              <a:alpha val="27843"/>
            </a:srgbClr>
          </a:solidFill>
          <a:ln w="9525">
            <a:solidFill>
              <a:schemeClr val="tx1"/>
            </a:solidFill>
            <a:round/>
            <a:headEnd/>
            <a:tailEnd/>
          </a:ln>
        </p:spPr>
        <p:txBody>
          <a:bodyPr wrap="none" anchor="ct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p>
        </p:txBody>
      </p:sp>
      <p:sp>
        <p:nvSpPr>
          <p:cNvPr id="3095" name="Line 23"/>
          <p:cNvSpPr>
            <a:spLocks noChangeShapeType="1"/>
          </p:cNvSpPr>
          <p:nvPr/>
        </p:nvSpPr>
        <p:spPr bwMode="auto">
          <a:xfrm>
            <a:off x="4997450" y="3632200"/>
            <a:ext cx="3689350"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grpSp>
        <p:nvGrpSpPr>
          <p:cNvPr id="3096" name="Group 24"/>
          <p:cNvGrpSpPr>
            <a:grpSpLocks/>
          </p:cNvGrpSpPr>
          <p:nvPr/>
        </p:nvGrpSpPr>
        <p:grpSpPr bwMode="auto">
          <a:xfrm>
            <a:off x="654050" y="1938338"/>
            <a:ext cx="4343400" cy="1693862"/>
            <a:chOff x="412" y="938"/>
            <a:chExt cx="2736" cy="1473"/>
          </a:xfrm>
        </p:grpSpPr>
        <p:sp>
          <p:nvSpPr>
            <p:cNvPr id="3108" name="Line 25"/>
            <p:cNvSpPr>
              <a:spLocks noChangeShapeType="1"/>
            </p:cNvSpPr>
            <p:nvPr/>
          </p:nvSpPr>
          <p:spPr bwMode="auto">
            <a:xfrm flipV="1">
              <a:off x="412" y="938"/>
              <a:ext cx="0" cy="1473"/>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3109" name="Line 26"/>
            <p:cNvSpPr>
              <a:spLocks noChangeShapeType="1"/>
            </p:cNvSpPr>
            <p:nvPr/>
          </p:nvSpPr>
          <p:spPr bwMode="auto">
            <a:xfrm flipV="1">
              <a:off x="3148" y="938"/>
              <a:ext cx="0" cy="1473"/>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grpSp>
      <p:sp>
        <p:nvSpPr>
          <p:cNvPr id="3097" name="Line 27"/>
          <p:cNvSpPr>
            <a:spLocks noChangeShapeType="1"/>
          </p:cNvSpPr>
          <p:nvPr/>
        </p:nvSpPr>
        <p:spPr bwMode="auto">
          <a:xfrm>
            <a:off x="7867650" y="3632200"/>
            <a:ext cx="0" cy="8731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98" name="Line 28"/>
          <p:cNvSpPr>
            <a:spLocks noChangeShapeType="1"/>
          </p:cNvSpPr>
          <p:nvPr/>
        </p:nvSpPr>
        <p:spPr bwMode="auto">
          <a:xfrm>
            <a:off x="5953125" y="3632200"/>
            <a:ext cx="0" cy="8731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99" name="Line 29"/>
          <p:cNvSpPr>
            <a:spLocks noChangeShapeType="1"/>
          </p:cNvSpPr>
          <p:nvPr/>
        </p:nvSpPr>
        <p:spPr bwMode="auto">
          <a:xfrm rot="-5400000">
            <a:off x="4951413" y="2368550"/>
            <a:ext cx="0" cy="9207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100" name="Line 30"/>
          <p:cNvSpPr>
            <a:spLocks noChangeShapeType="1"/>
          </p:cNvSpPr>
          <p:nvPr/>
        </p:nvSpPr>
        <p:spPr bwMode="auto">
          <a:xfrm rot="-5400000">
            <a:off x="4951413" y="3219450"/>
            <a:ext cx="0" cy="9207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101" name="Text Box 31"/>
          <p:cNvSpPr txBox="1">
            <a:spLocks noChangeArrowheads="1"/>
          </p:cNvSpPr>
          <p:nvPr/>
        </p:nvSpPr>
        <p:spPr bwMode="auto">
          <a:xfrm>
            <a:off x="5788025" y="3629025"/>
            <a:ext cx="3825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i="1">
                <a:latin typeface="Arial" panose="020B0604020202020204" pitchFamily="34" charset="0"/>
              </a:rPr>
              <a:t>x</a:t>
            </a:r>
            <a:r>
              <a:rPr lang="en-US" altLang="en-US" baseline="-25000">
                <a:latin typeface="Arial" panose="020B0604020202020204" pitchFamily="34" charset="0"/>
              </a:rPr>
              <a:t>1</a:t>
            </a:r>
          </a:p>
        </p:txBody>
      </p:sp>
      <p:sp>
        <p:nvSpPr>
          <p:cNvPr id="3102" name="Text Box 32"/>
          <p:cNvSpPr txBox="1">
            <a:spLocks noChangeArrowheads="1"/>
          </p:cNvSpPr>
          <p:nvPr/>
        </p:nvSpPr>
        <p:spPr bwMode="auto">
          <a:xfrm>
            <a:off x="7699375" y="3629025"/>
            <a:ext cx="3825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i="1">
                <a:latin typeface="Arial" panose="020B0604020202020204" pitchFamily="34" charset="0"/>
              </a:rPr>
              <a:t>x</a:t>
            </a:r>
            <a:r>
              <a:rPr lang="en-US" altLang="en-US" baseline="-25000">
                <a:latin typeface="Arial" panose="020B0604020202020204" pitchFamily="34" charset="0"/>
              </a:rPr>
              <a:t>2</a:t>
            </a:r>
          </a:p>
        </p:txBody>
      </p:sp>
      <p:sp>
        <p:nvSpPr>
          <p:cNvPr id="3103" name="Text Box 33"/>
          <p:cNvSpPr txBox="1">
            <a:spLocks noChangeArrowheads="1"/>
          </p:cNvSpPr>
          <p:nvPr/>
        </p:nvSpPr>
        <p:spPr bwMode="auto">
          <a:xfrm>
            <a:off x="4648200" y="3095625"/>
            <a:ext cx="3825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i="1">
                <a:latin typeface="Arial" panose="020B0604020202020204" pitchFamily="34" charset="0"/>
              </a:rPr>
              <a:t>y</a:t>
            </a:r>
            <a:r>
              <a:rPr lang="en-US" altLang="en-US" baseline="-25000">
                <a:latin typeface="Arial" panose="020B0604020202020204" pitchFamily="34" charset="0"/>
              </a:rPr>
              <a:t>1</a:t>
            </a:r>
          </a:p>
        </p:txBody>
      </p:sp>
      <p:sp>
        <p:nvSpPr>
          <p:cNvPr id="3104" name="Text Box 34"/>
          <p:cNvSpPr txBox="1">
            <a:spLocks noChangeArrowheads="1"/>
          </p:cNvSpPr>
          <p:nvPr/>
        </p:nvSpPr>
        <p:spPr bwMode="auto">
          <a:xfrm>
            <a:off x="4648200" y="2236788"/>
            <a:ext cx="3825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i="1">
                <a:latin typeface="Arial" panose="020B0604020202020204" pitchFamily="34" charset="0"/>
              </a:rPr>
              <a:t>y</a:t>
            </a:r>
            <a:r>
              <a:rPr lang="en-US" altLang="en-US" baseline="-25000">
                <a:latin typeface="Arial" panose="020B0604020202020204" pitchFamily="34" charset="0"/>
              </a:rPr>
              <a:t>2</a:t>
            </a:r>
          </a:p>
        </p:txBody>
      </p:sp>
      <p:sp>
        <p:nvSpPr>
          <p:cNvPr id="3105" name="Rectangle 35"/>
          <p:cNvSpPr>
            <a:spLocks noChangeArrowheads="1"/>
          </p:cNvSpPr>
          <p:nvPr/>
        </p:nvSpPr>
        <p:spPr bwMode="auto">
          <a:xfrm>
            <a:off x="5948363" y="2406650"/>
            <a:ext cx="1917700" cy="857250"/>
          </a:xfrm>
          <a:prstGeom prst="rect">
            <a:avLst/>
          </a:prstGeom>
          <a:noFill/>
          <a:ln w="285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p>
        </p:txBody>
      </p:sp>
      <p:sp>
        <p:nvSpPr>
          <p:cNvPr id="3106" name="Text Box 36"/>
          <p:cNvSpPr txBox="1">
            <a:spLocks noChangeArrowheads="1"/>
          </p:cNvSpPr>
          <p:nvPr/>
        </p:nvSpPr>
        <p:spPr bwMode="auto">
          <a:xfrm>
            <a:off x="9144000" y="5740400"/>
            <a:ext cx="185737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1000">
                <a:latin typeface="Arial" panose="020B0604020202020204" pitchFamily="34" charset="0"/>
              </a:rPr>
              <a:t>Are </a:t>
            </a:r>
            <a:r>
              <a:rPr lang="en-US" altLang="en-US" sz="1000">
                <a:latin typeface="Arial" panose="020B0604020202020204" pitchFamily="34" charset="0"/>
                <a:cs typeface="Arial" panose="020B0604020202020204" pitchFamily="34" charset="0"/>
                <a:sym typeface="Symbol" panose="05050102010706020507" pitchFamily="18" charset="2"/>
              </a:rPr>
              <a:t> and  formulas correct?</a:t>
            </a:r>
          </a:p>
        </p:txBody>
      </p:sp>
    </p:spTree>
    <p:extLst>
      <p:ext uri="{BB962C8B-B14F-4D97-AF65-F5344CB8AC3E}">
        <p14:creationId xmlns:p14="http://schemas.microsoft.com/office/powerpoint/2010/main" val="1907023316"/>
      </p:ext>
    </p:extLst>
  </p:cSld>
  <p:clrMapOvr>
    <a:masterClrMapping/>
  </p:clrMapOvr>
</p:sld>
</file>

<file path=ppt/slides/slide4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5474" name="Rectangle 2"/>
          <p:cNvSpPr>
            <a:spLocks noChangeArrowheads="1"/>
          </p:cNvSpPr>
          <p:nvPr/>
        </p:nvSpPr>
        <p:spPr bwMode="auto">
          <a:xfrm>
            <a:off x="3040063" y="2554288"/>
            <a:ext cx="3052762" cy="2197100"/>
          </a:xfrm>
          <a:prstGeom prst="rect">
            <a:avLst/>
          </a:prstGeom>
          <a:solidFill>
            <a:srgbClr val="EAEAEA"/>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p>
        </p:txBody>
      </p:sp>
      <p:sp>
        <p:nvSpPr>
          <p:cNvPr id="105475" name="Line 3"/>
          <p:cNvSpPr>
            <a:spLocks noChangeShapeType="1"/>
          </p:cNvSpPr>
          <p:nvPr/>
        </p:nvSpPr>
        <p:spPr bwMode="auto">
          <a:xfrm flipH="1">
            <a:off x="2286000" y="2551113"/>
            <a:ext cx="4648200" cy="0"/>
          </a:xfrm>
          <a:prstGeom prst="line">
            <a:avLst/>
          </a:prstGeom>
          <a:noFill/>
          <a:ln w="9525">
            <a:solidFill>
              <a:schemeClr val="tx1"/>
            </a:solidFill>
            <a:prstDash val="dash"/>
            <a:round/>
            <a:headEnd/>
            <a:tailEnd/>
          </a:ln>
          <a:extLst>
            <a:ext uri="{909E8E84-426E-40DD-AFC4-6F175D3DCCD1}">
              <a14:hiddenFill xmlns:a14="http://schemas.microsoft.com/office/drawing/2010/main">
                <a:noFill/>
              </a14:hiddenFill>
            </a:ext>
          </a:extLst>
        </p:spPr>
        <p:txBody>
          <a:bodyPr/>
          <a:lstStyle/>
          <a:p>
            <a:endParaRPr lang="en-US"/>
          </a:p>
        </p:txBody>
      </p:sp>
      <p:sp>
        <p:nvSpPr>
          <p:cNvPr id="105476" name="Oval 4"/>
          <p:cNvSpPr>
            <a:spLocks noChangeArrowheads="1"/>
          </p:cNvSpPr>
          <p:nvPr/>
        </p:nvSpPr>
        <p:spPr bwMode="auto">
          <a:xfrm rot="-2096279">
            <a:off x="2728913" y="3413125"/>
            <a:ext cx="3667125" cy="460375"/>
          </a:xfrm>
          <a:prstGeom prst="ellipse">
            <a:avLst/>
          </a:prstGeom>
          <a:solidFill>
            <a:srgbClr val="BBE0E3"/>
          </a:solidFill>
          <a:ln w="19050">
            <a:solidFill>
              <a:schemeClr val="tx1"/>
            </a:solidFill>
            <a:round/>
            <a:headEnd/>
            <a:tailEnd/>
          </a:ln>
        </p:spPr>
        <p:txBody>
          <a:bodyPr wrap="none" anchor="ct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p>
        </p:txBody>
      </p:sp>
      <p:sp>
        <p:nvSpPr>
          <p:cNvPr id="105477" name="Line 5"/>
          <p:cNvSpPr>
            <a:spLocks noChangeShapeType="1"/>
          </p:cNvSpPr>
          <p:nvPr/>
        </p:nvSpPr>
        <p:spPr bwMode="auto">
          <a:xfrm>
            <a:off x="2286000" y="1331913"/>
            <a:ext cx="0" cy="46482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5478" name="Line 6"/>
          <p:cNvSpPr>
            <a:spLocks noChangeShapeType="1"/>
          </p:cNvSpPr>
          <p:nvPr/>
        </p:nvSpPr>
        <p:spPr bwMode="auto">
          <a:xfrm rot="5400000">
            <a:off x="4610100" y="3656013"/>
            <a:ext cx="0" cy="46482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5479" name="Line 7"/>
          <p:cNvSpPr>
            <a:spLocks noChangeShapeType="1"/>
          </p:cNvSpPr>
          <p:nvPr/>
        </p:nvSpPr>
        <p:spPr bwMode="auto">
          <a:xfrm flipH="1">
            <a:off x="2286000" y="4760913"/>
            <a:ext cx="4648200" cy="0"/>
          </a:xfrm>
          <a:prstGeom prst="line">
            <a:avLst/>
          </a:prstGeom>
          <a:noFill/>
          <a:ln w="9525">
            <a:solidFill>
              <a:schemeClr val="tx1"/>
            </a:solidFill>
            <a:prstDash val="dash"/>
            <a:round/>
            <a:headEnd/>
            <a:tailEnd/>
          </a:ln>
          <a:extLst>
            <a:ext uri="{909E8E84-426E-40DD-AFC4-6F175D3DCCD1}">
              <a14:hiddenFill xmlns:a14="http://schemas.microsoft.com/office/drawing/2010/main">
                <a:noFill/>
              </a14:hiddenFill>
            </a:ext>
          </a:extLst>
        </p:spPr>
        <p:txBody>
          <a:bodyPr/>
          <a:lstStyle/>
          <a:p>
            <a:endParaRPr lang="en-US"/>
          </a:p>
        </p:txBody>
      </p:sp>
      <p:sp>
        <p:nvSpPr>
          <p:cNvPr id="105480" name="Line 8"/>
          <p:cNvSpPr>
            <a:spLocks noChangeShapeType="1"/>
          </p:cNvSpPr>
          <p:nvPr/>
        </p:nvSpPr>
        <p:spPr bwMode="auto">
          <a:xfrm>
            <a:off x="3048000" y="1331913"/>
            <a:ext cx="0" cy="4648200"/>
          </a:xfrm>
          <a:prstGeom prst="line">
            <a:avLst/>
          </a:prstGeom>
          <a:noFill/>
          <a:ln w="9525">
            <a:solidFill>
              <a:schemeClr val="tx1"/>
            </a:solidFill>
            <a:prstDash val="dash"/>
            <a:round/>
            <a:headEnd/>
            <a:tailEnd/>
          </a:ln>
          <a:extLst>
            <a:ext uri="{909E8E84-426E-40DD-AFC4-6F175D3DCCD1}">
              <a14:hiddenFill xmlns:a14="http://schemas.microsoft.com/office/drawing/2010/main">
                <a:noFill/>
              </a14:hiddenFill>
            </a:ext>
          </a:extLst>
        </p:spPr>
        <p:txBody>
          <a:bodyPr/>
          <a:lstStyle/>
          <a:p>
            <a:endParaRPr lang="en-US"/>
          </a:p>
        </p:txBody>
      </p:sp>
      <p:sp>
        <p:nvSpPr>
          <p:cNvPr id="105481" name="Line 9"/>
          <p:cNvSpPr>
            <a:spLocks noChangeShapeType="1"/>
          </p:cNvSpPr>
          <p:nvPr/>
        </p:nvSpPr>
        <p:spPr bwMode="auto">
          <a:xfrm>
            <a:off x="6096000" y="1331913"/>
            <a:ext cx="0" cy="4648200"/>
          </a:xfrm>
          <a:prstGeom prst="line">
            <a:avLst/>
          </a:prstGeom>
          <a:noFill/>
          <a:ln w="9525">
            <a:solidFill>
              <a:schemeClr val="tx1"/>
            </a:solidFill>
            <a:prstDash val="dash"/>
            <a:round/>
            <a:headEnd/>
            <a:tailEnd/>
          </a:ln>
          <a:extLst>
            <a:ext uri="{909E8E84-426E-40DD-AFC4-6F175D3DCCD1}">
              <a14:hiddenFill xmlns:a14="http://schemas.microsoft.com/office/drawing/2010/main">
                <a:noFill/>
              </a14:hiddenFill>
            </a:ext>
          </a:extLst>
        </p:spPr>
        <p:txBody>
          <a:bodyPr/>
          <a:lstStyle/>
          <a:p>
            <a:endParaRPr lang="en-US"/>
          </a:p>
        </p:txBody>
      </p:sp>
      <p:sp>
        <p:nvSpPr>
          <p:cNvPr id="105482" name="Line 10"/>
          <p:cNvSpPr>
            <a:spLocks noChangeShapeType="1"/>
          </p:cNvSpPr>
          <p:nvPr/>
        </p:nvSpPr>
        <p:spPr bwMode="auto">
          <a:xfrm>
            <a:off x="5980113" y="1330325"/>
            <a:ext cx="0" cy="4648200"/>
          </a:xfrm>
          <a:prstGeom prst="line">
            <a:avLst/>
          </a:prstGeom>
          <a:noFill/>
          <a:ln w="19050">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5483" name="Text Box 11"/>
          <p:cNvSpPr txBox="1">
            <a:spLocks noChangeArrowheads="1"/>
          </p:cNvSpPr>
          <p:nvPr/>
        </p:nvSpPr>
        <p:spPr bwMode="auto">
          <a:xfrm>
            <a:off x="2647950" y="6034088"/>
            <a:ext cx="117633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spcBef>
                <a:spcPct val="50000"/>
              </a:spcBef>
            </a:pPr>
            <a:r>
              <a:rPr lang="en-US" altLang="en-US">
                <a:latin typeface="Arial" panose="020B0604020202020204" pitchFamily="34" charset="0"/>
              </a:rPr>
              <a:t>min </a:t>
            </a:r>
            <a:r>
              <a:rPr lang="en-US" altLang="en-US" i="1">
                <a:latin typeface="Arial" panose="020B0604020202020204" pitchFamily="34" charset="0"/>
              </a:rPr>
              <a:t>X</a:t>
            </a:r>
          </a:p>
        </p:txBody>
      </p:sp>
      <p:sp>
        <p:nvSpPr>
          <p:cNvPr id="105484" name="Text Box 12"/>
          <p:cNvSpPr txBox="1">
            <a:spLocks noChangeArrowheads="1"/>
          </p:cNvSpPr>
          <p:nvPr/>
        </p:nvSpPr>
        <p:spPr bwMode="auto">
          <a:xfrm>
            <a:off x="6042025" y="6019800"/>
            <a:ext cx="117633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spcBef>
                <a:spcPct val="50000"/>
              </a:spcBef>
            </a:pPr>
            <a:r>
              <a:rPr lang="en-US" altLang="en-US">
                <a:latin typeface="Arial" panose="020B0604020202020204" pitchFamily="34" charset="0"/>
              </a:rPr>
              <a:t>max </a:t>
            </a:r>
            <a:r>
              <a:rPr lang="en-US" altLang="en-US" i="1">
                <a:latin typeface="Arial" panose="020B0604020202020204" pitchFamily="34" charset="0"/>
              </a:rPr>
              <a:t>X</a:t>
            </a:r>
          </a:p>
        </p:txBody>
      </p:sp>
      <p:sp>
        <p:nvSpPr>
          <p:cNvPr id="105485" name="Text Box 13"/>
          <p:cNvSpPr txBox="1">
            <a:spLocks noChangeArrowheads="1"/>
          </p:cNvSpPr>
          <p:nvPr/>
        </p:nvSpPr>
        <p:spPr bwMode="auto">
          <a:xfrm>
            <a:off x="1389063" y="4535488"/>
            <a:ext cx="1176337"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spcBef>
                <a:spcPct val="50000"/>
              </a:spcBef>
            </a:pPr>
            <a:r>
              <a:rPr lang="en-US" altLang="en-US">
                <a:latin typeface="Arial" panose="020B0604020202020204" pitchFamily="34" charset="0"/>
              </a:rPr>
              <a:t>min </a:t>
            </a:r>
            <a:r>
              <a:rPr lang="en-US" altLang="en-US" i="1">
                <a:latin typeface="Arial" panose="020B0604020202020204" pitchFamily="34" charset="0"/>
              </a:rPr>
              <a:t>Y</a:t>
            </a:r>
          </a:p>
        </p:txBody>
      </p:sp>
      <p:sp>
        <p:nvSpPr>
          <p:cNvPr id="105486" name="Text Box 14"/>
          <p:cNvSpPr txBox="1">
            <a:spLocks noChangeArrowheads="1"/>
          </p:cNvSpPr>
          <p:nvPr/>
        </p:nvSpPr>
        <p:spPr bwMode="auto">
          <a:xfrm>
            <a:off x="1368425" y="2366963"/>
            <a:ext cx="117633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spcBef>
                <a:spcPct val="50000"/>
              </a:spcBef>
            </a:pPr>
            <a:r>
              <a:rPr lang="en-US" altLang="en-US">
                <a:latin typeface="Arial" panose="020B0604020202020204" pitchFamily="34" charset="0"/>
              </a:rPr>
              <a:t>max </a:t>
            </a:r>
            <a:r>
              <a:rPr lang="en-US" altLang="en-US" i="1">
                <a:latin typeface="Arial" panose="020B0604020202020204" pitchFamily="34" charset="0"/>
              </a:rPr>
              <a:t>Y</a:t>
            </a:r>
          </a:p>
        </p:txBody>
      </p:sp>
      <p:sp>
        <p:nvSpPr>
          <p:cNvPr id="105487" name="Text Box 15"/>
          <p:cNvSpPr txBox="1">
            <a:spLocks noChangeArrowheads="1"/>
          </p:cNvSpPr>
          <p:nvPr/>
        </p:nvSpPr>
        <p:spPr bwMode="auto">
          <a:xfrm>
            <a:off x="5154613" y="6338888"/>
            <a:ext cx="2659062"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spcBef>
                <a:spcPct val="50000"/>
              </a:spcBef>
            </a:pPr>
            <a:r>
              <a:rPr lang="en-US" altLang="en-US" i="1">
                <a:solidFill>
                  <a:srgbClr val="FF0000"/>
                </a:solidFill>
                <a:latin typeface="Arial" panose="020B0604020202020204" pitchFamily="34" charset="0"/>
              </a:rPr>
              <a:t>X</a:t>
            </a:r>
            <a:r>
              <a:rPr lang="en-US" altLang="en-US">
                <a:solidFill>
                  <a:srgbClr val="FF0000"/>
                </a:solidFill>
                <a:latin typeface="Arial" panose="020B0604020202020204" pitchFamily="34" charset="0"/>
              </a:rPr>
              <a:t> when </a:t>
            </a:r>
            <a:r>
              <a:rPr lang="en-US" altLang="en-US" i="1">
                <a:solidFill>
                  <a:srgbClr val="FF0000"/>
                </a:solidFill>
                <a:latin typeface="Arial" panose="020B0604020202020204" pitchFamily="34" charset="0"/>
              </a:rPr>
              <a:t>Y</a:t>
            </a:r>
            <a:r>
              <a:rPr lang="en-US" altLang="en-US">
                <a:solidFill>
                  <a:srgbClr val="FF0000"/>
                </a:solidFill>
                <a:latin typeface="Arial" panose="020B0604020202020204" pitchFamily="34" charset="0"/>
              </a:rPr>
              <a:t>=max </a:t>
            </a:r>
            <a:r>
              <a:rPr lang="en-US" altLang="en-US" i="1">
                <a:solidFill>
                  <a:srgbClr val="FF0000"/>
                </a:solidFill>
                <a:latin typeface="Arial" panose="020B0604020202020204" pitchFamily="34" charset="0"/>
              </a:rPr>
              <a:t>Y</a:t>
            </a:r>
          </a:p>
        </p:txBody>
      </p:sp>
      <p:sp>
        <p:nvSpPr>
          <p:cNvPr id="105488" name="Rectangle 16"/>
          <p:cNvSpPr>
            <a:spLocks noGrp="1" noChangeArrowheads="1"/>
          </p:cNvSpPr>
          <p:nvPr>
            <p:ph type="title"/>
          </p:nvPr>
        </p:nvSpPr>
        <p:spPr/>
        <p:txBody>
          <a:bodyPr/>
          <a:lstStyle/>
          <a:p>
            <a:r>
              <a:rPr lang="en-US" altLang="en-US"/>
              <a:t>Strong correlation</a:t>
            </a:r>
          </a:p>
        </p:txBody>
      </p:sp>
    </p:spTree>
    <p:extLst>
      <p:ext uri="{BB962C8B-B14F-4D97-AF65-F5344CB8AC3E}">
        <p14:creationId xmlns:p14="http://schemas.microsoft.com/office/powerpoint/2010/main" val="614635772"/>
      </p:ext>
    </p:extLst>
  </p:cSld>
  <p:clrMapOvr>
    <a:masterClrMapping/>
  </p:clrMapOvr>
</p:sld>
</file>

<file path=ppt/slides/slide4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6498" name="Rectangle 2"/>
          <p:cNvSpPr>
            <a:spLocks noChangeArrowheads="1"/>
          </p:cNvSpPr>
          <p:nvPr/>
        </p:nvSpPr>
        <p:spPr bwMode="auto">
          <a:xfrm>
            <a:off x="3040063" y="2563813"/>
            <a:ext cx="3052762" cy="2197100"/>
          </a:xfrm>
          <a:prstGeom prst="rect">
            <a:avLst/>
          </a:prstGeom>
          <a:solidFill>
            <a:srgbClr val="EAEAEA"/>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p>
        </p:txBody>
      </p:sp>
      <p:sp>
        <p:nvSpPr>
          <p:cNvPr id="106499" name="Line 3"/>
          <p:cNvSpPr>
            <a:spLocks noChangeShapeType="1"/>
          </p:cNvSpPr>
          <p:nvPr/>
        </p:nvSpPr>
        <p:spPr bwMode="auto">
          <a:xfrm flipH="1">
            <a:off x="2286000" y="2560638"/>
            <a:ext cx="4648200" cy="0"/>
          </a:xfrm>
          <a:prstGeom prst="line">
            <a:avLst/>
          </a:prstGeom>
          <a:noFill/>
          <a:ln w="9525">
            <a:solidFill>
              <a:schemeClr val="tx1"/>
            </a:solidFill>
            <a:prstDash val="dash"/>
            <a:round/>
            <a:headEnd/>
            <a:tailEnd/>
          </a:ln>
          <a:extLst>
            <a:ext uri="{909E8E84-426E-40DD-AFC4-6F175D3DCCD1}">
              <a14:hiddenFill xmlns:a14="http://schemas.microsoft.com/office/drawing/2010/main">
                <a:noFill/>
              </a14:hiddenFill>
            </a:ext>
          </a:extLst>
        </p:spPr>
        <p:txBody>
          <a:bodyPr/>
          <a:lstStyle/>
          <a:p>
            <a:endParaRPr lang="en-US"/>
          </a:p>
        </p:txBody>
      </p:sp>
      <p:sp>
        <p:nvSpPr>
          <p:cNvPr id="106500" name="Oval 4"/>
          <p:cNvSpPr>
            <a:spLocks noChangeArrowheads="1"/>
          </p:cNvSpPr>
          <p:nvPr/>
        </p:nvSpPr>
        <p:spPr bwMode="auto">
          <a:xfrm rot="-1800000">
            <a:off x="2857500" y="2865438"/>
            <a:ext cx="3429000" cy="1600200"/>
          </a:xfrm>
          <a:prstGeom prst="ellipse">
            <a:avLst/>
          </a:prstGeom>
          <a:solidFill>
            <a:srgbClr val="BBE0E3"/>
          </a:solidFill>
          <a:ln w="19050">
            <a:solidFill>
              <a:schemeClr val="tx1"/>
            </a:solidFill>
            <a:round/>
            <a:headEnd/>
            <a:tailEnd/>
          </a:ln>
        </p:spPr>
        <p:txBody>
          <a:bodyPr wrap="none" anchor="ct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p>
        </p:txBody>
      </p:sp>
      <p:sp>
        <p:nvSpPr>
          <p:cNvPr id="106501" name="Line 5"/>
          <p:cNvSpPr>
            <a:spLocks noChangeShapeType="1"/>
          </p:cNvSpPr>
          <p:nvPr/>
        </p:nvSpPr>
        <p:spPr bwMode="auto">
          <a:xfrm>
            <a:off x="2286000" y="1341438"/>
            <a:ext cx="0" cy="46482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502" name="Line 6"/>
          <p:cNvSpPr>
            <a:spLocks noChangeShapeType="1"/>
          </p:cNvSpPr>
          <p:nvPr/>
        </p:nvSpPr>
        <p:spPr bwMode="auto">
          <a:xfrm rot="5400000">
            <a:off x="4610100" y="3665538"/>
            <a:ext cx="0" cy="46482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503" name="Line 7"/>
          <p:cNvSpPr>
            <a:spLocks noChangeShapeType="1"/>
          </p:cNvSpPr>
          <p:nvPr/>
        </p:nvSpPr>
        <p:spPr bwMode="auto">
          <a:xfrm flipH="1">
            <a:off x="2286000" y="4770438"/>
            <a:ext cx="4648200" cy="0"/>
          </a:xfrm>
          <a:prstGeom prst="line">
            <a:avLst/>
          </a:prstGeom>
          <a:noFill/>
          <a:ln w="9525">
            <a:solidFill>
              <a:schemeClr val="tx1"/>
            </a:solidFill>
            <a:prstDash val="dash"/>
            <a:round/>
            <a:headEnd/>
            <a:tailEnd/>
          </a:ln>
          <a:extLst>
            <a:ext uri="{909E8E84-426E-40DD-AFC4-6F175D3DCCD1}">
              <a14:hiddenFill xmlns:a14="http://schemas.microsoft.com/office/drawing/2010/main">
                <a:noFill/>
              </a14:hiddenFill>
            </a:ext>
          </a:extLst>
        </p:spPr>
        <p:txBody>
          <a:bodyPr/>
          <a:lstStyle/>
          <a:p>
            <a:endParaRPr lang="en-US"/>
          </a:p>
        </p:txBody>
      </p:sp>
      <p:sp>
        <p:nvSpPr>
          <p:cNvPr id="106504" name="Line 8"/>
          <p:cNvSpPr>
            <a:spLocks noChangeShapeType="1"/>
          </p:cNvSpPr>
          <p:nvPr/>
        </p:nvSpPr>
        <p:spPr bwMode="auto">
          <a:xfrm>
            <a:off x="3048000" y="1341438"/>
            <a:ext cx="0" cy="4648200"/>
          </a:xfrm>
          <a:prstGeom prst="line">
            <a:avLst/>
          </a:prstGeom>
          <a:noFill/>
          <a:ln w="9525">
            <a:solidFill>
              <a:schemeClr val="tx1"/>
            </a:solidFill>
            <a:prstDash val="dash"/>
            <a:round/>
            <a:headEnd/>
            <a:tailEnd/>
          </a:ln>
          <a:extLst>
            <a:ext uri="{909E8E84-426E-40DD-AFC4-6F175D3DCCD1}">
              <a14:hiddenFill xmlns:a14="http://schemas.microsoft.com/office/drawing/2010/main">
                <a:noFill/>
              </a14:hiddenFill>
            </a:ext>
          </a:extLst>
        </p:spPr>
        <p:txBody>
          <a:bodyPr/>
          <a:lstStyle/>
          <a:p>
            <a:endParaRPr lang="en-US"/>
          </a:p>
        </p:txBody>
      </p:sp>
      <p:sp>
        <p:nvSpPr>
          <p:cNvPr id="106505" name="Line 9"/>
          <p:cNvSpPr>
            <a:spLocks noChangeShapeType="1"/>
          </p:cNvSpPr>
          <p:nvPr/>
        </p:nvSpPr>
        <p:spPr bwMode="auto">
          <a:xfrm>
            <a:off x="6096000" y="1341438"/>
            <a:ext cx="0" cy="4648200"/>
          </a:xfrm>
          <a:prstGeom prst="line">
            <a:avLst/>
          </a:prstGeom>
          <a:noFill/>
          <a:ln w="9525">
            <a:solidFill>
              <a:schemeClr val="tx1"/>
            </a:solidFill>
            <a:prstDash val="dash"/>
            <a:round/>
            <a:headEnd/>
            <a:tailEnd/>
          </a:ln>
          <a:extLst>
            <a:ext uri="{909E8E84-426E-40DD-AFC4-6F175D3DCCD1}">
              <a14:hiddenFill xmlns:a14="http://schemas.microsoft.com/office/drawing/2010/main">
                <a:noFill/>
              </a14:hiddenFill>
            </a:ext>
          </a:extLst>
        </p:spPr>
        <p:txBody>
          <a:bodyPr/>
          <a:lstStyle/>
          <a:p>
            <a:endParaRPr lang="en-US"/>
          </a:p>
        </p:txBody>
      </p:sp>
      <p:sp>
        <p:nvSpPr>
          <p:cNvPr id="106506" name="Line 10"/>
          <p:cNvSpPr>
            <a:spLocks noChangeShapeType="1"/>
          </p:cNvSpPr>
          <p:nvPr/>
        </p:nvSpPr>
        <p:spPr bwMode="auto">
          <a:xfrm>
            <a:off x="5468938" y="1339850"/>
            <a:ext cx="0" cy="4648200"/>
          </a:xfrm>
          <a:prstGeom prst="line">
            <a:avLst/>
          </a:prstGeom>
          <a:noFill/>
          <a:ln w="19050">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507" name="Text Box 11"/>
          <p:cNvSpPr txBox="1">
            <a:spLocks noChangeArrowheads="1"/>
          </p:cNvSpPr>
          <p:nvPr/>
        </p:nvSpPr>
        <p:spPr bwMode="auto">
          <a:xfrm>
            <a:off x="2647950" y="6043613"/>
            <a:ext cx="117633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spcBef>
                <a:spcPct val="50000"/>
              </a:spcBef>
            </a:pPr>
            <a:r>
              <a:rPr lang="en-US" altLang="en-US">
                <a:latin typeface="Arial" panose="020B0604020202020204" pitchFamily="34" charset="0"/>
              </a:rPr>
              <a:t>min</a:t>
            </a:r>
            <a:r>
              <a:rPr lang="en-US" altLang="en-US" i="1">
                <a:latin typeface="Arial" panose="020B0604020202020204" pitchFamily="34" charset="0"/>
              </a:rPr>
              <a:t> X</a:t>
            </a:r>
          </a:p>
        </p:txBody>
      </p:sp>
      <p:sp>
        <p:nvSpPr>
          <p:cNvPr id="106508" name="Text Box 12"/>
          <p:cNvSpPr txBox="1">
            <a:spLocks noChangeArrowheads="1"/>
          </p:cNvSpPr>
          <p:nvPr/>
        </p:nvSpPr>
        <p:spPr bwMode="auto">
          <a:xfrm>
            <a:off x="6042025" y="6029325"/>
            <a:ext cx="117633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spcBef>
                <a:spcPct val="50000"/>
              </a:spcBef>
            </a:pPr>
            <a:r>
              <a:rPr lang="en-US" altLang="en-US">
                <a:latin typeface="Arial" panose="020B0604020202020204" pitchFamily="34" charset="0"/>
              </a:rPr>
              <a:t>max </a:t>
            </a:r>
            <a:r>
              <a:rPr lang="en-US" altLang="en-US" i="1">
                <a:latin typeface="Arial" panose="020B0604020202020204" pitchFamily="34" charset="0"/>
              </a:rPr>
              <a:t>X</a:t>
            </a:r>
          </a:p>
        </p:txBody>
      </p:sp>
      <p:sp>
        <p:nvSpPr>
          <p:cNvPr id="106509" name="Text Box 13"/>
          <p:cNvSpPr txBox="1">
            <a:spLocks noChangeArrowheads="1"/>
          </p:cNvSpPr>
          <p:nvPr/>
        </p:nvSpPr>
        <p:spPr bwMode="auto">
          <a:xfrm>
            <a:off x="1389063" y="4545013"/>
            <a:ext cx="1176337"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spcBef>
                <a:spcPct val="50000"/>
              </a:spcBef>
            </a:pPr>
            <a:r>
              <a:rPr lang="en-US" altLang="en-US">
                <a:latin typeface="Arial" panose="020B0604020202020204" pitchFamily="34" charset="0"/>
              </a:rPr>
              <a:t>min </a:t>
            </a:r>
            <a:r>
              <a:rPr lang="en-US" altLang="en-US" i="1">
                <a:latin typeface="Arial" panose="020B0604020202020204" pitchFamily="34" charset="0"/>
              </a:rPr>
              <a:t>Y</a:t>
            </a:r>
          </a:p>
        </p:txBody>
      </p:sp>
      <p:sp>
        <p:nvSpPr>
          <p:cNvPr id="106510" name="Text Box 14"/>
          <p:cNvSpPr txBox="1">
            <a:spLocks noChangeArrowheads="1"/>
          </p:cNvSpPr>
          <p:nvPr/>
        </p:nvSpPr>
        <p:spPr bwMode="auto">
          <a:xfrm>
            <a:off x="1368425" y="2376488"/>
            <a:ext cx="117633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spcBef>
                <a:spcPct val="50000"/>
              </a:spcBef>
            </a:pPr>
            <a:r>
              <a:rPr lang="en-US" altLang="en-US">
                <a:latin typeface="Arial" panose="020B0604020202020204" pitchFamily="34" charset="0"/>
              </a:rPr>
              <a:t>max </a:t>
            </a:r>
            <a:r>
              <a:rPr lang="en-US" altLang="en-US" i="1">
                <a:latin typeface="Arial" panose="020B0604020202020204" pitchFamily="34" charset="0"/>
              </a:rPr>
              <a:t>Y</a:t>
            </a:r>
          </a:p>
        </p:txBody>
      </p:sp>
      <p:sp>
        <p:nvSpPr>
          <p:cNvPr id="106511" name="Text Box 15"/>
          <p:cNvSpPr txBox="1">
            <a:spLocks noChangeArrowheads="1"/>
          </p:cNvSpPr>
          <p:nvPr/>
        </p:nvSpPr>
        <p:spPr bwMode="auto">
          <a:xfrm>
            <a:off x="4786313" y="6324600"/>
            <a:ext cx="2659062"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spcBef>
                <a:spcPct val="50000"/>
              </a:spcBef>
            </a:pPr>
            <a:r>
              <a:rPr lang="en-US" altLang="en-US" i="1">
                <a:solidFill>
                  <a:srgbClr val="FF0000"/>
                </a:solidFill>
                <a:latin typeface="Arial" panose="020B0604020202020204" pitchFamily="34" charset="0"/>
              </a:rPr>
              <a:t>X</a:t>
            </a:r>
            <a:r>
              <a:rPr lang="en-US" altLang="en-US">
                <a:solidFill>
                  <a:srgbClr val="FF0000"/>
                </a:solidFill>
                <a:latin typeface="Arial" panose="020B0604020202020204" pitchFamily="34" charset="0"/>
              </a:rPr>
              <a:t> when </a:t>
            </a:r>
            <a:r>
              <a:rPr lang="en-US" altLang="en-US" i="1">
                <a:solidFill>
                  <a:srgbClr val="FF0000"/>
                </a:solidFill>
                <a:latin typeface="Arial" panose="020B0604020202020204" pitchFamily="34" charset="0"/>
              </a:rPr>
              <a:t>Y</a:t>
            </a:r>
            <a:r>
              <a:rPr lang="en-US" altLang="en-US">
                <a:solidFill>
                  <a:srgbClr val="FF0000"/>
                </a:solidFill>
                <a:latin typeface="Arial" panose="020B0604020202020204" pitchFamily="34" charset="0"/>
              </a:rPr>
              <a:t>=max </a:t>
            </a:r>
            <a:r>
              <a:rPr lang="en-US" altLang="en-US" i="1">
                <a:solidFill>
                  <a:srgbClr val="FF0000"/>
                </a:solidFill>
                <a:latin typeface="Arial" panose="020B0604020202020204" pitchFamily="34" charset="0"/>
              </a:rPr>
              <a:t>Y</a:t>
            </a:r>
          </a:p>
        </p:txBody>
      </p:sp>
      <p:sp>
        <p:nvSpPr>
          <p:cNvPr id="106512" name="Rectangle 16"/>
          <p:cNvSpPr>
            <a:spLocks noGrp="1" noChangeArrowheads="1"/>
          </p:cNvSpPr>
          <p:nvPr>
            <p:ph type="title"/>
          </p:nvPr>
        </p:nvSpPr>
        <p:spPr/>
        <p:txBody>
          <a:bodyPr/>
          <a:lstStyle/>
          <a:p>
            <a:r>
              <a:rPr lang="en-US" altLang="en-US">
                <a:solidFill>
                  <a:schemeClr val="tx1"/>
                </a:solidFill>
              </a:rPr>
              <a:t>Some correlation</a:t>
            </a:r>
          </a:p>
        </p:txBody>
      </p:sp>
    </p:spTree>
    <p:extLst>
      <p:ext uri="{BB962C8B-B14F-4D97-AF65-F5344CB8AC3E}">
        <p14:creationId xmlns:p14="http://schemas.microsoft.com/office/powerpoint/2010/main" val="2321879034"/>
      </p:ext>
    </p:extLst>
  </p:cSld>
  <p:clrMapOvr>
    <a:masterClrMapping/>
  </p:clrMapOvr>
</p:sld>
</file>

<file path=ppt/slides/slide4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7522" name="Rectangle 2"/>
          <p:cNvSpPr>
            <a:spLocks noChangeArrowheads="1"/>
          </p:cNvSpPr>
          <p:nvPr/>
        </p:nvSpPr>
        <p:spPr bwMode="auto">
          <a:xfrm>
            <a:off x="3040063" y="2624138"/>
            <a:ext cx="3052762" cy="2197100"/>
          </a:xfrm>
          <a:prstGeom prst="rect">
            <a:avLst/>
          </a:prstGeom>
          <a:solidFill>
            <a:srgbClr val="EAEAEA"/>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p>
        </p:txBody>
      </p:sp>
      <p:sp>
        <p:nvSpPr>
          <p:cNvPr id="107523" name="Line 3"/>
          <p:cNvSpPr>
            <a:spLocks noChangeShapeType="1"/>
          </p:cNvSpPr>
          <p:nvPr/>
        </p:nvSpPr>
        <p:spPr bwMode="auto">
          <a:xfrm flipH="1">
            <a:off x="2286000" y="2620963"/>
            <a:ext cx="4648200" cy="0"/>
          </a:xfrm>
          <a:prstGeom prst="line">
            <a:avLst/>
          </a:prstGeom>
          <a:noFill/>
          <a:ln w="9525">
            <a:solidFill>
              <a:schemeClr val="tx1"/>
            </a:solidFill>
            <a:prstDash val="dash"/>
            <a:round/>
            <a:headEnd/>
            <a:tailEnd/>
          </a:ln>
          <a:extLst>
            <a:ext uri="{909E8E84-426E-40DD-AFC4-6F175D3DCCD1}">
              <a14:hiddenFill xmlns:a14="http://schemas.microsoft.com/office/drawing/2010/main">
                <a:noFill/>
              </a14:hiddenFill>
            </a:ext>
          </a:extLst>
        </p:spPr>
        <p:txBody>
          <a:bodyPr/>
          <a:lstStyle/>
          <a:p>
            <a:endParaRPr lang="en-US"/>
          </a:p>
        </p:txBody>
      </p:sp>
      <p:sp>
        <p:nvSpPr>
          <p:cNvPr id="107524" name="Oval 4"/>
          <p:cNvSpPr>
            <a:spLocks noChangeArrowheads="1"/>
          </p:cNvSpPr>
          <p:nvPr/>
        </p:nvSpPr>
        <p:spPr bwMode="auto">
          <a:xfrm>
            <a:off x="3038475" y="2616200"/>
            <a:ext cx="3048000" cy="2220913"/>
          </a:xfrm>
          <a:prstGeom prst="ellipse">
            <a:avLst/>
          </a:prstGeom>
          <a:solidFill>
            <a:srgbClr val="BBE0E3"/>
          </a:solidFill>
          <a:ln w="19050">
            <a:solidFill>
              <a:schemeClr val="tx1"/>
            </a:solidFill>
            <a:round/>
            <a:headEnd/>
            <a:tailEnd/>
          </a:ln>
        </p:spPr>
        <p:txBody>
          <a:bodyPr wrap="none" anchor="ct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p>
        </p:txBody>
      </p:sp>
      <p:sp>
        <p:nvSpPr>
          <p:cNvPr id="107525" name="Line 5"/>
          <p:cNvSpPr>
            <a:spLocks noChangeShapeType="1"/>
          </p:cNvSpPr>
          <p:nvPr/>
        </p:nvSpPr>
        <p:spPr bwMode="auto">
          <a:xfrm>
            <a:off x="2286000" y="1401763"/>
            <a:ext cx="0" cy="46482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7526" name="Line 6"/>
          <p:cNvSpPr>
            <a:spLocks noChangeShapeType="1"/>
          </p:cNvSpPr>
          <p:nvPr/>
        </p:nvSpPr>
        <p:spPr bwMode="auto">
          <a:xfrm rot="5400000">
            <a:off x="4610100" y="3725863"/>
            <a:ext cx="0" cy="46482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7527" name="Line 7"/>
          <p:cNvSpPr>
            <a:spLocks noChangeShapeType="1"/>
          </p:cNvSpPr>
          <p:nvPr/>
        </p:nvSpPr>
        <p:spPr bwMode="auto">
          <a:xfrm flipH="1">
            <a:off x="2286000" y="4830763"/>
            <a:ext cx="4648200" cy="0"/>
          </a:xfrm>
          <a:prstGeom prst="line">
            <a:avLst/>
          </a:prstGeom>
          <a:noFill/>
          <a:ln w="9525">
            <a:solidFill>
              <a:schemeClr val="tx1"/>
            </a:solidFill>
            <a:prstDash val="dash"/>
            <a:round/>
            <a:headEnd/>
            <a:tailEnd/>
          </a:ln>
          <a:extLst>
            <a:ext uri="{909E8E84-426E-40DD-AFC4-6F175D3DCCD1}">
              <a14:hiddenFill xmlns:a14="http://schemas.microsoft.com/office/drawing/2010/main">
                <a:noFill/>
              </a14:hiddenFill>
            </a:ext>
          </a:extLst>
        </p:spPr>
        <p:txBody>
          <a:bodyPr/>
          <a:lstStyle/>
          <a:p>
            <a:endParaRPr lang="en-US"/>
          </a:p>
        </p:txBody>
      </p:sp>
      <p:sp>
        <p:nvSpPr>
          <p:cNvPr id="107528" name="Line 8"/>
          <p:cNvSpPr>
            <a:spLocks noChangeShapeType="1"/>
          </p:cNvSpPr>
          <p:nvPr/>
        </p:nvSpPr>
        <p:spPr bwMode="auto">
          <a:xfrm>
            <a:off x="3048000" y="1401763"/>
            <a:ext cx="0" cy="4648200"/>
          </a:xfrm>
          <a:prstGeom prst="line">
            <a:avLst/>
          </a:prstGeom>
          <a:noFill/>
          <a:ln w="9525">
            <a:solidFill>
              <a:schemeClr val="tx1"/>
            </a:solidFill>
            <a:prstDash val="dash"/>
            <a:round/>
            <a:headEnd/>
            <a:tailEnd/>
          </a:ln>
          <a:extLst>
            <a:ext uri="{909E8E84-426E-40DD-AFC4-6F175D3DCCD1}">
              <a14:hiddenFill xmlns:a14="http://schemas.microsoft.com/office/drawing/2010/main">
                <a:noFill/>
              </a14:hiddenFill>
            </a:ext>
          </a:extLst>
        </p:spPr>
        <p:txBody>
          <a:bodyPr/>
          <a:lstStyle/>
          <a:p>
            <a:endParaRPr lang="en-US"/>
          </a:p>
        </p:txBody>
      </p:sp>
      <p:sp>
        <p:nvSpPr>
          <p:cNvPr id="107529" name="Line 9"/>
          <p:cNvSpPr>
            <a:spLocks noChangeShapeType="1"/>
          </p:cNvSpPr>
          <p:nvPr/>
        </p:nvSpPr>
        <p:spPr bwMode="auto">
          <a:xfrm>
            <a:off x="6096000" y="1401763"/>
            <a:ext cx="0" cy="4648200"/>
          </a:xfrm>
          <a:prstGeom prst="line">
            <a:avLst/>
          </a:prstGeom>
          <a:noFill/>
          <a:ln w="9525">
            <a:solidFill>
              <a:schemeClr val="tx1"/>
            </a:solidFill>
            <a:prstDash val="dash"/>
            <a:round/>
            <a:headEnd/>
            <a:tailEnd/>
          </a:ln>
          <a:extLst>
            <a:ext uri="{909E8E84-426E-40DD-AFC4-6F175D3DCCD1}">
              <a14:hiddenFill xmlns:a14="http://schemas.microsoft.com/office/drawing/2010/main">
                <a:noFill/>
              </a14:hiddenFill>
            </a:ext>
          </a:extLst>
        </p:spPr>
        <p:txBody>
          <a:bodyPr/>
          <a:lstStyle/>
          <a:p>
            <a:endParaRPr lang="en-US"/>
          </a:p>
        </p:txBody>
      </p:sp>
      <p:sp>
        <p:nvSpPr>
          <p:cNvPr id="107530" name="Line 10"/>
          <p:cNvSpPr>
            <a:spLocks noChangeShapeType="1"/>
          </p:cNvSpPr>
          <p:nvPr/>
        </p:nvSpPr>
        <p:spPr bwMode="auto">
          <a:xfrm>
            <a:off x="4579938" y="1400175"/>
            <a:ext cx="0" cy="4648200"/>
          </a:xfrm>
          <a:prstGeom prst="line">
            <a:avLst/>
          </a:prstGeom>
          <a:noFill/>
          <a:ln w="19050">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7531" name="Text Box 11"/>
          <p:cNvSpPr txBox="1">
            <a:spLocks noChangeArrowheads="1"/>
          </p:cNvSpPr>
          <p:nvPr/>
        </p:nvSpPr>
        <p:spPr bwMode="auto">
          <a:xfrm>
            <a:off x="2647950" y="6103938"/>
            <a:ext cx="117633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spcBef>
                <a:spcPct val="50000"/>
              </a:spcBef>
            </a:pPr>
            <a:r>
              <a:rPr lang="en-US" altLang="en-US">
                <a:latin typeface="Arial" panose="020B0604020202020204" pitchFamily="34" charset="0"/>
              </a:rPr>
              <a:t>min </a:t>
            </a:r>
            <a:r>
              <a:rPr lang="en-US" altLang="en-US" i="1">
                <a:latin typeface="Arial" panose="020B0604020202020204" pitchFamily="34" charset="0"/>
              </a:rPr>
              <a:t>X</a:t>
            </a:r>
          </a:p>
        </p:txBody>
      </p:sp>
      <p:sp>
        <p:nvSpPr>
          <p:cNvPr id="107532" name="Text Box 12"/>
          <p:cNvSpPr txBox="1">
            <a:spLocks noChangeArrowheads="1"/>
          </p:cNvSpPr>
          <p:nvPr/>
        </p:nvSpPr>
        <p:spPr bwMode="auto">
          <a:xfrm>
            <a:off x="6042025" y="6089650"/>
            <a:ext cx="117633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spcBef>
                <a:spcPct val="50000"/>
              </a:spcBef>
            </a:pPr>
            <a:r>
              <a:rPr lang="en-US" altLang="en-US">
                <a:latin typeface="Arial" panose="020B0604020202020204" pitchFamily="34" charset="0"/>
              </a:rPr>
              <a:t>max </a:t>
            </a:r>
            <a:r>
              <a:rPr lang="en-US" altLang="en-US" i="1">
                <a:latin typeface="Arial" panose="020B0604020202020204" pitchFamily="34" charset="0"/>
              </a:rPr>
              <a:t>X</a:t>
            </a:r>
          </a:p>
        </p:txBody>
      </p:sp>
      <p:sp>
        <p:nvSpPr>
          <p:cNvPr id="107533" name="Text Box 13"/>
          <p:cNvSpPr txBox="1">
            <a:spLocks noChangeArrowheads="1"/>
          </p:cNvSpPr>
          <p:nvPr/>
        </p:nvSpPr>
        <p:spPr bwMode="auto">
          <a:xfrm>
            <a:off x="1389063" y="4605338"/>
            <a:ext cx="1176337"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spcBef>
                <a:spcPct val="50000"/>
              </a:spcBef>
            </a:pPr>
            <a:r>
              <a:rPr lang="en-US" altLang="en-US">
                <a:latin typeface="Arial" panose="020B0604020202020204" pitchFamily="34" charset="0"/>
              </a:rPr>
              <a:t>min </a:t>
            </a:r>
            <a:r>
              <a:rPr lang="en-US" altLang="en-US" i="1">
                <a:latin typeface="Arial" panose="020B0604020202020204" pitchFamily="34" charset="0"/>
              </a:rPr>
              <a:t>Y</a:t>
            </a:r>
          </a:p>
        </p:txBody>
      </p:sp>
      <p:sp>
        <p:nvSpPr>
          <p:cNvPr id="107534" name="Text Box 14"/>
          <p:cNvSpPr txBox="1">
            <a:spLocks noChangeArrowheads="1"/>
          </p:cNvSpPr>
          <p:nvPr/>
        </p:nvSpPr>
        <p:spPr bwMode="auto">
          <a:xfrm>
            <a:off x="1368425" y="2436813"/>
            <a:ext cx="117633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spcBef>
                <a:spcPct val="50000"/>
              </a:spcBef>
            </a:pPr>
            <a:r>
              <a:rPr lang="en-US" altLang="en-US">
                <a:latin typeface="Arial" panose="020B0604020202020204" pitchFamily="34" charset="0"/>
              </a:rPr>
              <a:t>max </a:t>
            </a:r>
            <a:r>
              <a:rPr lang="en-US" altLang="en-US" i="1">
                <a:latin typeface="Arial" panose="020B0604020202020204" pitchFamily="34" charset="0"/>
              </a:rPr>
              <a:t>Y</a:t>
            </a:r>
          </a:p>
        </p:txBody>
      </p:sp>
      <p:sp>
        <p:nvSpPr>
          <p:cNvPr id="107535" name="Text Box 15"/>
          <p:cNvSpPr txBox="1">
            <a:spLocks noChangeArrowheads="1"/>
          </p:cNvSpPr>
          <p:nvPr/>
        </p:nvSpPr>
        <p:spPr bwMode="auto">
          <a:xfrm>
            <a:off x="3813175" y="6172200"/>
            <a:ext cx="2659063"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spcBef>
                <a:spcPct val="50000"/>
              </a:spcBef>
            </a:pPr>
            <a:r>
              <a:rPr lang="en-US" altLang="en-US" i="1">
                <a:solidFill>
                  <a:srgbClr val="FF0000"/>
                </a:solidFill>
                <a:latin typeface="Arial" panose="020B0604020202020204" pitchFamily="34" charset="0"/>
              </a:rPr>
              <a:t>X</a:t>
            </a:r>
            <a:r>
              <a:rPr lang="en-US" altLang="en-US">
                <a:solidFill>
                  <a:srgbClr val="FF0000"/>
                </a:solidFill>
                <a:latin typeface="Arial" panose="020B0604020202020204" pitchFamily="34" charset="0"/>
              </a:rPr>
              <a:t> when </a:t>
            </a:r>
            <a:r>
              <a:rPr lang="en-US" altLang="en-US" i="1">
                <a:solidFill>
                  <a:srgbClr val="FF0000"/>
                </a:solidFill>
                <a:latin typeface="Arial" panose="020B0604020202020204" pitchFamily="34" charset="0"/>
              </a:rPr>
              <a:t>Y</a:t>
            </a:r>
            <a:r>
              <a:rPr lang="en-US" altLang="en-US">
                <a:solidFill>
                  <a:srgbClr val="FF0000"/>
                </a:solidFill>
                <a:latin typeface="Arial" panose="020B0604020202020204" pitchFamily="34" charset="0"/>
              </a:rPr>
              <a:t>=max </a:t>
            </a:r>
            <a:r>
              <a:rPr lang="en-US" altLang="en-US" i="1">
                <a:solidFill>
                  <a:srgbClr val="FF0000"/>
                </a:solidFill>
                <a:latin typeface="Arial" panose="020B0604020202020204" pitchFamily="34" charset="0"/>
              </a:rPr>
              <a:t>Y</a:t>
            </a:r>
          </a:p>
        </p:txBody>
      </p:sp>
      <p:sp>
        <p:nvSpPr>
          <p:cNvPr id="107536" name="Rectangle 16"/>
          <p:cNvSpPr>
            <a:spLocks noGrp="1" noChangeArrowheads="1"/>
          </p:cNvSpPr>
          <p:nvPr>
            <p:ph type="title"/>
          </p:nvPr>
        </p:nvSpPr>
        <p:spPr/>
        <p:txBody>
          <a:bodyPr/>
          <a:lstStyle/>
          <a:p>
            <a:r>
              <a:rPr lang="en-US" altLang="en-US">
                <a:solidFill>
                  <a:schemeClr val="tx1"/>
                </a:solidFill>
              </a:rPr>
              <a:t>No correlation</a:t>
            </a:r>
          </a:p>
        </p:txBody>
      </p:sp>
    </p:spTree>
    <p:extLst>
      <p:ext uri="{BB962C8B-B14F-4D97-AF65-F5344CB8AC3E}">
        <p14:creationId xmlns:p14="http://schemas.microsoft.com/office/powerpoint/2010/main" val="3013595261"/>
      </p:ext>
    </p:extLst>
  </p:cSld>
  <p:clrMapOvr>
    <a:masterClrMapping/>
  </p:clrMapOvr>
</p:sld>
</file>

<file path=ppt/slides/slide4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p:cNvSpPr>
            <a:spLocks noGrp="1"/>
          </p:cNvSpPr>
          <p:nvPr>
            <p:ph type="title"/>
          </p:nvPr>
        </p:nvSpPr>
        <p:spPr/>
        <p:txBody>
          <a:bodyPr/>
          <a:lstStyle/>
          <a:p>
            <a:r>
              <a:rPr lang="en-US" dirty="0"/>
              <a:t>Fermi estimate of correlation</a:t>
            </a:r>
          </a:p>
        </p:txBody>
      </p:sp>
      <p:sp>
        <p:nvSpPr>
          <p:cNvPr id="4" name="Content Placeholder 3"/>
          <p:cNvSpPr>
            <a:spLocks noGrp="1"/>
          </p:cNvSpPr>
          <p:nvPr>
            <p:ph idx="1"/>
          </p:nvPr>
        </p:nvSpPr>
        <p:spPr/>
        <p:txBody>
          <a:bodyPr/>
          <a:lstStyle/>
          <a:p>
            <a:r>
              <a:rPr lang="en-US" dirty="0"/>
              <a:t>Ask what value </a:t>
            </a:r>
            <a:r>
              <a:rPr lang="en-US" i="1" dirty="0"/>
              <a:t>X</a:t>
            </a:r>
            <a:r>
              <a:rPr lang="en-US" dirty="0"/>
              <a:t> takes when </a:t>
            </a:r>
            <a:r>
              <a:rPr lang="en-US" i="1" dirty="0"/>
              <a:t>Y</a:t>
            </a:r>
            <a:r>
              <a:rPr lang="en-US" dirty="0"/>
              <a:t> is at its max</a:t>
            </a:r>
          </a:p>
          <a:p>
            <a:pPr lvl="8"/>
            <a:endParaRPr lang="en-US" dirty="0"/>
          </a:p>
          <a:p>
            <a:r>
              <a:rPr lang="en-US" dirty="0"/>
              <a:t>Pool values from multiple experts if needed</a:t>
            </a:r>
          </a:p>
          <a:p>
            <a:pPr lvl="8"/>
            <a:endParaRPr lang="en-US" dirty="0"/>
          </a:p>
          <a:p>
            <a:r>
              <a:rPr lang="en-US" dirty="0"/>
              <a:t>The </a:t>
            </a:r>
            <a:r>
              <a:rPr lang="en-US" i="1" dirty="0"/>
              <a:t>X</a:t>
            </a:r>
            <a:r>
              <a:rPr lang="en-US" dirty="0"/>
              <a:t> value specifies the ellipse and thus the correlation between </a:t>
            </a:r>
            <a:r>
              <a:rPr lang="en-US" i="1" dirty="0"/>
              <a:t>X</a:t>
            </a:r>
            <a:r>
              <a:rPr lang="en-US" dirty="0"/>
              <a:t> and </a:t>
            </a:r>
            <a:r>
              <a:rPr lang="en-US" i="1" dirty="0"/>
              <a:t>Y</a:t>
            </a:r>
          </a:p>
          <a:p>
            <a:pPr lvl="8"/>
            <a:endParaRPr lang="en-US" i="1" dirty="0"/>
          </a:p>
          <a:p>
            <a:r>
              <a:rPr lang="en-US" dirty="0"/>
              <a:t>You can reverse the query: ask what value </a:t>
            </a:r>
            <a:r>
              <a:rPr lang="en-US" i="1" dirty="0"/>
              <a:t>Y </a:t>
            </a:r>
            <a:r>
              <a:rPr lang="en-US" dirty="0"/>
              <a:t>has when </a:t>
            </a:r>
            <a:r>
              <a:rPr lang="en-US" i="1" dirty="0"/>
              <a:t>X</a:t>
            </a:r>
            <a:r>
              <a:rPr lang="en-US" dirty="0"/>
              <a:t> is at its max; this gives a check</a:t>
            </a:r>
          </a:p>
        </p:txBody>
      </p:sp>
    </p:spTree>
    <p:extLst>
      <p:ext uri="{BB962C8B-B14F-4D97-AF65-F5344CB8AC3E}">
        <p14:creationId xmlns:p14="http://schemas.microsoft.com/office/powerpoint/2010/main" val="2148293862"/>
      </p:ext>
    </p:extLst>
  </p:cSld>
  <p:clrMapOvr>
    <a:masterClrMapping/>
  </p:clrMapOvr>
</p:sld>
</file>

<file path=ppt/slides/slide4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546" name="Rectangle 2"/>
          <p:cNvSpPr>
            <a:spLocks noGrp="1" noChangeArrowheads="1"/>
          </p:cNvSpPr>
          <p:nvPr>
            <p:ph type="title"/>
          </p:nvPr>
        </p:nvSpPr>
        <p:spPr/>
        <p:txBody>
          <a:bodyPr/>
          <a:lstStyle/>
          <a:p>
            <a:r>
              <a:rPr lang="en-US" altLang="en-US"/>
              <a:t>Fermi estimation</a:t>
            </a:r>
          </a:p>
        </p:txBody>
      </p:sp>
      <p:sp>
        <p:nvSpPr>
          <p:cNvPr id="108547" name="Rectangle 3"/>
          <p:cNvSpPr>
            <a:spLocks noGrp="1" noChangeArrowheads="1"/>
          </p:cNvSpPr>
          <p:nvPr>
            <p:ph type="body" idx="1"/>
          </p:nvPr>
        </p:nvSpPr>
        <p:spPr>
          <a:xfrm>
            <a:off x="685800" y="1981200"/>
            <a:ext cx="8229600" cy="4724400"/>
          </a:xfrm>
        </p:spPr>
        <p:txBody>
          <a:bodyPr/>
          <a:lstStyle/>
          <a:p>
            <a:pPr>
              <a:lnSpc>
                <a:spcPct val="90000"/>
              </a:lnSpc>
            </a:pPr>
            <a:r>
              <a:rPr lang="en-US" altLang="en-US"/>
              <a:t>Once marginal distributions and correlations are specified, Monte Carlo simulation can be used to compute the output distribution</a:t>
            </a:r>
          </a:p>
          <a:p>
            <a:pPr lvl="4">
              <a:lnSpc>
                <a:spcPct val="90000"/>
              </a:lnSpc>
            </a:pPr>
            <a:endParaRPr lang="en-US" altLang="en-US"/>
          </a:p>
          <a:p>
            <a:pPr>
              <a:lnSpc>
                <a:spcPct val="90000"/>
              </a:lnSpc>
            </a:pPr>
            <a:r>
              <a:rPr lang="en-US" altLang="en-US"/>
              <a:t>Results are contingent of several assumptions</a:t>
            </a:r>
          </a:p>
          <a:p>
            <a:pPr lvl="1">
              <a:lnSpc>
                <a:spcPct val="90000"/>
              </a:lnSpc>
            </a:pPr>
            <a:r>
              <a:rPr lang="en-US" altLang="en-US"/>
              <a:t>Distribution shape assumptions</a:t>
            </a:r>
          </a:p>
          <a:p>
            <a:pPr lvl="1">
              <a:lnSpc>
                <a:spcPct val="90000"/>
              </a:lnSpc>
            </a:pPr>
            <a:r>
              <a:rPr lang="en-US" altLang="en-US"/>
              <a:t>Correlation is a sufficient model of dependence</a:t>
            </a:r>
          </a:p>
          <a:p>
            <a:pPr lvl="1">
              <a:lnSpc>
                <a:spcPct val="90000"/>
              </a:lnSpc>
            </a:pPr>
            <a:r>
              <a:rPr lang="en-US" altLang="en-US"/>
              <a:t>Approximate parameterizations are good enough</a:t>
            </a:r>
          </a:p>
          <a:p>
            <a:pPr lvl="4">
              <a:lnSpc>
                <a:spcPct val="90000"/>
              </a:lnSpc>
            </a:pPr>
            <a:endParaRPr lang="en-US" altLang="en-US"/>
          </a:p>
          <a:p>
            <a:pPr>
              <a:lnSpc>
                <a:spcPct val="90000"/>
              </a:lnSpc>
            </a:pPr>
            <a:r>
              <a:rPr lang="en-US" altLang="en-US"/>
              <a:t>Approach can’t use other available information</a:t>
            </a:r>
          </a:p>
          <a:p>
            <a:pPr>
              <a:lnSpc>
                <a:spcPct val="90000"/>
              </a:lnSpc>
            </a:pPr>
            <a:endParaRPr lang="en-US" altLang="en-US"/>
          </a:p>
        </p:txBody>
      </p:sp>
    </p:spTree>
    <p:extLst>
      <p:ext uri="{BB962C8B-B14F-4D97-AF65-F5344CB8AC3E}">
        <p14:creationId xmlns:p14="http://schemas.microsoft.com/office/powerpoint/2010/main" val="2891171123"/>
      </p:ext>
    </p:extLst>
  </p:cSld>
  <p:clrMapOvr>
    <a:masterClrMapping/>
  </p:clrMapOvr>
</p:sld>
</file>

<file path=ppt/slides/slide4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8610" name="Rectangle 2"/>
          <p:cNvSpPr>
            <a:spLocks noGrp="1" noChangeArrowheads="1"/>
          </p:cNvSpPr>
          <p:nvPr>
            <p:ph type="ctrTitle"/>
          </p:nvPr>
        </p:nvSpPr>
        <p:spPr>
          <a:xfrm>
            <a:off x="0" y="2895600"/>
            <a:ext cx="9144000" cy="1143000"/>
          </a:xfrm>
        </p:spPr>
        <p:txBody>
          <a:bodyPr/>
          <a:lstStyle/>
          <a:p>
            <a:pPr algn="ctr" eaLnBrk="1" hangingPunct="1">
              <a:defRPr/>
            </a:pPr>
            <a:r>
              <a:rPr lang="en-US" sz="6000" dirty="0"/>
              <a:t>Imprecise probabilities</a:t>
            </a:r>
          </a:p>
        </p:txBody>
      </p:sp>
      <p:sp>
        <p:nvSpPr>
          <p:cNvPr id="25603" name="AutoShape 5"/>
          <p:cNvSpPr>
            <a:spLocks noChangeArrowheads="1"/>
          </p:cNvSpPr>
          <p:nvPr/>
        </p:nvSpPr>
        <p:spPr bwMode="auto">
          <a:xfrm flipV="1">
            <a:off x="0" y="0"/>
            <a:ext cx="3581400" cy="2438400"/>
          </a:xfrm>
          <a:prstGeom prst="triangle">
            <a:avLst>
              <a:gd name="adj" fmla="val 50000"/>
            </a:avLst>
          </a:prstGeom>
          <a:solidFill>
            <a:srgbClr val="008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endParaRPr lang="en-US" altLang="en-US"/>
          </a:p>
        </p:txBody>
      </p:sp>
      <p:sp>
        <p:nvSpPr>
          <p:cNvPr id="25605" name="Rectangle 8"/>
          <p:cNvSpPr>
            <a:spLocks noGrp="1" noChangeArrowheads="1"/>
          </p:cNvSpPr>
          <p:nvPr>
            <p:ph type="subTitle" idx="1"/>
          </p:nvPr>
        </p:nvSpPr>
        <p:spPr/>
        <p:txBody>
          <a:bodyPr/>
          <a:lstStyle/>
          <a:p>
            <a:pPr eaLnBrk="1" hangingPunct="1"/>
            <a:r>
              <a:rPr lang="en-US" altLang="en-US"/>
              <a:t> </a:t>
            </a:r>
          </a:p>
        </p:txBody>
      </p:sp>
    </p:spTree>
    <p:extLst>
      <p:ext uri="{BB962C8B-B14F-4D97-AF65-F5344CB8AC3E}">
        <p14:creationId xmlns:p14="http://schemas.microsoft.com/office/powerpoint/2010/main" val="3999949959"/>
      </p:ext>
    </p:extLst>
  </p:cSld>
  <p:clrMapOvr>
    <a:masterClrMapping/>
  </p:clrMapOvr>
</p:sld>
</file>

<file path=ppt/slides/slide4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4066" name="Rectangle 2"/>
          <p:cNvSpPr>
            <a:spLocks noGrp="1" noChangeArrowheads="1"/>
          </p:cNvSpPr>
          <p:nvPr>
            <p:ph type="title"/>
          </p:nvPr>
        </p:nvSpPr>
        <p:spPr/>
        <p:txBody>
          <a:bodyPr/>
          <a:lstStyle/>
          <a:p>
            <a:pPr eaLnBrk="1" hangingPunct="1"/>
            <a:r>
              <a:rPr lang="en-US" altLang="en-US"/>
              <a:t>Probability of an event</a:t>
            </a:r>
          </a:p>
        </p:txBody>
      </p:sp>
      <p:sp>
        <p:nvSpPr>
          <p:cNvPr id="344067" name="Rectangle 3"/>
          <p:cNvSpPr>
            <a:spLocks noGrp="1" noChangeArrowheads="1"/>
          </p:cNvSpPr>
          <p:nvPr>
            <p:ph type="body" idx="1"/>
          </p:nvPr>
        </p:nvSpPr>
        <p:spPr>
          <a:xfrm>
            <a:off x="685800" y="1981200"/>
            <a:ext cx="7848600" cy="4876800"/>
          </a:xfrm>
        </p:spPr>
        <p:txBody>
          <a:bodyPr/>
          <a:lstStyle/>
          <a:p>
            <a:pPr eaLnBrk="1" hangingPunct="1">
              <a:lnSpc>
                <a:spcPct val="80000"/>
              </a:lnSpc>
            </a:pPr>
            <a:r>
              <a:rPr lang="en-US" altLang="en-US" sz="2800"/>
              <a:t>Imagine a gamble that pays one dollar if an event occurs (but nothing otherwise)</a:t>
            </a:r>
          </a:p>
          <a:p>
            <a:pPr lvl="1" eaLnBrk="1" hangingPunct="1">
              <a:lnSpc>
                <a:spcPct val="80000"/>
              </a:lnSpc>
            </a:pPr>
            <a:r>
              <a:rPr lang="en-US" altLang="en-US" sz="2400">
                <a:solidFill>
                  <a:srgbClr val="009900"/>
                </a:solidFill>
              </a:rPr>
              <a:t>How much would you pay to buy this gamble?</a:t>
            </a:r>
          </a:p>
          <a:p>
            <a:pPr lvl="1" eaLnBrk="1" hangingPunct="1">
              <a:lnSpc>
                <a:spcPct val="80000"/>
              </a:lnSpc>
            </a:pPr>
            <a:r>
              <a:rPr lang="en-US" altLang="en-US" sz="2400">
                <a:solidFill>
                  <a:srgbClr val="009900"/>
                </a:solidFill>
              </a:rPr>
              <a:t>How much would you be willing to sell it for?</a:t>
            </a:r>
          </a:p>
          <a:p>
            <a:pPr lvl="4" eaLnBrk="1" hangingPunct="1">
              <a:lnSpc>
                <a:spcPct val="80000"/>
              </a:lnSpc>
            </a:pPr>
            <a:endParaRPr lang="en-US" altLang="en-US" sz="1800"/>
          </a:p>
          <a:p>
            <a:pPr eaLnBrk="1" hangingPunct="1">
              <a:lnSpc>
                <a:spcPct val="80000"/>
              </a:lnSpc>
            </a:pPr>
            <a:r>
              <a:rPr lang="en-US" altLang="en-US" sz="2800"/>
              <a:t>Probability theory requires the same price for both</a:t>
            </a:r>
          </a:p>
          <a:p>
            <a:pPr lvl="1" eaLnBrk="1" hangingPunct="1">
              <a:lnSpc>
                <a:spcPct val="80000"/>
              </a:lnSpc>
            </a:pPr>
            <a:r>
              <a:rPr lang="en-US" altLang="en-US" sz="2400">
                <a:solidFill>
                  <a:srgbClr val="009900"/>
                </a:solidFill>
              </a:rPr>
              <a:t>By asserting the probability of the event, you agree to buy any such gamble offered for this amount or less, </a:t>
            </a:r>
            <a:r>
              <a:rPr lang="en-US" altLang="en-US" sz="2400" i="1">
                <a:solidFill>
                  <a:srgbClr val="009900"/>
                </a:solidFill>
              </a:rPr>
              <a:t>and</a:t>
            </a:r>
            <a:r>
              <a:rPr lang="en-US" altLang="en-US" sz="2400">
                <a:solidFill>
                  <a:srgbClr val="009900"/>
                </a:solidFill>
              </a:rPr>
              <a:t> to sell the same gamble for any amount equal to or more than this ‘fair’ price…and to do so for </a:t>
            </a:r>
            <a:r>
              <a:rPr lang="en-US" altLang="en-US" sz="2400" i="1">
                <a:solidFill>
                  <a:srgbClr val="009900"/>
                </a:solidFill>
              </a:rPr>
              <a:t>every</a:t>
            </a:r>
            <a:r>
              <a:rPr lang="en-US" altLang="en-US" sz="2400">
                <a:solidFill>
                  <a:srgbClr val="009900"/>
                </a:solidFill>
              </a:rPr>
              <a:t> event!</a:t>
            </a:r>
          </a:p>
          <a:p>
            <a:pPr lvl="4" eaLnBrk="1" hangingPunct="1">
              <a:lnSpc>
                <a:spcPct val="80000"/>
              </a:lnSpc>
            </a:pPr>
            <a:endParaRPr lang="en-US" altLang="en-US" sz="2400">
              <a:solidFill>
                <a:srgbClr val="009900"/>
              </a:solidFill>
            </a:endParaRPr>
          </a:p>
          <a:p>
            <a:pPr eaLnBrk="1" hangingPunct="1">
              <a:lnSpc>
                <a:spcPct val="80000"/>
              </a:lnSpc>
            </a:pPr>
            <a:r>
              <a:rPr lang="en-US" altLang="en-US" sz="2800"/>
              <a:t>IP just says, sometimes, your highest buying price might be smaller than your lowest selling price</a:t>
            </a:r>
          </a:p>
        </p:txBody>
      </p:sp>
    </p:spTree>
  </p:cSld>
  <p:clrMapOvr>
    <a:masterClrMapping/>
  </p:clrMapOvr>
</p:sld>
</file>

<file path=ppt/slides/slide468.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345090" name="Rectangle 2"/>
          <p:cNvSpPr>
            <a:spLocks noGrp="1" noChangeArrowheads="1"/>
          </p:cNvSpPr>
          <p:nvPr>
            <p:ph type="title"/>
          </p:nvPr>
        </p:nvSpPr>
        <p:spPr>
          <a:xfrm>
            <a:off x="533400" y="609600"/>
            <a:ext cx="8229600" cy="1143000"/>
          </a:xfrm>
        </p:spPr>
        <p:txBody>
          <a:bodyPr/>
          <a:lstStyle/>
          <a:p>
            <a:pPr eaLnBrk="1" hangingPunct="1"/>
            <a:r>
              <a:rPr lang="en-US" altLang="en-US"/>
              <a:t>Why is yet another method needed?</a:t>
            </a:r>
          </a:p>
        </p:txBody>
      </p:sp>
      <p:sp>
        <p:nvSpPr>
          <p:cNvPr id="939011" name="Rectangle 3"/>
          <p:cNvSpPr>
            <a:spLocks noGrp="1" noChangeArrowheads="1"/>
          </p:cNvSpPr>
          <p:nvPr>
            <p:ph type="body" idx="1"/>
          </p:nvPr>
        </p:nvSpPr>
        <p:spPr>
          <a:xfrm>
            <a:off x="685800" y="1981200"/>
            <a:ext cx="8305800" cy="4114800"/>
          </a:xfrm>
        </p:spPr>
        <p:txBody>
          <a:bodyPr/>
          <a:lstStyle/>
          <a:p>
            <a:pPr eaLnBrk="1" hangingPunct="1"/>
            <a:r>
              <a:rPr lang="en-US" altLang="en-US"/>
              <a:t>Some statements of uncertainty can’t be expressed with p-boxes or interval probability</a:t>
            </a:r>
          </a:p>
          <a:p>
            <a:pPr lvl="4" eaLnBrk="1" hangingPunct="1"/>
            <a:endParaRPr lang="en-US" altLang="en-US"/>
          </a:p>
          <a:p>
            <a:pPr eaLnBrk="1" hangingPunct="1"/>
            <a:r>
              <a:rPr lang="en-US" altLang="en-US"/>
              <a:t>Need to express uncertainty of </a:t>
            </a:r>
            <a:r>
              <a:rPr lang="en-US" altLang="en-US" i="1"/>
              <a:t>all kinds</a:t>
            </a:r>
          </a:p>
          <a:p>
            <a:pPr lvl="4" eaLnBrk="1" hangingPunct="1"/>
            <a:endParaRPr lang="en-US" altLang="en-US" i="1"/>
          </a:p>
          <a:p>
            <a:pPr eaLnBrk="1" hangingPunct="1"/>
            <a:r>
              <a:rPr lang="en-US" altLang="en-US"/>
              <a:t>Sometimes mere bounding isn’t good enough</a:t>
            </a:r>
          </a:p>
          <a:p>
            <a:pPr lvl="4" eaLnBrk="1" hangingPunct="1"/>
            <a:endParaRPr lang="en-US" altLang="en-US"/>
          </a:p>
          <a:p>
            <a:pPr eaLnBrk="1" hangingPunct="1"/>
            <a:endParaRPr lang="en-US" altLang="en-US"/>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939011">
                                            <p:txEl>
                                              <p:pRg st="0" end="0"/>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499"/>
                                          </p:stCondLst>
                                        </p:cTn>
                                        <p:tgtEl>
                                          <p:spTgt spid="939011">
                                            <p:txEl>
                                              <p:pRg st="2" end="2"/>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499"/>
                                          </p:stCondLst>
                                        </p:cTn>
                                        <p:tgtEl>
                                          <p:spTgt spid="939011">
                                            <p:txEl>
                                              <p:pRg st="4" end="4"/>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39011" grpId="0" build="p" autoUpdateAnimBg="0"/>
    </p:bldLst>
  </p:timing>
</p:sld>
</file>

<file path=ppt/slides/slide4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6114" name="Rectangle 2"/>
          <p:cNvSpPr>
            <a:spLocks noGrp="1" noChangeArrowheads="1"/>
          </p:cNvSpPr>
          <p:nvPr>
            <p:ph type="title"/>
          </p:nvPr>
        </p:nvSpPr>
        <p:spPr>
          <a:xfrm>
            <a:off x="457200" y="609600"/>
            <a:ext cx="8305800" cy="1143000"/>
          </a:xfrm>
        </p:spPr>
        <p:txBody>
          <a:bodyPr/>
          <a:lstStyle/>
          <a:p>
            <a:pPr eaLnBrk="1" hangingPunct="1"/>
            <a:r>
              <a:rPr lang="en-US" altLang="en-US"/>
              <a:t>What bounding probability can’t do</a:t>
            </a:r>
          </a:p>
        </p:txBody>
      </p:sp>
      <p:sp>
        <p:nvSpPr>
          <p:cNvPr id="346115" name="Rectangle 3"/>
          <p:cNvSpPr>
            <a:spLocks noGrp="1" noChangeArrowheads="1"/>
          </p:cNvSpPr>
          <p:nvPr>
            <p:ph type="body" idx="1"/>
          </p:nvPr>
        </p:nvSpPr>
        <p:spPr>
          <a:xfrm>
            <a:off x="685800" y="1981200"/>
            <a:ext cx="8305800" cy="4114800"/>
          </a:xfrm>
        </p:spPr>
        <p:txBody>
          <a:bodyPr/>
          <a:lstStyle/>
          <a:p>
            <a:pPr eaLnBrk="1" hangingPunct="1"/>
            <a:r>
              <a:rPr lang="en-US" altLang="en-US" sz="2800"/>
              <a:t>Represent </a:t>
            </a:r>
            <a:r>
              <a:rPr lang="en-US" altLang="en-US" sz="2800">
                <a:solidFill>
                  <a:srgbClr val="FF0000"/>
                </a:solidFill>
              </a:rPr>
              <a:t>comparative probability judgments</a:t>
            </a:r>
            <a:r>
              <a:rPr lang="en-US" altLang="en-US" sz="2800"/>
              <a:t>, e.g., event </a:t>
            </a:r>
            <a:r>
              <a:rPr lang="en-US" altLang="en-US" sz="2800" i="1"/>
              <a:t>A</a:t>
            </a:r>
            <a:r>
              <a:rPr lang="en-US" altLang="en-US" sz="2800"/>
              <a:t> is at least as likely as event </a:t>
            </a:r>
            <a:r>
              <a:rPr lang="en-US" altLang="en-US" sz="2800" i="1"/>
              <a:t>B</a:t>
            </a:r>
          </a:p>
          <a:p>
            <a:pPr eaLnBrk="1" hangingPunct="1"/>
            <a:endParaRPr lang="en-US" altLang="en-US" sz="1400"/>
          </a:p>
          <a:p>
            <a:pPr eaLnBrk="1" hangingPunct="1"/>
            <a:r>
              <a:rPr lang="en-US" altLang="en-US" sz="2800"/>
              <a:t>Give unique </a:t>
            </a:r>
            <a:r>
              <a:rPr lang="en-US" altLang="en-US" sz="2800">
                <a:solidFill>
                  <a:srgbClr val="FF0000"/>
                </a:solidFill>
              </a:rPr>
              <a:t>expectations</a:t>
            </a:r>
            <a:r>
              <a:rPr lang="en-US" altLang="en-US" sz="2800"/>
              <a:t> needed for making decisions</a:t>
            </a:r>
          </a:p>
          <a:p>
            <a:pPr eaLnBrk="1" hangingPunct="1"/>
            <a:endParaRPr lang="en-US" altLang="en-US" sz="1400"/>
          </a:p>
          <a:p>
            <a:pPr eaLnBrk="1" hangingPunct="1"/>
            <a:r>
              <a:rPr lang="en-US" altLang="en-US" sz="2800"/>
              <a:t>Give unique </a:t>
            </a:r>
            <a:r>
              <a:rPr lang="en-US" altLang="en-US" sz="2800">
                <a:solidFill>
                  <a:srgbClr val="FF0000"/>
                </a:solidFill>
              </a:rPr>
              <a:t>conditional probabilities</a:t>
            </a:r>
            <a:r>
              <a:rPr lang="en-US" altLang="en-US" sz="2800"/>
              <a:t> needed for making inferences</a:t>
            </a:r>
          </a:p>
          <a:p>
            <a:pPr eaLnBrk="1" hangingPunct="1"/>
            <a:endParaRPr lang="en-US" altLang="en-US" sz="1400"/>
          </a:p>
          <a:p>
            <a:pPr eaLnBrk="1" hangingPunct="1"/>
            <a:r>
              <a:rPr lang="en-US" altLang="en-US" sz="2800"/>
              <a:t>Maintain best possible bounds through </a:t>
            </a:r>
            <a:r>
              <a:rPr lang="en-US" altLang="en-US" sz="2800">
                <a:solidFill>
                  <a:srgbClr val="FF0000"/>
                </a:solidFill>
              </a:rPr>
              <a:t>updating</a:t>
            </a:r>
            <a:endParaRPr lang="en-US" altLang="en-US" sz="2800"/>
          </a:p>
          <a:p>
            <a:pPr eaLnBrk="1" hangingPunct="1">
              <a:buFontTx/>
              <a:buNone/>
            </a:pPr>
            <a:r>
              <a:rPr lang="en-US" altLang="en-US" sz="2800"/>
              <a:t>							      (Walley 2000)</a:t>
            </a:r>
          </a:p>
        </p:txBody>
      </p:sp>
    </p:spTree>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0834" name="Rectangle 2"/>
          <p:cNvSpPr>
            <a:spLocks noGrp="1" noChangeArrowheads="1"/>
          </p:cNvSpPr>
          <p:nvPr>
            <p:ph type="title"/>
          </p:nvPr>
        </p:nvSpPr>
        <p:spPr/>
        <p:txBody>
          <a:bodyPr/>
          <a:lstStyle/>
          <a:p>
            <a:pPr eaLnBrk="1" hangingPunct="1">
              <a:defRPr/>
            </a:pPr>
            <a:r>
              <a:rPr lang="en-US"/>
              <a:t>Default distributions</a:t>
            </a:r>
          </a:p>
        </p:txBody>
      </p:sp>
      <p:sp>
        <p:nvSpPr>
          <p:cNvPr id="61443" name="Rectangle 3"/>
          <p:cNvSpPr>
            <a:spLocks noGrp="1" noChangeArrowheads="1"/>
          </p:cNvSpPr>
          <p:nvPr>
            <p:ph type="body" idx="1"/>
          </p:nvPr>
        </p:nvSpPr>
        <p:spPr>
          <a:xfrm>
            <a:off x="533400" y="1981200"/>
            <a:ext cx="8610600" cy="4495800"/>
          </a:xfrm>
        </p:spPr>
        <p:txBody>
          <a:bodyPr/>
          <a:lstStyle/>
          <a:p>
            <a:pPr eaLnBrk="1" hangingPunct="1"/>
            <a:r>
              <a:rPr lang="en-US" altLang="en-US"/>
              <a:t>Physicists overuse normal distributions</a:t>
            </a:r>
          </a:p>
          <a:p>
            <a:pPr eaLnBrk="1" hangingPunct="1"/>
            <a:r>
              <a:rPr lang="en-US" altLang="en-US"/>
              <a:t>Risk analysts overuse uniform distributions</a:t>
            </a:r>
          </a:p>
          <a:p>
            <a:pPr eaLnBrk="1" hangingPunct="1"/>
            <a:r>
              <a:rPr lang="en-US" altLang="en-US"/>
              <a:t>Reliability engineers overuse Weibulls</a:t>
            </a:r>
          </a:p>
          <a:p>
            <a:pPr eaLnBrk="1" hangingPunct="1"/>
            <a:r>
              <a:rPr lang="en-US" altLang="en-US"/>
              <a:t>Ecologists overuse lognormals</a:t>
            </a:r>
          </a:p>
          <a:p>
            <a:pPr eaLnBrk="1" hangingPunct="1"/>
            <a:r>
              <a:rPr lang="en-US" altLang="en-US"/>
              <a:t>Statisticians overuse beta distributions </a:t>
            </a:r>
          </a:p>
          <a:p>
            <a:pPr eaLnBrk="1" hangingPunct="1"/>
            <a:r>
              <a:rPr lang="en-US" altLang="en-US"/>
              <a:t>Food safety overuses triangular distributions</a:t>
            </a:r>
          </a:p>
          <a:p>
            <a:pPr eaLnBrk="1" hangingPunct="1"/>
            <a:endParaRPr lang="en-US" altLang="en-US" sz="1200"/>
          </a:p>
          <a:p>
            <a:pPr eaLnBrk="1" hangingPunct="1">
              <a:buFontTx/>
              <a:buNone/>
            </a:pPr>
            <a:r>
              <a:rPr lang="en-US" altLang="en-US"/>
              <a:t>	</a:t>
            </a:r>
            <a:r>
              <a:rPr lang="en-US" altLang="en-US">
                <a:solidFill>
                  <a:schemeClr val="hlink"/>
                </a:solidFill>
              </a:rPr>
              <a:t>Cooper’s quip</a:t>
            </a:r>
          </a:p>
        </p:txBody>
      </p:sp>
    </p:spTree>
    <p:extLst>
      <p:ext uri="{BB962C8B-B14F-4D97-AF65-F5344CB8AC3E}">
        <p14:creationId xmlns:p14="http://schemas.microsoft.com/office/powerpoint/2010/main" val="4201975996"/>
      </p:ext>
    </p:extLst>
  </p:cSld>
  <p:clrMapOvr>
    <a:masterClrMapping/>
  </p:clrMapOvr>
</p:sld>
</file>

<file path=ppt/slides/slide4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7138" name="Rectangle 2"/>
          <p:cNvSpPr>
            <a:spLocks noGrp="1" noChangeArrowheads="1"/>
          </p:cNvSpPr>
          <p:nvPr>
            <p:ph type="title"/>
          </p:nvPr>
        </p:nvSpPr>
        <p:spPr/>
        <p:txBody>
          <a:bodyPr/>
          <a:lstStyle/>
          <a:p>
            <a:pPr eaLnBrk="1" hangingPunct="1"/>
            <a:r>
              <a:rPr lang="en-US" altLang="en-US"/>
              <a:t>Imprecise probabilities</a:t>
            </a:r>
          </a:p>
        </p:txBody>
      </p:sp>
      <p:sp>
        <p:nvSpPr>
          <p:cNvPr id="347139" name="Rectangle 3"/>
          <p:cNvSpPr>
            <a:spLocks noGrp="1" noChangeArrowheads="1"/>
          </p:cNvSpPr>
          <p:nvPr>
            <p:ph type="body" idx="1"/>
          </p:nvPr>
        </p:nvSpPr>
        <p:spPr>
          <a:xfrm>
            <a:off x="685800" y="1981200"/>
            <a:ext cx="8077200" cy="4114800"/>
          </a:xfrm>
        </p:spPr>
        <p:txBody>
          <a:bodyPr/>
          <a:lstStyle/>
          <a:p>
            <a:pPr eaLnBrk="1" hangingPunct="1"/>
            <a:r>
              <a:rPr lang="en-US" altLang="en-US"/>
              <a:t>Generic term for any theory that doesn’t assume a unique underlying probability</a:t>
            </a:r>
          </a:p>
          <a:p>
            <a:pPr lvl="3" eaLnBrk="1" hangingPunct="1"/>
            <a:endParaRPr lang="en-US" altLang="en-US" sz="900"/>
          </a:p>
          <a:p>
            <a:pPr eaLnBrk="1" hangingPunct="1"/>
            <a:r>
              <a:rPr lang="en-US" altLang="en-US"/>
              <a:t>Often expressed in terms of closed, convex sets of probability distributions (not the same as a p-box)</a:t>
            </a:r>
          </a:p>
          <a:p>
            <a:pPr lvl="4" eaLnBrk="1" hangingPunct="1"/>
            <a:endParaRPr lang="en-US" altLang="en-US" sz="900"/>
          </a:p>
          <a:p>
            <a:pPr eaLnBrk="1" hangingPunct="1"/>
            <a:r>
              <a:rPr lang="en-US" altLang="en-US"/>
              <a:t>General case v. special case</a:t>
            </a:r>
          </a:p>
          <a:p>
            <a:pPr lvl="2" eaLnBrk="1" hangingPunct="1">
              <a:buFontTx/>
              <a:buNone/>
            </a:pPr>
            <a:r>
              <a:rPr lang="en-US" altLang="en-US">
                <a:solidFill>
                  <a:srgbClr val="0000FF"/>
                </a:solidFill>
              </a:rPr>
              <a:t>set v.</a:t>
            </a:r>
            <a:r>
              <a:rPr lang="en-US" altLang="en-US">
                <a:solidFill>
                  <a:srgbClr val="0000FF"/>
                </a:solidFill>
                <a:sym typeface="Symbol" panose="05050102010706020507" pitchFamily="18" charset="2"/>
              </a:rPr>
              <a:t> interval</a:t>
            </a:r>
          </a:p>
          <a:p>
            <a:pPr lvl="2" eaLnBrk="1" hangingPunct="1">
              <a:buFontTx/>
              <a:buNone/>
            </a:pPr>
            <a:r>
              <a:rPr lang="en-US" altLang="en-US">
                <a:solidFill>
                  <a:srgbClr val="0000FF"/>
                </a:solidFill>
                <a:sym typeface="Symbol" panose="05050102010706020507" pitchFamily="18" charset="2"/>
              </a:rPr>
              <a:t>i</a:t>
            </a:r>
            <a:r>
              <a:rPr lang="en-US" altLang="en-US">
                <a:solidFill>
                  <a:srgbClr val="0000FF"/>
                </a:solidFill>
              </a:rPr>
              <a:t>mprecise probabilities </a:t>
            </a:r>
            <a:r>
              <a:rPr lang="en-US" altLang="en-US">
                <a:solidFill>
                  <a:srgbClr val="0000FF"/>
                </a:solidFill>
                <a:sym typeface="Symbol" panose="05050102010706020507" pitchFamily="18" charset="2"/>
              </a:rPr>
              <a:t>v.</a:t>
            </a:r>
            <a:r>
              <a:rPr lang="en-US" altLang="en-US">
                <a:solidFill>
                  <a:srgbClr val="0000FF"/>
                </a:solidFill>
              </a:rPr>
              <a:t> p-boxes, probability intervals</a:t>
            </a:r>
          </a:p>
        </p:txBody>
      </p:sp>
    </p:spTree>
  </p:cSld>
  <p:clrMapOvr>
    <a:masterClrMapping/>
  </p:clrMapOvr>
</p:sld>
</file>

<file path=ppt/slides/slide471.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348162" name="Rectangle 2"/>
          <p:cNvSpPr>
            <a:spLocks noGrp="1" noChangeArrowheads="1"/>
          </p:cNvSpPr>
          <p:nvPr>
            <p:ph type="title"/>
          </p:nvPr>
        </p:nvSpPr>
        <p:spPr/>
        <p:txBody>
          <a:bodyPr/>
          <a:lstStyle/>
          <a:p>
            <a:pPr eaLnBrk="1" hangingPunct="1"/>
            <a:r>
              <a:rPr lang="en-US" altLang="en-US"/>
              <a:t>Sets of distribution functions</a:t>
            </a:r>
          </a:p>
        </p:txBody>
      </p:sp>
      <p:sp>
        <p:nvSpPr>
          <p:cNvPr id="942083" name="Rectangle 3"/>
          <p:cNvSpPr>
            <a:spLocks noGrp="1" noChangeArrowheads="1"/>
          </p:cNvSpPr>
          <p:nvPr>
            <p:ph type="body" idx="1"/>
          </p:nvPr>
        </p:nvSpPr>
        <p:spPr>
          <a:xfrm>
            <a:off x="685800" y="1981200"/>
            <a:ext cx="8229600" cy="4114800"/>
          </a:xfrm>
        </p:spPr>
        <p:txBody>
          <a:bodyPr/>
          <a:lstStyle/>
          <a:p>
            <a:pPr eaLnBrk="1" hangingPunct="1"/>
            <a:r>
              <a:rPr lang="en-US" altLang="en-US"/>
              <a:t>Consider the set of all Bernoulli distributions (which are discrete with mass at only 0 and 1)</a:t>
            </a:r>
          </a:p>
        </p:txBody>
      </p:sp>
      <p:grpSp>
        <p:nvGrpSpPr>
          <p:cNvPr id="2" name="Group 4"/>
          <p:cNvGrpSpPr>
            <a:grpSpLocks/>
          </p:cNvGrpSpPr>
          <p:nvPr/>
        </p:nvGrpSpPr>
        <p:grpSpPr bwMode="auto">
          <a:xfrm>
            <a:off x="1066800" y="3614738"/>
            <a:ext cx="7593013" cy="1033462"/>
            <a:chOff x="672" y="2277"/>
            <a:chExt cx="4783" cy="651"/>
          </a:xfrm>
        </p:grpSpPr>
        <p:grpSp>
          <p:nvGrpSpPr>
            <p:cNvPr id="348172" name="Group 5"/>
            <p:cNvGrpSpPr>
              <a:grpSpLocks/>
            </p:cNvGrpSpPr>
            <p:nvPr/>
          </p:nvGrpSpPr>
          <p:grpSpPr bwMode="auto">
            <a:xfrm>
              <a:off x="1702" y="2428"/>
              <a:ext cx="655" cy="500"/>
              <a:chOff x="3014" y="2928"/>
              <a:chExt cx="655" cy="500"/>
            </a:xfrm>
          </p:grpSpPr>
          <p:grpSp>
            <p:nvGrpSpPr>
              <p:cNvPr id="348198" name="Group 6"/>
              <p:cNvGrpSpPr>
                <a:grpSpLocks/>
              </p:cNvGrpSpPr>
              <p:nvPr/>
            </p:nvGrpSpPr>
            <p:grpSpPr bwMode="auto">
              <a:xfrm>
                <a:off x="3024" y="2928"/>
                <a:ext cx="624" cy="336"/>
                <a:chOff x="624" y="2208"/>
                <a:chExt cx="1344" cy="336"/>
              </a:xfrm>
            </p:grpSpPr>
            <p:sp>
              <p:nvSpPr>
                <p:cNvPr id="348201" name="Line 7"/>
                <p:cNvSpPr>
                  <a:spLocks noChangeShapeType="1"/>
                </p:cNvSpPr>
                <p:nvPr/>
              </p:nvSpPr>
              <p:spPr bwMode="auto">
                <a:xfrm>
                  <a:off x="768" y="2208"/>
                  <a:ext cx="0" cy="336"/>
                </a:xfrm>
                <a:prstGeom prst="line">
                  <a:avLst/>
                </a:prstGeom>
                <a:noFill/>
                <a:ln w="571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48202" name="Line 8"/>
                <p:cNvSpPr>
                  <a:spLocks noChangeShapeType="1"/>
                </p:cNvSpPr>
                <p:nvPr/>
              </p:nvSpPr>
              <p:spPr bwMode="auto">
                <a:xfrm>
                  <a:off x="624" y="2544"/>
                  <a:ext cx="1344"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48203" name="Line 9"/>
                <p:cNvSpPr>
                  <a:spLocks noChangeShapeType="1"/>
                </p:cNvSpPr>
                <p:nvPr/>
              </p:nvSpPr>
              <p:spPr bwMode="auto">
                <a:xfrm>
                  <a:off x="1776" y="2400"/>
                  <a:ext cx="0" cy="144"/>
                </a:xfrm>
                <a:prstGeom prst="line">
                  <a:avLst/>
                </a:prstGeom>
                <a:noFill/>
                <a:ln w="571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348199" name="Text Box 10"/>
              <p:cNvSpPr txBox="1">
                <a:spLocks noChangeArrowheads="1"/>
              </p:cNvSpPr>
              <p:nvPr/>
            </p:nvSpPr>
            <p:spPr bwMode="auto">
              <a:xfrm>
                <a:off x="3014" y="3216"/>
                <a:ext cx="180"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ctr" eaLnBrk="1" hangingPunct="1"/>
                <a:r>
                  <a:rPr lang="en-US" altLang="en-US" sz="1600">
                    <a:latin typeface="Times New Roman" panose="02020603050405020304" pitchFamily="18" charset="0"/>
                  </a:rPr>
                  <a:t>0</a:t>
                </a:r>
              </a:p>
            </p:txBody>
          </p:sp>
          <p:sp>
            <p:nvSpPr>
              <p:cNvPr id="348200" name="Text Box 11"/>
              <p:cNvSpPr txBox="1">
                <a:spLocks noChangeArrowheads="1"/>
              </p:cNvSpPr>
              <p:nvPr/>
            </p:nvSpPr>
            <p:spPr bwMode="auto">
              <a:xfrm>
                <a:off x="3489" y="3216"/>
                <a:ext cx="180"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ctr" eaLnBrk="1" hangingPunct="1"/>
                <a:r>
                  <a:rPr lang="en-US" altLang="en-US" sz="1600">
                    <a:latin typeface="Times New Roman" panose="02020603050405020304" pitchFamily="18" charset="0"/>
                  </a:rPr>
                  <a:t>1</a:t>
                </a:r>
              </a:p>
            </p:txBody>
          </p:sp>
        </p:grpSp>
        <p:grpSp>
          <p:nvGrpSpPr>
            <p:cNvPr id="348173" name="Group 12"/>
            <p:cNvGrpSpPr>
              <a:grpSpLocks/>
            </p:cNvGrpSpPr>
            <p:nvPr/>
          </p:nvGrpSpPr>
          <p:grpSpPr bwMode="auto">
            <a:xfrm>
              <a:off x="4800" y="2277"/>
              <a:ext cx="655" cy="651"/>
              <a:chOff x="2277" y="2640"/>
              <a:chExt cx="655" cy="651"/>
            </a:xfrm>
          </p:grpSpPr>
          <p:sp>
            <p:nvSpPr>
              <p:cNvPr id="348193" name="Line 13"/>
              <p:cNvSpPr>
                <a:spLocks noChangeShapeType="1"/>
              </p:cNvSpPr>
              <p:nvPr/>
            </p:nvSpPr>
            <p:spPr bwMode="auto">
              <a:xfrm>
                <a:off x="2839" y="2640"/>
                <a:ext cx="0" cy="336"/>
              </a:xfrm>
              <a:prstGeom prst="line">
                <a:avLst/>
              </a:prstGeom>
              <a:noFill/>
              <a:ln w="571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48194" name="Line 14"/>
              <p:cNvSpPr>
                <a:spLocks noChangeShapeType="1"/>
              </p:cNvSpPr>
              <p:nvPr/>
            </p:nvSpPr>
            <p:spPr bwMode="auto">
              <a:xfrm>
                <a:off x="2304" y="3120"/>
                <a:ext cx="624"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48195" name="Line 15"/>
              <p:cNvSpPr>
                <a:spLocks noChangeShapeType="1"/>
              </p:cNvSpPr>
              <p:nvPr/>
            </p:nvSpPr>
            <p:spPr bwMode="auto">
              <a:xfrm>
                <a:off x="2839" y="2976"/>
                <a:ext cx="0" cy="144"/>
              </a:xfrm>
              <a:prstGeom prst="line">
                <a:avLst/>
              </a:prstGeom>
              <a:noFill/>
              <a:ln w="571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48196" name="Text Box 16"/>
              <p:cNvSpPr txBox="1">
                <a:spLocks noChangeArrowheads="1"/>
              </p:cNvSpPr>
              <p:nvPr/>
            </p:nvSpPr>
            <p:spPr bwMode="auto">
              <a:xfrm>
                <a:off x="2277" y="3079"/>
                <a:ext cx="180"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ctr" eaLnBrk="1" hangingPunct="1"/>
                <a:r>
                  <a:rPr lang="en-US" altLang="en-US" sz="1600">
                    <a:latin typeface="Times New Roman" panose="02020603050405020304" pitchFamily="18" charset="0"/>
                  </a:rPr>
                  <a:t>0</a:t>
                </a:r>
              </a:p>
            </p:txBody>
          </p:sp>
          <p:sp>
            <p:nvSpPr>
              <p:cNvPr id="348197" name="Text Box 17"/>
              <p:cNvSpPr txBox="1">
                <a:spLocks noChangeArrowheads="1"/>
              </p:cNvSpPr>
              <p:nvPr/>
            </p:nvSpPr>
            <p:spPr bwMode="auto">
              <a:xfrm>
                <a:off x="2752" y="3079"/>
                <a:ext cx="180"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ctr" eaLnBrk="1" hangingPunct="1"/>
                <a:r>
                  <a:rPr lang="en-US" altLang="en-US" sz="1600">
                    <a:latin typeface="Times New Roman" panose="02020603050405020304" pitchFamily="18" charset="0"/>
                  </a:rPr>
                  <a:t>1</a:t>
                </a:r>
              </a:p>
            </p:txBody>
          </p:sp>
        </p:grpSp>
        <p:grpSp>
          <p:nvGrpSpPr>
            <p:cNvPr id="348174" name="Group 18"/>
            <p:cNvGrpSpPr>
              <a:grpSpLocks/>
            </p:cNvGrpSpPr>
            <p:nvPr/>
          </p:nvGrpSpPr>
          <p:grpSpPr bwMode="auto">
            <a:xfrm>
              <a:off x="672" y="2284"/>
              <a:ext cx="655" cy="644"/>
              <a:chOff x="912" y="2400"/>
              <a:chExt cx="655" cy="644"/>
            </a:xfrm>
          </p:grpSpPr>
          <p:sp>
            <p:nvSpPr>
              <p:cNvPr id="348188" name="Line 19"/>
              <p:cNvSpPr>
                <a:spLocks noChangeShapeType="1"/>
              </p:cNvSpPr>
              <p:nvPr/>
            </p:nvSpPr>
            <p:spPr bwMode="auto">
              <a:xfrm>
                <a:off x="992" y="2544"/>
                <a:ext cx="0" cy="336"/>
              </a:xfrm>
              <a:prstGeom prst="line">
                <a:avLst/>
              </a:prstGeom>
              <a:noFill/>
              <a:ln w="571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48189" name="Line 20"/>
              <p:cNvSpPr>
                <a:spLocks noChangeShapeType="1"/>
              </p:cNvSpPr>
              <p:nvPr/>
            </p:nvSpPr>
            <p:spPr bwMode="auto">
              <a:xfrm>
                <a:off x="925" y="2880"/>
                <a:ext cx="624"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48190" name="Line 21"/>
              <p:cNvSpPr>
                <a:spLocks noChangeShapeType="1"/>
              </p:cNvSpPr>
              <p:nvPr/>
            </p:nvSpPr>
            <p:spPr bwMode="auto">
              <a:xfrm>
                <a:off x="992" y="2400"/>
                <a:ext cx="0" cy="144"/>
              </a:xfrm>
              <a:prstGeom prst="line">
                <a:avLst/>
              </a:prstGeom>
              <a:noFill/>
              <a:ln w="571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48191" name="Text Box 22"/>
              <p:cNvSpPr txBox="1">
                <a:spLocks noChangeArrowheads="1"/>
              </p:cNvSpPr>
              <p:nvPr/>
            </p:nvSpPr>
            <p:spPr bwMode="auto">
              <a:xfrm>
                <a:off x="912" y="2832"/>
                <a:ext cx="180"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ctr" eaLnBrk="1" hangingPunct="1"/>
                <a:r>
                  <a:rPr lang="en-US" altLang="en-US" sz="1600">
                    <a:latin typeface="Times New Roman" panose="02020603050405020304" pitchFamily="18" charset="0"/>
                  </a:rPr>
                  <a:t>0</a:t>
                </a:r>
              </a:p>
            </p:txBody>
          </p:sp>
          <p:sp>
            <p:nvSpPr>
              <p:cNvPr id="348192" name="Text Box 23"/>
              <p:cNvSpPr txBox="1">
                <a:spLocks noChangeArrowheads="1"/>
              </p:cNvSpPr>
              <p:nvPr/>
            </p:nvSpPr>
            <p:spPr bwMode="auto">
              <a:xfrm>
                <a:off x="1387" y="2832"/>
                <a:ext cx="180"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ctr" eaLnBrk="1" hangingPunct="1"/>
                <a:r>
                  <a:rPr lang="en-US" altLang="en-US" sz="1600">
                    <a:latin typeface="Times New Roman" panose="02020603050405020304" pitchFamily="18" charset="0"/>
                  </a:rPr>
                  <a:t>1</a:t>
                </a:r>
              </a:p>
            </p:txBody>
          </p:sp>
        </p:grpSp>
        <p:grpSp>
          <p:nvGrpSpPr>
            <p:cNvPr id="348175" name="Group 24"/>
            <p:cNvGrpSpPr>
              <a:grpSpLocks/>
            </p:cNvGrpSpPr>
            <p:nvPr/>
          </p:nvGrpSpPr>
          <p:grpSpPr bwMode="auto">
            <a:xfrm>
              <a:off x="3762" y="2420"/>
              <a:ext cx="663" cy="508"/>
              <a:chOff x="3984" y="2592"/>
              <a:chExt cx="663" cy="508"/>
            </a:xfrm>
          </p:grpSpPr>
          <p:grpSp>
            <p:nvGrpSpPr>
              <p:cNvPr id="348182" name="Group 25"/>
              <p:cNvGrpSpPr>
                <a:grpSpLocks/>
              </p:cNvGrpSpPr>
              <p:nvPr/>
            </p:nvGrpSpPr>
            <p:grpSpPr bwMode="auto">
              <a:xfrm flipH="1">
                <a:off x="3984" y="2592"/>
                <a:ext cx="624" cy="336"/>
                <a:chOff x="624" y="2208"/>
                <a:chExt cx="1344" cy="336"/>
              </a:xfrm>
            </p:grpSpPr>
            <p:sp>
              <p:nvSpPr>
                <p:cNvPr id="348185" name="Line 26"/>
                <p:cNvSpPr>
                  <a:spLocks noChangeShapeType="1"/>
                </p:cNvSpPr>
                <p:nvPr/>
              </p:nvSpPr>
              <p:spPr bwMode="auto">
                <a:xfrm>
                  <a:off x="768" y="2208"/>
                  <a:ext cx="0" cy="336"/>
                </a:xfrm>
                <a:prstGeom prst="line">
                  <a:avLst/>
                </a:prstGeom>
                <a:noFill/>
                <a:ln w="571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48186" name="Line 27"/>
                <p:cNvSpPr>
                  <a:spLocks noChangeShapeType="1"/>
                </p:cNvSpPr>
                <p:nvPr/>
              </p:nvSpPr>
              <p:spPr bwMode="auto">
                <a:xfrm>
                  <a:off x="624" y="2544"/>
                  <a:ext cx="1344"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48187" name="Line 28"/>
                <p:cNvSpPr>
                  <a:spLocks noChangeShapeType="1"/>
                </p:cNvSpPr>
                <p:nvPr/>
              </p:nvSpPr>
              <p:spPr bwMode="auto">
                <a:xfrm>
                  <a:off x="1776" y="2400"/>
                  <a:ext cx="0" cy="144"/>
                </a:xfrm>
                <a:prstGeom prst="line">
                  <a:avLst/>
                </a:prstGeom>
                <a:noFill/>
                <a:ln w="571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348183" name="Text Box 29"/>
              <p:cNvSpPr txBox="1">
                <a:spLocks noChangeArrowheads="1"/>
              </p:cNvSpPr>
              <p:nvPr/>
            </p:nvSpPr>
            <p:spPr bwMode="auto">
              <a:xfrm>
                <a:off x="3992" y="2888"/>
                <a:ext cx="180"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ctr" eaLnBrk="1" hangingPunct="1"/>
                <a:r>
                  <a:rPr lang="en-US" altLang="en-US" sz="1600">
                    <a:latin typeface="Times New Roman" panose="02020603050405020304" pitchFamily="18" charset="0"/>
                  </a:rPr>
                  <a:t>0</a:t>
                </a:r>
              </a:p>
            </p:txBody>
          </p:sp>
          <p:sp>
            <p:nvSpPr>
              <p:cNvPr id="348184" name="Text Box 30"/>
              <p:cNvSpPr txBox="1">
                <a:spLocks noChangeArrowheads="1"/>
              </p:cNvSpPr>
              <p:nvPr/>
            </p:nvSpPr>
            <p:spPr bwMode="auto">
              <a:xfrm>
                <a:off x="4467" y="2888"/>
                <a:ext cx="180"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ctr" eaLnBrk="1" hangingPunct="1"/>
                <a:r>
                  <a:rPr lang="en-US" altLang="en-US" sz="1600">
                    <a:latin typeface="Times New Roman" panose="02020603050405020304" pitchFamily="18" charset="0"/>
                  </a:rPr>
                  <a:t>1</a:t>
                </a:r>
              </a:p>
            </p:txBody>
          </p:sp>
        </p:grpSp>
        <p:grpSp>
          <p:nvGrpSpPr>
            <p:cNvPr id="348176" name="Group 31"/>
            <p:cNvGrpSpPr>
              <a:grpSpLocks/>
            </p:cNvGrpSpPr>
            <p:nvPr/>
          </p:nvGrpSpPr>
          <p:grpSpPr bwMode="auto">
            <a:xfrm>
              <a:off x="2732" y="2532"/>
              <a:ext cx="655" cy="396"/>
              <a:chOff x="2767" y="2592"/>
              <a:chExt cx="655" cy="396"/>
            </a:xfrm>
          </p:grpSpPr>
          <p:sp>
            <p:nvSpPr>
              <p:cNvPr id="348177" name="Line 32"/>
              <p:cNvSpPr>
                <a:spLocks noChangeShapeType="1"/>
              </p:cNvSpPr>
              <p:nvPr/>
            </p:nvSpPr>
            <p:spPr bwMode="auto">
              <a:xfrm>
                <a:off x="2784" y="2832"/>
                <a:ext cx="624"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48178" name="Text Box 33"/>
              <p:cNvSpPr txBox="1">
                <a:spLocks noChangeArrowheads="1"/>
              </p:cNvSpPr>
              <p:nvPr/>
            </p:nvSpPr>
            <p:spPr bwMode="auto">
              <a:xfrm>
                <a:off x="2767" y="2776"/>
                <a:ext cx="180"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ctr" eaLnBrk="1" hangingPunct="1"/>
                <a:r>
                  <a:rPr lang="en-US" altLang="en-US" sz="1600">
                    <a:latin typeface="Times New Roman" panose="02020603050405020304" pitchFamily="18" charset="0"/>
                  </a:rPr>
                  <a:t>0</a:t>
                </a:r>
              </a:p>
            </p:txBody>
          </p:sp>
          <p:sp>
            <p:nvSpPr>
              <p:cNvPr id="348179" name="Text Box 34"/>
              <p:cNvSpPr txBox="1">
                <a:spLocks noChangeArrowheads="1"/>
              </p:cNvSpPr>
              <p:nvPr/>
            </p:nvSpPr>
            <p:spPr bwMode="auto">
              <a:xfrm>
                <a:off x="3242" y="2776"/>
                <a:ext cx="180"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ctr" eaLnBrk="1" hangingPunct="1"/>
                <a:r>
                  <a:rPr lang="en-US" altLang="en-US" sz="1600">
                    <a:latin typeface="Times New Roman" panose="02020603050405020304" pitchFamily="18" charset="0"/>
                  </a:rPr>
                  <a:t>1</a:t>
                </a:r>
              </a:p>
            </p:txBody>
          </p:sp>
          <p:sp>
            <p:nvSpPr>
              <p:cNvPr id="348180" name="Line 35"/>
              <p:cNvSpPr>
                <a:spLocks noChangeShapeType="1"/>
              </p:cNvSpPr>
              <p:nvPr/>
            </p:nvSpPr>
            <p:spPr bwMode="auto">
              <a:xfrm flipV="1">
                <a:off x="3319" y="2592"/>
                <a:ext cx="0" cy="240"/>
              </a:xfrm>
              <a:prstGeom prst="line">
                <a:avLst/>
              </a:prstGeom>
              <a:noFill/>
              <a:ln w="571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48181" name="Line 36"/>
              <p:cNvSpPr>
                <a:spLocks noChangeShapeType="1"/>
              </p:cNvSpPr>
              <p:nvPr/>
            </p:nvSpPr>
            <p:spPr bwMode="auto">
              <a:xfrm flipV="1">
                <a:off x="2851" y="2592"/>
                <a:ext cx="0" cy="240"/>
              </a:xfrm>
              <a:prstGeom prst="line">
                <a:avLst/>
              </a:prstGeom>
              <a:noFill/>
              <a:ln w="571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grpSp>
      <p:grpSp>
        <p:nvGrpSpPr>
          <p:cNvPr id="10" name="Group 37"/>
          <p:cNvGrpSpPr>
            <a:grpSpLocks/>
          </p:cNvGrpSpPr>
          <p:nvPr/>
        </p:nvGrpSpPr>
        <p:grpSpPr bwMode="auto">
          <a:xfrm>
            <a:off x="1295400" y="3200400"/>
            <a:ext cx="7213600" cy="457200"/>
            <a:chOff x="816" y="2016"/>
            <a:chExt cx="4544" cy="288"/>
          </a:xfrm>
        </p:grpSpPr>
        <p:sp>
          <p:nvSpPr>
            <p:cNvPr id="348167" name="Text Box 38"/>
            <p:cNvSpPr txBox="1">
              <a:spLocks noChangeArrowheads="1"/>
            </p:cNvSpPr>
            <p:nvPr/>
          </p:nvSpPr>
          <p:spPr bwMode="auto">
            <a:xfrm>
              <a:off x="816" y="2016"/>
              <a:ext cx="512"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ctr" eaLnBrk="1" hangingPunct="1"/>
              <a:r>
                <a:rPr lang="en-US" altLang="en-US" sz="2400" i="1">
                  <a:solidFill>
                    <a:srgbClr val="FF0000"/>
                  </a:solidFill>
                  <a:latin typeface="Times New Roman" panose="02020603050405020304" pitchFamily="18" charset="0"/>
                </a:rPr>
                <a:t>p</a:t>
              </a:r>
              <a:r>
                <a:rPr lang="en-US" altLang="en-US" sz="2400">
                  <a:solidFill>
                    <a:srgbClr val="FF0000"/>
                  </a:solidFill>
                  <a:latin typeface="Times New Roman" panose="02020603050405020304" pitchFamily="18" charset="0"/>
                </a:rPr>
                <a:t> = 0</a:t>
              </a:r>
            </a:p>
          </p:txBody>
        </p:sp>
        <p:sp>
          <p:nvSpPr>
            <p:cNvPr id="348168" name="Text Box 39"/>
            <p:cNvSpPr txBox="1">
              <a:spLocks noChangeArrowheads="1"/>
            </p:cNvSpPr>
            <p:nvPr/>
          </p:nvSpPr>
          <p:spPr bwMode="auto">
            <a:xfrm>
              <a:off x="4848" y="2016"/>
              <a:ext cx="512"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ctr" eaLnBrk="1" hangingPunct="1"/>
              <a:r>
                <a:rPr lang="en-US" altLang="en-US" sz="2400" i="1">
                  <a:solidFill>
                    <a:srgbClr val="FF0000"/>
                  </a:solidFill>
                  <a:latin typeface="Times New Roman" panose="02020603050405020304" pitchFamily="18" charset="0"/>
                </a:rPr>
                <a:t>p</a:t>
              </a:r>
              <a:r>
                <a:rPr lang="en-US" altLang="en-US" sz="2400">
                  <a:solidFill>
                    <a:srgbClr val="FF0000"/>
                  </a:solidFill>
                  <a:latin typeface="Times New Roman" panose="02020603050405020304" pitchFamily="18" charset="0"/>
                </a:rPr>
                <a:t> = 1</a:t>
              </a:r>
            </a:p>
          </p:txBody>
        </p:sp>
        <p:sp>
          <p:nvSpPr>
            <p:cNvPr id="348169" name="Text Box 40"/>
            <p:cNvSpPr txBox="1">
              <a:spLocks noChangeArrowheads="1"/>
            </p:cNvSpPr>
            <p:nvPr/>
          </p:nvSpPr>
          <p:spPr bwMode="auto">
            <a:xfrm>
              <a:off x="2772" y="2016"/>
              <a:ext cx="560"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ctr" eaLnBrk="1" hangingPunct="1"/>
              <a:r>
                <a:rPr lang="en-US" altLang="en-US" sz="2400" i="1">
                  <a:solidFill>
                    <a:srgbClr val="FF0000"/>
                  </a:solidFill>
                  <a:latin typeface="Times New Roman" panose="02020603050405020304" pitchFamily="18" charset="0"/>
                </a:rPr>
                <a:t>p</a:t>
              </a:r>
              <a:r>
                <a:rPr lang="en-US" altLang="en-US" sz="2400">
                  <a:solidFill>
                    <a:srgbClr val="FF0000"/>
                  </a:solidFill>
                  <a:latin typeface="Times New Roman" panose="02020603050405020304" pitchFamily="18" charset="0"/>
                </a:rPr>
                <a:t> = ½</a:t>
              </a:r>
              <a:endParaRPr lang="en-US" altLang="en-US" sz="2000">
                <a:solidFill>
                  <a:srgbClr val="FF0000"/>
                </a:solidFill>
                <a:latin typeface="Times New Roman" panose="02020603050405020304" pitchFamily="18" charset="0"/>
              </a:endParaRPr>
            </a:p>
          </p:txBody>
        </p:sp>
        <p:sp>
          <p:nvSpPr>
            <p:cNvPr id="348170" name="Text Box 41"/>
            <p:cNvSpPr txBox="1">
              <a:spLocks noChangeArrowheads="1"/>
            </p:cNvSpPr>
            <p:nvPr/>
          </p:nvSpPr>
          <p:spPr bwMode="auto">
            <a:xfrm>
              <a:off x="1760" y="2016"/>
              <a:ext cx="569"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ctr" eaLnBrk="1" hangingPunct="1"/>
              <a:r>
                <a:rPr lang="en-US" altLang="en-US" sz="2400" i="1">
                  <a:solidFill>
                    <a:srgbClr val="FF0000"/>
                  </a:solidFill>
                  <a:latin typeface="Times New Roman" panose="02020603050405020304" pitchFamily="18" charset="0"/>
                </a:rPr>
                <a:t>p</a:t>
              </a:r>
              <a:r>
                <a:rPr lang="en-US" altLang="en-US" sz="2400">
                  <a:solidFill>
                    <a:srgbClr val="FF0000"/>
                  </a:solidFill>
                  <a:latin typeface="Times New Roman" panose="02020603050405020304" pitchFamily="18" charset="0"/>
                </a:rPr>
                <a:t> = </a:t>
              </a:r>
              <a:r>
                <a:rPr lang="en-US" altLang="en-US" sz="2000" baseline="30000">
                  <a:solidFill>
                    <a:srgbClr val="FF0000"/>
                  </a:solidFill>
                  <a:latin typeface="Times New Roman" panose="02020603050405020304" pitchFamily="18" charset="0"/>
                </a:rPr>
                <a:t>1</a:t>
              </a:r>
              <a:r>
                <a:rPr lang="en-US" altLang="en-US" sz="2400" i="1">
                  <a:solidFill>
                    <a:srgbClr val="FF0000"/>
                  </a:solidFill>
                  <a:latin typeface="Times New Roman" panose="02020603050405020304" pitchFamily="18" charset="0"/>
                </a:rPr>
                <a:t>/</a:t>
              </a:r>
              <a:r>
                <a:rPr lang="en-US" altLang="en-US" sz="1200">
                  <a:solidFill>
                    <a:srgbClr val="FF0000"/>
                  </a:solidFill>
                  <a:latin typeface="Times New Roman" panose="02020603050405020304" pitchFamily="18" charset="0"/>
                </a:rPr>
                <a:t>3</a:t>
              </a:r>
              <a:endParaRPr lang="en-US" altLang="en-US" sz="2000">
                <a:solidFill>
                  <a:srgbClr val="FF0000"/>
                </a:solidFill>
                <a:latin typeface="Times New Roman" panose="02020603050405020304" pitchFamily="18" charset="0"/>
              </a:endParaRPr>
            </a:p>
          </p:txBody>
        </p:sp>
        <p:sp>
          <p:nvSpPr>
            <p:cNvPr id="348171" name="Text Box 42"/>
            <p:cNvSpPr txBox="1">
              <a:spLocks noChangeArrowheads="1"/>
            </p:cNvSpPr>
            <p:nvPr/>
          </p:nvSpPr>
          <p:spPr bwMode="auto">
            <a:xfrm>
              <a:off x="3776" y="2016"/>
              <a:ext cx="569"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ctr" eaLnBrk="1" hangingPunct="1"/>
              <a:r>
                <a:rPr lang="en-US" altLang="en-US" sz="2400" i="1">
                  <a:solidFill>
                    <a:srgbClr val="FF0000"/>
                  </a:solidFill>
                  <a:latin typeface="Times New Roman" panose="02020603050405020304" pitchFamily="18" charset="0"/>
                </a:rPr>
                <a:t>p</a:t>
              </a:r>
              <a:r>
                <a:rPr lang="en-US" altLang="en-US" sz="2400">
                  <a:solidFill>
                    <a:srgbClr val="FF0000"/>
                  </a:solidFill>
                  <a:latin typeface="Times New Roman" panose="02020603050405020304" pitchFamily="18" charset="0"/>
                </a:rPr>
                <a:t> = </a:t>
              </a:r>
              <a:r>
                <a:rPr lang="en-US" altLang="en-US" sz="2000" baseline="30000">
                  <a:solidFill>
                    <a:srgbClr val="FF0000"/>
                  </a:solidFill>
                  <a:latin typeface="Times New Roman" panose="02020603050405020304" pitchFamily="18" charset="0"/>
                </a:rPr>
                <a:t>2</a:t>
              </a:r>
              <a:r>
                <a:rPr lang="en-US" altLang="en-US" sz="2400" i="1">
                  <a:solidFill>
                    <a:srgbClr val="FF0000"/>
                  </a:solidFill>
                  <a:latin typeface="Times New Roman" panose="02020603050405020304" pitchFamily="18" charset="0"/>
                </a:rPr>
                <a:t>/</a:t>
              </a:r>
              <a:r>
                <a:rPr lang="en-US" altLang="en-US" sz="1200">
                  <a:solidFill>
                    <a:srgbClr val="FF0000"/>
                  </a:solidFill>
                  <a:latin typeface="Times New Roman" panose="02020603050405020304" pitchFamily="18" charset="0"/>
                </a:rPr>
                <a:t>3</a:t>
              </a:r>
              <a:endParaRPr lang="en-US" altLang="en-US" sz="2000">
                <a:solidFill>
                  <a:srgbClr val="FF0000"/>
                </a:solidFill>
                <a:latin typeface="Times New Roman" panose="02020603050405020304" pitchFamily="18" charset="0"/>
              </a:endParaRPr>
            </a:p>
          </p:txBody>
        </p:sp>
      </p:grpSp>
      <p:sp>
        <p:nvSpPr>
          <p:cNvPr id="942123" name="Rectangle 43"/>
          <p:cNvSpPr>
            <a:spLocks noChangeArrowheads="1"/>
          </p:cNvSpPr>
          <p:nvPr/>
        </p:nvSpPr>
        <p:spPr bwMode="auto">
          <a:xfrm>
            <a:off x="685800" y="1981200"/>
            <a:ext cx="82296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spcBef>
                <a:spcPct val="20000"/>
              </a:spcBef>
              <a:buFontTx/>
              <a:buChar char="•"/>
            </a:pPr>
            <a:endParaRPr lang="en-US" altLang="en-US" sz="3200">
              <a:latin typeface="Times New Roman" panose="02020603050405020304" pitchFamily="18" charset="0"/>
            </a:endParaRPr>
          </a:p>
          <a:p>
            <a:pPr eaLnBrk="1" hangingPunct="1">
              <a:spcBef>
                <a:spcPct val="20000"/>
              </a:spcBef>
              <a:buFontTx/>
              <a:buChar char="•"/>
            </a:pPr>
            <a:endParaRPr lang="en-US" altLang="en-US" sz="3200">
              <a:latin typeface="Times New Roman" panose="02020603050405020304" pitchFamily="18" charset="0"/>
            </a:endParaRPr>
          </a:p>
          <a:p>
            <a:pPr eaLnBrk="1" hangingPunct="1">
              <a:spcBef>
                <a:spcPct val="20000"/>
              </a:spcBef>
              <a:buFontTx/>
              <a:buChar char="•"/>
            </a:pPr>
            <a:endParaRPr lang="en-US" altLang="en-US" sz="3200">
              <a:latin typeface="Times New Roman" panose="02020603050405020304" pitchFamily="18" charset="0"/>
            </a:endParaRPr>
          </a:p>
          <a:p>
            <a:pPr eaLnBrk="1" hangingPunct="1">
              <a:spcBef>
                <a:spcPct val="20000"/>
              </a:spcBef>
              <a:buFontTx/>
              <a:buChar char="•"/>
            </a:pPr>
            <a:endParaRPr lang="en-US" altLang="en-US" sz="3200">
              <a:latin typeface="Times New Roman" panose="02020603050405020304" pitchFamily="18" charset="0"/>
            </a:endParaRPr>
          </a:p>
          <a:p>
            <a:pPr eaLnBrk="1" hangingPunct="1">
              <a:spcBef>
                <a:spcPct val="20000"/>
              </a:spcBef>
              <a:buFontTx/>
              <a:buChar char="•"/>
            </a:pPr>
            <a:endParaRPr lang="en-US" altLang="en-US" sz="3200">
              <a:latin typeface="Times New Roman" panose="02020603050405020304" pitchFamily="18" charset="0"/>
            </a:endParaRPr>
          </a:p>
          <a:p>
            <a:pPr eaLnBrk="1" hangingPunct="1">
              <a:spcBef>
                <a:spcPct val="20000"/>
              </a:spcBef>
              <a:buFontTx/>
              <a:buChar char="•"/>
            </a:pPr>
            <a:r>
              <a:rPr lang="en-US" altLang="en-US" sz="3200">
                <a:latin typeface="Times New Roman" panose="02020603050405020304" pitchFamily="18" charset="0"/>
              </a:rPr>
              <a:t>Clearly, there’s a one-dimensional family of such distributions, parameterized by how the mass is distributed between the two points</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942083">
                                            <p:txEl>
                                              <p:pRg st="0" end="0"/>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22" presetClass="entr" presetSubtype="8" fill="hold" nodeType="click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wipe(left)">
                                      <p:cBhvr>
                                        <p:cTn id="11" dur="500"/>
                                        <p:tgtEl>
                                          <p:spTgt spid="2"/>
                                        </p:tgtEl>
                                      </p:cBhvr>
                                    </p:animEffect>
                                  </p:childTnLst>
                                </p:cTn>
                              </p:par>
                            </p:childTnLst>
                          </p:cTn>
                        </p:par>
                      </p:childTnLst>
                    </p:cTn>
                  </p:par>
                  <p:par>
                    <p:cTn id="12" fill="hold" nodeType="clickPar">
                      <p:stCondLst>
                        <p:cond delay="indefinite"/>
                      </p:stCondLst>
                      <p:childTnLst>
                        <p:par>
                          <p:cTn id="13" fill="hold" nodeType="withGroup">
                            <p:stCondLst>
                              <p:cond delay="0"/>
                            </p:stCondLst>
                            <p:childTnLst>
                              <p:par>
                                <p:cTn id="14" presetID="1" presetClass="entr" presetSubtype="0" fill="hold" grpId="0" nodeType="clickEffect">
                                  <p:stCondLst>
                                    <p:cond delay="0"/>
                                  </p:stCondLst>
                                  <p:childTnLst>
                                    <p:set>
                                      <p:cBhvr>
                                        <p:cTn id="15" dur="1" fill="hold">
                                          <p:stCondLst>
                                            <p:cond delay="499"/>
                                          </p:stCondLst>
                                        </p:cTn>
                                        <p:tgtEl>
                                          <p:spTgt spid="942123">
                                            <p:txEl>
                                              <p:pRg st="5" end="5"/>
                                            </p:txEl>
                                          </p:spTgt>
                                        </p:tgtEl>
                                        <p:attrNameLst>
                                          <p:attrName>style.visibility</p:attrName>
                                        </p:attrNameLst>
                                      </p:cBhvr>
                                      <p:to>
                                        <p:strVal val="visible"/>
                                      </p:to>
                                    </p:set>
                                  </p:childTnLst>
                                </p:cTn>
                              </p:par>
                            </p:childTnLst>
                          </p:cTn>
                        </p:par>
                      </p:childTnLst>
                    </p:cTn>
                  </p:par>
                  <p:par>
                    <p:cTn id="16" fill="hold" nodeType="clickPar">
                      <p:stCondLst>
                        <p:cond delay="indefinite"/>
                      </p:stCondLst>
                      <p:childTnLst>
                        <p:par>
                          <p:cTn id="17" fill="hold" nodeType="withGroup">
                            <p:stCondLst>
                              <p:cond delay="0"/>
                            </p:stCondLst>
                            <p:childTnLst>
                              <p:par>
                                <p:cTn id="18" presetID="22" presetClass="entr" presetSubtype="8" fill="hold" nodeType="clickEffect">
                                  <p:stCondLst>
                                    <p:cond delay="0"/>
                                  </p:stCondLst>
                                  <p:childTnLst>
                                    <p:set>
                                      <p:cBhvr>
                                        <p:cTn id="19" dur="1" fill="hold">
                                          <p:stCondLst>
                                            <p:cond delay="0"/>
                                          </p:stCondLst>
                                        </p:cTn>
                                        <p:tgtEl>
                                          <p:spTgt spid="10"/>
                                        </p:tgtEl>
                                        <p:attrNameLst>
                                          <p:attrName>style.visibility</p:attrName>
                                        </p:attrNameLst>
                                      </p:cBhvr>
                                      <p:to>
                                        <p:strVal val="visible"/>
                                      </p:to>
                                    </p:set>
                                    <p:animEffect transition="in" filter="wipe(left)">
                                      <p:cBhvr>
                                        <p:cTn id="20"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42083" grpId="0" build="p" autoUpdateAnimBg="0"/>
      <p:bldP spid="942123" grpId="0" build="p" autoUpdateAnimBg="0"/>
    </p:bldLst>
  </p:timing>
</p:sld>
</file>

<file path=ppt/slides/slide4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9186" name="Rectangle 2"/>
          <p:cNvSpPr>
            <a:spLocks noGrp="1" noChangeArrowheads="1"/>
          </p:cNvSpPr>
          <p:nvPr>
            <p:ph type="title"/>
          </p:nvPr>
        </p:nvSpPr>
        <p:spPr/>
        <p:txBody>
          <a:bodyPr/>
          <a:lstStyle/>
          <a:p>
            <a:pPr eaLnBrk="1" hangingPunct="1"/>
            <a:r>
              <a:rPr lang="en-US" altLang="en-US"/>
              <a:t>Space of distributions</a:t>
            </a:r>
          </a:p>
        </p:txBody>
      </p:sp>
      <p:sp>
        <p:nvSpPr>
          <p:cNvPr id="349187" name="Rectangle 3"/>
          <p:cNvSpPr>
            <a:spLocks noGrp="1" noChangeArrowheads="1"/>
          </p:cNvSpPr>
          <p:nvPr>
            <p:ph type="body" idx="1"/>
          </p:nvPr>
        </p:nvSpPr>
        <p:spPr/>
        <p:txBody>
          <a:bodyPr/>
          <a:lstStyle/>
          <a:p>
            <a:pPr eaLnBrk="1" hangingPunct="1"/>
            <a:r>
              <a:rPr lang="en-US" altLang="en-US"/>
              <a:t>This one-dimensional family constitutes a space of distributions in which each point represents a distribution</a:t>
            </a:r>
          </a:p>
        </p:txBody>
      </p:sp>
      <p:sp>
        <p:nvSpPr>
          <p:cNvPr id="349188" name="Line 4"/>
          <p:cNvSpPr>
            <a:spLocks noChangeShapeType="1"/>
          </p:cNvSpPr>
          <p:nvPr/>
        </p:nvSpPr>
        <p:spPr bwMode="auto">
          <a:xfrm>
            <a:off x="1143000" y="4495800"/>
            <a:ext cx="5334000" cy="0"/>
          </a:xfrm>
          <a:prstGeom prst="line">
            <a:avLst/>
          </a:prstGeom>
          <a:noFill/>
          <a:ln w="57150">
            <a:solidFill>
              <a:schemeClr val="accent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49189" name="Line 5"/>
          <p:cNvSpPr>
            <a:spLocks noChangeShapeType="1"/>
          </p:cNvSpPr>
          <p:nvPr/>
        </p:nvSpPr>
        <p:spPr bwMode="auto">
          <a:xfrm>
            <a:off x="1143000" y="4495800"/>
            <a:ext cx="0" cy="22860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49190" name="Line 6"/>
          <p:cNvSpPr>
            <a:spLocks noChangeShapeType="1"/>
          </p:cNvSpPr>
          <p:nvPr/>
        </p:nvSpPr>
        <p:spPr bwMode="auto">
          <a:xfrm>
            <a:off x="6477000" y="4495800"/>
            <a:ext cx="0" cy="22860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49191" name="Text Box 7"/>
          <p:cNvSpPr txBox="1">
            <a:spLocks noChangeArrowheads="1"/>
          </p:cNvSpPr>
          <p:nvPr/>
        </p:nvSpPr>
        <p:spPr bwMode="auto">
          <a:xfrm>
            <a:off x="990600" y="4724400"/>
            <a:ext cx="3365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ctr" eaLnBrk="1" hangingPunct="1"/>
            <a:r>
              <a:rPr lang="en-US" altLang="en-US" sz="2400">
                <a:latin typeface="Times New Roman" panose="02020603050405020304" pitchFamily="18" charset="0"/>
              </a:rPr>
              <a:t>0</a:t>
            </a:r>
          </a:p>
        </p:txBody>
      </p:sp>
      <p:sp>
        <p:nvSpPr>
          <p:cNvPr id="349192" name="Text Box 8"/>
          <p:cNvSpPr txBox="1">
            <a:spLocks noChangeArrowheads="1"/>
          </p:cNvSpPr>
          <p:nvPr/>
        </p:nvSpPr>
        <p:spPr bwMode="auto">
          <a:xfrm>
            <a:off x="6324600" y="4724400"/>
            <a:ext cx="3365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ctr" eaLnBrk="1" hangingPunct="1"/>
            <a:r>
              <a:rPr lang="en-US" altLang="en-US" sz="2400">
                <a:latin typeface="Times New Roman" panose="02020603050405020304" pitchFamily="18" charset="0"/>
              </a:rPr>
              <a:t>1</a:t>
            </a:r>
          </a:p>
        </p:txBody>
      </p:sp>
      <p:sp>
        <p:nvSpPr>
          <p:cNvPr id="349193" name="Text Box 9"/>
          <p:cNvSpPr txBox="1">
            <a:spLocks noChangeArrowheads="1"/>
          </p:cNvSpPr>
          <p:nvPr/>
        </p:nvSpPr>
        <p:spPr bwMode="auto">
          <a:xfrm>
            <a:off x="3505200" y="4343400"/>
            <a:ext cx="463550"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ctr" eaLnBrk="1" hangingPunct="1"/>
            <a:r>
              <a:rPr lang="en-US" altLang="en-US" sz="4400" i="1">
                <a:latin typeface="Times New Roman" panose="02020603050405020304" pitchFamily="18" charset="0"/>
              </a:rPr>
              <a:t>p</a:t>
            </a:r>
            <a:endParaRPr lang="en-US" altLang="en-US" sz="4400">
              <a:latin typeface="Times New Roman" panose="02020603050405020304" pitchFamily="18" charset="0"/>
            </a:endParaRPr>
          </a:p>
        </p:txBody>
      </p:sp>
      <p:sp>
        <p:nvSpPr>
          <p:cNvPr id="943114" name="Oval 10"/>
          <p:cNvSpPr>
            <a:spLocks noChangeArrowheads="1"/>
          </p:cNvSpPr>
          <p:nvPr/>
        </p:nvSpPr>
        <p:spPr bwMode="auto">
          <a:xfrm>
            <a:off x="4800600" y="4419600"/>
            <a:ext cx="152400" cy="152400"/>
          </a:xfrm>
          <a:prstGeom prst="ellipse">
            <a:avLst/>
          </a:prstGeom>
          <a:solidFill>
            <a:srgbClr val="FF0000"/>
          </a:solidFill>
          <a:ln w="9525">
            <a:solidFill>
              <a:schemeClr val="tx1"/>
            </a:solidFill>
            <a:round/>
            <a:headEnd/>
            <a:tailEnd/>
          </a:ln>
        </p:spPr>
        <p:txBody>
          <a:bodyPr wrap="none" anchor="ct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latin typeface="Arial" panose="020B0604020202020204" pitchFamily="34" charset="0"/>
            </a:endParaRPr>
          </a:p>
        </p:txBody>
      </p:sp>
      <p:sp>
        <p:nvSpPr>
          <p:cNvPr id="349195" name="Rectangle 11"/>
          <p:cNvSpPr>
            <a:spLocks noChangeArrowheads="1"/>
          </p:cNvSpPr>
          <p:nvPr/>
        </p:nvSpPr>
        <p:spPr bwMode="auto">
          <a:xfrm>
            <a:off x="0" y="4343400"/>
            <a:ext cx="1143000" cy="30480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latin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7" presetClass="entr" presetSubtype="8" fill="hold" grpId="0" nodeType="afterEffect">
                                  <p:stCondLst>
                                    <p:cond delay="0"/>
                                  </p:stCondLst>
                                  <p:childTnLst>
                                    <p:set>
                                      <p:cBhvr>
                                        <p:cTn id="6" dur="1" fill="hold">
                                          <p:stCondLst>
                                            <p:cond delay="0"/>
                                          </p:stCondLst>
                                        </p:cTn>
                                        <p:tgtEl>
                                          <p:spTgt spid="943114"/>
                                        </p:tgtEl>
                                        <p:attrNameLst>
                                          <p:attrName>style.visibility</p:attrName>
                                        </p:attrNameLst>
                                      </p:cBhvr>
                                      <p:to>
                                        <p:strVal val="visible"/>
                                      </p:to>
                                    </p:set>
                                    <p:anim calcmode="lin" valueType="num">
                                      <p:cBhvr additive="base">
                                        <p:cTn id="7" dur="5000" fill="hold"/>
                                        <p:tgtEl>
                                          <p:spTgt spid="943114"/>
                                        </p:tgtEl>
                                        <p:attrNameLst>
                                          <p:attrName>ppt_x</p:attrName>
                                        </p:attrNameLst>
                                      </p:cBhvr>
                                      <p:tavLst>
                                        <p:tav tm="0">
                                          <p:val>
                                            <p:strVal val="0-#ppt_w/2"/>
                                          </p:val>
                                        </p:tav>
                                        <p:tav tm="100000">
                                          <p:val>
                                            <p:strVal val="#ppt_x"/>
                                          </p:val>
                                        </p:tav>
                                      </p:tavLst>
                                    </p:anim>
                                    <p:anim calcmode="lin" valueType="num">
                                      <p:cBhvr additive="base">
                                        <p:cTn id="8" dur="5000" fill="hold"/>
                                        <p:tgtEl>
                                          <p:spTgt spid="94311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43114" grpId="0" animBg="1"/>
    </p:bldLst>
  </p:timing>
</p:sld>
</file>

<file path=ppt/slides/slide4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0210" name="Rectangle 2"/>
          <p:cNvSpPr>
            <a:spLocks noGrp="1" noChangeArrowheads="1"/>
          </p:cNvSpPr>
          <p:nvPr>
            <p:ph type="title"/>
          </p:nvPr>
        </p:nvSpPr>
        <p:spPr/>
        <p:txBody>
          <a:bodyPr/>
          <a:lstStyle/>
          <a:p>
            <a:pPr eaLnBrk="1" hangingPunct="1"/>
            <a:r>
              <a:rPr lang="en-US" altLang="en-US"/>
              <a:t>Three-dimensional case</a:t>
            </a:r>
          </a:p>
        </p:txBody>
      </p:sp>
      <p:sp>
        <p:nvSpPr>
          <p:cNvPr id="350211" name="Line 3"/>
          <p:cNvSpPr>
            <a:spLocks noChangeShapeType="1"/>
          </p:cNvSpPr>
          <p:nvPr/>
        </p:nvSpPr>
        <p:spPr bwMode="auto">
          <a:xfrm>
            <a:off x="5589588" y="5334000"/>
            <a:ext cx="2335212" cy="176213"/>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50212" name="Line 4"/>
          <p:cNvSpPr>
            <a:spLocks noChangeShapeType="1"/>
          </p:cNvSpPr>
          <p:nvPr/>
        </p:nvSpPr>
        <p:spPr bwMode="auto">
          <a:xfrm flipH="1">
            <a:off x="4748213" y="5334000"/>
            <a:ext cx="841375" cy="1241425"/>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50213" name="Line 5"/>
          <p:cNvSpPr>
            <a:spLocks noChangeShapeType="1"/>
          </p:cNvSpPr>
          <p:nvPr/>
        </p:nvSpPr>
        <p:spPr bwMode="auto">
          <a:xfrm flipV="1">
            <a:off x="5589588" y="3200400"/>
            <a:ext cx="0" cy="213360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50214" name="AutoShape 6"/>
          <p:cNvSpPr>
            <a:spLocks noChangeArrowheads="1"/>
          </p:cNvSpPr>
          <p:nvPr/>
        </p:nvSpPr>
        <p:spPr bwMode="auto">
          <a:xfrm rot="-973554">
            <a:off x="4622800" y="3522663"/>
            <a:ext cx="2590800" cy="2362200"/>
          </a:xfrm>
          <a:prstGeom prst="triangle">
            <a:avLst>
              <a:gd name="adj" fmla="val 50000"/>
            </a:avLst>
          </a:prstGeom>
          <a:solidFill>
            <a:schemeClr val="accent1">
              <a:alpha val="50195"/>
            </a:schemeClr>
          </a:solidFill>
          <a:ln w="9525">
            <a:solidFill>
              <a:schemeClr val="tx1"/>
            </a:solidFill>
            <a:miter lim="800000"/>
            <a:headEnd/>
            <a:tailEnd/>
          </a:ln>
        </p:spPr>
        <p:txBody>
          <a:bodyPr wrap="none" anchor="ct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latin typeface="Arial" panose="020B0604020202020204" pitchFamily="34" charset="0"/>
            </a:endParaRPr>
          </a:p>
        </p:txBody>
      </p:sp>
      <p:sp>
        <p:nvSpPr>
          <p:cNvPr id="350215" name="Text Box 7"/>
          <p:cNvSpPr txBox="1">
            <a:spLocks noChangeArrowheads="1"/>
          </p:cNvSpPr>
          <p:nvPr/>
        </p:nvSpPr>
        <p:spPr bwMode="auto">
          <a:xfrm>
            <a:off x="7418388" y="5029200"/>
            <a:ext cx="3365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ctr" eaLnBrk="1" hangingPunct="1"/>
            <a:r>
              <a:rPr lang="en-US" altLang="en-US" sz="2400" i="1">
                <a:latin typeface="Times New Roman" panose="02020603050405020304" pitchFamily="18" charset="0"/>
              </a:rPr>
              <a:t>a</a:t>
            </a:r>
          </a:p>
        </p:txBody>
      </p:sp>
      <p:sp>
        <p:nvSpPr>
          <p:cNvPr id="350216" name="Text Box 8"/>
          <p:cNvSpPr txBox="1">
            <a:spLocks noChangeArrowheads="1"/>
          </p:cNvSpPr>
          <p:nvPr/>
        </p:nvSpPr>
        <p:spPr bwMode="auto">
          <a:xfrm>
            <a:off x="4675188" y="5943600"/>
            <a:ext cx="3365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ctr" eaLnBrk="1" hangingPunct="1"/>
            <a:r>
              <a:rPr lang="en-US" altLang="en-US" sz="2400" i="1">
                <a:latin typeface="Times New Roman" panose="02020603050405020304" pitchFamily="18" charset="0"/>
              </a:rPr>
              <a:t>b</a:t>
            </a:r>
          </a:p>
        </p:txBody>
      </p:sp>
      <p:sp>
        <p:nvSpPr>
          <p:cNvPr id="350217" name="Text Box 9"/>
          <p:cNvSpPr txBox="1">
            <a:spLocks noChangeArrowheads="1"/>
          </p:cNvSpPr>
          <p:nvPr/>
        </p:nvSpPr>
        <p:spPr bwMode="auto">
          <a:xfrm>
            <a:off x="5589588" y="3276600"/>
            <a:ext cx="3190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ctr" eaLnBrk="1" hangingPunct="1"/>
            <a:r>
              <a:rPr lang="en-US" altLang="en-US" sz="2400" i="1">
                <a:latin typeface="Times New Roman" panose="02020603050405020304" pitchFamily="18" charset="0"/>
              </a:rPr>
              <a:t>c</a:t>
            </a:r>
          </a:p>
        </p:txBody>
      </p:sp>
      <p:sp>
        <p:nvSpPr>
          <p:cNvPr id="350218" name="Rectangle 10"/>
          <p:cNvSpPr>
            <a:spLocks noChangeArrowheads="1"/>
          </p:cNvSpPr>
          <p:nvPr/>
        </p:nvSpPr>
        <p:spPr bwMode="auto">
          <a:xfrm>
            <a:off x="685800" y="1905000"/>
            <a:ext cx="7848600" cy="1371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spcBef>
                <a:spcPct val="20000"/>
              </a:spcBef>
              <a:buFontTx/>
              <a:buChar char="•"/>
            </a:pPr>
            <a:r>
              <a:rPr lang="en-US" altLang="en-US" sz="3200">
                <a:latin typeface="Times New Roman" panose="02020603050405020304" pitchFamily="18" charset="0"/>
              </a:rPr>
              <a:t>When the distributions have 3 point masses, the space becomes two-dimensional and has a triangular shape</a:t>
            </a:r>
          </a:p>
          <a:p>
            <a:pPr eaLnBrk="1" hangingPunct="1">
              <a:spcBef>
                <a:spcPct val="20000"/>
              </a:spcBef>
              <a:buFontTx/>
              <a:buChar char="•"/>
            </a:pPr>
            <a:endParaRPr lang="en-US" altLang="en-US" sz="3200">
              <a:latin typeface="Times New Roman" panose="02020603050405020304" pitchFamily="18" charset="0"/>
            </a:endParaRPr>
          </a:p>
          <a:p>
            <a:pPr eaLnBrk="1" hangingPunct="1">
              <a:buFontTx/>
              <a:buChar char="•"/>
            </a:pPr>
            <a:r>
              <a:rPr lang="en-US" altLang="en-US" sz="3200">
                <a:latin typeface="Times New Roman" panose="02020603050405020304" pitchFamily="18" charset="0"/>
              </a:rPr>
              <a:t>The points on this </a:t>
            </a:r>
          </a:p>
          <a:p>
            <a:pPr eaLnBrk="1" hangingPunct="1"/>
            <a:r>
              <a:rPr lang="en-US" altLang="en-US" sz="3200">
                <a:latin typeface="Times New Roman" panose="02020603050405020304" pitchFamily="18" charset="0"/>
              </a:rPr>
              <a:t>	surface are those </a:t>
            </a:r>
          </a:p>
          <a:p>
            <a:pPr eaLnBrk="1" hangingPunct="1"/>
            <a:r>
              <a:rPr lang="en-US" altLang="en-US" sz="3200">
                <a:latin typeface="Times New Roman" panose="02020603050405020304" pitchFamily="18" charset="0"/>
              </a:rPr>
              <a:t>	whose coordinates</a:t>
            </a:r>
          </a:p>
          <a:p>
            <a:pPr eaLnBrk="1" hangingPunct="1"/>
            <a:r>
              <a:rPr lang="en-US" altLang="en-US" sz="3200">
                <a:latin typeface="Times New Roman" panose="02020603050405020304" pitchFamily="18" charset="0"/>
              </a:rPr>
              <a:t>	add to one</a:t>
            </a:r>
          </a:p>
          <a:p>
            <a:pPr eaLnBrk="1" hangingPunct="1">
              <a:spcBef>
                <a:spcPct val="20000"/>
              </a:spcBef>
            </a:pPr>
            <a:endParaRPr lang="en-US" altLang="en-US" sz="3200">
              <a:latin typeface="Times New Roman" panose="02020603050405020304" pitchFamily="18" charset="0"/>
            </a:endParaRPr>
          </a:p>
          <a:p>
            <a:pPr eaLnBrk="1" hangingPunct="1">
              <a:spcBef>
                <a:spcPct val="20000"/>
              </a:spcBef>
              <a:buFontTx/>
              <a:buChar char="•"/>
            </a:pPr>
            <a:endParaRPr lang="en-US" altLang="en-US" sz="3200">
              <a:latin typeface="Times New Roman" panose="02020603050405020304" pitchFamily="18" charset="0"/>
            </a:endParaRPr>
          </a:p>
        </p:txBody>
      </p:sp>
      <p:sp>
        <p:nvSpPr>
          <p:cNvPr id="944139" name="Rectangle 11"/>
          <p:cNvSpPr>
            <a:spLocks noChangeArrowheads="1"/>
          </p:cNvSpPr>
          <p:nvPr/>
        </p:nvSpPr>
        <p:spPr bwMode="auto">
          <a:xfrm>
            <a:off x="7010400" y="5486400"/>
            <a:ext cx="1066800" cy="381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spcBef>
                <a:spcPct val="20000"/>
              </a:spcBef>
            </a:pPr>
            <a:r>
              <a:rPr lang="en-US" altLang="en-US" sz="2400">
                <a:latin typeface="Times New Roman" panose="02020603050405020304" pitchFamily="18" charset="0"/>
              </a:rPr>
              <a:t>(1,0,0)</a:t>
            </a:r>
          </a:p>
        </p:txBody>
      </p:sp>
      <p:sp>
        <p:nvSpPr>
          <p:cNvPr id="944140" name="Rectangle 12"/>
          <p:cNvSpPr>
            <a:spLocks noChangeArrowheads="1"/>
          </p:cNvSpPr>
          <p:nvPr/>
        </p:nvSpPr>
        <p:spPr bwMode="auto">
          <a:xfrm>
            <a:off x="4572000" y="3352800"/>
            <a:ext cx="1066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spcBef>
                <a:spcPct val="20000"/>
              </a:spcBef>
            </a:pPr>
            <a:r>
              <a:rPr lang="en-US" altLang="en-US" sz="2400">
                <a:latin typeface="Times New Roman" panose="02020603050405020304" pitchFamily="18" charset="0"/>
              </a:rPr>
              <a:t>(0,0,1)</a:t>
            </a:r>
          </a:p>
        </p:txBody>
      </p:sp>
      <p:sp>
        <p:nvSpPr>
          <p:cNvPr id="944141" name="Rectangle 13"/>
          <p:cNvSpPr>
            <a:spLocks noChangeArrowheads="1"/>
          </p:cNvSpPr>
          <p:nvPr/>
        </p:nvSpPr>
        <p:spPr bwMode="auto">
          <a:xfrm>
            <a:off x="4953000" y="6096000"/>
            <a:ext cx="10668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spcBef>
                <a:spcPct val="20000"/>
              </a:spcBef>
            </a:pPr>
            <a:r>
              <a:rPr lang="en-US" altLang="en-US" sz="2400">
                <a:latin typeface="Times New Roman" panose="02020603050405020304" pitchFamily="18" charset="0"/>
              </a:rPr>
              <a:t>(0,1,0)</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944139">
                                            <p:txEl>
                                              <p:pRg st="0" end="0"/>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499"/>
                                          </p:stCondLst>
                                        </p:cTn>
                                        <p:tgtEl>
                                          <p:spTgt spid="944141">
                                            <p:txEl>
                                              <p:pRg st="0" end="0"/>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499"/>
                                          </p:stCondLst>
                                        </p:cTn>
                                        <p:tgtEl>
                                          <p:spTgt spid="944140">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44139" grpId="0" build="p" autoUpdateAnimBg="0"/>
      <p:bldP spid="944140" grpId="0" build="p" autoUpdateAnimBg="0"/>
      <p:bldP spid="944141" grpId="0" build="p" autoUpdateAnimBg="0"/>
    </p:bldLst>
  </p:timing>
</p:sld>
</file>

<file path=ppt/slides/slide4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1234" name="Rectangle 2"/>
          <p:cNvSpPr>
            <a:spLocks noGrp="1" noChangeArrowheads="1"/>
          </p:cNvSpPr>
          <p:nvPr>
            <p:ph type="title"/>
          </p:nvPr>
        </p:nvSpPr>
        <p:spPr/>
        <p:txBody>
          <a:bodyPr/>
          <a:lstStyle/>
          <a:p>
            <a:pPr eaLnBrk="1" hangingPunct="1"/>
            <a:r>
              <a:rPr lang="en-US" altLang="en-US"/>
              <a:t>Simplex</a:t>
            </a:r>
          </a:p>
        </p:txBody>
      </p:sp>
      <p:sp>
        <p:nvSpPr>
          <p:cNvPr id="351235" name="Rectangle 3"/>
          <p:cNvSpPr>
            <a:spLocks noGrp="1" noChangeArrowheads="1"/>
          </p:cNvSpPr>
          <p:nvPr>
            <p:ph type="body" idx="1"/>
          </p:nvPr>
        </p:nvSpPr>
        <p:spPr>
          <a:xfrm>
            <a:off x="685800" y="1981200"/>
            <a:ext cx="8077200" cy="4114800"/>
          </a:xfrm>
        </p:spPr>
        <p:txBody>
          <a:bodyPr/>
          <a:lstStyle/>
          <a:p>
            <a:pPr eaLnBrk="1" hangingPunct="1"/>
            <a:r>
              <a:rPr lang="en-US" altLang="en-US"/>
              <a:t>For discrete distributions with </a:t>
            </a:r>
            <a:r>
              <a:rPr lang="en-US" altLang="en-US" i="1"/>
              <a:t>n</a:t>
            </a:r>
            <a:r>
              <a:rPr lang="en-US" altLang="en-US"/>
              <a:t> masses, the space, called a </a:t>
            </a:r>
            <a:r>
              <a:rPr lang="en-US" altLang="en-US" i="1">
                <a:solidFill>
                  <a:srgbClr val="FF0000"/>
                </a:solidFill>
              </a:rPr>
              <a:t>simplex</a:t>
            </a:r>
            <a:r>
              <a:rPr lang="en-US" altLang="en-US"/>
              <a:t>, has (</a:t>
            </a:r>
            <a:r>
              <a:rPr lang="en-US" altLang="en-US" i="1"/>
              <a:t>n</a:t>
            </a:r>
            <a:r>
              <a:rPr lang="en-US" altLang="en-US" i="1">
                <a:sym typeface="Symbol" panose="05050102010706020507" pitchFamily="18" charset="2"/>
              </a:rPr>
              <a:t></a:t>
            </a:r>
            <a:r>
              <a:rPr lang="en-US" altLang="en-US"/>
              <a:t>1)-dimensions</a:t>
            </a:r>
          </a:p>
          <a:p>
            <a:pPr eaLnBrk="1" hangingPunct="1"/>
            <a:endParaRPr lang="en-US" altLang="en-US" sz="1400"/>
          </a:p>
          <a:p>
            <a:pPr eaLnBrk="1" hangingPunct="1"/>
            <a:r>
              <a:rPr lang="en-US" altLang="en-US"/>
              <a:t>One degree of freedom is lost to the constraint that probabilities sum to one</a:t>
            </a:r>
          </a:p>
          <a:p>
            <a:pPr eaLnBrk="1" hangingPunct="1"/>
            <a:endParaRPr lang="en-US" altLang="en-US" sz="1400" i="1">
              <a:solidFill>
                <a:srgbClr val="FF0000"/>
              </a:solidFill>
            </a:endParaRPr>
          </a:p>
          <a:p>
            <a:pPr eaLnBrk="1" hangingPunct="1"/>
            <a:r>
              <a:rPr lang="en-US" altLang="en-US"/>
              <a:t>For the continuous case, the space becomes infinite-dimensional, or you could be content to use discrete approximations</a:t>
            </a:r>
          </a:p>
        </p:txBody>
      </p:sp>
    </p:spTree>
  </p:cSld>
  <p:clrMapOvr>
    <a:masterClrMapping/>
  </p:clrMapOvr>
</p:sld>
</file>

<file path=ppt/slides/slide475.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grpSp>
        <p:nvGrpSpPr>
          <p:cNvPr id="352258" name="Group 2"/>
          <p:cNvGrpSpPr>
            <a:grpSpLocks/>
          </p:cNvGrpSpPr>
          <p:nvPr/>
        </p:nvGrpSpPr>
        <p:grpSpPr bwMode="auto">
          <a:xfrm>
            <a:off x="152400" y="2819400"/>
            <a:ext cx="1673225" cy="1812925"/>
            <a:chOff x="-432" y="2688"/>
            <a:chExt cx="1054" cy="1142"/>
          </a:xfrm>
        </p:grpSpPr>
        <p:sp>
          <p:nvSpPr>
            <p:cNvPr id="352419" name="Line 3"/>
            <p:cNvSpPr>
              <a:spLocks noChangeShapeType="1"/>
            </p:cNvSpPr>
            <p:nvPr/>
          </p:nvSpPr>
          <p:spPr bwMode="auto">
            <a:xfrm>
              <a:off x="-102" y="3419"/>
              <a:ext cx="724" cy="58"/>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52420" name="Line 4"/>
            <p:cNvSpPr>
              <a:spLocks noChangeShapeType="1"/>
            </p:cNvSpPr>
            <p:nvPr/>
          </p:nvSpPr>
          <p:spPr bwMode="auto">
            <a:xfrm flipH="1">
              <a:off x="-363" y="3419"/>
              <a:ext cx="261" cy="411"/>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52421" name="Line 5"/>
            <p:cNvSpPr>
              <a:spLocks noChangeShapeType="1"/>
            </p:cNvSpPr>
            <p:nvPr/>
          </p:nvSpPr>
          <p:spPr bwMode="auto">
            <a:xfrm flipV="1">
              <a:off x="-102" y="2712"/>
              <a:ext cx="0" cy="70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52422" name="AutoShape 6"/>
            <p:cNvSpPr>
              <a:spLocks noChangeArrowheads="1"/>
            </p:cNvSpPr>
            <p:nvPr/>
          </p:nvSpPr>
          <p:spPr bwMode="auto">
            <a:xfrm rot="-973554">
              <a:off x="-402" y="2819"/>
              <a:ext cx="803" cy="782"/>
            </a:xfrm>
            <a:prstGeom prst="triangle">
              <a:avLst>
                <a:gd name="adj" fmla="val 50000"/>
              </a:avLst>
            </a:prstGeom>
            <a:solidFill>
              <a:schemeClr val="accent1">
                <a:alpha val="50195"/>
              </a:schemeClr>
            </a:solidFill>
            <a:ln w="9525">
              <a:solidFill>
                <a:schemeClr val="tx1"/>
              </a:solidFill>
              <a:miter lim="800000"/>
              <a:headEnd/>
              <a:tailEnd/>
            </a:ln>
          </p:spPr>
          <p:txBody>
            <a:bodyPr wrap="none" anchor="ct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latin typeface="Arial" panose="020B0604020202020204" pitchFamily="34" charset="0"/>
              </a:endParaRPr>
            </a:p>
          </p:txBody>
        </p:sp>
        <p:sp>
          <p:nvSpPr>
            <p:cNvPr id="352423" name="Text Box 7"/>
            <p:cNvSpPr txBox="1">
              <a:spLocks noChangeArrowheads="1"/>
            </p:cNvSpPr>
            <p:nvPr/>
          </p:nvSpPr>
          <p:spPr bwMode="auto">
            <a:xfrm>
              <a:off x="419" y="3269"/>
              <a:ext cx="196"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ctr" eaLnBrk="1" hangingPunct="1"/>
              <a:r>
                <a:rPr lang="en-US" altLang="en-US" sz="2000" i="1">
                  <a:latin typeface="Times New Roman" panose="02020603050405020304" pitchFamily="18" charset="0"/>
                </a:rPr>
                <a:t>a</a:t>
              </a:r>
            </a:p>
          </p:txBody>
        </p:sp>
        <p:sp>
          <p:nvSpPr>
            <p:cNvPr id="352424" name="Text Box 8"/>
            <p:cNvSpPr txBox="1">
              <a:spLocks noChangeArrowheads="1"/>
            </p:cNvSpPr>
            <p:nvPr/>
          </p:nvSpPr>
          <p:spPr bwMode="auto">
            <a:xfrm>
              <a:off x="-432" y="3572"/>
              <a:ext cx="196"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ctr" eaLnBrk="1" hangingPunct="1"/>
              <a:r>
                <a:rPr lang="en-US" altLang="en-US" sz="2000" i="1">
                  <a:latin typeface="Times New Roman" panose="02020603050405020304" pitchFamily="18" charset="0"/>
                </a:rPr>
                <a:t>b</a:t>
              </a:r>
            </a:p>
          </p:txBody>
        </p:sp>
        <p:sp>
          <p:nvSpPr>
            <p:cNvPr id="352425" name="Text Box 9"/>
            <p:cNvSpPr txBox="1">
              <a:spLocks noChangeArrowheads="1"/>
            </p:cNvSpPr>
            <p:nvPr/>
          </p:nvSpPr>
          <p:spPr bwMode="auto">
            <a:xfrm>
              <a:off x="-115" y="2688"/>
              <a:ext cx="187"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ctr" eaLnBrk="1" hangingPunct="1"/>
              <a:r>
                <a:rPr lang="en-US" altLang="en-US" sz="2000" i="1">
                  <a:latin typeface="Times New Roman" panose="02020603050405020304" pitchFamily="18" charset="0"/>
                </a:rPr>
                <a:t>c</a:t>
              </a:r>
            </a:p>
          </p:txBody>
        </p:sp>
      </p:grpSp>
      <p:grpSp>
        <p:nvGrpSpPr>
          <p:cNvPr id="3" name="Group 10"/>
          <p:cNvGrpSpPr>
            <a:grpSpLocks/>
          </p:cNvGrpSpPr>
          <p:nvPr/>
        </p:nvGrpSpPr>
        <p:grpSpPr bwMode="auto">
          <a:xfrm>
            <a:off x="838200" y="0"/>
            <a:ext cx="7620000" cy="8202613"/>
            <a:chOff x="480" y="113"/>
            <a:chExt cx="4800" cy="5167"/>
          </a:xfrm>
        </p:grpSpPr>
        <p:sp>
          <p:nvSpPr>
            <p:cNvPr id="352382" name="AutoShape 11"/>
            <p:cNvSpPr>
              <a:spLocks noChangeArrowheads="1"/>
            </p:cNvSpPr>
            <p:nvPr/>
          </p:nvSpPr>
          <p:spPr bwMode="auto">
            <a:xfrm rot="7238259">
              <a:off x="1128" y="1271"/>
              <a:ext cx="4320" cy="3696"/>
            </a:xfrm>
            <a:prstGeom prst="triangle">
              <a:avLst>
                <a:gd name="adj" fmla="val 50000"/>
              </a:avLst>
            </a:prstGeom>
            <a:solidFill>
              <a:schemeClr val="accent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latin typeface="Arial" panose="020B0604020202020204" pitchFamily="34" charset="0"/>
              </a:endParaRPr>
            </a:p>
          </p:txBody>
        </p:sp>
        <p:grpSp>
          <p:nvGrpSpPr>
            <p:cNvPr id="352383" name="Group 12"/>
            <p:cNvGrpSpPr>
              <a:grpSpLocks/>
            </p:cNvGrpSpPr>
            <p:nvPr/>
          </p:nvGrpSpPr>
          <p:grpSpPr bwMode="auto">
            <a:xfrm rot="7238259">
              <a:off x="1125" y="1266"/>
              <a:ext cx="4332" cy="3696"/>
              <a:chOff x="708" y="288"/>
              <a:chExt cx="4332" cy="3696"/>
            </a:xfrm>
          </p:grpSpPr>
          <p:sp>
            <p:nvSpPr>
              <p:cNvPr id="352408" name="Line 13"/>
              <p:cNvSpPr>
                <a:spLocks noChangeShapeType="1"/>
              </p:cNvSpPr>
              <p:nvPr/>
            </p:nvSpPr>
            <p:spPr bwMode="auto">
              <a:xfrm>
                <a:off x="708" y="3984"/>
                <a:ext cx="4332" cy="0"/>
              </a:xfrm>
              <a:prstGeom prst="line">
                <a:avLst/>
              </a:prstGeom>
              <a:noFill/>
              <a:ln w="9525">
                <a:solidFill>
                  <a:schemeClr val="bg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52409" name="Line 14"/>
              <p:cNvSpPr>
                <a:spLocks noChangeShapeType="1"/>
              </p:cNvSpPr>
              <p:nvPr/>
            </p:nvSpPr>
            <p:spPr bwMode="auto">
              <a:xfrm>
                <a:off x="708" y="288"/>
                <a:ext cx="4332" cy="0"/>
              </a:xfrm>
              <a:prstGeom prst="line">
                <a:avLst/>
              </a:prstGeom>
              <a:noFill/>
              <a:ln w="9525">
                <a:solidFill>
                  <a:schemeClr val="bg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52410" name="Line 15"/>
              <p:cNvSpPr>
                <a:spLocks noChangeShapeType="1"/>
              </p:cNvSpPr>
              <p:nvPr/>
            </p:nvSpPr>
            <p:spPr bwMode="auto">
              <a:xfrm>
                <a:off x="708" y="657"/>
                <a:ext cx="4332" cy="0"/>
              </a:xfrm>
              <a:prstGeom prst="line">
                <a:avLst/>
              </a:prstGeom>
              <a:noFill/>
              <a:ln w="9525">
                <a:solidFill>
                  <a:schemeClr val="bg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52411" name="Line 16"/>
              <p:cNvSpPr>
                <a:spLocks noChangeShapeType="1"/>
              </p:cNvSpPr>
              <p:nvPr/>
            </p:nvSpPr>
            <p:spPr bwMode="auto">
              <a:xfrm>
                <a:off x="708" y="1027"/>
                <a:ext cx="4332" cy="0"/>
              </a:xfrm>
              <a:prstGeom prst="line">
                <a:avLst/>
              </a:prstGeom>
              <a:noFill/>
              <a:ln w="9525">
                <a:solidFill>
                  <a:schemeClr val="bg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52412" name="Line 17"/>
              <p:cNvSpPr>
                <a:spLocks noChangeShapeType="1"/>
              </p:cNvSpPr>
              <p:nvPr/>
            </p:nvSpPr>
            <p:spPr bwMode="auto">
              <a:xfrm>
                <a:off x="708" y="1396"/>
                <a:ext cx="4332" cy="0"/>
              </a:xfrm>
              <a:prstGeom prst="line">
                <a:avLst/>
              </a:prstGeom>
              <a:noFill/>
              <a:ln w="9525">
                <a:solidFill>
                  <a:schemeClr val="bg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52413" name="Line 18"/>
              <p:cNvSpPr>
                <a:spLocks noChangeShapeType="1"/>
              </p:cNvSpPr>
              <p:nvPr/>
            </p:nvSpPr>
            <p:spPr bwMode="auto">
              <a:xfrm>
                <a:off x="708" y="1766"/>
                <a:ext cx="4332" cy="0"/>
              </a:xfrm>
              <a:prstGeom prst="line">
                <a:avLst/>
              </a:prstGeom>
              <a:noFill/>
              <a:ln w="9525">
                <a:solidFill>
                  <a:schemeClr val="bg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52414" name="Line 19"/>
              <p:cNvSpPr>
                <a:spLocks noChangeShapeType="1"/>
              </p:cNvSpPr>
              <p:nvPr/>
            </p:nvSpPr>
            <p:spPr bwMode="auto">
              <a:xfrm>
                <a:off x="708" y="2136"/>
                <a:ext cx="4332" cy="0"/>
              </a:xfrm>
              <a:prstGeom prst="line">
                <a:avLst/>
              </a:prstGeom>
              <a:noFill/>
              <a:ln w="9525">
                <a:solidFill>
                  <a:schemeClr val="bg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52415" name="Line 20"/>
              <p:cNvSpPr>
                <a:spLocks noChangeShapeType="1"/>
              </p:cNvSpPr>
              <p:nvPr/>
            </p:nvSpPr>
            <p:spPr bwMode="auto">
              <a:xfrm>
                <a:off x="708" y="2505"/>
                <a:ext cx="4332" cy="0"/>
              </a:xfrm>
              <a:prstGeom prst="line">
                <a:avLst/>
              </a:prstGeom>
              <a:noFill/>
              <a:ln w="9525">
                <a:solidFill>
                  <a:schemeClr val="bg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52416" name="Line 21"/>
              <p:cNvSpPr>
                <a:spLocks noChangeShapeType="1"/>
              </p:cNvSpPr>
              <p:nvPr/>
            </p:nvSpPr>
            <p:spPr bwMode="auto">
              <a:xfrm>
                <a:off x="708" y="2875"/>
                <a:ext cx="4332" cy="0"/>
              </a:xfrm>
              <a:prstGeom prst="line">
                <a:avLst/>
              </a:prstGeom>
              <a:noFill/>
              <a:ln w="9525">
                <a:solidFill>
                  <a:schemeClr val="bg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52417" name="Line 22"/>
              <p:cNvSpPr>
                <a:spLocks noChangeShapeType="1"/>
              </p:cNvSpPr>
              <p:nvPr/>
            </p:nvSpPr>
            <p:spPr bwMode="auto">
              <a:xfrm>
                <a:off x="708" y="3614"/>
                <a:ext cx="4332" cy="0"/>
              </a:xfrm>
              <a:prstGeom prst="line">
                <a:avLst/>
              </a:prstGeom>
              <a:noFill/>
              <a:ln w="9525">
                <a:solidFill>
                  <a:schemeClr val="bg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52418" name="Line 23"/>
              <p:cNvSpPr>
                <a:spLocks noChangeShapeType="1"/>
              </p:cNvSpPr>
              <p:nvPr/>
            </p:nvSpPr>
            <p:spPr bwMode="auto">
              <a:xfrm>
                <a:off x="708" y="3244"/>
                <a:ext cx="4332" cy="0"/>
              </a:xfrm>
              <a:prstGeom prst="line">
                <a:avLst/>
              </a:prstGeom>
              <a:noFill/>
              <a:ln w="9525">
                <a:solidFill>
                  <a:schemeClr val="bg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352384" name="Text Box 24"/>
            <p:cNvSpPr txBox="1">
              <a:spLocks noChangeArrowheads="1"/>
            </p:cNvSpPr>
            <p:nvPr/>
          </p:nvSpPr>
          <p:spPr bwMode="auto">
            <a:xfrm rot="-15842">
              <a:off x="480" y="4001"/>
              <a:ext cx="212"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ctr" eaLnBrk="1" hangingPunct="1"/>
              <a:r>
                <a:rPr lang="en-US" altLang="en-US" sz="2400">
                  <a:latin typeface="Times New Roman" panose="02020603050405020304" pitchFamily="18" charset="0"/>
                </a:rPr>
                <a:t>0</a:t>
              </a:r>
            </a:p>
          </p:txBody>
        </p:sp>
        <p:sp>
          <p:nvSpPr>
            <p:cNvPr id="352385" name="Text Box 25"/>
            <p:cNvSpPr txBox="1">
              <a:spLocks noChangeArrowheads="1"/>
            </p:cNvSpPr>
            <p:nvPr/>
          </p:nvSpPr>
          <p:spPr bwMode="auto">
            <a:xfrm rot="-26975">
              <a:off x="4684" y="4010"/>
              <a:ext cx="356"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ctr" eaLnBrk="1" hangingPunct="1"/>
              <a:r>
                <a:rPr lang="en-US" altLang="en-US" sz="2400">
                  <a:latin typeface="Times New Roman" panose="02020603050405020304" pitchFamily="18" charset="0"/>
                </a:rPr>
                <a:t>1.0</a:t>
              </a:r>
            </a:p>
          </p:txBody>
        </p:sp>
        <p:sp>
          <p:nvSpPr>
            <p:cNvPr id="352386" name="Text Box 26"/>
            <p:cNvSpPr txBox="1">
              <a:spLocks noChangeArrowheads="1"/>
            </p:cNvSpPr>
            <p:nvPr/>
          </p:nvSpPr>
          <p:spPr bwMode="auto">
            <a:xfrm rot="-26975">
              <a:off x="2971" y="4001"/>
              <a:ext cx="356"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ctr" eaLnBrk="1" hangingPunct="1"/>
              <a:r>
                <a:rPr lang="en-US" altLang="en-US" sz="2400">
                  <a:latin typeface="Times New Roman" panose="02020603050405020304" pitchFamily="18" charset="0"/>
                </a:rPr>
                <a:t>0.6</a:t>
              </a:r>
            </a:p>
          </p:txBody>
        </p:sp>
        <p:sp>
          <p:nvSpPr>
            <p:cNvPr id="352387" name="Text Box 27"/>
            <p:cNvSpPr txBox="1">
              <a:spLocks noChangeArrowheads="1"/>
            </p:cNvSpPr>
            <p:nvPr/>
          </p:nvSpPr>
          <p:spPr bwMode="auto">
            <a:xfrm rot="-26975">
              <a:off x="4256" y="4008"/>
              <a:ext cx="356"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ctr" eaLnBrk="1" hangingPunct="1"/>
              <a:r>
                <a:rPr lang="en-US" altLang="en-US" sz="2400">
                  <a:latin typeface="Times New Roman" panose="02020603050405020304" pitchFamily="18" charset="0"/>
                </a:rPr>
                <a:t>0.9</a:t>
              </a:r>
            </a:p>
          </p:txBody>
        </p:sp>
        <p:sp>
          <p:nvSpPr>
            <p:cNvPr id="352388" name="Text Box 28"/>
            <p:cNvSpPr txBox="1">
              <a:spLocks noChangeArrowheads="1"/>
            </p:cNvSpPr>
            <p:nvPr/>
          </p:nvSpPr>
          <p:spPr bwMode="auto">
            <a:xfrm rot="-26975">
              <a:off x="3828" y="4006"/>
              <a:ext cx="356"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ctr" eaLnBrk="1" hangingPunct="1"/>
              <a:r>
                <a:rPr lang="en-US" altLang="en-US" sz="2400">
                  <a:latin typeface="Times New Roman" panose="02020603050405020304" pitchFamily="18" charset="0"/>
                </a:rPr>
                <a:t>0.8</a:t>
              </a:r>
            </a:p>
          </p:txBody>
        </p:sp>
        <p:sp>
          <p:nvSpPr>
            <p:cNvPr id="352389" name="Text Box 29"/>
            <p:cNvSpPr txBox="1">
              <a:spLocks noChangeArrowheads="1"/>
            </p:cNvSpPr>
            <p:nvPr/>
          </p:nvSpPr>
          <p:spPr bwMode="auto">
            <a:xfrm rot="-26975">
              <a:off x="3400" y="4004"/>
              <a:ext cx="356"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ctr" eaLnBrk="1" hangingPunct="1"/>
              <a:r>
                <a:rPr lang="en-US" altLang="en-US" sz="2400">
                  <a:latin typeface="Times New Roman" panose="02020603050405020304" pitchFamily="18" charset="0"/>
                </a:rPr>
                <a:t>0.7</a:t>
              </a:r>
            </a:p>
          </p:txBody>
        </p:sp>
        <p:sp>
          <p:nvSpPr>
            <p:cNvPr id="352390" name="Text Box 30"/>
            <p:cNvSpPr txBox="1">
              <a:spLocks noChangeArrowheads="1"/>
            </p:cNvSpPr>
            <p:nvPr/>
          </p:nvSpPr>
          <p:spPr bwMode="auto">
            <a:xfrm rot="-26975">
              <a:off x="2542" y="4000"/>
              <a:ext cx="356"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ctr" eaLnBrk="1" hangingPunct="1"/>
              <a:r>
                <a:rPr lang="en-US" altLang="en-US" sz="2400">
                  <a:latin typeface="Times New Roman" panose="02020603050405020304" pitchFamily="18" charset="0"/>
                </a:rPr>
                <a:t>0.5</a:t>
              </a:r>
            </a:p>
          </p:txBody>
        </p:sp>
        <p:sp>
          <p:nvSpPr>
            <p:cNvPr id="352391" name="Text Box 31"/>
            <p:cNvSpPr txBox="1">
              <a:spLocks noChangeArrowheads="1"/>
            </p:cNvSpPr>
            <p:nvPr/>
          </p:nvSpPr>
          <p:spPr bwMode="auto">
            <a:xfrm rot="-26975">
              <a:off x="2115" y="3997"/>
              <a:ext cx="356"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ctr" eaLnBrk="1" hangingPunct="1"/>
              <a:r>
                <a:rPr lang="en-US" altLang="en-US" sz="2400">
                  <a:latin typeface="Times New Roman" panose="02020603050405020304" pitchFamily="18" charset="0"/>
                </a:rPr>
                <a:t>0.4</a:t>
              </a:r>
            </a:p>
          </p:txBody>
        </p:sp>
        <p:sp>
          <p:nvSpPr>
            <p:cNvPr id="352392" name="Text Box 32"/>
            <p:cNvSpPr txBox="1">
              <a:spLocks noChangeArrowheads="1"/>
            </p:cNvSpPr>
            <p:nvPr/>
          </p:nvSpPr>
          <p:spPr bwMode="auto">
            <a:xfrm rot="-26975">
              <a:off x="1686" y="3996"/>
              <a:ext cx="356"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ctr" eaLnBrk="1" hangingPunct="1"/>
              <a:r>
                <a:rPr lang="en-US" altLang="en-US" sz="2400">
                  <a:latin typeface="Times New Roman" panose="02020603050405020304" pitchFamily="18" charset="0"/>
                </a:rPr>
                <a:t>0.3</a:t>
              </a:r>
            </a:p>
          </p:txBody>
        </p:sp>
        <p:sp>
          <p:nvSpPr>
            <p:cNvPr id="352393" name="Text Box 33"/>
            <p:cNvSpPr txBox="1">
              <a:spLocks noChangeArrowheads="1"/>
            </p:cNvSpPr>
            <p:nvPr/>
          </p:nvSpPr>
          <p:spPr bwMode="auto">
            <a:xfrm rot="-26975">
              <a:off x="1258" y="3993"/>
              <a:ext cx="356"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ctr" eaLnBrk="1" hangingPunct="1"/>
              <a:r>
                <a:rPr lang="en-US" altLang="en-US" sz="2400">
                  <a:latin typeface="Times New Roman" panose="02020603050405020304" pitchFamily="18" charset="0"/>
                </a:rPr>
                <a:t>0.2</a:t>
              </a:r>
            </a:p>
          </p:txBody>
        </p:sp>
        <p:sp>
          <p:nvSpPr>
            <p:cNvPr id="352394" name="Text Box 34"/>
            <p:cNvSpPr txBox="1">
              <a:spLocks noChangeArrowheads="1"/>
            </p:cNvSpPr>
            <p:nvPr/>
          </p:nvSpPr>
          <p:spPr bwMode="auto">
            <a:xfrm rot="-26975">
              <a:off x="830" y="3991"/>
              <a:ext cx="356"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ctr" eaLnBrk="1" hangingPunct="1"/>
              <a:r>
                <a:rPr lang="en-US" altLang="en-US" sz="2400">
                  <a:latin typeface="Times New Roman" panose="02020603050405020304" pitchFamily="18" charset="0"/>
                </a:rPr>
                <a:t>0.1</a:t>
              </a:r>
            </a:p>
          </p:txBody>
        </p:sp>
        <p:sp>
          <p:nvSpPr>
            <p:cNvPr id="352395" name="Text Box 35"/>
            <p:cNvSpPr txBox="1">
              <a:spLocks noChangeArrowheads="1"/>
            </p:cNvSpPr>
            <p:nvPr/>
          </p:nvSpPr>
          <p:spPr bwMode="auto">
            <a:xfrm rot="6993" flipH="1">
              <a:off x="2736" y="113"/>
              <a:ext cx="212"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ctr" eaLnBrk="1" hangingPunct="1"/>
              <a:r>
                <a:rPr lang="en-US" altLang="en-US" sz="2400">
                  <a:latin typeface="Times New Roman" panose="02020603050405020304" pitchFamily="18" charset="0"/>
                </a:rPr>
                <a:t>0</a:t>
              </a:r>
            </a:p>
          </p:txBody>
        </p:sp>
        <p:sp>
          <p:nvSpPr>
            <p:cNvPr id="352396" name="Text Box 36"/>
            <p:cNvSpPr txBox="1">
              <a:spLocks noChangeArrowheads="1"/>
            </p:cNvSpPr>
            <p:nvPr/>
          </p:nvSpPr>
          <p:spPr bwMode="auto">
            <a:xfrm rot="21596194" flipH="1">
              <a:off x="4828" y="3870"/>
              <a:ext cx="356"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ctr" eaLnBrk="1" hangingPunct="1"/>
              <a:r>
                <a:rPr lang="en-US" altLang="en-US" sz="2400">
                  <a:latin typeface="Times New Roman" panose="02020603050405020304" pitchFamily="18" charset="0"/>
                </a:rPr>
                <a:t>1.0</a:t>
              </a:r>
            </a:p>
          </p:txBody>
        </p:sp>
        <p:sp>
          <p:nvSpPr>
            <p:cNvPr id="352397" name="Text Box 37"/>
            <p:cNvSpPr txBox="1">
              <a:spLocks noChangeArrowheads="1"/>
            </p:cNvSpPr>
            <p:nvPr/>
          </p:nvSpPr>
          <p:spPr bwMode="auto">
            <a:xfrm rot="21596194" flipH="1">
              <a:off x="3999" y="2374"/>
              <a:ext cx="356"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ctr" eaLnBrk="1" hangingPunct="1"/>
              <a:r>
                <a:rPr lang="en-US" altLang="en-US" sz="2400">
                  <a:latin typeface="Times New Roman" panose="02020603050405020304" pitchFamily="18" charset="0"/>
                </a:rPr>
                <a:t>0.6</a:t>
              </a:r>
            </a:p>
          </p:txBody>
        </p:sp>
        <p:sp>
          <p:nvSpPr>
            <p:cNvPr id="352398" name="Text Box 38"/>
            <p:cNvSpPr txBox="1">
              <a:spLocks noChangeArrowheads="1"/>
            </p:cNvSpPr>
            <p:nvPr/>
          </p:nvSpPr>
          <p:spPr bwMode="auto">
            <a:xfrm rot="21596194" flipH="1">
              <a:off x="4621" y="3496"/>
              <a:ext cx="356"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ctr" eaLnBrk="1" hangingPunct="1"/>
              <a:r>
                <a:rPr lang="en-US" altLang="en-US" sz="2400">
                  <a:latin typeface="Times New Roman" panose="02020603050405020304" pitchFamily="18" charset="0"/>
                </a:rPr>
                <a:t>0.9</a:t>
              </a:r>
            </a:p>
          </p:txBody>
        </p:sp>
        <p:sp>
          <p:nvSpPr>
            <p:cNvPr id="352399" name="Text Box 39"/>
            <p:cNvSpPr txBox="1">
              <a:spLocks noChangeArrowheads="1"/>
            </p:cNvSpPr>
            <p:nvPr/>
          </p:nvSpPr>
          <p:spPr bwMode="auto">
            <a:xfrm rot="21596194" flipH="1">
              <a:off x="4414" y="3123"/>
              <a:ext cx="356"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ctr" eaLnBrk="1" hangingPunct="1"/>
              <a:r>
                <a:rPr lang="en-US" altLang="en-US" sz="2400">
                  <a:latin typeface="Times New Roman" panose="02020603050405020304" pitchFamily="18" charset="0"/>
                </a:rPr>
                <a:t>0.8</a:t>
              </a:r>
            </a:p>
          </p:txBody>
        </p:sp>
        <p:sp>
          <p:nvSpPr>
            <p:cNvPr id="352400" name="Text Box 40"/>
            <p:cNvSpPr txBox="1">
              <a:spLocks noChangeArrowheads="1"/>
            </p:cNvSpPr>
            <p:nvPr/>
          </p:nvSpPr>
          <p:spPr bwMode="auto">
            <a:xfrm rot="21596194" flipH="1">
              <a:off x="4207" y="2748"/>
              <a:ext cx="356"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ctr" eaLnBrk="1" hangingPunct="1"/>
              <a:r>
                <a:rPr lang="en-US" altLang="en-US" sz="2400">
                  <a:latin typeface="Times New Roman" panose="02020603050405020304" pitchFamily="18" charset="0"/>
                </a:rPr>
                <a:t>0.7</a:t>
              </a:r>
            </a:p>
          </p:txBody>
        </p:sp>
        <p:sp>
          <p:nvSpPr>
            <p:cNvPr id="352401" name="Text Box 41"/>
            <p:cNvSpPr txBox="1">
              <a:spLocks noChangeArrowheads="1"/>
            </p:cNvSpPr>
            <p:nvPr/>
          </p:nvSpPr>
          <p:spPr bwMode="auto">
            <a:xfrm rot="21596194" flipH="1">
              <a:off x="3791" y="1998"/>
              <a:ext cx="356"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ctr" eaLnBrk="1" hangingPunct="1"/>
              <a:r>
                <a:rPr lang="en-US" altLang="en-US" sz="2400">
                  <a:latin typeface="Times New Roman" panose="02020603050405020304" pitchFamily="18" charset="0"/>
                </a:rPr>
                <a:t>0.5</a:t>
              </a:r>
            </a:p>
          </p:txBody>
        </p:sp>
        <p:sp>
          <p:nvSpPr>
            <p:cNvPr id="352402" name="Text Box 42"/>
            <p:cNvSpPr txBox="1">
              <a:spLocks noChangeArrowheads="1"/>
            </p:cNvSpPr>
            <p:nvPr/>
          </p:nvSpPr>
          <p:spPr bwMode="auto">
            <a:xfrm rot="21596194" flipH="1">
              <a:off x="3583" y="1624"/>
              <a:ext cx="356"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ctr" eaLnBrk="1" hangingPunct="1"/>
              <a:r>
                <a:rPr lang="en-US" altLang="en-US" sz="2400">
                  <a:latin typeface="Times New Roman" panose="02020603050405020304" pitchFamily="18" charset="0"/>
                </a:rPr>
                <a:t>0.4</a:t>
              </a:r>
            </a:p>
          </p:txBody>
        </p:sp>
        <p:sp>
          <p:nvSpPr>
            <p:cNvPr id="352403" name="Text Box 43"/>
            <p:cNvSpPr txBox="1">
              <a:spLocks noChangeArrowheads="1"/>
            </p:cNvSpPr>
            <p:nvPr/>
          </p:nvSpPr>
          <p:spPr bwMode="auto">
            <a:xfrm rot="21596194" flipH="1">
              <a:off x="3376" y="1249"/>
              <a:ext cx="356"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ctr" eaLnBrk="1" hangingPunct="1"/>
              <a:r>
                <a:rPr lang="en-US" altLang="en-US" sz="2400">
                  <a:latin typeface="Times New Roman" panose="02020603050405020304" pitchFamily="18" charset="0"/>
                </a:rPr>
                <a:t>0.3</a:t>
              </a:r>
            </a:p>
          </p:txBody>
        </p:sp>
        <p:sp>
          <p:nvSpPr>
            <p:cNvPr id="352404" name="Text Box 44"/>
            <p:cNvSpPr txBox="1">
              <a:spLocks noChangeArrowheads="1"/>
            </p:cNvSpPr>
            <p:nvPr/>
          </p:nvSpPr>
          <p:spPr bwMode="auto">
            <a:xfrm rot="3460" flipH="1">
              <a:off x="3168" y="875"/>
              <a:ext cx="356"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ctr" eaLnBrk="1" hangingPunct="1"/>
              <a:r>
                <a:rPr lang="en-US" altLang="en-US" sz="2400">
                  <a:latin typeface="Times New Roman" panose="02020603050405020304" pitchFamily="18" charset="0"/>
                </a:rPr>
                <a:t>0.2</a:t>
              </a:r>
            </a:p>
          </p:txBody>
        </p:sp>
        <p:sp>
          <p:nvSpPr>
            <p:cNvPr id="352405" name="Text Box 45"/>
            <p:cNvSpPr txBox="1">
              <a:spLocks noChangeArrowheads="1"/>
            </p:cNvSpPr>
            <p:nvPr/>
          </p:nvSpPr>
          <p:spPr bwMode="auto">
            <a:xfrm rot="3460" flipH="1">
              <a:off x="2960" y="501"/>
              <a:ext cx="356"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ctr" eaLnBrk="1" hangingPunct="1"/>
              <a:r>
                <a:rPr lang="en-US" altLang="en-US" sz="2400">
                  <a:latin typeface="Times New Roman" panose="02020603050405020304" pitchFamily="18" charset="0"/>
                </a:rPr>
                <a:t>0.1</a:t>
              </a:r>
            </a:p>
          </p:txBody>
        </p:sp>
        <p:sp>
          <p:nvSpPr>
            <p:cNvPr id="352406" name="Text Box 46"/>
            <p:cNvSpPr txBox="1">
              <a:spLocks noChangeArrowheads="1"/>
            </p:cNvSpPr>
            <p:nvPr/>
          </p:nvSpPr>
          <p:spPr bwMode="auto">
            <a:xfrm rot="-3499512">
              <a:off x="1188" y="1894"/>
              <a:ext cx="776" cy="44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ctr" eaLnBrk="1" hangingPunct="1"/>
              <a:r>
                <a:rPr lang="en-US" altLang="en-US" sz="4000" i="1">
                  <a:latin typeface="Times New Roman" panose="02020603050405020304" pitchFamily="18" charset="0"/>
                </a:rPr>
                <a:t>a</a:t>
              </a:r>
              <a:r>
                <a:rPr lang="en-US" altLang="en-US" sz="4000">
                  <a:latin typeface="Times New Roman" panose="02020603050405020304" pitchFamily="18" charset="0"/>
                </a:rPr>
                <a:t> = 0</a:t>
              </a:r>
              <a:endParaRPr lang="en-US" altLang="en-US" sz="3200">
                <a:latin typeface="Times New Roman" panose="02020603050405020304" pitchFamily="18" charset="0"/>
              </a:endParaRPr>
            </a:p>
          </p:txBody>
        </p:sp>
        <p:sp>
          <p:nvSpPr>
            <p:cNvPr id="352407" name="Text Box 47"/>
            <p:cNvSpPr txBox="1">
              <a:spLocks noChangeArrowheads="1"/>
            </p:cNvSpPr>
            <p:nvPr/>
          </p:nvSpPr>
          <p:spPr bwMode="auto">
            <a:xfrm>
              <a:off x="5004" y="3974"/>
              <a:ext cx="276" cy="44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ctr" eaLnBrk="1" hangingPunct="1"/>
              <a:r>
                <a:rPr lang="en-US" altLang="en-US" sz="4000" i="1">
                  <a:latin typeface="Times New Roman" panose="02020603050405020304" pitchFamily="18" charset="0"/>
                </a:rPr>
                <a:t>a</a:t>
              </a:r>
            </a:p>
          </p:txBody>
        </p:sp>
      </p:grpSp>
      <p:sp>
        <p:nvSpPr>
          <p:cNvPr id="946224" name="Rectangle 48"/>
          <p:cNvSpPr>
            <a:spLocks noChangeArrowheads="1"/>
          </p:cNvSpPr>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ctr" eaLnBrk="1" hangingPunct="1"/>
            <a:r>
              <a:rPr lang="en-US" altLang="en-US" sz="4400">
                <a:solidFill>
                  <a:schemeClr val="tx2"/>
                </a:solidFill>
                <a:latin typeface="Times New Roman" panose="02020603050405020304" pitchFamily="18" charset="0"/>
              </a:rPr>
              <a:t>Coordinates on the simplex</a:t>
            </a:r>
          </a:p>
        </p:txBody>
      </p:sp>
      <p:sp>
        <p:nvSpPr>
          <p:cNvPr id="946225" name="Rectangle 49"/>
          <p:cNvSpPr>
            <a:spLocks noChangeArrowheads="1"/>
          </p:cNvSpPr>
          <p:nvPr/>
        </p:nvSpPr>
        <p:spPr bwMode="auto">
          <a:xfrm>
            <a:off x="0" y="-76200"/>
            <a:ext cx="9296400" cy="693420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latin typeface="Arial" panose="020B0604020202020204" pitchFamily="34" charset="0"/>
            </a:endParaRPr>
          </a:p>
        </p:txBody>
      </p:sp>
      <p:grpSp>
        <p:nvGrpSpPr>
          <p:cNvPr id="5" name="Group 50"/>
          <p:cNvGrpSpPr>
            <a:grpSpLocks/>
          </p:cNvGrpSpPr>
          <p:nvPr/>
        </p:nvGrpSpPr>
        <p:grpSpPr bwMode="auto">
          <a:xfrm>
            <a:off x="5207000" y="-49213"/>
            <a:ext cx="3937000" cy="4171951"/>
            <a:chOff x="3280" y="-31"/>
            <a:chExt cx="2480" cy="2628"/>
          </a:xfrm>
        </p:grpSpPr>
        <p:sp>
          <p:nvSpPr>
            <p:cNvPr id="352346" name="AutoShape 51"/>
            <p:cNvSpPr>
              <a:spLocks noChangeArrowheads="1"/>
            </p:cNvSpPr>
            <p:nvPr/>
          </p:nvSpPr>
          <p:spPr bwMode="auto">
            <a:xfrm>
              <a:off x="3460" y="382"/>
              <a:ext cx="2163" cy="1848"/>
            </a:xfrm>
            <a:prstGeom prst="triangle">
              <a:avLst>
                <a:gd name="adj" fmla="val 50000"/>
              </a:avLst>
            </a:prstGeom>
            <a:solidFill>
              <a:schemeClr val="accent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latin typeface="Arial" panose="020B0604020202020204" pitchFamily="34" charset="0"/>
              </a:endParaRPr>
            </a:p>
          </p:txBody>
        </p:sp>
        <p:grpSp>
          <p:nvGrpSpPr>
            <p:cNvPr id="352347" name="Group 52"/>
            <p:cNvGrpSpPr>
              <a:grpSpLocks/>
            </p:cNvGrpSpPr>
            <p:nvPr/>
          </p:nvGrpSpPr>
          <p:grpSpPr bwMode="auto">
            <a:xfrm>
              <a:off x="3443" y="576"/>
              <a:ext cx="2169" cy="1663"/>
              <a:chOff x="3454" y="2086"/>
              <a:chExt cx="2169" cy="1663"/>
            </a:xfrm>
          </p:grpSpPr>
          <p:sp>
            <p:nvSpPr>
              <p:cNvPr id="352372" name="Line 53"/>
              <p:cNvSpPr>
                <a:spLocks noChangeShapeType="1"/>
              </p:cNvSpPr>
              <p:nvPr/>
            </p:nvSpPr>
            <p:spPr bwMode="auto">
              <a:xfrm>
                <a:off x="3454" y="3749"/>
                <a:ext cx="2169" cy="0"/>
              </a:xfrm>
              <a:prstGeom prst="line">
                <a:avLst/>
              </a:prstGeom>
              <a:noFill/>
              <a:ln w="9525">
                <a:solidFill>
                  <a:schemeClr val="bg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52373" name="Line 54"/>
              <p:cNvSpPr>
                <a:spLocks noChangeShapeType="1"/>
              </p:cNvSpPr>
              <p:nvPr/>
            </p:nvSpPr>
            <p:spPr bwMode="auto">
              <a:xfrm>
                <a:off x="3454" y="2086"/>
                <a:ext cx="2169" cy="0"/>
              </a:xfrm>
              <a:prstGeom prst="line">
                <a:avLst/>
              </a:prstGeom>
              <a:noFill/>
              <a:ln w="9525">
                <a:solidFill>
                  <a:schemeClr val="bg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52374" name="Line 55"/>
              <p:cNvSpPr>
                <a:spLocks noChangeShapeType="1"/>
              </p:cNvSpPr>
              <p:nvPr/>
            </p:nvSpPr>
            <p:spPr bwMode="auto">
              <a:xfrm>
                <a:off x="3454" y="2271"/>
                <a:ext cx="2169" cy="0"/>
              </a:xfrm>
              <a:prstGeom prst="line">
                <a:avLst/>
              </a:prstGeom>
              <a:noFill/>
              <a:ln w="9525">
                <a:solidFill>
                  <a:schemeClr val="bg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52375" name="Line 56"/>
              <p:cNvSpPr>
                <a:spLocks noChangeShapeType="1"/>
              </p:cNvSpPr>
              <p:nvPr/>
            </p:nvSpPr>
            <p:spPr bwMode="auto">
              <a:xfrm>
                <a:off x="3454" y="2455"/>
                <a:ext cx="2169" cy="0"/>
              </a:xfrm>
              <a:prstGeom prst="line">
                <a:avLst/>
              </a:prstGeom>
              <a:noFill/>
              <a:ln w="9525">
                <a:solidFill>
                  <a:schemeClr val="bg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52376" name="Line 57"/>
              <p:cNvSpPr>
                <a:spLocks noChangeShapeType="1"/>
              </p:cNvSpPr>
              <p:nvPr/>
            </p:nvSpPr>
            <p:spPr bwMode="auto">
              <a:xfrm>
                <a:off x="3454" y="2640"/>
                <a:ext cx="2169" cy="0"/>
              </a:xfrm>
              <a:prstGeom prst="line">
                <a:avLst/>
              </a:prstGeom>
              <a:noFill/>
              <a:ln w="9525">
                <a:solidFill>
                  <a:schemeClr val="bg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52377" name="Line 58"/>
              <p:cNvSpPr>
                <a:spLocks noChangeShapeType="1"/>
              </p:cNvSpPr>
              <p:nvPr/>
            </p:nvSpPr>
            <p:spPr bwMode="auto">
              <a:xfrm>
                <a:off x="3454" y="2825"/>
                <a:ext cx="2169" cy="0"/>
              </a:xfrm>
              <a:prstGeom prst="line">
                <a:avLst/>
              </a:prstGeom>
              <a:noFill/>
              <a:ln w="9525">
                <a:solidFill>
                  <a:schemeClr val="bg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52378" name="Line 59"/>
              <p:cNvSpPr>
                <a:spLocks noChangeShapeType="1"/>
              </p:cNvSpPr>
              <p:nvPr/>
            </p:nvSpPr>
            <p:spPr bwMode="auto">
              <a:xfrm>
                <a:off x="3454" y="3010"/>
                <a:ext cx="2169" cy="0"/>
              </a:xfrm>
              <a:prstGeom prst="line">
                <a:avLst/>
              </a:prstGeom>
              <a:noFill/>
              <a:ln w="9525">
                <a:solidFill>
                  <a:schemeClr val="bg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52379" name="Line 60"/>
              <p:cNvSpPr>
                <a:spLocks noChangeShapeType="1"/>
              </p:cNvSpPr>
              <p:nvPr/>
            </p:nvSpPr>
            <p:spPr bwMode="auto">
              <a:xfrm>
                <a:off x="3454" y="3195"/>
                <a:ext cx="2169" cy="0"/>
              </a:xfrm>
              <a:prstGeom prst="line">
                <a:avLst/>
              </a:prstGeom>
              <a:noFill/>
              <a:ln w="9525">
                <a:solidFill>
                  <a:schemeClr val="bg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52380" name="Line 61"/>
              <p:cNvSpPr>
                <a:spLocks noChangeShapeType="1"/>
              </p:cNvSpPr>
              <p:nvPr/>
            </p:nvSpPr>
            <p:spPr bwMode="auto">
              <a:xfrm>
                <a:off x="3454" y="3564"/>
                <a:ext cx="2169" cy="0"/>
              </a:xfrm>
              <a:prstGeom prst="line">
                <a:avLst/>
              </a:prstGeom>
              <a:noFill/>
              <a:ln w="9525">
                <a:solidFill>
                  <a:schemeClr val="bg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52381" name="Line 62"/>
              <p:cNvSpPr>
                <a:spLocks noChangeShapeType="1"/>
              </p:cNvSpPr>
              <p:nvPr/>
            </p:nvSpPr>
            <p:spPr bwMode="auto">
              <a:xfrm>
                <a:off x="3454" y="3379"/>
                <a:ext cx="2169" cy="0"/>
              </a:xfrm>
              <a:prstGeom prst="line">
                <a:avLst/>
              </a:prstGeom>
              <a:noFill/>
              <a:ln w="9525">
                <a:solidFill>
                  <a:schemeClr val="bg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352348" name="Text Box 63"/>
            <p:cNvSpPr txBox="1">
              <a:spLocks noChangeArrowheads="1"/>
            </p:cNvSpPr>
            <p:nvPr/>
          </p:nvSpPr>
          <p:spPr bwMode="auto">
            <a:xfrm>
              <a:off x="5580" y="2125"/>
              <a:ext cx="180"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ctr" eaLnBrk="1" hangingPunct="1"/>
              <a:r>
                <a:rPr lang="en-US" altLang="en-US" sz="1600">
                  <a:latin typeface="Times New Roman" panose="02020603050405020304" pitchFamily="18" charset="0"/>
                </a:rPr>
                <a:t>0</a:t>
              </a:r>
            </a:p>
          </p:txBody>
        </p:sp>
        <p:sp>
          <p:nvSpPr>
            <p:cNvPr id="352349" name="Text Box 64"/>
            <p:cNvSpPr txBox="1">
              <a:spLocks noChangeArrowheads="1"/>
            </p:cNvSpPr>
            <p:nvPr/>
          </p:nvSpPr>
          <p:spPr bwMode="auto">
            <a:xfrm>
              <a:off x="4497" y="277"/>
              <a:ext cx="276"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ctr" eaLnBrk="1" hangingPunct="1"/>
              <a:r>
                <a:rPr lang="en-US" altLang="en-US" sz="1600">
                  <a:latin typeface="Times New Roman" panose="02020603050405020304" pitchFamily="18" charset="0"/>
                </a:rPr>
                <a:t>1.0</a:t>
              </a:r>
            </a:p>
          </p:txBody>
        </p:sp>
        <p:sp>
          <p:nvSpPr>
            <p:cNvPr id="352350" name="Text Box 65"/>
            <p:cNvSpPr txBox="1">
              <a:spLocks noChangeArrowheads="1"/>
            </p:cNvSpPr>
            <p:nvPr/>
          </p:nvSpPr>
          <p:spPr bwMode="auto">
            <a:xfrm>
              <a:off x="4931" y="1016"/>
              <a:ext cx="276"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ctr" eaLnBrk="1" hangingPunct="1"/>
              <a:r>
                <a:rPr lang="en-US" altLang="en-US" sz="1600">
                  <a:latin typeface="Times New Roman" panose="02020603050405020304" pitchFamily="18" charset="0"/>
                </a:rPr>
                <a:t>0.6</a:t>
              </a:r>
            </a:p>
          </p:txBody>
        </p:sp>
        <p:sp>
          <p:nvSpPr>
            <p:cNvPr id="352351" name="Text Box 66"/>
            <p:cNvSpPr txBox="1">
              <a:spLocks noChangeArrowheads="1"/>
            </p:cNvSpPr>
            <p:nvPr/>
          </p:nvSpPr>
          <p:spPr bwMode="auto">
            <a:xfrm>
              <a:off x="4606" y="462"/>
              <a:ext cx="276"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ctr" eaLnBrk="1" hangingPunct="1"/>
              <a:r>
                <a:rPr lang="en-US" altLang="en-US" sz="1600">
                  <a:latin typeface="Times New Roman" panose="02020603050405020304" pitchFamily="18" charset="0"/>
                </a:rPr>
                <a:t>0.9</a:t>
              </a:r>
            </a:p>
          </p:txBody>
        </p:sp>
        <p:sp>
          <p:nvSpPr>
            <p:cNvPr id="352352" name="Text Box 67"/>
            <p:cNvSpPr txBox="1">
              <a:spLocks noChangeArrowheads="1"/>
            </p:cNvSpPr>
            <p:nvPr/>
          </p:nvSpPr>
          <p:spPr bwMode="auto">
            <a:xfrm>
              <a:off x="4714" y="647"/>
              <a:ext cx="276"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ctr" eaLnBrk="1" hangingPunct="1"/>
              <a:r>
                <a:rPr lang="en-US" altLang="en-US" sz="1600">
                  <a:latin typeface="Times New Roman" panose="02020603050405020304" pitchFamily="18" charset="0"/>
                </a:rPr>
                <a:t>0.8</a:t>
              </a:r>
            </a:p>
          </p:txBody>
        </p:sp>
        <p:sp>
          <p:nvSpPr>
            <p:cNvPr id="352353" name="Text Box 68"/>
            <p:cNvSpPr txBox="1">
              <a:spLocks noChangeArrowheads="1"/>
            </p:cNvSpPr>
            <p:nvPr/>
          </p:nvSpPr>
          <p:spPr bwMode="auto">
            <a:xfrm>
              <a:off x="4822" y="831"/>
              <a:ext cx="276"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ctr" eaLnBrk="1" hangingPunct="1"/>
              <a:r>
                <a:rPr lang="en-US" altLang="en-US" sz="1600">
                  <a:latin typeface="Times New Roman" panose="02020603050405020304" pitchFamily="18" charset="0"/>
                </a:rPr>
                <a:t>0.7</a:t>
              </a:r>
            </a:p>
          </p:txBody>
        </p:sp>
        <p:sp>
          <p:nvSpPr>
            <p:cNvPr id="352354" name="Text Box 69"/>
            <p:cNvSpPr txBox="1">
              <a:spLocks noChangeArrowheads="1"/>
            </p:cNvSpPr>
            <p:nvPr/>
          </p:nvSpPr>
          <p:spPr bwMode="auto">
            <a:xfrm>
              <a:off x="5039" y="1201"/>
              <a:ext cx="276"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ctr" eaLnBrk="1" hangingPunct="1"/>
              <a:r>
                <a:rPr lang="en-US" altLang="en-US" sz="1600">
                  <a:latin typeface="Times New Roman" panose="02020603050405020304" pitchFamily="18" charset="0"/>
                </a:rPr>
                <a:t>0.5</a:t>
              </a:r>
            </a:p>
          </p:txBody>
        </p:sp>
        <p:sp>
          <p:nvSpPr>
            <p:cNvPr id="352355" name="Text Box 70"/>
            <p:cNvSpPr txBox="1">
              <a:spLocks noChangeArrowheads="1"/>
            </p:cNvSpPr>
            <p:nvPr/>
          </p:nvSpPr>
          <p:spPr bwMode="auto">
            <a:xfrm>
              <a:off x="5147" y="1386"/>
              <a:ext cx="276"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ctr" eaLnBrk="1" hangingPunct="1"/>
              <a:r>
                <a:rPr lang="en-US" altLang="en-US" sz="1600">
                  <a:latin typeface="Times New Roman" panose="02020603050405020304" pitchFamily="18" charset="0"/>
                </a:rPr>
                <a:t>0.4</a:t>
              </a:r>
            </a:p>
          </p:txBody>
        </p:sp>
        <p:sp>
          <p:nvSpPr>
            <p:cNvPr id="352356" name="Text Box 71"/>
            <p:cNvSpPr txBox="1">
              <a:spLocks noChangeArrowheads="1"/>
            </p:cNvSpPr>
            <p:nvPr/>
          </p:nvSpPr>
          <p:spPr bwMode="auto">
            <a:xfrm>
              <a:off x="5256" y="1571"/>
              <a:ext cx="276"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ctr" eaLnBrk="1" hangingPunct="1"/>
              <a:r>
                <a:rPr lang="en-US" altLang="en-US" sz="1600">
                  <a:latin typeface="Times New Roman" panose="02020603050405020304" pitchFamily="18" charset="0"/>
                </a:rPr>
                <a:t>0.3</a:t>
              </a:r>
            </a:p>
          </p:txBody>
        </p:sp>
        <p:sp>
          <p:nvSpPr>
            <p:cNvPr id="352357" name="Text Box 72"/>
            <p:cNvSpPr txBox="1">
              <a:spLocks noChangeArrowheads="1"/>
            </p:cNvSpPr>
            <p:nvPr/>
          </p:nvSpPr>
          <p:spPr bwMode="auto">
            <a:xfrm>
              <a:off x="5364" y="1755"/>
              <a:ext cx="276"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ctr" eaLnBrk="1" hangingPunct="1"/>
              <a:r>
                <a:rPr lang="en-US" altLang="en-US" sz="1600">
                  <a:latin typeface="Times New Roman" panose="02020603050405020304" pitchFamily="18" charset="0"/>
                </a:rPr>
                <a:t>0.2</a:t>
              </a:r>
            </a:p>
          </p:txBody>
        </p:sp>
        <p:sp>
          <p:nvSpPr>
            <p:cNvPr id="352358" name="Text Box 73"/>
            <p:cNvSpPr txBox="1">
              <a:spLocks noChangeArrowheads="1"/>
            </p:cNvSpPr>
            <p:nvPr/>
          </p:nvSpPr>
          <p:spPr bwMode="auto">
            <a:xfrm>
              <a:off x="5472" y="1940"/>
              <a:ext cx="276"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ctr" eaLnBrk="1" hangingPunct="1"/>
              <a:r>
                <a:rPr lang="en-US" altLang="en-US" sz="1600">
                  <a:latin typeface="Times New Roman" panose="02020603050405020304" pitchFamily="18" charset="0"/>
                </a:rPr>
                <a:t>0.1</a:t>
              </a:r>
            </a:p>
          </p:txBody>
        </p:sp>
        <p:sp>
          <p:nvSpPr>
            <p:cNvPr id="352359" name="Text Box 74"/>
            <p:cNvSpPr txBox="1">
              <a:spLocks noChangeArrowheads="1"/>
            </p:cNvSpPr>
            <p:nvPr/>
          </p:nvSpPr>
          <p:spPr bwMode="auto">
            <a:xfrm flipH="1">
              <a:off x="3280" y="2133"/>
              <a:ext cx="180"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ctr" eaLnBrk="1" hangingPunct="1"/>
              <a:r>
                <a:rPr lang="en-US" altLang="en-US" sz="1600">
                  <a:latin typeface="Times New Roman" panose="02020603050405020304" pitchFamily="18" charset="0"/>
                </a:rPr>
                <a:t>0</a:t>
              </a:r>
            </a:p>
          </p:txBody>
        </p:sp>
        <p:sp>
          <p:nvSpPr>
            <p:cNvPr id="352360" name="Text Box 75"/>
            <p:cNvSpPr txBox="1">
              <a:spLocks noChangeArrowheads="1"/>
            </p:cNvSpPr>
            <p:nvPr/>
          </p:nvSpPr>
          <p:spPr bwMode="auto">
            <a:xfrm flipH="1">
              <a:off x="4268" y="285"/>
              <a:ext cx="276"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ctr" eaLnBrk="1" hangingPunct="1"/>
              <a:r>
                <a:rPr lang="en-US" altLang="en-US" sz="1600">
                  <a:latin typeface="Times New Roman" panose="02020603050405020304" pitchFamily="18" charset="0"/>
                </a:rPr>
                <a:t>1.0</a:t>
              </a:r>
            </a:p>
          </p:txBody>
        </p:sp>
        <p:sp>
          <p:nvSpPr>
            <p:cNvPr id="352361" name="Text Box 76"/>
            <p:cNvSpPr txBox="1">
              <a:spLocks noChangeArrowheads="1"/>
            </p:cNvSpPr>
            <p:nvPr/>
          </p:nvSpPr>
          <p:spPr bwMode="auto">
            <a:xfrm flipH="1">
              <a:off x="3834" y="1024"/>
              <a:ext cx="276"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ctr" eaLnBrk="1" hangingPunct="1"/>
              <a:r>
                <a:rPr lang="en-US" altLang="en-US" sz="1600">
                  <a:latin typeface="Times New Roman" panose="02020603050405020304" pitchFamily="18" charset="0"/>
                </a:rPr>
                <a:t>0.6</a:t>
              </a:r>
            </a:p>
          </p:txBody>
        </p:sp>
        <p:sp>
          <p:nvSpPr>
            <p:cNvPr id="352362" name="Text Box 77"/>
            <p:cNvSpPr txBox="1">
              <a:spLocks noChangeArrowheads="1"/>
            </p:cNvSpPr>
            <p:nvPr/>
          </p:nvSpPr>
          <p:spPr bwMode="auto">
            <a:xfrm flipH="1">
              <a:off x="4159" y="470"/>
              <a:ext cx="276"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ctr" eaLnBrk="1" hangingPunct="1"/>
              <a:r>
                <a:rPr lang="en-US" altLang="en-US" sz="1600">
                  <a:latin typeface="Times New Roman" panose="02020603050405020304" pitchFamily="18" charset="0"/>
                </a:rPr>
                <a:t>0.9</a:t>
              </a:r>
            </a:p>
          </p:txBody>
        </p:sp>
        <p:sp>
          <p:nvSpPr>
            <p:cNvPr id="352363" name="Text Box 78"/>
            <p:cNvSpPr txBox="1">
              <a:spLocks noChangeArrowheads="1"/>
            </p:cNvSpPr>
            <p:nvPr/>
          </p:nvSpPr>
          <p:spPr bwMode="auto">
            <a:xfrm flipH="1">
              <a:off x="4051" y="655"/>
              <a:ext cx="276"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ctr" eaLnBrk="1" hangingPunct="1"/>
              <a:r>
                <a:rPr lang="en-US" altLang="en-US" sz="1600">
                  <a:latin typeface="Times New Roman" panose="02020603050405020304" pitchFamily="18" charset="0"/>
                </a:rPr>
                <a:t>0.8</a:t>
              </a:r>
            </a:p>
          </p:txBody>
        </p:sp>
        <p:sp>
          <p:nvSpPr>
            <p:cNvPr id="352364" name="Text Box 79"/>
            <p:cNvSpPr txBox="1">
              <a:spLocks noChangeArrowheads="1"/>
            </p:cNvSpPr>
            <p:nvPr/>
          </p:nvSpPr>
          <p:spPr bwMode="auto">
            <a:xfrm flipH="1">
              <a:off x="3942" y="839"/>
              <a:ext cx="276"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ctr" eaLnBrk="1" hangingPunct="1"/>
              <a:r>
                <a:rPr lang="en-US" altLang="en-US" sz="1600">
                  <a:latin typeface="Times New Roman" panose="02020603050405020304" pitchFamily="18" charset="0"/>
                </a:rPr>
                <a:t>0.7</a:t>
              </a:r>
            </a:p>
          </p:txBody>
        </p:sp>
        <p:sp>
          <p:nvSpPr>
            <p:cNvPr id="352365" name="Text Box 80"/>
            <p:cNvSpPr txBox="1">
              <a:spLocks noChangeArrowheads="1"/>
            </p:cNvSpPr>
            <p:nvPr/>
          </p:nvSpPr>
          <p:spPr bwMode="auto">
            <a:xfrm flipH="1">
              <a:off x="3727" y="1209"/>
              <a:ext cx="276"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ctr" eaLnBrk="1" hangingPunct="1"/>
              <a:r>
                <a:rPr lang="en-US" altLang="en-US" sz="1600">
                  <a:latin typeface="Times New Roman" panose="02020603050405020304" pitchFamily="18" charset="0"/>
                </a:rPr>
                <a:t>0.5</a:t>
              </a:r>
            </a:p>
          </p:txBody>
        </p:sp>
        <p:sp>
          <p:nvSpPr>
            <p:cNvPr id="352366" name="Text Box 81"/>
            <p:cNvSpPr txBox="1">
              <a:spLocks noChangeArrowheads="1"/>
            </p:cNvSpPr>
            <p:nvPr/>
          </p:nvSpPr>
          <p:spPr bwMode="auto">
            <a:xfrm flipH="1">
              <a:off x="3617" y="1394"/>
              <a:ext cx="276"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ctr" eaLnBrk="1" hangingPunct="1"/>
              <a:r>
                <a:rPr lang="en-US" altLang="en-US" sz="1600">
                  <a:latin typeface="Times New Roman" panose="02020603050405020304" pitchFamily="18" charset="0"/>
                </a:rPr>
                <a:t>0.4</a:t>
              </a:r>
            </a:p>
          </p:txBody>
        </p:sp>
        <p:sp>
          <p:nvSpPr>
            <p:cNvPr id="352367" name="Text Box 82"/>
            <p:cNvSpPr txBox="1">
              <a:spLocks noChangeArrowheads="1"/>
            </p:cNvSpPr>
            <p:nvPr/>
          </p:nvSpPr>
          <p:spPr bwMode="auto">
            <a:xfrm flipH="1">
              <a:off x="3510" y="1579"/>
              <a:ext cx="276"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ctr" eaLnBrk="1" hangingPunct="1"/>
              <a:r>
                <a:rPr lang="en-US" altLang="en-US" sz="1600">
                  <a:latin typeface="Times New Roman" panose="02020603050405020304" pitchFamily="18" charset="0"/>
                </a:rPr>
                <a:t>0.3</a:t>
              </a:r>
            </a:p>
          </p:txBody>
        </p:sp>
        <p:sp>
          <p:nvSpPr>
            <p:cNvPr id="352368" name="Text Box 83"/>
            <p:cNvSpPr txBox="1">
              <a:spLocks noChangeArrowheads="1"/>
            </p:cNvSpPr>
            <p:nvPr/>
          </p:nvSpPr>
          <p:spPr bwMode="auto">
            <a:xfrm flipH="1">
              <a:off x="3402" y="1763"/>
              <a:ext cx="276"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ctr" eaLnBrk="1" hangingPunct="1"/>
              <a:r>
                <a:rPr lang="en-US" altLang="en-US" sz="1600">
                  <a:latin typeface="Times New Roman" panose="02020603050405020304" pitchFamily="18" charset="0"/>
                </a:rPr>
                <a:t>0.2</a:t>
              </a:r>
            </a:p>
          </p:txBody>
        </p:sp>
        <p:sp>
          <p:nvSpPr>
            <p:cNvPr id="352369" name="Text Box 84"/>
            <p:cNvSpPr txBox="1">
              <a:spLocks noChangeArrowheads="1"/>
            </p:cNvSpPr>
            <p:nvPr/>
          </p:nvSpPr>
          <p:spPr bwMode="auto">
            <a:xfrm flipH="1">
              <a:off x="3292" y="1948"/>
              <a:ext cx="276"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ctr" eaLnBrk="1" hangingPunct="1"/>
              <a:r>
                <a:rPr lang="en-US" altLang="en-US" sz="1600">
                  <a:latin typeface="Times New Roman" panose="02020603050405020304" pitchFamily="18" charset="0"/>
                </a:rPr>
                <a:t>0.1</a:t>
              </a:r>
            </a:p>
          </p:txBody>
        </p:sp>
        <p:sp>
          <p:nvSpPr>
            <p:cNvPr id="352370" name="Text Box 85"/>
            <p:cNvSpPr txBox="1">
              <a:spLocks noChangeArrowheads="1"/>
            </p:cNvSpPr>
            <p:nvPr/>
          </p:nvSpPr>
          <p:spPr bwMode="auto">
            <a:xfrm>
              <a:off x="4165" y="2193"/>
              <a:ext cx="694"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ctr" eaLnBrk="1" hangingPunct="1"/>
              <a:r>
                <a:rPr lang="en-US" altLang="en-US" sz="3600" i="1">
                  <a:latin typeface="Times New Roman" panose="02020603050405020304" pitchFamily="18" charset="0"/>
                </a:rPr>
                <a:t>c</a:t>
              </a:r>
              <a:r>
                <a:rPr lang="en-US" altLang="en-US" sz="3600">
                  <a:latin typeface="Times New Roman" panose="02020603050405020304" pitchFamily="18" charset="0"/>
                </a:rPr>
                <a:t> = 0</a:t>
              </a:r>
              <a:endParaRPr lang="en-US" altLang="en-US" sz="2000">
                <a:latin typeface="Times New Roman" panose="02020603050405020304" pitchFamily="18" charset="0"/>
              </a:endParaRPr>
            </a:p>
          </p:txBody>
        </p:sp>
        <p:sp>
          <p:nvSpPr>
            <p:cNvPr id="352371" name="Text Box 86"/>
            <p:cNvSpPr txBox="1">
              <a:spLocks noChangeArrowheads="1"/>
            </p:cNvSpPr>
            <p:nvPr/>
          </p:nvSpPr>
          <p:spPr bwMode="auto">
            <a:xfrm>
              <a:off x="4412" y="-31"/>
              <a:ext cx="244"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ctr" eaLnBrk="1" hangingPunct="1"/>
              <a:r>
                <a:rPr lang="en-US" altLang="en-US" sz="3600" i="1">
                  <a:latin typeface="Times New Roman" panose="02020603050405020304" pitchFamily="18" charset="0"/>
                </a:rPr>
                <a:t>c</a:t>
              </a:r>
              <a:endParaRPr lang="en-US" altLang="en-US" sz="3600">
                <a:latin typeface="Times New Roman" panose="02020603050405020304" pitchFamily="18" charset="0"/>
              </a:endParaRPr>
            </a:p>
          </p:txBody>
        </p:sp>
      </p:grpSp>
      <p:grpSp>
        <p:nvGrpSpPr>
          <p:cNvPr id="7" name="Group 87"/>
          <p:cNvGrpSpPr>
            <a:grpSpLocks/>
          </p:cNvGrpSpPr>
          <p:nvPr/>
        </p:nvGrpSpPr>
        <p:grpSpPr bwMode="auto">
          <a:xfrm>
            <a:off x="2740025" y="3200400"/>
            <a:ext cx="4117975" cy="4933950"/>
            <a:chOff x="1726" y="2016"/>
            <a:chExt cx="2594" cy="3108"/>
          </a:xfrm>
        </p:grpSpPr>
        <p:sp>
          <p:nvSpPr>
            <p:cNvPr id="352309" name="AutoShape 88"/>
            <p:cNvSpPr>
              <a:spLocks noChangeArrowheads="1"/>
            </p:cNvSpPr>
            <p:nvPr/>
          </p:nvSpPr>
          <p:spPr bwMode="auto">
            <a:xfrm rot="-7231451">
              <a:off x="1799" y="2644"/>
              <a:ext cx="2163" cy="1848"/>
            </a:xfrm>
            <a:prstGeom prst="triangle">
              <a:avLst>
                <a:gd name="adj" fmla="val 50000"/>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latin typeface="Arial" panose="020B0604020202020204" pitchFamily="34" charset="0"/>
              </a:endParaRPr>
            </a:p>
          </p:txBody>
        </p:sp>
        <p:sp>
          <p:nvSpPr>
            <p:cNvPr id="352310" name="AutoShape 89"/>
            <p:cNvSpPr>
              <a:spLocks noChangeArrowheads="1"/>
            </p:cNvSpPr>
            <p:nvPr/>
          </p:nvSpPr>
          <p:spPr bwMode="auto">
            <a:xfrm rot="-7231451">
              <a:off x="1799" y="2644"/>
              <a:ext cx="2163" cy="1848"/>
            </a:xfrm>
            <a:prstGeom prst="triangle">
              <a:avLst>
                <a:gd name="adj" fmla="val 50000"/>
              </a:avLst>
            </a:prstGeom>
            <a:solidFill>
              <a:schemeClr val="accent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latin typeface="Arial" panose="020B0604020202020204" pitchFamily="34" charset="0"/>
              </a:endParaRPr>
            </a:p>
          </p:txBody>
        </p:sp>
        <p:sp>
          <p:nvSpPr>
            <p:cNvPr id="352311" name="Line 90"/>
            <p:cNvSpPr>
              <a:spLocks noChangeShapeType="1"/>
            </p:cNvSpPr>
            <p:nvPr/>
          </p:nvSpPr>
          <p:spPr bwMode="auto">
            <a:xfrm rot="-7231451">
              <a:off x="2593" y="3101"/>
              <a:ext cx="2169" cy="0"/>
            </a:xfrm>
            <a:prstGeom prst="line">
              <a:avLst/>
            </a:prstGeom>
            <a:noFill/>
            <a:ln w="9525">
              <a:solidFill>
                <a:schemeClr val="accent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52312" name="Line 91"/>
            <p:cNvSpPr>
              <a:spLocks noChangeShapeType="1"/>
            </p:cNvSpPr>
            <p:nvPr/>
          </p:nvSpPr>
          <p:spPr bwMode="auto">
            <a:xfrm rot="-7231451">
              <a:off x="1002" y="4040"/>
              <a:ext cx="2169" cy="0"/>
            </a:xfrm>
            <a:prstGeom prst="line">
              <a:avLst/>
            </a:prstGeom>
            <a:noFill/>
            <a:ln w="9525">
              <a:solidFill>
                <a:schemeClr val="bg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52313" name="Line 92"/>
            <p:cNvSpPr>
              <a:spLocks noChangeShapeType="1"/>
            </p:cNvSpPr>
            <p:nvPr/>
          </p:nvSpPr>
          <p:spPr bwMode="auto">
            <a:xfrm rot="-7231451">
              <a:off x="1161" y="3946"/>
              <a:ext cx="2169" cy="0"/>
            </a:xfrm>
            <a:prstGeom prst="line">
              <a:avLst/>
            </a:prstGeom>
            <a:noFill/>
            <a:ln w="9525">
              <a:solidFill>
                <a:schemeClr val="bg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52314" name="Line 93"/>
            <p:cNvSpPr>
              <a:spLocks noChangeShapeType="1"/>
            </p:cNvSpPr>
            <p:nvPr/>
          </p:nvSpPr>
          <p:spPr bwMode="auto">
            <a:xfrm rot="-7231451">
              <a:off x="1320" y="3852"/>
              <a:ext cx="2169" cy="0"/>
            </a:xfrm>
            <a:prstGeom prst="line">
              <a:avLst/>
            </a:prstGeom>
            <a:noFill/>
            <a:ln w="9525">
              <a:solidFill>
                <a:schemeClr val="bg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52315" name="Line 94"/>
            <p:cNvSpPr>
              <a:spLocks noChangeShapeType="1"/>
            </p:cNvSpPr>
            <p:nvPr/>
          </p:nvSpPr>
          <p:spPr bwMode="auto">
            <a:xfrm rot="-7231451">
              <a:off x="1479" y="3758"/>
              <a:ext cx="2169" cy="0"/>
            </a:xfrm>
            <a:prstGeom prst="line">
              <a:avLst/>
            </a:prstGeom>
            <a:noFill/>
            <a:ln w="9525">
              <a:solidFill>
                <a:schemeClr val="bg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52316" name="Line 95"/>
            <p:cNvSpPr>
              <a:spLocks noChangeShapeType="1"/>
            </p:cNvSpPr>
            <p:nvPr/>
          </p:nvSpPr>
          <p:spPr bwMode="auto">
            <a:xfrm rot="-7231451">
              <a:off x="1638" y="3664"/>
              <a:ext cx="2169" cy="0"/>
            </a:xfrm>
            <a:prstGeom prst="line">
              <a:avLst/>
            </a:prstGeom>
            <a:noFill/>
            <a:ln w="9525">
              <a:solidFill>
                <a:schemeClr val="bg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52317" name="Line 96"/>
            <p:cNvSpPr>
              <a:spLocks noChangeShapeType="1"/>
            </p:cNvSpPr>
            <p:nvPr/>
          </p:nvSpPr>
          <p:spPr bwMode="auto">
            <a:xfrm rot="-7231451">
              <a:off x="1798" y="3571"/>
              <a:ext cx="2169" cy="0"/>
            </a:xfrm>
            <a:prstGeom prst="line">
              <a:avLst/>
            </a:prstGeom>
            <a:noFill/>
            <a:ln w="9525">
              <a:solidFill>
                <a:schemeClr val="bg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52318" name="Line 97"/>
            <p:cNvSpPr>
              <a:spLocks noChangeShapeType="1"/>
            </p:cNvSpPr>
            <p:nvPr/>
          </p:nvSpPr>
          <p:spPr bwMode="auto">
            <a:xfrm rot="-7231451">
              <a:off x="1957" y="3477"/>
              <a:ext cx="2169" cy="0"/>
            </a:xfrm>
            <a:prstGeom prst="line">
              <a:avLst/>
            </a:prstGeom>
            <a:noFill/>
            <a:ln w="9525">
              <a:solidFill>
                <a:schemeClr val="bg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52319" name="Line 98"/>
            <p:cNvSpPr>
              <a:spLocks noChangeShapeType="1"/>
            </p:cNvSpPr>
            <p:nvPr/>
          </p:nvSpPr>
          <p:spPr bwMode="auto">
            <a:xfrm rot="-7231451">
              <a:off x="2116" y="3383"/>
              <a:ext cx="2169" cy="0"/>
            </a:xfrm>
            <a:prstGeom prst="line">
              <a:avLst/>
            </a:prstGeom>
            <a:noFill/>
            <a:ln w="9525">
              <a:solidFill>
                <a:schemeClr val="bg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52320" name="Text Box 99"/>
            <p:cNvSpPr txBox="1">
              <a:spLocks noChangeArrowheads="1"/>
            </p:cNvSpPr>
            <p:nvPr/>
          </p:nvSpPr>
          <p:spPr bwMode="auto">
            <a:xfrm rot="1577">
              <a:off x="3013" y="2023"/>
              <a:ext cx="180"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ctr" eaLnBrk="1" hangingPunct="1"/>
              <a:r>
                <a:rPr lang="en-US" altLang="en-US" sz="1600">
                  <a:latin typeface="Times New Roman" panose="02020603050405020304" pitchFamily="18" charset="0"/>
                </a:rPr>
                <a:t>0</a:t>
              </a:r>
            </a:p>
          </p:txBody>
        </p:sp>
        <p:sp>
          <p:nvSpPr>
            <p:cNvPr id="352321" name="Text Box 100"/>
            <p:cNvSpPr txBox="1">
              <a:spLocks noChangeArrowheads="1"/>
            </p:cNvSpPr>
            <p:nvPr/>
          </p:nvSpPr>
          <p:spPr bwMode="auto">
            <a:xfrm rot="-13713">
              <a:off x="2840" y="2168"/>
              <a:ext cx="276"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ctr" eaLnBrk="1" hangingPunct="1"/>
              <a:r>
                <a:rPr lang="en-US" altLang="en-US" sz="1600">
                  <a:latin typeface="Times New Roman" panose="02020603050405020304" pitchFamily="18" charset="0"/>
                </a:rPr>
                <a:t>0.1</a:t>
              </a:r>
            </a:p>
          </p:txBody>
        </p:sp>
        <p:sp>
          <p:nvSpPr>
            <p:cNvPr id="352322" name="Text Box 101"/>
            <p:cNvSpPr txBox="1">
              <a:spLocks noChangeArrowheads="1"/>
            </p:cNvSpPr>
            <p:nvPr/>
          </p:nvSpPr>
          <p:spPr bwMode="auto">
            <a:xfrm>
              <a:off x="1726" y="3875"/>
              <a:ext cx="260"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ctr" eaLnBrk="1" hangingPunct="1"/>
              <a:r>
                <a:rPr lang="en-US" altLang="en-US" sz="3600" i="1">
                  <a:latin typeface="Times New Roman" panose="02020603050405020304" pitchFamily="18" charset="0"/>
                </a:rPr>
                <a:t>b</a:t>
              </a:r>
              <a:endParaRPr lang="en-US" altLang="en-US" sz="3600">
                <a:latin typeface="Times New Roman" panose="02020603050405020304" pitchFamily="18" charset="0"/>
              </a:endParaRPr>
            </a:p>
          </p:txBody>
        </p:sp>
        <p:sp>
          <p:nvSpPr>
            <p:cNvPr id="352323" name="Line 102"/>
            <p:cNvSpPr>
              <a:spLocks noChangeShapeType="1"/>
            </p:cNvSpPr>
            <p:nvPr/>
          </p:nvSpPr>
          <p:spPr bwMode="auto">
            <a:xfrm rot="-7231451">
              <a:off x="2434" y="3195"/>
              <a:ext cx="2169" cy="0"/>
            </a:xfrm>
            <a:prstGeom prst="line">
              <a:avLst/>
            </a:prstGeom>
            <a:noFill/>
            <a:ln w="9525">
              <a:solidFill>
                <a:schemeClr val="bg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52324" name="Line 103"/>
            <p:cNvSpPr>
              <a:spLocks noChangeShapeType="1"/>
            </p:cNvSpPr>
            <p:nvPr/>
          </p:nvSpPr>
          <p:spPr bwMode="auto">
            <a:xfrm rot="-7231451">
              <a:off x="2275" y="3289"/>
              <a:ext cx="2169" cy="0"/>
            </a:xfrm>
            <a:prstGeom prst="line">
              <a:avLst/>
            </a:prstGeom>
            <a:noFill/>
            <a:ln w="9525">
              <a:solidFill>
                <a:schemeClr val="bg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52325" name="Text Box 104"/>
            <p:cNvSpPr txBox="1">
              <a:spLocks noChangeArrowheads="1"/>
            </p:cNvSpPr>
            <p:nvPr/>
          </p:nvSpPr>
          <p:spPr bwMode="auto">
            <a:xfrm rot="-13713">
              <a:off x="1902" y="3854"/>
              <a:ext cx="276"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ctr" eaLnBrk="1" hangingPunct="1"/>
              <a:r>
                <a:rPr lang="en-US" altLang="en-US" sz="1600">
                  <a:latin typeface="Times New Roman" panose="02020603050405020304" pitchFamily="18" charset="0"/>
                </a:rPr>
                <a:t>1.0</a:t>
              </a:r>
            </a:p>
          </p:txBody>
        </p:sp>
        <p:sp>
          <p:nvSpPr>
            <p:cNvPr id="352326" name="Text Box 105"/>
            <p:cNvSpPr txBox="1">
              <a:spLocks noChangeArrowheads="1"/>
            </p:cNvSpPr>
            <p:nvPr/>
          </p:nvSpPr>
          <p:spPr bwMode="auto">
            <a:xfrm rot="-13713">
              <a:off x="2319" y="3104"/>
              <a:ext cx="276"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ctr" eaLnBrk="1" hangingPunct="1"/>
              <a:r>
                <a:rPr lang="en-US" altLang="en-US" sz="1600">
                  <a:latin typeface="Times New Roman" panose="02020603050405020304" pitchFamily="18" charset="0"/>
                </a:rPr>
                <a:t>0.6</a:t>
              </a:r>
            </a:p>
          </p:txBody>
        </p:sp>
        <p:sp>
          <p:nvSpPr>
            <p:cNvPr id="352327" name="Text Box 106"/>
            <p:cNvSpPr txBox="1">
              <a:spLocks noChangeArrowheads="1"/>
            </p:cNvSpPr>
            <p:nvPr/>
          </p:nvSpPr>
          <p:spPr bwMode="auto">
            <a:xfrm rot="-13713">
              <a:off x="2006" y="3667"/>
              <a:ext cx="276"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ctr" eaLnBrk="1" hangingPunct="1"/>
              <a:r>
                <a:rPr lang="en-US" altLang="en-US" sz="1600">
                  <a:latin typeface="Times New Roman" panose="02020603050405020304" pitchFamily="18" charset="0"/>
                </a:rPr>
                <a:t>0.9</a:t>
              </a:r>
            </a:p>
          </p:txBody>
        </p:sp>
        <p:sp>
          <p:nvSpPr>
            <p:cNvPr id="352328" name="Text Box 107"/>
            <p:cNvSpPr txBox="1">
              <a:spLocks noChangeArrowheads="1"/>
            </p:cNvSpPr>
            <p:nvPr/>
          </p:nvSpPr>
          <p:spPr bwMode="auto">
            <a:xfrm rot="-13713">
              <a:off x="2110" y="3479"/>
              <a:ext cx="276"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ctr" eaLnBrk="1" hangingPunct="1"/>
              <a:r>
                <a:rPr lang="en-US" altLang="en-US" sz="1600">
                  <a:latin typeface="Times New Roman" panose="02020603050405020304" pitchFamily="18" charset="0"/>
                </a:rPr>
                <a:t>0.8</a:t>
              </a:r>
            </a:p>
          </p:txBody>
        </p:sp>
        <p:sp>
          <p:nvSpPr>
            <p:cNvPr id="352329" name="Text Box 108"/>
            <p:cNvSpPr txBox="1">
              <a:spLocks noChangeArrowheads="1"/>
            </p:cNvSpPr>
            <p:nvPr/>
          </p:nvSpPr>
          <p:spPr bwMode="auto">
            <a:xfrm rot="-13713">
              <a:off x="2214" y="3292"/>
              <a:ext cx="276"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ctr" eaLnBrk="1" hangingPunct="1"/>
              <a:r>
                <a:rPr lang="en-US" altLang="en-US" sz="1600">
                  <a:latin typeface="Times New Roman" panose="02020603050405020304" pitchFamily="18" charset="0"/>
                </a:rPr>
                <a:t>0.7</a:t>
              </a:r>
            </a:p>
          </p:txBody>
        </p:sp>
        <p:sp>
          <p:nvSpPr>
            <p:cNvPr id="352330" name="Text Box 109"/>
            <p:cNvSpPr txBox="1">
              <a:spLocks noChangeArrowheads="1"/>
            </p:cNvSpPr>
            <p:nvPr/>
          </p:nvSpPr>
          <p:spPr bwMode="auto">
            <a:xfrm rot="-13713">
              <a:off x="2423" y="2917"/>
              <a:ext cx="276"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ctr" eaLnBrk="1" hangingPunct="1"/>
              <a:r>
                <a:rPr lang="en-US" altLang="en-US" sz="1600">
                  <a:latin typeface="Times New Roman" panose="02020603050405020304" pitchFamily="18" charset="0"/>
                </a:rPr>
                <a:t>0.5</a:t>
              </a:r>
            </a:p>
          </p:txBody>
        </p:sp>
        <p:sp>
          <p:nvSpPr>
            <p:cNvPr id="352331" name="Text Box 110"/>
            <p:cNvSpPr txBox="1">
              <a:spLocks noChangeArrowheads="1"/>
            </p:cNvSpPr>
            <p:nvPr/>
          </p:nvSpPr>
          <p:spPr bwMode="auto">
            <a:xfrm rot="-13713">
              <a:off x="2527" y="2730"/>
              <a:ext cx="276"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ctr" eaLnBrk="1" hangingPunct="1"/>
              <a:r>
                <a:rPr lang="en-US" altLang="en-US" sz="1600">
                  <a:latin typeface="Times New Roman" panose="02020603050405020304" pitchFamily="18" charset="0"/>
                </a:rPr>
                <a:t>0.4</a:t>
              </a:r>
            </a:p>
          </p:txBody>
        </p:sp>
        <p:sp>
          <p:nvSpPr>
            <p:cNvPr id="352332" name="Text Box 111"/>
            <p:cNvSpPr txBox="1">
              <a:spLocks noChangeArrowheads="1"/>
            </p:cNvSpPr>
            <p:nvPr/>
          </p:nvSpPr>
          <p:spPr bwMode="auto">
            <a:xfrm rot="-13713">
              <a:off x="2631" y="2542"/>
              <a:ext cx="276"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ctr" eaLnBrk="1" hangingPunct="1"/>
              <a:r>
                <a:rPr lang="en-US" altLang="en-US" sz="1600">
                  <a:latin typeface="Times New Roman" panose="02020603050405020304" pitchFamily="18" charset="0"/>
                </a:rPr>
                <a:t>0.3</a:t>
              </a:r>
            </a:p>
          </p:txBody>
        </p:sp>
        <p:sp>
          <p:nvSpPr>
            <p:cNvPr id="352333" name="Text Box 112"/>
            <p:cNvSpPr txBox="1">
              <a:spLocks noChangeArrowheads="1"/>
            </p:cNvSpPr>
            <p:nvPr/>
          </p:nvSpPr>
          <p:spPr bwMode="auto">
            <a:xfrm rot="-13713">
              <a:off x="2734" y="2355"/>
              <a:ext cx="276"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ctr" eaLnBrk="1" hangingPunct="1"/>
              <a:r>
                <a:rPr lang="en-US" altLang="en-US" sz="1600">
                  <a:latin typeface="Times New Roman" panose="02020603050405020304" pitchFamily="18" charset="0"/>
                </a:rPr>
                <a:t>0.2</a:t>
              </a:r>
            </a:p>
          </p:txBody>
        </p:sp>
        <p:sp>
          <p:nvSpPr>
            <p:cNvPr id="352334" name="Text Box 113"/>
            <p:cNvSpPr txBox="1">
              <a:spLocks noChangeArrowheads="1"/>
            </p:cNvSpPr>
            <p:nvPr/>
          </p:nvSpPr>
          <p:spPr bwMode="auto">
            <a:xfrm rot="20811" flipH="1">
              <a:off x="4140" y="3993"/>
              <a:ext cx="180"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ctr" eaLnBrk="1" hangingPunct="1"/>
              <a:r>
                <a:rPr lang="en-US" altLang="en-US" sz="1600">
                  <a:latin typeface="Times New Roman" panose="02020603050405020304" pitchFamily="18" charset="0"/>
                </a:rPr>
                <a:t>0</a:t>
              </a:r>
            </a:p>
          </p:txBody>
        </p:sp>
        <p:sp>
          <p:nvSpPr>
            <p:cNvPr id="352335" name="Text Box 114"/>
            <p:cNvSpPr txBox="1">
              <a:spLocks noChangeArrowheads="1"/>
            </p:cNvSpPr>
            <p:nvPr/>
          </p:nvSpPr>
          <p:spPr bwMode="auto">
            <a:xfrm rot="28635" flipH="1">
              <a:off x="1951" y="3993"/>
              <a:ext cx="276"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ctr" eaLnBrk="1" hangingPunct="1"/>
              <a:r>
                <a:rPr lang="en-US" altLang="en-US" sz="1600">
                  <a:latin typeface="Times New Roman" panose="02020603050405020304" pitchFamily="18" charset="0"/>
                </a:rPr>
                <a:t>1.0</a:t>
              </a:r>
            </a:p>
          </p:txBody>
        </p:sp>
        <p:sp>
          <p:nvSpPr>
            <p:cNvPr id="352336" name="Text Box 115"/>
            <p:cNvSpPr txBox="1">
              <a:spLocks noChangeArrowheads="1"/>
            </p:cNvSpPr>
            <p:nvPr/>
          </p:nvSpPr>
          <p:spPr bwMode="auto">
            <a:xfrm rot="28635" flipH="1">
              <a:off x="2808" y="3991"/>
              <a:ext cx="276"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ctr" eaLnBrk="1" hangingPunct="1"/>
              <a:r>
                <a:rPr lang="en-US" altLang="en-US" sz="1600">
                  <a:latin typeface="Times New Roman" panose="02020603050405020304" pitchFamily="18" charset="0"/>
                </a:rPr>
                <a:t>0.6</a:t>
              </a:r>
            </a:p>
          </p:txBody>
        </p:sp>
        <p:sp>
          <p:nvSpPr>
            <p:cNvPr id="352337" name="Text Box 116"/>
            <p:cNvSpPr txBox="1">
              <a:spLocks noChangeArrowheads="1"/>
            </p:cNvSpPr>
            <p:nvPr/>
          </p:nvSpPr>
          <p:spPr bwMode="auto">
            <a:xfrm rot="28635" flipH="1">
              <a:off x="2165" y="3993"/>
              <a:ext cx="276"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ctr" eaLnBrk="1" hangingPunct="1"/>
              <a:r>
                <a:rPr lang="en-US" altLang="en-US" sz="1600">
                  <a:latin typeface="Times New Roman" panose="02020603050405020304" pitchFamily="18" charset="0"/>
                </a:rPr>
                <a:t>0.9</a:t>
              </a:r>
            </a:p>
          </p:txBody>
        </p:sp>
        <p:sp>
          <p:nvSpPr>
            <p:cNvPr id="352338" name="Text Box 117"/>
            <p:cNvSpPr txBox="1">
              <a:spLocks noChangeArrowheads="1"/>
            </p:cNvSpPr>
            <p:nvPr/>
          </p:nvSpPr>
          <p:spPr bwMode="auto">
            <a:xfrm rot="28635" flipH="1">
              <a:off x="2379" y="3992"/>
              <a:ext cx="276"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ctr" eaLnBrk="1" hangingPunct="1"/>
              <a:r>
                <a:rPr lang="en-US" altLang="en-US" sz="1600">
                  <a:latin typeface="Times New Roman" panose="02020603050405020304" pitchFamily="18" charset="0"/>
                </a:rPr>
                <a:t>0.8</a:t>
              </a:r>
            </a:p>
          </p:txBody>
        </p:sp>
        <p:sp>
          <p:nvSpPr>
            <p:cNvPr id="352339" name="Text Box 118"/>
            <p:cNvSpPr txBox="1">
              <a:spLocks noChangeArrowheads="1"/>
            </p:cNvSpPr>
            <p:nvPr/>
          </p:nvSpPr>
          <p:spPr bwMode="auto">
            <a:xfrm rot="28635" flipH="1">
              <a:off x="2593" y="3992"/>
              <a:ext cx="276"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ctr" eaLnBrk="1" hangingPunct="1"/>
              <a:r>
                <a:rPr lang="en-US" altLang="en-US" sz="1600">
                  <a:latin typeface="Times New Roman" panose="02020603050405020304" pitchFamily="18" charset="0"/>
                </a:rPr>
                <a:t>0.7</a:t>
              </a:r>
            </a:p>
          </p:txBody>
        </p:sp>
        <p:sp>
          <p:nvSpPr>
            <p:cNvPr id="352340" name="Text Box 119"/>
            <p:cNvSpPr txBox="1">
              <a:spLocks noChangeArrowheads="1"/>
            </p:cNvSpPr>
            <p:nvPr/>
          </p:nvSpPr>
          <p:spPr bwMode="auto">
            <a:xfrm rot="28635" flipH="1">
              <a:off x="3022" y="3991"/>
              <a:ext cx="276"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ctr" eaLnBrk="1" hangingPunct="1"/>
              <a:r>
                <a:rPr lang="en-US" altLang="en-US" sz="1600">
                  <a:latin typeface="Times New Roman" panose="02020603050405020304" pitchFamily="18" charset="0"/>
                </a:rPr>
                <a:t>0.5</a:t>
              </a:r>
            </a:p>
          </p:txBody>
        </p:sp>
        <p:sp>
          <p:nvSpPr>
            <p:cNvPr id="352341" name="Text Box 120"/>
            <p:cNvSpPr txBox="1">
              <a:spLocks noChangeArrowheads="1"/>
            </p:cNvSpPr>
            <p:nvPr/>
          </p:nvSpPr>
          <p:spPr bwMode="auto">
            <a:xfrm rot="28635" flipH="1">
              <a:off x="3236" y="3990"/>
              <a:ext cx="276"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ctr" eaLnBrk="1" hangingPunct="1"/>
              <a:r>
                <a:rPr lang="en-US" altLang="en-US" sz="1600">
                  <a:latin typeface="Times New Roman" panose="02020603050405020304" pitchFamily="18" charset="0"/>
                </a:rPr>
                <a:t>0.4</a:t>
              </a:r>
            </a:p>
          </p:txBody>
        </p:sp>
        <p:sp>
          <p:nvSpPr>
            <p:cNvPr id="352342" name="Text Box 121"/>
            <p:cNvSpPr txBox="1">
              <a:spLocks noChangeArrowheads="1"/>
            </p:cNvSpPr>
            <p:nvPr/>
          </p:nvSpPr>
          <p:spPr bwMode="auto">
            <a:xfrm rot="28635" flipH="1">
              <a:off x="3450" y="3989"/>
              <a:ext cx="276"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ctr" eaLnBrk="1" hangingPunct="1"/>
              <a:r>
                <a:rPr lang="en-US" altLang="en-US" sz="1600">
                  <a:latin typeface="Times New Roman" panose="02020603050405020304" pitchFamily="18" charset="0"/>
                </a:rPr>
                <a:t>0.3</a:t>
              </a:r>
            </a:p>
          </p:txBody>
        </p:sp>
        <p:sp>
          <p:nvSpPr>
            <p:cNvPr id="352343" name="Text Box 122"/>
            <p:cNvSpPr txBox="1">
              <a:spLocks noChangeArrowheads="1"/>
            </p:cNvSpPr>
            <p:nvPr/>
          </p:nvSpPr>
          <p:spPr bwMode="auto">
            <a:xfrm rot="28635" flipH="1">
              <a:off x="3664" y="3989"/>
              <a:ext cx="276"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ctr" eaLnBrk="1" hangingPunct="1"/>
              <a:r>
                <a:rPr lang="en-US" altLang="en-US" sz="1600">
                  <a:latin typeface="Times New Roman" panose="02020603050405020304" pitchFamily="18" charset="0"/>
                </a:rPr>
                <a:t>0.2</a:t>
              </a:r>
            </a:p>
          </p:txBody>
        </p:sp>
        <p:sp>
          <p:nvSpPr>
            <p:cNvPr id="352344" name="Text Box 123"/>
            <p:cNvSpPr txBox="1">
              <a:spLocks noChangeArrowheads="1"/>
            </p:cNvSpPr>
            <p:nvPr/>
          </p:nvSpPr>
          <p:spPr bwMode="auto">
            <a:xfrm rot="28635" flipH="1">
              <a:off x="3878" y="3988"/>
              <a:ext cx="276"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ctr" eaLnBrk="1" hangingPunct="1"/>
              <a:r>
                <a:rPr lang="en-US" altLang="en-US" sz="1600">
                  <a:latin typeface="Times New Roman" panose="02020603050405020304" pitchFamily="18" charset="0"/>
                </a:rPr>
                <a:t>0.1</a:t>
              </a:r>
            </a:p>
          </p:txBody>
        </p:sp>
        <p:sp>
          <p:nvSpPr>
            <p:cNvPr id="352345" name="Text Box 124"/>
            <p:cNvSpPr txBox="1">
              <a:spLocks noChangeArrowheads="1"/>
            </p:cNvSpPr>
            <p:nvPr/>
          </p:nvSpPr>
          <p:spPr bwMode="auto">
            <a:xfrm rot="3499724">
              <a:off x="3443" y="2800"/>
              <a:ext cx="710"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ctr" eaLnBrk="1" hangingPunct="1"/>
              <a:r>
                <a:rPr lang="en-US" altLang="en-US" sz="3600" i="1">
                  <a:latin typeface="Times New Roman" panose="02020603050405020304" pitchFamily="18" charset="0"/>
                </a:rPr>
                <a:t>b</a:t>
              </a:r>
              <a:r>
                <a:rPr lang="en-US" altLang="en-US" sz="3600">
                  <a:latin typeface="Times New Roman" panose="02020603050405020304" pitchFamily="18" charset="0"/>
                </a:rPr>
                <a:t> = 0</a:t>
              </a:r>
              <a:endParaRPr lang="en-US" altLang="en-US" sz="1600">
                <a:latin typeface="Times New Roman" panose="02020603050405020304" pitchFamily="18" charset="0"/>
              </a:endParaRPr>
            </a:p>
          </p:txBody>
        </p:sp>
      </p:grpSp>
      <p:grpSp>
        <p:nvGrpSpPr>
          <p:cNvPr id="8" name="Group 125"/>
          <p:cNvGrpSpPr>
            <a:grpSpLocks/>
          </p:cNvGrpSpPr>
          <p:nvPr/>
        </p:nvGrpSpPr>
        <p:grpSpPr bwMode="auto">
          <a:xfrm>
            <a:off x="134938" y="304800"/>
            <a:ext cx="4056062" cy="4784725"/>
            <a:chOff x="85" y="192"/>
            <a:chExt cx="2555" cy="3014"/>
          </a:xfrm>
        </p:grpSpPr>
        <p:sp>
          <p:nvSpPr>
            <p:cNvPr id="352274" name="Text Box 126"/>
            <p:cNvSpPr txBox="1">
              <a:spLocks noChangeArrowheads="1"/>
            </p:cNvSpPr>
            <p:nvPr/>
          </p:nvSpPr>
          <p:spPr bwMode="auto">
            <a:xfrm rot="-26975">
              <a:off x="1319" y="2170"/>
              <a:ext cx="276"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ctr" eaLnBrk="1" hangingPunct="1"/>
              <a:r>
                <a:rPr lang="en-US" altLang="en-US" sz="1600">
                  <a:latin typeface="Times New Roman" panose="02020603050405020304" pitchFamily="18" charset="0"/>
                </a:rPr>
                <a:t>0.6</a:t>
              </a:r>
            </a:p>
          </p:txBody>
        </p:sp>
        <p:sp>
          <p:nvSpPr>
            <p:cNvPr id="352275" name="AutoShape 127"/>
            <p:cNvSpPr>
              <a:spLocks noChangeArrowheads="1"/>
            </p:cNvSpPr>
            <p:nvPr/>
          </p:nvSpPr>
          <p:spPr bwMode="auto">
            <a:xfrm rot="7238259">
              <a:off x="446" y="824"/>
              <a:ext cx="2161" cy="1849"/>
            </a:xfrm>
            <a:prstGeom prst="triangle">
              <a:avLst>
                <a:gd name="adj" fmla="val 50000"/>
              </a:avLst>
            </a:prstGeom>
            <a:solidFill>
              <a:schemeClr val="accent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latin typeface="Arial" panose="020B0604020202020204" pitchFamily="34" charset="0"/>
              </a:endParaRPr>
            </a:p>
          </p:txBody>
        </p:sp>
        <p:sp>
          <p:nvSpPr>
            <p:cNvPr id="352276" name="Line 128"/>
            <p:cNvSpPr>
              <a:spLocks noChangeShapeType="1"/>
            </p:cNvSpPr>
            <p:nvPr/>
          </p:nvSpPr>
          <p:spPr bwMode="auto">
            <a:xfrm rot="7238259">
              <a:off x="-352" y="1276"/>
              <a:ext cx="2167" cy="0"/>
            </a:xfrm>
            <a:prstGeom prst="line">
              <a:avLst/>
            </a:prstGeom>
            <a:noFill/>
            <a:ln w="9525">
              <a:solidFill>
                <a:schemeClr val="bg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52277" name="Line 129"/>
            <p:cNvSpPr>
              <a:spLocks noChangeShapeType="1"/>
            </p:cNvSpPr>
            <p:nvPr/>
          </p:nvSpPr>
          <p:spPr bwMode="auto">
            <a:xfrm rot="7238259">
              <a:off x="1079" y="2123"/>
              <a:ext cx="2167" cy="0"/>
            </a:xfrm>
            <a:prstGeom prst="line">
              <a:avLst/>
            </a:prstGeom>
            <a:noFill/>
            <a:ln w="9525">
              <a:solidFill>
                <a:schemeClr val="bg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52278" name="Line 130"/>
            <p:cNvSpPr>
              <a:spLocks noChangeShapeType="1"/>
            </p:cNvSpPr>
            <p:nvPr/>
          </p:nvSpPr>
          <p:spPr bwMode="auto">
            <a:xfrm rot="7238259">
              <a:off x="920" y="2029"/>
              <a:ext cx="2167" cy="0"/>
            </a:xfrm>
            <a:prstGeom prst="line">
              <a:avLst/>
            </a:prstGeom>
            <a:noFill/>
            <a:ln w="9525">
              <a:solidFill>
                <a:schemeClr val="bg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52279" name="Line 131"/>
            <p:cNvSpPr>
              <a:spLocks noChangeShapeType="1"/>
            </p:cNvSpPr>
            <p:nvPr/>
          </p:nvSpPr>
          <p:spPr bwMode="auto">
            <a:xfrm rot="7238259">
              <a:off x="762" y="1935"/>
              <a:ext cx="2167" cy="0"/>
            </a:xfrm>
            <a:prstGeom prst="line">
              <a:avLst/>
            </a:prstGeom>
            <a:noFill/>
            <a:ln w="9525">
              <a:solidFill>
                <a:schemeClr val="bg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52280" name="Line 132"/>
            <p:cNvSpPr>
              <a:spLocks noChangeShapeType="1"/>
            </p:cNvSpPr>
            <p:nvPr/>
          </p:nvSpPr>
          <p:spPr bwMode="auto">
            <a:xfrm rot="7238259">
              <a:off x="603" y="1841"/>
              <a:ext cx="2167" cy="0"/>
            </a:xfrm>
            <a:prstGeom prst="line">
              <a:avLst/>
            </a:prstGeom>
            <a:noFill/>
            <a:ln w="9525">
              <a:solidFill>
                <a:schemeClr val="bg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52281" name="Line 133"/>
            <p:cNvSpPr>
              <a:spLocks noChangeShapeType="1"/>
            </p:cNvSpPr>
            <p:nvPr/>
          </p:nvSpPr>
          <p:spPr bwMode="auto">
            <a:xfrm rot="7238259">
              <a:off x="444" y="1747"/>
              <a:ext cx="2167" cy="0"/>
            </a:xfrm>
            <a:prstGeom prst="line">
              <a:avLst/>
            </a:prstGeom>
            <a:noFill/>
            <a:ln w="9525">
              <a:solidFill>
                <a:schemeClr val="bg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52282" name="Line 134"/>
            <p:cNvSpPr>
              <a:spLocks noChangeShapeType="1"/>
            </p:cNvSpPr>
            <p:nvPr/>
          </p:nvSpPr>
          <p:spPr bwMode="auto">
            <a:xfrm rot="7238259">
              <a:off x="284" y="1652"/>
              <a:ext cx="2167" cy="0"/>
            </a:xfrm>
            <a:prstGeom prst="line">
              <a:avLst/>
            </a:prstGeom>
            <a:noFill/>
            <a:ln w="9525">
              <a:solidFill>
                <a:schemeClr val="bg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52283" name="Line 135"/>
            <p:cNvSpPr>
              <a:spLocks noChangeShapeType="1"/>
            </p:cNvSpPr>
            <p:nvPr/>
          </p:nvSpPr>
          <p:spPr bwMode="auto">
            <a:xfrm rot="7238259">
              <a:off x="125" y="1558"/>
              <a:ext cx="2167" cy="0"/>
            </a:xfrm>
            <a:prstGeom prst="line">
              <a:avLst/>
            </a:prstGeom>
            <a:noFill/>
            <a:ln w="9525">
              <a:solidFill>
                <a:schemeClr val="bg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52284" name="Line 136"/>
            <p:cNvSpPr>
              <a:spLocks noChangeShapeType="1"/>
            </p:cNvSpPr>
            <p:nvPr/>
          </p:nvSpPr>
          <p:spPr bwMode="auto">
            <a:xfrm rot="7238259">
              <a:off x="-192" y="1370"/>
              <a:ext cx="2167" cy="0"/>
            </a:xfrm>
            <a:prstGeom prst="line">
              <a:avLst/>
            </a:prstGeom>
            <a:noFill/>
            <a:ln w="9525">
              <a:solidFill>
                <a:schemeClr val="bg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52285" name="Line 137"/>
            <p:cNvSpPr>
              <a:spLocks noChangeShapeType="1"/>
            </p:cNvSpPr>
            <p:nvPr/>
          </p:nvSpPr>
          <p:spPr bwMode="auto">
            <a:xfrm rot="7238259">
              <a:off x="-33" y="1464"/>
              <a:ext cx="2167" cy="0"/>
            </a:xfrm>
            <a:prstGeom prst="line">
              <a:avLst/>
            </a:prstGeom>
            <a:noFill/>
            <a:ln w="9525">
              <a:solidFill>
                <a:schemeClr val="bg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52286" name="Text Box 138"/>
            <p:cNvSpPr txBox="1">
              <a:spLocks noChangeArrowheads="1"/>
            </p:cNvSpPr>
            <p:nvPr/>
          </p:nvSpPr>
          <p:spPr bwMode="auto">
            <a:xfrm rot="-15842">
              <a:off x="85" y="2170"/>
              <a:ext cx="180"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ctr" eaLnBrk="1" hangingPunct="1"/>
              <a:r>
                <a:rPr lang="en-US" altLang="en-US" sz="1600">
                  <a:latin typeface="Times New Roman" panose="02020603050405020304" pitchFamily="18" charset="0"/>
                </a:rPr>
                <a:t>0</a:t>
              </a:r>
            </a:p>
          </p:txBody>
        </p:sp>
        <p:sp>
          <p:nvSpPr>
            <p:cNvPr id="352287" name="Text Box 139"/>
            <p:cNvSpPr txBox="1">
              <a:spLocks noChangeArrowheads="1"/>
            </p:cNvSpPr>
            <p:nvPr/>
          </p:nvSpPr>
          <p:spPr bwMode="auto">
            <a:xfrm rot="-26975">
              <a:off x="2176" y="2175"/>
              <a:ext cx="276"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ctr" eaLnBrk="1" hangingPunct="1"/>
              <a:r>
                <a:rPr lang="en-US" altLang="en-US" sz="1600">
                  <a:latin typeface="Times New Roman" panose="02020603050405020304" pitchFamily="18" charset="0"/>
                </a:rPr>
                <a:t>1.0</a:t>
              </a:r>
            </a:p>
          </p:txBody>
        </p:sp>
        <p:sp>
          <p:nvSpPr>
            <p:cNvPr id="352288" name="Text Box 140"/>
            <p:cNvSpPr txBox="1">
              <a:spLocks noChangeArrowheads="1"/>
            </p:cNvSpPr>
            <p:nvPr/>
          </p:nvSpPr>
          <p:spPr bwMode="auto">
            <a:xfrm rot="-26975">
              <a:off x="1962" y="2174"/>
              <a:ext cx="276"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ctr" eaLnBrk="1" hangingPunct="1"/>
              <a:r>
                <a:rPr lang="en-US" altLang="en-US" sz="1600">
                  <a:latin typeface="Times New Roman" panose="02020603050405020304" pitchFamily="18" charset="0"/>
                </a:rPr>
                <a:t>0.9</a:t>
              </a:r>
            </a:p>
          </p:txBody>
        </p:sp>
        <p:sp>
          <p:nvSpPr>
            <p:cNvPr id="352289" name="Text Box 141"/>
            <p:cNvSpPr txBox="1">
              <a:spLocks noChangeArrowheads="1"/>
            </p:cNvSpPr>
            <p:nvPr/>
          </p:nvSpPr>
          <p:spPr bwMode="auto">
            <a:xfrm rot="-26975">
              <a:off x="1748" y="2173"/>
              <a:ext cx="276"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ctr" eaLnBrk="1" hangingPunct="1"/>
              <a:r>
                <a:rPr lang="en-US" altLang="en-US" sz="1600">
                  <a:latin typeface="Times New Roman" panose="02020603050405020304" pitchFamily="18" charset="0"/>
                </a:rPr>
                <a:t>0.8</a:t>
              </a:r>
            </a:p>
          </p:txBody>
        </p:sp>
        <p:sp>
          <p:nvSpPr>
            <p:cNvPr id="352290" name="Text Box 142"/>
            <p:cNvSpPr txBox="1">
              <a:spLocks noChangeArrowheads="1"/>
            </p:cNvSpPr>
            <p:nvPr/>
          </p:nvSpPr>
          <p:spPr bwMode="auto">
            <a:xfrm rot="-26975">
              <a:off x="1534" y="2172"/>
              <a:ext cx="276"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ctr" eaLnBrk="1" hangingPunct="1"/>
              <a:r>
                <a:rPr lang="en-US" altLang="en-US" sz="1600">
                  <a:latin typeface="Times New Roman" panose="02020603050405020304" pitchFamily="18" charset="0"/>
                </a:rPr>
                <a:t>0.7</a:t>
              </a:r>
            </a:p>
          </p:txBody>
        </p:sp>
        <p:sp>
          <p:nvSpPr>
            <p:cNvPr id="352291" name="Text Box 143"/>
            <p:cNvSpPr txBox="1">
              <a:spLocks noChangeArrowheads="1"/>
            </p:cNvSpPr>
            <p:nvPr/>
          </p:nvSpPr>
          <p:spPr bwMode="auto">
            <a:xfrm rot="-26975">
              <a:off x="1105" y="2170"/>
              <a:ext cx="276"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ctr" eaLnBrk="1" hangingPunct="1"/>
              <a:r>
                <a:rPr lang="en-US" altLang="en-US" sz="1600">
                  <a:latin typeface="Times New Roman" panose="02020603050405020304" pitchFamily="18" charset="0"/>
                </a:rPr>
                <a:t>0.5</a:t>
              </a:r>
            </a:p>
          </p:txBody>
        </p:sp>
        <p:sp>
          <p:nvSpPr>
            <p:cNvPr id="352292" name="Text Box 144"/>
            <p:cNvSpPr txBox="1">
              <a:spLocks noChangeArrowheads="1"/>
            </p:cNvSpPr>
            <p:nvPr/>
          </p:nvSpPr>
          <p:spPr bwMode="auto">
            <a:xfrm rot="-26975">
              <a:off x="891" y="2168"/>
              <a:ext cx="276"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ctr" eaLnBrk="1" hangingPunct="1"/>
              <a:r>
                <a:rPr lang="en-US" altLang="en-US" sz="1600">
                  <a:latin typeface="Times New Roman" panose="02020603050405020304" pitchFamily="18" charset="0"/>
                </a:rPr>
                <a:t>0.4</a:t>
              </a:r>
            </a:p>
          </p:txBody>
        </p:sp>
        <p:sp>
          <p:nvSpPr>
            <p:cNvPr id="352293" name="Text Box 145"/>
            <p:cNvSpPr txBox="1">
              <a:spLocks noChangeArrowheads="1"/>
            </p:cNvSpPr>
            <p:nvPr/>
          </p:nvSpPr>
          <p:spPr bwMode="auto">
            <a:xfrm rot="-26975">
              <a:off x="676" y="2168"/>
              <a:ext cx="276"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ctr" eaLnBrk="1" hangingPunct="1"/>
              <a:r>
                <a:rPr lang="en-US" altLang="en-US" sz="1600">
                  <a:latin typeface="Times New Roman" panose="02020603050405020304" pitchFamily="18" charset="0"/>
                </a:rPr>
                <a:t>0.3</a:t>
              </a:r>
            </a:p>
          </p:txBody>
        </p:sp>
        <p:sp>
          <p:nvSpPr>
            <p:cNvPr id="352294" name="Text Box 146"/>
            <p:cNvSpPr txBox="1">
              <a:spLocks noChangeArrowheads="1"/>
            </p:cNvSpPr>
            <p:nvPr/>
          </p:nvSpPr>
          <p:spPr bwMode="auto">
            <a:xfrm rot="-26975">
              <a:off x="462" y="2166"/>
              <a:ext cx="276"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ctr" eaLnBrk="1" hangingPunct="1"/>
              <a:r>
                <a:rPr lang="en-US" altLang="en-US" sz="1600">
                  <a:latin typeface="Times New Roman" panose="02020603050405020304" pitchFamily="18" charset="0"/>
                </a:rPr>
                <a:t>0.2</a:t>
              </a:r>
            </a:p>
          </p:txBody>
        </p:sp>
        <p:sp>
          <p:nvSpPr>
            <p:cNvPr id="352295" name="Text Box 147"/>
            <p:cNvSpPr txBox="1">
              <a:spLocks noChangeArrowheads="1"/>
            </p:cNvSpPr>
            <p:nvPr/>
          </p:nvSpPr>
          <p:spPr bwMode="auto">
            <a:xfrm rot="-26975">
              <a:off x="248" y="2165"/>
              <a:ext cx="276"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ctr" eaLnBrk="1" hangingPunct="1"/>
              <a:r>
                <a:rPr lang="en-US" altLang="en-US" sz="1600">
                  <a:latin typeface="Times New Roman" panose="02020603050405020304" pitchFamily="18" charset="0"/>
                </a:rPr>
                <a:t>0.1</a:t>
              </a:r>
            </a:p>
          </p:txBody>
        </p:sp>
        <p:sp>
          <p:nvSpPr>
            <p:cNvPr id="352296" name="Text Box 148"/>
            <p:cNvSpPr txBox="1">
              <a:spLocks noChangeArrowheads="1"/>
            </p:cNvSpPr>
            <p:nvPr/>
          </p:nvSpPr>
          <p:spPr bwMode="auto">
            <a:xfrm rot="21596194" flipH="1">
              <a:off x="2270" y="2091"/>
              <a:ext cx="276"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ctr" eaLnBrk="1" hangingPunct="1"/>
              <a:r>
                <a:rPr lang="en-US" altLang="en-US" sz="1600">
                  <a:latin typeface="Times New Roman" panose="02020603050405020304" pitchFamily="18" charset="0"/>
                </a:rPr>
                <a:t>1.0</a:t>
              </a:r>
            </a:p>
          </p:txBody>
        </p:sp>
        <p:sp>
          <p:nvSpPr>
            <p:cNvPr id="352297" name="Text Box 149"/>
            <p:cNvSpPr txBox="1">
              <a:spLocks noChangeArrowheads="1"/>
            </p:cNvSpPr>
            <p:nvPr/>
          </p:nvSpPr>
          <p:spPr bwMode="auto">
            <a:xfrm rot="21596194" flipH="1">
              <a:off x="1855" y="1342"/>
              <a:ext cx="276"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ctr" eaLnBrk="1" hangingPunct="1"/>
              <a:r>
                <a:rPr lang="en-US" altLang="en-US" sz="1600">
                  <a:latin typeface="Times New Roman" panose="02020603050405020304" pitchFamily="18" charset="0"/>
                </a:rPr>
                <a:t>0.6</a:t>
              </a:r>
            </a:p>
          </p:txBody>
        </p:sp>
        <p:sp>
          <p:nvSpPr>
            <p:cNvPr id="352298" name="Text Box 150"/>
            <p:cNvSpPr txBox="1">
              <a:spLocks noChangeArrowheads="1"/>
            </p:cNvSpPr>
            <p:nvPr/>
          </p:nvSpPr>
          <p:spPr bwMode="auto">
            <a:xfrm rot="21596194" flipH="1">
              <a:off x="2166" y="1904"/>
              <a:ext cx="276"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ctr" eaLnBrk="1" hangingPunct="1"/>
              <a:r>
                <a:rPr lang="en-US" altLang="en-US" sz="1600">
                  <a:latin typeface="Times New Roman" panose="02020603050405020304" pitchFamily="18" charset="0"/>
                </a:rPr>
                <a:t>0.9</a:t>
              </a:r>
            </a:p>
          </p:txBody>
        </p:sp>
        <p:sp>
          <p:nvSpPr>
            <p:cNvPr id="352299" name="Text Box 151"/>
            <p:cNvSpPr txBox="1">
              <a:spLocks noChangeArrowheads="1"/>
            </p:cNvSpPr>
            <p:nvPr/>
          </p:nvSpPr>
          <p:spPr bwMode="auto">
            <a:xfrm rot="21596194" flipH="1">
              <a:off x="2063" y="1717"/>
              <a:ext cx="276"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ctr" eaLnBrk="1" hangingPunct="1"/>
              <a:r>
                <a:rPr lang="en-US" altLang="en-US" sz="1600">
                  <a:latin typeface="Times New Roman" panose="02020603050405020304" pitchFamily="18" charset="0"/>
                </a:rPr>
                <a:t>0.8</a:t>
              </a:r>
            </a:p>
          </p:txBody>
        </p:sp>
        <p:sp>
          <p:nvSpPr>
            <p:cNvPr id="352300" name="Text Box 152"/>
            <p:cNvSpPr txBox="1">
              <a:spLocks noChangeArrowheads="1"/>
            </p:cNvSpPr>
            <p:nvPr/>
          </p:nvSpPr>
          <p:spPr bwMode="auto">
            <a:xfrm rot="21596194" flipH="1">
              <a:off x="1959" y="1529"/>
              <a:ext cx="276"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ctr" eaLnBrk="1" hangingPunct="1"/>
              <a:r>
                <a:rPr lang="en-US" altLang="en-US" sz="1600">
                  <a:latin typeface="Times New Roman" panose="02020603050405020304" pitchFamily="18" charset="0"/>
                </a:rPr>
                <a:t>0.7</a:t>
              </a:r>
            </a:p>
          </p:txBody>
        </p:sp>
        <p:sp>
          <p:nvSpPr>
            <p:cNvPr id="352301" name="Text Box 153"/>
            <p:cNvSpPr txBox="1">
              <a:spLocks noChangeArrowheads="1"/>
            </p:cNvSpPr>
            <p:nvPr/>
          </p:nvSpPr>
          <p:spPr bwMode="auto">
            <a:xfrm rot="21596194" flipH="1">
              <a:off x="1751" y="1154"/>
              <a:ext cx="276"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ctr" eaLnBrk="1" hangingPunct="1"/>
              <a:r>
                <a:rPr lang="en-US" altLang="en-US" sz="1600">
                  <a:latin typeface="Times New Roman" panose="02020603050405020304" pitchFamily="18" charset="0"/>
                </a:rPr>
                <a:t>0.5</a:t>
              </a:r>
            </a:p>
          </p:txBody>
        </p:sp>
        <p:sp>
          <p:nvSpPr>
            <p:cNvPr id="352302" name="Text Box 154"/>
            <p:cNvSpPr txBox="1">
              <a:spLocks noChangeArrowheads="1"/>
            </p:cNvSpPr>
            <p:nvPr/>
          </p:nvSpPr>
          <p:spPr bwMode="auto">
            <a:xfrm rot="21596194" flipH="1">
              <a:off x="1647" y="967"/>
              <a:ext cx="276"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ctr" eaLnBrk="1" hangingPunct="1"/>
              <a:r>
                <a:rPr lang="en-US" altLang="en-US" sz="1600">
                  <a:latin typeface="Times New Roman" panose="02020603050405020304" pitchFamily="18" charset="0"/>
                </a:rPr>
                <a:t>0.4</a:t>
              </a:r>
            </a:p>
          </p:txBody>
        </p:sp>
        <p:sp>
          <p:nvSpPr>
            <p:cNvPr id="352303" name="Text Box 155"/>
            <p:cNvSpPr txBox="1">
              <a:spLocks noChangeArrowheads="1"/>
            </p:cNvSpPr>
            <p:nvPr/>
          </p:nvSpPr>
          <p:spPr bwMode="auto">
            <a:xfrm rot="21596194" flipH="1">
              <a:off x="1544" y="779"/>
              <a:ext cx="276"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ctr" eaLnBrk="1" hangingPunct="1"/>
              <a:r>
                <a:rPr lang="en-US" altLang="en-US" sz="1600">
                  <a:latin typeface="Times New Roman" panose="02020603050405020304" pitchFamily="18" charset="0"/>
                </a:rPr>
                <a:t>0.3</a:t>
              </a:r>
            </a:p>
          </p:txBody>
        </p:sp>
        <p:sp>
          <p:nvSpPr>
            <p:cNvPr id="352304" name="Text Box 156"/>
            <p:cNvSpPr txBox="1">
              <a:spLocks noChangeArrowheads="1"/>
            </p:cNvSpPr>
            <p:nvPr/>
          </p:nvSpPr>
          <p:spPr bwMode="auto">
            <a:xfrm rot="3460" flipH="1">
              <a:off x="1440" y="592"/>
              <a:ext cx="276"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ctr" eaLnBrk="1" hangingPunct="1"/>
              <a:r>
                <a:rPr lang="en-US" altLang="en-US" sz="1600">
                  <a:latin typeface="Times New Roman" panose="02020603050405020304" pitchFamily="18" charset="0"/>
                </a:rPr>
                <a:t>0.2</a:t>
              </a:r>
            </a:p>
          </p:txBody>
        </p:sp>
        <p:sp>
          <p:nvSpPr>
            <p:cNvPr id="352305" name="Text Box 157"/>
            <p:cNvSpPr txBox="1">
              <a:spLocks noChangeArrowheads="1"/>
            </p:cNvSpPr>
            <p:nvPr/>
          </p:nvSpPr>
          <p:spPr bwMode="auto">
            <a:xfrm rot="-3499512">
              <a:off x="220" y="1015"/>
              <a:ext cx="710"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ctr" eaLnBrk="1" hangingPunct="1"/>
              <a:r>
                <a:rPr lang="en-US" altLang="en-US" sz="3600" i="1">
                  <a:latin typeface="Times New Roman" panose="02020603050405020304" pitchFamily="18" charset="0"/>
                </a:rPr>
                <a:t>a</a:t>
              </a:r>
              <a:r>
                <a:rPr lang="en-US" altLang="en-US" sz="3600">
                  <a:latin typeface="Times New Roman" panose="02020603050405020304" pitchFamily="18" charset="0"/>
                </a:rPr>
                <a:t> = 0</a:t>
              </a:r>
              <a:endParaRPr lang="en-US" altLang="en-US" sz="2800">
                <a:latin typeface="Times New Roman" panose="02020603050405020304" pitchFamily="18" charset="0"/>
              </a:endParaRPr>
            </a:p>
          </p:txBody>
        </p:sp>
        <p:sp>
          <p:nvSpPr>
            <p:cNvPr id="352306" name="Text Box 158"/>
            <p:cNvSpPr txBox="1">
              <a:spLocks noChangeArrowheads="1"/>
            </p:cNvSpPr>
            <p:nvPr/>
          </p:nvSpPr>
          <p:spPr bwMode="auto">
            <a:xfrm>
              <a:off x="2380" y="2108"/>
              <a:ext cx="260"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ctr" eaLnBrk="1" hangingPunct="1"/>
              <a:r>
                <a:rPr lang="en-US" altLang="en-US" sz="3600" i="1">
                  <a:latin typeface="Times New Roman" panose="02020603050405020304" pitchFamily="18" charset="0"/>
                </a:rPr>
                <a:t>a</a:t>
              </a:r>
              <a:endParaRPr lang="en-US" altLang="en-US" sz="1600" i="1">
                <a:latin typeface="Times New Roman" panose="02020603050405020304" pitchFamily="18" charset="0"/>
              </a:endParaRPr>
            </a:p>
          </p:txBody>
        </p:sp>
        <p:sp>
          <p:nvSpPr>
            <p:cNvPr id="352307" name="Text Box 159"/>
            <p:cNvSpPr txBox="1">
              <a:spLocks noChangeArrowheads="1"/>
            </p:cNvSpPr>
            <p:nvPr/>
          </p:nvSpPr>
          <p:spPr bwMode="auto">
            <a:xfrm rot="6993" flipH="1">
              <a:off x="1237" y="211"/>
              <a:ext cx="180"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ctr" eaLnBrk="1" hangingPunct="1"/>
              <a:r>
                <a:rPr lang="en-US" altLang="en-US" sz="1600">
                  <a:latin typeface="Times New Roman" panose="02020603050405020304" pitchFamily="18" charset="0"/>
                </a:rPr>
                <a:t>0</a:t>
              </a:r>
            </a:p>
          </p:txBody>
        </p:sp>
        <p:sp>
          <p:nvSpPr>
            <p:cNvPr id="352308" name="Text Box 160"/>
            <p:cNvSpPr txBox="1">
              <a:spLocks noChangeArrowheads="1"/>
            </p:cNvSpPr>
            <p:nvPr/>
          </p:nvSpPr>
          <p:spPr bwMode="auto">
            <a:xfrm rot="3460" flipH="1">
              <a:off x="1336" y="405"/>
              <a:ext cx="276"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ctr" eaLnBrk="1" hangingPunct="1"/>
              <a:r>
                <a:rPr lang="en-US" altLang="en-US" sz="1600">
                  <a:latin typeface="Times New Roman" panose="02020603050405020304" pitchFamily="18" charset="0"/>
                </a:rPr>
                <a:t>0.1</a:t>
              </a:r>
            </a:p>
          </p:txBody>
        </p:sp>
      </p:grpSp>
      <p:sp>
        <p:nvSpPr>
          <p:cNvPr id="946337" name="Rectangle 161"/>
          <p:cNvSpPr>
            <a:spLocks noGrp="1" noChangeArrowheads="1"/>
          </p:cNvSpPr>
          <p:nvPr>
            <p:ph type="title"/>
          </p:nvPr>
        </p:nvSpPr>
        <p:spPr/>
        <p:txBody>
          <a:bodyPr/>
          <a:lstStyle/>
          <a:p>
            <a:pPr eaLnBrk="1" hangingPunct="1"/>
            <a:r>
              <a:rPr lang="en-US" altLang="en-US"/>
              <a:t>Coordinates</a:t>
            </a:r>
          </a:p>
        </p:txBody>
      </p:sp>
      <p:grpSp>
        <p:nvGrpSpPr>
          <p:cNvPr id="9" name="Group 162"/>
          <p:cNvGrpSpPr>
            <a:grpSpLocks/>
          </p:cNvGrpSpPr>
          <p:nvPr/>
        </p:nvGrpSpPr>
        <p:grpSpPr bwMode="auto">
          <a:xfrm>
            <a:off x="609600" y="4495800"/>
            <a:ext cx="1673225" cy="1812925"/>
            <a:chOff x="-432" y="2688"/>
            <a:chExt cx="1054" cy="1142"/>
          </a:xfrm>
        </p:grpSpPr>
        <p:sp>
          <p:nvSpPr>
            <p:cNvPr id="352267" name="Line 163"/>
            <p:cNvSpPr>
              <a:spLocks noChangeShapeType="1"/>
            </p:cNvSpPr>
            <p:nvPr/>
          </p:nvSpPr>
          <p:spPr bwMode="auto">
            <a:xfrm>
              <a:off x="-102" y="3419"/>
              <a:ext cx="724" cy="58"/>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52268" name="Line 164"/>
            <p:cNvSpPr>
              <a:spLocks noChangeShapeType="1"/>
            </p:cNvSpPr>
            <p:nvPr/>
          </p:nvSpPr>
          <p:spPr bwMode="auto">
            <a:xfrm flipH="1">
              <a:off x="-363" y="3419"/>
              <a:ext cx="261" cy="411"/>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52269" name="Line 165"/>
            <p:cNvSpPr>
              <a:spLocks noChangeShapeType="1"/>
            </p:cNvSpPr>
            <p:nvPr/>
          </p:nvSpPr>
          <p:spPr bwMode="auto">
            <a:xfrm flipV="1">
              <a:off x="-102" y="2712"/>
              <a:ext cx="0" cy="70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52270" name="AutoShape 166"/>
            <p:cNvSpPr>
              <a:spLocks noChangeArrowheads="1"/>
            </p:cNvSpPr>
            <p:nvPr/>
          </p:nvSpPr>
          <p:spPr bwMode="auto">
            <a:xfrm rot="-973554">
              <a:off x="-402" y="2819"/>
              <a:ext cx="803" cy="782"/>
            </a:xfrm>
            <a:prstGeom prst="triangle">
              <a:avLst>
                <a:gd name="adj" fmla="val 50000"/>
              </a:avLst>
            </a:prstGeom>
            <a:solidFill>
              <a:schemeClr val="accent1">
                <a:alpha val="50195"/>
              </a:schemeClr>
            </a:solidFill>
            <a:ln w="9525">
              <a:solidFill>
                <a:schemeClr val="tx1"/>
              </a:solidFill>
              <a:miter lim="800000"/>
              <a:headEnd/>
              <a:tailEnd/>
            </a:ln>
          </p:spPr>
          <p:txBody>
            <a:bodyPr wrap="none" anchor="ct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latin typeface="Arial" panose="020B0604020202020204" pitchFamily="34" charset="0"/>
              </a:endParaRPr>
            </a:p>
          </p:txBody>
        </p:sp>
        <p:sp>
          <p:nvSpPr>
            <p:cNvPr id="352271" name="Text Box 167"/>
            <p:cNvSpPr txBox="1">
              <a:spLocks noChangeArrowheads="1"/>
            </p:cNvSpPr>
            <p:nvPr/>
          </p:nvSpPr>
          <p:spPr bwMode="auto">
            <a:xfrm>
              <a:off x="419" y="3269"/>
              <a:ext cx="196"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ctr" eaLnBrk="1" hangingPunct="1"/>
              <a:r>
                <a:rPr lang="en-US" altLang="en-US" sz="2000" i="1">
                  <a:latin typeface="Times New Roman" panose="02020603050405020304" pitchFamily="18" charset="0"/>
                </a:rPr>
                <a:t>a</a:t>
              </a:r>
            </a:p>
          </p:txBody>
        </p:sp>
        <p:sp>
          <p:nvSpPr>
            <p:cNvPr id="352272" name="Text Box 168"/>
            <p:cNvSpPr txBox="1">
              <a:spLocks noChangeArrowheads="1"/>
            </p:cNvSpPr>
            <p:nvPr/>
          </p:nvSpPr>
          <p:spPr bwMode="auto">
            <a:xfrm>
              <a:off x="-432" y="3572"/>
              <a:ext cx="196"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ctr" eaLnBrk="1" hangingPunct="1"/>
              <a:r>
                <a:rPr lang="en-US" altLang="en-US" sz="2000" i="1">
                  <a:latin typeface="Times New Roman" panose="02020603050405020304" pitchFamily="18" charset="0"/>
                </a:rPr>
                <a:t>b</a:t>
              </a:r>
            </a:p>
          </p:txBody>
        </p:sp>
        <p:sp>
          <p:nvSpPr>
            <p:cNvPr id="352273" name="Text Box 169"/>
            <p:cNvSpPr txBox="1">
              <a:spLocks noChangeArrowheads="1"/>
            </p:cNvSpPr>
            <p:nvPr/>
          </p:nvSpPr>
          <p:spPr bwMode="auto">
            <a:xfrm>
              <a:off x="-115" y="2688"/>
              <a:ext cx="187"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ctr" eaLnBrk="1" hangingPunct="1"/>
              <a:r>
                <a:rPr lang="en-US" altLang="en-US" sz="2000" i="1">
                  <a:latin typeface="Times New Roman" panose="02020603050405020304" pitchFamily="18" charset="0"/>
                </a:rPr>
                <a:t>c</a:t>
              </a:r>
            </a:p>
          </p:txBody>
        </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entr" presetSubtype="0" fill="hold" grpId="0" nodeType="afterEffect">
                                  <p:stCondLst>
                                    <p:cond delay="0"/>
                                  </p:stCondLst>
                                  <p:childTnLst>
                                    <p:set>
                                      <p:cBhvr>
                                        <p:cTn id="6" dur="1" fill="hold">
                                          <p:stCondLst>
                                            <p:cond delay="499"/>
                                          </p:stCondLst>
                                        </p:cTn>
                                        <p:tgtEl>
                                          <p:spTgt spid="946224"/>
                                        </p:tgtEl>
                                        <p:attrNameLst>
                                          <p:attrName>style.visibility</p:attrName>
                                        </p:attrNameLst>
                                      </p:cBhvr>
                                      <p:to>
                                        <p:strVal val="visible"/>
                                      </p:to>
                                    </p:set>
                                  </p:childTnLst>
                                  <p:subTnLst>
                                    <p:set>
                                      <p:cBhvr override="childStyle">
                                        <p:cTn dur="1" fill="hold" display="0" masterRel="nextClick" afterEffect="1"/>
                                        <p:tgtEl>
                                          <p:spTgt spid="946224"/>
                                        </p:tgtEl>
                                        <p:attrNameLst>
                                          <p:attrName>style.visibility</p:attrName>
                                        </p:attrNameLst>
                                      </p:cBhvr>
                                      <p:to>
                                        <p:strVal val="hidden"/>
                                      </p:to>
                                    </p:set>
                                  </p:subTnLst>
                                </p:cTn>
                              </p:par>
                            </p:childTnLst>
                          </p:cTn>
                        </p:par>
                      </p:childTnLst>
                    </p:cTn>
                  </p:par>
                  <p:par>
                    <p:cTn id="7" fill="hold" nodeType="clickPar">
                      <p:stCondLst>
                        <p:cond delay="indefinite"/>
                      </p:stCondLst>
                      <p:childTnLst>
                        <p:par>
                          <p:cTn id="8" fill="hold" nodeType="withGroup">
                            <p:stCondLst>
                              <p:cond delay="0"/>
                            </p:stCondLst>
                            <p:childTnLst>
                              <p:par>
                                <p:cTn id="9" presetID="15" presetClass="entr" presetSubtype="0" fill="hold" nodeType="click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p:cTn id="11" dur="1000" fill="hold"/>
                                        <p:tgtEl>
                                          <p:spTgt spid="3"/>
                                        </p:tgtEl>
                                        <p:attrNameLst>
                                          <p:attrName>ppt_w</p:attrName>
                                        </p:attrNameLst>
                                      </p:cBhvr>
                                      <p:tavLst>
                                        <p:tav tm="0">
                                          <p:val>
                                            <p:fltVal val="0"/>
                                          </p:val>
                                        </p:tav>
                                        <p:tav tm="100000">
                                          <p:val>
                                            <p:strVal val="#ppt_w"/>
                                          </p:val>
                                        </p:tav>
                                      </p:tavLst>
                                    </p:anim>
                                    <p:anim calcmode="lin" valueType="num">
                                      <p:cBhvr>
                                        <p:cTn id="12" dur="1000" fill="hold"/>
                                        <p:tgtEl>
                                          <p:spTgt spid="3"/>
                                        </p:tgtEl>
                                        <p:attrNameLst>
                                          <p:attrName>ppt_h</p:attrName>
                                        </p:attrNameLst>
                                      </p:cBhvr>
                                      <p:tavLst>
                                        <p:tav tm="0">
                                          <p:val>
                                            <p:fltVal val="0"/>
                                          </p:val>
                                        </p:tav>
                                        <p:tav tm="100000">
                                          <p:val>
                                            <p:strVal val="#ppt_h"/>
                                          </p:val>
                                        </p:tav>
                                      </p:tavLst>
                                    </p:anim>
                                    <p:anim calcmode="lin" valueType="num">
                                      <p:cBhvr>
                                        <p:cTn id="13" dur="1000" fill="hold"/>
                                        <p:tgtEl>
                                          <p:spTgt spid="3"/>
                                        </p:tgtEl>
                                        <p:attrNameLst>
                                          <p:attrName>ppt_x</p:attrName>
                                        </p:attrNameLst>
                                      </p:cBhvr>
                                      <p:tavLst>
                                        <p:tav tm="0" fmla="#ppt_x+(cos(-2*pi*(1-$))*-#ppt_x-sin(-2*pi*(1-$))*(1-#ppt_y))*(1-$)">
                                          <p:val>
                                            <p:fltVal val="0"/>
                                          </p:val>
                                        </p:tav>
                                        <p:tav tm="100000">
                                          <p:val>
                                            <p:fltVal val="1"/>
                                          </p:val>
                                        </p:tav>
                                      </p:tavLst>
                                    </p:anim>
                                    <p:anim calcmode="lin" valueType="num">
                                      <p:cBhvr>
                                        <p:cTn id="14" dur="1000" fill="hold"/>
                                        <p:tgtEl>
                                          <p:spTgt spid="3"/>
                                        </p:tgtEl>
                                        <p:attrNameLst>
                                          <p:attrName>ppt_y</p:attrName>
                                        </p:attrNameLst>
                                      </p:cBhvr>
                                      <p:tavLst>
                                        <p:tav tm="0" fmla="#ppt_y+(sin(-2*pi*(1-$))*-#ppt_x+cos(-2*pi*(1-$))*(1-#ppt_y))*(1-$)">
                                          <p:val>
                                            <p:fltVal val="0"/>
                                          </p:val>
                                        </p:tav>
                                        <p:tav tm="100000">
                                          <p:val>
                                            <p:fltVal val="1"/>
                                          </p:val>
                                        </p:tav>
                                      </p:tavLst>
                                    </p:anim>
                                  </p:childTnLst>
                                  <p:subTnLst>
                                    <p:set>
                                      <p:cBhvr override="childStyle">
                                        <p:cTn dur="1" fill="hold" display="0" masterRel="nextClick" afterEffect="1"/>
                                        <p:tgtEl>
                                          <p:spTgt spid="3"/>
                                        </p:tgtEl>
                                        <p:attrNameLst>
                                          <p:attrName>style.visibility</p:attrName>
                                        </p:attrNameLst>
                                      </p:cBhvr>
                                      <p:to>
                                        <p:strVal val="hidden"/>
                                      </p:to>
                                    </p:set>
                                  </p:sub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499"/>
                                          </p:stCondLst>
                                        </p:cTn>
                                        <p:tgtEl>
                                          <p:spTgt spid="946225"/>
                                        </p:tgtEl>
                                        <p:attrNameLst>
                                          <p:attrName>style.visibility</p:attrName>
                                        </p:attrNameLst>
                                      </p:cBhvr>
                                      <p:to>
                                        <p:strVal val="visible"/>
                                      </p:to>
                                    </p:set>
                                  </p:childTnLst>
                                </p:cTn>
                              </p:par>
                            </p:childTnLst>
                          </p:cTn>
                        </p:par>
                        <p:par>
                          <p:cTn id="19" fill="hold" nodeType="afterGroup">
                            <p:stCondLst>
                              <p:cond delay="500"/>
                            </p:stCondLst>
                            <p:childTnLst>
                              <p:par>
                                <p:cTn id="20" presetID="1" presetClass="entr" presetSubtype="0" fill="hold" grpId="0" nodeType="afterEffect">
                                  <p:stCondLst>
                                    <p:cond delay="0"/>
                                  </p:stCondLst>
                                  <p:childTnLst>
                                    <p:set>
                                      <p:cBhvr>
                                        <p:cTn id="21" dur="1" fill="hold">
                                          <p:stCondLst>
                                            <p:cond delay="499"/>
                                          </p:stCondLst>
                                        </p:cTn>
                                        <p:tgtEl>
                                          <p:spTgt spid="946337"/>
                                        </p:tgtEl>
                                        <p:attrNameLst>
                                          <p:attrName>style.visibility</p:attrName>
                                        </p:attrNameLst>
                                      </p:cBhvr>
                                      <p:to>
                                        <p:strVal val="visible"/>
                                      </p:to>
                                    </p:set>
                                  </p:childTnLst>
                                </p:cTn>
                              </p:par>
                            </p:childTnLst>
                          </p:cTn>
                        </p:par>
                        <p:par>
                          <p:cTn id="22" fill="hold" nodeType="afterGroup">
                            <p:stCondLst>
                              <p:cond delay="1000"/>
                            </p:stCondLst>
                            <p:childTnLst>
                              <p:par>
                                <p:cTn id="23" presetID="2" presetClass="entr" presetSubtype="8" fill="hold" nodeType="afterEffect">
                                  <p:stCondLst>
                                    <p:cond delay="0"/>
                                  </p:stCondLst>
                                  <p:childTnLst>
                                    <p:set>
                                      <p:cBhvr>
                                        <p:cTn id="24" dur="1" fill="hold">
                                          <p:stCondLst>
                                            <p:cond delay="0"/>
                                          </p:stCondLst>
                                        </p:cTn>
                                        <p:tgtEl>
                                          <p:spTgt spid="8"/>
                                        </p:tgtEl>
                                        <p:attrNameLst>
                                          <p:attrName>style.visibility</p:attrName>
                                        </p:attrNameLst>
                                      </p:cBhvr>
                                      <p:to>
                                        <p:strVal val="visible"/>
                                      </p:to>
                                    </p:set>
                                    <p:anim calcmode="lin" valueType="num">
                                      <p:cBhvr additive="base">
                                        <p:cTn id="25" dur="500" fill="hold"/>
                                        <p:tgtEl>
                                          <p:spTgt spid="8"/>
                                        </p:tgtEl>
                                        <p:attrNameLst>
                                          <p:attrName>ppt_x</p:attrName>
                                        </p:attrNameLst>
                                      </p:cBhvr>
                                      <p:tavLst>
                                        <p:tav tm="0">
                                          <p:val>
                                            <p:strVal val="0-#ppt_w/2"/>
                                          </p:val>
                                        </p:tav>
                                        <p:tav tm="100000">
                                          <p:val>
                                            <p:strVal val="#ppt_x"/>
                                          </p:val>
                                        </p:tav>
                                      </p:tavLst>
                                    </p:anim>
                                    <p:anim calcmode="lin" valueType="num">
                                      <p:cBhvr additive="base">
                                        <p:cTn id="26" dur="500" fill="hold"/>
                                        <p:tgtEl>
                                          <p:spTgt spid="8"/>
                                        </p:tgtEl>
                                        <p:attrNameLst>
                                          <p:attrName>ppt_y</p:attrName>
                                        </p:attrNameLst>
                                      </p:cBhvr>
                                      <p:tavLst>
                                        <p:tav tm="0">
                                          <p:val>
                                            <p:strVal val="#ppt_y"/>
                                          </p:val>
                                        </p:tav>
                                        <p:tav tm="100000">
                                          <p:val>
                                            <p:strVal val="#ppt_y"/>
                                          </p:val>
                                        </p:tav>
                                      </p:tavLst>
                                    </p:anim>
                                  </p:childTnLst>
                                </p:cTn>
                              </p:par>
                            </p:childTnLst>
                          </p:cTn>
                        </p:par>
                        <p:par>
                          <p:cTn id="27" fill="hold" nodeType="afterGroup">
                            <p:stCondLst>
                              <p:cond delay="1500"/>
                            </p:stCondLst>
                            <p:childTnLst>
                              <p:par>
                                <p:cTn id="28" presetID="2" presetClass="entr" presetSubtype="4" fill="hold" nodeType="afterEffect">
                                  <p:stCondLst>
                                    <p:cond delay="1000"/>
                                  </p:stCondLst>
                                  <p:childTnLst>
                                    <p:set>
                                      <p:cBhvr>
                                        <p:cTn id="29" dur="1" fill="hold">
                                          <p:stCondLst>
                                            <p:cond delay="0"/>
                                          </p:stCondLst>
                                        </p:cTn>
                                        <p:tgtEl>
                                          <p:spTgt spid="7"/>
                                        </p:tgtEl>
                                        <p:attrNameLst>
                                          <p:attrName>style.visibility</p:attrName>
                                        </p:attrNameLst>
                                      </p:cBhvr>
                                      <p:to>
                                        <p:strVal val="visible"/>
                                      </p:to>
                                    </p:set>
                                    <p:anim calcmode="lin" valueType="num">
                                      <p:cBhvr additive="base">
                                        <p:cTn id="30" dur="500" fill="hold"/>
                                        <p:tgtEl>
                                          <p:spTgt spid="7"/>
                                        </p:tgtEl>
                                        <p:attrNameLst>
                                          <p:attrName>ppt_x</p:attrName>
                                        </p:attrNameLst>
                                      </p:cBhvr>
                                      <p:tavLst>
                                        <p:tav tm="0">
                                          <p:val>
                                            <p:strVal val="#ppt_x"/>
                                          </p:val>
                                        </p:tav>
                                        <p:tav tm="100000">
                                          <p:val>
                                            <p:strVal val="#ppt_x"/>
                                          </p:val>
                                        </p:tav>
                                      </p:tavLst>
                                    </p:anim>
                                    <p:anim calcmode="lin" valueType="num">
                                      <p:cBhvr additive="base">
                                        <p:cTn id="31" dur="500" fill="hold"/>
                                        <p:tgtEl>
                                          <p:spTgt spid="7"/>
                                        </p:tgtEl>
                                        <p:attrNameLst>
                                          <p:attrName>ppt_y</p:attrName>
                                        </p:attrNameLst>
                                      </p:cBhvr>
                                      <p:tavLst>
                                        <p:tav tm="0">
                                          <p:val>
                                            <p:strVal val="1+#ppt_h/2"/>
                                          </p:val>
                                        </p:tav>
                                        <p:tav tm="100000">
                                          <p:val>
                                            <p:strVal val="#ppt_y"/>
                                          </p:val>
                                        </p:tav>
                                      </p:tavLst>
                                    </p:anim>
                                  </p:childTnLst>
                                </p:cTn>
                              </p:par>
                            </p:childTnLst>
                          </p:cTn>
                        </p:par>
                        <p:par>
                          <p:cTn id="32" fill="hold" nodeType="afterGroup">
                            <p:stCondLst>
                              <p:cond delay="3000"/>
                            </p:stCondLst>
                            <p:childTnLst>
                              <p:par>
                                <p:cTn id="33" presetID="2" presetClass="entr" presetSubtype="2" fill="hold" nodeType="afterEffect">
                                  <p:stCondLst>
                                    <p:cond delay="1000"/>
                                  </p:stCondLst>
                                  <p:childTnLst>
                                    <p:set>
                                      <p:cBhvr>
                                        <p:cTn id="34" dur="1" fill="hold">
                                          <p:stCondLst>
                                            <p:cond delay="0"/>
                                          </p:stCondLst>
                                        </p:cTn>
                                        <p:tgtEl>
                                          <p:spTgt spid="5"/>
                                        </p:tgtEl>
                                        <p:attrNameLst>
                                          <p:attrName>style.visibility</p:attrName>
                                        </p:attrNameLst>
                                      </p:cBhvr>
                                      <p:to>
                                        <p:strVal val="visible"/>
                                      </p:to>
                                    </p:set>
                                    <p:anim calcmode="lin" valueType="num">
                                      <p:cBhvr additive="base">
                                        <p:cTn id="35" dur="500" fill="hold"/>
                                        <p:tgtEl>
                                          <p:spTgt spid="5"/>
                                        </p:tgtEl>
                                        <p:attrNameLst>
                                          <p:attrName>ppt_x</p:attrName>
                                        </p:attrNameLst>
                                      </p:cBhvr>
                                      <p:tavLst>
                                        <p:tav tm="0">
                                          <p:val>
                                            <p:strVal val="1+#ppt_w/2"/>
                                          </p:val>
                                        </p:tav>
                                        <p:tav tm="100000">
                                          <p:val>
                                            <p:strVal val="#ppt_x"/>
                                          </p:val>
                                        </p:tav>
                                      </p:tavLst>
                                    </p:anim>
                                    <p:anim calcmode="lin" valueType="num">
                                      <p:cBhvr additive="base">
                                        <p:cTn id="36" dur="500" fill="hold"/>
                                        <p:tgtEl>
                                          <p:spTgt spid="5"/>
                                        </p:tgtEl>
                                        <p:attrNameLst>
                                          <p:attrName>ppt_y</p:attrName>
                                        </p:attrNameLst>
                                      </p:cBhvr>
                                      <p:tavLst>
                                        <p:tav tm="0">
                                          <p:val>
                                            <p:strVal val="#ppt_y"/>
                                          </p:val>
                                        </p:tav>
                                        <p:tav tm="100000">
                                          <p:val>
                                            <p:strVal val="#ppt_y"/>
                                          </p:val>
                                        </p:tav>
                                      </p:tavLst>
                                    </p:anim>
                                  </p:childTnLst>
                                </p:cTn>
                              </p:par>
                            </p:childTnLst>
                          </p:cTn>
                        </p:par>
                        <p:par>
                          <p:cTn id="37" fill="hold" nodeType="afterGroup">
                            <p:stCondLst>
                              <p:cond delay="4500"/>
                            </p:stCondLst>
                            <p:childTnLst>
                              <p:par>
                                <p:cTn id="38" presetID="2" presetClass="entr" presetSubtype="8" fill="hold" nodeType="afterEffect">
                                  <p:stCondLst>
                                    <p:cond delay="0"/>
                                  </p:stCondLst>
                                  <p:childTnLst>
                                    <p:set>
                                      <p:cBhvr>
                                        <p:cTn id="39" dur="1" fill="hold">
                                          <p:stCondLst>
                                            <p:cond delay="0"/>
                                          </p:stCondLst>
                                        </p:cTn>
                                        <p:tgtEl>
                                          <p:spTgt spid="9"/>
                                        </p:tgtEl>
                                        <p:attrNameLst>
                                          <p:attrName>style.visibility</p:attrName>
                                        </p:attrNameLst>
                                      </p:cBhvr>
                                      <p:to>
                                        <p:strVal val="visible"/>
                                      </p:to>
                                    </p:set>
                                    <p:anim calcmode="lin" valueType="num">
                                      <p:cBhvr additive="base">
                                        <p:cTn id="40" dur="500" fill="hold"/>
                                        <p:tgtEl>
                                          <p:spTgt spid="9"/>
                                        </p:tgtEl>
                                        <p:attrNameLst>
                                          <p:attrName>ppt_x</p:attrName>
                                        </p:attrNameLst>
                                      </p:cBhvr>
                                      <p:tavLst>
                                        <p:tav tm="0">
                                          <p:val>
                                            <p:strVal val="0-#ppt_w/2"/>
                                          </p:val>
                                        </p:tav>
                                        <p:tav tm="100000">
                                          <p:val>
                                            <p:strVal val="#ppt_x"/>
                                          </p:val>
                                        </p:tav>
                                      </p:tavLst>
                                    </p:anim>
                                    <p:anim calcmode="lin" valueType="num">
                                      <p:cBhvr additive="base">
                                        <p:cTn id="41" dur="500" fill="hold"/>
                                        <p:tgtEl>
                                          <p:spTgt spid="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46224" grpId="0" autoUpdateAnimBg="0"/>
      <p:bldP spid="946225" grpId="0" animBg="1"/>
      <p:bldP spid="946337" grpId="0" autoUpdateAnimBg="0"/>
    </p:bldLst>
  </p:timing>
</p:sld>
</file>

<file path=ppt/slides/slide4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3282" name="Rectangle 2"/>
          <p:cNvSpPr>
            <a:spLocks noGrp="1" noChangeArrowheads="1"/>
          </p:cNvSpPr>
          <p:nvPr>
            <p:ph type="title"/>
          </p:nvPr>
        </p:nvSpPr>
        <p:spPr/>
        <p:txBody>
          <a:bodyPr/>
          <a:lstStyle/>
          <a:p>
            <a:pPr eaLnBrk="1" hangingPunct="1"/>
            <a:r>
              <a:rPr lang="en-US" altLang="en-US"/>
              <a:t>Walley’s (2000) football game</a:t>
            </a:r>
          </a:p>
        </p:txBody>
      </p:sp>
      <p:sp>
        <p:nvSpPr>
          <p:cNvPr id="353283" name="Rectangle 3"/>
          <p:cNvSpPr>
            <a:spLocks noGrp="1" noChangeArrowheads="1"/>
          </p:cNvSpPr>
          <p:nvPr>
            <p:ph type="body" idx="1"/>
          </p:nvPr>
        </p:nvSpPr>
        <p:spPr>
          <a:xfrm>
            <a:off x="685800" y="1752600"/>
            <a:ext cx="8001000" cy="4114800"/>
          </a:xfrm>
        </p:spPr>
        <p:txBody>
          <a:bodyPr/>
          <a:lstStyle/>
          <a:p>
            <a:pPr eaLnBrk="1" hangingPunct="1"/>
            <a:r>
              <a:rPr lang="en-US" altLang="en-US"/>
              <a:t>3 possibilities for our team:  win, draw, loss</a:t>
            </a:r>
          </a:p>
          <a:p>
            <a:pPr eaLnBrk="1" hangingPunct="1"/>
            <a:r>
              <a:rPr lang="en-US" altLang="en-US"/>
              <a:t>Suppose we have qualitative judgments:</a:t>
            </a:r>
          </a:p>
          <a:p>
            <a:pPr lvl="1" eaLnBrk="1" hangingPunct="1">
              <a:buFontTx/>
              <a:buNone/>
            </a:pPr>
            <a:r>
              <a:rPr lang="en-US" altLang="en-US">
                <a:solidFill>
                  <a:schemeClr val="accent2"/>
                </a:solidFill>
              </a:rPr>
              <a:t>	‘Not win’ is at least as probable as win</a:t>
            </a:r>
          </a:p>
          <a:p>
            <a:pPr lvl="1" eaLnBrk="1" hangingPunct="1">
              <a:buFontTx/>
              <a:buNone/>
            </a:pPr>
            <a:r>
              <a:rPr lang="en-US" altLang="en-US">
                <a:solidFill>
                  <a:schemeClr val="accent2"/>
                </a:solidFill>
              </a:rPr>
              <a:t>	Win is at least as probable as draw</a:t>
            </a:r>
          </a:p>
          <a:p>
            <a:pPr lvl="1" eaLnBrk="1" hangingPunct="1">
              <a:buFontTx/>
              <a:buNone/>
            </a:pPr>
            <a:r>
              <a:rPr lang="en-US" altLang="en-US">
                <a:solidFill>
                  <a:schemeClr val="accent2"/>
                </a:solidFill>
              </a:rPr>
              <a:t>	Draw is at least as probable as loss</a:t>
            </a:r>
          </a:p>
          <a:p>
            <a:pPr eaLnBrk="1" hangingPunct="1"/>
            <a:r>
              <a:rPr lang="en-US" altLang="en-US"/>
              <a:t>These constrain the probability distribution </a:t>
            </a:r>
            <a:r>
              <a:rPr lang="en-US" altLang="en-US" i="1"/>
              <a:t>P</a:t>
            </a:r>
          </a:p>
          <a:p>
            <a:pPr lvl="1" eaLnBrk="1" hangingPunct="1">
              <a:buFontTx/>
              <a:buNone/>
            </a:pPr>
            <a:r>
              <a:rPr lang="en-US" altLang="en-US" i="1">
                <a:solidFill>
                  <a:srgbClr val="FF0000"/>
                </a:solidFill>
              </a:rPr>
              <a:t>	P</a:t>
            </a:r>
            <a:r>
              <a:rPr lang="en-US" altLang="en-US">
                <a:solidFill>
                  <a:srgbClr val="FF0000"/>
                </a:solidFill>
              </a:rPr>
              <a:t>(win) </a:t>
            </a:r>
            <a:r>
              <a:rPr lang="en-US" altLang="en-US">
                <a:solidFill>
                  <a:srgbClr val="FF0000"/>
                </a:solidFill>
                <a:sym typeface="Symbol" panose="05050102010706020507" pitchFamily="18" charset="2"/>
              </a:rPr>
              <a:t></a:t>
            </a:r>
            <a:r>
              <a:rPr lang="en-US" altLang="en-US">
                <a:sym typeface="Symbol" panose="05050102010706020507" pitchFamily="18" charset="2"/>
              </a:rPr>
              <a:t> </a:t>
            </a:r>
            <a:r>
              <a:rPr lang="en-US" altLang="en-US">
                <a:solidFill>
                  <a:srgbClr val="FF0000"/>
                </a:solidFill>
              </a:rPr>
              <a:t>½</a:t>
            </a:r>
          </a:p>
          <a:p>
            <a:pPr lvl="1" eaLnBrk="1" hangingPunct="1">
              <a:buFontTx/>
              <a:buNone/>
            </a:pPr>
            <a:r>
              <a:rPr lang="en-US" altLang="en-US" i="1">
                <a:solidFill>
                  <a:srgbClr val="FF0000"/>
                </a:solidFill>
              </a:rPr>
              <a:t>	P</a:t>
            </a:r>
            <a:r>
              <a:rPr lang="en-US" altLang="en-US">
                <a:solidFill>
                  <a:srgbClr val="FF0000"/>
                </a:solidFill>
              </a:rPr>
              <a:t>(win) </a:t>
            </a:r>
            <a:r>
              <a:rPr lang="en-US" altLang="en-US">
                <a:solidFill>
                  <a:srgbClr val="FF0000"/>
                </a:solidFill>
                <a:sym typeface="Symbol" panose="05050102010706020507" pitchFamily="18" charset="2"/>
              </a:rPr>
              <a:t> </a:t>
            </a:r>
            <a:r>
              <a:rPr lang="en-US" altLang="en-US" i="1">
                <a:solidFill>
                  <a:srgbClr val="FF0000"/>
                </a:solidFill>
                <a:sym typeface="Symbol" panose="05050102010706020507" pitchFamily="18" charset="2"/>
              </a:rPr>
              <a:t>P</a:t>
            </a:r>
            <a:r>
              <a:rPr lang="en-US" altLang="en-US">
                <a:solidFill>
                  <a:srgbClr val="FF0000"/>
                </a:solidFill>
                <a:sym typeface="Symbol" panose="05050102010706020507" pitchFamily="18" charset="2"/>
              </a:rPr>
              <a:t>(draw)</a:t>
            </a:r>
          </a:p>
          <a:p>
            <a:pPr lvl="1" eaLnBrk="1" hangingPunct="1">
              <a:buFontTx/>
              <a:buNone/>
            </a:pPr>
            <a:r>
              <a:rPr lang="en-US" altLang="en-US" i="1">
                <a:solidFill>
                  <a:srgbClr val="FF0000"/>
                </a:solidFill>
              </a:rPr>
              <a:t>	P</a:t>
            </a:r>
            <a:r>
              <a:rPr lang="en-US" altLang="en-US">
                <a:solidFill>
                  <a:srgbClr val="FF0000"/>
                </a:solidFill>
              </a:rPr>
              <a:t>(draw) </a:t>
            </a:r>
            <a:r>
              <a:rPr lang="en-US" altLang="en-US">
                <a:solidFill>
                  <a:srgbClr val="FF0000"/>
                </a:solidFill>
                <a:sym typeface="Symbol" panose="05050102010706020507" pitchFamily="18" charset="2"/>
              </a:rPr>
              <a:t> </a:t>
            </a:r>
            <a:r>
              <a:rPr lang="en-US" altLang="en-US" i="1">
                <a:solidFill>
                  <a:srgbClr val="FF0000"/>
                </a:solidFill>
                <a:sym typeface="Symbol" panose="05050102010706020507" pitchFamily="18" charset="2"/>
              </a:rPr>
              <a:t>P</a:t>
            </a:r>
            <a:r>
              <a:rPr lang="en-US" altLang="en-US">
                <a:solidFill>
                  <a:srgbClr val="FF0000"/>
                </a:solidFill>
                <a:sym typeface="Symbol" panose="05050102010706020507" pitchFamily="18" charset="2"/>
              </a:rPr>
              <a:t>(loss)</a:t>
            </a:r>
            <a:endParaRPr lang="en-US" altLang="en-US">
              <a:solidFill>
                <a:srgbClr val="FF0000"/>
              </a:solidFill>
            </a:endParaRPr>
          </a:p>
          <a:p>
            <a:pPr lvl="1" eaLnBrk="1" hangingPunct="1"/>
            <a:endParaRPr lang="en-US" altLang="en-US" sz="2400">
              <a:solidFill>
                <a:srgbClr val="FF0000"/>
              </a:solidFill>
            </a:endParaRPr>
          </a:p>
        </p:txBody>
      </p:sp>
    </p:spTree>
  </p:cSld>
  <p:clrMapOvr>
    <a:masterClrMapping/>
  </p:clrMapOvr>
</p:sld>
</file>

<file path=ppt/slides/slide4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8226" name="Rectangle 2"/>
          <p:cNvSpPr>
            <a:spLocks noChangeArrowheads="1"/>
          </p:cNvSpPr>
          <p:nvPr/>
        </p:nvSpPr>
        <p:spPr bwMode="auto">
          <a:xfrm rot="-3621139">
            <a:off x="529432" y="2566194"/>
            <a:ext cx="7086600" cy="3100387"/>
          </a:xfrm>
          <a:prstGeom prst="rect">
            <a:avLst/>
          </a:prstGeom>
          <a:solidFill>
            <a:schemeClr val="accent1">
              <a:alpha val="50195"/>
            </a:schemeClr>
          </a:solidFill>
          <a:ln>
            <a:noFill/>
          </a:ln>
          <a:extLst>
            <a:ext uri="{91240B29-F687-4F45-9708-019B960494DF}">
              <a14:hiddenLine xmlns:a14="http://schemas.microsoft.com/office/drawing/2010/main" w="38100">
                <a:solidFill>
                  <a:srgbClr val="000000"/>
                </a:solidFill>
                <a:miter lim="800000"/>
                <a:headEnd/>
                <a:tailEnd/>
              </a14:hiddenLine>
            </a:ext>
          </a:extLst>
        </p:spPr>
        <p:txBody>
          <a:bodyPr wrap="none" anchor="ct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latin typeface="Arial" panose="020B0604020202020204" pitchFamily="34" charset="0"/>
            </a:endParaRPr>
          </a:p>
        </p:txBody>
      </p:sp>
      <p:sp>
        <p:nvSpPr>
          <p:cNvPr id="948227" name="Rectangle 3"/>
          <p:cNvSpPr>
            <a:spLocks noChangeArrowheads="1"/>
          </p:cNvSpPr>
          <p:nvPr/>
        </p:nvSpPr>
        <p:spPr bwMode="auto">
          <a:xfrm rot="1774948">
            <a:off x="1484313" y="4587875"/>
            <a:ext cx="6126162" cy="3397250"/>
          </a:xfrm>
          <a:prstGeom prst="rect">
            <a:avLst/>
          </a:prstGeom>
          <a:solidFill>
            <a:schemeClr val="accent1">
              <a:alpha val="50195"/>
            </a:schemeClr>
          </a:solidFill>
          <a:ln>
            <a:noFill/>
          </a:ln>
          <a:extLst>
            <a:ext uri="{91240B29-F687-4F45-9708-019B960494DF}">
              <a14:hiddenLine xmlns:a14="http://schemas.microsoft.com/office/drawing/2010/main" w="38100">
                <a:solidFill>
                  <a:srgbClr val="000000"/>
                </a:solidFill>
                <a:miter lim="800000"/>
                <a:headEnd/>
                <a:tailEnd/>
              </a14:hiddenLine>
            </a:ext>
          </a:extLst>
        </p:spPr>
        <p:txBody>
          <a:bodyPr wrap="none" anchor="ct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latin typeface="Arial" panose="020B0604020202020204" pitchFamily="34" charset="0"/>
            </a:endParaRPr>
          </a:p>
        </p:txBody>
      </p:sp>
      <p:sp>
        <p:nvSpPr>
          <p:cNvPr id="948228" name="Rectangle 4"/>
          <p:cNvSpPr>
            <a:spLocks noChangeArrowheads="1"/>
          </p:cNvSpPr>
          <p:nvPr/>
        </p:nvSpPr>
        <p:spPr bwMode="auto">
          <a:xfrm>
            <a:off x="4545013" y="257175"/>
            <a:ext cx="3478212" cy="6188075"/>
          </a:xfrm>
          <a:prstGeom prst="rect">
            <a:avLst/>
          </a:prstGeom>
          <a:solidFill>
            <a:schemeClr val="accent1">
              <a:alpha val="50195"/>
            </a:schemeClr>
          </a:solidFill>
          <a:ln>
            <a:noFill/>
          </a:ln>
          <a:extLst>
            <a:ext uri="{91240B29-F687-4F45-9708-019B960494DF}">
              <a14:hiddenLine xmlns:a14="http://schemas.microsoft.com/office/drawing/2010/main" w="38100">
                <a:solidFill>
                  <a:srgbClr val="000000"/>
                </a:solidFill>
                <a:miter lim="800000"/>
                <a:headEnd/>
                <a:tailEnd/>
              </a14:hiddenLine>
            </a:ext>
          </a:extLst>
        </p:spPr>
        <p:txBody>
          <a:bodyPr wrap="none" anchor="ct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latin typeface="Arial" panose="020B0604020202020204" pitchFamily="34" charset="0"/>
            </a:endParaRPr>
          </a:p>
        </p:txBody>
      </p:sp>
      <p:sp useBgFill="1">
        <p:nvSpPr>
          <p:cNvPr id="354309" name="Rectangle 5"/>
          <p:cNvSpPr>
            <a:spLocks noChangeArrowheads="1"/>
          </p:cNvSpPr>
          <p:nvPr/>
        </p:nvSpPr>
        <p:spPr bwMode="auto">
          <a:xfrm>
            <a:off x="0" y="6338888"/>
            <a:ext cx="9601200" cy="517525"/>
          </a:xfrm>
          <a:prstGeom prst="rect">
            <a:avLst/>
          </a:prstGeom>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latin typeface="Arial" panose="020B0604020202020204" pitchFamily="34" charset="0"/>
            </a:endParaRPr>
          </a:p>
        </p:txBody>
      </p:sp>
      <p:sp useBgFill="1">
        <p:nvSpPr>
          <p:cNvPr id="354310" name="Rectangle 6"/>
          <p:cNvSpPr>
            <a:spLocks noChangeArrowheads="1"/>
          </p:cNvSpPr>
          <p:nvPr/>
        </p:nvSpPr>
        <p:spPr bwMode="auto">
          <a:xfrm rot="-1841051">
            <a:off x="6481763" y="-1909763"/>
            <a:ext cx="4262437" cy="10210801"/>
          </a:xfrm>
          <a:prstGeom prst="rect">
            <a:avLst/>
          </a:prstGeom>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latin typeface="Arial" panose="020B0604020202020204" pitchFamily="34" charset="0"/>
            </a:endParaRPr>
          </a:p>
        </p:txBody>
      </p:sp>
      <p:sp useBgFill="1">
        <p:nvSpPr>
          <p:cNvPr id="354311" name="Rectangle 7"/>
          <p:cNvSpPr>
            <a:spLocks noChangeArrowheads="1"/>
          </p:cNvSpPr>
          <p:nvPr/>
        </p:nvSpPr>
        <p:spPr bwMode="auto">
          <a:xfrm rot="1832876">
            <a:off x="-458788" y="-4186238"/>
            <a:ext cx="4202113" cy="10993438"/>
          </a:xfrm>
          <a:prstGeom prst="rect">
            <a:avLst/>
          </a:prstGeom>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ctr"/>
            <a:endParaRPr lang="en-US" altLang="en-US" sz="2400">
              <a:latin typeface="Times New Roman" panose="02020603050405020304" pitchFamily="18" charset="0"/>
            </a:endParaRPr>
          </a:p>
        </p:txBody>
      </p:sp>
      <p:grpSp>
        <p:nvGrpSpPr>
          <p:cNvPr id="354312" name="Group 8"/>
          <p:cNvGrpSpPr>
            <a:grpSpLocks/>
          </p:cNvGrpSpPr>
          <p:nvPr/>
        </p:nvGrpSpPr>
        <p:grpSpPr bwMode="auto">
          <a:xfrm>
            <a:off x="1143000" y="6324600"/>
            <a:ext cx="6858000" cy="152400"/>
            <a:chOff x="720" y="3840"/>
            <a:chExt cx="4320" cy="96"/>
          </a:xfrm>
        </p:grpSpPr>
        <p:sp>
          <p:nvSpPr>
            <p:cNvPr id="354353" name="Line 9"/>
            <p:cNvSpPr>
              <a:spLocks noChangeShapeType="1"/>
            </p:cNvSpPr>
            <p:nvPr/>
          </p:nvSpPr>
          <p:spPr bwMode="auto">
            <a:xfrm>
              <a:off x="720" y="3840"/>
              <a:ext cx="432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54354" name="Line 10"/>
            <p:cNvSpPr>
              <a:spLocks noChangeShapeType="1"/>
            </p:cNvSpPr>
            <p:nvPr/>
          </p:nvSpPr>
          <p:spPr bwMode="auto">
            <a:xfrm>
              <a:off x="720" y="3840"/>
              <a:ext cx="0" cy="9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54355" name="Line 11"/>
            <p:cNvSpPr>
              <a:spLocks noChangeShapeType="1"/>
            </p:cNvSpPr>
            <p:nvPr/>
          </p:nvSpPr>
          <p:spPr bwMode="auto">
            <a:xfrm>
              <a:off x="5040" y="3840"/>
              <a:ext cx="0" cy="9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54356" name="Line 12"/>
            <p:cNvSpPr>
              <a:spLocks noChangeShapeType="1"/>
            </p:cNvSpPr>
            <p:nvPr/>
          </p:nvSpPr>
          <p:spPr bwMode="auto">
            <a:xfrm>
              <a:off x="1800" y="3840"/>
              <a:ext cx="0" cy="9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54357" name="Line 13"/>
            <p:cNvSpPr>
              <a:spLocks noChangeShapeType="1"/>
            </p:cNvSpPr>
            <p:nvPr/>
          </p:nvSpPr>
          <p:spPr bwMode="auto">
            <a:xfrm>
              <a:off x="2880" y="3840"/>
              <a:ext cx="0" cy="9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54358" name="Line 14"/>
            <p:cNvSpPr>
              <a:spLocks noChangeShapeType="1"/>
            </p:cNvSpPr>
            <p:nvPr/>
          </p:nvSpPr>
          <p:spPr bwMode="auto">
            <a:xfrm>
              <a:off x="3960" y="3840"/>
              <a:ext cx="0" cy="9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grpSp>
        <p:nvGrpSpPr>
          <p:cNvPr id="354313" name="Group 15"/>
          <p:cNvGrpSpPr>
            <a:grpSpLocks/>
          </p:cNvGrpSpPr>
          <p:nvPr/>
        </p:nvGrpSpPr>
        <p:grpSpPr bwMode="auto">
          <a:xfrm rot="7207847">
            <a:off x="-635793" y="3244056"/>
            <a:ext cx="6800850" cy="173037"/>
            <a:chOff x="720" y="3840"/>
            <a:chExt cx="4320" cy="96"/>
          </a:xfrm>
        </p:grpSpPr>
        <p:sp>
          <p:nvSpPr>
            <p:cNvPr id="354347" name="Line 16"/>
            <p:cNvSpPr>
              <a:spLocks noChangeShapeType="1"/>
            </p:cNvSpPr>
            <p:nvPr/>
          </p:nvSpPr>
          <p:spPr bwMode="auto">
            <a:xfrm>
              <a:off x="720" y="3840"/>
              <a:ext cx="432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54348" name="Line 17"/>
            <p:cNvSpPr>
              <a:spLocks noChangeShapeType="1"/>
            </p:cNvSpPr>
            <p:nvPr/>
          </p:nvSpPr>
          <p:spPr bwMode="auto">
            <a:xfrm>
              <a:off x="720" y="3840"/>
              <a:ext cx="0" cy="9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54349" name="Line 18"/>
            <p:cNvSpPr>
              <a:spLocks noChangeShapeType="1"/>
            </p:cNvSpPr>
            <p:nvPr/>
          </p:nvSpPr>
          <p:spPr bwMode="auto">
            <a:xfrm>
              <a:off x="5040" y="3840"/>
              <a:ext cx="0" cy="9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54350" name="Line 19"/>
            <p:cNvSpPr>
              <a:spLocks noChangeShapeType="1"/>
            </p:cNvSpPr>
            <p:nvPr/>
          </p:nvSpPr>
          <p:spPr bwMode="auto">
            <a:xfrm>
              <a:off x="1800" y="3840"/>
              <a:ext cx="0" cy="9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54351" name="Line 20"/>
            <p:cNvSpPr>
              <a:spLocks noChangeShapeType="1"/>
            </p:cNvSpPr>
            <p:nvPr/>
          </p:nvSpPr>
          <p:spPr bwMode="auto">
            <a:xfrm>
              <a:off x="2880" y="3840"/>
              <a:ext cx="0" cy="9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54352" name="Line 21"/>
            <p:cNvSpPr>
              <a:spLocks noChangeShapeType="1"/>
            </p:cNvSpPr>
            <p:nvPr/>
          </p:nvSpPr>
          <p:spPr bwMode="auto">
            <a:xfrm>
              <a:off x="3960" y="3840"/>
              <a:ext cx="0" cy="9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grpSp>
        <p:nvGrpSpPr>
          <p:cNvPr id="354314" name="Group 22"/>
          <p:cNvGrpSpPr>
            <a:grpSpLocks/>
          </p:cNvGrpSpPr>
          <p:nvPr/>
        </p:nvGrpSpPr>
        <p:grpSpPr bwMode="auto">
          <a:xfrm rot="-7237951">
            <a:off x="2895600" y="3276600"/>
            <a:ext cx="6858000" cy="152400"/>
            <a:chOff x="720" y="3840"/>
            <a:chExt cx="4320" cy="96"/>
          </a:xfrm>
        </p:grpSpPr>
        <p:sp>
          <p:nvSpPr>
            <p:cNvPr id="354341" name="Line 23"/>
            <p:cNvSpPr>
              <a:spLocks noChangeShapeType="1"/>
            </p:cNvSpPr>
            <p:nvPr/>
          </p:nvSpPr>
          <p:spPr bwMode="auto">
            <a:xfrm>
              <a:off x="720" y="3840"/>
              <a:ext cx="432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54342" name="Line 24"/>
            <p:cNvSpPr>
              <a:spLocks noChangeShapeType="1"/>
            </p:cNvSpPr>
            <p:nvPr/>
          </p:nvSpPr>
          <p:spPr bwMode="auto">
            <a:xfrm>
              <a:off x="720" y="3840"/>
              <a:ext cx="0" cy="9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54343" name="Line 25"/>
            <p:cNvSpPr>
              <a:spLocks noChangeShapeType="1"/>
            </p:cNvSpPr>
            <p:nvPr/>
          </p:nvSpPr>
          <p:spPr bwMode="auto">
            <a:xfrm>
              <a:off x="5040" y="3840"/>
              <a:ext cx="0" cy="9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54344" name="Line 26"/>
            <p:cNvSpPr>
              <a:spLocks noChangeShapeType="1"/>
            </p:cNvSpPr>
            <p:nvPr/>
          </p:nvSpPr>
          <p:spPr bwMode="auto">
            <a:xfrm>
              <a:off x="1800" y="3840"/>
              <a:ext cx="0" cy="9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54345" name="Line 27"/>
            <p:cNvSpPr>
              <a:spLocks noChangeShapeType="1"/>
            </p:cNvSpPr>
            <p:nvPr/>
          </p:nvSpPr>
          <p:spPr bwMode="auto">
            <a:xfrm>
              <a:off x="2880" y="3840"/>
              <a:ext cx="0" cy="9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54346" name="Line 28"/>
            <p:cNvSpPr>
              <a:spLocks noChangeShapeType="1"/>
            </p:cNvSpPr>
            <p:nvPr/>
          </p:nvSpPr>
          <p:spPr bwMode="auto">
            <a:xfrm>
              <a:off x="3960" y="3840"/>
              <a:ext cx="0" cy="9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354315" name="Text Box 29"/>
          <p:cNvSpPr txBox="1">
            <a:spLocks noChangeArrowheads="1"/>
          </p:cNvSpPr>
          <p:nvPr/>
        </p:nvSpPr>
        <p:spPr bwMode="auto">
          <a:xfrm>
            <a:off x="7543800" y="6248400"/>
            <a:ext cx="135413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r>
              <a:rPr lang="en-US" altLang="en-US" sz="2400" i="1">
                <a:latin typeface="Times New Roman" panose="02020603050405020304" pitchFamily="18" charset="0"/>
              </a:rPr>
              <a:t>P</a:t>
            </a:r>
            <a:r>
              <a:rPr lang="en-US" altLang="en-US" sz="2400">
                <a:latin typeface="Times New Roman" panose="02020603050405020304" pitchFamily="18" charset="0"/>
              </a:rPr>
              <a:t>(win)=1</a:t>
            </a:r>
            <a:endParaRPr lang="en-US" altLang="en-US" sz="2400" i="1">
              <a:latin typeface="Times New Roman" panose="02020603050405020304" pitchFamily="18" charset="0"/>
            </a:endParaRPr>
          </a:p>
        </p:txBody>
      </p:sp>
      <p:sp>
        <p:nvSpPr>
          <p:cNvPr id="354316" name="Text Box 30"/>
          <p:cNvSpPr txBox="1">
            <a:spLocks noChangeArrowheads="1"/>
          </p:cNvSpPr>
          <p:nvPr/>
        </p:nvSpPr>
        <p:spPr bwMode="auto">
          <a:xfrm>
            <a:off x="228600" y="6248400"/>
            <a:ext cx="150653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r>
              <a:rPr lang="en-US" altLang="en-US" sz="2400" i="1">
                <a:latin typeface="Times New Roman" panose="02020603050405020304" pitchFamily="18" charset="0"/>
              </a:rPr>
              <a:t>P</a:t>
            </a:r>
            <a:r>
              <a:rPr lang="en-US" altLang="en-US" sz="2400">
                <a:latin typeface="Times New Roman" panose="02020603050405020304" pitchFamily="18" charset="0"/>
              </a:rPr>
              <a:t>(draw)=1</a:t>
            </a:r>
          </a:p>
        </p:txBody>
      </p:sp>
      <p:sp>
        <p:nvSpPr>
          <p:cNvPr id="354317" name="Text Box 31"/>
          <p:cNvSpPr txBox="1">
            <a:spLocks noChangeArrowheads="1"/>
          </p:cNvSpPr>
          <p:nvPr/>
        </p:nvSpPr>
        <p:spPr bwMode="auto">
          <a:xfrm>
            <a:off x="3886200" y="0"/>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r>
              <a:rPr lang="en-US" altLang="en-US" sz="2400" i="1">
                <a:latin typeface="Times New Roman" panose="02020603050405020304" pitchFamily="18" charset="0"/>
              </a:rPr>
              <a:t>P</a:t>
            </a:r>
            <a:r>
              <a:rPr lang="en-US" altLang="en-US" sz="2400">
                <a:latin typeface="Times New Roman" panose="02020603050405020304" pitchFamily="18" charset="0"/>
              </a:rPr>
              <a:t>(loss)=1</a:t>
            </a:r>
            <a:endParaRPr lang="en-US" altLang="en-US" sz="2400" i="1">
              <a:latin typeface="Times New Roman" panose="02020603050405020304" pitchFamily="18" charset="0"/>
            </a:endParaRPr>
          </a:p>
        </p:txBody>
      </p:sp>
      <p:grpSp>
        <p:nvGrpSpPr>
          <p:cNvPr id="354318" name="Group 32"/>
          <p:cNvGrpSpPr>
            <a:grpSpLocks/>
          </p:cNvGrpSpPr>
          <p:nvPr/>
        </p:nvGrpSpPr>
        <p:grpSpPr bwMode="auto">
          <a:xfrm>
            <a:off x="1143000" y="6330950"/>
            <a:ext cx="6858000" cy="100013"/>
            <a:chOff x="720" y="3696"/>
            <a:chExt cx="4320" cy="288"/>
          </a:xfrm>
        </p:grpSpPr>
        <p:sp>
          <p:nvSpPr>
            <p:cNvPr id="354337" name="Line 33"/>
            <p:cNvSpPr>
              <a:spLocks noChangeShapeType="1"/>
            </p:cNvSpPr>
            <p:nvPr/>
          </p:nvSpPr>
          <p:spPr bwMode="auto">
            <a:xfrm>
              <a:off x="720" y="3696"/>
              <a:ext cx="0" cy="288"/>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54338" name="Line 34"/>
            <p:cNvSpPr>
              <a:spLocks noChangeShapeType="1"/>
            </p:cNvSpPr>
            <p:nvPr/>
          </p:nvSpPr>
          <p:spPr bwMode="auto">
            <a:xfrm>
              <a:off x="2160" y="3696"/>
              <a:ext cx="0" cy="288"/>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54339" name="Line 35"/>
            <p:cNvSpPr>
              <a:spLocks noChangeShapeType="1"/>
            </p:cNvSpPr>
            <p:nvPr/>
          </p:nvSpPr>
          <p:spPr bwMode="auto">
            <a:xfrm>
              <a:off x="3600" y="3696"/>
              <a:ext cx="0" cy="288"/>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54340" name="Line 36"/>
            <p:cNvSpPr>
              <a:spLocks noChangeShapeType="1"/>
            </p:cNvSpPr>
            <p:nvPr/>
          </p:nvSpPr>
          <p:spPr bwMode="auto">
            <a:xfrm>
              <a:off x="5040" y="3696"/>
              <a:ext cx="0" cy="288"/>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grpSp>
        <p:nvGrpSpPr>
          <p:cNvPr id="354319" name="Group 37"/>
          <p:cNvGrpSpPr>
            <a:grpSpLocks/>
          </p:cNvGrpSpPr>
          <p:nvPr/>
        </p:nvGrpSpPr>
        <p:grpSpPr bwMode="auto">
          <a:xfrm rot="-3602055">
            <a:off x="-614362" y="3319462"/>
            <a:ext cx="6783388" cy="84137"/>
            <a:chOff x="720" y="3696"/>
            <a:chExt cx="4320" cy="288"/>
          </a:xfrm>
        </p:grpSpPr>
        <p:sp>
          <p:nvSpPr>
            <p:cNvPr id="354333" name="Line 38"/>
            <p:cNvSpPr>
              <a:spLocks noChangeShapeType="1"/>
            </p:cNvSpPr>
            <p:nvPr/>
          </p:nvSpPr>
          <p:spPr bwMode="auto">
            <a:xfrm>
              <a:off x="720" y="3696"/>
              <a:ext cx="0" cy="288"/>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54334" name="Line 39"/>
            <p:cNvSpPr>
              <a:spLocks noChangeShapeType="1"/>
            </p:cNvSpPr>
            <p:nvPr/>
          </p:nvSpPr>
          <p:spPr bwMode="auto">
            <a:xfrm>
              <a:off x="2160" y="3696"/>
              <a:ext cx="0" cy="288"/>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54335" name="Line 40"/>
            <p:cNvSpPr>
              <a:spLocks noChangeShapeType="1"/>
            </p:cNvSpPr>
            <p:nvPr/>
          </p:nvSpPr>
          <p:spPr bwMode="auto">
            <a:xfrm>
              <a:off x="3600" y="3696"/>
              <a:ext cx="0" cy="288"/>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54336" name="Line 41"/>
            <p:cNvSpPr>
              <a:spLocks noChangeShapeType="1"/>
            </p:cNvSpPr>
            <p:nvPr/>
          </p:nvSpPr>
          <p:spPr bwMode="auto">
            <a:xfrm>
              <a:off x="5040" y="3696"/>
              <a:ext cx="0" cy="288"/>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354320" name="Line 42"/>
          <p:cNvSpPr>
            <a:spLocks noChangeShapeType="1"/>
          </p:cNvSpPr>
          <p:nvPr/>
        </p:nvSpPr>
        <p:spPr bwMode="auto">
          <a:xfrm rot="3561275">
            <a:off x="4558507" y="394493"/>
            <a:ext cx="0" cy="8731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54321" name="Line 43"/>
          <p:cNvSpPr>
            <a:spLocks noChangeShapeType="1"/>
          </p:cNvSpPr>
          <p:nvPr/>
        </p:nvSpPr>
        <p:spPr bwMode="auto">
          <a:xfrm rot="3561275">
            <a:off x="5723732" y="2361406"/>
            <a:ext cx="0" cy="8731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54322" name="Line 44"/>
          <p:cNvSpPr>
            <a:spLocks noChangeShapeType="1"/>
          </p:cNvSpPr>
          <p:nvPr/>
        </p:nvSpPr>
        <p:spPr bwMode="auto">
          <a:xfrm rot="3561275">
            <a:off x="6868319" y="4267994"/>
            <a:ext cx="0" cy="8731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54323" name="Text Box 45"/>
          <p:cNvSpPr txBox="1">
            <a:spLocks noChangeArrowheads="1"/>
          </p:cNvSpPr>
          <p:nvPr/>
        </p:nvSpPr>
        <p:spPr bwMode="auto">
          <a:xfrm rot="-3665605">
            <a:off x="1837531" y="2886869"/>
            <a:ext cx="135413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r>
              <a:rPr lang="en-US" altLang="en-US" sz="2400" i="1">
                <a:latin typeface="Times New Roman" panose="02020603050405020304" pitchFamily="18" charset="0"/>
              </a:rPr>
              <a:t>P</a:t>
            </a:r>
            <a:r>
              <a:rPr lang="en-US" altLang="en-US" sz="2400">
                <a:latin typeface="Times New Roman" panose="02020603050405020304" pitchFamily="18" charset="0"/>
              </a:rPr>
              <a:t>(win)=0</a:t>
            </a:r>
          </a:p>
        </p:txBody>
      </p:sp>
      <p:sp>
        <p:nvSpPr>
          <p:cNvPr id="354324" name="Text Box 46"/>
          <p:cNvSpPr txBox="1">
            <a:spLocks noChangeArrowheads="1"/>
          </p:cNvSpPr>
          <p:nvPr/>
        </p:nvSpPr>
        <p:spPr bwMode="auto">
          <a:xfrm rot="3584215">
            <a:off x="5876131" y="2963069"/>
            <a:ext cx="150653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r>
              <a:rPr lang="en-US" altLang="en-US" sz="2400" i="1">
                <a:latin typeface="Times New Roman" panose="02020603050405020304" pitchFamily="18" charset="0"/>
              </a:rPr>
              <a:t>P</a:t>
            </a:r>
            <a:r>
              <a:rPr lang="en-US" altLang="en-US" sz="2400">
                <a:latin typeface="Times New Roman" panose="02020603050405020304" pitchFamily="18" charset="0"/>
              </a:rPr>
              <a:t>(draw)=0</a:t>
            </a:r>
            <a:endParaRPr lang="en-US" altLang="en-US" sz="2400" i="1">
              <a:latin typeface="Times New Roman" panose="02020603050405020304" pitchFamily="18" charset="0"/>
            </a:endParaRPr>
          </a:p>
        </p:txBody>
      </p:sp>
      <p:sp>
        <p:nvSpPr>
          <p:cNvPr id="354325" name="Text Box 47"/>
          <p:cNvSpPr txBox="1">
            <a:spLocks noChangeArrowheads="1"/>
          </p:cNvSpPr>
          <p:nvPr/>
        </p:nvSpPr>
        <p:spPr bwMode="auto">
          <a:xfrm rot="25968">
            <a:off x="3962400" y="6400800"/>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r>
              <a:rPr lang="en-US" altLang="en-US" sz="2400" i="1">
                <a:latin typeface="Times New Roman" panose="02020603050405020304" pitchFamily="18" charset="0"/>
              </a:rPr>
              <a:t>P</a:t>
            </a:r>
            <a:r>
              <a:rPr lang="en-US" altLang="en-US" sz="2400">
                <a:latin typeface="Times New Roman" panose="02020603050405020304" pitchFamily="18" charset="0"/>
              </a:rPr>
              <a:t>(loss)=0</a:t>
            </a:r>
          </a:p>
        </p:txBody>
      </p:sp>
      <p:sp>
        <p:nvSpPr>
          <p:cNvPr id="948272" name="AutoShape 48"/>
          <p:cNvSpPr>
            <a:spLocks noChangeArrowheads="1"/>
          </p:cNvSpPr>
          <p:nvPr/>
        </p:nvSpPr>
        <p:spPr bwMode="auto">
          <a:xfrm rot="-9027924">
            <a:off x="4100513" y="4510088"/>
            <a:ext cx="965200" cy="1662112"/>
          </a:xfrm>
          <a:prstGeom prst="rtTriangle">
            <a:avLst/>
          </a:prstGeom>
          <a:solidFill>
            <a:srgbClr val="FF0000"/>
          </a:solidFill>
          <a:ln w="76200">
            <a:solidFill>
              <a:srgbClr val="FF0000"/>
            </a:solidFill>
            <a:miter lim="800000"/>
            <a:headEnd/>
            <a:tailEnd/>
          </a:ln>
        </p:spPr>
        <p:txBody>
          <a:bodyPr wrap="none" anchor="ct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latin typeface="Arial" panose="020B0604020202020204" pitchFamily="34" charset="0"/>
            </a:endParaRPr>
          </a:p>
        </p:txBody>
      </p:sp>
      <p:sp>
        <p:nvSpPr>
          <p:cNvPr id="948273" name="Oval 49"/>
          <p:cNvSpPr>
            <a:spLocks noChangeArrowheads="1"/>
          </p:cNvSpPr>
          <p:nvPr/>
        </p:nvSpPr>
        <p:spPr bwMode="auto">
          <a:xfrm>
            <a:off x="4476750" y="4281488"/>
            <a:ext cx="168275" cy="157162"/>
          </a:xfrm>
          <a:prstGeom prst="ellipse">
            <a:avLst/>
          </a:prstGeom>
          <a:solidFill>
            <a:srgbClr val="FF0000"/>
          </a:solidFill>
          <a:ln w="9525">
            <a:solidFill>
              <a:srgbClr val="FF0000"/>
            </a:solidFill>
            <a:round/>
            <a:headEnd/>
            <a:tailEnd/>
          </a:ln>
        </p:spPr>
        <p:txBody>
          <a:bodyPr wrap="none" anchor="ct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latin typeface="Arial" panose="020B0604020202020204" pitchFamily="34" charset="0"/>
            </a:endParaRPr>
          </a:p>
        </p:txBody>
      </p:sp>
      <p:sp>
        <p:nvSpPr>
          <p:cNvPr id="948274" name="Oval 50"/>
          <p:cNvSpPr>
            <a:spLocks noChangeArrowheads="1"/>
          </p:cNvSpPr>
          <p:nvPr/>
        </p:nvSpPr>
        <p:spPr bwMode="auto">
          <a:xfrm>
            <a:off x="4495800" y="6248400"/>
            <a:ext cx="168275" cy="157163"/>
          </a:xfrm>
          <a:prstGeom prst="ellipse">
            <a:avLst/>
          </a:prstGeom>
          <a:solidFill>
            <a:srgbClr val="FF0000"/>
          </a:solidFill>
          <a:ln w="9525">
            <a:solidFill>
              <a:srgbClr val="FF0000"/>
            </a:solidFill>
            <a:round/>
            <a:headEnd/>
            <a:tailEnd/>
          </a:ln>
        </p:spPr>
        <p:txBody>
          <a:bodyPr wrap="none" anchor="ct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latin typeface="Arial" panose="020B0604020202020204" pitchFamily="34" charset="0"/>
            </a:endParaRPr>
          </a:p>
        </p:txBody>
      </p:sp>
      <p:sp>
        <p:nvSpPr>
          <p:cNvPr id="948275" name="Oval 51"/>
          <p:cNvSpPr>
            <a:spLocks noChangeArrowheads="1"/>
          </p:cNvSpPr>
          <p:nvPr/>
        </p:nvSpPr>
        <p:spPr bwMode="auto">
          <a:xfrm>
            <a:off x="5329238" y="4779963"/>
            <a:ext cx="168275" cy="157162"/>
          </a:xfrm>
          <a:prstGeom prst="ellipse">
            <a:avLst/>
          </a:prstGeom>
          <a:solidFill>
            <a:srgbClr val="FF0000"/>
          </a:solidFill>
          <a:ln w="9525">
            <a:solidFill>
              <a:srgbClr val="FF0000"/>
            </a:solidFill>
            <a:round/>
            <a:headEnd/>
            <a:tailEnd/>
          </a:ln>
        </p:spPr>
        <p:txBody>
          <a:bodyPr wrap="none" anchor="ct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latin typeface="Arial" panose="020B0604020202020204" pitchFamily="34" charset="0"/>
            </a:endParaRPr>
          </a:p>
        </p:txBody>
      </p:sp>
      <p:sp>
        <p:nvSpPr>
          <p:cNvPr id="948276" name="Rectangle 52"/>
          <p:cNvSpPr>
            <a:spLocks noChangeArrowheads="1"/>
          </p:cNvSpPr>
          <p:nvPr/>
        </p:nvSpPr>
        <p:spPr bwMode="auto">
          <a:xfrm>
            <a:off x="228600" y="762000"/>
            <a:ext cx="1905000"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spcBef>
                <a:spcPct val="50000"/>
              </a:spcBef>
            </a:pPr>
            <a:r>
              <a:rPr lang="en-US" altLang="en-US" sz="2800" i="1">
                <a:solidFill>
                  <a:srgbClr val="FF0000"/>
                </a:solidFill>
                <a:latin typeface="Times New Roman" panose="02020603050405020304" pitchFamily="18" charset="0"/>
              </a:rPr>
              <a:t>P</a:t>
            </a:r>
            <a:r>
              <a:rPr lang="en-US" altLang="en-US" sz="2800">
                <a:solidFill>
                  <a:srgbClr val="FF0000"/>
                </a:solidFill>
                <a:latin typeface="Times New Roman" panose="02020603050405020304" pitchFamily="18" charset="0"/>
              </a:rPr>
              <a:t>(win) </a:t>
            </a:r>
            <a:r>
              <a:rPr lang="en-US" altLang="en-US" sz="2800">
                <a:solidFill>
                  <a:srgbClr val="FF0000"/>
                </a:solidFill>
                <a:latin typeface="Times New Roman" panose="02020603050405020304" pitchFamily="18" charset="0"/>
                <a:sym typeface="Symbol" panose="05050102010706020507" pitchFamily="18" charset="2"/>
              </a:rPr>
              <a:t></a:t>
            </a:r>
            <a:r>
              <a:rPr lang="en-US" altLang="en-US" sz="2800">
                <a:latin typeface="Times New Roman" panose="02020603050405020304" pitchFamily="18" charset="0"/>
                <a:sym typeface="Symbol" panose="05050102010706020507" pitchFamily="18" charset="2"/>
              </a:rPr>
              <a:t> </a:t>
            </a:r>
            <a:r>
              <a:rPr lang="en-US" altLang="en-US" sz="2800">
                <a:solidFill>
                  <a:srgbClr val="FF0000"/>
                </a:solidFill>
                <a:latin typeface="Times New Roman" panose="02020603050405020304" pitchFamily="18" charset="0"/>
              </a:rPr>
              <a:t>½</a:t>
            </a:r>
          </a:p>
        </p:txBody>
      </p:sp>
      <p:sp>
        <p:nvSpPr>
          <p:cNvPr id="948277" name="Rectangle 53"/>
          <p:cNvSpPr>
            <a:spLocks noChangeArrowheads="1"/>
          </p:cNvSpPr>
          <p:nvPr/>
        </p:nvSpPr>
        <p:spPr bwMode="auto">
          <a:xfrm>
            <a:off x="228600" y="1905000"/>
            <a:ext cx="2743200"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spcBef>
                <a:spcPct val="50000"/>
              </a:spcBef>
            </a:pPr>
            <a:r>
              <a:rPr lang="en-US" altLang="en-US" sz="2800" i="1">
                <a:solidFill>
                  <a:srgbClr val="FF0000"/>
                </a:solidFill>
                <a:latin typeface="Times New Roman" panose="02020603050405020304" pitchFamily="18" charset="0"/>
              </a:rPr>
              <a:t>P</a:t>
            </a:r>
            <a:r>
              <a:rPr lang="en-US" altLang="en-US" sz="2800">
                <a:solidFill>
                  <a:srgbClr val="FF0000"/>
                </a:solidFill>
                <a:latin typeface="Times New Roman" panose="02020603050405020304" pitchFamily="18" charset="0"/>
              </a:rPr>
              <a:t>(win) </a:t>
            </a:r>
            <a:r>
              <a:rPr lang="en-US" altLang="en-US" sz="2800">
                <a:solidFill>
                  <a:srgbClr val="FF0000"/>
                </a:solidFill>
                <a:latin typeface="Times New Roman" panose="02020603050405020304" pitchFamily="18" charset="0"/>
                <a:sym typeface="Symbol" panose="05050102010706020507" pitchFamily="18" charset="2"/>
              </a:rPr>
              <a:t> </a:t>
            </a:r>
            <a:r>
              <a:rPr lang="en-US" altLang="en-US" sz="2800" i="1">
                <a:solidFill>
                  <a:srgbClr val="FF0000"/>
                </a:solidFill>
                <a:latin typeface="Times New Roman" panose="02020603050405020304" pitchFamily="18" charset="0"/>
                <a:sym typeface="Symbol" panose="05050102010706020507" pitchFamily="18" charset="2"/>
              </a:rPr>
              <a:t>P</a:t>
            </a:r>
            <a:r>
              <a:rPr lang="en-US" altLang="en-US" sz="2800">
                <a:solidFill>
                  <a:srgbClr val="FF0000"/>
                </a:solidFill>
                <a:latin typeface="Times New Roman" panose="02020603050405020304" pitchFamily="18" charset="0"/>
                <a:sym typeface="Symbol" panose="05050102010706020507" pitchFamily="18" charset="2"/>
              </a:rPr>
              <a:t>(draw)</a:t>
            </a:r>
          </a:p>
        </p:txBody>
      </p:sp>
      <p:sp>
        <p:nvSpPr>
          <p:cNvPr id="948278" name="Rectangle 54"/>
          <p:cNvSpPr>
            <a:spLocks noChangeArrowheads="1"/>
          </p:cNvSpPr>
          <p:nvPr/>
        </p:nvSpPr>
        <p:spPr bwMode="auto">
          <a:xfrm>
            <a:off x="228600" y="1333500"/>
            <a:ext cx="2819400"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spcBef>
                <a:spcPct val="50000"/>
              </a:spcBef>
            </a:pPr>
            <a:r>
              <a:rPr lang="en-US" altLang="en-US" sz="2800" i="1">
                <a:solidFill>
                  <a:srgbClr val="FF0000"/>
                </a:solidFill>
                <a:latin typeface="Times New Roman" panose="02020603050405020304" pitchFamily="18" charset="0"/>
              </a:rPr>
              <a:t>P</a:t>
            </a:r>
            <a:r>
              <a:rPr lang="en-US" altLang="en-US" sz="2800">
                <a:solidFill>
                  <a:srgbClr val="FF0000"/>
                </a:solidFill>
                <a:latin typeface="Times New Roman" panose="02020603050405020304" pitchFamily="18" charset="0"/>
              </a:rPr>
              <a:t>(draw) </a:t>
            </a:r>
            <a:r>
              <a:rPr lang="en-US" altLang="en-US" sz="2800">
                <a:solidFill>
                  <a:srgbClr val="FF0000"/>
                </a:solidFill>
                <a:latin typeface="Times New Roman" panose="02020603050405020304" pitchFamily="18" charset="0"/>
                <a:sym typeface="Symbol" panose="05050102010706020507" pitchFamily="18" charset="2"/>
              </a:rPr>
              <a:t> </a:t>
            </a:r>
            <a:r>
              <a:rPr lang="en-US" altLang="en-US" sz="2800" i="1">
                <a:solidFill>
                  <a:srgbClr val="FF0000"/>
                </a:solidFill>
                <a:latin typeface="Times New Roman" panose="02020603050405020304" pitchFamily="18" charset="0"/>
                <a:sym typeface="Symbol" panose="05050102010706020507" pitchFamily="18" charset="2"/>
              </a:rPr>
              <a:t>P</a:t>
            </a:r>
            <a:r>
              <a:rPr lang="en-US" altLang="en-US" sz="2800">
                <a:solidFill>
                  <a:srgbClr val="FF0000"/>
                </a:solidFill>
                <a:latin typeface="Times New Roman" panose="02020603050405020304" pitchFamily="18" charset="0"/>
                <a:sym typeface="Symbol" panose="05050102010706020507" pitchFamily="18" charset="2"/>
              </a:rPr>
              <a:t>(loss)</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948276"/>
                                        </p:tgtEl>
                                        <p:attrNameLst>
                                          <p:attrName>style.visibility</p:attrName>
                                        </p:attrNameLst>
                                      </p:cBhvr>
                                      <p:to>
                                        <p:strVal val="visible"/>
                                      </p:to>
                                    </p:set>
                                    <p:anim calcmode="lin" valueType="num">
                                      <p:cBhvr additive="base">
                                        <p:cTn id="7" dur="500" fill="hold"/>
                                        <p:tgtEl>
                                          <p:spTgt spid="948276"/>
                                        </p:tgtEl>
                                        <p:attrNameLst>
                                          <p:attrName>ppt_x</p:attrName>
                                        </p:attrNameLst>
                                      </p:cBhvr>
                                      <p:tavLst>
                                        <p:tav tm="0">
                                          <p:val>
                                            <p:strVal val="0-#ppt_w/2"/>
                                          </p:val>
                                        </p:tav>
                                        <p:tav tm="100000">
                                          <p:val>
                                            <p:strVal val="#ppt_x"/>
                                          </p:val>
                                        </p:tav>
                                      </p:tavLst>
                                    </p:anim>
                                    <p:anim calcmode="lin" valueType="num">
                                      <p:cBhvr additive="base">
                                        <p:cTn id="8" dur="500" fill="hold"/>
                                        <p:tgtEl>
                                          <p:spTgt spid="948276"/>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2" presetClass="entr" presetSubtype="8" fill="hold" grpId="0" nodeType="clickEffect">
                                  <p:stCondLst>
                                    <p:cond delay="0"/>
                                  </p:stCondLst>
                                  <p:childTnLst>
                                    <p:set>
                                      <p:cBhvr>
                                        <p:cTn id="12" dur="1" fill="hold">
                                          <p:stCondLst>
                                            <p:cond delay="0"/>
                                          </p:stCondLst>
                                        </p:cTn>
                                        <p:tgtEl>
                                          <p:spTgt spid="948226"/>
                                        </p:tgtEl>
                                        <p:attrNameLst>
                                          <p:attrName>style.visibility</p:attrName>
                                        </p:attrNameLst>
                                      </p:cBhvr>
                                      <p:to>
                                        <p:strVal val="visible"/>
                                      </p:to>
                                    </p:set>
                                    <p:animEffect transition="in" filter="wipe(left)">
                                      <p:cBhvr>
                                        <p:cTn id="13" dur="500"/>
                                        <p:tgtEl>
                                          <p:spTgt spid="948226"/>
                                        </p:tgtEl>
                                      </p:cBhvr>
                                    </p:animEffect>
                                  </p:childTnLst>
                                  <p:subTnLst>
                                    <p:animClr clrSpc="rgb" dir="cw">
                                      <p:cBhvr override="childStyle">
                                        <p:cTn dur="1" fill="hold" display="0" masterRel="nextClick" afterEffect="1"/>
                                        <p:tgtEl>
                                          <p:spTgt spid="948226"/>
                                        </p:tgtEl>
                                        <p:attrNameLst>
                                          <p:attrName>ppt_c</p:attrName>
                                        </p:attrNameLst>
                                      </p:cBhvr>
                                      <p:to>
                                        <a:schemeClr val="hlink"/>
                                      </p:to>
                                    </p:animClr>
                                  </p:subTnLst>
                                </p:cTn>
                              </p:par>
                            </p:childTnLst>
                          </p:cTn>
                        </p:par>
                      </p:childTnLst>
                    </p:cTn>
                  </p:par>
                  <p:par>
                    <p:cTn id="14" fill="hold" nodeType="clickPar">
                      <p:stCondLst>
                        <p:cond delay="indefinite"/>
                      </p:stCondLst>
                      <p:childTnLst>
                        <p:par>
                          <p:cTn id="15" fill="hold" nodeType="withGroup">
                            <p:stCondLst>
                              <p:cond delay="0"/>
                            </p:stCondLst>
                            <p:childTnLst>
                              <p:par>
                                <p:cTn id="16" presetID="2" presetClass="entr" presetSubtype="8" fill="hold" grpId="0" nodeType="clickEffect">
                                  <p:stCondLst>
                                    <p:cond delay="0"/>
                                  </p:stCondLst>
                                  <p:childTnLst>
                                    <p:set>
                                      <p:cBhvr>
                                        <p:cTn id="17" dur="1" fill="hold">
                                          <p:stCondLst>
                                            <p:cond delay="0"/>
                                          </p:stCondLst>
                                        </p:cTn>
                                        <p:tgtEl>
                                          <p:spTgt spid="948278"/>
                                        </p:tgtEl>
                                        <p:attrNameLst>
                                          <p:attrName>style.visibility</p:attrName>
                                        </p:attrNameLst>
                                      </p:cBhvr>
                                      <p:to>
                                        <p:strVal val="visible"/>
                                      </p:to>
                                    </p:set>
                                    <p:anim calcmode="lin" valueType="num">
                                      <p:cBhvr additive="base">
                                        <p:cTn id="18" dur="500" fill="hold"/>
                                        <p:tgtEl>
                                          <p:spTgt spid="948278"/>
                                        </p:tgtEl>
                                        <p:attrNameLst>
                                          <p:attrName>ppt_x</p:attrName>
                                        </p:attrNameLst>
                                      </p:cBhvr>
                                      <p:tavLst>
                                        <p:tav tm="0">
                                          <p:val>
                                            <p:strVal val="0-#ppt_w/2"/>
                                          </p:val>
                                        </p:tav>
                                        <p:tav tm="100000">
                                          <p:val>
                                            <p:strVal val="#ppt_x"/>
                                          </p:val>
                                        </p:tav>
                                      </p:tavLst>
                                    </p:anim>
                                    <p:anim calcmode="lin" valueType="num">
                                      <p:cBhvr additive="base">
                                        <p:cTn id="19" dur="500" fill="hold"/>
                                        <p:tgtEl>
                                          <p:spTgt spid="948278"/>
                                        </p:tgtEl>
                                        <p:attrNameLst>
                                          <p:attrName>ppt_y</p:attrName>
                                        </p:attrNameLst>
                                      </p:cBhvr>
                                      <p:tavLst>
                                        <p:tav tm="0">
                                          <p:val>
                                            <p:strVal val="#ppt_y"/>
                                          </p:val>
                                        </p:tav>
                                        <p:tav tm="100000">
                                          <p:val>
                                            <p:strVal val="#ppt_y"/>
                                          </p:val>
                                        </p:tav>
                                      </p:tavLst>
                                    </p:anim>
                                  </p:childTnLst>
                                </p:cTn>
                              </p:par>
                            </p:childTnLst>
                          </p:cTn>
                        </p:par>
                      </p:childTnLst>
                    </p:cTn>
                  </p:par>
                  <p:par>
                    <p:cTn id="20" fill="hold" nodeType="clickPar">
                      <p:stCondLst>
                        <p:cond delay="indefinite"/>
                      </p:stCondLst>
                      <p:childTnLst>
                        <p:par>
                          <p:cTn id="21" fill="hold" nodeType="withGroup">
                            <p:stCondLst>
                              <p:cond delay="0"/>
                            </p:stCondLst>
                            <p:childTnLst>
                              <p:par>
                                <p:cTn id="22" presetID="22" presetClass="entr" presetSubtype="8" fill="hold" grpId="0" nodeType="clickEffect">
                                  <p:stCondLst>
                                    <p:cond delay="0"/>
                                  </p:stCondLst>
                                  <p:childTnLst>
                                    <p:set>
                                      <p:cBhvr>
                                        <p:cTn id="23" dur="1" fill="hold">
                                          <p:stCondLst>
                                            <p:cond delay="0"/>
                                          </p:stCondLst>
                                        </p:cTn>
                                        <p:tgtEl>
                                          <p:spTgt spid="948227"/>
                                        </p:tgtEl>
                                        <p:attrNameLst>
                                          <p:attrName>style.visibility</p:attrName>
                                        </p:attrNameLst>
                                      </p:cBhvr>
                                      <p:to>
                                        <p:strVal val="visible"/>
                                      </p:to>
                                    </p:set>
                                    <p:animEffect transition="in" filter="wipe(left)">
                                      <p:cBhvr>
                                        <p:cTn id="24" dur="500"/>
                                        <p:tgtEl>
                                          <p:spTgt spid="948227"/>
                                        </p:tgtEl>
                                      </p:cBhvr>
                                    </p:animEffect>
                                  </p:childTnLst>
                                  <p:subTnLst>
                                    <p:animClr clrSpc="rgb" dir="cw">
                                      <p:cBhvr override="childStyle">
                                        <p:cTn dur="1" fill="hold" display="0" masterRel="nextClick" afterEffect="1"/>
                                        <p:tgtEl>
                                          <p:spTgt spid="948227"/>
                                        </p:tgtEl>
                                        <p:attrNameLst>
                                          <p:attrName>ppt_c</p:attrName>
                                        </p:attrNameLst>
                                      </p:cBhvr>
                                      <p:to>
                                        <a:schemeClr val="hlink"/>
                                      </p:to>
                                    </p:animClr>
                                  </p:subTnLst>
                                </p:cTn>
                              </p:par>
                            </p:childTnLst>
                          </p:cTn>
                        </p:par>
                      </p:childTnLst>
                    </p:cTn>
                  </p:par>
                  <p:par>
                    <p:cTn id="25" fill="hold" nodeType="clickPar">
                      <p:stCondLst>
                        <p:cond delay="indefinite"/>
                      </p:stCondLst>
                      <p:childTnLst>
                        <p:par>
                          <p:cTn id="26" fill="hold" nodeType="withGroup">
                            <p:stCondLst>
                              <p:cond delay="0"/>
                            </p:stCondLst>
                            <p:childTnLst>
                              <p:par>
                                <p:cTn id="27" presetID="2" presetClass="entr" presetSubtype="8" fill="hold" grpId="0" nodeType="clickEffect">
                                  <p:stCondLst>
                                    <p:cond delay="0"/>
                                  </p:stCondLst>
                                  <p:childTnLst>
                                    <p:set>
                                      <p:cBhvr>
                                        <p:cTn id="28" dur="1" fill="hold">
                                          <p:stCondLst>
                                            <p:cond delay="0"/>
                                          </p:stCondLst>
                                        </p:cTn>
                                        <p:tgtEl>
                                          <p:spTgt spid="948277"/>
                                        </p:tgtEl>
                                        <p:attrNameLst>
                                          <p:attrName>style.visibility</p:attrName>
                                        </p:attrNameLst>
                                      </p:cBhvr>
                                      <p:to>
                                        <p:strVal val="visible"/>
                                      </p:to>
                                    </p:set>
                                    <p:anim calcmode="lin" valueType="num">
                                      <p:cBhvr additive="base">
                                        <p:cTn id="29" dur="500" fill="hold"/>
                                        <p:tgtEl>
                                          <p:spTgt spid="948277"/>
                                        </p:tgtEl>
                                        <p:attrNameLst>
                                          <p:attrName>ppt_x</p:attrName>
                                        </p:attrNameLst>
                                      </p:cBhvr>
                                      <p:tavLst>
                                        <p:tav tm="0">
                                          <p:val>
                                            <p:strVal val="0-#ppt_w/2"/>
                                          </p:val>
                                        </p:tav>
                                        <p:tav tm="100000">
                                          <p:val>
                                            <p:strVal val="#ppt_x"/>
                                          </p:val>
                                        </p:tav>
                                      </p:tavLst>
                                    </p:anim>
                                    <p:anim calcmode="lin" valueType="num">
                                      <p:cBhvr additive="base">
                                        <p:cTn id="30" dur="500" fill="hold"/>
                                        <p:tgtEl>
                                          <p:spTgt spid="948277"/>
                                        </p:tgtEl>
                                        <p:attrNameLst>
                                          <p:attrName>ppt_y</p:attrName>
                                        </p:attrNameLst>
                                      </p:cBhvr>
                                      <p:tavLst>
                                        <p:tav tm="0">
                                          <p:val>
                                            <p:strVal val="#ppt_y"/>
                                          </p:val>
                                        </p:tav>
                                        <p:tav tm="100000">
                                          <p:val>
                                            <p:strVal val="#ppt_y"/>
                                          </p:val>
                                        </p:tav>
                                      </p:tavLst>
                                    </p:anim>
                                  </p:childTnLst>
                                </p:cTn>
                              </p:par>
                            </p:childTnLst>
                          </p:cTn>
                        </p:par>
                      </p:childTnLst>
                    </p:cTn>
                  </p:par>
                  <p:par>
                    <p:cTn id="31" fill="hold" nodeType="clickPar">
                      <p:stCondLst>
                        <p:cond delay="indefinite"/>
                      </p:stCondLst>
                      <p:childTnLst>
                        <p:par>
                          <p:cTn id="32" fill="hold" nodeType="withGroup">
                            <p:stCondLst>
                              <p:cond delay="0"/>
                            </p:stCondLst>
                            <p:childTnLst>
                              <p:par>
                                <p:cTn id="33" presetID="22" presetClass="entr" presetSubtype="8" fill="hold" grpId="0" nodeType="clickEffect">
                                  <p:stCondLst>
                                    <p:cond delay="0"/>
                                  </p:stCondLst>
                                  <p:childTnLst>
                                    <p:set>
                                      <p:cBhvr>
                                        <p:cTn id="34" dur="1" fill="hold">
                                          <p:stCondLst>
                                            <p:cond delay="0"/>
                                          </p:stCondLst>
                                        </p:cTn>
                                        <p:tgtEl>
                                          <p:spTgt spid="948228"/>
                                        </p:tgtEl>
                                        <p:attrNameLst>
                                          <p:attrName>style.visibility</p:attrName>
                                        </p:attrNameLst>
                                      </p:cBhvr>
                                      <p:to>
                                        <p:strVal val="visible"/>
                                      </p:to>
                                    </p:set>
                                    <p:animEffect transition="in" filter="wipe(left)">
                                      <p:cBhvr>
                                        <p:cTn id="35" dur="500"/>
                                        <p:tgtEl>
                                          <p:spTgt spid="948228"/>
                                        </p:tgtEl>
                                      </p:cBhvr>
                                    </p:animEffect>
                                  </p:childTnLst>
                                  <p:subTnLst>
                                    <p:animClr clrSpc="rgb" dir="cw">
                                      <p:cBhvr override="childStyle">
                                        <p:cTn dur="1" fill="hold" display="0" masterRel="nextClick" afterEffect="1"/>
                                        <p:tgtEl>
                                          <p:spTgt spid="948228"/>
                                        </p:tgtEl>
                                        <p:attrNameLst>
                                          <p:attrName>ppt_c</p:attrName>
                                        </p:attrNameLst>
                                      </p:cBhvr>
                                      <p:to>
                                        <a:schemeClr val="hlink"/>
                                      </p:to>
                                    </p:animClr>
                                  </p:subTnLst>
                                </p:cTn>
                              </p:par>
                            </p:childTnLst>
                          </p:cTn>
                        </p:par>
                      </p:childTnLst>
                    </p:cTn>
                  </p:par>
                  <p:par>
                    <p:cTn id="36" fill="hold" nodeType="clickPar">
                      <p:stCondLst>
                        <p:cond delay="indefinite"/>
                      </p:stCondLst>
                      <p:childTnLst>
                        <p:par>
                          <p:cTn id="37" fill="hold" nodeType="withGroup">
                            <p:stCondLst>
                              <p:cond delay="0"/>
                            </p:stCondLst>
                            <p:childTnLst>
                              <p:par>
                                <p:cTn id="38" presetID="1" presetClass="entr" presetSubtype="0" fill="hold" grpId="0" nodeType="clickEffect">
                                  <p:stCondLst>
                                    <p:cond delay="0"/>
                                  </p:stCondLst>
                                  <p:childTnLst>
                                    <p:set>
                                      <p:cBhvr>
                                        <p:cTn id="39" dur="1" fill="hold">
                                          <p:stCondLst>
                                            <p:cond delay="499"/>
                                          </p:stCondLst>
                                        </p:cTn>
                                        <p:tgtEl>
                                          <p:spTgt spid="948272"/>
                                        </p:tgtEl>
                                        <p:attrNameLst>
                                          <p:attrName>style.visibility</p:attrName>
                                        </p:attrNameLst>
                                      </p:cBhvr>
                                      <p:to>
                                        <p:strVal val="visible"/>
                                      </p:to>
                                    </p:set>
                                  </p:childTnLst>
                                </p:cTn>
                              </p:par>
                            </p:childTnLst>
                          </p:cTn>
                        </p:par>
                        <p:par>
                          <p:cTn id="40" fill="hold" nodeType="afterGroup">
                            <p:stCondLst>
                              <p:cond delay="500"/>
                            </p:stCondLst>
                            <p:childTnLst>
                              <p:par>
                                <p:cTn id="41" presetID="9" presetClass="entr" presetSubtype="0" fill="hold" grpId="0" nodeType="afterEffect">
                                  <p:stCondLst>
                                    <p:cond delay="0"/>
                                  </p:stCondLst>
                                  <p:childTnLst>
                                    <p:set>
                                      <p:cBhvr>
                                        <p:cTn id="42" dur="1" fill="hold">
                                          <p:stCondLst>
                                            <p:cond delay="0"/>
                                          </p:stCondLst>
                                        </p:cTn>
                                        <p:tgtEl>
                                          <p:spTgt spid="948273"/>
                                        </p:tgtEl>
                                        <p:attrNameLst>
                                          <p:attrName>style.visibility</p:attrName>
                                        </p:attrNameLst>
                                      </p:cBhvr>
                                      <p:to>
                                        <p:strVal val="visible"/>
                                      </p:to>
                                    </p:set>
                                    <p:animEffect transition="in" filter="dissolve">
                                      <p:cBhvr>
                                        <p:cTn id="43" dur="500"/>
                                        <p:tgtEl>
                                          <p:spTgt spid="948273"/>
                                        </p:tgtEl>
                                      </p:cBhvr>
                                    </p:animEffect>
                                  </p:childTnLst>
                                </p:cTn>
                              </p:par>
                            </p:childTnLst>
                          </p:cTn>
                        </p:par>
                        <p:par>
                          <p:cTn id="44" fill="hold" nodeType="afterGroup">
                            <p:stCondLst>
                              <p:cond delay="1000"/>
                            </p:stCondLst>
                            <p:childTnLst>
                              <p:par>
                                <p:cTn id="45" presetID="9" presetClass="entr" presetSubtype="0" fill="hold" grpId="0" nodeType="afterEffect">
                                  <p:stCondLst>
                                    <p:cond delay="0"/>
                                  </p:stCondLst>
                                  <p:childTnLst>
                                    <p:set>
                                      <p:cBhvr>
                                        <p:cTn id="46" dur="1" fill="hold">
                                          <p:stCondLst>
                                            <p:cond delay="0"/>
                                          </p:stCondLst>
                                        </p:cTn>
                                        <p:tgtEl>
                                          <p:spTgt spid="948274"/>
                                        </p:tgtEl>
                                        <p:attrNameLst>
                                          <p:attrName>style.visibility</p:attrName>
                                        </p:attrNameLst>
                                      </p:cBhvr>
                                      <p:to>
                                        <p:strVal val="visible"/>
                                      </p:to>
                                    </p:set>
                                    <p:animEffect transition="in" filter="dissolve">
                                      <p:cBhvr>
                                        <p:cTn id="47" dur="500"/>
                                        <p:tgtEl>
                                          <p:spTgt spid="948274"/>
                                        </p:tgtEl>
                                      </p:cBhvr>
                                    </p:animEffect>
                                  </p:childTnLst>
                                </p:cTn>
                              </p:par>
                            </p:childTnLst>
                          </p:cTn>
                        </p:par>
                        <p:par>
                          <p:cTn id="48" fill="hold" nodeType="afterGroup">
                            <p:stCondLst>
                              <p:cond delay="1500"/>
                            </p:stCondLst>
                            <p:childTnLst>
                              <p:par>
                                <p:cTn id="49" presetID="9" presetClass="entr" presetSubtype="0" fill="hold" grpId="0" nodeType="afterEffect">
                                  <p:stCondLst>
                                    <p:cond delay="0"/>
                                  </p:stCondLst>
                                  <p:childTnLst>
                                    <p:set>
                                      <p:cBhvr>
                                        <p:cTn id="50" dur="1" fill="hold">
                                          <p:stCondLst>
                                            <p:cond delay="0"/>
                                          </p:stCondLst>
                                        </p:cTn>
                                        <p:tgtEl>
                                          <p:spTgt spid="948275"/>
                                        </p:tgtEl>
                                        <p:attrNameLst>
                                          <p:attrName>style.visibility</p:attrName>
                                        </p:attrNameLst>
                                      </p:cBhvr>
                                      <p:to>
                                        <p:strVal val="visible"/>
                                      </p:to>
                                    </p:set>
                                    <p:animEffect transition="in" filter="dissolve">
                                      <p:cBhvr>
                                        <p:cTn id="51" dur="500"/>
                                        <p:tgtEl>
                                          <p:spTgt spid="94827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48226" grpId="0" animBg="1"/>
      <p:bldP spid="948227" grpId="0" animBg="1"/>
      <p:bldP spid="948228" grpId="0" animBg="1"/>
      <p:bldP spid="948272" grpId="0" animBg="1"/>
      <p:bldP spid="948273" grpId="0" animBg="1"/>
      <p:bldP spid="948274" grpId="0" animBg="1"/>
      <p:bldP spid="948275" grpId="0" animBg="1"/>
      <p:bldP spid="948276" grpId="0" autoUpdateAnimBg="0"/>
      <p:bldP spid="948277" grpId="0" autoUpdateAnimBg="0"/>
      <p:bldP spid="948278" grpId="0" autoUpdateAnimBg="0"/>
    </p:bldLst>
  </p:timing>
</p:sld>
</file>

<file path=ppt/slides/slide4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9250" name="AutoShape 2"/>
          <p:cNvSpPr>
            <a:spLocks noChangeArrowheads="1"/>
          </p:cNvSpPr>
          <p:nvPr/>
        </p:nvSpPr>
        <p:spPr bwMode="auto">
          <a:xfrm flipH="1">
            <a:off x="1905000" y="1905000"/>
            <a:ext cx="4419600" cy="4495800"/>
          </a:xfrm>
          <a:prstGeom prst="parallelogram">
            <a:avLst>
              <a:gd name="adj" fmla="val 60667"/>
            </a:avLst>
          </a:prstGeom>
          <a:solidFill>
            <a:srgbClr val="FF9900">
              <a:alpha val="50195"/>
            </a:srgbClr>
          </a:solidFill>
          <a:ln w="9525">
            <a:solidFill>
              <a:schemeClr val="tx1"/>
            </a:solidFill>
            <a:miter lim="800000"/>
            <a:headEnd/>
            <a:tailEnd/>
          </a:ln>
        </p:spPr>
        <p:txBody>
          <a:bodyPr wrap="none" anchor="ct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latin typeface="Arial" panose="020B0604020202020204" pitchFamily="34" charset="0"/>
            </a:endParaRPr>
          </a:p>
        </p:txBody>
      </p:sp>
      <p:sp>
        <p:nvSpPr>
          <p:cNvPr id="949251" name="Rectangle 3"/>
          <p:cNvSpPr>
            <a:spLocks noChangeArrowheads="1"/>
          </p:cNvSpPr>
          <p:nvPr/>
        </p:nvSpPr>
        <p:spPr bwMode="auto">
          <a:xfrm>
            <a:off x="609600" y="4343400"/>
            <a:ext cx="8223250" cy="1976438"/>
          </a:xfrm>
          <a:prstGeom prst="rect">
            <a:avLst/>
          </a:prstGeom>
          <a:solidFill>
            <a:srgbClr val="FF9900">
              <a:alpha val="50195"/>
            </a:srgbClr>
          </a:solidFill>
          <a:ln w="9525" cap="rnd">
            <a:solidFill>
              <a:schemeClr val="tx1"/>
            </a:solidFill>
            <a:prstDash val="sysDot"/>
            <a:miter lim="800000"/>
            <a:headEnd/>
            <a:tailEnd/>
          </a:ln>
        </p:spPr>
        <p:txBody>
          <a:bodyPr wrap="none" anchor="ct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latin typeface="Arial" panose="020B0604020202020204" pitchFamily="34" charset="0"/>
            </a:endParaRPr>
          </a:p>
        </p:txBody>
      </p:sp>
      <p:sp>
        <p:nvSpPr>
          <p:cNvPr id="949252" name="AutoShape 4"/>
          <p:cNvSpPr>
            <a:spLocks noChangeArrowheads="1"/>
          </p:cNvSpPr>
          <p:nvPr/>
        </p:nvSpPr>
        <p:spPr bwMode="auto">
          <a:xfrm>
            <a:off x="3429000" y="2286000"/>
            <a:ext cx="3429000" cy="4114800"/>
          </a:xfrm>
          <a:prstGeom prst="parallelogram">
            <a:avLst>
              <a:gd name="adj" fmla="val 67662"/>
            </a:avLst>
          </a:prstGeom>
          <a:solidFill>
            <a:srgbClr val="FF9900">
              <a:alpha val="50195"/>
            </a:srgbClr>
          </a:solidFill>
          <a:ln w="9525">
            <a:solidFill>
              <a:schemeClr val="tx1"/>
            </a:solidFill>
            <a:miter lim="800000"/>
            <a:headEnd/>
            <a:tailEnd/>
          </a:ln>
        </p:spPr>
        <p:txBody>
          <a:bodyPr wrap="none" anchor="ct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latin typeface="Arial" panose="020B0604020202020204" pitchFamily="34" charset="0"/>
            </a:endParaRPr>
          </a:p>
        </p:txBody>
      </p:sp>
      <p:sp useBgFill="1">
        <p:nvSpPr>
          <p:cNvPr id="355333" name="Rectangle 5"/>
          <p:cNvSpPr>
            <a:spLocks noChangeArrowheads="1"/>
          </p:cNvSpPr>
          <p:nvPr/>
        </p:nvSpPr>
        <p:spPr bwMode="auto">
          <a:xfrm>
            <a:off x="0" y="6338888"/>
            <a:ext cx="9601200" cy="517525"/>
          </a:xfrm>
          <a:prstGeom prst="rect">
            <a:avLst/>
          </a:prstGeom>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latin typeface="Arial" panose="020B0604020202020204" pitchFamily="34" charset="0"/>
            </a:endParaRPr>
          </a:p>
        </p:txBody>
      </p:sp>
      <p:sp useBgFill="1">
        <p:nvSpPr>
          <p:cNvPr id="355334" name="Rectangle 6"/>
          <p:cNvSpPr>
            <a:spLocks noChangeArrowheads="1"/>
          </p:cNvSpPr>
          <p:nvPr/>
        </p:nvSpPr>
        <p:spPr bwMode="auto">
          <a:xfrm rot="-1841051">
            <a:off x="6481763" y="-1909763"/>
            <a:ext cx="4262437" cy="10210801"/>
          </a:xfrm>
          <a:prstGeom prst="rect">
            <a:avLst/>
          </a:prstGeom>
          <a:ln>
            <a:noFill/>
          </a:ln>
          <a:extLst>
            <a:ext uri="{91240B29-F687-4F45-9708-019B960494DF}">
              <a14:hiddenLine xmlns:a14="http://schemas.microsoft.com/office/drawing/2010/main" w="9525" cap="rnd">
                <a:solidFill>
                  <a:srgbClr val="000000"/>
                </a:solidFill>
                <a:prstDash val="sysDot"/>
                <a:miter lim="800000"/>
                <a:headEnd/>
                <a:tailEnd/>
              </a14:hiddenLine>
            </a:ext>
          </a:extLst>
        </p:spPr>
        <p:txBody>
          <a:bodyPr wrap="none" anchor="ct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latin typeface="Arial" panose="020B0604020202020204" pitchFamily="34" charset="0"/>
            </a:endParaRPr>
          </a:p>
        </p:txBody>
      </p:sp>
      <p:sp useBgFill="1">
        <p:nvSpPr>
          <p:cNvPr id="355335" name="Rectangle 7"/>
          <p:cNvSpPr>
            <a:spLocks noChangeArrowheads="1"/>
          </p:cNvSpPr>
          <p:nvPr/>
        </p:nvSpPr>
        <p:spPr bwMode="auto">
          <a:xfrm rot="1838407">
            <a:off x="-1138238" y="-1697038"/>
            <a:ext cx="4202113" cy="8318501"/>
          </a:xfrm>
          <a:prstGeom prst="rect">
            <a:avLst/>
          </a:prstGeom>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ctr"/>
            <a:endParaRPr lang="en-US" altLang="en-US" sz="2400">
              <a:latin typeface="Times New Roman" panose="02020603050405020304" pitchFamily="18" charset="0"/>
            </a:endParaRPr>
          </a:p>
        </p:txBody>
      </p:sp>
      <p:grpSp>
        <p:nvGrpSpPr>
          <p:cNvPr id="355336" name="Group 8"/>
          <p:cNvGrpSpPr>
            <a:grpSpLocks/>
          </p:cNvGrpSpPr>
          <p:nvPr/>
        </p:nvGrpSpPr>
        <p:grpSpPr bwMode="auto">
          <a:xfrm>
            <a:off x="1143000" y="6324600"/>
            <a:ext cx="6858000" cy="152400"/>
            <a:chOff x="720" y="3840"/>
            <a:chExt cx="4320" cy="96"/>
          </a:xfrm>
        </p:grpSpPr>
        <p:sp>
          <p:nvSpPr>
            <p:cNvPr id="355380" name="Line 9"/>
            <p:cNvSpPr>
              <a:spLocks noChangeShapeType="1"/>
            </p:cNvSpPr>
            <p:nvPr/>
          </p:nvSpPr>
          <p:spPr bwMode="auto">
            <a:xfrm>
              <a:off x="720" y="3840"/>
              <a:ext cx="432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55381" name="Line 10"/>
            <p:cNvSpPr>
              <a:spLocks noChangeShapeType="1"/>
            </p:cNvSpPr>
            <p:nvPr/>
          </p:nvSpPr>
          <p:spPr bwMode="auto">
            <a:xfrm>
              <a:off x="720" y="3840"/>
              <a:ext cx="0" cy="9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55382" name="Line 11"/>
            <p:cNvSpPr>
              <a:spLocks noChangeShapeType="1"/>
            </p:cNvSpPr>
            <p:nvPr/>
          </p:nvSpPr>
          <p:spPr bwMode="auto">
            <a:xfrm>
              <a:off x="5040" y="3840"/>
              <a:ext cx="0" cy="9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55383" name="Line 12"/>
            <p:cNvSpPr>
              <a:spLocks noChangeShapeType="1"/>
            </p:cNvSpPr>
            <p:nvPr/>
          </p:nvSpPr>
          <p:spPr bwMode="auto">
            <a:xfrm>
              <a:off x="1800" y="3840"/>
              <a:ext cx="0" cy="9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55384" name="Line 13"/>
            <p:cNvSpPr>
              <a:spLocks noChangeShapeType="1"/>
            </p:cNvSpPr>
            <p:nvPr/>
          </p:nvSpPr>
          <p:spPr bwMode="auto">
            <a:xfrm>
              <a:off x="2880" y="3840"/>
              <a:ext cx="0" cy="9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55385" name="Line 14"/>
            <p:cNvSpPr>
              <a:spLocks noChangeShapeType="1"/>
            </p:cNvSpPr>
            <p:nvPr/>
          </p:nvSpPr>
          <p:spPr bwMode="auto">
            <a:xfrm>
              <a:off x="3960" y="3840"/>
              <a:ext cx="0" cy="9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grpSp>
        <p:nvGrpSpPr>
          <p:cNvPr id="355337" name="Group 15"/>
          <p:cNvGrpSpPr>
            <a:grpSpLocks/>
          </p:cNvGrpSpPr>
          <p:nvPr/>
        </p:nvGrpSpPr>
        <p:grpSpPr bwMode="auto">
          <a:xfrm rot="7207847">
            <a:off x="-635793" y="3244056"/>
            <a:ext cx="6800850" cy="173037"/>
            <a:chOff x="720" y="3840"/>
            <a:chExt cx="4320" cy="96"/>
          </a:xfrm>
        </p:grpSpPr>
        <p:sp>
          <p:nvSpPr>
            <p:cNvPr id="355374" name="Line 16"/>
            <p:cNvSpPr>
              <a:spLocks noChangeShapeType="1"/>
            </p:cNvSpPr>
            <p:nvPr/>
          </p:nvSpPr>
          <p:spPr bwMode="auto">
            <a:xfrm>
              <a:off x="720" y="3840"/>
              <a:ext cx="432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55375" name="Line 17"/>
            <p:cNvSpPr>
              <a:spLocks noChangeShapeType="1"/>
            </p:cNvSpPr>
            <p:nvPr/>
          </p:nvSpPr>
          <p:spPr bwMode="auto">
            <a:xfrm>
              <a:off x="720" y="3840"/>
              <a:ext cx="0" cy="9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55376" name="Line 18"/>
            <p:cNvSpPr>
              <a:spLocks noChangeShapeType="1"/>
            </p:cNvSpPr>
            <p:nvPr/>
          </p:nvSpPr>
          <p:spPr bwMode="auto">
            <a:xfrm>
              <a:off x="5040" y="3840"/>
              <a:ext cx="0" cy="9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55377" name="Line 19"/>
            <p:cNvSpPr>
              <a:spLocks noChangeShapeType="1"/>
            </p:cNvSpPr>
            <p:nvPr/>
          </p:nvSpPr>
          <p:spPr bwMode="auto">
            <a:xfrm>
              <a:off x="1800" y="3840"/>
              <a:ext cx="0" cy="9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55378" name="Line 20"/>
            <p:cNvSpPr>
              <a:spLocks noChangeShapeType="1"/>
            </p:cNvSpPr>
            <p:nvPr/>
          </p:nvSpPr>
          <p:spPr bwMode="auto">
            <a:xfrm>
              <a:off x="2880" y="3840"/>
              <a:ext cx="0" cy="9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55379" name="Line 21"/>
            <p:cNvSpPr>
              <a:spLocks noChangeShapeType="1"/>
            </p:cNvSpPr>
            <p:nvPr/>
          </p:nvSpPr>
          <p:spPr bwMode="auto">
            <a:xfrm>
              <a:off x="3960" y="3840"/>
              <a:ext cx="0" cy="9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grpSp>
        <p:nvGrpSpPr>
          <p:cNvPr id="355338" name="Group 22"/>
          <p:cNvGrpSpPr>
            <a:grpSpLocks/>
          </p:cNvGrpSpPr>
          <p:nvPr/>
        </p:nvGrpSpPr>
        <p:grpSpPr bwMode="auto">
          <a:xfrm rot="-7237951">
            <a:off x="2895600" y="3276600"/>
            <a:ext cx="6858000" cy="152400"/>
            <a:chOff x="720" y="3840"/>
            <a:chExt cx="4320" cy="96"/>
          </a:xfrm>
        </p:grpSpPr>
        <p:sp>
          <p:nvSpPr>
            <p:cNvPr id="355368" name="Line 23"/>
            <p:cNvSpPr>
              <a:spLocks noChangeShapeType="1"/>
            </p:cNvSpPr>
            <p:nvPr/>
          </p:nvSpPr>
          <p:spPr bwMode="auto">
            <a:xfrm>
              <a:off x="720" y="3840"/>
              <a:ext cx="432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55369" name="Line 24"/>
            <p:cNvSpPr>
              <a:spLocks noChangeShapeType="1"/>
            </p:cNvSpPr>
            <p:nvPr/>
          </p:nvSpPr>
          <p:spPr bwMode="auto">
            <a:xfrm>
              <a:off x="720" y="3840"/>
              <a:ext cx="0" cy="9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55370" name="Line 25"/>
            <p:cNvSpPr>
              <a:spLocks noChangeShapeType="1"/>
            </p:cNvSpPr>
            <p:nvPr/>
          </p:nvSpPr>
          <p:spPr bwMode="auto">
            <a:xfrm>
              <a:off x="5040" y="3840"/>
              <a:ext cx="0" cy="9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55371" name="Line 26"/>
            <p:cNvSpPr>
              <a:spLocks noChangeShapeType="1"/>
            </p:cNvSpPr>
            <p:nvPr/>
          </p:nvSpPr>
          <p:spPr bwMode="auto">
            <a:xfrm>
              <a:off x="1800" y="3840"/>
              <a:ext cx="0" cy="9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55372" name="Line 27"/>
            <p:cNvSpPr>
              <a:spLocks noChangeShapeType="1"/>
            </p:cNvSpPr>
            <p:nvPr/>
          </p:nvSpPr>
          <p:spPr bwMode="auto">
            <a:xfrm>
              <a:off x="2880" y="3840"/>
              <a:ext cx="0" cy="9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55373" name="Line 28"/>
            <p:cNvSpPr>
              <a:spLocks noChangeShapeType="1"/>
            </p:cNvSpPr>
            <p:nvPr/>
          </p:nvSpPr>
          <p:spPr bwMode="auto">
            <a:xfrm>
              <a:off x="3960" y="3840"/>
              <a:ext cx="0" cy="9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355339" name="Text Box 29"/>
          <p:cNvSpPr txBox="1">
            <a:spLocks noChangeArrowheads="1"/>
          </p:cNvSpPr>
          <p:nvPr/>
        </p:nvSpPr>
        <p:spPr bwMode="auto">
          <a:xfrm>
            <a:off x="7543800" y="6248400"/>
            <a:ext cx="135413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r>
              <a:rPr lang="en-US" altLang="en-US" sz="2400" i="1">
                <a:latin typeface="Times New Roman" panose="02020603050405020304" pitchFamily="18" charset="0"/>
              </a:rPr>
              <a:t>P</a:t>
            </a:r>
            <a:r>
              <a:rPr lang="en-US" altLang="en-US" sz="2400">
                <a:latin typeface="Times New Roman" panose="02020603050405020304" pitchFamily="18" charset="0"/>
              </a:rPr>
              <a:t>(win)=1</a:t>
            </a:r>
            <a:endParaRPr lang="en-US" altLang="en-US" sz="2400" i="1">
              <a:latin typeface="Times New Roman" panose="02020603050405020304" pitchFamily="18" charset="0"/>
            </a:endParaRPr>
          </a:p>
        </p:txBody>
      </p:sp>
      <p:sp>
        <p:nvSpPr>
          <p:cNvPr id="355340" name="Text Box 30"/>
          <p:cNvSpPr txBox="1">
            <a:spLocks noChangeArrowheads="1"/>
          </p:cNvSpPr>
          <p:nvPr/>
        </p:nvSpPr>
        <p:spPr bwMode="auto">
          <a:xfrm>
            <a:off x="228600" y="6248400"/>
            <a:ext cx="150653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r>
              <a:rPr lang="en-US" altLang="en-US" sz="2400" i="1">
                <a:latin typeface="Times New Roman" panose="02020603050405020304" pitchFamily="18" charset="0"/>
              </a:rPr>
              <a:t>P</a:t>
            </a:r>
            <a:r>
              <a:rPr lang="en-US" altLang="en-US" sz="2400">
                <a:latin typeface="Times New Roman" panose="02020603050405020304" pitchFamily="18" charset="0"/>
              </a:rPr>
              <a:t>(draw)=1</a:t>
            </a:r>
          </a:p>
        </p:txBody>
      </p:sp>
      <p:sp>
        <p:nvSpPr>
          <p:cNvPr id="355341" name="Text Box 31"/>
          <p:cNvSpPr txBox="1">
            <a:spLocks noChangeArrowheads="1"/>
          </p:cNvSpPr>
          <p:nvPr/>
        </p:nvSpPr>
        <p:spPr bwMode="auto">
          <a:xfrm>
            <a:off x="3886200" y="0"/>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r>
              <a:rPr lang="en-US" altLang="en-US" sz="2400" i="1">
                <a:latin typeface="Times New Roman" panose="02020603050405020304" pitchFamily="18" charset="0"/>
              </a:rPr>
              <a:t>P</a:t>
            </a:r>
            <a:r>
              <a:rPr lang="en-US" altLang="en-US" sz="2400">
                <a:latin typeface="Times New Roman" panose="02020603050405020304" pitchFamily="18" charset="0"/>
              </a:rPr>
              <a:t>(loss)=1</a:t>
            </a:r>
            <a:endParaRPr lang="en-US" altLang="en-US" sz="2400" i="1">
              <a:latin typeface="Times New Roman" panose="02020603050405020304" pitchFamily="18" charset="0"/>
            </a:endParaRPr>
          </a:p>
        </p:txBody>
      </p:sp>
      <p:grpSp>
        <p:nvGrpSpPr>
          <p:cNvPr id="355342" name="Group 32"/>
          <p:cNvGrpSpPr>
            <a:grpSpLocks/>
          </p:cNvGrpSpPr>
          <p:nvPr/>
        </p:nvGrpSpPr>
        <p:grpSpPr bwMode="auto">
          <a:xfrm>
            <a:off x="1143000" y="6330950"/>
            <a:ext cx="6858000" cy="100013"/>
            <a:chOff x="720" y="3696"/>
            <a:chExt cx="4320" cy="288"/>
          </a:xfrm>
        </p:grpSpPr>
        <p:sp>
          <p:nvSpPr>
            <p:cNvPr id="355364" name="Line 33"/>
            <p:cNvSpPr>
              <a:spLocks noChangeShapeType="1"/>
            </p:cNvSpPr>
            <p:nvPr/>
          </p:nvSpPr>
          <p:spPr bwMode="auto">
            <a:xfrm>
              <a:off x="720" y="3696"/>
              <a:ext cx="0" cy="288"/>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55365" name="Line 34"/>
            <p:cNvSpPr>
              <a:spLocks noChangeShapeType="1"/>
            </p:cNvSpPr>
            <p:nvPr/>
          </p:nvSpPr>
          <p:spPr bwMode="auto">
            <a:xfrm>
              <a:off x="2160" y="3696"/>
              <a:ext cx="0" cy="288"/>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55366" name="Line 35"/>
            <p:cNvSpPr>
              <a:spLocks noChangeShapeType="1"/>
            </p:cNvSpPr>
            <p:nvPr/>
          </p:nvSpPr>
          <p:spPr bwMode="auto">
            <a:xfrm>
              <a:off x="3600" y="3696"/>
              <a:ext cx="0" cy="288"/>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55367" name="Line 36"/>
            <p:cNvSpPr>
              <a:spLocks noChangeShapeType="1"/>
            </p:cNvSpPr>
            <p:nvPr/>
          </p:nvSpPr>
          <p:spPr bwMode="auto">
            <a:xfrm>
              <a:off x="5040" y="3696"/>
              <a:ext cx="0" cy="288"/>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grpSp>
        <p:nvGrpSpPr>
          <p:cNvPr id="355343" name="Group 37"/>
          <p:cNvGrpSpPr>
            <a:grpSpLocks/>
          </p:cNvGrpSpPr>
          <p:nvPr/>
        </p:nvGrpSpPr>
        <p:grpSpPr bwMode="auto">
          <a:xfrm rot="-3602055">
            <a:off x="-614362" y="3319462"/>
            <a:ext cx="6783388" cy="84137"/>
            <a:chOff x="720" y="3696"/>
            <a:chExt cx="4320" cy="288"/>
          </a:xfrm>
        </p:grpSpPr>
        <p:sp>
          <p:nvSpPr>
            <p:cNvPr id="355360" name="Line 38"/>
            <p:cNvSpPr>
              <a:spLocks noChangeShapeType="1"/>
            </p:cNvSpPr>
            <p:nvPr/>
          </p:nvSpPr>
          <p:spPr bwMode="auto">
            <a:xfrm>
              <a:off x="720" y="3696"/>
              <a:ext cx="0" cy="288"/>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55361" name="Line 39"/>
            <p:cNvSpPr>
              <a:spLocks noChangeShapeType="1"/>
            </p:cNvSpPr>
            <p:nvPr/>
          </p:nvSpPr>
          <p:spPr bwMode="auto">
            <a:xfrm>
              <a:off x="2160" y="3696"/>
              <a:ext cx="0" cy="288"/>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55362" name="Line 40"/>
            <p:cNvSpPr>
              <a:spLocks noChangeShapeType="1"/>
            </p:cNvSpPr>
            <p:nvPr/>
          </p:nvSpPr>
          <p:spPr bwMode="auto">
            <a:xfrm>
              <a:off x="3600" y="3696"/>
              <a:ext cx="0" cy="288"/>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55363" name="Line 41"/>
            <p:cNvSpPr>
              <a:spLocks noChangeShapeType="1"/>
            </p:cNvSpPr>
            <p:nvPr/>
          </p:nvSpPr>
          <p:spPr bwMode="auto">
            <a:xfrm>
              <a:off x="5040" y="3696"/>
              <a:ext cx="0" cy="288"/>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355344" name="Line 42"/>
          <p:cNvSpPr>
            <a:spLocks noChangeShapeType="1"/>
          </p:cNvSpPr>
          <p:nvPr/>
        </p:nvSpPr>
        <p:spPr bwMode="auto">
          <a:xfrm rot="3561275">
            <a:off x="4558507" y="394493"/>
            <a:ext cx="0" cy="8731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55345" name="Line 43"/>
          <p:cNvSpPr>
            <a:spLocks noChangeShapeType="1"/>
          </p:cNvSpPr>
          <p:nvPr/>
        </p:nvSpPr>
        <p:spPr bwMode="auto">
          <a:xfrm rot="3561275">
            <a:off x="5723732" y="2361406"/>
            <a:ext cx="0" cy="8731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55346" name="Line 44"/>
          <p:cNvSpPr>
            <a:spLocks noChangeShapeType="1"/>
          </p:cNvSpPr>
          <p:nvPr/>
        </p:nvSpPr>
        <p:spPr bwMode="auto">
          <a:xfrm rot="3561275">
            <a:off x="6868319" y="4267994"/>
            <a:ext cx="0" cy="8731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55347" name="Text Box 45"/>
          <p:cNvSpPr txBox="1">
            <a:spLocks noChangeArrowheads="1"/>
          </p:cNvSpPr>
          <p:nvPr/>
        </p:nvSpPr>
        <p:spPr bwMode="auto">
          <a:xfrm rot="-3665605">
            <a:off x="1837531" y="2886869"/>
            <a:ext cx="135413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r>
              <a:rPr lang="en-US" altLang="en-US" sz="2400" i="1">
                <a:latin typeface="Times New Roman" panose="02020603050405020304" pitchFamily="18" charset="0"/>
              </a:rPr>
              <a:t>P</a:t>
            </a:r>
            <a:r>
              <a:rPr lang="en-US" altLang="en-US" sz="2400">
                <a:latin typeface="Times New Roman" panose="02020603050405020304" pitchFamily="18" charset="0"/>
              </a:rPr>
              <a:t>(win)=0</a:t>
            </a:r>
          </a:p>
        </p:txBody>
      </p:sp>
      <p:sp>
        <p:nvSpPr>
          <p:cNvPr id="355348" name="Text Box 46"/>
          <p:cNvSpPr txBox="1">
            <a:spLocks noChangeArrowheads="1"/>
          </p:cNvSpPr>
          <p:nvPr/>
        </p:nvSpPr>
        <p:spPr bwMode="auto">
          <a:xfrm rot="3584215">
            <a:off x="5876131" y="2963069"/>
            <a:ext cx="150653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r>
              <a:rPr lang="en-US" altLang="en-US" sz="2400" i="1">
                <a:latin typeface="Times New Roman" panose="02020603050405020304" pitchFamily="18" charset="0"/>
              </a:rPr>
              <a:t>P</a:t>
            </a:r>
            <a:r>
              <a:rPr lang="en-US" altLang="en-US" sz="2400">
                <a:latin typeface="Times New Roman" panose="02020603050405020304" pitchFamily="18" charset="0"/>
              </a:rPr>
              <a:t>(draw)=0</a:t>
            </a:r>
            <a:endParaRPr lang="en-US" altLang="en-US" sz="2400" i="1">
              <a:latin typeface="Times New Roman" panose="02020603050405020304" pitchFamily="18" charset="0"/>
            </a:endParaRPr>
          </a:p>
        </p:txBody>
      </p:sp>
      <p:sp>
        <p:nvSpPr>
          <p:cNvPr id="355349" name="Text Box 47"/>
          <p:cNvSpPr txBox="1">
            <a:spLocks noChangeArrowheads="1"/>
          </p:cNvSpPr>
          <p:nvPr/>
        </p:nvSpPr>
        <p:spPr bwMode="auto">
          <a:xfrm rot="25968">
            <a:off x="3962400" y="6400800"/>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r>
              <a:rPr lang="en-US" altLang="en-US" sz="2400" i="1">
                <a:latin typeface="Times New Roman" panose="02020603050405020304" pitchFamily="18" charset="0"/>
              </a:rPr>
              <a:t>P</a:t>
            </a:r>
            <a:r>
              <a:rPr lang="en-US" altLang="en-US" sz="2400">
                <a:latin typeface="Times New Roman" panose="02020603050405020304" pitchFamily="18" charset="0"/>
              </a:rPr>
              <a:t>(loss)=0</a:t>
            </a:r>
          </a:p>
        </p:txBody>
      </p:sp>
      <p:sp>
        <p:nvSpPr>
          <p:cNvPr id="949296" name="AutoShape 48"/>
          <p:cNvSpPr>
            <a:spLocks noChangeArrowheads="1"/>
          </p:cNvSpPr>
          <p:nvPr/>
        </p:nvSpPr>
        <p:spPr bwMode="auto">
          <a:xfrm rot="-9027924">
            <a:off x="4100513" y="4510088"/>
            <a:ext cx="965200" cy="1662112"/>
          </a:xfrm>
          <a:prstGeom prst="rtTriangle">
            <a:avLst/>
          </a:prstGeom>
          <a:solidFill>
            <a:srgbClr val="FF0000"/>
          </a:solidFill>
          <a:ln w="76200">
            <a:solidFill>
              <a:srgbClr val="FF0000"/>
            </a:solidFill>
            <a:miter lim="800000"/>
            <a:headEnd/>
            <a:tailEnd/>
          </a:ln>
        </p:spPr>
        <p:txBody>
          <a:bodyPr wrap="none" anchor="ct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latin typeface="Arial" panose="020B0604020202020204" pitchFamily="34" charset="0"/>
            </a:endParaRPr>
          </a:p>
        </p:txBody>
      </p:sp>
      <p:grpSp>
        <p:nvGrpSpPr>
          <p:cNvPr id="7" name="Group 49"/>
          <p:cNvGrpSpPr>
            <a:grpSpLocks/>
          </p:cNvGrpSpPr>
          <p:nvPr/>
        </p:nvGrpSpPr>
        <p:grpSpPr bwMode="auto">
          <a:xfrm>
            <a:off x="3902075" y="2654300"/>
            <a:ext cx="2354263" cy="3479800"/>
            <a:chOff x="3317" y="1656"/>
            <a:chExt cx="1483" cy="2192"/>
          </a:xfrm>
        </p:grpSpPr>
        <p:sp>
          <p:nvSpPr>
            <p:cNvPr id="355356" name="AutoShape 50"/>
            <p:cNvSpPr>
              <a:spLocks noChangeArrowheads="1"/>
            </p:cNvSpPr>
            <p:nvPr/>
          </p:nvSpPr>
          <p:spPr bwMode="auto">
            <a:xfrm rot="3587997" flipH="1">
              <a:off x="3173" y="2607"/>
              <a:ext cx="1385" cy="1097"/>
            </a:xfrm>
            <a:prstGeom prst="parallelogram">
              <a:avLst>
                <a:gd name="adj" fmla="val 59918"/>
              </a:avLst>
            </a:prstGeom>
            <a:solidFill>
              <a:srgbClr val="0066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latin typeface="Arial" panose="020B0604020202020204" pitchFamily="34" charset="0"/>
              </a:endParaRPr>
            </a:p>
          </p:txBody>
        </p:sp>
        <p:sp useBgFill="1">
          <p:nvSpPr>
            <p:cNvPr id="355357" name="AutoShape 51"/>
            <p:cNvSpPr>
              <a:spLocks noChangeArrowheads="1"/>
            </p:cNvSpPr>
            <p:nvPr/>
          </p:nvSpPr>
          <p:spPr bwMode="auto">
            <a:xfrm>
              <a:off x="3728" y="2448"/>
              <a:ext cx="317" cy="295"/>
            </a:xfrm>
            <a:prstGeom prst="triangle">
              <a:avLst>
                <a:gd name="adj" fmla="val 50000"/>
              </a:avLst>
            </a:prstGeom>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latin typeface="Arial" panose="020B0604020202020204" pitchFamily="34" charset="0"/>
              </a:endParaRPr>
            </a:p>
          </p:txBody>
        </p:sp>
        <p:sp>
          <p:nvSpPr>
            <p:cNvPr id="355358" name="AutoShape 52"/>
            <p:cNvSpPr>
              <a:spLocks noChangeArrowheads="1"/>
            </p:cNvSpPr>
            <p:nvPr/>
          </p:nvSpPr>
          <p:spPr bwMode="auto">
            <a:xfrm>
              <a:off x="3702" y="2440"/>
              <a:ext cx="365" cy="296"/>
            </a:xfrm>
            <a:prstGeom prst="triangle">
              <a:avLst>
                <a:gd name="adj" fmla="val 50000"/>
              </a:avLst>
            </a:prstGeom>
            <a:solidFill>
              <a:srgbClr val="FF9900"/>
            </a:solidFill>
            <a:ln w="9525" cap="rnd">
              <a:solidFill>
                <a:srgbClr val="993300"/>
              </a:solidFill>
              <a:prstDash val="sysDot"/>
              <a:miter lim="800000"/>
              <a:headEnd/>
              <a:tailEnd/>
            </a:ln>
          </p:spPr>
          <p:txBody>
            <a:bodyPr wrap="none" anchor="ct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latin typeface="Arial" panose="020B0604020202020204" pitchFamily="34" charset="0"/>
              </a:endParaRPr>
            </a:p>
          </p:txBody>
        </p:sp>
        <p:sp>
          <p:nvSpPr>
            <p:cNvPr id="355359" name="AutoShape 53"/>
            <p:cNvSpPr>
              <a:spLocks noChangeArrowheads="1"/>
            </p:cNvSpPr>
            <p:nvPr/>
          </p:nvSpPr>
          <p:spPr bwMode="auto">
            <a:xfrm rot="3596537" flipV="1">
              <a:off x="3706" y="1822"/>
              <a:ext cx="1259" cy="928"/>
            </a:xfrm>
            <a:prstGeom prst="parallelogram">
              <a:avLst>
                <a:gd name="adj" fmla="val 60240"/>
              </a:avLst>
            </a:prstGeom>
            <a:solidFill>
              <a:srgbClr val="FF99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latin typeface="Arial" panose="020B0604020202020204" pitchFamily="34" charset="0"/>
              </a:endParaRPr>
            </a:p>
          </p:txBody>
        </p:sp>
      </p:grpSp>
      <p:sp>
        <p:nvSpPr>
          <p:cNvPr id="949302" name="Oval 54"/>
          <p:cNvSpPr>
            <a:spLocks noChangeArrowheads="1"/>
          </p:cNvSpPr>
          <p:nvPr/>
        </p:nvSpPr>
        <p:spPr bwMode="auto">
          <a:xfrm>
            <a:off x="4476750" y="4281488"/>
            <a:ext cx="168275" cy="157162"/>
          </a:xfrm>
          <a:prstGeom prst="ellipse">
            <a:avLst/>
          </a:prstGeom>
          <a:solidFill>
            <a:srgbClr val="FF0000"/>
          </a:solidFill>
          <a:ln w="9525">
            <a:solidFill>
              <a:srgbClr val="FF0000"/>
            </a:solidFill>
            <a:round/>
            <a:headEnd/>
            <a:tailEnd/>
          </a:ln>
        </p:spPr>
        <p:txBody>
          <a:bodyPr wrap="none" anchor="ct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latin typeface="Arial" panose="020B0604020202020204" pitchFamily="34" charset="0"/>
            </a:endParaRPr>
          </a:p>
        </p:txBody>
      </p:sp>
      <p:sp>
        <p:nvSpPr>
          <p:cNvPr id="949303" name="Oval 55"/>
          <p:cNvSpPr>
            <a:spLocks noChangeArrowheads="1"/>
          </p:cNvSpPr>
          <p:nvPr/>
        </p:nvSpPr>
        <p:spPr bwMode="auto">
          <a:xfrm>
            <a:off x="4495800" y="6248400"/>
            <a:ext cx="168275" cy="157163"/>
          </a:xfrm>
          <a:prstGeom prst="ellipse">
            <a:avLst/>
          </a:prstGeom>
          <a:solidFill>
            <a:srgbClr val="FF0000"/>
          </a:solidFill>
          <a:ln w="9525">
            <a:solidFill>
              <a:srgbClr val="FF0000"/>
            </a:solidFill>
            <a:round/>
            <a:headEnd/>
            <a:tailEnd/>
          </a:ln>
        </p:spPr>
        <p:txBody>
          <a:bodyPr wrap="none" anchor="ct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latin typeface="Arial" panose="020B0604020202020204" pitchFamily="34" charset="0"/>
            </a:endParaRPr>
          </a:p>
        </p:txBody>
      </p:sp>
      <p:sp>
        <p:nvSpPr>
          <p:cNvPr id="949304" name="Oval 56"/>
          <p:cNvSpPr>
            <a:spLocks noChangeArrowheads="1"/>
          </p:cNvSpPr>
          <p:nvPr/>
        </p:nvSpPr>
        <p:spPr bwMode="auto">
          <a:xfrm>
            <a:off x="5329238" y="4779963"/>
            <a:ext cx="168275" cy="157162"/>
          </a:xfrm>
          <a:prstGeom prst="ellipse">
            <a:avLst/>
          </a:prstGeom>
          <a:solidFill>
            <a:srgbClr val="FF0000"/>
          </a:solidFill>
          <a:ln w="9525">
            <a:solidFill>
              <a:srgbClr val="FF0000"/>
            </a:solidFill>
            <a:round/>
            <a:headEnd/>
            <a:tailEnd/>
          </a:ln>
        </p:spPr>
        <p:txBody>
          <a:bodyPr wrap="none" anchor="ct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latin typeface="Arial" panose="020B0604020202020204" pitchFamily="34" charset="0"/>
            </a:endParaRPr>
          </a:p>
        </p:txBody>
      </p:sp>
      <p:sp>
        <p:nvSpPr>
          <p:cNvPr id="949305" name="AutoShape 57"/>
          <p:cNvSpPr>
            <a:spLocks noChangeArrowheads="1"/>
          </p:cNvSpPr>
          <p:nvPr/>
        </p:nvSpPr>
        <p:spPr bwMode="auto">
          <a:xfrm rot="-9027924">
            <a:off x="4084638" y="4510088"/>
            <a:ext cx="965200" cy="1662112"/>
          </a:xfrm>
          <a:prstGeom prst="rtTriangle">
            <a:avLst/>
          </a:prstGeom>
          <a:solidFill>
            <a:srgbClr val="FF0000"/>
          </a:solidFill>
          <a:ln w="76200">
            <a:solidFill>
              <a:srgbClr val="FF0000"/>
            </a:solidFill>
            <a:miter lim="800000"/>
            <a:headEnd/>
            <a:tailEnd/>
          </a:ln>
        </p:spPr>
        <p:txBody>
          <a:bodyPr wrap="none" anchor="ct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latin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0"/>
                                  </p:stCondLst>
                                  <p:childTnLst>
                                    <p:set>
                                      <p:cBhvr>
                                        <p:cTn id="6" dur="1" fill="hold">
                                          <p:stCondLst>
                                            <p:cond delay="0"/>
                                          </p:stCondLst>
                                        </p:cTn>
                                        <p:tgtEl>
                                          <p:spTgt spid="949303"/>
                                        </p:tgtEl>
                                        <p:attrNameLst>
                                          <p:attrName>style.visibility</p:attrName>
                                        </p:attrNameLst>
                                      </p:cBhvr>
                                      <p:to>
                                        <p:strVal val="visible"/>
                                      </p:to>
                                    </p:set>
                                    <p:animEffect transition="in" filter="dissolve">
                                      <p:cBhvr>
                                        <p:cTn id="7" dur="500"/>
                                        <p:tgtEl>
                                          <p:spTgt spid="949303"/>
                                        </p:tgtEl>
                                      </p:cBhvr>
                                    </p:animEffect>
                                  </p:childTnLst>
                                </p:cTn>
                              </p:par>
                            </p:childTnLst>
                          </p:cTn>
                        </p:par>
                        <p:par>
                          <p:cTn id="8" fill="hold" nodeType="afterGroup">
                            <p:stCondLst>
                              <p:cond delay="500"/>
                            </p:stCondLst>
                            <p:childTnLst>
                              <p:par>
                                <p:cTn id="9" presetID="9" presetClass="entr" presetSubtype="0" fill="hold" grpId="0" nodeType="afterEffect">
                                  <p:stCondLst>
                                    <p:cond delay="0"/>
                                  </p:stCondLst>
                                  <p:childTnLst>
                                    <p:set>
                                      <p:cBhvr>
                                        <p:cTn id="10" dur="1" fill="hold">
                                          <p:stCondLst>
                                            <p:cond delay="0"/>
                                          </p:stCondLst>
                                        </p:cTn>
                                        <p:tgtEl>
                                          <p:spTgt spid="949304"/>
                                        </p:tgtEl>
                                        <p:attrNameLst>
                                          <p:attrName>style.visibility</p:attrName>
                                        </p:attrNameLst>
                                      </p:cBhvr>
                                      <p:to>
                                        <p:strVal val="visible"/>
                                      </p:to>
                                    </p:set>
                                    <p:animEffect transition="in" filter="dissolve">
                                      <p:cBhvr>
                                        <p:cTn id="11" dur="500"/>
                                        <p:tgtEl>
                                          <p:spTgt spid="949304"/>
                                        </p:tgtEl>
                                      </p:cBhvr>
                                    </p:animEffect>
                                  </p:childTnLst>
                                </p:cTn>
                              </p:par>
                            </p:childTnLst>
                          </p:cTn>
                        </p:par>
                        <p:par>
                          <p:cTn id="12" fill="hold" nodeType="afterGroup">
                            <p:stCondLst>
                              <p:cond delay="1000"/>
                            </p:stCondLst>
                            <p:childTnLst>
                              <p:par>
                                <p:cTn id="13" presetID="9" presetClass="entr" presetSubtype="0" fill="hold" grpId="0" nodeType="afterEffect">
                                  <p:stCondLst>
                                    <p:cond delay="0"/>
                                  </p:stCondLst>
                                  <p:childTnLst>
                                    <p:set>
                                      <p:cBhvr>
                                        <p:cTn id="14" dur="1" fill="hold">
                                          <p:stCondLst>
                                            <p:cond delay="0"/>
                                          </p:stCondLst>
                                        </p:cTn>
                                        <p:tgtEl>
                                          <p:spTgt spid="949302"/>
                                        </p:tgtEl>
                                        <p:attrNameLst>
                                          <p:attrName>style.visibility</p:attrName>
                                        </p:attrNameLst>
                                      </p:cBhvr>
                                      <p:to>
                                        <p:strVal val="visible"/>
                                      </p:to>
                                    </p:set>
                                    <p:animEffect transition="in" filter="dissolve">
                                      <p:cBhvr>
                                        <p:cTn id="15" dur="500"/>
                                        <p:tgtEl>
                                          <p:spTgt spid="949302"/>
                                        </p:tgtEl>
                                      </p:cBhvr>
                                    </p:animEffect>
                                  </p:childTnLst>
                                </p:cTn>
                              </p:par>
                            </p:childTnLst>
                          </p:cTn>
                        </p:par>
                      </p:childTnLst>
                    </p:cTn>
                  </p:par>
                  <p:par>
                    <p:cTn id="16" fill="hold" nodeType="clickPar">
                      <p:stCondLst>
                        <p:cond delay="indefinite"/>
                      </p:stCondLst>
                      <p:childTnLst>
                        <p:par>
                          <p:cTn id="17" fill="hold" nodeType="withGroup">
                            <p:stCondLst>
                              <p:cond delay="0"/>
                            </p:stCondLst>
                            <p:childTnLst>
                              <p:par>
                                <p:cTn id="18" presetID="1" presetClass="entr" presetSubtype="0" fill="hold" grpId="0" nodeType="clickEffect">
                                  <p:stCondLst>
                                    <p:cond delay="0"/>
                                  </p:stCondLst>
                                  <p:childTnLst>
                                    <p:set>
                                      <p:cBhvr>
                                        <p:cTn id="19" dur="1" fill="hold">
                                          <p:stCondLst>
                                            <p:cond delay="499"/>
                                          </p:stCondLst>
                                        </p:cTn>
                                        <p:tgtEl>
                                          <p:spTgt spid="949296"/>
                                        </p:tgtEl>
                                        <p:attrNameLst>
                                          <p:attrName>style.visibility</p:attrName>
                                        </p:attrNameLst>
                                      </p:cBhvr>
                                      <p:to>
                                        <p:strVal val="visible"/>
                                      </p:to>
                                    </p:set>
                                  </p:childTnLst>
                                </p:cTn>
                              </p:par>
                            </p:childTnLst>
                          </p:cTn>
                        </p:par>
                      </p:childTnLst>
                    </p:cTn>
                  </p:par>
                  <p:par>
                    <p:cTn id="20" fill="hold" nodeType="clickPar">
                      <p:stCondLst>
                        <p:cond delay="indefinite"/>
                      </p:stCondLst>
                      <p:childTnLst>
                        <p:par>
                          <p:cTn id="21" fill="hold" nodeType="withGroup">
                            <p:stCondLst>
                              <p:cond delay="0"/>
                            </p:stCondLst>
                            <p:childTnLst>
                              <p:par>
                                <p:cTn id="22" presetID="22" presetClass="entr" presetSubtype="8" fill="hold" grpId="0" nodeType="clickEffect">
                                  <p:stCondLst>
                                    <p:cond delay="0"/>
                                  </p:stCondLst>
                                  <p:childTnLst>
                                    <p:set>
                                      <p:cBhvr>
                                        <p:cTn id="23" dur="1" fill="hold">
                                          <p:stCondLst>
                                            <p:cond delay="0"/>
                                          </p:stCondLst>
                                        </p:cTn>
                                        <p:tgtEl>
                                          <p:spTgt spid="949252"/>
                                        </p:tgtEl>
                                        <p:attrNameLst>
                                          <p:attrName>style.visibility</p:attrName>
                                        </p:attrNameLst>
                                      </p:cBhvr>
                                      <p:to>
                                        <p:strVal val="visible"/>
                                      </p:to>
                                    </p:set>
                                    <p:animEffect transition="in" filter="wipe(left)">
                                      <p:cBhvr>
                                        <p:cTn id="24" dur="500"/>
                                        <p:tgtEl>
                                          <p:spTgt spid="949252"/>
                                        </p:tgtEl>
                                      </p:cBhvr>
                                    </p:animEffect>
                                  </p:childTnLst>
                                </p:cTn>
                              </p:par>
                            </p:childTnLst>
                          </p:cTn>
                        </p:par>
                      </p:childTnLst>
                    </p:cTn>
                  </p:par>
                  <p:par>
                    <p:cTn id="25" fill="hold" nodeType="clickPar">
                      <p:stCondLst>
                        <p:cond delay="indefinite"/>
                      </p:stCondLst>
                      <p:childTnLst>
                        <p:par>
                          <p:cTn id="26" fill="hold" nodeType="withGroup">
                            <p:stCondLst>
                              <p:cond delay="0"/>
                            </p:stCondLst>
                            <p:childTnLst>
                              <p:par>
                                <p:cTn id="27" presetID="22" presetClass="entr" presetSubtype="2" fill="hold" grpId="0" nodeType="clickEffect">
                                  <p:stCondLst>
                                    <p:cond delay="0"/>
                                  </p:stCondLst>
                                  <p:childTnLst>
                                    <p:set>
                                      <p:cBhvr>
                                        <p:cTn id="28" dur="1" fill="hold">
                                          <p:stCondLst>
                                            <p:cond delay="0"/>
                                          </p:stCondLst>
                                        </p:cTn>
                                        <p:tgtEl>
                                          <p:spTgt spid="949250"/>
                                        </p:tgtEl>
                                        <p:attrNameLst>
                                          <p:attrName>style.visibility</p:attrName>
                                        </p:attrNameLst>
                                      </p:cBhvr>
                                      <p:to>
                                        <p:strVal val="visible"/>
                                      </p:to>
                                    </p:set>
                                    <p:animEffect transition="in" filter="wipe(right)">
                                      <p:cBhvr>
                                        <p:cTn id="29" dur="500"/>
                                        <p:tgtEl>
                                          <p:spTgt spid="949250"/>
                                        </p:tgtEl>
                                      </p:cBhvr>
                                    </p:animEffect>
                                  </p:childTnLst>
                                </p:cTn>
                              </p:par>
                            </p:childTnLst>
                          </p:cTn>
                        </p:par>
                      </p:childTnLst>
                    </p:cTn>
                  </p:par>
                  <p:par>
                    <p:cTn id="30" fill="hold" nodeType="clickPar">
                      <p:stCondLst>
                        <p:cond delay="indefinite"/>
                      </p:stCondLst>
                      <p:childTnLst>
                        <p:par>
                          <p:cTn id="31" fill="hold" nodeType="withGroup">
                            <p:stCondLst>
                              <p:cond delay="0"/>
                            </p:stCondLst>
                            <p:childTnLst>
                              <p:par>
                                <p:cTn id="32" presetID="22" presetClass="entr" presetSubtype="4" fill="hold" grpId="0" nodeType="clickEffect">
                                  <p:stCondLst>
                                    <p:cond delay="0"/>
                                  </p:stCondLst>
                                  <p:childTnLst>
                                    <p:set>
                                      <p:cBhvr>
                                        <p:cTn id="33" dur="1" fill="hold">
                                          <p:stCondLst>
                                            <p:cond delay="0"/>
                                          </p:stCondLst>
                                        </p:cTn>
                                        <p:tgtEl>
                                          <p:spTgt spid="949251"/>
                                        </p:tgtEl>
                                        <p:attrNameLst>
                                          <p:attrName>style.visibility</p:attrName>
                                        </p:attrNameLst>
                                      </p:cBhvr>
                                      <p:to>
                                        <p:strVal val="visible"/>
                                      </p:to>
                                    </p:set>
                                    <p:animEffect transition="in" filter="wipe(down)">
                                      <p:cBhvr>
                                        <p:cTn id="34" dur="500"/>
                                        <p:tgtEl>
                                          <p:spTgt spid="949251"/>
                                        </p:tgtEl>
                                      </p:cBhvr>
                                    </p:animEffect>
                                  </p:childTnLst>
                                </p:cTn>
                              </p:par>
                            </p:childTnLst>
                          </p:cTn>
                        </p:par>
                      </p:childTnLst>
                    </p:cTn>
                  </p:par>
                  <p:par>
                    <p:cTn id="35" fill="hold" nodeType="clickPar">
                      <p:stCondLst>
                        <p:cond delay="indefinite"/>
                      </p:stCondLst>
                      <p:childTnLst>
                        <p:par>
                          <p:cTn id="36" fill="hold" nodeType="withGroup">
                            <p:stCondLst>
                              <p:cond delay="0"/>
                            </p:stCondLst>
                            <p:childTnLst>
                              <p:par>
                                <p:cTn id="37" presetID="1" presetClass="entr" presetSubtype="0" fill="hold" nodeType="clickEffect">
                                  <p:stCondLst>
                                    <p:cond delay="0"/>
                                  </p:stCondLst>
                                  <p:childTnLst>
                                    <p:set>
                                      <p:cBhvr>
                                        <p:cTn id="38" dur="1" fill="hold">
                                          <p:stCondLst>
                                            <p:cond delay="499"/>
                                          </p:stCondLst>
                                        </p:cTn>
                                        <p:tgtEl>
                                          <p:spTgt spid="7"/>
                                        </p:tgtEl>
                                        <p:attrNameLst>
                                          <p:attrName>style.visibility</p:attrName>
                                        </p:attrNameLst>
                                      </p:cBhvr>
                                      <p:to>
                                        <p:strVal val="visible"/>
                                      </p:to>
                                    </p:set>
                                  </p:childTnLst>
                                </p:cTn>
                              </p:par>
                            </p:childTnLst>
                          </p:cTn>
                        </p:par>
                      </p:childTnLst>
                    </p:cTn>
                  </p:par>
                  <p:par>
                    <p:cTn id="39" fill="hold" nodeType="clickPar">
                      <p:stCondLst>
                        <p:cond delay="indefinite"/>
                      </p:stCondLst>
                      <p:childTnLst>
                        <p:par>
                          <p:cTn id="40" fill="hold" nodeType="withGroup">
                            <p:stCondLst>
                              <p:cond delay="0"/>
                            </p:stCondLst>
                            <p:childTnLst>
                              <p:par>
                                <p:cTn id="41" presetID="1" presetClass="entr" presetSubtype="0" fill="hold" grpId="0" nodeType="clickEffect">
                                  <p:stCondLst>
                                    <p:cond delay="0"/>
                                  </p:stCondLst>
                                  <p:childTnLst>
                                    <p:set>
                                      <p:cBhvr>
                                        <p:cTn id="42" dur="1" fill="hold">
                                          <p:stCondLst>
                                            <p:cond delay="499"/>
                                          </p:stCondLst>
                                        </p:cTn>
                                        <p:tgtEl>
                                          <p:spTgt spid="94930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49250" grpId="0" animBg="1"/>
      <p:bldP spid="949251" grpId="0" animBg="1"/>
      <p:bldP spid="949252" grpId="0" animBg="1"/>
      <p:bldP spid="949296" grpId="0" animBg="1"/>
      <p:bldP spid="949302" grpId="0" animBg="1"/>
      <p:bldP spid="949303" grpId="0" animBg="1"/>
      <p:bldP spid="949304" grpId="0" animBg="1"/>
      <p:bldP spid="949305" grpId="0" animBg="1"/>
    </p:bldLst>
  </p:timing>
</p:sld>
</file>

<file path=ppt/slides/slide4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6354" name="Rectangle 2"/>
          <p:cNvSpPr>
            <a:spLocks noGrp="1" noChangeArrowheads="1"/>
          </p:cNvSpPr>
          <p:nvPr>
            <p:ph type="title"/>
          </p:nvPr>
        </p:nvSpPr>
        <p:spPr/>
        <p:txBody>
          <a:bodyPr/>
          <a:lstStyle/>
          <a:p>
            <a:pPr eaLnBrk="1" hangingPunct="1"/>
            <a:r>
              <a:rPr lang="en-US" altLang="en-US"/>
              <a:t>So what?</a:t>
            </a:r>
          </a:p>
        </p:txBody>
      </p:sp>
      <p:sp>
        <p:nvSpPr>
          <p:cNvPr id="356355" name="Rectangle 3"/>
          <p:cNvSpPr>
            <a:spLocks noGrp="1" noChangeArrowheads="1"/>
          </p:cNvSpPr>
          <p:nvPr>
            <p:ph type="body" idx="1"/>
          </p:nvPr>
        </p:nvSpPr>
        <p:spPr>
          <a:xfrm>
            <a:off x="609600" y="1905000"/>
            <a:ext cx="8153400" cy="4495800"/>
          </a:xfrm>
        </p:spPr>
        <p:txBody>
          <a:bodyPr/>
          <a:lstStyle/>
          <a:p>
            <a:pPr eaLnBrk="1" hangingPunct="1">
              <a:lnSpc>
                <a:spcPct val="90000"/>
              </a:lnSpc>
            </a:pPr>
            <a:r>
              <a:rPr lang="en-US" altLang="en-US"/>
              <a:t>The closed, convex set of probability distributions (the red triangular region) expresses the uncertainty</a:t>
            </a:r>
          </a:p>
          <a:p>
            <a:pPr eaLnBrk="1" hangingPunct="1">
              <a:lnSpc>
                <a:spcPct val="90000"/>
              </a:lnSpc>
            </a:pPr>
            <a:r>
              <a:rPr lang="en-US" altLang="en-US"/>
              <a:t>This set of distributions is </a:t>
            </a:r>
            <a:r>
              <a:rPr lang="en-US" altLang="en-US">
                <a:solidFill>
                  <a:srgbClr val="FF0000"/>
                </a:solidFill>
              </a:rPr>
              <a:t>smaller</a:t>
            </a:r>
            <a:r>
              <a:rPr lang="en-US" altLang="en-US"/>
              <a:t> than the set implied by bounds on the three probabilities (the green area enclosing the triangle)</a:t>
            </a:r>
          </a:p>
          <a:p>
            <a:pPr eaLnBrk="1" hangingPunct="1">
              <a:lnSpc>
                <a:spcPct val="90000"/>
              </a:lnSpc>
            </a:pPr>
            <a:r>
              <a:rPr lang="en-US" altLang="en-US"/>
              <a:t>This difference can affect expectations of functions that depend on the events, and conditional probabilities</a:t>
            </a:r>
          </a:p>
          <a:p>
            <a:pPr eaLnBrk="1" hangingPunct="1">
              <a:lnSpc>
                <a:spcPct val="90000"/>
              </a:lnSpc>
            </a:pPr>
            <a:endParaRPr lang="en-US" altLang="en-US"/>
          </a:p>
        </p:txBody>
      </p:sp>
    </p:spTree>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7218" name="Rectangle 2"/>
          <p:cNvSpPr>
            <a:spLocks noGrp="1" noChangeArrowheads="1"/>
          </p:cNvSpPr>
          <p:nvPr>
            <p:ph type="title"/>
          </p:nvPr>
        </p:nvSpPr>
        <p:spPr>
          <a:xfrm>
            <a:off x="685800" y="609600"/>
            <a:ext cx="8001000" cy="1143000"/>
          </a:xfrm>
        </p:spPr>
        <p:txBody>
          <a:bodyPr/>
          <a:lstStyle/>
          <a:p>
            <a:pPr eaLnBrk="1" hangingPunct="1">
              <a:defRPr/>
            </a:pPr>
            <a:r>
              <a:rPr lang="en-US"/>
              <a:t>Arguments (frequently abused)</a:t>
            </a:r>
          </a:p>
        </p:txBody>
      </p:sp>
      <p:sp>
        <p:nvSpPr>
          <p:cNvPr id="62467" name="Rectangle 3"/>
          <p:cNvSpPr>
            <a:spLocks noGrp="1" noChangeArrowheads="1"/>
          </p:cNvSpPr>
          <p:nvPr>
            <p:ph type="body" idx="1"/>
          </p:nvPr>
        </p:nvSpPr>
        <p:spPr>
          <a:xfrm>
            <a:off x="533400" y="1981200"/>
            <a:ext cx="8763000" cy="4343400"/>
          </a:xfrm>
        </p:spPr>
        <p:txBody>
          <a:bodyPr/>
          <a:lstStyle/>
          <a:p>
            <a:pPr eaLnBrk="1" hangingPunct="1">
              <a:lnSpc>
                <a:spcPct val="115000"/>
              </a:lnSpc>
            </a:pPr>
            <a:r>
              <a:rPr lang="en-US" altLang="en-US" sz="2600"/>
              <a:t>Sum of many independent comparable terms (normal)</a:t>
            </a:r>
          </a:p>
          <a:p>
            <a:pPr eaLnBrk="1" hangingPunct="1">
              <a:lnSpc>
                <a:spcPct val="115000"/>
              </a:lnSpc>
            </a:pPr>
            <a:r>
              <a:rPr lang="en-US" altLang="en-US" sz="2600"/>
              <a:t>Product of many independent factors (lognormal)</a:t>
            </a:r>
          </a:p>
          <a:p>
            <a:pPr eaLnBrk="1" hangingPunct="1">
              <a:lnSpc>
                <a:spcPct val="115000"/>
              </a:lnSpc>
            </a:pPr>
            <a:r>
              <a:rPr lang="en-US" altLang="en-US" sz="2600"/>
              <a:t>Largest of many values (Gumbel, Weibull, Fr</a:t>
            </a:r>
            <a:r>
              <a:rPr lang="en-US" altLang="en-US" sz="2600">
                <a:cs typeface="Arial" panose="020B0604020202020204" pitchFamily="34" charset="0"/>
              </a:rPr>
              <a:t>é</a:t>
            </a:r>
            <a:r>
              <a:rPr lang="en-US" altLang="en-US" sz="2600"/>
              <a:t>chet)</a:t>
            </a:r>
          </a:p>
          <a:p>
            <a:pPr eaLnBrk="1" hangingPunct="1">
              <a:lnSpc>
                <a:spcPct val="115000"/>
              </a:lnSpc>
            </a:pPr>
            <a:r>
              <a:rPr lang="en-US" altLang="en-US" sz="2600"/>
              <a:t>Lifetimes with neither aging nor burn-in (exponential)</a:t>
            </a:r>
          </a:p>
          <a:p>
            <a:pPr eaLnBrk="1" hangingPunct="1">
              <a:lnSpc>
                <a:spcPct val="115000"/>
              </a:lnSpc>
            </a:pPr>
            <a:r>
              <a:rPr lang="en-US" altLang="en-US" sz="2600"/>
              <a:t>Symmetry (uniform)</a:t>
            </a:r>
          </a:p>
          <a:p>
            <a:pPr eaLnBrk="1" hangingPunct="1">
              <a:lnSpc>
                <a:spcPct val="115000"/>
              </a:lnSpc>
            </a:pPr>
            <a:r>
              <a:rPr lang="en-US" altLang="en-US" sz="2600"/>
              <a:t>Rare discrete events (Poisson)</a:t>
            </a:r>
          </a:p>
          <a:p>
            <a:pPr eaLnBrk="1" hangingPunct="1">
              <a:lnSpc>
                <a:spcPct val="115000"/>
              </a:lnSpc>
            </a:pPr>
            <a:r>
              <a:rPr lang="en-US" altLang="en-US" sz="2600"/>
              <a:t>Independent trials (binomial)</a:t>
            </a:r>
          </a:p>
        </p:txBody>
      </p:sp>
    </p:spTree>
    <p:extLst>
      <p:ext uri="{BB962C8B-B14F-4D97-AF65-F5344CB8AC3E}">
        <p14:creationId xmlns:p14="http://schemas.microsoft.com/office/powerpoint/2010/main" val="3872153397"/>
      </p:ext>
    </p:extLst>
  </p:cSld>
  <p:clrMapOvr>
    <a:masterClrMapping/>
  </p:clrMapOvr>
</p:sld>
</file>

<file path=ppt/slides/slide4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7378" name="Rectangle 2"/>
          <p:cNvSpPr>
            <a:spLocks noGrp="1" noChangeArrowheads="1"/>
          </p:cNvSpPr>
          <p:nvPr>
            <p:ph type="title"/>
          </p:nvPr>
        </p:nvSpPr>
        <p:spPr/>
        <p:txBody>
          <a:bodyPr/>
          <a:lstStyle/>
          <a:p>
            <a:pPr eaLnBrk="1" hangingPunct="1"/>
            <a:r>
              <a:rPr lang="en-US" altLang="en-US"/>
              <a:t>Credal set</a:t>
            </a:r>
          </a:p>
        </p:txBody>
      </p:sp>
      <p:sp>
        <p:nvSpPr>
          <p:cNvPr id="357379" name="Rectangle 3"/>
          <p:cNvSpPr>
            <a:spLocks noGrp="1" noChangeArrowheads="1"/>
          </p:cNvSpPr>
          <p:nvPr>
            <p:ph type="body" idx="1"/>
          </p:nvPr>
        </p:nvSpPr>
        <p:spPr>
          <a:xfrm>
            <a:off x="685800" y="1981200"/>
            <a:ext cx="8077200" cy="4572000"/>
          </a:xfrm>
        </p:spPr>
        <p:txBody>
          <a:bodyPr/>
          <a:lstStyle/>
          <a:p>
            <a:pPr eaLnBrk="1" hangingPunct="1"/>
            <a:r>
              <a:rPr lang="en-US" altLang="en-US">
                <a:sym typeface="Symbol" panose="05050102010706020507" pitchFamily="18" charset="2"/>
              </a:rPr>
              <a:t>Knowledge and judgments can be used to define a set of possible probability measures</a:t>
            </a:r>
            <a:endParaRPr lang="en-US" altLang="en-US">
              <a:latin typeface="Script MT Bold" panose="03040602040607080904" pitchFamily="66" charset="0"/>
              <a:sym typeface="Symbol" panose="05050102010706020507" pitchFamily="18" charset="2"/>
            </a:endParaRPr>
          </a:p>
          <a:p>
            <a:pPr lvl="2" eaLnBrk="1" hangingPunct="1"/>
            <a:r>
              <a:rPr lang="en-US" altLang="en-US">
                <a:solidFill>
                  <a:srgbClr val="009900"/>
                </a:solidFill>
                <a:sym typeface="Symbol" panose="05050102010706020507" pitchFamily="18" charset="2"/>
              </a:rPr>
              <a:t>All distributions within bounds are possible</a:t>
            </a:r>
          </a:p>
          <a:p>
            <a:pPr lvl="2" eaLnBrk="1" hangingPunct="1"/>
            <a:r>
              <a:rPr lang="en-US" altLang="en-US">
                <a:solidFill>
                  <a:srgbClr val="009900"/>
                </a:solidFill>
                <a:sym typeface="Symbol" panose="05050102010706020507" pitchFamily="18" charset="2"/>
              </a:rPr>
              <a:t>Only distributions having a given shape</a:t>
            </a:r>
            <a:endParaRPr lang="en-US" altLang="en-US" sz="1200">
              <a:solidFill>
                <a:srgbClr val="009900"/>
              </a:solidFill>
              <a:sym typeface="Symbol" panose="05050102010706020507" pitchFamily="18" charset="2"/>
            </a:endParaRPr>
          </a:p>
          <a:p>
            <a:pPr lvl="2" eaLnBrk="1" hangingPunct="1"/>
            <a:r>
              <a:rPr lang="en-US" altLang="en-US">
                <a:solidFill>
                  <a:srgbClr val="009900"/>
                </a:solidFill>
                <a:sym typeface="Symbol" panose="05050102010706020507" pitchFamily="18" charset="2"/>
              </a:rPr>
              <a:t>Probability of an event is within some interval</a:t>
            </a:r>
          </a:p>
          <a:p>
            <a:pPr lvl="2" eaLnBrk="1" hangingPunct="1"/>
            <a:r>
              <a:rPr lang="en-US" altLang="en-US">
                <a:solidFill>
                  <a:srgbClr val="009900"/>
                </a:solidFill>
                <a:sym typeface="Symbol" panose="05050102010706020507" pitchFamily="18" charset="2"/>
              </a:rPr>
              <a:t>Event </a:t>
            </a:r>
            <a:r>
              <a:rPr lang="en-US" altLang="en-US" i="1">
                <a:solidFill>
                  <a:srgbClr val="009900"/>
                </a:solidFill>
                <a:sym typeface="Symbol" panose="05050102010706020507" pitchFamily="18" charset="2"/>
              </a:rPr>
              <a:t>A</a:t>
            </a:r>
            <a:r>
              <a:rPr lang="en-US" altLang="en-US">
                <a:solidFill>
                  <a:srgbClr val="009900"/>
                </a:solidFill>
                <a:sym typeface="Symbol" panose="05050102010706020507" pitchFamily="18" charset="2"/>
              </a:rPr>
              <a:t> is at least as probable as event </a:t>
            </a:r>
            <a:r>
              <a:rPr lang="en-US" altLang="en-US" i="1">
                <a:solidFill>
                  <a:srgbClr val="009900"/>
                </a:solidFill>
                <a:sym typeface="Symbol" panose="05050102010706020507" pitchFamily="18" charset="2"/>
              </a:rPr>
              <a:t>B</a:t>
            </a:r>
          </a:p>
          <a:p>
            <a:pPr lvl="2" eaLnBrk="1" hangingPunct="1"/>
            <a:r>
              <a:rPr lang="en-US" altLang="en-US">
                <a:solidFill>
                  <a:srgbClr val="009900"/>
                </a:solidFill>
                <a:sym typeface="Symbol" panose="05050102010706020507" pitchFamily="18" charset="2"/>
              </a:rPr>
              <a:t>Nothing is known about the probability of </a:t>
            </a:r>
            <a:r>
              <a:rPr lang="en-US" altLang="en-US" i="1">
                <a:solidFill>
                  <a:srgbClr val="009900"/>
                </a:solidFill>
                <a:sym typeface="Symbol" panose="05050102010706020507" pitchFamily="18" charset="2"/>
              </a:rPr>
              <a:t>C</a:t>
            </a:r>
            <a:r>
              <a:rPr lang="en-US" altLang="en-US">
                <a:sym typeface="Symbol" panose="05050102010706020507" pitchFamily="18" charset="2"/>
              </a:rPr>
              <a:t> </a:t>
            </a:r>
          </a:p>
          <a:p>
            <a:pPr lvl="4" eaLnBrk="1" hangingPunct="1">
              <a:buFontTx/>
              <a:buNone/>
            </a:pPr>
            <a:endParaRPr lang="en-US" altLang="en-US" sz="1000">
              <a:latin typeface="Script MT Bold" panose="03040602040607080904" pitchFamily="66" charset="0"/>
              <a:sym typeface="Symbol" panose="05050102010706020507" pitchFamily="18" charset="2"/>
            </a:endParaRPr>
          </a:p>
          <a:p>
            <a:pPr eaLnBrk="1" hangingPunct="1"/>
            <a:r>
              <a:rPr lang="en-US" altLang="en-US">
                <a:sym typeface="Symbol" panose="05050102010706020507" pitchFamily="18" charset="2"/>
              </a:rPr>
              <a:t>Computing with credal sets usually requires mathematical programming</a:t>
            </a:r>
          </a:p>
        </p:txBody>
      </p:sp>
      <p:sp>
        <p:nvSpPr>
          <p:cNvPr id="357380" name="Text Box 4"/>
          <p:cNvSpPr txBox="1">
            <a:spLocks noChangeArrowheads="1"/>
          </p:cNvSpPr>
          <p:nvPr/>
        </p:nvSpPr>
        <p:spPr bwMode="auto">
          <a:xfrm>
            <a:off x="9296400" y="1447800"/>
            <a:ext cx="3352800" cy="2282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2400">
                <a:latin typeface="Times New Roman" panose="02020603050405020304" pitchFamily="18" charset="0"/>
              </a:rPr>
              <a:t>Credal sets are usually assumed to be closed, convex sets in a (finite, but very high-dimesional) space of probability distributions</a:t>
            </a:r>
          </a:p>
        </p:txBody>
      </p:sp>
      <p:sp>
        <p:nvSpPr>
          <p:cNvPr id="2" name="TextBox 1"/>
          <p:cNvSpPr txBox="1"/>
          <p:nvPr/>
        </p:nvSpPr>
        <p:spPr>
          <a:xfrm rot="16200000">
            <a:off x="302443" y="3964759"/>
            <a:ext cx="2202847" cy="369332"/>
          </a:xfrm>
          <a:prstGeom prst="rect">
            <a:avLst/>
          </a:prstGeom>
          <a:noFill/>
        </p:spPr>
        <p:txBody>
          <a:bodyPr wrap="none" rtlCol="0">
            <a:spAutoFit/>
          </a:bodyPr>
          <a:lstStyle/>
          <a:p>
            <a:r>
              <a:rPr lang="en-US" dirty="0">
                <a:solidFill>
                  <a:srgbClr val="009900"/>
                </a:solidFill>
                <a:latin typeface="+mn-lt"/>
              </a:rPr>
              <a:t>Kinds of information</a:t>
            </a:r>
          </a:p>
        </p:txBody>
      </p:sp>
    </p:spTree>
  </p:cSld>
  <p:clrMapOvr>
    <a:masterClrMapping/>
  </p:clrMapOvr>
</p:sld>
</file>

<file path=ppt/slides/slide4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8610" name="Rectangle 2"/>
          <p:cNvSpPr>
            <a:spLocks noGrp="1" noChangeArrowheads="1"/>
          </p:cNvSpPr>
          <p:nvPr>
            <p:ph type="ctrTitle"/>
          </p:nvPr>
        </p:nvSpPr>
        <p:spPr>
          <a:xfrm>
            <a:off x="0" y="2895600"/>
            <a:ext cx="9144000" cy="1143000"/>
          </a:xfrm>
        </p:spPr>
        <p:txBody>
          <a:bodyPr/>
          <a:lstStyle/>
          <a:p>
            <a:pPr algn="ctr" eaLnBrk="1" hangingPunct="1">
              <a:defRPr/>
            </a:pPr>
            <a:r>
              <a:rPr lang="en-US" sz="6000" dirty="0"/>
              <a:t>Case studies</a:t>
            </a:r>
          </a:p>
        </p:txBody>
      </p:sp>
      <p:sp>
        <p:nvSpPr>
          <p:cNvPr id="25603" name="AutoShape 5"/>
          <p:cNvSpPr>
            <a:spLocks noChangeArrowheads="1"/>
          </p:cNvSpPr>
          <p:nvPr/>
        </p:nvSpPr>
        <p:spPr bwMode="auto">
          <a:xfrm flipV="1">
            <a:off x="0" y="0"/>
            <a:ext cx="3581400" cy="2438400"/>
          </a:xfrm>
          <a:prstGeom prst="triangle">
            <a:avLst>
              <a:gd name="adj" fmla="val 50000"/>
            </a:avLst>
          </a:prstGeom>
          <a:solidFill>
            <a:srgbClr val="008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endParaRPr lang="en-US" altLang="en-US"/>
          </a:p>
        </p:txBody>
      </p:sp>
      <p:sp>
        <p:nvSpPr>
          <p:cNvPr id="25605" name="Rectangle 8"/>
          <p:cNvSpPr>
            <a:spLocks noGrp="1" noChangeArrowheads="1"/>
          </p:cNvSpPr>
          <p:nvPr>
            <p:ph type="subTitle" idx="1"/>
          </p:nvPr>
        </p:nvSpPr>
        <p:spPr/>
        <p:txBody>
          <a:bodyPr/>
          <a:lstStyle/>
          <a:p>
            <a:pPr eaLnBrk="1" hangingPunct="1"/>
            <a:r>
              <a:rPr lang="en-US" altLang="en-US"/>
              <a:t> </a:t>
            </a:r>
          </a:p>
        </p:txBody>
      </p:sp>
    </p:spTree>
    <p:extLst>
      <p:ext uri="{BB962C8B-B14F-4D97-AF65-F5344CB8AC3E}">
        <p14:creationId xmlns:p14="http://schemas.microsoft.com/office/powerpoint/2010/main" val="1554406059"/>
      </p:ext>
    </p:extLst>
  </p:cSld>
  <p:clrMapOvr>
    <a:masterClrMapping/>
  </p:clrMapOvr>
</p:sld>
</file>

<file path=ppt/slides/slide4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394" name="Rectangle 2"/>
          <p:cNvSpPr>
            <a:spLocks noGrp="1" noChangeArrowheads="1"/>
          </p:cNvSpPr>
          <p:nvPr>
            <p:ph type="title"/>
          </p:nvPr>
        </p:nvSpPr>
        <p:spPr>
          <a:xfrm>
            <a:off x="838200" y="2362200"/>
            <a:ext cx="7467600" cy="1143000"/>
          </a:xfrm>
        </p:spPr>
        <p:txBody>
          <a:bodyPr/>
          <a:lstStyle/>
          <a:p>
            <a:pPr eaLnBrk="1" hangingPunct="1"/>
            <a:r>
              <a:rPr lang="en-US" altLang="en-US" dirty="0"/>
              <a:t>Case study:</a:t>
            </a:r>
            <a:br>
              <a:rPr lang="en-US" altLang="en-US" dirty="0"/>
            </a:br>
            <a:br>
              <a:rPr lang="en-US" altLang="en-US" sz="2000" dirty="0"/>
            </a:br>
            <a:r>
              <a:rPr lang="en-US" altLang="en-US" dirty="0"/>
              <a:t> Spacecraft design under mission uncertainty</a:t>
            </a:r>
          </a:p>
        </p:txBody>
      </p:sp>
    </p:spTree>
    <p:extLst>
      <p:ext uri="{BB962C8B-B14F-4D97-AF65-F5344CB8AC3E}">
        <p14:creationId xmlns:p14="http://schemas.microsoft.com/office/powerpoint/2010/main" val="2447028064"/>
      </p:ext>
    </p:extLst>
  </p:cSld>
  <p:clrMapOvr>
    <a:masterClrMapping/>
  </p:clrMapOvr>
</p:sld>
</file>

<file path=ppt/slides/slide4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4786" name="Rectangle 2"/>
          <p:cNvSpPr>
            <a:spLocks noGrp="1" noChangeArrowheads="1"/>
          </p:cNvSpPr>
          <p:nvPr>
            <p:ph type="title"/>
          </p:nvPr>
        </p:nvSpPr>
        <p:spPr>
          <a:xfrm>
            <a:off x="0" y="609600"/>
            <a:ext cx="9144000" cy="1143000"/>
          </a:xfrm>
        </p:spPr>
        <p:txBody>
          <a:bodyPr/>
          <a:lstStyle/>
          <a:p>
            <a:r>
              <a:rPr lang="en-US" altLang="en-US">
                <a:solidFill>
                  <a:schemeClr val="tx1"/>
                </a:solidFill>
              </a:rPr>
              <a:t>Integrated concurrent engineering</a:t>
            </a:r>
          </a:p>
        </p:txBody>
      </p:sp>
      <p:sp>
        <p:nvSpPr>
          <p:cNvPr id="374787" name="Rectangle 3"/>
          <p:cNvSpPr>
            <a:spLocks noGrp="1" noChangeArrowheads="1"/>
          </p:cNvSpPr>
          <p:nvPr>
            <p:ph type="body" idx="1"/>
          </p:nvPr>
        </p:nvSpPr>
        <p:spPr>
          <a:xfrm>
            <a:off x="609600" y="1981200"/>
            <a:ext cx="8229600" cy="4114800"/>
          </a:xfrm>
        </p:spPr>
        <p:txBody>
          <a:bodyPr/>
          <a:lstStyle/>
          <a:p>
            <a:r>
              <a:rPr lang="en-US" altLang="en-US" dirty="0"/>
              <a:t>Real-time collaborative, interactive process</a:t>
            </a:r>
          </a:p>
          <a:p>
            <a:pPr lvl="1"/>
            <a:r>
              <a:rPr lang="en-US" altLang="en-US" dirty="0"/>
              <a:t>Implemented at JPL, </a:t>
            </a:r>
            <a:r>
              <a:rPr lang="en-US" altLang="en-US" dirty="0" err="1"/>
              <a:t>LaRC</a:t>
            </a:r>
            <a:r>
              <a:rPr lang="en-US" altLang="en-US" dirty="0"/>
              <a:t>, and others</a:t>
            </a:r>
          </a:p>
          <a:p>
            <a:pPr lvl="4"/>
            <a:endParaRPr lang="en-US" altLang="en-US" dirty="0"/>
          </a:p>
          <a:p>
            <a:r>
              <a:rPr lang="en-US" altLang="en-US" dirty="0"/>
              <a:t>Reduces design time by an order of magnitude</a:t>
            </a:r>
          </a:p>
          <a:p>
            <a:pPr lvl="1"/>
            <a:r>
              <a:rPr lang="en-US" altLang="en-US" dirty="0">
                <a:solidFill>
                  <a:srgbClr val="FF0000"/>
                </a:solidFill>
              </a:rPr>
              <a:t>But quantitative risk assessment is difficult</a:t>
            </a:r>
          </a:p>
          <a:p>
            <a:pPr lvl="4"/>
            <a:endParaRPr lang="en-US" altLang="en-US" dirty="0">
              <a:solidFill>
                <a:srgbClr val="FF0000"/>
              </a:solidFill>
            </a:endParaRPr>
          </a:p>
          <a:p>
            <a:r>
              <a:rPr lang="en-US" altLang="en-US" dirty="0"/>
              <a:t>Design solutions are iterative</a:t>
            </a:r>
          </a:p>
          <a:p>
            <a:pPr lvl="1"/>
            <a:r>
              <a:rPr lang="en-US" altLang="en-US" dirty="0">
                <a:solidFill>
                  <a:srgbClr val="FF0000"/>
                </a:solidFill>
              </a:rPr>
              <a:t>So a Monte Carlo approach may not be practical</a:t>
            </a:r>
          </a:p>
        </p:txBody>
      </p:sp>
    </p:spTree>
    <p:extLst>
      <p:ext uri="{BB962C8B-B14F-4D97-AF65-F5344CB8AC3E}">
        <p14:creationId xmlns:p14="http://schemas.microsoft.com/office/powerpoint/2010/main" val="1502682687"/>
      </p:ext>
    </p:extLst>
  </p:cSld>
  <p:clrMapOvr>
    <a:masterClrMapping/>
  </p:clrMapOvr>
</p:sld>
</file>

<file path=ppt/slides/slide4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42" name="Rectangle 2"/>
          <p:cNvSpPr>
            <a:spLocks noGrp="1" noChangeArrowheads="1"/>
          </p:cNvSpPr>
          <p:nvPr>
            <p:ph type="title"/>
          </p:nvPr>
        </p:nvSpPr>
        <p:spPr/>
        <p:txBody>
          <a:bodyPr/>
          <a:lstStyle/>
          <a:p>
            <a:r>
              <a:rPr lang="en-US" altLang="en-US"/>
              <a:t>Mission</a:t>
            </a:r>
          </a:p>
        </p:txBody>
      </p:sp>
      <p:sp>
        <p:nvSpPr>
          <p:cNvPr id="61443" name="Rectangle 3"/>
          <p:cNvSpPr>
            <a:spLocks noGrp="1" noChangeArrowheads="1"/>
          </p:cNvSpPr>
          <p:nvPr>
            <p:ph type="body" idx="1"/>
          </p:nvPr>
        </p:nvSpPr>
        <p:spPr>
          <a:xfrm>
            <a:off x="838200" y="1828800"/>
            <a:ext cx="7772400" cy="4648200"/>
          </a:xfrm>
        </p:spPr>
        <p:txBody>
          <a:bodyPr/>
          <a:lstStyle/>
          <a:p>
            <a:pPr>
              <a:buFontTx/>
              <a:buNone/>
            </a:pPr>
            <a:r>
              <a:rPr lang="en-US" altLang="en-US"/>
              <a:t>Deploy satellite carrying a large optical sensor</a:t>
            </a:r>
          </a:p>
          <a:p>
            <a:pPr lvl="1">
              <a:buFontTx/>
              <a:buNone/>
            </a:pPr>
            <a:r>
              <a:rPr lang="en-US" altLang="en-US"/>
              <a:t>	</a:t>
            </a:r>
          </a:p>
        </p:txBody>
      </p:sp>
      <p:sp>
        <p:nvSpPr>
          <p:cNvPr id="5" name="Rectangle 4"/>
          <p:cNvSpPr/>
          <p:nvPr/>
        </p:nvSpPr>
        <p:spPr>
          <a:xfrm>
            <a:off x="9144000" y="701675"/>
            <a:ext cx="4419600" cy="2062163"/>
          </a:xfrm>
          <a:prstGeom prst="rect">
            <a:avLst/>
          </a:prstGeom>
        </p:spPr>
        <p:txBody>
          <a:bodyPr>
            <a:spAutoFit/>
          </a:bodyPr>
          <a:lstStyle/>
          <a:p>
            <a:pPr eaLnBrk="1" hangingPunct="1">
              <a:defRPr/>
            </a:pPr>
            <a:r>
              <a:rPr lang="en-US" sz="3200" kern="0" dirty="0">
                <a:solidFill>
                  <a:srgbClr val="FFFFFF"/>
                </a:solidFill>
                <a:latin typeface="Times New Roman"/>
              </a:rPr>
              <a:t>Sensor is 3.2 m long, weighs 720 kg and has an angular resolution of 8.8</a:t>
            </a:r>
            <a:r>
              <a:rPr lang="en-US" sz="3200" kern="0" dirty="0">
                <a:solidFill>
                  <a:srgbClr val="FFFFFF"/>
                </a:solidFill>
                <a:latin typeface="Times New Roman"/>
                <a:sym typeface="Symbol" pitchFamily="18" charset="2"/>
              </a:rPr>
              <a:t>10</a:t>
            </a:r>
            <a:r>
              <a:rPr lang="en-US" sz="3200" kern="0" baseline="30000" dirty="0">
                <a:solidFill>
                  <a:srgbClr val="FFFFFF"/>
                </a:solidFill>
                <a:latin typeface="Times New Roman"/>
                <a:sym typeface="Symbol" pitchFamily="18" charset="2"/>
              </a:rPr>
              <a:t></a:t>
            </a:r>
            <a:r>
              <a:rPr lang="en-US" sz="3200" kern="0" baseline="30000" dirty="0">
                <a:solidFill>
                  <a:srgbClr val="FFFFFF"/>
                </a:solidFill>
                <a:latin typeface="Times New Roman"/>
              </a:rPr>
              <a:t>7</a:t>
            </a:r>
            <a:r>
              <a:rPr lang="en-US" sz="3200" kern="0" dirty="0">
                <a:solidFill>
                  <a:srgbClr val="FFFFFF"/>
                </a:solidFill>
                <a:latin typeface="Times New Roman"/>
              </a:rPr>
              <a:t> radians</a:t>
            </a:r>
            <a:endParaRPr lang="en-US" dirty="0"/>
          </a:p>
        </p:txBody>
      </p:sp>
      <p:grpSp>
        <p:nvGrpSpPr>
          <p:cNvPr id="61445" name="Group 6"/>
          <p:cNvGrpSpPr>
            <a:grpSpLocks noChangeAspect="1"/>
          </p:cNvGrpSpPr>
          <p:nvPr/>
        </p:nvGrpSpPr>
        <p:grpSpPr bwMode="auto">
          <a:xfrm>
            <a:off x="2057400" y="2636838"/>
            <a:ext cx="5683250" cy="4068762"/>
            <a:chOff x="6048" y="2016"/>
            <a:chExt cx="2774" cy="1986"/>
          </a:xfrm>
        </p:grpSpPr>
        <p:sp>
          <p:nvSpPr>
            <p:cNvPr id="61446" name="Line 13"/>
            <p:cNvSpPr>
              <a:spLocks noChangeShapeType="1"/>
            </p:cNvSpPr>
            <p:nvPr/>
          </p:nvSpPr>
          <p:spPr bwMode="auto">
            <a:xfrm flipH="1" flipV="1">
              <a:off x="7087" y="2684"/>
              <a:ext cx="246" cy="177"/>
            </a:xfrm>
            <a:prstGeom prst="line">
              <a:avLst/>
            </a:prstGeom>
            <a:noFill/>
            <a:ln w="571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1447" name="AutoShape 5"/>
            <p:cNvSpPr>
              <a:spLocks noChangeAspect="1" noChangeArrowheads="1" noTextEdit="1"/>
            </p:cNvSpPr>
            <p:nvPr/>
          </p:nvSpPr>
          <p:spPr bwMode="auto">
            <a:xfrm>
              <a:off x="6048" y="2016"/>
              <a:ext cx="2774" cy="19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grpSp>
          <p:nvGrpSpPr>
            <p:cNvPr id="61448" name="Group 9"/>
            <p:cNvGrpSpPr>
              <a:grpSpLocks/>
            </p:cNvGrpSpPr>
            <p:nvPr/>
          </p:nvGrpSpPr>
          <p:grpSpPr bwMode="auto">
            <a:xfrm>
              <a:off x="7594" y="3133"/>
              <a:ext cx="1186" cy="727"/>
              <a:chOff x="7594" y="3133"/>
              <a:chExt cx="1186" cy="727"/>
            </a:xfrm>
          </p:grpSpPr>
          <p:sp>
            <p:nvSpPr>
              <p:cNvPr id="61469" name="Freeform 8"/>
              <p:cNvSpPr>
                <a:spLocks/>
              </p:cNvSpPr>
              <p:nvPr/>
            </p:nvSpPr>
            <p:spPr bwMode="auto">
              <a:xfrm>
                <a:off x="7594" y="3133"/>
                <a:ext cx="1186" cy="727"/>
              </a:xfrm>
              <a:custGeom>
                <a:avLst/>
                <a:gdLst>
                  <a:gd name="T0" fmla="*/ 346 w 1186"/>
                  <a:gd name="T1" fmla="*/ 0 h 727"/>
                  <a:gd name="T2" fmla="*/ 0 w 1186"/>
                  <a:gd name="T3" fmla="*/ 122 h 727"/>
                  <a:gd name="T4" fmla="*/ 840 w 1186"/>
                  <a:gd name="T5" fmla="*/ 727 h 727"/>
                  <a:gd name="T6" fmla="*/ 1186 w 1186"/>
                  <a:gd name="T7" fmla="*/ 605 h 727"/>
                  <a:gd name="T8" fmla="*/ 346 w 1186"/>
                  <a:gd name="T9" fmla="*/ 0 h 727"/>
                  <a:gd name="T10" fmla="*/ 0 60000 65536"/>
                  <a:gd name="T11" fmla="*/ 0 60000 65536"/>
                  <a:gd name="T12" fmla="*/ 0 60000 65536"/>
                  <a:gd name="T13" fmla="*/ 0 60000 65536"/>
                  <a:gd name="T14" fmla="*/ 0 60000 65536"/>
                  <a:gd name="T15" fmla="*/ 0 w 1186"/>
                  <a:gd name="T16" fmla="*/ 0 h 727"/>
                  <a:gd name="T17" fmla="*/ 1186 w 1186"/>
                  <a:gd name="T18" fmla="*/ 727 h 727"/>
                </a:gdLst>
                <a:ahLst/>
                <a:cxnLst>
                  <a:cxn ang="T10">
                    <a:pos x="T0" y="T1"/>
                  </a:cxn>
                  <a:cxn ang="T11">
                    <a:pos x="T2" y="T3"/>
                  </a:cxn>
                  <a:cxn ang="T12">
                    <a:pos x="T4" y="T5"/>
                  </a:cxn>
                  <a:cxn ang="T13">
                    <a:pos x="T6" y="T7"/>
                  </a:cxn>
                  <a:cxn ang="T14">
                    <a:pos x="T8" y="T9"/>
                  </a:cxn>
                </a:cxnLst>
                <a:rect l="T15" t="T16" r="T17" b="T18"/>
                <a:pathLst>
                  <a:path w="1186" h="727">
                    <a:moveTo>
                      <a:pt x="346" y="0"/>
                    </a:moveTo>
                    <a:lnTo>
                      <a:pt x="0" y="122"/>
                    </a:lnTo>
                    <a:lnTo>
                      <a:pt x="840" y="727"/>
                    </a:lnTo>
                    <a:lnTo>
                      <a:pt x="1186" y="605"/>
                    </a:lnTo>
                    <a:lnTo>
                      <a:pt x="346" y="0"/>
                    </a:lnTo>
                    <a:close/>
                  </a:path>
                </a:pathLst>
              </a:custGeom>
              <a:noFill/>
              <a:ln w="952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1470" name="Freeform 7"/>
              <p:cNvSpPr>
                <a:spLocks/>
              </p:cNvSpPr>
              <p:nvPr/>
            </p:nvSpPr>
            <p:spPr bwMode="auto">
              <a:xfrm>
                <a:off x="7594" y="3133"/>
                <a:ext cx="1186" cy="727"/>
              </a:xfrm>
              <a:custGeom>
                <a:avLst/>
                <a:gdLst>
                  <a:gd name="T0" fmla="*/ 346 w 1186"/>
                  <a:gd name="T1" fmla="*/ 0 h 727"/>
                  <a:gd name="T2" fmla="*/ 0 w 1186"/>
                  <a:gd name="T3" fmla="*/ 122 h 727"/>
                  <a:gd name="T4" fmla="*/ 840 w 1186"/>
                  <a:gd name="T5" fmla="*/ 727 h 727"/>
                  <a:gd name="T6" fmla="*/ 1186 w 1186"/>
                  <a:gd name="T7" fmla="*/ 605 h 727"/>
                  <a:gd name="T8" fmla="*/ 346 w 1186"/>
                  <a:gd name="T9" fmla="*/ 0 h 727"/>
                  <a:gd name="T10" fmla="*/ 0 60000 65536"/>
                  <a:gd name="T11" fmla="*/ 0 60000 65536"/>
                  <a:gd name="T12" fmla="*/ 0 60000 65536"/>
                  <a:gd name="T13" fmla="*/ 0 60000 65536"/>
                  <a:gd name="T14" fmla="*/ 0 60000 65536"/>
                  <a:gd name="T15" fmla="*/ 0 w 1186"/>
                  <a:gd name="T16" fmla="*/ 0 h 727"/>
                  <a:gd name="T17" fmla="*/ 1186 w 1186"/>
                  <a:gd name="T18" fmla="*/ 727 h 727"/>
                </a:gdLst>
                <a:ahLst/>
                <a:cxnLst>
                  <a:cxn ang="T10">
                    <a:pos x="T0" y="T1"/>
                  </a:cxn>
                  <a:cxn ang="T11">
                    <a:pos x="T2" y="T3"/>
                  </a:cxn>
                  <a:cxn ang="T12">
                    <a:pos x="T4" y="T5"/>
                  </a:cxn>
                  <a:cxn ang="T13">
                    <a:pos x="T6" y="T7"/>
                  </a:cxn>
                  <a:cxn ang="T14">
                    <a:pos x="T8" y="T9"/>
                  </a:cxn>
                </a:cxnLst>
                <a:rect l="T15" t="T16" r="T17" b="T18"/>
                <a:pathLst>
                  <a:path w="1186" h="727">
                    <a:moveTo>
                      <a:pt x="346" y="0"/>
                    </a:moveTo>
                    <a:lnTo>
                      <a:pt x="0" y="122"/>
                    </a:lnTo>
                    <a:lnTo>
                      <a:pt x="840" y="727"/>
                    </a:lnTo>
                    <a:lnTo>
                      <a:pt x="1186" y="605"/>
                    </a:lnTo>
                    <a:lnTo>
                      <a:pt x="346" y="0"/>
                    </a:lnTo>
                    <a:close/>
                  </a:path>
                </a:pathLst>
              </a:custGeom>
              <a:solidFill>
                <a:srgbClr val="DDDD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61449" name="Group 12"/>
            <p:cNvGrpSpPr>
              <a:grpSpLocks/>
            </p:cNvGrpSpPr>
            <p:nvPr/>
          </p:nvGrpSpPr>
          <p:grpSpPr bwMode="auto">
            <a:xfrm>
              <a:off x="6057" y="2023"/>
              <a:ext cx="1185" cy="727"/>
              <a:chOff x="6057" y="2023"/>
              <a:chExt cx="1185" cy="727"/>
            </a:xfrm>
          </p:grpSpPr>
          <p:sp>
            <p:nvSpPr>
              <p:cNvPr id="61467" name="Freeform 11"/>
              <p:cNvSpPr>
                <a:spLocks/>
              </p:cNvSpPr>
              <p:nvPr/>
            </p:nvSpPr>
            <p:spPr bwMode="auto">
              <a:xfrm>
                <a:off x="6057" y="2023"/>
                <a:ext cx="1185" cy="727"/>
              </a:xfrm>
              <a:custGeom>
                <a:avLst/>
                <a:gdLst>
                  <a:gd name="T0" fmla="*/ 346 w 1185"/>
                  <a:gd name="T1" fmla="*/ 0 h 727"/>
                  <a:gd name="T2" fmla="*/ 0 w 1185"/>
                  <a:gd name="T3" fmla="*/ 122 h 727"/>
                  <a:gd name="T4" fmla="*/ 839 w 1185"/>
                  <a:gd name="T5" fmla="*/ 727 h 727"/>
                  <a:gd name="T6" fmla="*/ 1185 w 1185"/>
                  <a:gd name="T7" fmla="*/ 605 h 727"/>
                  <a:gd name="T8" fmla="*/ 346 w 1185"/>
                  <a:gd name="T9" fmla="*/ 0 h 727"/>
                  <a:gd name="T10" fmla="*/ 0 60000 65536"/>
                  <a:gd name="T11" fmla="*/ 0 60000 65536"/>
                  <a:gd name="T12" fmla="*/ 0 60000 65536"/>
                  <a:gd name="T13" fmla="*/ 0 60000 65536"/>
                  <a:gd name="T14" fmla="*/ 0 60000 65536"/>
                  <a:gd name="T15" fmla="*/ 0 w 1185"/>
                  <a:gd name="T16" fmla="*/ 0 h 727"/>
                  <a:gd name="T17" fmla="*/ 1185 w 1185"/>
                  <a:gd name="T18" fmla="*/ 727 h 727"/>
                </a:gdLst>
                <a:ahLst/>
                <a:cxnLst>
                  <a:cxn ang="T10">
                    <a:pos x="T0" y="T1"/>
                  </a:cxn>
                  <a:cxn ang="T11">
                    <a:pos x="T2" y="T3"/>
                  </a:cxn>
                  <a:cxn ang="T12">
                    <a:pos x="T4" y="T5"/>
                  </a:cxn>
                  <a:cxn ang="T13">
                    <a:pos x="T6" y="T7"/>
                  </a:cxn>
                  <a:cxn ang="T14">
                    <a:pos x="T8" y="T9"/>
                  </a:cxn>
                </a:cxnLst>
                <a:rect l="T15" t="T16" r="T17" b="T18"/>
                <a:pathLst>
                  <a:path w="1185" h="727">
                    <a:moveTo>
                      <a:pt x="346" y="0"/>
                    </a:moveTo>
                    <a:lnTo>
                      <a:pt x="0" y="122"/>
                    </a:lnTo>
                    <a:lnTo>
                      <a:pt x="839" y="727"/>
                    </a:lnTo>
                    <a:lnTo>
                      <a:pt x="1185" y="605"/>
                    </a:lnTo>
                    <a:lnTo>
                      <a:pt x="346" y="0"/>
                    </a:lnTo>
                    <a:close/>
                  </a:path>
                </a:pathLst>
              </a:custGeom>
              <a:noFill/>
              <a:ln w="952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1468" name="Freeform 10"/>
              <p:cNvSpPr>
                <a:spLocks/>
              </p:cNvSpPr>
              <p:nvPr/>
            </p:nvSpPr>
            <p:spPr bwMode="auto">
              <a:xfrm>
                <a:off x="6057" y="2023"/>
                <a:ext cx="1185" cy="727"/>
              </a:xfrm>
              <a:custGeom>
                <a:avLst/>
                <a:gdLst>
                  <a:gd name="T0" fmla="*/ 346 w 1185"/>
                  <a:gd name="T1" fmla="*/ 0 h 727"/>
                  <a:gd name="T2" fmla="*/ 0 w 1185"/>
                  <a:gd name="T3" fmla="*/ 122 h 727"/>
                  <a:gd name="T4" fmla="*/ 839 w 1185"/>
                  <a:gd name="T5" fmla="*/ 727 h 727"/>
                  <a:gd name="T6" fmla="*/ 1185 w 1185"/>
                  <a:gd name="T7" fmla="*/ 605 h 727"/>
                  <a:gd name="T8" fmla="*/ 346 w 1185"/>
                  <a:gd name="T9" fmla="*/ 0 h 727"/>
                  <a:gd name="T10" fmla="*/ 0 60000 65536"/>
                  <a:gd name="T11" fmla="*/ 0 60000 65536"/>
                  <a:gd name="T12" fmla="*/ 0 60000 65536"/>
                  <a:gd name="T13" fmla="*/ 0 60000 65536"/>
                  <a:gd name="T14" fmla="*/ 0 60000 65536"/>
                  <a:gd name="T15" fmla="*/ 0 w 1185"/>
                  <a:gd name="T16" fmla="*/ 0 h 727"/>
                  <a:gd name="T17" fmla="*/ 1185 w 1185"/>
                  <a:gd name="T18" fmla="*/ 727 h 727"/>
                </a:gdLst>
                <a:ahLst/>
                <a:cxnLst>
                  <a:cxn ang="T10">
                    <a:pos x="T0" y="T1"/>
                  </a:cxn>
                  <a:cxn ang="T11">
                    <a:pos x="T2" y="T3"/>
                  </a:cxn>
                  <a:cxn ang="T12">
                    <a:pos x="T4" y="T5"/>
                  </a:cxn>
                  <a:cxn ang="T13">
                    <a:pos x="T6" y="T7"/>
                  </a:cxn>
                  <a:cxn ang="T14">
                    <a:pos x="T8" y="T9"/>
                  </a:cxn>
                </a:cxnLst>
                <a:rect l="T15" t="T16" r="T17" b="T18"/>
                <a:pathLst>
                  <a:path w="1185" h="727">
                    <a:moveTo>
                      <a:pt x="346" y="0"/>
                    </a:moveTo>
                    <a:lnTo>
                      <a:pt x="0" y="122"/>
                    </a:lnTo>
                    <a:lnTo>
                      <a:pt x="839" y="727"/>
                    </a:lnTo>
                    <a:lnTo>
                      <a:pt x="1185" y="605"/>
                    </a:lnTo>
                    <a:lnTo>
                      <a:pt x="346" y="0"/>
                    </a:lnTo>
                    <a:close/>
                  </a:path>
                </a:pathLst>
              </a:custGeom>
              <a:solidFill>
                <a:srgbClr val="DDDD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61450" name="Freeform 14"/>
            <p:cNvSpPr>
              <a:spLocks/>
            </p:cNvSpPr>
            <p:nvPr/>
          </p:nvSpPr>
          <p:spPr bwMode="auto">
            <a:xfrm>
              <a:off x="7042" y="3164"/>
              <a:ext cx="394" cy="306"/>
            </a:xfrm>
            <a:custGeom>
              <a:avLst/>
              <a:gdLst>
                <a:gd name="T0" fmla="*/ 251 w 394"/>
                <a:gd name="T1" fmla="*/ 46 h 306"/>
                <a:gd name="T2" fmla="*/ 30 w 394"/>
                <a:gd name="T3" fmla="*/ 69 h 306"/>
                <a:gd name="T4" fmla="*/ 144 w 394"/>
                <a:gd name="T5" fmla="*/ 260 h 306"/>
                <a:gd name="T6" fmla="*/ 364 w 394"/>
                <a:gd name="T7" fmla="*/ 236 h 306"/>
                <a:gd name="T8" fmla="*/ 251 w 394"/>
                <a:gd name="T9" fmla="*/ 46 h 306"/>
                <a:gd name="T10" fmla="*/ 0 60000 65536"/>
                <a:gd name="T11" fmla="*/ 0 60000 65536"/>
                <a:gd name="T12" fmla="*/ 0 60000 65536"/>
                <a:gd name="T13" fmla="*/ 0 60000 65536"/>
                <a:gd name="T14" fmla="*/ 0 60000 65536"/>
                <a:gd name="T15" fmla="*/ 0 w 394"/>
                <a:gd name="T16" fmla="*/ 0 h 306"/>
                <a:gd name="T17" fmla="*/ 394 w 394"/>
                <a:gd name="T18" fmla="*/ 306 h 306"/>
              </a:gdLst>
              <a:ahLst/>
              <a:cxnLst>
                <a:cxn ang="T10">
                  <a:pos x="T0" y="T1"/>
                </a:cxn>
                <a:cxn ang="T11">
                  <a:pos x="T2" y="T3"/>
                </a:cxn>
                <a:cxn ang="T12">
                  <a:pos x="T4" y="T5"/>
                </a:cxn>
                <a:cxn ang="T13">
                  <a:pos x="T6" y="T7"/>
                </a:cxn>
                <a:cxn ang="T14">
                  <a:pos x="T8" y="T9"/>
                </a:cxn>
              </a:cxnLst>
              <a:rect l="T15" t="T16" r="T17" b="T18"/>
              <a:pathLst>
                <a:path w="394" h="306">
                  <a:moveTo>
                    <a:pt x="251" y="46"/>
                  </a:moveTo>
                  <a:cubicBezTo>
                    <a:pt x="158" y="0"/>
                    <a:pt x="60" y="10"/>
                    <a:pt x="30" y="69"/>
                  </a:cubicBezTo>
                  <a:cubicBezTo>
                    <a:pt x="0" y="128"/>
                    <a:pt x="51" y="214"/>
                    <a:pt x="144" y="260"/>
                  </a:cubicBezTo>
                  <a:cubicBezTo>
                    <a:pt x="236" y="306"/>
                    <a:pt x="335" y="296"/>
                    <a:pt x="364" y="236"/>
                  </a:cubicBezTo>
                  <a:cubicBezTo>
                    <a:pt x="394" y="177"/>
                    <a:pt x="343" y="92"/>
                    <a:pt x="251" y="46"/>
                  </a:cubicBezTo>
                </a:path>
              </a:pathLst>
            </a:custGeom>
            <a:solidFill>
              <a:srgbClr val="DDDDDD"/>
            </a:solidFill>
            <a:ln w="9525" cap="rnd">
              <a:solidFill>
                <a:srgbClr val="000000"/>
              </a:solidFill>
              <a:prstDash val="solid"/>
              <a:round/>
              <a:headEnd/>
              <a:tailEnd/>
            </a:ln>
          </p:spPr>
          <p:txBody>
            <a:bodyPr/>
            <a:lstStyle/>
            <a:p>
              <a:endParaRPr lang="en-US"/>
            </a:p>
          </p:txBody>
        </p:sp>
        <p:sp>
          <p:nvSpPr>
            <p:cNvPr id="61451" name="Freeform 15"/>
            <p:cNvSpPr>
              <a:spLocks/>
            </p:cNvSpPr>
            <p:nvPr/>
          </p:nvSpPr>
          <p:spPr bwMode="auto">
            <a:xfrm>
              <a:off x="7071" y="2484"/>
              <a:ext cx="710" cy="919"/>
            </a:xfrm>
            <a:custGeom>
              <a:avLst/>
              <a:gdLst>
                <a:gd name="T0" fmla="*/ 375 w 710"/>
                <a:gd name="T1" fmla="*/ 0 h 919"/>
                <a:gd name="T2" fmla="*/ 0 w 710"/>
                <a:gd name="T3" fmla="*/ 752 h 919"/>
                <a:gd name="T4" fmla="*/ 334 w 710"/>
                <a:gd name="T5" fmla="*/ 919 h 919"/>
                <a:gd name="T6" fmla="*/ 710 w 710"/>
                <a:gd name="T7" fmla="*/ 167 h 919"/>
                <a:gd name="T8" fmla="*/ 375 w 710"/>
                <a:gd name="T9" fmla="*/ 0 h 919"/>
                <a:gd name="T10" fmla="*/ 0 60000 65536"/>
                <a:gd name="T11" fmla="*/ 0 60000 65536"/>
                <a:gd name="T12" fmla="*/ 0 60000 65536"/>
                <a:gd name="T13" fmla="*/ 0 60000 65536"/>
                <a:gd name="T14" fmla="*/ 0 60000 65536"/>
                <a:gd name="T15" fmla="*/ 0 w 710"/>
                <a:gd name="T16" fmla="*/ 0 h 919"/>
                <a:gd name="T17" fmla="*/ 710 w 710"/>
                <a:gd name="T18" fmla="*/ 919 h 919"/>
              </a:gdLst>
              <a:ahLst/>
              <a:cxnLst>
                <a:cxn ang="T10">
                  <a:pos x="T0" y="T1"/>
                </a:cxn>
                <a:cxn ang="T11">
                  <a:pos x="T2" y="T3"/>
                </a:cxn>
                <a:cxn ang="T12">
                  <a:pos x="T4" y="T5"/>
                </a:cxn>
                <a:cxn ang="T13">
                  <a:pos x="T6" y="T7"/>
                </a:cxn>
                <a:cxn ang="T14">
                  <a:pos x="T8" y="T9"/>
                </a:cxn>
              </a:cxnLst>
              <a:rect l="T15" t="T16" r="T17" b="T18"/>
              <a:pathLst>
                <a:path w="710" h="919">
                  <a:moveTo>
                    <a:pt x="375" y="0"/>
                  </a:moveTo>
                  <a:lnTo>
                    <a:pt x="0" y="752"/>
                  </a:lnTo>
                  <a:lnTo>
                    <a:pt x="334" y="919"/>
                  </a:lnTo>
                  <a:lnTo>
                    <a:pt x="710" y="167"/>
                  </a:lnTo>
                  <a:lnTo>
                    <a:pt x="375" y="0"/>
                  </a:lnTo>
                  <a:close/>
                </a:path>
              </a:pathLst>
            </a:custGeom>
            <a:solidFill>
              <a:srgbClr val="DDDD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452" name="Freeform 16"/>
            <p:cNvSpPr>
              <a:spLocks/>
            </p:cNvSpPr>
            <p:nvPr/>
          </p:nvSpPr>
          <p:spPr bwMode="auto">
            <a:xfrm>
              <a:off x="7428" y="2393"/>
              <a:ext cx="394" cy="306"/>
            </a:xfrm>
            <a:custGeom>
              <a:avLst/>
              <a:gdLst>
                <a:gd name="T0" fmla="*/ 251 w 394"/>
                <a:gd name="T1" fmla="*/ 46 h 306"/>
                <a:gd name="T2" fmla="*/ 30 w 394"/>
                <a:gd name="T3" fmla="*/ 70 h 306"/>
                <a:gd name="T4" fmla="*/ 144 w 394"/>
                <a:gd name="T5" fmla="*/ 260 h 306"/>
                <a:gd name="T6" fmla="*/ 364 w 394"/>
                <a:gd name="T7" fmla="*/ 237 h 306"/>
                <a:gd name="T8" fmla="*/ 251 w 394"/>
                <a:gd name="T9" fmla="*/ 46 h 306"/>
                <a:gd name="T10" fmla="*/ 0 60000 65536"/>
                <a:gd name="T11" fmla="*/ 0 60000 65536"/>
                <a:gd name="T12" fmla="*/ 0 60000 65536"/>
                <a:gd name="T13" fmla="*/ 0 60000 65536"/>
                <a:gd name="T14" fmla="*/ 0 60000 65536"/>
                <a:gd name="T15" fmla="*/ 0 w 394"/>
                <a:gd name="T16" fmla="*/ 0 h 306"/>
                <a:gd name="T17" fmla="*/ 394 w 394"/>
                <a:gd name="T18" fmla="*/ 306 h 306"/>
              </a:gdLst>
              <a:ahLst/>
              <a:cxnLst>
                <a:cxn ang="T10">
                  <a:pos x="T0" y="T1"/>
                </a:cxn>
                <a:cxn ang="T11">
                  <a:pos x="T2" y="T3"/>
                </a:cxn>
                <a:cxn ang="T12">
                  <a:pos x="T4" y="T5"/>
                </a:cxn>
                <a:cxn ang="T13">
                  <a:pos x="T6" y="T7"/>
                </a:cxn>
                <a:cxn ang="T14">
                  <a:pos x="T8" y="T9"/>
                </a:cxn>
              </a:cxnLst>
              <a:rect l="T15" t="T16" r="T17" b="T18"/>
              <a:pathLst>
                <a:path w="394" h="306">
                  <a:moveTo>
                    <a:pt x="251" y="46"/>
                  </a:moveTo>
                  <a:cubicBezTo>
                    <a:pt x="158" y="0"/>
                    <a:pt x="59" y="10"/>
                    <a:pt x="30" y="70"/>
                  </a:cubicBezTo>
                  <a:cubicBezTo>
                    <a:pt x="0" y="129"/>
                    <a:pt x="51" y="214"/>
                    <a:pt x="144" y="260"/>
                  </a:cubicBezTo>
                  <a:cubicBezTo>
                    <a:pt x="236" y="306"/>
                    <a:pt x="335" y="296"/>
                    <a:pt x="364" y="237"/>
                  </a:cubicBezTo>
                  <a:cubicBezTo>
                    <a:pt x="394" y="178"/>
                    <a:pt x="343" y="92"/>
                    <a:pt x="251" y="46"/>
                  </a:cubicBezTo>
                </a:path>
              </a:pathLst>
            </a:custGeom>
            <a:solidFill>
              <a:schemeClr val="bg2"/>
            </a:solidFill>
            <a:ln w="9525" cap="rnd">
              <a:solidFill>
                <a:srgbClr val="DDDDDD"/>
              </a:solidFill>
              <a:prstDash val="solid"/>
              <a:round/>
              <a:headEnd/>
              <a:tailEnd/>
            </a:ln>
          </p:spPr>
          <p:txBody>
            <a:bodyPr/>
            <a:lstStyle/>
            <a:p>
              <a:endParaRPr lang="en-US"/>
            </a:p>
          </p:txBody>
        </p:sp>
        <p:sp>
          <p:nvSpPr>
            <p:cNvPr id="61453" name="Line 17"/>
            <p:cNvSpPr>
              <a:spLocks noChangeShapeType="1"/>
            </p:cNvSpPr>
            <p:nvPr/>
          </p:nvSpPr>
          <p:spPr bwMode="auto">
            <a:xfrm flipH="1">
              <a:off x="7073" y="2463"/>
              <a:ext cx="384" cy="768"/>
            </a:xfrm>
            <a:prstGeom prst="line">
              <a:avLst/>
            </a:prstGeom>
            <a:noFill/>
            <a:ln w="952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1454" name="Line 18"/>
            <p:cNvSpPr>
              <a:spLocks noChangeShapeType="1"/>
            </p:cNvSpPr>
            <p:nvPr/>
          </p:nvSpPr>
          <p:spPr bwMode="auto">
            <a:xfrm flipH="1">
              <a:off x="7403" y="2621"/>
              <a:ext cx="392" cy="784"/>
            </a:xfrm>
            <a:prstGeom prst="line">
              <a:avLst/>
            </a:prstGeom>
            <a:noFill/>
            <a:ln w="952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1455" name="Line 19"/>
            <p:cNvSpPr>
              <a:spLocks noChangeShapeType="1"/>
            </p:cNvSpPr>
            <p:nvPr/>
          </p:nvSpPr>
          <p:spPr bwMode="auto">
            <a:xfrm flipH="1" flipV="1">
              <a:off x="7535" y="3007"/>
              <a:ext cx="246" cy="177"/>
            </a:xfrm>
            <a:prstGeom prst="line">
              <a:avLst/>
            </a:prstGeom>
            <a:noFill/>
            <a:ln w="571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1456" name="Rectangle 20"/>
            <p:cNvSpPr>
              <a:spLocks noChangeArrowheads="1"/>
            </p:cNvSpPr>
            <p:nvPr/>
          </p:nvSpPr>
          <p:spPr bwMode="auto">
            <a:xfrm>
              <a:off x="8620" y="3804"/>
              <a:ext cx="137"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en-US" sz="1800">
                  <a:solidFill>
                    <a:schemeClr val="tx2"/>
                  </a:solidFill>
                  <a:latin typeface="Arial" panose="020B0604020202020204" pitchFamily="34" charset="0"/>
                </a:rPr>
                <a:t>W</a:t>
              </a:r>
              <a:endParaRPr lang="en-US" altLang="en-US" sz="2400">
                <a:solidFill>
                  <a:schemeClr val="tx2"/>
                </a:solidFill>
              </a:endParaRPr>
            </a:p>
          </p:txBody>
        </p:sp>
        <p:sp>
          <p:nvSpPr>
            <p:cNvPr id="61457" name="Rectangle 21"/>
            <p:cNvSpPr>
              <a:spLocks noChangeArrowheads="1"/>
            </p:cNvSpPr>
            <p:nvPr/>
          </p:nvSpPr>
          <p:spPr bwMode="auto">
            <a:xfrm>
              <a:off x="8358" y="3265"/>
              <a:ext cx="81"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en-US" sz="1800">
                  <a:solidFill>
                    <a:schemeClr val="tx2"/>
                  </a:solidFill>
                  <a:latin typeface="Arial" panose="020B0604020202020204" pitchFamily="34" charset="0"/>
                </a:rPr>
                <a:t>L</a:t>
              </a:r>
              <a:endParaRPr lang="en-US" altLang="en-US" sz="2400">
                <a:solidFill>
                  <a:schemeClr val="tx2"/>
                </a:solidFill>
              </a:endParaRPr>
            </a:p>
          </p:txBody>
        </p:sp>
        <p:sp>
          <p:nvSpPr>
            <p:cNvPr id="61458" name="Freeform 22"/>
            <p:cNvSpPr>
              <a:spLocks noEditPoints="1"/>
            </p:cNvSpPr>
            <p:nvPr/>
          </p:nvSpPr>
          <p:spPr bwMode="auto">
            <a:xfrm>
              <a:off x="7240" y="2531"/>
              <a:ext cx="390" cy="772"/>
            </a:xfrm>
            <a:custGeom>
              <a:avLst/>
              <a:gdLst>
                <a:gd name="T0" fmla="*/ 0 w 3254"/>
                <a:gd name="T1" fmla="*/ 0 h 6452"/>
                <a:gd name="T2" fmla="*/ 0 w 3254"/>
                <a:gd name="T3" fmla="*/ 0 h 6452"/>
                <a:gd name="T4" fmla="*/ 0 w 3254"/>
                <a:gd name="T5" fmla="*/ 0 h 6452"/>
                <a:gd name="T6" fmla="*/ 0 w 3254"/>
                <a:gd name="T7" fmla="*/ 0 h 6452"/>
                <a:gd name="T8" fmla="*/ 0 w 3254"/>
                <a:gd name="T9" fmla="*/ 0 h 6452"/>
                <a:gd name="T10" fmla="*/ 0 w 3254"/>
                <a:gd name="T11" fmla="*/ 0 h 6452"/>
                <a:gd name="T12" fmla="*/ 0 w 3254"/>
                <a:gd name="T13" fmla="*/ 0 h 6452"/>
                <a:gd name="T14" fmla="*/ 0 w 3254"/>
                <a:gd name="T15" fmla="*/ 0 h 6452"/>
                <a:gd name="T16" fmla="*/ 0 w 3254"/>
                <a:gd name="T17" fmla="*/ 0 h 6452"/>
                <a:gd name="T18" fmla="*/ 0 w 3254"/>
                <a:gd name="T19" fmla="*/ 0 h 6452"/>
                <a:gd name="T20" fmla="*/ 0 w 3254"/>
                <a:gd name="T21" fmla="*/ 0 h 6452"/>
                <a:gd name="T22" fmla="*/ 0 w 3254"/>
                <a:gd name="T23" fmla="*/ 0 h 6452"/>
                <a:gd name="T24" fmla="*/ 0 w 3254"/>
                <a:gd name="T25" fmla="*/ 0 h 6452"/>
                <a:gd name="T26" fmla="*/ 0 w 3254"/>
                <a:gd name="T27" fmla="*/ 0 h 6452"/>
                <a:gd name="T28" fmla="*/ 0 w 3254"/>
                <a:gd name="T29" fmla="*/ 0 h 6452"/>
                <a:gd name="T30" fmla="*/ 0 w 3254"/>
                <a:gd name="T31" fmla="*/ 0 h 6452"/>
                <a:gd name="T32" fmla="*/ 0 w 3254"/>
                <a:gd name="T33" fmla="*/ 0 h 6452"/>
                <a:gd name="T34" fmla="*/ 0 w 3254"/>
                <a:gd name="T35" fmla="*/ 0 h 6452"/>
                <a:gd name="T36" fmla="*/ 0 w 3254"/>
                <a:gd name="T37" fmla="*/ 0 h 6452"/>
                <a:gd name="T38" fmla="*/ 0 w 3254"/>
                <a:gd name="T39" fmla="*/ 0 h 6452"/>
                <a:gd name="T40" fmla="*/ 0 w 3254"/>
                <a:gd name="T41" fmla="*/ 0 h 6452"/>
                <a:gd name="T42" fmla="*/ 0 w 3254"/>
                <a:gd name="T43" fmla="*/ 0 h 6452"/>
                <a:gd name="T44" fmla="*/ 0 w 3254"/>
                <a:gd name="T45" fmla="*/ 0 h 6452"/>
                <a:gd name="T46" fmla="*/ 0 w 3254"/>
                <a:gd name="T47" fmla="*/ 0 h 6452"/>
                <a:gd name="T48" fmla="*/ 0 w 3254"/>
                <a:gd name="T49" fmla="*/ 0 h 6452"/>
                <a:gd name="T50" fmla="*/ 0 w 3254"/>
                <a:gd name="T51" fmla="*/ 0 h 6452"/>
                <a:gd name="T52" fmla="*/ 0 w 3254"/>
                <a:gd name="T53" fmla="*/ 0 h 6452"/>
                <a:gd name="T54" fmla="*/ 0 w 3254"/>
                <a:gd name="T55" fmla="*/ 0 h 6452"/>
                <a:gd name="T56" fmla="*/ 0 w 3254"/>
                <a:gd name="T57" fmla="*/ 0 h 6452"/>
                <a:gd name="T58" fmla="*/ 0 w 3254"/>
                <a:gd name="T59" fmla="*/ 0 h 6452"/>
                <a:gd name="T60" fmla="*/ 0 w 3254"/>
                <a:gd name="T61" fmla="*/ 0 h 6452"/>
                <a:gd name="T62" fmla="*/ 0 w 3254"/>
                <a:gd name="T63" fmla="*/ 0 h 6452"/>
                <a:gd name="T64" fmla="*/ 0 w 3254"/>
                <a:gd name="T65" fmla="*/ 0 h 6452"/>
                <a:gd name="T66" fmla="*/ 0 w 3254"/>
                <a:gd name="T67" fmla="*/ 0 h 6452"/>
                <a:gd name="T68" fmla="*/ 0 w 3254"/>
                <a:gd name="T69" fmla="*/ 0 h 6452"/>
                <a:gd name="T70" fmla="*/ 0 w 3254"/>
                <a:gd name="T71" fmla="*/ 0 h 6452"/>
                <a:gd name="T72" fmla="*/ 0 w 3254"/>
                <a:gd name="T73" fmla="*/ 0 h 6452"/>
                <a:gd name="T74" fmla="*/ 0 w 3254"/>
                <a:gd name="T75" fmla="*/ 0 h 6452"/>
                <a:gd name="T76" fmla="*/ 0 w 3254"/>
                <a:gd name="T77" fmla="*/ 0 h 6452"/>
                <a:gd name="T78" fmla="*/ 0 w 3254"/>
                <a:gd name="T79" fmla="*/ 0 h 6452"/>
                <a:gd name="T80" fmla="*/ 0 w 3254"/>
                <a:gd name="T81" fmla="*/ 0 h 6452"/>
                <a:gd name="T82" fmla="*/ 0 w 3254"/>
                <a:gd name="T83" fmla="*/ 0 h 6452"/>
                <a:gd name="T84" fmla="*/ 0 w 3254"/>
                <a:gd name="T85" fmla="*/ 0 h 6452"/>
                <a:gd name="T86" fmla="*/ 0 w 3254"/>
                <a:gd name="T87" fmla="*/ 0 h 6452"/>
                <a:gd name="T88" fmla="*/ 0 w 3254"/>
                <a:gd name="T89" fmla="*/ 0 h 6452"/>
                <a:gd name="T90" fmla="*/ 0 w 3254"/>
                <a:gd name="T91" fmla="*/ 0 h 6452"/>
                <a:gd name="T92" fmla="*/ 0 w 3254"/>
                <a:gd name="T93" fmla="*/ 0 h 6452"/>
                <a:gd name="T94" fmla="*/ 0 w 3254"/>
                <a:gd name="T95" fmla="*/ 0 h 6452"/>
                <a:gd name="T96" fmla="*/ 0 w 3254"/>
                <a:gd name="T97" fmla="*/ 0 h 645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3254"/>
                <a:gd name="T148" fmla="*/ 0 h 6452"/>
                <a:gd name="T149" fmla="*/ 3254 w 3254"/>
                <a:gd name="T150" fmla="*/ 6452 h 6452"/>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3254" h="6452">
                  <a:moveTo>
                    <a:pt x="3248" y="40"/>
                  </a:moveTo>
                  <a:lnTo>
                    <a:pt x="3181" y="174"/>
                  </a:lnTo>
                  <a:cubicBezTo>
                    <a:pt x="3175" y="186"/>
                    <a:pt x="3160" y="191"/>
                    <a:pt x="3147" y="185"/>
                  </a:cubicBezTo>
                  <a:cubicBezTo>
                    <a:pt x="3135" y="179"/>
                    <a:pt x="3130" y="164"/>
                    <a:pt x="3136" y="151"/>
                  </a:cubicBezTo>
                  <a:lnTo>
                    <a:pt x="3203" y="17"/>
                  </a:lnTo>
                  <a:cubicBezTo>
                    <a:pt x="3210" y="5"/>
                    <a:pt x="3225" y="0"/>
                    <a:pt x="3237" y="6"/>
                  </a:cubicBezTo>
                  <a:cubicBezTo>
                    <a:pt x="3249" y="12"/>
                    <a:pt x="3254" y="27"/>
                    <a:pt x="3248" y="40"/>
                  </a:cubicBezTo>
                  <a:close/>
                  <a:moveTo>
                    <a:pt x="3092" y="353"/>
                  </a:moveTo>
                  <a:lnTo>
                    <a:pt x="3024" y="487"/>
                  </a:lnTo>
                  <a:cubicBezTo>
                    <a:pt x="3018" y="499"/>
                    <a:pt x="3003" y="504"/>
                    <a:pt x="2991" y="498"/>
                  </a:cubicBezTo>
                  <a:cubicBezTo>
                    <a:pt x="2979" y="492"/>
                    <a:pt x="2974" y="477"/>
                    <a:pt x="2980" y="464"/>
                  </a:cubicBezTo>
                  <a:lnTo>
                    <a:pt x="3047" y="330"/>
                  </a:lnTo>
                  <a:cubicBezTo>
                    <a:pt x="3053" y="318"/>
                    <a:pt x="3068" y="313"/>
                    <a:pt x="3080" y="319"/>
                  </a:cubicBezTo>
                  <a:cubicBezTo>
                    <a:pt x="3093" y="325"/>
                    <a:pt x="3098" y="340"/>
                    <a:pt x="3092" y="353"/>
                  </a:cubicBezTo>
                  <a:close/>
                  <a:moveTo>
                    <a:pt x="2935" y="666"/>
                  </a:moveTo>
                  <a:lnTo>
                    <a:pt x="2868" y="800"/>
                  </a:lnTo>
                  <a:cubicBezTo>
                    <a:pt x="2862" y="812"/>
                    <a:pt x="2847" y="817"/>
                    <a:pt x="2834" y="811"/>
                  </a:cubicBezTo>
                  <a:cubicBezTo>
                    <a:pt x="2822" y="805"/>
                    <a:pt x="2817" y="790"/>
                    <a:pt x="2823" y="778"/>
                  </a:cubicBezTo>
                  <a:lnTo>
                    <a:pt x="2890" y="643"/>
                  </a:lnTo>
                  <a:cubicBezTo>
                    <a:pt x="2896" y="631"/>
                    <a:pt x="2912" y="626"/>
                    <a:pt x="2924" y="632"/>
                  </a:cubicBezTo>
                  <a:cubicBezTo>
                    <a:pt x="2936" y="638"/>
                    <a:pt x="2941" y="653"/>
                    <a:pt x="2935" y="666"/>
                  </a:cubicBezTo>
                  <a:close/>
                  <a:moveTo>
                    <a:pt x="2779" y="979"/>
                  </a:moveTo>
                  <a:lnTo>
                    <a:pt x="2711" y="1113"/>
                  </a:lnTo>
                  <a:cubicBezTo>
                    <a:pt x="2705" y="1125"/>
                    <a:pt x="2690" y="1130"/>
                    <a:pt x="2678" y="1124"/>
                  </a:cubicBezTo>
                  <a:cubicBezTo>
                    <a:pt x="2666" y="1118"/>
                    <a:pt x="2661" y="1103"/>
                    <a:pt x="2667" y="1091"/>
                  </a:cubicBezTo>
                  <a:lnTo>
                    <a:pt x="2734" y="956"/>
                  </a:lnTo>
                  <a:cubicBezTo>
                    <a:pt x="2740" y="944"/>
                    <a:pt x="2755" y="939"/>
                    <a:pt x="2767" y="945"/>
                  </a:cubicBezTo>
                  <a:cubicBezTo>
                    <a:pt x="2780" y="951"/>
                    <a:pt x="2785" y="966"/>
                    <a:pt x="2779" y="979"/>
                  </a:cubicBezTo>
                  <a:close/>
                  <a:moveTo>
                    <a:pt x="2622" y="1292"/>
                  </a:moveTo>
                  <a:lnTo>
                    <a:pt x="2555" y="1426"/>
                  </a:lnTo>
                  <a:cubicBezTo>
                    <a:pt x="2549" y="1438"/>
                    <a:pt x="2534" y="1443"/>
                    <a:pt x="2521" y="1437"/>
                  </a:cubicBezTo>
                  <a:cubicBezTo>
                    <a:pt x="2509" y="1431"/>
                    <a:pt x="2504" y="1416"/>
                    <a:pt x="2510" y="1404"/>
                  </a:cubicBezTo>
                  <a:lnTo>
                    <a:pt x="2577" y="1269"/>
                  </a:lnTo>
                  <a:cubicBezTo>
                    <a:pt x="2583" y="1257"/>
                    <a:pt x="2598" y="1252"/>
                    <a:pt x="2611" y="1258"/>
                  </a:cubicBezTo>
                  <a:cubicBezTo>
                    <a:pt x="2623" y="1264"/>
                    <a:pt x="2628" y="1279"/>
                    <a:pt x="2622" y="1292"/>
                  </a:cubicBezTo>
                  <a:close/>
                  <a:moveTo>
                    <a:pt x="2465" y="1605"/>
                  </a:moveTo>
                  <a:lnTo>
                    <a:pt x="2398" y="1739"/>
                  </a:lnTo>
                  <a:cubicBezTo>
                    <a:pt x="2392" y="1751"/>
                    <a:pt x="2377" y="1756"/>
                    <a:pt x="2365" y="1750"/>
                  </a:cubicBezTo>
                  <a:cubicBezTo>
                    <a:pt x="2352" y="1744"/>
                    <a:pt x="2347" y="1729"/>
                    <a:pt x="2354" y="1717"/>
                  </a:cubicBezTo>
                  <a:lnTo>
                    <a:pt x="2421" y="1583"/>
                  </a:lnTo>
                  <a:cubicBezTo>
                    <a:pt x="2427" y="1570"/>
                    <a:pt x="2442" y="1565"/>
                    <a:pt x="2454" y="1571"/>
                  </a:cubicBezTo>
                  <a:cubicBezTo>
                    <a:pt x="2467" y="1578"/>
                    <a:pt x="2472" y="1593"/>
                    <a:pt x="2465" y="1605"/>
                  </a:cubicBezTo>
                  <a:close/>
                  <a:moveTo>
                    <a:pt x="2309" y="1918"/>
                  </a:moveTo>
                  <a:lnTo>
                    <a:pt x="2242" y="2052"/>
                  </a:lnTo>
                  <a:cubicBezTo>
                    <a:pt x="2236" y="2064"/>
                    <a:pt x="2221" y="2069"/>
                    <a:pt x="2208" y="2063"/>
                  </a:cubicBezTo>
                  <a:cubicBezTo>
                    <a:pt x="2196" y="2057"/>
                    <a:pt x="2191" y="2042"/>
                    <a:pt x="2197" y="2030"/>
                  </a:cubicBezTo>
                  <a:lnTo>
                    <a:pt x="2264" y="1896"/>
                  </a:lnTo>
                  <a:cubicBezTo>
                    <a:pt x="2270" y="1883"/>
                    <a:pt x="2285" y="1878"/>
                    <a:pt x="2298" y="1884"/>
                  </a:cubicBezTo>
                  <a:cubicBezTo>
                    <a:pt x="2310" y="1891"/>
                    <a:pt x="2315" y="1906"/>
                    <a:pt x="2309" y="1918"/>
                  </a:cubicBezTo>
                  <a:close/>
                  <a:moveTo>
                    <a:pt x="2152" y="2231"/>
                  </a:moveTo>
                  <a:lnTo>
                    <a:pt x="2085" y="2365"/>
                  </a:lnTo>
                  <a:cubicBezTo>
                    <a:pt x="2079" y="2377"/>
                    <a:pt x="2064" y="2383"/>
                    <a:pt x="2052" y="2376"/>
                  </a:cubicBezTo>
                  <a:cubicBezTo>
                    <a:pt x="2039" y="2370"/>
                    <a:pt x="2034" y="2355"/>
                    <a:pt x="2041" y="2343"/>
                  </a:cubicBezTo>
                  <a:lnTo>
                    <a:pt x="2108" y="2209"/>
                  </a:lnTo>
                  <a:cubicBezTo>
                    <a:pt x="2114" y="2196"/>
                    <a:pt x="2129" y="2191"/>
                    <a:pt x="2141" y="2197"/>
                  </a:cubicBezTo>
                  <a:cubicBezTo>
                    <a:pt x="2154" y="2204"/>
                    <a:pt x="2159" y="2219"/>
                    <a:pt x="2152" y="2231"/>
                  </a:cubicBezTo>
                  <a:close/>
                  <a:moveTo>
                    <a:pt x="1996" y="2544"/>
                  </a:moveTo>
                  <a:lnTo>
                    <a:pt x="1929" y="2678"/>
                  </a:lnTo>
                  <a:cubicBezTo>
                    <a:pt x="1923" y="2691"/>
                    <a:pt x="1908" y="2696"/>
                    <a:pt x="1895" y="2689"/>
                  </a:cubicBezTo>
                  <a:cubicBezTo>
                    <a:pt x="1883" y="2683"/>
                    <a:pt x="1878" y="2668"/>
                    <a:pt x="1884" y="2656"/>
                  </a:cubicBezTo>
                  <a:lnTo>
                    <a:pt x="1951" y="2522"/>
                  </a:lnTo>
                  <a:cubicBezTo>
                    <a:pt x="1957" y="2509"/>
                    <a:pt x="1972" y="2504"/>
                    <a:pt x="1985" y="2510"/>
                  </a:cubicBezTo>
                  <a:cubicBezTo>
                    <a:pt x="1997" y="2517"/>
                    <a:pt x="2002" y="2532"/>
                    <a:pt x="1996" y="2544"/>
                  </a:cubicBezTo>
                  <a:close/>
                  <a:moveTo>
                    <a:pt x="1839" y="2857"/>
                  </a:moveTo>
                  <a:lnTo>
                    <a:pt x="1772" y="2991"/>
                  </a:lnTo>
                  <a:cubicBezTo>
                    <a:pt x="1766" y="3004"/>
                    <a:pt x="1751" y="3009"/>
                    <a:pt x="1739" y="3002"/>
                  </a:cubicBezTo>
                  <a:cubicBezTo>
                    <a:pt x="1726" y="2996"/>
                    <a:pt x="1721" y="2981"/>
                    <a:pt x="1728" y="2969"/>
                  </a:cubicBezTo>
                  <a:lnTo>
                    <a:pt x="1795" y="2835"/>
                  </a:lnTo>
                  <a:cubicBezTo>
                    <a:pt x="1801" y="2822"/>
                    <a:pt x="1816" y="2817"/>
                    <a:pt x="1828" y="2824"/>
                  </a:cubicBezTo>
                  <a:cubicBezTo>
                    <a:pt x="1841" y="2830"/>
                    <a:pt x="1846" y="2845"/>
                    <a:pt x="1839" y="2857"/>
                  </a:cubicBezTo>
                  <a:close/>
                  <a:moveTo>
                    <a:pt x="1683" y="3170"/>
                  </a:moveTo>
                  <a:lnTo>
                    <a:pt x="1616" y="3304"/>
                  </a:lnTo>
                  <a:cubicBezTo>
                    <a:pt x="1610" y="3317"/>
                    <a:pt x="1595" y="3322"/>
                    <a:pt x="1582" y="3315"/>
                  </a:cubicBezTo>
                  <a:cubicBezTo>
                    <a:pt x="1570" y="3309"/>
                    <a:pt x="1565" y="3294"/>
                    <a:pt x="1571" y="3282"/>
                  </a:cubicBezTo>
                  <a:lnTo>
                    <a:pt x="1638" y="3148"/>
                  </a:lnTo>
                  <a:cubicBezTo>
                    <a:pt x="1644" y="3135"/>
                    <a:pt x="1659" y="3130"/>
                    <a:pt x="1672" y="3137"/>
                  </a:cubicBezTo>
                  <a:cubicBezTo>
                    <a:pt x="1684" y="3143"/>
                    <a:pt x="1689" y="3158"/>
                    <a:pt x="1683" y="3170"/>
                  </a:cubicBezTo>
                  <a:close/>
                  <a:moveTo>
                    <a:pt x="1526" y="3483"/>
                  </a:moveTo>
                  <a:lnTo>
                    <a:pt x="1459" y="3617"/>
                  </a:lnTo>
                  <a:cubicBezTo>
                    <a:pt x="1453" y="3630"/>
                    <a:pt x="1438" y="3635"/>
                    <a:pt x="1426" y="3629"/>
                  </a:cubicBezTo>
                  <a:cubicBezTo>
                    <a:pt x="1413" y="3622"/>
                    <a:pt x="1408" y="3607"/>
                    <a:pt x="1414" y="3595"/>
                  </a:cubicBezTo>
                  <a:lnTo>
                    <a:pt x="1482" y="3461"/>
                  </a:lnTo>
                  <a:cubicBezTo>
                    <a:pt x="1488" y="3448"/>
                    <a:pt x="1503" y="3443"/>
                    <a:pt x="1515" y="3450"/>
                  </a:cubicBezTo>
                  <a:cubicBezTo>
                    <a:pt x="1527" y="3456"/>
                    <a:pt x="1532" y="3471"/>
                    <a:pt x="1526" y="3483"/>
                  </a:cubicBezTo>
                  <a:close/>
                  <a:moveTo>
                    <a:pt x="1370" y="3796"/>
                  </a:moveTo>
                  <a:lnTo>
                    <a:pt x="1303" y="3930"/>
                  </a:lnTo>
                  <a:cubicBezTo>
                    <a:pt x="1297" y="3943"/>
                    <a:pt x="1282" y="3948"/>
                    <a:pt x="1269" y="3942"/>
                  </a:cubicBezTo>
                  <a:cubicBezTo>
                    <a:pt x="1257" y="3935"/>
                    <a:pt x="1252" y="3920"/>
                    <a:pt x="1258" y="3908"/>
                  </a:cubicBezTo>
                  <a:lnTo>
                    <a:pt x="1325" y="3774"/>
                  </a:lnTo>
                  <a:cubicBezTo>
                    <a:pt x="1331" y="3762"/>
                    <a:pt x="1346" y="3757"/>
                    <a:pt x="1359" y="3763"/>
                  </a:cubicBezTo>
                  <a:cubicBezTo>
                    <a:pt x="1371" y="3769"/>
                    <a:pt x="1376" y="3784"/>
                    <a:pt x="1370" y="3796"/>
                  </a:cubicBezTo>
                  <a:close/>
                  <a:moveTo>
                    <a:pt x="1213" y="4109"/>
                  </a:moveTo>
                  <a:lnTo>
                    <a:pt x="1146" y="4243"/>
                  </a:lnTo>
                  <a:cubicBezTo>
                    <a:pt x="1140" y="4256"/>
                    <a:pt x="1125" y="4261"/>
                    <a:pt x="1113" y="4255"/>
                  </a:cubicBezTo>
                  <a:cubicBezTo>
                    <a:pt x="1100" y="4248"/>
                    <a:pt x="1095" y="4233"/>
                    <a:pt x="1101" y="4221"/>
                  </a:cubicBezTo>
                  <a:lnTo>
                    <a:pt x="1169" y="4087"/>
                  </a:lnTo>
                  <a:cubicBezTo>
                    <a:pt x="1175" y="4075"/>
                    <a:pt x="1190" y="4070"/>
                    <a:pt x="1202" y="4076"/>
                  </a:cubicBezTo>
                  <a:cubicBezTo>
                    <a:pt x="1214" y="4082"/>
                    <a:pt x="1219" y="4097"/>
                    <a:pt x="1213" y="4109"/>
                  </a:cubicBezTo>
                  <a:close/>
                  <a:moveTo>
                    <a:pt x="1057" y="4422"/>
                  </a:moveTo>
                  <a:lnTo>
                    <a:pt x="990" y="4556"/>
                  </a:lnTo>
                  <a:cubicBezTo>
                    <a:pt x="983" y="4569"/>
                    <a:pt x="968" y="4574"/>
                    <a:pt x="956" y="4568"/>
                  </a:cubicBezTo>
                  <a:cubicBezTo>
                    <a:pt x="944" y="4562"/>
                    <a:pt x="939" y="4546"/>
                    <a:pt x="945" y="4534"/>
                  </a:cubicBezTo>
                  <a:lnTo>
                    <a:pt x="1012" y="4400"/>
                  </a:lnTo>
                  <a:cubicBezTo>
                    <a:pt x="1018" y="4388"/>
                    <a:pt x="1033" y="4383"/>
                    <a:pt x="1046" y="4389"/>
                  </a:cubicBezTo>
                  <a:cubicBezTo>
                    <a:pt x="1058" y="4395"/>
                    <a:pt x="1063" y="4410"/>
                    <a:pt x="1057" y="4422"/>
                  </a:cubicBezTo>
                  <a:close/>
                  <a:moveTo>
                    <a:pt x="900" y="4735"/>
                  </a:moveTo>
                  <a:lnTo>
                    <a:pt x="833" y="4870"/>
                  </a:lnTo>
                  <a:cubicBezTo>
                    <a:pt x="827" y="4882"/>
                    <a:pt x="812" y="4887"/>
                    <a:pt x="800" y="4881"/>
                  </a:cubicBezTo>
                  <a:cubicBezTo>
                    <a:pt x="787" y="4875"/>
                    <a:pt x="782" y="4860"/>
                    <a:pt x="788" y="4847"/>
                  </a:cubicBezTo>
                  <a:lnTo>
                    <a:pt x="855" y="4713"/>
                  </a:lnTo>
                  <a:cubicBezTo>
                    <a:pt x="862" y="4701"/>
                    <a:pt x="877" y="4696"/>
                    <a:pt x="889" y="4702"/>
                  </a:cubicBezTo>
                  <a:cubicBezTo>
                    <a:pt x="901" y="4708"/>
                    <a:pt x="906" y="4723"/>
                    <a:pt x="900" y="4735"/>
                  </a:cubicBezTo>
                  <a:close/>
                  <a:moveTo>
                    <a:pt x="744" y="5048"/>
                  </a:moveTo>
                  <a:lnTo>
                    <a:pt x="677" y="5183"/>
                  </a:lnTo>
                  <a:cubicBezTo>
                    <a:pt x="670" y="5195"/>
                    <a:pt x="655" y="5200"/>
                    <a:pt x="643" y="5194"/>
                  </a:cubicBezTo>
                  <a:cubicBezTo>
                    <a:pt x="631" y="5188"/>
                    <a:pt x="626" y="5173"/>
                    <a:pt x="632" y="5160"/>
                  </a:cubicBezTo>
                  <a:lnTo>
                    <a:pt x="699" y="5026"/>
                  </a:lnTo>
                  <a:cubicBezTo>
                    <a:pt x="705" y="5014"/>
                    <a:pt x="720" y="5009"/>
                    <a:pt x="732" y="5015"/>
                  </a:cubicBezTo>
                  <a:cubicBezTo>
                    <a:pt x="745" y="5021"/>
                    <a:pt x="750" y="5036"/>
                    <a:pt x="744" y="5048"/>
                  </a:cubicBezTo>
                  <a:close/>
                  <a:moveTo>
                    <a:pt x="587" y="5361"/>
                  </a:moveTo>
                  <a:lnTo>
                    <a:pt x="520" y="5496"/>
                  </a:lnTo>
                  <a:cubicBezTo>
                    <a:pt x="514" y="5508"/>
                    <a:pt x="499" y="5513"/>
                    <a:pt x="487" y="5507"/>
                  </a:cubicBezTo>
                  <a:cubicBezTo>
                    <a:pt x="474" y="5501"/>
                    <a:pt x="469" y="5486"/>
                    <a:pt x="475" y="5473"/>
                  </a:cubicBezTo>
                  <a:lnTo>
                    <a:pt x="542" y="5339"/>
                  </a:lnTo>
                  <a:cubicBezTo>
                    <a:pt x="549" y="5327"/>
                    <a:pt x="564" y="5322"/>
                    <a:pt x="576" y="5328"/>
                  </a:cubicBezTo>
                  <a:cubicBezTo>
                    <a:pt x="588" y="5334"/>
                    <a:pt x="593" y="5349"/>
                    <a:pt x="587" y="5361"/>
                  </a:cubicBezTo>
                  <a:close/>
                  <a:moveTo>
                    <a:pt x="431" y="5675"/>
                  </a:moveTo>
                  <a:lnTo>
                    <a:pt x="364" y="5809"/>
                  </a:lnTo>
                  <a:cubicBezTo>
                    <a:pt x="357" y="5821"/>
                    <a:pt x="342" y="5826"/>
                    <a:pt x="330" y="5820"/>
                  </a:cubicBezTo>
                  <a:cubicBezTo>
                    <a:pt x="318" y="5814"/>
                    <a:pt x="313" y="5799"/>
                    <a:pt x="319" y="5786"/>
                  </a:cubicBezTo>
                  <a:lnTo>
                    <a:pt x="386" y="5652"/>
                  </a:lnTo>
                  <a:cubicBezTo>
                    <a:pt x="392" y="5640"/>
                    <a:pt x="407" y="5635"/>
                    <a:pt x="419" y="5641"/>
                  </a:cubicBezTo>
                  <a:cubicBezTo>
                    <a:pt x="432" y="5647"/>
                    <a:pt x="437" y="5662"/>
                    <a:pt x="431" y="5675"/>
                  </a:cubicBezTo>
                  <a:close/>
                  <a:moveTo>
                    <a:pt x="274" y="5988"/>
                  </a:moveTo>
                  <a:lnTo>
                    <a:pt x="207" y="6122"/>
                  </a:lnTo>
                  <a:cubicBezTo>
                    <a:pt x="201" y="6134"/>
                    <a:pt x="186" y="6139"/>
                    <a:pt x="173" y="6133"/>
                  </a:cubicBezTo>
                  <a:cubicBezTo>
                    <a:pt x="161" y="6127"/>
                    <a:pt x="156" y="6112"/>
                    <a:pt x="162" y="6099"/>
                  </a:cubicBezTo>
                  <a:lnTo>
                    <a:pt x="229" y="5965"/>
                  </a:lnTo>
                  <a:cubicBezTo>
                    <a:pt x="236" y="5953"/>
                    <a:pt x="251" y="5948"/>
                    <a:pt x="263" y="5954"/>
                  </a:cubicBezTo>
                  <a:cubicBezTo>
                    <a:pt x="275" y="5960"/>
                    <a:pt x="280" y="5975"/>
                    <a:pt x="274" y="5988"/>
                  </a:cubicBezTo>
                  <a:close/>
                  <a:moveTo>
                    <a:pt x="118" y="6301"/>
                  </a:moveTo>
                  <a:lnTo>
                    <a:pt x="51" y="6435"/>
                  </a:lnTo>
                  <a:cubicBezTo>
                    <a:pt x="44" y="6447"/>
                    <a:pt x="29" y="6452"/>
                    <a:pt x="17" y="6446"/>
                  </a:cubicBezTo>
                  <a:cubicBezTo>
                    <a:pt x="5" y="6440"/>
                    <a:pt x="0" y="6425"/>
                    <a:pt x="6" y="6412"/>
                  </a:cubicBezTo>
                  <a:lnTo>
                    <a:pt x="73" y="6278"/>
                  </a:lnTo>
                  <a:cubicBezTo>
                    <a:pt x="79" y="6266"/>
                    <a:pt x="94" y="6261"/>
                    <a:pt x="106" y="6267"/>
                  </a:cubicBezTo>
                  <a:cubicBezTo>
                    <a:pt x="119" y="6273"/>
                    <a:pt x="124" y="6288"/>
                    <a:pt x="118" y="6301"/>
                  </a:cubicBezTo>
                  <a:close/>
                </a:path>
              </a:pathLst>
            </a:custGeom>
            <a:solidFill>
              <a:schemeClr val="tx2"/>
            </a:solidFill>
            <a:ln w="1588" cap="flat">
              <a:solidFill>
                <a:schemeClr val="tx2"/>
              </a:solidFill>
              <a:prstDash val="solid"/>
              <a:bevel/>
              <a:headEnd/>
              <a:tailEnd/>
            </a:ln>
          </p:spPr>
          <p:txBody>
            <a:bodyPr/>
            <a:lstStyle/>
            <a:p>
              <a:endParaRPr lang="en-US"/>
            </a:p>
          </p:txBody>
        </p:sp>
        <p:sp>
          <p:nvSpPr>
            <p:cNvPr id="61459" name="Freeform 23"/>
            <p:cNvSpPr>
              <a:spLocks noEditPoints="1"/>
            </p:cNvSpPr>
            <p:nvPr/>
          </p:nvSpPr>
          <p:spPr bwMode="auto">
            <a:xfrm>
              <a:off x="7475" y="2853"/>
              <a:ext cx="397" cy="285"/>
            </a:xfrm>
            <a:custGeom>
              <a:avLst/>
              <a:gdLst>
                <a:gd name="T0" fmla="*/ 0 w 3316"/>
                <a:gd name="T1" fmla="*/ 0 h 2383"/>
                <a:gd name="T2" fmla="*/ 0 w 3316"/>
                <a:gd name="T3" fmla="*/ 0 h 2383"/>
                <a:gd name="T4" fmla="*/ 0 w 3316"/>
                <a:gd name="T5" fmla="*/ 0 h 2383"/>
                <a:gd name="T6" fmla="*/ 0 w 3316"/>
                <a:gd name="T7" fmla="*/ 0 h 2383"/>
                <a:gd name="T8" fmla="*/ 0 w 3316"/>
                <a:gd name="T9" fmla="*/ 0 h 2383"/>
                <a:gd name="T10" fmla="*/ 0 w 3316"/>
                <a:gd name="T11" fmla="*/ 0 h 2383"/>
                <a:gd name="T12" fmla="*/ 0 w 3316"/>
                <a:gd name="T13" fmla="*/ 0 h 2383"/>
                <a:gd name="T14" fmla="*/ 0 w 3316"/>
                <a:gd name="T15" fmla="*/ 0 h 2383"/>
                <a:gd name="T16" fmla="*/ 0 w 3316"/>
                <a:gd name="T17" fmla="*/ 0 h 2383"/>
                <a:gd name="T18" fmla="*/ 0 w 3316"/>
                <a:gd name="T19" fmla="*/ 0 h 2383"/>
                <a:gd name="T20" fmla="*/ 0 w 3316"/>
                <a:gd name="T21" fmla="*/ 0 h 2383"/>
                <a:gd name="T22" fmla="*/ 0 w 3316"/>
                <a:gd name="T23" fmla="*/ 0 h 2383"/>
                <a:gd name="T24" fmla="*/ 0 w 3316"/>
                <a:gd name="T25" fmla="*/ 0 h 2383"/>
                <a:gd name="T26" fmla="*/ 0 w 3316"/>
                <a:gd name="T27" fmla="*/ 0 h 2383"/>
                <a:gd name="T28" fmla="*/ 0 w 3316"/>
                <a:gd name="T29" fmla="*/ 0 h 238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3316"/>
                <a:gd name="T46" fmla="*/ 0 h 2383"/>
                <a:gd name="T47" fmla="*/ 3316 w 3316"/>
                <a:gd name="T48" fmla="*/ 2383 h 238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3316" h="2383">
                  <a:moveTo>
                    <a:pt x="3026" y="2216"/>
                  </a:moveTo>
                  <a:lnTo>
                    <a:pt x="251" y="221"/>
                  </a:lnTo>
                  <a:cubicBezTo>
                    <a:pt x="236" y="211"/>
                    <a:pt x="233" y="190"/>
                    <a:pt x="243" y="175"/>
                  </a:cubicBezTo>
                  <a:cubicBezTo>
                    <a:pt x="254" y="160"/>
                    <a:pt x="275" y="157"/>
                    <a:pt x="290" y="167"/>
                  </a:cubicBezTo>
                  <a:lnTo>
                    <a:pt x="3065" y="2162"/>
                  </a:lnTo>
                  <a:cubicBezTo>
                    <a:pt x="3080" y="2172"/>
                    <a:pt x="3084" y="2193"/>
                    <a:pt x="3073" y="2208"/>
                  </a:cubicBezTo>
                  <a:cubicBezTo>
                    <a:pt x="3062" y="2223"/>
                    <a:pt x="3041" y="2226"/>
                    <a:pt x="3026" y="2216"/>
                  </a:cubicBezTo>
                  <a:close/>
                  <a:moveTo>
                    <a:pt x="3108" y="1987"/>
                  </a:moveTo>
                  <a:lnTo>
                    <a:pt x="3316" y="2383"/>
                  </a:lnTo>
                  <a:lnTo>
                    <a:pt x="2875" y="2312"/>
                  </a:lnTo>
                  <a:lnTo>
                    <a:pt x="3108" y="1987"/>
                  </a:lnTo>
                  <a:close/>
                  <a:moveTo>
                    <a:pt x="208" y="396"/>
                  </a:moveTo>
                  <a:lnTo>
                    <a:pt x="0" y="0"/>
                  </a:lnTo>
                  <a:lnTo>
                    <a:pt x="441" y="71"/>
                  </a:lnTo>
                  <a:lnTo>
                    <a:pt x="208" y="396"/>
                  </a:lnTo>
                  <a:close/>
                </a:path>
              </a:pathLst>
            </a:custGeom>
            <a:solidFill>
              <a:schemeClr val="tx2"/>
            </a:solidFill>
            <a:ln w="1588" cap="flat">
              <a:solidFill>
                <a:schemeClr val="tx2"/>
              </a:solidFill>
              <a:prstDash val="solid"/>
              <a:bevel/>
              <a:headEnd/>
              <a:tailEnd/>
            </a:ln>
          </p:spPr>
          <p:txBody>
            <a:bodyPr/>
            <a:lstStyle/>
            <a:p>
              <a:endParaRPr lang="en-US"/>
            </a:p>
          </p:txBody>
        </p:sp>
        <p:sp>
          <p:nvSpPr>
            <p:cNvPr id="61460" name="Rectangle 24"/>
            <p:cNvSpPr>
              <a:spLocks noChangeArrowheads="1"/>
            </p:cNvSpPr>
            <p:nvPr/>
          </p:nvSpPr>
          <p:spPr bwMode="auto">
            <a:xfrm>
              <a:off x="7692" y="2853"/>
              <a:ext cx="105"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en-US" sz="1800">
                  <a:solidFill>
                    <a:schemeClr val="tx2"/>
                  </a:solidFill>
                  <a:latin typeface="Arial" panose="020B0604020202020204" pitchFamily="34" charset="0"/>
                </a:rPr>
                <a:t>D</a:t>
              </a:r>
              <a:endParaRPr lang="en-US" altLang="en-US" sz="2400">
                <a:solidFill>
                  <a:schemeClr val="tx2"/>
                </a:solidFill>
              </a:endParaRPr>
            </a:p>
          </p:txBody>
        </p:sp>
        <p:sp>
          <p:nvSpPr>
            <p:cNvPr id="61461" name="Freeform 25"/>
            <p:cNvSpPr>
              <a:spLocks noEditPoints="1"/>
            </p:cNvSpPr>
            <p:nvPr/>
          </p:nvSpPr>
          <p:spPr bwMode="auto">
            <a:xfrm>
              <a:off x="6487" y="2854"/>
              <a:ext cx="193" cy="381"/>
            </a:xfrm>
            <a:custGeom>
              <a:avLst/>
              <a:gdLst>
                <a:gd name="T0" fmla="*/ 0 w 1615"/>
                <a:gd name="T1" fmla="*/ 0 h 3190"/>
                <a:gd name="T2" fmla="*/ 0 w 1615"/>
                <a:gd name="T3" fmla="*/ 0 h 3190"/>
                <a:gd name="T4" fmla="*/ 0 w 1615"/>
                <a:gd name="T5" fmla="*/ 0 h 3190"/>
                <a:gd name="T6" fmla="*/ 0 w 1615"/>
                <a:gd name="T7" fmla="*/ 0 h 3190"/>
                <a:gd name="T8" fmla="*/ 0 w 1615"/>
                <a:gd name="T9" fmla="*/ 0 h 3190"/>
                <a:gd name="T10" fmla="*/ 0 w 1615"/>
                <a:gd name="T11" fmla="*/ 0 h 3190"/>
                <a:gd name="T12" fmla="*/ 0 w 1615"/>
                <a:gd name="T13" fmla="*/ 0 h 3190"/>
                <a:gd name="T14" fmla="*/ 0 w 1615"/>
                <a:gd name="T15" fmla="*/ 0 h 3190"/>
                <a:gd name="T16" fmla="*/ 0 w 1615"/>
                <a:gd name="T17" fmla="*/ 0 h 3190"/>
                <a:gd name="T18" fmla="*/ 0 w 1615"/>
                <a:gd name="T19" fmla="*/ 0 h 3190"/>
                <a:gd name="T20" fmla="*/ 0 w 1615"/>
                <a:gd name="T21" fmla="*/ 0 h 319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15"/>
                <a:gd name="T34" fmla="*/ 0 h 3190"/>
                <a:gd name="T35" fmla="*/ 1615 w 1615"/>
                <a:gd name="T36" fmla="*/ 3190 h 319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15" h="3190">
                  <a:moveTo>
                    <a:pt x="1495" y="313"/>
                  </a:moveTo>
                  <a:lnTo>
                    <a:pt x="68" y="3167"/>
                  </a:lnTo>
                  <a:cubicBezTo>
                    <a:pt x="60" y="3184"/>
                    <a:pt x="40" y="3190"/>
                    <a:pt x="23" y="3182"/>
                  </a:cubicBezTo>
                  <a:cubicBezTo>
                    <a:pt x="7" y="3174"/>
                    <a:pt x="0" y="3154"/>
                    <a:pt x="8" y="3137"/>
                  </a:cubicBezTo>
                  <a:lnTo>
                    <a:pt x="1436" y="283"/>
                  </a:lnTo>
                  <a:cubicBezTo>
                    <a:pt x="1444" y="266"/>
                    <a:pt x="1464" y="260"/>
                    <a:pt x="1481" y="268"/>
                  </a:cubicBezTo>
                  <a:cubicBezTo>
                    <a:pt x="1497" y="276"/>
                    <a:pt x="1504" y="296"/>
                    <a:pt x="1495" y="313"/>
                  </a:cubicBezTo>
                  <a:close/>
                  <a:moveTo>
                    <a:pt x="1257" y="268"/>
                  </a:moveTo>
                  <a:lnTo>
                    <a:pt x="1615" y="0"/>
                  </a:lnTo>
                  <a:lnTo>
                    <a:pt x="1615" y="447"/>
                  </a:lnTo>
                  <a:lnTo>
                    <a:pt x="1257" y="268"/>
                  </a:lnTo>
                  <a:close/>
                </a:path>
              </a:pathLst>
            </a:custGeom>
            <a:solidFill>
              <a:schemeClr val="tx2"/>
            </a:solidFill>
            <a:ln w="1588" cap="flat">
              <a:solidFill>
                <a:schemeClr val="tx2"/>
              </a:solidFill>
              <a:prstDash val="solid"/>
              <a:bevel/>
              <a:headEnd/>
              <a:tailEnd/>
            </a:ln>
          </p:spPr>
          <p:txBody>
            <a:bodyPr/>
            <a:lstStyle/>
            <a:p>
              <a:endParaRPr lang="en-US"/>
            </a:p>
          </p:txBody>
        </p:sp>
        <p:sp>
          <p:nvSpPr>
            <p:cNvPr id="61462" name="Freeform 26"/>
            <p:cNvSpPr>
              <a:spLocks noEditPoints="1"/>
            </p:cNvSpPr>
            <p:nvPr/>
          </p:nvSpPr>
          <p:spPr bwMode="auto">
            <a:xfrm>
              <a:off x="6145" y="3228"/>
              <a:ext cx="348" cy="133"/>
            </a:xfrm>
            <a:custGeom>
              <a:avLst/>
              <a:gdLst>
                <a:gd name="T0" fmla="*/ 0 w 2911"/>
                <a:gd name="T1" fmla="*/ 0 h 1106"/>
                <a:gd name="T2" fmla="*/ 0 w 2911"/>
                <a:gd name="T3" fmla="*/ 0 h 1106"/>
                <a:gd name="T4" fmla="*/ 0 w 2911"/>
                <a:gd name="T5" fmla="*/ 0 h 1106"/>
                <a:gd name="T6" fmla="*/ 0 w 2911"/>
                <a:gd name="T7" fmla="*/ 0 h 1106"/>
                <a:gd name="T8" fmla="*/ 0 w 2911"/>
                <a:gd name="T9" fmla="*/ 0 h 1106"/>
                <a:gd name="T10" fmla="*/ 0 w 2911"/>
                <a:gd name="T11" fmla="*/ 0 h 1106"/>
                <a:gd name="T12" fmla="*/ 0 w 2911"/>
                <a:gd name="T13" fmla="*/ 0 h 1106"/>
                <a:gd name="T14" fmla="*/ 0 w 2911"/>
                <a:gd name="T15" fmla="*/ 0 h 1106"/>
                <a:gd name="T16" fmla="*/ 0 w 2911"/>
                <a:gd name="T17" fmla="*/ 0 h 1106"/>
                <a:gd name="T18" fmla="*/ 0 w 2911"/>
                <a:gd name="T19" fmla="*/ 0 h 1106"/>
                <a:gd name="T20" fmla="*/ 0 w 2911"/>
                <a:gd name="T21" fmla="*/ 0 h 110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911"/>
                <a:gd name="T34" fmla="*/ 0 h 1106"/>
                <a:gd name="T35" fmla="*/ 2911 w 2911"/>
                <a:gd name="T36" fmla="*/ 1106 h 110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911" h="1106">
                  <a:moveTo>
                    <a:pt x="303" y="908"/>
                  </a:moveTo>
                  <a:lnTo>
                    <a:pt x="2862" y="6"/>
                  </a:lnTo>
                  <a:cubicBezTo>
                    <a:pt x="2879" y="0"/>
                    <a:pt x="2898" y="9"/>
                    <a:pt x="2905" y="26"/>
                  </a:cubicBezTo>
                  <a:cubicBezTo>
                    <a:pt x="2911" y="43"/>
                    <a:pt x="2902" y="62"/>
                    <a:pt x="2884" y="69"/>
                  </a:cubicBezTo>
                  <a:lnTo>
                    <a:pt x="325" y="971"/>
                  </a:lnTo>
                  <a:cubicBezTo>
                    <a:pt x="308" y="977"/>
                    <a:pt x="289" y="968"/>
                    <a:pt x="283" y="951"/>
                  </a:cubicBezTo>
                  <a:cubicBezTo>
                    <a:pt x="277" y="934"/>
                    <a:pt x="286" y="915"/>
                    <a:pt x="303" y="908"/>
                  </a:cubicBezTo>
                  <a:close/>
                  <a:moveTo>
                    <a:pt x="444" y="1106"/>
                  </a:moveTo>
                  <a:lnTo>
                    <a:pt x="0" y="1051"/>
                  </a:lnTo>
                  <a:lnTo>
                    <a:pt x="310" y="729"/>
                  </a:lnTo>
                  <a:lnTo>
                    <a:pt x="444" y="1106"/>
                  </a:lnTo>
                  <a:close/>
                </a:path>
              </a:pathLst>
            </a:custGeom>
            <a:solidFill>
              <a:schemeClr val="tx2"/>
            </a:solidFill>
            <a:ln w="1588" cap="flat">
              <a:solidFill>
                <a:schemeClr val="tx2"/>
              </a:solidFill>
              <a:prstDash val="solid"/>
              <a:bevel/>
              <a:headEnd/>
              <a:tailEnd/>
            </a:ln>
          </p:spPr>
          <p:txBody>
            <a:bodyPr/>
            <a:lstStyle/>
            <a:p>
              <a:endParaRPr lang="en-US"/>
            </a:p>
          </p:txBody>
        </p:sp>
        <p:sp>
          <p:nvSpPr>
            <p:cNvPr id="61463" name="Freeform 27"/>
            <p:cNvSpPr>
              <a:spLocks noEditPoints="1"/>
            </p:cNvSpPr>
            <p:nvPr/>
          </p:nvSpPr>
          <p:spPr bwMode="auto">
            <a:xfrm>
              <a:off x="6487" y="3227"/>
              <a:ext cx="296" cy="213"/>
            </a:xfrm>
            <a:custGeom>
              <a:avLst/>
              <a:gdLst>
                <a:gd name="T0" fmla="*/ 0 w 2471"/>
                <a:gd name="T1" fmla="*/ 0 h 1788"/>
                <a:gd name="T2" fmla="*/ 0 w 2471"/>
                <a:gd name="T3" fmla="*/ 0 h 1788"/>
                <a:gd name="T4" fmla="*/ 0 w 2471"/>
                <a:gd name="T5" fmla="*/ 0 h 1788"/>
                <a:gd name="T6" fmla="*/ 0 w 2471"/>
                <a:gd name="T7" fmla="*/ 0 h 1788"/>
                <a:gd name="T8" fmla="*/ 0 w 2471"/>
                <a:gd name="T9" fmla="*/ 0 h 1788"/>
                <a:gd name="T10" fmla="*/ 0 w 2471"/>
                <a:gd name="T11" fmla="*/ 0 h 1788"/>
                <a:gd name="T12" fmla="*/ 0 w 2471"/>
                <a:gd name="T13" fmla="*/ 0 h 1788"/>
                <a:gd name="T14" fmla="*/ 0 w 2471"/>
                <a:gd name="T15" fmla="*/ 0 h 1788"/>
                <a:gd name="T16" fmla="*/ 0 w 2471"/>
                <a:gd name="T17" fmla="*/ 0 h 1788"/>
                <a:gd name="T18" fmla="*/ 0 w 2471"/>
                <a:gd name="T19" fmla="*/ 0 h 1788"/>
                <a:gd name="T20" fmla="*/ 0 w 2471"/>
                <a:gd name="T21" fmla="*/ 0 h 178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471"/>
                <a:gd name="T34" fmla="*/ 0 h 1788"/>
                <a:gd name="T35" fmla="*/ 2471 w 2471"/>
                <a:gd name="T36" fmla="*/ 1788 h 178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471" h="1788">
                  <a:moveTo>
                    <a:pt x="2181" y="1621"/>
                  </a:moveTo>
                  <a:lnTo>
                    <a:pt x="19" y="65"/>
                  </a:lnTo>
                  <a:cubicBezTo>
                    <a:pt x="4" y="54"/>
                    <a:pt x="0" y="34"/>
                    <a:pt x="11" y="19"/>
                  </a:cubicBezTo>
                  <a:cubicBezTo>
                    <a:pt x="22" y="4"/>
                    <a:pt x="43" y="0"/>
                    <a:pt x="58" y="11"/>
                  </a:cubicBezTo>
                  <a:lnTo>
                    <a:pt x="2220" y="1566"/>
                  </a:lnTo>
                  <a:cubicBezTo>
                    <a:pt x="2235" y="1577"/>
                    <a:pt x="2239" y="1598"/>
                    <a:pt x="2228" y="1613"/>
                  </a:cubicBezTo>
                  <a:cubicBezTo>
                    <a:pt x="2217" y="1628"/>
                    <a:pt x="2196" y="1631"/>
                    <a:pt x="2181" y="1621"/>
                  </a:cubicBezTo>
                  <a:close/>
                  <a:moveTo>
                    <a:pt x="2264" y="1392"/>
                  </a:moveTo>
                  <a:lnTo>
                    <a:pt x="2471" y="1788"/>
                  </a:lnTo>
                  <a:lnTo>
                    <a:pt x="2030" y="1717"/>
                  </a:lnTo>
                  <a:lnTo>
                    <a:pt x="2264" y="1392"/>
                  </a:lnTo>
                  <a:close/>
                </a:path>
              </a:pathLst>
            </a:custGeom>
            <a:solidFill>
              <a:schemeClr val="tx2"/>
            </a:solidFill>
            <a:ln w="1588" cap="flat">
              <a:solidFill>
                <a:schemeClr val="tx2"/>
              </a:solidFill>
              <a:prstDash val="solid"/>
              <a:bevel/>
              <a:headEnd/>
              <a:tailEnd/>
            </a:ln>
          </p:spPr>
          <p:txBody>
            <a:bodyPr/>
            <a:lstStyle/>
            <a:p>
              <a:endParaRPr lang="en-US"/>
            </a:p>
          </p:txBody>
        </p:sp>
        <p:sp>
          <p:nvSpPr>
            <p:cNvPr id="61464" name="Rectangle 28"/>
            <p:cNvSpPr>
              <a:spLocks noChangeArrowheads="1"/>
            </p:cNvSpPr>
            <p:nvPr/>
          </p:nvSpPr>
          <p:spPr bwMode="auto">
            <a:xfrm>
              <a:off x="6185" y="3364"/>
              <a:ext cx="97"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en-US" sz="1800">
                  <a:solidFill>
                    <a:schemeClr val="tx2"/>
                  </a:solidFill>
                  <a:latin typeface="Arial" panose="020B0604020202020204" pitchFamily="34" charset="0"/>
                </a:rPr>
                <a:t>X</a:t>
              </a:r>
              <a:endParaRPr lang="en-US" altLang="en-US" sz="2400">
                <a:solidFill>
                  <a:schemeClr val="tx2"/>
                </a:solidFill>
              </a:endParaRPr>
            </a:p>
          </p:txBody>
        </p:sp>
        <p:sp>
          <p:nvSpPr>
            <p:cNvPr id="61465" name="Rectangle 29"/>
            <p:cNvSpPr>
              <a:spLocks noChangeArrowheads="1"/>
            </p:cNvSpPr>
            <p:nvPr/>
          </p:nvSpPr>
          <p:spPr bwMode="auto">
            <a:xfrm>
              <a:off x="6822" y="3350"/>
              <a:ext cx="97"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en-US" sz="1800">
                  <a:solidFill>
                    <a:schemeClr val="tx2"/>
                  </a:solidFill>
                  <a:latin typeface="Arial" panose="020B0604020202020204" pitchFamily="34" charset="0"/>
                </a:rPr>
                <a:t>Y</a:t>
              </a:r>
              <a:endParaRPr lang="en-US" altLang="en-US" sz="2400">
                <a:solidFill>
                  <a:schemeClr val="tx2"/>
                </a:solidFill>
              </a:endParaRPr>
            </a:p>
          </p:txBody>
        </p:sp>
        <p:sp>
          <p:nvSpPr>
            <p:cNvPr id="61466" name="Rectangle 30"/>
            <p:cNvSpPr>
              <a:spLocks noChangeArrowheads="1"/>
            </p:cNvSpPr>
            <p:nvPr/>
          </p:nvSpPr>
          <p:spPr bwMode="auto">
            <a:xfrm>
              <a:off x="6492" y="2816"/>
              <a:ext cx="89"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en-US" sz="1800">
                  <a:solidFill>
                    <a:schemeClr val="tx2"/>
                  </a:solidFill>
                  <a:latin typeface="Arial" panose="020B0604020202020204" pitchFamily="34" charset="0"/>
                </a:rPr>
                <a:t>Z</a:t>
              </a:r>
              <a:endParaRPr lang="en-US" altLang="en-US" sz="2400">
                <a:solidFill>
                  <a:schemeClr val="tx2"/>
                </a:solidFill>
              </a:endParaRPr>
            </a:p>
          </p:txBody>
        </p:sp>
      </p:grpSp>
    </p:spTree>
    <p:extLst>
      <p:ext uri="{BB962C8B-B14F-4D97-AF65-F5344CB8AC3E}">
        <p14:creationId xmlns:p14="http://schemas.microsoft.com/office/powerpoint/2010/main" val="1561721402"/>
      </p:ext>
    </p:extLst>
  </p:cSld>
  <p:clrMapOvr>
    <a:masterClrMapping/>
  </p:clrMapOvr>
</p:sld>
</file>

<file path=ppt/slides/slide4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75810" name="Picture 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34950" y="306388"/>
            <a:ext cx="8728075" cy="58753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 name="Rectangle 13"/>
          <p:cNvSpPr/>
          <p:nvPr/>
        </p:nvSpPr>
        <p:spPr>
          <a:xfrm>
            <a:off x="457200" y="6324600"/>
            <a:ext cx="8686800" cy="369332"/>
          </a:xfrm>
          <a:prstGeom prst="rect">
            <a:avLst/>
          </a:prstGeom>
        </p:spPr>
        <p:txBody>
          <a:bodyPr wrap="square">
            <a:spAutoFit/>
          </a:bodyPr>
          <a:lstStyle/>
          <a:p>
            <a:pPr marL="0" lvl="3">
              <a:lnSpc>
                <a:spcPct val="90000"/>
              </a:lnSpc>
              <a:defRPr/>
            </a:pPr>
            <a:r>
              <a:rPr lang="en-US" sz="2000" dirty="0">
                <a:solidFill>
                  <a:srgbClr val="FF0000"/>
                </a:solidFill>
                <a:latin typeface="+mj-lt"/>
              </a:rPr>
              <a:t>Wertz and Larson (1999) </a:t>
            </a:r>
            <a:r>
              <a:rPr lang="en-US" sz="2000" i="1" dirty="0">
                <a:solidFill>
                  <a:srgbClr val="FF0000"/>
                </a:solidFill>
                <a:latin typeface="+mj-lt"/>
              </a:rPr>
              <a:t>Space Mission Analysis and Design</a:t>
            </a:r>
            <a:r>
              <a:rPr lang="en-US" sz="2000" dirty="0">
                <a:solidFill>
                  <a:srgbClr val="FF0000"/>
                </a:solidFill>
                <a:latin typeface="+mj-lt"/>
              </a:rPr>
              <a:t> (</a:t>
            </a:r>
            <a:r>
              <a:rPr lang="en-US" sz="2000" b="1" i="1" dirty="0">
                <a:solidFill>
                  <a:srgbClr val="FF0000"/>
                </a:solidFill>
                <a:latin typeface="+mj-lt"/>
              </a:rPr>
              <a:t>SMAD</a:t>
            </a:r>
            <a:r>
              <a:rPr lang="en-US" sz="2000" i="1" dirty="0">
                <a:solidFill>
                  <a:srgbClr val="FF0000"/>
                </a:solidFill>
                <a:latin typeface="+mj-lt"/>
              </a:rPr>
              <a:t>). </a:t>
            </a:r>
            <a:r>
              <a:rPr lang="en-US" sz="2000" dirty="0" err="1">
                <a:solidFill>
                  <a:srgbClr val="FF0000"/>
                </a:solidFill>
                <a:latin typeface="+mj-lt"/>
              </a:rPr>
              <a:t>Kluwer</a:t>
            </a:r>
            <a:r>
              <a:rPr lang="en-US" sz="2000" i="1" dirty="0">
                <a:solidFill>
                  <a:srgbClr val="FF0000"/>
                </a:solidFill>
                <a:latin typeface="+mj-lt"/>
              </a:rPr>
              <a:t>.</a:t>
            </a:r>
            <a:endParaRPr lang="en-US" sz="2000" dirty="0">
              <a:solidFill>
                <a:srgbClr val="FF0000"/>
              </a:solidFill>
              <a:latin typeface="+mj-lt"/>
            </a:endParaRPr>
          </a:p>
        </p:txBody>
      </p:sp>
    </p:spTree>
  </p:cSld>
  <p:clrMapOvr>
    <a:masterClrMapping/>
  </p:clrMapOvr>
</p:sld>
</file>

<file path=ppt/slides/slide4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5538" name="Picture 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28600" y="304800"/>
            <a:ext cx="8732838" cy="5878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156230124"/>
      </p:ext>
    </p:extLst>
  </p:cSld>
  <p:clrMapOvr>
    <a:masterClrMapping/>
  </p:clrMapOvr>
</p:sld>
</file>

<file path=ppt/slides/slide4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3"/>
          <p:cNvSpPr>
            <a:spLocks noChangeArrowheads="1"/>
          </p:cNvSpPr>
          <p:nvPr/>
        </p:nvSpPr>
        <p:spPr bwMode="auto">
          <a:xfrm>
            <a:off x="762000" y="1752600"/>
            <a:ext cx="2377574" cy="3416320"/>
          </a:xfrm>
          <a:prstGeom prst="rect">
            <a:avLst/>
          </a:prstGeom>
          <a:noFill/>
          <a:ln w="9525">
            <a:noFill/>
            <a:miter lim="800000"/>
            <a:headEnd/>
            <a:tailEnd/>
          </a:ln>
          <a:effectLst/>
        </p:spPr>
        <p:txBody>
          <a:bodyPr wrap="none">
            <a:spAutoFit/>
          </a:bodyPr>
          <a:lstStyle/>
          <a:p>
            <a:pPr eaLnBrk="1" hangingPunct="1">
              <a:lnSpc>
                <a:spcPct val="150000"/>
              </a:lnSpc>
              <a:defRPr/>
            </a:pPr>
            <a:r>
              <a:rPr lang="en-US" dirty="0">
                <a:latin typeface="+mj-lt"/>
              </a:rPr>
              <a:t>Attitude control</a:t>
            </a:r>
          </a:p>
          <a:p>
            <a:pPr eaLnBrk="1" hangingPunct="1">
              <a:lnSpc>
                <a:spcPct val="150000"/>
              </a:lnSpc>
              <a:defRPr/>
            </a:pPr>
            <a:r>
              <a:rPr lang="en-US" dirty="0">
                <a:latin typeface="+mj-lt"/>
              </a:rPr>
              <a:t>Command data systems</a:t>
            </a:r>
          </a:p>
          <a:p>
            <a:pPr eaLnBrk="1" hangingPunct="1">
              <a:lnSpc>
                <a:spcPct val="150000"/>
              </a:lnSpc>
              <a:defRPr/>
            </a:pPr>
            <a:r>
              <a:rPr lang="en-US" dirty="0">
                <a:latin typeface="+mj-lt"/>
              </a:rPr>
              <a:t>Configuration</a:t>
            </a:r>
          </a:p>
          <a:p>
            <a:pPr eaLnBrk="1" hangingPunct="1">
              <a:lnSpc>
                <a:spcPct val="150000"/>
              </a:lnSpc>
              <a:defRPr/>
            </a:pPr>
            <a:r>
              <a:rPr lang="en-US" dirty="0">
                <a:latin typeface="+mj-lt"/>
              </a:rPr>
              <a:t>Cost</a:t>
            </a:r>
          </a:p>
          <a:p>
            <a:pPr eaLnBrk="1" hangingPunct="1">
              <a:lnSpc>
                <a:spcPct val="150000"/>
              </a:lnSpc>
              <a:defRPr/>
            </a:pPr>
            <a:r>
              <a:rPr lang="en-US" dirty="0">
                <a:latin typeface="+mj-lt"/>
              </a:rPr>
              <a:t>Ground systems</a:t>
            </a:r>
          </a:p>
          <a:p>
            <a:pPr eaLnBrk="1" hangingPunct="1">
              <a:lnSpc>
                <a:spcPct val="150000"/>
              </a:lnSpc>
              <a:defRPr/>
            </a:pPr>
            <a:r>
              <a:rPr lang="en-US" dirty="0">
                <a:latin typeface="+mj-lt"/>
              </a:rPr>
              <a:t>Instruments</a:t>
            </a:r>
          </a:p>
          <a:p>
            <a:pPr eaLnBrk="1" hangingPunct="1">
              <a:lnSpc>
                <a:spcPct val="150000"/>
              </a:lnSpc>
              <a:defRPr/>
            </a:pPr>
            <a:r>
              <a:rPr lang="en-US" dirty="0">
                <a:latin typeface="+mj-lt"/>
              </a:rPr>
              <a:t>Mission design</a:t>
            </a:r>
          </a:p>
          <a:p>
            <a:pPr eaLnBrk="1" hangingPunct="1">
              <a:lnSpc>
                <a:spcPct val="150000"/>
              </a:lnSpc>
              <a:defRPr/>
            </a:pPr>
            <a:r>
              <a:rPr lang="en-US" dirty="0">
                <a:latin typeface="+mj-lt"/>
              </a:rPr>
              <a:t>Power</a:t>
            </a:r>
          </a:p>
        </p:txBody>
      </p:sp>
      <p:sp>
        <p:nvSpPr>
          <p:cNvPr id="10" name="Rectangle 4"/>
          <p:cNvSpPr>
            <a:spLocks noChangeArrowheads="1"/>
          </p:cNvSpPr>
          <p:nvPr/>
        </p:nvSpPr>
        <p:spPr bwMode="auto">
          <a:xfrm>
            <a:off x="4364038" y="1752600"/>
            <a:ext cx="3246338" cy="3416320"/>
          </a:xfrm>
          <a:prstGeom prst="rect">
            <a:avLst/>
          </a:prstGeom>
          <a:noFill/>
          <a:ln w="9525">
            <a:noFill/>
            <a:miter lim="800000"/>
            <a:headEnd/>
            <a:tailEnd/>
          </a:ln>
          <a:effectLst/>
        </p:spPr>
        <p:txBody>
          <a:bodyPr wrap="none">
            <a:spAutoFit/>
          </a:bodyPr>
          <a:lstStyle/>
          <a:p>
            <a:pPr eaLnBrk="1" hangingPunct="1">
              <a:lnSpc>
                <a:spcPct val="150000"/>
              </a:lnSpc>
              <a:defRPr/>
            </a:pPr>
            <a:r>
              <a:rPr lang="en-US" dirty="0">
                <a:latin typeface="+mj-lt"/>
              </a:rPr>
              <a:t>Program management </a:t>
            </a:r>
          </a:p>
          <a:p>
            <a:pPr eaLnBrk="1" hangingPunct="1">
              <a:lnSpc>
                <a:spcPct val="150000"/>
              </a:lnSpc>
              <a:defRPr/>
            </a:pPr>
            <a:r>
              <a:rPr lang="en-US" dirty="0">
                <a:latin typeface="+mj-lt"/>
              </a:rPr>
              <a:t>Propulsion</a:t>
            </a:r>
          </a:p>
          <a:p>
            <a:pPr eaLnBrk="1" hangingPunct="1">
              <a:lnSpc>
                <a:spcPct val="150000"/>
              </a:lnSpc>
              <a:defRPr/>
            </a:pPr>
            <a:r>
              <a:rPr lang="en-US" dirty="0">
                <a:latin typeface="+mj-lt"/>
              </a:rPr>
              <a:t>Science</a:t>
            </a:r>
          </a:p>
          <a:p>
            <a:pPr eaLnBrk="1" hangingPunct="1">
              <a:lnSpc>
                <a:spcPct val="150000"/>
              </a:lnSpc>
              <a:defRPr/>
            </a:pPr>
            <a:r>
              <a:rPr lang="en-US" dirty="0">
                <a:latin typeface="+mj-lt"/>
              </a:rPr>
              <a:t>Solar array</a:t>
            </a:r>
          </a:p>
          <a:p>
            <a:pPr eaLnBrk="1" hangingPunct="1">
              <a:lnSpc>
                <a:spcPct val="150000"/>
              </a:lnSpc>
              <a:defRPr/>
            </a:pPr>
            <a:r>
              <a:rPr lang="en-US" dirty="0">
                <a:latin typeface="+mj-lt"/>
              </a:rPr>
              <a:t>Systems engineering</a:t>
            </a:r>
          </a:p>
          <a:p>
            <a:pPr eaLnBrk="1" hangingPunct="1">
              <a:lnSpc>
                <a:spcPct val="150000"/>
              </a:lnSpc>
              <a:defRPr/>
            </a:pPr>
            <a:r>
              <a:rPr lang="en-US" dirty="0">
                <a:latin typeface="+mj-lt"/>
              </a:rPr>
              <a:t>Telecommunications – System</a:t>
            </a:r>
          </a:p>
          <a:p>
            <a:pPr eaLnBrk="1" hangingPunct="1">
              <a:lnSpc>
                <a:spcPct val="150000"/>
              </a:lnSpc>
              <a:defRPr/>
            </a:pPr>
            <a:r>
              <a:rPr lang="en-US" dirty="0">
                <a:latin typeface="+mj-lt"/>
              </a:rPr>
              <a:t>Telecommunications – Hardware</a:t>
            </a:r>
          </a:p>
          <a:p>
            <a:pPr eaLnBrk="1" hangingPunct="1">
              <a:lnSpc>
                <a:spcPct val="150000"/>
              </a:lnSpc>
              <a:defRPr/>
            </a:pPr>
            <a:r>
              <a:rPr lang="en-US" dirty="0">
                <a:latin typeface="+mj-lt"/>
              </a:rPr>
              <a:t>Thermal control</a:t>
            </a:r>
          </a:p>
        </p:txBody>
      </p:sp>
      <p:sp>
        <p:nvSpPr>
          <p:cNvPr id="67588" name="Rectangle 2"/>
          <p:cNvSpPr>
            <a:spLocks noGrp="1" noChangeArrowheads="1"/>
          </p:cNvSpPr>
          <p:nvPr>
            <p:ph type="title"/>
          </p:nvPr>
        </p:nvSpPr>
        <p:spPr/>
        <p:txBody>
          <a:bodyPr/>
          <a:lstStyle/>
          <a:p>
            <a:r>
              <a:rPr lang="en-US" altLang="en-US"/>
              <a:t>Typical subsystems</a:t>
            </a:r>
          </a:p>
        </p:txBody>
      </p:sp>
      <p:sp>
        <p:nvSpPr>
          <p:cNvPr id="62467" name="Rectangle 3"/>
          <p:cNvSpPr>
            <a:spLocks noChangeArrowheads="1"/>
          </p:cNvSpPr>
          <p:nvPr/>
        </p:nvSpPr>
        <p:spPr bwMode="auto">
          <a:xfrm>
            <a:off x="762000" y="1752600"/>
            <a:ext cx="3190875" cy="3416320"/>
          </a:xfrm>
          <a:prstGeom prst="rect">
            <a:avLst/>
          </a:prstGeom>
          <a:noFill/>
          <a:ln w="9525">
            <a:noFill/>
            <a:miter lim="800000"/>
            <a:headEnd/>
            <a:tailEnd/>
          </a:ln>
          <a:effectLst/>
        </p:spPr>
        <p:txBody>
          <a:bodyPr>
            <a:spAutoFit/>
          </a:bodyPr>
          <a:lstStyle/>
          <a:p>
            <a:pPr eaLnBrk="1" hangingPunct="1">
              <a:lnSpc>
                <a:spcPct val="150000"/>
              </a:lnSpc>
              <a:defRPr/>
            </a:pPr>
            <a:r>
              <a:rPr lang="en-US" dirty="0">
                <a:solidFill>
                  <a:schemeClr val="tx2"/>
                </a:solidFill>
                <a:latin typeface="+mj-lt"/>
              </a:rPr>
              <a:t>Attitude control</a:t>
            </a:r>
            <a:endParaRPr lang="en-US" dirty="0">
              <a:latin typeface="+mj-lt"/>
            </a:endParaRPr>
          </a:p>
          <a:p>
            <a:pPr eaLnBrk="1" hangingPunct="1">
              <a:lnSpc>
                <a:spcPct val="150000"/>
              </a:lnSpc>
              <a:defRPr/>
            </a:pPr>
            <a:r>
              <a:rPr lang="en-US" dirty="0">
                <a:solidFill>
                  <a:schemeClr val="folHlink"/>
                </a:solidFill>
                <a:latin typeface="+mj-lt"/>
              </a:rPr>
              <a:t>Command data systems</a:t>
            </a:r>
          </a:p>
          <a:p>
            <a:pPr eaLnBrk="1" hangingPunct="1">
              <a:lnSpc>
                <a:spcPct val="150000"/>
              </a:lnSpc>
              <a:defRPr/>
            </a:pPr>
            <a:r>
              <a:rPr lang="en-US" dirty="0">
                <a:solidFill>
                  <a:schemeClr val="folHlink"/>
                </a:solidFill>
                <a:latin typeface="+mj-lt"/>
              </a:rPr>
              <a:t>Configuration</a:t>
            </a:r>
          </a:p>
          <a:p>
            <a:pPr eaLnBrk="1" hangingPunct="1">
              <a:lnSpc>
                <a:spcPct val="150000"/>
              </a:lnSpc>
              <a:defRPr/>
            </a:pPr>
            <a:r>
              <a:rPr lang="en-US" dirty="0">
                <a:solidFill>
                  <a:schemeClr val="folHlink"/>
                </a:solidFill>
                <a:latin typeface="+mj-lt"/>
              </a:rPr>
              <a:t>Cost</a:t>
            </a:r>
          </a:p>
          <a:p>
            <a:pPr eaLnBrk="1" hangingPunct="1">
              <a:lnSpc>
                <a:spcPct val="150000"/>
              </a:lnSpc>
              <a:defRPr/>
            </a:pPr>
            <a:r>
              <a:rPr lang="en-US" dirty="0">
                <a:solidFill>
                  <a:schemeClr val="folHlink"/>
                </a:solidFill>
                <a:latin typeface="+mj-lt"/>
              </a:rPr>
              <a:t>Ground systems</a:t>
            </a:r>
          </a:p>
          <a:p>
            <a:pPr eaLnBrk="1" hangingPunct="1">
              <a:lnSpc>
                <a:spcPct val="150000"/>
              </a:lnSpc>
              <a:defRPr/>
            </a:pPr>
            <a:r>
              <a:rPr lang="en-US" dirty="0">
                <a:solidFill>
                  <a:schemeClr val="folHlink"/>
                </a:solidFill>
                <a:latin typeface="+mj-lt"/>
              </a:rPr>
              <a:t>Instruments</a:t>
            </a:r>
          </a:p>
          <a:p>
            <a:pPr eaLnBrk="1" hangingPunct="1">
              <a:lnSpc>
                <a:spcPct val="150000"/>
              </a:lnSpc>
              <a:defRPr/>
            </a:pPr>
            <a:r>
              <a:rPr lang="en-US" dirty="0">
                <a:solidFill>
                  <a:schemeClr val="folHlink"/>
                </a:solidFill>
                <a:latin typeface="+mj-lt"/>
              </a:rPr>
              <a:t>Mission design</a:t>
            </a:r>
          </a:p>
          <a:p>
            <a:pPr eaLnBrk="1" hangingPunct="1">
              <a:lnSpc>
                <a:spcPct val="150000"/>
              </a:lnSpc>
              <a:defRPr/>
            </a:pPr>
            <a:r>
              <a:rPr lang="en-US" dirty="0">
                <a:solidFill>
                  <a:schemeClr val="tx2"/>
                </a:solidFill>
                <a:latin typeface="+mj-lt"/>
              </a:rPr>
              <a:t>Power</a:t>
            </a:r>
            <a:endParaRPr lang="en-US" dirty="0">
              <a:latin typeface="+mj-lt"/>
            </a:endParaRPr>
          </a:p>
        </p:txBody>
      </p:sp>
      <p:sp>
        <p:nvSpPr>
          <p:cNvPr id="62468" name="Rectangle 4"/>
          <p:cNvSpPr>
            <a:spLocks noChangeArrowheads="1"/>
          </p:cNvSpPr>
          <p:nvPr/>
        </p:nvSpPr>
        <p:spPr bwMode="auto">
          <a:xfrm>
            <a:off x="4364038" y="1752600"/>
            <a:ext cx="4398962" cy="3416320"/>
          </a:xfrm>
          <a:prstGeom prst="rect">
            <a:avLst/>
          </a:prstGeom>
          <a:noFill/>
          <a:ln w="9525">
            <a:noFill/>
            <a:miter lim="800000"/>
            <a:headEnd/>
            <a:tailEnd/>
          </a:ln>
          <a:effectLst/>
        </p:spPr>
        <p:txBody>
          <a:bodyPr>
            <a:spAutoFit/>
          </a:bodyPr>
          <a:lstStyle/>
          <a:p>
            <a:pPr eaLnBrk="1" hangingPunct="1">
              <a:lnSpc>
                <a:spcPct val="150000"/>
              </a:lnSpc>
              <a:defRPr/>
            </a:pPr>
            <a:r>
              <a:rPr lang="en-US" dirty="0">
                <a:solidFill>
                  <a:schemeClr val="folHlink"/>
                </a:solidFill>
                <a:latin typeface="+mj-lt"/>
              </a:rPr>
              <a:t>Program management </a:t>
            </a:r>
          </a:p>
          <a:p>
            <a:pPr eaLnBrk="1" hangingPunct="1">
              <a:lnSpc>
                <a:spcPct val="150000"/>
              </a:lnSpc>
              <a:defRPr/>
            </a:pPr>
            <a:r>
              <a:rPr lang="en-US" dirty="0">
                <a:solidFill>
                  <a:schemeClr val="folHlink"/>
                </a:solidFill>
                <a:latin typeface="+mj-lt"/>
              </a:rPr>
              <a:t>Propulsion</a:t>
            </a:r>
          </a:p>
          <a:p>
            <a:pPr eaLnBrk="1" hangingPunct="1">
              <a:lnSpc>
                <a:spcPct val="150000"/>
              </a:lnSpc>
              <a:defRPr/>
            </a:pPr>
            <a:r>
              <a:rPr lang="en-US" dirty="0">
                <a:solidFill>
                  <a:schemeClr val="folHlink"/>
                </a:solidFill>
                <a:latin typeface="+mj-lt"/>
              </a:rPr>
              <a:t>Science</a:t>
            </a:r>
          </a:p>
          <a:p>
            <a:pPr eaLnBrk="1" hangingPunct="1">
              <a:lnSpc>
                <a:spcPct val="150000"/>
              </a:lnSpc>
              <a:defRPr/>
            </a:pPr>
            <a:r>
              <a:rPr lang="en-US" dirty="0">
                <a:solidFill>
                  <a:schemeClr val="tx2"/>
                </a:solidFill>
                <a:latin typeface="+mj-lt"/>
              </a:rPr>
              <a:t>Solar array</a:t>
            </a:r>
            <a:endParaRPr lang="en-US" dirty="0">
              <a:latin typeface="+mj-lt"/>
            </a:endParaRPr>
          </a:p>
          <a:p>
            <a:pPr eaLnBrk="1" hangingPunct="1">
              <a:lnSpc>
                <a:spcPct val="150000"/>
              </a:lnSpc>
              <a:defRPr/>
            </a:pPr>
            <a:r>
              <a:rPr lang="en-US" dirty="0">
                <a:solidFill>
                  <a:schemeClr val="folHlink"/>
                </a:solidFill>
                <a:latin typeface="+mj-lt"/>
              </a:rPr>
              <a:t>Systems engineering</a:t>
            </a:r>
          </a:p>
          <a:p>
            <a:pPr eaLnBrk="1" hangingPunct="1">
              <a:lnSpc>
                <a:spcPct val="150000"/>
              </a:lnSpc>
              <a:defRPr/>
            </a:pPr>
            <a:r>
              <a:rPr lang="en-US" dirty="0">
                <a:solidFill>
                  <a:schemeClr val="folHlink"/>
                </a:solidFill>
                <a:latin typeface="+mj-lt"/>
              </a:rPr>
              <a:t>Telecommunications – System</a:t>
            </a:r>
          </a:p>
          <a:p>
            <a:pPr eaLnBrk="1" hangingPunct="1">
              <a:lnSpc>
                <a:spcPct val="150000"/>
              </a:lnSpc>
              <a:defRPr/>
            </a:pPr>
            <a:r>
              <a:rPr lang="en-US" dirty="0">
                <a:solidFill>
                  <a:schemeClr val="folHlink"/>
                </a:solidFill>
                <a:latin typeface="+mj-lt"/>
              </a:rPr>
              <a:t>Telecommunications – Hardware</a:t>
            </a:r>
          </a:p>
          <a:p>
            <a:pPr eaLnBrk="1" hangingPunct="1">
              <a:lnSpc>
                <a:spcPct val="150000"/>
              </a:lnSpc>
              <a:defRPr/>
            </a:pPr>
            <a:r>
              <a:rPr lang="en-US" dirty="0">
                <a:solidFill>
                  <a:schemeClr val="folHlink"/>
                </a:solidFill>
                <a:latin typeface="+mj-lt"/>
              </a:rPr>
              <a:t>Thermal control</a:t>
            </a:r>
          </a:p>
        </p:txBody>
      </p:sp>
      <p:sp>
        <p:nvSpPr>
          <p:cNvPr id="62470" name="Line 6"/>
          <p:cNvSpPr>
            <a:spLocks noChangeShapeType="1"/>
          </p:cNvSpPr>
          <p:nvPr/>
        </p:nvSpPr>
        <p:spPr bwMode="auto">
          <a:xfrm flipV="1">
            <a:off x="1475232" y="3337560"/>
            <a:ext cx="2950464" cy="1536192"/>
          </a:xfrm>
          <a:prstGeom prst="line">
            <a:avLst/>
          </a:prstGeom>
          <a:noFill/>
          <a:ln w="57150">
            <a:solidFill>
              <a:schemeClr val="tx1"/>
            </a:solidFill>
            <a:round/>
            <a:headEnd/>
            <a:tailEnd type="triangle" w="lg" len="lg"/>
          </a:ln>
          <a:extLst>
            <a:ext uri="{909E8E84-426E-40DD-AFC4-6F175D3DCCD1}">
              <a14:hiddenFill xmlns:a14="http://schemas.microsoft.com/office/drawing/2010/main">
                <a:noFill/>
              </a14:hiddenFill>
            </a:ext>
          </a:extLst>
        </p:spPr>
        <p:txBody>
          <a:bodyPr wrap="none" anchor="ctr"/>
          <a:lstStyle/>
          <a:p>
            <a:pPr>
              <a:lnSpc>
                <a:spcPct val="150000"/>
              </a:lnSpc>
            </a:pPr>
            <a:endParaRPr lang="en-US"/>
          </a:p>
        </p:txBody>
      </p:sp>
      <p:sp>
        <p:nvSpPr>
          <p:cNvPr id="62471" name="Line 7"/>
          <p:cNvSpPr>
            <a:spLocks noChangeShapeType="1"/>
          </p:cNvSpPr>
          <p:nvPr/>
        </p:nvSpPr>
        <p:spPr bwMode="auto">
          <a:xfrm flipH="1" flipV="1">
            <a:off x="2353056" y="2124456"/>
            <a:ext cx="2036064" cy="1066800"/>
          </a:xfrm>
          <a:prstGeom prst="line">
            <a:avLst/>
          </a:prstGeom>
          <a:noFill/>
          <a:ln w="57150">
            <a:solidFill>
              <a:schemeClr val="tx1"/>
            </a:solidFill>
            <a:round/>
            <a:headEnd/>
            <a:tailEnd type="triangle" w="lg" len="lg"/>
          </a:ln>
          <a:extLst>
            <a:ext uri="{909E8E84-426E-40DD-AFC4-6F175D3DCCD1}">
              <a14:hiddenFill xmlns:a14="http://schemas.microsoft.com/office/drawing/2010/main">
                <a:noFill/>
              </a14:hiddenFill>
            </a:ext>
          </a:extLst>
        </p:spPr>
        <p:txBody>
          <a:bodyPr wrap="none" anchor="ctr"/>
          <a:lstStyle/>
          <a:p>
            <a:pPr>
              <a:lnSpc>
                <a:spcPct val="150000"/>
              </a:lnSpc>
            </a:pPr>
            <a:endParaRPr lang="en-US"/>
          </a:p>
        </p:txBody>
      </p:sp>
      <p:sp>
        <p:nvSpPr>
          <p:cNvPr id="62472" name="Line 8"/>
          <p:cNvSpPr>
            <a:spLocks noChangeShapeType="1"/>
          </p:cNvSpPr>
          <p:nvPr/>
        </p:nvSpPr>
        <p:spPr bwMode="auto">
          <a:xfrm>
            <a:off x="932688" y="2156460"/>
            <a:ext cx="0" cy="2607564"/>
          </a:xfrm>
          <a:prstGeom prst="line">
            <a:avLst/>
          </a:prstGeom>
          <a:noFill/>
          <a:ln w="57150">
            <a:solidFill>
              <a:schemeClr val="tx1"/>
            </a:solidFill>
            <a:round/>
            <a:headEnd/>
            <a:tailEnd type="triangle" w="lg" len="lg"/>
          </a:ln>
          <a:extLst>
            <a:ext uri="{909E8E84-426E-40DD-AFC4-6F175D3DCCD1}">
              <a14:hiddenFill xmlns:a14="http://schemas.microsoft.com/office/drawing/2010/main">
                <a:noFill/>
              </a14:hiddenFill>
            </a:ext>
          </a:extLst>
        </p:spPr>
        <p:txBody>
          <a:bodyPr wrap="none" anchor="ctr"/>
          <a:lstStyle/>
          <a:p>
            <a:pPr>
              <a:lnSpc>
                <a:spcPct val="150000"/>
              </a:lnSpc>
            </a:pPr>
            <a:endParaRPr lang="en-US"/>
          </a:p>
        </p:txBody>
      </p:sp>
      <p:sp>
        <p:nvSpPr>
          <p:cNvPr id="2" name="TextBox 1"/>
          <p:cNvSpPr txBox="1"/>
          <p:nvPr/>
        </p:nvSpPr>
        <p:spPr>
          <a:xfrm>
            <a:off x="6477000" y="5002649"/>
            <a:ext cx="2634387" cy="1169551"/>
          </a:xfrm>
          <a:prstGeom prst="rect">
            <a:avLst/>
          </a:prstGeom>
          <a:noFill/>
        </p:spPr>
        <p:txBody>
          <a:bodyPr wrap="square">
            <a:spAutoFit/>
          </a:bodyPr>
          <a:lstStyle/>
          <a:p>
            <a:pPr>
              <a:defRPr/>
            </a:pPr>
            <a:r>
              <a:rPr lang="en-US" sz="1400" dirty="0">
                <a:solidFill>
                  <a:schemeClr val="bg1">
                    <a:lumMod val="85000"/>
                  </a:schemeClr>
                </a:solidFill>
                <a:latin typeface="+mn-lt"/>
              </a:rPr>
              <a:t>Moments of inertia determine </a:t>
            </a:r>
          </a:p>
          <a:p>
            <a:pPr>
              <a:defRPr/>
            </a:pPr>
            <a:r>
              <a:rPr lang="en-US" sz="1400" dirty="0">
                <a:solidFill>
                  <a:schemeClr val="bg1">
                    <a:lumMod val="85000"/>
                  </a:schemeClr>
                </a:solidFill>
                <a:latin typeface="+mn-lt"/>
              </a:rPr>
              <a:t>Torque needed determines</a:t>
            </a:r>
          </a:p>
          <a:p>
            <a:pPr>
              <a:defRPr/>
            </a:pPr>
            <a:r>
              <a:rPr lang="en-US" sz="1400" dirty="0">
                <a:solidFill>
                  <a:schemeClr val="bg1">
                    <a:lumMod val="85000"/>
                  </a:schemeClr>
                </a:solidFill>
                <a:latin typeface="+mn-lt"/>
              </a:rPr>
              <a:t>Power requirements determines </a:t>
            </a:r>
          </a:p>
          <a:p>
            <a:pPr>
              <a:defRPr/>
            </a:pPr>
            <a:r>
              <a:rPr lang="en-US" sz="1400" dirty="0">
                <a:solidFill>
                  <a:schemeClr val="bg1">
                    <a:lumMod val="85000"/>
                  </a:schemeClr>
                </a:solidFill>
                <a:latin typeface="+mn-lt"/>
              </a:rPr>
              <a:t>Solar panel size determines</a:t>
            </a:r>
          </a:p>
          <a:p>
            <a:pPr>
              <a:defRPr/>
            </a:pPr>
            <a:r>
              <a:rPr lang="en-US" sz="1400" dirty="0">
                <a:solidFill>
                  <a:schemeClr val="bg1">
                    <a:lumMod val="85000"/>
                  </a:schemeClr>
                </a:solidFill>
                <a:latin typeface="+mn-lt"/>
              </a:rPr>
              <a:t>Moments of inertia</a:t>
            </a:r>
          </a:p>
        </p:txBody>
      </p:sp>
    </p:spTree>
    <p:extLst>
      <p:ext uri="{BB962C8B-B14F-4D97-AF65-F5344CB8AC3E}">
        <p14:creationId xmlns:p14="http://schemas.microsoft.com/office/powerpoint/2010/main" val="3551042338"/>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62468"/>
                                        </p:tgtEl>
                                        <p:attrNameLst>
                                          <p:attrName>style.visibility</p:attrName>
                                        </p:attrNameLst>
                                      </p:cBhvr>
                                      <p:to>
                                        <p:strVal val="visible"/>
                                      </p:to>
                                    </p:set>
                                    <p:animEffect transition="in" filter="fade">
                                      <p:cBhvr>
                                        <p:cTn id="7" dur="1000"/>
                                        <p:tgtEl>
                                          <p:spTgt spid="62468"/>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62467"/>
                                        </p:tgtEl>
                                        <p:attrNameLst>
                                          <p:attrName>style.visibility</p:attrName>
                                        </p:attrNameLst>
                                      </p:cBhvr>
                                      <p:to>
                                        <p:strVal val="visible"/>
                                      </p:to>
                                    </p:set>
                                    <p:animEffect transition="in" filter="fade">
                                      <p:cBhvr>
                                        <p:cTn id="10" dur="1000"/>
                                        <p:tgtEl>
                                          <p:spTgt spid="62467"/>
                                        </p:tgtEl>
                                      </p:cBhvr>
                                    </p:animEffect>
                                  </p:childTnLst>
                                </p:cTn>
                              </p:par>
                            </p:childTnLst>
                          </p:cTn>
                        </p:par>
                        <p:par>
                          <p:cTn id="11" fill="hold" nodeType="afterGroup">
                            <p:stCondLst>
                              <p:cond delay="1000"/>
                            </p:stCondLst>
                            <p:childTnLst>
                              <p:par>
                                <p:cTn id="12" presetID="10" presetClass="exit" presetSubtype="0" fill="hold" grpId="0" nodeType="afterEffect">
                                  <p:stCondLst>
                                    <p:cond delay="0"/>
                                  </p:stCondLst>
                                  <p:childTnLst>
                                    <p:animEffect transition="out" filter="fade">
                                      <p:cBhvr>
                                        <p:cTn id="13" dur="2000"/>
                                        <p:tgtEl>
                                          <p:spTgt spid="10"/>
                                        </p:tgtEl>
                                      </p:cBhvr>
                                    </p:animEffect>
                                    <p:set>
                                      <p:cBhvr>
                                        <p:cTn id="14" dur="1" fill="hold">
                                          <p:stCondLst>
                                            <p:cond delay="1999"/>
                                          </p:stCondLst>
                                        </p:cTn>
                                        <p:tgtEl>
                                          <p:spTgt spid="10"/>
                                        </p:tgtEl>
                                        <p:attrNameLst>
                                          <p:attrName>style.visibility</p:attrName>
                                        </p:attrNameLst>
                                      </p:cBhvr>
                                      <p:to>
                                        <p:strVal val="hidden"/>
                                      </p:to>
                                    </p:set>
                                  </p:childTnLst>
                                </p:cTn>
                              </p:par>
                            </p:childTnLst>
                          </p:cTn>
                        </p:par>
                        <p:par>
                          <p:cTn id="15" fill="hold" nodeType="afterGroup">
                            <p:stCondLst>
                              <p:cond delay="3000"/>
                            </p:stCondLst>
                            <p:childTnLst>
                              <p:par>
                                <p:cTn id="16" presetID="10" presetClass="exit" presetSubtype="0" fill="hold" grpId="0" nodeType="afterEffect">
                                  <p:stCondLst>
                                    <p:cond delay="0"/>
                                  </p:stCondLst>
                                  <p:childTnLst>
                                    <p:animEffect transition="out" filter="fade">
                                      <p:cBhvr>
                                        <p:cTn id="17" dur="2000"/>
                                        <p:tgtEl>
                                          <p:spTgt spid="9"/>
                                        </p:tgtEl>
                                      </p:cBhvr>
                                    </p:animEffect>
                                    <p:set>
                                      <p:cBhvr>
                                        <p:cTn id="18" dur="1" fill="hold">
                                          <p:stCondLst>
                                            <p:cond delay="1999"/>
                                          </p:stCondLst>
                                        </p:cTn>
                                        <p:tgtEl>
                                          <p:spTgt spid="9"/>
                                        </p:tgtEl>
                                        <p:attrNameLst>
                                          <p:attrName>style.visibility</p:attrName>
                                        </p:attrNameLst>
                                      </p:cBhvr>
                                      <p:to>
                                        <p:strVal val="hidden"/>
                                      </p:to>
                                    </p:set>
                                  </p:childTnLst>
                                </p:cTn>
                              </p:par>
                              <p:par>
                                <p:cTn id="19" presetID="10" presetClass="entr" presetSubtype="0" fill="hold" grpId="0" nodeType="withEffect">
                                  <p:stCondLst>
                                    <p:cond delay="0"/>
                                  </p:stCondLst>
                                  <p:childTnLst>
                                    <p:set>
                                      <p:cBhvr>
                                        <p:cTn id="20" dur="1" fill="hold">
                                          <p:stCondLst>
                                            <p:cond delay="0"/>
                                          </p:stCondLst>
                                        </p:cTn>
                                        <p:tgtEl>
                                          <p:spTgt spid="62472"/>
                                        </p:tgtEl>
                                        <p:attrNameLst>
                                          <p:attrName>style.visibility</p:attrName>
                                        </p:attrNameLst>
                                      </p:cBhvr>
                                      <p:to>
                                        <p:strVal val="visible"/>
                                      </p:to>
                                    </p:set>
                                    <p:animEffect transition="in" filter="fade">
                                      <p:cBhvr>
                                        <p:cTn id="21" dur="2000"/>
                                        <p:tgtEl>
                                          <p:spTgt spid="62472"/>
                                        </p:tgtEl>
                                      </p:cBhvr>
                                    </p:animEffect>
                                  </p:childTnLst>
                                </p:cTn>
                              </p:par>
                              <p:par>
                                <p:cTn id="22" presetID="10" presetClass="entr" presetSubtype="0" fill="hold" grpId="0" nodeType="withEffect">
                                  <p:stCondLst>
                                    <p:cond delay="0"/>
                                  </p:stCondLst>
                                  <p:childTnLst>
                                    <p:set>
                                      <p:cBhvr>
                                        <p:cTn id="23" dur="1" fill="hold">
                                          <p:stCondLst>
                                            <p:cond delay="0"/>
                                          </p:stCondLst>
                                        </p:cTn>
                                        <p:tgtEl>
                                          <p:spTgt spid="62471"/>
                                        </p:tgtEl>
                                        <p:attrNameLst>
                                          <p:attrName>style.visibility</p:attrName>
                                        </p:attrNameLst>
                                      </p:cBhvr>
                                      <p:to>
                                        <p:strVal val="visible"/>
                                      </p:to>
                                    </p:set>
                                    <p:animEffect transition="in" filter="fade">
                                      <p:cBhvr>
                                        <p:cTn id="24" dur="2000"/>
                                        <p:tgtEl>
                                          <p:spTgt spid="62471"/>
                                        </p:tgtEl>
                                      </p:cBhvr>
                                    </p:animEffect>
                                  </p:childTnLst>
                                </p:cTn>
                              </p:par>
                              <p:par>
                                <p:cTn id="25" presetID="10" presetClass="entr" presetSubtype="0" fill="hold" grpId="0" nodeType="withEffect">
                                  <p:stCondLst>
                                    <p:cond delay="0"/>
                                  </p:stCondLst>
                                  <p:childTnLst>
                                    <p:set>
                                      <p:cBhvr>
                                        <p:cTn id="26" dur="1" fill="hold">
                                          <p:stCondLst>
                                            <p:cond delay="0"/>
                                          </p:stCondLst>
                                        </p:cTn>
                                        <p:tgtEl>
                                          <p:spTgt spid="62470"/>
                                        </p:tgtEl>
                                        <p:attrNameLst>
                                          <p:attrName>style.visibility</p:attrName>
                                        </p:attrNameLst>
                                      </p:cBhvr>
                                      <p:to>
                                        <p:strVal val="visible"/>
                                      </p:to>
                                    </p:set>
                                    <p:animEffect transition="in" filter="fade">
                                      <p:cBhvr>
                                        <p:cTn id="27" dur="2000"/>
                                        <p:tgtEl>
                                          <p:spTgt spid="6247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0" grpId="0"/>
      <p:bldP spid="62467" grpId="0"/>
      <p:bldP spid="62468" grpId="0"/>
      <p:bldP spid="62470" grpId="0" animBg="1"/>
      <p:bldP spid="62471" grpId="0" animBg="1"/>
      <p:bldP spid="62472" grpId="0" animBg="1"/>
    </p:bldLst>
  </p:timing>
</p:sld>
</file>

<file path=ppt/slides/slide4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7858" name="Rectangle 2"/>
          <p:cNvSpPr>
            <a:spLocks noGrp="1" noChangeArrowheads="1"/>
          </p:cNvSpPr>
          <p:nvPr>
            <p:ph type="title"/>
          </p:nvPr>
        </p:nvSpPr>
        <p:spPr/>
        <p:txBody>
          <a:bodyPr/>
          <a:lstStyle/>
          <a:p>
            <a:r>
              <a:rPr lang="en-US" altLang="en-US"/>
              <a:t>Demonstration system</a:t>
            </a:r>
          </a:p>
        </p:txBody>
      </p:sp>
      <p:sp>
        <p:nvSpPr>
          <p:cNvPr id="71683" name="Rectangle 3"/>
          <p:cNvSpPr>
            <a:spLocks noChangeArrowheads="1"/>
          </p:cNvSpPr>
          <p:nvPr/>
        </p:nvSpPr>
        <p:spPr bwMode="auto">
          <a:xfrm>
            <a:off x="1676400" y="1981200"/>
            <a:ext cx="2138363" cy="3046413"/>
          </a:xfrm>
          <a:prstGeom prst="rect">
            <a:avLst/>
          </a:prstGeom>
          <a:noFill/>
          <a:ln w="9525">
            <a:noFill/>
            <a:miter lim="800000"/>
            <a:headEnd/>
            <a:tailEnd/>
          </a:ln>
          <a:effectLst/>
        </p:spPr>
        <p:txBody>
          <a:bodyPr wrap="none">
            <a:spAutoFit/>
          </a:bodyPr>
          <a:lstStyle/>
          <a:p>
            <a:pPr>
              <a:defRPr/>
            </a:pPr>
            <a:r>
              <a:rPr lang="en-US" sz="2400" dirty="0">
                <a:solidFill>
                  <a:schemeClr val="tx2"/>
                </a:solidFill>
                <a:latin typeface="+mj-lt"/>
              </a:rPr>
              <a:t>Attitude control</a:t>
            </a:r>
            <a:endParaRPr lang="en-US" sz="2400" dirty="0">
              <a:latin typeface="+mj-lt"/>
            </a:endParaRPr>
          </a:p>
          <a:p>
            <a:pPr>
              <a:defRPr/>
            </a:pPr>
            <a:r>
              <a:rPr lang="en-US" sz="2400" dirty="0">
                <a:solidFill>
                  <a:schemeClr val="bg1"/>
                </a:solidFill>
                <a:latin typeface="+mj-lt"/>
              </a:rPr>
              <a:t>   </a:t>
            </a:r>
          </a:p>
          <a:p>
            <a:pPr>
              <a:defRPr/>
            </a:pPr>
            <a:r>
              <a:rPr lang="en-US" sz="2400" dirty="0">
                <a:solidFill>
                  <a:schemeClr val="bg1"/>
                </a:solidFill>
                <a:latin typeface="+mj-lt"/>
              </a:rPr>
              <a:t> </a:t>
            </a:r>
          </a:p>
          <a:p>
            <a:pPr>
              <a:defRPr/>
            </a:pPr>
            <a:r>
              <a:rPr lang="en-US" sz="2400" dirty="0">
                <a:solidFill>
                  <a:schemeClr val="bg1"/>
                </a:solidFill>
                <a:latin typeface="+mj-lt"/>
              </a:rPr>
              <a:t> </a:t>
            </a:r>
          </a:p>
          <a:p>
            <a:pPr>
              <a:defRPr/>
            </a:pPr>
            <a:r>
              <a:rPr lang="en-US" sz="2400" dirty="0">
                <a:solidFill>
                  <a:schemeClr val="bg1"/>
                </a:solidFill>
                <a:latin typeface="+mj-lt"/>
              </a:rPr>
              <a:t> </a:t>
            </a:r>
          </a:p>
          <a:p>
            <a:pPr>
              <a:defRPr/>
            </a:pPr>
            <a:r>
              <a:rPr lang="en-US" sz="2400" dirty="0">
                <a:solidFill>
                  <a:schemeClr val="bg1"/>
                </a:solidFill>
                <a:latin typeface="+mj-lt"/>
              </a:rPr>
              <a:t> </a:t>
            </a:r>
          </a:p>
          <a:p>
            <a:pPr>
              <a:defRPr/>
            </a:pPr>
            <a:r>
              <a:rPr lang="en-US" sz="2400" dirty="0">
                <a:solidFill>
                  <a:schemeClr val="bg1"/>
                </a:solidFill>
                <a:latin typeface="+mj-lt"/>
              </a:rPr>
              <a:t> </a:t>
            </a:r>
          </a:p>
          <a:p>
            <a:pPr>
              <a:defRPr/>
            </a:pPr>
            <a:r>
              <a:rPr lang="en-US" sz="2400" dirty="0">
                <a:solidFill>
                  <a:schemeClr val="tx2"/>
                </a:solidFill>
                <a:latin typeface="+mj-lt"/>
              </a:rPr>
              <a:t>Power</a:t>
            </a:r>
            <a:endParaRPr lang="en-US" sz="2400" dirty="0">
              <a:latin typeface="+mj-lt"/>
            </a:endParaRPr>
          </a:p>
        </p:txBody>
      </p:sp>
      <p:sp>
        <p:nvSpPr>
          <p:cNvPr id="71684" name="Rectangle 4"/>
          <p:cNvSpPr>
            <a:spLocks noChangeArrowheads="1"/>
          </p:cNvSpPr>
          <p:nvPr/>
        </p:nvSpPr>
        <p:spPr bwMode="auto">
          <a:xfrm>
            <a:off x="5278438" y="1981200"/>
            <a:ext cx="1543050" cy="1938338"/>
          </a:xfrm>
          <a:prstGeom prst="rect">
            <a:avLst/>
          </a:prstGeom>
          <a:noFill/>
          <a:ln w="9525">
            <a:noFill/>
            <a:miter lim="800000"/>
            <a:headEnd/>
            <a:tailEnd/>
          </a:ln>
          <a:effectLst/>
        </p:spPr>
        <p:txBody>
          <a:bodyPr wrap="none">
            <a:spAutoFit/>
          </a:bodyPr>
          <a:lstStyle/>
          <a:p>
            <a:pPr>
              <a:defRPr/>
            </a:pPr>
            <a:r>
              <a:rPr lang="en-US" sz="2400" dirty="0">
                <a:solidFill>
                  <a:schemeClr val="bg1"/>
                </a:solidFill>
                <a:latin typeface="+mj-lt"/>
              </a:rPr>
              <a:t>  </a:t>
            </a:r>
          </a:p>
          <a:p>
            <a:pPr>
              <a:defRPr/>
            </a:pPr>
            <a:r>
              <a:rPr lang="en-US" sz="2400" dirty="0">
                <a:solidFill>
                  <a:schemeClr val="bg1"/>
                </a:solidFill>
                <a:latin typeface="+mj-lt"/>
              </a:rPr>
              <a:t> </a:t>
            </a:r>
          </a:p>
          <a:p>
            <a:pPr>
              <a:defRPr/>
            </a:pPr>
            <a:r>
              <a:rPr lang="en-US" sz="2400" dirty="0">
                <a:solidFill>
                  <a:schemeClr val="bg1"/>
                </a:solidFill>
                <a:latin typeface="+mj-lt"/>
              </a:rPr>
              <a:t> </a:t>
            </a:r>
          </a:p>
          <a:p>
            <a:pPr>
              <a:defRPr/>
            </a:pPr>
            <a:r>
              <a:rPr lang="en-US" sz="2400" dirty="0">
                <a:solidFill>
                  <a:schemeClr val="tx2"/>
                </a:solidFill>
                <a:latin typeface="+mj-lt"/>
              </a:rPr>
              <a:t>Solar array</a:t>
            </a:r>
            <a:endParaRPr lang="en-US" sz="2400" dirty="0">
              <a:latin typeface="+mj-lt"/>
            </a:endParaRPr>
          </a:p>
          <a:p>
            <a:pPr>
              <a:defRPr/>
            </a:pPr>
            <a:r>
              <a:rPr lang="en-US" sz="2400" dirty="0">
                <a:solidFill>
                  <a:schemeClr val="bg1"/>
                </a:solidFill>
                <a:latin typeface="+mj-lt"/>
              </a:rPr>
              <a:t> </a:t>
            </a:r>
          </a:p>
        </p:txBody>
      </p:sp>
      <p:sp>
        <p:nvSpPr>
          <p:cNvPr id="377861" name="Line 5"/>
          <p:cNvSpPr>
            <a:spLocks noChangeShapeType="1"/>
          </p:cNvSpPr>
          <p:nvPr/>
        </p:nvSpPr>
        <p:spPr bwMode="auto">
          <a:xfrm flipV="1">
            <a:off x="2209800" y="3429000"/>
            <a:ext cx="3124200" cy="1143000"/>
          </a:xfrm>
          <a:prstGeom prst="line">
            <a:avLst/>
          </a:prstGeom>
          <a:noFill/>
          <a:ln w="25400">
            <a:solidFill>
              <a:schemeClr val="tx1"/>
            </a:solidFill>
            <a:round/>
            <a:headEnd/>
            <a:tailEnd type="triangle" w="lg" len="lg"/>
          </a:ln>
          <a:extLst>
            <a:ext uri="{909E8E84-426E-40DD-AFC4-6F175D3DCCD1}">
              <a14:hiddenFill xmlns:a14="http://schemas.microsoft.com/office/drawing/2010/main">
                <a:noFill/>
              </a14:hiddenFill>
            </a:ext>
          </a:extLst>
        </p:spPr>
        <p:txBody>
          <a:bodyPr wrap="none" anchor="ctr"/>
          <a:lstStyle/>
          <a:p>
            <a:endParaRPr lang="en-US"/>
          </a:p>
        </p:txBody>
      </p:sp>
      <p:sp>
        <p:nvSpPr>
          <p:cNvPr id="377862" name="Line 6"/>
          <p:cNvSpPr>
            <a:spLocks noChangeShapeType="1"/>
          </p:cNvSpPr>
          <p:nvPr/>
        </p:nvSpPr>
        <p:spPr bwMode="auto">
          <a:xfrm flipH="1" flipV="1">
            <a:off x="2286000" y="2438400"/>
            <a:ext cx="2971800" cy="762000"/>
          </a:xfrm>
          <a:prstGeom prst="line">
            <a:avLst/>
          </a:prstGeom>
          <a:noFill/>
          <a:ln w="25400">
            <a:solidFill>
              <a:schemeClr val="tx1"/>
            </a:solidFill>
            <a:round/>
            <a:headEnd/>
            <a:tailEnd type="triangle" w="lg" len="lg"/>
          </a:ln>
          <a:extLst>
            <a:ext uri="{909E8E84-426E-40DD-AFC4-6F175D3DCCD1}">
              <a14:hiddenFill xmlns:a14="http://schemas.microsoft.com/office/drawing/2010/main">
                <a:noFill/>
              </a14:hiddenFill>
            </a:ext>
          </a:extLst>
        </p:spPr>
        <p:txBody>
          <a:bodyPr wrap="none" anchor="ctr"/>
          <a:lstStyle/>
          <a:p>
            <a:endParaRPr lang="en-US"/>
          </a:p>
        </p:txBody>
      </p:sp>
      <p:sp>
        <p:nvSpPr>
          <p:cNvPr id="377863" name="Line 7"/>
          <p:cNvSpPr>
            <a:spLocks noChangeShapeType="1"/>
          </p:cNvSpPr>
          <p:nvPr/>
        </p:nvSpPr>
        <p:spPr bwMode="auto">
          <a:xfrm>
            <a:off x="2057400" y="2438400"/>
            <a:ext cx="0" cy="2133600"/>
          </a:xfrm>
          <a:prstGeom prst="line">
            <a:avLst/>
          </a:prstGeom>
          <a:noFill/>
          <a:ln w="25400">
            <a:solidFill>
              <a:schemeClr val="tx1"/>
            </a:solidFill>
            <a:round/>
            <a:headEnd/>
            <a:tailEnd type="triangle" w="lg" len="lg"/>
          </a:ln>
          <a:extLst>
            <a:ext uri="{909E8E84-426E-40DD-AFC4-6F175D3DCCD1}">
              <a14:hiddenFill xmlns:a14="http://schemas.microsoft.com/office/drawing/2010/main">
                <a:noFill/>
              </a14:hiddenFill>
            </a:ext>
          </a:extLst>
        </p:spPr>
        <p:txBody>
          <a:bodyPr wrap="none" anchor="ctr"/>
          <a:lstStyle/>
          <a:p>
            <a:endParaRPr lang="en-US"/>
          </a:p>
        </p:txBody>
      </p:sp>
      <p:sp>
        <p:nvSpPr>
          <p:cNvPr id="10" name="Rectangle 9"/>
          <p:cNvSpPr/>
          <p:nvPr/>
        </p:nvSpPr>
        <p:spPr>
          <a:xfrm>
            <a:off x="685800" y="5257800"/>
            <a:ext cx="8458200" cy="1292225"/>
          </a:xfrm>
          <a:prstGeom prst="rect">
            <a:avLst/>
          </a:prstGeom>
        </p:spPr>
        <p:txBody>
          <a:bodyPr>
            <a:spAutoFit/>
          </a:bodyPr>
          <a:lstStyle/>
          <a:p>
            <a:pPr>
              <a:buFont typeface="Arial" pitchFamily="34" charset="0"/>
              <a:buChar char="•"/>
              <a:defRPr/>
            </a:pPr>
            <a:r>
              <a:rPr lang="en-US" sz="3200" dirty="0">
                <a:latin typeface="+mj-lt"/>
              </a:rPr>
              <a:t> Calculations within a single subsystem</a:t>
            </a:r>
            <a:r>
              <a:rPr lang="en-US" sz="1600" dirty="0">
                <a:latin typeface="+mj-lt"/>
              </a:rPr>
              <a:t> (ACS)</a:t>
            </a:r>
          </a:p>
          <a:p>
            <a:pPr>
              <a:buFont typeface="Arial" pitchFamily="34" charset="0"/>
              <a:buChar char="•"/>
              <a:defRPr/>
            </a:pPr>
            <a:endParaRPr lang="en-US" sz="1400" dirty="0">
              <a:latin typeface="+mj-lt"/>
            </a:endParaRPr>
          </a:p>
          <a:p>
            <a:pPr>
              <a:buFont typeface="Arial" pitchFamily="34" charset="0"/>
              <a:buChar char="•"/>
              <a:defRPr/>
            </a:pPr>
            <a:r>
              <a:rPr lang="en-US" sz="3200" dirty="0">
                <a:latin typeface="+mj-lt"/>
              </a:rPr>
              <a:t> Calculations within linked subsystems</a:t>
            </a:r>
          </a:p>
        </p:txBody>
      </p:sp>
    </p:spTree>
  </p:cSld>
  <p:clrMapOvr>
    <a:masterClrMapping/>
  </p:clrMapOvr>
</p:sld>
</file>

<file path=ppt/slides/slide4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Rectangle 14"/>
          <p:cNvSpPr/>
          <p:nvPr/>
        </p:nvSpPr>
        <p:spPr>
          <a:xfrm>
            <a:off x="5715000" y="1447800"/>
            <a:ext cx="3200400" cy="5305425"/>
          </a:xfrm>
          <a:prstGeom prst="rect">
            <a:avLst/>
          </a:prstGeom>
          <a:solidFill>
            <a:srgbClr val="DDDDDD"/>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
        <p:nvSpPr>
          <p:cNvPr id="69635" name="Rectangle 1033"/>
          <p:cNvSpPr>
            <a:spLocks noChangeArrowheads="1"/>
          </p:cNvSpPr>
          <p:nvPr/>
        </p:nvSpPr>
        <p:spPr bwMode="auto">
          <a:xfrm>
            <a:off x="5791200" y="1447800"/>
            <a:ext cx="3124200" cy="2667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endParaRPr lang="en-US" altLang="en-US" sz="2400"/>
          </a:p>
        </p:txBody>
      </p:sp>
      <p:sp>
        <p:nvSpPr>
          <p:cNvPr id="69636" name="Rectangle 1026"/>
          <p:cNvSpPr>
            <a:spLocks noGrp="1" noChangeArrowheads="1"/>
          </p:cNvSpPr>
          <p:nvPr>
            <p:ph type="title"/>
          </p:nvPr>
        </p:nvSpPr>
        <p:spPr>
          <a:xfrm>
            <a:off x="0" y="304800"/>
            <a:ext cx="9144000" cy="1143000"/>
          </a:xfrm>
        </p:spPr>
        <p:txBody>
          <a:bodyPr/>
          <a:lstStyle/>
          <a:p>
            <a:r>
              <a:rPr lang="en-US" altLang="en-US"/>
              <a:t>Attitude control subsystem (ACS)</a:t>
            </a:r>
          </a:p>
        </p:txBody>
      </p:sp>
      <p:sp>
        <p:nvSpPr>
          <p:cNvPr id="69637" name="Rectangle 1027"/>
          <p:cNvSpPr>
            <a:spLocks noGrp="1" noChangeArrowheads="1"/>
          </p:cNvSpPr>
          <p:nvPr>
            <p:ph type="body" idx="1"/>
          </p:nvPr>
        </p:nvSpPr>
        <p:spPr>
          <a:xfrm>
            <a:off x="533400" y="1524000"/>
            <a:ext cx="5257800" cy="5334000"/>
          </a:xfrm>
        </p:spPr>
        <p:txBody>
          <a:bodyPr/>
          <a:lstStyle/>
          <a:p>
            <a:pPr>
              <a:lnSpc>
                <a:spcPct val="90000"/>
              </a:lnSpc>
            </a:pPr>
            <a:r>
              <a:rPr lang="en-US" altLang="en-US" sz="2800" dirty="0"/>
              <a:t>3 reaction wheels</a:t>
            </a:r>
          </a:p>
          <a:p>
            <a:pPr>
              <a:lnSpc>
                <a:spcPct val="90000"/>
              </a:lnSpc>
            </a:pPr>
            <a:r>
              <a:rPr lang="en-US" altLang="en-US" sz="2800" dirty="0"/>
              <a:t>Design problem: solve for </a:t>
            </a:r>
            <a:r>
              <a:rPr lang="en-US" altLang="en-US" sz="2800" i="1" dirty="0"/>
              <a:t>h</a:t>
            </a:r>
          </a:p>
          <a:p>
            <a:pPr lvl="1">
              <a:lnSpc>
                <a:spcPct val="90000"/>
              </a:lnSpc>
            </a:pPr>
            <a:r>
              <a:rPr lang="en-US" altLang="en-US" sz="2400" dirty="0">
                <a:solidFill>
                  <a:srgbClr val="009900"/>
                </a:solidFill>
              </a:rPr>
              <a:t>Required angular momentum</a:t>
            </a:r>
          </a:p>
          <a:p>
            <a:pPr lvl="1">
              <a:lnSpc>
                <a:spcPct val="90000"/>
              </a:lnSpc>
            </a:pPr>
            <a:r>
              <a:rPr lang="en-US" altLang="en-US" sz="2400" dirty="0">
                <a:solidFill>
                  <a:srgbClr val="009900"/>
                </a:solidFill>
              </a:rPr>
              <a:t>Needed to choose reaction wheels</a:t>
            </a:r>
          </a:p>
          <a:p>
            <a:pPr>
              <a:lnSpc>
                <a:spcPct val="90000"/>
              </a:lnSpc>
            </a:pPr>
            <a:r>
              <a:rPr lang="en-US" altLang="en-US" sz="2800" dirty="0"/>
              <a:t>Mission constraints</a:t>
            </a:r>
          </a:p>
          <a:p>
            <a:pPr lvl="1">
              <a:lnSpc>
                <a:spcPct val="90000"/>
              </a:lnSpc>
            </a:pPr>
            <a:r>
              <a:rPr lang="en-US" altLang="en-US" sz="2400" i="1" dirty="0">
                <a:solidFill>
                  <a:srgbClr val="009900"/>
                </a:solidFill>
                <a:sym typeface="Symbol" panose="05050102010706020507" pitchFamily="18" charset="2"/>
              </a:rPr>
              <a:t></a:t>
            </a:r>
            <a:r>
              <a:rPr lang="en-US" altLang="en-US" sz="2400" i="1" dirty="0" err="1">
                <a:solidFill>
                  <a:srgbClr val="009900"/>
                </a:solidFill>
                <a:sym typeface="Symbol" panose="05050102010706020507" pitchFamily="18" charset="2"/>
              </a:rPr>
              <a:t>t</a:t>
            </a:r>
            <a:r>
              <a:rPr lang="en-US" altLang="en-US" sz="2400" baseline="-25000" dirty="0" err="1">
                <a:solidFill>
                  <a:srgbClr val="009900"/>
                </a:solidFill>
                <a:sym typeface="Symbol" panose="05050102010706020507" pitchFamily="18" charset="2"/>
              </a:rPr>
              <a:t>orbit</a:t>
            </a:r>
            <a:r>
              <a:rPr lang="en-US" altLang="en-US" sz="2400" dirty="0">
                <a:solidFill>
                  <a:srgbClr val="009900"/>
                </a:solidFill>
                <a:sym typeface="Symbol" panose="05050102010706020507" pitchFamily="18" charset="2"/>
              </a:rPr>
              <a:t> = 1/4 orbit time</a:t>
            </a:r>
          </a:p>
          <a:p>
            <a:pPr lvl="1">
              <a:lnSpc>
                <a:spcPct val="90000"/>
              </a:lnSpc>
            </a:pPr>
            <a:r>
              <a:rPr lang="en-US" altLang="en-US" sz="2400" i="1" dirty="0">
                <a:solidFill>
                  <a:srgbClr val="009900"/>
                </a:solidFill>
                <a:sym typeface="Symbol" panose="05050102010706020507" pitchFamily="18" charset="2"/>
              </a:rPr>
              <a:t></a:t>
            </a:r>
            <a:r>
              <a:rPr lang="en-US" altLang="en-US" sz="2400" baseline="-25000" dirty="0">
                <a:solidFill>
                  <a:srgbClr val="009900"/>
                </a:solidFill>
                <a:sym typeface="Symbol" panose="05050102010706020507" pitchFamily="18" charset="2"/>
              </a:rPr>
              <a:t>slew</a:t>
            </a:r>
            <a:r>
              <a:rPr lang="en-US" altLang="en-US" sz="2400" dirty="0">
                <a:solidFill>
                  <a:srgbClr val="009900"/>
                </a:solidFill>
                <a:sym typeface="Symbol" panose="05050102010706020507" pitchFamily="18" charset="2"/>
              </a:rPr>
              <a:t> = max slew angle</a:t>
            </a:r>
          </a:p>
          <a:p>
            <a:pPr lvl="1">
              <a:lnSpc>
                <a:spcPct val="90000"/>
              </a:lnSpc>
            </a:pPr>
            <a:r>
              <a:rPr lang="en-US" altLang="en-US" sz="2400" i="1" dirty="0">
                <a:solidFill>
                  <a:srgbClr val="009900"/>
                </a:solidFill>
                <a:sym typeface="Symbol" panose="05050102010706020507" pitchFamily="18" charset="2"/>
              </a:rPr>
              <a:t></a:t>
            </a:r>
            <a:r>
              <a:rPr lang="en-US" altLang="en-US" sz="2400" i="1" dirty="0" err="1">
                <a:solidFill>
                  <a:srgbClr val="009900"/>
                </a:solidFill>
                <a:sym typeface="Symbol" panose="05050102010706020507" pitchFamily="18" charset="2"/>
              </a:rPr>
              <a:t>t</a:t>
            </a:r>
            <a:r>
              <a:rPr lang="en-US" altLang="en-US" sz="2400" baseline="-25000" dirty="0" err="1">
                <a:solidFill>
                  <a:srgbClr val="009900"/>
                </a:solidFill>
                <a:sym typeface="Symbol" panose="05050102010706020507" pitchFamily="18" charset="2"/>
              </a:rPr>
              <a:t>slew</a:t>
            </a:r>
            <a:r>
              <a:rPr lang="en-US" altLang="en-US" sz="2400" dirty="0">
                <a:solidFill>
                  <a:srgbClr val="009900"/>
                </a:solidFill>
                <a:sym typeface="Symbol" panose="05050102010706020507" pitchFamily="18" charset="2"/>
              </a:rPr>
              <a:t> = min maneuver time</a:t>
            </a:r>
          </a:p>
          <a:p>
            <a:pPr>
              <a:lnSpc>
                <a:spcPct val="90000"/>
              </a:lnSpc>
            </a:pPr>
            <a:r>
              <a:rPr lang="en-US" altLang="en-US" sz="2800" dirty="0">
                <a:sym typeface="Symbol" panose="05050102010706020507" pitchFamily="18" charset="2"/>
              </a:rPr>
              <a:t>Inputs from other subsystems</a:t>
            </a:r>
          </a:p>
          <a:p>
            <a:pPr lvl="1">
              <a:lnSpc>
                <a:spcPct val="90000"/>
              </a:lnSpc>
            </a:pPr>
            <a:r>
              <a:rPr lang="en-US" altLang="en-US" sz="2400" i="1" dirty="0">
                <a:solidFill>
                  <a:srgbClr val="009900"/>
                </a:solidFill>
                <a:sym typeface="Symbol" panose="05050102010706020507" pitchFamily="18" charset="2"/>
              </a:rPr>
              <a:t>I</a:t>
            </a:r>
            <a:r>
              <a:rPr lang="en-US" altLang="en-US" sz="2400" dirty="0">
                <a:solidFill>
                  <a:srgbClr val="009900"/>
                </a:solidFill>
                <a:sym typeface="Symbol" panose="05050102010706020507" pitchFamily="18" charset="2"/>
              </a:rPr>
              <a:t>, </a:t>
            </a:r>
            <a:r>
              <a:rPr lang="en-US" altLang="en-US" sz="2400" i="1" dirty="0">
                <a:solidFill>
                  <a:srgbClr val="009900"/>
                </a:solidFill>
                <a:sym typeface="Symbol" panose="05050102010706020507" pitchFamily="18" charset="2"/>
              </a:rPr>
              <a:t>I</a:t>
            </a:r>
            <a:r>
              <a:rPr lang="en-US" altLang="en-US" sz="2400" baseline="-25000" dirty="0">
                <a:solidFill>
                  <a:srgbClr val="009900"/>
                </a:solidFill>
                <a:sym typeface="Symbol" panose="05050102010706020507" pitchFamily="18" charset="2"/>
              </a:rPr>
              <a:t>max</a:t>
            </a:r>
            <a:r>
              <a:rPr lang="en-US" altLang="en-US" sz="2400" dirty="0">
                <a:solidFill>
                  <a:srgbClr val="009900"/>
                </a:solidFill>
                <a:sym typeface="Symbol" panose="05050102010706020507" pitchFamily="18" charset="2"/>
              </a:rPr>
              <a:t>, </a:t>
            </a:r>
            <a:r>
              <a:rPr lang="en-US" altLang="en-US" sz="2400" i="1" dirty="0" err="1">
                <a:solidFill>
                  <a:srgbClr val="009900"/>
                </a:solidFill>
                <a:sym typeface="Symbol" panose="05050102010706020507" pitchFamily="18" charset="2"/>
              </a:rPr>
              <a:t>I</a:t>
            </a:r>
            <a:r>
              <a:rPr lang="en-US" altLang="en-US" sz="2400" baseline="-25000" dirty="0" err="1">
                <a:solidFill>
                  <a:srgbClr val="009900"/>
                </a:solidFill>
                <a:sym typeface="Symbol" panose="05050102010706020507" pitchFamily="18" charset="2"/>
              </a:rPr>
              <a:t>min</a:t>
            </a:r>
            <a:r>
              <a:rPr lang="en-US" altLang="en-US" sz="2400" dirty="0">
                <a:solidFill>
                  <a:srgbClr val="009900"/>
                </a:solidFill>
                <a:sym typeface="Symbol" panose="05050102010706020507" pitchFamily="18" charset="2"/>
              </a:rPr>
              <a:t> = inertial moment</a:t>
            </a:r>
          </a:p>
          <a:p>
            <a:pPr lvl="1">
              <a:lnSpc>
                <a:spcPct val="90000"/>
              </a:lnSpc>
            </a:pPr>
            <a:r>
              <a:rPr lang="en-US" altLang="en-US" sz="2000" dirty="0">
                <a:solidFill>
                  <a:srgbClr val="009900"/>
                </a:solidFill>
                <a:sym typeface="Symbol" panose="05050102010706020507" pitchFamily="18" charset="2"/>
              </a:rPr>
              <a:t>Depend on solar panel size, which depends on power needed, so on </a:t>
            </a:r>
            <a:r>
              <a:rPr lang="en-US" altLang="en-US" sz="2000" i="1" dirty="0">
                <a:solidFill>
                  <a:srgbClr val="009900"/>
                </a:solidFill>
                <a:sym typeface="Symbol" panose="05050102010706020507" pitchFamily="18" charset="2"/>
              </a:rPr>
              <a:t>h</a:t>
            </a:r>
            <a:endParaRPr lang="en-US" altLang="en-US" sz="2000" dirty="0">
              <a:solidFill>
                <a:srgbClr val="009900"/>
              </a:solidFill>
            </a:endParaRPr>
          </a:p>
        </p:txBody>
      </p:sp>
      <p:graphicFrame>
        <p:nvGraphicFramePr>
          <p:cNvPr id="69638" name="Object 2"/>
          <p:cNvGraphicFramePr>
            <a:graphicFrameLocks noChangeAspect="1"/>
          </p:cNvGraphicFramePr>
          <p:nvPr/>
        </p:nvGraphicFramePr>
        <p:xfrm>
          <a:off x="6156325" y="1524000"/>
          <a:ext cx="1905000" cy="369888"/>
        </p:xfrm>
        <a:graphic>
          <a:graphicData uri="http://schemas.openxmlformats.org/presentationml/2006/ole">
            <mc:AlternateContent xmlns:mc="http://schemas.openxmlformats.org/markup-compatibility/2006">
              <mc:Choice xmlns:v="urn:schemas-microsoft-com:vml" Requires="v">
                <p:oleObj spid="_x0000_s50898" name="Equation" r:id="rId4" imgW="914400" imgH="177800" progId="Equation.3">
                  <p:embed/>
                </p:oleObj>
              </mc:Choice>
              <mc:Fallback>
                <p:oleObj name="Equation" r:id="rId4" imgW="914400" imgH="177800" progId="Equation.3">
                  <p:embed/>
                  <p:pic>
                    <p:nvPicPr>
                      <p:cNvPr id="0" name=""/>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6156325" y="1524000"/>
                        <a:ext cx="1905000" cy="369888"/>
                      </a:xfrm>
                      <a:prstGeom prst="rect">
                        <a:avLst/>
                      </a:prstGeom>
                      <a:noFill/>
                      <a:ln>
                        <a:noFill/>
                      </a:ln>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graphicFrame>
        <p:nvGraphicFramePr>
          <p:cNvPr id="69639" name="Object 3"/>
          <p:cNvGraphicFramePr>
            <a:graphicFrameLocks noChangeAspect="1"/>
          </p:cNvGraphicFramePr>
          <p:nvPr/>
        </p:nvGraphicFramePr>
        <p:xfrm>
          <a:off x="6040438" y="2590800"/>
          <a:ext cx="1960562" cy="869950"/>
        </p:xfrm>
        <a:graphic>
          <a:graphicData uri="http://schemas.openxmlformats.org/presentationml/2006/ole">
            <mc:AlternateContent xmlns:mc="http://schemas.openxmlformats.org/markup-compatibility/2006">
              <mc:Choice xmlns:v="urn:schemas-microsoft-com:vml" Requires="v">
                <p:oleObj spid="_x0000_s50899" name="Equation" r:id="rId6" imgW="914400" imgH="406400" progId="Equation.3">
                  <p:embed/>
                </p:oleObj>
              </mc:Choice>
              <mc:Fallback>
                <p:oleObj name="Equation" r:id="rId6" imgW="914400" imgH="406400" progId="Equation.3">
                  <p:embed/>
                  <p:pic>
                    <p:nvPicPr>
                      <p:cNvPr id="0" name=""/>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6040438" y="2590800"/>
                        <a:ext cx="1960562" cy="869950"/>
                      </a:xfrm>
                      <a:prstGeom prst="rect">
                        <a:avLst/>
                      </a:prstGeom>
                      <a:noFill/>
                      <a:ln>
                        <a:noFill/>
                      </a:ln>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Lst>
                    </p:spPr>
                  </p:pic>
                </p:oleObj>
              </mc:Fallback>
            </mc:AlternateContent>
          </a:graphicData>
        </a:graphic>
      </p:graphicFrame>
      <p:graphicFrame>
        <p:nvGraphicFramePr>
          <p:cNvPr id="69640" name="Object 4"/>
          <p:cNvGraphicFramePr>
            <a:graphicFrameLocks noChangeAspect="1"/>
          </p:cNvGraphicFramePr>
          <p:nvPr/>
        </p:nvGraphicFramePr>
        <p:xfrm>
          <a:off x="6019800" y="2070100"/>
          <a:ext cx="2209800" cy="396875"/>
        </p:xfrm>
        <a:graphic>
          <a:graphicData uri="http://schemas.openxmlformats.org/presentationml/2006/ole">
            <mc:AlternateContent xmlns:mc="http://schemas.openxmlformats.org/markup-compatibility/2006">
              <mc:Choice xmlns:v="urn:schemas-microsoft-com:vml" Requires="v">
                <p:oleObj spid="_x0000_s50900" name="Equation" r:id="rId8" imgW="990600" imgH="177800" progId="Equation.3">
                  <p:embed/>
                </p:oleObj>
              </mc:Choice>
              <mc:Fallback>
                <p:oleObj name="Equation" r:id="rId8" imgW="990600" imgH="177800" progId="Equation.3">
                  <p:embed/>
                  <p:pic>
                    <p:nvPicPr>
                      <p:cNvPr id="0" name=""/>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6019800" y="2070100"/>
                        <a:ext cx="2209800"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aphicFrame>
        <p:nvGraphicFramePr>
          <p:cNvPr id="69641" name="Object 5"/>
          <p:cNvGraphicFramePr>
            <a:graphicFrameLocks noChangeAspect="1"/>
          </p:cNvGraphicFramePr>
          <p:nvPr/>
        </p:nvGraphicFramePr>
        <p:xfrm>
          <a:off x="5715000" y="3609975"/>
          <a:ext cx="3048000" cy="428625"/>
        </p:xfrm>
        <a:graphic>
          <a:graphicData uri="http://schemas.openxmlformats.org/presentationml/2006/ole">
            <mc:AlternateContent xmlns:mc="http://schemas.openxmlformats.org/markup-compatibility/2006">
              <mc:Choice xmlns:v="urn:schemas-microsoft-com:vml" Requires="v">
                <p:oleObj spid="_x0000_s50901" name="Equation" r:id="rId10" imgW="1447800" imgH="203200" progId="Equation.3">
                  <p:embed/>
                </p:oleObj>
              </mc:Choice>
              <mc:Fallback>
                <p:oleObj name="Equation" r:id="rId10" imgW="1447800" imgH="203200" progId="Equation.3">
                  <p:embed/>
                  <p:pic>
                    <p:nvPicPr>
                      <p:cNvPr id="0" name=""/>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5715000" y="3609975"/>
                        <a:ext cx="3048000" cy="4286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pSp>
        <p:nvGrpSpPr>
          <p:cNvPr id="69642" name="Group 1043"/>
          <p:cNvGrpSpPr>
            <a:grpSpLocks/>
          </p:cNvGrpSpPr>
          <p:nvPr/>
        </p:nvGrpSpPr>
        <p:grpSpPr bwMode="auto">
          <a:xfrm>
            <a:off x="5791200" y="4114800"/>
            <a:ext cx="3124200" cy="2743200"/>
            <a:chOff x="3648" y="2400"/>
            <a:chExt cx="1968" cy="1728"/>
          </a:xfrm>
        </p:grpSpPr>
        <p:sp>
          <p:nvSpPr>
            <p:cNvPr id="69643" name="Rectangle 1041"/>
            <p:cNvSpPr>
              <a:spLocks noChangeArrowheads="1"/>
            </p:cNvSpPr>
            <p:nvPr/>
          </p:nvSpPr>
          <p:spPr bwMode="auto">
            <a:xfrm>
              <a:off x="3648" y="2400"/>
              <a:ext cx="1968" cy="17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endParaRPr lang="en-US" altLang="en-US" sz="2400"/>
            </a:p>
          </p:txBody>
        </p:sp>
        <p:graphicFrame>
          <p:nvGraphicFramePr>
            <p:cNvPr id="69644" name="Object 6"/>
            <p:cNvGraphicFramePr>
              <a:graphicFrameLocks noChangeAspect="1"/>
            </p:cNvGraphicFramePr>
            <p:nvPr/>
          </p:nvGraphicFramePr>
          <p:xfrm>
            <a:off x="3779" y="2544"/>
            <a:ext cx="1645" cy="339"/>
          </p:xfrm>
          <a:graphic>
            <a:graphicData uri="http://schemas.openxmlformats.org/presentationml/2006/ole">
              <mc:AlternateContent xmlns:mc="http://schemas.openxmlformats.org/markup-compatibility/2006">
                <mc:Choice xmlns:v="urn:schemas-microsoft-com:vml" Requires="v">
                  <p:oleObj spid="_x0000_s50902" name="Equation" r:id="rId12" imgW="2095500" imgH="431800" progId="Equation.3">
                    <p:embed/>
                  </p:oleObj>
                </mc:Choice>
                <mc:Fallback>
                  <p:oleObj name="Equation" r:id="rId12" imgW="2095500" imgH="431800" progId="Equation.3">
                    <p:embed/>
                    <p:pic>
                      <p:nvPicPr>
                        <p:cNvPr id="0" name=""/>
                        <p:cNvPicPr>
                          <a:picLocks noChangeAspect="1" noChangeArrowheads="1"/>
                        </p:cNvPicPr>
                        <p:nvPr/>
                      </p:nvPicPr>
                      <p:blipFill>
                        <a:blip r:embed="rId13">
                          <a:extLst>
                            <a:ext uri="{28A0092B-C50C-407E-A947-70E740481C1C}">
                              <a14:useLocalDpi xmlns:a14="http://schemas.microsoft.com/office/drawing/2010/main" val="0"/>
                            </a:ext>
                          </a:extLst>
                        </a:blip>
                        <a:srcRect/>
                        <a:stretch>
                          <a:fillRect/>
                        </a:stretch>
                      </p:blipFill>
                      <p:spPr bwMode="auto">
                        <a:xfrm>
                          <a:off x="3779" y="2544"/>
                          <a:ext cx="1645" cy="3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graphicFrame>
          <p:nvGraphicFramePr>
            <p:cNvPr id="69645" name="Object 7"/>
            <p:cNvGraphicFramePr>
              <a:graphicFrameLocks noChangeAspect="1"/>
            </p:cNvGraphicFramePr>
            <p:nvPr/>
          </p:nvGraphicFramePr>
          <p:xfrm>
            <a:off x="3888" y="2927"/>
            <a:ext cx="1224" cy="289"/>
          </p:xfrm>
          <a:graphic>
            <a:graphicData uri="http://schemas.openxmlformats.org/presentationml/2006/ole">
              <mc:AlternateContent xmlns:mc="http://schemas.openxmlformats.org/markup-compatibility/2006">
                <mc:Choice xmlns:v="urn:schemas-microsoft-com:vml" Requires="v">
                  <p:oleObj spid="_x0000_s50903" name="Equation" r:id="rId14" imgW="1562100" imgH="368300" progId="Equation.3">
                    <p:embed/>
                  </p:oleObj>
                </mc:Choice>
                <mc:Fallback>
                  <p:oleObj name="Equation" r:id="rId14" imgW="1562100" imgH="368300" progId="Equation.3">
                    <p:embed/>
                    <p:pic>
                      <p:nvPicPr>
                        <p:cNvPr id="0" name=""/>
                        <p:cNvPicPr>
                          <a:picLocks noChangeAspect="1" noChangeArrowheads="1"/>
                        </p:cNvPicPr>
                        <p:nvPr/>
                      </p:nvPicPr>
                      <p:blipFill>
                        <a:blip r:embed="rId15">
                          <a:extLst>
                            <a:ext uri="{28A0092B-C50C-407E-A947-70E740481C1C}">
                              <a14:useLocalDpi xmlns:a14="http://schemas.microsoft.com/office/drawing/2010/main" val="0"/>
                            </a:ext>
                          </a:extLst>
                        </a:blip>
                        <a:srcRect/>
                        <a:stretch>
                          <a:fillRect/>
                        </a:stretch>
                      </p:blipFill>
                      <p:spPr bwMode="auto">
                        <a:xfrm>
                          <a:off x="3888" y="2927"/>
                          <a:ext cx="1224" cy="28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graphicFrame>
          <p:nvGraphicFramePr>
            <p:cNvPr id="69646" name="Object 8"/>
            <p:cNvGraphicFramePr>
              <a:graphicFrameLocks noChangeAspect="1"/>
            </p:cNvGraphicFramePr>
            <p:nvPr/>
          </p:nvGraphicFramePr>
          <p:xfrm>
            <a:off x="4052" y="3309"/>
            <a:ext cx="748" cy="339"/>
          </p:xfrm>
          <a:graphic>
            <a:graphicData uri="http://schemas.openxmlformats.org/presentationml/2006/ole">
              <mc:AlternateContent xmlns:mc="http://schemas.openxmlformats.org/markup-compatibility/2006">
                <mc:Choice xmlns:v="urn:schemas-microsoft-com:vml" Requires="v">
                  <p:oleObj spid="_x0000_s50904" name="Equation" r:id="rId16" imgW="952500" imgH="431800" progId="Equation.3">
                    <p:embed/>
                  </p:oleObj>
                </mc:Choice>
                <mc:Fallback>
                  <p:oleObj name="Equation" r:id="rId16" imgW="952500" imgH="431800" progId="Equation.3">
                    <p:embed/>
                    <p:pic>
                      <p:nvPicPr>
                        <p:cNvPr id="0" name=""/>
                        <p:cNvPicPr>
                          <a:picLocks noChangeAspect="1" noChangeArrowheads="1"/>
                        </p:cNvPicPr>
                        <p:nvPr/>
                      </p:nvPicPr>
                      <p:blipFill>
                        <a:blip r:embed="rId17">
                          <a:extLst>
                            <a:ext uri="{28A0092B-C50C-407E-A947-70E740481C1C}">
                              <a14:useLocalDpi xmlns:a14="http://schemas.microsoft.com/office/drawing/2010/main" val="0"/>
                            </a:ext>
                          </a:extLst>
                        </a:blip>
                        <a:srcRect/>
                        <a:stretch>
                          <a:fillRect/>
                        </a:stretch>
                      </p:blipFill>
                      <p:spPr bwMode="auto">
                        <a:xfrm>
                          <a:off x="4052" y="3309"/>
                          <a:ext cx="748" cy="3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graphicFrame>
          <p:nvGraphicFramePr>
            <p:cNvPr id="69647" name="Object 9"/>
            <p:cNvGraphicFramePr>
              <a:graphicFrameLocks noChangeAspect="1"/>
            </p:cNvGraphicFramePr>
            <p:nvPr/>
          </p:nvGraphicFramePr>
          <p:xfrm>
            <a:off x="4032" y="3743"/>
            <a:ext cx="827" cy="289"/>
          </p:xfrm>
          <a:graphic>
            <a:graphicData uri="http://schemas.openxmlformats.org/presentationml/2006/ole">
              <mc:AlternateContent xmlns:mc="http://schemas.openxmlformats.org/markup-compatibility/2006">
                <mc:Choice xmlns:v="urn:schemas-microsoft-com:vml" Requires="v">
                  <p:oleObj spid="_x0000_s50905" name="Equation" r:id="rId18" imgW="1054100" imgH="368300" progId="Equation.3">
                    <p:embed/>
                  </p:oleObj>
                </mc:Choice>
                <mc:Fallback>
                  <p:oleObj name="Equation" r:id="rId18" imgW="1054100" imgH="368300" progId="Equation.3">
                    <p:embed/>
                    <p:pic>
                      <p:nvPicPr>
                        <p:cNvPr id="0" name=""/>
                        <p:cNvPicPr>
                          <a:picLocks noChangeAspect="1" noChangeArrowheads="1"/>
                        </p:cNvPicPr>
                        <p:nvPr/>
                      </p:nvPicPr>
                      <p:blipFill>
                        <a:blip r:embed="rId19">
                          <a:extLst>
                            <a:ext uri="{28A0092B-C50C-407E-A947-70E740481C1C}">
                              <a14:useLocalDpi xmlns:a14="http://schemas.microsoft.com/office/drawing/2010/main" val="0"/>
                            </a:ext>
                          </a:extLst>
                        </a:blip>
                        <a:srcRect/>
                        <a:stretch>
                          <a:fillRect/>
                        </a:stretch>
                      </p:blipFill>
                      <p:spPr bwMode="auto">
                        <a:xfrm>
                          <a:off x="4032" y="3743"/>
                          <a:ext cx="827" cy="28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grpSp>
    </p:spTree>
    <p:extLst>
      <p:ext uri="{BB962C8B-B14F-4D97-AF65-F5344CB8AC3E}">
        <p14:creationId xmlns:p14="http://schemas.microsoft.com/office/powerpoint/2010/main" val="2033575686"/>
      </p:ext>
    </p:extLst>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882" name="Rectangle 2"/>
          <p:cNvSpPr>
            <a:spLocks noGrp="1" noChangeArrowheads="1"/>
          </p:cNvSpPr>
          <p:nvPr>
            <p:ph type="title"/>
          </p:nvPr>
        </p:nvSpPr>
        <p:spPr/>
        <p:txBody>
          <a:bodyPr/>
          <a:lstStyle/>
          <a:p>
            <a:pPr eaLnBrk="1" hangingPunct="1">
              <a:defRPr/>
            </a:pPr>
            <a:r>
              <a:rPr lang="en-US"/>
              <a:t>Fitting distributions</a:t>
            </a:r>
          </a:p>
        </p:txBody>
      </p:sp>
      <p:sp>
        <p:nvSpPr>
          <p:cNvPr id="63491" name="Rectangle 3"/>
          <p:cNvSpPr>
            <a:spLocks noGrp="1" noChangeArrowheads="1"/>
          </p:cNvSpPr>
          <p:nvPr>
            <p:ph type="body" idx="1"/>
          </p:nvPr>
        </p:nvSpPr>
        <p:spPr>
          <a:xfrm>
            <a:off x="685800" y="2133600"/>
            <a:ext cx="8458200" cy="4114800"/>
          </a:xfrm>
        </p:spPr>
        <p:txBody>
          <a:bodyPr/>
          <a:lstStyle/>
          <a:p>
            <a:pPr eaLnBrk="1" hangingPunct="1">
              <a:lnSpc>
                <a:spcPct val="90000"/>
              </a:lnSpc>
            </a:pPr>
            <a:r>
              <a:rPr lang="en-US" altLang="en-US" dirty="0"/>
              <a:t>Makes use of available data</a:t>
            </a:r>
          </a:p>
          <a:p>
            <a:pPr lvl="8">
              <a:lnSpc>
                <a:spcPct val="90000"/>
              </a:lnSpc>
            </a:pPr>
            <a:endParaRPr lang="en-US" altLang="en-US" sz="1200" dirty="0"/>
          </a:p>
          <a:p>
            <a:pPr eaLnBrk="1" hangingPunct="1">
              <a:lnSpc>
                <a:spcPct val="90000"/>
              </a:lnSpc>
            </a:pPr>
            <a:r>
              <a:rPr lang="en-US" altLang="en-US" dirty="0"/>
              <a:t>Assumes you know the distribution family</a:t>
            </a:r>
          </a:p>
          <a:p>
            <a:pPr eaLnBrk="1" hangingPunct="1">
              <a:lnSpc>
                <a:spcPct val="90000"/>
              </a:lnSpc>
            </a:pPr>
            <a:endParaRPr lang="en-US" altLang="en-US" sz="1200" dirty="0"/>
          </a:p>
          <a:p>
            <a:pPr eaLnBrk="1" hangingPunct="1">
              <a:lnSpc>
                <a:spcPct val="90000"/>
              </a:lnSpc>
            </a:pPr>
            <a:r>
              <a:rPr lang="en-US" altLang="en-US" dirty="0"/>
              <a:t>Different methods give different results</a:t>
            </a:r>
          </a:p>
          <a:p>
            <a:pPr lvl="1" eaLnBrk="1" hangingPunct="1">
              <a:lnSpc>
                <a:spcPct val="90000"/>
              </a:lnSpc>
            </a:pPr>
            <a:r>
              <a:rPr lang="en-US" altLang="en-US" dirty="0">
                <a:solidFill>
                  <a:srgbClr val="009900"/>
                </a:solidFill>
              </a:rPr>
              <a:t>Method of moments</a:t>
            </a:r>
            <a:endParaRPr lang="en-US" altLang="en-US" sz="2000" dirty="0">
              <a:solidFill>
                <a:schemeClr val="hlink"/>
              </a:solidFill>
            </a:endParaRPr>
          </a:p>
          <a:p>
            <a:pPr lvl="1" eaLnBrk="1" hangingPunct="1">
              <a:lnSpc>
                <a:spcPct val="90000"/>
              </a:lnSpc>
            </a:pPr>
            <a:r>
              <a:rPr lang="en-US" altLang="en-US" dirty="0">
                <a:solidFill>
                  <a:srgbClr val="009900"/>
                </a:solidFill>
              </a:rPr>
              <a:t>Maximum likelihood</a:t>
            </a:r>
          </a:p>
          <a:p>
            <a:pPr lvl="1" eaLnBrk="1" hangingPunct="1">
              <a:lnSpc>
                <a:spcPct val="90000"/>
              </a:lnSpc>
            </a:pPr>
            <a:r>
              <a:rPr lang="en-US" altLang="en-US" dirty="0">
                <a:solidFill>
                  <a:srgbClr val="009900"/>
                </a:solidFill>
              </a:rPr>
              <a:t>Regression methods</a:t>
            </a:r>
          </a:p>
          <a:p>
            <a:pPr eaLnBrk="1" hangingPunct="1">
              <a:lnSpc>
                <a:spcPct val="90000"/>
              </a:lnSpc>
            </a:pPr>
            <a:endParaRPr lang="en-US" altLang="en-US" sz="1200" dirty="0">
              <a:solidFill>
                <a:srgbClr val="009900"/>
              </a:solidFill>
            </a:endParaRPr>
          </a:p>
        </p:txBody>
      </p:sp>
    </p:spTree>
    <p:extLst>
      <p:ext uri="{BB962C8B-B14F-4D97-AF65-F5344CB8AC3E}">
        <p14:creationId xmlns:p14="http://schemas.microsoft.com/office/powerpoint/2010/main" val="2535972433"/>
      </p:ext>
    </p:extLst>
  </p:cSld>
  <p:clrMapOvr>
    <a:masterClrMapping/>
  </p:clrMapOvr>
</p:sld>
</file>

<file path=ppt/slides/slide4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7999" name="Rectangle 175"/>
          <p:cNvSpPr>
            <a:spLocks noChangeArrowheads="1"/>
          </p:cNvSpPr>
          <p:nvPr/>
        </p:nvSpPr>
        <p:spPr bwMode="auto">
          <a:xfrm>
            <a:off x="228600" y="228600"/>
            <a:ext cx="8686800" cy="914400"/>
          </a:xfrm>
          <a:prstGeom prst="rect">
            <a:avLst/>
          </a:prstGeom>
          <a:noFill/>
          <a:ln w="9525">
            <a:noFill/>
            <a:miter lim="800000"/>
            <a:headEnd/>
            <a:tailEnd/>
          </a:ln>
          <a:effectLst/>
        </p:spPr>
        <p:txBody>
          <a:bodyPr anchor="ctr"/>
          <a:lstStyle/>
          <a:p>
            <a:pPr algn="ctr" eaLnBrk="1" hangingPunct="1">
              <a:defRPr/>
            </a:pPr>
            <a:r>
              <a:rPr lang="en-US" sz="4400" dirty="0">
                <a:solidFill>
                  <a:schemeClr val="tx2"/>
                </a:solidFill>
                <a:latin typeface="+mj-lt"/>
                <a:cs typeface="Times New Roman" pitchFamily="18" charset="0"/>
              </a:rPr>
              <a:t>Attitude control input variables</a:t>
            </a:r>
          </a:p>
        </p:txBody>
      </p:sp>
      <p:sp>
        <p:nvSpPr>
          <p:cNvPr id="71683" name="Rectangle 3"/>
          <p:cNvSpPr>
            <a:spLocks noChangeArrowheads="1"/>
          </p:cNvSpPr>
          <p:nvPr/>
        </p:nvSpPr>
        <p:spPr bwMode="auto">
          <a:xfrm>
            <a:off x="1828800" y="1319213"/>
            <a:ext cx="9144000" cy="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endParaRPr lang="en-US" altLang="en-US" sz="2400"/>
          </a:p>
        </p:txBody>
      </p:sp>
      <p:graphicFrame>
        <p:nvGraphicFramePr>
          <p:cNvPr id="78131" name="Group 307"/>
          <p:cNvGraphicFramePr>
            <a:graphicFrameLocks noGrp="1"/>
          </p:cNvGraphicFramePr>
          <p:nvPr>
            <p:extLst>
              <p:ext uri="{D42A27DB-BD31-4B8C-83A1-F6EECF244321}">
                <p14:modId xmlns:p14="http://schemas.microsoft.com/office/powerpoint/2010/main" val="2862950983"/>
              </p:ext>
            </p:extLst>
          </p:nvPr>
        </p:nvGraphicFramePr>
        <p:xfrm>
          <a:off x="685800" y="1127125"/>
          <a:ext cx="7848600" cy="5654670"/>
        </p:xfrm>
        <a:graphic>
          <a:graphicData uri="http://schemas.openxmlformats.org/drawingml/2006/table">
            <a:tbl>
              <a:tblPr/>
              <a:tblGrid>
                <a:gridCol w="685800">
                  <a:extLst>
                    <a:ext uri="{9D8B030D-6E8A-4147-A177-3AD203B41FA5}">
                      <a16:colId xmlns:a16="http://schemas.microsoft.com/office/drawing/2014/main" val="20000"/>
                    </a:ext>
                  </a:extLst>
                </a:gridCol>
                <a:gridCol w="685800">
                  <a:extLst>
                    <a:ext uri="{9D8B030D-6E8A-4147-A177-3AD203B41FA5}">
                      <a16:colId xmlns:a16="http://schemas.microsoft.com/office/drawing/2014/main" val="20001"/>
                    </a:ext>
                  </a:extLst>
                </a:gridCol>
                <a:gridCol w="3505200">
                  <a:extLst>
                    <a:ext uri="{9D8B030D-6E8A-4147-A177-3AD203B41FA5}">
                      <a16:colId xmlns:a16="http://schemas.microsoft.com/office/drawing/2014/main" val="20002"/>
                    </a:ext>
                  </a:extLst>
                </a:gridCol>
                <a:gridCol w="838200">
                  <a:extLst>
                    <a:ext uri="{9D8B030D-6E8A-4147-A177-3AD203B41FA5}">
                      <a16:colId xmlns:a16="http://schemas.microsoft.com/office/drawing/2014/main" val="20003"/>
                    </a:ext>
                  </a:extLst>
                </a:gridCol>
                <a:gridCol w="1219200">
                  <a:extLst>
                    <a:ext uri="{9D8B030D-6E8A-4147-A177-3AD203B41FA5}">
                      <a16:colId xmlns:a16="http://schemas.microsoft.com/office/drawing/2014/main" val="20004"/>
                    </a:ext>
                  </a:extLst>
                </a:gridCol>
                <a:gridCol w="914400">
                  <a:extLst>
                    <a:ext uri="{9D8B030D-6E8A-4147-A177-3AD203B41FA5}">
                      <a16:colId xmlns:a16="http://schemas.microsoft.com/office/drawing/2014/main" val="20005"/>
                    </a:ext>
                  </a:extLst>
                </a:gridCol>
              </a:tblGrid>
              <a:tr h="213374">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400" b="1" i="0" u="none" strike="noStrike" cap="none" normalizeH="0" baseline="0" dirty="0">
                          <a:ln>
                            <a:noFill/>
                          </a:ln>
                          <a:solidFill>
                            <a:schemeClr val="tx1"/>
                          </a:solidFill>
                          <a:effectLst/>
                          <a:latin typeface="Times New Roman" pitchFamily="18" charset="0"/>
                        </a:rPr>
                        <a:t>Symbol</a:t>
                      </a:r>
                    </a:p>
                  </a:txBody>
                  <a:tcPr marL="45720" marR="45720" marT="0" marB="0"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400" b="1" i="0" u="none" strike="noStrike" cap="none" normalizeH="0" baseline="0">
                          <a:ln>
                            <a:noFill/>
                          </a:ln>
                          <a:solidFill>
                            <a:schemeClr val="tx1"/>
                          </a:solidFill>
                          <a:effectLst/>
                          <a:latin typeface="Times New Roman" pitchFamily="18" charset="0"/>
                        </a:rPr>
                        <a:t>Unit</a:t>
                      </a:r>
                    </a:p>
                  </a:txBody>
                  <a:tcPr marL="45720" marR="4572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400" b="1" i="0" u="none" strike="noStrike" cap="none" normalizeH="0" baseline="0">
                          <a:ln>
                            <a:noFill/>
                          </a:ln>
                          <a:solidFill>
                            <a:schemeClr val="tx1"/>
                          </a:solidFill>
                          <a:effectLst/>
                          <a:latin typeface="Times New Roman" pitchFamily="18" charset="0"/>
                        </a:rPr>
                        <a:t>Variable</a:t>
                      </a:r>
                    </a:p>
                  </a:txBody>
                  <a:tcPr marL="45720" marR="4572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400" b="1" i="0" u="none" strike="noStrike" cap="none" normalizeH="0" baseline="0">
                          <a:ln>
                            <a:noFill/>
                          </a:ln>
                          <a:solidFill>
                            <a:schemeClr val="tx1"/>
                          </a:solidFill>
                          <a:effectLst/>
                          <a:latin typeface="Times New Roman" pitchFamily="18" charset="0"/>
                        </a:rPr>
                        <a:t>Type</a:t>
                      </a:r>
                    </a:p>
                  </a:txBody>
                  <a:tcPr marL="45720" marR="4572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400" b="1" i="0" u="none" strike="noStrike" cap="none" normalizeH="0" baseline="0" dirty="0">
                          <a:ln>
                            <a:noFill/>
                          </a:ln>
                          <a:solidFill>
                            <a:schemeClr val="tx1"/>
                          </a:solidFill>
                          <a:effectLst/>
                          <a:latin typeface="Times New Roman" pitchFamily="18" charset="0"/>
                        </a:rPr>
                        <a:t>Value</a:t>
                      </a:r>
                    </a:p>
                  </a:txBody>
                  <a:tcPr marL="45720" marR="4572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400" b="1" i="1" u="none" strike="noStrike" cap="none" normalizeH="0" baseline="0" dirty="0">
                          <a:ln>
                            <a:noFill/>
                          </a:ln>
                          <a:solidFill>
                            <a:schemeClr val="tx1"/>
                          </a:solidFill>
                          <a:effectLst/>
                          <a:latin typeface="Times New Roman" pitchFamily="18" charset="0"/>
                        </a:rPr>
                        <a:t>SMAD</a:t>
                      </a:r>
                      <a:r>
                        <a:rPr kumimoji="0" lang="en-US" sz="1400" b="1" i="0" u="none" strike="noStrike" cap="none" normalizeH="0" baseline="0" dirty="0">
                          <a:ln>
                            <a:noFill/>
                          </a:ln>
                          <a:solidFill>
                            <a:schemeClr val="tx1"/>
                          </a:solidFill>
                          <a:effectLst/>
                          <a:latin typeface="Times New Roman" pitchFamily="18" charset="0"/>
                        </a:rPr>
                        <a:t> </a:t>
                      </a:r>
                    </a:p>
                  </a:txBody>
                  <a:tcPr marL="45720" marR="45720" marT="0" marB="0"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r h="469424">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400" b="0" i="1" u="none" strike="noStrike" cap="none" normalizeH="0" baseline="0">
                          <a:ln>
                            <a:noFill/>
                          </a:ln>
                          <a:solidFill>
                            <a:schemeClr val="tx1"/>
                          </a:solidFill>
                          <a:effectLst/>
                          <a:latin typeface="Times New Roman" pitchFamily="18" charset="0"/>
                        </a:rPr>
                        <a:t>C</a:t>
                      </a:r>
                      <a:r>
                        <a:rPr kumimoji="0" lang="en-US" sz="1400" b="0" i="0" u="none" strike="noStrike" cap="none" normalizeH="0" baseline="-25000">
                          <a:ln>
                            <a:noFill/>
                          </a:ln>
                          <a:solidFill>
                            <a:schemeClr val="tx1"/>
                          </a:solidFill>
                          <a:effectLst/>
                          <a:latin typeface="Times New Roman" pitchFamily="18" charset="0"/>
                        </a:rPr>
                        <a:t>d</a:t>
                      </a:r>
                      <a:endParaRPr kumimoji="0" lang="en-US" sz="1400" b="0" i="0" u="none" strike="noStrike" cap="none" normalizeH="0" baseline="0">
                        <a:ln>
                          <a:noFill/>
                        </a:ln>
                        <a:solidFill>
                          <a:schemeClr val="tx1"/>
                        </a:solidFill>
                        <a:effectLst/>
                        <a:latin typeface="Times New Roman" pitchFamily="18" charset="0"/>
                      </a:endParaRPr>
                    </a:p>
                  </a:txBody>
                  <a:tcPr marL="45720" marR="45720" marT="0" marB="0"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400" b="0" i="0" u="none" strike="noStrike" cap="none" normalizeH="0" baseline="0">
                          <a:ln>
                            <a:noFill/>
                          </a:ln>
                          <a:solidFill>
                            <a:schemeClr val="tx1"/>
                          </a:solidFill>
                          <a:effectLst/>
                          <a:latin typeface="Times New Roman" pitchFamily="18" charset="0"/>
                        </a:rPr>
                        <a:t>unitless</a:t>
                      </a:r>
                    </a:p>
                  </a:txBody>
                  <a:tcPr marL="45720" marR="4572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1400" b="0" i="0" u="none" strike="noStrike" cap="none" normalizeH="0" baseline="0">
                          <a:ln>
                            <a:noFill/>
                          </a:ln>
                          <a:solidFill>
                            <a:schemeClr val="tx1"/>
                          </a:solidFill>
                          <a:effectLst/>
                          <a:latin typeface="Times New Roman" pitchFamily="18" charset="0"/>
                        </a:rPr>
                        <a:t>Drag coefficient</a:t>
                      </a:r>
                    </a:p>
                  </a:txBody>
                  <a:tcPr marL="45720" marR="4572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400" b="0" i="0" u="none" strike="noStrike" cap="none" normalizeH="0" baseline="0" dirty="0">
                          <a:ln>
                            <a:noFill/>
                          </a:ln>
                          <a:solidFill>
                            <a:schemeClr val="tx1"/>
                          </a:solidFill>
                          <a:effectLst/>
                          <a:latin typeface="Times New Roman" pitchFamily="18" charset="0"/>
                        </a:rPr>
                        <a:t>p-box</a:t>
                      </a:r>
                    </a:p>
                  </a:txBody>
                  <a:tcPr marL="45720" marR="4572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400" b="0" i="0" u="none" strike="noStrike" cap="none" normalizeH="0" baseline="0">
                          <a:ln>
                            <a:noFill/>
                          </a:ln>
                          <a:solidFill>
                            <a:schemeClr val="tx1"/>
                          </a:solidFill>
                          <a:effectLst/>
                          <a:latin typeface="Times New Roman" pitchFamily="18" charset="0"/>
                        </a:rPr>
                        <a:t>range=[2,4]</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400" b="0" i="0" u="none" strike="noStrike" cap="none" normalizeH="0" baseline="0">
                          <a:ln>
                            <a:noFill/>
                          </a:ln>
                          <a:solidFill>
                            <a:schemeClr val="tx1"/>
                          </a:solidFill>
                          <a:effectLst/>
                          <a:latin typeface="Times New Roman" pitchFamily="18" charset="0"/>
                        </a:rPr>
                        <a:t>mean=3.13</a:t>
                      </a:r>
                    </a:p>
                  </a:txBody>
                  <a:tcPr marL="45720" marR="4572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400" b="0" i="0" u="none" strike="noStrike" cap="none" normalizeH="0" baseline="0">
                          <a:ln>
                            <a:noFill/>
                          </a:ln>
                          <a:solidFill>
                            <a:schemeClr val="tx1"/>
                          </a:solidFill>
                          <a:effectLst/>
                          <a:latin typeface="Times New Roman" pitchFamily="18" charset="0"/>
                        </a:rPr>
                        <a:t>3.13</a:t>
                      </a:r>
                    </a:p>
                  </a:txBody>
                  <a:tcPr marL="45720" marR="45720" marT="0" marB="0"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426749">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400" b="0" i="1" u="none" strike="noStrike" cap="none" normalizeH="0" baseline="0">
                          <a:ln>
                            <a:noFill/>
                          </a:ln>
                          <a:solidFill>
                            <a:schemeClr val="tx1"/>
                          </a:solidFill>
                          <a:effectLst/>
                          <a:latin typeface="Times New Roman" pitchFamily="18" charset="0"/>
                        </a:rPr>
                        <a:t>L</a:t>
                      </a:r>
                      <a:r>
                        <a:rPr kumimoji="0" lang="en-US" sz="1400" b="0" i="0" u="none" strike="noStrike" cap="none" normalizeH="0" baseline="-25000">
                          <a:ln>
                            <a:noFill/>
                          </a:ln>
                          <a:solidFill>
                            <a:schemeClr val="tx1"/>
                          </a:solidFill>
                          <a:effectLst/>
                          <a:latin typeface="Times New Roman" pitchFamily="18" charset="0"/>
                        </a:rPr>
                        <a:t>a</a:t>
                      </a:r>
                      <a:endParaRPr kumimoji="0" lang="en-US" sz="1400" b="0" i="0" u="none" strike="noStrike" cap="none" normalizeH="0" baseline="0">
                        <a:ln>
                          <a:noFill/>
                        </a:ln>
                        <a:solidFill>
                          <a:schemeClr val="tx1"/>
                        </a:solidFill>
                        <a:effectLst/>
                        <a:latin typeface="Times New Roman" pitchFamily="18" charset="0"/>
                      </a:endParaRPr>
                    </a:p>
                  </a:txBody>
                  <a:tcPr marL="45720" marR="45720" marT="0" marB="0"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400" b="0" i="0" u="none" strike="noStrike" cap="none" normalizeH="0" baseline="0">
                          <a:ln>
                            <a:noFill/>
                          </a:ln>
                          <a:solidFill>
                            <a:schemeClr val="tx1"/>
                          </a:solidFill>
                          <a:effectLst/>
                          <a:latin typeface="Times New Roman" pitchFamily="18" charset="0"/>
                        </a:rPr>
                        <a:t>m</a:t>
                      </a:r>
                    </a:p>
                  </a:txBody>
                  <a:tcPr marL="45720" marR="4572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1400" b="0" i="0" u="none" strike="noStrike" cap="none" normalizeH="0" baseline="0">
                          <a:ln>
                            <a:noFill/>
                          </a:ln>
                          <a:solidFill>
                            <a:schemeClr val="tx1"/>
                          </a:solidFill>
                          <a:effectLst/>
                          <a:latin typeface="Times New Roman" pitchFamily="18" charset="0"/>
                        </a:rPr>
                        <a:t>Aerodynamic drag torque moment</a:t>
                      </a:r>
                    </a:p>
                  </a:txBody>
                  <a:tcPr marL="45720" marR="4572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400" b="0" i="0" u="none" strike="noStrike" cap="none" normalizeH="0" baseline="0" dirty="0">
                          <a:ln>
                            <a:noFill/>
                          </a:ln>
                          <a:solidFill>
                            <a:schemeClr val="tx1"/>
                          </a:solidFill>
                          <a:effectLst/>
                          <a:latin typeface="Times New Roman" pitchFamily="18" charset="0"/>
                        </a:rPr>
                        <a:t>p-box</a:t>
                      </a:r>
                    </a:p>
                  </a:txBody>
                  <a:tcPr marL="45720" marR="4572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400" b="0" i="0" u="none" strike="noStrike" cap="none" normalizeH="0" baseline="0">
                          <a:ln>
                            <a:noFill/>
                          </a:ln>
                          <a:solidFill>
                            <a:schemeClr val="tx1"/>
                          </a:solidFill>
                          <a:effectLst/>
                          <a:latin typeface="Times New Roman" pitchFamily="18" charset="0"/>
                        </a:rPr>
                        <a:t>range=[0,3.75] mean=0.25</a:t>
                      </a:r>
                    </a:p>
                  </a:txBody>
                  <a:tcPr marL="45720" marR="4572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400" b="0" i="0" u="none" strike="noStrike" cap="none" normalizeH="0" baseline="0">
                          <a:ln>
                            <a:noFill/>
                          </a:ln>
                          <a:solidFill>
                            <a:schemeClr val="tx1"/>
                          </a:solidFill>
                          <a:effectLst/>
                          <a:latin typeface="Times New Roman" pitchFamily="18" charset="0"/>
                        </a:rPr>
                        <a:t>0.25</a:t>
                      </a:r>
                    </a:p>
                  </a:txBody>
                  <a:tcPr marL="45720" marR="45720" marT="0" marB="0"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469424">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400" b="0" i="1" u="none" strike="noStrike" cap="none" normalizeH="0" baseline="0">
                          <a:ln>
                            <a:noFill/>
                          </a:ln>
                          <a:solidFill>
                            <a:schemeClr val="tx1"/>
                          </a:solidFill>
                          <a:effectLst/>
                          <a:latin typeface="Times New Roman" pitchFamily="18" charset="0"/>
                        </a:rPr>
                        <a:t>L</a:t>
                      </a:r>
                      <a:r>
                        <a:rPr kumimoji="0" lang="en-US" sz="1400" b="0" i="0" u="none" strike="noStrike" cap="none" normalizeH="0" baseline="-25000">
                          <a:ln>
                            <a:noFill/>
                          </a:ln>
                          <a:solidFill>
                            <a:schemeClr val="tx1"/>
                          </a:solidFill>
                          <a:effectLst/>
                          <a:latin typeface="Times New Roman" pitchFamily="18" charset="0"/>
                        </a:rPr>
                        <a:t>sp</a:t>
                      </a:r>
                      <a:endParaRPr kumimoji="0" lang="en-US" sz="1400" b="0" i="0" u="none" strike="noStrike" cap="none" normalizeH="0" baseline="0">
                        <a:ln>
                          <a:noFill/>
                        </a:ln>
                        <a:solidFill>
                          <a:schemeClr val="tx1"/>
                        </a:solidFill>
                        <a:effectLst/>
                        <a:latin typeface="Times New Roman" pitchFamily="18" charset="0"/>
                      </a:endParaRPr>
                    </a:p>
                  </a:txBody>
                  <a:tcPr marL="45720" marR="45720" marT="0" marB="0"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400" b="0" i="0" u="none" strike="noStrike" cap="none" normalizeH="0" baseline="0">
                          <a:ln>
                            <a:noFill/>
                          </a:ln>
                          <a:solidFill>
                            <a:schemeClr val="tx1"/>
                          </a:solidFill>
                          <a:effectLst/>
                          <a:latin typeface="Times New Roman" pitchFamily="18" charset="0"/>
                        </a:rPr>
                        <a:t>m</a:t>
                      </a:r>
                    </a:p>
                  </a:txBody>
                  <a:tcPr marL="45720" marR="4572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1400" b="0" i="0" u="none" strike="noStrike" cap="none" normalizeH="0" baseline="0">
                          <a:ln>
                            <a:noFill/>
                          </a:ln>
                          <a:solidFill>
                            <a:schemeClr val="tx1"/>
                          </a:solidFill>
                          <a:effectLst/>
                          <a:latin typeface="Times New Roman" pitchFamily="18" charset="0"/>
                        </a:rPr>
                        <a:t>Solar radiation torque moment</a:t>
                      </a:r>
                    </a:p>
                  </a:txBody>
                  <a:tcPr marL="45720" marR="4572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400" b="0" i="0" u="none" strike="noStrike" cap="none" normalizeH="0" baseline="0" dirty="0">
                          <a:ln>
                            <a:noFill/>
                          </a:ln>
                          <a:solidFill>
                            <a:schemeClr val="tx1"/>
                          </a:solidFill>
                          <a:effectLst/>
                          <a:latin typeface="Times New Roman" pitchFamily="18" charset="0"/>
                        </a:rPr>
                        <a:t>p-box</a:t>
                      </a:r>
                    </a:p>
                  </a:txBody>
                  <a:tcPr marL="45720" marR="4572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400" b="0" i="0" u="none" strike="noStrike" cap="none" normalizeH="0" baseline="0" dirty="0">
                          <a:ln>
                            <a:noFill/>
                          </a:ln>
                          <a:solidFill>
                            <a:schemeClr val="tx1"/>
                          </a:solidFill>
                          <a:effectLst/>
                          <a:latin typeface="Times New Roman" pitchFamily="18" charset="0"/>
                        </a:rPr>
                        <a:t>range=[0,3.75]</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400" b="0" i="0" u="none" strike="noStrike" cap="none" normalizeH="0" baseline="0" dirty="0">
                          <a:ln>
                            <a:noFill/>
                          </a:ln>
                          <a:solidFill>
                            <a:schemeClr val="tx1"/>
                          </a:solidFill>
                          <a:effectLst/>
                          <a:latin typeface="Times New Roman" pitchFamily="18" charset="0"/>
                        </a:rPr>
                        <a:t>mean=[0.25]</a:t>
                      </a:r>
                    </a:p>
                  </a:txBody>
                  <a:tcPr marL="45720" marR="4572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400" b="0" i="0" u="none" strike="noStrike" cap="none" normalizeH="0" baseline="0">
                          <a:ln>
                            <a:noFill/>
                          </a:ln>
                          <a:solidFill>
                            <a:schemeClr val="tx1"/>
                          </a:solidFill>
                          <a:effectLst/>
                          <a:latin typeface="Times New Roman" pitchFamily="18" charset="0"/>
                        </a:rPr>
                        <a:t>0.25</a:t>
                      </a:r>
                    </a:p>
                  </a:txBody>
                  <a:tcPr marL="45720" marR="45720" marT="0" marB="0"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213374">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400" b="0" i="1" u="none" strike="noStrike" cap="none" normalizeH="0" baseline="0" dirty="0">
                          <a:ln>
                            <a:noFill/>
                          </a:ln>
                          <a:solidFill>
                            <a:schemeClr val="tx1"/>
                          </a:solidFill>
                          <a:effectLst/>
                          <a:latin typeface="Times New Roman" pitchFamily="18" charset="0"/>
                        </a:rPr>
                        <a:t>D</a:t>
                      </a:r>
                      <a:endParaRPr kumimoji="0" lang="en-US" sz="1400" b="0" i="0" u="none" strike="noStrike" cap="none" normalizeH="0" baseline="0" dirty="0">
                        <a:ln>
                          <a:noFill/>
                        </a:ln>
                        <a:solidFill>
                          <a:schemeClr val="tx1"/>
                        </a:solidFill>
                        <a:effectLst/>
                        <a:latin typeface="Times New Roman" pitchFamily="18" charset="0"/>
                      </a:endParaRPr>
                    </a:p>
                  </a:txBody>
                  <a:tcPr marL="45720" marR="45720" marT="0" marB="0"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400" b="0" i="0" u="none" strike="noStrike" cap="none" normalizeH="0" baseline="0">
                          <a:ln>
                            <a:noFill/>
                          </a:ln>
                          <a:solidFill>
                            <a:schemeClr val="tx1"/>
                          </a:solidFill>
                          <a:effectLst/>
                          <a:latin typeface="Times New Roman" pitchFamily="18" charset="0"/>
                        </a:rPr>
                        <a:t>A m</a:t>
                      </a:r>
                      <a:r>
                        <a:rPr kumimoji="0" lang="en-US" sz="1400" b="0" i="0" u="none" strike="noStrike" cap="none" normalizeH="0" baseline="30000">
                          <a:ln>
                            <a:noFill/>
                          </a:ln>
                          <a:solidFill>
                            <a:schemeClr val="tx1"/>
                          </a:solidFill>
                          <a:effectLst/>
                          <a:latin typeface="Times New Roman" pitchFamily="18" charset="0"/>
                        </a:rPr>
                        <a:t>2</a:t>
                      </a:r>
                      <a:endParaRPr kumimoji="0" lang="en-US" sz="1400" b="0" i="0" u="none" strike="noStrike" cap="none" normalizeH="0" baseline="0">
                        <a:ln>
                          <a:noFill/>
                        </a:ln>
                        <a:solidFill>
                          <a:schemeClr val="tx1"/>
                        </a:solidFill>
                        <a:effectLst/>
                        <a:latin typeface="Times New Roman" pitchFamily="18" charset="0"/>
                      </a:endParaRPr>
                    </a:p>
                  </a:txBody>
                  <a:tcPr marL="45720" marR="4572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1400" b="0" i="0" u="none" strike="noStrike" cap="none" normalizeH="0" baseline="0">
                          <a:ln>
                            <a:noFill/>
                          </a:ln>
                          <a:solidFill>
                            <a:schemeClr val="tx1"/>
                          </a:solidFill>
                          <a:effectLst/>
                          <a:latin typeface="Times New Roman" pitchFamily="18" charset="0"/>
                        </a:rPr>
                        <a:t>Residual dipole</a:t>
                      </a:r>
                    </a:p>
                  </a:txBody>
                  <a:tcPr marL="45720" marR="4572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400" b="0" i="0" u="none" strike="noStrike" cap="none" normalizeH="0" baseline="0">
                          <a:ln>
                            <a:noFill/>
                          </a:ln>
                          <a:solidFill>
                            <a:schemeClr val="tx1"/>
                          </a:solidFill>
                          <a:effectLst/>
                          <a:latin typeface="Times New Roman" pitchFamily="18" charset="0"/>
                        </a:rPr>
                        <a:t>interval</a:t>
                      </a:r>
                    </a:p>
                  </a:txBody>
                  <a:tcPr marL="45720" marR="4572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400" b="0" i="0" u="none" strike="noStrike" cap="none" normalizeH="0" baseline="0">
                          <a:ln>
                            <a:noFill/>
                          </a:ln>
                          <a:solidFill>
                            <a:schemeClr val="tx1"/>
                          </a:solidFill>
                          <a:effectLst/>
                          <a:latin typeface="Times New Roman" pitchFamily="18" charset="0"/>
                        </a:rPr>
                        <a:t>[0,1]</a:t>
                      </a:r>
                    </a:p>
                  </a:txBody>
                  <a:tcPr marL="45720" marR="4572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400" b="0" i="0" u="none" strike="noStrike" cap="none" normalizeH="0" baseline="0">
                          <a:ln>
                            <a:noFill/>
                          </a:ln>
                          <a:solidFill>
                            <a:schemeClr val="tx1"/>
                          </a:solidFill>
                          <a:effectLst/>
                          <a:latin typeface="Times New Roman" pitchFamily="18" charset="0"/>
                        </a:rPr>
                        <a:t>1</a:t>
                      </a:r>
                    </a:p>
                  </a:txBody>
                  <a:tcPr marL="45720" marR="45720" marT="0" marB="0"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r h="213374">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400" b="0" i="1" u="none" strike="noStrike" cap="none" normalizeH="0" baseline="0">
                          <a:ln>
                            <a:noFill/>
                          </a:ln>
                          <a:solidFill>
                            <a:schemeClr val="tx1"/>
                          </a:solidFill>
                          <a:effectLst/>
                          <a:latin typeface="Times New Roman" pitchFamily="18" charset="0"/>
                        </a:rPr>
                        <a:t>i</a:t>
                      </a:r>
                      <a:endParaRPr kumimoji="0" lang="en-US" sz="1400" b="0" i="0" u="none" strike="noStrike" cap="none" normalizeH="0" baseline="0">
                        <a:ln>
                          <a:noFill/>
                        </a:ln>
                        <a:solidFill>
                          <a:schemeClr val="tx1"/>
                        </a:solidFill>
                        <a:effectLst/>
                        <a:latin typeface="Times New Roman" pitchFamily="18" charset="0"/>
                      </a:endParaRPr>
                    </a:p>
                  </a:txBody>
                  <a:tcPr marL="45720" marR="45720" marT="0" marB="0"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400" b="0" i="0" u="none" strike="noStrike" cap="none" normalizeH="0" baseline="0">
                          <a:ln>
                            <a:noFill/>
                          </a:ln>
                          <a:solidFill>
                            <a:schemeClr val="tx1"/>
                          </a:solidFill>
                          <a:effectLst/>
                          <a:latin typeface="Times New Roman" pitchFamily="18" charset="0"/>
                        </a:rPr>
                        <a:t>degrees</a:t>
                      </a:r>
                    </a:p>
                  </a:txBody>
                  <a:tcPr marL="45720" marR="4572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1400" b="0" i="0" u="none" strike="noStrike" cap="none" normalizeH="0" baseline="0">
                          <a:ln>
                            <a:noFill/>
                          </a:ln>
                          <a:solidFill>
                            <a:schemeClr val="tx1"/>
                          </a:solidFill>
                          <a:effectLst/>
                          <a:latin typeface="Times New Roman" pitchFamily="18" charset="0"/>
                        </a:rPr>
                        <a:t>Sun incidence angle</a:t>
                      </a:r>
                    </a:p>
                  </a:txBody>
                  <a:tcPr marL="45720" marR="4572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400" b="0" i="0" u="none" strike="noStrike" cap="none" normalizeH="0" baseline="0">
                          <a:ln>
                            <a:noFill/>
                          </a:ln>
                          <a:solidFill>
                            <a:schemeClr val="tx1"/>
                          </a:solidFill>
                          <a:effectLst/>
                          <a:latin typeface="Times New Roman" pitchFamily="18" charset="0"/>
                        </a:rPr>
                        <a:t>interval</a:t>
                      </a:r>
                    </a:p>
                  </a:txBody>
                  <a:tcPr marL="45720" marR="4572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400" b="0" i="0" u="none" strike="noStrike" cap="none" normalizeH="0" baseline="0">
                          <a:ln>
                            <a:noFill/>
                          </a:ln>
                          <a:solidFill>
                            <a:schemeClr val="tx1"/>
                          </a:solidFill>
                          <a:effectLst/>
                          <a:latin typeface="Times New Roman" pitchFamily="18" charset="0"/>
                        </a:rPr>
                        <a:t>[0,90]</a:t>
                      </a:r>
                    </a:p>
                  </a:txBody>
                  <a:tcPr marL="45720" marR="4572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400" b="0" i="0" u="none" strike="noStrike" cap="none" normalizeH="0" baseline="0">
                          <a:ln>
                            <a:noFill/>
                          </a:ln>
                          <a:solidFill>
                            <a:schemeClr val="tx1"/>
                          </a:solidFill>
                          <a:effectLst/>
                          <a:latin typeface="Times New Roman" pitchFamily="18" charset="0"/>
                        </a:rPr>
                        <a:t>0</a:t>
                      </a:r>
                    </a:p>
                  </a:txBody>
                  <a:tcPr marL="45720" marR="45720" marT="0" marB="0"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5"/>
                  </a:ext>
                </a:extLst>
              </a:tr>
              <a:tr h="426749">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400" b="0" i="0" u="none" strike="noStrike" cap="none" normalizeH="0" baseline="0" dirty="0">
                          <a:ln>
                            <a:noFill/>
                          </a:ln>
                          <a:solidFill>
                            <a:schemeClr val="tx1"/>
                          </a:solidFill>
                          <a:effectLst/>
                          <a:latin typeface="Times New Roman" pitchFamily="18" charset="0"/>
                          <a:sym typeface="Symbol" pitchFamily="18" charset="2"/>
                        </a:rPr>
                        <a:t></a:t>
                      </a:r>
                      <a:endParaRPr kumimoji="0" lang="en-US" sz="1400" b="0" i="0" u="none" strike="noStrike" cap="none" normalizeH="0" baseline="0" dirty="0">
                        <a:ln>
                          <a:noFill/>
                        </a:ln>
                        <a:solidFill>
                          <a:schemeClr val="tx1"/>
                        </a:solidFill>
                        <a:effectLst/>
                        <a:latin typeface="Times New Roman" pitchFamily="18" charset="0"/>
                      </a:endParaRPr>
                    </a:p>
                  </a:txBody>
                  <a:tcPr marL="45720" marR="45720" marT="0" marB="0"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400" b="0" i="0" u="none" strike="noStrike" cap="none" normalizeH="0" baseline="0">
                          <a:ln>
                            <a:noFill/>
                          </a:ln>
                          <a:solidFill>
                            <a:schemeClr val="tx1"/>
                          </a:solidFill>
                          <a:effectLst/>
                          <a:latin typeface="Times New Roman" pitchFamily="18" charset="0"/>
                        </a:rPr>
                        <a:t>kg m</a:t>
                      </a:r>
                      <a:r>
                        <a:rPr kumimoji="0" lang="en-US" sz="1400" b="0" i="0" u="none" strike="noStrike" cap="none" normalizeH="0" baseline="30000">
                          <a:ln>
                            <a:noFill/>
                          </a:ln>
                          <a:solidFill>
                            <a:schemeClr val="tx1"/>
                          </a:solidFill>
                          <a:effectLst/>
                          <a:latin typeface="Times New Roman" pitchFamily="18" charset="0"/>
                        </a:rPr>
                        <a:t>3</a:t>
                      </a:r>
                      <a:endParaRPr kumimoji="0" lang="en-US" sz="1400" b="0" i="0" u="none" strike="noStrike" cap="none" normalizeH="0" baseline="0">
                        <a:ln>
                          <a:noFill/>
                        </a:ln>
                        <a:solidFill>
                          <a:schemeClr val="tx1"/>
                        </a:solidFill>
                        <a:effectLst/>
                        <a:latin typeface="Times New Roman" pitchFamily="18" charset="0"/>
                      </a:endParaRPr>
                    </a:p>
                  </a:txBody>
                  <a:tcPr marL="45720" marR="4572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1400" b="0" i="0" u="none" strike="noStrike" cap="none" normalizeH="0" baseline="0">
                          <a:ln>
                            <a:noFill/>
                          </a:ln>
                          <a:solidFill>
                            <a:schemeClr val="tx1"/>
                          </a:solidFill>
                          <a:effectLst/>
                          <a:latin typeface="Times New Roman" pitchFamily="18" charset="0"/>
                        </a:rPr>
                        <a:t>Atmospheric density</a:t>
                      </a:r>
                    </a:p>
                  </a:txBody>
                  <a:tcPr marL="45720" marR="4572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400" b="0" i="0" u="none" strike="noStrike" cap="none" normalizeH="0" baseline="0">
                          <a:ln>
                            <a:noFill/>
                          </a:ln>
                          <a:solidFill>
                            <a:schemeClr val="tx1"/>
                          </a:solidFill>
                          <a:effectLst/>
                          <a:latin typeface="Times New Roman" pitchFamily="18" charset="0"/>
                        </a:rPr>
                        <a:t>interval</a:t>
                      </a:r>
                    </a:p>
                  </a:txBody>
                  <a:tcPr marL="45720" marR="4572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400" b="0" i="0" u="none" strike="noStrike" cap="none" normalizeH="0" baseline="0" dirty="0">
                          <a:ln>
                            <a:noFill/>
                          </a:ln>
                          <a:solidFill>
                            <a:schemeClr val="tx1"/>
                          </a:solidFill>
                          <a:effectLst/>
                          <a:latin typeface="Times New Roman" pitchFamily="18" charset="0"/>
                        </a:rPr>
                        <a:t>[3.96e-12, 9.9e-11]</a:t>
                      </a:r>
                    </a:p>
                  </a:txBody>
                  <a:tcPr marL="45720" marR="4572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400" b="0" i="0" u="none" strike="noStrike" cap="none" normalizeH="0" baseline="0">
                          <a:ln>
                            <a:noFill/>
                          </a:ln>
                          <a:solidFill>
                            <a:schemeClr val="tx1"/>
                          </a:solidFill>
                          <a:effectLst/>
                          <a:latin typeface="Times New Roman" pitchFamily="18" charset="0"/>
                        </a:rPr>
                        <a:t>1.98e-11</a:t>
                      </a:r>
                    </a:p>
                  </a:txBody>
                  <a:tcPr marL="45720" marR="45720" marT="0" marB="0"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6"/>
                  </a:ext>
                </a:extLst>
              </a:tr>
              <a:tr h="213374">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400" b="0" i="0" u="none" strike="noStrike" cap="none" normalizeH="0" baseline="0" dirty="0">
                          <a:ln>
                            <a:noFill/>
                          </a:ln>
                          <a:solidFill>
                            <a:schemeClr val="tx1"/>
                          </a:solidFill>
                          <a:effectLst/>
                          <a:latin typeface="Times New Roman" pitchFamily="18" charset="0"/>
                          <a:sym typeface="Symbol" pitchFamily="18" charset="2"/>
                        </a:rPr>
                        <a:t></a:t>
                      </a:r>
                      <a:endParaRPr kumimoji="0" lang="en-US" sz="1400" b="0" i="0" u="none" strike="noStrike" cap="none" normalizeH="0" baseline="0" dirty="0">
                        <a:ln>
                          <a:noFill/>
                        </a:ln>
                        <a:solidFill>
                          <a:schemeClr val="tx1"/>
                        </a:solidFill>
                        <a:effectLst/>
                        <a:latin typeface="Times New Roman" pitchFamily="18" charset="0"/>
                      </a:endParaRPr>
                    </a:p>
                  </a:txBody>
                  <a:tcPr marL="45720" marR="45720" marT="0" marB="0"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400" b="0" i="0" u="none" strike="noStrike" cap="none" normalizeH="0" baseline="0">
                          <a:ln>
                            <a:noFill/>
                          </a:ln>
                          <a:solidFill>
                            <a:schemeClr val="tx1"/>
                          </a:solidFill>
                          <a:effectLst/>
                          <a:latin typeface="Times New Roman" pitchFamily="18" charset="0"/>
                        </a:rPr>
                        <a:t>degrees</a:t>
                      </a:r>
                    </a:p>
                  </a:txBody>
                  <a:tcPr marL="45720" marR="4572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1400" b="0" i="0" u="none" strike="noStrike" cap="none" normalizeH="0" baseline="0">
                          <a:ln>
                            <a:noFill/>
                          </a:ln>
                          <a:solidFill>
                            <a:schemeClr val="tx1"/>
                          </a:solidFill>
                          <a:effectLst/>
                          <a:latin typeface="Times New Roman" pitchFamily="18" charset="0"/>
                        </a:rPr>
                        <a:t>Major moment axis deviation from nadir</a:t>
                      </a:r>
                    </a:p>
                  </a:txBody>
                  <a:tcPr marL="45720" marR="4572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400" b="0" i="0" u="none" strike="noStrike" cap="none" normalizeH="0" baseline="0">
                          <a:ln>
                            <a:noFill/>
                          </a:ln>
                          <a:solidFill>
                            <a:schemeClr val="tx1"/>
                          </a:solidFill>
                          <a:effectLst/>
                          <a:latin typeface="Times New Roman" pitchFamily="18" charset="0"/>
                        </a:rPr>
                        <a:t>interval</a:t>
                      </a:r>
                    </a:p>
                  </a:txBody>
                  <a:tcPr marL="45720" marR="4572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400" b="0" i="0" u="none" strike="noStrike" cap="none" normalizeH="0" baseline="0">
                          <a:ln>
                            <a:noFill/>
                          </a:ln>
                          <a:solidFill>
                            <a:schemeClr val="tx1"/>
                          </a:solidFill>
                          <a:effectLst/>
                          <a:latin typeface="Times New Roman" pitchFamily="18" charset="0"/>
                        </a:rPr>
                        <a:t>[10,19]</a:t>
                      </a:r>
                    </a:p>
                  </a:txBody>
                  <a:tcPr marL="45720" marR="4572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400" b="0" i="0" u="none" strike="noStrike" cap="none" normalizeH="0" baseline="0">
                          <a:ln>
                            <a:noFill/>
                          </a:ln>
                          <a:solidFill>
                            <a:schemeClr val="tx1"/>
                          </a:solidFill>
                          <a:effectLst/>
                          <a:latin typeface="Times New Roman" pitchFamily="18" charset="0"/>
                        </a:rPr>
                        <a:t>10</a:t>
                      </a:r>
                    </a:p>
                  </a:txBody>
                  <a:tcPr marL="45720" marR="45720" marT="0" marB="0"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7"/>
                  </a:ext>
                </a:extLst>
              </a:tr>
              <a:tr h="213374">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400" b="0" i="1" u="none" strike="noStrike" cap="none" normalizeH="0" baseline="0">
                          <a:ln>
                            <a:noFill/>
                          </a:ln>
                          <a:solidFill>
                            <a:schemeClr val="tx1"/>
                          </a:solidFill>
                          <a:effectLst/>
                          <a:latin typeface="Times New Roman" pitchFamily="18" charset="0"/>
                        </a:rPr>
                        <a:t>q</a:t>
                      </a:r>
                      <a:endParaRPr kumimoji="0" lang="en-US" sz="1400" b="0" i="0" u="none" strike="noStrike" cap="none" normalizeH="0" baseline="0">
                        <a:ln>
                          <a:noFill/>
                        </a:ln>
                        <a:solidFill>
                          <a:schemeClr val="tx1"/>
                        </a:solidFill>
                        <a:effectLst/>
                        <a:latin typeface="Times New Roman" pitchFamily="18" charset="0"/>
                      </a:endParaRPr>
                    </a:p>
                  </a:txBody>
                  <a:tcPr marL="45720" marR="45720" marT="0" marB="0"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400" b="0" i="0" u="none" strike="noStrike" cap="none" normalizeH="0" baseline="0">
                          <a:ln>
                            <a:noFill/>
                          </a:ln>
                          <a:solidFill>
                            <a:schemeClr val="tx1"/>
                          </a:solidFill>
                          <a:effectLst/>
                          <a:latin typeface="Times New Roman" pitchFamily="18" charset="0"/>
                        </a:rPr>
                        <a:t>unitless</a:t>
                      </a:r>
                    </a:p>
                  </a:txBody>
                  <a:tcPr marL="45720" marR="4572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1400" b="0" i="0" u="none" strike="noStrike" cap="none" normalizeH="0" baseline="0">
                          <a:ln>
                            <a:noFill/>
                          </a:ln>
                          <a:solidFill>
                            <a:schemeClr val="tx1"/>
                          </a:solidFill>
                          <a:effectLst/>
                          <a:latin typeface="Times New Roman" pitchFamily="18" charset="0"/>
                        </a:rPr>
                        <a:t>Surface reflectivity</a:t>
                      </a:r>
                    </a:p>
                  </a:txBody>
                  <a:tcPr marL="45720" marR="4572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400" b="0" i="0" u="none" strike="noStrike" cap="none" normalizeH="0" baseline="0">
                          <a:ln>
                            <a:noFill/>
                          </a:ln>
                          <a:solidFill>
                            <a:schemeClr val="tx1"/>
                          </a:solidFill>
                          <a:effectLst/>
                          <a:latin typeface="Times New Roman" pitchFamily="18" charset="0"/>
                        </a:rPr>
                        <a:t>interval</a:t>
                      </a:r>
                    </a:p>
                  </a:txBody>
                  <a:tcPr marL="45720" marR="4572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400" b="0" i="0" u="none" strike="noStrike" cap="none" normalizeH="0" baseline="0">
                          <a:ln>
                            <a:noFill/>
                          </a:ln>
                          <a:solidFill>
                            <a:schemeClr val="tx1"/>
                          </a:solidFill>
                          <a:effectLst/>
                          <a:latin typeface="Times New Roman" pitchFamily="18" charset="0"/>
                        </a:rPr>
                        <a:t>[0.1,0.99]</a:t>
                      </a:r>
                    </a:p>
                  </a:txBody>
                  <a:tcPr marL="45720" marR="4572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400" b="0" i="0" u="none" strike="noStrike" cap="none" normalizeH="0" baseline="0">
                          <a:ln>
                            <a:noFill/>
                          </a:ln>
                          <a:solidFill>
                            <a:schemeClr val="tx1"/>
                          </a:solidFill>
                          <a:effectLst/>
                          <a:latin typeface="Times New Roman" pitchFamily="18" charset="0"/>
                        </a:rPr>
                        <a:t>0.6</a:t>
                      </a:r>
                    </a:p>
                  </a:txBody>
                  <a:tcPr marL="45720" marR="45720" marT="0" marB="0"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8"/>
                  </a:ext>
                </a:extLst>
              </a:tr>
              <a:tr h="213374">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400" b="0" i="1" u="none" strike="noStrike" cap="none" normalizeH="0" baseline="0">
                          <a:ln>
                            <a:noFill/>
                          </a:ln>
                          <a:solidFill>
                            <a:schemeClr val="tx1"/>
                          </a:solidFill>
                          <a:effectLst/>
                          <a:latin typeface="Times New Roman" pitchFamily="18" charset="0"/>
                        </a:rPr>
                        <a:t>I</a:t>
                      </a:r>
                      <a:r>
                        <a:rPr kumimoji="0" lang="en-US" sz="1400" b="0" i="0" u="none" strike="noStrike" cap="none" normalizeH="0" baseline="-25000">
                          <a:ln>
                            <a:noFill/>
                          </a:ln>
                          <a:solidFill>
                            <a:schemeClr val="tx1"/>
                          </a:solidFill>
                          <a:effectLst/>
                          <a:latin typeface="Times New Roman" pitchFamily="18" charset="0"/>
                        </a:rPr>
                        <a:t>min</a:t>
                      </a:r>
                      <a:endParaRPr kumimoji="0" lang="en-US" sz="1400" b="0" i="0" u="none" strike="noStrike" cap="none" normalizeH="0" baseline="0">
                        <a:ln>
                          <a:noFill/>
                        </a:ln>
                        <a:solidFill>
                          <a:schemeClr val="tx1"/>
                        </a:solidFill>
                        <a:effectLst/>
                        <a:latin typeface="Times New Roman" pitchFamily="18" charset="0"/>
                      </a:endParaRPr>
                    </a:p>
                  </a:txBody>
                  <a:tcPr marL="45720" marR="45720" marT="0" marB="0"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400" b="0" i="0" u="none" strike="noStrike" cap="none" normalizeH="0" baseline="0">
                          <a:ln>
                            <a:noFill/>
                          </a:ln>
                          <a:solidFill>
                            <a:schemeClr val="tx1"/>
                          </a:solidFill>
                          <a:effectLst/>
                          <a:latin typeface="Times New Roman" pitchFamily="18" charset="0"/>
                        </a:rPr>
                        <a:t>kg m</a:t>
                      </a:r>
                      <a:r>
                        <a:rPr kumimoji="0" lang="en-US" sz="1400" b="0" i="0" u="none" strike="noStrike" cap="none" normalizeH="0" baseline="30000">
                          <a:ln>
                            <a:noFill/>
                          </a:ln>
                          <a:solidFill>
                            <a:schemeClr val="tx1"/>
                          </a:solidFill>
                          <a:effectLst/>
                          <a:latin typeface="Times New Roman" pitchFamily="18" charset="0"/>
                        </a:rPr>
                        <a:t>2</a:t>
                      </a:r>
                      <a:endParaRPr kumimoji="0" lang="en-US" sz="1400" b="0" i="0" u="none" strike="noStrike" cap="none" normalizeH="0" baseline="0">
                        <a:ln>
                          <a:noFill/>
                        </a:ln>
                        <a:solidFill>
                          <a:schemeClr val="tx1"/>
                        </a:solidFill>
                        <a:effectLst/>
                        <a:latin typeface="Times New Roman" pitchFamily="18" charset="0"/>
                      </a:endParaRPr>
                    </a:p>
                  </a:txBody>
                  <a:tcPr marL="45720" marR="4572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1400" b="0" i="0" u="none" strike="noStrike" cap="none" normalizeH="0" baseline="0">
                          <a:ln>
                            <a:noFill/>
                          </a:ln>
                          <a:solidFill>
                            <a:schemeClr val="tx1"/>
                          </a:solidFill>
                          <a:effectLst/>
                          <a:latin typeface="Times New Roman" pitchFamily="18" charset="0"/>
                        </a:rPr>
                        <a:t>Minimum moment of inertia</a:t>
                      </a:r>
                    </a:p>
                  </a:txBody>
                  <a:tcPr marL="45720" marR="4572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400" b="0" i="0" u="none" strike="noStrike" cap="none" normalizeH="0" baseline="0">
                          <a:ln>
                            <a:noFill/>
                          </a:ln>
                          <a:solidFill>
                            <a:schemeClr val="tx1"/>
                          </a:solidFill>
                          <a:effectLst/>
                          <a:latin typeface="Times New Roman" pitchFamily="18" charset="0"/>
                        </a:rPr>
                        <a:t>interval</a:t>
                      </a:r>
                    </a:p>
                  </a:txBody>
                  <a:tcPr marL="45720" marR="4572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400" b="0" i="0" u="none" strike="noStrike" cap="none" normalizeH="0" baseline="0">
                          <a:ln>
                            <a:noFill/>
                          </a:ln>
                          <a:solidFill>
                            <a:schemeClr val="tx1"/>
                          </a:solidFill>
                          <a:effectLst/>
                          <a:latin typeface="Times New Roman" pitchFamily="18" charset="0"/>
                        </a:rPr>
                        <a:t>[4655]</a:t>
                      </a:r>
                    </a:p>
                  </a:txBody>
                  <a:tcPr marL="45720" marR="4572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400" b="0" i="0" u="none" strike="noStrike" cap="none" normalizeH="0" baseline="0">
                          <a:ln>
                            <a:noFill/>
                          </a:ln>
                          <a:solidFill>
                            <a:schemeClr val="tx1"/>
                          </a:solidFill>
                          <a:effectLst/>
                          <a:latin typeface="Times New Roman" pitchFamily="18" charset="0"/>
                        </a:rPr>
                        <a:t>4655</a:t>
                      </a:r>
                    </a:p>
                  </a:txBody>
                  <a:tcPr marL="45720" marR="45720" marT="0" marB="0"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9"/>
                  </a:ext>
                </a:extLst>
              </a:tr>
              <a:tr h="234966">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400" b="0" i="1" u="none" strike="noStrike" cap="none" normalizeH="0" baseline="0">
                          <a:ln>
                            <a:noFill/>
                          </a:ln>
                          <a:solidFill>
                            <a:schemeClr val="tx1"/>
                          </a:solidFill>
                          <a:effectLst/>
                          <a:latin typeface="Times New Roman" pitchFamily="18" charset="0"/>
                        </a:rPr>
                        <a:t>I</a:t>
                      </a:r>
                      <a:r>
                        <a:rPr kumimoji="0" lang="en-US" sz="1400" b="0" i="0" u="none" strike="noStrike" cap="none" normalizeH="0" baseline="-25000">
                          <a:ln>
                            <a:noFill/>
                          </a:ln>
                          <a:solidFill>
                            <a:schemeClr val="tx1"/>
                          </a:solidFill>
                          <a:effectLst/>
                          <a:latin typeface="Times New Roman" pitchFamily="18" charset="0"/>
                        </a:rPr>
                        <a:t>max</a:t>
                      </a:r>
                      <a:endParaRPr kumimoji="0" lang="en-US" sz="1400" b="0" i="0" u="none" strike="noStrike" cap="none" normalizeH="0" baseline="0">
                        <a:ln>
                          <a:noFill/>
                        </a:ln>
                        <a:solidFill>
                          <a:schemeClr val="tx1"/>
                        </a:solidFill>
                        <a:effectLst/>
                        <a:latin typeface="Times New Roman" pitchFamily="18" charset="0"/>
                      </a:endParaRPr>
                    </a:p>
                  </a:txBody>
                  <a:tcPr marL="45720" marR="45720" marT="0" marB="0"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400" b="0" i="0" u="none" strike="noStrike" cap="none" normalizeH="0" baseline="0">
                          <a:ln>
                            <a:noFill/>
                          </a:ln>
                          <a:solidFill>
                            <a:schemeClr val="tx1"/>
                          </a:solidFill>
                          <a:effectLst/>
                          <a:latin typeface="Times New Roman" pitchFamily="18" charset="0"/>
                        </a:rPr>
                        <a:t>kg m</a:t>
                      </a:r>
                      <a:r>
                        <a:rPr kumimoji="0" lang="en-US" sz="1400" b="0" i="0" u="none" strike="noStrike" cap="none" normalizeH="0" baseline="30000">
                          <a:ln>
                            <a:noFill/>
                          </a:ln>
                          <a:solidFill>
                            <a:schemeClr val="tx1"/>
                          </a:solidFill>
                          <a:effectLst/>
                          <a:latin typeface="Times New Roman" pitchFamily="18" charset="0"/>
                        </a:rPr>
                        <a:t>2</a:t>
                      </a:r>
                      <a:endParaRPr kumimoji="0" lang="en-US" sz="1400" b="0" i="0" u="none" strike="noStrike" cap="none" normalizeH="0" baseline="0">
                        <a:ln>
                          <a:noFill/>
                        </a:ln>
                        <a:solidFill>
                          <a:schemeClr val="tx1"/>
                        </a:solidFill>
                        <a:effectLst/>
                        <a:latin typeface="Times New Roman" pitchFamily="18" charset="0"/>
                      </a:endParaRPr>
                    </a:p>
                  </a:txBody>
                  <a:tcPr marL="45720" marR="4572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1400" b="0" i="0" u="none" strike="noStrike" cap="none" normalizeH="0" baseline="0">
                          <a:ln>
                            <a:noFill/>
                          </a:ln>
                          <a:solidFill>
                            <a:schemeClr val="tx1"/>
                          </a:solidFill>
                          <a:effectLst/>
                          <a:latin typeface="Times New Roman" pitchFamily="18" charset="0"/>
                        </a:rPr>
                        <a:t>Maximum moment of inertia</a:t>
                      </a:r>
                    </a:p>
                  </a:txBody>
                  <a:tcPr marL="45720" marR="4572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400" b="0" i="0" u="none" strike="noStrike" cap="none" normalizeH="0" baseline="0">
                          <a:ln>
                            <a:noFill/>
                          </a:ln>
                          <a:solidFill>
                            <a:schemeClr val="tx1"/>
                          </a:solidFill>
                          <a:effectLst/>
                          <a:latin typeface="Times New Roman" pitchFamily="18" charset="0"/>
                        </a:rPr>
                        <a:t>interval</a:t>
                      </a:r>
                    </a:p>
                  </a:txBody>
                  <a:tcPr marL="45720" marR="4572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400" b="0" i="0" u="none" strike="noStrike" cap="none" normalizeH="0" baseline="0">
                          <a:ln>
                            <a:noFill/>
                          </a:ln>
                          <a:solidFill>
                            <a:schemeClr val="tx1"/>
                          </a:solidFill>
                          <a:effectLst/>
                          <a:latin typeface="Times New Roman" pitchFamily="18" charset="0"/>
                        </a:rPr>
                        <a:t>[7315]</a:t>
                      </a:r>
                    </a:p>
                  </a:txBody>
                  <a:tcPr marL="45720" marR="4572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400" b="0" i="0" u="none" strike="noStrike" cap="none" normalizeH="0" baseline="0">
                          <a:ln>
                            <a:noFill/>
                          </a:ln>
                          <a:solidFill>
                            <a:schemeClr val="tx1"/>
                          </a:solidFill>
                          <a:effectLst/>
                          <a:latin typeface="Times New Roman" pitchFamily="18" charset="0"/>
                        </a:rPr>
                        <a:t>7315</a:t>
                      </a:r>
                    </a:p>
                  </a:txBody>
                  <a:tcPr marL="45720" marR="45720" marT="0" marB="0"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10"/>
                  </a:ext>
                </a:extLst>
              </a:tr>
              <a:tr h="213374">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400" b="0" i="0" u="none" strike="noStrike" cap="none" normalizeH="0" baseline="0" dirty="0">
                          <a:ln>
                            <a:noFill/>
                          </a:ln>
                          <a:solidFill>
                            <a:schemeClr val="tx1"/>
                          </a:solidFill>
                          <a:effectLst/>
                          <a:latin typeface="Times New Roman" pitchFamily="18" charset="0"/>
                          <a:sym typeface="Symbol" pitchFamily="18" charset="2"/>
                        </a:rPr>
                        <a:t></a:t>
                      </a:r>
                      <a:endParaRPr kumimoji="0" lang="en-US" sz="1400" b="0" i="0" u="none" strike="noStrike" cap="none" normalizeH="0" baseline="0" dirty="0">
                        <a:ln>
                          <a:noFill/>
                        </a:ln>
                        <a:solidFill>
                          <a:schemeClr val="tx1"/>
                        </a:solidFill>
                        <a:effectLst/>
                        <a:latin typeface="Times New Roman" pitchFamily="18" charset="0"/>
                      </a:endParaRPr>
                    </a:p>
                  </a:txBody>
                  <a:tcPr marL="45720" marR="45720" marT="0" marB="0"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400" b="0" i="0" u="none" strike="noStrike" cap="none" normalizeH="0" baseline="0">
                          <a:ln>
                            <a:noFill/>
                          </a:ln>
                          <a:solidFill>
                            <a:schemeClr val="tx1"/>
                          </a:solidFill>
                          <a:effectLst/>
                          <a:latin typeface="Times New Roman" pitchFamily="18" charset="0"/>
                        </a:rPr>
                        <a:t>m</a:t>
                      </a:r>
                      <a:r>
                        <a:rPr kumimoji="0" lang="en-US" sz="1400" b="0" i="0" u="none" strike="noStrike" cap="none" normalizeH="0" baseline="30000">
                          <a:ln>
                            <a:noFill/>
                          </a:ln>
                          <a:solidFill>
                            <a:schemeClr val="tx1"/>
                          </a:solidFill>
                          <a:effectLst/>
                          <a:latin typeface="Times New Roman" pitchFamily="18" charset="0"/>
                        </a:rPr>
                        <a:t>3</a:t>
                      </a:r>
                      <a:r>
                        <a:rPr kumimoji="0" lang="en-US" sz="1400" b="0" i="0" u="none" strike="noStrike" cap="none" normalizeH="0" baseline="0">
                          <a:ln>
                            <a:noFill/>
                          </a:ln>
                          <a:solidFill>
                            <a:schemeClr val="tx1"/>
                          </a:solidFill>
                          <a:effectLst/>
                          <a:latin typeface="Times New Roman" pitchFamily="18" charset="0"/>
                        </a:rPr>
                        <a:t> s</a:t>
                      </a:r>
                      <a:r>
                        <a:rPr kumimoji="0" lang="en-US" sz="1400" b="0" i="0" u="none" strike="noStrike" cap="none" normalizeH="0" baseline="30000">
                          <a:ln>
                            <a:noFill/>
                          </a:ln>
                          <a:solidFill>
                            <a:schemeClr val="tx1"/>
                          </a:solidFill>
                          <a:effectLst/>
                          <a:latin typeface="Times New Roman" pitchFamily="18" charset="0"/>
                        </a:rPr>
                        <a:t>-2</a:t>
                      </a:r>
                      <a:endParaRPr kumimoji="0" lang="en-US" sz="1400" b="0" i="0" u="none" strike="noStrike" cap="none" normalizeH="0" baseline="0">
                        <a:ln>
                          <a:noFill/>
                        </a:ln>
                        <a:solidFill>
                          <a:schemeClr val="tx1"/>
                        </a:solidFill>
                        <a:effectLst/>
                        <a:latin typeface="Times New Roman" pitchFamily="18" charset="0"/>
                      </a:endParaRPr>
                    </a:p>
                  </a:txBody>
                  <a:tcPr marL="45720" marR="4572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1400" b="0" i="0" u="none" strike="noStrike" cap="none" normalizeH="0" baseline="0">
                          <a:ln>
                            <a:noFill/>
                          </a:ln>
                          <a:solidFill>
                            <a:schemeClr val="tx1"/>
                          </a:solidFill>
                          <a:effectLst/>
                          <a:latin typeface="Times New Roman" pitchFamily="18" charset="0"/>
                        </a:rPr>
                        <a:t>Earth gravity constant</a:t>
                      </a:r>
                    </a:p>
                  </a:txBody>
                  <a:tcPr marL="45720" marR="4572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400" b="0" i="0" u="none" strike="noStrike" cap="none" normalizeH="0" baseline="0">
                          <a:ln>
                            <a:noFill/>
                          </a:ln>
                          <a:solidFill>
                            <a:schemeClr val="tx1"/>
                          </a:solidFill>
                          <a:effectLst/>
                          <a:latin typeface="Times New Roman" pitchFamily="18" charset="0"/>
                        </a:rPr>
                        <a:t>point</a:t>
                      </a:r>
                    </a:p>
                  </a:txBody>
                  <a:tcPr marL="45720" marR="4572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400" b="0" i="0" u="none" strike="noStrike" cap="none" normalizeH="0" baseline="0">
                          <a:ln>
                            <a:noFill/>
                          </a:ln>
                          <a:solidFill>
                            <a:schemeClr val="tx1"/>
                          </a:solidFill>
                          <a:effectLst/>
                          <a:latin typeface="Times New Roman" pitchFamily="18" charset="0"/>
                        </a:rPr>
                        <a:t>3.98e14</a:t>
                      </a:r>
                    </a:p>
                  </a:txBody>
                  <a:tcPr marL="45720" marR="4572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400" b="0" i="0" u="none" strike="noStrike" cap="none" normalizeH="0" baseline="0">
                          <a:ln>
                            <a:noFill/>
                          </a:ln>
                          <a:solidFill>
                            <a:schemeClr val="tx1"/>
                          </a:solidFill>
                          <a:effectLst/>
                          <a:latin typeface="Times New Roman" pitchFamily="18" charset="0"/>
                        </a:rPr>
                        <a:t>3.98e14</a:t>
                      </a:r>
                    </a:p>
                  </a:txBody>
                  <a:tcPr marL="45720" marR="45720" marT="0" marB="0"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11"/>
                  </a:ext>
                </a:extLst>
              </a:tr>
              <a:tr h="213374">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400" b="0" i="1" u="none" strike="noStrike" cap="none" normalizeH="0" baseline="0">
                          <a:ln>
                            <a:noFill/>
                          </a:ln>
                          <a:solidFill>
                            <a:schemeClr val="tx1"/>
                          </a:solidFill>
                          <a:effectLst/>
                          <a:latin typeface="Times New Roman" pitchFamily="18" charset="0"/>
                        </a:rPr>
                        <a:t>A</a:t>
                      </a:r>
                      <a:endParaRPr kumimoji="0" lang="en-US" sz="1400" b="0" i="0" u="none" strike="noStrike" cap="none" normalizeH="0" baseline="0">
                        <a:ln>
                          <a:noFill/>
                        </a:ln>
                        <a:solidFill>
                          <a:schemeClr val="tx1"/>
                        </a:solidFill>
                        <a:effectLst/>
                        <a:latin typeface="Times New Roman" pitchFamily="18" charset="0"/>
                      </a:endParaRPr>
                    </a:p>
                  </a:txBody>
                  <a:tcPr marL="45720" marR="45720" marT="0" marB="0"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400" b="0" i="0" u="none" strike="noStrike" cap="none" normalizeH="0" baseline="0">
                          <a:ln>
                            <a:noFill/>
                          </a:ln>
                          <a:solidFill>
                            <a:schemeClr val="tx1"/>
                          </a:solidFill>
                          <a:effectLst/>
                          <a:latin typeface="Times New Roman" pitchFamily="18" charset="0"/>
                        </a:rPr>
                        <a:t>m</a:t>
                      </a:r>
                      <a:r>
                        <a:rPr kumimoji="0" lang="en-US" sz="1400" b="0" i="0" u="none" strike="noStrike" cap="none" normalizeH="0" baseline="30000">
                          <a:ln>
                            <a:noFill/>
                          </a:ln>
                          <a:solidFill>
                            <a:schemeClr val="tx1"/>
                          </a:solidFill>
                          <a:effectLst/>
                          <a:latin typeface="Times New Roman" pitchFamily="18" charset="0"/>
                        </a:rPr>
                        <a:t>2</a:t>
                      </a:r>
                      <a:endParaRPr kumimoji="0" lang="en-US" sz="1400" b="0" i="0" u="none" strike="noStrike" cap="none" normalizeH="0" baseline="0">
                        <a:ln>
                          <a:noFill/>
                        </a:ln>
                        <a:solidFill>
                          <a:schemeClr val="tx1"/>
                        </a:solidFill>
                        <a:effectLst/>
                        <a:latin typeface="Times New Roman" pitchFamily="18" charset="0"/>
                      </a:endParaRPr>
                    </a:p>
                  </a:txBody>
                  <a:tcPr marL="45720" marR="4572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1400" b="0" i="0" u="none" strike="noStrike" cap="none" normalizeH="0" baseline="0">
                          <a:ln>
                            <a:noFill/>
                          </a:ln>
                          <a:solidFill>
                            <a:schemeClr val="tx1"/>
                          </a:solidFill>
                          <a:effectLst/>
                          <a:latin typeface="Times New Roman" pitchFamily="18" charset="0"/>
                        </a:rPr>
                        <a:t>Area in the direction of flight</a:t>
                      </a:r>
                    </a:p>
                  </a:txBody>
                  <a:tcPr marL="45720" marR="4572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400" b="0" i="0" u="none" strike="noStrike" cap="none" normalizeH="0" baseline="0">
                          <a:ln>
                            <a:noFill/>
                          </a:ln>
                          <a:solidFill>
                            <a:schemeClr val="tx1"/>
                          </a:solidFill>
                          <a:effectLst/>
                          <a:latin typeface="Times New Roman" pitchFamily="18" charset="0"/>
                        </a:rPr>
                        <a:t>point</a:t>
                      </a:r>
                    </a:p>
                  </a:txBody>
                  <a:tcPr marL="45720" marR="4572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400" b="0" i="0" u="none" strike="noStrike" cap="none" normalizeH="0" baseline="0">
                          <a:ln>
                            <a:noFill/>
                          </a:ln>
                          <a:solidFill>
                            <a:schemeClr val="tx1"/>
                          </a:solidFill>
                          <a:effectLst/>
                          <a:latin typeface="Times New Roman" pitchFamily="18" charset="0"/>
                        </a:rPr>
                        <a:t>3.75</a:t>
                      </a:r>
                      <a:r>
                        <a:rPr kumimoji="0" lang="en-US" sz="1400" b="0" i="0" u="none" strike="noStrike" cap="none" normalizeH="0" baseline="30000">
                          <a:ln>
                            <a:noFill/>
                          </a:ln>
                          <a:solidFill>
                            <a:schemeClr val="tx1"/>
                          </a:solidFill>
                          <a:effectLst/>
                          <a:latin typeface="Times New Roman" pitchFamily="18" charset="0"/>
                        </a:rPr>
                        <a:t>2</a:t>
                      </a:r>
                      <a:endParaRPr kumimoji="0" lang="en-US" sz="1400" b="0" i="0" u="none" strike="noStrike" cap="none" normalizeH="0" baseline="0">
                        <a:ln>
                          <a:noFill/>
                        </a:ln>
                        <a:solidFill>
                          <a:schemeClr val="tx1"/>
                        </a:solidFill>
                        <a:effectLst/>
                        <a:latin typeface="Times New Roman" pitchFamily="18" charset="0"/>
                      </a:endParaRPr>
                    </a:p>
                  </a:txBody>
                  <a:tcPr marL="45720" marR="4572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400" b="0" i="0" u="none" strike="noStrike" cap="none" normalizeH="0" baseline="0">
                          <a:ln>
                            <a:noFill/>
                          </a:ln>
                          <a:solidFill>
                            <a:schemeClr val="tx1"/>
                          </a:solidFill>
                          <a:effectLst/>
                          <a:latin typeface="Times New Roman" pitchFamily="18" charset="0"/>
                        </a:rPr>
                        <a:t>3.75</a:t>
                      </a:r>
                      <a:r>
                        <a:rPr kumimoji="0" lang="en-US" sz="1400" b="0" i="0" u="none" strike="noStrike" cap="none" normalizeH="0" baseline="30000">
                          <a:ln>
                            <a:noFill/>
                          </a:ln>
                          <a:solidFill>
                            <a:schemeClr val="tx1"/>
                          </a:solidFill>
                          <a:effectLst/>
                          <a:latin typeface="Times New Roman" pitchFamily="18" charset="0"/>
                        </a:rPr>
                        <a:t>2</a:t>
                      </a:r>
                    </a:p>
                  </a:txBody>
                  <a:tcPr marL="45720" marR="45720" marT="0" marB="0"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12"/>
                  </a:ext>
                </a:extLst>
              </a:tr>
              <a:tr h="213374">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400" b="0" i="1" u="none" strike="noStrike" cap="none" normalizeH="0" baseline="0">
                          <a:ln>
                            <a:noFill/>
                          </a:ln>
                          <a:solidFill>
                            <a:schemeClr val="tx1"/>
                          </a:solidFill>
                          <a:effectLst/>
                          <a:latin typeface="Times New Roman" pitchFamily="18" charset="0"/>
                        </a:rPr>
                        <a:t>RE</a:t>
                      </a:r>
                      <a:endParaRPr kumimoji="0" lang="en-US" sz="1400" b="0" i="0" u="none" strike="noStrike" cap="none" normalizeH="0" baseline="0">
                        <a:ln>
                          <a:noFill/>
                        </a:ln>
                        <a:solidFill>
                          <a:schemeClr val="tx1"/>
                        </a:solidFill>
                        <a:effectLst/>
                        <a:latin typeface="Times New Roman" pitchFamily="18" charset="0"/>
                      </a:endParaRPr>
                    </a:p>
                  </a:txBody>
                  <a:tcPr marL="45720" marR="45720" marT="0" marB="0"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400" b="0" i="0" u="none" strike="noStrike" cap="none" normalizeH="0" baseline="0">
                          <a:ln>
                            <a:noFill/>
                          </a:ln>
                          <a:solidFill>
                            <a:schemeClr val="tx1"/>
                          </a:solidFill>
                          <a:effectLst/>
                          <a:latin typeface="Times New Roman" pitchFamily="18" charset="0"/>
                        </a:rPr>
                        <a:t>km</a:t>
                      </a:r>
                    </a:p>
                  </a:txBody>
                  <a:tcPr marL="45720" marR="4572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1400" b="0" i="0" u="none" strike="noStrike" cap="none" normalizeH="0" baseline="0">
                          <a:ln>
                            <a:noFill/>
                          </a:ln>
                          <a:solidFill>
                            <a:schemeClr val="tx1"/>
                          </a:solidFill>
                          <a:effectLst/>
                          <a:latin typeface="Times New Roman" pitchFamily="18" charset="0"/>
                        </a:rPr>
                        <a:t>Earth radius</a:t>
                      </a:r>
                    </a:p>
                  </a:txBody>
                  <a:tcPr marL="45720" marR="4572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400" b="0" i="0" u="none" strike="noStrike" cap="none" normalizeH="0" baseline="0">
                          <a:ln>
                            <a:noFill/>
                          </a:ln>
                          <a:solidFill>
                            <a:schemeClr val="tx1"/>
                          </a:solidFill>
                          <a:effectLst/>
                          <a:latin typeface="Times New Roman" pitchFamily="18" charset="0"/>
                        </a:rPr>
                        <a:t>point</a:t>
                      </a:r>
                    </a:p>
                  </a:txBody>
                  <a:tcPr marL="45720" marR="4572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400" b="0" i="0" u="none" strike="noStrike" cap="none" normalizeH="0" baseline="0">
                          <a:ln>
                            <a:noFill/>
                          </a:ln>
                          <a:solidFill>
                            <a:schemeClr val="tx1"/>
                          </a:solidFill>
                          <a:effectLst/>
                          <a:latin typeface="Times New Roman" pitchFamily="18" charset="0"/>
                        </a:rPr>
                        <a:t>6378.14</a:t>
                      </a:r>
                    </a:p>
                  </a:txBody>
                  <a:tcPr marL="45720" marR="4572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400" b="0" i="0" u="none" strike="noStrike" cap="none" normalizeH="0" baseline="0">
                          <a:ln>
                            <a:noFill/>
                          </a:ln>
                          <a:solidFill>
                            <a:schemeClr val="tx1"/>
                          </a:solidFill>
                          <a:effectLst/>
                          <a:latin typeface="Times New Roman" pitchFamily="18" charset="0"/>
                        </a:rPr>
                        <a:t>6378.14</a:t>
                      </a:r>
                    </a:p>
                  </a:txBody>
                  <a:tcPr marL="45720" marR="45720" marT="0" marB="0"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13"/>
                  </a:ext>
                </a:extLst>
              </a:tr>
              <a:tr h="213374">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400" b="0" i="1" u="none" strike="noStrike" cap="none" normalizeH="0" baseline="0">
                          <a:ln>
                            <a:noFill/>
                          </a:ln>
                          <a:solidFill>
                            <a:schemeClr val="tx1"/>
                          </a:solidFill>
                          <a:effectLst/>
                          <a:latin typeface="Times New Roman" pitchFamily="18" charset="0"/>
                        </a:rPr>
                        <a:t>H</a:t>
                      </a:r>
                      <a:endParaRPr kumimoji="0" lang="en-US" sz="1400" b="0" i="0" u="none" strike="noStrike" cap="none" normalizeH="0" baseline="0">
                        <a:ln>
                          <a:noFill/>
                        </a:ln>
                        <a:solidFill>
                          <a:schemeClr val="tx1"/>
                        </a:solidFill>
                        <a:effectLst/>
                        <a:latin typeface="Times New Roman" pitchFamily="18" charset="0"/>
                      </a:endParaRPr>
                    </a:p>
                  </a:txBody>
                  <a:tcPr marL="45720" marR="45720" marT="0" marB="0"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400" b="0" i="0" u="none" strike="noStrike" cap="none" normalizeH="0" baseline="0">
                          <a:ln>
                            <a:noFill/>
                          </a:ln>
                          <a:solidFill>
                            <a:schemeClr val="tx1"/>
                          </a:solidFill>
                          <a:effectLst/>
                          <a:latin typeface="Times New Roman" pitchFamily="18" charset="0"/>
                        </a:rPr>
                        <a:t>km</a:t>
                      </a:r>
                    </a:p>
                  </a:txBody>
                  <a:tcPr marL="45720" marR="4572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1400" b="0" i="0" u="none" strike="noStrike" cap="none" normalizeH="0" baseline="0">
                          <a:ln>
                            <a:noFill/>
                          </a:ln>
                          <a:solidFill>
                            <a:schemeClr val="tx1"/>
                          </a:solidFill>
                          <a:effectLst/>
                          <a:latin typeface="Times New Roman" pitchFamily="18" charset="0"/>
                        </a:rPr>
                        <a:t>Orbit altitude</a:t>
                      </a:r>
                    </a:p>
                  </a:txBody>
                  <a:tcPr marL="45720" marR="4572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400" b="0" i="0" u="none" strike="noStrike" cap="none" normalizeH="0" baseline="0">
                          <a:ln>
                            <a:noFill/>
                          </a:ln>
                          <a:solidFill>
                            <a:schemeClr val="tx1"/>
                          </a:solidFill>
                          <a:effectLst/>
                          <a:latin typeface="Times New Roman" pitchFamily="18" charset="0"/>
                        </a:rPr>
                        <a:t>point</a:t>
                      </a:r>
                    </a:p>
                  </a:txBody>
                  <a:tcPr marL="45720" marR="4572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400" b="0" i="0" u="none" strike="noStrike" cap="none" normalizeH="0" baseline="0">
                          <a:ln>
                            <a:noFill/>
                          </a:ln>
                          <a:solidFill>
                            <a:schemeClr val="tx1"/>
                          </a:solidFill>
                          <a:effectLst/>
                          <a:latin typeface="Times New Roman" pitchFamily="18" charset="0"/>
                        </a:rPr>
                        <a:t>340</a:t>
                      </a:r>
                    </a:p>
                  </a:txBody>
                  <a:tcPr marL="45720" marR="4572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400" b="0" i="0" u="none" strike="noStrike" cap="none" normalizeH="0" baseline="0">
                          <a:ln>
                            <a:noFill/>
                          </a:ln>
                          <a:solidFill>
                            <a:schemeClr val="tx1"/>
                          </a:solidFill>
                          <a:effectLst/>
                          <a:latin typeface="Times New Roman" pitchFamily="18" charset="0"/>
                        </a:rPr>
                        <a:t>340</a:t>
                      </a:r>
                    </a:p>
                  </a:txBody>
                  <a:tcPr marL="45720" marR="45720" marT="0" marB="0"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14"/>
                  </a:ext>
                </a:extLst>
              </a:tr>
              <a:tr h="213374">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400" b="0" i="1" u="none" strike="noStrike" cap="none" normalizeH="0" baseline="0">
                          <a:ln>
                            <a:noFill/>
                          </a:ln>
                          <a:solidFill>
                            <a:schemeClr val="tx1"/>
                          </a:solidFill>
                          <a:effectLst/>
                          <a:latin typeface="Times New Roman" pitchFamily="18" charset="0"/>
                        </a:rPr>
                        <a:t>F</a:t>
                      </a:r>
                      <a:r>
                        <a:rPr kumimoji="0" lang="en-US" sz="1400" b="0" i="0" u="none" strike="noStrike" cap="none" normalizeH="0" baseline="-25000">
                          <a:ln>
                            <a:noFill/>
                          </a:ln>
                          <a:solidFill>
                            <a:schemeClr val="tx1"/>
                          </a:solidFill>
                          <a:effectLst/>
                          <a:latin typeface="Times New Roman" pitchFamily="18" charset="0"/>
                        </a:rPr>
                        <a:t>s</a:t>
                      </a:r>
                      <a:endParaRPr kumimoji="0" lang="en-US" sz="1400" b="0" i="0" u="none" strike="noStrike" cap="none" normalizeH="0" baseline="0">
                        <a:ln>
                          <a:noFill/>
                        </a:ln>
                        <a:solidFill>
                          <a:schemeClr val="tx1"/>
                        </a:solidFill>
                        <a:effectLst/>
                        <a:latin typeface="Times New Roman" pitchFamily="18" charset="0"/>
                      </a:endParaRPr>
                    </a:p>
                  </a:txBody>
                  <a:tcPr marL="45720" marR="45720" marT="0" marB="0"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400" b="0" i="0" u="none" strike="noStrike" cap="none" normalizeH="0" baseline="0">
                          <a:ln>
                            <a:noFill/>
                          </a:ln>
                          <a:solidFill>
                            <a:schemeClr val="tx1"/>
                          </a:solidFill>
                          <a:effectLst/>
                          <a:latin typeface="Times New Roman" pitchFamily="18" charset="0"/>
                        </a:rPr>
                        <a:t>W m</a:t>
                      </a:r>
                      <a:r>
                        <a:rPr kumimoji="0" lang="en-US" sz="1400" b="0" i="0" u="none" strike="noStrike" cap="none" normalizeH="0" baseline="30000">
                          <a:ln>
                            <a:noFill/>
                          </a:ln>
                          <a:solidFill>
                            <a:schemeClr val="tx1"/>
                          </a:solidFill>
                          <a:effectLst/>
                          <a:latin typeface="Times New Roman" pitchFamily="18" charset="0"/>
                        </a:rPr>
                        <a:t>-2</a:t>
                      </a:r>
                      <a:endParaRPr kumimoji="0" lang="en-US" sz="1400" b="0" i="0" u="none" strike="noStrike" cap="none" normalizeH="0" baseline="0">
                        <a:ln>
                          <a:noFill/>
                        </a:ln>
                        <a:solidFill>
                          <a:schemeClr val="tx1"/>
                        </a:solidFill>
                        <a:effectLst/>
                        <a:latin typeface="Times New Roman" pitchFamily="18" charset="0"/>
                      </a:endParaRPr>
                    </a:p>
                  </a:txBody>
                  <a:tcPr marL="45720" marR="4572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1400" b="0" i="0" u="none" strike="noStrike" cap="none" normalizeH="0" baseline="0">
                          <a:ln>
                            <a:noFill/>
                          </a:ln>
                          <a:solidFill>
                            <a:schemeClr val="tx1"/>
                          </a:solidFill>
                          <a:effectLst/>
                          <a:latin typeface="Times New Roman" pitchFamily="18" charset="0"/>
                        </a:rPr>
                        <a:t>Average solar flux</a:t>
                      </a:r>
                    </a:p>
                  </a:txBody>
                  <a:tcPr marL="45720" marR="4572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400" b="0" i="0" u="none" strike="noStrike" cap="none" normalizeH="0" baseline="0">
                          <a:ln>
                            <a:noFill/>
                          </a:ln>
                          <a:solidFill>
                            <a:schemeClr val="tx1"/>
                          </a:solidFill>
                          <a:effectLst/>
                          <a:latin typeface="Times New Roman" pitchFamily="18" charset="0"/>
                        </a:rPr>
                        <a:t>point</a:t>
                      </a:r>
                    </a:p>
                  </a:txBody>
                  <a:tcPr marL="45720" marR="4572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400" b="0" i="0" u="none" strike="noStrike" cap="none" normalizeH="0" baseline="0">
                          <a:ln>
                            <a:noFill/>
                          </a:ln>
                          <a:solidFill>
                            <a:schemeClr val="tx1"/>
                          </a:solidFill>
                          <a:effectLst/>
                          <a:latin typeface="Times New Roman" pitchFamily="18" charset="0"/>
                        </a:rPr>
                        <a:t>1367</a:t>
                      </a:r>
                    </a:p>
                  </a:txBody>
                  <a:tcPr marL="45720" marR="4572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400" b="0" i="0" u="none" strike="noStrike" cap="none" normalizeH="0" baseline="0">
                          <a:ln>
                            <a:noFill/>
                          </a:ln>
                          <a:solidFill>
                            <a:schemeClr val="tx1"/>
                          </a:solidFill>
                          <a:effectLst/>
                          <a:latin typeface="Times New Roman" pitchFamily="18" charset="0"/>
                        </a:rPr>
                        <a:t>1367</a:t>
                      </a:r>
                    </a:p>
                  </a:txBody>
                  <a:tcPr marL="45720" marR="45720" marT="0" marB="0"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15"/>
                  </a:ext>
                </a:extLst>
              </a:tr>
              <a:tr h="213374">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400" b="0" i="0" u="none" strike="noStrike" cap="none" normalizeH="0" baseline="0" dirty="0">
                          <a:ln>
                            <a:noFill/>
                          </a:ln>
                          <a:solidFill>
                            <a:schemeClr val="tx1"/>
                          </a:solidFill>
                          <a:effectLst/>
                          <a:latin typeface="Times New Roman" pitchFamily="18" charset="0"/>
                          <a:sym typeface="Symbol" pitchFamily="18" charset="2"/>
                        </a:rPr>
                        <a:t></a:t>
                      </a:r>
                      <a:r>
                        <a:rPr kumimoji="0" lang="en-US" sz="1400" b="0" i="0" u="none" strike="noStrike" cap="none" normalizeH="0" baseline="-25000" dirty="0">
                          <a:ln>
                            <a:noFill/>
                          </a:ln>
                          <a:solidFill>
                            <a:schemeClr val="tx1"/>
                          </a:solidFill>
                          <a:effectLst/>
                          <a:latin typeface="Times New Roman" pitchFamily="18" charset="0"/>
                          <a:sym typeface="Symbol" pitchFamily="18" charset="2"/>
                        </a:rPr>
                        <a:t>slew</a:t>
                      </a:r>
                      <a:endParaRPr kumimoji="0" lang="en-US" sz="1400" b="0" i="0" u="none" strike="noStrike" cap="none" normalizeH="0" baseline="0" dirty="0">
                        <a:ln>
                          <a:noFill/>
                        </a:ln>
                        <a:solidFill>
                          <a:schemeClr val="tx1"/>
                        </a:solidFill>
                        <a:effectLst/>
                        <a:latin typeface="Times New Roman" pitchFamily="18" charset="0"/>
                      </a:endParaRPr>
                    </a:p>
                  </a:txBody>
                  <a:tcPr marL="45720" marR="45720" marT="0" marB="0"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400" b="0" i="0" u="none" strike="noStrike" cap="none" normalizeH="0" baseline="0">
                          <a:ln>
                            <a:noFill/>
                          </a:ln>
                          <a:solidFill>
                            <a:schemeClr val="tx1"/>
                          </a:solidFill>
                          <a:effectLst/>
                          <a:latin typeface="Times New Roman" pitchFamily="18" charset="0"/>
                        </a:rPr>
                        <a:t>degrees</a:t>
                      </a:r>
                    </a:p>
                  </a:txBody>
                  <a:tcPr marL="45720" marR="4572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1400" b="0" i="0" u="none" strike="noStrike" cap="none" normalizeH="0" baseline="0">
                          <a:ln>
                            <a:noFill/>
                          </a:ln>
                          <a:solidFill>
                            <a:schemeClr val="tx1"/>
                          </a:solidFill>
                          <a:effectLst/>
                          <a:latin typeface="Times New Roman" pitchFamily="18" charset="0"/>
                        </a:rPr>
                        <a:t>Maximum slewing angle</a:t>
                      </a:r>
                    </a:p>
                  </a:txBody>
                  <a:tcPr marL="45720" marR="4572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400" b="0" i="0" u="none" strike="noStrike" cap="none" normalizeH="0" baseline="0">
                          <a:ln>
                            <a:noFill/>
                          </a:ln>
                          <a:solidFill>
                            <a:schemeClr val="tx1"/>
                          </a:solidFill>
                          <a:effectLst/>
                          <a:latin typeface="Times New Roman" pitchFamily="18" charset="0"/>
                        </a:rPr>
                        <a:t>point</a:t>
                      </a:r>
                    </a:p>
                  </a:txBody>
                  <a:tcPr marL="45720" marR="4572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400" b="0" i="0" u="none" strike="noStrike" cap="none" normalizeH="0" baseline="0">
                          <a:ln>
                            <a:noFill/>
                          </a:ln>
                          <a:solidFill>
                            <a:schemeClr val="tx1"/>
                          </a:solidFill>
                          <a:effectLst/>
                          <a:latin typeface="Times New Roman" pitchFamily="18" charset="0"/>
                        </a:rPr>
                        <a:t>38</a:t>
                      </a:r>
                    </a:p>
                  </a:txBody>
                  <a:tcPr marL="45720" marR="4572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400" b="0" i="0" u="none" strike="noStrike" cap="none" normalizeH="0" baseline="0">
                          <a:ln>
                            <a:noFill/>
                          </a:ln>
                          <a:solidFill>
                            <a:schemeClr val="tx1"/>
                          </a:solidFill>
                          <a:effectLst/>
                          <a:latin typeface="Times New Roman" pitchFamily="18" charset="0"/>
                        </a:rPr>
                        <a:t>38</a:t>
                      </a:r>
                    </a:p>
                  </a:txBody>
                  <a:tcPr marL="45720" marR="45720" marT="0" marB="0"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16"/>
                  </a:ext>
                </a:extLst>
              </a:tr>
              <a:tr h="213374">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400" b="0" i="1" u="none" strike="noStrike" cap="none" normalizeH="0" baseline="0">
                          <a:ln>
                            <a:noFill/>
                          </a:ln>
                          <a:solidFill>
                            <a:schemeClr val="tx1"/>
                          </a:solidFill>
                          <a:effectLst/>
                          <a:latin typeface="Times New Roman" pitchFamily="18" charset="0"/>
                        </a:rPr>
                        <a:t>c</a:t>
                      </a:r>
                      <a:endParaRPr kumimoji="0" lang="en-US" sz="1400" b="0" i="0" u="none" strike="noStrike" cap="none" normalizeH="0" baseline="0">
                        <a:ln>
                          <a:noFill/>
                        </a:ln>
                        <a:solidFill>
                          <a:schemeClr val="tx1"/>
                        </a:solidFill>
                        <a:effectLst/>
                        <a:latin typeface="Times New Roman" pitchFamily="18" charset="0"/>
                      </a:endParaRPr>
                    </a:p>
                  </a:txBody>
                  <a:tcPr marL="45720" marR="45720" marT="0" marB="0"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400" b="0" i="0" u="none" strike="noStrike" cap="none" normalizeH="0" baseline="0">
                          <a:ln>
                            <a:noFill/>
                          </a:ln>
                          <a:solidFill>
                            <a:schemeClr val="tx1"/>
                          </a:solidFill>
                          <a:effectLst/>
                          <a:latin typeface="Times New Roman" pitchFamily="18" charset="0"/>
                        </a:rPr>
                        <a:t>m s</a:t>
                      </a:r>
                      <a:r>
                        <a:rPr kumimoji="0" lang="en-US" sz="1400" b="0" i="0" u="none" strike="noStrike" cap="none" normalizeH="0" baseline="30000">
                          <a:ln>
                            <a:noFill/>
                          </a:ln>
                          <a:solidFill>
                            <a:schemeClr val="tx1"/>
                          </a:solidFill>
                          <a:effectLst/>
                          <a:latin typeface="Times New Roman" pitchFamily="18" charset="0"/>
                        </a:rPr>
                        <a:t>-1</a:t>
                      </a:r>
                      <a:endParaRPr kumimoji="0" lang="en-US" sz="1400" b="0" i="0" u="none" strike="noStrike" cap="none" normalizeH="0" baseline="0">
                        <a:ln>
                          <a:noFill/>
                        </a:ln>
                        <a:solidFill>
                          <a:schemeClr val="tx1"/>
                        </a:solidFill>
                        <a:effectLst/>
                        <a:latin typeface="Times New Roman" pitchFamily="18" charset="0"/>
                      </a:endParaRPr>
                    </a:p>
                  </a:txBody>
                  <a:tcPr marL="45720" marR="4572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1400" b="0" i="0" u="none" strike="noStrike" cap="none" normalizeH="0" baseline="0">
                          <a:ln>
                            <a:noFill/>
                          </a:ln>
                          <a:solidFill>
                            <a:schemeClr val="tx1"/>
                          </a:solidFill>
                          <a:effectLst/>
                          <a:latin typeface="Times New Roman" pitchFamily="18" charset="0"/>
                        </a:rPr>
                        <a:t>Light speed</a:t>
                      </a:r>
                    </a:p>
                  </a:txBody>
                  <a:tcPr marL="45720" marR="4572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400" b="0" i="0" u="none" strike="noStrike" cap="none" normalizeH="0" baseline="0">
                          <a:ln>
                            <a:noFill/>
                          </a:ln>
                          <a:solidFill>
                            <a:schemeClr val="tx1"/>
                          </a:solidFill>
                          <a:effectLst/>
                          <a:latin typeface="Times New Roman" pitchFamily="18" charset="0"/>
                        </a:rPr>
                        <a:t>point</a:t>
                      </a:r>
                    </a:p>
                  </a:txBody>
                  <a:tcPr marL="45720" marR="4572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400" b="0" i="0" u="none" strike="noStrike" cap="none" normalizeH="0" baseline="0">
                          <a:ln>
                            <a:noFill/>
                          </a:ln>
                          <a:solidFill>
                            <a:schemeClr val="tx1"/>
                          </a:solidFill>
                          <a:effectLst/>
                          <a:latin typeface="Times New Roman" pitchFamily="18" charset="0"/>
                        </a:rPr>
                        <a:t>2.9979e8</a:t>
                      </a:r>
                    </a:p>
                  </a:txBody>
                  <a:tcPr marL="45720" marR="4572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400" b="0" i="0" u="none" strike="noStrike" cap="none" normalizeH="0" baseline="0">
                          <a:ln>
                            <a:noFill/>
                          </a:ln>
                          <a:solidFill>
                            <a:schemeClr val="tx1"/>
                          </a:solidFill>
                          <a:effectLst/>
                          <a:latin typeface="Times New Roman" pitchFamily="18" charset="0"/>
                        </a:rPr>
                        <a:t>2.9979e8</a:t>
                      </a:r>
                    </a:p>
                  </a:txBody>
                  <a:tcPr marL="45720" marR="45720" marT="0" marB="0"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17"/>
                  </a:ext>
                </a:extLst>
              </a:tr>
              <a:tr h="213374">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400" b="0" i="1" u="none" strike="noStrike" cap="none" normalizeH="0" baseline="0">
                          <a:ln>
                            <a:noFill/>
                          </a:ln>
                          <a:solidFill>
                            <a:schemeClr val="tx1"/>
                          </a:solidFill>
                          <a:effectLst/>
                          <a:latin typeface="Times New Roman" pitchFamily="18" charset="0"/>
                        </a:rPr>
                        <a:t>M</a:t>
                      </a:r>
                      <a:endParaRPr kumimoji="0" lang="en-US" sz="1400" b="0" i="0" u="none" strike="noStrike" cap="none" normalizeH="0" baseline="0">
                        <a:ln>
                          <a:noFill/>
                        </a:ln>
                        <a:solidFill>
                          <a:schemeClr val="tx1"/>
                        </a:solidFill>
                        <a:effectLst/>
                        <a:latin typeface="Times New Roman" pitchFamily="18" charset="0"/>
                      </a:endParaRPr>
                    </a:p>
                  </a:txBody>
                  <a:tcPr marL="45720" marR="45720" marT="0" marB="0"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400" b="0" i="0" u="none" strike="noStrike" cap="none" normalizeH="0" baseline="0">
                          <a:ln>
                            <a:noFill/>
                          </a:ln>
                          <a:solidFill>
                            <a:schemeClr val="tx1"/>
                          </a:solidFill>
                          <a:effectLst/>
                          <a:latin typeface="Times New Roman" pitchFamily="18" charset="0"/>
                        </a:rPr>
                        <a:t>A m</a:t>
                      </a:r>
                      <a:r>
                        <a:rPr kumimoji="0" lang="en-US" sz="1400" b="0" i="0" u="none" strike="noStrike" cap="none" normalizeH="0" baseline="30000">
                          <a:ln>
                            <a:noFill/>
                          </a:ln>
                          <a:solidFill>
                            <a:schemeClr val="tx1"/>
                          </a:solidFill>
                          <a:effectLst/>
                          <a:latin typeface="Times New Roman" pitchFamily="18" charset="0"/>
                        </a:rPr>
                        <a:t>2</a:t>
                      </a:r>
                      <a:endParaRPr kumimoji="0" lang="en-US" sz="1400" b="0" i="0" u="none" strike="noStrike" cap="none" normalizeH="0" baseline="0">
                        <a:ln>
                          <a:noFill/>
                        </a:ln>
                        <a:solidFill>
                          <a:schemeClr val="tx1"/>
                        </a:solidFill>
                        <a:effectLst/>
                        <a:latin typeface="Times New Roman" pitchFamily="18" charset="0"/>
                      </a:endParaRPr>
                    </a:p>
                  </a:txBody>
                  <a:tcPr marL="45720" marR="4572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1400" b="0" i="0" u="none" strike="noStrike" cap="none" normalizeH="0" baseline="0" dirty="0">
                          <a:ln>
                            <a:noFill/>
                          </a:ln>
                          <a:solidFill>
                            <a:schemeClr val="tx1"/>
                          </a:solidFill>
                          <a:effectLst/>
                          <a:latin typeface="Times New Roman" pitchFamily="18" charset="0"/>
                        </a:rPr>
                        <a:t>Earth magnetic moment</a:t>
                      </a:r>
                    </a:p>
                  </a:txBody>
                  <a:tcPr marL="45720" marR="4572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400" b="0" i="0" u="none" strike="noStrike" cap="none" normalizeH="0" baseline="0">
                          <a:ln>
                            <a:noFill/>
                          </a:ln>
                          <a:solidFill>
                            <a:schemeClr val="tx1"/>
                          </a:solidFill>
                          <a:effectLst/>
                          <a:latin typeface="Times New Roman" pitchFamily="18" charset="0"/>
                        </a:rPr>
                        <a:t>point</a:t>
                      </a:r>
                    </a:p>
                  </a:txBody>
                  <a:tcPr marL="45720" marR="4572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400" b="0" i="0" u="none" strike="noStrike" cap="none" normalizeH="0" baseline="0">
                          <a:ln>
                            <a:noFill/>
                          </a:ln>
                          <a:solidFill>
                            <a:schemeClr val="tx1"/>
                          </a:solidFill>
                          <a:effectLst/>
                          <a:latin typeface="Times New Roman" pitchFamily="18" charset="0"/>
                        </a:rPr>
                        <a:t>7.96e22</a:t>
                      </a:r>
                    </a:p>
                  </a:txBody>
                  <a:tcPr marL="45720" marR="4572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400" b="0" i="0" u="none" strike="noStrike" cap="none" normalizeH="0" baseline="0">
                          <a:ln>
                            <a:noFill/>
                          </a:ln>
                          <a:solidFill>
                            <a:schemeClr val="tx1"/>
                          </a:solidFill>
                          <a:effectLst/>
                          <a:latin typeface="Times New Roman" pitchFamily="18" charset="0"/>
                        </a:rPr>
                        <a:t>7.96e22</a:t>
                      </a:r>
                    </a:p>
                  </a:txBody>
                  <a:tcPr marL="45720" marR="45720" marT="0" marB="0"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18"/>
                  </a:ext>
                </a:extLst>
              </a:tr>
              <a:tr h="213374">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400" b="0" i="0" u="none" strike="noStrike" cap="none" normalizeH="0" baseline="0" dirty="0">
                          <a:ln>
                            <a:noFill/>
                          </a:ln>
                          <a:solidFill>
                            <a:schemeClr val="tx1"/>
                          </a:solidFill>
                          <a:effectLst/>
                          <a:latin typeface="Times New Roman" pitchFamily="18" charset="0"/>
                          <a:sym typeface="Symbol" pitchFamily="18" charset="2"/>
                        </a:rPr>
                        <a:t></a:t>
                      </a:r>
                      <a:r>
                        <a:rPr kumimoji="0" lang="en-US" sz="1400" b="0" i="1" u="none" strike="noStrike" cap="none" normalizeH="0" baseline="0" dirty="0" err="1">
                          <a:ln>
                            <a:noFill/>
                          </a:ln>
                          <a:solidFill>
                            <a:schemeClr val="tx1"/>
                          </a:solidFill>
                          <a:effectLst/>
                          <a:latin typeface="Times New Roman" pitchFamily="18" charset="0"/>
                          <a:sym typeface="Symbol" pitchFamily="18" charset="2"/>
                        </a:rPr>
                        <a:t>t</a:t>
                      </a:r>
                      <a:r>
                        <a:rPr kumimoji="0" lang="en-US" sz="1400" b="0" i="0" u="none" strike="noStrike" cap="none" normalizeH="0" baseline="-25000" dirty="0" err="1">
                          <a:ln>
                            <a:noFill/>
                          </a:ln>
                          <a:solidFill>
                            <a:schemeClr val="tx1"/>
                          </a:solidFill>
                          <a:effectLst/>
                          <a:latin typeface="Times New Roman" pitchFamily="18" charset="0"/>
                          <a:sym typeface="Symbol" pitchFamily="18" charset="2"/>
                        </a:rPr>
                        <a:t>slew</a:t>
                      </a:r>
                      <a:endParaRPr kumimoji="0" lang="en-US" sz="1400" b="0" i="0" u="none" strike="noStrike" cap="none" normalizeH="0" baseline="0" dirty="0">
                        <a:ln>
                          <a:noFill/>
                        </a:ln>
                        <a:solidFill>
                          <a:schemeClr val="tx1"/>
                        </a:solidFill>
                        <a:effectLst/>
                        <a:latin typeface="Times New Roman" pitchFamily="18" charset="0"/>
                      </a:endParaRPr>
                    </a:p>
                  </a:txBody>
                  <a:tcPr marL="45720" marR="45720" marT="0" marB="0"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400" b="0" i="0" u="none" strike="noStrike" cap="none" normalizeH="0" baseline="0">
                          <a:ln>
                            <a:noFill/>
                          </a:ln>
                          <a:solidFill>
                            <a:schemeClr val="tx1"/>
                          </a:solidFill>
                          <a:effectLst/>
                          <a:latin typeface="Times New Roman" pitchFamily="18" charset="0"/>
                        </a:rPr>
                        <a:t>s</a:t>
                      </a:r>
                    </a:p>
                  </a:txBody>
                  <a:tcPr marL="45720" marR="4572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1400" b="0" i="0" u="none" strike="noStrike" cap="none" normalizeH="0" baseline="0">
                          <a:ln>
                            <a:noFill/>
                          </a:ln>
                          <a:solidFill>
                            <a:schemeClr val="tx1"/>
                          </a:solidFill>
                          <a:effectLst/>
                          <a:latin typeface="Times New Roman" pitchFamily="18" charset="0"/>
                        </a:rPr>
                        <a:t>Minimum maneuver time</a:t>
                      </a:r>
                    </a:p>
                  </a:txBody>
                  <a:tcPr marL="45720" marR="4572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400" b="0" i="0" u="none" strike="noStrike" cap="none" normalizeH="0" baseline="0">
                          <a:ln>
                            <a:noFill/>
                          </a:ln>
                          <a:solidFill>
                            <a:schemeClr val="tx1"/>
                          </a:solidFill>
                          <a:effectLst/>
                          <a:latin typeface="Times New Roman" pitchFamily="18" charset="0"/>
                        </a:rPr>
                        <a:t>point</a:t>
                      </a:r>
                    </a:p>
                  </a:txBody>
                  <a:tcPr marL="45720" marR="4572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400" b="0" i="0" u="none" strike="noStrike" cap="none" normalizeH="0" baseline="0">
                          <a:ln>
                            <a:noFill/>
                          </a:ln>
                          <a:solidFill>
                            <a:schemeClr val="tx1"/>
                          </a:solidFill>
                          <a:effectLst/>
                          <a:latin typeface="Times New Roman" pitchFamily="18" charset="0"/>
                        </a:rPr>
                        <a:t>760</a:t>
                      </a:r>
                    </a:p>
                  </a:txBody>
                  <a:tcPr marL="45720" marR="4572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400" b="0" i="0" u="none" strike="noStrike" cap="none" normalizeH="0" baseline="0">
                          <a:ln>
                            <a:noFill/>
                          </a:ln>
                          <a:solidFill>
                            <a:schemeClr val="tx1"/>
                          </a:solidFill>
                          <a:effectLst/>
                          <a:latin typeface="Times New Roman" pitchFamily="18" charset="0"/>
                        </a:rPr>
                        <a:t>760</a:t>
                      </a:r>
                    </a:p>
                  </a:txBody>
                  <a:tcPr marL="45720" marR="45720" marT="0" marB="0"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19"/>
                  </a:ext>
                </a:extLst>
              </a:tr>
              <a:tr h="213374">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400" b="0" i="1" u="none" strike="noStrike" cap="none" normalizeH="0" baseline="0">
                          <a:ln>
                            <a:noFill/>
                          </a:ln>
                          <a:solidFill>
                            <a:schemeClr val="tx1"/>
                          </a:solidFill>
                          <a:effectLst/>
                          <a:latin typeface="Times New Roman" pitchFamily="18" charset="0"/>
                        </a:rPr>
                        <a:t>A</a:t>
                      </a:r>
                      <a:r>
                        <a:rPr kumimoji="0" lang="en-US" sz="1400" b="0" i="0" u="none" strike="noStrike" cap="none" normalizeH="0" baseline="-25000">
                          <a:ln>
                            <a:noFill/>
                          </a:ln>
                          <a:solidFill>
                            <a:schemeClr val="tx1"/>
                          </a:solidFill>
                          <a:effectLst/>
                          <a:latin typeface="Times New Roman" pitchFamily="18" charset="0"/>
                        </a:rPr>
                        <a:t>s</a:t>
                      </a:r>
                      <a:endParaRPr kumimoji="0" lang="en-US" sz="1400" b="0" i="0" u="none" strike="noStrike" cap="none" normalizeH="0" baseline="0">
                        <a:ln>
                          <a:noFill/>
                        </a:ln>
                        <a:solidFill>
                          <a:schemeClr val="tx1"/>
                        </a:solidFill>
                        <a:effectLst/>
                        <a:latin typeface="Times New Roman" pitchFamily="18" charset="0"/>
                      </a:endParaRPr>
                    </a:p>
                  </a:txBody>
                  <a:tcPr marL="45720" marR="45720" marT="0" marB="0"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400" b="0" i="0" u="none" strike="noStrike" cap="none" normalizeH="0" baseline="0">
                          <a:ln>
                            <a:noFill/>
                          </a:ln>
                          <a:solidFill>
                            <a:schemeClr val="tx1"/>
                          </a:solidFill>
                          <a:effectLst/>
                          <a:latin typeface="Times New Roman" pitchFamily="18" charset="0"/>
                        </a:rPr>
                        <a:t>m</a:t>
                      </a:r>
                      <a:r>
                        <a:rPr kumimoji="0" lang="en-US" sz="1400" b="0" i="0" u="none" strike="noStrike" cap="none" normalizeH="0" baseline="30000">
                          <a:ln>
                            <a:noFill/>
                          </a:ln>
                          <a:solidFill>
                            <a:schemeClr val="tx1"/>
                          </a:solidFill>
                          <a:effectLst/>
                          <a:latin typeface="Times New Roman" pitchFamily="18" charset="0"/>
                        </a:rPr>
                        <a:t>2</a:t>
                      </a:r>
                      <a:endParaRPr kumimoji="0" lang="en-US" sz="1400" b="0" i="0" u="none" strike="noStrike" cap="none" normalizeH="0" baseline="0">
                        <a:ln>
                          <a:noFill/>
                        </a:ln>
                        <a:solidFill>
                          <a:schemeClr val="tx1"/>
                        </a:solidFill>
                        <a:effectLst/>
                        <a:latin typeface="Times New Roman" pitchFamily="18" charset="0"/>
                      </a:endParaRPr>
                    </a:p>
                  </a:txBody>
                  <a:tcPr marL="45720" marR="4572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1400" b="0" i="0" u="none" strike="noStrike" cap="none" normalizeH="0" baseline="0">
                          <a:ln>
                            <a:noFill/>
                          </a:ln>
                          <a:solidFill>
                            <a:schemeClr val="tx1"/>
                          </a:solidFill>
                          <a:effectLst/>
                          <a:latin typeface="Times New Roman" pitchFamily="18" charset="0"/>
                        </a:rPr>
                        <a:t>Area reflecting solar radiation</a:t>
                      </a:r>
                    </a:p>
                  </a:txBody>
                  <a:tcPr marL="45720" marR="4572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400" b="0" i="0" u="none" strike="noStrike" cap="none" normalizeH="0" baseline="0">
                          <a:ln>
                            <a:noFill/>
                          </a:ln>
                          <a:solidFill>
                            <a:schemeClr val="tx1"/>
                          </a:solidFill>
                          <a:effectLst/>
                          <a:latin typeface="Times New Roman" pitchFamily="18" charset="0"/>
                        </a:rPr>
                        <a:t>point</a:t>
                      </a:r>
                    </a:p>
                  </a:txBody>
                  <a:tcPr marL="45720" marR="4572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400" b="0" i="0" u="none" strike="noStrike" cap="none" normalizeH="0" baseline="0">
                          <a:ln>
                            <a:noFill/>
                          </a:ln>
                          <a:solidFill>
                            <a:schemeClr val="tx1"/>
                          </a:solidFill>
                          <a:effectLst/>
                          <a:latin typeface="Times New Roman" pitchFamily="18" charset="0"/>
                        </a:rPr>
                        <a:t>3.75</a:t>
                      </a:r>
                      <a:r>
                        <a:rPr kumimoji="0" lang="en-US" sz="1400" b="0" i="0" u="none" strike="noStrike" cap="none" normalizeH="0" baseline="30000">
                          <a:ln>
                            <a:noFill/>
                          </a:ln>
                          <a:solidFill>
                            <a:schemeClr val="tx1"/>
                          </a:solidFill>
                          <a:effectLst/>
                          <a:latin typeface="Times New Roman" pitchFamily="18" charset="0"/>
                        </a:rPr>
                        <a:t>2</a:t>
                      </a:r>
                      <a:endParaRPr kumimoji="0" lang="en-US" sz="1400" b="0" i="0" u="none" strike="noStrike" cap="none" normalizeH="0" baseline="0">
                        <a:ln>
                          <a:noFill/>
                        </a:ln>
                        <a:solidFill>
                          <a:schemeClr val="tx1"/>
                        </a:solidFill>
                        <a:effectLst/>
                        <a:latin typeface="Times New Roman" pitchFamily="18" charset="0"/>
                      </a:endParaRPr>
                    </a:p>
                  </a:txBody>
                  <a:tcPr marL="45720" marR="4572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400" b="0" i="0" u="none" strike="noStrike" cap="none" normalizeH="0" baseline="0">
                          <a:ln>
                            <a:noFill/>
                          </a:ln>
                          <a:solidFill>
                            <a:schemeClr val="tx1"/>
                          </a:solidFill>
                          <a:effectLst/>
                          <a:latin typeface="Times New Roman" pitchFamily="18" charset="0"/>
                        </a:rPr>
                        <a:t>3.75</a:t>
                      </a:r>
                      <a:r>
                        <a:rPr kumimoji="0" lang="en-US" sz="1400" b="0" i="0" u="none" strike="noStrike" cap="none" normalizeH="0" baseline="30000">
                          <a:ln>
                            <a:noFill/>
                          </a:ln>
                          <a:solidFill>
                            <a:schemeClr val="tx1"/>
                          </a:solidFill>
                          <a:effectLst/>
                          <a:latin typeface="Times New Roman" pitchFamily="18" charset="0"/>
                        </a:rPr>
                        <a:t>2</a:t>
                      </a:r>
                    </a:p>
                  </a:txBody>
                  <a:tcPr marL="45720" marR="45720" marT="0" marB="0"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20"/>
                  </a:ext>
                </a:extLst>
              </a:tr>
              <a:tr h="213374">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400" b="0" i="0" u="none" strike="noStrike" cap="none" normalizeH="0" baseline="0" dirty="0">
                          <a:ln>
                            <a:noFill/>
                          </a:ln>
                          <a:solidFill>
                            <a:schemeClr val="tx1"/>
                          </a:solidFill>
                          <a:effectLst/>
                          <a:latin typeface="Times New Roman" pitchFamily="18" charset="0"/>
                          <a:sym typeface="Symbol" pitchFamily="18" charset="2"/>
                        </a:rPr>
                        <a:t></a:t>
                      </a:r>
                      <a:r>
                        <a:rPr kumimoji="0" lang="en-US" sz="1400" b="0" i="1" u="none" strike="noStrike" cap="none" normalizeH="0" baseline="0" dirty="0" err="1">
                          <a:ln>
                            <a:noFill/>
                          </a:ln>
                          <a:solidFill>
                            <a:schemeClr val="tx1"/>
                          </a:solidFill>
                          <a:effectLst/>
                          <a:latin typeface="Times New Roman" pitchFamily="18" charset="0"/>
                          <a:sym typeface="Symbol" pitchFamily="18" charset="2"/>
                        </a:rPr>
                        <a:t>t</a:t>
                      </a:r>
                      <a:r>
                        <a:rPr kumimoji="0" lang="en-US" sz="1400" b="0" i="0" u="none" strike="noStrike" cap="none" normalizeH="0" baseline="-25000" dirty="0" err="1">
                          <a:ln>
                            <a:noFill/>
                          </a:ln>
                          <a:solidFill>
                            <a:schemeClr val="tx1"/>
                          </a:solidFill>
                          <a:effectLst/>
                          <a:latin typeface="Times New Roman" pitchFamily="18" charset="0"/>
                          <a:sym typeface="Symbol" pitchFamily="18" charset="2"/>
                        </a:rPr>
                        <a:t>orbit</a:t>
                      </a:r>
                      <a:endParaRPr kumimoji="0" lang="en-US" sz="1400" b="0" i="0" u="none" strike="noStrike" cap="none" normalizeH="0" baseline="0" dirty="0">
                        <a:ln>
                          <a:noFill/>
                        </a:ln>
                        <a:solidFill>
                          <a:schemeClr val="tx1"/>
                        </a:solidFill>
                        <a:effectLst/>
                        <a:latin typeface="Times New Roman" pitchFamily="18" charset="0"/>
                        <a:sym typeface="Symbol" pitchFamily="18" charset="2"/>
                      </a:endParaRPr>
                    </a:p>
                  </a:txBody>
                  <a:tcPr marL="45720" marR="45720" marT="0" marB="0"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400" b="0" i="0" u="none" strike="noStrike" cap="none" normalizeH="0" baseline="0">
                          <a:ln>
                            <a:noFill/>
                          </a:ln>
                          <a:solidFill>
                            <a:schemeClr val="tx1"/>
                          </a:solidFill>
                          <a:effectLst/>
                          <a:latin typeface="Times New Roman" pitchFamily="18" charset="0"/>
                        </a:rPr>
                        <a:t>s</a:t>
                      </a:r>
                    </a:p>
                  </a:txBody>
                  <a:tcPr marL="45720" marR="4572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1400" b="0" i="0" u="none" strike="noStrike" cap="none" normalizeH="0" baseline="0">
                          <a:ln>
                            <a:noFill/>
                          </a:ln>
                          <a:solidFill>
                            <a:schemeClr val="tx1"/>
                          </a:solidFill>
                          <a:effectLst/>
                          <a:latin typeface="Times New Roman" pitchFamily="18" charset="0"/>
                        </a:rPr>
                        <a:t>Quarter orbit period</a:t>
                      </a:r>
                    </a:p>
                  </a:txBody>
                  <a:tcPr marL="45720" marR="4572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400" b="0" i="0" u="none" strike="noStrike" cap="none" normalizeH="0" baseline="0">
                          <a:ln>
                            <a:noFill/>
                          </a:ln>
                          <a:solidFill>
                            <a:schemeClr val="tx1"/>
                          </a:solidFill>
                          <a:effectLst/>
                          <a:latin typeface="Times New Roman" pitchFamily="18" charset="0"/>
                        </a:rPr>
                        <a:t>point</a:t>
                      </a:r>
                    </a:p>
                  </a:txBody>
                  <a:tcPr marL="45720" marR="4572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400" b="0" i="0" u="none" strike="noStrike" cap="none" normalizeH="0" baseline="0">
                          <a:ln>
                            <a:noFill/>
                          </a:ln>
                          <a:solidFill>
                            <a:schemeClr val="tx1"/>
                          </a:solidFill>
                          <a:effectLst/>
                          <a:latin typeface="Times New Roman" pitchFamily="18" charset="0"/>
                        </a:rPr>
                        <a:t>1370</a:t>
                      </a:r>
                    </a:p>
                  </a:txBody>
                  <a:tcPr marL="45720" marR="4572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400" b="0" i="0" u="none" strike="noStrike" cap="none" normalizeH="0" baseline="0" dirty="0">
                          <a:ln>
                            <a:noFill/>
                          </a:ln>
                          <a:solidFill>
                            <a:schemeClr val="tx1"/>
                          </a:solidFill>
                          <a:effectLst/>
                          <a:latin typeface="Times New Roman" pitchFamily="18" charset="0"/>
                        </a:rPr>
                        <a:t>1370</a:t>
                      </a:r>
                    </a:p>
                  </a:txBody>
                  <a:tcPr marL="45720" marR="45720" marT="0" marB="0"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21"/>
                  </a:ext>
                </a:extLst>
              </a:tr>
            </a:tbl>
          </a:graphicData>
        </a:graphic>
      </p:graphicFrame>
      <p:sp>
        <p:nvSpPr>
          <p:cNvPr id="71847" name="Rectangle 174"/>
          <p:cNvSpPr>
            <a:spLocks noChangeArrowheads="1"/>
          </p:cNvSpPr>
          <p:nvPr/>
        </p:nvSpPr>
        <p:spPr bwMode="auto">
          <a:xfrm>
            <a:off x="3157538" y="1108075"/>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endParaRPr lang="en-US" altLang="en-US" sz="2400"/>
          </a:p>
        </p:txBody>
      </p:sp>
      <p:grpSp>
        <p:nvGrpSpPr>
          <p:cNvPr id="71848" name="Group 171"/>
          <p:cNvGrpSpPr>
            <a:grpSpLocks/>
          </p:cNvGrpSpPr>
          <p:nvPr/>
        </p:nvGrpSpPr>
        <p:grpSpPr bwMode="auto">
          <a:xfrm>
            <a:off x="9220200" y="4935538"/>
            <a:ext cx="5181600" cy="1795463"/>
            <a:chOff x="5664" y="3091"/>
            <a:chExt cx="3264" cy="1131"/>
          </a:xfrm>
          <a:solidFill>
            <a:schemeClr val="bg1"/>
          </a:solidFill>
        </p:grpSpPr>
        <p:sp>
          <p:nvSpPr>
            <p:cNvPr id="47273" name="Rectangle 169"/>
            <p:cNvSpPr>
              <a:spLocks noChangeArrowheads="1"/>
            </p:cNvSpPr>
            <p:nvPr/>
          </p:nvSpPr>
          <p:spPr bwMode="auto">
            <a:xfrm>
              <a:off x="5664" y="3233"/>
              <a:ext cx="2750" cy="989"/>
            </a:xfrm>
            <a:prstGeom prst="rect">
              <a:avLst/>
            </a:prstGeom>
            <a:solidFill>
              <a:schemeClr val="accent6">
                <a:lumMod val="60000"/>
                <a:lumOff val="40000"/>
              </a:schemeClr>
            </a:solidFill>
            <a:ln w="9525">
              <a:solidFill>
                <a:schemeClr val="accent6">
                  <a:lumMod val="60000"/>
                  <a:lumOff val="40000"/>
                </a:schemeClr>
              </a:solidFill>
              <a:miter lim="800000"/>
              <a:headEnd/>
              <a:tailEnd/>
            </a:ln>
            <a:extLst/>
          </p:spPr>
          <p:txBody>
            <a:bodyPr wrap="none">
              <a:spAutoFit/>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algn="r" eaLnBrk="1" hangingPunct="1">
                <a:defRPr/>
              </a:pPr>
              <a:r>
                <a:rPr lang="en-US" altLang="en-US" dirty="0">
                  <a:solidFill>
                    <a:schemeClr val="bg1"/>
                  </a:solidFill>
                </a:rPr>
                <a:t>This is the “equatorial radius”.</a:t>
              </a:r>
            </a:p>
            <a:p>
              <a:pPr algn="r" eaLnBrk="1" hangingPunct="1">
                <a:defRPr/>
              </a:pPr>
              <a:r>
                <a:rPr lang="en-US" altLang="en-US" dirty="0">
                  <a:solidFill>
                    <a:schemeClr val="bg1"/>
                  </a:solidFill>
                </a:rPr>
                <a:t>Wikipedia says the Earth’s radius </a:t>
              </a:r>
            </a:p>
            <a:p>
              <a:pPr algn="r" eaLnBrk="1" hangingPunct="1">
                <a:defRPr/>
              </a:pPr>
              <a:r>
                <a:rPr lang="en-US" altLang="en-US" dirty="0">
                  <a:solidFill>
                    <a:schemeClr val="bg1"/>
                  </a:solidFill>
                </a:rPr>
                <a:t>ranges over [6353, 6384] km </a:t>
              </a:r>
            </a:p>
            <a:p>
              <a:pPr algn="r" eaLnBrk="1" hangingPunct="1">
                <a:defRPr/>
              </a:pPr>
              <a:r>
                <a:rPr lang="en-US" altLang="en-US" dirty="0">
                  <a:solidFill>
                    <a:schemeClr val="bg1"/>
                  </a:solidFill>
                </a:rPr>
                <a:t>which represents 0.5% variation</a:t>
              </a:r>
              <a:r>
                <a:rPr lang="en-US" altLang="en-US" dirty="0">
                  <a:solidFill>
                    <a:schemeClr val="bg2">
                      <a:lumMod val="75000"/>
                      <a:lumOff val="25000"/>
                    </a:schemeClr>
                  </a:solidFill>
                </a:rPr>
                <a:t>.</a:t>
              </a:r>
            </a:p>
          </p:txBody>
        </p:sp>
        <p:sp>
          <p:nvSpPr>
            <p:cNvPr id="47274" name="Line 170"/>
            <p:cNvSpPr>
              <a:spLocks noChangeShapeType="1"/>
            </p:cNvSpPr>
            <p:nvPr/>
          </p:nvSpPr>
          <p:spPr bwMode="auto">
            <a:xfrm flipV="1">
              <a:off x="8285" y="3091"/>
              <a:ext cx="643" cy="359"/>
            </a:xfrm>
            <a:prstGeom prst="line">
              <a:avLst/>
            </a:prstGeom>
            <a:grpFill/>
            <a:ln w="76200">
              <a:solidFill>
                <a:schemeClr val="accent6">
                  <a:lumMod val="60000"/>
                  <a:lumOff val="40000"/>
                </a:schemeClr>
              </a:solidFill>
              <a:round/>
              <a:headEnd/>
              <a:tailEnd type="triangle" w="med" len="med"/>
            </a:ln>
            <a:extLst/>
          </p:spPr>
          <p:txBody>
            <a:bodyPr/>
            <a:lstStyle/>
            <a:p>
              <a:pPr>
                <a:defRPr/>
              </a:pPr>
              <a:endParaRPr lang="en-US">
                <a:solidFill>
                  <a:schemeClr val="bg2">
                    <a:lumMod val="75000"/>
                    <a:lumOff val="25000"/>
                  </a:schemeClr>
                </a:solidFill>
              </a:endParaRPr>
            </a:p>
          </p:txBody>
        </p:sp>
      </p:grpSp>
    </p:spTree>
    <p:extLst>
      <p:ext uri="{BB962C8B-B14F-4D97-AF65-F5344CB8AC3E}">
        <p14:creationId xmlns:p14="http://schemas.microsoft.com/office/powerpoint/2010/main" val="190607912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5" presetClass="path" presetSubtype="0" accel="50000" decel="50000" fill="hold" nodeType="clickEffect">
                                  <p:stCondLst>
                                    <p:cond delay="0"/>
                                  </p:stCondLst>
                                  <p:childTnLst>
                                    <p:animMotion origin="layout" path="M 3.33333E-6 -2.96296E-6 L -0.84618 0.00139 " pathEditMode="relative" rAng="0" ptsTypes="AA">
                                      <p:cBhvr>
                                        <p:cTn id="6" dur="2000" fill="hold"/>
                                        <p:tgtEl>
                                          <p:spTgt spid="71848"/>
                                        </p:tgtEl>
                                        <p:attrNameLst>
                                          <p:attrName>ppt_x</p:attrName>
                                          <p:attrName>ppt_y</p:attrName>
                                        </p:attrNameLst>
                                      </p:cBhvr>
                                      <p:rCtr x="-42309" y="69"/>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730" name="Rectangle 2"/>
          <p:cNvSpPr>
            <a:spLocks noGrp="1" noChangeArrowheads="1"/>
          </p:cNvSpPr>
          <p:nvPr>
            <p:ph type="title"/>
          </p:nvPr>
        </p:nvSpPr>
        <p:spPr>
          <a:xfrm>
            <a:off x="685800" y="381000"/>
            <a:ext cx="7772400" cy="1143000"/>
          </a:xfrm>
        </p:spPr>
        <p:txBody>
          <a:bodyPr/>
          <a:lstStyle/>
          <a:p>
            <a:r>
              <a:rPr lang="en-US" altLang="en-US"/>
              <a:t>Coefficient of drag, </a:t>
            </a:r>
            <a:r>
              <a:rPr lang="en-US" altLang="en-US" i="1"/>
              <a:t>C</a:t>
            </a:r>
            <a:r>
              <a:rPr lang="en-US" altLang="en-US" baseline="-25000"/>
              <a:t>d</a:t>
            </a:r>
            <a:endParaRPr lang="en-US" altLang="en-US"/>
          </a:p>
        </p:txBody>
      </p:sp>
      <p:sp>
        <p:nvSpPr>
          <p:cNvPr id="73731" name="Rectangle 4"/>
          <p:cNvSpPr>
            <a:spLocks noChangeArrowheads="1"/>
          </p:cNvSpPr>
          <p:nvPr/>
        </p:nvSpPr>
        <p:spPr bwMode="auto">
          <a:xfrm rot="-5399475">
            <a:off x="-623887" y="3757612"/>
            <a:ext cx="390525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r>
              <a:rPr lang="en-US" altLang="en-US" sz="2800"/>
              <a:t>Exceedence probability</a:t>
            </a:r>
          </a:p>
        </p:txBody>
      </p:sp>
      <p:sp>
        <p:nvSpPr>
          <p:cNvPr id="73732" name="Rectangle 5"/>
          <p:cNvSpPr>
            <a:spLocks noChangeArrowheads="1"/>
          </p:cNvSpPr>
          <p:nvPr/>
        </p:nvSpPr>
        <p:spPr bwMode="auto">
          <a:xfrm>
            <a:off x="3806825" y="6181725"/>
            <a:ext cx="2136775"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r>
              <a:rPr lang="en-US" altLang="en-US" sz="2800" i="1"/>
              <a:t>C</a:t>
            </a:r>
            <a:r>
              <a:rPr lang="en-US" altLang="en-US" sz="2800" baseline="-25000"/>
              <a:t>d</a:t>
            </a:r>
            <a:r>
              <a:rPr lang="en-US" altLang="en-US" sz="2800"/>
              <a:t> (unitless)</a:t>
            </a:r>
          </a:p>
        </p:txBody>
      </p:sp>
      <p:sp>
        <p:nvSpPr>
          <p:cNvPr id="50183" name="Line 7"/>
          <p:cNvSpPr>
            <a:spLocks noChangeShapeType="1"/>
          </p:cNvSpPr>
          <p:nvPr/>
        </p:nvSpPr>
        <p:spPr bwMode="auto">
          <a:xfrm>
            <a:off x="2147888" y="5711825"/>
            <a:ext cx="5765800" cy="0"/>
          </a:xfrm>
          <a:prstGeom prst="line">
            <a:avLst/>
          </a:prstGeom>
          <a:noFill/>
          <a:ln w="0">
            <a:solidFill>
              <a:schemeClr val="tx1"/>
            </a:solidFill>
            <a:prstDash val="solid"/>
            <a:round/>
            <a:headEnd/>
            <a:tailEnd/>
          </a:ln>
        </p:spPr>
        <p:txBody>
          <a:bodyPr/>
          <a:lstStyle/>
          <a:p>
            <a:pPr eaLnBrk="1" hangingPunct="1">
              <a:defRPr/>
            </a:pPr>
            <a:endParaRPr lang="en-US" sz="3200">
              <a:latin typeface="+mj-lt"/>
            </a:endParaRPr>
          </a:p>
        </p:txBody>
      </p:sp>
      <p:sp>
        <p:nvSpPr>
          <p:cNvPr id="50184" name="Line 8"/>
          <p:cNvSpPr>
            <a:spLocks noChangeShapeType="1"/>
          </p:cNvSpPr>
          <p:nvPr/>
        </p:nvSpPr>
        <p:spPr bwMode="auto">
          <a:xfrm>
            <a:off x="2147888" y="5711825"/>
            <a:ext cx="1587" cy="36513"/>
          </a:xfrm>
          <a:prstGeom prst="line">
            <a:avLst/>
          </a:prstGeom>
          <a:noFill/>
          <a:ln w="0">
            <a:solidFill>
              <a:schemeClr val="tx1"/>
            </a:solidFill>
            <a:prstDash val="solid"/>
            <a:round/>
            <a:headEnd/>
            <a:tailEnd/>
          </a:ln>
        </p:spPr>
        <p:txBody>
          <a:bodyPr/>
          <a:lstStyle/>
          <a:p>
            <a:pPr eaLnBrk="1" hangingPunct="1">
              <a:defRPr/>
            </a:pPr>
            <a:endParaRPr lang="en-US" sz="3200">
              <a:latin typeface="+mj-lt"/>
            </a:endParaRPr>
          </a:p>
        </p:txBody>
      </p:sp>
      <p:sp>
        <p:nvSpPr>
          <p:cNvPr id="50185" name="Line 9"/>
          <p:cNvSpPr>
            <a:spLocks noChangeShapeType="1"/>
          </p:cNvSpPr>
          <p:nvPr/>
        </p:nvSpPr>
        <p:spPr bwMode="auto">
          <a:xfrm>
            <a:off x="2147888" y="5711825"/>
            <a:ext cx="1587" cy="60325"/>
          </a:xfrm>
          <a:prstGeom prst="line">
            <a:avLst/>
          </a:prstGeom>
          <a:noFill/>
          <a:ln w="0">
            <a:solidFill>
              <a:schemeClr val="tx1"/>
            </a:solidFill>
            <a:prstDash val="solid"/>
            <a:round/>
            <a:headEnd/>
            <a:tailEnd/>
          </a:ln>
        </p:spPr>
        <p:txBody>
          <a:bodyPr/>
          <a:lstStyle/>
          <a:p>
            <a:pPr eaLnBrk="1" hangingPunct="1">
              <a:defRPr/>
            </a:pPr>
            <a:endParaRPr lang="en-US" sz="3200">
              <a:latin typeface="+mj-lt"/>
            </a:endParaRPr>
          </a:p>
        </p:txBody>
      </p:sp>
      <p:sp>
        <p:nvSpPr>
          <p:cNvPr id="50186" name="Rectangle 10"/>
          <p:cNvSpPr>
            <a:spLocks noChangeArrowheads="1"/>
          </p:cNvSpPr>
          <p:nvPr/>
        </p:nvSpPr>
        <p:spPr bwMode="auto">
          <a:xfrm>
            <a:off x="2066925" y="5772150"/>
            <a:ext cx="204788" cy="493713"/>
          </a:xfrm>
          <a:prstGeom prst="rect">
            <a:avLst/>
          </a:prstGeom>
          <a:noFill/>
          <a:ln w="9525">
            <a:noFill/>
            <a:miter lim="800000"/>
            <a:headEnd/>
            <a:tailEnd/>
          </a:ln>
        </p:spPr>
        <p:txBody>
          <a:bodyPr wrap="none" lIns="0" tIns="0" rIns="0" bIns="0">
            <a:spAutoFit/>
          </a:bodyPr>
          <a:lstStyle/>
          <a:p>
            <a:pPr eaLnBrk="1" hangingPunct="1">
              <a:defRPr/>
            </a:pPr>
            <a:r>
              <a:rPr lang="en-US" sz="3200">
                <a:latin typeface="+mj-lt"/>
              </a:rPr>
              <a:t>1</a:t>
            </a:r>
          </a:p>
        </p:txBody>
      </p:sp>
      <p:sp>
        <p:nvSpPr>
          <p:cNvPr id="50187" name="Line 11"/>
          <p:cNvSpPr>
            <a:spLocks noChangeShapeType="1"/>
          </p:cNvSpPr>
          <p:nvPr/>
        </p:nvSpPr>
        <p:spPr bwMode="auto">
          <a:xfrm>
            <a:off x="2290763" y="5711825"/>
            <a:ext cx="1587" cy="36513"/>
          </a:xfrm>
          <a:prstGeom prst="line">
            <a:avLst/>
          </a:prstGeom>
          <a:noFill/>
          <a:ln w="0">
            <a:solidFill>
              <a:schemeClr val="tx1"/>
            </a:solidFill>
            <a:prstDash val="solid"/>
            <a:round/>
            <a:headEnd/>
            <a:tailEnd/>
          </a:ln>
        </p:spPr>
        <p:txBody>
          <a:bodyPr/>
          <a:lstStyle/>
          <a:p>
            <a:pPr eaLnBrk="1" hangingPunct="1">
              <a:defRPr/>
            </a:pPr>
            <a:endParaRPr lang="en-US" sz="3200">
              <a:latin typeface="+mj-lt"/>
            </a:endParaRPr>
          </a:p>
        </p:txBody>
      </p:sp>
      <p:sp>
        <p:nvSpPr>
          <p:cNvPr id="50188" name="Line 12"/>
          <p:cNvSpPr>
            <a:spLocks noChangeShapeType="1"/>
          </p:cNvSpPr>
          <p:nvPr/>
        </p:nvSpPr>
        <p:spPr bwMode="auto">
          <a:xfrm>
            <a:off x="2433638" y="5711825"/>
            <a:ext cx="3175" cy="36513"/>
          </a:xfrm>
          <a:prstGeom prst="line">
            <a:avLst/>
          </a:prstGeom>
          <a:noFill/>
          <a:ln w="0">
            <a:solidFill>
              <a:schemeClr val="tx1"/>
            </a:solidFill>
            <a:prstDash val="solid"/>
            <a:round/>
            <a:headEnd/>
            <a:tailEnd/>
          </a:ln>
        </p:spPr>
        <p:txBody>
          <a:bodyPr/>
          <a:lstStyle/>
          <a:p>
            <a:pPr eaLnBrk="1" hangingPunct="1">
              <a:defRPr/>
            </a:pPr>
            <a:endParaRPr lang="en-US" sz="3200">
              <a:latin typeface="+mj-lt"/>
            </a:endParaRPr>
          </a:p>
        </p:txBody>
      </p:sp>
      <p:sp>
        <p:nvSpPr>
          <p:cNvPr id="50189" name="Line 13"/>
          <p:cNvSpPr>
            <a:spLocks noChangeShapeType="1"/>
          </p:cNvSpPr>
          <p:nvPr/>
        </p:nvSpPr>
        <p:spPr bwMode="auto">
          <a:xfrm>
            <a:off x="2576513" y="5711825"/>
            <a:ext cx="3175" cy="36513"/>
          </a:xfrm>
          <a:prstGeom prst="line">
            <a:avLst/>
          </a:prstGeom>
          <a:noFill/>
          <a:ln w="0">
            <a:solidFill>
              <a:schemeClr val="tx1"/>
            </a:solidFill>
            <a:prstDash val="solid"/>
            <a:round/>
            <a:headEnd/>
            <a:tailEnd/>
          </a:ln>
        </p:spPr>
        <p:txBody>
          <a:bodyPr/>
          <a:lstStyle/>
          <a:p>
            <a:pPr eaLnBrk="1" hangingPunct="1">
              <a:defRPr/>
            </a:pPr>
            <a:endParaRPr lang="en-US" sz="3200">
              <a:latin typeface="+mj-lt"/>
            </a:endParaRPr>
          </a:p>
        </p:txBody>
      </p:sp>
      <p:sp>
        <p:nvSpPr>
          <p:cNvPr id="50190" name="Line 14"/>
          <p:cNvSpPr>
            <a:spLocks noChangeShapeType="1"/>
          </p:cNvSpPr>
          <p:nvPr/>
        </p:nvSpPr>
        <p:spPr bwMode="auto">
          <a:xfrm>
            <a:off x="2722563" y="5711825"/>
            <a:ext cx="3175" cy="36513"/>
          </a:xfrm>
          <a:prstGeom prst="line">
            <a:avLst/>
          </a:prstGeom>
          <a:noFill/>
          <a:ln w="0">
            <a:solidFill>
              <a:schemeClr val="tx1"/>
            </a:solidFill>
            <a:prstDash val="solid"/>
            <a:round/>
            <a:headEnd/>
            <a:tailEnd/>
          </a:ln>
        </p:spPr>
        <p:txBody>
          <a:bodyPr/>
          <a:lstStyle/>
          <a:p>
            <a:pPr eaLnBrk="1" hangingPunct="1">
              <a:defRPr/>
            </a:pPr>
            <a:endParaRPr lang="en-US" sz="3200">
              <a:latin typeface="+mj-lt"/>
            </a:endParaRPr>
          </a:p>
        </p:txBody>
      </p:sp>
      <p:sp>
        <p:nvSpPr>
          <p:cNvPr id="50191" name="Line 15"/>
          <p:cNvSpPr>
            <a:spLocks noChangeShapeType="1"/>
          </p:cNvSpPr>
          <p:nvPr/>
        </p:nvSpPr>
        <p:spPr bwMode="auto">
          <a:xfrm>
            <a:off x="2865438" y="5711825"/>
            <a:ext cx="3175" cy="36513"/>
          </a:xfrm>
          <a:prstGeom prst="line">
            <a:avLst/>
          </a:prstGeom>
          <a:noFill/>
          <a:ln w="0">
            <a:solidFill>
              <a:schemeClr val="tx1"/>
            </a:solidFill>
            <a:prstDash val="solid"/>
            <a:round/>
            <a:headEnd/>
            <a:tailEnd/>
          </a:ln>
        </p:spPr>
        <p:txBody>
          <a:bodyPr/>
          <a:lstStyle/>
          <a:p>
            <a:pPr eaLnBrk="1" hangingPunct="1">
              <a:defRPr/>
            </a:pPr>
            <a:endParaRPr lang="en-US" sz="3200">
              <a:latin typeface="+mj-lt"/>
            </a:endParaRPr>
          </a:p>
        </p:txBody>
      </p:sp>
      <p:sp>
        <p:nvSpPr>
          <p:cNvPr id="50192" name="Line 16"/>
          <p:cNvSpPr>
            <a:spLocks noChangeShapeType="1"/>
          </p:cNvSpPr>
          <p:nvPr/>
        </p:nvSpPr>
        <p:spPr bwMode="auto">
          <a:xfrm>
            <a:off x="3011488" y="5711825"/>
            <a:ext cx="3175" cy="36513"/>
          </a:xfrm>
          <a:prstGeom prst="line">
            <a:avLst/>
          </a:prstGeom>
          <a:noFill/>
          <a:ln w="0">
            <a:solidFill>
              <a:schemeClr val="tx1"/>
            </a:solidFill>
            <a:prstDash val="solid"/>
            <a:round/>
            <a:headEnd/>
            <a:tailEnd/>
          </a:ln>
        </p:spPr>
        <p:txBody>
          <a:bodyPr/>
          <a:lstStyle/>
          <a:p>
            <a:pPr eaLnBrk="1" hangingPunct="1">
              <a:defRPr/>
            </a:pPr>
            <a:endParaRPr lang="en-US" sz="3200">
              <a:latin typeface="+mj-lt"/>
            </a:endParaRPr>
          </a:p>
        </p:txBody>
      </p:sp>
      <p:sp>
        <p:nvSpPr>
          <p:cNvPr id="50193" name="Line 17"/>
          <p:cNvSpPr>
            <a:spLocks noChangeShapeType="1"/>
          </p:cNvSpPr>
          <p:nvPr/>
        </p:nvSpPr>
        <p:spPr bwMode="auto">
          <a:xfrm>
            <a:off x="3155950" y="5711825"/>
            <a:ext cx="1588" cy="36513"/>
          </a:xfrm>
          <a:prstGeom prst="line">
            <a:avLst/>
          </a:prstGeom>
          <a:noFill/>
          <a:ln w="0">
            <a:solidFill>
              <a:schemeClr val="tx1"/>
            </a:solidFill>
            <a:prstDash val="solid"/>
            <a:round/>
            <a:headEnd/>
            <a:tailEnd/>
          </a:ln>
        </p:spPr>
        <p:txBody>
          <a:bodyPr/>
          <a:lstStyle/>
          <a:p>
            <a:pPr eaLnBrk="1" hangingPunct="1">
              <a:defRPr/>
            </a:pPr>
            <a:endParaRPr lang="en-US" sz="3200">
              <a:latin typeface="+mj-lt"/>
            </a:endParaRPr>
          </a:p>
        </p:txBody>
      </p:sp>
      <p:sp>
        <p:nvSpPr>
          <p:cNvPr id="50194" name="Line 18"/>
          <p:cNvSpPr>
            <a:spLocks noChangeShapeType="1"/>
          </p:cNvSpPr>
          <p:nvPr/>
        </p:nvSpPr>
        <p:spPr bwMode="auto">
          <a:xfrm>
            <a:off x="3298825" y="5711825"/>
            <a:ext cx="1588" cy="36513"/>
          </a:xfrm>
          <a:prstGeom prst="line">
            <a:avLst/>
          </a:prstGeom>
          <a:noFill/>
          <a:ln w="0">
            <a:solidFill>
              <a:schemeClr val="tx1"/>
            </a:solidFill>
            <a:prstDash val="solid"/>
            <a:round/>
            <a:headEnd/>
            <a:tailEnd/>
          </a:ln>
        </p:spPr>
        <p:txBody>
          <a:bodyPr/>
          <a:lstStyle/>
          <a:p>
            <a:pPr eaLnBrk="1" hangingPunct="1">
              <a:defRPr/>
            </a:pPr>
            <a:endParaRPr lang="en-US" sz="3200">
              <a:latin typeface="+mj-lt"/>
            </a:endParaRPr>
          </a:p>
        </p:txBody>
      </p:sp>
      <p:sp>
        <p:nvSpPr>
          <p:cNvPr id="50195" name="Line 19"/>
          <p:cNvSpPr>
            <a:spLocks noChangeShapeType="1"/>
          </p:cNvSpPr>
          <p:nvPr/>
        </p:nvSpPr>
        <p:spPr bwMode="auto">
          <a:xfrm>
            <a:off x="3444875" y="5711825"/>
            <a:ext cx="1588" cy="36513"/>
          </a:xfrm>
          <a:prstGeom prst="line">
            <a:avLst/>
          </a:prstGeom>
          <a:noFill/>
          <a:ln w="0">
            <a:solidFill>
              <a:schemeClr val="tx1"/>
            </a:solidFill>
            <a:prstDash val="solid"/>
            <a:round/>
            <a:headEnd/>
            <a:tailEnd/>
          </a:ln>
        </p:spPr>
        <p:txBody>
          <a:bodyPr/>
          <a:lstStyle/>
          <a:p>
            <a:pPr eaLnBrk="1" hangingPunct="1">
              <a:defRPr/>
            </a:pPr>
            <a:endParaRPr lang="en-US" sz="3200">
              <a:latin typeface="+mj-lt"/>
            </a:endParaRPr>
          </a:p>
        </p:txBody>
      </p:sp>
      <p:sp>
        <p:nvSpPr>
          <p:cNvPr id="50196" name="Line 20"/>
          <p:cNvSpPr>
            <a:spLocks noChangeShapeType="1"/>
          </p:cNvSpPr>
          <p:nvPr/>
        </p:nvSpPr>
        <p:spPr bwMode="auto">
          <a:xfrm>
            <a:off x="3587750" y="5711825"/>
            <a:ext cx="1588" cy="36513"/>
          </a:xfrm>
          <a:prstGeom prst="line">
            <a:avLst/>
          </a:prstGeom>
          <a:noFill/>
          <a:ln w="0">
            <a:solidFill>
              <a:schemeClr val="tx1"/>
            </a:solidFill>
            <a:prstDash val="solid"/>
            <a:round/>
            <a:headEnd/>
            <a:tailEnd/>
          </a:ln>
        </p:spPr>
        <p:txBody>
          <a:bodyPr/>
          <a:lstStyle/>
          <a:p>
            <a:pPr eaLnBrk="1" hangingPunct="1">
              <a:defRPr/>
            </a:pPr>
            <a:endParaRPr lang="en-US" sz="3200">
              <a:latin typeface="+mj-lt"/>
            </a:endParaRPr>
          </a:p>
        </p:txBody>
      </p:sp>
      <p:sp>
        <p:nvSpPr>
          <p:cNvPr id="50197" name="Line 21"/>
          <p:cNvSpPr>
            <a:spLocks noChangeShapeType="1"/>
          </p:cNvSpPr>
          <p:nvPr/>
        </p:nvSpPr>
        <p:spPr bwMode="auto">
          <a:xfrm>
            <a:off x="3587750" y="5711825"/>
            <a:ext cx="1588" cy="60325"/>
          </a:xfrm>
          <a:prstGeom prst="line">
            <a:avLst/>
          </a:prstGeom>
          <a:noFill/>
          <a:ln w="0">
            <a:solidFill>
              <a:schemeClr val="tx1"/>
            </a:solidFill>
            <a:prstDash val="solid"/>
            <a:round/>
            <a:headEnd/>
            <a:tailEnd/>
          </a:ln>
        </p:spPr>
        <p:txBody>
          <a:bodyPr/>
          <a:lstStyle/>
          <a:p>
            <a:pPr eaLnBrk="1" hangingPunct="1">
              <a:defRPr/>
            </a:pPr>
            <a:endParaRPr lang="en-US" sz="3200">
              <a:latin typeface="+mj-lt"/>
            </a:endParaRPr>
          </a:p>
        </p:txBody>
      </p:sp>
      <p:sp>
        <p:nvSpPr>
          <p:cNvPr id="50198" name="Rectangle 22"/>
          <p:cNvSpPr>
            <a:spLocks noChangeArrowheads="1"/>
          </p:cNvSpPr>
          <p:nvPr/>
        </p:nvSpPr>
        <p:spPr bwMode="auto">
          <a:xfrm>
            <a:off x="3506788" y="5772150"/>
            <a:ext cx="204787" cy="493713"/>
          </a:xfrm>
          <a:prstGeom prst="rect">
            <a:avLst/>
          </a:prstGeom>
          <a:noFill/>
          <a:ln w="9525">
            <a:noFill/>
            <a:miter lim="800000"/>
            <a:headEnd/>
            <a:tailEnd/>
          </a:ln>
        </p:spPr>
        <p:txBody>
          <a:bodyPr wrap="none" lIns="0" tIns="0" rIns="0" bIns="0">
            <a:spAutoFit/>
          </a:bodyPr>
          <a:lstStyle/>
          <a:p>
            <a:pPr eaLnBrk="1" hangingPunct="1">
              <a:defRPr/>
            </a:pPr>
            <a:r>
              <a:rPr lang="en-US" sz="3200">
                <a:latin typeface="+mj-lt"/>
              </a:rPr>
              <a:t>2</a:t>
            </a:r>
          </a:p>
        </p:txBody>
      </p:sp>
      <p:sp>
        <p:nvSpPr>
          <p:cNvPr id="50199" name="Line 23"/>
          <p:cNvSpPr>
            <a:spLocks noChangeShapeType="1"/>
          </p:cNvSpPr>
          <p:nvPr/>
        </p:nvSpPr>
        <p:spPr bwMode="auto">
          <a:xfrm>
            <a:off x="3730625" y="5711825"/>
            <a:ext cx="3175" cy="36513"/>
          </a:xfrm>
          <a:prstGeom prst="line">
            <a:avLst/>
          </a:prstGeom>
          <a:noFill/>
          <a:ln w="0">
            <a:solidFill>
              <a:schemeClr val="tx1"/>
            </a:solidFill>
            <a:prstDash val="solid"/>
            <a:round/>
            <a:headEnd/>
            <a:tailEnd/>
          </a:ln>
        </p:spPr>
        <p:txBody>
          <a:bodyPr/>
          <a:lstStyle/>
          <a:p>
            <a:pPr eaLnBrk="1" hangingPunct="1">
              <a:defRPr/>
            </a:pPr>
            <a:endParaRPr lang="en-US" sz="3200">
              <a:latin typeface="+mj-lt"/>
            </a:endParaRPr>
          </a:p>
        </p:txBody>
      </p:sp>
      <p:sp>
        <p:nvSpPr>
          <p:cNvPr id="50200" name="Line 24"/>
          <p:cNvSpPr>
            <a:spLocks noChangeShapeType="1"/>
          </p:cNvSpPr>
          <p:nvPr/>
        </p:nvSpPr>
        <p:spPr bwMode="auto">
          <a:xfrm>
            <a:off x="3876675" y="5711825"/>
            <a:ext cx="1588" cy="36513"/>
          </a:xfrm>
          <a:prstGeom prst="line">
            <a:avLst/>
          </a:prstGeom>
          <a:noFill/>
          <a:ln w="0">
            <a:solidFill>
              <a:schemeClr val="tx1"/>
            </a:solidFill>
            <a:prstDash val="solid"/>
            <a:round/>
            <a:headEnd/>
            <a:tailEnd/>
          </a:ln>
        </p:spPr>
        <p:txBody>
          <a:bodyPr/>
          <a:lstStyle/>
          <a:p>
            <a:pPr eaLnBrk="1" hangingPunct="1">
              <a:defRPr/>
            </a:pPr>
            <a:endParaRPr lang="en-US" sz="3200">
              <a:latin typeface="+mj-lt"/>
            </a:endParaRPr>
          </a:p>
        </p:txBody>
      </p:sp>
      <p:sp>
        <p:nvSpPr>
          <p:cNvPr id="50201" name="Line 25"/>
          <p:cNvSpPr>
            <a:spLocks noChangeShapeType="1"/>
          </p:cNvSpPr>
          <p:nvPr/>
        </p:nvSpPr>
        <p:spPr bwMode="auto">
          <a:xfrm>
            <a:off x="4019550" y="5711825"/>
            <a:ext cx="3175" cy="36513"/>
          </a:xfrm>
          <a:prstGeom prst="line">
            <a:avLst/>
          </a:prstGeom>
          <a:noFill/>
          <a:ln w="0">
            <a:solidFill>
              <a:schemeClr val="tx1"/>
            </a:solidFill>
            <a:prstDash val="solid"/>
            <a:round/>
            <a:headEnd/>
            <a:tailEnd/>
          </a:ln>
        </p:spPr>
        <p:txBody>
          <a:bodyPr/>
          <a:lstStyle/>
          <a:p>
            <a:pPr eaLnBrk="1" hangingPunct="1">
              <a:defRPr/>
            </a:pPr>
            <a:endParaRPr lang="en-US" sz="3200">
              <a:latin typeface="+mj-lt"/>
            </a:endParaRPr>
          </a:p>
        </p:txBody>
      </p:sp>
      <p:sp>
        <p:nvSpPr>
          <p:cNvPr id="50202" name="Line 26"/>
          <p:cNvSpPr>
            <a:spLocks noChangeShapeType="1"/>
          </p:cNvSpPr>
          <p:nvPr/>
        </p:nvSpPr>
        <p:spPr bwMode="auto">
          <a:xfrm>
            <a:off x="4165600" y="5711825"/>
            <a:ext cx="1588" cy="36513"/>
          </a:xfrm>
          <a:prstGeom prst="line">
            <a:avLst/>
          </a:prstGeom>
          <a:noFill/>
          <a:ln w="0">
            <a:solidFill>
              <a:schemeClr val="tx1"/>
            </a:solidFill>
            <a:prstDash val="solid"/>
            <a:round/>
            <a:headEnd/>
            <a:tailEnd/>
          </a:ln>
        </p:spPr>
        <p:txBody>
          <a:bodyPr/>
          <a:lstStyle/>
          <a:p>
            <a:pPr eaLnBrk="1" hangingPunct="1">
              <a:defRPr/>
            </a:pPr>
            <a:endParaRPr lang="en-US" sz="3200">
              <a:latin typeface="+mj-lt"/>
            </a:endParaRPr>
          </a:p>
        </p:txBody>
      </p:sp>
      <p:sp>
        <p:nvSpPr>
          <p:cNvPr id="50203" name="Line 27"/>
          <p:cNvSpPr>
            <a:spLocks noChangeShapeType="1"/>
          </p:cNvSpPr>
          <p:nvPr/>
        </p:nvSpPr>
        <p:spPr bwMode="auto">
          <a:xfrm>
            <a:off x="4308475" y="5711825"/>
            <a:ext cx="3175" cy="36513"/>
          </a:xfrm>
          <a:prstGeom prst="line">
            <a:avLst/>
          </a:prstGeom>
          <a:noFill/>
          <a:ln w="0">
            <a:solidFill>
              <a:schemeClr val="tx1"/>
            </a:solidFill>
            <a:prstDash val="solid"/>
            <a:round/>
            <a:headEnd/>
            <a:tailEnd/>
          </a:ln>
        </p:spPr>
        <p:txBody>
          <a:bodyPr/>
          <a:lstStyle/>
          <a:p>
            <a:pPr eaLnBrk="1" hangingPunct="1">
              <a:defRPr/>
            </a:pPr>
            <a:endParaRPr lang="en-US" sz="3200">
              <a:latin typeface="+mj-lt"/>
            </a:endParaRPr>
          </a:p>
        </p:txBody>
      </p:sp>
      <p:sp>
        <p:nvSpPr>
          <p:cNvPr id="50204" name="Line 28"/>
          <p:cNvSpPr>
            <a:spLocks noChangeShapeType="1"/>
          </p:cNvSpPr>
          <p:nvPr/>
        </p:nvSpPr>
        <p:spPr bwMode="auto">
          <a:xfrm>
            <a:off x="4452938" y="5711825"/>
            <a:ext cx="1587" cy="36513"/>
          </a:xfrm>
          <a:prstGeom prst="line">
            <a:avLst/>
          </a:prstGeom>
          <a:noFill/>
          <a:ln w="0">
            <a:solidFill>
              <a:schemeClr val="tx1"/>
            </a:solidFill>
            <a:prstDash val="solid"/>
            <a:round/>
            <a:headEnd/>
            <a:tailEnd/>
          </a:ln>
        </p:spPr>
        <p:txBody>
          <a:bodyPr/>
          <a:lstStyle/>
          <a:p>
            <a:pPr eaLnBrk="1" hangingPunct="1">
              <a:defRPr/>
            </a:pPr>
            <a:endParaRPr lang="en-US" sz="3200">
              <a:latin typeface="+mj-lt"/>
            </a:endParaRPr>
          </a:p>
        </p:txBody>
      </p:sp>
      <p:sp>
        <p:nvSpPr>
          <p:cNvPr id="50205" name="Line 29"/>
          <p:cNvSpPr>
            <a:spLocks noChangeShapeType="1"/>
          </p:cNvSpPr>
          <p:nvPr/>
        </p:nvSpPr>
        <p:spPr bwMode="auto">
          <a:xfrm>
            <a:off x="4597400" y="5711825"/>
            <a:ext cx="3175" cy="36513"/>
          </a:xfrm>
          <a:prstGeom prst="line">
            <a:avLst/>
          </a:prstGeom>
          <a:noFill/>
          <a:ln w="0">
            <a:solidFill>
              <a:schemeClr val="tx1"/>
            </a:solidFill>
            <a:prstDash val="solid"/>
            <a:round/>
            <a:headEnd/>
            <a:tailEnd/>
          </a:ln>
        </p:spPr>
        <p:txBody>
          <a:bodyPr/>
          <a:lstStyle/>
          <a:p>
            <a:pPr eaLnBrk="1" hangingPunct="1">
              <a:defRPr/>
            </a:pPr>
            <a:endParaRPr lang="en-US" sz="3200">
              <a:latin typeface="+mj-lt"/>
            </a:endParaRPr>
          </a:p>
        </p:txBody>
      </p:sp>
      <p:sp>
        <p:nvSpPr>
          <p:cNvPr id="50206" name="Line 30"/>
          <p:cNvSpPr>
            <a:spLocks noChangeShapeType="1"/>
          </p:cNvSpPr>
          <p:nvPr/>
        </p:nvSpPr>
        <p:spPr bwMode="auto">
          <a:xfrm>
            <a:off x="4741863" y="5711825"/>
            <a:ext cx="1587" cy="36513"/>
          </a:xfrm>
          <a:prstGeom prst="line">
            <a:avLst/>
          </a:prstGeom>
          <a:noFill/>
          <a:ln w="0">
            <a:solidFill>
              <a:schemeClr val="tx1"/>
            </a:solidFill>
            <a:prstDash val="solid"/>
            <a:round/>
            <a:headEnd/>
            <a:tailEnd/>
          </a:ln>
        </p:spPr>
        <p:txBody>
          <a:bodyPr/>
          <a:lstStyle/>
          <a:p>
            <a:pPr eaLnBrk="1" hangingPunct="1">
              <a:defRPr/>
            </a:pPr>
            <a:endParaRPr lang="en-US" sz="3200">
              <a:latin typeface="+mj-lt"/>
            </a:endParaRPr>
          </a:p>
        </p:txBody>
      </p:sp>
      <p:sp>
        <p:nvSpPr>
          <p:cNvPr id="50207" name="Line 31"/>
          <p:cNvSpPr>
            <a:spLocks noChangeShapeType="1"/>
          </p:cNvSpPr>
          <p:nvPr/>
        </p:nvSpPr>
        <p:spPr bwMode="auto">
          <a:xfrm>
            <a:off x="4884738" y="5711825"/>
            <a:ext cx="1587" cy="36513"/>
          </a:xfrm>
          <a:prstGeom prst="line">
            <a:avLst/>
          </a:prstGeom>
          <a:noFill/>
          <a:ln w="0">
            <a:solidFill>
              <a:schemeClr val="tx1"/>
            </a:solidFill>
            <a:prstDash val="solid"/>
            <a:round/>
            <a:headEnd/>
            <a:tailEnd/>
          </a:ln>
        </p:spPr>
        <p:txBody>
          <a:bodyPr/>
          <a:lstStyle/>
          <a:p>
            <a:pPr eaLnBrk="1" hangingPunct="1">
              <a:defRPr/>
            </a:pPr>
            <a:endParaRPr lang="en-US" sz="3200">
              <a:latin typeface="+mj-lt"/>
            </a:endParaRPr>
          </a:p>
        </p:txBody>
      </p:sp>
      <p:sp>
        <p:nvSpPr>
          <p:cNvPr id="50208" name="Line 32"/>
          <p:cNvSpPr>
            <a:spLocks noChangeShapeType="1"/>
          </p:cNvSpPr>
          <p:nvPr/>
        </p:nvSpPr>
        <p:spPr bwMode="auto">
          <a:xfrm>
            <a:off x="5030788" y="5711825"/>
            <a:ext cx="1587" cy="36513"/>
          </a:xfrm>
          <a:prstGeom prst="line">
            <a:avLst/>
          </a:prstGeom>
          <a:noFill/>
          <a:ln w="0">
            <a:solidFill>
              <a:schemeClr val="tx1"/>
            </a:solidFill>
            <a:prstDash val="solid"/>
            <a:round/>
            <a:headEnd/>
            <a:tailEnd/>
          </a:ln>
        </p:spPr>
        <p:txBody>
          <a:bodyPr/>
          <a:lstStyle/>
          <a:p>
            <a:pPr eaLnBrk="1" hangingPunct="1">
              <a:defRPr/>
            </a:pPr>
            <a:endParaRPr lang="en-US" sz="3200">
              <a:latin typeface="+mj-lt"/>
            </a:endParaRPr>
          </a:p>
        </p:txBody>
      </p:sp>
      <p:sp>
        <p:nvSpPr>
          <p:cNvPr id="50209" name="Line 33"/>
          <p:cNvSpPr>
            <a:spLocks noChangeShapeType="1"/>
          </p:cNvSpPr>
          <p:nvPr/>
        </p:nvSpPr>
        <p:spPr bwMode="auto">
          <a:xfrm>
            <a:off x="5030788" y="5711825"/>
            <a:ext cx="1587" cy="60325"/>
          </a:xfrm>
          <a:prstGeom prst="line">
            <a:avLst/>
          </a:prstGeom>
          <a:noFill/>
          <a:ln w="0">
            <a:solidFill>
              <a:schemeClr val="tx1"/>
            </a:solidFill>
            <a:prstDash val="solid"/>
            <a:round/>
            <a:headEnd/>
            <a:tailEnd/>
          </a:ln>
        </p:spPr>
        <p:txBody>
          <a:bodyPr/>
          <a:lstStyle/>
          <a:p>
            <a:pPr eaLnBrk="1" hangingPunct="1">
              <a:defRPr/>
            </a:pPr>
            <a:endParaRPr lang="en-US" sz="3200">
              <a:latin typeface="+mj-lt"/>
            </a:endParaRPr>
          </a:p>
        </p:txBody>
      </p:sp>
      <p:sp>
        <p:nvSpPr>
          <p:cNvPr id="50210" name="Rectangle 34"/>
          <p:cNvSpPr>
            <a:spLocks noChangeArrowheads="1"/>
          </p:cNvSpPr>
          <p:nvPr/>
        </p:nvSpPr>
        <p:spPr bwMode="auto">
          <a:xfrm>
            <a:off x="4949825" y="5772150"/>
            <a:ext cx="204788" cy="493713"/>
          </a:xfrm>
          <a:prstGeom prst="rect">
            <a:avLst/>
          </a:prstGeom>
          <a:noFill/>
          <a:ln w="9525">
            <a:noFill/>
            <a:miter lim="800000"/>
            <a:headEnd/>
            <a:tailEnd/>
          </a:ln>
        </p:spPr>
        <p:txBody>
          <a:bodyPr wrap="none" lIns="0" tIns="0" rIns="0" bIns="0">
            <a:spAutoFit/>
          </a:bodyPr>
          <a:lstStyle/>
          <a:p>
            <a:pPr eaLnBrk="1" hangingPunct="1">
              <a:defRPr/>
            </a:pPr>
            <a:r>
              <a:rPr lang="en-US" sz="3200">
                <a:latin typeface="+mj-lt"/>
              </a:rPr>
              <a:t>3</a:t>
            </a:r>
          </a:p>
        </p:txBody>
      </p:sp>
      <p:sp>
        <p:nvSpPr>
          <p:cNvPr id="50211" name="Line 35"/>
          <p:cNvSpPr>
            <a:spLocks noChangeShapeType="1"/>
          </p:cNvSpPr>
          <p:nvPr/>
        </p:nvSpPr>
        <p:spPr bwMode="auto">
          <a:xfrm>
            <a:off x="5173663" y="5711825"/>
            <a:ext cx="1587" cy="36513"/>
          </a:xfrm>
          <a:prstGeom prst="line">
            <a:avLst/>
          </a:prstGeom>
          <a:noFill/>
          <a:ln w="0">
            <a:solidFill>
              <a:schemeClr val="tx1"/>
            </a:solidFill>
            <a:prstDash val="solid"/>
            <a:round/>
            <a:headEnd/>
            <a:tailEnd/>
          </a:ln>
        </p:spPr>
        <p:txBody>
          <a:bodyPr/>
          <a:lstStyle/>
          <a:p>
            <a:pPr eaLnBrk="1" hangingPunct="1">
              <a:defRPr/>
            </a:pPr>
            <a:endParaRPr lang="en-US" sz="3200">
              <a:latin typeface="+mj-lt"/>
            </a:endParaRPr>
          </a:p>
        </p:txBody>
      </p:sp>
      <p:sp>
        <p:nvSpPr>
          <p:cNvPr id="50212" name="Line 36"/>
          <p:cNvSpPr>
            <a:spLocks noChangeShapeType="1"/>
          </p:cNvSpPr>
          <p:nvPr/>
        </p:nvSpPr>
        <p:spPr bwMode="auto">
          <a:xfrm>
            <a:off x="5316538" y="5711825"/>
            <a:ext cx="3175" cy="36513"/>
          </a:xfrm>
          <a:prstGeom prst="line">
            <a:avLst/>
          </a:prstGeom>
          <a:noFill/>
          <a:ln w="0">
            <a:solidFill>
              <a:schemeClr val="tx1"/>
            </a:solidFill>
            <a:prstDash val="solid"/>
            <a:round/>
            <a:headEnd/>
            <a:tailEnd/>
          </a:ln>
        </p:spPr>
        <p:txBody>
          <a:bodyPr/>
          <a:lstStyle/>
          <a:p>
            <a:pPr eaLnBrk="1" hangingPunct="1">
              <a:defRPr/>
            </a:pPr>
            <a:endParaRPr lang="en-US" sz="3200">
              <a:latin typeface="+mj-lt"/>
            </a:endParaRPr>
          </a:p>
        </p:txBody>
      </p:sp>
      <p:sp>
        <p:nvSpPr>
          <p:cNvPr id="50213" name="Line 37"/>
          <p:cNvSpPr>
            <a:spLocks noChangeShapeType="1"/>
          </p:cNvSpPr>
          <p:nvPr/>
        </p:nvSpPr>
        <p:spPr bwMode="auto">
          <a:xfrm>
            <a:off x="5462588" y="5711825"/>
            <a:ext cx="1587" cy="36513"/>
          </a:xfrm>
          <a:prstGeom prst="line">
            <a:avLst/>
          </a:prstGeom>
          <a:noFill/>
          <a:ln w="0">
            <a:solidFill>
              <a:schemeClr val="tx1"/>
            </a:solidFill>
            <a:prstDash val="solid"/>
            <a:round/>
            <a:headEnd/>
            <a:tailEnd/>
          </a:ln>
        </p:spPr>
        <p:txBody>
          <a:bodyPr/>
          <a:lstStyle/>
          <a:p>
            <a:pPr eaLnBrk="1" hangingPunct="1">
              <a:defRPr/>
            </a:pPr>
            <a:endParaRPr lang="en-US" sz="3200">
              <a:latin typeface="+mj-lt"/>
            </a:endParaRPr>
          </a:p>
        </p:txBody>
      </p:sp>
      <p:sp>
        <p:nvSpPr>
          <p:cNvPr id="50214" name="Line 38"/>
          <p:cNvSpPr>
            <a:spLocks noChangeShapeType="1"/>
          </p:cNvSpPr>
          <p:nvPr/>
        </p:nvSpPr>
        <p:spPr bwMode="auto">
          <a:xfrm>
            <a:off x="5605463" y="5711825"/>
            <a:ext cx="3175" cy="36513"/>
          </a:xfrm>
          <a:prstGeom prst="line">
            <a:avLst/>
          </a:prstGeom>
          <a:noFill/>
          <a:ln w="0">
            <a:solidFill>
              <a:schemeClr val="tx1"/>
            </a:solidFill>
            <a:prstDash val="solid"/>
            <a:round/>
            <a:headEnd/>
            <a:tailEnd/>
          </a:ln>
        </p:spPr>
        <p:txBody>
          <a:bodyPr/>
          <a:lstStyle/>
          <a:p>
            <a:pPr eaLnBrk="1" hangingPunct="1">
              <a:defRPr/>
            </a:pPr>
            <a:endParaRPr lang="en-US" sz="3200">
              <a:latin typeface="+mj-lt"/>
            </a:endParaRPr>
          </a:p>
        </p:txBody>
      </p:sp>
      <p:sp>
        <p:nvSpPr>
          <p:cNvPr id="50215" name="Line 39"/>
          <p:cNvSpPr>
            <a:spLocks noChangeShapeType="1"/>
          </p:cNvSpPr>
          <p:nvPr/>
        </p:nvSpPr>
        <p:spPr bwMode="auto">
          <a:xfrm>
            <a:off x="5751513" y="5711825"/>
            <a:ext cx="1587" cy="36513"/>
          </a:xfrm>
          <a:prstGeom prst="line">
            <a:avLst/>
          </a:prstGeom>
          <a:noFill/>
          <a:ln w="0">
            <a:solidFill>
              <a:schemeClr val="tx1"/>
            </a:solidFill>
            <a:prstDash val="solid"/>
            <a:round/>
            <a:headEnd/>
            <a:tailEnd/>
          </a:ln>
        </p:spPr>
        <p:txBody>
          <a:bodyPr/>
          <a:lstStyle/>
          <a:p>
            <a:pPr eaLnBrk="1" hangingPunct="1">
              <a:defRPr/>
            </a:pPr>
            <a:endParaRPr lang="en-US" sz="3200">
              <a:latin typeface="+mj-lt"/>
            </a:endParaRPr>
          </a:p>
        </p:txBody>
      </p:sp>
      <p:sp>
        <p:nvSpPr>
          <p:cNvPr id="50216" name="Line 40"/>
          <p:cNvSpPr>
            <a:spLocks noChangeShapeType="1"/>
          </p:cNvSpPr>
          <p:nvPr/>
        </p:nvSpPr>
        <p:spPr bwMode="auto">
          <a:xfrm>
            <a:off x="5894388" y="5711825"/>
            <a:ext cx="3175" cy="36513"/>
          </a:xfrm>
          <a:prstGeom prst="line">
            <a:avLst/>
          </a:prstGeom>
          <a:noFill/>
          <a:ln w="0">
            <a:solidFill>
              <a:schemeClr val="tx1"/>
            </a:solidFill>
            <a:prstDash val="solid"/>
            <a:round/>
            <a:headEnd/>
            <a:tailEnd/>
          </a:ln>
        </p:spPr>
        <p:txBody>
          <a:bodyPr/>
          <a:lstStyle/>
          <a:p>
            <a:pPr eaLnBrk="1" hangingPunct="1">
              <a:defRPr/>
            </a:pPr>
            <a:endParaRPr lang="en-US" sz="3200">
              <a:latin typeface="+mj-lt"/>
            </a:endParaRPr>
          </a:p>
        </p:txBody>
      </p:sp>
      <p:sp>
        <p:nvSpPr>
          <p:cNvPr id="50217" name="Line 41"/>
          <p:cNvSpPr>
            <a:spLocks noChangeShapeType="1"/>
          </p:cNvSpPr>
          <p:nvPr/>
        </p:nvSpPr>
        <p:spPr bwMode="auto">
          <a:xfrm>
            <a:off x="6038850" y="5711825"/>
            <a:ext cx="1588" cy="36513"/>
          </a:xfrm>
          <a:prstGeom prst="line">
            <a:avLst/>
          </a:prstGeom>
          <a:noFill/>
          <a:ln w="0">
            <a:solidFill>
              <a:schemeClr val="tx1"/>
            </a:solidFill>
            <a:prstDash val="solid"/>
            <a:round/>
            <a:headEnd/>
            <a:tailEnd/>
          </a:ln>
        </p:spPr>
        <p:txBody>
          <a:bodyPr/>
          <a:lstStyle/>
          <a:p>
            <a:pPr eaLnBrk="1" hangingPunct="1">
              <a:defRPr/>
            </a:pPr>
            <a:endParaRPr lang="en-US" sz="3200">
              <a:latin typeface="+mj-lt"/>
            </a:endParaRPr>
          </a:p>
        </p:txBody>
      </p:sp>
      <p:sp>
        <p:nvSpPr>
          <p:cNvPr id="50218" name="Line 42"/>
          <p:cNvSpPr>
            <a:spLocks noChangeShapeType="1"/>
          </p:cNvSpPr>
          <p:nvPr/>
        </p:nvSpPr>
        <p:spPr bwMode="auto">
          <a:xfrm>
            <a:off x="6183313" y="5711825"/>
            <a:ext cx="3175" cy="36513"/>
          </a:xfrm>
          <a:prstGeom prst="line">
            <a:avLst/>
          </a:prstGeom>
          <a:noFill/>
          <a:ln w="0">
            <a:solidFill>
              <a:schemeClr val="tx1"/>
            </a:solidFill>
            <a:prstDash val="solid"/>
            <a:round/>
            <a:headEnd/>
            <a:tailEnd/>
          </a:ln>
        </p:spPr>
        <p:txBody>
          <a:bodyPr/>
          <a:lstStyle/>
          <a:p>
            <a:pPr eaLnBrk="1" hangingPunct="1">
              <a:defRPr/>
            </a:pPr>
            <a:endParaRPr lang="en-US" sz="3200">
              <a:latin typeface="+mj-lt"/>
            </a:endParaRPr>
          </a:p>
        </p:txBody>
      </p:sp>
      <p:sp>
        <p:nvSpPr>
          <p:cNvPr id="50219" name="Line 43"/>
          <p:cNvSpPr>
            <a:spLocks noChangeShapeType="1"/>
          </p:cNvSpPr>
          <p:nvPr/>
        </p:nvSpPr>
        <p:spPr bwMode="auto">
          <a:xfrm>
            <a:off x="6327775" y="5711825"/>
            <a:ext cx="1588" cy="36513"/>
          </a:xfrm>
          <a:prstGeom prst="line">
            <a:avLst/>
          </a:prstGeom>
          <a:noFill/>
          <a:ln w="0">
            <a:solidFill>
              <a:schemeClr val="tx1"/>
            </a:solidFill>
            <a:prstDash val="solid"/>
            <a:round/>
            <a:headEnd/>
            <a:tailEnd/>
          </a:ln>
        </p:spPr>
        <p:txBody>
          <a:bodyPr/>
          <a:lstStyle/>
          <a:p>
            <a:pPr eaLnBrk="1" hangingPunct="1">
              <a:defRPr/>
            </a:pPr>
            <a:endParaRPr lang="en-US" sz="3200">
              <a:latin typeface="+mj-lt"/>
            </a:endParaRPr>
          </a:p>
        </p:txBody>
      </p:sp>
      <p:sp>
        <p:nvSpPr>
          <p:cNvPr id="50220" name="Line 44"/>
          <p:cNvSpPr>
            <a:spLocks noChangeShapeType="1"/>
          </p:cNvSpPr>
          <p:nvPr/>
        </p:nvSpPr>
        <p:spPr bwMode="auto">
          <a:xfrm>
            <a:off x="6470650" y="5711825"/>
            <a:ext cx="1588" cy="36513"/>
          </a:xfrm>
          <a:prstGeom prst="line">
            <a:avLst/>
          </a:prstGeom>
          <a:noFill/>
          <a:ln w="0">
            <a:solidFill>
              <a:schemeClr val="tx1"/>
            </a:solidFill>
            <a:prstDash val="solid"/>
            <a:round/>
            <a:headEnd/>
            <a:tailEnd/>
          </a:ln>
        </p:spPr>
        <p:txBody>
          <a:bodyPr/>
          <a:lstStyle/>
          <a:p>
            <a:pPr eaLnBrk="1" hangingPunct="1">
              <a:defRPr/>
            </a:pPr>
            <a:endParaRPr lang="en-US" sz="3200">
              <a:latin typeface="+mj-lt"/>
            </a:endParaRPr>
          </a:p>
        </p:txBody>
      </p:sp>
      <p:sp>
        <p:nvSpPr>
          <p:cNvPr id="50221" name="Line 45"/>
          <p:cNvSpPr>
            <a:spLocks noChangeShapeType="1"/>
          </p:cNvSpPr>
          <p:nvPr/>
        </p:nvSpPr>
        <p:spPr bwMode="auto">
          <a:xfrm>
            <a:off x="6470650" y="5711825"/>
            <a:ext cx="1588" cy="60325"/>
          </a:xfrm>
          <a:prstGeom prst="line">
            <a:avLst/>
          </a:prstGeom>
          <a:noFill/>
          <a:ln w="0">
            <a:solidFill>
              <a:schemeClr val="tx1"/>
            </a:solidFill>
            <a:prstDash val="solid"/>
            <a:round/>
            <a:headEnd/>
            <a:tailEnd/>
          </a:ln>
        </p:spPr>
        <p:txBody>
          <a:bodyPr/>
          <a:lstStyle/>
          <a:p>
            <a:pPr eaLnBrk="1" hangingPunct="1">
              <a:defRPr/>
            </a:pPr>
            <a:endParaRPr lang="en-US" sz="3200">
              <a:latin typeface="+mj-lt"/>
            </a:endParaRPr>
          </a:p>
        </p:txBody>
      </p:sp>
      <p:sp>
        <p:nvSpPr>
          <p:cNvPr id="50222" name="Rectangle 46"/>
          <p:cNvSpPr>
            <a:spLocks noChangeArrowheads="1"/>
          </p:cNvSpPr>
          <p:nvPr/>
        </p:nvSpPr>
        <p:spPr bwMode="auto">
          <a:xfrm>
            <a:off x="6389688" y="5772150"/>
            <a:ext cx="204787" cy="493713"/>
          </a:xfrm>
          <a:prstGeom prst="rect">
            <a:avLst/>
          </a:prstGeom>
          <a:noFill/>
          <a:ln w="9525">
            <a:noFill/>
            <a:miter lim="800000"/>
            <a:headEnd/>
            <a:tailEnd/>
          </a:ln>
        </p:spPr>
        <p:txBody>
          <a:bodyPr wrap="none" lIns="0" tIns="0" rIns="0" bIns="0">
            <a:spAutoFit/>
          </a:bodyPr>
          <a:lstStyle/>
          <a:p>
            <a:pPr eaLnBrk="1" hangingPunct="1">
              <a:defRPr/>
            </a:pPr>
            <a:r>
              <a:rPr lang="en-US" sz="3200" dirty="0">
                <a:latin typeface="+mj-lt"/>
              </a:rPr>
              <a:t>4</a:t>
            </a:r>
          </a:p>
        </p:txBody>
      </p:sp>
      <p:sp>
        <p:nvSpPr>
          <p:cNvPr id="50223" name="Line 47"/>
          <p:cNvSpPr>
            <a:spLocks noChangeShapeType="1"/>
          </p:cNvSpPr>
          <p:nvPr/>
        </p:nvSpPr>
        <p:spPr bwMode="auto">
          <a:xfrm>
            <a:off x="6616700" y="5711825"/>
            <a:ext cx="1588" cy="36513"/>
          </a:xfrm>
          <a:prstGeom prst="line">
            <a:avLst/>
          </a:prstGeom>
          <a:noFill/>
          <a:ln w="0">
            <a:solidFill>
              <a:schemeClr val="tx1"/>
            </a:solidFill>
            <a:prstDash val="solid"/>
            <a:round/>
            <a:headEnd/>
            <a:tailEnd/>
          </a:ln>
        </p:spPr>
        <p:txBody>
          <a:bodyPr/>
          <a:lstStyle/>
          <a:p>
            <a:pPr eaLnBrk="1" hangingPunct="1">
              <a:defRPr/>
            </a:pPr>
            <a:endParaRPr lang="en-US" sz="3200">
              <a:latin typeface="+mj-lt"/>
            </a:endParaRPr>
          </a:p>
        </p:txBody>
      </p:sp>
      <p:sp>
        <p:nvSpPr>
          <p:cNvPr id="50224" name="Line 48"/>
          <p:cNvSpPr>
            <a:spLocks noChangeShapeType="1"/>
          </p:cNvSpPr>
          <p:nvPr/>
        </p:nvSpPr>
        <p:spPr bwMode="auto">
          <a:xfrm>
            <a:off x="6759575" y="5711825"/>
            <a:ext cx="1588" cy="36513"/>
          </a:xfrm>
          <a:prstGeom prst="line">
            <a:avLst/>
          </a:prstGeom>
          <a:noFill/>
          <a:ln w="0">
            <a:solidFill>
              <a:schemeClr val="tx1"/>
            </a:solidFill>
            <a:prstDash val="solid"/>
            <a:round/>
            <a:headEnd/>
            <a:tailEnd/>
          </a:ln>
        </p:spPr>
        <p:txBody>
          <a:bodyPr/>
          <a:lstStyle/>
          <a:p>
            <a:pPr eaLnBrk="1" hangingPunct="1">
              <a:defRPr/>
            </a:pPr>
            <a:endParaRPr lang="en-US" sz="3200">
              <a:latin typeface="+mj-lt"/>
            </a:endParaRPr>
          </a:p>
        </p:txBody>
      </p:sp>
      <p:sp>
        <p:nvSpPr>
          <p:cNvPr id="50225" name="Line 49"/>
          <p:cNvSpPr>
            <a:spLocks noChangeShapeType="1"/>
          </p:cNvSpPr>
          <p:nvPr/>
        </p:nvSpPr>
        <p:spPr bwMode="auto">
          <a:xfrm>
            <a:off x="6905625" y="5711825"/>
            <a:ext cx="1588" cy="36513"/>
          </a:xfrm>
          <a:prstGeom prst="line">
            <a:avLst/>
          </a:prstGeom>
          <a:noFill/>
          <a:ln w="0">
            <a:solidFill>
              <a:schemeClr val="tx1"/>
            </a:solidFill>
            <a:prstDash val="solid"/>
            <a:round/>
            <a:headEnd/>
            <a:tailEnd/>
          </a:ln>
        </p:spPr>
        <p:txBody>
          <a:bodyPr/>
          <a:lstStyle/>
          <a:p>
            <a:pPr eaLnBrk="1" hangingPunct="1">
              <a:defRPr/>
            </a:pPr>
            <a:endParaRPr lang="en-US" sz="3200">
              <a:latin typeface="+mj-lt"/>
            </a:endParaRPr>
          </a:p>
        </p:txBody>
      </p:sp>
      <p:sp>
        <p:nvSpPr>
          <p:cNvPr id="50226" name="Line 50"/>
          <p:cNvSpPr>
            <a:spLocks noChangeShapeType="1"/>
          </p:cNvSpPr>
          <p:nvPr/>
        </p:nvSpPr>
        <p:spPr bwMode="auto">
          <a:xfrm>
            <a:off x="7048500" y="5711825"/>
            <a:ext cx="1588" cy="36513"/>
          </a:xfrm>
          <a:prstGeom prst="line">
            <a:avLst/>
          </a:prstGeom>
          <a:noFill/>
          <a:ln w="0">
            <a:solidFill>
              <a:schemeClr val="tx1"/>
            </a:solidFill>
            <a:prstDash val="solid"/>
            <a:round/>
            <a:headEnd/>
            <a:tailEnd/>
          </a:ln>
        </p:spPr>
        <p:txBody>
          <a:bodyPr/>
          <a:lstStyle/>
          <a:p>
            <a:pPr eaLnBrk="1" hangingPunct="1">
              <a:defRPr/>
            </a:pPr>
            <a:endParaRPr lang="en-US" sz="3200">
              <a:latin typeface="+mj-lt"/>
            </a:endParaRPr>
          </a:p>
        </p:txBody>
      </p:sp>
      <p:sp>
        <p:nvSpPr>
          <p:cNvPr id="50227" name="Line 51"/>
          <p:cNvSpPr>
            <a:spLocks noChangeShapeType="1"/>
          </p:cNvSpPr>
          <p:nvPr/>
        </p:nvSpPr>
        <p:spPr bwMode="auto">
          <a:xfrm>
            <a:off x="7191375" y="5711825"/>
            <a:ext cx="3175" cy="36513"/>
          </a:xfrm>
          <a:prstGeom prst="line">
            <a:avLst/>
          </a:prstGeom>
          <a:noFill/>
          <a:ln w="0">
            <a:solidFill>
              <a:schemeClr val="tx1"/>
            </a:solidFill>
            <a:prstDash val="solid"/>
            <a:round/>
            <a:headEnd/>
            <a:tailEnd/>
          </a:ln>
        </p:spPr>
        <p:txBody>
          <a:bodyPr/>
          <a:lstStyle/>
          <a:p>
            <a:pPr eaLnBrk="1" hangingPunct="1">
              <a:defRPr/>
            </a:pPr>
            <a:endParaRPr lang="en-US" sz="3200">
              <a:latin typeface="+mj-lt"/>
            </a:endParaRPr>
          </a:p>
        </p:txBody>
      </p:sp>
      <p:sp>
        <p:nvSpPr>
          <p:cNvPr id="50228" name="Line 52"/>
          <p:cNvSpPr>
            <a:spLocks noChangeShapeType="1"/>
          </p:cNvSpPr>
          <p:nvPr/>
        </p:nvSpPr>
        <p:spPr bwMode="auto">
          <a:xfrm>
            <a:off x="7337425" y="5711825"/>
            <a:ext cx="1588" cy="36513"/>
          </a:xfrm>
          <a:prstGeom prst="line">
            <a:avLst/>
          </a:prstGeom>
          <a:noFill/>
          <a:ln w="0">
            <a:solidFill>
              <a:schemeClr val="tx1"/>
            </a:solidFill>
            <a:prstDash val="solid"/>
            <a:round/>
            <a:headEnd/>
            <a:tailEnd/>
          </a:ln>
        </p:spPr>
        <p:txBody>
          <a:bodyPr/>
          <a:lstStyle/>
          <a:p>
            <a:pPr eaLnBrk="1" hangingPunct="1">
              <a:defRPr/>
            </a:pPr>
            <a:endParaRPr lang="en-US" sz="3200">
              <a:latin typeface="+mj-lt"/>
            </a:endParaRPr>
          </a:p>
        </p:txBody>
      </p:sp>
      <p:sp>
        <p:nvSpPr>
          <p:cNvPr id="50229" name="Line 53"/>
          <p:cNvSpPr>
            <a:spLocks noChangeShapeType="1"/>
          </p:cNvSpPr>
          <p:nvPr/>
        </p:nvSpPr>
        <p:spPr bwMode="auto">
          <a:xfrm>
            <a:off x="7480300" y="5711825"/>
            <a:ext cx="3175" cy="36513"/>
          </a:xfrm>
          <a:prstGeom prst="line">
            <a:avLst/>
          </a:prstGeom>
          <a:noFill/>
          <a:ln w="0">
            <a:solidFill>
              <a:schemeClr val="tx1"/>
            </a:solidFill>
            <a:prstDash val="solid"/>
            <a:round/>
            <a:headEnd/>
            <a:tailEnd/>
          </a:ln>
        </p:spPr>
        <p:txBody>
          <a:bodyPr/>
          <a:lstStyle/>
          <a:p>
            <a:pPr eaLnBrk="1" hangingPunct="1">
              <a:defRPr/>
            </a:pPr>
            <a:endParaRPr lang="en-US" sz="3200">
              <a:latin typeface="+mj-lt"/>
            </a:endParaRPr>
          </a:p>
        </p:txBody>
      </p:sp>
      <p:sp>
        <p:nvSpPr>
          <p:cNvPr id="50230" name="Line 54"/>
          <p:cNvSpPr>
            <a:spLocks noChangeShapeType="1"/>
          </p:cNvSpPr>
          <p:nvPr/>
        </p:nvSpPr>
        <p:spPr bwMode="auto">
          <a:xfrm>
            <a:off x="7624763" y="5711825"/>
            <a:ext cx="1587" cy="36513"/>
          </a:xfrm>
          <a:prstGeom prst="line">
            <a:avLst/>
          </a:prstGeom>
          <a:noFill/>
          <a:ln w="0">
            <a:solidFill>
              <a:schemeClr val="tx1"/>
            </a:solidFill>
            <a:prstDash val="solid"/>
            <a:round/>
            <a:headEnd/>
            <a:tailEnd/>
          </a:ln>
        </p:spPr>
        <p:txBody>
          <a:bodyPr/>
          <a:lstStyle/>
          <a:p>
            <a:pPr eaLnBrk="1" hangingPunct="1">
              <a:defRPr/>
            </a:pPr>
            <a:endParaRPr lang="en-US" sz="3200">
              <a:latin typeface="+mj-lt"/>
            </a:endParaRPr>
          </a:p>
        </p:txBody>
      </p:sp>
      <p:sp>
        <p:nvSpPr>
          <p:cNvPr id="50231" name="Line 55"/>
          <p:cNvSpPr>
            <a:spLocks noChangeShapeType="1"/>
          </p:cNvSpPr>
          <p:nvPr/>
        </p:nvSpPr>
        <p:spPr bwMode="auto">
          <a:xfrm>
            <a:off x="7769225" y="5711825"/>
            <a:ext cx="3175" cy="36513"/>
          </a:xfrm>
          <a:prstGeom prst="line">
            <a:avLst/>
          </a:prstGeom>
          <a:noFill/>
          <a:ln w="0">
            <a:solidFill>
              <a:schemeClr val="tx1"/>
            </a:solidFill>
            <a:prstDash val="solid"/>
            <a:round/>
            <a:headEnd/>
            <a:tailEnd/>
          </a:ln>
        </p:spPr>
        <p:txBody>
          <a:bodyPr/>
          <a:lstStyle/>
          <a:p>
            <a:pPr eaLnBrk="1" hangingPunct="1">
              <a:defRPr/>
            </a:pPr>
            <a:endParaRPr lang="en-US" sz="3200">
              <a:latin typeface="+mj-lt"/>
            </a:endParaRPr>
          </a:p>
        </p:txBody>
      </p:sp>
      <p:sp>
        <p:nvSpPr>
          <p:cNvPr id="50232" name="Line 56"/>
          <p:cNvSpPr>
            <a:spLocks noChangeShapeType="1"/>
          </p:cNvSpPr>
          <p:nvPr/>
        </p:nvSpPr>
        <p:spPr bwMode="auto">
          <a:xfrm>
            <a:off x="7913688" y="5711825"/>
            <a:ext cx="1587" cy="36513"/>
          </a:xfrm>
          <a:prstGeom prst="line">
            <a:avLst/>
          </a:prstGeom>
          <a:noFill/>
          <a:ln w="0">
            <a:solidFill>
              <a:schemeClr val="tx1"/>
            </a:solidFill>
            <a:prstDash val="solid"/>
            <a:round/>
            <a:headEnd/>
            <a:tailEnd/>
          </a:ln>
        </p:spPr>
        <p:txBody>
          <a:bodyPr/>
          <a:lstStyle/>
          <a:p>
            <a:pPr eaLnBrk="1" hangingPunct="1">
              <a:defRPr/>
            </a:pPr>
            <a:endParaRPr lang="en-US" sz="3200">
              <a:latin typeface="+mj-lt"/>
            </a:endParaRPr>
          </a:p>
        </p:txBody>
      </p:sp>
      <p:sp>
        <p:nvSpPr>
          <p:cNvPr id="50233" name="Line 57"/>
          <p:cNvSpPr>
            <a:spLocks noChangeShapeType="1"/>
          </p:cNvSpPr>
          <p:nvPr/>
        </p:nvSpPr>
        <p:spPr bwMode="auto">
          <a:xfrm>
            <a:off x="7913688" y="5711825"/>
            <a:ext cx="1587" cy="60325"/>
          </a:xfrm>
          <a:prstGeom prst="line">
            <a:avLst/>
          </a:prstGeom>
          <a:noFill/>
          <a:ln w="0">
            <a:solidFill>
              <a:schemeClr val="tx1"/>
            </a:solidFill>
            <a:prstDash val="solid"/>
            <a:round/>
            <a:headEnd/>
            <a:tailEnd/>
          </a:ln>
        </p:spPr>
        <p:txBody>
          <a:bodyPr/>
          <a:lstStyle/>
          <a:p>
            <a:pPr eaLnBrk="1" hangingPunct="1">
              <a:defRPr/>
            </a:pPr>
            <a:endParaRPr lang="en-US" sz="3200">
              <a:latin typeface="+mj-lt"/>
            </a:endParaRPr>
          </a:p>
        </p:txBody>
      </p:sp>
      <p:sp>
        <p:nvSpPr>
          <p:cNvPr id="50234" name="Rectangle 58"/>
          <p:cNvSpPr>
            <a:spLocks noChangeArrowheads="1"/>
          </p:cNvSpPr>
          <p:nvPr/>
        </p:nvSpPr>
        <p:spPr bwMode="auto">
          <a:xfrm>
            <a:off x="7832725" y="5772150"/>
            <a:ext cx="204788" cy="493713"/>
          </a:xfrm>
          <a:prstGeom prst="rect">
            <a:avLst/>
          </a:prstGeom>
          <a:noFill/>
          <a:ln w="9525">
            <a:noFill/>
            <a:miter lim="800000"/>
            <a:headEnd/>
            <a:tailEnd/>
          </a:ln>
        </p:spPr>
        <p:txBody>
          <a:bodyPr wrap="none" lIns="0" tIns="0" rIns="0" bIns="0">
            <a:spAutoFit/>
          </a:bodyPr>
          <a:lstStyle/>
          <a:p>
            <a:pPr eaLnBrk="1" hangingPunct="1">
              <a:defRPr/>
            </a:pPr>
            <a:r>
              <a:rPr lang="en-US" sz="3200">
                <a:latin typeface="+mj-lt"/>
              </a:rPr>
              <a:t>5</a:t>
            </a:r>
          </a:p>
        </p:txBody>
      </p:sp>
      <p:sp>
        <p:nvSpPr>
          <p:cNvPr id="50235" name="Line 59"/>
          <p:cNvSpPr>
            <a:spLocks noChangeShapeType="1"/>
          </p:cNvSpPr>
          <p:nvPr/>
        </p:nvSpPr>
        <p:spPr bwMode="auto">
          <a:xfrm flipV="1">
            <a:off x="2147888" y="2251075"/>
            <a:ext cx="1587" cy="3460750"/>
          </a:xfrm>
          <a:prstGeom prst="line">
            <a:avLst/>
          </a:prstGeom>
          <a:noFill/>
          <a:ln w="0">
            <a:solidFill>
              <a:schemeClr val="tx1"/>
            </a:solidFill>
            <a:prstDash val="solid"/>
            <a:round/>
            <a:headEnd/>
            <a:tailEnd/>
          </a:ln>
        </p:spPr>
        <p:txBody>
          <a:bodyPr/>
          <a:lstStyle/>
          <a:p>
            <a:pPr eaLnBrk="1" hangingPunct="1">
              <a:defRPr/>
            </a:pPr>
            <a:endParaRPr lang="en-US" sz="3200">
              <a:latin typeface="+mj-lt"/>
            </a:endParaRPr>
          </a:p>
        </p:txBody>
      </p:sp>
      <p:sp>
        <p:nvSpPr>
          <p:cNvPr id="50236" name="Line 60"/>
          <p:cNvSpPr>
            <a:spLocks noChangeShapeType="1"/>
          </p:cNvSpPr>
          <p:nvPr/>
        </p:nvSpPr>
        <p:spPr bwMode="auto">
          <a:xfrm flipH="1">
            <a:off x="2071688" y="5711825"/>
            <a:ext cx="76200" cy="0"/>
          </a:xfrm>
          <a:prstGeom prst="line">
            <a:avLst/>
          </a:prstGeom>
          <a:noFill/>
          <a:ln w="0">
            <a:solidFill>
              <a:schemeClr val="tx1"/>
            </a:solidFill>
            <a:prstDash val="solid"/>
            <a:round/>
            <a:headEnd/>
            <a:tailEnd/>
          </a:ln>
        </p:spPr>
        <p:txBody>
          <a:bodyPr/>
          <a:lstStyle/>
          <a:p>
            <a:pPr eaLnBrk="1" hangingPunct="1">
              <a:defRPr/>
            </a:pPr>
            <a:endParaRPr lang="en-US" sz="3200">
              <a:latin typeface="+mj-lt"/>
            </a:endParaRPr>
          </a:p>
        </p:txBody>
      </p:sp>
      <p:sp>
        <p:nvSpPr>
          <p:cNvPr id="50237" name="Line 61"/>
          <p:cNvSpPr>
            <a:spLocks noChangeShapeType="1"/>
          </p:cNvSpPr>
          <p:nvPr/>
        </p:nvSpPr>
        <p:spPr bwMode="auto">
          <a:xfrm flipH="1">
            <a:off x="2052638" y="5711825"/>
            <a:ext cx="95250" cy="0"/>
          </a:xfrm>
          <a:prstGeom prst="line">
            <a:avLst/>
          </a:prstGeom>
          <a:noFill/>
          <a:ln w="0">
            <a:solidFill>
              <a:schemeClr val="tx1"/>
            </a:solidFill>
            <a:prstDash val="solid"/>
            <a:round/>
            <a:headEnd/>
            <a:tailEnd/>
          </a:ln>
        </p:spPr>
        <p:txBody>
          <a:bodyPr/>
          <a:lstStyle/>
          <a:p>
            <a:pPr eaLnBrk="1" hangingPunct="1">
              <a:defRPr/>
            </a:pPr>
            <a:endParaRPr lang="en-US" sz="3200">
              <a:latin typeface="+mj-lt"/>
            </a:endParaRPr>
          </a:p>
        </p:txBody>
      </p:sp>
      <p:sp>
        <p:nvSpPr>
          <p:cNvPr id="50238" name="Rectangle 62"/>
          <p:cNvSpPr>
            <a:spLocks noChangeArrowheads="1"/>
          </p:cNvSpPr>
          <p:nvPr/>
        </p:nvSpPr>
        <p:spPr bwMode="auto">
          <a:xfrm>
            <a:off x="1676400" y="5526088"/>
            <a:ext cx="204788" cy="492125"/>
          </a:xfrm>
          <a:prstGeom prst="rect">
            <a:avLst/>
          </a:prstGeom>
          <a:noFill/>
          <a:ln w="9525">
            <a:noFill/>
            <a:miter lim="800000"/>
            <a:headEnd/>
            <a:tailEnd/>
          </a:ln>
        </p:spPr>
        <p:txBody>
          <a:bodyPr wrap="none" lIns="0" tIns="0" rIns="0" bIns="0">
            <a:spAutoFit/>
          </a:bodyPr>
          <a:lstStyle/>
          <a:p>
            <a:pPr eaLnBrk="1" hangingPunct="1">
              <a:defRPr/>
            </a:pPr>
            <a:r>
              <a:rPr lang="en-US" sz="3200" dirty="0">
                <a:latin typeface="+mj-lt"/>
              </a:rPr>
              <a:t>0</a:t>
            </a:r>
          </a:p>
        </p:txBody>
      </p:sp>
      <p:sp>
        <p:nvSpPr>
          <p:cNvPr id="50239" name="Line 63"/>
          <p:cNvSpPr>
            <a:spLocks noChangeShapeType="1"/>
          </p:cNvSpPr>
          <p:nvPr/>
        </p:nvSpPr>
        <p:spPr bwMode="auto">
          <a:xfrm flipH="1">
            <a:off x="2071688" y="5364163"/>
            <a:ext cx="76200" cy="1587"/>
          </a:xfrm>
          <a:prstGeom prst="line">
            <a:avLst/>
          </a:prstGeom>
          <a:noFill/>
          <a:ln w="0">
            <a:solidFill>
              <a:schemeClr val="tx1"/>
            </a:solidFill>
            <a:prstDash val="solid"/>
            <a:round/>
            <a:headEnd/>
            <a:tailEnd/>
          </a:ln>
        </p:spPr>
        <p:txBody>
          <a:bodyPr/>
          <a:lstStyle/>
          <a:p>
            <a:pPr eaLnBrk="1" hangingPunct="1">
              <a:defRPr/>
            </a:pPr>
            <a:endParaRPr lang="en-US" sz="3200">
              <a:latin typeface="+mj-lt"/>
            </a:endParaRPr>
          </a:p>
        </p:txBody>
      </p:sp>
      <p:sp>
        <p:nvSpPr>
          <p:cNvPr id="50240" name="Line 64"/>
          <p:cNvSpPr>
            <a:spLocks noChangeShapeType="1"/>
          </p:cNvSpPr>
          <p:nvPr/>
        </p:nvSpPr>
        <p:spPr bwMode="auto">
          <a:xfrm flipH="1">
            <a:off x="2071688" y="5019675"/>
            <a:ext cx="76200" cy="1588"/>
          </a:xfrm>
          <a:prstGeom prst="line">
            <a:avLst/>
          </a:prstGeom>
          <a:noFill/>
          <a:ln w="0">
            <a:solidFill>
              <a:schemeClr val="tx1"/>
            </a:solidFill>
            <a:prstDash val="solid"/>
            <a:round/>
            <a:headEnd/>
            <a:tailEnd/>
          </a:ln>
        </p:spPr>
        <p:txBody>
          <a:bodyPr/>
          <a:lstStyle/>
          <a:p>
            <a:pPr eaLnBrk="1" hangingPunct="1">
              <a:defRPr/>
            </a:pPr>
            <a:endParaRPr lang="en-US" sz="3200">
              <a:latin typeface="+mj-lt"/>
            </a:endParaRPr>
          </a:p>
        </p:txBody>
      </p:sp>
      <p:sp>
        <p:nvSpPr>
          <p:cNvPr id="50241" name="Line 65"/>
          <p:cNvSpPr>
            <a:spLocks noChangeShapeType="1"/>
          </p:cNvSpPr>
          <p:nvPr/>
        </p:nvSpPr>
        <p:spPr bwMode="auto">
          <a:xfrm flipH="1">
            <a:off x="2071688" y="4673600"/>
            <a:ext cx="76200" cy="0"/>
          </a:xfrm>
          <a:prstGeom prst="line">
            <a:avLst/>
          </a:prstGeom>
          <a:noFill/>
          <a:ln w="0">
            <a:solidFill>
              <a:schemeClr val="tx1"/>
            </a:solidFill>
            <a:prstDash val="solid"/>
            <a:round/>
            <a:headEnd/>
            <a:tailEnd/>
          </a:ln>
        </p:spPr>
        <p:txBody>
          <a:bodyPr/>
          <a:lstStyle/>
          <a:p>
            <a:pPr eaLnBrk="1" hangingPunct="1">
              <a:defRPr/>
            </a:pPr>
            <a:endParaRPr lang="en-US" sz="3200">
              <a:latin typeface="+mj-lt"/>
            </a:endParaRPr>
          </a:p>
        </p:txBody>
      </p:sp>
      <p:sp>
        <p:nvSpPr>
          <p:cNvPr id="50242" name="Line 66"/>
          <p:cNvSpPr>
            <a:spLocks noChangeShapeType="1"/>
          </p:cNvSpPr>
          <p:nvPr/>
        </p:nvSpPr>
        <p:spPr bwMode="auto">
          <a:xfrm flipH="1">
            <a:off x="2071688" y="4327525"/>
            <a:ext cx="76200" cy="1588"/>
          </a:xfrm>
          <a:prstGeom prst="line">
            <a:avLst/>
          </a:prstGeom>
          <a:noFill/>
          <a:ln w="0">
            <a:solidFill>
              <a:schemeClr val="tx1"/>
            </a:solidFill>
            <a:prstDash val="solid"/>
            <a:round/>
            <a:headEnd/>
            <a:tailEnd/>
          </a:ln>
        </p:spPr>
        <p:txBody>
          <a:bodyPr/>
          <a:lstStyle/>
          <a:p>
            <a:pPr eaLnBrk="1" hangingPunct="1">
              <a:defRPr/>
            </a:pPr>
            <a:endParaRPr lang="en-US" sz="3200">
              <a:latin typeface="+mj-lt"/>
            </a:endParaRPr>
          </a:p>
        </p:txBody>
      </p:sp>
      <p:sp>
        <p:nvSpPr>
          <p:cNvPr id="50243" name="Line 67"/>
          <p:cNvSpPr>
            <a:spLocks noChangeShapeType="1"/>
          </p:cNvSpPr>
          <p:nvPr/>
        </p:nvSpPr>
        <p:spPr bwMode="auto">
          <a:xfrm flipH="1">
            <a:off x="2071688" y="3981450"/>
            <a:ext cx="76200" cy="1588"/>
          </a:xfrm>
          <a:prstGeom prst="line">
            <a:avLst/>
          </a:prstGeom>
          <a:noFill/>
          <a:ln w="0">
            <a:solidFill>
              <a:schemeClr val="tx1"/>
            </a:solidFill>
            <a:prstDash val="solid"/>
            <a:round/>
            <a:headEnd/>
            <a:tailEnd/>
          </a:ln>
        </p:spPr>
        <p:txBody>
          <a:bodyPr/>
          <a:lstStyle/>
          <a:p>
            <a:pPr eaLnBrk="1" hangingPunct="1">
              <a:defRPr/>
            </a:pPr>
            <a:endParaRPr lang="en-US" sz="3200">
              <a:latin typeface="+mj-lt"/>
            </a:endParaRPr>
          </a:p>
        </p:txBody>
      </p:sp>
      <p:sp>
        <p:nvSpPr>
          <p:cNvPr id="50244" name="Line 68"/>
          <p:cNvSpPr>
            <a:spLocks noChangeShapeType="1"/>
          </p:cNvSpPr>
          <p:nvPr/>
        </p:nvSpPr>
        <p:spPr bwMode="auto">
          <a:xfrm flipH="1">
            <a:off x="2052638" y="3981450"/>
            <a:ext cx="95250" cy="1588"/>
          </a:xfrm>
          <a:prstGeom prst="line">
            <a:avLst/>
          </a:prstGeom>
          <a:noFill/>
          <a:ln w="0">
            <a:solidFill>
              <a:schemeClr val="tx1"/>
            </a:solidFill>
            <a:prstDash val="solid"/>
            <a:round/>
            <a:headEnd/>
            <a:tailEnd/>
          </a:ln>
        </p:spPr>
        <p:txBody>
          <a:bodyPr/>
          <a:lstStyle/>
          <a:p>
            <a:pPr eaLnBrk="1" hangingPunct="1">
              <a:defRPr/>
            </a:pPr>
            <a:endParaRPr lang="en-US" sz="3200">
              <a:latin typeface="+mj-lt"/>
            </a:endParaRPr>
          </a:p>
        </p:txBody>
      </p:sp>
      <p:sp>
        <p:nvSpPr>
          <p:cNvPr id="50246" name="Line 70"/>
          <p:cNvSpPr>
            <a:spLocks noChangeShapeType="1"/>
          </p:cNvSpPr>
          <p:nvPr/>
        </p:nvSpPr>
        <p:spPr bwMode="auto">
          <a:xfrm flipH="1">
            <a:off x="2071688" y="3635375"/>
            <a:ext cx="76200" cy="1588"/>
          </a:xfrm>
          <a:prstGeom prst="line">
            <a:avLst/>
          </a:prstGeom>
          <a:noFill/>
          <a:ln w="0">
            <a:solidFill>
              <a:schemeClr val="tx1"/>
            </a:solidFill>
            <a:prstDash val="solid"/>
            <a:round/>
            <a:headEnd/>
            <a:tailEnd/>
          </a:ln>
        </p:spPr>
        <p:txBody>
          <a:bodyPr/>
          <a:lstStyle/>
          <a:p>
            <a:pPr eaLnBrk="1" hangingPunct="1">
              <a:defRPr/>
            </a:pPr>
            <a:endParaRPr lang="en-US" sz="3200">
              <a:latin typeface="+mj-lt"/>
            </a:endParaRPr>
          </a:p>
        </p:txBody>
      </p:sp>
      <p:sp>
        <p:nvSpPr>
          <p:cNvPr id="50247" name="Line 71"/>
          <p:cNvSpPr>
            <a:spLocks noChangeShapeType="1"/>
          </p:cNvSpPr>
          <p:nvPr/>
        </p:nvSpPr>
        <p:spPr bwMode="auto">
          <a:xfrm flipH="1">
            <a:off x="2071688" y="3289300"/>
            <a:ext cx="76200" cy="1588"/>
          </a:xfrm>
          <a:prstGeom prst="line">
            <a:avLst/>
          </a:prstGeom>
          <a:noFill/>
          <a:ln w="0">
            <a:solidFill>
              <a:schemeClr val="tx1"/>
            </a:solidFill>
            <a:prstDash val="solid"/>
            <a:round/>
            <a:headEnd/>
            <a:tailEnd/>
          </a:ln>
        </p:spPr>
        <p:txBody>
          <a:bodyPr/>
          <a:lstStyle/>
          <a:p>
            <a:pPr eaLnBrk="1" hangingPunct="1">
              <a:defRPr/>
            </a:pPr>
            <a:endParaRPr lang="en-US" sz="3200">
              <a:latin typeface="+mj-lt"/>
            </a:endParaRPr>
          </a:p>
        </p:txBody>
      </p:sp>
      <p:sp>
        <p:nvSpPr>
          <p:cNvPr id="50248" name="Line 72"/>
          <p:cNvSpPr>
            <a:spLocks noChangeShapeType="1"/>
          </p:cNvSpPr>
          <p:nvPr/>
        </p:nvSpPr>
        <p:spPr bwMode="auto">
          <a:xfrm flipH="1">
            <a:off x="2071688" y="2943225"/>
            <a:ext cx="76200" cy="1588"/>
          </a:xfrm>
          <a:prstGeom prst="line">
            <a:avLst/>
          </a:prstGeom>
          <a:noFill/>
          <a:ln w="0">
            <a:solidFill>
              <a:schemeClr val="tx1"/>
            </a:solidFill>
            <a:prstDash val="solid"/>
            <a:round/>
            <a:headEnd/>
            <a:tailEnd/>
          </a:ln>
        </p:spPr>
        <p:txBody>
          <a:bodyPr/>
          <a:lstStyle/>
          <a:p>
            <a:pPr eaLnBrk="1" hangingPunct="1">
              <a:defRPr/>
            </a:pPr>
            <a:endParaRPr lang="en-US" sz="3200">
              <a:latin typeface="+mj-lt"/>
            </a:endParaRPr>
          </a:p>
        </p:txBody>
      </p:sp>
      <p:sp>
        <p:nvSpPr>
          <p:cNvPr id="50249" name="Line 73"/>
          <p:cNvSpPr>
            <a:spLocks noChangeShapeType="1"/>
          </p:cNvSpPr>
          <p:nvPr/>
        </p:nvSpPr>
        <p:spPr bwMode="auto">
          <a:xfrm flipH="1">
            <a:off x="2071688" y="2597150"/>
            <a:ext cx="76200" cy="1588"/>
          </a:xfrm>
          <a:prstGeom prst="line">
            <a:avLst/>
          </a:prstGeom>
          <a:noFill/>
          <a:ln w="0">
            <a:solidFill>
              <a:schemeClr val="tx1"/>
            </a:solidFill>
            <a:prstDash val="solid"/>
            <a:round/>
            <a:headEnd/>
            <a:tailEnd/>
          </a:ln>
        </p:spPr>
        <p:txBody>
          <a:bodyPr/>
          <a:lstStyle/>
          <a:p>
            <a:pPr eaLnBrk="1" hangingPunct="1">
              <a:defRPr/>
            </a:pPr>
            <a:endParaRPr lang="en-US" sz="3200">
              <a:latin typeface="+mj-lt"/>
            </a:endParaRPr>
          </a:p>
        </p:txBody>
      </p:sp>
      <p:sp>
        <p:nvSpPr>
          <p:cNvPr id="50250" name="Line 74"/>
          <p:cNvSpPr>
            <a:spLocks noChangeShapeType="1"/>
          </p:cNvSpPr>
          <p:nvPr/>
        </p:nvSpPr>
        <p:spPr bwMode="auto">
          <a:xfrm flipH="1">
            <a:off x="2071688" y="2251075"/>
            <a:ext cx="76200" cy="1588"/>
          </a:xfrm>
          <a:prstGeom prst="line">
            <a:avLst/>
          </a:prstGeom>
          <a:noFill/>
          <a:ln w="0">
            <a:solidFill>
              <a:schemeClr val="tx1"/>
            </a:solidFill>
            <a:prstDash val="solid"/>
            <a:round/>
            <a:headEnd/>
            <a:tailEnd/>
          </a:ln>
        </p:spPr>
        <p:txBody>
          <a:bodyPr/>
          <a:lstStyle/>
          <a:p>
            <a:pPr eaLnBrk="1" hangingPunct="1">
              <a:defRPr/>
            </a:pPr>
            <a:endParaRPr lang="en-US" sz="3200">
              <a:latin typeface="+mj-lt"/>
            </a:endParaRPr>
          </a:p>
        </p:txBody>
      </p:sp>
      <p:sp>
        <p:nvSpPr>
          <p:cNvPr id="50251" name="Line 75"/>
          <p:cNvSpPr>
            <a:spLocks noChangeShapeType="1"/>
          </p:cNvSpPr>
          <p:nvPr/>
        </p:nvSpPr>
        <p:spPr bwMode="auto">
          <a:xfrm flipH="1">
            <a:off x="2052638" y="2251075"/>
            <a:ext cx="95250" cy="1588"/>
          </a:xfrm>
          <a:prstGeom prst="line">
            <a:avLst/>
          </a:prstGeom>
          <a:noFill/>
          <a:ln w="0">
            <a:solidFill>
              <a:schemeClr val="tx1"/>
            </a:solidFill>
            <a:prstDash val="solid"/>
            <a:round/>
            <a:headEnd/>
            <a:tailEnd/>
          </a:ln>
        </p:spPr>
        <p:txBody>
          <a:bodyPr/>
          <a:lstStyle/>
          <a:p>
            <a:pPr eaLnBrk="1" hangingPunct="1">
              <a:defRPr/>
            </a:pPr>
            <a:endParaRPr lang="en-US" sz="3200">
              <a:latin typeface="+mj-lt"/>
            </a:endParaRPr>
          </a:p>
        </p:txBody>
      </p:sp>
      <p:sp>
        <p:nvSpPr>
          <p:cNvPr id="50252" name="Rectangle 76"/>
          <p:cNvSpPr>
            <a:spLocks noChangeArrowheads="1"/>
          </p:cNvSpPr>
          <p:nvPr/>
        </p:nvSpPr>
        <p:spPr bwMode="auto">
          <a:xfrm>
            <a:off x="1676400" y="2066925"/>
            <a:ext cx="204788" cy="492125"/>
          </a:xfrm>
          <a:prstGeom prst="rect">
            <a:avLst/>
          </a:prstGeom>
          <a:noFill/>
          <a:ln w="9525">
            <a:noFill/>
            <a:miter lim="800000"/>
            <a:headEnd/>
            <a:tailEnd/>
          </a:ln>
        </p:spPr>
        <p:txBody>
          <a:bodyPr wrap="none" lIns="0" tIns="0" rIns="0" bIns="0">
            <a:spAutoFit/>
          </a:bodyPr>
          <a:lstStyle/>
          <a:p>
            <a:pPr eaLnBrk="1" hangingPunct="1">
              <a:defRPr/>
            </a:pPr>
            <a:r>
              <a:rPr lang="en-US" sz="3200" dirty="0">
                <a:latin typeface="+mj-lt"/>
              </a:rPr>
              <a:t>1</a:t>
            </a:r>
          </a:p>
        </p:txBody>
      </p:sp>
      <p:sp>
        <p:nvSpPr>
          <p:cNvPr id="50253" name="Freeform 77"/>
          <p:cNvSpPr>
            <a:spLocks/>
          </p:cNvSpPr>
          <p:nvPr/>
        </p:nvSpPr>
        <p:spPr bwMode="auto">
          <a:xfrm>
            <a:off x="3587750" y="2251075"/>
            <a:ext cx="2884488" cy="3460750"/>
          </a:xfrm>
          <a:custGeom>
            <a:avLst/>
            <a:gdLst/>
            <a:ahLst/>
            <a:cxnLst>
              <a:cxn ang="0">
                <a:pos x="0" y="271"/>
              </a:cxn>
              <a:cxn ang="0">
                <a:pos x="0" y="542"/>
              </a:cxn>
              <a:cxn ang="0">
                <a:pos x="0" y="903"/>
              </a:cxn>
              <a:cxn ang="0">
                <a:pos x="0" y="1174"/>
              </a:cxn>
              <a:cxn ang="0">
                <a:pos x="0" y="1536"/>
              </a:cxn>
              <a:cxn ang="0">
                <a:pos x="0" y="1807"/>
              </a:cxn>
              <a:cxn ang="0">
                <a:pos x="0" y="2168"/>
              </a:cxn>
              <a:cxn ang="0">
                <a:pos x="0" y="2439"/>
              </a:cxn>
              <a:cxn ang="0">
                <a:pos x="0" y="2801"/>
              </a:cxn>
              <a:cxn ang="0">
                <a:pos x="0" y="3072"/>
              </a:cxn>
              <a:cxn ang="0">
                <a:pos x="0" y="3434"/>
              </a:cxn>
              <a:cxn ang="0">
                <a:pos x="0" y="3705"/>
              </a:cxn>
              <a:cxn ang="0">
                <a:pos x="48" y="4066"/>
              </a:cxn>
              <a:cxn ang="0">
                <a:pos x="403" y="4337"/>
              </a:cxn>
              <a:cxn ang="0">
                <a:pos x="632" y="4699"/>
              </a:cxn>
              <a:cxn ang="0">
                <a:pos x="899" y="4970"/>
              </a:cxn>
              <a:cxn ang="0">
                <a:pos x="1074" y="5331"/>
              </a:cxn>
              <a:cxn ang="0">
                <a:pos x="1283" y="5602"/>
              </a:cxn>
              <a:cxn ang="0">
                <a:pos x="1422" y="5964"/>
              </a:cxn>
              <a:cxn ang="0">
                <a:pos x="1589" y="6235"/>
              </a:cxn>
              <a:cxn ang="0">
                <a:pos x="1702" y="6597"/>
              </a:cxn>
              <a:cxn ang="0">
                <a:pos x="1838" y="6868"/>
              </a:cxn>
              <a:cxn ang="0">
                <a:pos x="1932" y="7229"/>
              </a:cxn>
              <a:cxn ang="0">
                <a:pos x="2046" y="7500"/>
              </a:cxn>
              <a:cxn ang="0">
                <a:pos x="2124" y="7862"/>
              </a:cxn>
              <a:cxn ang="0">
                <a:pos x="2221" y="8133"/>
              </a:cxn>
              <a:cxn ang="0">
                <a:pos x="2288" y="8494"/>
              </a:cxn>
              <a:cxn ang="0">
                <a:pos x="2371" y="8765"/>
              </a:cxn>
              <a:cxn ang="0">
                <a:pos x="4300" y="8946"/>
              </a:cxn>
              <a:cxn ang="0">
                <a:pos x="4300" y="8675"/>
              </a:cxn>
              <a:cxn ang="0">
                <a:pos x="4300" y="8314"/>
              </a:cxn>
              <a:cxn ang="0">
                <a:pos x="4300" y="8042"/>
              </a:cxn>
              <a:cxn ang="0">
                <a:pos x="4300" y="7681"/>
              </a:cxn>
              <a:cxn ang="0">
                <a:pos x="4300" y="7410"/>
              </a:cxn>
              <a:cxn ang="0">
                <a:pos x="4300" y="7048"/>
              </a:cxn>
              <a:cxn ang="0">
                <a:pos x="4300" y="6777"/>
              </a:cxn>
              <a:cxn ang="0">
                <a:pos x="4300" y="6416"/>
              </a:cxn>
              <a:cxn ang="0">
                <a:pos x="4300" y="6145"/>
              </a:cxn>
              <a:cxn ang="0">
                <a:pos x="4300" y="5783"/>
              </a:cxn>
              <a:cxn ang="0">
                <a:pos x="4300" y="5512"/>
              </a:cxn>
              <a:cxn ang="0">
                <a:pos x="4300" y="5151"/>
              </a:cxn>
              <a:cxn ang="0">
                <a:pos x="4300" y="4879"/>
              </a:cxn>
              <a:cxn ang="0">
                <a:pos x="4300" y="4518"/>
              </a:cxn>
              <a:cxn ang="0">
                <a:pos x="4300" y="4247"/>
              </a:cxn>
              <a:cxn ang="0">
                <a:pos x="4300" y="3885"/>
              </a:cxn>
              <a:cxn ang="0">
                <a:pos x="4049" y="3614"/>
              </a:cxn>
              <a:cxn ang="0">
                <a:pos x="3856" y="3253"/>
              </a:cxn>
              <a:cxn ang="0">
                <a:pos x="3626" y="2982"/>
              </a:cxn>
              <a:cxn ang="0">
                <a:pos x="3470" y="2620"/>
              </a:cxn>
              <a:cxn ang="0">
                <a:pos x="3283" y="2349"/>
              </a:cxn>
              <a:cxn ang="0">
                <a:pos x="3155" y="1988"/>
              </a:cxn>
              <a:cxn ang="0">
                <a:pos x="2999" y="1717"/>
              </a:cxn>
              <a:cxn ang="0">
                <a:pos x="2892" y="1355"/>
              </a:cxn>
              <a:cxn ang="0">
                <a:pos x="2760" y="1084"/>
              </a:cxn>
              <a:cxn ang="0">
                <a:pos x="2669" y="722"/>
              </a:cxn>
              <a:cxn ang="0">
                <a:pos x="2557" y="451"/>
              </a:cxn>
              <a:cxn ang="0">
                <a:pos x="2479" y="90"/>
              </a:cxn>
            </a:cxnLst>
            <a:rect l="0" t="0" r="r" b="b"/>
            <a:pathLst>
              <a:path w="4300" h="9037">
                <a:moveTo>
                  <a:pt x="0" y="0"/>
                </a:moveTo>
                <a:lnTo>
                  <a:pt x="0" y="0"/>
                </a:lnTo>
                <a:lnTo>
                  <a:pt x="0" y="90"/>
                </a:lnTo>
                <a:lnTo>
                  <a:pt x="0" y="90"/>
                </a:lnTo>
                <a:lnTo>
                  <a:pt x="0" y="180"/>
                </a:lnTo>
                <a:lnTo>
                  <a:pt x="0" y="180"/>
                </a:lnTo>
                <a:lnTo>
                  <a:pt x="0" y="271"/>
                </a:lnTo>
                <a:lnTo>
                  <a:pt x="0" y="271"/>
                </a:lnTo>
                <a:lnTo>
                  <a:pt x="0" y="361"/>
                </a:lnTo>
                <a:lnTo>
                  <a:pt x="0" y="361"/>
                </a:lnTo>
                <a:lnTo>
                  <a:pt x="0" y="451"/>
                </a:lnTo>
                <a:lnTo>
                  <a:pt x="0" y="451"/>
                </a:lnTo>
                <a:lnTo>
                  <a:pt x="0" y="542"/>
                </a:lnTo>
                <a:lnTo>
                  <a:pt x="0" y="542"/>
                </a:lnTo>
                <a:lnTo>
                  <a:pt x="0" y="632"/>
                </a:lnTo>
                <a:lnTo>
                  <a:pt x="0" y="632"/>
                </a:lnTo>
                <a:lnTo>
                  <a:pt x="0" y="722"/>
                </a:lnTo>
                <a:lnTo>
                  <a:pt x="0" y="722"/>
                </a:lnTo>
                <a:lnTo>
                  <a:pt x="0" y="813"/>
                </a:lnTo>
                <a:lnTo>
                  <a:pt x="0" y="813"/>
                </a:lnTo>
                <a:lnTo>
                  <a:pt x="0" y="903"/>
                </a:lnTo>
                <a:lnTo>
                  <a:pt x="0" y="903"/>
                </a:lnTo>
                <a:lnTo>
                  <a:pt x="0" y="994"/>
                </a:lnTo>
                <a:lnTo>
                  <a:pt x="0" y="994"/>
                </a:lnTo>
                <a:lnTo>
                  <a:pt x="0" y="1084"/>
                </a:lnTo>
                <a:lnTo>
                  <a:pt x="0" y="1084"/>
                </a:lnTo>
                <a:lnTo>
                  <a:pt x="0" y="1174"/>
                </a:lnTo>
                <a:lnTo>
                  <a:pt x="0" y="1174"/>
                </a:lnTo>
                <a:lnTo>
                  <a:pt x="0" y="1265"/>
                </a:lnTo>
                <a:lnTo>
                  <a:pt x="0" y="1265"/>
                </a:lnTo>
                <a:lnTo>
                  <a:pt x="0" y="1355"/>
                </a:lnTo>
                <a:lnTo>
                  <a:pt x="0" y="1355"/>
                </a:lnTo>
                <a:lnTo>
                  <a:pt x="0" y="1445"/>
                </a:lnTo>
                <a:lnTo>
                  <a:pt x="0" y="1445"/>
                </a:lnTo>
                <a:lnTo>
                  <a:pt x="0" y="1536"/>
                </a:lnTo>
                <a:lnTo>
                  <a:pt x="0" y="1536"/>
                </a:lnTo>
                <a:lnTo>
                  <a:pt x="0" y="1626"/>
                </a:lnTo>
                <a:lnTo>
                  <a:pt x="0" y="1626"/>
                </a:lnTo>
                <a:lnTo>
                  <a:pt x="0" y="1717"/>
                </a:lnTo>
                <a:lnTo>
                  <a:pt x="0" y="1717"/>
                </a:lnTo>
                <a:lnTo>
                  <a:pt x="0" y="1807"/>
                </a:lnTo>
                <a:lnTo>
                  <a:pt x="0" y="1807"/>
                </a:lnTo>
                <a:lnTo>
                  <a:pt x="0" y="1897"/>
                </a:lnTo>
                <a:lnTo>
                  <a:pt x="0" y="1897"/>
                </a:lnTo>
                <a:lnTo>
                  <a:pt x="0" y="1988"/>
                </a:lnTo>
                <a:lnTo>
                  <a:pt x="0" y="1988"/>
                </a:lnTo>
                <a:lnTo>
                  <a:pt x="0" y="2078"/>
                </a:lnTo>
                <a:lnTo>
                  <a:pt x="0" y="2078"/>
                </a:lnTo>
                <a:lnTo>
                  <a:pt x="0" y="2168"/>
                </a:lnTo>
                <a:lnTo>
                  <a:pt x="0" y="2168"/>
                </a:lnTo>
                <a:lnTo>
                  <a:pt x="0" y="2259"/>
                </a:lnTo>
                <a:lnTo>
                  <a:pt x="0" y="2259"/>
                </a:lnTo>
                <a:lnTo>
                  <a:pt x="0" y="2349"/>
                </a:lnTo>
                <a:lnTo>
                  <a:pt x="0" y="2349"/>
                </a:lnTo>
                <a:lnTo>
                  <a:pt x="0" y="2439"/>
                </a:lnTo>
                <a:lnTo>
                  <a:pt x="0" y="2439"/>
                </a:lnTo>
                <a:lnTo>
                  <a:pt x="0" y="2530"/>
                </a:lnTo>
                <a:lnTo>
                  <a:pt x="0" y="2530"/>
                </a:lnTo>
                <a:lnTo>
                  <a:pt x="0" y="2620"/>
                </a:lnTo>
                <a:lnTo>
                  <a:pt x="0" y="2620"/>
                </a:lnTo>
                <a:lnTo>
                  <a:pt x="0" y="2711"/>
                </a:lnTo>
                <a:lnTo>
                  <a:pt x="0" y="2711"/>
                </a:lnTo>
                <a:lnTo>
                  <a:pt x="0" y="2801"/>
                </a:lnTo>
                <a:lnTo>
                  <a:pt x="0" y="2801"/>
                </a:lnTo>
                <a:lnTo>
                  <a:pt x="0" y="2891"/>
                </a:lnTo>
                <a:lnTo>
                  <a:pt x="0" y="2891"/>
                </a:lnTo>
                <a:lnTo>
                  <a:pt x="0" y="2982"/>
                </a:lnTo>
                <a:lnTo>
                  <a:pt x="0" y="2982"/>
                </a:lnTo>
                <a:lnTo>
                  <a:pt x="0" y="3072"/>
                </a:lnTo>
                <a:lnTo>
                  <a:pt x="0" y="3072"/>
                </a:lnTo>
                <a:lnTo>
                  <a:pt x="0" y="3162"/>
                </a:lnTo>
                <a:lnTo>
                  <a:pt x="0" y="3162"/>
                </a:lnTo>
                <a:lnTo>
                  <a:pt x="0" y="3253"/>
                </a:lnTo>
                <a:lnTo>
                  <a:pt x="0" y="3253"/>
                </a:lnTo>
                <a:lnTo>
                  <a:pt x="0" y="3343"/>
                </a:lnTo>
                <a:lnTo>
                  <a:pt x="0" y="3343"/>
                </a:lnTo>
                <a:lnTo>
                  <a:pt x="0" y="3434"/>
                </a:lnTo>
                <a:lnTo>
                  <a:pt x="0" y="3434"/>
                </a:lnTo>
                <a:lnTo>
                  <a:pt x="0" y="3524"/>
                </a:lnTo>
                <a:lnTo>
                  <a:pt x="0" y="3524"/>
                </a:lnTo>
                <a:lnTo>
                  <a:pt x="0" y="3614"/>
                </a:lnTo>
                <a:lnTo>
                  <a:pt x="0" y="3614"/>
                </a:lnTo>
                <a:lnTo>
                  <a:pt x="0" y="3705"/>
                </a:lnTo>
                <a:lnTo>
                  <a:pt x="0" y="3705"/>
                </a:lnTo>
                <a:lnTo>
                  <a:pt x="0" y="3795"/>
                </a:lnTo>
                <a:lnTo>
                  <a:pt x="0" y="3795"/>
                </a:lnTo>
                <a:lnTo>
                  <a:pt x="0" y="3885"/>
                </a:lnTo>
                <a:lnTo>
                  <a:pt x="0" y="3885"/>
                </a:lnTo>
                <a:lnTo>
                  <a:pt x="0" y="3976"/>
                </a:lnTo>
                <a:lnTo>
                  <a:pt x="48" y="3976"/>
                </a:lnTo>
                <a:lnTo>
                  <a:pt x="48" y="4066"/>
                </a:lnTo>
                <a:lnTo>
                  <a:pt x="143" y="4066"/>
                </a:lnTo>
                <a:lnTo>
                  <a:pt x="143" y="4157"/>
                </a:lnTo>
                <a:lnTo>
                  <a:pt x="233" y="4157"/>
                </a:lnTo>
                <a:lnTo>
                  <a:pt x="233" y="4247"/>
                </a:lnTo>
                <a:lnTo>
                  <a:pt x="320" y="4247"/>
                </a:lnTo>
                <a:lnTo>
                  <a:pt x="320" y="4337"/>
                </a:lnTo>
                <a:lnTo>
                  <a:pt x="403" y="4337"/>
                </a:lnTo>
                <a:lnTo>
                  <a:pt x="403" y="4428"/>
                </a:lnTo>
                <a:lnTo>
                  <a:pt x="482" y="4428"/>
                </a:lnTo>
                <a:lnTo>
                  <a:pt x="482" y="4518"/>
                </a:lnTo>
                <a:lnTo>
                  <a:pt x="558" y="4518"/>
                </a:lnTo>
                <a:lnTo>
                  <a:pt x="558" y="4608"/>
                </a:lnTo>
                <a:lnTo>
                  <a:pt x="632" y="4608"/>
                </a:lnTo>
                <a:lnTo>
                  <a:pt x="632" y="4699"/>
                </a:lnTo>
                <a:lnTo>
                  <a:pt x="702" y="4699"/>
                </a:lnTo>
                <a:lnTo>
                  <a:pt x="702" y="4789"/>
                </a:lnTo>
                <a:lnTo>
                  <a:pt x="770" y="4789"/>
                </a:lnTo>
                <a:lnTo>
                  <a:pt x="770" y="4879"/>
                </a:lnTo>
                <a:lnTo>
                  <a:pt x="836" y="4879"/>
                </a:lnTo>
                <a:lnTo>
                  <a:pt x="836" y="4970"/>
                </a:lnTo>
                <a:lnTo>
                  <a:pt x="899" y="4970"/>
                </a:lnTo>
                <a:lnTo>
                  <a:pt x="899" y="5060"/>
                </a:lnTo>
                <a:lnTo>
                  <a:pt x="959" y="5060"/>
                </a:lnTo>
                <a:lnTo>
                  <a:pt x="959" y="5151"/>
                </a:lnTo>
                <a:lnTo>
                  <a:pt x="1018" y="5151"/>
                </a:lnTo>
                <a:lnTo>
                  <a:pt x="1018" y="5241"/>
                </a:lnTo>
                <a:lnTo>
                  <a:pt x="1074" y="5241"/>
                </a:lnTo>
                <a:lnTo>
                  <a:pt x="1074" y="5331"/>
                </a:lnTo>
                <a:lnTo>
                  <a:pt x="1129" y="5331"/>
                </a:lnTo>
                <a:lnTo>
                  <a:pt x="1129" y="5422"/>
                </a:lnTo>
                <a:lnTo>
                  <a:pt x="1182" y="5422"/>
                </a:lnTo>
                <a:lnTo>
                  <a:pt x="1182" y="5512"/>
                </a:lnTo>
                <a:lnTo>
                  <a:pt x="1233" y="5512"/>
                </a:lnTo>
                <a:lnTo>
                  <a:pt x="1233" y="5602"/>
                </a:lnTo>
                <a:lnTo>
                  <a:pt x="1283" y="5602"/>
                </a:lnTo>
                <a:lnTo>
                  <a:pt x="1283" y="5693"/>
                </a:lnTo>
                <a:lnTo>
                  <a:pt x="1330" y="5693"/>
                </a:lnTo>
                <a:lnTo>
                  <a:pt x="1330" y="5783"/>
                </a:lnTo>
                <a:lnTo>
                  <a:pt x="1377" y="5783"/>
                </a:lnTo>
                <a:lnTo>
                  <a:pt x="1377" y="5874"/>
                </a:lnTo>
                <a:lnTo>
                  <a:pt x="1422" y="5874"/>
                </a:lnTo>
                <a:lnTo>
                  <a:pt x="1422" y="5964"/>
                </a:lnTo>
                <a:lnTo>
                  <a:pt x="1465" y="5964"/>
                </a:lnTo>
                <a:lnTo>
                  <a:pt x="1465" y="6054"/>
                </a:lnTo>
                <a:lnTo>
                  <a:pt x="1508" y="6054"/>
                </a:lnTo>
                <a:lnTo>
                  <a:pt x="1508" y="6145"/>
                </a:lnTo>
                <a:lnTo>
                  <a:pt x="1549" y="6145"/>
                </a:lnTo>
                <a:lnTo>
                  <a:pt x="1549" y="6235"/>
                </a:lnTo>
                <a:lnTo>
                  <a:pt x="1589" y="6235"/>
                </a:lnTo>
                <a:lnTo>
                  <a:pt x="1589" y="6325"/>
                </a:lnTo>
                <a:lnTo>
                  <a:pt x="1627" y="6325"/>
                </a:lnTo>
                <a:lnTo>
                  <a:pt x="1627" y="6416"/>
                </a:lnTo>
                <a:lnTo>
                  <a:pt x="1665" y="6416"/>
                </a:lnTo>
                <a:lnTo>
                  <a:pt x="1665" y="6506"/>
                </a:lnTo>
                <a:lnTo>
                  <a:pt x="1702" y="6506"/>
                </a:lnTo>
                <a:lnTo>
                  <a:pt x="1702" y="6597"/>
                </a:lnTo>
                <a:lnTo>
                  <a:pt x="1737" y="6597"/>
                </a:lnTo>
                <a:lnTo>
                  <a:pt x="1737" y="6687"/>
                </a:lnTo>
                <a:lnTo>
                  <a:pt x="1772" y="6687"/>
                </a:lnTo>
                <a:lnTo>
                  <a:pt x="1772" y="6777"/>
                </a:lnTo>
                <a:lnTo>
                  <a:pt x="1805" y="6777"/>
                </a:lnTo>
                <a:lnTo>
                  <a:pt x="1805" y="6868"/>
                </a:lnTo>
                <a:lnTo>
                  <a:pt x="1838" y="6868"/>
                </a:lnTo>
                <a:lnTo>
                  <a:pt x="1838" y="6958"/>
                </a:lnTo>
                <a:lnTo>
                  <a:pt x="1870" y="6958"/>
                </a:lnTo>
                <a:lnTo>
                  <a:pt x="1870" y="7048"/>
                </a:lnTo>
                <a:lnTo>
                  <a:pt x="1901" y="7048"/>
                </a:lnTo>
                <a:lnTo>
                  <a:pt x="1901" y="7139"/>
                </a:lnTo>
                <a:lnTo>
                  <a:pt x="1932" y="7139"/>
                </a:lnTo>
                <a:lnTo>
                  <a:pt x="1932" y="7229"/>
                </a:lnTo>
                <a:lnTo>
                  <a:pt x="1961" y="7229"/>
                </a:lnTo>
                <a:lnTo>
                  <a:pt x="1961" y="7319"/>
                </a:lnTo>
                <a:lnTo>
                  <a:pt x="1990" y="7319"/>
                </a:lnTo>
                <a:lnTo>
                  <a:pt x="1990" y="7410"/>
                </a:lnTo>
                <a:lnTo>
                  <a:pt x="2018" y="7410"/>
                </a:lnTo>
                <a:lnTo>
                  <a:pt x="2018" y="7500"/>
                </a:lnTo>
                <a:lnTo>
                  <a:pt x="2046" y="7500"/>
                </a:lnTo>
                <a:lnTo>
                  <a:pt x="2046" y="7591"/>
                </a:lnTo>
                <a:lnTo>
                  <a:pt x="2073" y="7591"/>
                </a:lnTo>
                <a:lnTo>
                  <a:pt x="2073" y="7681"/>
                </a:lnTo>
                <a:lnTo>
                  <a:pt x="2099" y="7681"/>
                </a:lnTo>
                <a:lnTo>
                  <a:pt x="2099" y="7771"/>
                </a:lnTo>
                <a:lnTo>
                  <a:pt x="2124" y="7771"/>
                </a:lnTo>
                <a:lnTo>
                  <a:pt x="2124" y="7862"/>
                </a:lnTo>
                <a:lnTo>
                  <a:pt x="2150" y="7862"/>
                </a:lnTo>
                <a:lnTo>
                  <a:pt x="2150" y="7952"/>
                </a:lnTo>
                <a:lnTo>
                  <a:pt x="2174" y="7952"/>
                </a:lnTo>
                <a:lnTo>
                  <a:pt x="2174" y="8042"/>
                </a:lnTo>
                <a:lnTo>
                  <a:pt x="2198" y="8042"/>
                </a:lnTo>
                <a:lnTo>
                  <a:pt x="2198" y="8133"/>
                </a:lnTo>
                <a:lnTo>
                  <a:pt x="2221" y="8133"/>
                </a:lnTo>
                <a:lnTo>
                  <a:pt x="2221" y="8223"/>
                </a:lnTo>
                <a:lnTo>
                  <a:pt x="2244" y="8223"/>
                </a:lnTo>
                <a:lnTo>
                  <a:pt x="2244" y="8314"/>
                </a:lnTo>
                <a:lnTo>
                  <a:pt x="2266" y="8314"/>
                </a:lnTo>
                <a:lnTo>
                  <a:pt x="2266" y="8404"/>
                </a:lnTo>
                <a:lnTo>
                  <a:pt x="2288" y="8404"/>
                </a:lnTo>
                <a:lnTo>
                  <a:pt x="2288" y="8494"/>
                </a:lnTo>
                <a:lnTo>
                  <a:pt x="2310" y="8494"/>
                </a:lnTo>
                <a:lnTo>
                  <a:pt x="2310" y="8585"/>
                </a:lnTo>
                <a:lnTo>
                  <a:pt x="2331" y="8585"/>
                </a:lnTo>
                <a:lnTo>
                  <a:pt x="2331" y="8675"/>
                </a:lnTo>
                <a:lnTo>
                  <a:pt x="2351" y="8675"/>
                </a:lnTo>
                <a:lnTo>
                  <a:pt x="2351" y="8765"/>
                </a:lnTo>
                <a:lnTo>
                  <a:pt x="2371" y="8765"/>
                </a:lnTo>
                <a:lnTo>
                  <a:pt x="2371" y="8856"/>
                </a:lnTo>
                <a:lnTo>
                  <a:pt x="2391" y="8856"/>
                </a:lnTo>
                <a:lnTo>
                  <a:pt x="2391" y="8946"/>
                </a:lnTo>
                <a:lnTo>
                  <a:pt x="2410" y="8946"/>
                </a:lnTo>
                <a:lnTo>
                  <a:pt x="2410" y="9037"/>
                </a:lnTo>
                <a:lnTo>
                  <a:pt x="4300" y="9037"/>
                </a:lnTo>
                <a:lnTo>
                  <a:pt x="4300" y="8946"/>
                </a:lnTo>
                <a:lnTo>
                  <a:pt x="4300" y="8946"/>
                </a:lnTo>
                <a:lnTo>
                  <a:pt x="4300" y="8856"/>
                </a:lnTo>
                <a:lnTo>
                  <a:pt x="4300" y="8856"/>
                </a:lnTo>
                <a:lnTo>
                  <a:pt x="4300" y="8765"/>
                </a:lnTo>
                <a:lnTo>
                  <a:pt x="4300" y="8765"/>
                </a:lnTo>
                <a:lnTo>
                  <a:pt x="4300" y="8675"/>
                </a:lnTo>
                <a:lnTo>
                  <a:pt x="4300" y="8675"/>
                </a:lnTo>
                <a:lnTo>
                  <a:pt x="4300" y="8585"/>
                </a:lnTo>
                <a:lnTo>
                  <a:pt x="4300" y="8585"/>
                </a:lnTo>
                <a:lnTo>
                  <a:pt x="4300" y="8494"/>
                </a:lnTo>
                <a:lnTo>
                  <a:pt x="4300" y="8494"/>
                </a:lnTo>
                <a:lnTo>
                  <a:pt x="4300" y="8404"/>
                </a:lnTo>
                <a:lnTo>
                  <a:pt x="4300" y="8404"/>
                </a:lnTo>
                <a:lnTo>
                  <a:pt x="4300" y="8314"/>
                </a:lnTo>
                <a:lnTo>
                  <a:pt x="4300" y="8314"/>
                </a:lnTo>
                <a:lnTo>
                  <a:pt x="4300" y="8223"/>
                </a:lnTo>
                <a:lnTo>
                  <a:pt x="4300" y="8223"/>
                </a:lnTo>
                <a:lnTo>
                  <a:pt x="4300" y="8133"/>
                </a:lnTo>
                <a:lnTo>
                  <a:pt x="4300" y="8133"/>
                </a:lnTo>
                <a:lnTo>
                  <a:pt x="4300" y="8042"/>
                </a:lnTo>
                <a:lnTo>
                  <a:pt x="4300" y="8042"/>
                </a:lnTo>
                <a:lnTo>
                  <a:pt x="4300" y="7952"/>
                </a:lnTo>
                <a:lnTo>
                  <a:pt x="4300" y="7952"/>
                </a:lnTo>
                <a:lnTo>
                  <a:pt x="4300" y="7862"/>
                </a:lnTo>
                <a:lnTo>
                  <a:pt x="4300" y="7862"/>
                </a:lnTo>
                <a:lnTo>
                  <a:pt x="4300" y="7771"/>
                </a:lnTo>
                <a:lnTo>
                  <a:pt x="4300" y="7771"/>
                </a:lnTo>
                <a:lnTo>
                  <a:pt x="4300" y="7681"/>
                </a:lnTo>
                <a:lnTo>
                  <a:pt x="4300" y="7681"/>
                </a:lnTo>
                <a:lnTo>
                  <a:pt x="4300" y="7591"/>
                </a:lnTo>
                <a:lnTo>
                  <a:pt x="4300" y="7591"/>
                </a:lnTo>
                <a:lnTo>
                  <a:pt x="4300" y="7500"/>
                </a:lnTo>
                <a:lnTo>
                  <a:pt x="4300" y="7500"/>
                </a:lnTo>
                <a:lnTo>
                  <a:pt x="4300" y="7410"/>
                </a:lnTo>
                <a:lnTo>
                  <a:pt x="4300" y="7410"/>
                </a:lnTo>
                <a:lnTo>
                  <a:pt x="4300" y="7319"/>
                </a:lnTo>
                <a:lnTo>
                  <a:pt x="4300" y="7319"/>
                </a:lnTo>
                <a:lnTo>
                  <a:pt x="4300" y="7229"/>
                </a:lnTo>
                <a:lnTo>
                  <a:pt x="4300" y="7229"/>
                </a:lnTo>
                <a:lnTo>
                  <a:pt x="4300" y="7139"/>
                </a:lnTo>
                <a:lnTo>
                  <a:pt x="4300" y="7139"/>
                </a:lnTo>
                <a:lnTo>
                  <a:pt x="4300" y="7048"/>
                </a:lnTo>
                <a:lnTo>
                  <a:pt x="4300" y="7048"/>
                </a:lnTo>
                <a:lnTo>
                  <a:pt x="4300" y="6958"/>
                </a:lnTo>
                <a:lnTo>
                  <a:pt x="4300" y="6958"/>
                </a:lnTo>
                <a:lnTo>
                  <a:pt x="4300" y="6868"/>
                </a:lnTo>
                <a:lnTo>
                  <a:pt x="4300" y="6868"/>
                </a:lnTo>
                <a:lnTo>
                  <a:pt x="4300" y="6777"/>
                </a:lnTo>
                <a:lnTo>
                  <a:pt x="4300" y="6777"/>
                </a:lnTo>
                <a:lnTo>
                  <a:pt x="4300" y="6687"/>
                </a:lnTo>
                <a:lnTo>
                  <a:pt x="4300" y="6687"/>
                </a:lnTo>
                <a:lnTo>
                  <a:pt x="4300" y="6597"/>
                </a:lnTo>
                <a:lnTo>
                  <a:pt x="4300" y="6597"/>
                </a:lnTo>
                <a:lnTo>
                  <a:pt x="4300" y="6506"/>
                </a:lnTo>
                <a:lnTo>
                  <a:pt x="4300" y="6506"/>
                </a:lnTo>
                <a:lnTo>
                  <a:pt x="4300" y="6416"/>
                </a:lnTo>
                <a:lnTo>
                  <a:pt x="4300" y="6416"/>
                </a:lnTo>
                <a:lnTo>
                  <a:pt x="4300" y="6325"/>
                </a:lnTo>
                <a:lnTo>
                  <a:pt x="4300" y="6325"/>
                </a:lnTo>
                <a:lnTo>
                  <a:pt x="4300" y="6235"/>
                </a:lnTo>
                <a:lnTo>
                  <a:pt x="4300" y="6235"/>
                </a:lnTo>
                <a:lnTo>
                  <a:pt x="4300" y="6145"/>
                </a:lnTo>
                <a:lnTo>
                  <a:pt x="4300" y="6145"/>
                </a:lnTo>
                <a:lnTo>
                  <a:pt x="4300" y="6054"/>
                </a:lnTo>
                <a:lnTo>
                  <a:pt x="4300" y="6054"/>
                </a:lnTo>
                <a:lnTo>
                  <a:pt x="4300" y="5964"/>
                </a:lnTo>
                <a:lnTo>
                  <a:pt x="4300" y="5964"/>
                </a:lnTo>
                <a:lnTo>
                  <a:pt x="4300" y="5874"/>
                </a:lnTo>
                <a:lnTo>
                  <a:pt x="4300" y="5874"/>
                </a:lnTo>
                <a:lnTo>
                  <a:pt x="4300" y="5783"/>
                </a:lnTo>
                <a:lnTo>
                  <a:pt x="4300" y="5783"/>
                </a:lnTo>
                <a:lnTo>
                  <a:pt x="4300" y="5693"/>
                </a:lnTo>
                <a:lnTo>
                  <a:pt x="4300" y="5693"/>
                </a:lnTo>
                <a:lnTo>
                  <a:pt x="4300" y="5602"/>
                </a:lnTo>
                <a:lnTo>
                  <a:pt x="4300" y="5602"/>
                </a:lnTo>
                <a:lnTo>
                  <a:pt x="4300" y="5512"/>
                </a:lnTo>
                <a:lnTo>
                  <a:pt x="4300" y="5512"/>
                </a:lnTo>
                <a:lnTo>
                  <a:pt x="4300" y="5422"/>
                </a:lnTo>
                <a:lnTo>
                  <a:pt x="4300" y="5422"/>
                </a:lnTo>
                <a:lnTo>
                  <a:pt x="4300" y="5331"/>
                </a:lnTo>
                <a:lnTo>
                  <a:pt x="4300" y="5331"/>
                </a:lnTo>
                <a:lnTo>
                  <a:pt x="4300" y="5241"/>
                </a:lnTo>
                <a:lnTo>
                  <a:pt x="4300" y="5241"/>
                </a:lnTo>
                <a:lnTo>
                  <a:pt x="4300" y="5151"/>
                </a:lnTo>
                <a:lnTo>
                  <a:pt x="4300" y="5151"/>
                </a:lnTo>
                <a:lnTo>
                  <a:pt x="4300" y="5060"/>
                </a:lnTo>
                <a:lnTo>
                  <a:pt x="4300" y="5060"/>
                </a:lnTo>
                <a:lnTo>
                  <a:pt x="4300" y="4970"/>
                </a:lnTo>
                <a:lnTo>
                  <a:pt x="4300" y="4970"/>
                </a:lnTo>
                <a:lnTo>
                  <a:pt x="4300" y="4879"/>
                </a:lnTo>
                <a:lnTo>
                  <a:pt x="4300" y="4879"/>
                </a:lnTo>
                <a:lnTo>
                  <a:pt x="4300" y="4789"/>
                </a:lnTo>
                <a:lnTo>
                  <a:pt x="4300" y="4789"/>
                </a:lnTo>
                <a:lnTo>
                  <a:pt x="4300" y="4699"/>
                </a:lnTo>
                <a:lnTo>
                  <a:pt x="4300" y="4699"/>
                </a:lnTo>
                <a:lnTo>
                  <a:pt x="4300" y="4608"/>
                </a:lnTo>
                <a:lnTo>
                  <a:pt x="4300" y="4608"/>
                </a:lnTo>
                <a:lnTo>
                  <a:pt x="4300" y="4518"/>
                </a:lnTo>
                <a:lnTo>
                  <a:pt x="4300" y="4518"/>
                </a:lnTo>
                <a:lnTo>
                  <a:pt x="4300" y="4428"/>
                </a:lnTo>
                <a:lnTo>
                  <a:pt x="4300" y="4428"/>
                </a:lnTo>
                <a:lnTo>
                  <a:pt x="4300" y="4337"/>
                </a:lnTo>
                <a:lnTo>
                  <a:pt x="4300" y="4337"/>
                </a:lnTo>
                <a:lnTo>
                  <a:pt x="4300" y="4247"/>
                </a:lnTo>
                <a:lnTo>
                  <a:pt x="4300" y="4247"/>
                </a:lnTo>
                <a:lnTo>
                  <a:pt x="4300" y="4157"/>
                </a:lnTo>
                <a:lnTo>
                  <a:pt x="4300" y="4157"/>
                </a:lnTo>
                <a:lnTo>
                  <a:pt x="4300" y="4066"/>
                </a:lnTo>
                <a:lnTo>
                  <a:pt x="4300" y="4066"/>
                </a:lnTo>
                <a:lnTo>
                  <a:pt x="4300" y="3976"/>
                </a:lnTo>
                <a:lnTo>
                  <a:pt x="4300" y="3976"/>
                </a:lnTo>
                <a:lnTo>
                  <a:pt x="4300" y="3885"/>
                </a:lnTo>
                <a:lnTo>
                  <a:pt x="4262" y="3885"/>
                </a:lnTo>
                <a:lnTo>
                  <a:pt x="4262" y="3795"/>
                </a:lnTo>
                <a:lnTo>
                  <a:pt x="4188" y="3795"/>
                </a:lnTo>
                <a:lnTo>
                  <a:pt x="4188" y="3705"/>
                </a:lnTo>
                <a:lnTo>
                  <a:pt x="4117" y="3705"/>
                </a:lnTo>
                <a:lnTo>
                  <a:pt x="4117" y="3614"/>
                </a:lnTo>
                <a:lnTo>
                  <a:pt x="4049" y="3614"/>
                </a:lnTo>
                <a:lnTo>
                  <a:pt x="4049" y="3524"/>
                </a:lnTo>
                <a:lnTo>
                  <a:pt x="3982" y="3524"/>
                </a:lnTo>
                <a:lnTo>
                  <a:pt x="3982" y="3434"/>
                </a:lnTo>
                <a:lnTo>
                  <a:pt x="3918" y="3434"/>
                </a:lnTo>
                <a:lnTo>
                  <a:pt x="3918" y="3343"/>
                </a:lnTo>
                <a:lnTo>
                  <a:pt x="3856" y="3343"/>
                </a:lnTo>
                <a:lnTo>
                  <a:pt x="3856" y="3253"/>
                </a:lnTo>
                <a:lnTo>
                  <a:pt x="3796" y="3253"/>
                </a:lnTo>
                <a:lnTo>
                  <a:pt x="3796" y="3162"/>
                </a:lnTo>
                <a:lnTo>
                  <a:pt x="3737" y="3162"/>
                </a:lnTo>
                <a:lnTo>
                  <a:pt x="3737" y="3072"/>
                </a:lnTo>
                <a:lnTo>
                  <a:pt x="3681" y="3072"/>
                </a:lnTo>
                <a:lnTo>
                  <a:pt x="3681" y="2982"/>
                </a:lnTo>
                <a:lnTo>
                  <a:pt x="3626" y="2982"/>
                </a:lnTo>
                <a:lnTo>
                  <a:pt x="3626" y="2891"/>
                </a:lnTo>
                <a:lnTo>
                  <a:pt x="3572" y="2891"/>
                </a:lnTo>
                <a:lnTo>
                  <a:pt x="3572" y="2801"/>
                </a:lnTo>
                <a:lnTo>
                  <a:pt x="3521" y="2801"/>
                </a:lnTo>
                <a:lnTo>
                  <a:pt x="3521" y="2711"/>
                </a:lnTo>
                <a:lnTo>
                  <a:pt x="3470" y="2711"/>
                </a:lnTo>
                <a:lnTo>
                  <a:pt x="3470" y="2620"/>
                </a:lnTo>
                <a:lnTo>
                  <a:pt x="3421" y="2620"/>
                </a:lnTo>
                <a:lnTo>
                  <a:pt x="3421" y="2530"/>
                </a:lnTo>
                <a:lnTo>
                  <a:pt x="3374" y="2530"/>
                </a:lnTo>
                <a:lnTo>
                  <a:pt x="3374" y="2439"/>
                </a:lnTo>
                <a:lnTo>
                  <a:pt x="3328" y="2439"/>
                </a:lnTo>
                <a:lnTo>
                  <a:pt x="3328" y="2349"/>
                </a:lnTo>
                <a:lnTo>
                  <a:pt x="3283" y="2349"/>
                </a:lnTo>
                <a:lnTo>
                  <a:pt x="3283" y="2259"/>
                </a:lnTo>
                <a:lnTo>
                  <a:pt x="3239" y="2259"/>
                </a:lnTo>
                <a:lnTo>
                  <a:pt x="3239" y="2168"/>
                </a:lnTo>
                <a:lnTo>
                  <a:pt x="3196" y="2168"/>
                </a:lnTo>
                <a:lnTo>
                  <a:pt x="3196" y="2078"/>
                </a:lnTo>
                <a:lnTo>
                  <a:pt x="3155" y="2078"/>
                </a:lnTo>
                <a:lnTo>
                  <a:pt x="3155" y="1988"/>
                </a:lnTo>
                <a:lnTo>
                  <a:pt x="3114" y="1988"/>
                </a:lnTo>
                <a:lnTo>
                  <a:pt x="3114" y="1897"/>
                </a:lnTo>
                <a:lnTo>
                  <a:pt x="3075" y="1897"/>
                </a:lnTo>
                <a:lnTo>
                  <a:pt x="3075" y="1807"/>
                </a:lnTo>
                <a:lnTo>
                  <a:pt x="3036" y="1807"/>
                </a:lnTo>
                <a:lnTo>
                  <a:pt x="3036" y="1717"/>
                </a:lnTo>
                <a:lnTo>
                  <a:pt x="2999" y="1717"/>
                </a:lnTo>
                <a:lnTo>
                  <a:pt x="2999" y="1626"/>
                </a:lnTo>
                <a:lnTo>
                  <a:pt x="2962" y="1626"/>
                </a:lnTo>
                <a:lnTo>
                  <a:pt x="2962" y="1536"/>
                </a:lnTo>
                <a:lnTo>
                  <a:pt x="2927" y="1536"/>
                </a:lnTo>
                <a:lnTo>
                  <a:pt x="2927" y="1445"/>
                </a:lnTo>
                <a:lnTo>
                  <a:pt x="2892" y="1445"/>
                </a:lnTo>
                <a:lnTo>
                  <a:pt x="2892" y="1355"/>
                </a:lnTo>
                <a:lnTo>
                  <a:pt x="2858" y="1355"/>
                </a:lnTo>
                <a:lnTo>
                  <a:pt x="2858" y="1265"/>
                </a:lnTo>
                <a:lnTo>
                  <a:pt x="2825" y="1265"/>
                </a:lnTo>
                <a:lnTo>
                  <a:pt x="2825" y="1174"/>
                </a:lnTo>
                <a:lnTo>
                  <a:pt x="2792" y="1174"/>
                </a:lnTo>
                <a:lnTo>
                  <a:pt x="2792" y="1084"/>
                </a:lnTo>
                <a:lnTo>
                  <a:pt x="2760" y="1084"/>
                </a:lnTo>
                <a:lnTo>
                  <a:pt x="2760" y="994"/>
                </a:lnTo>
                <a:lnTo>
                  <a:pt x="2729" y="994"/>
                </a:lnTo>
                <a:lnTo>
                  <a:pt x="2729" y="903"/>
                </a:lnTo>
                <a:lnTo>
                  <a:pt x="2699" y="903"/>
                </a:lnTo>
                <a:lnTo>
                  <a:pt x="2699" y="813"/>
                </a:lnTo>
                <a:lnTo>
                  <a:pt x="2669" y="813"/>
                </a:lnTo>
                <a:lnTo>
                  <a:pt x="2669" y="722"/>
                </a:lnTo>
                <a:lnTo>
                  <a:pt x="2640" y="722"/>
                </a:lnTo>
                <a:lnTo>
                  <a:pt x="2640" y="632"/>
                </a:lnTo>
                <a:lnTo>
                  <a:pt x="2612" y="632"/>
                </a:lnTo>
                <a:lnTo>
                  <a:pt x="2612" y="542"/>
                </a:lnTo>
                <a:lnTo>
                  <a:pt x="2584" y="542"/>
                </a:lnTo>
                <a:lnTo>
                  <a:pt x="2584" y="451"/>
                </a:lnTo>
                <a:lnTo>
                  <a:pt x="2557" y="451"/>
                </a:lnTo>
                <a:lnTo>
                  <a:pt x="2557" y="361"/>
                </a:lnTo>
                <a:lnTo>
                  <a:pt x="2530" y="361"/>
                </a:lnTo>
                <a:lnTo>
                  <a:pt x="2530" y="271"/>
                </a:lnTo>
                <a:lnTo>
                  <a:pt x="2504" y="271"/>
                </a:lnTo>
                <a:lnTo>
                  <a:pt x="2504" y="180"/>
                </a:lnTo>
                <a:lnTo>
                  <a:pt x="2479" y="180"/>
                </a:lnTo>
                <a:lnTo>
                  <a:pt x="2479" y="90"/>
                </a:lnTo>
                <a:lnTo>
                  <a:pt x="2454" y="90"/>
                </a:lnTo>
                <a:lnTo>
                  <a:pt x="2454" y="0"/>
                </a:lnTo>
                <a:lnTo>
                  <a:pt x="0" y="0"/>
                </a:lnTo>
              </a:path>
            </a:pathLst>
          </a:custGeom>
          <a:noFill/>
          <a:ln w="76200">
            <a:solidFill>
              <a:schemeClr val="tx1"/>
            </a:solidFill>
            <a:prstDash val="solid"/>
            <a:round/>
            <a:headEnd/>
            <a:tailEnd/>
          </a:ln>
        </p:spPr>
        <p:txBody>
          <a:bodyPr/>
          <a:lstStyle/>
          <a:p>
            <a:pPr eaLnBrk="1" hangingPunct="1">
              <a:defRPr/>
            </a:pPr>
            <a:endParaRPr lang="en-US" sz="3200">
              <a:latin typeface="+mj-lt"/>
            </a:endParaRPr>
          </a:p>
        </p:txBody>
      </p:sp>
      <p:sp>
        <p:nvSpPr>
          <p:cNvPr id="50255" name="Freeform 79"/>
          <p:cNvSpPr>
            <a:spLocks/>
          </p:cNvSpPr>
          <p:nvPr/>
        </p:nvSpPr>
        <p:spPr bwMode="auto">
          <a:xfrm flipV="1">
            <a:off x="5218113" y="2251075"/>
            <a:ext cx="3175" cy="3460750"/>
          </a:xfrm>
          <a:custGeom>
            <a:avLst/>
            <a:gdLst/>
            <a:ahLst/>
            <a:cxnLst>
              <a:cxn ang="0">
                <a:pos x="0" y="0"/>
              </a:cxn>
              <a:cxn ang="0">
                <a:pos x="0" y="0"/>
              </a:cxn>
              <a:cxn ang="0">
                <a:pos x="0" y="9037"/>
              </a:cxn>
              <a:cxn ang="0">
                <a:pos x="0" y="0"/>
              </a:cxn>
            </a:cxnLst>
            <a:rect l="0" t="0" r="r" b="b"/>
            <a:pathLst>
              <a:path h="9037">
                <a:moveTo>
                  <a:pt x="0" y="0"/>
                </a:moveTo>
                <a:lnTo>
                  <a:pt x="0" y="0"/>
                </a:lnTo>
                <a:lnTo>
                  <a:pt x="0" y="9037"/>
                </a:lnTo>
                <a:lnTo>
                  <a:pt x="0" y="0"/>
                </a:lnTo>
              </a:path>
            </a:pathLst>
          </a:custGeom>
          <a:noFill/>
          <a:ln w="76200">
            <a:solidFill>
              <a:srgbClr val="FF0000"/>
            </a:solidFill>
            <a:prstDash val="solid"/>
            <a:round/>
            <a:headEnd/>
            <a:tailEnd/>
          </a:ln>
        </p:spPr>
        <p:txBody>
          <a:bodyPr/>
          <a:lstStyle/>
          <a:p>
            <a:pPr eaLnBrk="1" hangingPunct="1">
              <a:defRPr/>
            </a:pPr>
            <a:endParaRPr lang="en-US" sz="3200">
              <a:latin typeface="+mj-lt"/>
            </a:endParaRPr>
          </a:p>
        </p:txBody>
      </p:sp>
      <p:sp>
        <p:nvSpPr>
          <p:cNvPr id="76" name="TextBox 75"/>
          <p:cNvSpPr txBox="1">
            <a:spLocks noChangeArrowheads="1"/>
          </p:cNvSpPr>
          <p:nvPr/>
        </p:nvSpPr>
        <p:spPr bwMode="auto">
          <a:xfrm>
            <a:off x="4572000" y="1676400"/>
            <a:ext cx="1203325"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en-US" sz="2800" b="1" i="1">
                <a:solidFill>
                  <a:srgbClr val="FF3300"/>
                </a:solidFill>
              </a:rPr>
              <a:t>SMAD</a:t>
            </a:r>
          </a:p>
        </p:txBody>
      </p:sp>
      <p:sp>
        <p:nvSpPr>
          <p:cNvPr id="57422" name="Text Box 78"/>
          <p:cNvSpPr txBox="1">
            <a:spLocks noChangeArrowheads="1"/>
          </p:cNvSpPr>
          <p:nvPr/>
        </p:nvSpPr>
        <p:spPr bwMode="auto">
          <a:xfrm rot="-5400000">
            <a:off x="-1587" y="3797300"/>
            <a:ext cx="1487487"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en-US" sz="2800"/>
              <a:t>(1</a:t>
            </a:r>
            <a:r>
              <a:rPr lang="en-US" altLang="en-US" sz="2800">
                <a:sym typeface="Symbol" panose="05050102010706020507" pitchFamily="18" charset="2"/>
              </a:rPr>
              <a:t></a:t>
            </a:r>
            <a:r>
              <a:rPr lang="en-US" altLang="en-US" sz="2800"/>
              <a:t>CDF)</a:t>
            </a:r>
          </a:p>
        </p:txBody>
      </p:sp>
    </p:spTree>
    <p:extLst>
      <p:ext uri="{BB962C8B-B14F-4D97-AF65-F5344CB8AC3E}">
        <p14:creationId xmlns:p14="http://schemas.microsoft.com/office/powerpoint/2010/main" val="327510996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7422"/>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50255"/>
                                        </p:tgtEl>
                                        <p:attrNameLst>
                                          <p:attrName>style.visibility</p:attrName>
                                        </p:attrNameLst>
                                      </p:cBhvr>
                                      <p:to>
                                        <p:strVal val="visible"/>
                                      </p:to>
                                    </p:set>
                                  </p:childTnLst>
                                </p:cTn>
                              </p:par>
                            </p:childTnLst>
                          </p:cTn>
                        </p:par>
                        <p:par>
                          <p:cTn id="11" fill="hold" nodeType="afterGroup">
                            <p:stCondLst>
                              <p:cond delay="0"/>
                            </p:stCondLst>
                            <p:childTnLst>
                              <p:par>
                                <p:cTn id="12" presetID="1" presetClass="entr" presetSubtype="0" fill="hold" grpId="0" nodeType="afterEffect">
                                  <p:stCondLst>
                                    <p:cond delay="0"/>
                                  </p:stCondLst>
                                  <p:childTnLst>
                                    <p:set>
                                      <p:cBhvr>
                                        <p:cTn id="13" dur="1" fill="hold">
                                          <p:stCondLst>
                                            <p:cond delay="0"/>
                                          </p:stCondLst>
                                        </p:cTn>
                                        <p:tgtEl>
                                          <p:spTgt spid="7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6" grpId="0"/>
      <p:bldP spid="57422" grpId="0"/>
    </p:bldLst>
  </p:timing>
</p:sld>
</file>

<file path=ppt/slides/slide4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778" name="Rectangle 2"/>
          <p:cNvSpPr>
            <a:spLocks noGrp="1" noChangeArrowheads="1"/>
          </p:cNvSpPr>
          <p:nvPr>
            <p:ph type="title"/>
          </p:nvPr>
        </p:nvSpPr>
        <p:spPr>
          <a:xfrm>
            <a:off x="152400" y="381000"/>
            <a:ext cx="8839200" cy="990600"/>
          </a:xfrm>
        </p:spPr>
        <p:txBody>
          <a:bodyPr/>
          <a:lstStyle/>
          <a:p>
            <a:r>
              <a:rPr lang="en-US" altLang="en-US"/>
              <a:t>Aerodynamic drag torque moment, </a:t>
            </a:r>
            <a:r>
              <a:rPr lang="en-US" altLang="en-US" i="1"/>
              <a:t>L</a:t>
            </a:r>
            <a:r>
              <a:rPr lang="en-US" altLang="en-US" baseline="-25000"/>
              <a:t>a</a:t>
            </a:r>
            <a:endParaRPr lang="en-US" altLang="en-US"/>
          </a:p>
        </p:txBody>
      </p:sp>
      <p:sp>
        <p:nvSpPr>
          <p:cNvPr id="75779" name="Rectangle 5"/>
          <p:cNvSpPr>
            <a:spLocks noChangeArrowheads="1"/>
          </p:cNvSpPr>
          <p:nvPr/>
        </p:nvSpPr>
        <p:spPr bwMode="auto">
          <a:xfrm>
            <a:off x="4557713" y="6172200"/>
            <a:ext cx="1157287"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en-US" sz="2800" i="1"/>
              <a:t>L</a:t>
            </a:r>
            <a:r>
              <a:rPr lang="en-US" altLang="en-US" sz="2800" baseline="-25000"/>
              <a:t>a</a:t>
            </a:r>
            <a:r>
              <a:rPr lang="en-US" altLang="en-US" sz="2800"/>
              <a:t> (m)</a:t>
            </a:r>
          </a:p>
        </p:txBody>
      </p:sp>
      <p:sp>
        <p:nvSpPr>
          <p:cNvPr id="51207" name="Line 7"/>
          <p:cNvSpPr>
            <a:spLocks noChangeShapeType="1"/>
          </p:cNvSpPr>
          <p:nvPr/>
        </p:nvSpPr>
        <p:spPr bwMode="auto">
          <a:xfrm>
            <a:off x="2146300" y="5761038"/>
            <a:ext cx="5765800" cy="1587"/>
          </a:xfrm>
          <a:prstGeom prst="line">
            <a:avLst/>
          </a:prstGeom>
          <a:noFill/>
          <a:ln w="0">
            <a:solidFill>
              <a:schemeClr val="tx1"/>
            </a:solidFill>
            <a:prstDash val="solid"/>
            <a:round/>
            <a:headEnd/>
            <a:tailEnd/>
          </a:ln>
        </p:spPr>
        <p:txBody>
          <a:bodyPr/>
          <a:lstStyle/>
          <a:p>
            <a:pPr eaLnBrk="1" hangingPunct="1">
              <a:defRPr/>
            </a:pPr>
            <a:endParaRPr lang="en-US" sz="3200">
              <a:latin typeface="+mn-lt"/>
            </a:endParaRPr>
          </a:p>
        </p:txBody>
      </p:sp>
      <p:sp>
        <p:nvSpPr>
          <p:cNvPr id="51208" name="Line 8"/>
          <p:cNvSpPr>
            <a:spLocks noChangeShapeType="1"/>
          </p:cNvSpPr>
          <p:nvPr/>
        </p:nvSpPr>
        <p:spPr bwMode="auto">
          <a:xfrm>
            <a:off x="2146300" y="5761038"/>
            <a:ext cx="3175" cy="38100"/>
          </a:xfrm>
          <a:prstGeom prst="line">
            <a:avLst/>
          </a:prstGeom>
          <a:noFill/>
          <a:ln w="0">
            <a:solidFill>
              <a:schemeClr val="tx1"/>
            </a:solidFill>
            <a:prstDash val="solid"/>
            <a:round/>
            <a:headEnd/>
            <a:tailEnd/>
          </a:ln>
        </p:spPr>
        <p:txBody>
          <a:bodyPr/>
          <a:lstStyle/>
          <a:p>
            <a:pPr eaLnBrk="1" hangingPunct="1">
              <a:defRPr/>
            </a:pPr>
            <a:endParaRPr lang="en-US" sz="3200">
              <a:latin typeface="+mn-lt"/>
            </a:endParaRPr>
          </a:p>
        </p:txBody>
      </p:sp>
      <p:sp>
        <p:nvSpPr>
          <p:cNvPr id="51209" name="Line 9"/>
          <p:cNvSpPr>
            <a:spLocks noChangeShapeType="1"/>
          </p:cNvSpPr>
          <p:nvPr/>
        </p:nvSpPr>
        <p:spPr bwMode="auto">
          <a:xfrm>
            <a:off x="2146300" y="5761038"/>
            <a:ext cx="3175" cy="63500"/>
          </a:xfrm>
          <a:prstGeom prst="line">
            <a:avLst/>
          </a:prstGeom>
          <a:noFill/>
          <a:ln w="0">
            <a:solidFill>
              <a:schemeClr val="tx1"/>
            </a:solidFill>
            <a:prstDash val="solid"/>
            <a:round/>
            <a:headEnd/>
            <a:tailEnd/>
          </a:ln>
        </p:spPr>
        <p:txBody>
          <a:bodyPr/>
          <a:lstStyle/>
          <a:p>
            <a:pPr eaLnBrk="1" hangingPunct="1">
              <a:defRPr/>
            </a:pPr>
            <a:endParaRPr lang="en-US" sz="3200">
              <a:latin typeface="+mn-lt"/>
            </a:endParaRPr>
          </a:p>
        </p:txBody>
      </p:sp>
      <p:sp>
        <p:nvSpPr>
          <p:cNvPr id="51210" name="Rectangle 10"/>
          <p:cNvSpPr>
            <a:spLocks noChangeArrowheads="1"/>
          </p:cNvSpPr>
          <p:nvPr/>
        </p:nvSpPr>
        <p:spPr bwMode="auto">
          <a:xfrm>
            <a:off x="2039938" y="5824538"/>
            <a:ext cx="341312" cy="492125"/>
          </a:xfrm>
          <a:prstGeom prst="rect">
            <a:avLst/>
          </a:prstGeom>
          <a:noFill/>
          <a:ln w="9525">
            <a:noFill/>
            <a:miter lim="800000"/>
            <a:headEnd/>
            <a:tailEnd/>
          </a:ln>
        </p:spPr>
        <p:txBody>
          <a:bodyPr wrap="none" lIns="0" tIns="0" rIns="0" bIns="0">
            <a:spAutoFit/>
          </a:bodyPr>
          <a:lstStyle/>
          <a:p>
            <a:pPr eaLnBrk="1" hangingPunct="1">
              <a:defRPr/>
            </a:pPr>
            <a:r>
              <a:rPr lang="en-US" sz="3200">
                <a:latin typeface="+mn-lt"/>
              </a:rPr>
              <a:t>-1</a:t>
            </a:r>
          </a:p>
        </p:txBody>
      </p:sp>
      <p:sp>
        <p:nvSpPr>
          <p:cNvPr id="51211" name="Line 11"/>
          <p:cNvSpPr>
            <a:spLocks noChangeShapeType="1"/>
          </p:cNvSpPr>
          <p:nvPr/>
        </p:nvSpPr>
        <p:spPr bwMode="auto">
          <a:xfrm>
            <a:off x="2260600" y="5761038"/>
            <a:ext cx="3175" cy="38100"/>
          </a:xfrm>
          <a:prstGeom prst="line">
            <a:avLst/>
          </a:prstGeom>
          <a:noFill/>
          <a:ln w="0">
            <a:solidFill>
              <a:schemeClr val="tx1"/>
            </a:solidFill>
            <a:prstDash val="solid"/>
            <a:round/>
            <a:headEnd/>
            <a:tailEnd/>
          </a:ln>
        </p:spPr>
        <p:txBody>
          <a:bodyPr/>
          <a:lstStyle/>
          <a:p>
            <a:pPr eaLnBrk="1" hangingPunct="1">
              <a:defRPr/>
            </a:pPr>
            <a:endParaRPr lang="en-US" sz="3200">
              <a:latin typeface="+mn-lt"/>
            </a:endParaRPr>
          </a:p>
        </p:txBody>
      </p:sp>
      <p:sp>
        <p:nvSpPr>
          <p:cNvPr id="51212" name="Line 12"/>
          <p:cNvSpPr>
            <a:spLocks noChangeShapeType="1"/>
          </p:cNvSpPr>
          <p:nvPr/>
        </p:nvSpPr>
        <p:spPr bwMode="auto">
          <a:xfrm>
            <a:off x="2374900" y="5761038"/>
            <a:ext cx="3175" cy="38100"/>
          </a:xfrm>
          <a:prstGeom prst="line">
            <a:avLst/>
          </a:prstGeom>
          <a:noFill/>
          <a:ln w="0">
            <a:solidFill>
              <a:schemeClr val="tx1"/>
            </a:solidFill>
            <a:prstDash val="solid"/>
            <a:round/>
            <a:headEnd/>
            <a:tailEnd/>
          </a:ln>
        </p:spPr>
        <p:txBody>
          <a:bodyPr/>
          <a:lstStyle/>
          <a:p>
            <a:pPr eaLnBrk="1" hangingPunct="1">
              <a:defRPr/>
            </a:pPr>
            <a:endParaRPr lang="en-US" sz="3200">
              <a:latin typeface="+mn-lt"/>
            </a:endParaRPr>
          </a:p>
        </p:txBody>
      </p:sp>
      <p:sp>
        <p:nvSpPr>
          <p:cNvPr id="51213" name="Line 13"/>
          <p:cNvSpPr>
            <a:spLocks noChangeShapeType="1"/>
          </p:cNvSpPr>
          <p:nvPr/>
        </p:nvSpPr>
        <p:spPr bwMode="auto">
          <a:xfrm>
            <a:off x="2492375" y="5761038"/>
            <a:ext cx="1588" cy="38100"/>
          </a:xfrm>
          <a:prstGeom prst="line">
            <a:avLst/>
          </a:prstGeom>
          <a:noFill/>
          <a:ln w="0">
            <a:solidFill>
              <a:schemeClr val="tx1"/>
            </a:solidFill>
            <a:prstDash val="solid"/>
            <a:round/>
            <a:headEnd/>
            <a:tailEnd/>
          </a:ln>
        </p:spPr>
        <p:txBody>
          <a:bodyPr/>
          <a:lstStyle/>
          <a:p>
            <a:pPr eaLnBrk="1" hangingPunct="1">
              <a:defRPr/>
            </a:pPr>
            <a:endParaRPr lang="en-US" sz="3200">
              <a:latin typeface="+mn-lt"/>
            </a:endParaRPr>
          </a:p>
        </p:txBody>
      </p:sp>
      <p:sp>
        <p:nvSpPr>
          <p:cNvPr id="51214" name="Line 14"/>
          <p:cNvSpPr>
            <a:spLocks noChangeShapeType="1"/>
          </p:cNvSpPr>
          <p:nvPr/>
        </p:nvSpPr>
        <p:spPr bwMode="auto">
          <a:xfrm>
            <a:off x="2606675" y="5761038"/>
            <a:ext cx="1588" cy="38100"/>
          </a:xfrm>
          <a:prstGeom prst="line">
            <a:avLst/>
          </a:prstGeom>
          <a:noFill/>
          <a:ln w="0">
            <a:solidFill>
              <a:schemeClr val="tx1"/>
            </a:solidFill>
            <a:prstDash val="solid"/>
            <a:round/>
            <a:headEnd/>
            <a:tailEnd/>
          </a:ln>
        </p:spPr>
        <p:txBody>
          <a:bodyPr/>
          <a:lstStyle/>
          <a:p>
            <a:pPr eaLnBrk="1" hangingPunct="1">
              <a:defRPr/>
            </a:pPr>
            <a:endParaRPr lang="en-US" sz="3200">
              <a:latin typeface="+mn-lt"/>
            </a:endParaRPr>
          </a:p>
        </p:txBody>
      </p:sp>
      <p:sp>
        <p:nvSpPr>
          <p:cNvPr id="51215" name="Line 15"/>
          <p:cNvSpPr>
            <a:spLocks noChangeShapeType="1"/>
          </p:cNvSpPr>
          <p:nvPr/>
        </p:nvSpPr>
        <p:spPr bwMode="auto">
          <a:xfrm>
            <a:off x="2722563" y="5761038"/>
            <a:ext cx="1587" cy="38100"/>
          </a:xfrm>
          <a:prstGeom prst="line">
            <a:avLst/>
          </a:prstGeom>
          <a:noFill/>
          <a:ln w="0">
            <a:solidFill>
              <a:schemeClr val="tx1"/>
            </a:solidFill>
            <a:prstDash val="solid"/>
            <a:round/>
            <a:headEnd/>
            <a:tailEnd/>
          </a:ln>
        </p:spPr>
        <p:txBody>
          <a:bodyPr/>
          <a:lstStyle/>
          <a:p>
            <a:pPr eaLnBrk="1" hangingPunct="1">
              <a:defRPr/>
            </a:pPr>
            <a:endParaRPr lang="en-US" sz="3200">
              <a:latin typeface="+mn-lt"/>
            </a:endParaRPr>
          </a:p>
        </p:txBody>
      </p:sp>
      <p:sp>
        <p:nvSpPr>
          <p:cNvPr id="51216" name="Line 16"/>
          <p:cNvSpPr>
            <a:spLocks noChangeShapeType="1"/>
          </p:cNvSpPr>
          <p:nvPr/>
        </p:nvSpPr>
        <p:spPr bwMode="auto">
          <a:xfrm>
            <a:off x="2836863" y="5761038"/>
            <a:ext cx="1587" cy="38100"/>
          </a:xfrm>
          <a:prstGeom prst="line">
            <a:avLst/>
          </a:prstGeom>
          <a:noFill/>
          <a:ln w="0">
            <a:solidFill>
              <a:schemeClr val="tx1"/>
            </a:solidFill>
            <a:prstDash val="solid"/>
            <a:round/>
            <a:headEnd/>
            <a:tailEnd/>
          </a:ln>
        </p:spPr>
        <p:txBody>
          <a:bodyPr/>
          <a:lstStyle/>
          <a:p>
            <a:pPr eaLnBrk="1" hangingPunct="1">
              <a:defRPr/>
            </a:pPr>
            <a:endParaRPr lang="en-US" sz="3200">
              <a:latin typeface="+mn-lt"/>
            </a:endParaRPr>
          </a:p>
        </p:txBody>
      </p:sp>
      <p:sp>
        <p:nvSpPr>
          <p:cNvPr id="51217" name="Line 17"/>
          <p:cNvSpPr>
            <a:spLocks noChangeShapeType="1"/>
          </p:cNvSpPr>
          <p:nvPr/>
        </p:nvSpPr>
        <p:spPr bwMode="auto">
          <a:xfrm>
            <a:off x="2952750" y="5761038"/>
            <a:ext cx="3175" cy="38100"/>
          </a:xfrm>
          <a:prstGeom prst="line">
            <a:avLst/>
          </a:prstGeom>
          <a:noFill/>
          <a:ln w="0">
            <a:solidFill>
              <a:schemeClr val="tx1"/>
            </a:solidFill>
            <a:prstDash val="solid"/>
            <a:round/>
            <a:headEnd/>
            <a:tailEnd/>
          </a:ln>
        </p:spPr>
        <p:txBody>
          <a:bodyPr/>
          <a:lstStyle/>
          <a:p>
            <a:pPr eaLnBrk="1" hangingPunct="1">
              <a:defRPr/>
            </a:pPr>
            <a:endParaRPr lang="en-US" sz="3200">
              <a:latin typeface="+mn-lt"/>
            </a:endParaRPr>
          </a:p>
        </p:txBody>
      </p:sp>
      <p:sp>
        <p:nvSpPr>
          <p:cNvPr id="51218" name="Line 18"/>
          <p:cNvSpPr>
            <a:spLocks noChangeShapeType="1"/>
          </p:cNvSpPr>
          <p:nvPr/>
        </p:nvSpPr>
        <p:spPr bwMode="auto">
          <a:xfrm>
            <a:off x="3067050" y="5761038"/>
            <a:ext cx="3175" cy="38100"/>
          </a:xfrm>
          <a:prstGeom prst="line">
            <a:avLst/>
          </a:prstGeom>
          <a:noFill/>
          <a:ln w="0">
            <a:solidFill>
              <a:schemeClr val="tx1"/>
            </a:solidFill>
            <a:prstDash val="solid"/>
            <a:round/>
            <a:headEnd/>
            <a:tailEnd/>
          </a:ln>
        </p:spPr>
        <p:txBody>
          <a:bodyPr/>
          <a:lstStyle/>
          <a:p>
            <a:pPr eaLnBrk="1" hangingPunct="1">
              <a:defRPr/>
            </a:pPr>
            <a:endParaRPr lang="en-US" sz="3200">
              <a:latin typeface="+mn-lt"/>
            </a:endParaRPr>
          </a:p>
        </p:txBody>
      </p:sp>
      <p:sp>
        <p:nvSpPr>
          <p:cNvPr id="51219" name="Line 19"/>
          <p:cNvSpPr>
            <a:spLocks noChangeShapeType="1"/>
          </p:cNvSpPr>
          <p:nvPr/>
        </p:nvSpPr>
        <p:spPr bwMode="auto">
          <a:xfrm>
            <a:off x="3184525" y="5761038"/>
            <a:ext cx="1588" cy="38100"/>
          </a:xfrm>
          <a:prstGeom prst="line">
            <a:avLst/>
          </a:prstGeom>
          <a:noFill/>
          <a:ln w="0">
            <a:solidFill>
              <a:schemeClr val="tx1"/>
            </a:solidFill>
            <a:prstDash val="solid"/>
            <a:round/>
            <a:headEnd/>
            <a:tailEnd/>
          </a:ln>
        </p:spPr>
        <p:txBody>
          <a:bodyPr/>
          <a:lstStyle/>
          <a:p>
            <a:pPr eaLnBrk="1" hangingPunct="1">
              <a:defRPr/>
            </a:pPr>
            <a:endParaRPr lang="en-US" sz="3200">
              <a:latin typeface="+mn-lt"/>
            </a:endParaRPr>
          </a:p>
        </p:txBody>
      </p:sp>
      <p:sp>
        <p:nvSpPr>
          <p:cNvPr id="51220" name="Line 20"/>
          <p:cNvSpPr>
            <a:spLocks noChangeShapeType="1"/>
          </p:cNvSpPr>
          <p:nvPr/>
        </p:nvSpPr>
        <p:spPr bwMode="auto">
          <a:xfrm>
            <a:off x="3300413" y="5761038"/>
            <a:ext cx="1587" cy="38100"/>
          </a:xfrm>
          <a:prstGeom prst="line">
            <a:avLst/>
          </a:prstGeom>
          <a:noFill/>
          <a:ln w="0">
            <a:solidFill>
              <a:schemeClr val="tx1"/>
            </a:solidFill>
            <a:prstDash val="solid"/>
            <a:round/>
            <a:headEnd/>
            <a:tailEnd/>
          </a:ln>
        </p:spPr>
        <p:txBody>
          <a:bodyPr/>
          <a:lstStyle/>
          <a:p>
            <a:pPr eaLnBrk="1" hangingPunct="1">
              <a:defRPr/>
            </a:pPr>
            <a:endParaRPr lang="en-US" sz="3200">
              <a:latin typeface="+mn-lt"/>
            </a:endParaRPr>
          </a:p>
        </p:txBody>
      </p:sp>
      <p:sp>
        <p:nvSpPr>
          <p:cNvPr id="51221" name="Line 21"/>
          <p:cNvSpPr>
            <a:spLocks noChangeShapeType="1"/>
          </p:cNvSpPr>
          <p:nvPr/>
        </p:nvSpPr>
        <p:spPr bwMode="auto">
          <a:xfrm>
            <a:off x="3300413" y="5761038"/>
            <a:ext cx="1587" cy="63500"/>
          </a:xfrm>
          <a:prstGeom prst="line">
            <a:avLst/>
          </a:prstGeom>
          <a:noFill/>
          <a:ln w="0">
            <a:solidFill>
              <a:schemeClr val="tx1"/>
            </a:solidFill>
            <a:prstDash val="solid"/>
            <a:round/>
            <a:headEnd/>
            <a:tailEnd/>
          </a:ln>
        </p:spPr>
        <p:txBody>
          <a:bodyPr/>
          <a:lstStyle/>
          <a:p>
            <a:pPr eaLnBrk="1" hangingPunct="1">
              <a:defRPr/>
            </a:pPr>
            <a:endParaRPr lang="en-US" sz="3200">
              <a:latin typeface="+mn-lt"/>
            </a:endParaRPr>
          </a:p>
        </p:txBody>
      </p:sp>
      <p:sp>
        <p:nvSpPr>
          <p:cNvPr id="51222" name="Rectangle 22"/>
          <p:cNvSpPr>
            <a:spLocks noChangeArrowheads="1"/>
          </p:cNvSpPr>
          <p:nvPr/>
        </p:nvSpPr>
        <p:spPr bwMode="auto">
          <a:xfrm>
            <a:off x="3219450" y="5824538"/>
            <a:ext cx="204788" cy="492125"/>
          </a:xfrm>
          <a:prstGeom prst="rect">
            <a:avLst/>
          </a:prstGeom>
          <a:noFill/>
          <a:ln w="9525">
            <a:noFill/>
            <a:miter lim="800000"/>
            <a:headEnd/>
            <a:tailEnd/>
          </a:ln>
        </p:spPr>
        <p:txBody>
          <a:bodyPr wrap="none" lIns="0" tIns="0" rIns="0" bIns="0">
            <a:spAutoFit/>
          </a:bodyPr>
          <a:lstStyle/>
          <a:p>
            <a:pPr eaLnBrk="1" hangingPunct="1">
              <a:defRPr/>
            </a:pPr>
            <a:r>
              <a:rPr lang="en-US" sz="3200">
                <a:latin typeface="+mn-lt"/>
              </a:rPr>
              <a:t>0</a:t>
            </a:r>
          </a:p>
        </p:txBody>
      </p:sp>
      <p:sp>
        <p:nvSpPr>
          <p:cNvPr id="51223" name="Line 23"/>
          <p:cNvSpPr>
            <a:spLocks noChangeShapeType="1"/>
          </p:cNvSpPr>
          <p:nvPr/>
        </p:nvSpPr>
        <p:spPr bwMode="auto">
          <a:xfrm>
            <a:off x="3414713" y="5761038"/>
            <a:ext cx="1587" cy="38100"/>
          </a:xfrm>
          <a:prstGeom prst="line">
            <a:avLst/>
          </a:prstGeom>
          <a:noFill/>
          <a:ln w="0">
            <a:solidFill>
              <a:schemeClr val="tx1"/>
            </a:solidFill>
            <a:prstDash val="solid"/>
            <a:round/>
            <a:headEnd/>
            <a:tailEnd/>
          </a:ln>
        </p:spPr>
        <p:txBody>
          <a:bodyPr/>
          <a:lstStyle/>
          <a:p>
            <a:pPr eaLnBrk="1" hangingPunct="1">
              <a:defRPr/>
            </a:pPr>
            <a:endParaRPr lang="en-US" sz="3200">
              <a:latin typeface="+mn-lt"/>
            </a:endParaRPr>
          </a:p>
        </p:txBody>
      </p:sp>
      <p:sp>
        <p:nvSpPr>
          <p:cNvPr id="51224" name="Line 24"/>
          <p:cNvSpPr>
            <a:spLocks noChangeShapeType="1"/>
          </p:cNvSpPr>
          <p:nvPr/>
        </p:nvSpPr>
        <p:spPr bwMode="auto">
          <a:xfrm>
            <a:off x="3529013" y="5761038"/>
            <a:ext cx="1587" cy="38100"/>
          </a:xfrm>
          <a:prstGeom prst="line">
            <a:avLst/>
          </a:prstGeom>
          <a:noFill/>
          <a:ln w="0">
            <a:solidFill>
              <a:schemeClr val="tx1"/>
            </a:solidFill>
            <a:prstDash val="solid"/>
            <a:round/>
            <a:headEnd/>
            <a:tailEnd/>
          </a:ln>
        </p:spPr>
        <p:txBody>
          <a:bodyPr/>
          <a:lstStyle/>
          <a:p>
            <a:pPr eaLnBrk="1" hangingPunct="1">
              <a:defRPr/>
            </a:pPr>
            <a:endParaRPr lang="en-US" sz="3200">
              <a:latin typeface="+mn-lt"/>
            </a:endParaRPr>
          </a:p>
        </p:txBody>
      </p:sp>
      <p:sp>
        <p:nvSpPr>
          <p:cNvPr id="51225" name="Line 25"/>
          <p:cNvSpPr>
            <a:spLocks noChangeShapeType="1"/>
          </p:cNvSpPr>
          <p:nvPr/>
        </p:nvSpPr>
        <p:spPr bwMode="auto">
          <a:xfrm>
            <a:off x="3644900" y="5761038"/>
            <a:ext cx="3175" cy="38100"/>
          </a:xfrm>
          <a:prstGeom prst="line">
            <a:avLst/>
          </a:prstGeom>
          <a:noFill/>
          <a:ln w="0">
            <a:solidFill>
              <a:schemeClr val="tx1"/>
            </a:solidFill>
            <a:prstDash val="solid"/>
            <a:round/>
            <a:headEnd/>
            <a:tailEnd/>
          </a:ln>
        </p:spPr>
        <p:txBody>
          <a:bodyPr/>
          <a:lstStyle/>
          <a:p>
            <a:pPr eaLnBrk="1" hangingPunct="1">
              <a:defRPr/>
            </a:pPr>
            <a:endParaRPr lang="en-US" sz="3200">
              <a:latin typeface="+mn-lt"/>
            </a:endParaRPr>
          </a:p>
        </p:txBody>
      </p:sp>
      <p:sp>
        <p:nvSpPr>
          <p:cNvPr id="51226" name="Line 26"/>
          <p:cNvSpPr>
            <a:spLocks noChangeShapeType="1"/>
          </p:cNvSpPr>
          <p:nvPr/>
        </p:nvSpPr>
        <p:spPr bwMode="auto">
          <a:xfrm>
            <a:off x="3759200" y="5761038"/>
            <a:ext cx="3175" cy="38100"/>
          </a:xfrm>
          <a:prstGeom prst="line">
            <a:avLst/>
          </a:prstGeom>
          <a:noFill/>
          <a:ln w="0">
            <a:solidFill>
              <a:schemeClr val="tx1"/>
            </a:solidFill>
            <a:prstDash val="solid"/>
            <a:round/>
            <a:headEnd/>
            <a:tailEnd/>
          </a:ln>
        </p:spPr>
        <p:txBody>
          <a:bodyPr/>
          <a:lstStyle/>
          <a:p>
            <a:pPr eaLnBrk="1" hangingPunct="1">
              <a:defRPr/>
            </a:pPr>
            <a:endParaRPr lang="en-US" sz="3200">
              <a:latin typeface="+mn-lt"/>
            </a:endParaRPr>
          </a:p>
        </p:txBody>
      </p:sp>
      <p:sp>
        <p:nvSpPr>
          <p:cNvPr id="51227" name="Line 27"/>
          <p:cNvSpPr>
            <a:spLocks noChangeShapeType="1"/>
          </p:cNvSpPr>
          <p:nvPr/>
        </p:nvSpPr>
        <p:spPr bwMode="auto">
          <a:xfrm>
            <a:off x="3876675" y="5761038"/>
            <a:ext cx="1588" cy="38100"/>
          </a:xfrm>
          <a:prstGeom prst="line">
            <a:avLst/>
          </a:prstGeom>
          <a:noFill/>
          <a:ln w="0">
            <a:solidFill>
              <a:schemeClr val="tx1"/>
            </a:solidFill>
            <a:prstDash val="solid"/>
            <a:round/>
            <a:headEnd/>
            <a:tailEnd/>
          </a:ln>
        </p:spPr>
        <p:txBody>
          <a:bodyPr/>
          <a:lstStyle/>
          <a:p>
            <a:pPr eaLnBrk="1" hangingPunct="1">
              <a:defRPr/>
            </a:pPr>
            <a:endParaRPr lang="en-US" sz="3200">
              <a:latin typeface="+mn-lt"/>
            </a:endParaRPr>
          </a:p>
        </p:txBody>
      </p:sp>
      <p:sp>
        <p:nvSpPr>
          <p:cNvPr id="51228" name="Line 28"/>
          <p:cNvSpPr>
            <a:spLocks noChangeShapeType="1"/>
          </p:cNvSpPr>
          <p:nvPr/>
        </p:nvSpPr>
        <p:spPr bwMode="auto">
          <a:xfrm>
            <a:off x="3990975" y="5761038"/>
            <a:ext cx="1588" cy="38100"/>
          </a:xfrm>
          <a:prstGeom prst="line">
            <a:avLst/>
          </a:prstGeom>
          <a:noFill/>
          <a:ln w="0">
            <a:solidFill>
              <a:schemeClr val="tx1"/>
            </a:solidFill>
            <a:prstDash val="solid"/>
            <a:round/>
            <a:headEnd/>
            <a:tailEnd/>
          </a:ln>
        </p:spPr>
        <p:txBody>
          <a:bodyPr/>
          <a:lstStyle/>
          <a:p>
            <a:pPr eaLnBrk="1" hangingPunct="1">
              <a:defRPr/>
            </a:pPr>
            <a:endParaRPr lang="en-US" sz="3200">
              <a:latin typeface="+mn-lt"/>
            </a:endParaRPr>
          </a:p>
        </p:txBody>
      </p:sp>
      <p:sp>
        <p:nvSpPr>
          <p:cNvPr id="51229" name="Line 29"/>
          <p:cNvSpPr>
            <a:spLocks noChangeShapeType="1"/>
          </p:cNvSpPr>
          <p:nvPr/>
        </p:nvSpPr>
        <p:spPr bwMode="auto">
          <a:xfrm>
            <a:off x="4106863" y="5761038"/>
            <a:ext cx="1587" cy="38100"/>
          </a:xfrm>
          <a:prstGeom prst="line">
            <a:avLst/>
          </a:prstGeom>
          <a:noFill/>
          <a:ln w="0">
            <a:solidFill>
              <a:schemeClr val="tx1"/>
            </a:solidFill>
            <a:prstDash val="solid"/>
            <a:round/>
            <a:headEnd/>
            <a:tailEnd/>
          </a:ln>
        </p:spPr>
        <p:txBody>
          <a:bodyPr/>
          <a:lstStyle/>
          <a:p>
            <a:pPr eaLnBrk="1" hangingPunct="1">
              <a:defRPr/>
            </a:pPr>
            <a:endParaRPr lang="en-US" sz="3200">
              <a:latin typeface="+mn-lt"/>
            </a:endParaRPr>
          </a:p>
        </p:txBody>
      </p:sp>
      <p:sp>
        <p:nvSpPr>
          <p:cNvPr id="51230" name="Line 30"/>
          <p:cNvSpPr>
            <a:spLocks noChangeShapeType="1"/>
          </p:cNvSpPr>
          <p:nvPr/>
        </p:nvSpPr>
        <p:spPr bwMode="auto">
          <a:xfrm>
            <a:off x="4221163" y="5761038"/>
            <a:ext cx="1587" cy="38100"/>
          </a:xfrm>
          <a:prstGeom prst="line">
            <a:avLst/>
          </a:prstGeom>
          <a:noFill/>
          <a:ln w="0">
            <a:solidFill>
              <a:schemeClr val="tx1"/>
            </a:solidFill>
            <a:prstDash val="solid"/>
            <a:round/>
            <a:headEnd/>
            <a:tailEnd/>
          </a:ln>
        </p:spPr>
        <p:txBody>
          <a:bodyPr/>
          <a:lstStyle/>
          <a:p>
            <a:pPr eaLnBrk="1" hangingPunct="1">
              <a:defRPr/>
            </a:pPr>
            <a:endParaRPr lang="en-US" sz="3200">
              <a:latin typeface="+mn-lt"/>
            </a:endParaRPr>
          </a:p>
        </p:txBody>
      </p:sp>
      <p:sp>
        <p:nvSpPr>
          <p:cNvPr id="51231" name="Line 31"/>
          <p:cNvSpPr>
            <a:spLocks noChangeShapeType="1"/>
          </p:cNvSpPr>
          <p:nvPr/>
        </p:nvSpPr>
        <p:spPr bwMode="auto">
          <a:xfrm>
            <a:off x="4337050" y="5761038"/>
            <a:ext cx="3175" cy="38100"/>
          </a:xfrm>
          <a:prstGeom prst="line">
            <a:avLst/>
          </a:prstGeom>
          <a:noFill/>
          <a:ln w="0">
            <a:solidFill>
              <a:schemeClr val="tx1"/>
            </a:solidFill>
            <a:prstDash val="solid"/>
            <a:round/>
            <a:headEnd/>
            <a:tailEnd/>
          </a:ln>
        </p:spPr>
        <p:txBody>
          <a:bodyPr/>
          <a:lstStyle/>
          <a:p>
            <a:pPr eaLnBrk="1" hangingPunct="1">
              <a:defRPr/>
            </a:pPr>
            <a:endParaRPr lang="en-US" sz="3200">
              <a:latin typeface="+mn-lt"/>
            </a:endParaRPr>
          </a:p>
        </p:txBody>
      </p:sp>
      <p:sp>
        <p:nvSpPr>
          <p:cNvPr id="51232" name="Line 32"/>
          <p:cNvSpPr>
            <a:spLocks noChangeShapeType="1"/>
          </p:cNvSpPr>
          <p:nvPr/>
        </p:nvSpPr>
        <p:spPr bwMode="auto">
          <a:xfrm>
            <a:off x="4451350" y="5761038"/>
            <a:ext cx="3175" cy="38100"/>
          </a:xfrm>
          <a:prstGeom prst="line">
            <a:avLst/>
          </a:prstGeom>
          <a:noFill/>
          <a:ln w="0">
            <a:solidFill>
              <a:schemeClr val="tx1"/>
            </a:solidFill>
            <a:prstDash val="solid"/>
            <a:round/>
            <a:headEnd/>
            <a:tailEnd/>
          </a:ln>
        </p:spPr>
        <p:txBody>
          <a:bodyPr/>
          <a:lstStyle/>
          <a:p>
            <a:pPr eaLnBrk="1" hangingPunct="1">
              <a:defRPr/>
            </a:pPr>
            <a:endParaRPr lang="en-US" sz="3200">
              <a:latin typeface="+mn-lt"/>
            </a:endParaRPr>
          </a:p>
        </p:txBody>
      </p:sp>
      <p:sp>
        <p:nvSpPr>
          <p:cNvPr id="51233" name="Line 33"/>
          <p:cNvSpPr>
            <a:spLocks noChangeShapeType="1"/>
          </p:cNvSpPr>
          <p:nvPr/>
        </p:nvSpPr>
        <p:spPr bwMode="auto">
          <a:xfrm>
            <a:off x="4451350" y="5761038"/>
            <a:ext cx="3175" cy="63500"/>
          </a:xfrm>
          <a:prstGeom prst="line">
            <a:avLst/>
          </a:prstGeom>
          <a:noFill/>
          <a:ln w="0">
            <a:solidFill>
              <a:schemeClr val="tx1"/>
            </a:solidFill>
            <a:prstDash val="solid"/>
            <a:round/>
            <a:headEnd/>
            <a:tailEnd/>
          </a:ln>
        </p:spPr>
        <p:txBody>
          <a:bodyPr/>
          <a:lstStyle/>
          <a:p>
            <a:pPr eaLnBrk="1" hangingPunct="1">
              <a:defRPr/>
            </a:pPr>
            <a:endParaRPr lang="en-US" sz="3200">
              <a:latin typeface="+mn-lt"/>
            </a:endParaRPr>
          </a:p>
        </p:txBody>
      </p:sp>
      <p:sp>
        <p:nvSpPr>
          <p:cNvPr id="51234" name="Rectangle 34"/>
          <p:cNvSpPr>
            <a:spLocks noChangeArrowheads="1"/>
          </p:cNvSpPr>
          <p:nvPr/>
        </p:nvSpPr>
        <p:spPr bwMode="auto">
          <a:xfrm>
            <a:off x="4371975" y="5824538"/>
            <a:ext cx="204788" cy="492125"/>
          </a:xfrm>
          <a:prstGeom prst="rect">
            <a:avLst/>
          </a:prstGeom>
          <a:noFill/>
          <a:ln w="9525">
            <a:noFill/>
            <a:miter lim="800000"/>
            <a:headEnd/>
            <a:tailEnd/>
          </a:ln>
        </p:spPr>
        <p:txBody>
          <a:bodyPr wrap="none" lIns="0" tIns="0" rIns="0" bIns="0">
            <a:spAutoFit/>
          </a:bodyPr>
          <a:lstStyle/>
          <a:p>
            <a:pPr eaLnBrk="1" hangingPunct="1">
              <a:defRPr/>
            </a:pPr>
            <a:r>
              <a:rPr lang="en-US" sz="3200">
                <a:latin typeface="+mn-lt"/>
              </a:rPr>
              <a:t>1</a:t>
            </a:r>
          </a:p>
        </p:txBody>
      </p:sp>
      <p:sp>
        <p:nvSpPr>
          <p:cNvPr id="51235" name="Line 35"/>
          <p:cNvSpPr>
            <a:spLocks noChangeShapeType="1"/>
          </p:cNvSpPr>
          <p:nvPr/>
        </p:nvSpPr>
        <p:spPr bwMode="auto">
          <a:xfrm>
            <a:off x="4568825" y="5761038"/>
            <a:ext cx="1588" cy="38100"/>
          </a:xfrm>
          <a:prstGeom prst="line">
            <a:avLst/>
          </a:prstGeom>
          <a:noFill/>
          <a:ln w="0">
            <a:solidFill>
              <a:schemeClr val="tx1"/>
            </a:solidFill>
            <a:prstDash val="solid"/>
            <a:round/>
            <a:headEnd/>
            <a:tailEnd/>
          </a:ln>
        </p:spPr>
        <p:txBody>
          <a:bodyPr/>
          <a:lstStyle/>
          <a:p>
            <a:pPr eaLnBrk="1" hangingPunct="1">
              <a:defRPr/>
            </a:pPr>
            <a:endParaRPr lang="en-US" sz="3200">
              <a:latin typeface="+mn-lt"/>
            </a:endParaRPr>
          </a:p>
        </p:txBody>
      </p:sp>
      <p:sp>
        <p:nvSpPr>
          <p:cNvPr id="51236" name="Line 36"/>
          <p:cNvSpPr>
            <a:spLocks noChangeShapeType="1"/>
          </p:cNvSpPr>
          <p:nvPr/>
        </p:nvSpPr>
        <p:spPr bwMode="auto">
          <a:xfrm>
            <a:off x="4683125" y="5761038"/>
            <a:ext cx="1588" cy="38100"/>
          </a:xfrm>
          <a:prstGeom prst="line">
            <a:avLst/>
          </a:prstGeom>
          <a:noFill/>
          <a:ln w="0">
            <a:solidFill>
              <a:schemeClr val="tx1"/>
            </a:solidFill>
            <a:prstDash val="solid"/>
            <a:round/>
            <a:headEnd/>
            <a:tailEnd/>
          </a:ln>
        </p:spPr>
        <p:txBody>
          <a:bodyPr/>
          <a:lstStyle/>
          <a:p>
            <a:pPr eaLnBrk="1" hangingPunct="1">
              <a:defRPr/>
            </a:pPr>
            <a:endParaRPr lang="en-US" sz="3200">
              <a:latin typeface="+mn-lt"/>
            </a:endParaRPr>
          </a:p>
        </p:txBody>
      </p:sp>
      <p:sp>
        <p:nvSpPr>
          <p:cNvPr id="51237" name="Line 37"/>
          <p:cNvSpPr>
            <a:spLocks noChangeShapeType="1"/>
          </p:cNvSpPr>
          <p:nvPr/>
        </p:nvSpPr>
        <p:spPr bwMode="auto">
          <a:xfrm>
            <a:off x="4799013" y="5761038"/>
            <a:ext cx="1587" cy="38100"/>
          </a:xfrm>
          <a:prstGeom prst="line">
            <a:avLst/>
          </a:prstGeom>
          <a:noFill/>
          <a:ln w="0">
            <a:solidFill>
              <a:schemeClr val="tx1"/>
            </a:solidFill>
            <a:prstDash val="solid"/>
            <a:round/>
            <a:headEnd/>
            <a:tailEnd/>
          </a:ln>
        </p:spPr>
        <p:txBody>
          <a:bodyPr/>
          <a:lstStyle/>
          <a:p>
            <a:pPr eaLnBrk="1" hangingPunct="1">
              <a:defRPr/>
            </a:pPr>
            <a:endParaRPr lang="en-US" sz="3200">
              <a:latin typeface="+mn-lt"/>
            </a:endParaRPr>
          </a:p>
        </p:txBody>
      </p:sp>
      <p:sp>
        <p:nvSpPr>
          <p:cNvPr id="51238" name="Line 38"/>
          <p:cNvSpPr>
            <a:spLocks noChangeShapeType="1"/>
          </p:cNvSpPr>
          <p:nvPr/>
        </p:nvSpPr>
        <p:spPr bwMode="auto">
          <a:xfrm>
            <a:off x="4913313" y="5761038"/>
            <a:ext cx="1587" cy="38100"/>
          </a:xfrm>
          <a:prstGeom prst="line">
            <a:avLst/>
          </a:prstGeom>
          <a:noFill/>
          <a:ln w="0">
            <a:solidFill>
              <a:schemeClr val="tx1"/>
            </a:solidFill>
            <a:prstDash val="solid"/>
            <a:round/>
            <a:headEnd/>
            <a:tailEnd/>
          </a:ln>
        </p:spPr>
        <p:txBody>
          <a:bodyPr/>
          <a:lstStyle/>
          <a:p>
            <a:pPr eaLnBrk="1" hangingPunct="1">
              <a:defRPr/>
            </a:pPr>
            <a:endParaRPr lang="en-US" sz="3200">
              <a:latin typeface="+mn-lt"/>
            </a:endParaRPr>
          </a:p>
        </p:txBody>
      </p:sp>
      <p:sp>
        <p:nvSpPr>
          <p:cNvPr id="51239" name="Line 39"/>
          <p:cNvSpPr>
            <a:spLocks noChangeShapeType="1"/>
          </p:cNvSpPr>
          <p:nvPr/>
        </p:nvSpPr>
        <p:spPr bwMode="auto">
          <a:xfrm>
            <a:off x="5029200" y="5761038"/>
            <a:ext cx="3175" cy="38100"/>
          </a:xfrm>
          <a:prstGeom prst="line">
            <a:avLst/>
          </a:prstGeom>
          <a:noFill/>
          <a:ln w="0">
            <a:solidFill>
              <a:schemeClr val="tx1"/>
            </a:solidFill>
            <a:prstDash val="solid"/>
            <a:round/>
            <a:headEnd/>
            <a:tailEnd/>
          </a:ln>
        </p:spPr>
        <p:txBody>
          <a:bodyPr/>
          <a:lstStyle/>
          <a:p>
            <a:pPr eaLnBrk="1" hangingPunct="1">
              <a:defRPr/>
            </a:pPr>
            <a:endParaRPr lang="en-US" sz="3200">
              <a:latin typeface="+mn-lt"/>
            </a:endParaRPr>
          </a:p>
        </p:txBody>
      </p:sp>
      <p:sp>
        <p:nvSpPr>
          <p:cNvPr id="51240" name="Line 40"/>
          <p:cNvSpPr>
            <a:spLocks noChangeShapeType="1"/>
          </p:cNvSpPr>
          <p:nvPr/>
        </p:nvSpPr>
        <p:spPr bwMode="auto">
          <a:xfrm>
            <a:off x="5143500" y="5761038"/>
            <a:ext cx="3175" cy="38100"/>
          </a:xfrm>
          <a:prstGeom prst="line">
            <a:avLst/>
          </a:prstGeom>
          <a:noFill/>
          <a:ln w="0">
            <a:solidFill>
              <a:schemeClr val="tx1"/>
            </a:solidFill>
            <a:prstDash val="solid"/>
            <a:round/>
            <a:headEnd/>
            <a:tailEnd/>
          </a:ln>
        </p:spPr>
        <p:txBody>
          <a:bodyPr/>
          <a:lstStyle/>
          <a:p>
            <a:pPr eaLnBrk="1" hangingPunct="1">
              <a:defRPr/>
            </a:pPr>
            <a:endParaRPr lang="en-US" sz="3200">
              <a:latin typeface="+mn-lt"/>
            </a:endParaRPr>
          </a:p>
        </p:txBody>
      </p:sp>
      <p:sp>
        <p:nvSpPr>
          <p:cNvPr id="51241" name="Line 41"/>
          <p:cNvSpPr>
            <a:spLocks noChangeShapeType="1"/>
          </p:cNvSpPr>
          <p:nvPr/>
        </p:nvSpPr>
        <p:spPr bwMode="auto">
          <a:xfrm>
            <a:off x="5260975" y="5761038"/>
            <a:ext cx="1588" cy="38100"/>
          </a:xfrm>
          <a:prstGeom prst="line">
            <a:avLst/>
          </a:prstGeom>
          <a:noFill/>
          <a:ln w="0">
            <a:solidFill>
              <a:schemeClr val="tx1"/>
            </a:solidFill>
            <a:prstDash val="solid"/>
            <a:round/>
            <a:headEnd/>
            <a:tailEnd/>
          </a:ln>
        </p:spPr>
        <p:txBody>
          <a:bodyPr/>
          <a:lstStyle/>
          <a:p>
            <a:pPr eaLnBrk="1" hangingPunct="1">
              <a:defRPr/>
            </a:pPr>
            <a:endParaRPr lang="en-US" sz="3200">
              <a:latin typeface="+mn-lt"/>
            </a:endParaRPr>
          </a:p>
        </p:txBody>
      </p:sp>
      <p:sp>
        <p:nvSpPr>
          <p:cNvPr id="51242" name="Line 42"/>
          <p:cNvSpPr>
            <a:spLocks noChangeShapeType="1"/>
          </p:cNvSpPr>
          <p:nvPr/>
        </p:nvSpPr>
        <p:spPr bwMode="auto">
          <a:xfrm>
            <a:off x="5375275" y="5761038"/>
            <a:ext cx="1588" cy="38100"/>
          </a:xfrm>
          <a:prstGeom prst="line">
            <a:avLst/>
          </a:prstGeom>
          <a:noFill/>
          <a:ln w="0">
            <a:solidFill>
              <a:schemeClr val="tx1"/>
            </a:solidFill>
            <a:prstDash val="solid"/>
            <a:round/>
            <a:headEnd/>
            <a:tailEnd/>
          </a:ln>
        </p:spPr>
        <p:txBody>
          <a:bodyPr/>
          <a:lstStyle/>
          <a:p>
            <a:pPr eaLnBrk="1" hangingPunct="1">
              <a:defRPr/>
            </a:pPr>
            <a:endParaRPr lang="en-US" sz="3200">
              <a:latin typeface="+mn-lt"/>
            </a:endParaRPr>
          </a:p>
        </p:txBody>
      </p:sp>
      <p:sp>
        <p:nvSpPr>
          <p:cNvPr id="51243" name="Line 43"/>
          <p:cNvSpPr>
            <a:spLocks noChangeShapeType="1"/>
          </p:cNvSpPr>
          <p:nvPr/>
        </p:nvSpPr>
        <p:spPr bwMode="auto">
          <a:xfrm>
            <a:off x="5491163" y="5761038"/>
            <a:ext cx="1587" cy="38100"/>
          </a:xfrm>
          <a:prstGeom prst="line">
            <a:avLst/>
          </a:prstGeom>
          <a:noFill/>
          <a:ln w="0">
            <a:solidFill>
              <a:schemeClr val="tx1"/>
            </a:solidFill>
            <a:prstDash val="solid"/>
            <a:round/>
            <a:headEnd/>
            <a:tailEnd/>
          </a:ln>
        </p:spPr>
        <p:txBody>
          <a:bodyPr/>
          <a:lstStyle/>
          <a:p>
            <a:pPr eaLnBrk="1" hangingPunct="1">
              <a:defRPr/>
            </a:pPr>
            <a:endParaRPr lang="en-US" sz="3200">
              <a:latin typeface="+mn-lt"/>
            </a:endParaRPr>
          </a:p>
        </p:txBody>
      </p:sp>
      <p:sp>
        <p:nvSpPr>
          <p:cNvPr id="51244" name="Line 44"/>
          <p:cNvSpPr>
            <a:spLocks noChangeShapeType="1"/>
          </p:cNvSpPr>
          <p:nvPr/>
        </p:nvSpPr>
        <p:spPr bwMode="auto">
          <a:xfrm>
            <a:off x="5605463" y="5761038"/>
            <a:ext cx="1587" cy="38100"/>
          </a:xfrm>
          <a:prstGeom prst="line">
            <a:avLst/>
          </a:prstGeom>
          <a:noFill/>
          <a:ln w="0">
            <a:solidFill>
              <a:schemeClr val="tx1"/>
            </a:solidFill>
            <a:prstDash val="solid"/>
            <a:round/>
            <a:headEnd/>
            <a:tailEnd/>
          </a:ln>
        </p:spPr>
        <p:txBody>
          <a:bodyPr/>
          <a:lstStyle/>
          <a:p>
            <a:pPr eaLnBrk="1" hangingPunct="1">
              <a:defRPr/>
            </a:pPr>
            <a:endParaRPr lang="en-US" sz="3200">
              <a:latin typeface="+mn-lt"/>
            </a:endParaRPr>
          </a:p>
        </p:txBody>
      </p:sp>
      <p:sp>
        <p:nvSpPr>
          <p:cNvPr id="51245" name="Line 45"/>
          <p:cNvSpPr>
            <a:spLocks noChangeShapeType="1"/>
          </p:cNvSpPr>
          <p:nvPr/>
        </p:nvSpPr>
        <p:spPr bwMode="auto">
          <a:xfrm>
            <a:off x="5605463" y="5761038"/>
            <a:ext cx="1587" cy="63500"/>
          </a:xfrm>
          <a:prstGeom prst="line">
            <a:avLst/>
          </a:prstGeom>
          <a:noFill/>
          <a:ln w="0">
            <a:solidFill>
              <a:schemeClr val="tx1"/>
            </a:solidFill>
            <a:prstDash val="solid"/>
            <a:round/>
            <a:headEnd/>
            <a:tailEnd/>
          </a:ln>
        </p:spPr>
        <p:txBody>
          <a:bodyPr/>
          <a:lstStyle/>
          <a:p>
            <a:pPr eaLnBrk="1" hangingPunct="1">
              <a:defRPr/>
            </a:pPr>
            <a:endParaRPr lang="en-US" sz="3200">
              <a:latin typeface="+mn-lt"/>
            </a:endParaRPr>
          </a:p>
        </p:txBody>
      </p:sp>
      <p:sp>
        <p:nvSpPr>
          <p:cNvPr id="51246" name="Rectangle 46"/>
          <p:cNvSpPr>
            <a:spLocks noChangeArrowheads="1"/>
          </p:cNvSpPr>
          <p:nvPr/>
        </p:nvSpPr>
        <p:spPr bwMode="auto">
          <a:xfrm>
            <a:off x="5524500" y="5824538"/>
            <a:ext cx="204788" cy="492125"/>
          </a:xfrm>
          <a:prstGeom prst="rect">
            <a:avLst/>
          </a:prstGeom>
          <a:noFill/>
          <a:ln w="9525">
            <a:noFill/>
            <a:miter lim="800000"/>
            <a:headEnd/>
            <a:tailEnd/>
          </a:ln>
        </p:spPr>
        <p:txBody>
          <a:bodyPr wrap="none" lIns="0" tIns="0" rIns="0" bIns="0">
            <a:spAutoFit/>
          </a:bodyPr>
          <a:lstStyle/>
          <a:p>
            <a:pPr eaLnBrk="1" hangingPunct="1">
              <a:defRPr/>
            </a:pPr>
            <a:r>
              <a:rPr lang="en-US" sz="3200">
                <a:latin typeface="+mn-lt"/>
              </a:rPr>
              <a:t>2</a:t>
            </a:r>
          </a:p>
        </p:txBody>
      </p:sp>
      <p:sp>
        <p:nvSpPr>
          <p:cNvPr id="51247" name="Line 47"/>
          <p:cNvSpPr>
            <a:spLocks noChangeShapeType="1"/>
          </p:cNvSpPr>
          <p:nvPr/>
        </p:nvSpPr>
        <p:spPr bwMode="auto">
          <a:xfrm>
            <a:off x="5721350" y="5761038"/>
            <a:ext cx="3175" cy="38100"/>
          </a:xfrm>
          <a:prstGeom prst="line">
            <a:avLst/>
          </a:prstGeom>
          <a:noFill/>
          <a:ln w="0">
            <a:solidFill>
              <a:schemeClr val="tx1"/>
            </a:solidFill>
            <a:prstDash val="solid"/>
            <a:round/>
            <a:headEnd/>
            <a:tailEnd/>
          </a:ln>
        </p:spPr>
        <p:txBody>
          <a:bodyPr/>
          <a:lstStyle/>
          <a:p>
            <a:pPr eaLnBrk="1" hangingPunct="1">
              <a:defRPr/>
            </a:pPr>
            <a:endParaRPr lang="en-US" sz="3200">
              <a:latin typeface="+mn-lt"/>
            </a:endParaRPr>
          </a:p>
        </p:txBody>
      </p:sp>
      <p:sp>
        <p:nvSpPr>
          <p:cNvPr id="51248" name="Line 48"/>
          <p:cNvSpPr>
            <a:spLocks noChangeShapeType="1"/>
          </p:cNvSpPr>
          <p:nvPr/>
        </p:nvSpPr>
        <p:spPr bwMode="auto">
          <a:xfrm>
            <a:off x="5835650" y="5761038"/>
            <a:ext cx="3175" cy="38100"/>
          </a:xfrm>
          <a:prstGeom prst="line">
            <a:avLst/>
          </a:prstGeom>
          <a:noFill/>
          <a:ln w="0">
            <a:solidFill>
              <a:schemeClr val="tx1"/>
            </a:solidFill>
            <a:prstDash val="solid"/>
            <a:round/>
            <a:headEnd/>
            <a:tailEnd/>
          </a:ln>
        </p:spPr>
        <p:txBody>
          <a:bodyPr/>
          <a:lstStyle/>
          <a:p>
            <a:pPr eaLnBrk="1" hangingPunct="1">
              <a:defRPr/>
            </a:pPr>
            <a:endParaRPr lang="en-US" sz="3200">
              <a:latin typeface="+mn-lt"/>
            </a:endParaRPr>
          </a:p>
        </p:txBody>
      </p:sp>
      <p:sp>
        <p:nvSpPr>
          <p:cNvPr id="51249" name="Line 49"/>
          <p:cNvSpPr>
            <a:spLocks noChangeShapeType="1"/>
          </p:cNvSpPr>
          <p:nvPr/>
        </p:nvSpPr>
        <p:spPr bwMode="auto">
          <a:xfrm>
            <a:off x="5953125" y="5761038"/>
            <a:ext cx="1588" cy="38100"/>
          </a:xfrm>
          <a:prstGeom prst="line">
            <a:avLst/>
          </a:prstGeom>
          <a:noFill/>
          <a:ln w="0">
            <a:solidFill>
              <a:schemeClr val="tx1"/>
            </a:solidFill>
            <a:prstDash val="solid"/>
            <a:round/>
            <a:headEnd/>
            <a:tailEnd/>
          </a:ln>
        </p:spPr>
        <p:txBody>
          <a:bodyPr/>
          <a:lstStyle/>
          <a:p>
            <a:pPr eaLnBrk="1" hangingPunct="1">
              <a:defRPr/>
            </a:pPr>
            <a:endParaRPr lang="en-US" sz="3200">
              <a:latin typeface="+mn-lt"/>
            </a:endParaRPr>
          </a:p>
        </p:txBody>
      </p:sp>
      <p:sp>
        <p:nvSpPr>
          <p:cNvPr id="51250" name="Line 50"/>
          <p:cNvSpPr>
            <a:spLocks noChangeShapeType="1"/>
          </p:cNvSpPr>
          <p:nvPr/>
        </p:nvSpPr>
        <p:spPr bwMode="auto">
          <a:xfrm>
            <a:off x="6067425" y="5761038"/>
            <a:ext cx="1588" cy="38100"/>
          </a:xfrm>
          <a:prstGeom prst="line">
            <a:avLst/>
          </a:prstGeom>
          <a:noFill/>
          <a:ln w="0">
            <a:solidFill>
              <a:schemeClr val="tx1"/>
            </a:solidFill>
            <a:prstDash val="solid"/>
            <a:round/>
            <a:headEnd/>
            <a:tailEnd/>
          </a:ln>
        </p:spPr>
        <p:txBody>
          <a:bodyPr/>
          <a:lstStyle/>
          <a:p>
            <a:pPr eaLnBrk="1" hangingPunct="1">
              <a:defRPr/>
            </a:pPr>
            <a:endParaRPr lang="en-US" sz="3200">
              <a:latin typeface="+mn-lt"/>
            </a:endParaRPr>
          </a:p>
        </p:txBody>
      </p:sp>
      <p:sp>
        <p:nvSpPr>
          <p:cNvPr id="51251" name="Line 51"/>
          <p:cNvSpPr>
            <a:spLocks noChangeShapeType="1"/>
          </p:cNvSpPr>
          <p:nvPr/>
        </p:nvSpPr>
        <p:spPr bwMode="auto">
          <a:xfrm>
            <a:off x="6183313" y="5761038"/>
            <a:ext cx="3175" cy="38100"/>
          </a:xfrm>
          <a:prstGeom prst="line">
            <a:avLst/>
          </a:prstGeom>
          <a:noFill/>
          <a:ln w="0">
            <a:solidFill>
              <a:schemeClr val="tx1"/>
            </a:solidFill>
            <a:prstDash val="solid"/>
            <a:round/>
            <a:headEnd/>
            <a:tailEnd/>
          </a:ln>
        </p:spPr>
        <p:txBody>
          <a:bodyPr/>
          <a:lstStyle/>
          <a:p>
            <a:pPr eaLnBrk="1" hangingPunct="1">
              <a:defRPr/>
            </a:pPr>
            <a:endParaRPr lang="en-US" sz="3200">
              <a:latin typeface="+mn-lt"/>
            </a:endParaRPr>
          </a:p>
        </p:txBody>
      </p:sp>
      <p:sp>
        <p:nvSpPr>
          <p:cNvPr id="51252" name="Line 52"/>
          <p:cNvSpPr>
            <a:spLocks noChangeShapeType="1"/>
          </p:cNvSpPr>
          <p:nvPr/>
        </p:nvSpPr>
        <p:spPr bwMode="auto">
          <a:xfrm>
            <a:off x="6297613" y="5761038"/>
            <a:ext cx="1587" cy="38100"/>
          </a:xfrm>
          <a:prstGeom prst="line">
            <a:avLst/>
          </a:prstGeom>
          <a:noFill/>
          <a:ln w="0">
            <a:solidFill>
              <a:schemeClr val="tx1"/>
            </a:solidFill>
            <a:prstDash val="solid"/>
            <a:round/>
            <a:headEnd/>
            <a:tailEnd/>
          </a:ln>
        </p:spPr>
        <p:txBody>
          <a:bodyPr/>
          <a:lstStyle/>
          <a:p>
            <a:pPr eaLnBrk="1" hangingPunct="1">
              <a:defRPr/>
            </a:pPr>
            <a:endParaRPr lang="en-US" sz="3200">
              <a:latin typeface="+mn-lt"/>
            </a:endParaRPr>
          </a:p>
        </p:txBody>
      </p:sp>
      <p:sp>
        <p:nvSpPr>
          <p:cNvPr id="51253" name="Line 53"/>
          <p:cNvSpPr>
            <a:spLocks noChangeShapeType="1"/>
          </p:cNvSpPr>
          <p:nvPr/>
        </p:nvSpPr>
        <p:spPr bwMode="auto">
          <a:xfrm>
            <a:off x="6413500" y="5761038"/>
            <a:ext cx="3175" cy="38100"/>
          </a:xfrm>
          <a:prstGeom prst="line">
            <a:avLst/>
          </a:prstGeom>
          <a:noFill/>
          <a:ln w="0">
            <a:solidFill>
              <a:schemeClr val="tx1"/>
            </a:solidFill>
            <a:prstDash val="solid"/>
            <a:round/>
            <a:headEnd/>
            <a:tailEnd/>
          </a:ln>
        </p:spPr>
        <p:txBody>
          <a:bodyPr/>
          <a:lstStyle/>
          <a:p>
            <a:pPr eaLnBrk="1" hangingPunct="1">
              <a:defRPr/>
            </a:pPr>
            <a:endParaRPr lang="en-US" sz="3200">
              <a:latin typeface="+mn-lt"/>
            </a:endParaRPr>
          </a:p>
        </p:txBody>
      </p:sp>
      <p:sp>
        <p:nvSpPr>
          <p:cNvPr id="51254" name="Line 54"/>
          <p:cNvSpPr>
            <a:spLocks noChangeShapeType="1"/>
          </p:cNvSpPr>
          <p:nvPr/>
        </p:nvSpPr>
        <p:spPr bwMode="auto">
          <a:xfrm>
            <a:off x="6527800" y="5761038"/>
            <a:ext cx="3175" cy="38100"/>
          </a:xfrm>
          <a:prstGeom prst="line">
            <a:avLst/>
          </a:prstGeom>
          <a:noFill/>
          <a:ln w="0">
            <a:solidFill>
              <a:schemeClr val="tx1"/>
            </a:solidFill>
            <a:prstDash val="solid"/>
            <a:round/>
            <a:headEnd/>
            <a:tailEnd/>
          </a:ln>
        </p:spPr>
        <p:txBody>
          <a:bodyPr/>
          <a:lstStyle/>
          <a:p>
            <a:pPr eaLnBrk="1" hangingPunct="1">
              <a:defRPr/>
            </a:pPr>
            <a:endParaRPr lang="en-US" sz="3200">
              <a:latin typeface="+mn-lt"/>
            </a:endParaRPr>
          </a:p>
        </p:txBody>
      </p:sp>
      <p:sp>
        <p:nvSpPr>
          <p:cNvPr id="51255" name="Line 55"/>
          <p:cNvSpPr>
            <a:spLocks noChangeShapeType="1"/>
          </p:cNvSpPr>
          <p:nvPr/>
        </p:nvSpPr>
        <p:spPr bwMode="auto">
          <a:xfrm>
            <a:off x="6645275" y="5761038"/>
            <a:ext cx="1588" cy="38100"/>
          </a:xfrm>
          <a:prstGeom prst="line">
            <a:avLst/>
          </a:prstGeom>
          <a:noFill/>
          <a:ln w="0">
            <a:solidFill>
              <a:schemeClr val="tx1"/>
            </a:solidFill>
            <a:prstDash val="solid"/>
            <a:round/>
            <a:headEnd/>
            <a:tailEnd/>
          </a:ln>
        </p:spPr>
        <p:txBody>
          <a:bodyPr/>
          <a:lstStyle/>
          <a:p>
            <a:pPr eaLnBrk="1" hangingPunct="1">
              <a:defRPr/>
            </a:pPr>
            <a:endParaRPr lang="en-US" sz="3200">
              <a:latin typeface="+mn-lt"/>
            </a:endParaRPr>
          </a:p>
        </p:txBody>
      </p:sp>
      <p:sp>
        <p:nvSpPr>
          <p:cNvPr id="51256" name="Line 56"/>
          <p:cNvSpPr>
            <a:spLocks noChangeShapeType="1"/>
          </p:cNvSpPr>
          <p:nvPr/>
        </p:nvSpPr>
        <p:spPr bwMode="auto">
          <a:xfrm>
            <a:off x="6759575" y="5761038"/>
            <a:ext cx="1588" cy="38100"/>
          </a:xfrm>
          <a:prstGeom prst="line">
            <a:avLst/>
          </a:prstGeom>
          <a:noFill/>
          <a:ln w="0">
            <a:solidFill>
              <a:schemeClr val="tx1"/>
            </a:solidFill>
            <a:prstDash val="solid"/>
            <a:round/>
            <a:headEnd/>
            <a:tailEnd/>
          </a:ln>
        </p:spPr>
        <p:txBody>
          <a:bodyPr/>
          <a:lstStyle/>
          <a:p>
            <a:pPr eaLnBrk="1" hangingPunct="1">
              <a:defRPr/>
            </a:pPr>
            <a:endParaRPr lang="en-US" sz="3200">
              <a:latin typeface="+mn-lt"/>
            </a:endParaRPr>
          </a:p>
        </p:txBody>
      </p:sp>
      <p:sp>
        <p:nvSpPr>
          <p:cNvPr id="51257" name="Line 57"/>
          <p:cNvSpPr>
            <a:spLocks noChangeShapeType="1"/>
          </p:cNvSpPr>
          <p:nvPr/>
        </p:nvSpPr>
        <p:spPr bwMode="auto">
          <a:xfrm>
            <a:off x="6759575" y="5761038"/>
            <a:ext cx="1588" cy="63500"/>
          </a:xfrm>
          <a:prstGeom prst="line">
            <a:avLst/>
          </a:prstGeom>
          <a:noFill/>
          <a:ln w="0">
            <a:solidFill>
              <a:schemeClr val="tx1"/>
            </a:solidFill>
            <a:prstDash val="solid"/>
            <a:round/>
            <a:headEnd/>
            <a:tailEnd/>
          </a:ln>
        </p:spPr>
        <p:txBody>
          <a:bodyPr/>
          <a:lstStyle/>
          <a:p>
            <a:pPr eaLnBrk="1" hangingPunct="1">
              <a:defRPr/>
            </a:pPr>
            <a:endParaRPr lang="en-US" sz="3200">
              <a:latin typeface="+mn-lt"/>
            </a:endParaRPr>
          </a:p>
        </p:txBody>
      </p:sp>
      <p:sp>
        <p:nvSpPr>
          <p:cNvPr id="51258" name="Rectangle 58"/>
          <p:cNvSpPr>
            <a:spLocks noChangeArrowheads="1"/>
          </p:cNvSpPr>
          <p:nvPr/>
        </p:nvSpPr>
        <p:spPr bwMode="auto">
          <a:xfrm>
            <a:off x="6678613" y="5824538"/>
            <a:ext cx="204787" cy="492125"/>
          </a:xfrm>
          <a:prstGeom prst="rect">
            <a:avLst/>
          </a:prstGeom>
          <a:noFill/>
          <a:ln w="9525">
            <a:noFill/>
            <a:miter lim="800000"/>
            <a:headEnd/>
            <a:tailEnd/>
          </a:ln>
        </p:spPr>
        <p:txBody>
          <a:bodyPr wrap="none" lIns="0" tIns="0" rIns="0" bIns="0">
            <a:spAutoFit/>
          </a:bodyPr>
          <a:lstStyle/>
          <a:p>
            <a:pPr eaLnBrk="1" hangingPunct="1">
              <a:defRPr/>
            </a:pPr>
            <a:r>
              <a:rPr lang="en-US" sz="3200">
                <a:latin typeface="+mn-lt"/>
              </a:rPr>
              <a:t>3</a:t>
            </a:r>
          </a:p>
        </p:txBody>
      </p:sp>
      <p:sp>
        <p:nvSpPr>
          <p:cNvPr id="51259" name="Line 59"/>
          <p:cNvSpPr>
            <a:spLocks noChangeShapeType="1"/>
          </p:cNvSpPr>
          <p:nvPr/>
        </p:nvSpPr>
        <p:spPr bwMode="auto">
          <a:xfrm>
            <a:off x="6875463" y="5761038"/>
            <a:ext cx="3175" cy="38100"/>
          </a:xfrm>
          <a:prstGeom prst="line">
            <a:avLst/>
          </a:prstGeom>
          <a:noFill/>
          <a:ln w="0">
            <a:solidFill>
              <a:schemeClr val="tx1"/>
            </a:solidFill>
            <a:prstDash val="solid"/>
            <a:round/>
            <a:headEnd/>
            <a:tailEnd/>
          </a:ln>
        </p:spPr>
        <p:txBody>
          <a:bodyPr/>
          <a:lstStyle/>
          <a:p>
            <a:pPr eaLnBrk="1" hangingPunct="1">
              <a:defRPr/>
            </a:pPr>
            <a:endParaRPr lang="en-US" sz="3200">
              <a:latin typeface="+mn-lt"/>
            </a:endParaRPr>
          </a:p>
        </p:txBody>
      </p:sp>
      <p:sp>
        <p:nvSpPr>
          <p:cNvPr id="51260" name="Line 60"/>
          <p:cNvSpPr>
            <a:spLocks noChangeShapeType="1"/>
          </p:cNvSpPr>
          <p:nvPr/>
        </p:nvSpPr>
        <p:spPr bwMode="auto">
          <a:xfrm>
            <a:off x="6989763" y="5761038"/>
            <a:ext cx="3175" cy="38100"/>
          </a:xfrm>
          <a:prstGeom prst="line">
            <a:avLst/>
          </a:prstGeom>
          <a:noFill/>
          <a:ln w="0">
            <a:solidFill>
              <a:schemeClr val="tx1"/>
            </a:solidFill>
            <a:prstDash val="solid"/>
            <a:round/>
            <a:headEnd/>
            <a:tailEnd/>
          </a:ln>
        </p:spPr>
        <p:txBody>
          <a:bodyPr/>
          <a:lstStyle/>
          <a:p>
            <a:pPr eaLnBrk="1" hangingPunct="1">
              <a:defRPr/>
            </a:pPr>
            <a:endParaRPr lang="en-US" sz="3200">
              <a:latin typeface="+mn-lt"/>
            </a:endParaRPr>
          </a:p>
        </p:txBody>
      </p:sp>
      <p:sp>
        <p:nvSpPr>
          <p:cNvPr id="51261" name="Line 61"/>
          <p:cNvSpPr>
            <a:spLocks noChangeShapeType="1"/>
          </p:cNvSpPr>
          <p:nvPr/>
        </p:nvSpPr>
        <p:spPr bwMode="auto">
          <a:xfrm>
            <a:off x="7105650" y="5761038"/>
            <a:ext cx="3175" cy="38100"/>
          </a:xfrm>
          <a:prstGeom prst="line">
            <a:avLst/>
          </a:prstGeom>
          <a:noFill/>
          <a:ln w="0">
            <a:solidFill>
              <a:schemeClr val="tx1"/>
            </a:solidFill>
            <a:prstDash val="solid"/>
            <a:round/>
            <a:headEnd/>
            <a:tailEnd/>
          </a:ln>
        </p:spPr>
        <p:txBody>
          <a:bodyPr/>
          <a:lstStyle/>
          <a:p>
            <a:pPr eaLnBrk="1" hangingPunct="1">
              <a:defRPr/>
            </a:pPr>
            <a:endParaRPr lang="en-US" sz="3200">
              <a:latin typeface="+mn-lt"/>
            </a:endParaRPr>
          </a:p>
        </p:txBody>
      </p:sp>
      <p:sp>
        <p:nvSpPr>
          <p:cNvPr id="51262" name="Line 62"/>
          <p:cNvSpPr>
            <a:spLocks noChangeShapeType="1"/>
          </p:cNvSpPr>
          <p:nvPr/>
        </p:nvSpPr>
        <p:spPr bwMode="auto">
          <a:xfrm>
            <a:off x="7219950" y="5761038"/>
            <a:ext cx="3175" cy="38100"/>
          </a:xfrm>
          <a:prstGeom prst="line">
            <a:avLst/>
          </a:prstGeom>
          <a:noFill/>
          <a:ln w="0">
            <a:solidFill>
              <a:schemeClr val="tx1"/>
            </a:solidFill>
            <a:prstDash val="solid"/>
            <a:round/>
            <a:headEnd/>
            <a:tailEnd/>
          </a:ln>
        </p:spPr>
        <p:txBody>
          <a:bodyPr/>
          <a:lstStyle/>
          <a:p>
            <a:pPr eaLnBrk="1" hangingPunct="1">
              <a:defRPr/>
            </a:pPr>
            <a:endParaRPr lang="en-US" sz="3200">
              <a:latin typeface="+mn-lt"/>
            </a:endParaRPr>
          </a:p>
        </p:txBody>
      </p:sp>
      <p:sp>
        <p:nvSpPr>
          <p:cNvPr id="51263" name="Line 63"/>
          <p:cNvSpPr>
            <a:spLocks noChangeShapeType="1"/>
          </p:cNvSpPr>
          <p:nvPr/>
        </p:nvSpPr>
        <p:spPr bwMode="auto">
          <a:xfrm>
            <a:off x="7337425" y="5761038"/>
            <a:ext cx="1588" cy="38100"/>
          </a:xfrm>
          <a:prstGeom prst="line">
            <a:avLst/>
          </a:prstGeom>
          <a:noFill/>
          <a:ln w="0">
            <a:solidFill>
              <a:schemeClr val="tx1"/>
            </a:solidFill>
            <a:prstDash val="solid"/>
            <a:round/>
            <a:headEnd/>
            <a:tailEnd/>
          </a:ln>
        </p:spPr>
        <p:txBody>
          <a:bodyPr/>
          <a:lstStyle/>
          <a:p>
            <a:pPr eaLnBrk="1" hangingPunct="1">
              <a:defRPr/>
            </a:pPr>
            <a:endParaRPr lang="en-US" sz="3200">
              <a:latin typeface="+mn-lt"/>
            </a:endParaRPr>
          </a:p>
        </p:txBody>
      </p:sp>
      <p:sp>
        <p:nvSpPr>
          <p:cNvPr id="51264" name="Line 64"/>
          <p:cNvSpPr>
            <a:spLocks noChangeShapeType="1"/>
          </p:cNvSpPr>
          <p:nvPr/>
        </p:nvSpPr>
        <p:spPr bwMode="auto">
          <a:xfrm>
            <a:off x="7451725" y="5761038"/>
            <a:ext cx="1588" cy="38100"/>
          </a:xfrm>
          <a:prstGeom prst="line">
            <a:avLst/>
          </a:prstGeom>
          <a:noFill/>
          <a:ln w="0">
            <a:solidFill>
              <a:schemeClr val="tx1"/>
            </a:solidFill>
            <a:prstDash val="solid"/>
            <a:round/>
            <a:headEnd/>
            <a:tailEnd/>
          </a:ln>
        </p:spPr>
        <p:txBody>
          <a:bodyPr/>
          <a:lstStyle/>
          <a:p>
            <a:pPr eaLnBrk="1" hangingPunct="1">
              <a:defRPr/>
            </a:pPr>
            <a:endParaRPr lang="en-US" sz="3200">
              <a:latin typeface="+mn-lt"/>
            </a:endParaRPr>
          </a:p>
        </p:txBody>
      </p:sp>
      <p:sp>
        <p:nvSpPr>
          <p:cNvPr id="51265" name="Line 65"/>
          <p:cNvSpPr>
            <a:spLocks noChangeShapeType="1"/>
          </p:cNvSpPr>
          <p:nvPr/>
        </p:nvSpPr>
        <p:spPr bwMode="auto">
          <a:xfrm>
            <a:off x="7567613" y="5761038"/>
            <a:ext cx="3175" cy="38100"/>
          </a:xfrm>
          <a:prstGeom prst="line">
            <a:avLst/>
          </a:prstGeom>
          <a:noFill/>
          <a:ln w="0">
            <a:solidFill>
              <a:schemeClr val="tx1"/>
            </a:solidFill>
            <a:prstDash val="solid"/>
            <a:round/>
            <a:headEnd/>
            <a:tailEnd/>
          </a:ln>
        </p:spPr>
        <p:txBody>
          <a:bodyPr/>
          <a:lstStyle/>
          <a:p>
            <a:pPr eaLnBrk="1" hangingPunct="1">
              <a:defRPr/>
            </a:pPr>
            <a:endParaRPr lang="en-US" sz="3200">
              <a:latin typeface="+mn-lt"/>
            </a:endParaRPr>
          </a:p>
        </p:txBody>
      </p:sp>
      <p:sp>
        <p:nvSpPr>
          <p:cNvPr id="51266" name="Line 66"/>
          <p:cNvSpPr>
            <a:spLocks noChangeShapeType="1"/>
          </p:cNvSpPr>
          <p:nvPr/>
        </p:nvSpPr>
        <p:spPr bwMode="auto">
          <a:xfrm>
            <a:off x="7681913" y="5761038"/>
            <a:ext cx="3175" cy="38100"/>
          </a:xfrm>
          <a:prstGeom prst="line">
            <a:avLst/>
          </a:prstGeom>
          <a:noFill/>
          <a:ln w="0">
            <a:solidFill>
              <a:schemeClr val="tx1"/>
            </a:solidFill>
            <a:prstDash val="solid"/>
            <a:round/>
            <a:headEnd/>
            <a:tailEnd/>
          </a:ln>
        </p:spPr>
        <p:txBody>
          <a:bodyPr/>
          <a:lstStyle/>
          <a:p>
            <a:pPr eaLnBrk="1" hangingPunct="1">
              <a:defRPr/>
            </a:pPr>
            <a:endParaRPr lang="en-US" sz="3200">
              <a:latin typeface="+mn-lt"/>
            </a:endParaRPr>
          </a:p>
        </p:txBody>
      </p:sp>
      <p:sp>
        <p:nvSpPr>
          <p:cNvPr id="51267" name="Line 67"/>
          <p:cNvSpPr>
            <a:spLocks noChangeShapeType="1"/>
          </p:cNvSpPr>
          <p:nvPr/>
        </p:nvSpPr>
        <p:spPr bwMode="auto">
          <a:xfrm>
            <a:off x="7799388" y="5761038"/>
            <a:ext cx="1587" cy="38100"/>
          </a:xfrm>
          <a:prstGeom prst="line">
            <a:avLst/>
          </a:prstGeom>
          <a:noFill/>
          <a:ln w="0">
            <a:solidFill>
              <a:schemeClr val="tx1"/>
            </a:solidFill>
            <a:prstDash val="solid"/>
            <a:round/>
            <a:headEnd/>
            <a:tailEnd/>
          </a:ln>
        </p:spPr>
        <p:txBody>
          <a:bodyPr/>
          <a:lstStyle/>
          <a:p>
            <a:pPr eaLnBrk="1" hangingPunct="1">
              <a:defRPr/>
            </a:pPr>
            <a:endParaRPr lang="en-US" sz="3200">
              <a:latin typeface="+mn-lt"/>
            </a:endParaRPr>
          </a:p>
        </p:txBody>
      </p:sp>
      <p:sp>
        <p:nvSpPr>
          <p:cNvPr id="51268" name="Line 68"/>
          <p:cNvSpPr>
            <a:spLocks noChangeShapeType="1"/>
          </p:cNvSpPr>
          <p:nvPr/>
        </p:nvSpPr>
        <p:spPr bwMode="auto">
          <a:xfrm>
            <a:off x="7912100" y="5761038"/>
            <a:ext cx="3175" cy="38100"/>
          </a:xfrm>
          <a:prstGeom prst="line">
            <a:avLst/>
          </a:prstGeom>
          <a:noFill/>
          <a:ln w="0">
            <a:solidFill>
              <a:schemeClr val="tx1"/>
            </a:solidFill>
            <a:prstDash val="solid"/>
            <a:round/>
            <a:headEnd/>
            <a:tailEnd/>
          </a:ln>
        </p:spPr>
        <p:txBody>
          <a:bodyPr/>
          <a:lstStyle/>
          <a:p>
            <a:pPr eaLnBrk="1" hangingPunct="1">
              <a:defRPr/>
            </a:pPr>
            <a:endParaRPr lang="en-US" sz="3200">
              <a:latin typeface="+mn-lt"/>
            </a:endParaRPr>
          </a:p>
        </p:txBody>
      </p:sp>
      <p:sp>
        <p:nvSpPr>
          <p:cNvPr id="51269" name="Line 69"/>
          <p:cNvSpPr>
            <a:spLocks noChangeShapeType="1"/>
          </p:cNvSpPr>
          <p:nvPr/>
        </p:nvSpPr>
        <p:spPr bwMode="auto">
          <a:xfrm>
            <a:off x="7912100" y="5761038"/>
            <a:ext cx="3175" cy="63500"/>
          </a:xfrm>
          <a:prstGeom prst="line">
            <a:avLst/>
          </a:prstGeom>
          <a:noFill/>
          <a:ln w="0">
            <a:solidFill>
              <a:schemeClr val="tx1"/>
            </a:solidFill>
            <a:prstDash val="solid"/>
            <a:round/>
            <a:headEnd/>
            <a:tailEnd/>
          </a:ln>
        </p:spPr>
        <p:txBody>
          <a:bodyPr/>
          <a:lstStyle/>
          <a:p>
            <a:pPr eaLnBrk="1" hangingPunct="1">
              <a:defRPr/>
            </a:pPr>
            <a:endParaRPr lang="en-US" sz="3200">
              <a:latin typeface="+mn-lt"/>
            </a:endParaRPr>
          </a:p>
        </p:txBody>
      </p:sp>
      <p:sp>
        <p:nvSpPr>
          <p:cNvPr id="51270" name="Rectangle 70"/>
          <p:cNvSpPr>
            <a:spLocks noChangeArrowheads="1"/>
          </p:cNvSpPr>
          <p:nvPr/>
        </p:nvSpPr>
        <p:spPr bwMode="auto">
          <a:xfrm>
            <a:off x="7832725" y="5824538"/>
            <a:ext cx="204788" cy="492125"/>
          </a:xfrm>
          <a:prstGeom prst="rect">
            <a:avLst/>
          </a:prstGeom>
          <a:noFill/>
          <a:ln w="9525">
            <a:noFill/>
            <a:miter lim="800000"/>
            <a:headEnd/>
            <a:tailEnd/>
          </a:ln>
        </p:spPr>
        <p:txBody>
          <a:bodyPr wrap="none" lIns="0" tIns="0" rIns="0" bIns="0">
            <a:spAutoFit/>
          </a:bodyPr>
          <a:lstStyle/>
          <a:p>
            <a:pPr eaLnBrk="1" hangingPunct="1">
              <a:defRPr/>
            </a:pPr>
            <a:r>
              <a:rPr lang="en-US" sz="3200">
                <a:latin typeface="+mn-lt"/>
              </a:rPr>
              <a:t>4</a:t>
            </a:r>
          </a:p>
        </p:txBody>
      </p:sp>
      <p:sp>
        <p:nvSpPr>
          <p:cNvPr id="51271" name="Line 71"/>
          <p:cNvSpPr>
            <a:spLocks noChangeShapeType="1"/>
          </p:cNvSpPr>
          <p:nvPr/>
        </p:nvSpPr>
        <p:spPr bwMode="auto">
          <a:xfrm flipV="1">
            <a:off x="2146300" y="2171700"/>
            <a:ext cx="3175" cy="3589338"/>
          </a:xfrm>
          <a:prstGeom prst="line">
            <a:avLst/>
          </a:prstGeom>
          <a:noFill/>
          <a:ln w="0">
            <a:solidFill>
              <a:schemeClr val="tx1"/>
            </a:solidFill>
            <a:prstDash val="solid"/>
            <a:round/>
            <a:headEnd/>
            <a:tailEnd/>
          </a:ln>
        </p:spPr>
        <p:txBody>
          <a:bodyPr/>
          <a:lstStyle/>
          <a:p>
            <a:pPr eaLnBrk="1" hangingPunct="1">
              <a:defRPr/>
            </a:pPr>
            <a:endParaRPr lang="en-US" sz="3200">
              <a:latin typeface="+mn-lt"/>
            </a:endParaRPr>
          </a:p>
        </p:txBody>
      </p:sp>
      <p:sp>
        <p:nvSpPr>
          <p:cNvPr id="51272" name="Line 72"/>
          <p:cNvSpPr>
            <a:spLocks noChangeShapeType="1"/>
          </p:cNvSpPr>
          <p:nvPr/>
        </p:nvSpPr>
        <p:spPr bwMode="auto">
          <a:xfrm flipH="1">
            <a:off x="2070100" y="5761038"/>
            <a:ext cx="76200" cy="1587"/>
          </a:xfrm>
          <a:prstGeom prst="line">
            <a:avLst/>
          </a:prstGeom>
          <a:noFill/>
          <a:ln w="0">
            <a:solidFill>
              <a:schemeClr val="tx1"/>
            </a:solidFill>
            <a:prstDash val="solid"/>
            <a:round/>
            <a:headEnd/>
            <a:tailEnd/>
          </a:ln>
        </p:spPr>
        <p:txBody>
          <a:bodyPr/>
          <a:lstStyle/>
          <a:p>
            <a:pPr eaLnBrk="1" hangingPunct="1">
              <a:defRPr/>
            </a:pPr>
            <a:endParaRPr lang="en-US" sz="3200">
              <a:latin typeface="+mn-lt"/>
            </a:endParaRPr>
          </a:p>
        </p:txBody>
      </p:sp>
      <p:sp>
        <p:nvSpPr>
          <p:cNvPr id="51273" name="Line 73"/>
          <p:cNvSpPr>
            <a:spLocks noChangeShapeType="1"/>
          </p:cNvSpPr>
          <p:nvPr/>
        </p:nvSpPr>
        <p:spPr bwMode="auto">
          <a:xfrm flipH="1">
            <a:off x="2052638" y="5761038"/>
            <a:ext cx="93662" cy="1587"/>
          </a:xfrm>
          <a:prstGeom prst="line">
            <a:avLst/>
          </a:prstGeom>
          <a:noFill/>
          <a:ln w="0">
            <a:solidFill>
              <a:schemeClr val="tx1"/>
            </a:solidFill>
            <a:prstDash val="solid"/>
            <a:round/>
            <a:headEnd/>
            <a:tailEnd/>
          </a:ln>
        </p:spPr>
        <p:txBody>
          <a:bodyPr/>
          <a:lstStyle/>
          <a:p>
            <a:pPr eaLnBrk="1" hangingPunct="1">
              <a:defRPr/>
            </a:pPr>
            <a:endParaRPr lang="en-US" sz="3200">
              <a:latin typeface="+mn-lt"/>
            </a:endParaRPr>
          </a:p>
        </p:txBody>
      </p:sp>
      <p:sp>
        <p:nvSpPr>
          <p:cNvPr id="51274" name="Rectangle 74"/>
          <p:cNvSpPr>
            <a:spLocks noChangeArrowheads="1"/>
          </p:cNvSpPr>
          <p:nvPr/>
        </p:nvSpPr>
        <p:spPr bwMode="auto">
          <a:xfrm>
            <a:off x="1676400" y="5568950"/>
            <a:ext cx="204788" cy="492125"/>
          </a:xfrm>
          <a:prstGeom prst="rect">
            <a:avLst/>
          </a:prstGeom>
          <a:noFill/>
          <a:ln w="9525">
            <a:noFill/>
            <a:miter lim="800000"/>
            <a:headEnd/>
            <a:tailEnd/>
          </a:ln>
        </p:spPr>
        <p:txBody>
          <a:bodyPr wrap="none" lIns="0" tIns="0" rIns="0" bIns="0">
            <a:spAutoFit/>
          </a:bodyPr>
          <a:lstStyle/>
          <a:p>
            <a:pPr eaLnBrk="1" hangingPunct="1">
              <a:defRPr/>
            </a:pPr>
            <a:r>
              <a:rPr lang="en-US" sz="3200" dirty="0">
                <a:latin typeface="+mn-lt"/>
              </a:rPr>
              <a:t>0</a:t>
            </a:r>
          </a:p>
        </p:txBody>
      </p:sp>
      <p:sp>
        <p:nvSpPr>
          <p:cNvPr id="51275" name="Line 75"/>
          <p:cNvSpPr>
            <a:spLocks noChangeShapeType="1"/>
          </p:cNvSpPr>
          <p:nvPr/>
        </p:nvSpPr>
        <p:spPr bwMode="auto">
          <a:xfrm flipH="1">
            <a:off x="2070100" y="5402263"/>
            <a:ext cx="76200" cy="0"/>
          </a:xfrm>
          <a:prstGeom prst="line">
            <a:avLst/>
          </a:prstGeom>
          <a:noFill/>
          <a:ln w="0">
            <a:solidFill>
              <a:schemeClr val="tx1"/>
            </a:solidFill>
            <a:prstDash val="solid"/>
            <a:round/>
            <a:headEnd/>
            <a:tailEnd/>
          </a:ln>
        </p:spPr>
        <p:txBody>
          <a:bodyPr/>
          <a:lstStyle/>
          <a:p>
            <a:pPr eaLnBrk="1" hangingPunct="1">
              <a:defRPr/>
            </a:pPr>
            <a:endParaRPr lang="en-US" sz="3200">
              <a:latin typeface="+mn-lt"/>
            </a:endParaRPr>
          </a:p>
        </p:txBody>
      </p:sp>
      <p:sp>
        <p:nvSpPr>
          <p:cNvPr id="51276" name="Line 76"/>
          <p:cNvSpPr>
            <a:spLocks noChangeShapeType="1"/>
          </p:cNvSpPr>
          <p:nvPr/>
        </p:nvSpPr>
        <p:spPr bwMode="auto">
          <a:xfrm flipH="1">
            <a:off x="2070100" y="5043488"/>
            <a:ext cx="76200" cy="1587"/>
          </a:xfrm>
          <a:prstGeom prst="line">
            <a:avLst/>
          </a:prstGeom>
          <a:noFill/>
          <a:ln w="0">
            <a:solidFill>
              <a:schemeClr val="tx1"/>
            </a:solidFill>
            <a:prstDash val="solid"/>
            <a:round/>
            <a:headEnd/>
            <a:tailEnd/>
          </a:ln>
        </p:spPr>
        <p:txBody>
          <a:bodyPr/>
          <a:lstStyle/>
          <a:p>
            <a:pPr eaLnBrk="1" hangingPunct="1">
              <a:defRPr/>
            </a:pPr>
            <a:endParaRPr lang="en-US" sz="3200">
              <a:latin typeface="+mn-lt"/>
            </a:endParaRPr>
          </a:p>
        </p:txBody>
      </p:sp>
      <p:sp>
        <p:nvSpPr>
          <p:cNvPr id="51277" name="Line 77"/>
          <p:cNvSpPr>
            <a:spLocks noChangeShapeType="1"/>
          </p:cNvSpPr>
          <p:nvPr/>
        </p:nvSpPr>
        <p:spPr bwMode="auto">
          <a:xfrm flipH="1">
            <a:off x="2070100" y="4684713"/>
            <a:ext cx="76200" cy="0"/>
          </a:xfrm>
          <a:prstGeom prst="line">
            <a:avLst/>
          </a:prstGeom>
          <a:noFill/>
          <a:ln w="0">
            <a:solidFill>
              <a:schemeClr val="tx1"/>
            </a:solidFill>
            <a:prstDash val="solid"/>
            <a:round/>
            <a:headEnd/>
            <a:tailEnd/>
          </a:ln>
        </p:spPr>
        <p:txBody>
          <a:bodyPr/>
          <a:lstStyle/>
          <a:p>
            <a:pPr eaLnBrk="1" hangingPunct="1">
              <a:defRPr/>
            </a:pPr>
            <a:endParaRPr lang="en-US" sz="3200">
              <a:latin typeface="+mn-lt"/>
            </a:endParaRPr>
          </a:p>
        </p:txBody>
      </p:sp>
      <p:sp>
        <p:nvSpPr>
          <p:cNvPr id="51278" name="Line 78"/>
          <p:cNvSpPr>
            <a:spLocks noChangeShapeType="1"/>
          </p:cNvSpPr>
          <p:nvPr/>
        </p:nvSpPr>
        <p:spPr bwMode="auto">
          <a:xfrm flipH="1">
            <a:off x="2070100" y="4325938"/>
            <a:ext cx="76200" cy="1587"/>
          </a:xfrm>
          <a:prstGeom prst="line">
            <a:avLst/>
          </a:prstGeom>
          <a:noFill/>
          <a:ln w="0">
            <a:solidFill>
              <a:schemeClr val="tx1"/>
            </a:solidFill>
            <a:prstDash val="solid"/>
            <a:round/>
            <a:headEnd/>
            <a:tailEnd/>
          </a:ln>
        </p:spPr>
        <p:txBody>
          <a:bodyPr/>
          <a:lstStyle/>
          <a:p>
            <a:pPr eaLnBrk="1" hangingPunct="1">
              <a:defRPr/>
            </a:pPr>
            <a:endParaRPr lang="en-US" sz="3200">
              <a:latin typeface="+mn-lt"/>
            </a:endParaRPr>
          </a:p>
        </p:txBody>
      </p:sp>
      <p:sp>
        <p:nvSpPr>
          <p:cNvPr id="51279" name="Line 79"/>
          <p:cNvSpPr>
            <a:spLocks noChangeShapeType="1"/>
          </p:cNvSpPr>
          <p:nvPr/>
        </p:nvSpPr>
        <p:spPr bwMode="auto">
          <a:xfrm flipH="1">
            <a:off x="2070100" y="3967163"/>
            <a:ext cx="76200" cy="0"/>
          </a:xfrm>
          <a:prstGeom prst="line">
            <a:avLst/>
          </a:prstGeom>
          <a:noFill/>
          <a:ln w="0">
            <a:solidFill>
              <a:schemeClr val="tx1"/>
            </a:solidFill>
            <a:prstDash val="solid"/>
            <a:round/>
            <a:headEnd/>
            <a:tailEnd/>
          </a:ln>
        </p:spPr>
        <p:txBody>
          <a:bodyPr/>
          <a:lstStyle/>
          <a:p>
            <a:pPr eaLnBrk="1" hangingPunct="1">
              <a:defRPr/>
            </a:pPr>
            <a:endParaRPr lang="en-US" sz="3200">
              <a:latin typeface="+mn-lt"/>
            </a:endParaRPr>
          </a:p>
        </p:txBody>
      </p:sp>
      <p:sp>
        <p:nvSpPr>
          <p:cNvPr id="51280" name="Line 80"/>
          <p:cNvSpPr>
            <a:spLocks noChangeShapeType="1"/>
          </p:cNvSpPr>
          <p:nvPr/>
        </p:nvSpPr>
        <p:spPr bwMode="auto">
          <a:xfrm flipH="1">
            <a:off x="2052638" y="3967163"/>
            <a:ext cx="93662" cy="0"/>
          </a:xfrm>
          <a:prstGeom prst="line">
            <a:avLst/>
          </a:prstGeom>
          <a:noFill/>
          <a:ln w="0">
            <a:solidFill>
              <a:schemeClr val="tx1"/>
            </a:solidFill>
            <a:prstDash val="solid"/>
            <a:round/>
            <a:headEnd/>
            <a:tailEnd/>
          </a:ln>
        </p:spPr>
        <p:txBody>
          <a:bodyPr/>
          <a:lstStyle/>
          <a:p>
            <a:pPr eaLnBrk="1" hangingPunct="1">
              <a:defRPr/>
            </a:pPr>
            <a:endParaRPr lang="en-US" sz="3200">
              <a:latin typeface="+mn-lt"/>
            </a:endParaRPr>
          </a:p>
        </p:txBody>
      </p:sp>
      <p:sp>
        <p:nvSpPr>
          <p:cNvPr id="51282" name="Line 82"/>
          <p:cNvSpPr>
            <a:spLocks noChangeShapeType="1"/>
          </p:cNvSpPr>
          <p:nvPr/>
        </p:nvSpPr>
        <p:spPr bwMode="auto">
          <a:xfrm flipH="1">
            <a:off x="2070100" y="3608388"/>
            <a:ext cx="76200" cy="1587"/>
          </a:xfrm>
          <a:prstGeom prst="line">
            <a:avLst/>
          </a:prstGeom>
          <a:noFill/>
          <a:ln w="0">
            <a:solidFill>
              <a:schemeClr val="tx1"/>
            </a:solidFill>
            <a:prstDash val="solid"/>
            <a:round/>
            <a:headEnd/>
            <a:tailEnd/>
          </a:ln>
        </p:spPr>
        <p:txBody>
          <a:bodyPr/>
          <a:lstStyle/>
          <a:p>
            <a:pPr eaLnBrk="1" hangingPunct="1">
              <a:defRPr/>
            </a:pPr>
            <a:endParaRPr lang="en-US" sz="3200">
              <a:latin typeface="+mn-lt"/>
            </a:endParaRPr>
          </a:p>
        </p:txBody>
      </p:sp>
      <p:sp>
        <p:nvSpPr>
          <p:cNvPr id="51283" name="Line 83"/>
          <p:cNvSpPr>
            <a:spLocks noChangeShapeType="1"/>
          </p:cNvSpPr>
          <p:nvPr/>
        </p:nvSpPr>
        <p:spPr bwMode="auto">
          <a:xfrm flipH="1">
            <a:off x="2070100" y="3249613"/>
            <a:ext cx="76200" cy="0"/>
          </a:xfrm>
          <a:prstGeom prst="line">
            <a:avLst/>
          </a:prstGeom>
          <a:noFill/>
          <a:ln w="0">
            <a:solidFill>
              <a:schemeClr val="tx1"/>
            </a:solidFill>
            <a:prstDash val="solid"/>
            <a:round/>
            <a:headEnd/>
            <a:tailEnd/>
          </a:ln>
        </p:spPr>
        <p:txBody>
          <a:bodyPr/>
          <a:lstStyle/>
          <a:p>
            <a:pPr eaLnBrk="1" hangingPunct="1">
              <a:defRPr/>
            </a:pPr>
            <a:endParaRPr lang="en-US" sz="3200">
              <a:latin typeface="+mn-lt"/>
            </a:endParaRPr>
          </a:p>
        </p:txBody>
      </p:sp>
      <p:sp>
        <p:nvSpPr>
          <p:cNvPr id="51284" name="Line 84"/>
          <p:cNvSpPr>
            <a:spLocks noChangeShapeType="1"/>
          </p:cNvSpPr>
          <p:nvPr/>
        </p:nvSpPr>
        <p:spPr bwMode="auto">
          <a:xfrm flipH="1">
            <a:off x="2070100" y="2889250"/>
            <a:ext cx="76200" cy="1588"/>
          </a:xfrm>
          <a:prstGeom prst="line">
            <a:avLst/>
          </a:prstGeom>
          <a:noFill/>
          <a:ln w="0">
            <a:solidFill>
              <a:schemeClr val="tx1"/>
            </a:solidFill>
            <a:prstDash val="solid"/>
            <a:round/>
            <a:headEnd/>
            <a:tailEnd/>
          </a:ln>
        </p:spPr>
        <p:txBody>
          <a:bodyPr/>
          <a:lstStyle/>
          <a:p>
            <a:pPr eaLnBrk="1" hangingPunct="1">
              <a:defRPr/>
            </a:pPr>
            <a:endParaRPr lang="en-US" sz="3200">
              <a:latin typeface="+mn-lt"/>
            </a:endParaRPr>
          </a:p>
        </p:txBody>
      </p:sp>
      <p:sp>
        <p:nvSpPr>
          <p:cNvPr id="51285" name="Line 85"/>
          <p:cNvSpPr>
            <a:spLocks noChangeShapeType="1"/>
          </p:cNvSpPr>
          <p:nvPr/>
        </p:nvSpPr>
        <p:spPr bwMode="auto">
          <a:xfrm flipH="1">
            <a:off x="2070100" y="2532063"/>
            <a:ext cx="76200" cy="1587"/>
          </a:xfrm>
          <a:prstGeom prst="line">
            <a:avLst/>
          </a:prstGeom>
          <a:noFill/>
          <a:ln w="0">
            <a:solidFill>
              <a:schemeClr val="tx1"/>
            </a:solidFill>
            <a:prstDash val="solid"/>
            <a:round/>
            <a:headEnd/>
            <a:tailEnd/>
          </a:ln>
        </p:spPr>
        <p:txBody>
          <a:bodyPr/>
          <a:lstStyle/>
          <a:p>
            <a:pPr eaLnBrk="1" hangingPunct="1">
              <a:defRPr/>
            </a:pPr>
            <a:endParaRPr lang="en-US" sz="3200">
              <a:latin typeface="+mn-lt"/>
            </a:endParaRPr>
          </a:p>
        </p:txBody>
      </p:sp>
      <p:sp>
        <p:nvSpPr>
          <p:cNvPr id="51286" name="Line 86"/>
          <p:cNvSpPr>
            <a:spLocks noChangeShapeType="1"/>
          </p:cNvSpPr>
          <p:nvPr/>
        </p:nvSpPr>
        <p:spPr bwMode="auto">
          <a:xfrm flipH="1">
            <a:off x="2070100" y="2171700"/>
            <a:ext cx="76200" cy="1588"/>
          </a:xfrm>
          <a:prstGeom prst="line">
            <a:avLst/>
          </a:prstGeom>
          <a:noFill/>
          <a:ln w="0">
            <a:solidFill>
              <a:schemeClr val="tx1"/>
            </a:solidFill>
            <a:prstDash val="solid"/>
            <a:round/>
            <a:headEnd/>
            <a:tailEnd/>
          </a:ln>
        </p:spPr>
        <p:txBody>
          <a:bodyPr/>
          <a:lstStyle/>
          <a:p>
            <a:pPr eaLnBrk="1" hangingPunct="1">
              <a:defRPr/>
            </a:pPr>
            <a:endParaRPr lang="en-US" sz="3200">
              <a:latin typeface="+mn-lt"/>
            </a:endParaRPr>
          </a:p>
        </p:txBody>
      </p:sp>
      <p:sp>
        <p:nvSpPr>
          <p:cNvPr id="51287" name="Line 87"/>
          <p:cNvSpPr>
            <a:spLocks noChangeShapeType="1"/>
          </p:cNvSpPr>
          <p:nvPr/>
        </p:nvSpPr>
        <p:spPr bwMode="auto">
          <a:xfrm flipH="1">
            <a:off x="2052638" y="2171700"/>
            <a:ext cx="93662" cy="1588"/>
          </a:xfrm>
          <a:prstGeom prst="line">
            <a:avLst/>
          </a:prstGeom>
          <a:noFill/>
          <a:ln w="0">
            <a:solidFill>
              <a:schemeClr val="tx1"/>
            </a:solidFill>
            <a:prstDash val="solid"/>
            <a:round/>
            <a:headEnd/>
            <a:tailEnd/>
          </a:ln>
        </p:spPr>
        <p:txBody>
          <a:bodyPr/>
          <a:lstStyle/>
          <a:p>
            <a:pPr eaLnBrk="1" hangingPunct="1">
              <a:defRPr/>
            </a:pPr>
            <a:endParaRPr lang="en-US" sz="3200">
              <a:latin typeface="+mn-lt"/>
            </a:endParaRPr>
          </a:p>
        </p:txBody>
      </p:sp>
      <p:sp>
        <p:nvSpPr>
          <p:cNvPr id="51288" name="Rectangle 88"/>
          <p:cNvSpPr>
            <a:spLocks noChangeArrowheads="1"/>
          </p:cNvSpPr>
          <p:nvPr/>
        </p:nvSpPr>
        <p:spPr bwMode="auto">
          <a:xfrm>
            <a:off x="1676400" y="1981200"/>
            <a:ext cx="204788" cy="492125"/>
          </a:xfrm>
          <a:prstGeom prst="rect">
            <a:avLst/>
          </a:prstGeom>
          <a:noFill/>
          <a:ln w="9525">
            <a:noFill/>
            <a:miter lim="800000"/>
            <a:headEnd/>
            <a:tailEnd/>
          </a:ln>
        </p:spPr>
        <p:txBody>
          <a:bodyPr wrap="none" lIns="0" tIns="0" rIns="0" bIns="0">
            <a:spAutoFit/>
          </a:bodyPr>
          <a:lstStyle/>
          <a:p>
            <a:pPr eaLnBrk="1" hangingPunct="1">
              <a:defRPr/>
            </a:pPr>
            <a:r>
              <a:rPr lang="en-US" sz="3200">
                <a:latin typeface="+mn-lt"/>
              </a:rPr>
              <a:t>1</a:t>
            </a:r>
          </a:p>
        </p:txBody>
      </p:sp>
      <p:sp>
        <p:nvSpPr>
          <p:cNvPr id="51289" name="Freeform 89"/>
          <p:cNvSpPr>
            <a:spLocks/>
          </p:cNvSpPr>
          <p:nvPr/>
        </p:nvSpPr>
        <p:spPr bwMode="auto">
          <a:xfrm>
            <a:off x="3300413" y="2171700"/>
            <a:ext cx="4325937" cy="3589338"/>
          </a:xfrm>
          <a:custGeom>
            <a:avLst/>
            <a:gdLst/>
            <a:ahLst/>
            <a:cxnLst>
              <a:cxn ang="0">
                <a:pos x="0" y="271"/>
              </a:cxn>
              <a:cxn ang="0">
                <a:pos x="0" y="542"/>
              </a:cxn>
              <a:cxn ang="0">
                <a:pos x="0" y="903"/>
              </a:cxn>
              <a:cxn ang="0">
                <a:pos x="0" y="1174"/>
              </a:cxn>
              <a:cxn ang="0">
                <a:pos x="0" y="1536"/>
              </a:cxn>
              <a:cxn ang="0">
                <a:pos x="0" y="1807"/>
              </a:cxn>
              <a:cxn ang="0">
                <a:pos x="0" y="2168"/>
              </a:cxn>
              <a:cxn ang="0">
                <a:pos x="0" y="2439"/>
              </a:cxn>
              <a:cxn ang="0">
                <a:pos x="0" y="2801"/>
              </a:cxn>
              <a:cxn ang="0">
                <a:pos x="0" y="3072"/>
              </a:cxn>
              <a:cxn ang="0">
                <a:pos x="0" y="3434"/>
              </a:cxn>
              <a:cxn ang="0">
                <a:pos x="0" y="3705"/>
              </a:cxn>
              <a:cxn ang="0">
                <a:pos x="0" y="4066"/>
              </a:cxn>
              <a:cxn ang="0">
                <a:pos x="0" y="4337"/>
              </a:cxn>
              <a:cxn ang="0">
                <a:pos x="0" y="4699"/>
              </a:cxn>
              <a:cxn ang="0">
                <a:pos x="0" y="4970"/>
              </a:cxn>
              <a:cxn ang="0">
                <a:pos x="0" y="5331"/>
              </a:cxn>
              <a:cxn ang="0">
                <a:pos x="0" y="5602"/>
              </a:cxn>
              <a:cxn ang="0">
                <a:pos x="0" y="5964"/>
              </a:cxn>
              <a:cxn ang="0">
                <a:pos x="0" y="6235"/>
              </a:cxn>
              <a:cxn ang="0">
                <a:pos x="0" y="6597"/>
              </a:cxn>
              <a:cxn ang="0">
                <a:pos x="0" y="6868"/>
              </a:cxn>
              <a:cxn ang="0">
                <a:pos x="0" y="7229"/>
              </a:cxn>
              <a:cxn ang="0">
                <a:pos x="0" y="7500"/>
              </a:cxn>
              <a:cxn ang="0">
                <a:pos x="0" y="7862"/>
              </a:cxn>
              <a:cxn ang="0">
                <a:pos x="0" y="8133"/>
              </a:cxn>
              <a:cxn ang="0">
                <a:pos x="0" y="8494"/>
              </a:cxn>
              <a:cxn ang="0">
                <a:pos x="243" y="8765"/>
              </a:cxn>
              <a:cxn ang="0">
                <a:pos x="6450" y="8946"/>
              </a:cxn>
              <a:cxn ang="0">
                <a:pos x="6450" y="8675"/>
              </a:cxn>
              <a:cxn ang="0">
                <a:pos x="6142" y="8314"/>
              </a:cxn>
              <a:cxn ang="0">
                <a:pos x="3909" y="8042"/>
              </a:cxn>
              <a:cxn ang="0">
                <a:pos x="3071" y="7681"/>
              </a:cxn>
              <a:cxn ang="0">
                <a:pos x="2388" y="7410"/>
              </a:cxn>
              <a:cxn ang="0">
                <a:pos x="2047" y="7048"/>
              </a:cxn>
              <a:cxn ang="0">
                <a:pos x="1720" y="6777"/>
              </a:cxn>
              <a:cxn ang="0">
                <a:pos x="1535" y="6416"/>
              </a:cxn>
              <a:cxn ang="0">
                <a:pos x="1343" y="6145"/>
              </a:cxn>
              <a:cxn ang="0">
                <a:pos x="1228" y="5783"/>
              </a:cxn>
              <a:cxn ang="0">
                <a:pos x="1102" y="5512"/>
              </a:cxn>
              <a:cxn ang="0">
                <a:pos x="1023" y="5151"/>
              </a:cxn>
              <a:cxn ang="0">
                <a:pos x="934" y="4879"/>
              </a:cxn>
              <a:cxn ang="0">
                <a:pos x="877" y="4518"/>
              </a:cxn>
              <a:cxn ang="0">
                <a:pos x="811" y="4247"/>
              </a:cxn>
              <a:cxn ang="0">
                <a:pos x="767" y="3885"/>
              </a:cxn>
              <a:cxn ang="0">
                <a:pos x="716" y="3614"/>
              </a:cxn>
              <a:cxn ang="0">
                <a:pos x="682" y="3253"/>
              </a:cxn>
              <a:cxn ang="0">
                <a:pos x="641" y="2982"/>
              </a:cxn>
              <a:cxn ang="0">
                <a:pos x="614" y="2620"/>
              </a:cxn>
              <a:cxn ang="0">
                <a:pos x="581" y="2349"/>
              </a:cxn>
              <a:cxn ang="0">
                <a:pos x="558" y="1988"/>
              </a:cxn>
              <a:cxn ang="0">
                <a:pos x="530" y="1717"/>
              </a:cxn>
              <a:cxn ang="0">
                <a:pos x="511" y="1355"/>
              </a:cxn>
              <a:cxn ang="0">
                <a:pos x="488" y="1084"/>
              </a:cxn>
              <a:cxn ang="0">
                <a:pos x="472" y="722"/>
              </a:cxn>
              <a:cxn ang="0">
                <a:pos x="452" y="451"/>
              </a:cxn>
              <a:cxn ang="0">
                <a:pos x="438" y="90"/>
              </a:cxn>
            </a:cxnLst>
            <a:rect l="0" t="0" r="r" b="b"/>
            <a:pathLst>
              <a:path w="6450" h="9037">
                <a:moveTo>
                  <a:pt x="0" y="0"/>
                </a:moveTo>
                <a:lnTo>
                  <a:pt x="0" y="0"/>
                </a:lnTo>
                <a:lnTo>
                  <a:pt x="0" y="90"/>
                </a:lnTo>
                <a:lnTo>
                  <a:pt x="0" y="90"/>
                </a:lnTo>
                <a:lnTo>
                  <a:pt x="0" y="180"/>
                </a:lnTo>
                <a:lnTo>
                  <a:pt x="0" y="180"/>
                </a:lnTo>
                <a:lnTo>
                  <a:pt x="0" y="271"/>
                </a:lnTo>
                <a:lnTo>
                  <a:pt x="0" y="271"/>
                </a:lnTo>
                <a:lnTo>
                  <a:pt x="0" y="361"/>
                </a:lnTo>
                <a:lnTo>
                  <a:pt x="0" y="361"/>
                </a:lnTo>
                <a:lnTo>
                  <a:pt x="0" y="451"/>
                </a:lnTo>
                <a:lnTo>
                  <a:pt x="0" y="451"/>
                </a:lnTo>
                <a:lnTo>
                  <a:pt x="0" y="542"/>
                </a:lnTo>
                <a:lnTo>
                  <a:pt x="0" y="542"/>
                </a:lnTo>
                <a:lnTo>
                  <a:pt x="0" y="632"/>
                </a:lnTo>
                <a:lnTo>
                  <a:pt x="0" y="632"/>
                </a:lnTo>
                <a:lnTo>
                  <a:pt x="0" y="722"/>
                </a:lnTo>
                <a:lnTo>
                  <a:pt x="0" y="722"/>
                </a:lnTo>
                <a:lnTo>
                  <a:pt x="0" y="813"/>
                </a:lnTo>
                <a:lnTo>
                  <a:pt x="0" y="813"/>
                </a:lnTo>
                <a:lnTo>
                  <a:pt x="0" y="903"/>
                </a:lnTo>
                <a:lnTo>
                  <a:pt x="0" y="903"/>
                </a:lnTo>
                <a:lnTo>
                  <a:pt x="0" y="994"/>
                </a:lnTo>
                <a:lnTo>
                  <a:pt x="0" y="994"/>
                </a:lnTo>
                <a:lnTo>
                  <a:pt x="0" y="1084"/>
                </a:lnTo>
                <a:lnTo>
                  <a:pt x="0" y="1084"/>
                </a:lnTo>
                <a:lnTo>
                  <a:pt x="0" y="1174"/>
                </a:lnTo>
                <a:lnTo>
                  <a:pt x="0" y="1174"/>
                </a:lnTo>
                <a:lnTo>
                  <a:pt x="0" y="1265"/>
                </a:lnTo>
                <a:lnTo>
                  <a:pt x="0" y="1265"/>
                </a:lnTo>
                <a:lnTo>
                  <a:pt x="0" y="1355"/>
                </a:lnTo>
                <a:lnTo>
                  <a:pt x="0" y="1355"/>
                </a:lnTo>
                <a:lnTo>
                  <a:pt x="0" y="1445"/>
                </a:lnTo>
                <a:lnTo>
                  <a:pt x="0" y="1445"/>
                </a:lnTo>
                <a:lnTo>
                  <a:pt x="0" y="1536"/>
                </a:lnTo>
                <a:lnTo>
                  <a:pt x="0" y="1536"/>
                </a:lnTo>
                <a:lnTo>
                  <a:pt x="0" y="1626"/>
                </a:lnTo>
                <a:lnTo>
                  <a:pt x="0" y="1626"/>
                </a:lnTo>
                <a:lnTo>
                  <a:pt x="0" y="1717"/>
                </a:lnTo>
                <a:lnTo>
                  <a:pt x="0" y="1717"/>
                </a:lnTo>
                <a:lnTo>
                  <a:pt x="0" y="1807"/>
                </a:lnTo>
                <a:lnTo>
                  <a:pt x="0" y="1807"/>
                </a:lnTo>
                <a:lnTo>
                  <a:pt x="0" y="1897"/>
                </a:lnTo>
                <a:lnTo>
                  <a:pt x="0" y="1897"/>
                </a:lnTo>
                <a:lnTo>
                  <a:pt x="0" y="1988"/>
                </a:lnTo>
                <a:lnTo>
                  <a:pt x="0" y="1988"/>
                </a:lnTo>
                <a:lnTo>
                  <a:pt x="0" y="2078"/>
                </a:lnTo>
                <a:lnTo>
                  <a:pt x="0" y="2078"/>
                </a:lnTo>
                <a:lnTo>
                  <a:pt x="0" y="2168"/>
                </a:lnTo>
                <a:lnTo>
                  <a:pt x="0" y="2168"/>
                </a:lnTo>
                <a:lnTo>
                  <a:pt x="0" y="2259"/>
                </a:lnTo>
                <a:lnTo>
                  <a:pt x="0" y="2259"/>
                </a:lnTo>
                <a:lnTo>
                  <a:pt x="0" y="2349"/>
                </a:lnTo>
                <a:lnTo>
                  <a:pt x="0" y="2349"/>
                </a:lnTo>
                <a:lnTo>
                  <a:pt x="0" y="2439"/>
                </a:lnTo>
                <a:lnTo>
                  <a:pt x="0" y="2439"/>
                </a:lnTo>
                <a:lnTo>
                  <a:pt x="0" y="2530"/>
                </a:lnTo>
                <a:lnTo>
                  <a:pt x="0" y="2530"/>
                </a:lnTo>
                <a:lnTo>
                  <a:pt x="0" y="2620"/>
                </a:lnTo>
                <a:lnTo>
                  <a:pt x="0" y="2620"/>
                </a:lnTo>
                <a:lnTo>
                  <a:pt x="0" y="2711"/>
                </a:lnTo>
                <a:lnTo>
                  <a:pt x="0" y="2711"/>
                </a:lnTo>
                <a:lnTo>
                  <a:pt x="0" y="2801"/>
                </a:lnTo>
                <a:lnTo>
                  <a:pt x="0" y="2801"/>
                </a:lnTo>
                <a:lnTo>
                  <a:pt x="0" y="2891"/>
                </a:lnTo>
                <a:lnTo>
                  <a:pt x="0" y="2891"/>
                </a:lnTo>
                <a:lnTo>
                  <a:pt x="0" y="2982"/>
                </a:lnTo>
                <a:lnTo>
                  <a:pt x="0" y="2982"/>
                </a:lnTo>
                <a:lnTo>
                  <a:pt x="0" y="3072"/>
                </a:lnTo>
                <a:lnTo>
                  <a:pt x="0" y="3072"/>
                </a:lnTo>
                <a:lnTo>
                  <a:pt x="0" y="3162"/>
                </a:lnTo>
                <a:lnTo>
                  <a:pt x="0" y="3162"/>
                </a:lnTo>
                <a:lnTo>
                  <a:pt x="0" y="3253"/>
                </a:lnTo>
                <a:lnTo>
                  <a:pt x="0" y="3253"/>
                </a:lnTo>
                <a:lnTo>
                  <a:pt x="0" y="3343"/>
                </a:lnTo>
                <a:lnTo>
                  <a:pt x="0" y="3343"/>
                </a:lnTo>
                <a:lnTo>
                  <a:pt x="0" y="3434"/>
                </a:lnTo>
                <a:lnTo>
                  <a:pt x="0" y="3434"/>
                </a:lnTo>
                <a:lnTo>
                  <a:pt x="0" y="3524"/>
                </a:lnTo>
                <a:lnTo>
                  <a:pt x="0" y="3524"/>
                </a:lnTo>
                <a:lnTo>
                  <a:pt x="0" y="3614"/>
                </a:lnTo>
                <a:lnTo>
                  <a:pt x="0" y="3614"/>
                </a:lnTo>
                <a:lnTo>
                  <a:pt x="0" y="3705"/>
                </a:lnTo>
                <a:lnTo>
                  <a:pt x="0" y="3705"/>
                </a:lnTo>
                <a:lnTo>
                  <a:pt x="0" y="3795"/>
                </a:lnTo>
                <a:lnTo>
                  <a:pt x="0" y="3795"/>
                </a:lnTo>
                <a:lnTo>
                  <a:pt x="0" y="3885"/>
                </a:lnTo>
                <a:lnTo>
                  <a:pt x="0" y="3885"/>
                </a:lnTo>
                <a:lnTo>
                  <a:pt x="0" y="3976"/>
                </a:lnTo>
                <a:lnTo>
                  <a:pt x="0" y="3976"/>
                </a:lnTo>
                <a:lnTo>
                  <a:pt x="0" y="4066"/>
                </a:lnTo>
                <a:lnTo>
                  <a:pt x="0" y="4066"/>
                </a:lnTo>
                <a:lnTo>
                  <a:pt x="0" y="4157"/>
                </a:lnTo>
                <a:lnTo>
                  <a:pt x="0" y="4157"/>
                </a:lnTo>
                <a:lnTo>
                  <a:pt x="0" y="4247"/>
                </a:lnTo>
                <a:lnTo>
                  <a:pt x="0" y="4247"/>
                </a:lnTo>
                <a:lnTo>
                  <a:pt x="0" y="4337"/>
                </a:lnTo>
                <a:lnTo>
                  <a:pt x="0" y="4337"/>
                </a:lnTo>
                <a:lnTo>
                  <a:pt x="0" y="4428"/>
                </a:lnTo>
                <a:lnTo>
                  <a:pt x="0" y="4428"/>
                </a:lnTo>
                <a:lnTo>
                  <a:pt x="0" y="4518"/>
                </a:lnTo>
                <a:lnTo>
                  <a:pt x="0" y="4518"/>
                </a:lnTo>
                <a:lnTo>
                  <a:pt x="0" y="4608"/>
                </a:lnTo>
                <a:lnTo>
                  <a:pt x="0" y="4608"/>
                </a:lnTo>
                <a:lnTo>
                  <a:pt x="0" y="4699"/>
                </a:lnTo>
                <a:lnTo>
                  <a:pt x="0" y="4699"/>
                </a:lnTo>
                <a:lnTo>
                  <a:pt x="0" y="4789"/>
                </a:lnTo>
                <a:lnTo>
                  <a:pt x="0" y="4789"/>
                </a:lnTo>
                <a:lnTo>
                  <a:pt x="0" y="4879"/>
                </a:lnTo>
                <a:lnTo>
                  <a:pt x="0" y="4879"/>
                </a:lnTo>
                <a:lnTo>
                  <a:pt x="0" y="4970"/>
                </a:lnTo>
                <a:lnTo>
                  <a:pt x="0" y="4970"/>
                </a:lnTo>
                <a:lnTo>
                  <a:pt x="0" y="5060"/>
                </a:lnTo>
                <a:lnTo>
                  <a:pt x="0" y="5060"/>
                </a:lnTo>
                <a:lnTo>
                  <a:pt x="0" y="5151"/>
                </a:lnTo>
                <a:lnTo>
                  <a:pt x="0" y="5151"/>
                </a:lnTo>
                <a:lnTo>
                  <a:pt x="0" y="5241"/>
                </a:lnTo>
                <a:lnTo>
                  <a:pt x="0" y="5241"/>
                </a:lnTo>
                <a:lnTo>
                  <a:pt x="0" y="5331"/>
                </a:lnTo>
                <a:lnTo>
                  <a:pt x="0" y="5331"/>
                </a:lnTo>
                <a:lnTo>
                  <a:pt x="0" y="5422"/>
                </a:lnTo>
                <a:lnTo>
                  <a:pt x="0" y="5422"/>
                </a:lnTo>
                <a:lnTo>
                  <a:pt x="0" y="5512"/>
                </a:lnTo>
                <a:lnTo>
                  <a:pt x="0" y="5512"/>
                </a:lnTo>
                <a:lnTo>
                  <a:pt x="0" y="5602"/>
                </a:lnTo>
                <a:lnTo>
                  <a:pt x="0" y="5602"/>
                </a:lnTo>
                <a:lnTo>
                  <a:pt x="0" y="5693"/>
                </a:lnTo>
                <a:lnTo>
                  <a:pt x="0" y="5693"/>
                </a:lnTo>
                <a:lnTo>
                  <a:pt x="0" y="5783"/>
                </a:lnTo>
                <a:lnTo>
                  <a:pt x="0" y="5783"/>
                </a:lnTo>
                <a:lnTo>
                  <a:pt x="0" y="5874"/>
                </a:lnTo>
                <a:lnTo>
                  <a:pt x="0" y="5874"/>
                </a:lnTo>
                <a:lnTo>
                  <a:pt x="0" y="5964"/>
                </a:lnTo>
                <a:lnTo>
                  <a:pt x="0" y="5964"/>
                </a:lnTo>
                <a:lnTo>
                  <a:pt x="0" y="6054"/>
                </a:lnTo>
                <a:lnTo>
                  <a:pt x="0" y="6054"/>
                </a:lnTo>
                <a:lnTo>
                  <a:pt x="0" y="6145"/>
                </a:lnTo>
                <a:lnTo>
                  <a:pt x="0" y="6145"/>
                </a:lnTo>
                <a:lnTo>
                  <a:pt x="0" y="6235"/>
                </a:lnTo>
                <a:lnTo>
                  <a:pt x="0" y="6235"/>
                </a:lnTo>
                <a:lnTo>
                  <a:pt x="0" y="6325"/>
                </a:lnTo>
                <a:lnTo>
                  <a:pt x="0" y="6325"/>
                </a:lnTo>
                <a:lnTo>
                  <a:pt x="0" y="6416"/>
                </a:lnTo>
                <a:lnTo>
                  <a:pt x="0" y="6416"/>
                </a:lnTo>
                <a:lnTo>
                  <a:pt x="0" y="6506"/>
                </a:lnTo>
                <a:lnTo>
                  <a:pt x="0" y="6506"/>
                </a:lnTo>
                <a:lnTo>
                  <a:pt x="0" y="6597"/>
                </a:lnTo>
                <a:lnTo>
                  <a:pt x="0" y="6597"/>
                </a:lnTo>
                <a:lnTo>
                  <a:pt x="0" y="6687"/>
                </a:lnTo>
                <a:lnTo>
                  <a:pt x="0" y="6687"/>
                </a:lnTo>
                <a:lnTo>
                  <a:pt x="0" y="6777"/>
                </a:lnTo>
                <a:lnTo>
                  <a:pt x="0" y="6777"/>
                </a:lnTo>
                <a:lnTo>
                  <a:pt x="0" y="6868"/>
                </a:lnTo>
                <a:lnTo>
                  <a:pt x="0" y="6868"/>
                </a:lnTo>
                <a:lnTo>
                  <a:pt x="0" y="6958"/>
                </a:lnTo>
                <a:lnTo>
                  <a:pt x="0" y="6958"/>
                </a:lnTo>
                <a:lnTo>
                  <a:pt x="0" y="7048"/>
                </a:lnTo>
                <a:lnTo>
                  <a:pt x="0" y="7048"/>
                </a:lnTo>
                <a:lnTo>
                  <a:pt x="0" y="7139"/>
                </a:lnTo>
                <a:lnTo>
                  <a:pt x="0" y="7139"/>
                </a:lnTo>
                <a:lnTo>
                  <a:pt x="0" y="7229"/>
                </a:lnTo>
                <a:lnTo>
                  <a:pt x="0" y="7229"/>
                </a:lnTo>
                <a:lnTo>
                  <a:pt x="0" y="7319"/>
                </a:lnTo>
                <a:lnTo>
                  <a:pt x="0" y="7319"/>
                </a:lnTo>
                <a:lnTo>
                  <a:pt x="0" y="7410"/>
                </a:lnTo>
                <a:lnTo>
                  <a:pt x="0" y="7410"/>
                </a:lnTo>
                <a:lnTo>
                  <a:pt x="0" y="7500"/>
                </a:lnTo>
                <a:lnTo>
                  <a:pt x="0" y="7500"/>
                </a:lnTo>
                <a:lnTo>
                  <a:pt x="0" y="7591"/>
                </a:lnTo>
                <a:lnTo>
                  <a:pt x="0" y="7591"/>
                </a:lnTo>
                <a:lnTo>
                  <a:pt x="0" y="7681"/>
                </a:lnTo>
                <a:lnTo>
                  <a:pt x="0" y="7681"/>
                </a:lnTo>
                <a:lnTo>
                  <a:pt x="0" y="7771"/>
                </a:lnTo>
                <a:lnTo>
                  <a:pt x="0" y="7771"/>
                </a:lnTo>
                <a:lnTo>
                  <a:pt x="0" y="7862"/>
                </a:lnTo>
                <a:lnTo>
                  <a:pt x="0" y="7862"/>
                </a:lnTo>
                <a:lnTo>
                  <a:pt x="0" y="7952"/>
                </a:lnTo>
                <a:lnTo>
                  <a:pt x="0" y="7952"/>
                </a:lnTo>
                <a:lnTo>
                  <a:pt x="0" y="8042"/>
                </a:lnTo>
                <a:lnTo>
                  <a:pt x="0" y="8042"/>
                </a:lnTo>
                <a:lnTo>
                  <a:pt x="0" y="8133"/>
                </a:lnTo>
                <a:lnTo>
                  <a:pt x="0" y="8133"/>
                </a:lnTo>
                <a:lnTo>
                  <a:pt x="0" y="8223"/>
                </a:lnTo>
                <a:lnTo>
                  <a:pt x="0" y="8223"/>
                </a:lnTo>
                <a:lnTo>
                  <a:pt x="0" y="8314"/>
                </a:lnTo>
                <a:lnTo>
                  <a:pt x="0" y="8314"/>
                </a:lnTo>
                <a:lnTo>
                  <a:pt x="0" y="8404"/>
                </a:lnTo>
                <a:lnTo>
                  <a:pt x="0" y="8404"/>
                </a:lnTo>
                <a:lnTo>
                  <a:pt x="0" y="8494"/>
                </a:lnTo>
                <a:lnTo>
                  <a:pt x="45" y="8494"/>
                </a:lnTo>
                <a:lnTo>
                  <a:pt x="45" y="8585"/>
                </a:lnTo>
                <a:lnTo>
                  <a:pt x="113" y="8585"/>
                </a:lnTo>
                <a:lnTo>
                  <a:pt x="113" y="8675"/>
                </a:lnTo>
                <a:lnTo>
                  <a:pt x="179" y="8675"/>
                </a:lnTo>
                <a:lnTo>
                  <a:pt x="179" y="8765"/>
                </a:lnTo>
                <a:lnTo>
                  <a:pt x="243" y="8765"/>
                </a:lnTo>
                <a:lnTo>
                  <a:pt x="243" y="8856"/>
                </a:lnTo>
                <a:lnTo>
                  <a:pt x="307" y="8856"/>
                </a:lnTo>
                <a:lnTo>
                  <a:pt x="307" y="8946"/>
                </a:lnTo>
                <a:lnTo>
                  <a:pt x="369" y="8946"/>
                </a:lnTo>
                <a:lnTo>
                  <a:pt x="369" y="9037"/>
                </a:lnTo>
                <a:lnTo>
                  <a:pt x="6450" y="9037"/>
                </a:lnTo>
                <a:lnTo>
                  <a:pt x="6450" y="8946"/>
                </a:lnTo>
                <a:lnTo>
                  <a:pt x="6450" y="8946"/>
                </a:lnTo>
                <a:lnTo>
                  <a:pt x="6450" y="8856"/>
                </a:lnTo>
                <a:lnTo>
                  <a:pt x="6450" y="8856"/>
                </a:lnTo>
                <a:lnTo>
                  <a:pt x="6450" y="8765"/>
                </a:lnTo>
                <a:lnTo>
                  <a:pt x="6450" y="8765"/>
                </a:lnTo>
                <a:lnTo>
                  <a:pt x="6450" y="8675"/>
                </a:lnTo>
                <a:lnTo>
                  <a:pt x="6450" y="8675"/>
                </a:lnTo>
                <a:lnTo>
                  <a:pt x="6450" y="8585"/>
                </a:lnTo>
                <a:lnTo>
                  <a:pt x="6450" y="8585"/>
                </a:lnTo>
                <a:lnTo>
                  <a:pt x="6450" y="8494"/>
                </a:lnTo>
                <a:lnTo>
                  <a:pt x="6450" y="8494"/>
                </a:lnTo>
                <a:lnTo>
                  <a:pt x="6450" y="8404"/>
                </a:lnTo>
                <a:lnTo>
                  <a:pt x="6142" y="8404"/>
                </a:lnTo>
                <a:lnTo>
                  <a:pt x="6142" y="8314"/>
                </a:lnTo>
                <a:lnTo>
                  <a:pt x="5375" y="8314"/>
                </a:lnTo>
                <a:lnTo>
                  <a:pt x="5375" y="8223"/>
                </a:lnTo>
                <a:lnTo>
                  <a:pt x="4777" y="8223"/>
                </a:lnTo>
                <a:lnTo>
                  <a:pt x="4777" y="8133"/>
                </a:lnTo>
                <a:lnTo>
                  <a:pt x="4300" y="8133"/>
                </a:lnTo>
                <a:lnTo>
                  <a:pt x="4300" y="8042"/>
                </a:lnTo>
                <a:lnTo>
                  <a:pt x="3909" y="8042"/>
                </a:lnTo>
                <a:lnTo>
                  <a:pt x="3909" y="7952"/>
                </a:lnTo>
                <a:lnTo>
                  <a:pt x="3583" y="7952"/>
                </a:lnTo>
                <a:lnTo>
                  <a:pt x="3583" y="7862"/>
                </a:lnTo>
                <a:lnTo>
                  <a:pt x="3307" y="7862"/>
                </a:lnTo>
                <a:lnTo>
                  <a:pt x="3307" y="7771"/>
                </a:lnTo>
                <a:lnTo>
                  <a:pt x="3071" y="7771"/>
                </a:lnTo>
                <a:lnTo>
                  <a:pt x="3071" y="7681"/>
                </a:lnTo>
                <a:lnTo>
                  <a:pt x="2866" y="7681"/>
                </a:lnTo>
                <a:lnTo>
                  <a:pt x="2866" y="7591"/>
                </a:lnTo>
                <a:lnTo>
                  <a:pt x="2687" y="7591"/>
                </a:lnTo>
                <a:lnTo>
                  <a:pt x="2687" y="7500"/>
                </a:lnTo>
                <a:lnTo>
                  <a:pt x="2529" y="7500"/>
                </a:lnTo>
                <a:lnTo>
                  <a:pt x="2529" y="7410"/>
                </a:lnTo>
                <a:lnTo>
                  <a:pt x="2388" y="7410"/>
                </a:lnTo>
                <a:lnTo>
                  <a:pt x="2388" y="7319"/>
                </a:lnTo>
                <a:lnTo>
                  <a:pt x="2263" y="7319"/>
                </a:lnTo>
                <a:lnTo>
                  <a:pt x="2263" y="7229"/>
                </a:lnTo>
                <a:lnTo>
                  <a:pt x="2150" y="7229"/>
                </a:lnTo>
                <a:lnTo>
                  <a:pt x="2150" y="7139"/>
                </a:lnTo>
                <a:lnTo>
                  <a:pt x="2047" y="7139"/>
                </a:lnTo>
                <a:lnTo>
                  <a:pt x="2047" y="7048"/>
                </a:lnTo>
                <a:lnTo>
                  <a:pt x="1954" y="7048"/>
                </a:lnTo>
                <a:lnTo>
                  <a:pt x="1954" y="6958"/>
                </a:lnTo>
                <a:lnTo>
                  <a:pt x="1869" y="6958"/>
                </a:lnTo>
                <a:lnTo>
                  <a:pt x="1869" y="6868"/>
                </a:lnTo>
                <a:lnTo>
                  <a:pt x="1791" y="6868"/>
                </a:lnTo>
                <a:lnTo>
                  <a:pt x="1791" y="6777"/>
                </a:lnTo>
                <a:lnTo>
                  <a:pt x="1720" y="6777"/>
                </a:lnTo>
                <a:lnTo>
                  <a:pt x="1720" y="6687"/>
                </a:lnTo>
                <a:lnTo>
                  <a:pt x="1653" y="6687"/>
                </a:lnTo>
                <a:lnTo>
                  <a:pt x="1653" y="6597"/>
                </a:lnTo>
                <a:lnTo>
                  <a:pt x="1592" y="6597"/>
                </a:lnTo>
                <a:lnTo>
                  <a:pt x="1592" y="6506"/>
                </a:lnTo>
                <a:lnTo>
                  <a:pt x="1535" y="6506"/>
                </a:lnTo>
                <a:lnTo>
                  <a:pt x="1535" y="6416"/>
                </a:lnTo>
                <a:lnTo>
                  <a:pt x="1482" y="6416"/>
                </a:lnTo>
                <a:lnTo>
                  <a:pt x="1482" y="6325"/>
                </a:lnTo>
                <a:lnTo>
                  <a:pt x="1433" y="6325"/>
                </a:lnTo>
                <a:lnTo>
                  <a:pt x="1433" y="6235"/>
                </a:lnTo>
                <a:lnTo>
                  <a:pt x="1387" y="6235"/>
                </a:lnTo>
                <a:lnTo>
                  <a:pt x="1387" y="6145"/>
                </a:lnTo>
                <a:lnTo>
                  <a:pt x="1343" y="6145"/>
                </a:lnTo>
                <a:lnTo>
                  <a:pt x="1343" y="6054"/>
                </a:lnTo>
                <a:lnTo>
                  <a:pt x="1303" y="6054"/>
                </a:lnTo>
                <a:lnTo>
                  <a:pt x="1303" y="5964"/>
                </a:lnTo>
                <a:lnTo>
                  <a:pt x="1264" y="5964"/>
                </a:lnTo>
                <a:lnTo>
                  <a:pt x="1264" y="5874"/>
                </a:lnTo>
                <a:lnTo>
                  <a:pt x="1228" y="5874"/>
                </a:lnTo>
                <a:lnTo>
                  <a:pt x="1228" y="5783"/>
                </a:lnTo>
                <a:lnTo>
                  <a:pt x="1194" y="5783"/>
                </a:lnTo>
                <a:lnTo>
                  <a:pt x="1194" y="5693"/>
                </a:lnTo>
                <a:lnTo>
                  <a:pt x="1162" y="5693"/>
                </a:lnTo>
                <a:lnTo>
                  <a:pt x="1162" y="5602"/>
                </a:lnTo>
                <a:lnTo>
                  <a:pt x="1131" y="5602"/>
                </a:lnTo>
                <a:lnTo>
                  <a:pt x="1131" y="5512"/>
                </a:lnTo>
                <a:lnTo>
                  <a:pt x="1102" y="5512"/>
                </a:lnTo>
                <a:lnTo>
                  <a:pt x="1102" y="5422"/>
                </a:lnTo>
                <a:lnTo>
                  <a:pt x="1075" y="5422"/>
                </a:lnTo>
                <a:lnTo>
                  <a:pt x="1075" y="5331"/>
                </a:lnTo>
                <a:lnTo>
                  <a:pt x="1048" y="5331"/>
                </a:lnTo>
                <a:lnTo>
                  <a:pt x="1048" y="5241"/>
                </a:lnTo>
                <a:lnTo>
                  <a:pt x="1023" y="5241"/>
                </a:lnTo>
                <a:lnTo>
                  <a:pt x="1023" y="5151"/>
                </a:lnTo>
                <a:lnTo>
                  <a:pt x="999" y="5151"/>
                </a:lnTo>
                <a:lnTo>
                  <a:pt x="999" y="5060"/>
                </a:lnTo>
                <a:lnTo>
                  <a:pt x="977" y="5060"/>
                </a:lnTo>
                <a:lnTo>
                  <a:pt x="977" y="4970"/>
                </a:lnTo>
                <a:lnTo>
                  <a:pt x="955" y="4970"/>
                </a:lnTo>
                <a:lnTo>
                  <a:pt x="955" y="4879"/>
                </a:lnTo>
                <a:lnTo>
                  <a:pt x="934" y="4879"/>
                </a:lnTo>
                <a:lnTo>
                  <a:pt x="934" y="4789"/>
                </a:lnTo>
                <a:lnTo>
                  <a:pt x="914" y="4789"/>
                </a:lnTo>
                <a:lnTo>
                  <a:pt x="914" y="4699"/>
                </a:lnTo>
                <a:lnTo>
                  <a:pt x="895" y="4699"/>
                </a:lnTo>
                <a:lnTo>
                  <a:pt x="895" y="4608"/>
                </a:lnTo>
                <a:lnTo>
                  <a:pt x="877" y="4608"/>
                </a:lnTo>
                <a:lnTo>
                  <a:pt x="877" y="4518"/>
                </a:lnTo>
                <a:lnTo>
                  <a:pt x="860" y="4518"/>
                </a:lnTo>
                <a:lnTo>
                  <a:pt x="860" y="4428"/>
                </a:lnTo>
                <a:lnTo>
                  <a:pt x="843" y="4428"/>
                </a:lnTo>
                <a:lnTo>
                  <a:pt x="843" y="4337"/>
                </a:lnTo>
                <a:lnTo>
                  <a:pt x="826" y="4337"/>
                </a:lnTo>
                <a:lnTo>
                  <a:pt x="826" y="4247"/>
                </a:lnTo>
                <a:lnTo>
                  <a:pt x="811" y="4247"/>
                </a:lnTo>
                <a:lnTo>
                  <a:pt x="811" y="4157"/>
                </a:lnTo>
                <a:lnTo>
                  <a:pt x="796" y="4157"/>
                </a:lnTo>
                <a:lnTo>
                  <a:pt x="796" y="4066"/>
                </a:lnTo>
                <a:lnTo>
                  <a:pt x="781" y="4066"/>
                </a:lnTo>
                <a:lnTo>
                  <a:pt x="781" y="3976"/>
                </a:lnTo>
                <a:lnTo>
                  <a:pt x="767" y="3976"/>
                </a:lnTo>
                <a:lnTo>
                  <a:pt x="767" y="3885"/>
                </a:lnTo>
                <a:lnTo>
                  <a:pt x="754" y="3885"/>
                </a:lnTo>
                <a:lnTo>
                  <a:pt x="754" y="3795"/>
                </a:lnTo>
                <a:lnTo>
                  <a:pt x="741" y="3795"/>
                </a:lnTo>
                <a:lnTo>
                  <a:pt x="741" y="3705"/>
                </a:lnTo>
                <a:lnTo>
                  <a:pt x="728" y="3705"/>
                </a:lnTo>
                <a:lnTo>
                  <a:pt x="728" y="3614"/>
                </a:lnTo>
                <a:lnTo>
                  <a:pt x="716" y="3614"/>
                </a:lnTo>
                <a:lnTo>
                  <a:pt x="716" y="3524"/>
                </a:lnTo>
                <a:lnTo>
                  <a:pt x="704" y="3524"/>
                </a:lnTo>
                <a:lnTo>
                  <a:pt x="704" y="3434"/>
                </a:lnTo>
                <a:lnTo>
                  <a:pt x="693" y="3434"/>
                </a:lnTo>
                <a:lnTo>
                  <a:pt x="693" y="3343"/>
                </a:lnTo>
                <a:lnTo>
                  <a:pt x="682" y="3343"/>
                </a:lnTo>
                <a:lnTo>
                  <a:pt x="682" y="3253"/>
                </a:lnTo>
                <a:lnTo>
                  <a:pt x="671" y="3253"/>
                </a:lnTo>
                <a:lnTo>
                  <a:pt x="671" y="3162"/>
                </a:lnTo>
                <a:lnTo>
                  <a:pt x="661" y="3162"/>
                </a:lnTo>
                <a:lnTo>
                  <a:pt x="661" y="3072"/>
                </a:lnTo>
                <a:lnTo>
                  <a:pt x="651" y="3072"/>
                </a:lnTo>
                <a:lnTo>
                  <a:pt x="651" y="2982"/>
                </a:lnTo>
                <a:lnTo>
                  <a:pt x="641" y="2982"/>
                </a:lnTo>
                <a:lnTo>
                  <a:pt x="641" y="2891"/>
                </a:lnTo>
                <a:lnTo>
                  <a:pt x="632" y="2891"/>
                </a:lnTo>
                <a:lnTo>
                  <a:pt x="632" y="2801"/>
                </a:lnTo>
                <a:lnTo>
                  <a:pt x="623" y="2801"/>
                </a:lnTo>
                <a:lnTo>
                  <a:pt x="623" y="2711"/>
                </a:lnTo>
                <a:lnTo>
                  <a:pt x="614" y="2711"/>
                </a:lnTo>
                <a:lnTo>
                  <a:pt x="614" y="2620"/>
                </a:lnTo>
                <a:lnTo>
                  <a:pt x="605" y="2620"/>
                </a:lnTo>
                <a:lnTo>
                  <a:pt x="605" y="2530"/>
                </a:lnTo>
                <a:lnTo>
                  <a:pt x="597" y="2530"/>
                </a:lnTo>
                <a:lnTo>
                  <a:pt x="597" y="2439"/>
                </a:lnTo>
                <a:lnTo>
                  <a:pt x="589" y="2439"/>
                </a:lnTo>
                <a:lnTo>
                  <a:pt x="589" y="2349"/>
                </a:lnTo>
                <a:lnTo>
                  <a:pt x="581" y="2349"/>
                </a:lnTo>
                <a:lnTo>
                  <a:pt x="581" y="2259"/>
                </a:lnTo>
                <a:lnTo>
                  <a:pt x="573" y="2259"/>
                </a:lnTo>
                <a:lnTo>
                  <a:pt x="573" y="2168"/>
                </a:lnTo>
                <a:lnTo>
                  <a:pt x="565" y="2168"/>
                </a:lnTo>
                <a:lnTo>
                  <a:pt x="565" y="2078"/>
                </a:lnTo>
                <a:lnTo>
                  <a:pt x="558" y="2078"/>
                </a:lnTo>
                <a:lnTo>
                  <a:pt x="558" y="1988"/>
                </a:lnTo>
                <a:lnTo>
                  <a:pt x="551" y="1988"/>
                </a:lnTo>
                <a:lnTo>
                  <a:pt x="551" y="1897"/>
                </a:lnTo>
                <a:lnTo>
                  <a:pt x="544" y="1897"/>
                </a:lnTo>
                <a:lnTo>
                  <a:pt x="544" y="1807"/>
                </a:lnTo>
                <a:lnTo>
                  <a:pt x="537" y="1807"/>
                </a:lnTo>
                <a:lnTo>
                  <a:pt x="537" y="1717"/>
                </a:lnTo>
                <a:lnTo>
                  <a:pt x="530" y="1717"/>
                </a:lnTo>
                <a:lnTo>
                  <a:pt x="530" y="1626"/>
                </a:lnTo>
                <a:lnTo>
                  <a:pt x="524" y="1626"/>
                </a:lnTo>
                <a:lnTo>
                  <a:pt x="524" y="1536"/>
                </a:lnTo>
                <a:lnTo>
                  <a:pt x="518" y="1536"/>
                </a:lnTo>
                <a:lnTo>
                  <a:pt x="518" y="1445"/>
                </a:lnTo>
                <a:lnTo>
                  <a:pt x="511" y="1445"/>
                </a:lnTo>
                <a:lnTo>
                  <a:pt x="511" y="1355"/>
                </a:lnTo>
                <a:lnTo>
                  <a:pt x="505" y="1355"/>
                </a:lnTo>
                <a:lnTo>
                  <a:pt x="505" y="1265"/>
                </a:lnTo>
                <a:lnTo>
                  <a:pt x="500" y="1265"/>
                </a:lnTo>
                <a:lnTo>
                  <a:pt x="500" y="1174"/>
                </a:lnTo>
                <a:lnTo>
                  <a:pt x="494" y="1174"/>
                </a:lnTo>
                <a:lnTo>
                  <a:pt x="494" y="1084"/>
                </a:lnTo>
                <a:lnTo>
                  <a:pt x="488" y="1084"/>
                </a:lnTo>
                <a:lnTo>
                  <a:pt x="488" y="994"/>
                </a:lnTo>
                <a:lnTo>
                  <a:pt x="483" y="994"/>
                </a:lnTo>
                <a:lnTo>
                  <a:pt x="483" y="903"/>
                </a:lnTo>
                <a:lnTo>
                  <a:pt x="477" y="903"/>
                </a:lnTo>
                <a:lnTo>
                  <a:pt x="477" y="813"/>
                </a:lnTo>
                <a:lnTo>
                  <a:pt x="472" y="813"/>
                </a:lnTo>
                <a:lnTo>
                  <a:pt x="472" y="722"/>
                </a:lnTo>
                <a:lnTo>
                  <a:pt x="467" y="722"/>
                </a:lnTo>
                <a:lnTo>
                  <a:pt x="467" y="632"/>
                </a:lnTo>
                <a:lnTo>
                  <a:pt x="462" y="632"/>
                </a:lnTo>
                <a:lnTo>
                  <a:pt x="462" y="542"/>
                </a:lnTo>
                <a:lnTo>
                  <a:pt x="457" y="542"/>
                </a:lnTo>
                <a:lnTo>
                  <a:pt x="457" y="451"/>
                </a:lnTo>
                <a:lnTo>
                  <a:pt x="452" y="451"/>
                </a:lnTo>
                <a:lnTo>
                  <a:pt x="452" y="361"/>
                </a:lnTo>
                <a:lnTo>
                  <a:pt x="447" y="361"/>
                </a:lnTo>
                <a:lnTo>
                  <a:pt x="447" y="271"/>
                </a:lnTo>
                <a:lnTo>
                  <a:pt x="443" y="271"/>
                </a:lnTo>
                <a:lnTo>
                  <a:pt x="443" y="180"/>
                </a:lnTo>
                <a:lnTo>
                  <a:pt x="438" y="180"/>
                </a:lnTo>
                <a:lnTo>
                  <a:pt x="438" y="90"/>
                </a:lnTo>
                <a:lnTo>
                  <a:pt x="434" y="90"/>
                </a:lnTo>
                <a:lnTo>
                  <a:pt x="434" y="0"/>
                </a:lnTo>
                <a:lnTo>
                  <a:pt x="0" y="0"/>
                </a:lnTo>
              </a:path>
            </a:pathLst>
          </a:custGeom>
          <a:noFill/>
          <a:ln w="76200">
            <a:solidFill>
              <a:schemeClr val="tx1"/>
            </a:solidFill>
            <a:prstDash val="solid"/>
            <a:round/>
            <a:headEnd/>
            <a:tailEnd/>
          </a:ln>
        </p:spPr>
        <p:txBody>
          <a:bodyPr/>
          <a:lstStyle/>
          <a:p>
            <a:pPr eaLnBrk="1" hangingPunct="1">
              <a:defRPr/>
            </a:pPr>
            <a:endParaRPr lang="en-US" sz="3200">
              <a:latin typeface="+mn-lt"/>
            </a:endParaRPr>
          </a:p>
        </p:txBody>
      </p:sp>
      <p:sp>
        <p:nvSpPr>
          <p:cNvPr id="51291" name="Freeform 91"/>
          <p:cNvSpPr>
            <a:spLocks/>
          </p:cNvSpPr>
          <p:nvPr/>
        </p:nvSpPr>
        <p:spPr bwMode="auto">
          <a:xfrm flipV="1">
            <a:off x="3611563" y="2171700"/>
            <a:ext cx="3175" cy="3589338"/>
          </a:xfrm>
          <a:custGeom>
            <a:avLst/>
            <a:gdLst/>
            <a:ahLst/>
            <a:cxnLst>
              <a:cxn ang="0">
                <a:pos x="0" y="0"/>
              </a:cxn>
              <a:cxn ang="0">
                <a:pos x="0" y="0"/>
              </a:cxn>
              <a:cxn ang="0">
                <a:pos x="0" y="9037"/>
              </a:cxn>
              <a:cxn ang="0">
                <a:pos x="0" y="0"/>
              </a:cxn>
            </a:cxnLst>
            <a:rect l="0" t="0" r="r" b="b"/>
            <a:pathLst>
              <a:path h="9037">
                <a:moveTo>
                  <a:pt x="0" y="0"/>
                </a:moveTo>
                <a:lnTo>
                  <a:pt x="0" y="0"/>
                </a:lnTo>
                <a:lnTo>
                  <a:pt x="0" y="9037"/>
                </a:lnTo>
                <a:lnTo>
                  <a:pt x="0" y="0"/>
                </a:lnTo>
              </a:path>
            </a:pathLst>
          </a:custGeom>
          <a:noFill/>
          <a:ln w="76200">
            <a:solidFill>
              <a:srgbClr val="FF0000"/>
            </a:solidFill>
            <a:prstDash val="solid"/>
            <a:round/>
            <a:headEnd/>
            <a:tailEnd/>
          </a:ln>
        </p:spPr>
        <p:txBody>
          <a:bodyPr/>
          <a:lstStyle/>
          <a:p>
            <a:pPr eaLnBrk="1" hangingPunct="1">
              <a:defRPr/>
            </a:pPr>
            <a:endParaRPr lang="en-US" sz="3200">
              <a:latin typeface="+mn-lt"/>
            </a:endParaRPr>
          </a:p>
        </p:txBody>
      </p:sp>
      <p:sp>
        <p:nvSpPr>
          <p:cNvPr id="75863" name="Rectangle 4"/>
          <p:cNvSpPr>
            <a:spLocks noChangeArrowheads="1"/>
          </p:cNvSpPr>
          <p:nvPr/>
        </p:nvSpPr>
        <p:spPr bwMode="auto">
          <a:xfrm rot="-5399475">
            <a:off x="-623887" y="3757612"/>
            <a:ext cx="390525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r>
              <a:rPr lang="en-US" altLang="en-US" sz="2800"/>
              <a:t>Exceedence probability</a:t>
            </a:r>
          </a:p>
        </p:txBody>
      </p:sp>
      <p:sp>
        <p:nvSpPr>
          <p:cNvPr id="88" name="TextBox 87"/>
          <p:cNvSpPr txBox="1">
            <a:spLocks noChangeArrowheads="1"/>
          </p:cNvSpPr>
          <p:nvPr/>
        </p:nvSpPr>
        <p:spPr bwMode="auto">
          <a:xfrm>
            <a:off x="3124200" y="1600200"/>
            <a:ext cx="1203325"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en-US" sz="2800" b="1" i="1" dirty="0">
                <a:solidFill>
                  <a:srgbClr val="FF3300"/>
                </a:solidFill>
              </a:rPr>
              <a:t>SMAD</a:t>
            </a:r>
          </a:p>
        </p:txBody>
      </p:sp>
    </p:spTree>
    <p:extLst>
      <p:ext uri="{BB962C8B-B14F-4D97-AF65-F5344CB8AC3E}">
        <p14:creationId xmlns:p14="http://schemas.microsoft.com/office/powerpoint/2010/main" val="2251581929"/>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51291"/>
                                        </p:tgtEl>
                                        <p:attrNameLst>
                                          <p:attrName>style.visibility</p:attrName>
                                        </p:attrNameLst>
                                      </p:cBhvr>
                                      <p:to>
                                        <p:strVal val="visible"/>
                                      </p:to>
                                    </p:set>
                                  </p:childTnLst>
                                </p:cTn>
                              </p:par>
                            </p:childTnLst>
                          </p:cTn>
                        </p:par>
                        <p:par>
                          <p:cTn id="7" fill="hold" nodeType="afterGroup">
                            <p:stCondLst>
                              <p:cond delay="0"/>
                            </p:stCondLst>
                            <p:childTnLst>
                              <p:par>
                                <p:cTn id="8" presetID="1" presetClass="entr" presetSubtype="0" fill="hold" grpId="0" nodeType="afterEffect">
                                  <p:stCondLst>
                                    <p:cond delay="0"/>
                                  </p:stCondLst>
                                  <p:childTnLst>
                                    <p:set>
                                      <p:cBhvr>
                                        <p:cTn id="9" dur="1" fill="hold">
                                          <p:stCondLst>
                                            <p:cond delay="0"/>
                                          </p:stCondLst>
                                        </p:cTn>
                                        <p:tgtEl>
                                          <p:spTgt spid="8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8" grpId="0"/>
    </p:bldLst>
  </p:timing>
</p:sld>
</file>

<file path=ppt/slides/slide4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3554" name="Object 2"/>
          <p:cNvGraphicFramePr>
            <a:graphicFrameLocks noChangeAspect="1"/>
          </p:cNvGraphicFramePr>
          <p:nvPr>
            <p:extLst>
              <p:ext uri="{D42A27DB-BD31-4B8C-83A1-F6EECF244321}">
                <p14:modId xmlns:p14="http://schemas.microsoft.com/office/powerpoint/2010/main" val="3329236101"/>
              </p:ext>
            </p:extLst>
          </p:nvPr>
        </p:nvGraphicFramePr>
        <p:xfrm>
          <a:off x="5638800" y="4030663"/>
          <a:ext cx="1752600" cy="2522537"/>
        </p:xfrm>
        <a:graphic>
          <a:graphicData uri="http://schemas.openxmlformats.org/presentationml/2006/ole">
            <mc:AlternateContent xmlns:mc="http://schemas.openxmlformats.org/markup-compatibility/2006">
              <mc:Choice xmlns:v="urn:schemas-microsoft-com:vml" Requires="v">
                <p:oleObj spid="_x0000_s24313" name="Picture" r:id="rId4" imgW="5602224" imgH="5602224" progId="Word.Picture.8">
                  <p:embed/>
                </p:oleObj>
              </mc:Choice>
              <mc:Fallback>
                <p:oleObj name="Picture" r:id="rId4" imgW="5602224" imgH="5602224" progId="Word.Picture.8">
                  <p:embed/>
                  <p:pic>
                    <p:nvPicPr>
                      <p:cNvPr id="0" name="Object 2"/>
                      <p:cNvPicPr>
                        <a:picLocks noChangeAspect="1" noChangeArrowheads="1"/>
                      </p:cNvPicPr>
                      <p:nvPr/>
                    </p:nvPicPr>
                    <p:blipFill>
                      <a:blip r:embed="rId5">
                        <a:extLst>
                          <a:ext uri="{28A0092B-C50C-407E-A947-70E740481C1C}">
                            <a14:useLocalDpi xmlns:a14="http://schemas.microsoft.com/office/drawing/2010/main" val="0"/>
                          </a:ext>
                        </a:extLst>
                      </a:blip>
                      <a:srcRect l="23978" r="6544"/>
                      <a:stretch>
                        <a:fillRect/>
                      </a:stretch>
                    </p:blipFill>
                    <p:spPr bwMode="auto">
                      <a:xfrm>
                        <a:off x="5638800" y="4030663"/>
                        <a:ext cx="1752600" cy="2522537"/>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23561" name="Rectangle 2"/>
          <p:cNvSpPr>
            <a:spLocks noGrp="1" noChangeArrowheads="1"/>
          </p:cNvSpPr>
          <p:nvPr>
            <p:ph type="title"/>
          </p:nvPr>
        </p:nvSpPr>
        <p:spPr>
          <a:xfrm>
            <a:off x="685800" y="228600"/>
            <a:ext cx="7772400" cy="1143000"/>
          </a:xfrm>
        </p:spPr>
        <p:txBody>
          <a:bodyPr/>
          <a:lstStyle/>
          <a:p>
            <a:r>
              <a:rPr lang="en-US" altLang="en-US" dirty="0"/>
              <a:t>Interval inputs and </a:t>
            </a:r>
            <a:r>
              <a:rPr lang="en-US" altLang="en-US" i="1" dirty="0">
                <a:solidFill>
                  <a:srgbClr val="FF0000"/>
                </a:solidFill>
              </a:rPr>
              <a:t>SMAD</a:t>
            </a:r>
            <a:r>
              <a:rPr lang="en-US" altLang="en-US" dirty="0">
                <a:solidFill>
                  <a:srgbClr val="FF0000"/>
                </a:solidFill>
              </a:rPr>
              <a:t> points</a:t>
            </a:r>
          </a:p>
        </p:txBody>
      </p:sp>
      <p:graphicFrame>
        <p:nvGraphicFramePr>
          <p:cNvPr id="23555" name="Object 3"/>
          <p:cNvGraphicFramePr>
            <a:graphicFrameLocks noChangeAspect="1"/>
          </p:cNvGraphicFramePr>
          <p:nvPr>
            <p:extLst>
              <p:ext uri="{D42A27DB-BD31-4B8C-83A1-F6EECF244321}">
                <p14:modId xmlns:p14="http://schemas.microsoft.com/office/powerpoint/2010/main" val="3244023321"/>
              </p:ext>
            </p:extLst>
          </p:nvPr>
        </p:nvGraphicFramePr>
        <p:xfrm>
          <a:off x="750888" y="1219200"/>
          <a:ext cx="2609850" cy="2609850"/>
        </p:xfrm>
        <a:graphic>
          <a:graphicData uri="http://schemas.openxmlformats.org/presentationml/2006/ole">
            <mc:AlternateContent xmlns:mc="http://schemas.openxmlformats.org/markup-compatibility/2006">
              <mc:Choice xmlns:v="urn:schemas-microsoft-com:vml" Requires="v">
                <p:oleObj spid="_x0000_s24314" name="Picture" r:id="rId6" imgW="2609088" imgH="2609088" progId="Word.Picture.8">
                  <p:embed/>
                </p:oleObj>
              </mc:Choice>
              <mc:Fallback>
                <p:oleObj name="Picture" r:id="rId6" imgW="2609088" imgH="2609088" progId="Word.Picture.8">
                  <p:embed/>
                  <p:pic>
                    <p:nvPicPr>
                      <p:cNvPr id="0" name="Object 3"/>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750888" y="1219200"/>
                        <a:ext cx="2609850" cy="260985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graphicFrame>
        <p:nvGraphicFramePr>
          <p:cNvPr id="23556" name="Object 4"/>
          <p:cNvGraphicFramePr>
            <a:graphicFrameLocks noChangeAspect="1"/>
          </p:cNvGraphicFramePr>
          <p:nvPr>
            <p:extLst>
              <p:ext uri="{D42A27DB-BD31-4B8C-83A1-F6EECF244321}">
                <p14:modId xmlns:p14="http://schemas.microsoft.com/office/powerpoint/2010/main" val="2168699440"/>
              </p:ext>
            </p:extLst>
          </p:nvPr>
        </p:nvGraphicFramePr>
        <p:xfrm>
          <a:off x="762000" y="4030663"/>
          <a:ext cx="2522538" cy="2522537"/>
        </p:xfrm>
        <a:graphic>
          <a:graphicData uri="http://schemas.openxmlformats.org/presentationml/2006/ole">
            <mc:AlternateContent xmlns:mc="http://schemas.openxmlformats.org/markup-compatibility/2006">
              <mc:Choice xmlns:v="urn:schemas-microsoft-com:vml" Requires="v">
                <p:oleObj spid="_x0000_s24315" name="Picture" r:id="rId8" imgW="5602224" imgH="5602224" progId="Word.Picture.8">
                  <p:embed/>
                </p:oleObj>
              </mc:Choice>
              <mc:Fallback>
                <p:oleObj name="Picture" r:id="rId8" imgW="5602224" imgH="5602224" progId="Word.Picture.8">
                  <p:embed/>
                  <p:pic>
                    <p:nvPicPr>
                      <p:cNvPr id="0" name="Object 4"/>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762000" y="4030663"/>
                        <a:ext cx="2522538" cy="2522537"/>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graphicFrame>
        <p:nvGraphicFramePr>
          <p:cNvPr id="23557" name="Object 5"/>
          <p:cNvGraphicFramePr>
            <a:graphicFrameLocks noChangeAspect="1"/>
          </p:cNvGraphicFramePr>
          <p:nvPr>
            <p:extLst>
              <p:ext uri="{D42A27DB-BD31-4B8C-83A1-F6EECF244321}">
                <p14:modId xmlns:p14="http://schemas.microsoft.com/office/powerpoint/2010/main" val="1486455996"/>
              </p:ext>
            </p:extLst>
          </p:nvPr>
        </p:nvGraphicFramePr>
        <p:xfrm>
          <a:off x="3136900" y="1219200"/>
          <a:ext cx="2209800" cy="2609850"/>
        </p:xfrm>
        <a:graphic>
          <a:graphicData uri="http://schemas.openxmlformats.org/presentationml/2006/ole">
            <mc:AlternateContent xmlns:mc="http://schemas.openxmlformats.org/markup-compatibility/2006">
              <mc:Choice xmlns:v="urn:schemas-microsoft-com:vml" Requires="v">
                <p:oleObj spid="_x0000_s24316" name="Picture" r:id="rId10" imgW="2609088" imgH="2609088" progId="Word.Picture.8">
                  <p:embed/>
                </p:oleObj>
              </mc:Choice>
              <mc:Fallback>
                <p:oleObj name="Picture" r:id="rId10" imgW="2609088" imgH="2609088" progId="Word.Picture.8">
                  <p:embed/>
                  <p:pic>
                    <p:nvPicPr>
                      <p:cNvPr id="0" name="Object 5"/>
                      <p:cNvPicPr>
                        <a:picLocks noChangeAspect="1" noChangeArrowheads="1"/>
                      </p:cNvPicPr>
                      <p:nvPr/>
                    </p:nvPicPr>
                    <p:blipFill>
                      <a:blip r:embed="rId11">
                        <a:extLst>
                          <a:ext uri="{28A0092B-C50C-407E-A947-70E740481C1C}">
                            <a14:useLocalDpi xmlns:a14="http://schemas.microsoft.com/office/drawing/2010/main" val="0"/>
                          </a:ext>
                        </a:extLst>
                      </a:blip>
                      <a:srcRect l="5840" r="9489"/>
                      <a:stretch>
                        <a:fillRect/>
                      </a:stretch>
                    </p:blipFill>
                    <p:spPr bwMode="auto">
                      <a:xfrm>
                        <a:off x="3136900" y="1219200"/>
                        <a:ext cx="2209800" cy="260985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grpSp>
        <p:nvGrpSpPr>
          <p:cNvPr id="2" name="Group 13"/>
          <p:cNvGrpSpPr>
            <a:grpSpLocks/>
          </p:cNvGrpSpPr>
          <p:nvPr/>
        </p:nvGrpSpPr>
        <p:grpSpPr bwMode="auto">
          <a:xfrm>
            <a:off x="2971800" y="1219200"/>
            <a:ext cx="381000" cy="2386013"/>
            <a:chOff x="1672" y="864"/>
            <a:chExt cx="240" cy="1503"/>
          </a:xfrm>
          <a:solidFill>
            <a:schemeClr val="bg1"/>
          </a:solidFill>
        </p:grpSpPr>
        <p:sp>
          <p:nvSpPr>
            <p:cNvPr id="98314" name="Rectangle 10"/>
            <p:cNvSpPr>
              <a:spLocks noChangeArrowheads="1"/>
            </p:cNvSpPr>
            <p:nvPr/>
          </p:nvSpPr>
          <p:spPr bwMode="auto">
            <a:xfrm>
              <a:off x="1672" y="864"/>
              <a:ext cx="240" cy="1427"/>
            </a:xfrm>
            <a:prstGeom prst="rect">
              <a:avLst/>
            </a:prstGeom>
            <a:grpFill/>
            <a:ln w="9525">
              <a:noFill/>
              <a:miter lim="800000"/>
              <a:headEnd/>
              <a:tailEnd/>
            </a:ln>
            <a:effectLst/>
          </p:spPr>
          <p:txBody>
            <a:bodyPr wrap="none" anchor="ctr"/>
            <a:lstStyle/>
            <a:p>
              <a:pPr>
                <a:defRPr/>
              </a:pPr>
              <a:endParaRPr lang="en-US">
                <a:latin typeface="+mn-lt"/>
              </a:endParaRPr>
            </a:p>
          </p:txBody>
        </p:sp>
        <p:sp>
          <p:nvSpPr>
            <p:cNvPr id="98315" name="Rectangle 11"/>
            <p:cNvSpPr>
              <a:spLocks noChangeArrowheads="1"/>
            </p:cNvSpPr>
            <p:nvPr/>
          </p:nvSpPr>
          <p:spPr bwMode="auto">
            <a:xfrm>
              <a:off x="1727" y="2223"/>
              <a:ext cx="96" cy="144"/>
            </a:xfrm>
            <a:prstGeom prst="rect">
              <a:avLst/>
            </a:prstGeom>
            <a:grpFill/>
            <a:ln w="9525">
              <a:noFill/>
              <a:miter lim="800000"/>
              <a:headEnd/>
              <a:tailEnd/>
            </a:ln>
            <a:effectLst/>
          </p:spPr>
          <p:txBody>
            <a:bodyPr wrap="none" anchor="ctr"/>
            <a:lstStyle/>
            <a:p>
              <a:pPr>
                <a:defRPr/>
              </a:pPr>
              <a:endParaRPr lang="en-US">
                <a:latin typeface="+mn-lt"/>
              </a:endParaRPr>
            </a:p>
          </p:txBody>
        </p:sp>
      </p:grpSp>
      <p:graphicFrame>
        <p:nvGraphicFramePr>
          <p:cNvPr id="23558" name="Object 6"/>
          <p:cNvGraphicFramePr>
            <a:graphicFrameLocks noChangeAspect="1"/>
          </p:cNvGraphicFramePr>
          <p:nvPr>
            <p:extLst>
              <p:ext uri="{D42A27DB-BD31-4B8C-83A1-F6EECF244321}">
                <p14:modId xmlns:p14="http://schemas.microsoft.com/office/powerpoint/2010/main" val="320831868"/>
              </p:ext>
            </p:extLst>
          </p:nvPr>
        </p:nvGraphicFramePr>
        <p:xfrm>
          <a:off x="5257800" y="1196340"/>
          <a:ext cx="2522538" cy="2621598"/>
        </p:xfrm>
        <a:graphic>
          <a:graphicData uri="http://schemas.openxmlformats.org/presentationml/2006/ole">
            <mc:AlternateContent xmlns:mc="http://schemas.openxmlformats.org/markup-compatibility/2006">
              <mc:Choice xmlns:v="urn:schemas-microsoft-com:vml" Requires="v">
                <p:oleObj spid="_x0000_s24317" name="Picture" r:id="rId12" imgW="5602224" imgH="5602224" progId="Word.Picture.8">
                  <p:embed/>
                </p:oleObj>
              </mc:Choice>
              <mc:Fallback>
                <p:oleObj name="Picture" r:id="rId12" imgW="5602224" imgH="5602224" progId="Word.Picture.8">
                  <p:embed/>
                  <p:pic>
                    <p:nvPicPr>
                      <p:cNvPr id="0" name="Object 6"/>
                      <p:cNvPicPr>
                        <a:picLocks noChangeAspect="1" noChangeArrowheads="1"/>
                      </p:cNvPicPr>
                      <p:nvPr/>
                    </p:nvPicPr>
                    <p:blipFill>
                      <a:blip r:embed="rId13">
                        <a:extLst>
                          <a:ext uri="{28A0092B-C50C-407E-A947-70E740481C1C}">
                            <a14:useLocalDpi xmlns:a14="http://schemas.microsoft.com/office/drawing/2010/main" val="0"/>
                          </a:ext>
                        </a:extLst>
                      </a:blip>
                      <a:srcRect/>
                      <a:stretch>
                        <a:fillRect/>
                      </a:stretch>
                    </p:blipFill>
                    <p:spPr bwMode="auto">
                      <a:xfrm>
                        <a:off x="5257800" y="1196340"/>
                        <a:ext cx="2522538" cy="2621598"/>
                      </a:xfrm>
                      <a:prstGeom prst="rect">
                        <a:avLst/>
                      </a:prstGeom>
                      <a:noFill/>
                      <a:extLst/>
                    </p:spPr>
                  </p:pic>
                </p:oleObj>
              </mc:Fallback>
            </mc:AlternateContent>
          </a:graphicData>
        </a:graphic>
      </p:graphicFrame>
      <p:grpSp>
        <p:nvGrpSpPr>
          <p:cNvPr id="3" name="Group 14"/>
          <p:cNvGrpSpPr>
            <a:grpSpLocks/>
          </p:cNvGrpSpPr>
          <p:nvPr/>
        </p:nvGrpSpPr>
        <p:grpSpPr bwMode="auto">
          <a:xfrm>
            <a:off x="5257800" y="1219200"/>
            <a:ext cx="381000" cy="2386013"/>
            <a:chOff x="1672" y="864"/>
            <a:chExt cx="240" cy="1503"/>
          </a:xfrm>
          <a:solidFill>
            <a:schemeClr val="bg1"/>
          </a:solidFill>
        </p:grpSpPr>
        <p:sp>
          <p:nvSpPr>
            <p:cNvPr id="98319" name="Rectangle 15"/>
            <p:cNvSpPr>
              <a:spLocks noChangeArrowheads="1"/>
            </p:cNvSpPr>
            <p:nvPr/>
          </p:nvSpPr>
          <p:spPr bwMode="auto">
            <a:xfrm>
              <a:off x="1672" y="864"/>
              <a:ext cx="240" cy="1427"/>
            </a:xfrm>
            <a:prstGeom prst="rect">
              <a:avLst/>
            </a:prstGeom>
            <a:grpFill/>
            <a:ln w="9525">
              <a:noFill/>
              <a:miter lim="800000"/>
              <a:headEnd/>
              <a:tailEnd/>
            </a:ln>
            <a:effectLst/>
          </p:spPr>
          <p:txBody>
            <a:bodyPr wrap="none" anchor="ctr"/>
            <a:lstStyle/>
            <a:p>
              <a:pPr>
                <a:defRPr/>
              </a:pPr>
              <a:endParaRPr lang="en-US">
                <a:latin typeface="+mn-lt"/>
              </a:endParaRPr>
            </a:p>
          </p:txBody>
        </p:sp>
        <p:sp>
          <p:nvSpPr>
            <p:cNvPr id="98320" name="Rectangle 16"/>
            <p:cNvSpPr>
              <a:spLocks noChangeArrowheads="1"/>
            </p:cNvSpPr>
            <p:nvPr/>
          </p:nvSpPr>
          <p:spPr bwMode="auto">
            <a:xfrm>
              <a:off x="1727" y="2223"/>
              <a:ext cx="96" cy="144"/>
            </a:xfrm>
            <a:prstGeom prst="rect">
              <a:avLst/>
            </a:prstGeom>
            <a:grpFill/>
            <a:ln w="9525">
              <a:noFill/>
              <a:miter lim="800000"/>
              <a:headEnd/>
              <a:tailEnd/>
            </a:ln>
            <a:effectLst/>
          </p:spPr>
          <p:txBody>
            <a:bodyPr wrap="none" anchor="ctr"/>
            <a:lstStyle/>
            <a:p>
              <a:pPr>
                <a:defRPr/>
              </a:pPr>
              <a:endParaRPr lang="en-US">
                <a:latin typeface="+mn-lt"/>
              </a:endParaRPr>
            </a:p>
          </p:txBody>
        </p:sp>
      </p:grpSp>
      <p:graphicFrame>
        <p:nvGraphicFramePr>
          <p:cNvPr id="23559" name="Object 7"/>
          <p:cNvGraphicFramePr>
            <a:graphicFrameLocks noChangeAspect="1"/>
          </p:cNvGraphicFramePr>
          <p:nvPr>
            <p:extLst>
              <p:ext uri="{D42A27DB-BD31-4B8C-83A1-F6EECF244321}">
                <p14:modId xmlns:p14="http://schemas.microsoft.com/office/powerpoint/2010/main" val="755167220"/>
              </p:ext>
            </p:extLst>
          </p:nvPr>
        </p:nvGraphicFramePr>
        <p:xfrm>
          <a:off x="3168650" y="4030663"/>
          <a:ext cx="2522538" cy="2522537"/>
        </p:xfrm>
        <a:graphic>
          <a:graphicData uri="http://schemas.openxmlformats.org/presentationml/2006/ole">
            <mc:AlternateContent xmlns:mc="http://schemas.openxmlformats.org/markup-compatibility/2006">
              <mc:Choice xmlns:v="urn:schemas-microsoft-com:vml" Requires="v">
                <p:oleObj spid="_x0000_s24318" name="Picture" r:id="rId14" imgW="5602224" imgH="5602224" progId="Word.Picture.8">
                  <p:embed/>
                </p:oleObj>
              </mc:Choice>
              <mc:Fallback>
                <p:oleObj name="Picture" r:id="rId14" imgW="5602224" imgH="5602224" progId="Word.Picture.8">
                  <p:embed/>
                  <p:pic>
                    <p:nvPicPr>
                      <p:cNvPr id="0" name="Object 7"/>
                      <p:cNvPicPr>
                        <a:picLocks noChangeAspect="1" noChangeArrowheads="1"/>
                      </p:cNvPicPr>
                      <p:nvPr/>
                    </p:nvPicPr>
                    <p:blipFill>
                      <a:blip r:embed="rId15">
                        <a:extLst>
                          <a:ext uri="{28A0092B-C50C-407E-A947-70E740481C1C}">
                            <a14:useLocalDpi xmlns:a14="http://schemas.microsoft.com/office/drawing/2010/main" val="0"/>
                          </a:ext>
                        </a:extLst>
                      </a:blip>
                      <a:srcRect/>
                      <a:stretch>
                        <a:fillRect/>
                      </a:stretch>
                    </p:blipFill>
                    <p:spPr bwMode="auto">
                      <a:xfrm>
                        <a:off x="3168650" y="4030663"/>
                        <a:ext cx="2522538" cy="2522537"/>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grpSp>
        <p:nvGrpSpPr>
          <p:cNvPr id="4" name="Group 17"/>
          <p:cNvGrpSpPr>
            <a:grpSpLocks/>
          </p:cNvGrpSpPr>
          <p:nvPr/>
        </p:nvGrpSpPr>
        <p:grpSpPr bwMode="auto">
          <a:xfrm>
            <a:off x="3124200" y="3938588"/>
            <a:ext cx="381000" cy="2386012"/>
            <a:chOff x="1672" y="864"/>
            <a:chExt cx="240" cy="1503"/>
          </a:xfrm>
          <a:solidFill>
            <a:schemeClr val="bg1"/>
          </a:solidFill>
        </p:grpSpPr>
        <p:sp>
          <p:nvSpPr>
            <p:cNvPr id="98322" name="Rectangle 18"/>
            <p:cNvSpPr>
              <a:spLocks noChangeArrowheads="1"/>
            </p:cNvSpPr>
            <p:nvPr/>
          </p:nvSpPr>
          <p:spPr bwMode="auto">
            <a:xfrm>
              <a:off x="1672" y="864"/>
              <a:ext cx="240" cy="1427"/>
            </a:xfrm>
            <a:prstGeom prst="rect">
              <a:avLst/>
            </a:prstGeom>
            <a:grpFill/>
            <a:ln w="9525">
              <a:noFill/>
              <a:miter lim="800000"/>
              <a:headEnd/>
              <a:tailEnd/>
            </a:ln>
            <a:effectLst/>
          </p:spPr>
          <p:txBody>
            <a:bodyPr wrap="none" anchor="ctr"/>
            <a:lstStyle/>
            <a:p>
              <a:pPr>
                <a:defRPr/>
              </a:pPr>
              <a:endParaRPr lang="en-US">
                <a:latin typeface="+mn-lt"/>
              </a:endParaRPr>
            </a:p>
          </p:txBody>
        </p:sp>
        <p:sp>
          <p:nvSpPr>
            <p:cNvPr id="98323" name="Rectangle 19"/>
            <p:cNvSpPr>
              <a:spLocks noChangeArrowheads="1"/>
            </p:cNvSpPr>
            <p:nvPr/>
          </p:nvSpPr>
          <p:spPr bwMode="auto">
            <a:xfrm>
              <a:off x="1727" y="2223"/>
              <a:ext cx="96" cy="144"/>
            </a:xfrm>
            <a:prstGeom prst="rect">
              <a:avLst/>
            </a:prstGeom>
            <a:grpFill/>
            <a:ln w="9525">
              <a:noFill/>
              <a:miter lim="800000"/>
              <a:headEnd/>
              <a:tailEnd/>
            </a:ln>
            <a:effectLst/>
          </p:spPr>
          <p:txBody>
            <a:bodyPr wrap="none" anchor="ctr"/>
            <a:lstStyle/>
            <a:p>
              <a:pPr>
                <a:defRPr/>
              </a:pPr>
              <a:endParaRPr lang="en-US">
                <a:latin typeface="+mn-lt"/>
              </a:endParaRPr>
            </a:p>
          </p:txBody>
        </p:sp>
      </p:grpSp>
      <p:graphicFrame>
        <p:nvGraphicFramePr>
          <p:cNvPr id="23560" name="Object 8"/>
          <p:cNvGraphicFramePr>
            <a:graphicFrameLocks noChangeAspect="1"/>
          </p:cNvGraphicFramePr>
          <p:nvPr>
            <p:extLst>
              <p:ext uri="{D42A27DB-BD31-4B8C-83A1-F6EECF244321}">
                <p14:modId xmlns:p14="http://schemas.microsoft.com/office/powerpoint/2010/main" val="4042347325"/>
              </p:ext>
            </p:extLst>
          </p:nvPr>
        </p:nvGraphicFramePr>
        <p:xfrm>
          <a:off x="7391400" y="4030663"/>
          <a:ext cx="1676400" cy="2522537"/>
        </p:xfrm>
        <a:graphic>
          <a:graphicData uri="http://schemas.openxmlformats.org/presentationml/2006/ole">
            <mc:AlternateContent xmlns:mc="http://schemas.openxmlformats.org/markup-compatibility/2006">
              <mc:Choice xmlns:v="urn:schemas-microsoft-com:vml" Requires="v">
                <p:oleObj spid="_x0000_s24319" name="Picture" r:id="rId16" imgW="5602224" imgH="5602224" progId="Word.Picture.8">
                  <p:embed/>
                </p:oleObj>
              </mc:Choice>
              <mc:Fallback>
                <p:oleObj name="Picture" r:id="rId16" imgW="5602224" imgH="5602224" progId="Word.Picture.8">
                  <p:embed/>
                  <p:pic>
                    <p:nvPicPr>
                      <p:cNvPr id="0" name="Object 8"/>
                      <p:cNvPicPr>
                        <a:picLocks noChangeAspect="1" noChangeArrowheads="1"/>
                      </p:cNvPicPr>
                      <p:nvPr/>
                    </p:nvPicPr>
                    <p:blipFill>
                      <a:blip r:embed="rId17">
                        <a:extLst>
                          <a:ext uri="{28A0092B-C50C-407E-A947-70E740481C1C}">
                            <a14:useLocalDpi xmlns:a14="http://schemas.microsoft.com/office/drawing/2010/main" val="0"/>
                          </a:ext>
                        </a:extLst>
                      </a:blip>
                      <a:srcRect l="24167" r="9377"/>
                      <a:stretch>
                        <a:fillRect/>
                      </a:stretch>
                    </p:blipFill>
                    <p:spPr bwMode="auto">
                      <a:xfrm>
                        <a:off x="7391400" y="4030663"/>
                        <a:ext cx="1676400" cy="2522537"/>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23565" name="Rectangle 32"/>
          <p:cNvSpPr>
            <a:spLocks noChangeArrowheads="1"/>
          </p:cNvSpPr>
          <p:nvPr/>
        </p:nvSpPr>
        <p:spPr bwMode="auto">
          <a:xfrm rot="16200525">
            <a:off x="-511272" y="2287380"/>
            <a:ext cx="2121093"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1600">
                <a:latin typeface="+mn-lt"/>
              </a:rPr>
              <a:t>Exceedence probability</a:t>
            </a:r>
          </a:p>
        </p:txBody>
      </p:sp>
      <p:sp>
        <p:nvSpPr>
          <p:cNvPr id="23569" name="Rectangle 37"/>
          <p:cNvSpPr>
            <a:spLocks noChangeArrowheads="1"/>
          </p:cNvSpPr>
          <p:nvPr/>
        </p:nvSpPr>
        <p:spPr bwMode="auto">
          <a:xfrm rot="16200525">
            <a:off x="-511272" y="5106780"/>
            <a:ext cx="2121093"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1600">
                <a:latin typeface="+mn-lt"/>
              </a:rPr>
              <a:t>Exceedence probability</a:t>
            </a:r>
          </a:p>
        </p:txBody>
      </p:sp>
      <p:sp>
        <p:nvSpPr>
          <p:cNvPr id="23570" name="Rectangle 39"/>
          <p:cNvSpPr>
            <a:spLocks noChangeArrowheads="1"/>
          </p:cNvSpPr>
          <p:nvPr/>
        </p:nvSpPr>
        <p:spPr bwMode="auto">
          <a:xfrm>
            <a:off x="1557338" y="3657600"/>
            <a:ext cx="88106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1400" i="1">
                <a:latin typeface="+mn-lt"/>
              </a:rPr>
              <a:t>D</a:t>
            </a:r>
            <a:r>
              <a:rPr lang="en-US" altLang="en-US" sz="1400" baseline="-25000">
                <a:latin typeface="+mn-lt"/>
              </a:rPr>
              <a:t>r</a:t>
            </a:r>
            <a:r>
              <a:rPr lang="en-US" altLang="en-US" sz="1400">
                <a:latin typeface="+mn-lt"/>
              </a:rPr>
              <a:t> (A m</a:t>
            </a:r>
            <a:r>
              <a:rPr lang="en-US" altLang="en-US" sz="1400" baseline="30000">
                <a:latin typeface="+mn-lt"/>
              </a:rPr>
              <a:t>2</a:t>
            </a:r>
            <a:r>
              <a:rPr lang="en-US" altLang="en-US" sz="1400">
                <a:latin typeface="+mn-lt"/>
              </a:rPr>
              <a:t>)</a:t>
            </a:r>
          </a:p>
        </p:txBody>
      </p:sp>
      <p:sp>
        <p:nvSpPr>
          <p:cNvPr id="23571" name="Rectangle 40"/>
          <p:cNvSpPr>
            <a:spLocks noChangeArrowheads="1"/>
          </p:cNvSpPr>
          <p:nvPr/>
        </p:nvSpPr>
        <p:spPr bwMode="auto">
          <a:xfrm>
            <a:off x="3810000" y="3657600"/>
            <a:ext cx="939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1400" i="1">
                <a:latin typeface="+mn-lt"/>
              </a:rPr>
              <a:t>i</a:t>
            </a:r>
            <a:r>
              <a:rPr lang="en-US" altLang="en-US" sz="1400">
                <a:latin typeface="+mn-lt"/>
              </a:rPr>
              <a:t> (degrees)</a:t>
            </a:r>
          </a:p>
        </p:txBody>
      </p:sp>
      <p:sp>
        <p:nvSpPr>
          <p:cNvPr id="23572" name="Rectangle 41"/>
          <p:cNvSpPr>
            <a:spLocks noChangeArrowheads="1"/>
          </p:cNvSpPr>
          <p:nvPr/>
        </p:nvSpPr>
        <p:spPr bwMode="auto">
          <a:xfrm>
            <a:off x="6096000" y="3662363"/>
            <a:ext cx="909223"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1400" i="1">
                <a:latin typeface="+mn-lt"/>
                <a:sym typeface="Symbol" panose="05050102010706020507" pitchFamily="18" charset="2"/>
              </a:rPr>
              <a:t></a:t>
            </a:r>
            <a:r>
              <a:rPr lang="en-US" altLang="en-US" sz="1400">
                <a:latin typeface="+mn-lt"/>
              </a:rPr>
              <a:t> (kg m</a:t>
            </a:r>
            <a:r>
              <a:rPr lang="en-US" altLang="en-US" sz="1400" baseline="30000">
                <a:latin typeface="+mn-lt"/>
              </a:rPr>
              <a:t>-3</a:t>
            </a:r>
            <a:r>
              <a:rPr lang="en-US" altLang="en-US" sz="1400">
                <a:latin typeface="+mn-lt"/>
              </a:rPr>
              <a:t>)</a:t>
            </a:r>
          </a:p>
        </p:txBody>
      </p:sp>
      <p:sp>
        <p:nvSpPr>
          <p:cNvPr id="23573" name="Rectangle 42"/>
          <p:cNvSpPr>
            <a:spLocks noChangeArrowheads="1"/>
          </p:cNvSpPr>
          <p:nvPr/>
        </p:nvSpPr>
        <p:spPr bwMode="auto">
          <a:xfrm>
            <a:off x="1524000" y="6405563"/>
            <a:ext cx="982663"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1400" i="1">
                <a:latin typeface="+mn-lt"/>
                <a:sym typeface="Symbol" panose="05050102010706020507" pitchFamily="18" charset="2"/>
              </a:rPr>
              <a:t></a:t>
            </a:r>
            <a:r>
              <a:rPr lang="en-US" altLang="en-US" sz="1400">
                <a:latin typeface="+mn-lt"/>
              </a:rPr>
              <a:t> (degrees)</a:t>
            </a:r>
          </a:p>
        </p:txBody>
      </p:sp>
      <p:sp>
        <p:nvSpPr>
          <p:cNvPr id="23574" name="Rectangle 43"/>
          <p:cNvSpPr>
            <a:spLocks noChangeArrowheads="1"/>
          </p:cNvSpPr>
          <p:nvPr/>
        </p:nvSpPr>
        <p:spPr bwMode="auto">
          <a:xfrm>
            <a:off x="3962400" y="6396038"/>
            <a:ext cx="9794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1400" i="1">
                <a:latin typeface="+mn-lt"/>
                <a:sym typeface="Symbol" panose="05050102010706020507" pitchFamily="18" charset="2"/>
              </a:rPr>
              <a:t>q</a:t>
            </a:r>
            <a:r>
              <a:rPr lang="en-US" altLang="en-US" sz="1400">
                <a:latin typeface="+mn-lt"/>
              </a:rPr>
              <a:t> (unitless)</a:t>
            </a:r>
          </a:p>
        </p:txBody>
      </p:sp>
      <p:sp>
        <p:nvSpPr>
          <p:cNvPr id="23575" name="Rectangle 44"/>
          <p:cNvSpPr>
            <a:spLocks noChangeArrowheads="1"/>
          </p:cNvSpPr>
          <p:nvPr/>
        </p:nvSpPr>
        <p:spPr bwMode="auto">
          <a:xfrm>
            <a:off x="5791200" y="6400800"/>
            <a:ext cx="1016625"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1400" i="1">
                <a:latin typeface="+mn-lt"/>
                <a:sym typeface="Symbol" panose="05050102010706020507" pitchFamily="18" charset="2"/>
              </a:rPr>
              <a:t>I</a:t>
            </a:r>
            <a:r>
              <a:rPr lang="en-US" altLang="en-US" sz="1400" baseline="-25000">
                <a:latin typeface="+mn-lt"/>
                <a:sym typeface="Symbol" panose="05050102010706020507" pitchFamily="18" charset="2"/>
              </a:rPr>
              <a:t>min</a:t>
            </a:r>
            <a:r>
              <a:rPr lang="en-US" altLang="en-US" sz="1400">
                <a:latin typeface="+mn-lt"/>
              </a:rPr>
              <a:t> (kg m</a:t>
            </a:r>
            <a:r>
              <a:rPr lang="en-US" altLang="en-US" sz="1400" baseline="30000">
                <a:latin typeface="+mn-lt"/>
              </a:rPr>
              <a:t>2</a:t>
            </a:r>
            <a:r>
              <a:rPr lang="en-US" altLang="en-US" sz="1400">
                <a:latin typeface="+mn-lt"/>
              </a:rPr>
              <a:t>)</a:t>
            </a:r>
          </a:p>
        </p:txBody>
      </p:sp>
      <p:sp>
        <p:nvSpPr>
          <p:cNvPr id="23576" name="Rectangle 45"/>
          <p:cNvSpPr>
            <a:spLocks noChangeArrowheads="1"/>
          </p:cNvSpPr>
          <p:nvPr/>
        </p:nvSpPr>
        <p:spPr bwMode="auto">
          <a:xfrm>
            <a:off x="7608888" y="6400800"/>
            <a:ext cx="1035861"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1400" i="1">
                <a:latin typeface="+mn-lt"/>
                <a:sym typeface="Symbol" panose="05050102010706020507" pitchFamily="18" charset="2"/>
              </a:rPr>
              <a:t>I</a:t>
            </a:r>
            <a:r>
              <a:rPr lang="en-US" altLang="en-US" sz="1400" baseline="-25000">
                <a:latin typeface="+mn-lt"/>
                <a:sym typeface="Symbol" panose="05050102010706020507" pitchFamily="18" charset="2"/>
              </a:rPr>
              <a:t>max</a:t>
            </a:r>
            <a:r>
              <a:rPr lang="en-US" altLang="en-US" sz="1400">
                <a:latin typeface="+mn-lt"/>
              </a:rPr>
              <a:t> (kg m</a:t>
            </a:r>
            <a:r>
              <a:rPr lang="en-US" altLang="en-US" sz="1400" baseline="30000">
                <a:latin typeface="+mn-lt"/>
              </a:rPr>
              <a:t>2</a:t>
            </a:r>
            <a:r>
              <a:rPr lang="en-US" altLang="en-US" sz="1400">
                <a:latin typeface="+mn-lt"/>
              </a:rPr>
              <a:t>)</a:t>
            </a:r>
          </a:p>
        </p:txBody>
      </p:sp>
      <p:grpSp>
        <p:nvGrpSpPr>
          <p:cNvPr id="5" name="Group 46"/>
          <p:cNvGrpSpPr>
            <a:grpSpLocks/>
          </p:cNvGrpSpPr>
          <p:nvPr/>
        </p:nvGrpSpPr>
        <p:grpSpPr bwMode="auto">
          <a:xfrm>
            <a:off x="5614988" y="3730625"/>
            <a:ext cx="381000" cy="176213"/>
            <a:chOff x="1672" y="864"/>
            <a:chExt cx="240" cy="1503"/>
          </a:xfrm>
          <a:solidFill>
            <a:schemeClr val="bg1"/>
          </a:solidFill>
        </p:grpSpPr>
        <p:sp>
          <p:nvSpPr>
            <p:cNvPr id="98351" name="Rectangle 47"/>
            <p:cNvSpPr>
              <a:spLocks noChangeArrowheads="1"/>
            </p:cNvSpPr>
            <p:nvPr/>
          </p:nvSpPr>
          <p:spPr bwMode="auto">
            <a:xfrm>
              <a:off x="1672" y="864"/>
              <a:ext cx="240" cy="1427"/>
            </a:xfrm>
            <a:prstGeom prst="rect">
              <a:avLst/>
            </a:prstGeom>
            <a:grpFill/>
            <a:ln w="9525">
              <a:noFill/>
              <a:miter lim="800000"/>
              <a:headEnd/>
              <a:tailEnd/>
            </a:ln>
            <a:effectLst/>
          </p:spPr>
          <p:txBody>
            <a:bodyPr wrap="none" anchor="ctr"/>
            <a:lstStyle/>
            <a:p>
              <a:pPr>
                <a:defRPr/>
              </a:pPr>
              <a:endParaRPr lang="en-US">
                <a:latin typeface="+mn-lt"/>
              </a:endParaRPr>
            </a:p>
          </p:txBody>
        </p:sp>
        <p:sp>
          <p:nvSpPr>
            <p:cNvPr id="98352" name="Rectangle 48"/>
            <p:cNvSpPr>
              <a:spLocks noChangeArrowheads="1"/>
            </p:cNvSpPr>
            <p:nvPr/>
          </p:nvSpPr>
          <p:spPr bwMode="auto">
            <a:xfrm>
              <a:off x="1727" y="2223"/>
              <a:ext cx="96" cy="144"/>
            </a:xfrm>
            <a:prstGeom prst="rect">
              <a:avLst/>
            </a:prstGeom>
            <a:grpFill/>
            <a:ln w="9525">
              <a:noFill/>
              <a:miter lim="800000"/>
              <a:headEnd/>
              <a:tailEnd/>
            </a:ln>
            <a:effectLst/>
          </p:spPr>
          <p:txBody>
            <a:bodyPr wrap="none" anchor="ctr"/>
            <a:lstStyle/>
            <a:p>
              <a:pPr>
                <a:defRPr/>
              </a:pPr>
              <a:endParaRPr lang="en-US">
                <a:latin typeface="+mn-lt"/>
              </a:endParaRPr>
            </a:p>
          </p:txBody>
        </p:sp>
      </p:grpSp>
      <p:sp>
        <p:nvSpPr>
          <p:cNvPr id="6" name="Rectangle 5"/>
          <p:cNvSpPr/>
          <p:nvPr/>
        </p:nvSpPr>
        <p:spPr>
          <a:xfrm>
            <a:off x="1057609" y="1109153"/>
            <a:ext cx="1802096" cy="276999"/>
          </a:xfrm>
          <a:prstGeom prst="rect">
            <a:avLst/>
          </a:prstGeom>
        </p:spPr>
        <p:txBody>
          <a:bodyPr wrap="none">
            <a:spAutoFit/>
          </a:bodyPr>
          <a:lstStyle/>
          <a:p>
            <a:r>
              <a:rPr lang="en-US" altLang="en-US" sz="1200" dirty="0">
                <a:solidFill>
                  <a:schemeClr val="bg1">
                    <a:lumMod val="85000"/>
                  </a:schemeClr>
                </a:solidFill>
                <a:latin typeface="+mn-lt"/>
              </a:rPr>
              <a:t>spacecraft residual dipole </a:t>
            </a:r>
            <a:endParaRPr lang="en-US" sz="1200" dirty="0">
              <a:solidFill>
                <a:schemeClr val="bg1">
                  <a:lumMod val="85000"/>
                </a:schemeClr>
              </a:solidFill>
              <a:latin typeface="+mn-lt"/>
            </a:endParaRPr>
          </a:p>
        </p:txBody>
      </p:sp>
      <p:sp>
        <p:nvSpPr>
          <p:cNvPr id="7" name="Rectangle 6"/>
          <p:cNvSpPr/>
          <p:nvPr/>
        </p:nvSpPr>
        <p:spPr>
          <a:xfrm>
            <a:off x="3435179" y="1109153"/>
            <a:ext cx="1467068" cy="276999"/>
          </a:xfrm>
          <a:prstGeom prst="rect">
            <a:avLst/>
          </a:prstGeom>
        </p:spPr>
        <p:txBody>
          <a:bodyPr wrap="none">
            <a:spAutoFit/>
          </a:bodyPr>
          <a:lstStyle/>
          <a:p>
            <a:r>
              <a:rPr lang="en-US" altLang="en-US" sz="1200" dirty="0">
                <a:solidFill>
                  <a:schemeClr val="bg1">
                    <a:lumMod val="85000"/>
                  </a:schemeClr>
                </a:solidFill>
                <a:latin typeface="+mn-lt"/>
              </a:rPr>
              <a:t>Sun incidence angle </a:t>
            </a:r>
            <a:endParaRPr lang="en-US" sz="1200" dirty="0">
              <a:solidFill>
                <a:schemeClr val="bg1">
                  <a:lumMod val="85000"/>
                </a:schemeClr>
              </a:solidFill>
              <a:latin typeface="+mn-lt"/>
            </a:endParaRPr>
          </a:p>
        </p:txBody>
      </p:sp>
      <p:sp>
        <p:nvSpPr>
          <p:cNvPr id="8" name="Rectangle 7"/>
          <p:cNvSpPr/>
          <p:nvPr/>
        </p:nvSpPr>
        <p:spPr>
          <a:xfrm>
            <a:off x="5725161" y="1109153"/>
            <a:ext cx="1462260" cy="276999"/>
          </a:xfrm>
          <a:prstGeom prst="rect">
            <a:avLst/>
          </a:prstGeom>
        </p:spPr>
        <p:txBody>
          <a:bodyPr wrap="none">
            <a:spAutoFit/>
          </a:bodyPr>
          <a:lstStyle/>
          <a:p>
            <a:r>
              <a:rPr lang="en-US" altLang="en-US" sz="1200" dirty="0">
                <a:solidFill>
                  <a:schemeClr val="bg1">
                    <a:lumMod val="85000"/>
                  </a:schemeClr>
                </a:solidFill>
                <a:latin typeface="+mn-lt"/>
              </a:rPr>
              <a:t>atmospheric density </a:t>
            </a:r>
            <a:endParaRPr lang="en-US" sz="1200" dirty="0">
              <a:solidFill>
                <a:schemeClr val="bg1">
                  <a:lumMod val="85000"/>
                </a:schemeClr>
              </a:solidFill>
              <a:latin typeface="+mn-lt"/>
            </a:endParaRPr>
          </a:p>
        </p:txBody>
      </p:sp>
      <p:sp>
        <p:nvSpPr>
          <p:cNvPr id="9" name="Rectangle 8"/>
          <p:cNvSpPr/>
          <p:nvPr/>
        </p:nvSpPr>
        <p:spPr>
          <a:xfrm>
            <a:off x="1212029" y="3962400"/>
            <a:ext cx="1607371" cy="276999"/>
          </a:xfrm>
          <a:prstGeom prst="rect">
            <a:avLst/>
          </a:prstGeom>
        </p:spPr>
        <p:txBody>
          <a:bodyPr wrap="square">
            <a:spAutoFit/>
          </a:bodyPr>
          <a:lstStyle/>
          <a:p>
            <a:r>
              <a:rPr lang="en-US" altLang="en-US" sz="1200" dirty="0">
                <a:solidFill>
                  <a:schemeClr val="bg1">
                    <a:lumMod val="85000"/>
                  </a:schemeClr>
                </a:solidFill>
                <a:latin typeface="+mn-lt"/>
              </a:rPr>
              <a:t>moment axis deviation</a:t>
            </a:r>
            <a:endParaRPr lang="en-US" sz="1200" dirty="0">
              <a:solidFill>
                <a:schemeClr val="bg1">
                  <a:lumMod val="85000"/>
                </a:schemeClr>
              </a:solidFill>
              <a:latin typeface="+mn-lt"/>
            </a:endParaRPr>
          </a:p>
        </p:txBody>
      </p:sp>
      <p:sp>
        <p:nvSpPr>
          <p:cNvPr id="10" name="Rectangle 9"/>
          <p:cNvSpPr/>
          <p:nvPr/>
        </p:nvSpPr>
        <p:spPr>
          <a:xfrm>
            <a:off x="3434235" y="3962400"/>
            <a:ext cx="2052165" cy="276999"/>
          </a:xfrm>
          <a:prstGeom prst="rect">
            <a:avLst/>
          </a:prstGeom>
        </p:spPr>
        <p:txBody>
          <a:bodyPr wrap="none">
            <a:spAutoFit/>
          </a:bodyPr>
          <a:lstStyle/>
          <a:p>
            <a:r>
              <a:rPr lang="en-US" altLang="en-US" sz="1200" dirty="0">
                <a:solidFill>
                  <a:schemeClr val="bg1">
                    <a:lumMod val="85000"/>
                  </a:schemeClr>
                </a:solidFill>
                <a:latin typeface="+mn-lt"/>
              </a:rPr>
              <a:t>spacecraft surface reflectivity </a:t>
            </a:r>
            <a:endParaRPr lang="en-US" sz="1200" dirty="0">
              <a:solidFill>
                <a:schemeClr val="bg1">
                  <a:lumMod val="85000"/>
                </a:schemeClr>
              </a:solidFill>
              <a:latin typeface="+mn-lt"/>
            </a:endParaRPr>
          </a:p>
        </p:txBody>
      </p:sp>
      <p:sp>
        <p:nvSpPr>
          <p:cNvPr id="11" name="Rectangle 10"/>
          <p:cNvSpPr/>
          <p:nvPr/>
        </p:nvSpPr>
        <p:spPr>
          <a:xfrm>
            <a:off x="5586796" y="3962400"/>
            <a:ext cx="1404552" cy="276999"/>
          </a:xfrm>
          <a:prstGeom prst="rect">
            <a:avLst/>
          </a:prstGeom>
        </p:spPr>
        <p:txBody>
          <a:bodyPr wrap="none">
            <a:spAutoFit/>
          </a:bodyPr>
          <a:lstStyle/>
          <a:p>
            <a:r>
              <a:rPr lang="en-US" altLang="en-US" sz="1200" dirty="0">
                <a:solidFill>
                  <a:schemeClr val="bg1">
                    <a:lumMod val="85000"/>
                  </a:schemeClr>
                </a:solidFill>
                <a:latin typeface="+mn-lt"/>
              </a:rPr>
              <a:t>min inertia moment</a:t>
            </a:r>
            <a:endParaRPr lang="en-US" sz="1200" dirty="0">
              <a:solidFill>
                <a:schemeClr val="bg1">
                  <a:lumMod val="85000"/>
                </a:schemeClr>
              </a:solidFill>
              <a:latin typeface="+mn-lt"/>
            </a:endParaRPr>
          </a:p>
        </p:txBody>
      </p:sp>
      <p:sp>
        <p:nvSpPr>
          <p:cNvPr id="12" name="Rectangle 11"/>
          <p:cNvSpPr/>
          <p:nvPr/>
        </p:nvSpPr>
        <p:spPr>
          <a:xfrm>
            <a:off x="7332800" y="3962400"/>
            <a:ext cx="1430200" cy="276999"/>
          </a:xfrm>
          <a:prstGeom prst="rect">
            <a:avLst/>
          </a:prstGeom>
        </p:spPr>
        <p:txBody>
          <a:bodyPr wrap="none">
            <a:spAutoFit/>
          </a:bodyPr>
          <a:lstStyle/>
          <a:p>
            <a:r>
              <a:rPr lang="en-US" altLang="en-US" sz="1200" dirty="0">
                <a:solidFill>
                  <a:schemeClr val="bg1">
                    <a:lumMod val="85000"/>
                  </a:schemeClr>
                </a:solidFill>
                <a:latin typeface="+mn-lt"/>
              </a:rPr>
              <a:t>max inertia moment</a:t>
            </a:r>
            <a:endParaRPr lang="en-US" sz="1200" dirty="0">
              <a:solidFill>
                <a:schemeClr val="bg1">
                  <a:lumMod val="85000"/>
                </a:schemeClr>
              </a:solidFill>
              <a:latin typeface="+mn-lt"/>
            </a:endParaRPr>
          </a:p>
        </p:txBody>
      </p:sp>
    </p:spTree>
  </p:cSld>
  <p:clrMapOvr>
    <a:masterClrMapping/>
  </p:clrMapOvr>
</p:sld>
</file>

<file path=ppt/slides/slide4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7" name="Rectangle 2"/>
          <p:cNvSpPr>
            <a:spLocks noGrp="1" noChangeArrowheads="1"/>
          </p:cNvSpPr>
          <p:nvPr>
            <p:ph type="title"/>
          </p:nvPr>
        </p:nvSpPr>
        <p:spPr/>
        <p:txBody>
          <a:bodyPr/>
          <a:lstStyle/>
          <a:p>
            <a:r>
              <a:rPr lang="en-US" altLang="en-US"/>
              <a:t>Required angular momentum, </a:t>
            </a:r>
            <a:r>
              <a:rPr lang="en-US" altLang="en-US" i="1"/>
              <a:t>h</a:t>
            </a:r>
            <a:endParaRPr lang="en-US" altLang="en-US"/>
          </a:p>
        </p:txBody>
      </p:sp>
      <p:graphicFrame>
        <p:nvGraphicFramePr>
          <p:cNvPr id="25602" name="Object 2"/>
          <p:cNvGraphicFramePr>
            <a:graphicFrameLocks noChangeAspect="1"/>
          </p:cNvGraphicFramePr>
          <p:nvPr>
            <p:extLst>
              <p:ext uri="{D42A27DB-BD31-4B8C-83A1-F6EECF244321}">
                <p14:modId xmlns:p14="http://schemas.microsoft.com/office/powerpoint/2010/main" val="1121043466"/>
              </p:ext>
            </p:extLst>
          </p:nvPr>
        </p:nvGraphicFramePr>
        <p:xfrm>
          <a:off x="4267200" y="2057400"/>
          <a:ext cx="1905000" cy="2797175"/>
        </p:xfrm>
        <a:graphic>
          <a:graphicData uri="http://schemas.openxmlformats.org/presentationml/2006/ole">
            <mc:AlternateContent xmlns:mc="http://schemas.openxmlformats.org/markup-compatibility/2006">
              <mc:Choice xmlns:v="urn:schemas-microsoft-com:vml" Requires="v">
                <p:oleObj spid="_x0000_s26145" name="Picture" r:id="rId4" imgW="5602224" imgH="5602224" progId="Word.Picture.8">
                  <p:embed/>
                </p:oleObj>
              </mc:Choice>
              <mc:Fallback>
                <p:oleObj name="Picture" r:id="rId4" imgW="5602224" imgH="5602224" progId="Word.Picture.8">
                  <p:embed/>
                  <p:pic>
                    <p:nvPicPr>
                      <p:cNvPr id="0" name="Object 2"/>
                      <p:cNvPicPr>
                        <a:picLocks noChangeAspect="1" noChangeArrowheads="1"/>
                      </p:cNvPicPr>
                      <p:nvPr/>
                    </p:nvPicPr>
                    <p:blipFill>
                      <a:blip r:embed="rId5">
                        <a:extLst>
                          <a:ext uri="{28A0092B-C50C-407E-A947-70E740481C1C}">
                            <a14:useLocalDpi xmlns:a14="http://schemas.microsoft.com/office/drawing/2010/main" val="0"/>
                          </a:ext>
                        </a:extLst>
                      </a:blip>
                      <a:srcRect r="31895"/>
                      <a:stretch>
                        <a:fillRect/>
                      </a:stretch>
                    </p:blipFill>
                    <p:spPr bwMode="auto">
                      <a:xfrm>
                        <a:off x="4267200" y="2057400"/>
                        <a:ext cx="1905000" cy="2797175"/>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graphicFrame>
        <p:nvGraphicFramePr>
          <p:cNvPr id="25603" name="Object 3"/>
          <p:cNvGraphicFramePr>
            <a:graphicFrameLocks noChangeAspect="1"/>
          </p:cNvGraphicFramePr>
          <p:nvPr>
            <p:extLst>
              <p:ext uri="{D42A27DB-BD31-4B8C-83A1-F6EECF244321}">
                <p14:modId xmlns:p14="http://schemas.microsoft.com/office/powerpoint/2010/main" val="2179353427"/>
              </p:ext>
            </p:extLst>
          </p:nvPr>
        </p:nvGraphicFramePr>
        <p:xfrm>
          <a:off x="6400800" y="2057400"/>
          <a:ext cx="2514600" cy="2797175"/>
        </p:xfrm>
        <a:graphic>
          <a:graphicData uri="http://schemas.openxmlformats.org/presentationml/2006/ole">
            <mc:AlternateContent xmlns:mc="http://schemas.openxmlformats.org/markup-compatibility/2006">
              <mc:Choice xmlns:v="urn:schemas-microsoft-com:vml" Requires="v">
                <p:oleObj spid="_x0000_s26146" name="Picture" r:id="rId6" imgW="5602224" imgH="5602224" progId="Word.Picture.8">
                  <p:embed/>
                </p:oleObj>
              </mc:Choice>
              <mc:Fallback>
                <p:oleObj name="Picture" r:id="rId6" imgW="5602224" imgH="5602224" progId="Word.Picture.8">
                  <p:embed/>
                  <p:pic>
                    <p:nvPicPr>
                      <p:cNvPr id="0" name="Object 3"/>
                      <p:cNvPicPr>
                        <a:picLocks noChangeAspect="1" noChangeArrowheads="1"/>
                      </p:cNvPicPr>
                      <p:nvPr/>
                    </p:nvPicPr>
                    <p:blipFill>
                      <a:blip r:embed="rId7">
                        <a:extLst>
                          <a:ext uri="{28A0092B-C50C-407E-A947-70E740481C1C}">
                            <a14:useLocalDpi xmlns:a14="http://schemas.microsoft.com/office/drawing/2010/main" val="0"/>
                          </a:ext>
                        </a:extLst>
                      </a:blip>
                      <a:srcRect r="10103"/>
                      <a:stretch>
                        <a:fillRect/>
                      </a:stretch>
                    </p:blipFill>
                    <p:spPr bwMode="auto">
                      <a:xfrm>
                        <a:off x="6400800" y="2057400"/>
                        <a:ext cx="2514600" cy="2797175"/>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graphicFrame>
        <p:nvGraphicFramePr>
          <p:cNvPr id="25604" name="Object 4"/>
          <p:cNvGraphicFramePr>
            <a:graphicFrameLocks noChangeAspect="1"/>
          </p:cNvGraphicFramePr>
          <p:nvPr>
            <p:extLst>
              <p:ext uri="{D42A27DB-BD31-4B8C-83A1-F6EECF244321}">
                <p14:modId xmlns:p14="http://schemas.microsoft.com/office/powerpoint/2010/main" val="3735149528"/>
              </p:ext>
            </p:extLst>
          </p:nvPr>
        </p:nvGraphicFramePr>
        <p:xfrm>
          <a:off x="479425" y="2057400"/>
          <a:ext cx="2797175" cy="2797175"/>
        </p:xfrm>
        <a:graphic>
          <a:graphicData uri="http://schemas.openxmlformats.org/presentationml/2006/ole">
            <mc:AlternateContent xmlns:mc="http://schemas.openxmlformats.org/markup-compatibility/2006">
              <mc:Choice xmlns:v="urn:schemas-microsoft-com:vml" Requires="v">
                <p:oleObj spid="_x0000_s26147" name="Picture" r:id="rId8" imgW="5602224" imgH="5602224" progId="Word.Picture.8">
                  <p:embed/>
                </p:oleObj>
              </mc:Choice>
              <mc:Fallback>
                <p:oleObj name="Picture" r:id="rId8" imgW="5602224" imgH="5602224" progId="Word.Picture.8">
                  <p:embed/>
                  <p:pic>
                    <p:nvPicPr>
                      <p:cNvPr id="0" name="Object 4"/>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479425" y="2057400"/>
                        <a:ext cx="2797175" cy="2797175"/>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grpSp>
        <p:nvGrpSpPr>
          <p:cNvPr id="2" name="Group 8"/>
          <p:cNvGrpSpPr>
            <a:grpSpLocks/>
          </p:cNvGrpSpPr>
          <p:nvPr/>
        </p:nvGrpSpPr>
        <p:grpSpPr bwMode="auto">
          <a:xfrm>
            <a:off x="4222750" y="1970088"/>
            <a:ext cx="457200" cy="2578100"/>
            <a:chOff x="2660" y="1241"/>
            <a:chExt cx="288" cy="1624"/>
          </a:xfrm>
          <a:solidFill>
            <a:schemeClr val="bg1"/>
          </a:solidFill>
        </p:grpSpPr>
        <p:sp>
          <p:nvSpPr>
            <p:cNvPr id="104454" name="Rectangle 6"/>
            <p:cNvSpPr>
              <a:spLocks noChangeArrowheads="1"/>
            </p:cNvSpPr>
            <p:nvPr/>
          </p:nvSpPr>
          <p:spPr bwMode="auto">
            <a:xfrm>
              <a:off x="2660" y="1241"/>
              <a:ext cx="288" cy="1584"/>
            </a:xfrm>
            <a:prstGeom prst="rect">
              <a:avLst/>
            </a:prstGeom>
            <a:grpFill/>
            <a:ln w="9525">
              <a:noFill/>
              <a:miter lim="800000"/>
              <a:headEnd/>
              <a:tailEnd/>
            </a:ln>
            <a:effectLst/>
          </p:spPr>
          <p:txBody>
            <a:bodyPr wrap="none" anchor="ctr"/>
            <a:lstStyle/>
            <a:p>
              <a:pPr>
                <a:defRPr/>
              </a:pPr>
              <a:endParaRPr lang="en-US">
                <a:latin typeface="+mn-lt"/>
              </a:endParaRPr>
            </a:p>
          </p:txBody>
        </p:sp>
        <p:sp>
          <p:nvSpPr>
            <p:cNvPr id="104455" name="Rectangle 7"/>
            <p:cNvSpPr>
              <a:spLocks noChangeArrowheads="1"/>
            </p:cNvSpPr>
            <p:nvPr/>
          </p:nvSpPr>
          <p:spPr bwMode="auto">
            <a:xfrm>
              <a:off x="2703" y="2673"/>
              <a:ext cx="144" cy="192"/>
            </a:xfrm>
            <a:prstGeom prst="rect">
              <a:avLst/>
            </a:prstGeom>
            <a:grpFill/>
            <a:ln w="9525">
              <a:noFill/>
              <a:miter lim="800000"/>
              <a:headEnd/>
              <a:tailEnd/>
            </a:ln>
            <a:effectLst/>
          </p:spPr>
          <p:txBody>
            <a:bodyPr wrap="none" anchor="ctr"/>
            <a:lstStyle/>
            <a:p>
              <a:pPr>
                <a:defRPr/>
              </a:pPr>
              <a:endParaRPr lang="en-US">
                <a:latin typeface="+mn-lt"/>
              </a:endParaRPr>
            </a:p>
          </p:txBody>
        </p:sp>
      </p:grpSp>
      <p:grpSp>
        <p:nvGrpSpPr>
          <p:cNvPr id="3" name="Group 12"/>
          <p:cNvGrpSpPr>
            <a:grpSpLocks/>
          </p:cNvGrpSpPr>
          <p:nvPr/>
        </p:nvGrpSpPr>
        <p:grpSpPr bwMode="auto">
          <a:xfrm>
            <a:off x="6324600" y="1905000"/>
            <a:ext cx="457200" cy="2689225"/>
            <a:chOff x="3984" y="1200"/>
            <a:chExt cx="288" cy="1694"/>
          </a:xfrm>
          <a:solidFill>
            <a:schemeClr val="bg1"/>
          </a:solidFill>
        </p:grpSpPr>
        <p:sp>
          <p:nvSpPr>
            <p:cNvPr id="104458" name="Rectangle 10"/>
            <p:cNvSpPr>
              <a:spLocks noChangeArrowheads="1"/>
            </p:cNvSpPr>
            <p:nvPr/>
          </p:nvSpPr>
          <p:spPr bwMode="auto">
            <a:xfrm>
              <a:off x="3984" y="1200"/>
              <a:ext cx="288" cy="1584"/>
            </a:xfrm>
            <a:prstGeom prst="rect">
              <a:avLst/>
            </a:prstGeom>
            <a:grpFill/>
            <a:ln w="9525">
              <a:noFill/>
              <a:miter lim="800000"/>
              <a:headEnd/>
              <a:tailEnd/>
            </a:ln>
            <a:effectLst/>
          </p:spPr>
          <p:txBody>
            <a:bodyPr wrap="none" anchor="ctr"/>
            <a:lstStyle/>
            <a:p>
              <a:pPr>
                <a:defRPr/>
              </a:pPr>
              <a:endParaRPr lang="en-US">
                <a:latin typeface="+mn-lt"/>
              </a:endParaRPr>
            </a:p>
          </p:txBody>
        </p:sp>
        <p:sp>
          <p:nvSpPr>
            <p:cNvPr id="104459" name="Rectangle 11"/>
            <p:cNvSpPr>
              <a:spLocks noChangeArrowheads="1"/>
            </p:cNvSpPr>
            <p:nvPr/>
          </p:nvSpPr>
          <p:spPr bwMode="auto">
            <a:xfrm>
              <a:off x="4042" y="2702"/>
              <a:ext cx="144" cy="192"/>
            </a:xfrm>
            <a:prstGeom prst="rect">
              <a:avLst/>
            </a:prstGeom>
            <a:grpFill/>
            <a:ln w="9525">
              <a:noFill/>
              <a:miter lim="800000"/>
              <a:headEnd/>
              <a:tailEnd/>
            </a:ln>
            <a:effectLst/>
          </p:spPr>
          <p:txBody>
            <a:bodyPr wrap="none" anchor="ctr"/>
            <a:lstStyle/>
            <a:p>
              <a:pPr>
                <a:defRPr/>
              </a:pPr>
              <a:endParaRPr lang="en-US">
                <a:latin typeface="+mn-lt"/>
              </a:endParaRPr>
            </a:p>
          </p:txBody>
        </p:sp>
      </p:grpSp>
      <p:graphicFrame>
        <p:nvGraphicFramePr>
          <p:cNvPr id="25605" name="Object 5"/>
          <p:cNvGraphicFramePr>
            <a:graphicFrameLocks noChangeAspect="1"/>
          </p:cNvGraphicFramePr>
          <p:nvPr>
            <p:extLst>
              <p:ext uri="{D42A27DB-BD31-4B8C-83A1-F6EECF244321}">
                <p14:modId xmlns:p14="http://schemas.microsoft.com/office/powerpoint/2010/main" val="3513609342"/>
              </p:ext>
            </p:extLst>
          </p:nvPr>
        </p:nvGraphicFramePr>
        <p:xfrm>
          <a:off x="2057400" y="5491691"/>
          <a:ext cx="6324600" cy="878417"/>
        </p:xfrm>
        <a:graphic>
          <a:graphicData uri="http://schemas.openxmlformats.org/presentationml/2006/ole">
            <mc:AlternateContent xmlns:mc="http://schemas.openxmlformats.org/markup-compatibility/2006">
              <mc:Choice xmlns:v="urn:schemas-microsoft-com:vml" Requires="v">
                <p:oleObj spid="_x0000_s26148" name="Equation" r:id="rId10" imgW="1460500" imgH="203200" progId="Equation.3">
                  <p:embed/>
                </p:oleObj>
              </mc:Choice>
              <mc:Fallback>
                <p:oleObj name="Equation" r:id="rId10" imgW="1460500" imgH="203200" progId="Equation.3">
                  <p:embed/>
                  <p:pic>
                    <p:nvPicPr>
                      <p:cNvPr id="0" name="Object 5"/>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2057400" y="5491691"/>
                        <a:ext cx="6324600" cy="878417"/>
                      </a:xfrm>
                      <a:prstGeom prst="rect">
                        <a:avLst/>
                      </a:prstGeom>
                      <a:noFill/>
                      <a:ln>
                        <a:noFill/>
                      </a:ln>
                      <a:effectLst/>
                      <a:extLst/>
                    </p:spPr>
                  </p:pic>
                </p:oleObj>
              </mc:Fallback>
            </mc:AlternateContent>
          </a:graphicData>
        </a:graphic>
      </p:graphicFrame>
      <p:sp>
        <p:nvSpPr>
          <p:cNvPr id="25610" name="Rectangle 15"/>
          <p:cNvSpPr>
            <a:spLocks noChangeArrowheads="1"/>
          </p:cNvSpPr>
          <p:nvPr/>
        </p:nvSpPr>
        <p:spPr bwMode="auto">
          <a:xfrm>
            <a:off x="3260725" y="3117850"/>
            <a:ext cx="184731"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latin typeface="+mn-lt"/>
            </a:endParaRPr>
          </a:p>
        </p:txBody>
      </p:sp>
      <p:graphicFrame>
        <p:nvGraphicFramePr>
          <p:cNvPr id="25606" name="Object 6"/>
          <p:cNvGraphicFramePr>
            <a:graphicFrameLocks noChangeAspect="1"/>
          </p:cNvGraphicFramePr>
          <p:nvPr>
            <p:extLst>
              <p:ext uri="{D42A27DB-BD31-4B8C-83A1-F6EECF244321}">
                <p14:modId xmlns:p14="http://schemas.microsoft.com/office/powerpoint/2010/main" val="3251971348"/>
              </p:ext>
            </p:extLst>
          </p:nvPr>
        </p:nvGraphicFramePr>
        <p:xfrm>
          <a:off x="3124200" y="2041525"/>
          <a:ext cx="931863" cy="2806700"/>
        </p:xfrm>
        <a:graphic>
          <a:graphicData uri="http://schemas.openxmlformats.org/presentationml/2006/ole">
            <mc:AlternateContent xmlns:mc="http://schemas.openxmlformats.org/markup-compatibility/2006">
              <mc:Choice xmlns:v="urn:schemas-microsoft-com:vml" Requires="v">
                <p:oleObj spid="_x0000_s26149" name="Picture" r:id="rId12" imgW="5602224" imgH="5602224" progId="Word.Picture.8">
                  <p:embed/>
                </p:oleObj>
              </mc:Choice>
              <mc:Fallback>
                <p:oleObj name="Picture" r:id="rId12" imgW="5602224" imgH="5602224" progId="Word.Picture.8">
                  <p:embed/>
                  <p:pic>
                    <p:nvPicPr>
                      <p:cNvPr id="0" name="Object 6"/>
                      <p:cNvPicPr>
                        <a:picLocks noChangeAspect="1" noChangeArrowheads="1"/>
                      </p:cNvPicPr>
                      <p:nvPr/>
                    </p:nvPicPr>
                    <p:blipFill>
                      <a:blip r:embed="rId13">
                        <a:extLst>
                          <a:ext uri="{28A0092B-C50C-407E-A947-70E740481C1C}">
                            <a14:useLocalDpi xmlns:a14="http://schemas.microsoft.com/office/drawing/2010/main" val="0"/>
                          </a:ext>
                        </a:extLst>
                      </a:blip>
                      <a:srcRect l="32971" r="33786"/>
                      <a:stretch>
                        <a:fillRect/>
                      </a:stretch>
                    </p:blipFill>
                    <p:spPr bwMode="auto">
                      <a:xfrm>
                        <a:off x="3124200" y="2041525"/>
                        <a:ext cx="931863" cy="280670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25614" name="Rectangle 21"/>
          <p:cNvSpPr>
            <a:spLocks noChangeArrowheads="1"/>
          </p:cNvSpPr>
          <p:nvPr/>
        </p:nvSpPr>
        <p:spPr bwMode="auto">
          <a:xfrm>
            <a:off x="3124200" y="4724400"/>
            <a:ext cx="965329"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1400" i="1">
                <a:latin typeface="+mn-lt"/>
                <a:sym typeface="Symbol" panose="05050102010706020507" pitchFamily="18" charset="2"/>
              </a:rPr>
              <a:t>t</a:t>
            </a:r>
            <a:r>
              <a:rPr lang="en-US" altLang="en-US" sz="1400" baseline="-25000">
                <a:latin typeface="+mn-lt"/>
                <a:sym typeface="Symbol" panose="05050102010706020507" pitchFamily="18" charset="2"/>
              </a:rPr>
              <a:t>orbit</a:t>
            </a:r>
            <a:r>
              <a:rPr lang="en-US" altLang="en-US" sz="1400">
                <a:latin typeface="+mn-lt"/>
              </a:rPr>
              <a:t> (sec)</a:t>
            </a:r>
          </a:p>
        </p:txBody>
      </p:sp>
      <p:sp>
        <p:nvSpPr>
          <p:cNvPr id="25615" name="Rectangle 22"/>
          <p:cNvSpPr>
            <a:spLocks noChangeArrowheads="1"/>
          </p:cNvSpPr>
          <p:nvPr/>
        </p:nvSpPr>
        <p:spPr bwMode="auto">
          <a:xfrm>
            <a:off x="3362325" y="4535488"/>
            <a:ext cx="492443" cy="276999"/>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1200">
                <a:latin typeface="+mn-lt"/>
              </a:rPr>
              <a:t>1370</a:t>
            </a:r>
          </a:p>
        </p:txBody>
      </p:sp>
      <p:sp>
        <p:nvSpPr>
          <p:cNvPr id="25616" name="Rectangle 23"/>
          <p:cNvSpPr>
            <a:spLocks noChangeArrowheads="1"/>
          </p:cNvSpPr>
          <p:nvPr/>
        </p:nvSpPr>
        <p:spPr bwMode="auto">
          <a:xfrm>
            <a:off x="2743200" y="2971800"/>
            <a:ext cx="473075"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4000" b="1" dirty="0">
                <a:latin typeface="+mn-lt"/>
              </a:rPr>
              <a:t>=</a:t>
            </a:r>
          </a:p>
        </p:txBody>
      </p:sp>
      <p:sp>
        <p:nvSpPr>
          <p:cNvPr id="25617" name="Rectangle 24"/>
          <p:cNvSpPr>
            <a:spLocks noChangeArrowheads="1"/>
          </p:cNvSpPr>
          <p:nvPr/>
        </p:nvSpPr>
        <p:spPr bwMode="auto">
          <a:xfrm>
            <a:off x="3762375" y="2403475"/>
            <a:ext cx="962025" cy="1433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4000" b="1" dirty="0">
                <a:latin typeface="+mn-lt"/>
                <a:sym typeface="Symbol" panose="05050102010706020507" pitchFamily="18" charset="2"/>
              </a:rPr>
              <a:t></a:t>
            </a:r>
            <a:r>
              <a:rPr lang="en-US" altLang="en-US" sz="4000" b="1" dirty="0">
                <a:latin typeface="+mn-lt"/>
              </a:rPr>
              <a:t> </a:t>
            </a:r>
            <a:r>
              <a:rPr lang="en-US" altLang="en-US" sz="8800" b="1" dirty="0">
                <a:latin typeface="+mn-lt"/>
              </a:rPr>
              <a:t>(</a:t>
            </a:r>
            <a:endParaRPr lang="en-US" altLang="en-US" sz="4000" b="1" dirty="0">
              <a:latin typeface="+mn-lt"/>
            </a:endParaRPr>
          </a:p>
        </p:txBody>
      </p:sp>
      <p:sp>
        <p:nvSpPr>
          <p:cNvPr id="25618" name="Rectangle 25"/>
          <p:cNvSpPr>
            <a:spLocks noChangeArrowheads="1"/>
          </p:cNvSpPr>
          <p:nvPr/>
        </p:nvSpPr>
        <p:spPr bwMode="auto">
          <a:xfrm>
            <a:off x="6172200" y="2955925"/>
            <a:ext cx="473075"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4000" b="1">
                <a:latin typeface="+mn-lt"/>
              </a:rPr>
              <a:t>+</a:t>
            </a:r>
          </a:p>
        </p:txBody>
      </p:sp>
      <p:sp>
        <p:nvSpPr>
          <p:cNvPr id="25619" name="Rectangle 26"/>
          <p:cNvSpPr>
            <a:spLocks noChangeArrowheads="1"/>
          </p:cNvSpPr>
          <p:nvPr/>
        </p:nvSpPr>
        <p:spPr bwMode="auto">
          <a:xfrm>
            <a:off x="8435975" y="2403475"/>
            <a:ext cx="555625" cy="1433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8800" b="1">
                <a:latin typeface="+mn-lt"/>
              </a:rPr>
              <a:t>)</a:t>
            </a:r>
            <a:endParaRPr lang="en-US" altLang="en-US" sz="4000" b="1">
              <a:latin typeface="+mn-lt"/>
            </a:endParaRPr>
          </a:p>
        </p:txBody>
      </p:sp>
      <p:sp>
        <p:nvSpPr>
          <p:cNvPr id="25620" name="Rectangle 27"/>
          <p:cNvSpPr>
            <a:spLocks noChangeArrowheads="1"/>
          </p:cNvSpPr>
          <p:nvPr/>
        </p:nvSpPr>
        <p:spPr bwMode="auto">
          <a:xfrm>
            <a:off x="1393825" y="4719638"/>
            <a:ext cx="10191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1400" i="1">
                <a:latin typeface="+mn-lt"/>
                <a:sym typeface="Symbol" panose="05050102010706020507" pitchFamily="18" charset="2"/>
              </a:rPr>
              <a:t>h</a:t>
            </a:r>
            <a:r>
              <a:rPr lang="en-US" altLang="en-US" sz="1400">
                <a:latin typeface="+mn-lt"/>
              </a:rPr>
              <a:t> (N m sec)</a:t>
            </a:r>
          </a:p>
        </p:txBody>
      </p:sp>
      <p:sp>
        <p:nvSpPr>
          <p:cNvPr id="25621" name="Rectangle 28"/>
          <p:cNvSpPr>
            <a:spLocks noChangeArrowheads="1"/>
          </p:cNvSpPr>
          <p:nvPr/>
        </p:nvSpPr>
        <p:spPr bwMode="auto">
          <a:xfrm>
            <a:off x="4953000" y="4724400"/>
            <a:ext cx="960519"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1400">
                <a:latin typeface="+mn-lt"/>
                <a:sym typeface="Symbol" panose="05050102010706020507" pitchFamily="18" charset="2"/>
              </a:rPr>
              <a:t></a:t>
            </a:r>
            <a:r>
              <a:rPr lang="en-US" altLang="en-US" sz="1400" baseline="-25000">
                <a:latin typeface="+mn-lt"/>
                <a:sym typeface="Symbol" panose="05050102010706020507" pitchFamily="18" charset="2"/>
              </a:rPr>
              <a:t>slew</a:t>
            </a:r>
            <a:r>
              <a:rPr lang="en-US" altLang="en-US" sz="1400">
                <a:latin typeface="+mn-lt"/>
              </a:rPr>
              <a:t> (N m)</a:t>
            </a:r>
          </a:p>
        </p:txBody>
      </p:sp>
      <p:sp>
        <p:nvSpPr>
          <p:cNvPr id="25622" name="Rectangle 29"/>
          <p:cNvSpPr>
            <a:spLocks noChangeArrowheads="1"/>
          </p:cNvSpPr>
          <p:nvPr/>
        </p:nvSpPr>
        <p:spPr bwMode="auto">
          <a:xfrm>
            <a:off x="7315200" y="4724400"/>
            <a:ext cx="914033"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1400">
                <a:latin typeface="+mn-lt"/>
                <a:sym typeface="Symbol" panose="05050102010706020507" pitchFamily="18" charset="2"/>
              </a:rPr>
              <a:t></a:t>
            </a:r>
            <a:r>
              <a:rPr lang="en-US" altLang="en-US" sz="1400" baseline="-25000">
                <a:latin typeface="+mn-lt"/>
                <a:sym typeface="Symbol" panose="05050102010706020507" pitchFamily="18" charset="2"/>
              </a:rPr>
              <a:t>dist</a:t>
            </a:r>
            <a:r>
              <a:rPr lang="en-US" altLang="en-US" sz="1400">
                <a:latin typeface="+mn-lt"/>
              </a:rPr>
              <a:t> (N m)</a:t>
            </a:r>
          </a:p>
        </p:txBody>
      </p:sp>
      <p:sp>
        <p:nvSpPr>
          <p:cNvPr id="25623" name="Rectangle 30"/>
          <p:cNvSpPr>
            <a:spLocks noChangeArrowheads="1"/>
          </p:cNvSpPr>
          <p:nvPr/>
        </p:nvSpPr>
        <p:spPr bwMode="auto">
          <a:xfrm rot="16200525">
            <a:off x="-695421" y="3241467"/>
            <a:ext cx="2121093"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1600">
                <a:latin typeface="+mn-lt"/>
              </a:rPr>
              <a:t>Exceedence probability</a:t>
            </a:r>
          </a:p>
        </p:txBody>
      </p:sp>
    </p:spTree>
  </p:cSld>
  <p:clrMapOvr>
    <a:masterClrMapping/>
  </p:clrMapOvr>
</p:sld>
</file>

<file path=ppt/slides/slide4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9874" name="Rectangle 2"/>
          <p:cNvSpPr>
            <a:spLocks noGrp="1" noChangeArrowheads="1"/>
          </p:cNvSpPr>
          <p:nvPr>
            <p:ph type="title"/>
          </p:nvPr>
        </p:nvSpPr>
        <p:spPr/>
        <p:txBody>
          <a:bodyPr/>
          <a:lstStyle/>
          <a:p>
            <a:r>
              <a:rPr lang="en-US" altLang="en-US"/>
              <a:t>Value of information: pinching </a:t>
            </a:r>
            <a:r>
              <a:rPr lang="en-US" altLang="en-US">
                <a:sym typeface="Symbol" panose="05050102010706020507" pitchFamily="18" charset="2"/>
              </a:rPr>
              <a:t></a:t>
            </a:r>
            <a:endParaRPr lang="en-US" altLang="en-US"/>
          </a:p>
        </p:txBody>
      </p:sp>
      <p:sp>
        <p:nvSpPr>
          <p:cNvPr id="25609" name="Rectangle 10"/>
          <p:cNvSpPr>
            <a:spLocks noChangeArrowheads="1"/>
          </p:cNvSpPr>
          <p:nvPr/>
        </p:nvSpPr>
        <p:spPr bwMode="auto">
          <a:xfrm>
            <a:off x="6096000" y="2743200"/>
            <a:ext cx="2830513" cy="1431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en-US" dirty="0">
                <a:solidFill>
                  <a:srgbClr val="3333FF"/>
                </a:solidFill>
              </a:rPr>
              <a:t>Initial result</a:t>
            </a:r>
          </a:p>
          <a:p>
            <a:pPr eaLnBrk="1" hangingPunct="1">
              <a:spcBef>
                <a:spcPct val="0"/>
              </a:spcBef>
              <a:buFontTx/>
              <a:buNone/>
            </a:pPr>
            <a:r>
              <a:rPr lang="en-US" altLang="en-US" dirty="0"/>
              <a:t>Pinching </a:t>
            </a:r>
            <a:r>
              <a:rPr lang="en-US" altLang="en-US" dirty="0">
                <a:sym typeface="Symbol" panose="05050102010706020507" pitchFamily="18" charset="2"/>
              </a:rPr>
              <a:t> </a:t>
            </a:r>
          </a:p>
          <a:p>
            <a:pPr eaLnBrk="1" hangingPunct="1">
              <a:spcBef>
                <a:spcPct val="0"/>
              </a:spcBef>
              <a:buFontTx/>
              <a:buNone/>
            </a:pPr>
            <a:r>
              <a:rPr lang="en-US" altLang="en-US" sz="2400" dirty="0">
                <a:sym typeface="Symbol" panose="05050102010706020507" pitchFamily="18" charset="2"/>
              </a:rPr>
              <a:t>(atmospheric density)</a:t>
            </a:r>
            <a:endParaRPr lang="en-US" altLang="en-US" sz="2400" dirty="0"/>
          </a:p>
        </p:txBody>
      </p:sp>
      <p:sp>
        <p:nvSpPr>
          <p:cNvPr id="156678" name="Freeform 6"/>
          <p:cNvSpPr>
            <a:spLocks/>
          </p:cNvSpPr>
          <p:nvPr/>
        </p:nvSpPr>
        <p:spPr bwMode="auto">
          <a:xfrm flipV="1">
            <a:off x="1423988" y="2768600"/>
            <a:ext cx="155575" cy="2924175"/>
          </a:xfrm>
          <a:custGeom>
            <a:avLst/>
            <a:gdLst>
              <a:gd name="T0" fmla="*/ 2147483646 w 29"/>
              <a:gd name="T1" fmla="*/ 2147483646 h 403"/>
              <a:gd name="T2" fmla="*/ 2147483646 w 29"/>
              <a:gd name="T3" fmla="*/ 2147483646 h 403"/>
              <a:gd name="T4" fmla="*/ 2147483646 w 29"/>
              <a:gd name="T5" fmla="*/ 2147483646 h 403"/>
              <a:gd name="T6" fmla="*/ 2147483646 w 29"/>
              <a:gd name="T7" fmla="*/ 2147483646 h 403"/>
              <a:gd name="T8" fmla="*/ 2147483646 w 29"/>
              <a:gd name="T9" fmla="*/ 2147483646 h 403"/>
              <a:gd name="T10" fmla="*/ 2147483646 w 29"/>
              <a:gd name="T11" fmla="*/ 2147483646 h 403"/>
              <a:gd name="T12" fmla="*/ 2147483646 w 29"/>
              <a:gd name="T13" fmla="*/ 2147483646 h 403"/>
              <a:gd name="T14" fmla="*/ 2147483646 w 29"/>
              <a:gd name="T15" fmla="*/ 2147483646 h 403"/>
              <a:gd name="T16" fmla="*/ 2147483646 w 29"/>
              <a:gd name="T17" fmla="*/ 2147483646 h 403"/>
              <a:gd name="T18" fmla="*/ 2147483646 w 29"/>
              <a:gd name="T19" fmla="*/ 2147483646 h 403"/>
              <a:gd name="T20" fmla="*/ 2147483646 w 29"/>
              <a:gd name="T21" fmla="*/ 2147483646 h 403"/>
              <a:gd name="T22" fmla="*/ 2147483646 w 29"/>
              <a:gd name="T23" fmla="*/ 2147483646 h 403"/>
              <a:gd name="T24" fmla="*/ 2147483646 w 29"/>
              <a:gd name="T25" fmla="*/ 2147483646 h 403"/>
              <a:gd name="T26" fmla="*/ 2147483646 w 29"/>
              <a:gd name="T27" fmla="*/ 2147483646 h 403"/>
              <a:gd name="T28" fmla="*/ 2147483646 w 29"/>
              <a:gd name="T29" fmla="*/ 2147483646 h 403"/>
              <a:gd name="T30" fmla="*/ 2147483646 w 29"/>
              <a:gd name="T31" fmla="*/ 2147483646 h 403"/>
              <a:gd name="T32" fmla="*/ 2147483646 w 29"/>
              <a:gd name="T33" fmla="*/ 2147483646 h 403"/>
              <a:gd name="T34" fmla="*/ 2147483646 w 29"/>
              <a:gd name="T35" fmla="*/ 2147483646 h 403"/>
              <a:gd name="T36" fmla="*/ 2147483646 w 29"/>
              <a:gd name="T37" fmla="*/ 2147483646 h 403"/>
              <a:gd name="T38" fmla="*/ 2147483646 w 29"/>
              <a:gd name="T39" fmla="*/ 2147483646 h 403"/>
              <a:gd name="T40" fmla="*/ 2147483646 w 29"/>
              <a:gd name="T41" fmla="*/ 2147483646 h 403"/>
              <a:gd name="T42" fmla="*/ 2147483646 w 29"/>
              <a:gd name="T43" fmla="*/ 2147483646 h 403"/>
              <a:gd name="T44" fmla="*/ 2147483646 w 29"/>
              <a:gd name="T45" fmla="*/ 2147483646 h 403"/>
              <a:gd name="T46" fmla="*/ 2147483646 w 29"/>
              <a:gd name="T47" fmla="*/ 2147483646 h 403"/>
              <a:gd name="T48" fmla="*/ 2147483646 w 29"/>
              <a:gd name="T49" fmla="*/ 2147483646 h 403"/>
              <a:gd name="T50" fmla="*/ 2147483646 w 29"/>
              <a:gd name="T51" fmla="*/ 2147483646 h 403"/>
              <a:gd name="T52" fmla="*/ 2147483646 w 29"/>
              <a:gd name="T53" fmla="*/ 2147483646 h 403"/>
              <a:gd name="T54" fmla="*/ 2147483646 w 29"/>
              <a:gd name="T55" fmla="*/ 2147483646 h 403"/>
              <a:gd name="T56" fmla="*/ 2147483646 w 29"/>
              <a:gd name="T57" fmla="*/ 2147483646 h 403"/>
              <a:gd name="T58" fmla="*/ 2147483646 w 29"/>
              <a:gd name="T59" fmla="*/ 2147483646 h 403"/>
              <a:gd name="T60" fmla="*/ 2147483646 w 29"/>
              <a:gd name="T61" fmla="*/ 2147483646 h 403"/>
              <a:gd name="T62" fmla="*/ 2147483646 w 29"/>
              <a:gd name="T63" fmla="*/ 2147483646 h 403"/>
              <a:gd name="T64" fmla="*/ 2147483646 w 29"/>
              <a:gd name="T65" fmla="*/ 2147483646 h 403"/>
              <a:gd name="T66" fmla="*/ 2147483646 w 29"/>
              <a:gd name="T67" fmla="*/ 2147483646 h 403"/>
              <a:gd name="T68" fmla="*/ 2147483646 w 29"/>
              <a:gd name="T69" fmla="*/ 2147483646 h 403"/>
              <a:gd name="T70" fmla="*/ 2147483646 w 29"/>
              <a:gd name="T71" fmla="*/ 2147483646 h 403"/>
              <a:gd name="T72" fmla="*/ 2147483646 w 29"/>
              <a:gd name="T73" fmla="*/ 2147483646 h 403"/>
              <a:gd name="T74" fmla="*/ 2147483646 w 29"/>
              <a:gd name="T75" fmla="*/ 2147483646 h 403"/>
              <a:gd name="T76" fmla="*/ 2147483646 w 29"/>
              <a:gd name="T77" fmla="*/ 2147483646 h 403"/>
              <a:gd name="T78" fmla="*/ 2147483646 w 29"/>
              <a:gd name="T79" fmla="*/ 2147483646 h 403"/>
              <a:gd name="T80" fmla="*/ 2147483646 w 29"/>
              <a:gd name="T81" fmla="*/ 2147483646 h 403"/>
              <a:gd name="T82" fmla="*/ 2147483646 w 29"/>
              <a:gd name="T83" fmla="*/ 2147483646 h 403"/>
              <a:gd name="T84" fmla="*/ 2147483646 w 29"/>
              <a:gd name="T85" fmla="*/ 2147483646 h 403"/>
              <a:gd name="T86" fmla="*/ 2147483646 w 29"/>
              <a:gd name="T87" fmla="*/ 2147483646 h 403"/>
              <a:gd name="T88" fmla="*/ 2147483646 w 29"/>
              <a:gd name="T89" fmla="*/ 2147483646 h 403"/>
              <a:gd name="T90" fmla="*/ 2147483646 w 29"/>
              <a:gd name="T91" fmla="*/ 2147483646 h 403"/>
              <a:gd name="T92" fmla="*/ 2147483646 w 29"/>
              <a:gd name="T93" fmla="*/ 2147483646 h 403"/>
              <a:gd name="T94" fmla="*/ 2147483646 w 29"/>
              <a:gd name="T95" fmla="*/ 2147483646 h 403"/>
              <a:gd name="T96" fmla="*/ 2147483646 w 29"/>
              <a:gd name="T97" fmla="*/ 2147483646 h 403"/>
              <a:gd name="T98" fmla="*/ 2147483646 w 29"/>
              <a:gd name="T99" fmla="*/ 2147483646 h 403"/>
              <a:gd name="T100" fmla="*/ 2147483646 w 29"/>
              <a:gd name="T101" fmla="*/ 2147483646 h 403"/>
              <a:gd name="T102" fmla="*/ 2147483646 w 29"/>
              <a:gd name="T103" fmla="*/ 2147483646 h 403"/>
              <a:gd name="T104" fmla="*/ 2147483646 w 29"/>
              <a:gd name="T105" fmla="*/ 2147483646 h 403"/>
              <a:gd name="T106" fmla="*/ 2147483646 w 29"/>
              <a:gd name="T107" fmla="*/ 2147483646 h 403"/>
              <a:gd name="T108" fmla="*/ 2147483646 w 29"/>
              <a:gd name="T109" fmla="*/ 2147483646 h 403"/>
              <a:gd name="T110" fmla="*/ 2147483646 w 29"/>
              <a:gd name="T111" fmla="*/ 2147483646 h 403"/>
              <a:gd name="T112" fmla="*/ 2147483646 w 29"/>
              <a:gd name="T113" fmla="*/ 2147483646 h 403"/>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29"/>
              <a:gd name="T172" fmla="*/ 0 h 403"/>
              <a:gd name="T173" fmla="*/ 29 w 29"/>
              <a:gd name="T174" fmla="*/ 403 h 403"/>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29" h="403">
                <a:moveTo>
                  <a:pt x="0" y="403"/>
                </a:moveTo>
                <a:lnTo>
                  <a:pt x="0" y="403"/>
                </a:lnTo>
                <a:lnTo>
                  <a:pt x="0" y="399"/>
                </a:lnTo>
                <a:lnTo>
                  <a:pt x="1" y="399"/>
                </a:lnTo>
                <a:lnTo>
                  <a:pt x="1" y="395"/>
                </a:lnTo>
                <a:lnTo>
                  <a:pt x="3" y="395"/>
                </a:lnTo>
                <a:lnTo>
                  <a:pt x="3" y="391"/>
                </a:lnTo>
                <a:lnTo>
                  <a:pt x="3" y="387"/>
                </a:lnTo>
                <a:lnTo>
                  <a:pt x="4" y="387"/>
                </a:lnTo>
                <a:lnTo>
                  <a:pt x="4" y="383"/>
                </a:lnTo>
                <a:lnTo>
                  <a:pt x="4" y="379"/>
                </a:lnTo>
                <a:lnTo>
                  <a:pt x="5" y="379"/>
                </a:lnTo>
                <a:lnTo>
                  <a:pt x="5" y="375"/>
                </a:lnTo>
                <a:lnTo>
                  <a:pt x="5" y="371"/>
                </a:lnTo>
                <a:lnTo>
                  <a:pt x="6" y="371"/>
                </a:lnTo>
                <a:lnTo>
                  <a:pt x="6" y="367"/>
                </a:lnTo>
                <a:lnTo>
                  <a:pt x="6" y="363"/>
                </a:lnTo>
                <a:lnTo>
                  <a:pt x="6" y="359"/>
                </a:lnTo>
                <a:lnTo>
                  <a:pt x="6" y="355"/>
                </a:lnTo>
                <a:lnTo>
                  <a:pt x="7" y="355"/>
                </a:lnTo>
                <a:lnTo>
                  <a:pt x="7" y="351"/>
                </a:lnTo>
                <a:lnTo>
                  <a:pt x="7" y="347"/>
                </a:lnTo>
                <a:lnTo>
                  <a:pt x="7" y="343"/>
                </a:lnTo>
                <a:lnTo>
                  <a:pt x="7" y="339"/>
                </a:lnTo>
                <a:lnTo>
                  <a:pt x="8" y="339"/>
                </a:lnTo>
                <a:lnTo>
                  <a:pt x="8" y="335"/>
                </a:lnTo>
                <a:lnTo>
                  <a:pt x="8" y="331"/>
                </a:lnTo>
                <a:lnTo>
                  <a:pt x="8" y="326"/>
                </a:lnTo>
                <a:lnTo>
                  <a:pt x="8" y="322"/>
                </a:lnTo>
                <a:lnTo>
                  <a:pt x="8" y="318"/>
                </a:lnTo>
                <a:lnTo>
                  <a:pt x="9" y="318"/>
                </a:lnTo>
                <a:lnTo>
                  <a:pt x="9" y="314"/>
                </a:lnTo>
                <a:lnTo>
                  <a:pt x="9" y="310"/>
                </a:lnTo>
                <a:lnTo>
                  <a:pt x="9" y="306"/>
                </a:lnTo>
                <a:lnTo>
                  <a:pt x="9" y="302"/>
                </a:lnTo>
                <a:lnTo>
                  <a:pt x="9" y="298"/>
                </a:lnTo>
                <a:lnTo>
                  <a:pt x="9" y="294"/>
                </a:lnTo>
                <a:lnTo>
                  <a:pt x="10" y="294"/>
                </a:lnTo>
                <a:lnTo>
                  <a:pt x="10" y="290"/>
                </a:lnTo>
                <a:lnTo>
                  <a:pt x="10" y="286"/>
                </a:lnTo>
                <a:lnTo>
                  <a:pt x="10" y="282"/>
                </a:lnTo>
                <a:lnTo>
                  <a:pt x="10" y="278"/>
                </a:lnTo>
                <a:lnTo>
                  <a:pt x="10" y="274"/>
                </a:lnTo>
                <a:lnTo>
                  <a:pt x="10" y="270"/>
                </a:lnTo>
                <a:lnTo>
                  <a:pt x="10" y="266"/>
                </a:lnTo>
                <a:lnTo>
                  <a:pt x="11" y="266"/>
                </a:lnTo>
                <a:lnTo>
                  <a:pt x="11" y="262"/>
                </a:lnTo>
                <a:lnTo>
                  <a:pt x="11" y="258"/>
                </a:lnTo>
                <a:lnTo>
                  <a:pt x="11" y="254"/>
                </a:lnTo>
                <a:lnTo>
                  <a:pt x="11" y="250"/>
                </a:lnTo>
                <a:lnTo>
                  <a:pt x="11" y="246"/>
                </a:lnTo>
                <a:lnTo>
                  <a:pt x="11" y="242"/>
                </a:lnTo>
                <a:lnTo>
                  <a:pt x="11" y="238"/>
                </a:lnTo>
                <a:lnTo>
                  <a:pt x="12" y="238"/>
                </a:lnTo>
                <a:lnTo>
                  <a:pt x="12" y="234"/>
                </a:lnTo>
                <a:lnTo>
                  <a:pt x="12" y="230"/>
                </a:lnTo>
                <a:lnTo>
                  <a:pt x="12" y="226"/>
                </a:lnTo>
                <a:lnTo>
                  <a:pt x="12" y="222"/>
                </a:lnTo>
                <a:lnTo>
                  <a:pt x="12" y="218"/>
                </a:lnTo>
                <a:lnTo>
                  <a:pt x="12" y="214"/>
                </a:lnTo>
                <a:lnTo>
                  <a:pt x="12" y="210"/>
                </a:lnTo>
                <a:lnTo>
                  <a:pt x="12" y="206"/>
                </a:lnTo>
                <a:lnTo>
                  <a:pt x="13" y="206"/>
                </a:lnTo>
                <a:lnTo>
                  <a:pt x="13" y="202"/>
                </a:lnTo>
                <a:lnTo>
                  <a:pt x="13" y="197"/>
                </a:lnTo>
                <a:lnTo>
                  <a:pt x="13" y="193"/>
                </a:lnTo>
                <a:lnTo>
                  <a:pt x="13" y="189"/>
                </a:lnTo>
                <a:lnTo>
                  <a:pt x="13" y="185"/>
                </a:lnTo>
                <a:lnTo>
                  <a:pt x="13" y="181"/>
                </a:lnTo>
                <a:lnTo>
                  <a:pt x="13" y="177"/>
                </a:lnTo>
                <a:lnTo>
                  <a:pt x="13" y="173"/>
                </a:lnTo>
                <a:lnTo>
                  <a:pt x="13" y="169"/>
                </a:lnTo>
                <a:lnTo>
                  <a:pt x="13" y="165"/>
                </a:lnTo>
                <a:lnTo>
                  <a:pt x="13" y="161"/>
                </a:lnTo>
                <a:lnTo>
                  <a:pt x="13" y="157"/>
                </a:lnTo>
                <a:lnTo>
                  <a:pt x="13" y="153"/>
                </a:lnTo>
                <a:lnTo>
                  <a:pt x="13" y="149"/>
                </a:lnTo>
                <a:lnTo>
                  <a:pt x="13" y="145"/>
                </a:lnTo>
                <a:lnTo>
                  <a:pt x="13" y="141"/>
                </a:lnTo>
                <a:lnTo>
                  <a:pt x="13" y="137"/>
                </a:lnTo>
                <a:lnTo>
                  <a:pt x="13" y="133"/>
                </a:lnTo>
                <a:lnTo>
                  <a:pt x="14" y="133"/>
                </a:lnTo>
                <a:lnTo>
                  <a:pt x="14" y="129"/>
                </a:lnTo>
                <a:lnTo>
                  <a:pt x="14" y="125"/>
                </a:lnTo>
                <a:lnTo>
                  <a:pt x="14" y="121"/>
                </a:lnTo>
                <a:lnTo>
                  <a:pt x="14" y="117"/>
                </a:lnTo>
                <a:lnTo>
                  <a:pt x="14" y="113"/>
                </a:lnTo>
                <a:lnTo>
                  <a:pt x="14" y="109"/>
                </a:lnTo>
                <a:lnTo>
                  <a:pt x="14" y="105"/>
                </a:lnTo>
                <a:lnTo>
                  <a:pt x="14" y="101"/>
                </a:lnTo>
                <a:lnTo>
                  <a:pt x="14" y="97"/>
                </a:lnTo>
                <a:lnTo>
                  <a:pt x="14" y="93"/>
                </a:lnTo>
                <a:lnTo>
                  <a:pt x="14" y="89"/>
                </a:lnTo>
                <a:lnTo>
                  <a:pt x="14" y="85"/>
                </a:lnTo>
                <a:lnTo>
                  <a:pt x="14" y="81"/>
                </a:lnTo>
                <a:lnTo>
                  <a:pt x="14" y="77"/>
                </a:lnTo>
                <a:lnTo>
                  <a:pt x="14" y="73"/>
                </a:lnTo>
                <a:lnTo>
                  <a:pt x="14" y="69"/>
                </a:lnTo>
                <a:lnTo>
                  <a:pt x="14" y="65"/>
                </a:lnTo>
                <a:lnTo>
                  <a:pt x="15" y="65"/>
                </a:lnTo>
                <a:lnTo>
                  <a:pt x="15" y="60"/>
                </a:lnTo>
                <a:lnTo>
                  <a:pt x="15" y="56"/>
                </a:lnTo>
                <a:lnTo>
                  <a:pt x="15" y="52"/>
                </a:lnTo>
                <a:lnTo>
                  <a:pt x="15" y="48"/>
                </a:lnTo>
                <a:lnTo>
                  <a:pt x="15" y="44"/>
                </a:lnTo>
                <a:lnTo>
                  <a:pt x="15" y="40"/>
                </a:lnTo>
                <a:lnTo>
                  <a:pt x="15" y="36"/>
                </a:lnTo>
                <a:lnTo>
                  <a:pt x="15" y="32"/>
                </a:lnTo>
                <a:lnTo>
                  <a:pt x="15" y="28"/>
                </a:lnTo>
                <a:lnTo>
                  <a:pt x="15" y="24"/>
                </a:lnTo>
                <a:lnTo>
                  <a:pt x="16" y="24"/>
                </a:lnTo>
                <a:lnTo>
                  <a:pt x="16" y="20"/>
                </a:lnTo>
                <a:lnTo>
                  <a:pt x="16" y="16"/>
                </a:lnTo>
                <a:lnTo>
                  <a:pt x="16" y="12"/>
                </a:lnTo>
                <a:lnTo>
                  <a:pt x="16" y="8"/>
                </a:lnTo>
                <a:lnTo>
                  <a:pt x="17" y="8"/>
                </a:lnTo>
                <a:lnTo>
                  <a:pt x="17" y="4"/>
                </a:lnTo>
                <a:lnTo>
                  <a:pt x="17" y="0"/>
                </a:lnTo>
                <a:lnTo>
                  <a:pt x="29" y="0"/>
                </a:lnTo>
                <a:lnTo>
                  <a:pt x="29" y="4"/>
                </a:lnTo>
                <a:lnTo>
                  <a:pt x="27" y="4"/>
                </a:lnTo>
                <a:lnTo>
                  <a:pt x="27" y="8"/>
                </a:lnTo>
                <a:lnTo>
                  <a:pt x="25" y="8"/>
                </a:lnTo>
                <a:lnTo>
                  <a:pt x="25" y="12"/>
                </a:lnTo>
                <a:lnTo>
                  <a:pt x="24" y="12"/>
                </a:lnTo>
                <a:lnTo>
                  <a:pt x="24" y="16"/>
                </a:lnTo>
                <a:lnTo>
                  <a:pt x="23" y="16"/>
                </a:lnTo>
                <a:lnTo>
                  <a:pt x="23" y="20"/>
                </a:lnTo>
                <a:lnTo>
                  <a:pt x="23" y="24"/>
                </a:lnTo>
                <a:lnTo>
                  <a:pt x="22" y="24"/>
                </a:lnTo>
                <a:lnTo>
                  <a:pt x="22" y="28"/>
                </a:lnTo>
                <a:lnTo>
                  <a:pt x="22" y="32"/>
                </a:lnTo>
                <a:lnTo>
                  <a:pt x="21" y="32"/>
                </a:lnTo>
                <a:lnTo>
                  <a:pt x="21" y="36"/>
                </a:lnTo>
                <a:lnTo>
                  <a:pt x="21" y="40"/>
                </a:lnTo>
                <a:lnTo>
                  <a:pt x="21" y="44"/>
                </a:lnTo>
                <a:lnTo>
                  <a:pt x="20" y="44"/>
                </a:lnTo>
                <a:lnTo>
                  <a:pt x="20" y="48"/>
                </a:lnTo>
                <a:lnTo>
                  <a:pt x="20" y="52"/>
                </a:lnTo>
                <a:lnTo>
                  <a:pt x="20" y="56"/>
                </a:lnTo>
                <a:lnTo>
                  <a:pt x="19" y="56"/>
                </a:lnTo>
                <a:lnTo>
                  <a:pt x="19" y="60"/>
                </a:lnTo>
                <a:lnTo>
                  <a:pt x="19" y="65"/>
                </a:lnTo>
                <a:lnTo>
                  <a:pt x="19" y="69"/>
                </a:lnTo>
                <a:lnTo>
                  <a:pt x="19" y="73"/>
                </a:lnTo>
                <a:lnTo>
                  <a:pt x="18" y="73"/>
                </a:lnTo>
                <a:lnTo>
                  <a:pt x="18" y="77"/>
                </a:lnTo>
                <a:lnTo>
                  <a:pt x="18" y="81"/>
                </a:lnTo>
                <a:lnTo>
                  <a:pt x="18" y="85"/>
                </a:lnTo>
                <a:lnTo>
                  <a:pt x="18" y="89"/>
                </a:lnTo>
                <a:lnTo>
                  <a:pt x="18" y="93"/>
                </a:lnTo>
                <a:lnTo>
                  <a:pt x="17" y="93"/>
                </a:lnTo>
                <a:lnTo>
                  <a:pt x="17" y="97"/>
                </a:lnTo>
                <a:lnTo>
                  <a:pt x="17" y="101"/>
                </a:lnTo>
                <a:lnTo>
                  <a:pt x="17" y="105"/>
                </a:lnTo>
                <a:lnTo>
                  <a:pt x="17" y="109"/>
                </a:lnTo>
                <a:lnTo>
                  <a:pt x="17" y="113"/>
                </a:lnTo>
                <a:lnTo>
                  <a:pt x="16" y="113"/>
                </a:lnTo>
                <a:lnTo>
                  <a:pt x="16" y="117"/>
                </a:lnTo>
                <a:lnTo>
                  <a:pt x="16" y="121"/>
                </a:lnTo>
                <a:lnTo>
                  <a:pt x="16" y="125"/>
                </a:lnTo>
                <a:lnTo>
                  <a:pt x="16" y="129"/>
                </a:lnTo>
                <a:lnTo>
                  <a:pt x="16" y="133"/>
                </a:lnTo>
                <a:lnTo>
                  <a:pt x="16" y="137"/>
                </a:lnTo>
                <a:lnTo>
                  <a:pt x="16" y="141"/>
                </a:lnTo>
                <a:lnTo>
                  <a:pt x="15" y="141"/>
                </a:lnTo>
                <a:lnTo>
                  <a:pt x="15" y="145"/>
                </a:lnTo>
                <a:lnTo>
                  <a:pt x="15" y="149"/>
                </a:lnTo>
                <a:lnTo>
                  <a:pt x="15" y="153"/>
                </a:lnTo>
                <a:lnTo>
                  <a:pt x="15" y="157"/>
                </a:lnTo>
                <a:lnTo>
                  <a:pt x="15" y="161"/>
                </a:lnTo>
                <a:lnTo>
                  <a:pt x="15" y="165"/>
                </a:lnTo>
                <a:lnTo>
                  <a:pt x="15" y="169"/>
                </a:lnTo>
                <a:lnTo>
                  <a:pt x="14" y="169"/>
                </a:lnTo>
                <a:lnTo>
                  <a:pt x="14" y="173"/>
                </a:lnTo>
                <a:lnTo>
                  <a:pt x="14" y="177"/>
                </a:lnTo>
                <a:lnTo>
                  <a:pt x="14" y="181"/>
                </a:lnTo>
                <a:lnTo>
                  <a:pt x="14" y="185"/>
                </a:lnTo>
                <a:lnTo>
                  <a:pt x="14" y="189"/>
                </a:lnTo>
                <a:lnTo>
                  <a:pt x="14" y="193"/>
                </a:lnTo>
                <a:lnTo>
                  <a:pt x="14" y="197"/>
                </a:lnTo>
                <a:lnTo>
                  <a:pt x="13" y="197"/>
                </a:lnTo>
                <a:lnTo>
                  <a:pt x="13" y="202"/>
                </a:lnTo>
                <a:lnTo>
                  <a:pt x="13" y="206"/>
                </a:lnTo>
                <a:lnTo>
                  <a:pt x="13" y="210"/>
                </a:lnTo>
                <a:lnTo>
                  <a:pt x="13" y="214"/>
                </a:lnTo>
                <a:lnTo>
                  <a:pt x="13" y="218"/>
                </a:lnTo>
                <a:lnTo>
                  <a:pt x="13" y="222"/>
                </a:lnTo>
                <a:lnTo>
                  <a:pt x="13" y="226"/>
                </a:lnTo>
                <a:lnTo>
                  <a:pt x="13" y="230"/>
                </a:lnTo>
                <a:lnTo>
                  <a:pt x="13" y="234"/>
                </a:lnTo>
                <a:lnTo>
                  <a:pt x="13" y="238"/>
                </a:lnTo>
                <a:lnTo>
                  <a:pt x="13" y="242"/>
                </a:lnTo>
                <a:lnTo>
                  <a:pt x="13" y="246"/>
                </a:lnTo>
                <a:lnTo>
                  <a:pt x="13" y="250"/>
                </a:lnTo>
                <a:lnTo>
                  <a:pt x="13" y="254"/>
                </a:lnTo>
                <a:lnTo>
                  <a:pt x="13" y="258"/>
                </a:lnTo>
                <a:lnTo>
                  <a:pt x="13" y="262"/>
                </a:lnTo>
                <a:lnTo>
                  <a:pt x="13" y="266"/>
                </a:lnTo>
                <a:lnTo>
                  <a:pt x="13" y="270"/>
                </a:lnTo>
                <a:lnTo>
                  <a:pt x="13" y="274"/>
                </a:lnTo>
                <a:lnTo>
                  <a:pt x="12" y="274"/>
                </a:lnTo>
                <a:lnTo>
                  <a:pt x="12" y="278"/>
                </a:lnTo>
                <a:lnTo>
                  <a:pt x="12" y="282"/>
                </a:lnTo>
                <a:lnTo>
                  <a:pt x="12" y="286"/>
                </a:lnTo>
                <a:lnTo>
                  <a:pt x="12" y="290"/>
                </a:lnTo>
                <a:lnTo>
                  <a:pt x="12" y="294"/>
                </a:lnTo>
                <a:lnTo>
                  <a:pt x="12" y="298"/>
                </a:lnTo>
                <a:lnTo>
                  <a:pt x="12" y="302"/>
                </a:lnTo>
                <a:lnTo>
                  <a:pt x="12" y="306"/>
                </a:lnTo>
                <a:lnTo>
                  <a:pt x="12" y="310"/>
                </a:lnTo>
                <a:lnTo>
                  <a:pt x="12" y="314"/>
                </a:lnTo>
                <a:lnTo>
                  <a:pt x="12" y="318"/>
                </a:lnTo>
                <a:lnTo>
                  <a:pt x="12" y="322"/>
                </a:lnTo>
                <a:lnTo>
                  <a:pt x="12" y="326"/>
                </a:lnTo>
                <a:lnTo>
                  <a:pt x="12" y="331"/>
                </a:lnTo>
                <a:lnTo>
                  <a:pt x="12" y="335"/>
                </a:lnTo>
                <a:lnTo>
                  <a:pt x="12" y="339"/>
                </a:lnTo>
                <a:lnTo>
                  <a:pt x="12" y="343"/>
                </a:lnTo>
                <a:lnTo>
                  <a:pt x="11" y="343"/>
                </a:lnTo>
                <a:lnTo>
                  <a:pt x="11" y="347"/>
                </a:lnTo>
                <a:lnTo>
                  <a:pt x="11" y="351"/>
                </a:lnTo>
                <a:lnTo>
                  <a:pt x="11" y="355"/>
                </a:lnTo>
                <a:lnTo>
                  <a:pt x="11" y="359"/>
                </a:lnTo>
                <a:lnTo>
                  <a:pt x="11" y="363"/>
                </a:lnTo>
                <a:lnTo>
                  <a:pt x="11" y="367"/>
                </a:lnTo>
                <a:lnTo>
                  <a:pt x="11" y="371"/>
                </a:lnTo>
                <a:lnTo>
                  <a:pt x="11" y="375"/>
                </a:lnTo>
                <a:lnTo>
                  <a:pt x="11" y="379"/>
                </a:lnTo>
                <a:lnTo>
                  <a:pt x="11" y="383"/>
                </a:lnTo>
                <a:lnTo>
                  <a:pt x="10" y="383"/>
                </a:lnTo>
                <a:lnTo>
                  <a:pt x="10" y="387"/>
                </a:lnTo>
                <a:lnTo>
                  <a:pt x="10" y="391"/>
                </a:lnTo>
                <a:lnTo>
                  <a:pt x="10" y="395"/>
                </a:lnTo>
                <a:lnTo>
                  <a:pt x="10" y="399"/>
                </a:lnTo>
                <a:lnTo>
                  <a:pt x="9" y="399"/>
                </a:lnTo>
                <a:lnTo>
                  <a:pt x="9" y="403"/>
                </a:lnTo>
                <a:lnTo>
                  <a:pt x="0" y="403"/>
                </a:lnTo>
              </a:path>
            </a:pathLst>
          </a:custGeom>
          <a:noFill/>
          <a:ln w="55880">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79877" name="Freeform 7"/>
          <p:cNvSpPr>
            <a:spLocks/>
          </p:cNvSpPr>
          <p:nvPr/>
        </p:nvSpPr>
        <p:spPr bwMode="auto">
          <a:xfrm>
            <a:off x="1187450" y="2768600"/>
            <a:ext cx="1828800" cy="2924175"/>
          </a:xfrm>
          <a:custGeom>
            <a:avLst/>
            <a:gdLst>
              <a:gd name="T0" fmla="*/ 0 w 341"/>
              <a:gd name="T1" fmla="*/ 2147483646 h 403"/>
              <a:gd name="T2" fmla="*/ 0 w 341"/>
              <a:gd name="T3" fmla="*/ 2147483646 h 403"/>
              <a:gd name="T4" fmla="*/ 0 w 341"/>
              <a:gd name="T5" fmla="*/ 0 h 403"/>
              <a:gd name="T6" fmla="*/ 2147483646 w 341"/>
              <a:gd name="T7" fmla="*/ 0 h 403"/>
              <a:gd name="T8" fmla="*/ 2147483646 w 341"/>
              <a:gd name="T9" fmla="*/ 2147483646 h 403"/>
              <a:gd name="T10" fmla="*/ 0 w 341"/>
              <a:gd name="T11" fmla="*/ 2147483646 h 403"/>
              <a:gd name="T12" fmla="*/ 0 60000 65536"/>
              <a:gd name="T13" fmla="*/ 0 60000 65536"/>
              <a:gd name="T14" fmla="*/ 0 60000 65536"/>
              <a:gd name="T15" fmla="*/ 0 60000 65536"/>
              <a:gd name="T16" fmla="*/ 0 60000 65536"/>
              <a:gd name="T17" fmla="*/ 0 60000 65536"/>
              <a:gd name="T18" fmla="*/ 0 w 341"/>
              <a:gd name="T19" fmla="*/ 0 h 403"/>
              <a:gd name="T20" fmla="*/ 341 w 341"/>
              <a:gd name="T21" fmla="*/ 403 h 403"/>
            </a:gdLst>
            <a:ahLst/>
            <a:cxnLst>
              <a:cxn ang="T12">
                <a:pos x="T0" y="T1"/>
              </a:cxn>
              <a:cxn ang="T13">
                <a:pos x="T2" y="T3"/>
              </a:cxn>
              <a:cxn ang="T14">
                <a:pos x="T4" y="T5"/>
              </a:cxn>
              <a:cxn ang="T15">
                <a:pos x="T6" y="T7"/>
              </a:cxn>
              <a:cxn ang="T16">
                <a:pos x="T8" y="T9"/>
              </a:cxn>
              <a:cxn ang="T17">
                <a:pos x="T10" y="T11"/>
              </a:cxn>
            </a:cxnLst>
            <a:rect l="T18" t="T19" r="T20" b="T21"/>
            <a:pathLst>
              <a:path w="341" h="403">
                <a:moveTo>
                  <a:pt x="0" y="403"/>
                </a:moveTo>
                <a:lnTo>
                  <a:pt x="0" y="403"/>
                </a:lnTo>
                <a:lnTo>
                  <a:pt x="0" y="0"/>
                </a:lnTo>
                <a:lnTo>
                  <a:pt x="341" y="0"/>
                </a:lnTo>
                <a:lnTo>
                  <a:pt x="341" y="403"/>
                </a:lnTo>
                <a:lnTo>
                  <a:pt x="0" y="403"/>
                </a:lnTo>
              </a:path>
            </a:pathLst>
          </a:custGeom>
          <a:noFill/>
          <a:ln w="5588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79878" name="Freeform 5"/>
          <p:cNvSpPr>
            <a:spLocks/>
          </p:cNvSpPr>
          <p:nvPr/>
        </p:nvSpPr>
        <p:spPr bwMode="auto">
          <a:xfrm>
            <a:off x="4467225" y="2759075"/>
            <a:ext cx="3810000" cy="2925763"/>
          </a:xfrm>
          <a:custGeom>
            <a:avLst/>
            <a:gdLst>
              <a:gd name="T0" fmla="*/ 0 w 346"/>
              <a:gd name="T1" fmla="*/ 2147483646 h 403"/>
              <a:gd name="T2" fmla="*/ 0 w 346"/>
              <a:gd name="T3" fmla="*/ 2147483646 h 403"/>
              <a:gd name="T4" fmla="*/ 0 w 346"/>
              <a:gd name="T5" fmla="*/ 2147483646 h 403"/>
              <a:gd name="T6" fmla="*/ 0 w 346"/>
              <a:gd name="T7" fmla="*/ 2147483646 h 403"/>
              <a:gd name="T8" fmla="*/ 0 w 346"/>
              <a:gd name="T9" fmla="*/ 2147483646 h 403"/>
              <a:gd name="T10" fmla="*/ 0 w 346"/>
              <a:gd name="T11" fmla="*/ 2147483646 h 403"/>
              <a:gd name="T12" fmla="*/ 0 w 346"/>
              <a:gd name="T13" fmla="*/ 2147483646 h 403"/>
              <a:gd name="T14" fmla="*/ 0 w 346"/>
              <a:gd name="T15" fmla="*/ 2147483646 h 403"/>
              <a:gd name="T16" fmla="*/ 0 w 346"/>
              <a:gd name="T17" fmla="*/ 2147483646 h 403"/>
              <a:gd name="T18" fmla="*/ 0 w 346"/>
              <a:gd name="T19" fmla="*/ 2147483646 h 403"/>
              <a:gd name="T20" fmla="*/ 0 w 346"/>
              <a:gd name="T21" fmla="*/ 2147483646 h 403"/>
              <a:gd name="T22" fmla="*/ 0 w 346"/>
              <a:gd name="T23" fmla="*/ 2147483646 h 403"/>
              <a:gd name="T24" fmla="*/ 0 w 346"/>
              <a:gd name="T25" fmla="*/ 2147483646 h 403"/>
              <a:gd name="T26" fmla="*/ 0 w 346"/>
              <a:gd name="T27" fmla="*/ 2147483646 h 403"/>
              <a:gd name="T28" fmla="*/ 0 w 346"/>
              <a:gd name="T29" fmla="*/ 2147483646 h 403"/>
              <a:gd name="T30" fmla="*/ 0 w 346"/>
              <a:gd name="T31" fmla="*/ 2147483646 h 403"/>
              <a:gd name="T32" fmla="*/ 0 w 346"/>
              <a:gd name="T33" fmla="*/ 2147483646 h 403"/>
              <a:gd name="T34" fmla="*/ 0 w 346"/>
              <a:gd name="T35" fmla="*/ 2147483646 h 403"/>
              <a:gd name="T36" fmla="*/ 0 w 346"/>
              <a:gd name="T37" fmla="*/ 2147483646 h 403"/>
              <a:gd name="T38" fmla="*/ 0 w 346"/>
              <a:gd name="T39" fmla="*/ 2147483646 h 403"/>
              <a:gd name="T40" fmla="*/ 0 w 346"/>
              <a:gd name="T41" fmla="*/ 2147483646 h 403"/>
              <a:gd name="T42" fmla="*/ 0 w 346"/>
              <a:gd name="T43" fmla="*/ 2147483646 h 403"/>
              <a:gd name="T44" fmla="*/ 0 w 346"/>
              <a:gd name="T45" fmla="*/ 2147483646 h 403"/>
              <a:gd name="T46" fmla="*/ 0 w 346"/>
              <a:gd name="T47" fmla="*/ 2147483646 h 403"/>
              <a:gd name="T48" fmla="*/ 0 w 346"/>
              <a:gd name="T49" fmla="*/ 2147483646 h 403"/>
              <a:gd name="T50" fmla="*/ 0 w 346"/>
              <a:gd name="T51" fmla="*/ 2147483646 h 403"/>
              <a:gd name="T52" fmla="*/ 0 w 346"/>
              <a:gd name="T53" fmla="*/ 2147483646 h 403"/>
              <a:gd name="T54" fmla="*/ 0 w 346"/>
              <a:gd name="T55" fmla="*/ 2147483646 h 403"/>
              <a:gd name="T56" fmla="*/ 2147483646 w 346"/>
              <a:gd name="T57" fmla="*/ 2147483646 h 403"/>
              <a:gd name="T58" fmla="*/ 2147483646 w 346"/>
              <a:gd name="T59" fmla="*/ 2147483646 h 403"/>
              <a:gd name="T60" fmla="*/ 2147483646 w 346"/>
              <a:gd name="T61" fmla="*/ 2147483646 h 403"/>
              <a:gd name="T62" fmla="*/ 2147483646 w 346"/>
              <a:gd name="T63" fmla="*/ 2147483646 h 403"/>
              <a:gd name="T64" fmla="*/ 2147483646 w 346"/>
              <a:gd name="T65" fmla="*/ 2147483646 h 403"/>
              <a:gd name="T66" fmla="*/ 2147483646 w 346"/>
              <a:gd name="T67" fmla="*/ 2147483646 h 403"/>
              <a:gd name="T68" fmla="*/ 2147483646 w 346"/>
              <a:gd name="T69" fmla="*/ 2147483646 h 403"/>
              <a:gd name="T70" fmla="*/ 2147483646 w 346"/>
              <a:gd name="T71" fmla="*/ 2147483646 h 403"/>
              <a:gd name="T72" fmla="*/ 2147483646 w 346"/>
              <a:gd name="T73" fmla="*/ 2147483646 h 403"/>
              <a:gd name="T74" fmla="*/ 2147483646 w 346"/>
              <a:gd name="T75" fmla="*/ 2147483646 h 403"/>
              <a:gd name="T76" fmla="*/ 2147483646 w 346"/>
              <a:gd name="T77" fmla="*/ 2147483646 h 403"/>
              <a:gd name="T78" fmla="*/ 2147483646 w 346"/>
              <a:gd name="T79" fmla="*/ 2147483646 h 403"/>
              <a:gd name="T80" fmla="*/ 2147483646 w 346"/>
              <a:gd name="T81" fmla="*/ 2147483646 h 403"/>
              <a:gd name="T82" fmla="*/ 2147483646 w 346"/>
              <a:gd name="T83" fmla="*/ 2147483646 h 403"/>
              <a:gd name="T84" fmla="*/ 2147483646 w 346"/>
              <a:gd name="T85" fmla="*/ 2147483646 h 403"/>
              <a:gd name="T86" fmla="*/ 2147483646 w 346"/>
              <a:gd name="T87" fmla="*/ 2147483646 h 403"/>
              <a:gd name="T88" fmla="*/ 2147483646 w 346"/>
              <a:gd name="T89" fmla="*/ 2147483646 h 403"/>
              <a:gd name="T90" fmla="*/ 2147483646 w 346"/>
              <a:gd name="T91" fmla="*/ 2147483646 h 403"/>
              <a:gd name="T92" fmla="*/ 2147483646 w 346"/>
              <a:gd name="T93" fmla="*/ 2147483646 h 403"/>
              <a:gd name="T94" fmla="*/ 2147483646 w 346"/>
              <a:gd name="T95" fmla="*/ 2147483646 h 403"/>
              <a:gd name="T96" fmla="*/ 2147483646 w 346"/>
              <a:gd name="T97" fmla="*/ 2147483646 h 403"/>
              <a:gd name="T98" fmla="*/ 2147483646 w 346"/>
              <a:gd name="T99" fmla="*/ 2147483646 h 403"/>
              <a:gd name="T100" fmla="*/ 2147483646 w 346"/>
              <a:gd name="T101" fmla="*/ 2147483646 h 403"/>
              <a:gd name="T102" fmla="*/ 2147483646 w 346"/>
              <a:gd name="T103" fmla="*/ 2147483646 h 403"/>
              <a:gd name="T104" fmla="*/ 2147483646 w 346"/>
              <a:gd name="T105" fmla="*/ 2147483646 h 403"/>
              <a:gd name="T106" fmla="*/ 2147483646 w 346"/>
              <a:gd name="T107" fmla="*/ 2147483646 h 403"/>
              <a:gd name="T108" fmla="*/ 2147483646 w 346"/>
              <a:gd name="T109" fmla="*/ 2147483646 h 403"/>
              <a:gd name="T110" fmla="*/ 2147483646 w 346"/>
              <a:gd name="T111" fmla="*/ 2147483646 h 403"/>
              <a:gd name="T112" fmla="*/ 2147483646 w 346"/>
              <a:gd name="T113" fmla="*/ 2147483646 h 403"/>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346"/>
              <a:gd name="T172" fmla="*/ 0 h 403"/>
              <a:gd name="T173" fmla="*/ 346 w 346"/>
              <a:gd name="T174" fmla="*/ 403 h 403"/>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346" h="403">
                <a:moveTo>
                  <a:pt x="0" y="0"/>
                </a:moveTo>
                <a:lnTo>
                  <a:pt x="0" y="0"/>
                </a:lnTo>
                <a:lnTo>
                  <a:pt x="0" y="4"/>
                </a:lnTo>
                <a:lnTo>
                  <a:pt x="0" y="8"/>
                </a:lnTo>
                <a:lnTo>
                  <a:pt x="0" y="12"/>
                </a:lnTo>
                <a:lnTo>
                  <a:pt x="0" y="16"/>
                </a:lnTo>
                <a:lnTo>
                  <a:pt x="0" y="20"/>
                </a:lnTo>
                <a:lnTo>
                  <a:pt x="0" y="24"/>
                </a:lnTo>
                <a:lnTo>
                  <a:pt x="0" y="28"/>
                </a:lnTo>
                <a:lnTo>
                  <a:pt x="0" y="32"/>
                </a:lnTo>
                <a:lnTo>
                  <a:pt x="0" y="36"/>
                </a:lnTo>
                <a:lnTo>
                  <a:pt x="0" y="40"/>
                </a:lnTo>
                <a:lnTo>
                  <a:pt x="0" y="44"/>
                </a:lnTo>
                <a:lnTo>
                  <a:pt x="0" y="48"/>
                </a:lnTo>
                <a:lnTo>
                  <a:pt x="0" y="52"/>
                </a:lnTo>
                <a:lnTo>
                  <a:pt x="0" y="56"/>
                </a:lnTo>
                <a:lnTo>
                  <a:pt x="0" y="60"/>
                </a:lnTo>
                <a:lnTo>
                  <a:pt x="0" y="65"/>
                </a:lnTo>
                <a:lnTo>
                  <a:pt x="0" y="69"/>
                </a:lnTo>
                <a:lnTo>
                  <a:pt x="0" y="73"/>
                </a:lnTo>
                <a:lnTo>
                  <a:pt x="0" y="77"/>
                </a:lnTo>
                <a:lnTo>
                  <a:pt x="0" y="81"/>
                </a:lnTo>
                <a:lnTo>
                  <a:pt x="0" y="85"/>
                </a:lnTo>
                <a:lnTo>
                  <a:pt x="0" y="89"/>
                </a:lnTo>
                <a:lnTo>
                  <a:pt x="0" y="93"/>
                </a:lnTo>
                <a:lnTo>
                  <a:pt x="0" y="97"/>
                </a:lnTo>
                <a:lnTo>
                  <a:pt x="0" y="101"/>
                </a:lnTo>
                <a:lnTo>
                  <a:pt x="0" y="105"/>
                </a:lnTo>
                <a:lnTo>
                  <a:pt x="0" y="109"/>
                </a:lnTo>
                <a:lnTo>
                  <a:pt x="0" y="113"/>
                </a:lnTo>
                <a:lnTo>
                  <a:pt x="0" y="117"/>
                </a:lnTo>
                <a:lnTo>
                  <a:pt x="0" y="121"/>
                </a:lnTo>
                <a:lnTo>
                  <a:pt x="0" y="125"/>
                </a:lnTo>
                <a:lnTo>
                  <a:pt x="0" y="129"/>
                </a:lnTo>
                <a:lnTo>
                  <a:pt x="0" y="133"/>
                </a:lnTo>
                <a:lnTo>
                  <a:pt x="0" y="137"/>
                </a:lnTo>
                <a:lnTo>
                  <a:pt x="0" y="141"/>
                </a:lnTo>
                <a:lnTo>
                  <a:pt x="0" y="145"/>
                </a:lnTo>
                <a:lnTo>
                  <a:pt x="0" y="149"/>
                </a:lnTo>
                <a:lnTo>
                  <a:pt x="0" y="153"/>
                </a:lnTo>
                <a:lnTo>
                  <a:pt x="0" y="157"/>
                </a:lnTo>
                <a:lnTo>
                  <a:pt x="0" y="161"/>
                </a:lnTo>
                <a:lnTo>
                  <a:pt x="0" y="165"/>
                </a:lnTo>
                <a:lnTo>
                  <a:pt x="0" y="169"/>
                </a:lnTo>
                <a:lnTo>
                  <a:pt x="0" y="173"/>
                </a:lnTo>
                <a:lnTo>
                  <a:pt x="0" y="177"/>
                </a:lnTo>
                <a:lnTo>
                  <a:pt x="0" y="181"/>
                </a:lnTo>
                <a:lnTo>
                  <a:pt x="0" y="185"/>
                </a:lnTo>
                <a:lnTo>
                  <a:pt x="0" y="189"/>
                </a:lnTo>
                <a:lnTo>
                  <a:pt x="0" y="193"/>
                </a:lnTo>
                <a:lnTo>
                  <a:pt x="0" y="197"/>
                </a:lnTo>
                <a:lnTo>
                  <a:pt x="0" y="202"/>
                </a:lnTo>
                <a:lnTo>
                  <a:pt x="0" y="206"/>
                </a:lnTo>
                <a:lnTo>
                  <a:pt x="0" y="210"/>
                </a:lnTo>
                <a:lnTo>
                  <a:pt x="0" y="214"/>
                </a:lnTo>
                <a:lnTo>
                  <a:pt x="0" y="218"/>
                </a:lnTo>
                <a:lnTo>
                  <a:pt x="0" y="222"/>
                </a:lnTo>
                <a:lnTo>
                  <a:pt x="0" y="226"/>
                </a:lnTo>
                <a:lnTo>
                  <a:pt x="0" y="230"/>
                </a:lnTo>
                <a:lnTo>
                  <a:pt x="0" y="234"/>
                </a:lnTo>
                <a:lnTo>
                  <a:pt x="0" y="238"/>
                </a:lnTo>
                <a:lnTo>
                  <a:pt x="0" y="242"/>
                </a:lnTo>
                <a:lnTo>
                  <a:pt x="0" y="246"/>
                </a:lnTo>
                <a:lnTo>
                  <a:pt x="0" y="250"/>
                </a:lnTo>
                <a:lnTo>
                  <a:pt x="0" y="254"/>
                </a:lnTo>
                <a:lnTo>
                  <a:pt x="0" y="258"/>
                </a:lnTo>
                <a:lnTo>
                  <a:pt x="0" y="262"/>
                </a:lnTo>
                <a:lnTo>
                  <a:pt x="0" y="266"/>
                </a:lnTo>
                <a:lnTo>
                  <a:pt x="0" y="270"/>
                </a:lnTo>
                <a:lnTo>
                  <a:pt x="0" y="274"/>
                </a:lnTo>
                <a:lnTo>
                  <a:pt x="0" y="278"/>
                </a:lnTo>
                <a:lnTo>
                  <a:pt x="0" y="282"/>
                </a:lnTo>
                <a:lnTo>
                  <a:pt x="0" y="286"/>
                </a:lnTo>
                <a:lnTo>
                  <a:pt x="0" y="290"/>
                </a:lnTo>
                <a:lnTo>
                  <a:pt x="0" y="294"/>
                </a:lnTo>
                <a:lnTo>
                  <a:pt x="0" y="298"/>
                </a:lnTo>
                <a:lnTo>
                  <a:pt x="0" y="302"/>
                </a:lnTo>
                <a:lnTo>
                  <a:pt x="0" y="306"/>
                </a:lnTo>
                <a:lnTo>
                  <a:pt x="0" y="310"/>
                </a:lnTo>
                <a:lnTo>
                  <a:pt x="0" y="314"/>
                </a:lnTo>
                <a:lnTo>
                  <a:pt x="0" y="318"/>
                </a:lnTo>
                <a:lnTo>
                  <a:pt x="0" y="322"/>
                </a:lnTo>
                <a:lnTo>
                  <a:pt x="0" y="326"/>
                </a:lnTo>
                <a:lnTo>
                  <a:pt x="0" y="331"/>
                </a:lnTo>
                <a:lnTo>
                  <a:pt x="0" y="335"/>
                </a:lnTo>
                <a:lnTo>
                  <a:pt x="0" y="339"/>
                </a:lnTo>
                <a:lnTo>
                  <a:pt x="0" y="343"/>
                </a:lnTo>
                <a:lnTo>
                  <a:pt x="0" y="347"/>
                </a:lnTo>
                <a:lnTo>
                  <a:pt x="0" y="351"/>
                </a:lnTo>
                <a:lnTo>
                  <a:pt x="0" y="355"/>
                </a:lnTo>
                <a:lnTo>
                  <a:pt x="0" y="359"/>
                </a:lnTo>
                <a:lnTo>
                  <a:pt x="0" y="363"/>
                </a:lnTo>
                <a:lnTo>
                  <a:pt x="0" y="367"/>
                </a:lnTo>
                <a:lnTo>
                  <a:pt x="0" y="371"/>
                </a:lnTo>
                <a:lnTo>
                  <a:pt x="0" y="375"/>
                </a:lnTo>
                <a:lnTo>
                  <a:pt x="0" y="379"/>
                </a:lnTo>
                <a:lnTo>
                  <a:pt x="0" y="383"/>
                </a:lnTo>
                <a:lnTo>
                  <a:pt x="0" y="387"/>
                </a:lnTo>
                <a:lnTo>
                  <a:pt x="0" y="391"/>
                </a:lnTo>
                <a:lnTo>
                  <a:pt x="0" y="395"/>
                </a:lnTo>
                <a:lnTo>
                  <a:pt x="0" y="399"/>
                </a:lnTo>
                <a:lnTo>
                  <a:pt x="0" y="403"/>
                </a:lnTo>
                <a:lnTo>
                  <a:pt x="346" y="403"/>
                </a:lnTo>
                <a:lnTo>
                  <a:pt x="346" y="399"/>
                </a:lnTo>
                <a:lnTo>
                  <a:pt x="346" y="395"/>
                </a:lnTo>
                <a:lnTo>
                  <a:pt x="346" y="391"/>
                </a:lnTo>
                <a:lnTo>
                  <a:pt x="346" y="387"/>
                </a:lnTo>
                <a:lnTo>
                  <a:pt x="346" y="383"/>
                </a:lnTo>
                <a:lnTo>
                  <a:pt x="346" y="379"/>
                </a:lnTo>
                <a:lnTo>
                  <a:pt x="346" y="375"/>
                </a:lnTo>
                <a:lnTo>
                  <a:pt x="330" y="375"/>
                </a:lnTo>
                <a:lnTo>
                  <a:pt x="330" y="371"/>
                </a:lnTo>
                <a:lnTo>
                  <a:pt x="289" y="371"/>
                </a:lnTo>
                <a:lnTo>
                  <a:pt x="289" y="367"/>
                </a:lnTo>
                <a:lnTo>
                  <a:pt x="258" y="367"/>
                </a:lnTo>
                <a:lnTo>
                  <a:pt x="258" y="363"/>
                </a:lnTo>
                <a:lnTo>
                  <a:pt x="233" y="363"/>
                </a:lnTo>
                <a:lnTo>
                  <a:pt x="233" y="359"/>
                </a:lnTo>
                <a:lnTo>
                  <a:pt x="213" y="359"/>
                </a:lnTo>
                <a:lnTo>
                  <a:pt x="213" y="355"/>
                </a:lnTo>
                <a:lnTo>
                  <a:pt x="195" y="355"/>
                </a:lnTo>
                <a:lnTo>
                  <a:pt x="195" y="351"/>
                </a:lnTo>
                <a:lnTo>
                  <a:pt x="181" y="351"/>
                </a:lnTo>
                <a:lnTo>
                  <a:pt x="181" y="347"/>
                </a:lnTo>
                <a:lnTo>
                  <a:pt x="169" y="347"/>
                </a:lnTo>
                <a:lnTo>
                  <a:pt x="169" y="343"/>
                </a:lnTo>
                <a:lnTo>
                  <a:pt x="158" y="343"/>
                </a:lnTo>
                <a:lnTo>
                  <a:pt x="158" y="339"/>
                </a:lnTo>
                <a:lnTo>
                  <a:pt x="148" y="339"/>
                </a:lnTo>
                <a:lnTo>
                  <a:pt x="148" y="335"/>
                </a:lnTo>
                <a:lnTo>
                  <a:pt x="140" y="335"/>
                </a:lnTo>
                <a:lnTo>
                  <a:pt x="140" y="331"/>
                </a:lnTo>
                <a:lnTo>
                  <a:pt x="133" y="331"/>
                </a:lnTo>
                <a:lnTo>
                  <a:pt x="133" y="326"/>
                </a:lnTo>
                <a:lnTo>
                  <a:pt x="126" y="326"/>
                </a:lnTo>
                <a:lnTo>
                  <a:pt x="126" y="322"/>
                </a:lnTo>
                <a:lnTo>
                  <a:pt x="120" y="322"/>
                </a:lnTo>
                <a:lnTo>
                  <a:pt x="120" y="318"/>
                </a:lnTo>
                <a:lnTo>
                  <a:pt x="115" y="318"/>
                </a:lnTo>
                <a:lnTo>
                  <a:pt x="115" y="314"/>
                </a:lnTo>
                <a:lnTo>
                  <a:pt x="110" y="314"/>
                </a:lnTo>
                <a:lnTo>
                  <a:pt x="110" y="310"/>
                </a:lnTo>
                <a:lnTo>
                  <a:pt x="106" y="310"/>
                </a:lnTo>
                <a:lnTo>
                  <a:pt x="106" y="306"/>
                </a:lnTo>
                <a:lnTo>
                  <a:pt x="101" y="306"/>
                </a:lnTo>
                <a:lnTo>
                  <a:pt x="101" y="302"/>
                </a:lnTo>
                <a:lnTo>
                  <a:pt x="98" y="302"/>
                </a:lnTo>
                <a:lnTo>
                  <a:pt x="98" y="298"/>
                </a:lnTo>
                <a:lnTo>
                  <a:pt x="94" y="298"/>
                </a:lnTo>
                <a:lnTo>
                  <a:pt x="94" y="294"/>
                </a:lnTo>
                <a:lnTo>
                  <a:pt x="91" y="294"/>
                </a:lnTo>
                <a:lnTo>
                  <a:pt x="91" y="290"/>
                </a:lnTo>
                <a:lnTo>
                  <a:pt x="88" y="290"/>
                </a:lnTo>
                <a:lnTo>
                  <a:pt x="88" y="286"/>
                </a:lnTo>
                <a:lnTo>
                  <a:pt x="85" y="286"/>
                </a:lnTo>
                <a:lnTo>
                  <a:pt x="85" y="282"/>
                </a:lnTo>
                <a:lnTo>
                  <a:pt x="83" y="282"/>
                </a:lnTo>
                <a:lnTo>
                  <a:pt x="83" y="278"/>
                </a:lnTo>
                <a:lnTo>
                  <a:pt x="80" y="278"/>
                </a:lnTo>
                <a:lnTo>
                  <a:pt x="80" y="274"/>
                </a:lnTo>
                <a:lnTo>
                  <a:pt x="78" y="274"/>
                </a:lnTo>
                <a:lnTo>
                  <a:pt x="78" y="270"/>
                </a:lnTo>
                <a:lnTo>
                  <a:pt x="76" y="270"/>
                </a:lnTo>
                <a:lnTo>
                  <a:pt x="76" y="266"/>
                </a:lnTo>
                <a:lnTo>
                  <a:pt x="74" y="266"/>
                </a:lnTo>
                <a:lnTo>
                  <a:pt x="74" y="262"/>
                </a:lnTo>
                <a:lnTo>
                  <a:pt x="72" y="262"/>
                </a:lnTo>
                <a:lnTo>
                  <a:pt x="72" y="258"/>
                </a:lnTo>
                <a:lnTo>
                  <a:pt x="70" y="258"/>
                </a:lnTo>
                <a:lnTo>
                  <a:pt x="70" y="254"/>
                </a:lnTo>
                <a:lnTo>
                  <a:pt x="68" y="254"/>
                </a:lnTo>
                <a:lnTo>
                  <a:pt x="68" y="250"/>
                </a:lnTo>
                <a:lnTo>
                  <a:pt x="67" y="250"/>
                </a:lnTo>
                <a:lnTo>
                  <a:pt x="67" y="246"/>
                </a:lnTo>
                <a:lnTo>
                  <a:pt x="65" y="246"/>
                </a:lnTo>
                <a:lnTo>
                  <a:pt x="65" y="242"/>
                </a:lnTo>
                <a:lnTo>
                  <a:pt x="64" y="242"/>
                </a:lnTo>
                <a:lnTo>
                  <a:pt x="64" y="238"/>
                </a:lnTo>
                <a:lnTo>
                  <a:pt x="63" y="238"/>
                </a:lnTo>
                <a:lnTo>
                  <a:pt x="63" y="234"/>
                </a:lnTo>
                <a:lnTo>
                  <a:pt x="61" y="234"/>
                </a:lnTo>
                <a:lnTo>
                  <a:pt x="61" y="230"/>
                </a:lnTo>
                <a:lnTo>
                  <a:pt x="60" y="230"/>
                </a:lnTo>
                <a:lnTo>
                  <a:pt x="60" y="226"/>
                </a:lnTo>
                <a:lnTo>
                  <a:pt x="59" y="226"/>
                </a:lnTo>
                <a:lnTo>
                  <a:pt x="59" y="222"/>
                </a:lnTo>
                <a:lnTo>
                  <a:pt x="58" y="222"/>
                </a:lnTo>
                <a:lnTo>
                  <a:pt x="58" y="218"/>
                </a:lnTo>
                <a:lnTo>
                  <a:pt x="57" y="218"/>
                </a:lnTo>
                <a:lnTo>
                  <a:pt x="57" y="214"/>
                </a:lnTo>
                <a:lnTo>
                  <a:pt x="55" y="214"/>
                </a:lnTo>
                <a:lnTo>
                  <a:pt x="55" y="210"/>
                </a:lnTo>
                <a:lnTo>
                  <a:pt x="54" y="210"/>
                </a:lnTo>
                <a:lnTo>
                  <a:pt x="54" y="206"/>
                </a:lnTo>
                <a:lnTo>
                  <a:pt x="54" y="202"/>
                </a:lnTo>
                <a:lnTo>
                  <a:pt x="53" y="202"/>
                </a:lnTo>
                <a:lnTo>
                  <a:pt x="53" y="197"/>
                </a:lnTo>
                <a:lnTo>
                  <a:pt x="52" y="197"/>
                </a:lnTo>
                <a:lnTo>
                  <a:pt x="52" y="193"/>
                </a:lnTo>
                <a:lnTo>
                  <a:pt x="51" y="193"/>
                </a:lnTo>
                <a:lnTo>
                  <a:pt x="51" y="189"/>
                </a:lnTo>
                <a:lnTo>
                  <a:pt x="50" y="189"/>
                </a:lnTo>
                <a:lnTo>
                  <a:pt x="50" y="185"/>
                </a:lnTo>
                <a:lnTo>
                  <a:pt x="49" y="185"/>
                </a:lnTo>
                <a:lnTo>
                  <a:pt x="49" y="181"/>
                </a:lnTo>
                <a:lnTo>
                  <a:pt x="48" y="181"/>
                </a:lnTo>
                <a:lnTo>
                  <a:pt x="48" y="177"/>
                </a:lnTo>
                <a:lnTo>
                  <a:pt x="48" y="173"/>
                </a:lnTo>
                <a:lnTo>
                  <a:pt x="47" y="173"/>
                </a:lnTo>
                <a:lnTo>
                  <a:pt x="47" y="169"/>
                </a:lnTo>
                <a:lnTo>
                  <a:pt x="46" y="169"/>
                </a:lnTo>
                <a:lnTo>
                  <a:pt x="46" y="165"/>
                </a:lnTo>
                <a:lnTo>
                  <a:pt x="46" y="161"/>
                </a:lnTo>
                <a:lnTo>
                  <a:pt x="45" y="161"/>
                </a:lnTo>
                <a:lnTo>
                  <a:pt x="45" y="157"/>
                </a:lnTo>
                <a:lnTo>
                  <a:pt x="44" y="157"/>
                </a:lnTo>
                <a:lnTo>
                  <a:pt x="44" y="153"/>
                </a:lnTo>
                <a:lnTo>
                  <a:pt x="44" y="149"/>
                </a:lnTo>
                <a:lnTo>
                  <a:pt x="43" y="149"/>
                </a:lnTo>
                <a:lnTo>
                  <a:pt x="43" y="145"/>
                </a:lnTo>
                <a:lnTo>
                  <a:pt x="43" y="141"/>
                </a:lnTo>
                <a:lnTo>
                  <a:pt x="42" y="141"/>
                </a:lnTo>
                <a:lnTo>
                  <a:pt x="42" y="137"/>
                </a:lnTo>
                <a:lnTo>
                  <a:pt x="42" y="133"/>
                </a:lnTo>
                <a:lnTo>
                  <a:pt x="41" y="133"/>
                </a:lnTo>
                <a:lnTo>
                  <a:pt x="41" y="129"/>
                </a:lnTo>
                <a:lnTo>
                  <a:pt x="41" y="125"/>
                </a:lnTo>
                <a:lnTo>
                  <a:pt x="40" y="125"/>
                </a:lnTo>
                <a:lnTo>
                  <a:pt x="40" y="121"/>
                </a:lnTo>
                <a:lnTo>
                  <a:pt x="40" y="117"/>
                </a:lnTo>
                <a:lnTo>
                  <a:pt x="39" y="117"/>
                </a:lnTo>
                <a:lnTo>
                  <a:pt x="39" y="113"/>
                </a:lnTo>
                <a:lnTo>
                  <a:pt x="39" y="109"/>
                </a:lnTo>
                <a:lnTo>
                  <a:pt x="38" y="109"/>
                </a:lnTo>
                <a:lnTo>
                  <a:pt x="38" y="105"/>
                </a:lnTo>
                <a:lnTo>
                  <a:pt x="38" y="101"/>
                </a:lnTo>
                <a:lnTo>
                  <a:pt x="38" y="97"/>
                </a:lnTo>
                <a:lnTo>
                  <a:pt x="37" y="97"/>
                </a:lnTo>
                <a:lnTo>
                  <a:pt x="37" y="93"/>
                </a:lnTo>
                <a:lnTo>
                  <a:pt x="37" y="89"/>
                </a:lnTo>
                <a:lnTo>
                  <a:pt x="36" y="89"/>
                </a:lnTo>
                <a:lnTo>
                  <a:pt x="36" y="85"/>
                </a:lnTo>
                <a:lnTo>
                  <a:pt x="36" y="81"/>
                </a:lnTo>
                <a:lnTo>
                  <a:pt x="36" y="77"/>
                </a:lnTo>
                <a:lnTo>
                  <a:pt x="35" y="77"/>
                </a:lnTo>
                <a:lnTo>
                  <a:pt x="35" y="73"/>
                </a:lnTo>
                <a:lnTo>
                  <a:pt x="35" y="69"/>
                </a:lnTo>
                <a:lnTo>
                  <a:pt x="35" y="65"/>
                </a:lnTo>
                <a:lnTo>
                  <a:pt x="34" y="65"/>
                </a:lnTo>
                <a:lnTo>
                  <a:pt x="34" y="60"/>
                </a:lnTo>
                <a:lnTo>
                  <a:pt x="34" y="56"/>
                </a:lnTo>
                <a:lnTo>
                  <a:pt x="34" y="52"/>
                </a:lnTo>
                <a:lnTo>
                  <a:pt x="33" y="52"/>
                </a:lnTo>
                <a:lnTo>
                  <a:pt x="33" y="48"/>
                </a:lnTo>
                <a:lnTo>
                  <a:pt x="33" y="44"/>
                </a:lnTo>
                <a:lnTo>
                  <a:pt x="33" y="40"/>
                </a:lnTo>
                <a:lnTo>
                  <a:pt x="33" y="36"/>
                </a:lnTo>
                <a:lnTo>
                  <a:pt x="32" y="36"/>
                </a:lnTo>
                <a:lnTo>
                  <a:pt x="32" y="32"/>
                </a:lnTo>
                <a:lnTo>
                  <a:pt x="32" y="28"/>
                </a:lnTo>
                <a:lnTo>
                  <a:pt x="32" y="24"/>
                </a:lnTo>
                <a:lnTo>
                  <a:pt x="31" y="24"/>
                </a:lnTo>
                <a:lnTo>
                  <a:pt x="31" y="20"/>
                </a:lnTo>
                <a:lnTo>
                  <a:pt x="31" y="16"/>
                </a:lnTo>
                <a:lnTo>
                  <a:pt x="31" y="12"/>
                </a:lnTo>
                <a:lnTo>
                  <a:pt x="31" y="8"/>
                </a:lnTo>
                <a:lnTo>
                  <a:pt x="31" y="4"/>
                </a:lnTo>
                <a:lnTo>
                  <a:pt x="30" y="4"/>
                </a:lnTo>
                <a:lnTo>
                  <a:pt x="30" y="0"/>
                </a:lnTo>
                <a:lnTo>
                  <a:pt x="0" y="0"/>
                </a:lnTo>
              </a:path>
            </a:pathLst>
          </a:custGeom>
          <a:noFill/>
          <a:ln w="5588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6676" name="Freeform 4"/>
          <p:cNvSpPr>
            <a:spLocks/>
          </p:cNvSpPr>
          <p:nvPr/>
        </p:nvSpPr>
        <p:spPr bwMode="auto">
          <a:xfrm>
            <a:off x="4489450" y="2757488"/>
            <a:ext cx="990600" cy="2924175"/>
          </a:xfrm>
          <a:custGeom>
            <a:avLst/>
            <a:gdLst>
              <a:gd name="T0" fmla="*/ 0 w 90"/>
              <a:gd name="T1" fmla="*/ 2147483646 h 403"/>
              <a:gd name="T2" fmla="*/ 0 w 90"/>
              <a:gd name="T3" fmla="*/ 2147483646 h 403"/>
              <a:gd name="T4" fmla="*/ 0 w 90"/>
              <a:gd name="T5" fmla="*/ 2147483646 h 403"/>
              <a:gd name="T6" fmla="*/ 0 w 90"/>
              <a:gd name="T7" fmla="*/ 2147483646 h 403"/>
              <a:gd name="T8" fmla="*/ 0 w 90"/>
              <a:gd name="T9" fmla="*/ 2147483646 h 403"/>
              <a:gd name="T10" fmla="*/ 0 w 90"/>
              <a:gd name="T11" fmla="*/ 2147483646 h 403"/>
              <a:gd name="T12" fmla="*/ 0 w 90"/>
              <a:gd name="T13" fmla="*/ 2147483646 h 403"/>
              <a:gd name="T14" fmla="*/ 0 w 90"/>
              <a:gd name="T15" fmla="*/ 2147483646 h 403"/>
              <a:gd name="T16" fmla="*/ 0 w 90"/>
              <a:gd name="T17" fmla="*/ 2147483646 h 403"/>
              <a:gd name="T18" fmla="*/ 0 w 90"/>
              <a:gd name="T19" fmla="*/ 2147483646 h 403"/>
              <a:gd name="T20" fmla="*/ 0 w 90"/>
              <a:gd name="T21" fmla="*/ 2147483646 h 403"/>
              <a:gd name="T22" fmla="*/ 0 w 90"/>
              <a:gd name="T23" fmla="*/ 2147483646 h 403"/>
              <a:gd name="T24" fmla="*/ 0 w 90"/>
              <a:gd name="T25" fmla="*/ 2147483646 h 403"/>
              <a:gd name="T26" fmla="*/ 0 w 90"/>
              <a:gd name="T27" fmla="*/ 2147483646 h 403"/>
              <a:gd name="T28" fmla="*/ 0 w 90"/>
              <a:gd name="T29" fmla="*/ 2147483646 h 403"/>
              <a:gd name="T30" fmla="*/ 0 w 90"/>
              <a:gd name="T31" fmla="*/ 2147483646 h 403"/>
              <a:gd name="T32" fmla="*/ 0 w 90"/>
              <a:gd name="T33" fmla="*/ 2147483646 h 403"/>
              <a:gd name="T34" fmla="*/ 0 w 90"/>
              <a:gd name="T35" fmla="*/ 2147483646 h 403"/>
              <a:gd name="T36" fmla="*/ 0 w 90"/>
              <a:gd name="T37" fmla="*/ 2147483646 h 403"/>
              <a:gd name="T38" fmla="*/ 0 w 90"/>
              <a:gd name="T39" fmla="*/ 2147483646 h 403"/>
              <a:gd name="T40" fmla="*/ 0 w 90"/>
              <a:gd name="T41" fmla="*/ 2147483646 h 403"/>
              <a:gd name="T42" fmla="*/ 0 w 90"/>
              <a:gd name="T43" fmla="*/ 2147483646 h 403"/>
              <a:gd name="T44" fmla="*/ 0 w 90"/>
              <a:gd name="T45" fmla="*/ 2147483646 h 403"/>
              <a:gd name="T46" fmla="*/ 0 w 90"/>
              <a:gd name="T47" fmla="*/ 2147483646 h 403"/>
              <a:gd name="T48" fmla="*/ 0 w 90"/>
              <a:gd name="T49" fmla="*/ 2147483646 h 403"/>
              <a:gd name="T50" fmla="*/ 0 w 90"/>
              <a:gd name="T51" fmla="*/ 2147483646 h 403"/>
              <a:gd name="T52" fmla="*/ 0 w 90"/>
              <a:gd name="T53" fmla="*/ 2147483646 h 403"/>
              <a:gd name="T54" fmla="*/ 2147483646 w 90"/>
              <a:gd name="T55" fmla="*/ 2147483646 h 403"/>
              <a:gd name="T56" fmla="*/ 2147483646 w 90"/>
              <a:gd name="T57" fmla="*/ 2147483646 h 403"/>
              <a:gd name="T58" fmla="*/ 2147483646 w 90"/>
              <a:gd name="T59" fmla="*/ 2147483646 h 403"/>
              <a:gd name="T60" fmla="*/ 2147483646 w 90"/>
              <a:gd name="T61" fmla="*/ 2147483646 h 403"/>
              <a:gd name="T62" fmla="*/ 2147483646 w 90"/>
              <a:gd name="T63" fmla="*/ 2147483646 h 403"/>
              <a:gd name="T64" fmla="*/ 2147483646 w 90"/>
              <a:gd name="T65" fmla="*/ 2147483646 h 403"/>
              <a:gd name="T66" fmla="*/ 2147483646 w 90"/>
              <a:gd name="T67" fmla="*/ 2147483646 h 403"/>
              <a:gd name="T68" fmla="*/ 2147483646 w 90"/>
              <a:gd name="T69" fmla="*/ 2147483646 h 403"/>
              <a:gd name="T70" fmla="*/ 2147483646 w 90"/>
              <a:gd name="T71" fmla="*/ 2147483646 h 403"/>
              <a:gd name="T72" fmla="*/ 2147483646 w 90"/>
              <a:gd name="T73" fmla="*/ 2147483646 h 403"/>
              <a:gd name="T74" fmla="*/ 2147483646 w 90"/>
              <a:gd name="T75" fmla="*/ 2147483646 h 403"/>
              <a:gd name="T76" fmla="*/ 2147483646 w 90"/>
              <a:gd name="T77" fmla="*/ 2147483646 h 403"/>
              <a:gd name="T78" fmla="*/ 2147483646 w 90"/>
              <a:gd name="T79" fmla="*/ 2147483646 h 403"/>
              <a:gd name="T80" fmla="*/ 2147483646 w 90"/>
              <a:gd name="T81" fmla="*/ 2147483646 h 403"/>
              <a:gd name="T82" fmla="*/ 2147483646 w 90"/>
              <a:gd name="T83" fmla="*/ 2147483646 h 403"/>
              <a:gd name="T84" fmla="*/ 2147483646 w 90"/>
              <a:gd name="T85" fmla="*/ 2147483646 h 403"/>
              <a:gd name="T86" fmla="*/ 2147483646 w 90"/>
              <a:gd name="T87" fmla="*/ 2147483646 h 403"/>
              <a:gd name="T88" fmla="*/ 2147483646 w 90"/>
              <a:gd name="T89" fmla="*/ 2147483646 h 403"/>
              <a:gd name="T90" fmla="*/ 2147483646 w 90"/>
              <a:gd name="T91" fmla="*/ 2147483646 h 403"/>
              <a:gd name="T92" fmla="*/ 2147483646 w 90"/>
              <a:gd name="T93" fmla="*/ 2147483646 h 403"/>
              <a:gd name="T94" fmla="*/ 2147483646 w 90"/>
              <a:gd name="T95" fmla="*/ 2147483646 h 403"/>
              <a:gd name="T96" fmla="*/ 2147483646 w 90"/>
              <a:gd name="T97" fmla="*/ 2147483646 h 403"/>
              <a:gd name="T98" fmla="*/ 2147483646 w 90"/>
              <a:gd name="T99" fmla="*/ 2147483646 h 403"/>
              <a:gd name="T100" fmla="*/ 2147483646 w 90"/>
              <a:gd name="T101" fmla="*/ 2147483646 h 403"/>
              <a:gd name="T102" fmla="*/ 2147483646 w 90"/>
              <a:gd name="T103" fmla="*/ 2147483646 h 403"/>
              <a:gd name="T104" fmla="*/ 2147483646 w 90"/>
              <a:gd name="T105" fmla="*/ 2147483646 h 403"/>
              <a:gd name="T106" fmla="*/ 2147483646 w 90"/>
              <a:gd name="T107" fmla="*/ 2147483646 h 403"/>
              <a:gd name="T108" fmla="*/ 2147483646 w 90"/>
              <a:gd name="T109" fmla="*/ 2147483646 h 403"/>
              <a:gd name="T110" fmla="*/ 2147483646 w 90"/>
              <a:gd name="T111" fmla="*/ 2147483646 h 403"/>
              <a:gd name="T112" fmla="*/ 2147483646 w 90"/>
              <a:gd name="T113" fmla="*/ 2147483646 h 403"/>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90"/>
              <a:gd name="T172" fmla="*/ 0 h 403"/>
              <a:gd name="T173" fmla="*/ 90 w 90"/>
              <a:gd name="T174" fmla="*/ 403 h 403"/>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90" h="403">
                <a:moveTo>
                  <a:pt x="0" y="0"/>
                </a:moveTo>
                <a:lnTo>
                  <a:pt x="0" y="0"/>
                </a:lnTo>
                <a:lnTo>
                  <a:pt x="0" y="4"/>
                </a:lnTo>
                <a:lnTo>
                  <a:pt x="0" y="8"/>
                </a:lnTo>
                <a:lnTo>
                  <a:pt x="0" y="12"/>
                </a:lnTo>
                <a:lnTo>
                  <a:pt x="0" y="16"/>
                </a:lnTo>
                <a:lnTo>
                  <a:pt x="0" y="20"/>
                </a:lnTo>
                <a:lnTo>
                  <a:pt x="0" y="24"/>
                </a:lnTo>
                <a:lnTo>
                  <a:pt x="0" y="28"/>
                </a:lnTo>
                <a:lnTo>
                  <a:pt x="0" y="32"/>
                </a:lnTo>
                <a:lnTo>
                  <a:pt x="0" y="36"/>
                </a:lnTo>
                <a:lnTo>
                  <a:pt x="0" y="40"/>
                </a:lnTo>
                <a:lnTo>
                  <a:pt x="0" y="44"/>
                </a:lnTo>
                <a:lnTo>
                  <a:pt x="0" y="48"/>
                </a:lnTo>
                <a:lnTo>
                  <a:pt x="0" y="52"/>
                </a:lnTo>
                <a:lnTo>
                  <a:pt x="0" y="56"/>
                </a:lnTo>
                <a:lnTo>
                  <a:pt x="0" y="60"/>
                </a:lnTo>
                <a:lnTo>
                  <a:pt x="0" y="65"/>
                </a:lnTo>
                <a:lnTo>
                  <a:pt x="0" y="69"/>
                </a:lnTo>
                <a:lnTo>
                  <a:pt x="0" y="73"/>
                </a:lnTo>
                <a:lnTo>
                  <a:pt x="0" y="77"/>
                </a:lnTo>
                <a:lnTo>
                  <a:pt x="0" y="81"/>
                </a:lnTo>
                <a:lnTo>
                  <a:pt x="0" y="85"/>
                </a:lnTo>
                <a:lnTo>
                  <a:pt x="0" y="89"/>
                </a:lnTo>
                <a:lnTo>
                  <a:pt x="0" y="93"/>
                </a:lnTo>
                <a:lnTo>
                  <a:pt x="0" y="97"/>
                </a:lnTo>
                <a:lnTo>
                  <a:pt x="0" y="101"/>
                </a:lnTo>
                <a:lnTo>
                  <a:pt x="0" y="105"/>
                </a:lnTo>
                <a:lnTo>
                  <a:pt x="0" y="109"/>
                </a:lnTo>
                <a:lnTo>
                  <a:pt x="0" y="113"/>
                </a:lnTo>
                <a:lnTo>
                  <a:pt x="0" y="117"/>
                </a:lnTo>
                <a:lnTo>
                  <a:pt x="0" y="121"/>
                </a:lnTo>
                <a:lnTo>
                  <a:pt x="0" y="125"/>
                </a:lnTo>
                <a:lnTo>
                  <a:pt x="0" y="129"/>
                </a:lnTo>
                <a:lnTo>
                  <a:pt x="0" y="133"/>
                </a:lnTo>
                <a:lnTo>
                  <a:pt x="0" y="137"/>
                </a:lnTo>
                <a:lnTo>
                  <a:pt x="0" y="141"/>
                </a:lnTo>
                <a:lnTo>
                  <a:pt x="0" y="145"/>
                </a:lnTo>
                <a:lnTo>
                  <a:pt x="0" y="149"/>
                </a:lnTo>
                <a:lnTo>
                  <a:pt x="0" y="153"/>
                </a:lnTo>
                <a:lnTo>
                  <a:pt x="0" y="157"/>
                </a:lnTo>
                <a:lnTo>
                  <a:pt x="0" y="161"/>
                </a:lnTo>
                <a:lnTo>
                  <a:pt x="0" y="165"/>
                </a:lnTo>
                <a:lnTo>
                  <a:pt x="0" y="169"/>
                </a:lnTo>
                <a:lnTo>
                  <a:pt x="0" y="173"/>
                </a:lnTo>
                <a:lnTo>
                  <a:pt x="0" y="177"/>
                </a:lnTo>
                <a:lnTo>
                  <a:pt x="0" y="181"/>
                </a:lnTo>
                <a:lnTo>
                  <a:pt x="0" y="185"/>
                </a:lnTo>
                <a:lnTo>
                  <a:pt x="0" y="189"/>
                </a:lnTo>
                <a:lnTo>
                  <a:pt x="0" y="193"/>
                </a:lnTo>
                <a:lnTo>
                  <a:pt x="0" y="197"/>
                </a:lnTo>
                <a:lnTo>
                  <a:pt x="0" y="202"/>
                </a:lnTo>
                <a:lnTo>
                  <a:pt x="0" y="206"/>
                </a:lnTo>
                <a:lnTo>
                  <a:pt x="0" y="210"/>
                </a:lnTo>
                <a:lnTo>
                  <a:pt x="0" y="214"/>
                </a:lnTo>
                <a:lnTo>
                  <a:pt x="0" y="218"/>
                </a:lnTo>
                <a:lnTo>
                  <a:pt x="0" y="222"/>
                </a:lnTo>
                <a:lnTo>
                  <a:pt x="0" y="226"/>
                </a:lnTo>
                <a:lnTo>
                  <a:pt x="0" y="230"/>
                </a:lnTo>
                <a:lnTo>
                  <a:pt x="0" y="234"/>
                </a:lnTo>
                <a:lnTo>
                  <a:pt x="0" y="238"/>
                </a:lnTo>
                <a:lnTo>
                  <a:pt x="0" y="242"/>
                </a:lnTo>
                <a:lnTo>
                  <a:pt x="0" y="246"/>
                </a:lnTo>
                <a:lnTo>
                  <a:pt x="0" y="250"/>
                </a:lnTo>
                <a:lnTo>
                  <a:pt x="0" y="254"/>
                </a:lnTo>
                <a:lnTo>
                  <a:pt x="0" y="258"/>
                </a:lnTo>
                <a:lnTo>
                  <a:pt x="0" y="262"/>
                </a:lnTo>
                <a:lnTo>
                  <a:pt x="0" y="266"/>
                </a:lnTo>
                <a:lnTo>
                  <a:pt x="0" y="270"/>
                </a:lnTo>
                <a:lnTo>
                  <a:pt x="0" y="274"/>
                </a:lnTo>
                <a:lnTo>
                  <a:pt x="0" y="278"/>
                </a:lnTo>
                <a:lnTo>
                  <a:pt x="0" y="282"/>
                </a:lnTo>
                <a:lnTo>
                  <a:pt x="0" y="286"/>
                </a:lnTo>
                <a:lnTo>
                  <a:pt x="0" y="290"/>
                </a:lnTo>
                <a:lnTo>
                  <a:pt x="0" y="294"/>
                </a:lnTo>
                <a:lnTo>
                  <a:pt x="0" y="298"/>
                </a:lnTo>
                <a:lnTo>
                  <a:pt x="0" y="302"/>
                </a:lnTo>
                <a:lnTo>
                  <a:pt x="0" y="306"/>
                </a:lnTo>
                <a:lnTo>
                  <a:pt x="0" y="310"/>
                </a:lnTo>
                <a:lnTo>
                  <a:pt x="0" y="314"/>
                </a:lnTo>
                <a:lnTo>
                  <a:pt x="0" y="318"/>
                </a:lnTo>
                <a:lnTo>
                  <a:pt x="0" y="322"/>
                </a:lnTo>
                <a:lnTo>
                  <a:pt x="0" y="326"/>
                </a:lnTo>
                <a:lnTo>
                  <a:pt x="0" y="331"/>
                </a:lnTo>
                <a:lnTo>
                  <a:pt x="0" y="335"/>
                </a:lnTo>
                <a:lnTo>
                  <a:pt x="0" y="339"/>
                </a:lnTo>
                <a:lnTo>
                  <a:pt x="0" y="343"/>
                </a:lnTo>
                <a:lnTo>
                  <a:pt x="0" y="347"/>
                </a:lnTo>
                <a:lnTo>
                  <a:pt x="0" y="351"/>
                </a:lnTo>
                <a:lnTo>
                  <a:pt x="0" y="355"/>
                </a:lnTo>
                <a:lnTo>
                  <a:pt x="0" y="359"/>
                </a:lnTo>
                <a:lnTo>
                  <a:pt x="0" y="363"/>
                </a:lnTo>
                <a:lnTo>
                  <a:pt x="0" y="367"/>
                </a:lnTo>
                <a:lnTo>
                  <a:pt x="0" y="371"/>
                </a:lnTo>
                <a:lnTo>
                  <a:pt x="0" y="375"/>
                </a:lnTo>
                <a:lnTo>
                  <a:pt x="0" y="379"/>
                </a:lnTo>
                <a:lnTo>
                  <a:pt x="0" y="383"/>
                </a:lnTo>
                <a:lnTo>
                  <a:pt x="0" y="387"/>
                </a:lnTo>
                <a:lnTo>
                  <a:pt x="0" y="391"/>
                </a:lnTo>
                <a:lnTo>
                  <a:pt x="1" y="391"/>
                </a:lnTo>
                <a:lnTo>
                  <a:pt x="1" y="395"/>
                </a:lnTo>
                <a:lnTo>
                  <a:pt x="1" y="399"/>
                </a:lnTo>
                <a:lnTo>
                  <a:pt x="1" y="403"/>
                </a:lnTo>
                <a:lnTo>
                  <a:pt x="90" y="403"/>
                </a:lnTo>
                <a:lnTo>
                  <a:pt x="90" y="399"/>
                </a:lnTo>
                <a:lnTo>
                  <a:pt x="88" y="399"/>
                </a:lnTo>
                <a:lnTo>
                  <a:pt x="88" y="395"/>
                </a:lnTo>
                <a:lnTo>
                  <a:pt x="87" y="395"/>
                </a:lnTo>
                <a:lnTo>
                  <a:pt x="87" y="391"/>
                </a:lnTo>
                <a:lnTo>
                  <a:pt x="86" y="391"/>
                </a:lnTo>
                <a:lnTo>
                  <a:pt x="86" y="387"/>
                </a:lnTo>
                <a:lnTo>
                  <a:pt x="85" y="387"/>
                </a:lnTo>
                <a:lnTo>
                  <a:pt x="85" y="383"/>
                </a:lnTo>
                <a:lnTo>
                  <a:pt x="84" y="383"/>
                </a:lnTo>
                <a:lnTo>
                  <a:pt x="84" y="379"/>
                </a:lnTo>
                <a:lnTo>
                  <a:pt x="84" y="375"/>
                </a:lnTo>
                <a:lnTo>
                  <a:pt x="83" y="375"/>
                </a:lnTo>
                <a:lnTo>
                  <a:pt x="83" y="371"/>
                </a:lnTo>
                <a:lnTo>
                  <a:pt x="76" y="371"/>
                </a:lnTo>
                <a:lnTo>
                  <a:pt x="76" y="367"/>
                </a:lnTo>
                <a:lnTo>
                  <a:pt x="68" y="367"/>
                </a:lnTo>
                <a:lnTo>
                  <a:pt x="68" y="363"/>
                </a:lnTo>
                <a:lnTo>
                  <a:pt x="62" y="363"/>
                </a:lnTo>
                <a:lnTo>
                  <a:pt x="62" y="359"/>
                </a:lnTo>
                <a:lnTo>
                  <a:pt x="57" y="359"/>
                </a:lnTo>
                <a:lnTo>
                  <a:pt x="57" y="355"/>
                </a:lnTo>
                <a:lnTo>
                  <a:pt x="53" y="355"/>
                </a:lnTo>
                <a:lnTo>
                  <a:pt x="53" y="351"/>
                </a:lnTo>
                <a:lnTo>
                  <a:pt x="50" y="351"/>
                </a:lnTo>
                <a:lnTo>
                  <a:pt x="50" y="347"/>
                </a:lnTo>
                <a:lnTo>
                  <a:pt x="47" y="347"/>
                </a:lnTo>
                <a:lnTo>
                  <a:pt x="47" y="343"/>
                </a:lnTo>
                <a:lnTo>
                  <a:pt x="44" y="343"/>
                </a:lnTo>
                <a:lnTo>
                  <a:pt x="44" y="339"/>
                </a:lnTo>
                <a:lnTo>
                  <a:pt x="42" y="339"/>
                </a:lnTo>
                <a:lnTo>
                  <a:pt x="42" y="335"/>
                </a:lnTo>
                <a:lnTo>
                  <a:pt x="40" y="335"/>
                </a:lnTo>
                <a:lnTo>
                  <a:pt x="40" y="331"/>
                </a:lnTo>
                <a:lnTo>
                  <a:pt x="38" y="331"/>
                </a:lnTo>
                <a:lnTo>
                  <a:pt x="38" y="326"/>
                </a:lnTo>
                <a:lnTo>
                  <a:pt x="36" y="326"/>
                </a:lnTo>
                <a:lnTo>
                  <a:pt x="36" y="322"/>
                </a:lnTo>
                <a:lnTo>
                  <a:pt x="35" y="322"/>
                </a:lnTo>
                <a:lnTo>
                  <a:pt x="35" y="318"/>
                </a:lnTo>
                <a:lnTo>
                  <a:pt x="34" y="318"/>
                </a:lnTo>
                <a:lnTo>
                  <a:pt x="34" y="314"/>
                </a:lnTo>
                <a:lnTo>
                  <a:pt x="32" y="314"/>
                </a:lnTo>
                <a:lnTo>
                  <a:pt x="32" y="310"/>
                </a:lnTo>
                <a:lnTo>
                  <a:pt x="31" y="310"/>
                </a:lnTo>
                <a:lnTo>
                  <a:pt x="31" y="306"/>
                </a:lnTo>
                <a:lnTo>
                  <a:pt x="30" y="306"/>
                </a:lnTo>
                <a:lnTo>
                  <a:pt x="30" y="302"/>
                </a:lnTo>
                <a:lnTo>
                  <a:pt x="29" y="302"/>
                </a:lnTo>
                <a:lnTo>
                  <a:pt x="29" y="298"/>
                </a:lnTo>
                <a:lnTo>
                  <a:pt x="29" y="294"/>
                </a:lnTo>
                <a:lnTo>
                  <a:pt x="28" y="294"/>
                </a:lnTo>
                <a:lnTo>
                  <a:pt x="28" y="290"/>
                </a:lnTo>
                <a:lnTo>
                  <a:pt x="27" y="290"/>
                </a:lnTo>
                <a:lnTo>
                  <a:pt x="27" y="286"/>
                </a:lnTo>
                <a:lnTo>
                  <a:pt x="26" y="286"/>
                </a:lnTo>
                <a:lnTo>
                  <a:pt x="26" y="282"/>
                </a:lnTo>
                <a:lnTo>
                  <a:pt x="26" y="278"/>
                </a:lnTo>
                <a:lnTo>
                  <a:pt x="25" y="278"/>
                </a:lnTo>
                <a:lnTo>
                  <a:pt x="25" y="274"/>
                </a:lnTo>
                <a:lnTo>
                  <a:pt x="25" y="270"/>
                </a:lnTo>
                <a:lnTo>
                  <a:pt x="24" y="270"/>
                </a:lnTo>
                <a:lnTo>
                  <a:pt x="24" y="266"/>
                </a:lnTo>
                <a:lnTo>
                  <a:pt x="24" y="262"/>
                </a:lnTo>
                <a:lnTo>
                  <a:pt x="23" y="262"/>
                </a:lnTo>
                <a:lnTo>
                  <a:pt x="23" y="258"/>
                </a:lnTo>
                <a:lnTo>
                  <a:pt x="23" y="254"/>
                </a:lnTo>
                <a:lnTo>
                  <a:pt x="22" y="254"/>
                </a:lnTo>
                <a:lnTo>
                  <a:pt x="22" y="250"/>
                </a:lnTo>
                <a:lnTo>
                  <a:pt x="22" y="246"/>
                </a:lnTo>
                <a:lnTo>
                  <a:pt x="22" y="242"/>
                </a:lnTo>
                <a:lnTo>
                  <a:pt x="21" y="242"/>
                </a:lnTo>
                <a:lnTo>
                  <a:pt x="21" y="238"/>
                </a:lnTo>
                <a:lnTo>
                  <a:pt x="21" y="234"/>
                </a:lnTo>
                <a:lnTo>
                  <a:pt x="21" y="230"/>
                </a:lnTo>
                <a:lnTo>
                  <a:pt x="20" y="230"/>
                </a:lnTo>
                <a:lnTo>
                  <a:pt x="20" y="226"/>
                </a:lnTo>
                <a:lnTo>
                  <a:pt x="20" y="222"/>
                </a:lnTo>
                <a:lnTo>
                  <a:pt x="20" y="218"/>
                </a:lnTo>
                <a:lnTo>
                  <a:pt x="19" y="218"/>
                </a:lnTo>
                <a:lnTo>
                  <a:pt x="19" y="214"/>
                </a:lnTo>
                <a:lnTo>
                  <a:pt x="19" y="210"/>
                </a:lnTo>
                <a:lnTo>
                  <a:pt x="19" y="206"/>
                </a:lnTo>
                <a:lnTo>
                  <a:pt x="19" y="202"/>
                </a:lnTo>
                <a:lnTo>
                  <a:pt x="18" y="202"/>
                </a:lnTo>
                <a:lnTo>
                  <a:pt x="18" y="197"/>
                </a:lnTo>
                <a:lnTo>
                  <a:pt x="18" y="193"/>
                </a:lnTo>
                <a:lnTo>
                  <a:pt x="18" y="189"/>
                </a:lnTo>
                <a:lnTo>
                  <a:pt x="18" y="185"/>
                </a:lnTo>
                <a:lnTo>
                  <a:pt x="18" y="181"/>
                </a:lnTo>
                <a:lnTo>
                  <a:pt x="17" y="181"/>
                </a:lnTo>
                <a:lnTo>
                  <a:pt x="17" y="177"/>
                </a:lnTo>
                <a:lnTo>
                  <a:pt x="17" y="173"/>
                </a:lnTo>
                <a:lnTo>
                  <a:pt x="17" y="169"/>
                </a:lnTo>
                <a:lnTo>
                  <a:pt x="17" y="165"/>
                </a:lnTo>
                <a:lnTo>
                  <a:pt x="17" y="161"/>
                </a:lnTo>
                <a:lnTo>
                  <a:pt x="17" y="157"/>
                </a:lnTo>
                <a:lnTo>
                  <a:pt x="16" y="157"/>
                </a:lnTo>
                <a:lnTo>
                  <a:pt x="16" y="153"/>
                </a:lnTo>
                <a:lnTo>
                  <a:pt x="16" y="149"/>
                </a:lnTo>
                <a:lnTo>
                  <a:pt x="16" y="145"/>
                </a:lnTo>
                <a:lnTo>
                  <a:pt x="16" y="141"/>
                </a:lnTo>
                <a:lnTo>
                  <a:pt x="16" y="137"/>
                </a:lnTo>
                <a:lnTo>
                  <a:pt x="16" y="133"/>
                </a:lnTo>
                <a:lnTo>
                  <a:pt x="16" y="129"/>
                </a:lnTo>
                <a:lnTo>
                  <a:pt x="16" y="125"/>
                </a:lnTo>
                <a:lnTo>
                  <a:pt x="15" y="125"/>
                </a:lnTo>
                <a:lnTo>
                  <a:pt x="15" y="121"/>
                </a:lnTo>
                <a:lnTo>
                  <a:pt x="15" y="117"/>
                </a:lnTo>
                <a:lnTo>
                  <a:pt x="15" y="113"/>
                </a:lnTo>
                <a:lnTo>
                  <a:pt x="15" y="109"/>
                </a:lnTo>
                <a:lnTo>
                  <a:pt x="15" y="105"/>
                </a:lnTo>
                <a:lnTo>
                  <a:pt x="15" y="101"/>
                </a:lnTo>
                <a:lnTo>
                  <a:pt x="15" y="97"/>
                </a:lnTo>
                <a:lnTo>
                  <a:pt x="15" y="93"/>
                </a:lnTo>
                <a:lnTo>
                  <a:pt x="15" y="89"/>
                </a:lnTo>
                <a:lnTo>
                  <a:pt x="14" y="89"/>
                </a:lnTo>
                <a:lnTo>
                  <a:pt x="14" y="85"/>
                </a:lnTo>
                <a:lnTo>
                  <a:pt x="14" y="81"/>
                </a:lnTo>
                <a:lnTo>
                  <a:pt x="14" y="77"/>
                </a:lnTo>
                <a:lnTo>
                  <a:pt x="14" y="73"/>
                </a:lnTo>
                <a:lnTo>
                  <a:pt x="14" y="69"/>
                </a:lnTo>
                <a:lnTo>
                  <a:pt x="14" y="65"/>
                </a:lnTo>
                <a:lnTo>
                  <a:pt x="14" y="60"/>
                </a:lnTo>
                <a:lnTo>
                  <a:pt x="14" y="56"/>
                </a:lnTo>
                <a:lnTo>
                  <a:pt x="14" y="52"/>
                </a:lnTo>
                <a:lnTo>
                  <a:pt x="14" y="48"/>
                </a:lnTo>
                <a:lnTo>
                  <a:pt x="14" y="44"/>
                </a:lnTo>
                <a:lnTo>
                  <a:pt x="14" y="40"/>
                </a:lnTo>
                <a:lnTo>
                  <a:pt x="13" y="40"/>
                </a:lnTo>
                <a:lnTo>
                  <a:pt x="13" y="36"/>
                </a:lnTo>
                <a:lnTo>
                  <a:pt x="13" y="32"/>
                </a:lnTo>
                <a:lnTo>
                  <a:pt x="13" y="28"/>
                </a:lnTo>
                <a:lnTo>
                  <a:pt x="13" y="24"/>
                </a:lnTo>
                <a:lnTo>
                  <a:pt x="13" y="20"/>
                </a:lnTo>
                <a:lnTo>
                  <a:pt x="13" y="16"/>
                </a:lnTo>
                <a:lnTo>
                  <a:pt x="13" y="12"/>
                </a:lnTo>
                <a:lnTo>
                  <a:pt x="13" y="8"/>
                </a:lnTo>
                <a:lnTo>
                  <a:pt x="13" y="4"/>
                </a:lnTo>
                <a:lnTo>
                  <a:pt x="13" y="0"/>
                </a:lnTo>
                <a:lnTo>
                  <a:pt x="0" y="0"/>
                </a:lnTo>
              </a:path>
            </a:pathLst>
          </a:custGeom>
          <a:noFill/>
          <a:ln w="55880">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79880" name="Rectangle 6"/>
          <p:cNvSpPr>
            <a:spLocks noChangeArrowheads="1"/>
          </p:cNvSpPr>
          <p:nvPr/>
        </p:nvSpPr>
        <p:spPr bwMode="auto">
          <a:xfrm>
            <a:off x="1295400" y="6096000"/>
            <a:ext cx="1639888"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en-US" sz="2800">
                <a:sym typeface="Symbol" panose="05050102010706020507" pitchFamily="18" charset="2"/>
              </a:rPr>
              <a:t></a:t>
            </a:r>
            <a:r>
              <a:rPr lang="en-US" altLang="en-US" sz="2800"/>
              <a:t> (kg m</a:t>
            </a:r>
            <a:r>
              <a:rPr lang="en-US" altLang="en-US" sz="2800" baseline="30000"/>
              <a:t>-3</a:t>
            </a:r>
            <a:r>
              <a:rPr lang="en-US" altLang="en-US" sz="2800"/>
              <a:t>)</a:t>
            </a:r>
          </a:p>
        </p:txBody>
      </p:sp>
      <p:sp>
        <p:nvSpPr>
          <p:cNvPr id="79881" name="Rectangle 11"/>
          <p:cNvSpPr>
            <a:spLocks noChangeArrowheads="1"/>
          </p:cNvSpPr>
          <p:nvPr/>
        </p:nvSpPr>
        <p:spPr bwMode="auto">
          <a:xfrm>
            <a:off x="5918200" y="6111875"/>
            <a:ext cx="1389063" cy="43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en-US" sz="2800" i="1">
                <a:sym typeface="Symbol" panose="05050102010706020507" pitchFamily="18" charset="2"/>
              </a:rPr>
              <a:t>h</a:t>
            </a:r>
            <a:r>
              <a:rPr lang="en-US" altLang="en-US" sz="2800"/>
              <a:t> (N m sec)</a:t>
            </a:r>
          </a:p>
        </p:txBody>
      </p:sp>
      <p:sp>
        <p:nvSpPr>
          <p:cNvPr id="16" name="Line 7"/>
          <p:cNvSpPr>
            <a:spLocks noChangeShapeType="1"/>
          </p:cNvSpPr>
          <p:nvPr/>
        </p:nvSpPr>
        <p:spPr bwMode="auto">
          <a:xfrm>
            <a:off x="4373563" y="5700713"/>
            <a:ext cx="4281487" cy="0"/>
          </a:xfrm>
          <a:prstGeom prst="line">
            <a:avLst/>
          </a:prstGeom>
          <a:noFill/>
          <a:ln w="0">
            <a:solidFill>
              <a:schemeClr val="tx1"/>
            </a:solidFill>
            <a:prstDash val="solid"/>
            <a:round/>
            <a:headEnd/>
            <a:tailEnd/>
          </a:ln>
        </p:spPr>
        <p:txBody>
          <a:bodyPr/>
          <a:lstStyle/>
          <a:p>
            <a:pPr eaLnBrk="1" hangingPunct="1">
              <a:defRPr/>
            </a:pPr>
            <a:endParaRPr lang="en-US" sz="2800">
              <a:latin typeface="+mn-lt"/>
            </a:endParaRPr>
          </a:p>
        </p:txBody>
      </p:sp>
      <p:sp>
        <p:nvSpPr>
          <p:cNvPr id="17" name="Line 8"/>
          <p:cNvSpPr>
            <a:spLocks noChangeShapeType="1"/>
          </p:cNvSpPr>
          <p:nvPr/>
        </p:nvSpPr>
        <p:spPr bwMode="auto">
          <a:xfrm>
            <a:off x="4373563" y="5700713"/>
            <a:ext cx="1587" cy="30162"/>
          </a:xfrm>
          <a:prstGeom prst="line">
            <a:avLst/>
          </a:prstGeom>
          <a:noFill/>
          <a:ln w="0">
            <a:solidFill>
              <a:schemeClr val="tx1"/>
            </a:solidFill>
            <a:prstDash val="solid"/>
            <a:round/>
            <a:headEnd/>
            <a:tailEnd/>
          </a:ln>
        </p:spPr>
        <p:txBody>
          <a:bodyPr/>
          <a:lstStyle/>
          <a:p>
            <a:pPr eaLnBrk="1" hangingPunct="1">
              <a:defRPr/>
            </a:pPr>
            <a:endParaRPr lang="en-US" sz="2800">
              <a:latin typeface="+mn-lt"/>
            </a:endParaRPr>
          </a:p>
        </p:txBody>
      </p:sp>
      <p:sp>
        <p:nvSpPr>
          <p:cNvPr id="18" name="Line 9"/>
          <p:cNvSpPr>
            <a:spLocks noChangeShapeType="1"/>
          </p:cNvSpPr>
          <p:nvPr/>
        </p:nvSpPr>
        <p:spPr bwMode="auto">
          <a:xfrm>
            <a:off x="4373563" y="5700713"/>
            <a:ext cx="1587" cy="50800"/>
          </a:xfrm>
          <a:prstGeom prst="line">
            <a:avLst/>
          </a:prstGeom>
          <a:noFill/>
          <a:ln w="0">
            <a:solidFill>
              <a:schemeClr val="tx1"/>
            </a:solidFill>
            <a:prstDash val="solid"/>
            <a:round/>
            <a:headEnd/>
            <a:tailEnd/>
          </a:ln>
        </p:spPr>
        <p:txBody>
          <a:bodyPr/>
          <a:lstStyle/>
          <a:p>
            <a:pPr eaLnBrk="1" hangingPunct="1">
              <a:defRPr/>
            </a:pPr>
            <a:endParaRPr lang="en-US" sz="2800">
              <a:latin typeface="+mn-lt"/>
            </a:endParaRPr>
          </a:p>
        </p:txBody>
      </p:sp>
      <p:sp>
        <p:nvSpPr>
          <p:cNvPr id="19" name="Rectangle 10"/>
          <p:cNvSpPr>
            <a:spLocks noChangeArrowheads="1"/>
          </p:cNvSpPr>
          <p:nvPr/>
        </p:nvSpPr>
        <p:spPr bwMode="auto">
          <a:xfrm>
            <a:off x="4294188" y="5751513"/>
            <a:ext cx="179387" cy="431800"/>
          </a:xfrm>
          <a:prstGeom prst="rect">
            <a:avLst/>
          </a:prstGeom>
          <a:noFill/>
          <a:ln w="9525">
            <a:noFill/>
            <a:miter lim="800000"/>
            <a:headEnd/>
            <a:tailEnd/>
          </a:ln>
        </p:spPr>
        <p:txBody>
          <a:bodyPr wrap="none" lIns="0" tIns="0" rIns="0" bIns="0">
            <a:spAutoFit/>
          </a:bodyPr>
          <a:lstStyle/>
          <a:p>
            <a:pPr eaLnBrk="1" hangingPunct="1">
              <a:defRPr/>
            </a:pPr>
            <a:r>
              <a:rPr lang="en-US" sz="2800" dirty="0">
                <a:latin typeface="+mn-lt"/>
              </a:rPr>
              <a:t>0</a:t>
            </a:r>
          </a:p>
        </p:txBody>
      </p:sp>
      <p:sp>
        <p:nvSpPr>
          <p:cNvPr id="20" name="Line 11"/>
          <p:cNvSpPr>
            <a:spLocks noChangeShapeType="1"/>
          </p:cNvSpPr>
          <p:nvPr/>
        </p:nvSpPr>
        <p:spPr bwMode="auto">
          <a:xfrm>
            <a:off x="4457700" y="5700713"/>
            <a:ext cx="3175" cy="30162"/>
          </a:xfrm>
          <a:prstGeom prst="line">
            <a:avLst/>
          </a:prstGeom>
          <a:noFill/>
          <a:ln w="0">
            <a:solidFill>
              <a:schemeClr val="tx1"/>
            </a:solidFill>
            <a:prstDash val="solid"/>
            <a:round/>
            <a:headEnd/>
            <a:tailEnd/>
          </a:ln>
        </p:spPr>
        <p:txBody>
          <a:bodyPr/>
          <a:lstStyle/>
          <a:p>
            <a:pPr eaLnBrk="1" hangingPunct="1">
              <a:defRPr/>
            </a:pPr>
            <a:endParaRPr lang="en-US" sz="2800">
              <a:latin typeface="+mn-lt"/>
            </a:endParaRPr>
          </a:p>
        </p:txBody>
      </p:sp>
      <p:sp>
        <p:nvSpPr>
          <p:cNvPr id="21" name="Line 12"/>
          <p:cNvSpPr>
            <a:spLocks noChangeShapeType="1"/>
          </p:cNvSpPr>
          <p:nvPr/>
        </p:nvSpPr>
        <p:spPr bwMode="auto">
          <a:xfrm>
            <a:off x="4543425" y="5700713"/>
            <a:ext cx="1588" cy="30162"/>
          </a:xfrm>
          <a:prstGeom prst="line">
            <a:avLst/>
          </a:prstGeom>
          <a:noFill/>
          <a:ln w="0">
            <a:solidFill>
              <a:schemeClr val="tx1"/>
            </a:solidFill>
            <a:prstDash val="solid"/>
            <a:round/>
            <a:headEnd/>
            <a:tailEnd/>
          </a:ln>
        </p:spPr>
        <p:txBody>
          <a:bodyPr/>
          <a:lstStyle/>
          <a:p>
            <a:pPr eaLnBrk="1" hangingPunct="1">
              <a:defRPr/>
            </a:pPr>
            <a:endParaRPr lang="en-US" sz="2800">
              <a:latin typeface="+mn-lt"/>
            </a:endParaRPr>
          </a:p>
        </p:txBody>
      </p:sp>
      <p:sp>
        <p:nvSpPr>
          <p:cNvPr id="22" name="Line 13"/>
          <p:cNvSpPr>
            <a:spLocks noChangeShapeType="1"/>
          </p:cNvSpPr>
          <p:nvPr/>
        </p:nvSpPr>
        <p:spPr bwMode="auto">
          <a:xfrm>
            <a:off x="4630738" y="5700713"/>
            <a:ext cx="1587" cy="30162"/>
          </a:xfrm>
          <a:prstGeom prst="line">
            <a:avLst/>
          </a:prstGeom>
          <a:noFill/>
          <a:ln w="0">
            <a:solidFill>
              <a:schemeClr val="tx1"/>
            </a:solidFill>
            <a:prstDash val="solid"/>
            <a:round/>
            <a:headEnd/>
            <a:tailEnd/>
          </a:ln>
        </p:spPr>
        <p:txBody>
          <a:bodyPr/>
          <a:lstStyle/>
          <a:p>
            <a:pPr eaLnBrk="1" hangingPunct="1">
              <a:defRPr/>
            </a:pPr>
            <a:endParaRPr lang="en-US" sz="2800">
              <a:latin typeface="+mn-lt"/>
            </a:endParaRPr>
          </a:p>
        </p:txBody>
      </p:sp>
      <p:sp>
        <p:nvSpPr>
          <p:cNvPr id="23" name="Line 14"/>
          <p:cNvSpPr>
            <a:spLocks noChangeShapeType="1"/>
          </p:cNvSpPr>
          <p:nvPr/>
        </p:nvSpPr>
        <p:spPr bwMode="auto">
          <a:xfrm>
            <a:off x="4714875" y="5700713"/>
            <a:ext cx="1588" cy="30162"/>
          </a:xfrm>
          <a:prstGeom prst="line">
            <a:avLst/>
          </a:prstGeom>
          <a:noFill/>
          <a:ln w="0">
            <a:solidFill>
              <a:schemeClr val="tx1"/>
            </a:solidFill>
            <a:prstDash val="solid"/>
            <a:round/>
            <a:headEnd/>
            <a:tailEnd/>
          </a:ln>
        </p:spPr>
        <p:txBody>
          <a:bodyPr/>
          <a:lstStyle/>
          <a:p>
            <a:pPr eaLnBrk="1" hangingPunct="1">
              <a:defRPr/>
            </a:pPr>
            <a:endParaRPr lang="en-US" sz="2800">
              <a:latin typeface="+mn-lt"/>
            </a:endParaRPr>
          </a:p>
        </p:txBody>
      </p:sp>
      <p:sp>
        <p:nvSpPr>
          <p:cNvPr id="24" name="Line 15"/>
          <p:cNvSpPr>
            <a:spLocks noChangeShapeType="1"/>
          </p:cNvSpPr>
          <p:nvPr/>
        </p:nvSpPr>
        <p:spPr bwMode="auto">
          <a:xfrm>
            <a:off x="4802188" y="5700713"/>
            <a:ext cx="0" cy="30162"/>
          </a:xfrm>
          <a:prstGeom prst="line">
            <a:avLst/>
          </a:prstGeom>
          <a:noFill/>
          <a:ln w="0">
            <a:solidFill>
              <a:schemeClr val="tx1"/>
            </a:solidFill>
            <a:prstDash val="solid"/>
            <a:round/>
            <a:headEnd/>
            <a:tailEnd/>
          </a:ln>
        </p:spPr>
        <p:txBody>
          <a:bodyPr/>
          <a:lstStyle/>
          <a:p>
            <a:pPr eaLnBrk="1" hangingPunct="1">
              <a:defRPr/>
            </a:pPr>
            <a:endParaRPr lang="en-US" sz="2800">
              <a:latin typeface="+mn-lt"/>
            </a:endParaRPr>
          </a:p>
        </p:txBody>
      </p:sp>
      <p:sp>
        <p:nvSpPr>
          <p:cNvPr id="25" name="Line 16"/>
          <p:cNvSpPr>
            <a:spLocks noChangeShapeType="1"/>
          </p:cNvSpPr>
          <p:nvPr/>
        </p:nvSpPr>
        <p:spPr bwMode="auto">
          <a:xfrm>
            <a:off x="4886325" y="5700713"/>
            <a:ext cx="1588" cy="30162"/>
          </a:xfrm>
          <a:prstGeom prst="line">
            <a:avLst/>
          </a:prstGeom>
          <a:noFill/>
          <a:ln w="0">
            <a:solidFill>
              <a:schemeClr val="tx1"/>
            </a:solidFill>
            <a:prstDash val="solid"/>
            <a:round/>
            <a:headEnd/>
            <a:tailEnd/>
          </a:ln>
        </p:spPr>
        <p:txBody>
          <a:bodyPr/>
          <a:lstStyle/>
          <a:p>
            <a:pPr eaLnBrk="1" hangingPunct="1">
              <a:defRPr/>
            </a:pPr>
            <a:endParaRPr lang="en-US" sz="2800">
              <a:latin typeface="+mn-lt"/>
            </a:endParaRPr>
          </a:p>
        </p:txBody>
      </p:sp>
      <p:sp>
        <p:nvSpPr>
          <p:cNvPr id="26" name="Line 17"/>
          <p:cNvSpPr>
            <a:spLocks noChangeShapeType="1"/>
          </p:cNvSpPr>
          <p:nvPr/>
        </p:nvSpPr>
        <p:spPr bwMode="auto">
          <a:xfrm>
            <a:off x="4972050" y="5700713"/>
            <a:ext cx="3175" cy="30162"/>
          </a:xfrm>
          <a:prstGeom prst="line">
            <a:avLst/>
          </a:prstGeom>
          <a:noFill/>
          <a:ln w="0">
            <a:solidFill>
              <a:schemeClr val="tx1"/>
            </a:solidFill>
            <a:prstDash val="solid"/>
            <a:round/>
            <a:headEnd/>
            <a:tailEnd/>
          </a:ln>
        </p:spPr>
        <p:txBody>
          <a:bodyPr/>
          <a:lstStyle/>
          <a:p>
            <a:pPr eaLnBrk="1" hangingPunct="1">
              <a:defRPr/>
            </a:pPr>
            <a:endParaRPr lang="en-US" sz="2800">
              <a:latin typeface="+mn-lt"/>
            </a:endParaRPr>
          </a:p>
        </p:txBody>
      </p:sp>
      <p:sp>
        <p:nvSpPr>
          <p:cNvPr id="27" name="Line 18"/>
          <p:cNvSpPr>
            <a:spLocks noChangeShapeType="1"/>
          </p:cNvSpPr>
          <p:nvPr/>
        </p:nvSpPr>
        <p:spPr bwMode="auto">
          <a:xfrm>
            <a:off x="5057775" y="5700713"/>
            <a:ext cx="1588" cy="30162"/>
          </a:xfrm>
          <a:prstGeom prst="line">
            <a:avLst/>
          </a:prstGeom>
          <a:noFill/>
          <a:ln w="0">
            <a:solidFill>
              <a:schemeClr val="tx1"/>
            </a:solidFill>
            <a:prstDash val="solid"/>
            <a:round/>
            <a:headEnd/>
            <a:tailEnd/>
          </a:ln>
        </p:spPr>
        <p:txBody>
          <a:bodyPr/>
          <a:lstStyle/>
          <a:p>
            <a:pPr eaLnBrk="1" hangingPunct="1">
              <a:defRPr/>
            </a:pPr>
            <a:endParaRPr lang="en-US" sz="2800">
              <a:latin typeface="+mn-lt"/>
            </a:endParaRPr>
          </a:p>
        </p:txBody>
      </p:sp>
      <p:sp>
        <p:nvSpPr>
          <p:cNvPr id="28" name="Line 19"/>
          <p:cNvSpPr>
            <a:spLocks noChangeShapeType="1"/>
          </p:cNvSpPr>
          <p:nvPr/>
        </p:nvSpPr>
        <p:spPr bwMode="auto">
          <a:xfrm>
            <a:off x="5145088" y="5700713"/>
            <a:ext cx="0" cy="30162"/>
          </a:xfrm>
          <a:prstGeom prst="line">
            <a:avLst/>
          </a:prstGeom>
          <a:noFill/>
          <a:ln w="0">
            <a:solidFill>
              <a:schemeClr val="tx1"/>
            </a:solidFill>
            <a:prstDash val="solid"/>
            <a:round/>
            <a:headEnd/>
            <a:tailEnd/>
          </a:ln>
        </p:spPr>
        <p:txBody>
          <a:bodyPr/>
          <a:lstStyle/>
          <a:p>
            <a:pPr eaLnBrk="1" hangingPunct="1">
              <a:defRPr/>
            </a:pPr>
            <a:endParaRPr lang="en-US" sz="2800">
              <a:latin typeface="+mn-lt"/>
            </a:endParaRPr>
          </a:p>
        </p:txBody>
      </p:sp>
      <p:sp>
        <p:nvSpPr>
          <p:cNvPr id="29" name="Line 20"/>
          <p:cNvSpPr>
            <a:spLocks noChangeShapeType="1"/>
          </p:cNvSpPr>
          <p:nvPr/>
        </p:nvSpPr>
        <p:spPr bwMode="auto">
          <a:xfrm>
            <a:off x="5230813" y="5700713"/>
            <a:ext cx="1587" cy="30162"/>
          </a:xfrm>
          <a:prstGeom prst="line">
            <a:avLst/>
          </a:prstGeom>
          <a:noFill/>
          <a:ln w="0">
            <a:solidFill>
              <a:schemeClr val="tx1"/>
            </a:solidFill>
            <a:prstDash val="solid"/>
            <a:round/>
            <a:headEnd/>
            <a:tailEnd/>
          </a:ln>
        </p:spPr>
        <p:txBody>
          <a:bodyPr/>
          <a:lstStyle/>
          <a:p>
            <a:pPr eaLnBrk="1" hangingPunct="1">
              <a:defRPr/>
            </a:pPr>
            <a:endParaRPr lang="en-US" sz="2800">
              <a:latin typeface="+mn-lt"/>
            </a:endParaRPr>
          </a:p>
        </p:txBody>
      </p:sp>
      <p:sp>
        <p:nvSpPr>
          <p:cNvPr id="30" name="Line 21"/>
          <p:cNvSpPr>
            <a:spLocks noChangeShapeType="1"/>
          </p:cNvSpPr>
          <p:nvPr/>
        </p:nvSpPr>
        <p:spPr bwMode="auto">
          <a:xfrm>
            <a:off x="5230813" y="5700713"/>
            <a:ext cx="1587" cy="50800"/>
          </a:xfrm>
          <a:prstGeom prst="line">
            <a:avLst/>
          </a:prstGeom>
          <a:noFill/>
          <a:ln w="0">
            <a:solidFill>
              <a:schemeClr val="tx1"/>
            </a:solidFill>
            <a:prstDash val="solid"/>
            <a:round/>
            <a:headEnd/>
            <a:tailEnd/>
          </a:ln>
        </p:spPr>
        <p:txBody>
          <a:bodyPr/>
          <a:lstStyle/>
          <a:p>
            <a:pPr eaLnBrk="1" hangingPunct="1">
              <a:defRPr/>
            </a:pPr>
            <a:endParaRPr lang="en-US" sz="2800">
              <a:latin typeface="+mn-lt"/>
            </a:endParaRPr>
          </a:p>
        </p:txBody>
      </p:sp>
      <p:sp>
        <p:nvSpPr>
          <p:cNvPr id="31" name="Rectangle 22"/>
          <p:cNvSpPr>
            <a:spLocks noChangeArrowheads="1"/>
          </p:cNvSpPr>
          <p:nvPr/>
        </p:nvSpPr>
        <p:spPr bwMode="auto">
          <a:xfrm>
            <a:off x="4953000" y="5751513"/>
            <a:ext cx="538163" cy="431800"/>
          </a:xfrm>
          <a:prstGeom prst="rect">
            <a:avLst/>
          </a:prstGeom>
          <a:noFill/>
          <a:ln w="9525">
            <a:noFill/>
            <a:miter lim="800000"/>
            <a:headEnd/>
            <a:tailEnd/>
          </a:ln>
        </p:spPr>
        <p:txBody>
          <a:bodyPr wrap="none" lIns="0" tIns="0" rIns="0" bIns="0">
            <a:spAutoFit/>
          </a:bodyPr>
          <a:lstStyle/>
          <a:p>
            <a:pPr eaLnBrk="1" hangingPunct="1">
              <a:defRPr/>
            </a:pPr>
            <a:r>
              <a:rPr lang="en-US" sz="2800" dirty="0">
                <a:latin typeface="+mn-lt"/>
              </a:rPr>
              <a:t>200</a:t>
            </a:r>
          </a:p>
        </p:txBody>
      </p:sp>
      <p:sp>
        <p:nvSpPr>
          <p:cNvPr id="32" name="Line 23"/>
          <p:cNvSpPr>
            <a:spLocks noChangeShapeType="1"/>
          </p:cNvSpPr>
          <p:nvPr/>
        </p:nvSpPr>
        <p:spPr bwMode="auto">
          <a:xfrm>
            <a:off x="5314950" y="5700713"/>
            <a:ext cx="1588" cy="30162"/>
          </a:xfrm>
          <a:prstGeom prst="line">
            <a:avLst/>
          </a:prstGeom>
          <a:noFill/>
          <a:ln w="0">
            <a:solidFill>
              <a:schemeClr val="tx1"/>
            </a:solidFill>
            <a:prstDash val="solid"/>
            <a:round/>
            <a:headEnd/>
            <a:tailEnd/>
          </a:ln>
        </p:spPr>
        <p:txBody>
          <a:bodyPr/>
          <a:lstStyle/>
          <a:p>
            <a:pPr eaLnBrk="1" hangingPunct="1">
              <a:defRPr/>
            </a:pPr>
            <a:endParaRPr lang="en-US" sz="2800">
              <a:latin typeface="+mn-lt"/>
            </a:endParaRPr>
          </a:p>
        </p:txBody>
      </p:sp>
      <p:sp>
        <p:nvSpPr>
          <p:cNvPr id="33" name="Line 24"/>
          <p:cNvSpPr>
            <a:spLocks noChangeShapeType="1"/>
          </p:cNvSpPr>
          <p:nvPr/>
        </p:nvSpPr>
        <p:spPr bwMode="auto">
          <a:xfrm>
            <a:off x="5400675" y="5700713"/>
            <a:ext cx="1588" cy="30162"/>
          </a:xfrm>
          <a:prstGeom prst="line">
            <a:avLst/>
          </a:prstGeom>
          <a:noFill/>
          <a:ln w="0">
            <a:solidFill>
              <a:schemeClr val="tx1"/>
            </a:solidFill>
            <a:prstDash val="solid"/>
            <a:round/>
            <a:headEnd/>
            <a:tailEnd/>
          </a:ln>
        </p:spPr>
        <p:txBody>
          <a:bodyPr/>
          <a:lstStyle/>
          <a:p>
            <a:pPr eaLnBrk="1" hangingPunct="1">
              <a:defRPr/>
            </a:pPr>
            <a:endParaRPr lang="en-US" sz="2800">
              <a:latin typeface="+mn-lt"/>
            </a:endParaRPr>
          </a:p>
        </p:txBody>
      </p:sp>
      <p:sp>
        <p:nvSpPr>
          <p:cNvPr id="34" name="Line 25"/>
          <p:cNvSpPr>
            <a:spLocks noChangeShapeType="1"/>
          </p:cNvSpPr>
          <p:nvPr/>
        </p:nvSpPr>
        <p:spPr bwMode="auto">
          <a:xfrm>
            <a:off x="5486400" y="5700713"/>
            <a:ext cx="3175" cy="30162"/>
          </a:xfrm>
          <a:prstGeom prst="line">
            <a:avLst/>
          </a:prstGeom>
          <a:noFill/>
          <a:ln w="0">
            <a:solidFill>
              <a:schemeClr val="tx1"/>
            </a:solidFill>
            <a:prstDash val="solid"/>
            <a:round/>
            <a:headEnd/>
            <a:tailEnd/>
          </a:ln>
        </p:spPr>
        <p:txBody>
          <a:bodyPr/>
          <a:lstStyle/>
          <a:p>
            <a:pPr eaLnBrk="1" hangingPunct="1">
              <a:defRPr/>
            </a:pPr>
            <a:endParaRPr lang="en-US" sz="2800">
              <a:latin typeface="+mn-lt"/>
            </a:endParaRPr>
          </a:p>
        </p:txBody>
      </p:sp>
      <p:sp>
        <p:nvSpPr>
          <p:cNvPr id="35" name="Line 26"/>
          <p:cNvSpPr>
            <a:spLocks noChangeShapeType="1"/>
          </p:cNvSpPr>
          <p:nvPr/>
        </p:nvSpPr>
        <p:spPr bwMode="auto">
          <a:xfrm>
            <a:off x="5572125" y="5700713"/>
            <a:ext cx="1588" cy="30162"/>
          </a:xfrm>
          <a:prstGeom prst="line">
            <a:avLst/>
          </a:prstGeom>
          <a:noFill/>
          <a:ln w="0">
            <a:solidFill>
              <a:schemeClr val="tx1"/>
            </a:solidFill>
            <a:prstDash val="solid"/>
            <a:round/>
            <a:headEnd/>
            <a:tailEnd/>
          </a:ln>
        </p:spPr>
        <p:txBody>
          <a:bodyPr/>
          <a:lstStyle/>
          <a:p>
            <a:pPr eaLnBrk="1" hangingPunct="1">
              <a:defRPr/>
            </a:pPr>
            <a:endParaRPr lang="en-US" sz="2800">
              <a:latin typeface="+mn-lt"/>
            </a:endParaRPr>
          </a:p>
        </p:txBody>
      </p:sp>
      <p:sp>
        <p:nvSpPr>
          <p:cNvPr id="36" name="Line 27"/>
          <p:cNvSpPr>
            <a:spLocks noChangeShapeType="1"/>
          </p:cNvSpPr>
          <p:nvPr/>
        </p:nvSpPr>
        <p:spPr bwMode="auto">
          <a:xfrm>
            <a:off x="5657850" y="5700713"/>
            <a:ext cx="1588" cy="30162"/>
          </a:xfrm>
          <a:prstGeom prst="line">
            <a:avLst/>
          </a:prstGeom>
          <a:noFill/>
          <a:ln w="0">
            <a:solidFill>
              <a:schemeClr val="tx1"/>
            </a:solidFill>
            <a:prstDash val="solid"/>
            <a:round/>
            <a:headEnd/>
            <a:tailEnd/>
          </a:ln>
        </p:spPr>
        <p:txBody>
          <a:bodyPr/>
          <a:lstStyle/>
          <a:p>
            <a:pPr eaLnBrk="1" hangingPunct="1">
              <a:defRPr/>
            </a:pPr>
            <a:endParaRPr lang="en-US" sz="2800">
              <a:latin typeface="+mn-lt"/>
            </a:endParaRPr>
          </a:p>
        </p:txBody>
      </p:sp>
      <p:sp>
        <p:nvSpPr>
          <p:cNvPr id="37" name="Line 28"/>
          <p:cNvSpPr>
            <a:spLocks noChangeShapeType="1"/>
          </p:cNvSpPr>
          <p:nvPr/>
        </p:nvSpPr>
        <p:spPr bwMode="auto">
          <a:xfrm>
            <a:off x="5743575" y="5700713"/>
            <a:ext cx="1588" cy="30162"/>
          </a:xfrm>
          <a:prstGeom prst="line">
            <a:avLst/>
          </a:prstGeom>
          <a:noFill/>
          <a:ln w="0">
            <a:solidFill>
              <a:schemeClr val="tx1"/>
            </a:solidFill>
            <a:prstDash val="solid"/>
            <a:round/>
            <a:headEnd/>
            <a:tailEnd/>
          </a:ln>
        </p:spPr>
        <p:txBody>
          <a:bodyPr/>
          <a:lstStyle/>
          <a:p>
            <a:pPr eaLnBrk="1" hangingPunct="1">
              <a:defRPr/>
            </a:pPr>
            <a:endParaRPr lang="en-US" sz="2800">
              <a:latin typeface="+mn-lt"/>
            </a:endParaRPr>
          </a:p>
        </p:txBody>
      </p:sp>
      <p:sp>
        <p:nvSpPr>
          <p:cNvPr id="38" name="Line 29"/>
          <p:cNvSpPr>
            <a:spLocks noChangeShapeType="1"/>
          </p:cNvSpPr>
          <p:nvPr/>
        </p:nvSpPr>
        <p:spPr bwMode="auto">
          <a:xfrm>
            <a:off x="5829300" y="5700713"/>
            <a:ext cx="1588" cy="30162"/>
          </a:xfrm>
          <a:prstGeom prst="line">
            <a:avLst/>
          </a:prstGeom>
          <a:noFill/>
          <a:ln w="0">
            <a:solidFill>
              <a:schemeClr val="tx1"/>
            </a:solidFill>
            <a:prstDash val="solid"/>
            <a:round/>
            <a:headEnd/>
            <a:tailEnd/>
          </a:ln>
        </p:spPr>
        <p:txBody>
          <a:bodyPr/>
          <a:lstStyle/>
          <a:p>
            <a:pPr eaLnBrk="1" hangingPunct="1">
              <a:defRPr/>
            </a:pPr>
            <a:endParaRPr lang="en-US" sz="2800">
              <a:latin typeface="+mn-lt"/>
            </a:endParaRPr>
          </a:p>
        </p:txBody>
      </p:sp>
      <p:sp>
        <p:nvSpPr>
          <p:cNvPr id="39" name="Line 30"/>
          <p:cNvSpPr>
            <a:spLocks noChangeShapeType="1"/>
          </p:cNvSpPr>
          <p:nvPr/>
        </p:nvSpPr>
        <p:spPr bwMode="auto">
          <a:xfrm>
            <a:off x="5915025" y="5700713"/>
            <a:ext cx="0" cy="30162"/>
          </a:xfrm>
          <a:prstGeom prst="line">
            <a:avLst/>
          </a:prstGeom>
          <a:noFill/>
          <a:ln w="0">
            <a:solidFill>
              <a:schemeClr val="tx1"/>
            </a:solidFill>
            <a:prstDash val="solid"/>
            <a:round/>
            <a:headEnd/>
            <a:tailEnd/>
          </a:ln>
        </p:spPr>
        <p:txBody>
          <a:bodyPr/>
          <a:lstStyle/>
          <a:p>
            <a:pPr eaLnBrk="1" hangingPunct="1">
              <a:defRPr/>
            </a:pPr>
            <a:endParaRPr lang="en-US" sz="2800">
              <a:latin typeface="+mn-lt"/>
            </a:endParaRPr>
          </a:p>
        </p:txBody>
      </p:sp>
      <p:sp>
        <p:nvSpPr>
          <p:cNvPr id="40" name="Line 31"/>
          <p:cNvSpPr>
            <a:spLocks noChangeShapeType="1"/>
          </p:cNvSpPr>
          <p:nvPr/>
        </p:nvSpPr>
        <p:spPr bwMode="auto">
          <a:xfrm>
            <a:off x="6000750" y="5700713"/>
            <a:ext cx="1588" cy="30162"/>
          </a:xfrm>
          <a:prstGeom prst="line">
            <a:avLst/>
          </a:prstGeom>
          <a:noFill/>
          <a:ln w="0">
            <a:solidFill>
              <a:schemeClr val="tx1"/>
            </a:solidFill>
            <a:prstDash val="solid"/>
            <a:round/>
            <a:headEnd/>
            <a:tailEnd/>
          </a:ln>
        </p:spPr>
        <p:txBody>
          <a:bodyPr/>
          <a:lstStyle/>
          <a:p>
            <a:pPr eaLnBrk="1" hangingPunct="1">
              <a:defRPr/>
            </a:pPr>
            <a:endParaRPr lang="en-US" sz="2800">
              <a:latin typeface="+mn-lt"/>
            </a:endParaRPr>
          </a:p>
        </p:txBody>
      </p:sp>
      <p:sp>
        <p:nvSpPr>
          <p:cNvPr id="41" name="Line 32"/>
          <p:cNvSpPr>
            <a:spLocks noChangeShapeType="1"/>
          </p:cNvSpPr>
          <p:nvPr/>
        </p:nvSpPr>
        <p:spPr bwMode="auto">
          <a:xfrm>
            <a:off x="6084888" y="5700713"/>
            <a:ext cx="3175" cy="30162"/>
          </a:xfrm>
          <a:prstGeom prst="line">
            <a:avLst/>
          </a:prstGeom>
          <a:noFill/>
          <a:ln w="0">
            <a:solidFill>
              <a:schemeClr val="tx1"/>
            </a:solidFill>
            <a:prstDash val="solid"/>
            <a:round/>
            <a:headEnd/>
            <a:tailEnd/>
          </a:ln>
        </p:spPr>
        <p:txBody>
          <a:bodyPr/>
          <a:lstStyle/>
          <a:p>
            <a:pPr eaLnBrk="1" hangingPunct="1">
              <a:defRPr/>
            </a:pPr>
            <a:endParaRPr lang="en-US" sz="2800">
              <a:latin typeface="+mn-lt"/>
            </a:endParaRPr>
          </a:p>
        </p:txBody>
      </p:sp>
      <p:sp>
        <p:nvSpPr>
          <p:cNvPr id="42" name="Line 33"/>
          <p:cNvSpPr>
            <a:spLocks noChangeShapeType="1"/>
          </p:cNvSpPr>
          <p:nvPr/>
        </p:nvSpPr>
        <p:spPr bwMode="auto">
          <a:xfrm>
            <a:off x="6084888" y="5700713"/>
            <a:ext cx="3175" cy="50800"/>
          </a:xfrm>
          <a:prstGeom prst="line">
            <a:avLst/>
          </a:prstGeom>
          <a:noFill/>
          <a:ln w="0">
            <a:solidFill>
              <a:schemeClr val="tx1"/>
            </a:solidFill>
            <a:prstDash val="solid"/>
            <a:round/>
            <a:headEnd/>
            <a:tailEnd/>
          </a:ln>
        </p:spPr>
        <p:txBody>
          <a:bodyPr/>
          <a:lstStyle/>
          <a:p>
            <a:pPr eaLnBrk="1" hangingPunct="1">
              <a:defRPr/>
            </a:pPr>
            <a:endParaRPr lang="en-US" sz="2800">
              <a:latin typeface="+mn-lt"/>
            </a:endParaRPr>
          </a:p>
        </p:txBody>
      </p:sp>
      <p:sp>
        <p:nvSpPr>
          <p:cNvPr id="43" name="Rectangle 34"/>
          <p:cNvSpPr>
            <a:spLocks noChangeArrowheads="1"/>
          </p:cNvSpPr>
          <p:nvPr/>
        </p:nvSpPr>
        <p:spPr bwMode="auto">
          <a:xfrm>
            <a:off x="5802313" y="5751513"/>
            <a:ext cx="538162" cy="431800"/>
          </a:xfrm>
          <a:prstGeom prst="rect">
            <a:avLst/>
          </a:prstGeom>
          <a:noFill/>
          <a:ln w="9525">
            <a:noFill/>
            <a:miter lim="800000"/>
            <a:headEnd/>
            <a:tailEnd/>
          </a:ln>
        </p:spPr>
        <p:txBody>
          <a:bodyPr wrap="none" lIns="0" tIns="0" rIns="0" bIns="0">
            <a:spAutoFit/>
          </a:bodyPr>
          <a:lstStyle/>
          <a:p>
            <a:pPr eaLnBrk="1" hangingPunct="1">
              <a:defRPr/>
            </a:pPr>
            <a:r>
              <a:rPr lang="en-US" sz="2800" dirty="0">
                <a:latin typeface="+mn-lt"/>
              </a:rPr>
              <a:t>400</a:t>
            </a:r>
          </a:p>
        </p:txBody>
      </p:sp>
      <p:sp>
        <p:nvSpPr>
          <p:cNvPr id="44" name="Line 35"/>
          <p:cNvSpPr>
            <a:spLocks noChangeShapeType="1"/>
          </p:cNvSpPr>
          <p:nvPr/>
        </p:nvSpPr>
        <p:spPr bwMode="auto">
          <a:xfrm>
            <a:off x="6172200" y="5700713"/>
            <a:ext cx="1588" cy="30162"/>
          </a:xfrm>
          <a:prstGeom prst="line">
            <a:avLst/>
          </a:prstGeom>
          <a:noFill/>
          <a:ln w="0">
            <a:solidFill>
              <a:schemeClr val="tx1"/>
            </a:solidFill>
            <a:prstDash val="solid"/>
            <a:round/>
            <a:headEnd/>
            <a:tailEnd/>
          </a:ln>
        </p:spPr>
        <p:txBody>
          <a:bodyPr/>
          <a:lstStyle/>
          <a:p>
            <a:pPr eaLnBrk="1" hangingPunct="1">
              <a:defRPr/>
            </a:pPr>
            <a:endParaRPr lang="en-US" sz="2800">
              <a:latin typeface="+mn-lt"/>
            </a:endParaRPr>
          </a:p>
        </p:txBody>
      </p:sp>
      <p:sp>
        <p:nvSpPr>
          <p:cNvPr id="45" name="Line 36"/>
          <p:cNvSpPr>
            <a:spLocks noChangeShapeType="1"/>
          </p:cNvSpPr>
          <p:nvPr/>
        </p:nvSpPr>
        <p:spPr bwMode="auto">
          <a:xfrm>
            <a:off x="6257925" y="5700713"/>
            <a:ext cx="0" cy="30162"/>
          </a:xfrm>
          <a:prstGeom prst="line">
            <a:avLst/>
          </a:prstGeom>
          <a:noFill/>
          <a:ln w="0">
            <a:solidFill>
              <a:schemeClr val="tx1"/>
            </a:solidFill>
            <a:prstDash val="solid"/>
            <a:round/>
            <a:headEnd/>
            <a:tailEnd/>
          </a:ln>
        </p:spPr>
        <p:txBody>
          <a:bodyPr/>
          <a:lstStyle/>
          <a:p>
            <a:pPr eaLnBrk="1" hangingPunct="1">
              <a:defRPr/>
            </a:pPr>
            <a:endParaRPr lang="en-US" sz="2800">
              <a:latin typeface="+mn-lt"/>
            </a:endParaRPr>
          </a:p>
        </p:txBody>
      </p:sp>
      <p:sp>
        <p:nvSpPr>
          <p:cNvPr id="46" name="Line 37"/>
          <p:cNvSpPr>
            <a:spLocks noChangeShapeType="1"/>
          </p:cNvSpPr>
          <p:nvPr/>
        </p:nvSpPr>
        <p:spPr bwMode="auto">
          <a:xfrm>
            <a:off x="6343650" y="5700713"/>
            <a:ext cx="1588" cy="30162"/>
          </a:xfrm>
          <a:prstGeom prst="line">
            <a:avLst/>
          </a:prstGeom>
          <a:noFill/>
          <a:ln w="0">
            <a:solidFill>
              <a:schemeClr val="tx1"/>
            </a:solidFill>
            <a:prstDash val="solid"/>
            <a:round/>
            <a:headEnd/>
            <a:tailEnd/>
          </a:ln>
        </p:spPr>
        <p:txBody>
          <a:bodyPr/>
          <a:lstStyle/>
          <a:p>
            <a:pPr eaLnBrk="1" hangingPunct="1">
              <a:defRPr/>
            </a:pPr>
            <a:endParaRPr lang="en-US" sz="2800">
              <a:latin typeface="+mn-lt"/>
            </a:endParaRPr>
          </a:p>
        </p:txBody>
      </p:sp>
      <p:sp>
        <p:nvSpPr>
          <p:cNvPr id="47" name="Line 38"/>
          <p:cNvSpPr>
            <a:spLocks noChangeShapeType="1"/>
          </p:cNvSpPr>
          <p:nvPr/>
        </p:nvSpPr>
        <p:spPr bwMode="auto">
          <a:xfrm>
            <a:off x="6427788" y="5700713"/>
            <a:ext cx="1587" cy="30162"/>
          </a:xfrm>
          <a:prstGeom prst="line">
            <a:avLst/>
          </a:prstGeom>
          <a:noFill/>
          <a:ln w="0">
            <a:solidFill>
              <a:schemeClr val="tx1"/>
            </a:solidFill>
            <a:prstDash val="solid"/>
            <a:round/>
            <a:headEnd/>
            <a:tailEnd/>
          </a:ln>
        </p:spPr>
        <p:txBody>
          <a:bodyPr/>
          <a:lstStyle/>
          <a:p>
            <a:pPr eaLnBrk="1" hangingPunct="1">
              <a:defRPr/>
            </a:pPr>
            <a:endParaRPr lang="en-US" sz="2800">
              <a:latin typeface="+mn-lt"/>
            </a:endParaRPr>
          </a:p>
        </p:txBody>
      </p:sp>
      <p:sp>
        <p:nvSpPr>
          <p:cNvPr id="48" name="Line 39"/>
          <p:cNvSpPr>
            <a:spLocks noChangeShapeType="1"/>
          </p:cNvSpPr>
          <p:nvPr/>
        </p:nvSpPr>
        <p:spPr bwMode="auto">
          <a:xfrm>
            <a:off x="6515100" y="5700713"/>
            <a:ext cx="1588" cy="30162"/>
          </a:xfrm>
          <a:prstGeom prst="line">
            <a:avLst/>
          </a:prstGeom>
          <a:noFill/>
          <a:ln w="0">
            <a:solidFill>
              <a:schemeClr val="tx1"/>
            </a:solidFill>
            <a:prstDash val="solid"/>
            <a:round/>
            <a:headEnd/>
            <a:tailEnd/>
          </a:ln>
        </p:spPr>
        <p:txBody>
          <a:bodyPr/>
          <a:lstStyle/>
          <a:p>
            <a:pPr eaLnBrk="1" hangingPunct="1">
              <a:defRPr/>
            </a:pPr>
            <a:endParaRPr lang="en-US" sz="2800">
              <a:latin typeface="+mn-lt"/>
            </a:endParaRPr>
          </a:p>
        </p:txBody>
      </p:sp>
      <p:sp>
        <p:nvSpPr>
          <p:cNvPr id="49" name="Line 40"/>
          <p:cNvSpPr>
            <a:spLocks noChangeShapeType="1"/>
          </p:cNvSpPr>
          <p:nvPr/>
        </p:nvSpPr>
        <p:spPr bwMode="auto">
          <a:xfrm>
            <a:off x="6599238" y="5700713"/>
            <a:ext cx="3175" cy="30162"/>
          </a:xfrm>
          <a:prstGeom prst="line">
            <a:avLst/>
          </a:prstGeom>
          <a:noFill/>
          <a:ln w="0">
            <a:solidFill>
              <a:schemeClr val="tx1"/>
            </a:solidFill>
            <a:prstDash val="solid"/>
            <a:round/>
            <a:headEnd/>
            <a:tailEnd/>
          </a:ln>
        </p:spPr>
        <p:txBody>
          <a:bodyPr/>
          <a:lstStyle/>
          <a:p>
            <a:pPr eaLnBrk="1" hangingPunct="1">
              <a:defRPr/>
            </a:pPr>
            <a:endParaRPr lang="en-US" sz="2800">
              <a:latin typeface="+mn-lt"/>
            </a:endParaRPr>
          </a:p>
        </p:txBody>
      </p:sp>
      <p:sp>
        <p:nvSpPr>
          <p:cNvPr id="50" name="Line 41"/>
          <p:cNvSpPr>
            <a:spLocks noChangeShapeType="1"/>
          </p:cNvSpPr>
          <p:nvPr/>
        </p:nvSpPr>
        <p:spPr bwMode="auto">
          <a:xfrm>
            <a:off x="6686550" y="5700713"/>
            <a:ext cx="1588" cy="30162"/>
          </a:xfrm>
          <a:prstGeom prst="line">
            <a:avLst/>
          </a:prstGeom>
          <a:noFill/>
          <a:ln w="0">
            <a:solidFill>
              <a:schemeClr val="tx1"/>
            </a:solidFill>
            <a:prstDash val="solid"/>
            <a:round/>
            <a:headEnd/>
            <a:tailEnd/>
          </a:ln>
        </p:spPr>
        <p:txBody>
          <a:bodyPr/>
          <a:lstStyle/>
          <a:p>
            <a:pPr eaLnBrk="1" hangingPunct="1">
              <a:defRPr/>
            </a:pPr>
            <a:endParaRPr lang="en-US" sz="2800">
              <a:latin typeface="+mn-lt"/>
            </a:endParaRPr>
          </a:p>
        </p:txBody>
      </p:sp>
      <p:sp>
        <p:nvSpPr>
          <p:cNvPr id="51" name="Line 42"/>
          <p:cNvSpPr>
            <a:spLocks noChangeShapeType="1"/>
          </p:cNvSpPr>
          <p:nvPr/>
        </p:nvSpPr>
        <p:spPr bwMode="auto">
          <a:xfrm>
            <a:off x="6772275" y="5700713"/>
            <a:ext cx="0" cy="30162"/>
          </a:xfrm>
          <a:prstGeom prst="line">
            <a:avLst/>
          </a:prstGeom>
          <a:noFill/>
          <a:ln w="0">
            <a:solidFill>
              <a:schemeClr val="tx1"/>
            </a:solidFill>
            <a:prstDash val="solid"/>
            <a:round/>
            <a:headEnd/>
            <a:tailEnd/>
          </a:ln>
        </p:spPr>
        <p:txBody>
          <a:bodyPr/>
          <a:lstStyle/>
          <a:p>
            <a:pPr eaLnBrk="1" hangingPunct="1">
              <a:defRPr/>
            </a:pPr>
            <a:endParaRPr lang="en-US" sz="2800">
              <a:latin typeface="+mn-lt"/>
            </a:endParaRPr>
          </a:p>
        </p:txBody>
      </p:sp>
      <p:sp>
        <p:nvSpPr>
          <p:cNvPr id="52" name="Line 43"/>
          <p:cNvSpPr>
            <a:spLocks noChangeShapeType="1"/>
          </p:cNvSpPr>
          <p:nvPr/>
        </p:nvSpPr>
        <p:spPr bwMode="auto">
          <a:xfrm>
            <a:off x="6858000" y="5700713"/>
            <a:ext cx="1588" cy="30162"/>
          </a:xfrm>
          <a:prstGeom prst="line">
            <a:avLst/>
          </a:prstGeom>
          <a:noFill/>
          <a:ln w="0">
            <a:solidFill>
              <a:schemeClr val="tx1"/>
            </a:solidFill>
            <a:prstDash val="solid"/>
            <a:round/>
            <a:headEnd/>
            <a:tailEnd/>
          </a:ln>
        </p:spPr>
        <p:txBody>
          <a:bodyPr/>
          <a:lstStyle/>
          <a:p>
            <a:pPr eaLnBrk="1" hangingPunct="1">
              <a:defRPr/>
            </a:pPr>
            <a:endParaRPr lang="en-US" sz="2800">
              <a:latin typeface="+mn-lt"/>
            </a:endParaRPr>
          </a:p>
        </p:txBody>
      </p:sp>
      <p:sp>
        <p:nvSpPr>
          <p:cNvPr id="53" name="Line 44"/>
          <p:cNvSpPr>
            <a:spLocks noChangeShapeType="1"/>
          </p:cNvSpPr>
          <p:nvPr/>
        </p:nvSpPr>
        <p:spPr bwMode="auto">
          <a:xfrm>
            <a:off x="6942138" y="5700713"/>
            <a:ext cx="1587" cy="30162"/>
          </a:xfrm>
          <a:prstGeom prst="line">
            <a:avLst/>
          </a:prstGeom>
          <a:noFill/>
          <a:ln w="0">
            <a:solidFill>
              <a:schemeClr val="tx1"/>
            </a:solidFill>
            <a:prstDash val="solid"/>
            <a:round/>
            <a:headEnd/>
            <a:tailEnd/>
          </a:ln>
        </p:spPr>
        <p:txBody>
          <a:bodyPr/>
          <a:lstStyle/>
          <a:p>
            <a:pPr eaLnBrk="1" hangingPunct="1">
              <a:defRPr/>
            </a:pPr>
            <a:endParaRPr lang="en-US" sz="2800">
              <a:latin typeface="+mn-lt"/>
            </a:endParaRPr>
          </a:p>
        </p:txBody>
      </p:sp>
      <p:sp>
        <p:nvSpPr>
          <p:cNvPr id="54" name="Line 45"/>
          <p:cNvSpPr>
            <a:spLocks noChangeShapeType="1"/>
          </p:cNvSpPr>
          <p:nvPr/>
        </p:nvSpPr>
        <p:spPr bwMode="auto">
          <a:xfrm>
            <a:off x="6942138" y="5700713"/>
            <a:ext cx="1587" cy="50800"/>
          </a:xfrm>
          <a:prstGeom prst="line">
            <a:avLst/>
          </a:prstGeom>
          <a:noFill/>
          <a:ln w="0">
            <a:solidFill>
              <a:schemeClr val="tx1"/>
            </a:solidFill>
            <a:prstDash val="solid"/>
            <a:round/>
            <a:headEnd/>
            <a:tailEnd/>
          </a:ln>
        </p:spPr>
        <p:txBody>
          <a:bodyPr/>
          <a:lstStyle/>
          <a:p>
            <a:pPr eaLnBrk="1" hangingPunct="1">
              <a:defRPr/>
            </a:pPr>
            <a:endParaRPr lang="en-US" sz="2800">
              <a:latin typeface="+mn-lt"/>
            </a:endParaRPr>
          </a:p>
        </p:txBody>
      </p:sp>
      <p:sp>
        <p:nvSpPr>
          <p:cNvPr id="55" name="Rectangle 46"/>
          <p:cNvSpPr>
            <a:spLocks noChangeArrowheads="1"/>
          </p:cNvSpPr>
          <p:nvPr/>
        </p:nvSpPr>
        <p:spPr bwMode="auto">
          <a:xfrm>
            <a:off x="6650038" y="5751513"/>
            <a:ext cx="539750" cy="431800"/>
          </a:xfrm>
          <a:prstGeom prst="rect">
            <a:avLst/>
          </a:prstGeom>
          <a:noFill/>
          <a:ln w="9525">
            <a:noFill/>
            <a:miter lim="800000"/>
            <a:headEnd/>
            <a:tailEnd/>
          </a:ln>
        </p:spPr>
        <p:txBody>
          <a:bodyPr wrap="none" lIns="0" tIns="0" rIns="0" bIns="0">
            <a:spAutoFit/>
          </a:bodyPr>
          <a:lstStyle/>
          <a:p>
            <a:pPr eaLnBrk="1" hangingPunct="1">
              <a:defRPr/>
            </a:pPr>
            <a:r>
              <a:rPr lang="en-US" sz="2800" dirty="0">
                <a:latin typeface="+mn-lt"/>
              </a:rPr>
              <a:t>600</a:t>
            </a:r>
          </a:p>
        </p:txBody>
      </p:sp>
      <p:sp>
        <p:nvSpPr>
          <p:cNvPr id="56" name="Line 47"/>
          <p:cNvSpPr>
            <a:spLocks noChangeShapeType="1"/>
          </p:cNvSpPr>
          <p:nvPr/>
        </p:nvSpPr>
        <p:spPr bwMode="auto">
          <a:xfrm>
            <a:off x="7027863" y="5700713"/>
            <a:ext cx="3175" cy="30162"/>
          </a:xfrm>
          <a:prstGeom prst="line">
            <a:avLst/>
          </a:prstGeom>
          <a:noFill/>
          <a:ln w="0">
            <a:solidFill>
              <a:schemeClr val="tx1"/>
            </a:solidFill>
            <a:prstDash val="solid"/>
            <a:round/>
            <a:headEnd/>
            <a:tailEnd/>
          </a:ln>
        </p:spPr>
        <p:txBody>
          <a:bodyPr/>
          <a:lstStyle/>
          <a:p>
            <a:pPr eaLnBrk="1" hangingPunct="1">
              <a:defRPr/>
            </a:pPr>
            <a:endParaRPr lang="en-US" sz="2800">
              <a:latin typeface="+mn-lt"/>
            </a:endParaRPr>
          </a:p>
        </p:txBody>
      </p:sp>
      <p:sp>
        <p:nvSpPr>
          <p:cNvPr id="57" name="Line 48"/>
          <p:cNvSpPr>
            <a:spLocks noChangeShapeType="1"/>
          </p:cNvSpPr>
          <p:nvPr/>
        </p:nvSpPr>
        <p:spPr bwMode="auto">
          <a:xfrm>
            <a:off x="7113588" y="5700713"/>
            <a:ext cx="1587" cy="30162"/>
          </a:xfrm>
          <a:prstGeom prst="line">
            <a:avLst/>
          </a:prstGeom>
          <a:noFill/>
          <a:ln w="0">
            <a:solidFill>
              <a:schemeClr val="tx1"/>
            </a:solidFill>
            <a:prstDash val="solid"/>
            <a:round/>
            <a:headEnd/>
            <a:tailEnd/>
          </a:ln>
        </p:spPr>
        <p:txBody>
          <a:bodyPr/>
          <a:lstStyle/>
          <a:p>
            <a:pPr eaLnBrk="1" hangingPunct="1">
              <a:defRPr/>
            </a:pPr>
            <a:endParaRPr lang="en-US" sz="2800">
              <a:latin typeface="+mn-lt"/>
            </a:endParaRPr>
          </a:p>
        </p:txBody>
      </p:sp>
      <p:sp>
        <p:nvSpPr>
          <p:cNvPr id="58" name="Line 49"/>
          <p:cNvSpPr>
            <a:spLocks noChangeShapeType="1"/>
          </p:cNvSpPr>
          <p:nvPr/>
        </p:nvSpPr>
        <p:spPr bwMode="auto">
          <a:xfrm>
            <a:off x="7200900" y="5700713"/>
            <a:ext cx="1588" cy="30162"/>
          </a:xfrm>
          <a:prstGeom prst="line">
            <a:avLst/>
          </a:prstGeom>
          <a:noFill/>
          <a:ln w="0">
            <a:solidFill>
              <a:schemeClr val="tx1"/>
            </a:solidFill>
            <a:prstDash val="solid"/>
            <a:round/>
            <a:headEnd/>
            <a:tailEnd/>
          </a:ln>
        </p:spPr>
        <p:txBody>
          <a:bodyPr/>
          <a:lstStyle/>
          <a:p>
            <a:pPr eaLnBrk="1" hangingPunct="1">
              <a:defRPr/>
            </a:pPr>
            <a:endParaRPr lang="en-US" sz="2800">
              <a:latin typeface="+mn-lt"/>
            </a:endParaRPr>
          </a:p>
        </p:txBody>
      </p:sp>
      <p:sp>
        <p:nvSpPr>
          <p:cNvPr id="59" name="Line 50"/>
          <p:cNvSpPr>
            <a:spLocks noChangeShapeType="1"/>
          </p:cNvSpPr>
          <p:nvPr/>
        </p:nvSpPr>
        <p:spPr bwMode="auto">
          <a:xfrm>
            <a:off x="7285038" y="5700713"/>
            <a:ext cx="1587" cy="30162"/>
          </a:xfrm>
          <a:prstGeom prst="line">
            <a:avLst/>
          </a:prstGeom>
          <a:noFill/>
          <a:ln w="0">
            <a:solidFill>
              <a:schemeClr val="tx1"/>
            </a:solidFill>
            <a:prstDash val="solid"/>
            <a:round/>
            <a:headEnd/>
            <a:tailEnd/>
          </a:ln>
        </p:spPr>
        <p:txBody>
          <a:bodyPr/>
          <a:lstStyle/>
          <a:p>
            <a:pPr eaLnBrk="1" hangingPunct="1">
              <a:defRPr/>
            </a:pPr>
            <a:endParaRPr lang="en-US" sz="2800">
              <a:latin typeface="+mn-lt"/>
            </a:endParaRPr>
          </a:p>
        </p:txBody>
      </p:sp>
      <p:sp>
        <p:nvSpPr>
          <p:cNvPr id="60" name="Line 51"/>
          <p:cNvSpPr>
            <a:spLocks noChangeShapeType="1"/>
          </p:cNvSpPr>
          <p:nvPr/>
        </p:nvSpPr>
        <p:spPr bwMode="auto">
          <a:xfrm>
            <a:off x="7372350" y="5700713"/>
            <a:ext cx="1588" cy="30162"/>
          </a:xfrm>
          <a:prstGeom prst="line">
            <a:avLst/>
          </a:prstGeom>
          <a:noFill/>
          <a:ln w="0">
            <a:solidFill>
              <a:schemeClr val="tx1"/>
            </a:solidFill>
            <a:prstDash val="solid"/>
            <a:round/>
            <a:headEnd/>
            <a:tailEnd/>
          </a:ln>
        </p:spPr>
        <p:txBody>
          <a:bodyPr/>
          <a:lstStyle/>
          <a:p>
            <a:pPr eaLnBrk="1" hangingPunct="1">
              <a:defRPr/>
            </a:pPr>
            <a:endParaRPr lang="en-US" sz="2800">
              <a:latin typeface="+mn-lt"/>
            </a:endParaRPr>
          </a:p>
        </p:txBody>
      </p:sp>
      <p:sp>
        <p:nvSpPr>
          <p:cNvPr id="61" name="Line 52"/>
          <p:cNvSpPr>
            <a:spLocks noChangeShapeType="1"/>
          </p:cNvSpPr>
          <p:nvPr/>
        </p:nvSpPr>
        <p:spPr bwMode="auto">
          <a:xfrm>
            <a:off x="7456488" y="5700713"/>
            <a:ext cx="1587" cy="30162"/>
          </a:xfrm>
          <a:prstGeom prst="line">
            <a:avLst/>
          </a:prstGeom>
          <a:noFill/>
          <a:ln w="0">
            <a:solidFill>
              <a:schemeClr val="tx1"/>
            </a:solidFill>
            <a:prstDash val="solid"/>
            <a:round/>
            <a:headEnd/>
            <a:tailEnd/>
          </a:ln>
        </p:spPr>
        <p:txBody>
          <a:bodyPr/>
          <a:lstStyle/>
          <a:p>
            <a:pPr eaLnBrk="1" hangingPunct="1">
              <a:defRPr/>
            </a:pPr>
            <a:endParaRPr lang="en-US" sz="2800">
              <a:latin typeface="+mn-lt"/>
            </a:endParaRPr>
          </a:p>
        </p:txBody>
      </p:sp>
      <p:sp>
        <p:nvSpPr>
          <p:cNvPr id="62" name="Line 53"/>
          <p:cNvSpPr>
            <a:spLocks noChangeShapeType="1"/>
          </p:cNvSpPr>
          <p:nvPr/>
        </p:nvSpPr>
        <p:spPr bwMode="auto">
          <a:xfrm>
            <a:off x="7542213" y="5700713"/>
            <a:ext cx="3175" cy="30162"/>
          </a:xfrm>
          <a:prstGeom prst="line">
            <a:avLst/>
          </a:prstGeom>
          <a:noFill/>
          <a:ln w="0">
            <a:solidFill>
              <a:schemeClr val="tx1"/>
            </a:solidFill>
            <a:prstDash val="solid"/>
            <a:round/>
            <a:headEnd/>
            <a:tailEnd/>
          </a:ln>
        </p:spPr>
        <p:txBody>
          <a:bodyPr/>
          <a:lstStyle/>
          <a:p>
            <a:pPr eaLnBrk="1" hangingPunct="1">
              <a:defRPr/>
            </a:pPr>
            <a:endParaRPr lang="en-US" sz="2800">
              <a:latin typeface="+mn-lt"/>
            </a:endParaRPr>
          </a:p>
        </p:txBody>
      </p:sp>
      <p:sp>
        <p:nvSpPr>
          <p:cNvPr id="63" name="Line 54"/>
          <p:cNvSpPr>
            <a:spLocks noChangeShapeType="1"/>
          </p:cNvSpPr>
          <p:nvPr/>
        </p:nvSpPr>
        <p:spPr bwMode="auto">
          <a:xfrm>
            <a:off x="7627938" y="5700713"/>
            <a:ext cx="1587" cy="30162"/>
          </a:xfrm>
          <a:prstGeom prst="line">
            <a:avLst/>
          </a:prstGeom>
          <a:noFill/>
          <a:ln w="0">
            <a:solidFill>
              <a:schemeClr val="tx1"/>
            </a:solidFill>
            <a:prstDash val="solid"/>
            <a:round/>
            <a:headEnd/>
            <a:tailEnd/>
          </a:ln>
        </p:spPr>
        <p:txBody>
          <a:bodyPr/>
          <a:lstStyle/>
          <a:p>
            <a:pPr eaLnBrk="1" hangingPunct="1">
              <a:defRPr/>
            </a:pPr>
            <a:endParaRPr lang="en-US" sz="2800">
              <a:latin typeface="+mn-lt"/>
            </a:endParaRPr>
          </a:p>
        </p:txBody>
      </p:sp>
      <p:sp>
        <p:nvSpPr>
          <p:cNvPr id="64" name="Line 55"/>
          <p:cNvSpPr>
            <a:spLocks noChangeShapeType="1"/>
          </p:cNvSpPr>
          <p:nvPr/>
        </p:nvSpPr>
        <p:spPr bwMode="auto">
          <a:xfrm>
            <a:off x="7715250" y="5700713"/>
            <a:ext cx="0" cy="30162"/>
          </a:xfrm>
          <a:prstGeom prst="line">
            <a:avLst/>
          </a:prstGeom>
          <a:noFill/>
          <a:ln w="0">
            <a:solidFill>
              <a:schemeClr val="tx1"/>
            </a:solidFill>
            <a:prstDash val="solid"/>
            <a:round/>
            <a:headEnd/>
            <a:tailEnd/>
          </a:ln>
        </p:spPr>
        <p:txBody>
          <a:bodyPr/>
          <a:lstStyle/>
          <a:p>
            <a:pPr eaLnBrk="1" hangingPunct="1">
              <a:defRPr/>
            </a:pPr>
            <a:endParaRPr lang="en-US" sz="2800">
              <a:latin typeface="+mn-lt"/>
            </a:endParaRPr>
          </a:p>
        </p:txBody>
      </p:sp>
      <p:sp>
        <p:nvSpPr>
          <p:cNvPr id="65" name="Line 56"/>
          <p:cNvSpPr>
            <a:spLocks noChangeShapeType="1"/>
          </p:cNvSpPr>
          <p:nvPr/>
        </p:nvSpPr>
        <p:spPr bwMode="auto">
          <a:xfrm>
            <a:off x="7799388" y="5700713"/>
            <a:ext cx="1587" cy="30162"/>
          </a:xfrm>
          <a:prstGeom prst="line">
            <a:avLst/>
          </a:prstGeom>
          <a:noFill/>
          <a:ln w="0">
            <a:solidFill>
              <a:schemeClr val="tx1"/>
            </a:solidFill>
            <a:prstDash val="solid"/>
            <a:round/>
            <a:headEnd/>
            <a:tailEnd/>
          </a:ln>
        </p:spPr>
        <p:txBody>
          <a:bodyPr/>
          <a:lstStyle/>
          <a:p>
            <a:pPr eaLnBrk="1" hangingPunct="1">
              <a:defRPr/>
            </a:pPr>
            <a:endParaRPr lang="en-US" sz="2800">
              <a:latin typeface="+mn-lt"/>
            </a:endParaRPr>
          </a:p>
        </p:txBody>
      </p:sp>
      <p:sp>
        <p:nvSpPr>
          <p:cNvPr id="66" name="Line 57"/>
          <p:cNvSpPr>
            <a:spLocks noChangeShapeType="1"/>
          </p:cNvSpPr>
          <p:nvPr/>
        </p:nvSpPr>
        <p:spPr bwMode="auto">
          <a:xfrm>
            <a:off x="7799388" y="5700713"/>
            <a:ext cx="1587" cy="50800"/>
          </a:xfrm>
          <a:prstGeom prst="line">
            <a:avLst/>
          </a:prstGeom>
          <a:noFill/>
          <a:ln w="0">
            <a:solidFill>
              <a:schemeClr val="tx1"/>
            </a:solidFill>
            <a:prstDash val="solid"/>
            <a:round/>
            <a:headEnd/>
            <a:tailEnd/>
          </a:ln>
        </p:spPr>
        <p:txBody>
          <a:bodyPr/>
          <a:lstStyle/>
          <a:p>
            <a:pPr eaLnBrk="1" hangingPunct="1">
              <a:defRPr/>
            </a:pPr>
            <a:endParaRPr lang="en-US" sz="2800">
              <a:latin typeface="+mn-lt"/>
            </a:endParaRPr>
          </a:p>
        </p:txBody>
      </p:sp>
      <p:sp>
        <p:nvSpPr>
          <p:cNvPr id="67" name="Rectangle 58"/>
          <p:cNvSpPr>
            <a:spLocks noChangeArrowheads="1"/>
          </p:cNvSpPr>
          <p:nvPr/>
        </p:nvSpPr>
        <p:spPr bwMode="auto">
          <a:xfrm>
            <a:off x="7499350" y="5751513"/>
            <a:ext cx="538163" cy="431800"/>
          </a:xfrm>
          <a:prstGeom prst="rect">
            <a:avLst/>
          </a:prstGeom>
          <a:noFill/>
          <a:ln w="9525">
            <a:noFill/>
            <a:miter lim="800000"/>
            <a:headEnd/>
            <a:tailEnd/>
          </a:ln>
        </p:spPr>
        <p:txBody>
          <a:bodyPr wrap="none" lIns="0" tIns="0" rIns="0" bIns="0">
            <a:spAutoFit/>
          </a:bodyPr>
          <a:lstStyle/>
          <a:p>
            <a:pPr eaLnBrk="1" hangingPunct="1">
              <a:defRPr/>
            </a:pPr>
            <a:r>
              <a:rPr lang="en-US" sz="2800" dirty="0">
                <a:latin typeface="+mn-lt"/>
              </a:rPr>
              <a:t>800</a:t>
            </a:r>
          </a:p>
        </p:txBody>
      </p:sp>
      <p:sp>
        <p:nvSpPr>
          <p:cNvPr id="68" name="Line 59"/>
          <p:cNvSpPr>
            <a:spLocks noChangeShapeType="1"/>
          </p:cNvSpPr>
          <p:nvPr/>
        </p:nvSpPr>
        <p:spPr bwMode="auto">
          <a:xfrm>
            <a:off x="7885113" y="5700713"/>
            <a:ext cx="3175" cy="30162"/>
          </a:xfrm>
          <a:prstGeom prst="line">
            <a:avLst/>
          </a:prstGeom>
          <a:noFill/>
          <a:ln w="0">
            <a:solidFill>
              <a:schemeClr val="tx1"/>
            </a:solidFill>
            <a:prstDash val="solid"/>
            <a:round/>
            <a:headEnd/>
            <a:tailEnd/>
          </a:ln>
        </p:spPr>
        <p:txBody>
          <a:bodyPr/>
          <a:lstStyle/>
          <a:p>
            <a:pPr eaLnBrk="1" hangingPunct="1">
              <a:defRPr/>
            </a:pPr>
            <a:endParaRPr lang="en-US" sz="2800">
              <a:latin typeface="+mn-lt"/>
            </a:endParaRPr>
          </a:p>
        </p:txBody>
      </p:sp>
      <p:sp>
        <p:nvSpPr>
          <p:cNvPr id="69" name="Line 60"/>
          <p:cNvSpPr>
            <a:spLocks noChangeShapeType="1"/>
          </p:cNvSpPr>
          <p:nvPr/>
        </p:nvSpPr>
        <p:spPr bwMode="auto">
          <a:xfrm>
            <a:off x="7970838" y="5700713"/>
            <a:ext cx="1587" cy="30162"/>
          </a:xfrm>
          <a:prstGeom prst="line">
            <a:avLst/>
          </a:prstGeom>
          <a:noFill/>
          <a:ln w="0">
            <a:solidFill>
              <a:schemeClr val="tx1"/>
            </a:solidFill>
            <a:prstDash val="solid"/>
            <a:round/>
            <a:headEnd/>
            <a:tailEnd/>
          </a:ln>
        </p:spPr>
        <p:txBody>
          <a:bodyPr/>
          <a:lstStyle/>
          <a:p>
            <a:pPr eaLnBrk="1" hangingPunct="1">
              <a:defRPr/>
            </a:pPr>
            <a:endParaRPr lang="en-US" sz="2800">
              <a:latin typeface="+mn-lt"/>
            </a:endParaRPr>
          </a:p>
        </p:txBody>
      </p:sp>
      <p:sp>
        <p:nvSpPr>
          <p:cNvPr id="70" name="Line 61"/>
          <p:cNvSpPr>
            <a:spLocks noChangeShapeType="1"/>
          </p:cNvSpPr>
          <p:nvPr/>
        </p:nvSpPr>
        <p:spPr bwMode="auto">
          <a:xfrm>
            <a:off x="8056563" y="5700713"/>
            <a:ext cx="3175" cy="30162"/>
          </a:xfrm>
          <a:prstGeom prst="line">
            <a:avLst/>
          </a:prstGeom>
          <a:noFill/>
          <a:ln w="0">
            <a:solidFill>
              <a:schemeClr val="tx1"/>
            </a:solidFill>
            <a:prstDash val="solid"/>
            <a:round/>
            <a:headEnd/>
            <a:tailEnd/>
          </a:ln>
        </p:spPr>
        <p:txBody>
          <a:bodyPr/>
          <a:lstStyle/>
          <a:p>
            <a:pPr eaLnBrk="1" hangingPunct="1">
              <a:defRPr/>
            </a:pPr>
            <a:endParaRPr lang="en-US" sz="2800">
              <a:latin typeface="+mn-lt"/>
            </a:endParaRPr>
          </a:p>
        </p:txBody>
      </p:sp>
      <p:sp>
        <p:nvSpPr>
          <p:cNvPr id="71" name="Line 62"/>
          <p:cNvSpPr>
            <a:spLocks noChangeShapeType="1"/>
          </p:cNvSpPr>
          <p:nvPr/>
        </p:nvSpPr>
        <p:spPr bwMode="auto">
          <a:xfrm>
            <a:off x="8142288" y="5700713"/>
            <a:ext cx="1587" cy="30162"/>
          </a:xfrm>
          <a:prstGeom prst="line">
            <a:avLst/>
          </a:prstGeom>
          <a:noFill/>
          <a:ln w="0">
            <a:solidFill>
              <a:schemeClr val="tx1"/>
            </a:solidFill>
            <a:prstDash val="solid"/>
            <a:round/>
            <a:headEnd/>
            <a:tailEnd/>
          </a:ln>
        </p:spPr>
        <p:txBody>
          <a:bodyPr/>
          <a:lstStyle/>
          <a:p>
            <a:pPr eaLnBrk="1" hangingPunct="1">
              <a:defRPr/>
            </a:pPr>
            <a:endParaRPr lang="en-US" sz="2800">
              <a:latin typeface="+mn-lt"/>
            </a:endParaRPr>
          </a:p>
        </p:txBody>
      </p:sp>
      <p:sp>
        <p:nvSpPr>
          <p:cNvPr id="72" name="Line 63"/>
          <p:cNvSpPr>
            <a:spLocks noChangeShapeType="1"/>
          </p:cNvSpPr>
          <p:nvPr/>
        </p:nvSpPr>
        <p:spPr bwMode="auto">
          <a:xfrm>
            <a:off x="8228013" y="5700713"/>
            <a:ext cx="1587" cy="30162"/>
          </a:xfrm>
          <a:prstGeom prst="line">
            <a:avLst/>
          </a:prstGeom>
          <a:noFill/>
          <a:ln w="0">
            <a:solidFill>
              <a:schemeClr val="tx1"/>
            </a:solidFill>
            <a:prstDash val="solid"/>
            <a:round/>
            <a:headEnd/>
            <a:tailEnd/>
          </a:ln>
        </p:spPr>
        <p:txBody>
          <a:bodyPr/>
          <a:lstStyle/>
          <a:p>
            <a:pPr eaLnBrk="1" hangingPunct="1">
              <a:defRPr/>
            </a:pPr>
            <a:endParaRPr lang="en-US" sz="2800">
              <a:latin typeface="+mn-lt"/>
            </a:endParaRPr>
          </a:p>
        </p:txBody>
      </p:sp>
      <p:sp>
        <p:nvSpPr>
          <p:cNvPr id="73" name="Line 64"/>
          <p:cNvSpPr>
            <a:spLocks noChangeShapeType="1"/>
          </p:cNvSpPr>
          <p:nvPr/>
        </p:nvSpPr>
        <p:spPr bwMode="auto">
          <a:xfrm>
            <a:off x="8313738" y="5700713"/>
            <a:ext cx="1587" cy="30162"/>
          </a:xfrm>
          <a:prstGeom prst="line">
            <a:avLst/>
          </a:prstGeom>
          <a:noFill/>
          <a:ln w="0">
            <a:solidFill>
              <a:schemeClr val="tx1"/>
            </a:solidFill>
            <a:prstDash val="solid"/>
            <a:round/>
            <a:headEnd/>
            <a:tailEnd/>
          </a:ln>
        </p:spPr>
        <p:txBody>
          <a:bodyPr/>
          <a:lstStyle/>
          <a:p>
            <a:pPr eaLnBrk="1" hangingPunct="1">
              <a:defRPr/>
            </a:pPr>
            <a:endParaRPr lang="en-US" sz="2800">
              <a:latin typeface="+mn-lt"/>
            </a:endParaRPr>
          </a:p>
        </p:txBody>
      </p:sp>
      <p:sp>
        <p:nvSpPr>
          <p:cNvPr id="74" name="Line 65"/>
          <p:cNvSpPr>
            <a:spLocks noChangeShapeType="1"/>
          </p:cNvSpPr>
          <p:nvPr/>
        </p:nvSpPr>
        <p:spPr bwMode="auto">
          <a:xfrm>
            <a:off x="8399463" y="5700713"/>
            <a:ext cx="3175" cy="30162"/>
          </a:xfrm>
          <a:prstGeom prst="line">
            <a:avLst/>
          </a:prstGeom>
          <a:noFill/>
          <a:ln w="0">
            <a:solidFill>
              <a:schemeClr val="tx1"/>
            </a:solidFill>
            <a:prstDash val="solid"/>
            <a:round/>
            <a:headEnd/>
            <a:tailEnd/>
          </a:ln>
        </p:spPr>
        <p:txBody>
          <a:bodyPr/>
          <a:lstStyle/>
          <a:p>
            <a:pPr eaLnBrk="1" hangingPunct="1">
              <a:defRPr/>
            </a:pPr>
            <a:endParaRPr lang="en-US" sz="2800">
              <a:latin typeface="+mn-lt"/>
            </a:endParaRPr>
          </a:p>
        </p:txBody>
      </p:sp>
      <p:sp>
        <p:nvSpPr>
          <p:cNvPr id="75" name="Line 66"/>
          <p:cNvSpPr>
            <a:spLocks noChangeShapeType="1"/>
          </p:cNvSpPr>
          <p:nvPr/>
        </p:nvSpPr>
        <p:spPr bwMode="auto">
          <a:xfrm>
            <a:off x="8485188" y="5700713"/>
            <a:ext cx="1587" cy="30162"/>
          </a:xfrm>
          <a:prstGeom prst="line">
            <a:avLst/>
          </a:prstGeom>
          <a:noFill/>
          <a:ln w="0">
            <a:solidFill>
              <a:schemeClr val="tx1"/>
            </a:solidFill>
            <a:prstDash val="solid"/>
            <a:round/>
            <a:headEnd/>
            <a:tailEnd/>
          </a:ln>
        </p:spPr>
        <p:txBody>
          <a:bodyPr/>
          <a:lstStyle/>
          <a:p>
            <a:pPr eaLnBrk="1" hangingPunct="1">
              <a:defRPr/>
            </a:pPr>
            <a:endParaRPr lang="en-US" sz="2800">
              <a:latin typeface="+mn-lt"/>
            </a:endParaRPr>
          </a:p>
        </p:txBody>
      </p:sp>
      <p:sp>
        <p:nvSpPr>
          <p:cNvPr id="76" name="Line 67"/>
          <p:cNvSpPr>
            <a:spLocks noChangeShapeType="1"/>
          </p:cNvSpPr>
          <p:nvPr/>
        </p:nvSpPr>
        <p:spPr bwMode="auto">
          <a:xfrm>
            <a:off x="8572500" y="5700713"/>
            <a:ext cx="0" cy="30162"/>
          </a:xfrm>
          <a:prstGeom prst="line">
            <a:avLst/>
          </a:prstGeom>
          <a:noFill/>
          <a:ln w="0">
            <a:solidFill>
              <a:schemeClr val="tx1"/>
            </a:solidFill>
            <a:prstDash val="solid"/>
            <a:round/>
            <a:headEnd/>
            <a:tailEnd/>
          </a:ln>
        </p:spPr>
        <p:txBody>
          <a:bodyPr/>
          <a:lstStyle/>
          <a:p>
            <a:pPr eaLnBrk="1" hangingPunct="1">
              <a:defRPr/>
            </a:pPr>
            <a:endParaRPr lang="en-US" sz="2800">
              <a:latin typeface="+mn-lt"/>
            </a:endParaRPr>
          </a:p>
        </p:txBody>
      </p:sp>
      <p:sp>
        <p:nvSpPr>
          <p:cNvPr id="77" name="Line 68"/>
          <p:cNvSpPr>
            <a:spLocks noChangeShapeType="1"/>
          </p:cNvSpPr>
          <p:nvPr/>
        </p:nvSpPr>
        <p:spPr bwMode="auto">
          <a:xfrm>
            <a:off x="8655050" y="5700713"/>
            <a:ext cx="3175" cy="30162"/>
          </a:xfrm>
          <a:prstGeom prst="line">
            <a:avLst/>
          </a:prstGeom>
          <a:noFill/>
          <a:ln w="0">
            <a:solidFill>
              <a:schemeClr val="tx1"/>
            </a:solidFill>
            <a:prstDash val="solid"/>
            <a:round/>
            <a:headEnd/>
            <a:tailEnd/>
          </a:ln>
        </p:spPr>
        <p:txBody>
          <a:bodyPr/>
          <a:lstStyle/>
          <a:p>
            <a:pPr eaLnBrk="1" hangingPunct="1">
              <a:defRPr/>
            </a:pPr>
            <a:endParaRPr lang="en-US" sz="2800">
              <a:latin typeface="+mn-lt"/>
            </a:endParaRPr>
          </a:p>
        </p:txBody>
      </p:sp>
      <p:sp>
        <p:nvSpPr>
          <p:cNvPr id="78" name="Line 69"/>
          <p:cNvSpPr>
            <a:spLocks noChangeShapeType="1"/>
          </p:cNvSpPr>
          <p:nvPr/>
        </p:nvSpPr>
        <p:spPr bwMode="auto">
          <a:xfrm>
            <a:off x="8655050" y="5700713"/>
            <a:ext cx="3175" cy="50800"/>
          </a:xfrm>
          <a:prstGeom prst="line">
            <a:avLst/>
          </a:prstGeom>
          <a:noFill/>
          <a:ln w="0">
            <a:solidFill>
              <a:schemeClr val="tx1"/>
            </a:solidFill>
            <a:prstDash val="solid"/>
            <a:round/>
            <a:headEnd/>
            <a:tailEnd/>
          </a:ln>
        </p:spPr>
        <p:txBody>
          <a:bodyPr/>
          <a:lstStyle/>
          <a:p>
            <a:pPr eaLnBrk="1" hangingPunct="1">
              <a:defRPr/>
            </a:pPr>
            <a:endParaRPr lang="en-US" sz="2800">
              <a:latin typeface="+mn-lt"/>
            </a:endParaRPr>
          </a:p>
        </p:txBody>
      </p:sp>
      <p:sp>
        <p:nvSpPr>
          <p:cNvPr id="79" name="Rectangle 70"/>
          <p:cNvSpPr>
            <a:spLocks noChangeArrowheads="1"/>
          </p:cNvSpPr>
          <p:nvPr/>
        </p:nvSpPr>
        <p:spPr bwMode="auto">
          <a:xfrm>
            <a:off x="8291513" y="5751513"/>
            <a:ext cx="719137" cy="431800"/>
          </a:xfrm>
          <a:prstGeom prst="rect">
            <a:avLst/>
          </a:prstGeom>
          <a:noFill/>
          <a:ln w="9525">
            <a:noFill/>
            <a:miter lim="800000"/>
            <a:headEnd/>
            <a:tailEnd/>
          </a:ln>
        </p:spPr>
        <p:txBody>
          <a:bodyPr wrap="none" lIns="0" tIns="0" rIns="0" bIns="0">
            <a:spAutoFit/>
          </a:bodyPr>
          <a:lstStyle/>
          <a:p>
            <a:pPr eaLnBrk="1" hangingPunct="1">
              <a:defRPr/>
            </a:pPr>
            <a:r>
              <a:rPr lang="en-US" sz="2800" dirty="0">
                <a:latin typeface="+mn-lt"/>
              </a:rPr>
              <a:t>1000</a:t>
            </a:r>
          </a:p>
        </p:txBody>
      </p:sp>
      <p:sp>
        <p:nvSpPr>
          <p:cNvPr id="80" name="Line 71"/>
          <p:cNvSpPr>
            <a:spLocks noChangeShapeType="1"/>
          </p:cNvSpPr>
          <p:nvPr/>
        </p:nvSpPr>
        <p:spPr bwMode="auto">
          <a:xfrm flipV="1">
            <a:off x="4373563" y="2747963"/>
            <a:ext cx="1587" cy="2952750"/>
          </a:xfrm>
          <a:prstGeom prst="line">
            <a:avLst/>
          </a:prstGeom>
          <a:noFill/>
          <a:ln w="0">
            <a:solidFill>
              <a:schemeClr val="tx1"/>
            </a:solidFill>
            <a:prstDash val="solid"/>
            <a:round/>
            <a:headEnd/>
            <a:tailEnd/>
          </a:ln>
        </p:spPr>
        <p:txBody>
          <a:bodyPr/>
          <a:lstStyle/>
          <a:p>
            <a:pPr eaLnBrk="1" hangingPunct="1">
              <a:defRPr/>
            </a:pPr>
            <a:endParaRPr lang="en-US" sz="2800">
              <a:latin typeface="+mn-lt"/>
            </a:endParaRPr>
          </a:p>
        </p:txBody>
      </p:sp>
      <p:sp>
        <p:nvSpPr>
          <p:cNvPr id="81" name="Line 72"/>
          <p:cNvSpPr>
            <a:spLocks noChangeShapeType="1"/>
          </p:cNvSpPr>
          <p:nvPr/>
        </p:nvSpPr>
        <p:spPr bwMode="auto">
          <a:xfrm flipH="1">
            <a:off x="4316413" y="5700713"/>
            <a:ext cx="57150" cy="0"/>
          </a:xfrm>
          <a:prstGeom prst="line">
            <a:avLst/>
          </a:prstGeom>
          <a:noFill/>
          <a:ln w="0">
            <a:solidFill>
              <a:schemeClr val="tx1"/>
            </a:solidFill>
            <a:prstDash val="solid"/>
            <a:round/>
            <a:headEnd/>
            <a:tailEnd/>
          </a:ln>
        </p:spPr>
        <p:txBody>
          <a:bodyPr/>
          <a:lstStyle/>
          <a:p>
            <a:pPr eaLnBrk="1" hangingPunct="1">
              <a:defRPr/>
            </a:pPr>
            <a:endParaRPr lang="en-US" sz="2800">
              <a:latin typeface="+mn-lt"/>
            </a:endParaRPr>
          </a:p>
        </p:txBody>
      </p:sp>
      <p:sp>
        <p:nvSpPr>
          <p:cNvPr id="82" name="Line 73"/>
          <p:cNvSpPr>
            <a:spLocks noChangeShapeType="1"/>
          </p:cNvSpPr>
          <p:nvPr/>
        </p:nvSpPr>
        <p:spPr bwMode="auto">
          <a:xfrm flipH="1">
            <a:off x="4303713" y="5700713"/>
            <a:ext cx="69850" cy="0"/>
          </a:xfrm>
          <a:prstGeom prst="line">
            <a:avLst/>
          </a:prstGeom>
          <a:noFill/>
          <a:ln w="0">
            <a:solidFill>
              <a:schemeClr val="tx1"/>
            </a:solidFill>
            <a:prstDash val="solid"/>
            <a:round/>
            <a:headEnd/>
            <a:tailEnd/>
          </a:ln>
        </p:spPr>
        <p:txBody>
          <a:bodyPr/>
          <a:lstStyle/>
          <a:p>
            <a:pPr eaLnBrk="1" hangingPunct="1">
              <a:defRPr/>
            </a:pPr>
            <a:endParaRPr lang="en-US" sz="2800">
              <a:latin typeface="+mn-lt"/>
            </a:endParaRPr>
          </a:p>
        </p:txBody>
      </p:sp>
      <p:sp>
        <p:nvSpPr>
          <p:cNvPr id="83" name="Rectangle 74"/>
          <p:cNvSpPr>
            <a:spLocks noChangeArrowheads="1"/>
          </p:cNvSpPr>
          <p:nvPr/>
        </p:nvSpPr>
        <p:spPr bwMode="auto">
          <a:xfrm>
            <a:off x="4024313" y="5465763"/>
            <a:ext cx="179387" cy="430212"/>
          </a:xfrm>
          <a:prstGeom prst="rect">
            <a:avLst/>
          </a:prstGeom>
          <a:noFill/>
          <a:ln w="9525">
            <a:noFill/>
            <a:miter lim="800000"/>
            <a:headEnd/>
            <a:tailEnd/>
          </a:ln>
        </p:spPr>
        <p:txBody>
          <a:bodyPr wrap="none" lIns="0" tIns="0" rIns="0" bIns="0">
            <a:spAutoFit/>
          </a:bodyPr>
          <a:lstStyle/>
          <a:p>
            <a:pPr eaLnBrk="1" hangingPunct="1">
              <a:defRPr/>
            </a:pPr>
            <a:r>
              <a:rPr lang="en-US" sz="2800" dirty="0">
                <a:latin typeface="+mn-lt"/>
              </a:rPr>
              <a:t>0</a:t>
            </a:r>
          </a:p>
        </p:txBody>
      </p:sp>
      <p:sp>
        <p:nvSpPr>
          <p:cNvPr id="84" name="Line 75"/>
          <p:cNvSpPr>
            <a:spLocks noChangeShapeType="1"/>
          </p:cNvSpPr>
          <p:nvPr/>
        </p:nvSpPr>
        <p:spPr bwMode="auto">
          <a:xfrm flipH="1">
            <a:off x="4316413" y="5405438"/>
            <a:ext cx="57150" cy="0"/>
          </a:xfrm>
          <a:prstGeom prst="line">
            <a:avLst/>
          </a:prstGeom>
          <a:noFill/>
          <a:ln w="0">
            <a:solidFill>
              <a:schemeClr val="tx1"/>
            </a:solidFill>
            <a:prstDash val="solid"/>
            <a:round/>
            <a:headEnd/>
            <a:tailEnd/>
          </a:ln>
        </p:spPr>
        <p:txBody>
          <a:bodyPr/>
          <a:lstStyle/>
          <a:p>
            <a:pPr eaLnBrk="1" hangingPunct="1">
              <a:defRPr/>
            </a:pPr>
            <a:endParaRPr lang="en-US" sz="2800">
              <a:latin typeface="+mn-lt"/>
            </a:endParaRPr>
          </a:p>
        </p:txBody>
      </p:sp>
      <p:sp>
        <p:nvSpPr>
          <p:cNvPr id="85" name="Line 76"/>
          <p:cNvSpPr>
            <a:spLocks noChangeShapeType="1"/>
          </p:cNvSpPr>
          <p:nvPr/>
        </p:nvSpPr>
        <p:spPr bwMode="auto">
          <a:xfrm flipH="1">
            <a:off x="4316413" y="5110163"/>
            <a:ext cx="57150" cy="1587"/>
          </a:xfrm>
          <a:prstGeom prst="line">
            <a:avLst/>
          </a:prstGeom>
          <a:noFill/>
          <a:ln w="0">
            <a:solidFill>
              <a:schemeClr val="tx1"/>
            </a:solidFill>
            <a:prstDash val="solid"/>
            <a:round/>
            <a:headEnd/>
            <a:tailEnd/>
          </a:ln>
        </p:spPr>
        <p:txBody>
          <a:bodyPr/>
          <a:lstStyle/>
          <a:p>
            <a:pPr eaLnBrk="1" hangingPunct="1">
              <a:defRPr/>
            </a:pPr>
            <a:endParaRPr lang="en-US" sz="2800">
              <a:latin typeface="+mn-lt"/>
            </a:endParaRPr>
          </a:p>
        </p:txBody>
      </p:sp>
      <p:sp>
        <p:nvSpPr>
          <p:cNvPr id="86" name="Line 77"/>
          <p:cNvSpPr>
            <a:spLocks noChangeShapeType="1"/>
          </p:cNvSpPr>
          <p:nvPr/>
        </p:nvSpPr>
        <p:spPr bwMode="auto">
          <a:xfrm flipH="1">
            <a:off x="4316413" y="4814888"/>
            <a:ext cx="57150" cy="0"/>
          </a:xfrm>
          <a:prstGeom prst="line">
            <a:avLst/>
          </a:prstGeom>
          <a:noFill/>
          <a:ln w="0">
            <a:solidFill>
              <a:schemeClr val="tx1"/>
            </a:solidFill>
            <a:prstDash val="solid"/>
            <a:round/>
            <a:headEnd/>
            <a:tailEnd/>
          </a:ln>
        </p:spPr>
        <p:txBody>
          <a:bodyPr/>
          <a:lstStyle/>
          <a:p>
            <a:pPr eaLnBrk="1" hangingPunct="1">
              <a:defRPr/>
            </a:pPr>
            <a:endParaRPr lang="en-US" sz="2800">
              <a:latin typeface="+mn-lt"/>
            </a:endParaRPr>
          </a:p>
        </p:txBody>
      </p:sp>
      <p:sp>
        <p:nvSpPr>
          <p:cNvPr id="87" name="Line 78"/>
          <p:cNvSpPr>
            <a:spLocks noChangeShapeType="1"/>
          </p:cNvSpPr>
          <p:nvPr/>
        </p:nvSpPr>
        <p:spPr bwMode="auto">
          <a:xfrm flipH="1">
            <a:off x="4316413" y="4519613"/>
            <a:ext cx="57150" cy="1587"/>
          </a:xfrm>
          <a:prstGeom prst="line">
            <a:avLst/>
          </a:prstGeom>
          <a:noFill/>
          <a:ln w="0">
            <a:solidFill>
              <a:schemeClr val="tx1"/>
            </a:solidFill>
            <a:prstDash val="solid"/>
            <a:round/>
            <a:headEnd/>
            <a:tailEnd/>
          </a:ln>
        </p:spPr>
        <p:txBody>
          <a:bodyPr/>
          <a:lstStyle/>
          <a:p>
            <a:pPr eaLnBrk="1" hangingPunct="1">
              <a:defRPr/>
            </a:pPr>
            <a:endParaRPr lang="en-US" sz="2800">
              <a:latin typeface="+mn-lt"/>
            </a:endParaRPr>
          </a:p>
        </p:txBody>
      </p:sp>
      <p:sp>
        <p:nvSpPr>
          <p:cNvPr id="88" name="Line 79"/>
          <p:cNvSpPr>
            <a:spLocks noChangeShapeType="1"/>
          </p:cNvSpPr>
          <p:nvPr/>
        </p:nvSpPr>
        <p:spPr bwMode="auto">
          <a:xfrm flipH="1">
            <a:off x="4316413" y="4224338"/>
            <a:ext cx="57150" cy="0"/>
          </a:xfrm>
          <a:prstGeom prst="line">
            <a:avLst/>
          </a:prstGeom>
          <a:noFill/>
          <a:ln w="0">
            <a:solidFill>
              <a:schemeClr val="tx1"/>
            </a:solidFill>
            <a:prstDash val="solid"/>
            <a:round/>
            <a:headEnd/>
            <a:tailEnd/>
          </a:ln>
        </p:spPr>
        <p:txBody>
          <a:bodyPr/>
          <a:lstStyle/>
          <a:p>
            <a:pPr eaLnBrk="1" hangingPunct="1">
              <a:defRPr/>
            </a:pPr>
            <a:endParaRPr lang="en-US" sz="2800">
              <a:latin typeface="+mn-lt"/>
            </a:endParaRPr>
          </a:p>
        </p:txBody>
      </p:sp>
      <p:sp>
        <p:nvSpPr>
          <p:cNvPr id="89" name="Line 80"/>
          <p:cNvSpPr>
            <a:spLocks noChangeShapeType="1"/>
          </p:cNvSpPr>
          <p:nvPr/>
        </p:nvSpPr>
        <p:spPr bwMode="auto">
          <a:xfrm flipH="1">
            <a:off x="4303713" y="4224338"/>
            <a:ext cx="69850" cy="0"/>
          </a:xfrm>
          <a:prstGeom prst="line">
            <a:avLst/>
          </a:prstGeom>
          <a:noFill/>
          <a:ln w="0">
            <a:solidFill>
              <a:schemeClr val="tx1"/>
            </a:solidFill>
            <a:prstDash val="solid"/>
            <a:round/>
            <a:headEnd/>
            <a:tailEnd/>
          </a:ln>
        </p:spPr>
        <p:txBody>
          <a:bodyPr/>
          <a:lstStyle/>
          <a:p>
            <a:pPr eaLnBrk="1" hangingPunct="1">
              <a:defRPr/>
            </a:pPr>
            <a:endParaRPr lang="en-US" sz="2800">
              <a:latin typeface="+mn-lt"/>
            </a:endParaRPr>
          </a:p>
        </p:txBody>
      </p:sp>
      <p:sp>
        <p:nvSpPr>
          <p:cNvPr id="90" name="Line 82"/>
          <p:cNvSpPr>
            <a:spLocks noChangeShapeType="1"/>
          </p:cNvSpPr>
          <p:nvPr/>
        </p:nvSpPr>
        <p:spPr bwMode="auto">
          <a:xfrm flipH="1">
            <a:off x="4316413" y="3929063"/>
            <a:ext cx="57150" cy="1587"/>
          </a:xfrm>
          <a:prstGeom prst="line">
            <a:avLst/>
          </a:prstGeom>
          <a:noFill/>
          <a:ln w="0">
            <a:solidFill>
              <a:schemeClr val="tx1"/>
            </a:solidFill>
            <a:prstDash val="solid"/>
            <a:round/>
            <a:headEnd/>
            <a:tailEnd/>
          </a:ln>
        </p:spPr>
        <p:txBody>
          <a:bodyPr/>
          <a:lstStyle/>
          <a:p>
            <a:pPr eaLnBrk="1" hangingPunct="1">
              <a:defRPr/>
            </a:pPr>
            <a:endParaRPr lang="en-US" sz="2800">
              <a:latin typeface="+mn-lt"/>
            </a:endParaRPr>
          </a:p>
        </p:txBody>
      </p:sp>
      <p:sp>
        <p:nvSpPr>
          <p:cNvPr id="91" name="Line 83"/>
          <p:cNvSpPr>
            <a:spLocks noChangeShapeType="1"/>
          </p:cNvSpPr>
          <p:nvPr/>
        </p:nvSpPr>
        <p:spPr bwMode="auto">
          <a:xfrm flipH="1">
            <a:off x="4316413" y="3633788"/>
            <a:ext cx="57150" cy="0"/>
          </a:xfrm>
          <a:prstGeom prst="line">
            <a:avLst/>
          </a:prstGeom>
          <a:noFill/>
          <a:ln w="0">
            <a:solidFill>
              <a:schemeClr val="tx1"/>
            </a:solidFill>
            <a:prstDash val="solid"/>
            <a:round/>
            <a:headEnd/>
            <a:tailEnd/>
          </a:ln>
        </p:spPr>
        <p:txBody>
          <a:bodyPr/>
          <a:lstStyle/>
          <a:p>
            <a:pPr eaLnBrk="1" hangingPunct="1">
              <a:defRPr/>
            </a:pPr>
            <a:endParaRPr lang="en-US" sz="2800">
              <a:latin typeface="+mn-lt"/>
            </a:endParaRPr>
          </a:p>
        </p:txBody>
      </p:sp>
      <p:sp>
        <p:nvSpPr>
          <p:cNvPr id="92" name="Line 84"/>
          <p:cNvSpPr>
            <a:spLocks noChangeShapeType="1"/>
          </p:cNvSpPr>
          <p:nvPr/>
        </p:nvSpPr>
        <p:spPr bwMode="auto">
          <a:xfrm flipH="1">
            <a:off x="4316413" y="3338513"/>
            <a:ext cx="57150" cy="0"/>
          </a:xfrm>
          <a:prstGeom prst="line">
            <a:avLst/>
          </a:prstGeom>
          <a:noFill/>
          <a:ln w="0">
            <a:solidFill>
              <a:schemeClr val="tx1"/>
            </a:solidFill>
            <a:prstDash val="solid"/>
            <a:round/>
            <a:headEnd/>
            <a:tailEnd/>
          </a:ln>
        </p:spPr>
        <p:txBody>
          <a:bodyPr/>
          <a:lstStyle/>
          <a:p>
            <a:pPr eaLnBrk="1" hangingPunct="1">
              <a:defRPr/>
            </a:pPr>
            <a:endParaRPr lang="en-US" sz="2800">
              <a:latin typeface="+mn-lt"/>
            </a:endParaRPr>
          </a:p>
        </p:txBody>
      </p:sp>
      <p:sp>
        <p:nvSpPr>
          <p:cNvPr id="93" name="Line 85"/>
          <p:cNvSpPr>
            <a:spLocks noChangeShapeType="1"/>
          </p:cNvSpPr>
          <p:nvPr/>
        </p:nvSpPr>
        <p:spPr bwMode="auto">
          <a:xfrm flipH="1">
            <a:off x="4316413" y="3043238"/>
            <a:ext cx="57150" cy="1587"/>
          </a:xfrm>
          <a:prstGeom prst="line">
            <a:avLst/>
          </a:prstGeom>
          <a:noFill/>
          <a:ln w="0">
            <a:solidFill>
              <a:schemeClr val="tx1"/>
            </a:solidFill>
            <a:prstDash val="solid"/>
            <a:round/>
            <a:headEnd/>
            <a:tailEnd/>
          </a:ln>
        </p:spPr>
        <p:txBody>
          <a:bodyPr/>
          <a:lstStyle/>
          <a:p>
            <a:pPr eaLnBrk="1" hangingPunct="1">
              <a:defRPr/>
            </a:pPr>
            <a:endParaRPr lang="en-US" sz="2800">
              <a:latin typeface="+mn-lt"/>
            </a:endParaRPr>
          </a:p>
        </p:txBody>
      </p:sp>
      <p:sp>
        <p:nvSpPr>
          <p:cNvPr id="94" name="Line 86"/>
          <p:cNvSpPr>
            <a:spLocks noChangeShapeType="1"/>
          </p:cNvSpPr>
          <p:nvPr/>
        </p:nvSpPr>
        <p:spPr bwMode="auto">
          <a:xfrm flipH="1">
            <a:off x="4316413" y="2747963"/>
            <a:ext cx="57150" cy="1587"/>
          </a:xfrm>
          <a:prstGeom prst="line">
            <a:avLst/>
          </a:prstGeom>
          <a:noFill/>
          <a:ln w="0">
            <a:solidFill>
              <a:schemeClr val="tx1"/>
            </a:solidFill>
            <a:prstDash val="solid"/>
            <a:round/>
            <a:headEnd/>
            <a:tailEnd/>
          </a:ln>
        </p:spPr>
        <p:txBody>
          <a:bodyPr/>
          <a:lstStyle/>
          <a:p>
            <a:pPr eaLnBrk="1" hangingPunct="1">
              <a:defRPr/>
            </a:pPr>
            <a:endParaRPr lang="en-US" sz="2800">
              <a:latin typeface="+mn-lt"/>
            </a:endParaRPr>
          </a:p>
        </p:txBody>
      </p:sp>
      <p:sp>
        <p:nvSpPr>
          <p:cNvPr id="95" name="Line 87"/>
          <p:cNvSpPr>
            <a:spLocks noChangeShapeType="1"/>
          </p:cNvSpPr>
          <p:nvPr/>
        </p:nvSpPr>
        <p:spPr bwMode="auto">
          <a:xfrm flipH="1">
            <a:off x="4303713" y="2747963"/>
            <a:ext cx="69850" cy="1587"/>
          </a:xfrm>
          <a:prstGeom prst="line">
            <a:avLst/>
          </a:prstGeom>
          <a:noFill/>
          <a:ln w="0">
            <a:solidFill>
              <a:schemeClr val="tx1"/>
            </a:solidFill>
            <a:prstDash val="solid"/>
            <a:round/>
            <a:headEnd/>
            <a:tailEnd/>
          </a:ln>
        </p:spPr>
        <p:txBody>
          <a:bodyPr/>
          <a:lstStyle/>
          <a:p>
            <a:pPr eaLnBrk="1" hangingPunct="1">
              <a:defRPr/>
            </a:pPr>
            <a:endParaRPr lang="en-US" sz="2800">
              <a:latin typeface="+mn-lt"/>
            </a:endParaRPr>
          </a:p>
        </p:txBody>
      </p:sp>
      <p:sp>
        <p:nvSpPr>
          <p:cNvPr id="96" name="Rectangle 88"/>
          <p:cNvSpPr>
            <a:spLocks noChangeArrowheads="1"/>
          </p:cNvSpPr>
          <p:nvPr/>
        </p:nvSpPr>
        <p:spPr bwMode="auto">
          <a:xfrm>
            <a:off x="4038600" y="2514600"/>
            <a:ext cx="179388" cy="430213"/>
          </a:xfrm>
          <a:prstGeom prst="rect">
            <a:avLst/>
          </a:prstGeom>
          <a:noFill/>
          <a:ln w="9525">
            <a:noFill/>
            <a:miter lim="800000"/>
            <a:headEnd/>
            <a:tailEnd/>
          </a:ln>
        </p:spPr>
        <p:txBody>
          <a:bodyPr wrap="none" lIns="0" tIns="0" rIns="0" bIns="0">
            <a:spAutoFit/>
          </a:bodyPr>
          <a:lstStyle/>
          <a:p>
            <a:pPr eaLnBrk="1" hangingPunct="1">
              <a:defRPr/>
            </a:pPr>
            <a:r>
              <a:rPr lang="en-US" sz="2800">
                <a:latin typeface="+mn-lt"/>
              </a:rPr>
              <a:t>1</a:t>
            </a:r>
          </a:p>
        </p:txBody>
      </p:sp>
      <p:sp>
        <p:nvSpPr>
          <p:cNvPr id="105" name="Rectangle 10"/>
          <p:cNvSpPr>
            <a:spLocks noChangeArrowheads="1"/>
          </p:cNvSpPr>
          <p:nvPr/>
        </p:nvSpPr>
        <p:spPr bwMode="auto">
          <a:xfrm>
            <a:off x="1027113" y="5751513"/>
            <a:ext cx="180975" cy="431800"/>
          </a:xfrm>
          <a:prstGeom prst="rect">
            <a:avLst/>
          </a:prstGeom>
          <a:noFill/>
          <a:ln w="9525">
            <a:noFill/>
            <a:miter lim="800000"/>
            <a:headEnd/>
            <a:tailEnd/>
          </a:ln>
        </p:spPr>
        <p:txBody>
          <a:bodyPr wrap="none" lIns="0" tIns="0" rIns="0" bIns="0">
            <a:spAutoFit/>
          </a:bodyPr>
          <a:lstStyle/>
          <a:p>
            <a:pPr eaLnBrk="1" hangingPunct="1">
              <a:defRPr/>
            </a:pPr>
            <a:r>
              <a:rPr lang="en-US" sz="2800" dirty="0">
                <a:latin typeface="+mn-lt"/>
              </a:rPr>
              <a:t>0</a:t>
            </a:r>
          </a:p>
        </p:txBody>
      </p:sp>
      <p:sp>
        <p:nvSpPr>
          <p:cNvPr id="117" name="Rectangle 22"/>
          <p:cNvSpPr>
            <a:spLocks noChangeArrowheads="1"/>
          </p:cNvSpPr>
          <p:nvPr/>
        </p:nvSpPr>
        <p:spPr bwMode="auto">
          <a:xfrm>
            <a:off x="2768600" y="5751513"/>
            <a:ext cx="731838" cy="431800"/>
          </a:xfrm>
          <a:prstGeom prst="rect">
            <a:avLst/>
          </a:prstGeom>
          <a:noFill/>
          <a:ln w="9525">
            <a:noFill/>
            <a:miter lim="800000"/>
            <a:headEnd/>
            <a:tailEnd/>
          </a:ln>
        </p:spPr>
        <p:txBody>
          <a:bodyPr wrap="none" lIns="0" tIns="0" rIns="0" bIns="0">
            <a:spAutoFit/>
          </a:bodyPr>
          <a:lstStyle/>
          <a:p>
            <a:pPr eaLnBrk="1" hangingPunct="1">
              <a:defRPr/>
            </a:pPr>
            <a:r>
              <a:rPr lang="en-US" sz="2800" dirty="0">
                <a:latin typeface="+mn-lt"/>
              </a:rPr>
              <a:t>10</a:t>
            </a:r>
            <a:r>
              <a:rPr lang="en-US" sz="2800" baseline="30000" dirty="0">
                <a:latin typeface="+mn-lt"/>
                <a:sym typeface="Symbol"/>
              </a:rPr>
              <a:t>10</a:t>
            </a:r>
            <a:endParaRPr lang="en-US" sz="2800" baseline="30000" dirty="0">
              <a:latin typeface="+mn-lt"/>
            </a:endParaRPr>
          </a:p>
        </p:txBody>
      </p:sp>
      <p:sp>
        <p:nvSpPr>
          <p:cNvPr id="166" name="Line 71"/>
          <p:cNvSpPr>
            <a:spLocks noChangeShapeType="1"/>
          </p:cNvSpPr>
          <p:nvPr/>
        </p:nvSpPr>
        <p:spPr bwMode="auto">
          <a:xfrm flipV="1">
            <a:off x="1106488" y="2747963"/>
            <a:ext cx="3175" cy="2952750"/>
          </a:xfrm>
          <a:prstGeom prst="line">
            <a:avLst/>
          </a:prstGeom>
          <a:noFill/>
          <a:ln w="0">
            <a:solidFill>
              <a:schemeClr val="tx1"/>
            </a:solidFill>
            <a:prstDash val="solid"/>
            <a:round/>
            <a:headEnd/>
            <a:tailEnd/>
          </a:ln>
        </p:spPr>
        <p:txBody>
          <a:bodyPr/>
          <a:lstStyle/>
          <a:p>
            <a:pPr eaLnBrk="1" hangingPunct="1">
              <a:defRPr/>
            </a:pPr>
            <a:endParaRPr lang="en-US" sz="2800">
              <a:latin typeface="+mn-lt"/>
            </a:endParaRPr>
          </a:p>
        </p:txBody>
      </p:sp>
      <p:sp>
        <p:nvSpPr>
          <p:cNvPr id="167" name="Line 72"/>
          <p:cNvSpPr>
            <a:spLocks noChangeShapeType="1"/>
          </p:cNvSpPr>
          <p:nvPr/>
        </p:nvSpPr>
        <p:spPr bwMode="auto">
          <a:xfrm flipH="1">
            <a:off x="1050925" y="5700713"/>
            <a:ext cx="55563" cy="0"/>
          </a:xfrm>
          <a:prstGeom prst="line">
            <a:avLst/>
          </a:prstGeom>
          <a:noFill/>
          <a:ln w="0">
            <a:solidFill>
              <a:schemeClr val="tx1"/>
            </a:solidFill>
            <a:prstDash val="solid"/>
            <a:round/>
            <a:headEnd/>
            <a:tailEnd/>
          </a:ln>
        </p:spPr>
        <p:txBody>
          <a:bodyPr/>
          <a:lstStyle/>
          <a:p>
            <a:pPr eaLnBrk="1" hangingPunct="1">
              <a:defRPr/>
            </a:pPr>
            <a:endParaRPr lang="en-US" sz="2800">
              <a:latin typeface="+mn-lt"/>
            </a:endParaRPr>
          </a:p>
        </p:txBody>
      </p:sp>
      <p:sp>
        <p:nvSpPr>
          <p:cNvPr id="168" name="Line 73"/>
          <p:cNvSpPr>
            <a:spLocks noChangeShapeType="1"/>
          </p:cNvSpPr>
          <p:nvPr/>
        </p:nvSpPr>
        <p:spPr bwMode="auto">
          <a:xfrm flipH="1">
            <a:off x="1036638" y="5700713"/>
            <a:ext cx="69850" cy="0"/>
          </a:xfrm>
          <a:prstGeom prst="line">
            <a:avLst/>
          </a:prstGeom>
          <a:noFill/>
          <a:ln w="0">
            <a:solidFill>
              <a:schemeClr val="tx1"/>
            </a:solidFill>
            <a:prstDash val="solid"/>
            <a:round/>
            <a:headEnd/>
            <a:tailEnd/>
          </a:ln>
        </p:spPr>
        <p:txBody>
          <a:bodyPr/>
          <a:lstStyle/>
          <a:p>
            <a:pPr eaLnBrk="1" hangingPunct="1">
              <a:defRPr/>
            </a:pPr>
            <a:endParaRPr lang="en-US" sz="2800">
              <a:latin typeface="+mn-lt"/>
            </a:endParaRPr>
          </a:p>
        </p:txBody>
      </p:sp>
      <p:sp>
        <p:nvSpPr>
          <p:cNvPr id="169" name="Rectangle 74"/>
          <p:cNvSpPr>
            <a:spLocks noChangeArrowheads="1"/>
          </p:cNvSpPr>
          <p:nvPr/>
        </p:nvSpPr>
        <p:spPr bwMode="auto">
          <a:xfrm>
            <a:off x="771525" y="5465763"/>
            <a:ext cx="179388" cy="430212"/>
          </a:xfrm>
          <a:prstGeom prst="rect">
            <a:avLst/>
          </a:prstGeom>
          <a:noFill/>
          <a:ln w="9525">
            <a:noFill/>
            <a:miter lim="800000"/>
            <a:headEnd/>
            <a:tailEnd/>
          </a:ln>
        </p:spPr>
        <p:txBody>
          <a:bodyPr wrap="none" lIns="0" tIns="0" rIns="0" bIns="0">
            <a:spAutoFit/>
          </a:bodyPr>
          <a:lstStyle/>
          <a:p>
            <a:pPr eaLnBrk="1" hangingPunct="1">
              <a:defRPr/>
            </a:pPr>
            <a:r>
              <a:rPr lang="en-US" sz="2800" dirty="0">
                <a:latin typeface="+mn-lt"/>
              </a:rPr>
              <a:t>0</a:t>
            </a:r>
          </a:p>
        </p:txBody>
      </p:sp>
      <p:sp>
        <p:nvSpPr>
          <p:cNvPr id="170" name="Line 75"/>
          <p:cNvSpPr>
            <a:spLocks noChangeShapeType="1"/>
          </p:cNvSpPr>
          <p:nvPr/>
        </p:nvSpPr>
        <p:spPr bwMode="auto">
          <a:xfrm flipH="1">
            <a:off x="1050925" y="5405438"/>
            <a:ext cx="55563" cy="0"/>
          </a:xfrm>
          <a:prstGeom prst="line">
            <a:avLst/>
          </a:prstGeom>
          <a:noFill/>
          <a:ln w="0">
            <a:solidFill>
              <a:schemeClr val="tx1"/>
            </a:solidFill>
            <a:prstDash val="solid"/>
            <a:round/>
            <a:headEnd/>
            <a:tailEnd/>
          </a:ln>
        </p:spPr>
        <p:txBody>
          <a:bodyPr/>
          <a:lstStyle/>
          <a:p>
            <a:pPr eaLnBrk="1" hangingPunct="1">
              <a:defRPr/>
            </a:pPr>
            <a:endParaRPr lang="en-US" sz="2800">
              <a:latin typeface="+mn-lt"/>
            </a:endParaRPr>
          </a:p>
        </p:txBody>
      </p:sp>
      <p:sp>
        <p:nvSpPr>
          <p:cNvPr id="171" name="Line 76"/>
          <p:cNvSpPr>
            <a:spLocks noChangeShapeType="1"/>
          </p:cNvSpPr>
          <p:nvPr/>
        </p:nvSpPr>
        <p:spPr bwMode="auto">
          <a:xfrm flipH="1">
            <a:off x="1050925" y="5110163"/>
            <a:ext cx="55563" cy="1587"/>
          </a:xfrm>
          <a:prstGeom prst="line">
            <a:avLst/>
          </a:prstGeom>
          <a:noFill/>
          <a:ln w="0">
            <a:solidFill>
              <a:schemeClr val="tx1"/>
            </a:solidFill>
            <a:prstDash val="solid"/>
            <a:round/>
            <a:headEnd/>
            <a:tailEnd/>
          </a:ln>
        </p:spPr>
        <p:txBody>
          <a:bodyPr/>
          <a:lstStyle/>
          <a:p>
            <a:pPr eaLnBrk="1" hangingPunct="1">
              <a:defRPr/>
            </a:pPr>
            <a:endParaRPr lang="en-US" sz="2800">
              <a:latin typeface="+mn-lt"/>
            </a:endParaRPr>
          </a:p>
        </p:txBody>
      </p:sp>
      <p:sp>
        <p:nvSpPr>
          <p:cNvPr id="172" name="Line 77"/>
          <p:cNvSpPr>
            <a:spLocks noChangeShapeType="1"/>
          </p:cNvSpPr>
          <p:nvPr/>
        </p:nvSpPr>
        <p:spPr bwMode="auto">
          <a:xfrm flipH="1">
            <a:off x="1050925" y="4814888"/>
            <a:ext cx="55563" cy="0"/>
          </a:xfrm>
          <a:prstGeom prst="line">
            <a:avLst/>
          </a:prstGeom>
          <a:noFill/>
          <a:ln w="0">
            <a:solidFill>
              <a:schemeClr val="tx1"/>
            </a:solidFill>
            <a:prstDash val="solid"/>
            <a:round/>
            <a:headEnd/>
            <a:tailEnd/>
          </a:ln>
        </p:spPr>
        <p:txBody>
          <a:bodyPr/>
          <a:lstStyle/>
          <a:p>
            <a:pPr eaLnBrk="1" hangingPunct="1">
              <a:defRPr/>
            </a:pPr>
            <a:endParaRPr lang="en-US" sz="2800">
              <a:latin typeface="+mn-lt"/>
            </a:endParaRPr>
          </a:p>
        </p:txBody>
      </p:sp>
      <p:sp>
        <p:nvSpPr>
          <p:cNvPr id="173" name="Line 78"/>
          <p:cNvSpPr>
            <a:spLocks noChangeShapeType="1"/>
          </p:cNvSpPr>
          <p:nvPr/>
        </p:nvSpPr>
        <p:spPr bwMode="auto">
          <a:xfrm flipH="1">
            <a:off x="1050925" y="4519613"/>
            <a:ext cx="55563" cy="1587"/>
          </a:xfrm>
          <a:prstGeom prst="line">
            <a:avLst/>
          </a:prstGeom>
          <a:noFill/>
          <a:ln w="0">
            <a:solidFill>
              <a:schemeClr val="tx1"/>
            </a:solidFill>
            <a:prstDash val="solid"/>
            <a:round/>
            <a:headEnd/>
            <a:tailEnd/>
          </a:ln>
        </p:spPr>
        <p:txBody>
          <a:bodyPr/>
          <a:lstStyle/>
          <a:p>
            <a:pPr eaLnBrk="1" hangingPunct="1">
              <a:defRPr/>
            </a:pPr>
            <a:endParaRPr lang="en-US" sz="2800">
              <a:latin typeface="+mn-lt"/>
            </a:endParaRPr>
          </a:p>
        </p:txBody>
      </p:sp>
      <p:sp>
        <p:nvSpPr>
          <p:cNvPr id="174" name="Line 79"/>
          <p:cNvSpPr>
            <a:spLocks noChangeShapeType="1"/>
          </p:cNvSpPr>
          <p:nvPr/>
        </p:nvSpPr>
        <p:spPr bwMode="auto">
          <a:xfrm flipH="1">
            <a:off x="1050925" y="4224338"/>
            <a:ext cx="55563" cy="0"/>
          </a:xfrm>
          <a:prstGeom prst="line">
            <a:avLst/>
          </a:prstGeom>
          <a:noFill/>
          <a:ln w="0">
            <a:solidFill>
              <a:schemeClr val="tx1"/>
            </a:solidFill>
            <a:prstDash val="solid"/>
            <a:round/>
            <a:headEnd/>
            <a:tailEnd/>
          </a:ln>
        </p:spPr>
        <p:txBody>
          <a:bodyPr/>
          <a:lstStyle/>
          <a:p>
            <a:pPr eaLnBrk="1" hangingPunct="1">
              <a:defRPr/>
            </a:pPr>
            <a:endParaRPr lang="en-US" sz="2800">
              <a:latin typeface="+mn-lt"/>
            </a:endParaRPr>
          </a:p>
        </p:txBody>
      </p:sp>
      <p:sp>
        <p:nvSpPr>
          <p:cNvPr id="175" name="Line 80"/>
          <p:cNvSpPr>
            <a:spLocks noChangeShapeType="1"/>
          </p:cNvSpPr>
          <p:nvPr/>
        </p:nvSpPr>
        <p:spPr bwMode="auto">
          <a:xfrm flipH="1">
            <a:off x="1036638" y="4224338"/>
            <a:ext cx="69850" cy="0"/>
          </a:xfrm>
          <a:prstGeom prst="line">
            <a:avLst/>
          </a:prstGeom>
          <a:noFill/>
          <a:ln w="0">
            <a:solidFill>
              <a:schemeClr val="tx1"/>
            </a:solidFill>
            <a:prstDash val="solid"/>
            <a:round/>
            <a:headEnd/>
            <a:tailEnd/>
          </a:ln>
        </p:spPr>
        <p:txBody>
          <a:bodyPr/>
          <a:lstStyle/>
          <a:p>
            <a:pPr eaLnBrk="1" hangingPunct="1">
              <a:defRPr/>
            </a:pPr>
            <a:endParaRPr lang="en-US" sz="2800">
              <a:latin typeface="+mn-lt"/>
            </a:endParaRPr>
          </a:p>
        </p:txBody>
      </p:sp>
      <p:sp>
        <p:nvSpPr>
          <p:cNvPr id="176" name="Line 82"/>
          <p:cNvSpPr>
            <a:spLocks noChangeShapeType="1"/>
          </p:cNvSpPr>
          <p:nvPr/>
        </p:nvSpPr>
        <p:spPr bwMode="auto">
          <a:xfrm flipH="1">
            <a:off x="1050925" y="3929063"/>
            <a:ext cx="55563" cy="1587"/>
          </a:xfrm>
          <a:prstGeom prst="line">
            <a:avLst/>
          </a:prstGeom>
          <a:noFill/>
          <a:ln w="0">
            <a:solidFill>
              <a:schemeClr val="tx1"/>
            </a:solidFill>
            <a:prstDash val="solid"/>
            <a:round/>
            <a:headEnd/>
            <a:tailEnd/>
          </a:ln>
        </p:spPr>
        <p:txBody>
          <a:bodyPr/>
          <a:lstStyle/>
          <a:p>
            <a:pPr eaLnBrk="1" hangingPunct="1">
              <a:defRPr/>
            </a:pPr>
            <a:endParaRPr lang="en-US" sz="2800">
              <a:latin typeface="+mn-lt"/>
            </a:endParaRPr>
          </a:p>
        </p:txBody>
      </p:sp>
      <p:sp>
        <p:nvSpPr>
          <p:cNvPr id="177" name="Line 83"/>
          <p:cNvSpPr>
            <a:spLocks noChangeShapeType="1"/>
          </p:cNvSpPr>
          <p:nvPr/>
        </p:nvSpPr>
        <p:spPr bwMode="auto">
          <a:xfrm flipH="1">
            <a:off x="1050925" y="3633788"/>
            <a:ext cx="55563" cy="0"/>
          </a:xfrm>
          <a:prstGeom prst="line">
            <a:avLst/>
          </a:prstGeom>
          <a:noFill/>
          <a:ln w="0">
            <a:solidFill>
              <a:schemeClr val="tx1"/>
            </a:solidFill>
            <a:prstDash val="solid"/>
            <a:round/>
            <a:headEnd/>
            <a:tailEnd/>
          </a:ln>
        </p:spPr>
        <p:txBody>
          <a:bodyPr/>
          <a:lstStyle/>
          <a:p>
            <a:pPr eaLnBrk="1" hangingPunct="1">
              <a:defRPr/>
            </a:pPr>
            <a:endParaRPr lang="en-US" sz="2800">
              <a:latin typeface="+mn-lt"/>
            </a:endParaRPr>
          </a:p>
        </p:txBody>
      </p:sp>
      <p:sp>
        <p:nvSpPr>
          <p:cNvPr id="178" name="Line 84"/>
          <p:cNvSpPr>
            <a:spLocks noChangeShapeType="1"/>
          </p:cNvSpPr>
          <p:nvPr/>
        </p:nvSpPr>
        <p:spPr bwMode="auto">
          <a:xfrm flipH="1">
            <a:off x="1050925" y="3338513"/>
            <a:ext cx="55563" cy="0"/>
          </a:xfrm>
          <a:prstGeom prst="line">
            <a:avLst/>
          </a:prstGeom>
          <a:noFill/>
          <a:ln w="0">
            <a:solidFill>
              <a:schemeClr val="tx1"/>
            </a:solidFill>
            <a:prstDash val="solid"/>
            <a:round/>
            <a:headEnd/>
            <a:tailEnd/>
          </a:ln>
        </p:spPr>
        <p:txBody>
          <a:bodyPr/>
          <a:lstStyle/>
          <a:p>
            <a:pPr eaLnBrk="1" hangingPunct="1">
              <a:defRPr/>
            </a:pPr>
            <a:endParaRPr lang="en-US" sz="2800">
              <a:latin typeface="+mn-lt"/>
            </a:endParaRPr>
          </a:p>
        </p:txBody>
      </p:sp>
      <p:sp>
        <p:nvSpPr>
          <p:cNvPr id="179" name="Line 85"/>
          <p:cNvSpPr>
            <a:spLocks noChangeShapeType="1"/>
          </p:cNvSpPr>
          <p:nvPr/>
        </p:nvSpPr>
        <p:spPr bwMode="auto">
          <a:xfrm flipH="1">
            <a:off x="1050925" y="3043238"/>
            <a:ext cx="55563" cy="1587"/>
          </a:xfrm>
          <a:prstGeom prst="line">
            <a:avLst/>
          </a:prstGeom>
          <a:noFill/>
          <a:ln w="0">
            <a:solidFill>
              <a:schemeClr val="tx1"/>
            </a:solidFill>
            <a:prstDash val="solid"/>
            <a:round/>
            <a:headEnd/>
            <a:tailEnd/>
          </a:ln>
        </p:spPr>
        <p:txBody>
          <a:bodyPr/>
          <a:lstStyle/>
          <a:p>
            <a:pPr eaLnBrk="1" hangingPunct="1">
              <a:defRPr/>
            </a:pPr>
            <a:endParaRPr lang="en-US" sz="2800">
              <a:latin typeface="+mn-lt"/>
            </a:endParaRPr>
          </a:p>
        </p:txBody>
      </p:sp>
      <p:sp>
        <p:nvSpPr>
          <p:cNvPr id="180" name="Line 86"/>
          <p:cNvSpPr>
            <a:spLocks noChangeShapeType="1"/>
          </p:cNvSpPr>
          <p:nvPr/>
        </p:nvSpPr>
        <p:spPr bwMode="auto">
          <a:xfrm flipH="1">
            <a:off x="1050925" y="2747963"/>
            <a:ext cx="55563" cy="1587"/>
          </a:xfrm>
          <a:prstGeom prst="line">
            <a:avLst/>
          </a:prstGeom>
          <a:noFill/>
          <a:ln w="0">
            <a:solidFill>
              <a:schemeClr val="tx1"/>
            </a:solidFill>
            <a:prstDash val="solid"/>
            <a:round/>
            <a:headEnd/>
            <a:tailEnd/>
          </a:ln>
        </p:spPr>
        <p:txBody>
          <a:bodyPr/>
          <a:lstStyle/>
          <a:p>
            <a:pPr eaLnBrk="1" hangingPunct="1">
              <a:defRPr/>
            </a:pPr>
            <a:endParaRPr lang="en-US" sz="2800">
              <a:latin typeface="+mn-lt"/>
            </a:endParaRPr>
          </a:p>
        </p:txBody>
      </p:sp>
      <p:sp>
        <p:nvSpPr>
          <p:cNvPr id="181" name="Line 87"/>
          <p:cNvSpPr>
            <a:spLocks noChangeShapeType="1"/>
          </p:cNvSpPr>
          <p:nvPr/>
        </p:nvSpPr>
        <p:spPr bwMode="auto">
          <a:xfrm flipH="1">
            <a:off x="1036638" y="2747963"/>
            <a:ext cx="69850" cy="1587"/>
          </a:xfrm>
          <a:prstGeom prst="line">
            <a:avLst/>
          </a:prstGeom>
          <a:noFill/>
          <a:ln w="0">
            <a:solidFill>
              <a:schemeClr val="tx1"/>
            </a:solidFill>
            <a:prstDash val="solid"/>
            <a:round/>
            <a:headEnd/>
            <a:tailEnd/>
          </a:ln>
        </p:spPr>
        <p:txBody>
          <a:bodyPr/>
          <a:lstStyle/>
          <a:p>
            <a:pPr eaLnBrk="1" hangingPunct="1">
              <a:defRPr/>
            </a:pPr>
            <a:endParaRPr lang="en-US" sz="2800">
              <a:latin typeface="+mn-lt"/>
            </a:endParaRPr>
          </a:p>
        </p:txBody>
      </p:sp>
      <p:sp>
        <p:nvSpPr>
          <p:cNvPr id="182" name="Rectangle 88"/>
          <p:cNvSpPr>
            <a:spLocks noChangeArrowheads="1"/>
          </p:cNvSpPr>
          <p:nvPr/>
        </p:nvSpPr>
        <p:spPr bwMode="auto">
          <a:xfrm>
            <a:off x="771525" y="2514600"/>
            <a:ext cx="179388" cy="430213"/>
          </a:xfrm>
          <a:prstGeom prst="rect">
            <a:avLst/>
          </a:prstGeom>
          <a:noFill/>
          <a:ln w="9525">
            <a:noFill/>
            <a:miter lim="800000"/>
            <a:headEnd/>
            <a:tailEnd/>
          </a:ln>
        </p:spPr>
        <p:txBody>
          <a:bodyPr wrap="none" lIns="0" tIns="0" rIns="0" bIns="0">
            <a:spAutoFit/>
          </a:bodyPr>
          <a:lstStyle/>
          <a:p>
            <a:pPr eaLnBrk="1" hangingPunct="1">
              <a:defRPr/>
            </a:pPr>
            <a:r>
              <a:rPr lang="en-US" sz="2800">
                <a:latin typeface="+mn-lt"/>
              </a:rPr>
              <a:t>1</a:t>
            </a:r>
          </a:p>
        </p:txBody>
      </p:sp>
      <p:sp>
        <p:nvSpPr>
          <p:cNvPr id="79982" name="Rectangle 4"/>
          <p:cNvSpPr>
            <a:spLocks noChangeArrowheads="1"/>
          </p:cNvSpPr>
          <p:nvPr/>
        </p:nvSpPr>
        <p:spPr bwMode="auto">
          <a:xfrm rot="-5399475">
            <a:off x="-1183481" y="4072731"/>
            <a:ext cx="3213100" cy="388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r>
              <a:rPr lang="en-US" altLang="en-US" sz="2800"/>
              <a:t>Exceedence probability</a:t>
            </a:r>
          </a:p>
        </p:txBody>
      </p:sp>
      <p:grpSp>
        <p:nvGrpSpPr>
          <p:cNvPr id="79983" name="Group 185"/>
          <p:cNvGrpSpPr>
            <a:grpSpLocks/>
          </p:cNvGrpSpPr>
          <p:nvPr/>
        </p:nvGrpSpPr>
        <p:grpSpPr bwMode="auto">
          <a:xfrm>
            <a:off x="1106488" y="5700713"/>
            <a:ext cx="2055812" cy="50800"/>
            <a:chOff x="4395787" y="4313238"/>
            <a:chExt cx="1237900" cy="63500"/>
          </a:xfrm>
        </p:grpSpPr>
        <p:sp>
          <p:nvSpPr>
            <p:cNvPr id="103" name="Line 8"/>
            <p:cNvSpPr>
              <a:spLocks noChangeShapeType="1"/>
            </p:cNvSpPr>
            <p:nvPr/>
          </p:nvSpPr>
          <p:spPr bwMode="auto">
            <a:xfrm>
              <a:off x="4395787" y="4313238"/>
              <a:ext cx="2867" cy="37703"/>
            </a:xfrm>
            <a:prstGeom prst="line">
              <a:avLst/>
            </a:prstGeom>
            <a:noFill/>
            <a:ln w="0">
              <a:solidFill>
                <a:schemeClr val="tx1"/>
              </a:solidFill>
              <a:prstDash val="solid"/>
              <a:round/>
              <a:headEnd/>
              <a:tailEnd/>
            </a:ln>
          </p:spPr>
          <p:txBody>
            <a:bodyPr/>
            <a:lstStyle/>
            <a:p>
              <a:pPr eaLnBrk="1" hangingPunct="1">
                <a:defRPr/>
              </a:pPr>
              <a:endParaRPr lang="en-US" sz="2800">
                <a:latin typeface="+mn-lt"/>
              </a:endParaRPr>
            </a:p>
          </p:txBody>
        </p:sp>
        <p:sp>
          <p:nvSpPr>
            <p:cNvPr id="104" name="Line 9"/>
            <p:cNvSpPr>
              <a:spLocks noChangeShapeType="1"/>
            </p:cNvSpPr>
            <p:nvPr/>
          </p:nvSpPr>
          <p:spPr bwMode="auto">
            <a:xfrm>
              <a:off x="4395787" y="4313238"/>
              <a:ext cx="2867" cy="63500"/>
            </a:xfrm>
            <a:prstGeom prst="line">
              <a:avLst/>
            </a:prstGeom>
            <a:noFill/>
            <a:ln w="0">
              <a:solidFill>
                <a:schemeClr val="tx1"/>
              </a:solidFill>
              <a:prstDash val="solid"/>
              <a:round/>
              <a:headEnd/>
              <a:tailEnd/>
            </a:ln>
          </p:spPr>
          <p:txBody>
            <a:bodyPr/>
            <a:lstStyle/>
            <a:p>
              <a:pPr eaLnBrk="1" hangingPunct="1">
                <a:defRPr/>
              </a:pPr>
              <a:endParaRPr lang="en-US" sz="2800">
                <a:latin typeface="+mn-lt"/>
              </a:endParaRPr>
            </a:p>
          </p:txBody>
        </p:sp>
        <p:sp>
          <p:nvSpPr>
            <p:cNvPr id="106" name="Line 11"/>
            <p:cNvSpPr>
              <a:spLocks noChangeShapeType="1"/>
            </p:cNvSpPr>
            <p:nvPr/>
          </p:nvSpPr>
          <p:spPr bwMode="auto">
            <a:xfrm>
              <a:off x="4510496" y="4313238"/>
              <a:ext cx="2867" cy="37703"/>
            </a:xfrm>
            <a:prstGeom prst="line">
              <a:avLst/>
            </a:prstGeom>
            <a:noFill/>
            <a:ln w="0">
              <a:solidFill>
                <a:schemeClr val="tx1"/>
              </a:solidFill>
              <a:prstDash val="solid"/>
              <a:round/>
              <a:headEnd/>
              <a:tailEnd/>
            </a:ln>
          </p:spPr>
          <p:txBody>
            <a:bodyPr/>
            <a:lstStyle/>
            <a:p>
              <a:pPr eaLnBrk="1" hangingPunct="1">
                <a:defRPr/>
              </a:pPr>
              <a:endParaRPr lang="en-US" sz="2800">
                <a:latin typeface="+mn-lt"/>
              </a:endParaRPr>
            </a:p>
          </p:txBody>
        </p:sp>
        <p:sp>
          <p:nvSpPr>
            <p:cNvPr id="107" name="Line 12"/>
            <p:cNvSpPr>
              <a:spLocks noChangeShapeType="1"/>
            </p:cNvSpPr>
            <p:nvPr/>
          </p:nvSpPr>
          <p:spPr bwMode="auto">
            <a:xfrm>
              <a:off x="4624249" y="4313238"/>
              <a:ext cx="2868" cy="37703"/>
            </a:xfrm>
            <a:prstGeom prst="line">
              <a:avLst/>
            </a:prstGeom>
            <a:noFill/>
            <a:ln w="0">
              <a:solidFill>
                <a:schemeClr val="tx1"/>
              </a:solidFill>
              <a:prstDash val="solid"/>
              <a:round/>
              <a:headEnd/>
              <a:tailEnd/>
            </a:ln>
          </p:spPr>
          <p:txBody>
            <a:bodyPr/>
            <a:lstStyle/>
            <a:p>
              <a:pPr eaLnBrk="1" hangingPunct="1">
                <a:defRPr/>
              </a:pPr>
              <a:endParaRPr lang="en-US" sz="2800">
                <a:latin typeface="+mn-lt"/>
              </a:endParaRPr>
            </a:p>
          </p:txBody>
        </p:sp>
        <p:sp>
          <p:nvSpPr>
            <p:cNvPr id="108" name="Line 13"/>
            <p:cNvSpPr>
              <a:spLocks noChangeShapeType="1"/>
            </p:cNvSpPr>
            <p:nvPr/>
          </p:nvSpPr>
          <p:spPr bwMode="auto">
            <a:xfrm>
              <a:off x="4741826" y="4313238"/>
              <a:ext cx="1912" cy="37703"/>
            </a:xfrm>
            <a:prstGeom prst="line">
              <a:avLst/>
            </a:prstGeom>
            <a:noFill/>
            <a:ln w="0">
              <a:solidFill>
                <a:schemeClr val="tx1"/>
              </a:solidFill>
              <a:prstDash val="solid"/>
              <a:round/>
              <a:headEnd/>
              <a:tailEnd/>
            </a:ln>
          </p:spPr>
          <p:txBody>
            <a:bodyPr/>
            <a:lstStyle/>
            <a:p>
              <a:pPr eaLnBrk="1" hangingPunct="1">
                <a:defRPr/>
              </a:pPr>
              <a:endParaRPr lang="en-US" sz="2800">
                <a:latin typeface="+mn-lt"/>
              </a:endParaRPr>
            </a:p>
          </p:txBody>
        </p:sp>
        <p:sp>
          <p:nvSpPr>
            <p:cNvPr id="109" name="Line 14"/>
            <p:cNvSpPr>
              <a:spLocks noChangeShapeType="1"/>
            </p:cNvSpPr>
            <p:nvPr/>
          </p:nvSpPr>
          <p:spPr bwMode="auto">
            <a:xfrm>
              <a:off x="4856534" y="4313238"/>
              <a:ext cx="956" cy="37703"/>
            </a:xfrm>
            <a:prstGeom prst="line">
              <a:avLst/>
            </a:prstGeom>
            <a:noFill/>
            <a:ln w="0">
              <a:solidFill>
                <a:schemeClr val="tx1"/>
              </a:solidFill>
              <a:prstDash val="solid"/>
              <a:round/>
              <a:headEnd/>
              <a:tailEnd/>
            </a:ln>
          </p:spPr>
          <p:txBody>
            <a:bodyPr/>
            <a:lstStyle/>
            <a:p>
              <a:pPr eaLnBrk="1" hangingPunct="1">
                <a:defRPr/>
              </a:pPr>
              <a:endParaRPr lang="en-US" sz="2800">
                <a:latin typeface="+mn-lt"/>
              </a:endParaRPr>
            </a:p>
          </p:txBody>
        </p:sp>
        <p:sp>
          <p:nvSpPr>
            <p:cNvPr id="110" name="Line 15"/>
            <p:cNvSpPr>
              <a:spLocks noChangeShapeType="1"/>
            </p:cNvSpPr>
            <p:nvPr/>
          </p:nvSpPr>
          <p:spPr bwMode="auto">
            <a:xfrm>
              <a:off x="4972199" y="4313238"/>
              <a:ext cx="1912" cy="37703"/>
            </a:xfrm>
            <a:prstGeom prst="line">
              <a:avLst/>
            </a:prstGeom>
            <a:noFill/>
            <a:ln w="0">
              <a:solidFill>
                <a:schemeClr val="tx1"/>
              </a:solidFill>
              <a:prstDash val="solid"/>
              <a:round/>
              <a:headEnd/>
              <a:tailEnd/>
            </a:ln>
          </p:spPr>
          <p:txBody>
            <a:bodyPr/>
            <a:lstStyle/>
            <a:p>
              <a:pPr eaLnBrk="1" hangingPunct="1">
                <a:defRPr/>
              </a:pPr>
              <a:endParaRPr lang="en-US" sz="2800">
                <a:latin typeface="+mn-lt"/>
              </a:endParaRPr>
            </a:p>
          </p:txBody>
        </p:sp>
        <p:sp>
          <p:nvSpPr>
            <p:cNvPr id="111" name="Line 16"/>
            <p:cNvSpPr>
              <a:spLocks noChangeShapeType="1"/>
            </p:cNvSpPr>
            <p:nvPr/>
          </p:nvSpPr>
          <p:spPr bwMode="auto">
            <a:xfrm>
              <a:off x="5085952" y="4313238"/>
              <a:ext cx="1912" cy="37703"/>
            </a:xfrm>
            <a:prstGeom prst="line">
              <a:avLst/>
            </a:prstGeom>
            <a:noFill/>
            <a:ln w="0">
              <a:solidFill>
                <a:schemeClr val="tx1"/>
              </a:solidFill>
              <a:prstDash val="solid"/>
              <a:round/>
              <a:headEnd/>
              <a:tailEnd/>
            </a:ln>
          </p:spPr>
          <p:txBody>
            <a:bodyPr/>
            <a:lstStyle/>
            <a:p>
              <a:pPr eaLnBrk="1" hangingPunct="1">
                <a:defRPr/>
              </a:pPr>
              <a:endParaRPr lang="en-US" sz="2800">
                <a:latin typeface="+mn-lt"/>
              </a:endParaRPr>
            </a:p>
          </p:txBody>
        </p:sp>
        <p:sp>
          <p:nvSpPr>
            <p:cNvPr id="112" name="Line 17"/>
            <p:cNvSpPr>
              <a:spLocks noChangeShapeType="1"/>
            </p:cNvSpPr>
            <p:nvPr/>
          </p:nvSpPr>
          <p:spPr bwMode="auto">
            <a:xfrm>
              <a:off x="5202573" y="4313238"/>
              <a:ext cx="2867" cy="37703"/>
            </a:xfrm>
            <a:prstGeom prst="line">
              <a:avLst/>
            </a:prstGeom>
            <a:noFill/>
            <a:ln w="0">
              <a:solidFill>
                <a:schemeClr val="tx1"/>
              </a:solidFill>
              <a:prstDash val="solid"/>
              <a:round/>
              <a:headEnd/>
              <a:tailEnd/>
            </a:ln>
          </p:spPr>
          <p:txBody>
            <a:bodyPr/>
            <a:lstStyle/>
            <a:p>
              <a:pPr eaLnBrk="1" hangingPunct="1">
                <a:defRPr/>
              </a:pPr>
              <a:endParaRPr lang="en-US" sz="2800">
                <a:latin typeface="+mn-lt"/>
              </a:endParaRPr>
            </a:p>
          </p:txBody>
        </p:sp>
        <p:sp>
          <p:nvSpPr>
            <p:cNvPr id="113" name="Line 18"/>
            <p:cNvSpPr>
              <a:spLocks noChangeShapeType="1"/>
            </p:cNvSpPr>
            <p:nvPr/>
          </p:nvSpPr>
          <p:spPr bwMode="auto">
            <a:xfrm>
              <a:off x="5316326" y="4313238"/>
              <a:ext cx="3824" cy="37703"/>
            </a:xfrm>
            <a:prstGeom prst="line">
              <a:avLst/>
            </a:prstGeom>
            <a:noFill/>
            <a:ln w="0">
              <a:solidFill>
                <a:schemeClr val="tx1"/>
              </a:solidFill>
              <a:prstDash val="solid"/>
              <a:round/>
              <a:headEnd/>
              <a:tailEnd/>
            </a:ln>
          </p:spPr>
          <p:txBody>
            <a:bodyPr/>
            <a:lstStyle/>
            <a:p>
              <a:pPr eaLnBrk="1" hangingPunct="1">
                <a:defRPr/>
              </a:pPr>
              <a:endParaRPr lang="en-US" sz="2800">
                <a:latin typeface="+mn-lt"/>
              </a:endParaRPr>
            </a:p>
          </p:txBody>
        </p:sp>
        <p:sp>
          <p:nvSpPr>
            <p:cNvPr id="114" name="Line 19"/>
            <p:cNvSpPr>
              <a:spLocks noChangeShapeType="1"/>
            </p:cNvSpPr>
            <p:nvPr/>
          </p:nvSpPr>
          <p:spPr bwMode="auto">
            <a:xfrm>
              <a:off x="5433903" y="4313238"/>
              <a:ext cx="1912" cy="37703"/>
            </a:xfrm>
            <a:prstGeom prst="line">
              <a:avLst/>
            </a:prstGeom>
            <a:noFill/>
            <a:ln w="0">
              <a:solidFill>
                <a:schemeClr val="tx1"/>
              </a:solidFill>
              <a:prstDash val="solid"/>
              <a:round/>
              <a:headEnd/>
              <a:tailEnd/>
            </a:ln>
          </p:spPr>
          <p:txBody>
            <a:bodyPr/>
            <a:lstStyle/>
            <a:p>
              <a:pPr eaLnBrk="1" hangingPunct="1">
                <a:defRPr/>
              </a:pPr>
              <a:endParaRPr lang="en-US" sz="2800">
                <a:latin typeface="+mn-lt"/>
              </a:endParaRPr>
            </a:p>
          </p:txBody>
        </p:sp>
        <p:sp>
          <p:nvSpPr>
            <p:cNvPr id="115" name="Line 20"/>
            <p:cNvSpPr>
              <a:spLocks noChangeShapeType="1"/>
            </p:cNvSpPr>
            <p:nvPr/>
          </p:nvSpPr>
          <p:spPr bwMode="auto">
            <a:xfrm>
              <a:off x="5549567" y="4313238"/>
              <a:ext cx="1912" cy="37703"/>
            </a:xfrm>
            <a:prstGeom prst="line">
              <a:avLst/>
            </a:prstGeom>
            <a:noFill/>
            <a:ln w="0">
              <a:solidFill>
                <a:schemeClr val="tx1"/>
              </a:solidFill>
              <a:prstDash val="solid"/>
              <a:round/>
              <a:headEnd/>
              <a:tailEnd/>
            </a:ln>
          </p:spPr>
          <p:txBody>
            <a:bodyPr/>
            <a:lstStyle/>
            <a:p>
              <a:pPr eaLnBrk="1" hangingPunct="1">
                <a:defRPr/>
              </a:pPr>
              <a:endParaRPr lang="en-US" sz="2800">
                <a:latin typeface="+mn-lt"/>
              </a:endParaRPr>
            </a:p>
          </p:txBody>
        </p:sp>
        <p:sp>
          <p:nvSpPr>
            <p:cNvPr id="116" name="Line 21"/>
            <p:cNvSpPr>
              <a:spLocks noChangeShapeType="1"/>
            </p:cNvSpPr>
            <p:nvPr/>
          </p:nvSpPr>
          <p:spPr bwMode="auto">
            <a:xfrm>
              <a:off x="5549567" y="4313238"/>
              <a:ext cx="1912" cy="63500"/>
            </a:xfrm>
            <a:prstGeom prst="line">
              <a:avLst/>
            </a:prstGeom>
            <a:noFill/>
            <a:ln w="0">
              <a:solidFill>
                <a:schemeClr val="tx1"/>
              </a:solidFill>
              <a:prstDash val="solid"/>
              <a:round/>
              <a:headEnd/>
              <a:tailEnd/>
            </a:ln>
          </p:spPr>
          <p:txBody>
            <a:bodyPr/>
            <a:lstStyle/>
            <a:p>
              <a:pPr eaLnBrk="1" hangingPunct="1">
                <a:defRPr/>
              </a:pPr>
              <a:endParaRPr lang="en-US" sz="2800">
                <a:latin typeface="+mn-lt"/>
              </a:endParaRPr>
            </a:p>
          </p:txBody>
        </p:sp>
        <p:sp>
          <p:nvSpPr>
            <p:cNvPr id="102" name="Line 7"/>
            <p:cNvSpPr>
              <a:spLocks noChangeShapeType="1"/>
            </p:cNvSpPr>
            <p:nvPr/>
          </p:nvSpPr>
          <p:spPr bwMode="auto">
            <a:xfrm>
              <a:off x="4395787" y="4313238"/>
              <a:ext cx="1237900" cy="1984"/>
            </a:xfrm>
            <a:prstGeom prst="line">
              <a:avLst/>
            </a:prstGeom>
            <a:noFill/>
            <a:ln w="0">
              <a:solidFill>
                <a:schemeClr val="tx1"/>
              </a:solidFill>
              <a:prstDash val="solid"/>
              <a:round/>
              <a:headEnd/>
              <a:tailEnd/>
            </a:ln>
          </p:spPr>
          <p:txBody>
            <a:bodyPr/>
            <a:lstStyle/>
            <a:p>
              <a:pPr eaLnBrk="1" hangingPunct="1">
                <a:defRPr/>
              </a:pPr>
              <a:endParaRPr lang="en-US" sz="2800">
                <a:latin typeface="+mn-lt"/>
              </a:endParaRPr>
            </a:p>
          </p:txBody>
        </p:sp>
      </p:grpSp>
    </p:spTree>
    <p:extLst>
      <p:ext uri="{BB962C8B-B14F-4D97-AF65-F5344CB8AC3E}">
        <p14:creationId xmlns:p14="http://schemas.microsoft.com/office/powerpoint/2010/main" val="585100549"/>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entr" presetSubtype="0" fill="hold" grpId="0" nodeType="withEffect">
                                  <p:stCondLst>
                                    <p:cond delay="0"/>
                                  </p:stCondLst>
                                  <p:childTnLst>
                                    <p:set>
                                      <p:cBhvr>
                                        <p:cTn id="6" dur="1" fill="hold">
                                          <p:stCondLst>
                                            <p:cond delay="0"/>
                                          </p:stCondLst>
                                        </p:cTn>
                                        <p:tgtEl>
                                          <p:spTgt spid="25609">
                                            <p:txEl>
                                              <p:pRg st="0" end="0"/>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25609">
                                            <p:txEl>
                                              <p:pRg st="1" end="1"/>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25609">
                                            <p:txEl>
                                              <p:pRg st="2" end="2"/>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156678"/>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15667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609" grpId="0" uiExpand="1" build="p"/>
      <p:bldP spid="156678" grpId="0" uiExpand="1" animBg="1"/>
      <p:bldP spid="156676" grpId="0" uiExpand="1" animBg="1"/>
    </p:bldLst>
  </p:timing>
</p:sld>
</file>

<file path=ppt/slides/slide4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22" name="Rectangle 2"/>
          <p:cNvSpPr>
            <a:spLocks noGrp="1" noChangeArrowheads="1"/>
          </p:cNvSpPr>
          <p:nvPr>
            <p:ph type="title"/>
          </p:nvPr>
        </p:nvSpPr>
        <p:spPr/>
        <p:txBody>
          <a:bodyPr/>
          <a:lstStyle/>
          <a:p>
            <a:r>
              <a:rPr lang="en-US" altLang="en-US"/>
              <a:t>Linked subsystems</a:t>
            </a:r>
          </a:p>
        </p:txBody>
      </p:sp>
      <p:sp>
        <p:nvSpPr>
          <p:cNvPr id="84995" name="Rectangle 3"/>
          <p:cNvSpPr>
            <a:spLocks noGrp="1" noChangeArrowheads="1"/>
          </p:cNvSpPr>
          <p:nvPr>
            <p:ph type="body" idx="1"/>
          </p:nvPr>
        </p:nvSpPr>
        <p:spPr>
          <a:xfrm>
            <a:off x="685800" y="2057400"/>
            <a:ext cx="7772400" cy="4114800"/>
          </a:xfrm>
        </p:spPr>
        <p:txBody>
          <a:bodyPr/>
          <a:lstStyle/>
          <a:p>
            <a:pPr>
              <a:defRPr/>
            </a:pPr>
            <a:r>
              <a:rPr lang="en-US" altLang="en-US" dirty="0">
                <a:sym typeface="Symbol" panose="05050102010706020507" pitchFamily="18" charset="2"/>
              </a:rPr>
              <a:t>Minimum moment of inertia </a:t>
            </a:r>
            <a:r>
              <a:rPr lang="en-US" altLang="en-US" i="1" dirty="0" err="1">
                <a:sym typeface="Symbol" panose="05050102010706020507" pitchFamily="18" charset="2"/>
              </a:rPr>
              <a:t>I</a:t>
            </a:r>
            <a:r>
              <a:rPr lang="en-US" altLang="en-US" baseline="-25000" dirty="0" err="1">
                <a:sym typeface="Symbol" panose="05050102010706020507" pitchFamily="18" charset="2"/>
              </a:rPr>
              <a:t>min</a:t>
            </a:r>
            <a:endParaRPr lang="en-US" altLang="en-US" dirty="0">
              <a:sym typeface="Symbol" panose="05050102010706020507" pitchFamily="18" charset="2"/>
            </a:endParaRPr>
          </a:p>
          <a:p>
            <a:pPr>
              <a:defRPr/>
            </a:pPr>
            <a:r>
              <a:rPr lang="en-US" altLang="en-US" dirty="0">
                <a:sym typeface="Symbol" panose="05050102010706020507" pitchFamily="18" charset="2"/>
              </a:rPr>
              <a:t>Maximum moment of inertia </a:t>
            </a:r>
            <a:r>
              <a:rPr lang="en-US" altLang="en-US" i="1" dirty="0">
                <a:sym typeface="Symbol" panose="05050102010706020507" pitchFamily="18" charset="2"/>
              </a:rPr>
              <a:t>I</a:t>
            </a:r>
            <a:r>
              <a:rPr lang="en-US" altLang="en-US" baseline="-25000" dirty="0">
                <a:sym typeface="Symbol" panose="05050102010706020507" pitchFamily="18" charset="2"/>
              </a:rPr>
              <a:t>max</a:t>
            </a:r>
            <a:endParaRPr lang="en-US" altLang="en-US" dirty="0">
              <a:sym typeface="Symbol" panose="05050102010706020507" pitchFamily="18" charset="2"/>
            </a:endParaRPr>
          </a:p>
          <a:p>
            <a:pPr>
              <a:defRPr/>
            </a:pPr>
            <a:r>
              <a:rPr lang="en-US" altLang="en-US" dirty="0"/>
              <a:t>Total torque </a:t>
            </a:r>
            <a:r>
              <a:rPr lang="en-US" altLang="en-US" i="1" dirty="0">
                <a:sym typeface="Symbol" panose="05050102010706020507" pitchFamily="18" charset="2"/>
              </a:rPr>
              <a:t></a:t>
            </a:r>
            <a:r>
              <a:rPr lang="en-US" altLang="en-US" baseline="-25000" dirty="0">
                <a:sym typeface="Symbol" panose="05050102010706020507" pitchFamily="18" charset="2"/>
              </a:rPr>
              <a:t>tot</a:t>
            </a:r>
            <a:endParaRPr lang="en-US" altLang="en-US" dirty="0">
              <a:sym typeface="Symbol" panose="05050102010706020507" pitchFamily="18" charset="2"/>
            </a:endParaRPr>
          </a:p>
          <a:p>
            <a:pPr>
              <a:defRPr/>
            </a:pPr>
            <a:r>
              <a:rPr lang="en-US" altLang="en-US" dirty="0">
                <a:sym typeface="Symbol" panose="05050102010706020507" pitchFamily="18" charset="2"/>
              </a:rPr>
              <a:t>Total power </a:t>
            </a:r>
            <a:r>
              <a:rPr lang="en-US" altLang="en-US" i="1" dirty="0" err="1">
                <a:sym typeface="Symbol" panose="05050102010706020507" pitchFamily="18" charset="2"/>
              </a:rPr>
              <a:t>P</a:t>
            </a:r>
            <a:r>
              <a:rPr lang="en-US" altLang="en-US" baseline="-25000" dirty="0" err="1">
                <a:sym typeface="Symbol" panose="05050102010706020507" pitchFamily="18" charset="2"/>
              </a:rPr>
              <a:t>tot</a:t>
            </a:r>
            <a:endParaRPr lang="en-US" altLang="en-US" dirty="0">
              <a:sym typeface="Symbol" panose="05050102010706020507" pitchFamily="18" charset="2"/>
            </a:endParaRPr>
          </a:p>
          <a:p>
            <a:pPr>
              <a:defRPr/>
            </a:pPr>
            <a:r>
              <a:rPr lang="en-US" altLang="en-US" dirty="0">
                <a:sym typeface="Symbol" panose="05050102010706020507" pitchFamily="18" charset="2"/>
              </a:rPr>
              <a:t>Solar panel area </a:t>
            </a:r>
            <a:r>
              <a:rPr lang="en-US" altLang="en-US" i="1" dirty="0" err="1">
                <a:sym typeface="Symbol" panose="05050102010706020507" pitchFamily="18" charset="2"/>
              </a:rPr>
              <a:t>A</a:t>
            </a:r>
            <a:r>
              <a:rPr lang="en-US" altLang="en-US" baseline="-25000" dirty="0" err="1">
                <a:sym typeface="Symbol" panose="05050102010706020507" pitchFamily="18" charset="2"/>
              </a:rPr>
              <a:t>sa</a:t>
            </a:r>
            <a:endParaRPr lang="en-US" altLang="en-US" baseline="-25000" dirty="0">
              <a:sym typeface="Symbol" panose="05050102010706020507" pitchFamily="18" charset="2"/>
            </a:endParaRPr>
          </a:p>
          <a:p>
            <a:pPr>
              <a:defRPr/>
            </a:pPr>
            <a:endParaRPr lang="en-US" altLang="en-US" baseline="-25000" dirty="0">
              <a:sym typeface="Symbol" panose="05050102010706020507" pitchFamily="18" charset="2"/>
            </a:endParaRPr>
          </a:p>
          <a:p>
            <a:pPr marL="0" indent="0">
              <a:buFontTx/>
              <a:buNone/>
              <a:defRPr/>
            </a:pPr>
            <a:r>
              <a:rPr lang="en-US" altLang="en-US" i="1" dirty="0">
                <a:sym typeface="Symbol" panose="05050102010706020507" pitchFamily="18" charset="2"/>
              </a:rPr>
              <a:t>   Iteratively calculated</a:t>
            </a:r>
            <a:endParaRPr lang="en-US" altLang="en-US" i="1" dirty="0"/>
          </a:p>
        </p:txBody>
      </p:sp>
      <p:graphicFrame>
        <p:nvGraphicFramePr>
          <p:cNvPr id="4" name="Diagram 3"/>
          <p:cNvGraphicFramePr/>
          <p:nvPr/>
        </p:nvGraphicFramePr>
        <p:xfrm>
          <a:off x="4419600" y="3657600"/>
          <a:ext cx="5257800" cy="3429000"/>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5" name="TextBox 4"/>
          <p:cNvSpPr txBox="1"/>
          <p:nvPr/>
        </p:nvSpPr>
        <p:spPr>
          <a:xfrm>
            <a:off x="6324600" y="4417874"/>
            <a:ext cx="1422184" cy="1754326"/>
          </a:xfrm>
          <a:prstGeom prst="rect">
            <a:avLst/>
          </a:prstGeom>
          <a:noFill/>
        </p:spPr>
        <p:txBody>
          <a:bodyPr wrap="none">
            <a:spAutoFit/>
          </a:bodyPr>
          <a:lstStyle/>
          <a:p>
            <a:pPr algn="ctr">
              <a:defRPr/>
            </a:pPr>
            <a:r>
              <a:rPr lang="en-US" sz="1200" dirty="0">
                <a:solidFill>
                  <a:schemeClr val="bg2">
                    <a:lumMod val="85000"/>
                    <a:lumOff val="15000"/>
                  </a:schemeClr>
                </a:solidFill>
                <a:latin typeface="+mn-lt"/>
              </a:rPr>
              <a:t>Moments of inertia</a:t>
            </a:r>
          </a:p>
          <a:p>
            <a:pPr algn="ctr">
              <a:defRPr/>
            </a:pPr>
            <a:r>
              <a:rPr lang="en-US" sz="1200" dirty="0">
                <a:solidFill>
                  <a:schemeClr val="bg2">
                    <a:lumMod val="85000"/>
                    <a:lumOff val="15000"/>
                  </a:schemeClr>
                </a:solidFill>
                <a:latin typeface="+mn-lt"/>
              </a:rPr>
              <a:t>determine </a:t>
            </a:r>
          </a:p>
          <a:p>
            <a:pPr algn="ctr">
              <a:defRPr/>
            </a:pPr>
            <a:r>
              <a:rPr lang="en-US" sz="1200" dirty="0">
                <a:solidFill>
                  <a:schemeClr val="bg2">
                    <a:lumMod val="85000"/>
                    <a:lumOff val="15000"/>
                  </a:schemeClr>
                </a:solidFill>
                <a:latin typeface="+mn-lt"/>
              </a:rPr>
              <a:t>Torque needed </a:t>
            </a:r>
          </a:p>
          <a:p>
            <a:pPr algn="ctr">
              <a:defRPr/>
            </a:pPr>
            <a:r>
              <a:rPr lang="en-US" sz="1200" dirty="0">
                <a:solidFill>
                  <a:schemeClr val="bg2">
                    <a:lumMod val="85000"/>
                    <a:lumOff val="15000"/>
                  </a:schemeClr>
                </a:solidFill>
                <a:latin typeface="+mn-lt"/>
              </a:rPr>
              <a:t>determines</a:t>
            </a:r>
          </a:p>
          <a:p>
            <a:pPr algn="ctr">
              <a:defRPr/>
            </a:pPr>
            <a:r>
              <a:rPr lang="en-US" sz="1200" dirty="0">
                <a:solidFill>
                  <a:schemeClr val="bg2">
                    <a:lumMod val="85000"/>
                    <a:lumOff val="15000"/>
                  </a:schemeClr>
                </a:solidFill>
                <a:latin typeface="+mn-lt"/>
              </a:rPr>
              <a:t>Power requirements</a:t>
            </a:r>
          </a:p>
          <a:p>
            <a:pPr algn="ctr">
              <a:defRPr/>
            </a:pPr>
            <a:r>
              <a:rPr lang="en-US" sz="1200" dirty="0">
                <a:solidFill>
                  <a:schemeClr val="bg2">
                    <a:lumMod val="85000"/>
                    <a:lumOff val="15000"/>
                  </a:schemeClr>
                </a:solidFill>
                <a:latin typeface="+mn-lt"/>
              </a:rPr>
              <a:t>determines </a:t>
            </a:r>
          </a:p>
          <a:p>
            <a:pPr algn="ctr">
              <a:defRPr/>
            </a:pPr>
            <a:r>
              <a:rPr lang="en-US" sz="1200" dirty="0">
                <a:solidFill>
                  <a:schemeClr val="bg2">
                    <a:lumMod val="85000"/>
                    <a:lumOff val="15000"/>
                  </a:schemeClr>
                </a:solidFill>
                <a:latin typeface="+mn-lt"/>
              </a:rPr>
              <a:t>Solar panel size</a:t>
            </a:r>
          </a:p>
          <a:p>
            <a:pPr algn="ctr">
              <a:defRPr/>
            </a:pPr>
            <a:r>
              <a:rPr lang="en-US" sz="1200" dirty="0">
                <a:solidFill>
                  <a:schemeClr val="bg2">
                    <a:lumMod val="85000"/>
                    <a:lumOff val="15000"/>
                  </a:schemeClr>
                </a:solidFill>
                <a:latin typeface="+mn-lt"/>
              </a:rPr>
              <a:t>determines</a:t>
            </a:r>
          </a:p>
          <a:p>
            <a:pPr algn="ctr">
              <a:defRPr/>
            </a:pPr>
            <a:r>
              <a:rPr lang="en-US" sz="1200" dirty="0">
                <a:solidFill>
                  <a:schemeClr val="bg2">
                    <a:lumMod val="85000"/>
                    <a:lumOff val="15000"/>
                  </a:schemeClr>
                </a:solidFill>
                <a:latin typeface="+mn-lt"/>
              </a:rPr>
              <a:t>Moments of inertia</a:t>
            </a:r>
          </a:p>
        </p:txBody>
      </p:sp>
    </p:spTree>
    <p:extLst>
      <p:ext uri="{BB962C8B-B14F-4D97-AF65-F5344CB8AC3E}">
        <p14:creationId xmlns:p14="http://schemas.microsoft.com/office/powerpoint/2010/main" val="2437636758"/>
      </p:ext>
    </p:extLst>
  </p:cSld>
  <p:clrMapOvr>
    <a:masterClrMapping/>
  </p:clrMapOvr>
</p:sld>
</file>

<file path=ppt/slides/slide4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3970" name="Rectangle 2"/>
          <p:cNvSpPr>
            <a:spLocks noGrp="1" noChangeArrowheads="1"/>
          </p:cNvSpPr>
          <p:nvPr>
            <p:ph type="title"/>
          </p:nvPr>
        </p:nvSpPr>
        <p:spPr/>
        <p:txBody>
          <a:bodyPr/>
          <a:lstStyle/>
          <a:p>
            <a:r>
              <a:rPr lang="en-US" altLang="en-US"/>
              <a:t>Analysis of calculations</a:t>
            </a:r>
          </a:p>
        </p:txBody>
      </p:sp>
      <p:sp>
        <p:nvSpPr>
          <p:cNvPr id="83971" name="Rectangle 3"/>
          <p:cNvSpPr>
            <a:spLocks noGrp="1" noChangeArrowheads="1"/>
          </p:cNvSpPr>
          <p:nvPr>
            <p:ph type="body" idx="1"/>
          </p:nvPr>
        </p:nvSpPr>
        <p:spPr>
          <a:xfrm>
            <a:off x="319088" y="1828800"/>
            <a:ext cx="8824912" cy="4114800"/>
          </a:xfrm>
        </p:spPr>
        <p:txBody>
          <a:bodyPr/>
          <a:lstStyle/>
          <a:p>
            <a:r>
              <a:rPr lang="en-US" altLang="en-US" dirty="0"/>
              <a:t>Do p-boxes enclose Monte Carlo and </a:t>
            </a:r>
            <a:r>
              <a:rPr lang="en-US" altLang="en-US" i="1" dirty="0"/>
              <a:t>SMAD</a:t>
            </a:r>
            <a:r>
              <a:rPr lang="en-US" altLang="en-US" dirty="0"/>
              <a:t>?</a:t>
            </a:r>
          </a:p>
          <a:p>
            <a:pPr lvl="4"/>
            <a:endParaRPr lang="en-US" altLang="en-US" sz="800" dirty="0"/>
          </a:p>
          <a:p>
            <a:r>
              <a:rPr lang="en-US" altLang="en-US" dirty="0"/>
              <a:t>Does iteration through links cause runaway uncertainty growth (or contraction)?</a:t>
            </a:r>
          </a:p>
          <a:p>
            <a:pPr lvl="4"/>
            <a:endParaRPr lang="en-US" altLang="en-US" sz="800" dirty="0"/>
          </a:p>
          <a:p>
            <a:r>
              <a:rPr lang="en-US" altLang="en-US" dirty="0"/>
              <a:t>Four parallel analyses</a:t>
            </a:r>
          </a:p>
          <a:p>
            <a:pPr lvl="1"/>
            <a:r>
              <a:rPr lang="en-US" altLang="en-US" sz="2400" i="1" dirty="0">
                <a:solidFill>
                  <a:srgbClr val="009900"/>
                </a:solidFill>
              </a:rPr>
              <a:t>SMAD</a:t>
            </a:r>
            <a:r>
              <a:rPr lang="en-US" altLang="en-US" sz="2400" dirty="0">
                <a:solidFill>
                  <a:srgbClr val="009900"/>
                </a:solidFill>
              </a:rPr>
              <a:t>’s</a:t>
            </a:r>
            <a:r>
              <a:rPr lang="en-US" altLang="en-US" sz="2400" i="1" dirty="0">
                <a:solidFill>
                  <a:srgbClr val="009900"/>
                </a:solidFill>
              </a:rPr>
              <a:t> </a:t>
            </a:r>
            <a:r>
              <a:rPr lang="en-US" altLang="en-US" sz="2400" dirty="0">
                <a:solidFill>
                  <a:srgbClr val="009900"/>
                </a:solidFill>
              </a:rPr>
              <a:t>point estimates</a:t>
            </a:r>
          </a:p>
          <a:p>
            <a:pPr lvl="1"/>
            <a:r>
              <a:rPr lang="en-US" altLang="en-US" sz="2400" dirty="0">
                <a:solidFill>
                  <a:srgbClr val="009900"/>
                </a:solidFill>
              </a:rPr>
              <a:t>Monte Carlo simulation</a:t>
            </a:r>
          </a:p>
          <a:p>
            <a:pPr lvl="1"/>
            <a:r>
              <a:rPr lang="en-US" altLang="en-US" sz="2400" dirty="0">
                <a:solidFill>
                  <a:srgbClr val="009900"/>
                </a:solidFill>
              </a:rPr>
              <a:t>P-boxes but without linkage among subsystems</a:t>
            </a:r>
          </a:p>
          <a:p>
            <a:pPr lvl="1"/>
            <a:r>
              <a:rPr lang="en-US" altLang="en-US" sz="2400" dirty="0">
                <a:solidFill>
                  <a:srgbClr val="009900"/>
                </a:solidFill>
              </a:rPr>
              <a:t>P-boxes with fully linked subsystems</a:t>
            </a:r>
          </a:p>
          <a:p>
            <a:endParaRPr lang="en-US" altLang="en-US" dirty="0">
              <a:solidFill>
                <a:srgbClr val="009900"/>
              </a:solidFill>
            </a:endParaRPr>
          </a:p>
          <a:p>
            <a:pPr lvl="4"/>
            <a:endParaRPr lang="en-US" altLang="en-US" sz="800" dirty="0"/>
          </a:p>
        </p:txBody>
      </p:sp>
    </p:spTree>
    <p:extLst>
      <p:ext uri="{BB962C8B-B14F-4D97-AF65-F5344CB8AC3E}">
        <p14:creationId xmlns:p14="http://schemas.microsoft.com/office/powerpoint/2010/main" val="3673890146"/>
      </p:ext>
    </p:extLst>
  </p:cSld>
  <p:clrMapOvr>
    <a:masterClrMapping/>
  </p:clrMapOvr>
</p:sld>
</file>

<file path=ppt/slides/slide4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704" name="Rectangle 2"/>
          <p:cNvSpPr>
            <a:spLocks noGrp="1" noChangeArrowheads="1"/>
          </p:cNvSpPr>
          <p:nvPr>
            <p:ph type="title"/>
          </p:nvPr>
        </p:nvSpPr>
        <p:spPr>
          <a:xfrm>
            <a:off x="762000" y="228600"/>
            <a:ext cx="7772400" cy="1143000"/>
          </a:xfrm>
        </p:spPr>
        <p:txBody>
          <a:bodyPr/>
          <a:lstStyle/>
          <a:p>
            <a:pPr>
              <a:defRPr/>
            </a:pPr>
            <a:r>
              <a:rPr lang="en-US" dirty="0">
                <a:solidFill>
                  <a:schemeClr val="tx1"/>
                </a:solidFill>
                <a:latin typeface="+mn-lt"/>
              </a:rPr>
              <a:t>Ranges of results</a:t>
            </a:r>
          </a:p>
        </p:txBody>
      </p:sp>
      <p:sp>
        <p:nvSpPr>
          <p:cNvPr id="29710" name="Line 20"/>
          <p:cNvSpPr>
            <a:spLocks noChangeShapeType="1"/>
          </p:cNvSpPr>
          <p:nvPr/>
        </p:nvSpPr>
        <p:spPr bwMode="auto">
          <a:xfrm>
            <a:off x="6245225" y="3765550"/>
            <a:ext cx="2592388" cy="0"/>
          </a:xfrm>
          <a:prstGeom prst="line">
            <a:avLst/>
          </a:prstGeom>
          <a:noFill/>
          <a:ln w="9525">
            <a:noFill/>
            <a:round/>
            <a:headEnd/>
            <a:tailEnd/>
          </a:ln>
        </p:spPr>
        <p:txBody>
          <a:bodyPr wrap="none" anchor="ctr"/>
          <a:lstStyle/>
          <a:p>
            <a:pPr eaLnBrk="1" hangingPunct="1">
              <a:defRPr/>
            </a:pPr>
            <a:endParaRPr lang="en-US" sz="2800">
              <a:latin typeface="+mn-lt"/>
            </a:endParaRPr>
          </a:p>
        </p:txBody>
      </p:sp>
      <p:sp>
        <p:nvSpPr>
          <p:cNvPr id="41" name="TextBox 40"/>
          <p:cNvSpPr txBox="1"/>
          <p:nvPr/>
        </p:nvSpPr>
        <p:spPr>
          <a:xfrm>
            <a:off x="9426575" y="228600"/>
            <a:ext cx="3309938" cy="3786188"/>
          </a:xfrm>
          <a:prstGeom prst="rect">
            <a:avLst/>
          </a:prstGeom>
          <a:noFill/>
        </p:spPr>
        <p:txBody>
          <a:bodyPr wrap="none">
            <a:spAutoFit/>
          </a:bodyPr>
          <a:lstStyle/>
          <a:p>
            <a:pPr eaLnBrk="1" hangingPunct="1">
              <a:defRPr/>
            </a:pPr>
            <a:r>
              <a:rPr lang="en-US" sz="1000" dirty="0">
                <a:latin typeface="+mn-lt"/>
                <a:cs typeface="Arial" pitchFamily="34" charset="0"/>
              </a:rPr>
              <a:t>t = c(0.04,   0.012,0.665,    0.020, 0.677,   0.027, 0.523)</a:t>
            </a:r>
          </a:p>
          <a:p>
            <a:pPr eaLnBrk="1" hangingPunct="1">
              <a:defRPr/>
            </a:pPr>
            <a:r>
              <a:rPr lang="en-US" sz="1000" dirty="0">
                <a:latin typeface="+mn-lt"/>
                <a:cs typeface="Arial" pitchFamily="34" charset="0"/>
              </a:rPr>
              <a:t>p = c(1187,   880,1868,     881, 1875,    902, 1689)</a:t>
            </a:r>
          </a:p>
          <a:p>
            <a:pPr eaLnBrk="1" hangingPunct="1">
              <a:defRPr/>
            </a:pPr>
            <a:r>
              <a:rPr lang="en-US" sz="1000" dirty="0">
                <a:latin typeface="+mn-lt"/>
                <a:cs typeface="Arial" pitchFamily="34" charset="0"/>
              </a:rPr>
              <a:t>a = c( 25,   17,45,       17, 45,    19, 36)</a:t>
            </a:r>
          </a:p>
          <a:p>
            <a:pPr eaLnBrk="1" hangingPunct="1">
              <a:defRPr/>
            </a:pPr>
            <a:endParaRPr lang="en-US" sz="1000" dirty="0">
              <a:latin typeface="+mn-lt"/>
              <a:cs typeface="Arial" pitchFamily="34" charset="0"/>
            </a:endParaRPr>
          </a:p>
          <a:p>
            <a:pPr eaLnBrk="1" hangingPunct="1">
              <a:defRPr/>
            </a:pPr>
            <a:r>
              <a:rPr lang="en-US" sz="1000" dirty="0">
                <a:latin typeface="+mn-lt"/>
                <a:cs typeface="Arial" pitchFamily="34" charset="0"/>
              </a:rPr>
              <a:t>plot(</a:t>
            </a:r>
            <a:r>
              <a:rPr lang="en-US" sz="1000" dirty="0" err="1">
                <a:latin typeface="+mn-lt"/>
                <a:cs typeface="Arial" pitchFamily="34" charset="0"/>
              </a:rPr>
              <a:t>NULL,xlim</a:t>
            </a:r>
            <a:r>
              <a:rPr lang="en-US" sz="1000" dirty="0">
                <a:latin typeface="+mn-lt"/>
                <a:cs typeface="Arial" pitchFamily="34" charset="0"/>
              </a:rPr>
              <a:t>=c(0,1),</a:t>
            </a:r>
            <a:r>
              <a:rPr lang="en-US" sz="1000" dirty="0" err="1">
                <a:latin typeface="+mn-lt"/>
                <a:cs typeface="Arial" pitchFamily="34" charset="0"/>
              </a:rPr>
              <a:t>ylab</a:t>
            </a:r>
            <a:r>
              <a:rPr lang="en-US" sz="1000" dirty="0">
                <a:latin typeface="+mn-lt"/>
                <a:cs typeface="Arial" pitchFamily="34" charset="0"/>
              </a:rPr>
              <a:t>='',</a:t>
            </a:r>
            <a:r>
              <a:rPr lang="en-US" sz="1000" dirty="0" err="1">
                <a:latin typeface="+mn-lt"/>
                <a:cs typeface="Arial" pitchFamily="34" charset="0"/>
              </a:rPr>
              <a:t>xlab</a:t>
            </a:r>
            <a:r>
              <a:rPr lang="en-US" sz="1000" dirty="0">
                <a:latin typeface="+mn-lt"/>
                <a:cs typeface="Arial" pitchFamily="34" charset="0"/>
              </a:rPr>
              <a:t>='', </a:t>
            </a:r>
            <a:r>
              <a:rPr lang="en-US" sz="1000" dirty="0" err="1">
                <a:latin typeface="+mn-lt"/>
                <a:cs typeface="Arial" pitchFamily="34" charset="0"/>
              </a:rPr>
              <a:t>ylim</a:t>
            </a:r>
            <a:r>
              <a:rPr lang="en-US" sz="1000" dirty="0">
                <a:latin typeface="+mn-lt"/>
                <a:cs typeface="Arial" pitchFamily="34" charset="0"/>
              </a:rPr>
              <a:t>=c(0,5))</a:t>
            </a:r>
          </a:p>
          <a:p>
            <a:pPr eaLnBrk="1" hangingPunct="1">
              <a:defRPr/>
            </a:pPr>
            <a:r>
              <a:rPr lang="en-US" sz="1000" dirty="0">
                <a:latin typeface="+mn-lt"/>
                <a:cs typeface="Arial" pitchFamily="34" charset="0"/>
              </a:rPr>
              <a:t>lines(t[2:3],c(3,3), </a:t>
            </a:r>
            <a:r>
              <a:rPr lang="en-US" sz="1000" dirty="0" err="1">
                <a:latin typeface="+mn-lt"/>
                <a:cs typeface="Arial" pitchFamily="34" charset="0"/>
              </a:rPr>
              <a:t>col</a:t>
            </a:r>
            <a:r>
              <a:rPr lang="en-US" sz="1000" dirty="0">
                <a:latin typeface="+mn-lt"/>
                <a:cs typeface="Arial" pitchFamily="34" charset="0"/>
              </a:rPr>
              <a:t>='</a:t>
            </a:r>
            <a:r>
              <a:rPr lang="en-US" sz="1000" dirty="0" err="1">
                <a:latin typeface="+mn-lt"/>
                <a:cs typeface="Arial" pitchFamily="34" charset="0"/>
              </a:rPr>
              <a:t>seagreen',lwd</a:t>
            </a:r>
            <a:r>
              <a:rPr lang="en-US" sz="1000" dirty="0">
                <a:latin typeface="+mn-lt"/>
                <a:cs typeface="Arial" pitchFamily="34" charset="0"/>
              </a:rPr>
              <a:t>=4)</a:t>
            </a:r>
          </a:p>
          <a:p>
            <a:pPr eaLnBrk="1" hangingPunct="1">
              <a:defRPr/>
            </a:pPr>
            <a:r>
              <a:rPr lang="en-US" sz="1000" dirty="0">
                <a:latin typeface="+mn-lt"/>
                <a:cs typeface="Arial" pitchFamily="34" charset="0"/>
              </a:rPr>
              <a:t>lines(t[6:7],c(2,2), </a:t>
            </a:r>
            <a:r>
              <a:rPr lang="en-US" sz="1000" dirty="0" err="1">
                <a:latin typeface="+mn-lt"/>
                <a:cs typeface="Arial" pitchFamily="34" charset="0"/>
              </a:rPr>
              <a:t>col</a:t>
            </a:r>
            <a:r>
              <a:rPr lang="en-US" sz="1000" dirty="0">
                <a:latin typeface="+mn-lt"/>
                <a:cs typeface="Arial" pitchFamily="34" charset="0"/>
              </a:rPr>
              <a:t>='</a:t>
            </a:r>
            <a:r>
              <a:rPr lang="en-US" sz="1000" dirty="0" err="1">
                <a:latin typeface="+mn-lt"/>
                <a:cs typeface="Arial" pitchFamily="34" charset="0"/>
              </a:rPr>
              <a:t>red',lwd</a:t>
            </a:r>
            <a:r>
              <a:rPr lang="en-US" sz="1000" dirty="0">
                <a:latin typeface="+mn-lt"/>
                <a:cs typeface="Arial" pitchFamily="34" charset="0"/>
              </a:rPr>
              <a:t>=4)</a:t>
            </a:r>
          </a:p>
          <a:p>
            <a:pPr eaLnBrk="1" hangingPunct="1">
              <a:defRPr/>
            </a:pPr>
            <a:r>
              <a:rPr lang="en-US" sz="1000" dirty="0">
                <a:latin typeface="+mn-lt"/>
                <a:cs typeface="Arial" pitchFamily="34" charset="0"/>
              </a:rPr>
              <a:t>lines(t[4:5],c(4,4), </a:t>
            </a:r>
            <a:r>
              <a:rPr lang="en-US" sz="1000" dirty="0" err="1">
                <a:latin typeface="+mn-lt"/>
                <a:cs typeface="Arial" pitchFamily="34" charset="0"/>
              </a:rPr>
              <a:t>col</a:t>
            </a:r>
            <a:r>
              <a:rPr lang="en-US" sz="1000" dirty="0">
                <a:latin typeface="+mn-lt"/>
                <a:cs typeface="Arial" pitchFamily="34" charset="0"/>
              </a:rPr>
              <a:t>='</a:t>
            </a:r>
            <a:r>
              <a:rPr lang="en-US" sz="1000" dirty="0" err="1">
                <a:latin typeface="+mn-lt"/>
                <a:cs typeface="Arial" pitchFamily="34" charset="0"/>
              </a:rPr>
              <a:t>blue',lwd</a:t>
            </a:r>
            <a:r>
              <a:rPr lang="en-US" sz="1000" dirty="0">
                <a:latin typeface="+mn-lt"/>
                <a:cs typeface="Arial" pitchFamily="34" charset="0"/>
              </a:rPr>
              <a:t>=4)</a:t>
            </a:r>
          </a:p>
          <a:p>
            <a:pPr eaLnBrk="1" hangingPunct="1">
              <a:defRPr/>
            </a:pPr>
            <a:r>
              <a:rPr lang="en-US" sz="1000" dirty="0">
                <a:latin typeface="+mn-lt"/>
                <a:cs typeface="Arial" pitchFamily="34" charset="0"/>
              </a:rPr>
              <a:t>points(t[[1]], 1, </a:t>
            </a:r>
            <a:r>
              <a:rPr lang="en-US" sz="1000" dirty="0" err="1">
                <a:latin typeface="+mn-lt"/>
                <a:cs typeface="Arial" pitchFamily="34" charset="0"/>
              </a:rPr>
              <a:t>lwd</a:t>
            </a:r>
            <a:r>
              <a:rPr lang="en-US" sz="1000" dirty="0">
                <a:latin typeface="+mn-lt"/>
                <a:cs typeface="Arial" pitchFamily="34" charset="0"/>
              </a:rPr>
              <a:t>=4)</a:t>
            </a:r>
          </a:p>
          <a:p>
            <a:pPr eaLnBrk="1" hangingPunct="1">
              <a:defRPr/>
            </a:pPr>
            <a:endParaRPr lang="en-US" sz="1000" dirty="0">
              <a:latin typeface="+mn-lt"/>
              <a:cs typeface="Arial" pitchFamily="34" charset="0"/>
            </a:endParaRPr>
          </a:p>
          <a:p>
            <a:pPr eaLnBrk="1" hangingPunct="1">
              <a:defRPr/>
            </a:pPr>
            <a:endParaRPr lang="en-US" sz="1000" dirty="0">
              <a:latin typeface="+mn-lt"/>
              <a:cs typeface="Arial" pitchFamily="34" charset="0"/>
            </a:endParaRPr>
          </a:p>
          <a:p>
            <a:pPr eaLnBrk="1" hangingPunct="1">
              <a:defRPr/>
            </a:pPr>
            <a:r>
              <a:rPr lang="en-US" sz="1000" dirty="0">
                <a:latin typeface="+mn-lt"/>
                <a:cs typeface="Arial" pitchFamily="34" charset="0"/>
              </a:rPr>
              <a:t>plot(</a:t>
            </a:r>
            <a:r>
              <a:rPr lang="en-US" sz="1000" dirty="0" err="1">
                <a:latin typeface="+mn-lt"/>
                <a:cs typeface="Arial" pitchFamily="34" charset="0"/>
              </a:rPr>
              <a:t>NULL,xlim</a:t>
            </a:r>
            <a:r>
              <a:rPr lang="en-US" sz="1000" dirty="0">
                <a:latin typeface="+mn-lt"/>
                <a:cs typeface="Arial" pitchFamily="34" charset="0"/>
              </a:rPr>
              <a:t>=c(750,2000),</a:t>
            </a:r>
            <a:r>
              <a:rPr lang="en-US" sz="1000" dirty="0" err="1">
                <a:latin typeface="+mn-lt"/>
                <a:cs typeface="Arial" pitchFamily="34" charset="0"/>
              </a:rPr>
              <a:t>ylab</a:t>
            </a:r>
            <a:r>
              <a:rPr lang="en-US" sz="1000" dirty="0">
                <a:latin typeface="+mn-lt"/>
                <a:cs typeface="Arial" pitchFamily="34" charset="0"/>
              </a:rPr>
              <a:t>='',</a:t>
            </a:r>
            <a:r>
              <a:rPr lang="en-US" sz="1000" dirty="0" err="1">
                <a:latin typeface="+mn-lt"/>
                <a:cs typeface="Arial" pitchFamily="34" charset="0"/>
              </a:rPr>
              <a:t>xlab</a:t>
            </a:r>
            <a:r>
              <a:rPr lang="en-US" sz="1000" dirty="0">
                <a:latin typeface="+mn-lt"/>
                <a:cs typeface="Arial" pitchFamily="34" charset="0"/>
              </a:rPr>
              <a:t>='', </a:t>
            </a:r>
            <a:r>
              <a:rPr lang="en-US" sz="1000" dirty="0" err="1">
                <a:latin typeface="+mn-lt"/>
                <a:cs typeface="Arial" pitchFamily="34" charset="0"/>
              </a:rPr>
              <a:t>ylim</a:t>
            </a:r>
            <a:r>
              <a:rPr lang="en-US" sz="1000" dirty="0">
                <a:latin typeface="+mn-lt"/>
                <a:cs typeface="Arial" pitchFamily="34" charset="0"/>
              </a:rPr>
              <a:t>=c(0,5))</a:t>
            </a:r>
          </a:p>
          <a:p>
            <a:pPr eaLnBrk="1" hangingPunct="1">
              <a:defRPr/>
            </a:pPr>
            <a:r>
              <a:rPr lang="en-US" sz="1000" dirty="0">
                <a:latin typeface="+mn-lt"/>
                <a:cs typeface="Arial" pitchFamily="34" charset="0"/>
              </a:rPr>
              <a:t>lines(p[2:3],c(3,3), </a:t>
            </a:r>
            <a:r>
              <a:rPr lang="en-US" sz="1000" dirty="0" err="1">
                <a:latin typeface="+mn-lt"/>
                <a:cs typeface="Arial" pitchFamily="34" charset="0"/>
              </a:rPr>
              <a:t>col</a:t>
            </a:r>
            <a:r>
              <a:rPr lang="en-US" sz="1000" dirty="0">
                <a:latin typeface="+mn-lt"/>
                <a:cs typeface="Arial" pitchFamily="34" charset="0"/>
              </a:rPr>
              <a:t>='</a:t>
            </a:r>
            <a:r>
              <a:rPr lang="en-US" sz="1000" dirty="0" err="1">
                <a:latin typeface="+mn-lt"/>
                <a:cs typeface="Arial" pitchFamily="34" charset="0"/>
              </a:rPr>
              <a:t>seagreen',lwd</a:t>
            </a:r>
            <a:r>
              <a:rPr lang="en-US" sz="1000" dirty="0">
                <a:latin typeface="+mn-lt"/>
                <a:cs typeface="Arial" pitchFamily="34" charset="0"/>
              </a:rPr>
              <a:t>=4)</a:t>
            </a:r>
          </a:p>
          <a:p>
            <a:pPr eaLnBrk="1" hangingPunct="1">
              <a:defRPr/>
            </a:pPr>
            <a:r>
              <a:rPr lang="en-US" sz="1000" dirty="0">
                <a:latin typeface="+mn-lt"/>
                <a:cs typeface="Arial" pitchFamily="34" charset="0"/>
              </a:rPr>
              <a:t>lines(p[6:7],c(2,2), </a:t>
            </a:r>
            <a:r>
              <a:rPr lang="en-US" sz="1000" dirty="0" err="1">
                <a:latin typeface="+mn-lt"/>
                <a:cs typeface="Arial" pitchFamily="34" charset="0"/>
              </a:rPr>
              <a:t>col</a:t>
            </a:r>
            <a:r>
              <a:rPr lang="en-US" sz="1000" dirty="0">
                <a:latin typeface="+mn-lt"/>
                <a:cs typeface="Arial" pitchFamily="34" charset="0"/>
              </a:rPr>
              <a:t>='</a:t>
            </a:r>
            <a:r>
              <a:rPr lang="en-US" sz="1000" dirty="0" err="1">
                <a:latin typeface="+mn-lt"/>
                <a:cs typeface="Arial" pitchFamily="34" charset="0"/>
              </a:rPr>
              <a:t>red',lwd</a:t>
            </a:r>
            <a:r>
              <a:rPr lang="en-US" sz="1000" dirty="0">
                <a:latin typeface="+mn-lt"/>
                <a:cs typeface="Arial" pitchFamily="34" charset="0"/>
              </a:rPr>
              <a:t>=4)</a:t>
            </a:r>
          </a:p>
          <a:p>
            <a:pPr eaLnBrk="1" hangingPunct="1">
              <a:defRPr/>
            </a:pPr>
            <a:r>
              <a:rPr lang="en-US" sz="1000" dirty="0">
                <a:latin typeface="+mn-lt"/>
                <a:cs typeface="Arial" pitchFamily="34" charset="0"/>
              </a:rPr>
              <a:t>lines(p[4:5],c(4,4), </a:t>
            </a:r>
            <a:r>
              <a:rPr lang="en-US" sz="1000" dirty="0" err="1">
                <a:latin typeface="+mn-lt"/>
                <a:cs typeface="Arial" pitchFamily="34" charset="0"/>
              </a:rPr>
              <a:t>col</a:t>
            </a:r>
            <a:r>
              <a:rPr lang="en-US" sz="1000" dirty="0">
                <a:latin typeface="+mn-lt"/>
                <a:cs typeface="Arial" pitchFamily="34" charset="0"/>
              </a:rPr>
              <a:t>='</a:t>
            </a:r>
            <a:r>
              <a:rPr lang="en-US" sz="1000" dirty="0" err="1">
                <a:latin typeface="+mn-lt"/>
                <a:cs typeface="Arial" pitchFamily="34" charset="0"/>
              </a:rPr>
              <a:t>blue',lwd</a:t>
            </a:r>
            <a:r>
              <a:rPr lang="en-US" sz="1000" dirty="0">
                <a:latin typeface="+mn-lt"/>
                <a:cs typeface="Arial" pitchFamily="34" charset="0"/>
              </a:rPr>
              <a:t>=4)</a:t>
            </a:r>
          </a:p>
          <a:p>
            <a:pPr eaLnBrk="1" hangingPunct="1">
              <a:defRPr/>
            </a:pPr>
            <a:r>
              <a:rPr lang="en-US" sz="1000" dirty="0">
                <a:latin typeface="+mn-lt"/>
                <a:cs typeface="Arial" pitchFamily="34" charset="0"/>
              </a:rPr>
              <a:t>points(p[[1]], 1, </a:t>
            </a:r>
            <a:r>
              <a:rPr lang="en-US" sz="1000" dirty="0" err="1">
                <a:latin typeface="+mn-lt"/>
                <a:cs typeface="Arial" pitchFamily="34" charset="0"/>
              </a:rPr>
              <a:t>lwd</a:t>
            </a:r>
            <a:r>
              <a:rPr lang="en-US" sz="1000" dirty="0">
                <a:latin typeface="+mn-lt"/>
                <a:cs typeface="Arial" pitchFamily="34" charset="0"/>
              </a:rPr>
              <a:t>=4)</a:t>
            </a:r>
          </a:p>
          <a:p>
            <a:pPr eaLnBrk="1" hangingPunct="1">
              <a:defRPr/>
            </a:pPr>
            <a:endParaRPr lang="en-US" sz="1000" dirty="0">
              <a:latin typeface="+mn-lt"/>
              <a:cs typeface="Arial" pitchFamily="34" charset="0"/>
            </a:endParaRPr>
          </a:p>
          <a:p>
            <a:pPr eaLnBrk="1" hangingPunct="1">
              <a:defRPr/>
            </a:pPr>
            <a:endParaRPr lang="en-US" sz="1000" dirty="0">
              <a:latin typeface="+mn-lt"/>
              <a:cs typeface="Arial" pitchFamily="34" charset="0"/>
            </a:endParaRPr>
          </a:p>
          <a:p>
            <a:pPr eaLnBrk="1" hangingPunct="1">
              <a:defRPr/>
            </a:pPr>
            <a:r>
              <a:rPr lang="en-US" sz="1000" dirty="0">
                <a:latin typeface="+mn-lt"/>
                <a:cs typeface="Arial" pitchFamily="34" charset="0"/>
              </a:rPr>
              <a:t>plot(</a:t>
            </a:r>
            <a:r>
              <a:rPr lang="en-US" sz="1000" dirty="0" err="1">
                <a:latin typeface="+mn-lt"/>
                <a:cs typeface="Arial" pitchFamily="34" charset="0"/>
              </a:rPr>
              <a:t>NULL,xlim</a:t>
            </a:r>
            <a:r>
              <a:rPr lang="en-US" sz="1000" dirty="0">
                <a:latin typeface="+mn-lt"/>
                <a:cs typeface="Arial" pitchFamily="34" charset="0"/>
              </a:rPr>
              <a:t>=c(0,60),</a:t>
            </a:r>
            <a:r>
              <a:rPr lang="en-US" sz="1000" dirty="0" err="1">
                <a:latin typeface="+mn-lt"/>
                <a:cs typeface="Arial" pitchFamily="34" charset="0"/>
              </a:rPr>
              <a:t>ylab</a:t>
            </a:r>
            <a:r>
              <a:rPr lang="en-US" sz="1000" dirty="0">
                <a:latin typeface="+mn-lt"/>
                <a:cs typeface="Arial" pitchFamily="34" charset="0"/>
              </a:rPr>
              <a:t>='',</a:t>
            </a:r>
            <a:r>
              <a:rPr lang="en-US" sz="1000" dirty="0" err="1">
                <a:latin typeface="+mn-lt"/>
                <a:cs typeface="Arial" pitchFamily="34" charset="0"/>
              </a:rPr>
              <a:t>xlab</a:t>
            </a:r>
            <a:r>
              <a:rPr lang="en-US" sz="1000" dirty="0">
                <a:latin typeface="+mn-lt"/>
                <a:cs typeface="Arial" pitchFamily="34" charset="0"/>
              </a:rPr>
              <a:t>='', </a:t>
            </a:r>
            <a:r>
              <a:rPr lang="en-US" sz="1000" dirty="0" err="1">
                <a:latin typeface="+mn-lt"/>
                <a:cs typeface="Arial" pitchFamily="34" charset="0"/>
              </a:rPr>
              <a:t>ylim</a:t>
            </a:r>
            <a:r>
              <a:rPr lang="en-US" sz="1000" dirty="0">
                <a:latin typeface="+mn-lt"/>
                <a:cs typeface="Arial" pitchFamily="34" charset="0"/>
              </a:rPr>
              <a:t>=c(0,5))</a:t>
            </a:r>
          </a:p>
          <a:p>
            <a:pPr eaLnBrk="1" hangingPunct="1">
              <a:defRPr/>
            </a:pPr>
            <a:r>
              <a:rPr lang="en-US" sz="1000" dirty="0">
                <a:latin typeface="+mn-lt"/>
                <a:cs typeface="Arial" pitchFamily="34" charset="0"/>
              </a:rPr>
              <a:t>lines(a[2:3],c(3,3), </a:t>
            </a:r>
            <a:r>
              <a:rPr lang="en-US" sz="1000" dirty="0" err="1">
                <a:latin typeface="+mn-lt"/>
                <a:cs typeface="Arial" pitchFamily="34" charset="0"/>
              </a:rPr>
              <a:t>col</a:t>
            </a:r>
            <a:r>
              <a:rPr lang="en-US" sz="1000" dirty="0">
                <a:latin typeface="+mn-lt"/>
                <a:cs typeface="Arial" pitchFamily="34" charset="0"/>
              </a:rPr>
              <a:t>='</a:t>
            </a:r>
            <a:r>
              <a:rPr lang="en-US" sz="1000" dirty="0" err="1">
                <a:latin typeface="+mn-lt"/>
                <a:cs typeface="Arial" pitchFamily="34" charset="0"/>
              </a:rPr>
              <a:t>seagreen',lwd</a:t>
            </a:r>
            <a:r>
              <a:rPr lang="en-US" sz="1000" dirty="0">
                <a:latin typeface="+mn-lt"/>
                <a:cs typeface="Arial" pitchFamily="34" charset="0"/>
              </a:rPr>
              <a:t>=4)</a:t>
            </a:r>
          </a:p>
          <a:p>
            <a:pPr eaLnBrk="1" hangingPunct="1">
              <a:defRPr/>
            </a:pPr>
            <a:r>
              <a:rPr lang="en-US" sz="1000" dirty="0">
                <a:latin typeface="+mn-lt"/>
                <a:cs typeface="Arial" pitchFamily="34" charset="0"/>
              </a:rPr>
              <a:t>lines(a[6:7],c(2,2), </a:t>
            </a:r>
            <a:r>
              <a:rPr lang="en-US" sz="1000" dirty="0" err="1">
                <a:latin typeface="+mn-lt"/>
                <a:cs typeface="Arial" pitchFamily="34" charset="0"/>
              </a:rPr>
              <a:t>col</a:t>
            </a:r>
            <a:r>
              <a:rPr lang="en-US" sz="1000" dirty="0">
                <a:latin typeface="+mn-lt"/>
                <a:cs typeface="Arial" pitchFamily="34" charset="0"/>
              </a:rPr>
              <a:t>='</a:t>
            </a:r>
            <a:r>
              <a:rPr lang="en-US" sz="1000" dirty="0" err="1">
                <a:latin typeface="+mn-lt"/>
                <a:cs typeface="Arial" pitchFamily="34" charset="0"/>
              </a:rPr>
              <a:t>red',lwd</a:t>
            </a:r>
            <a:r>
              <a:rPr lang="en-US" sz="1000" dirty="0">
                <a:latin typeface="+mn-lt"/>
                <a:cs typeface="Arial" pitchFamily="34" charset="0"/>
              </a:rPr>
              <a:t>=4)</a:t>
            </a:r>
          </a:p>
          <a:p>
            <a:pPr eaLnBrk="1" hangingPunct="1">
              <a:defRPr/>
            </a:pPr>
            <a:r>
              <a:rPr lang="en-US" sz="1000" dirty="0">
                <a:latin typeface="+mn-lt"/>
                <a:cs typeface="Arial" pitchFamily="34" charset="0"/>
              </a:rPr>
              <a:t>lines(a[4:5],c(4,4), </a:t>
            </a:r>
            <a:r>
              <a:rPr lang="en-US" sz="1000" dirty="0" err="1">
                <a:latin typeface="+mn-lt"/>
                <a:cs typeface="Arial" pitchFamily="34" charset="0"/>
              </a:rPr>
              <a:t>col</a:t>
            </a:r>
            <a:r>
              <a:rPr lang="en-US" sz="1000" dirty="0">
                <a:latin typeface="+mn-lt"/>
                <a:cs typeface="Arial" pitchFamily="34" charset="0"/>
              </a:rPr>
              <a:t>='</a:t>
            </a:r>
            <a:r>
              <a:rPr lang="en-US" sz="1000" dirty="0" err="1">
                <a:latin typeface="+mn-lt"/>
                <a:cs typeface="Arial" pitchFamily="34" charset="0"/>
              </a:rPr>
              <a:t>blue',lwd</a:t>
            </a:r>
            <a:r>
              <a:rPr lang="en-US" sz="1000" dirty="0">
                <a:latin typeface="+mn-lt"/>
                <a:cs typeface="Arial" pitchFamily="34" charset="0"/>
              </a:rPr>
              <a:t>=4)</a:t>
            </a:r>
          </a:p>
          <a:p>
            <a:pPr eaLnBrk="1" hangingPunct="1">
              <a:defRPr/>
            </a:pPr>
            <a:r>
              <a:rPr lang="en-US" sz="1000" dirty="0">
                <a:latin typeface="+mn-lt"/>
                <a:cs typeface="Arial" pitchFamily="34" charset="0"/>
              </a:rPr>
              <a:t>points(a[[1]], 1, </a:t>
            </a:r>
            <a:r>
              <a:rPr lang="en-US" sz="1000" dirty="0" err="1">
                <a:latin typeface="+mn-lt"/>
                <a:cs typeface="Arial" pitchFamily="34" charset="0"/>
              </a:rPr>
              <a:t>lwd</a:t>
            </a:r>
            <a:r>
              <a:rPr lang="en-US" sz="1000" dirty="0">
                <a:latin typeface="+mn-lt"/>
                <a:cs typeface="Arial" pitchFamily="34" charset="0"/>
              </a:rPr>
              <a:t>=4)</a:t>
            </a:r>
          </a:p>
          <a:p>
            <a:pPr eaLnBrk="1" hangingPunct="1">
              <a:defRPr/>
            </a:pPr>
            <a:endParaRPr lang="en-US" sz="1000" dirty="0">
              <a:latin typeface="+mn-lt"/>
              <a:cs typeface="Arial" pitchFamily="34" charset="0"/>
            </a:endParaRPr>
          </a:p>
        </p:txBody>
      </p:sp>
      <p:grpSp>
        <p:nvGrpSpPr>
          <p:cNvPr id="2" name="Group 149"/>
          <p:cNvGrpSpPr>
            <a:grpSpLocks/>
          </p:cNvGrpSpPr>
          <p:nvPr/>
        </p:nvGrpSpPr>
        <p:grpSpPr bwMode="auto">
          <a:xfrm>
            <a:off x="457200" y="1522413"/>
            <a:ext cx="4287838" cy="1677987"/>
            <a:chOff x="457200" y="1522412"/>
            <a:chExt cx="4287416" cy="1677988"/>
          </a:xfrm>
        </p:grpSpPr>
        <p:sp>
          <p:nvSpPr>
            <p:cNvPr id="29706" name="Rectangle 10"/>
            <p:cNvSpPr>
              <a:spLocks noChangeArrowheads="1"/>
            </p:cNvSpPr>
            <p:nvPr/>
          </p:nvSpPr>
          <p:spPr bwMode="auto">
            <a:xfrm>
              <a:off x="1752473" y="2676525"/>
              <a:ext cx="1552422" cy="523875"/>
            </a:xfrm>
            <a:prstGeom prst="rect">
              <a:avLst/>
            </a:prstGeom>
            <a:noFill/>
            <a:ln w="9525">
              <a:noFill/>
              <a:miter lim="800000"/>
              <a:headEnd/>
              <a:tailEnd/>
            </a:ln>
          </p:spPr>
          <p:txBody>
            <a:bodyPr wrap="none">
              <a:spAutoFit/>
            </a:bodyPr>
            <a:lstStyle/>
            <a:p>
              <a:pPr eaLnBrk="1" hangingPunct="1">
                <a:defRPr/>
              </a:pPr>
              <a:r>
                <a:rPr lang="en-US" sz="2800" i="1" dirty="0">
                  <a:latin typeface="+mn-lt"/>
                  <a:sym typeface="Symbol" pitchFamily="18" charset="2"/>
                </a:rPr>
                <a:t></a:t>
              </a:r>
              <a:r>
                <a:rPr lang="en-US" sz="2800" baseline="-25000" dirty="0">
                  <a:latin typeface="+mn-lt"/>
                </a:rPr>
                <a:t>tot</a:t>
              </a:r>
              <a:r>
                <a:rPr lang="en-US" sz="2800" dirty="0">
                  <a:latin typeface="+mn-lt"/>
                </a:rPr>
                <a:t> (N m)</a:t>
              </a:r>
            </a:p>
          </p:txBody>
        </p:sp>
        <p:sp>
          <p:nvSpPr>
            <p:cNvPr id="160783" name="Line 15"/>
            <p:cNvSpPr>
              <a:spLocks noChangeShapeType="1"/>
            </p:cNvSpPr>
            <p:nvPr/>
          </p:nvSpPr>
          <p:spPr bwMode="auto">
            <a:xfrm>
              <a:off x="666729" y="2266949"/>
              <a:ext cx="3838197" cy="1588"/>
            </a:xfrm>
            <a:prstGeom prst="line">
              <a:avLst/>
            </a:prstGeom>
            <a:noFill/>
            <a:ln w="9525" cap="rnd">
              <a:solidFill>
                <a:schemeClr val="tx1"/>
              </a:solidFill>
              <a:prstDash val="solid"/>
              <a:round/>
              <a:headEnd/>
              <a:tailEnd/>
            </a:ln>
          </p:spPr>
          <p:txBody>
            <a:bodyPr/>
            <a:lstStyle/>
            <a:p>
              <a:pPr eaLnBrk="1" hangingPunct="1">
                <a:defRPr/>
              </a:pPr>
              <a:endParaRPr lang="en-US" sz="2800">
                <a:latin typeface="+mn-lt"/>
              </a:endParaRPr>
            </a:p>
          </p:txBody>
        </p:sp>
        <p:sp>
          <p:nvSpPr>
            <p:cNvPr id="160784" name="Line 16"/>
            <p:cNvSpPr>
              <a:spLocks noChangeShapeType="1"/>
            </p:cNvSpPr>
            <p:nvPr/>
          </p:nvSpPr>
          <p:spPr bwMode="auto">
            <a:xfrm>
              <a:off x="666729" y="2266949"/>
              <a:ext cx="1588" cy="85725"/>
            </a:xfrm>
            <a:prstGeom prst="line">
              <a:avLst/>
            </a:prstGeom>
            <a:noFill/>
            <a:ln w="9525" cap="rnd">
              <a:solidFill>
                <a:schemeClr val="tx1"/>
              </a:solidFill>
              <a:prstDash val="solid"/>
              <a:round/>
              <a:headEnd/>
              <a:tailEnd/>
            </a:ln>
          </p:spPr>
          <p:txBody>
            <a:bodyPr/>
            <a:lstStyle/>
            <a:p>
              <a:pPr eaLnBrk="1" hangingPunct="1">
                <a:defRPr/>
              </a:pPr>
              <a:endParaRPr lang="en-US" sz="2800">
                <a:latin typeface="+mn-lt"/>
              </a:endParaRPr>
            </a:p>
          </p:txBody>
        </p:sp>
        <p:sp>
          <p:nvSpPr>
            <p:cNvPr id="160785" name="Line 17"/>
            <p:cNvSpPr>
              <a:spLocks noChangeShapeType="1"/>
            </p:cNvSpPr>
            <p:nvPr/>
          </p:nvSpPr>
          <p:spPr bwMode="auto">
            <a:xfrm>
              <a:off x="1438178" y="2266949"/>
              <a:ext cx="1588" cy="85725"/>
            </a:xfrm>
            <a:prstGeom prst="line">
              <a:avLst/>
            </a:prstGeom>
            <a:noFill/>
            <a:ln w="9525" cap="rnd">
              <a:solidFill>
                <a:schemeClr val="tx1"/>
              </a:solidFill>
              <a:prstDash val="solid"/>
              <a:round/>
              <a:headEnd/>
              <a:tailEnd/>
            </a:ln>
          </p:spPr>
          <p:txBody>
            <a:bodyPr/>
            <a:lstStyle/>
            <a:p>
              <a:pPr eaLnBrk="1" hangingPunct="1">
                <a:defRPr/>
              </a:pPr>
              <a:endParaRPr lang="en-US" sz="2800">
                <a:latin typeface="+mn-lt"/>
              </a:endParaRPr>
            </a:p>
          </p:txBody>
        </p:sp>
        <p:sp>
          <p:nvSpPr>
            <p:cNvPr id="160786" name="Line 18"/>
            <p:cNvSpPr>
              <a:spLocks noChangeShapeType="1"/>
            </p:cNvSpPr>
            <p:nvPr/>
          </p:nvSpPr>
          <p:spPr bwMode="auto">
            <a:xfrm>
              <a:off x="2200103" y="2266949"/>
              <a:ext cx="1588" cy="85725"/>
            </a:xfrm>
            <a:prstGeom prst="line">
              <a:avLst/>
            </a:prstGeom>
            <a:noFill/>
            <a:ln w="9525" cap="rnd">
              <a:solidFill>
                <a:schemeClr val="tx1"/>
              </a:solidFill>
              <a:prstDash val="solid"/>
              <a:round/>
              <a:headEnd/>
              <a:tailEnd/>
            </a:ln>
          </p:spPr>
          <p:txBody>
            <a:bodyPr/>
            <a:lstStyle/>
            <a:p>
              <a:pPr eaLnBrk="1" hangingPunct="1">
                <a:defRPr/>
              </a:pPr>
              <a:endParaRPr lang="en-US" sz="2800">
                <a:latin typeface="+mn-lt"/>
              </a:endParaRPr>
            </a:p>
          </p:txBody>
        </p:sp>
        <p:sp>
          <p:nvSpPr>
            <p:cNvPr id="160787" name="Line 19"/>
            <p:cNvSpPr>
              <a:spLocks noChangeShapeType="1"/>
            </p:cNvSpPr>
            <p:nvPr/>
          </p:nvSpPr>
          <p:spPr bwMode="auto">
            <a:xfrm>
              <a:off x="2971553" y="2266949"/>
              <a:ext cx="1588" cy="85725"/>
            </a:xfrm>
            <a:prstGeom prst="line">
              <a:avLst/>
            </a:prstGeom>
            <a:noFill/>
            <a:ln w="9525" cap="rnd">
              <a:solidFill>
                <a:schemeClr val="tx1"/>
              </a:solidFill>
              <a:prstDash val="solid"/>
              <a:round/>
              <a:headEnd/>
              <a:tailEnd/>
            </a:ln>
          </p:spPr>
          <p:txBody>
            <a:bodyPr/>
            <a:lstStyle/>
            <a:p>
              <a:pPr eaLnBrk="1" hangingPunct="1">
                <a:defRPr/>
              </a:pPr>
              <a:endParaRPr lang="en-US" sz="2800">
                <a:latin typeface="+mn-lt"/>
              </a:endParaRPr>
            </a:p>
          </p:txBody>
        </p:sp>
        <p:sp>
          <p:nvSpPr>
            <p:cNvPr id="160788" name="Line 20"/>
            <p:cNvSpPr>
              <a:spLocks noChangeShapeType="1"/>
            </p:cNvSpPr>
            <p:nvPr/>
          </p:nvSpPr>
          <p:spPr bwMode="auto">
            <a:xfrm>
              <a:off x="3743002" y="2266949"/>
              <a:ext cx="1588" cy="85725"/>
            </a:xfrm>
            <a:prstGeom prst="line">
              <a:avLst/>
            </a:prstGeom>
            <a:noFill/>
            <a:ln w="9525" cap="rnd">
              <a:solidFill>
                <a:schemeClr val="tx1"/>
              </a:solidFill>
              <a:prstDash val="solid"/>
              <a:round/>
              <a:headEnd/>
              <a:tailEnd/>
            </a:ln>
          </p:spPr>
          <p:txBody>
            <a:bodyPr/>
            <a:lstStyle/>
            <a:p>
              <a:pPr eaLnBrk="1" hangingPunct="1">
                <a:defRPr/>
              </a:pPr>
              <a:endParaRPr lang="en-US" sz="2800">
                <a:latin typeface="+mn-lt"/>
              </a:endParaRPr>
            </a:p>
          </p:txBody>
        </p:sp>
        <p:sp>
          <p:nvSpPr>
            <p:cNvPr id="160789" name="Line 21"/>
            <p:cNvSpPr>
              <a:spLocks noChangeShapeType="1"/>
            </p:cNvSpPr>
            <p:nvPr/>
          </p:nvSpPr>
          <p:spPr bwMode="auto">
            <a:xfrm>
              <a:off x="4504927" y="2266949"/>
              <a:ext cx="1588" cy="85725"/>
            </a:xfrm>
            <a:prstGeom prst="line">
              <a:avLst/>
            </a:prstGeom>
            <a:noFill/>
            <a:ln w="9525" cap="rnd">
              <a:solidFill>
                <a:schemeClr val="tx1"/>
              </a:solidFill>
              <a:prstDash val="solid"/>
              <a:round/>
              <a:headEnd/>
              <a:tailEnd/>
            </a:ln>
          </p:spPr>
          <p:txBody>
            <a:bodyPr/>
            <a:lstStyle/>
            <a:p>
              <a:pPr eaLnBrk="1" hangingPunct="1">
                <a:defRPr/>
              </a:pPr>
              <a:endParaRPr lang="en-US" sz="2800">
                <a:latin typeface="+mn-lt"/>
              </a:endParaRPr>
            </a:p>
          </p:txBody>
        </p:sp>
        <p:sp>
          <p:nvSpPr>
            <p:cNvPr id="160790" name="Rectangle 22"/>
            <p:cNvSpPr>
              <a:spLocks noChangeArrowheads="1"/>
            </p:cNvSpPr>
            <p:nvPr/>
          </p:nvSpPr>
          <p:spPr bwMode="auto">
            <a:xfrm>
              <a:off x="457200" y="2352674"/>
              <a:ext cx="449219" cy="430213"/>
            </a:xfrm>
            <a:prstGeom prst="rect">
              <a:avLst/>
            </a:prstGeom>
            <a:noFill/>
            <a:ln w="9525">
              <a:noFill/>
              <a:miter lim="800000"/>
              <a:headEnd/>
              <a:tailEnd/>
            </a:ln>
          </p:spPr>
          <p:txBody>
            <a:bodyPr wrap="none" lIns="0" tIns="0" rIns="0" bIns="0">
              <a:spAutoFit/>
            </a:bodyPr>
            <a:lstStyle/>
            <a:p>
              <a:pPr eaLnBrk="1" hangingPunct="1">
                <a:defRPr/>
              </a:pPr>
              <a:r>
                <a:rPr lang="en-US" sz="2800">
                  <a:latin typeface="+mn-lt"/>
                </a:rPr>
                <a:t>0.0</a:t>
              </a:r>
            </a:p>
          </p:txBody>
        </p:sp>
        <p:sp>
          <p:nvSpPr>
            <p:cNvPr id="160791" name="Rectangle 23"/>
            <p:cNvSpPr>
              <a:spLocks noChangeArrowheads="1"/>
            </p:cNvSpPr>
            <p:nvPr/>
          </p:nvSpPr>
          <p:spPr bwMode="auto">
            <a:xfrm>
              <a:off x="1228649" y="2352674"/>
              <a:ext cx="449219" cy="430213"/>
            </a:xfrm>
            <a:prstGeom prst="rect">
              <a:avLst/>
            </a:prstGeom>
            <a:noFill/>
            <a:ln w="9525">
              <a:noFill/>
              <a:miter lim="800000"/>
              <a:headEnd/>
              <a:tailEnd/>
            </a:ln>
          </p:spPr>
          <p:txBody>
            <a:bodyPr wrap="none" lIns="0" tIns="0" rIns="0" bIns="0">
              <a:spAutoFit/>
            </a:bodyPr>
            <a:lstStyle/>
            <a:p>
              <a:pPr eaLnBrk="1" hangingPunct="1">
                <a:defRPr/>
              </a:pPr>
              <a:r>
                <a:rPr lang="en-US" sz="2800">
                  <a:latin typeface="+mn-lt"/>
                </a:rPr>
                <a:t>0.2</a:t>
              </a:r>
            </a:p>
          </p:txBody>
        </p:sp>
        <p:sp>
          <p:nvSpPr>
            <p:cNvPr id="160792" name="Rectangle 24"/>
            <p:cNvSpPr>
              <a:spLocks noChangeArrowheads="1"/>
            </p:cNvSpPr>
            <p:nvPr/>
          </p:nvSpPr>
          <p:spPr bwMode="auto">
            <a:xfrm>
              <a:off x="1990574" y="2352674"/>
              <a:ext cx="449219" cy="430213"/>
            </a:xfrm>
            <a:prstGeom prst="rect">
              <a:avLst/>
            </a:prstGeom>
            <a:noFill/>
            <a:ln w="9525">
              <a:noFill/>
              <a:miter lim="800000"/>
              <a:headEnd/>
              <a:tailEnd/>
            </a:ln>
          </p:spPr>
          <p:txBody>
            <a:bodyPr wrap="none" lIns="0" tIns="0" rIns="0" bIns="0">
              <a:spAutoFit/>
            </a:bodyPr>
            <a:lstStyle/>
            <a:p>
              <a:pPr eaLnBrk="1" hangingPunct="1">
                <a:defRPr/>
              </a:pPr>
              <a:r>
                <a:rPr lang="en-US" sz="2800">
                  <a:latin typeface="+mn-lt"/>
                </a:rPr>
                <a:t>0.4</a:t>
              </a:r>
            </a:p>
          </p:txBody>
        </p:sp>
        <p:sp>
          <p:nvSpPr>
            <p:cNvPr id="160793" name="Rectangle 25"/>
            <p:cNvSpPr>
              <a:spLocks noChangeArrowheads="1"/>
            </p:cNvSpPr>
            <p:nvPr/>
          </p:nvSpPr>
          <p:spPr bwMode="auto">
            <a:xfrm>
              <a:off x="2762023" y="2352674"/>
              <a:ext cx="449219" cy="430213"/>
            </a:xfrm>
            <a:prstGeom prst="rect">
              <a:avLst/>
            </a:prstGeom>
            <a:noFill/>
            <a:ln w="9525">
              <a:noFill/>
              <a:miter lim="800000"/>
              <a:headEnd/>
              <a:tailEnd/>
            </a:ln>
          </p:spPr>
          <p:txBody>
            <a:bodyPr wrap="none" lIns="0" tIns="0" rIns="0" bIns="0">
              <a:spAutoFit/>
            </a:bodyPr>
            <a:lstStyle/>
            <a:p>
              <a:pPr eaLnBrk="1" hangingPunct="1">
                <a:defRPr/>
              </a:pPr>
              <a:r>
                <a:rPr lang="en-US" sz="2800">
                  <a:latin typeface="+mn-lt"/>
                </a:rPr>
                <a:t>0.6</a:t>
              </a:r>
            </a:p>
          </p:txBody>
        </p:sp>
        <p:sp>
          <p:nvSpPr>
            <p:cNvPr id="160794" name="Rectangle 26"/>
            <p:cNvSpPr>
              <a:spLocks noChangeArrowheads="1"/>
            </p:cNvSpPr>
            <p:nvPr/>
          </p:nvSpPr>
          <p:spPr bwMode="auto">
            <a:xfrm>
              <a:off x="3533472" y="2352674"/>
              <a:ext cx="449219" cy="430213"/>
            </a:xfrm>
            <a:prstGeom prst="rect">
              <a:avLst/>
            </a:prstGeom>
            <a:noFill/>
            <a:ln w="9525">
              <a:noFill/>
              <a:miter lim="800000"/>
              <a:headEnd/>
              <a:tailEnd/>
            </a:ln>
          </p:spPr>
          <p:txBody>
            <a:bodyPr wrap="none" lIns="0" tIns="0" rIns="0" bIns="0">
              <a:spAutoFit/>
            </a:bodyPr>
            <a:lstStyle/>
            <a:p>
              <a:pPr eaLnBrk="1" hangingPunct="1">
                <a:defRPr/>
              </a:pPr>
              <a:r>
                <a:rPr lang="en-US" sz="2800">
                  <a:latin typeface="+mn-lt"/>
                </a:rPr>
                <a:t>0.8</a:t>
              </a:r>
            </a:p>
          </p:txBody>
        </p:sp>
        <p:sp>
          <p:nvSpPr>
            <p:cNvPr id="160795" name="Rectangle 27"/>
            <p:cNvSpPr>
              <a:spLocks noChangeArrowheads="1"/>
            </p:cNvSpPr>
            <p:nvPr/>
          </p:nvSpPr>
          <p:spPr bwMode="auto">
            <a:xfrm>
              <a:off x="4295397" y="2352674"/>
              <a:ext cx="449219" cy="430213"/>
            </a:xfrm>
            <a:prstGeom prst="rect">
              <a:avLst/>
            </a:prstGeom>
            <a:noFill/>
            <a:ln w="9525">
              <a:noFill/>
              <a:miter lim="800000"/>
              <a:headEnd/>
              <a:tailEnd/>
            </a:ln>
          </p:spPr>
          <p:txBody>
            <a:bodyPr wrap="none" lIns="0" tIns="0" rIns="0" bIns="0">
              <a:spAutoFit/>
            </a:bodyPr>
            <a:lstStyle/>
            <a:p>
              <a:pPr eaLnBrk="1" hangingPunct="1">
                <a:defRPr/>
              </a:pPr>
              <a:r>
                <a:rPr lang="en-US" sz="2800">
                  <a:latin typeface="+mn-lt"/>
                </a:rPr>
                <a:t>1.0</a:t>
              </a:r>
            </a:p>
          </p:txBody>
        </p:sp>
        <p:sp>
          <p:nvSpPr>
            <p:cNvPr id="160810" name="Line 42"/>
            <p:cNvSpPr>
              <a:spLocks noChangeShapeType="1"/>
            </p:cNvSpPr>
            <p:nvPr/>
          </p:nvSpPr>
          <p:spPr bwMode="auto">
            <a:xfrm>
              <a:off x="714350" y="1674812"/>
              <a:ext cx="2504828" cy="1587"/>
            </a:xfrm>
            <a:prstGeom prst="line">
              <a:avLst/>
            </a:prstGeom>
            <a:noFill/>
            <a:ln w="38100" cap="rnd">
              <a:solidFill>
                <a:srgbClr val="33CC33"/>
              </a:solidFill>
              <a:prstDash val="solid"/>
              <a:round/>
              <a:headEnd/>
              <a:tailEnd/>
            </a:ln>
          </p:spPr>
          <p:txBody>
            <a:bodyPr/>
            <a:lstStyle/>
            <a:p>
              <a:pPr eaLnBrk="1" hangingPunct="1">
                <a:defRPr/>
              </a:pPr>
              <a:endParaRPr lang="en-US">
                <a:latin typeface="+mn-lt"/>
              </a:endParaRPr>
            </a:p>
          </p:txBody>
        </p:sp>
        <p:sp>
          <p:nvSpPr>
            <p:cNvPr id="160811" name="Line 43"/>
            <p:cNvSpPr>
              <a:spLocks noChangeShapeType="1"/>
            </p:cNvSpPr>
            <p:nvPr/>
          </p:nvSpPr>
          <p:spPr bwMode="auto">
            <a:xfrm>
              <a:off x="771494" y="1827212"/>
              <a:ext cx="1904813" cy="1587"/>
            </a:xfrm>
            <a:prstGeom prst="line">
              <a:avLst/>
            </a:prstGeom>
            <a:noFill/>
            <a:ln w="38100" cap="rnd">
              <a:solidFill>
                <a:srgbClr val="FF0000"/>
              </a:solidFill>
              <a:prstDash val="solid"/>
              <a:round/>
              <a:headEnd/>
              <a:tailEnd/>
            </a:ln>
          </p:spPr>
          <p:txBody>
            <a:bodyPr/>
            <a:lstStyle/>
            <a:p>
              <a:pPr eaLnBrk="1" hangingPunct="1">
                <a:defRPr/>
              </a:pPr>
              <a:endParaRPr lang="en-US">
                <a:latin typeface="+mn-lt"/>
              </a:endParaRPr>
            </a:p>
          </p:txBody>
        </p:sp>
        <p:sp>
          <p:nvSpPr>
            <p:cNvPr id="160812" name="Line 44"/>
            <p:cNvSpPr>
              <a:spLocks noChangeShapeType="1"/>
            </p:cNvSpPr>
            <p:nvPr/>
          </p:nvSpPr>
          <p:spPr bwMode="auto">
            <a:xfrm>
              <a:off x="742922" y="1522412"/>
              <a:ext cx="2523877" cy="1587"/>
            </a:xfrm>
            <a:prstGeom prst="line">
              <a:avLst/>
            </a:prstGeom>
            <a:noFill/>
            <a:ln w="38100" cap="rnd">
              <a:solidFill>
                <a:srgbClr val="3333FF"/>
              </a:solidFill>
              <a:prstDash val="solid"/>
              <a:round/>
              <a:headEnd/>
              <a:tailEnd/>
            </a:ln>
          </p:spPr>
          <p:txBody>
            <a:bodyPr/>
            <a:lstStyle/>
            <a:p>
              <a:pPr eaLnBrk="1" hangingPunct="1">
                <a:defRPr/>
              </a:pPr>
              <a:endParaRPr lang="en-US">
                <a:latin typeface="+mn-lt"/>
              </a:endParaRPr>
            </a:p>
          </p:txBody>
        </p:sp>
        <p:sp>
          <p:nvSpPr>
            <p:cNvPr id="160813" name="Oval 45"/>
            <p:cNvSpPr>
              <a:spLocks noChangeArrowheads="1"/>
            </p:cNvSpPr>
            <p:nvPr/>
          </p:nvSpPr>
          <p:spPr bwMode="auto">
            <a:xfrm>
              <a:off x="790542" y="1990724"/>
              <a:ext cx="57144" cy="57150"/>
            </a:xfrm>
            <a:prstGeom prst="ellipse">
              <a:avLst/>
            </a:prstGeom>
            <a:noFill/>
            <a:ln w="38100" cap="rnd">
              <a:solidFill>
                <a:schemeClr val="tx1"/>
              </a:solidFill>
              <a:prstDash val="solid"/>
              <a:round/>
              <a:headEnd/>
              <a:tailEnd/>
            </a:ln>
          </p:spPr>
          <p:txBody>
            <a:bodyPr/>
            <a:lstStyle/>
            <a:p>
              <a:pPr eaLnBrk="1" hangingPunct="1">
                <a:defRPr/>
              </a:pPr>
              <a:endParaRPr lang="en-US">
                <a:latin typeface="+mn-lt"/>
              </a:endParaRPr>
            </a:p>
          </p:txBody>
        </p:sp>
      </p:grpSp>
      <p:grpSp>
        <p:nvGrpSpPr>
          <p:cNvPr id="3" name="Group 148"/>
          <p:cNvGrpSpPr>
            <a:grpSpLocks/>
          </p:cNvGrpSpPr>
          <p:nvPr/>
        </p:nvGrpSpPr>
        <p:grpSpPr bwMode="auto">
          <a:xfrm>
            <a:off x="5029200" y="5180013"/>
            <a:ext cx="4057650" cy="1677987"/>
            <a:chOff x="5029200" y="5180012"/>
            <a:chExt cx="4057650" cy="1677988"/>
          </a:xfrm>
        </p:grpSpPr>
        <p:sp>
          <p:nvSpPr>
            <p:cNvPr id="29707" name="Rectangle 11"/>
            <p:cNvSpPr>
              <a:spLocks noChangeArrowheads="1"/>
            </p:cNvSpPr>
            <p:nvPr/>
          </p:nvSpPr>
          <p:spPr bwMode="auto">
            <a:xfrm>
              <a:off x="6343650" y="6334125"/>
              <a:ext cx="1323975" cy="523875"/>
            </a:xfrm>
            <a:prstGeom prst="rect">
              <a:avLst/>
            </a:prstGeom>
            <a:noFill/>
            <a:ln w="9525">
              <a:noFill/>
              <a:miter lim="800000"/>
              <a:headEnd/>
              <a:tailEnd/>
            </a:ln>
          </p:spPr>
          <p:txBody>
            <a:bodyPr wrap="none">
              <a:spAutoFit/>
            </a:bodyPr>
            <a:lstStyle/>
            <a:p>
              <a:pPr eaLnBrk="1" hangingPunct="1">
                <a:defRPr/>
              </a:pPr>
              <a:r>
                <a:rPr lang="en-US" sz="2800" i="1">
                  <a:latin typeface="+mn-lt"/>
                </a:rPr>
                <a:t>P</a:t>
              </a:r>
              <a:r>
                <a:rPr lang="en-US" sz="2800" baseline="-25000">
                  <a:latin typeface="+mn-lt"/>
                </a:rPr>
                <a:t>tot</a:t>
              </a:r>
              <a:r>
                <a:rPr lang="en-US" sz="2800">
                  <a:latin typeface="+mn-lt"/>
                </a:rPr>
                <a:t> (W)</a:t>
              </a:r>
            </a:p>
          </p:txBody>
        </p:sp>
        <p:sp>
          <p:nvSpPr>
            <p:cNvPr id="160817" name="Line 49"/>
            <p:cNvSpPr>
              <a:spLocks noChangeShapeType="1"/>
            </p:cNvSpPr>
            <p:nvPr/>
          </p:nvSpPr>
          <p:spPr bwMode="auto">
            <a:xfrm>
              <a:off x="5029200" y="5943599"/>
              <a:ext cx="3686175" cy="1588"/>
            </a:xfrm>
            <a:prstGeom prst="line">
              <a:avLst/>
            </a:prstGeom>
            <a:noFill/>
            <a:ln w="9525" cap="rnd">
              <a:solidFill>
                <a:schemeClr val="tx1"/>
              </a:solidFill>
              <a:prstDash val="solid"/>
              <a:round/>
              <a:headEnd/>
              <a:tailEnd/>
            </a:ln>
          </p:spPr>
          <p:txBody>
            <a:bodyPr/>
            <a:lstStyle/>
            <a:p>
              <a:pPr eaLnBrk="1" hangingPunct="1">
                <a:defRPr/>
              </a:pPr>
              <a:endParaRPr lang="en-US" sz="2800">
                <a:latin typeface="+mn-lt"/>
              </a:endParaRPr>
            </a:p>
          </p:txBody>
        </p:sp>
        <p:sp>
          <p:nvSpPr>
            <p:cNvPr id="160819" name="Line 51"/>
            <p:cNvSpPr>
              <a:spLocks noChangeShapeType="1"/>
            </p:cNvSpPr>
            <p:nvPr/>
          </p:nvSpPr>
          <p:spPr bwMode="auto">
            <a:xfrm>
              <a:off x="5648325" y="5943599"/>
              <a:ext cx="1588" cy="85725"/>
            </a:xfrm>
            <a:prstGeom prst="line">
              <a:avLst/>
            </a:prstGeom>
            <a:noFill/>
            <a:ln w="9525" cap="rnd">
              <a:solidFill>
                <a:schemeClr val="tx1"/>
              </a:solidFill>
              <a:prstDash val="solid"/>
              <a:round/>
              <a:headEnd/>
              <a:tailEnd/>
            </a:ln>
          </p:spPr>
          <p:txBody>
            <a:bodyPr/>
            <a:lstStyle/>
            <a:p>
              <a:pPr eaLnBrk="1" hangingPunct="1">
                <a:defRPr/>
              </a:pPr>
              <a:endParaRPr lang="en-US" sz="2800">
                <a:latin typeface="+mn-lt"/>
              </a:endParaRPr>
            </a:p>
          </p:txBody>
        </p:sp>
        <p:sp>
          <p:nvSpPr>
            <p:cNvPr id="160822" name="Line 54"/>
            <p:cNvSpPr>
              <a:spLocks noChangeShapeType="1"/>
            </p:cNvSpPr>
            <p:nvPr/>
          </p:nvSpPr>
          <p:spPr bwMode="auto">
            <a:xfrm>
              <a:off x="7181850" y="5943599"/>
              <a:ext cx="1588" cy="85725"/>
            </a:xfrm>
            <a:prstGeom prst="line">
              <a:avLst/>
            </a:prstGeom>
            <a:noFill/>
            <a:ln w="9525" cap="rnd">
              <a:solidFill>
                <a:schemeClr val="tx1"/>
              </a:solidFill>
              <a:prstDash val="solid"/>
              <a:round/>
              <a:headEnd/>
              <a:tailEnd/>
            </a:ln>
          </p:spPr>
          <p:txBody>
            <a:bodyPr/>
            <a:lstStyle/>
            <a:p>
              <a:pPr eaLnBrk="1" hangingPunct="1">
                <a:defRPr/>
              </a:pPr>
              <a:endParaRPr lang="en-US" sz="2800">
                <a:latin typeface="+mn-lt"/>
              </a:endParaRPr>
            </a:p>
          </p:txBody>
        </p:sp>
        <p:sp>
          <p:nvSpPr>
            <p:cNvPr id="160824" name="Line 56"/>
            <p:cNvSpPr>
              <a:spLocks noChangeShapeType="1"/>
            </p:cNvSpPr>
            <p:nvPr/>
          </p:nvSpPr>
          <p:spPr bwMode="auto">
            <a:xfrm>
              <a:off x="8715375" y="5943599"/>
              <a:ext cx="1588" cy="85725"/>
            </a:xfrm>
            <a:prstGeom prst="line">
              <a:avLst/>
            </a:prstGeom>
            <a:noFill/>
            <a:ln w="9525" cap="rnd">
              <a:solidFill>
                <a:schemeClr val="tx1"/>
              </a:solidFill>
              <a:prstDash val="solid"/>
              <a:round/>
              <a:headEnd/>
              <a:tailEnd/>
            </a:ln>
          </p:spPr>
          <p:txBody>
            <a:bodyPr/>
            <a:lstStyle/>
            <a:p>
              <a:pPr eaLnBrk="1" hangingPunct="1">
                <a:defRPr/>
              </a:pPr>
              <a:endParaRPr lang="en-US" sz="2800">
                <a:latin typeface="+mn-lt"/>
              </a:endParaRPr>
            </a:p>
          </p:txBody>
        </p:sp>
        <p:sp>
          <p:nvSpPr>
            <p:cNvPr id="160826" name="Rectangle 58"/>
            <p:cNvSpPr>
              <a:spLocks noChangeArrowheads="1"/>
            </p:cNvSpPr>
            <p:nvPr/>
          </p:nvSpPr>
          <p:spPr bwMode="auto">
            <a:xfrm>
              <a:off x="5276850" y="6029325"/>
              <a:ext cx="717550" cy="431800"/>
            </a:xfrm>
            <a:prstGeom prst="rect">
              <a:avLst/>
            </a:prstGeom>
            <a:noFill/>
            <a:ln w="9525">
              <a:noFill/>
              <a:miter lim="800000"/>
              <a:headEnd/>
              <a:tailEnd/>
            </a:ln>
          </p:spPr>
          <p:txBody>
            <a:bodyPr wrap="none" lIns="0" tIns="0" rIns="0" bIns="0">
              <a:spAutoFit/>
            </a:bodyPr>
            <a:lstStyle/>
            <a:p>
              <a:pPr eaLnBrk="1" hangingPunct="1">
                <a:defRPr/>
              </a:pPr>
              <a:r>
                <a:rPr lang="en-US" sz="2800" dirty="0">
                  <a:latin typeface="+mn-lt"/>
                </a:rPr>
                <a:t>1000</a:t>
              </a:r>
            </a:p>
          </p:txBody>
        </p:sp>
        <p:sp>
          <p:nvSpPr>
            <p:cNvPr id="160828" name="Rectangle 60"/>
            <p:cNvSpPr>
              <a:spLocks noChangeArrowheads="1"/>
            </p:cNvSpPr>
            <p:nvPr/>
          </p:nvSpPr>
          <p:spPr bwMode="auto">
            <a:xfrm>
              <a:off x="6845300" y="6029325"/>
              <a:ext cx="717550" cy="431800"/>
            </a:xfrm>
            <a:prstGeom prst="rect">
              <a:avLst/>
            </a:prstGeom>
            <a:noFill/>
            <a:ln w="9525">
              <a:noFill/>
              <a:miter lim="800000"/>
              <a:headEnd/>
              <a:tailEnd/>
            </a:ln>
          </p:spPr>
          <p:txBody>
            <a:bodyPr wrap="none" lIns="0" tIns="0" rIns="0" bIns="0">
              <a:spAutoFit/>
            </a:bodyPr>
            <a:lstStyle/>
            <a:p>
              <a:pPr eaLnBrk="1" hangingPunct="1">
                <a:defRPr/>
              </a:pPr>
              <a:r>
                <a:rPr lang="en-US" sz="2800" dirty="0">
                  <a:latin typeface="+mn-lt"/>
                </a:rPr>
                <a:t>1500</a:t>
              </a:r>
            </a:p>
          </p:txBody>
        </p:sp>
        <p:sp>
          <p:nvSpPr>
            <p:cNvPr id="160831" name="Rectangle 63"/>
            <p:cNvSpPr>
              <a:spLocks noChangeArrowheads="1"/>
            </p:cNvSpPr>
            <p:nvPr/>
          </p:nvSpPr>
          <p:spPr bwMode="auto">
            <a:xfrm>
              <a:off x="8369300" y="6029325"/>
              <a:ext cx="717550" cy="431800"/>
            </a:xfrm>
            <a:prstGeom prst="rect">
              <a:avLst/>
            </a:prstGeom>
            <a:noFill/>
            <a:ln w="9525">
              <a:noFill/>
              <a:miter lim="800000"/>
              <a:headEnd/>
              <a:tailEnd/>
            </a:ln>
          </p:spPr>
          <p:txBody>
            <a:bodyPr wrap="none" lIns="0" tIns="0" rIns="0" bIns="0">
              <a:spAutoFit/>
            </a:bodyPr>
            <a:lstStyle/>
            <a:p>
              <a:pPr eaLnBrk="1" hangingPunct="1">
                <a:defRPr/>
              </a:pPr>
              <a:r>
                <a:rPr lang="en-US" sz="2800" dirty="0">
                  <a:latin typeface="+mn-lt"/>
                </a:rPr>
                <a:t>2000</a:t>
              </a:r>
            </a:p>
          </p:txBody>
        </p:sp>
        <p:sp>
          <p:nvSpPr>
            <p:cNvPr id="160846" name="Line 78"/>
            <p:cNvSpPr>
              <a:spLocks noChangeShapeType="1"/>
            </p:cNvSpPr>
            <p:nvPr/>
          </p:nvSpPr>
          <p:spPr bwMode="auto">
            <a:xfrm>
              <a:off x="5276850" y="5332412"/>
              <a:ext cx="3038475" cy="1587"/>
            </a:xfrm>
            <a:prstGeom prst="line">
              <a:avLst/>
            </a:prstGeom>
            <a:noFill/>
            <a:ln w="38100" cap="rnd">
              <a:solidFill>
                <a:srgbClr val="33CC33"/>
              </a:solidFill>
              <a:prstDash val="solid"/>
              <a:round/>
              <a:headEnd/>
              <a:tailEnd/>
            </a:ln>
          </p:spPr>
          <p:txBody>
            <a:bodyPr/>
            <a:lstStyle/>
            <a:p>
              <a:pPr eaLnBrk="1" hangingPunct="1">
                <a:defRPr/>
              </a:pPr>
              <a:endParaRPr lang="en-US">
                <a:latin typeface="+mn-lt"/>
              </a:endParaRPr>
            </a:p>
          </p:txBody>
        </p:sp>
        <p:sp>
          <p:nvSpPr>
            <p:cNvPr id="160847" name="Line 79"/>
            <p:cNvSpPr>
              <a:spLocks noChangeShapeType="1"/>
            </p:cNvSpPr>
            <p:nvPr/>
          </p:nvSpPr>
          <p:spPr bwMode="auto">
            <a:xfrm>
              <a:off x="5343525" y="5484812"/>
              <a:ext cx="2419350" cy="1587"/>
            </a:xfrm>
            <a:prstGeom prst="line">
              <a:avLst/>
            </a:prstGeom>
            <a:noFill/>
            <a:ln w="38100" cap="rnd">
              <a:solidFill>
                <a:srgbClr val="FF0000"/>
              </a:solidFill>
              <a:prstDash val="solid"/>
              <a:round/>
              <a:headEnd/>
              <a:tailEnd/>
            </a:ln>
          </p:spPr>
          <p:txBody>
            <a:bodyPr/>
            <a:lstStyle/>
            <a:p>
              <a:pPr eaLnBrk="1" hangingPunct="1">
                <a:defRPr/>
              </a:pPr>
              <a:endParaRPr lang="en-US">
                <a:latin typeface="+mn-lt"/>
              </a:endParaRPr>
            </a:p>
          </p:txBody>
        </p:sp>
        <p:sp>
          <p:nvSpPr>
            <p:cNvPr id="160848" name="Line 80"/>
            <p:cNvSpPr>
              <a:spLocks noChangeShapeType="1"/>
            </p:cNvSpPr>
            <p:nvPr/>
          </p:nvSpPr>
          <p:spPr bwMode="auto">
            <a:xfrm>
              <a:off x="5286375" y="5180012"/>
              <a:ext cx="3048000" cy="1587"/>
            </a:xfrm>
            <a:prstGeom prst="line">
              <a:avLst/>
            </a:prstGeom>
            <a:noFill/>
            <a:ln w="38100" cap="rnd">
              <a:solidFill>
                <a:srgbClr val="3333FF"/>
              </a:solidFill>
              <a:prstDash val="solid"/>
              <a:round/>
              <a:headEnd/>
              <a:tailEnd/>
            </a:ln>
          </p:spPr>
          <p:txBody>
            <a:bodyPr/>
            <a:lstStyle/>
            <a:p>
              <a:pPr eaLnBrk="1" hangingPunct="1">
                <a:defRPr/>
              </a:pPr>
              <a:endParaRPr lang="en-US">
                <a:latin typeface="+mn-lt"/>
              </a:endParaRPr>
            </a:p>
          </p:txBody>
        </p:sp>
        <p:sp>
          <p:nvSpPr>
            <p:cNvPr id="160849" name="Oval 81"/>
            <p:cNvSpPr>
              <a:spLocks noChangeArrowheads="1"/>
            </p:cNvSpPr>
            <p:nvPr/>
          </p:nvSpPr>
          <p:spPr bwMode="auto">
            <a:xfrm>
              <a:off x="6191250" y="5667374"/>
              <a:ext cx="57150" cy="57150"/>
            </a:xfrm>
            <a:prstGeom prst="ellipse">
              <a:avLst/>
            </a:prstGeom>
            <a:noFill/>
            <a:ln w="38100" cap="rnd">
              <a:solidFill>
                <a:schemeClr val="tx1"/>
              </a:solidFill>
              <a:prstDash val="solid"/>
              <a:round/>
              <a:headEnd/>
              <a:tailEnd/>
            </a:ln>
          </p:spPr>
          <p:txBody>
            <a:bodyPr/>
            <a:lstStyle/>
            <a:p>
              <a:pPr eaLnBrk="1" hangingPunct="1">
                <a:defRPr/>
              </a:pPr>
              <a:endParaRPr lang="en-US">
                <a:latin typeface="+mn-lt"/>
              </a:endParaRPr>
            </a:p>
          </p:txBody>
        </p:sp>
      </p:grpSp>
      <p:grpSp>
        <p:nvGrpSpPr>
          <p:cNvPr id="4" name="Group 150"/>
          <p:cNvGrpSpPr>
            <a:grpSpLocks/>
          </p:cNvGrpSpPr>
          <p:nvPr/>
        </p:nvGrpSpPr>
        <p:grpSpPr bwMode="auto">
          <a:xfrm>
            <a:off x="2667000" y="3351213"/>
            <a:ext cx="4154488" cy="1592262"/>
            <a:chOff x="2667000" y="3351212"/>
            <a:chExt cx="4154785" cy="1591608"/>
          </a:xfrm>
        </p:grpSpPr>
        <p:sp>
          <p:nvSpPr>
            <p:cNvPr id="29709" name="Rectangle 13"/>
            <p:cNvSpPr>
              <a:spLocks noChangeArrowheads="1"/>
            </p:cNvSpPr>
            <p:nvPr/>
          </p:nvSpPr>
          <p:spPr bwMode="auto">
            <a:xfrm>
              <a:off x="4038698" y="4419160"/>
              <a:ext cx="1332008" cy="523660"/>
            </a:xfrm>
            <a:prstGeom prst="rect">
              <a:avLst/>
            </a:prstGeom>
            <a:noFill/>
            <a:ln w="9525">
              <a:noFill/>
              <a:miter lim="800000"/>
              <a:headEnd/>
              <a:tailEnd/>
            </a:ln>
          </p:spPr>
          <p:txBody>
            <a:bodyPr wrap="none">
              <a:spAutoFit/>
            </a:bodyPr>
            <a:lstStyle/>
            <a:p>
              <a:pPr eaLnBrk="1" hangingPunct="1">
                <a:defRPr/>
              </a:pPr>
              <a:r>
                <a:rPr lang="en-US" sz="2800" i="1" dirty="0" err="1">
                  <a:latin typeface="+mn-lt"/>
                </a:rPr>
                <a:t>A</a:t>
              </a:r>
              <a:r>
                <a:rPr lang="en-US" sz="2800" baseline="-25000" dirty="0" err="1">
                  <a:latin typeface="+mn-lt"/>
                </a:rPr>
                <a:t>sa</a:t>
              </a:r>
              <a:r>
                <a:rPr lang="en-US" sz="2800" dirty="0">
                  <a:latin typeface="+mn-lt"/>
                </a:rPr>
                <a:t> (m</a:t>
              </a:r>
              <a:r>
                <a:rPr lang="en-US" sz="2800" baseline="30000" dirty="0">
                  <a:latin typeface="+mn-lt"/>
                </a:rPr>
                <a:t>2</a:t>
              </a:r>
              <a:r>
                <a:rPr lang="en-US" sz="2800" dirty="0">
                  <a:latin typeface="+mn-lt"/>
                </a:rPr>
                <a:t>)</a:t>
              </a:r>
            </a:p>
          </p:txBody>
        </p:sp>
        <p:sp>
          <p:nvSpPr>
            <p:cNvPr id="160853" name="Line 85"/>
            <p:cNvSpPr>
              <a:spLocks noChangeShapeType="1"/>
            </p:cNvSpPr>
            <p:nvPr/>
          </p:nvSpPr>
          <p:spPr bwMode="auto">
            <a:xfrm>
              <a:off x="2800360" y="4095443"/>
              <a:ext cx="3838849" cy="1587"/>
            </a:xfrm>
            <a:prstGeom prst="line">
              <a:avLst/>
            </a:prstGeom>
            <a:noFill/>
            <a:ln w="9525" cap="rnd">
              <a:solidFill>
                <a:schemeClr val="tx1"/>
              </a:solidFill>
              <a:prstDash val="solid"/>
              <a:round/>
              <a:headEnd/>
              <a:tailEnd/>
            </a:ln>
          </p:spPr>
          <p:txBody>
            <a:bodyPr/>
            <a:lstStyle/>
            <a:p>
              <a:pPr eaLnBrk="1" hangingPunct="1">
                <a:defRPr/>
              </a:pPr>
              <a:endParaRPr lang="en-US" sz="2800">
                <a:latin typeface="+mn-lt"/>
              </a:endParaRPr>
            </a:p>
          </p:txBody>
        </p:sp>
        <p:sp>
          <p:nvSpPr>
            <p:cNvPr id="160854" name="Line 86"/>
            <p:cNvSpPr>
              <a:spLocks noChangeShapeType="1"/>
            </p:cNvSpPr>
            <p:nvPr/>
          </p:nvSpPr>
          <p:spPr bwMode="auto">
            <a:xfrm>
              <a:off x="2800360" y="4095443"/>
              <a:ext cx="1588" cy="85690"/>
            </a:xfrm>
            <a:prstGeom prst="line">
              <a:avLst/>
            </a:prstGeom>
            <a:noFill/>
            <a:ln w="9525" cap="rnd">
              <a:solidFill>
                <a:schemeClr val="tx1"/>
              </a:solidFill>
              <a:prstDash val="solid"/>
              <a:round/>
              <a:headEnd/>
              <a:tailEnd/>
            </a:ln>
          </p:spPr>
          <p:txBody>
            <a:bodyPr/>
            <a:lstStyle/>
            <a:p>
              <a:pPr eaLnBrk="1" hangingPunct="1">
                <a:defRPr/>
              </a:pPr>
              <a:endParaRPr lang="en-US" sz="2800">
                <a:latin typeface="+mn-lt"/>
              </a:endParaRPr>
            </a:p>
          </p:txBody>
        </p:sp>
        <p:sp>
          <p:nvSpPr>
            <p:cNvPr id="160855" name="Line 87"/>
            <p:cNvSpPr>
              <a:spLocks noChangeShapeType="1"/>
            </p:cNvSpPr>
            <p:nvPr/>
          </p:nvSpPr>
          <p:spPr bwMode="auto">
            <a:xfrm>
              <a:off x="3438580" y="4095443"/>
              <a:ext cx="1588" cy="85690"/>
            </a:xfrm>
            <a:prstGeom prst="line">
              <a:avLst/>
            </a:prstGeom>
            <a:noFill/>
            <a:ln w="9525" cap="rnd">
              <a:solidFill>
                <a:schemeClr val="tx1"/>
              </a:solidFill>
              <a:prstDash val="solid"/>
              <a:round/>
              <a:headEnd/>
              <a:tailEnd/>
            </a:ln>
          </p:spPr>
          <p:txBody>
            <a:bodyPr/>
            <a:lstStyle/>
            <a:p>
              <a:pPr eaLnBrk="1" hangingPunct="1">
                <a:defRPr/>
              </a:pPr>
              <a:endParaRPr lang="en-US" sz="2800">
                <a:latin typeface="+mn-lt"/>
              </a:endParaRPr>
            </a:p>
          </p:txBody>
        </p:sp>
        <p:sp>
          <p:nvSpPr>
            <p:cNvPr id="160856" name="Line 88"/>
            <p:cNvSpPr>
              <a:spLocks noChangeShapeType="1"/>
            </p:cNvSpPr>
            <p:nvPr/>
          </p:nvSpPr>
          <p:spPr bwMode="auto">
            <a:xfrm>
              <a:off x="4086326" y="4095443"/>
              <a:ext cx="1588" cy="85690"/>
            </a:xfrm>
            <a:prstGeom prst="line">
              <a:avLst/>
            </a:prstGeom>
            <a:noFill/>
            <a:ln w="9525" cap="rnd">
              <a:solidFill>
                <a:schemeClr val="tx1"/>
              </a:solidFill>
              <a:prstDash val="solid"/>
              <a:round/>
              <a:headEnd/>
              <a:tailEnd/>
            </a:ln>
          </p:spPr>
          <p:txBody>
            <a:bodyPr/>
            <a:lstStyle/>
            <a:p>
              <a:pPr eaLnBrk="1" hangingPunct="1">
                <a:defRPr/>
              </a:pPr>
              <a:endParaRPr lang="en-US" sz="2800">
                <a:latin typeface="+mn-lt"/>
              </a:endParaRPr>
            </a:p>
          </p:txBody>
        </p:sp>
        <p:sp>
          <p:nvSpPr>
            <p:cNvPr id="160857" name="Line 89"/>
            <p:cNvSpPr>
              <a:spLocks noChangeShapeType="1"/>
            </p:cNvSpPr>
            <p:nvPr/>
          </p:nvSpPr>
          <p:spPr bwMode="auto">
            <a:xfrm>
              <a:off x="4724547" y="4095443"/>
              <a:ext cx="1588" cy="85690"/>
            </a:xfrm>
            <a:prstGeom prst="line">
              <a:avLst/>
            </a:prstGeom>
            <a:noFill/>
            <a:ln w="9525" cap="rnd">
              <a:solidFill>
                <a:schemeClr val="tx1"/>
              </a:solidFill>
              <a:prstDash val="solid"/>
              <a:round/>
              <a:headEnd/>
              <a:tailEnd/>
            </a:ln>
          </p:spPr>
          <p:txBody>
            <a:bodyPr/>
            <a:lstStyle/>
            <a:p>
              <a:pPr eaLnBrk="1" hangingPunct="1">
                <a:defRPr/>
              </a:pPr>
              <a:endParaRPr lang="en-US" sz="2800">
                <a:latin typeface="+mn-lt"/>
              </a:endParaRPr>
            </a:p>
          </p:txBody>
        </p:sp>
        <p:sp>
          <p:nvSpPr>
            <p:cNvPr id="160858" name="Line 90"/>
            <p:cNvSpPr>
              <a:spLocks noChangeShapeType="1"/>
            </p:cNvSpPr>
            <p:nvPr/>
          </p:nvSpPr>
          <p:spPr bwMode="auto">
            <a:xfrm>
              <a:off x="5362768" y="4095443"/>
              <a:ext cx="1588" cy="85690"/>
            </a:xfrm>
            <a:prstGeom prst="line">
              <a:avLst/>
            </a:prstGeom>
            <a:noFill/>
            <a:ln w="9525" cap="rnd">
              <a:solidFill>
                <a:schemeClr val="tx1"/>
              </a:solidFill>
              <a:prstDash val="solid"/>
              <a:round/>
              <a:headEnd/>
              <a:tailEnd/>
            </a:ln>
          </p:spPr>
          <p:txBody>
            <a:bodyPr/>
            <a:lstStyle/>
            <a:p>
              <a:pPr eaLnBrk="1" hangingPunct="1">
                <a:defRPr/>
              </a:pPr>
              <a:endParaRPr lang="en-US" sz="2800">
                <a:latin typeface="+mn-lt"/>
              </a:endParaRPr>
            </a:p>
          </p:txBody>
        </p:sp>
        <p:sp>
          <p:nvSpPr>
            <p:cNvPr id="160859" name="Line 91"/>
            <p:cNvSpPr>
              <a:spLocks noChangeShapeType="1"/>
            </p:cNvSpPr>
            <p:nvPr/>
          </p:nvSpPr>
          <p:spPr bwMode="auto">
            <a:xfrm>
              <a:off x="6000988" y="4095443"/>
              <a:ext cx="1588" cy="85690"/>
            </a:xfrm>
            <a:prstGeom prst="line">
              <a:avLst/>
            </a:prstGeom>
            <a:noFill/>
            <a:ln w="9525" cap="rnd">
              <a:solidFill>
                <a:schemeClr val="tx1"/>
              </a:solidFill>
              <a:prstDash val="solid"/>
              <a:round/>
              <a:headEnd/>
              <a:tailEnd/>
            </a:ln>
          </p:spPr>
          <p:txBody>
            <a:bodyPr/>
            <a:lstStyle/>
            <a:p>
              <a:pPr eaLnBrk="1" hangingPunct="1">
                <a:defRPr/>
              </a:pPr>
              <a:endParaRPr lang="en-US" sz="2800">
                <a:latin typeface="+mn-lt"/>
              </a:endParaRPr>
            </a:p>
          </p:txBody>
        </p:sp>
        <p:sp>
          <p:nvSpPr>
            <p:cNvPr id="160860" name="Line 92"/>
            <p:cNvSpPr>
              <a:spLocks noChangeShapeType="1"/>
            </p:cNvSpPr>
            <p:nvPr/>
          </p:nvSpPr>
          <p:spPr bwMode="auto">
            <a:xfrm>
              <a:off x="6639209" y="4095443"/>
              <a:ext cx="1588" cy="85690"/>
            </a:xfrm>
            <a:prstGeom prst="line">
              <a:avLst/>
            </a:prstGeom>
            <a:noFill/>
            <a:ln w="9525" cap="rnd">
              <a:solidFill>
                <a:schemeClr val="tx1"/>
              </a:solidFill>
              <a:prstDash val="solid"/>
              <a:round/>
              <a:headEnd/>
              <a:tailEnd/>
            </a:ln>
          </p:spPr>
          <p:txBody>
            <a:bodyPr/>
            <a:lstStyle/>
            <a:p>
              <a:pPr eaLnBrk="1" hangingPunct="1">
                <a:defRPr/>
              </a:pPr>
              <a:endParaRPr lang="en-US" sz="2800">
                <a:latin typeface="+mn-lt"/>
              </a:endParaRPr>
            </a:p>
          </p:txBody>
        </p:sp>
        <p:sp>
          <p:nvSpPr>
            <p:cNvPr id="160861" name="Rectangle 93"/>
            <p:cNvSpPr>
              <a:spLocks noChangeArrowheads="1"/>
            </p:cNvSpPr>
            <p:nvPr/>
          </p:nvSpPr>
          <p:spPr bwMode="auto">
            <a:xfrm>
              <a:off x="2667000" y="4181133"/>
              <a:ext cx="179401" cy="431623"/>
            </a:xfrm>
            <a:prstGeom prst="rect">
              <a:avLst/>
            </a:prstGeom>
            <a:noFill/>
            <a:ln w="9525">
              <a:noFill/>
              <a:miter lim="800000"/>
              <a:headEnd/>
              <a:tailEnd/>
            </a:ln>
          </p:spPr>
          <p:txBody>
            <a:bodyPr wrap="none" lIns="0" tIns="0" rIns="0" bIns="0">
              <a:spAutoFit/>
            </a:bodyPr>
            <a:lstStyle/>
            <a:p>
              <a:pPr eaLnBrk="1" hangingPunct="1">
                <a:defRPr/>
              </a:pPr>
              <a:r>
                <a:rPr lang="en-US" sz="2800">
                  <a:latin typeface="+mn-lt"/>
                </a:rPr>
                <a:t>0</a:t>
              </a:r>
            </a:p>
          </p:txBody>
        </p:sp>
        <p:sp>
          <p:nvSpPr>
            <p:cNvPr id="160862" name="Rectangle 94"/>
            <p:cNvSpPr>
              <a:spLocks noChangeArrowheads="1"/>
            </p:cNvSpPr>
            <p:nvPr/>
          </p:nvSpPr>
          <p:spPr bwMode="auto">
            <a:xfrm>
              <a:off x="3262356" y="4181133"/>
              <a:ext cx="358801" cy="431623"/>
            </a:xfrm>
            <a:prstGeom prst="rect">
              <a:avLst/>
            </a:prstGeom>
            <a:noFill/>
            <a:ln w="9525">
              <a:noFill/>
              <a:miter lim="800000"/>
              <a:headEnd/>
              <a:tailEnd/>
            </a:ln>
          </p:spPr>
          <p:txBody>
            <a:bodyPr wrap="none" lIns="0" tIns="0" rIns="0" bIns="0">
              <a:spAutoFit/>
            </a:bodyPr>
            <a:lstStyle/>
            <a:p>
              <a:pPr eaLnBrk="1" hangingPunct="1">
                <a:defRPr/>
              </a:pPr>
              <a:r>
                <a:rPr lang="en-US" sz="2800">
                  <a:latin typeface="+mn-lt"/>
                </a:rPr>
                <a:t>10</a:t>
              </a:r>
            </a:p>
          </p:txBody>
        </p:sp>
        <p:sp>
          <p:nvSpPr>
            <p:cNvPr id="160863" name="Rectangle 95"/>
            <p:cNvSpPr>
              <a:spLocks noChangeArrowheads="1"/>
            </p:cNvSpPr>
            <p:nvPr/>
          </p:nvSpPr>
          <p:spPr bwMode="auto">
            <a:xfrm>
              <a:off x="3910102" y="4181133"/>
              <a:ext cx="358801" cy="431623"/>
            </a:xfrm>
            <a:prstGeom prst="rect">
              <a:avLst/>
            </a:prstGeom>
            <a:noFill/>
            <a:ln w="9525">
              <a:noFill/>
              <a:miter lim="800000"/>
              <a:headEnd/>
              <a:tailEnd/>
            </a:ln>
          </p:spPr>
          <p:txBody>
            <a:bodyPr wrap="none" lIns="0" tIns="0" rIns="0" bIns="0">
              <a:spAutoFit/>
            </a:bodyPr>
            <a:lstStyle/>
            <a:p>
              <a:pPr eaLnBrk="1" hangingPunct="1">
                <a:defRPr/>
              </a:pPr>
              <a:r>
                <a:rPr lang="en-US" sz="2800">
                  <a:latin typeface="+mn-lt"/>
                </a:rPr>
                <a:t>20</a:t>
              </a:r>
            </a:p>
          </p:txBody>
        </p:sp>
        <p:sp>
          <p:nvSpPr>
            <p:cNvPr id="160864" name="Rectangle 96"/>
            <p:cNvSpPr>
              <a:spLocks noChangeArrowheads="1"/>
            </p:cNvSpPr>
            <p:nvPr/>
          </p:nvSpPr>
          <p:spPr bwMode="auto">
            <a:xfrm>
              <a:off x="4548322" y="4181133"/>
              <a:ext cx="358801" cy="431623"/>
            </a:xfrm>
            <a:prstGeom prst="rect">
              <a:avLst/>
            </a:prstGeom>
            <a:noFill/>
            <a:ln w="9525">
              <a:noFill/>
              <a:miter lim="800000"/>
              <a:headEnd/>
              <a:tailEnd/>
            </a:ln>
          </p:spPr>
          <p:txBody>
            <a:bodyPr wrap="none" lIns="0" tIns="0" rIns="0" bIns="0">
              <a:spAutoFit/>
            </a:bodyPr>
            <a:lstStyle/>
            <a:p>
              <a:pPr eaLnBrk="1" hangingPunct="1">
                <a:defRPr/>
              </a:pPr>
              <a:r>
                <a:rPr lang="en-US" sz="2800">
                  <a:latin typeface="+mn-lt"/>
                </a:rPr>
                <a:t>30</a:t>
              </a:r>
            </a:p>
          </p:txBody>
        </p:sp>
        <p:sp>
          <p:nvSpPr>
            <p:cNvPr id="160865" name="Rectangle 97"/>
            <p:cNvSpPr>
              <a:spLocks noChangeArrowheads="1"/>
            </p:cNvSpPr>
            <p:nvPr/>
          </p:nvSpPr>
          <p:spPr bwMode="auto">
            <a:xfrm>
              <a:off x="5186543" y="4181133"/>
              <a:ext cx="358801" cy="431623"/>
            </a:xfrm>
            <a:prstGeom prst="rect">
              <a:avLst/>
            </a:prstGeom>
            <a:noFill/>
            <a:ln w="9525">
              <a:noFill/>
              <a:miter lim="800000"/>
              <a:headEnd/>
              <a:tailEnd/>
            </a:ln>
          </p:spPr>
          <p:txBody>
            <a:bodyPr wrap="none" lIns="0" tIns="0" rIns="0" bIns="0">
              <a:spAutoFit/>
            </a:bodyPr>
            <a:lstStyle/>
            <a:p>
              <a:pPr eaLnBrk="1" hangingPunct="1">
                <a:defRPr/>
              </a:pPr>
              <a:r>
                <a:rPr lang="en-US" sz="2800">
                  <a:latin typeface="+mn-lt"/>
                </a:rPr>
                <a:t>40</a:t>
              </a:r>
            </a:p>
          </p:txBody>
        </p:sp>
        <p:sp>
          <p:nvSpPr>
            <p:cNvPr id="160866" name="Rectangle 98"/>
            <p:cNvSpPr>
              <a:spLocks noChangeArrowheads="1"/>
            </p:cNvSpPr>
            <p:nvPr/>
          </p:nvSpPr>
          <p:spPr bwMode="auto">
            <a:xfrm>
              <a:off x="5824764" y="4181133"/>
              <a:ext cx="358801" cy="431623"/>
            </a:xfrm>
            <a:prstGeom prst="rect">
              <a:avLst/>
            </a:prstGeom>
            <a:noFill/>
            <a:ln w="9525">
              <a:noFill/>
              <a:miter lim="800000"/>
              <a:headEnd/>
              <a:tailEnd/>
            </a:ln>
          </p:spPr>
          <p:txBody>
            <a:bodyPr wrap="none" lIns="0" tIns="0" rIns="0" bIns="0">
              <a:spAutoFit/>
            </a:bodyPr>
            <a:lstStyle/>
            <a:p>
              <a:pPr eaLnBrk="1" hangingPunct="1">
                <a:defRPr/>
              </a:pPr>
              <a:r>
                <a:rPr lang="en-US" sz="2800">
                  <a:latin typeface="+mn-lt"/>
                </a:rPr>
                <a:t>50</a:t>
              </a:r>
            </a:p>
          </p:txBody>
        </p:sp>
        <p:sp>
          <p:nvSpPr>
            <p:cNvPr id="160867" name="Rectangle 99"/>
            <p:cNvSpPr>
              <a:spLocks noChangeArrowheads="1"/>
            </p:cNvSpPr>
            <p:nvPr/>
          </p:nvSpPr>
          <p:spPr bwMode="auto">
            <a:xfrm>
              <a:off x="6462984" y="4181133"/>
              <a:ext cx="358801" cy="431623"/>
            </a:xfrm>
            <a:prstGeom prst="rect">
              <a:avLst/>
            </a:prstGeom>
            <a:noFill/>
            <a:ln w="9525">
              <a:noFill/>
              <a:miter lim="800000"/>
              <a:headEnd/>
              <a:tailEnd/>
            </a:ln>
          </p:spPr>
          <p:txBody>
            <a:bodyPr wrap="none" lIns="0" tIns="0" rIns="0" bIns="0">
              <a:spAutoFit/>
            </a:bodyPr>
            <a:lstStyle/>
            <a:p>
              <a:pPr eaLnBrk="1" hangingPunct="1">
                <a:defRPr/>
              </a:pPr>
              <a:r>
                <a:rPr lang="en-US" sz="2800" dirty="0">
                  <a:latin typeface="+mn-lt"/>
                </a:rPr>
                <a:t>60</a:t>
              </a:r>
            </a:p>
          </p:txBody>
        </p:sp>
        <p:sp>
          <p:nvSpPr>
            <p:cNvPr id="160882" name="Line 114"/>
            <p:cNvSpPr>
              <a:spLocks noChangeShapeType="1"/>
            </p:cNvSpPr>
            <p:nvPr/>
          </p:nvSpPr>
          <p:spPr bwMode="auto">
            <a:xfrm>
              <a:off x="3886287" y="3503549"/>
              <a:ext cx="1790828" cy="1586"/>
            </a:xfrm>
            <a:prstGeom prst="line">
              <a:avLst/>
            </a:prstGeom>
            <a:noFill/>
            <a:ln w="38100" cap="rnd">
              <a:solidFill>
                <a:srgbClr val="33CC33"/>
              </a:solidFill>
              <a:prstDash val="solid"/>
              <a:round/>
              <a:headEnd/>
              <a:tailEnd/>
            </a:ln>
          </p:spPr>
          <p:txBody>
            <a:bodyPr/>
            <a:lstStyle/>
            <a:p>
              <a:pPr eaLnBrk="1" hangingPunct="1">
                <a:defRPr/>
              </a:pPr>
              <a:endParaRPr lang="en-US">
                <a:latin typeface="+mn-lt"/>
              </a:endParaRPr>
            </a:p>
          </p:txBody>
        </p:sp>
        <p:sp>
          <p:nvSpPr>
            <p:cNvPr id="160883" name="Line 115"/>
            <p:cNvSpPr>
              <a:spLocks noChangeShapeType="1"/>
            </p:cNvSpPr>
            <p:nvPr/>
          </p:nvSpPr>
          <p:spPr bwMode="auto">
            <a:xfrm>
              <a:off x="4019647" y="3655887"/>
              <a:ext cx="1085928" cy="1586"/>
            </a:xfrm>
            <a:prstGeom prst="line">
              <a:avLst/>
            </a:prstGeom>
            <a:noFill/>
            <a:ln w="38100" cap="rnd">
              <a:solidFill>
                <a:srgbClr val="FF0000"/>
              </a:solidFill>
              <a:prstDash val="solid"/>
              <a:round/>
              <a:headEnd/>
              <a:tailEnd/>
            </a:ln>
          </p:spPr>
          <p:txBody>
            <a:bodyPr/>
            <a:lstStyle/>
            <a:p>
              <a:pPr eaLnBrk="1" hangingPunct="1">
                <a:defRPr/>
              </a:pPr>
              <a:endParaRPr lang="en-US">
                <a:latin typeface="+mn-lt"/>
              </a:endParaRPr>
            </a:p>
          </p:txBody>
        </p:sp>
        <p:sp>
          <p:nvSpPr>
            <p:cNvPr id="160884" name="Line 116"/>
            <p:cNvSpPr>
              <a:spLocks noChangeShapeType="1"/>
            </p:cNvSpPr>
            <p:nvPr/>
          </p:nvSpPr>
          <p:spPr bwMode="auto">
            <a:xfrm>
              <a:off x="3886287" y="3351212"/>
              <a:ext cx="1790828" cy="1586"/>
            </a:xfrm>
            <a:prstGeom prst="line">
              <a:avLst/>
            </a:prstGeom>
            <a:noFill/>
            <a:ln w="38100" cap="rnd">
              <a:solidFill>
                <a:srgbClr val="3333FF"/>
              </a:solidFill>
              <a:prstDash val="solid"/>
              <a:round/>
              <a:headEnd/>
              <a:tailEnd/>
            </a:ln>
          </p:spPr>
          <p:txBody>
            <a:bodyPr/>
            <a:lstStyle/>
            <a:p>
              <a:pPr eaLnBrk="1" hangingPunct="1">
                <a:defRPr/>
              </a:pPr>
              <a:endParaRPr lang="en-US">
                <a:latin typeface="+mn-lt"/>
              </a:endParaRPr>
            </a:p>
          </p:txBody>
        </p:sp>
        <p:sp>
          <p:nvSpPr>
            <p:cNvPr id="160885" name="Oval 117"/>
            <p:cNvSpPr>
              <a:spLocks noChangeArrowheads="1"/>
            </p:cNvSpPr>
            <p:nvPr/>
          </p:nvSpPr>
          <p:spPr bwMode="auto">
            <a:xfrm>
              <a:off x="4372097" y="3819332"/>
              <a:ext cx="57154" cy="57127"/>
            </a:xfrm>
            <a:prstGeom prst="ellipse">
              <a:avLst/>
            </a:prstGeom>
            <a:noFill/>
            <a:ln w="38100" cap="rnd">
              <a:solidFill>
                <a:schemeClr val="tx1"/>
              </a:solidFill>
              <a:prstDash val="solid"/>
              <a:round/>
              <a:headEnd/>
              <a:tailEnd/>
            </a:ln>
          </p:spPr>
          <p:txBody>
            <a:bodyPr/>
            <a:lstStyle/>
            <a:p>
              <a:pPr eaLnBrk="1" hangingPunct="1">
                <a:defRPr/>
              </a:pPr>
              <a:endParaRPr lang="en-US">
                <a:latin typeface="+mn-lt"/>
              </a:endParaRPr>
            </a:p>
          </p:txBody>
        </p:sp>
      </p:grpSp>
      <p:sp>
        <p:nvSpPr>
          <p:cNvPr id="152" name="Rectangle 151"/>
          <p:cNvSpPr/>
          <p:nvPr/>
        </p:nvSpPr>
        <p:spPr>
          <a:xfrm>
            <a:off x="-4800600" y="1219200"/>
            <a:ext cx="4800600" cy="1981200"/>
          </a:xfrm>
          <a:prstGeom prst="rect">
            <a:avLst/>
          </a:prstGeom>
          <a:solidFill>
            <a:srgbClr val="FFFFFF">
              <a:alpha val="72941"/>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
        <p:nvSpPr>
          <p:cNvPr id="153" name="Rectangle 152"/>
          <p:cNvSpPr/>
          <p:nvPr/>
        </p:nvSpPr>
        <p:spPr>
          <a:xfrm>
            <a:off x="-4800600" y="3124200"/>
            <a:ext cx="4800600" cy="1905000"/>
          </a:xfrm>
          <a:prstGeom prst="rect">
            <a:avLst/>
          </a:prstGeom>
          <a:solidFill>
            <a:srgbClr val="FFFFFF">
              <a:alpha val="72941"/>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
        <p:nvSpPr>
          <p:cNvPr id="86026" name="TextBox 154"/>
          <p:cNvSpPr txBox="1">
            <a:spLocks noChangeArrowheads="1"/>
          </p:cNvSpPr>
          <p:nvPr/>
        </p:nvSpPr>
        <p:spPr bwMode="auto">
          <a:xfrm>
            <a:off x="6448425" y="1571625"/>
            <a:ext cx="2628900" cy="1323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en-US" sz="2000" dirty="0">
                <a:solidFill>
                  <a:srgbClr val="3333FF"/>
                </a:solidFill>
              </a:rPr>
              <a:t>Probability bounds</a:t>
            </a:r>
          </a:p>
          <a:p>
            <a:pPr eaLnBrk="1" hangingPunct="1">
              <a:spcBef>
                <a:spcPct val="0"/>
              </a:spcBef>
              <a:buFontTx/>
              <a:buNone/>
            </a:pPr>
            <a:r>
              <a:rPr lang="en-US" altLang="en-US" sz="2000" dirty="0">
                <a:solidFill>
                  <a:srgbClr val="009900"/>
                </a:solidFill>
              </a:rPr>
              <a:t>PBA but unlinked</a:t>
            </a:r>
          </a:p>
          <a:p>
            <a:pPr eaLnBrk="1" hangingPunct="1">
              <a:spcBef>
                <a:spcPct val="0"/>
              </a:spcBef>
              <a:buFontTx/>
              <a:buNone/>
            </a:pPr>
            <a:r>
              <a:rPr lang="en-US" altLang="en-US" sz="2000" dirty="0">
                <a:solidFill>
                  <a:srgbClr val="FF0000"/>
                </a:solidFill>
              </a:rPr>
              <a:t>Monte Carlo simulation</a:t>
            </a:r>
          </a:p>
          <a:p>
            <a:pPr eaLnBrk="1" hangingPunct="1">
              <a:spcBef>
                <a:spcPct val="0"/>
              </a:spcBef>
              <a:buFontTx/>
              <a:buNone/>
            </a:pPr>
            <a:r>
              <a:rPr lang="en-US" altLang="en-US" sz="2000" i="1" dirty="0"/>
              <a:t>SMAD</a:t>
            </a:r>
            <a:r>
              <a:rPr lang="en-US" altLang="en-US" sz="2000" dirty="0"/>
              <a:t> point estimates</a:t>
            </a:r>
          </a:p>
        </p:txBody>
      </p:sp>
    </p:spTree>
    <p:extLst>
      <p:ext uri="{BB962C8B-B14F-4D97-AF65-F5344CB8AC3E}">
        <p14:creationId xmlns:p14="http://schemas.microsoft.com/office/powerpoint/2010/main" val="216713837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entr" presetSubtype="0" fill="hold" nodeType="withEffect">
                                  <p:stCondLst>
                                    <p:cond delay="0"/>
                                  </p:stCondLst>
                                  <p:childTnLst>
                                    <p:set>
                                      <p:cBhvr>
                                        <p:cTn id="6" dur="1" fill="hold">
                                          <p:stCondLst>
                                            <p:cond delay="0"/>
                                          </p:stCondLst>
                                        </p:cTn>
                                        <p:tgtEl>
                                          <p:spTgt spid="2"/>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63" presetClass="path" presetSubtype="0" accel="50000" decel="50000" fill="hold" grpId="0" nodeType="clickEffect">
                                  <p:stCondLst>
                                    <p:cond delay="0"/>
                                  </p:stCondLst>
                                  <p:childTnLst>
                                    <p:animMotion origin="layout" path="M 0 -2.22222E-6 L 0.54288 0.00834 " pathEditMode="relative" rAng="0" ptsTypes="AA">
                                      <p:cBhvr>
                                        <p:cTn id="10" dur="500" fill="hold"/>
                                        <p:tgtEl>
                                          <p:spTgt spid="152"/>
                                        </p:tgtEl>
                                        <p:attrNameLst>
                                          <p:attrName>ppt_x</p:attrName>
                                          <p:attrName>ppt_y</p:attrName>
                                        </p:attrNameLst>
                                      </p:cBhvr>
                                      <p:rCtr x="27135" y="417"/>
                                    </p:animMotion>
                                  </p:childTnLst>
                                </p:cTn>
                              </p:par>
                              <p:par>
                                <p:cTn id="11" presetID="1" presetClass="entr" presetSubtype="0" fill="hold" nodeType="withEffect">
                                  <p:stCondLst>
                                    <p:cond delay="0"/>
                                  </p:stCondLst>
                                  <p:childTnLst>
                                    <p:set>
                                      <p:cBhvr>
                                        <p:cTn id="12" dur="1" fill="hold">
                                          <p:stCondLst>
                                            <p:cond delay="0"/>
                                          </p:stCondLst>
                                        </p:cTn>
                                        <p:tgtEl>
                                          <p:spTgt spid="4"/>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63" presetClass="path" presetSubtype="0" accel="50000" decel="50000" fill="hold" grpId="1" nodeType="clickEffect">
                                  <p:stCondLst>
                                    <p:cond delay="0"/>
                                  </p:stCondLst>
                                  <p:childTnLst>
                                    <p:animMotion origin="layout" path="M 0 -4.44444E-6 L 0.78142 0.01505 " pathEditMode="relative" rAng="0" ptsTypes="AA">
                                      <p:cBhvr>
                                        <p:cTn id="16" dur="500" fill="hold"/>
                                        <p:tgtEl>
                                          <p:spTgt spid="153"/>
                                        </p:tgtEl>
                                        <p:attrNameLst>
                                          <p:attrName>ppt_x</p:attrName>
                                          <p:attrName>ppt_y</p:attrName>
                                        </p:attrNameLst>
                                      </p:cBhvr>
                                      <p:rCtr x="39063" y="741"/>
                                    </p:animMotion>
                                  </p:childTnLst>
                                </p:cTn>
                              </p:par>
                              <p:par>
                                <p:cTn id="17" presetID="1" presetClass="entr" presetSubtype="0" fill="hold" grpId="0" nodeType="withEffect">
                                  <p:stCondLst>
                                    <p:cond delay="0"/>
                                  </p:stCondLst>
                                  <p:childTnLst>
                                    <p:set>
                                      <p:cBhvr>
                                        <p:cTn id="18" dur="1" fill="hold">
                                          <p:stCondLst>
                                            <p:cond delay="0"/>
                                          </p:stCondLst>
                                        </p:cTn>
                                        <p:tgtEl>
                                          <p:spTgt spid="153"/>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2" grpId="0" animBg="1"/>
      <p:bldP spid="153" grpId="0" animBg="1"/>
      <p:bldP spid="153" grpId="1" animBg="1"/>
    </p:bldLst>
  </p:timing>
</p:sld>
</file>

<file path=ppt/slides/slide4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8066" name="Title 1"/>
          <p:cNvSpPr>
            <a:spLocks noGrp="1"/>
          </p:cNvSpPr>
          <p:nvPr>
            <p:ph type="title"/>
          </p:nvPr>
        </p:nvSpPr>
        <p:spPr/>
        <p:txBody>
          <a:bodyPr/>
          <a:lstStyle/>
          <a:p>
            <a:r>
              <a:rPr lang="en-US" altLang="en-US"/>
              <a:t>Findings</a:t>
            </a:r>
          </a:p>
        </p:txBody>
      </p:sp>
      <p:sp>
        <p:nvSpPr>
          <p:cNvPr id="88067" name="Content Placeholder 2"/>
          <p:cNvSpPr>
            <a:spLocks noGrp="1"/>
          </p:cNvSpPr>
          <p:nvPr>
            <p:ph idx="1"/>
          </p:nvPr>
        </p:nvSpPr>
        <p:spPr>
          <a:xfrm>
            <a:off x="457200" y="1752600"/>
            <a:ext cx="8458200" cy="4114800"/>
          </a:xfrm>
        </p:spPr>
        <p:txBody>
          <a:bodyPr/>
          <a:lstStyle/>
          <a:p>
            <a:r>
              <a:rPr lang="en-US" altLang="en-US" dirty="0"/>
              <a:t>Calculations workable</a:t>
            </a:r>
          </a:p>
          <a:p>
            <a:pPr marL="796925" lvl="2" indent="-400050"/>
            <a:r>
              <a:rPr lang="en-US" altLang="en-US" sz="2800" dirty="0">
                <a:solidFill>
                  <a:srgbClr val="009900"/>
                </a:solidFill>
              </a:rPr>
              <a:t>No runaway inflation (or loss) of uncertainty</a:t>
            </a:r>
          </a:p>
          <a:p>
            <a:pPr marL="796925" lvl="2" indent="-400050"/>
            <a:r>
              <a:rPr lang="en-US" altLang="en-US" sz="2800" dirty="0">
                <a:solidFill>
                  <a:srgbClr val="009900"/>
                </a:solidFill>
              </a:rPr>
              <a:t>Comprehensive bounds easier than via Monte Carlo</a:t>
            </a:r>
          </a:p>
          <a:p>
            <a:pPr marL="3540125" lvl="8" indent="-400050"/>
            <a:endParaRPr lang="en-US" altLang="en-US" sz="800" dirty="0">
              <a:solidFill>
                <a:srgbClr val="009900"/>
              </a:solidFill>
            </a:endParaRPr>
          </a:p>
          <a:p>
            <a:r>
              <a:rPr lang="en-US" altLang="en-US" dirty="0"/>
              <a:t>Practical and useful results</a:t>
            </a:r>
          </a:p>
          <a:p>
            <a:pPr marL="796925" lvl="2" indent="-400050"/>
            <a:r>
              <a:rPr lang="en-US" altLang="en-US" sz="2800" dirty="0">
                <a:solidFill>
                  <a:srgbClr val="009900"/>
                </a:solidFill>
              </a:rPr>
              <a:t>Uncertainty influences engineering decisions</a:t>
            </a:r>
          </a:p>
          <a:p>
            <a:pPr marL="796925" lvl="2" indent="-400050"/>
            <a:r>
              <a:rPr lang="en-US" altLang="en-US" sz="2800" dirty="0">
                <a:solidFill>
                  <a:srgbClr val="009900"/>
                </a:solidFill>
              </a:rPr>
              <a:t>Reducing uncertainty about </a:t>
            </a:r>
            <a:r>
              <a:rPr lang="en-US" altLang="en-US" sz="2800" dirty="0">
                <a:solidFill>
                  <a:srgbClr val="009900"/>
                </a:solidFill>
                <a:sym typeface="Symbol" panose="05050102010706020507" pitchFamily="18" charset="2"/>
              </a:rPr>
              <a:t> </a:t>
            </a:r>
            <a:r>
              <a:rPr lang="en-US" altLang="en-US" sz="2800" dirty="0">
                <a:solidFill>
                  <a:srgbClr val="009900"/>
                </a:solidFill>
              </a:rPr>
              <a:t>(by picking a launch date) strongly reduces design uncertainty</a:t>
            </a:r>
          </a:p>
        </p:txBody>
      </p:sp>
    </p:spTree>
    <p:extLst>
      <p:ext uri="{BB962C8B-B14F-4D97-AF65-F5344CB8AC3E}">
        <p14:creationId xmlns:p14="http://schemas.microsoft.com/office/powerpoint/2010/main" val="3402945350"/>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2" name="Rectangle 2"/>
          <p:cNvSpPr>
            <a:spLocks noGrp="1" noChangeArrowheads="1"/>
          </p:cNvSpPr>
          <p:nvPr>
            <p:ph type="title"/>
          </p:nvPr>
        </p:nvSpPr>
        <p:spPr>
          <a:xfrm>
            <a:off x="685800" y="2590800"/>
            <a:ext cx="7772400" cy="1143000"/>
          </a:xfrm>
        </p:spPr>
        <p:txBody>
          <a:bodyPr/>
          <a:lstStyle/>
          <a:p>
            <a:pPr eaLnBrk="1" hangingPunct="1"/>
            <a:r>
              <a:rPr lang="en-US" altLang="en-US" dirty="0"/>
              <a:t>Getting started in R</a:t>
            </a:r>
          </a:p>
        </p:txBody>
      </p:sp>
    </p:spTree>
    <p:extLst>
      <p:ext uri="{BB962C8B-B14F-4D97-AF65-F5344CB8AC3E}">
        <p14:creationId xmlns:p14="http://schemas.microsoft.com/office/powerpoint/2010/main" val="749371335"/>
      </p:ext>
    </p:extLst>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4930" name="Rectangle 2"/>
          <p:cNvSpPr>
            <a:spLocks noGrp="1" noChangeArrowheads="1"/>
          </p:cNvSpPr>
          <p:nvPr>
            <p:ph type="title"/>
          </p:nvPr>
        </p:nvSpPr>
        <p:spPr>
          <a:xfrm>
            <a:off x="685800" y="609600"/>
            <a:ext cx="8458200" cy="1143000"/>
          </a:xfrm>
        </p:spPr>
        <p:txBody>
          <a:bodyPr/>
          <a:lstStyle/>
          <a:p>
            <a:pPr eaLnBrk="1" hangingPunct="1">
              <a:defRPr/>
            </a:pPr>
            <a:r>
              <a:rPr lang="en-US" sz="4000"/>
              <a:t>Method of matching moments</a:t>
            </a:r>
          </a:p>
        </p:txBody>
      </p:sp>
      <p:sp>
        <p:nvSpPr>
          <p:cNvPr id="64515" name="Rectangle 3"/>
          <p:cNvSpPr>
            <a:spLocks noGrp="1" noChangeArrowheads="1"/>
          </p:cNvSpPr>
          <p:nvPr>
            <p:ph type="body" idx="1"/>
          </p:nvPr>
        </p:nvSpPr>
        <p:spPr>
          <a:xfrm>
            <a:off x="533400" y="2209800"/>
            <a:ext cx="8610600" cy="4648200"/>
          </a:xfrm>
        </p:spPr>
        <p:txBody>
          <a:bodyPr/>
          <a:lstStyle/>
          <a:p>
            <a:pPr eaLnBrk="1" hangingPunct="1">
              <a:lnSpc>
                <a:spcPct val="80000"/>
              </a:lnSpc>
            </a:pPr>
            <a:r>
              <a:rPr lang="en-US" altLang="en-US" sz="2800"/>
              <a:t>Pick the distribution family</a:t>
            </a:r>
          </a:p>
          <a:p>
            <a:pPr lvl="1" eaLnBrk="1" hangingPunct="1">
              <a:lnSpc>
                <a:spcPct val="80000"/>
              </a:lnSpc>
            </a:pPr>
            <a:r>
              <a:rPr lang="en-US" altLang="en-US" sz="2400">
                <a:solidFill>
                  <a:srgbClr val="009900"/>
                </a:solidFill>
              </a:rPr>
              <a:t>Mechanistic argument or mathematical convenience</a:t>
            </a:r>
          </a:p>
          <a:p>
            <a:pPr lvl="1" eaLnBrk="1" hangingPunct="1">
              <a:lnSpc>
                <a:spcPct val="80000"/>
              </a:lnSpc>
            </a:pPr>
            <a:endParaRPr lang="en-US" altLang="en-US" sz="900"/>
          </a:p>
          <a:p>
            <a:pPr eaLnBrk="1" hangingPunct="1">
              <a:lnSpc>
                <a:spcPct val="80000"/>
              </a:lnSpc>
            </a:pPr>
            <a:r>
              <a:rPr lang="en-US" altLang="en-US" sz="2800"/>
              <a:t>Compute moments of the data</a:t>
            </a:r>
          </a:p>
          <a:p>
            <a:pPr eaLnBrk="1" hangingPunct="1">
              <a:lnSpc>
                <a:spcPct val="80000"/>
              </a:lnSpc>
            </a:pPr>
            <a:endParaRPr lang="en-US" altLang="en-US" sz="900"/>
          </a:p>
          <a:p>
            <a:pPr eaLnBrk="1" hangingPunct="1">
              <a:lnSpc>
                <a:spcPct val="80000"/>
              </a:lnSpc>
            </a:pPr>
            <a:r>
              <a:rPr lang="en-US" altLang="en-US" sz="2800"/>
              <a:t>Select distribution from family with same moments</a:t>
            </a:r>
          </a:p>
          <a:p>
            <a:pPr lvl="1" eaLnBrk="1" hangingPunct="1">
              <a:lnSpc>
                <a:spcPct val="80000"/>
              </a:lnSpc>
            </a:pPr>
            <a:r>
              <a:rPr lang="en-US" altLang="en-US" sz="2400">
                <a:solidFill>
                  <a:srgbClr val="009900"/>
                </a:solidFill>
              </a:rPr>
              <a:t>E.g., exponential (1), normal (2), triangular (3)</a:t>
            </a:r>
          </a:p>
          <a:p>
            <a:pPr lvl="4" eaLnBrk="1" hangingPunct="1">
              <a:lnSpc>
                <a:spcPct val="80000"/>
              </a:lnSpc>
            </a:pPr>
            <a:endParaRPr lang="en-US" altLang="en-US" sz="1000">
              <a:solidFill>
                <a:srgbClr val="009900"/>
              </a:solidFill>
            </a:endParaRPr>
          </a:p>
          <a:p>
            <a:pPr lvl="4" eaLnBrk="1" hangingPunct="1">
              <a:lnSpc>
                <a:spcPct val="80000"/>
              </a:lnSpc>
            </a:pPr>
            <a:endParaRPr lang="en-US" altLang="en-US" sz="1000">
              <a:solidFill>
                <a:srgbClr val="009900"/>
              </a:solidFill>
            </a:endParaRPr>
          </a:p>
          <a:p>
            <a:pPr lvl="4" eaLnBrk="1" hangingPunct="1">
              <a:lnSpc>
                <a:spcPct val="80000"/>
              </a:lnSpc>
            </a:pPr>
            <a:endParaRPr lang="en-US" altLang="en-US" sz="1000">
              <a:solidFill>
                <a:srgbClr val="009900"/>
              </a:solidFill>
            </a:endParaRPr>
          </a:p>
          <a:p>
            <a:pPr eaLnBrk="1" hangingPunct="1">
              <a:lnSpc>
                <a:spcPct val="80000"/>
              </a:lnSpc>
            </a:pPr>
            <a:r>
              <a:rPr lang="en-US" altLang="en-US" sz="2800"/>
              <a:t>Other issues</a:t>
            </a:r>
          </a:p>
          <a:p>
            <a:pPr lvl="1" eaLnBrk="1" hangingPunct="1">
              <a:lnSpc>
                <a:spcPct val="80000"/>
              </a:lnSpc>
            </a:pPr>
            <a:r>
              <a:rPr lang="en-US" altLang="en-US" sz="2400">
                <a:solidFill>
                  <a:srgbClr val="009900"/>
                </a:solidFill>
              </a:rPr>
              <a:t>Check the goodness of fit of the answer</a:t>
            </a:r>
          </a:p>
          <a:p>
            <a:pPr lvl="1" eaLnBrk="1" hangingPunct="1">
              <a:lnSpc>
                <a:spcPct val="80000"/>
              </a:lnSpc>
            </a:pPr>
            <a:r>
              <a:rPr lang="en-US" altLang="en-US" sz="2400">
                <a:solidFill>
                  <a:srgbClr val="009900"/>
                </a:solidFill>
              </a:rPr>
              <a:t>Software can check many shapes at once</a:t>
            </a:r>
          </a:p>
          <a:p>
            <a:pPr lvl="1" eaLnBrk="1" hangingPunct="1">
              <a:lnSpc>
                <a:spcPct val="80000"/>
              </a:lnSpc>
            </a:pPr>
            <a:r>
              <a:rPr lang="en-US" altLang="en-US" sz="2400">
                <a:solidFill>
                  <a:srgbClr val="009900"/>
                </a:solidFill>
              </a:rPr>
              <a:t>MoM not always available, lacks optimality properties</a:t>
            </a:r>
          </a:p>
        </p:txBody>
      </p:sp>
    </p:spTree>
    <p:extLst>
      <p:ext uri="{BB962C8B-B14F-4D97-AF65-F5344CB8AC3E}">
        <p14:creationId xmlns:p14="http://schemas.microsoft.com/office/powerpoint/2010/main" val="4144327512"/>
      </p:ext>
    </p:extLst>
  </p:cSld>
  <p:clrMapOvr>
    <a:masterClrMapping/>
  </p:clrMapOvr>
</p:sld>
</file>

<file path=ppt/slides/slide5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86" name="Rectangle 1026"/>
          <p:cNvSpPr>
            <a:spLocks noChangeArrowheads="1"/>
          </p:cNvSpPr>
          <p:nvPr/>
        </p:nvSpPr>
        <p:spPr bwMode="auto">
          <a:xfrm>
            <a:off x="5791200" y="1143000"/>
            <a:ext cx="3124200" cy="2667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latin typeface="Arial" panose="020B0604020202020204" pitchFamily="34" charset="0"/>
            </a:endParaRPr>
          </a:p>
        </p:txBody>
      </p:sp>
      <p:sp>
        <p:nvSpPr>
          <p:cNvPr id="24587" name="Rectangle 1027"/>
          <p:cNvSpPr>
            <a:spLocks noGrp="1" noChangeArrowheads="1"/>
          </p:cNvSpPr>
          <p:nvPr>
            <p:ph type="title"/>
          </p:nvPr>
        </p:nvSpPr>
        <p:spPr>
          <a:xfrm>
            <a:off x="685800" y="-76200"/>
            <a:ext cx="7772400" cy="1143000"/>
          </a:xfrm>
        </p:spPr>
        <p:txBody>
          <a:bodyPr/>
          <a:lstStyle/>
          <a:p>
            <a:r>
              <a:rPr lang="en-US" altLang="en-US"/>
              <a:t>Attitude control subsystem</a:t>
            </a:r>
          </a:p>
        </p:txBody>
      </p:sp>
      <p:graphicFrame>
        <p:nvGraphicFramePr>
          <p:cNvPr id="24578" name="Object 2"/>
          <p:cNvGraphicFramePr>
            <a:graphicFrameLocks noChangeAspect="1"/>
          </p:cNvGraphicFramePr>
          <p:nvPr/>
        </p:nvGraphicFramePr>
        <p:xfrm>
          <a:off x="6156325" y="1219200"/>
          <a:ext cx="1905000" cy="369888"/>
        </p:xfrm>
        <a:graphic>
          <a:graphicData uri="http://schemas.openxmlformats.org/presentationml/2006/ole">
            <mc:AlternateContent xmlns:mc="http://schemas.openxmlformats.org/markup-compatibility/2006">
              <mc:Choice xmlns:v="urn:schemas-microsoft-com:vml" Requires="v">
                <p:oleObj spid="_x0000_s25586" name="Equation" r:id="rId4" imgW="914400" imgH="177800" progId="Equation.3">
                  <p:embed/>
                </p:oleObj>
              </mc:Choice>
              <mc:Fallback>
                <p:oleObj name="Equation" r:id="rId4" imgW="914400" imgH="177800" progId="Equation.3">
                  <p:embed/>
                  <p:pic>
                    <p:nvPicPr>
                      <p:cNvPr id="0" name="Object 2"/>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6156325" y="1219200"/>
                        <a:ext cx="1905000" cy="369888"/>
                      </a:xfrm>
                      <a:prstGeom prst="rect">
                        <a:avLst/>
                      </a:prstGeom>
                      <a:noFill/>
                      <a:extLst>
                        <a:ext uri="{909E8E84-426E-40DD-AFC4-6F175D3DCCD1}">
                          <a14:hiddenFill xmlns:a14="http://schemas.microsoft.com/office/drawing/2010/main">
                            <a:solidFill>
                              <a:schemeClr val="tx1"/>
                            </a:solidFill>
                          </a14:hiddenFill>
                        </a:ext>
                      </a:extLst>
                    </p:spPr>
                  </p:pic>
                </p:oleObj>
              </mc:Fallback>
            </mc:AlternateContent>
          </a:graphicData>
        </a:graphic>
      </p:graphicFrame>
      <p:graphicFrame>
        <p:nvGraphicFramePr>
          <p:cNvPr id="24579" name="Object 3"/>
          <p:cNvGraphicFramePr>
            <a:graphicFrameLocks noChangeAspect="1"/>
          </p:cNvGraphicFramePr>
          <p:nvPr/>
        </p:nvGraphicFramePr>
        <p:xfrm>
          <a:off x="6040438" y="2286000"/>
          <a:ext cx="1960562" cy="869950"/>
        </p:xfrm>
        <a:graphic>
          <a:graphicData uri="http://schemas.openxmlformats.org/presentationml/2006/ole">
            <mc:AlternateContent xmlns:mc="http://schemas.openxmlformats.org/markup-compatibility/2006">
              <mc:Choice xmlns:v="urn:schemas-microsoft-com:vml" Requires="v">
                <p:oleObj spid="_x0000_s25587" name="Equation" r:id="rId6" imgW="914400" imgH="406400" progId="Equation.3">
                  <p:embed/>
                </p:oleObj>
              </mc:Choice>
              <mc:Fallback>
                <p:oleObj name="Equation" r:id="rId6" imgW="914400" imgH="406400" progId="Equation.3">
                  <p:embed/>
                  <p:pic>
                    <p:nvPicPr>
                      <p:cNvPr id="0" name="Object 3"/>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6040438" y="2286000"/>
                        <a:ext cx="1960562" cy="869950"/>
                      </a:xfrm>
                      <a:prstGeom prst="rect">
                        <a:avLst/>
                      </a:prstGeom>
                      <a:noFill/>
                      <a:ln>
                        <a:noFill/>
                      </a:ln>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Lst>
                    </p:spPr>
                  </p:pic>
                </p:oleObj>
              </mc:Fallback>
            </mc:AlternateContent>
          </a:graphicData>
        </a:graphic>
      </p:graphicFrame>
      <p:graphicFrame>
        <p:nvGraphicFramePr>
          <p:cNvPr id="24580" name="Object 4"/>
          <p:cNvGraphicFramePr>
            <a:graphicFrameLocks noChangeAspect="1"/>
          </p:cNvGraphicFramePr>
          <p:nvPr/>
        </p:nvGraphicFramePr>
        <p:xfrm>
          <a:off x="5943600" y="1765300"/>
          <a:ext cx="2209800" cy="396875"/>
        </p:xfrm>
        <a:graphic>
          <a:graphicData uri="http://schemas.openxmlformats.org/presentationml/2006/ole">
            <mc:AlternateContent xmlns:mc="http://schemas.openxmlformats.org/markup-compatibility/2006">
              <mc:Choice xmlns:v="urn:schemas-microsoft-com:vml" Requires="v">
                <p:oleObj spid="_x0000_s25588" name="Equation" r:id="rId8" imgW="990600" imgH="177800" progId="Equation.3">
                  <p:embed/>
                </p:oleObj>
              </mc:Choice>
              <mc:Fallback>
                <p:oleObj name="Equation" r:id="rId8" imgW="990600" imgH="177800" progId="Equation.3">
                  <p:embed/>
                  <p:pic>
                    <p:nvPicPr>
                      <p:cNvPr id="0" name="Object 4"/>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5943600" y="1765300"/>
                        <a:ext cx="2209800"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aphicFrame>
        <p:nvGraphicFramePr>
          <p:cNvPr id="24581" name="Object 5"/>
          <p:cNvGraphicFramePr>
            <a:graphicFrameLocks noChangeAspect="1"/>
          </p:cNvGraphicFramePr>
          <p:nvPr/>
        </p:nvGraphicFramePr>
        <p:xfrm>
          <a:off x="5562600" y="3305175"/>
          <a:ext cx="3048000" cy="428625"/>
        </p:xfrm>
        <a:graphic>
          <a:graphicData uri="http://schemas.openxmlformats.org/presentationml/2006/ole">
            <mc:AlternateContent xmlns:mc="http://schemas.openxmlformats.org/markup-compatibility/2006">
              <mc:Choice xmlns:v="urn:schemas-microsoft-com:vml" Requires="v">
                <p:oleObj spid="_x0000_s25589" name="Equation" r:id="rId10" imgW="1447800" imgH="203200" progId="Equation.3">
                  <p:embed/>
                </p:oleObj>
              </mc:Choice>
              <mc:Fallback>
                <p:oleObj name="Equation" r:id="rId10" imgW="1447800" imgH="203200" progId="Equation.3">
                  <p:embed/>
                  <p:pic>
                    <p:nvPicPr>
                      <p:cNvPr id="0" name="Object 5"/>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5562600" y="3305175"/>
                        <a:ext cx="3048000" cy="4286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pSp>
        <p:nvGrpSpPr>
          <p:cNvPr id="24588" name="Group 1033"/>
          <p:cNvGrpSpPr>
            <a:grpSpLocks/>
          </p:cNvGrpSpPr>
          <p:nvPr/>
        </p:nvGrpSpPr>
        <p:grpSpPr bwMode="auto">
          <a:xfrm>
            <a:off x="5791200" y="3810000"/>
            <a:ext cx="3124200" cy="2743200"/>
            <a:chOff x="3648" y="2400"/>
            <a:chExt cx="1968" cy="1728"/>
          </a:xfrm>
        </p:grpSpPr>
        <p:sp>
          <p:nvSpPr>
            <p:cNvPr id="24729" name="Rectangle 1034"/>
            <p:cNvSpPr>
              <a:spLocks noChangeArrowheads="1"/>
            </p:cNvSpPr>
            <p:nvPr/>
          </p:nvSpPr>
          <p:spPr bwMode="auto">
            <a:xfrm>
              <a:off x="3648" y="2400"/>
              <a:ext cx="1968" cy="17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latin typeface="Arial" panose="020B0604020202020204" pitchFamily="34" charset="0"/>
              </a:endParaRPr>
            </a:p>
          </p:txBody>
        </p:sp>
        <p:graphicFrame>
          <p:nvGraphicFramePr>
            <p:cNvPr id="24582" name="Object 6"/>
            <p:cNvGraphicFramePr>
              <a:graphicFrameLocks noChangeAspect="1"/>
            </p:cNvGraphicFramePr>
            <p:nvPr/>
          </p:nvGraphicFramePr>
          <p:xfrm>
            <a:off x="3648" y="2544"/>
            <a:ext cx="1645" cy="339"/>
          </p:xfrm>
          <a:graphic>
            <a:graphicData uri="http://schemas.openxmlformats.org/presentationml/2006/ole">
              <mc:AlternateContent xmlns:mc="http://schemas.openxmlformats.org/markup-compatibility/2006">
                <mc:Choice xmlns:v="urn:schemas-microsoft-com:vml" Requires="v">
                  <p:oleObj spid="_x0000_s25590" name="Equation" r:id="rId12" imgW="2095500" imgH="431800" progId="Equation.3">
                    <p:embed/>
                  </p:oleObj>
                </mc:Choice>
                <mc:Fallback>
                  <p:oleObj name="Equation" r:id="rId12" imgW="2095500" imgH="431800" progId="Equation.3">
                    <p:embed/>
                    <p:pic>
                      <p:nvPicPr>
                        <p:cNvPr id="0" name="Object 6"/>
                        <p:cNvPicPr>
                          <a:picLocks noChangeAspect="1" noChangeArrowheads="1"/>
                        </p:cNvPicPr>
                        <p:nvPr/>
                      </p:nvPicPr>
                      <p:blipFill>
                        <a:blip r:embed="rId13">
                          <a:extLst>
                            <a:ext uri="{28A0092B-C50C-407E-A947-70E740481C1C}">
                              <a14:useLocalDpi xmlns:a14="http://schemas.microsoft.com/office/drawing/2010/main" val="0"/>
                            </a:ext>
                          </a:extLst>
                        </a:blip>
                        <a:srcRect/>
                        <a:stretch>
                          <a:fillRect/>
                        </a:stretch>
                      </p:blipFill>
                      <p:spPr bwMode="auto">
                        <a:xfrm>
                          <a:off x="3648" y="2544"/>
                          <a:ext cx="1645" cy="339"/>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graphicFrame>
          <p:nvGraphicFramePr>
            <p:cNvPr id="24583" name="Object 7"/>
            <p:cNvGraphicFramePr>
              <a:graphicFrameLocks noChangeAspect="1"/>
            </p:cNvGraphicFramePr>
            <p:nvPr/>
          </p:nvGraphicFramePr>
          <p:xfrm>
            <a:off x="3888" y="2927"/>
            <a:ext cx="1224" cy="289"/>
          </p:xfrm>
          <a:graphic>
            <a:graphicData uri="http://schemas.openxmlformats.org/presentationml/2006/ole">
              <mc:AlternateContent xmlns:mc="http://schemas.openxmlformats.org/markup-compatibility/2006">
                <mc:Choice xmlns:v="urn:schemas-microsoft-com:vml" Requires="v">
                  <p:oleObj spid="_x0000_s25591" name="Equation" r:id="rId14" imgW="1562100" imgH="368300" progId="Equation.3">
                    <p:embed/>
                  </p:oleObj>
                </mc:Choice>
                <mc:Fallback>
                  <p:oleObj name="Equation" r:id="rId14" imgW="1562100" imgH="368300" progId="Equation.3">
                    <p:embed/>
                    <p:pic>
                      <p:nvPicPr>
                        <p:cNvPr id="0" name="Object 7"/>
                        <p:cNvPicPr>
                          <a:picLocks noChangeAspect="1" noChangeArrowheads="1"/>
                        </p:cNvPicPr>
                        <p:nvPr/>
                      </p:nvPicPr>
                      <p:blipFill>
                        <a:blip r:embed="rId15">
                          <a:extLst>
                            <a:ext uri="{28A0092B-C50C-407E-A947-70E740481C1C}">
                              <a14:useLocalDpi xmlns:a14="http://schemas.microsoft.com/office/drawing/2010/main" val="0"/>
                            </a:ext>
                          </a:extLst>
                        </a:blip>
                        <a:srcRect/>
                        <a:stretch>
                          <a:fillRect/>
                        </a:stretch>
                      </p:blipFill>
                      <p:spPr bwMode="auto">
                        <a:xfrm>
                          <a:off x="3888" y="2927"/>
                          <a:ext cx="1224" cy="289"/>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graphicFrame>
          <p:nvGraphicFramePr>
            <p:cNvPr id="24584" name="Object 8"/>
            <p:cNvGraphicFramePr>
              <a:graphicFrameLocks noChangeAspect="1"/>
            </p:cNvGraphicFramePr>
            <p:nvPr/>
          </p:nvGraphicFramePr>
          <p:xfrm>
            <a:off x="4052" y="3309"/>
            <a:ext cx="748" cy="339"/>
          </p:xfrm>
          <a:graphic>
            <a:graphicData uri="http://schemas.openxmlformats.org/presentationml/2006/ole">
              <mc:AlternateContent xmlns:mc="http://schemas.openxmlformats.org/markup-compatibility/2006">
                <mc:Choice xmlns:v="urn:schemas-microsoft-com:vml" Requires="v">
                  <p:oleObj spid="_x0000_s25592" name="Equation" r:id="rId16" imgW="952500" imgH="431800" progId="Equation.3">
                    <p:embed/>
                  </p:oleObj>
                </mc:Choice>
                <mc:Fallback>
                  <p:oleObj name="Equation" r:id="rId16" imgW="952500" imgH="431800" progId="Equation.3">
                    <p:embed/>
                    <p:pic>
                      <p:nvPicPr>
                        <p:cNvPr id="0" name="Object 8"/>
                        <p:cNvPicPr>
                          <a:picLocks noChangeAspect="1" noChangeArrowheads="1"/>
                        </p:cNvPicPr>
                        <p:nvPr/>
                      </p:nvPicPr>
                      <p:blipFill>
                        <a:blip r:embed="rId17">
                          <a:extLst>
                            <a:ext uri="{28A0092B-C50C-407E-A947-70E740481C1C}">
                              <a14:useLocalDpi xmlns:a14="http://schemas.microsoft.com/office/drawing/2010/main" val="0"/>
                            </a:ext>
                          </a:extLst>
                        </a:blip>
                        <a:srcRect/>
                        <a:stretch>
                          <a:fillRect/>
                        </a:stretch>
                      </p:blipFill>
                      <p:spPr bwMode="auto">
                        <a:xfrm>
                          <a:off x="4052" y="3309"/>
                          <a:ext cx="748" cy="339"/>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graphicFrame>
          <p:nvGraphicFramePr>
            <p:cNvPr id="24585" name="Object 9"/>
            <p:cNvGraphicFramePr>
              <a:graphicFrameLocks noChangeAspect="1"/>
            </p:cNvGraphicFramePr>
            <p:nvPr/>
          </p:nvGraphicFramePr>
          <p:xfrm>
            <a:off x="4069" y="3743"/>
            <a:ext cx="827" cy="289"/>
          </p:xfrm>
          <a:graphic>
            <a:graphicData uri="http://schemas.openxmlformats.org/presentationml/2006/ole">
              <mc:AlternateContent xmlns:mc="http://schemas.openxmlformats.org/markup-compatibility/2006">
                <mc:Choice xmlns:v="urn:schemas-microsoft-com:vml" Requires="v">
                  <p:oleObj spid="_x0000_s25593" name="Equation" r:id="rId18" imgW="1054100" imgH="368300" progId="Equation.3">
                    <p:embed/>
                  </p:oleObj>
                </mc:Choice>
                <mc:Fallback>
                  <p:oleObj name="Equation" r:id="rId18" imgW="1054100" imgH="368300" progId="Equation.3">
                    <p:embed/>
                    <p:pic>
                      <p:nvPicPr>
                        <p:cNvPr id="0" name="Object 9"/>
                        <p:cNvPicPr>
                          <a:picLocks noChangeAspect="1" noChangeArrowheads="1"/>
                        </p:cNvPicPr>
                        <p:nvPr/>
                      </p:nvPicPr>
                      <p:blipFill>
                        <a:blip r:embed="rId19">
                          <a:extLst>
                            <a:ext uri="{28A0092B-C50C-407E-A947-70E740481C1C}">
                              <a14:useLocalDpi xmlns:a14="http://schemas.microsoft.com/office/drawing/2010/main" val="0"/>
                            </a:ext>
                          </a:extLst>
                        </a:blip>
                        <a:srcRect/>
                        <a:stretch>
                          <a:fillRect/>
                        </a:stretch>
                      </p:blipFill>
                      <p:spPr bwMode="auto">
                        <a:xfrm>
                          <a:off x="4069" y="3743"/>
                          <a:ext cx="827" cy="289"/>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grpSp>
      <p:graphicFrame>
        <p:nvGraphicFramePr>
          <p:cNvPr id="232627" name="Group 1203"/>
          <p:cNvGraphicFramePr>
            <a:graphicFrameLocks noGrp="1"/>
          </p:cNvGraphicFramePr>
          <p:nvPr>
            <p:extLst>
              <p:ext uri="{D42A27DB-BD31-4B8C-83A1-F6EECF244321}">
                <p14:modId xmlns:p14="http://schemas.microsoft.com/office/powerpoint/2010/main" val="1487508907"/>
              </p:ext>
            </p:extLst>
          </p:nvPr>
        </p:nvGraphicFramePr>
        <p:xfrm>
          <a:off x="609600" y="990600"/>
          <a:ext cx="4343400" cy="5654638"/>
        </p:xfrm>
        <a:graphic>
          <a:graphicData uri="http://schemas.openxmlformats.org/drawingml/2006/table">
            <a:tbl>
              <a:tblPr/>
              <a:tblGrid>
                <a:gridCol w="685800">
                  <a:extLst>
                    <a:ext uri="{9D8B030D-6E8A-4147-A177-3AD203B41FA5}">
                      <a16:colId xmlns:a16="http://schemas.microsoft.com/office/drawing/2014/main" val="20000"/>
                    </a:ext>
                  </a:extLst>
                </a:gridCol>
                <a:gridCol w="685800">
                  <a:extLst>
                    <a:ext uri="{9D8B030D-6E8A-4147-A177-3AD203B41FA5}">
                      <a16:colId xmlns:a16="http://schemas.microsoft.com/office/drawing/2014/main" val="20001"/>
                    </a:ext>
                  </a:extLst>
                </a:gridCol>
                <a:gridCol w="838200">
                  <a:extLst>
                    <a:ext uri="{9D8B030D-6E8A-4147-A177-3AD203B41FA5}">
                      <a16:colId xmlns:a16="http://schemas.microsoft.com/office/drawing/2014/main" val="20002"/>
                    </a:ext>
                  </a:extLst>
                </a:gridCol>
                <a:gridCol w="1219200">
                  <a:extLst>
                    <a:ext uri="{9D8B030D-6E8A-4147-A177-3AD203B41FA5}">
                      <a16:colId xmlns:a16="http://schemas.microsoft.com/office/drawing/2014/main" val="20003"/>
                    </a:ext>
                  </a:extLst>
                </a:gridCol>
                <a:gridCol w="914400">
                  <a:extLst>
                    <a:ext uri="{9D8B030D-6E8A-4147-A177-3AD203B41FA5}">
                      <a16:colId xmlns:a16="http://schemas.microsoft.com/office/drawing/2014/main" val="20004"/>
                    </a:ext>
                  </a:extLst>
                </a:gridCol>
              </a:tblGrid>
              <a:tr h="213374">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400" b="1" i="0" u="none" strike="noStrike" cap="none" normalizeH="0" baseline="0" dirty="0">
                          <a:ln>
                            <a:noFill/>
                          </a:ln>
                          <a:solidFill>
                            <a:schemeClr val="tx1"/>
                          </a:solidFill>
                          <a:effectLst/>
                          <a:latin typeface="Times New Roman" pitchFamily="18" charset="0"/>
                        </a:rPr>
                        <a:t>Symbol</a:t>
                      </a:r>
                    </a:p>
                  </a:txBody>
                  <a:tcPr marL="45720" marR="45720" marT="0" marB="0"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400" b="1" i="0" u="none" strike="noStrike" cap="none" normalizeH="0" baseline="0">
                          <a:ln>
                            <a:noFill/>
                          </a:ln>
                          <a:solidFill>
                            <a:schemeClr val="tx1"/>
                          </a:solidFill>
                          <a:effectLst/>
                          <a:latin typeface="Times New Roman" pitchFamily="18" charset="0"/>
                        </a:rPr>
                        <a:t>Unit</a:t>
                      </a:r>
                    </a:p>
                  </a:txBody>
                  <a:tcPr marL="45720" marR="4572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400" b="1" i="0" u="none" strike="noStrike" cap="none" normalizeH="0" baseline="0">
                          <a:ln>
                            <a:noFill/>
                          </a:ln>
                          <a:solidFill>
                            <a:schemeClr val="tx1"/>
                          </a:solidFill>
                          <a:effectLst/>
                          <a:latin typeface="Times New Roman" pitchFamily="18" charset="0"/>
                        </a:rPr>
                        <a:t>Type</a:t>
                      </a:r>
                    </a:p>
                  </a:txBody>
                  <a:tcPr marL="45720" marR="4572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400" b="1" i="0" u="none" strike="noStrike" cap="none" normalizeH="0" baseline="0" dirty="0">
                          <a:ln>
                            <a:noFill/>
                          </a:ln>
                          <a:solidFill>
                            <a:schemeClr val="tx1"/>
                          </a:solidFill>
                          <a:effectLst/>
                          <a:latin typeface="Times New Roman" pitchFamily="18" charset="0"/>
                        </a:rPr>
                        <a:t>Value</a:t>
                      </a:r>
                    </a:p>
                  </a:txBody>
                  <a:tcPr marL="45720" marR="4572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400" b="1" i="0" u="none" strike="noStrike" cap="none" normalizeH="0" baseline="0" dirty="0">
                          <a:ln>
                            <a:noFill/>
                          </a:ln>
                          <a:solidFill>
                            <a:schemeClr val="tx1"/>
                          </a:solidFill>
                          <a:effectLst/>
                          <a:latin typeface="Times New Roman" pitchFamily="18" charset="0"/>
                        </a:rPr>
                        <a:t>SMAD</a:t>
                      </a:r>
                    </a:p>
                  </a:txBody>
                  <a:tcPr marL="45720" marR="45720" marT="0" marB="0"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r h="337679">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400" b="0" i="1" u="none" strike="noStrike" cap="none" normalizeH="0" baseline="0" dirty="0">
                          <a:ln>
                            <a:noFill/>
                          </a:ln>
                          <a:solidFill>
                            <a:schemeClr val="tx1"/>
                          </a:solidFill>
                          <a:effectLst/>
                          <a:latin typeface="Times New Roman" pitchFamily="18" charset="0"/>
                        </a:rPr>
                        <a:t>C</a:t>
                      </a:r>
                      <a:r>
                        <a:rPr kumimoji="0" lang="en-US" sz="1400" b="0" i="0" u="none" strike="noStrike" cap="none" normalizeH="0" baseline="-25000" dirty="0">
                          <a:ln>
                            <a:noFill/>
                          </a:ln>
                          <a:solidFill>
                            <a:schemeClr val="tx1"/>
                          </a:solidFill>
                          <a:effectLst/>
                          <a:latin typeface="Times New Roman" pitchFamily="18" charset="0"/>
                        </a:rPr>
                        <a:t>d</a:t>
                      </a:r>
                      <a:endParaRPr kumimoji="0" lang="en-US" sz="1400" b="0" i="0" u="none" strike="noStrike" cap="none" normalizeH="0" baseline="0" dirty="0">
                        <a:ln>
                          <a:noFill/>
                        </a:ln>
                        <a:solidFill>
                          <a:schemeClr val="tx1"/>
                        </a:solidFill>
                        <a:effectLst/>
                        <a:latin typeface="Times New Roman" pitchFamily="18" charset="0"/>
                      </a:endParaRPr>
                    </a:p>
                  </a:txBody>
                  <a:tcPr marL="45720" marR="45720" marT="0" marB="0"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400" b="0" i="0" u="none" strike="noStrike" cap="none" normalizeH="0" baseline="0" dirty="0" err="1">
                          <a:ln>
                            <a:noFill/>
                          </a:ln>
                          <a:solidFill>
                            <a:schemeClr val="tx1"/>
                          </a:solidFill>
                          <a:effectLst/>
                          <a:latin typeface="Times New Roman" pitchFamily="18" charset="0"/>
                        </a:rPr>
                        <a:t>unitless</a:t>
                      </a:r>
                      <a:endParaRPr kumimoji="0" lang="en-US" sz="1400" b="0" i="0" u="none" strike="noStrike" cap="none" normalizeH="0" baseline="0" dirty="0">
                        <a:ln>
                          <a:noFill/>
                        </a:ln>
                        <a:solidFill>
                          <a:schemeClr val="tx1"/>
                        </a:solidFill>
                        <a:effectLst/>
                        <a:latin typeface="Times New Roman" pitchFamily="18" charset="0"/>
                      </a:endParaRPr>
                    </a:p>
                  </a:txBody>
                  <a:tcPr marL="45720" marR="4572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400" b="0" i="0" u="none" strike="noStrike" cap="none" normalizeH="0" baseline="0" dirty="0">
                          <a:ln>
                            <a:noFill/>
                          </a:ln>
                          <a:solidFill>
                            <a:schemeClr val="tx1"/>
                          </a:solidFill>
                          <a:effectLst/>
                          <a:latin typeface="Times New Roman" pitchFamily="18" charset="0"/>
                        </a:rPr>
                        <a:t>p-box</a:t>
                      </a:r>
                    </a:p>
                  </a:txBody>
                  <a:tcPr marL="45720" marR="4572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400" b="0" i="0" u="none" strike="noStrike" cap="none" normalizeH="0" baseline="0" dirty="0">
                          <a:ln>
                            <a:noFill/>
                          </a:ln>
                          <a:solidFill>
                            <a:schemeClr val="tx1"/>
                          </a:solidFill>
                          <a:effectLst/>
                          <a:latin typeface="Times New Roman" pitchFamily="18" charset="0"/>
                        </a:rPr>
                        <a:t>range=[2,4]</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400" b="0" i="0" u="none" strike="noStrike" cap="none" normalizeH="0" baseline="0" dirty="0">
                          <a:ln>
                            <a:noFill/>
                          </a:ln>
                          <a:solidFill>
                            <a:schemeClr val="tx1"/>
                          </a:solidFill>
                          <a:effectLst/>
                          <a:latin typeface="Times New Roman" pitchFamily="18" charset="0"/>
                        </a:rPr>
                        <a:t>mean=3.13</a:t>
                      </a:r>
                    </a:p>
                  </a:txBody>
                  <a:tcPr marL="45720" marR="4572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400" b="0" i="0" u="none" strike="noStrike" cap="none" normalizeH="0" baseline="0" dirty="0">
                          <a:ln>
                            <a:noFill/>
                          </a:ln>
                          <a:solidFill>
                            <a:schemeClr val="tx1"/>
                          </a:solidFill>
                          <a:effectLst/>
                          <a:latin typeface="Times New Roman" pitchFamily="18" charset="0"/>
                        </a:rPr>
                        <a:t>3.13</a:t>
                      </a:r>
                    </a:p>
                  </a:txBody>
                  <a:tcPr marL="45720" marR="45720" marT="0" marB="0"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426749">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400" b="0" i="1" u="none" strike="noStrike" cap="none" normalizeH="0" baseline="0">
                          <a:ln>
                            <a:noFill/>
                          </a:ln>
                          <a:solidFill>
                            <a:schemeClr val="tx1"/>
                          </a:solidFill>
                          <a:effectLst/>
                          <a:latin typeface="Times New Roman" pitchFamily="18" charset="0"/>
                        </a:rPr>
                        <a:t>L</a:t>
                      </a:r>
                      <a:r>
                        <a:rPr kumimoji="0" lang="en-US" sz="1400" b="0" i="0" u="none" strike="noStrike" cap="none" normalizeH="0" baseline="-25000">
                          <a:ln>
                            <a:noFill/>
                          </a:ln>
                          <a:solidFill>
                            <a:schemeClr val="tx1"/>
                          </a:solidFill>
                          <a:effectLst/>
                          <a:latin typeface="Times New Roman" pitchFamily="18" charset="0"/>
                        </a:rPr>
                        <a:t>a</a:t>
                      </a:r>
                      <a:endParaRPr kumimoji="0" lang="en-US" sz="1400" b="0" i="0" u="none" strike="noStrike" cap="none" normalizeH="0" baseline="0">
                        <a:ln>
                          <a:noFill/>
                        </a:ln>
                        <a:solidFill>
                          <a:schemeClr val="tx1"/>
                        </a:solidFill>
                        <a:effectLst/>
                        <a:latin typeface="Times New Roman" pitchFamily="18" charset="0"/>
                      </a:endParaRPr>
                    </a:p>
                  </a:txBody>
                  <a:tcPr marL="45720" marR="45720" marT="0" marB="0"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400" b="0" i="0" u="none" strike="noStrike" cap="none" normalizeH="0" baseline="0">
                          <a:ln>
                            <a:noFill/>
                          </a:ln>
                          <a:solidFill>
                            <a:schemeClr val="tx1"/>
                          </a:solidFill>
                          <a:effectLst/>
                          <a:latin typeface="Times New Roman" pitchFamily="18" charset="0"/>
                        </a:rPr>
                        <a:t>m</a:t>
                      </a:r>
                    </a:p>
                  </a:txBody>
                  <a:tcPr marL="45720" marR="4572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400" b="0" i="0" u="none" strike="noStrike" cap="none" normalizeH="0" baseline="0" dirty="0">
                          <a:ln>
                            <a:noFill/>
                          </a:ln>
                          <a:solidFill>
                            <a:schemeClr val="tx1"/>
                          </a:solidFill>
                          <a:effectLst/>
                          <a:latin typeface="Times New Roman" pitchFamily="18" charset="0"/>
                        </a:rPr>
                        <a:t>p-box</a:t>
                      </a:r>
                    </a:p>
                  </a:txBody>
                  <a:tcPr marL="45720" marR="4572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400" b="0" i="0" u="none" strike="noStrike" cap="none" normalizeH="0" baseline="0">
                          <a:ln>
                            <a:noFill/>
                          </a:ln>
                          <a:solidFill>
                            <a:schemeClr val="tx1"/>
                          </a:solidFill>
                          <a:effectLst/>
                          <a:latin typeface="Times New Roman" pitchFamily="18" charset="0"/>
                        </a:rPr>
                        <a:t>range=[0,3.75] mean=0.25</a:t>
                      </a:r>
                    </a:p>
                  </a:txBody>
                  <a:tcPr marL="45720" marR="4572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400" b="0" i="0" u="none" strike="noStrike" cap="none" normalizeH="0" baseline="0" dirty="0">
                          <a:ln>
                            <a:noFill/>
                          </a:ln>
                          <a:solidFill>
                            <a:schemeClr val="tx1"/>
                          </a:solidFill>
                          <a:effectLst/>
                          <a:latin typeface="Times New Roman" pitchFamily="18" charset="0"/>
                        </a:rPr>
                        <a:t>0.25</a:t>
                      </a:r>
                    </a:p>
                  </a:txBody>
                  <a:tcPr marL="45720" marR="45720" marT="0" marB="0"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469424">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400" b="0" i="1" u="none" strike="noStrike" cap="none" normalizeH="0" baseline="0">
                          <a:ln>
                            <a:noFill/>
                          </a:ln>
                          <a:solidFill>
                            <a:schemeClr val="tx1"/>
                          </a:solidFill>
                          <a:effectLst/>
                          <a:latin typeface="Times New Roman" pitchFamily="18" charset="0"/>
                        </a:rPr>
                        <a:t>L</a:t>
                      </a:r>
                      <a:r>
                        <a:rPr kumimoji="0" lang="en-US" sz="1400" b="0" i="0" u="none" strike="noStrike" cap="none" normalizeH="0" baseline="-25000">
                          <a:ln>
                            <a:noFill/>
                          </a:ln>
                          <a:solidFill>
                            <a:schemeClr val="tx1"/>
                          </a:solidFill>
                          <a:effectLst/>
                          <a:latin typeface="Times New Roman" pitchFamily="18" charset="0"/>
                        </a:rPr>
                        <a:t>sp</a:t>
                      </a:r>
                      <a:endParaRPr kumimoji="0" lang="en-US" sz="1400" b="0" i="0" u="none" strike="noStrike" cap="none" normalizeH="0" baseline="0">
                        <a:ln>
                          <a:noFill/>
                        </a:ln>
                        <a:solidFill>
                          <a:schemeClr val="tx1"/>
                        </a:solidFill>
                        <a:effectLst/>
                        <a:latin typeface="Times New Roman" pitchFamily="18" charset="0"/>
                      </a:endParaRPr>
                    </a:p>
                  </a:txBody>
                  <a:tcPr marL="45720" marR="45720" marT="0" marB="0"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400" b="0" i="0" u="none" strike="noStrike" cap="none" normalizeH="0" baseline="0">
                          <a:ln>
                            <a:noFill/>
                          </a:ln>
                          <a:solidFill>
                            <a:schemeClr val="tx1"/>
                          </a:solidFill>
                          <a:effectLst/>
                          <a:latin typeface="Times New Roman" pitchFamily="18" charset="0"/>
                        </a:rPr>
                        <a:t>m</a:t>
                      </a:r>
                    </a:p>
                  </a:txBody>
                  <a:tcPr marL="45720" marR="4572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400" b="0" i="0" u="none" strike="noStrike" cap="none" normalizeH="0" baseline="0" dirty="0">
                          <a:ln>
                            <a:noFill/>
                          </a:ln>
                          <a:solidFill>
                            <a:schemeClr val="tx1"/>
                          </a:solidFill>
                          <a:effectLst/>
                          <a:latin typeface="Times New Roman" pitchFamily="18" charset="0"/>
                        </a:rPr>
                        <a:t>p-box</a:t>
                      </a:r>
                    </a:p>
                  </a:txBody>
                  <a:tcPr marL="45720" marR="4572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400" b="0" i="0" u="none" strike="noStrike" cap="none" normalizeH="0" baseline="0" dirty="0">
                          <a:ln>
                            <a:noFill/>
                          </a:ln>
                          <a:solidFill>
                            <a:schemeClr val="tx1"/>
                          </a:solidFill>
                          <a:effectLst/>
                          <a:latin typeface="Times New Roman" pitchFamily="18" charset="0"/>
                        </a:rPr>
                        <a:t>range=[0,3.75]</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400" b="0" i="0" u="none" strike="noStrike" cap="none" normalizeH="0" baseline="0" dirty="0">
                          <a:ln>
                            <a:noFill/>
                          </a:ln>
                          <a:solidFill>
                            <a:schemeClr val="tx1"/>
                          </a:solidFill>
                          <a:effectLst/>
                          <a:latin typeface="Times New Roman" pitchFamily="18" charset="0"/>
                        </a:rPr>
                        <a:t>mean=[0.25]</a:t>
                      </a:r>
                    </a:p>
                  </a:txBody>
                  <a:tcPr marL="45720" marR="4572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400" b="0" i="0" u="none" strike="noStrike" cap="none" normalizeH="0" baseline="0" dirty="0">
                          <a:ln>
                            <a:noFill/>
                          </a:ln>
                          <a:solidFill>
                            <a:schemeClr val="tx1"/>
                          </a:solidFill>
                          <a:effectLst/>
                          <a:latin typeface="Times New Roman" pitchFamily="18" charset="0"/>
                        </a:rPr>
                        <a:t>0.25</a:t>
                      </a:r>
                    </a:p>
                  </a:txBody>
                  <a:tcPr marL="45720" marR="45720" marT="0" marB="0"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213374">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400" b="0" i="1" u="none" strike="noStrike" cap="none" normalizeH="0" baseline="0" dirty="0">
                          <a:ln>
                            <a:noFill/>
                          </a:ln>
                          <a:solidFill>
                            <a:schemeClr val="tx1"/>
                          </a:solidFill>
                          <a:effectLst/>
                          <a:latin typeface="Times New Roman" pitchFamily="18" charset="0"/>
                        </a:rPr>
                        <a:t>D</a:t>
                      </a:r>
                      <a:endParaRPr kumimoji="0" lang="en-US" sz="1400" b="0" i="0" u="none" strike="noStrike" cap="none" normalizeH="0" baseline="0" dirty="0">
                        <a:ln>
                          <a:noFill/>
                        </a:ln>
                        <a:solidFill>
                          <a:schemeClr val="tx1"/>
                        </a:solidFill>
                        <a:effectLst/>
                        <a:latin typeface="Times New Roman" pitchFamily="18" charset="0"/>
                      </a:endParaRPr>
                    </a:p>
                  </a:txBody>
                  <a:tcPr marL="45720" marR="45720" marT="0" marB="0"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400" b="0" i="0" u="none" strike="noStrike" cap="none" normalizeH="0" baseline="0">
                          <a:ln>
                            <a:noFill/>
                          </a:ln>
                          <a:solidFill>
                            <a:schemeClr val="tx1"/>
                          </a:solidFill>
                          <a:effectLst/>
                          <a:latin typeface="Times New Roman" pitchFamily="18" charset="0"/>
                        </a:rPr>
                        <a:t>A m</a:t>
                      </a:r>
                      <a:r>
                        <a:rPr kumimoji="0" lang="en-US" sz="1400" b="0" i="0" u="none" strike="noStrike" cap="none" normalizeH="0" baseline="30000">
                          <a:ln>
                            <a:noFill/>
                          </a:ln>
                          <a:solidFill>
                            <a:schemeClr val="tx1"/>
                          </a:solidFill>
                          <a:effectLst/>
                          <a:latin typeface="Times New Roman" pitchFamily="18" charset="0"/>
                        </a:rPr>
                        <a:t>2</a:t>
                      </a:r>
                      <a:endParaRPr kumimoji="0" lang="en-US" sz="1400" b="0" i="0" u="none" strike="noStrike" cap="none" normalizeH="0" baseline="0">
                        <a:ln>
                          <a:noFill/>
                        </a:ln>
                        <a:solidFill>
                          <a:schemeClr val="tx1"/>
                        </a:solidFill>
                        <a:effectLst/>
                        <a:latin typeface="Times New Roman" pitchFamily="18" charset="0"/>
                      </a:endParaRPr>
                    </a:p>
                  </a:txBody>
                  <a:tcPr marL="45720" marR="4572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400" b="0" i="0" u="none" strike="noStrike" cap="none" normalizeH="0" baseline="0">
                          <a:ln>
                            <a:noFill/>
                          </a:ln>
                          <a:solidFill>
                            <a:schemeClr val="tx1"/>
                          </a:solidFill>
                          <a:effectLst/>
                          <a:latin typeface="Times New Roman" pitchFamily="18" charset="0"/>
                        </a:rPr>
                        <a:t>interval</a:t>
                      </a:r>
                    </a:p>
                  </a:txBody>
                  <a:tcPr marL="45720" marR="4572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400" b="0" i="0" u="none" strike="noStrike" cap="none" normalizeH="0" baseline="0" dirty="0">
                          <a:ln>
                            <a:noFill/>
                          </a:ln>
                          <a:solidFill>
                            <a:schemeClr val="tx1"/>
                          </a:solidFill>
                          <a:effectLst/>
                          <a:latin typeface="Times New Roman" pitchFamily="18" charset="0"/>
                        </a:rPr>
                        <a:t>[0,1]</a:t>
                      </a:r>
                    </a:p>
                  </a:txBody>
                  <a:tcPr marL="45720" marR="4572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400" b="0" i="0" u="none" strike="noStrike" cap="none" normalizeH="0" baseline="0" dirty="0">
                          <a:ln>
                            <a:noFill/>
                          </a:ln>
                          <a:solidFill>
                            <a:schemeClr val="tx1"/>
                          </a:solidFill>
                          <a:effectLst/>
                          <a:latin typeface="Times New Roman" pitchFamily="18" charset="0"/>
                        </a:rPr>
                        <a:t>1</a:t>
                      </a:r>
                    </a:p>
                  </a:txBody>
                  <a:tcPr marL="45720" marR="45720" marT="0" marB="0"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r h="213374">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400" b="0" i="1" u="none" strike="noStrike" cap="none" normalizeH="0" baseline="0">
                          <a:ln>
                            <a:noFill/>
                          </a:ln>
                          <a:solidFill>
                            <a:schemeClr val="tx1"/>
                          </a:solidFill>
                          <a:effectLst/>
                          <a:latin typeface="Times New Roman" pitchFamily="18" charset="0"/>
                        </a:rPr>
                        <a:t>i</a:t>
                      </a:r>
                      <a:endParaRPr kumimoji="0" lang="en-US" sz="1400" b="0" i="0" u="none" strike="noStrike" cap="none" normalizeH="0" baseline="0">
                        <a:ln>
                          <a:noFill/>
                        </a:ln>
                        <a:solidFill>
                          <a:schemeClr val="tx1"/>
                        </a:solidFill>
                        <a:effectLst/>
                        <a:latin typeface="Times New Roman" pitchFamily="18" charset="0"/>
                      </a:endParaRPr>
                    </a:p>
                  </a:txBody>
                  <a:tcPr marL="45720" marR="45720" marT="0" marB="0"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400" b="0" i="0" u="none" strike="noStrike" cap="none" normalizeH="0" baseline="0">
                          <a:ln>
                            <a:noFill/>
                          </a:ln>
                          <a:solidFill>
                            <a:schemeClr val="tx1"/>
                          </a:solidFill>
                          <a:effectLst/>
                          <a:latin typeface="Times New Roman" pitchFamily="18" charset="0"/>
                        </a:rPr>
                        <a:t>degrees</a:t>
                      </a:r>
                    </a:p>
                  </a:txBody>
                  <a:tcPr marL="45720" marR="4572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400" b="0" i="0" u="none" strike="noStrike" cap="none" normalizeH="0" baseline="0">
                          <a:ln>
                            <a:noFill/>
                          </a:ln>
                          <a:solidFill>
                            <a:schemeClr val="tx1"/>
                          </a:solidFill>
                          <a:effectLst/>
                          <a:latin typeface="Times New Roman" pitchFamily="18" charset="0"/>
                        </a:rPr>
                        <a:t>interval</a:t>
                      </a:r>
                    </a:p>
                  </a:txBody>
                  <a:tcPr marL="45720" marR="4572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400" b="0" i="0" u="none" strike="noStrike" cap="none" normalizeH="0" baseline="0">
                          <a:ln>
                            <a:noFill/>
                          </a:ln>
                          <a:solidFill>
                            <a:schemeClr val="tx1"/>
                          </a:solidFill>
                          <a:effectLst/>
                          <a:latin typeface="Times New Roman" pitchFamily="18" charset="0"/>
                        </a:rPr>
                        <a:t>[0,90]</a:t>
                      </a:r>
                    </a:p>
                  </a:txBody>
                  <a:tcPr marL="45720" marR="4572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400" b="0" i="0" u="none" strike="noStrike" cap="none" normalizeH="0" baseline="0" dirty="0">
                          <a:ln>
                            <a:noFill/>
                          </a:ln>
                          <a:solidFill>
                            <a:schemeClr val="tx1"/>
                          </a:solidFill>
                          <a:effectLst/>
                          <a:latin typeface="Times New Roman" pitchFamily="18" charset="0"/>
                        </a:rPr>
                        <a:t>0</a:t>
                      </a:r>
                    </a:p>
                  </a:txBody>
                  <a:tcPr marL="45720" marR="45720" marT="0" marB="0"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5"/>
                  </a:ext>
                </a:extLst>
              </a:tr>
              <a:tr h="426749">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400" b="0" i="1" u="none" strike="noStrike" cap="none" normalizeH="0" baseline="0">
                          <a:ln>
                            <a:noFill/>
                          </a:ln>
                          <a:solidFill>
                            <a:schemeClr val="tx1"/>
                          </a:solidFill>
                          <a:effectLst/>
                          <a:latin typeface="Times New Roman" pitchFamily="18" charset="0"/>
                          <a:sym typeface="Symbol" pitchFamily="18" charset="2"/>
                        </a:rPr>
                        <a:t></a:t>
                      </a:r>
                      <a:endParaRPr kumimoji="0" lang="en-US" sz="1400" b="0" i="0" u="none" strike="noStrike" cap="none" normalizeH="0" baseline="0">
                        <a:ln>
                          <a:noFill/>
                        </a:ln>
                        <a:solidFill>
                          <a:schemeClr val="tx1"/>
                        </a:solidFill>
                        <a:effectLst/>
                        <a:latin typeface="Times New Roman" pitchFamily="18" charset="0"/>
                      </a:endParaRPr>
                    </a:p>
                  </a:txBody>
                  <a:tcPr marL="45720" marR="45720" marT="0" marB="0"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400" b="0" i="0" u="none" strike="noStrike" cap="none" normalizeH="0" baseline="0">
                          <a:ln>
                            <a:noFill/>
                          </a:ln>
                          <a:solidFill>
                            <a:schemeClr val="tx1"/>
                          </a:solidFill>
                          <a:effectLst/>
                          <a:latin typeface="Times New Roman" pitchFamily="18" charset="0"/>
                        </a:rPr>
                        <a:t>kg m</a:t>
                      </a:r>
                      <a:r>
                        <a:rPr kumimoji="0" lang="en-US" sz="1400" b="0" i="0" u="none" strike="noStrike" cap="none" normalizeH="0" baseline="30000">
                          <a:ln>
                            <a:noFill/>
                          </a:ln>
                          <a:solidFill>
                            <a:schemeClr val="tx1"/>
                          </a:solidFill>
                          <a:effectLst/>
                          <a:latin typeface="Times New Roman" pitchFamily="18" charset="0"/>
                        </a:rPr>
                        <a:t>3</a:t>
                      </a:r>
                      <a:endParaRPr kumimoji="0" lang="en-US" sz="1400" b="0" i="0" u="none" strike="noStrike" cap="none" normalizeH="0" baseline="0">
                        <a:ln>
                          <a:noFill/>
                        </a:ln>
                        <a:solidFill>
                          <a:schemeClr val="tx1"/>
                        </a:solidFill>
                        <a:effectLst/>
                        <a:latin typeface="Times New Roman" pitchFamily="18" charset="0"/>
                      </a:endParaRPr>
                    </a:p>
                  </a:txBody>
                  <a:tcPr marL="45720" marR="4572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400" b="0" i="0" u="none" strike="noStrike" cap="none" normalizeH="0" baseline="0">
                          <a:ln>
                            <a:noFill/>
                          </a:ln>
                          <a:solidFill>
                            <a:schemeClr val="tx1"/>
                          </a:solidFill>
                          <a:effectLst/>
                          <a:latin typeface="Times New Roman" pitchFamily="18" charset="0"/>
                        </a:rPr>
                        <a:t>interval</a:t>
                      </a:r>
                    </a:p>
                  </a:txBody>
                  <a:tcPr marL="45720" marR="4572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400" b="0" i="0" u="none" strike="noStrike" cap="none" normalizeH="0" baseline="0">
                          <a:ln>
                            <a:noFill/>
                          </a:ln>
                          <a:solidFill>
                            <a:schemeClr val="tx1"/>
                          </a:solidFill>
                          <a:effectLst/>
                          <a:latin typeface="Times New Roman" pitchFamily="18" charset="0"/>
                        </a:rPr>
                        <a:t>[3.96e-12, 9.9e-11]</a:t>
                      </a:r>
                    </a:p>
                  </a:txBody>
                  <a:tcPr marL="45720" marR="4572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400" b="0" i="0" u="none" strike="noStrike" cap="none" normalizeH="0" baseline="0" dirty="0">
                          <a:ln>
                            <a:noFill/>
                          </a:ln>
                          <a:solidFill>
                            <a:schemeClr val="tx1"/>
                          </a:solidFill>
                          <a:effectLst/>
                          <a:latin typeface="Times New Roman" pitchFamily="18" charset="0"/>
                        </a:rPr>
                        <a:t>1.98e-11</a:t>
                      </a:r>
                    </a:p>
                  </a:txBody>
                  <a:tcPr marL="45720" marR="45720" marT="0" marB="0"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6"/>
                  </a:ext>
                </a:extLst>
              </a:tr>
              <a:tr h="213374">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400" b="0" i="1" u="none" strike="noStrike" cap="none" normalizeH="0" baseline="0">
                          <a:ln>
                            <a:noFill/>
                          </a:ln>
                          <a:solidFill>
                            <a:schemeClr val="tx1"/>
                          </a:solidFill>
                          <a:effectLst/>
                          <a:latin typeface="Times New Roman" pitchFamily="18" charset="0"/>
                          <a:sym typeface="Symbol" pitchFamily="18" charset="2"/>
                        </a:rPr>
                        <a:t></a:t>
                      </a:r>
                      <a:endParaRPr kumimoji="0" lang="en-US" sz="1400" b="0" i="0" u="none" strike="noStrike" cap="none" normalizeH="0" baseline="0">
                        <a:ln>
                          <a:noFill/>
                        </a:ln>
                        <a:solidFill>
                          <a:schemeClr val="tx1"/>
                        </a:solidFill>
                        <a:effectLst/>
                        <a:latin typeface="Times New Roman" pitchFamily="18" charset="0"/>
                      </a:endParaRPr>
                    </a:p>
                  </a:txBody>
                  <a:tcPr marL="45720" marR="45720" marT="0" marB="0"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400" b="0" i="0" u="none" strike="noStrike" cap="none" normalizeH="0" baseline="0">
                          <a:ln>
                            <a:noFill/>
                          </a:ln>
                          <a:solidFill>
                            <a:schemeClr val="tx1"/>
                          </a:solidFill>
                          <a:effectLst/>
                          <a:latin typeface="Times New Roman" pitchFamily="18" charset="0"/>
                        </a:rPr>
                        <a:t>degrees</a:t>
                      </a:r>
                    </a:p>
                  </a:txBody>
                  <a:tcPr marL="45720" marR="4572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400" b="0" i="0" u="none" strike="noStrike" cap="none" normalizeH="0" baseline="0">
                          <a:ln>
                            <a:noFill/>
                          </a:ln>
                          <a:solidFill>
                            <a:schemeClr val="tx1"/>
                          </a:solidFill>
                          <a:effectLst/>
                          <a:latin typeface="Times New Roman" pitchFamily="18" charset="0"/>
                        </a:rPr>
                        <a:t>interval</a:t>
                      </a:r>
                    </a:p>
                  </a:txBody>
                  <a:tcPr marL="45720" marR="4572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400" b="0" i="0" u="none" strike="noStrike" cap="none" normalizeH="0" baseline="0">
                          <a:ln>
                            <a:noFill/>
                          </a:ln>
                          <a:solidFill>
                            <a:schemeClr val="tx1"/>
                          </a:solidFill>
                          <a:effectLst/>
                          <a:latin typeface="Times New Roman" pitchFamily="18" charset="0"/>
                        </a:rPr>
                        <a:t>[10,19]</a:t>
                      </a:r>
                    </a:p>
                  </a:txBody>
                  <a:tcPr marL="45720" marR="4572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400" b="0" i="0" u="none" strike="noStrike" cap="none" normalizeH="0" baseline="0" dirty="0">
                          <a:ln>
                            <a:noFill/>
                          </a:ln>
                          <a:solidFill>
                            <a:schemeClr val="tx1"/>
                          </a:solidFill>
                          <a:effectLst/>
                          <a:latin typeface="Times New Roman" pitchFamily="18" charset="0"/>
                        </a:rPr>
                        <a:t>10</a:t>
                      </a:r>
                    </a:p>
                  </a:txBody>
                  <a:tcPr marL="45720" marR="45720" marT="0" marB="0"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7"/>
                  </a:ext>
                </a:extLst>
              </a:tr>
              <a:tr h="213374">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400" b="0" i="1" u="none" strike="noStrike" cap="none" normalizeH="0" baseline="0">
                          <a:ln>
                            <a:noFill/>
                          </a:ln>
                          <a:solidFill>
                            <a:schemeClr val="tx1"/>
                          </a:solidFill>
                          <a:effectLst/>
                          <a:latin typeface="Times New Roman" pitchFamily="18" charset="0"/>
                        </a:rPr>
                        <a:t>q</a:t>
                      </a:r>
                      <a:endParaRPr kumimoji="0" lang="en-US" sz="1400" b="0" i="0" u="none" strike="noStrike" cap="none" normalizeH="0" baseline="0">
                        <a:ln>
                          <a:noFill/>
                        </a:ln>
                        <a:solidFill>
                          <a:schemeClr val="tx1"/>
                        </a:solidFill>
                        <a:effectLst/>
                        <a:latin typeface="Times New Roman" pitchFamily="18" charset="0"/>
                      </a:endParaRPr>
                    </a:p>
                  </a:txBody>
                  <a:tcPr marL="45720" marR="45720" marT="0" marB="0"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400" b="0" i="0" u="none" strike="noStrike" cap="none" normalizeH="0" baseline="0">
                          <a:ln>
                            <a:noFill/>
                          </a:ln>
                          <a:solidFill>
                            <a:schemeClr val="tx1"/>
                          </a:solidFill>
                          <a:effectLst/>
                          <a:latin typeface="Times New Roman" pitchFamily="18" charset="0"/>
                        </a:rPr>
                        <a:t>unitless</a:t>
                      </a:r>
                    </a:p>
                  </a:txBody>
                  <a:tcPr marL="45720" marR="4572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400" b="0" i="0" u="none" strike="noStrike" cap="none" normalizeH="0" baseline="0">
                          <a:ln>
                            <a:noFill/>
                          </a:ln>
                          <a:solidFill>
                            <a:schemeClr val="tx1"/>
                          </a:solidFill>
                          <a:effectLst/>
                          <a:latin typeface="Times New Roman" pitchFamily="18" charset="0"/>
                        </a:rPr>
                        <a:t>interval</a:t>
                      </a:r>
                    </a:p>
                  </a:txBody>
                  <a:tcPr marL="45720" marR="4572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400" b="0" i="0" u="none" strike="noStrike" cap="none" normalizeH="0" baseline="0">
                          <a:ln>
                            <a:noFill/>
                          </a:ln>
                          <a:solidFill>
                            <a:schemeClr val="tx1"/>
                          </a:solidFill>
                          <a:effectLst/>
                          <a:latin typeface="Times New Roman" pitchFamily="18" charset="0"/>
                        </a:rPr>
                        <a:t>[0.1,0.99]</a:t>
                      </a:r>
                    </a:p>
                  </a:txBody>
                  <a:tcPr marL="45720" marR="4572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400" b="0" i="0" u="none" strike="noStrike" cap="none" normalizeH="0" baseline="0">
                          <a:ln>
                            <a:noFill/>
                          </a:ln>
                          <a:solidFill>
                            <a:schemeClr val="tx1"/>
                          </a:solidFill>
                          <a:effectLst/>
                          <a:latin typeface="Times New Roman" pitchFamily="18" charset="0"/>
                        </a:rPr>
                        <a:t>0.6</a:t>
                      </a:r>
                    </a:p>
                  </a:txBody>
                  <a:tcPr marL="45720" marR="45720" marT="0" marB="0"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8"/>
                  </a:ext>
                </a:extLst>
              </a:tr>
              <a:tr h="213374">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400" b="0" i="1" u="none" strike="noStrike" cap="none" normalizeH="0" baseline="0">
                          <a:ln>
                            <a:noFill/>
                          </a:ln>
                          <a:solidFill>
                            <a:schemeClr val="tx1"/>
                          </a:solidFill>
                          <a:effectLst/>
                          <a:latin typeface="Times New Roman" pitchFamily="18" charset="0"/>
                        </a:rPr>
                        <a:t>I</a:t>
                      </a:r>
                      <a:r>
                        <a:rPr kumimoji="0" lang="en-US" sz="1400" b="0" i="0" u="none" strike="noStrike" cap="none" normalizeH="0" baseline="-25000">
                          <a:ln>
                            <a:noFill/>
                          </a:ln>
                          <a:solidFill>
                            <a:schemeClr val="tx1"/>
                          </a:solidFill>
                          <a:effectLst/>
                          <a:latin typeface="Times New Roman" pitchFamily="18" charset="0"/>
                        </a:rPr>
                        <a:t>min</a:t>
                      </a:r>
                      <a:endParaRPr kumimoji="0" lang="en-US" sz="1400" b="0" i="0" u="none" strike="noStrike" cap="none" normalizeH="0" baseline="0">
                        <a:ln>
                          <a:noFill/>
                        </a:ln>
                        <a:solidFill>
                          <a:schemeClr val="tx1"/>
                        </a:solidFill>
                        <a:effectLst/>
                        <a:latin typeface="Times New Roman" pitchFamily="18" charset="0"/>
                      </a:endParaRPr>
                    </a:p>
                  </a:txBody>
                  <a:tcPr marL="45720" marR="45720" marT="0" marB="0"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400" b="0" i="0" u="none" strike="noStrike" cap="none" normalizeH="0" baseline="0">
                          <a:ln>
                            <a:noFill/>
                          </a:ln>
                          <a:solidFill>
                            <a:schemeClr val="tx1"/>
                          </a:solidFill>
                          <a:effectLst/>
                          <a:latin typeface="Times New Roman" pitchFamily="18" charset="0"/>
                        </a:rPr>
                        <a:t>kg m</a:t>
                      </a:r>
                      <a:r>
                        <a:rPr kumimoji="0" lang="en-US" sz="1400" b="0" i="0" u="none" strike="noStrike" cap="none" normalizeH="0" baseline="30000">
                          <a:ln>
                            <a:noFill/>
                          </a:ln>
                          <a:solidFill>
                            <a:schemeClr val="tx1"/>
                          </a:solidFill>
                          <a:effectLst/>
                          <a:latin typeface="Times New Roman" pitchFamily="18" charset="0"/>
                        </a:rPr>
                        <a:t>2</a:t>
                      </a:r>
                      <a:endParaRPr kumimoji="0" lang="en-US" sz="1400" b="0" i="0" u="none" strike="noStrike" cap="none" normalizeH="0" baseline="0">
                        <a:ln>
                          <a:noFill/>
                        </a:ln>
                        <a:solidFill>
                          <a:schemeClr val="tx1"/>
                        </a:solidFill>
                        <a:effectLst/>
                        <a:latin typeface="Times New Roman" pitchFamily="18" charset="0"/>
                      </a:endParaRPr>
                    </a:p>
                  </a:txBody>
                  <a:tcPr marL="45720" marR="4572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400" b="0" i="0" u="none" strike="noStrike" cap="none" normalizeH="0" baseline="0">
                          <a:ln>
                            <a:noFill/>
                          </a:ln>
                          <a:solidFill>
                            <a:schemeClr val="tx1"/>
                          </a:solidFill>
                          <a:effectLst/>
                          <a:latin typeface="Times New Roman" pitchFamily="18" charset="0"/>
                        </a:rPr>
                        <a:t>interval</a:t>
                      </a:r>
                    </a:p>
                  </a:txBody>
                  <a:tcPr marL="45720" marR="4572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400" b="0" i="0" u="none" strike="noStrike" cap="none" normalizeH="0" baseline="0">
                          <a:ln>
                            <a:noFill/>
                          </a:ln>
                          <a:solidFill>
                            <a:schemeClr val="tx1"/>
                          </a:solidFill>
                          <a:effectLst/>
                          <a:latin typeface="Times New Roman" pitchFamily="18" charset="0"/>
                        </a:rPr>
                        <a:t>[4655]</a:t>
                      </a:r>
                    </a:p>
                  </a:txBody>
                  <a:tcPr marL="45720" marR="4572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400" b="0" i="0" u="none" strike="noStrike" cap="none" normalizeH="0" baseline="0" dirty="0">
                          <a:ln>
                            <a:noFill/>
                          </a:ln>
                          <a:solidFill>
                            <a:schemeClr val="tx1"/>
                          </a:solidFill>
                          <a:effectLst/>
                          <a:latin typeface="Times New Roman" pitchFamily="18" charset="0"/>
                        </a:rPr>
                        <a:t>4655</a:t>
                      </a:r>
                    </a:p>
                  </a:txBody>
                  <a:tcPr marL="45720" marR="45720" marT="0" marB="0"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9"/>
                  </a:ext>
                </a:extLst>
              </a:tr>
              <a:tr h="234966">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400" b="0" i="1" u="none" strike="noStrike" cap="none" normalizeH="0" baseline="0">
                          <a:ln>
                            <a:noFill/>
                          </a:ln>
                          <a:solidFill>
                            <a:schemeClr val="tx1"/>
                          </a:solidFill>
                          <a:effectLst/>
                          <a:latin typeface="Times New Roman" pitchFamily="18" charset="0"/>
                        </a:rPr>
                        <a:t>I</a:t>
                      </a:r>
                      <a:r>
                        <a:rPr kumimoji="0" lang="en-US" sz="1400" b="0" i="0" u="none" strike="noStrike" cap="none" normalizeH="0" baseline="-25000">
                          <a:ln>
                            <a:noFill/>
                          </a:ln>
                          <a:solidFill>
                            <a:schemeClr val="tx1"/>
                          </a:solidFill>
                          <a:effectLst/>
                          <a:latin typeface="Times New Roman" pitchFamily="18" charset="0"/>
                        </a:rPr>
                        <a:t>max</a:t>
                      </a:r>
                      <a:endParaRPr kumimoji="0" lang="en-US" sz="1400" b="0" i="0" u="none" strike="noStrike" cap="none" normalizeH="0" baseline="0">
                        <a:ln>
                          <a:noFill/>
                        </a:ln>
                        <a:solidFill>
                          <a:schemeClr val="tx1"/>
                        </a:solidFill>
                        <a:effectLst/>
                        <a:latin typeface="Times New Roman" pitchFamily="18" charset="0"/>
                      </a:endParaRPr>
                    </a:p>
                  </a:txBody>
                  <a:tcPr marL="45720" marR="45720" marT="0" marB="0"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400" b="0" i="0" u="none" strike="noStrike" cap="none" normalizeH="0" baseline="0">
                          <a:ln>
                            <a:noFill/>
                          </a:ln>
                          <a:solidFill>
                            <a:schemeClr val="tx1"/>
                          </a:solidFill>
                          <a:effectLst/>
                          <a:latin typeface="Times New Roman" pitchFamily="18" charset="0"/>
                        </a:rPr>
                        <a:t>kg m</a:t>
                      </a:r>
                      <a:r>
                        <a:rPr kumimoji="0" lang="en-US" sz="1400" b="0" i="0" u="none" strike="noStrike" cap="none" normalizeH="0" baseline="30000">
                          <a:ln>
                            <a:noFill/>
                          </a:ln>
                          <a:solidFill>
                            <a:schemeClr val="tx1"/>
                          </a:solidFill>
                          <a:effectLst/>
                          <a:latin typeface="Times New Roman" pitchFamily="18" charset="0"/>
                        </a:rPr>
                        <a:t>2</a:t>
                      </a:r>
                      <a:endParaRPr kumimoji="0" lang="en-US" sz="1400" b="0" i="0" u="none" strike="noStrike" cap="none" normalizeH="0" baseline="0">
                        <a:ln>
                          <a:noFill/>
                        </a:ln>
                        <a:solidFill>
                          <a:schemeClr val="tx1"/>
                        </a:solidFill>
                        <a:effectLst/>
                        <a:latin typeface="Times New Roman" pitchFamily="18" charset="0"/>
                      </a:endParaRPr>
                    </a:p>
                  </a:txBody>
                  <a:tcPr marL="45720" marR="4572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400" b="0" i="0" u="none" strike="noStrike" cap="none" normalizeH="0" baseline="0">
                          <a:ln>
                            <a:noFill/>
                          </a:ln>
                          <a:solidFill>
                            <a:schemeClr val="tx1"/>
                          </a:solidFill>
                          <a:effectLst/>
                          <a:latin typeface="Times New Roman" pitchFamily="18" charset="0"/>
                        </a:rPr>
                        <a:t>interval</a:t>
                      </a:r>
                    </a:p>
                  </a:txBody>
                  <a:tcPr marL="45720" marR="4572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400" b="0" i="0" u="none" strike="noStrike" cap="none" normalizeH="0" baseline="0">
                          <a:ln>
                            <a:noFill/>
                          </a:ln>
                          <a:solidFill>
                            <a:schemeClr val="tx1"/>
                          </a:solidFill>
                          <a:effectLst/>
                          <a:latin typeface="Times New Roman" pitchFamily="18" charset="0"/>
                        </a:rPr>
                        <a:t>[7315]</a:t>
                      </a:r>
                    </a:p>
                  </a:txBody>
                  <a:tcPr marL="45720" marR="4572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400" b="0" i="0" u="none" strike="noStrike" cap="none" normalizeH="0" baseline="0" dirty="0">
                          <a:ln>
                            <a:noFill/>
                          </a:ln>
                          <a:solidFill>
                            <a:schemeClr val="tx1"/>
                          </a:solidFill>
                          <a:effectLst/>
                          <a:latin typeface="Times New Roman" pitchFamily="18" charset="0"/>
                        </a:rPr>
                        <a:t>7315</a:t>
                      </a:r>
                    </a:p>
                  </a:txBody>
                  <a:tcPr marL="45720" marR="45720" marT="0" marB="0"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10"/>
                  </a:ext>
                </a:extLst>
              </a:tr>
              <a:tr h="213374">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400" b="0" i="1" u="none" strike="noStrike" cap="none" normalizeH="0" baseline="0">
                          <a:ln>
                            <a:noFill/>
                          </a:ln>
                          <a:solidFill>
                            <a:schemeClr val="tx1"/>
                          </a:solidFill>
                          <a:effectLst/>
                          <a:latin typeface="Times New Roman" pitchFamily="18" charset="0"/>
                          <a:sym typeface="Symbol" pitchFamily="18" charset="2"/>
                        </a:rPr>
                        <a:t></a:t>
                      </a:r>
                      <a:endParaRPr kumimoji="0" lang="en-US" sz="1400" b="0" i="0" u="none" strike="noStrike" cap="none" normalizeH="0" baseline="0">
                        <a:ln>
                          <a:noFill/>
                        </a:ln>
                        <a:solidFill>
                          <a:schemeClr val="tx1"/>
                        </a:solidFill>
                        <a:effectLst/>
                        <a:latin typeface="Times New Roman" pitchFamily="18" charset="0"/>
                      </a:endParaRPr>
                    </a:p>
                  </a:txBody>
                  <a:tcPr marL="45720" marR="45720" marT="0" marB="0"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400" b="0" i="0" u="none" strike="noStrike" cap="none" normalizeH="0" baseline="0">
                          <a:ln>
                            <a:noFill/>
                          </a:ln>
                          <a:solidFill>
                            <a:schemeClr val="tx1"/>
                          </a:solidFill>
                          <a:effectLst/>
                          <a:latin typeface="Times New Roman" pitchFamily="18" charset="0"/>
                        </a:rPr>
                        <a:t>m</a:t>
                      </a:r>
                      <a:r>
                        <a:rPr kumimoji="0" lang="en-US" sz="1400" b="0" i="0" u="none" strike="noStrike" cap="none" normalizeH="0" baseline="30000">
                          <a:ln>
                            <a:noFill/>
                          </a:ln>
                          <a:solidFill>
                            <a:schemeClr val="tx1"/>
                          </a:solidFill>
                          <a:effectLst/>
                          <a:latin typeface="Times New Roman" pitchFamily="18" charset="0"/>
                        </a:rPr>
                        <a:t>3</a:t>
                      </a:r>
                      <a:r>
                        <a:rPr kumimoji="0" lang="en-US" sz="1400" b="0" i="0" u="none" strike="noStrike" cap="none" normalizeH="0" baseline="0">
                          <a:ln>
                            <a:noFill/>
                          </a:ln>
                          <a:solidFill>
                            <a:schemeClr val="tx1"/>
                          </a:solidFill>
                          <a:effectLst/>
                          <a:latin typeface="Times New Roman" pitchFamily="18" charset="0"/>
                        </a:rPr>
                        <a:t> s</a:t>
                      </a:r>
                      <a:r>
                        <a:rPr kumimoji="0" lang="en-US" sz="1400" b="0" i="0" u="none" strike="noStrike" cap="none" normalizeH="0" baseline="30000">
                          <a:ln>
                            <a:noFill/>
                          </a:ln>
                          <a:solidFill>
                            <a:schemeClr val="tx1"/>
                          </a:solidFill>
                          <a:effectLst/>
                          <a:latin typeface="Times New Roman" pitchFamily="18" charset="0"/>
                        </a:rPr>
                        <a:t>-2</a:t>
                      </a:r>
                      <a:endParaRPr kumimoji="0" lang="en-US" sz="1400" b="0" i="0" u="none" strike="noStrike" cap="none" normalizeH="0" baseline="0">
                        <a:ln>
                          <a:noFill/>
                        </a:ln>
                        <a:solidFill>
                          <a:schemeClr val="tx1"/>
                        </a:solidFill>
                        <a:effectLst/>
                        <a:latin typeface="Times New Roman" pitchFamily="18" charset="0"/>
                      </a:endParaRPr>
                    </a:p>
                  </a:txBody>
                  <a:tcPr marL="45720" marR="4572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400" b="0" i="0" u="none" strike="noStrike" cap="none" normalizeH="0" baseline="0">
                          <a:ln>
                            <a:noFill/>
                          </a:ln>
                          <a:solidFill>
                            <a:schemeClr val="tx1"/>
                          </a:solidFill>
                          <a:effectLst/>
                          <a:latin typeface="Times New Roman" pitchFamily="18" charset="0"/>
                        </a:rPr>
                        <a:t>point</a:t>
                      </a:r>
                    </a:p>
                  </a:txBody>
                  <a:tcPr marL="45720" marR="4572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400" b="0" i="0" u="none" strike="noStrike" cap="none" normalizeH="0" baseline="0">
                          <a:ln>
                            <a:noFill/>
                          </a:ln>
                          <a:solidFill>
                            <a:schemeClr val="tx1"/>
                          </a:solidFill>
                          <a:effectLst/>
                          <a:latin typeface="Times New Roman" pitchFamily="18" charset="0"/>
                        </a:rPr>
                        <a:t>3.98e14</a:t>
                      </a:r>
                    </a:p>
                  </a:txBody>
                  <a:tcPr marL="45720" marR="4572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400" b="0" i="0" u="none" strike="noStrike" cap="none" normalizeH="0" baseline="0">
                          <a:ln>
                            <a:noFill/>
                          </a:ln>
                          <a:solidFill>
                            <a:schemeClr val="tx1"/>
                          </a:solidFill>
                          <a:effectLst/>
                          <a:latin typeface="Times New Roman" pitchFamily="18" charset="0"/>
                        </a:rPr>
                        <a:t>3.98e14</a:t>
                      </a:r>
                    </a:p>
                  </a:txBody>
                  <a:tcPr marL="45720" marR="45720" marT="0" marB="0"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11"/>
                  </a:ext>
                </a:extLst>
              </a:tr>
              <a:tr h="213374">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400" b="0" i="1" u="none" strike="noStrike" cap="none" normalizeH="0" baseline="0">
                          <a:ln>
                            <a:noFill/>
                          </a:ln>
                          <a:solidFill>
                            <a:schemeClr val="tx1"/>
                          </a:solidFill>
                          <a:effectLst/>
                          <a:latin typeface="Times New Roman" pitchFamily="18" charset="0"/>
                        </a:rPr>
                        <a:t>A</a:t>
                      </a:r>
                      <a:endParaRPr kumimoji="0" lang="en-US" sz="1400" b="0" i="0" u="none" strike="noStrike" cap="none" normalizeH="0" baseline="0">
                        <a:ln>
                          <a:noFill/>
                        </a:ln>
                        <a:solidFill>
                          <a:schemeClr val="tx1"/>
                        </a:solidFill>
                        <a:effectLst/>
                        <a:latin typeface="Times New Roman" pitchFamily="18" charset="0"/>
                      </a:endParaRPr>
                    </a:p>
                  </a:txBody>
                  <a:tcPr marL="45720" marR="45720" marT="0" marB="0"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400" b="0" i="0" u="none" strike="noStrike" cap="none" normalizeH="0" baseline="0">
                          <a:ln>
                            <a:noFill/>
                          </a:ln>
                          <a:solidFill>
                            <a:schemeClr val="tx1"/>
                          </a:solidFill>
                          <a:effectLst/>
                          <a:latin typeface="Times New Roman" pitchFamily="18" charset="0"/>
                        </a:rPr>
                        <a:t>m</a:t>
                      </a:r>
                      <a:r>
                        <a:rPr kumimoji="0" lang="en-US" sz="1400" b="0" i="0" u="none" strike="noStrike" cap="none" normalizeH="0" baseline="30000">
                          <a:ln>
                            <a:noFill/>
                          </a:ln>
                          <a:solidFill>
                            <a:schemeClr val="tx1"/>
                          </a:solidFill>
                          <a:effectLst/>
                          <a:latin typeface="Times New Roman" pitchFamily="18" charset="0"/>
                        </a:rPr>
                        <a:t>2</a:t>
                      </a:r>
                      <a:endParaRPr kumimoji="0" lang="en-US" sz="1400" b="0" i="0" u="none" strike="noStrike" cap="none" normalizeH="0" baseline="0">
                        <a:ln>
                          <a:noFill/>
                        </a:ln>
                        <a:solidFill>
                          <a:schemeClr val="tx1"/>
                        </a:solidFill>
                        <a:effectLst/>
                        <a:latin typeface="Times New Roman" pitchFamily="18" charset="0"/>
                      </a:endParaRPr>
                    </a:p>
                  </a:txBody>
                  <a:tcPr marL="45720" marR="4572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400" b="0" i="0" u="none" strike="noStrike" cap="none" normalizeH="0" baseline="0">
                          <a:ln>
                            <a:noFill/>
                          </a:ln>
                          <a:solidFill>
                            <a:schemeClr val="tx1"/>
                          </a:solidFill>
                          <a:effectLst/>
                          <a:latin typeface="Times New Roman" pitchFamily="18" charset="0"/>
                        </a:rPr>
                        <a:t>point</a:t>
                      </a:r>
                    </a:p>
                  </a:txBody>
                  <a:tcPr marL="45720" marR="4572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400" b="0" i="0" u="none" strike="noStrike" cap="none" normalizeH="0" baseline="0">
                          <a:ln>
                            <a:noFill/>
                          </a:ln>
                          <a:solidFill>
                            <a:schemeClr val="tx1"/>
                          </a:solidFill>
                          <a:effectLst/>
                          <a:latin typeface="Times New Roman" pitchFamily="18" charset="0"/>
                        </a:rPr>
                        <a:t>3.75</a:t>
                      </a:r>
                      <a:r>
                        <a:rPr kumimoji="0" lang="en-US" sz="1400" b="0" i="0" u="none" strike="noStrike" cap="none" normalizeH="0" baseline="30000">
                          <a:ln>
                            <a:noFill/>
                          </a:ln>
                          <a:solidFill>
                            <a:schemeClr val="tx1"/>
                          </a:solidFill>
                          <a:effectLst/>
                          <a:latin typeface="Times New Roman" pitchFamily="18" charset="0"/>
                        </a:rPr>
                        <a:t>2</a:t>
                      </a:r>
                      <a:endParaRPr kumimoji="0" lang="en-US" sz="1400" b="0" i="0" u="none" strike="noStrike" cap="none" normalizeH="0" baseline="0">
                        <a:ln>
                          <a:noFill/>
                        </a:ln>
                        <a:solidFill>
                          <a:schemeClr val="tx1"/>
                        </a:solidFill>
                        <a:effectLst/>
                        <a:latin typeface="Times New Roman" pitchFamily="18" charset="0"/>
                      </a:endParaRPr>
                    </a:p>
                  </a:txBody>
                  <a:tcPr marL="45720" marR="4572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400" b="0" i="0" u="none" strike="noStrike" cap="none" normalizeH="0" baseline="0">
                          <a:ln>
                            <a:noFill/>
                          </a:ln>
                          <a:solidFill>
                            <a:schemeClr val="tx1"/>
                          </a:solidFill>
                          <a:effectLst/>
                          <a:latin typeface="Times New Roman" pitchFamily="18" charset="0"/>
                        </a:rPr>
                        <a:t>3.75</a:t>
                      </a:r>
                      <a:r>
                        <a:rPr kumimoji="0" lang="en-US" sz="1400" b="0" i="0" u="none" strike="noStrike" cap="none" normalizeH="0" baseline="30000">
                          <a:ln>
                            <a:noFill/>
                          </a:ln>
                          <a:solidFill>
                            <a:schemeClr val="tx1"/>
                          </a:solidFill>
                          <a:effectLst/>
                          <a:latin typeface="Times New Roman" pitchFamily="18" charset="0"/>
                        </a:rPr>
                        <a:t>2</a:t>
                      </a:r>
                    </a:p>
                  </a:txBody>
                  <a:tcPr marL="45720" marR="45720" marT="0" marB="0"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12"/>
                  </a:ext>
                </a:extLst>
              </a:tr>
              <a:tr h="213374">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400" b="0" i="1" u="none" strike="noStrike" cap="none" normalizeH="0" baseline="0">
                          <a:ln>
                            <a:noFill/>
                          </a:ln>
                          <a:solidFill>
                            <a:schemeClr val="tx1"/>
                          </a:solidFill>
                          <a:effectLst/>
                          <a:latin typeface="Times New Roman" pitchFamily="18" charset="0"/>
                        </a:rPr>
                        <a:t>RE</a:t>
                      </a:r>
                      <a:endParaRPr kumimoji="0" lang="en-US" sz="1400" b="0" i="0" u="none" strike="noStrike" cap="none" normalizeH="0" baseline="0">
                        <a:ln>
                          <a:noFill/>
                        </a:ln>
                        <a:solidFill>
                          <a:schemeClr val="tx1"/>
                        </a:solidFill>
                        <a:effectLst/>
                        <a:latin typeface="Times New Roman" pitchFamily="18" charset="0"/>
                      </a:endParaRPr>
                    </a:p>
                  </a:txBody>
                  <a:tcPr marL="45720" marR="45720" marT="0" marB="0"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400" b="0" i="0" u="none" strike="noStrike" cap="none" normalizeH="0" baseline="0">
                          <a:ln>
                            <a:noFill/>
                          </a:ln>
                          <a:solidFill>
                            <a:schemeClr val="tx1"/>
                          </a:solidFill>
                          <a:effectLst/>
                          <a:latin typeface="Times New Roman" pitchFamily="18" charset="0"/>
                        </a:rPr>
                        <a:t>km</a:t>
                      </a:r>
                    </a:p>
                  </a:txBody>
                  <a:tcPr marL="45720" marR="4572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400" b="0" i="0" u="none" strike="noStrike" cap="none" normalizeH="0" baseline="0">
                          <a:ln>
                            <a:noFill/>
                          </a:ln>
                          <a:solidFill>
                            <a:schemeClr val="tx1"/>
                          </a:solidFill>
                          <a:effectLst/>
                          <a:latin typeface="Times New Roman" pitchFamily="18" charset="0"/>
                        </a:rPr>
                        <a:t>point</a:t>
                      </a:r>
                    </a:p>
                  </a:txBody>
                  <a:tcPr marL="45720" marR="4572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400" b="0" i="0" u="none" strike="noStrike" cap="none" normalizeH="0" baseline="0">
                          <a:ln>
                            <a:noFill/>
                          </a:ln>
                          <a:solidFill>
                            <a:schemeClr val="tx1"/>
                          </a:solidFill>
                          <a:effectLst/>
                          <a:latin typeface="Times New Roman" pitchFamily="18" charset="0"/>
                        </a:rPr>
                        <a:t>6378.14</a:t>
                      </a:r>
                    </a:p>
                  </a:txBody>
                  <a:tcPr marL="45720" marR="4572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400" b="0" i="0" u="none" strike="noStrike" cap="none" normalizeH="0" baseline="0">
                          <a:ln>
                            <a:noFill/>
                          </a:ln>
                          <a:solidFill>
                            <a:schemeClr val="tx1"/>
                          </a:solidFill>
                          <a:effectLst/>
                          <a:latin typeface="Times New Roman" pitchFamily="18" charset="0"/>
                        </a:rPr>
                        <a:t>6378.14</a:t>
                      </a:r>
                    </a:p>
                  </a:txBody>
                  <a:tcPr marL="45720" marR="45720" marT="0" marB="0"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13"/>
                  </a:ext>
                </a:extLst>
              </a:tr>
              <a:tr h="213374">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400" b="0" i="1" u="none" strike="noStrike" cap="none" normalizeH="0" baseline="0">
                          <a:ln>
                            <a:noFill/>
                          </a:ln>
                          <a:solidFill>
                            <a:schemeClr val="tx1"/>
                          </a:solidFill>
                          <a:effectLst/>
                          <a:latin typeface="Times New Roman" pitchFamily="18" charset="0"/>
                        </a:rPr>
                        <a:t>H</a:t>
                      </a:r>
                      <a:endParaRPr kumimoji="0" lang="en-US" sz="1400" b="0" i="0" u="none" strike="noStrike" cap="none" normalizeH="0" baseline="0">
                        <a:ln>
                          <a:noFill/>
                        </a:ln>
                        <a:solidFill>
                          <a:schemeClr val="tx1"/>
                        </a:solidFill>
                        <a:effectLst/>
                        <a:latin typeface="Times New Roman" pitchFamily="18" charset="0"/>
                      </a:endParaRPr>
                    </a:p>
                  </a:txBody>
                  <a:tcPr marL="45720" marR="45720" marT="0" marB="0"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400" b="0" i="0" u="none" strike="noStrike" cap="none" normalizeH="0" baseline="0">
                          <a:ln>
                            <a:noFill/>
                          </a:ln>
                          <a:solidFill>
                            <a:schemeClr val="tx1"/>
                          </a:solidFill>
                          <a:effectLst/>
                          <a:latin typeface="Times New Roman" pitchFamily="18" charset="0"/>
                        </a:rPr>
                        <a:t>km</a:t>
                      </a:r>
                    </a:p>
                  </a:txBody>
                  <a:tcPr marL="45720" marR="4572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400" b="0" i="0" u="none" strike="noStrike" cap="none" normalizeH="0" baseline="0">
                          <a:ln>
                            <a:noFill/>
                          </a:ln>
                          <a:solidFill>
                            <a:schemeClr val="tx1"/>
                          </a:solidFill>
                          <a:effectLst/>
                          <a:latin typeface="Times New Roman" pitchFamily="18" charset="0"/>
                        </a:rPr>
                        <a:t>point</a:t>
                      </a:r>
                    </a:p>
                  </a:txBody>
                  <a:tcPr marL="45720" marR="4572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400" b="0" i="0" u="none" strike="noStrike" cap="none" normalizeH="0" baseline="0">
                          <a:ln>
                            <a:noFill/>
                          </a:ln>
                          <a:solidFill>
                            <a:schemeClr val="tx1"/>
                          </a:solidFill>
                          <a:effectLst/>
                          <a:latin typeface="Times New Roman" pitchFamily="18" charset="0"/>
                        </a:rPr>
                        <a:t>340</a:t>
                      </a:r>
                    </a:p>
                  </a:txBody>
                  <a:tcPr marL="45720" marR="4572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400" b="0" i="0" u="none" strike="noStrike" cap="none" normalizeH="0" baseline="0">
                          <a:ln>
                            <a:noFill/>
                          </a:ln>
                          <a:solidFill>
                            <a:schemeClr val="tx1"/>
                          </a:solidFill>
                          <a:effectLst/>
                          <a:latin typeface="Times New Roman" pitchFamily="18" charset="0"/>
                        </a:rPr>
                        <a:t>340</a:t>
                      </a:r>
                    </a:p>
                  </a:txBody>
                  <a:tcPr marL="45720" marR="45720" marT="0" marB="0"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14"/>
                  </a:ext>
                </a:extLst>
              </a:tr>
              <a:tr h="213374">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400" b="0" i="1" u="none" strike="noStrike" cap="none" normalizeH="0" baseline="0">
                          <a:ln>
                            <a:noFill/>
                          </a:ln>
                          <a:solidFill>
                            <a:schemeClr val="tx1"/>
                          </a:solidFill>
                          <a:effectLst/>
                          <a:latin typeface="Times New Roman" pitchFamily="18" charset="0"/>
                        </a:rPr>
                        <a:t>F</a:t>
                      </a:r>
                      <a:r>
                        <a:rPr kumimoji="0" lang="en-US" sz="1400" b="0" i="0" u="none" strike="noStrike" cap="none" normalizeH="0" baseline="-25000">
                          <a:ln>
                            <a:noFill/>
                          </a:ln>
                          <a:solidFill>
                            <a:schemeClr val="tx1"/>
                          </a:solidFill>
                          <a:effectLst/>
                          <a:latin typeface="Times New Roman" pitchFamily="18" charset="0"/>
                        </a:rPr>
                        <a:t>s</a:t>
                      </a:r>
                      <a:endParaRPr kumimoji="0" lang="en-US" sz="1400" b="0" i="0" u="none" strike="noStrike" cap="none" normalizeH="0" baseline="0">
                        <a:ln>
                          <a:noFill/>
                        </a:ln>
                        <a:solidFill>
                          <a:schemeClr val="tx1"/>
                        </a:solidFill>
                        <a:effectLst/>
                        <a:latin typeface="Times New Roman" pitchFamily="18" charset="0"/>
                      </a:endParaRPr>
                    </a:p>
                  </a:txBody>
                  <a:tcPr marL="45720" marR="45720" marT="0" marB="0"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400" b="0" i="0" u="none" strike="noStrike" cap="none" normalizeH="0" baseline="0">
                          <a:ln>
                            <a:noFill/>
                          </a:ln>
                          <a:solidFill>
                            <a:schemeClr val="tx1"/>
                          </a:solidFill>
                          <a:effectLst/>
                          <a:latin typeface="Times New Roman" pitchFamily="18" charset="0"/>
                        </a:rPr>
                        <a:t>W m</a:t>
                      </a:r>
                      <a:r>
                        <a:rPr kumimoji="0" lang="en-US" sz="1400" b="0" i="0" u="none" strike="noStrike" cap="none" normalizeH="0" baseline="30000">
                          <a:ln>
                            <a:noFill/>
                          </a:ln>
                          <a:solidFill>
                            <a:schemeClr val="tx1"/>
                          </a:solidFill>
                          <a:effectLst/>
                          <a:latin typeface="Times New Roman" pitchFamily="18" charset="0"/>
                        </a:rPr>
                        <a:t>-2</a:t>
                      </a:r>
                      <a:endParaRPr kumimoji="0" lang="en-US" sz="1400" b="0" i="0" u="none" strike="noStrike" cap="none" normalizeH="0" baseline="0">
                        <a:ln>
                          <a:noFill/>
                        </a:ln>
                        <a:solidFill>
                          <a:schemeClr val="tx1"/>
                        </a:solidFill>
                        <a:effectLst/>
                        <a:latin typeface="Times New Roman" pitchFamily="18" charset="0"/>
                      </a:endParaRPr>
                    </a:p>
                  </a:txBody>
                  <a:tcPr marL="45720" marR="4572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400" b="0" i="0" u="none" strike="noStrike" cap="none" normalizeH="0" baseline="0">
                          <a:ln>
                            <a:noFill/>
                          </a:ln>
                          <a:solidFill>
                            <a:schemeClr val="tx1"/>
                          </a:solidFill>
                          <a:effectLst/>
                          <a:latin typeface="Times New Roman" pitchFamily="18" charset="0"/>
                        </a:rPr>
                        <a:t>point</a:t>
                      </a:r>
                    </a:p>
                  </a:txBody>
                  <a:tcPr marL="45720" marR="4572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400" b="0" i="0" u="none" strike="noStrike" cap="none" normalizeH="0" baseline="0">
                          <a:ln>
                            <a:noFill/>
                          </a:ln>
                          <a:solidFill>
                            <a:schemeClr val="tx1"/>
                          </a:solidFill>
                          <a:effectLst/>
                          <a:latin typeface="Times New Roman" pitchFamily="18" charset="0"/>
                        </a:rPr>
                        <a:t>1367</a:t>
                      </a:r>
                    </a:p>
                  </a:txBody>
                  <a:tcPr marL="45720" marR="4572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400" b="0" i="0" u="none" strike="noStrike" cap="none" normalizeH="0" baseline="0">
                          <a:ln>
                            <a:noFill/>
                          </a:ln>
                          <a:solidFill>
                            <a:schemeClr val="tx1"/>
                          </a:solidFill>
                          <a:effectLst/>
                          <a:latin typeface="Times New Roman" pitchFamily="18" charset="0"/>
                        </a:rPr>
                        <a:t>1367</a:t>
                      </a:r>
                    </a:p>
                  </a:txBody>
                  <a:tcPr marL="45720" marR="45720" marT="0" marB="0"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15"/>
                  </a:ext>
                </a:extLst>
              </a:tr>
              <a:tr h="213374">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400" b="0" i="1" u="none" strike="noStrike" cap="none" normalizeH="0" baseline="0">
                          <a:ln>
                            <a:noFill/>
                          </a:ln>
                          <a:solidFill>
                            <a:schemeClr val="tx1"/>
                          </a:solidFill>
                          <a:effectLst/>
                          <a:latin typeface="Times New Roman" pitchFamily="18" charset="0"/>
                          <a:sym typeface="Symbol" pitchFamily="18" charset="2"/>
                        </a:rPr>
                        <a:t></a:t>
                      </a:r>
                      <a:r>
                        <a:rPr kumimoji="0" lang="en-US" sz="1400" b="0" i="0" u="none" strike="noStrike" cap="none" normalizeH="0" baseline="-25000">
                          <a:ln>
                            <a:noFill/>
                          </a:ln>
                          <a:solidFill>
                            <a:schemeClr val="tx1"/>
                          </a:solidFill>
                          <a:effectLst/>
                          <a:latin typeface="Times New Roman" pitchFamily="18" charset="0"/>
                          <a:sym typeface="Symbol" pitchFamily="18" charset="2"/>
                        </a:rPr>
                        <a:t>slew</a:t>
                      </a:r>
                      <a:endParaRPr kumimoji="0" lang="en-US" sz="1400" b="0" i="0" u="none" strike="noStrike" cap="none" normalizeH="0" baseline="0">
                        <a:ln>
                          <a:noFill/>
                        </a:ln>
                        <a:solidFill>
                          <a:schemeClr val="tx1"/>
                        </a:solidFill>
                        <a:effectLst/>
                        <a:latin typeface="Times New Roman" pitchFamily="18" charset="0"/>
                      </a:endParaRPr>
                    </a:p>
                  </a:txBody>
                  <a:tcPr marL="45720" marR="45720" marT="0" marB="0"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400" b="0" i="0" u="none" strike="noStrike" cap="none" normalizeH="0" baseline="0">
                          <a:ln>
                            <a:noFill/>
                          </a:ln>
                          <a:solidFill>
                            <a:schemeClr val="tx1"/>
                          </a:solidFill>
                          <a:effectLst/>
                          <a:latin typeface="Times New Roman" pitchFamily="18" charset="0"/>
                        </a:rPr>
                        <a:t>degrees</a:t>
                      </a:r>
                    </a:p>
                  </a:txBody>
                  <a:tcPr marL="45720" marR="4572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400" b="0" i="0" u="none" strike="noStrike" cap="none" normalizeH="0" baseline="0">
                          <a:ln>
                            <a:noFill/>
                          </a:ln>
                          <a:solidFill>
                            <a:schemeClr val="tx1"/>
                          </a:solidFill>
                          <a:effectLst/>
                          <a:latin typeface="Times New Roman" pitchFamily="18" charset="0"/>
                        </a:rPr>
                        <a:t>point</a:t>
                      </a:r>
                    </a:p>
                  </a:txBody>
                  <a:tcPr marL="45720" marR="4572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400" b="0" i="0" u="none" strike="noStrike" cap="none" normalizeH="0" baseline="0">
                          <a:ln>
                            <a:noFill/>
                          </a:ln>
                          <a:solidFill>
                            <a:schemeClr val="tx1"/>
                          </a:solidFill>
                          <a:effectLst/>
                          <a:latin typeface="Times New Roman" pitchFamily="18" charset="0"/>
                        </a:rPr>
                        <a:t>38</a:t>
                      </a:r>
                    </a:p>
                  </a:txBody>
                  <a:tcPr marL="45720" marR="4572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400" b="0" i="0" u="none" strike="noStrike" cap="none" normalizeH="0" baseline="0">
                          <a:ln>
                            <a:noFill/>
                          </a:ln>
                          <a:solidFill>
                            <a:schemeClr val="tx1"/>
                          </a:solidFill>
                          <a:effectLst/>
                          <a:latin typeface="Times New Roman" pitchFamily="18" charset="0"/>
                        </a:rPr>
                        <a:t>38</a:t>
                      </a:r>
                    </a:p>
                  </a:txBody>
                  <a:tcPr marL="45720" marR="45720" marT="0" marB="0"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16"/>
                  </a:ext>
                </a:extLst>
              </a:tr>
              <a:tr h="213374">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400" b="0" i="1" u="none" strike="noStrike" cap="none" normalizeH="0" baseline="0">
                          <a:ln>
                            <a:noFill/>
                          </a:ln>
                          <a:solidFill>
                            <a:schemeClr val="tx1"/>
                          </a:solidFill>
                          <a:effectLst/>
                          <a:latin typeface="Times New Roman" pitchFamily="18" charset="0"/>
                        </a:rPr>
                        <a:t>c</a:t>
                      </a:r>
                      <a:endParaRPr kumimoji="0" lang="en-US" sz="1400" b="0" i="0" u="none" strike="noStrike" cap="none" normalizeH="0" baseline="0">
                        <a:ln>
                          <a:noFill/>
                        </a:ln>
                        <a:solidFill>
                          <a:schemeClr val="tx1"/>
                        </a:solidFill>
                        <a:effectLst/>
                        <a:latin typeface="Times New Roman" pitchFamily="18" charset="0"/>
                      </a:endParaRPr>
                    </a:p>
                  </a:txBody>
                  <a:tcPr marL="45720" marR="45720" marT="0" marB="0"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400" b="0" i="0" u="none" strike="noStrike" cap="none" normalizeH="0" baseline="0">
                          <a:ln>
                            <a:noFill/>
                          </a:ln>
                          <a:solidFill>
                            <a:schemeClr val="tx1"/>
                          </a:solidFill>
                          <a:effectLst/>
                          <a:latin typeface="Times New Roman" pitchFamily="18" charset="0"/>
                        </a:rPr>
                        <a:t>m s</a:t>
                      </a:r>
                      <a:r>
                        <a:rPr kumimoji="0" lang="en-US" sz="1400" b="0" i="0" u="none" strike="noStrike" cap="none" normalizeH="0" baseline="30000">
                          <a:ln>
                            <a:noFill/>
                          </a:ln>
                          <a:solidFill>
                            <a:schemeClr val="tx1"/>
                          </a:solidFill>
                          <a:effectLst/>
                          <a:latin typeface="Times New Roman" pitchFamily="18" charset="0"/>
                        </a:rPr>
                        <a:t>-1</a:t>
                      </a:r>
                      <a:endParaRPr kumimoji="0" lang="en-US" sz="1400" b="0" i="0" u="none" strike="noStrike" cap="none" normalizeH="0" baseline="0">
                        <a:ln>
                          <a:noFill/>
                        </a:ln>
                        <a:solidFill>
                          <a:schemeClr val="tx1"/>
                        </a:solidFill>
                        <a:effectLst/>
                        <a:latin typeface="Times New Roman" pitchFamily="18" charset="0"/>
                      </a:endParaRPr>
                    </a:p>
                  </a:txBody>
                  <a:tcPr marL="45720" marR="4572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400" b="0" i="0" u="none" strike="noStrike" cap="none" normalizeH="0" baseline="0">
                          <a:ln>
                            <a:noFill/>
                          </a:ln>
                          <a:solidFill>
                            <a:schemeClr val="tx1"/>
                          </a:solidFill>
                          <a:effectLst/>
                          <a:latin typeface="Times New Roman" pitchFamily="18" charset="0"/>
                        </a:rPr>
                        <a:t>point</a:t>
                      </a:r>
                    </a:p>
                  </a:txBody>
                  <a:tcPr marL="45720" marR="4572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400" b="0" i="0" u="none" strike="noStrike" cap="none" normalizeH="0" baseline="0">
                          <a:ln>
                            <a:noFill/>
                          </a:ln>
                          <a:solidFill>
                            <a:schemeClr val="tx1"/>
                          </a:solidFill>
                          <a:effectLst/>
                          <a:latin typeface="Times New Roman" pitchFamily="18" charset="0"/>
                        </a:rPr>
                        <a:t>2.9979e8</a:t>
                      </a:r>
                    </a:p>
                  </a:txBody>
                  <a:tcPr marL="45720" marR="4572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400" b="0" i="0" u="none" strike="noStrike" cap="none" normalizeH="0" baseline="0">
                          <a:ln>
                            <a:noFill/>
                          </a:ln>
                          <a:solidFill>
                            <a:schemeClr val="tx1"/>
                          </a:solidFill>
                          <a:effectLst/>
                          <a:latin typeface="Times New Roman" pitchFamily="18" charset="0"/>
                        </a:rPr>
                        <a:t>2.9979e8</a:t>
                      </a:r>
                    </a:p>
                  </a:txBody>
                  <a:tcPr marL="45720" marR="45720" marT="0" marB="0"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17"/>
                  </a:ext>
                </a:extLst>
              </a:tr>
              <a:tr h="213374">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400" b="0" i="1" u="none" strike="noStrike" cap="none" normalizeH="0" baseline="0">
                          <a:ln>
                            <a:noFill/>
                          </a:ln>
                          <a:solidFill>
                            <a:schemeClr val="tx1"/>
                          </a:solidFill>
                          <a:effectLst/>
                          <a:latin typeface="Times New Roman" pitchFamily="18" charset="0"/>
                        </a:rPr>
                        <a:t>M</a:t>
                      </a:r>
                      <a:endParaRPr kumimoji="0" lang="en-US" sz="1400" b="0" i="0" u="none" strike="noStrike" cap="none" normalizeH="0" baseline="0">
                        <a:ln>
                          <a:noFill/>
                        </a:ln>
                        <a:solidFill>
                          <a:schemeClr val="tx1"/>
                        </a:solidFill>
                        <a:effectLst/>
                        <a:latin typeface="Times New Roman" pitchFamily="18" charset="0"/>
                      </a:endParaRPr>
                    </a:p>
                  </a:txBody>
                  <a:tcPr marL="45720" marR="45720" marT="0" marB="0"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400" b="0" i="0" u="none" strike="noStrike" cap="none" normalizeH="0" baseline="0">
                          <a:ln>
                            <a:noFill/>
                          </a:ln>
                          <a:solidFill>
                            <a:schemeClr val="tx1"/>
                          </a:solidFill>
                          <a:effectLst/>
                          <a:latin typeface="Times New Roman" pitchFamily="18" charset="0"/>
                        </a:rPr>
                        <a:t>A m</a:t>
                      </a:r>
                      <a:r>
                        <a:rPr kumimoji="0" lang="en-US" sz="1400" b="0" i="0" u="none" strike="noStrike" cap="none" normalizeH="0" baseline="30000">
                          <a:ln>
                            <a:noFill/>
                          </a:ln>
                          <a:solidFill>
                            <a:schemeClr val="tx1"/>
                          </a:solidFill>
                          <a:effectLst/>
                          <a:latin typeface="Times New Roman" pitchFamily="18" charset="0"/>
                        </a:rPr>
                        <a:t>2</a:t>
                      </a:r>
                      <a:endParaRPr kumimoji="0" lang="en-US" sz="1400" b="0" i="0" u="none" strike="noStrike" cap="none" normalizeH="0" baseline="0">
                        <a:ln>
                          <a:noFill/>
                        </a:ln>
                        <a:solidFill>
                          <a:schemeClr val="tx1"/>
                        </a:solidFill>
                        <a:effectLst/>
                        <a:latin typeface="Times New Roman" pitchFamily="18" charset="0"/>
                      </a:endParaRPr>
                    </a:p>
                  </a:txBody>
                  <a:tcPr marL="45720" marR="4572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400" b="0" i="0" u="none" strike="noStrike" cap="none" normalizeH="0" baseline="0">
                          <a:ln>
                            <a:noFill/>
                          </a:ln>
                          <a:solidFill>
                            <a:schemeClr val="tx1"/>
                          </a:solidFill>
                          <a:effectLst/>
                          <a:latin typeface="Times New Roman" pitchFamily="18" charset="0"/>
                        </a:rPr>
                        <a:t>point</a:t>
                      </a:r>
                    </a:p>
                  </a:txBody>
                  <a:tcPr marL="45720" marR="4572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400" b="0" i="0" u="none" strike="noStrike" cap="none" normalizeH="0" baseline="0">
                          <a:ln>
                            <a:noFill/>
                          </a:ln>
                          <a:solidFill>
                            <a:schemeClr val="tx1"/>
                          </a:solidFill>
                          <a:effectLst/>
                          <a:latin typeface="Times New Roman" pitchFamily="18" charset="0"/>
                        </a:rPr>
                        <a:t>7.96e22</a:t>
                      </a:r>
                    </a:p>
                  </a:txBody>
                  <a:tcPr marL="45720" marR="4572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400" b="0" i="0" u="none" strike="noStrike" cap="none" normalizeH="0" baseline="0">
                          <a:ln>
                            <a:noFill/>
                          </a:ln>
                          <a:solidFill>
                            <a:schemeClr val="tx1"/>
                          </a:solidFill>
                          <a:effectLst/>
                          <a:latin typeface="Times New Roman" pitchFamily="18" charset="0"/>
                        </a:rPr>
                        <a:t>7.96e22</a:t>
                      </a:r>
                    </a:p>
                  </a:txBody>
                  <a:tcPr marL="45720" marR="45720" marT="0" marB="0"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18"/>
                  </a:ext>
                </a:extLst>
              </a:tr>
              <a:tr h="213374">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400" b="0" i="1" u="none" strike="noStrike" cap="none" normalizeH="0" baseline="0">
                          <a:ln>
                            <a:noFill/>
                          </a:ln>
                          <a:solidFill>
                            <a:schemeClr val="tx1"/>
                          </a:solidFill>
                          <a:effectLst/>
                          <a:latin typeface="Times New Roman" pitchFamily="18" charset="0"/>
                          <a:sym typeface="Symbol" pitchFamily="18" charset="2"/>
                        </a:rPr>
                        <a:t>t</a:t>
                      </a:r>
                      <a:r>
                        <a:rPr kumimoji="0" lang="en-US" sz="1400" b="0" i="0" u="none" strike="noStrike" cap="none" normalizeH="0" baseline="-25000">
                          <a:ln>
                            <a:noFill/>
                          </a:ln>
                          <a:solidFill>
                            <a:schemeClr val="tx1"/>
                          </a:solidFill>
                          <a:effectLst/>
                          <a:latin typeface="Times New Roman" pitchFamily="18" charset="0"/>
                          <a:sym typeface="Symbol" pitchFamily="18" charset="2"/>
                        </a:rPr>
                        <a:t>slew</a:t>
                      </a:r>
                      <a:endParaRPr kumimoji="0" lang="en-US" sz="1400" b="0" i="0" u="none" strike="noStrike" cap="none" normalizeH="0" baseline="0">
                        <a:ln>
                          <a:noFill/>
                        </a:ln>
                        <a:solidFill>
                          <a:schemeClr val="tx1"/>
                        </a:solidFill>
                        <a:effectLst/>
                        <a:latin typeface="Times New Roman" pitchFamily="18" charset="0"/>
                      </a:endParaRPr>
                    </a:p>
                  </a:txBody>
                  <a:tcPr marL="45720" marR="45720" marT="0" marB="0"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400" b="0" i="0" u="none" strike="noStrike" cap="none" normalizeH="0" baseline="0">
                          <a:ln>
                            <a:noFill/>
                          </a:ln>
                          <a:solidFill>
                            <a:schemeClr val="tx1"/>
                          </a:solidFill>
                          <a:effectLst/>
                          <a:latin typeface="Times New Roman" pitchFamily="18" charset="0"/>
                        </a:rPr>
                        <a:t>s</a:t>
                      </a:r>
                    </a:p>
                  </a:txBody>
                  <a:tcPr marL="45720" marR="4572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400" b="0" i="0" u="none" strike="noStrike" cap="none" normalizeH="0" baseline="0">
                          <a:ln>
                            <a:noFill/>
                          </a:ln>
                          <a:solidFill>
                            <a:schemeClr val="tx1"/>
                          </a:solidFill>
                          <a:effectLst/>
                          <a:latin typeface="Times New Roman" pitchFamily="18" charset="0"/>
                        </a:rPr>
                        <a:t>point</a:t>
                      </a:r>
                    </a:p>
                  </a:txBody>
                  <a:tcPr marL="45720" marR="4572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400" b="0" i="0" u="none" strike="noStrike" cap="none" normalizeH="0" baseline="0">
                          <a:ln>
                            <a:noFill/>
                          </a:ln>
                          <a:solidFill>
                            <a:schemeClr val="tx1"/>
                          </a:solidFill>
                          <a:effectLst/>
                          <a:latin typeface="Times New Roman" pitchFamily="18" charset="0"/>
                        </a:rPr>
                        <a:t>760</a:t>
                      </a:r>
                    </a:p>
                  </a:txBody>
                  <a:tcPr marL="45720" marR="4572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400" b="0" i="0" u="none" strike="noStrike" cap="none" normalizeH="0" baseline="0">
                          <a:ln>
                            <a:noFill/>
                          </a:ln>
                          <a:solidFill>
                            <a:schemeClr val="tx1"/>
                          </a:solidFill>
                          <a:effectLst/>
                          <a:latin typeface="Times New Roman" pitchFamily="18" charset="0"/>
                        </a:rPr>
                        <a:t>760</a:t>
                      </a:r>
                    </a:p>
                  </a:txBody>
                  <a:tcPr marL="45720" marR="45720" marT="0" marB="0"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19"/>
                  </a:ext>
                </a:extLst>
              </a:tr>
              <a:tr h="213374">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400" b="0" i="1" u="none" strike="noStrike" cap="none" normalizeH="0" baseline="0">
                          <a:ln>
                            <a:noFill/>
                          </a:ln>
                          <a:solidFill>
                            <a:schemeClr val="tx1"/>
                          </a:solidFill>
                          <a:effectLst/>
                          <a:latin typeface="Times New Roman" pitchFamily="18" charset="0"/>
                        </a:rPr>
                        <a:t>A</a:t>
                      </a:r>
                      <a:r>
                        <a:rPr kumimoji="0" lang="en-US" sz="1400" b="0" i="0" u="none" strike="noStrike" cap="none" normalizeH="0" baseline="-25000">
                          <a:ln>
                            <a:noFill/>
                          </a:ln>
                          <a:solidFill>
                            <a:schemeClr val="tx1"/>
                          </a:solidFill>
                          <a:effectLst/>
                          <a:latin typeface="Times New Roman" pitchFamily="18" charset="0"/>
                        </a:rPr>
                        <a:t>s</a:t>
                      </a:r>
                      <a:endParaRPr kumimoji="0" lang="en-US" sz="1400" b="0" i="0" u="none" strike="noStrike" cap="none" normalizeH="0" baseline="0">
                        <a:ln>
                          <a:noFill/>
                        </a:ln>
                        <a:solidFill>
                          <a:schemeClr val="tx1"/>
                        </a:solidFill>
                        <a:effectLst/>
                        <a:latin typeface="Times New Roman" pitchFamily="18" charset="0"/>
                      </a:endParaRPr>
                    </a:p>
                  </a:txBody>
                  <a:tcPr marL="45720" marR="45720" marT="0" marB="0"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400" b="0" i="0" u="none" strike="noStrike" cap="none" normalizeH="0" baseline="0">
                          <a:ln>
                            <a:noFill/>
                          </a:ln>
                          <a:solidFill>
                            <a:schemeClr val="tx1"/>
                          </a:solidFill>
                          <a:effectLst/>
                          <a:latin typeface="Times New Roman" pitchFamily="18" charset="0"/>
                        </a:rPr>
                        <a:t>m</a:t>
                      </a:r>
                      <a:r>
                        <a:rPr kumimoji="0" lang="en-US" sz="1400" b="0" i="0" u="none" strike="noStrike" cap="none" normalizeH="0" baseline="30000">
                          <a:ln>
                            <a:noFill/>
                          </a:ln>
                          <a:solidFill>
                            <a:schemeClr val="tx1"/>
                          </a:solidFill>
                          <a:effectLst/>
                          <a:latin typeface="Times New Roman" pitchFamily="18" charset="0"/>
                        </a:rPr>
                        <a:t>2</a:t>
                      </a:r>
                      <a:endParaRPr kumimoji="0" lang="en-US" sz="1400" b="0" i="0" u="none" strike="noStrike" cap="none" normalizeH="0" baseline="0">
                        <a:ln>
                          <a:noFill/>
                        </a:ln>
                        <a:solidFill>
                          <a:schemeClr val="tx1"/>
                        </a:solidFill>
                        <a:effectLst/>
                        <a:latin typeface="Times New Roman" pitchFamily="18" charset="0"/>
                      </a:endParaRPr>
                    </a:p>
                  </a:txBody>
                  <a:tcPr marL="45720" marR="4572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400" b="0" i="0" u="none" strike="noStrike" cap="none" normalizeH="0" baseline="0">
                          <a:ln>
                            <a:noFill/>
                          </a:ln>
                          <a:solidFill>
                            <a:schemeClr val="tx1"/>
                          </a:solidFill>
                          <a:effectLst/>
                          <a:latin typeface="Times New Roman" pitchFamily="18" charset="0"/>
                        </a:rPr>
                        <a:t>point</a:t>
                      </a:r>
                    </a:p>
                  </a:txBody>
                  <a:tcPr marL="45720" marR="4572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400" b="0" i="0" u="none" strike="noStrike" cap="none" normalizeH="0" baseline="0">
                          <a:ln>
                            <a:noFill/>
                          </a:ln>
                          <a:solidFill>
                            <a:schemeClr val="tx1"/>
                          </a:solidFill>
                          <a:effectLst/>
                          <a:latin typeface="Times New Roman" pitchFamily="18" charset="0"/>
                        </a:rPr>
                        <a:t>3.75</a:t>
                      </a:r>
                      <a:r>
                        <a:rPr kumimoji="0" lang="en-US" sz="1400" b="0" i="0" u="none" strike="noStrike" cap="none" normalizeH="0" baseline="30000">
                          <a:ln>
                            <a:noFill/>
                          </a:ln>
                          <a:solidFill>
                            <a:schemeClr val="tx1"/>
                          </a:solidFill>
                          <a:effectLst/>
                          <a:latin typeface="Times New Roman" pitchFamily="18" charset="0"/>
                        </a:rPr>
                        <a:t>2</a:t>
                      </a:r>
                      <a:endParaRPr kumimoji="0" lang="en-US" sz="1400" b="0" i="0" u="none" strike="noStrike" cap="none" normalizeH="0" baseline="0">
                        <a:ln>
                          <a:noFill/>
                        </a:ln>
                        <a:solidFill>
                          <a:schemeClr val="tx1"/>
                        </a:solidFill>
                        <a:effectLst/>
                        <a:latin typeface="Times New Roman" pitchFamily="18" charset="0"/>
                      </a:endParaRPr>
                    </a:p>
                  </a:txBody>
                  <a:tcPr marL="45720" marR="4572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400" b="0" i="0" u="none" strike="noStrike" cap="none" normalizeH="0" baseline="0">
                          <a:ln>
                            <a:noFill/>
                          </a:ln>
                          <a:solidFill>
                            <a:schemeClr val="tx1"/>
                          </a:solidFill>
                          <a:effectLst/>
                          <a:latin typeface="Times New Roman" pitchFamily="18" charset="0"/>
                        </a:rPr>
                        <a:t>3.75</a:t>
                      </a:r>
                      <a:r>
                        <a:rPr kumimoji="0" lang="en-US" sz="1400" b="0" i="0" u="none" strike="noStrike" cap="none" normalizeH="0" baseline="30000">
                          <a:ln>
                            <a:noFill/>
                          </a:ln>
                          <a:solidFill>
                            <a:schemeClr val="tx1"/>
                          </a:solidFill>
                          <a:effectLst/>
                          <a:latin typeface="Times New Roman" pitchFamily="18" charset="0"/>
                        </a:rPr>
                        <a:t>2</a:t>
                      </a:r>
                    </a:p>
                  </a:txBody>
                  <a:tcPr marL="45720" marR="45720" marT="0" marB="0"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20"/>
                  </a:ext>
                </a:extLst>
              </a:tr>
              <a:tr h="213374">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400" b="0" i="1" u="none" strike="noStrike" cap="none" normalizeH="0" baseline="0">
                          <a:ln>
                            <a:noFill/>
                          </a:ln>
                          <a:solidFill>
                            <a:schemeClr val="tx1"/>
                          </a:solidFill>
                          <a:effectLst/>
                          <a:latin typeface="Times New Roman" pitchFamily="18" charset="0"/>
                          <a:sym typeface="Symbol" pitchFamily="18" charset="2"/>
                        </a:rPr>
                        <a:t>t</a:t>
                      </a:r>
                      <a:r>
                        <a:rPr kumimoji="0" lang="en-US" sz="1400" b="0" i="0" u="none" strike="noStrike" cap="none" normalizeH="0" baseline="-25000">
                          <a:ln>
                            <a:noFill/>
                          </a:ln>
                          <a:solidFill>
                            <a:schemeClr val="tx1"/>
                          </a:solidFill>
                          <a:effectLst/>
                          <a:latin typeface="Times New Roman" pitchFamily="18" charset="0"/>
                          <a:sym typeface="Symbol" pitchFamily="18" charset="2"/>
                        </a:rPr>
                        <a:t>orbit</a:t>
                      </a:r>
                      <a:endParaRPr kumimoji="0" lang="en-US" sz="1400" b="0" i="0" u="none" strike="noStrike" cap="none" normalizeH="0" baseline="0">
                        <a:ln>
                          <a:noFill/>
                        </a:ln>
                        <a:solidFill>
                          <a:schemeClr val="tx1"/>
                        </a:solidFill>
                        <a:effectLst/>
                        <a:latin typeface="Times New Roman" pitchFamily="18" charset="0"/>
                        <a:sym typeface="Symbol" pitchFamily="18" charset="2"/>
                      </a:endParaRPr>
                    </a:p>
                  </a:txBody>
                  <a:tcPr marL="45720" marR="45720" marT="0" marB="0"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400" b="0" i="0" u="none" strike="noStrike" cap="none" normalizeH="0" baseline="0">
                          <a:ln>
                            <a:noFill/>
                          </a:ln>
                          <a:solidFill>
                            <a:schemeClr val="tx1"/>
                          </a:solidFill>
                          <a:effectLst/>
                          <a:latin typeface="Times New Roman" pitchFamily="18" charset="0"/>
                        </a:rPr>
                        <a:t>s</a:t>
                      </a:r>
                    </a:p>
                  </a:txBody>
                  <a:tcPr marL="45720" marR="4572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400" b="0" i="0" u="none" strike="noStrike" cap="none" normalizeH="0" baseline="0">
                          <a:ln>
                            <a:noFill/>
                          </a:ln>
                          <a:solidFill>
                            <a:schemeClr val="tx1"/>
                          </a:solidFill>
                          <a:effectLst/>
                          <a:latin typeface="Times New Roman" pitchFamily="18" charset="0"/>
                        </a:rPr>
                        <a:t>point</a:t>
                      </a:r>
                    </a:p>
                  </a:txBody>
                  <a:tcPr marL="45720" marR="4572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400" b="0" i="0" u="none" strike="noStrike" cap="none" normalizeH="0" baseline="0">
                          <a:ln>
                            <a:noFill/>
                          </a:ln>
                          <a:solidFill>
                            <a:schemeClr val="tx1"/>
                          </a:solidFill>
                          <a:effectLst/>
                          <a:latin typeface="Times New Roman" pitchFamily="18" charset="0"/>
                        </a:rPr>
                        <a:t>1370</a:t>
                      </a:r>
                    </a:p>
                  </a:txBody>
                  <a:tcPr marL="45720" marR="4572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400" b="0" i="0" u="none" strike="noStrike" cap="none" normalizeH="0" baseline="0" dirty="0">
                          <a:ln>
                            <a:noFill/>
                          </a:ln>
                          <a:solidFill>
                            <a:schemeClr val="tx1"/>
                          </a:solidFill>
                          <a:effectLst/>
                          <a:latin typeface="Times New Roman" pitchFamily="18" charset="0"/>
                        </a:rPr>
                        <a:t>1370</a:t>
                      </a:r>
                    </a:p>
                  </a:txBody>
                  <a:tcPr marL="45720" marR="45720" marT="0" marB="0"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21"/>
                  </a:ext>
                </a:extLst>
              </a:tr>
            </a:tbl>
          </a:graphicData>
        </a:graphic>
      </p:graphicFrame>
      <p:sp>
        <p:nvSpPr>
          <p:cNvPr id="2" name="TextBox 1"/>
          <p:cNvSpPr txBox="1"/>
          <p:nvPr/>
        </p:nvSpPr>
        <p:spPr>
          <a:xfrm>
            <a:off x="6019800" y="6444734"/>
            <a:ext cx="2254143" cy="369332"/>
          </a:xfrm>
          <a:prstGeom prst="rect">
            <a:avLst/>
          </a:prstGeom>
          <a:noFill/>
        </p:spPr>
        <p:txBody>
          <a:bodyPr wrap="none" rtlCol="0">
            <a:spAutoFit/>
          </a:bodyPr>
          <a:lstStyle/>
          <a:p>
            <a:r>
              <a:rPr lang="en-US" dirty="0">
                <a:solidFill>
                  <a:schemeClr val="bg1">
                    <a:lumMod val="50000"/>
                  </a:schemeClr>
                </a:solidFill>
                <a:latin typeface="+mn-lt"/>
              </a:rPr>
              <a:t>Be careful with units!</a:t>
            </a:r>
          </a:p>
        </p:txBody>
      </p:sp>
    </p:spTree>
  </p:cSld>
  <p:clrMapOvr>
    <a:masterClrMapping/>
  </p:clrMapOvr>
</p:sld>
</file>

<file path=ppt/slides/slide5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0930" name="Rectangle 2"/>
          <p:cNvSpPr>
            <a:spLocks noGrp="1" noChangeArrowheads="1"/>
          </p:cNvSpPr>
          <p:nvPr>
            <p:ph type="title"/>
          </p:nvPr>
        </p:nvSpPr>
        <p:spPr>
          <a:xfrm>
            <a:off x="685800" y="2362200"/>
            <a:ext cx="7772400" cy="1143000"/>
          </a:xfrm>
        </p:spPr>
        <p:txBody>
          <a:bodyPr/>
          <a:lstStyle/>
          <a:p>
            <a:pPr eaLnBrk="1" hangingPunct="1"/>
            <a:r>
              <a:rPr lang="en-US" altLang="en-US"/>
              <a:t>Case study:</a:t>
            </a:r>
            <a:br>
              <a:rPr lang="en-US" altLang="en-US"/>
            </a:br>
            <a:br>
              <a:rPr lang="en-US" altLang="en-US" sz="2000"/>
            </a:br>
            <a:r>
              <a:rPr lang="en-US" altLang="en-US"/>
              <a:t> Risks from eating fish </a:t>
            </a:r>
            <a:br>
              <a:rPr lang="en-US" altLang="en-US"/>
            </a:br>
            <a:r>
              <a:rPr lang="en-US" altLang="en-US"/>
              <a:t>caught in the Housatonic River</a:t>
            </a:r>
          </a:p>
        </p:txBody>
      </p:sp>
    </p:spTree>
  </p:cSld>
  <p:clrMapOvr>
    <a:masterClrMapping/>
  </p:clrMapOvr>
</p:sld>
</file>

<file path=ppt/slides/slide5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1954" name="Rectangle 2"/>
          <p:cNvSpPr>
            <a:spLocks noGrp="1" noChangeArrowheads="1"/>
          </p:cNvSpPr>
          <p:nvPr>
            <p:ph type="title"/>
          </p:nvPr>
        </p:nvSpPr>
        <p:spPr/>
        <p:txBody>
          <a:bodyPr/>
          <a:lstStyle/>
          <a:p>
            <a:pPr eaLnBrk="1" hangingPunct="1"/>
            <a:r>
              <a:rPr lang="en-US" altLang="en-US"/>
              <a:t>Abstract</a:t>
            </a:r>
          </a:p>
        </p:txBody>
      </p:sp>
      <p:sp>
        <p:nvSpPr>
          <p:cNvPr id="381955" name="Rectangle 3"/>
          <p:cNvSpPr>
            <a:spLocks noGrp="1" noChangeArrowheads="1"/>
          </p:cNvSpPr>
          <p:nvPr>
            <p:ph type="body" idx="1"/>
          </p:nvPr>
        </p:nvSpPr>
        <p:spPr>
          <a:xfrm>
            <a:off x="228600" y="1981200"/>
            <a:ext cx="8686800" cy="4572000"/>
          </a:xfrm>
        </p:spPr>
        <p:txBody>
          <a:bodyPr/>
          <a:lstStyle/>
          <a:p>
            <a:pPr marL="0" indent="0" eaLnBrk="1" hangingPunct="1">
              <a:lnSpc>
                <a:spcPct val="90000"/>
              </a:lnSpc>
              <a:buFontTx/>
              <a:buNone/>
            </a:pPr>
            <a:r>
              <a:rPr lang="en-US" altLang="en-US" sz="2000"/>
              <a:t>We conducted point and probabilistic risk assessments for the consumption of fish in the Housatonic River.  The probabilistic analyses consisted of Monte Carlo simulation (with both one-dimensional and microexposure event analyses), dependency bounds analyses, probability bounds analyses, and a comparison of the results of a probability bounds analysis with a 2 dimensional Monte Carlo approach. The exposure distributions were based on the same datasets from which the point estimate exposure parameters were derived. The Monte Carlo analyses assumed strict independence between all variables and indicated the expected variability of the risk. A dependency bounds analysis was used to relax the assumptions of independence and explore risks from ingestion under other dependency assumptions. The probability bounds analyses used intervals to comprehensively bound the uncertainty in the distribution of the risk indicated by the Monte Carlo simulations.  Sensitivity analyses were conducted to quantify the contributions of variability and/or uncertainty of each exposure parameter to the risk estimates. The ingestion rate usually contributed the largest amount of variance in the models examined.</a:t>
            </a:r>
          </a:p>
        </p:txBody>
      </p:sp>
    </p:spTree>
  </p:cSld>
  <p:clrMapOvr>
    <a:masterClrMapping/>
  </p:clrMapOvr>
</p:sld>
</file>

<file path=ppt/slides/slide5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2978" name="Rectangle 2"/>
          <p:cNvSpPr>
            <a:spLocks noGrp="1" noChangeArrowheads="1"/>
          </p:cNvSpPr>
          <p:nvPr>
            <p:ph type="title"/>
          </p:nvPr>
        </p:nvSpPr>
        <p:spPr/>
        <p:txBody>
          <a:bodyPr/>
          <a:lstStyle/>
          <a:p>
            <a:pPr eaLnBrk="1" hangingPunct="1"/>
            <a:r>
              <a:rPr lang="en-US" altLang="en-US"/>
              <a:t>Outline of analyses</a:t>
            </a:r>
          </a:p>
        </p:txBody>
      </p:sp>
      <p:sp>
        <p:nvSpPr>
          <p:cNvPr id="382979" name="Rectangle 3"/>
          <p:cNvSpPr>
            <a:spLocks noGrp="1" noChangeArrowheads="1"/>
          </p:cNvSpPr>
          <p:nvPr>
            <p:ph type="body" idx="1"/>
          </p:nvPr>
        </p:nvSpPr>
        <p:spPr>
          <a:xfrm>
            <a:off x="685800" y="1981200"/>
            <a:ext cx="8077200" cy="4114800"/>
          </a:xfrm>
        </p:spPr>
        <p:txBody>
          <a:bodyPr/>
          <a:lstStyle/>
          <a:p>
            <a:pPr eaLnBrk="1" hangingPunct="1">
              <a:buFontTx/>
              <a:buNone/>
            </a:pPr>
            <a:r>
              <a:rPr lang="en-US" altLang="en-US"/>
              <a:t>Probabilistic analyses</a:t>
            </a:r>
          </a:p>
          <a:p>
            <a:pPr lvl="1" eaLnBrk="1" hangingPunct="1"/>
            <a:r>
              <a:rPr lang="en-US" altLang="en-US">
                <a:solidFill>
                  <a:schemeClr val="accent2"/>
                </a:solidFill>
              </a:rPr>
              <a:t>One-dimensional (1D)</a:t>
            </a:r>
            <a:r>
              <a:rPr lang="en-US" altLang="en-US"/>
              <a:t> and Microexposure model</a:t>
            </a:r>
          </a:p>
          <a:p>
            <a:pPr lvl="1" eaLnBrk="1" hangingPunct="1"/>
            <a:r>
              <a:rPr lang="en-US" altLang="en-US">
                <a:solidFill>
                  <a:schemeClr val="accent2"/>
                </a:solidFill>
              </a:rPr>
              <a:t>Cancer risk</a:t>
            </a:r>
            <a:r>
              <a:rPr lang="en-US" altLang="en-US"/>
              <a:t> and non-cancer risk</a:t>
            </a:r>
          </a:p>
          <a:p>
            <a:pPr lvl="1" eaLnBrk="1" hangingPunct="1"/>
            <a:r>
              <a:rPr lang="en-US" altLang="en-US">
                <a:solidFill>
                  <a:schemeClr val="accent2"/>
                </a:solidFill>
              </a:rPr>
              <a:t>Monte Carlo simulation (MC)</a:t>
            </a:r>
          </a:p>
          <a:p>
            <a:pPr lvl="2" eaLnBrk="1" hangingPunct="1">
              <a:buFontTx/>
              <a:buNone/>
            </a:pPr>
            <a:r>
              <a:rPr lang="en-US" altLang="en-US"/>
              <a:t>variability only</a:t>
            </a:r>
          </a:p>
          <a:p>
            <a:pPr lvl="1" eaLnBrk="1" hangingPunct="1"/>
            <a:r>
              <a:rPr lang="en-US" altLang="en-US">
                <a:solidFill>
                  <a:schemeClr val="accent2"/>
                </a:solidFill>
              </a:rPr>
              <a:t>Probability bounds analysis (PBA)</a:t>
            </a:r>
          </a:p>
          <a:p>
            <a:pPr lvl="2" eaLnBrk="1" hangingPunct="1">
              <a:buFontTx/>
              <a:buNone/>
            </a:pPr>
            <a:r>
              <a:rPr lang="en-US" altLang="en-US"/>
              <a:t>variability, uncertainty</a:t>
            </a:r>
          </a:p>
          <a:p>
            <a:pPr lvl="1" eaLnBrk="1" hangingPunct="1"/>
            <a:r>
              <a:rPr lang="en-US" altLang="en-US">
                <a:solidFill>
                  <a:schemeClr val="accent2"/>
                </a:solidFill>
              </a:rPr>
              <a:t>Dependency bounds analysis (DBA)</a:t>
            </a:r>
            <a:endParaRPr lang="en-US" altLang="en-US"/>
          </a:p>
        </p:txBody>
      </p:sp>
    </p:spTree>
  </p:cSld>
  <p:clrMapOvr>
    <a:masterClrMapping/>
  </p:clrMapOvr>
</p:sld>
</file>

<file path=ppt/slides/slide5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749" name="Rectangle 2"/>
          <p:cNvSpPr>
            <a:spLocks noGrp="1" noChangeArrowheads="1"/>
          </p:cNvSpPr>
          <p:nvPr>
            <p:ph type="title"/>
          </p:nvPr>
        </p:nvSpPr>
        <p:spPr>
          <a:xfrm>
            <a:off x="685800" y="152400"/>
            <a:ext cx="7772400" cy="1143000"/>
          </a:xfrm>
        </p:spPr>
        <p:txBody>
          <a:bodyPr/>
          <a:lstStyle/>
          <a:p>
            <a:pPr eaLnBrk="1" hangingPunct="1"/>
            <a:r>
              <a:rPr lang="en-US" altLang="en-US"/>
              <a:t>Cancer models</a:t>
            </a:r>
          </a:p>
        </p:txBody>
      </p:sp>
      <p:graphicFrame>
        <p:nvGraphicFramePr>
          <p:cNvPr id="31746" name="Object 3"/>
          <p:cNvGraphicFramePr>
            <a:graphicFrameLocks noChangeAspect="1"/>
          </p:cNvGraphicFramePr>
          <p:nvPr/>
        </p:nvGraphicFramePr>
        <p:xfrm>
          <a:off x="114300" y="2273300"/>
          <a:ext cx="8915400" cy="1389063"/>
        </p:xfrm>
        <a:graphic>
          <a:graphicData uri="http://schemas.openxmlformats.org/presentationml/2006/ole">
            <mc:AlternateContent xmlns:mc="http://schemas.openxmlformats.org/markup-compatibility/2006">
              <mc:Choice xmlns:v="urn:schemas-microsoft-com:vml" Requires="v">
                <p:oleObj spid="_x0000_s32064" name="Equation" r:id="rId4" imgW="4241520" imgH="660240" progId="Equation.3">
                  <p:embed/>
                </p:oleObj>
              </mc:Choice>
              <mc:Fallback>
                <p:oleObj name="Equation" r:id="rId4" imgW="4241520" imgH="660240" progId="Equation.3">
                  <p:embed/>
                  <p:pic>
                    <p:nvPicPr>
                      <p:cNvPr id="0" name="Object 3"/>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14300" y="2273300"/>
                        <a:ext cx="8915400" cy="1389063"/>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31750" name="Text Box 4"/>
          <p:cNvSpPr txBox="1">
            <a:spLocks noChangeArrowheads="1"/>
          </p:cNvSpPr>
          <p:nvPr/>
        </p:nvSpPr>
        <p:spPr bwMode="auto">
          <a:xfrm>
            <a:off x="76200" y="1882775"/>
            <a:ext cx="2046288"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3200">
                <a:solidFill>
                  <a:srgbClr val="0066FF"/>
                </a:solidFill>
                <a:latin typeface="Times New Roman" panose="02020603050405020304" pitchFamily="18" charset="0"/>
              </a:rPr>
              <a:t>1-D model:</a:t>
            </a:r>
          </a:p>
        </p:txBody>
      </p:sp>
      <p:sp>
        <p:nvSpPr>
          <p:cNvPr id="31751" name="Text Box 5"/>
          <p:cNvSpPr txBox="1">
            <a:spLocks noChangeArrowheads="1"/>
          </p:cNvSpPr>
          <p:nvPr/>
        </p:nvSpPr>
        <p:spPr bwMode="auto">
          <a:xfrm>
            <a:off x="76200" y="4092575"/>
            <a:ext cx="3876675"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3200">
                <a:solidFill>
                  <a:srgbClr val="FF0000"/>
                </a:solidFill>
                <a:latin typeface="Times New Roman" panose="02020603050405020304" pitchFamily="18" charset="0"/>
              </a:rPr>
              <a:t>Microexposure model:</a:t>
            </a:r>
          </a:p>
        </p:txBody>
      </p:sp>
      <p:graphicFrame>
        <p:nvGraphicFramePr>
          <p:cNvPr id="31747" name="Object 6"/>
          <p:cNvGraphicFramePr>
            <a:graphicFrameLocks noChangeAspect="1"/>
          </p:cNvGraphicFramePr>
          <p:nvPr/>
        </p:nvGraphicFramePr>
        <p:xfrm>
          <a:off x="228600" y="4710113"/>
          <a:ext cx="8812213" cy="968375"/>
        </p:xfrm>
        <a:graphic>
          <a:graphicData uri="http://schemas.openxmlformats.org/presentationml/2006/ole">
            <mc:AlternateContent xmlns:mc="http://schemas.openxmlformats.org/markup-compatibility/2006">
              <mc:Choice xmlns:v="urn:schemas-microsoft-com:vml" Requires="v">
                <p:oleObj spid="_x0000_s32065" name="Equation" r:id="rId6" imgW="4635360" imgH="507960" progId="Equation.3">
                  <p:embed/>
                </p:oleObj>
              </mc:Choice>
              <mc:Fallback>
                <p:oleObj name="Equation" r:id="rId6" imgW="4635360" imgH="507960" progId="Equation.3">
                  <p:embed/>
                  <p:pic>
                    <p:nvPicPr>
                      <p:cNvPr id="0" name="Object 6"/>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228600" y="4710113"/>
                        <a:ext cx="8812213" cy="968375"/>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31752" name="Text Box 7"/>
          <p:cNvSpPr txBox="1">
            <a:spLocks noChangeArrowheads="1"/>
          </p:cNvSpPr>
          <p:nvPr/>
        </p:nvSpPr>
        <p:spPr bwMode="auto">
          <a:xfrm>
            <a:off x="228600" y="5907088"/>
            <a:ext cx="9286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2400">
                <a:latin typeface="Times New Roman" panose="02020603050405020304" pitchFamily="18" charset="0"/>
              </a:rPr>
              <a:t>where</a:t>
            </a:r>
          </a:p>
        </p:txBody>
      </p:sp>
      <p:graphicFrame>
        <p:nvGraphicFramePr>
          <p:cNvPr id="31748" name="Object 8"/>
          <p:cNvGraphicFramePr>
            <a:graphicFrameLocks noChangeAspect="1"/>
          </p:cNvGraphicFramePr>
          <p:nvPr/>
        </p:nvGraphicFramePr>
        <p:xfrm>
          <a:off x="1111250" y="5937250"/>
          <a:ext cx="4086225" cy="463550"/>
        </p:xfrm>
        <a:graphic>
          <a:graphicData uri="http://schemas.openxmlformats.org/presentationml/2006/ole">
            <mc:AlternateContent xmlns:mc="http://schemas.openxmlformats.org/markup-compatibility/2006">
              <mc:Choice xmlns:v="urn:schemas-microsoft-com:vml" Requires="v">
                <p:oleObj spid="_x0000_s32066" name="Equation" r:id="rId8" imgW="2120760" imgH="241200" progId="Equation.3">
                  <p:embed/>
                </p:oleObj>
              </mc:Choice>
              <mc:Fallback>
                <p:oleObj name="Equation" r:id="rId8" imgW="2120760" imgH="241200" progId="Equation.3">
                  <p:embed/>
                  <p:pic>
                    <p:nvPicPr>
                      <p:cNvPr id="0" name="Object 8"/>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1111250" y="5937250"/>
                        <a:ext cx="4086225" cy="46355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31753" name="Text Box 9"/>
          <p:cNvSpPr txBox="1">
            <a:spLocks noChangeArrowheads="1"/>
          </p:cNvSpPr>
          <p:nvPr/>
        </p:nvSpPr>
        <p:spPr bwMode="auto">
          <a:xfrm>
            <a:off x="5168900" y="5907088"/>
            <a:ext cx="35941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2400">
                <a:latin typeface="Times New Roman" panose="02020603050405020304" pitchFamily="18" charset="0"/>
              </a:rPr>
              <a:t>for </a:t>
            </a:r>
            <a:r>
              <a:rPr lang="en-US" altLang="en-US" sz="2400" i="1">
                <a:latin typeface="Times New Roman" panose="02020603050405020304" pitchFamily="18" charset="0"/>
              </a:rPr>
              <a:t>j</a:t>
            </a:r>
            <a:r>
              <a:rPr lang="en-US" altLang="en-US" sz="2400">
                <a:latin typeface="Times New Roman" panose="02020603050405020304" pitchFamily="18" charset="0"/>
              </a:rPr>
              <a:t> = </a:t>
            </a:r>
            <a:r>
              <a:rPr lang="en-US" altLang="en-US" sz="2400" i="1">
                <a:latin typeface="Times New Roman" panose="02020603050405020304" pitchFamily="18" charset="0"/>
              </a:rPr>
              <a:t>C</a:t>
            </a:r>
            <a:r>
              <a:rPr lang="en-US" altLang="en-US" sz="2400">
                <a:latin typeface="Times New Roman" panose="02020603050405020304" pitchFamily="18" charset="0"/>
              </a:rPr>
              <a:t> (child) or </a:t>
            </a:r>
            <a:r>
              <a:rPr lang="en-US" altLang="en-US" sz="2400" i="1">
                <a:latin typeface="Times New Roman" panose="02020603050405020304" pitchFamily="18" charset="0"/>
              </a:rPr>
              <a:t>A</a:t>
            </a:r>
            <a:r>
              <a:rPr lang="en-US" altLang="en-US" sz="2400">
                <a:latin typeface="Times New Roman" panose="02020603050405020304" pitchFamily="18" charset="0"/>
              </a:rPr>
              <a:t> (adult)</a:t>
            </a:r>
          </a:p>
        </p:txBody>
      </p:sp>
      <p:sp>
        <p:nvSpPr>
          <p:cNvPr id="811019" name="Rectangle 11"/>
          <p:cNvSpPr>
            <a:spLocks noChangeArrowheads="1"/>
          </p:cNvSpPr>
          <p:nvPr/>
        </p:nvSpPr>
        <p:spPr bwMode="auto">
          <a:xfrm>
            <a:off x="0" y="6400800"/>
            <a:ext cx="9144000" cy="350520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latin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35" presetClass="path" presetSubtype="0" accel="50000" decel="50000" fill="hold" grpId="0" nodeType="withEffect">
                                  <p:stCondLst>
                                    <p:cond delay="0"/>
                                  </p:stCondLst>
                                  <p:childTnLst>
                                    <p:animMotion origin="layout" path="M 0 1.11111E-6 L 0 -0.36667 " pathEditMode="relative" rAng="0" ptsTypes="AA">
                                      <p:cBhvr>
                                        <p:cTn id="6" dur="500" fill="hold"/>
                                        <p:tgtEl>
                                          <p:spTgt spid="811019"/>
                                        </p:tgtEl>
                                        <p:attrNameLst>
                                          <p:attrName>ppt_x</p:attrName>
                                          <p:attrName>ppt_y</p:attrName>
                                        </p:attrNameLst>
                                      </p:cBhvr>
                                      <p:rCtr x="0" y="-18300"/>
                                    </p:animMotion>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xit" presetSubtype="0" fill="hold" grpId="1" nodeType="clickEffect">
                                  <p:stCondLst>
                                    <p:cond delay="0"/>
                                  </p:stCondLst>
                                  <p:childTnLst>
                                    <p:set>
                                      <p:cBhvr>
                                        <p:cTn id="10" dur="1" fill="hold">
                                          <p:stCondLst>
                                            <p:cond delay="0"/>
                                          </p:stCondLst>
                                        </p:cTn>
                                        <p:tgtEl>
                                          <p:spTgt spid="811019"/>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11019" grpId="0" animBg="1"/>
      <p:bldP spid="811019" grpId="1" animBg="1"/>
    </p:bldLst>
  </p:timing>
</p:sld>
</file>

<file path=ppt/slides/slide5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4002" name="Rectangle 2"/>
          <p:cNvSpPr>
            <a:spLocks noGrp="1" noChangeArrowheads="1"/>
          </p:cNvSpPr>
          <p:nvPr>
            <p:ph type="title"/>
          </p:nvPr>
        </p:nvSpPr>
        <p:spPr>
          <a:xfrm>
            <a:off x="685800" y="152400"/>
            <a:ext cx="7772400" cy="1143000"/>
          </a:xfrm>
        </p:spPr>
        <p:txBody>
          <a:bodyPr/>
          <a:lstStyle/>
          <a:p>
            <a:pPr eaLnBrk="1" hangingPunct="1"/>
            <a:r>
              <a:rPr lang="en-US" altLang="en-US"/>
              <a:t>Input variables</a:t>
            </a:r>
          </a:p>
        </p:txBody>
      </p:sp>
      <p:graphicFrame>
        <p:nvGraphicFramePr>
          <p:cNvPr id="768003" name="Group 3"/>
          <p:cNvGraphicFramePr>
            <a:graphicFrameLocks noGrp="1"/>
          </p:cNvGraphicFramePr>
          <p:nvPr/>
        </p:nvGraphicFramePr>
        <p:xfrm>
          <a:off x="381000" y="1143000"/>
          <a:ext cx="8458200" cy="5394790"/>
        </p:xfrm>
        <a:graphic>
          <a:graphicData uri="http://schemas.openxmlformats.org/drawingml/2006/table">
            <a:tbl>
              <a:tblPr/>
              <a:tblGrid>
                <a:gridCol w="1676400">
                  <a:extLst>
                    <a:ext uri="{9D8B030D-6E8A-4147-A177-3AD203B41FA5}">
                      <a16:colId xmlns:a16="http://schemas.microsoft.com/office/drawing/2014/main" val="20000"/>
                    </a:ext>
                  </a:extLst>
                </a:gridCol>
                <a:gridCol w="762000">
                  <a:extLst>
                    <a:ext uri="{9D8B030D-6E8A-4147-A177-3AD203B41FA5}">
                      <a16:colId xmlns:a16="http://schemas.microsoft.com/office/drawing/2014/main" val="20001"/>
                    </a:ext>
                  </a:extLst>
                </a:gridCol>
                <a:gridCol w="733425">
                  <a:extLst>
                    <a:ext uri="{9D8B030D-6E8A-4147-A177-3AD203B41FA5}">
                      <a16:colId xmlns:a16="http://schemas.microsoft.com/office/drawing/2014/main" val="20002"/>
                    </a:ext>
                  </a:extLst>
                </a:gridCol>
                <a:gridCol w="942975">
                  <a:extLst>
                    <a:ext uri="{9D8B030D-6E8A-4147-A177-3AD203B41FA5}">
                      <a16:colId xmlns:a16="http://schemas.microsoft.com/office/drawing/2014/main" val="20003"/>
                    </a:ext>
                  </a:extLst>
                </a:gridCol>
                <a:gridCol w="914400">
                  <a:extLst>
                    <a:ext uri="{9D8B030D-6E8A-4147-A177-3AD203B41FA5}">
                      <a16:colId xmlns:a16="http://schemas.microsoft.com/office/drawing/2014/main" val="20004"/>
                    </a:ext>
                  </a:extLst>
                </a:gridCol>
                <a:gridCol w="609600">
                  <a:extLst>
                    <a:ext uri="{9D8B030D-6E8A-4147-A177-3AD203B41FA5}">
                      <a16:colId xmlns:a16="http://schemas.microsoft.com/office/drawing/2014/main" val="20005"/>
                    </a:ext>
                  </a:extLst>
                </a:gridCol>
                <a:gridCol w="1371600">
                  <a:extLst>
                    <a:ext uri="{9D8B030D-6E8A-4147-A177-3AD203B41FA5}">
                      <a16:colId xmlns:a16="http://schemas.microsoft.com/office/drawing/2014/main" val="20006"/>
                    </a:ext>
                  </a:extLst>
                </a:gridCol>
                <a:gridCol w="1447800">
                  <a:extLst>
                    <a:ext uri="{9D8B030D-6E8A-4147-A177-3AD203B41FA5}">
                      <a16:colId xmlns:a16="http://schemas.microsoft.com/office/drawing/2014/main" val="20007"/>
                    </a:ext>
                  </a:extLst>
                </a:gridCol>
              </a:tblGrid>
              <a:tr h="518099">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400" b="1" i="0" u="none" strike="noStrike" cap="none" normalizeH="0" baseline="0">
                          <a:ln>
                            <a:noFill/>
                          </a:ln>
                          <a:solidFill>
                            <a:schemeClr val="tx1"/>
                          </a:solidFill>
                          <a:effectLst/>
                          <a:latin typeface="Times New Roman" pitchFamily="18" charset="0"/>
                        </a:rPr>
                        <a:t>Variable</a:t>
                      </a:r>
                    </a:p>
                  </a:txBody>
                  <a:tcPr marT="45715" marB="45715" anchor="ctr" horzOverflow="overflow">
                    <a:lnL cap="flat">
                      <a:noFill/>
                    </a:lnL>
                    <a:lnR>
                      <a:noFill/>
                    </a:lnR>
                    <a:lnT cap="flat">
                      <a:noFill/>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400" b="1" i="0" u="none" strike="noStrike" cap="none" normalizeH="0" baseline="0">
                          <a:ln>
                            <a:noFill/>
                          </a:ln>
                          <a:solidFill>
                            <a:schemeClr val="tx1"/>
                          </a:solidFill>
                          <a:effectLst/>
                          <a:latin typeface="Times New Roman" pitchFamily="18" charset="0"/>
                        </a:rPr>
                        <a:t>Symbol</a:t>
                      </a:r>
                    </a:p>
                  </a:txBody>
                  <a:tcPr marT="45715" marB="45715" anchor="ctr" horzOverflow="overflow">
                    <a:lnL>
                      <a:noFill/>
                    </a:lnL>
                    <a:lnR>
                      <a:noFill/>
                    </a:lnR>
                    <a:lnT cap="flat">
                      <a:noFill/>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400" b="1" i="0" u="none" strike="noStrike" cap="none" normalizeH="0" baseline="0">
                          <a:ln>
                            <a:noFill/>
                          </a:ln>
                          <a:solidFill>
                            <a:schemeClr val="tx1"/>
                          </a:solidFill>
                          <a:effectLst/>
                          <a:latin typeface="Times New Roman" pitchFamily="18" charset="0"/>
                        </a:rPr>
                        <a:t>Units</a:t>
                      </a:r>
                    </a:p>
                  </a:txBody>
                  <a:tcPr marT="45715" marB="45715" anchor="ctr" horzOverflow="overflow">
                    <a:lnL>
                      <a:noFill/>
                    </a:lnL>
                    <a:lnR>
                      <a:noFill/>
                    </a:lnR>
                    <a:lnT cap="flat">
                      <a:noFill/>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400" b="1" i="0" u="none" strike="noStrike" cap="none" normalizeH="0" baseline="0">
                          <a:ln>
                            <a:noFill/>
                          </a:ln>
                          <a:solidFill>
                            <a:schemeClr val="tx1"/>
                          </a:solidFill>
                          <a:effectLst/>
                          <a:latin typeface="Times New Roman" pitchFamily="18" charset="0"/>
                        </a:rPr>
                        <a:t>Min,Max</a:t>
                      </a:r>
                    </a:p>
                  </a:txBody>
                  <a:tcPr marT="45715" marB="45715" anchor="ctr" horzOverflow="overflow">
                    <a:lnL>
                      <a:noFill/>
                    </a:lnL>
                    <a:lnR>
                      <a:noFill/>
                    </a:lnR>
                    <a:lnT cap="flat">
                      <a:noFill/>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400" b="1" i="0" u="none" strike="noStrike" cap="none" normalizeH="0" baseline="0">
                          <a:ln>
                            <a:noFill/>
                          </a:ln>
                          <a:solidFill>
                            <a:schemeClr val="tx1"/>
                          </a:solidFill>
                          <a:effectLst/>
                          <a:latin typeface="Times New Roman" pitchFamily="18" charset="0"/>
                        </a:rPr>
                        <a:t>Central Estimate</a:t>
                      </a:r>
                    </a:p>
                  </a:txBody>
                  <a:tcPr marT="45715" marB="45715" anchor="ctr" horzOverflow="overflow">
                    <a:lnL>
                      <a:noFill/>
                    </a:lnL>
                    <a:lnR>
                      <a:noFill/>
                    </a:lnR>
                    <a:lnT cap="flat">
                      <a:noFill/>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400" b="1" i="0" u="none" strike="noStrike" cap="none" normalizeH="0" baseline="0">
                          <a:ln>
                            <a:noFill/>
                          </a:ln>
                          <a:solidFill>
                            <a:schemeClr val="tx1"/>
                          </a:solidFill>
                          <a:effectLst/>
                          <a:latin typeface="Times New Roman" pitchFamily="18" charset="0"/>
                        </a:rPr>
                        <a:t>Std. Dev</a:t>
                      </a:r>
                    </a:p>
                  </a:txBody>
                  <a:tcPr marT="45715" marB="45715" anchor="ctr" horzOverflow="overflow">
                    <a:lnL>
                      <a:noFill/>
                    </a:lnL>
                    <a:lnR>
                      <a:noFill/>
                    </a:lnR>
                    <a:lnT cap="flat">
                      <a:noFill/>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400" b="1" i="0" u="none" strike="noStrike" cap="none" normalizeH="0" baseline="0">
                          <a:ln>
                            <a:noFill/>
                          </a:ln>
                          <a:solidFill>
                            <a:schemeClr val="tx1"/>
                          </a:solidFill>
                          <a:effectLst/>
                          <a:latin typeface="Times New Roman" pitchFamily="18" charset="0"/>
                        </a:rPr>
                        <a:t>MC Distribution</a:t>
                      </a:r>
                    </a:p>
                  </a:txBody>
                  <a:tcPr marT="45715" marB="45715" anchor="ctr" horzOverflow="overflow">
                    <a:lnL>
                      <a:noFill/>
                    </a:lnL>
                    <a:lnR>
                      <a:noFill/>
                    </a:lnR>
                    <a:lnT cap="flat">
                      <a:noFill/>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400" b="1" i="0" u="none" strike="noStrike" cap="none" normalizeH="0" baseline="0">
                          <a:ln>
                            <a:noFill/>
                          </a:ln>
                          <a:solidFill>
                            <a:schemeClr val="tx1"/>
                          </a:solidFill>
                          <a:effectLst/>
                          <a:latin typeface="Times New Roman" pitchFamily="18" charset="0"/>
                        </a:rPr>
                        <a:t>P-box</a:t>
                      </a:r>
                    </a:p>
                  </a:txBody>
                  <a:tcPr marT="45715" marB="45715" anchor="ctr" horzOverflow="overflow">
                    <a:lnL>
                      <a:noFill/>
                    </a:lnL>
                    <a:lnR cap="flat">
                      <a:noFill/>
                    </a:lnR>
                    <a:lnT cap="flat">
                      <a:noFill/>
                    </a:lnT>
                    <a:lnB>
                      <a:noFill/>
                    </a:lnB>
                    <a:lnTlToBr>
                      <a:noFill/>
                    </a:lnTlToBr>
                    <a:lnBlToTr>
                      <a:noFill/>
                    </a:lnBlToTr>
                    <a:noFill/>
                  </a:tcPr>
                </a:tc>
                <a:extLst>
                  <a:ext uri="{0D108BD9-81ED-4DB2-BD59-A6C34878D82A}">
                    <a16:rowId xmlns:a16="http://schemas.microsoft.com/office/drawing/2014/main" val="10000"/>
                  </a:ext>
                </a:extLst>
              </a:tr>
              <a:tr h="304764">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1400" b="0" i="0" u="none" strike="noStrike" cap="none" normalizeH="0" baseline="0">
                          <a:ln>
                            <a:noFill/>
                          </a:ln>
                          <a:solidFill>
                            <a:schemeClr val="tx1"/>
                          </a:solidFill>
                          <a:effectLst/>
                          <a:latin typeface="Times New Roman" pitchFamily="18" charset="0"/>
                        </a:rPr>
                        <a:t>Concentration</a:t>
                      </a:r>
                    </a:p>
                  </a:txBody>
                  <a:tcPr marT="45715" marB="45715" horzOverflow="overflow">
                    <a:lnL cap="flat">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400" b="0" i="1" u="none" strike="noStrike" cap="none" normalizeH="0" baseline="0">
                          <a:ln>
                            <a:noFill/>
                          </a:ln>
                          <a:solidFill>
                            <a:schemeClr val="tx1"/>
                          </a:solidFill>
                          <a:effectLst/>
                          <a:latin typeface="Times New Roman" pitchFamily="18" charset="0"/>
                        </a:rPr>
                        <a:t>C</a:t>
                      </a:r>
                      <a:r>
                        <a:rPr kumimoji="0" lang="en-US" sz="1400" b="0" i="0" u="none" strike="noStrike" cap="none" normalizeH="0" baseline="-25000">
                          <a:ln>
                            <a:noFill/>
                          </a:ln>
                          <a:solidFill>
                            <a:schemeClr val="tx1"/>
                          </a:solidFill>
                          <a:effectLst/>
                          <a:latin typeface="Times New Roman" pitchFamily="18" charset="0"/>
                        </a:rPr>
                        <a:t>fish</a:t>
                      </a:r>
                    </a:p>
                  </a:txBody>
                  <a:tcPr marT="45715" marB="45715" horzOverflow="overflow">
                    <a:lnL>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400" b="0" i="0" u="none" strike="noStrike" cap="none" normalizeH="0" baseline="0">
                          <a:ln>
                            <a:noFill/>
                          </a:ln>
                          <a:solidFill>
                            <a:schemeClr val="tx1"/>
                          </a:solidFill>
                          <a:effectLst/>
                          <a:latin typeface="Times New Roman" pitchFamily="18" charset="0"/>
                        </a:rPr>
                        <a:t>mg/kg</a:t>
                      </a:r>
                    </a:p>
                  </a:txBody>
                  <a:tcPr marT="45715" marB="45715" horzOverflow="overflow">
                    <a:lnL>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400" b="0" i="0" u="none" strike="noStrike" cap="none" normalizeH="0" baseline="0">
                          <a:ln>
                            <a:noFill/>
                          </a:ln>
                          <a:solidFill>
                            <a:schemeClr val="tx1"/>
                          </a:solidFill>
                          <a:effectLst/>
                          <a:latin typeface="Times New Roman" pitchFamily="18" charset="0"/>
                        </a:rPr>
                        <a:t>10.8, 13.9</a:t>
                      </a:r>
                    </a:p>
                  </a:txBody>
                  <a:tcPr marT="45715" marB="45715" horzOverflow="overflow">
                    <a:lnL>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400" b="0" i="0" u="none" strike="noStrike" cap="none" normalizeH="0" baseline="0">
                          <a:ln>
                            <a:noFill/>
                          </a:ln>
                          <a:solidFill>
                            <a:schemeClr val="tx1"/>
                          </a:solidFill>
                          <a:effectLst/>
                          <a:latin typeface="Times New Roman" pitchFamily="18" charset="0"/>
                        </a:rPr>
                        <a:t>13.9</a:t>
                      </a:r>
                    </a:p>
                  </a:txBody>
                  <a:tcPr marT="45715" marB="45715" horzOverflow="overflow">
                    <a:lnL>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400" b="0" i="0" u="none" strike="noStrike" cap="none" normalizeH="0" baseline="0">
                          <a:ln>
                            <a:noFill/>
                          </a:ln>
                          <a:solidFill>
                            <a:schemeClr val="tx1"/>
                          </a:solidFill>
                          <a:effectLst/>
                          <a:latin typeface="Times New Roman" pitchFamily="18" charset="0"/>
                        </a:rPr>
                        <a:t>-</a:t>
                      </a:r>
                    </a:p>
                  </a:txBody>
                  <a:tcPr marT="45715" marB="45715" horzOverflow="overflow">
                    <a:lnL>
                      <a:noFill/>
                    </a:lnL>
                    <a:lnR>
                      <a:noFill/>
                    </a:lnR>
                    <a:lnT>
                      <a:noFill/>
                    </a:lnT>
                    <a:lnB>
                      <a:noFill/>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1400" b="0" i="0" u="none" strike="noStrike" cap="none" normalizeH="0" baseline="0">
                          <a:ln>
                            <a:noFill/>
                          </a:ln>
                          <a:solidFill>
                            <a:schemeClr val="tx1"/>
                          </a:solidFill>
                          <a:effectLst/>
                          <a:latin typeface="Times New Roman" pitchFamily="18" charset="0"/>
                        </a:rPr>
                        <a:t>point est.</a:t>
                      </a:r>
                    </a:p>
                  </a:txBody>
                  <a:tcPr marT="45715" marB="45715" horzOverflow="overflow">
                    <a:lnL>
                      <a:noFill/>
                    </a:lnL>
                    <a:lnR>
                      <a:noFill/>
                    </a:lnR>
                    <a:lnT>
                      <a:noFill/>
                    </a:lnT>
                    <a:lnB>
                      <a:noFill/>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1400" b="0" i="0" u="none" strike="noStrike" cap="none" normalizeH="0" baseline="0">
                          <a:ln>
                            <a:noFill/>
                          </a:ln>
                          <a:solidFill>
                            <a:schemeClr val="tx1"/>
                          </a:solidFill>
                          <a:effectLst/>
                          <a:latin typeface="Times New Roman" pitchFamily="18" charset="0"/>
                        </a:rPr>
                        <a:t>interval</a:t>
                      </a:r>
                    </a:p>
                  </a:txBody>
                  <a:tcPr marT="45715" marB="45715" horzOverflow="overflow">
                    <a:lnL>
                      <a:noFill/>
                    </a:lnL>
                    <a:lnR cap="flat">
                      <a:noFill/>
                    </a:lnR>
                    <a:lnT>
                      <a:noFill/>
                    </a:lnT>
                    <a:lnB>
                      <a:noFill/>
                    </a:lnB>
                    <a:lnTlToBr>
                      <a:noFill/>
                    </a:lnTlToBr>
                    <a:lnBlToTr>
                      <a:noFill/>
                    </a:lnBlToTr>
                    <a:noFill/>
                  </a:tcPr>
                </a:tc>
                <a:extLst>
                  <a:ext uri="{0D108BD9-81ED-4DB2-BD59-A6C34878D82A}">
                    <a16:rowId xmlns:a16="http://schemas.microsoft.com/office/drawing/2014/main" val="10001"/>
                  </a:ext>
                </a:extLst>
              </a:tr>
              <a:tr h="304764">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1400" b="0" i="0" u="none" strike="noStrike" cap="none" normalizeH="0" baseline="0">
                          <a:ln>
                            <a:noFill/>
                          </a:ln>
                          <a:solidFill>
                            <a:schemeClr val="tx1"/>
                          </a:solidFill>
                          <a:effectLst/>
                          <a:latin typeface="Times New Roman" pitchFamily="18" charset="0"/>
                        </a:rPr>
                        <a:t>Cooking loss</a:t>
                      </a:r>
                    </a:p>
                  </a:txBody>
                  <a:tcPr marT="45715" marB="45715" horzOverflow="overflow">
                    <a:lnL cap="flat">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400" b="0" i="1" u="none" strike="noStrike" cap="none" normalizeH="0" baseline="0">
                          <a:ln>
                            <a:noFill/>
                          </a:ln>
                          <a:solidFill>
                            <a:schemeClr val="tx1"/>
                          </a:solidFill>
                          <a:effectLst/>
                          <a:latin typeface="Times New Roman" pitchFamily="18" charset="0"/>
                        </a:rPr>
                        <a:t>LOSS</a:t>
                      </a:r>
                    </a:p>
                  </a:txBody>
                  <a:tcPr marT="45715" marB="45715" horzOverflow="overflow">
                    <a:lnL>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400" b="0" i="0" u="none" strike="noStrike" cap="none" normalizeH="0" baseline="0">
                          <a:ln>
                            <a:noFill/>
                          </a:ln>
                          <a:solidFill>
                            <a:schemeClr val="tx1"/>
                          </a:solidFill>
                          <a:effectLst/>
                          <a:latin typeface="Times New Roman" pitchFamily="18" charset="0"/>
                        </a:rPr>
                        <a:t>unitless</a:t>
                      </a:r>
                    </a:p>
                  </a:txBody>
                  <a:tcPr marT="45715" marB="45715" horzOverflow="overflow">
                    <a:lnL>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400" b="0" i="0" u="none" strike="noStrike" cap="none" normalizeH="0" baseline="0">
                          <a:ln>
                            <a:noFill/>
                          </a:ln>
                          <a:solidFill>
                            <a:schemeClr val="tx1"/>
                          </a:solidFill>
                          <a:effectLst/>
                          <a:latin typeface="Times New Roman" pitchFamily="18" charset="0"/>
                        </a:rPr>
                        <a:t>0, 1</a:t>
                      </a:r>
                    </a:p>
                  </a:txBody>
                  <a:tcPr marT="45715" marB="45715" horzOverflow="overflow">
                    <a:lnL>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400" b="0" i="0" u="none" strike="noStrike" cap="none" normalizeH="0" baseline="0">
                          <a:ln>
                            <a:noFill/>
                          </a:ln>
                          <a:solidFill>
                            <a:schemeClr val="tx1"/>
                          </a:solidFill>
                          <a:effectLst/>
                          <a:latin typeface="Times New Roman" pitchFamily="18" charset="0"/>
                        </a:rPr>
                        <a:t>0.26</a:t>
                      </a:r>
                    </a:p>
                  </a:txBody>
                  <a:tcPr marT="45715" marB="45715" horzOverflow="overflow">
                    <a:lnL>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400" b="0" i="0" u="none" strike="noStrike" cap="none" normalizeH="0" baseline="0">
                          <a:ln>
                            <a:noFill/>
                          </a:ln>
                          <a:solidFill>
                            <a:schemeClr val="tx1"/>
                          </a:solidFill>
                          <a:effectLst/>
                          <a:latin typeface="Times New Roman" pitchFamily="18" charset="0"/>
                        </a:rPr>
                        <a:t>0.18</a:t>
                      </a:r>
                    </a:p>
                  </a:txBody>
                  <a:tcPr marT="45715" marB="45715" horzOverflow="overflow">
                    <a:lnL>
                      <a:noFill/>
                    </a:lnL>
                    <a:lnR>
                      <a:noFill/>
                    </a:lnR>
                    <a:lnT>
                      <a:noFill/>
                    </a:lnT>
                    <a:lnB>
                      <a:noFill/>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1400" b="0" i="0" u="none" strike="noStrike" cap="none" normalizeH="0" baseline="0">
                          <a:ln>
                            <a:noFill/>
                          </a:ln>
                          <a:solidFill>
                            <a:schemeClr val="tx1"/>
                          </a:solidFill>
                          <a:effectLst/>
                          <a:latin typeface="Times New Roman" pitchFamily="18" charset="0"/>
                        </a:rPr>
                        <a:t>mixture</a:t>
                      </a:r>
                    </a:p>
                  </a:txBody>
                  <a:tcPr marT="45715" marB="45715" horzOverflow="overflow">
                    <a:lnL>
                      <a:noFill/>
                    </a:lnL>
                    <a:lnR>
                      <a:noFill/>
                    </a:lnR>
                    <a:lnT>
                      <a:noFill/>
                    </a:lnT>
                    <a:lnB>
                      <a:noFill/>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1400" b="0" i="0" u="none" strike="noStrike" cap="none" normalizeH="0" baseline="0">
                          <a:ln>
                            <a:noFill/>
                          </a:ln>
                          <a:solidFill>
                            <a:schemeClr val="tx1"/>
                          </a:solidFill>
                          <a:effectLst/>
                          <a:latin typeface="Times New Roman" pitchFamily="18" charset="0"/>
                        </a:rPr>
                        <a:t>mixture</a:t>
                      </a:r>
                    </a:p>
                  </a:txBody>
                  <a:tcPr marT="45715" marB="45715" horzOverflow="overflow">
                    <a:lnL>
                      <a:noFill/>
                    </a:lnL>
                    <a:lnR cap="flat">
                      <a:noFill/>
                    </a:lnR>
                    <a:lnT>
                      <a:noFill/>
                    </a:lnT>
                    <a:lnB>
                      <a:noFill/>
                    </a:lnB>
                    <a:lnTlToBr>
                      <a:noFill/>
                    </a:lnTlToBr>
                    <a:lnBlToTr>
                      <a:noFill/>
                    </a:lnBlToTr>
                    <a:noFill/>
                  </a:tcPr>
                </a:tc>
                <a:extLst>
                  <a:ext uri="{0D108BD9-81ED-4DB2-BD59-A6C34878D82A}">
                    <a16:rowId xmlns:a16="http://schemas.microsoft.com/office/drawing/2014/main" val="10002"/>
                  </a:ext>
                </a:extLst>
              </a:tr>
              <a:tr h="304764">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1400" b="0" i="0" u="none" strike="noStrike" cap="none" normalizeH="0" baseline="0">
                          <a:ln>
                            <a:noFill/>
                          </a:ln>
                          <a:solidFill>
                            <a:schemeClr val="tx1"/>
                          </a:solidFill>
                          <a:effectLst/>
                          <a:latin typeface="Times New Roman" pitchFamily="18" charset="0"/>
                        </a:rPr>
                        <a:t>    Bake</a:t>
                      </a:r>
                    </a:p>
                  </a:txBody>
                  <a:tcPr marT="45715" marB="45715" horzOverflow="overflow">
                    <a:lnL cap="flat">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1400" b="0" i="0" u="none" strike="noStrike" cap="none" normalizeH="0" baseline="0">
                        <a:ln>
                          <a:noFill/>
                        </a:ln>
                        <a:solidFill>
                          <a:schemeClr val="tx1"/>
                        </a:solidFill>
                        <a:effectLst/>
                        <a:latin typeface="Times New Roman" pitchFamily="18" charset="0"/>
                      </a:endParaRPr>
                    </a:p>
                  </a:txBody>
                  <a:tcPr marT="45715" marB="45715" horzOverflow="overflow">
                    <a:lnL>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1400" b="0" i="0" u="none" strike="noStrike" cap="none" normalizeH="0" baseline="0">
                        <a:ln>
                          <a:noFill/>
                        </a:ln>
                        <a:solidFill>
                          <a:schemeClr val="tx1"/>
                        </a:solidFill>
                        <a:effectLst/>
                        <a:latin typeface="Times New Roman" pitchFamily="18" charset="0"/>
                      </a:endParaRPr>
                    </a:p>
                  </a:txBody>
                  <a:tcPr marT="45715" marB="45715" horzOverflow="overflow">
                    <a:lnL>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400" b="0" i="0" u="none" strike="noStrike" cap="none" normalizeH="0" baseline="0">
                          <a:ln>
                            <a:noFill/>
                          </a:ln>
                          <a:solidFill>
                            <a:schemeClr val="tx1"/>
                          </a:solidFill>
                          <a:effectLst/>
                          <a:latin typeface="Times New Roman" pitchFamily="18" charset="0"/>
                        </a:rPr>
                        <a:t>0.05, 0.67</a:t>
                      </a:r>
                    </a:p>
                  </a:txBody>
                  <a:tcPr marT="45715" marB="45715" horzOverflow="overflow">
                    <a:lnL>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400" b="0" i="0" u="none" strike="noStrike" cap="none" normalizeH="0" baseline="0">
                          <a:ln>
                            <a:noFill/>
                          </a:ln>
                          <a:solidFill>
                            <a:schemeClr val="tx1"/>
                          </a:solidFill>
                          <a:effectLst/>
                          <a:latin typeface="Times New Roman" pitchFamily="18" charset="0"/>
                        </a:rPr>
                        <a:t>0.22</a:t>
                      </a:r>
                    </a:p>
                  </a:txBody>
                  <a:tcPr marT="45715" marB="45715" horzOverflow="overflow">
                    <a:lnL>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400" b="0" i="0" u="none" strike="noStrike" cap="none" normalizeH="0" baseline="0">
                          <a:ln>
                            <a:noFill/>
                          </a:ln>
                          <a:solidFill>
                            <a:schemeClr val="tx1"/>
                          </a:solidFill>
                          <a:effectLst/>
                          <a:latin typeface="Times New Roman" pitchFamily="18" charset="0"/>
                        </a:rPr>
                        <a:t>0.112</a:t>
                      </a:r>
                    </a:p>
                  </a:txBody>
                  <a:tcPr marT="45715" marB="45715" horzOverflow="overflow">
                    <a:lnL>
                      <a:noFill/>
                    </a:lnL>
                    <a:lnR>
                      <a:noFill/>
                    </a:lnR>
                    <a:lnT>
                      <a:noFill/>
                    </a:lnT>
                    <a:lnB>
                      <a:noFill/>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1400" b="0" i="0" u="none" strike="noStrike" cap="none" normalizeH="0" baseline="0">
                          <a:ln>
                            <a:noFill/>
                          </a:ln>
                          <a:solidFill>
                            <a:schemeClr val="tx1"/>
                          </a:solidFill>
                          <a:effectLst/>
                          <a:latin typeface="Times New Roman" pitchFamily="18" charset="0"/>
                        </a:rPr>
                        <a:t>    lognormal</a:t>
                      </a:r>
                    </a:p>
                  </a:txBody>
                  <a:tcPr marT="45715" marB="45715" horzOverflow="overflow">
                    <a:lnL>
                      <a:noFill/>
                    </a:lnL>
                    <a:lnR>
                      <a:noFill/>
                    </a:lnR>
                    <a:lnT>
                      <a:noFill/>
                    </a:lnT>
                    <a:lnB>
                      <a:noFill/>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1400" b="0" i="0" u="none" strike="noStrike" cap="none" normalizeH="0" baseline="0">
                          <a:ln>
                            <a:noFill/>
                          </a:ln>
                          <a:solidFill>
                            <a:schemeClr val="tx1"/>
                          </a:solidFill>
                          <a:effectLst/>
                          <a:latin typeface="Times New Roman" pitchFamily="18" charset="0"/>
                        </a:rPr>
                        <a:t>    MMMS</a:t>
                      </a:r>
                    </a:p>
                  </a:txBody>
                  <a:tcPr marT="45715" marB="45715" horzOverflow="overflow">
                    <a:lnL>
                      <a:noFill/>
                    </a:lnL>
                    <a:lnR cap="flat">
                      <a:noFill/>
                    </a:lnR>
                    <a:lnT>
                      <a:noFill/>
                    </a:lnT>
                    <a:lnB>
                      <a:noFill/>
                    </a:lnB>
                    <a:lnTlToBr>
                      <a:noFill/>
                    </a:lnTlToBr>
                    <a:lnBlToTr>
                      <a:noFill/>
                    </a:lnBlToTr>
                    <a:noFill/>
                  </a:tcPr>
                </a:tc>
                <a:extLst>
                  <a:ext uri="{0D108BD9-81ED-4DB2-BD59-A6C34878D82A}">
                    <a16:rowId xmlns:a16="http://schemas.microsoft.com/office/drawing/2014/main" val="10003"/>
                  </a:ext>
                </a:extLst>
              </a:tr>
              <a:tr h="304764">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1400" b="0" i="0" u="none" strike="noStrike" cap="none" normalizeH="0" baseline="0">
                          <a:ln>
                            <a:noFill/>
                          </a:ln>
                          <a:solidFill>
                            <a:schemeClr val="tx1"/>
                          </a:solidFill>
                          <a:effectLst/>
                          <a:latin typeface="Times New Roman" pitchFamily="18" charset="0"/>
                        </a:rPr>
                        <a:t>    Broil</a:t>
                      </a:r>
                    </a:p>
                  </a:txBody>
                  <a:tcPr marT="45715" marB="45715" horzOverflow="overflow">
                    <a:lnL cap="flat">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1400" b="0" i="0" u="none" strike="noStrike" cap="none" normalizeH="0" baseline="0">
                        <a:ln>
                          <a:noFill/>
                        </a:ln>
                        <a:solidFill>
                          <a:schemeClr val="tx1"/>
                        </a:solidFill>
                        <a:effectLst/>
                        <a:latin typeface="Times New Roman" pitchFamily="18" charset="0"/>
                      </a:endParaRPr>
                    </a:p>
                  </a:txBody>
                  <a:tcPr marT="45715" marB="45715" horzOverflow="overflow">
                    <a:lnL>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1400" b="0" i="0" u="none" strike="noStrike" cap="none" normalizeH="0" baseline="0">
                        <a:ln>
                          <a:noFill/>
                        </a:ln>
                        <a:solidFill>
                          <a:schemeClr val="tx1"/>
                        </a:solidFill>
                        <a:effectLst/>
                        <a:latin typeface="Times New Roman" pitchFamily="18" charset="0"/>
                      </a:endParaRPr>
                    </a:p>
                  </a:txBody>
                  <a:tcPr marT="45715" marB="45715" horzOverflow="overflow">
                    <a:lnL>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400" b="0" i="0" u="none" strike="noStrike" cap="none" normalizeH="0" baseline="0">
                          <a:ln>
                            <a:noFill/>
                          </a:ln>
                          <a:solidFill>
                            <a:schemeClr val="tx1"/>
                          </a:solidFill>
                          <a:effectLst/>
                          <a:latin typeface="Times New Roman" pitchFamily="18" charset="0"/>
                        </a:rPr>
                        <a:t>0.02, 1</a:t>
                      </a:r>
                    </a:p>
                  </a:txBody>
                  <a:tcPr marT="45715" marB="45715" horzOverflow="overflow">
                    <a:lnL>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400" b="0" i="0" u="none" strike="noStrike" cap="none" normalizeH="0" baseline="0">
                          <a:ln>
                            <a:noFill/>
                          </a:ln>
                          <a:solidFill>
                            <a:schemeClr val="tx1"/>
                          </a:solidFill>
                          <a:effectLst/>
                          <a:latin typeface="Times New Roman" pitchFamily="18" charset="0"/>
                        </a:rPr>
                        <a:t>0.19</a:t>
                      </a:r>
                    </a:p>
                  </a:txBody>
                  <a:tcPr marT="45715" marB="45715" horzOverflow="overflow">
                    <a:lnL>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400" b="0" i="0" u="none" strike="noStrike" cap="none" normalizeH="0" baseline="0">
                          <a:ln>
                            <a:noFill/>
                          </a:ln>
                          <a:solidFill>
                            <a:schemeClr val="tx1"/>
                          </a:solidFill>
                          <a:effectLst/>
                          <a:latin typeface="Times New Roman" pitchFamily="18" charset="0"/>
                        </a:rPr>
                        <a:t>0.18</a:t>
                      </a:r>
                    </a:p>
                  </a:txBody>
                  <a:tcPr marT="45715" marB="45715" horzOverflow="overflow">
                    <a:lnL>
                      <a:noFill/>
                    </a:lnL>
                    <a:lnR>
                      <a:noFill/>
                    </a:lnR>
                    <a:lnT>
                      <a:noFill/>
                    </a:lnT>
                    <a:lnB>
                      <a:noFill/>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1400" b="0" i="0" u="none" strike="noStrike" cap="none" normalizeH="0" baseline="0">
                          <a:ln>
                            <a:noFill/>
                          </a:ln>
                          <a:solidFill>
                            <a:schemeClr val="tx1"/>
                          </a:solidFill>
                          <a:effectLst/>
                          <a:latin typeface="Times New Roman" pitchFamily="18" charset="0"/>
                        </a:rPr>
                        <a:t>    T-lognormal</a:t>
                      </a:r>
                    </a:p>
                  </a:txBody>
                  <a:tcPr marT="45715" marB="45715" horzOverflow="overflow">
                    <a:lnL>
                      <a:noFill/>
                    </a:lnL>
                    <a:lnR>
                      <a:noFill/>
                    </a:lnR>
                    <a:lnT>
                      <a:noFill/>
                    </a:lnT>
                    <a:lnB>
                      <a:noFill/>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1400" b="0" i="0" u="none" strike="noStrike" cap="none" normalizeH="0" baseline="0">
                          <a:ln>
                            <a:noFill/>
                          </a:ln>
                          <a:solidFill>
                            <a:schemeClr val="tx1"/>
                          </a:solidFill>
                          <a:effectLst/>
                          <a:latin typeface="Times New Roman" pitchFamily="18" charset="0"/>
                        </a:rPr>
                        <a:t>    MMMS</a:t>
                      </a:r>
                    </a:p>
                  </a:txBody>
                  <a:tcPr marT="45715" marB="45715" horzOverflow="overflow">
                    <a:lnL>
                      <a:noFill/>
                    </a:lnL>
                    <a:lnR cap="flat">
                      <a:noFill/>
                    </a:lnR>
                    <a:lnT>
                      <a:noFill/>
                    </a:lnT>
                    <a:lnB>
                      <a:noFill/>
                    </a:lnB>
                    <a:lnTlToBr>
                      <a:noFill/>
                    </a:lnTlToBr>
                    <a:lnBlToTr>
                      <a:noFill/>
                    </a:lnBlToTr>
                    <a:noFill/>
                  </a:tcPr>
                </a:tc>
                <a:extLst>
                  <a:ext uri="{0D108BD9-81ED-4DB2-BD59-A6C34878D82A}">
                    <a16:rowId xmlns:a16="http://schemas.microsoft.com/office/drawing/2014/main" val="10004"/>
                  </a:ext>
                </a:extLst>
              </a:tr>
              <a:tr h="304764">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1400" b="0" i="0" u="none" strike="noStrike" cap="none" normalizeH="0" baseline="0">
                          <a:ln>
                            <a:noFill/>
                          </a:ln>
                          <a:solidFill>
                            <a:schemeClr val="tx1"/>
                          </a:solidFill>
                          <a:effectLst/>
                          <a:latin typeface="Times New Roman" pitchFamily="18" charset="0"/>
                        </a:rPr>
                        <a:t>    Pan fry</a:t>
                      </a:r>
                    </a:p>
                  </a:txBody>
                  <a:tcPr marT="45715" marB="45715" horzOverflow="overflow">
                    <a:lnL cap="flat">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1400" b="0" i="0" u="none" strike="noStrike" cap="none" normalizeH="0" baseline="0">
                        <a:ln>
                          <a:noFill/>
                        </a:ln>
                        <a:solidFill>
                          <a:schemeClr val="tx1"/>
                        </a:solidFill>
                        <a:effectLst/>
                        <a:latin typeface="Times New Roman" pitchFamily="18" charset="0"/>
                      </a:endParaRPr>
                    </a:p>
                  </a:txBody>
                  <a:tcPr marT="45715" marB="45715" horzOverflow="overflow">
                    <a:lnL>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1400" b="0" i="0" u="none" strike="noStrike" cap="none" normalizeH="0" baseline="0">
                        <a:ln>
                          <a:noFill/>
                        </a:ln>
                        <a:solidFill>
                          <a:schemeClr val="tx1"/>
                        </a:solidFill>
                        <a:effectLst/>
                        <a:latin typeface="Times New Roman" pitchFamily="18" charset="0"/>
                      </a:endParaRPr>
                    </a:p>
                  </a:txBody>
                  <a:tcPr marT="45715" marB="45715" horzOverflow="overflow">
                    <a:lnL>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400" b="0" i="0" u="none" strike="noStrike" cap="none" normalizeH="0" baseline="0">
                          <a:ln>
                            <a:noFill/>
                          </a:ln>
                          <a:solidFill>
                            <a:schemeClr val="tx1"/>
                          </a:solidFill>
                          <a:effectLst/>
                          <a:latin typeface="Times New Roman" pitchFamily="18" charset="0"/>
                        </a:rPr>
                        <a:t>0.04, 0.9</a:t>
                      </a:r>
                    </a:p>
                  </a:txBody>
                  <a:tcPr marT="45715" marB="45715" horzOverflow="overflow">
                    <a:lnL>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400" b="0" i="0" u="none" strike="noStrike" cap="none" normalizeH="0" baseline="0">
                          <a:ln>
                            <a:noFill/>
                          </a:ln>
                          <a:solidFill>
                            <a:schemeClr val="tx1"/>
                          </a:solidFill>
                          <a:effectLst/>
                          <a:latin typeface="Times New Roman" pitchFamily="18" charset="0"/>
                        </a:rPr>
                        <a:t>0.24</a:t>
                      </a:r>
                    </a:p>
                  </a:txBody>
                  <a:tcPr marT="45715" marB="45715" horzOverflow="overflow">
                    <a:lnL>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400" b="0" i="0" u="none" strike="noStrike" cap="none" normalizeH="0" baseline="0">
                          <a:ln>
                            <a:noFill/>
                          </a:ln>
                          <a:solidFill>
                            <a:schemeClr val="tx1"/>
                          </a:solidFill>
                          <a:effectLst/>
                          <a:latin typeface="Times New Roman" pitchFamily="18" charset="0"/>
                        </a:rPr>
                        <a:t>0.15</a:t>
                      </a:r>
                    </a:p>
                  </a:txBody>
                  <a:tcPr marT="45715" marB="45715" horzOverflow="overflow">
                    <a:lnL>
                      <a:noFill/>
                    </a:lnL>
                    <a:lnR>
                      <a:noFill/>
                    </a:lnR>
                    <a:lnT>
                      <a:noFill/>
                    </a:lnT>
                    <a:lnB>
                      <a:noFill/>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1400" b="0" i="0" u="none" strike="noStrike" cap="none" normalizeH="0" baseline="0">
                          <a:ln>
                            <a:noFill/>
                          </a:ln>
                          <a:solidFill>
                            <a:schemeClr val="tx1"/>
                          </a:solidFill>
                          <a:effectLst/>
                          <a:latin typeface="Times New Roman" pitchFamily="18" charset="0"/>
                        </a:rPr>
                        <a:t>    lognormal</a:t>
                      </a:r>
                    </a:p>
                  </a:txBody>
                  <a:tcPr marT="45715" marB="45715" horzOverflow="overflow">
                    <a:lnL>
                      <a:noFill/>
                    </a:lnL>
                    <a:lnR>
                      <a:noFill/>
                    </a:lnR>
                    <a:lnT>
                      <a:noFill/>
                    </a:lnT>
                    <a:lnB>
                      <a:noFill/>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1400" b="0" i="0" u="none" strike="noStrike" cap="none" normalizeH="0" baseline="0">
                          <a:ln>
                            <a:noFill/>
                          </a:ln>
                          <a:solidFill>
                            <a:schemeClr val="tx1"/>
                          </a:solidFill>
                          <a:effectLst/>
                          <a:latin typeface="Times New Roman" pitchFamily="18" charset="0"/>
                        </a:rPr>
                        <a:t>    MMMS</a:t>
                      </a:r>
                    </a:p>
                  </a:txBody>
                  <a:tcPr marT="45715" marB="45715" horzOverflow="overflow">
                    <a:lnL>
                      <a:noFill/>
                    </a:lnL>
                    <a:lnR cap="flat">
                      <a:noFill/>
                    </a:lnR>
                    <a:lnT>
                      <a:noFill/>
                    </a:lnT>
                    <a:lnB>
                      <a:noFill/>
                    </a:lnB>
                    <a:lnTlToBr>
                      <a:noFill/>
                    </a:lnTlToBr>
                    <a:lnBlToTr>
                      <a:noFill/>
                    </a:lnBlToTr>
                    <a:noFill/>
                  </a:tcPr>
                </a:tc>
                <a:extLst>
                  <a:ext uri="{0D108BD9-81ED-4DB2-BD59-A6C34878D82A}">
                    <a16:rowId xmlns:a16="http://schemas.microsoft.com/office/drawing/2014/main" val="10005"/>
                  </a:ext>
                </a:extLst>
              </a:tr>
              <a:tr h="304764">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1400" b="0" i="0" u="none" strike="noStrike" cap="none" normalizeH="0" baseline="0">
                          <a:ln>
                            <a:noFill/>
                          </a:ln>
                          <a:solidFill>
                            <a:schemeClr val="tx1"/>
                          </a:solidFill>
                          <a:effectLst/>
                          <a:latin typeface="Times New Roman" pitchFamily="18" charset="0"/>
                        </a:rPr>
                        <a:t>    Deep fat fry</a:t>
                      </a:r>
                    </a:p>
                  </a:txBody>
                  <a:tcPr marT="45715" marB="45715" horzOverflow="overflow">
                    <a:lnL cap="flat">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1400" b="0" i="0" u="none" strike="noStrike" cap="none" normalizeH="0" baseline="0">
                        <a:ln>
                          <a:noFill/>
                        </a:ln>
                        <a:solidFill>
                          <a:schemeClr val="tx1"/>
                        </a:solidFill>
                        <a:effectLst/>
                        <a:latin typeface="Times New Roman" pitchFamily="18" charset="0"/>
                      </a:endParaRPr>
                    </a:p>
                  </a:txBody>
                  <a:tcPr marT="45715" marB="45715" horzOverflow="overflow">
                    <a:lnL>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1400" b="0" i="0" u="none" strike="noStrike" cap="none" normalizeH="0" baseline="0">
                        <a:ln>
                          <a:noFill/>
                        </a:ln>
                        <a:solidFill>
                          <a:schemeClr val="tx1"/>
                        </a:solidFill>
                        <a:effectLst/>
                        <a:latin typeface="Times New Roman" pitchFamily="18" charset="0"/>
                      </a:endParaRPr>
                    </a:p>
                  </a:txBody>
                  <a:tcPr marT="45715" marB="45715" horzOverflow="overflow">
                    <a:lnL>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400" b="0" i="0" u="none" strike="noStrike" cap="none" normalizeH="0" baseline="0">
                          <a:ln>
                            <a:noFill/>
                          </a:ln>
                          <a:solidFill>
                            <a:schemeClr val="tx1"/>
                          </a:solidFill>
                          <a:effectLst/>
                          <a:latin typeface="Times New Roman" pitchFamily="18" charset="0"/>
                        </a:rPr>
                        <a:t>0.15, 1</a:t>
                      </a:r>
                    </a:p>
                  </a:txBody>
                  <a:tcPr marT="45715" marB="45715" horzOverflow="overflow">
                    <a:lnL>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400" b="0" i="0" u="none" strike="noStrike" cap="none" normalizeH="0" baseline="0">
                          <a:ln>
                            <a:noFill/>
                          </a:ln>
                          <a:solidFill>
                            <a:schemeClr val="tx1"/>
                          </a:solidFill>
                          <a:effectLst/>
                          <a:latin typeface="Times New Roman" pitchFamily="18" charset="0"/>
                        </a:rPr>
                        <a:t>0.44</a:t>
                      </a:r>
                    </a:p>
                  </a:txBody>
                  <a:tcPr marT="45715" marB="45715" horzOverflow="overflow">
                    <a:lnL>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400" b="0" i="0" u="none" strike="noStrike" cap="none" normalizeH="0" baseline="0">
                          <a:ln>
                            <a:noFill/>
                          </a:ln>
                          <a:solidFill>
                            <a:schemeClr val="tx1"/>
                          </a:solidFill>
                          <a:effectLst/>
                          <a:latin typeface="Times New Roman" pitchFamily="18" charset="0"/>
                        </a:rPr>
                        <a:t>0.17</a:t>
                      </a:r>
                    </a:p>
                  </a:txBody>
                  <a:tcPr marT="45715" marB="45715" horzOverflow="overflow">
                    <a:lnL>
                      <a:noFill/>
                    </a:lnL>
                    <a:lnR>
                      <a:noFill/>
                    </a:lnR>
                    <a:lnT>
                      <a:noFill/>
                    </a:lnT>
                    <a:lnB>
                      <a:noFill/>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1400" b="0" i="0" u="none" strike="noStrike" cap="none" normalizeH="0" baseline="0">
                          <a:ln>
                            <a:noFill/>
                          </a:ln>
                          <a:solidFill>
                            <a:schemeClr val="tx1"/>
                          </a:solidFill>
                          <a:effectLst/>
                          <a:latin typeface="Times New Roman" pitchFamily="18" charset="0"/>
                        </a:rPr>
                        <a:t>    T-lognormal</a:t>
                      </a:r>
                    </a:p>
                  </a:txBody>
                  <a:tcPr marT="45715" marB="45715" horzOverflow="overflow">
                    <a:lnL>
                      <a:noFill/>
                    </a:lnL>
                    <a:lnR>
                      <a:noFill/>
                    </a:lnR>
                    <a:lnT>
                      <a:noFill/>
                    </a:lnT>
                    <a:lnB>
                      <a:noFill/>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1400" b="0" i="0" u="none" strike="noStrike" cap="none" normalizeH="0" baseline="0">
                          <a:ln>
                            <a:noFill/>
                          </a:ln>
                          <a:solidFill>
                            <a:schemeClr val="tx1"/>
                          </a:solidFill>
                          <a:effectLst/>
                          <a:latin typeface="Times New Roman" pitchFamily="18" charset="0"/>
                        </a:rPr>
                        <a:t>    MMMS</a:t>
                      </a:r>
                    </a:p>
                  </a:txBody>
                  <a:tcPr marT="45715" marB="45715" horzOverflow="overflow">
                    <a:lnL>
                      <a:noFill/>
                    </a:lnL>
                    <a:lnR cap="flat">
                      <a:noFill/>
                    </a:lnR>
                    <a:lnT>
                      <a:noFill/>
                    </a:lnT>
                    <a:lnB>
                      <a:noFill/>
                    </a:lnB>
                    <a:lnTlToBr>
                      <a:noFill/>
                    </a:lnTlToBr>
                    <a:lnBlToTr>
                      <a:noFill/>
                    </a:lnBlToTr>
                    <a:noFill/>
                  </a:tcPr>
                </a:tc>
                <a:extLst>
                  <a:ext uri="{0D108BD9-81ED-4DB2-BD59-A6C34878D82A}">
                    <a16:rowId xmlns:a16="http://schemas.microsoft.com/office/drawing/2014/main" val="10006"/>
                  </a:ext>
                </a:extLst>
              </a:tr>
              <a:tr h="304764">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1400" b="0" i="0" u="none" strike="noStrike" cap="none" normalizeH="0" baseline="0">
                          <a:ln>
                            <a:noFill/>
                          </a:ln>
                          <a:solidFill>
                            <a:schemeClr val="tx1"/>
                          </a:solidFill>
                          <a:effectLst/>
                          <a:latin typeface="Times New Roman" pitchFamily="18" charset="0"/>
                        </a:rPr>
                        <a:t>Adult intake rate</a:t>
                      </a:r>
                    </a:p>
                  </a:txBody>
                  <a:tcPr marT="45715" marB="45715" horzOverflow="overflow">
                    <a:lnL cap="flat">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400" b="0" i="1" u="none" strike="noStrike" cap="none" normalizeH="0" baseline="0">
                          <a:ln>
                            <a:noFill/>
                          </a:ln>
                          <a:solidFill>
                            <a:schemeClr val="tx1"/>
                          </a:solidFill>
                          <a:effectLst/>
                          <a:latin typeface="Times New Roman" pitchFamily="18" charset="0"/>
                        </a:rPr>
                        <a:t>EFIR</a:t>
                      </a:r>
                      <a:r>
                        <a:rPr kumimoji="0" lang="en-US" sz="1400" b="0" i="0" u="none" strike="noStrike" cap="none" normalizeH="0" baseline="-25000">
                          <a:ln>
                            <a:noFill/>
                          </a:ln>
                          <a:solidFill>
                            <a:schemeClr val="tx1"/>
                          </a:solidFill>
                          <a:effectLst/>
                          <a:latin typeface="Times New Roman" pitchFamily="18" charset="0"/>
                        </a:rPr>
                        <a:t>A</a:t>
                      </a:r>
                    </a:p>
                  </a:txBody>
                  <a:tcPr marT="45715" marB="45715" horzOverflow="overflow">
                    <a:lnL>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400" b="0" i="0" u="none" strike="noStrike" cap="none" normalizeH="0" baseline="0">
                          <a:ln>
                            <a:noFill/>
                          </a:ln>
                          <a:solidFill>
                            <a:schemeClr val="tx1"/>
                          </a:solidFill>
                          <a:effectLst/>
                          <a:latin typeface="Times New Roman" pitchFamily="18" charset="0"/>
                        </a:rPr>
                        <a:t>g/day</a:t>
                      </a:r>
                    </a:p>
                  </a:txBody>
                  <a:tcPr marT="45715" marB="45715" horzOverflow="overflow">
                    <a:lnL>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400" b="0" i="0" u="none" strike="noStrike" cap="none" normalizeH="0" baseline="0">
                          <a:ln>
                            <a:noFill/>
                          </a:ln>
                          <a:solidFill>
                            <a:schemeClr val="tx1"/>
                          </a:solidFill>
                          <a:effectLst/>
                          <a:latin typeface="Times New Roman" pitchFamily="18" charset="0"/>
                        </a:rPr>
                        <a:t>0.03, 647</a:t>
                      </a:r>
                    </a:p>
                  </a:txBody>
                  <a:tcPr marT="45715" marB="45715" horzOverflow="overflow">
                    <a:lnL>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400" b="0" i="0" u="none" strike="noStrike" cap="none" normalizeH="0" baseline="0">
                          <a:ln>
                            <a:noFill/>
                          </a:ln>
                          <a:solidFill>
                            <a:schemeClr val="tx1"/>
                          </a:solidFill>
                          <a:effectLst/>
                          <a:latin typeface="Times New Roman" pitchFamily="18" charset="0"/>
                        </a:rPr>
                        <a:t>8.5</a:t>
                      </a:r>
                    </a:p>
                  </a:txBody>
                  <a:tcPr marT="45715" marB="45715" horzOverflow="overflow">
                    <a:lnL>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400" b="0" i="0" u="none" strike="noStrike" cap="none" normalizeH="0" baseline="0">
                          <a:ln>
                            <a:noFill/>
                          </a:ln>
                          <a:solidFill>
                            <a:schemeClr val="tx1"/>
                          </a:solidFill>
                          <a:effectLst/>
                          <a:latin typeface="Times New Roman" pitchFamily="18" charset="0"/>
                        </a:rPr>
                        <a:t>13.6</a:t>
                      </a:r>
                    </a:p>
                  </a:txBody>
                  <a:tcPr marT="45715" marB="45715" horzOverflow="overflow">
                    <a:lnL>
                      <a:noFill/>
                    </a:lnL>
                    <a:lnR>
                      <a:noFill/>
                    </a:lnR>
                    <a:lnT>
                      <a:noFill/>
                    </a:lnT>
                    <a:lnB>
                      <a:noFill/>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1400" b="0" i="0" u="none" strike="noStrike" cap="none" normalizeH="0" baseline="0">
                          <a:ln>
                            <a:noFill/>
                          </a:ln>
                          <a:solidFill>
                            <a:schemeClr val="tx1"/>
                          </a:solidFill>
                          <a:effectLst/>
                          <a:latin typeface="Times New Roman" pitchFamily="18" charset="0"/>
                        </a:rPr>
                        <a:t>EDF</a:t>
                      </a:r>
                    </a:p>
                  </a:txBody>
                  <a:tcPr marT="45715" marB="45715" horzOverflow="overflow">
                    <a:lnL>
                      <a:noFill/>
                    </a:lnL>
                    <a:lnR>
                      <a:noFill/>
                    </a:lnR>
                    <a:lnT>
                      <a:noFill/>
                    </a:lnT>
                    <a:lnB>
                      <a:noFill/>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1400" b="0" i="0" u="none" strike="noStrike" cap="none" normalizeH="0" baseline="0">
                          <a:ln>
                            <a:noFill/>
                          </a:ln>
                          <a:solidFill>
                            <a:schemeClr val="tx1"/>
                          </a:solidFill>
                          <a:effectLst/>
                          <a:latin typeface="Times New Roman" pitchFamily="18" charset="0"/>
                        </a:rPr>
                        <a:t>ENV EDF</a:t>
                      </a:r>
                    </a:p>
                  </a:txBody>
                  <a:tcPr marT="45715" marB="45715" horzOverflow="overflow">
                    <a:lnL>
                      <a:noFill/>
                    </a:lnL>
                    <a:lnR cap="flat">
                      <a:noFill/>
                    </a:lnR>
                    <a:lnT>
                      <a:noFill/>
                    </a:lnT>
                    <a:lnB>
                      <a:noFill/>
                    </a:lnB>
                    <a:lnTlToBr>
                      <a:noFill/>
                    </a:lnTlToBr>
                    <a:lnBlToTr>
                      <a:noFill/>
                    </a:lnBlToTr>
                    <a:noFill/>
                  </a:tcPr>
                </a:tc>
                <a:extLst>
                  <a:ext uri="{0D108BD9-81ED-4DB2-BD59-A6C34878D82A}">
                    <a16:rowId xmlns:a16="http://schemas.microsoft.com/office/drawing/2014/main" val="10007"/>
                  </a:ext>
                </a:extLst>
              </a:tr>
              <a:tr h="304764">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1400" b="0" i="0" u="none" strike="noStrike" cap="none" normalizeH="0" baseline="0">
                          <a:ln>
                            <a:noFill/>
                          </a:ln>
                          <a:solidFill>
                            <a:schemeClr val="tx1"/>
                          </a:solidFill>
                          <a:effectLst/>
                          <a:latin typeface="Times New Roman" pitchFamily="18" charset="0"/>
                        </a:rPr>
                        <a:t>Child intake rate</a:t>
                      </a:r>
                    </a:p>
                  </a:txBody>
                  <a:tcPr marT="45715" marB="45715" horzOverflow="overflow">
                    <a:lnL cap="flat">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400" b="0" i="1" u="none" strike="noStrike" cap="none" normalizeH="0" baseline="0">
                          <a:ln>
                            <a:noFill/>
                          </a:ln>
                          <a:solidFill>
                            <a:schemeClr val="tx1"/>
                          </a:solidFill>
                          <a:effectLst/>
                          <a:latin typeface="Times New Roman" pitchFamily="18" charset="0"/>
                        </a:rPr>
                        <a:t>EFIR</a:t>
                      </a:r>
                      <a:r>
                        <a:rPr kumimoji="0" lang="en-US" sz="1400" b="0" i="0" u="none" strike="noStrike" cap="none" normalizeH="0" baseline="-25000">
                          <a:ln>
                            <a:noFill/>
                          </a:ln>
                          <a:solidFill>
                            <a:schemeClr val="tx1"/>
                          </a:solidFill>
                          <a:effectLst/>
                          <a:latin typeface="Times New Roman" pitchFamily="18" charset="0"/>
                        </a:rPr>
                        <a:t>C</a:t>
                      </a:r>
                    </a:p>
                  </a:txBody>
                  <a:tcPr marT="45715" marB="45715" horzOverflow="overflow">
                    <a:lnL>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400" b="0" i="0" u="none" strike="noStrike" cap="none" normalizeH="0" baseline="0">
                          <a:ln>
                            <a:noFill/>
                          </a:ln>
                          <a:solidFill>
                            <a:schemeClr val="tx1"/>
                          </a:solidFill>
                          <a:effectLst/>
                          <a:latin typeface="Times New Roman" pitchFamily="18" charset="0"/>
                        </a:rPr>
                        <a:t>g/day</a:t>
                      </a:r>
                    </a:p>
                  </a:txBody>
                  <a:tcPr marT="45715" marB="45715" horzOverflow="overflow">
                    <a:lnL>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400" b="0" i="0" u="none" strike="noStrike" cap="none" normalizeH="0" baseline="0">
                          <a:ln>
                            <a:noFill/>
                          </a:ln>
                          <a:solidFill>
                            <a:schemeClr val="tx1"/>
                          </a:solidFill>
                          <a:effectLst/>
                          <a:latin typeface="Times New Roman" pitchFamily="18" charset="0"/>
                        </a:rPr>
                        <a:t>0.015, 324</a:t>
                      </a:r>
                    </a:p>
                  </a:txBody>
                  <a:tcPr marT="45715" marB="45715" horzOverflow="overflow">
                    <a:lnL>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400" b="0" i="0" u="none" strike="noStrike" cap="none" normalizeH="0" baseline="0">
                          <a:ln>
                            <a:noFill/>
                          </a:ln>
                          <a:solidFill>
                            <a:schemeClr val="tx1"/>
                          </a:solidFill>
                          <a:effectLst/>
                          <a:latin typeface="Times New Roman" pitchFamily="18" charset="0"/>
                        </a:rPr>
                        <a:t>4.25</a:t>
                      </a:r>
                    </a:p>
                  </a:txBody>
                  <a:tcPr marT="45715" marB="45715" horzOverflow="overflow">
                    <a:lnL>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400" b="0" i="0" u="none" strike="noStrike" cap="none" normalizeH="0" baseline="0">
                          <a:ln>
                            <a:noFill/>
                          </a:ln>
                          <a:solidFill>
                            <a:schemeClr val="tx1"/>
                          </a:solidFill>
                          <a:effectLst/>
                          <a:latin typeface="Times New Roman" pitchFamily="18" charset="0"/>
                        </a:rPr>
                        <a:t>6.8</a:t>
                      </a:r>
                    </a:p>
                  </a:txBody>
                  <a:tcPr marT="45715" marB="45715" horzOverflow="overflow">
                    <a:lnL>
                      <a:noFill/>
                    </a:lnL>
                    <a:lnR>
                      <a:noFill/>
                    </a:lnR>
                    <a:lnT>
                      <a:noFill/>
                    </a:lnT>
                    <a:lnB>
                      <a:noFill/>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1400" b="0" i="0" u="none" strike="noStrike" cap="none" normalizeH="0" baseline="0">
                          <a:ln>
                            <a:noFill/>
                          </a:ln>
                          <a:solidFill>
                            <a:schemeClr val="tx1"/>
                          </a:solidFill>
                          <a:effectLst/>
                          <a:latin typeface="Times New Roman" pitchFamily="18" charset="0"/>
                        </a:rPr>
                        <a:t>EDF</a:t>
                      </a:r>
                    </a:p>
                  </a:txBody>
                  <a:tcPr marT="45715" marB="45715" horzOverflow="overflow">
                    <a:lnL>
                      <a:noFill/>
                    </a:lnL>
                    <a:lnR>
                      <a:noFill/>
                    </a:lnR>
                    <a:lnT>
                      <a:noFill/>
                    </a:lnT>
                    <a:lnB>
                      <a:noFill/>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1400" b="0" i="0" u="none" strike="noStrike" cap="none" normalizeH="0" baseline="0">
                          <a:ln>
                            <a:noFill/>
                          </a:ln>
                          <a:solidFill>
                            <a:schemeClr val="tx1"/>
                          </a:solidFill>
                          <a:effectLst/>
                          <a:latin typeface="Times New Roman" pitchFamily="18" charset="0"/>
                        </a:rPr>
                        <a:t>ENV EDF</a:t>
                      </a:r>
                    </a:p>
                  </a:txBody>
                  <a:tcPr marT="45715" marB="45715" horzOverflow="overflow">
                    <a:lnL>
                      <a:noFill/>
                    </a:lnL>
                    <a:lnR cap="flat">
                      <a:noFill/>
                    </a:lnR>
                    <a:lnT>
                      <a:noFill/>
                    </a:lnT>
                    <a:lnB>
                      <a:noFill/>
                    </a:lnB>
                    <a:lnTlToBr>
                      <a:noFill/>
                    </a:lnTlToBr>
                    <a:lnBlToTr>
                      <a:noFill/>
                    </a:lnBlToTr>
                    <a:noFill/>
                  </a:tcPr>
                </a:tc>
                <a:extLst>
                  <a:ext uri="{0D108BD9-81ED-4DB2-BD59-A6C34878D82A}">
                    <a16:rowId xmlns:a16="http://schemas.microsoft.com/office/drawing/2014/main" val="10008"/>
                  </a:ext>
                </a:extLst>
              </a:tr>
              <a:tr h="304764">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1400" b="0" i="0" u="none" strike="noStrike" cap="none" normalizeH="0" baseline="0">
                          <a:ln>
                            <a:noFill/>
                          </a:ln>
                          <a:solidFill>
                            <a:srgbClr val="FF3300"/>
                          </a:solidFill>
                          <a:effectLst/>
                          <a:latin typeface="Times New Roman" pitchFamily="18" charset="0"/>
                        </a:rPr>
                        <a:t>Adult ingestion rate</a:t>
                      </a:r>
                    </a:p>
                  </a:txBody>
                  <a:tcPr marT="45715" marB="45715" horzOverflow="overflow">
                    <a:lnL cap="flat">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400" b="0" i="1" u="none" strike="noStrike" cap="none" normalizeH="0" baseline="0">
                          <a:ln>
                            <a:noFill/>
                          </a:ln>
                          <a:solidFill>
                            <a:srgbClr val="FF3300"/>
                          </a:solidFill>
                          <a:effectLst/>
                          <a:latin typeface="Times New Roman" pitchFamily="18" charset="0"/>
                        </a:rPr>
                        <a:t>IR</a:t>
                      </a:r>
                      <a:r>
                        <a:rPr kumimoji="0" lang="en-US" sz="1400" b="0" i="0" u="none" strike="noStrike" cap="none" normalizeH="0" baseline="-25000">
                          <a:ln>
                            <a:noFill/>
                          </a:ln>
                          <a:solidFill>
                            <a:srgbClr val="FF3300"/>
                          </a:solidFill>
                          <a:effectLst/>
                          <a:latin typeface="Times New Roman" pitchFamily="18" charset="0"/>
                        </a:rPr>
                        <a:t>A</a:t>
                      </a:r>
                    </a:p>
                  </a:txBody>
                  <a:tcPr marT="45715" marB="45715" horzOverflow="overflow">
                    <a:lnL>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400" b="0" i="0" u="none" strike="noStrike" cap="none" normalizeH="0" baseline="0">
                          <a:ln>
                            <a:noFill/>
                          </a:ln>
                          <a:solidFill>
                            <a:srgbClr val="FF3300"/>
                          </a:solidFill>
                          <a:effectLst/>
                          <a:latin typeface="Times New Roman" pitchFamily="18" charset="0"/>
                        </a:rPr>
                        <a:t>g/meal</a:t>
                      </a:r>
                    </a:p>
                  </a:txBody>
                  <a:tcPr marT="45715" marB="45715" horzOverflow="overflow">
                    <a:lnL>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400" b="0" i="0" u="none" strike="noStrike" cap="none" normalizeH="0" baseline="0">
                          <a:ln>
                            <a:noFill/>
                          </a:ln>
                          <a:solidFill>
                            <a:srgbClr val="FF3300"/>
                          </a:solidFill>
                          <a:effectLst/>
                          <a:latin typeface="Times New Roman" pitchFamily="18" charset="0"/>
                        </a:rPr>
                        <a:t>142, 340</a:t>
                      </a:r>
                    </a:p>
                  </a:txBody>
                  <a:tcPr marT="45715" marB="45715" horzOverflow="overflow">
                    <a:lnL>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400" b="0" i="0" u="none" strike="noStrike" cap="none" normalizeH="0" baseline="0">
                          <a:ln>
                            <a:noFill/>
                          </a:ln>
                          <a:solidFill>
                            <a:srgbClr val="FF3300"/>
                          </a:solidFill>
                          <a:effectLst/>
                          <a:latin typeface="Times New Roman" pitchFamily="18" charset="0"/>
                        </a:rPr>
                        <a:t>227</a:t>
                      </a:r>
                    </a:p>
                  </a:txBody>
                  <a:tcPr marT="45715" marB="45715" horzOverflow="overflow">
                    <a:lnL>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400" b="0" i="0" u="none" strike="noStrike" cap="none" normalizeH="0" baseline="0">
                          <a:ln>
                            <a:noFill/>
                          </a:ln>
                          <a:solidFill>
                            <a:srgbClr val="FF3300"/>
                          </a:solidFill>
                          <a:effectLst/>
                          <a:latin typeface="Times New Roman" pitchFamily="18" charset="0"/>
                        </a:rPr>
                        <a:t>-</a:t>
                      </a:r>
                    </a:p>
                  </a:txBody>
                  <a:tcPr marT="45715" marB="45715" horzOverflow="overflow">
                    <a:lnL>
                      <a:noFill/>
                    </a:lnL>
                    <a:lnR>
                      <a:noFill/>
                    </a:lnR>
                    <a:lnT>
                      <a:noFill/>
                    </a:lnT>
                    <a:lnB>
                      <a:noFill/>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1400" b="0" i="0" u="none" strike="noStrike" cap="none" normalizeH="0" baseline="0">
                          <a:ln>
                            <a:noFill/>
                          </a:ln>
                          <a:solidFill>
                            <a:srgbClr val="FF3300"/>
                          </a:solidFill>
                          <a:effectLst/>
                          <a:latin typeface="Times New Roman" pitchFamily="18" charset="0"/>
                        </a:rPr>
                        <a:t>triangular</a:t>
                      </a:r>
                    </a:p>
                  </a:txBody>
                  <a:tcPr marT="45715" marB="45715" horzOverflow="overflow">
                    <a:lnL>
                      <a:noFill/>
                    </a:lnL>
                    <a:lnR>
                      <a:noFill/>
                    </a:lnR>
                    <a:lnT>
                      <a:noFill/>
                    </a:lnT>
                    <a:lnB>
                      <a:noFill/>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1400" b="0" i="0" u="none" strike="noStrike" cap="none" normalizeH="0" baseline="0">
                          <a:ln>
                            <a:noFill/>
                          </a:ln>
                          <a:solidFill>
                            <a:srgbClr val="FF3300"/>
                          </a:solidFill>
                          <a:effectLst/>
                          <a:latin typeface="Times New Roman" pitchFamily="18" charset="0"/>
                        </a:rPr>
                        <a:t>interval</a:t>
                      </a:r>
                    </a:p>
                  </a:txBody>
                  <a:tcPr marT="45715" marB="45715" horzOverflow="overflow">
                    <a:lnL>
                      <a:noFill/>
                    </a:lnL>
                    <a:lnR cap="flat">
                      <a:noFill/>
                    </a:lnR>
                    <a:lnT>
                      <a:noFill/>
                    </a:lnT>
                    <a:lnB>
                      <a:noFill/>
                    </a:lnB>
                    <a:lnTlToBr>
                      <a:noFill/>
                    </a:lnTlToBr>
                    <a:lnBlToTr>
                      <a:noFill/>
                    </a:lnBlToTr>
                    <a:noFill/>
                  </a:tcPr>
                </a:tc>
                <a:extLst>
                  <a:ext uri="{0D108BD9-81ED-4DB2-BD59-A6C34878D82A}">
                    <a16:rowId xmlns:a16="http://schemas.microsoft.com/office/drawing/2014/main" val="10009"/>
                  </a:ext>
                </a:extLst>
              </a:tr>
              <a:tr h="304764">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1400" b="0" i="0" u="none" strike="noStrike" cap="none" normalizeH="0" baseline="0">
                          <a:ln>
                            <a:noFill/>
                          </a:ln>
                          <a:solidFill>
                            <a:srgbClr val="FF3300"/>
                          </a:solidFill>
                          <a:effectLst/>
                          <a:latin typeface="Times New Roman" pitchFamily="18" charset="0"/>
                        </a:rPr>
                        <a:t>Child ingestion rate</a:t>
                      </a:r>
                    </a:p>
                  </a:txBody>
                  <a:tcPr marT="45715" marB="45715" horzOverflow="overflow">
                    <a:lnL cap="flat">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400" b="0" i="1" u="none" strike="noStrike" cap="none" normalizeH="0" baseline="0">
                          <a:ln>
                            <a:noFill/>
                          </a:ln>
                          <a:solidFill>
                            <a:srgbClr val="FF3300"/>
                          </a:solidFill>
                          <a:effectLst/>
                          <a:latin typeface="Times New Roman" pitchFamily="18" charset="0"/>
                        </a:rPr>
                        <a:t>IR</a:t>
                      </a:r>
                      <a:r>
                        <a:rPr kumimoji="0" lang="en-US" sz="1400" b="0" i="0" u="none" strike="noStrike" cap="none" normalizeH="0" baseline="-25000">
                          <a:ln>
                            <a:noFill/>
                          </a:ln>
                          <a:solidFill>
                            <a:srgbClr val="FF3300"/>
                          </a:solidFill>
                          <a:effectLst/>
                          <a:latin typeface="Times New Roman" pitchFamily="18" charset="0"/>
                        </a:rPr>
                        <a:t>C</a:t>
                      </a:r>
                    </a:p>
                  </a:txBody>
                  <a:tcPr marT="45715" marB="45715" horzOverflow="overflow">
                    <a:lnL>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400" b="0" i="0" u="none" strike="noStrike" cap="none" normalizeH="0" baseline="0">
                          <a:ln>
                            <a:noFill/>
                          </a:ln>
                          <a:solidFill>
                            <a:srgbClr val="FF3300"/>
                          </a:solidFill>
                          <a:effectLst/>
                          <a:latin typeface="Times New Roman" pitchFamily="18" charset="0"/>
                        </a:rPr>
                        <a:t>g/meal</a:t>
                      </a:r>
                    </a:p>
                  </a:txBody>
                  <a:tcPr marT="45715" marB="45715" horzOverflow="overflow">
                    <a:lnL>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400" b="0" i="0" u="none" strike="noStrike" cap="none" normalizeH="0" baseline="0">
                          <a:ln>
                            <a:noFill/>
                          </a:ln>
                          <a:solidFill>
                            <a:srgbClr val="FF3300"/>
                          </a:solidFill>
                          <a:effectLst/>
                          <a:latin typeface="Times New Roman" pitchFamily="18" charset="0"/>
                        </a:rPr>
                        <a:t>70.9, 170</a:t>
                      </a:r>
                    </a:p>
                  </a:txBody>
                  <a:tcPr marT="45715" marB="45715" horzOverflow="overflow">
                    <a:lnL>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400" b="0" i="0" u="none" strike="noStrike" cap="none" normalizeH="0" baseline="0">
                          <a:ln>
                            <a:noFill/>
                          </a:ln>
                          <a:solidFill>
                            <a:srgbClr val="FF3300"/>
                          </a:solidFill>
                          <a:effectLst/>
                          <a:latin typeface="Times New Roman" pitchFamily="18" charset="0"/>
                        </a:rPr>
                        <a:t>113.5</a:t>
                      </a:r>
                    </a:p>
                  </a:txBody>
                  <a:tcPr marT="45715" marB="45715" horzOverflow="overflow">
                    <a:lnL>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400" b="0" i="0" u="none" strike="noStrike" cap="none" normalizeH="0" baseline="0">
                          <a:ln>
                            <a:noFill/>
                          </a:ln>
                          <a:solidFill>
                            <a:srgbClr val="FF3300"/>
                          </a:solidFill>
                          <a:effectLst/>
                          <a:latin typeface="Times New Roman" pitchFamily="18" charset="0"/>
                        </a:rPr>
                        <a:t>-</a:t>
                      </a:r>
                    </a:p>
                  </a:txBody>
                  <a:tcPr marT="45715" marB="45715" horzOverflow="overflow">
                    <a:lnL>
                      <a:noFill/>
                    </a:lnL>
                    <a:lnR>
                      <a:noFill/>
                    </a:lnR>
                    <a:lnT>
                      <a:noFill/>
                    </a:lnT>
                    <a:lnB>
                      <a:noFill/>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1400" b="0" i="0" u="none" strike="noStrike" cap="none" normalizeH="0" baseline="0">
                          <a:ln>
                            <a:noFill/>
                          </a:ln>
                          <a:solidFill>
                            <a:srgbClr val="FF3300"/>
                          </a:solidFill>
                          <a:effectLst/>
                          <a:latin typeface="Times New Roman" pitchFamily="18" charset="0"/>
                        </a:rPr>
                        <a:t>triangular</a:t>
                      </a:r>
                    </a:p>
                  </a:txBody>
                  <a:tcPr marT="45715" marB="45715" horzOverflow="overflow">
                    <a:lnL>
                      <a:noFill/>
                    </a:lnL>
                    <a:lnR>
                      <a:noFill/>
                    </a:lnR>
                    <a:lnT>
                      <a:noFill/>
                    </a:lnT>
                    <a:lnB>
                      <a:noFill/>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1400" b="0" i="0" u="none" strike="noStrike" cap="none" normalizeH="0" baseline="0">
                          <a:ln>
                            <a:noFill/>
                          </a:ln>
                          <a:solidFill>
                            <a:srgbClr val="FF3300"/>
                          </a:solidFill>
                          <a:effectLst/>
                          <a:latin typeface="Times New Roman" pitchFamily="18" charset="0"/>
                        </a:rPr>
                        <a:t>interval</a:t>
                      </a:r>
                    </a:p>
                  </a:txBody>
                  <a:tcPr marT="45715" marB="45715" horzOverflow="overflow">
                    <a:lnL>
                      <a:noFill/>
                    </a:lnL>
                    <a:lnR cap="flat">
                      <a:noFill/>
                    </a:lnR>
                    <a:lnT>
                      <a:noFill/>
                    </a:lnT>
                    <a:lnB>
                      <a:noFill/>
                    </a:lnB>
                    <a:lnTlToBr>
                      <a:noFill/>
                    </a:lnTlToBr>
                    <a:lnBlToTr>
                      <a:noFill/>
                    </a:lnBlToTr>
                    <a:noFill/>
                  </a:tcPr>
                </a:tc>
                <a:extLst>
                  <a:ext uri="{0D108BD9-81ED-4DB2-BD59-A6C34878D82A}">
                    <a16:rowId xmlns:a16="http://schemas.microsoft.com/office/drawing/2014/main" val="10010"/>
                  </a:ext>
                </a:extLst>
              </a:tr>
              <a:tr h="304764">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1400" b="0" i="0" u="none" strike="noStrike" cap="none" normalizeH="0" baseline="0">
                          <a:ln>
                            <a:noFill/>
                          </a:ln>
                          <a:solidFill>
                            <a:srgbClr val="FF3300"/>
                          </a:solidFill>
                          <a:effectLst/>
                          <a:latin typeface="Times New Roman" pitchFamily="18" charset="0"/>
                        </a:rPr>
                        <a:t>Exposure frequency</a:t>
                      </a:r>
                    </a:p>
                  </a:txBody>
                  <a:tcPr marT="45715" marB="45715" horzOverflow="overflow">
                    <a:lnL cap="flat">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400" b="0" i="1" u="none" strike="noStrike" cap="none" normalizeH="0" baseline="0">
                          <a:ln>
                            <a:noFill/>
                          </a:ln>
                          <a:solidFill>
                            <a:srgbClr val="FF3300"/>
                          </a:solidFill>
                          <a:effectLst/>
                          <a:latin typeface="Times New Roman" pitchFamily="18" charset="0"/>
                        </a:rPr>
                        <a:t>EF</a:t>
                      </a:r>
                    </a:p>
                  </a:txBody>
                  <a:tcPr marT="45715" marB="45715" horzOverflow="overflow">
                    <a:lnL>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400" b="0" i="0" u="none" strike="noStrike" cap="none" normalizeH="0" baseline="0">
                          <a:ln>
                            <a:noFill/>
                          </a:ln>
                          <a:solidFill>
                            <a:srgbClr val="FF3300"/>
                          </a:solidFill>
                          <a:effectLst/>
                          <a:latin typeface="Times New Roman" pitchFamily="18" charset="0"/>
                        </a:rPr>
                        <a:t>meal/yr</a:t>
                      </a:r>
                    </a:p>
                  </a:txBody>
                  <a:tcPr marT="45715" marB="45715" horzOverflow="overflow">
                    <a:lnL>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400" b="0" i="0" u="none" strike="noStrike" cap="none" normalizeH="0" baseline="0">
                          <a:ln>
                            <a:noFill/>
                          </a:ln>
                          <a:solidFill>
                            <a:srgbClr val="FF3300"/>
                          </a:solidFill>
                          <a:effectLst/>
                          <a:latin typeface="Times New Roman" pitchFamily="18" charset="0"/>
                        </a:rPr>
                        <a:t>0.03, 490</a:t>
                      </a:r>
                    </a:p>
                  </a:txBody>
                  <a:tcPr marT="45715" marB="45715" horzOverflow="overflow">
                    <a:lnL>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400" b="0" i="0" u="none" strike="noStrike" cap="none" normalizeH="0" baseline="0">
                          <a:ln>
                            <a:noFill/>
                          </a:ln>
                          <a:solidFill>
                            <a:srgbClr val="FF3300"/>
                          </a:solidFill>
                          <a:effectLst/>
                          <a:latin typeface="Times New Roman" pitchFamily="18" charset="0"/>
                        </a:rPr>
                        <a:t>13.1</a:t>
                      </a:r>
                    </a:p>
                  </a:txBody>
                  <a:tcPr marT="45715" marB="45715" horzOverflow="overflow">
                    <a:lnL>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400" b="0" i="0" u="none" strike="noStrike" cap="none" normalizeH="0" baseline="0">
                          <a:ln>
                            <a:noFill/>
                          </a:ln>
                          <a:solidFill>
                            <a:srgbClr val="FF3300"/>
                          </a:solidFill>
                          <a:effectLst/>
                          <a:latin typeface="Times New Roman" pitchFamily="18" charset="0"/>
                        </a:rPr>
                        <a:t>22.2</a:t>
                      </a:r>
                    </a:p>
                  </a:txBody>
                  <a:tcPr marT="45715" marB="45715" horzOverflow="overflow">
                    <a:lnL>
                      <a:noFill/>
                    </a:lnL>
                    <a:lnR>
                      <a:noFill/>
                    </a:lnR>
                    <a:lnT>
                      <a:noFill/>
                    </a:lnT>
                    <a:lnB>
                      <a:noFill/>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1400" b="0" i="0" u="none" strike="noStrike" cap="none" normalizeH="0" baseline="0">
                          <a:ln>
                            <a:noFill/>
                          </a:ln>
                          <a:solidFill>
                            <a:srgbClr val="FF3300"/>
                          </a:solidFill>
                          <a:effectLst/>
                          <a:latin typeface="Times New Roman" pitchFamily="18" charset="0"/>
                        </a:rPr>
                        <a:t>decon. EDF</a:t>
                      </a:r>
                    </a:p>
                  </a:txBody>
                  <a:tcPr marT="45715" marB="45715" horzOverflow="overflow">
                    <a:lnL>
                      <a:noFill/>
                    </a:lnL>
                    <a:lnR>
                      <a:noFill/>
                    </a:lnR>
                    <a:lnT>
                      <a:noFill/>
                    </a:lnT>
                    <a:lnB>
                      <a:noFill/>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1400" b="0" i="0" u="none" strike="noStrike" cap="none" normalizeH="0" baseline="0">
                          <a:ln>
                            <a:noFill/>
                          </a:ln>
                          <a:solidFill>
                            <a:srgbClr val="FF3300"/>
                          </a:solidFill>
                          <a:effectLst/>
                          <a:latin typeface="Times New Roman" pitchFamily="18" charset="0"/>
                        </a:rPr>
                        <a:t>ENV decon. EDF</a:t>
                      </a:r>
                    </a:p>
                  </a:txBody>
                  <a:tcPr marT="45715" marB="45715" horzOverflow="overflow">
                    <a:lnL>
                      <a:noFill/>
                    </a:lnL>
                    <a:lnR cap="flat">
                      <a:noFill/>
                    </a:lnR>
                    <a:lnT>
                      <a:noFill/>
                    </a:lnT>
                    <a:lnB>
                      <a:noFill/>
                    </a:lnB>
                    <a:lnTlToBr>
                      <a:noFill/>
                    </a:lnTlToBr>
                    <a:lnBlToTr>
                      <a:noFill/>
                    </a:lnBlToTr>
                    <a:noFill/>
                  </a:tcPr>
                </a:tc>
                <a:extLst>
                  <a:ext uri="{0D108BD9-81ED-4DB2-BD59-A6C34878D82A}">
                    <a16:rowId xmlns:a16="http://schemas.microsoft.com/office/drawing/2014/main" val="10011"/>
                  </a:ext>
                </a:extLst>
              </a:tr>
              <a:tr h="304764">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1400" b="0" i="0" u="none" strike="noStrike" cap="none" normalizeH="0" baseline="0">
                          <a:ln>
                            <a:noFill/>
                          </a:ln>
                          <a:solidFill>
                            <a:schemeClr val="tx1"/>
                          </a:solidFill>
                          <a:effectLst/>
                          <a:latin typeface="Times New Roman" pitchFamily="18" charset="0"/>
                        </a:rPr>
                        <a:t>Fraction ingested</a:t>
                      </a:r>
                    </a:p>
                  </a:txBody>
                  <a:tcPr marT="45715" marB="45715" horzOverflow="overflow">
                    <a:lnL cap="flat">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400" b="0" i="1" u="none" strike="noStrike" cap="none" normalizeH="0" baseline="0">
                          <a:ln>
                            <a:noFill/>
                          </a:ln>
                          <a:solidFill>
                            <a:schemeClr val="tx1"/>
                          </a:solidFill>
                          <a:effectLst/>
                          <a:latin typeface="Times New Roman" pitchFamily="18" charset="0"/>
                        </a:rPr>
                        <a:t>FI</a:t>
                      </a:r>
                    </a:p>
                  </a:txBody>
                  <a:tcPr marT="45715" marB="45715" horzOverflow="overflow">
                    <a:lnL>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400" b="0" i="0" u="none" strike="noStrike" cap="none" normalizeH="0" baseline="0">
                          <a:ln>
                            <a:noFill/>
                          </a:ln>
                          <a:solidFill>
                            <a:schemeClr val="tx1"/>
                          </a:solidFill>
                          <a:effectLst/>
                          <a:latin typeface="Times New Roman" pitchFamily="18" charset="0"/>
                        </a:rPr>
                        <a:t>unitless</a:t>
                      </a:r>
                    </a:p>
                  </a:txBody>
                  <a:tcPr marT="45715" marB="45715" horzOverflow="overflow">
                    <a:lnL>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400" b="0" i="0" u="none" strike="noStrike" cap="none" normalizeH="0" baseline="0">
                          <a:ln>
                            <a:noFill/>
                          </a:ln>
                          <a:solidFill>
                            <a:schemeClr val="tx1"/>
                          </a:solidFill>
                          <a:effectLst/>
                          <a:latin typeface="Times New Roman" pitchFamily="18" charset="0"/>
                        </a:rPr>
                        <a:t>0.1, 1</a:t>
                      </a:r>
                    </a:p>
                  </a:txBody>
                  <a:tcPr marT="45715" marB="45715" horzOverflow="overflow">
                    <a:lnL>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400" b="0" i="0" u="none" strike="noStrike" cap="none" normalizeH="0" baseline="0">
                          <a:ln>
                            <a:noFill/>
                          </a:ln>
                          <a:solidFill>
                            <a:schemeClr val="tx1"/>
                          </a:solidFill>
                          <a:effectLst/>
                          <a:latin typeface="Times New Roman" pitchFamily="18" charset="0"/>
                        </a:rPr>
                        <a:t>0.48</a:t>
                      </a:r>
                    </a:p>
                  </a:txBody>
                  <a:tcPr marT="45715" marB="45715" horzOverflow="overflow">
                    <a:lnL>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400" b="0" i="0" u="none" strike="noStrike" cap="none" normalizeH="0" baseline="0">
                          <a:ln>
                            <a:noFill/>
                          </a:ln>
                          <a:solidFill>
                            <a:schemeClr val="tx1"/>
                          </a:solidFill>
                          <a:effectLst/>
                          <a:latin typeface="Times New Roman" pitchFamily="18" charset="0"/>
                        </a:rPr>
                        <a:t>0.27</a:t>
                      </a:r>
                    </a:p>
                  </a:txBody>
                  <a:tcPr marT="45715" marB="45715" horzOverflow="overflow">
                    <a:lnL>
                      <a:noFill/>
                    </a:lnL>
                    <a:lnR>
                      <a:noFill/>
                    </a:lnR>
                    <a:lnT>
                      <a:noFill/>
                    </a:lnT>
                    <a:lnB>
                      <a:noFill/>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1400" b="0" i="0" u="none" strike="noStrike" cap="none" normalizeH="0" baseline="0">
                          <a:ln>
                            <a:noFill/>
                          </a:ln>
                          <a:solidFill>
                            <a:schemeClr val="tx1"/>
                          </a:solidFill>
                          <a:effectLst/>
                          <a:latin typeface="Times New Roman" pitchFamily="18" charset="0"/>
                        </a:rPr>
                        <a:t>EDF</a:t>
                      </a:r>
                    </a:p>
                  </a:txBody>
                  <a:tcPr marT="45715" marB="45715" horzOverflow="overflow">
                    <a:lnL>
                      <a:noFill/>
                    </a:lnL>
                    <a:lnR>
                      <a:noFill/>
                    </a:lnR>
                    <a:lnT>
                      <a:noFill/>
                    </a:lnT>
                    <a:lnB>
                      <a:noFill/>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1400" b="0" i="0" u="none" strike="noStrike" cap="none" normalizeH="0" baseline="0">
                          <a:ln>
                            <a:noFill/>
                          </a:ln>
                          <a:solidFill>
                            <a:schemeClr val="tx1"/>
                          </a:solidFill>
                          <a:effectLst/>
                          <a:latin typeface="Times New Roman" pitchFamily="18" charset="0"/>
                        </a:rPr>
                        <a:t>MMMS</a:t>
                      </a:r>
                    </a:p>
                  </a:txBody>
                  <a:tcPr marT="45715" marB="45715" horzOverflow="overflow">
                    <a:lnL>
                      <a:noFill/>
                    </a:lnL>
                    <a:lnR cap="flat">
                      <a:noFill/>
                    </a:lnR>
                    <a:lnT>
                      <a:noFill/>
                    </a:lnT>
                    <a:lnB>
                      <a:noFill/>
                    </a:lnB>
                    <a:lnTlToBr>
                      <a:noFill/>
                    </a:lnTlToBr>
                    <a:lnBlToTr>
                      <a:noFill/>
                    </a:lnBlToTr>
                    <a:noFill/>
                  </a:tcPr>
                </a:tc>
                <a:extLst>
                  <a:ext uri="{0D108BD9-81ED-4DB2-BD59-A6C34878D82A}">
                    <a16:rowId xmlns:a16="http://schemas.microsoft.com/office/drawing/2014/main" val="10012"/>
                  </a:ext>
                </a:extLst>
              </a:tr>
              <a:tr h="304764">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1400" b="0" i="0" u="none" strike="noStrike" cap="none" normalizeH="0" baseline="0">
                          <a:ln>
                            <a:noFill/>
                          </a:ln>
                          <a:solidFill>
                            <a:schemeClr val="tx1"/>
                          </a:solidFill>
                          <a:effectLst/>
                          <a:latin typeface="Times New Roman" pitchFamily="18" charset="0"/>
                        </a:rPr>
                        <a:t>Adult exposure dur.</a:t>
                      </a:r>
                    </a:p>
                  </a:txBody>
                  <a:tcPr marT="45715" marB="45715" horzOverflow="overflow">
                    <a:lnL cap="flat">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400" b="0" i="1" u="none" strike="noStrike" cap="none" normalizeH="0" baseline="0">
                          <a:ln>
                            <a:noFill/>
                          </a:ln>
                          <a:solidFill>
                            <a:schemeClr val="tx1"/>
                          </a:solidFill>
                          <a:effectLst/>
                          <a:latin typeface="Times New Roman" pitchFamily="18" charset="0"/>
                        </a:rPr>
                        <a:t>ED</a:t>
                      </a:r>
                      <a:r>
                        <a:rPr kumimoji="0" lang="en-US" sz="1400" b="0" i="0" u="none" strike="noStrike" cap="none" normalizeH="0" baseline="-25000">
                          <a:ln>
                            <a:noFill/>
                          </a:ln>
                          <a:solidFill>
                            <a:schemeClr val="tx1"/>
                          </a:solidFill>
                          <a:effectLst/>
                          <a:latin typeface="Times New Roman" pitchFamily="18" charset="0"/>
                        </a:rPr>
                        <a:t>A</a:t>
                      </a:r>
                    </a:p>
                  </a:txBody>
                  <a:tcPr marT="45715" marB="45715" horzOverflow="overflow">
                    <a:lnL>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400" b="0" i="0" u="none" strike="noStrike" cap="none" normalizeH="0" baseline="0">
                          <a:ln>
                            <a:noFill/>
                          </a:ln>
                          <a:solidFill>
                            <a:schemeClr val="tx1"/>
                          </a:solidFill>
                          <a:effectLst/>
                          <a:latin typeface="Times New Roman" pitchFamily="18" charset="0"/>
                        </a:rPr>
                        <a:t>yr</a:t>
                      </a:r>
                    </a:p>
                  </a:txBody>
                  <a:tcPr marT="45715" marB="45715" horzOverflow="overflow">
                    <a:lnL>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400" b="0" i="0" u="none" strike="noStrike" cap="none" normalizeH="0" baseline="0">
                          <a:ln>
                            <a:noFill/>
                          </a:ln>
                          <a:solidFill>
                            <a:schemeClr val="tx1"/>
                          </a:solidFill>
                          <a:effectLst/>
                          <a:latin typeface="Times New Roman" pitchFamily="18" charset="0"/>
                        </a:rPr>
                        <a:t>1, 64</a:t>
                      </a:r>
                    </a:p>
                  </a:txBody>
                  <a:tcPr marT="45715" marB="45715" horzOverflow="overflow">
                    <a:lnL>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400" b="0" i="0" u="none" strike="noStrike" cap="none" normalizeH="0" baseline="0">
                          <a:ln>
                            <a:noFill/>
                          </a:ln>
                          <a:solidFill>
                            <a:schemeClr val="tx1"/>
                          </a:solidFill>
                          <a:effectLst/>
                          <a:latin typeface="Times New Roman" pitchFamily="18" charset="0"/>
                        </a:rPr>
                        <a:t>29</a:t>
                      </a:r>
                    </a:p>
                  </a:txBody>
                  <a:tcPr marT="45715" marB="45715" horzOverflow="overflow">
                    <a:lnL>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400" b="0" i="0" u="none" strike="noStrike" cap="none" normalizeH="0" baseline="0">
                          <a:ln>
                            <a:noFill/>
                          </a:ln>
                          <a:solidFill>
                            <a:schemeClr val="tx1"/>
                          </a:solidFill>
                          <a:effectLst/>
                          <a:latin typeface="Times New Roman" pitchFamily="18" charset="0"/>
                        </a:rPr>
                        <a:t>20</a:t>
                      </a:r>
                    </a:p>
                  </a:txBody>
                  <a:tcPr marT="45715" marB="45715" horzOverflow="overflow">
                    <a:lnL>
                      <a:noFill/>
                    </a:lnL>
                    <a:lnR>
                      <a:noFill/>
                    </a:lnR>
                    <a:lnT>
                      <a:noFill/>
                    </a:lnT>
                    <a:lnB>
                      <a:noFill/>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1400" b="0" i="0" u="none" strike="noStrike" cap="none" normalizeH="0" baseline="0">
                          <a:ln>
                            <a:noFill/>
                          </a:ln>
                          <a:solidFill>
                            <a:schemeClr val="tx1"/>
                          </a:solidFill>
                          <a:effectLst/>
                          <a:latin typeface="Times New Roman" pitchFamily="18" charset="0"/>
                        </a:rPr>
                        <a:t>T-lognormal</a:t>
                      </a:r>
                    </a:p>
                  </a:txBody>
                  <a:tcPr marT="45715" marB="45715" horzOverflow="overflow">
                    <a:lnL>
                      <a:noFill/>
                    </a:lnL>
                    <a:lnR>
                      <a:noFill/>
                    </a:lnR>
                    <a:lnT>
                      <a:noFill/>
                    </a:lnT>
                    <a:lnB>
                      <a:noFill/>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1400" b="0" i="0" u="none" strike="noStrike" cap="none" normalizeH="0" baseline="0">
                          <a:ln>
                            <a:noFill/>
                          </a:ln>
                          <a:solidFill>
                            <a:schemeClr val="tx1"/>
                          </a:solidFill>
                          <a:effectLst/>
                          <a:latin typeface="Times New Roman" pitchFamily="18" charset="0"/>
                        </a:rPr>
                        <a:t>MMMS</a:t>
                      </a:r>
                    </a:p>
                  </a:txBody>
                  <a:tcPr marT="45715" marB="45715" horzOverflow="overflow">
                    <a:lnL>
                      <a:noFill/>
                    </a:lnL>
                    <a:lnR cap="flat">
                      <a:noFill/>
                    </a:lnR>
                    <a:lnT>
                      <a:noFill/>
                    </a:lnT>
                    <a:lnB>
                      <a:noFill/>
                    </a:lnB>
                    <a:lnTlToBr>
                      <a:noFill/>
                    </a:lnTlToBr>
                    <a:lnBlToTr>
                      <a:noFill/>
                    </a:lnBlToTr>
                    <a:noFill/>
                  </a:tcPr>
                </a:tc>
                <a:extLst>
                  <a:ext uri="{0D108BD9-81ED-4DB2-BD59-A6C34878D82A}">
                    <a16:rowId xmlns:a16="http://schemas.microsoft.com/office/drawing/2014/main" val="10013"/>
                  </a:ext>
                </a:extLst>
              </a:tr>
              <a:tr h="304764">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1400" b="0" i="0" u="none" strike="noStrike" cap="none" normalizeH="0" baseline="0">
                          <a:ln>
                            <a:noFill/>
                          </a:ln>
                          <a:solidFill>
                            <a:schemeClr val="tx1"/>
                          </a:solidFill>
                          <a:effectLst/>
                          <a:latin typeface="Times New Roman" pitchFamily="18" charset="0"/>
                        </a:rPr>
                        <a:t>Child exposure dur.</a:t>
                      </a:r>
                    </a:p>
                  </a:txBody>
                  <a:tcPr marT="45715" marB="45715" horzOverflow="overflow">
                    <a:lnL cap="flat">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400" b="0" i="1" u="none" strike="noStrike" cap="none" normalizeH="0" baseline="0">
                          <a:ln>
                            <a:noFill/>
                          </a:ln>
                          <a:solidFill>
                            <a:schemeClr val="tx1"/>
                          </a:solidFill>
                          <a:effectLst/>
                          <a:latin typeface="Times New Roman" pitchFamily="18" charset="0"/>
                        </a:rPr>
                        <a:t>ED</a:t>
                      </a:r>
                      <a:r>
                        <a:rPr kumimoji="0" lang="en-US" sz="1400" b="0" i="0" u="none" strike="noStrike" cap="none" normalizeH="0" baseline="-25000">
                          <a:ln>
                            <a:noFill/>
                          </a:ln>
                          <a:solidFill>
                            <a:schemeClr val="tx1"/>
                          </a:solidFill>
                          <a:effectLst/>
                          <a:latin typeface="Times New Roman" pitchFamily="18" charset="0"/>
                        </a:rPr>
                        <a:t>C</a:t>
                      </a:r>
                    </a:p>
                  </a:txBody>
                  <a:tcPr marT="45715" marB="45715" horzOverflow="overflow">
                    <a:lnL>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400" b="0" i="0" u="none" strike="noStrike" cap="none" normalizeH="0" baseline="0">
                          <a:ln>
                            <a:noFill/>
                          </a:ln>
                          <a:solidFill>
                            <a:schemeClr val="tx1"/>
                          </a:solidFill>
                          <a:effectLst/>
                          <a:latin typeface="Times New Roman" pitchFamily="18" charset="0"/>
                        </a:rPr>
                        <a:t>yr</a:t>
                      </a:r>
                    </a:p>
                  </a:txBody>
                  <a:tcPr marT="45715" marB="45715" horzOverflow="overflow">
                    <a:lnL>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400" b="0" i="0" u="none" strike="noStrike" cap="none" normalizeH="0" baseline="0">
                          <a:ln>
                            <a:noFill/>
                          </a:ln>
                          <a:solidFill>
                            <a:schemeClr val="tx1"/>
                          </a:solidFill>
                          <a:effectLst/>
                          <a:latin typeface="Times New Roman" pitchFamily="18" charset="0"/>
                        </a:rPr>
                        <a:t>1, 6</a:t>
                      </a:r>
                    </a:p>
                  </a:txBody>
                  <a:tcPr marT="45715" marB="45715" horzOverflow="overflow">
                    <a:lnL>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400" b="0" i="0" u="none" strike="noStrike" cap="none" normalizeH="0" baseline="0">
                          <a:ln>
                            <a:noFill/>
                          </a:ln>
                          <a:solidFill>
                            <a:schemeClr val="tx1"/>
                          </a:solidFill>
                          <a:effectLst/>
                          <a:latin typeface="Times New Roman" pitchFamily="18" charset="0"/>
                        </a:rPr>
                        <a:t>3.5</a:t>
                      </a:r>
                    </a:p>
                  </a:txBody>
                  <a:tcPr marT="45715" marB="45715" horzOverflow="overflow">
                    <a:lnL>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400" b="0" i="0" u="none" strike="noStrike" cap="none" normalizeH="0" baseline="0">
                          <a:ln>
                            <a:noFill/>
                          </a:ln>
                          <a:solidFill>
                            <a:schemeClr val="tx1"/>
                          </a:solidFill>
                          <a:effectLst/>
                          <a:latin typeface="Times New Roman" pitchFamily="18" charset="0"/>
                        </a:rPr>
                        <a:t>1.4</a:t>
                      </a:r>
                    </a:p>
                  </a:txBody>
                  <a:tcPr marT="45715" marB="45715" horzOverflow="overflow">
                    <a:lnL>
                      <a:noFill/>
                    </a:lnL>
                    <a:lnR>
                      <a:noFill/>
                    </a:lnR>
                    <a:lnT>
                      <a:noFill/>
                    </a:lnT>
                    <a:lnB>
                      <a:noFill/>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1400" b="0" i="0" u="none" strike="noStrike" cap="none" normalizeH="0" baseline="0">
                          <a:ln>
                            <a:noFill/>
                          </a:ln>
                          <a:solidFill>
                            <a:schemeClr val="tx1"/>
                          </a:solidFill>
                          <a:effectLst/>
                          <a:latin typeface="Times New Roman" pitchFamily="18" charset="0"/>
                        </a:rPr>
                        <a:t>uniform</a:t>
                      </a:r>
                    </a:p>
                  </a:txBody>
                  <a:tcPr marT="45715" marB="45715" horzOverflow="overflow">
                    <a:lnL>
                      <a:noFill/>
                    </a:lnL>
                    <a:lnR>
                      <a:noFill/>
                    </a:lnR>
                    <a:lnT>
                      <a:noFill/>
                    </a:lnT>
                    <a:lnB>
                      <a:noFill/>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1400" b="0" i="0" u="none" strike="noStrike" cap="none" normalizeH="0" baseline="0">
                          <a:ln>
                            <a:noFill/>
                          </a:ln>
                          <a:solidFill>
                            <a:schemeClr val="tx1"/>
                          </a:solidFill>
                          <a:effectLst/>
                          <a:latin typeface="Times New Roman" pitchFamily="18" charset="0"/>
                        </a:rPr>
                        <a:t>interval</a:t>
                      </a:r>
                    </a:p>
                  </a:txBody>
                  <a:tcPr marT="45715" marB="45715" horzOverflow="overflow">
                    <a:lnL>
                      <a:noFill/>
                    </a:lnL>
                    <a:lnR cap="flat">
                      <a:noFill/>
                    </a:lnR>
                    <a:lnT>
                      <a:noFill/>
                    </a:lnT>
                    <a:lnB>
                      <a:noFill/>
                    </a:lnB>
                    <a:lnTlToBr>
                      <a:noFill/>
                    </a:lnTlToBr>
                    <a:lnBlToTr>
                      <a:noFill/>
                    </a:lnBlToTr>
                    <a:noFill/>
                  </a:tcPr>
                </a:tc>
                <a:extLst>
                  <a:ext uri="{0D108BD9-81ED-4DB2-BD59-A6C34878D82A}">
                    <a16:rowId xmlns:a16="http://schemas.microsoft.com/office/drawing/2014/main" val="10014"/>
                  </a:ext>
                </a:extLst>
              </a:tr>
              <a:tr h="304764">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1400" b="0" i="0" u="none" strike="noStrike" cap="none" normalizeH="0" baseline="0">
                          <a:ln>
                            <a:noFill/>
                          </a:ln>
                          <a:solidFill>
                            <a:schemeClr val="tx1"/>
                          </a:solidFill>
                          <a:effectLst/>
                          <a:latin typeface="Times New Roman" pitchFamily="18" charset="0"/>
                        </a:rPr>
                        <a:t>Adult body weight</a:t>
                      </a:r>
                    </a:p>
                  </a:txBody>
                  <a:tcPr marT="45715" marB="45715" horzOverflow="overflow">
                    <a:lnL cap="flat">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400" b="0" i="1" u="none" strike="noStrike" cap="none" normalizeH="0" baseline="0">
                          <a:ln>
                            <a:noFill/>
                          </a:ln>
                          <a:solidFill>
                            <a:schemeClr val="tx1"/>
                          </a:solidFill>
                          <a:effectLst/>
                          <a:latin typeface="Times New Roman" pitchFamily="18" charset="0"/>
                        </a:rPr>
                        <a:t>BW</a:t>
                      </a:r>
                      <a:r>
                        <a:rPr kumimoji="0" lang="en-US" sz="1400" b="0" i="0" u="none" strike="noStrike" cap="none" normalizeH="0" baseline="-25000">
                          <a:ln>
                            <a:noFill/>
                          </a:ln>
                          <a:solidFill>
                            <a:schemeClr val="tx1"/>
                          </a:solidFill>
                          <a:effectLst/>
                          <a:latin typeface="Times New Roman" pitchFamily="18" charset="0"/>
                        </a:rPr>
                        <a:t>A</a:t>
                      </a:r>
                    </a:p>
                  </a:txBody>
                  <a:tcPr marT="45715" marB="45715" horzOverflow="overflow">
                    <a:lnL>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400" b="0" i="0" u="none" strike="noStrike" cap="none" normalizeH="0" baseline="0">
                          <a:ln>
                            <a:noFill/>
                          </a:ln>
                          <a:solidFill>
                            <a:schemeClr val="tx1"/>
                          </a:solidFill>
                          <a:effectLst/>
                          <a:latin typeface="Times New Roman" pitchFamily="18" charset="0"/>
                        </a:rPr>
                        <a:t>kg</a:t>
                      </a:r>
                    </a:p>
                  </a:txBody>
                  <a:tcPr marT="45715" marB="45715" horzOverflow="overflow">
                    <a:lnL>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400" b="0" i="0" u="none" strike="noStrike" cap="none" normalizeH="0" baseline="0">
                          <a:ln>
                            <a:noFill/>
                          </a:ln>
                          <a:solidFill>
                            <a:schemeClr val="tx1"/>
                          </a:solidFill>
                          <a:effectLst/>
                          <a:latin typeface="Times New Roman" pitchFamily="18" charset="0"/>
                        </a:rPr>
                        <a:t>39, 119</a:t>
                      </a:r>
                    </a:p>
                  </a:txBody>
                  <a:tcPr marT="45715" marB="45715" horzOverflow="overflow">
                    <a:lnL>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400" b="0" i="0" u="none" strike="noStrike" cap="none" normalizeH="0" baseline="0">
                          <a:ln>
                            <a:noFill/>
                          </a:ln>
                          <a:solidFill>
                            <a:schemeClr val="tx1"/>
                          </a:solidFill>
                          <a:effectLst/>
                          <a:latin typeface="Times New Roman" pitchFamily="18" charset="0"/>
                        </a:rPr>
                        <a:t>72</a:t>
                      </a:r>
                    </a:p>
                  </a:txBody>
                  <a:tcPr marT="45715" marB="45715" horzOverflow="overflow">
                    <a:lnL>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400" b="0" i="0" u="none" strike="noStrike" cap="none" normalizeH="0" baseline="0">
                          <a:ln>
                            <a:noFill/>
                          </a:ln>
                          <a:solidFill>
                            <a:schemeClr val="tx1"/>
                          </a:solidFill>
                          <a:effectLst/>
                          <a:latin typeface="Times New Roman" pitchFamily="18" charset="0"/>
                        </a:rPr>
                        <a:t>15</a:t>
                      </a:r>
                    </a:p>
                  </a:txBody>
                  <a:tcPr marT="45715" marB="45715" horzOverflow="overflow">
                    <a:lnL>
                      <a:noFill/>
                    </a:lnL>
                    <a:lnR>
                      <a:noFill/>
                    </a:lnR>
                    <a:lnT>
                      <a:noFill/>
                    </a:lnT>
                    <a:lnB>
                      <a:noFill/>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1400" b="0" i="0" u="none" strike="noStrike" cap="none" normalizeH="0" baseline="0">
                          <a:ln>
                            <a:noFill/>
                          </a:ln>
                          <a:solidFill>
                            <a:schemeClr val="tx1"/>
                          </a:solidFill>
                          <a:effectLst/>
                          <a:latin typeface="Times New Roman" pitchFamily="18" charset="0"/>
                        </a:rPr>
                        <a:t>lognormal</a:t>
                      </a:r>
                    </a:p>
                  </a:txBody>
                  <a:tcPr marT="45715" marB="45715" horzOverflow="overflow">
                    <a:lnL>
                      <a:noFill/>
                    </a:lnL>
                    <a:lnR>
                      <a:noFill/>
                    </a:lnR>
                    <a:lnT>
                      <a:noFill/>
                    </a:lnT>
                    <a:lnB>
                      <a:noFill/>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1400" b="0" i="0" u="none" strike="noStrike" cap="none" normalizeH="0" baseline="0">
                          <a:ln>
                            <a:noFill/>
                          </a:ln>
                          <a:solidFill>
                            <a:schemeClr val="tx1"/>
                          </a:solidFill>
                          <a:effectLst/>
                          <a:latin typeface="Times New Roman" pitchFamily="18" charset="0"/>
                        </a:rPr>
                        <a:t>lognormal</a:t>
                      </a:r>
                    </a:p>
                  </a:txBody>
                  <a:tcPr marT="45715" marB="45715" horzOverflow="overflow">
                    <a:lnL>
                      <a:noFill/>
                    </a:lnL>
                    <a:lnR cap="flat">
                      <a:noFill/>
                    </a:lnR>
                    <a:lnT>
                      <a:noFill/>
                    </a:lnT>
                    <a:lnB>
                      <a:noFill/>
                    </a:lnB>
                    <a:lnTlToBr>
                      <a:noFill/>
                    </a:lnTlToBr>
                    <a:lnBlToTr>
                      <a:noFill/>
                    </a:lnBlToTr>
                    <a:noFill/>
                  </a:tcPr>
                </a:tc>
                <a:extLst>
                  <a:ext uri="{0D108BD9-81ED-4DB2-BD59-A6C34878D82A}">
                    <a16:rowId xmlns:a16="http://schemas.microsoft.com/office/drawing/2014/main" val="10015"/>
                  </a:ext>
                </a:extLst>
              </a:tr>
              <a:tr h="304764">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1400" b="0" i="0" u="none" strike="noStrike" cap="none" normalizeH="0" baseline="0">
                          <a:ln>
                            <a:noFill/>
                          </a:ln>
                          <a:solidFill>
                            <a:schemeClr val="tx1"/>
                          </a:solidFill>
                          <a:effectLst/>
                          <a:latin typeface="Times New Roman" pitchFamily="18" charset="0"/>
                        </a:rPr>
                        <a:t>Child body weight</a:t>
                      </a:r>
                    </a:p>
                  </a:txBody>
                  <a:tcPr marT="45715" marB="45715" horzOverflow="overflow">
                    <a:lnL cap="flat">
                      <a:noFill/>
                    </a:lnL>
                    <a:lnR>
                      <a:noFill/>
                    </a:lnR>
                    <a:lnT>
                      <a:noFill/>
                    </a:lnT>
                    <a:lnB cap="flat">
                      <a:noFill/>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400" b="0" i="1" u="none" strike="noStrike" cap="none" normalizeH="0" baseline="0">
                          <a:ln>
                            <a:noFill/>
                          </a:ln>
                          <a:solidFill>
                            <a:schemeClr val="tx1"/>
                          </a:solidFill>
                          <a:effectLst/>
                          <a:latin typeface="Times New Roman" pitchFamily="18" charset="0"/>
                        </a:rPr>
                        <a:t>BW</a:t>
                      </a:r>
                      <a:r>
                        <a:rPr kumimoji="0" lang="en-US" sz="1400" b="0" i="0" u="none" strike="noStrike" cap="none" normalizeH="0" baseline="-25000">
                          <a:ln>
                            <a:noFill/>
                          </a:ln>
                          <a:solidFill>
                            <a:schemeClr val="tx1"/>
                          </a:solidFill>
                          <a:effectLst/>
                          <a:latin typeface="Times New Roman" pitchFamily="18" charset="0"/>
                        </a:rPr>
                        <a:t>C</a:t>
                      </a:r>
                    </a:p>
                  </a:txBody>
                  <a:tcPr marT="45715" marB="45715" horzOverflow="overflow">
                    <a:lnL>
                      <a:noFill/>
                    </a:lnL>
                    <a:lnR>
                      <a:noFill/>
                    </a:lnR>
                    <a:lnT>
                      <a:noFill/>
                    </a:lnT>
                    <a:lnB cap="flat">
                      <a:noFill/>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400" b="0" i="0" u="none" strike="noStrike" cap="none" normalizeH="0" baseline="0">
                          <a:ln>
                            <a:noFill/>
                          </a:ln>
                          <a:solidFill>
                            <a:schemeClr val="tx1"/>
                          </a:solidFill>
                          <a:effectLst/>
                          <a:latin typeface="Times New Roman" pitchFamily="18" charset="0"/>
                        </a:rPr>
                        <a:t>kg</a:t>
                      </a:r>
                    </a:p>
                  </a:txBody>
                  <a:tcPr marT="45715" marB="45715" horzOverflow="overflow">
                    <a:lnL>
                      <a:noFill/>
                    </a:lnL>
                    <a:lnR>
                      <a:noFill/>
                    </a:lnR>
                    <a:lnT>
                      <a:noFill/>
                    </a:lnT>
                    <a:lnB cap="flat">
                      <a:noFill/>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400" b="0" i="0" u="none" strike="noStrike" cap="none" normalizeH="0" baseline="0">
                          <a:ln>
                            <a:noFill/>
                          </a:ln>
                          <a:solidFill>
                            <a:schemeClr val="tx1"/>
                          </a:solidFill>
                          <a:effectLst/>
                          <a:latin typeface="Times New Roman" pitchFamily="18" charset="0"/>
                        </a:rPr>
                        <a:t>12, 23</a:t>
                      </a:r>
                    </a:p>
                  </a:txBody>
                  <a:tcPr marT="45715" marB="45715" horzOverflow="overflow">
                    <a:lnL>
                      <a:noFill/>
                    </a:lnL>
                    <a:lnR>
                      <a:noFill/>
                    </a:lnR>
                    <a:lnT>
                      <a:noFill/>
                    </a:lnT>
                    <a:lnB cap="flat">
                      <a:noFill/>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400" b="0" i="0" u="none" strike="noStrike" cap="none" normalizeH="0" baseline="0">
                          <a:ln>
                            <a:noFill/>
                          </a:ln>
                          <a:solidFill>
                            <a:schemeClr val="tx1"/>
                          </a:solidFill>
                          <a:effectLst/>
                          <a:latin typeface="Times New Roman" pitchFamily="18" charset="0"/>
                        </a:rPr>
                        <a:t>17</a:t>
                      </a:r>
                    </a:p>
                  </a:txBody>
                  <a:tcPr marT="45715" marB="45715" horzOverflow="overflow">
                    <a:lnL>
                      <a:noFill/>
                    </a:lnL>
                    <a:lnR>
                      <a:noFill/>
                    </a:lnR>
                    <a:lnT>
                      <a:noFill/>
                    </a:lnT>
                    <a:lnB cap="flat">
                      <a:noFill/>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400" b="0" i="0" u="none" strike="noStrike" cap="none" normalizeH="0" baseline="0">
                          <a:ln>
                            <a:noFill/>
                          </a:ln>
                          <a:solidFill>
                            <a:schemeClr val="tx1"/>
                          </a:solidFill>
                          <a:effectLst/>
                          <a:latin typeface="Times New Roman" pitchFamily="18" charset="0"/>
                        </a:rPr>
                        <a:t>2.3</a:t>
                      </a:r>
                    </a:p>
                  </a:txBody>
                  <a:tcPr marT="45715" marB="45715" horzOverflow="overflow">
                    <a:lnL>
                      <a:noFill/>
                    </a:lnL>
                    <a:lnR>
                      <a:noFill/>
                    </a:lnR>
                    <a:lnT>
                      <a:noFill/>
                    </a:lnT>
                    <a:lnB cap="flat">
                      <a:noFill/>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1400" b="0" i="0" u="none" strike="noStrike" cap="none" normalizeH="0" baseline="0">
                          <a:ln>
                            <a:noFill/>
                          </a:ln>
                          <a:solidFill>
                            <a:schemeClr val="tx1"/>
                          </a:solidFill>
                          <a:effectLst/>
                          <a:latin typeface="Times New Roman" pitchFamily="18" charset="0"/>
                        </a:rPr>
                        <a:t>lognormal</a:t>
                      </a:r>
                    </a:p>
                  </a:txBody>
                  <a:tcPr marT="45715" marB="45715" horzOverflow="overflow">
                    <a:lnL>
                      <a:noFill/>
                    </a:lnL>
                    <a:lnR>
                      <a:noFill/>
                    </a:lnR>
                    <a:lnT>
                      <a:noFill/>
                    </a:lnT>
                    <a:lnB cap="flat">
                      <a:noFill/>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1400" b="0" i="0" u="none" strike="noStrike" cap="none" normalizeH="0" baseline="0">
                          <a:ln>
                            <a:noFill/>
                          </a:ln>
                          <a:solidFill>
                            <a:schemeClr val="tx1"/>
                          </a:solidFill>
                          <a:effectLst/>
                          <a:latin typeface="Times New Roman" pitchFamily="18" charset="0"/>
                        </a:rPr>
                        <a:t>lognormal</a:t>
                      </a:r>
                    </a:p>
                  </a:txBody>
                  <a:tcPr marT="45715" marB="45715" horzOverflow="overflow">
                    <a:lnL>
                      <a:noFill/>
                    </a:lnL>
                    <a:lnR cap="flat">
                      <a:noFill/>
                    </a:lnR>
                    <a:lnT>
                      <a:noFill/>
                    </a:lnT>
                    <a:lnB cap="flat">
                      <a:noFill/>
                    </a:lnB>
                    <a:lnTlToBr>
                      <a:noFill/>
                    </a:lnTlToBr>
                    <a:lnBlToTr>
                      <a:noFill/>
                    </a:lnBlToTr>
                    <a:noFill/>
                  </a:tcPr>
                </a:tc>
                <a:extLst>
                  <a:ext uri="{0D108BD9-81ED-4DB2-BD59-A6C34878D82A}">
                    <a16:rowId xmlns:a16="http://schemas.microsoft.com/office/drawing/2014/main" val="10016"/>
                  </a:ext>
                </a:extLst>
              </a:tr>
            </a:tbl>
          </a:graphicData>
        </a:graphic>
      </p:graphicFrame>
      <p:sp>
        <p:nvSpPr>
          <p:cNvPr id="384140" name="Text Box 190"/>
          <p:cNvSpPr txBox="1">
            <a:spLocks noChangeArrowheads="1"/>
          </p:cNvSpPr>
          <p:nvPr/>
        </p:nvSpPr>
        <p:spPr bwMode="auto">
          <a:xfrm>
            <a:off x="381000" y="6477000"/>
            <a:ext cx="824230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1600">
                <a:solidFill>
                  <a:srgbClr val="FF3300"/>
                </a:solidFill>
                <a:latin typeface="Times New Roman" panose="02020603050405020304" pitchFamily="18" charset="0"/>
              </a:rPr>
              <a:t>Variables indicated in red are needed for MEE modeling and are not discussed in this presentation.</a:t>
            </a:r>
          </a:p>
        </p:txBody>
      </p:sp>
    </p:spTree>
  </p:cSld>
  <p:clrMapOvr>
    <a:masterClrMapping/>
  </p:clrMapOvr>
</p:sld>
</file>

<file path=ppt/slides/slide5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5026" name="Rectangle 2"/>
          <p:cNvSpPr>
            <a:spLocks noGrp="1" noChangeArrowheads="1"/>
          </p:cNvSpPr>
          <p:nvPr>
            <p:ph type="title"/>
          </p:nvPr>
        </p:nvSpPr>
        <p:spPr>
          <a:xfrm>
            <a:off x="685800" y="152400"/>
            <a:ext cx="7772400" cy="1143000"/>
          </a:xfrm>
        </p:spPr>
        <p:txBody>
          <a:bodyPr/>
          <a:lstStyle/>
          <a:p>
            <a:pPr eaLnBrk="1" hangingPunct="1"/>
            <a:r>
              <a:rPr lang="en-US" altLang="en-US"/>
              <a:t>Monte Carlo methods</a:t>
            </a:r>
          </a:p>
        </p:txBody>
      </p:sp>
      <p:sp>
        <p:nvSpPr>
          <p:cNvPr id="385027" name="Rectangle 3"/>
          <p:cNvSpPr>
            <a:spLocks noGrp="1" noChangeArrowheads="1"/>
          </p:cNvSpPr>
          <p:nvPr>
            <p:ph type="body" idx="1"/>
          </p:nvPr>
        </p:nvSpPr>
        <p:spPr>
          <a:xfrm>
            <a:off x="685800" y="1600200"/>
            <a:ext cx="7772400" cy="4953000"/>
          </a:xfrm>
        </p:spPr>
        <p:txBody>
          <a:bodyPr/>
          <a:lstStyle/>
          <a:p>
            <a:pPr eaLnBrk="1" hangingPunct="1"/>
            <a:r>
              <a:rPr lang="en-US" altLang="en-US"/>
              <a:t>Precise point estimate</a:t>
            </a:r>
          </a:p>
          <a:p>
            <a:pPr eaLnBrk="1" hangingPunct="1"/>
            <a:r>
              <a:rPr lang="en-US" altLang="en-US"/>
              <a:t>Empirical distribution function (EDF)</a:t>
            </a:r>
          </a:p>
          <a:p>
            <a:pPr eaLnBrk="1" hangingPunct="1"/>
            <a:r>
              <a:rPr lang="en-US" altLang="en-US"/>
              <a:t>Precise distribution function</a:t>
            </a:r>
          </a:p>
          <a:p>
            <a:pPr lvl="1" eaLnBrk="1" hangingPunct="1"/>
            <a:r>
              <a:rPr lang="en-US" altLang="en-US"/>
              <a:t>Lognormal</a:t>
            </a:r>
          </a:p>
          <a:p>
            <a:pPr lvl="1" eaLnBrk="1" hangingPunct="1"/>
            <a:r>
              <a:rPr lang="en-US" altLang="en-US"/>
              <a:t>Truncated lognormal</a:t>
            </a:r>
          </a:p>
          <a:p>
            <a:pPr lvl="1" eaLnBrk="1" hangingPunct="1"/>
            <a:r>
              <a:rPr lang="en-US" altLang="en-US"/>
              <a:t>Uniform</a:t>
            </a:r>
          </a:p>
          <a:p>
            <a:pPr lvl="1" eaLnBrk="1" hangingPunct="1"/>
            <a:r>
              <a:rPr lang="en-US" altLang="en-US">
                <a:solidFill>
                  <a:srgbClr val="FF3300"/>
                </a:solidFill>
              </a:rPr>
              <a:t>Triangular (MEE models only)</a:t>
            </a:r>
          </a:p>
          <a:p>
            <a:pPr eaLnBrk="1" hangingPunct="1"/>
            <a:r>
              <a:rPr lang="en-US" altLang="en-US"/>
              <a:t>Stochastic mixture of distributions</a:t>
            </a:r>
          </a:p>
        </p:txBody>
      </p:sp>
    </p:spTree>
  </p:cSld>
  <p:clrMapOvr>
    <a:masterClrMapping/>
  </p:clrMapOvr>
</p:sld>
</file>

<file path=ppt/slides/slide5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6050" name="Rectangle 2"/>
          <p:cNvSpPr>
            <a:spLocks noGrp="1" noChangeArrowheads="1"/>
          </p:cNvSpPr>
          <p:nvPr>
            <p:ph type="title"/>
          </p:nvPr>
        </p:nvSpPr>
        <p:spPr>
          <a:xfrm>
            <a:off x="685800" y="152400"/>
            <a:ext cx="7772400" cy="1143000"/>
          </a:xfrm>
        </p:spPr>
        <p:txBody>
          <a:bodyPr/>
          <a:lstStyle/>
          <a:p>
            <a:pPr eaLnBrk="1" hangingPunct="1"/>
            <a:r>
              <a:rPr lang="en-US" altLang="en-US"/>
              <a:t>Probability bounding methods</a:t>
            </a:r>
          </a:p>
        </p:txBody>
      </p:sp>
      <p:sp>
        <p:nvSpPr>
          <p:cNvPr id="386051" name="Rectangle 3"/>
          <p:cNvSpPr>
            <a:spLocks noGrp="1" noChangeArrowheads="1"/>
          </p:cNvSpPr>
          <p:nvPr>
            <p:ph type="body" idx="1"/>
          </p:nvPr>
        </p:nvSpPr>
        <p:spPr>
          <a:xfrm>
            <a:off x="685800" y="1600200"/>
            <a:ext cx="7772400" cy="4114800"/>
          </a:xfrm>
        </p:spPr>
        <p:txBody>
          <a:bodyPr/>
          <a:lstStyle/>
          <a:p>
            <a:pPr eaLnBrk="1" hangingPunct="1"/>
            <a:r>
              <a:rPr lang="en-US" altLang="en-US"/>
              <a:t>Interval (Min, Max)</a:t>
            </a:r>
          </a:p>
          <a:p>
            <a:pPr eaLnBrk="1" hangingPunct="1"/>
            <a:r>
              <a:rPr lang="en-US" altLang="en-US"/>
              <a:t>MMMS (Min, Max, Mean, Std.Dev)</a:t>
            </a:r>
          </a:p>
          <a:p>
            <a:pPr eaLnBrk="1" hangingPunct="1"/>
            <a:r>
              <a:rPr lang="en-US" altLang="en-US"/>
              <a:t>Envelope of EDFs</a:t>
            </a:r>
          </a:p>
          <a:p>
            <a:pPr eaLnBrk="1" hangingPunct="1"/>
            <a:r>
              <a:rPr lang="en-US" altLang="en-US"/>
              <a:t>Stochastic mixture of MMMS</a:t>
            </a:r>
          </a:p>
          <a:p>
            <a:pPr eaLnBrk="1" hangingPunct="1"/>
            <a:r>
              <a:rPr lang="en-US" altLang="en-US"/>
              <a:t>Precise distribution function (lognormal)</a:t>
            </a:r>
          </a:p>
        </p:txBody>
      </p:sp>
    </p:spTree>
  </p:cSld>
  <p:clrMapOvr>
    <a:masterClrMapping/>
  </p:clrMapOvr>
</p:sld>
</file>

<file path=ppt/slides/slide5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7074" name="Rectangle 2"/>
          <p:cNvSpPr>
            <a:spLocks noGrp="1" noChangeArrowheads="1"/>
          </p:cNvSpPr>
          <p:nvPr>
            <p:ph type="title"/>
          </p:nvPr>
        </p:nvSpPr>
        <p:spPr>
          <a:xfrm>
            <a:off x="685800" y="152400"/>
            <a:ext cx="7772400" cy="1143000"/>
          </a:xfrm>
        </p:spPr>
        <p:txBody>
          <a:bodyPr/>
          <a:lstStyle/>
          <a:p>
            <a:pPr eaLnBrk="1" hangingPunct="1"/>
            <a:r>
              <a:rPr lang="en-US" altLang="en-US"/>
              <a:t>Concentration in fish (</a:t>
            </a:r>
            <a:r>
              <a:rPr lang="en-US" altLang="en-US" i="1"/>
              <a:t>C</a:t>
            </a:r>
            <a:r>
              <a:rPr lang="en-US" altLang="en-US" baseline="-25000"/>
              <a:t>fish</a:t>
            </a:r>
            <a:r>
              <a:rPr lang="en-US" altLang="en-US"/>
              <a:t>)</a:t>
            </a:r>
          </a:p>
        </p:txBody>
      </p:sp>
      <p:sp>
        <p:nvSpPr>
          <p:cNvPr id="293891" name="Rectangle 3"/>
          <p:cNvSpPr>
            <a:spLocks noGrp="1" noChangeArrowheads="1"/>
          </p:cNvSpPr>
          <p:nvPr>
            <p:ph type="body" idx="1"/>
          </p:nvPr>
        </p:nvSpPr>
        <p:spPr>
          <a:xfrm>
            <a:off x="609600" y="1600200"/>
            <a:ext cx="8534400" cy="5257800"/>
          </a:xfrm>
        </p:spPr>
        <p:txBody>
          <a:bodyPr/>
          <a:lstStyle/>
          <a:p>
            <a:pPr eaLnBrk="1" hangingPunct="1">
              <a:defRPr/>
            </a:pPr>
            <a:r>
              <a:rPr lang="en-US" dirty="0">
                <a:latin typeface="+mj-lt"/>
              </a:rPr>
              <a:t>MC used the EPC for 4 fish species (combined)</a:t>
            </a:r>
          </a:p>
          <a:p>
            <a:pPr lvl="1" eaLnBrk="1" hangingPunct="1">
              <a:buFontTx/>
              <a:buNone/>
              <a:defRPr/>
            </a:pPr>
            <a:r>
              <a:rPr lang="en-US" dirty="0">
                <a:latin typeface="+mj-lt"/>
              </a:rPr>
              <a:t>95% UCL used to “account for uncertainty”</a:t>
            </a:r>
          </a:p>
          <a:p>
            <a:pPr lvl="1" eaLnBrk="1" hangingPunct="1">
              <a:buFontTx/>
              <a:buNone/>
              <a:defRPr/>
            </a:pPr>
            <a:r>
              <a:rPr lang="en-US" sz="2400" dirty="0">
                <a:latin typeface="+mj-lt"/>
              </a:rPr>
              <a:t>Using the UCL is intended to prevent underestimation</a:t>
            </a:r>
          </a:p>
          <a:p>
            <a:pPr lvl="2" eaLnBrk="1" hangingPunct="1">
              <a:buFontTx/>
              <a:buNone/>
              <a:defRPr/>
            </a:pPr>
            <a:endParaRPr lang="en-US" dirty="0">
              <a:latin typeface="+mj-lt"/>
            </a:endParaRPr>
          </a:p>
          <a:p>
            <a:pPr eaLnBrk="1" hangingPunct="1">
              <a:defRPr/>
            </a:pPr>
            <a:r>
              <a:rPr lang="en-US" dirty="0">
                <a:latin typeface="+mj-lt"/>
              </a:rPr>
              <a:t>PBA used the interval: [mean, EPC]</a:t>
            </a:r>
          </a:p>
          <a:p>
            <a:pPr lvl="1" eaLnBrk="1" hangingPunct="1">
              <a:buFontTx/>
              <a:buNone/>
              <a:defRPr/>
            </a:pPr>
            <a:r>
              <a:rPr lang="en-US" dirty="0">
                <a:latin typeface="+mj-lt"/>
              </a:rPr>
              <a:t>Assumes the sample mean </a:t>
            </a:r>
            <a:r>
              <a:rPr lang="en-US" dirty="0">
                <a:latin typeface="+mj-lt"/>
                <a:sym typeface="Symbol" pitchFamily="18" charset="2"/>
              </a:rPr>
              <a:t></a:t>
            </a:r>
            <a:r>
              <a:rPr lang="en-US" dirty="0">
                <a:latin typeface="+mj-lt"/>
              </a:rPr>
              <a:t> the true mean</a:t>
            </a:r>
          </a:p>
          <a:p>
            <a:pPr lvl="1" eaLnBrk="1" hangingPunct="1">
              <a:buFontTx/>
              <a:buNone/>
              <a:defRPr/>
            </a:pPr>
            <a:r>
              <a:rPr lang="en-US" sz="2400" dirty="0">
                <a:latin typeface="+mj-lt"/>
              </a:rPr>
              <a:t>EPA is concerned with not underestimating the mean</a:t>
            </a:r>
          </a:p>
        </p:txBody>
      </p:sp>
    </p:spTree>
  </p:cSld>
  <p:clrMapOvr>
    <a:masterClrMapping/>
  </p:clrMapOvr>
</p:sld>
</file>

<file path=ppt/slides/slide5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8098" name="Rectangle 2"/>
          <p:cNvSpPr>
            <a:spLocks noGrp="1" noChangeArrowheads="1"/>
          </p:cNvSpPr>
          <p:nvPr>
            <p:ph type="title"/>
          </p:nvPr>
        </p:nvSpPr>
        <p:spPr>
          <a:xfrm>
            <a:off x="685800" y="76200"/>
            <a:ext cx="7772400" cy="1143000"/>
          </a:xfrm>
        </p:spPr>
        <p:txBody>
          <a:bodyPr/>
          <a:lstStyle/>
          <a:p>
            <a:pPr eaLnBrk="1" hangingPunct="1"/>
            <a:r>
              <a:rPr lang="en-US" altLang="en-US"/>
              <a:t>Cooking loss data</a:t>
            </a:r>
          </a:p>
        </p:txBody>
      </p:sp>
      <p:graphicFrame>
        <p:nvGraphicFramePr>
          <p:cNvPr id="773123" name="Group 3"/>
          <p:cNvGraphicFramePr>
            <a:graphicFrameLocks noGrp="1"/>
          </p:cNvGraphicFramePr>
          <p:nvPr/>
        </p:nvGraphicFramePr>
        <p:xfrm>
          <a:off x="0" y="1066800"/>
          <a:ext cx="8915400" cy="5394820"/>
        </p:xfrm>
        <a:graphic>
          <a:graphicData uri="http://schemas.openxmlformats.org/drawingml/2006/table">
            <a:tbl>
              <a:tblPr/>
              <a:tblGrid>
                <a:gridCol w="1114425">
                  <a:extLst>
                    <a:ext uri="{9D8B030D-6E8A-4147-A177-3AD203B41FA5}">
                      <a16:colId xmlns:a16="http://schemas.microsoft.com/office/drawing/2014/main" val="20000"/>
                    </a:ext>
                  </a:extLst>
                </a:gridCol>
                <a:gridCol w="1022350">
                  <a:extLst>
                    <a:ext uri="{9D8B030D-6E8A-4147-A177-3AD203B41FA5}">
                      <a16:colId xmlns:a16="http://schemas.microsoft.com/office/drawing/2014/main" val="20001"/>
                    </a:ext>
                  </a:extLst>
                </a:gridCol>
                <a:gridCol w="685800">
                  <a:extLst>
                    <a:ext uri="{9D8B030D-6E8A-4147-A177-3AD203B41FA5}">
                      <a16:colId xmlns:a16="http://schemas.microsoft.com/office/drawing/2014/main" val="20002"/>
                    </a:ext>
                  </a:extLst>
                </a:gridCol>
                <a:gridCol w="1077913">
                  <a:extLst>
                    <a:ext uri="{9D8B030D-6E8A-4147-A177-3AD203B41FA5}">
                      <a16:colId xmlns:a16="http://schemas.microsoft.com/office/drawing/2014/main" val="20003"/>
                    </a:ext>
                  </a:extLst>
                </a:gridCol>
                <a:gridCol w="706437">
                  <a:extLst>
                    <a:ext uri="{9D8B030D-6E8A-4147-A177-3AD203B41FA5}">
                      <a16:colId xmlns:a16="http://schemas.microsoft.com/office/drawing/2014/main" val="20004"/>
                    </a:ext>
                  </a:extLst>
                </a:gridCol>
                <a:gridCol w="1244600">
                  <a:extLst>
                    <a:ext uri="{9D8B030D-6E8A-4147-A177-3AD203B41FA5}">
                      <a16:colId xmlns:a16="http://schemas.microsoft.com/office/drawing/2014/main" val="20005"/>
                    </a:ext>
                  </a:extLst>
                </a:gridCol>
                <a:gridCol w="685800">
                  <a:extLst>
                    <a:ext uri="{9D8B030D-6E8A-4147-A177-3AD203B41FA5}">
                      <a16:colId xmlns:a16="http://schemas.microsoft.com/office/drawing/2014/main" val="20006"/>
                    </a:ext>
                  </a:extLst>
                </a:gridCol>
                <a:gridCol w="1635125">
                  <a:extLst>
                    <a:ext uri="{9D8B030D-6E8A-4147-A177-3AD203B41FA5}">
                      <a16:colId xmlns:a16="http://schemas.microsoft.com/office/drawing/2014/main" val="20007"/>
                    </a:ext>
                  </a:extLst>
                </a:gridCol>
                <a:gridCol w="742950">
                  <a:extLst>
                    <a:ext uri="{9D8B030D-6E8A-4147-A177-3AD203B41FA5}">
                      <a16:colId xmlns:a16="http://schemas.microsoft.com/office/drawing/2014/main" val="20008"/>
                    </a:ext>
                  </a:extLst>
                </a:gridCol>
              </a:tblGrid>
              <a:tr h="640005">
                <a:tc>
                  <a:txBody>
                    <a:bodyPr/>
                    <a:lstStyle/>
                    <a:p>
                      <a:pPr marL="0" marR="0" lvl="0" indent="0" algn="l" defTabSz="914400" rtl="0" eaLnBrk="1" fontAlgn="base" latinLnBrk="0" hangingPunct="1">
                        <a:lnSpc>
                          <a:spcPct val="75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8" charset="0"/>
                      </a:endParaRPr>
                    </a:p>
                  </a:txBody>
                  <a:tcPr marT="45715" marB="45715" horzOverflow="overflow">
                    <a:lnL cap="flat">
                      <a:noFill/>
                    </a:lnL>
                    <a:lnR w="12700" cap="flat" cmpd="sng" algn="ctr">
                      <a:solidFill>
                        <a:schemeClr val="tx1"/>
                      </a:solidFill>
                      <a:prstDash val="solid"/>
                      <a:round/>
                      <a:headEnd type="none" w="med" len="med"/>
                      <a:tailEnd type="none" w="med" len="med"/>
                    </a:lnR>
                    <a:lnT cap="flat">
                      <a:noFill/>
                    </a:lnT>
                    <a:lnB>
                      <a:noFill/>
                    </a:lnB>
                    <a:lnTlToBr>
                      <a:noFill/>
                    </a:lnTlToBr>
                    <a:lnBlToTr>
                      <a:noFill/>
                    </a:lnBlToTr>
                    <a:noFill/>
                  </a:tcPr>
                </a:tc>
                <a:tc>
                  <a:txBody>
                    <a:bodyPr/>
                    <a:lstStyle/>
                    <a:p>
                      <a:pPr marL="0" marR="0" lvl="0" indent="0" algn="ctr" defTabSz="914400" rtl="0" eaLnBrk="1" fontAlgn="base" latinLnBrk="0" hangingPunct="1">
                        <a:lnSpc>
                          <a:spcPct val="75000"/>
                        </a:lnSpc>
                        <a:spcBef>
                          <a:spcPct val="0"/>
                        </a:spcBef>
                        <a:spcAft>
                          <a:spcPct val="0"/>
                        </a:spcAft>
                        <a:buClrTx/>
                        <a:buSzTx/>
                        <a:buFontTx/>
                        <a:buNone/>
                        <a:tabLst/>
                      </a:pPr>
                      <a:r>
                        <a:rPr kumimoji="0" lang="en-US" sz="2400" b="0" i="0" u="none" strike="noStrike" cap="none" normalizeH="0" baseline="0">
                          <a:ln>
                            <a:noFill/>
                          </a:ln>
                          <a:solidFill>
                            <a:schemeClr val="tx1"/>
                          </a:solidFill>
                          <a:effectLst/>
                          <a:latin typeface="Times New Roman" pitchFamily="18" charset="0"/>
                        </a:rPr>
                        <a:t>Bake</a:t>
                      </a:r>
                    </a:p>
                  </a:txBody>
                  <a:tcPr marT="45715" marB="45715"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75000"/>
                        </a:lnSpc>
                        <a:spcBef>
                          <a:spcPct val="0"/>
                        </a:spcBef>
                        <a:spcAft>
                          <a:spcPct val="0"/>
                        </a:spcAft>
                        <a:buClrTx/>
                        <a:buSzTx/>
                        <a:buFontTx/>
                        <a:buNone/>
                        <a:tabLst/>
                      </a:pPr>
                      <a:r>
                        <a:rPr kumimoji="0" lang="en-US" sz="2000" b="0" i="0" u="none" strike="noStrike" cap="none" normalizeH="0" baseline="0">
                          <a:ln>
                            <a:noFill/>
                          </a:ln>
                          <a:solidFill>
                            <a:schemeClr val="tx1"/>
                          </a:solidFill>
                          <a:effectLst/>
                          <a:latin typeface="Times New Roman" pitchFamily="18" charset="0"/>
                        </a:rPr>
                        <a:t>Ref</a:t>
                      </a:r>
                    </a:p>
                  </a:txBody>
                  <a:tcPr marT="45715" marB="45715"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75000"/>
                        </a:lnSpc>
                        <a:spcBef>
                          <a:spcPct val="0"/>
                        </a:spcBef>
                        <a:spcAft>
                          <a:spcPct val="0"/>
                        </a:spcAft>
                        <a:buClrTx/>
                        <a:buSzTx/>
                        <a:buFontTx/>
                        <a:buNone/>
                        <a:tabLst/>
                      </a:pPr>
                      <a:r>
                        <a:rPr kumimoji="0" lang="en-US" sz="2400" b="0" i="0" u="none" strike="noStrike" cap="none" normalizeH="0" baseline="0">
                          <a:ln>
                            <a:noFill/>
                          </a:ln>
                          <a:solidFill>
                            <a:schemeClr val="tx1"/>
                          </a:solidFill>
                          <a:effectLst/>
                          <a:latin typeface="Times New Roman" pitchFamily="18" charset="0"/>
                        </a:rPr>
                        <a:t>Broil</a:t>
                      </a:r>
                    </a:p>
                  </a:txBody>
                  <a:tcPr marT="45715" marB="45715"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75000"/>
                        </a:lnSpc>
                        <a:spcBef>
                          <a:spcPct val="0"/>
                        </a:spcBef>
                        <a:spcAft>
                          <a:spcPct val="0"/>
                        </a:spcAft>
                        <a:buClrTx/>
                        <a:buSzTx/>
                        <a:buFontTx/>
                        <a:buNone/>
                        <a:tabLst/>
                      </a:pPr>
                      <a:r>
                        <a:rPr kumimoji="0" lang="en-US" sz="2000" b="0" i="0" u="none" strike="noStrike" cap="none" normalizeH="0" baseline="0">
                          <a:ln>
                            <a:noFill/>
                          </a:ln>
                          <a:solidFill>
                            <a:schemeClr val="tx1"/>
                          </a:solidFill>
                          <a:effectLst/>
                          <a:latin typeface="Times New Roman" pitchFamily="18" charset="0"/>
                        </a:rPr>
                        <a:t>Ref</a:t>
                      </a:r>
                    </a:p>
                  </a:txBody>
                  <a:tcPr marT="45715" marB="45715"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75000"/>
                        </a:lnSpc>
                        <a:spcBef>
                          <a:spcPct val="0"/>
                        </a:spcBef>
                        <a:spcAft>
                          <a:spcPct val="0"/>
                        </a:spcAft>
                        <a:buClrTx/>
                        <a:buSzTx/>
                        <a:buFontTx/>
                        <a:buNone/>
                        <a:tabLst/>
                      </a:pPr>
                      <a:r>
                        <a:rPr kumimoji="0" lang="en-US" sz="2400" b="0" i="0" u="none" strike="noStrike" cap="none" normalizeH="0" baseline="0">
                          <a:ln>
                            <a:noFill/>
                          </a:ln>
                          <a:solidFill>
                            <a:schemeClr val="tx1"/>
                          </a:solidFill>
                          <a:effectLst/>
                          <a:latin typeface="Times New Roman" pitchFamily="18" charset="0"/>
                        </a:rPr>
                        <a:t>Pan fry</a:t>
                      </a:r>
                    </a:p>
                  </a:txBody>
                  <a:tcPr marT="45715" marB="45715"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75000"/>
                        </a:lnSpc>
                        <a:spcBef>
                          <a:spcPct val="0"/>
                        </a:spcBef>
                        <a:spcAft>
                          <a:spcPct val="0"/>
                        </a:spcAft>
                        <a:buClrTx/>
                        <a:buSzTx/>
                        <a:buFontTx/>
                        <a:buNone/>
                        <a:tabLst/>
                      </a:pPr>
                      <a:r>
                        <a:rPr kumimoji="0" lang="en-US" sz="2000" b="0" i="0" u="none" strike="noStrike" cap="none" normalizeH="0" baseline="0">
                          <a:ln>
                            <a:noFill/>
                          </a:ln>
                          <a:solidFill>
                            <a:schemeClr val="tx1"/>
                          </a:solidFill>
                          <a:effectLst/>
                          <a:latin typeface="Times New Roman" pitchFamily="18" charset="0"/>
                        </a:rPr>
                        <a:t>Ref</a:t>
                      </a:r>
                    </a:p>
                  </a:txBody>
                  <a:tcPr marT="45715" marB="45715"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75000"/>
                        </a:lnSpc>
                        <a:spcBef>
                          <a:spcPct val="0"/>
                        </a:spcBef>
                        <a:spcAft>
                          <a:spcPct val="0"/>
                        </a:spcAft>
                        <a:buClrTx/>
                        <a:buSzTx/>
                        <a:buFontTx/>
                        <a:buNone/>
                        <a:tabLst/>
                      </a:pPr>
                      <a:r>
                        <a:rPr kumimoji="0" lang="en-US" sz="2400" b="0" i="0" u="none" strike="noStrike" cap="none" normalizeH="0" baseline="0">
                          <a:ln>
                            <a:noFill/>
                          </a:ln>
                          <a:solidFill>
                            <a:schemeClr val="tx1"/>
                          </a:solidFill>
                          <a:effectLst/>
                          <a:latin typeface="Times New Roman" pitchFamily="18" charset="0"/>
                        </a:rPr>
                        <a:t>Deep fat fry</a:t>
                      </a:r>
                    </a:p>
                  </a:txBody>
                  <a:tcPr marT="45715" marB="45715"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75000"/>
                        </a:lnSpc>
                        <a:spcBef>
                          <a:spcPct val="0"/>
                        </a:spcBef>
                        <a:spcAft>
                          <a:spcPct val="0"/>
                        </a:spcAft>
                        <a:buClrTx/>
                        <a:buSzTx/>
                        <a:buFontTx/>
                        <a:buNone/>
                        <a:tabLst/>
                      </a:pPr>
                      <a:r>
                        <a:rPr kumimoji="0" lang="en-US" sz="2000" b="0" i="0" u="none" strike="noStrike" cap="none" normalizeH="0" baseline="0">
                          <a:ln>
                            <a:noFill/>
                          </a:ln>
                          <a:solidFill>
                            <a:schemeClr val="tx1"/>
                          </a:solidFill>
                          <a:effectLst/>
                          <a:latin typeface="Times New Roman" pitchFamily="18" charset="0"/>
                        </a:rPr>
                        <a:t>Ref</a:t>
                      </a:r>
                    </a:p>
                  </a:txBody>
                  <a:tcPr marT="45715" marB="45715"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r h="365717">
                <a:tc>
                  <a:txBody>
                    <a:bodyPr/>
                    <a:lstStyle/>
                    <a:p>
                      <a:pPr marL="0" marR="0" lvl="0" indent="0" algn="l" defTabSz="914400" rtl="0" eaLnBrk="1" fontAlgn="base" latinLnBrk="0" hangingPunct="1">
                        <a:lnSpc>
                          <a:spcPct val="75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8" charset="0"/>
                      </a:endParaRPr>
                    </a:p>
                  </a:txBody>
                  <a:tcPr marT="45715" marB="45715" horzOverflow="overflow">
                    <a:lnL cap="flat">
                      <a:noFill/>
                    </a:lnL>
                    <a:lnR w="12700" cap="flat" cmpd="sng" algn="ctr">
                      <a:solidFill>
                        <a:schemeClr val="tx1"/>
                      </a:solidFill>
                      <a:prstDash val="solid"/>
                      <a:round/>
                      <a:headEnd type="none" w="med" len="med"/>
                      <a:tailEnd type="none" w="med" len="med"/>
                    </a:lnR>
                    <a:lnT>
                      <a:noFill/>
                    </a:lnT>
                    <a:lnB>
                      <a:noFill/>
                    </a:lnB>
                    <a:lnTlToBr>
                      <a:noFill/>
                    </a:lnTlToBr>
                    <a:lnBlToTr>
                      <a:noFill/>
                    </a:lnBlToTr>
                    <a:noFill/>
                  </a:tcPr>
                </a:tc>
                <a:tc>
                  <a:txBody>
                    <a:bodyPr/>
                    <a:lstStyle/>
                    <a:p>
                      <a:pPr marL="0" marR="0" lvl="0" indent="0" algn="ctr" defTabSz="914400" rtl="0" eaLnBrk="1" fontAlgn="base" latinLnBrk="0" hangingPunct="1">
                        <a:lnSpc>
                          <a:spcPct val="75000"/>
                        </a:lnSpc>
                        <a:spcBef>
                          <a:spcPct val="0"/>
                        </a:spcBef>
                        <a:spcAft>
                          <a:spcPct val="0"/>
                        </a:spcAft>
                        <a:buClrTx/>
                        <a:buSzTx/>
                        <a:buFontTx/>
                        <a:buNone/>
                        <a:tabLst/>
                      </a:pPr>
                      <a:r>
                        <a:rPr kumimoji="0" lang="en-US" sz="2400" b="0" i="0" u="none" strike="noStrike" cap="none" normalizeH="0" baseline="0">
                          <a:ln>
                            <a:noFill/>
                          </a:ln>
                          <a:solidFill>
                            <a:schemeClr val="tx1"/>
                          </a:solidFill>
                          <a:effectLst/>
                          <a:latin typeface="Times New Roman" pitchFamily="18" charset="0"/>
                        </a:rPr>
                        <a:t>5</a:t>
                      </a:r>
                    </a:p>
                  </a:txBody>
                  <a:tcPr marT="45715" marB="4571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75000"/>
                        </a:lnSpc>
                        <a:spcBef>
                          <a:spcPct val="0"/>
                        </a:spcBef>
                        <a:spcAft>
                          <a:spcPct val="0"/>
                        </a:spcAft>
                        <a:buClrTx/>
                        <a:buSzTx/>
                        <a:buFontTx/>
                        <a:buNone/>
                        <a:tabLst/>
                      </a:pPr>
                      <a:r>
                        <a:rPr kumimoji="0" lang="en-US" sz="2000" b="0" i="0" u="none" strike="noStrike" cap="none" normalizeH="0" baseline="0">
                          <a:ln>
                            <a:noFill/>
                          </a:ln>
                          <a:solidFill>
                            <a:schemeClr val="tx1"/>
                          </a:solidFill>
                          <a:effectLst/>
                          <a:latin typeface="Times New Roman" pitchFamily="18" charset="0"/>
                        </a:rPr>
                        <a:t>(8)</a:t>
                      </a:r>
                    </a:p>
                  </a:txBody>
                  <a:tcPr marT="45715" marB="4571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75000"/>
                        </a:lnSpc>
                        <a:spcBef>
                          <a:spcPct val="0"/>
                        </a:spcBef>
                        <a:spcAft>
                          <a:spcPct val="0"/>
                        </a:spcAft>
                        <a:buClrTx/>
                        <a:buSzTx/>
                        <a:buFontTx/>
                        <a:buNone/>
                        <a:tabLst/>
                      </a:pPr>
                      <a:r>
                        <a:rPr kumimoji="0" lang="en-US" sz="2400" b="0" i="0" u="none" strike="noStrike" cap="none" normalizeH="0" baseline="0">
                          <a:ln>
                            <a:noFill/>
                          </a:ln>
                          <a:solidFill>
                            <a:schemeClr val="tx1"/>
                          </a:solidFill>
                          <a:effectLst/>
                          <a:latin typeface="Times New Roman" pitchFamily="18" charset="0"/>
                        </a:rPr>
                        <a:t>0</a:t>
                      </a:r>
                    </a:p>
                  </a:txBody>
                  <a:tcPr marT="45715" marB="4571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75000"/>
                        </a:lnSpc>
                        <a:spcBef>
                          <a:spcPct val="0"/>
                        </a:spcBef>
                        <a:spcAft>
                          <a:spcPct val="0"/>
                        </a:spcAft>
                        <a:buClrTx/>
                        <a:buSzTx/>
                        <a:buFontTx/>
                        <a:buNone/>
                        <a:tabLst/>
                      </a:pPr>
                      <a:r>
                        <a:rPr kumimoji="0" lang="en-US" sz="2000" b="0" i="0" u="none" strike="noStrike" cap="none" normalizeH="0" baseline="0">
                          <a:ln>
                            <a:noFill/>
                          </a:ln>
                          <a:solidFill>
                            <a:schemeClr val="tx1"/>
                          </a:solidFill>
                          <a:effectLst/>
                          <a:latin typeface="Times New Roman" pitchFamily="18" charset="0"/>
                        </a:rPr>
                        <a:t>(7)</a:t>
                      </a:r>
                    </a:p>
                  </a:txBody>
                  <a:tcPr marT="45715" marB="4571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75000"/>
                        </a:lnSpc>
                        <a:spcBef>
                          <a:spcPct val="0"/>
                        </a:spcBef>
                        <a:spcAft>
                          <a:spcPct val="0"/>
                        </a:spcAft>
                        <a:buClrTx/>
                        <a:buSzTx/>
                        <a:buFontTx/>
                        <a:buNone/>
                        <a:tabLst/>
                      </a:pPr>
                      <a:r>
                        <a:rPr kumimoji="0" lang="en-US" sz="2400" b="0" i="0" u="none" strike="noStrike" cap="none" normalizeH="0" baseline="0">
                          <a:ln>
                            <a:noFill/>
                          </a:ln>
                          <a:solidFill>
                            <a:schemeClr val="tx1"/>
                          </a:solidFill>
                          <a:effectLst/>
                          <a:latin typeface="Times New Roman" pitchFamily="18" charset="0"/>
                        </a:rPr>
                        <a:t>46</a:t>
                      </a:r>
                    </a:p>
                  </a:txBody>
                  <a:tcPr marT="45715" marB="4571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75000"/>
                        </a:lnSpc>
                        <a:spcBef>
                          <a:spcPct val="0"/>
                        </a:spcBef>
                        <a:spcAft>
                          <a:spcPct val="0"/>
                        </a:spcAft>
                        <a:buClrTx/>
                        <a:buSzTx/>
                        <a:buFontTx/>
                        <a:buNone/>
                        <a:tabLst/>
                      </a:pPr>
                      <a:r>
                        <a:rPr kumimoji="0" lang="en-US" sz="2000" b="0" i="0" u="none" strike="noStrike" cap="none" normalizeH="0" baseline="0">
                          <a:ln>
                            <a:noFill/>
                          </a:ln>
                          <a:solidFill>
                            <a:schemeClr val="tx1"/>
                          </a:solidFill>
                          <a:effectLst/>
                          <a:latin typeface="Times New Roman" pitchFamily="18" charset="0"/>
                        </a:rPr>
                        <a:t>(4)</a:t>
                      </a:r>
                    </a:p>
                  </a:txBody>
                  <a:tcPr marT="45715" marB="4571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75000"/>
                        </a:lnSpc>
                        <a:spcBef>
                          <a:spcPct val="0"/>
                        </a:spcBef>
                        <a:spcAft>
                          <a:spcPct val="0"/>
                        </a:spcAft>
                        <a:buClrTx/>
                        <a:buSzTx/>
                        <a:buFontTx/>
                        <a:buNone/>
                        <a:tabLst/>
                      </a:pPr>
                      <a:r>
                        <a:rPr kumimoji="0" lang="en-US" sz="2400" b="0" i="0" u="none" strike="noStrike" cap="none" normalizeH="0" baseline="0">
                          <a:ln>
                            <a:noFill/>
                          </a:ln>
                          <a:solidFill>
                            <a:schemeClr val="tx1"/>
                          </a:solidFill>
                          <a:effectLst/>
                          <a:latin typeface="Times New Roman" pitchFamily="18" charset="0"/>
                        </a:rPr>
                        <a:t>74</a:t>
                      </a:r>
                    </a:p>
                  </a:txBody>
                  <a:tcPr marT="45715" marB="4571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75000"/>
                        </a:lnSpc>
                        <a:spcBef>
                          <a:spcPct val="0"/>
                        </a:spcBef>
                        <a:spcAft>
                          <a:spcPct val="0"/>
                        </a:spcAft>
                        <a:buClrTx/>
                        <a:buSzTx/>
                        <a:buFontTx/>
                        <a:buNone/>
                        <a:tabLst/>
                      </a:pPr>
                      <a:r>
                        <a:rPr kumimoji="0" lang="en-US" sz="2000" b="0" i="0" u="none" strike="noStrike" cap="none" normalizeH="0" baseline="0">
                          <a:ln>
                            <a:noFill/>
                          </a:ln>
                          <a:solidFill>
                            <a:schemeClr val="tx1"/>
                          </a:solidFill>
                          <a:effectLst/>
                          <a:latin typeface="Times New Roman" pitchFamily="18" charset="0"/>
                        </a:rPr>
                        <a:t>(7)</a:t>
                      </a:r>
                    </a:p>
                  </a:txBody>
                  <a:tcPr marT="45715" marB="4571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365717">
                <a:tc>
                  <a:txBody>
                    <a:bodyPr/>
                    <a:lstStyle/>
                    <a:p>
                      <a:pPr marL="0" marR="0" lvl="0" indent="0" algn="l" defTabSz="914400" rtl="0" eaLnBrk="1" fontAlgn="base" latinLnBrk="0" hangingPunct="1">
                        <a:lnSpc>
                          <a:spcPct val="75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8" charset="0"/>
                      </a:endParaRPr>
                    </a:p>
                  </a:txBody>
                  <a:tcPr marT="45715" marB="45715" horzOverflow="overflow">
                    <a:lnL cap="flat">
                      <a:noFill/>
                    </a:lnL>
                    <a:lnR w="12700" cap="flat" cmpd="sng" algn="ctr">
                      <a:solidFill>
                        <a:schemeClr val="tx1"/>
                      </a:solidFill>
                      <a:prstDash val="solid"/>
                      <a:round/>
                      <a:headEnd type="none" w="med" len="med"/>
                      <a:tailEnd type="none" w="med" len="med"/>
                    </a:lnR>
                    <a:lnT>
                      <a:noFill/>
                    </a:lnT>
                    <a:lnB>
                      <a:noFill/>
                    </a:lnB>
                    <a:lnTlToBr>
                      <a:noFill/>
                    </a:lnTlToBr>
                    <a:lnBlToTr>
                      <a:noFill/>
                    </a:lnBlToTr>
                    <a:noFill/>
                  </a:tcPr>
                </a:tc>
                <a:tc>
                  <a:txBody>
                    <a:bodyPr/>
                    <a:lstStyle/>
                    <a:p>
                      <a:pPr marL="0" marR="0" lvl="0" indent="0" algn="ctr" defTabSz="914400" rtl="0" eaLnBrk="1" fontAlgn="base" latinLnBrk="0" hangingPunct="1">
                        <a:lnSpc>
                          <a:spcPct val="75000"/>
                        </a:lnSpc>
                        <a:spcBef>
                          <a:spcPct val="0"/>
                        </a:spcBef>
                        <a:spcAft>
                          <a:spcPct val="0"/>
                        </a:spcAft>
                        <a:buClrTx/>
                        <a:buSzTx/>
                        <a:buFontTx/>
                        <a:buNone/>
                        <a:tabLst/>
                      </a:pPr>
                      <a:r>
                        <a:rPr kumimoji="0" lang="en-US" sz="2400" b="0" i="0" u="none" strike="noStrike" cap="none" normalizeH="0" baseline="0">
                          <a:ln>
                            <a:noFill/>
                          </a:ln>
                          <a:solidFill>
                            <a:schemeClr val="tx1"/>
                          </a:solidFill>
                          <a:effectLst/>
                          <a:latin typeface="Times New Roman" pitchFamily="18" charset="0"/>
                        </a:rPr>
                        <a:t>16</a:t>
                      </a:r>
                    </a:p>
                  </a:txBody>
                  <a:tcPr marT="45715" marB="4571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75000"/>
                        </a:lnSpc>
                        <a:spcBef>
                          <a:spcPct val="0"/>
                        </a:spcBef>
                        <a:spcAft>
                          <a:spcPct val="0"/>
                        </a:spcAft>
                        <a:buClrTx/>
                        <a:buSzTx/>
                        <a:buFontTx/>
                        <a:buNone/>
                        <a:tabLst/>
                      </a:pPr>
                      <a:r>
                        <a:rPr kumimoji="0" lang="en-US" sz="2000" b="0" i="0" u="none" strike="noStrike" cap="none" normalizeH="0" baseline="0">
                          <a:ln>
                            <a:noFill/>
                          </a:ln>
                          <a:solidFill>
                            <a:schemeClr val="tx1"/>
                          </a:solidFill>
                          <a:effectLst/>
                          <a:latin typeface="Times New Roman" pitchFamily="18" charset="0"/>
                        </a:rPr>
                        <a:t>(7)</a:t>
                      </a:r>
                    </a:p>
                  </a:txBody>
                  <a:tcPr marT="45715" marB="4571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75000"/>
                        </a:lnSpc>
                        <a:spcBef>
                          <a:spcPct val="0"/>
                        </a:spcBef>
                        <a:spcAft>
                          <a:spcPct val="0"/>
                        </a:spcAft>
                        <a:buClrTx/>
                        <a:buSzTx/>
                        <a:buFontTx/>
                        <a:buNone/>
                        <a:tabLst/>
                      </a:pPr>
                      <a:r>
                        <a:rPr kumimoji="0" lang="en-US" sz="2400" b="0" i="0" u="none" strike="noStrike" cap="none" normalizeH="0" baseline="0">
                          <a:ln>
                            <a:noFill/>
                          </a:ln>
                          <a:solidFill>
                            <a:schemeClr val="tx1"/>
                          </a:solidFill>
                          <a:effectLst/>
                          <a:latin typeface="Times New Roman" pitchFamily="18" charset="0"/>
                        </a:rPr>
                        <a:t>53</a:t>
                      </a:r>
                    </a:p>
                  </a:txBody>
                  <a:tcPr marT="45715" marB="4571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75000"/>
                        </a:lnSpc>
                        <a:spcBef>
                          <a:spcPct val="0"/>
                        </a:spcBef>
                        <a:spcAft>
                          <a:spcPct val="0"/>
                        </a:spcAft>
                        <a:buClrTx/>
                        <a:buSzTx/>
                        <a:buFontTx/>
                        <a:buNone/>
                        <a:tabLst/>
                      </a:pPr>
                      <a:r>
                        <a:rPr kumimoji="0" lang="en-US" sz="2000" b="0" i="0" u="none" strike="noStrike" cap="none" normalizeH="0" baseline="0">
                          <a:ln>
                            <a:noFill/>
                          </a:ln>
                          <a:solidFill>
                            <a:schemeClr val="tx1"/>
                          </a:solidFill>
                          <a:effectLst/>
                          <a:latin typeface="Times New Roman" pitchFamily="18" charset="0"/>
                        </a:rPr>
                        <a:t>(11)</a:t>
                      </a:r>
                    </a:p>
                  </a:txBody>
                  <a:tcPr marT="45715" marB="4571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75000"/>
                        </a:lnSpc>
                        <a:spcBef>
                          <a:spcPct val="0"/>
                        </a:spcBef>
                        <a:spcAft>
                          <a:spcPct val="0"/>
                        </a:spcAft>
                        <a:buClrTx/>
                        <a:buSzTx/>
                        <a:buFontTx/>
                        <a:buNone/>
                        <a:tabLst/>
                      </a:pPr>
                      <a:r>
                        <a:rPr kumimoji="0" lang="en-US" sz="2400" b="0" i="0" u="none" strike="noStrike" cap="none" normalizeH="0" baseline="0">
                          <a:ln>
                            <a:noFill/>
                          </a:ln>
                          <a:solidFill>
                            <a:schemeClr val="tx1"/>
                          </a:solidFill>
                          <a:effectLst/>
                          <a:latin typeface="Times New Roman" pitchFamily="18" charset="0"/>
                        </a:rPr>
                        <a:t>7.5</a:t>
                      </a:r>
                    </a:p>
                  </a:txBody>
                  <a:tcPr marT="45715" marB="4571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75000"/>
                        </a:lnSpc>
                        <a:spcBef>
                          <a:spcPct val="0"/>
                        </a:spcBef>
                        <a:spcAft>
                          <a:spcPct val="0"/>
                        </a:spcAft>
                        <a:buClrTx/>
                        <a:buSzTx/>
                        <a:buFontTx/>
                        <a:buNone/>
                        <a:tabLst/>
                      </a:pPr>
                      <a:r>
                        <a:rPr kumimoji="0" lang="en-US" sz="2000" b="0" i="0" u="none" strike="noStrike" cap="none" normalizeH="0" baseline="0">
                          <a:ln>
                            <a:noFill/>
                          </a:ln>
                          <a:solidFill>
                            <a:schemeClr val="tx1"/>
                          </a:solidFill>
                          <a:effectLst/>
                          <a:latin typeface="Times New Roman" pitchFamily="18" charset="0"/>
                        </a:rPr>
                        <a:t>(2)</a:t>
                      </a:r>
                    </a:p>
                  </a:txBody>
                  <a:tcPr marT="45715" marB="4571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75000"/>
                        </a:lnSpc>
                        <a:spcBef>
                          <a:spcPct val="0"/>
                        </a:spcBef>
                        <a:spcAft>
                          <a:spcPct val="0"/>
                        </a:spcAft>
                        <a:buClrTx/>
                        <a:buSzTx/>
                        <a:buFontTx/>
                        <a:buNone/>
                        <a:tabLst/>
                      </a:pPr>
                      <a:r>
                        <a:rPr kumimoji="0" lang="en-US" sz="2400" b="0" i="0" u="none" strike="noStrike" cap="none" normalizeH="0" baseline="0">
                          <a:ln>
                            <a:noFill/>
                          </a:ln>
                          <a:solidFill>
                            <a:schemeClr val="tx1"/>
                          </a:solidFill>
                          <a:effectLst/>
                          <a:latin typeface="Times New Roman" pitchFamily="18" charset="0"/>
                        </a:rPr>
                        <a:t>31</a:t>
                      </a:r>
                    </a:p>
                  </a:txBody>
                  <a:tcPr marT="45715" marB="4571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75000"/>
                        </a:lnSpc>
                        <a:spcBef>
                          <a:spcPct val="0"/>
                        </a:spcBef>
                        <a:spcAft>
                          <a:spcPct val="0"/>
                        </a:spcAft>
                        <a:buClrTx/>
                        <a:buSzTx/>
                        <a:buFontTx/>
                        <a:buNone/>
                        <a:tabLst/>
                      </a:pPr>
                      <a:r>
                        <a:rPr kumimoji="0" lang="en-US" sz="2000" b="0" i="0" u="none" strike="noStrike" cap="none" normalizeH="0" baseline="0">
                          <a:ln>
                            <a:noFill/>
                          </a:ln>
                          <a:solidFill>
                            <a:schemeClr val="tx1"/>
                          </a:solidFill>
                          <a:effectLst/>
                          <a:latin typeface="Times New Roman" pitchFamily="18" charset="0"/>
                        </a:rPr>
                        <a:t>(12)</a:t>
                      </a:r>
                    </a:p>
                  </a:txBody>
                  <a:tcPr marT="45715" marB="4571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365717">
                <a:tc>
                  <a:txBody>
                    <a:bodyPr/>
                    <a:lstStyle/>
                    <a:p>
                      <a:pPr marL="0" marR="0" lvl="0" indent="0" algn="l" defTabSz="914400" rtl="0" eaLnBrk="1" fontAlgn="base" latinLnBrk="0" hangingPunct="1">
                        <a:lnSpc>
                          <a:spcPct val="75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8" charset="0"/>
                      </a:endParaRPr>
                    </a:p>
                  </a:txBody>
                  <a:tcPr marT="45715" marB="45715" horzOverflow="overflow">
                    <a:lnL cap="flat">
                      <a:noFill/>
                    </a:lnL>
                    <a:lnR w="12700" cap="flat" cmpd="sng" algn="ctr">
                      <a:solidFill>
                        <a:schemeClr val="tx1"/>
                      </a:solidFill>
                      <a:prstDash val="solid"/>
                      <a:round/>
                      <a:headEnd type="none" w="med" len="med"/>
                      <a:tailEnd type="none" w="med" len="med"/>
                    </a:lnR>
                    <a:lnT>
                      <a:noFill/>
                    </a:lnT>
                    <a:lnB>
                      <a:noFill/>
                    </a:lnB>
                    <a:lnTlToBr>
                      <a:noFill/>
                    </a:lnTlToBr>
                    <a:lnBlToTr>
                      <a:noFill/>
                    </a:lnBlToTr>
                    <a:noFill/>
                  </a:tcPr>
                </a:tc>
                <a:tc>
                  <a:txBody>
                    <a:bodyPr/>
                    <a:lstStyle/>
                    <a:p>
                      <a:pPr marL="0" marR="0" lvl="0" indent="0" algn="ctr" defTabSz="914400" rtl="0" eaLnBrk="1" fontAlgn="base" latinLnBrk="0" hangingPunct="1">
                        <a:lnSpc>
                          <a:spcPct val="75000"/>
                        </a:lnSpc>
                        <a:spcBef>
                          <a:spcPct val="0"/>
                        </a:spcBef>
                        <a:spcAft>
                          <a:spcPct val="0"/>
                        </a:spcAft>
                        <a:buClrTx/>
                        <a:buSzTx/>
                        <a:buFontTx/>
                        <a:buNone/>
                        <a:tabLst/>
                      </a:pPr>
                      <a:r>
                        <a:rPr kumimoji="0" lang="en-US" sz="2400" b="0" i="0" u="none" strike="noStrike" cap="none" normalizeH="0" baseline="0">
                          <a:ln>
                            <a:noFill/>
                          </a:ln>
                          <a:solidFill>
                            <a:schemeClr val="tx1"/>
                          </a:solidFill>
                          <a:effectLst/>
                          <a:latin typeface="Times New Roman" pitchFamily="18" charset="0"/>
                        </a:rPr>
                        <a:t>34</a:t>
                      </a:r>
                    </a:p>
                  </a:txBody>
                  <a:tcPr marT="45715" marB="4571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75000"/>
                        </a:lnSpc>
                        <a:spcBef>
                          <a:spcPct val="0"/>
                        </a:spcBef>
                        <a:spcAft>
                          <a:spcPct val="0"/>
                        </a:spcAft>
                        <a:buClrTx/>
                        <a:buSzTx/>
                        <a:buFontTx/>
                        <a:buNone/>
                        <a:tabLst/>
                      </a:pPr>
                      <a:r>
                        <a:rPr kumimoji="0" lang="en-US" sz="2000" b="0" i="0" u="none" strike="noStrike" cap="none" normalizeH="0" baseline="0">
                          <a:ln>
                            <a:noFill/>
                          </a:ln>
                          <a:solidFill>
                            <a:schemeClr val="tx1"/>
                          </a:solidFill>
                          <a:effectLst/>
                          <a:latin typeface="Times New Roman" pitchFamily="18" charset="0"/>
                        </a:rPr>
                        <a:t>(11)</a:t>
                      </a:r>
                    </a:p>
                  </a:txBody>
                  <a:tcPr marT="45715" marB="4571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75000"/>
                        </a:lnSpc>
                        <a:spcBef>
                          <a:spcPct val="0"/>
                        </a:spcBef>
                        <a:spcAft>
                          <a:spcPct val="0"/>
                        </a:spcAft>
                        <a:buClrTx/>
                        <a:buSzTx/>
                        <a:buFontTx/>
                        <a:buNone/>
                        <a:tabLst/>
                      </a:pPr>
                      <a:r>
                        <a:rPr kumimoji="0" lang="en-US" sz="2400" b="0" i="0" u="none" strike="noStrike" cap="none" normalizeH="0" baseline="0">
                          <a:ln>
                            <a:noFill/>
                          </a:ln>
                          <a:solidFill>
                            <a:schemeClr val="tx1"/>
                          </a:solidFill>
                          <a:effectLst/>
                          <a:latin typeface="Times New Roman" pitchFamily="18" charset="0"/>
                        </a:rPr>
                        <a:t>7.5</a:t>
                      </a:r>
                    </a:p>
                  </a:txBody>
                  <a:tcPr marT="45715" marB="4571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75000"/>
                        </a:lnSpc>
                        <a:spcBef>
                          <a:spcPct val="0"/>
                        </a:spcBef>
                        <a:spcAft>
                          <a:spcPct val="0"/>
                        </a:spcAft>
                        <a:buClrTx/>
                        <a:buSzTx/>
                        <a:buFontTx/>
                        <a:buNone/>
                        <a:tabLst/>
                      </a:pPr>
                      <a:r>
                        <a:rPr kumimoji="0" lang="en-US" sz="2000" b="0" i="0" u="none" strike="noStrike" cap="none" normalizeH="0" baseline="0">
                          <a:ln>
                            <a:noFill/>
                          </a:ln>
                          <a:solidFill>
                            <a:schemeClr val="tx1"/>
                          </a:solidFill>
                          <a:effectLst/>
                          <a:latin typeface="Times New Roman" pitchFamily="18" charset="0"/>
                        </a:rPr>
                        <a:t>(2)</a:t>
                      </a:r>
                    </a:p>
                  </a:txBody>
                  <a:tcPr marT="45715" marB="4571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75000"/>
                        </a:lnSpc>
                        <a:spcBef>
                          <a:spcPct val="0"/>
                        </a:spcBef>
                        <a:spcAft>
                          <a:spcPct val="0"/>
                        </a:spcAft>
                        <a:buClrTx/>
                        <a:buSzTx/>
                        <a:buFontTx/>
                        <a:buNone/>
                        <a:tabLst/>
                      </a:pPr>
                      <a:r>
                        <a:rPr kumimoji="0" lang="en-US" sz="2400" b="0" i="0" u="none" strike="noStrike" cap="none" normalizeH="0" baseline="0">
                          <a:ln>
                            <a:noFill/>
                          </a:ln>
                          <a:solidFill>
                            <a:schemeClr val="tx1"/>
                          </a:solidFill>
                          <a:effectLst/>
                          <a:latin typeface="Times New Roman" pitchFamily="18" charset="0"/>
                        </a:rPr>
                        <a:t>35</a:t>
                      </a:r>
                    </a:p>
                  </a:txBody>
                  <a:tcPr marT="45715" marB="4571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75000"/>
                        </a:lnSpc>
                        <a:spcBef>
                          <a:spcPct val="0"/>
                        </a:spcBef>
                        <a:spcAft>
                          <a:spcPct val="0"/>
                        </a:spcAft>
                        <a:buClrTx/>
                        <a:buSzTx/>
                        <a:buFontTx/>
                        <a:buNone/>
                        <a:tabLst/>
                      </a:pPr>
                      <a:r>
                        <a:rPr kumimoji="0" lang="en-US" sz="2000" b="0" i="0" u="none" strike="noStrike" cap="none" normalizeH="0" baseline="0">
                          <a:ln>
                            <a:noFill/>
                          </a:ln>
                          <a:solidFill>
                            <a:schemeClr val="tx1"/>
                          </a:solidFill>
                          <a:effectLst/>
                          <a:latin typeface="Times New Roman" pitchFamily="18" charset="0"/>
                        </a:rPr>
                        <a:t>(13)</a:t>
                      </a:r>
                    </a:p>
                  </a:txBody>
                  <a:tcPr marT="45715" marB="4571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75000"/>
                        </a:lnSpc>
                        <a:spcBef>
                          <a:spcPct val="0"/>
                        </a:spcBef>
                        <a:spcAft>
                          <a:spcPct val="0"/>
                        </a:spcAft>
                        <a:buClrTx/>
                        <a:buSzTx/>
                        <a:buFontTx/>
                        <a:buNone/>
                        <a:tabLst/>
                      </a:pPr>
                      <a:r>
                        <a:rPr kumimoji="0" lang="en-US" sz="2400" b="0" i="0" u="none" strike="noStrike" cap="none" normalizeH="0" baseline="0">
                          <a:ln>
                            <a:noFill/>
                          </a:ln>
                          <a:solidFill>
                            <a:schemeClr val="tx1"/>
                          </a:solidFill>
                          <a:effectLst/>
                          <a:latin typeface="Times New Roman" pitchFamily="18" charset="0"/>
                        </a:rPr>
                        <a:t>35</a:t>
                      </a:r>
                    </a:p>
                  </a:txBody>
                  <a:tcPr marT="45715" marB="4571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75000"/>
                        </a:lnSpc>
                        <a:spcBef>
                          <a:spcPct val="0"/>
                        </a:spcBef>
                        <a:spcAft>
                          <a:spcPct val="0"/>
                        </a:spcAft>
                        <a:buClrTx/>
                        <a:buSzTx/>
                        <a:buFontTx/>
                        <a:buNone/>
                        <a:tabLst/>
                      </a:pPr>
                      <a:r>
                        <a:rPr kumimoji="0" lang="en-US" sz="2000" b="0" i="0" u="none" strike="noStrike" cap="none" normalizeH="0" baseline="0">
                          <a:ln>
                            <a:noFill/>
                          </a:ln>
                          <a:solidFill>
                            <a:schemeClr val="tx1"/>
                          </a:solidFill>
                          <a:effectLst/>
                          <a:latin typeface="Times New Roman" pitchFamily="18" charset="0"/>
                        </a:rPr>
                        <a:t>(13)</a:t>
                      </a:r>
                    </a:p>
                  </a:txBody>
                  <a:tcPr marT="45715" marB="4571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365717">
                <a:tc>
                  <a:txBody>
                    <a:bodyPr/>
                    <a:lstStyle/>
                    <a:p>
                      <a:pPr marL="0" marR="0" lvl="0" indent="0" algn="l" defTabSz="914400" rtl="0" eaLnBrk="1" fontAlgn="base" latinLnBrk="0" hangingPunct="1">
                        <a:lnSpc>
                          <a:spcPct val="75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8" charset="0"/>
                      </a:endParaRPr>
                    </a:p>
                  </a:txBody>
                  <a:tcPr marT="45715" marB="45715" horzOverflow="overflow">
                    <a:lnL cap="flat">
                      <a:noFill/>
                    </a:lnL>
                    <a:lnR w="12700" cap="flat" cmpd="sng" algn="ctr">
                      <a:solidFill>
                        <a:schemeClr val="tx1"/>
                      </a:solidFill>
                      <a:prstDash val="solid"/>
                      <a:round/>
                      <a:headEnd type="none" w="med" len="med"/>
                      <a:tailEnd type="none" w="med" len="med"/>
                    </a:lnR>
                    <a:lnT>
                      <a:noFill/>
                    </a:lnT>
                    <a:lnB>
                      <a:noFill/>
                    </a:lnB>
                    <a:lnTlToBr>
                      <a:noFill/>
                    </a:lnTlToBr>
                    <a:lnBlToTr>
                      <a:noFill/>
                    </a:lnBlToTr>
                    <a:noFill/>
                  </a:tcPr>
                </a:tc>
                <a:tc>
                  <a:txBody>
                    <a:bodyPr/>
                    <a:lstStyle/>
                    <a:p>
                      <a:pPr marL="0" marR="0" lvl="0" indent="0" algn="ctr" defTabSz="914400" rtl="0" eaLnBrk="1" fontAlgn="base" latinLnBrk="0" hangingPunct="1">
                        <a:lnSpc>
                          <a:spcPct val="75000"/>
                        </a:lnSpc>
                        <a:spcBef>
                          <a:spcPct val="0"/>
                        </a:spcBef>
                        <a:spcAft>
                          <a:spcPct val="0"/>
                        </a:spcAft>
                        <a:buClrTx/>
                        <a:buSzTx/>
                        <a:buFontTx/>
                        <a:buNone/>
                        <a:tabLst/>
                      </a:pPr>
                      <a:r>
                        <a:rPr kumimoji="0" lang="en-US" sz="2400" b="0" i="0" u="none" strike="noStrike" cap="none" normalizeH="0" baseline="0">
                          <a:ln>
                            <a:noFill/>
                          </a:ln>
                          <a:solidFill>
                            <a:schemeClr val="tx1"/>
                          </a:solidFill>
                          <a:effectLst/>
                          <a:latin typeface="Times New Roman" pitchFamily="18" charset="0"/>
                        </a:rPr>
                        <a:t>7.5</a:t>
                      </a:r>
                    </a:p>
                  </a:txBody>
                  <a:tcPr marT="45715" marB="4571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75000"/>
                        </a:lnSpc>
                        <a:spcBef>
                          <a:spcPct val="0"/>
                        </a:spcBef>
                        <a:spcAft>
                          <a:spcPct val="0"/>
                        </a:spcAft>
                        <a:buClrTx/>
                        <a:buSzTx/>
                        <a:buFontTx/>
                        <a:buNone/>
                        <a:tabLst/>
                      </a:pPr>
                      <a:r>
                        <a:rPr kumimoji="0" lang="en-US" sz="2000" b="0" i="0" u="none" strike="noStrike" cap="none" normalizeH="0" baseline="0">
                          <a:ln>
                            <a:noFill/>
                          </a:ln>
                          <a:solidFill>
                            <a:schemeClr val="tx1"/>
                          </a:solidFill>
                          <a:effectLst/>
                          <a:latin typeface="Times New Roman" pitchFamily="18" charset="0"/>
                        </a:rPr>
                        <a:t>(2)</a:t>
                      </a:r>
                    </a:p>
                  </a:txBody>
                  <a:tcPr marT="45715" marB="4571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75000"/>
                        </a:lnSpc>
                        <a:spcBef>
                          <a:spcPct val="0"/>
                        </a:spcBef>
                        <a:spcAft>
                          <a:spcPct val="0"/>
                        </a:spcAft>
                        <a:buClrTx/>
                        <a:buSzTx/>
                        <a:buFontTx/>
                        <a:buNone/>
                        <a:tabLst/>
                      </a:pPr>
                      <a:r>
                        <a:rPr kumimoji="0" lang="en-US" sz="2400" b="0" i="0" u="none" strike="noStrike" cap="none" normalizeH="0" baseline="0">
                          <a:ln>
                            <a:noFill/>
                          </a:ln>
                          <a:solidFill>
                            <a:schemeClr val="tx1"/>
                          </a:solidFill>
                          <a:effectLst/>
                          <a:latin typeface="Times New Roman" pitchFamily="18" charset="0"/>
                        </a:rPr>
                        <a:t>24</a:t>
                      </a:r>
                    </a:p>
                  </a:txBody>
                  <a:tcPr marT="45715" marB="4571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75000"/>
                        </a:lnSpc>
                        <a:spcBef>
                          <a:spcPct val="0"/>
                        </a:spcBef>
                        <a:spcAft>
                          <a:spcPct val="0"/>
                        </a:spcAft>
                        <a:buClrTx/>
                        <a:buSzTx/>
                        <a:buFontTx/>
                        <a:buNone/>
                        <a:tabLst/>
                      </a:pPr>
                      <a:r>
                        <a:rPr kumimoji="0" lang="en-US" sz="2000" b="0" i="0" u="none" strike="noStrike" cap="none" normalizeH="0" baseline="0">
                          <a:ln>
                            <a:noFill/>
                          </a:ln>
                          <a:solidFill>
                            <a:schemeClr val="tx1"/>
                          </a:solidFill>
                          <a:effectLst/>
                          <a:latin typeface="Times New Roman" pitchFamily="18" charset="0"/>
                        </a:rPr>
                        <a:t>(15)</a:t>
                      </a:r>
                    </a:p>
                  </a:txBody>
                  <a:tcPr marT="45715" marB="4571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75000"/>
                        </a:lnSpc>
                        <a:spcBef>
                          <a:spcPct val="0"/>
                        </a:spcBef>
                        <a:spcAft>
                          <a:spcPct val="0"/>
                        </a:spcAft>
                        <a:buClrTx/>
                        <a:buSzTx/>
                        <a:buFontTx/>
                        <a:buNone/>
                        <a:tabLst/>
                      </a:pPr>
                      <a:r>
                        <a:rPr kumimoji="0" lang="en-US" sz="2400" b="0" i="0" u="none" strike="noStrike" cap="none" normalizeH="0" baseline="0">
                          <a:ln>
                            <a:noFill/>
                          </a:ln>
                          <a:solidFill>
                            <a:schemeClr val="tx1"/>
                          </a:solidFill>
                          <a:effectLst/>
                          <a:latin typeface="Times New Roman" pitchFamily="18" charset="0"/>
                        </a:rPr>
                        <a:t>31</a:t>
                      </a:r>
                    </a:p>
                  </a:txBody>
                  <a:tcPr marT="45715" marB="4571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75000"/>
                        </a:lnSpc>
                        <a:spcBef>
                          <a:spcPct val="0"/>
                        </a:spcBef>
                        <a:spcAft>
                          <a:spcPct val="0"/>
                        </a:spcAft>
                        <a:buClrTx/>
                        <a:buSzTx/>
                        <a:buFontTx/>
                        <a:buNone/>
                        <a:tabLst/>
                      </a:pPr>
                      <a:r>
                        <a:rPr kumimoji="0" lang="en-US" sz="2000" b="0" i="0" u="none" strike="noStrike" cap="none" normalizeH="0" baseline="0">
                          <a:ln>
                            <a:noFill/>
                          </a:ln>
                          <a:solidFill>
                            <a:schemeClr val="tx1"/>
                          </a:solidFill>
                          <a:effectLst/>
                          <a:latin typeface="Times New Roman" pitchFamily="18" charset="0"/>
                        </a:rPr>
                        <a:t>(15)</a:t>
                      </a:r>
                    </a:p>
                  </a:txBody>
                  <a:tcPr marT="45715" marB="4571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75000"/>
                        </a:lnSpc>
                        <a:spcBef>
                          <a:spcPct val="0"/>
                        </a:spcBef>
                        <a:spcAft>
                          <a:spcPct val="0"/>
                        </a:spcAft>
                        <a:buClrTx/>
                        <a:buSzTx/>
                        <a:buFontTx/>
                        <a:buNone/>
                        <a:tabLst/>
                      </a:pPr>
                      <a:r>
                        <a:rPr kumimoji="0" lang="en-US" sz="2400" b="0" i="0" u="none" strike="noStrike" cap="none" normalizeH="0" baseline="0">
                          <a:ln>
                            <a:noFill/>
                          </a:ln>
                          <a:solidFill>
                            <a:schemeClr val="tx1"/>
                          </a:solidFill>
                          <a:effectLst/>
                          <a:latin typeface="Times New Roman" pitchFamily="18" charset="0"/>
                        </a:rPr>
                        <a:t>32</a:t>
                      </a:r>
                    </a:p>
                  </a:txBody>
                  <a:tcPr marT="45715" marB="4571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75000"/>
                        </a:lnSpc>
                        <a:spcBef>
                          <a:spcPct val="0"/>
                        </a:spcBef>
                        <a:spcAft>
                          <a:spcPct val="0"/>
                        </a:spcAft>
                        <a:buClrTx/>
                        <a:buSzTx/>
                        <a:buFontTx/>
                        <a:buNone/>
                        <a:tabLst/>
                      </a:pPr>
                      <a:r>
                        <a:rPr kumimoji="0" lang="en-US" sz="2000" b="0" i="0" u="none" strike="noStrike" cap="none" normalizeH="0" baseline="0">
                          <a:ln>
                            <a:noFill/>
                          </a:ln>
                          <a:solidFill>
                            <a:schemeClr val="tx1"/>
                          </a:solidFill>
                          <a:effectLst/>
                          <a:latin typeface="Times New Roman" pitchFamily="18" charset="0"/>
                        </a:rPr>
                        <a:t>(14)</a:t>
                      </a:r>
                    </a:p>
                  </a:txBody>
                  <a:tcPr marT="45715" marB="4571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r h="365717">
                <a:tc>
                  <a:txBody>
                    <a:bodyPr/>
                    <a:lstStyle/>
                    <a:p>
                      <a:pPr marL="0" marR="0" lvl="0" indent="0" algn="l" defTabSz="914400" rtl="0" eaLnBrk="1" fontAlgn="base" latinLnBrk="0" hangingPunct="1">
                        <a:lnSpc>
                          <a:spcPct val="75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8" charset="0"/>
                      </a:endParaRPr>
                    </a:p>
                  </a:txBody>
                  <a:tcPr marT="45715" marB="45715" horzOverflow="overflow">
                    <a:lnL cap="flat">
                      <a:noFill/>
                    </a:lnL>
                    <a:lnR w="12700" cap="flat" cmpd="sng" algn="ctr">
                      <a:solidFill>
                        <a:schemeClr val="tx1"/>
                      </a:solidFill>
                      <a:prstDash val="solid"/>
                      <a:round/>
                      <a:headEnd type="none" w="med" len="med"/>
                      <a:tailEnd type="none" w="med" len="med"/>
                    </a:lnR>
                    <a:lnT>
                      <a:noFill/>
                    </a:lnT>
                    <a:lnB>
                      <a:noFill/>
                    </a:lnB>
                    <a:lnTlToBr>
                      <a:noFill/>
                    </a:lnTlToBr>
                    <a:lnBlToTr>
                      <a:noFill/>
                    </a:lnBlToTr>
                    <a:noFill/>
                  </a:tcPr>
                </a:tc>
                <a:tc>
                  <a:txBody>
                    <a:bodyPr/>
                    <a:lstStyle/>
                    <a:p>
                      <a:pPr marL="0" marR="0" lvl="0" indent="0" algn="ctr" defTabSz="914400" rtl="0" eaLnBrk="1" fontAlgn="base" latinLnBrk="0" hangingPunct="1">
                        <a:lnSpc>
                          <a:spcPct val="75000"/>
                        </a:lnSpc>
                        <a:spcBef>
                          <a:spcPct val="0"/>
                        </a:spcBef>
                        <a:spcAft>
                          <a:spcPct val="0"/>
                        </a:spcAft>
                        <a:buClrTx/>
                        <a:buSzTx/>
                        <a:buFontTx/>
                        <a:buNone/>
                        <a:tabLst/>
                      </a:pPr>
                      <a:r>
                        <a:rPr kumimoji="0" lang="en-US" sz="2400" b="0" i="0" u="none" strike="noStrike" cap="none" normalizeH="0" baseline="0">
                          <a:ln>
                            <a:noFill/>
                          </a:ln>
                          <a:solidFill>
                            <a:schemeClr val="tx1"/>
                          </a:solidFill>
                          <a:effectLst/>
                          <a:latin typeface="Times New Roman" pitchFamily="18" charset="0"/>
                        </a:rPr>
                        <a:t>27</a:t>
                      </a:r>
                    </a:p>
                  </a:txBody>
                  <a:tcPr marT="45715" marB="4571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75000"/>
                        </a:lnSpc>
                        <a:spcBef>
                          <a:spcPct val="0"/>
                        </a:spcBef>
                        <a:spcAft>
                          <a:spcPct val="0"/>
                        </a:spcAft>
                        <a:buClrTx/>
                        <a:buSzTx/>
                        <a:buFontTx/>
                        <a:buNone/>
                        <a:tabLst/>
                      </a:pPr>
                      <a:r>
                        <a:rPr kumimoji="0" lang="en-US" sz="2000" b="0" i="0" u="none" strike="noStrike" cap="none" normalizeH="0" baseline="0">
                          <a:ln>
                            <a:noFill/>
                          </a:ln>
                          <a:solidFill>
                            <a:schemeClr val="tx1"/>
                          </a:solidFill>
                          <a:effectLst/>
                          <a:latin typeface="Times New Roman" pitchFamily="18" charset="0"/>
                        </a:rPr>
                        <a:t>(9)</a:t>
                      </a:r>
                    </a:p>
                  </a:txBody>
                  <a:tcPr marT="45715" marB="4571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75000"/>
                        </a:lnSpc>
                        <a:spcBef>
                          <a:spcPct val="0"/>
                        </a:spcBef>
                        <a:spcAft>
                          <a:spcPct val="0"/>
                        </a:spcAft>
                        <a:buClrTx/>
                        <a:buSzTx/>
                        <a:buFontTx/>
                        <a:buNone/>
                        <a:tabLst/>
                      </a:pPr>
                      <a:r>
                        <a:rPr kumimoji="0" lang="en-US" sz="2400" b="0" i="0" u="none" strike="noStrike" cap="none" normalizeH="0" baseline="0">
                          <a:ln>
                            <a:noFill/>
                          </a:ln>
                          <a:solidFill>
                            <a:schemeClr val="tx1"/>
                          </a:solidFill>
                          <a:effectLst/>
                          <a:latin typeface="Times New Roman" pitchFamily="18" charset="0"/>
                        </a:rPr>
                        <a:t>12</a:t>
                      </a:r>
                    </a:p>
                  </a:txBody>
                  <a:tcPr marT="45715" marB="4571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75000"/>
                        </a:lnSpc>
                        <a:spcBef>
                          <a:spcPct val="0"/>
                        </a:spcBef>
                        <a:spcAft>
                          <a:spcPct val="0"/>
                        </a:spcAft>
                        <a:buClrTx/>
                        <a:buSzTx/>
                        <a:buFontTx/>
                        <a:buNone/>
                        <a:tabLst/>
                      </a:pPr>
                      <a:r>
                        <a:rPr kumimoji="0" lang="en-US" sz="2000" b="0" i="0" u="none" strike="noStrike" cap="none" normalizeH="0" baseline="0">
                          <a:ln>
                            <a:noFill/>
                          </a:ln>
                          <a:solidFill>
                            <a:schemeClr val="tx1"/>
                          </a:solidFill>
                          <a:effectLst/>
                          <a:latin typeface="Times New Roman" pitchFamily="18" charset="0"/>
                        </a:rPr>
                        <a:t>(1)</a:t>
                      </a:r>
                    </a:p>
                  </a:txBody>
                  <a:tcPr marT="45715" marB="4571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75000"/>
                        </a:lnSpc>
                        <a:spcBef>
                          <a:spcPct val="0"/>
                        </a:spcBef>
                        <a:spcAft>
                          <a:spcPct val="0"/>
                        </a:spcAft>
                        <a:buClrTx/>
                        <a:buSzTx/>
                        <a:buFontTx/>
                        <a:buNone/>
                        <a:tabLst/>
                      </a:pPr>
                      <a:r>
                        <a:rPr kumimoji="0" lang="en-US" sz="2400" b="0" i="0" u="none" strike="noStrike" cap="none" normalizeH="0" baseline="0">
                          <a:ln>
                            <a:noFill/>
                          </a:ln>
                          <a:solidFill>
                            <a:schemeClr val="tx1"/>
                          </a:solidFill>
                          <a:effectLst/>
                          <a:latin typeface="Times New Roman" pitchFamily="18" charset="0"/>
                        </a:rPr>
                        <a:t>15</a:t>
                      </a:r>
                    </a:p>
                  </a:txBody>
                  <a:tcPr marT="45715" marB="4571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75000"/>
                        </a:lnSpc>
                        <a:spcBef>
                          <a:spcPct val="0"/>
                        </a:spcBef>
                        <a:spcAft>
                          <a:spcPct val="0"/>
                        </a:spcAft>
                        <a:buClrTx/>
                        <a:buSzTx/>
                        <a:buFontTx/>
                        <a:buNone/>
                        <a:tabLst/>
                      </a:pPr>
                      <a:r>
                        <a:rPr kumimoji="0" lang="en-US" sz="2000" b="0" i="0" u="none" strike="noStrike" cap="none" normalizeH="0" baseline="0">
                          <a:ln>
                            <a:noFill/>
                          </a:ln>
                          <a:solidFill>
                            <a:schemeClr val="tx1"/>
                          </a:solidFill>
                          <a:effectLst/>
                          <a:latin typeface="Times New Roman" pitchFamily="18" charset="0"/>
                        </a:rPr>
                        <a:t>(1)</a:t>
                      </a:r>
                    </a:p>
                  </a:txBody>
                  <a:tcPr marT="45715" marB="4571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75000"/>
                        </a:lnSpc>
                        <a:spcBef>
                          <a:spcPct val="0"/>
                        </a:spcBef>
                        <a:spcAft>
                          <a:spcPct val="0"/>
                        </a:spcAft>
                        <a:buClrTx/>
                        <a:buSzTx/>
                        <a:buFontTx/>
                        <a:buNone/>
                        <a:tabLst/>
                      </a:pPr>
                      <a:r>
                        <a:rPr kumimoji="0" lang="en-US" sz="2400" b="0" i="0" u="none" strike="noStrike" cap="none" normalizeH="0" baseline="0">
                          <a:ln>
                            <a:noFill/>
                          </a:ln>
                          <a:solidFill>
                            <a:schemeClr val="tx1"/>
                          </a:solidFill>
                          <a:effectLst/>
                          <a:latin typeface="Times New Roman" pitchFamily="18" charset="0"/>
                        </a:rPr>
                        <a:t>47</a:t>
                      </a:r>
                    </a:p>
                  </a:txBody>
                  <a:tcPr marT="45715" marB="4571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75000"/>
                        </a:lnSpc>
                        <a:spcBef>
                          <a:spcPct val="0"/>
                        </a:spcBef>
                        <a:spcAft>
                          <a:spcPct val="0"/>
                        </a:spcAft>
                        <a:buClrTx/>
                        <a:buSzTx/>
                        <a:buFontTx/>
                        <a:buNone/>
                        <a:tabLst/>
                      </a:pPr>
                      <a:r>
                        <a:rPr kumimoji="0" lang="en-US" sz="2000" b="0" i="0" u="none" strike="noStrike" cap="none" normalizeH="0" baseline="0">
                          <a:ln>
                            <a:noFill/>
                          </a:ln>
                          <a:solidFill>
                            <a:schemeClr val="tx1"/>
                          </a:solidFill>
                          <a:effectLst/>
                          <a:latin typeface="Times New Roman" pitchFamily="18" charset="0"/>
                        </a:rPr>
                        <a:t>(3)</a:t>
                      </a:r>
                    </a:p>
                  </a:txBody>
                  <a:tcPr marT="45715" marB="4571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5"/>
                  </a:ext>
                </a:extLst>
              </a:tr>
              <a:tr h="365717">
                <a:tc>
                  <a:txBody>
                    <a:bodyPr/>
                    <a:lstStyle/>
                    <a:p>
                      <a:pPr marL="0" marR="0" lvl="0" indent="0" algn="l" defTabSz="914400" rtl="0" eaLnBrk="1" fontAlgn="base" latinLnBrk="0" hangingPunct="1">
                        <a:lnSpc>
                          <a:spcPct val="75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8" charset="0"/>
                      </a:endParaRPr>
                    </a:p>
                  </a:txBody>
                  <a:tcPr marT="45715" marB="45715" horzOverflow="overflow">
                    <a:lnL cap="flat">
                      <a:noFill/>
                    </a:lnL>
                    <a:lnR w="12700" cap="flat" cmpd="sng" algn="ctr">
                      <a:solidFill>
                        <a:schemeClr val="tx1"/>
                      </a:solidFill>
                      <a:prstDash val="solid"/>
                      <a:round/>
                      <a:headEnd type="none" w="med" len="med"/>
                      <a:tailEnd type="none" w="med" len="med"/>
                    </a:lnR>
                    <a:lnT>
                      <a:noFill/>
                    </a:lnT>
                    <a:lnB>
                      <a:noFill/>
                    </a:lnB>
                    <a:lnTlToBr>
                      <a:noFill/>
                    </a:lnTlToBr>
                    <a:lnBlToTr>
                      <a:noFill/>
                    </a:lnBlToTr>
                    <a:noFill/>
                  </a:tcPr>
                </a:tc>
                <a:tc>
                  <a:txBody>
                    <a:bodyPr/>
                    <a:lstStyle/>
                    <a:p>
                      <a:pPr marL="0" marR="0" lvl="0" indent="0" algn="ctr" defTabSz="914400" rtl="0" eaLnBrk="1" fontAlgn="base" latinLnBrk="0" hangingPunct="1">
                        <a:lnSpc>
                          <a:spcPct val="75000"/>
                        </a:lnSpc>
                        <a:spcBef>
                          <a:spcPct val="0"/>
                        </a:spcBef>
                        <a:spcAft>
                          <a:spcPct val="0"/>
                        </a:spcAft>
                        <a:buClrTx/>
                        <a:buSzTx/>
                        <a:buFontTx/>
                        <a:buNone/>
                        <a:tabLst/>
                      </a:pPr>
                      <a:r>
                        <a:rPr kumimoji="0" lang="en-US" sz="2400" b="0" i="0" u="none" strike="noStrike" cap="none" normalizeH="0" baseline="0">
                          <a:ln>
                            <a:noFill/>
                          </a:ln>
                          <a:solidFill>
                            <a:schemeClr val="tx1"/>
                          </a:solidFill>
                          <a:effectLst/>
                          <a:latin typeface="Times New Roman" pitchFamily="18" charset="0"/>
                        </a:rPr>
                        <a:t>20</a:t>
                      </a:r>
                    </a:p>
                  </a:txBody>
                  <a:tcPr marT="45715" marB="4571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75000"/>
                        </a:lnSpc>
                        <a:spcBef>
                          <a:spcPct val="0"/>
                        </a:spcBef>
                        <a:spcAft>
                          <a:spcPct val="0"/>
                        </a:spcAft>
                        <a:buClrTx/>
                        <a:buSzTx/>
                        <a:buFontTx/>
                        <a:buNone/>
                        <a:tabLst/>
                      </a:pPr>
                      <a:r>
                        <a:rPr kumimoji="0" lang="en-US" sz="2000" b="0" i="0" u="none" strike="noStrike" cap="none" normalizeH="0" baseline="0">
                          <a:ln>
                            <a:noFill/>
                          </a:ln>
                          <a:solidFill>
                            <a:schemeClr val="tx1"/>
                          </a:solidFill>
                          <a:effectLst/>
                          <a:latin typeface="Times New Roman" pitchFamily="18" charset="0"/>
                        </a:rPr>
                        <a:t>(1)</a:t>
                      </a:r>
                    </a:p>
                  </a:txBody>
                  <a:tcPr marT="45715" marB="4571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75000"/>
                        </a:lnSpc>
                        <a:spcBef>
                          <a:spcPct val="0"/>
                        </a:spcBef>
                        <a:spcAft>
                          <a:spcPct val="0"/>
                        </a:spcAft>
                        <a:buClrTx/>
                        <a:buSzTx/>
                        <a:buFontTx/>
                        <a:buNone/>
                        <a:tabLst/>
                      </a:pPr>
                      <a:r>
                        <a:rPr kumimoji="0" lang="en-US" sz="2400" b="0" i="0" u="none" strike="noStrike" cap="none" normalizeH="0" baseline="0">
                          <a:ln>
                            <a:noFill/>
                          </a:ln>
                          <a:solidFill>
                            <a:schemeClr val="tx1"/>
                          </a:solidFill>
                          <a:effectLst/>
                          <a:latin typeface="Times New Roman" pitchFamily="18" charset="0"/>
                        </a:rPr>
                        <a:t>16</a:t>
                      </a:r>
                    </a:p>
                  </a:txBody>
                  <a:tcPr marT="45715" marB="4571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75000"/>
                        </a:lnSpc>
                        <a:spcBef>
                          <a:spcPct val="0"/>
                        </a:spcBef>
                        <a:spcAft>
                          <a:spcPct val="0"/>
                        </a:spcAft>
                        <a:buClrTx/>
                        <a:buSzTx/>
                        <a:buFontTx/>
                        <a:buNone/>
                        <a:tabLst/>
                      </a:pPr>
                      <a:r>
                        <a:rPr kumimoji="0" lang="en-US" sz="2000" b="0" i="0" u="none" strike="noStrike" cap="none" normalizeH="0" baseline="0">
                          <a:ln>
                            <a:noFill/>
                          </a:ln>
                          <a:solidFill>
                            <a:schemeClr val="tx1"/>
                          </a:solidFill>
                          <a:effectLst/>
                          <a:latin typeface="Times New Roman" pitchFamily="18" charset="0"/>
                        </a:rPr>
                        <a:t>(15)</a:t>
                      </a:r>
                    </a:p>
                  </a:txBody>
                  <a:tcPr marT="45715" marB="4571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75000"/>
                        </a:lnSpc>
                        <a:spcBef>
                          <a:spcPct val="0"/>
                        </a:spcBef>
                        <a:spcAft>
                          <a:spcPct val="0"/>
                        </a:spcAft>
                        <a:buClrTx/>
                        <a:buSzTx/>
                        <a:buFontTx/>
                        <a:buNone/>
                        <a:tabLst/>
                      </a:pPr>
                      <a:r>
                        <a:rPr kumimoji="0" lang="en-US" sz="2400" b="0" i="0" u="none" strike="noStrike" cap="none" normalizeH="0" baseline="0">
                          <a:ln>
                            <a:noFill/>
                          </a:ln>
                          <a:solidFill>
                            <a:schemeClr val="tx1"/>
                          </a:solidFill>
                          <a:effectLst/>
                          <a:latin typeface="Times New Roman" pitchFamily="18" charset="0"/>
                        </a:rPr>
                        <a:t>27</a:t>
                      </a:r>
                    </a:p>
                  </a:txBody>
                  <a:tcPr marT="45715" marB="4571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75000"/>
                        </a:lnSpc>
                        <a:spcBef>
                          <a:spcPct val="0"/>
                        </a:spcBef>
                        <a:spcAft>
                          <a:spcPct val="0"/>
                        </a:spcAft>
                        <a:buClrTx/>
                        <a:buSzTx/>
                        <a:buFontTx/>
                        <a:buNone/>
                        <a:tabLst/>
                      </a:pPr>
                      <a:r>
                        <a:rPr kumimoji="0" lang="en-US" sz="2000" b="0" i="0" u="none" strike="noStrike" cap="none" normalizeH="0" baseline="0">
                          <a:ln>
                            <a:noFill/>
                          </a:ln>
                          <a:solidFill>
                            <a:schemeClr val="tx1"/>
                          </a:solidFill>
                          <a:effectLst/>
                          <a:latin typeface="Times New Roman" pitchFamily="18" charset="0"/>
                        </a:rPr>
                        <a:t>(5)</a:t>
                      </a:r>
                    </a:p>
                  </a:txBody>
                  <a:tcPr marT="45715" marB="4571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75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8" charset="0"/>
                      </a:endParaRPr>
                    </a:p>
                  </a:txBody>
                  <a:tcPr marT="45715" marB="45715"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a:noFill/>
                    </a:lnB>
                    <a:lnTlToBr>
                      <a:noFill/>
                    </a:lnTlToBr>
                    <a:lnBlToTr>
                      <a:noFill/>
                    </a:lnBlToTr>
                    <a:noFill/>
                  </a:tcPr>
                </a:tc>
                <a:tc>
                  <a:txBody>
                    <a:bodyPr/>
                    <a:lstStyle/>
                    <a:p>
                      <a:pPr marL="0" marR="0" lvl="0" indent="0" algn="ctr" defTabSz="914400" rtl="0" eaLnBrk="1" fontAlgn="base" latinLnBrk="0" hangingPunct="1">
                        <a:lnSpc>
                          <a:spcPct val="75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8" charset="0"/>
                      </a:endParaRPr>
                    </a:p>
                  </a:txBody>
                  <a:tcPr marT="45715" marB="45715" horzOverflow="overflow">
                    <a:lnL>
                      <a:noFill/>
                    </a:lnL>
                    <a:lnR cap="flat">
                      <a:noFill/>
                    </a:lnR>
                    <a:lnT w="12700" cap="flat" cmpd="sng" algn="ctr">
                      <a:solidFill>
                        <a:schemeClr val="tx1"/>
                      </a:solidFill>
                      <a:prstDash val="solid"/>
                      <a:round/>
                      <a:headEnd type="none" w="med" len="med"/>
                      <a:tailEnd type="none" w="med" len="med"/>
                    </a:lnT>
                    <a:lnB>
                      <a:noFill/>
                    </a:lnB>
                    <a:lnTlToBr>
                      <a:noFill/>
                    </a:lnTlToBr>
                    <a:lnBlToTr>
                      <a:noFill/>
                    </a:lnBlToTr>
                    <a:noFill/>
                  </a:tcPr>
                </a:tc>
                <a:extLst>
                  <a:ext uri="{0D108BD9-81ED-4DB2-BD59-A6C34878D82A}">
                    <a16:rowId xmlns:a16="http://schemas.microsoft.com/office/drawing/2014/main" val="10006"/>
                  </a:ext>
                </a:extLst>
              </a:tr>
              <a:tr h="365717">
                <a:tc>
                  <a:txBody>
                    <a:bodyPr/>
                    <a:lstStyle/>
                    <a:p>
                      <a:pPr marL="0" marR="0" lvl="0" indent="0" algn="l" defTabSz="914400" rtl="0" eaLnBrk="1" fontAlgn="base" latinLnBrk="0" hangingPunct="1">
                        <a:lnSpc>
                          <a:spcPct val="75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8" charset="0"/>
                      </a:endParaRPr>
                    </a:p>
                  </a:txBody>
                  <a:tcPr marT="45715" marB="45715" horzOverflow="overflow">
                    <a:lnL cap="flat">
                      <a:noFill/>
                    </a:lnL>
                    <a:lnR w="12700" cap="flat" cmpd="sng" algn="ctr">
                      <a:solidFill>
                        <a:schemeClr val="tx1"/>
                      </a:solidFill>
                      <a:prstDash val="solid"/>
                      <a:round/>
                      <a:headEnd type="none" w="med" len="med"/>
                      <a:tailEnd type="none" w="med" len="med"/>
                    </a:lnR>
                    <a:lnT>
                      <a:noFill/>
                    </a:lnT>
                    <a:lnB>
                      <a:noFill/>
                    </a:lnB>
                    <a:lnTlToBr>
                      <a:noFill/>
                    </a:lnTlToBr>
                    <a:lnBlToTr>
                      <a:noFill/>
                    </a:lnBlToTr>
                    <a:noFill/>
                  </a:tcPr>
                </a:tc>
                <a:tc>
                  <a:txBody>
                    <a:bodyPr/>
                    <a:lstStyle/>
                    <a:p>
                      <a:pPr marL="0" marR="0" lvl="0" indent="0" algn="ctr" defTabSz="914400" rtl="0" eaLnBrk="1" fontAlgn="base" latinLnBrk="0" hangingPunct="1">
                        <a:lnSpc>
                          <a:spcPct val="75000"/>
                        </a:lnSpc>
                        <a:spcBef>
                          <a:spcPct val="0"/>
                        </a:spcBef>
                        <a:spcAft>
                          <a:spcPct val="0"/>
                        </a:spcAft>
                        <a:buClrTx/>
                        <a:buSzTx/>
                        <a:buFontTx/>
                        <a:buNone/>
                        <a:tabLst/>
                      </a:pPr>
                      <a:r>
                        <a:rPr kumimoji="0" lang="en-US" sz="2400" b="0" i="0" u="none" strike="noStrike" cap="none" normalizeH="0" baseline="0">
                          <a:ln>
                            <a:noFill/>
                          </a:ln>
                          <a:solidFill>
                            <a:schemeClr val="tx1"/>
                          </a:solidFill>
                          <a:effectLst/>
                          <a:latin typeface="Times New Roman" pitchFamily="18" charset="0"/>
                        </a:rPr>
                        <a:t>35</a:t>
                      </a:r>
                    </a:p>
                  </a:txBody>
                  <a:tcPr marT="45715" marB="4571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75000"/>
                        </a:lnSpc>
                        <a:spcBef>
                          <a:spcPct val="0"/>
                        </a:spcBef>
                        <a:spcAft>
                          <a:spcPct val="0"/>
                        </a:spcAft>
                        <a:buClrTx/>
                        <a:buSzTx/>
                        <a:buFontTx/>
                        <a:buNone/>
                        <a:tabLst/>
                      </a:pPr>
                      <a:r>
                        <a:rPr kumimoji="0" lang="en-US" sz="2000" b="0" i="0" u="none" strike="noStrike" cap="none" normalizeH="0" baseline="0">
                          <a:ln>
                            <a:noFill/>
                          </a:ln>
                          <a:solidFill>
                            <a:schemeClr val="tx1"/>
                          </a:solidFill>
                          <a:effectLst/>
                          <a:latin typeface="Times New Roman" pitchFamily="18" charset="0"/>
                        </a:rPr>
                        <a:t>(13)</a:t>
                      </a:r>
                    </a:p>
                  </a:txBody>
                  <a:tcPr marT="45715" marB="4571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75000"/>
                        </a:lnSpc>
                        <a:spcBef>
                          <a:spcPct val="0"/>
                        </a:spcBef>
                        <a:spcAft>
                          <a:spcPct val="0"/>
                        </a:spcAft>
                        <a:buClrTx/>
                        <a:buSzTx/>
                        <a:buFontTx/>
                        <a:buNone/>
                        <a:tabLst/>
                      </a:pPr>
                      <a:r>
                        <a:rPr kumimoji="0" lang="en-US" sz="2400" b="0" i="0" u="none" strike="noStrike" cap="none" normalizeH="0" baseline="0">
                          <a:ln>
                            <a:noFill/>
                          </a:ln>
                          <a:solidFill>
                            <a:schemeClr val="tx1"/>
                          </a:solidFill>
                          <a:effectLst/>
                          <a:latin typeface="Times New Roman" pitchFamily="18" charset="0"/>
                        </a:rPr>
                        <a:t>47</a:t>
                      </a:r>
                    </a:p>
                  </a:txBody>
                  <a:tcPr marT="45715" marB="4571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75000"/>
                        </a:lnSpc>
                        <a:spcBef>
                          <a:spcPct val="0"/>
                        </a:spcBef>
                        <a:spcAft>
                          <a:spcPct val="0"/>
                        </a:spcAft>
                        <a:buClrTx/>
                        <a:buSzTx/>
                        <a:buFontTx/>
                        <a:buNone/>
                        <a:tabLst/>
                      </a:pPr>
                      <a:r>
                        <a:rPr kumimoji="0" lang="en-US" sz="2000" b="0" i="0" u="none" strike="noStrike" cap="none" normalizeH="0" baseline="0">
                          <a:ln>
                            <a:noFill/>
                          </a:ln>
                          <a:solidFill>
                            <a:schemeClr val="tx1"/>
                          </a:solidFill>
                          <a:effectLst/>
                          <a:latin typeface="Times New Roman" pitchFamily="18" charset="0"/>
                        </a:rPr>
                        <a:t>(5)</a:t>
                      </a:r>
                    </a:p>
                  </a:txBody>
                  <a:tcPr marT="45715" marB="4571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75000"/>
                        </a:lnSpc>
                        <a:spcBef>
                          <a:spcPct val="0"/>
                        </a:spcBef>
                        <a:spcAft>
                          <a:spcPct val="0"/>
                        </a:spcAft>
                        <a:buClrTx/>
                        <a:buSzTx/>
                        <a:buFontTx/>
                        <a:buNone/>
                        <a:tabLst/>
                      </a:pPr>
                      <a:r>
                        <a:rPr kumimoji="0" lang="en-US" sz="2400" b="0" i="0" u="none" strike="noStrike" cap="none" normalizeH="0" baseline="0">
                          <a:ln>
                            <a:noFill/>
                          </a:ln>
                          <a:solidFill>
                            <a:schemeClr val="tx1"/>
                          </a:solidFill>
                          <a:effectLst/>
                          <a:latin typeface="Times New Roman" pitchFamily="18" charset="0"/>
                        </a:rPr>
                        <a:t>0</a:t>
                      </a:r>
                    </a:p>
                  </a:txBody>
                  <a:tcPr marT="45715" marB="4571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75000"/>
                        </a:lnSpc>
                        <a:spcBef>
                          <a:spcPct val="0"/>
                        </a:spcBef>
                        <a:spcAft>
                          <a:spcPct val="0"/>
                        </a:spcAft>
                        <a:buClrTx/>
                        <a:buSzTx/>
                        <a:buFontTx/>
                        <a:buNone/>
                        <a:tabLst/>
                      </a:pPr>
                      <a:r>
                        <a:rPr kumimoji="0" lang="en-US" sz="2000" b="0" i="0" u="none" strike="noStrike" cap="none" normalizeH="0" baseline="0">
                          <a:ln>
                            <a:noFill/>
                          </a:ln>
                          <a:solidFill>
                            <a:schemeClr val="tx1"/>
                          </a:solidFill>
                          <a:effectLst/>
                          <a:latin typeface="Times New Roman" pitchFamily="18" charset="0"/>
                        </a:rPr>
                        <a:t>(3)</a:t>
                      </a:r>
                    </a:p>
                  </a:txBody>
                  <a:tcPr marT="45715" marB="4571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75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8" charset="0"/>
                      </a:endParaRPr>
                    </a:p>
                  </a:txBody>
                  <a:tcPr marT="45715" marB="45715" horzOverflow="overflow">
                    <a:lnL w="12700" cap="flat" cmpd="sng" algn="ctr">
                      <a:solidFill>
                        <a:schemeClr val="tx1"/>
                      </a:solidFill>
                      <a:prstDash val="solid"/>
                      <a:round/>
                      <a:headEnd type="none" w="med" len="med"/>
                      <a:tailEnd type="none" w="med" len="med"/>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75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8" charset="0"/>
                      </a:endParaRPr>
                    </a:p>
                  </a:txBody>
                  <a:tcPr marT="45715" marB="45715" horzOverflow="overflow">
                    <a:lnL>
                      <a:noFill/>
                    </a:lnL>
                    <a:lnR cap="flat">
                      <a:noFill/>
                    </a:lnR>
                    <a:lnT>
                      <a:noFill/>
                    </a:lnT>
                    <a:lnB>
                      <a:noFill/>
                    </a:lnB>
                    <a:lnTlToBr>
                      <a:noFill/>
                    </a:lnTlToBr>
                    <a:lnBlToTr>
                      <a:noFill/>
                    </a:lnBlToTr>
                    <a:noFill/>
                  </a:tcPr>
                </a:tc>
                <a:extLst>
                  <a:ext uri="{0D108BD9-81ED-4DB2-BD59-A6C34878D82A}">
                    <a16:rowId xmlns:a16="http://schemas.microsoft.com/office/drawing/2014/main" val="10007"/>
                  </a:ext>
                </a:extLst>
              </a:tr>
              <a:tr h="365717">
                <a:tc>
                  <a:txBody>
                    <a:bodyPr/>
                    <a:lstStyle/>
                    <a:p>
                      <a:pPr marL="0" marR="0" lvl="0" indent="0" algn="l" defTabSz="914400" rtl="0" eaLnBrk="1" fontAlgn="base" latinLnBrk="0" hangingPunct="1">
                        <a:lnSpc>
                          <a:spcPct val="75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8" charset="0"/>
                      </a:endParaRPr>
                    </a:p>
                  </a:txBody>
                  <a:tcPr marT="45715" marB="45715" horzOverflow="overflow">
                    <a:lnL cap="flat">
                      <a:noFill/>
                    </a:lnL>
                    <a:lnR w="12700" cap="flat" cmpd="sng" algn="ctr">
                      <a:solidFill>
                        <a:schemeClr val="tx1"/>
                      </a:solidFill>
                      <a:prstDash val="solid"/>
                      <a:round/>
                      <a:headEnd type="none" w="med" len="med"/>
                      <a:tailEnd type="none" w="med" len="med"/>
                    </a:lnR>
                    <a:lnT>
                      <a:noFill/>
                    </a:lnT>
                    <a:lnB>
                      <a:noFill/>
                    </a:lnB>
                    <a:lnTlToBr>
                      <a:noFill/>
                    </a:lnTlToBr>
                    <a:lnBlToTr>
                      <a:noFill/>
                    </a:lnBlToTr>
                    <a:noFill/>
                  </a:tcPr>
                </a:tc>
                <a:tc>
                  <a:txBody>
                    <a:bodyPr/>
                    <a:lstStyle/>
                    <a:p>
                      <a:pPr marL="0" marR="0" lvl="0" indent="0" algn="ctr" defTabSz="914400" rtl="0" eaLnBrk="1" fontAlgn="base" latinLnBrk="0" hangingPunct="1">
                        <a:lnSpc>
                          <a:spcPct val="75000"/>
                        </a:lnSpc>
                        <a:spcBef>
                          <a:spcPct val="0"/>
                        </a:spcBef>
                        <a:spcAft>
                          <a:spcPct val="0"/>
                        </a:spcAft>
                        <a:buClrTx/>
                        <a:buSzTx/>
                        <a:buFontTx/>
                        <a:buNone/>
                        <a:tabLst/>
                      </a:pPr>
                      <a:r>
                        <a:rPr kumimoji="0" lang="en-US" sz="2400" b="0" i="0" u="none" strike="noStrike" cap="none" normalizeH="0" baseline="0">
                          <a:ln>
                            <a:noFill/>
                          </a:ln>
                          <a:solidFill>
                            <a:schemeClr val="tx1"/>
                          </a:solidFill>
                          <a:effectLst/>
                          <a:latin typeface="Times New Roman" pitchFamily="18" charset="0"/>
                        </a:rPr>
                        <a:t>22</a:t>
                      </a:r>
                    </a:p>
                  </a:txBody>
                  <a:tcPr marT="45715" marB="4571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75000"/>
                        </a:lnSpc>
                        <a:spcBef>
                          <a:spcPct val="0"/>
                        </a:spcBef>
                        <a:spcAft>
                          <a:spcPct val="0"/>
                        </a:spcAft>
                        <a:buClrTx/>
                        <a:buSzTx/>
                        <a:buFontTx/>
                        <a:buNone/>
                        <a:tabLst/>
                      </a:pPr>
                      <a:r>
                        <a:rPr kumimoji="0" lang="en-US" sz="2000" b="0" i="0" u="none" strike="noStrike" cap="none" normalizeH="0" baseline="0">
                          <a:ln>
                            <a:noFill/>
                          </a:ln>
                          <a:solidFill>
                            <a:schemeClr val="tx1"/>
                          </a:solidFill>
                          <a:effectLst/>
                          <a:latin typeface="Times New Roman" pitchFamily="18" charset="0"/>
                        </a:rPr>
                        <a:t>(15)</a:t>
                      </a:r>
                    </a:p>
                  </a:txBody>
                  <a:tcPr marT="45715" marB="4571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75000"/>
                        </a:lnSpc>
                        <a:spcBef>
                          <a:spcPct val="0"/>
                        </a:spcBef>
                        <a:spcAft>
                          <a:spcPct val="0"/>
                        </a:spcAft>
                        <a:buClrTx/>
                        <a:buSzTx/>
                        <a:buFontTx/>
                        <a:buNone/>
                        <a:tabLst/>
                      </a:pPr>
                      <a:r>
                        <a:rPr kumimoji="0" lang="en-US" sz="2400" b="0" i="0" u="none" strike="noStrike" cap="none" normalizeH="0" baseline="0">
                          <a:ln>
                            <a:noFill/>
                          </a:ln>
                          <a:solidFill>
                            <a:schemeClr val="tx1"/>
                          </a:solidFill>
                          <a:effectLst/>
                          <a:latin typeface="Times New Roman" pitchFamily="18" charset="0"/>
                        </a:rPr>
                        <a:t>0</a:t>
                      </a:r>
                    </a:p>
                  </a:txBody>
                  <a:tcPr marT="45715" marB="4571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75000"/>
                        </a:lnSpc>
                        <a:spcBef>
                          <a:spcPct val="0"/>
                        </a:spcBef>
                        <a:spcAft>
                          <a:spcPct val="0"/>
                        </a:spcAft>
                        <a:buClrTx/>
                        <a:buSzTx/>
                        <a:buFontTx/>
                        <a:buNone/>
                        <a:tabLst/>
                      </a:pPr>
                      <a:r>
                        <a:rPr kumimoji="0" lang="en-US" sz="2000" b="0" i="0" u="none" strike="noStrike" cap="none" normalizeH="0" baseline="0">
                          <a:ln>
                            <a:noFill/>
                          </a:ln>
                          <a:solidFill>
                            <a:schemeClr val="tx1"/>
                          </a:solidFill>
                          <a:effectLst/>
                          <a:latin typeface="Times New Roman" pitchFamily="18" charset="0"/>
                        </a:rPr>
                        <a:t>(3)</a:t>
                      </a:r>
                    </a:p>
                  </a:txBody>
                  <a:tcPr marT="45715" marB="4571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75000"/>
                        </a:lnSpc>
                        <a:spcBef>
                          <a:spcPct val="0"/>
                        </a:spcBef>
                        <a:spcAft>
                          <a:spcPct val="0"/>
                        </a:spcAft>
                        <a:buClrTx/>
                        <a:buSzTx/>
                        <a:buFontTx/>
                        <a:buNone/>
                        <a:tabLst/>
                      </a:pPr>
                      <a:r>
                        <a:rPr kumimoji="0" lang="en-US" sz="2400" b="0" i="0" u="none" strike="noStrike" cap="none" normalizeH="0" baseline="0">
                          <a:ln>
                            <a:noFill/>
                          </a:ln>
                          <a:solidFill>
                            <a:schemeClr val="tx1"/>
                          </a:solidFill>
                          <a:effectLst/>
                          <a:latin typeface="Times New Roman" pitchFamily="18" charset="0"/>
                        </a:rPr>
                        <a:t>27</a:t>
                      </a:r>
                    </a:p>
                  </a:txBody>
                  <a:tcPr marT="45715" marB="4571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75000"/>
                        </a:lnSpc>
                        <a:spcBef>
                          <a:spcPct val="0"/>
                        </a:spcBef>
                        <a:spcAft>
                          <a:spcPct val="0"/>
                        </a:spcAft>
                        <a:buClrTx/>
                        <a:buSzTx/>
                        <a:buFontTx/>
                        <a:buNone/>
                        <a:tabLst/>
                      </a:pPr>
                      <a:r>
                        <a:rPr kumimoji="0" lang="en-US" sz="2000" b="0" i="0" u="none" strike="noStrike" cap="none" normalizeH="0" baseline="0">
                          <a:ln>
                            <a:noFill/>
                          </a:ln>
                          <a:solidFill>
                            <a:schemeClr val="tx1"/>
                          </a:solidFill>
                          <a:effectLst/>
                          <a:latin typeface="Times New Roman" pitchFamily="18" charset="0"/>
                        </a:rPr>
                        <a:t>(10)</a:t>
                      </a:r>
                    </a:p>
                  </a:txBody>
                  <a:tcPr marT="45715" marB="4571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75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8" charset="0"/>
                      </a:endParaRPr>
                    </a:p>
                  </a:txBody>
                  <a:tcPr marT="45715" marB="45715" horzOverflow="overflow">
                    <a:lnL w="12700" cap="flat" cmpd="sng" algn="ctr">
                      <a:solidFill>
                        <a:schemeClr val="tx1"/>
                      </a:solidFill>
                      <a:prstDash val="solid"/>
                      <a:round/>
                      <a:headEnd type="none" w="med" len="med"/>
                      <a:tailEnd type="none" w="med" len="med"/>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75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8" charset="0"/>
                      </a:endParaRPr>
                    </a:p>
                  </a:txBody>
                  <a:tcPr marT="45715" marB="45715" horzOverflow="overflow">
                    <a:lnL>
                      <a:noFill/>
                    </a:lnL>
                    <a:lnR cap="flat">
                      <a:noFill/>
                    </a:lnR>
                    <a:lnT>
                      <a:noFill/>
                    </a:lnT>
                    <a:lnB>
                      <a:noFill/>
                    </a:lnB>
                    <a:lnTlToBr>
                      <a:noFill/>
                    </a:lnTlToBr>
                    <a:lnBlToTr>
                      <a:noFill/>
                    </a:lnBlToTr>
                    <a:noFill/>
                  </a:tcPr>
                </a:tc>
                <a:extLst>
                  <a:ext uri="{0D108BD9-81ED-4DB2-BD59-A6C34878D82A}">
                    <a16:rowId xmlns:a16="http://schemas.microsoft.com/office/drawing/2014/main" val="10008"/>
                  </a:ext>
                </a:extLst>
              </a:tr>
              <a:tr h="365717">
                <a:tc>
                  <a:txBody>
                    <a:bodyPr/>
                    <a:lstStyle/>
                    <a:p>
                      <a:pPr marL="0" marR="0" lvl="0" indent="0" algn="l" defTabSz="914400" rtl="0" eaLnBrk="1" fontAlgn="base" latinLnBrk="0" hangingPunct="1">
                        <a:lnSpc>
                          <a:spcPct val="75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8" charset="0"/>
                      </a:endParaRPr>
                    </a:p>
                  </a:txBody>
                  <a:tcPr marT="45715" marB="45715" horzOverflow="overflow">
                    <a:lnL cap="flat">
                      <a:noFill/>
                    </a:lnL>
                    <a:lnR w="12700" cap="flat" cmpd="sng" algn="ctr">
                      <a:solidFill>
                        <a:schemeClr val="tx1"/>
                      </a:solidFill>
                      <a:prstDash val="solid"/>
                      <a:round/>
                      <a:headEnd type="none" w="med" len="med"/>
                      <a:tailEnd type="none" w="med" len="med"/>
                    </a:lnR>
                    <a:lnT>
                      <a:noFill/>
                    </a:lnT>
                    <a:lnB>
                      <a:noFill/>
                    </a:lnB>
                    <a:lnTlToBr>
                      <a:noFill/>
                    </a:lnTlToBr>
                    <a:lnBlToTr>
                      <a:noFill/>
                    </a:lnBlToTr>
                    <a:noFill/>
                  </a:tcPr>
                </a:tc>
                <a:tc>
                  <a:txBody>
                    <a:bodyPr/>
                    <a:lstStyle/>
                    <a:p>
                      <a:pPr marL="0" marR="0" lvl="0" indent="0" algn="ctr" defTabSz="914400" rtl="0" eaLnBrk="1" fontAlgn="base" latinLnBrk="0" hangingPunct="1">
                        <a:lnSpc>
                          <a:spcPct val="75000"/>
                        </a:lnSpc>
                        <a:spcBef>
                          <a:spcPct val="0"/>
                        </a:spcBef>
                        <a:spcAft>
                          <a:spcPct val="0"/>
                        </a:spcAft>
                        <a:buClrTx/>
                        <a:buSzTx/>
                        <a:buFontTx/>
                        <a:buNone/>
                        <a:tabLst/>
                      </a:pPr>
                      <a:r>
                        <a:rPr kumimoji="0" lang="en-US" sz="2400" b="0" i="0" u="none" strike="noStrike" cap="none" normalizeH="0" baseline="0">
                          <a:ln>
                            <a:noFill/>
                          </a:ln>
                          <a:solidFill>
                            <a:schemeClr val="tx1"/>
                          </a:solidFill>
                          <a:effectLst/>
                          <a:latin typeface="Times New Roman" pitchFamily="18" charset="0"/>
                        </a:rPr>
                        <a:t>13</a:t>
                      </a:r>
                    </a:p>
                  </a:txBody>
                  <a:tcPr marT="45715" marB="4571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75000"/>
                        </a:lnSpc>
                        <a:spcBef>
                          <a:spcPct val="0"/>
                        </a:spcBef>
                        <a:spcAft>
                          <a:spcPct val="0"/>
                        </a:spcAft>
                        <a:buClrTx/>
                        <a:buSzTx/>
                        <a:buFontTx/>
                        <a:buNone/>
                        <a:tabLst/>
                      </a:pPr>
                      <a:r>
                        <a:rPr kumimoji="0" lang="en-US" sz="2000" b="0" i="0" u="none" strike="noStrike" cap="none" normalizeH="0" baseline="0">
                          <a:ln>
                            <a:noFill/>
                          </a:ln>
                          <a:solidFill>
                            <a:schemeClr val="tx1"/>
                          </a:solidFill>
                          <a:effectLst/>
                          <a:latin typeface="Times New Roman" pitchFamily="18" charset="0"/>
                        </a:rPr>
                        <a:t>(15)</a:t>
                      </a:r>
                    </a:p>
                  </a:txBody>
                  <a:tcPr marT="45715" marB="4571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75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8" charset="0"/>
                      </a:endParaRPr>
                    </a:p>
                  </a:txBody>
                  <a:tcPr marT="45715" marB="45715"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a:noFill/>
                    </a:lnB>
                    <a:lnTlToBr>
                      <a:noFill/>
                    </a:lnTlToBr>
                    <a:lnBlToTr>
                      <a:noFill/>
                    </a:lnBlToTr>
                    <a:noFill/>
                  </a:tcPr>
                </a:tc>
                <a:tc>
                  <a:txBody>
                    <a:bodyPr/>
                    <a:lstStyle/>
                    <a:p>
                      <a:pPr marL="0" marR="0" lvl="0" indent="0" algn="ctr" defTabSz="914400" rtl="0" eaLnBrk="1" fontAlgn="base" latinLnBrk="0" hangingPunct="1">
                        <a:lnSpc>
                          <a:spcPct val="75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8" charset="0"/>
                      </a:endParaRPr>
                    </a:p>
                  </a:txBody>
                  <a:tcPr marT="45715" marB="45715" horzOverflow="overflow">
                    <a:lnL>
                      <a:noFill/>
                    </a:lnL>
                    <a:lnR>
                      <a:noFill/>
                    </a:lnR>
                    <a:lnT w="12700" cap="flat" cmpd="sng" algn="ctr">
                      <a:solidFill>
                        <a:schemeClr val="tx1"/>
                      </a:solidFill>
                      <a:prstDash val="solid"/>
                      <a:round/>
                      <a:headEnd type="none" w="med" len="med"/>
                      <a:tailEnd type="none" w="med" len="med"/>
                    </a:lnT>
                    <a:lnB>
                      <a:noFill/>
                    </a:lnB>
                    <a:lnTlToBr>
                      <a:noFill/>
                    </a:lnTlToBr>
                    <a:lnBlToTr>
                      <a:noFill/>
                    </a:lnBlToTr>
                    <a:noFill/>
                  </a:tcPr>
                </a:tc>
                <a:tc>
                  <a:txBody>
                    <a:bodyPr/>
                    <a:lstStyle/>
                    <a:p>
                      <a:pPr marL="0" marR="0" lvl="0" indent="0" algn="ctr" defTabSz="914400" rtl="0" eaLnBrk="1" fontAlgn="base" latinLnBrk="0" hangingPunct="1">
                        <a:lnSpc>
                          <a:spcPct val="75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8" charset="0"/>
                      </a:endParaRPr>
                    </a:p>
                  </a:txBody>
                  <a:tcPr marT="45715" marB="45715" horzOverflow="overflow">
                    <a:lnL>
                      <a:noFill/>
                    </a:lnL>
                    <a:lnR>
                      <a:noFill/>
                    </a:lnR>
                    <a:lnT w="12700" cap="flat" cmpd="sng" algn="ctr">
                      <a:solidFill>
                        <a:schemeClr val="tx1"/>
                      </a:solidFill>
                      <a:prstDash val="solid"/>
                      <a:round/>
                      <a:headEnd type="none" w="med" len="med"/>
                      <a:tailEnd type="none" w="med" len="med"/>
                    </a:lnT>
                    <a:lnB>
                      <a:noFill/>
                    </a:lnB>
                    <a:lnTlToBr>
                      <a:noFill/>
                    </a:lnTlToBr>
                    <a:lnBlToTr>
                      <a:noFill/>
                    </a:lnBlToTr>
                    <a:noFill/>
                  </a:tcPr>
                </a:tc>
                <a:tc>
                  <a:txBody>
                    <a:bodyPr/>
                    <a:lstStyle/>
                    <a:p>
                      <a:pPr marL="0" marR="0" lvl="0" indent="0" algn="ctr" defTabSz="914400" rtl="0" eaLnBrk="1" fontAlgn="base" latinLnBrk="0" hangingPunct="1">
                        <a:lnSpc>
                          <a:spcPct val="75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8" charset="0"/>
                      </a:endParaRPr>
                    </a:p>
                  </a:txBody>
                  <a:tcPr marT="45715" marB="45715" horzOverflow="overflow">
                    <a:lnL>
                      <a:noFill/>
                    </a:lnL>
                    <a:lnR>
                      <a:noFill/>
                    </a:lnR>
                    <a:lnT w="12700" cap="flat" cmpd="sng" algn="ctr">
                      <a:solidFill>
                        <a:schemeClr val="tx1"/>
                      </a:solidFill>
                      <a:prstDash val="solid"/>
                      <a:round/>
                      <a:headEnd type="none" w="med" len="med"/>
                      <a:tailEnd type="none" w="med" len="med"/>
                    </a:lnT>
                    <a:lnB>
                      <a:noFill/>
                    </a:lnB>
                    <a:lnTlToBr>
                      <a:noFill/>
                    </a:lnTlToBr>
                    <a:lnBlToTr>
                      <a:noFill/>
                    </a:lnBlToTr>
                    <a:noFill/>
                  </a:tcPr>
                </a:tc>
                <a:tc>
                  <a:txBody>
                    <a:bodyPr/>
                    <a:lstStyle/>
                    <a:p>
                      <a:pPr marL="0" marR="0" lvl="0" indent="0" algn="ctr" defTabSz="914400" rtl="0" eaLnBrk="1" fontAlgn="base" latinLnBrk="0" hangingPunct="1">
                        <a:lnSpc>
                          <a:spcPct val="75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8" charset="0"/>
                      </a:endParaRPr>
                    </a:p>
                  </a:txBody>
                  <a:tcPr marT="45715" marB="45715" horzOverflow="overflow">
                    <a:lnL>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75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8" charset="0"/>
                      </a:endParaRPr>
                    </a:p>
                  </a:txBody>
                  <a:tcPr marT="45715" marB="45715" horzOverflow="overflow">
                    <a:lnL>
                      <a:noFill/>
                    </a:lnL>
                    <a:lnR cap="flat">
                      <a:noFill/>
                    </a:lnR>
                    <a:lnT>
                      <a:noFill/>
                    </a:lnT>
                    <a:lnB>
                      <a:noFill/>
                    </a:lnB>
                    <a:lnTlToBr>
                      <a:noFill/>
                    </a:lnTlToBr>
                    <a:lnBlToTr>
                      <a:noFill/>
                    </a:lnBlToTr>
                    <a:noFill/>
                  </a:tcPr>
                </a:tc>
                <a:extLst>
                  <a:ext uri="{0D108BD9-81ED-4DB2-BD59-A6C34878D82A}">
                    <a16:rowId xmlns:a16="http://schemas.microsoft.com/office/drawing/2014/main" val="10009"/>
                  </a:ext>
                </a:extLst>
              </a:tr>
              <a:tr h="365717">
                <a:tc>
                  <a:txBody>
                    <a:bodyPr/>
                    <a:lstStyle/>
                    <a:p>
                      <a:pPr marL="0" marR="0" lvl="0" indent="0" algn="l" defTabSz="914400" rtl="0" eaLnBrk="1" fontAlgn="base" latinLnBrk="0" hangingPunct="1">
                        <a:lnSpc>
                          <a:spcPct val="75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8" charset="0"/>
                      </a:endParaRPr>
                    </a:p>
                  </a:txBody>
                  <a:tcPr marT="45715" marB="45715" horzOverflow="overflow">
                    <a:lnL cap="flat">
                      <a:noFill/>
                    </a:lnL>
                    <a:lnR w="12700" cap="flat" cmpd="sng" algn="ctr">
                      <a:solidFill>
                        <a:schemeClr val="tx1"/>
                      </a:solidFill>
                      <a:prstDash val="solid"/>
                      <a:round/>
                      <a:headEnd type="none" w="med" len="med"/>
                      <a:tailEnd type="none" w="med" len="med"/>
                    </a:lnR>
                    <a:lnT>
                      <a:noFill/>
                    </a:lnT>
                    <a:lnB>
                      <a:noFill/>
                    </a:lnB>
                    <a:lnTlToBr>
                      <a:noFill/>
                    </a:lnTlToBr>
                    <a:lnBlToTr>
                      <a:noFill/>
                    </a:lnBlToTr>
                    <a:noFill/>
                  </a:tcPr>
                </a:tc>
                <a:tc>
                  <a:txBody>
                    <a:bodyPr/>
                    <a:lstStyle/>
                    <a:p>
                      <a:pPr marL="0" marR="0" lvl="0" indent="0" algn="ctr" defTabSz="914400" rtl="0" eaLnBrk="1" fontAlgn="base" latinLnBrk="0" hangingPunct="1">
                        <a:lnSpc>
                          <a:spcPct val="75000"/>
                        </a:lnSpc>
                        <a:spcBef>
                          <a:spcPct val="0"/>
                        </a:spcBef>
                        <a:spcAft>
                          <a:spcPct val="0"/>
                        </a:spcAft>
                        <a:buClrTx/>
                        <a:buSzTx/>
                        <a:buFontTx/>
                        <a:buNone/>
                        <a:tabLst/>
                      </a:pPr>
                      <a:r>
                        <a:rPr kumimoji="0" lang="en-US" sz="2400" b="0" i="0" u="none" strike="noStrike" cap="none" normalizeH="0" baseline="0">
                          <a:ln>
                            <a:noFill/>
                          </a:ln>
                          <a:solidFill>
                            <a:schemeClr val="tx1"/>
                          </a:solidFill>
                          <a:effectLst/>
                          <a:latin typeface="Times New Roman" pitchFamily="18" charset="0"/>
                        </a:rPr>
                        <a:t>39</a:t>
                      </a:r>
                    </a:p>
                  </a:txBody>
                  <a:tcPr marT="45715" marB="4571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75000"/>
                        </a:lnSpc>
                        <a:spcBef>
                          <a:spcPct val="0"/>
                        </a:spcBef>
                        <a:spcAft>
                          <a:spcPct val="0"/>
                        </a:spcAft>
                        <a:buClrTx/>
                        <a:buSzTx/>
                        <a:buFontTx/>
                        <a:buNone/>
                        <a:tabLst/>
                      </a:pPr>
                      <a:r>
                        <a:rPr kumimoji="0" lang="en-US" sz="2000" b="0" i="0" u="none" strike="noStrike" cap="none" normalizeH="0" baseline="0">
                          <a:ln>
                            <a:noFill/>
                          </a:ln>
                          <a:solidFill>
                            <a:schemeClr val="tx1"/>
                          </a:solidFill>
                          <a:effectLst/>
                          <a:latin typeface="Times New Roman" pitchFamily="18" charset="0"/>
                        </a:rPr>
                        <a:t>(5)</a:t>
                      </a:r>
                    </a:p>
                  </a:txBody>
                  <a:tcPr marT="45715" marB="4571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75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8" charset="0"/>
                      </a:endParaRPr>
                    </a:p>
                  </a:txBody>
                  <a:tcPr marT="45715" marB="45715" horzOverflow="overflow">
                    <a:lnL w="12700" cap="flat" cmpd="sng" algn="ctr">
                      <a:solidFill>
                        <a:schemeClr val="tx1"/>
                      </a:solidFill>
                      <a:prstDash val="solid"/>
                      <a:round/>
                      <a:headEnd type="none" w="med" len="med"/>
                      <a:tailEnd type="none" w="med" len="med"/>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75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8" charset="0"/>
                      </a:endParaRPr>
                    </a:p>
                  </a:txBody>
                  <a:tcPr marT="45715" marB="45715" horzOverflow="overflow">
                    <a:lnL>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75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8" charset="0"/>
                      </a:endParaRPr>
                    </a:p>
                  </a:txBody>
                  <a:tcPr marT="45715" marB="45715" horzOverflow="overflow">
                    <a:lnL>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75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8" charset="0"/>
                      </a:endParaRPr>
                    </a:p>
                  </a:txBody>
                  <a:tcPr marT="45715" marB="45715" horzOverflow="overflow">
                    <a:lnL>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75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8" charset="0"/>
                      </a:endParaRPr>
                    </a:p>
                  </a:txBody>
                  <a:tcPr marT="45715" marB="45715" horzOverflow="overflow">
                    <a:lnL>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75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8" charset="0"/>
                      </a:endParaRPr>
                    </a:p>
                  </a:txBody>
                  <a:tcPr marT="45715" marB="45715" horzOverflow="overflow">
                    <a:lnL>
                      <a:noFill/>
                    </a:lnL>
                    <a:lnR cap="flat">
                      <a:noFill/>
                    </a:lnR>
                    <a:lnT>
                      <a:noFill/>
                    </a:lnT>
                    <a:lnB>
                      <a:noFill/>
                    </a:lnB>
                    <a:lnTlToBr>
                      <a:noFill/>
                    </a:lnTlToBr>
                    <a:lnBlToTr>
                      <a:noFill/>
                    </a:lnBlToTr>
                    <a:noFill/>
                  </a:tcPr>
                </a:tc>
                <a:extLst>
                  <a:ext uri="{0D108BD9-81ED-4DB2-BD59-A6C34878D82A}">
                    <a16:rowId xmlns:a16="http://schemas.microsoft.com/office/drawing/2014/main" val="10010"/>
                  </a:ext>
                </a:extLst>
              </a:tr>
              <a:tr h="365717">
                <a:tc>
                  <a:txBody>
                    <a:bodyPr/>
                    <a:lstStyle/>
                    <a:p>
                      <a:pPr marL="0" marR="0" lvl="0" indent="0" algn="l" defTabSz="914400" rtl="0" eaLnBrk="1" fontAlgn="base" latinLnBrk="0" hangingPunct="1">
                        <a:lnSpc>
                          <a:spcPct val="75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8" charset="0"/>
                      </a:endParaRPr>
                    </a:p>
                  </a:txBody>
                  <a:tcPr marT="45715" marB="45715" horzOverflow="overflow">
                    <a:lnL cap="flat">
                      <a:noFill/>
                    </a:lnL>
                    <a:lnR w="12700" cap="flat" cmpd="sng" algn="ctr">
                      <a:solidFill>
                        <a:schemeClr val="tx1"/>
                      </a:solidFill>
                      <a:prstDash val="solid"/>
                      <a:round/>
                      <a:headEnd type="none" w="med" len="med"/>
                      <a:tailEnd type="none" w="med" len="med"/>
                    </a:lnR>
                    <a:lnT>
                      <a:noFill/>
                    </a:lnT>
                    <a:lnB>
                      <a:noFill/>
                    </a:lnB>
                    <a:lnTlToBr>
                      <a:noFill/>
                    </a:lnTlToBr>
                    <a:lnBlToTr>
                      <a:noFill/>
                    </a:lnBlToTr>
                    <a:noFill/>
                  </a:tcPr>
                </a:tc>
                <a:tc>
                  <a:txBody>
                    <a:bodyPr/>
                    <a:lstStyle/>
                    <a:p>
                      <a:pPr marL="0" marR="0" lvl="0" indent="0" algn="ctr" defTabSz="914400" rtl="0" eaLnBrk="1" fontAlgn="base" latinLnBrk="0" hangingPunct="1">
                        <a:lnSpc>
                          <a:spcPct val="75000"/>
                        </a:lnSpc>
                        <a:spcBef>
                          <a:spcPct val="0"/>
                        </a:spcBef>
                        <a:spcAft>
                          <a:spcPct val="0"/>
                        </a:spcAft>
                        <a:buClrTx/>
                        <a:buSzTx/>
                        <a:buFontTx/>
                        <a:buNone/>
                        <a:tabLst/>
                      </a:pPr>
                      <a:r>
                        <a:rPr kumimoji="0" lang="en-US" sz="2400" b="0" i="0" u="none" strike="noStrike" cap="none" normalizeH="0" baseline="0">
                          <a:ln>
                            <a:noFill/>
                          </a:ln>
                          <a:solidFill>
                            <a:schemeClr val="tx1"/>
                          </a:solidFill>
                          <a:effectLst/>
                          <a:latin typeface="Times New Roman" pitchFamily="18" charset="0"/>
                        </a:rPr>
                        <a:t>18</a:t>
                      </a:r>
                    </a:p>
                  </a:txBody>
                  <a:tcPr marT="45715" marB="4571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75000"/>
                        </a:lnSpc>
                        <a:spcBef>
                          <a:spcPct val="0"/>
                        </a:spcBef>
                        <a:spcAft>
                          <a:spcPct val="0"/>
                        </a:spcAft>
                        <a:buClrTx/>
                        <a:buSzTx/>
                        <a:buFontTx/>
                        <a:buNone/>
                        <a:tabLst/>
                      </a:pPr>
                      <a:r>
                        <a:rPr kumimoji="0" lang="en-US" sz="2000" b="0" i="0" u="none" strike="noStrike" cap="none" normalizeH="0" baseline="0">
                          <a:ln>
                            <a:noFill/>
                          </a:ln>
                          <a:solidFill>
                            <a:schemeClr val="tx1"/>
                          </a:solidFill>
                          <a:effectLst/>
                          <a:latin typeface="Times New Roman" pitchFamily="18" charset="0"/>
                        </a:rPr>
                        <a:t>(6)</a:t>
                      </a:r>
                    </a:p>
                  </a:txBody>
                  <a:tcPr marT="45715" marB="4571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75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8" charset="0"/>
                      </a:endParaRPr>
                    </a:p>
                  </a:txBody>
                  <a:tcPr marT="45715" marB="45715" horzOverflow="overflow">
                    <a:lnL w="12700" cap="flat" cmpd="sng" algn="ctr">
                      <a:solidFill>
                        <a:schemeClr val="tx1"/>
                      </a:solidFill>
                      <a:prstDash val="solid"/>
                      <a:round/>
                      <a:headEnd type="none" w="med" len="med"/>
                      <a:tailEnd type="none" w="med" len="med"/>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75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8" charset="0"/>
                      </a:endParaRPr>
                    </a:p>
                  </a:txBody>
                  <a:tcPr marT="45715" marB="45715" horzOverflow="overflow">
                    <a:lnL>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75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8" charset="0"/>
                      </a:endParaRPr>
                    </a:p>
                  </a:txBody>
                  <a:tcPr marT="45715" marB="45715" horzOverflow="overflow">
                    <a:lnL>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75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8" charset="0"/>
                      </a:endParaRPr>
                    </a:p>
                  </a:txBody>
                  <a:tcPr marT="45715" marB="45715" horzOverflow="overflow">
                    <a:lnL>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75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8" charset="0"/>
                      </a:endParaRPr>
                    </a:p>
                  </a:txBody>
                  <a:tcPr marT="45715" marB="45715" horzOverflow="overflow">
                    <a:lnL>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75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8" charset="0"/>
                      </a:endParaRPr>
                    </a:p>
                  </a:txBody>
                  <a:tcPr marT="45715" marB="45715" horzOverflow="overflow">
                    <a:lnL>
                      <a:noFill/>
                    </a:lnL>
                    <a:lnR cap="flat">
                      <a:noFill/>
                    </a:lnR>
                    <a:lnT>
                      <a:noFill/>
                    </a:lnT>
                    <a:lnB>
                      <a:noFill/>
                    </a:lnB>
                    <a:lnTlToBr>
                      <a:noFill/>
                    </a:lnTlToBr>
                    <a:lnBlToTr>
                      <a:noFill/>
                    </a:lnBlToTr>
                    <a:noFill/>
                  </a:tcPr>
                </a:tc>
                <a:extLst>
                  <a:ext uri="{0D108BD9-81ED-4DB2-BD59-A6C34878D82A}">
                    <a16:rowId xmlns:a16="http://schemas.microsoft.com/office/drawing/2014/main" val="10011"/>
                  </a:ext>
                </a:extLst>
              </a:tr>
              <a:tr h="365717">
                <a:tc>
                  <a:txBody>
                    <a:bodyPr/>
                    <a:lstStyle/>
                    <a:p>
                      <a:pPr marL="0" marR="0" lvl="0" indent="0" algn="l" defTabSz="914400" rtl="0" eaLnBrk="1" fontAlgn="base" latinLnBrk="0" hangingPunct="1">
                        <a:lnSpc>
                          <a:spcPct val="75000"/>
                        </a:lnSpc>
                        <a:spcBef>
                          <a:spcPct val="0"/>
                        </a:spcBef>
                        <a:spcAft>
                          <a:spcPct val="0"/>
                        </a:spcAft>
                        <a:buClrTx/>
                        <a:buSzTx/>
                        <a:buFontTx/>
                        <a:buNone/>
                        <a:tabLst/>
                      </a:pPr>
                      <a:r>
                        <a:rPr kumimoji="0" lang="en-US" sz="2400" b="0" i="0" u="none" strike="noStrike" cap="none" normalizeH="0" baseline="0">
                          <a:ln>
                            <a:noFill/>
                          </a:ln>
                          <a:solidFill>
                            <a:schemeClr val="tx1"/>
                          </a:solidFill>
                          <a:effectLst/>
                          <a:latin typeface="Times New Roman" pitchFamily="18" charset="0"/>
                        </a:rPr>
                        <a:t>Median</a:t>
                      </a:r>
                    </a:p>
                  </a:txBody>
                  <a:tcPr marT="45715" marB="45715" horzOverflow="overflow">
                    <a:lnL cap="flat">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75000"/>
                        </a:lnSpc>
                        <a:spcBef>
                          <a:spcPct val="0"/>
                        </a:spcBef>
                        <a:spcAft>
                          <a:spcPct val="0"/>
                        </a:spcAft>
                        <a:buClrTx/>
                        <a:buSzTx/>
                        <a:buFontTx/>
                        <a:buNone/>
                        <a:tabLst/>
                      </a:pPr>
                      <a:r>
                        <a:rPr kumimoji="0" lang="en-US" sz="2400" b="0" i="0" u="none" strike="noStrike" cap="none" normalizeH="0" baseline="0">
                          <a:ln>
                            <a:noFill/>
                          </a:ln>
                          <a:solidFill>
                            <a:schemeClr val="tx1"/>
                          </a:solidFill>
                          <a:effectLst/>
                          <a:latin typeface="Times New Roman" pitchFamily="18" charset="0"/>
                        </a:rPr>
                        <a:t>20</a:t>
                      </a:r>
                    </a:p>
                  </a:txBody>
                  <a:tcPr marT="45715" marB="45715" horzOverflow="overflow">
                    <a:lnL>
                      <a:noFill/>
                    </a:lnL>
                    <a:lnR>
                      <a:noFill/>
                    </a:lnR>
                    <a:lnT w="12700" cap="flat" cmpd="sng" algn="ctr">
                      <a:solidFill>
                        <a:schemeClr val="tx1"/>
                      </a:solidFill>
                      <a:prstDash val="solid"/>
                      <a:round/>
                      <a:headEnd type="none" w="med" len="med"/>
                      <a:tailEnd type="none" w="med" len="med"/>
                    </a:lnT>
                    <a:lnB>
                      <a:noFill/>
                    </a:lnB>
                    <a:lnTlToBr>
                      <a:noFill/>
                    </a:lnTlToBr>
                    <a:lnBlToTr>
                      <a:noFill/>
                    </a:lnBlToTr>
                    <a:noFill/>
                  </a:tcPr>
                </a:tc>
                <a:tc>
                  <a:txBody>
                    <a:bodyPr/>
                    <a:lstStyle/>
                    <a:p>
                      <a:pPr marL="0" marR="0" lvl="0" indent="0" algn="ctr" defTabSz="914400" rtl="0" eaLnBrk="1" fontAlgn="base" latinLnBrk="0" hangingPunct="1">
                        <a:lnSpc>
                          <a:spcPct val="75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8" charset="0"/>
                      </a:endParaRPr>
                    </a:p>
                  </a:txBody>
                  <a:tcPr marT="45715" marB="45715" horzOverflow="overflow">
                    <a:lnL>
                      <a:noFill/>
                    </a:lnL>
                    <a:lnR>
                      <a:noFill/>
                    </a:lnR>
                    <a:lnT w="12700" cap="flat" cmpd="sng" algn="ctr">
                      <a:solidFill>
                        <a:schemeClr val="tx1"/>
                      </a:solidFill>
                      <a:prstDash val="solid"/>
                      <a:round/>
                      <a:headEnd type="none" w="med" len="med"/>
                      <a:tailEnd type="none" w="med" len="med"/>
                    </a:lnT>
                    <a:lnB>
                      <a:noFill/>
                    </a:lnB>
                    <a:lnTlToBr>
                      <a:noFill/>
                    </a:lnTlToBr>
                    <a:lnBlToTr>
                      <a:noFill/>
                    </a:lnBlToTr>
                    <a:noFill/>
                  </a:tcPr>
                </a:tc>
                <a:tc>
                  <a:txBody>
                    <a:bodyPr/>
                    <a:lstStyle/>
                    <a:p>
                      <a:pPr marL="0" marR="0" lvl="0" indent="0" algn="ctr" defTabSz="914400" rtl="0" eaLnBrk="1" fontAlgn="base" latinLnBrk="0" hangingPunct="1">
                        <a:lnSpc>
                          <a:spcPct val="75000"/>
                        </a:lnSpc>
                        <a:spcBef>
                          <a:spcPct val="0"/>
                        </a:spcBef>
                        <a:spcAft>
                          <a:spcPct val="0"/>
                        </a:spcAft>
                        <a:buClrTx/>
                        <a:buSzTx/>
                        <a:buFontTx/>
                        <a:buNone/>
                        <a:tabLst/>
                      </a:pPr>
                      <a:r>
                        <a:rPr kumimoji="0" lang="en-US" sz="2400" b="0" i="0" u="none" strike="noStrike" cap="none" normalizeH="0" baseline="0">
                          <a:ln>
                            <a:noFill/>
                          </a:ln>
                          <a:solidFill>
                            <a:schemeClr val="tx1"/>
                          </a:solidFill>
                          <a:effectLst/>
                          <a:latin typeface="Times New Roman" pitchFamily="18" charset="0"/>
                        </a:rPr>
                        <a:t>14</a:t>
                      </a:r>
                    </a:p>
                  </a:txBody>
                  <a:tcPr marT="45715" marB="45715" horzOverflow="overflow">
                    <a:lnL>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75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8" charset="0"/>
                      </a:endParaRPr>
                    </a:p>
                  </a:txBody>
                  <a:tcPr marT="45715" marB="45715" horzOverflow="overflow">
                    <a:lnL>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75000"/>
                        </a:lnSpc>
                        <a:spcBef>
                          <a:spcPct val="0"/>
                        </a:spcBef>
                        <a:spcAft>
                          <a:spcPct val="0"/>
                        </a:spcAft>
                        <a:buClrTx/>
                        <a:buSzTx/>
                        <a:buFontTx/>
                        <a:buNone/>
                        <a:tabLst/>
                      </a:pPr>
                      <a:r>
                        <a:rPr kumimoji="0" lang="en-US" sz="2400" b="0" i="0" u="none" strike="noStrike" cap="none" normalizeH="0" baseline="0">
                          <a:ln>
                            <a:noFill/>
                          </a:ln>
                          <a:solidFill>
                            <a:schemeClr val="tx1"/>
                          </a:solidFill>
                          <a:effectLst/>
                          <a:latin typeface="Times New Roman" pitchFamily="18" charset="0"/>
                        </a:rPr>
                        <a:t>27</a:t>
                      </a:r>
                    </a:p>
                  </a:txBody>
                  <a:tcPr marT="45715" marB="45715" horzOverflow="overflow">
                    <a:lnL>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75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8" charset="0"/>
                      </a:endParaRPr>
                    </a:p>
                  </a:txBody>
                  <a:tcPr marT="45715" marB="45715" horzOverflow="overflow">
                    <a:lnL>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75000"/>
                        </a:lnSpc>
                        <a:spcBef>
                          <a:spcPct val="0"/>
                        </a:spcBef>
                        <a:spcAft>
                          <a:spcPct val="0"/>
                        </a:spcAft>
                        <a:buClrTx/>
                        <a:buSzTx/>
                        <a:buFontTx/>
                        <a:buNone/>
                        <a:tabLst/>
                      </a:pPr>
                      <a:r>
                        <a:rPr kumimoji="0" lang="en-US" sz="2400" b="0" i="0" u="none" strike="noStrike" cap="none" normalizeH="0" baseline="0">
                          <a:ln>
                            <a:noFill/>
                          </a:ln>
                          <a:solidFill>
                            <a:schemeClr val="tx1"/>
                          </a:solidFill>
                          <a:effectLst/>
                          <a:latin typeface="Times New Roman" pitchFamily="18" charset="0"/>
                        </a:rPr>
                        <a:t>35</a:t>
                      </a:r>
                    </a:p>
                  </a:txBody>
                  <a:tcPr marT="45715" marB="45715" horzOverflow="overflow">
                    <a:lnL>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75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8" charset="0"/>
                      </a:endParaRPr>
                    </a:p>
                  </a:txBody>
                  <a:tcPr marT="45715" marB="45715" horzOverflow="overflow">
                    <a:lnL>
                      <a:noFill/>
                    </a:lnL>
                    <a:lnR cap="flat">
                      <a:noFill/>
                    </a:lnR>
                    <a:lnT>
                      <a:noFill/>
                    </a:lnT>
                    <a:lnB>
                      <a:noFill/>
                    </a:lnB>
                    <a:lnTlToBr>
                      <a:noFill/>
                    </a:lnTlToBr>
                    <a:lnBlToTr>
                      <a:noFill/>
                    </a:lnBlToTr>
                    <a:noFill/>
                  </a:tcPr>
                </a:tc>
                <a:extLst>
                  <a:ext uri="{0D108BD9-81ED-4DB2-BD59-A6C34878D82A}">
                    <a16:rowId xmlns:a16="http://schemas.microsoft.com/office/drawing/2014/main" val="10012"/>
                  </a:ext>
                </a:extLst>
              </a:tr>
              <a:tr h="365717">
                <a:tc>
                  <a:txBody>
                    <a:bodyPr/>
                    <a:lstStyle/>
                    <a:p>
                      <a:pPr marL="0" marR="0" lvl="0" indent="0" algn="l" defTabSz="914400" rtl="0" eaLnBrk="1" fontAlgn="base" latinLnBrk="0" hangingPunct="1">
                        <a:lnSpc>
                          <a:spcPct val="75000"/>
                        </a:lnSpc>
                        <a:spcBef>
                          <a:spcPct val="0"/>
                        </a:spcBef>
                        <a:spcAft>
                          <a:spcPct val="0"/>
                        </a:spcAft>
                        <a:buClrTx/>
                        <a:buSzTx/>
                        <a:buFontTx/>
                        <a:buNone/>
                        <a:tabLst/>
                      </a:pPr>
                      <a:r>
                        <a:rPr kumimoji="0" lang="en-US" sz="2400" b="0" i="0" u="none" strike="noStrike" cap="none" normalizeH="0" baseline="0">
                          <a:ln>
                            <a:noFill/>
                          </a:ln>
                          <a:solidFill>
                            <a:schemeClr val="tx1"/>
                          </a:solidFill>
                          <a:effectLst/>
                          <a:latin typeface="Times New Roman" pitchFamily="18" charset="0"/>
                        </a:rPr>
                        <a:t>Mean</a:t>
                      </a:r>
                    </a:p>
                  </a:txBody>
                  <a:tcPr marT="45715" marB="45715" horzOverflow="overflow">
                    <a:lnL cap="flat">
                      <a:noFill/>
                    </a:lnL>
                    <a:lnR>
                      <a:noFill/>
                    </a:lnR>
                    <a:lnT>
                      <a:noFill/>
                    </a:lnT>
                    <a:lnB cap="flat">
                      <a:noFill/>
                    </a:lnB>
                    <a:lnTlToBr>
                      <a:noFill/>
                    </a:lnTlToBr>
                    <a:lnBlToTr>
                      <a:noFill/>
                    </a:lnBlToTr>
                    <a:noFill/>
                  </a:tcPr>
                </a:tc>
                <a:tc>
                  <a:txBody>
                    <a:bodyPr/>
                    <a:lstStyle/>
                    <a:p>
                      <a:pPr marL="0" marR="0" lvl="0" indent="0" algn="ctr" defTabSz="914400" rtl="0" eaLnBrk="1" fontAlgn="base" latinLnBrk="0" hangingPunct="1">
                        <a:lnSpc>
                          <a:spcPct val="75000"/>
                        </a:lnSpc>
                        <a:spcBef>
                          <a:spcPct val="0"/>
                        </a:spcBef>
                        <a:spcAft>
                          <a:spcPct val="0"/>
                        </a:spcAft>
                        <a:buClrTx/>
                        <a:buSzTx/>
                        <a:buFontTx/>
                        <a:buNone/>
                        <a:tabLst/>
                      </a:pPr>
                      <a:r>
                        <a:rPr kumimoji="0" lang="en-US" sz="2400" b="0" i="0" u="none" strike="noStrike" cap="none" normalizeH="0" baseline="0">
                          <a:ln>
                            <a:noFill/>
                          </a:ln>
                          <a:solidFill>
                            <a:schemeClr val="tx1"/>
                          </a:solidFill>
                          <a:effectLst/>
                          <a:latin typeface="Times New Roman" pitchFamily="18" charset="0"/>
                        </a:rPr>
                        <a:t>22</a:t>
                      </a:r>
                    </a:p>
                  </a:txBody>
                  <a:tcPr marT="45715" marB="45715" horzOverflow="overflow">
                    <a:lnL>
                      <a:noFill/>
                    </a:lnL>
                    <a:lnR>
                      <a:noFill/>
                    </a:lnR>
                    <a:lnT>
                      <a:noFill/>
                    </a:lnT>
                    <a:lnB cap="flat">
                      <a:noFill/>
                    </a:lnB>
                    <a:lnTlToBr>
                      <a:noFill/>
                    </a:lnTlToBr>
                    <a:lnBlToTr>
                      <a:noFill/>
                    </a:lnBlToTr>
                    <a:noFill/>
                  </a:tcPr>
                </a:tc>
                <a:tc>
                  <a:txBody>
                    <a:bodyPr/>
                    <a:lstStyle/>
                    <a:p>
                      <a:pPr marL="0" marR="0" lvl="0" indent="0" algn="ctr" defTabSz="914400" rtl="0" eaLnBrk="1" fontAlgn="base" latinLnBrk="0" hangingPunct="1">
                        <a:lnSpc>
                          <a:spcPct val="75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8" charset="0"/>
                      </a:endParaRPr>
                    </a:p>
                  </a:txBody>
                  <a:tcPr marT="45715" marB="45715" horzOverflow="overflow">
                    <a:lnL>
                      <a:noFill/>
                    </a:lnL>
                    <a:lnR>
                      <a:noFill/>
                    </a:lnR>
                    <a:lnT>
                      <a:noFill/>
                    </a:lnT>
                    <a:lnB cap="flat">
                      <a:noFill/>
                    </a:lnB>
                    <a:lnTlToBr>
                      <a:noFill/>
                    </a:lnTlToBr>
                    <a:lnBlToTr>
                      <a:noFill/>
                    </a:lnBlToTr>
                    <a:noFill/>
                  </a:tcPr>
                </a:tc>
                <a:tc>
                  <a:txBody>
                    <a:bodyPr/>
                    <a:lstStyle/>
                    <a:p>
                      <a:pPr marL="0" marR="0" lvl="0" indent="0" algn="ctr" defTabSz="914400" rtl="0" eaLnBrk="1" fontAlgn="base" latinLnBrk="0" hangingPunct="1">
                        <a:lnSpc>
                          <a:spcPct val="75000"/>
                        </a:lnSpc>
                        <a:spcBef>
                          <a:spcPct val="0"/>
                        </a:spcBef>
                        <a:spcAft>
                          <a:spcPct val="0"/>
                        </a:spcAft>
                        <a:buClrTx/>
                        <a:buSzTx/>
                        <a:buFontTx/>
                        <a:buNone/>
                        <a:tabLst/>
                      </a:pPr>
                      <a:r>
                        <a:rPr kumimoji="0" lang="en-US" sz="2400" b="0" i="0" u="none" strike="noStrike" cap="none" normalizeH="0" baseline="0">
                          <a:ln>
                            <a:noFill/>
                          </a:ln>
                          <a:solidFill>
                            <a:schemeClr val="tx1"/>
                          </a:solidFill>
                          <a:effectLst/>
                          <a:latin typeface="Times New Roman" pitchFamily="18" charset="0"/>
                        </a:rPr>
                        <a:t>20</a:t>
                      </a:r>
                    </a:p>
                  </a:txBody>
                  <a:tcPr marT="45715" marB="45715" horzOverflow="overflow">
                    <a:lnL>
                      <a:noFill/>
                    </a:lnL>
                    <a:lnR>
                      <a:noFill/>
                    </a:lnR>
                    <a:lnT>
                      <a:noFill/>
                    </a:lnT>
                    <a:lnB cap="flat">
                      <a:noFill/>
                    </a:lnB>
                    <a:lnTlToBr>
                      <a:noFill/>
                    </a:lnTlToBr>
                    <a:lnBlToTr>
                      <a:noFill/>
                    </a:lnBlToTr>
                    <a:noFill/>
                  </a:tcPr>
                </a:tc>
                <a:tc>
                  <a:txBody>
                    <a:bodyPr/>
                    <a:lstStyle/>
                    <a:p>
                      <a:pPr marL="0" marR="0" lvl="0" indent="0" algn="ctr" defTabSz="914400" rtl="0" eaLnBrk="1" fontAlgn="base" latinLnBrk="0" hangingPunct="1">
                        <a:lnSpc>
                          <a:spcPct val="75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8" charset="0"/>
                      </a:endParaRPr>
                    </a:p>
                  </a:txBody>
                  <a:tcPr marT="45715" marB="45715" horzOverflow="overflow">
                    <a:lnL>
                      <a:noFill/>
                    </a:lnL>
                    <a:lnR>
                      <a:noFill/>
                    </a:lnR>
                    <a:lnT>
                      <a:noFill/>
                    </a:lnT>
                    <a:lnB cap="flat">
                      <a:noFill/>
                    </a:lnB>
                    <a:lnTlToBr>
                      <a:noFill/>
                    </a:lnTlToBr>
                    <a:lnBlToTr>
                      <a:noFill/>
                    </a:lnBlToTr>
                    <a:noFill/>
                  </a:tcPr>
                </a:tc>
                <a:tc>
                  <a:txBody>
                    <a:bodyPr/>
                    <a:lstStyle/>
                    <a:p>
                      <a:pPr marL="0" marR="0" lvl="0" indent="0" algn="ctr" defTabSz="914400" rtl="0" eaLnBrk="1" fontAlgn="base" latinLnBrk="0" hangingPunct="1">
                        <a:lnSpc>
                          <a:spcPct val="75000"/>
                        </a:lnSpc>
                        <a:spcBef>
                          <a:spcPct val="0"/>
                        </a:spcBef>
                        <a:spcAft>
                          <a:spcPct val="0"/>
                        </a:spcAft>
                        <a:buClrTx/>
                        <a:buSzTx/>
                        <a:buFontTx/>
                        <a:buNone/>
                        <a:tabLst/>
                      </a:pPr>
                      <a:r>
                        <a:rPr kumimoji="0" lang="en-US" sz="2400" b="0" i="0" u="none" strike="noStrike" cap="none" normalizeH="0" baseline="0">
                          <a:ln>
                            <a:noFill/>
                          </a:ln>
                          <a:solidFill>
                            <a:schemeClr val="tx1"/>
                          </a:solidFill>
                          <a:effectLst/>
                          <a:latin typeface="Times New Roman" pitchFamily="18" charset="0"/>
                        </a:rPr>
                        <a:t>24</a:t>
                      </a:r>
                    </a:p>
                  </a:txBody>
                  <a:tcPr marT="45715" marB="45715" horzOverflow="overflow">
                    <a:lnL>
                      <a:noFill/>
                    </a:lnL>
                    <a:lnR>
                      <a:noFill/>
                    </a:lnR>
                    <a:lnT>
                      <a:noFill/>
                    </a:lnT>
                    <a:lnB cap="flat">
                      <a:noFill/>
                    </a:lnB>
                    <a:lnTlToBr>
                      <a:noFill/>
                    </a:lnTlToBr>
                    <a:lnBlToTr>
                      <a:noFill/>
                    </a:lnBlToTr>
                    <a:noFill/>
                  </a:tcPr>
                </a:tc>
                <a:tc>
                  <a:txBody>
                    <a:bodyPr/>
                    <a:lstStyle/>
                    <a:p>
                      <a:pPr marL="0" marR="0" lvl="0" indent="0" algn="ctr" defTabSz="914400" rtl="0" eaLnBrk="1" fontAlgn="base" latinLnBrk="0" hangingPunct="1">
                        <a:lnSpc>
                          <a:spcPct val="75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8" charset="0"/>
                      </a:endParaRPr>
                    </a:p>
                  </a:txBody>
                  <a:tcPr marT="45715" marB="45715" horzOverflow="overflow">
                    <a:lnL>
                      <a:noFill/>
                    </a:lnL>
                    <a:lnR>
                      <a:noFill/>
                    </a:lnR>
                    <a:lnT>
                      <a:noFill/>
                    </a:lnT>
                    <a:lnB cap="flat">
                      <a:noFill/>
                    </a:lnB>
                    <a:lnTlToBr>
                      <a:noFill/>
                    </a:lnTlToBr>
                    <a:lnBlToTr>
                      <a:noFill/>
                    </a:lnBlToTr>
                    <a:noFill/>
                  </a:tcPr>
                </a:tc>
                <a:tc>
                  <a:txBody>
                    <a:bodyPr/>
                    <a:lstStyle/>
                    <a:p>
                      <a:pPr marL="0" marR="0" lvl="0" indent="0" algn="ctr" defTabSz="914400" rtl="0" eaLnBrk="1" fontAlgn="base" latinLnBrk="0" hangingPunct="1">
                        <a:lnSpc>
                          <a:spcPct val="75000"/>
                        </a:lnSpc>
                        <a:spcBef>
                          <a:spcPct val="0"/>
                        </a:spcBef>
                        <a:spcAft>
                          <a:spcPct val="0"/>
                        </a:spcAft>
                        <a:buClrTx/>
                        <a:buSzTx/>
                        <a:buFontTx/>
                        <a:buNone/>
                        <a:tabLst/>
                      </a:pPr>
                      <a:r>
                        <a:rPr kumimoji="0" lang="en-US" sz="2400" b="0" i="0" u="none" strike="noStrike" cap="none" normalizeH="0" baseline="0">
                          <a:ln>
                            <a:noFill/>
                          </a:ln>
                          <a:solidFill>
                            <a:schemeClr val="tx1"/>
                          </a:solidFill>
                          <a:effectLst/>
                          <a:latin typeface="Times New Roman" pitchFamily="18" charset="0"/>
                        </a:rPr>
                        <a:t>44</a:t>
                      </a:r>
                    </a:p>
                  </a:txBody>
                  <a:tcPr marT="45715" marB="45715" horzOverflow="overflow">
                    <a:lnL>
                      <a:noFill/>
                    </a:lnL>
                    <a:lnR>
                      <a:noFill/>
                    </a:lnR>
                    <a:lnT>
                      <a:noFill/>
                    </a:lnT>
                    <a:lnB cap="flat">
                      <a:noFill/>
                    </a:lnB>
                    <a:lnTlToBr>
                      <a:noFill/>
                    </a:lnTlToBr>
                    <a:lnBlToTr>
                      <a:noFill/>
                    </a:lnBlToTr>
                    <a:noFill/>
                  </a:tcPr>
                </a:tc>
                <a:tc>
                  <a:txBody>
                    <a:bodyPr/>
                    <a:lstStyle/>
                    <a:p>
                      <a:pPr marL="0" marR="0" lvl="0" indent="0" algn="ctr" defTabSz="914400" rtl="0" eaLnBrk="1" fontAlgn="base" latinLnBrk="0" hangingPunct="1">
                        <a:lnSpc>
                          <a:spcPct val="75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8" charset="0"/>
                      </a:endParaRPr>
                    </a:p>
                  </a:txBody>
                  <a:tcPr marT="45715" marB="45715" horzOverflow="overflow">
                    <a:lnL>
                      <a:noFill/>
                    </a:lnL>
                    <a:lnR cap="flat">
                      <a:noFill/>
                    </a:lnR>
                    <a:lnT>
                      <a:noFill/>
                    </a:lnT>
                    <a:lnB cap="flat">
                      <a:noFill/>
                    </a:lnB>
                    <a:lnTlToBr>
                      <a:noFill/>
                    </a:lnTlToBr>
                    <a:lnBlToTr>
                      <a:noFill/>
                    </a:lnBlToTr>
                    <a:noFill/>
                  </a:tcPr>
                </a:tc>
                <a:extLst>
                  <a:ext uri="{0D108BD9-81ED-4DB2-BD59-A6C34878D82A}">
                    <a16:rowId xmlns:a16="http://schemas.microsoft.com/office/drawing/2014/main" val="10013"/>
                  </a:ext>
                </a:extLst>
              </a:tr>
            </a:tbl>
          </a:graphicData>
        </a:graphic>
      </p:graphicFrame>
    </p:spTree>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0" name="Text Box 5"/>
          <p:cNvSpPr txBox="1">
            <a:spLocks noChangeArrowheads="1"/>
          </p:cNvSpPr>
          <p:nvPr/>
        </p:nvSpPr>
        <p:spPr bwMode="auto">
          <a:xfrm>
            <a:off x="990600" y="1371600"/>
            <a:ext cx="1101584" cy="5509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r>
              <a:rPr lang="en-US" altLang="en-US" sz="1600" b="1" dirty="0">
                <a:solidFill>
                  <a:srgbClr val="009900"/>
                </a:solidFill>
              </a:rPr>
              <a:t>Data</a:t>
            </a:r>
          </a:p>
          <a:p>
            <a:pPr eaLnBrk="1" hangingPunct="1"/>
            <a:r>
              <a:rPr lang="en-US" altLang="en-US" sz="800" b="1" dirty="0">
                <a:solidFill>
                  <a:schemeClr val="bg1"/>
                </a:solidFill>
              </a:rPr>
              <a:t>c(</a:t>
            </a:r>
          </a:p>
          <a:p>
            <a:pPr eaLnBrk="1" hangingPunct="1"/>
            <a:r>
              <a:rPr lang="en-US" altLang="en-US" sz="1600" b="1" dirty="0">
                <a:solidFill>
                  <a:srgbClr val="009900"/>
                </a:solidFill>
              </a:rPr>
              <a:t>0.653</a:t>
            </a:r>
            <a:r>
              <a:rPr lang="en-US" altLang="en-US" sz="1600" b="1" dirty="0">
                <a:solidFill>
                  <a:schemeClr val="bg1"/>
                </a:solidFill>
              </a:rPr>
              <a:t>,</a:t>
            </a:r>
            <a:r>
              <a:rPr lang="en-US" altLang="en-US" sz="1600" b="1" dirty="0">
                <a:solidFill>
                  <a:srgbClr val="009900"/>
                </a:solidFill>
              </a:rPr>
              <a:t>    </a:t>
            </a:r>
          </a:p>
          <a:p>
            <a:pPr eaLnBrk="1" hangingPunct="1"/>
            <a:r>
              <a:rPr lang="en-US" altLang="en-US" sz="1600" b="1" dirty="0">
                <a:solidFill>
                  <a:srgbClr val="009900"/>
                </a:solidFill>
              </a:rPr>
              <a:t>0.178</a:t>
            </a:r>
            <a:r>
              <a:rPr lang="en-US" altLang="en-US" sz="1600" b="1" dirty="0">
                <a:solidFill>
                  <a:schemeClr val="bg1"/>
                </a:solidFill>
              </a:rPr>
              <a:t> ,</a:t>
            </a:r>
            <a:endParaRPr lang="en-US" altLang="en-US" sz="1600" b="1" dirty="0">
              <a:solidFill>
                <a:srgbClr val="009900"/>
              </a:solidFill>
            </a:endParaRPr>
          </a:p>
          <a:p>
            <a:pPr eaLnBrk="1" hangingPunct="1"/>
            <a:r>
              <a:rPr lang="en-US" altLang="en-US" sz="1600" b="1" dirty="0">
                <a:solidFill>
                  <a:srgbClr val="009900"/>
                </a:solidFill>
              </a:rPr>
              <a:t>0.263</a:t>
            </a:r>
            <a:r>
              <a:rPr lang="en-US" altLang="en-US" sz="1600" b="1" dirty="0">
                <a:solidFill>
                  <a:schemeClr val="bg1"/>
                </a:solidFill>
              </a:rPr>
              <a:t> ,</a:t>
            </a:r>
            <a:r>
              <a:rPr lang="en-US" altLang="en-US" sz="1600" b="1" dirty="0">
                <a:solidFill>
                  <a:srgbClr val="009900"/>
                </a:solidFill>
              </a:rPr>
              <a:t>    </a:t>
            </a:r>
          </a:p>
          <a:p>
            <a:pPr eaLnBrk="1" hangingPunct="1"/>
            <a:r>
              <a:rPr lang="en-US" altLang="en-US" sz="1600" b="1" dirty="0">
                <a:solidFill>
                  <a:srgbClr val="009900"/>
                </a:solidFill>
              </a:rPr>
              <a:t>0.424</a:t>
            </a:r>
            <a:r>
              <a:rPr lang="en-US" altLang="en-US" sz="1600" b="1" dirty="0">
                <a:solidFill>
                  <a:schemeClr val="bg1"/>
                </a:solidFill>
              </a:rPr>
              <a:t> ,</a:t>
            </a:r>
            <a:endParaRPr lang="en-US" altLang="en-US" sz="1600" b="1" dirty="0">
              <a:solidFill>
                <a:srgbClr val="009900"/>
              </a:solidFill>
            </a:endParaRPr>
          </a:p>
          <a:p>
            <a:pPr eaLnBrk="1" hangingPunct="1"/>
            <a:r>
              <a:rPr lang="en-US" altLang="en-US" sz="1600" b="1" dirty="0">
                <a:solidFill>
                  <a:srgbClr val="009900"/>
                </a:solidFill>
              </a:rPr>
              <a:t>0.284</a:t>
            </a:r>
            <a:r>
              <a:rPr lang="en-US" altLang="en-US" sz="1600" b="1" dirty="0">
                <a:solidFill>
                  <a:schemeClr val="bg1"/>
                </a:solidFill>
              </a:rPr>
              <a:t> ,</a:t>
            </a:r>
            <a:r>
              <a:rPr lang="en-US" altLang="en-US" sz="1600" b="1" dirty="0">
                <a:solidFill>
                  <a:srgbClr val="009900"/>
                </a:solidFill>
              </a:rPr>
              <a:t>    </a:t>
            </a:r>
          </a:p>
          <a:p>
            <a:pPr eaLnBrk="1" hangingPunct="1"/>
            <a:r>
              <a:rPr lang="en-US" altLang="en-US" sz="1600" b="1" dirty="0">
                <a:solidFill>
                  <a:srgbClr val="009900"/>
                </a:solidFill>
              </a:rPr>
              <a:t>0.438</a:t>
            </a:r>
            <a:r>
              <a:rPr lang="en-US" altLang="en-US" sz="1600" b="1" dirty="0">
                <a:solidFill>
                  <a:schemeClr val="bg1"/>
                </a:solidFill>
              </a:rPr>
              <a:t> ,</a:t>
            </a:r>
            <a:endParaRPr lang="en-US" altLang="en-US" sz="1600" b="1" dirty="0">
              <a:solidFill>
                <a:srgbClr val="009900"/>
              </a:solidFill>
            </a:endParaRPr>
          </a:p>
          <a:p>
            <a:pPr eaLnBrk="1" hangingPunct="1"/>
            <a:r>
              <a:rPr lang="en-US" altLang="en-US" sz="1600" b="1" dirty="0">
                <a:solidFill>
                  <a:srgbClr val="009900"/>
                </a:solidFill>
              </a:rPr>
              <a:t>0.471</a:t>
            </a:r>
            <a:r>
              <a:rPr lang="en-US" altLang="en-US" sz="1600" b="1" dirty="0">
                <a:solidFill>
                  <a:schemeClr val="bg1"/>
                </a:solidFill>
              </a:rPr>
              <a:t> ,</a:t>
            </a:r>
            <a:r>
              <a:rPr lang="en-US" altLang="en-US" sz="1600" b="1" dirty="0">
                <a:solidFill>
                  <a:srgbClr val="009900"/>
                </a:solidFill>
              </a:rPr>
              <a:t>    </a:t>
            </a:r>
          </a:p>
          <a:p>
            <a:pPr eaLnBrk="1" hangingPunct="1"/>
            <a:r>
              <a:rPr lang="en-US" altLang="en-US" sz="1600" b="1" dirty="0">
                <a:solidFill>
                  <a:srgbClr val="009900"/>
                </a:solidFill>
              </a:rPr>
              <a:t>0.852</a:t>
            </a:r>
            <a:r>
              <a:rPr lang="en-US" altLang="en-US" sz="1600" b="1" dirty="0">
                <a:solidFill>
                  <a:schemeClr val="bg1"/>
                </a:solidFill>
              </a:rPr>
              <a:t> ,</a:t>
            </a:r>
            <a:endParaRPr lang="en-US" altLang="en-US" sz="1600" b="1" dirty="0">
              <a:solidFill>
                <a:srgbClr val="009900"/>
              </a:solidFill>
            </a:endParaRPr>
          </a:p>
          <a:p>
            <a:pPr eaLnBrk="1" hangingPunct="1"/>
            <a:r>
              <a:rPr lang="en-US" altLang="en-US" sz="1600" b="1" dirty="0">
                <a:solidFill>
                  <a:srgbClr val="009900"/>
                </a:solidFill>
              </a:rPr>
              <a:t>0.480</a:t>
            </a:r>
            <a:r>
              <a:rPr lang="en-US" altLang="en-US" sz="1600" b="1" dirty="0">
                <a:solidFill>
                  <a:schemeClr val="bg1"/>
                </a:solidFill>
              </a:rPr>
              <a:t> ,</a:t>
            </a:r>
            <a:r>
              <a:rPr lang="en-US" altLang="en-US" sz="1600" b="1" dirty="0">
                <a:solidFill>
                  <a:srgbClr val="009900"/>
                </a:solidFill>
              </a:rPr>
              <a:t>    </a:t>
            </a:r>
          </a:p>
          <a:p>
            <a:pPr eaLnBrk="1" hangingPunct="1"/>
            <a:r>
              <a:rPr lang="en-US" altLang="en-US" sz="1600" b="1" dirty="0">
                <a:solidFill>
                  <a:srgbClr val="009900"/>
                </a:solidFill>
              </a:rPr>
              <a:t>0.375</a:t>
            </a:r>
            <a:r>
              <a:rPr lang="en-US" altLang="en-US" sz="1600" b="1" dirty="0">
                <a:solidFill>
                  <a:schemeClr val="bg1"/>
                </a:solidFill>
              </a:rPr>
              <a:t> ,</a:t>
            </a:r>
            <a:endParaRPr lang="en-US" altLang="en-US" sz="1600" b="1" dirty="0">
              <a:solidFill>
                <a:srgbClr val="009900"/>
              </a:solidFill>
            </a:endParaRPr>
          </a:p>
          <a:p>
            <a:pPr eaLnBrk="1" hangingPunct="1"/>
            <a:r>
              <a:rPr lang="en-US" altLang="en-US" sz="1600" b="1" dirty="0">
                <a:solidFill>
                  <a:srgbClr val="009900"/>
                </a:solidFill>
              </a:rPr>
              <a:t>0.148</a:t>
            </a:r>
            <a:r>
              <a:rPr lang="en-US" altLang="en-US" sz="1600" b="1" dirty="0">
                <a:solidFill>
                  <a:schemeClr val="bg1"/>
                </a:solidFill>
              </a:rPr>
              <a:t> ,</a:t>
            </a:r>
            <a:r>
              <a:rPr lang="en-US" altLang="en-US" sz="1600" b="1" dirty="0">
                <a:solidFill>
                  <a:srgbClr val="009900"/>
                </a:solidFill>
              </a:rPr>
              <a:t>    </a:t>
            </a:r>
          </a:p>
          <a:p>
            <a:pPr eaLnBrk="1" hangingPunct="1"/>
            <a:r>
              <a:rPr lang="en-US" altLang="en-US" sz="1600" b="1" dirty="0">
                <a:solidFill>
                  <a:srgbClr val="009900"/>
                </a:solidFill>
              </a:rPr>
              <a:t>0.185</a:t>
            </a:r>
            <a:r>
              <a:rPr lang="en-US" altLang="en-US" sz="1600" b="1" dirty="0">
                <a:solidFill>
                  <a:schemeClr val="bg1"/>
                </a:solidFill>
              </a:rPr>
              <a:t> , </a:t>
            </a:r>
            <a:endParaRPr lang="en-US" altLang="en-US" sz="1600" b="1" dirty="0">
              <a:solidFill>
                <a:srgbClr val="009900"/>
              </a:solidFill>
            </a:endParaRPr>
          </a:p>
          <a:p>
            <a:pPr eaLnBrk="1" hangingPunct="1"/>
            <a:r>
              <a:rPr lang="en-US" altLang="en-US" sz="1600" b="1" dirty="0">
                <a:solidFill>
                  <a:srgbClr val="009900"/>
                </a:solidFill>
              </a:rPr>
              <a:t>0.320</a:t>
            </a:r>
            <a:r>
              <a:rPr lang="en-US" altLang="en-US" sz="1600" b="1" dirty="0">
                <a:solidFill>
                  <a:schemeClr val="bg1"/>
                </a:solidFill>
              </a:rPr>
              <a:t> , </a:t>
            </a:r>
            <a:r>
              <a:rPr lang="en-US" altLang="en-US" sz="1600" b="1" dirty="0">
                <a:solidFill>
                  <a:srgbClr val="009900"/>
                </a:solidFill>
              </a:rPr>
              <a:t>    </a:t>
            </a:r>
          </a:p>
          <a:p>
            <a:pPr eaLnBrk="1" hangingPunct="1"/>
            <a:r>
              <a:rPr lang="en-US" altLang="en-US" sz="1600" b="1" dirty="0">
                <a:solidFill>
                  <a:srgbClr val="009900"/>
                </a:solidFill>
              </a:rPr>
              <a:t>0.642</a:t>
            </a:r>
            <a:r>
              <a:rPr lang="en-US" altLang="en-US" sz="1600" b="1" dirty="0">
                <a:solidFill>
                  <a:schemeClr val="bg1"/>
                </a:solidFill>
              </a:rPr>
              <a:t> , </a:t>
            </a:r>
            <a:endParaRPr lang="en-US" altLang="en-US" sz="1600" b="1" dirty="0">
              <a:solidFill>
                <a:srgbClr val="009900"/>
              </a:solidFill>
            </a:endParaRPr>
          </a:p>
          <a:p>
            <a:pPr eaLnBrk="1" hangingPunct="1"/>
            <a:r>
              <a:rPr lang="en-US" altLang="en-US" sz="1600" b="1" dirty="0">
                <a:solidFill>
                  <a:srgbClr val="009900"/>
                </a:solidFill>
              </a:rPr>
              <a:t>0.247</a:t>
            </a:r>
            <a:r>
              <a:rPr lang="en-US" altLang="en-US" sz="1600" b="1" dirty="0">
                <a:solidFill>
                  <a:schemeClr val="bg1"/>
                </a:solidFill>
              </a:rPr>
              <a:t> ,</a:t>
            </a:r>
            <a:r>
              <a:rPr lang="en-US" altLang="en-US" sz="1600" b="1" dirty="0">
                <a:solidFill>
                  <a:srgbClr val="009900"/>
                </a:solidFill>
              </a:rPr>
              <a:t>    </a:t>
            </a:r>
          </a:p>
          <a:p>
            <a:pPr eaLnBrk="1" hangingPunct="1"/>
            <a:r>
              <a:rPr lang="en-US" altLang="en-US" sz="1600" b="1" dirty="0">
                <a:solidFill>
                  <a:srgbClr val="009900"/>
                </a:solidFill>
              </a:rPr>
              <a:t>0.784</a:t>
            </a:r>
            <a:r>
              <a:rPr lang="en-US" altLang="en-US" sz="1600" b="1" dirty="0">
                <a:solidFill>
                  <a:schemeClr val="bg1"/>
                </a:solidFill>
              </a:rPr>
              <a:t> ,</a:t>
            </a:r>
            <a:endParaRPr lang="en-US" altLang="en-US" sz="1600" b="1" dirty="0">
              <a:solidFill>
                <a:srgbClr val="009900"/>
              </a:solidFill>
            </a:endParaRPr>
          </a:p>
          <a:p>
            <a:pPr eaLnBrk="1" hangingPunct="1"/>
            <a:r>
              <a:rPr lang="en-US" altLang="en-US" sz="1600" b="1" dirty="0">
                <a:solidFill>
                  <a:srgbClr val="009900"/>
                </a:solidFill>
              </a:rPr>
              <a:t>0.643</a:t>
            </a:r>
            <a:r>
              <a:rPr lang="en-US" altLang="en-US" sz="1600" b="1" dirty="0">
                <a:solidFill>
                  <a:schemeClr val="bg1"/>
                </a:solidFill>
              </a:rPr>
              <a:t> ,</a:t>
            </a:r>
            <a:r>
              <a:rPr lang="en-US" altLang="en-US" sz="1600" b="1" dirty="0">
                <a:solidFill>
                  <a:srgbClr val="009900"/>
                </a:solidFill>
              </a:rPr>
              <a:t>    </a:t>
            </a:r>
          </a:p>
          <a:p>
            <a:pPr eaLnBrk="1" hangingPunct="1"/>
            <a:r>
              <a:rPr lang="en-US" altLang="en-US" sz="1600" b="1" dirty="0">
                <a:solidFill>
                  <a:srgbClr val="009900"/>
                </a:solidFill>
              </a:rPr>
              <a:t>0.261</a:t>
            </a:r>
            <a:r>
              <a:rPr lang="en-US" altLang="en-US" sz="1600" b="1" dirty="0">
                <a:solidFill>
                  <a:schemeClr val="bg1"/>
                </a:solidFill>
              </a:rPr>
              <a:t> ,</a:t>
            </a:r>
            <a:endParaRPr lang="en-US" altLang="en-US" sz="1600" b="1" dirty="0">
              <a:solidFill>
                <a:srgbClr val="009900"/>
              </a:solidFill>
            </a:endParaRPr>
          </a:p>
          <a:p>
            <a:pPr eaLnBrk="1" hangingPunct="1"/>
            <a:r>
              <a:rPr lang="en-US" altLang="en-US" sz="1600" b="1" dirty="0">
                <a:solidFill>
                  <a:srgbClr val="009900"/>
                </a:solidFill>
              </a:rPr>
              <a:t>0.636</a:t>
            </a:r>
            <a:r>
              <a:rPr lang="en-US" altLang="en-US" sz="1600" b="1" dirty="0">
                <a:solidFill>
                  <a:schemeClr val="bg1"/>
                </a:solidFill>
              </a:rPr>
              <a:t> ,</a:t>
            </a:r>
            <a:r>
              <a:rPr lang="en-US" altLang="en-US" sz="1600" b="1" dirty="0">
                <a:solidFill>
                  <a:srgbClr val="009900"/>
                </a:solidFill>
              </a:rPr>
              <a:t>    </a:t>
            </a:r>
          </a:p>
          <a:p>
            <a:pPr eaLnBrk="1" hangingPunct="1"/>
            <a:r>
              <a:rPr lang="en-US" altLang="en-US" sz="1600" b="1" dirty="0">
                <a:solidFill>
                  <a:srgbClr val="009900"/>
                </a:solidFill>
              </a:rPr>
              <a:t>0.487</a:t>
            </a:r>
            <a:r>
              <a:rPr lang="en-US" altLang="en-US" sz="1600" b="1" dirty="0">
                <a:solidFill>
                  <a:schemeClr val="bg1"/>
                </a:solidFill>
              </a:rPr>
              <a:t>)</a:t>
            </a:r>
          </a:p>
        </p:txBody>
      </p:sp>
      <p:sp>
        <p:nvSpPr>
          <p:cNvPr id="126978" name="Rectangle 2"/>
          <p:cNvSpPr>
            <a:spLocks noGrp="1" noChangeArrowheads="1"/>
          </p:cNvSpPr>
          <p:nvPr>
            <p:ph type="title"/>
          </p:nvPr>
        </p:nvSpPr>
        <p:spPr>
          <a:xfrm>
            <a:off x="533400" y="76200"/>
            <a:ext cx="7772400" cy="1143000"/>
          </a:xfrm>
        </p:spPr>
        <p:txBody>
          <a:bodyPr/>
          <a:lstStyle/>
          <a:p>
            <a:pPr eaLnBrk="1" hangingPunct="1">
              <a:defRPr/>
            </a:pPr>
            <a:r>
              <a:rPr lang="en-US" dirty="0"/>
              <a:t>Example</a:t>
            </a:r>
          </a:p>
        </p:txBody>
      </p:sp>
      <p:sp>
        <p:nvSpPr>
          <p:cNvPr id="3077" name="Rectangle 3"/>
          <p:cNvSpPr>
            <a:spLocks noGrp="1" noChangeArrowheads="1"/>
          </p:cNvSpPr>
          <p:nvPr>
            <p:ph type="body" sz="half" idx="1"/>
          </p:nvPr>
        </p:nvSpPr>
        <p:spPr>
          <a:xfrm>
            <a:off x="1892190" y="1676400"/>
            <a:ext cx="7573962" cy="1828800"/>
          </a:xfrm>
        </p:spPr>
        <p:txBody>
          <a:bodyPr/>
          <a:lstStyle/>
          <a:p>
            <a:pPr eaLnBrk="1" hangingPunct="1">
              <a:buFontTx/>
              <a:buNone/>
            </a:pPr>
            <a:r>
              <a:rPr lang="en-US" altLang="en-US" sz="2800" dirty="0"/>
              <a:t>mean(Data) = 0.439</a:t>
            </a:r>
          </a:p>
          <a:p>
            <a:pPr eaLnBrk="1" hangingPunct="1">
              <a:buFontTx/>
              <a:buNone/>
            </a:pPr>
            <a:r>
              <a:rPr lang="en-US" altLang="en-US" sz="2800" dirty="0" err="1"/>
              <a:t>sd</a:t>
            </a:r>
            <a:r>
              <a:rPr lang="en-US" altLang="en-US" sz="2800" dirty="0"/>
              <a:t>(Data) = 0.202655</a:t>
            </a:r>
          </a:p>
          <a:p>
            <a:pPr marL="0" indent="0" eaLnBrk="1" hangingPunct="1">
              <a:buNone/>
            </a:pPr>
            <a:endParaRPr lang="en-US" altLang="en-US" sz="2800" dirty="0"/>
          </a:p>
        </p:txBody>
      </p:sp>
      <p:graphicFrame>
        <p:nvGraphicFramePr>
          <p:cNvPr id="3074" name="Object 4"/>
          <p:cNvGraphicFramePr>
            <a:graphicFrameLocks noGrp="1" noChangeAspect="1"/>
          </p:cNvGraphicFramePr>
          <p:nvPr>
            <p:ph sz="quarter" idx="2"/>
            <p:extLst>
              <p:ext uri="{D42A27DB-BD31-4B8C-83A1-F6EECF244321}">
                <p14:modId xmlns:p14="http://schemas.microsoft.com/office/powerpoint/2010/main" val="3724866464"/>
              </p:ext>
            </p:extLst>
          </p:nvPr>
        </p:nvGraphicFramePr>
        <p:xfrm>
          <a:off x="9402542" y="1962150"/>
          <a:ext cx="1109663" cy="882650"/>
        </p:xfrm>
        <a:graphic>
          <a:graphicData uri="http://schemas.openxmlformats.org/presentationml/2006/ole">
            <mc:AlternateContent xmlns:mc="http://schemas.openxmlformats.org/markup-compatibility/2006">
              <mc:Choice xmlns:v="urn:schemas-microsoft-com:vml" Requires="v">
                <p:oleObj spid="_x0000_s54452" name="Equation" r:id="rId4" imgW="495000" imgH="393480" progId="Equation.3">
                  <p:embed/>
                </p:oleObj>
              </mc:Choice>
              <mc:Fallback>
                <p:oleObj name="Equation" r:id="rId4" imgW="495000" imgH="393480" progId="Equation.3">
                  <p:embed/>
                  <p:pic>
                    <p:nvPicPr>
                      <p:cNvPr id="0" name=""/>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9402542" y="1962150"/>
                        <a:ext cx="1109663" cy="8826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3075" name="Object 6"/>
          <p:cNvGraphicFramePr>
            <a:graphicFrameLocks noGrp="1" noChangeAspect="1"/>
          </p:cNvGraphicFramePr>
          <p:nvPr>
            <p:ph sz="quarter" idx="3"/>
            <p:extLst>
              <p:ext uri="{D42A27DB-BD31-4B8C-83A1-F6EECF244321}">
                <p14:modId xmlns:p14="http://schemas.microsoft.com/office/powerpoint/2010/main" val="3478800698"/>
              </p:ext>
            </p:extLst>
          </p:nvPr>
        </p:nvGraphicFramePr>
        <p:xfrm>
          <a:off x="9377142" y="920750"/>
          <a:ext cx="990600" cy="901700"/>
        </p:xfrm>
        <a:graphic>
          <a:graphicData uri="http://schemas.openxmlformats.org/presentationml/2006/ole">
            <mc:AlternateContent xmlns:mc="http://schemas.openxmlformats.org/markup-compatibility/2006">
              <mc:Choice xmlns:v="urn:schemas-microsoft-com:vml" Requires="v">
                <p:oleObj spid="_x0000_s54453" name="Equation" r:id="rId6" imgW="431640" imgH="393480" progId="Equation.3">
                  <p:embed/>
                </p:oleObj>
              </mc:Choice>
              <mc:Fallback>
                <p:oleObj name="Equation" r:id="rId6" imgW="431640" imgH="393480" progId="Equation.3">
                  <p:embed/>
                  <p:pic>
                    <p:nvPicPr>
                      <p:cNvPr id="0" name=""/>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9377142" y="920750"/>
                        <a:ext cx="990600" cy="9017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137" name="Line 8"/>
          <p:cNvSpPr>
            <a:spLocks noChangeShapeType="1"/>
          </p:cNvSpPr>
          <p:nvPr/>
        </p:nvSpPr>
        <p:spPr bwMode="auto">
          <a:xfrm>
            <a:off x="2408238" y="4140200"/>
            <a:ext cx="1588" cy="2003425"/>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138" name="Line 9"/>
          <p:cNvSpPr>
            <a:spLocks noChangeShapeType="1"/>
          </p:cNvSpPr>
          <p:nvPr/>
        </p:nvSpPr>
        <p:spPr bwMode="auto">
          <a:xfrm>
            <a:off x="2370138" y="6143625"/>
            <a:ext cx="38100" cy="1587"/>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139" name="Line 10"/>
          <p:cNvSpPr>
            <a:spLocks noChangeShapeType="1"/>
          </p:cNvSpPr>
          <p:nvPr/>
        </p:nvSpPr>
        <p:spPr bwMode="auto">
          <a:xfrm>
            <a:off x="2370138" y="5640388"/>
            <a:ext cx="38100" cy="1587"/>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140" name="Line 11"/>
          <p:cNvSpPr>
            <a:spLocks noChangeShapeType="1"/>
          </p:cNvSpPr>
          <p:nvPr/>
        </p:nvSpPr>
        <p:spPr bwMode="auto">
          <a:xfrm>
            <a:off x="2370138" y="5146675"/>
            <a:ext cx="38100" cy="1587"/>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141" name="Line 12"/>
          <p:cNvSpPr>
            <a:spLocks noChangeShapeType="1"/>
          </p:cNvSpPr>
          <p:nvPr/>
        </p:nvSpPr>
        <p:spPr bwMode="auto">
          <a:xfrm>
            <a:off x="2370138" y="4643438"/>
            <a:ext cx="38100" cy="1587"/>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142" name="Line 13"/>
          <p:cNvSpPr>
            <a:spLocks noChangeShapeType="1"/>
          </p:cNvSpPr>
          <p:nvPr/>
        </p:nvSpPr>
        <p:spPr bwMode="auto">
          <a:xfrm>
            <a:off x="2370138" y="4140200"/>
            <a:ext cx="38100" cy="1587"/>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143" name="Line 14"/>
          <p:cNvSpPr>
            <a:spLocks noChangeShapeType="1"/>
          </p:cNvSpPr>
          <p:nvPr/>
        </p:nvSpPr>
        <p:spPr bwMode="auto">
          <a:xfrm>
            <a:off x="2408238" y="6143625"/>
            <a:ext cx="3021013" cy="1587"/>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144" name="Line 15"/>
          <p:cNvSpPr>
            <a:spLocks noChangeShapeType="1"/>
          </p:cNvSpPr>
          <p:nvPr/>
        </p:nvSpPr>
        <p:spPr bwMode="auto">
          <a:xfrm flipV="1">
            <a:off x="2408238" y="6143625"/>
            <a:ext cx="1588" cy="3810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145" name="Line 16"/>
          <p:cNvSpPr>
            <a:spLocks noChangeShapeType="1"/>
          </p:cNvSpPr>
          <p:nvPr/>
        </p:nvSpPr>
        <p:spPr bwMode="auto">
          <a:xfrm flipV="1">
            <a:off x="2911475" y="6143625"/>
            <a:ext cx="1588" cy="3810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146" name="Line 17"/>
          <p:cNvSpPr>
            <a:spLocks noChangeShapeType="1"/>
          </p:cNvSpPr>
          <p:nvPr/>
        </p:nvSpPr>
        <p:spPr bwMode="auto">
          <a:xfrm flipV="1">
            <a:off x="3416300" y="6143625"/>
            <a:ext cx="1588" cy="3810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147" name="Line 18"/>
          <p:cNvSpPr>
            <a:spLocks noChangeShapeType="1"/>
          </p:cNvSpPr>
          <p:nvPr/>
        </p:nvSpPr>
        <p:spPr bwMode="auto">
          <a:xfrm flipV="1">
            <a:off x="3919538" y="6143625"/>
            <a:ext cx="1588" cy="3810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148" name="Line 19"/>
          <p:cNvSpPr>
            <a:spLocks noChangeShapeType="1"/>
          </p:cNvSpPr>
          <p:nvPr/>
        </p:nvSpPr>
        <p:spPr bwMode="auto">
          <a:xfrm flipV="1">
            <a:off x="4422775" y="6143625"/>
            <a:ext cx="1588" cy="3810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149" name="Line 20"/>
          <p:cNvSpPr>
            <a:spLocks noChangeShapeType="1"/>
          </p:cNvSpPr>
          <p:nvPr/>
        </p:nvSpPr>
        <p:spPr bwMode="auto">
          <a:xfrm flipV="1">
            <a:off x="4926013" y="6143625"/>
            <a:ext cx="1588" cy="3810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150" name="Line 21"/>
          <p:cNvSpPr>
            <a:spLocks noChangeShapeType="1"/>
          </p:cNvSpPr>
          <p:nvPr/>
        </p:nvSpPr>
        <p:spPr bwMode="auto">
          <a:xfrm flipV="1">
            <a:off x="5429250" y="6143625"/>
            <a:ext cx="1588" cy="3810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151" name="Freeform 22"/>
          <p:cNvSpPr>
            <a:spLocks/>
          </p:cNvSpPr>
          <p:nvPr/>
        </p:nvSpPr>
        <p:spPr bwMode="auto">
          <a:xfrm>
            <a:off x="2408238" y="4168775"/>
            <a:ext cx="2517775" cy="1936750"/>
          </a:xfrm>
          <a:custGeom>
            <a:avLst/>
            <a:gdLst>
              <a:gd name="T0" fmla="*/ 18 w 265"/>
              <a:gd name="T1" fmla="*/ 1112 h 204"/>
              <a:gd name="T2" fmla="*/ 48 w 265"/>
              <a:gd name="T3" fmla="*/ 1082 h 204"/>
              <a:gd name="T4" fmla="*/ 78 w 265"/>
              <a:gd name="T5" fmla="*/ 1047 h 204"/>
              <a:gd name="T6" fmla="*/ 114 w 265"/>
              <a:gd name="T7" fmla="*/ 1005 h 204"/>
              <a:gd name="T8" fmla="*/ 144 w 265"/>
              <a:gd name="T9" fmla="*/ 963 h 204"/>
              <a:gd name="T10" fmla="*/ 174 w 265"/>
              <a:gd name="T11" fmla="*/ 909 h 204"/>
              <a:gd name="T12" fmla="*/ 203 w 265"/>
              <a:gd name="T13" fmla="*/ 855 h 204"/>
              <a:gd name="T14" fmla="*/ 239 w 265"/>
              <a:gd name="T15" fmla="*/ 795 h 204"/>
              <a:gd name="T16" fmla="*/ 269 w 265"/>
              <a:gd name="T17" fmla="*/ 730 h 204"/>
              <a:gd name="T18" fmla="*/ 299 w 265"/>
              <a:gd name="T19" fmla="*/ 658 h 204"/>
              <a:gd name="T20" fmla="*/ 335 w 265"/>
              <a:gd name="T21" fmla="*/ 586 h 204"/>
              <a:gd name="T22" fmla="*/ 365 w 265"/>
              <a:gd name="T23" fmla="*/ 514 h 204"/>
              <a:gd name="T24" fmla="*/ 395 w 265"/>
              <a:gd name="T25" fmla="*/ 437 h 204"/>
              <a:gd name="T26" fmla="*/ 431 w 265"/>
              <a:gd name="T27" fmla="*/ 365 h 204"/>
              <a:gd name="T28" fmla="*/ 461 w 265"/>
              <a:gd name="T29" fmla="*/ 293 h 204"/>
              <a:gd name="T30" fmla="*/ 491 w 265"/>
              <a:gd name="T31" fmla="*/ 227 h 204"/>
              <a:gd name="T32" fmla="*/ 521 w 265"/>
              <a:gd name="T33" fmla="*/ 167 h 204"/>
              <a:gd name="T34" fmla="*/ 557 w 265"/>
              <a:gd name="T35" fmla="*/ 114 h 204"/>
              <a:gd name="T36" fmla="*/ 587 w 265"/>
              <a:gd name="T37" fmla="*/ 72 h 204"/>
              <a:gd name="T38" fmla="*/ 616 w 265"/>
              <a:gd name="T39" fmla="*/ 36 h 204"/>
              <a:gd name="T40" fmla="*/ 652 w 265"/>
              <a:gd name="T41" fmla="*/ 12 h 204"/>
              <a:gd name="T42" fmla="*/ 682 w 265"/>
              <a:gd name="T43" fmla="*/ 0 h 204"/>
              <a:gd name="T44" fmla="*/ 712 w 265"/>
              <a:gd name="T45" fmla="*/ 6 h 204"/>
              <a:gd name="T46" fmla="*/ 748 w 265"/>
              <a:gd name="T47" fmla="*/ 18 h 204"/>
              <a:gd name="T48" fmla="*/ 778 w 265"/>
              <a:gd name="T49" fmla="*/ 42 h 204"/>
              <a:gd name="T50" fmla="*/ 808 w 265"/>
              <a:gd name="T51" fmla="*/ 78 h 204"/>
              <a:gd name="T52" fmla="*/ 838 w 265"/>
              <a:gd name="T53" fmla="*/ 120 h 204"/>
              <a:gd name="T54" fmla="*/ 874 w 265"/>
              <a:gd name="T55" fmla="*/ 173 h 204"/>
              <a:gd name="T56" fmla="*/ 904 w 265"/>
              <a:gd name="T57" fmla="*/ 239 h 204"/>
              <a:gd name="T58" fmla="*/ 934 w 265"/>
              <a:gd name="T59" fmla="*/ 305 h 204"/>
              <a:gd name="T60" fmla="*/ 970 w 265"/>
              <a:gd name="T61" fmla="*/ 377 h 204"/>
              <a:gd name="T62" fmla="*/ 999 w 265"/>
              <a:gd name="T63" fmla="*/ 449 h 204"/>
              <a:gd name="T64" fmla="*/ 1029 w 265"/>
              <a:gd name="T65" fmla="*/ 520 h 204"/>
              <a:gd name="T66" fmla="*/ 1065 w 265"/>
              <a:gd name="T67" fmla="*/ 598 h 204"/>
              <a:gd name="T68" fmla="*/ 1095 w 265"/>
              <a:gd name="T69" fmla="*/ 670 h 204"/>
              <a:gd name="T70" fmla="*/ 1125 w 265"/>
              <a:gd name="T71" fmla="*/ 736 h 204"/>
              <a:gd name="T72" fmla="*/ 1155 w 265"/>
              <a:gd name="T73" fmla="*/ 801 h 204"/>
              <a:gd name="T74" fmla="*/ 1191 w 265"/>
              <a:gd name="T75" fmla="*/ 861 h 204"/>
              <a:gd name="T76" fmla="*/ 1221 w 265"/>
              <a:gd name="T77" fmla="*/ 915 h 204"/>
              <a:gd name="T78" fmla="*/ 1251 w 265"/>
              <a:gd name="T79" fmla="*/ 969 h 204"/>
              <a:gd name="T80" fmla="*/ 1287 w 265"/>
              <a:gd name="T81" fmla="*/ 1011 h 204"/>
              <a:gd name="T82" fmla="*/ 1317 w 265"/>
              <a:gd name="T83" fmla="*/ 1053 h 204"/>
              <a:gd name="T84" fmla="*/ 1347 w 265"/>
              <a:gd name="T85" fmla="*/ 1088 h 204"/>
              <a:gd name="T86" fmla="*/ 1383 w 265"/>
              <a:gd name="T87" fmla="*/ 1112 h 204"/>
              <a:gd name="T88" fmla="*/ 1412 w 265"/>
              <a:gd name="T89" fmla="*/ 1142 h 204"/>
              <a:gd name="T90" fmla="*/ 1442 w 265"/>
              <a:gd name="T91" fmla="*/ 1160 h 204"/>
              <a:gd name="T92" fmla="*/ 1472 w 265"/>
              <a:gd name="T93" fmla="*/ 1178 h 204"/>
              <a:gd name="T94" fmla="*/ 1508 w 265"/>
              <a:gd name="T95" fmla="*/ 1190 h 204"/>
              <a:gd name="T96" fmla="*/ 1538 w 265"/>
              <a:gd name="T97" fmla="*/ 1202 h 204"/>
              <a:gd name="T98" fmla="*/ 1568 w 265"/>
              <a:gd name="T99" fmla="*/ 1214 h 204"/>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265"/>
              <a:gd name="T151" fmla="*/ 0 h 204"/>
              <a:gd name="T152" fmla="*/ 265 w 265"/>
              <a:gd name="T153" fmla="*/ 204 h 204"/>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265" h="204">
                <a:moveTo>
                  <a:pt x="0" y="188"/>
                </a:moveTo>
                <a:lnTo>
                  <a:pt x="3" y="186"/>
                </a:lnTo>
                <a:lnTo>
                  <a:pt x="5" y="183"/>
                </a:lnTo>
                <a:lnTo>
                  <a:pt x="8" y="181"/>
                </a:lnTo>
                <a:lnTo>
                  <a:pt x="11" y="178"/>
                </a:lnTo>
                <a:lnTo>
                  <a:pt x="13" y="175"/>
                </a:lnTo>
                <a:lnTo>
                  <a:pt x="16" y="172"/>
                </a:lnTo>
                <a:lnTo>
                  <a:pt x="19" y="168"/>
                </a:lnTo>
                <a:lnTo>
                  <a:pt x="21" y="165"/>
                </a:lnTo>
                <a:lnTo>
                  <a:pt x="24" y="161"/>
                </a:lnTo>
                <a:lnTo>
                  <a:pt x="27" y="157"/>
                </a:lnTo>
                <a:lnTo>
                  <a:pt x="29" y="152"/>
                </a:lnTo>
                <a:lnTo>
                  <a:pt x="32" y="148"/>
                </a:lnTo>
                <a:lnTo>
                  <a:pt x="34" y="143"/>
                </a:lnTo>
                <a:lnTo>
                  <a:pt x="37" y="138"/>
                </a:lnTo>
                <a:lnTo>
                  <a:pt x="40" y="133"/>
                </a:lnTo>
                <a:lnTo>
                  <a:pt x="42" y="127"/>
                </a:lnTo>
                <a:lnTo>
                  <a:pt x="45" y="122"/>
                </a:lnTo>
                <a:lnTo>
                  <a:pt x="48" y="116"/>
                </a:lnTo>
                <a:lnTo>
                  <a:pt x="50" y="110"/>
                </a:lnTo>
                <a:lnTo>
                  <a:pt x="53" y="104"/>
                </a:lnTo>
                <a:lnTo>
                  <a:pt x="56" y="98"/>
                </a:lnTo>
                <a:lnTo>
                  <a:pt x="58" y="92"/>
                </a:lnTo>
                <a:lnTo>
                  <a:pt x="61" y="86"/>
                </a:lnTo>
                <a:lnTo>
                  <a:pt x="64" y="79"/>
                </a:lnTo>
                <a:lnTo>
                  <a:pt x="66" y="73"/>
                </a:lnTo>
                <a:lnTo>
                  <a:pt x="69" y="67"/>
                </a:lnTo>
                <a:lnTo>
                  <a:pt x="72" y="61"/>
                </a:lnTo>
                <a:lnTo>
                  <a:pt x="74" y="55"/>
                </a:lnTo>
                <a:lnTo>
                  <a:pt x="77" y="49"/>
                </a:lnTo>
                <a:lnTo>
                  <a:pt x="80" y="44"/>
                </a:lnTo>
                <a:lnTo>
                  <a:pt x="82" y="38"/>
                </a:lnTo>
                <a:lnTo>
                  <a:pt x="85" y="33"/>
                </a:lnTo>
                <a:lnTo>
                  <a:pt x="87" y="28"/>
                </a:lnTo>
                <a:lnTo>
                  <a:pt x="90" y="23"/>
                </a:lnTo>
                <a:lnTo>
                  <a:pt x="93" y="19"/>
                </a:lnTo>
                <a:lnTo>
                  <a:pt x="95" y="15"/>
                </a:lnTo>
                <a:lnTo>
                  <a:pt x="98" y="12"/>
                </a:lnTo>
                <a:lnTo>
                  <a:pt x="101" y="9"/>
                </a:lnTo>
                <a:lnTo>
                  <a:pt x="103" y="6"/>
                </a:lnTo>
                <a:lnTo>
                  <a:pt x="106" y="4"/>
                </a:lnTo>
                <a:lnTo>
                  <a:pt x="109" y="2"/>
                </a:lnTo>
                <a:lnTo>
                  <a:pt x="111" y="1"/>
                </a:lnTo>
                <a:lnTo>
                  <a:pt x="114" y="0"/>
                </a:lnTo>
                <a:lnTo>
                  <a:pt x="117" y="0"/>
                </a:lnTo>
                <a:lnTo>
                  <a:pt x="119" y="1"/>
                </a:lnTo>
                <a:lnTo>
                  <a:pt x="122" y="1"/>
                </a:lnTo>
                <a:lnTo>
                  <a:pt x="125" y="3"/>
                </a:lnTo>
                <a:lnTo>
                  <a:pt x="127" y="5"/>
                </a:lnTo>
                <a:lnTo>
                  <a:pt x="130" y="7"/>
                </a:lnTo>
                <a:lnTo>
                  <a:pt x="133" y="10"/>
                </a:lnTo>
                <a:lnTo>
                  <a:pt x="135" y="13"/>
                </a:lnTo>
                <a:lnTo>
                  <a:pt x="138" y="16"/>
                </a:lnTo>
                <a:lnTo>
                  <a:pt x="140" y="20"/>
                </a:lnTo>
                <a:lnTo>
                  <a:pt x="143" y="25"/>
                </a:lnTo>
                <a:lnTo>
                  <a:pt x="146" y="29"/>
                </a:lnTo>
                <a:lnTo>
                  <a:pt x="148" y="34"/>
                </a:lnTo>
                <a:lnTo>
                  <a:pt x="151" y="40"/>
                </a:lnTo>
                <a:lnTo>
                  <a:pt x="154" y="45"/>
                </a:lnTo>
                <a:lnTo>
                  <a:pt x="156" y="51"/>
                </a:lnTo>
                <a:lnTo>
                  <a:pt x="159" y="57"/>
                </a:lnTo>
                <a:lnTo>
                  <a:pt x="162" y="63"/>
                </a:lnTo>
                <a:lnTo>
                  <a:pt x="164" y="69"/>
                </a:lnTo>
                <a:lnTo>
                  <a:pt x="167" y="75"/>
                </a:lnTo>
                <a:lnTo>
                  <a:pt x="170" y="81"/>
                </a:lnTo>
                <a:lnTo>
                  <a:pt x="172" y="87"/>
                </a:lnTo>
                <a:lnTo>
                  <a:pt x="175" y="94"/>
                </a:lnTo>
                <a:lnTo>
                  <a:pt x="178" y="100"/>
                </a:lnTo>
                <a:lnTo>
                  <a:pt x="180" y="106"/>
                </a:lnTo>
                <a:lnTo>
                  <a:pt x="183" y="112"/>
                </a:lnTo>
                <a:lnTo>
                  <a:pt x="186" y="118"/>
                </a:lnTo>
                <a:lnTo>
                  <a:pt x="188" y="123"/>
                </a:lnTo>
                <a:lnTo>
                  <a:pt x="191" y="129"/>
                </a:lnTo>
                <a:lnTo>
                  <a:pt x="193" y="134"/>
                </a:lnTo>
                <a:lnTo>
                  <a:pt x="196" y="139"/>
                </a:lnTo>
                <a:lnTo>
                  <a:pt x="199" y="144"/>
                </a:lnTo>
                <a:lnTo>
                  <a:pt x="201" y="149"/>
                </a:lnTo>
                <a:lnTo>
                  <a:pt x="204" y="153"/>
                </a:lnTo>
                <a:lnTo>
                  <a:pt x="207" y="158"/>
                </a:lnTo>
                <a:lnTo>
                  <a:pt x="209" y="162"/>
                </a:lnTo>
                <a:lnTo>
                  <a:pt x="212" y="166"/>
                </a:lnTo>
                <a:lnTo>
                  <a:pt x="215" y="169"/>
                </a:lnTo>
                <a:lnTo>
                  <a:pt x="217" y="173"/>
                </a:lnTo>
                <a:lnTo>
                  <a:pt x="220" y="176"/>
                </a:lnTo>
                <a:lnTo>
                  <a:pt x="223" y="179"/>
                </a:lnTo>
                <a:lnTo>
                  <a:pt x="225" y="182"/>
                </a:lnTo>
                <a:lnTo>
                  <a:pt x="228" y="184"/>
                </a:lnTo>
                <a:lnTo>
                  <a:pt x="231" y="186"/>
                </a:lnTo>
                <a:lnTo>
                  <a:pt x="233" y="189"/>
                </a:lnTo>
                <a:lnTo>
                  <a:pt x="236" y="191"/>
                </a:lnTo>
                <a:lnTo>
                  <a:pt x="239" y="192"/>
                </a:lnTo>
                <a:lnTo>
                  <a:pt x="241" y="194"/>
                </a:lnTo>
                <a:lnTo>
                  <a:pt x="244" y="196"/>
                </a:lnTo>
                <a:lnTo>
                  <a:pt x="246" y="197"/>
                </a:lnTo>
                <a:lnTo>
                  <a:pt x="249" y="198"/>
                </a:lnTo>
                <a:lnTo>
                  <a:pt x="252" y="199"/>
                </a:lnTo>
                <a:lnTo>
                  <a:pt x="254" y="200"/>
                </a:lnTo>
                <a:lnTo>
                  <a:pt x="257" y="201"/>
                </a:lnTo>
                <a:lnTo>
                  <a:pt x="260" y="202"/>
                </a:lnTo>
                <a:lnTo>
                  <a:pt x="262" y="203"/>
                </a:lnTo>
                <a:lnTo>
                  <a:pt x="265" y="204"/>
                </a:lnTo>
              </a:path>
            </a:pathLst>
          </a:custGeom>
          <a:noFill/>
          <a:ln w="3810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52" name="Freeform 23"/>
          <p:cNvSpPr>
            <a:spLocks/>
          </p:cNvSpPr>
          <p:nvPr/>
        </p:nvSpPr>
        <p:spPr bwMode="auto">
          <a:xfrm>
            <a:off x="4005263" y="6029325"/>
            <a:ext cx="95250" cy="95250"/>
          </a:xfrm>
          <a:custGeom>
            <a:avLst/>
            <a:gdLst>
              <a:gd name="T0" fmla="*/ 30 w 60"/>
              <a:gd name="T1" fmla="*/ 0 h 60"/>
              <a:gd name="T2" fmla="*/ 60 w 60"/>
              <a:gd name="T3" fmla="*/ 60 h 60"/>
              <a:gd name="T4" fmla="*/ 0 w 60"/>
              <a:gd name="T5" fmla="*/ 60 h 60"/>
              <a:gd name="T6" fmla="*/ 30 w 60"/>
              <a:gd name="T7" fmla="*/ 0 h 60"/>
              <a:gd name="T8" fmla="*/ 0 60000 65536"/>
              <a:gd name="T9" fmla="*/ 0 60000 65536"/>
              <a:gd name="T10" fmla="*/ 0 60000 65536"/>
              <a:gd name="T11" fmla="*/ 0 60000 65536"/>
              <a:gd name="T12" fmla="*/ 0 w 60"/>
              <a:gd name="T13" fmla="*/ 0 h 60"/>
              <a:gd name="T14" fmla="*/ 60 w 60"/>
              <a:gd name="T15" fmla="*/ 60 h 60"/>
            </a:gdLst>
            <a:ahLst/>
            <a:cxnLst>
              <a:cxn ang="T8">
                <a:pos x="T0" y="T1"/>
              </a:cxn>
              <a:cxn ang="T9">
                <a:pos x="T2" y="T3"/>
              </a:cxn>
              <a:cxn ang="T10">
                <a:pos x="T4" y="T5"/>
              </a:cxn>
              <a:cxn ang="T11">
                <a:pos x="T6" y="T7"/>
              </a:cxn>
            </a:cxnLst>
            <a:rect l="T12" t="T13" r="T14" b="T15"/>
            <a:pathLst>
              <a:path w="60" h="60">
                <a:moveTo>
                  <a:pt x="30" y="0"/>
                </a:moveTo>
                <a:lnTo>
                  <a:pt x="60" y="60"/>
                </a:lnTo>
                <a:lnTo>
                  <a:pt x="0" y="60"/>
                </a:lnTo>
                <a:lnTo>
                  <a:pt x="30" y="0"/>
                </a:lnTo>
                <a:close/>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53" name="Freeform 24"/>
          <p:cNvSpPr>
            <a:spLocks/>
          </p:cNvSpPr>
          <p:nvPr/>
        </p:nvSpPr>
        <p:spPr bwMode="auto">
          <a:xfrm>
            <a:off x="2808288" y="6029325"/>
            <a:ext cx="95250" cy="95250"/>
          </a:xfrm>
          <a:custGeom>
            <a:avLst/>
            <a:gdLst>
              <a:gd name="T0" fmla="*/ 30 w 60"/>
              <a:gd name="T1" fmla="*/ 0 h 60"/>
              <a:gd name="T2" fmla="*/ 60 w 60"/>
              <a:gd name="T3" fmla="*/ 60 h 60"/>
              <a:gd name="T4" fmla="*/ 0 w 60"/>
              <a:gd name="T5" fmla="*/ 60 h 60"/>
              <a:gd name="T6" fmla="*/ 30 w 60"/>
              <a:gd name="T7" fmla="*/ 0 h 60"/>
              <a:gd name="T8" fmla="*/ 0 60000 65536"/>
              <a:gd name="T9" fmla="*/ 0 60000 65536"/>
              <a:gd name="T10" fmla="*/ 0 60000 65536"/>
              <a:gd name="T11" fmla="*/ 0 60000 65536"/>
              <a:gd name="T12" fmla="*/ 0 w 60"/>
              <a:gd name="T13" fmla="*/ 0 h 60"/>
              <a:gd name="T14" fmla="*/ 60 w 60"/>
              <a:gd name="T15" fmla="*/ 60 h 60"/>
            </a:gdLst>
            <a:ahLst/>
            <a:cxnLst>
              <a:cxn ang="T8">
                <a:pos x="T0" y="T1"/>
              </a:cxn>
              <a:cxn ang="T9">
                <a:pos x="T2" y="T3"/>
              </a:cxn>
              <a:cxn ang="T10">
                <a:pos x="T4" y="T5"/>
              </a:cxn>
              <a:cxn ang="T11">
                <a:pos x="T6" y="T7"/>
              </a:cxn>
            </a:cxnLst>
            <a:rect l="T12" t="T13" r="T14" b="T15"/>
            <a:pathLst>
              <a:path w="60" h="60">
                <a:moveTo>
                  <a:pt x="30" y="0"/>
                </a:moveTo>
                <a:lnTo>
                  <a:pt x="60" y="60"/>
                </a:lnTo>
                <a:lnTo>
                  <a:pt x="0" y="60"/>
                </a:lnTo>
                <a:lnTo>
                  <a:pt x="30" y="0"/>
                </a:lnTo>
                <a:close/>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54" name="Freeform 25"/>
          <p:cNvSpPr>
            <a:spLocks/>
          </p:cNvSpPr>
          <p:nvPr/>
        </p:nvSpPr>
        <p:spPr bwMode="auto">
          <a:xfrm>
            <a:off x="3025775" y="6029325"/>
            <a:ext cx="95250" cy="95250"/>
          </a:xfrm>
          <a:custGeom>
            <a:avLst/>
            <a:gdLst>
              <a:gd name="T0" fmla="*/ 30 w 60"/>
              <a:gd name="T1" fmla="*/ 0 h 60"/>
              <a:gd name="T2" fmla="*/ 60 w 60"/>
              <a:gd name="T3" fmla="*/ 60 h 60"/>
              <a:gd name="T4" fmla="*/ 0 w 60"/>
              <a:gd name="T5" fmla="*/ 60 h 60"/>
              <a:gd name="T6" fmla="*/ 30 w 60"/>
              <a:gd name="T7" fmla="*/ 0 h 60"/>
              <a:gd name="T8" fmla="*/ 0 60000 65536"/>
              <a:gd name="T9" fmla="*/ 0 60000 65536"/>
              <a:gd name="T10" fmla="*/ 0 60000 65536"/>
              <a:gd name="T11" fmla="*/ 0 60000 65536"/>
              <a:gd name="T12" fmla="*/ 0 w 60"/>
              <a:gd name="T13" fmla="*/ 0 h 60"/>
              <a:gd name="T14" fmla="*/ 60 w 60"/>
              <a:gd name="T15" fmla="*/ 60 h 60"/>
            </a:gdLst>
            <a:ahLst/>
            <a:cxnLst>
              <a:cxn ang="T8">
                <a:pos x="T0" y="T1"/>
              </a:cxn>
              <a:cxn ang="T9">
                <a:pos x="T2" y="T3"/>
              </a:cxn>
              <a:cxn ang="T10">
                <a:pos x="T4" y="T5"/>
              </a:cxn>
              <a:cxn ang="T11">
                <a:pos x="T6" y="T7"/>
              </a:cxn>
            </a:cxnLst>
            <a:rect l="T12" t="T13" r="T14" b="T15"/>
            <a:pathLst>
              <a:path w="60" h="60">
                <a:moveTo>
                  <a:pt x="30" y="0"/>
                </a:moveTo>
                <a:lnTo>
                  <a:pt x="60" y="60"/>
                </a:lnTo>
                <a:lnTo>
                  <a:pt x="0" y="60"/>
                </a:lnTo>
                <a:lnTo>
                  <a:pt x="30" y="0"/>
                </a:lnTo>
                <a:close/>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55" name="Freeform 26"/>
          <p:cNvSpPr>
            <a:spLocks/>
          </p:cNvSpPr>
          <p:nvPr/>
        </p:nvSpPr>
        <p:spPr bwMode="auto">
          <a:xfrm>
            <a:off x="3425825" y="6029325"/>
            <a:ext cx="95250" cy="95250"/>
          </a:xfrm>
          <a:custGeom>
            <a:avLst/>
            <a:gdLst>
              <a:gd name="T0" fmla="*/ 30 w 60"/>
              <a:gd name="T1" fmla="*/ 0 h 60"/>
              <a:gd name="T2" fmla="*/ 60 w 60"/>
              <a:gd name="T3" fmla="*/ 60 h 60"/>
              <a:gd name="T4" fmla="*/ 0 w 60"/>
              <a:gd name="T5" fmla="*/ 60 h 60"/>
              <a:gd name="T6" fmla="*/ 30 w 60"/>
              <a:gd name="T7" fmla="*/ 0 h 60"/>
              <a:gd name="T8" fmla="*/ 0 60000 65536"/>
              <a:gd name="T9" fmla="*/ 0 60000 65536"/>
              <a:gd name="T10" fmla="*/ 0 60000 65536"/>
              <a:gd name="T11" fmla="*/ 0 60000 65536"/>
              <a:gd name="T12" fmla="*/ 0 w 60"/>
              <a:gd name="T13" fmla="*/ 0 h 60"/>
              <a:gd name="T14" fmla="*/ 60 w 60"/>
              <a:gd name="T15" fmla="*/ 60 h 60"/>
            </a:gdLst>
            <a:ahLst/>
            <a:cxnLst>
              <a:cxn ang="T8">
                <a:pos x="T0" y="T1"/>
              </a:cxn>
              <a:cxn ang="T9">
                <a:pos x="T2" y="T3"/>
              </a:cxn>
              <a:cxn ang="T10">
                <a:pos x="T4" y="T5"/>
              </a:cxn>
              <a:cxn ang="T11">
                <a:pos x="T6" y="T7"/>
              </a:cxn>
            </a:cxnLst>
            <a:rect l="T12" t="T13" r="T14" b="T15"/>
            <a:pathLst>
              <a:path w="60" h="60">
                <a:moveTo>
                  <a:pt x="30" y="0"/>
                </a:moveTo>
                <a:lnTo>
                  <a:pt x="60" y="60"/>
                </a:lnTo>
                <a:lnTo>
                  <a:pt x="0" y="60"/>
                </a:lnTo>
                <a:lnTo>
                  <a:pt x="30" y="0"/>
                </a:lnTo>
                <a:close/>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56" name="Freeform 27"/>
          <p:cNvSpPr>
            <a:spLocks/>
          </p:cNvSpPr>
          <p:nvPr/>
        </p:nvSpPr>
        <p:spPr bwMode="auto">
          <a:xfrm>
            <a:off x="3073400" y="6029325"/>
            <a:ext cx="95250" cy="95250"/>
          </a:xfrm>
          <a:custGeom>
            <a:avLst/>
            <a:gdLst>
              <a:gd name="T0" fmla="*/ 30 w 60"/>
              <a:gd name="T1" fmla="*/ 0 h 60"/>
              <a:gd name="T2" fmla="*/ 60 w 60"/>
              <a:gd name="T3" fmla="*/ 60 h 60"/>
              <a:gd name="T4" fmla="*/ 0 w 60"/>
              <a:gd name="T5" fmla="*/ 60 h 60"/>
              <a:gd name="T6" fmla="*/ 30 w 60"/>
              <a:gd name="T7" fmla="*/ 0 h 60"/>
              <a:gd name="T8" fmla="*/ 0 60000 65536"/>
              <a:gd name="T9" fmla="*/ 0 60000 65536"/>
              <a:gd name="T10" fmla="*/ 0 60000 65536"/>
              <a:gd name="T11" fmla="*/ 0 60000 65536"/>
              <a:gd name="T12" fmla="*/ 0 w 60"/>
              <a:gd name="T13" fmla="*/ 0 h 60"/>
              <a:gd name="T14" fmla="*/ 60 w 60"/>
              <a:gd name="T15" fmla="*/ 60 h 60"/>
            </a:gdLst>
            <a:ahLst/>
            <a:cxnLst>
              <a:cxn ang="T8">
                <a:pos x="T0" y="T1"/>
              </a:cxn>
              <a:cxn ang="T9">
                <a:pos x="T2" y="T3"/>
              </a:cxn>
              <a:cxn ang="T10">
                <a:pos x="T4" y="T5"/>
              </a:cxn>
              <a:cxn ang="T11">
                <a:pos x="T6" y="T7"/>
              </a:cxn>
            </a:cxnLst>
            <a:rect l="T12" t="T13" r="T14" b="T15"/>
            <a:pathLst>
              <a:path w="60" h="60">
                <a:moveTo>
                  <a:pt x="30" y="0"/>
                </a:moveTo>
                <a:lnTo>
                  <a:pt x="60" y="60"/>
                </a:lnTo>
                <a:lnTo>
                  <a:pt x="0" y="60"/>
                </a:lnTo>
                <a:lnTo>
                  <a:pt x="30" y="0"/>
                </a:lnTo>
                <a:close/>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57" name="Freeform 28"/>
          <p:cNvSpPr>
            <a:spLocks/>
          </p:cNvSpPr>
          <p:nvPr/>
        </p:nvSpPr>
        <p:spPr bwMode="auto">
          <a:xfrm>
            <a:off x="3463925" y="6029325"/>
            <a:ext cx="93663" cy="95250"/>
          </a:xfrm>
          <a:custGeom>
            <a:avLst/>
            <a:gdLst>
              <a:gd name="T0" fmla="*/ 30 w 59"/>
              <a:gd name="T1" fmla="*/ 0 h 60"/>
              <a:gd name="T2" fmla="*/ 59 w 59"/>
              <a:gd name="T3" fmla="*/ 60 h 60"/>
              <a:gd name="T4" fmla="*/ 0 w 59"/>
              <a:gd name="T5" fmla="*/ 60 h 60"/>
              <a:gd name="T6" fmla="*/ 30 w 59"/>
              <a:gd name="T7" fmla="*/ 0 h 60"/>
              <a:gd name="T8" fmla="*/ 0 60000 65536"/>
              <a:gd name="T9" fmla="*/ 0 60000 65536"/>
              <a:gd name="T10" fmla="*/ 0 60000 65536"/>
              <a:gd name="T11" fmla="*/ 0 60000 65536"/>
              <a:gd name="T12" fmla="*/ 0 w 59"/>
              <a:gd name="T13" fmla="*/ 0 h 60"/>
              <a:gd name="T14" fmla="*/ 59 w 59"/>
              <a:gd name="T15" fmla="*/ 60 h 60"/>
            </a:gdLst>
            <a:ahLst/>
            <a:cxnLst>
              <a:cxn ang="T8">
                <a:pos x="T0" y="T1"/>
              </a:cxn>
              <a:cxn ang="T9">
                <a:pos x="T2" y="T3"/>
              </a:cxn>
              <a:cxn ang="T10">
                <a:pos x="T4" y="T5"/>
              </a:cxn>
              <a:cxn ang="T11">
                <a:pos x="T6" y="T7"/>
              </a:cxn>
            </a:cxnLst>
            <a:rect l="T12" t="T13" r="T14" b="T15"/>
            <a:pathLst>
              <a:path w="59" h="60">
                <a:moveTo>
                  <a:pt x="30" y="0"/>
                </a:moveTo>
                <a:lnTo>
                  <a:pt x="59" y="60"/>
                </a:lnTo>
                <a:lnTo>
                  <a:pt x="0" y="60"/>
                </a:lnTo>
                <a:lnTo>
                  <a:pt x="30" y="0"/>
                </a:lnTo>
                <a:close/>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58" name="Freeform 29"/>
          <p:cNvSpPr>
            <a:spLocks/>
          </p:cNvSpPr>
          <p:nvPr/>
        </p:nvSpPr>
        <p:spPr bwMode="auto">
          <a:xfrm>
            <a:off x="3548063" y="6029325"/>
            <a:ext cx="95250" cy="95250"/>
          </a:xfrm>
          <a:custGeom>
            <a:avLst/>
            <a:gdLst>
              <a:gd name="T0" fmla="*/ 30 w 60"/>
              <a:gd name="T1" fmla="*/ 0 h 60"/>
              <a:gd name="T2" fmla="*/ 60 w 60"/>
              <a:gd name="T3" fmla="*/ 60 h 60"/>
              <a:gd name="T4" fmla="*/ 0 w 60"/>
              <a:gd name="T5" fmla="*/ 60 h 60"/>
              <a:gd name="T6" fmla="*/ 30 w 60"/>
              <a:gd name="T7" fmla="*/ 0 h 60"/>
              <a:gd name="T8" fmla="*/ 0 60000 65536"/>
              <a:gd name="T9" fmla="*/ 0 60000 65536"/>
              <a:gd name="T10" fmla="*/ 0 60000 65536"/>
              <a:gd name="T11" fmla="*/ 0 60000 65536"/>
              <a:gd name="T12" fmla="*/ 0 w 60"/>
              <a:gd name="T13" fmla="*/ 0 h 60"/>
              <a:gd name="T14" fmla="*/ 60 w 60"/>
              <a:gd name="T15" fmla="*/ 60 h 60"/>
            </a:gdLst>
            <a:ahLst/>
            <a:cxnLst>
              <a:cxn ang="T8">
                <a:pos x="T0" y="T1"/>
              </a:cxn>
              <a:cxn ang="T9">
                <a:pos x="T2" y="T3"/>
              </a:cxn>
              <a:cxn ang="T10">
                <a:pos x="T4" y="T5"/>
              </a:cxn>
              <a:cxn ang="T11">
                <a:pos x="T6" y="T7"/>
              </a:cxn>
            </a:cxnLst>
            <a:rect l="T12" t="T13" r="T14" b="T15"/>
            <a:pathLst>
              <a:path w="60" h="60">
                <a:moveTo>
                  <a:pt x="30" y="0"/>
                </a:moveTo>
                <a:lnTo>
                  <a:pt x="60" y="60"/>
                </a:lnTo>
                <a:lnTo>
                  <a:pt x="0" y="60"/>
                </a:lnTo>
                <a:lnTo>
                  <a:pt x="30" y="0"/>
                </a:lnTo>
                <a:close/>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59" name="Freeform 30"/>
          <p:cNvSpPr>
            <a:spLocks/>
          </p:cNvSpPr>
          <p:nvPr/>
        </p:nvSpPr>
        <p:spPr bwMode="auto">
          <a:xfrm>
            <a:off x="4508500" y="6029325"/>
            <a:ext cx="95250" cy="95250"/>
          </a:xfrm>
          <a:custGeom>
            <a:avLst/>
            <a:gdLst>
              <a:gd name="T0" fmla="*/ 30 w 60"/>
              <a:gd name="T1" fmla="*/ 0 h 60"/>
              <a:gd name="T2" fmla="*/ 60 w 60"/>
              <a:gd name="T3" fmla="*/ 60 h 60"/>
              <a:gd name="T4" fmla="*/ 0 w 60"/>
              <a:gd name="T5" fmla="*/ 60 h 60"/>
              <a:gd name="T6" fmla="*/ 30 w 60"/>
              <a:gd name="T7" fmla="*/ 0 h 60"/>
              <a:gd name="T8" fmla="*/ 0 60000 65536"/>
              <a:gd name="T9" fmla="*/ 0 60000 65536"/>
              <a:gd name="T10" fmla="*/ 0 60000 65536"/>
              <a:gd name="T11" fmla="*/ 0 60000 65536"/>
              <a:gd name="T12" fmla="*/ 0 w 60"/>
              <a:gd name="T13" fmla="*/ 0 h 60"/>
              <a:gd name="T14" fmla="*/ 60 w 60"/>
              <a:gd name="T15" fmla="*/ 60 h 60"/>
            </a:gdLst>
            <a:ahLst/>
            <a:cxnLst>
              <a:cxn ang="T8">
                <a:pos x="T0" y="T1"/>
              </a:cxn>
              <a:cxn ang="T9">
                <a:pos x="T2" y="T3"/>
              </a:cxn>
              <a:cxn ang="T10">
                <a:pos x="T4" y="T5"/>
              </a:cxn>
              <a:cxn ang="T11">
                <a:pos x="T6" y="T7"/>
              </a:cxn>
            </a:cxnLst>
            <a:rect l="T12" t="T13" r="T14" b="T15"/>
            <a:pathLst>
              <a:path w="60" h="60">
                <a:moveTo>
                  <a:pt x="30" y="0"/>
                </a:moveTo>
                <a:lnTo>
                  <a:pt x="60" y="60"/>
                </a:lnTo>
                <a:lnTo>
                  <a:pt x="0" y="60"/>
                </a:lnTo>
                <a:lnTo>
                  <a:pt x="30" y="0"/>
                </a:lnTo>
                <a:close/>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60" name="Freeform 31"/>
          <p:cNvSpPr>
            <a:spLocks/>
          </p:cNvSpPr>
          <p:nvPr/>
        </p:nvSpPr>
        <p:spPr bwMode="auto">
          <a:xfrm>
            <a:off x="3567113" y="6029325"/>
            <a:ext cx="95250" cy="95250"/>
          </a:xfrm>
          <a:custGeom>
            <a:avLst/>
            <a:gdLst>
              <a:gd name="T0" fmla="*/ 30 w 60"/>
              <a:gd name="T1" fmla="*/ 0 h 60"/>
              <a:gd name="T2" fmla="*/ 60 w 60"/>
              <a:gd name="T3" fmla="*/ 60 h 60"/>
              <a:gd name="T4" fmla="*/ 0 w 60"/>
              <a:gd name="T5" fmla="*/ 60 h 60"/>
              <a:gd name="T6" fmla="*/ 30 w 60"/>
              <a:gd name="T7" fmla="*/ 0 h 60"/>
              <a:gd name="T8" fmla="*/ 0 60000 65536"/>
              <a:gd name="T9" fmla="*/ 0 60000 65536"/>
              <a:gd name="T10" fmla="*/ 0 60000 65536"/>
              <a:gd name="T11" fmla="*/ 0 60000 65536"/>
              <a:gd name="T12" fmla="*/ 0 w 60"/>
              <a:gd name="T13" fmla="*/ 0 h 60"/>
              <a:gd name="T14" fmla="*/ 60 w 60"/>
              <a:gd name="T15" fmla="*/ 60 h 60"/>
            </a:gdLst>
            <a:ahLst/>
            <a:cxnLst>
              <a:cxn ang="T8">
                <a:pos x="T0" y="T1"/>
              </a:cxn>
              <a:cxn ang="T9">
                <a:pos x="T2" y="T3"/>
              </a:cxn>
              <a:cxn ang="T10">
                <a:pos x="T4" y="T5"/>
              </a:cxn>
              <a:cxn ang="T11">
                <a:pos x="T6" y="T7"/>
              </a:cxn>
            </a:cxnLst>
            <a:rect l="T12" t="T13" r="T14" b="T15"/>
            <a:pathLst>
              <a:path w="60" h="60">
                <a:moveTo>
                  <a:pt x="30" y="0"/>
                </a:moveTo>
                <a:lnTo>
                  <a:pt x="60" y="60"/>
                </a:lnTo>
                <a:lnTo>
                  <a:pt x="0" y="60"/>
                </a:lnTo>
                <a:lnTo>
                  <a:pt x="30" y="0"/>
                </a:lnTo>
                <a:close/>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61" name="Freeform 32"/>
          <p:cNvSpPr>
            <a:spLocks/>
          </p:cNvSpPr>
          <p:nvPr/>
        </p:nvSpPr>
        <p:spPr bwMode="auto">
          <a:xfrm>
            <a:off x="3302000" y="6029325"/>
            <a:ext cx="95250" cy="95250"/>
          </a:xfrm>
          <a:custGeom>
            <a:avLst/>
            <a:gdLst>
              <a:gd name="T0" fmla="*/ 30 w 60"/>
              <a:gd name="T1" fmla="*/ 0 h 60"/>
              <a:gd name="T2" fmla="*/ 60 w 60"/>
              <a:gd name="T3" fmla="*/ 60 h 60"/>
              <a:gd name="T4" fmla="*/ 0 w 60"/>
              <a:gd name="T5" fmla="*/ 60 h 60"/>
              <a:gd name="T6" fmla="*/ 30 w 60"/>
              <a:gd name="T7" fmla="*/ 0 h 60"/>
              <a:gd name="T8" fmla="*/ 0 60000 65536"/>
              <a:gd name="T9" fmla="*/ 0 60000 65536"/>
              <a:gd name="T10" fmla="*/ 0 60000 65536"/>
              <a:gd name="T11" fmla="*/ 0 60000 65536"/>
              <a:gd name="T12" fmla="*/ 0 w 60"/>
              <a:gd name="T13" fmla="*/ 0 h 60"/>
              <a:gd name="T14" fmla="*/ 60 w 60"/>
              <a:gd name="T15" fmla="*/ 60 h 60"/>
            </a:gdLst>
            <a:ahLst/>
            <a:cxnLst>
              <a:cxn ang="T8">
                <a:pos x="T0" y="T1"/>
              </a:cxn>
              <a:cxn ang="T9">
                <a:pos x="T2" y="T3"/>
              </a:cxn>
              <a:cxn ang="T10">
                <a:pos x="T4" y="T5"/>
              </a:cxn>
              <a:cxn ang="T11">
                <a:pos x="T6" y="T7"/>
              </a:cxn>
            </a:cxnLst>
            <a:rect l="T12" t="T13" r="T14" b="T15"/>
            <a:pathLst>
              <a:path w="60" h="60">
                <a:moveTo>
                  <a:pt x="30" y="0"/>
                </a:moveTo>
                <a:lnTo>
                  <a:pt x="60" y="60"/>
                </a:lnTo>
                <a:lnTo>
                  <a:pt x="0" y="60"/>
                </a:lnTo>
                <a:lnTo>
                  <a:pt x="30" y="0"/>
                </a:lnTo>
                <a:close/>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62" name="Freeform 33"/>
          <p:cNvSpPr>
            <a:spLocks/>
          </p:cNvSpPr>
          <p:nvPr/>
        </p:nvSpPr>
        <p:spPr bwMode="auto">
          <a:xfrm>
            <a:off x="2732088" y="6029325"/>
            <a:ext cx="95250" cy="95250"/>
          </a:xfrm>
          <a:custGeom>
            <a:avLst/>
            <a:gdLst>
              <a:gd name="T0" fmla="*/ 30 w 60"/>
              <a:gd name="T1" fmla="*/ 0 h 60"/>
              <a:gd name="T2" fmla="*/ 60 w 60"/>
              <a:gd name="T3" fmla="*/ 60 h 60"/>
              <a:gd name="T4" fmla="*/ 0 w 60"/>
              <a:gd name="T5" fmla="*/ 60 h 60"/>
              <a:gd name="T6" fmla="*/ 30 w 60"/>
              <a:gd name="T7" fmla="*/ 0 h 60"/>
              <a:gd name="T8" fmla="*/ 0 60000 65536"/>
              <a:gd name="T9" fmla="*/ 0 60000 65536"/>
              <a:gd name="T10" fmla="*/ 0 60000 65536"/>
              <a:gd name="T11" fmla="*/ 0 60000 65536"/>
              <a:gd name="T12" fmla="*/ 0 w 60"/>
              <a:gd name="T13" fmla="*/ 0 h 60"/>
              <a:gd name="T14" fmla="*/ 60 w 60"/>
              <a:gd name="T15" fmla="*/ 60 h 60"/>
            </a:gdLst>
            <a:ahLst/>
            <a:cxnLst>
              <a:cxn ang="T8">
                <a:pos x="T0" y="T1"/>
              </a:cxn>
              <a:cxn ang="T9">
                <a:pos x="T2" y="T3"/>
              </a:cxn>
              <a:cxn ang="T10">
                <a:pos x="T4" y="T5"/>
              </a:cxn>
              <a:cxn ang="T11">
                <a:pos x="T6" y="T7"/>
              </a:cxn>
            </a:cxnLst>
            <a:rect l="T12" t="T13" r="T14" b="T15"/>
            <a:pathLst>
              <a:path w="60" h="60">
                <a:moveTo>
                  <a:pt x="30" y="0"/>
                </a:moveTo>
                <a:lnTo>
                  <a:pt x="60" y="60"/>
                </a:lnTo>
                <a:lnTo>
                  <a:pt x="0" y="60"/>
                </a:lnTo>
                <a:lnTo>
                  <a:pt x="30" y="0"/>
                </a:lnTo>
                <a:close/>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63" name="Freeform 34"/>
          <p:cNvSpPr>
            <a:spLocks/>
          </p:cNvSpPr>
          <p:nvPr/>
        </p:nvSpPr>
        <p:spPr bwMode="auto">
          <a:xfrm>
            <a:off x="2827338" y="6029325"/>
            <a:ext cx="93663" cy="95250"/>
          </a:xfrm>
          <a:custGeom>
            <a:avLst/>
            <a:gdLst>
              <a:gd name="T0" fmla="*/ 30 w 59"/>
              <a:gd name="T1" fmla="*/ 0 h 60"/>
              <a:gd name="T2" fmla="*/ 59 w 59"/>
              <a:gd name="T3" fmla="*/ 60 h 60"/>
              <a:gd name="T4" fmla="*/ 0 w 59"/>
              <a:gd name="T5" fmla="*/ 60 h 60"/>
              <a:gd name="T6" fmla="*/ 30 w 59"/>
              <a:gd name="T7" fmla="*/ 0 h 60"/>
              <a:gd name="T8" fmla="*/ 0 60000 65536"/>
              <a:gd name="T9" fmla="*/ 0 60000 65536"/>
              <a:gd name="T10" fmla="*/ 0 60000 65536"/>
              <a:gd name="T11" fmla="*/ 0 60000 65536"/>
              <a:gd name="T12" fmla="*/ 0 w 59"/>
              <a:gd name="T13" fmla="*/ 0 h 60"/>
              <a:gd name="T14" fmla="*/ 59 w 59"/>
              <a:gd name="T15" fmla="*/ 60 h 60"/>
            </a:gdLst>
            <a:ahLst/>
            <a:cxnLst>
              <a:cxn ang="T8">
                <a:pos x="T0" y="T1"/>
              </a:cxn>
              <a:cxn ang="T9">
                <a:pos x="T2" y="T3"/>
              </a:cxn>
              <a:cxn ang="T10">
                <a:pos x="T4" y="T5"/>
              </a:cxn>
              <a:cxn ang="T11">
                <a:pos x="T6" y="T7"/>
              </a:cxn>
            </a:cxnLst>
            <a:rect l="T12" t="T13" r="T14" b="T15"/>
            <a:pathLst>
              <a:path w="59" h="60">
                <a:moveTo>
                  <a:pt x="30" y="0"/>
                </a:moveTo>
                <a:lnTo>
                  <a:pt x="59" y="60"/>
                </a:lnTo>
                <a:lnTo>
                  <a:pt x="0" y="60"/>
                </a:lnTo>
                <a:lnTo>
                  <a:pt x="30" y="0"/>
                </a:lnTo>
                <a:close/>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64" name="Freeform 35"/>
          <p:cNvSpPr>
            <a:spLocks/>
          </p:cNvSpPr>
          <p:nvPr/>
        </p:nvSpPr>
        <p:spPr bwMode="auto">
          <a:xfrm>
            <a:off x="3168650" y="6029325"/>
            <a:ext cx="95250" cy="95250"/>
          </a:xfrm>
          <a:custGeom>
            <a:avLst/>
            <a:gdLst>
              <a:gd name="T0" fmla="*/ 30 w 60"/>
              <a:gd name="T1" fmla="*/ 0 h 60"/>
              <a:gd name="T2" fmla="*/ 60 w 60"/>
              <a:gd name="T3" fmla="*/ 60 h 60"/>
              <a:gd name="T4" fmla="*/ 0 w 60"/>
              <a:gd name="T5" fmla="*/ 60 h 60"/>
              <a:gd name="T6" fmla="*/ 30 w 60"/>
              <a:gd name="T7" fmla="*/ 0 h 60"/>
              <a:gd name="T8" fmla="*/ 0 60000 65536"/>
              <a:gd name="T9" fmla="*/ 0 60000 65536"/>
              <a:gd name="T10" fmla="*/ 0 60000 65536"/>
              <a:gd name="T11" fmla="*/ 0 60000 65536"/>
              <a:gd name="T12" fmla="*/ 0 w 60"/>
              <a:gd name="T13" fmla="*/ 0 h 60"/>
              <a:gd name="T14" fmla="*/ 60 w 60"/>
              <a:gd name="T15" fmla="*/ 60 h 60"/>
            </a:gdLst>
            <a:ahLst/>
            <a:cxnLst>
              <a:cxn ang="T8">
                <a:pos x="T0" y="T1"/>
              </a:cxn>
              <a:cxn ang="T9">
                <a:pos x="T2" y="T3"/>
              </a:cxn>
              <a:cxn ang="T10">
                <a:pos x="T4" y="T5"/>
              </a:cxn>
              <a:cxn ang="T11">
                <a:pos x="T6" y="T7"/>
              </a:cxn>
            </a:cxnLst>
            <a:rect l="T12" t="T13" r="T14" b="T15"/>
            <a:pathLst>
              <a:path w="60" h="60">
                <a:moveTo>
                  <a:pt x="30" y="0"/>
                </a:moveTo>
                <a:lnTo>
                  <a:pt x="60" y="60"/>
                </a:lnTo>
                <a:lnTo>
                  <a:pt x="0" y="60"/>
                </a:lnTo>
                <a:lnTo>
                  <a:pt x="30" y="0"/>
                </a:lnTo>
                <a:close/>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65" name="Freeform 36"/>
          <p:cNvSpPr>
            <a:spLocks/>
          </p:cNvSpPr>
          <p:nvPr/>
        </p:nvSpPr>
        <p:spPr bwMode="auto">
          <a:xfrm>
            <a:off x="3976688" y="6029325"/>
            <a:ext cx="95250" cy="95250"/>
          </a:xfrm>
          <a:custGeom>
            <a:avLst/>
            <a:gdLst>
              <a:gd name="T0" fmla="*/ 30 w 60"/>
              <a:gd name="T1" fmla="*/ 0 h 60"/>
              <a:gd name="T2" fmla="*/ 60 w 60"/>
              <a:gd name="T3" fmla="*/ 60 h 60"/>
              <a:gd name="T4" fmla="*/ 0 w 60"/>
              <a:gd name="T5" fmla="*/ 60 h 60"/>
              <a:gd name="T6" fmla="*/ 30 w 60"/>
              <a:gd name="T7" fmla="*/ 0 h 60"/>
              <a:gd name="T8" fmla="*/ 0 60000 65536"/>
              <a:gd name="T9" fmla="*/ 0 60000 65536"/>
              <a:gd name="T10" fmla="*/ 0 60000 65536"/>
              <a:gd name="T11" fmla="*/ 0 60000 65536"/>
              <a:gd name="T12" fmla="*/ 0 w 60"/>
              <a:gd name="T13" fmla="*/ 0 h 60"/>
              <a:gd name="T14" fmla="*/ 60 w 60"/>
              <a:gd name="T15" fmla="*/ 60 h 60"/>
            </a:gdLst>
            <a:ahLst/>
            <a:cxnLst>
              <a:cxn ang="T8">
                <a:pos x="T0" y="T1"/>
              </a:cxn>
              <a:cxn ang="T9">
                <a:pos x="T2" y="T3"/>
              </a:cxn>
              <a:cxn ang="T10">
                <a:pos x="T4" y="T5"/>
              </a:cxn>
              <a:cxn ang="T11">
                <a:pos x="T6" y="T7"/>
              </a:cxn>
            </a:cxnLst>
            <a:rect l="T12" t="T13" r="T14" b="T15"/>
            <a:pathLst>
              <a:path w="60" h="60">
                <a:moveTo>
                  <a:pt x="30" y="0"/>
                </a:moveTo>
                <a:lnTo>
                  <a:pt x="60" y="60"/>
                </a:lnTo>
                <a:lnTo>
                  <a:pt x="0" y="60"/>
                </a:lnTo>
                <a:lnTo>
                  <a:pt x="30" y="0"/>
                </a:lnTo>
                <a:close/>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66" name="Freeform 37"/>
          <p:cNvSpPr>
            <a:spLocks/>
          </p:cNvSpPr>
          <p:nvPr/>
        </p:nvSpPr>
        <p:spPr bwMode="auto">
          <a:xfrm>
            <a:off x="2978150" y="6029325"/>
            <a:ext cx="95250" cy="95250"/>
          </a:xfrm>
          <a:custGeom>
            <a:avLst/>
            <a:gdLst>
              <a:gd name="T0" fmla="*/ 30 w 60"/>
              <a:gd name="T1" fmla="*/ 0 h 60"/>
              <a:gd name="T2" fmla="*/ 60 w 60"/>
              <a:gd name="T3" fmla="*/ 60 h 60"/>
              <a:gd name="T4" fmla="*/ 0 w 60"/>
              <a:gd name="T5" fmla="*/ 60 h 60"/>
              <a:gd name="T6" fmla="*/ 30 w 60"/>
              <a:gd name="T7" fmla="*/ 0 h 60"/>
              <a:gd name="T8" fmla="*/ 0 60000 65536"/>
              <a:gd name="T9" fmla="*/ 0 60000 65536"/>
              <a:gd name="T10" fmla="*/ 0 60000 65536"/>
              <a:gd name="T11" fmla="*/ 0 60000 65536"/>
              <a:gd name="T12" fmla="*/ 0 w 60"/>
              <a:gd name="T13" fmla="*/ 0 h 60"/>
              <a:gd name="T14" fmla="*/ 60 w 60"/>
              <a:gd name="T15" fmla="*/ 60 h 60"/>
            </a:gdLst>
            <a:ahLst/>
            <a:cxnLst>
              <a:cxn ang="T8">
                <a:pos x="T0" y="T1"/>
              </a:cxn>
              <a:cxn ang="T9">
                <a:pos x="T2" y="T3"/>
              </a:cxn>
              <a:cxn ang="T10">
                <a:pos x="T4" y="T5"/>
              </a:cxn>
              <a:cxn ang="T11">
                <a:pos x="T6" y="T7"/>
              </a:cxn>
            </a:cxnLst>
            <a:rect l="T12" t="T13" r="T14" b="T15"/>
            <a:pathLst>
              <a:path w="60" h="60">
                <a:moveTo>
                  <a:pt x="30" y="0"/>
                </a:moveTo>
                <a:lnTo>
                  <a:pt x="60" y="60"/>
                </a:lnTo>
                <a:lnTo>
                  <a:pt x="0" y="60"/>
                </a:lnTo>
                <a:lnTo>
                  <a:pt x="30" y="0"/>
                </a:lnTo>
                <a:close/>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67" name="Freeform 38"/>
          <p:cNvSpPr>
            <a:spLocks/>
          </p:cNvSpPr>
          <p:nvPr/>
        </p:nvSpPr>
        <p:spPr bwMode="auto">
          <a:xfrm>
            <a:off x="4337050" y="6029325"/>
            <a:ext cx="95250" cy="95250"/>
          </a:xfrm>
          <a:custGeom>
            <a:avLst/>
            <a:gdLst>
              <a:gd name="T0" fmla="*/ 30 w 60"/>
              <a:gd name="T1" fmla="*/ 0 h 60"/>
              <a:gd name="T2" fmla="*/ 60 w 60"/>
              <a:gd name="T3" fmla="*/ 60 h 60"/>
              <a:gd name="T4" fmla="*/ 0 w 60"/>
              <a:gd name="T5" fmla="*/ 60 h 60"/>
              <a:gd name="T6" fmla="*/ 30 w 60"/>
              <a:gd name="T7" fmla="*/ 0 h 60"/>
              <a:gd name="T8" fmla="*/ 0 60000 65536"/>
              <a:gd name="T9" fmla="*/ 0 60000 65536"/>
              <a:gd name="T10" fmla="*/ 0 60000 65536"/>
              <a:gd name="T11" fmla="*/ 0 60000 65536"/>
              <a:gd name="T12" fmla="*/ 0 w 60"/>
              <a:gd name="T13" fmla="*/ 0 h 60"/>
              <a:gd name="T14" fmla="*/ 60 w 60"/>
              <a:gd name="T15" fmla="*/ 60 h 60"/>
            </a:gdLst>
            <a:ahLst/>
            <a:cxnLst>
              <a:cxn ang="T8">
                <a:pos x="T0" y="T1"/>
              </a:cxn>
              <a:cxn ang="T9">
                <a:pos x="T2" y="T3"/>
              </a:cxn>
              <a:cxn ang="T10">
                <a:pos x="T4" y="T5"/>
              </a:cxn>
              <a:cxn ang="T11">
                <a:pos x="T6" y="T7"/>
              </a:cxn>
            </a:cxnLst>
            <a:rect l="T12" t="T13" r="T14" b="T15"/>
            <a:pathLst>
              <a:path w="60" h="60">
                <a:moveTo>
                  <a:pt x="30" y="0"/>
                </a:moveTo>
                <a:lnTo>
                  <a:pt x="60" y="60"/>
                </a:lnTo>
                <a:lnTo>
                  <a:pt x="0" y="60"/>
                </a:lnTo>
                <a:lnTo>
                  <a:pt x="30" y="0"/>
                </a:lnTo>
                <a:close/>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68" name="Freeform 39"/>
          <p:cNvSpPr>
            <a:spLocks/>
          </p:cNvSpPr>
          <p:nvPr/>
        </p:nvSpPr>
        <p:spPr bwMode="auto">
          <a:xfrm>
            <a:off x="3976688" y="6029325"/>
            <a:ext cx="95250" cy="95250"/>
          </a:xfrm>
          <a:custGeom>
            <a:avLst/>
            <a:gdLst>
              <a:gd name="T0" fmla="*/ 30 w 60"/>
              <a:gd name="T1" fmla="*/ 0 h 60"/>
              <a:gd name="T2" fmla="*/ 60 w 60"/>
              <a:gd name="T3" fmla="*/ 60 h 60"/>
              <a:gd name="T4" fmla="*/ 0 w 60"/>
              <a:gd name="T5" fmla="*/ 60 h 60"/>
              <a:gd name="T6" fmla="*/ 30 w 60"/>
              <a:gd name="T7" fmla="*/ 0 h 60"/>
              <a:gd name="T8" fmla="*/ 0 60000 65536"/>
              <a:gd name="T9" fmla="*/ 0 60000 65536"/>
              <a:gd name="T10" fmla="*/ 0 60000 65536"/>
              <a:gd name="T11" fmla="*/ 0 60000 65536"/>
              <a:gd name="T12" fmla="*/ 0 w 60"/>
              <a:gd name="T13" fmla="*/ 0 h 60"/>
              <a:gd name="T14" fmla="*/ 60 w 60"/>
              <a:gd name="T15" fmla="*/ 60 h 60"/>
            </a:gdLst>
            <a:ahLst/>
            <a:cxnLst>
              <a:cxn ang="T8">
                <a:pos x="T0" y="T1"/>
              </a:cxn>
              <a:cxn ang="T9">
                <a:pos x="T2" y="T3"/>
              </a:cxn>
              <a:cxn ang="T10">
                <a:pos x="T4" y="T5"/>
              </a:cxn>
              <a:cxn ang="T11">
                <a:pos x="T6" y="T7"/>
              </a:cxn>
            </a:cxnLst>
            <a:rect l="T12" t="T13" r="T14" b="T15"/>
            <a:pathLst>
              <a:path w="60" h="60">
                <a:moveTo>
                  <a:pt x="30" y="0"/>
                </a:moveTo>
                <a:lnTo>
                  <a:pt x="60" y="60"/>
                </a:lnTo>
                <a:lnTo>
                  <a:pt x="0" y="60"/>
                </a:lnTo>
                <a:lnTo>
                  <a:pt x="30" y="0"/>
                </a:lnTo>
                <a:close/>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69" name="Freeform 40"/>
          <p:cNvSpPr>
            <a:spLocks/>
          </p:cNvSpPr>
          <p:nvPr/>
        </p:nvSpPr>
        <p:spPr bwMode="auto">
          <a:xfrm>
            <a:off x="3016250" y="6030913"/>
            <a:ext cx="95250" cy="93662"/>
          </a:xfrm>
          <a:custGeom>
            <a:avLst/>
            <a:gdLst>
              <a:gd name="T0" fmla="*/ 30 w 60"/>
              <a:gd name="T1" fmla="*/ 0 h 59"/>
              <a:gd name="T2" fmla="*/ 60 w 60"/>
              <a:gd name="T3" fmla="*/ 59 h 59"/>
              <a:gd name="T4" fmla="*/ 0 w 60"/>
              <a:gd name="T5" fmla="*/ 59 h 59"/>
              <a:gd name="T6" fmla="*/ 30 w 60"/>
              <a:gd name="T7" fmla="*/ 0 h 59"/>
              <a:gd name="T8" fmla="*/ 0 60000 65536"/>
              <a:gd name="T9" fmla="*/ 0 60000 65536"/>
              <a:gd name="T10" fmla="*/ 0 60000 65536"/>
              <a:gd name="T11" fmla="*/ 0 60000 65536"/>
              <a:gd name="T12" fmla="*/ 0 w 60"/>
              <a:gd name="T13" fmla="*/ 0 h 59"/>
              <a:gd name="T14" fmla="*/ 60 w 60"/>
              <a:gd name="T15" fmla="*/ 59 h 59"/>
            </a:gdLst>
            <a:ahLst/>
            <a:cxnLst>
              <a:cxn ang="T8">
                <a:pos x="T0" y="T1"/>
              </a:cxn>
              <a:cxn ang="T9">
                <a:pos x="T2" y="T3"/>
              </a:cxn>
              <a:cxn ang="T10">
                <a:pos x="T4" y="T5"/>
              </a:cxn>
              <a:cxn ang="T11">
                <a:pos x="T6" y="T7"/>
              </a:cxn>
            </a:cxnLst>
            <a:rect l="T12" t="T13" r="T14" b="T15"/>
            <a:pathLst>
              <a:path w="60" h="59">
                <a:moveTo>
                  <a:pt x="30" y="0"/>
                </a:moveTo>
                <a:lnTo>
                  <a:pt x="60" y="59"/>
                </a:lnTo>
                <a:lnTo>
                  <a:pt x="0" y="59"/>
                </a:lnTo>
                <a:lnTo>
                  <a:pt x="30" y="0"/>
                </a:lnTo>
                <a:close/>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70" name="Freeform 41"/>
          <p:cNvSpPr>
            <a:spLocks/>
          </p:cNvSpPr>
          <p:nvPr/>
        </p:nvSpPr>
        <p:spPr bwMode="auto">
          <a:xfrm>
            <a:off x="3967163" y="6029325"/>
            <a:ext cx="95250" cy="95250"/>
          </a:xfrm>
          <a:custGeom>
            <a:avLst/>
            <a:gdLst>
              <a:gd name="T0" fmla="*/ 30 w 60"/>
              <a:gd name="T1" fmla="*/ 0 h 60"/>
              <a:gd name="T2" fmla="*/ 60 w 60"/>
              <a:gd name="T3" fmla="*/ 60 h 60"/>
              <a:gd name="T4" fmla="*/ 0 w 60"/>
              <a:gd name="T5" fmla="*/ 60 h 60"/>
              <a:gd name="T6" fmla="*/ 30 w 60"/>
              <a:gd name="T7" fmla="*/ 0 h 60"/>
              <a:gd name="T8" fmla="*/ 0 60000 65536"/>
              <a:gd name="T9" fmla="*/ 0 60000 65536"/>
              <a:gd name="T10" fmla="*/ 0 60000 65536"/>
              <a:gd name="T11" fmla="*/ 0 60000 65536"/>
              <a:gd name="T12" fmla="*/ 0 w 60"/>
              <a:gd name="T13" fmla="*/ 0 h 60"/>
              <a:gd name="T14" fmla="*/ 60 w 60"/>
              <a:gd name="T15" fmla="*/ 60 h 60"/>
            </a:gdLst>
            <a:ahLst/>
            <a:cxnLst>
              <a:cxn ang="T8">
                <a:pos x="T0" y="T1"/>
              </a:cxn>
              <a:cxn ang="T9">
                <a:pos x="T2" y="T3"/>
              </a:cxn>
              <a:cxn ang="T10">
                <a:pos x="T4" y="T5"/>
              </a:cxn>
              <a:cxn ang="T11">
                <a:pos x="T6" y="T7"/>
              </a:cxn>
            </a:cxnLst>
            <a:rect l="T12" t="T13" r="T14" b="T15"/>
            <a:pathLst>
              <a:path w="60" h="60">
                <a:moveTo>
                  <a:pt x="30" y="0"/>
                </a:moveTo>
                <a:lnTo>
                  <a:pt x="60" y="60"/>
                </a:lnTo>
                <a:lnTo>
                  <a:pt x="0" y="60"/>
                </a:lnTo>
                <a:lnTo>
                  <a:pt x="30" y="0"/>
                </a:lnTo>
                <a:close/>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71" name="Freeform 42"/>
          <p:cNvSpPr>
            <a:spLocks/>
          </p:cNvSpPr>
          <p:nvPr/>
        </p:nvSpPr>
        <p:spPr bwMode="auto">
          <a:xfrm>
            <a:off x="3586163" y="6029325"/>
            <a:ext cx="95250" cy="95250"/>
          </a:xfrm>
          <a:custGeom>
            <a:avLst/>
            <a:gdLst>
              <a:gd name="T0" fmla="*/ 30 w 60"/>
              <a:gd name="T1" fmla="*/ 0 h 60"/>
              <a:gd name="T2" fmla="*/ 60 w 60"/>
              <a:gd name="T3" fmla="*/ 60 h 60"/>
              <a:gd name="T4" fmla="*/ 0 w 60"/>
              <a:gd name="T5" fmla="*/ 60 h 60"/>
              <a:gd name="T6" fmla="*/ 30 w 60"/>
              <a:gd name="T7" fmla="*/ 0 h 60"/>
              <a:gd name="T8" fmla="*/ 0 60000 65536"/>
              <a:gd name="T9" fmla="*/ 0 60000 65536"/>
              <a:gd name="T10" fmla="*/ 0 60000 65536"/>
              <a:gd name="T11" fmla="*/ 0 60000 65536"/>
              <a:gd name="T12" fmla="*/ 0 w 60"/>
              <a:gd name="T13" fmla="*/ 0 h 60"/>
              <a:gd name="T14" fmla="*/ 60 w 60"/>
              <a:gd name="T15" fmla="*/ 60 h 60"/>
            </a:gdLst>
            <a:ahLst/>
            <a:cxnLst>
              <a:cxn ang="T8">
                <a:pos x="T0" y="T1"/>
              </a:cxn>
              <a:cxn ang="T9">
                <a:pos x="T2" y="T3"/>
              </a:cxn>
              <a:cxn ang="T10">
                <a:pos x="T4" y="T5"/>
              </a:cxn>
              <a:cxn ang="T11">
                <a:pos x="T6" y="T7"/>
              </a:cxn>
            </a:cxnLst>
            <a:rect l="T12" t="T13" r="T14" b="T15"/>
            <a:pathLst>
              <a:path w="60" h="60">
                <a:moveTo>
                  <a:pt x="30" y="0"/>
                </a:moveTo>
                <a:lnTo>
                  <a:pt x="60" y="60"/>
                </a:lnTo>
                <a:lnTo>
                  <a:pt x="0" y="60"/>
                </a:lnTo>
                <a:lnTo>
                  <a:pt x="30" y="0"/>
                </a:lnTo>
                <a:close/>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72" name="Rectangle 43"/>
          <p:cNvSpPr>
            <a:spLocks noChangeArrowheads="1"/>
          </p:cNvSpPr>
          <p:nvPr/>
        </p:nvSpPr>
        <p:spPr bwMode="auto">
          <a:xfrm>
            <a:off x="2209800" y="5972175"/>
            <a:ext cx="1412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r>
              <a:rPr lang="en-US" altLang="en-US" sz="2000">
                <a:solidFill>
                  <a:srgbClr val="000000"/>
                </a:solidFill>
              </a:rPr>
              <a:t>0</a:t>
            </a:r>
            <a:endParaRPr lang="en-US" altLang="en-US" sz="2000" baseline="-25000">
              <a:latin typeface="Times New Roman" panose="02020603050405020304" pitchFamily="18" charset="0"/>
            </a:endParaRPr>
          </a:p>
        </p:txBody>
      </p:sp>
      <p:sp>
        <p:nvSpPr>
          <p:cNvPr id="3173" name="Rectangle 44"/>
          <p:cNvSpPr>
            <a:spLocks noChangeArrowheads="1"/>
          </p:cNvSpPr>
          <p:nvPr/>
        </p:nvSpPr>
        <p:spPr bwMode="auto">
          <a:xfrm>
            <a:off x="2209800" y="4975225"/>
            <a:ext cx="1412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r>
              <a:rPr lang="en-US" altLang="en-US" sz="2000">
                <a:solidFill>
                  <a:srgbClr val="000000"/>
                </a:solidFill>
              </a:rPr>
              <a:t>1</a:t>
            </a:r>
            <a:endParaRPr lang="en-US" altLang="en-US" sz="2000" baseline="-25000">
              <a:latin typeface="Times New Roman" panose="02020603050405020304" pitchFamily="18" charset="0"/>
            </a:endParaRPr>
          </a:p>
        </p:txBody>
      </p:sp>
      <p:sp>
        <p:nvSpPr>
          <p:cNvPr id="3174" name="Rectangle 45"/>
          <p:cNvSpPr>
            <a:spLocks noChangeArrowheads="1"/>
          </p:cNvSpPr>
          <p:nvPr/>
        </p:nvSpPr>
        <p:spPr bwMode="auto">
          <a:xfrm>
            <a:off x="2209800" y="3970338"/>
            <a:ext cx="1412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r>
              <a:rPr lang="en-US" altLang="en-US" sz="2000">
                <a:solidFill>
                  <a:srgbClr val="000000"/>
                </a:solidFill>
              </a:rPr>
              <a:t>2</a:t>
            </a:r>
            <a:endParaRPr lang="en-US" altLang="en-US" sz="2000" baseline="-25000">
              <a:latin typeface="Times New Roman" panose="02020603050405020304" pitchFamily="18" charset="0"/>
            </a:endParaRPr>
          </a:p>
        </p:txBody>
      </p:sp>
      <p:sp>
        <p:nvSpPr>
          <p:cNvPr id="3175" name="Rectangle 46"/>
          <p:cNvSpPr>
            <a:spLocks noChangeArrowheads="1"/>
          </p:cNvSpPr>
          <p:nvPr/>
        </p:nvSpPr>
        <p:spPr bwMode="auto">
          <a:xfrm>
            <a:off x="2379663" y="6248400"/>
            <a:ext cx="1412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r>
              <a:rPr lang="en-US" altLang="en-US" sz="2000">
                <a:solidFill>
                  <a:srgbClr val="000000"/>
                </a:solidFill>
              </a:rPr>
              <a:t>0</a:t>
            </a:r>
            <a:endParaRPr lang="en-US" altLang="en-US" sz="2000" baseline="-25000">
              <a:latin typeface="Times New Roman" panose="02020603050405020304" pitchFamily="18" charset="0"/>
            </a:endParaRPr>
          </a:p>
        </p:txBody>
      </p:sp>
      <p:sp>
        <p:nvSpPr>
          <p:cNvPr id="3176" name="Rectangle 47"/>
          <p:cNvSpPr>
            <a:spLocks noChangeArrowheads="1"/>
          </p:cNvSpPr>
          <p:nvPr/>
        </p:nvSpPr>
        <p:spPr bwMode="auto">
          <a:xfrm>
            <a:off x="2827338" y="6248400"/>
            <a:ext cx="35242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r>
              <a:rPr lang="en-US" altLang="en-US" sz="2000">
                <a:solidFill>
                  <a:srgbClr val="000000"/>
                </a:solidFill>
              </a:rPr>
              <a:t>0.2</a:t>
            </a:r>
            <a:endParaRPr lang="en-US" altLang="en-US" sz="2000" baseline="-25000">
              <a:latin typeface="Times New Roman" panose="02020603050405020304" pitchFamily="18" charset="0"/>
            </a:endParaRPr>
          </a:p>
        </p:txBody>
      </p:sp>
      <p:sp>
        <p:nvSpPr>
          <p:cNvPr id="3177" name="Rectangle 48"/>
          <p:cNvSpPr>
            <a:spLocks noChangeArrowheads="1"/>
          </p:cNvSpPr>
          <p:nvPr/>
        </p:nvSpPr>
        <p:spPr bwMode="auto">
          <a:xfrm>
            <a:off x="3330575" y="6248400"/>
            <a:ext cx="35242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r>
              <a:rPr lang="en-US" altLang="en-US" sz="2000">
                <a:solidFill>
                  <a:srgbClr val="000000"/>
                </a:solidFill>
              </a:rPr>
              <a:t>0.4</a:t>
            </a:r>
            <a:endParaRPr lang="en-US" altLang="en-US" sz="2000" baseline="-25000">
              <a:latin typeface="Times New Roman" panose="02020603050405020304" pitchFamily="18" charset="0"/>
            </a:endParaRPr>
          </a:p>
        </p:txBody>
      </p:sp>
      <p:sp>
        <p:nvSpPr>
          <p:cNvPr id="3178" name="Rectangle 49"/>
          <p:cNvSpPr>
            <a:spLocks noChangeArrowheads="1"/>
          </p:cNvSpPr>
          <p:nvPr/>
        </p:nvSpPr>
        <p:spPr bwMode="auto">
          <a:xfrm>
            <a:off x="3833813" y="6248400"/>
            <a:ext cx="35242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r>
              <a:rPr lang="en-US" altLang="en-US" sz="2000">
                <a:solidFill>
                  <a:srgbClr val="000000"/>
                </a:solidFill>
              </a:rPr>
              <a:t>0.6</a:t>
            </a:r>
            <a:endParaRPr lang="en-US" altLang="en-US" sz="2000" baseline="-25000">
              <a:latin typeface="Times New Roman" panose="02020603050405020304" pitchFamily="18" charset="0"/>
            </a:endParaRPr>
          </a:p>
        </p:txBody>
      </p:sp>
      <p:sp>
        <p:nvSpPr>
          <p:cNvPr id="3179" name="Rectangle 50"/>
          <p:cNvSpPr>
            <a:spLocks noChangeArrowheads="1"/>
          </p:cNvSpPr>
          <p:nvPr/>
        </p:nvSpPr>
        <p:spPr bwMode="auto">
          <a:xfrm>
            <a:off x="4337050" y="6248400"/>
            <a:ext cx="35242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r>
              <a:rPr lang="en-US" altLang="en-US" sz="2000">
                <a:solidFill>
                  <a:srgbClr val="000000"/>
                </a:solidFill>
              </a:rPr>
              <a:t>0.8</a:t>
            </a:r>
            <a:endParaRPr lang="en-US" altLang="en-US" sz="2000" baseline="-25000">
              <a:latin typeface="Times New Roman" panose="02020603050405020304" pitchFamily="18" charset="0"/>
            </a:endParaRPr>
          </a:p>
        </p:txBody>
      </p:sp>
      <p:sp>
        <p:nvSpPr>
          <p:cNvPr id="3180" name="Rectangle 51"/>
          <p:cNvSpPr>
            <a:spLocks noChangeArrowheads="1"/>
          </p:cNvSpPr>
          <p:nvPr/>
        </p:nvSpPr>
        <p:spPr bwMode="auto">
          <a:xfrm>
            <a:off x="4897438" y="6248400"/>
            <a:ext cx="1412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r>
              <a:rPr lang="en-US" altLang="en-US" sz="2000">
                <a:solidFill>
                  <a:srgbClr val="000000"/>
                </a:solidFill>
              </a:rPr>
              <a:t>1</a:t>
            </a:r>
            <a:endParaRPr lang="en-US" altLang="en-US" sz="2000" baseline="-25000">
              <a:latin typeface="Times New Roman" panose="02020603050405020304" pitchFamily="18" charset="0"/>
            </a:endParaRPr>
          </a:p>
        </p:txBody>
      </p:sp>
      <p:sp>
        <p:nvSpPr>
          <p:cNvPr id="3080" name="Line 52"/>
          <p:cNvSpPr>
            <a:spLocks noChangeShapeType="1"/>
          </p:cNvSpPr>
          <p:nvPr/>
        </p:nvSpPr>
        <p:spPr bwMode="auto">
          <a:xfrm>
            <a:off x="6207125" y="4140200"/>
            <a:ext cx="1588" cy="199390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81" name="Line 53"/>
          <p:cNvSpPr>
            <a:spLocks noChangeShapeType="1"/>
          </p:cNvSpPr>
          <p:nvPr/>
        </p:nvSpPr>
        <p:spPr bwMode="auto">
          <a:xfrm>
            <a:off x="6169025" y="6134100"/>
            <a:ext cx="38100" cy="1588"/>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82" name="Line 54"/>
          <p:cNvSpPr>
            <a:spLocks noChangeShapeType="1"/>
          </p:cNvSpPr>
          <p:nvPr/>
        </p:nvSpPr>
        <p:spPr bwMode="auto">
          <a:xfrm>
            <a:off x="6169025" y="5735638"/>
            <a:ext cx="38100" cy="1587"/>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83" name="Line 55"/>
          <p:cNvSpPr>
            <a:spLocks noChangeShapeType="1"/>
          </p:cNvSpPr>
          <p:nvPr/>
        </p:nvSpPr>
        <p:spPr bwMode="auto">
          <a:xfrm>
            <a:off x="6169025" y="5337175"/>
            <a:ext cx="38100" cy="1588"/>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84" name="Line 56"/>
          <p:cNvSpPr>
            <a:spLocks noChangeShapeType="1"/>
          </p:cNvSpPr>
          <p:nvPr/>
        </p:nvSpPr>
        <p:spPr bwMode="auto">
          <a:xfrm>
            <a:off x="6169025" y="4938713"/>
            <a:ext cx="38100" cy="1587"/>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85" name="Line 57"/>
          <p:cNvSpPr>
            <a:spLocks noChangeShapeType="1"/>
          </p:cNvSpPr>
          <p:nvPr/>
        </p:nvSpPr>
        <p:spPr bwMode="auto">
          <a:xfrm>
            <a:off x="6169025" y="4540250"/>
            <a:ext cx="38100" cy="1588"/>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86" name="Line 58"/>
          <p:cNvSpPr>
            <a:spLocks noChangeShapeType="1"/>
          </p:cNvSpPr>
          <p:nvPr/>
        </p:nvSpPr>
        <p:spPr bwMode="auto">
          <a:xfrm>
            <a:off x="6169025" y="4140200"/>
            <a:ext cx="38100" cy="1588"/>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87" name="Line 59"/>
          <p:cNvSpPr>
            <a:spLocks noChangeShapeType="1"/>
          </p:cNvSpPr>
          <p:nvPr/>
        </p:nvSpPr>
        <p:spPr bwMode="auto">
          <a:xfrm>
            <a:off x="6207125" y="6134100"/>
            <a:ext cx="3011488" cy="1588"/>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88" name="Line 60"/>
          <p:cNvSpPr>
            <a:spLocks noChangeShapeType="1"/>
          </p:cNvSpPr>
          <p:nvPr/>
        </p:nvSpPr>
        <p:spPr bwMode="auto">
          <a:xfrm flipV="1">
            <a:off x="6207125" y="6134100"/>
            <a:ext cx="1588" cy="3810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89" name="Line 61"/>
          <p:cNvSpPr>
            <a:spLocks noChangeShapeType="1"/>
          </p:cNvSpPr>
          <p:nvPr/>
        </p:nvSpPr>
        <p:spPr bwMode="auto">
          <a:xfrm flipV="1">
            <a:off x="6710363" y="6134100"/>
            <a:ext cx="1587" cy="3810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90" name="Line 62"/>
          <p:cNvSpPr>
            <a:spLocks noChangeShapeType="1"/>
          </p:cNvSpPr>
          <p:nvPr/>
        </p:nvSpPr>
        <p:spPr bwMode="auto">
          <a:xfrm flipV="1">
            <a:off x="7215188" y="6134100"/>
            <a:ext cx="1587" cy="3810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91" name="Line 63"/>
          <p:cNvSpPr>
            <a:spLocks noChangeShapeType="1"/>
          </p:cNvSpPr>
          <p:nvPr/>
        </p:nvSpPr>
        <p:spPr bwMode="auto">
          <a:xfrm flipV="1">
            <a:off x="7718425" y="6134100"/>
            <a:ext cx="1588" cy="3810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92" name="Line 64"/>
          <p:cNvSpPr>
            <a:spLocks noChangeShapeType="1"/>
          </p:cNvSpPr>
          <p:nvPr/>
        </p:nvSpPr>
        <p:spPr bwMode="auto">
          <a:xfrm flipV="1">
            <a:off x="8212138" y="6134100"/>
            <a:ext cx="1587" cy="3810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93" name="Line 65"/>
          <p:cNvSpPr>
            <a:spLocks noChangeShapeType="1"/>
          </p:cNvSpPr>
          <p:nvPr/>
        </p:nvSpPr>
        <p:spPr bwMode="auto">
          <a:xfrm flipV="1">
            <a:off x="8715375" y="6134100"/>
            <a:ext cx="1588" cy="3810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94" name="Line 66"/>
          <p:cNvSpPr>
            <a:spLocks noChangeShapeType="1"/>
          </p:cNvSpPr>
          <p:nvPr/>
        </p:nvSpPr>
        <p:spPr bwMode="auto">
          <a:xfrm flipV="1">
            <a:off x="9218613" y="6134100"/>
            <a:ext cx="1587" cy="3810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95" name="Freeform 67"/>
          <p:cNvSpPr>
            <a:spLocks/>
          </p:cNvSpPr>
          <p:nvPr/>
        </p:nvSpPr>
        <p:spPr bwMode="auto">
          <a:xfrm>
            <a:off x="6207125" y="4149725"/>
            <a:ext cx="2508250" cy="1955800"/>
          </a:xfrm>
          <a:custGeom>
            <a:avLst/>
            <a:gdLst>
              <a:gd name="T0" fmla="*/ 28503 w 264"/>
              <a:gd name="T1" fmla="*/ 1946306 h 206"/>
              <a:gd name="T2" fmla="*/ 76008 w 264"/>
              <a:gd name="T3" fmla="*/ 1936812 h 206"/>
              <a:gd name="T4" fmla="*/ 123512 w 264"/>
              <a:gd name="T5" fmla="*/ 1927317 h 206"/>
              <a:gd name="T6" fmla="*/ 171017 w 264"/>
              <a:gd name="T7" fmla="*/ 1917823 h 206"/>
              <a:gd name="T8" fmla="*/ 228023 w 264"/>
              <a:gd name="T9" fmla="*/ 1898835 h 206"/>
              <a:gd name="T10" fmla="*/ 275527 w 264"/>
              <a:gd name="T11" fmla="*/ 1879847 h 206"/>
              <a:gd name="T12" fmla="*/ 323032 w 264"/>
              <a:gd name="T13" fmla="*/ 1860858 h 206"/>
              <a:gd name="T14" fmla="*/ 380038 w 264"/>
              <a:gd name="T15" fmla="*/ 1832376 h 206"/>
              <a:gd name="T16" fmla="*/ 427543 w 264"/>
              <a:gd name="T17" fmla="*/ 1803893 h 206"/>
              <a:gd name="T18" fmla="*/ 475047 w 264"/>
              <a:gd name="T19" fmla="*/ 1765917 h 206"/>
              <a:gd name="T20" fmla="*/ 522552 w 264"/>
              <a:gd name="T21" fmla="*/ 1727940 h 206"/>
              <a:gd name="T22" fmla="*/ 579558 w 264"/>
              <a:gd name="T23" fmla="*/ 1680469 h 206"/>
              <a:gd name="T24" fmla="*/ 627063 w 264"/>
              <a:gd name="T25" fmla="*/ 1632998 h 206"/>
              <a:gd name="T26" fmla="*/ 674567 w 264"/>
              <a:gd name="T27" fmla="*/ 1576033 h 206"/>
              <a:gd name="T28" fmla="*/ 731573 w 264"/>
              <a:gd name="T29" fmla="*/ 1519068 h 206"/>
              <a:gd name="T30" fmla="*/ 779078 w 264"/>
              <a:gd name="T31" fmla="*/ 1462103 h 206"/>
              <a:gd name="T32" fmla="*/ 826582 w 264"/>
              <a:gd name="T33" fmla="*/ 1395644 h 206"/>
              <a:gd name="T34" fmla="*/ 874087 w 264"/>
              <a:gd name="T35" fmla="*/ 1319690 h 206"/>
              <a:gd name="T36" fmla="*/ 931093 w 264"/>
              <a:gd name="T37" fmla="*/ 1253231 h 206"/>
              <a:gd name="T38" fmla="*/ 978597 w 264"/>
              <a:gd name="T39" fmla="*/ 1177278 h 206"/>
              <a:gd name="T40" fmla="*/ 1026102 w 264"/>
              <a:gd name="T41" fmla="*/ 1101324 h 206"/>
              <a:gd name="T42" fmla="*/ 1083108 w 264"/>
              <a:gd name="T43" fmla="*/ 1025371 h 206"/>
              <a:gd name="T44" fmla="*/ 1130612 w 264"/>
              <a:gd name="T45" fmla="*/ 939923 h 206"/>
              <a:gd name="T46" fmla="*/ 1178117 w 264"/>
              <a:gd name="T47" fmla="*/ 863970 h 206"/>
              <a:gd name="T48" fmla="*/ 1225622 w 264"/>
              <a:gd name="T49" fmla="*/ 788017 h 206"/>
              <a:gd name="T50" fmla="*/ 1282628 w 264"/>
              <a:gd name="T51" fmla="*/ 712063 h 206"/>
              <a:gd name="T52" fmla="*/ 1330133 w 264"/>
              <a:gd name="T53" fmla="*/ 636110 h 206"/>
              <a:gd name="T54" fmla="*/ 1377637 w 264"/>
              <a:gd name="T55" fmla="*/ 569650 h 206"/>
              <a:gd name="T56" fmla="*/ 1434643 w 264"/>
              <a:gd name="T57" fmla="*/ 503191 h 206"/>
              <a:gd name="T58" fmla="*/ 1482148 w 264"/>
              <a:gd name="T59" fmla="*/ 446226 h 206"/>
              <a:gd name="T60" fmla="*/ 1529652 w 264"/>
              <a:gd name="T61" fmla="*/ 389261 h 206"/>
              <a:gd name="T62" fmla="*/ 1577157 w 264"/>
              <a:gd name="T63" fmla="*/ 332296 h 206"/>
              <a:gd name="T64" fmla="*/ 1634163 w 264"/>
              <a:gd name="T65" fmla="*/ 284825 h 206"/>
              <a:gd name="T66" fmla="*/ 1681667 w 264"/>
              <a:gd name="T67" fmla="*/ 246849 h 206"/>
              <a:gd name="T68" fmla="*/ 1729172 w 264"/>
              <a:gd name="T69" fmla="*/ 208872 h 206"/>
              <a:gd name="T70" fmla="*/ 1786178 w 264"/>
              <a:gd name="T71" fmla="*/ 170895 h 206"/>
              <a:gd name="T72" fmla="*/ 1833682 w 264"/>
              <a:gd name="T73" fmla="*/ 142413 h 206"/>
              <a:gd name="T74" fmla="*/ 1881187 w 264"/>
              <a:gd name="T75" fmla="*/ 113930 h 206"/>
              <a:gd name="T76" fmla="*/ 1928692 w 264"/>
              <a:gd name="T77" fmla="*/ 94942 h 206"/>
              <a:gd name="T78" fmla="*/ 1985698 w 264"/>
              <a:gd name="T79" fmla="*/ 75953 h 206"/>
              <a:gd name="T80" fmla="*/ 2033202 w 264"/>
              <a:gd name="T81" fmla="*/ 56965 h 206"/>
              <a:gd name="T82" fmla="*/ 2080707 w 264"/>
              <a:gd name="T83" fmla="*/ 47471 h 206"/>
              <a:gd name="T84" fmla="*/ 2137713 w 264"/>
              <a:gd name="T85" fmla="*/ 28483 h 206"/>
              <a:gd name="T86" fmla="*/ 2185217 w 264"/>
              <a:gd name="T87" fmla="*/ 18988 h 206"/>
              <a:gd name="T88" fmla="*/ 2232722 w 264"/>
              <a:gd name="T89" fmla="*/ 18988 h 206"/>
              <a:gd name="T90" fmla="*/ 2280227 w 264"/>
              <a:gd name="T91" fmla="*/ 9494 h 206"/>
              <a:gd name="T92" fmla="*/ 2337232 w 264"/>
              <a:gd name="T93" fmla="*/ 9494 h 206"/>
              <a:gd name="T94" fmla="*/ 2384737 w 264"/>
              <a:gd name="T95" fmla="*/ 0 h 206"/>
              <a:gd name="T96" fmla="*/ 2432242 w 264"/>
              <a:gd name="T97" fmla="*/ 0 h 206"/>
              <a:gd name="T98" fmla="*/ 2489248 w 264"/>
              <a:gd name="T99" fmla="*/ 0 h 20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264"/>
              <a:gd name="T151" fmla="*/ 0 h 206"/>
              <a:gd name="T152" fmla="*/ 264 w 264"/>
              <a:gd name="T153" fmla="*/ 206 h 20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264" h="206">
                <a:moveTo>
                  <a:pt x="0" y="206"/>
                </a:moveTo>
                <a:lnTo>
                  <a:pt x="3" y="205"/>
                </a:lnTo>
                <a:lnTo>
                  <a:pt x="5" y="205"/>
                </a:lnTo>
                <a:lnTo>
                  <a:pt x="8" y="204"/>
                </a:lnTo>
                <a:lnTo>
                  <a:pt x="11" y="204"/>
                </a:lnTo>
                <a:lnTo>
                  <a:pt x="13" y="203"/>
                </a:lnTo>
                <a:lnTo>
                  <a:pt x="16" y="203"/>
                </a:lnTo>
                <a:lnTo>
                  <a:pt x="18" y="202"/>
                </a:lnTo>
                <a:lnTo>
                  <a:pt x="21" y="201"/>
                </a:lnTo>
                <a:lnTo>
                  <a:pt x="24" y="200"/>
                </a:lnTo>
                <a:lnTo>
                  <a:pt x="26" y="199"/>
                </a:lnTo>
                <a:lnTo>
                  <a:pt x="29" y="198"/>
                </a:lnTo>
                <a:lnTo>
                  <a:pt x="32" y="197"/>
                </a:lnTo>
                <a:lnTo>
                  <a:pt x="34" y="196"/>
                </a:lnTo>
                <a:lnTo>
                  <a:pt x="37" y="194"/>
                </a:lnTo>
                <a:lnTo>
                  <a:pt x="40" y="193"/>
                </a:lnTo>
                <a:lnTo>
                  <a:pt x="42" y="191"/>
                </a:lnTo>
                <a:lnTo>
                  <a:pt x="45" y="190"/>
                </a:lnTo>
                <a:lnTo>
                  <a:pt x="48" y="188"/>
                </a:lnTo>
                <a:lnTo>
                  <a:pt x="50" y="186"/>
                </a:lnTo>
                <a:lnTo>
                  <a:pt x="53" y="184"/>
                </a:lnTo>
                <a:lnTo>
                  <a:pt x="55" y="182"/>
                </a:lnTo>
                <a:lnTo>
                  <a:pt x="58" y="180"/>
                </a:lnTo>
                <a:lnTo>
                  <a:pt x="61" y="177"/>
                </a:lnTo>
                <a:lnTo>
                  <a:pt x="63" y="175"/>
                </a:lnTo>
                <a:lnTo>
                  <a:pt x="66" y="172"/>
                </a:lnTo>
                <a:lnTo>
                  <a:pt x="69" y="169"/>
                </a:lnTo>
                <a:lnTo>
                  <a:pt x="71" y="166"/>
                </a:lnTo>
                <a:lnTo>
                  <a:pt x="74" y="163"/>
                </a:lnTo>
                <a:lnTo>
                  <a:pt x="77" y="160"/>
                </a:lnTo>
                <a:lnTo>
                  <a:pt x="79" y="157"/>
                </a:lnTo>
                <a:lnTo>
                  <a:pt x="82" y="154"/>
                </a:lnTo>
                <a:lnTo>
                  <a:pt x="85" y="150"/>
                </a:lnTo>
                <a:lnTo>
                  <a:pt x="87" y="147"/>
                </a:lnTo>
                <a:lnTo>
                  <a:pt x="90" y="143"/>
                </a:lnTo>
                <a:lnTo>
                  <a:pt x="92" y="139"/>
                </a:lnTo>
                <a:lnTo>
                  <a:pt x="95" y="136"/>
                </a:lnTo>
                <a:lnTo>
                  <a:pt x="98" y="132"/>
                </a:lnTo>
                <a:lnTo>
                  <a:pt x="100" y="128"/>
                </a:lnTo>
                <a:lnTo>
                  <a:pt x="103" y="124"/>
                </a:lnTo>
                <a:lnTo>
                  <a:pt x="106" y="120"/>
                </a:lnTo>
                <a:lnTo>
                  <a:pt x="108" y="116"/>
                </a:lnTo>
                <a:lnTo>
                  <a:pt x="111" y="112"/>
                </a:lnTo>
                <a:lnTo>
                  <a:pt x="114" y="108"/>
                </a:lnTo>
                <a:lnTo>
                  <a:pt x="116" y="103"/>
                </a:lnTo>
                <a:lnTo>
                  <a:pt x="119" y="99"/>
                </a:lnTo>
                <a:lnTo>
                  <a:pt x="122" y="95"/>
                </a:lnTo>
                <a:lnTo>
                  <a:pt x="124" y="91"/>
                </a:lnTo>
                <a:lnTo>
                  <a:pt x="127" y="87"/>
                </a:lnTo>
                <a:lnTo>
                  <a:pt x="129" y="83"/>
                </a:lnTo>
                <a:lnTo>
                  <a:pt x="132" y="79"/>
                </a:lnTo>
                <a:lnTo>
                  <a:pt x="135" y="75"/>
                </a:lnTo>
                <a:lnTo>
                  <a:pt x="137" y="71"/>
                </a:lnTo>
                <a:lnTo>
                  <a:pt x="140" y="67"/>
                </a:lnTo>
                <a:lnTo>
                  <a:pt x="143" y="64"/>
                </a:lnTo>
                <a:lnTo>
                  <a:pt x="145" y="60"/>
                </a:lnTo>
                <a:lnTo>
                  <a:pt x="148" y="57"/>
                </a:lnTo>
                <a:lnTo>
                  <a:pt x="151" y="53"/>
                </a:lnTo>
                <a:lnTo>
                  <a:pt x="153" y="50"/>
                </a:lnTo>
                <a:lnTo>
                  <a:pt x="156" y="47"/>
                </a:lnTo>
                <a:lnTo>
                  <a:pt x="159" y="44"/>
                </a:lnTo>
                <a:lnTo>
                  <a:pt x="161" y="41"/>
                </a:lnTo>
                <a:lnTo>
                  <a:pt x="164" y="38"/>
                </a:lnTo>
                <a:lnTo>
                  <a:pt x="166" y="35"/>
                </a:lnTo>
                <a:lnTo>
                  <a:pt x="169" y="33"/>
                </a:lnTo>
                <a:lnTo>
                  <a:pt x="172" y="30"/>
                </a:lnTo>
                <a:lnTo>
                  <a:pt x="174" y="28"/>
                </a:lnTo>
                <a:lnTo>
                  <a:pt x="177" y="26"/>
                </a:lnTo>
                <a:lnTo>
                  <a:pt x="180" y="24"/>
                </a:lnTo>
                <a:lnTo>
                  <a:pt x="182" y="22"/>
                </a:lnTo>
                <a:lnTo>
                  <a:pt x="185" y="20"/>
                </a:lnTo>
                <a:lnTo>
                  <a:pt x="188" y="18"/>
                </a:lnTo>
                <a:lnTo>
                  <a:pt x="190" y="16"/>
                </a:lnTo>
                <a:lnTo>
                  <a:pt x="193" y="15"/>
                </a:lnTo>
                <a:lnTo>
                  <a:pt x="195" y="13"/>
                </a:lnTo>
                <a:lnTo>
                  <a:pt x="198" y="12"/>
                </a:lnTo>
                <a:lnTo>
                  <a:pt x="201" y="11"/>
                </a:lnTo>
                <a:lnTo>
                  <a:pt x="203" y="10"/>
                </a:lnTo>
                <a:lnTo>
                  <a:pt x="206" y="9"/>
                </a:lnTo>
                <a:lnTo>
                  <a:pt x="209" y="8"/>
                </a:lnTo>
                <a:lnTo>
                  <a:pt x="211" y="7"/>
                </a:lnTo>
                <a:lnTo>
                  <a:pt x="214" y="6"/>
                </a:lnTo>
                <a:lnTo>
                  <a:pt x="217" y="5"/>
                </a:lnTo>
                <a:lnTo>
                  <a:pt x="219" y="5"/>
                </a:lnTo>
                <a:lnTo>
                  <a:pt x="222" y="4"/>
                </a:lnTo>
                <a:lnTo>
                  <a:pt x="225" y="3"/>
                </a:lnTo>
                <a:lnTo>
                  <a:pt x="227" y="3"/>
                </a:lnTo>
                <a:lnTo>
                  <a:pt x="230" y="2"/>
                </a:lnTo>
                <a:lnTo>
                  <a:pt x="232" y="2"/>
                </a:lnTo>
                <a:lnTo>
                  <a:pt x="235" y="2"/>
                </a:lnTo>
                <a:lnTo>
                  <a:pt x="238" y="1"/>
                </a:lnTo>
                <a:lnTo>
                  <a:pt x="240" y="1"/>
                </a:lnTo>
                <a:lnTo>
                  <a:pt x="243" y="1"/>
                </a:lnTo>
                <a:lnTo>
                  <a:pt x="246" y="1"/>
                </a:lnTo>
                <a:lnTo>
                  <a:pt x="248" y="0"/>
                </a:lnTo>
                <a:lnTo>
                  <a:pt x="251" y="0"/>
                </a:lnTo>
                <a:lnTo>
                  <a:pt x="254" y="0"/>
                </a:lnTo>
                <a:lnTo>
                  <a:pt x="256" y="0"/>
                </a:lnTo>
                <a:lnTo>
                  <a:pt x="259" y="0"/>
                </a:lnTo>
                <a:lnTo>
                  <a:pt x="262" y="0"/>
                </a:lnTo>
                <a:lnTo>
                  <a:pt x="264" y="0"/>
                </a:lnTo>
              </a:path>
            </a:pathLst>
          </a:custGeom>
          <a:noFill/>
          <a:ln w="3810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096" name="Freeform 68"/>
          <p:cNvSpPr>
            <a:spLocks/>
          </p:cNvSpPr>
          <p:nvPr/>
        </p:nvSpPr>
        <p:spPr bwMode="auto">
          <a:xfrm>
            <a:off x="7804150" y="4306888"/>
            <a:ext cx="95250" cy="95250"/>
          </a:xfrm>
          <a:custGeom>
            <a:avLst/>
            <a:gdLst>
              <a:gd name="T0" fmla="*/ 47625 w 60"/>
              <a:gd name="T1" fmla="*/ 0 h 60"/>
              <a:gd name="T2" fmla="*/ 95250 w 60"/>
              <a:gd name="T3" fmla="*/ 95250 h 60"/>
              <a:gd name="T4" fmla="*/ 0 w 60"/>
              <a:gd name="T5" fmla="*/ 95250 h 60"/>
              <a:gd name="T6" fmla="*/ 47625 w 60"/>
              <a:gd name="T7" fmla="*/ 0 h 60"/>
              <a:gd name="T8" fmla="*/ 0 60000 65536"/>
              <a:gd name="T9" fmla="*/ 0 60000 65536"/>
              <a:gd name="T10" fmla="*/ 0 60000 65536"/>
              <a:gd name="T11" fmla="*/ 0 60000 65536"/>
              <a:gd name="T12" fmla="*/ 0 w 60"/>
              <a:gd name="T13" fmla="*/ 0 h 60"/>
              <a:gd name="T14" fmla="*/ 60 w 60"/>
              <a:gd name="T15" fmla="*/ 60 h 60"/>
            </a:gdLst>
            <a:ahLst/>
            <a:cxnLst>
              <a:cxn ang="T8">
                <a:pos x="T0" y="T1"/>
              </a:cxn>
              <a:cxn ang="T9">
                <a:pos x="T2" y="T3"/>
              </a:cxn>
              <a:cxn ang="T10">
                <a:pos x="T4" y="T5"/>
              </a:cxn>
              <a:cxn ang="T11">
                <a:pos x="T6" y="T7"/>
              </a:cxn>
            </a:cxnLst>
            <a:rect l="T12" t="T13" r="T14" b="T15"/>
            <a:pathLst>
              <a:path w="60" h="60">
                <a:moveTo>
                  <a:pt x="30" y="0"/>
                </a:moveTo>
                <a:lnTo>
                  <a:pt x="60" y="60"/>
                </a:lnTo>
                <a:lnTo>
                  <a:pt x="0" y="60"/>
                </a:lnTo>
                <a:lnTo>
                  <a:pt x="30" y="0"/>
                </a:lnTo>
                <a:close/>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097" name="Freeform 69"/>
          <p:cNvSpPr>
            <a:spLocks/>
          </p:cNvSpPr>
          <p:nvPr/>
        </p:nvSpPr>
        <p:spPr bwMode="auto">
          <a:xfrm>
            <a:off x="6607175" y="5924550"/>
            <a:ext cx="95250" cy="95250"/>
          </a:xfrm>
          <a:custGeom>
            <a:avLst/>
            <a:gdLst>
              <a:gd name="T0" fmla="*/ 47625 w 60"/>
              <a:gd name="T1" fmla="*/ 0 h 60"/>
              <a:gd name="T2" fmla="*/ 95250 w 60"/>
              <a:gd name="T3" fmla="*/ 95250 h 60"/>
              <a:gd name="T4" fmla="*/ 0 w 60"/>
              <a:gd name="T5" fmla="*/ 95250 h 60"/>
              <a:gd name="T6" fmla="*/ 47625 w 60"/>
              <a:gd name="T7" fmla="*/ 0 h 60"/>
              <a:gd name="T8" fmla="*/ 0 60000 65536"/>
              <a:gd name="T9" fmla="*/ 0 60000 65536"/>
              <a:gd name="T10" fmla="*/ 0 60000 65536"/>
              <a:gd name="T11" fmla="*/ 0 60000 65536"/>
              <a:gd name="T12" fmla="*/ 0 w 60"/>
              <a:gd name="T13" fmla="*/ 0 h 60"/>
              <a:gd name="T14" fmla="*/ 60 w 60"/>
              <a:gd name="T15" fmla="*/ 60 h 60"/>
            </a:gdLst>
            <a:ahLst/>
            <a:cxnLst>
              <a:cxn ang="T8">
                <a:pos x="T0" y="T1"/>
              </a:cxn>
              <a:cxn ang="T9">
                <a:pos x="T2" y="T3"/>
              </a:cxn>
              <a:cxn ang="T10">
                <a:pos x="T4" y="T5"/>
              </a:cxn>
              <a:cxn ang="T11">
                <a:pos x="T6" y="T7"/>
              </a:cxn>
            </a:cxnLst>
            <a:rect l="T12" t="T13" r="T14" b="T15"/>
            <a:pathLst>
              <a:path w="60" h="60">
                <a:moveTo>
                  <a:pt x="30" y="0"/>
                </a:moveTo>
                <a:lnTo>
                  <a:pt x="60" y="60"/>
                </a:lnTo>
                <a:lnTo>
                  <a:pt x="0" y="60"/>
                </a:lnTo>
                <a:lnTo>
                  <a:pt x="30" y="0"/>
                </a:lnTo>
                <a:close/>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098" name="Freeform 70"/>
          <p:cNvSpPr>
            <a:spLocks/>
          </p:cNvSpPr>
          <p:nvPr/>
        </p:nvSpPr>
        <p:spPr bwMode="auto">
          <a:xfrm>
            <a:off x="6815138" y="5518150"/>
            <a:ext cx="95250" cy="95250"/>
          </a:xfrm>
          <a:custGeom>
            <a:avLst/>
            <a:gdLst>
              <a:gd name="T0" fmla="*/ 47625 w 60"/>
              <a:gd name="T1" fmla="*/ 0 h 60"/>
              <a:gd name="T2" fmla="*/ 95250 w 60"/>
              <a:gd name="T3" fmla="*/ 95250 h 60"/>
              <a:gd name="T4" fmla="*/ 0 w 60"/>
              <a:gd name="T5" fmla="*/ 95250 h 60"/>
              <a:gd name="T6" fmla="*/ 47625 w 60"/>
              <a:gd name="T7" fmla="*/ 0 h 60"/>
              <a:gd name="T8" fmla="*/ 0 60000 65536"/>
              <a:gd name="T9" fmla="*/ 0 60000 65536"/>
              <a:gd name="T10" fmla="*/ 0 60000 65536"/>
              <a:gd name="T11" fmla="*/ 0 60000 65536"/>
              <a:gd name="T12" fmla="*/ 0 w 60"/>
              <a:gd name="T13" fmla="*/ 0 h 60"/>
              <a:gd name="T14" fmla="*/ 60 w 60"/>
              <a:gd name="T15" fmla="*/ 60 h 60"/>
            </a:gdLst>
            <a:ahLst/>
            <a:cxnLst>
              <a:cxn ang="T8">
                <a:pos x="T0" y="T1"/>
              </a:cxn>
              <a:cxn ang="T9">
                <a:pos x="T2" y="T3"/>
              </a:cxn>
              <a:cxn ang="T10">
                <a:pos x="T4" y="T5"/>
              </a:cxn>
              <a:cxn ang="T11">
                <a:pos x="T6" y="T7"/>
              </a:cxn>
            </a:cxnLst>
            <a:rect l="T12" t="T13" r="T14" b="T15"/>
            <a:pathLst>
              <a:path w="60" h="60">
                <a:moveTo>
                  <a:pt x="30" y="0"/>
                </a:moveTo>
                <a:lnTo>
                  <a:pt x="60" y="60"/>
                </a:lnTo>
                <a:lnTo>
                  <a:pt x="0" y="60"/>
                </a:lnTo>
                <a:lnTo>
                  <a:pt x="30" y="0"/>
                </a:lnTo>
                <a:close/>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099" name="Freeform 71"/>
          <p:cNvSpPr>
            <a:spLocks/>
          </p:cNvSpPr>
          <p:nvPr/>
        </p:nvSpPr>
        <p:spPr bwMode="auto">
          <a:xfrm>
            <a:off x="7224713" y="5114925"/>
            <a:ext cx="95250" cy="93663"/>
          </a:xfrm>
          <a:custGeom>
            <a:avLst/>
            <a:gdLst>
              <a:gd name="T0" fmla="*/ 47625 w 60"/>
              <a:gd name="T1" fmla="*/ 0 h 59"/>
              <a:gd name="T2" fmla="*/ 95250 w 60"/>
              <a:gd name="T3" fmla="*/ 93663 h 59"/>
              <a:gd name="T4" fmla="*/ 0 w 60"/>
              <a:gd name="T5" fmla="*/ 93663 h 59"/>
              <a:gd name="T6" fmla="*/ 47625 w 60"/>
              <a:gd name="T7" fmla="*/ 0 h 59"/>
              <a:gd name="T8" fmla="*/ 0 60000 65536"/>
              <a:gd name="T9" fmla="*/ 0 60000 65536"/>
              <a:gd name="T10" fmla="*/ 0 60000 65536"/>
              <a:gd name="T11" fmla="*/ 0 60000 65536"/>
              <a:gd name="T12" fmla="*/ 0 w 60"/>
              <a:gd name="T13" fmla="*/ 0 h 59"/>
              <a:gd name="T14" fmla="*/ 60 w 60"/>
              <a:gd name="T15" fmla="*/ 59 h 59"/>
            </a:gdLst>
            <a:ahLst/>
            <a:cxnLst>
              <a:cxn ang="T8">
                <a:pos x="T0" y="T1"/>
              </a:cxn>
              <a:cxn ang="T9">
                <a:pos x="T2" y="T3"/>
              </a:cxn>
              <a:cxn ang="T10">
                <a:pos x="T4" y="T5"/>
              </a:cxn>
              <a:cxn ang="T11">
                <a:pos x="T6" y="T7"/>
              </a:cxn>
            </a:cxnLst>
            <a:rect l="T12" t="T13" r="T14" b="T15"/>
            <a:pathLst>
              <a:path w="60" h="59">
                <a:moveTo>
                  <a:pt x="30" y="0"/>
                </a:moveTo>
                <a:lnTo>
                  <a:pt x="60" y="59"/>
                </a:lnTo>
                <a:lnTo>
                  <a:pt x="0" y="59"/>
                </a:lnTo>
                <a:lnTo>
                  <a:pt x="30" y="0"/>
                </a:lnTo>
                <a:close/>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00" name="Freeform 72"/>
          <p:cNvSpPr>
            <a:spLocks/>
          </p:cNvSpPr>
          <p:nvPr/>
        </p:nvSpPr>
        <p:spPr bwMode="auto">
          <a:xfrm>
            <a:off x="6872288" y="5416550"/>
            <a:ext cx="95250" cy="95250"/>
          </a:xfrm>
          <a:custGeom>
            <a:avLst/>
            <a:gdLst>
              <a:gd name="T0" fmla="*/ 47625 w 60"/>
              <a:gd name="T1" fmla="*/ 0 h 60"/>
              <a:gd name="T2" fmla="*/ 95250 w 60"/>
              <a:gd name="T3" fmla="*/ 95250 h 60"/>
              <a:gd name="T4" fmla="*/ 0 w 60"/>
              <a:gd name="T5" fmla="*/ 95250 h 60"/>
              <a:gd name="T6" fmla="*/ 47625 w 60"/>
              <a:gd name="T7" fmla="*/ 0 h 60"/>
              <a:gd name="T8" fmla="*/ 0 60000 65536"/>
              <a:gd name="T9" fmla="*/ 0 60000 65536"/>
              <a:gd name="T10" fmla="*/ 0 60000 65536"/>
              <a:gd name="T11" fmla="*/ 0 60000 65536"/>
              <a:gd name="T12" fmla="*/ 0 w 60"/>
              <a:gd name="T13" fmla="*/ 0 h 60"/>
              <a:gd name="T14" fmla="*/ 60 w 60"/>
              <a:gd name="T15" fmla="*/ 60 h 60"/>
            </a:gdLst>
            <a:ahLst/>
            <a:cxnLst>
              <a:cxn ang="T8">
                <a:pos x="T0" y="T1"/>
              </a:cxn>
              <a:cxn ang="T9">
                <a:pos x="T2" y="T3"/>
              </a:cxn>
              <a:cxn ang="T10">
                <a:pos x="T4" y="T5"/>
              </a:cxn>
              <a:cxn ang="T11">
                <a:pos x="T6" y="T7"/>
              </a:cxn>
            </a:cxnLst>
            <a:rect l="T12" t="T13" r="T14" b="T15"/>
            <a:pathLst>
              <a:path w="60" h="60">
                <a:moveTo>
                  <a:pt x="30" y="0"/>
                </a:moveTo>
                <a:lnTo>
                  <a:pt x="60" y="60"/>
                </a:lnTo>
                <a:lnTo>
                  <a:pt x="0" y="60"/>
                </a:lnTo>
                <a:lnTo>
                  <a:pt x="30" y="0"/>
                </a:lnTo>
                <a:close/>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01" name="Freeform 73"/>
          <p:cNvSpPr>
            <a:spLocks/>
          </p:cNvSpPr>
          <p:nvPr/>
        </p:nvSpPr>
        <p:spPr bwMode="auto">
          <a:xfrm>
            <a:off x="7262813" y="5014913"/>
            <a:ext cx="93662" cy="93662"/>
          </a:xfrm>
          <a:custGeom>
            <a:avLst/>
            <a:gdLst>
              <a:gd name="T0" fmla="*/ 47625 w 59"/>
              <a:gd name="T1" fmla="*/ 0 h 59"/>
              <a:gd name="T2" fmla="*/ 93662 w 59"/>
              <a:gd name="T3" fmla="*/ 93662 h 59"/>
              <a:gd name="T4" fmla="*/ 0 w 59"/>
              <a:gd name="T5" fmla="*/ 93662 h 59"/>
              <a:gd name="T6" fmla="*/ 47625 w 59"/>
              <a:gd name="T7" fmla="*/ 0 h 59"/>
              <a:gd name="T8" fmla="*/ 0 60000 65536"/>
              <a:gd name="T9" fmla="*/ 0 60000 65536"/>
              <a:gd name="T10" fmla="*/ 0 60000 65536"/>
              <a:gd name="T11" fmla="*/ 0 60000 65536"/>
              <a:gd name="T12" fmla="*/ 0 w 59"/>
              <a:gd name="T13" fmla="*/ 0 h 59"/>
              <a:gd name="T14" fmla="*/ 59 w 59"/>
              <a:gd name="T15" fmla="*/ 59 h 59"/>
            </a:gdLst>
            <a:ahLst/>
            <a:cxnLst>
              <a:cxn ang="T8">
                <a:pos x="T0" y="T1"/>
              </a:cxn>
              <a:cxn ang="T9">
                <a:pos x="T2" y="T3"/>
              </a:cxn>
              <a:cxn ang="T10">
                <a:pos x="T4" y="T5"/>
              </a:cxn>
              <a:cxn ang="T11">
                <a:pos x="T6" y="T7"/>
              </a:cxn>
            </a:cxnLst>
            <a:rect l="T12" t="T13" r="T14" b="T15"/>
            <a:pathLst>
              <a:path w="59" h="59">
                <a:moveTo>
                  <a:pt x="30" y="0"/>
                </a:moveTo>
                <a:lnTo>
                  <a:pt x="59" y="59"/>
                </a:lnTo>
                <a:lnTo>
                  <a:pt x="0" y="59"/>
                </a:lnTo>
                <a:lnTo>
                  <a:pt x="30" y="0"/>
                </a:lnTo>
                <a:close/>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02" name="Freeform 74"/>
          <p:cNvSpPr>
            <a:spLocks/>
          </p:cNvSpPr>
          <p:nvPr/>
        </p:nvSpPr>
        <p:spPr bwMode="auto">
          <a:xfrm>
            <a:off x="7337425" y="4914900"/>
            <a:ext cx="95250" cy="93663"/>
          </a:xfrm>
          <a:custGeom>
            <a:avLst/>
            <a:gdLst>
              <a:gd name="T0" fmla="*/ 47625 w 60"/>
              <a:gd name="T1" fmla="*/ 0 h 59"/>
              <a:gd name="T2" fmla="*/ 95250 w 60"/>
              <a:gd name="T3" fmla="*/ 93663 h 59"/>
              <a:gd name="T4" fmla="*/ 0 w 60"/>
              <a:gd name="T5" fmla="*/ 93663 h 59"/>
              <a:gd name="T6" fmla="*/ 47625 w 60"/>
              <a:gd name="T7" fmla="*/ 0 h 59"/>
              <a:gd name="T8" fmla="*/ 0 60000 65536"/>
              <a:gd name="T9" fmla="*/ 0 60000 65536"/>
              <a:gd name="T10" fmla="*/ 0 60000 65536"/>
              <a:gd name="T11" fmla="*/ 0 60000 65536"/>
              <a:gd name="T12" fmla="*/ 0 w 60"/>
              <a:gd name="T13" fmla="*/ 0 h 59"/>
              <a:gd name="T14" fmla="*/ 60 w 60"/>
              <a:gd name="T15" fmla="*/ 59 h 59"/>
            </a:gdLst>
            <a:ahLst/>
            <a:cxnLst>
              <a:cxn ang="T8">
                <a:pos x="T0" y="T1"/>
              </a:cxn>
              <a:cxn ang="T9">
                <a:pos x="T2" y="T3"/>
              </a:cxn>
              <a:cxn ang="T10">
                <a:pos x="T4" y="T5"/>
              </a:cxn>
              <a:cxn ang="T11">
                <a:pos x="T6" y="T7"/>
              </a:cxn>
            </a:cxnLst>
            <a:rect l="T12" t="T13" r="T14" b="T15"/>
            <a:pathLst>
              <a:path w="60" h="59">
                <a:moveTo>
                  <a:pt x="30" y="0"/>
                </a:moveTo>
                <a:lnTo>
                  <a:pt x="60" y="59"/>
                </a:lnTo>
                <a:lnTo>
                  <a:pt x="0" y="59"/>
                </a:lnTo>
                <a:lnTo>
                  <a:pt x="30" y="0"/>
                </a:lnTo>
                <a:close/>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03" name="Freeform 75"/>
          <p:cNvSpPr>
            <a:spLocks/>
          </p:cNvSpPr>
          <p:nvPr/>
        </p:nvSpPr>
        <p:spPr bwMode="auto">
          <a:xfrm>
            <a:off x="8297863" y="4103688"/>
            <a:ext cx="95250" cy="95250"/>
          </a:xfrm>
          <a:custGeom>
            <a:avLst/>
            <a:gdLst>
              <a:gd name="T0" fmla="*/ 47625 w 60"/>
              <a:gd name="T1" fmla="*/ 0 h 60"/>
              <a:gd name="T2" fmla="*/ 95250 w 60"/>
              <a:gd name="T3" fmla="*/ 95250 h 60"/>
              <a:gd name="T4" fmla="*/ 0 w 60"/>
              <a:gd name="T5" fmla="*/ 95250 h 60"/>
              <a:gd name="T6" fmla="*/ 47625 w 60"/>
              <a:gd name="T7" fmla="*/ 0 h 60"/>
              <a:gd name="T8" fmla="*/ 0 60000 65536"/>
              <a:gd name="T9" fmla="*/ 0 60000 65536"/>
              <a:gd name="T10" fmla="*/ 0 60000 65536"/>
              <a:gd name="T11" fmla="*/ 0 60000 65536"/>
              <a:gd name="T12" fmla="*/ 0 w 60"/>
              <a:gd name="T13" fmla="*/ 0 h 60"/>
              <a:gd name="T14" fmla="*/ 60 w 60"/>
              <a:gd name="T15" fmla="*/ 60 h 60"/>
            </a:gdLst>
            <a:ahLst/>
            <a:cxnLst>
              <a:cxn ang="T8">
                <a:pos x="T0" y="T1"/>
              </a:cxn>
              <a:cxn ang="T9">
                <a:pos x="T2" y="T3"/>
              </a:cxn>
              <a:cxn ang="T10">
                <a:pos x="T4" y="T5"/>
              </a:cxn>
              <a:cxn ang="T11">
                <a:pos x="T6" y="T7"/>
              </a:cxn>
            </a:cxnLst>
            <a:rect l="T12" t="T13" r="T14" b="T15"/>
            <a:pathLst>
              <a:path w="60" h="60">
                <a:moveTo>
                  <a:pt x="30" y="0"/>
                </a:moveTo>
                <a:lnTo>
                  <a:pt x="60" y="60"/>
                </a:lnTo>
                <a:lnTo>
                  <a:pt x="0" y="60"/>
                </a:lnTo>
                <a:lnTo>
                  <a:pt x="30" y="0"/>
                </a:lnTo>
                <a:close/>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04" name="Freeform 76"/>
          <p:cNvSpPr>
            <a:spLocks/>
          </p:cNvSpPr>
          <p:nvPr/>
        </p:nvSpPr>
        <p:spPr bwMode="auto">
          <a:xfrm>
            <a:off x="7366000" y="4813300"/>
            <a:ext cx="95250" cy="95250"/>
          </a:xfrm>
          <a:custGeom>
            <a:avLst/>
            <a:gdLst>
              <a:gd name="T0" fmla="*/ 47625 w 60"/>
              <a:gd name="T1" fmla="*/ 0 h 60"/>
              <a:gd name="T2" fmla="*/ 95250 w 60"/>
              <a:gd name="T3" fmla="*/ 95250 h 60"/>
              <a:gd name="T4" fmla="*/ 0 w 60"/>
              <a:gd name="T5" fmla="*/ 95250 h 60"/>
              <a:gd name="T6" fmla="*/ 47625 w 60"/>
              <a:gd name="T7" fmla="*/ 0 h 60"/>
              <a:gd name="T8" fmla="*/ 0 60000 65536"/>
              <a:gd name="T9" fmla="*/ 0 60000 65536"/>
              <a:gd name="T10" fmla="*/ 0 60000 65536"/>
              <a:gd name="T11" fmla="*/ 0 60000 65536"/>
              <a:gd name="T12" fmla="*/ 0 w 60"/>
              <a:gd name="T13" fmla="*/ 0 h 60"/>
              <a:gd name="T14" fmla="*/ 60 w 60"/>
              <a:gd name="T15" fmla="*/ 60 h 60"/>
            </a:gdLst>
            <a:ahLst/>
            <a:cxnLst>
              <a:cxn ang="T8">
                <a:pos x="T0" y="T1"/>
              </a:cxn>
              <a:cxn ang="T9">
                <a:pos x="T2" y="T3"/>
              </a:cxn>
              <a:cxn ang="T10">
                <a:pos x="T4" y="T5"/>
              </a:cxn>
              <a:cxn ang="T11">
                <a:pos x="T6" y="T7"/>
              </a:cxn>
            </a:cxnLst>
            <a:rect l="T12" t="T13" r="T14" b="T15"/>
            <a:pathLst>
              <a:path w="60" h="60">
                <a:moveTo>
                  <a:pt x="30" y="0"/>
                </a:moveTo>
                <a:lnTo>
                  <a:pt x="60" y="60"/>
                </a:lnTo>
                <a:lnTo>
                  <a:pt x="0" y="60"/>
                </a:lnTo>
                <a:lnTo>
                  <a:pt x="30" y="0"/>
                </a:lnTo>
                <a:close/>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05" name="Freeform 77"/>
          <p:cNvSpPr>
            <a:spLocks/>
          </p:cNvSpPr>
          <p:nvPr/>
        </p:nvSpPr>
        <p:spPr bwMode="auto">
          <a:xfrm>
            <a:off x="7100888" y="5214938"/>
            <a:ext cx="95250" cy="95250"/>
          </a:xfrm>
          <a:custGeom>
            <a:avLst/>
            <a:gdLst>
              <a:gd name="T0" fmla="*/ 47625 w 60"/>
              <a:gd name="T1" fmla="*/ 0 h 60"/>
              <a:gd name="T2" fmla="*/ 95250 w 60"/>
              <a:gd name="T3" fmla="*/ 95250 h 60"/>
              <a:gd name="T4" fmla="*/ 0 w 60"/>
              <a:gd name="T5" fmla="*/ 95250 h 60"/>
              <a:gd name="T6" fmla="*/ 47625 w 60"/>
              <a:gd name="T7" fmla="*/ 0 h 60"/>
              <a:gd name="T8" fmla="*/ 0 60000 65536"/>
              <a:gd name="T9" fmla="*/ 0 60000 65536"/>
              <a:gd name="T10" fmla="*/ 0 60000 65536"/>
              <a:gd name="T11" fmla="*/ 0 60000 65536"/>
              <a:gd name="T12" fmla="*/ 0 w 60"/>
              <a:gd name="T13" fmla="*/ 0 h 60"/>
              <a:gd name="T14" fmla="*/ 60 w 60"/>
              <a:gd name="T15" fmla="*/ 60 h 60"/>
            </a:gdLst>
            <a:ahLst/>
            <a:cxnLst>
              <a:cxn ang="T8">
                <a:pos x="T0" y="T1"/>
              </a:cxn>
              <a:cxn ang="T9">
                <a:pos x="T2" y="T3"/>
              </a:cxn>
              <a:cxn ang="T10">
                <a:pos x="T4" y="T5"/>
              </a:cxn>
              <a:cxn ang="T11">
                <a:pos x="T6" y="T7"/>
              </a:cxn>
            </a:cxnLst>
            <a:rect l="T12" t="T13" r="T14" b="T15"/>
            <a:pathLst>
              <a:path w="60" h="60">
                <a:moveTo>
                  <a:pt x="30" y="0"/>
                </a:moveTo>
                <a:lnTo>
                  <a:pt x="60" y="60"/>
                </a:lnTo>
                <a:lnTo>
                  <a:pt x="0" y="60"/>
                </a:lnTo>
                <a:lnTo>
                  <a:pt x="30" y="0"/>
                </a:lnTo>
                <a:close/>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06" name="Freeform 78"/>
          <p:cNvSpPr>
            <a:spLocks/>
          </p:cNvSpPr>
          <p:nvPr/>
        </p:nvSpPr>
        <p:spPr bwMode="auto">
          <a:xfrm>
            <a:off x="6530975" y="6027738"/>
            <a:ext cx="95250" cy="95250"/>
          </a:xfrm>
          <a:custGeom>
            <a:avLst/>
            <a:gdLst>
              <a:gd name="T0" fmla="*/ 47625 w 60"/>
              <a:gd name="T1" fmla="*/ 0 h 60"/>
              <a:gd name="T2" fmla="*/ 95250 w 60"/>
              <a:gd name="T3" fmla="*/ 95250 h 60"/>
              <a:gd name="T4" fmla="*/ 0 w 60"/>
              <a:gd name="T5" fmla="*/ 95250 h 60"/>
              <a:gd name="T6" fmla="*/ 47625 w 60"/>
              <a:gd name="T7" fmla="*/ 0 h 60"/>
              <a:gd name="T8" fmla="*/ 0 60000 65536"/>
              <a:gd name="T9" fmla="*/ 0 60000 65536"/>
              <a:gd name="T10" fmla="*/ 0 60000 65536"/>
              <a:gd name="T11" fmla="*/ 0 60000 65536"/>
              <a:gd name="T12" fmla="*/ 0 w 60"/>
              <a:gd name="T13" fmla="*/ 0 h 60"/>
              <a:gd name="T14" fmla="*/ 60 w 60"/>
              <a:gd name="T15" fmla="*/ 60 h 60"/>
            </a:gdLst>
            <a:ahLst/>
            <a:cxnLst>
              <a:cxn ang="T8">
                <a:pos x="T0" y="T1"/>
              </a:cxn>
              <a:cxn ang="T9">
                <a:pos x="T2" y="T3"/>
              </a:cxn>
              <a:cxn ang="T10">
                <a:pos x="T4" y="T5"/>
              </a:cxn>
              <a:cxn ang="T11">
                <a:pos x="T6" y="T7"/>
              </a:cxn>
            </a:cxnLst>
            <a:rect l="T12" t="T13" r="T14" b="T15"/>
            <a:pathLst>
              <a:path w="60" h="60">
                <a:moveTo>
                  <a:pt x="30" y="0"/>
                </a:moveTo>
                <a:lnTo>
                  <a:pt x="60" y="60"/>
                </a:lnTo>
                <a:lnTo>
                  <a:pt x="0" y="60"/>
                </a:lnTo>
                <a:lnTo>
                  <a:pt x="30" y="0"/>
                </a:lnTo>
                <a:close/>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07" name="Freeform 79"/>
          <p:cNvSpPr>
            <a:spLocks/>
          </p:cNvSpPr>
          <p:nvPr/>
        </p:nvSpPr>
        <p:spPr bwMode="auto">
          <a:xfrm>
            <a:off x="6626225" y="5822950"/>
            <a:ext cx="93663" cy="95250"/>
          </a:xfrm>
          <a:custGeom>
            <a:avLst/>
            <a:gdLst>
              <a:gd name="T0" fmla="*/ 47625 w 59"/>
              <a:gd name="T1" fmla="*/ 0 h 60"/>
              <a:gd name="T2" fmla="*/ 93663 w 59"/>
              <a:gd name="T3" fmla="*/ 95250 h 60"/>
              <a:gd name="T4" fmla="*/ 0 w 59"/>
              <a:gd name="T5" fmla="*/ 95250 h 60"/>
              <a:gd name="T6" fmla="*/ 47625 w 59"/>
              <a:gd name="T7" fmla="*/ 0 h 60"/>
              <a:gd name="T8" fmla="*/ 0 60000 65536"/>
              <a:gd name="T9" fmla="*/ 0 60000 65536"/>
              <a:gd name="T10" fmla="*/ 0 60000 65536"/>
              <a:gd name="T11" fmla="*/ 0 60000 65536"/>
              <a:gd name="T12" fmla="*/ 0 w 59"/>
              <a:gd name="T13" fmla="*/ 0 h 60"/>
              <a:gd name="T14" fmla="*/ 59 w 59"/>
              <a:gd name="T15" fmla="*/ 60 h 60"/>
            </a:gdLst>
            <a:ahLst/>
            <a:cxnLst>
              <a:cxn ang="T8">
                <a:pos x="T0" y="T1"/>
              </a:cxn>
              <a:cxn ang="T9">
                <a:pos x="T2" y="T3"/>
              </a:cxn>
              <a:cxn ang="T10">
                <a:pos x="T4" y="T5"/>
              </a:cxn>
              <a:cxn ang="T11">
                <a:pos x="T6" y="T7"/>
              </a:cxn>
            </a:cxnLst>
            <a:rect l="T12" t="T13" r="T14" b="T15"/>
            <a:pathLst>
              <a:path w="59" h="60">
                <a:moveTo>
                  <a:pt x="30" y="0"/>
                </a:moveTo>
                <a:lnTo>
                  <a:pt x="59" y="60"/>
                </a:lnTo>
                <a:lnTo>
                  <a:pt x="0" y="60"/>
                </a:lnTo>
                <a:lnTo>
                  <a:pt x="30" y="0"/>
                </a:lnTo>
                <a:close/>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08" name="Freeform 80"/>
          <p:cNvSpPr>
            <a:spLocks/>
          </p:cNvSpPr>
          <p:nvPr/>
        </p:nvSpPr>
        <p:spPr bwMode="auto">
          <a:xfrm>
            <a:off x="6967538" y="5316538"/>
            <a:ext cx="95250" cy="93662"/>
          </a:xfrm>
          <a:custGeom>
            <a:avLst/>
            <a:gdLst>
              <a:gd name="T0" fmla="*/ 47625 w 60"/>
              <a:gd name="T1" fmla="*/ 0 h 59"/>
              <a:gd name="T2" fmla="*/ 95250 w 60"/>
              <a:gd name="T3" fmla="*/ 93662 h 59"/>
              <a:gd name="T4" fmla="*/ 0 w 60"/>
              <a:gd name="T5" fmla="*/ 93662 h 59"/>
              <a:gd name="T6" fmla="*/ 47625 w 60"/>
              <a:gd name="T7" fmla="*/ 0 h 59"/>
              <a:gd name="T8" fmla="*/ 0 60000 65536"/>
              <a:gd name="T9" fmla="*/ 0 60000 65536"/>
              <a:gd name="T10" fmla="*/ 0 60000 65536"/>
              <a:gd name="T11" fmla="*/ 0 60000 65536"/>
              <a:gd name="T12" fmla="*/ 0 w 60"/>
              <a:gd name="T13" fmla="*/ 0 h 59"/>
              <a:gd name="T14" fmla="*/ 60 w 60"/>
              <a:gd name="T15" fmla="*/ 59 h 59"/>
            </a:gdLst>
            <a:ahLst/>
            <a:cxnLst>
              <a:cxn ang="T8">
                <a:pos x="T0" y="T1"/>
              </a:cxn>
              <a:cxn ang="T9">
                <a:pos x="T2" y="T3"/>
              </a:cxn>
              <a:cxn ang="T10">
                <a:pos x="T4" y="T5"/>
              </a:cxn>
              <a:cxn ang="T11">
                <a:pos x="T6" y="T7"/>
              </a:cxn>
            </a:cxnLst>
            <a:rect l="T12" t="T13" r="T14" b="T15"/>
            <a:pathLst>
              <a:path w="60" h="59">
                <a:moveTo>
                  <a:pt x="30" y="0"/>
                </a:moveTo>
                <a:lnTo>
                  <a:pt x="60" y="59"/>
                </a:lnTo>
                <a:lnTo>
                  <a:pt x="0" y="59"/>
                </a:lnTo>
                <a:lnTo>
                  <a:pt x="30" y="0"/>
                </a:lnTo>
                <a:close/>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09" name="Freeform 81"/>
          <p:cNvSpPr>
            <a:spLocks/>
          </p:cNvSpPr>
          <p:nvPr/>
        </p:nvSpPr>
        <p:spPr bwMode="auto">
          <a:xfrm>
            <a:off x="7775575" y="4510088"/>
            <a:ext cx="95250" cy="95250"/>
          </a:xfrm>
          <a:custGeom>
            <a:avLst/>
            <a:gdLst>
              <a:gd name="T0" fmla="*/ 47625 w 60"/>
              <a:gd name="T1" fmla="*/ 0 h 60"/>
              <a:gd name="T2" fmla="*/ 95250 w 60"/>
              <a:gd name="T3" fmla="*/ 95250 h 60"/>
              <a:gd name="T4" fmla="*/ 0 w 60"/>
              <a:gd name="T5" fmla="*/ 95250 h 60"/>
              <a:gd name="T6" fmla="*/ 47625 w 60"/>
              <a:gd name="T7" fmla="*/ 0 h 60"/>
              <a:gd name="T8" fmla="*/ 0 60000 65536"/>
              <a:gd name="T9" fmla="*/ 0 60000 65536"/>
              <a:gd name="T10" fmla="*/ 0 60000 65536"/>
              <a:gd name="T11" fmla="*/ 0 60000 65536"/>
              <a:gd name="T12" fmla="*/ 0 w 60"/>
              <a:gd name="T13" fmla="*/ 0 h 60"/>
              <a:gd name="T14" fmla="*/ 60 w 60"/>
              <a:gd name="T15" fmla="*/ 60 h 60"/>
            </a:gdLst>
            <a:ahLst/>
            <a:cxnLst>
              <a:cxn ang="T8">
                <a:pos x="T0" y="T1"/>
              </a:cxn>
              <a:cxn ang="T9">
                <a:pos x="T2" y="T3"/>
              </a:cxn>
              <a:cxn ang="T10">
                <a:pos x="T4" y="T5"/>
              </a:cxn>
              <a:cxn ang="T11">
                <a:pos x="T6" y="T7"/>
              </a:cxn>
            </a:cxnLst>
            <a:rect l="T12" t="T13" r="T14" b="T15"/>
            <a:pathLst>
              <a:path w="60" h="60">
                <a:moveTo>
                  <a:pt x="30" y="0"/>
                </a:moveTo>
                <a:lnTo>
                  <a:pt x="60" y="60"/>
                </a:lnTo>
                <a:lnTo>
                  <a:pt x="0" y="60"/>
                </a:lnTo>
                <a:lnTo>
                  <a:pt x="30" y="0"/>
                </a:lnTo>
                <a:close/>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10" name="Freeform 82"/>
          <p:cNvSpPr>
            <a:spLocks/>
          </p:cNvSpPr>
          <p:nvPr/>
        </p:nvSpPr>
        <p:spPr bwMode="auto">
          <a:xfrm>
            <a:off x="6777038" y="5721350"/>
            <a:ext cx="95250" cy="95250"/>
          </a:xfrm>
          <a:custGeom>
            <a:avLst/>
            <a:gdLst>
              <a:gd name="T0" fmla="*/ 47625 w 60"/>
              <a:gd name="T1" fmla="*/ 0 h 60"/>
              <a:gd name="T2" fmla="*/ 95250 w 60"/>
              <a:gd name="T3" fmla="*/ 95250 h 60"/>
              <a:gd name="T4" fmla="*/ 0 w 60"/>
              <a:gd name="T5" fmla="*/ 95250 h 60"/>
              <a:gd name="T6" fmla="*/ 47625 w 60"/>
              <a:gd name="T7" fmla="*/ 0 h 60"/>
              <a:gd name="T8" fmla="*/ 0 60000 65536"/>
              <a:gd name="T9" fmla="*/ 0 60000 65536"/>
              <a:gd name="T10" fmla="*/ 0 60000 65536"/>
              <a:gd name="T11" fmla="*/ 0 60000 65536"/>
              <a:gd name="T12" fmla="*/ 0 w 60"/>
              <a:gd name="T13" fmla="*/ 0 h 60"/>
              <a:gd name="T14" fmla="*/ 60 w 60"/>
              <a:gd name="T15" fmla="*/ 60 h 60"/>
            </a:gdLst>
            <a:ahLst/>
            <a:cxnLst>
              <a:cxn ang="T8">
                <a:pos x="T0" y="T1"/>
              </a:cxn>
              <a:cxn ang="T9">
                <a:pos x="T2" y="T3"/>
              </a:cxn>
              <a:cxn ang="T10">
                <a:pos x="T4" y="T5"/>
              </a:cxn>
              <a:cxn ang="T11">
                <a:pos x="T6" y="T7"/>
              </a:cxn>
            </a:cxnLst>
            <a:rect l="T12" t="T13" r="T14" b="T15"/>
            <a:pathLst>
              <a:path w="60" h="60">
                <a:moveTo>
                  <a:pt x="30" y="0"/>
                </a:moveTo>
                <a:lnTo>
                  <a:pt x="60" y="60"/>
                </a:lnTo>
                <a:lnTo>
                  <a:pt x="0" y="60"/>
                </a:lnTo>
                <a:lnTo>
                  <a:pt x="30" y="0"/>
                </a:lnTo>
                <a:close/>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11" name="Freeform 83"/>
          <p:cNvSpPr>
            <a:spLocks/>
          </p:cNvSpPr>
          <p:nvPr/>
        </p:nvSpPr>
        <p:spPr bwMode="auto">
          <a:xfrm>
            <a:off x="8126413" y="4205288"/>
            <a:ext cx="95250" cy="95250"/>
          </a:xfrm>
          <a:custGeom>
            <a:avLst/>
            <a:gdLst>
              <a:gd name="T0" fmla="*/ 47625 w 60"/>
              <a:gd name="T1" fmla="*/ 0 h 60"/>
              <a:gd name="T2" fmla="*/ 95250 w 60"/>
              <a:gd name="T3" fmla="*/ 95250 h 60"/>
              <a:gd name="T4" fmla="*/ 0 w 60"/>
              <a:gd name="T5" fmla="*/ 95250 h 60"/>
              <a:gd name="T6" fmla="*/ 47625 w 60"/>
              <a:gd name="T7" fmla="*/ 0 h 60"/>
              <a:gd name="T8" fmla="*/ 0 60000 65536"/>
              <a:gd name="T9" fmla="*/ 0 60000 65536"/>
              <a:gd name="T10" fmla="*/ 0 60000 65536"/>
              <a:gd name="T11" fmla="*/ 0 60000 65536"/>
              <a:gd name="T12" fmla="*/ 0 w 60"/>
              <a:gd name="T13" fmla="*/ 0 h 60"/>
              <a:gd name="T14" fmla="*/ 60 w 60"/>
              <a:gd name="T15" fmla="*/ 60 h 60"/>
            </a:gdLst>
            <a:ahLst/>
            <a:cxnLst>
              <a:cxn ang="T8">
                <a:pos x="T0" y="T1"/>
              </a:cxn>
              <a:cxn ang="T9">
                <a:pos x="T2" y="T3"/>
              </a:cxn>
              <a:cxn ang="T10">
                <a:pos x="T4" y="T5"/>
              </a:cxn>
              <a:cxn ang="T11">
                <a:pos x="T6" y="T7"/>
              </a:cxn>
            </a:cxnLst>
            <a:rect l="T12" t="T13" r="T14" b="T15"/>
            <a:pathLst>
              <a:path w="60" h="60">
                <a:moveTo>
                  <a:pt x="30" y="0"/>
                </a:moveTo>
                <a:lnTo>
                  <a:pt x="60" y="60"/>
                </a:lnTo>
                <a:lnTo>
                  <a:pt x="0" y="60"/>
                </a:lnTo>
                <a:lnTo>
                  <a:pt x="30" y="0"/>
                </a:lnTo>
                <a:close/>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12" name="Freeform 84"/>
          <p:cNvSpPr>
            <a:spLocks/>
          </p:cNvSpPr>
          <p:nvPr/>
        </p:nvSpPr>
        <p:spPr bwMode="auto">
          <a:xfrm>
            <a:off x="7775575" y="4408488"/>
            <a:ext cx="95250" cy="95250"/>
          </a:xfrm>
          <a:custGeom>
            <a:avLst/>
            <a:gdLst>
              <a:gd name="T0" fmla="*/ 47625 w 60"/>
              <a:gd name="T1" fmla="*/ 0 h 60"/>
              <a:gd name="T2" fmla="*/ 95250 w 60"/>
              <a:gd name="T3" fmla="*/ 95250 h 60"/>
              <a:gd name="T4" fmla="*/ 0 w 60"/>
              <a:gd name="T5" fmla="*/ 95250 h 60"/>
              <a:gd name="T6" fmla="*/ 47625 w 60"/>
              <a:gd name="T7" fmla="*/ 0 h 60"/>
              <a:gd name="T8" fmla="*/ 0 60000 65536"/>
              <a:gd name="T9" fmla="*/ 0 60000 65536"/>
              <a:gd name="T10" fmla="*/ 0 60000 65536"/>
              <a:gd name="T11" fmla="*/ 0 60000 65536"/>
              <a:gd name="T12" fmla="*/ 0 w 60"/>
              <a:gd name="T13" fmla="*/ 0 h 60"/>
              <a:gd name="T14" fmla="*/ 60 w 60"/>
              <a:gd name="T15" fmla="*/ 60 h 60"/>
            </a:gdLst>
            <a:ahLst/>
            <a:cxnLst>
              <a:cxn ang="T8">
                <a:pos x="T0" y="T1"/>
              </a:cxn>
              <a:cxn ang="T9">
                <a:pos x="T2" y="T3"/>
              </a:cxn>
              <a:cxn ang="T10">
                <a:pos x="T4" y="T5"/>
              </a:cxn>
              <a:cxn ang="T11">
                <a:pos x="T6" y="T7"/>
              </a:cxn>
            </a:cxnLst>
            <a:rect l="T12" t="T13" r="T14" b="T15"/>
            <a:pathLst>
              <a:path w="60" h="60">
                <a:moveTo>
                  <a:pt x="30" y="0"/>
                </a:moveTo>
                <a:lnTo>
                  <a:pt x="60" y="60"/>
                </a:lnTo>
                <a:lnTo>
                  <a:pt x="0" y="60"/>
                </a:lnTo>
                <a:lnTo>
                  <a:pt x="30" y="0"/>
                </a:lnTo>
                <a:close/>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13" name="Freeform 85"/>
          <p:cNvSpPr>
            <a:spLocks/>
          </p:cNvSpPr>
          <p:nvPr/>
        </p:nvSpPr>
        <p:spPr bwMode="auto">
          <a:xfrm>
            <a:off x="6815138" y="5619750"/>
            <a:ext cx="95250" cy="95250"/>
          </a:xfrm>
          <a:custGeom>
            <a:avLst/>
            <a:gdLst>
              <a:gd name="T0" fmla="*/ 47625 w 60"/>
              <a:gd name="T1" fmla="*/ 0 h 60"/>
              <a:gd name="T2" fmla="*/ 95250 w 60"/>
              <a:gd name="T3" fmla="*/ 95250 h 60"/>
              <a:gd name="T4" fmla="*/ 0 w 60"/>
              <a:gd name="T5" fmla="*/ 95250 h 60"/>
              <a:gd name="T6" fmla="*/ 47625 w 60"/>
              <a:gd name="T7" fmla="*/ 0 h 60"/>
              <a:gd name="T8" fmla="*/ 0 60000 65536"/>
              <a:gd name="T9" fmla="*/ 0 60000 65536"/>
              <a:gd name="T10" fmla="*/ 0 60000 65536"/>
              <a:gd name="T11" fmla="*/ 0 60000 65536"/>
              <a:gd name="T12" fmla="*/ 0 w 60"/>
              <a:gd name="T13" fmla="*/ 0 h 60"/>
              <a:gd name="T14" fmla="*/ 60 w 60"/>
              <a:gd name="T15" fmla="*/ 60 h 60"/>
            </a:gdLst>
            <a:ahLst/>
            <a:cxnLst>
              <a:cxn ang="T8">
                <a:pos x="T0" y="T1"/>
              </a:cxn>
              <a:cxn ang="T9">
                <a:pos x="T2" y="T3"/>
              </a:cxn>
              <a:cxn ang="T10">
                <a:pos x="T4" y="T5"/>
              </a:cxn>
              <a:cxn ang="T11">
                <a:pos x="T6" y="T7"/>
              </a:cxn>
            </a:cxnLst>
            <a:rect l="T12" t="T13" r="T14" b="T15"/>
            <a:pathLst>
              <a:path w="60" h="60">
                <a:moveTo>
                  <a:pt x="30" y="0"/>
                </a:moveTo>
                <a:lnTo>
                  <a:pt x="60" y="60"/>
                </a:lnTo>
                <a:lnTo>
                  <a:pt x="0" y="60"/>
                </a:lnTo>
                <a:lnTo>
                  <a:pt x="30" y="0"/>
                </a:lnTo>
                <a:close/>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14" name="Freeform 86"/>
          <p:cNvSpPr>
            <a:spLocks/>
          </p:cNvSpPr>
          <p:nvPr/>
        </p:nvSpPr>
        <p:spPr bwMode="auto">
          <a:xfrm>
            <a:off x="7756525" y="4611688"/>
            <a:ext cx="95250" cy="95250"/>
          </a:xfrm>
          <a:custGeom>
            <a:avLst/>
            <a:gdLst>
              <a:gd name="T0" fmla="*/ 47625 w 60"/>
              <a:gd name="T1" fmla="*/ 0 h 60"/>
              <a:gd name="T2" fmla="*/ 95250 w 60"/>
              <a:gd name="T3" fmla="*/ 95250 h 60"/>
              <a:gd name="T4" fmla="*/ 0 w 60"/>
              <a:gd name="T5" fmla="*/ 95250 h 60"/>
              <a:gd name="T6" fmla="*/ 47625 w 60"/>
              <a:gd name="T7" fmla="*/ 0 h 60"/>
              <a:gd name="T8" fmla="*/ 0 60000 65536"/>
              <a:gd name="T9" fmla="*/ 0 60000 65536"/>
              <a:gd name="T10" fmla="*/ 0 60000 65536"/>
              <a:gd name="T11" fmla="*/ 0 60000 65536"/>
              <a:gd name="T12" fmla="*/ 0 w 60"/>
              <a:gd name="T13" fmla="*/ 0 h 60"/>
              <a:gd name="T14" fmla="*/ 60 w 60"/>
              <a:gd name="T15" fmla="*/ 60 h 60"/>
            </a:gdLst>
            <a:ahLst/>
            <a:cxnLst>
              <a:cxn ang="T8">
                <a:pos x="T0" y="T1"/>
              </a:cxn>
              <a:cxn ang="T9">
                <a:pos x="T2" y="T3"/>
              </a:cxn>
              <a:cxn ang="T10">
                <a:pos x="T4" y="T5"/>
              </a:cxn>
              <a:cxn ang="T11">
                <a:pos x="T6" y="T7"/>
              </a:cxn>
            </a:cxnLst>
            <a:rect l="T12" t="T13" r="T14" b="T15"/>
            <a:pathLst>
              <a:path w="60" h="60">
                <a:moveTo>
                  <a:pt x="30" y="0"/>
                </a:moveTo>
                <a:lnTo>
                  <a:pt x="60" y="60"/>
                </a:lnTo>
                <a:lnTo>
                  <a:pt x="0" y="60"/>
                </a:lnTo>
                <a:lnTo>
                  <a:pt x="30" y="0"/>
                </a:lnTo>
                <a:close/>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15" name="Freeform 87"/>
          <p:cNvSpPr>
            <a:spLocks/>
          </p:cNvSpPr>
          <p:nvPr/>
        </p:nvSpPr>
        <p:spPr bwMode="auto">
          <a:xfrm>
            <a:off x="7385050" y="4713288"/>
            <a:ext cx="95250" cy="93662"/>
          </a:xfrm>
          <a:custGeom>
            <a:avLst/>
            <a:gdLst>
              <a:gd name="T0" fmla="*/ 47625 w 60"/>
              <a:gd name="T1" fmla="*/ 0 h 59"/>
              <a:gd name="T2" fmla="*/ 95250 w 60"/>
              <a:gd name="T3" fmla="*/ 93662 h 59"/>
              <a:gd name="T4" fmla="*/ 0 w 60"/>
              <a:gd name="T5" fmla="*/ 93662 h 59"/>
              <a:gd name="T6" fmla="*/ 47625 w 60"/>
              <a:gd name="T7" fmla="*/ 0 h 59"/>
              <a:gd name="T8" fmla="*/ 0 60000 65536"/>
              <a:gd name="T9" fmla="*/ 0 60000 65536"/>
              <a:gd name="T10" fmla="*/ 0 60000 65536"/>
              <a:gd name="T11" fmla="*/ 0 60000 65536"/>
              <a:gd name="T12" fmla="*/ 0 w 60"/>
              <a:gd name="T13" fmla="*/ 0 h 59"/>
              <a:gd name="T14" fmla="*/ 60 w 60"/>
              <a:gd name="T15" fmla="*/ 59 h 59"/>
            </a:gdLst>
            <a:ahLst/>
            <a:cxnLst>
              <a:cxn ang="T8">
                <a:pos x="T0" y="T1"/>
              </a:cxn>
              <a:cxn ang="T9">
                <a:pos x="T2" y="T3"/>
              </a:cxn>
              <a:cxn ang="T10">
                <a:pos x="T4" y="T5"/>
              </a:cxn>
              <a:cxn ang="T11">
                <a:pos x="T6" y="T7"/>
              </a:cxn>
            </a:cxnLst>
            <a:rect l="T12" t="T13" r="T14" b="T15"/>
            <a:pathLst>
              <a:path w="60" h="59">
                <a:moveTo>
                  <a:pt x="30" y="0"/>
                </a:moveTo>
                <a:lnTo>
                  <a:pt x="60" y="59"/>
                </a:lnTo>
                <a:lnTo>
                  <a:pt x="0" y="59"/>
                </a:lnTo>
                <a:lnTo>
                  <a:pt x="30" y="0"/>
                </a:lnTo>
                <a:close/>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16" name="Rectangle 88"/>
          <p:cNvSpPr>
            <a:spLocks noChangeArrowheads="1"/>
          </p:cNvSpPr>
          <p:nvPr/>
        </p:nvSpPr>
        <p:spPr bwMode="auto">
          <a:xfrm>
            <a:off x="6008688" y="5962650"/>
            <a:ext cx="141287"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r>
              <a:rPr lang="en-US" altLang="en-US" sz="2000">
                <a:solidFill>
                  <a:srgbClr val="000000"/>
                </a:solidFill>
              </a:rPr>
              <a:t>0</a:t>
            </a:r>
            <a:endParaRPr lang="en-US" altLang="en-US" sz="2000" baseline="-25000">
              <a:latin typeface="Times New Roman" panose="02020603050405020304" pitchFamily="18" charset="0"/>
            </a:endParaRPr>
          </a:p>
        </p:txBody>
      </p:sp>
      <p:sp>
        <p:nvSpPr>
          <p:cNvPr id="3117" name="Rectangle 89"/>
          <p:cNvSpPr>
            <a:spLocks noChangeArrowheads="1"/>
          </p:cNvSpPr>
          <p:nvPr/>
        </p:nvSpPr>
        <p:spPr bwMode="auto">
          <a:xfrm>
            <a:off x="5780088" y="5564188"/>
            <a:ext cx="35242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r>
              <a:rPr lang="en-US" altLang="en-US" sz="2000">
                <a:solidFill>
                  <a:srgbClr val="000000"/>
                </a:solidFill>
              </a:rPr>
              <a:t>0.2</a:t>
            </a:r>
            <a:endParaRPr lang="en-US" altLang="en-US" sz="2000" baseline="-25000">
              <a:latin typeface="Times New Roman" panose="02020603050405020304" pitchFamily="18" charset="0"/>
            </a:endParaRPr>
          </a:p>
        </p:txBody>
      </p:sp>
      <p:sp>
        <p:nvSpPr>
          <p:cNvPr id="3118" name="Rectangle 90"/>
          <p:cNvSpPr>
            <a:spLocks noChangeArrowheads="1"/>
          </p:cNvSpPr>
          <p:nvPr/>
        </p:nvSpPr>
        <p:spPr bwMode="auto">
          <a:xfrm>
            <a:off x="5780088" y="5165725"/>
            <a:ext cx="35242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r>
              <a:rPr lang="en-US" altLang="en-US" sz="2000">
                <a:solidFill>
                  <a:srgbClr val="000000"/>
                </a:solidFill>
              </a:rPr>
              <a:t>0.4</a:t>
            </a:r>
            <a:endParaRPr lang="en-US" altLang="en-US" sz="2000" baseline="-25000">
              <a:latin typeface="Times New Roman" panose="02020603050405020304" pitchFamily="18" charset="0"/>
            </a:endParaRPr>
          </a:p>
        </p:txBody>
      </p:sp>
      <p:sp>
        <p:nvSpPr>
          <p:cNvPr id="3119" name="Rectangle 91"/>
          <p:cNvSpPr>
            <a:spLocks noChangeArrowheads="1"/>
          </p:cNvSpPr>
          <p:nvPr/>
        </p:nvSpPr>
        <p:spPr bwMode="auto">
          <a:xfrm>
            <a:off x="5780088" y="4767263"/>
            <a:ext cx="35242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r>
              <a:rPr lang="en-US" altLang="en-US" sz="2000">
                <a:solidFill>
                  <a:srgbClr val="000000"/>
                </a:solidFill>
              </a:rPr>
              <a:t>0.6</a:t>
            </a:r>
            <a:endParaRPr lang="en-US" altLang="en-US" sz="2000" baseline="-25000">
              <a:latin typeface="Times New Roman" panose="02020603050405020304" pitchFamily="18" charset="0"/>
            </a:endParaRPr>
          </a:p>
        </p:txBody>
      </p:sp>
      <p:sp>
        <p:nvSpPr>
          <p:cNvPr id="3120" name="Rectangle 92"/>
          <p:cNvSpPr>
            <a:spLocks noChangeArrowheads="1"/>
          </p:cNvSpPr>
          <p:nvPr/>
        </p:nvSpPr>
        <p:spPr bwMode="auto">
          <a:xfrm>
            <a:off x="5780088" y="4368800"/>
            <a:ext cx="35242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r>
              <a:rPr lang="en-US" altLang="en-US" sz="2000">
                <a:solidFill>
                  <a:srgbClr val="000000"/>
                </a:solidFill>
              </a:rPr>
              <a:t>0.8</a:t>
            </a:r>
            <a:endParaRPr lang="en-US" altLang="en-US" sz="2000" baseline="-25000">
              <a:latin typeface="Times New Roman" panose="02020603050405020304" pitchFamily="18" charset="0"/>
            </a:endParaRPr>
          </a:p>
        </p:txBody>
      </p:sp>
      <p:sp>
        <p:nvSpPr>
          <p:cNvPr id="3121" name="Rectangle 93"/>
          <p:cNvSpPr>
            <a:spLocks noChangeArrowheads="1"/>
          </p:cNvSpPr>
          <p:nvPr/>
        </p:nvSpPr>
        <p:spPr bwMode="auto">
          <a:xfrm>
            <a:off x="6008688" y="3970338"/>
            <a:ext cx="141287"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r>
              <a:rPr lang="en-US" altLang="en-US" sz="2000">
                <a:solidFill>
                  <a:srgbClr val="000000"/>
                </a:solidFill>
              </a:rPr>
              <a:t>1</a:t>
            </a:r>
            <a:endParaRPr lang="en-US" altLang="en-US" sz="2000" baseline="-25000">
              <a:latin typeface="Times New Roman" panose="02020603050405020304" pitchFamily="18" charset="0"/>
            </a:endParaRPr>
          </a:p>
        </p:txBody>
      </p:sp>
      <p:sp>
        <p:nvSpPr>
          <p:cNvPr id="3122" name="Rectangle 94"/>
          <p:cNvSpPr>
            <a:spLocks noChangeArrowheads="1"/>
          </p:cNvSpPr>
          <p:nvPr/>
        </p:nvSpPr>
        <p:spPr bwMode="auto">
          <a:xfrm>
            <a:off x="6178550" y="6238875"/>
            <a:ext cx="1412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r>
              <a:rPr lang="en-US" altLang="en-US" sz="2000">
                <a:solidFill>
                  <a:srgbClr val="000000"/>
                </a:solidFill>
              </a:rPr>
              <a:t>0</a:t>
            </a:r>
            <a:endParaRPr lang="en-US" altLang="en-US" sz="2000" baseline="-25000">
              <a:latin typeface="Times New Roman" panose="02020603050405020304" pitchFamily="18" charset="0"/>
            </a:endParaRPr>
          </a:p>
        </p:txBody>
      </p:sp>
      <p:sp>
        <p:nvSpPr>
          <p:cNvPr id="3123" name="Rectangle 95"/>
          <p:cNvSpPr>
            <a:spLocks noChangeArrowheads="1"/>
          </p:cNvSpPr>
          <p:nvPr/>
        </p:nvSpPr>
        <p:spPr bwMode="auto">
          <a:xfrm>
            <a:off x="6626225" y="6238875"/>
            <a:ext cx="35242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r>
              <a:rPr lang="en-US" altLang="en-US" sz="2000">
                <a:solidFill>
                  <a:srgbClr val="000000"/>
                </a:solidFill>
              </a:rPr>
              <a:t>0.2</a:t>
            </a:r>
            <a:endParaRPr lang="en-US" altLang="en-US" sz="2000" baseline="-25000">
              <a:latin typeface="Times New Roman" panose="02020603050405020304" pitchFamily="18" charset="0"/>
            </a:endParaRPr>
          </a:p>
        </p:txBody>
      </p:sp>
      <p:sp>
        <p:nvSpPr>
          <p:cNvPr id="3124" name="Rectangle 96"/>
          <p:cNvSpPr>
            <a:spLocks noChangeArrowheads="1"/>
          </p:cNvSpPr>
          <p:nvPr/>
        </p:nvSpPr>
        <p:spPr bwMode="auto">
          <a:xfrm>
            <a:off x="7129463" y="6238875"/>
            <a:ext cx="35242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r>
              <a:rPr lang="en-US" altLang="en-US" sz="2000">
                <a:solidFill>
                  <a:srgbClr val="000000"/>
                </a:solidFill>
              </a:rPr>
              <a:t>0.4</a:t>
            </a:r>
            <a:endParaRPr lang="en-US" altLang="en-US" sz="2000" baseline="-25000">
              <a:latin typeface="Times New Roman" panose="02020603050405020304" pitchFamily="18" charset="0"/>
            </a:endParaRPr>
          </a:p>
        </p:txBody>
      </p:sp>
      <p:sp>
        <p:nvSpPr>
          <p:cNvPr id="3125" name="Rectangle 97"/>
          <p:cNvSpPr>
            <a:spLocks noChangeArrowheads="1"/>
          </p:cNvSpPr>
          <p:nvPr/>
        </p:nvSpPr>
        <p:spPr bwMode="auto">
          <a:xfrm>
            <a:off x="7632700" y="6238875"/>
            <a:ext cx="35242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r>
              <a:rPr lang="en-US" altLang="en-US" sz="2000">
                <a:solidFill>
                  <a:srgbClr val="000000"/>
                </a:solidFill>
              </a:rPr>
              <a:t>0.6</a:t>
            </a:r>
            <a:endParaRPr lang="en-US" altLang="en-US" sz="2000" baseline="-25000">
              <a:latin typeface="Times New Roman" panose="02020603050405020304" pitchFamily="18" charset="0"/>
            </a:endParaRPr>
          </a:p>
        </p:txBody>
      </p:sp>
      <p:grpSp>
        <p:nvGrpSpPr>
          <p:cNvPr id="3" name="Group 103"/>
          <p:cNvGrpSpPr>
            <a:grpSpLocks/>
          </p:cNvGrpSpPr>
          <p:nvPr/>
        </p:nvGrpSpPr>
        <p:grpSpPr bwMode="auto">
          <a:xfrm>
            <a:off x="3975100" y="3667919"/>
            <a:ext cx="3632200" cy="939800"/>
            <a:chOff x="2512" y="2304"/>
            <a:chExt cx="2288" cy="592"/>
          </a:xfrm>
        </p:grpSpPr>
        <p:sp>
          <p:nvSpPr>
            <p:cNvPr id="3135" name="Line 104"/>
            <p:cNvSpPr>
              <a:spLocks noChangeShapeType="1"/>
            </p:cNvSpPr>
            <p:nvPr/>
          </p:nvSpPr>
          <p:spPr bwMode="auto">
            <a:xfrm flipH="1">
              <a:off x="2512" y="2304"/>
              <a:ext cx="1088" cy="592"/>
            </a:xfrm>
            <a:prstGeom prst="line">
              <a:avLst/>
            </a:prstGeom>
            <a:noFill/>
            <a:ln w="38100">
              <a:solidFill>
                <a:srgbClr val="FF0000"/>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3136" name="Line 105"/>
            <p:cNvSpPr>
              <a:spLocks noChangeShapeType="1"/>
            </p:cNvSpPr>
            <p:nvPr/>
          </p:nvSpPr>
          <p:spPr bwMode="auto">
            <a:xfrm>
              <a:off x="3600" y="2304"/>
              <a:ext cx="1200" cy="576"/>
            </a:xfrm>
            <a:prstGeom prst="line">
              <a:avLst/>
            </a:prstGeom>
            <a:noFill/>
            <a:ln w="38100">
              <a:solidFill>
                <a:srgbClr val="FF0000"/>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grpSp>
      <p:sp>
        <p:nvSpPr>
          <p:cNvPr id="3126" name="Rectangle 98"/>
          <p:cNvSpPr>
            <a:spLocks noChangeArrowheads="1"/>
          </p:cNvSpPr>
          <p:nvPr/>
        </p:nvSpPr>
        <p:spPr bwMode="auto">
          <a:xfrm>
            <a:off x="8126413" y="6238875"/>
            <a:ext cx="35242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r>
              <a:rPr lang="en-US" altLang="en-US" sz="2000">
                <a:solidFill>
                  <a:srgbClr val="000000"/>
                </a:solidFill>
              </a:rPr>
              <a:t>0.8</a:t>
            </a:r>
            <a:endParaRPr lang="en-US" altLang="en-US" sz="2000" baseline="-25000">
              <a:latin typeface="Times New Roman" panose="02020603050405020304" pitchFamily="18" charset="0"/>
            </a:endParaRPr>
          </a:p>
        </p:txBody>
      </p:sp>
      <p:sp>
        <p:nvSpPr>
          <p:cNvPr id="3127" name="Rectangle 99"/>
          <p:cNvSpPr>
            <a:spLocks noChangeArrowheads="1"/>
          </p:cNvSpPr>
          <p:nvPr/>
        </p:nvSpPr>
        <p:spPr bwMode="auto">
          <a:xfrm>
            <a:off x="8686800" y="6238875"/>
            <a:ext cx="1412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r>
              <a:rPr lang="en-US" altLang="en-US" sz="2000">
                <a:solidFill>
                  <a:srgbClr val="000000"/>
                </a:solidFill>
              </a:rPr>
              <a:t>1</a:t>
            </a:r>
            <a:endParaRPr lang="en-US" altLang="en-US" sz="2000" baseline="-25000">
              <a:latin typeface="Times New Roman" panose="02020603050405020304" pitchFamily="18" charset="0"/>
            </a:endParaRPr>
          </a:p>
        </p:txBody>
      </p:sp>
      <p:sp>
        <p:nvSpPr>
          <p:cNvPr id="3128" name="Text Box 100"/>
          <p:cNvSpPr txBox="1">
            <a:spLocks noChangeArrowheads="1"/>
          </p:cNvSpPr>
          <p:nvPr/>
        </p:nvSpPr>
        <p:spPr bwMode="auto">
          <a:xfrm rot="-5400000">
            <a:off x="1348581" y="4956969"/>
            <a:ext cx="153193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r>
              <a:rPr lang="en-US" altLang="en-US" sz="1400">
                <a:latin typeface="Times New Roman" panose="02020603050405020304" pitchFamily="18" charset="0"/>
              </a:rPr>
              <a:t>Probability density</a:t>
            </a:r>
          </a:p>
        </p:txBody>
      </p:sp>
      <p:sp>
        <p:nvSpPr>
          <p:cNvPr id="3129" name="Text Box 101"/>
          <p:cNvSpPr txBox="1">
            <a:spLocks noChangeArrowheads="1"/>
          </p:cNvSpPr>
          <p:nvPr/>
        </p:nvSpPr>
        <p:spPr bwMode="auto">
          <a:xfrm rot="-5400000">
            <a:off x="4765675" y="5030788"/>
            <a:ext cx="183832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r>
              <a:rPr lang="en-US" altLang="en-US" sz="1400">
                <a:latin typeface="Times New Roman" panose="02020603050405020304" pitchFamily="18" charset="0"/>
              </a:rPr>
              <a:t>Cumulative probability</a:t>
            </a:r>
          </a:p>
        </p:txBody>
      </p:sp>
      <p:sp>
        <p:nvSpPr>
          <p:cNvPr id="3130" name="Text Box 102"/>
          <p:cNvSpPr txBox="1">
            <a:spLocks noChangeArrowheads="1"/>
          </p:cNvSpPr>
          <p:nvPr/>
        </p:nvSpPr>
        <p:spPr bwMode="auto">
          <a:xfrm>
            <a:off x="3886200" y="3124200"/>
            <a:ext cx="3785011"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r>
              <a:rPr lang="en-US" altLang="en-US" sz="3200" b="1" dirty="0">
                <a:solidFill>
                  <a:srgbClr val="FF0000"/>
                </a:solidFill>
                <a:latin typeface="Times New Roman" panose="02020603050405020304" pitchFamily="18" charset="0"/>
              </a:rPr>
              <a:t>normal(0.439, 0.203)</a:t>
            </a:r>
          </a:p>
        </p:txBody>
      </p:sp>
      <p:sp>
        <p:nvSpPr>
          <p:cNvPr id="127082" name="Text Box 106"/>
          <p:cNvSpPr txBox="1">
            <a:spLocks noChangeArrowheads="1"/>
          </p:cNvSpPr>
          <p:nvPr/>
        </p:nvSpPr>
        <p:spPr bwMode="auto">
          <a:xfrm>
            <a:off x="11461610" y="2750113"/>
            <a:ext cx="993775"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r>
              <a:rPr lang="en-US" altLang="en-US" sz="2000" dirty="0" err="1">
                <a:solidFill>
                  <a:schemeClr val="folHlink"/>
                </a:solidFill>
                <a:latin typeface="Times New Roman" panose="02020603050405020304" pitchFamily="18" charset="0"/>
              </a:rPr>
              <a:t>sd</a:t>
            </a:r>
            <a:r>
              <a:rPr lang="en-US" altLang="en-US" sz="2000" dirty="0">
                <a:solidFill>
                  <a:schemeClr val="folHlink"/>
                </a:solidFill>
                <a:latin typeface="Times New Roman" panose="02020603050405020304" pitchFamily="18" charset="0"/>
              </a:rPr>
              <a:t> </a:t>
            </a:r>
            <a:r>
              <a:rPr lang="en-US" altLang="en-US" sz="2000" dirty="0">
                <a:solidFill>
                  <a:schemeClr val="folHlink"/>
                </a:solidFill>
                <a:latin typeface="Times New Roman" panose="02020603050405020304" pitchFamily="18" charset="0"/>
                <a:sym typeface="Symbol" panose="05050102010706020507" pitchFamily="18" charset="2"/>
              </a:rPr>
              <a:t> </a:t>
            </a:r>
            <a:r>
              <a:rPr lang="en-US" altLang="en-US" sz="2000" dirty="0">
                <a:solidFill>
                  <a:schemeClr val="folHlink"/>
                </a:solidFill>
                <a:latin typeface="Times New Roman" panose="02020603050405020304" pitchFamily="18" charset="0"/>
              </a:rPr>
              <a:t>0.2</a:t>
            </a:r>
          </a:p>
        </p:txBody>
      </p:sp>
      <p:sp>
        <p:nvSpPr>
          <p:cNvPr id="3133" name="Text Box 107"/>
          <p:cNvSpPr txBox="1">
            <a:spLocks noChangeArrowheads="1"/>
          </p:cNvSpPr>
          <p:nvPr/>
        </p:nvSpPr>
        <p:spPr bwMode="auto">
          <a:xfrm>
            <a:off x="11856977" y="2943225"/>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endParaRPr lang="en-US" altLang="en-US" sz="2400">
              <a:latin typeface="Times New Roman" panose="02020603050405020304" pitchFamily="18" charset="0"/>
            </a:endParaRPr>
          </a:p>
        </p:txBody>
      </p:sp>
      <p:sp>
        <p:nvSpPr>
          <p:cNvPr id="3134" name="Text Box 108"/>
          <p:cNvSpPr txBox="1">
            <a:spLocks noChangeArrowheads="1"/>
          </p:cNvSpPr>
          <p:nvPr/>
        </p:nvSpPr>
        <p:spPr bwMode="auto">
          <a:xfrm>
            <a:off x="11339452" y="3130550"/>
            <a:ext cx="1327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r>
              <a:rPr lang="en-US" altLang="en-US" sz="2400">
                <a:latin typeface="Times New Roman" panose="02020603050405020304" pitchFamily="18" charset="0"/>
              </a:rPr>
              <a:t>0.202655</a:t>
            </a:r>
          </a:p>
        </p:txBody>
      </p:sp>
      <p:sp>
        <p:nvSpPr>
          <p:cNvPr id="109" name="Rectangle 108"/>
          <p:cNvSpPr/>
          <p:nvPr/>
        </p:nvSpPr>
        <p:spPr>
          <a:xfrm>
            <a:off x="-2743200" y="670982"/>
            <a:ext cx="2590800" cy="632460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4020119741"/>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entr" presetSubtype="0" fill="hold" grpId="0" nodeType="withEffect">
                                  <p:stCondLst>
                                    <p:cond delay="0"/>
                                  </p:stCondLst>
                                  <p:childTnLst>
                                    <p:set>
                                      <p:cBhvr>
                                        <p:cTn id="6" dur="1" fill="hold">
                                          <p:stCondLst>
                                            <p:cond delay="0"/>
                                          </p:stCondLst>
                                        </p:cTn>
                                        <p:tgtEl>
                                          <p:spTgt spid="127082"/>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0" presetClass="entr" presetSubtype="0" fill="hold" grpId="0" nodeType="clickEffect">
                                  <p:stCondLst>
                                    <p:cond delay="0"/>
                                  </p:stCondLst>
                                  <p:childTnLst>
                                    <p:set>
                                      <p:cBhvr>
                                        <p:cTn id="10" dur="1" fill="hold">
                                          <p:stCondLst>
                                            <p:cond delay="0"/>
                                          </p:stCondLst>
                                        </p:cTn>
                                        <p:tgtEl>
                                          <p:spTgt spid="3077">
                                            <p:txEl>
                                              <p:pRg st="0" end="0"/>
                                            </p:txEl>
                                          </p:spTgt>
                                        </p:tgtEl>
                                        <p:attrNameLst>
                                          <p:attrName>style.visibility</p:attrName>
                                        </p:attrNameLst>
                                      </p:cBhvr>
                                      <p:to>
                                        <p:strVal val="visible"/>
                                      </p:to>
                                    </p:set>
                                    <p:animEffect transition="in" filter="fade">
                                      <p:cBhvr>
                                        <p:cTn id="11" dur="500"/>
                                        <p:tgtEl>
                                          <p:spTgt spid="3077">
                                            <p:txEl>
                                              <p:pRg st="0" end="0"/>
                                            </p:txEl>
                                          </p:spTgt>
                                        </p:tgtEl>
                                      </p:cBhvr>
                                    </p:animEffect>
                                  </p:childTnLst>
                                </p:cTn>
                              </p:par>
                            </p:childTnLst>
                          </p:cTn>
                        </p:par>
                      </p:childTnLst>
                    </p:cTn>
                  </p:par>
                  <p:par>
                    <p:cTn id="12" fill="hold">
                      <p:stCondLst>
                        <p:cond delay="indefinite"/>
                      </p:stCondLst>
                      <p:childTnLst>
                        <p:par>
                          <p:cTn id="13" fill="hold">
                            <p:stCondLst>
                              <p:cond delay="0"/>
                            </p:stCondLst>
                            <p:childTnLst>
                              <p:par>
                                <p:cTn id="14" presetID="10" presetClass="entr" presetSubtype="0" fill="hold" grpId="0" nodeType="clickEffect">
                                  <p:stCondLst>
                                    <p:cond delay="0"/>
                                  </p:stCondLst>
                                  <p:childTnLst>
                                    <p:set>
                                      <p:cBhvr>
                                        <p:cTn id="15" dur="1" fill="hold">
                                          <p:stCondLst>
                                            <p:cond delay="0"/>
                                          </p:stCondLst>
                                        </p:cTn>
                                        <p:tgtEl>
                                          <p:spTgt spid="3077">
                                            <p:txEl>
                                              <p:pRg st="1" end="1"/>
                                            </p:txEl>
                                          </p:spTgt>
                                        </p:tgtEl>
                                        <p:attrNameLst>
                                          <p:attrName>style.visibility</p:attrName>
                                        </p:attrNameLst>
                                      </p:cBhvr>
                                      <p:to>
                                        <p:strVal val="visible"/>
                                      </p:to>
                                    </p:set>
                                    <p:animEffect transition="in" filter="fade">
                                      <p:cBhvr>
                                        <p:cTn id="16" dur="500"/>
                                        <p:tgtEl>
                                          <p:spTgt spid="3077">
                                            <p:txEl>
                                              <p:pRg st="1" end="1"/>
                                            </p:txEl>
                                          </p:spTgt>
                                        </p:tgtEl>
                                      </p:cBhvr>
                                    </p:animEffect>
                                  </p:childTnLst>
                                </p:cTn>
                              </p:par>
                            </p:childTnLst>
                          </p:cTn>
                        </p:par>
                      </p:childTnLst>
                    </p:cTn>
                  </p:par>
                  <p:par>
                    <p:cTn id="17" fill="hold">
                      <p:stCondLst>
                        <p:cond delay="indefinite"/>
                      </p:stCondLst>
                      <p:childTnLst>
                        <p:par>
                          <p:cTn id="18" fill="hold">
                            <p:stCondLst>
                              <p:cond delay="0"/>
                            </p:stCondLst>
                            <p:childTnLst>
                              <p:par>
                                <p:cTn id="19" presetID="10" presetClass="entr" presetSubtype="0" fill="hold" grpId="0" nodeType="clickEffect">
                                  <p:stCondLst>
                                    <p:cond delay="0"/>
                                  </p:stCondLst>
                                  <p:childTnLst>
                                    <p:set>
                                      <p:cBhvr>
                                        <p:cTn id="20" dur="1" fill="hold">
                                          <p:stCondLst>
                                            <p:cond delay="0"/>
                                          </p:stCondLst>
                                        </p:cTn>
                                        <p:tgtEl>
                                          <p:spTgt spid="3130"/>
                                        </p:tgtEl>
                                        <p:attrNameLst>
                                          <p:attrName>style.visibility</p:attrName>
                                        </p:attrNameLst>
                                      </p:cBhvr>
                                      <p:to>
                                        <p:strVal val="visible"/>
                                      </p:to>
                                    </p:set>
                                    <p:animEffect transition="in" filter="fade">
                                      <p:cBhvr>
                                        <p:cTn id="21" dur="500"/>
                                        <p:tgtEl>
                                          <p:spTgt spid="3130"/>
                                        </p:tgtEl>
                                      </p:cBhvr>
                                    </p:animEffect>
                                  </p:childTnLst>
                                </p:cTn>
                              </p:par>
                            </p:childTnLst>
                          </p:cTn>
                        </p:par>
                      </p:childTnLst>
                    </p:cTn>
                  </p:par>
                  <p:par>
                    <p:cTn id="22" fill="hold">
                      <p:stCondLst>
                        <p:cond delay="indefinite"/>
                      </p:stCondLst>
                      <p:childTnLst>
                        <p:par>
                          <p:cTn id="23" fill="hold">
                            <p:stCondLst>
                              <p:cond delay="0"/>
                            </p:stCondLst>
                            <p:childTnLst>
                              <p:par>
                                <p:cTn id="24" presetID="10" presetClass="entr" presetSubtype="0" fill="hold" nodeType="clickEffect">
                                  <p:stCondLst>
                                    <p:cond delay="0"/>
                                  </p:stCondLst>
                                  <p:childTnLst>
                                    <p:set>
                                      <p:cBhvr>
                                        <p:cTn id="25" dur="1" fill="hold">
                                          <p:stCondLst>
                                            <p:cond delay="0"/>
                                          </p:stCondLst>
                                        </p:cTn>
                                        <p:tgtEl>
                                          <p:spTgt spid="3"/>
                                        </p:tgtEl>
                                        <p:attrNameLst>
                                          <p:attrName>style.visibility</p:attrName>
                                        </p:attrNameLst>
                                      </p:cBhvr>
                                      <p:to>
                                        <p:strVal val="visible"/>
                                      </p:to>
                                    </p:set>
                                    <p:animEffect transition="in" filter="fade">
                                      <p:cBhvr>
                                        <p:cTn id="26" dur="500"/>
                                        <p:tgtEl>
                                          <p:spTgt spid="3"/>
                                        </p:tgtEl>
                                      </p:cBhvr>
                                    </p:animEffect>
                                  </p:childTnLst>
                                </p:cTn>
                              </p:par>
                              <p:par>
                                <p:cTn id="27" presetID="10" presetClass="entr" presetSubtype="0" fill="hold" grpId="0" nodeType="withEffect">
                                  <p:stCondLst>
                                    <p:cond delay="0"/>
                                  </p:stCondLst>
                                  <p:childTnLst>
                                    <p:set>
                                      <p:cBhvr>
                                        <p:cTn id="28" dur="1" fill="hold">
                                          <p:stCondLst>
                                            <p:cond delay="0"/>
                                          </p:stCondLst>
                                        </p:cTn>
                                        <p:tgtEl>
                                          <p:spTgt spid="3151"/>
                                        </p:tgtEl>
                                        <p:attrNameLst>
                                          <p:attrName>style.visibility</p:attrName>
                                        </p:attrNameLst>
                                      </p:cBhvr>
                                      <p:to>
                                        <p:strVal val="visible"/>
                                      </p:to>
                                    </p:set>
                                    <p:animEffect transition="in" filter="fade">
                                      <p:cBhvr>
                                        <p:cTn id="29" dur="500"/>
                                        <p:tgtEl>
                                          <p:spTgt spid="3151"/>
                                        </p:tgtEl>
                                      </p:cBhvr>
                                    </p:animEffect>
                                  </p:childTnLst>
                                </p:cTn>
                              </p:par>
                              <p:par>
                                <p:cTn id="30" presetID="10" presetClass="entr" presetSubtype="0" fill="hold" grpId="0" nodeType="withEffect">
                                  <p:stCondLst>
                                    <p:cond delay="0"/>
                                  </p:stCondLst>
                                  <p:childTnLst>
                                    <p:set>
                                      <p:cBhvr>
                                        <p:cTn id="31" dur="1" fill="hold">
                                          <p:stCondLst>
                                            <p:cond delay="0"/>
                                          </p:stCondLst>
                                        </p:cTn>
                                        <p:tgtEl>
                                          <p:spTgt spid="3095"/>
                                        </p:tgtEl>
                                        <p:attrNameLst>
                                          <p:attrName>style.visibility</p:attrName>
                                        </p:attrNameLst>
                                      </p:cBhvr>
                                      <p:to>
                                        <p:strVal val="visible"/>
                                      </p:to>
                                    </p:set>
                                    <p:animEffect transition="in" filter="fade">
                                      <p:cBhvr>
                                        <p:cTn id="32" dur="500"/>
                                        <p:tgtEl>
                                          <p:spTgt spid="309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77" grpId="0" build="p"/>
      <p:bldP spid="3151" grpId="0" animBg="1"/>
      <p:bldP spid="3095" grpId="0" animBg="1"/>
      <p:bldP spid="3130" grpId="0"/>
      <p:bldP spid="127082" grpId="0"/>
    </p:bldLst>
  </p:timing>
</p:sld>
</file>

<file path=ppt/slides/slide5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2770" name="Object 2"/>
          <p:cNvGraphicFramePr>
            <a:graphicFrameLocks noChangeAspect="1"/>
          </p:cNvGraphicFramePr>
          <p:nvPr/>
        </p:nvGraphicFramePr>
        <p:xfrm>
          <a:off x="838200" y="369888"/>
          <a:ext cx="7340600" cy="6030912"/>
        </p:xfrm>
        <a:graphic>
          <a:graphicData uri="http://schemas.openxmlformats.org/presentationml/2006/ole">
            <mc:AlternateContent xmlns:mc="http://schemas.openxmlformats.org/markup-compatibility/2006">
              <mc:Choice xmlns:v="urn:schemas-microsoft-com:vml" Requires="v">
                <p:oleObj spid="_x0000_s32880" name="Chart" r:id="rId3" imgW="4896002" imgH="4019702" progId="MSGraph.Chart.8">
                  <p:embed followColorScheme="full"/>
                </p:oleObj>
              </mc:Choice>
              <mc:Fallback>
                <p:oleObj name="Chart" r:id="rId3" imgW="4896002" imgH="4019702" progId="MSGraph.Chart.8">
                  <p:embed followColorScheme="full"/>
                  <p:pic>
                    <p:nvPicPr>
                      <p:cNvPr id="0" name="Object 2"/>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838200" y="369888"/>
                        <a:ext cx="7340600" cy="6030912"/>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32771" name="Rectangle 3"/>
          <p:cNvSpPr>
            <a:spLocks noChangeArrowheads="1"/>
          </p:cNvSpPr>
          <p:nvPr/>
        </p:nvSpPr>
        <p:spPr bwMode="auto">
          <a:xfrm>
            <a:off x="5410200" y="1600200"/>
            <a:ext cx="2514600" cy="361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latin typeface="Arial" panose="020B0604020202020204" pitchFamily="34" charset="0"/>
            </a:endParaRPr>
          </a:p>
        </p:txBody>
      </p:sp>
      <p:grpSp>
        <p:nvGrpSpPr>
          <p:cNvPr id="32772" name="Group 4"/>
          <p:cNvGrpSpPr>
            <a:grpSpLocks/>
          </p:cNvGrpSpPr>
          <p:nvPr/>
        </p:nvGrpSpPr>
        <p:grpSpPr bwMode="auto">
          <a:xfrm>
            <a:off x="5029200" y="2251075"/>
            <a:ext cx="3894138" cy="1187450"/>
            <a:chOff x="3168" y="1418"/>
            <a:chExt cx="2453" cy="748"/>
          </a:xfrm>
        </p:grpSpPr>
        <p:sp>
          <p:nvSpPr>
            <p:cNvPr id="32773" name="Line 5"/>
            <p:cNvSpPr>
              <a:spLocks noChangeShapeType="1"/>
            </p:cNvSpPr>
            <p:nvPr/>
          </p:nvSpPr>
          <p:spPr bwMode="auto">
            <a:xfrm flipV="1">
              <a:off x="3168" y="1803"/>
              <a:ext cx="175" cy="1"/>
            </a:xfrm>
            <a:prstGeom prst="line">
              <a:avLst/>
            </a:prstGeom>
            <a:noFill/>
            <a:ln w="31750">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774" name="Line 6"/>
            <p:cNvSpPr>
              <a:spLocks noChangeShapeType="1"/>
            </p:cNvSpPr>
            <p:nvPr/>
          </p:nvSpPr>
          <p:spPr bwMode="auto">
            <a:xfrm flipV="1">
              <a:off x="3169" y="1583"/>
              <a:ext cx="174" cy="1"/>
            </a:xfrm>
            <a:prstGeom prst="line">
              <a:avLst/>
            </a:prstGeom>
            <a:noFill/>
            <a:ln w="508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775" name="Text Box 7"/>
            <p:cNvSpPr txBox="1">
              <a:spLocks noChangeArrowheads="1"/>
            </p:cNvSpPr>
            <p:nvPr/>
          </p:nvSpPr>
          <p:spPr bwMode="auto">
            <a:xfrm>
              <a:off x="3333" y="1418"/>
              <a:ext cx="2288" cy="7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2400">
                  <a:latin typeface="Times New Roman" panose="02020603050405020304" pitchFamily="18" charset="0"/>
                </a:rPr>
                <a:t>data histogram (n=11)</a:t>
              </a:r>
            </a:p>
            <a:p>
              <a:pPr eaLnBrk="1" hangingPunct="1"/>
              <a:r>
                <a:rPr lang="en-US" altLang="en-US" sz="2400">
                  <a:latin typeface="Times New Roman" panose="02020603050405020304" pitchFamily="18" charset="0"/>
                </a:rPr>
                <a:t>fitted lognormal distribution</a:t>
              </a:r>
            </a:p>
            <a:p>
              <a:pPr eaLnBrk="1" hangingPunct="1"/>
              <a:r>
                <a:rPr lang="en-US" altLang="en-US" sz="2400">
                  <a:latin typeface="Times New Roman" panose="02020603050405020304" pitchFamily="18" charset="0"/>
                </a:rPr>
                <a:t>MMMS p-box</a:t>
              </a:r>
            </a:p>
          </p:txBody>
        </p:sp>
        <p:sp>
          <p:nvSpPr>
            <p:cNvPr id="32776" name="Line 8"/>
            <p:cNvSpPr>
              <a:spLocks noChangeShapeType="1"/>
            </p:cNvSpPr>
            <p:nvPr/>
          </p:nvSpPr>
          <p:spPr bwMode="auto">
            <a:xfrm flipV="1">
              <a:off x="3178" y="2025"/>
              <a:ext cx="174" cy="1"/>
            </a:xfrm>
            <a:prstGeom prst="line">
              <a:avLst/>
            </a:prstGeom>
            <a:noFill/>
            <a:ln w="50800">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grpSp>
    </p:spTree>
  </p:cSld>
  <p:clrMapOvr>
    <a:masterClrMapping/>
  </p:clrMapOvr>
</p:sld>
</file>

<file path=ppt/slides/slide5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3794" name="Object 2"/>
          <p:cNvGraphicFramePr>
            <a:graphicFrameLocks noChangeAspect="1"/>
          </p:cNvGraphicFramePr>
          <p:nvPr/>
        </p:nvGraphicFramePr>
        <p:xfrm>
          <a:off x="838200" y="365125"/>
          <a:ext cx="7340600" cy="6030913"/>
        </p:xfrm>
        <a:graphic>
          <a:graphicData uri="http://schemas.openxmlformats.org/presentationml/2006/ole">
            <mc:AlternateContent xmlns:mc="http://schemas.openxmlformats.org/markup-compatibility/2006">
              <mc:Choice xmlns:v="urn:schemas-microsoft-com:vml" Requires="v">
                <p:oleObj spid="_x0000_s33903" name="Chart" r:id="rId3" imgW="4896002" imgH="4019702" progId="MSGraph.Chart.8">
                  <p:embed followColorScheme="full"/>
                </p:oleObj>
              </mc:Choice>
              <mc:Fallback>
                <p:oleObj name="Chart" r:id="rId3" imgW="4896002" imgH="4019702" progId="MSGraph.Chart.8">
                  <p:embed followColorScheme="full"/>
                  <p:pic>
                    <p:nvPicPr>
                      <p:cNvPr id="0" name="Object 2"/>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838200" y="365125"/>
                        <a:ext cx="7340600" cy="6030913"/>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grpSp>
        <p:nvGrpSpPr>
          <p:cNvPr id="33795" name="Group 3"/>
          <p:cNvGrpSpPr>
            <a:grpSpLocks/>
          </p:cNvGrpSpPr>
          <p:nvPr/>
        </p:nvGrpSpPr>
        <p:grpSpPr bwMode="auto">
          <a:xfrm>
            <a:off x="5029200" y="2251075"/>
            <a:ext cx="3894138" cy="1187450"/>
            <a:chOff x="3168" y="1418"/>
            <a:chExt cx="2453" cy="748"/>
          </a:xfrm>
        </p:grpSpPr>
        <p:sp>
          <p:nvSpPr>
            <p:cNvPr id="33796" name="Line 4"/>
            <p:cNvSpPr>
              <a:spLocks noChangeShapeType="1"/>
            </p:cNvSpPr>
            <p:nvPr/>
          </p:nvSpPr>
          <p:spPr bwMode="auto">
            <a:xfrm flipV="1">
              <a:off x="3168" y="1803"/>
              <a:ext cx="175" cy="1"/>
            </a:xfrm>
            <a:prstGeom prst="line">
              <a:avLst/>
            </a:prstGeom>
            <a:noFill/>
            <a:ln w="31750">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3797" name="Line 5"/>
            <p:cNvSpPr>
              <a:spLocks noChangeShapeType="1"/>
            </p:cNvSpPr>
            <p:nvPr/>
          </p:nvSpPr>
          <p:spPr bwMode="auto">
            <a:xfrm flipV="1">
              <a:off x="3169" y="1583"/>
              <a:ext cx="174" cy="1"/>
            </a:xfrm>
            <a:prstGeom prst="line">
              <a:avLst/>
            </a:prstGeom>
            <a:noFill/>
            <a:ln w="508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3798" name="Text Box 6"/>
            <p:cNvSpPr txBox="1">
              <a:spLocks noChangeArrowheads="1"/>
            </p:cNvSpPr>
            <p:nvPr/>
          </p:nvSpPr>
          <p:spPr bwMode="auto">
            <a:xfrm>
              <a:off x="3333" y="1418"/>
              <a:ext cx="2288" cy="7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2400">
                  <a:latin typeface="Times New Roman" panose="02020603050405020304" pitchFamily="18" charset="0"/>
                </a:rPr>
                <a:t>data histogram (n=8)</a:t>
              </a:r>
            </a:p>
            <a:p>
              <a:pPr eaLnBrk="1" hangingPunct="1"/>
              <a:r>
                <a:rPr lang="en-US" altLang="en-US" sz="2400">
                  <a:latin typeface="Times New Roman" panose="02020603050405020304" pitchFamily="18" charset="0"/>
                </a:rPr>
                <a:t>fitted lognormal distribution</a:t>
              </a:r>
            </a:p>
            <a:p>
              <a:pPr eaLnBrk="1" hangingPunct="1"/>
              <a:r>
                <a:rPr lang="en-US" altLang="en-US" sz="2400">
                  <a:latin typeface="Times New Roman" panose="02020603050405020304" pitchFamily="18" charset="0"/>
                </a:rPr>
                <a:t>MMMS p-box</a:t>
              </a:r>
            </a:p>
          </p:txBody>
        </p:sp>
        <p:sp>
          <p:nvSpPr>
            <p:cNvPr id="33799" name="Line 7"/>
            <p:cNvSpPr>
              <a:spLocks noChangeShapeType="1"/>
            </p:cNvSpPr>
            <p:nvPr/>
          </p:nvSpPr>
          <p:spPr bwMode="auto">
            <a:xfrm flipV="1">
              <a:off x="3178" y="2025"/>
              <a:ext cx="174" cy="1"/>
            </a:xfrm>
            <a:prstGeom prst="line">
              <a:avLst/>
            </a:prstGeom>
            <a:noFill/>
            <a:ln w="50800">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grpSp>
    </p:spTree>
  </p:cSld>
  <p:clrMapOvr>
    <a:masterClrMapping/>
  </p:clrMapOvr>
</p:sld>
</file>

<file path=ppt/slides/slide5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4818" name="Object 2"/>
          <p:cNvGraphicFramePr>
            <a:graphicFrameLocks noChangeAspect="1"/>
          </p:cNvGraphicFramePr>
          <p:nvPr/>
        </p:nvGraphicFramePr>
        <p:xfrm>
          <a:off x="838200" y="365125"/>
          <a:ext cx="7340600" cy="6030913"/>
        </p:xfrm>
        <a:graphic>
          <a:graphicData uri="http://schemas.openxmlformats.org/presentationml/2006/ole">
            <mc:AlternateContent xmlns:mc="http://schemas.openxmlformats.org/markup-compatibility/2006">
              <mc:Choice xmlns:v="urn:schemas-microsoft-com:vml" Requires="v">
                <p:oleObj spid="_x0000_s34927" name="Chart" r:id="rId3" imgW="4896002" imgH="4019702" progId="MSGraph.Chart.8">
                  <p:embed followColorScheme="full"/>
                </p:oleObj>
              </mc:Choice>
              <mc:Fallback>
                <p:oleObj name="Chart" r:id="rId3" imgW="4896002" imgH="4019702" progId="MSGraph.Chart.8">
                  <p:embed followColorScheme="full"/>
                  <p:pic>
                    <p:nvPicPr>
                      <p:cNvPr id="0" name="Object 2"/>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838200" y="365125"/>
                        <a:ext cx="7340600" cy="6030913"/>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grpSp>
        <p:nvGrpSpPr>
          <p:cNvPr id="34819" name="Group 3"/>
          <p:cNvGrpSpPr>
            <a:grpSpLocks/>
          </p:cNvGrpSpPr>
          <p:nvPr/>
        </p:nvGrpSpPr>
        <p:grpSpPr bwMode="auto">
          <a:xfrm>
            <a:off x="5029200" y="2251075"/>
            <a:ext cx="3894138" cy="1187450"/>
            <a:chOff x="3168" y="1418"/>
            <a:chExt cx="2453" cy="748"/>
          </a:xfrm>
        </p:grpSpPr>
        <p:sp>
          <p:nvSpPr>
            <p:cNvPr id="34820" name="Line 4"/>
            <p:cNvSpPr>
              <a:spLocks noChangeShapeType="1"/>
            </p:cNvSpPr>
            <p:nvPr/>
          </p:nvSpPr>
          <p:spPr bwMode="auto">
            <a:xfrm flipV="1">
              <a:off x="3168" y="1803"/>
              <a:ext cx="175" cy="1"/>
            </a:xfrm>
            <a:prstGeom prst="line">
              <a:avLst/>
            </a:prstGeom>
            <a:noFill/>
            <a:ln w="31750">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4821" name="Line 5"/>
            <p:cNvSpPr>
              <a:spLocks noChangeShapeType="1"/>
            </p:cNvSpPr>
            <p:nvPr/>
          </p:nvSpPr>
          <p:spPr bwMode="auto">
            <a:xfrm flipV="1">
              <a:off x="3169" y="1583"/>
              <a:ext cx="174" cy="1"/>
            </a:xfrm>
            <a:prstGeom prst="line">
              <a:avLst/>
            </a:prstGeom>
            <a:noFill/>
            <a:ln w="508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4822" name="Text Box 6"/>
            <p:cNvSpPr txBox="1">
              <a:spLocks noChangeArrowheads="1"/>
            </p:cNvSpPr>
            <p:nvPr/>
          </p:nvSpPr>
          <p:spPr bwMode="auto">
            <a:xfrm>
              <a:off x="3333" y="1418"/>
              <a:ext cx="2288" cy="7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2400">
                  <a:latin typeface="Times New Roman" panose="02020603050405020304" pitchFamily="18" charset="0"/>
                </a:rPr>
                <a:t>data histogram (n=8)</a:t>
              </a:r>
            </a:p>
            <a:p>
              <a:pPr eaLnBrk="1" hangingPunct="1"/>
              <a:r>
                <a:rPr lang="en-US" altLang="en-US" sz="2400">
                  <a:latin typeface="Times New Roman" panose="02020603050405020304" pitchFamily="18" charset="0"/>
                </a:rPr>
                <a:t>fitted lognormal distribution</a:t>
              </a:r>
            </a:p>
            <a:p>
              <a:pPr eaLnBrk="1" hangingPunct="1"/>
              <a:r>
                <a:rPr lang="en-US" altLang="en-US" sz="2400">
                  <a:latin typeface="Times New Roman" panose="02020603050405020304" pitchFamily="18" charset="0"/>
                </a:rPr>
                <a:t>MMMS p-box</a:t>
              </a:r>
            </a:p>
          </p:txBody>
        </p:sp>
        <p:sp>
          <p:nvSpPr>
            <p:cNvPr id="34823" name="Line 7"/>
            <p:cNvSpPr>
              <a:spLocks noChangeShapeType="1"/>
            </p:cNvSpPr>
            <p:nvPr/>
          </p:nvSpPr>
          <p:spPr bwMode="auto">
            <a:xfrm flipV="1">
              <a:off x="3178" y="2025"/>
              <a:ext cx="174" cy="1"/>
            </a:xfrm>
            <a:prstGeom prst="line">
              <a:avLst/>
            </a:prstGeom>
            <a:noFill/>
            <a:ln w="50800">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grpSp>
    </p:spTree>
  </p:cSld>
  <p:clrMapOvr>
    <a:masterClrMapping/>
  </p:clrMapOvr>
</p:sld>
</file>

<file path=ppt/slides/slide5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5842" name="Object 2"/>
          <p:cNvGraphicFramePr>
            <a:graphicFrameLocks noChangeAspect="1"/>
          </p:cNvGraphicFramePr>
          <p:nvPr/>
        </p:nvGraphicFramePr>
        <p:xfrm>
          <a:off x="838200" y="365125"/>
          <a:ext cx="7340600" cy="6030913"/>
        </p:xfrm>
        <a:graphic>
          <a:graphicData uri="http://schemas.openxmlformats.org/presentationml/2006/ole">
            <mc:AlternateContent xmlns:mc="http://schemas.openxmlformats.org/markup-compatibility/2006">
              <mc:Choice xmlns:v="urn:schemas-microsoft-com:vml" Requires="v">
                <p:oleObj spid="_x0000_s35952" name="Chart" r:id="rId3" imgW="4896002" imgH="4019702" progId="MSGraph.Chart.8">
                  <p:embed followColorScheme="full"/>
                </p:oleObj>
              </mc:Choice>
              <mc:Fallback>
                <p:oleObj name="Chart" r:id="rId3" imgW="4896002" imgH="4019702" progId="MSGraph.Chart.8">
                  <p:embed followColorScheme="full"/>
                  <p:pic>
                    <p:nvPicPr>
                      <p:cNvPr id="0" name="Object 2"/>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838200" y="365125"/>
                        <a:ext cx="7340600" cy="6030913"/>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35843" name="Rectangle 3"/>
          <p:cNvSpPr>
            <a:spLocks noChangeArrowheads="1"/>
          </p:cNvSpPr>
          <p:nvPr/>
        </p:nvSpPr>
        <p:spPr bwMode="auto">
          <a:xfrm>
            <a:off x="5410200" y="1600200"/>
            <a:ext cx="2514600" cy="361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latin typeface="Arial" panose="020B0604020202020204" pitchFamily="34" charset="0"/>
            </a:endParaRPr>
          </a:p>
        </p:txBody>
      </p:sp>
      <p:grpSp>
        <p:nvGrpSpPr>
          <p:cNvPr id="35844" name="Group 4"/>
          <p:cNvGrpSpPr>
            <a:grpSpLocks/>
          </p:cNvGrpSpPr>
          <p:nvPr/>
        </p:nvGrpSpPr>
        <p:grpSpPr bwMode="auto">
          <a:xfrm>
            <a:off x="5832475" y="1327150"/>
            <a:ext cx="3006725" cy="1187450"/>
            <a:chOff x="3168" y="1418"/>
            <a:chExt cx="1894" cy="748"/>
          </a:xfrm>
        </p:grpSpPr>
        <p:sp>
          <p:nvSpPr>
            <p:cNvPr id="35845" name="Line 5"/>
            <p:cNvSpPr>
              <a:spLocks noChangeShapeType="1"/>
            </p:cNvSpPr>
            <p:nvPr/>
          </p:nvSpPr>
          <p:spPr bwMode="auto">
            <a:xfrm flipV="1">
              <a:off x="3168" y="1803"/>
              <a:ext cx="175" cy="1"/>
            </a:xfrm>
            <a:prstGeom prst="line">
              <a:avLst/>
            </a:prstGeom>
            <a:noFill/>
            <a:ln w="31750">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846" name="Line 6"/>
            <p:cNvSpPr>
              <a:spLocks noChangeShapeType="1"/>
            </p:cNvSpPr>
            <p:nvPr/>
          </p:nvSpPr>
          <p:spPr bwMode="auto">
            <a:xfrm flipV="1">
              <a:off x="3169" y="1583"/>
              <a:ext cx="174" cy="1"/>
            </a:xfrm>
            <a:prstGeom prst="line">
              <a:avLst/>
            </a:prstGeom>
            <a:noFill/>
            <a:ln w="508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847" name="Text Box 7"/>
            <p:cNvSpPr txBox="1">
              <a:spLocks noChangeArrowheads="1"/>
            </p:cNvSpPr>
            <p:nvPr/>
          </p:nvSpPr>
          <p:spPr bwMode="auto">
            <a:xfrm>
              <a:off x="3333" y="1418"/>
              <a:ext cx="1729" cy="7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2400">
                  <a:latin typeface="Times New Roman" panose="02020603050405020304" pitchFamily="18" charset="0"/>
                </a:rPr>
                <a:t>data histogram (n=5)</a:t>
              </a:r>
            </a:p>
            <a:p>
              <a:pPr eaLnBrk="1" hangingPunct="1"/>
              <a:r>
                <a:rPr lang="en-US" altLang="en-US" sz="2400">
                  <a:latin typeface="Times New Roman" panose="02020603050405020304" pitchFamily="18" charset="0"/>
                </a:rPr>
                <a:t>fitted lognormal dist.</a:t>
              </a:r>
            </a:p>
            <a:p>
              <a:pPr eaLnBrk="1" hangingPunct="1"/>
              <a:r>
                <a:rPr lang="en-US" altLang="en-US" sz="2400">
                  <a:latin typeface="Times New Roman" panose="02020603050405020304" pitchFamily="18" charset="0"/>
                </a:rPr>
                <a:t>MMMS p-box</a:t>
              </a:r>
            </a:p>
          </p:txBody>
        </p:sp>
        <p:sp>
          <p:nvSpPr>
            <p:cNvPr id="35848" name="Line 8"/>
            <p:cNvSpPr>
              <a:spLocks noChangeShapeType="1"/>
            </p:cNvSpPr>
            <p:nvPr/>
          </p:nvSpPr>
          <p:spPr bwMode="auto">
            <a:xfrm flipV="1">
              <a:off x="3178" y="2025"/>
              <a:ext cx="174" cy="1"/>
            </a:xfrm>
            <a:prstGeom prst="line">
              <a:avLst/>
            </a:prstGeom>
            <a:noFill/>
            <a:ln w="50800">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grpSp>
    </p:spTree>
  </p:cSld>
  <p:clrMapOvr>
    <a:masterClrMapping/>
  </p:clrMapOvr>
</p:sld>
</file>

<file path=ppt/slides/slide5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9122" name="Rectangle 2"/>
          <p:cNvSpPr>
            <a:spLocks noGrp="1" noChangeArrowheads="1"/>
          </p:cNvSpPr>
          <p:nvPr>
            <p:ph type="title"/>
          </p:nvPr>
        </p:nvSpPr>
        <p:spPr>
          <a:xfrm>
            <a:off x="685800" y="152400"/>
            <a:ext cx="7772400" cy="1143000"/>
          </a:xfrm>
        </p:spPr>
        <p:txBody>
          <a:bodyPr/>
          <a:lstStyle/>
          <a:p>
            <a:pPr eaLnBrk="1" hangingPunct="1"/>
            <a:r>
              <a:rPr lang="en-US" altLang="en-US"/>
              <a:t>Cooking method weights</a:t>
            </a:r>
          </a:p>
        </p:txBody>
      </p:sp>
      <p:graphicFrame>
        <p:nvGraphicFramePr>
          <p:cNvPr id="779267" name="Group 3"/>
          <p:cNvGraphicFramePr>
            <a:graphicFrameLocks noGrp="1"/>
          </p:cNvGraphicFramePr>
          <p:nvPr/>
        </p:nvGraphicFramePr>
        <p:xfrm>
          <a:off x="304800" y="2032000"/>
          <a:ext cx="5181600" cy="4114800"/>
        </p:xfrm>
        <a:graphic>
          <a:graphicData uri="http://schemas.openxmlformats.org/drawingml/2006/table">
            <a:tbl>
              <a:tblPr/>
              <a:tblGrid>
                <a:gridCol w="3200400">
                  <a:extLst>
                    <a:ext uri="{9D8B030D-6E8A-4147-A177-3AD203B41FA5}">
                      <a16:colId xmlns:a16="http://schemas.microsoft.com/office/drawing/2014/main" val="20000"/>
                    </a:ext>
                  </a:extLst>
                </a:gridCol>
                <a:gridCol w="838200">
                  <a:extLst>
                    <a:ext uri="{9D8B030D-6E8A-4147-A177-3AD203B41FA5}">
                      <a16:colId xmlns:a16="http://schemas.microsoft.com/office/drawing/2014/main" val="20001"/>
                    </a:ext>
                  </a:extLst>
                </a:gridCol>
                <a:gridCol w="1143000">
                  <a:extLst>
                    <a:ext uri="{9D8B030D-6E8A-4147-A177-3AD203B41FA5}">
                      <a16:colId xmlns:a16="http://schemas.microsoft.com/office/drawing/2014/main" val="20002"/>
                    </a:ext>
                  </a:extLst>
                </a:gridCol>
              </a:tblGrid>
              <a:tr h="450850">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400" b="1" i="0" u="none" strike="noStrike" cap="none" normalizeH="0" baseline="0">
                          <a:ln>
                            <a:noFill/>
                          </a:ln>
                          <a:solidFill>
                            <a:schemeClr val="tx1"/>
                          </a:solidFill>
                          <a:effectLst/>
                          <a:latin typeface="Times New Roman" pitchFamily="18" charset="0"/>
                        </a:rPr>
                        <a:t>Method</a:t>
                      </a:r>
                    </a:p>
                  </a:txBody>
                  <a:tcPr anchor="ct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400" b="1" i="0" u="none" strike="noStrike" cap="none" normalizeH="0" baseline="0">
                          <a:ln>
                            <a:noFill/>
                          </a:ln>
                          <a:solidFill>
                            <a:schemeClr val="tx1"/>
                          </a:solidFill>
                          <a:effectLst/>
                          <a:latin typeface="Times New Roman" pitchFamily="18" charset="0"/>
                        </a:rPr>
                        <a:t>%</a:t>
                      </a:r>
                    </a:p>
                  </a:txBody>
                  <a:tcPr anchor="ct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400" b="1" i="0" u="none" strike="noStrike" cap="none" normalizeH="0" baseline="0">
                        <a:ln>
                          <a:noFill/>
                        </a:ln>
                        <a:solidFill>
                          <a:schemeClr val="tx1"/>
                        </a:solidFill>
                        <a:effectLst/>
                        <a:latin typeface="Times New Roman" pitchFamily="18" charset="0"/>
                      </a:endParaRPr>
                    </a:p>
                  </a:txBody>
                  <a:tcPr anchor="ctr" horzOverflow="overflow">
                    <a:lnL w="28575" cap="flat" cmpd="sng" algn="ctr">
                      <a:solidFill>
                        <a:schemeClr val="tx1"/>
                      </a:solidFill>
                      <a:prstDash val="solid"/>
                      <a:round/>
                      <a:headEnd type="none" w="med" len="med"/>
                      <a:tailEnd type="none" w="med" len="med"/>
                    </a:lnL>
                    <a:lnR cap="flat">
                      <a:noFill/>
                    </a:lnR>
                    <a:lnT cap="flat">
                      <a:noFill/>
                    </a:lnT>
                    <a:lnB>
                      <a:noFill/>
                    </a:lnB>
                    <a:lnTlToBr>
                      <a:noFill/>
                    </a:lnTlToBr>
                    <a:lnBlToTr>
                      <a:noFill/>
                    </a:lnBlToTr>
                    <a:noFill/>
                  </a:tcPr>
                </a:tc>
                <a:extLst>
                  <a:ext uri="{0D108BD9-81ED-4DB2-BD59-A6C34878D82A}">
                    <a16:rowId xmlns:a16="http://schemas.microsoft.com/office/drawing/2014/main" val="10000"/>
                  </a:ext>
                </a:extLst>
              </a:tr>
              <a:tr h="452438">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400" b="0" i="0" u="none" strike="noStrike" cap="none" normalizeH="0" baseline="0">
                          <a:ln>
                            <a:noFill/>
                          </a:ln>
                          <a:solidFill>
                            <a:schemeClr val="tx1"/>
                          </a:solidFill>
                          <a:effectLst/>
                          <a:latin typeface="Times New Roman" pitchFamily="18" charset="0"/>
                        </a:rPr>
                        <a:t>Frying (pan &amp; deep fat)</a:t>
                      </a:r>
                    </a:p>
                  </a:txBody>
                  <a:tcPr anchor="ct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400" b="0" i="0" u="none" strike="noStrike" cap="none" normalizeH="0" baseline="0">
                          <a:ln>
                            <a:noFill/>
                          </a:ln>
                          <a:solidFill>
                            <a:schemeClr val="tx1"/>
                          </a:solidFill>
                          <a:effectLst/>
                          <a:latin typeface="Times New Roman" pitchFamily="18" charset="0"/>
                        </a:rPr>
                        <a:t>62.1</a:t>
                      </a:r>
                    </a:p>
                  </a:txBody>
                  <a:tcPr anchor="ct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8" charset="0"/>
                      </a:endParaRPr>
                    </a:p>
                  </a:txBody>
                  <a:tcPr anchor="ctr" horzOverflow="overflow">
                    <a:lnL w="28575" cap="flat" cmpd="sng" algn="ctr">
                      <a:solidFill>
                        <a:schemeClr val="tx1"/>
                      </a:solidFill>
                      <a:prstDash val="solid"/>
                      <a:round/>
                      <a:headEnd type="none" w="med" len="med"/>
                      <a:tailEnd type="none" w="med" len="med"/>
                    </a:lnL>
                    <a:lnR cap="flat">
                      <a:noFill/>
                    </a:lnR>
                    <a:lnT>
                      <a:noFill/>
                    </a:lnT>
                    <a:lnB>
                      <a:noFill/>
                    </a:lnB>
                    <a:lnTlToBr>
                      <a:noFill/>
                    </a:lnTlToBr>
                    <a:lnBlToTr>
                      <a:noFill/>
                    </a:lnBlToTr>
                    <a:noFill/>
                  </a:tcPr>
                </a:tc>
                <a:extLst>
                  <a:ext uri="{0D108BD9-81ED-4DB2-BD59-A6C34878D82A}">
                    <a16:rowId xmlns:a16="http://schemas.microsoft.com/office/drawing/2014/main" val="10001"/>
                  </a:ext>
                </a:extLst>
              </a:tr>
              <a:tr h="452438">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400" b="0" i="0" u="none" strike="noStrike" cap="none" normalizeH="0" baseline="0">
                          <a:ln>
                            <a:noFill/>
                          </a:ln>
                          <a:solidFill>
                            <a:schemeClr val="tx1"/>
                          </a:solidFill>
                          <a:effectLst/>
                          <a:latin typeface="Times New Roman" pitchFamily="18" charset="0"/>
                        </a:rPr>
                        <a:t>Baking</a:t>
                      </a:r>
                    </a:p>
                  </a:txBody>
                  <a:tcPr anchor="ct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400" b="0" i="0" u="none" strike="noStrike" cap="none" normalizeH="0" baseline="0">
                          <a:ln>
                            <a:noFill/>
                          </a:ln>
                          <a:solidFill>
                            <a:schemeClr val="tx1"/>
                          </a:solidFill>
                          <a:effectLst/>
                          <a:latin typeface="Times New Roman" pitchFamily="18" charset="0"/>
                        </a:rPr>
                        <a:t>17.9</a:t>
                      </a:r>
                    </a:p>
                  </a:txBody>
                  <a:tcPr anchor="ct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8" charset="0"/>
                      </a:endParaRPr>
                    </a:p>
                  </a:txBody>
                  <a:tcPr anchor="ctr" horzOverflow="overflow">
                    <a:lnL w="28575" cap="flat" cmpd="sng" algn="ctr">
                      <a:solidFill>
                        <a:schemeClr val="tx1"/>
                      </a:solidFill>
                      <a:prstDash val="solid"/>
                      <a:round/>
                      <a:headEnd type="none" w="med" len="med"/>
                      <a:tailEnd type="none" w="med" len="med"/>
                    </a:lnL>
                    <a:lnR cap="flat">
                      <a:noFill/>
                    </a:lnR>
                    <a:lnT>
                      <a:noFill/>
                    </a:lnT>
                    <a:lnB>
                      <a:noFill/>
                    </a:lnB>
                    <a:lnTlToBr>
                      <a:noFill/>
                    </a:lnTlToBr>
                    <a:lnBlToTr>
                      <a:noFill/>
                    </a:lnBlToTr>
                    <a:noFill/>
                  </a:tcPr>
                </a:tc>
                <a:extLst>
                  <a:ext uri="{0D108BD9-81ED-4DB2-BD59-A6C34878D82A}">
                    <a16:rowId xmlns:a16="http://schemas.microsoft.com/office/drawing/2014/main" val="10002"/>
                  </a:ext>
                </a:extLst>
              </a:tr>
              <a:tr h="452438">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400" b="0" i="0" u="none" strike="noStrike" cap="none" normalizeH="0" baseline="0">
                          <a:ln>
                            <a:noFill/>
                          </a:ln>
                          <a:solidFill>
                            <a:schemeClr val="tx1"/>
                          </a:solidFill>
                          <a:effectLst/>
                          <a:latin typeface="Times New Roman" pitchFamily="18" charset="0"/>
                        </a:rPr>
                        <a:t>Broiling</a:t>
                      </a:r>
                    </a:p>
                  </a:txBody>
                  <a:tcPr anchor="ct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400" b="0" i="0" u="none" strike="noStrike" cap="none" normalizeH="0" baseline="0">
                          <a:ln>
                            <a:noFill/>
                          </a:ln>
                          <a:solidFill>
                            <a:schemeClr val="tx1"/>
                          </a:solidFill>
                          <a:effectLst/>
                          <a:latin typeface="Times New Roman" pitchFamily="18" charset="0"/>
                        </a:rPr>
                        <a:t>16.4</a:t>
                      </a:r>
                    </a:p>
                  </a:txBody>
                  <a:tcPr anchor="ct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400" b="0" i="0" u="sng" strike="noStrike" cap="none" normalizeH="0" baseline="0">
                          <a:ln>
                            <a:noFill/>
                          </a:ln>
                          <a:solidFill>
                            <a:schemeClr val="tx1"/>
                          </a:solidFill>
                          <a:effectLst/>
                          <a:latin typeface="Times New Roman" pitchFamily="18" charset="0"/>
                        </a:rPr>
                        <a:t>96.4%</a:t>
                      </a:r>
                    </a:p>
                  </a:txBody>
                  <a:tcPr anchor="ctr" horzOverflow="overflow">
                    <a:lnL w="28575" cap="flat" cmpd="sng" algn="ctr">
                      <a:solidFill>
                        <a:schemeClr val="tx1"/>
                      </a:solidFill>
                      <a:prstDash val="solid"/>
                      <a:round/>
                      <a:headEnd type="none" w="med" len="med"/>
                      <a:tailEnd type="none" w="med" len="med"/>
                    </a:lnL>
                    <a:lnR cap="flat">
                      <a:noFill/>
                    </a:lnR>
                    <a:lnT>
                      <a:noFill/>
                    </a:lnT>
                    <a:lnB>
                      <a:noFill/>
                    </a:lnB>
                    <a:lnTlToBr>
                      <a:noFill/>
                    </a:lnTlToBr>
                    <a:lnBlToTr>
                      <a:noFill/>
                    </a:lnBlToTr>
                    <a:noFill/>
                  </a:tcPr>
                </a:tc>
                <a:extLst>
                  <a:ext uri="{0D108BD9-81ED-4DB2-BD59-A6C34878D82A}">
                    <a16:rowId xmlns:a16="http://schemas.microsoft.com/office/drawing/2014/main" val="10003"/>
                  </a:ext>
                </a:extLst>
              </a:tr>
              <a:tr h="452438">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400" b="0" i="0" u="none" strike="noStrike" cap="none" normalizeH="0" baseline="0">
                          <a:ln>
                            <a:noFill/>
                          </a:ln>
                          <a:solidFill>
                            <a:schemeClr val="tx1"/>
                          </a:solidFill>
                          <a:effectLst/>
                          <a:latin typeface="Times New Roman" pitchFamily="18" charset="0"/>
                        </a:rPr>
                        <a:t>Soup</a:t>
                      </a:r>
                    </a:p>
                  </a:txBody>
                  <a:tcPr anchor="ct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400" b="0" i="0" u="none" strike="noStrike" cap="none" normalizeH="0" baseline="0">
                          <a:ln>
                            <a:noFill/>
                          </a:ln>
                          <a:solidFill>
                            <a:schemeClr val="tx1"/>
                          </a:solidFill>
                          <a:effectLst/>
                          <a:latin typeface="Times New Roman" pitchFamily="18" charset="0"/>
                        </a:rPr>
                        <a:t>2.0</a:t>
                      </a:r>
                    </a:p>
                  </a:txBody>
                  <a:tcPr anchor="ct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8" charset="0"/>
                      </a:endParaRPr>
                    </a:p>
                  </a:txBody>
                  <a:tcPr anchor="ctr" horzOverflow="overflow">
                    <a:lnL w="28575" cap="flat" cmpd="sng" algn="ctr">
                      <a:solidFill>
                        <a:schemeClr val="tx1"/>
                      </a:solidFill>
                      <a:prstDash val="solid"/>
                      <a:round/>
                      <a:headEnd type="none" w="med" len="med"/>
                      <a:tailEnd type="none" w="med" len="med"/>
                    </a:lnL>
                    <a:lnR cap="flat">
                      <a:noFill/>
                    </a:lnR>
                    <a:lnT>
                      <a:noFill/>
                    </a:lnT>
                    <a:lnB>
                      <a:noFill/>
                    </a:lnB>
                    <a:lnTlToBr>
                      <a:noFill/>
                    </a:lnTlToBr>
                    <a:lnBlToTr>
                      <a:noFill/>
                    </a:lnBlToTr>
                    <a:noFill/>
                  </a:tcPr>
                </a:tc>
                <a:extLst>
                  <a:ext uri="{0D108BD9-81ED-4DB2-BD59-A6C34878D82A}">
                    <a16:rowId xmlns:a16="http://schemas.microsoft.com/office/drawing/2014/main" val="10004"/>
                  </a:ext>
                </a:extLst>
              </a:tr>
              <a:tr h="450850">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400" b="0" i="0" u="none" strike="noStrike" cap="none" normalizeH="0" baseline="0">
                          <a:ln>
                            <a:noFill/>
                          </a:ln>
                          <a:solidFill>
                            <a:schemeClr val="tx1"/>
                          </a:solidFill>
                          <a:effectLst/>
                          <a:latin typeface="Times New Roman" pitchFamily="18" charset="0"/>
                        </a:rPr>
                        <a:t>Poaching</a:t>
                      </a:r>
                    </a:p>
                  </a:txBody>
                  <a:tcPr anchor="ct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400" b="0" i="0" u="none" strike="noStrike" cap="none" normalizeH="0" baseline="0">
                          <a:ln>
                            <a:noFill/>
                          </a:ln>
                          <a:solidFill>
                            <a:schemeClr val="tx1"/>
                          </a:solidFill>
                          <a:effectLst/>
                          <a:latin typeface="Times New Roman" pitchFamily="18" charset="0"/>
                        </a:rPr>
                        <a:t>0.9</a:t>
                      </a:r>
                    </a:p>
                  </a:txBody>
                  <a:tcPr anchor="ct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8" charset="0"/>
                      </a:endParaRPr>
                    </a:p>
                  </a:txBody>
                  <a:tcPr anchor="ctr" horzOverflow="overflow">
                    <a:lnL w="28575" cap="flat" cmpd="sng" algn="ctr">
                      <a:solidFill>
                        <a:schemeClr val="tx1"/>
                      </a:solidFill>
                      <a:prstDash val="solid"/>
                      <a:round/>
                      <a:headEnd type="none" w="med" len="med"/>
                      <a:tailEnd type="none" w="med" len="med"/>
                    </a:lnL>
                    <a:lnR cap="flat">
                      <a:noFill/>
                    </a:lnR>
                    <a:lnT>
                      <a:noFill/>
                    </a:lnT>
                    <a:lnB>
                      <a:noFill/>
                    </a:lnB>
                    <a:lnTlToBr>
                      <a:noFill/>
                    </a:lnTlToBr>
                    <a:lnBlToTr>
                      <a:noFill/>
                    </a:lnBlToTr>
                    <a:noFill/>
                  </a:tcPr>
                </a:tc>
                <a:extLst>
                  <a:ext uri="{0D108BD9-81ED-4DB2-BD59-A6C34878D82A}">
                    <a16:rowId xmlns:a16="http://schemas.microsoft.com/office/drawing/2014/main" val="10005"/>
                  </a:ext>
                </a:extLst>
              </a:tr>
              <a:tr h="450850">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400" b="0" i="0" u="none" strike="noStrike" cap="none" normalizeH="0" baseline="0">
                          <a:ln>
                            <a:noFill/>
                          </a:ln>
                          <a:solidFill>
                            <a:schemeClr val="tx1"/>
                          </a:solidFill>
                          <a:effectLst/>
                          <a:latin typeface="Times New Roman" pitchFamily="18" charset="0"/>
                        </a:rPr>
                        <a:t>Microwaving</a:t>
                      </a:r>
                    </a:p>
                  </a:txBody>
                  <a:tcPr anchor="ct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400" b="0" i="0" u="none" strike="noStrike" cap="none" normalizeH="0" baseline="0">
                          <a:ln>
                            <a:noFill/>
                          </a:ln>
                          <a:solidFill>
                            <a:schemeClr val="tx1"/>
                          </a:solidFill>
                          <a:effectLst/>
                          <a:latin typeface="Times New Roman" pitchFamily="18" charset="0"/>
                        </a:rPr>
                        <a:t>0.9</a:t>
                      </a:r>
                    </a:p>
                  </a:txBody>
                  <a:tcPr anchor="ct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8" charset="0"/>
                      </a:endParaRPr>
                    </a:p>
                  </a:txBody>
                  <a:tcPr anchor="ctr" horzOverflow="overflow">
                    <a:lnL w="28575" cap="flat" cmpd="sng" algn="ctr">
                      <a:solidFill>
                        <a:schemeClr val="tx1"/>
                      </a:solidFill>
                      <a:prstDash val="solid"/>
                      <a:round/>
                      <a:headEnd type="none" w="med" len="med"/>
                      <a:tailEnd type="none" w="med" len="med"/>
                    </a:lnL>
                    <a:lnR cap="flat">
                      <a:noFill/>
                    </a:lnR>
                    <a:lnT>
                      <a:noFill/>
                    </a:lnT>
                    <a:lnB>
                      <a:noFill/>
                    </a:lnB>
                    <a:lnTlToBr>
                      <a:noFill/>
                    </a:lnTlToBr>
                    <a:lnBlToTr>
                      <a:noFill/>
                    </a:lnBlToTr>
                    <a:noFill/>
                  </a:tcPr>
                </a:tc>
                <a:extLst>
                  <a:ext uri="{0D108BD9-81ED-4DB2-BD59-A6C34878D82A}">
                    <a16:rowId xmlns:a16="http://schemas.microsoft.com/office/drawing/2014/main" val="10006"/>
                  </a:ext>
                </a:extLst>
              </a:tr>
              <a:tr h="450850">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400" b="0" i="0" u="none" strike="noStrike" cap="none" normalizeH="0" baseline="0">
                          <a:ln>
                            <a:noFill/>
                          </a:ln>
                          <a:solidFill>
                            <a:schemeClr val="tx1"/>
                          </a:solidFill>
                          <a:effectLst/>
                          <a:latin typeface="Times New Roman" pitchFamily="18" charset="0"/>
                        </a:rPr>
                        <a:t>Raw</a:t>
                      </a:r>
                    </a:p>
                  </a:txBody>
                  <a:tcPr anchor="ct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400" b="0" i="0" u="none" strike="noStrike" cap="none" normalizeH="0" baseline="0">
                          <a:ln>
                            <a:noFill/>
                          </a:ln>
                          <a:solidFill>
                            <a:schemeClr val="tx1"/>
                          </a:solidFill>
                          <a:effectLst/>
                          <a:latin typeface="Times New Roman" pitchFamily="18" charset="0"/>
                        </a:rPr>
                        <a:t>0.6</a:t>
                      </a:r>
                    </a:p>
                  </a:txBody>
                  <a:tcPr anchor="ct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8" charset="0"/>
                      </a:endParaRPr>
                    </a:p>
                  </a:txBody>
                  <a:tcPr anchor="ctr" horzOverflow="overflow">
                    <a:lnL w="28575" cap="flat" cmpd="sng" algn="ctr">
                      <a:solidFill>
                        <a:schemeClr val="tx1"/>
                      </a:solidFill>
                      <a:prstDash val="solid"/>
                      <a:round/>
                      <a:headEnd type="none" w="med" len="med"/>
                      <a:tailEnd type="none" w="med" len="med"/>
                    </a:lnL>
                    <a:lnR cap="flat">
                      <a:noFill/>
                    </a:lnR>
                    <a:lnT>
                      <a:noFill/>
                    </a:lnT>
                    <a:lnB>
                      <a:noFill/>
                    </a:lnB>
                    <a:lnTlToBr>
                      <a:noFill/>
                    </a:lnTlToBr>
                    <a:lnBlToTr>
                      <a:noFill/>
                    </a:lnBlToTr>
                    <a:noFill/>
                  </a:tcPr>
                </a:tc>
                <a:extLst>
                  <a:ext uri="{0D108BD9-81ED-4DB2-BD59-A6C34878D82A}">
                    <a16:rowId xmlns:a16="http://schemas.microsoft.com/office/drawing/2014/main" val="10007"/>
                  </a:ext>
                </a:extLst>
              </a:tr>
              <a:tr h="450850">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400" b="0" i="0" u="none" strike="noStrike" cap="none" normalizeH="0" baseline="0">
                          <a:ln>
                            <a:noFill/>
                          </a:ln>
                          <a:solidFill>
                            <a:schemeClr val="tx1"/>
                          </a:solidFill>
                          <a:effectLst/>
                          <a:latin typeface="Times New Roman" pitchFamily="18" charset="0"/>
                        </a:rPr>
                        <a:t>Boiling</a:t>
                      </a:r>
                    </a:p>
                  </a:txBody>
                  <a:tcPr anchor="ct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400" b="0" i="0" u="none" strike="noStrike" cap="none" normalizeH="0" baseline="0">
                          <a:ln>
                            <a:noFill/>
                          </a:ln>
                          <a:solidFill>
                            <a:schemeClr val="tx1"/>
                          </a:solidFill>
                          <a:effectLst/>
                          <a:latin typeface="Times New Roman" pitchFamily="18" charset="0"/>
                        </a:rPr>
                        <a:t>0.2</a:t>
                      </a:r>
                    </a:p>
                  </a:txBody>
                  <a:tcPr anchor="ct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8" charset="0"/>
                      </a:endParaRPr>
                    </a:p>
                  </a:txBody>
                  <a:tcPr anchor="ctr" horzOverflow="overflow">
                    <a:lnL w="28575" cap="flat" cmpd="sng" algn="ctr">
                      <a:solidFill>
                        <a:schemeClr val="tx1"/>
                      </a:solidFill>
                      <a:prstDash val="solid"/>
                      <a:round/>
                      <a:headEnd type="none" w="med" len="med"/>
                      <a:tailEnd type="none" w="med" len="med"/>
                    </a:lnL>
                    <a:lnR cap="flat">
                      <a:noFill/>
                    </a:lnR>
                    <a:lnT>
                      <a:noFill/>
                    </a:lnT>
                    <a:lnB cap="flat">
                      <a:noFill/>
                    </a:lnB>
                    <a:lnTlToBr>
                      <a:noFill/>
                    </a:lnTlToBr>
                    <a:lnBlToTr>
                      <a:noFill/>
                    </a:lnBlToTr>
                    <a:noFill/>
                  </a:tcPr>
                </a:tc>
                <a:extLst>
                  <a:ext uri="{0D108BD9-81ED-4DB2-BD59-A6C34878D82A}">
                    <a16:rowId xmlns:a16="http://schemas.microsoft.com/office/drawing/2014/main" val="10008"/>
                  </a:ext>
                </a:extLst>
              </a:tr>
            </a:tbl>
          </a:graphicData>
        </a:graphic>
      </p:graphicFrame>
      <p:graphicFrame>
        <p:nvGraphicFramePr>
          <p:cNvPr id="779319" name="Group 55"/>
          <p:cNvGraphicFramePr>
            <a:graphicFrameLocks noGrp="1"/>
          </p:cNvGraphicFramePr>
          <p:nvPr/>
        </p:nvGraphicFramePr>
        <p:xfrm>
          <a:off x="6019800" y="2997200"/>
          <a:ext cx="2819400" cy="2286000"/>
        </p:xfrm>
        <a:graphic>
          <a:graphicData uri="http://schemas.openxmlformats.org/drawingml/2006/table">
            <a:tbl>
              <a:tblPr/>
              <a:tblGrid>
                <a:gridCol w="2133600">
                  <a:extLst>
                    <a:ext uri="{9D8B030D-6E8A-4147-A177-3AD203B41FA5}">
                      <a16:colId xmlns:a16="http://schemas.microsoft.com/office/drawing/2014/main" val="20000"/>
                    </a:ext>
                  </a:extLst>
                </a:gridCol>
                <a:gridCol w="685800">
                  <a:extLst>
                    <a:ext uri="{9D8B030D-6E8A-4147-A177-3AD203B41FA5}">
                      <a16:colId xmlns:a16="http://schemas.microsoft.com/office/drawing/2014/main" val="20001"/>
                    </a:ext>
                  </a:extLst>
                </a:gridCol>
              </a:tblGrid>
              <a:tr h="450850">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400" b="1" i="0" u="none" strike="noStrike" cap="none" normalizeH="0" baseline="0">
                          <a:ln>
                            <a:noFill/>
                          </a:ln>
                          <a:solidFill>
                            <a:schemeClr val="tx1"/>
                          </a:solidFill>
                          <a:effectLst/>
                          <a:latin typeface="Times New Roman" pitchFamily="18" charset="0"/>
                        </a:rPr>
                        <a:t>Method</a:t>
                      </a:r>
                    </a:p>
                  </a:txBody>
                  <a:tcP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400" b="1" i="0" u="none" strike="noStrike" cap="none" normalizeH="0" baseline="0">
                          <a:ln>
                            <a:noFill/>
                          </a:ln>
                          <a:solidFill>
                            <a:schemeClr val="tx1"/>
                          </a:solidFill>
                          <a:effectLst/>
                          <a:latin typeface="Times New Roman" pitchFamily="18" charset="0"/>
                        </a:rPr>
                        <a:t>%</a:t>
                      </a:r>
                    </a:p>
                  </a:txBody>
                  <a:tcP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r h="452438">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400" b="0" i="0" u="none" strike="noStrike" cap="none" normalizeH="0" baseline="0">
                          <a:ln>
                            <a:noFill/>
                          </a:ln>
                          <a:solidFill>
                            <a:schemeClr val="tx1"/>
                          </a:solidFill>
                          <a:effectLst/>
                          <a:latin typeface="Times New Roman" pitchFamily="18" charset="0"/>
                        </a:rPr>
                        <a:t>Pan frying</a:t>
                      </a:r>
                    </a:p>
                  </a:txBody>
                  <a:tcP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400" b="0" i="0" u="none" strike="noStrike" cap="none" normalizeH="0" baseline="0">
                          <a:ln>
                            <a:noFill/>
                          </a:ln>
                          <a:solidFill>
                            <a:schemeClr val="tx1"/>
                          </a:solidFill>
                          <a:effectLst/>
                          <a:latin typeface="Times New Roman" pitchFamily="18" charset="0"/>
                        </a:rPr>
                        <a:t>40</a:t>
                      </a:r>
                    </a:p>
                  </a:txBody>
                  <a:tcP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452438">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400" b="0" i="0" u="none" strike="noStrike" cap="none" normalizeH="0" baseline="0">
                          <a:ln>
                            <a:noFill/>
                          </a:ln>
                          <a:solidFill>
                            <a:schemeClr val="tx1"/>
                          </a:solidFill>
                          <a:effectLst/>
                          <a:latin typeface="Times New Roman" pitchFamily="18" charset="0"/>
                        </a:rPr>
                        <a:t>Deep fat frying</a:t>
                      </a:r>
                    </a:p>
                  </a:txBody>
                  <a:tcP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400" b="0" i="0" u="none" strike="noStrike" cap="none" normalizeH="0" baseline="0">
                          <a:ln>
                            <a:noFill/>
                          </a:ln>
                          <a:solidFill>
                            <a:schemeClr val="tx1"/>
                          </a:solidFill>
                          <a:effectLst/>
                          <a:latin typeface="Times New Roman" pitchFamily="18" charset="0"/>
                        </a:rPr>
                        <a:t>20</a:t>
                      </a:r>
                    </a:p>
                  </a:txBody>
                  <a:tcP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452438">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400" b="0" i="0" u="none" strike="noStrike" cap="none" normalizeH="0" baseline="0">
                          <a:ln>
                            <a:noFill/>
                          </a:ln>
                          <a:solidFill>
                            <a:schemeClr val="tx1"/>
                          </a:solidFill>
                          <a:effectLst/>
                          <a:latin typeface="Times New Roman" pitchFamily="18" charset="0"/>
                        </a:rPr>
                        <a:t>Baking</a:t>
                      </a:r>
                    </a:p>
                  </a:txBody>
                  <a:tcP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400" b="0" i="0" u="none" strike="noStrike" cap="none" normalizeH="0" baseline="0">
                          <a:ln>
                            <a:noFill/>
                          </a:ln>
                          <a:solidFill>
                            <a:schemeClr val="tx1"/>
                          </a:solidFill>
                          <a:effectLst/>
                          <a:latin typeface="Times New Roman" pitchFamily="18" charset="0"/>
                        </a:rPr>
                        <a:t>20</a:t>
                      </a:r>
                    </a:p>
                  </a:txBody>
                  <a:tcP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452438">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400" b="0" i="0" u="none" strike="noStrike" cap="none" normalizeH="0" baseline="0">
                          <a:ln>
                            <a:noFill/>
                          </a:ln>
                          <a:solidFill>
                            <a:schemeClr val="tx1"/>
                          </a:solidFill>
                          <a:effectLst/>
                          <a:latin typeface="Times New Roman" pitchFamily="18" charset="0"/>
                        </a:rPr>
                        <a:t>Broiling</a:t>
                      </a:r>
                    </a:p>
                  </a:txBody>
                  <a:tcP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400" b="0" i="0" u="none" strike="noStrike" cap="none" normalizeH="0" baseline="0">
                          <a:ln>
                            <a:noFill/>
                          </a:ln>
                          <a:solidFill>
                            <a:schemeClr val="tx1"/>
                          </a:solidFill>
                          <a:effectLst/>
                          <a:latin typeface="Times New Roman" pitchFamily="18" charset="0"/>
                        </a:rPr>
                        <a:t>20</a:t>
                      </a:r>
                    </a:p>
                  </a:txBody>
                  <a:tcP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bl>
          </a:graphicData>
        </a:graphic>
      </p:graphicFrame>
      <p:sp>
        <p:nvSpPr>
          <p:cNvPr id="389184" name="Line 75"/>
          <p:cNvSpPr>
            <a:spLocks noChangeShapeType="1"/>
          </p:cNvSpPr>
          <p:nvPr/>
        </p:nvSpPr>
        <p:spPr bwMode="auto">
          <a:xfrm>
            <a:off x="5105400" y="2590800"/>
            <a:ext cx="838200" cy="0"/>
          </a:xfrm>
          <a:prstGeom prst="line">
            <a:avLst/>
          </a:prstGeom>
          <a:noFill/>
          <a:ln w="50800">
            <a:solidFill>
              <a:schemeClr val="tx1"/>
            </a:solidFill>
            <a:round/>
            <a:headEnd/>
            <a:tailEnd type="triangle" w="lg" len="lg"/>
          </a:ln>
          <a:extLst>
            <a:ext uri="{909E8E84-426E-40DD-AFC4-6F175D3DCCD1}">
              <a14:hiddenFill xmlns:a14="http://schemas.microsoft.com/office/drawing/2010/main">
                <a:noFill/>
              </a14:hiddenFill>
            </a:ext>
          </a:extLst>
        </p:spPr>
        <p:txBody>
          <a:bodyPr/>
          <a:lstStyle/>
          <a:p>
            <a:endParaRPr lang="en-US"/>
          </a:p>
        </p:txBody>
      </p:sp>
      <p:sp>
        <p:nvSpPr>
          <p:cNvPr id="389185" name="Text Box 76"/>
          <p:cNvSpPr txBox="1">
            <a:spLocks noChangeArrowheads="1"/>
          </p:cNvSpPr>
          <p:nvPr/>
        </p:nvSpPr>
        <p:spPr bwMode="auto">
          <a:xfrm>
            <a:off x="1679575" y="1371600"/>
            <a:ext cx="7588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2400">
                <a:latin typeface="Times New Roman" panose="02020603050405020304" pitchFamily="18" charset="0"/>
              </a:rPr>
              <a:t>Data</a:t>
            </a:r>
          </a:p>
        </p:txBody>
      </p:sp>
      <p:sp>
        <p:nvSpPr>
          <p:cNvPr id="389186" name="Text Box 77"/>
          <p:cNvSpPr txBox="1">
            <a:spLocks noChangeArrowheads="1"/>
          </p:cNvSpPr>
          <p:nvPr/>
        </p:nvSpPr>
        <p:spPr bwMode="auto">
          <a:xfrm>
            <a:off x="6781800" y="2362200"/>
            <a:ext cx="12668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2400">
                <a:latin typeface="Times New Roman" panose="02020603050405020304" pitchFamily="18" charset="0"/>
              </a:rPr>
              <a:t>Decision</a:t>
            </a:r>
          </a:p>
        </p:txBody>
      </p:sp>
    </p:spTree>
  </p:cSld>
  <p:clrMapOvr>
    <a:masterClrMapping/>
  </p:clrMapOvr>
</p:sld>
</file>

<file path=ppt/slides/slide5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6866" name="Object 2"/>
          <p:cNvGraphicFramePr>
            <a:graphicFrameLocks noChangeAspect="1"/>
          </p:cNvGraphicFramePr>
          <p:nvPr/>
        </p:nvGraphicFramePr>
        <p:xfrm>
          <a:off x="838200" y="381000"/>
          <a:ext cx="7340600" cy="6030913"/>
        </p:xfrm>
        <a:graphic>
          <a:graphicData uri="http://schemas.openxmlformats.org/presentationml/2006/ole">
            <mc:AlternateContent xmlns:mc="http://schemas.openxmlformats.org/markup-compatibility/2006">
              <mc:Choice xmlns:v="urn:schemas-microsoft-com:vml" Requires="v">
                <p:oleObj spid="_x0000_s36975" name="Chart" r:id="rId3" imgW="4896002" imgH="4019702" progId="MSGraph.Chart.8">
                  <p:embed followColorScheme="full"/>
                </p:oleObj>
              </mc:Choice>
              <mc:Fallback>
                <p:oleObj name="Chart" r:id="rId3" imgW="4896002" imgH="4019702" progId="MSGraph.Chart.8">
                  <p:embed followColorScheme="full"/>
                  <p:pic>
                    <p:nvPicPr>
                      <p:cNvPr id="0" name="Object 2"/>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838200" y="381000"/>
                        <a:ext cx="7340600" cy="6030913"/>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36867" name="Rectangle 3"/>
          <p:cNvSpPr>
            <a:spLocks noChangeArrowheads="1"/>
          </p:cNvSpPr>
          <p:nvPr/>
        </p:nvSpPr>
        <p:spPr bwMode="auto">
          <a:xfrm>
            <a:off x="5410200" y="1600200"/>
            <a:ext cx="2514600" cy="361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latin typeface="Arial" panose="020B0604020202020204" pitchFamily="34" charset="0"/>
            </a:endParaRPr>
          </a:p>
        </p:txBody>
      </p:sp>
      <p:grpSp>
        <p:nvGrpSpPr>
          <p:cNvPr id="36868" name="Group 4"/>
          <p:cNvGrpSpPr>
            <a:grpSpLocks/>
          </p:cNvGrpSpPr>
          <p:nvPr/>
        </p:nvGrpSpPr>
        <p:grpSpPr bwMode="auto">
          <a:xfrm>
            <a:off x="5027613" y="1235075"/>
            <a:ext cx="3559175" cy="1187450"/>
            <a:chOff x="3329" y="1418"/>
            <a:chExt cx="2242" cy="748"/>
          </a:xfrm>
        </p:grpSpPr>
        <p:sp>
          <p:nvSpPr>
            <p:cNvPr id="36869" name="Line 5"/>
            <p:cNvSpPr>
              <a:spLocks noChangeShapeType="1"/>
            </p:cNvSpPr>
            <p:nvPr/>
          </p:nvSpPr>
          <p:spPr bwMode="auto">
            <a:xfrm flipV="1">
              <a:off x="3329" y="1803"/>
              <a:ext cx="175" cy="1"/>
            </a:xfrm>
            <a:prstGeom prst="line">
              <a:avLst/>
            </a:prstGeom>
            <a:noFill/>
            <a:ln w="31750">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6870" name="Line 6"/>
            <p:cNvSpPr>
              <a:spLocks noChangeShapeType="1"/>
            </p:cNvSpPr>
            <p:nvPr/>
          </p:nvSpPr>
          <p:spPr bwMode="auto">
            <a:xfrm flipV="1">
              <a:off x="3330" y="1583"/>
              <a:ext cx="174" cy="1"/>
            </a:xfrm>
            <a:prstGeom prst="line">
              <a:avLst/>
            </a:prstGeom>
            <a:noFill/>
            <a:ln w="508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6871" name="Text Box 7"/>
            <p:cNvSpPr txBox="1">
              <a:spLocks noChangeArrowheads="1"/>
            </p:cNvSpPr>
            <p:nvPr/>
          </p:nvSpPr>
          <p:spPr bwMode="auto">
            <a:xfrm>
              <a:off x="3494" y="1418"/>
              <a:ext cx="2077" cy="7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2400">
                  <a:latin typeface="Times New Roman" panose="02020603050405020304" pitchFamily="18" charset="0"/>
                </a:rPr>
                <a:t>weighted mix of p-boxes </a:t>
              </a:r>
            </a:p>
            <a:p>
              <a:pPr eaLnBrk="1" hangingPunct="1"/>
              <a:r>
                <a:rPr lang="en-US" altLang="en-US" sz="2400">
                  <a:latin typeface="Times New Roman" panose="02020603050405020304" pitchFamily="18" charset="0"/>
                </a:rPr>
                <a:t>weighted mix of fitted </a:t>
              </a:r>
            </a:p>
            <a:p>
              <a:pPr eaLnBrk="1" hangingPunct="1"/>
              <a:r>
                <a:rPr lang="en-US" altLang="en-US" sz="2400">
                  <a:latin typeface="Times New Roman" panose="02020603050405020304" pitchFamily="18" charset="0"/>
                </a:rPr>
                <a:t>lognormal distributions</a:t>
              </a:r>
            </a:p>
          </p:txBody>
        </p:sp>
      </p:grpSp>
    </p:spTree>
  </p:cSld>
  <p:clrMapOvr>
    <a:masterClrMapping/>
  </p:clrMapOvr>
</p:sld>
</file>

<file path=ppt/slides/slide5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0146" name="Rectangle 2"/>
          <p:cNvSpPr>
            <a:spLocks noGrp="1" noChangeArrowheads="1"/>
          </p:cNvSpPr>
          <p:nvPr>
            <p:ph type="title"/>
          </p:nvPr>
        </p:nvSpPr>
        <p:spPr>
          <a:xfrm>
            <a:off x="685800" y="152400"/>
            <a:ext cx="7772400" cy="1143000"/>
          </a:xfrm>
        </p:spPr>
        <p:txBody>
          <a:bodyPr/>
          <a:lstStyle/>
          <a:p>
            <a:pPr eaLnBrk="1" hangingPunct="1"/>
            <a:r>
              <a:rPr lang="en-US" altLang="en-US"/>
              <a:t>1D model intake rate</a:t>
            </a:r>
          </a:p>
        </p:txBody>
      </p:sp>
      <p:sp>
        <p:nvSpPr>
          <p:cNvPr id="390147" name="Rectangle 3"/>
          <p:cNvSpPr>
            <a:spLocks noGrp="1" noChangeArrowheads="1"/>
          </p:cNvSpPr>
          <p:nvPr>
            <p:ph type="body" idx="1"/>
          </p:nvPr>
        </p:nvSpPr>
        <p:spPr>
          <a:xfrm>
            <a:off x="685800" y="1295400"/>
            <a:ext cx="7772400" cy="4800600"/>
          </a:xfrm>
        </p:spPr>
        <p:txBody>
          <a:bodyPr/>
          <a:lstStyle/>
          <a:p>
            <a:pPr eaLnBrk="1" hangingPunct="1"/>
            <a:r>
              <a:rPr lang="en-US" altLang="en-US"/>
              <a:t>1D model uses data from the Maine Angler Survey to model intake rate.</a:t>
            </a:r>
          </a:p>
          <a:p>
            <a:pPr eaLnBrk="1" hangingPunct="1"/>
            <a:r>
              <a:rPr lang="en-US" altLang="en-US"/>
              <a:t>The survey measured grams of game fish consumed per household per day (g/d).</a:t>
            </a:r>
          </a:p>
          <a:p>
            <a:pPr eaLnBrk="1" hangingPunct="1"/>
            <a:r>
              <a:rPr lang="en-US" altLang="en-US"/>
              <a:t>The data was stratified:</a:t>
            </a:r>
          </a:p>
          <a:p>
            <a:pPr lvl="1" eaLnBrk="1" hangingPunct="1"/>
            <a:r>
              <a:rPr lang="en-US" altLang="en-US"/>
              <a:t>Did you consume fish from “other” sources?</a:t>
            </a:r>
          </a:p>
          <a:p>
            <a:pPr lvl="1" eaLnBrk="1" hangingPunct="1"/>
            <a:r>
              <a:rPr lang="en-US" altLang="en-US"/>
              <a:t>Did you eat shared fish?</a:t>
            </a:r>
          </a:p>
          <a:p>
            <a:pPr lvl="1" eaLnBrk="1" hangingPunct="1"/>
            <a:r>
              <a:rPr lang="en-US" altLang="en-US"/>
              <a:t>Do you live alone?</a:t>
            </a:r>
          </a:p>
          <a:p>
            <a:pPr lvl="2" eaLnBrk="1" hangingPunct="1"/>
            <a:r>
              <a:rPr lang="en-US" altLang="en-US"/>
              <a:t>If not, intake rate divided by number in household.</a:t>
            </a:r>
          </a:p>
        </p:txBody>
      </p:sp>
    </p:spTree>
  </p:cSld>
  <p:clrMapOvr>
    <a:masterClrMapping/>
  </p:clrMapOvr>
</p:sld>
</file>

<file path=ppt/slides/slide5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7890" name="Object 2"/>
          <p:cNvGraphicFramePr>
            <a:graphicFrameLocks noChangeAspect="1"/>
          </p:cNvGraphicFramePr>
          <p:nvPr/>
        </p:nvGraphicFramePr>
        <p:xfrm>
          <a:off x="0" y="381000"/>
          <a:ext cx="7340600" cy="6030913"/>
        </p:xfrm>
        <a:graphic>
          <a:graphicData uri="http://schemas.openxmlformats.org/presentationml/2006/ole">
            <mc:AlternateContent xmlns:mc="http://schemas.openxmlformats.org/markup-compatibility/2006">
              <mc:Choice xmlns:v="urn:schemas-microsoft-com:vml" Requires="v">
                <p:oleObj spid="_x0000_s38003" name="Chart" r:id="rId4" imgW="4905451" imgH="4029151" progId="MSGraph.Chart.8">
                  <p:embed followColorScheme="full"/>
                </p:oleObj>
              </mc:Choice>
              <mc:Fallback>
                <p:oleObj name="Chart" r:id="rId4" imgW="4905451" imgH="4029151" progId="MSGraph.Chart.8">
                  <p:embed followColorScheme="full"/>
                  <p:pic>
                    <p:nvPicPr>
                      <p:cNvPr id="0" name="Object 2"/>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0" y="381000"/>
                        <a:ext cx="7340600" cy="6030913"/>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grpSp>
        <p:nvGrpSpPr>
          <p:cNvPr id="37891" name="Group 3"/>
          <p:cNvGrpSpPr>
            <a:grpSpLocks/>
          </p:cNvGrpSpPr>
          <p:nvPr/>
        </p:nvGrpSpPr>
        <p:grpSpPr bwMode="auto">
          <a:xfrm>
            <a:off x="4814888" y="990600"/>
            <a:ext cx="4329112" cy="2647950"/>
            <a:chOff x="3033" y="624"/>
            <a:chExt cx="2727" cy="1668"/>
          </a:xfrm>
        </p:grpSpPr>
        <p:sp>
          <p:nvSpPr>
            <p:cNvPr id="37893" name="Text Box 4"/>
            <p:cNvSpPr txBox="1">
              <a:spLocks noChangeArrowheads="1"/>
            </p:cNvSpPr>
            <p:nvPr/>
          </p:nvSpPr>
          <p:spPr bwMode="auto">
            <a:xfrm>
              <a:off x="3187" y="624"/>
              <a:ext cx="2573" cy="16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2400">
                  <a:latin typeface="Arial" panose="020B0604020202020204" pitchFamily="34" charset="0"/>
                </a:rPr>
                <a:t>no other, no sharing, lives</a:t>
              </a:r>
            </a:p>
            <a:p>
              <a:pPr eaLnBrk="1" hangingPunct="1"/>
              <a:r>
                <a:rPr lang="en-US" altLang="en-US" sz="2400">
                  <a:latin typeface="Arial" panose="020B0604020202020204" pitchFamily="34" charset="0"/>
                </a:rPr>
                <a:t>    alone (1D MC EDF)</a:t>
              </a:r>
            </a:p>
            <a:p>
              <a:pPr eaLnBrk="1" hangingPunct="1"/>
              <a:r>
                <a:rPr lang="en-US" altLang="en-US" sz="2400">
                  <a:latin typeface="Arial" panose="020B0604020202020204" pitchFamily="34" charset="0"/>
                </a:rPr>
                <a:t>other, no sharing, lives alone</a:t>
              </a:r>
            </a:p>
            <a:p>
              <a:pPr eaLnBrk="1" hangingPunct="1"/>
              <a:r>
                <a:rPr lang="en-US" altLang="en-US" sz="2400">
                  <a:latin typeface="Arial" panose="020B0604020202020204" pitchFamily="34" charset="0"/>
                </a:rPr>
                <a:t>no other, includes sharing</a:t>
              </a:r>
            </a:p>
            <a:p>
              <a:pPr eaLnBrk="1" hangingPunct="1"/>
              <a:r>
                <a:rPr lang="en-US" altLang="en-US" sz="2400">
                  <a:latin typeface="Arial" panose="020B0604020202020204" pitchFamily="34" charset="0"/>
                </a:rPr>
                <a:t>no other, no sharing</a:t>
              </a:r>
            </a:p>
            <a:p>
              <a:pPr eaLnBrk="1" hangingPunct="1"/>
              <a:r>
                <a:rPr lang="en-US" altLang="en-US" sz="2400">
                  <a:latin typeface="Arial" panose="020B0604020202020204" pitchFamily="34" charset="0"/>
                </a:rPr>
                <a:t>other, includes sharing</a:t>
              </a:r>
            </a:p>
            <a:p>
              <a:pPr eaLnBrk="1" hangingPunct="1"/>
              <a:r>
                <a:rPr lang="en-US" altLang="en-US" sz="2400">
                  <a:latin typeface="Arial" panose="020B0604020202020204" pitchFamily="34" charset="0"/>
                </a:rPr>
                <a:t>other, no sharing</a:t>
              </a:r>
            </a:p>
          </p:txBody>
        </p:sp>
        <p:sp>
          <p:nvSpPr>
            <p:cNvPr id="37894" name="Line 5"/>
            <p:cNvSpPr>
              <a:spLocks noChangeShapeType="1"/>
            </p:cNvSpPr>
            <p:nvPr/>
          </p:nvSpPr>
          <p:spPr bwMode="auto">
            <a:xfrm flipV="1">
              <a:off x="3036" y="1237"/>
              <a:ext cx="175" cy="1"/>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7895" name="Line 6"/>
            <p:cNvSpPr>
              <a:spLocks noChangeShapeType="1"/>
            </p:cNvSpPr>
            <p:nvPr/>
          </p:nvSpPr>
          <p:spPr bwMode="auto">
            <a:xfrm flipV="1">
              <a:off x="3037" y="778"/>
              <a:ext cx="174" cy="1"/>
            </a:xfrm>
            <a:prstGeom prst="line">
              <a:avLst/>
            </a:prstGeom>
            <a:noFill/>
            <a:ln w="50800">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7896" name="Line 7"/>
            <p:cNvSpPr>
              <a:spLocks noChangeShapeType="1"/>
            </p:cNvSpPr>
            <p:nvPr/>
          </p:nvSpPr>
          <p:spPr bwMode="auto">
            <a:xfrm flipV="1">
              <a:off x="3033" y="1463"/>
              <a:ext cx="175" cy="1"/>
            </a:xfrm>
            <a:prstGeom prst="line">
              <a:avLst/>
            </a:prstGeom>
            <a:noFill/>
            <a:ln w="38100">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7897" name="Line 8"/>
            <p:cNvSpPr>
              <a:spLocks noChangeShapeType="1"/>
            </p:cNvSpPr>
            <p:nvPr/>
          </p:nvSpPr>
          <p:spPr bwMode="auto">
            <a:xfrm flipV="1">
              <a:off x="3036" y="1703"/>
              <a:ext cx="175" cy="1"/>
            </a:xfrm>
            <a:prstGeom prst="line">
              <a:avLst/>
            </a:prstGeom>
            <a:noFill/>
            <a:ln w="38100">
              <a:solidFill>
                <a:srgbClr val="CC99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7898" name="Line 9"/>
            <p:cNvSpPr>
              <a:spLocks noChangeShapeType="1"/>
            </p:cNvSpPr>
            <p:nvPr/>
          </p:nvSpPr>
          <p:spPr bwMode="auto">
            <a:xfrm flipV="1">
              <a:off x="3033" y="1929"/>
              <a:ext cx="175" cy="1"/>
            </a:xfrm>
            <a:prstGeom prst="line">
              <a:avLst/>
            </a:prstGeom>
            <a:noFill/>
            <a:ln w="38100">
              <a:solidFill>
                <a:srgbClr val="33CC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7899" name="Line 10"/>
            <p:cNvSpPr>
              <a:spLocks noChangeShapeType="1"/>
            </p:cNvSpPr>
            <p:nvPr/>
          </p:nvSpPr>
          <p:spPr bwMode="auto">
            <a:xfrm flipV="1">
              <a:off x="3033" y="2159"/>
              <a:ext cx="175" cy="1"/>
            </a:xfrm>
            <a:prstGeom prst="line">
              <a:avLst/>
            </a:prstGeom>
            <a:noFill/>
            <a:ln w="38100">
              <a:solidFill>
                <a:srgbClr val="FF00FF"/>
              </a:solidFill>
              <a:round/>
              <a:headEnd/>
              <a:tailEnd/>
            </a:ln>
            <a:extLst>
              <a:ext uri="{909E8E84-426E-40DD-AFC4-6F175D3DCCD1}">
                <a14:hiddenFill xmlns:a14="http://schemas.microsoft.com/office/drawing/2010/main">
                  <a:noFill/>
                </a14:hiddenFill>
              </a:ext>
            </a:extLst>
          </p:spPr>
          <p:txBody>
            <a:bodyPr/>
            <a:lstStyle/>
            <a:p>
              <a:endParaRPr lang="en-US"/>
            </a:p>
          </p:txBody>
        </p:sp>
      </p:grpSp>
      <p:sp>
        <p:nvSpPr>
          <p:cNvPr id="37892" name="Text Box 11"/>
          <p:cNvSpPr txBox="1">
            <a:spLocks noChangeArrowheads="1"/>
          </p:cNvSpPr>
          <p:nvPr/>
        </p:nvSpPr>
        <p:spPr bwMode="auto">
          <a:xfrm>
            <a:off x="1123950" y="5232400"/>
            <a:ext cx="6540500" cy="334963"/>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t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2200" b="1">
                <a:latin typeface="Times New Roman" panose="02020603050405020304" pitchFamily="18" charset="0"/>
              </a:rPr>
              <a:t>0.01      0.1           1          10        100       1,000     10,000</a:t>
            </a:r>
          </a:p>
        </p:txBody>
      </p:sp>
    </p:spTree>
  </p:cSld>
  <p:clrMapOvr>
    <a:masterClrMapping/>
  </p:clrMapOvr>
</p:sld>
</file>

<file path=ppt/slides/slide5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8914" name="Object 2"/>
          <p:cNvGraphicFramePr>
            <a:graphicFrameLocks noChangeAspect="1"/>
          </p:cNvGraphicFramePr>
          <p:nvPr/>
        </p:nvGraphicFramePr>
        <p:xfrm>
          <a:off x="0" y="381000"/>
          <a:ext cx="7340600" cy="6030913"/>
        </p:xfrm>
        <a:graphic>
          <a:graphicData uri="http://schemas.openxmlformats.org/presentationml/2006/ole">
            <mc:AlternateContent xmlns:mc="http://schemas.openxmlformats.org/markup-compatibility/2006">
              <mc:Choice xmlns:v="urn:schemas-microsoft-com:vml" Requires="v">
                <p:oleObj spid="_x0000_s39027" name="Chart" r:id="rId4" imgW="4905451" imgH="4029151" progId="MSGraph.Chart.8">
                  <p:embed followColorScheme="full"/>
                </p:oleObj>
              </mc:Choice>
              <mc:Fallback>
                <p:oleObj name="Chart" r:id="rId4" imgW="4905451" imgH="4029151" progId="MSGraph.Chart.8">
                  <p:embed followColorScheme="full"/>
                  <p:pic>
                    <p:nvPicPr>
                      <p:cNvPr id="0" name="Object 2"/>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0" y="381000"/>
                        <a:ext cx="7340600" cy="6030913"/>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38915" name="Text Box 3"/>
          <p:cNvSpPr txBox="1">
            <a:spLocks noChangeArrowheads="1"/>
          </p:cNvSpPr>
          <p:nvPr/>
        </p:nvSpPr>
        <p:spPr bwMode="auto">
          <a:xfrm>
            <a:off x="5059363" y="990600"/>
            <a:ext cx="4084637" cy="3013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2400">
                <a:latin typeface="Arial" panose="020B0604020202020204" pitchFamily="34" charset="0"/>
              </a:rPr>
              <a:t>no other, no sharing, lives</a:t>
            </a:r>
          </a:p>
          <a:p>
            <a:pPr eaLnBrk="1" hangingPunct="1"/>
            <a:r>
              <a:rPr lang="en-US" altLang="en-US" sz="2400">
                <a:latin typeface="Arial" panose="020B0604020202020204" pitchFamily="34" charset="0"/>
              </a:rPr>
              <a:t>    alone (1D MC EDF)</a:t>
            </a:r>
          </a:p>
          <a:p>
            <a:pPr eaLnBrk="1" hangingPunct="1"/>
            <a:r>
              <a:rPr lang="en-US" altLang="en-US" sz="2400">
                <a:latin typeface="Arial" panose="020B0604020202020204" pitchFamily="34" charset="0"/>
              </a:rPr>
              <a:t>other, no sharing, lives alone</a:t>
            </a:r>
          </a:p>
          <a:p>
            <a:pPr eaLnBrk="1" hangingPunct="1"/>
            <a:r>
              <a:rPr lang="en-US" altLang="en-US" sz="2400">
                <a:latin typeface="Arial" panose="020B0604020202020204" pitchFamily="34" charset="0"/>
              </a:rPr>
              <a:t>no other, includes sharing</a:t>
            </a:r>
          </a:p>
          <a:p>
            <a:pPr eaLnBrk="1" hangingPunct="1"/>
            <a:r>
              <a:rPr lang="en-US" altLang="en-US" sz="2400">
                <a:latin typeface="Arial" panose="020B0604020202020204" pitchFamily="34" charset="0"/>
              </a:rPr>
              <a:t>no other, no sharing</a:t>
            </a:r>
          </a:p>
          <a:p>
            <a:pPr eaLnBrk="1" hangingPunct="1"/>
            <a:r>
              <a:rPr lang="en-US" altLang="en-US" sz="2400">
                <a:latin typeface="Arial" panose="020B0604020202020204" pitchFamily="34" charset="0"/>
              </a:rPr>
              <a:t>other, includes sharing</a:t>
            </a:r>
          </a:p>
          <a:p>
            <a:pPr eaLnBrk="1" hangingPunct="1"/>
            <a:r>
              <a:rPr lang="en-US" altLang="en-US" sz="2400">
                <a:latin typeface="Arial" panose="020B0604020202020204" pitchFamily="34" charset="0"/>
              </a:rPr>
              <a:t>other, no sharing</a:t>
            </a:r>
          </a:p>
          <a:p>
            <a:pPr eaLnBrk="1" hangingPunct="1"/>
            <a:r>
              <a:rPr lang="en-US" altLang="en-US" sz="2400">
                <a:latin typeface="Arial" panose="020B0604020202020204" pitchFamily="34" charset="0"/>
              </a:rPr>
              <a:t>ENV EDF p-box</a:t>
            </a:r>
          </a:p>
        </p:txBody>
      </p:sp>
      <p:sp>
        <p:nvSpPr>
          <p:cNvPr id="38916" name="Line 4"/>
          <p:cNvSpPr>
            <a:spLocks noChangeShapeType="1"/>
          </p:cNvSpPr>
          <p:nvPr/>
        </p:nvSpPr>
        <p:spPr bwMode="auto">
          <a:xfrm flipV="1">
            <a:off x="4819650" y="1963738"/>
            <a:ext cx="277813" cy="1587"/>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8917" name="Line 5"/>
          <p:cNvSpPr>
            <a:spLocks noChangeShapeType="1"/>
          </p:cNvSpPr>
          <p:nvPr/>
        </p:nvSpPr>
        <p:spPr bwMode="auto">
          <a:xfrm flipV="1">
            <a:off x="4821238" y="1235075"/>
            <a:ext cx="276225" cy="1588"/>
          </a:xfrm>
          <a:prstGeom prst="line">
            <a:avLst/>
          </a:prstGeom>
          <a:noFill/>
          <a:ln w="50800">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8918" name="Line 6"/>
          <p:cNvSpPr>
            <a:spLocks noChangeShapeType="1"/>
          </p:cNvSpPr>
          <p:nvPr/>
        </p:nvSpPr>
        <p:spPr bwMode="auto">
          <a:xfrm flipV="1">
            <a:off x="4814888" y="2322513"/>
            <a:ext cx="277812" cy="1587"/>
          </a:xfrm>
          <a:prstGeom prst="line">
            <a:avLst/>
          </a:prstGeom>
          <a:noFill/>
          <a:ln w="38100">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8919" name="Line 7"/>
          <p:cNvSpPr>
            <a:spLocks noChangeShapeType="1"/>
          </p:cNvSpPr>
          <p:nvPr/>
        </p:nvSpPr>
        <p:spPr bwMode="auto">
          <a:xfrm flipV="1">
            <a:off x="4819650" y="2703513"/>
            <a:ext cx="277813" cy="1587"/>
          </a:xfrm>
          <a:prstGeom prst="line">
            <a:avLst/>
          </a:prstGeom>
          <a:noFill/>
          <a:ln w="38100">
            <a:solidFill>
              <a:srgbClr val="CC99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8920" name="Line 8"/>
          <p:cNvSpPr>
            <a:spLocks noChangeShapeType="1"/>
          </p:cNvSpPr>
          <p:nvPr/>
        </p:nvSpPr>
        <p:spPr bwMode="auto">
          <a:xfrm flipV="1">
            <a:off x="4814888" y="3062288"/>
            <a:ext cx="277812" cy="1587"/>
          </a:xfrm>
          <a:prstGeom prst="line">
            <a:avLst/>
          </a:prstGeom>
          <a:noFill/>
          <a:ln w="38100">
            <a:solidFill>
              <a:srgbClr val="33CC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8921" name="Line 9"/>
          <p:cNvSpPr>
            <a:spLocks noChangeShapeType="1"/>
          </p:cNvSpPr>
          <p:nvPr/>
        </p:nvSpPr>
        <p:spPr bwMode="auto">
          <a:xfrm flipV="1">
            <a:off x="4814888" y="3427413"/>
            <a:ext cx="277812" cy="1587"/>
          </a:xfrm>
          <a:prstGeom prst="line">
            <a:avLst/>
          </a:prstGeom>
          <a:noFill/>
          <a:ln w="38100">
            <a:solidFill>
              <a:srgbClr val="FF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8922" name="Text Box 10"/>
          <p:cNvSpPr txBox="1">
            <a:spLocks noChangeArrowheads="1"/>
          </p:cNvSpPr>
          <p:nvPr/>
        </p:nvSpPr>
        <p:spPr bwMode="auto">
          <a:xfrm>
            <a:off x="1123950" y="5232400"/>
            <a:ext cx="6540500" cy="334963"/>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t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2200" b="1">
                <a:latin typeface="Times New Roman" panose="02020603050405020304" pitchFamily="18" charset="0"/>
              </a:rPr>
              <a:t>0.01      0.1           1          10        100       1,000     10,000</a:t>
            </a:r>
          </a:p>
        </p:txBody>
      </p:sp>
      <p:sp>
        <p:nvSpPr>
          <p:cNvPr id="38923" name="Line 11"/>
          <p:cNvSpPr>
            <a:spLocks noChangeShapeType="1"/>
          </p:cNvSpPr>
          <p:nvPr/>
        </p:nvSpPr>
        <p:spPr bwMode="auto">
          <a:xfrm flipV="1">
            <a:off x="4814888" y="3776663"/>
            <a:ext cx="276225" cy="1587"/>
          </a:xfrm>
          <a:prstGeom prst="line">
            <a:avLst/>
          </a:prstGeom>
          <a:noFill/>
          <a:ln w="50800">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Tree>
  </p:cSld>
  <p:clrMapOvr>
    <a:masterClrMapping/>
  </p:clrMapOvr>
</p:sld>
</file>

<file path=ppt/slides/slide5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9938" name="Object 2"/>
          <p:cNvGraphicFramePr>
            <a:graphicFrameLocks noChangeAspect="1"/>
          </p:cNvGraphicFramePr>
          <p:nvPr/>
        </p:nvGraphicFramePr>
        <p:xfrm>
          <a:off x="0" y="381000"/>
          <a:ext cx="7340600" cy="6030913"/>
        </p:xfrm>
        <a:graphic>
          <a:graphicData uri="http://schemas.openxmlformats.org/presentationml/2006/ole">
            <mc:AlternateContent xmlns:mc="http://schemas.openxmlformats.org/markup-compatibility/2006">
              <mc:Choice xmlns:v="urn:schemas-microsoft-com:vml" Requires="v">
                <p:oleObj spid="_x0000_s40047" name="Chart" r:id="rId3" imgW="4886249" imgH="4019702" progId="MSGraph.Chart.8">
                  <p:embed followColorScheme="full"/>
                </p:oleObj>
              </mc:Choice>
              <mc:Fallback>
                <p:oleObj name="Chart" r:id="rId3" imgW="4886249" imgH="4019702" progId="MSGraph.Chart.8">
                  <p:embed followColorScheme="full"/>
                  <p:pic>
                    <p:nvPicPr>
                      <p:cNvPr id="0" name="Object 2"/>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0" y="381000"/>
                        <a:ext cx="7340600" cy="6030913"/>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grpSp>
        <p:nvGrpSpPr>
          <p:cNvPr id="39939" name="Group 3"/>
          <p:cNvGrpSpPr>
            <a:grpSpLocks/>
          </p:cNvGrpSpPr>
          <p:nvPr/>
        </p:nvGrpSpPr>
        <p:grpSpPr bwMode="auto">
          <a:xfrm>
            <a:off x="5027613" y="1920875"/>
            <a:ext cx="4164012" cy="822325"/>
            <a:chOff x="3329" y="1418"/>
            <a:chExt cx="2623" cy="518"/>
          </a:xfrm>
        </p:grpSpPr>
        <p:sp>
          <p:nvSpPr>
            <p:cNvPr id="39941" name="Line 4"/>
            <p:cNvSpPr>
              <a:spLocks noChangeShapeType="1"/>
            </p:cNvSpPr>
            <p:nvPr/>
          </p:nvSpPr>
          <p:spPr bwMode="auto">
            <a:xfrm flipV="1">
              <a:off x="3329" y="1803"/>
              <a:ext cx="175" cy="1"/>
            </a:xfrm>
            <a:prstGeom prst="line">
              <a:avLst/>
            </a:prstGeom>
            <a:noFill/>
            <a:ln w="31750">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9942" name="Line 5"/>
            <p:cNvSpPr>
              <a:spLocks noChangeShapeType="1"/>
            </p:cNvSpPr>
            <p:nvPr/>
          </p:nvSpPr>
          <p:spPr bwMode="auto">
            <a:xfrm flipV="1">
              <a:off x="3330" y="1583"/>
              <a:ext cx="174" cy="1"/>
            </a:xfrm>
            <a:prstGeom prst="line">
              <a:avLst/>
            </a:prstGeom>
            <a:noFill/>
            <a:ln w="508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9943" name="Text Box 6"/>
            <p:cNvSpPr txBox="1">
              <a:spLocks noChangeArrowheads="1"/>
            </p:cNvSpPr>
            <p:nvPr/>
          </p:nvSpPr>
          <p:spPr bwMode="auto">
            <a:xfrm>
              <a:off x="3494" y="1418"/>
              <a:ext cx="2458" cy="5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2400">
                  <a:latin typeface="Times New Roman" panose="02020603050405020304" pitchFamily="18" charset="0"/>
                </a:rPr>
                <a:t>envelope of EDFs p-box </a:t>
              </a:r>
            </a:p>
            <a:p>
              <a:pPr eaLnBrk="1" hangingPunct="1"/>
              <a:r>
                <a:rPr lang="en-US" altLang="en-US" sz="2400">
                  <a:latin typeface="Times New Roman" panose="02020603050405020304" pitchFamily="18" charset="0"/>
                </a:rPr>
                <a:t>empirical distribution function</a:t>
              </a:r>
            </a:p>
          </p:txBody>
        </p:sp>
      </p:grpSp>
      <p:sp>
        <p:nvSpPr>
          <p:cNvPr id="39940" name="Text Box 7"/>
          <p:cNvSpPr txBox="1">
            <a:spLocks noChangeArrowheads="1"/>
          </p:cNvSpPr>
          <p:nvPr/>
        </p:nvSpPr>
        <p:spPr bwMode="auto">
          <a:xfrm>
            <a:off x="1123950" y="5232400"/>
            <a:ext cx="6540500" cy="334963"/>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t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2200" b="1">
                <a:latin typeface="Times New Roman" panose="02020603050405020304" pitchFamily="18" charset="0"/>
              </a:rPr>
              <a:t>0.01      0.1           1          10        100       1,000     10,000</a:t>
            </a:r>
          </a:p>
        </p:txBody>
      </p:sp>
    </p:spTree>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5874" name="Rectangle 2"/>
          <p:cNvSpPr>
            <a:spLocks noGrp="1" noChangeArrowheads="1"/>
          </p:cNvSpPr>
          <p:nvPr>
            <p:ph type="title"/>
          </p:nvPr>
        </p:nvSpPr>
        <p:spPr/>
        <p:txBody>
          <a:bodyPr/>
          <a:lstStyle/>
          <a:p>
            <a:pPr eaLnBrk="1" hangingPunct="1">
              <a:defRPr/>
            </a:pPr>
            <a:r>
              <a:rPr lang="en-US"/>
              <a:t>Maximum likelihood (ML)</a:t>
            </a:r>
          </a:p>
        </p:txBody>
      </p:sp>
      <p:sp>
        <p:nvSpPr>
          <p:cNvPr id="65539" name="Rectangle 3"/>
          <p:cNvSpPr>
            <a:spLocks noGrp="1" noChangeArrowheads="1"/>
          </p:cNvSpPr>
          <p:nvPr>
            <p:ph type="body" idx="1"/>
          </p:nvPr>
        </p:nvSpPr>
        <p:spPr>
          <a:xfrm>
            <a:off x="533400" y="1981200"/>
            <a:ext cx="7924800" cy="4114800"/>
          </a:xfrm>
        </p:spPr>
        <p:txBody>
          <a:bodyPr/>
          <a:lstStyle/>
          <a:p>
            <a:pPr eaLnBrk="1" hangingPunct="1"/>
            <a:r>
              <a:rPr lang="en-US" altLang="en-US"/>
              <a:t>Find the distribution that maximizes the likelihood of having observed the data </a:t>
            </a:r>
          </a:p>
          <a:p>
            <a:pPr eaLnBrk="1" hangingPunct="1"/>
            <a:r>
              <a:rPr lang="en-US" altLang="en-US"/>
              <a:t>Likelihood is the probability of seeing the data assuming the distribution actually has some form</a:t>
            </a:r>
          </a:p>
        </p:txBody>
      </p:sp>
      <p:sp>
        <p:nvSpPr>
          <p:cNvPr id="335876" name="Freeform 4"/>
          <p:cNvSpPr>
            <a:spLocks/>
          </p:cNvSpPr>
          <p:nvPr/>
        </p:nvSpPr>
        <p:spPr bwMode="auto">
          <a:xfrm>
            <a:off x="1219200" y="5257800"/>
            <a:ext cx="2755900" cy="765175"/>
          </a:xfrm>
          <a:custGeom>
            <a:avLst/>
            <a:gdLst>
              <a:gd name="T0" fmla="*/ 36513 w 1736"/>
              <a:gd name="T1" fmla="*/ 731838 h 482"/>
              <a:gd name="T2" fmla="*/ 103188 w 1736"/>
              <a:gd name="T3" fmla="*/ 715963 h 482"/>
              <a:gd name="T4" fmla="*/ 173037 w 1736"/>
              <a:gd name="T5" fmla="*/ 693738 h 482"/>
              <a:gd name="T6" fmla="*/ 241300 w 1736"/>
              <a:gd name="T7" fmla="*/ 666750 h 482"/>
              <a:gd name="T8" fmla="*/ 311150 w 1736"/>
              <a:gd name="T9" fmla="*/ 631825 h 482"/>
              <a:gd name="T10" fmla="*/ 381000 w 1736"/>
              <a:gd name="T11" fmla="*/ 592138 h 482"/>
              <a:gd name="T12" fmla="*/ 449263 w 1736"/>
              <a:gd name="T13" fmla="*/ 544513 h 482"/>
              <a:gd name="T14" fmla="*/ 517525 w 1736"/>
              <a:gd name="T15" fmla="*/ 490538 h 482"/>
              <a:gd name="T16" fmla="*/ 585788 w 1736"/>
              <a:gd name="T17" fmla="*/ 431800 h 482"/>
              <a:gd name="T18" fmla="*/ 654050 w 1736"/>
              <a:gd name="T19" fmla="*/ 366713 h 482"/>
              <a:gd name="T20" fmla="*/ 723900 w 1736"/>
              <a:gd name="T21" fmla="*/ 301625 h 482"/>
              <a:gd name="T22" fmla="*/ 792162 w 1736"/>
              <a:gd name="T23" fmla="*/ 234950 h 482"/>
              <a:gd name="T24" fmla="*/ 862013 w 1736"/>
              <a:gd name="T25" fmla="*/ 171450 h 482"/>
              <a:gd name="T26" fmla="*/ 931863 w 1736"/>
              <a:gd name="T27" fmla="*/ 114300 h 482"/>
              <a:gd name="T28" fmla="*/ 998538 w 1736"/>
              <a:gd name="T29" fmla="*/ 66675 h 482"/>
              <a:gd name="T30" fmla="*/ 1068388 w 1736"/>
              <a:gd name="T31" fmla="*/ 30163 h 482"/>
              <a:gd name="T32" fmla="*/ 1136650 w 1736"/>
              <a:gd name="T33" fmla="*/ 7938 h 482"/>
              <a:gd name="T34" fmla="*/ 1204913 w 1736"/>
              <a:gd name="T35" fmla="*/ 1588 h 482"/>
              <a:gd name="T36" fmla="*/ 1239838 w 1736"/>
              <a:gd name="T37" fmla="*/ 0 h 482"/>
              <a:gd name="T38" fmla="*/ 1274763 w 1736"/>
              <a:gd name="T39" fmla="*/ 1588 h 482"/>
              <a:gd name="T40" fmla="*/ 1343025 w 1736"/>
              <a:gd name="T41" fmla="*/ 15875 h 482"/>
              <a:gd name="T42" fmla="*/ 1412875 w 1736"/>
              <a:gd name="T43" fmla="*/ 46038 h 482"/>
              <a:gd name="T44" fmla="*/ 1479550 w 1736"/>
              <a:gd name="T45" fmla="*/ 90488 h 482"/>
              <a:gd name="T46" fmla="*/ 1549400 w 1736"/>
              <a:gd name="T47" fmla="*/ 142875 h 482"/>
              <a:gd name="T48" fmla="*/ 1619250 w 1736"/>
              <a:gd name="T49" fmla="*/ 203200 h 482"/>
              <a:gd name="T50" fmla="*/ 1687513 w 1736"/>
              <a:gd name="T51" fmla="*/ 268288 h 482"/>
              <a:gd name="T52" fmla="*/ 1755775 w 1736"/>
              <a:gd name="T53" fmla="*/ 334963 h 482"/>
              <a:gd name="T54" fmla="*/ 1825625 w 1736"/>
              <a:gd name="T55" fmla="*/ 400050 h 482"/>
              <a:gd name="T56" fmla="*/ 1895475 w 1736"/>
              <a:gd name="T57" fmla="*/ 461963 h 482"/>
              <a:gd name="T58" fmla="*/ 1963738 w 1736"/>
              <a:gd name="T59" fmla="*/ 517525 h 482"/>
              <a:gd name="T60" fmla="*/ 2033588 w 1736"/>
              <a:gd name="T61" fmla="*/ 568325 h 482"/>
              <a:gd name="T62" fmla="*/ 2100263 w 1736"/>
              <a:gd name="T63" fmla="*/ 612775 h 482"/>
              <a:gd name="T64" fmla="*/ 2168525 w 1736"/>
              <a:gd name="T65" fmla="*/ 649288 h 482"/>
              <a:gd name="T66" fmla="*/ 2238375 w 1736"/>
              <a:gd name="T67" fmla="*/ 679450 h 482"/>
              <a:gd name="T68" fmla="*/ 2308225 w 1736"/>
              <a:gd name="T69" fmla="*/ 703263 h 482"/>
              <a:gd name="T70" fmla="*/ 2376488 w 1736"/>
              <a:gd name="T71" fmla="*/ 722313 h 482"/>
              <a:gd name="T72" fmla="*/ 2444750 w 1736"/>
              <a:gd name="T73" fmla="*/ 738188 h 482"/>
              <a:gd name="T74" fmla="*/ 2514600 w 1736"/>
              <a:gd name="T75" fmla="*/ 750888 h 482"/>
              <a:gd name="T76" fmla="*/ 2584450 w 1736"/>
              <a:gd name="T77" fmla="*/ 757238 h 482"/>
              <a:gd name="T78" fmla="*/ 2651125 w 1736"/>
              <a:gd name="T79" fmla="*/ 762000 h 482"/>
              <a:gd name="T80" fmla="*/ 2719388 w 1736"/>
              <a:gd name="T81" fmla="*/ 765175 h 482"/>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736"/>
              <a:gd name="T124" fmla="*/ 0 h 482"/>
              <a:gd name="T125" fmla="*/ 1736 w 1736"/>
              <a:gd name="T126" fmla="*/ 482 h 482"/>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736" h="482">
                <a:moveTo>
                  <a:pt x="0" y="465"/>
                </a:moveTo>
                <a:lnTo>
                  <a:pt x="23" y="461"/>
                </a:lnTo>
                <a:lnTo>
                  <a:pt x="44" y="457"/>
                </a:lnTo>
                <a:lnTo>
                  <a:pt x="65" y="451"/>
                </a:lnTo>
                <a:lnTo>
                  <a:pt x="87" y="444"/>
                </a:lnTo>
                <a:lnTo>
                  <a:pt x="109" y="437"/>
                </a:lnTo>
                <a:lnTo>
                  <a:pt x="130" y="429"/>
                </a:lnTo>
                <a:lnTo>
                  <a:pt x="152" y="420"/>
                </a:lnTo>
                <a:lnTo>
                  <a:pt x="173" y="410"/>
                </a:lnTo>
                <a:lnTo>
                  <a:pt x="196" y="398"/>
                </a:lnTo>
                <a:lnTo>
                  <a:pt x="217" y="386"/>
                </a:lnTo>
                <a:lnTo>
                  <a:pt x="240" y="373"/>
                </a:lnTo>
                <a:lnTo>
                  <a:pt x="261" y="359"/>
                </a:lnTo>
                <a:lnTo>
                  <a:pt x="283" y="343"/>
                </a:lnTo>
                <a:lnTo>
                  <a:pt x="305" y="327"/>
                </a:lnTo>
                <a:lnTo>
                  <a:pt x="326" y="309"/>
                </a:lnTo>
                <a:lnTo>
                  <a:pt x="348" y="291"/>
                </a:lnTo>
                <a:lnTo>
                  <a:pt x="369" y="272"/>
                </a:lnTo>
                <a:lnTo>
                  <a:pt x="391" y="252"/>
                </a:lnTo>
                <a:lnTo>
                  <a:pt x="412" y="231"/>
                </a:lnTo>
                <a:lnTo>
                  <a:pt x="434" y="211"/>
                </a:lnTo>
                <a:lnTo>
                  <a:pt x="456" y="190"/>
                </a:lnTo>
                <a:lnTo>
                  <a:pt x="477" y="169"/>
                </a:lnTo>
                <a:lnTo>
                  <a:pt x="499" y="148"/>
                </a:lnTo>
                <a:lnTo>
                  <a:pt x="520" y="128"/>
                </a:lnTo>
                <a:lnTo>
                  <a:pt x="543" y="108"/>
                </a:lnTo>
                <a:lnTo>
                  <a:pt x="564" y="90"/>
                </a:lnTo>
                <a:lnTo>
                  <a:pt x="587" y="72"/>
                </a:lnTo>
                <a:lnTo>
                  <a:pt x="607" y="57"/>
                </a:lnTo>
                <a:lnTo>
                  <a:pt x="629" y="42"/>
                </a:lnTo>
                <a:lnTo>
                  <a:pt x="652" y="29"/>
                </a:lnTo>
                <a:lnTo>
                  <a:pt x="673" y="19"/>
                </a:lnTo>
                <a:lnTo>
                  <a:pt x="694" y="10"/>
                </a:lnTo>
                <a:lnTo>
                  <a:pt x="716" y="5"/>
                </a:lnTo>
                <a:lnTo>
                  <a:pt x="738" y="1"/>
                </a:lnTo>
                <a:lnTo>
                  <a:pt x="759" y="1"/>
                </a:lnTo>
                <a:lnTo>
                  <a:pt x="759" y="0"/>
                </a:lnTo>
                <a:lnTo>
                  <a:pt x="781" y="0"/>
                </a:lnTo>
                <a:lnTo>
                  <a:pt x="781" y="1"/>
                </a:lnTo>
                <a:lnTo>
                  <a:pt x="803" y="1"/>
                </a:lnTo>
                <a:lnTo>
                  <a:pt x="824" y="5"/>
                </a:lnTo>
                <a:lnTo>
                  <a:pt x="846" y="10"/>
                </a:lnTo>
                <a:lnTo>
                  <a:pt x="868" y="19"/>
                </a:lnTo>
                <a:lnTo>
                  <a:pt x="890" y="29"/>
                </a:lnTo>
                <a:lnTo>
                  <a:pt x="911" y="42"/>
                </a:lnTo>
                <a:lnTo>
                  <a:pt x="932" y="57"/>
                </a:lnTo>
                <a:lnTo>
                  <a:pt x="955" y="72"/>
                </a:lnTo>
                <a:lnTo>
                  <a:pt x="976" y="90"/>
                </a:lnTo>
                <a:lnTo>
                  <a:pt x="998" y="108"/>
                </a:lnTo>
                <a:lnTo>
                  <a:pt x="1020" y="128"/>
                </a:lnTo>
                <a:lnTo>
                  <a:pt x="1042" y="148"/>
                </a:lnTo>
                <a:lnTo>
                  <a:pt x="1063" y="169"/>
                </a:lnTo>
                <a:lnTo>
                  <a:pt x="1085" y="190"/>
                </a:lnTo>
                <a:lnTo>
                  <a:pt x="1106" y="211"/>
                </a:lnTo>
                <a:lnTo>
                  <a:pt x="1128" y="231"/>
                </a:lnTo>
                <a:lnTo>
                  <a:pt x="1150" y="252"/>
                </a:lnTo>
                <a:lnTo>
                  <a:pt x="1170" y="271"/>
                </a:lnTo>
                <a:lnTo>
                  <a:pt x="1194" y="291"/>
                </a:lnTo>
                <a:lnTo>
                  <a:pt x="1215" y="309"/>
                </a:lnTo>
                <a:lnTo>
                  <a:pt x="1237" y="326"/>
                </a:lnTo>
                <a:lnTo>
                  <a:pt x="1258" y="343"/>
                </a:lnTo>
                <a:lnTo>
                  <a:pt x="1281" y="358"/>
                </a:lnTo>
                <a:lnTo>
                  <a:pt x="1302" y="373"/>
                </a:lnTo>
                <a:lnTo>
                  <a:pt x="1323" y="386"/>
                </a:lnTo>
                <a:lnTo>
                  <a:pt x="1346" y="398"/>
                </a:lnTo>
                <a:lnTo>
                  <a:pt x="1366" y="409"/>
                </a:lnTo>
                <a:lnTo>
                  <a:pt x="1389" y="419"/>
                </a:lnTo>
                <a:lnTo>
                  <a:pt x="1410" y="428"/>
                </a:lnTo>
                <a:lnTo>
                  <a:pt x="1432" y="436"/>
                </a:lnTo>
                <a:lnTo>
                  <a:pt x="1454" y="443"/>
                </a:lnTo>
                <a:lnTo>
                  <a:pt x="1475" y="450"/>
                </a:lnTo>
                <a:lnTo>
                  <a:pt x="1497" y="455"/>
                </a:lnTo>
                <a:lnTo>
                  <a:pt x="1518" y="460"/>
                </a:lnTo>
                <a:lnTo>
                  <a:pt x="1540" y="465"/>
                </a:lnTo>
                <a:lnTo>
                  <a:pt x="1561" y="467"/>
                </a:lnTo>
                <a:lnTo>
                  <a:pt x="1584" y="473"/>
                </a:lnTo>
                <a:lnTo>
                  <a:pt x="1605" y="475"/>
                </a:lnTo>
                <a:lnTo>
                  <a:pt x="1628" y="477"/>
                </a:lnTo>
                <a:lnTo>
                  <a:pt x="1648" y="479"/>
                </a:lnTo>
                <a:lnTo>
                  <a:pt x="1670" y="480"/>
                </a:lnTo>
                <a:lnTo>
                  <a:pt x="1692" y="481"/>
                </a:lnTo>
                <a:lnTo>
                  <a:pt x="1713" y="482"/>
                </a:lnTo>
                <a:lnTo>
                  <a:pt x="1736" y="482"/>
                </a:lnTo>
              </a:path>
            </a:pathLst>
          </a:custGeom>
          <a:noFill/>
          <a:ln w="28575" cmpd="sng">
            <a:solidFill>
              <a:srgbClr val="3366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5877" name="Freeform 5"/>
          <p:cNvSpPr>
            <a:spLocks/>
          </p:cNvSpPr>
          <p:nvPr/>
        </p:nvSpPr>
        <p:spPr bwMode="auto">
          <a:xfrm>
            <a:off x="1509713" y="5257800"/>
            <a:ext cx="2755900" cy="765175"/>
          </a:xfrm>
          <a:custGeom>
            <a:avLst/>
            <a:gdLst>
              <a:gd name="T0" fmla="*/ 36513 w 1736"/>
              <a:gd name="T1" fmla="*/ 731838 h 482"/>
              <a:gd name="T2" fmla="*/ 103188 w 1736"/>
              <a:gd name="T3" fmla="*/ 715963 h 482"/>
              <a:gd name="T4" fmla="*/ 173037 w 1736"/>
              <a:gd name="T5" fmla="*/ 693738 h 482"/>
              <a:gd name="T6" fmla="*/ 241300 w 1736"/>
              <a:gd name="T7" fmla="*/ 666750 h 482"/>
              <a:gd name="T8" fmla="*/ 311150 w 1736"/>
              <a:gd name="T9" fmla="*/ 631825 h 482"/>
              <a:gd name="T10" fmla="*/ 381000 w 1736"/>
              <a:gd name="T11" fmla="*/ 592138 h 482"/>
              <a:gd name="T12" fmla="*/ 449263 w 1736"/>
              <a:gd name="T13" fmla="*/ 544513 h 482"/>
              <a:gd name="T14" fmla="*/ 517525 w 1736"/>
              <a:gd name="T15" fmla="*/ 490538 h 482"/>
              <a:gd name="T16" fmla="*/ 585788 w 1736"/>
              <a:gd name="T17" fmla="*/ 431800 h 482"/>
              <a:gd name="T18" fmla="*/ 654050 w 1736"/>
              <a:gd name="T19" fmla="*/ 366713 h 482"/>
              <a:gd name="T20" fmla="*/ 723900 w 1736"/>
              <a:gd name="T21" fmla="*/ 301625 h 482"/>
              <a:gd name="T22" fmla="*/ 792162 w 1736"/>
              <a:gd name="T23" fmla="*/ 234950 h 482"/>
              <a:gd name="T24" fmla="*/ 862013 w 1736"/>
              <a:gd name="T25" fmla="*/ 171450 h 482"/>
              <a:gd name="T26" fmla="*/ 931863 w 1736"/>
              <a:gd name="T27" fmla="*/ 114300 h 482"/>
              <a:gd name="T28" fmla="*/ 998538 w 1736"/>
              <a:gd name="T29" fmla="*/ 66675 h 482"/>
              <a:gd name="T30" fmla="*/ 1068388 w 1736"/>
              <a:gd name="T31" fmla="*/ 30163 h 482"/>
              <a:gd name="T32" fmla="*/ 1136650 w 1736"/>
              <a:gd name="T33" fmla="*/ 7938 h 482"/>
              <a:gd name="T34" fmla="*/ 1204913 w 1736"/>
              <a:gd name="T35" fmla="*/ 1588 h 482"/>
              <a:gd name="T36" fmla="*/ 1239838 w 1736"/>
              <a:gd name="T37" fmla="*/ 0 h 482"/>
              <a:gd name="T38" fmla="*/ 1274763 w 1736"/>
              <a:gd name="T39" fmla="*/ 1588 h 482"/>
              <a:gd name="T40" fmla="*/ 1343025 w 1736"/>
              <a:gd name="T41" fmla="*/ 15875 h 482"/>
              <a:gd name="T42" fmla="*/ 1412875 w 1736"/>
              <a:gd name="T43" fmla="*/ 46038 h 482"/>
              <a:gd name="T44" fmla="*/ 1479550 w 1736"/>
              <a:gd name="T45" fmla="*/ 90488 h 482"/>
              <a:gd name="T46" fmla="*/ 1549400 w 1736"/>
              <a:gd name="T47" fmla="*/ 142875 h 482"/>
              <a:gd name="T48" fmla="*/ 1619250 w 1736"/>
              <a:gd name="T49" fmla="*/ 203200 h 482"/>
              <a:gd name="T50" fmla="*/ 1687513 w 1736"/>
              <a:gd name="T51" fmla="*/ 268288 h 482"/>
              <a:gd name="T52" fmla="*/ 1755775 w 1736"/>
              <a:gd name="T53" fmla="*/ 334963 h 482"/>
              <a:gd name="T54" fmla="*/ 1825625 w 1736"/>
              <a:gd name="T55" fmla="*/ 400050 h 482"/>
              <a:gd name="T56" fmla="*/ 1895475 w 1736"/>
              <a:gd name="T57" fmla="*/ 461963 h 482"/>
              <a:gd name="T58" fmla="*/ 1963738 w 1736"/>
              <a:gd name="T59" fmla="*/ 517525 h 482"/>
              <a:gd name="T60" fmla="*/ 2033588 w 1736"/>
              <a:gd name="T61" fmla="*/ 568325 h 482"/>
              <a:gd name="T62" fmla="*/ 2100263 w 1736"/>
              <a:gd name="T63" fmla="*/ 612775 h 482"/>
              <a:gd name="T64" fmla="*/ 2168525 w 1736"/>
              <a:gd name="T65" fmla="*/ 649288 h 482"/>
              <a:gd name="T66" fmla="*/ 2238375 w 1736"/>
              <a:gd name="T67" fmla="*/ 679450 h 482"/>
              <a:gd name="T68" fmla="*/ 2308225 w 1736"/>
              <a:gd name="T69" fmla="*/ 703263 h 482"/>
              <a:gd name="T70" fmla="*/ 2376488 w 1736"/>
              <a:gd name="T71" fmla="*/ 722313 h 482"/>
              <a:gd name="T72" fmla="*/ 2444750 w 1736"/>
              <a:gd name="T73" fmla="*/ 738188 h 482"/>
              <a:gd name="T74" fmla="*/ 2514600 w 1736"/>
              <a:gd name="T75" fmla="*/ 750888 h 482"/>
              <a:gd name="T76" fmla="*/ 2584450 w 1736"/>
              <a:gd name="T77" fmla="*/ 757238 h 482"/>
              <a:gd name="T78" fmla="*/ 2651125 w 1736"/>
              <a:gd name="T79" fmla="*/ 762000 h 482"/>
              <a:gd name="T80" fmla="*/ 2719388 w 1736"/>
              <a:gd name="T81" fmla="*/ 765175 h 482"/>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736"/>
              <a:gd name="T124" fmla="*/ 0 h 482"/>
              <a:gd name="T125" fmla="*/ 1736 w 1736"/>
              <a:gd name="T126" fmla="*/ 482 h 482"/>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736" h="482">
                <a:moveTo>
                  <a:pt x="0" y="465"/>
                </a:moveTo>
                <a:lnTo>
                  <a:pt x="23" y="461"/>
                </a:lnTo>
                <a:lnTo>
                  <a:pt x="44" y="457"/>
                </a:lnTo>
                <a:lnTo>
                  <a:pt x="65" y="451"/>
                </a:lnTo>
                <a:lnTo>
                  <a:pt x="87" y="444"/>
                </a:lnTo>
                <a:lnTo>
                  <a:pt x="109" y="437"/>
                </a:lnTo>
                <a:lnTo>
                  <a:pt x="130" y="429"/>
                </a:lnTo>
                <a:lnTo>
                  <a:pt x="152" y="420"/>
                </a:lnTo>
                <a:lnTo>
                  <a:pt x="173" y="410"/>
                </a:lnTo>
                <a:lnTo>
                  <a:pt x="196" y="398"/>
                </a:lnTo>
                <a:lnTo>
                  <a:pt x="217" y="386"/>
                </a:lnTo>
                <a:lnTo>
                  <a:pt x="240" y="373"/>
                </a:lnTo>
                <a:lnTo>
                  <a:pt x="261" y="359"/>
                </a:lnTo>
                <a:lnTo>
                  <a:pt x="283" y="343"/>
                </a:lnTo>
                <a:lnTo>
                  <a:pt x="305" y="327"/>
                </a:lnTo>
                <a:lnTo>
                  <a:pt x="326" y="309"/>
                </a:lnTo>
                <a:lnTo>
                  <a:pt x="348" y="291"/>
                </a:lnTo>
                <a:lnTo>
                  <a:pt x="369" y="272"/>
                </a:lnTo>
                <a:lnTo>
                  <a:pt x="391" y="252"/>
                </a:lnTo>
                <a:lnTo>
                  <a:pt x="412" y="231"/>
                </a:lnTo>
                <a:lnTo>
                  <a:pt x="434" y="211"/>
                </a:lnTo>
                <a:lnTo>
                  <a:pt x="456" y="190"/>
                </a:lnTo>
                <a:lnTo>
                  <a:pt x="477" y="169"/>
                </a:lnTo>
                <a:lnTo>
                  <a:pt x="499" y="148"/>
                </a:lnTo>
                <a:lnTo>
                  <a:pt x="520" y="128"/>
                </a:lnTo>
                <a:lnTo>
                  <a:pt x="543" y="108"/>
                </a:lnTo>
                <a:lnTo>
                  <a:pt x="564" y="90"/>
                </a:lnTo>
                <a:lnTo>
                  <a:pt x="587" y="72"/>
                </a:lnTo>
                <a:lnTo>
                  <a:pt x="607" y="57"/>
                </a:lnTo>
                <a:lnTo>
                  <a:pt x="629" y="42"/>
                </a:lnTo>
                <a:lnTo>
                  <a:pt x="652" y="29"/>
                </a:lnTo>
                <a:lnTo>
                  <a:pt x="673" y="19"/>
                </a:lnTo>
                <a:lnTo>
                  <a:pt x="694" y="10"/>
                </a:lnTo>
                <a:lnTo>
                  <a:pt x="716" y="5"/>
                </a:lnTo>
                <a:lnTo>
                  <a:pt x="738" y="1"/>
                </a:lnTo>
                <a:lnTo>
                  <a:pt x="759" y="1"/>
                </a:lnTo>
                <a:lnTo>
                  <a:pt x="759" y="0"/>
                </a:lnTo>
                <a:lnTo>
                  <a:pt x="781" y="0"/>
                </a:lnTo>
                <a:lnTo>
                  <a:pt x="781" y="1"/>
                </a:lnTo>
                <a:lnTo>
                  <a:pt x="803" y="1"/>
                </a:lnTo>
                <a:lnTo>
                  <a:pt x="824" y="5"/>
                </a:lnTo>
                <a:lnTo>
                  <a:pt x="846" y="10"/>
                </a:lnTo>
                <a:lnTo>
                  <a:pt x="868" y="19"/>
                </a:lnTo>
                <a:lnTo>
                  <a:pt x="890" y="29"/>
                </a:lnTo>
                <a:lnTo>
                  <a:pt x="911" y="42"/>
                </a:lnTo>
                <a:lnTo>
                  <a:pt x="932" y="57"/>
                </a:lnTo>
                <a:lnTo>
                  <a:pt x="955" y="72"/>
                </a:lnTo>
                <a:lnTo>
                  <a:pt x="976" y="90"/>
                </a:lnTo>
                <a:lnTo>
                  <a:pt x="998" y="108"/>
                </a:lnTo>
                <a:lnTo>
                  <a:pt x="1020" y="128"/>
                </a:lnTo>
                <a:lnTo>
                  <a:pt x="1042" y="148"/>
                </a:lnTo>
                <a:lnTo>
                  <a:pt x="1063" y="169"/>
                </a:lnTo>
                <a:lnTo>
                  <a:pt x="1085" y="190"/>
                </a:lnTo>
                <a:lnTo>
                  <a:pt x="1106" y="211"/>
                </a:lnTo>
                <a:lnTo>
                  <a:pt x="1128" y="231"/>
                </a:lnTo>
                <a:lnTo>
                  <a:pt x="1150" y="252"/>
                </a:lnTo>
                <a:lnTo>
                  <a:pt x="1170" y="271"/>
                </a:lnTo>
                <a:lnTo>
                  <a:pt x="1194" y="291"/>
                </a:lnTo>
                <a:lnTo>
                  <a:pt x="1215" y="309"/>
                </a:lnTo>
                <a:lnTo>
                  <a:pt x="1237" y="326"/>
                </a:lnTo>
                <a:lnTo>
                  <a:pt x="1258" y="343"/>
                </a:lnTo>
                <a:lnTo>
                  <a:pt x="1281" y="358"/>
                </a:lnTo>
                <a:lnTo>
                  <a:pt x="1302" y="373"/>
                </a:lnTo>
                <a:lnTo>
                  <a:pt x="1323" y="386"/>
                </a:lnTo>
                <a:lnTo>
                  <a:pt x="1346" y="398"/>
                </a:lnTo>
                <a:lnTo>
                  <a:pt x="1366" y="409"/>
                </a:lnTo>
                <a:lnTo>
                  <a:pt x="1389" y="419"/>
                </a:lnTo>
                <a:lnTo>
                  <a:pt x="1410" y="428"/>
                </a:lnTo>
                <a:lnTo>
                  <a:pt x="1432" y="436"/>
                </a:lnTo>
                <a:lnTo>
                  <a:pt x="1454" y="443"/>
                </a:lnTo>
                <a:lnTo>
                  <a:pt x="1475" y="450"/>
                </a:lnTo>
                <a:lnTo>
                  <a:pt x="1497" y="455"/>
                </a:lnTo>
                <a:lnTo>
                  <a:pt x="1518" y="460"/>
                </a:lnTo>
                <a:lnTo>
                  <a:pt x="1540" y="465"/>
                </a:lnTo>
                <a:lnTo>
                  <a:pt x="1561" y="467"/>
                </a:lnTo>
                <a:lnTo>
                  <a:pt x="1584" y="473"/>
                </a:lnTo>
                <a:lnTo>
                  <a:pt x="1605" y="475"/>
                </a:lnTo>
                <a:lnTo>
                  <a:pt x="1628" y="477"/>
                </a:lnTo>
                <a:lnTo>
                  <a:pt x="1648" y="479"/>
                </a:lnTo>
                <a:lnTo>
                  <a:pt x="1670" y="480"/>
                </a:lnTo>
                <a:lnTo>
                  <a:pt x="1692" y="481"/>
                </a:lnTo>
                <a:lnTo>
                  <a:pt x="1713" y="482"/>
                </a:lnTo>
                <a:lnTo>
                  <a:pt x="1736" y="482"/>
                </a:lnTo>
              </a:path>
            </a:pathLst>
          </a:custGeom>
          <a:noFill/>
          <a:ln w="28575" cmpd="sng">
            <a:solidFill>
              <a:srgbClr val="3366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5878" name="Freeform 6"/>
          <p:cNvSpPr>
            <a:spLocks/>
          </p:cNvSpPr>
          <p:nvPr/>
        </p:nvSpPr>
        <p:spPr bwMode="auto">
          <a:xfrm>
            <a:off x="1798638" y="5257800"/>
            <a:ext cx="2755900" cy="765175"/>
          </a:xfrm>
          <a:custGeom>
            <a:avLst/>
            <a:gdLst>
              <a:gd name="T0" fmla="*/ 36513 w 1736"/>
              <a:gd name="T1" fmla="*/ 731838 h 482"/>
              <a:gd name="T2" fmla="*/ 103188 w 1736"/>
              <a:gd name="T3" fmla="*/ 715963 h 482"/>
              <a:gd name="T4" fmla="*/ 173037 w 1736"/>
              <a:gd name="T5" fmla="*/ 693738 h 482"/>
              <a:gd name="T6" fmla="*/ 241300 w 1736"/>
              <a:gd name="T7" fmla="*/ 666750 h 482"/>
              <a:gd name="T8" fmla="*/ 311150 w 1736"/>
              <a:gd name="T9" fmla="*/ 631825 h 482"/>
              <a:gd name="T10" fmla="*/ 381000 w 1736"/>
              <a:gd name="T11" fmla="*/ 592138 h 482"/>
              <a:gd name="T12" fmla="*/ 449263 w 1736"/>
              <a:gd name="T13" fmla="*/ 544513 h 482"/>
              <a:gd name="T14" fmla="*/ 517525 w 1736"/>
              <a:gd name="T15" fmla="*/ 490538 h 482"/>
              <a:gd name="T16" fmla="*/ 585788 w 1736"/>
              <a:gd name="T17" fmla="*/ 431800 h 482"/>
              <a:gd name="T18" fmla="*/ 654050 w 1736"/>
              <a:gd name="T19" fmla="*/ 366713 h 482"/>
              <a:gd name="T20" fmla="*/ 723900 w 1736"/>
              <a:gd name="T21" fmla="*/ 301625 h 482"/>
              <a:gd name="T22" fmla="*/ 792162 w 1736"/>
              <a:gd name="T23" fmla="*/ 234950 h 482"/>
              <a:gd name="T24" fmla="*/ 862013 w 1736"/>
              <a:gd name="T25" fmla="*/ 171450 h 482"/>
              <a:gd name="T26" fmla="*/ 931863 w 1736"/>
              <a:gd name="T27" fmla="*/ 114300 h 482"/>
              <a:gd name="T28" fmla="*/ 998538 w 1736"/>
              <a:gd name="T29" fmla="*/ 66675 h 482"/>
              <a:gd name="T30" fmla="*/ 1068388 w 1736"/>
              <a:gd name="T31" fmla="*/ 30163 h 482"/>
              <a:gd name="T32" fmla="*/ 1136650 w 1736"/>
              <a:gd name="T33" fmla="*/ 7938 h 482"/>
              <a:gd name="T34" fmla="*/ 1204913 w 1736"/>
              <a:gd name="T35" fmla="*/ 1588 h 482"/>
              <a:gd name="T36" fmla="*/ 1239838 w 1736"/>
              <a:gd name="T37" fmla="*/ 0 h 482"/>
              <a:gd name="T38" fmla="*/ 1274763 w 1736"/>
              <a:gd name="T39" fmla="*/ 1588 h 482"/>
              <a:gd name="T40" fmla="*/ 1343025 w 1736"/>
              <a:gd name="T41" fmla="*/ 15875 h 482"/>
              <a:gd name="T42" fmla="*/ 1412875 w 1736"/>
              <a:gd name="T43" fmla="*/ 46038 h 482"/>
              <a:gd name="T44" fmla="*/ 1479550 w 1736"/>
              <a:gd name="T45" fmla="*/ 90488 h 482"/>
              <a:gd name="T46" fmla="*/ 1549400 w 1736"/>
              <a:gd name="T47" fmla="*/ 142875 h 482"/>
              <a:gd name="T48" fmla="*/ 1619250 w 1736"/>
              <a:gd name="T49" fmla="*/ 203200 h 482"/>
              <a:gd name="T50" fmla="*/ 1687513 w 1736"/>
              <a:gd name="T51" fmla="*/ 268288 h 482"/>
              <a:gd name="T52" fmla="*/ 1755775 w 1736"/>
              <a:gd name="T53" fmla="*/ 334963 h 482"/>
              <a:gd name="T54" fmla="*/ 1825625 w 1736"/>
              <a:gd name="T55" fmla="*/ 400050 h 482"/>
              <a:gd name="T56" fmla="*/ 1895475 w 1736"/>
              <a:gd name="T57" fmla="*/ 461963 h 482"/>
              <a:gd name="T58" fmla="*/ 1963738 w 1736"/>
              <a:gd name="T59" fmla="*/ 517525 h 482"/>
              <a:gd name="T60" fmla="*/ 2033588 w 1736"/>
              <a:gd name="T61" fmla="*/ 568325 h 482"/>
              <a:gd name="T62" fmla="*/ 2100263 w 1736"/>
              <a:gd name="T63" fmla="*/ 612775 h 482"/>
              <a:gd name="T64" fmla="*/ 2168525 w 1736"/>
              <a:gd name="T65" fmla="*/ 649288 h 482"/>
              <a:gd name="T66" fmla="*/ 2238375 w 1736"/>
              <a:gd name="T67" fmla="*/ 679450 h 482"/>
              <a:gd name="T68" fmla="*/ 2308225 w 1736"/>
              <a:gd name="T69" fmla="*/ 703263 h 482"/>
              <a:gd name="T70" fmla="*/ 2376488 w 1736"/>
              <a:gd name="T71" fmla="*/ 722313 h 482"/>
              <a:gd name="T72" fmla="*/ 2444750 w 1736"/>
              <a:gd name="T73" fmla="*/ 738188 h 482"/>
              <a:gd name="T74" fmla="*/ 2514600 w 1736"/>
              <a:gd name="T75" fmla="*/ 750888 h 482"/>
              <a:gd name="T76" fmla="*/ 2584450 w 1736"/>
              <a:gd name="T77" fmla="*/ 757238 h 482"/>
              <a:gd name="T78" fmla="*/ 2651125 w 1736"/>
              <a:gd name="T79" fmla="*/ 762000 h 482"/>
              <a:gd name="T80" fmla="*/ 2719388 w 1736"/>
              <a:gd name="T81" fmla="*/ 765175 h 482"/>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736"/>
              <a:gd name="T124" fmla="*/ 0 h 482"/>
              <a:gd name="T125" fmla="*/ 1736 w 1736"/>
              <a:gd name="T126" fmla="*/ 482 h 482"/>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736" h="482">
                <a:moveTo>
                  <a:pt x="0" y="465"/>
                </a:moveTo>
                <a:lnTo>
                  <a:pt x="23" y="461"/>
                </a:lnTo>
                <a:lnTo>
                  <a:pt x="44" y="457"/>
                </a:lnTo>
                <a:lnTo>
                  <a:pt x="65" y="451"/>
                </a:lnTo>
                <a:lnTo>
                  <a:pt x="87" y="444"/>
                </a:lnTo>
                <a:lnTo>
                  <a:pt x="109" y="437"/>
                </a:lnTo>
                <a:lnTo>
                  <a:pt x="130" y="429"/>
                </a:lnTo>
                <a:lnTo>
                  <a:pt x="152" y="420"/>
                </a:lnTo>
                <a:lnTo>
                  <a:pt x="173" y="410"/>
                </a:lnTo>
                <a:lnTo>
                  <a:pt x="196" y="398"/>
                </a:lnTo>
                <a:lnTo>
                  <a:pt x="217" y="386"/>
                </a:lnTo>
                <a:lnTo>
                  <a:pt x="240" y="373"/>
                </a:lnTo>
                <a:lnTo>
                  <a:pt x="261" y="359"/>
                </a:lnTo>
                <a:lnTo>
                  <a:pt x="283" y="343"/>
                </a:lnTo>
                <a:lnTo>
                  <a:pt x="305" y="327"/>
                </a:lnTo>
                <a:lnTo>
                  <a:pt x="326" y="309"/>
                </a:lnTo>
                <a:lnTo>
                  <a:pt x="348" y="291"/>
                </a:lnTo>
                <a:lnTo>
                  <a:pt x="369" y="272"/>
                </a:lnTo>
                <a:lnTo>
                  <a:pt x="391" y="252"/>
                </a:lnTo>
                <a:lnTo>
                  <a:pt x="412" y="231"/>
                </a:lnTo>
                <a:lnTo>
                  <a:pt x="434" y="211"/>
                </a:lnTo>
                <a:lnTo>
                  <a:pt x="456" y="190"/>
                </a:lnTo>
                <a:lnTo>
                  <a:pt x="477" y="169"/>
                </a:lnTo>
                <a:lnTo>
                  <a:pt x="499" y="148"/>
                </a:lnTo>
                <a:lnTo>
                  <a:pt x="520" y="128"/>
                </a:lnTo>
                <a:lnTo>
                  <a:pt x="543" y="108"/>
                </a:lnTo>
                <a:lnTo>
                  <a:pt x="564" y="90"/>
                </a:lnTo>
                <a:lnTo>
                  <a:pt x="587" y="72"/>
                </a:lnTo>
                <a:lnTo>
                  <a:pt x="607" y="57"/>
                </a:lnTo>
                <a:lnTo>
                  <a:pt x="629" y="42"/>
                </a:lnTo>
                <a:lnTo>
                  <a:pt x="652" y="29"/>
                </a:lnTo>
                <a:lnTo>
                  <a:pt x="673" y="19"/>
                </a:lnTo>
                <a:lnTo>
                  <a:pt x="694" y="10"/>
                </a:lnTo>
                <a:lnTo>
                  <a:pt x="716" y="5"/>
                </a:lnTo>
                <a:lnTo>
                  <a:pt x="738" y="1"/>
                </a:lnTo>
                <a:lnTo>
                  <a:pt x="759" y="1"/>
                </a:lnTo>
                <a:lnTo>
                  <a:pt x="759" y="0"/>
                </a:lnTo>
                <a:lnTo>
                  <a:pt x="781" y="0"/>
                </a:lnTo>
                <a:lnTo>
                  <a:pt x="781" y="1"/>
                </a:lnTo>
                <a:lnTo>
                  <a:pt x="803" y="1"/>
                </a:lnTo>
                <a:lnTo>
                  <a:pt x="824" y="5"/>
                </a:lnTo>
                <a:lnTo>
                  <a:pt x="846" y="10"/>
                </a:lnTo>
                <a:lnTo>
                  <a:pt x="868" y="19"/>
                </a:lnTo>
                <a:lnTo>
                  <a:pt x="890" y="29"/>
                </a:lnTo>
                <a:lnTo>
                  <a:pt x="911" y="42"/>
                </a:lnTo>
                <a:lnTo>
                  <a:pt x="932" y="57"/>
                </a:lnTo>
                <a:lnTo>
                  <a:pt x="955" y="72"/>
                </a:lnTo>
                <a:lnTo>
                  <a:pt x="976" y="90"/>
                </a:lnTo>
                <a:lnTo>
                  <a:pt x="998" y="108"/>
                </a:lnTo>
                <a:lnTo>
                  <a:pt x="1020" y="128"/>
                </a:lnTo>
                <a:lnTo>
                  <a:pt x="1042" y="148"/>
                </a:lnTo>
                <a:lnTo>
                  <a:pt x="1063" y="169"/>
                </a:lnTo>
                <a:lnTo>
                  <a:pt x="1085" y="190"/>
                </a:lnTo>
                <a:lnTo>
                  <a:pt x="1106" y="211"/>
                </a:lnTo>
                <a:lnTo>
                  <a:pt x="1128" y="231"/>
                </a:lnTo>
                <a:lnTo>
                  <a:pt x="1150" y="252"/>
                </a:lnTo>
                <a:lnTo>
                  <a:pt x="1170" y="271"/>
                </a:lnTo>
                <a:lnTo>
                  <a:pt x="1194" y="291"/>
                </a:lnTo>
                <a:lnTo>
                  <a:pt x="1215" y="309"/>
                </a:lnTo>
                <a:lnTo>
                  <a:pt x="1237" y="326"/>
                </a:lnTo>
                <a:lnTo>
                  <a:pt x="1258" y="343"/>
                </a:lnTo>
                <a:lnTo>
                  <a:pt x="1281" y="358"/>
                </a:lnTo>
                <a:lnTo>
                  <a:pt x="1302" y="373"/>
                </a:lnTo>
                <a:lnTo>
                  <a:pt x="1323" y="386"/>
                </a:lnTo>
                <a:lnTo>
                  <a:pt x="1346" y="398"/>
                </a:lnTo>
                <a:lnTo>
                  <a:pt x="1366" y="409"/>
                </a:lnTo>
                <a:lnTo>
                  <a:pt x="1389" y="419"/>
                </a:lnTo>
                <a:lnTo>
                  <a:pt x="1410" y="428"/>
                </a:lnTo>
                <a:lnTo>
                  <a:pt x="1432" y="436"/>
                </a:lnTo>
                <a:lnTo>
                  <a:pt x="1454" y="443"/>
                </a:lnTo>
                <a:lnTo>
                  <a:pt x="1475" y="450"/>
                </a:lnTo>
                <a:lnTo>
                  <a:pt x="1497" y="455"/>
                </a:lnTo>
                <a:lnTo>
                  <a:pt x="1518" y="460"/>
                </a:lnTo>
                <a:lnTo>
                  <a:pt x="1540" y="465"/>
                </a:lnTo>
                <a:lnTo>
                  <a:pt x="1561" y="467"/>
                </a:lnTo>
                <a:lnTo>
                  <a:pt x="1584" y="473"/>
                </a:lnTo>
                <a:lnTo>
                  <a:pt x="1605" y="475"/>
                </a:lnTo>
                <a:lnTo>
                  <a:pt x="1628" y="477"/>
                </a:lnTo>
                <a:lnTo>
                  <a:pt x="1648" y="479"/>
                </a:lnTo>
                <a:lnTo>
                  <a:pt x="1670" y="480"/>
                </a:lnTo>
                <a:lnTo>
                  <a:pt x="1692" y="481"/>
                </a:lnTo>
                <a:lnTo>
                  <a:pt x="1713" y="482"/>
                </a:lnTo>
                <a:lnTo>
                  <a:pt x="1736" y="482"/>
                </a:lnTo>
              </a:path>
            </a:pathLst>
          </a:custGeom>
          <a:noFill/>
          <a:ln w="28575" cmpd="sng">
            <a:solidFill>
              <a:srgbClr val="3366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5879" name="Freeform 7"/>
          <p:cNvSpPr>
            <a:spLocks/>
          </p:cNvSpPr>
          <p:nvPr/>
        </p:nvSpPr>
        <p:spPr bwMode="auto">
          <a:xfrm>
            <a:off x="2089150" y="5257800"/>
            <a:ext cx="2755900" cy="765175"/>
          </a:xfrm>
          <a:custGeom>
            <a:avLst/>
            <a:gdLst>
              <a:gd name="T0" fmla="*/ 36513 w 1736"/>
              <a:gd name="T1" fmla="*/ 731838 h 482"/>
              <a:gd name="T2" fmla="*/ 103188 w 1736"/>
              <a:gd name="T3" fmla="*/ 715963 h 482"/>
              <a:gd name="T4" fmla="*/ 173037 w 1736"/>
              <a:gd name="T5" fmla="*/ 693738 h 482"/>
              <a:gd name="T6" fmla="*/ 241300 w 1736"/>
              <a:gd name="T7" fmla="*/ 666750 h 482"/>
              <a:gd name="T8" fmla="*/ 311150 w 1736"/>
              <a:gd name="T9" fmla="*/ 631825 h 482"/>
              <a:gd name="T10" fmla="*/ 381000 w 1736"/>
              <a:gd name="T11" fmla="*/ 592138 h 482"/>
              <a:gd name="T12" fmla="*/ 449263 w 1736"/>
              <a:gd name="T13" fmla="*/ 544513 h 482"/>
              <a:gd name="T14" fmla="*/ 517525 w 1736"/>
              <a:gd name="T15" fmla="*/ 490538 h 482"/>
              <a:gd name="T16" fmla="*/ 585788 w 1736"/>
              <a:gd name="T17" fmla="*/ 431800 h 482"/>
              <a:gd name="T18" fmla="*/ 654050 w 1736"/>
              <a:gd name="T19" fmla="*/ 366713 h 482"/>
              <a:gd name="T20" fmla="*/ 723900 w 1736"/>
              <a:gd name="T21" fmla="*/ 301625 h 482"/>
              <a:gd name="T22" fmla="*/ 792162 w 1736"/>
              <a:gd name="T23" fmla="*/ 234950 h 482"/>
              <a:gd name="T24" fmla="*/ 862013 w 1736"/>
              <a:gd name="T25" fmla="*/ 171450 h 482"/>
              <a:gd name="T26" fmla="*/ 931863 w 1736"/>
              <a:gd name="T27" fmla="*/ 114300 h 482"/>
              <a:gd name="T28" fmla="*/ 998538 w 1736"/>
              <a:gd name="T29" fmla="*/ 66675 h 482"/>
              <a:gd name="T30" fmla="*/ 1068388 w 1736"/>
              <a:gd name="T31" fmla="*/ 30163 h 482"/>
              <a:gd name="T32" fmla="*/ 1136650 w 1736"/>
              <a:gd name="T33" fmla="*/ 7938 h 482"/>
              <a:gd name="T34" fmla="*/ 1204913 w 1736"/>
              <a:gd name="T35" fmla="*/ 1588 h 482"/>
              <a:gd name="T36" fmla="*/ 1239838 w 1736"/>
              <a:gd name="T37" fmla="*/ 0 h 482"/>
              <a:gd name="T38" fmla="*/ 1274763 w 1736"/>
              <a:gd name="T39" fmla="*/ 1588 h 482"/>
              <a:gd name="T40" fmla="*/ 1343025 w 1736"/>
              <a:gd name="T41" fmla="*/ 15875 h 482"/>
              <a:gd name="T42" fmla="*/ 1412875 w 1736"/>
              <a:gd name="T43" fmla="*/ 46038 h 482"/>
              <a:gd name="T44" fmla="*/ 1479550 w 1736"/>
              <a:gd name="T45" fmla="*/ 90488 h 482"/>
              <a:gd name="T46" fmla="*/ 1549400 w 1736"/>
              <a:gd name="T47" fmla="*/ 142875 h 482"/>
              <a:gd name="T48" fmla="*/ 1619250 w 1736"/>
              <a:gd name="T49" fmla="*/ 203200 h 482"/>
              <a:gd name="T50" fmla="*/ 1687513 w 1736"/>
              <a:gd name="T51" fmla="*/ 268288 h 482"/>
              <a:gd name="T52" fmla="*/ 1755775 w 1736"/>
              <a:gd name="T53" fmla="*/ 334963 h 482"/>
              <a:gd name="T54" fmla="*/ 1825625 w 1736"/>
              <a:gd name="T55" fmla="*/ 400050 h 482"/>
              <a:gd name="T56" fmla="*/ 1895475 w 1736"/>
              <a:gd name="T57" fmla="*/ 461963 h 482"/>
              <a:gd name="T58" fmla="*/ 1963738 w 1736"/>
              <a:gd name="T59" fmla="*/ 517525 h 482"/>
              <a:gd name="T60" fmla="*/ 2033588 w 1736"/>
              <a:gd name="T61" fmla="*/ 568325 h 482"/>
              <a:gd name="T62" fmla="*/ 2100263 w 1736"/>
              <a:gd name="T63" fmla="*/ 612775 h 482"/>
              <a:gd name="T64" fmla="*/ 2168525 w 1736"/>
              <a:gd name="T65" fmla="*/ 649288 h 482"/>
              <a:gd name="T66" fmla="*/ 2238375 w 1736"/>
              <a:gd name="T67" fmla="*/ 679450 h 482"/>
              <a:gd name="T68" fmla="*/ 2308225 w 1736"/>
              <a:gd name="T69" fmla="*/ 703263 h 482"/>
              <a:gd name="T70" fmla="*/ 2376488 w 1736"/>
              <a:gd name="T71" fmla="*/ 722313 h 482"/>
              <a:gd name="T72" fmla="*/ 2444750 w 1736"/>
              <a:gd name="T73" fmla="*/ 738188 h 482"/>
              <a:gd name="T74" fmla="*/ 2514600 w 1736"/>
              <a:gd name="T75" fmla="*/ 750888 h 482"/>
              <a:gd name="T76" fmla="*/ 2584450 w 1736"/>
              <a:gd name="T77" fmla="*/ 757238 h 482"/>
              <a:gd name="T78" fmla="*/ 2651125 w 1736"/>
              <a:gd name="T79" fmla="*/ 762000 h 482"/>
              <a:gd name="T80" fmla="*/ 2719388 w 1736"/>
              <a:gd name="T81" fmla="*/ 765175 h 482"/>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736"/>
              <a:gd name="T124" fmla="*/ 0 h 482"/>
              <a:gd name="T125" fmla="*/ 1736 w 1736"/>
              <a:gd name="T126" fmla="*/ 482 h 482"/>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736" h="482">
                <a:moveTo>
                  <a:pt x="0" y="465"/>
                </a:moveTo>
                <a:lnTo>
                  <a:pt x="23" y="461"/>
                </a:lnTo>
                <a:lnTo>
                  <a:pt x="44" y="457"/>
                </a:lnTo>
                <a:lnTo>
                  <a:pt x="65" y="451"/>
                </a:lnTo>
                <a:lnTo>
                  <a:pt x="87" y="444"/>
                </a:lnTo>
                <a:lnTo>
                  <a:pt x="109" y="437"/>
                </a:lnTo>
                <a:lnTo>
                  <a:pt x="130" y="429"/>
                </a:lnTo>
                <a:lnTo>
                  <a:pt x="152" y="420"/>
                </a:lnTo>
                <a:lnTo>
                  <a:pt x="173" y="410"/>
                </a:lnTo>
                <a:lnTo>
                  <a:pt x="196" y="398"/>
                </a:lnTo>
                <a:lnTo>
                  <a:pt x="217" y="386"/>
                </a:lnTo>
                <a:lnTo>
                  <a:pt x="240" y="373"/>
                </a:lnTo>
                <a:lnTo>
                  <a:pt x="261" y="359"/>
                </a:lnTo>
                <a:lnTo>
                  <a:pt x="283" y="343"/>
                </a:lnTo>
                <a:lnTo>
                  <a:pt x="305" y="327"/>
                </a:lnTo>
                <a:lnTo>
                  <a:pt x="326" y="309"/>
                </a:lnTo>
                <a:lnTo>
                  <a:pt x="348" y="291"/>
                </a:lnTo>
                <a:lnTo>
                  <a:pt x="369" y="272"/>
                </a:lnTo>
                <a:lnTo>
                  <a:pt x="391" y="252"/>
                </a:lnTo>
                <a:lnTo>
                  <a:pt x="412" y="231"/>
                </a:lnTo>
                <a:lnTo>
                  <a:pt x="434" y="211"/>
                </a:lnTo>
                <a:lnTo>
                  <a:pt x="456" y="190"/>
                </a:lnTo>
                <a:lnTo>
                  <a:pt x="477" y="169"/>
                </a:lnTo>
                <a:lnTo>
                  <a:pt x="499" y="148"/>
                </a:lnTo>
                <a:lnTo>
                  <a:pt x="520" y="128"/>
                </a:lnTo>
                <a:lnTo>
                  <a:pt x="543" y="108"/>
                </a:lnTo>
                <a:lnTo>
                  <a:pt x="564" y="90"/>
                </a:lnTo>
                <a:lnTo>
                  <a:pt x="587" y="72"/>
                </a:lnTo>
                <a:lnTo>
                  <a:pt x="607" y="57"/>
                </a:lnTo>
                <a:lnTo>
                  <a:pt x="629" y="42"/>
                </a:lnTo>
                <a:lnTo>
                  <a:pt x="652" y="29"/>
                </a:lnTo>
                <a:lnTo>
                  <a:pt x="673" y="19"/>
                </a:lnTo>
                <a:lnTo>
                  <a:pt x="694" y="10"/>
                </a:lnTo>
                <a:lnTo>
                  <a:pt x="716" y="5"/>
                </a:lnTo>
                <a:lnTo>
                  <a:pt x="738" y="1"/>
                </a:lnTo>
                <a:lnTo>
                  <a:pt x="759" y="1"/>
                </a:lnTo>
                <a:lnTo>
                  <a:pt x="759" y="0"/>
                </a:lnTo>
                <a:lnTo>
                  <a:pt x="781" y="0"/>
                </a:lnTo>
                <a:lnTo>
                  <a:pt x="781" y="1"/>
                </a:lnTo>
                <a:lnTo>
                  <a:pt x="803" y="1"/>
                </a:lnTo>
                <a:lnTo>
                  <a:pt x="824" y="5"/>
                </a:lnTo>
                <a:lnTo>
                  <a:pt x="846" y="10"/>
                </a:lnTo>
                <a:lnTo>
                  <a:pt x="868" y="19"/>
                </a:lnTo>
                <a:lnTo>
                  <a:pt x="890" y="29"/>
                </a:lnTo>
                <a:lnTo>
                  <a:pt x="911" y="42"/>
                </a:lnTo>
                <a:lnTo>
                  <a:pt x="932" y="57"/>
                </a:lnTo>
                <a:lnTo>
                  <a:pt x="955" y="72"/>
                </a:lnTo>
                <a:lnTo>
                  <a:pt x="976" y="90"/>
                </a:lnTo>
                <a:lnTo>
                  <a:pt x="998" y="108"/>
                </a:lnTo>
                <a:lnTo>
                  <a:pt x="1020" y="128"/>
                </a:lnTo>
                <a:lnTo>
                  <a:pt x="1042" y="148"/>
                </a:lnTo>
                <a:lnTo>
                  <a:pt x="1063" y="169"/>
                </a:lnTo>
                <a:lnTo>
                  <a:pt x="1085" y="190"/>
                </a:lnTo>
                <a:lnTo>
                  <a:pt x="1106" y="211"/>
                </a:lnTo>
                <a:lnTo>
                  <a:pt x="1128" y="231"/>
                </a:lnTo>
                <a:lnTo>
                  <a:pt x="1150" y="252"/>
                </a:lnTo>
                <a:lnTo>
                  <a:pt x="1170" y="271"/>
                </a:lnTo>
                <a:lnTo>
                  <a:pt x="1194" y="291"/>
                </a:lnTo>
                <a:lnTo>
                  <a:pt x="1215" y="309"/>
                </a:lnTo>
                <a:lnTo>
                  <a:pt x="1237" y="326"/>
                </a:lnTo>
                <a:lnTo>
                  <a:pt x="1258" y="343"/>
                </a:lnTo>
                <a:lnTo>
                  <a:pt x="1281" y="358"/>
                </a:lnTo>
                <a:lnTo>
                  <a:pt x="1302" y="373"/>
                </a:lnTo>
                <a:lnTo>
                  <a:pt x="1323" y="386"/>
                </a:lnTo>
                <a:lnTo>
                  <a:pt x="1346" y="398"/>
                </a:lnTo>
                <a:lnTo>
                  <a:pt x="1366" y="409"/>
                </a:lnTo>
                <a:lnTo>
                  <a:pt x="1389" y="419"/>
                </a:lnTo>
                <a:lnTo>
                  <a:pt x="1410" y="428"/>
                </a:lnTo>
                <a:lnTo>
                  <a:pt x="1432" y="436"/>
                </a:lnTo>
                <a:lnTo>
                  <a:pt x="1454" y="443"/>
                </a:lnTo>
                <a:lnTo>
                  <a:pt x="1475" y="450"/>
                </a:lnTo>
                <a:lnTo>
                  <a:pt x="1497" y="455"/>
                </a:lnTo>
                <a:lnTo>
                  <a:pt x="1518" y="460"/>
                </a:lnTo>
                <a:lnTo>
                  <a:pt x="1540" y="465"/>
                </a:lnTo>
                <a:lnTo>
                  <a:pt x="1561" y="467"/>
                </a:lnTo>
                <a:lnTo>
                  <a:pt x="1584" y="473"/>
                </a:lnTo>
                <a:lnTo>
                  <a:pt x="1605" y="475"/>
                </a:lnTo>
                <a:lnTo>
                  <a:pt x="1628" y="477"/>
                </a:lnTo>
                <a:lnTo>
                  <a:pt x="1648" y="479"/>
                </a:lnTo>
                <a:lnTo>
                  <a:pt x="1670" y="480"/>
                </a:lnTo>
                <a:lnTo>
                  <a:pt x="1692" y="481"/>
                </a:lnTo>
                <a:lnTo>
                  <a:pt x="1713" y="482"/>
                </a:lnTo>
                <a:lnTo>
                  <a:pt x="1736" y="482"/>
                </a:lnTo>
              </a:path>
            </a:pathLst>
          </a:custGeom>
          <a:noFill/>
          <a:ln w="28575" cmpd="sng">
            <a:solidFill>
              <a:srgbClr val="3366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5880" name="Freeform 8"/>
          <p:cNvSpPr>
            <a:spLocks/>
          </p:cNvSpPr>
          <p:nvPr/>
        </p:nvSpPr>
        <p:spPr bwMode="auto">
          <a:xfrm>
            <a:off x="2378075" y="5257800"/>
            <a:ext cx="2755900" cy="765175"/>
          </a:xfrm>
          <a:custGeom>
            <a:avLst/>
            <a:gdLst>
              <a:gd name="T0" fmla="*/ 36513 w 1736"/>
              <a:gd name="T1" fmla="*/ 731838 h 482"/>
              <a:gd name="T2" fmla="*/ 103188 w 1736"/>
              <a:gd name="T3" fmla="*/ 715963 h 482"/>
              <a:gd name="T4" fmla="*/ 173037 w 1736"/>
              <a:gd name="T5" fmla="*/ 693738 h 482"/>
              <a:gd name="T6" fmla="*/ 241300 w 1736"/>
              <a:gd name="T7" fmla="*/ 666750 h 482"/>
              <a:gd name="T8" fmla="*/ 311150 w 1736"/>
              <a:gd name="T9" fmla="*/ 631825 h 482"/>
              <a:gd name="T10" fmla="*/ 381000 w 1736"/>
              <a:gd name="T11" fmla="*/ 592138 h 482"/>
              <a:gd name="T12" fmla="*/ 449263 w 1736"/>
              <a:gd name="T13" fmla="*/ 544513 h 482"/>
              <a:gd name="T14" fmla="*/ 517525 w 1736"/>
              <a:gd name="T15" fmla="*/ 490538 h 482"/>
              <a:gd name="T16" fmla="*/ 585788 w 1736"/>
              <a:gd name="T17" fmla="*/ 431800 h 482"/>
              <a:gd name="T18" fmla="*/ 654050 w 1736"/>
              <a:gd name="T19" fmla="*/ 366713 h 482"/>
              <a:gd name="T20" fmla="*/ 723900 w 1736"/>
              <a:gd name="T21" fmla="*/ 301625 h 482"/>
              <a:gd name="T22" fmla="*/ 792162 w 1736"/>
              <a:gd name="T23" fmla="*/ 234950 h 482"/>
              <a:gd name="T24" fmla="*/ 862013 w 1736"/>
              <a:gd name="T25" fmla="*/ 171450 h 482"/>
              <a:gd name="T26" fmla="*/ 931863 w 1736"/>
              <a:gd name="T27" fmla="*/ 114300 h 482"/>
              <a:gd name="T28" fmla="*/ 998538 w 1736"/>
              <a:gd name="T29" fmla="*/ 66675 h 482"/>
              <a:gd name="T30" fmla="*/ 1068388 w 1736"/>
              <a:gd name="T31" fmla="*/ 30163 h 482"/>
              <a:gd name="T32" fmla="*/ 1136650 w 1736"/>
              <a:gd name="T33" fmla="*/ 7938 h 482"/>
              <a:gd name="T34" fmla="*/ 1204913 w 1736"/>
              <a:gd name="T35" fmla="*/ 1588 h 482"/>
              <a:gd name="T36" fmla="*/ 1239838 w 1736"/>
              <a:gd name="T37" fmla="*/ 0 h 482"/>
              <a:gd name="T38" fmla="*/ 1274763 w 1736"/>
              <a:gd name="T39" fmla="*/ 1588 h 482"/>
              <a:gd name="T40" fmla="*/ 1343025 w 1736"/>
              <a:gd name="T41" fmla="*/ 15875 h 482"/>
              <a:gd name="T42" fmla="*/ 1412875 w 1736"/>
              <a:gd name="T43" fmla="*/ 46038 h 482"/>
              <a:gd name="T44" fmla="*/ 1479550 w 1736"/>
              <a:gd name="T45" fmla="*/ 90488 h 482"/>
              <a:gd name="T46" fmla="*/ 1549400 w 1736"/>
              <a:gd name="T47" fmla="*/ 142875 h 482"/>
              <a:gd name="T48" fmla="*/ 1619250 w 1736"/>
              <a:gd name="T49" fmla="*/ 203200 h 482"/>
              <a:gd name="T50" fmla="*/ 1687513 w 1736"/>
              <a:gd name="T51" fmla="*/ 268288 h 482"/>
              <a:gd name="T52" fmla="*/ 1755775 w 1736"/>
              <a:gd name="T53" fmla="*/ 334963 h 482"/>
              <a:gd name="T54" fmla="*/ 1825625 w 1736"/>
              <a:gd name="T55" fmla="*/ 400050 h 482"/>
              <a:gd name="T56" fmla="*/ 1895475 w 1736"/>
              <a:gd name="T57" fmla="*/ 461963 h 482"/>
              <a:gd name="T58" fmla="*/ 1963738 w 1736"/>
              <a:gd name="T59" fmla="*/ 517525 h 482"/>
              <a:gd name="T60" fmla="*/ 2033588 w 1736"/>
              <a:gd name="T61" fmla="*/ 568325 h 482"/>
              <a:gd name="T62" fmla="*/ 2100263 w 1736"/>
              <a:gd name="T63" fmla="*/ 612775 h 482"/>
              <a:gd name="T64" fmla="*/ 2168525 w 1736"/>
              <a:gd name="T65" fmla="*/ 649288 h 482"/>
              <a:gd name="T66" fmla="*/ 2238375 w 1736"/>
              <a:gd name="T67" fmla="*/ 679450 h 482"/>
              <a:gd name="T68" fmla="*/ 2308225 w 1736"/>
              <a:gd name="T69" fmla="*/ 703263 h 482"/>
              <a:gd name="T70" fmla="*/ 2376488 w 1736"/>
              <a:gd name="T71" fmla="*/ 722313 h 482"/>
              <a:gd name="T72" fmla="*/ 2444750 w 1736"/>
              <a:gd name="T73" fmla="*/ 738188 h 482"/>
              <a:gd name="T74" fmla="*/ 2514600 w 1736"/>
              <a:gd name="T75" fmla="*/ 750888 h 482"/>
              <a:gd name="T76" fmla="*/ 2584450 w 1736"/>
              <a:gd name="T77" fmla="*/ 757238 h 482"/>
              <a:gd name="T78" fmla="*/ 2651125 w 1736"/>
              <a:gd name="T79" fmla="*/ 762000 h 482"/>
              <a:gd name="T80" fmla="*/ 2719388 w 1736"/>
              <a:gd name="T81" fmla="*/ 765175 h 482"/>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736"/>
              <a:gd name="T124" fmla="*/ 0 h 482"/>
              <a:gd name="T125" fmla="*/ 1736 w 1736"/>
              <a:gd name="T126" fmla="*/ 482 h 482"/>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736" h="482">
                <a:moveTo>
                  <a:pt x="0" y="465"/>
                </a:moveTo>
                <a:lnTo>
                  <a:pt x="23" y="461"/>
                </a:lnTo>
                <a:lnTo>
                  <a:pt x="44" y="457"/>
                </a:lnTo>
                <a:lnTo>
                  <a:pt x="65" y="451"/>
                </a:lnTo>
                <a:lnTo>
                  <a:pt x="87" y="444"/>
                </a:lnTo>
                <a:lnTo>
                  <a:pt x="109" y="437"/>
                </a:lnTo>
                <a:lnTo>
                  <a:pt x="130" y="429"/>
                </a:lnTo>
                <a:lnTo>
                  <a:pt x="152" y="420"/>
                </a:lnTo>
                <a:lnTo>
                  <a:pt x="173" y="410"/>
                </a:lnTo>
                <a:lnTo>
                  <a:pt x="196" y="398"/>
                </a:lnTo>
                <a:lnTo>
                  <a:pt x="217" y="386"/>
                </a:lnTo>
                <a:lnTo>
                  <a:pt x="240" y="373"/>
                </a:lnTo>
                <a:lnTo>
                  <a:pt x="261" y="359"/>
                </a:lnTo>
                <a:lnTo>
                  <a:pt x="283" y="343"/>
                </a:lnTo>
                <a:lnTo>
                  <a:pt x="305" y="327"/>
                </a:lnTo>
                <a:lnTo>
                  <a:pt x="326" y="309"/>
                </a:lnTo>
                <a:lnTo>
                  <a:pt x="348" y="291"/>
                </a:lnTo>
                <a:lnTo>
                  <a:pt x="369" y="272"/>
                </a:lnTo>
                <a:lnTo>
                  <a:pt x="391" y="252"/>
                </a:lnTo>
                <a:lnTo>
                  <a:pt x="412" y="231"/>
                </a:lnTo>
                <a:lnTo>
                  <a:pt x="434" y="211"/>
                </a:lnTo>
                <a:lnTo>
                  <a:pt x="456" y="190"/>
                </a:lnTo>
                <a:lnTo>
                  <a:pt x="477" y="169"/>
                </a:lnTo>
                <a:lnTo>
                  <a:pt x="499" y="148"/>
                </a:lnTo>
                <a:lnTo>
                  <a:pt x="520" y="128"/>
                </a:lnTo>
                <a:lnTo>
                  <a:pt x="543" y="108"/>
                </a:lnTo>
                <a:lnTo>
                  <a:pt x="564" y="90"/>
                </a:lnTo>
                <a:lnTo>
                  <a:pt x="587" y="72"/>
                </a:lnTo>
                <a:lnTo>
                  <a:pt x="607" y="57"/>
                </a:lnTo>
                <a:lnTo>
                  <a:pt x="629" y="42"/>
                </a:lnTo>
                <a:lnTo>
                  <a:pt x="652" y="29"/>
                </a:lnTo>
                <a:lnTo>
                  <a:pt x="673" y="19"/>
                </a:lnTo>
                <a:lnTo>
                  <a:pt x="694" y="10"/>
                </a:lnTo>
                <a:lnTo>
                  <a:pt x="716" y="5"/>
                </a:lnTo>
                <a:lnTo>
                  <a:pt x="738" y="1"/>
                </a:lnTo>
                <a:lnTo>
                  <a:pt x="759" y="1"/>
                </a:lnTo>
                <a:lnTo>
                  <a:pt x="759" y="0"/>
                </a:lnTo>
                <a:lnTo>
                  <a:pt x="781" y="0"/>
                </a:lnTo>
                <a:lnTo>
                  <a:pt x="781" y="1"/>
                </a:lnTo>
                <a:lnTo>
                  <a:pt x="803" y="1"/>
                </a:lnTo>
                <a:lnTo>
                  <a:pt x="824" y="5"/>
                </a:lnTo>
                <a:lnTo>
                  <a:pt x="846" y="10"/>
                </a:lnTo>
                <a:lnTo>
                  <a:pt x="868" y="19"/>
                </a:lnTo>
                <a:lnTo>
                  <a:pt x="890" y="29"/>
                </a:lnTo>
                <a:lnTo>
                  <a:pt x="911" y="42"/>
                </a:lnTo>
                <a:lnTo>
                  <a:pt x="932" y="57"/>
                </a:lnTo>
                <a:lnTo>
                  <a:pt x="955" y="72"/>
                </a:lnTo>
                <a:lnTo>
                  <a:pt x="976" y="90"/>
                </a:lnTo>
                <a:lnTo>
                  <a:pt x="998" y="108"/>
                </a:lnTo>
                <a:lnTo>
                  <a:pt x="1020" y="128"/>
                </a:lnTo>
                <a:lnTo>
                  <a:pt x="1042" y="148"/>
                </a:lnTo>
                <a:lnTo>
                  <a:pt x="1063" y="169"/>
                </a:lnTo>
                <a:lnTo>
                  <a:pt x="1085" y="190"/>
                </a:lnTo>
                <a:lnTo>
                  <a:pt x="1106" y="211"/>
                </a:lnTo>
                <a:lnTo>
                  <a:pt x="1128" y="231"/>
                </a:lnTo>
                <a:lnTo>
                  <a:pt x="1150" y="252"/>
                </a:lnTo>
                <a:lnTo>
                  <a:pt x="1170" y="271"/>
                </a:lnTo>
                <a:lnTo>
                  <a:pt x="1194" y="291"/>
                </a:lnTo>
                <a:lnTo>
                  <a:pt x="1215" y="309"/>
                </a:lnTo>
                <a:lnTo>
                  <a:pt x="1237" y="326"/>
                </a:lnTo>
                <a:lnTo>
                  <a:pt x="1258" y="343"/>
                </a:lnTo>
                <a:lnTo>
                  <a:pt x="1281" y="358"/>
                </a:lnTo>
                <a:lnTo>
                  <a:pt x="1302" y="373"/>
                </a:lnTo>
                <a:lnTo>
                  <a:pt x="1323" y="386"/>
                </a:lnTo>
                <a:lnTo>
                  <a:pt x="1346" y="398"/>
                </a:lnTo>
                <a:lnTo>
                  <a:pt x="1366" y="409"/>
                </a:lnTo>
                <a:lnTo>
                  <a:pt x="1389" y="419"/>
                </a:lnTo>
                <a:lnTo>
                  <a:pt x="1410" y="428"/>
                </a:lnTo>
                <a:lnTo>
                  <a:pt x="1432" y="436"/>
                </a:lnTo>
                <a:lnTo>
                  <a:pt x="1454" y="443"/>
                </a:lnTo>
                <a:lnTo>
                  <a:pt x="1475" y="450"/>
                </a:lnTo>
                <a:lnTo>
                  <a:pt x="1497" y="455"/>
                </a:lnTo>
                <a:lnTo>
                  <a:pt x="1518" y="460"/>
                </a:lnTo>
                <a:lnTo>
                  <a:pt x="1540" y="465"/>
                </a:lnTo>
                <a:lnTo>
                  <a:pt x="1561" y="467"/>
                </a:lnTo>
                <a:lnTo>
                  <a:pt x="1584" y="473"/>
                </a:lnTo>
                <a:lnTo>
                  <a:pt x="1605" y="475"/>
                </a:lnTo>
                <a:lnTo>
                  <a:pt x="1628" y="477"/>
                </a:lnTo>
                <a:lnTo>
                  <a:pt x="1648" y="479"/>
                </a:lnTo>
                <a:lnTo>
                  <a:pt x="1670" y="480"/>
                </a:lnTo>
                <a:lnTo>
                  <a:pt x="1692" y="481"/>
                </a:lnTo>
                <a:lnTo>
                  <a:pt x="1713" y="482"/>
                </a:lnTo>
                <a:lnTo>
                  <a:pt x="1736" y="482"/>
                </a:lnTo>
              </a:path>
            </a:pathLst>
          </a:custGeom>
          <a:noFill/>
          <a:ln w="28575" cmpd="sng">
            <a:solidFill>
              <a:srgbClr val="3366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5881" name="Freeform 9"/>
          <p:cNvSpPr>
            <a:spLocks/>
          </p:cNvSpPr>
          <p:nvPr/>
        </p:nvSpPr>
        <p:spPr bwMode="auto">
          <a:xfrm>
            <a:off x="2667000" y="5257800"/>
            <a:ext cx="2755900" cy="765175"/>
          </a:xfrm>
          <a:custGeom>
            <a:avLst/>
            <a:gdLst>
              <a:gd name="T0" fmla="*/ 36513 w 1736"/>
              <a:gd name="T1" fmla="*/ 731838 h 482"/>
              <a:gd name="T2" fmla="*/ 103188 w 1736"/>
              <a:gd name="T3" fmla="*/ 715963 h 482"/>
              <a:gd name="T4" fmla="*/ 173037 w 1736"/>
              <a:gd name="T5" fmla="*/ 693738 h 482"/>
              <a:gd name="T6" fmla="*/ 241300 w 1736"/>
              <a:gd name="T7" fmla="*/ 666750 h 482"/>
              <a:gd name="T8" fmla="*/ 311150 w 1736"/>
              <a:gd name="T9" fmla="*/ 631825 h 482"/>
              <a:gd name="T10" fmla="*/ 381000 w 1736"/>
              <a:gd name="T11" fmla="*/ 592138 h 482"/>
              <a:gd name="T12" fmla="*/ 449263 w 1736"/>
              <a:gd name="T13" fmla="*/ 544513 h 482"/>
              <a:gd name="T14" fmla="*/ 517525 w 1736"/>
              <a:gd name="T15" fmla="*/ 490538 h 482"/>
              <a:gd name="T16" fmla="*/ 585788 w 1736"/>
              <a:gd name="T17" fmla="*/ 431800 h 482"/>
              <a:gd name="T18" fmla="*/ 654050 w 1736"/>
              <a:gd name="T19" fmla="*/ 366713 h 482"/>
              <a:gd name="T20" fmla="*/ 723900 w 1736"/>
              <a:gd name="T21" fmla="*/ 301625 h 482"/>
              <a:gd name="T22" fmla="*/ 792162 w 1736"/>
              <a:gd name="T23" fmla="*/ 234950 h 482"/>
              <a:gd name="T24" fmla="*/ 862013 w 1736"/>
              <a:gd name="T25" fmla="*/ 171450 h 482"/>
              <a:gd name="T26" fmla="*/ 931863 w 1736"/>
              <a:gd name="T27" fmla="*/ 114300 h 482"/>
              <a:gd name="T28" fmla="*/ 998538 w 1736"/>
              <a:gd name="T29" fmla="*/ 66675 h 482"/>
              <a:gd name="T30" fmla="*/ 1068388 w 1736"/>
              <a:gd name="T31" fmla="*/ 30163 h 482"/>
              <a:gd name="T32" fmla="*/ 1136650 w 1736"/>
              <a:gd name="T33" fmla="*/ 7938 h 482"/>
              <a:gd name="T34" fmla="*/ 1204913 w 1736"/>
              <a:gd name="T35" fmla="*/ 1588 h 482"/>
              <a:gd name="T36" fmla="*/ 1239838 w 1736"/>
              <a:gd name="T37" fmla="*/ 0 h 482"/>
              <a:gd name="T38" fmla="*/ 1274763 w 1736"/>
              <a:gd name="T39" fmla="*/ 1588 h 482"/>
              <a:gd name="T40" fmla="*/ 1343025 w 1736"/>
              <a:gd name="T41" fmla="*/ 15875 h 482"/>
              <a:gd name="T42" fmla="*/ 1412875 w 1736"/>
              <a:gd name="T43" fmla="*/ 46038 h 482"/>
              <a:gd name="T44" fmla="*/ 1479550 w 1736"/>
              <a:gd name="T45" fmla="*/ 90488 h 482"/>
              <a:gd name="T46" fmla="*/ 1549400 w 1736"/>
              <a:gd name="T47" fmla="*/ 142875 h 482"/>
              <a:gd name="T48" fmla="*/ 1619250 w 1736"/>
              <a:gd name="T49" fmla="*/ 203200 h 482"/>
              <a:gd name="T50" fmla="*/ 1687513 w 1736"/>
              <a:gd name="T51" fmla="*/ 268288 h 482"/>
              <a:gd name="T52" fmla="*/ 1755775 w 1736"/>
              <a:gd name="T53" fmla="*/ 334963 h 482"/>
              <a:gd name="T54" fmla="*/ 1825625 w 1736"/>
              <a:gd name="T55" fmla="*/ 400050 h 482"/>
              <a:gd name="T56" fmla="*/ 1895475 w 1736"/>
              <a:gd name="T57" fmla="*/ 461963 h 482"/>
              <a:gd name="T58" fmla="*/ 1963738 w 1736"/>
              <a:gd name="T59" fmla="*/ 517525 h 482"/>
              <a:gd name="T60" fmla="*/ 2033588 w 1736"/>
              <a:gd name="T61" fmla="*/ 568325 h 482"/>
              <a:gd name="T62" fmla="*/ 2100263 w 1736"/>
              <a:gd name="T63" fmla="*/ 612775 h 482"/>
              <a:gd name="T64" fmla="*/ 2168525 w 1736"/>
              <a:gd name="T65" fmla="*/ 649288 h 482"/>
              <a:gd name="T66" fmla="*/ 2238375 w 1736"/>
              <a:gd name="T67" fmla="*/ 679450 h 482"/>
              <a:gd name="T68" fmla="*/ 2308225 w 1736"/>
              <a:gd name="T69" fmla="*/ 703263 h 482"/>
              <a:gd name="T70" fmla="*/ 2376488 w 1736"/>
              <a:gd name="T71" fmla="*/ 722313 h 482"/>
              <a:gd name="T72" fmla="*/ 2444750 w 1736"/>
              <a:gd name="T73" fmla="*/ 738188 h 482"/>
              <a:gd name="T74" fmla="*/ 2514600 w 1736"/>
              <a:gd name="T75" fmla="*/ 750888 h 482"/>
              <a:gd name="T76" fmla="*/ 2584450 w 1736"/>
              <a:gd name="T77" fmla="*/ 757238 h 482"/>
              <a:gd name="T78" fmla="*/ 2651125 w 1736"/>
              <a:gd name="T79" fmla="*/ 762000 h 482"/>
              <a:gd name="T80" fmla="*/ 2719388 w 1736"/>
              <a:gd name="T81" fmla="*/ 765175 h 482"/>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736"/>
              <a:gd name="T124" fmla="*/ 0 h 482"/>
              <a:gd name="T125" fmla="*/ 1736 w 1736"/>
              <a:gd name="T126" fmla="*/ 482 h 482"/>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736" h="482">
                <a:moveTo>
                  <a:pt x="0" y="465"/>
                </a:moveTo>
                <a:lnTo>
                  <a:pt x="23" y="461"/>
                </a:lnTo>
                <a:lnTo>
                  <a:pt x="44" y="457"/>
                </a:lnTo>
                <a:lnTo>
                  <a:pt x="65" y="451"/>
                </a:lnTo>
                <a:lnTo>
                  <a:pt x="87" y="444"/>
                </a:lnTo>
                <a:lnTo>
                  <a:pt x="109" y="437"/>
                </a:lnTo>
                <a:lnTo>
                  <a:pt x="130" y="429"/>
                </a:lnTo>
                <a:lnTo>
                  <a:pt x="152" y="420"/>
                </a:lnTo>
                <a:lnTo>
                  <a:pt x="173" y="410"/>
                </a:lnTo>
                <a:lnTo>
                  <a:pt x="196" y="398"/>
                </a:lnTo>
                <a:lnTo>
                  <a:pt x="217" y="386"/>
                </a:lnTo>
                <a:lnTo>
                  <a:pt x="240" y="373"/>
                </a:lnTo>
                <a:lnTo>
                  <a:pt x="261" y="359"/>
                </a:lnTo>
                <a:lnTo>
                  <a:pt x="283" y="343"/>
                </a:lnTo>
                <a:lnTo>
                  <a:pt x="305" y="327"/>
                </a:lnTo>
                <a:lnTo>
                  <a:pt x="326" y="309"/>
                </a:lnTo>
                <a:lnTo>
                  <a:pt x="348" y="291"/>
                </a:lnTo>
                <a:lnTo>
                  <a:pt x="369" y="272"/>
                </a:lnTo>
                <a:lnTo>
                  <a:pt x="391" y="252"/>
                </a:lnTo>
                <a:lnTo>
                  <a:pt x="412" y="231"/>
                </a:lnTo>
                <a:lnTo>
                  <a:pt x="434" y="211"/>
                </a:lnTo>
                <a:lnTo>
                  <a:pt x="456" y="190"/>
                </a:lnTo>
                <a:lnTo>
                  <a:pt x="477" y="169"/>
                </a:lnTo>
                <a:lnTo>
                  <a:pt x="499" y="148"/>
                </a:lnTo>
                <a:lnTo>
                  <a:pt x="520" y="128"/>
                </a:lnTo>
                <a:lnTo>
                  <a:pt x="543" y="108"/>
                </a:lnTo>
                <a:lnTo>
                  <a:pt x="564" y="90"/>
                </a:lnTo>
                <a:lnTo>
                  <a:pt x="587" y="72"/>
                </a:lnTo>
                <a:lnTo>
                  <a:pt x="607" y="57"/>
                </a:lnTo>
                <a:lnTo>
                  <a:pt x="629" y="42"/>
                </a:lnTo>
                <a:lnTo>
                  <a:pt x="652" y="29"/>
                </a:lnTo>
                <a:lnTo>
                  <a:pt x="673" y="19"/>
                </a:lnTo>
                <a:lnTo>
                  <a:pt x="694" y="10"/>
                </a:lnTo>
                <a:lnTo>
                  <a:pt x="716" y="5"/>
                </a:lnTo>
                <a:lnTo>
                  <a:pt x="738" y="1"/>
                </a:lnTo>
                <a:lnTo>
                  <a:pt x="759" y="1"/>
                </a:lnTo>
                <a:lnTo>
                  <a:pt x="759" y="0"/>
                </a:lnTo>
                <a:lnTo>
                  <a:pt x="781" y="0"/>
                </a:lnTo>
                <a:lnTo>
                  <a:pt x="781" y="1"/>
                </a:lnTo>
                <a:lnTo>
                  <a:pt x="803" y="1"/>
                </a:lnTo>
                <a:lnTo>
                  <a:pt x="824" y="5"/>
                </a:lnTo>
                <a:lnTo>
                  <a:pt x="846" y="10"/>
                </a:lnTo>
                <a:lnTo>
                  <a:pt x="868" y="19"/>
                </a:lnTo>
                <a:lnTo>
                  <a:pt x="890" y="29"/>
                </a:lnTo>
                <a:lnTo>
                  <a:pt x="911" y="42"/>
                </a:lnTo>
                <a:lnTo>
                  <a:pt x="932" y="57"/>
                </a:lnTo>
                <a:lnTo>
                  <a:pt x="955" y="72"/>
                </a:lnTo>
                <a:lnTo>
                  <a:pt x="976" y="90"/>
                </a:lnTo>
                <a:lnTo>
                  <a:pt x="998" y="108"/>
                </a:lnTo>
                <a:lnTo>
                  <a:pt x="1020" y="128"/>
                </a:lnTo>
                <a:lnTo>
                  <a:pt x="1042" y="148"/>
                </a:lnTo>
                <a:lnTo>
                  <a:pt x="1063" y="169"/>
                </a:lnTo>
                <a:lnTo>
                  <a:pt x="1085" y="190"/>
                </a:lnTo>
                <a:lnTo>
                  <a:pt x="1106" y="211"/>
                </a:lnTo>
                <a:lnTo>
                  <a:pt x="1128" y="231"/>
                </a:lnTo>
                <a:lnTo>
                  <a:pt x="1150" y="252"/>
                </a:lnTo>
                <a:lnTo>
                  <a:pt x="1170" y="271"/>
                </a:lnTo>
                <a:lnTo>
                  <a:pt x="1194" y="291"/>
                </a:lnTo>
                <a:lnTo>
                  <a:pt x="1215" y="309"/>
                </a:lnTo>
                <a:lnTo>
                  <a:pt x="1237" y="326"/>
                </a:lnTo>
                <a:lnTo>
                  <a:pt x="1258" y="343"/>
                </a:lnTo>
                <a:lnTo>
                  <a:pt x="1281" y="358"/>
                </a:lnTo>
                <a:lnTo>
                  <a:pt x="1302" y="373"/>
                </a:lnTo>
                <a:lnTo>
                  <a:pt x="1323" y="386"/>
                </a:lnTo>
                <a:lnTo>
                  <a:pt x="1346" y="398"/>
                </a:lnTo>
                <a:lnTo>
                  <a:pt x="1366" y="409"/>
                </a:lnTo>
                <a:lnTo>
                  <a:pt x="1389" y="419"/>
                </a:lnTo>
                <a:lnTo>
                  <a:pt x="1410" y="428"/>
                </a:lnTo>
                <a:lnTo>
                  <a:pt x="1432" y="436"/>
                </a:lnTo>
                <a:lnTo>
                  <a:pt x="1454" y="443"/>
                </a:lnTo>
                <a:lnTo>
                  <a:pt x="1475" y="450"/>
                </a:lnTo>
                <a:lnTo>
                  <a:pt x="1497" y="455"/>
                </a:lnTo>
                <a:lnTo>
                  <a:pt x="1518" y="460"/>
                </a:lnTo>
                <a:lnTo>
                  <a:pt x="1540" y="465"/>
                </a:lnTo>
                <a:lnTo>
                  <a:pt x="1561" y="467"/>
                </a:lnTo>
                <a:lnTo>
                  <a:pt x="1584" y="473"/>
                </a:lnTo>
                <a:lnTo>
                  <a:pt x="1605" y="475"/>
                </a:lnTo>
                <a:lnTo>
                  <a:pt x="1628" y="477"/>
                </a:lnTo>
                <a:lnTo>
                  <a:pt x="1648" y="479"/>
                </a:lnTo>
                <a:lnTo>
                  <a:pt x="1670" y="480"/>
                </a:lnTo>
                <a:lnTo>
                  <a:pt x="1692" y="481"/>
                </a:lnTo>
                <a:lnTo>
                  <a:pt x="1713" y="482"/>
                </a:lnTo>
                <a:lnTo>
                  <a:pt x="1736" y="482"/>
                </a:lnTo>
              </a:path>
            </a:pathLst>
          </a:custGeom>
          <a:noFill/>
          <a:ln w="28575" cmpd="sng">
            <a:solidFill>
              <a:srgbClr val="3366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5882" name="Freeform 10"/>
          <p:cNvSpPr>
            <a:spLocks/>
          </p:cNvSpPr>
          <p:nvPr/>
        </p:nvSpPr>
        <p:spPr bwMode="auto">
          <a:xfrm>
            <a:off x="2957513" y="5257800"/>
            <a:ext cx="2755900" cy="765175"/>
          </a:xfrm>
          <a:custGeom>
            <a:avLst/>
            <a:gdLst>
              <a:gd name="T0" fmla="*/ 36513 w 1736"/>
              <a:gd name="T1" fmla="*/ 731838 h 482"/>
              <a:gd name="T2" fmla="*/ 103188 w 1736"/>
              <a:gd name="T3" fmla="*/ 715963 h 482"/>
              <a:gd name="T4" fmla="*/ 173037 w 1736"/>
              <a:gd name="T5" fmla="*/ 693738 h 482"/>
              <a:gd name="T6" fmla="*/ 241300 w 1736"/>
              <a:gd name="T7" fmla="*/ 666750 h 482"/>
              <a:gd name="T8" fmla="*/ 311150 w 1736"/>
              <a:gd name="T9" fmla="*/ 631825 h 482"/>
              <a:gd name="T10" fmla="*/ 381000 w 1736"/>
              <a:gd name="T11" fmla="*/ 592138 h 482"/>
              <a:gd name="T12" fmla="*/ 449263 w 1736"/>
              <a:gd name="T13" fmla="*/ 544513 h 482"/>
              <a:gd name="T14" fmla="*/ 517525 w 1736"/>
              <a:gd name="T15" fmla="*/ 490538 h 482"/>
              <a:gd name="T16" fmla="*/ 585788 w 1736"/>
              <a:gd name="T17" fmla="*/ 431800 h 482"/>
              <a:gd name="T18" fmla="*/ 654050 w 1736"/>
              <a:gd name="T19" fmla="*/ 366713 h 482"/>
              <a:gd name="T20" fmla="*/ 723900 w 1736"/>
              <a:gd name="T21" fmla="*/ 301625 h 482"/>
              <a:gd name="T22" fmla="*/ 792162 w 1736"/>
              <a:gd name="T23" fmla="*/ 234950 h 482"/>
              <a:gd name="T24" fmla="*/ 862013 w 1736"/>
              <a:gd name="T25" fmla="*/ 171450 h 482"/>
              <a:gd name="T26" fmla="*/ 931863 w 1736"/>
              <a:gd name="T27" fmla="*/ 114300 h 482"/>
              <a:gd name="T28" fmla="*/ 998538 w 1736"/>
              <a:gd name="T29" fmla="*/ 66675 h 482"/>
              <a:gd name="T30" fmla="*/ 1068388 w 1736"/>
              <a:gd name="T31" fmla="*/ 30163 h 482"/>
              <a:gd name="T32" fmla="*/ 1136650 w 1736"/>
              <a:gd name="T33" fmla="*/ 7938 h 482"/>
              <a:gd name="T34" fmla="*/ 1204913 w 1736"/>
              <a:gd name="T35" fmla="*/ 1588 h 482"/>
              <a:gd name="T36" fmla="*/ 1239838 w 1736"/>
              <a:gd name="T37" fmla="*/ 0 h 482"/>
              <a:gd name="T38" fmla="*/ 1274763 w 1736"/>
              <a:gd name="T39" fmla="*/ 1588 h 482"/>
              <a:gd name="T40" fmla="*/ 1343025 w 1736"/>
              <a:gd name="T41" fmla="*/ 15875 h 482"/>
              <a:gd name="T42" fmla="*/ 1412875 w 1736"/>
              <a:gd name="T43" fmla="*/ 46038 h 482"/>
              <a:gd name="T44" fmla="*/ 1479550 w 1736"/>
              <a:gd name="T45" fmla="*/ 90488 h 482"/>
              <a:gd name="T46" fmla="*/ 1549400 w 1736"/>
              <a:gd name="T47" fmla="*/ 142875 h 482"/>
              <a:gd name="T48" fmla="*/ 1619250 w 1736"/>
              <a:gd name="T49" fmla="*/ 203200 h 482"/>
              <a:gd name="T50" fmla="*/ 1687513 w 1736"/>
              <a:gd name="T51" fmla="*/ 268288 h 482"/>
              <a:gd name="T52" fmla="*/ 1755775 w 1736"/>
              <a:gd name="T53" fmla="*/ 334963 h 482"/>
              <a:gd name="T54" fmla="*/ 1825625 w 1736"/>
              <a:gd name="T55" fmla="*/ 400050 h 482"/>
              <a:gd name="T56" fmla="*/ 1895475 w 1736"/>
              <a:gd name="T57" fmla="*/ 461963 h 482"/>
              <a:gd name="T58" fmla="*/ 1963738 w 1736"/>
              <a:gd name="T59" fmla="*/ 517525 h 482"/>
              <a:gd name="T60" fmla="*/ 2033588 w 1736"/>
              <a:gd name="T61" fmla="*/ 568325 h 482"/>
              <a:gd name="T62" fmla="*/ 2100263 w 1736"/>
              <a:gd name="T63" fmla="*/ 612775 h 482"/>
              <a:gd name="T64" fmla="*/ 2168525 w 1736"/>
              <a:gd name="T65" fmla="*/ 649288 h 482"/>
              <a:gd name="T66" fmla="*/ 2238375 w 1736"/>
              <a:gd name="T67" fmla="*/ 679450 h 482"/>
              <a:gd name="T68" fmla="*/ 2308225 w 1736"/>
              <a:gd name="T69" fmla="*/ 703263 h 482"/>
              <a:gd name="T70" fmla="*/ 2376488 w 1736"/>
              <a:gd name="T71" fmla="*/ 722313 h 482"/>
              <a:gd name="T72" fmla="*/ 2444750 w 1736"/>
              <a:gd name="T73" fmla="*/ 738188 h 482"/>
              <a:gd name="T74" fmla="*/ 2514600 w 1736"/>
              <a:gd name="T75" fmla="*/ 750888 h 482"/>
              <a:gd name="T76" fmla="*/ 2584450 w 1736"/>
              <a:gd name="T77" fmla="*/ 757238 h 482"/>
              <a:gd name="T78" fmla="*/ 2651125 w 1736"/>
              <a:gd name="T79" fmla="*/ 762000 h 482"/>
              <a:gd name="T80" fmla="*/ 2719388 w 1736"/>
              <a:gd name="T81" fmla="*/ 765175 h 482"/>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736"/>
              <a:gd name="T124" fmla="*/ 0 h 482"/>
              <a:gd name="T125" fmla="*/ 1736 w 1736"/>
              <a:gd name="T126" fmla="*/ 482 h 482"/>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736" h="482">
                <a:moveTo>
                  <a:pt x="0" y="465"/>
                </a:moveTo>
                <a:lnTo>
                  <a:pt x="23" y="461"/>
                </a:lnTo>
                <a:lnTo>
                  <a:pt x="44" y="457"/>
                </a:lnTo>
                <a:lnTo>
                  <a:pt x="65" y="451"/>
                </a:lnTo>
                <a:lnTo>
                  <a:pt x="87" y="444"/>
                </a:lnTo>
                <a:lnTo>
                  <a:pt x="109" y="437"/>
                </a:lnTo>
                <a:lnTo>
                  <a:pt x="130" y="429"/>
                </a:lnTo>
                <a:lnTo>
                  <a:pt x="152" y="420"/>
                </a:lnTo>
                <a:lnTo>
                  <a:pt x="173" y="410"/>
                </a:lnTo>
                <a:lnTo>
                  <a:pt x="196" y="398"/>
                </a:lnTo>
                <a:lnTo>
                  <a:pt x="217" y="386"/>
                </a:lnTo>
                <a:lnTo>
                  <a:pt x="240" y="373"/>
                </a:lnTo>
                <a:lnTo>
                  <a:pt x="261" y="359"/>
                </a:lnTo>
                <a:lnTo>
                  <a:pt x="283" y="343"/>
                </a:lnTo>
                <a:lnTo>
                  <a:pt x="305" y="327"/>
                </a:lnTo>
                <a:lnTo>
                  <a:pt x="326" y="309"/>
                </a:lnTo>
                <a:lnTo>
                  <a:pt x="348" y="291"/>
                </a:lnTo>
                <a:lnTo>
                  <a:pt x="369" y="272"/>
                </a:lnTo>
                <a:lnTo>
                  <a:pt x="391" y="252"/>
                </a:lnTo>
                <a:lnTo>
                  <a:pt x="412" y="231"/>
                </a:lnTo>
                <a:lnTo>
                  <a:pt x="434" y="211"/>
                </a:lnTo>
                <a:lnTo>
                  <a:pt x="456" y="190"/>
                </a:lnTo>
                <a:lnTo>
                  <a:pt x="477" y="169"/>
                </a:lnTo>
                <a:lnTo>
                  <a:pt x="499" y="148"/>
                </a:lnTo>
                <a:lnTo>
                  <a:pt x="520" y="128"/>
                </a:lnTo>
                <a:lnTo>
                  <a:pt x="543" y="108"/>
                </a:lnTo>
                <a:lnTo>
                  <a:pt x="564" y="90"/>
                </a:lnTo>
                <a:lnTo>
                  <a:pt x="587" y="72"/>
                </a:lnTo>
                <a:lnTo>
                  <a:pt x="607" y="57"/>
                </a:lnTo>
                <a:lnTo>
                  <a:pt x="629" y="42"/>
                </a:lnTo>
                <a:lnTo>
                  <a:pt x="652" y="29"/>
                </a:lnTo>
                <a:lnTo>
                  <a:pt x="673" y="19"/>
                </a:lnTo>
                <a:lnTo>
                  <a:pt x="694" y="10"/>
                </a:lnTo>
                <a:lnTo>
                  <a:pt x="716" y="5"/>
                </a:lnTo>
                <a:lnTo>
                  <a:pt x="738" y="1"/>
                </a:lnTo>
                <a:lnTo>
                  <a:pt x="759" y="1"/>
                </a:lnTo>
                <a:lnTo>
                  <a:pt x="759" y="0"/>
                </a:lnTo>
                <a:lnTo>
                  <a:pt x="781" y="0"/>
                </a:lnTo>
                <a:lnTo>
                  <a:pt x="781" y="1"/>
                </a:lnTo>
                <a:lnTo>
                  <a:pt x="803" y="1"/>
                </a:lnTo>
                <a:lnTo>
                  <a:pt x="824" y="5"/>
                </a:lnTo>
                <a:lnTo>
                  <a:pt x="846" y="10"/>
                </a:lnTo>
                <a:lnTo>
                  <a:pt x="868" y="19"/>
                </a:lnTo>
                <a:lnTo>
                  <a:pt x="890" y="29"/>
                </a:lnTo>
                <a:lnTo>
                  <a:pt x="911" y="42"/>
                </a:lnTo>
                <a:lnTo>
                  <a:pt x="932" y="57"/>
                </a:lnTo>
                <a:lnTo>
                  <a:pt x="955" y="72"/>
                </a:lnTo>
                <a:lnTo>
                  <a:pt x="976" y="90"/>
                </a:lnTo>
                <a:lnTo>
                  <a:pt x="998" y="108"/>
                </a:lnTo>
                <a:lnTo>
                  <a:pt x="1020" y="128"/>
                </a:lnTo>
                <a:lnTo>
                  <a:pt x="1042" y="148"/>
                </a:lnTo>
                <a:lnTo>
                  <a:pt x="1063" y="169"/>
                </a:lnTo>
                <a:lnTo>
                  <a:pt x="1085" y="190"/>
                </a:lnTo>
                <a:lnTo>
                  <a:pt x="1106" y="211"/>
                </a:lnTo>
                <a:lnTo>
                  <a:pt x="1128" y="231"/>
                </a:lnTo>
                <a:lnTo>
                  <a:pt x="1150" y="252"/>
                </a:lnTo>
                <a:lnTo>
                  <a:pt x="1170" y="271"/>
                </a:lnTo>
                <a:lnTo>
                  <a:pt x="1194" y="291"/>
                </a:lnTo>
                <a:lnTo>
                  <a:pt x="1215" y="309"/>
                </a:lnTo>
                <a:lnTo>
                  <a:pt x="1237" y="326"/>
                </a:lnTo>
                <a:lnTo>
                  <a:pt x="1258" y="343"/>
                </a:lnTo>
                <a:lnTo>
                  <a:pt x="1281" y="358"/>
                </a:lnTo>
                <a:lnTo>
                  <a:pt x="1302" y="373"/>
                </a:lnTo>
                <a:lnTo>
                  <a:pt x="1323" y="386"/>
                </a:lnTo>
                <a:lnTo>
                  <a:pt x="1346" y="398"/>
                </a:lnTo>
                <a:lnTo>
                  <a:pt x="1366" y="409"/>
                </a:lnTo>
                <a:lnTo>
                  <a:pt x="1389" y="419"/>
                </a:lnTo>
                <a:lnTo>
                  <a:pt x="1410" y="428"/>
                </a:lnTo>
                <a:lnTo>
                  <a:pt x="1432" y="436"/>
                </a:lnTo>
                <a:lnTo>
                  <a:pt x="1454" y="443"/>
                </a:lnTo>
                <a:lnTo>
                  <a:pt x="1475" y="450"/>
                </a:lnTo>
                <a:lnTo>
                  <a:pt x="1497" y="455"/>
                </a:lnTo>
                <a:lnTo>
                  <a:pt x="1518" y="460"/>
                </a:lnTo>
                <a:lnTo>
                  <a:pt x="1540" y="465"/>
                </a:lnTo>
                <a:lnTo>
                  <a:pt x="1561" y="467"/>
                </a:lnTo>
                <a:lnTo>
                  <a:pt x="1584" y="473"/>
                </a:lnTo>
                <a:lnTo>
                  <a:pt x="1605" y="475"/>
                </a:lnTo>
                <a:lnTo>
                  <a:pt x="1628" y="477"/>
                </a:lnTo>
                <a:lnTo>
                  <a:pt x="1648" y="479"/>
                </a:lnTo>
                <a:lnTo>
                  <a:pt x="1670" y="480"/>
                </a:lnTo>
                <a:lnTo>
                  <a:pt x="1692" y="481"/>
                </a:lnTo>
                <a:lnTo>
                  <a:pt x="1713" y="482"/>
                </a:lnTo>
                <a:lnTo>
                  <a:pt x="1736" y="482"/>
                </a:lnTo>
              </a:path>
            </a:pathLst>
          </a:custGeom>
          <a:noFill/>
          <a:ln w="28575" cmpd="sng">
            <a:solidFill>
              <a:srgbClr val="3366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5883" name="Freeform 11"/>
          <p:cNvSpPr>
            <a:spLocks/>
          </p:cNvSpPr>
          <p:nvPr/>
        </p:nvSpPr>
        <p:spPr bwMode="auto">
          <a:xfrm>
            <a:off x="3246438" y="5257800"/>
            <a:ext cx="2755900" cy="765175"/>
          </a:xfrm>
          <a:custGeom>
            <a:avLst/>
            <a:gdLst>
              <a:gd name="T0" fmla="*/ 36513 w 1736"/>
              <a:gd name="T1" fmla="*/ 731838 h 482"/>
              <a:gd name="T2" fmla="*/ 103188 w 1736"/>
              <a:gd name="T3" fmla="*/ 715963 h 482"/>
              <a:gd name="T4" fmla="*/ 173037 w 1736"/>
              <a:gd name="T5" fmla="*/ 693738 h 482"/>
              <a:gd name="T6" fmla="*/ 241300 w 1736"/>
              <a:gd name="T7" fmla="*/ 666750 h 482"/>
              <a:gd name="T8" fmla="*/ 311150 w 1736"/>
              <a:gd name="T9" fmla="*/ 631825 h 482"/>
              <a:gd name="T10" fmla="*/ 381000 w 1736"/>
              <a:gd name="T11" fmla="*/ 592138 h 482"/>
              <a:gd name="T12" fmla="*/ 449263 w 1736"/>
              <a:gd name="T13" fmla="*/ 544513 h 482"/>
              <a:gd name="T14" fmla="*/ 517525 w 1736"/>
              <a:gd name="T15" fmla="*/ 490538 h 482"/>
              <a:gd name="T16" fmla="*/ 585788 w 1736"/>
              <a:gd name="T17" fmla="*/ 431800 h 482"/>
              <a:gd name="T18" fmla="*/ 654050 w 1736"/>
              <a:gd name="T19" fmla="*/ 366713 h 482"/>
              <a:gd name="T20" fmla="*/ 723900 w 1736"/>
              <a:gd name="T21" fmla="*/ 301625 h 482"/>
              <a:gd name="T22" fmla="*/ 792162 w 1736"/>
              <a:gd name="T23" fmla="*/ 234950 h 482"/>
              <a:gd name="T24" fmla="*/ 862013 w 1736"/>
              <a:gd name="T25" fmla="*/ 171450 h 482"/>
              <a:gd name="T26" fmla="*/ 931863 w 1736"/>
              <a:gd name="T27" fmla="*/ 114300 h 482"/>
              <a:gd name="T28" fmla="*/ 998538 w 1736"/>
              <a:gd name="T29" fmla="*/ 66675 h 482"/>
              <a:gd name="T30" fmla="*/ 1068388 w 1736"/>
              <a:gd name="T31" fmla="*/ 30163 h 482"/>
              <a:gd name="T32" fmla="*/ 1136650 w 1736"/>
              <a:gd name="T33" fmla="*/ 7938 h 482"/>
              <a:gd name="T34" fmla="*/ 1204913 w 1736"/>
              <a:gd name="T35" fmla="*/ 1588 h 482"/>
              <a:gd name="T36" fmla="*/ 1239838 w 1736"/>
              <a:gd name="T37" fmla="*/ 0 h 482"/>
              <a:gd name="T38" fmla="*/ 1274763 w 1736"/>
              <a:gd name="T39" fmla="*/ 1588 h 482"/>
              <a:gd name="T40" fmla="*/ 1343025 w 1736"/>
              <a:gd name="T41" fmla="*/ 15875 h 482"/>
              <a:gd name="T42" fmla="*/ 1412875 w 1736"/>
              <a:gd name="T43" fmla="*/ 46038 h 482"/>
              <a:gd name="T44" fmla="*/ 1479550 w 1736"/>
              <a:gd name="T45" fmla="*/ 90488 h 482"/>
              <a:gd name="T46" fmla="*/ 1549400 w 1736"/>
              <a:gd name="T47" fmla="*/ 142875 h 482"/>
              <a:gd name="T48" fmla="*/ 1619250 w 1736"/>
              <a:gd name="T49" fmla="*/ 203200 h 482"/>
              <a:gd name="T50" fmla="*/ 1687513 w 1736"/>
              <a:gd name="T51" fmla="*/ 268288 h 482"/>
              <a:gd name="T52" fmla="*/ 1755775 w 1736"/>
              <a:gd name="T53" fmla="*/ 334963 h 482"/>
              <a:gd name="T54" fmla="*/ 1825625 w 1736"/>
              <a:gd name="T55" fmla="*/ 400050 h 482"/>
              <a:gd name="T56" fmla="*/ 1895475 w 1736"/>
              <a:gd name="T57" fmla="*/ 461963 h 482"/>
              <a:gd name="T58" fmla="*/ 1963738 w 1736"/>
              <a:gd name="T59" fmla="*/ 517525 h 482"/>
              <a:gd name="T60" fmla="*/ 2033588 w 1736"/>
              <a:gd name="T61" fmla="*/ 568325 h 482"/>
              <a:gd name="T62" fmla="*/ 2100263 w 1736"/>
              <a:gd name="T63" fmla="*/ 612775 h 482"/>
              <a:gd name="T64" fmla="*/ 2168525 w 1736"/>
              <a:gd name="T65" fmla="*/ 649288 h 482"/>
              <a:gd name="T66" fmla="*/ 2238375 w 1736"/>
              <a:gd name="T67" fmla="*/ 679450 h 482"/>
              <a:gd name="T68" fmla="*/ 2308225 w 1736"/>
              <a:gd name="T69" fmla="*/ 703263 h 482"/>
              <a:gd name="T70" fmla="*/ 2376488 w 1736"/>
              <a:gd name="T71" fmla="*/ 722313 h 482"/>
              <a:gd name="T72" fmla="*/ 2444750 w 1736"/>
              <a:gd name="T73" fmla="*/ 738188 h 482"/>
              <a:gd name="T74" fmla="*/ 2514600 w 1736"/>
              <a:gd name="T75" fmla="*/ 750888 h 482"/>
              <a:gd name="T76" fmla="*/ 2584450 w 1736"/>
              <a:gd name="T77" fmla="*/ 757238 h 482"/>
              <a:gd name="T78" fmla="*/ 2651125 w 1736"/>
              <a:gd name="T79" fmla="*/ 762000 h 482"/>
              <a:gd name="T80" fmla="*/ 2719388 w 1736"/>
              <a:gd name="T81" fmla="*/ 765175 h 482"/>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736"/>
              <a:gd name="T124" fmla="*/ 0 h 482"/>
              <a:gd name="T125" fmla="*/ 1736 w 1736"/>
              <a:gd name="T126" fmla="*/ 482 h 482"/>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736" h="482">
                <a:moveTo>
                  <a:pt x="0" y="465"/>
                </a:moveTo>
                <a:lnTo>
                  <a:pt x="23" y="461"/>
                </a:lnTo>
                <a:lnTo>
                  <a:pt x="44" y="457"/>
                </a:lnTo>
                <a:lnTo>
                  <a:pt x="65" y="451"/>
                </a:lnTo>
                <a:lnTo>
                  <a:pt x="87" y="444"/>
                </a:lnTo>
                <a:lnTo>
                  <a:pt x="109" y="437"/>
                </a:lnTo>
                <a:lnTo>
                  <a:pt x="130" y="429"/>
                </a:lnTo>
                <a:lnTo>
                  <a:pt x="152" y="420"/>
                </a:lnTo>
                <a:lnTo>
                  <a:pt x="173" y="410"/>
                </a:lnTo>
                <a:lnTo>
                  <a:pt x="196" y="398"/>
                </a:lnTo>
                <a:lnTo>
                  <a:pt x="217" y="386"/>
                </a:lnTo>
                <a:lnTo>
                  <a:pt x="240" y="373"/>
                </a:lnTo>
                <a:lnTo>
                  <a:pt x="261" y="359"/>
                </a:lnTo>
                <a:lnTo>
                  <a:pt x="283" y="343"/>
                </a:lnTo>
                <a:lnTo>
                  <a:pt x="305" y="327"/>
                </a:lnTo>
                <a:lnTo>
                  <a:pt x="326" y="309"/>
                </a:lnTo>
                <a:lnTo>
                  <a:pt x="348" y="291"/>
                </a:lnTo>
                <a:lnTo>
                  <a:pt x="369" y="272"/>
                </a:lnTo>
                <a:lnTo>
                  <a:pt x="391" y="252"/>
                </a:lnTo>
                <a:lnTo>
                  <a:pt x="412" y="231"/>
                </a:lnTo>
                <a:lnTo>
                  <a:pt x="434" y="211"/>
                </a:lnTo>
                <a:lnTo>
                  <a:pt x="456" y="190"/>
                </a:lnTo>
                <a:lnTo>
                  <a:pt x="477" y="169"/>
                </a:lnTo>
                <a:lnTo>
                  <a:pt x="499" y="148"/>
                </a:lnTo>
                <a:lnTo>
                  <a:pt x="520" y="128"/>
                </a:lnTo>
                <a:lnTo>
                  <a:pt x="543" y="108"/>
                </a:lnTo>
                <a:lnTo>
                  <a:pt x="564" y="90"/>
                </a:lnTo>
                <a:lnTo>
                  <a:pt x="587" y="72"/>
                </a:lnTo>
                <a:lnTo>
                  <a:pt x="607" y="57"/>
                </a:lnTo>
                <a:lnTo>
                  <a:pt x="629" y="42"/>
                </a:lnTo>
                <a:lnTo>
                  <a:pt x="652" y="29"/>
                </a:lnTo>
                <a:lnTo>
                  <a:pt x="673" y="19"/>
                </a:lnTo>
                <a:lnTo>
                  <a:pt x="694" y="10"/>
                </a:lnTo>
                <a:lnTo>
                  <a:pt x="716" y="5"/>
                </a:lnTo>
                <a:lnTo>
                  <a:pt x="738" y="1"/>
                </a:lnTo>
                <a:lnTo>
                  <a:pt x="759" y="1"/>
                </a:lnTo>
                <a:lnTo>
                  <a:pt x="759" y="0"/>
                </a:lnTo>
                <a:lnTo>
                  <a:pt x="781" y="0"/>
                </a:lnTo>
                <a:lnTo>
                  <a:pt x="781" y="1"/>
                </a:lnTo>
                <a:lnTo>
                  <a:pt x="803" y="1"/>
                </a:lnTo>
                <a:lnTo>
                  <a:pt x="824" y="5"/>
                </a:lnTo>
                <a:lnTo>
                  <a:pt x="846" y="10"/>
                </a:lnTo>
                <a:lnTo>
                  <a:pt x="868" y="19"/>
                </a:lnTo>
                <a:lnTo>
                  <a:pt x="890" y="29"/>
                </a:lnTo>
                <a:lnTo>
                  <a:pt x="911" y="42"/>
                </a:lnTo>
                <a:lnTo>
                  <a:pt x="932" y="57"/>
                </a:lnTo>
                <a:lnTo>
                  <a:pt x="955" y="72"/>
                </a:lnTo>
                <a:lnTo>
                  <a:pt x="976" y="90"/>
                </a:lnTo>
                <a:lnTo>
                  <a:pt x="998" y="108"/>
                </a:lnTo>
                <a:lnTo>
                  <a:pt x="1020" y="128"/>
                </a:lnTo>
                <a:lnTo>
                  <a:pt x="1042" y="148"/>
                </a:lnTo>
                <a:lnTo>
                  <a:pt x="1063" y="169"/>
                </a:lnTo>
                <a:lnTo>
                  <a:pt x="1085" y="190"/>
                </a:lnTo>
                <a:lnTo>
                  <a:pt x="1106" y="211"/>
                </a:lnTo>
                <a:lnTo>
                  <a:pt x="1128" y="231"/>
                </a:lnTo>
                <a:lnTo>
                  <a:pt x="1150" y="252"/>
                </a:lnTo>
                <a:lnTo>
                  <a:pt x="1170" y="271"/>
                </a:lnTo>
                <a:lnTo>
                  <a:pt x="1194" y="291"/>
                </a:lnTo>
                <a:lnTo>
                  <a:pt x="1215" y="309"/>
                </a:lnTo>
                <a:lnTo>
                  <a:pt x="1237" y="326"/>
                </a:lnTo>
                <a:lnTo>
                  <a:pt x="1258" y="343"/>
                </a:lnTo>
                <a:lnTo>
                  <a:pt x="1281" y="358"/>
                </a:lnTo>
                <a:lnTo>
                  <a:pt x="1302" y="373"/>
                </a:lnTo>
                <a:lnTo>
                  <a:pt x="1323" y="386"/>
                </a:lnTo>
                <a:lnTo>
                  <a:pt x="1346" y="398"/>
                </a:lnTo>
                <a:lnTo>
                  <a:pt x="1366" y="409"/>
                </a:lnTo>
                <a:lnTo>
                  <a:pt x="1389" y="419"/>
                </a:lnTo>
                <a:lnTo>
                  <a:pt x="1410" y="428"/>
                </a:lnTo>
                <a:lnTo>
                  <a:pt x="1432" y="436"/>
                </a:lnTo>
                <a:lnTo>
                  <a:pt x="1454" y="443"/>
                </a:lnTo>
                <a:lnTo>
                  <a:pt x="1475" y="450"/>
                </a:lnTo>
                <a:lnTo>
                  <a:pt x="1497" y="455"/>
                </a:lnTo>
                <a:lnTo>
                  <a:pt x="1518" y="460"/>
                </a:lnTo>
                <a:lnTo>
                  <a:pt x="1540" y="465"/>
                </a:lnTo>
                <a:lnTo>
                  <a:pt x="1561" y="467"/>
                </a:lnTo>
                <a:lnTo>
                  <a:pt x="1584" y="473"/>
                </a:lnTo>
                <a:lnTo>
                  <a:pt x="1605" y="475"/>
                </a:lnTo>
                <a:lnTo>
                  <a:pt x="1628" y="477"/>
                </a:lnTo>
                <a:lnTo>
                  <a:pt x="1648" y="479"/>
                </a:lnTo>
                <a:lnTo>
                  <a:pt x="1670" y="480"/>
                </a:lnTo>
                <a:lnTo>
                  <a:pt x="1692" y="481"/>
                </a:lnTo>
                <a:lnTo>
                  <a:pt x="1713" y="482"/>
                </a:lnTo>
                <a:lnTo>
                  <a:pt x="1736" y="482"/>
                </a:lnTo>
              </a:path>
            </a:pathLst>
          </a:custGeom>
          <a:noFill/>
          <a:ln w="28575" cmpd="sng">
            <a:solidFill>
              <a:srgbClr val="3366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5884" name="Freeform 12"/>
          <p:cNvSpPr>
            <a:spLocks/>
          </p:cNvSpPr>
          <p:nvPr/>
        </p:nvSpPr>
        <p:spPr bwMode="auto">
          <a:xfrm>
            <a:off x="3536950" y="5257800"/>
            <a:ext cx="2755900" cy="765175"/>
          </a:xfrm>
          <a:custGeom>
            <a:avLst/>
            <a:gdLst>
              <a:gd name="T0" fmla="*/ 36513 w 1736"/>
              <a:gd name="T1" fmla="*/ 731838 h 482"/>
              <a:gd name="T2" fmla="*/ 103188 w 1736"/>
              <a:gd name="T3" fmla="*/ 715963 h 482"/>
              <a:gd name="T4" fmla="*/ 173037 w 1736"/>
              <a:gd name="T5" fmla="*/ 693738 h 482"/>
              <a:gd name="T6" fmla="*/ 241300 w 1736"/>
              <a:gd name="T7" fmla="*/ 666750 h 482"/>
              <a:gd name="T8" fmla="*/ 311150 w 1736"/>
              <a:gd name="T9" fmla="*/ 631825 h 482"/>
              <a:gd name="T10" fmla="*/ 381000 w 1736"/>
              <a:gd name="T11" fmla="*/ 592138 h 482"/>
              <a:gd name="T12" fmla="*/ 449263 w 1736"/>
              <a:gd name="T13" fmla="*/ 544513 h 482"/>
              <a:gd name="T14" fmla="*/ 517525 w 1736"/>
              <a:gd name="T15" fmla="*/ 490538 h 482"/>
              <a:gd name="T16" fmla="*/ 585788 w 1736"/>
              <a:gd name="T17" fmla="*/ 431800 h 482"/>
              <a:gd name="T18" fmla="*/ 654050 w 1736"/>
              <a:gd name="T19" fmla="*/ 366713 h 482"/>
              <a:gd name="T20" fmla="*/ 723900 w 1736"/>
              <a:gd name="T21" fmla="*/ 301625 h 482"/>
              <a:gd name="T22" fmla="*/ 792162 w 1736"/>
              <a:gd name="T23" fmla="*/ 234950 h 482"/>
              <a:gd name="T24" fmla="*/ 862013 w 1736"/>
              <a:gd name="T25" fmla="*/ 171450 h 482"/>
              <a:gd name="T26" fmla="*/ 931863 w 1736"/>
              <a:gd name="T27" fmla="*/ 114300 h 482"/>
              <a:gd name="T28" fmla="*/ 998538 w 1736"/>
              <a:gd name="T29" fmla="*/ 66675 h 482"/>
              <a:gd name="T30" fmla="*/ 1068388 w 1736"/>
              <a:gd name="T31" fmla="*/ 30163 h 482"/>
              <a:gd name="T32" fmla="*/ 1136650 w 1736"/>
              <a:gd name="T33" fmla="*/ 7938 h 482"/>
              <a:gd name="T34" fmla="*/ 1204913 w 1736"/>
              <a:gd name="T35" fmla="*/ 1588 h 482"/>
              <a:gd name="T36" fmla="*/ 1239838 w 1736"/>
              <a:gd name="T37" fmla="*/ 0 h 482"/>
              <a:gd name="T38" fmla="*/ 1274763 w 1736"/>
              <a:gd name="T39" fmla="*/ 1588 h 482"/>
              <a:gd name="T40" fmla="*/ 1343025 w 1736"/>
              <a:gd name="T41" fmla="*/ 15875 h 482"/>
              <a:gd name="T42" fmla="*/ 1412875 w 1736"/>
              <a:gd name="T43" fmla="*/ 46038 h 482"/>
              <a:gd name="T44" fmla="*/ 1479550 w 1736"/>
              <a:gd name="T45" fmla="*/ 90488 h 482"/>
              <a:gd name="T46" fmla="*/ 1549400 w 1736"/>
              <a:gd name="T47" fmla="*/ 142875 h 482"/>
              <a:gd name="T48" fmla="*/ 1619250 w 1736"/>
              <a:gd name="T49" fmla="*/ 203200 h 482"/>
              <a:gd name="T50" fmla="*/ 1687513 w 1736"/>
              <a:gd name="T51" fmla="*/ 268288 h 482"/>
              <a:gd name="T52" fmla="*/ 1755775 w 1736"/>
              <a:gd name="T53" fmla="*/ 334963 h 482"/>
              <a:gd name="T54" fmla="*/ 1825625 w 1736"/>
              <a:gd name="T55" fmla="*/ 400050 h 482"/>
              <a:gd name="T56" fmla="*/ 1895475 w 1736"/>
              <a:gd name="T57" fmla="*/ 461963 h 482"/>
              <a:gd name="T58" fmla="*/ 1963738 w 1736"/>
              <a:gd name="T59" fmla="*/ 517525 h 482"/>
              <a:gd name="T60" fmla="*/ 2033588 w 1736"/>
              <a:gd name="T61" fmla="*/ 568325 h 482"/>
              <a:gd name="T62" fmla="*/ 2100263 w 1736"/>
              <a:gd name="T63" fmla="*/ 612775 h 482"/>
              <a:gd name="T64" fmla="*/ 2168525 w 1736"/>
              <a:gd name="T65" fmla="*/ 649288 h 482"/>
              <a:gd name="T66" fmla="*/ 2238375 w 1736"/>
              <a:gd name="T67" fmla="*/ 679450 h 482"/>
              <a:gd name="T68" fmla="*/ 2308225 w 1736"/>
              <a:gd name="T69" fmla="*/ 703263 h 482"/>
              <a:gd name="T70" fmla="*/ 2376488 w 1736"/>
              <a:gd name="T71" fmla="*/ 722313 h 482"/>
              <a:gd name="T72" fmla="*/ 2444750 w 1736"/>
              <a:gd name="T73" fmla="*/ 738188 h 482"/>
              <a:gd name="T74" fmla="*/ 2514600 w 1736"/>
              <a:gd name="T75" fmla="*/ 750888 h 482"/>
              <a:gd name="T76" fmla="*/ 2584450 w 1736"/>
              <a:gd name="T77" fmla="*/ 757238 h 482"/>
              <a:gd name="T78" fmla="*/ 2651125 w 1736"/>
              <a:gd name="T79" fmla="*/ 762000 h 482"/>
              <a:gd name="T80" fmla="*/ 2719388 w 1736"/>
              <a:gd name="T81" fmla="*/ 765175 h 482"/>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736"/>
              <a:gd name="T124" fmla="*/ 0 h 482"/>
              <a:gd name="T125" fmla="*/ 1736 w 1736"/>
              <a:gd name="T126" fmla="*/ 482 h 482"/>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736" h="482">
                <a:moveTo>
                  <a:pt x="0" y="465"/>
                </a:moveTo>
                <a:lnTo>
                  <a:pt x="23" y="461"/>
                </a:lnTo>
                <a:lnTo>
                  <a:pt x="44" y="457"/>
                </a:lnTo>
                <a:lnTo>
                  <a:pt x="65" y="451"/>
                </a:lnTo>
                <a:lnTo>
                  <a:pt x="87" y="444"/>
                </a:lnTo>
                <a:lnTo>
                  <a:pt x="109" y="437"/>
                </a:lnTo>
                <a:lnTo>
                  <a:pt x="130" y="429"/>
                </a:lnTo>
                <a:lnTo>
                  <a:pt x="152" y="420"/>
                </a:lnTo>
                <a:lnTo>
                  <a:pt x="173" y="410"/>
                </a:lnTo>
                <a:lnTo>
                  <a:pt x="196" y="398"/>
                </a:lnTo>
                <a:lnTo>
                  <a:pt x="217" y="386"/>
                </a:lnTo>
                <a:lnTo>
                  <a:pt x="240" y="373"/>
                </a:lnTo>
                <a:lnTo>
                  <a:pt x="261" y="359"/>
                </a:lnTo>
                <a:lnTo>
                  <a:pt x="283" y="343"/>
                </a:lnTo>
                <a:lnTo>
                  <a:pt x="305" y="327"/>
                </a:lnTo>
                <a:lnTo>
                  <a:pt x="326" y="309"/>
                </a:lnTo>
                <a:lnTo>
                  <a:pt x="348" y="291"/>
                </a:lnTo>
                <a:lnTo>
                  <a:pt x="369" y="272"/>
                </a:lnTo>
                <a:lnTo>
                  <a:pt x="391" y="252"/>
                </a:lnTo>
                <a:lnTo>
                  <a:pt x="412" y="231"/>
                </a:lnTo>
                <a:lnTo>
                  <a:pt x="434" y="211"/>
                </a:lnTo>
                <a:lnTo>
                  <a:pt x="456" y="190"/>
                </a:lnTo>
                <a:lnTo>
                  <a:pt x="477" y="169"/>
                </a:lnTo>
                <a:lnTo>
                  <a:pt x="499" y="148"/>
                </a:lnTo>
                <a:lnTo>
                  <a:pt x="520" y="128"/>
                </a:lnTo>
                <a:lnTo>
                  <a:pt x="543" y="108"/>
                </a:lnTo>
                <a:lnTo>
                  <a:pt x="564" y="90"/>
                </a:lnTo>
                <a:lnTo>
                  <a:pt x="587" y="72"/>
                </a:lnTo>
                <a:lnTo>
                  <a:pt x="607" y="57"/>
                </a:lnTo>
                <a:lnTo>
                  <a:pt x="629" y="42"/>
                </a:lnTo>
                <a:lnTo>
                  <a:pt x="652" y="29"/>
                </a:lnTo>
                <a:lnTo>
                  <a:pt x="673" y="19"/>
                </a:lnTo>
                <a:lnTo>
                  <a:pt x="694" y="10"/>
                </a:lnTo>
                <a:lnTo>
                  <a:pt x="716" y="5"/>
                </a:lnTo>
                <a:lnTo>
                  <a:pt x="738" y="1"/>
                </a:lnTo>
                <a:lnTo>
                  <a:pt x="759" y="1"/>
                </a:lnTo>
                <a:lnTo>
                  <a:pt x="759" y="0"/>
                </a:lnTo>
                <a:lnTo>
                  <a:pt x="781" y="0"/>
                </a:lnTo>
                <a:lnTo>
                  <a:pt x="781" y="1"/>
                </a:lnTo>
                <a:lnTo>
                  <a:pt x="803" y="1"/>
                </a:lnTo>
                <a:lnTo>
                  <a:pt x="824" y="5"/>
                </a:lnTo>
                <a:lnTo>
                  <a:pt x="846" y="10"/>
                </a:lnTo>
                <a:lnTo>
                  <a:pt x="868" y="19"/>
                </a:lnTo>
                <a:lnTo>
                  <a:pt x="890" y="29"/>
                </a:lnTo>
                <a:lnTo>
                  <a:pt x="911" y="42"/>
                </a:lnTo>
                <a:lnTo>
                  <a:pt x="932" y="57"/>
                </a:lnTo>
                <a:lnTo>
                  <a:pt x="955" y="72"/>
                </a:lnTo>
                <a:lnTo>
                  <a:pt x="976" y="90"/>
                </a:lnTo>
                <a:lnTo>
                  <a:pt x="998" y="108"/>
                </a:lnTo>
                <a:lnTo>
                  <a:pt x="1020" y="128"/>
                </a:lnTo>
                <a:lnTo>
                  <a:pt x="1042" y="148"/>
                </a:lnTo>
                <a:lnTo>
                  <a:pt x="1063" y="169"/>
                </a:lnTo>
                <a:lnTo>
                  <a:pt x="1085" y="190"/>
                </a:lnTo>
                <a:lnTo>
                  <a:pt x="1106" y="211"/>
                </a:lnTo>
                <a:lnTo>
                  <a:pt x="1128" y="231"/>
                </a:lnTo>
                <a:lnTo>
                  <a:pt x="1150" y="252"/>
                </a:lnTo>
                <a:lnTo>
                  <a:pt x="1170" y="271"/>
                </a:lnTo>
                <a:lnTo>
                  <a:pt x="1194" y="291"/>
                </a:lnTo>
                <a:lnTo>
                  <a:pt x="1215" y="309"/>
                </a:lnTo>
                <a:lnTo>
                  <a:pt x="1237" y="326"/>
                </a:lnTo>
                <a:lnTo>
                  <a:pt x="1258" y="343"/>
                </a:lnTo>
                <a:lnTo>
                  <a:pt x="1281" y="358"/>
                </a:lnTo>
                <a:lnTo>
                  <a:pt x="1302" y="373"/>
                </a:lnTo>
                <a:lnTo>
                  <a:pt x="1323" y="386"/>
                </a:lnTo>
                <a:lnTo>
                  <a:pt x="1346" y="398"/>
                </a:lnTo>
                <a:lnTo>
                  <a:pt x="1366" y="409"/>
                </a:lnTo>
                <a:lnTo>
                  <a:pt x="1389" y="419"/>
                </a:lnTo>
                <a:lnTo>
                  <a:pt x="1410" y="428"/>
                </a:lnTo>
                <a:lnTo>
                  <a:pt x="1432" y="436"/>
                </a:lnTo>
                <a:lnTo>
                  <a:pt x="1454" y="443"/>
                </a:lnTo>
                <a:lnTo>
                  <a:pt x="1475" y="450"/>
                </a:lnTo>
                <a:lnTo>
                  <a:pt x="1497" y="455"/>
                </a:lnTo>
                <a:lnTo>
                  <a:pt x="1518" y="460"/>
                </a:lnTo>
                <a:lnTo>
                  <a:pt x="1540" y="465"/>
                </a:lnTo>
                <a:lnTo>
                  <a:pt x="1561" y="467"/>
                </a:lnTo>
                <a:lnTo>
                  <a:pt x="1584" y="473"/>
                </a:lnTo>
                <a:lnTo>
                  <a:pt x="1605" y="475"/>
                </a:lnTo>
                <a:lnTo>
                  <a:pt x="1628" y="477"/>
                </a:lnTo>
                <a:lnTo>
                  <a:pt x="1648" y="479"/>
                </a:lnTo>
                <a:lnTo>
                  <a:pt x="1670" y="480"/>
                </a:lnTo>
                <a:lnTo>
                  <a:pt x="1692" y="481"/>
                </a:lnTo>
                <a:lnTo>
                  <a:pt x="1713" y="482"/>
                </a:lnTo>
                <a:lnTo>
                  <a:pt x="1736" y="482"/>
                </a:lnTo>
              </a:path>
            </a:pathLst>
          </a:custGeom>
          <a:noFill/>
          <a:ln w="28575" cmpd="sng">
            <a:solidFill>
              <a:srgbClr val="3366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5885" name="Freeform 13"/>
          <p:cNvSpPr>
            <a:spLocks/>
          </p:cNvSpPr>
          <p:nvPr/>
        </p:nvSpPr>
        <p:spPr bwMode="auto">
          <a:xfrm>
            <a:off x="3825875" y="5257800"/>
            <a:ext cx="2755900" cy="765175"/>
          </a:xfrm>
          <a:custGeom>
            <a:avLst/>
            <a:gdLst>
              <a:gd name="T0" fmla="*/ 36513 w 1736"/>
              <a:gd name="T1" fmla="*/ 731838 h 482"/>
              <a:gd name="T2" fmla="*/ 103188 w 1736"/>
              <a:gd name="T3" fmla="*/ 715963 h 482"/>
              <a:gd name="T4" fmla="*/ 173037 w 1736"/>
              <a:gd name="T5" fmla="*/ 693738 h 482"/>
              <a:gd name="T6" fmla="*/ 241300 w 1736"/>
              <a:gd name="T7" fmla="*/ 666750 h 482"/>
              <a:gd name="T8" fmla="*/ 311150 w 1736"/>
              <a:gd name="T9" fmla="*/ 631825 h 482"/>
              <a:gd name="T10" fmla="*/ 381000 w 1736"/>
              <a:gd name="T11" fmla="*/ 592138 h 482"/>
              <a:gd name="T12" fmla="*/ 449263 w 1736"/>
              <a:gd name="T13" fmla="*/ 544513 h 482"/>
              <a:gd name="T14" fmla="*/ 517525 w 1736"/>
              <a:gd name="T15" fmla="*/ 490538 h 482"/>
              <a:gd name="T16" fmla="*/ 585788 w 1736"/>
              <a:gd name="T17" fmla="*/ 431800 h 482"/>
              <a:gd name="T18" fmla="*/ 654050 w 1736"/>
              <a:gd name="T19" fmla="*/ 366713 h 482"/>
              <a:gd name="T20" fmla="*/ 723900 w 1736"/>
              <a:gd name="T21" fmla="*/ 301625 h 482"/>
              <a:gd name="T22" fmla="*/ 792162 w 1736"/>
              <a:gd name="T23" fmla="*/ 234950 h 482"/>
              <a:gd name="T24" fmla="*/ 862013 w 1736"/>
              <a:gd name="T25" fmla="*/ 171450 h 482"/>
              <a:gd name="T26" fmla="*/ 931863 w 1736"/>
              <a:gd name="T27" fmla="*/ 114300 h 482"/>
              <a:gd name="T28" fmla="*/ 998538 w 1736"/>
              <a:gd name="T29" fmla="*/ 66675 h 482"/>
              <a:gd name="T30" fmla="*/ 1068388 w 1736"/>
              <a:gd name="T31" fmla="*/ 30163 h 482"/>
              <a:gd name="T32" fmla="*/ 1136650 w 1736"/>
              <a:gd name="T33" fmla="*/ 7938 h 482"/>
              <a:gd name="T34" fmla="*/ 1204913 w 1736"/>
              <a:gd name="T35" fmla="*/ 1588 h 482"/>
              <a:gd name="T36" fmla="*/ 1239838 w 1736"/>
              <a:gd name="T37" fmla="*/ 0 h 482"/>
              <a:gd name="T38" fmla="*/ 1274763 w 1736"/>
              <a:gd name="T39" fmla="*/ 1588 h 482"/>
              <a:gd name="T40" fmla="*/ 1343025 w 1736"/>
              <a:gd name="T41" fmla="*/ 15875 h 482"/>
              <a:gd name="T42" fmla="*/ 1412875 w 1736"/>
              <a:gd name="T43" fmla="*/ 46038 h 482"/>
              <a:gd name="T44" fmla="*/ 1479550 w 1736"/>
              <a:gd name="T45" fmla="*/ 90488 h 482"/>
              <a:gd name="T46" fmla="*/ 1549400 w 1736"/>
              <a:gd name="T47" fmla="*/ 142875 h 482"/>
              <a:gd name="T48" fmla="*/ 1619250 w 1736"/>
              <a:gd name="T49" fmla="*/ 203200 h 482"/>
              <a:gd name="T50" fmla="*/ 1687513 w 1736"/>
              <a:gd name="T51" fmla="*/ 268288 h 482"/>
              <a:gd name="T52" fmla="*/ 1755775 w 1736"/>
              <a:gd name="T53" fmla="*/ 334963 h 482"/>
              <a:gd name="T54" fmla="*/ 1825625 w 1736"/>
              <a:gd name="T55" fmla="*/ 400050 h 482"/>
              <a:gd name="T56" fmla="*/ 1895475 w 1736"/>
              <a:gd name="T57" fmla="*/ 461963 h 482"/>
              <a:gd name="T58" fmla="*/ 1963738 w 1736"/>
              <a:gd name="T59" fmla="*/ 517525 h 482"/>
              <a:gd name="T60" fmla="*/ 2033588 w 1736"/>
              <a:gd name="T61" fmla="*/ 568325 h 482"/>
              <a:gd name="T62" fmla="*/ 2100263 w 1736"/>
              <a:gd name="T63" fmla="*/ 612775 h 482"/>
              <a:gd name="T64" fmla="*/ 2168525 w 1736"/>
              <a:gd name="T65" fmla="*/ 649288 h 482"/>
              <a:gd name="T66" fmla="*/ 2238375 w 1736"/>
              <a:gd name="T67" fmla="*/ 679450 h 482"/>
              <a:gd name="T68" fmla="*/ 2308225 w 1736"/>
              <a:gd name="T69" fmla="*/ 703263 h 482"/>
              <a:gd name="T70" fmla="*/ 2376488 w 1736"/>
              <a:gd name="T71" fmla="*/ 722313 h 482"/>
              <a:gd name="T72" fmla="*/ 2444750 w 1736"/>
              <a:gd name="T73" fmla="*/ 738188 h 482"/>
              <a:gd name="T74" fmla="*/ 2514600 w 1736"/>
              <a:gd name="T75" fmla="*/ 750888 h 482"/>
              <a:gd name="T76" fmla="*/ 2584450 w 1736"/>
              <a:gd name="T77" fmla="*/ 757238 h 482"/>
              <a:gd name="T78" fmla="*/ 2651125 w 1736"/>
              <a:gd name="T79" fmla="*/ 762000 h 482"/>
              <a:gd name="T80" fmla="*/ 2719388 w 1736"/>
              <a:gd name="T81" fmla="*/ 765175 h 482"/>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736"/>
              <a:gd name="T124" fmla="*/ 0 h 482"/>
              <a:gd name="T125" fmla="*/ 1736 w 1736"/>
              <a:gd name="T126" fmla="*/ 482 h 482"/>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736" h="482">
                <a:moveTo>
                  <a:pt x="0" y="465"/>
                </a:moveTo>
                <a:lnTo>
                  <a:pt x="23" y="461"/>
                </a:lnTo>
                <a:lnTo>
                  <a:pt x="44" y="457"/>
                </a:lnTo>
                <a:lnTo>
                  <a:pt x="65" y="451"/>
                </a:lnTo>
                <a:lnTo>
                  <a:pt x="87" y="444"/>
                </a:lnTo>
                <a:lnTo>
                  <a:pt x="109" y="437"/>
                </a:lnTo>
                <a:lnTo>
                  <a:pt x="130" y="429"/>
                </a:lnTo>
                <a:lnTo>
                  <a:pt x="152" y="420"/>
                </a:lnTo>
                <a:lnTo>
                  <a:pt x="173" y="410"/>
                </a:lnTo>
                <a:lnTo>
                  <a:pt x="196" y="398"/>
                </a:lnTo>
                <a:lnTo>
                  <a:pt x="217" y="386"/>
                </a:lnTo>
                <a:lnTo>
                  <a:pt x="240" y="373"/>
                </a:lnTo>
                <a:lnTo>
                  <a:pt x="261" y="359"/>
                </a:lnTo>
                <a:lnTo>
                  <a:pt x="283" y="343"/>
                </a:lnTo>
                <a:lnTo>
                  <a:pt x="305" y="327"/>
                </a:lnTo>
                <a:lnTo>
                  <a:pt x="326" y="309"/>
                </a:lnTo>
                <a:lnTo>
                  <a:pt x="348" y="291"/>
                </a:lnTo>
                <a:lnTo>
                  <a:pt x="369" y="272"/>
                </a:lnTo>
                <a:lnTo>
                  <a:pt x="391" y="252"/>
                </a:lnTo>
                <a:lnTo>
                  <a:pt x="412" y="231"/>
                </a:lnTo>
                <a:lnTo>
                  <a:pt x="434" y="211"/>
                </a:lnTo>
                <a:lnTo>
                  <a:pt x="456" y="190"/>
                </a:lnTo>
                <a:lnTo>
                  <a:pt x="477" y="169"/>
                </a:lnTo>
                <a:lnTo>
                  <a:pt x="499" y="148"/>
                </a:lnTo>
                <a:lnTo>
                  <a:pt x="520" y="128"/>
                </a:lnTo>
                <a:lnTo>
                  <a:pt x="543" y="108"/>
                </a:lnTo>
                <a:lnTo>
                  <a:pt x="564" y="90"/>
                </a:lnTo>
                <a:lnTo>
                  <a:pt x="587" y="72"/>
                </a:lnTo>
                <a:lnTo>
                  <a:pt x="607" y="57"/>
                </a:lnTo>
                <a:lnTo>
                  <a:pt x="629" y="42"/>
                </a:lnTo>
                <a:lnTo>
                  <a:pt x="652" y="29"/>
                </a:lnTo>
                <a:lnTo>
                  <a:pt x="673" y="19"/>
                </a:lnTo>
                <a:lnTo>
                  <a:pt x="694" y="10"/>
                </a:lnTo>
                <a:lnTo>
                  <a:pt x="716" y="5"/>
                </a:lnTo>
                <a:lnTo>
                  <a:pt x="738" y="1"/>
                </a:lnTo>
                <a:lnTo>
                  <a:pt x="759" y="1"/>
                </a:lnTo>
                <a:lnTo>
                  <a:pt x="759" y="0"/>
                </a:lnTo>
                <a:lnTo>
                  <a:pt x="781" y="0"/>
                </a:lnTo>
                <a:lnTo>
                  <a:pt x="781" y="1"/>
                </a:lnTo>
                <a:lnTo>
                  <a:pt x="803" y="1"/>
                </a:lnTo>
                <a:lnTo>
                  <a:pt x="824" y="5"/>
                </a:lnTo>
                <a:lnTo>
                  <a:pt x="846" y="10"/>
                </a:lnTo>
                <a:lnTo>
                  <a:pt x="868" y="19"/>
                </a:lnTo>
                <a:lnTo>
                  <a:pt x="890" y="29"/>
                </a:lnTo>
                <a:lnTo>
                  <a:pt x="911" y="42"/>
                </a:lnTo>
                <a:lnTo>
                  <a:pt x="932" y="57"/>
                </a:lnTo>
                <a:lnTo>
                  <a:pt x="955" y="72"/>
                </a:lnTo>
                <a:lnTo>
                  <a:pt x="976" y="90"/>
                </a:lnTo>
                <a:lnTo>
                  <a:pt x="998" y="108"/>
                </a:lnTo>
                <a:lnTo>
                  <a:pt x="1020" y="128"/>
                </a:lnTo>
                <a:lnTo>
                  <a:pt x="1042" y="148"/>
                </a:lnTo>
                <a:lnTo>
                  <a:pt x="1063" y="169"/>
                </a:lnTo>
                <a:lnTo>
                  <a:pt x="1085" y="190"/>
                </a:lnTo>
                <a:lnTo>
                  <a:pt x="1106" y="211"/>
                </a:lnTo>
                <a:lnTo>
                  <a:pt x="1128" y="231"/>
                </a:lnTo>
                <a:lnTo>
                  <a:pt x="1150" y="252"/>
                </a:lnTo>
                <a:lnTo>
                  <a:pt x="1170" y="271"/>
                </a:lnTo>
                <a:lnTo>
                  <a:pt x="1194" y="291"/>
                </a:lnTo>
                <a:lnTo>
                  <a:pt x="1215" y="309"/>
                </a:lnTo>
                <a:lnTo>
                  <a:pt x="1237" y="326"/>
                </a:lnTo>
                <a:lnTo>
                  <a:pt x="1258" y="343"/>
                </a:lnTo>
                <a:lnTo>
                  <a:pt x="1281" y="358"/>
                </a:lnTo>
                <a:lnTo>
                  <a:pt x="1302" y="373"/>
                </a:lnTo>
                <a:lnTo>
                  <a:pt x="1323" y="386"/>
                </a:lnTo>
                <a:lnTo>
                  <a:pt x="1346" y="398"/>
                </a:lnTo>
                <a:lnTo>
                  <a:pt x="1366" y="409"/>
                </a:lnTo>
                <a:lnTo>
                  <a:pt x="1389" y="419"/>
                </a:lnTo>
                <a:lnTo>
                  <a:pt x="1410" y="428"/>
                </a:lnTo>
                <a:lnTo>
                  <a:pt x="1432" y="436"/>
                </a:lnTo>
                <a:lnTo>
                  <a:pt x="1454" y="443"/>
                </a:lnTo>
                <a:lnTo>
                  <a:pt x="1475" y="450"/>
                </a:lnTo>
                <a:lnTo>
                  <a:pt x="1497" y="455"/>
                </a:lnTo>
                <a:lnTo>
                  <a:pt x="1518" y="460"/>
                </a:lnTo>
                <a:lnTo>
                  <a:pt x="1540" y="465"/>
                </a:lnTo>
                <a:lnTo>
                  <a:pt x="1561" y="467"/>
                </a:lnTo>
                <a:lnTo>
                  <a:pt x="1584" y="473"/>
                </a:lnTo>
                <a:lnTo>
                  <a:pt x="1605" y="475"/>
                </a:lnTo>
                <a:lnTo>
                  <a:pt x="1628" y="477"/>
                </a:lnTo>
                <a:lnTo>
                  <a:pt x="1648" y="479"/>
                </a:lnTo>
                <a:lnTo>
                  <a:pt x="1670" y="480"/>
                </a:lnTo>
                <a:lnTo>
                  <a:pt x="1692" y="481"/>
                </a:lnTo>
                <a:lnTo>
                  <a:pt x="1713" y="482"/>
                </a:lnTo>
                <a:lnTo>
                  <a:pt x="1736" y="482"/>
                </a:lnTo>
              </a:path>
            </a:pathLst>
          </a:custGeom>
          <a:noFill/>
          <a:ln w="28575" cmpd="sng">
            <a:solidFill>
              <a:srgbClr val="3366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5886" name="Freeform 14"/>
          <p:cNvSpPr>
            <a:spLocks/>
          </p:cNvSpPr>
          <p:nvPr/>
        </p:nvSpPr>
        <p:spPr bwMode="auto">
          <a:xfrm>
            <a:off x="4114800" y="5257800"/>
            <a:ext cx="2755900" cy="765175"/>
          </a:xfrm>
          <a:custGeom>
            <a:avLst/>
            <a:gdLst>
              <a:gd name="T0" fmla="*/ 36513 w 1736"/>
              <a:gd name="T1" fmla="*/ 731838 h 482"/>
              <a:gd name="T2" fmla="*/ 103188 w 1736"/>
              <a:gd name="T3" fmla="*/ 715963 h 482"/>
              <a:gd name="T4" fmla="*/ 173037 w 1736"/>
              <a:gd name="T5" fmla="*/ 693738 h 482"/>
              <a:gd name="T6" fmla="*/ 241300 w 1736"/>
              <a:gd name="T7" fmla="*/ 666750 h 482"/>
              <a:gd name="T8" fmla="*/ 311150 w 1736"/>
              <a:gd name="T9" fmla="*/ 631825 h 482"/>
              <a:gd name="T10" fmla="*/ 381000 w 1736"/>
              <a:gd name="T11" fmla="*/ 592138 h 482"/>
              <a:gd name="T12" fmla="*/ 449263 w 1736"/>
              <a:gd name="T13" fmla="*/ 544513 h 482"/>
              <a:gd name="T14" fmla="*/ 517525 w 1736"/>
              <a:gd name="T15" fmla="*/ 490538 h 482"/>
              <a:gd name="T16" fmla="*/ 585788 w 1736"/>
              <a:gd name="T17" fmla="*/ 431800 h 482"/>
              <a:gd name="T18" fmla="*/ 654050 w 1736"/>
              <a:gd name="T19" fmla="*/ 366713 h 482"/>
              <a:gd name="T20" fmla="*/ 723900 w 1736"/>
              <a:gd name="T21" fmla="*/ 301625 h 482"/>
              <a:gd name="T22" fmla="*/ 792162 w 1736"/>
              <a:gd name="T23" fmla="*/ 234950 h 482"/>
              <a:gd name="T24" fmla="*/ 862013 w 1736"/>
              <a:gd name="T25" fmla="*/ 171450 h 482"/>
              <a:gd name="T26" fmla="*/ 931863 w 1736"/>
              <a:gd name="T27" fmla="*/ 114300 h 482"/>
              <a:gd name="T28" fmla="*/ 998538 w 1736"/>
              <a:gd name="T29" fmla="*/ 66675 h 482"/>
              <a:gd name="T30" fmla="*/ 1068388 w 1736"/>
              <a:gd name="T31" fmla="*/ 30163 h 482"/>
              <a:gd name="T32" fmla="*/ 1136650 w 1736"/>
              <a:gd name="T33" fmla="*/ 7938 h 482"/>
              <a:gd name="T34" fmla="*/ 1204913 w 1736"/>
              <a:gd name="T35" fmla="*/ 1588 h 482"/>
              <a:gd name="T36" fmla="*/ 1239838 w 1736"/>
              <a:gd name="T37" fmla="*/ 0 h 482"/>
              <a:gd name="T38" fmla="*/ 1274763 w 1736"/>
              <a:gd name="T39" fmla="*/ 1588 h 482"/>
              <a:gd name="T40" fmla="*/ 1343025 w 1736"/>
              <a:gd name="T41" fmla="*/ 15875 h 482"/>
              <a:gd name="T42" fmla="*/ 1412875 w 1736"/>
              <a:gd name="T43" fmla="*/ 46038 h 482"/>
              <a:gd name="T44" fmla="*/ 1479550 w 1736"/>
              <a:gd name="T45" fmla="*/ 90488 h 482"/>
              <a:gd name="T46" fmla="*/ 1549400 w 1736"/>
              <a:gd name="T47" fmla="*/ 142875 h 482"/>
              <a:gd name="T48" fmla="*/ 1619250 w 1736"/>
              <a:gd name="T49" fmla="*/ 203200 h 482"/>
              <a:gd name="T50" fmla="*/ 1687513 w 1736"/>
              <a:gd name="T51" fmla="*/ 268288 h 482"/>
              <a:gd name="T52" fmla="*/ 1755775 w 1736"/>
              <a:gd name="T53" fmla="*/ 334963 h 482"/>
              <a:gd name="T54" fmla="*/ 1825625 w 1736"/>
              <a:gd name="T55" fmla="*/ 400050 h 482"/>
              <a:gd name="T56" fmla="*/ 1895475 w 1736"/>
              <a:gd name="T57" fmla="*/ 461963 h 482"/>
              <a:gd name="T58" fmla="*/ 1963738 w 1736"/>
              <a:gd name="T59" fmla="*/ 517525 h 482"/>
              <a:gd name="T60" fmla="*/ 2033588 w 1736"/>
              <a:gd name="T61" fmla="*/ 568325 h 482"/>
              <a:gd name="T62" fmla="*/ 2100263 w 1736"/>
              <a:gd name="T63" fmla="*/ 612775 h 482"/>
              <a:gd name="T64" fmla="*/ 2168525 w 1736"/>
              <a:gd name="T65" fmla="*/ 649288 h 482"/>
              <a:gd name="T66" fmla="*/ 2238375 w 1736"/>
              <a:gd name="T67" fmla="*/ 679450 h 482"/>
              <a:gd name="T68" fmla="*/ 2308225 w 1736"/>
              <a:gd name="T69" fmla="*/ 703263 h 482"/>
              <a:gd name="T70" fmla="*/ 2376488 w 1736"/>
              <a:gd name="T71" fmla="*/ 722313 h 482"/>
              <a:gd name="T72" fmla="*/ 2444750 w 1736"/>
              <a:gd name="T73" fmla="*/ 738188 h 482"/>
              <a:gd name="T74" fmla="*/ 2514600 w 1736"/>
              <a:gd name="T75" fmla="*/ 750888 h 482"/>
              <a:gd name="T76" fmla="*/ 2584450 w 1736"/>
              <a:gd name="T77" fmla="*/ 757238 h 482"/>
              <a:gd name="T78" fmla="*/ 2651125 w 1736"/>
              <a:gd name="T79" fmla="*/ 762000 h 482"/>
              <a:gd name="T80" fmla="*/ 2719388 w 1736"/>
              <a:gd name="T81" fmla="*/ 765175 h 482"/>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736"/>
              <a:gd name="T124" fmla="*/ 0 h 482"/>
              <a:gd name="T125" fmla="*/ 1736 w 1736"/>
              <a:gd name="T126" fmla="*/ 482 h 482"/>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736" h="482">
                <a:moveTo>
                  <a:pt x="0" y="465"/>
                </a:moveTo>
                <a:lnTo>
                  <a:pt x="23" y="461"/>
                </a:lnTo>
                <a:lnTo>
                  <a:pt x="44" y="457"/>
                </a:lnTo>
                <a:lnTo>
                  <a:pt x="65" y="451"/>
                </a:lnTo>
                <a:lnTo>
                  <a:pt x="87" y="444"/>
                </a:lnTo>
                <a:lnTo>
                  <a:pt x="109" y="437"/>
                </a:lnTo>
                <a:lnTo>
                  <a:pt x="130" y="429"/>
                </a:lnTo>
                <a:lnTo>
                  <a:pt x="152" y="420"/>
                </a:lnTo>
                <a:lnTo>
                  <a:pt x="173" y="410"/>
                </a:lnTo>
                <a:lnTo>
                  <a:pt x="196" y="398"/>
                </a:lnTo>
                <a:lnTo>
                  <a:pt x="217" y="386"/>
                </a:lnTo>
                <a:lnTo>
                  <a:pt x="240" y="373"/>
                </a:lnTo>
                <a:lnTo>
                  <a:pt x="261" y="359"/>
                </a:lnTo>
                <a:lnTo>
                  <a:pt x="283" y="343"/>
                </a:lnTo>
                <a:lnTo>
                  <a:pt x="305" y="327"/>
                </a:lnTo>
                <a:lnTo>
                  <a:pt x="326" y="309"/>
                </a:lnTo>
                <a:lnTo>
                  <a:pt x="348" y="291"/>
                </a:lnTo>
                <a:lnTo>
                  <a:pt x="369" y="272"/>
                </a:lnTo>
                <a:lnTo>
                  <a:pt x="391" y="252"/>
                </a:lnTo>
                <a:lnTo>
                  <a:pt x="412" y="231"/>
                </a:lnTo>
                <a:lnTo>
                  <a:pt x="434" y="211"/>
                </a:lnTo>
                <a:lnTo>
                  <a:pt x="456" y="190"/>
                </a:lnTo>
                <a:lnTo>
                  <a:pt x="477" y="169"/>
                </a:lnTo>
                <a:lnTo>
                  <a:pt x="499" y="148"/>
                </a:lnTo>
                <a:lnTo>
                  <a:pt x="520" y="128"/>
                </a:lnTo>
                <a:lnTo>
                  <a:pt x="543" y="108"/>
                </a:lnTo>
                <a:lnTo>
                  <a:pt x="564" y="90"/>
                </a:lnTo>
                <a:lnTo>
                  <a:pt x="587" y="72"/>
                </a:lnTo>
                <a:lnTo>
                  <a:pt x="607" y="57"/>
                </a:lnTo>
                <a:lnTo>
                  <a:pt x="629" y="42"/>
                </a:lnTo>
                <a:lnTo>
                  <a:pt x="652" y="29"/>
                </a:lnTo>
                <a:lnTo>
                  <a:pt x="673" y="19"/>
                </a:lnTo>
                <a:lnTo>
                  <a:pt x="694" y="10"/>
                </a:lnTo>
                <a:lnTo>
                  <a:pt x="716" y="5"/>
                </a:lnTo>
                <a:lnTo>
                  <a:pt x="738" y="1"/>
                </a:lnTo>
                <a:lnTo>
                  <a:pt x="759" y="1"/>
                </a:lnTo>
                <a:lnTo>
                  <a:pt x="759" y="0"/>
                </a:lnTo>
                <a:lnTo>
                  <a:pt x="781" y="0"/>
                </a:lnTo>
                <a:lnTo>
                  <a:pt x="781" y="1"/>
                </a:lnTo>
                <a:lnTo>
                  <a:pt x="803" y="1"/>
                </a:lnTo>
                <a:lnTo>
                  <a:pt x="824" y="5"/>
                </a:lnTo>
                <a:lnTo>
                  <a:pt x="846" y="10"/>
                </a:lnTo>
                <a:lnTo>
                  <a:pt x="868" y="19"/>
                </a:lnTo>
                <a:lnTo>
                  <a:pt x="890" y="29"/>
                </a:lnTo>
                <a:lnTo>
                  <a:pt x="911" y="42"/>
                </a:lnTo>
                <a:lnTo>
                  <a:pt x="932" y="57"/>
                </a:lnTo>
                <a:lnTo>
                  <a:pt x="955" y="72"/>
                </a:lnTo>
                <a:lnTo>
                  <a:pt x="976" y="90"/>
                </a:lnTo>
                <a:lnTo>
                  <a:pt x="998" y="108"/>
                </a:lnTo>
                <a:lnTo>
                  <a:pt x="1020" y="128"/>
                </a:lnTo>
                <a:lnTo>
                  <a:pt x="1042" y="148"/>
                </a:lnTo>
                <a:lnTo>
                  <a:pt x="1063" y="169"/>
                </a:lnTo>
                <a:lnTo>
                  <a:pt x="1085" y="190"/>
                </a:lnTo>
                <a:lnTo>
                  <a:pt x="1106" y="211"/>
                </a:lnTo>
                <a:lnTo>
                  <a:pt x="1128" y="231"/>
                </a:lnTo>
                <a:lnTo>
                  <a:pt x="1150" y="252"/>
                </a:lnTo>
                <a:lnTo>
                  <a:pt x="1170" y="271"/>
                </a:lnTo>
                <a:lnTo>
                  <a:pt x="1194" y="291"/>
                </a:lnTo>
                <a:lnTo>
                  <a:pt x="1215" y="309"/>
                </a:lnTo>
                <a:lnTo>
                  <a:pt x="1237" y="326"/>
                </a:lnTo>
                <a:lnTo>
                  <a:pt x="1258" y="343"/>
                </a:lnTo>
                <a:lnTo>
                  <a:pt x="1281" y="358"/>
                </a:lnTo>
                <a:lnTo>
                  <a:pt x="1302" y="373"/>
                </a:lnTo>
                <a:lnTo>
                  <a:pt x="1323" y="386"/>
                </a:lnTo>
                <a:lnTo>
                  <a:pt x="1346" y="398"/>
                </a:lnTo>
                <a:lnTo>
                  <a:pt x="1366" y="409"/>
                </a:lnTo>
                <a:lnTo>
                  <a:pt x="1389" y="419"/>
                </a:lnTo>
                <a:lnTo>
                  <a:pt x="1410" y="428"/>
                </a:lnTo>
                <a:lnTo>
                  <a:pt x="1432" y="436"/>
                </a:lnTo>
                <a:lnTo>
                  <a:pt x="1454" y="443"/>
                </a:lnTo>
                <a:lnTo>
                  <a:pt x="1475" y="450"/>
                </a:lnTo>
                <a:lnTo>
                  <a:pt x="1497" y="455"/>
                </a:lnTo>
                <a:lnTo>
                  <a:pt x="1518" y="460"/>
                </a:lnTo>
                <a:lnTo>
                  <a:pt x="1540" y="465"/>
                </a:lnTo>
                <a:lnTo>
                  <a:pt x="1561" y="467"/>
                </a:lnTo>
                <a:lnTo>
                  <a:pt x="1584" y="473"/>
                </a:lnTo>
                <a:lnTo>
                  <a:pt x="1605" y="475"/>
                </a:lnTo>
                <a:lnTo>
                  <a:pt x="1628" y="477"/>
                </a:lnTo>
                <a:lnTo>
                  <a:pt x="1648" y="479"/>
                </a:lnTo>
                <a:lnTo>
                  <a:pt x="1670" y="480"/>
                </a:lnTo>
                <a:lnTo>
                  <a:pt x="1692" y="481"/>
                </a:lnTo>
                <a:lnTo>
                  <a:pt x="1713" y="482"/>
                </a:lnTo>
                <a:lnTo>
                  <a:pt x="1736" y="482"/>
                </a:lnTo>
              </a:path>
            </a:pathLst>
          </a:custGeom>
          <a:noFill/>
          <a:ln w="28575" cmpd="sng">
            <a:solidFill>
              <a:srgbClr val="3366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5887" name="Freeform 15"/>
          <p:cNvSpPr>
            <a:spLocks/>
          </p:cNvSpPr>
          <p:nvPr/>
        </p:nvSpPr>
        <p:spPr bwMode="auto">
          <a:xfrm>
            <a:off x="4405313" y="5257800"/>
            <a:ext cx="2755900" cy="765175"/>
          </a:xfrm>
          <a:custGeom>
            <a:avLst/>
            <a:gdLst>
              <a:gd name="T0" fmla="*/ 36513 w 1736"/>
              <a:gd name="T1" fmla="*/ 731838 h 482"/>
              <a:gd name="T2" fmla="*/ 103188 w 1736"/>
              <a:gd name="T3" fmla="*/ 715963 h 482"/>
              <a:gd name="T4" fmla="*/ 173037 w 1736"/>
              <a:gd name="T5" fmla="*/ 693738 h 482"/>
              <a:gd name="T6" fmla="*/ 241300 w 1736"/>
              <a:gd name="T7" fmla="*/ 666750 h 482"/>
              <a:gd name="T8" fmla="*/ 311150 w 1736"/>
              <a:gd name="T9" fmla="*/ 631825 h 482"/>
              <a:gd name="T10" fmla="*/ 381000 w 1736"/>
              <a:gd name="T11" fmla="*/ 592138 h 482"/>
              <a:gd name="T12" fmla="*/ 449263 w 1736"/>
              <a:gd name="T13" fmla="*/ 544513 h 482"/>
              <a:gd name="T14" fmla="*/ 517525 w 1736"/>
              <a:gd name="T15" fmla="*/ 490538 h 482"/>
              <a:gd name="T16" fmla="*/ 585788 w 1736"/>
              <a:gd name="T17" fmla="*/ 431800 h 482"/>
              <a:gd name="T18" fmla="*/ 654050 w 1736"/>
              <a:gd name="T19" fmla="*/ 366713 h 482"/>
              <a:gd name="T20" fmla="*/ 723900 w 1736"/>
              <a:gd name="T21" fmla="*/ 301625 h 482"/>
              <a:gd name="T22" fmla="*/ 792162 w 1736"/>
              <a:gd name="T23" fmla="*/ 234950 h 482"/>
              <a:gd name="T24" fmla="*/ 862013 w 1736"/>
              <a:gd name="T25" fmla="*/ 171450 h 482"/>
              <a:gd name="T26" fmla="*/ 931863 w 1736"/>
              <a:gd name="T27" fmla="*/ 114300 h 482"/>
              <a:gd name="T28" fmla="*/ 998538 w 1736"/>
              <a:gd name="T29" fmla="*/ 66675 h 482"/>
              <a:gd name="T30" fmla="*/ 1068388 w 1736"/>
              <a:gd name="T31" fmla="*/ 30163 h 482"/>
              <a:gd name="T32" fmla="*/ 1136650 w 1736"/>
              <a:gd name="T33" fmla="*/ 7938 h 482"/>
              <a:gd name="T34" fmla="*/ 1204913 w 1736"/>
              <a:gd name="T35" fmla="*/ 1588 h 482"/>
              <a:gd name="T36" fmla="*/ 1239838 w 1736"/>
              <a:gd name="T37" fmla="*/ 0 h 482"/>
              <a:gd name="T38" fmla="*/ 1274763 w 1736"/>
              <a:gd name="T39" fmla="*/ 1588 h 482"/>
              <a:gd name="T40" fmla="*/ 1343025 w 1736"/>
              <a:gd name="T41" fmla="*/ 15875 h 482"/>
              <a:gd name="T42" fmla="*/ 1412875 w 1736"/>
              <a:gd name="T43" fmla="*/ 46038 h 482"/>
              <a:gd name="T44" fmla="*/ 1479550 w 1736"/>
              <a:gd name="T45" fmla="*/ 90488 h 482"/>
              <a:gd name="T46" fmla="*/ 1549400 w 1736"/>
              <a:gd name="T47" fmla="*/ 142875 h 482"/>
              <a:gd name="T48" fmla="*/ 1619250 w 1736"/>
              <a:gd name="T49" fmla="*/ 203200 h 482"/>
              <a:gd name="T50" fmla="*/ 1687513 w 1736"/>
              <a:gd name="T51" fmla="*/ 268288 h 482"/>
              <a:gd name="T52" fmla="*/ 1755775 w 1736"/>
              <a:gd name="T53" fmla="*/ 334963 h 482"/>
              <a:gd name="T54" fmla="*/ 1825625 w 1736"/>
              <a:gd name="T55" fmla="*/ 400050 h 482"/>
              <a:gd name="T56" fmla="*/ 1895475 w 1736"/>
              <a:gd name="T57" fmla="*/ 461963 h 482"/>
              <a:gd name="T58" fmla="*/ 1963738 w 1736"/>
              <a:gd name="T59" fmla="*/ 517525 h 482"/>
              <a:gd name="T60" fmla="*/ 2033588 w 1736"/>
              <a:gd name="T61" fmla="*/ 568325 h 482"/>
              <a:gd name="T62" fmla="*/ 2100263 w 1736"/>
              <a:gd name="T63" fmla="*/ 612775 h 482"/>
              <a:gd name="T64" fmla="*/ 2168525 w 1736"/>
              <a:gd name="T65" fmla="*/ 649288 h 482"/>
              <a:gd name="T66" fmla="*/ 2238375 w 1736"/>
              <a:gd name="T67" fmla="*/ 679450 h 482"/>
              <a:gd name="T68" fmla="*/ 2308225 w 1736"/>
              <a:gd name="T69" fmla="*/ 703263 h 482"/>
              <a:gd name="T70" fmla="*/ 2376488 w 1736"/>
              <a:gd name="T71" fmla="*/ 722313 h 482"/>
              <a:gd name="T72" fmla="*/ 2444750 w 1736"/>
              <a:gd name="T73" fmla="*/ 738188 h 482"/>
              <a:gd name="T74" fmla="*/ 2514600 w 1736"/>
              <a:gd name="T75" fmla="*/ 750888 h 482"/>
              <a:gd name="T76" fmla="*/ 2584450 w 1736"/>
              <a:gd name="T77" fmla="*/ 757238 h 482"/>
              <a:gd name="T78" fmla="*/ 2651125 w 1736"/>
              <a:gd name="T79" fmla="*/ 762000 h 482"/>
              <a:gd name="T80" fmla="*/ 2719388 w 1736"/>
              <a:gd name="T81" fmla="*/ 765175 h 482"/>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736"/>
              <a:gd name="T124" fmla="*/ 0 h 482"/>
              <a:gd name="T125" fmla="*/ 1736 w 1736"/>
              <a:gd name="T126" fmla="*/ 482 h 482"/>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736" h="482">
                <a:moveTo>
                  <a:pt x="0" y="465"/>
                </a:moveTo>
                <a:lnTo>
                  <a:pt x="23" y="461"/>
                </a:lnTo>
                <a:lnTo>
                  <a:pt x="44" y="457"/>
                </a:lnTo>
                <a:lnTo>
                  <a:pt x="65" y="451"/>
                </a:lnTo>
                <a:lnTo>
                  <a:pt x="87" y="444"/>
                </a:lnTo>
                <a:lnTo>
                  <a:pt x="109" y="437"/>
                </a:lnTo>
                <a:lnTo>
                  <a:pt x="130" y="429"/>
                </a:lnTo>
                <a:lnTo>
                  <a:pt x="152" y="420"/>
                </a:lnTo>
                <a:lnTo>
                  <a:pt x="173" y="410"/>
                </a:lnTo>
                <a:lnTo>
                  <a:pt x="196" y="398"/>
                </a:lnTo>
                <a:lnTo>
                  <a:pt x="217" y="386"/>
                </a:lnTo>
                <a:lnTo>
                  <a:pt x="240" y="373"/>
                </a:lnTo>
                <a:lnTo>
                  <a:pt x="261" y="359"/>
                </a:lnTo>
                <a:lnTo>
                  <a:pt x="283" y="343"/>
                </a:lnTo>
                <a:lnTo>
                  <a:pt x="305" y="327"/>
                </a:lnTo>
                <a:lnTo>
                  <a:pt x="326" y="309"/>
                </a:lnTo>
                <a:lnTo>
                  <a:pt x="348" y="291"/>
                </a:lnTo>
                <a:lnTo>
                  <a:pt x="369" y="272"/>
                </a:lnTo>
                <a:lnTo>
                  <a:pt x="391" y="252"/>
                </a:lnTo>
                <a:lnTo>
                  <a:pt x="412" y="231"/>
                </a:lnTo>
                <a:lnTo>
                  <a:pt x="434" y="211"/>
                </a:lnTo>
                <a:lnTo>
                  <a:pt x="456" y="190"/>
                </a:lnTo>
                <a:lnTo>
                  <a:pt x="477" y="169"/>
                </a:lnTo>
                <a:lnTo>
                  <a:pt x="499" y="148"/>
                </a:lnTo>
                <a:lnTo>
                  <a:pt x="520" y="128"/>
                </a:lnTo>
                <a:lnTo>
                  <a:pt x="543" y="108"/>
                </a:lnTo>
                <a:lnTo>
                  <a:pt x="564" y="90"/>
                </a:lnTo>
                <a:lnTo>
                  <a:pt x="587" y="72"/>
                </a:lnTo>
                <a:lnTo>
                  <a:pt x="607" y="57"/>
                </a:lnTo>
                <a:lnTo>
                  <a:pt x="629" y="42"/>
                </a:lnTo>
                <a:lnTo>
                  <a:pt x="652" y="29"/>
                </a:lnTo>
                <a:lnTo>
                  <a:pt x="673" y="19"/>
                </a:lnTo>
                <a:lnTo>
                  <a:pt x="694" y="10"/>
                </a:lnTo>
                <a:lnTo>
                  <a:pt x="716" y="5"/>
                </a:lnTo>
                <a:lnTo>
                  <a:pt x="738" y="1"/>
                </a:lnTo>
                <a:lnTo>
                  <a:pt x="759" y="1"/>
                </a:lnTo>
                <a:lnTo>
                  <a:pt x="759" y="0"/>
                </a:lnTo>
                <a:lnTo>
                  <a:pt x="781" y="0"/>
                </a:lnTo>
                <a:lnTo>
                  <a:pt x="781" y="1"/>
                </a:lnTo>
                <a:lnTo>
                  <a:pt x="803" y="1"/>
                </a:lnTo>
                <a:lnTo>
                  <a:pt x="824" y="5"/>
                </a:lnTo>
                <a:lnTo>
                  <a:pt x="846" y="10"/>
                </a:lnTo>
                <a:lnTo>
                  <a:pt x="868" y="19"/>
                </a:lnTo>
                <a:lnTo>
                  <a:pt x="890" y="29"/>
                </a:lnTo>
                <a:lnTo>
                  <a:pt x="911" y="42"/>
                </a:lnTo>
                <a:lnTo>
                  <a:pt x="932" y="57"/>
                </a:lnTo>
                <a:lnTo>
                  <a:pt x="955" y="72"/>
                </a:lnTo>
                <a:lnTo>
                  <a:pt x="976" y="90"/>
                </a:lnTo>
                <a:lnTo>
                  <a:pt x="998" y="108"/>
                </a:lnTo>
                <a:lnTo>
                  <a:pt x="1020" y="128"/>
                </a:lnTo>
                <a:lnTo>
                  <a:pt x="1042" y="148"/>
                </a:lnTo>
                <a:lnTo>
                  <a:pt x="1063" y="169"/>
                </a:lnTo>
                <a:lnTo>
                  <a:pt x="1085" y="190"/>
                </a:lnTo>
                <a:lnTo>
                  <a:pt x="1106" y="211"/>
                </a:lnTo>
                <a:lnTo>
                  <a:pt x="1128" y="231"/>
                </a:lnTo>
                <a:lnTo>
                  <a:pt x="1150" y="252"/>
                </a:lnTo>
                <a:lnTo>
                  <a:pt x="1170" y="271"/>
                </a:lnTo>
                <a:lnTo>
                  <a:pt x="1194" y="291"/>
                </a:lnTo>
                <a:lnTo>
                  <a:pt x="1215" y="309"/>
                </a:lnTo>
                <a:lnTo>
                  <a:pt x="1237" y="326"/>
                </a:lnTo>
                <a:lnTo>
                  <a:pt x="1258" y="343"/>
                </a:lnTo>
                <a:lnTo>
                  <a:pt x="1281" y="358"/>
                </a:lnTo>
                <a:lnTo>
                  <a:pt x="1302" y="373"/>
                </a:lnTo>
                <a:lnTo>
                  <a:pt x="1323" y="386"/>
                </a:lnTo>
                <a:lnTo>
                  <a:pt x="1346" y="398"/>
                </a:lnTo>
                <a:lnTo>
                  <a:pt x="1366" y="409"/>
                </a:lnTo>
                <a:lnTo>
                  <a:pt x="1389" y="419"/>
                </a:lnTo>
                <a:lnTo>
                  <a:pt x="1410" y="428"/>
                </a:lnTo>
                <a:lnTo>
                  <a:pt x="1432" y="436"/>
                </a:lnTo>
                <a:lnTo>
                  <a:pt x="1454" y="443"/>
                </a:lnTo>
                <a:lnTo>
                  <a:pt x="1475" y="450"/>
                </a:lnTo>
                <a:lnTo>
                  <a:pt x="1497" y="455"/>
                </a:lnTo>
                <a:lnTo>
                  <a:pt x="1518" y="460"/>
                </a:lnTo>
                <a:lnTo>
                  <a:pt x="1540" y="465"/>
                </a:lnTo>
                <a:lnTo>
                  <a:pt x="1561" y="467"/>
                </a:lnTo>
                <a:lnTo>
                  <a:pt x="1584" y="473"/>
                </a:lnTo>
                <a:lnTo>
                  <a:pt x="1605" y="475"/>
                </a:lnTo>
                <a:lnTo>
                  <a:pt x="1628" y="477"/>
                </a:lnTo>
                <a:lnTo>
                  <a:pt x="1648" y="479"/>
                </a:lnTo>
                <a:lnTo>
                  <a:pt x="1670" y="480"/>
                </a:lnTo>
                <a:lnTo>
                  <a:pt x="1692" y="481"/>
                </a:lnTo>
                <a:lnTo>
                  <a:pt x="1713" y="482"/>
                </a:lnTo>
                <a:lnTo>
                  <a:pt x="1736" y="482"/>
                </a:lnTo>
              </a:path>
            </a:pathLst>
          </a:custGeom>
          <a:noFill/>
          <a:ln w="28575" cmpd="sng">
            <a:solidFill>
              <a:srgbClr val="3366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5888" name="Freeform 16"/>
          <p:cNvSpPr>
            <a:spLocks/>
          </p:cNvSpPr>
          <p:nvPr/>
        </p:nvSpPr>
        <p:spPr bwMode="auto">
          <a:xfrm>
            <a:off x="4694238" y="5257800"/>
            <a:ext cx="2755900" cy="765175"/>
          </a:xfrm>
          <a:custGeom>
            <a:avLst/>
            <a:gdLst>
              <a:gd name="T0" fmla="*/ 36513 w 1736"/>
              <a:gd name="T1" fmla="*/ 731838 h 482"/>
              <a:gd name="T2" fmla="*/ 103188 w 1736"/>
              <a:gd name="T3" fmla="*/ 715963 h 482"/>
              <a:gd name="T4" fmla="*/ 173037 w 1736"/>
              <a:gd name="T5" fmla="*/ 693738 h 482"/>
              <a:gd name="T6" fmla="*/ 241300 w 1736"/>
              <a:gd name="T7" fmla="*/ 666750 h 482"/>
              <a:gd name="T8" fmla="*/ 311150 w 1736"/>
              <a:gd name="T9" fmla="*/ 631825 h 482"/>
              <a:gd name="T10" fmla="*/ 381000 w 1736"/>
              <a:gd name="T11" fmla="*/ 592138 h 482"/>
              <a:gd name="T12" fmla="*/ 449263 w 1736"/>
              <a:gd name="T13" fmla="*/ 544513 h 482"/>
              <a:gd name="T14" fmla="*/ 517525 w 1736"/>
              <a:gd name="T15" fmla="*/ 490538 h 482"/>
              <a:gd name="T16" fmla="*/ 585788 w 1736"/>
              <a:gd name="T17" fmla="*/ 431800 h 482"/>
              <a:gd name="T18" fmla="*/ 654050 w 1736"/>
              <a:gd name="T19" fmla="*/ 366713 h 482"/>
              <a:gd name="T20" fmla="*/ 723900 w 1736"/>
              <a:gd name="T21" fmla="*/ 301625 h 482"/>
              <a:gd name="T22" fmla="*/ 792162 w 1736"/>
              <a:gd name="T23" fmla="*/ 234950 h 482"/>
              <a:gd name="T24" fmla="*/ 862013 w 1736"/>
              <a:gd name="T25" fmla="*/ 171450 h 482"/>
              <a:gd name="T26" fmla="*/ 931863 w 1736"/>
              <a:gd name="T27" fmla="*/ 114300 h 482"/>
              <a:gd name="T28" fmla="*/ 998538 w 1736"/>
              <a:gd name="T29" fmla="*/ 66675 h 482"/>
              <a:gd name="T30" fmla="*/ 1068388 w 1736"/>
              <a:gd name="T31" fmla="*/ 30163 h 482"/>
              <a:gd name="T32" fmla="*/ 1136650 w 1736"/>
              <a:gd name="T33" fmla="*/ 7938 h 482"/>
              <a:gd name="T34" fmla="*/ 1204913 w 1736"/>
              <a:gd name="T35" fmla="*/ 1588 h 482"/>
              <a:gd name="T36" fmla="*/ 1239838 w 1736"/>
              <a:gd name="T37" fmla="*/ 0 h 482"/>
              <a:gd name="T38" fmla="*/ 1274763 w 1736"/>
              <a:gd name="T39" fmla="*/ 1588 h 482"/>
              <a:gd name="T40" fmla="*/ 1343025 w 1736"/>
              <a:gd name="T41" fmla="*/ 15875 h 482"/>
              <a:gd name="T42" fmla="*/ 1412875 w 1736"/>
              <a:gd name="T43" fmla="*/ 46038 h 482"/>
              <a:gd name="T44" fmla="*/ 1479550 w 1736"/>
              <a:gd name="T45" fmla="*/ 90488 h 482"/>
              <a:gd name="T46" fmla="*/ 1549400 w 1736"/>
              <a:gd name="T47" fmla="*/ 142875 h 482"/>
              <a:gd name="T48" fmla="*/ 1619250 w 1736"/>
              <a:gd name="T49" fmla="*/ 203200 h 482"/>
              <a:gd name="T50" fmla="*/ 1687513 w 1736"/>
              <a:gd name="T51" fmla="*/ 268288 h 482"/>
              <a:gd name="T52" fmla="*/ 1755775 w 1736"/>
              <a:gd name="T53" fmla="*/ 334963 h 482"/>
              <a:gd name="T54" fmla="*/ 1825625 w 1736"/>
              <a:gd name="T55" fmla="*/ 400050 h 482"/>
              <a:gd name="T56" fmla="*/ 1895475 w 1736"/>
              <a:gd name="T57" fmla="*/ 461963 h 482"/>
              <a:gd name="T58" fmla="*/ 1963738 w 1736"/>
              <a:gd name="T59" fmla="*/ 517525 h 482"/>
              <a:gd name="T60" fmla="*/ 2033588 w 1736"/>
              <a:gd name="T61" fmla="*/ 568325 h 482"/>
              <a:gd name="T62" fmla="*/ 2100263 w 1736"/>
              <a:gd name="T63" fmla="*/ 612775 h 482"/>
              <a:gd name="T64" fmla="*/ 2168525 w 1736"/>
              <a:gd name="T65" fmla="*/ 649288 h 482"/>
              <a:gd name="T66" fmla="*/ 2238375 w 1736"/>
              <a:gd name="T67" fmla="*/ 679450 h 482"/>
              <a:gd name="T68" fmla="*/ 2308225 w 1736"/>
              <a:gd name="T69" fmla="*/ 703263 h 482"/>
              <a:gd name="T70" fmla="*/ 2376488 w 1736"/>
              <a:gd name="T71" fmla="*/ 722313 h 482"/>
              <a:gd name="T72" fmla="*/ 2444750 w 1736"/>
              <a:gd name="T73" fmla="*/ 738188 h 482"/>
              <a:gd name="T74" fmla="*/ 2514600 w 1736"/>
              <a:gd name="T75" fmla="*/ 750888 h 482"/>
              <a:gd name="T76" fmla="*/ 2584450 w 1736"/>
              <a:gd name="T77" fmla="*/ 757238 h 482"/>
              <a:gd name="T78" fmla="*/ 2651125 w 1736"/>
              <a:gd name="T79" fmla="*/ 762000 h 482"/>
              <a:gd name="T80" fmla="*/ 2719388 w 1736"/>
              <a:gd name="T81" fmla="*/ 765175 h 482"/>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736"/>
              <a:gd name="T124" fmla="*/ 0 h 482"/>
              <a:gd name="T125" fmla="*/ 1736 w 1736"/>
              <a:gd name="T126" fmla="*/ 482 h 482"/>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736" h="482">
                <a:moveTo>
                  <a:pt x="0" y="465"/>
                </a:moveTo>
                <a:lnTo>
                  <a:pt x="23" y="461"/>
                </a:lnTo>
                <a:lnTo>
                  <a:pt x="44" y="457"/>
                </a:lnTo>
                <a:lnTo>
                  <a:pt x="65" y="451"/>
                </a:lnTo>
                <a:lnTo>
                  <a:pt x="87" y="444"/>
                </a:lnTo>
                <a:lnTo>
                  <a:pt x="109" y="437"/>
                </a:lnTo>
                <a:lnTo>
                  <a:pt x="130" y="429"/>
                </a:lnTo>
                <a:lnTo>
                  <a:pt x="152" y="420"/>
                </a:lnTo>
                <a:lnTo>
                  <a:pt x="173" y="410"/>
                </a:lnTo>
                <a:lnTo>
                  <a:pt x="196" y="398"/>
                </a:lnTo>
                <a:lnTo>
                  <a:pt x="217" y="386"/>
                </a:lnTo>
                <a:lnTo>
                  <a:pt x="240" y="373"/>
                </a:lnTo>
                <a:lnTo>
                  <a:pt x="261" y="359"/>
                </a:lnTo>
                <a:lnTo>
                  <a:pt x="283" y="343"/>
                </a:lnTo>
                <a:lnTo>
                  <a:pt x="305" y="327"/>
                </a:lnTo>
                <a:lnTo>
                  <a:pt x="326" y="309"/>
                </a:lnTo>
                <a:lnTo>
                  <a:pt x="348" y="291"/>
                </a:lnTo>
                <a:lnTo>
                  <a:pt x="369" y="272"/>
                </a:lnTo>
                <a:lnTo>
                  <a:pt x="391" y="252"/>
                </a:lnTo>
                <a:lnTo>
                  <a:pt x="412" y="231"/>
                </a:lnTo>
                <a:lnTo>
                  <a:pt x="434" y="211"/>
                </a:lnTo>
                <a:lnTo>
                  <a:pt x="456" y="190"/>
                </a:lnTo>
                <a:lnTo>
                  <a:pt x="477" y="169"/>
                </a:lnTo>
                <a:lnTo>
                  <a:pt x="499" y="148"/>
                </a:lnTo>
                <a:lnTo>
                  <a:pt x="520" y="128"/>
                </a:lnTo>
                <a:lnTo>
                  <a:pt x="543" y="108"/>
                </a:lnTo>
                <a:lnTo>
                  <a:pt x="564" y="90"/>
                </a:lnTo>
                <a:lnTo>
                  <a:pt x="587" y="72"/>
                </a:lnTo>
                <a:lnTo>
                  <a:pt x="607" y="57"/>
                </a:lnTo>
                <a:lnTo>
                  <a:pt x="629" y="42"/>
                </a:lnTo>
                <a:lnTo>
                  <a:pt x="652" y="29"/>
                </a:lnTo>
                <a:lnTo>
                  <a:pt x="673" y="19"/>
                </a:lnTo>
                <a:lnTo>
                  <a:pt x="694" y="10"/>
                </a:lnTo>
                <a:lnTo>
                  <a:pt x="716" y="5"/>
                </a:lnTo>
                <a:lnTo>
                  <a:pt x="738" y="1"/>
                </a:lnTo>
                <a:lnTo>
                  <a:pt x="759" y="1"/>
                </a:lnTo>
                <a:lnTo>
                  <a:pt x="759" y="0"/>
                </a:lnTo>
                <a:lnTo>
                  <a:pt x="781" y="0"/>
                </a:lnTo>
                <a:lnTo>
                  <a:pt x="781" y="1"/>
                </a:lnTo>
                <a:lnTo>
                  <a:pt x="803" y="1"/>
                </a:lnTo>
                <a:lnTo>
                  <a:pt x="824" y="5"/>
                </a:lnTo>
                <a:lnTo>
                  <a:pt x="846" y="10"/>
                </a:lnTo>
                <a:lnTo>
                  <a:pt x="868" y="19"/>
                </a:lnTo>
                <a:lnTo>
                  <a:pt x="890" y="29"/>
                </a:lnTo>
                <a:lnTo>
                  <a:pt x="911" y="42"/>
                </a:lnTo>
                <a:lnTo>
                  <a:pt x="932" y="57"/>
                </a:lnTo>
                <a:lnTo>
                  <a:pt x="955" y="72"/>
                </a:lnTo>
                <a:lnTo>
                  <a:pt x="976" y="90"/>
                </a:lnTo>
                <a:lnTo>
                  <a:pt x="998" y="108"/>
                </a:lnTo>
                <a:lnTo>
                  <a:pt x="1020" y="128"/>
                </a:lnTo>
                <a:lnTo>
                  <a:pt x="1042" y="148"/>
                </a:lnTo>
                <a:lnTo>
                  <a:pt x="1063" y="169"/>
                </a:lnTo>
                <a:lnTo>
                  <a:pt x="1085" y="190"/>
                </a:lnTo>
                <a:lnTo>
                  <a:pt x="1106" y="211"/>
                </a:lnTo>
                <a:lnTo>
                  <a:pt x="1128" y="231"/>
                </a:lnTo>
                <a:lnTo>
                  <a:pt x="1150" y="252"/>
                </a:lnTo>
                <a:lnTo>
                  <a:pt x="1170" y="271"/>
                </a:lnTo>
                <a:lnTo>
                  <a:pt x="1194" y="291"/>
                </a:lnTo>
                <a:lnTo>
                  <a:pt x="1215" y="309"/>
                </a:lnTo>
                <a:lnTo>
                  <a:pt x="1237" y="326"/>
                </a:lnTo>
                <a:lnTo>
                  <a:pt x="1258" y="343"/>
                </a:lnTo>
                <a:lnTo>
                  <a:pt x="1281" y="358"/>
                </a:lnTo>
                <a:lnTo>
                  <a:pt x="1302" y="373"/>
                </a:lnTo>
                <a:lnTo>
                  <a:pt x="1323" y="386"/>
                </a:lnTo>
                <a:lnTo>
                  <a:pt x="1346" y="398"/>
                </a:lnTo>
                <a:lnTo>
                  <a:pt x="1366" y="409"/>
                </a:lnTo>
                <a:lnTo>
                  <a:pt x="1389" y="419"/>
                </a:lnTo>
                <a:lnTo>
                  <a:pt x="1410" y="428"/>
                </a:lnTo>
                <a:lnTo>
                  <a:pt x="1432" y="436"/>
                </a:lnTo>
                <a:lnTo>
                  <a:pt x="1454" y="443"/>
                </a:lnTo>
                <a:lnTo>
                  <a:pt x="1475" y="450"/>
                </a:lnTo>
                <a:lnTo>
                  <a:pt x="1497" y="455"/>
                </a:lnTo>
                <a:lnTo>
                  <a:pt x="1518" y="460"/>
                </a:lnTo>
                <a:lnTo>
                  <a:pt x="1540" y="465"/>
                </a:lnTo>
                <a:lnTo>
                  <a:pt x="1561" y="467"/>
                </a:lnTo>
                <a:lnTo>
                  <a:pt x="1584" y="473"/>
                </a:lnTo>
                <a:lnTo>
                  <a:pt x="1605" y="475"/>
                </a:lnTo>
                <a:lnTo>
                  <a:pt x="1628" y="477"/>
                </a:lnTo>
                <a:lnTo>
                  <a:pt x="1648" y="479"/>
                </a:lnTo>
                <a:lnTo>
                  <a:pt x="1670" y="480"/>
                </a:lnTo>
                <a:lnTo>
                  <a:pt x="1692" y="481"/>
                </a:lnTo>
                <a:lnTo>
                  <a:pt x="1713" y="482"/>
                </a:lnTo>
                <a:lnTo>
                  <a:pt x="1736" y="482"/>
                </a:lnTo>
              </a:path>
            </a:pathLst>
          </a:custGeom>
          <a:noFill/>
          <a:ln w="28575" cmpd="sng">
            <a:solidFill>
              <a:srgbClr val="3366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5889" name="Freeform 17"/>
          <p:cNvSpPr>
            <a:spLocks/>
          </p:cNvSpPr>
          <p:nvPr/>
        </p:nvSpPr>
        <p:spPr bwMode="auto">
          <a:xfrm>
            <a:off x="4984750" y="5257800"/>
            <a:ext cx="2755900" cy="765175"/>
          </a:xfrm>
          <a:custGeom>
            <a:avLst/>
            <a:gdLst>
              <a:gd name="T0" fmla="*/ 36513 w 1736"/>
              <a:gd name="T1" fmla="*/ 731838 h 482"/>
              <a:gd name="T2" fmla="*/ 103188 w 1736"/>
              <a:gd name="T3" fmla="*/ 715963 h 482"/>
              <a:gd name="T4" fmla="*/ 173037 w 1736"/>
              <a:gd name="T5" fmla="*/ 693738 h 482"/>
              <a:gd name="T6" fmla="*/ 241300 w 1736"/>
              <a:gd name="T7" fmla="*/ 666750 h 482"/>
              <a:gd name="T8" fmla="*/ 311150 w 1736"/>
              <a:gd name="T9" fmla="*/ 631825 h 482"/>
              <a:gd name="T10" fmla="*/ 381000 w 1736"/>
              <a:gd name="T11" fmla="*/ 592138 h 482"/>
              <a:gd name="T12" fmla="*/ 449263 w 1736"/>
              <a:gd name="T13" fmla="*/ 544513 h 482"/>
              <a:gd name="T14" fmla="*/ 517525 w 1736"/>
              <a:gd name="T15" fmla="*/ 490538 h 482"/>
              <a:gd name="T16" fmla="*/ 585788 w 1736"/>
              <a:gd name="T17" fmla="*/ 431800 h 482"/>
              <a:gd name="T18" fmla="*/ 654050 w 1736"/>
              <a:gd name="T19" fmla="*/ 366713 h 482"/>
              <a:gd name="T20" fmla="*/ 723900 w 1736"/>
              <a:gd name="T21" fmla="*/ 301625 h 482"/>
              <a:gd name="T22" fmla="*/ 792162 w 1736"/>
              <a:gd name="T23" fmla="*/ 234950 h 482"/>
              <a:gd name="T24" fmla="*/ 862013 w 1736"/>
              <a:gd name="T25" fmla="*/ 171450 h 482"/>
              <a:gd name="T26" fmla="*/ 931863 w 1736"/>
              <a:gd name="T27" fmla="*/ 114300 h 482"/>
              <a:gd name="T28" fmla="*/ 998538 w 1736"/>
              <a:gd name="T29" fmla="*/ 66675 h 482"/>
              <a:gd name="T30" fmla="*/ 1068388 w 1736"/>
              <a:gd name="T31" fmla="*/ 30163 h 482"/>
              <a:gd name="T32" fmla="*/ 1136650 w 1736"/>
              <a:gd name="T33" fmla="*/ 7938 h 482"/>
              <a:gd name="T34" fmla="*/ 1204913 w 1736"/>
              <a:gd name="T35" fmla="*/ 1588 h 482"/>
              <a:gd name="T36" fmla="*/ 1239838 w 1736"/>
              <a:gd name="T37" fmla="*/ 0 h 482"/>
              <a:gd name="T38" fmla="*/ 1274763 w 1736"/>
              <a:gd name="T39" fmla="*/ 1588 h 482"/>
              <a:gd name="T40" fmla="*/ 1343025 w 1736"/>
              <a:gd name="T41" fmla="*/ 15875 h 482"/>
              <a:gd name="T42" fmla="*/ 1412875 w 1736"/>
              <a:gd name="T43" fmla="*/ 46038 h 482"/>
              <a:gd name="T44" fmla="*/ 1479550 w 1736"/>
              <a:gd name="T45" fmla="*/ 90488 h 482"/>
              <a:gd name="T46" fmla="*/ 1549400 w 1736"/>
              <a:gd name="T47" fmla="*/ 142875 h 482"/>
              <a:gd name="T48" fmla="*/ 1619250 w 1736"/>
              <a:gd name="T49" fmla="*/ 203200 h 482"/>
              <a:gd name="T50" fmla="*/ 1687513 w 1736"/>
              <a:gd name="T51" fmla="*/ 268288 h 482"/>
              <a:gd name="T52" fmla="*/ 1755775 w 1736"/>
              <a:gd name="T53" fmla="*/ 334963 h 482"/>
              <a:gd name="T54" fmla="*/ 1825625 w 1736"/>
              <a:gd name="T55" fmla="*/ 400050 h 482"/>
              <a:gd name="T56" fmla="*/ 1895475 w 1736"/>
              <a:gd name="T57" fmla="*/ 461963 h 482"/>
              <a:gd name="T58" fmla="*/ 1963738 w 1736"/>
              <a:gd name="T59" fmla="*/ 517525 h 482"/>
              <a:gd name="T60" fmla="*/ 2033588 w 1736"/>
              <a:gd name="T61" fmla="*/ 568325 h 482"/>
              <a:gd name="T62" fmla="*/ 2100263 w 1736"/>
              <a:gd name="T63" fmla="*/ 612775 h 482"/>
              <a:gd name="T64" fmla="*/ 2168525 w 1736"/>
              <a:gd name="T65" fmla="*/ 649288 h 482"/>
              <a:gd name="T66" fmla="*/ 2238375 w 1736"/>
              <a:gd name="T67" fmla="*/ 679450 h 482"/>
              <a:gd name="T68" fmla="*/ 2308225 w 1736"/>
              <a:gd name="T69" fmla="*/ 703263 h 482"/>
              <a:gd name="T70" fmla="*/ 2376488 w 1736"/>
              <a:gd name="T71" fmla="*/ 722313 h 482"/>
              <a:gd name="T72" fmla="*/ 2444750 w 1736"/>
              <a:gd name="T73" fmla="*/ 738188 h 482"/>
              <a:gd name="T74" fmla="*/ 2514600 w 1736"/>
              <a:gd name="T75" fmla="*/ 750888 h 482"/>
              <a:gd name="T76" fmla="*/ 2584450 w 1736"/>
              <a:gd name="T77" fmla="*/ 757238 h 482"/>
              <a:gd name="T78" fmla="*/ 2651125 w 1736"/>
              <a:gd name="T79" fmla="*/ 762000 h 482"/>
              <a:gd name="T80" fmla="*/ 2719388 w 1736"/>
              <a:gd name="T81" fmla="*/ 765175 h 482"/>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736"/>
              <a:gd name="T124" fmla="*/ 0 h 482"/>
              <a:gd name="T125" fmla="*/ 1736 w 1736"/>
              <a:gd name="T126" fmla="*/ 482 h 482"/>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736" h="482">
                <a:moveTo>
                  <a:pt x="0" y="465"/>
                </a:moveTo>
                <a:lnTo>
                  <a:pt x="23" y="461"/>
                </a:lnTo>
                <a:lnTo>
                  <a:pt x="44" y="457"/>
                </a:lnTo>
                <a:lnTo>
                  <a:pt x="65" y="451"/>
                </a:lnTo>
                <a:lnTo>
                  <a:pt x="87" y="444"/>
                </a:lnTo>
                <a:lnTo>
                  <a:pt x="109" y="437"/>
                </a:lnTo>
                <a:lnTo>
                  <a:pt x="130" y="429"/>
                </a:lnTo>
                <a:lnTo>
                  <a:pt x="152" y="420"/>
                </a:lnTo>
                <a:lnTo>
                  <a:pt x="173" y="410"/>
                </a:lnTo>
                <a:lnTo>
                  <a:pt x="196" y="398"/>
                </a:lnTo>
                <a:lnTo>
                  <a:pt x="217" y="386"/>
                </a:lnTo>
                <a:lnTo>
                  <a:pt x="240" y="373"/>
                </a:lnTo>
                <a:lnTo>
                  <a:pt x="261" y="359"/>
                </a:lnTo>
                <a:lnTo>
                  <a:pt x="283" y="343"/>
                </a:lnTo>
                <a:lnTo>
                  <a:pt x="305" y="327"/>
                </a:lnTo>
                <a:lnTo>
                  <a:pt x="326" y="309"/>
                </a:lnTo>
                <a:lnTo>
                  <a:pt x="348" y="291"/>
                </a:lnTo>
                <a:lnTo>
                  <a:pt x="369" y="272"/>
                </a:lnTo>
                <a:lnTo>
                  <a:pt x="391" y="252"/>
                </a:lnTo>
                <a:lnTo>
                  <a:pt x="412" y="231"/>
                </a:lnTo>
                <a:lnTo>
                  <a:pt x="434" y="211"/>
                </a:lnTo>
                <a:lnTo>
                  <a:pt x="456" y="190"/>
                </a:lnTo>
                <a:lnTo>
                  <a:pt x="477" y="169"/>
                </a:lnTo>
                <a:lnTo>
                  <a:pt x="499" y="148"/>
                </a:lnTo>
                <a:lnTo>
                  <a:pt x="520" y="128"/>
                </a:lnTo>
                <a:lnTo>
                  <a:pt x="543" y="108"/>
                </a:lnTo>
                <a:lnTo>
                  <a:pt x="564" y="90"/>
                </a:lnTo>
                <a:lnTo>
                  <a:pt x="587" y="72"/>
                </a:lnTo>
                <a:lnTo>
                  <a:pt x="607" y="57"/>
                </a:lnTo>
                <a:lnTo>
                  <a:pt x="629" y="42"/>
                </a:lnTo>
                <a:lnTo>
                  <a:pt x="652" y="29"/>
                </a:lnTo>
                <a:lnTo>
                  <a:pt x="673" y="19"/>
                </a:lnTo>
                <a:lnTo>
                  <a:pt x="694" y="10"/>
                </a:lnTo>
                <a:lnTo>
                  <a:pt x="716" y="5"/>
                </a:lnTo>
                <a:lnTo>
                  <a:pt x="738" y="1"/>
                </a:lnTo>
                <a:lnTo>
                  <a:pt x="759" y="1"/>
                </a:lnTo>
                <a:lnTo>
                  <a:pt x="759" y="0"/>
                </a:lnTo>
                <a:lnTo>
                  <a:pt x="781" y="0"/>
                </a:lnTo>
                <a:lnTo>
                  <a:pt x="781" y="1"/>
                </a:lnTo>
                <a:lnTo>
                  <a:pt x="803" y="1"/>
                </a:lnTo>
                <a:lnTo>
                  <a:pt x="824" y="5"/>
                </a:lnTo>
                <a:lnTo>
                  <a:pt x="846" y="10"/>
                </a:lnTo>
                <a:lnTo>
                  <a:pt x="868" y="19"/>
                </a:lnTo>
                <a:lnTo>
                  <a:pt x="890" y="29"/>
                </a:lnTo>
                <a:lnTo>
                  <a:pt x="911" y="42"/>
                </a:lnTo>
                <a:lnTo>
                  <a:pt x="932" y="57"/>
                </a:lnTo>
                <a:lnTo>
                  <a:pt x="955" y="72"/>
                </a:lnTo>
                <a:lnTo>
                  <a:pt x="976" y="90"/>
                </a:lnTo>
                <a:lnTo>
                  <a:pt x="998" y="108"/>
                </a:lnTo>
                <a:lnTo>
                  <a:pt x="1020" y="128"/>
                </a:lnTo>
                <a:lnTo>
                  <a:pt x="1042" y="148"/>
                </a:lnTo>
                <a:lnTo>
                  <a:pt x="1063" y="169"/>
                </a:lnTo>
                <a:lnTo>
                  <a:pt x="1085" y="190"/>
                </a:lnTo>
                <a:lnTo>
                  <a:pt x="1106" y="211"/>
                </a:lnTo>
                <a:lnTo>
                  <a:pt x="1128" y="231"/>
                </a:lnTo>
                <a:lnTo>
                  <a:pt x="1150" y="252"/>
                </a:lnTo>
                <a:lnTo>
                  <a:pt x="1170" y="271"/>
                </a:lnTo>
                <a:lnTo>
                  <a:pt x="1194" y="291"/>
                </a:lnTo>
                <a:lnTo>
                  <a:pt x="1215" y="309"/>
                </a:lnTo>
                <a:lnTo>
                  <a:pt x="1237" y="326"/>
                </a:lnTo>
                <a:lnTo>
                  <a:pt x="1258" y="343"/>
                </a:lnTo>
                <a:lnTo>
                  <a:pt x="1281" y="358"/>
                </a:lnTo>
                <a:lnTo>
                  <a:pt x="1302" y="373"/>
                </a:lnTo>
                <a:lnTo>
                  <a:pt x="1323" y="386"/>
                </a:lnTo>
                <a:lnTo>
                  <a:pt x="1346" y="398"/>
                </a:lnTo>
                <a:lnTo>
                  <a:pt x="1366" y="409"/>
                </a:lnTo>
                <a:lnTo>
                  <a:pt x="1389" y="419"/>
                </a:lnTo>
                <a:lnTo>
                  <a:pt x="1410" y="428"/>
                </a:lnTo>
                <a:lnTo>
                  <a:pt x="1432" y="436"/>
                </a:lnTo>
                <a:lnTo>
                  <a:pt x="1454" y="443"/>
                </a:lnTo>
                <a:lnTo>
                  <a:pt x="1475" y="450"/>
                </a:lnTo>
                <a:lnTo>
                  <a:pt x="1497" y="455"/>
                </a:lnTo>
                <a:lnTo>
                  <a:pt x="1518" y="460"/>
                </a:lnTo>
                <a:lnTo>
                  <a:pt x="1540" y="465"/>
                </a:lnTo>
                <a:lnTo>
                  <a:pt x="1561" y="467"/>
                </a:lnTo>
                <a:lnTo>
                  <a:pt x="1584" y="473"/>
                </a:lnTo>
                <a:lnTo>
                  <a:pt x="1605" y="475"/>
                </a:lnTo>
                <a:lnTo>
                  <a:pt x="1628" y="477"/>
                </a:lnTo>
                <a:lnTo>
                  <a:pt x="1648" y="479"/>
                </a:lnTo>
                <a:lnTo>
                  <a:pt x="1670" y="480"/>
                </a:lnTo>
                <a:lnTo>
                  <a:pt x="1692" y="481"/>
                </a:lnTo>
                <a:lnTo>
                  <a:pt x="1713" y="482"/>
                </a:lnTo>
                <a:lnTo>
                  <a:pt x="1736" y="482"/>
                </a:lnTo>
              </a:path>
            </a:pathLst>
          </a:custGeom>
          <a:noFill/>
          <a:ln w="28575" cmpd="sng">
            <a:solidFill>
              <a:srgbClr val="3366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5890" name="Freeform 18"/>
          <p:cNvSpPr>
            <a:spLocks/>
          </p:cNvSpPr>
          <p:nvPr/>
        </p:nvSpPr>
        <p:spPr bwMode="auto">
          <a:xfrm>
            <a:off x="5273675" y="5257800"/>
            <a:ext cx="2755900" cy="765175"/>
          </a:xfrm>
          <a:custGeom>
            <a:avLst/>
            <a:gdLst>
              <a:gd name="T0" fmla="*/ 36513 w 1736"/>
              <a:gd name="T1" fmla="*/ 731838 h 482"/>
              <a:gd name="T2" fmla="*/ 103188 w 1736"/>
              <a:gd name="T3" fmla="*/ 715963 h 482"/>
              <a:gd name="T4" fmla="*/ 173037 w 1736"/>
              <a:gd name="T5" fmla="*/ 693738 h 482"/>
              <a:gd name="T6" fmla="*/ 241300 w 1736"/>
              <a:gd name="T7" fmla="*/ 666750 h 482"/>
              <a:gd name="T8" fmla="*/ 311150 w 1736"/>
              <a:gd name="T9" fmla="*/ 631825 h 482"/>
              <a:gd name="T10" fmla="*/ 381000 w 1736"/>
              <a:gd name="T11" fmla="*/ 592138 h 482"/>
              <a:gd name="T12" fmla="*/ 449263 w 1736"/>
              <a:gd name="T13" fmla="*/ 544513 h 482"/>
              <a:gd name="T14" fmla="*/ 517525 w 1736"/>
              <a:gd name="T15" fmla="*/ 490538 h 482"/>
              <a:gd name="T16" fmla="*/ 585788 w 1736"/>
              <a:gd name="T17" fmla="*/ 431800 h 482"/>
              <a:gd name="T18" fmla="*/ 654050 w 1736"/>
              <a:gd name="T19" fmla="*/ 366713 h 482"/>
              <a:gd name="T20" fmla="*/ 723900 w 1736"/>
              <a:gd name="T21" fmla="*/ 301625 h 482"/>
              <a:gd name="T22" fmla="*/ 792162 w 1736"/>
              <a:gd name="T23" fmla="*/ 234950 h 482"/>
              <a:gd name="T24" fmla="*/ 862013 w 1736"/>
              <a:gd name="T25" fmla="*/ 171450 h 482"/>
              <a:gd name="T26" fmla="*/ 931863 w 1736"/>
              <a:gd name="T27" fmla="*/ 114300 h 482"/>
              <a:gd name="T28" fmla="*/ 998538 w 1736"/>
              <a:gd name="T29" fmla="*/ 66675 h 482"/>
              <a:gd name="T30" fmla="*/ 1068388 w 1736"/>
              <a:gd name="T31" fmla="*/ 30163 h 482"/>
              <a:gd name="T32" fmla="*/ 1136650 w 1736"/>
              <a:gd name="T33" fmla="*/ 7938 h 482"/>
              <a:gd name="T34" fmla="*/ 1204913 w 1736"/>
              <a:gd name="T35" fmla="*/ 1588 h 482"/>
              <a:gd name="T36" fmla="*/ 1239838 w 1736"/>
              <a:gd name="T37" fmla="*/ 0 h 482"/>
              <a:gd name="T38" fmla="*/ 1274763 w 1736"/>
              <a:gd name="T39" fmla="*/ 1588 h 482"/>
              <a:gd name="T40" fmla="*/ 1343025 w 1736"/>
              <a:gd name="T41" fmla="*/ 15875 h 482"/>
              <a:gd name="T42" fmla="*/ 1412875 w 1736"/>
              <a:gd name="T43" fmla="*/ 46038 h 482"/>
              <a:gd name="T44" fmla="*/ 1479550 w 1736"/>
              <a:gd name="T45" fmla="*/ 90488 h 482"/>
              <a:gd name="T46" fmla="*/ 1549400 w 1736"/>
              <a:gd name="T47" fmla="*/ 142875 h 482"/>
              <a:gd name="T48" fmla="*/ 1619250 w 1736"/>
              <a:gd name="T49" fmla="*/ 203200 h 482"/>
              <a:gd name="T50" fmla="*/ 1687513 w 1736"/>
              <a:gd name="T51" fmla="*/ 268288 h 482"/>
              <a:gd name="T52" fmla="*/ 1755775 w 1736"/>
              <a:gd name="T53" fmla="*/ 334963 h 482"/>
              <a:gd name="T54" fmla="*/ 1825625 w 1736"/>
              <a:gd name="T55" fmla="*/ 400050 h 482"/>
              <a:gd name="T56" fmla="*/ 1895475 w 1736"/>
              <a:gd name="T57" fmla="*/ 461963 h 482"/>
              <a:gd name="T58" fmla="*/ 1963738 w 1736"/>
              <a:gd name="T59" fmla="*/ 517525 h 482"/>
              <a:gd name="T60" fmla="*/ 2033588 w 1736"/>
              <a:gd name="T61" fmla="*/ 568325 h 482"/>
              <a:gd name="T62" fmla="*/ 2100263 w 1736"/>
              <a:gd name="T63" fmla="*/ 612775 h 482"/>
              <a:gd name="T64" fmla="*/ 2168525 w 1736"/>
              <a:gd name="T65" fmla="*/ 649288 h 482"/>
              <a:gd name="T66" fmla="*/ 2238375 w 1736"/>
              <a:gd name="T67" fmla="*/ 679450 h 482"/>
              <a:gd name="T68" fmla="*/ 2308225 w 1736"/>
              <a:gd name="T69" fmla="*/ 703263 h 482"/>
              <a:gd name="T70" fmla="*/ 2376488 w 1736"/>
              <a:gd name="T71" fmla="*/ 722313 h 482"/>
              <a:gd name="T72" fmla="*/ 2444750 w 1736"/>
              <a:gd name="T73" fmla="*/ 738188 h 482"/>
              <a:gd name="T74" fmla="*/ 2514600 w 1736"/>
              <a:gd name="T75" fmla="*/ 750888 h 482"/>
              <a:gd name="T76" fmla="*/ 2584450 w 1736"/>
              <a:gd name="T77" fmla="*/ 757238 h 482"/>
              <a:gd name="T78" fmla="*/ 2651125 w 1736"/>
              <a:gd name="T79" fmla="*/ 762000 h 482"/>
              <a:gd name="T80" fmla="*/ 2719388 w 1736"/>
              <a:gd name="T81" fmla="*/ 765175 h 482"/>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736"/>
              <a:gd name="T124" fmla="*/ 0 h 482"/>
              <a:gd name="T125" fmla="*/ 1736 w 1736"/>
              <a:gd name="T126" fmla="*/ 482 h 482"/>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736" h="482">
                <a:moveTo>
                  <a:pt x="0" y="465"/>
                </a:moveTo>
                <a:lnTo>
                  <a:pt x="23" y="461"/>
                </a:lnTo>
                <a:lnTo>
                  <a:pt x="44" y="457"/>
                </a:lnTo>
                <a:lnTo>
                  <a:pt x="65" y="451"/>
                </a:lnTo>
                <a:lnTo>
                  <a:pt x="87" y="444"/>
                </a:lnTo>
                <a:lnTo>
                  <a:pt x="109" y="437"/>
                </a:lnTo>
                <a:lnTo>
                  <a:pt x="130" y="429"/>
                </a:lnTo>
                <a:lnTo>
                  <a:pt x="152" y="420"/>
                </a:lnTo>
                <a:lnTo>
                  <a:pt x="173" y="410"/>
                </a:lnTo>
                <a:lnTo>
                  <a:pt x="196" y="398"/>
                </a:lnTo>
                <a:lnTo>
                  <a:pt x="217" y="386"/>
                </a:lnTo>
                <a:lnTo>
                  <a:pt x="240" y="373"/>
                </a:lnTo>
                <a:lnTo>
                  <a:pt x="261" y="359"/>
                </a:lnTo>
                <a:lnTo>
                  <a:pt x="283" y="343"/>
                </a:lnTo>
                <a:lnTo>
                  <a:pt x="305" y="327"/>
                </a:lnTo>
                <a:lnTo>
                  <a:pt x="326" y="309"/>
                </a:lnTo>
                <a:lnTo>
                  <a:pt x="348" y="291"/>
                </a:lnTo>
                <a:lnTo>
                  <a:pt x="369" y="272"/>
                </a:lnTo>
                <a:lnTo>
                  <a:pt x="391" y="252"/>
                </a:lnTo>
                <a:lnTo>
                  <a:pt x="412" y="231"/>
                </a:lnTo>
                <a:lnTo>
                  <a:pt x="434" y="211"/>
                </a:lnTo>
                <a:lnTo>
                  <a:pt x="456" y="190"/>
                </a:lnTo>
                <a:lnTo>
                  <a:pt x="477" y="169"/>
                </a:lnTo>
                <a:lnTo>
                  <a:pt x="499" y="148"/>
                </a:lnTo>
                <a:lnTo>
                  <a:pt x="520" y="128"/>
                </a:lnTo>
                <a:lnTo>
                  <a:pt x="543" y="108"/>
                </a:lnTo>
                <a:lnTo>
                  <a:pt x="564" y="90"/>
                </a:lnTo>
                <a:lnTo>
                  <a:pt x="587" y="72"/>
                </a:lnTo>
                <a:lnTo>
                  <a:pt x="607" y="57"/>
                </a:lnTo>
                <a:lnTo>
                  <a:pt x="629" y="42"/>
                </a:lnTo>
                <a:lnTo>
                  <a:pt x="652" y="29"/>
                </a:lnTo>
                <a:lnTo>
                  <a:pt x="673" y="19"/>
                </a:lnTo>
                <a:lnTo>
                  <a:pt x="694" y="10"/>
                </a:lnTo>
                <a:lnTo>
                  <a:pt x="716" y="5"/>
                </a:lnTo>
                <a:lnTo>
                  <a:pt x="738" y="1"/>
                </a:lnTo>
                <a:lnTo>
                  <a:pt x="759" y="1"/>
                </a:lnTo>
                <a:lnTo>
                  <a:pt x="759" y="0"/>
                </a:lnTo>
                <a:lnTo>
                  <a:pt x="781" y="0"/>
                </a:lnTo>
                <a:lnTo>
                  <a:pt x="781" y="1"/>
                </a:lnTo>
                <a:lnTo>
                  <a:pt x="803" y="1"/>
                </a:lnTo>
                <a:lnTo>
                  <a:pt x="824" y="5"/>
                </a:lnTo>
                <a:lnTo>
                  <a:pt x="846" y="10"/>
                </a:lnTo>
                <a:lnTo>
                  <a:pt x="868" y="19"/>
                </a:lnTo>
                <a:lnTo>
                  <a:pt x="890" y="29"/>
                </a:lnTo>
                <a:lnTo>
                  <a:pt x="911" y="42"/>
                </a:lnTo>
                <a:lnTo>
                  <a:pt x="932" y="57"/>
                </a:lnTo>
                <a:lnTo>
                  <a:pt x="955" y="72"/>
                </a:lnTo>
                <a:lnTo>
                  <a:pt x="976" y="90"/>
                </a:lnTo>
                <a:lnTo>
                  <a:pt x="998" y="108"/>
                </a:lnTo>
                <a:lnTo>
                  <a:pt x="1020" y="128"/>
                </a:lnTo>
                <a:lnTo>
                  <a:pt x="1042" y="148"/>
                </a:lnTo>
                <a:lnTo>
                  <a:pt x="1063" y="169"/>
                </a:lnTo>
                <a:lnTo>
                  <a:pt x="1085" y="190"/>
                </a:lnTo>
                <a:lnTo>
                  <a:pt x="1106" y="211"/>
                </a:lnTo>
                <a:lnTo>
                  <a:pt x="1128" y="231"/>
                </a:lnTo>
                <a:lnTo>
                  <a:pt x="1150" y="252"/>
                </a:lnTo>
                <a:lnTo>
                  <a:pt x="1170" y="271"/>
                </a:lnTo>
                <a:lnTo>
                  <a:pt x="1194" y="291"/>
                </a:lnTo>
                <a:lnTo>
                  <a:pt x="1215" y="309"/>
                </a:lnTo>
                <a:lnTo>
                  <a:pt x="1237" y="326"/>
                </a:lnTo>
                <a:lnTo>
                  <a:pt x="1258" y="343"/>
                </a:lnTo>
                <a:lnTo>
                  <a:pt x="1281" y="358"/>
                </a:lnTo>
                <a:lnTo>
                  <a:pt x="1302" y="373"/>
                </a:lnTo>
                <a:lnTo>
                  <a:pt x="1323" y="386"/>
                </a:lnTo>
                <a:lnTo>
                  <a:pt x="1346" y="398"/>
                </a:lnTo>
                <a:lnTo>
                  <a:pt x="1366" y="409"/>
                </a:lnTo>
                <a:lnTo>
                  <a:pt x="1389" y="419"/>
                </a:lnTo>
                <a:lnTo>
                  <a:pt x="1410" y="428"/>
                </a:lnTo>
                <a:lnTo>
                  <a:pt x="1432" y="436"/>
                </a:lnTo>
                <a:lnTo>
                  <a:pt x="1454" y="443"/>
                </a:lnTo>
                <a:lnTo>
                  <a:pt x="1475" y="450"/>
                </a:lnTo>
                <a:lnTo>
                  <a:pt x="1497" y="455"/>
                </a:lnTo>
                <a:lnTo>
                  <a:pt x="1518" y="460"/>
                </a:lnTo>
                <a:lnTo>
                  <a:pt x="1540" y="465"/>
                </a:lnTo>
                <a:lnTo>
                  <a:pt x="1561" y="467"/>
                </a:lnTo>
                <a:lnTo>
                  <a:pt x="1584" y="473"/>
                </a:lnTo>
                <a:lnTo>
                  <a:pt x="1605" y="475"/>
                </a:lnTo>
                <a:lnTo>
                  <a:pt x="1628" y="477"/>
                </a:lnTo>
                <a:lnTo>
                  <a:pt x="1648" y="479"/>
                </a:lnTo>
                <a:lnTo>
                  <a:pt x="1670" y="480"/>
                </a:lnTo>
                <a:lnTo>
                  <a:pt x="1692" y="481"/>
                </a:lnTo>
                <a:lnTo>
                  <a:pt x="1713" y="482"/>
                </a:lnTo>
                <a:lnTo>
                  <a:pt x="1736" y="482"/>
                </a:lnTo>
              </a:path>
            </a:pathLst>
          </a:custGeom>
          <a:noFill/>
          <a:ln w="28575" cmpd="sng">
            <a:solidFill>
              <a:srgbClr val="3366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5891" name="Freeform 19"/>
          <p:cNvSpPr>
            <a:spLocks/>
          </p:cNvSpPr>
          <p:nvPr/>
        </p:nvSpPr>
        <p:spPr bwMode="auto">
          <a:xfrm>
            <a:off x="5562600" y="5257800"/>
            <a:ext cx="2755900" cy="765175"/>
          </a:xfrm>
          <a:custGeom>
            <a:avLst/>
            <a:gdLst>
              <a:gd name="T0" fmla="*/ 36513 w 1736"/>
              <a:gd name="T1" fmla="*/ 731838 h 482"/>
              <a:gd name="T2" fmla="*/ 103188 w 1736"/>
              <a:gd name="T3" fmla="*/ 715963 h 482"/>
              <a:gd name="T4" fmla="*/ 173037 w 1736"/>
              <a:gd name="T5" fmla="*/ 693738 h 482"/>
              <a:gd name="T6" fmla="*/ 241300 w 1736"/>
              <a:gd name="T7" fmla="*/ 666750 h 482"/>
              <a:gd name="T8" fmla="*/ 311150 w 1736"/>
              <a:gd name="T9" fmla="*/ 631825 h 482"/>
              <a:gd name="T10" fmla="*/ 381000 w 1736"/>
              <a:gd name="T11" fmla="*/ 592138 h 482"/>
              <a:gd name="T12" fmla="*/ 449263 w 1736"/>
              <a:gd name="T13" fmla="*/ 544513 h 482"/>
              <a:gd name="T14" fmla="*/ 517525 w 1736"/>
              <a:gd name="T15" fmla="*/ 490538 h 482"/>
              <a:gd name="T16" fmla="*/ 585788 w 1736"/>
              <a:gd name="T17" fmla="*/ 431800 h 482"/>
              <a:gd name="T18" fmla="*/ 654050 w 1736"/>
              <a:gd name="T19" fmla="*/ 366713 h 482"/>
              <a:gd name="T20" fmla="*/ 723900 w 1736"/>
              <a:gd name="T21" fmla="*/ 301625 h 482"/>
              <a:gd name="T22" fmla="*/ 792162 w 1736"/>
              <a:gd name="T23" fmla="*/ 234950 h 482"/>
              <a:gd name="T24" fmla="*/ 862013 w 1736"/>
              <a:gd name="T25" fmla="*/ 171450 h 482"/>
              <a:gd name="T26" fmla="*/ 931863 w 1736"/>
              <a:gd name="T27" fmla="*/ 114300 h 482"/>
              <a:gd name="T28" fmla="*/ 998538 w 1736"/>
              <a:gd name="T29" fmla="*/ 66675 h 482"/>
              <a:gd name="T30" fmla="*/ 1068388 w 1736"/>
              <a:gd name="T31" fmla="*/ 30163 h 482"/>
              <a:gd name="T32" fmla="*/ 1136650 w 1736"/>
              <a:gd name="T33" fmla="*/ 7938 h 482"/>
              <a:gd name="T34" fmla="*/ 1204913 w 1736"/>
              <a:gd name="T35" fmla="*/ 1588 h 482"/>
              <a:gd name="T36" fmla="*/ 1239838 w 1736"/>
              <a:gd name="T37" fmla="*/ 0 h 482"/>
              <a:gd name="T38" fmla="*/ 1274763 w 1736"/>
              <a:gd name="T39" fmla="*/ 1588 h 482"/>
              <a:gd name="T40" fmla="*/ 1343025 w 1736"/>
              <a:gd name="T41" fmla="*/ 15875 h 482"/>
              <a:gd name="T42" fmla="*/ 1412875 w 1736"/>
              <a:gd name="T43" fmla="*/ 46038 h 482"/>
              <a:gd name="T44" fmla="*/ 1479550 w 1736"/>
              <a:gd name="T45" fmla="*/ 90488 h 482"/>
              <a:gd name="T46" fmla="*/ 1549400 w 1736"/>
              <a:gd name="T47" fmla="*/ 142875 h 482"/>
              <a:gd name="T48" fmla="*/ 1619250 w 1736"/>
              <a:gd name="T49" fmla="*/ 203200 h 482"/>
              <a:gd name="T50" fmla="*/ 1687513 w 1736"/>
              <a:gd name="T51" fmla="*/ 268288 h 482"/>
              <a:gd name="T52" fmla="*/ 1755775 w 1736"/>
              <a:gd name="T53" fmla="*/ 334963 h 482"/>
              <a:gd name="T54" fmla="*/ 1825625 w 1736"/>
              <a:gd name="T55" fmla="*/ 400050 h 482"/>
              <a:gd name="T56" fmla="*/ 1895475 w 1736"/>
              <a:gd name="T57" fmla="*/ 461963 h 482"/>
              <a:gd name="T58" fmla="*/ 1963738 w 1736"/>
              <a:gd name="T59" fmla="*/ 517525 h 482"/>
              <a:gd name="T60" fmla="*/ 2033588 w 1736"/>
              <a:gd name="T61" fmla="*/ 568325 h 482"/>
              <a:gd name="T62" fmla="*/ 2100263 w 1736"/>
              <a:gd name="T63" fmla="*/ 612775 h 482"/>
              <a:gd name="T64" fmla="*/ 2168525 w 1736"/>
              <a:gd name="T65" fmla="*/ 649288 h 482"/>
              <a:gd name="T66" fmla="*/ 2238375 w 1736"/>
              <a:gd name="T67" fmla="*/ 679450 h 482"/>
              <a:gd name="T68" fmla="*/ 2308225 w 1736"/>
              <a:gd name="T69" fmla="*/ 703263 h 482"/>
              <a:gd name="T70" fmla="*/ 2376488 w 1736"/>
              <a:gd name="T71" fmla="*/ 722313 h 482"/>
              <a:gd name="T72" fmla="*/ 2444750 w 1736"/>
              <a:gd name="T73" fmla="*/ 738188 h 482"/>
              <a:gd name="T74" fmla="*/ 2514600 w 1736"/>
              <a:gd name="T75" fmla="*/ 750888 h 482"/>
              <a:gd name="T76" fmla="*/ 2584450 w 1736"/>
              <a:gd name="T77" fmla="*/ 757238 h 482"/>
              <a:gd name="T78" fmla="*/ 2651125 w 1736"/>
              <a:gd name="T79" fmla="*/ 762000 h 482"/>
              <a:gd name="T80" fmla="*/ 2719388 w 1736"/>
              <a:gd name="T81" fmla="*/ 765175 h 482"/>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736"/>
              <a:gd name="T124" fmla="*/ 0 h 482"/>
              <a:gd name="T125" fmla="*/ 1736 w 1736"/>
              <a:gd name="T126" fmla="*/ 482 h 482"/>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736" h="482">
                <a:moveTo>
                  <a:pt x="0" y="465"/>
                </a:moveTo>
                <a:lnTo>
                  <a:pt x="23" y="461"/>
                </a:lnTo>
                <a:lnTo>
                  <a:pt x="44" y="457"/>
                </a:lnTo>
                <a:lnTo>
                  <a:pt x="65" y="451"/>
                </a:lnTo>
                <a:lnTo>
                  <a:pt x="87" y="444"/>
                </a:lnTo>
                <a:lnTo>
                  <a:pt x="109" y="437"/>
                </a:lnTo>
                <a:lnTo>
                  <a:pt x="130" y="429"/>
                </a:lnTo>
                <a:lnTo>
                  <a:pt x="152" y="420"/>
                </a:lnTo>
                <a:lnTo>
                  <a:pt x="173" y="410"/>
                </a:lnTo>
                <a:lnTo>
                  <a:pt x="196" y="398"/>
                </a:lnTo>
                <a:lnTo>
                  <a:pt x="217" y="386"/>
                </a:lnTo>
                <a:lnTo>
                  <a:pt x="240" y="373"/>
                </a:lnTo>
                <a:lnTo>
                  <a:pt x="261" y="359"/>
                </a:lnTo>
                <a:lnTo>
                  <a:pt x="283" y="343"/>
                </a:lnTo>
                <a:lnTo>
                  <a:pt x="305" y="327"/>
                </a:lnTo>
                <a:lnTo>
                  <a:pt x="326" y="309"/>
                </a:lnTo>
                <a:lnTo>
                  <a:pt x="348" y="291"/>
                </a:lnTo>
                <a:lnTo>
                  <a:pt x="369" y="272"/>
                </a:lnTo>
                <a:lnTo>
                  <a:pt x="391" y="252"/>
                </a:lnTo>
                <a:lnTo>
                  <a:pt x="412" y="231"/>
                </a:lnTo>
                <a:lnTo>
                  <a:pt x="434" y="211"/>
                </a:lnTo>
                <a:lnTo>
                  <a:pt x="456" y="190"/>
                </a:lnTo>
                <a:lnTo>
                  <a:pt x="477" y="169"/>
                </a:lnTo>
                <a:lnTo>
                  <a:pt x="499" y="148"/>
                </a:lnTo>
                <a:lnTo>
                  <a:pt x="520" y="128"/>
                </a:lnTo>
                <a:lnTo>
                  <a:pt x="543" y="108"/>
                </a:lnTo>
                <a:lnTo>
                  <a:pt x="564" y="90"/>
                </a:lnTo>
                <a:lnTo>
                  <a:pt x="587" y="72"/>
                </a:lnTo>
                <a:lnTo>
                  <a:pt x="607" y="57"/>
                </a:lnTo>
                <a:lnTo>
                  <a:pt x="629" y="42"/>
                </a:lnTo>
                <a:lnTo>
                  <a:pt x="652" y="29"/>
                </a:lnTo>
                <a:lnTo>
                  <a:pt x="673" y="19"/>
                </a:lnTo>
                <a:lnTo>
                  <a:pt x="694" y="10"/>
                </a:lnTo>
                <a:lnTo>
                  <a:pt x="716" y="5"/>
                </a:lnTo>
                <a:lnTo>
                  <a:pt x="738" y="1"/>
                </a:lnTo>
                <a:lnTo>
                  <a:pt x="759" y="1"/>
                </a:lnTo>
                <a:lnTo>
                  <a:pt x="759" y="0"/>
                </a:lnTo>
                <a:lnTo>
                  <a:pt x="781" y="0"/>
                </a:lnTo>
                <a:lnTo>
                  <a:pt x="781" y="1"/>
                </a:lnTo>
                <a:lnTo>
                  <a:pt x="803" y="1"/>
                </a:lnTo>
                <a:lnTo>
                  <a:pt x="824" y="5"/>
                </a:lnTo>
                <a:lnTo>
                  <a:pt x="846" y="10"/>
                </a:lnTo>
                <a:lnTo>
                  <a:pt x="868" y="19"/>
                </a:lnTo>
                <a:lnTo>
                  <a:pt x="890" y="29"/>
                </a:lnTo>
                <a:lnTo>
                  <a:pt x="911" y="42"/>
                </a:lnTo>
                <a:lnTo>
                  <a:pt x="932" y="57"/>
                </a:lnTo>
                <a:lnTo>
                  <a:pt x="955" y="72"/>
                </a:lnTo>
                <a:lnTo>
                  <a:pt x="976" y="90"/>
                </a:lnTo>
                <a:lnTo>
                  <a:pt x="998" y="108"/>
                </a:lnTo>
                <a:lnTo>
                  <a:pt x="1020" y="128"/>
                </a:lnTo>
                <a:lnTo>
                  <a:pt x="1042" y="148"/>
                </a:lnTo>
                <a:lnTo>
                  <a:pt x="1063" y="169"/>
                </a:lnTo>
                <a:lnTo>
                  <a:pt x="1085" y="190"/>
                </a:lnTo>
                <a:lnTo>
                  <a:pt x="1106" y="211"/>
                </a:lnTo>
                <a:lnTo>
                  <a:pt x="1128" y="231"/>
                </a:lnTo>
                <a:lnTo>
                  <a:pt x="1150" y="252"/>
                </a:lnTo>
                <a:lnTo>
                  <a:pt x="1170" y="271"/>
                </a:lnTo>
                <a:lnTo>
                  <a:pt x="1194" y="291"/>
                </a:lnTo>
                <a:lnTo>
                  <a:pt x="1215" y="309"/>
                </a:lnTo>
                <a:lnTo>
                  <a:pt x="1237" y="326"/>
                </a:lnTo>
                <a:lnTo>
                  <a:pt x="1258" y="343"/>
                </a:lnTo>
                <a:lnTo>
                  <a:pt x="1281" y="358"/>
                </a:lnTo>
                <a:lnTo>
                  <a:pt x="1302" y="373"/>
                </a:lnTo>
                <a:lnTo>
                  <a:pt x="1323" y="386"/>
                </a:lnTo>
                <a:lnTo>
                  <a:pt x="1346" y="398"/>
                </a:lnTo>
                <a:lnTo>
                  <a:pt x="1366" y="409"/>
                </a:lnTo>
                <a:lnTo>
                  <a:pt x="1389" y="419"/>
                </a:lnTo>
                <a:lnTo>
                  <a:pt x="1410" y="428"/>
                </a:lnTo>
                <a:lnTo>
                  <a:pt x="1432" y="436"/>
                </a:lnTo>
                <a:lnTo>
                  <a:pt x="1454" y="443"/>
                </a:lnTo>
                <a:lnTo>
                  <a:pt x="1475" y="450"/>
                </a:lnTo>
                <a:lnTo>
                  <a:pt x="1497" y="455"/>
                </a:lnTo>
                <a:lnTo>
                  <a:pt x="1518" y="460"/>
                </a:lnTo>
                <a:lnTo>
                  <a:pt x="1540" y="465"/>
                </a:lnTo>
                <a:lnTo>
                  <a:pt x="1561" y="467"/>
                </a:lnTo>
                <a:lnTo>
                  <a:pt x="1584" y="473"/>
                </a:lnTo>
                <a:lnTo>
                  <a:pt x="1605" y="475"/>
                </a:lnTo>
                <a:lnTo>
                  <a:pt x="1628" y="477"/>
                </a:lnTo>
                <a:lnTo>
                  <a:pt x="1648" y="479"/>
                </a:lnTo>
                <a:lnTo>
                  <a:pt x="1670" y="480"/>
                </a:lnTo>
                <a:lnTo>
                  <a:pt x="1692" y="481"/>
                </a:lnTo>
                <a:lnTo>
                  <a:pt x="1713" y="482"/>
                </a:lnTo>
                <a:lnTo>
                  <a:pt x="1736" y="482"/>
                </a:lnTo>
              </a:path>
            </a:pathLst>
          </a:custGeom>
          <a:noFill/>
          <a:ln w="28575" cmpd="sng">
            <a:solidFill>
              <a:srgbClr val="3366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5556" name="Line 20"/>
          <p:cNvSpPr>
            <a:spLocks noChangeShapeType="1"/>
          </p:cNvSpPr>
          <p:nvPr/>
        </p:nvSpPr>
        <p:spPr bwMode="auto">
          <a:xfrm>
            <a:off x="762000" y="6019800"/>
            <a:ext cx="7772400" cy="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5557" name="Line 21"/>
          <p:cNvSpPr>
            <a:spLocks noChangeShapeType="1"/>
          </p:cNvSpPr>
          <p:nvPr/>
        </p:nvSpPr>
        <p:spPr bwMode="auto">
          <a:xfrm flipV="1">
            <a:off x="5105400" y="6096000"/>
            <a:ext cx="0" cy="30480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65558" name="Text Box 22"/>
          <p:cNvSpPr txBox="1">
            <a:spLocks noChangeArrowheads="1"/>
          </p:cNvSpPr>
          <p:nvPr/>
        </p:nvSpPr>
        <p:spPr bwMode="auto">
          <a:xfrm>
            <a:off x="5165725" y="6137275"/>
            <a:ext cx="94456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r>
              <a:rPr lang="en-US" altLang="en-US" sz="2400">
                <a:latin typeface="Times New Roman" panose="02020603050405020304" pitchFamily="18" charset="0"/>
              </a:rPr>
              <a:t>datum</a:t>
            </a:r>
          </a:p>
        </p:txBody>
      </p:sp>
      <p:sp>
        <p:nvSpPr>
          <p:cNvPr id="335895" name="Freeform 23"/>
          <p:cNvSpPr>
            <a:spLocks/>
          </p:cNvSpPr>
          <p:nvPr/>
        </p:nvSpPr>
        <p:spPr bwMode="auto">
          <a:xfrm>
            <a:off x="3825875" y="5257800"/>
            <a:ext cx="2755900" cy="765175"/>
          </a:xfrm>
          <a:custGeom>
            <a:avLst/>
            <a:gdLst>
              <a:gd name="T0" fmla="*/ 36513 w 1736"/>
              <a:gd name="T1" fmla="*/ 731838 h 482"/>
              <a:gd name="T2" fmla="*/ 103188 w 1736"/>
              <a:gd name="T3" fmla="*/ 715963 h 482"/>
              <a:gd name="T4" fmla="*/ 173037 w 1736"/>
              <a:gd name="T5" fmla="*/ 693738 h 482"/>
              <a:gd name="T6" fmla="*/ 241300 w 1736"/>
              <a:gd name="T7" fmla="*/ 666750 h 482"/>
              <a:gd name="T8" fmla="*/ 311150 w 1736"/>
              <a:gd name="T9" fmla="*/ 631825 h 482"/>
              <a:gd name="T10" fmla="*/ 381000 w 1736"/>
              <a:gd name="T11" fmla="*/ 592138 h 482"/>
              <a:gd name="T12" fmla="*/ 449263 w 1736"/>
              <a:gd name="T13" fmla="*/ 544513 h 482"/>
              <a:gd name="T14" fmla="*/ 517525 w 1736"/>
              <a:gd name="T15" fmla="*/ 490538 h 482"/>
              <a:gd name="T16" fmla="*/ 585788 w 1736"/>
              <a:gd name="T17" fmla="*/ 431800 h 482"/>
              <a:gd name="T18" fmla="*/ 654050 w 1736"/>
              <a:gd name="T19" fmla="*/ 366713 h 482"/>
              <a:gd name="T20" fmla="*/ 723900 w 1736"/>
              <a:gd name="T21" fmla="*/ 301625 h 482"/>
              <a:gd name="T22" fmla="*/ 792162 w 1736"/>
              <a:gd name="T23" fmla="*/ 234950 h 482"/>
              <a:gd name="T24" fmla="*/ 862013 w 1736"/>
              <a:gd name="T25" fmla="*/ 171450 h 482"/>
              <a:gd name="T26" fmla="*/ 931863 w 1736"/>
              <a:gd name="T27" fmla="*/ 114300 h 482"/>
              <a:gd name="T28" fmla="*/ 998538 w 1736"/>
              <a:gd name="T29" fmla="*/ 66675 h 482"/>
              <a:gd name="T30" fmla="*/ 1068388 w 1736"/>
              <a:gd name="T31" fmla="*/ 30163 h 482"/>
              <a:gd name="T32" fmla="*/ 1136650 w 1736"/>
              <a:gd name="T33" fmla="*/ 7938 h 482"/>
              <a:gd name="T34" fmla="*/ 1204913 w 1736"/>
              <a:gd name="T35" fmla="*/ 1588 h 482"/>
              <a:gd name="T36" fmla="*/ 1239838 w 1736"/>
              <a:gd name="T37" fmla="*/ 0 h 482"/>
              <a:gd name="T38" fmla="*/ 1274763 w 1736"/>
              <a:gd name="T39" fmla="*/ 1588 h 482"/>
              <a:gd name="T40" fmla="*/ 1343025 w 1736"/>
              <a:gd name="T41" fmla="*/ 15875 h 482"/>
              <a:gd name="T42" fmla="*/ 1412875 w 1736"/>
              <a:gd name="T43" fmla="*/ 46038 h 482"/>
              <a:gd name="T44" fmla="*/ 1479550 w 1736"/>
              <a:gd name="T45" fmla="*/ 90488 h 482"/>
              <a:gd name="T46" fmla="*/ 1549400 w 1736"/>
              <a:gd name="T47" fmla="*/ 142875 h 482"/>
              <a:gd name="T48" fmla="*/ 1619250 w 1736"/>
              <a:gd name="T49" fmla="*/ 203200 h 482"/>
              <a:gd name="T50" fmla="*/ 1687513 w 1736"/>
              <a:gd name="T51" fmla="*/ 268288 h 482"/>
              <a:gd name="T52" fmla="*/ 1755775 w 1736"/>
              <a:gd name="T53" fmla="*/ 334963 h 482"/>
              <a:gd name="T54" fmla="*/ 1825625 w 1736"/>
              <a:gd name="T55" fmla="*/ 400050 h 482"/>
              <a:gd name="T56" fmla="*/ 1895475 w 1736"/>
              <a:gd name="T57" fmla="*/ 461963 h 482"/>
              <a:gd name="T58" fmla="*/ 1963738 w 1736"/>
              <a:gd name="T59" fmla="*/ 517525 h 482"/>
              <a:gd name="T60" fmla="*/ 2033588 w 1736"/>
              <a:gd name="T61" fmla="*/ 568325 h 482"/>
              <a:gd name="T62" fmla="*/ 2100263 w 1736"/>
              <a:gd name="T63" fmla="*/ 612775 h 482"/>
              <a:gd name="T64" fmla="*/ 2168525 w 1736"/>
              <a:gd name="T65" fmla="*/ 649288 h 482"/>
              <a:gd name="T66" fmla="*/ 2238375 w 1736"/>
              <a:gd name="T67" fmla="*/ 679450 h 482"/>
              <a:gd name="T68" fmla="*/ 2308225 w 1736"/>
              <a:gd name="T69" fmla="*/ 703263 h 482"/>
              <a:gd name="T70" fmla="*/ 2376488 w 1736"/>
              <a:gd name="T71" fmla="*/ 722313 h 482"/>
              <a:gd name="T72" fmla="*/ 2444750 w 1736"/>
              <a:gd name="T73" fmla="*/ 738188 h 482"/>
              <a:gd name="T74" fmla="*/ 2514600 w 1736"/>
              <a:gd name="T75" fmla="*/ 750888 h 482"/>
              <a:gd name="T76" fmla="*/ 2584450 w 1736"/>
              <a:gd name="T77" fmla="*/ 757238 h 482"/>
              <a:gd name="T78" fmla="*/ 2651125 w 1736"/>
              <a:gd name="T79" fmla="*/ 762000 h 482"/>
              <a:gd name="T80" fmla="*/ 2719388 w 1736"/>
              <a:gd name="T81" fmla="*/ 765175 h 482"/>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736"/>
              <a:gd name="T124" fmla="*/ 0 h 482"/>
              <a:gd name="T125" fmla="*/ 1736 w 1736"/>
              <a:gd name="T126" fmla="*/ 482 h 482"/>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736" h="482">
                <a:moveTo>
                  <a:pt x="0" y="465"/>
                </a:moveTo>
                <a:lnTo>
                  <a:pt x="23" y="461"/>
                </a:lnTo>
                <a:lnTo>
                  <a:pt x="44" y="457"/>
                </a:lnTo>
                <a:lnTo>
                  <a:pt x="65" y="451"/>
                </a:lnTo>
                <a:lnTo>
                  <a:pt x="87" y="444"/>
                </a:lnTo>
                <a:lnTo>
                  <a:pt x="109" y="437"/>
                </a:lnTo>
                <a:lnTo>
                  <a:pt x="130" y="429"/>
                </a:lnTo>
                <a:lnTo>
                  <a:pt x="152" y="420"/>
                </a:lnTo>
                <a:lnTo>
                  <a:pt x="173" y="410"/>
                </a:lnTo>
                <a:lnTo>
                  <a:pt x="196" y="398"/>
                </a:lnTo>
                <a:lnTo>
                  <a:pt x="217" y="386"/>
                </a:lnTo>
                <a:lnTo>
                  <a:pt x="240" y="373"/>
                </a:lnTo>
                <a:lnTo>
                  <a:pt x="261" y="359"/>
                </a:lnTo>
                <a:lnTo>
                  <a:pt x="283" y="343"/>
                </a:lnTo>
                <a:lnTo>
                  <a:pt x="305" y="327"/>
                </a:lnTo>
                <a:lnTo>
                  <a:pt x="326" y="309"/>
                </a:lnTo>
                <a:lnTo>
                  <a:pt x="348" y="291"/>
                </a:lnTo>
                <a:lnTo>
                  <a:pt x="369" y="272"/>
                </a:lnTo>
                <a:lnTo>
                  <a:pt x="391" y="252"/>
                </a:lnTo>
                <a:lnTo>
                  <a:pt x="412" y="231"/>
                </a:lnTo>
                <a:lnTo>
                  <a:pt x="434" y="211"/>
                </a:lnTo>
                <a:lnTo>
                  <a:pt x="456" y="190"/>
                </a:lnTo>
                <a:lnTo>
                  <a:pt x="477" y="169"/>
                </a:lnTo>
                <a:lnTo>
                  <a:pt x="499" y="148"/>
                </a:lnTo>
                <a:lnTo>
                  <a:pt x="520" y="128"/>
                </a:lnTo>
                <a:lnTo>
                  <a:pt x="543" y="108"/>
                </a:lnTo>
                <a:lnTo>
                  <a:pt x="564" y="90"/>
                </a:lnTo>
                <a:lnTo>
                  <a:pt x="587" y="72"/>
                </a:lnTo>
                <a:lnTo>
                  <a:pt x="607" y="57"/>
                </a:lnTo>
                <a:lnTo>
                  <a:pt x="629" y="42"/>
                </a:lnTo>
                <a:lnTo>
                  <a:pt x="652" y="29"/>
                </a:lnTo>
                <a:lnTo>
                  <a:pt x="673" y="19"/>
                </a:lnTo>
                <a:lnTo>
                  <a:pt x="694" y="10"/>
                </a:lnTo>
                <a:lnTo>
                  <a:pt x="716" y="5"/>
                </a:lnTo>
                <a:lnTo>
                  <a:pt x="738" y="1"/>
                </a:lnTo>
                <a:lnTo>
                  <a:pt x="759" y="1"/>
                </a:lnTo>
                <a:lnTo>
                  <a:pt x="759" y="0"/>
                </a:lnTo>
                <a:lnTo>
                  <a:pt x="781" y="0"/>
                </a:lnTo>
                <a:lnTo>
                  <a:pt x="781" y="1"/>
                </a:lnTo>
                <a:lnTo>
                  <a:pt x="803" y="1"/>
                </a:lnTo>
                <a:lnTo>
                  <a:pt x="824" y="5"/>
                </a:lnTo>
                <a:lnTo>
                  <a:pt x="846" y="10"/>
                </a:lnTo>
                <a:lnTo>
                  <a:pt x="868" y="19"/>
                </a:lnTo>
                <a:lnTo>
                  <a:pt x="890" y="29"/>
                </a:lnTo>
                <a:lnTo>
                  <a:pt x="911" y="42"/>
                </a:lnTo>
                <a:lnTo>
                  <a:pt x="932" y="57"/>
                </a:lnTo>
                <a:lnTo>
                  <a:pt x="955" y="72"/>
                </a:lnTo>
                <a:lnTo>
                  <a:pt x="976" y="90"/>
                </a:lnTo>
                <a:lnTo>
                  <a:pt x="998" y="108"/>
                </a:lnTo>
                <a:lnTo>
                  <a:pt x="1020" y="128"/>
                </a:lnTo>
                <a:lnTo>
                  <a:pt x="1042" y="148"/>
                </a:lnTo>
                <a:lnTo>
                  <a:pt x="1063" y="169"/>
                </a:lnTo>
                <a:lnTo>
                  <a:pt x="1085" y="190"/>
                </a:lnTo>
                <a:lnTo>
                  <a:pt x="1106" y="211"/>
                </a:lnTo>
                <a:lnTo>
                  <a:pt x="1128" y="231"/>
                </a:lnTo>
                <a:lnTo>
                  <a:pt x="1150" y="252"/>
                </a:lnTo>
                <a:lnTo>
                  <a:pt x="1170" y="271"/>
                </a:lnTo>
                <a:lnTo>
                  <a:pt x="1194" y="291"/>
                </a:lnTo>
                <a:lnTo>
                  <a:pt x="1215" y="309"/>
                </a:lnTo>
                <a:lnTo>
                  <a:pt x="1237" y="326"/>
                </a:lnTo>
                <a:lnTo>
                  <a:pt x="1258" y="343"/>
                </a:lnTo>
                <a:lnTo>
                  <a:pt x="1281" y="358"/>
                </a:lnTo>
                <a:lnTo>
                  <a:pt x="1302" y="373"/>
                </a:lnTo>
                <a:lnTo>
                  <a:pt x="1323" y="386"/>
                </a:lnTo>
                <a:lnTo>
                  <a:pt x="1346" y="398"/>
                </a:lnTo>
                <a:lnTo>
                  <a:pt x="1366" y="409"/>
                </a:lnTo>
                <a:lnTo>
                  <a:pt x="1389" y="419"/>
                </a:lnTo>
                <a:lnTo>
                  <a:pt x="1410" y="428"/>
                </a:lnTo>
                <a:lnTo>
                  <a:pt x="1432" y="436"/>
                </a:lnTo>
                <a:lnTo>
                  <a:pt x="1454" y="443"/>
                </a:lnTo>
                <a:lnTo>
                  <a:pt x="1475" y="450"/>
                </a:lnTo>
                <a:lnTo>
                  <a:pt x="1497" y="455"/>
                </a:lnTo>
                <a:lnTo>
                  <a:pt x="1518" y="460"/>
                </a:lnTo>
                <a:lnTo>
                  <a:pt x="1540" y="465"/>
                </a:lnTo>
                <a:lnTo>
                  <a:pt x="1561" y="467"/>
                </a:lnTo>
                <a:lnTo>
                  <a:pt x="1584" y="473"/>
                </a:lnTo>
                <a:lnTo>
                  <a:pt x="1605" y="475"/>
                </a:lnTo>
                <a:lnTo>
                  <a:pt x="1628" y="477"/>
                </a:lnTo>
                <a:lnTo>
                  <a:pt x="1648" y="479"/>
                </a:lnTo>
                <a:lnTo>
                  <a:pt x="1670" y="480"/>
                </a:lnTo>
                <a:lnTo>
                  <a:pt x="1692" y="481"/>
                </a:lnTo>
                <a:lnTo>
                  <a:pt x="1713" y="482"/>
                </a:lnTo>
                <a:lnTo>
                  <a:pt x="1736" y="482"/>
                </a:lnTo>
              </a:path>
            </a:pathLst>
          </a:custGeom>
          <a:noFill/>
          <a:ln w="3810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Tree>
    <p:extLst>
      <p:ext uri="{BB962C8B-B14F-4D97-AF65-F5344CB8AC3E}">
        <p14:creationId xmlns:p14="http://schemas.microsoft.com/office/powerpoint/2010/main" val="247137185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35876"/>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35877"/>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335878"/>
                                        </p:tgtEl>
                                        <p:attrNameLst>
                                          <p:attrName>style.visibility</p:attrName>
                                        </p:attrNameLst>
                                      </p:cBhvr>
                                      <p:to>
                                        <p:strVal val="visible"/>
                                      </p:to>
                                    </p:set>
                                  </p:childTnLst>
                                </p:cTn>
                              </p:par>
                            </p:childTnLst>
                          </p:cTn>
                        </p:par>
                        <p:par>
                          <p:cTn id="15" fill="hold" nodeType="afterGroup">
                            <p:stCondLst>
                              <p:cond delay="0"/>
                            </p:stCondLst>
                            <p:childTnLst>
                              <p:par>
                                <p:cTn id="16" presetID="1" presetClass="entr" presetSubtype="0" fill="hold" grpId="0" nodeType="afterEffect">
                                  <p:stCondLst>
                                    <p:cond delay="100"/>
                                  </p:stCondLst>
                                  <p:childTnLst>
                                    <p:set>
                                      <p:cBhvr>
                                        <p:cTn id="17" dur="1" fill="hold">
                                          <p:stCondLst>
                                            <p:cond delay="0"/>
                                          </p:stCondLst>
                                        </p:cTn>
                                        <p:tgtEl>
                                          <p:spTgt spid="335879"/>
                                        </p:tgtEl>
                                        <p:attrNameLst>
                                          <p:attrName>style.visibility</p:attrName>
                                        </p:attrNameLst>
                                      </p:cBhvr>
                                      <p:to>
                                        <p:strVal val="visible"/>
                                      </p:to>
                                    </p:set>
                                  </p:childTnLst>
                                </p:cTn>
                              </p:par>
                            </p:childTnLst>
                          </p:cTn>
                        </p:par>
                        <p:par>
                          <p:cTn id="18" fill="hold" nodeType="afterGroup">
                            <p:stCondLst>
                              <p:cond delay="100"/>
                            </p:stCondLst>
                            <p:childTnLst>
                              <p:par>
                                <p:cTn id="19" presetID="1" presetClass="entr" presetSubtype="0" fill="hold" grpId="0" nodeType="afterEffect">
                                  <p:stCondLst>
                                    <p:cond delay="200"/>
                                  </p:stCondLst>
                                  <p:childTnLst>
                                    <p:set>
                                      <p:cBhvr>
                                        <p:cTn id="20" dur="1" fill="hold">
                                          <p:stCondLst>
                                            <p:cond delay="0"/>
                                          </p:stCondLst>
                                        </p:cTn>
                                        <p:tgtEl>
                                          <p:spTgt spid="335880"/>
                                        </p:tgtEl>
                                        <p:attrNameLst>
                                          <p:attrName>style.visibility</p:attrName>
                                        </p:attrNameLst>
                                      </p:cBhvr>
                                      <p:to>
                                        <p:strVal val="visible"/>
                                      </p:to>
                                    </p:set>
                                  </p:childTnLst>
                                </p:cTn>
                              </p:par>
                            </p:childTnLst>
                          </p:cTn>
                        </p:par>
                        <p:par>
                          <p:cTn id="21" fill="hold" nodeType="afterGroup">
                            <p:stCondLst>
                              <p:cond delay="300"/>
                            </p:stCondLst>
                            <p:childTnLst>
                              <p:par>
                                <p:cTn id="22" presetID="1" presetClass="entr" presetSubtype="0" fill="hold" grpId="0" nodeType="afterEffect">
                                  <p:stCondLst>
                                    <p:cond delay="200"/>
                                  </p:stCondLst>
                                  <p:childTnLst>
                                    <p:set>
                                      <p:cBhvr>
                                        <p:cTn id="23" dur="1" fill="hold">
                                          <p:stCondLst>
                                            <p:cond delay="0"/>
                                          </p:stCondLst>
                                        </p:cTn>
                                        <p:tgtEl>
                                          <p:spTgt spid="335881"/>
                                        </p:tgtEl>
                                        <p:attrNameLst>
                                          <p:attrName>style.visibility</p:attrName>
                                        </p:attrNameLst>
                                      </p:cBhvr>
                                      <p:to>
                                        <p:strVal val="visible"/>
                                      </p:to>
                                    </p:set>
                                  </p:childTnLst>
                                </p:cTn>
                              </p:par>
                            </p:childTnLst>
                          </p:cTn>
                        </p:par>
                        <p:par>
                          <p:cTn id="24" fill="hold" nodeType="afterGroup">
                            <p:stCondLst>
                              <p:cond delay="500"/>
                            </p:stCondLst>
                            <p:childTnLst>
                              <p:par>
                                <p:cTn id="25" presetID="1" presetClass="entr" presetSubtype="0" fill="hold" grpId="0" nodeType="afterEffect">
                                  <p:stCondLst>
                                    <p:cond delay="100"/>
                                  </p:stCondLst>
                                  <p:childTnLst>
                                    <p:set>
                                      <p:cBhvr>
                                        <p:cTn id="26" dur="1" fill="hold">
                                          <p:stCondLst>
                                            <p:cond delay="0"/>
                                          </p:stCondLst>
                                        </p:cTn>
                                        <p:tgtEl>
                                          <p:spTgt spid="335882"/>
                                        </p:tgtEl>
                                        <p:attrNameLst>
                                          <p:attrName>style.visibility</p:attrName>
                                        </p:attrNameLst>
                                      </p:cBhvr>
                                      <p:to>
                                        <p:strVal val="visible"/>
                                      </p:to>
                                    </p:set>
                                  </p:childTnLst>
                                </p:cTn>
                              </p:par>
                            </p:childTnLst>
                          </p:cTn>
                        </p:par>
                        <p:par>
                          <p:cTn id="27" fill="hold" nodeType="afterGroup">
                            <p:stCondLst>
                              <p:cond delay="600"/>
                            </p:stCondLst>
                            <p:childTnLst>
                              <p:par>
                                <p:cTn id="28" presetID="1" presetClass="entr" presetSubtype="0" fill="hold" grpId="0" nodeType="afterEffect">
                                  <p:stCondLst>
                                    <p:cond delay="200"/>
                                  </p:stCondLst>
                                  <p:childTnLst>
                                    <p:set>
                                      <p:cBhvr>
                                        <p:cTn id="29" dur="1" fill="hold">
                                          <p:stCondLst>
                                            <p:cond delay="0"/>
                                          </p:stCondLst>
                                        </p:cTn>
                                        <p:tgtEl>
                                          <p:spTgt spid="335883"/>
                                        </p:tgtEl>
                                        <p:attrNameLst>
                                          <p:attrName>style.visibility</p:attrName>
                                        </p:attrNameLst>
                                      </p:cBhvr>
                                      <p:to>
                                        <p:strVal val="visible"/>
                                      </p:to>
                                    </p:set>
                                  </p:childTnLst>
                                </p:cTn>
                              </p:par>
                            </p:childTnLst>
                          </p:cTn>
                        </p:par>
                        <p:par>
                          <p:cTn id="30" fill="hold" nodeType="afterGroup">
                            <p:stCondLst>
                              <p:cond delay="800"/>
                            </p:stCondLst>
                            <p:childTnLst>
                              <p:par>
                                <p:cTn id="31" presetID="1" presetClass="entr" presetSubtype="0" fill="hold" grpId="0" nodeType="afterEffect">
                                  <p:stCondLst>
                                    <p:cond delay="100"/>
                                  </p:stCondLst>
                                  <p:childTnLst>
                                    <p:set>
                                      <p:cBhvr>
                                        <p:cTn id="32" dur="1" fill="hold">
                                          <p:stCondLst>
                                            <p:cond delay="0"/>
                                          </p:stCondLst>
                                        </p:cTn>
                                        <p:tgtEl>
                                          <p:spTgt spid="335884"/>
                                        </p:tgtEl>
                                        <p:attrNameLst>
                                          <p:attrName>style.visibility</p:attrName>
                                        </p:attrNameLst>
                                      </p:cBhvr>
                                      <p:to>
                                        <p:strVal val="visible"/>
                                      </p:to>
                                    </p:set>
                                  </p:childTnLst>
                                </p:cTn>
                              </p:par>
                            </p:childTnLst>
                          </p:cTn>
                        </p:par>
                        <p:par>
                          <p:cTn id="33" fill="hold" nodeType="afterGroup">
                            <p:stCondLst>
                              <p:cond delay="900"/>
                            </p:stCondLst>
                            <p:childTnLst>
                              <p:par>
                                <p:cTn id="34" presetID="1" presetClass="entr" presetSubtype="0" fill="hold" grpId="0" nodeType="afterEffect">
                                  <p:stCondLst>
                                    <p:cond delay="100"/>
                                  </p:stCondLst>
                                  <p:childTnLst>
                                    <p:set>
                                      <p:cBhvr>
                                        <p:cTn id="35" dur="1" fill="hold">
                                          <p:stCondLst>
                                            <p:cond delay="0"/>
                                          </p:stCondLst>
                                        </p:cTn>
                                        <p:tgtEl>
                                          <p:spTgt spid="335885"/>
                                        </p:tgtEl>
                                        <p:attrNameLst>
                                          <p:attrName>style.visibility</p:attrName>
                                        </p:attrNameLst>
                                      </p:cBhvr>
                                      <p:to>
                                        <p:strVal val="visible"/>
                                      </p:to>
                                    </p:set>
                                  </p:childTnLst>
                                </p:cTn>
                              </p:par>
                            </p:childTnLst>
                          </p:cTn>
                        </p:par>
                        <p:par>
                          <p:cTn id="36" fill="hold" nodeType="afterGroup">
                            <p:stCondLst>
                              <p:cond delay="1000"/>
                            </p:stCondLst>
                            <p:childTnLst>
                              <p:par>
                                <p:cTn id="37" presetID="1" presetClass="entr" presetSubtype="0" fill="hold" grpId="0" nodeType="afterEffect">
                                  <p:stCondLst>
                                    <p:cond delay="100"/>
                                  </p:stCondLst>
                                  <p:childTnLst>
                                    <p:set>
                                      <p:cBhvr>
                                        <p:cTn id="38" dur="1" fill="hold">
                                          <p:stCondLst>
                                            <p:cond delay="0"/>
                                          </p:stCondLst>
                                        </p:cTn>
                                        <p:tgtEl>
                                          <p:spTgt spid="335886"/>
                                        </p:tgtEl>
                                        <p:attrNameLst>
                                          <p:attrName>style.visibility</p:attrName>
                                        </p:attrNameLst>
                                      </p:cBhvr>
                                      <p:to>
                                        <p:strVal val="visible"/>
                                      </p:to>
                                    </p:set>
                                  </p:childTnLst>
                                </p:cTn>
                              </p:par>
                            </p:childTnLst>
                          </p:cTn>
                        </p:par>
                        <p:par>
                          <p:cTn id="39" fill="hold" nodeType="afterGroup">
                            <p:stCondLst>
                              <p:cond delay="1100"/>
                            </p:stCondLst>
                            <p:childTnLst>
                              <p:par>
                                <p:cTn id="40" presetID="1" presetClass="entr" presetSubtype="0" fill="hold" grpId="0" nodeType="afterEffect">
                                  <p:stCondLst>
                                    <p:cond delay="100"/>
                                  </p:stCondLst>
                                  <p:childTnLst>
                                    <p:set>
                                      <p:cBhvr>
                                        <p:cTn id="41" dur="1" fill="hold">
                                          <p:stCondLst>
                                            <p:cond delay="0"/>
                                          </p:stCondLst>
                                        </p:cTn>
                                        <p:tgtEl>
                                          <p:spTgt spid="335887"/>
                                        </p:tgtEl>
                                        <p:attrNameLst>
                                          <p:attrName>style.visibility</p:attrName>
                                        </p:attrNameLst>
                                      </p:cBhvr>
                                      <p:to>
                                        <p:strVal val="visible"/>
                                      </p:to>
                                    </p:set>
                                  </p:childTnLst>
                                </p:cTn>
                              </p:par>
                            </p:childTnLst>
                          </p:cTn>
                        </p:par>
                        <p:par>
                          <p:cTn id="42" fill="hold" nodeType="afterGroup">
                            <p:stCondLst>
                              <p:cond delay="1200"/>
                            </p:stCondLst>
                            <p:childTnLst>
                              <p:par>
                                <p:cTn id="43" presetID="1" presetClass="entr" presetSubtype="0" fill="hold" grpId="0" nodeType="afterEffect">
                                  <p:stCondLst>
                                    <p:cond delay="100"/>
                                  </p:stCondLst>
                                  <p:childTnLst>
                                    <p:set>
                                      <p:cBhvr>
                                        <p:cTn id="44" dur="1" fill="hold">
                                          <p:stCondLst>
                                            <p:cond delay="0"/>
                                          </p:stCondLst>
                                        </p:cTn>
                                        <p:tgtEl>
                                          <p:spTgt spid="335888"/>
                                        </p:tgtEl>
                                        <p:attrNameLst>
                                          <p:attrName>style.visibility</p:attrName>
                                        </p:attrNameLst>
                                      </p:cBhvr>
                                      <p:to>
                                        <p:strVal val="visible"/>
                                      </p:to>
                                    </p:set>
                                  </p:childTnLst>
                                </p:cTn>
                              </p:par>
                            </p:childTnLst>
                          </p:cTn>
                        </p:par>
                        <p:par>
                          <p:cTn id="45" fill="hold" nodeType="afterGroup">
                            <p:stCondLst>
                              <p:cond delay="1300"/>
                            </p:stCondLst>
                            <p:childTnLst>
                              <p:par>
                                <p:cTn id="46" presetID="1" presetClass="entr" presetSubtype="0" fill="hold" grpId="0" nodeType="afterEffect">
                                  <p:stCondLst>
                                    <p:cond delay="100"/>
                                  </p:stCondLst>
                                  <p:childTnLst>
                                    <p:set>
                                      <p:cBhvr>
                                        <p:cTn id="47" dur="1" fill="hold">
                                          <p:stCondLst>
                                            <p:cond delay="0"/>
                                          </p:stCondLst>
                                        </p:cTn>
                                        <p:tgtEl>
                                          <p:spTgt spid="335889"/>
                                        </p:tgtEl>
                                        <p:attrNameLst>
                                          <p:attrName>style.visibility</p:attrName>
                                        </p:attrNameLst>
                                      </p:cBhvr>
                                      <p:to>
                                        <p:strVal val="visible"/>
                                      </p:to>
                                    </p:set>
                                  </p:childTnLst>
                                </p:cTn>
                              </p:par>
                            </p:childTnLst>
                          </p:cTn>
                        </p:par>
                        <p:par>
                          <p:cTn id="48" fill="hold" nodeType="afterGroup">
                            <p:stCondLst>
                              <p:cond delay="1400"/>
                            </p:stCondLst>
                            <p:childTnLst>
                              <p:par>
                                <p:cTn id="49" presetID="1" presetClass="entr" presetSubtype="0" fill="hold" grpId="0" nodeType="afterEffect">
                                  <p:stCondLst>
                                    <p:cond delay="100"/>
                                  </p:stCondLst>
                                  <p:childTnLst>
                                    <p:set>
                                      <p:cBhvr>
                                        <p:cTn id="50" dur="1" fill="hold">
                                          <p:stCondLst>
                                            <p:cond delay="0"/>
                                          </p:stCondLst>
                                        </p:cTn>
                                        <p:tgtEl>
                                          <p:spTgt spid="335890"/>
                                        </p:tgtEl>
                                        <p:attrNameLst>
                                          <p:attrName>style.visibility</p:attrName>
                                        </p:attrNameLst>
                                      </p:cBhvr>
                                      <p:to>
                                        <p:strVal val="visible"/>
                                      </p:to>
                                    </p:set>
                                  </p:childTnLst>
                                </p:cTn>
                              </p:par>
                            </p:childTnLst>
                          </p:cTn>
                        </p:par>
                        <p:par>
                          <p:cTn id="51" fill="hold" nodeType="afterGroup">
                            <p:stCondLst>
                              <p:cond delay="1500"/>
                            </p:stCondLst>
                            <p:childTnLst>
                              <p:par>
                                <p:cTn id="52" presetID="1" presetClass="entr" presetSubtype="0" fill="hold" grpId="0" nodeType="afterEffect">
                                  <p:stCondLst>
                                    <p:cond delay="100"/>
                                  </p:stCondLst>
                                  <p:childTnLst>
                                    <p:set>
                                      <p:cBhvr>
                                        <p:cTn id="53" dur="1" fill="hold">
                                          <p:stCondLst>
                                            <p:cond delay="0"/>
                                          </p:stCondLst>
                                        </p:cTn>
                                        <p:tgtEl>
                                          <p:spTgt spid="335891"/>
                                        </p:tgtEl>
                                        <p:attrNameLst>
                                          <p:attrName>style.visibility</p:attrName>
                                        </p:attrNameLst>
                                      </p:cBhvr>
                                      <p:to>
                                        <p:strVal val="visible"/>
                                      </p:to>
                                    </p:set>
                                  </p:childTnLst>
                                </p:cTn>
                              </p:par>
                            </p:childTnLst>
                          </p:cTn>
                        </p:par>
                      </p:childTnLst>
                    </p:cTn>
                  </p:par>
                  <p:par>
                    <p:cTn id="54" fill="hold" nodeType="clickPar">
                      <p:stCondLst>
                        <p:cond delay="indefinite"/>
                      </p:stCondLst>
                      <p:childTnLst>
                        <p:par>
                          <p:cTn id="55" fill="hold" nodeType="withGroup">
                            <p:stCondLst>
                              <p:cond delay="0"/>
                            </p:stCondLst>
                            <p:childTnLst>
                              <p:par>
                                <p:cTn id="56" presetID="1" presetClass="entr" presetSubtype="0" fill="hold" grpId="0" nodeType="clickEffect">
                                  <p:stCondLst>
                                    <p:cond delay="0"/>
                                  </p:stCondLst>
                                  <p:childTnLst>
                                    <p:set>
                                      <p:cBhvr>
                                        <p:cTn id="57" dur="1" fill="hold">
                                          <p:stCondLst>
                                            <p:cond delay="0"/>
                                          </p:stCondLst>
                                        </p:cTn>
                                        <p:tgtEl>
                                          <p:spTgt spid="33589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5876" grpId="0" animBg="1"/>
      <p:bldP spid="335877" grpId="0" animBg="1"/>
      <p:bldP spid="335878" grpId="0" animBg="1"/>
      <p:bldP spid="335879" grpId="0" animBg="1"/>
      <p:bldP spid="335880" grpId="0" animBg="1"/>
      <p:bldP spid="335881" grpId="0" animBg="1"/>
      <p:bldP spid="335882" grpId="0" animBg="1"/>
      <p:bldP spid="335883" grpId="0" animBg="1"/>
      <p:bldP spid="335884" grpId="0" animBg="1"/>
      <p:bldP spid="335885" grpId="0" animBg="1"/>
      <p:bldP spid="335886" grpId="0" animBg="1"/>
      <p:bldP spid="335887" grpId="0" animBg="1"/>
      <p:bldP spid="335888" grpId="0" animBg="1"/>
      <p:bldP spid="335889" grpId="0" animBg="1"/>
      <p:bldP spid="335890" grpId="0" animBg="1"/>
      <p:bldP spid="335891" grpId="0" animBg="1"/>
      <p:bldP spid="335895" grpId="0" animBg="1"/>
    </p:bldLst>
  </p:timing>
</p:sld>
</file>

<file path=ppt/slides/slide5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0962" name="Object 2"/>
          <p:cNvGraphicFramePr>
            <a:graphicFrameLocks noChangeAspect="1"/>
          </p:cNvGraphicFramePr>
          <p:nvPr/>
        </p:nvGraphicFramePr>
        <p:xfrm>
          <a:off x="0" y="381000"/>
          <a:ext cx="7340600" cy="6030913"/>
        </p:xfrm>
        <a:graphic>
          <a:graphicData uri="http://schemas.openxmlformats.org/presentationml/2006/ole">
            <mc:AlternateContent xmlns:mc="http://schemas.openxmlformats.org/markup-compatibility/2006">
              <mc:Choice xmlns:v="urn:schemas-microsoft-com:vml" Requires="v">
                <p:oleObj spid="_x0000_s41071" name="Chart" r:id="rId3" imgW="4886249" imgH="4019702" progId="MSGraph.Chart.8">
                  <p:embed followColorScheme="full"/>
                </p:oleObj>
              </mc:Choice>
              <mc:Fallback>
                <p:oleObj name="Chart" r:id="rId3" imgW="4886249" imgH="4019702" progId="MSGraph.Chart.8">
                  <p:embed followColorScheme="full"/>
                  <p:pic>
                    <p:nvPicPr>
                      <p:cNvPr id="0" name="Object 2"/>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0" y="381000"/>
                        <a:ext cx="7340600" cy="6030913"/>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grpSp>
        <p:nvGrpSpPr>
          <p:cNvPr id="40963" name="Group 3"/>
          <p:cNvGrpSpPr>
            <a:grpSpLocks/>
          </p:cNvGrpSpPr>
          <p:nvPr/>
        </p:nvGrpSpPr>
        <p:grpSpPr bwMode="auto">
          <a:xfrm>
            <a:off x="5027613" y="1920875"/>
            <a:ext cx="4164012" cy="822325"/>
            <a:chOff x="3329" y="1418"/>
            <a:chExt cx="2623" cy="518"/>
          </a:xfrm>
        </p:grpSpPr>
        <p:sp>
          <p:nvSpPr>
            <p:cNvPr id="40965" name="Line 4"/>
            <p:cNvSpPr>
              <a:spLocks noChangeShapeType="1"/>
            </p:cNvSpPr>
            <p:nvPr/>
          </p:nvSpPr>
          <p:spPr bwMode="auto">
            <a:xfrm flipV="1">
              <a:off x="3329" y="1803"/>
              <a:ext cx="175" cy="1"/>
            </a:xfrm>
            <a:prstGeom prst="line">
              <a:avLst/>
            </a:prstGeom>
            <a:noFill/>
            <a:ln w="31750">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0966" name="Line 5"/>
            <p:cNvSpPr>
              <a:spLocks noChangeShapeType="1"/>
            </p:cNvSpPr>
            <p:nvPr/>
          </p:nvSpPr>
          <p:spPr bwMode="auto">
            <a:xfrm flipV="1">
              <a:off x="3330" y="1583"/>
              <a:ext cx="174" cy="1"/>
            </a:xfrm>
            <a:prstGeom prst="line">
              <a:avLst/>
            </a:prstGeom>
            <a:noFill/>
            <a:ln w="508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0967" name="Text Box 6"/>
            <p:cNvSpPr txBox="1">
              <a:spLocks noChangeArrowheads="1"/>
            </p:cNvSpPr>
            <p:nvPr/>
          </p:nvSpPr>
          <p:spPr bwMode="auto">
            <a:xfrm>
              <a:off x="3494" y="1418"/>
              <a:ext cx="2458" cy="5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2400">
                  <a:latin typeface="Times New Roman" panose="02020603050405020304" pitchFamily="18" charset="0"/>
                </a:rPr>
                <a:t>envelope of EDFs p-box </a:t>
              </a:r>
            </a:p>
            <a:p>
              <a:pPr eaLnBrk="1" hangingPunct="1"/>
              <a:r>
                <a:rPr lang="en-US" altLang="en-US" sz="2400">
                  <a:latin typeface="Times New Roman" panose="02020603050405020304" pitchFamily="18" charset="0"/>
                </a:rPr>
                <a:t>empirical distribution function</a:t>
              </a:r>
            </a:p>
          </p:txBody>
        </p:sp>
      </p:grpSp>
      <p:sp>
        <p:nvSpPr>
          <p:cNvPr id="40964" name="Text Box 7"/>
          <p:cNvSpPr txBox="1">
            <a:spLocks noChangeArrowheads="1"/>
          </p:cNvSpPr>
          <p:nvPr/>
        </p:nvSpPr>
        <p:spPr bwMode="auto">
          <a:xfrm>
            <a:off x="1123950" y="5232400"/>
            <a:ext cx="6540500" cy="334963"/>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t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2200" b="1">
                <a:latin typeface="Times New Roman" panose="02020603050405020304" pitchFamily="18" charset="0"/>
              </a:rPr>
              <a:t>0.01      0.1           1          10        100       1,000     10,000</a:t>
            </a:r>
          </a:p>
        </p:txBody>
      </p:sp>
    </p:spTree>
  </p:cSld>
  <p:clrMapOvr>
    <a:masterClrMapping/>
  </p:clrMapOvr>
</p:sld>
</file>

<file path=ppt/slides/slide5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1986" name="Object 2"/>
          <p:cNvGraphicFramePr>
            <a:graphicFrameLocks noChangeAspect="1"/>
          </p:cNvGraphicFramePr>
          <p:nvPr/>
        </p:nvGraphicFramePr>
        <p:xfrm>
          <a:off x="0" y="381000"/>
          <a:ext cx="7340600" cy="6030913"/>
        </p:xfrm>
        <a:graphic>
          <a:graphicData uri="http://schemas.openxmlformats.org/presentationml/2006/ole">
            <mc:AlternateContent xmlns:mc="http://schemas.openxmlformats.org/markup-compatibility/2006">
              <mc:Choice xmlns:v="urn:schemas-microsoft-com:vml" Requires="v">
                <p:oleObj spid="_x0000_s42096" name="Chart" r:id="rId4" imgW="4896002" imgH="4019702" progId="MSGraph.Chart.8">
                  <p:embed followColorScheme="full"/>
                </p:oleObj>
              </mc:Choice>
              <mc:Fallback>
                <p:oleObj name="Chart" r:id="rId4" imgW="4896002" imgH="4019702" progId="MSGraph.Chart.8">
                  <p:embed followColorScheme="full"/>
                  <p:pic>
                    <p:nvPicPr>
                      <p:cNvPr id="0" name="Object 2"/>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0" y="381000"/>
                        <a:ext cx="7340600" cy="6030913"/>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41987" name="Rectangle 3"/>
          <p:cNvSpPr>
            <a:spLocks noChangeArrowheads="1"/>
          </p:cNvSpPr>
          <p:nvPr/>
        </p:nvSpPr>
        <p:spPr bwMode="auto">
          <a:xfrm>
            <a:off x="5410200" y="1600200"/>
            <a:ext cx="2514600" cy="361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latin typeface="Arial" panose="020B0604020202020204" pitchFamily="34" charset="0"/>
            </a:endParaRPr>
          </a:p>
        </p:txBody>
      </p:sp>
      <p:grpSp>
        <p:nvGrpSpPr>
          <p:cNvPr id="41988" name="Group 4"/>
          <p:cNvGrpSpPr>
            <a:grpSpLocks/>
          </p:cNvGrpSpPr>
          <p:nvPr/>
        </p:nvGrpSpPr>
        <p:grpSpPr bwMode="auto">
          <a:xfrm>
            <a:off x="5807075" y="228600"/>
            <a:ext cx="2668588" cy="1187450"/>
            <a:chOff x="3658" y="144"/>
            <a:chExt cx="1681" cy="748"/>
          </a:xfrm>
        </p:grpSpPr>
        <p:sp>
          <p:nvSpPr>
            <p:cNvPr id="41989" name="Line 5"/>
            <p:cNvSpPr>
              <a:spLocks noChangeShapeType="1"/>
            </p:cNvSpPr>
            <p:nvPr/>
          </p:nvSpPr>
          <p:spPr bwMode="auto">
            <a:xfrm flipV="1">
              <a:off x="3658" y="529"/>
              <a:ext cx="175" cy="1"/>
            </a:xfrm>
            <a:prstGeom prst="line">
              <a:avLst/>
            </a:prstGeom>
            <a:noFill/>
            <a:ln w="508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1990" name="Line 6"/>
            <p:cNvSpPr>
              <a:spLocks noChangeShapeType="1"/>
            </p:cNvSpPr>
            <p:nvPr/>
          </p:nvSpPr>
          <p:spPr bwMode="auto">
            <a:xfrm flipV="1">
              <a:off x="3659" y="309"/>
              <a:ext cx="174" cy="1"/>
            </a:xfrm>
            <a:prstGeom prst="line">
              <a:avLst/>
            </a:prstGeom>
            <a:noFill/>
            <a:ln w="508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1991" name="Text Box 7"/>
            <p:cNvSpPr txBox="1">
              <a:spLocks noChangeArrowheads="1"/>
            </p:cNvSpPr>
            <p:nvPr/>
          </p:nvSpPr>
          <p:spPr bwMode="auto">
            <a:xfrm>
              <a:off x="3823" y="144"/>
              <a:ext cx="1516" cy="7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2400">
                  <a:latin typeface="Times New Roman" panose="02020603050405020304" pitchFamily="18" charset="0"/>
                </a:rPr>
                <a:t>women</a:t>
              </a:r>
            </a:p>
            <a:p>
              <a:pPr eaLnBrk="1" hangingPunct="1"/>
              <a:r>
                <a:rPr lang="en-US" altLang="en-US" sz="2400">
                  <a:latin typeface="Times New Roman" panose="02020603050405020304" pitchFamily="18" charset="0"/>
                </a:rPr>
                <a:t>men</a:t>
              </a:r>
            </a:p>
            <a:p>
              <a:pPr eaLnBrk="1" hangingPunct="1"/>
              <a:r>
                <a:rPr lang="en-US" altLang="en-US" sz="2400">
                  <a:latin typeface="Times New Roman" panose="02020603050405020304" pitchFamily="18" charset="0"/>
                </a:rPr>
                <a:t>stochastic mixture</a:t>
              </a:r>
            </a:p>
          </p:txBody>
        </p:sp>
        <p:sp>
          <p:nvSpPr>
            <p:cNvPr id="41992" name="Line 8"/>
            <p:cNvSpPr>
              <a:spLocks noChangeShapeType="1"/>
            </p:cNvSpPr>
            <p:nvPr/>
          </p:nvSpPr>
          <p:spPr bwMode="auto">
            <a:xfrm flipV="1">
              <a:off x="3665" y="767"/>
              <a:ext cx="175" cy="1"/>
            </a:xfrm>
            <a:prstGeom prst="line">
              <a:avLst/>
            </a:prstGeom>
            <a:noFill/>
            <a:ln w="31750">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grpSp>
    </p:spTree>
  </p:cSld>
  <p:clrMapOvr>
    <a:masterClrMapping/>
  </p:clrMapOvr>
</p:sld>
</file>

<file path=ppt/slides/slide5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3010" name="Object 2"/>
          <p:cNvGraphicFramePr>
            <a:graphicFrameLocks noChangeAspect="1"/>
          </p:cNvGraphicFramePr>
          <p:nvPr/>
        </p:nvGraphicFramePr>
        <p:xfrm>
          <a:off x="0" y="381000"/>
          <a:ext cx="7340600" cy="6030913"/>
        </p:xfrm>
        <a:graphic>
          <a:graphicData uri="http://schemas.openxmlformats.org/presentationml/2006/ole">
            <mc:AlternateContent xmlns:mc="http://schemas.openxmlformats.org/markup-compatibility/2006">
              <mc:Choice xmlns:v="urn:schemas-microsoft-com:vml" Requires="v">
                <p:oleObj spid="_x0000_s43119" name="Chart" r:id="rId4" imgW="4896002" imgH="4019702" progId="MSGraph.Chart.8">
                  <p:embed followColorScheme="full"/>
                </p:oleObj>
              </mc:Choice>
              <mc:Fallback>
                <p:oleObj name="Chart" r:id="rId4" imgW="4896002" imgH="4019702" progId="MSGraph.Chart.8">
                  <p:embed followColorScheme="full"/>
                  <p:pic>
                    <p:nvPicPr>
                      <p:cNvPr id="0" name="Object 2"/>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0" y="381000"/>
                        <a:ext cx="7340600" cy="6030913"/>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43011" name="Rectangle 3"/>
          <p:cNvSpPr>
            <a:spLocks noChangeArrowheads="1"/>
          </p:cNvSpPr>
          <p:nvPr/>
        </p:nvSpPr>
        <p:spPr bwMode="auto">
          <a:xfrm>
            <a:off x="5410200" y="1600200"/>
            <a:ext cx="2514600" cy="361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latin typeface="Arial" panose="020B0604020202020204" pitchFamily="34" charset="0"/>
            </a:endParaRPr>
          </a:p>
        </p:txBody>
      </p:sp>
      <p:grpSp>
        <p:nvGrpSpPr>
          <p:cNvPr id="43012" name="Group 4"/>
          <p:cNvGrpSpPr>
            <a:grpSpLocks/>
          </p:cNvGrpSpPr>
          <p:nvPr/>
        </p:nvGrpSpPr>
        <p:grpSpPr bwMode="auto">
          <a:xfrm>
            <a:off x="4191000" y="1022350"/>
            <a:ext cx="4841875" cy="1187450"/>
            <a:chOff x="3329" y="1418"/>
            <a:chExt cx="3050" cy="748"/>
          </a:xfrm>
        </p:grpSpPr>
        <p:sp>
          <p:nvSpPr>
            <p:cNvPr id="43013" name="Line 5"/>
            <p:cNvSpPr>
              <a:spLocks noChangeShapeType="1"/>
            </p:cNvSpPr>
            <p:nvPr/>
          </p:nvSpPr>
          <p:spPr bwMode="auto">
            <a:xfrm flipV="1">
              <a:off x="3329" y="1803"/>
              <a:ext cx="175" cy="1"/>
            </a:xfrm>
            <a:prstGeom prst="line">
              <a:avLst/>
            </a:prstGeom>
            <a:noFill/>
            <a:ln w="31750">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014" name="Line 6"/>
            <p:cNvSpPr>
              <a:spLocks noChangeShapeType="1"/>
            </p:cNvSpPr>
            <p:nvPr/>
          </p:nvSpPr>
          <p:spPr bwMode="auto">
            <a:xfrm flipV="1">
              <a:off x="3330" y="1583"/>
              <a:ext cx="174" cy="1"/>
            </a:xfrm>
            <a:prstGeom prst="line">
              <a:avLst/>
            </a:prstGeom>
            <a:noFill/>
            <a:ln w="508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015" name="Text Box 7"/>
            <p:cNvSpPr txBox="1">
              <a:spLocks noChangeArrowheads="1"/>
            </p:cNvSpPr>
            <p:nvPr/>
          </p:nvSpPr>
          <p:spPr bwMode="auto">
            <a:xfrm>
              <a:off x="3494" y="1418"/>
              <a:ext cx="2885" cy="7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2400">
                  <a:latin typeface="Times New Roman" panose="02020603050405020304" pitchFamily="18" charset="0"/>
                </a:rPr>
                <a:t>age-specific lognormal distributions</a:t>
              </a:r>
            </a:p>
            <a:p>
              <a:pPr eaLnBrk="1" hangingPunct="1"/>
              <a:r>
                <a:rPr lang="en-US" altLang="en-US" sz="2400">
                  <a:latin typeface="Times New Roman" panose="02020603050405020304" pitchFamily="18" charset="0"/>
                </a:rPr>
                <a:t>horizontal average of age-specific </a:t>
              </a:r>
            </a:p>
            <a:p>
              <a:pPr eaLnBrk="1" hangingPunct="1"/>
              <a:r>
                <a:rPr lang="en-US" altLang="en-US" sz="2400">
                  <a:latin typeface="Times New Roman" panose="02020603050405020304" pitchFamily="18" charset="0"/>
                </a:rPr>
                <a:t>distributions</a:t>
              </a:r>
            </a:p>
          </p:txBody>
        </p:sp>
      </p:grpSp>
    </p:spTree>
  </p:cSld>
  <p:clrMapOvr>
    <a:masterClrMapping/>
  </p:clrMapOvr>
</p:sld>
</file>

<file path=ppt/slides/slide5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4034" name="Object 2"/>
          <p:cNvGraphicFramePr>
            <a:graphicFrameLocks noChangeAspect="1"/>
          </p:cNvGraphicFramePr>
          <p:nvPr/>
        </p:nvGraphicFramePr>
        <p:xfrm>
          <a:off x="0" y="381000"/>
          <a:ext cx="7340600" cy="6030913"/>
        </p:xfrm>
        <a:graphic>
          <a:graphicData uri="http://schemas.openxmlformats.org/presentationml/2006/ole">
            <mc:AlternateContent xmlns:mc="http://schemas.openxmlformats.org/markup-compatibility/2006">
              <mc:Choice xmlns:v="urn:schemas-microsoft-com:vml" Requires="v">
                <p:oleObj spid="_x0000_s44143" name="Chart" r:id="rId3" imgW="4896002" imgH="4019702" progId="MSGraph.Chart.8">
                  <p:embed followColorScheme="full"/>
                </p:oleObj>
              </mc:Choice>
              <mc:Fallback>
                <p:oleObj name="Chart" r:id="rId3" imgW="4896002" imgH="4019702" progId="MSGraph.Chart.8">
                  <p:embed followColorScheme="full"/>
                  <p:pic>
                    <p:nvPicPr>
                      <p:cNvPr id="0" name="Object 2"/>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0" y="381000"/>
                        <a:ext cx="7340600" cy="6030913"/>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44035" name="Rectangle 3"/>
          <p:cNvSpPr>
            <a:spLocks noChangeArrowheads="1"/>
          </p:cNvSpPr>
          <p:nvPr/>
        </p:nvSpPr>
        <p:spPr bwMode="auto">
          <a:xfrm>
            <a:off x="5410200" y="1600200"/>
            <a:ext cx="2514600" cy="361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latin typeface="Arial" panose="020B0604020202020204" pitchFamily="34" charset="0"/>
            </a:endParaRPr>
          </a:p>
        </p:txBody>
      </p:sp>
      <p:grpSp>
        <p:nvGrpSpPr>
          <p:cNvPr id="44036" name="Group 4"/>
          <p:cNvGrpSpPr>
            <a:grpSpLocks/>
          </p:cNvGrpSpPr>
          <p:nvPr/>
        </p:nvGrpSpPr>
        <p:grpSpPr bwMode="auto">
          <a:xfrm>
            <a:off x="4191000" y="1022350"/>
            <a:ext cx="4841875" cy="1187450"/>
            <a:chOff x="3329" y="1418"/>
            <a:chExt cx="3050" cy="748"/>
          </a:xfrm>
        </p:grpSpPr>
        <p:sp>
          <p:nvSpPr>
            <p:cNvPr id="44037" name="Line 5"/>
            <p:cNvSpPr>
              <a:spLocks noChangeShapeType="1"/>
            </p:cNvSpPr>
            <p:nvPr/>
          </p:nvSpPr>
          <p:spPr bwMode="auto">
            <a:xfrm flipV="1">
              <a:off x="3329" y="1803"/>
              <a:ext cx="175" cy="1"/>
            </a:xfrm>
            <a:prstGeom prst="line">
              <a:avLst/>
            </a:prstGeom>
            <a:noFill/>
            <a:ln w="31750">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038" name="Line 6"/>
            <p:cNvSpPr>
              <a:spLocks noChangeShapeType="1"/>
            </p:cNvSpPr>
            <p:nvPr/>
          </p:nvSpPr>
          <p:spPr bwMode="auto">
            <a:xfrm flipV="1">
              <a:off x="3330" y="1583"/>
              <a:ext cx="174" cy="1"/>
            </a:xfrm>
            <a:prstGeom prst="line">
              <a:avLst/>
            </a:prstGeom>
            <a:noFill/>
            <a:ln w="508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039" name="Text Box 7"/>
            <p:cNvSpPr txBox="1">
              <a:spLocks noChangeArrowheads="1"/>
            </p:cNvSpPr>
            <p:nvPr/>
          </p:nvSpPr>
          <p:spPr bwMode="auto">
            <a:xfrm>
              <a:off x="3494" y="1418"/>
              <a:ext cx="2885" cy="7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2400">
                  <a:latin typeface="Times New Roman" panose="02020603050405020304" pitchFamily="18" charset="0"/>
                </a:rPr>
                <a:t>age-specific lognormal distributions</a:t>
              </a:r>
            </a:p>
            <a:p>
              <a:pPr eaLnBrk="1" hangingPunct="1"/>
              <a:r>
                <a:rPr lang="en-US" altLang="en-US" sz="2400">
                  <a:latin typeface="Times New Roman" panose="02020603050405020304" pitchFamily="18" charset="0"/>
                </a:rPr>
                <a:t>horizontal average of age-specific </a:t>
              </a:r>
            </a:p>
            <a:p>
              <a:pPr eaLnBrk="1" hangingPunct="1"/>
              <a:r>
                <a:rPr lang="en-US" altLang="en-US" sz="2400">
                  <a:latin typeface="Times New Roman" panose="02020603050405020304" pitchFamily="18" charset="0"/>
                </a:rPr>
                <a:t>distributions</a:t>
              </a:r>
            </a:p>
          </p:txBody>
        </p:sp>
      </p:grpSp>
    </p:spTree>
  </p:cSld>
  <p:clrMapOvr>
    <a:masterClrMapping/>
  </p:clrMapOvr>
</p:sld>
</file>

<file path=ppt/slides/slide5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5058" name="Object 2"/>
          <p:cNvGraphicFramePr>
            <a:graphicFrameLocks noChangeAspect="1"/>
          </p:cNvGraphicFramePr>
          <p:nvPr/>
        </p:nvGraphicFramePr>
        <p:xfrm>
          <a:off x="0" y="381000"/>
          <a:ext cx="7340600" cy="6030913"/>
        </p:xfrm>
        <a:graphic>
          <a:graphicData uri="http://schemas.openxmlformats.org/presentationml/2006/ole">
            <mc:AlternateContent xmlns:mc="http://schemas.openxmlformats.org/markup-compatibility/2006">
              <mc:Choice xmlns:v="urn:schemas-microsoft-com:vml" Requires="v">
                <p:oleObj spid="_x0000_s45168" name="Chart" r:id="rId4" imgW="4896002" imgH="4019702" progId="MSGraph.Chart.8">
                  <p:embed followColorScheme="full"/>
                </p:oleObj>
              </mc:Choice>
              <mc:Fallback>
                <p:oleObj name="Chart" r:id="rId4" imgW="4896002" imgH="4019702" progId="MSGraph.Chart.8">
                  <p:embed followColorScheme="full"/>
                  <p:pic>
                    <p:nvPicPr>
                      <p:cNvPr id="0" name="Object 2"/>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0" y="381000"/>
                        <a:ext cx="7340600" cy="6030913"/>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45059" name="Rectangle 3"/>
          <p:cNvSpPr>
            <a:spLocks noChangeArrowheads="1"/>
          </p:cNvSpPr>
          <p:nvPr/>
        </p:nvSpPr>
        <p:spPr bwMode="auto">
          <a:xfrm>
            <a:off x="5410200" y="1600200"/>
            <a:ext cx="2514600" cy="361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latin typeface="Arial" panose="020B0604020202020204" pitchFamily="34" charset="0"/>
            </a:endParaRPr>
          </a:p>
        </p:txBody>
      </p:sp>
      <p:grpSp>
        <p:nvGrpSpPr>
          <p:cNvPr id="45060" name="Group 4"/>
          <p:cNvGrpSpPr>
            <a:grpSpLocks/>
          </p:cNvGrpSpPr>
          <p:nvPr/>
        </p:nvGrpSpPr>
        <p:grpSpPr bwMode="auto">
          <a:xfrm>
            <a:off x="5334000" y="1555750"/>
            <a:ext cx="3354388" cy="1187450"/>
            <a:chOff x="3658" y="144"/>
            <a:chExt cx="2113" cy="748"/>
          </a:xfrm>
        </p:grpSpPr>
        <p:sp>
          <p:nvSpPr>
            <p:cNvPr id="45061" name="Line 5"/>
            <p:cNvSpPr>
              <a:spLocks noChangeShapeType="1"/>
            </p:cNvSpPr>
            <p:nvPr/>
          </p:nvSpPr>
          <p:spPr bwMode="auto">
            <a:xfrm flipV="1">
              <a:off x="3658" y="529"/>
              <a:ext cx="175" cy="1"/>
            </a:xfrm>
            <a:prstGeom prst="line">
              <a:avLst/>
            </a:prstGeom>
            <a:noFill/>
            <a:ln w="508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5062" name="Line 6"/>
            <p:cNvSpPr>
              <a:spLocks noChangeShapeType="1"/>
            </p:cNvSpPr>
            <p:nvPr/>
          </p:nvSpPr>
          <p:spPr bwMode="auto">
            <a:xfrm flipV="1">
              <a:off x="3659" y="309"/>
              <a:ext cx="174" cy="1"/>
            </a:xfrm>
            <a:prstGeom prst="line">
              <a:avLst/>
            </a:prstGeom>
            <a:noFill/>
            <a:ln w="508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5063" name="Text Box 7"/>
            <p:cNvSpPr txBox="1">
              <a:spLocks noChangeArrowheads="1"/>
            </p:cNvSpPr>
            <p:nvPr/>
          </p:nvSpPr>
          <p:spPr bwMode="auto">
            <a:xfrm>
              <a:off x="3823" y="144"/>
              <a:ext cx="1948" cy="7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2400">
                  <a:latin typeface="Times New Roman" panose="02020603050405020304" pitchFamily="18" charset="0"/>
                </a:rPr>
                <a:t>horizontal average girls</a:t>
              </a:r>
            </a:p>
            <a:p>
              <a:pPr eaLnBrk="1" hangingPunct="1"/>
              <a:r>
                <a:rPr lang="en-US" altLang="en-US" sz="2400">
                  <a:latin typeface="Times New Roman" panose="02020603050405020304" pitchFamily="18" charset="0"/>
                </a:rPr>
                <a:t>horizontal average boys</a:t>
              </a:r>
            </a:p>
            <a:p>
              <a:pPr eaLnBrk="1" hangingPunct="1"/>
              <a:r>
                <a:rPr lang="en-US" altLang="en-US" sz="2400">
                  <a:latin typeface="Times New Roman" panose="02020603050405020304" pitchFamily="18" charset="0"/>
                </a:rPr>
                <a:t>stochastic mixture</a:t>
              </a:r>
            </a:p>
          </p:txBody>
        </p:sp>
        <p:sp>
          <p:nvSpPr>
            <p:cNvPr id="45064" name="Line 8"/>
            <p:cNvSpPr>
              <a:spLocks noChangeShapeType="1"/>
            </p:cNvSpPr>
            <p:nvPr/>
          </p:nvSpPr>
          <p:spPr bwMode="auto">
            <a:xfrm flipV="1">
              <a:off x="3665" y="767"/>
              <a:ext cx="175" cy="1"/>
            </a:xfrm>
            <a:prstGeom prst="line">
              <a:avLst/>
            </a:prstGeom>
            <a:noFill/>
            <a:ln w="31750">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grpSp>
    </p:spTree>
  </p:cSld>
  <p:clrMapOvr>
    <a:masterClrMapping/>
  </p:clrMapOvr>
</p:sld>
</file>

<file path=ppt/slides/slide5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6082" name="Object 2"/>
          <p:cNvGraphicFramePr>
            <a:graphicFrameLocks noChangeAspect="1"/>
          </p:cNvGraphicFramePr>
          <p:nvPr/>
        </p:nvGraphicFramePr>
        <p:xfrm>
          <a:off x="0" y="381000"/>
          <a:ext cx="7340600" cy="6030913"/>
        </p:xfrm>
        <a:graphic>
          <a:graphicData uri="http://schemas.openxmlformats.org/presentationml/2006/ole">
            <mc:AlternateContent xmlns:mc="http://schemas.openxmlformats.org/markup-compatibility/2006">
              <mc:Choice xmlns:v="urn:schemas-microsoft-com:vml" Requires="v">
                <p:oleObj spid="_x0000_s46191" name="Chart" r:id="rId4" imgW="4905451" imgH="4029151" progId="MSGraph.Chart.8">
                  <p:embed followColorScheme="full"/>
                </p:oleObj>
              </mc:Choice>
              <mc:Fallback>
                <p:oleObj name="Chart" r:id="rId4" imgW="4905451" imgH="4029151" progId="MSGraph.Chart.8">
                  <p:embed followColorScheme="full"/>
                  <p:pic>
                    <p:nvPicPr>
                      <p:cNvPr id="0" name="Object 2"/>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0" y="381000"/>
                        <a:ext cx="7340600" cy="6030913"/>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46083" name="Rectangle 3"/>
          <p:cNvSpPr>
            <a:spLocks noChangeArrowheads="1"/>
          </p:cNvSpPr>
          <p:nvPr/>
        </p:nvSpPr>
        <p:spPr bwMode="auto">
          <a:xfrm>
            <a:off x="5410200" y="1600200"/>
            <a:ext cx="2514600" cy="361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latin typeface="Arial" panose="020B0604020202020204" pitchFamily="34" charset="0"/>
            </a:endParaRPr>
          </a:p>
        </p:txBody>
      </p:sp>
      <p:grpSp>
        <p:nvGrpSpPr>
          <p:cNvPr id="46084" name="Group 4"/>
          <p:cNvGrpSpPr>
            <a:grpSpLocks/>
          </p:cNvGrpSpPr>
          <p:nvPr/>
        </p:nvGrpSpPr>
        <p:grpSpPr bwMode="auto">
          <a:xfrm>
            <a:off x="5173663" y="1295400"/>
            <a:ext cx="3894137" cy="822325"/>
            <a:chOff x="3329" y="1418"/>
            <a:chExt cx="2453" cy="518"/>
          </a:xfrm>
        </p:grpSpPr>
        <p:sp>
          <p:nvSpPr>
            <p:cNvPr id="46085" name="Line 5"/>
            <p:cNvSpPr>
              <a:spLocks noChangeShapeType="1"/>
            </p:cNvSpPr>
            <p:nvPr/>
          </p:nvSpPr>
          <p:spPr bwMode="auto">
            <a:xfrm flipV="1">
              <a:off x="3329" y="1803"/>
              <a:ext cx="175" cy="1"/>
            </a:xfrm>
            <a:prstGeom prst="line">
              <a:avLst/>
            </a:prstGeom>
            <a:noFill/>
            <a:ln w="31750">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6086" name="Line 6"/>
            <p:cNvSpPr>
              <a:spLocks noChangeShapeType="1"/>
            </p:cNvSpPr>
            <p:nvPr/>
          </p:nvSpPr>
          <p:spPr bwMode="auto">
            <a:xfrm flipV="1">
              <a:off x="3330" y="1583"/>
              <a:ext cx="174" cy="1"/>
            </a:xfrm>
            <a:prstGeom prst="line">
              <a:avLst/>
            </a:prstGeom>
            <a:noFill/>
            <a:ln w="508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6087" name="Text Box 7"/>
            <p:cNvSpPr txBox="1">
              <a:spLocks noChangeArrowheads="1"/>
            </p:cNvSpPr>
            <p:nvPr/>
          </p:nvSpPr>
          <p:spPr bwMode="auto">
            <a:xfrm>
              <a:off x="3494" y="1418"/>
              <a:ext cx="2288" cy="5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2400">
                  <a:latin typeface="Times New Roman" panose="02020603050405020304" pitchFamily="18" charset="0"/>
                </a:rPr>
                <a:t>MMMS p-box</a:t>
              </a:r>
            </a:p>
            <a:p>
              <a:pPr eaLnBrk="1" hangingPunct="1"/>
              <a:r>
                <a:rPr lang="en-US" altLang="en-US" sz="2400">
                  <a:latin typeface="Times New Roman" panose="02020603050405020304" pitchFamily="18" charset="0"/>
                </a:rPr>
                <a:t>fitted lognormal distribution</a:t>
              </a:r>
            </a:p>
          </p:txBody>
        </p:sp>
      </p:grpSp>
    </p:spTree>
  </p:cSld>
  <p:clrMapOvr>
    <a:masterClrMapping/>
  </p:clrMapOvr>
</p:sld>
</file>

<file path=ppt/slides/slide5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7106" name="Object 2"/>
          <p:cNvGraphicFramePr>
            <a:graphicFrameLocks noChangeAspect="1"/>
          </p:cNvGraphicFramePr>
          <p:nvPr/>
        </p:nvGraphicFramePr>
        <p:xfrm>
          <a:off x="0" y="381000"/>
          <a:ext cx="7340600" cy="6030913"/>
        </p:xfrm>
        <a:graphic>
          <a:graphicData uri="http://schemas.openxmlformats.org/presentationml/2006/ole">
            <mc:AlternateContent xmlns:mc="http://schemas.openxmlformats.org/markup-compatibility/2006">
              <mc:Choice xmlns:v="urn:schemas-microsoft-com:vml" Requires="v">
                <p:oleObj spid="_x0000_s47216" name="Chart" r:id="rId4" imgW="4905451" imgH="4029151" progId="MSGraph.Chart.8">
                  <p:embed followColorScheme="full"/>
                </p:oleObj>
              </mc:Choice>
              <mc:Fallback>
                <p:oleObj name="Chart" r:id="rId4" imgW="4905451" imgH="4029151" progId="MSGraph.Chart.8">
                  <p:embed followColorScheme="full"/>
                  <p:pic>
                    <p:nvPicPr>
                      <p:cNvPr id="0" name="Object 2"/>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0" y="381000"/>
                        <a:ext cx="7340600" cy="6030913"/>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47107" name="Rectangle 3"/>
          <p:cNvSpPr>
            <a:spLocks noChangeArrowheads="1"/>
          </p:cNvSpPr>
          <p:nvPr/>
        </p:nvSpPr>
        <p:spPr bwMode="auto">
          <a:xfrm>
            <a:off x="5410200" y="1600200"/>
            <a:ext cx="2514600" cy="361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latin typeface="Arial" panose="020B0604020202020204" pitchFamily="34" charset="0"/>
            </a:endParaRPr>
          </a:p>
        </p:txBody>
      </p:sp>
      <p:sp>
        <p:nvSpPr>
          <p:cNvPr id="47108" name="Rectangle 4"/>
          <p:cNvSpPr>
            <a:spLocks noChangeArrowheads="1"/>
          </p:cNvSpPr>
          <p:nvPr/>
        </p:nvSpPr>
        <p:spPr bwMode="auto">
          <a:xfrm>
            <a:off x="2209800" y="1295400"/>
            <a:ext cx="4114800" cy="3733800"/>
          </a:xfrm>
          <a:prstGeom prst="rect">
            <a:avLst/>
          </a:prstGeom>
          <a:noFill/>
          <a:ln w="508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latin typeface="Arial" panose="020B0604020202020204" pitchFamily="34" charset="0"/>
            </a:endParaRPr>
          </a:p>
        </p:txBody>
      </p:sp>
      <p:grpSp>
        <p:nvGrpSpPr>
          <p:cNvPr id="47109" name="Group 5"/>
          <p:cNvGrpSpPr>
            <a:grpSpLocks/>
          </p:cNvGrpSpPr>
          <p:nvPr/>
        </p:nvGrpSpPr>
        <p:grpSpPr bwMode="auto">
          <a:xfrm>
            <a:off x="6084888" y="228600"/>
            <a:ext cx="2906712" cy="822325"/>
            <a:chOff x="3329" y="1418"/>
            <a:chExt cx="1831" cy="518"/>
          </a:xfrm>
        </p:grpSpPr>
        <p:sp>
          <p:nvSpPr>
            <p:cNvPr id="47110" name="Line 6"/>
            <p:cNvSpPr>
              <a:spLocks noChangeShapeType="1"/>
            </p:cNvSpPr>
            <p:nvPr/>
          </p:nvSpPr>
          <p:spPr bwMode="auto">
            <a:xfrm flipV="1">
              <a:off x="3329" y="1803"/>
              <a:ext cx="175" cy="1"/>
            </a:xfrm>
            <a:prstGeom prst="line">
              <a:avLst/>
            </a:prstGeom>
            <a:noFill/>
            <a:ln w="31750">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7111" name="Line 7"/>
            <p:cNvSpPr>
              <a:spLocks noChangeShapeType="1"/>
            </p:cNvSpPr>
            <p:nvPr/>
          </p:nvSpPr>
          <p:spPr bwMode="auto">
            <a:xfrm flipV="1">
              <a:off x="3330" y="1583"/>
              <a:ext cx="174" cy="1"/>
            </a:xfrm>
            <a:prstGeom prst="line">
              <a:avLst/>
            </a:prstGeom>
            <a:noFill/>
            <a:ln w="508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7112" name="Text Box 8"/>
            <p:cNvSpPr txBox="1">
              <a:spLocks noChangeArrowheads="1"/>
            </p:cNvSpPr>
            <p:nvPr/>
          </p:nvSpPr>
          <p:spPr bwMode="auto">
            <a:xfrm>
              <a:off x="3494" y="1418"/>
              <a:ext cx="1666" cy="5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2400">
                  <a:latin typeface="Times New Roman" panose="02020603050405020304" pitchFamily="18" charset="0"/>
                </a:rPr>
                <a:t>interval p-box</a:t>
              </a:r>
            </a:p>
            <a:p>
              <a:pPr eaLnBrk="1" hangingPunct="1"/>
              <a:r>
                <a:rPr lang="en-US" altLang="en-US" sz="2400">
                  <a:latin typeface="Times New Roman" panose="02020603050405020304" pitchFamily="18" charset="0"/>
                </a:rPr>
                <a:t>uniform distribution</a:t>
              </a:r>
            </a:p>
          </p:txBody>
        </p:sp>
      </p:grpSp>
    </p:spTree>
  </p:cSld>
  <p:clrMapOvr>
    <a:masterClrMapping/>
  </p:clrMapOvr>
</p:sld>
</file>

<file path=ppt/slides/slide5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8130" name="Object 2"/>
          <p:cNvGraphicFramePr>
            <a:graphicFrameLocks noChangeAspect="1"/>
          </p:cNvGraphicFramePr>
          <p:nvPr/>
        </p:nvGraphicFramePr>
        <p:xfrm>
          <a:off x="0" y="381000"/>
          <a:ext cx="7340600" cy="6030913"/>
        </p:xfrm>
        <a:graphic>
          <a:graphicData uri="http://schemas.openxmlformats.org/presentationml/2006/ole">
            <mc:AlternateContent xmlns:mc="http://schemas.openxmlformats.org/markup-compatibility/2006">
              <mc:Choice xmlns:v="urn:schemas-microsoft-com:vml" Requires="v">
                <p:oleObj spid="_x0000_s48239" name="Chart" r:id="rId4" imgW="4905451" imgH="4029151" progId="MSGraph.Chart.8">
                  <p:embed followColorScheme="full"/>
                </p:oleObj>
              </mc:Choice>
              <mc:Fallback>
                <p:oleObj name="Chart" r:id="rId4" imgW="4905451" imgH="4029151" progId="MSGraph.Chart.8">
                  <p:embed followColorScheme="full"/>
                  <p:pic>
                    <p:nvPicPr>
                      <p:cNvPr id="0" name="Object 2"/>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0" y="381000"/>
                        <a:ext cx="7340600" cy="6030913"/>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48131" name="Rectangle 3"/>
          <p:cNvSpPr>
            <a:spLocks noChangeArrowheads="1"/>
          </p:cNvSpPr>
          <p:nvPr/>
        </p:nvSpPr>
        <p:spPr bwMode="auto">
          <a:xfrm>
            <a:off x="5410200" y="1600200"/>
            <a:ext cx="2514600" cy="361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latin typeface="Arial" panose="020B0604020202020204" pitchFamily="34" charset="0"/>
            </a:endParaRPr>
          </a:p>
        </p:txBody>
      </p:sp>
      <p:grpSp>
        <p:nvGrpSpPr>
          <p:cNvPr id="48132" name="Group 4"/>
          <p:cNvGrpSpPr>
            <a:grpSpLocks/>
          </p:cNvGrpSpPr>
          <p:nvPr/>
        </p:nvGrpSpPr>
        <p:grpSpPr bwMode="auto">
          <a:xfrm>
            <a:off x="4876800" y="1235075"/>
            <a:ext cx="4164013" cy="822325"/>
            <a:chOff x="3329" y="1418"/>
            <a:chExt cx="2623" cy="518"/>
          </a:xfrm>
        </p:grpSpPr>
        <p:sp>
          <p:nvSpPr>
            <p:cNvPr id="48133" name="Line 5"/>
            <p:cNvSpPr>
              <a:spLocks noChangeShapeType="1"/>
            </p:cNvSpPr>
            <p:nvPr/>
          </p:nvSpPr>
          <p:spPr bwMode="auto">
            <a:xfrm flipV="1">
              <a:off x="3329" y="1803"/>
              <a:ext cx="175" cy="1"/>
            </a:xfrm>
            <a:prstGeom prst="line">
              <a:avLst/>
            </a:prstGeom>
            <a:noFill/>
            <a:ln w="31750">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8134" name="Line 6"/>
            <p:cNvSpPr>
              <a:spLocks noChangeShapeType="1"/>
            </p:cNvSpPr>
            <p:nvPr/>
          </p:nvSpPr>
          <p:spPr bwMode="auto">
            <a:xfrm flipV="1">
              <a:off x="3330" y="1583"/>
              <a:ext cx="174" cy="1"/>
            </a:xfrm>
            <a:prstGeom prst="line">
              <a:avLst/>
            </a:prstGeom>
            <a:noFill/>
            <a:ln w="508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8135" name="Text Box 7"/>
            <p:cNvSpPr txBox="1">
              <a:spLocks noChangeArrowheads="1"/>
            </p:cNvSpPr>
            <p:nvPr/>
          </p:nvSpPr>
          <p:spPr bwMode="auto">
            <a:xfrm>
              <a:off x="3494" y="1418"/>
              <a:ext cx="2458" cy="5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2400">
                  <a:latin typeface="Times New Roman" panose="02020603050405020304" pitchFamily="18" charset="0"/>
                </a:rPr>
                <a:t>MMMS p-box</a:t>
              </a:r>
            </a:p>
            <a:p>
              <a:pPr eaLnBrk="1" hangingPunct="1"/>
              <a:r>
                <a:rPr lang="en-US" altLang="en-US" sz="2400">
                  <a:latin typeface="Times New Roman" panose="02020603050405020304" pitchFamily="18" charset="0"/>
                </a:rPr>
                <a:t>empirical distribution function</a:t>
              </a:r>
            </a:p>
          </p:txBody>
        </p:sp>
      </p:grpSp>
    </p:spTree>
  </p:cSld>
  <p:clrMapOvr>
    <a:masterClrMapping/>
  </p:clrMapOvr>
</p:sld>
</file>

<file path=ppt/slides/slide5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812034" name="Group 2"/>
          <p:cNvGraphicFramePr>
            <a:graphicFrameLocks noGrp="1"/>
          </p:cNvGraphicFramePr>
          <p:nvPr/>
        </p:nvGraphicFramePr>
        <p:xfrm>
          <a:off x="1524000" y="1870075"/>
          <a:ext cx="6705600" cy="3627435"/>
        </p:xfrm>
        <a:graphic>
          <a:graphicData uri="http://schemas.openxmlformats.org/drawingml/2006/table">
            <a:tbl>
              <a:tblPr/>
              <a:tblGrid>
                <a:gridCol w="1219200">
                  <a:extLst>
                    <a:ext uri="{9D8B030D-6E8A-4147-A177-3AD203B41FA5}">
                      <a16:colId xmlns:a16="http://schemas.microsoft.com/office/drawing/2014/main" val="20000"/>
                    </a:ext>
                  </a:extLst>
                </a:gridCol>
                <a:gridCol w="685800">
                  <a:extLst>
                    <a:ext uri="{9D8B030D-6E8A-4147-A177-3AD203B41FA5}">
                      <a16:colId xmlns:a16="http://schemas.microsoft.com/office/drawing/2014/main" val="20001"/>
                    </a:ext>
                  </a:extLst>
                </a:gridCol>
                <a:gridCol w="1295400">
                  <a:extLst>
                    <a:ext uri="{9D8B030D-6E8A-4147-A177-3AD203B41FA5}">
                      <a16:colId xmlns:a16="http://schemas.microsoft.com/office/drawing/2014/main" val="20002"/>
                    </a:ext>
                  </a:extLst>
                </a:gridCol>
                <a:gridCol w="762000">
                  <a:extLst>
                    <a:ext uri="{9D8B030D-6E8A-4147-A177-3AD203B41FA5}">
                      <a16:colId xmlns:a16="http://schemas.microsoft.com/office/drawing/2014/main" val="20003"/>
                    </a:ext>
                  </a:extLst>
                </a:gridCol>
                <a:gridCol w="827088">
                  <a:extLst>
                    <a:ext uri="{9D8B030D-6E8A-4147-A177-3AD203B41FA5}">
                      <a16:colId xmlns:a16="http://schemas.microsoft.com/office/drawing/2014/main" val="20004"/>
                    </a:ext>
                  </a:extLst>
                </a:gridCol>
                <a:gridCol w="957262">
                  <a:extLst>
                    <a:ext uri="{9D8B030D-6E8A-4147-A177-3AD203B41FA5}">
                      <a16:colId xmlns:a16="http://schemas.microsoft.com/office/drawing/2014/main" val="20005"/>
                    </a:ext>
                  </a:extLst>
                </a:gridCol>
                <a:gridCol w="958850">
                  <a:extLst>
                    <a:ext uri="{9D8B030D-6E8A-4147-A177-3AD203B41FA5}">
                      <a16:colId xmlns:a16="http://schemas.microsoft.com/office/drawing/2014/main" val="20006"/>
                    </a:ext>
                  </a:extLst>
                </a:gridCol>
              </a:tblGrid>
              <a:tr h="518205">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800" b="1" i="0" u="none" strike="noStrike" cap="none" normalizeH="0" baseline="0">
                        <a:ln>
                          <a:noFill/>
                        </a:ln>
                        <a:solidFill>
                          <a:schemeClr val="tx1"/>
                        </a:solidFill>
                        <a:effectLst/>
                        <a:latin typeface="Times New Roman" pitchFamily="18" charset="0"/>
                        <a:cs typeface="Times New Roman" pitchFamily="18" charset="0"/>
                      </a:endParaRPr>
                    </a:p>
                  </a:txBody>
                  <a:tcPr marT="45724" marB="45724" horzOverflow="overflow">
                    <a:lnL cap="flat">
                      <a:noFill/>
                    </a:lnL>
                    <a:lnR>
                      <a:noFill/>
                    </a:lnR>
                    <a:lnT cap="flat">
                      <a:noFill/>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800" b="1" i="0" u="none" strike="noStrike" cap="none" normalizeH="0" baseline="0">
                          <a:ln>
                            <a:noFill/>
                          </a:ln>
                          <a:solidFill>
                            <a:schemeClr val="tx1"/>
                          </a:solidFill>
                          <a:effectLst/>
                          <a:latin typeface="Times New Roman" pitchFamily="18" charset="0"/>
                          <a:cs typeface="Times New Roman" pitchFamily="18" charset="0"/>
                        </a:rPr>
                        <a:t>C</a:t>
                      </a:r>
                    </a:p>
                  </a:txBody>
                  <a:tcPr marT="45724" marB="45724" horzOverflow="overflow">
                    <a:lnL>
                      <a:noFill/>
                    </a:lnL>
                    <a:lnR>
                      <a:noFill/>
                    </a:lnR>
                    <a:lnT cap="flat">
                      <a:noFill/>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800" b="1" i="0" u="none" strike="noStrike" cap="none" normalizeH="0" baseline="0">
                          <a:ln>
                            <a:noFill/>
                          </a:ln>
                          <a:solidFill>
                            <a:schemeClr val="tx1"/>
                          </a:solidFill>
                          <a:effectLst/>
                          <a:latin typeface="Times New Roman" pitchFamily="18" charset="0"/>
                          <a:cs typeface="Times New Roman" pitchFamily="18" charset="0"/>
                        </a:rPr>
                        <a:t>LOSS</a:t>
                      </a:r>
                    </a:p>
                  </a:txBody>
                  <a:tcPr marT="45724" marB="45724" horzOverflow="overflow">
                    <a:lnL>
                      <a:noFill/>
                    </a:lnL>
                    <a:lnR>
                      <a:noFill/>
                    </a:lnR>
                    <a:lnT cap="flat">
                      <a:noFill/>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800" b="1" i="0" u="none" strike="noStrike" cap="none" normalizeH="0" baseline="0">
                          <a:ln>
                            <a:noFill/>
                          </a:ln>
                          <a:solidFill>
                            <a:schemeClr val="tx1"/>
                          </a:solidFill>
                          <a:effectLst/>
                          <a:latin typeface="Times New Roman" pitchFamily="18" charset="0"/>
                          <a:cs typeface="Times New Roman" pitchFamily="18" charset="0"/>
                        </a:rPr>
                        <a:t>IR</a:t>
                      </a:r>
                    </a:p>
                  </a:txBody>
                  <a:tcPr marT="45724" marB="45724" horzOverflow="overflow">
                    <a:lnL>
                      <a:noFill/>
                    </a:lnL>
                    <a:lnR>
                      <a:noFill/>
                    </a:lnR>
                    <a:lnT cap="flat">
                      <a:noFill/>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800" b="1" i="0" u="none" strike="noStrike" cap="none" normalizeH="0" baseline="0">
                          <a:ln>
                            <a:noFill/>
                          </a:ln>
                          <a:solidFill>
                            <a:schemeClr val="tx1"/>
                          </a:solidFill>
                          <a:effectLst/>
                          <a:latin typeface="Times New Roman" pitchFamily="18" charset="0"/>
                          <a:cs typeface="Times New Roman" pitchFamily="18" charset="0"/>
                        </a:rPr>
                        <a:t>EF</a:t>
                      </a:r>
                    </a:p>
                  </a:txBody>
                  <a:tcPr marT="45724" marB="45724" horzOverflow="overflow">
                    <a:lnL>
                      <a:noFill/>
                    </a:lnL>
                    <a:lnR>
                      <a:noFill/>
                    </a:lnR>
                    <a:lnT cap="flat">
                      <a:noFill/>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800" b="1" i="0" u="none" strike="noStrike" cap="none" normalizeH="0" baseline="0">
                          <a:ln>
                            <a:noFill/>
                          </a:ln>
                          <a:solidFill>
                            <a:schemeClr val="tx1"/>
                          </a:solidFill>
                          <a:effectLst/>
                          <a:latin typeface="Times New Roman" pitchFamily="18" charset="0"/>
                          <a:cs typeface="Times New Roman" pitchFamily="18" charset="0"/>
                        </a:rPr>
                        <a:t>FI</a:t>
                      </a:r>
                    </a:p>
                  </a:txBody>
                  <a:tcPr marT="45724" marB="45724" horzOverflow="overflow">
                    <a:lnL>
                      <a:noFill/>
                    </a:lnL>
                    <a:lnR>
                      <a:noFill/>
                    </a:lnR>
                    <a:lnT cap="flat">
                      <a:noFill/>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800" b="1" i="0" u="none" strike="noStrike" cap="none" normalizeH="0" baseline="0">
                          <a:ln>
                            <a:noFill/>
                          </a:ln>
                          <a:solidFill>
                            <a:schemeClr val="tx1"/>
                          </a:solidFill>
                          <a:effectLst/>
                          <a:latin typeface="Times New Roman" pitchFamily="18" charset="0"/>
                          <a:cs typeface="Times New Roman" pitchFamily="18" charset="0"/>
                        </a:rPr>
                        <a:t>ED</a:t>
                      </a:r>
                    </a:p>
                  </a:txBody>
                  <a:tcPr marT="45724" marB="45724" horzOverflow="overflow">
                    <a:lnL>
                      <a:noFill/>
                    </a:lnL>
                    <a:lnR cap="flat">
                      <a:noFill/>
                    </a:lnR>
                    <a:lnT cap="flat">
                      <a:noFill/>
                    </a:lnT>
                    <a:lnB>
                      <a:noFill/>
                    </a:lnB>
                    <a:lnTlToBr>
                      <a:noFill/>
                    </a:lnTlToBr>
                    <a:lnBlToTr>
                      <a:noFill/>
                    </a:lnBlToTr>
                    <a:noFill/>
                  </a:tcPr>
                </a:tc>
                <a:extLst>
                  <a:ext uri="{0D108BD9-81ED-4DB2-BD59-A6C34878D82A}">
                    <a16:rowId xmlns:a16="http://schemas.microsoft.com/office/drawing/2014/main" val="10000"/>
                  </a:ext>
                </a:extLst>
              </a:tr>
              <a:tr h="518205">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800" b="1" i="0" u="none" strike="noStrike" cap="none" normalizeH="0" baseline="0">
                          <a:ln>
                            <a:noFill/>
                          </a:ln>
                          <a:solidFill>
                            <a:schemeClr val="tx1"/>
                          </a:solidFill>
                          <a:effectLst/>
                          <a:latin typeface="Times New Roman" pitchFamily="18" charset="0"/>
                        </a:rPr>
                        <a:t>LOSS</a:t>
                      </a:r>
                    </a:p>
                  </a:txBody>
                  <a:tcPr marT="45724" marB="45724" horzOverflow="overflow">
                    <a:lnL cap="flat">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800" b="0" i="0" u="none" strike="noStrike" cap="none" normalizeH="0" baseline="0">
                          <a:ln>
                            <a:noFill/>
                          </a:ln>
                          <a:solidFill>
                            <a:schemeClr val="tx1"/>
                          </a:solidFill>
                          <a:effectLst/>
                          <a:latin typeface="Times New Roman" pitchFamily="18" charset="0"/>
                        </a:rPr>
                        <a:t>I</a:t>
                      </a:r>
                    </a:p>
                  </a:txBody>
                  <a:tcPr marT="45724" marB="45724" horzOverflow="overflow">
                    <a:lnL>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800" b="0" i="0" u="none" strike="noStrike" cap="none" normalizeH="0" baseline="0">
                        <a:ln>
                          <a:noFill/>
                        </a:ln>
                        <a:solidFill>
                          <a:schemeClr val="tx1"/>
                        </a:solidFill>
                        <a:effectLst/>
                        <a:latin typeface="Times New Roman" pitchFamily="18" charset="0"/>
                      </a:endParaRPr>
                    </a:p>
                  </a:txBody>
                  <a:tcPr marT="45724" marB="45724" horzOverflow="overflow">
                    <a:lnL>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800" b="0" i="0" u="none" strike="noStrike" cap="none" normalizeH="0" baseline="0">
                        <a:ln>
                          <a:noFill/>
                        </a:ln>
                        <a:solidFill>
                          <a:schemeClr val="tx1"/>
                        </a:solidFill>
                        <a:effectLst/>
                        <a:latin typeface="Times New Roman" pitchFamily="18" charset="0"/>
                      </a:endParaRPr>
                    </a:p>
                  </a:txBody>
                  <a:tcPr marT="45724" marB="45724" horzOverflow="overflow">
                    <a:lnL>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800" b="0" i="0" u="none" strike="noStrike" cap="none" normalizeH="0" baseline="0">
                        <a:ln>
                          <a:noFill/>
                        </a:ln>
                        <a:solidFill>
                          <a:schemeClr val="tx1"/>
                        </a:solidFill>
                        <a:effectLst/>
                        <a:latin typeface="Times New Roman" pitchFamily="18" charset="0"/>
                      </a:endParaRPr>
                    </a:p>
                  </a:txBody>
                  <a:tcPr marT="45724" marB="45724" horzOverflow="overflow">
                    <a:lnL>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800" b="0" i="0" u="none" strike="noStrike" cap="none" normalizeH="0" baseline="0">
                        <a:ln>
                          <a:noFill/>
                        </a:ln>
                        <a:solidFill>
                          <a:schemeClr val="tx1"/>
                        </a:solidFill>
                        <a:effectLst/>
                        <a:latin typeface="Times New Roman" pitchFamily="18" charset="0"/>
                      </a:endParaRPr>
                    </a:p>
                  </a:txBody>
                  <a:tcPr marT="45724" marB="45724" horzOverflow="overflow">
                    <a:lnL>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800" b="0" i="0" u="none" strike="noStrike" cap="none" normalizeH="0" baseline="0">
                        <a:ln>
                          <a:noFill/>
                        </a:ln>
                        <a:solidFill>
                          <a:schemeClr val="tx1"/>
                        </a:solidFill>
                        <a:effectLst/>
                        <a:latin typeface="Times New Roman" pitchFamily="18" charset="0"/>
                      </a:endParaRPr>
                    </a:p>
                  </a:txBody>
                  <a:tcPr marT="45724" marB="45724" horzOverflow="overflow">
                    <a:lnL>
                      <a:noFill/>
                    </a:lnL>
                    <a:lnR cap="flat">
                      <a:noFill/>
                    </a:lnR>
                    <a:lnT>
                      <a:noFill/>
                    </a:lnT>
                    <a:lnB>
                      <a:noFill/>
                    </a:lnB>
                    <a:lnTlToBr>
                      <a:noFill/>
                    </a:lnTlToBr>
                    <a:lnBlToTr>
                      <a:noFill/>
                    </a:lnBlToTr>
                    <a:noFill/>
                  </a:tcPr>
                </a:tc>
                <a:extLst>
                  <a:ext uri="{0D108BD9-81ED-4DB2-BD59-A6C34878D82A}">
                    <a16:rowId xmlns:a16="http://schemas.microsoft.com/office/drawing/2014/main" val="10001"/>
                  </a:ext>
                </a:extLst>
              </a:tr>
              <a:tr h="518205">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800" b="1" i="0" u="none" strike="noStrike" cap="none" normalizeH="0" baseline="0">
                          <a:ln>
                            <a:noFill/>
                          </a:ln>
                          <a:solidFill>
                            <a:schemeClr val="tx1"/>
                          </a:solidFill>
                          <a:effectLst/>
                          <a:latin typeface="Times New Roman" pitchFamily="18" charset="0"/>
                        </a:rPr>
                        <a:t>IR</a:t>
                      </a:r>
                    </a:p>
                  </a:txBody>
                  <a:tcPr marT="45724" marB="45724" horzOverflow="overflow">
                    <a:lnL cap="flat">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800" b="0" i="0" u="none" strike="noStrike" cap="none" normalizeH="0" baseline="0">
                          <a:ln>
                            <a:noFill/>
                          </a:ln>
                          <a:solidFill>
                            <a:schemeClr val="tx1"/>
                          </a:solidFill>
                          <a:effectLst/>
                          <a:latin typeface="Times New Roman" pitchFamily="18" charset="0"/>
                        </a:rPr>
                        <a:t>I</a:t>
                      </a:r>
                    </a:p>
                  </a:txBody>
                  <a:tcPr marT="45724" marB="45724" horzOverflow="overflow">
                    <a:lnL>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800" b="0" i="0" u="none" strike="noStrike" cap="none" normalizeH="0" baseline="0">
                          <a:ln>
                            <a:noFill/>
                          </a:ln>
                          <a:solidFill>
                            <a:schemeClr val="tx1"/>
                          </a:solidFill>
                          <a:effectLst/>
                          <a:latin typeface="Times New Roman" pitchFamily="18" charset="0"/>
                        </a:rPr>
                        <a:t>I</a:t>
                      </a:r>
                    </a:p>
                  </a:txBody>
                  <a:tcPr marT="45724" marB="45724" horzOverflow="overflow">
                    <a:lnL>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800" b="0" i="0" u="none" strike="noStrike" cap="none" normalizeH="0" baseline="0">
                        <a:ln>
                          <a:noFill/>
                        </a:ln>
                        <a:solidFill>
                          <a:schemeClr val="tx1"/>
                        </a:solidFill>
                        <a:effectLst/>
                        <a:latin typeface="Times New Roman" pitchFamily="18" charset="0"/>
                      </a:endParaRPr>
                    </a:p>
                  </a:txBody>
                  <a:tcPr marT="45724" marB="45724" horzOverflow="overflow">
                    <a:lnL>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800" b="0" i="0" u="none" strike="noStrike" cap="none" normalizeH="0" baseline="0">
                        <a:ln>
                          <a:noFill/>
                        </a:ln>
                        <a:solidFill>
                          <a:schemeClr val="tx1"/>
                        </a:solidFill>
                        <a:effectLst/>
                        <a:latin typeface="Times New Roman" pitchFamily="18" charset="0"/>
                      </a:endParaRPr>
                    </a:p>
                  </a:txBody>
                  <a:tcPr marT="45724" marB="45724" horzOverflow="overflow">
                    <a:lnL>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800" b="0" i="0" u="none" strike="noStrike" cap="none" normalizeH="0" baseline="0">
                        <a:ln>
                          <a:noFill/>
                        </a:ln>
                        <a:solidFill>
                          <a:schemeClr val="tx1"/>
                        </a:solidFill>
                        <a:effectLst/>
                        <a:latin typeface="Times New Roman" pitchFamily="18" charset="0"/>
                      </a:endParaRPr>
                    </a:p>
                  </a:txBody>
                  <a:tcPr marT="45724" marB="45724" horzOverflow="overflow">
                    <a:lnL>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800" b="0" i="0" u="none" strike="noStrike" cap="none" normalizeH="0" baseline="0">
                        <a:ln>
                          <a:noFill/>
                        </a:ln>
                        <a:solidFill>
                          <a:schemeClr val="tx1"/>
                        </a:solidFill>
                        <a:effectLst/>
                        <a:latin typeface="Times New Roman" pitchFamily="18" charset="0"/>
                      </a:endParaRPr>
                    </a:p>
                  </a:txBody>
                  <a:tcPr marT="45724" marB="45724" horzOverflow="overflow">
                    <a:lnL>
                      <a:noFill/>
                    </a:lnL>
                    <a:lnR cap="flat">
                      <a:noFill/>
                    </a:lnR>
                    <a:lnT>
                      <a:noFill/>
                    </a:lnT>
                    <a:lnB>
                      <a:noFill/>
                    </a:lnB>
                    <a:lnTlToBr>
                      <a:noFill/>
                    </a:lnTlToBr>
                    <a:lnBlToTr>
                      <a:noFill/>
                    </a:lnBlToTr>
                    <a:noFill/>
                  </a:tcPr>
                </a:tc>
                <a:extLst>
                  <a:ext uri="{0D108BD9-81ED-4DB2-BD59-A6C34878D82A}">
                    <a16:rowId xmlns:a16="http://schemas.microsoft.com/office/drawing/2014/main" val="10002"/>
                  </a:ext>
                </a:extLst>
              </a:tr>
              <a:tr h="518205">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800" b="1" i="0" u="none" strike="noStrike" cap="none" normalizeH="0" baseline="0">
                          <a:ln>
                            <a:noFill/>
                          </a:ln>
                          <a:solidFill>
                            <a:schemeClr val="tx1"/>
                          </a:solidFill>
                          <a:effectLst/>
                          <a:latin typeface="Times New Roman" pitchFamily="18" charset="0"/>
                        </a:rPr>
                        <a:t>EF</a:t>
                      </a:r>
                    </a:p>
                  </a:txBody>
                  <a:tcPr marT="45724" marB="45724" horzOverflow="overflow">
                    <a:lnL cap="flat">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800" b="0" i="0" u="none" strike="noStrike" cap="none" normalizeH="0" baseline="0">
                          <a:ln>
                            <a:noFill/>
                          </a:ln>
                          <a:solidFill>
                            <a:schemeClr val="tx1"/>
                          </a:solidFill>
                          <a:effectLst/>
                          <a:latin typeface="Times New Roman" pitchFamily="18" charset="0"/>
                        </a:rPr>
                        <a:t>I</a:t>
                      </a:r>
                    </a:p>
                  </a:txBody>
                  <a:tcPr marT="45724" marB="45724" horzOverflow="overflow">
                    <a:lnL>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800" b="0" i="0" u="none" strike="noStrike" cap="none" normalizeH="0" baseline="0">
                          <a:ln>
                            <a:noFill/>
                          </a:ln>
                          <a:solidFill>
                            <a:schemeClr val="tx1"/>
                          </a:solidFill>
                          <a:effectLst/>
                          <a:latin typeface="Times New Roman" pitchFamily="18" charset="0"/>
                        </a:rPr>
                        <a:t>I</a:t>
                      </a:r>
                    </a:p>
                  </a:txBody>
                  <a:tcPr marT="45724" marB="45724" horzOverflow="overflow">
                    <a:lnL>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800" b="0" i="0" u="none" strike="noStrike" cap="none" normalizeH="0" baseline="0">
                          <a:ln>
                            <a:noFill/>
                          </a:ln>
                          <a:solidFill>
                            <a:schemeClr val="tx1"/>
                          </a:solidFill>
                          <a:effectLst/>
                          <a:latin typeface="Times New Roman" pitchFamily="18" charset="0"/>
                        </a:rPr>
                        <a:t>?</a:t>
                      </a:r>
                    </a:p>
                  </a:txBody>
                  <a:tcPr marT="45724" marB="45724" horzOverflow="overflow">
                    <a:lnL>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800" b="0" i="0" u="none" strike="noStrike" cap="none" normalizeH="0" baseline="0">
                        <a:ln>
                          <a:noFill/>
                        </a:ln>
                        <a:solidFill>
                          <a:schemeClr val="tx1"/>
                        </a:solidFill>
                        <a:effectLst/>
                        <a:latin typeface="Times New Roman" pitchFamily="18" charset="0"/>
                      </a:endParaRPr>
                    </a:p>
                  </a:txBody>
                  <a:tcPr marT="45724" marB="45724" horzOverflow="overflow">
                    <a:lnL>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800" b="0" i="0" u="none" strike="noStrike" cap="none" normalizeH="0" baseline="0">
                        <a:ln>
                          <a:noFill/>
                        </a:ln>
                        <a:solidFill>
                          <a:schemeClr val="tx1"/>
                        </a:solidFill>
                        <a:effectLst/>
                        <a:latin typeface="Times New Roman" pitchFamily="18" charset="0"/>
                      </a:endParaRPr>
                    </a:p>
                  </a:txBody>
                  <a:tcPr marT="45724" marB="45724" horzOverflow="overflow">
                    <a:lnL>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800" b="0" i="0" u="none" strike="noStrike" cap="none" normalizeH="0" baseline="0">
                        <a:ln>
                          <a:noFill/>
                        </a:ln>
                        <a:solidFill>
                          <a:schemeClr val="tx1"/>
                        </a:solidFill>
                        <a:effectLst/>
                        <a:latin typeface="Times New Roman" pitchFamily="18" charset="0"/>
                      </a:endParaRPr>
                    </a:p>
                  </a:txBody>
                  <a:tcPr marT="45724" marB="45724" horzOverflow="overflow">
                    <a:lnL>
                      <a:noFill/>
                    </a:lnL>
                    <a:lnR cap="flat">
                      <a:noFill/>
                    </a:lnR>
                    <a:lnT>
                      <a:noFill/>
                    </a:lnT>
                    <a:lnB>
                      <a:noFill/>
                    </a:lnB>
                    <a:lnTlToBr>
                      <a:noFill/>
                    </a:lnTlToBr>
                    <a:lnBlToTr>
                      <a:noFill/>
                    </a:lnBlToTr>
                    <a:noFill/>
                  </a:tcPr>
                </a:tc>
                <a:extLst>
                  <a:ext uri="{0D108BD9-81ED-4DB2-BD59-A6C34878D82A}">
                    <a16:rowId xmlns:a16="http://schemas.microsoft.com/office/drawing/2014/main" val="10003"/>
                  </a:ext>
                </a:extLst>
              </a:tr>
              <a:tr h="518205">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800" b="1" i="0" u="none" strike="noStrike" cap="none" normalizeH="0" baseline="0">
                          <a:ln>
                            <a:noFill/>
                          </a:ln>
                          <a:solidFill>
                            <a:schemeClr val="tx1"/>
                          </a:solidFill>
                          <a:effectLst/>
                          <a:latin typeface="Times New Roman" pitchFamily="18" charset="0"/>
                        </a:rPr>
                        <a:t>FI</a:t>
                      </a:r>
                    </a:p>
                  </a:txBody>
                  <a:tcPr marT="45724" marB="45724" horzOverflow="overflow">
                    <a:lnL cap="flat">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800" b="0" i="0" u="none" strike="noStrike" cap="none" normalizeH="0" baseline="0">
                          <a:ln>
                            <a:noFill/>
                          </a:ln>
                          <a:solidFill>
                            <a:schemeClr val="tx1"/>
                          </a:solidFill>
                          <a:effectLst/>
                          <a:latin typeface="Times New Roman" pitchFamily="18" charset="0"/>
                        </a:rPr>
                        <a:t>I</a:t>
                      </a:r>
                    </a:p>
                  </a:txBody>
                  <a:tcPr marT="45724" marB="45724" horzOverflow="overflow">
                    <a:lnL>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800" b="0" i="0" u="none" strike="noStrike" cap="none" normalizeH="0" baseline="0">
                          <a:ln>
                            <a:noFill/>
                          </a:ln>
                          <a:solidFill>
                            <a:schemeClr val="tx1"/>
                          </a:solidFill>
                          <a:effectLst/>
                          <a:latin typeface="Times New Roman" pitchFamily="18" charset="0"/>
                        </a:rPr>
                        <a:t>I</a:t>
                      </a:r>
                    </a:p>
                  </a:txBody>
                  <a:tcPr marT="45724" marB="45724" horzOverflow="overflow">
                    <a:lnL>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800" b="0" i="0" u="none" strike="noStrike" cap="none" normalizeH="0" baseline="0">
                          <a:ln>
                            <a:noFill/>
                          </a:ln>
                          <a:solidFill>
                            <a:schemeClr val="tx1"/>
                          </a:solidFill>
                          <a:effectLst/>
                          <a:latin typeface="Times New Roman" pitchFamily="18" charset="0"/>
                        </a:rPr>
                        <a:t>I</a:t>
                      </a:r>
                    </a:p>
                  </a:txBody>
                  <a:tcPr marT="45724" marB="45724" horzOverflow="overflow">
                    <a:lnL>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800" b="0" i="0" u="none" strike="noStrike" cap="none" normalizeH="0" baseline="0">
                          <a:ln>
                            <a:noFill/>
                          </a:ln>
                          <a:solidFill>
                            <a:schemeClr val="tx1"/>
                          </a:solidFill>
                          <a:effectLst/>
                          <a:latin typeface="Times New Roman" pitchFamily="18" charset="0"/>
                        </a:rPr>
                        <a:t>I</a:t>
                      </a:r>
                    </a:p>
                  </a:txBody>
                  <a:tcPr marT="45724" marB="45724" horzOverflow="overflow">
                    <a:lnL>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800" b="0" i="0" u="none" strike="noStrike" cap="none" normalizeH="0" baseline="0">
                        <a:ln>
                          <a:noFill/>
                        </a:ln>
                        <a:solidFill>
                          <a:schemeClr val="tx1"/>
                        </a:solidFill>
                        <a:effectLst/>
                        <a:latin typeface="Times New Roman" pitchFamily="18" charset="0"/>
                      </a:endParaRPr>
                    </a:p>
                  </a:txBody>
                  <a:tcPr marT="45724" marB="45724" horzOverflow="overflow">
                    <a:lnL>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800" b="0" i="0" u="none" strike="noStrike" cap="none" normalizeH="0" baseline="0">
                        <a:ln>
                          <a:noFill/>
                        </a:ln>
                        <a:solidFill>
                          <a:schemeClr val="tx1"/>
                        </a:solidFill>
                        <a:effectLst/>
                        <a:latin typeface="Times New Roman" pitchFamily="18" charset="0"/>
                      </a:endParaRPr>
                    </a:p>
                  </a:txBody>
                  <a:tcPr marT="45724" marB="45724" horzOverflow="overflow">
                    <a:lnL>
                      <a:noFill/>
                    </a:lnL>
                    <a:lnR cap="flat">
                      <a:noFill/>
                    </a:lnR>
                    <a:lnT>
                      <a:noFill/>
                    </a:lnT>
                    <a:lnB>
                      <a:noFill/>
                    </a:lnB>
                    <a:lnTlToBr>
                      <a:noFill/>
                    </a:lnTlToBr>
                    <a:lnBlToTr>
                      <a:noFill/>
                    </a:lnBlToTr>
                    <a:noFill/>
                  </a:tcPr>
                </a:tc>
                <a:extLst>
                  <a:ext uri="{0D108BD9-81ED-4DB2-BD59-A6C34878D82A}">
                    <a16:rowId xmlns:a16="http://schemas.microsoft.com/office/drawing/2014/main" val="10004"/>
                  </a:ext>
                </a:extLst>
              </a:tr>
              <a:tr h="518205">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800" b="1" i="0" u="none" strike="noStrike" cap="none" normalizeH="0" baseline="0">
                          <a:ln>
                            <a:noFill/>
                          </a:ln>
                          <a:solidFill>
                            <a:schemeClr val="tx1"/>
                          </a:solidFill>
                          <a:effectLst/>
                          <a:latin typeface="Times New Roman" pitchFamily="18" charset="0"/>
                        </a:rPr>
                        <a:t>ED</a:t>
                      </a:r>
                    </a:p>
                  </a:txBody>
                  <a:tcPr marT="45724" marB="45724" horzOverflow="overflow">
                    <a:lnL cap="flat">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800" b="0" i="0" u="none" strike="noStrike" cap="none" normalizeH="0" baseline="0">
                          <a:ln>
                            <a:noFill/>
                          </a:ln>
                          <a:solidFill>
                            <a:schemeClr val="tx1"/>
                          </a:solidFill>
                          <a:effectLst/>
                          <a:latin typeface="Times New Roman" pitchFamily="18" charset="0"/>
                        </a:rPr>
                        <a:t>I</a:t>
                      </a:r>
                    </a:p>
                  </a:txBody>
                  <a:tcPr marT="45724" marB="45724" horzOverflow="overflow">
                    <a:lnL>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800" b="0" i="0" u="none" strike="noStrike" cap="none" normalizeH="0" baseline="0">
                          <a:ln>
                            <a:noFill/>
                          </a:ln>
                          <a:solidFill>
                            <a:schemeClr val="tx1"/>
                          </a:solidFill>
                          <a:effectLst/>
                          <a:latin typeface="Times New Roman" pitchFamily="18" charset="0"/>
                        </a:rPr>
                        <a:t>I</a:t>
                      </a:r>
                    </a:p>
                  </a:txBody>
                  <a:tcPr marT="45724" marB="45724" horzOverflow="overflow">
                    <a:lnL>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800" b="0" i="0" u="none" strike="noStrike" cap="none" normalizeH="0" baseline="0">
                          <a:ln>
                            <a:noFill/>
                          </a:ln>
                          <a:solidFill>
                            <a:schemeClr val="tx1"/>
                          </a:solidFill>
                          <a:effectLst/>
                          <a:latin typeface="Times New Roman" pitchFamily="18" charset="0"/>
                        </a:rPr>
                        <a:t>?</a:t>
                      </a:r>
                    </a:p>
                  </a:txBody>
                  <a:tcPr marT="45724" marB="45724" horzOverflow="overflow">
                    <a:lnL>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800" b="0" i="0" u="none" strike="noStrike" cap="none" normalizeH="0" baseline="0">
                          <a:ln>
                            <a:noFill/>
                          </a:ln>
                          <a:solidFill>
                            <a:schemeClr val="tx1"/>
                          </a:solidFill>
                          <a:effectLst/>
                          <a:latin typeface="Times New Roman" pitchFamily="18" charset="0"/>
                        </a:rPr>
                        <a:t>I</a:t>
                      </a:r>
                    </a:p>
                  </a:txBody>
                  <a:tcPr marT="45724" marB="45724" horzOverflow="overflow">
                    <a:lnL>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800" b="0" i="0" u="none" strike="noStrike" cap="none" normalizeH="0" baseline="0">
                          <a:ln>
                            <a:noFill/>
                          </a:ln>
                          <a:solidFill>
                            <a:schemeClr val="tx1"/>
                          </a:solidFill>
                          <a:effectLst/>
                          <a:latin typeface="Times New Roman" pitchFamily="18" charset="0"/>
                        </a:rPr>
                        <a:t>I</a:t>
                      </a:r>
                    </a:p>
                  </a:txBody>
                  <a:tcPr marT="45724" marB="45724" horzOverflow="overflow">
                    <a:lnL>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800" b="0" i="0" u="none" strike="noStrike" cap="none" normalizeH="0" baseline="0">
                        <a:ln>
                          <a:noFill/>
                        </a:ln>
                        <a:solidFill>
                          <a:schemeClr val="tx1"/>
                        </a:solidFill>
                        <a:effectLst/>
                        <a:latin typeface="Times New Roman" pitchFamily="18" charset="0"/>
                      </a:endParaRPr>
                    </a:p>
                  </a:txBody>
                  <a:tcPr marT="45724" marB="45724" horzOverflow="overflow">
                    <a:lnL>
                      <a:noFill/>
                    </a:lnL>
                    <a:lnR cap="flat">
                      <a:noFill/>
                    </a:lnR>
                    <a:lnT>
                      <a:noFill/>
                    </a:lnT>
                    <a:lnB>
                      <a:noFill/>
                    </a:lnB>
                    <a:lnTlToBr>
                      <a:noFill/>
                    </a:lnTlToBr>
                    <a:lnBlToTr>
                      <a:noFill/>
                    </a:lnBlToTr>
                    <a:noFill/>
                  </a:tcPr>
                </a:tc>
                <a:extLst>
                  <a:ext uri="{0D108BD9-81ED-4DB2-BD59-A6C34878D82A}">
                    <a16:rowId xmlns:a16="http://schemas.microsoft.com/office/drawing/2014/main" val="10005"/>
                  </a:ext>
                </a:extLst>
              </a:tr>
              <a:tr h="518205">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800" b="1" i="0" u="none" strike="noStrike" cap="none" normalizeH="0" baseline="0">
                          <a:ln>
                            <a:noFill/>
                          </a:ln>
                          <a:solidFill>
                            <a:schemeClr val="tx1"/>
                          </a:solidFill>
                          <a:effectLst/>
                          <a:latin typeface="Times New Roman" pitchFamily="18" charset="0"/>
                        </a:rPr>
                        <a:t>BW</a:t>
                      </a:r>
                    </a:p>
                  </a:txBody>
                  <a:tcPr marT="45724" marB="45724" horzOverflow="overflow">
                    <a:lnL cap="flat">
                      <a:noFill/>
                    </a:lnL>
                    <a:lnR>
                      <a:noFill/>
                    </a:lnR>
                    <a:lnT>
                      <a:noFill/>
                    </a:lnT>
                    <a:lnB cap="flat">
                      <a:noFill/>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800" b="0" i="0" u="none" strike="noStrike" cap="none" normalizeH="0" baseline="0">
                          <a:ln>
                            <a:noFill/>
                          </a:ln>
                          <a:solidFill>
                            <a:schemeClr val="tx1"/>
                          </a:solidFill>
                          <a:effectLst/>
                          <a:latin typeface="Times New Roman" pitchFamily="18" charset="0"/>
                          <a:cs typeface="Times New Roman" pitchFamily="18" charset="0"/>
                        </a:rPr>
                        <a:t>I</a:t>
                      </a:r>
                    </a:p>
                  </a:txBody>
                  <a:tcPr marT="45724" marB="45724" horzOverflow="overflow">
                    <a:lnL>
                      <a:noFill/>
                    </a:lnL>
                    <a:lnR>
                      <a:noFill/>
                    </a:lnR>
                    <a:lnT>
                      <a:noFill/>
                    </a:lnT>
                    <a:lnB cap="flat">
                      <a:noFill/>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800" b="0" i="0" u="none" strike="noStrike" cap="none" normalizeH="0" baseline="0">
                          <a:ln>
                            <a:noFill/>
                          </a:ln>
                          <a:solidFill>
                            <a:schemeClr val="tx1"/>
                          </a:solidFill>
                          <a:effectLst/>
                          <a:latin typeface="Times New Roman" pitchFamily="18" charset="0"/>
                          <a:cs typeface="Times New Roman" pitchFamily="18" charset="0"/>
                        </a:rPr>
                        <a:t>I</a:t>
                      </a:r>
                    </a:p>
                  </a:txBody>
                  <a:tcPr marT="45724" marB="45724" horzOverflow="overflow">
                    <a:lnL>
                      <a:noFill/>
                    </a:lnL>
                    <a:lnR>
                      <a:noFill/>
                    </a:lnR>
                    <a:lnT>
                      <a:noFill/>
                    </a:lnT>
                    <a:lnB cap="flat">
                      <a:noFill/>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800" b="0" i="0" u="none" strike="noStrike" cap="none" normalizeH="0" baseline="0">
                          <a:ln>
                            <a:noFill/>
                          </a:ln>
                          <a:solidFill>
                            <a:schemeClr val="tx1"/>
                          </a:solidFill>
                          <a:effectLst/>
                          <a:latin typeface="Times New Roman" pitchFamily="18" charset="0"/>
                          <a:cs typeface="Times New Roman" pitchFamily="18" charset="0"/>
                        </a:rPr>
                        <a:t>?</a:t>
                      </a:r>
                    </a:p>
                  </a:txBody>
                  <a:tcPr marT="45724" marB="45724" horzOverflow="overflow">
                    <a:lnL>
                      <a:noFill/>
                    </a:lnL>
                    <a:lnR>
                      <a:noFill/>
                    </a:lnR>
                    <a:lnT>
                      <a:noFill/>
                    </a:lnT>
                    <a:lnB cap="flat">
                      <a:noFill/>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800" b="0" i="0" u="none" strike="noStrike" cap="none" normalizeH="0" baseline="0">
                          <a:ln>
                            <a:noFill/>
                          </a:ln>
                          <a:solidFill>
                            <a:schemeClr val="tx1"/>
                          </a:solidFill>
                          <a:effectLst/>
                          <a:latin typeface="Times New Roman" pitchFamily="18" charset="0"/>
                          <a:cs typeface="Times New Roman" pitchFamily="18" charset="0"/>
                        </a:rPr>
                        <a:t>I</a:t>
                      </a:r>
                    </a:p>
                  </a:txBody>
                  <a:tcPr marT="45724" marB="45724" horzOverflow="overflow">
                    <a:lnL>
                      <a:noFill/>
                    </a:lnL>
                    <a:lnR>
                      <a:noFill/>
                    </a:lnR>
                    <a:lnT>
                      <a:noFill/>
                    </a:lnT>
                    <a:lnB cap="flat">
                      <a:noFill/>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800" b="0" i="0" u="none" strike="noStrike" cap="none" normalizeH="0" baseline="0">
                          <a:ln>
                            <a:noFill/>
                          </a:ln>
                          <a:solidFill>
                            <a:schemeClr val="tx1"/>
                          </a:solidFill>
                          <a:effectLst/>
                          <a:latin typeface="Times New Roman" pitchFamily="18" charset="0"/>
                          <a:cs typeface="Times New Roman" pitchFamily="18" charset="0"/>
                        </a:rPr>
                        <a:t>I</a:t>
                      </a:r>
                    </a:p>
                  </a:txBody>
                  <a:tcPr marT="45724" marB="45724" horzOverflow="overflow">
                    <a:lnL>
                      <a:noFill/>
                    </a:lnL>
                    <a:lnR>
                      <a:noFill/>
                    </a:lnR>
                    <a:lnT>
                      <a:noFill/>
                    </a:lnT>
                    <a:lnB cap="flat">
                      <a:noFill/>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800" b="0" i="0" u="none" strike="noStrike" cap="none" normalizeH="0" baseline="0">
                          <a:ln>
                            <a:noFill/>
                          </a:ln>
                          <a:solidFill>
                            <a:schemeClr val="tx1"/>
                          </a:solidFill>
                          <a:effectLst/>
                          <a:latin typeface="Times New Roman" pitchFamily="18" charset="0"/>
                          <a:cs typeface="Times New Roman" pitchFamily="18" charset="0"/>
                        </a:rPr>
                        <a:t>?</a:t>
                      </a:r>
                    </a:p>
                  </a:txBody>
                  <a:tcPr marT="45724" marB="45724" horzOverflow="overflow">
                    <a:lnL>
                      <a:noFill/>
                    </a:lnL>
                    <a:lnR cap="flat">
                      <a:noFill/>
                    </a:lnR>
                    <a:lnT>
                      <a:noFill/>
                    </a:lnT>
                    <a:lnB cap="flat">
                      <a:noFill/>
                    </a:lnB>
                    <a:lnTlToBr>
                      <a:noFill/>
                    </a:lnTlToBr>
                    <a:lnBlToTr>
                      <a:noFill/>
                    </a:lnBlToTr>
                    <a:noFill/>
                  </a:tcPr>
                </a:tc>
                <a:extLst>
                  <a:ext uri="{0D108BD9-81ED-4DB2-BD59-A6C34878D82A}">
                    <a16:rowId xmlns:a16="http://schemas.microsoft.com/office/drawing/2014/main" val="10006"/>
                  </a:ext>
                </a:extLst>
              </a:tr>
            </a:tbl>
          </a:graphicData>
        </a:graphic>
      </p:graphicFrame>
      <p:sp>
        <p:nvSpPr>
          <p:cNvPr id="391220" name="Text Box 80"/>
          <p:cNvSpPr txBox="1">
            <a:spLocks noChangeArrowheads="1"/>
          </p:cNvSpPr>
          <p:nvPr/>
        </p:nvSpPr>
        <p:spPr bwMode="auto">
          <a:xfrm>
            <a:off x="1431925" y="5654675"/>
            <a:ext cx="6950075" cy="822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2400">
                <a:latin typeface="Times New Roman" panose="02020603050405020304" pitchFamily="18" charset="0"/>
                <a:cs typeface="Times New Roman" panose="02020603050405020304" pitchFamily="18" charset="0"/>
              </a:rPr>
              <a:t>“I” indicates independence assumed</a:t>
            </a:r>
          </a:p>
          <a:p>
            <a:pPr eaLnBrk="1" hangingPunct="1"/>
            <a:r>
              <a:rPr lang="en-US" altLang="en-US" sz="2400">
                <a:latin typeface="Times New Roman" panose="02020603050405020304" pitchFamily="18" charset="0"/>
                <a:cs typeface="Times New Roman" panose="02020603050405020304" pitchFamily="18" charset="0"/>
              </a:rPr>
              <a:t>“?” indicates possible dependency relationship</a:t>
            </a:r>
            <a:endParaRPr lang="en-US" altLang="en-US" sz="2400">
              <a:latin typeface="Times New Roman" panose="02020603050405020304" pitchFamily="18" charset="0"/>
            </a:endParaRPr>
          </a:p>
        </p:txBody>
      </p:sp>
      <p:sp>
        <p:nvSpPr>
          <p:cNvPr id="391221" name="Rectangle 82"/>
          <p:cNvSpPr>
            <a:spLocks noGrp="1" noChangeArrowheads="1"/>
          </p:cNvSpPr>
          <p:nvPr>
            <p:ph type="title"/>
          </p:nvPr>
        </p:nvSpPr>
        <p:spPr>
          <a:xfrm>
            <a:off x="685800" y="304800"/>
            <a:ext cx="7772400" cy="1143000"/>
          </a:xfrm>
        </p:spPr>
        <p:txBody>
          <a:bodyPr/>
          <a:lstStyle/>
          <a:p>
            <a:pPr eaLnBrk="1" hangingPunct="1"/>
            <a:r>
              <a:rPr lang="en-US" altLang="en-US"/>
              <a:t>Dependency bounds analysis</a:t>
            </a:r>
          </a:p>
        </p:txBody>
      </p:sp>
    </p:spTree>
  </p:cSld>
  <p:clrMapOvr>
    <a:masterClrMapping/>
  </p:clrMapOvr>
</p:sld>
</file>

<file path=ppt/slides/slide5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9154" name="Object 2"/>
          <p:cNvGraphicFramePr>
            <a:graphicFrameLocks noChangeAspect="1"/>
          </p:cNvGraphicFramePr>
          <p:nvPr/>
        </p:nvGraphicFramePr>
        <p:xfrm>
          <a:off x="0" y="979488"/>
          <a:ext cx="7340600" cy="6030912"/>
        </p:xfrm>
        <a:graphic>
          <a:graphicData uri="http://schemas.openxmlformats.org/presentationml/2006/ole">
            <mc:AlternateContent xmlns:mc="http://schemas.openxmlformats.org/markup-compatibility/2006">
              <mc:Choice xmlns:v="urn:schemas-microsoft-com:vml" Requires="v">
                <p:oleObj spid="_x0000_s49272" name="Chart" r:id="rId4" imgW="4905451" imgH="4029151" progId="MSGraph.Chart.8">
                  <p:embed followColorScheme="full"/>
                </p:oleObj>
              </mc:Choice>
              <mc:Fallback>
                <p:oleObj name="Chart" r:id="rId4" imgW="4905451" imgH="4029151" progId="MSGraph.Chart.8">
                  <p:embed followColorScheme="full"/>
                  <p:pic>
                    <p:nvPicPr>
                      <p:cNvPr id="0" name="Object 2"/>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0" y="979488"/>
                        <a:ext cx="7340600" cy="6030912"/>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49155" name="Rectangle 3"/>
          <p:cNvSpPr>
            <a:spLocks noChangeArrowheads="1"/>
          </p:cNvSpPr>
          <p:nvPr/>
        </p:nvSpPr>
        <p:spPr bwMode="auto">
          <a:xfrm>
            <a:off x="5410200" y="2198688"/>
            <a:ext cx="2514600" cy="361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latin typeface="Arial" panose="020B0604020202020204" pitchFamily="34" charset="0"/>
            </a:endParaRPr>
          </a:p>
        </p:txBody>
      </p:sp>
      <p:grpSp>
        <p:nvGrpSpPr>
          <p:cNvPr id="49156" name="Group 4"/>
          <p:cNvGrpSpPr>
            <a:grpSpLocks/>
          </p:cNvGrpSpPr>
          <p:nvPr/>
        </p:nvGrpSpPr>
        <p:grpSpPr bwMode="auto">
          <a:xfrm>
            <a:off x="5562600" y="1620838"/>
            <a:ext cx="3473450" cy="1187450"/>
            <a:chOff x="3504" y="144"/>
            <a:chExt cx="2188" cy="748"/>
          </a:xfrm>
        </p:grpSpPr>
        <p:sp>
          <p:nvSpPr>
            <p:cNvPr id="49165" name="Line 5"/>
            <p:cNvSpPr>
              <a:spLocks noChangeShapeType="1"/>
            </p:cNvSpPr>
            <p:nvPr/>
          </p:nvSpPr>
          <p:spPr bwMode="auto">
            <a:xfrm flipV="1">
              <a:off x="3504" y="529"/>
              <a:ext cx="175" cy="1"/>
            </a:xfrm>
            <a:prstGeom prst="line">
              <a:avLst/>
            </a:prstGeom>
            <a:noFill/>
            <a:ln w="31750">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9166" name="Line 6"/>
            <p:cNvSpPr>
              <a:spLocks noChangeShapeType="1"/>
            </p:cNvSpPr>
            <p:nvPr/>
          </p:nvSpPr>
          <p:spPr bwMode="auto">
            <a:xfrm flipV="1">
              <a:off x="3505" y="309"/>
              <a:ext cx="174" cy="1"/>
            </a:xfrm>
            <a:prstGeom prst="line">
              <a:avLst/>
            </a:prstGeom>
            <a:noFill/>
            <a:ln w="508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9167" name="Text Box 7"/>
            <p:cNvSpPr txBox="1">
              <a:spLocks noChangeArrowheads="1"/>
            </p:cNvSpPr>
            <p:nvPr/>
          </p:nvSpPr>
          <p:spPr bwMode="auto">
            <a:xfrm>
              <a:off x="3669" y="144"/>
              <a:ext cx="2023" cy="7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2400">
                  <a:latin typeface="Times New Roman" panose="02020603050405020304" pitchFamily="18" charset="0"/>
                </a:rPr>
                <a:t>probability bounds</a:t>
              </a:r>
            </a:p>
            <a:p>
              <a:pPr eaLnBrk="1" hangingPunct="1"/>
              <a:r>
                <a:rPr lang="en-US" altLang="en-US" sz="2400">
                  <a:latin typeface="Times New Roman" panose="02020603050405020304" pitchFamily="18" charset="0"/>
                </a:rPr>
                <a:t>dependency bounds</a:t>
              </a:r>
            </a:p>
            <a:p>
              <a:pPr eaLnBrk="1" hangingPunct="1"/>
              <a:r>
                <a:rPr lang="en-US" altLang="en-US" sz="2400">
                  <a:latin typeface="Times New Roman" panose="02020603050405020304" pitchFamily="18" charset="0"/>
                </a:rPr>
                <a:t>Monte Carlo distribution</a:t>
              </a:r>
            </a:p>
          </p:txBody>
        </p:sp>
        <p:sp>
          <p:nvSpPr>
            <p:cNvPr id="49168" name="Line 8"/>
            <p:cNvSpPr>
              <a:spLocks noChangeShapeType="1"/>
            </p:cNvSpPr>
            <p:nvPr/>
          </p:nvSpPr>
          <p:spPr bwMode="auto">
            <a:xfrm flipV="1">
              <a:off x="3511" y="767"/>
              <a:ext cx="175" cy="1"/>
            </a:xfrm>
            <a:prstGeom prst="line">
              <a:avLst/>
            </a:prstGeom>
            <a:noFill/>
            <a:ln w="31750">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grpSp>
      <p:sp>
        <p:nvSpPr>
          <p:cNvPr id="49157" name="Text Box 9"/>
          <p:cNvSpPr txBox="1">
            <a:spLocks noChangeArrowheads="1"/>
          </p:cNvSpPr>
          <p:nvPr/>
        </p:nvSpPr>
        <p:spPr bwMode="auto">
          <a:xfrm>
            <a:off x="1130300" y="5780088"/>
            <a:ext cx="6134100" cy="334962"/>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t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2200">
                <a:latin typeface="Times New Roman" panose="02020603050405020304" pitchFamily="18" charset="0"/>
              </a:rPr>
              <a:t>10</a:t>
            </a:r>
            <a:r>
              <a:rPr lang="en-US" altLang="en-US" sz="2200" baseline="30000">
                <a:latin typeface="Times New Roman" panose="02020603050405020304" pitchFamily="18" charset="0"/>
              </a:rPr>
              <a:t>-8</a:t>
            </a:r>
            <a:r>
              <a:rPr lang="en-US" altLang="en-US" sz="2200">
                <a:latin typeface="Times New Roman" panose="02020603050405020304" pitchFamily="18" charset="0"/>
              </a:rPr>
              <a:t>    10</a:t>
            </a:r>
            <a:r>
              <a:rPr lang="en-US" altLang="en-US" sz="2200" baseline="30000">
                <a:latin typeface="Times New Roman" panose="02020603050405020304" pitchFamily="18" charset="0"/>
              </a:rPr>
              <a:t>-7</a:t>
            </a:r>
            <a:r>
              <a:rPr lang="en-US" altLang="en-US" sz="2200">
                <a:latin typeface="Times New Roman" panose="02020603050405020304" pitchFamily="18" charset="0"/>
              </a:rPr>
              <a:t>    10</a:t>
            </a:r>
            <a:r>
              <a:rPr lang="en-US" altLang="en-US" sz="2200" baseline="30000">
                <a:latin typeface="Times New Roman" panose="02020603050405020304" pitchFamily="18" charset="0"/>
              </a:rPr>
              <a:t>-6</a:t>
            </a:r>
            <a:r>
              <a:rPr lang="en-US" altLang="en-US" sz="2200">
                <a:latin typeface="Times New Roman" panose="02020603050405020304" pitchFamily="18" charset="0"/>
              </a:rPr>
              <a:t>    10</a:t>
            </a:r>
            <a:r>
              <a:rPr lang="en-US" altLang="en-US" sz="2200" baseline="30000">
                <a:latin typeface="Times New Roman" panose="02020603050405020304" pitchFamily="18" charset="0"/>
              </a:rPr>
              <a:t>-5</a:t>
            </a:r>
            <a:r>
              <a:rPr lang="en-US" altLang="en-US" sz="2200">
                <a:latin typeface="Times New Roman" panose="02020603050405020304" pitchFamily="18" charset="0"/>
              </a:rPr>
              <a:t>    10</a:t>
            </a:r>
            <a:r>
              <a:rPr lang="en-US" altLang="en-US" sz="2200" baseline="30000">
                <a:latin typeface="Times New Roman" panose="02020603050405020304" pitchFamily="18" charset="0"/>
              </a:rPr>
              <a:t>-4</a:t>
            </a:r>
            <a:r>
              <a:rPr lang="en-US" altLang="en-US" sz="2200">
                <a:latin typeface="Times New Roman" panose="02020603050405020304" pitchFamily="18" charset="0"/>
              </a:rPr>
              <a:t>    10</a:t>
            </a:r>
            <a:r>
              <a:rPr lang="en-US" altLang="en-US" sz="2200" baseline="30000">
                <a:latin typeface="Times New Roman" panose="02020603050405020304" pitchFamily="18" charset="0"/>
              </a:rPr>
              <a:t>-3</a:t>
            </a:r>
            <a:r>
              <a:rPr lang="en-US" altLang="en-US" sz="2200">
                <a:latin typeface="Times New Roman" panose="02020603050405020304" pitchFamily="18" charset="0"/>
              </a:rPr>
              <a:t>    10</a:t>
            </a:r>
            <a:r>
              <a:rPr lang="en-US" altLang="en-US" sz="2200" baseline="30000">
                <a:latin typeface="Times New Roman" panose="02020603050405020304" pitchFamily="18" charset="0"/>
              </a:rPr>
              <a:t>-2</a:t>
            </a:r>
            <a:r>
              <a:rPr lang="en-US" altLang="en-US" sz="2200">
                <a:latin typeface="Times New Roman" panose="02020603050405020304" pitchFamily="18" charset="0"/>
              </a:rPr>
              <a:t>    10</a:t>
            </a:r>
            <a:r>
              <a:rPr lang="en-US" altLang="en-US" sz="2200" baseline="30000">
                <a:latin typeface="Times New Roman" panose="02020603050405020304" pitchFamily="18" charset="0"/>
              </a:rPr>
              <a:t>-1</a:t>
            </a:r>
            <a:r>
              <a:rPr lang="en-US" altLang="en-US" sz="2200">
                <a:latin typeface="Times New Roman" panose="02020603050405020304" pitchFamily="18" charset="0"/>
              </a:rPr>
              <a:t>     1</a:t>
            </a:r>
          </a:p>
        </p:txBody>
      </p:sp>
      <p:sp>
        <p:nvSpPr>
          <p:cNvPr id="49158" name="Line 11"/>
          <p:cNvSpPr>
            <a:spLocks noChangeShapeType="1"/>
          </p:cNvSpPr>
          <p:nvPr/>
        </p:nvSpPr>
        <p:spPr bwMode="auto">
          <a:xfrm>
            <a:off x="1219200" y="5410200"/>
            <a:ext cx="5867400" cy="0"/>
          </a:xfrm>
          <a:prstGeom prst="line">
            <a:avLst/>
          </a:prstGeom>
          <a:noFill/>
          <a:ln w="22225">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9159" name="Text Box 12"/>
          <p:cNvSpPr txBox="1">
            <a:spLocks noChangeArrowheads="1"/>
          </p:cNvSpPr>
          <p:nvPr/>
        </p:nvSpPr>
        <p:spPr bwMode="auto">
          <a:xfrm>
            <a:off x="6705600" y="4419600"/>
            <a:ext cx="192246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2400">
                <a:solidFill>
                  <a:srgbClr val="FF9900"/>
                </a:solidFill>
                <a:latin typeface="Times New Roman" panose="02020603050405020304" pitchFamily="18" charset="0"/>
              </a:rPr>
              <a:t>95</a:t>
            </a:r>
            <a:r>
              <a:rPr lang="en-US" altLang="en-US" sz="2400" baseline="30000">
                <a:solidFill>
                  <a:srgbClr val="FF9900"/>
                </a:solidFill>
                <a:latin typeface="Times New Roman" panose="02020603050405020304" pitchFamily="18" charset="0"/>
              </a:rPr>
              <a:t>th</a:t>
            </a:r>
            <a:r>
              <a:rPr lang="en-US" altLang="en-US" sz="2400">
                <a:solidFill>
                  <a:srgbClr val="FF9900"/>
                </a:solidFill>
                <a:latin typeface="Times New Roman" panose="02020603050405020304" pitchFamily="18" charset="0"/>
              </a:rPr>
              <a:t> percentile</a:t>
            </a:r>
          </a:p>
        </p:txBody>
      </p:sp>
      <p:cxnSp>
        <p:nvCxnSpPr>
          <p:cNvPr id="49160" name="AutoShape 13"/>
          <p:cNvCxnSpPr>
            <a:cxnSpLocks noChangeShapeType="1"/>
            <a:endCxn id="49158" idx="1"/>
          </p:cNvCxnSpPr>
          <p:nvPr/>
        </p:nvCxnSpPr>
        <p:spPr bwMode="auto">
          <a:xfrm flipH="1">
            <a:off x="7086600" y="4953000"/>
            <a:ext cx="609600" cy="468313"/>
          </a:xfrm>
          <a:prstGeom prst="straightConnector1">
            <a:avLst/>
          </a:prstGeom>
          <a:noFill/>
          <a:ln w="9525">
            <a:solidFill>
              <a:srgbClr val="FF9900"/>
            </a:solidFill>
            <a:round/>
            <a:headEnd/>
            <a:tailEnd type="triangle" w="med" len="med"/>
          </a:ln>
          <a:extLst>
            <a:ext uri="{909E8E84-426E-40DD-AFC4-6F175D3DCCD1}">
              <a14:hiddenFill xmlns:a14="http://schemas.microsoft.com/office/drawing/2010/main">
                <a:noFill/>
              </a14:hiddenFill>
            </a:ext>
          </a:extLst>
        </p:spPr>
      </p:cxnSp>
      <p:sp>
        <p:nvSpPr>
          <p:cNvPr id="49161" name="Line 14"/>
          <p:cNvSpPr>
            <a:spLocks noChangeShapeType="1"/>
          </p:cNvSpPr>
          <p:nvPr/>
        </p:nvSpPr>
        <p:spPr bwMode="auto">
          <a:xfrm>
            <a:off x="1276350" y="3749675"/>
            <a:ext cx="5867400" cy="0"/>
          </a:xfrm>
          <a:prstGeom prst="line">
            <a:avLst/>
          </a:prstGeom>
          <a:noFill/>
          <a:ln w="22225">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9162" name="Text Box 15"/>
          <p:cNvSpPr txBox="1">
            <a:spLocks noChangeArrowheads="1"/>
          </p:cNvSpPr>
          <p:nvPr/>
        </p:nvSpPr>
        <p:spPr bwMode="auto">
          <a:xfrm>
            <a:off x="6934200" y="3124200"/>
            <a:ext cx="192246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2400">
                <a:solidFill>
                  <a:srgbClr val="FF9900"/>
                </a:solidFill>
                <a:latin typeface="Times New Roman" panose="02020603050405020304" pitchFamily="18" charset="0"/>
              </a:rPr>
              <a:t>50</a:t>
            </a:r>
            <a:r>
              <a:rPr lang="en-US" altLang="en-US" sz="2400" baseline="30000">
                <a:solidFill>
                  <a:srgbClr val="FF9900"/>
                </a:solidFill>
                <a:latin typeface="Times New Roman" panose="02020603050405020304" pitchFamily="18" charset="0"/>
              </a:rPr>
              <a:t>th</a:t>
            </a:r>
            <a:r>
              <a:rPr lang="en-US" altLang="en-US" sz="2400">
                <a:solidFill>
                  <a:srgbClr val="FF9900"/>
                </a:solidFill>
                <a:latin typeface="Times New Roman" panose="02020603050405020304" pitchFamily="18" charset="0"/>
              </a:rPr>
              <a:t> percentile</a:t>
            </a:r>
          </a:p>
        </p:txBody>
      </p:sp>
      <p:cxnSp>
        <p:nvCxnSpPr>
          <p:cNvPr id="49163" name="AutoShape 16"/>
          <p:cNvCxnSpPr>
            <a:cxnSpLocks noChangeShapeType="1"/>
            <a:stCxn id="49162" idx="2"/>
            <a:endCxn id="49161" idx="1"/>
          </p:cNvCxnSpPr>
          <p:nvPr/>
        </p:nvCxnSpPr>
        <p:spPr bwMode="auto">
          <a:xfrm flipH="1">
            <a:off x="7143750" y="3581400"/>
            <a:ext cx="752475" cy="179388"/>
          </a:xfrm>
          <a:prstGeom prst="straightConnector1">
            <a:avLst/>
          </a:prstGeom>
          <a:noFill/>
          <a:ln w="9525">
            <a:solidFill>
              <a:srgbClr val="FF9900"/>
            </a:solidFill>
            <a:round/>
            <a:headEnd/>
            <a:tailEnd type="triangle" w="med" len="med"/>
          </a:ln>
          <a:extLst>
            <a:ext uri="{909E8E84-426E-40DD-AFC4-6F175D3DCCD1}">
              <a14:hiddenFill xmlns:a14="http://schemas.microsoft.com/office/drawing/2010/main">
                <a:noFill/>
              </a14:hiddenFill>
            </a:ext>
          </a:extLst>
        </p:spPr>
      </p:cxnSp>
      <p:sp>
        <p:nvSpPr>
          <p:cNvPr id="49164" name="Rectangle 17"/>
          <p:cNvSpPr>
            <a:spLocks noChangeArrowheads="1"/>
          </p:cNvSpPr>
          <p:nvPr/>
        </p:nvSpPr>
        <p:spPr bwMode="auto">
          <a:xfrm>
            <a:off x="228600" y="152400"/>
            <a:ext cx="86868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ctr" eaLnBrk="1" hangingPunct="1"/>
            <a:r>
              <a:rPr lang="en-US" altLang="en-US" sz="4400">
                <a:solidFill>
                  <a:schemeClr val="tx2"/>
                </a:solidFill>
                <a:latin typeface="Times New Roman" panose="02020603050405020304" pitchFamily="18" charset="0"/>
              </a:rPr>
              <a:t>Risk at Rising Pond</a:t>
            </a:r>
          </a:p>
        </p:txBody>
      </p:sp>
    </p:spTree>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1074" name="Rectangle 2"/>
          <p:cNvSpPr>
            <a:spLocks noGrp="1" noChangeArrowheads="1"/>
          </p:cNvSpPr>
          <p:nvPr>
            <p:ph type="title"/>
          </p:nvPr>
        </p:nvSpPr>
        <p:spPr>
          <a:xfrm>
            <a:off x="685800" y="609600"/>
            <a:ext cx="8458200" cy="1143000"/>
          </a:xfrm>
        </p:spPr>
        <p:txBody>
          <a:bodyPr/>
          <a:lstStyle/>
          <a:p>
            <a:pPr eaLnBrk="1" hangingPunct="1">
              <a:defRPr/>
            </a:pPr>
            <a:r>
              <a:rPr lang="en-US"/>
              <a:t>Maximum likelihood in practice</a:t>
            </a:r>
          </a:p>
        </p:txBody>
      </p:sp>
      <p:sp>
        <p:nvSpPr>
          <p:cNvPr id="66563" name="Rectangle 3"/>
          <p:cNvSpPr>
            <a:spLocks noGrp="1" noChangeArrowheads="1"/>
          </p:cNvSpPr>
          <p:nvPr>
            <p:ph type="body" idx="1"/>
          </p:nvPr>
        </p:nvSpPr>
        <p:spPr>
          <a:xfrm>
            <a:off x="533400" y="1981200"/>
            <a:ext cx="8534400" cy="4648200"/>
          </a:xfrm>
        </p:spPr>
        <p:txBody>
          <a:bodyPr/>
          <a:lstStyle/>
          <a:p>
            <a:pPr eaLnBrk="1" hangingPunct="1">
              <a:lnSpc>
                <a:spcPct val="90000"/>
              </a:lnSpc>
            </a:pPr>
            <a:r>
              <a:rPr lang="en-US" altLang="en-US" dirty="0"/>
              <a:t>When data are sampled independently, just multiply the likelihoods</a:t>
            </a:r>
          </a:p>
          <a:p>
            <a:pPr eaLnBrk="1" hangingPunct="1">
              <a:lnSpc>
                <a:spcPct val="90000"/>
              </a:lnSpc>
            </a:pPr>
            <a:endParaRPr lang="en-US" altLang="en-US" sz="1400" dirty="0"/>
          </a:p>
          <a:p>
            <a:pPr eaLnBrk="1" hangingPunct="1">
              <a:lnSpc>
                <a:spcPct val="90000"/>
              </a:lnSpc>
            </a:pPr>
            <a:r>
              <a:rPr lang="en-US" altLang="en-US" dirty="0"/>
              <a:t>Formulas for many shapes known</a:t>
            </a:r>
          </a:p>
          <a:p>
            <a:pPr eaLnBrk="1" hangingPunct="1">
              <a:lnSpc>
                <a:spcPct val="90000"/>
              </a:lnSpc>
            </a:pPr>
            <a:endParaRPr lang="en-US" altLang="en-US" sz="1400" dirty="0"/>
          </a:p>
          <a:p>
            <a:pPr eaLnBrk="1" hangingPunct="1">
              <a:lnSpc>
                <a:spcPct val="90000"/>
              </a:lnSpc>
            </a:pPr>
            <a:r>
              <a:rPr lang="en-US" altLang="en-US" dirty="0"/>
              <a:t>But they can sometimes be scary</a:t>
            </a:r>
          </a:p>
          <a:p>
            <a:pPr eaLnBrk="1" hangingPunct="1">
              <a:lnSpc>
                <a:spcPct val="90000"/>
              </a:lnSpc>
            </a:pPr>
            <a:endParaRPr lang="en-US" altLang="en-US" sz="1400" dirty="0"/>
          </a:p>
          <a:p>
            <a:pPr eaLnBrk="1" hangingPunct="1">
              <a:lnSpc>
                <a:spcPct val="90000"/>
              </a:lnSpc>
            </a:pPr>
            <a:r>
              <a:rPr lang="en-US" altLang="en-US" dirty="0"/>
              <a:t>Maximum likelihood agrees with </a:t>
            </a:r>
            <a:r>
              <a:rPr lang="en-US" altLang="en-US" dirty="0" err="1"/>
              <a:t>MoM</a:t>
            </a:r>
            <a:r>
              <a:rPr lang="en-US" altLang="en-US" dirty="0"/>
              <a:t> for some distributions (e.g., normal and exponential)</a:t>
            </a:r>
          </a:p>
          <a:p>
            <a:pPr eaLnBrk="1" hangingPunct="1">
              <a:lnSpc>
                <a:spcPct val="90000"/>
              </a:lnSpc>
            </a:pPr>
            <a:endParaRPr lang="en-US" altLang="en-US" dirty="0"/>
          </a:p>
        </p:txBody>
      </p:sp>
    </p:spTree>
    <p:extLst>
      <p:ext uri="{BB962C8B-B14F-4D97-AF65-F5344CB8AC3E}">
        <p14:creationId xmlns:p14="http://schemas.microsoft.com/office/powerpoint/2010/main" val="239599304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66563">
                                            <p:txEl>
                                              <p:pRg st="0" end="0"/>
                                            </p:txEl>
                                          </p:spTgt>
                                        </p:tgtEl>
                                        <p:attrNameLst>
                                          <p:attrName>style.visibility</p:attrName>
                                        </p:attrNameLst>
                                      </p:cBhvr>
                                      <p:to>
                                        <p:strVal val="visible"/>
                                      </p:to>
                                    </p:set>
                                    <p:animEffect transition="in" filter="fade">
                                      <p:cBhvr>
                                        <p:cTn id="7" dur="500"/>
                                        <p:tgtEl>
                                          <p:spTgt spid="66563">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66563">
                                            <p:txEl>
                                              <p:pRg st="2" end="2"/>
                                            </p:txEl>
                                          </p:spTgt>
                                        </p:tgtEl>
                                        <p:attrNameLst>
                                          <p:attrName>style.visibility</p:attrName>
                                        </p:attrNameLst>
                                      </p:cBhvr>
                                      <p:to>
                                        <p:strVal val="visible"/>
                                      </p:to>
                                    </p:set>
                                    <p:animEffect transition="in" filter="fade">
                                      <p:cBhvr>
                                        <p:cTn id="12" dur="500"/>
                                        <p:tgtEl>
                                          <p:spTgt spid="66563">
                                            <p:txEl>
                                              <p:pRg st="2" end="2"/>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66563">
                                            <p:txEl>
                                              <p:pRg st="4" end="4"/>
                                            </p:txEl>
                                          </p:spTgt>
                                        </p:tgtEl>
                                        <p:attrNameLst>
                                          <p:attrName>style.visibility</p:attrName>
                                        </p:attrNameLst>
                                      </p:cBhvr>
                                      <p:to>
                                        <p:strVal val="visible"/>
                                      </p:to>
                                    </p:set>
                                    <p:animEffect transition="in" filter="fade">
                                      <p:cBhvr>
                                        <p:cTn id="17" dur="500"/>
                                        <p:tgtEl>
                                          <p:spTgt spid="66563">
                                            <p:txEl>
                                              <p:pRg st="4" end="4"/>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66563">
                                            <p:txEl>
                                              <p:pRg st="6" end="6"/>
                                            </p:txEl>
                                          </p:spTgt>
                                        </p:tgtEl>
                                        <p:attrNameLst>
                                          <p:attrName>style.visibility</p:attrName>
                                        </p:attrNameLst>
                                      </p:cBhvr>
                                      <p:to>
                                        <p:strVal val="visible"/>
                                      </p:to>
                                    </p:set>
                                    <p:animEffect transition="in" filter="fade">
                                      <p:cBhvr>
                                        <p:cTn id="22" dur="500"/>
                                        <p:tgtEl>
                                          <p:spTgt spid="66563">
                                            <p:txEl>
                                              <p:pRg st="6" end="6"/>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6563" grpId="0" build="p"/>
    </p:bldLst>
  </p:timing>
</p:sld>
</file>

<file path=ppt/slides/slide5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92194" name="Group 2"/>
          <p:cNvGrpSpPr>
            <a:grpSpLocks/>
          </p:cNvGrpSpPr>
          <p:nvPr/>
        </p:nvGrpSpPr>
        <p:grpSpPr bwMode="auto">
          <a:xfrm>
            <a:off x="7086600" y="6096000"/>
            <a:ext cx="2011363" cy="644525"/>
            <a:chOff x="4434" y="3486"/>
            <a:chExt cx="1267" cy="406"/>
          </a:xfrm>
        </p:grpSpPr>
        <p:sp>
          <p:nvSpPr>
            <p:cNvPr id="392287" name="Text Box 3"/>
            <p:cNvSpPr txBox="1">
              <a:spLocks noChangeArrowheads="1"/>
            </p:cNvSpPr>
            <p:nvPr/>
          </p:nvSpPr>
          <p:spPr bwMode="auto">
            <a:xfrm>
              <a:off x="4561" y="3486"/>
              <a:ext cx="1140" cy="4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5788" tIns="47894" rIns="95788" bIns="47894">
              <a:spAutoFit/>
            </a:bodyPr>
            <a:lstStyle>
              <a:lvl1pPr defTabSz="957263" eaLnBrk="0" hangingPunct="0">
                <a:defRPr>
                  <a:solidFill>
                    <a:schemeClr val="tx1"/>
                  </a:solidFill>
                  <a:latin typeface="Papyrus" panose="03070502060502030205" pitchFamily="66" charset="0"/>
                </a:defRPr>
              </a:lvl1pPr>
              <a:lvl2pPr marL="742950" indent="-285750" defTabSz="957263" eaLnBrk="0" hangingPunct="0">
                <a:defRPr>
                  <a:solidFill>
                    <a:schemeClr val="tx1"/>
                  </a:solidFill>
                  <a:latin typeface="Papyrus" panose="03070502060502030205" pitchFamily="66" charset="0"/>
                </a:defRPr>
              </a:lvl2pPr>
              <a:lvl3pPr marL="1143000" indent="-228600" defTabSz="957263" eaLnBrk="0" hangingPunct="0">
                <a:defRPr>
                  <a:solidFill>
                    <a:schemeClr val="tx1"/>
                  </a:solidFill>
                  <a:latin typeface="Papyrus" panose="03070502060502030205" pitchFamily="66" charset="0"/>
                </a:defRPr>
              </a:lvl3pPr>
              <a:lvl4pPr marL="1600200" indent="-228600" defTabSz="957263" eaLnBrk="0" hangingPunct="0">
                <a:defRPr>
                  <a:solidFill>
                    <a:schemeClr val="tx1"/>
                  </a:solidFill>
                  <a:latin typeface="Papyrus" panose="03070502060502030205" pitchFamily="66" charset="0"/>
                </a:defRPr>
              </a:lvl4pPr>
              <a:lvl5pPr marL="2057400" indent="-228600" defTabSz="957263" eaLnBrk="0" hangingPunct="0">
                <a:defRPr>
                  <a:solidFill>
                    <a:schemeClr val="tx1"/>
                  </a:solidFill>
                  <a:latin typeface="Papyrus" panose="03070502060502030205" pitchFamily="66" charset="0"/>
                </a:defRPr>
              </a:lvl5pPr>
              <a:lvl6pPr marL="2514600" indent="-228600" defTabSz="957263" eaLnBrk="0" fontAlgn="base" hangingPunct="0">
                <a:spcBef>
                  <a:spcPct val="0"/>
                </a:spcBef>
                <a:spcAft>
                  <a:spcPct val="0"/>
                </a:spcAft>
                <a:defRPr>
                  <a:solidFill>
                    <a:schemeClr val="tx1"/>
                  </a:solidFill>
                  <a:latin typeface="Papyrus" panose="03070502060502030205" pitchFamily="66" charset="0"/>
                </a:defRPr>
              </a:lvl6pPr>
              <a:lvl7pPr marL="2971800" indent="-228600" defTabSz="957263" eaLnBrk="0" fontAlgn="base" hangingPunct="0">
                <a:spcBef>
                  <a:spcPct val="0"/>
                </a:spcBef>
                <a:spcAft>
                  <a:spcPct val="0"/>
                </a:spcAft>
                <a:defRPr>
                  <a:solidFill>
                    <a:schemeClr val="tx1"/>
                  </a:solidFill>
                  <a:latin typeface="Papyrus" panose="03070502060502030205" pitchFamily="66" charset="0"/>
                </a:defRPr>
              </a:lvl7pPr>
              <a:lvl8pPr marL="3429000" indent="-228600" defTabSz="957263" eaLnBrk="0" fontAlgn="base" hangingPunct="0">
                <a:spcBef>
                  <a:spcPct val="0"/>
                </a:spcBef>
                <a:spcAft>
                  <a:spcPct val="0"/>
                </a:spcAft>
                <a:defRPr>
                  <a:solidFill>
                    <a:schemeClr val="tx1"/>
                  </a:solidFill>
                  <a:latin typeface="Papyrus" panose="03070502060502030205" pitchFamily="66" charset="0"/>
                </a:defRPr>
              </a:lvl8pPr>
              <a:lvl9pPr marL="3886200" indent="-228600" defTabSz="957263"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a:latin typeface="Times New Roman" panose="02020603050405020304" pitchFamily="18" charset="0"/>
                </a:rPr>
                <a:t>=EPA risk range </a:t>
              </a:r>
            </a:p>
            <a:p>
              <a:pPr eaLnBrk="1" hangingPunct="1"/>
              <a:r>
                <a:rPr lang="en-US" altLang="en-US">
                  <a:latin typeface="Times New Roman" panose="02020603050405020304" pitchFamily="18" charset="0"/>
                </a:rPr>
                <a:t> (1E-06 to 1E-04)</a:t>
              </a:r>
            </a:p>
          </p:txBody>
        </p:sp>
        <p:sp>
          <p:nvSpPr>
            <p:cNvPr id="392288" name="Rectangle 4"/>
            <p:cNvSpPr>
              <a:spLocks noChangeArrowheads="1"/>
            </p:cNvSpPr>
            <p:nvPr/>
          </p:nvSpPr>
          <p:spPr bwMode="auto">
            <a:xfrm>
              <a:off x="4434" y="3510"/>
              <a:ext cx="154" cy="182"/>
            </a:xfrm>
            <a:prstGeom prst="rect">
              <a:avLst/>
            </a:prstGeom>
            <a:solidFill>
              <a:srgbClr val="EAEAEA">
                <a:alpha val="50195"/>
              </a:srgbClr>
            </a:solidFill>
            <a:ln w="9525">
              <a:solidFill>
                <a:schemeClr val="tx1"/>
              </a:solidFill>
              <a:miter lim="800000"/>
              <a:headEnd/>
              <a:tailEnd/>
            </a:ln>
          </p:spPr>
          <p:txBody>
            <a:bodyPr lIns="76190" tIns="38095" rIns="76190" bIns="38095">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latin typeface="Arial" panose="020B0604020202020204" pitchFamily="34" charset="0"/>
              </a:endParaRPr>
            </a:p>
          </p:txBody>
        </p:sp>
      </p:grpSp>
      <p:sp>
        <p:nvSpPr>
          <p:cNvPr id="392195" name="Rectangle 5"/>
          <p:cNvSpPr>
            <a:spLocks noChangeArrowheads="1"/>
          </p:cNvSpPr>
          <p:nvPr/>
        </p:nvSpPr>
        <p:spPr bwMode="auto">
          <a:xfrm>
            <a:off x="228600" y="152400"/>
            <a:ext cx="86868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ctr" eaLnBrk="1" hangingPunct="1"/>
            <a:r>
              <a:rPr lang="en-US" altLang="en-US" sz="4400">
                <a:solidFill>
                  <a:schemeClr val="tx2"/>
                </a:solidFill>
                <a:latin typeface="Times New Roman" panose="02020603050405020304" pitchFamily="18" charset="0"/>
              </a:rPr>
              <a:t>Cancer risk at five sites</a:t>
            </a:r>
          </a:p>
        </p:txBody>
      </p:sp>
      <p:grpSp>
        <p:nvGrpSpPr>
          <p:cNvPr id="392196" name="Group 6"/>
          <p:cNvGrpSpPr>
            <a:grpSpLocks/>
          </p:cNvGrpSpPr>
          <p:nvPr/>
        </p:nvGrpSpPr>
        <p:grpSpPr bwMode="auto">
          <a:xfrm>
            <a:off x="7581900" y="2819400"/>
            <a:ext cx="1485900" cy="260350"/>
            <a:chOff x="4296" y="1804"/>
            <a:chExt cx="936" cy="164"/>
          </a:xfrm>
        </p:grpSpPr>
        <p:sp>
          <p:nvSpPr>
            <p:cNvPr id="392285" name="Rectangle 7"/>
            <p:cNvSpPr>
              <a:spLocks noChangeAspect="1" noChangeArrowheads="1"/>
            </p:cNvSpPr>
            <p:nvPr/>
          </p:nvSpPr>
          <p:spPr bwMode="auto">
            <a:xfrm>
              <a:off x="4296" y="1872"/>
              <a:ext cx="152" cy="96"/>
            </a:xfrm>
            <a:prstGeom prst="rect">
              <a:avLst/>
            </a:prstGeom>
            <a:solidFill>
              <a:srgbClr val="FFD3DB">
                <a:alpha val="50195"/>
              </a:srgbClr>
            </a:solidFill>
            <a:ln w="9525">
              <a:solidFill>
                <a:schemeClr val="tx1"/>
              </a:solidFill>
              <a:miter lim="800000"/>
              <a:headEnd/>
              <a:tailEnd/>
            </a:ln>
          </p:spPr>
          <p:txBody>
            <a:bodyPr wrap="none" lIns="76190" tIns="38095" rIns="76190" bIns="38095"/>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sz="2400">
                <a:latin typeface="Times New Roman" panose="02020603050405020304" pitchFamily="18" charset="0"/>
              </a:endParaRPr>
            </a:p>
          </p:txBody>
        </p:sp>
        <p:sp>
          <p:nvSpPr>
            <p:cNvPr id="392286" name="Text Box 8"/>
            <p:cNvSpPr txBox="1">
              <a:spLocks noChangeArrowheads="1"/>
            </p:cNvSpPr>
            <p:nvPr/>
          </p:nvSpPr>
          <p:spPr bwMode="auto">
            <a:xfrm>
              <a:off x="4422" y="1804"/>
              <a:ext cx="810" cy="1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76190" tIns="38095" rIns="76190" bIns="38095"/>
            <a:lstStyle>
              <a:lvl1pPr defTabSz="762000" eaLnBrk="0" hangingPunct="0">
                <a:defRPr>
                  <a:solidFill>
                    <a:schemeClr val="tx1"/>
                  </a:solidFill>
                  <a:latin typeface="Papyrus" panose="03070502060502030205" pitchFamily="66" charset="0"/>
                </a:defRPr>
              </a:lvl1pPr>
              <a:lvl2pPr marL="742950" indent="-285750" defTabSz="762000" eaLnBrk="0" hangingPunct="0">
                <a:defRPr>
                  <a:solidFill>
                    <a:schemeClr val="tx1"/>
                  </a:solidFill>
                  <a:latin typeface="Papyrus" panose="03070502060502030205" pitchFamily="66" charset="0"/>
                </a:defRPr>
              </a:lvl2pPr>
              <a:lvl3pPr marL="1143000" indent="-228600" defTabSz="762000" eaLnBrk="0" hangingPunct="0">
                <a:defRPr>
                  <a:solidFill>
                    <a:schemeClr val="tx1"/>
                  </a:solidFill>
                  <a:latin typeface="Papyrus" panose="03070502060502030205" pitchFamily="66" charset="0"/>
                </a:defRPr>
              </a:lvl3pPr>
              <a:lvl4pPr marL="1600200" indent="-228600" defTabSz="762000" eaLnBrk="0" hangingPunct="0">
                <a:defRPr>
                  <a:solidFill>
                    <a:schemeClr val="tx1"/>
                  </a:solidFill>
                  <a:latin typeface="Papyrus" panose="03070502060502030205" pitchFamily="66" charset="0"/>
                </a:defRPr>
              </a:lvl4pPr>
              <a:lvl5pPr marL="2057400" indent="-228600" defTabSz="762000" eaLnBrk="0" hangingPunct="0">
                <a:defRPr>
                  <a:solidFill>
                    <a:schemeClr val="tx1"/>
                  </a:solidFill>
                  <a:latin typeface="Papyrus" panose="03070502060502030205" pitchFamily="66" charset="0"/>
                </a:defRPr>
              </a:lvl5pPr>
              <a:lvl6pPr marL="2514600" indent="-228600" defTabSz="762000" eaLnBrk="0" fontAlgn="base" hangingPunct="0">
                <a:spcBef>
                  <a:spcPct val="0"/>
                </a:spcBef>
                <a:spcAft>
                  <a:spcPct val="0"/>
                </a:spcAft>
                <a:defRPr>
                  <a:solidFill>
                    <a:schemeClr val="tx1"/>
                  </a:solidFill>
                  <a:latin typeface="Papyrus" panose="03070502060502030205" pitchFamily="66" charset="0"/>
                </a:defRPr>
              </a:lvl6pPr>
              <a:lvl7pPr marL="2971800" indent="-228600" defTabSz="762000" eaLnBrk="0" fontAlgn="base" hangingPunct="0">
                <a:spcBef>
                  <a:spcPct val="0"/>
                </a:spcBef>
                <a:spcAft>
                  <a:spcPct val="0"/>
                </a:spcAft>
                <a:defRPr>
                  <a:solidFill>
                    <a:schemeClr val="tx1"/>
                  </a:solidFill>
                  <a:latin typeface="Papyrus" panose="03070502060502030205" pitchFamily="66" charset="0"/>
                </a:defRPr>
              </a:lvl7pPr>
              <a:lvl8pPr marL="3429000" indent="-228600" defTabSz="762000" eaLnBrk="0" fontAlgn="base" hangingPunct="0">
                <a:spcBef>
                  <a:spcPct val="0"/>
                </a:spcBef>
                <a:spcAft>
                  <a:spcPct val="0"/>
                </a:spcAft>
                <a:defRPr>
                  <a:solidFill>
                    <a:schemeClr val="tx1"/>
                  </a:solidFill>
                  <a:latin typeface="Papyrus" panose="03070502060502030205" pitchFamily="66" charset="0"/>
                </a:defRPr>
              </a:lvl8pPr>
              <a:lvl9pPr marL="3886200" indent="-228600" defTabSz="7620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a:latin typeface="Times New Roman" panose="02020603050405020304" pitchFamily="18" charset="0"/>
                </a:rPr>
                <a:t>=1D PBA</a:t>
              </a:r>
            </a:p>
          </p:txBody>
        </p:sp>
      </p:grpSp>
      <p:grpSp>
        <p:nvGrpSpPr>
          <p:cNvPr id="392197" name="Group 9"/>
          <p:cNvGrpSpPr>
            <a:grpSpLocks/>
          </p:cNvGrpSpPr>
          <p:nvPr/>
        </p:nvGrpSpPr>
        <p:grpSpPr bwMode="auto">
          <a:xfrm>
            <a:off x="7610475" y="2438400"/>
            <a:ext cx="1381125" cy="350838"/>
            <a:chOff x="4314" y="1376"/>
            <a:chExt cx="870" cy="221"/>
          </a:xfrm>
        </p:grpSpPr>
        <p:sp>
          <p:nvSpPr>
            <p:cNvPr id="392283" name="AutoShape 10"/>
            <p:cNvSpPr>
              <a:spLocks noChangeArrowheads="1"/>
            </p:cNvSpPr>
            <p:nvPr/>
          </p:nvSpPr>
          <p:spPr bwMode="auto">
            <a:xfrm>
              <a:off x="4343" y="1427"/>
              <a:ext cx="109" cy="109"/>
            </a:xfrm>
            <a:prstGeom prst="diamond">
              <a:avLst/>
            </a:prstGeom>
            <a:solidFill>
              <a:srgbClr val="FF00FF">
                <a:alpha val="50195"/>
              </a:srgbClr>
            </a:solidFill>
            <a:ln w="9525">
              <a:solidFill>
                <a:schemeClr val="tx1"/>
              </a:solidFill>
              <a:miter lim="800000"/>
              <a:headEnd/>
              <a:tailEnd/>
            </a:ln>
          </p:spPr>
          <p:txBody>
            <a:bodyPr wrap="none" anchor="ct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latin typeface="Arial" panose="020B0604020202020204" pitchFamily="34" charset="0"/>
              </a:endParaRPr>
            </a:p>
          </p:txBody>
        </p:sp>
        <p:sp>
          <p:nvSpPr>
            <p:cNvPr id="392284" name="Text Box 11"/>
            <p:cNvSpPr txBox="1">
              <a:spLocks noChangeArrowheads="1"/>
            </p:cNvSpPr>
            <p:nvPr/>
          </p:nvSpPr>
          <p:spPr bwMode="auto">
            <a:xfrm>
              <a:off x="4314" y="1376"/>
              <a:ext cx="870" cy="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76190" tIns="38095" rIns="76190" bIns="38095">
              <a:spAutoFit/>
            </a:bodyPr>
            <a:lstStyle>
              <a:lvl1pPr defTabSz="762000" eaLnBrk="0" hangingPunct="0">
                <a:defRPr>
                  <a:solidFill>
                    <a:schemeClr val="tx1"/>
                  </a:solidFill>
                  <a:latin typeface="Papyrus" panose="03070502060502030205" pitchFamily="66" charset="0"/>
                </a:defRPr>
              </a:lvl1pPr>
              <a:lvl2pPr marL="742950" indent="-285750" defTabSz="762000" eaLnBrk="0" hangingPunct="0">
                <a:defRPr>
                  <a:solidFill>
                    <a:schemeClr val="tx1"/>
                  </a:solidFill>
                  <a:latin typeface="Papyrus" panose="03070502060502030205" pitchFamily="66" charset="0"/>
                </a:defRPr>
              </a:lvl2pPr>
              <a:lvl3pPr marL="1143000" indent="-228600" defTabSz="762000" eaLnBrk="0" hangingPunct="0">
                <a:defRPr>
                  <a:solidFill>
                    <a:schemeClr val="tx1"/>
                  </a:solidFill>
                  <a:latin typeface="Papyrus" panose="03070502060502030205" pitchFamily="66" charset="0"/>
                </a:defRPr>
              </a:lvl3pPr>
              <a:lvl4pPr marL="1600200" indent="-228600" defTabSz="762000" eaLnBrk="0" hangingPunct="0">
                <a:defRPr>
                  <a:solidFill>
                    <a:schemeClr val="tx1"/>
                  </a:solidFill>
                  <a:latin typeface="Papyrus" panose="03070502060502030205" pitchFamily="66" charset="0"/>
                </a:defRPr>
              </a:lvl4pPr>
              <a:lvl5pPr marL="2057400" indent="-228600" defTabSz="762000" eaLnBrk="0" hangingPunct="0">
                <a:defRPr>
                  <a:solidFill>
                    <a:schemeClr val="tx1"/>
                  </a:solidFill>
                  <a:latin typeface="Papyrus" panose="03070502060502030205" pitchFamily="66" charset="0"/>
                </a:defRPr>
              </a:lvl5pPr>
              <a:lvl6pPr marL="2514600" indent="-228600" defTabSz="762000" eaLnBrk="0" fontAlgn="base" hangingPunct="0">
                <a:spcBef>
                  <a:spcPct val="0"/>
                </a:spcBef>
                <a:spcAft>
                  <a:spcPct val="0"/>
                </a:spcAft>
                <a:defRPr>
                  <a:solidFill>
                    <a:schemeClr val="tx1"/>
                  </a:solidFill>
                  <a:latin typeface="Papyrus" panose="03070502060502030205" pitchFamily="66" charset="0"/>
                </a:defRPr>
              </a:lvl6pPr>
              <a:lvl7pPr marL="2971800" indent="-228600" defTabSz="762000" eaLnBrk="0" fontAlgn="base" hangingPunct="0">
                <a:spcBef>
                  <a:spcPct val="0"/>
                </a:spcBef>
                <a:spcAft>
                  <a:spcPct val="0"/>
                </a:spcAft>
                <a:defRPr>
                  <a:solidFill>
                    <a:schemeClr val="tx1"/>
                  </a:solidFill>
                  <a:latin typeface="Papyrus" panose="03070502060502030205" pitchFamily="66" charset="0"/>
                </a:defRPr>
              </a:lvl7pPr>
              <a:lvl8pPr marL="3429000" indent="-228600" defTabSz="762000" eaLnBrk="0" fontAlgn="base" hangingPunct="0">
                <a:spcBef>
                  <a:spcPct val="0"/>
                </a:spcBef>
                <a:spcAft>
                  <a:spcPct val="0"/>
                </a:spcAft>
                <a:defRPr>
                  <a:solidFill>
                    <a:schemeClr val="tx1"/>
                  </a:solidFill>
                  <a:latin typeface="Papyrus" panose="03070502060502030205" pitchFamily="66" charset="0"/>
                </a:defRPr>
              </a:lvl8pPr>
              <a:lvl9pPr marL="3886200" indent="-228600" defTabSz="7620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a:latin typeface="Times New Roman" panose="02020603050405020304" pitchFamily="18" charset="0"/>
                </a:rPr>
                <a:t>   =1D MC</a:t>
              </a:r>
            </a:p>
          </p:txBody>
        </p:sp>
      </p:grpSp>
      <p:grpSp>
        <p:nvGrpSpPr>
          <p:cNvPr id="392198" name="Group 12"/>
          <p:cNvGrpSpPr>
            <a:grpSpLocks/>
          </p:cNvGrpSpPr>
          <p:nvPr/>
        </p:nvGrpSpPr>
        <p:grpSpPr bwMode="auto">
          <a:xfrm>
            <a:off x="7677150" y="2111375"/>
            <a:ext cx="1339850" cy="350838"/>
            <a:chOff x="4356" y="898"/>
            <a:chExt cx="844" cy="221"/>
          </a:xfrm>
        </p:grpSpPr>
        <p:sp>
          <p:nvSpPr>
            <p:cNvPr id="392281" name="Text Box 13"/>
            <p:cNvSpPr txBox="1">
              <a:spLocks noChangeArrowheads="1"/>
            </p:cNvSpPr>
            <p:nvPr/>
          </p:nvSpPr>
          <p:spPr bwMode="auto">
            <a:xfrm>
              <a:off x="4419" y="898"/>
              <a:ext cx="781" cy="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76190" tIns="38095" rIns="76190" bIns="38095">
              <a:spAutoFit/>
            </a:bodyPr>
            <a:lstStyle>
              <a:lvl1pPr defTabSz="762000" eaLnBrk="0" hangingPunct="0">
                <a:defRPr>
                  <a:solidFill>
                    <a:schemeClr val="tx1"/>
                  </a:solidFill>
                  <a:latin typeface="Papyrus" panose="03070502060502030205" pitchFamily="66" charset="0"/>
                </a:defRPr>
              </a:lvl1pPr>
              <a:lvl2pPr marL="742950" indent="-285750" defTabSz="762000" eaLnBrk="0" hangingPunct="0">
                <a:defRPr>
                  <a:solidFill>
                    <a:schemeClr val="tx1"/>
                  </a:solidFill>
                  <a:latin typeface="Papyrus" panose="03070502060502030205" pitchFamily="66" charset="0"/>
                </a:defRPr>
              </a:lvl2pPr>
              <a:lvl3pPr marL="1143000" indent="-228600" defTabSz="762000" eaLnBrk="0" hangingPunct="0">
                <a:defRPr>
                  <a:solidFill>
                    <a:schemeClr val="tx1"/>
                  </a:solidFill>
                  <a:latin typeface="Papyrus" panose="03070502060502030205" pitchFamily="66" charset="0"/>
                </a:defRPr>
              </a:lvl3pPr>
              <a:lvl4pPr marL="1600200" indent="-228600" defTabSz="762000" eaLnBrk="0" hangingPunct="0">
                <a:defRPr>
                  <a:solidFill>
                    <a:schemeClr val="tx1"/>
                  </a:solidFill>
                  <a:latin typeface="Papyrus" panose="03070502060502030205" pitchFamily="66" charset="0"/>
                </a:defRPr>
              </a:lvl4pPr>
              <a:lvl5pPr marL="2057400" indent="-228600" defTabSz="762000" eaLnBrk="0" hangingPunct="0">
                <a:defRPr>
                  <a:solidFill>
                    <a:schemeClr val="tx1"/>
                  </a:solidFill>
                  <a:latin typeface="Papyrus" panose="03070502060502030205" pitchFamily="66" charset="0"/>
                </a:defRPr>
              </a:lvl5pPr>
              <a:lvl6pPr marL="2514600" indent="-228600" defTabSz="762000" eaLnBrk="0" fontAlgn="base" hangingPunct="0">
                <a:spcBef>
                  <a:spcPct val="0"/>
                </a:spcBef>
                <a:spcAft>
                  <a:spcPct val="0"/>
                </a:spcAft>
                <a:defRPr>
                  <a:solidFill>
                    <a:schemeClr val="tx1"/>
                  </a:solidFill>
                  <a:latin typeface="Papyrus" panose="03070502060502030205" pitchFamily="66" charset="0"/>
                </a:defRPr>
              </a:lvl6pPr>
              <a:lvl7pPr marL="2971800" indent="-228600" defTabSz="762000" eaLnBrk="0" fontAlgn="base" hangingPunct="0">
                <a:spcBef>
                  <a:spcPct val="0"/>
                </a:spcBef>
                <a:spcAft>
                  <a:spcPct val="0"/>
                </a:spcAft>
                <a:defRPr>
                  <a:solidFill>
                    <a:schemeClr val="tx1"/>
                  </a:solidFill>
                  <a:latin typeface="Papyrus" panose="03070502060502030205" pitchFamily="66" charset="0"/>
                </a:defRPr>
              </a:lvl7pPr>
              <a:lvl8pPr marL="3429000" indent="-228600" defTabSz="762000" eaLnBrk="0" fontAlgn="base" hangingPunct="0">
                <a:spcBef>
                  <a:spcPct val="0"/>
                </a:spcBef>
                <a:spcAft>
                  <a:spcPct val="0"/>
                </a:spcAft>
                <a:defRPr>
                  <a:solidFill>
                    <a:schemeClr val="tx1"/>
                  </a:solidFill>
                  <a:latin typeface="Papyrus" panose="03070502060502030205" pitchFamily="66" charset="0"/>
                </a:defRPr>
              </a:lvl8pPr>
              <a:lvl9pPr marL="3886200" indent="-228600" defTabSz="7620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a:latin typeface="Times New Roman" panose="02020603050405020304" pitchFamily="18" charset="0"/>
                </a:rPr>
                <a:t>=CTE point</a:t>
              </a:r>
            </a:p>
          </p:txBody>
        </p:sp>
        <p:sp>
          <p:nvSpPr>
            <p:cNvPr id="392282" name="Line 14"/>
            <p:cNvSpPr>
              <a:spLocks noChangeShapeType="1"/>
            </p:cNvSpPr>
            <p:nvPr/>
          </p:nvSpPr>
          <p:spPr bwMode="auto">
            <a:xfrm flipV="1">
              <a:off x="4356" y="1011"/>
              <a:ext cx="87" cy="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sp>
        <p:nvSpPr>
          <p:cNvPr id="392199" name="Text Box 15"/>
          <p:cNvSpPr txBox="1">
            <a:spLocks noChangeArrowheads="1"/>
          </p:cNvSpPr>
          <p:nvPr/>
        </p:nvSpPr>
        <p:spPr bwMode="auto">
          <a:xfrm>
            <a:off x="7734300" y="1730375"/>
            <a:ext cx="119856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2400">
                <a:latin typeface="Times New Roman" panose="02020603050405020304" pitchFamily="18" charset="0"/>
              </a:rPr>
              <a:t>medians</a:t>
            </a:r>
          </a:p>
        </p:txBody>
      </p:sp>
      <p:grpSp>
        <p:nvGrpSpPr>
          <p:cNvPr id="392200" name="Group 16"/>
          <p:cNvGrpSpPr>
            <a:grpSpLocks/>
          </p:cNvGrpSpPr>
          <p:nvPr/>
        </p:nvGrpSpPr>
        <p:grpSpPr bwMode="auto">
          <a:xfrm>
            <a:off x="7581900" y="4997450"/>
            <a:ext cx="1381125" cy="260350"/>
            <a:chOff x="4512" y="3024"/>
            <a:chExt cx="870" cy="164"/>
          </a:xfrm>
        </p:grpSpPr>
        <p:sp>
          <p:nvSpPr>
            <p:cNvPr id="392279" name="Rectangle 17"/>
            <p:cNvSpPr>
              <a:spLocks noChangeAspect="1" noChangeArrowheads="1"/>
            </p:cNvSpPr>
            <p:nvPr/>
          </p:nvSpPr>
          <p:spPr bwMode="auto">
            <a:xfrm>
              <a:off x="4512" y="3060"/>
              <a:ext cx="152" cy="96"/>
            </a:xfrm>
            <a:prstGeom prst="rect">
              <a:avLst/>
            </a:prstGeom>
            <a:solidFill>
              <a:srgbClr val="CCFFFF">
                <a:alpha val="50195"/>
              </a:srgbClr>
            </a:solidFill>
            <a:ln w="9525">
              <a:solidFill>
                <a:schemeClr val="tx1"/>
              </a:solidFill>
              <a:miter lim="800000"/>
              <a:headEnd/>
              <a:tailEnd/>
            </a:ln>
          </p:spPr>
          <p:txBody>
            <a:bodyPr wrap="none" lIns="76190" tIns="38095" rIns="76190" bIns="38095"/>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sz="2400">
                <a:latin typeface="Times New Roman" panose="02020603050405020304" pitchFamily="18" charset="0"/>
              </a:endParaRPr>
            </a:p>
          </p:txBody>
        </p:sp>
        <p:sp>
          <p:nvSpPr>
            <p:cNvPr id="392280" name="Text Box 18"/>
            <p:cNvSpPr txBox="1">
              <a:spLocks noChangeArrowheads="1"/>
            </p:cNvSpPr>
            <p:nvPr/>
          </p:nvSpPr>
          <p:spPr bwMode="auto">
            <a:xfrm>
              <a:off x="4636" y="3024"/>
              <a:ext cx="746" cy="1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76190" tIns="38095" rIns="76190" bIns="38095" anchor="ctr"/>
            <a:lstStyle>
              <a:lvl1pPr defTabSz="762000" eaLnBrk="0" hangingPunct="0">
                <a:defRPr>
                  <a:solidFill>
                    <a:schemeClr val="tx1"/>
                  </a:solidFill>
                  <a:latin typeface="Papyrus" panose="03070502060502030205" pitchFamily="66" charset="0"/>
                </a:defRPr>
              </a:lvl1pPr>
              <a:lvl2pPr marL="742950" indent="-285750" defTabSz="762000" eaLnBrk="0" hangingPunct="0">
                <a:defRPr>
                  <a:solidFill>
                    <a:schemeClr val="tx1"/>
                  </a:solidFill>
                  <a:latin typeface="Papyrus" panose="03070502060502030205" pitchFamily="66" charset="0"/>
                </a:defRPr>
              </a:lvl2pPr>
              <a:lvl3pPr marL="1143000" indent="-228600" defTabSz="762000" eaLnBrk="0" hangingPunct="0">
                <a:defRPr>
                  <a:solidFill>
                    <a:schemeClr val="tx1"/>
                  </a:solidFill>
                  <a:latin typeface="Papyrus" panose="03070502060502030205" pitchFamily="66" charset="0"/>
                </a:defRPr>
              </a:lvl3pPr>
              <a:lvl4pPr marL="1600200" indent="-228600" defTabSz="762000" eaLnBrk="0" hangingPunct="0">
                <a:defRPr>
                  <a:solidFill>
                    <a:schemeClr val="tx1"/>
                  </a:solidFill>
                  <a:latin typeface="Papyrus" panose="03070502060502030205" pitchFamily="66" charset="0"/>
                </a:defRPr>
              </a:lvl4pPr>
              <a:lvl5pPr marL="2057400" indent="-228600" defTabSz="762000" eaLnBrk="0" hangingPunct="0">
                <a:defRPr>
                  <a:solidFill>
                    <a:schemeClr val="tx1"/>
                  </a:solidFill>
                  <a:latin typeface="Papyrus" panose="03070502060502030205" pitchFamily="66" charset="0"/>
                </a:defRPr>
              </a:lvl5pPr>
              <a:lvl6pPr marL="2514600" indent="-228600" defTabSz="762000" eaLnBrk="0" fontAlgn="base" hangingPunct="0">
                <a:spcBef>
                  <a:spcPct val="0"/>
                </a:spcBef>
                <a:spcAft>
                  <a:spcPct val="0"/>
                </a:spcAft>
                <a:defRPr>
                  <a:solidFill>
                    <a:schemeClr val="tx1"/>
                  </a:solidFill>
                  <a:latin typeface="Papyrus" panose="03070502060502030205" pitchFamily="66" charset="0"/>
                </a:defRPr>
              </a:lvl6pPr>
              <a:lvl7pPr marL="2971800" indent="-228600" defTabSz="762000" eaLnBrk="0" fontAlgn="base" hangingPunct="0">
                <a:spcBef>
                  <a:spcPct val="0"/>
                </a:spcBef>
                <a:spcAft>
                  <a:spcPct val="0"/>
                </a:spcAft>
                <a:defRPr>
                  <a:solidFill>
                    <a:schemeClr val="tx1"/>
                  </a:solidFill>
                  <a:latin typeface="Papyrus" panose="03070502060502030205" pitchFamily="66" charset="0"/>
                </a:defRPr>
              </a:lvl7pPr>
              <a:lvl8pPr marL="3429000" indent="-228600" defTabSz="762000" eaLnBrk="0" fontAlgn="base" hangingPunct="0">
                <a:spcBef>
                  <a:spcPct val="0"/>
                </a:spcBef>
                <a:spcAft>
                  <a:spcPct val="0"/>
                </a:spcAft>
                <a:defRPr>
                  <a:solidFill>
                    <a:schemeClr val="tx1"/>
                  </a:solidFill>
                  <a:latin typeface="Papyrus" panose="03070502060502030205" pitchFamily="66" charset="0"/>
                </a:defRPr>
              </a:lvl8pPr>
              <a:lvl9pPr marL="3886200" indent="-228600" defTabSz="7620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a:latin typeface="Times New Roman" panose="02020603050405020304" pitchFamily="18" charset="0"/>
                </a:rPr>
                <a:t>=1D PBA</a:t>
              </a:r>
            </a:p>
          </p:txBody>
        </p:sp>
      </p:grpSp>
      <p:grpSp>
        <p:nvGrpSpPr>
          <p:cNvPr id="392201" name="Group 19"/>
          <p:cNvGrpSpPr>
            <a:grpSpLocks/>
          </p:cNvGrpSpPr>
          <p:nvPr/>
        </p:nvGrpSpPr>
        <p:grpSpPr bwMode="auto">
          <a:xfrm>
            <a:off x="7672388" y="4191000"/>
            <a:ext cx="1414462" cy="350838"/>
            <a:chOff x="4383" y="2202"/>
            <a:chExt cx="891" cy="221"/>
          </a:xfrm>
        </p:grpSpPr>
        <p:sp>
          <p:nvSpPr>
            <p:cNvPr id="392277" name="Text Box 20"/>
            <p:cNvSpPr txBox="1">
              <a:spLocks noChangeArrowheads="1"/>
            </p:cNvSpPr>
            <p:nvPr/>
          </p:nvSpPr>
          <p:spPr bwMode="auto">
            <a:xfrm>
              <a:off x="4453" y="2202"/>
              <a:ext cx="821" cy="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76190" tIns="38095" rIns="76190" bIns="38095">
              <a:spAutoFit/>
            </a:bodyPr>
            <a:lstStyle>
              <a:lvl1pPr defTabSz="762000" eaLnBrk="0" hangingPunct="0">
                <a:defRPr>
                  <a:solidFill>
                    <a:schemeClr val="tx1"/>
                  </a:solidFill>
                  <a:latin typeface="Papyrus" panose="03070502060502030205" pitchFamily="66" charset="0"/>
                </a:defRPr>
              </a:lvl1pPr>
              <a:lvl2pPr marL="742950" indent="-285750" defTabSz="762000" eaLnBrk="0" hangingPunct="0">
                <a:defRPr>
                  <a:solidFill>
                    <a:schemeClr val="tx1"/>
                  </a:solidFill>
                  <a:latin typeface="Papyrus" panose="03070502060502030205" pitchFamily="66" charset="0"/>
                </a:defRPr>
              </a:lvl2pPr>
              <a:lvl3pPr marL="1143000" indent="-228600" defTabSz="762000" eaLnBrk="0" hangingPunct="0">
                <a:defRPr>
                  <a:solidFill>
                    <a:schemeClr val="tx1"/>
                  </a:solidFill>
                  <a:latin typeface="Papyrus" panose="03070502060502030205" pitchFamily="66" charset="0"/>
                </a:defRPr>
              </a:lvl3pPr>
              <a:lvl4pPr marL="1600200" indent="-228600" defTabSz="762000" eaLnBrk="0" hangingPunct="0">
                <a:defRPr>
                  <a:solidFill>
                    <a:schemeClr val="tx1"/>
                  </a:solidFill>
                  <a:latin typeface="Papyrus" panose="03070502060502030205" pitchFamily="66" charset="0"/>
                </a:defRPr>
              </a:lvl4pPr>
              <a:lvl5pPr marL="2057400" indent="-228600" defTabSz="762000" eaLnBrk="0" hangingPunct="0">
                <a:defRPr>
                  <a:solidFill>
                    <a:schemeClr val="tx1"/>
                  </a:solidFill>
                  <a:latin typeface="Papyrus" panose="03070502060502030205" pitchFamily="66" charset="0"/>
                </a:defRPr>
              </a:lvl5pPr>
              <a:lvl6pPr marL="2514600" indent="-228600" defTabSz="762000" eaLnBrk="0" fontAlgn="base" hangingPunct="0">
                <a:spcBef>
                  <a:spcPct val="0"/>
                </a:spcBef>
                <a:spcAft>
                  <a:spcPct val="0"/>
                </a:spcAft>
                <a:defRPr>
                  <a:solidFill>
                    <a:schemeClr val="tx1"/>
                  </a:solidFill>
                  <a:latin typeface="Papyrus" panose="03070502060502030205" pitchFamily="66" charset="0"/>
                </a:defRPr>
              </a:lvl6pPr>
              <a:lvl7pPr marL="2971800" indent="-228600" defTabSz="762000" eaLnBrk="0" fontAlgn="base" hangingPunct="0">
                <a:spcBef>
                  <a:spcPct val="0"/>
                </a:spcBef>
                <a:spcAft>
                  <a:spcPct val="0"/>
                </a:spcAft>
                <a:defRPr>
                  <a:solidFill>
                    <a:schemeClr val="tx1"/>
                  </a:solidFill>
                  <a:latin typeface="Papyrus" panose="03070502060502030205" pitchFamily="66" charset="0"/>
                </a:defRPr>
              </a:lvl7pPr>
              <a:lvl8pPr marL="3429000" indent="-228600" defTabSz="762000" eaLnBrk="0" fontAlgn="base" hangingPunct="0">
                <a:spcBef>
                  <a:spcPct val="0"/>
                </a:spcBef>
                <a:spcAft>
                  <a:spcPct val="0"/>
                </a:spcAft>
                <a:defRPr>
                  <a:solidFill>
                    <a:schemeClr val="tx1"/>
                  </a:solidFill>
                  <a:latin typeface="Papyrus" panose="03070502060502030205" pitchFamily="66" charset="0"/>
                </a:defRPr>
              </a:lvl8pPr>
              <a:lvl9pPr marL="3886200" indent="-228600" defTabSz="7620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a:latin typeface="Times New Roman" panose="02020603050405020304" pitchFamily="18" charset="0"/>
                </a:rPr>
                <a:t>=RME point</a:t>
              </a:r>
            </a:p>
          </p:txBody>
        </p:sp>
        <p:sp>
          <p:nvSpPr>
            <p:cNvPr id="392278" name="Line 21"/>
            <p:cNvSpPr>
              <a:spLocks noChangeShapeType="1"/>
            </p:cNvSpPr>
            <p:nvPr/>
          </p:nvSpPr>
          <p:spPr bwMode="auto">
            <a:xfrm>
              <a:off x="4383" y="2310"/>
              <a:ext cx="90" cy="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392202" name="Group 22"/>
          <p:cNvGrpSpPr>
            <a:grpSpLocks/>
          </p:cNvGrpSpPr>
          <p:nvPr/>
        </p:nvGrpSpPr>
        <p:grpSpPr bwMode="auto">
          <a:xfrm>
            <a:off x="7610475" y="4572000"/>
            <a:ext cx="1409700" cy="350838"/>
            <a:chOff x="4530" y="2592"/>
            <a:chExt cx="888" cy="221"/>
          </a:xfrm>
        </p:grpSpPr>
        <p:sp>
          <p:nvSpPr>
            <p:cNvPr id="392272" name="Text Box 23"/>
            <p:cNvSpPr txBox="1">
              <a:spLocks noChangeArrowheads="1"/>
            </p:cNvSpPr>
            <p:nvPr/>
          </p:nvSpPr>
          <p:spPr bwMode="auto">
            <a:xfrm>
              <a:off x="4530" y="2592"/>
              <a:ext cx="888" cy="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76190" tIns="38095" rIns="76190" bIns="38095">
              <a:spAutoFit/>
            </a:bodyPr>
            <a:lstStyle>
              <a:lvl1pPr defTabSz="762000" eaLnBrk="0" hangingPunct="0">
                <a:defRPr>
                  <a:solidFill>
                    <a:schemeClr val="tx1"/>
                  </a:solidFill>
                  <a:latin typeface="Papyrus" panose="03070502060502030205" pitchFamily="66" charset="0"/>
                </a:defRPr>
              </a:lvl1pPr>
              <a:lvl2pPr marL="742950" indent="-285750" defTabSz="762000" eaLnBrk="0" hangingPunct="0">
                <a:defRPr>
                  <a:solidFill>
                    <a:schemeClr val="tx1"/>
                  </a:solidFill>
                  <a:latin typeface="Papyrus" panose="03070502060502030205" pitchFamily="66" charset="0"/>
                </a:defRPr>
              </a:lvl2pPr>
              <a:lvl3pPr marL="1143000" indent="-228600" defTabSz="762000" eaLnBrk="0" hangingPunct="0">
                <a:defRPr>
                  <a:solidFill>
                    <a:schemeClr val="tx1"/>
                  </a:solidFill>
                  <a:latin typeface="Papyrus" panose="03070502060502030205" pitchFamily="66" charset="0"/>
                </a:defRPr>
              </a:lvl3pPr>
              <a:lvl4pPr marL="1600200" indent="-228600" defTabSz="762000" eaLnBrk="0" hangingPunct="0">
                <a:defRPr>
                  <a:solidFill>
                    <a:schemeClr val="tx1"/>
                  </a:solidFill>
                  <a:latin typeface="Papyrus" panose="03070502060502030205" pitchFamily="66" charset="0"/>
                </a:defRPr>
              </a:lvl4pPr>
              <a:lvl5pPr marL="2057400" indent="-228600" defTabSz="762000" eaLnBrk="0" hangingPunct="0">
                <a:defRPr>
                  <a:solidFill>
                    <a:schemeClr val="tx1"/>
                  </a:solidFill>
                  <a:latin typeface="Papyrus" panose="03070502060502030205" pitchFamily="66" charset="0"/>
                </a:defRPr>
              </a:lvl5pPr>
              <a:lvl6pPr marL="2514600" indent="-228600" defTabSz="762000" eaLnBrk="0" fontAlgn="base" hangingPunct="0">
                <a:spcBef>
                  <a:spcPct val="0"/>
                </a:spcBef>
                <a:spcAft>
                  <a:spcPct val="0"/>
                </a:spcAft>
                <a:defRPr>
                  <a:solidFill>
                    <a:schemeClr val="tx1"/>
                  </a:solidFill>
                  <a:latin typeface="Papyrus" panose="03070502060502030205" pitchFamily="66" charset="0"/>
                </a:defRPr>
              </a:lvl6pPr>
              <a:lvl7pPr marL="2971800" indent="-228600" defTabSz="762000" eaLnBrk="0" fontAlgn="base" hangingPunct="0">
                <a:spcBef>
                  <a:spcPct val="0"/>
                </a:spcBef>
                <a:spcAft>
                  <a:spcPct val="0"/>
                </a:spcAft>
                <a:defRPr>
                  <a:solidFill>
                    <a:schemeClr val="tx1"/>
                  </a:solidFill>
                  <a:latin typeface="Papyrus" panose="03070502060502030205" pitchFamily="66" charset="0"/>
                </a:defRPr>
              </a:lvl7pPr>
              <a:lvl8pPr marL="3429000" indent="-228600" defTabSz="762000" eaLnBrk="0" fontAlgn="base" hangingPunct="0">
                <a:spcBef>
                  <a:spcPct val="0"/>
                </a:spcBef>
                <a:spcAft>
                  <a:spcPct val="0"/>
                </a:spcAft>
                <a:defRPr>
                  <a:solidFill>
                    <a:schemeClr val="tx1"/>
                  </a:solidFill>
                  <a:latin typeface="Papyrus" panose="03070502060502030205" pitchFamily="66" charset="0"/>
                </a:defRPr>
              </a:lvl8pPr>
              <a:lvl9pPr marL="3886200" indent="-228600" defTabSz="7620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a:latin typeface="Times New Roman" panose="02020603050405020304" pitchFamily="18" charset="0"/>
                </a:rPr>
                <a:t>   =1D MC</a:t>
              </a:r>
            </a:p>
          </p:txBody>
        </p:sp>
        <p:grpSp>
          <p:nvGrpSpPr>
            <p:cNvPr id="392273" name="Group 24"/>
            <p:cNvGrpSpPr>
              <a:grpSpLocks/>
            </p:cNvGrpSpPr>
            <p:nvPr/>
          </p:nvGrpSpPr>
          <p:grpSpPr bwMode="auto">
            <a:xfrm>
              <a:off x="4608" y="2676"/>
              <a:ext cx="39" cy="60"/>
              <a:chOff x="1371" y="1239"/>
              <a:chExt cx="39" cy="60"/>
            </a:xfrm>
          </p:grpSpPr>
          <p:sp>
            <p:nvSpPr>
              <p:cNvPr id="392274" name="Line 25"/>
              <p:cNvSpPr>
                <a:spLocks noChangeShapeType="1"/>
              </p:cNvSpPr>
              <p:nvPr/>
            </p:nvSpPr>
            <p:spPr bwMode="auto">
              <a:xfrm>
                <a:off x="1392" y="1248"/>
                <a:ext cx="0" cy="51"/>
              </a:xfrm>
              <a:prstGeom prst="line">
                <a:avLst/>
              </a:prstGeom>
              <a:noFill/>
              <a:ln w="952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92275" name="Line 26"/>
              <p:cNvSpPr>
                <a:spLocks noChangeShapeType="1"/>
              </p:cNvSpPr>
              <p:nvPr/>
            </p:nvSpPr>
            <p:spPr bwMode="auto">
              <a:xfrm flipH="1">
                <a:off x="1371" y="1239"/>
                <a:ext cx="39" cy="0"/>
              </a:xfrm>
              <a:prstGeom prst="line">
                <a:avLst/>
              </a:prstGeom>
              <a:noFill/>
              <a:ln w="2222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92276" name="Line 27"/>
              <p:cNvSpPr>
                <a:spLocks noChangeShapeType="1"/>
              </p:cNvSpPr>
              <p:nvPr/>
            </p:nvSpPr>
            <p:spPr bwMode="auto">
              <a:xfrm flipH="1">
                <a:off x="1371" y="1296"/>
                <a:ext cx="39" cy="0"/>
              </a:xfrm>
              <a:prstGeom prst="line">
                <a:avLst/>
              </a:prstGeom>
              <a:noFill/>
              <a:ln w="2222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grpSp>
      </p:grpSp>
      <p:sp>
        <p:nvSpPr>
          <p:cNvPr id="392203" name="Text Box 28"/>
          <p:cNvSpPr txBox="1">
            <a:spLocks noChangeArrowheads="1"/>
          </p:cNvSpPr>
          <p:nvPr/>
        </p:nvSpPr>
        <p:spPr bwMode="auto">
          <a:xfrm>
            <a:off x="7466013" y="3810000"/>
            <a:ext cx="17160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2400">
                <a:latin typeface="Times New Roman" panose="02020603050405020304" pitchFamily="18" charset="0"/>
              </a:rPr>
              <a:t>RME ranges</a:t>
            </a:r>
          </a:p>
        </p:txBody>
      </p:sp>
      <p:sp>
        <p:nvSpPr>
          <p:cNvPr id="392204" name="Text Box 29"/>
          <p:cNvSpPr txBox="1">
            <a:spLocks noChangeArrowheads="1"/>
          </p:cNvSpPr>
          <p:nvPr/>
        </p:nvSpPr>
        <p:spPr bwMode="auto">
          <a:xfrm rot="10800000">
            <a:off x="0" y="838200"/>
            <a:ext cx="882650" cy="3876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eaVert" lIns="76190" tIns="38095" rIns="76190" bIns="38095" anchorCtr="1">
            <a:spAutoFit/>
          </a:bodyPr>
          <a:lstStyle>
            <a:lvl1pPr defTabSz="762000" eaLnBrk="0" hangingPunct="0">
              <a:defRPr>
                <a:solidFill>
                  <a:schemeClr val="tx1"/>
                </a:solidFill>
                <a:latin typeface="Papyrus" panose="03070502060502030205" pitchFamily="66" charset="0"/>
              </a:defRPr>
            </a:lvl1pPr>
            <a:lvl2pPr marL="742950" indent="-285750" defTabSz="762000" eaLnBrk="0" hangingPunct="0">
              <a:defRPr>
                <a:solidFill>
                  <a:schemeClr val="tx1"/>
                </a:solidFill>
                <a:latin typeface="Papyrus" panose="03070502060502030205" pitchFamily="66" charset="0"/>
              </a:defRPr>
            </a:lvl2pPr>
            <a:lvl3pPr marL="1143000" indent="-228600" defTabSz="762000" eaLnBrk="0" hangingPunct="0">
              <a:defRPr>
                <a:solidFill>
                  <a:schemeClr val="tx1"/>
                </a:solidFill>
                <a:latin typeface="Papyrus" panose="03070502060502030205" pitchFamily="66" charset="0"/>
              </a:defRPr>
            </a:lvl3pPr>
            <a:lvl4pPr marL="1600200" indent="-228600" defTabSz="762000" eaLnBrk="0" hangingPunct="0">
              <a:defRPr>
                <a:solidFill>
                  <a:schemeClr val="tx1"/>
                </a:solidFill>
                <a:latin typeface="Papyrus" panose="03070502060502030205" pitchFamily="66" charset="0"/>
              </a:defRPr>
            </a:lvl4pPr>
            <a:lvl5pPr marL="2057400" indent="-228600" defTabSz="762000" eaLnBrk="0" hangingPunct="0">
              <a:defRPr>
                <a:solidFill>
                  <a:schemeClr val="tx1"/>
                </a:solidFill>
                <a:latin typeface="Papyrus" panose="03070502060502030205" pitchFamily="66" charset="0"/>
              </a:defRPr>
            </a:lvl5pPr>
            <a:lvl6pPr marL="2514600" indent="-228600" defTabSz="762000" eaLnBrk="0" fontAlgn="base" hangingPunct="0">
              <a:spcBef>
                <a:spcPct val="0"/>
              </a:spcBef>
              <a:spcAft>
                <a:spcPct val="0"/>
              </a:spcAft>
              <a:defRPr>
                <a:solidFill>
                  <a:schemeClr val="tx1"/>
                </a:solidFill>
                <a:latin typeface="Papyrus" panose="03070502060502030205" pitchFamily="66" charset="0"/>
              </a:defRPr>
            </a:lvl6pPr>
            <a:lvl7pPr marL="2971800" indent="-228600" defTabSz="762000" eaLnBrk="0" fontAlgn="base" hangingPunct="0">
              <a:spcBef>
                <a:spcPct val="0"/>
              </a:spcBef>
              <a:spcAft>
                <a:spcPct val="0"/>
              </a:spcAft>
              <a:defRPr>
                <a:solidFill>
                  <a:schemeClr val="tx1"/>
                </a:solidFill>
                <a:latin typeface="Papyrus" panose="03070502060502030205" pitchFamily="66" charset="0"/>
              </a:defRPr>
            </a:lvl7pPr>
            <a:lvl8pPr marL="3429000" indent="-228600" defTabSz="762000" eaLnBrk="0" fontAlgn="base" hangingPunct="0">
              <a:spcBef>
                <a:spcPct val="0"/>
              </a:spcBef>
              <a:spcAft>
                <a:spcPct val="0"/>
              </a:spcAft>
              <a:defRPr>
                <a:solidFill>
                  <a:schemeClr val="tx1"/>
                </a:solidFill>
                <a:latin typeface="Papyrus" panose="03070502060502030205" pitchFamily="66" charset="0"/>
              </a:defRPr>
            </a:lvl8pPr>
            <a:lvl9pPr marL="3886200" indent="-228600" defTabSz="762000" eaLnBrk="0" fontAlgn="base" hangingPunct="0">
              <a:spcBef>
                <a:spcPct val="0"/>
              </a:spcBef>
              <a:spcAft>
                <a:spcPct val="0"/>
              </a:spcAft>
              <a:defRPr>
                <a:solidFill>
                  <a:schemeClr val="tx1"/>
                </a:solidFill>
                <a:latin typeface="Papyrus" panose="03070502060502030205" pitchFamily="66" charset="0"/>
              </a:defRPr>
            </a:lvl9pPr>
          </a:lstStyle>
          <a:p>
            <a:pPr algn="ctr" eaLnBrk="1" hangingPunct="1"/>
            <a:r>
              <a:rPr lang="en-US" altLang="en-US" sz="2400">
                <a:latin typeface="Times New Roman" panose="02020603050405020304" pitchFamily="18" charset="0"/>
              </a:rPr>
              <a:t>tPCB Cancer Risk</a:t>
            </a:r>
          </a:p>
          <a:p>
            <a:pPr algn="ctr" eaLnBrk="1" hangingPunct="1"/>
            <a:r>
              <a:rPr lang="en-US" altLang="en-US" sz="2400">
                <a:latin typeface="Times New Roman" panose="02020603050405020304" pitchFamily="18" charset="0"/>
              </a:rPr>
              <a:t>(log-scale)</a:t>
            </a:r>
          </a:p>
        </p:txBody>
      </p:sp>
      <p:sp>
        <p:nvSpPr>
          <p:cNvPr id="392205" name="Text Box 30"/>
          <p:cNvSpPr txBox="1">
            <a:spLocks noChangeArrowheads="1"/>
          </p:cNvSpPr>
          <p:nvPr/>
        </p:nvSpPr>
        <p:spPr bwMode="auto">
          <a:xfrm>
            <a:off x="1311275" y="5027613"/>
            <a:ext cx="1082675"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ctr" eaLnBrk="1" hangingPunct="1"/>
            <a:r>
              <a:rPr lang="en-US" altLang="en-US" sz="2000">
                <a:latin typeface="Times New Roman" panose="02020603050405020304" pitchFamily="18" charset="0"/>
              </a:rPr>
              <a:t>Reaches 5 and 6</a:t>
            </a:r>
          </a:p>
        </p:txBody>
      </p:sp>
      <p:sp>
        <p:nvSpPr>
          <p:cNvPr id="392206" name="Text Box 31"/>
          <p:cNvSpPr txBox="1">
            <a:spLocks noChangeArrowheads="1"/>
          </p:cNvSpPr>
          <p:nvPr/>
        </p:nvSpPr>
        <p:spPr bwMode="auto">
          <a:xfrm>
            <a:off x="2514600" y="5022850"/>
            <a:ext cx="1082675"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ctr" eaLnBrk="1" hangingPunct="1"/>
            <a:r>
              <a:rPr lang="en-US" altLang="en-US" sz="2000">
                <a:latin typeface="Times New Roman" panose="02020603050405020304" pitchFamily="18" charset="0"/>
              </a:rPr>
              <a:t>Rising Pond</a:t>
            </a:r>
          </a:p>
        </p:txBody>
      </p:sp>
      <p:sp>
        <p:nvSpPr>
          <p:cNvPr id="392207" name="Text Box 32"/>
          <p:cNvSpPr txBox="1">
            <a:spLocks noChangeArrowheads="1"/>
          </p:cNvSpPr>
          <p:nvPr/>
        </p:nvSpPr>
        <p:spPr bwMode="auto">
          <a:xfrm>
            <a:off x="3673475" y="5013325"/>
            <a:ext cx="1676400" cy="1311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ctr" eaLnBrk="1" hangingPunct="1"/>
            <a:r>
              <a:rPr lang="en-US" altLang="en-US" sz="2000">
                <a:latin typeface="Times New Roman" panose="02020603050405020304" pitchFamily="18" charset="0"/>
              </a:rPr>
              <a:t>West Cornwall/</a:t>
            </a:r>
          </a:p>
          <a:p>
            <a:pPr algn="ctr" eaLnBrk="1" hangingPunct="1"/>
            <a:r>
              <a:rPr lang="en-US" altLang="en-US" sz="2000">
                <a:latin typeface="Times New Roman" panose="02020603050405020304" pitchFamily="18" charset="0"/>
              </a:rPr>
              <a:t>Bulls Bridge bass</a:t>
            </a:r>
          </a:p>
        </p:txBody>
      </p:sp>
      <p:sp>
        <p:nvSpPr>
          <p:cNvPr id="392208" name="Text Box 33"/>
          <p:cNvSpPr txBox="1">
            <a:spLocks noChangeArrowheads="1"/>
          </p:cNvSpPr>
          <p:nvPr/>
        </p:nvSpPr>
        <p:spPr bwMode="auto">
          <a:xfrm>
            <a:off x="4892675" y="5013325"/>
            <a:ext cx="1600200" cy="1006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ctr" eaLnBrk="1" hangingPunct="1"/>
            <a:r>
              <a:rPr lang="en-US" altLang="en-US" sz="2000">
                <a:latin typeface="Times New Roman" panose="02020603050405020304" pitchFamily="18" charset="0"/>
              </a:rPr>
              <a:t>West Cornwall trout</a:t>
            </a:r>
          </a:p>
        </p:txBody>
      </p:sp>
      <p:sp>
        <p:nvSpPr>
          <p:cNvPr id="392209" name="Text Box 34"/>
          <p:cNvSpPr txBox="1">
            <a:spLocks noChangeArrowheads="1"/>
          </p:cNvSpPr>
          <p:nvPr/>
        </p:nvSpPr>
        <p:spPr bwMode="auto">
          <a:xfrm>
            <a:off x="6051550" y="5013325"/>
            <a:ext cx="1600200" cy="1006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ctr" eaLnBrk="1" hangingPunct="1"/>
            <a:r>
              <a:rPr lang="en-US" altLang="en-US" sz="2000">
                <a:latin typeface="Times New Roman" panose="02020603050405020304" pitchFamily="18" charset="0"/>
              </a:rPr>
              <a:t>Lake Lillinonah/</a:t>
            </a:r>
          </a:p>
          <a:p>
            <a:pPr algn="ctr" eaLnBrk="1" hangingPunct="1"/>
            <a:r>
              <a:rPr lang="en-US" altLang="en-US" sz="2000">
                <a:latin typeface="Times New Roman" panose="02020603050405020304" pitchFamily="18" charset="0"/>
              </a:rPr>
              <a:t>Lake Zoar</a:t>
            </a:r>
          </a:p>
        </p:txBody>
      </p:sp>
      <p:sp>
        <p:nvSpPr>
          <p:cNvPr id="392210" name="Text Box 35"/>
          <p:cNvSpPr txBox="1">
            <a:spLocks noChangeArrowheads="1"/>
          </p:cNvSpPr>
          <p:nvPr/>
        </p:nvSpPr>
        <p:spPr bwMode="auto">
          <a:xfrm>
            <a:off x="473075" y="4859338"/>
            <a:ext cx="8382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r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r" eaLnBrk="1" hangingPunct="1"/>
            <a:r>
              <a:rPr lang="en-US" altLang="en-US" sz="2000">
                <a:latin typeface="Times New Roman" panose="02020603050405020304" pitchFamily="18" charset="0"/>
              </a:rPr>
              <a:t>0</a:t>
            </a:r>
          </a:p>
        </p:txBody>
      </p:sp>
      <p:sp>
        <p:nvSpPr>
          <p:cNvPr id="392211" name="Text Box 36"/>
          <p:cNvSpPr txBox="1">
            <a:spLocks noChangeArrowheads="1"/>
          </p:cNvSpPr>
          <p:nvPr/>
        </p:nvSpPr>
        <p:spPr bwMode="auto">
          <a:xfrm>
            <a:off x="4878388" y="1431925"/>
            <a:ext cx="1616075" cy="438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72731" tIns="36366" rIns="72731" bIns="36366">
            <a:spAutoFit/>
          </a:bodyPr>
          <a:lstStyle>
            <a:lvl1pPr defTabSz="727075" eaLnBrk="0" hangingPunct="0">
              <a:defRPr>
                <a:solidFill>
                  <a:schemeClr val="tx1"/>
                </a:solidFill>
                <a:latin typeface="Papyrus" panose="03070502060502030205" pitchFamily="66" charset="0"/>
              </a:defRPr>
            </a:lvl1pPr>
            <a:lvl2pPr marL="742950" indent="-285750" defTabSz="727075" eaLnBrk="0" hangingPunct="0">
              <a:defRPr>
                <a:solidFill>
                  <a:schemeClr val="tx1"/>
                </a:solidFill>
                <a:latin typeface="Papyrus" panose="03070502060502030205" pitchFamily="66" charset="0"/>
              </a:defRPr>
            </a:lvl2pPr>
            <a:lvl3pPr marL="1143000" indent="-228600" defTabSz="727075" eaLnBrk="0" hangingPunct="0">
              <a:defRPr>
                <a:solidFill>
                  <a:schemeClr val="tx1"/>
                </a:solidFill>
                <a:latin typeface="Papyrus" panose="03070502060502030205" pitchFamily="66" charset="0"/>
              </a:defRPr>
            </a:lvl3pPr>
            <a:lvl4pPr marL="1600200" indent="-228600" defTabSz="727075" eaLnBrk="0" hangingPunct="0">
              <a:defRPr>
                <a:solidFill>
                  <a:schemeClr val="tx1"/>
                </a:solidFill>
                <a:latin typeface="Papyrus" panose="03070502060502030205" pitchFamily="66" charset="0"/>
              </a:defRPr>
            </a:lvl4pPr>
            <a:lvl5pPr marL="2057400" indent="-228600" defTabSz="727075" eaLnBrk="0" hangingPunct="0">
              <a:defRPr>
                <a:solidFill>
                  <a:schemeClr val="tx1"/>
                </a:solidFill>
                <a:latin typeface="Papyrus" panose="03070502060502030205" pitchFamily="66" charset="0"/>
              </a:defRPr>
            </a:lvl5pPr>
            <a:lvl6pPr marL="2514600" indent="-228600" defTabSz="727075" eaLnBrk="0" fontAlgn="base" hangingPunct="0">
              <a:spcBef>
                <a:spcPct val="0"/>
              </a:spcBef>
              <a:spcAft>
                <a:spcPct val="0"/>
              </a:spcAft>
              <a:defRPr>
                <a:solidFill>
                  <a:schemeClr val="tx1"/>
                </a:solidFill>
                <a:latin typeface="Papyrus" panose="03070502060502030205" pitchFamily="66" charset="0"/>
              </a:defRPr>
            </a:lvl6pPr>
            <a:lvl7pPr marL="2971800" indent="-228600" defTabSz="727075" eaLnBrk="0" fontAlgn="base" hangingPunct="0">
              <a:spcBef>
                <a:spcPct val="0"/>
              </a:spcBef>
              <a:spcAft>
                <a:spcPct val="0"/>
              </a:spcAft>
              <a:defRPr>
                <a:solidFill>
                  <a:schemeClr val="tx1"/>
                </a:solidFill>
                <a:latin typeface="Papyrus" panose="03070502060502030205" pitchFamily="66" charset="0"/>
              </a:defRPr>
            </a:lvl7pPr>
            <a:lvl8pPr marL="3429000" indent="-228600" defTabSz="727075" eaLnBrk="0" fontAlgn="base" hangingPunct="0">
              <a:spcBef>
                <a:spcPct val="0"/>
              </a:spcBef>
              <a:spcAft>
                <a:spcPct val="0"/>
              </a:spcAft>
              <a:defRPr>
                <a:solidFill>
                  <a:schemeClr val="tx1"/>
                </a:solidFill>
                <a:latin typeface="Papyrus" panose="03070502060502030205" pitchFamily="66" charset="0"/>
              </a:defRPr>
            </a:lvl8pPr>
            <a:lvl9pPr marL="3886200" indent="-228600" defTabSz="727075" eaLnBrk="0" fontAlgn="base" hangingPunct="0">
              <a:spcBef>
                <a:spcPct val="0"/>
              </a:spcBef>
              <a:spcAft>
                <a:spcPct val="0"/>
              </a:spcAft>
              <a:defRPr>
                <a:solidFill>
                  <a:schemeClr val="tx1"/>
                </a:solidFill>
                <a:latin typeface="Papyrus" panose="03070502060502030205" pitchFamily="66" charset="0"/>
              </a:defRPr>
            </a:lvl9pPr>
          </a:lstStyle>
          <a:p>
            <a:pPr algn="ctr" eaLnBrk="1" hangingPunct="1"/>
            <a:r>
              <a:rPr lang="en-US" altLang="en-US" sz="2400">
                <a:latin typeface="Times New Roman" panose="02020603050405020304" pitchFamily="18" charset="0"/>
              </a:rPr>
              <a:t>Connecticut</a:t>
            </a:r>
          </a:p>
        </p:txBody>
      </p:sp>
      <p:sp>
        <p:nvSpPr>
          <p:cNvPr id="392212" name="Text Box 37"/>
          <p:cNvSpPr txBox="1">
            <a:spLocks noChangeArrowheads="1"/>
          </p:cNvSpPr>
          <p:nvPr/>
        </p:nvSpPr>
        <p:spPr bwMode="auto">
          <a:xfrm>
            <a:off x="1649413" y="1431925"/>
            <a:ext cx="1906587" cy="438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72731" tIns="36366" rIns="72731" bIns="36366">
            <a:spAutoFit/>
          </a:bodyPr>
          <a:lstStyle>
            <a:lvl1pPr defTabSz="727075" eaLnBrk="0" hangingPunct="0">
              <a:defRPr>
                <a:solidFill>
                  <a:schemeClr val="tx1"/>
                </a:solidFill>
                <a:latin typeface="Papyrus" panose="03070502060502030205" pitchFamily="66" charset="0"/>
              </a:defRPr>
            </a:lvl1pPr>
            <a:lvl2pPr marL="742950" indent="-285750" defTabSz="727075" eaLnBrk="0" hangingPunct="0">
              <a:defRPr>
                <a:solidFill>
                  <a:schemeClr val="tx1"/>
                </a:solidFill>
                <a:latin typeface="Papyrus" panose="03070502060502030205" pitchFamily="66" charset="0"/>
              </a:defRPr>
            </a:lvl2pPr>
            <a:lvl3pPr marL="1143000" indent="-228600" defTabSz="727075" eaLnBrk="0" hangingPunct="0">
              <a:defRPr>
                <a:solidFill>
                  <a:schemeClr val="tx1"/>
                </a:solidFill>
                <a:latin typeface="Papyrus" panose="03070502060502030205" pitchFamily="66" charset="0"/>
              </a:defRPr>
            </a:lvl3pPr>
            <a:lvl4pPr marL="1600200" indent="-228600" defTabSz="727075" eaLnBrk="0" hangingPunct="0">
              <a:defRPr>
                <a:solidFill>
                  <a:schemeClr val="tx1"/>
                </a:solidFill>
                <a:latin typeface="Papyrus" panose="03070502060502030205" pitchFamily="66" charset="0"/>
              </a:defRPr>
            </a:lvl4pPr>
            <a:lvl5pPr marL="2057400" indent="-228600" defTabSz="727075" eaLnBrk="0" hangingPunct="0">
              <a:defRPr>
                <a:solidFill>
                  <a:schemeClr val="tx1"/>
                </a:solidFill>
                <a:latin typeface="Papyrus" panose="03070502060502030205" pitchFamily="66" charset="0"/>
              </a:defRPr>
            </a:lvl5pPr>
            <a:lvl6pPr marL="2514600" indent="-228600" defTabSz="727075" eaLnBrk="0" fontAlgn="base" hangingPunct="0">
              <a:spcBef>
                <a:spcPct val="0"/>
              </a:spcBef>
              <a:spcAft>
                <a:spcPct val="0"/>
              </a:spcAft>
              <a:defRPr>
                <a:solidFill>
                  <a:schemeClr val="tx1"/>
                </a:solidFill>
                <a:latin typeface="Papyrus" panose="03070502060502030205" pitchFamily="66" charset="0"/>
              </a:defRPr>
            </a:lvl6pPr>
            <a:lvl7pPr marL="2971800" indent="-228600" defTabSz="727075" eaLnBrk="0" fontAlgn="base" hangingPunct="0">
              <a:spcBef>
                <a:spcPct val="0"/>
              </a:spcBef>
              <a:spcAft>
                <a:spcPct val="0"/>
              </a:spcAft>
              <a:defRPr>
                <a:solidFill>
                  <a:schemeClr val="tx1"/>
                </a:solidFill>
                <a:latin typeface="Papyrus" panose="03070502060502030205" pitchFamily="66" charset="0"/>
              </a:defRPr>
            </a:lvl7pPr>
            <a:lvl8pPr marL="3429000" indent="-228600" defTabSz="727075" eaLnBrk="0" fontAlgn="base" hangingPunct="0">
              <a:spcBef>
                <a:spcPct val="0"/>
              </a:spcBef>
              <a:spcAft>
                <a:spcPct val="0"/>
              </a:spcAft>
              <a:defRPr>
                <a:solidFill>
                  <a:schemeClr val="tx1"/>
                </a:solidFill>
                <a:latin typeface="Papyrus" panose="03070502060502030205" pitchFamily="66" charset="0"/>
              </a:defRPr>
            </a:lvl8pPr>
            <a:lvl9pPr marL="3886200" indent="-228600" defTabSz="727075" eaLnBrk="0" fontAlgn="base" hangingPunct="0">
              <a:spcBef>
                <a:spcPct val="0"/>
              </a:spcBef>
              <a:spcAft>
                <a:spcPct val="0"/>
              </a:spcAft>
              <a:defRPr>
                <a:solidFill>
                  <a:schemeClr val="tx1"/>
                </a:solidFill>
                <a:latin typeface="Papyrus" panose="03070502060502030205" pitchFamily="66" charset="0"/>
              </a:defRPr>
            </a:lvl9pPr>
          </a:lstStyle>
          <a:p>
            <a:pPr algn="ctr" eaLnBrk="1" hangingPunct="1"/>
            <a:r>
              <a:rPr lang="en-US" altLang="en-US" sz="2400">
                <a:latin typeface="Times New Roman" panose="02020603050405020304" pitchFamily="18" charset="0"/>
              </a:rPr>
              <a:t>Massachusetts</a:t>
            </a:r>
          </a:p>
        </p:txBody>
      </p:sp>
      <p:sp>
        <p:nvSpPr>
          <p:cNvPr id="392213" name="Rectangle 38"/>
          <p:cNvSpPr>
            <a:spLocks noChangeArrowheads="1"/>
          </p:cNvSpPr>
          <p:nvPr/>
        </p:nvSpPr>
        <p:spPr bwMode="auto">
          <a:xfrm>
            <a:off x="606425" y="3168650"/>
            <a:ext cx="801688"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ctr" eaLnBrk="1" hangingPunct="1"/>
            <a:r>
              <a:rPr lang="en-US" altLang="en-US" sz="2000" u="sng">
                <a:solidFill>
                  <a:srgbClr val="000000"/>
                </a:solidFill>
                <a:latin typeface="Times New Roman" panose="02020603050405020304" pitchFamily="18" charset="0"/>
              </a:rPr>
              <a:t>1</a:t>
            </a:r>
          </a:p>
          <a:p>
            <a:pPr algn="ctr" eaLnBrk="1" hangingPunct="1"/>
            <a:r>
              <a:rPr lang="en-US" altLang="en-US" sz="2000">
                <a:solidFill>
                  <a:srgbClr val="000000"/>
                </a:solidFill>
                <a:latin typeface="Times New Roman" panose="02020603050405020304" pitchFamily="18" charset="0"/>
              </a:rPr>
              <a:t>10,000</a:t>
            </a:r>
            <a:endParaRPr lang="en-US" altLang="en-US" sz="2000">
              <a:latin typeface="Times New Roman" panose="02020603050405020304" pitchFamily="18" charset="0"/>
            </a:endParaRPr>
          </a:p>
        </p:txBody>
      </p:sp>
      <p:sp>
        <p:nvSpPr>
          <p:cNvPr id="392214" name="Rectangle 39"/>
          <p:cNvSpPr>
            <a:spLocks noChangeArrowheads="1"/>
          </p:cNvSpPr>
          <p:nvPr/>
        </p:nvSpPr>
        <p:spPr bwMode="auto">
          <a:xfrm>
            <a:off x="862013" y="2149475"/>
            <a:ext cx="60960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ctr" eaLnBrk="1" hangingPunct="1"/>
            <a:r>
              <a:rPr lang="en-US" altLang="en-US" sz="2000" u="sng">
                <a:solidFill>
                  <a:srgbClr val="000000"/>
                </a:solidFill>
                <a:latin typeface="Times New Roman" panose="02020603050405020304" pitchFamily="18" charset="0"/>
              </a:rPr>
              <a:t>1</a:t>
            </a:r>
          </a:p>
          <a:p>
            <a:pPr algn="ctr" eaLnBrk="1" hangingPunct="1"/>
            <a:r>
              <a:rPr lang="en-US" altLang="en-US" sz="2000">
                <a:solidFill>
                  <a:srgbClr val="000000"/>
                </a:solidFill>
                <a:latin typeface="Times New Roman" panose="02020603050405020304" pitchFamily="18" charset="0"/>
              </a:rPr>
              <a:t>100</a:t>
            </a:r>
            <a:endParaRPr lang="en-US" altLang="en-US" sz="2000">
              <a:latin typeface="Times New Roman" panose="02020603050405020304" pitchFamily="18" charset="0"/>
            </a:endParaRPr>
          </a:p>
        </p:txBody>
      </p:sp>
      <p:sp>
        <p:nvSpPr>
          <p:cNvPr id="392215" name="Rectangle 40"/>
          <p:cNvSpPr>
            <a:spLocks noChangeArrowheads="1"/>
          </p:cNvSpPr>
          <p:nvPr/>
        </p:nvSpPr>
        <p:spPr bwMode="auto">
          <a:xfrm>
            <a:off x="701675" y="1233488"/>
            <a:ext cx="6667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r" eaLnBrk="1" hangingPunct="1"/>
            <a:r>
              <a:rPr lang="en-US" altLang="en-US" sz="2000">
                <a:solidFill>
                  <a:srgbClr val="000000"/>
                </a:solidFill>
                <a:latin typeface="Times New Roman" panose="02020603050405020304" pitchFamily="18" charset="0"/>
              </a:rPr>
              <a:t>1</a:t>
            </a:r>
            <a:endParaRPr lang="en-US" altLang="en-US" sz="2000">
              <a:latin typeface="Times New Roman" panose="02020603050405020304" pitchFamily="18" charset="0"/>
            </a:endParaRPr>
          </a:p>
        </p:txBody>
      </p:sp>
      <p:sp>
        <p:nvSpPr>
          <p:cNvPr id="392216" name="Rectangle 41"/>
          <p:cNvSpPr>
            <a:spLocks noChangeArrowheads="1"/>
          </p:cNvSpPr>
          <p:nvPr/>
        </p:nvSpPr>
        <p:spPr bwMode="auto">
          <a:xfrm>
            <a:off x="1428750" y="3443288"/>
            <a:ext cx="6049963" cy="1038225"/>
          </a:xfrm>
          <a:prstGeom prst="rect">
            <a:avLst/>
          </a:prstGeom>
          <a:solidFill>
            <a:srgbClr val="EAEAEA">
              <a:alpha val="50195"/>
            </a:srgbClr>
          </a:solidFill>
          <a:ln w="9525">
            <a:solidFill>
              <a:schemeClr val="tx1"/>
            </a:solidFill>
            <a:miter lim="800000"/>
            <a:headEnd/>
            <a:tailEnd/>
          </a:ln>
        </p:spPr>
        <p:txBody>
          <a:bodyPr wrap="none" anchor="ct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latin typeface="Arial" panose="020B0604020202020204" pitchFamily="34" charset="0"/>
            </a:endParaRPr>
          </a:p>
        </p:txBody>
      </p:sp>
      <p:sp>
        <p:nvSpPr>
          <p:cNvPr id="392217" name="Line 42"/>
          <p:cNvSpPr>
            <a:spLocks noChangeShapeType="1"/>
          </p:cNvSpPr>
          <p:nvPr/>
        </p:nvSpPr>
        <p:spPr bwMode="auto">
          <a:xfrm>
            <a:off x="1381125" y="4689475"/>
            <a:ext cx="152400" cy="1524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92218" name="Line 43"/>
          <p:cNvSpPr>
            <a:spLocks noChangeShapeType="1"/>
          </p:cNvSpPr>
          <p:nvPr/>
        </p:nvSpPr>
        <p:spPr bwMode="auto">
          <a:xfrm>
            <a:off x="1381125" y="4765675"/>
            <a:ext cx="171450" cy="17145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92219" name="Rectangle 44"/>
          <p:cNvSpPr>
            <a:spLocks noChangeArrowheads="1"/>
          </p:cNvSpPr>
          <p:nvPr/>
        </p:nvSpPr>
        <p:spPr bwMode="auto">
          <a:xfrm>
            <a:off x="2009775" y="2028825"/>
            <a:ext cx="231775" cy="1647825"/>
          </a:xfrm>
          <a:prstGeom prst="rect">
            <a:avLst/>
          </a:prstGeom>
          <a:solidFill>
            <a:srgbClr val="CCFFFF">
              <a:alpha val="50195"/>
            </a:srgbClr>
          </a:solidFill>
          <a:ln w="9525">
            <a:solidFill>
              <a:schemeClr val="tx1"/>
            </a:solidFill>
            <a:miter lim="800000"/>
            <a:headEnd/>
            <a:tailEnd/>
          </a:ln>
        </p:spPr>
        <p:txBody>
          <a:bodyPr lIns="76190" tIns="38095" rIns="76190" bIns="38095">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latin typeface="Arial" panose="020B0604020202020204" pitchFamily="34" charset="0"/>
            </a:endParaRPr>
          </a:p>
        </p:txBody>
      </p:sp>
      <p:sp>
        <p:nvSpPr>
          <p:cNvPr id="392220" name="Rectangle 45"/>
          <p:cNvSpPr>
            <a:spLocks noChangeArrowheads="1"/>
          </p:cNvSpPr>
          <p:nvPr/>
        </p:nvSpPr>
        <p:spPr bwMode="auto">
          <a:xfrm>
            <a:off x="2700338" y="2871788"/>
            <a:ext cx="242887" cy="1366837"/>
          </a:xfrm>
          <a:prstGeom prst="rect">
            <a:avLst/>
          </a:prstGeom>
          <a:solidFill>
            <a:srgbClr val="FFD3DB">
              <a:alpha val="50195"/>
            </a:srgbClr>
          </a:solidFill>
          <a:ln w="9525">
            <a:solidFill>
              <a:schemeClr val="tx1"/>
            </a:solidFill>
            <a:miter lim="800000"/>
            <a:headEnd/>
            <a:tailEnd/>
          </a:ln>
        </p:spPr>
        <p:txBody>
          <a:bodyPr lIns="76190" tIns="38095" rIns="76190" bIns="38095">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latin typeface="Arial" panose="020B0604020202020204" pitchFamily="34" charset="0"/>
            </a:endParaRPr>
          </a:p>
        </p:txBody>
      </p:sp>
      <p:sp>
        <p:nvSpPr>
          <p:cNvPr id="392221" name="Rectangle 46"/>
          <p:cNvSpPr>
            <a:spLocks noChangeArrowheads="1"/>
          </p:cNvSpPr>
          <p:nvPr/>
        </p:nvSpPr>
        <p:spPr bwMode="auto">
          <a:xfrm>
            <a:off x="3171825" y="2114550"/>
            <a:ext cx="227013" cy="1690688"/>
          </a:xfrm>
          <a:prstGeom prst="rect">
            <a:avLst/>
          </a:prstGeom>
          <a:solidFill>
            <a:srgbClr val="CCFFFF">
              <a:alpha val="50195"/>
            </a:srgbClr>
          </a:solidFill>
          <a:ln w="9525">
            <a:solidFill>
              <a:schemeClr val="tx1"/>
            </a:solidFill>
            <a:miter lim="800000"/>
            <a:headEnd/>
            <a:tailEnd/>
          </a:ln>
        </p:spPr>
        <p:txBody>
          <a:bodyPr lIns="76190" tIns="38095" rIns="76190" bIns="38095">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latin typeface="Arial" panose="020B0604020202020204" pitchFamily="34" charset="0"/>
            </a:endParaRPr>
          </a:p>
        </p:txBody>
      </p:sp>
      <p:sp>
        <p:nvSpPr>
          <p:cNvPr id="392222" name="Rectangle 47"/>
          <p:cNvSpPr>
            <a:spLocks noChangeArrowheads="1"/>
          </p:cNvSpPr>
          <p:nvPr/>
        </p:nvSpPr>
        <p:spPr bwMode="auto">
          <a:xfrm>
            <a:off x="4100513" y="3343275"/>
            <a:ext cx="231775" cy="1314450"/>
          </a:xfrm>
          <a:prstGeom prst="rect">
            <a:avLst/>
          </a:prstGeom>
          <a:solidFill>
            <a:srgbClr val="FFD3DB">
              <a:alpha val="50195"/>
            </a:srgbClr>
          </a:solidFill>
          <a:ln w="9525">
            <a:solidFill>
              <a:schemeClr val="tx1"/>
            </a:solidFill>
            <a:miter lim="800000"/>
            <a:headEnd/>
            <a:tailEnd/>
          </a:ln>
        </p:spPr>
        <p:txBody>
          <a:bodyPr lIns="76190" tIns="38095" rIns="76190" bIns="38095">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latin typeface="Arial" panose="020B0604020202020204" pitchFamily="34" charset="0"/>
            </a:endParaRPr>
          </a:p>
        </p:txBody>
      </p:sp>
      <p:sp>
        <p:nvSpPr>
          <p:cNvPr id="392223" name="Rectangle 48"/>
          <p:cNvSpPr>
            <a:spLocks noChangeArrowheads="1"/>
          </p:cNvSpPr>
          <p:nvPr/>
        </p:nvSpPr>
        <p:spPr bwMode="auto">
          <a:xfrm>
            <a:off x="4562475" y="2600325"/>
            <a:ext cx="227013" cy="1609725"/>
          </a:xfrm>
          <a:prstGeom prst="rect">
            <a:avLst/>
          </a:prstGeom>
          <a:solidFill>
            <a:srgbClr val="CCFFFF">
              <a:alpha val="50195"/>
            </a:srgbClr>
          </a:solidFill>
          <a:ln w="9525">
            <a:solidFill>
              <a:schemeClr val="tx1"/>
            </a:solidFill>
            <a:miter lim="800000"/>
            <a:headEnd/>
            <a:tailEnd/>
          </a:ln>
        </p:spPr>
        <p:txBody>
          <a:bodyPr lIns="76190" tIns="38095" rIns="76190" bIns="38095">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latin typeface="Arial" panose="020B0604020202020204" pitchFamily="34" charset="0"/>
            </a:endParaRPr>
          </a:p>
        </p:txBody>
      </p:sp>
      <p:sp>
        <p:nvSpPr>
          <p:cNvPr id="392224" name="Rectangle 49"/>
          <p:cNvSpPr>
            <a:spLocks noChangeArrowheads="1"/>
          </p:cNvSpPr>
          <p:nvPr/>
        </p:nvSpPr>
        <p:spPr bwMode="auto">
          <a:xfrm>
            <a:off x="5253038" y="3362325"/>
            <a:ext cx="236537" cy="1362075"/>
          </a:xfrm>
          <a:prstGeom prst="rect">
            <a:avLst/>
          </a:prstGeom>
          <a:solidFill>
            <a:srgbClr val="FFD3DB">
              <a:alpha val="50195"/>
            </a:srgbClr>
          </a:solidFill>
          <a:ln w="9525">
            <a:solidFill>
              <a:schemeClr val="tx1"/>
            </a:solidFill>
            <a:miter lim="800000"/>
            <a:headEnd/>
            <a:tailEnd/>
          </a:ln>
        </p:spPr>
        <p:txBody>
          <a:bodyPr lIns="76190" tIns="38095" rIns="76190" bIns="38095">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latin typeface="Arial" panose="020B0604020202020204" pitchFamily="34" charset="0"/>
            </a:endParaRPr>
          </a:p>
        </p:txBody>
      </p:sp>
      <p:sp>
        <p:nvSpPr>
          <p:cNvPr id="392225" name="Rectangle 50"/>
          <p:cNvSpPr>
            <a:spLocks noChangeArrowheads="1"/>
          </p:cNvSpPr>
          <p:nvPr/>
        </p:nvSpPr>
        <p:spPr bwMode="auto">
          <a:xfrm>
            <a:off x="5719763" y="2481263"/>
            <a:ext cx="231775" cy="1824037"/>
          </a:xfrm>
          <a:prstGeom prst="rect">
            <a:avLst/>
          </a:prstGeom>
          <a:solidFill>
            <a:srgbClr val="CCFFFF">
              <a:alpha val="50195"/>
            </a:srgbClr>
          </a:solidFill>
          <a:ln w="9525">
            <a:solidFill>
              <a:schemeClr val="tx1"/>
            </a:solidFill>
            <a:miter lim="800000"/>
            <a:headEnd/>
            <a:tailEnd/>
          </a:ln>
        </p:spPr>
        <p:txBody>
          <a:bodyPr lIns="76190" tIns="38095" rIns="76190" bIns="38095">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latin typeface="Arial" panose="020B0604020202020204" pitchFamily="34" charset="0"/>
            </a:endParaRPr>
          </a:p>
        </p:txBody>
      </p:sp>
      <p:sp>
        <p:nvSpPr>
          <p:cNvPr id="392226" name="Rectangle 51"/>
          <p:cNvSpPr>
            <a:spLocks noChangeArrowheads="1"/>
          </p:cNvSpPr>
          <p:nvPr/>
        </p:nvSpPr>
        <p:spPr bwMode="auto">
          <a:xfrm>
            <a:off x="6410325" y="3424238"/>
            <a:ext cx="231775" cy="1328737"/>
          </a:xfrm>
          <a:prstGeom prst="rect">
            <a:avLst/>
          </a:prstGeom>
          <a:solidFill>
            <a:srgbClr val="FFD3DB">
              <a:alpha val="50195"/>
            </a:srgbClr>
          </a:solidFill>
          <a:ln w="9525">
            <a:solidFill>
              <a:schemeClr val="tx1"/>
            </a:solidFill>
            <a:miter lim="800000"/>
            <a:headEnd/>
            <a:tailEnd/>
          </a:ln>
        </p:spPr>
        <p:txBody>
          <a:bodyPr lIns="76190" tIns="38095" rIns="76190" bIns="38095">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latin typeface="Arial" panose="020B0604020202020204" pitchFamily="34" charset="0"/>
            </a:endParaRPr>
          </a:p>
        </p:txBody>
      </p:sp>
      <p:sp>
        <p:nvSpPr>
          <p:cNvPr id="392227" name="Rectangle 52"/>
          <p:cNvSpPr>
            <a:spLocks noChangeArrowheads="1"/>
          </p:cNvSpPr>
          <p:nvPr/>
        </p:nvSpPr>
        <p:spPr bwMode="auto">
          <a:xfrm>
            <a:off x="6881813" y="2667000"/>
            <a:ext cx="227012" cy="1647825"/>
          </a:xfrm>
          <a:prstGeom prst="rect">
            <a:avLst/>
          </a:prstGeom>
          <a:solidFill>
            <a:srgbClr val="CCFFFF">
              <a:alpha val="50195"/>
            </a:srgbClr>
          </a:solidFill>
          <a:ln w="9525">
            <a:solidFill>
              <a:schemeClr val="tx1"/>
            </a:solidFill>
            <a:miter lim="800000"/>
            <a:headEnd/>
            <a:tailEnd/>
          </a:ln>
        </p:spPr>
        <p:txBody>
          <a:bodyPr lIns="76190" tIns="38095" rIns="76190" bIns="38095">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latin typeface="Arial" panose="020B0604020202020204" pitchFamily="34" charset="0"/>
            </a:endParaRPr>
          </a:p>
        </p:txBody>
      </p:sp>
      <p:sp>
        <p:nvSpPr>
          <p:cNvPr id="392228" name="Line 53"/>
          <p:cNvSpPr>
            <a:spLocks noChangeShapeType="1"/>
          </p:cNvSpPr>
          <p:nvPr/>
        </p:nvSpPr>
        <p:spPr bwMode="auto">
          <a:xfrm>
            <a:off x="5776913" y="3090863"/>
            <a:ext cx="114300" cy="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92229" name="Line 54"/>
          <p:cNvSpPr>
            <a:spLocks noChangeShapeType="1"/>
          </p:cNvSpPr>
          <p:nvPr/>
        </p:nvSpPr>
        <p:spPr bwMode="auto">
          <a:xfrm>
            <a:off x="4619625" y="3052763"/>
            <a:ext cx="114300" cy="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92230" name="Line 55"/>
          <p:cNvSpPr>
            <a:spLocks noChangeShapeType="1"/>
          </p:cNvSpPr>
          <p:nvPr/>
        </p:nvSpPr>
        <p:spPr bwMode="auto">
          <a:xfrm flipV="1">
            <a:off x="3233738" y="2576513"/>
            <a:ext cx="104775" cy="4762"/>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92231" name="Line 56"/>
          <p:cNvSpPr>
            <a:spLocks noChangeShapeType="1"/>
          </p:cNvSpPr>
          <p:nvPr/>
        </p:nvSpPr>
        <p:spPr bwMode="auto">
          <a:xfrm>
            <a:off x="2076450" y="2495550"/>
            <a:ext cx="100013" cy="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92232" name="Rectangle 57"/>
          <p:cNvSpPr>
            <a:spLocks noChangeArrowheads="1"/>
          </p:cNvSpPr>
          <p:nvPr/>
        </p:nvSpPr>
        <p:spPr bwMode="auto">
          <a:xfrm>
            <a:off x="1533525" y="2790825"/>
            <a:ext cx="257175" cy="1319213"/>
          </a:xfrm>
          <a:prstGeom prst="rect">
            <a:avLst/>
          </a:prstGeom>
          <a:solidFill>
            <a:srgbClr val="FFD3DB">
              <a:alpha val="50195"/>
            </a:srgbClr>
          </a:solidFill>
          <a:ln w="9525">
            <a:solidFill>
              <a:schemeClr val="tx1"/>
            </a:solidFill>
            <a:miter lim="800000"/>
            <a:headEnd/>
            <a:tailEnd/>
          </a:ln>
        </p:spPr>
        <p:txBody>
          <a:bodyPr lIns="76190" tIns="38095" rIns="76190" bIns="38095">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latin typeface="Arial" panose="020B0604020202020204" pitchFamily="34" charset="0"/>
            </a:endParaRPr>
          </a:p>
        </p:txBody>
      </p:sp>
      <p:sp>
        <p:nvSpPr>
          <p:cNvPr id="392233" name="AutoShape 58"/>
          <p:cNvSpPr>
            <a:spLocks noChangeArrowheads="1"/>
          </p:cNvSpPr>
          <p:nvPr/>
        </p:nvSpPr>
        <p:spPr bwMode="auto">
          <a:xfrm>
            <a:off x="1584325" y="3157538"/>
            <a:ext cx="152400" cy="152400"/>
          </a:xfrm>
          <a:prstGeom prst="diamond">
            <a:avLst/>
          </a:prstGeom>
          <a:solidFill>
            <a:srgbClr val="FF0000">
              <a:alpha val="50195"/>
            </a:srgbClr>
          </a:solidFill>
          <a:ln w="9525">
            <a:solidFill>
              <a:schemeClr val="tx1"/>
            </a:solidFill>
            <a:miter lim="800000"/>
            <a:headEnd/>
            <a:tailEnd/>
          </a:ln>
        </p:spPr>
        <p:txBody>
          <a:bodyPr wrap="none" anchor="ct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latin typeface="Arial" panose="020B0604020202020204" pitchFamily="34" charset="0"/>
            </a:endParaRPr>
          </a:p>
        </p:txBody>
      </p:sp>
      <p:sp>
        <p:nvSpPr>
          <p:cNvPr id="392234" name="Line 59"/>
          <p:cNvSpPr>
            <a:spLocks noChangeShapeType="1"/>
          </p:cNvSpPr>
          <p:nvPr/>
        </p:nvSpPr>
        <p:spPr bwMode="auto">
          <a:xfrm>
            <a:off x="1595438" y="3209925"/>
            <a:ext cx="119062" cy="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92235" name="AutoShape 60"/>
          <p:cNvSpPr>
            <a:spLocks noChangeArrowheads="1"/>
          </p:cNvSpPr>
          <p:nvPr/>
        </p:nvSpPr>
        <p:spPr bwMode="auto">
          <a:xfrm>
            <a:off x="2741613" y="3248025"/>
            <a:ext cx="152400" cy="152400"/>
          </a:xfrm>
          <a:prstGeom prst="diamond">
            <a:avLst/>
          </a:prstGeom>
          <a:solidFill>
            <a:srgbClr val="FF0000">
              <a:alpha val="50195"/>
            </a:srgbClr>
          </a:solidFill>
          <a:ln w="9525">
            <a:solidFill>
              <a:schemeClr val="tx1"/>
            </a:solidFill>
            <a:miter lim="800000"/>
            <a:headEnd/>
            <a:tailEnd/>
          </a:ln>
        </p:spPr>
        <p:txBody>
          <a:bodyPr wrap="none" anchor="ct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latin typeface="Arial" panose="020B0604020202020204" pitchFamily="34" charset="0"/>
            </a:endParaRPr>
          </a:p>
        </p:txBody>
      </p:sp>
      <p:sp>
        <p:nvSpPr>
          <p:cNvPr id="392236" name="Line 61"/>
          <p:cNvSpPr>
            <a:spLocks noChangeShapeType="1"/>
          </p:cNvSpPr>
          <p:nvPr/>
        </p:nvSpPr>
        <p:spPr bwMode="auto">
          <a:xfrm>
            <a:off x="2762250" y="3290888"/>
            <a:ext cx="119063" cy="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92237" name="AutoShape 62"/>
          <p:cNvSpPr>
            <a:spLocks noChangeArrowheads="1"/>
          </p:cNvSpPr>
          <p:nvPr/>
        </p:nvSpPr>
        <p:spPr bwMode="auto">
          <a:xfrm>
            <a:off x="4132263" y="3724275"/>
            <a:ext cx="152400" cy="152400"/>
          </a:xfrm>
          <a:prstGeom prst="diamond">
            <a:avLst/>
          </a:prstGeom>
          <a:solidFill>
            <a:srgbClr val="FF0000">
              <a:alpha val="50195"/>
            </a:srgbClr>
          </a:solidFill>
          <a:ln w="9525">
            <a:solidFill>
              <a:schemeClr val="tx1"/>
            </a:solidFill>
            <a:miter lim="800000"/>
            <a:headEnd/>
            <a:tailEnd/>
          </a:ln>
        </p:spPr>
        <p:txBody>
          <a:bodyPr wrap="none" anchor="ct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latin typeface="Arial" panose="020B0604020202020204" pitchFamily="34" charset="0"/>
            </a:endParaRPr>
          </a:p>
        </p:txBody>
      </p:sp>
      <p:sp>
        <p:nvSpPr>
          <p:cNvPr id="392238" name="Line 63"/>
          <p:cNvSpPr>
            <a:spLocks noChangeShapeType="1"/>
          </p:cNvSpPr>
          <p:nvPr/>
        </p:nvSpPr>
        <p:spPr bwMode="auto">
          <a:xfrm>
            <a:off x="4152900" y="3800475"/>
            <a:ext cx="114300" cy="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92239" name="AutoShape 64"/>
          <p:cNvSpPr>
            <a:spLocks noChangeArrowheads="1"/>
          </p:cNvSpPr>
          <p:nvPr/>
        </p:nvSpPr>
        <p:spPr bwMode="auto">
          <a:xfrm>
            <a:off x="5294313" y="3724275"/>
            <a:ext cx="152400" cy="152400"/>
          </a:xfrm>
          <a:prstGeom prst="diamond">
            <a:avLst/>
          </a:prstGeom>
          <a:solidFill>
            <a:srgbClr val="FF0000">
              <a:alpha val="50195"/>
            </a:srgbClr>
          </a:solidFill>
          <a:ln w="9525">
            <a:solidFill>
              <a:schemeClr val="tx1"/>
            </a:solidFill>
            <a:miter lim="800000"/>
            <a:headEnd/>
            <a:tailEnd/>
          </a:ln>
        </p:spPr>
        <p:txBody>
          <a:bodyPr wrap="none" anchor="ct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latin typeface="Arial" panose="020B0604020202020204" pitchFamily="34" charset="0"/>
            </a:endParaRPr>
          </a:p>
        </p:txBody>
      </p:sp>
      <p:sp>
        <p:nvSpPr>
          <p:cNvPr id="392240" name="Line 65"/>
          <p:cNvSpPr>
            <a:spLocks noChangeShapeType="1"/>
          </p:cNvSpPr>
          <p:nvPr/>
        </p:nvSpPr>
        <p:spPr bwMode="auto">
          <a:xfrm>
            <a:off x="5305425" y="3805238"/>
            <a:ext cx="123825" cy="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92241" name="AutoShape 66"/>
          <p:cNvSpPr>
            <a:spLocks noChangeArrowheads="1"/>
          </p:cNvSpPr>
          <p:nvPr/>
        </p:nvSpPr>
        <p:spPr bwMode="auto">
          <a:xfrm>
            <a:off x="6451600" y="3805238"/>
            <a:ext cx="152400" cy="152400"/>
          </a:xfrm>
          <a:prstGeom prst="diamond">
            <a:avLst/>
          </a:prstGeom>
          <a:solidFill>
            <a:srgbClr val="FF0000">
              <a:alpha val="50195"/>
            </a:srgbClr>
          </a:solidFill>
          <a:ln w="9525">
            <a:solidFill>
              <a:schemeClr val="tx1"/>
            </a:solidFill>
            <a:miter lim="800000"/>
            <a:headEnd/>
            <a:tailEnd/>
          </a:ln>
        </p:spPr>
        <p:txBody>
          <a:bodyPr wrap="none" anchor="ct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latin typeface="Arial" panose="020B0604020202020204" pitchFamily="34" charset="0"/>
            </a:endParaRPr>
          </a:p>
        </p:txBody>
      </p:sp>
      <p:sp>
        <p:nvSpPr>
          <p:cNvPr id="392242" name="Line 67"/>
          <p:cNvSpPr>
            <a:spLocks noChangeShapeType="1"/>
          </p:cNvSpPr>
          <p:nvPr/>
        </p:nvSpPr>
        <p:spPr bwMode="auto">
          <a:xfrm>
            <a:off x="6477000" y="3810000"/>
            <a:ext cx="109538" cy="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92243" name="Line 68"/>
          <p:cNvSpPr>
            <a:spLocks noChangeShapeType="1"/>
          </p:cNvSpPr>
          <p:nvPr/>
        </p:nvSpPr>
        <p:spPr bwMode="auto">
          <a:xfrm>
            <a:off x="6934200" y="3154363"/>
            <a:ext cx="119063" cy="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92244" name="Line 69"/>
          <p:cNvSpPr>
            <a:spLocks noChangeShapeType="1"/>
          </p:cNvSpPr>
          <p:nvPr/>
        </p:nvSpPr>
        <p:spPr bwMode="auto">
          <a:xfrm>
            <a:off x="2360613" y="2547938"/>
            <a:ext cx="0" cy="290512"/>
          </a:xfrm>
          <a:prstGeom prst="line">
            <a:avLst/>
          </a:prstGeom>
          <a:noFill/>
          <a:ln w="952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92245" name="Line 70"/>
          <p:cNvSpPr>
            <a:spLocks noChangeShapeType="1"/>
          </p:cNvSpPr>
          <p:nvPr/>
        </p:nvSpPr>
        <p:spPr bwMode="auto">
          <a:xfrm>
            <a:off x="2332038" y="2838450"/>
            <a:ext cx="55562" cy="0"/>
          </a:xfrm>
          <a:prstGeom prst="line">
            <a:avLst/>
          </a:prstGeom>
          <a:noFill/>
          <a:ln w="952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92246" name="Line 71"/>
          <p:cNvSpPr>
            <a:spLocks noChangeShapeType="1"/>
          </p:cNvSpPr>
          <p:nvPr/>
        </p:nvSpPr>
        <p:spPr bwMode="auto">
          <a:xfrm>
            <a:off x="2322513" y="2547938"/>
            <a:ext cx="55562" cy="0"/>
          </a:xfrm>
          <a:prstGeom prst="line">
            <a:avLst/>
          </a:prstGeom>
          <a:noFill/>
          <a:ln w="952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92247" name="Line 72"/>
          <p:cNvSpPr>
            <a:spLocks noChangeShapeType="1"/>
          </p:cNvSpPr>
          <p:nvPr/>
        </p:nvSpPr>
        <p:spPr bwMode="auto">
          <a:xfrm>
            <a:off x="3517900" y="2647950"/>
            <a:ext cx="0" cy="266700"/>
          </a:xfrm>
          <a:prstGeom prst="line">
            <a:avLst/>
          </a:prstGeom>
          <a:noFill/>
          <a:ln w="952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92248" name="Line 73"/>
          <p:cNvSpPr>
            <a:spLocks noChangeShapeType="1"/>
          </p:cNvSpPr>
          <p:nvPr/>
        </p:nvSpPr>
        <p:spPr bwMode="auto">
          <a:xfrm>
            <a:off x="3489325" y="2919413"/>
            <a:ext cx="55563" cy="0"/>
          </a:xfrm>
          <a:prstGeom prst="line">
            <a:avLst/>
          </a:prstGeom>
          <a:noFill/>
          <a:ln w="952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92249" name="Line 74"/>
          <p:cNvSpPr>
            <a:spLocks noChangeShapeType="1"/>
          </p:cNvSpPr>
          <p:nvPr/>
        </p:nvSpPr>
        <p:spPr bwMode="auto">
          <a:xfrm>
            <a:off x="3489325" y="2638425"/>
            <a:ext cx="55563" cy="0"/>
          </a:xfrm>
          <a:prstGeom prst="line">
            <a:avLst/>
          </a:prstGeom>
          <a:noFill/>
          <a:ln w="952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92250" name="Line 75"/>
          <p:cNvSpPr>
            <a:spLocks noChangeShapeType="1"/>
          </p:cNvSpPr>
          <p:nvPr/>
        </p:nvSpPr>
        <p:spPr bwMode="auto">
          <a:xfrm>
            <a:off x="4908550" y="3114675"/>
            <a:ext cx="0" cy="266700"/>
          </a:xfrm>
          <a:prstGeom prst="line">
            <a:avLst/>
          </a:prstGeom>
          <a:noFill/>
          <a:ln w="952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92251" name="Line 76"/>
          <p:cNvSpPr>
            <a:spLocks noChangeShapeType="1"/>
          </p:cNvSpPr>
          <p:nvPr/>
        </p:nvSpPr>
        <p:spPr bwMode="auto">
          <a:xfrm>
            <a:off x="4879975" y="3390900"/>
            <a:ext cx="55563" cy="0"/>
          </a:xfrm>
          <a:prstGeom prst="line">
            <a:avLst/>
          </a:prstGeom>
          <a:noFill/>
          <a:ln w="952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92252" name="Line 77"/>
          <p:cNvSpPr>
            <a:spLocks noChangeShapeType="1"/>
          </p:cNvSpPr>
          <p:nvPr/>
        </p:nvSpPr>
        <p:spPr bwMode="auto">
          <a:xfrm>
            <a:off x="4875213" y="3109913"/>
            <a:ext cx="55562" cy="0"/>
          </a:xfrm>
          <a:prstGeom prst="line">
            <a:avLst/>
          </a:prstGeom>
          <a:noFill/>
          <a:ln w="952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92253" name="Line 78"/>
          <p:cNvSpPr>
            <a:spLocks noChangeShapeType="1"/>
          </p:cNvSpPr>
          <p:nvPr/>
        </p:nvSpPr>
        <p:spPr bwMode="auto">
          <a:xfrm>
            <a:off x="6070600" y="3105150"/>
            <a:ext cx="0" cy="304800"/>
          </a:xfrm>
          <a:prstGeom prst="line">
            <a:avLst/>
          </a:prstGeom>
          <a:noFill/>
          <a:ln w="952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92254" name="Line 79"/>
          <p:cNvSpPr>
            <a:spLocks noChangeShapeType="1"/>
          </p:cNvSpPr>
          <p:nvPr/>
        </p:nvSpPr>
        <p:spPr bwMode="auto">
          <a:xfrm>
            <a:off x="6042025" y="3414713"/>
            <a:ext cx="55563" cy="0"/>
          </a:xfrm>
          <a:prstGeom prst="line">
            <a:avLst/>
          </a:prstGeom>
          <a:noFill/>
          <a:ln w="952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92255" name="Line 80"/>
          <p:cNvSpPr>
            <a:spLocks noChangeShapeType="1"/>
          </p:cNvSpPr>
          <p:nvPr/>
        </p:nvSpPr>
        <p:spPr bwMode="auto">
          <a:xfrm>
            <a:off x="6037263" y="3095625"/>
            <a:ext cx="55562" cy="0"/>
          </a:xfrm>
          <a:prstGeom prst="line">
            <a:avLst/>
          </a:prstGeom>
          <a:noFill/>
          <a:ln w="952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92256" name="Line 81"/>
          <p:cNvSpPr>
            <a:spLocks noChangeShapeType="1"/>
          </p:cNvSpPr>
          <p:nvPr/>
        </p:nvSpPr>
        <p:spPr bwMode="auto">
          <a:xfrm>
            <a:off x="7218363" y="3205163"/>
            <a:ext cx="0" cy="247650"/>
          </a:xfrm>
          <a:prstGeom prst="line">
            <a:avLst/>
          </a:prstGeom>
          <a:noFill/>
          <a:ln w="952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92257" name="Line 82"/>
          <p:cNvSpPr>
            <a:spLocks noChangeShapeType="1"/>
          </p:cNvSpPr>
          <p:nvPr/>
        </p:nvSpPr>
        <p:spPr bwMode="auto">
          <a:xfrm>
            <a:off x="7189788" y="3462338"/>
            <a:ext cx="55562" cy="0"/>
          </a:xfrm>
          <a:prstGeom prst="line">
            <a:avLst/>
          </a:prstGeom>
          <a:noFill/>
          <a:ln w="952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92258" name="Line 83"/>
          <p:cNvSpPr>
            <a:spLocks noChangeShapeType="1"/>
          </p:cNvSpPr>
          <p:nvPr/>
        </p:nvSpPr>
        <p:spPr bwMode="auto">
          <a:xfrm>
            <a:off x="7185025" y="3200400"/>
            <a:ext cx="55563" cy="0"/>
          </a:xfrm>
          <a:prstGeom prst="line">
            <a:avLst/>
          </a:prstGeom>
          <a:noFill/>
          <a:ln w="952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grpSp>
        <p:nvGrpSpPr>
          <p:cNvPr id="392259" name="Group 84"/>
          <p:cNvGrpSpPr>
            <a:grpSpLocks/>
          </p:cNvGrpSpPr>
          <p:nvPr/>
        </p:nvGrpSpPr>
        <p:grpSpPr bwMode="auto">
          <a:xfrm>
            <a:off x="1389063" y="1387475"/>
            <a:ext cx="76200" cy="3232150"/>
            <a:chOff x="528" y="340"/>
            <a:chExt cx="48" cy="2036"/>
          </a:xfrm>
        </p:grpSpPr>
        <p:sp>
          <p:nvSpPr>
            <p:cNvPr id="392264" name="Line 85"/>
            <p:cNvSpPr>
              <a:spLocks noChangeShapeType="1"/>
            </p:cNvSpPr>
            <p:nvPr/>
          </p:nvSpPr>
          <p:spPr bwMode="auto">
            <a:xfrm>
              <a:off x="552" y="340"/>
              <a:ext cx="0" cy="203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92265" name="Line 86"/>
            <p:cNvSpPr>
              <a:spLocks noChangeShapeType="1"/>
            </p:cNvSpPr>
            <p:nvPr/>
          </p:nvSpPr>
          <p:spPr bwMode="auto">
            <a:xfrm>
              <a:off x="528" y="340"/>
              <a:ext cx="48"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92266" name="Line 87"/>
            <p:cNvSpPr>
              <a:spLocks noChangeShapeType="1"/>
            </p:cNvSpPr>
            <p:nvPr/>
          </p:nvSpPr>
          <p:spPr bwMode="auto">
            <a:xfrm>
              <a:off x="528" y="2292"/>
              <a:ext cx="48"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92267" name="Line 88"/>
            <p:cNvSpPr>
              <a:spLocks noChangeShapeType="1"/>
            </p:cNvSpPr>
            <p:nvPr/>
          </p:nvSpPr>
          <p:spPr bwMode="auto">
            <a:xfrm>
              <a:off x="528" y="1316"/>
              <a:ext cx="48"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92268" name="Line 89"/>
            <p:cNvSpPr>
              <a:spLocks noChangeShapeType="1"/>
            </p:cNvSpPr>
            <p:nvPr/>
          </p:nvSpPr>
          <p:spPr bwMode="auto">
            <a:xfrm>
              <a:off x="528" y="992"/>
              <a:ext cx="48"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92269" name="Line 90"/>
            <p:cNvSpPr>
              <a:spLocks noChangeShapeType="1"/>
            </p:cNvSpPr>
            <p:nvPr/>
          </p:nvSpPr>
          <p:spPr bwMode="auto">
            <a:xfrm>
              <a:off x="528" y="664"/>
              <a:ext cx="48"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92270" name="Line 91"/>
            <p:cNvSpPr>
              <a:spLocks noChangeShapeType="1"/>
            </p:cNvSpPr>
            <p:nvPr/>
          </p:nvSpPr>
          <p:spPr bwMode="auto">
            <a:xfrm>
              <a:off x="528" y="1964"/>
              <a:ext cx="48"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92271" name="Line 92"/>
            <p:cNvSpPr>
              <a:spLocks noChangeShapeType="1"/>
            </p:cNvSpPr>
            <p:nvPr/>
          </p:nvSpPr>
          <p:spPr bwMode="auto">
            <a:xfrm>
              <a:off x="528" y="1640"/>
              <a:ext cx="48"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sp>
        <p:nvSpPr>
          <p:cNvPr id="392260" name="Line 93"/>
          <p:cNvSpPr>
            <a:spLocks noChangeShapeType="1"/>
          </p:cNvSpPr>
          <p:nvPr/>
        </p:nvSpPr>
        <p:spPr bwMode="auto">
          <a:xfrm>
            <a:off x="1433513" y="5038725"/>
            <a:ext cx="6048375"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92261" name="Rectangle 94"/>
          <p:cNvSpPr>
            <a:spLocks noChangeArrowheads="1"/>
          </p:cNvSpPr>
          <p:nvPr/>
        </p:nvSpPr>
        <p:spPr bwMode="auto">
          <a:xfrm>
            <a:off x="228600" y="4219575"/>
            <a:ext cx="1258888"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ctr" eaLnBrk="1" hangingPunct="1"/>
            <a:r>
              <a:rPr lang="en-US" altLang="en-US" sz="2000" u="sng">
                <a:solidFill>
                  <a:srgbClr val="000000"/>
                </a:solidFill>
                <a:latin typeface="Times New Roman" panose="02020603050405020304" pitchFamily="18" charset="0"/>
              </a:rPr>
              <a:t>1</a:t>
            </a:r>
          </a:p>
          <a:p>
            <a:pPr algn="ctr" eaLnBrk="1" hangingPunct="1"/>
            <a:r>
              <a:rPr lang="en-US" altLang="en-US" sz="2000">
                <a:solidFill>
                  <a:srgbClr val="000000"/>
                </a:solidFill>
                <a:latin typeface="Times New Roman" panose="02020603050405020304" pitchFamily="18" charset="0"/>
              </a:rPr>
              <a:t>1,000,000</a:t>
            </a:r>
            <a:endParaRPr lang="en-US" altLang="en-US" sz="2000">
              <a:latin typeface="Times New Roman" panose="02020603050405020304" pitchFamily="18" charset="0"/>
            </a:endParaRPr>
          </a:p>
        </p:txBody>
      </p:sp>
      <p:sp>
        <p:nvSpPr>
          <p:cNvPr id="392262" name="Line 95"/>
          <p:cNvSpPr>
            <a:spLocks noChangeShapeType="1"/>
          </p:cNvSpPr>
          <p:nvPr/>
        </p:nvSpPr>
        <p:spPr bwMode="auto">
          <a:xfrm flipV="1">
            <a:off x="3765550" y="1397000"/>
            <a:ext cx="0" cy="364807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92263" name="Line 96"/>
          <p:cNvSpPr>
            <a:spLocks noChangeShapeType="1"/>
          </p:cNvSpPr>
          <p:nvPr/>
        </p:nvSpPr>
        <p:spPr bwMode="auto">
          <a:xfrm flipV="1">
            <a:off x="7483475" y="1397000"/>
            <a:ext cx="0" cy="364807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Tree>
  </p:cSld>
  <p:clrMapOvr>
    <a:masterClrMapping/>
  </p:clrMapOvr>
</p:sld>
</file>

<file path=ppt/slides/slide5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93218" name="Picture 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2997200"/>
            <a:ext cx="3446463" cy="3017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93219" name="Picture 3"/>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525838" y="3013075"/>
            <a:ext cx="2760662" cy="3038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93220" name="Picture 4"/>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6303963" y="3016250"/>
            <a:ext cx="2741612" cy="301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93221" name="Rectangle 5"/>
          <p:cNvSpPr>
            <a:spLocks noGrp="1" noChangeArrowheads="1"/>
          </p:cNvSpPr>
          <p:nvPr>
            <p:ph type="title"/>
          </p:nvPr>
        </p:nvSpPr>
        <p:spPr>
          <a:xfrm>
            <a:off x="685800" y="152400"/>
            <a:ext cx="7772400" cy="1143000"/>
          </a:xfrm>
        </p:spPr>
        <p:txBody>
          <a:bodyPr/>
          <a:lstStyle/>
          <a:p>
            <a:pPr eaLnBrk="1" hangingPunct="1"/>
            <a:r>
              <a:rPr lang="en-US" altLang="en-US"/>
              <a:t>Sensitivity: cancer model</a:t>
            </a:r>
          </a:p>
        </p:txBody>
      </p:sp>
      <p:sp>
        <p:nvSpPr>
          <p:cNvPr id="393222" name="Text Box 6"/>
          <p:cNvSpPr txBox="1">
            <a:spLocks noChangeArrowheads="1"/>
          </p:cNvSpPr>
          <p:nvPr/>
        </p:nvSpPr>
        <p:spPr bwMode="auto">
          <a:xfrm>
            <a:off x="693738" y="1631950"/>
            <a:ext cx="2506662" cy="1187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ctr" eaLnBrk="1" hangingPunct="1"/>
            <a:r>
              <a:rPr lang="en-US" altLang="en-US" sz="2400">
                <a:latin typeface="Times New Roman" panose="02020603050405020304" pitchFamily="18" charset="0"/>
                <a:cs typeface="Times New Roman" panose="02020603050405020304" pitchFamily="18" charset="0"/>
              </a:rPr>
              <a:t>1D MC</a:t>
            </a:r>
          </a:p>
          <a:p>
            <a:pPr algn="ctr" eaLnBrk="1" hangingPunct="1"/>
            <a:r>
              <a:rPr lang="en-US" altLang="en-US" sz="2400">
                <a:latin typeface="Times New Roman" panose="02020603050405020304" pitchFamily="18" charset="0"/>
                <a:cs typeface="Times New Roman" panose="02020603050405020304" pitchFamily="18" charset="0"/>
              </a:rPr>
              <a:t>Coefficient of</a:t>
            </a:r>
          </a:p>
          <a:p>
            <a:pPr algn="ctr" eaLnBrk="1" hangingPunct="1"/>
            <a:r>
              <a:rPr lang="en-US" altLang="en-US" sz="2400">
                <a:latin typeface="Times New Roman" panose="02020603050405020304" pitchFamily="18" charset="0"/>
                <a:cs typeface="Times New Roman" panose="02020603050405020304" pitchFamily="18" charset="0"/>
              </a:rPr>
              <a:t>determination ratio</a:t>
            </a:r>
            <a:endParaRPr lang="en-US" altLang="en-US" sz="2400">
              <a:latin typeface="Times New Roman" panose="02020603050405020304" pitchFamily="18" charset="0"/>
            </a:endParaRPr>
          </a:p>
        </p:txBody>
      </p:sp>
      <p:sp>
        <p:nvSpPr>
          <p:cNvPr id="393223" name="Text Box 7"/>
          <p:cNvSpPr txBox="1">
            <a:spLocks noChangeArrowheads="1"/>
          </p:cNvSpPr>
          <p:nvPr/>
        </p:nvSpPr>
        <p:spPr bwMode="auto">
          <a:xfrm>
            <a:off x="3886200" y="1631950"/>
            <a:ext cx="1552575" cy="1187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ctr" eaLnBrk="1" hangingPunct="1"/>
            <a:r>
              <a:rPr lang="en-US" altLang="en-US" sz="2400">
                <a:latin typeface="Times New Roman" panose="02020603050405020304" pitchFamily="18" charset="0"/>
                <a:cs typeface="Times New Roman" panose="02020603050405020304" pitchFamily="18" charset="0"/>
              </a:rPr>
              <a:t>1D PBA</a:t>
            </a:r>
          </a:p>
          <a:p>
            <a:pPr algn="ctr" eaLnBrk="1" hangingPunct="1"/>
            <a:r>
              <a:rPr lang="en-US" altLang="en-US" sz="2400">
                <a:latin typeface="Times New Roman" panose="02020603050405020304" pitchFamily="18" charset="0"/>
                <a:cs typeface="Times New Roman" panose="02020603050405020304" pitchFamily="18" charset="0"/>
              </a:rPr>
              <a:t>Remove</a:t>
            </a:r>
          </a:p>
          <a:p>
            <a:pPr algn="ctr" eaLnBrk="1" hangingPunct="1"/>
            <a:r>
              <a:rPr lang="en-US" altLang="en-US" sz="2400">
                <a:latin typeface="Times New Roman" panose="02020603050405020304" pitchFamily="18" charset="0"/>
                <a:cs typeface="Times New Roman" panose="02020603050405020304" pitchFamily="18" charset="0"/>
              </a:rPr>
              <a:t>uncertainty</a:t>
            </a:r>
          </a:p>
        </p:txBody>
      </p:sp>
      <p:sp>
        <p:nvSpPr>
          <p:cNvPr id="393224" name="Text Box 8"/>
          <p:cNvSpPr txBox="1">
            <a:spLocks noChangeArrowheads="1"/>
          </p:cNvSpPr>
          <p:nvPr/>
        </p:nvSpPr>
        <p:spPr bwMode="auto">
          <a:xfrm>
            <a:off x="6272213" y="1631950"/>
            <a:ext cx="2643187" cy="1187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ctr" eaLnBrk="1" hangingPunct="1"/>
            <a:r>
              <a:rPr lang="en-US" altLang="en-US" sz="2400">
                <a:latin typeface="Times New Roman" panose="02020603050405020304" pitchFamily="18" charset="0"/>
                <a:cs typeface="Times New Roman" panose="02020603050405020304" pitchFamily="18" charset="0"/>
              </a:rPr>
              <a:t>1D PBA</a:t>
            </a:r>
          </a:p>
          <a:p>
            <a:pPr algn="ctr" eaLnBrk="1" hangingPunct="1"/>
            <a:r>
              <a:rPr lang="en-US" altLang="en-US" sz="2400">
                <a:latin typeface="Times New Roman" panose="02020603050405020304" pitchFamily="18" charset="0"/>
                <a:cs typeface="Times New Roman" panose="02020603050405020304" pitchFamily="18" charset="0"/>
              </a:rPr>
              <a:t>Remove uncertainty</a:t>
            </a:r>
          </a:p>
          <a:p>
            <a:pPr algn="ctr" eaLnBrk="1" hangingPunct="1"/>
            <a:r>
              <a:rPr lang="en-US" altLang="en-US" sz="2400">
                <a:latin typeface="Times New Roman" panose="02020603050405020304" pitchFamily="18" charset="0"/>
                <a:cs typeface="Times New Roman" panose="02020603050405020304" pitchFamily="18" charset="0"/>
              </a:rPr>
              <a:t>and variability</a:t>
            </a:r>
          </a:p>
        </p:txBody>
      </p:sp>
    </p:spTree>
  </p:cSld>
  <p:clrMapOvr>
    <a:masterClrMapping/>
  </p:clrMapOvr>
</p:sld>
</file>

<file path=ppt/slides/slide5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4242" name="Rectangle 2"/>
          <p:cNvSpPr>
            <a:spLocks noGrp="1" noChangeArrowheads="1"/>
          </p:cNvSpPr>
          <p:nvPr>
            <p:ph type="title"/>
          </p:nvPr>
        </p:nvSpPr>
        <p:spPr>
          <a:xfrm>
            <a:off x="685800" y="152400"/>
            <a:ext cx="7772400" cy="533400"/>
          </a:xfrm>
        </p:spPr>
        <p:txBody>
          <a:bodyPr/>
          <a:lstStyle/>
          <a:p>
            <a:pPr eaLnBrk="1" hangingPunct="1"/>
            <a:r>
              <a:rPr lang="en-US" altLang="en-US"/>
              <a:t>Case study references</a:t>
            </a:r>
          </a:p>
        </p:txBody>
      </p:sp>
      <p:sp>
        <p:nvSpPr>
          <p:cNvPr id="394243" name="Rectangle 3"/>
          <p:cNvSpPr>
            <a:spLocks noGrp="1" noChangeArrowheads="1"/>
          </p:cNvSpPr>
          <p:nvPr>
            <p:ph type="body" idx="1"/>
          </p:nvPr>
        </p:nvSpPr>
        <p:spPr>
          <a:xfrm>
            <a:off x="152400" y="762000"/>
            <a:ext cx="8839200" cy="5943600"/>
          </a:xfrm>
        </p:spPr>
        <p:txBody>
          <a:bodyPr/>
          <a:lstStyle/>
          <a:p>
            <a:pPr marL="227013" indent="-227013" eaLnBrk="1" hangingPunct="1">
              <a:lnSpc>
                <a:spcPct val="90000"/>
              </a:lnSpc>
              <a:buFontTx/>
              <a:buNone/>
            </a:pPr>
            <a:r>
              <a:rPr lang="en-US" altLang="en-US" sz="1400"/>
              <a:t>Weston Solutions, Inc.  2005.  Probabilistic Risk Assessment.  Section 6 in </a:t>
            </a:r>
            <a:r>
              <a:rPr lang="en-US" altLang="en-US" sz="1400" i="1"/>
              <a:t>Human Health Risk Assessment, GE/Housatonic River Site, Rest of River, Volume 4, Appendix C, Fish and Waterfowl Consumption Risk Assessment</a:t>
            </a:r>
            <a:r>
              <a:rPr lang="en-US" altLang="en-US" sz="1400"/>
              <a:t>, prepared for US Army Corps of Engineers and US EPA.  February 11, pp. 6-1 – 6-129.  Available online at </a:t>
            </a:r>
            <a:r>
              <a:rPr lang="en-US" altLang="en-US" sz="1400">
                <a:solidFill>
                  <a:schemeClr val="accent2"/>
                </a:solidFill>
                <a:hlinkClick r:id="rId3"/>
              </a:rPr>
              <a:t>http://www.epa.gov/region1/ge/thesite/restofriver/reports/hhra_219190/219190_HHRA_Vol4_FW.pdf</a:t>
            </a:r>
            <a:r>
              <a:rPr lang="en-US" altLang="en-US" sz="1400">
                <a:solidFill>
                  <a:schemeClr val="accent2"/>
                </a:solidFill>
              </a:rPr>
              <a:t>.</a:t>
            </a:r>
          </a:p>
          <a:p>
            <a:pPr marL="227013" indent="-227013" eaLnBrk="1" hangingPunct="1">
              <a:lnSpc>
                <a:spcPct val="90000"/>
              </a:lnSpc>
              <a:buFontTx/>
              <a:buNone/>
            </a:pPr>
            <a:r>
              <a:rPr lang="en-US" altLang="en-US" sz="1400"/>
              <a:t>Weston Solutions, Inc.  2005.  Probability Bounds Analysis Approach.  Attachment 5 in </a:t>
            </a:r>
            <a:r>
              <a:rPr lang="en-US" altLang="en-US" sz="1400" i="1"/>
              <a:t>Human Health Risk Assessment, GE/Housatonic River Site, Rest of River, Volume 1</a:t>
            </a:r>
            <a:r>
              <a:rPr lang="en-US" altLang="en-US" sz="1400"/>
              <a:t>, prepared by Weston Solutions, Inc. for US Army Corps of Engineers and US EPA.  February 11.  Available online at </a:t>
            </a:r>
            <a:r>
              <a:rPr lang="en-US" altLang="en-US" sz="1400">
                <a:hlinkClick r:id="rId4"/>
              </a:rPr>
              <a:t>http://www.epa.gov/region1/ge/thesite/restofriver/reports/hhra_219190/219190_HHRA_FNL_VolumeTOC.pdf</a:t>
            </a:r>
            <a:r>
              <a:rPr lang="en-US" altLang="en-US" sz="1400"/>
              <a:t>. </a:t>
            </a:r>
          </a:p>
          <a:p>
            <a:pPr marL="227013" indent="-227013" eaLnBrk="1" hangingPunct="1">
              <a:lnSpc>
                <a:spcPct val="90000"/>
              </a:lnSpc>
              <a:buFontTx/>
              <a:buNone/>
            </a:pPr>
            <a:r>
              <a:rPr lang="en-US" altLang="en-US" sz="1400" u="sng"/>
              <a:t>Cooking Loss Data Sources:</a:t>
            </a:r>
          </a:p>
          <a:p>
            <a:pPr marL="227013" indent="-227013" eaLnBrk="1" hangingPunct="1">
              <a:lnSpc>
                <a:spcPct val="90000"/>
              </a:lnSpc>
              <a:buFontTx/>
              <a:buNone/>
            </a:pPr>
            <a:r>
              <a:rPr lang="en-US" altLang="en-US" sz="1400"/>
              <a:t>(1) Armbruster 1987; </a:t>
            </a:r>
            <a:r>
              <a:rPr lang="en-US" altLang="en-US" sz="1400" i="1"/>
              <a:t>Journal of Food Safety</a:t>
            </a:r>
            <a:r>
              <a:rPr lang="en-US" altLang="en-US" sz="1400"/>
              <a:t> 8:235-243.</a:t>
            </a:r>
          </a:p>
          <a:p>
            <a:pPr marL="227013" indent="-227013" eaLnBrk="1" hangingPunct="1">
              <a:lnSpc>
                <a:spcPct val="90000"/>
              </a:lnSpc>
              <a:buFontTx/>
              <a:buNone/>
            </a:pPr>
            <a:r>
              <a:rPr lang="en-US" altLang="en-US" sz="1400"/>
              <a:t>(2) Armbruster 1989; </a:t>
            </a:r>
            <a:r>
              <a:rPr lang="en-US" altLang="en-US" sz="1400" i="1"/>
              <a:t>Journal of Food Safety</a:t>
            </a:r>
            <a:r>
              <a:rPr lang="en-US" altLang="en-US" sz="1400"/>
              <a:t> 9:235-244.</a:t>
            </a:r>
          </a:p>
          <a:p>
            <a:pPr marL="227013" indent="-227013" eaLnBrk="1" hangingPunct="1">
              <a:lnSpc>
                <a:spcPct val="90000"/>
              </a:lnSpc>
              <a:buFontTx/>
              <a:buNone/>
            </a:pPr>
            <a:r>
              <a:rPr lang="en-US" altLang="en-US" sz="1400"/>
              <a:t>(3) Moya et al. 1998; </a:t>
            </a:r>
            <a:r>
              <a:rPr lang="en-US" altLang="en-US" sz="1400" i="1"/>
              <a:t>Bull. Environ. Contam. Toxicol</a:t>
            </a:r>
            <a:r>
              <a:rPr lang="en-US" altLang="en-US" sz="1400"/>
              <a:t> 60:845-851.</a:t>
            </a:r>
          </a:p>
          <a:p>
            <a:pPr marL="227013" indent="-227013" eaLnBrk="1" hangingPunct="1">
              <a:lnSpc>
                <a:spcPct val="90000"/>
              </a:lnSpc>
              <a:buFontTx/>
              <a:buNone/>
            </a:pPr>
            <a:r>
              <a:rPr lang="en-US" altLang="en-US" sz="1400"/>
              <a:t>(4) Puffer and Gossett 1983; </a:t>
            </a:r>
            <a:r>
              <a:rPr lang="en-US" altLang="en-US" sz="1400" i="1"/>
              <a:t>Bull. Environ. Contam. Toxicol.</a:t>
            </a:r>
            <a:r>
              <a:rPr lang="en-US" altLang="en-US" sz="1400"/>
              <a:t> 30:65-73.</a:t>
            </a:r>
          </a:p>
          <a:p>
            <a:pPr marL="227013" indent="-227013" eaLnBrk="1" hangingPunct="1">
              <a:lnSpc>
                <a:spcPct val="90000"/>
              </a:lnSpc>
              <a:buFontTx/>
              <a:buNone/>
            </a:pPr>
            <a:r>
              <a:rPr lang="en-US" altLang="en-US" sz="1400"/>
              <a:t>(5) Salama et al. 1998; </a:t>
            </a:r>
            <a:r>
              <a:rPr lang="en-US" altLang="en-US" sz="1400" i="1"/>
              <a:t>J. Agric. Food Chem.</a:t>
            </a:r>
            <a:r>
              <a:rPr lang="en-US" altLang="en-US" sz="1400"/>
              <a:t> 46:1359-1362.</a:t>
            </a:r>
          </a:p>
          <a:p>
            <a:pPr marL="227013" indent="-227013" eaLnBrk="1" hangingPunct="1">
              <a:lnSpc>
                <a:spcPct val="90000"/>
              </a:lnSpc>
              <a:buFontTx/>
              <a:buNone/>
            </a:pPr>
            <a:r>
              <a:rPr lang="en-US" altLang="en-US" sz="1400"/>
              <a:t>(6) Schechter et al. 1998; </a:t>
            </a:r>
            <a:r>
              <a:rPr lang="en-US" altLang="en-US" sz="1400" i="1"/>
              <a:t>Chemosphere </a:t>
            </a:r>
            <a:r>
              <a:rPr lang="en-US" altLang="en-US" sz="1400"/>
              <a:t>37:1723-1730.</a:t>
            </a:r>
          </a:p>
          <a:p>
            <a:pPr marL="227013" indent="-227013" eaLnBrk="1" hangingPunct="1">
              <a:lnSpc>
                <a:spcPct val="90000"/>
              </a:lnSpc>
              <a:buFontTx/>
              <a:buNone/>
            </a:pPr>
            <a:r>
              <a:rPr lang="en-US" altLang="en-US" sz="1400"/>
              <a:t>(7) Skea eat al. 1979; </a:t>
            </a:r>
            <a:r>
              <a:rPr lang="en-US" altLang="en-US" sz="1400" i="1"/>
              <a:t>J. Great Lakes Res., Internat. Assoc. Great Lakes Res.</a:t>
            </a:r>
            <a:r>
              <a:rPr lang="en-US" altLang="en-US" sz="1400"/>
              <a:t> 5 (2):153-159.</a:t>
            </a:r>
          </a:p>
          <a:p>
            <a:pPr marL="227013" indent="-227013" eaLnBrk="1" hangingPunct="1">
              <a:lnSpc>
                <a:spcPct val="90000"/>
              </a:lnSpc>
              <a:buFontTx/>
              <a:buNone/>
            </a:pPr>
            <a:r>
              <a:rPr lang="en-US" altLang="en-US" sz="1400"/>
              <a:t>(8) Smith et al. 1973; </a:t>
            </a:r>
            <a:r>
              <a:rPr lang="en-US" altLang="en-US" sz="1400" i="1"/>
              <a:t>J. Fish. Res Board Can.</a:t>
            </a:r>
            <a:r>
              <a:rPr lang="en-US" altLang="en-US" sz="1400"/>
              <a:t> 30:702-706.</a:t>
            </a:r>
          </a:p>
          <a:p>
            <a:pPr marL="227013" indent="-227013" eaLnBrk="1" hangingPunct="1">
              <a:lnSpc>
                <a:spcPct val="90000"/>
              </a:lnSpc>
              <a:buFontTx/>
              <a:buNone/>
            </a:pPr>
            <a:r>
              <a:rPr lang="en-US" altLang="en-US" sz="1400"/>
              <a:t>(9) Trotter et al. 1989; </a:t>
            </a:r>
            <a:r>
              <a:rPr lang="en-US" altLang="en-US" sz="1400" i="1"/>
              <a:t>J. Assoc. Off. Anal. Chem.</a:t>
            </a:r>
            <a:r>
              <a:rPr lang="en-US" altLang="en-US" sz="1400"/>
              <a:t> 75:501-503.</a:t>
            </a:r>
          </a:p>
          <a:p>
            <a:pPr marL="227013" indent="-227013" eaLnBrk="1" hangingPunct="1">
              <a:lnSpc>
                <a:spcPct val="90000"/>
              </a:lnSpc>
              <a:buFontTx/>
              <a:buNone/>
            </a:pPr>
            <a:r>
              <a:rPr lang="en-US" altLang="en-US" sz="1400"/>
              <a:t>(10) Wang et al. 2000; </a:t>
            </a:r>
            <a:r>
              <a:rPr lang="en-US" altLang="en-US" sz="1400" i="1"/>
              <a:t>Human Exposure Posters – Organohalogen Compounds. Volume 48.</a:t>
            </a:r>
            <a:r>
              <a:rPr lang="en-US" altLang="en-US" sz="1400"/>
              <a:t> Division of Environmental Health and Risk Management, University of Birmingham, Birmingham, UK.</a:t>
            </a:r>
          </a:p>
          <a:p>
            <a:pPr marL="227013" indent="-227013" eaLnBrk="1" hangingPunct="1">
              <a:lnSpc>
                <a:spcPct val="90000"/>
              </a:lnSpc>
              <a:buFontTx/>
              <a:buNone/>
            </a:pPr>
            <a:r>
              <a:rPr lang="en-US" altLang="en-US" sz="1400"/>
              <a:t>(11) Zabik et al. 1979; </a:t>
            </a:r>
            <a:r>
              <a:rPr lang="en-US" altLang="en-US" sz="1400" i="1"/>
              <a:t>Bull. Environ. Contam. Toxicol.</a:t>
            </a:r>
            <a:r>
              <a:rPr lang="en-US" altLang="en-US" sz="1400"/>
              <a:t> 21:136-143.</a:t>
            </a:r>
          </a:p>
          <a:p>
            <a:pPr marL="227013" indent="-227013" eaLnBrk="1" hangingPunct="1">
              <a:lnSpc>
                <a:spcPct val="90000"/>
              </a:lnSpc>
              <a:buFontTx/>
              <a:buNone/>
            </a:pPr>
            <a:r>
              <a:rPr lang="en-US" altLang="en-US" sz="1400"/>
              <a:t>(12) Zabik et al. 1982; </a:t>
            </a:r>
            <a:r>
              <a:rPr lang="en-US" altLang="en-US" sz="1400" i="1"/>
              <a:t>Bull. Environ. Contam. Toxicol.</a:t>
            </a:r>
            <a:r>
              <a:rPr lang="en-US" altLang="en-US" sz="1400"/>
              <a:t> 28:710-715.</a:t>
            </a:r>
          </a:p>
          <a:p>
            <a:pPr marL="227013" indent="-227013" eaLnBrk="1" hangingPunct="1">
              <a:lnSpc>
                <a:spcPct val="90000"/>
              </a:lnSpc>
              <a:buFontTx/>
              <a:buNone/>
            </a:pPr>
            <a:r>
              <a:rPr lang="en-US" altLang="en-US" sz="1400"/>
              <a:t>(13) Zabik et al. 1995a; </a:t>
            </a:r>
            <a:r>
              <a:rPr lang="en-US" altLang="en-US" sz="1400" i="1"/>
              <a:t>Bull. Environ. Contam. Toxicol.</a:t>
            </a:r>
            <a:r>
              <a:rPr lang="en-US" altLang="en-US" sz="1400"/>
              <a:t> 54:396-402.</a:t>
            </a:r>
          </a:p>
          <a:p>
            <a:pPr marL="227013" indent="-227013" eaLnBrk="1" hangingPunct="1">
              <a:lnSpc>
                <a:spcPct val="90000"/>
              </a:lnSpc>
              <a:buFontTx/>
              <a:buNone/>
            </a:pPr>
            <a:r>
              <a:rPr lang="en-US" altLang="en-US" sz="1400"/>
              <a:t>(14) Zabik et al. 1995b; </a:t>
            </a:r>
            <a:r>
              <a:rPr lang="en-US" altLang="en-US" sz="1400" i="1"/>
              <a:t>J. Agric. Food Chem.</a:t>
            </a:r>
            <a:r>
              <a:rPr lang="en-US" altLang="en-US" sz="1400"/>
              <a:t> 43:993-1001.</a:t>
            </a:r>
          </a:p>
          <a:p>
            <a:pPr marL="227013" indent="-227013" eaLnBrk="1" hangingPunct="1">
              <a:lnSpc>
                <a:spcPct val="90000"/>
              </a:lnSpc>
              <a:buFontTx/>
              <a:buNone/>
            </a:pPr>
            <a:r>
              <a:rPr lang="en-US" altLang="en-US" sz="1400"/>
              <a:t>(15) Zabik et al. 1996; Pesticide residues, PCBs and PAHs in baked, charbroiled, salt boiled and smoked Great Lakes lake trout.</a:t>
            </a:r>
          </a:p>
          <a:p>
            <a:pPr marL="227013" indent="-227013" eaLnBrk="1" hangingPunct="1">
              <a:lnSpc>
                <a:spcPct val="90000"/>
              </a:lnSpc>
              <a:buFontTx/>
              <a:buNone/>
            </a:pPr>
            <a:endParaRPr lang="en-US" altLang="en-US" sz="1400"/>
          </a:p>
        </p:txBody>
      </p:sp>
    </p:spTree>
  </p:cSld>
  <p:clrMapOvr>
    <a:masterClrMapping/>
  </p:clrMapOvr>
</p:sld>
</file>

<file path=ppt/slides/slide5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5266" name="Rectangle 2"/>
          <p:cNvSpPr>
            <a:spLocks noGrp="1" noChangeArrowheads="1"/>
          </p:cNvSpPr>
          <p:nvPr>
            <p:ph type="title"/>
          </p:nvPr>
        </p:nvSpPr>
        <p:spPr>
          <a:xfrm>
            <a:off x="685800" y="152400"/>
            <a:ext cx="7772400" cy="533400"/>
          </a:xfrm>
        </p:spPr>
        <p:txBody>
          <a:bodyPr/>
          <a:lstStyle/>
          <a:p>
            <a:pPr eaLnBrk="1" hangingPunct="1"/>
            <a:r>
              <a:rPr lang="en-US" altLang="en-US"/>
              <a:t> </a:t>
            </a:r>
          </a:p>
        </p:txBody>
      </p:sp>
      <p:sp>
        <p:nvSpPr>
          <p:cNvPr id="395267" name="Rectangle 3"/>
          <p:cNvSpPr>
            <a:spLocks noGrp="1" noChangeArrowheads="1"/>
          </p:cNvSpPr>
          <p:nvPr>
            <p:ph type="body" idx="1"/>
          </p:nvPr>
        </p:nvSpPr>
        <p:spPr>
          <a:xfrm>
            <a:off x="152400" y="762000"/>
            <a:ext cx="8839200" cy="5943600"/>
          </a:xfrm>
        </p:spPr>
        <p:txBody>
          <a:bodyPr/>
          <a:lstStyle/>
          <a:p>
            <a:pPr marL="227013" indent="-227013" eaLnBrk="1" hangingPunct="1">
              <a:buFontTx/>
              <a:buNone/>
            </a:pPr>
            <a:r>
              <a:rPr lang="en-US" altLang="en-US" sz="1400" u="sng"/>
              <a:t>Cooking Loss weights and EFIR data sources:</a:t>
            </a:r>
          </a:p>
          <a:p>
            <a:pPr marL="227013" indent="-227013" eaLnBrk="1" hangingPunct="1">
              <a:buFontTx/>
              <a:buNone/>
            </a:pPr>
            <a:r>
              <a:rPr lang="en-US" altLang="en-US" sz="1400"/>
              <a:t>ChemRisk. 1992. </a:t>
            </a:r>
            <a:r>
              <a:rPr lang="en-US" altLang="en-US" sz="1400" i="1"/>
              <a:t>Consumption of Freshwater Fish by Maine Anglers</a:t>
            </a:r>
            <a:r>
              <a:rPr lang="en-US" altLang="en-US" sz="1400"/>
              <a:t>. 24 July 1992.</a:t>
            </a:r>
          </a:p>
          <a:p>
            <a:pPr marL="227013" indent="-227013" eaLnBrk="1" hangingPunct="1">
              <a:buFontTx/>
              <a:buNone/>
            </a:pPr>
            <a:r>
              <a:rPr lang="en-US" altLang="en-US" sz="1400"/>
              <a:t>ChemRisk. 1995. </a:t>
            </a:r>
            <a:r>
              <a:rPr lang="en-US" altLang="en-US" sz="1400" i="1"/>
              <a:t>Evaluating the Impact of Cooking Processes on the Level of PCBs in Fish</a:t>
            </a:r>
            <a:r>
              <a:rPr lang="en-US" altLang="en-US" sz="1400"/>
              <a:t>.  Prepared for General Electric Company. January 1995.</a:t>
            </a:r>
          </a:p>
          <a:p>
            <a:pPr marL="227013" indent="-227013" eaLnBrk="1" hangingPunct="1">
              <a:buFontTx/>
              <a:buNone/>
            </a:pPr>
            <a:r>
              <a:rPr lang="en-US" altLang="en-US" sz="1400" u="sng"/>
              <a:t>Body weight distribution data sources:</a:t>
            </a:r>
          </a:p>
          <a:p>
            <a:pPr marL="227013" indent="-227013" eaLnBrk="1" hangingPunct="1">
              <a:buFontTx/>
              <a:buNone/>
            </a:pPr>
            <a:r>
              <a:rPr lang="en-US" altLang="en-US" sz="1400"/>
              <a:t>Brainard J and Burmaster D.E. 1992. Bivariate distributions for height and weight of men and women in the United States. </a:t>
            </a:r>
            <a:r>
              <a:rPr lang="en-US" altLang="en-US" sz="1400" i="1"/>
              <a:t>Risk Analysis</a:t>
            </a:r>
            <a:r>
              <a:rPr lang="en-US" altLang="en-US" sz="1400"/>
              <a:t> 12: 267-275.</a:t>
            </a:r>
          </a:p>
          <a:p>
            <a:pPr marL="227013" indent="-227013" eaLnBrk="1" hangingPunct="1">
              <a:buFontTx/>
              <a:buNone/>
            </a:pPr>
            <a:r>
              <a:rPr lang="en-US" altLang="en-US" sz="1400"/>
              <a:t>Burmaster, D.E. and E.A.C. Crouch 1997. Lognormal distributions for body weight as a function of age for males and females in the United States, 1976-1980. </a:t>
            </a:r>
            <a:r>
              <a:rPr lang="en-US" altLang="en-US" sz="1400" i="1"/>
              <a:t>Risk Analysis</a:t>
            </a:r>
            <a:r>
              <a:rPr lang="en-US" altLang="en-US" sz="1400"/>
              <a:t> 17(4):499-505.</a:t>
            </a:r>
          </a:p>
          <a:p>
            <a:pPr marL="227013" indent="-227013" eaLnBrk="1" hangingPunct="1">
              <a:buFontTx/>
              <a:buNone/>
            </a:pPr>
            <a:r>
              <a:rPr lang="en-US" altLang="en-US" sz="1400" u="sng"/>
              <a:t>ED data source:</a:t>
            </a:r>
          </a:p>
          <a:p>
            <a:pPr marL="227013" indent="-227013" eaLnBrk="1" hangingPunct="1">
              <a:buFontTx/>
              <a:buNone/>
            </a:pPr>
            <a:r>
              <a:rPr lang="en-US" altLang="en-US" sz="1400"/>
              <a:t>MDPH (Massachusetts Department of Public Health). 2001. Letter from Suzanne K. Condon, Assistant Commissioner of the Bureau of Environmental Health Assessment to Bryan Olson, U.S. Environmental Protection Agency, Region I. Tables with Hunting Information for Individual Family Members Who Reported Hunting Birds from the HRA, PCB Exposure Assessment Study, Volunteer Study, and Hotline Study and Calls from Individuals Concerned about Hunting after Hearing about the PCB Duck Advisory. 21 August 2001.</a:t>
            </a:r>
          </a:p>
          <a:p>
            <a:pPr marL="227013" indent="-227013" eaLnBrk="1" hangingPunct="1">
              <a:buFontTx/>
              <a:buNone/>
            </a:pPr>
            <a:r>
              <a:rPr lang="en-US" altLang="en-US" sz="1400" u="sng"/>
              <a:t>FI data sources:</a:t>
            </a:r>
          </a:p>
          <a:p>
            <a:pPr marL="227013" indent="-227013" eaLnBrk="1" hangingPunct="1">
              <a:buFontTx/>
              <a:buNone/>
            </a:pPr>
            <a:r>
              <a:rPr lang="en-US" altLang="en-US" sz="1400"/>
              <a:t>Barry, T.J. 1988. </a:t>
            </a:r>
            <a:r>
              <a:rPr lang="en-US" altLang="en-US" sz="1400" i="1"/>
              <a:t>An Angler Survey and Economic Study of the Housatonic River Fishery Resource.</a:t>
            </a:r>
            <a:r>
              <a:rPr lang="en-US" altLang="en-US" sz="1400"/>
              <a:t> Connecticut Department of Environmental Protection, Bureau of Fisheries, Hartford. Final Report. </a:t>
            </a:r>
          </a:p>
          <a:p>
            <a:pPr marL="227013" indent="-227013" eaLnBrk="1" hangingPunct="1">
              <a:buFontTx/>
              <a:buNone/>
            </a:pPr>
            <a:r>
              <a:rPr lang="en-US" altLang="en-US" sz="1400"/>
              <a:t>ChemRisk. 1992. </a:t>
            </a:r>
            <a:r>
              <a:rPr lang="en-US" altLang="en-US" sz="1400" i="1"/>
              <a:t>Consumption of Freshwater Fish by Maine Anglers</a:t>
            </a:r>
            <a:r>
              <a:rPr lang="en-US" altLang="en-US" sz="1400"/>
              <a:t>. 24 July 1992.</a:t>
            </a:r>
          </a:p>
          <a:p>
            <a:pPr marL="227013" indent="-227013" eaLnBrk="1" hangingPunct="1">
              <a:buFontTx/>
              <a:buNone/>
            </a:pPr>
            <a:r>
              <a:rPr lang="en-US" altLang="en-US" sz="1400"/>
              <a:t>Ebert, E.S., S.H. Su, T.J. Barry, M.N. Gray, and N.W. Harrington. 1996. Estimated rates of fish consumption by anglers participating in the Connecticut Housatonic River Creel Survey. </a:t>
            </a:r>
            <a:r>
              <a:rPr lang="en-US" altLang="en-US" sz="1400" i="1"/>
              <a:t>North American Journal of Fisheries Management</a:t>
            </a:r>
            <a:r>
              <a:rPr lang="en-US" altLang="en-US" sz="1400"/>
              <a:t> 16:81-89.</a:t>
            </a:r>
          </a:p>
          <a:p>
            <a:pPr marL="227013" indent="-227013" eaLnBrk="1" hangingPunct="1">
              <a:buFontTx/>
              <a:buNone/>
            </a:pPr>
            <a:endParaRPr lang="en-US" altLang="en-US" sz="1400"/>
          </a:p>
        </p:txBody>
      </p:sp>
    </p:spTree>
  </p:cSld>
  <p:clrMapOvr>
    <a:masterClrMapping/>
  </p:clrMapOvr>
</p:sld>
</file>

<file path=ppt/slides/slide5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0930" name="Rectangle 2"/>
          <p:cNvSpPr>
            <a:spLocks noGrp="1" noChangeArrowheads="1"/>
          </p:cNvSpPr>
          <p:nvPr>
            <p:ph type="title"/>
          </p:nvPr>
        </p:nvSpPr>
        <p:spPr>
          <a:xfrm>
            <a:off x="0" y="2362200"/>
            <a:ext cx="9144000" cy="1143000"/>
          </a:xfrm>
        </p:spPr>
        <p:txBody>
          <a:bodyPr/>
          <a:lstStyle/>
          <a:p>
            <a:pPr eaLnBrk="1" hangingPunct="1"/>
            <a:r>
              <a:rPr lang="en-US" altLang="en-US" dirty="0"/>
              <a:t>Case study:</a:t>
            </a:r>
            <a:br>
              <a:rPr lang="en-US" altLang="en-US" dirty="0"/>
            </a:br>
            <a:br>
              <a:rPr lang="en-US" altLang="en-US" sz="2000" dirty="0"/>
            </a:br>
            <a:r>
              <a:rPr lang="en-US" altLang="en-US" dirty="0"/>
              <a:t> Cleanup targets for the heavy metal selenium in San Francisco Bay</a:t>
            </a:r>
          </a:p>
        </p:txBody>
      </p:sp>
    </p:spTree>
    <p:extLst>
      <p:ext uri="{BB962C8B-B14F-4D97-AF65-F5344CB8AC3E}">
        <p14:creationId xmlns:p14="http://schemas.microsoft.com/office/powerpoint/2010/main" val="1133030818"/>
      </p:ext>
    </p:extLst>
  </p:cSld>
  <p:clrMapOvr>
    <a:masterClrMapping/>
  </p:clrMapOvr>
</p:sld>
</file>

<file path=ppt/slides/slide535.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35842" name="Rectangle 2">
            <a:extLst>
              <a:ext uri="{FF2B5EF4-FFF2-40B4-BE49-F238E27FC236}">
                <a16:creationId xmlns:a16="http://schemas.microsoft.com/office/drawing/2014/main" id="{5DB778C4-5924-4F59-9824-03AA23479CCF}"/>
              </a:ext>
            </a:extLst>
          </p:cNvPr>
          <p:cNvSpPr>
            <a:spLocks noGrp="1" noChangeArrowheads="1"/>
          </p:cNvSpPr>
          <p:nvPr>
            <p:ph type="title"/>
          </p:nvPr>
        </p:nvSpPr>
        <p:spPr/>
        <p:txBody>
          <a:bodyPr/>
          <a:lstStyle/>
          <a:p>
            <a:r>
              <a:rPr lang="en-US" altLang="en-US" dirty="0"/>
              <a:t>Se in SF mussels</a:t>
            </a:r>
          </a:p>
        </p:txBody>
      </p:sp>
      <p:sp>
        <p:nvSpPr>
          <p:cNvPr id="35843" name="Rectangle 3">
            <a:extLst>
              <a:ext uri="{FF2B5EF4-FFF2-40B4-BE49-F238E27FC236}">
                <a16:creationId xmlns:a16="http://schemas.microsoft.com/office/drawing/2014/main" id="{37596B95-3B69-4741-9319-6D8E461B7216}"/>
              </a:ext>
            </a:extLst>
          </p:cNvPr>
          <p:cNvSpPr>
            <a:spLocks noGrp="1" noChangeArrowheads="1"/>
          </p:cNvSpPr>
          <p:nvPr>
            <p:ph type="body" idx="1"/>
          </p:nvPr>
        </p:nvSpPr>
        <p:spPr>
          <a:xfrm>
            <a:off x="685800" y="1981200"/>
            <a:ext cx="7924800" cy="4648200"/>
          </a:xfrm>
        </p:spPr>
        <p:txBody>
          <a:bodyPr/>
          <a:lstStyle/>
          <a:p>
            <a:pPr marL="0" indent="0">
              <a:spcBef>
                <a:spcPct val="0"/>
              </a:spcBef>
              <a:buFontTx/>
              <a:buNone/>
            </a:pPr>
            <a:r>
              <a:rPr lang="en-US" altLang="en-US" dirty="0"/>
              <a:t>San Francisco Bay </a:t>
            </a:r>
          </a:p>
          <a:p>
            <a:pPr marL="0" indent="0">
              <a:spcBef>
                <a:spcPct val="0"/>
              </a:spcBef>
              <a:buFontTx/>
              <a:buNone/>
            </a:pPr>
            <a:r>
              <a:rPr lang="en-US" altLang="en-US" dirty="0"/>
              <a:t>Blue mussel </a:t>
            </a:r>
            <a:r>
              <a:rPr lang="en-US" altLang="en-US" i="1" dirty="0"/>
              <a:t>Mytilus edulis</a:t>
            </a:r>
            <a:r>
              <a:rPr lang="en-US" altLang="en-US" dirty="0"/>
              <a:t>, the kind you eat</a:t>
            </a:r>
          </a:p>
          <a:p>
            <a:pPr marL="0" indent="0">
              <a:spcBef>
                <a:spcPct val="0"/>
              </a:spcBef>
              <a:buFontTx/>
              <a:buNone/>
            </a:pPr>
            <a:r>
              <a:rPr lang="en-US" altLang="en-US" dirty="0"/>
              <a:t>Heavy metal contamination by selenium (Se)</a:t>
            </a:r>
          </a:p>
          <a:p>
            <a:pPr marL="0" indent="0">
              <a:spcBef>
                <a:spcPct val="0"/>
              </a:spcBef>
              <a:buFontTx/>
              <a:buNone/>
            </a:pPr>
            <a:endParaRPr lang="en-US" altLang="en-US" sz="1400" u="sng" dirty="0"/>
          </a:p>
          <a:p>
            <a:pPr marL="0" indent="0">
              <a:spcBef>
                <a:spcPct val="0"/>
              </a:spcBef>
              <a:buFontTx/>
              <a:buNone/>
            </a:pPr>
            <a:r>
              <a:rPr lang="en-US" altLang="en-US" u="sng" dirty="0"/>
              <a:t>Objective</a:t>
            </a:r>
            <a:r>
              <a:rPr lang="en-US" altLang="en-US" dirty="0"/>
              <a:t>:  set a cleanup target for selenium in the bay given that it concentrates in the food chain to humans</a:t>
            </a:r>
          </a:p>
        </p:txBody>
      </p:sp>
      <p:grpSp>
        <p:nvGrpSpPr>
          <p:cNvPr id="35844" name="Group 4">
            <a:extLst>
              <a:ext uri="{FF2B5EF4-FFF2-40B4-BE49-F238E27FC236}">
                <a16:creationId xmlns:a16="http://schemas.microsoft.com/office/drawing/2014/main" id="{4E20E87D-7A1E-4CFF-9B16-613CBA9A81DB}"/>
              </a:ext>
            </a:extLst>
          </p:cNvPr>
          <p:cNvGrpSpPr>
            <a:grpSpLocks/>
          </p:cNvGrpSpPr>
          <p:nvPr/>
        </p:nvGrpSpPr>
        <p:grpSpPr bwMode="auto">
          <a:xfrm>
            <a:off x="762000" y="5410200"/>
            <a:ext cx="7639050" cy="1143000"/>
            <a:chOff x="480" y="3312"/>
            <a:chExt cx="4812" cy="720"/>
          </a:xfrm>
        </p:grpSpPr>
        <p:sp>
          <p:nvSpPr>
            <p:cNvPr id="35845" name="Rectangle 5">
              <a:extLst>
                <a:ext uri="{FF2B5EF4-FFF2-40B4-BE49-F238E27FC236}">
                  <a16:creationId xmlns:a16="http://schemas.microsoft.com/office/drawing/2014/main" id="{C8F03B9F-5995-4E13-8662-CD6BD88BD713}"/>
                </a:ext>
              </a:extLst>
            </p:cNvPr>
            <p:cNvSpPr>
              <a:spLocks noChangeArrowheads="1"/>
            </p:cNvSpPr>
            <p:nvPr/>
          </p:nvSpPr>
          <p:spPr bwMode="auto">
            <a:xfrm>
              <a:off x="3063" y="3312"/>
              <a:ext cx="912" cy="480"/>
            </a:xfrm>
            <a:prstGeom prst="rect">
              <a:avLst/>
            </a:prstGeom>
            <a:solidFill>
              <a:schemeClr val="bg1"/>
            </a:solidFill>
            <a:ln w="25400">
              <a:solidFill>
                <a:schemeClr val="bg1">
                  <a:lumMod val="65000"/>
                </a:schemeClr>
              </a:solidFill>
              <a:miter lim="800000"/>
              <a:headEnd/>
              <a:tailEnd/>
            </a:ln>
            <a:effectLst/>
            <a:extLst>
              <a:ext uri="{AF507438-7753-43E0-B8FC-AC1667EBCBE1}">
                <a14:hiddenEffects xmlns:a14="http://schemas.microsoft.com/office/drawing/2010/main">
                  <a:effectLst>
                    <a:outerShdw dist="107763" dir="8100000" algn="ctr" rotWithShape="0">
                      <a:schemeClr val="bg2"/>
                    </a:outerShdw>
                  </a:effectLst>
                </a14:hiddenEffects>
              </a:ext>
            </a:extLst>
          </p:spPr>
          <p:txBody>
            <a:bodyPr anchor="ctr"/>
            <a:lstStyle/>
            <a:p>
              <a:pPr algn="ctr"/>
              <a:r>
                <a:rPr lang="en-US" altLang="en-US" sz="1800" b="1">
                  <a:solidFill>
                    <a:srgbClr val="000000"/>
                  </a:solidFill>
                  <a:latin typeface="+mn-lt"/>
                </a:rPr>
                <a:t>Mussels</a:t>
              </a:r>
            </a:p>
          </p:txBody>
        </p:sp>
        <p:sp>
          <p:nvSpPr>
            <p:cNvPr id="35846" name="Line 6">
              <a:extLst>
                <a:ext uri="{FF2B5EF4-FFF2-40B4-BE49-F238E27FC236}">
                  <a16:creationId xmlns:a16="http://schemas.microsoft.com/office/drawing/2014/main" id="{0AF48AFE-B56A-4641-9C9F-58A88B7248C0}"/>
                </a:ext>
              </a:extLst>
            </p:cNvPr>
            <p:cNvSpPr>
              <a:spLocks noChangeShapeType="1"/>
            </p:cNvSpPr>
            <p:nvPr/>
          </p:nvSpPr>
          <p:spPr bwMode="auto">
            <a:xfrm>
              <a:off x="1392" y="3552"/>
              <a:ext cx="384" cy="0"/>
            </a:xfrm>
            <a:prstGeom prst="line">
              <a:avLst/>
            </a:prstGeom>
            <a:noFill/>
            <a:ln w="38100">
              <a:solidFill>
                <a:schemeClr val="bg1">
                  <a:lumMod val="65000"/>
                </a:schemeClr>
              </a:solidFill>
              <a:miter lim="800000"/>
              <a:headEnd/>
              <a:tailEnd type="stealth"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latin typeface="+mn-lt"/>
              </a:endParaRPr>
            </a:p>
          </p:txBody>
        </p:sp>
        <p:sp>
          <p:nvSpPr>
            <p:cNvPr id="35847" name="Line 7">
              <a:extLst>
                <a:ext uri="{FF2B5EF4-FFF2-40B4-BE49-F238E27FC236}">
                  <a16:creationId xmlns:a16="http://schemas.microsoft.com/office/drawing/2014/main" id="{F1BC9797-DC47-46DC-8EF9-E828AC3F721E}"/>
                </a:ext>
              </a:extLst>
            </p:cNvPr>
            <p:cNvSpPr>
              <a:spLocks noChangeShapeType="1"/>
            </p:cNvSpPr>
            <p:nvPr/>
          </p:nvSpPr>
          <p:spPr bwMode="auto">
            <a:xfrm>
              <a:off x="2688" y="3552"/>
              <a:ext cx="384" cy="0"/>
            </a:xfrm>
            <a:prstGeom prst="line">
              <a:avLst/>
            </a:prstGeom>
            <a:noFill/>
            <a:ln w="38100">
              <a:solidFill>
                <a:schemeClr val="bg1">
                  <a:lumMod val="65000"/>
                </a:schemeClr>
              </a:solidFill>
              <a:miter lim="800000"/>
              <a:headEnd/>
              <a:tailEnd type="stealth"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latin typeface="+mn-lt"/>
              </a:endParaRPr>
            </a:p>
          </p:txBody>
        </p:sp>
        <p:sp>
          <p:nvSpPr>
            <p:cNvPr id="35848" name="Line 8">
              <a:extLst>
                <a:ext uri="{FF2B5EF4-FFF2-40B4-BE49-F238E27FC236}">
                  <a16:creationId xmlns:a16="http://schemas.microsoft.com/office/drawing/2014/main" id="{C9887C19-6A4E-41EF-8C62-FE742BDF38CE}"/>
                </a:ext>
              </a:extLst>
            </p:cNvPr>
            <p:cNvSpPr>
              <a:spLocks noChangeShapeType="1"/>
            </p:cNvSpPr>
            <p:nvPr/>
          </p:nvSpPr>
          <p:spPr bwMode="auto">
            <a:xfrm>
              <a:off x="3984" y="3552"/>
              <a:ext cx="384" cy="0"/>
            </a:xfrm>
            <a:prstGeom prst="line">
              <a:avLst/>
            </a:prstGeom>
            <a:noFill/>
            <a:ln w="38100">
              <a:solidFill>
                <a:schemeClr val="bg1">
                  <a:lumMod val="65000"/>
                </a:schemeClr>
              </a:solidFill>
              <a:miter lim="800000"/>
              <a:headEnd/>
              <a:tailEnd type="stealth"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latin typeface="+mn-lt"/>
              </a:endParaRPr>
            </a:p>
          </p:txBody>
        </p:sp>
        <p:sp>
          <p:nvSpPr>
            <p:cNvPr id="35849" name="Freeform 9">
              <a:extLst>
                <a:ext uri="{FF2B5EF4-FFF2-40B4-BE49-F238E27FC236}">
                  <a16:creationId xmlns:a16="http://schemas.microsoft.com/office/drawing/2014/main" id="{EA1E025C-A987-42DB-8105-CEC5921D5A4D}"/>
                </a:ext>
              </a:extLst>
            </p:cNvPr>
            <p:cNvSpPr>
              <a:spLocks/>
            </p:cNvSpPr>
            <p:nvPr/>
          </p:nvSpPr>
          <p:spPr bwMode="auto">
            <a:xfrm flipV="1">
              <a:off x="1392" y="3696"/>
              <a:ext cx="1680" cy="336"/>
            </a:xfrm>
            <a:custGeom>
              <a:avLst/>
              <a:gdLst>
                <a:gd name="T0" fmla="*/ 0 w 2640"/>
                <a:gd name="T1" fmla="*/ 384 h 384"/>
                <a:gd name="T2" fmla="*/ 1344 w 2640"/>
                <a:gd name="T3" fmla="*/ 0 h 384"/>
                <a:gd name="T4" fmla="*/ 2640 w 2640"/>
                <a:gd name="T5" fmla="*/ 384 h 384"/>
              </a:gdLst>
              <a:ahLst/>
              <a:cxnLst>
                <a:cxn ang="0">
                  <a:pos x="T0" y="T1"/>
                </a:cxn>
                <a:cxn ang="0">
                  <a:pos x="T2" y="T3"/>
                </a:cxn>
                <a:cxn ang="0">
                  <a:pos x="T4" y="T5"/>
                </a:cxn>
              </a:cxnLst>
              <a:rect l="0" t="0" r="r" b="b"/>
              <a:pathLst>
                <a:path w="2640" h="384">
                  <a:moveTo>
                    <a:pt x="0" y="384"/>
                  </a:moveTo>
                  <a:cubicBezTo>
                    <a:pt x="452" y="192"/>
                    <a:pt x="904" y="0"/>
                    <a:pt x="1344" y="0"/>
                  </a:cubicBezTo>
                  <a:cubicBezTo>
                    <a:pt x="1784" y="0"/>
                    <a:pt x="2212" y="192"/>
                    <a:pt x="2640" y="384"/>
                  </a:cubicBezTo>
                </a:path>
              </a:pathLst>
            </a:custGeom>
            <a:noFill/>
            <a:ln w="38100" cap="flat" cmpd="sng">
              <a:solidFill>
                <a:schemeClr val="bg1">
                  <a:lumMod val="65000"/>
                </a:schemeClr>
              </a:solidFill>
              <a:prstDash val="solid"/>
              <a:miter lim="800000"/>
              <a:headEnd type="none" w="med" len="med"/>
              <a:tailEnd type="stealth" w="lg" len="lg"/>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latin typeface="+mn-lt"/>
              </a:endParaRPr>
            </a:p>
          </p:txBody>
        </p:sp>
        <p:sp>
          <p:nvSpPr>
            <p:cNvPr id="35850" name="Rectangle 10">
              <a:extLst>
                <a:ext uri="{FF2B5EF4-FFF2-40B4-BE49-F238E27FC236}">
                  <a16:creationId xmlns:a16="http://schemas.microsoft.com/office/drawing/2014/main" id="{30F79073-BC7F-40FE-9BDD-1587832A841C}"/>
                </a:ext>
              </a:extLst>
            </p:cNvPr>
            <p:cNvSpPr>
              <a:spLocks noChangeArrowheads="1"/>
            </p:cNvSpPr>
            <p:nvPr/>
          </p:nvSpPr>
          <p:spPr bwMode="auto">
            <a:xfrm>
              <a:off x="4380" y="3312"/>
              <a:ext cx="912" cy="480"/>
            </a:xfrm>
            <a:prstGeom prst="rect">
              <a:avLst/>
            </a:prstGeom>
            <a:solidFill>
              <a:schemeClr val="bg1"/>
            </a:solidFill>
            <a:ln w="25400">
              <a:solidFill>
                <a:schemeClr val="bg1">
                  <a:lumMod val="65000"/>
                </a:schemeClr>
              </a:solidFill>
              <a:miter lim="800000"/>
              <a:headEnd/>
              <a:tailEnd/>
            </a:ln>
            <a:effectLst/>
            <a:extLst>
              <a:ext uri="{AF507438-7753-43E0-B8FC-AC1667EBCBE1}">
                <a14:hiddenEffects xmlns:a14="http://schemas.microsoft.com/office/drawing/2010/main">
                  <a:effectLst>
                    <a:outerShdw dist="107763" dir="2700000" algn="ctr" rotWithShape="0">
                      <a:schemeClr val="bg2"/>
                    </a:outerShdw>
                  </a:effectLst>
                </a14:hiddenEffects>
              </a:ext>
            </a:extLst>
          </p:spPr>
          <p:txBody>
            <a:bodyPr anchor="ctr"/>
            <a:lstStyle/>
            <a:p>
              <a:pPr algn="ctr"/>
              <a:r>
                <a:rPr lang="en-US" altLang="en-US" sz="1800" b="1">
                  <a:solidFill>
                    <a:srgbClr val="000000"/>
                  </a:solidFill>
                  <a:latin typeface="+mn-lt"/>
                </a:rPr>
                <a:t>Humans</a:t>
              </a:r>
            </a:p>
          </p:txBody>
        </p:sp>
        <p:sp>
          <p:nvSpPr>
            <p:cNvPr id="35851" name="Rectangle 11">
              <a:extLst>
                <a:ext uri="{FF2B5EF4-FFF2-40B4-BE49-F238E27FC236}">
                  <a16:creationId xmlns:a16="http://schemas.microsoft.com/office/drawing/2014/main" id="{66B910C7-6347-42D5-9E57-95EAC9BFF12F}"/>
                </a:ext>
              </a:extLst>
            </p:cNvPr>
            <p:cNvSpPr>
              <a:spLocks noChangeArrowheads="1"/>
            </p:cNvSpPr>
            <p:nvPr/>
          </p:nvSpPr>
          <p:spPr bwMode="auto">
            <a:xfrm>
              <a:off x="1776" y="3312"/>
              <a:ext cx="912" cy="480"/>
            </a:xfrm>
            <a:prstGeom prst="rect">
              <a:avLst/>
            </a:prstGeom>
            <a:solidFill>
              <a:schemeClr val="bg1"/>
            </a:solidFill>
            <a:ln w="25400">
              <a:solidFill>
                <a:schemeClr val="bg1">
                  <a:lumMod val="65000"/>
                </a:schemeClr>
              </a:solidFill>
              <a:miter lim="800000"/>
              <a:headEnd/>
              <a:tailEnd/>
            </a:ln>
            <a:effectLst/>
            <a:extLst>
              <a:ext uri="{AF507438-7753-43E0-B8FC-AC1667EBCBE1}">
                <a14:hiddenEffects xmlns:a14="http://schemas.microsoft.com/office/drawing/2010/main">
                  <a:effectLst>
                    <a:outerShdw dist="107763" dir="8100000" algn="ctr" rotWithShape="0">
                      <a:schemeClr val="bg2"/>
                    </a:outerShdw>
                  </a:effectLst>
                </a14:hiddenEffects>
              </a:ext>
            </a:extLst>
          </p:spPr>
          <p:txBody>
            <a:bodyPr anchor="ctr"/>
            <a:lstStyle/>
            <a:p>
              <a:pPr algn="ctr"/>
              <a:r>
                <a:rPr lang="en-US" altLang="en-US" sz="1800" b="1">
                  <a:solidFill>
                    <a:srgbClr val="000000"/>
                  </a:solidFill>
                  <a:latin typeface="+mn-lt"/>
                </a:rPr>
                <a:t>Plankton</a:t>
              </a:r>
            </a:p>
          </p:txBody>
        </p:sp>
        <p:sp>
          <p:nvSpPr>
            <p:cNvPr id="35852" name="Rectangle 12">
              <a:extLst>
                <a:ext uri="{FF2B5EF4-FFF2-40B4-BE49-F238E27FC236}">
                  <a16:creationId xmlns:a16="http://schemas.microsoft.com/office/drawing/2014/main" id="{DC99BC64-FFF2-4BE9-BE9A-6A2E5F9B8148}"/>
                </a:ext>
              </a:extLst>
            </p:cNvPr>
            <p:cNvSpPr>
              <a:spLocks noChangeArrowheads="1"/>
            </p:cNvSpPr>
            <p:nvPr/>
          </p:nvSpPr>
          <p:spPr bwMode="auto">
            <a:xfrm>
              <a:off x="480" y="3312"/>
              <a:ext cx="912" cy="480"/>
            </a:xfrm>
            <a:prstGeom prst="rect">
              <a:avLst/>
            </a:prstGeom>
            <a:solidFill>
              <a:schemeClr val="bg1"/>
            </a:solidFill>
            <a:ln w="25400">
              <a:solidFill>
                <a:schemeClr val="bg1">
                  <a:lumMod val="65000"/>
                </a:schemeClr>
              </a:solidFill>
              <a:miter lim="800000"/>
              <a:headEnd/>
              <a:tailEnd/>
            </a:ln>
            <a:effectLst/>
            <a:extLst>
              <a:ext uri="{AF507438-7753-43E0-B8FC-AC1667EBCBE1}">
                <a14:hiddenEffects xmlns:a14="http://schemas.microsoft.com/office/drawing/2010/main">
                  <a:effectLst>
                    <a:outerShdw dist="107763" dir="8100000" algn="ctr" rotWithShape="0">
                      <a:schemeClr val="bg2"/>
                    </a:outerShdw>
                  </a:effectLst>
                </a14:hiddenEffects>
              </a:ext>
            </a:extLst>
          </p:spPr>
          <p:txBody>
            <a:bodyPr anchor="ctr"/>
            <a:lstStyle/>
            <a:p>
              <a:pPr algn="ctr"/>
              <a:r>
                <a:rPr lang="en-US" altLang="en-US" sz="1800" b="1" dirty="0">
                  <a:solidFill>
                    <a:srgbClr val="000000"/>
                  </a:solidFill>
                  <a:latin typeface="+mn-lt"/>
                </a:rPr>
                <a:t>Bioavailable selenium</a:t>
              </a:r>
            </a:p>
          </p:txBody>
        </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nodeType="clickEffect">
                                  <p:stCondLst>
                                    <p:cond delay="0"/>
                                  </p:stCondLst>
                                  <p:childTnLst>
                                    <p:set>
                                      <p:cBhvr>
                                        <p:cTn id="6" dur="1" fill="hold">
                                          <p:stCondLst>
                                            <p:cond delay="0"/>
                                          </p:stCondLst>
                                        </p:cTn>
                                        <p:tgtEl>
                                          <p:spTgt spid="35844"/>
                                        </p:tgtEl>
                                        <p:attrNameLst>
                                          <p:attrName>style.visibility</p:attrName>
                                        </p:attrNameLst>
                                      </p:cBhvr>
                                      <p:to>
                                        <p:strVal val="visible"/>
                                      </p:to>
                                    </p:set>
                                    <p:anim calcmode="lin" valueType="num">
                                      <p:cBhvr additive="base">
                                        <p:cTn id="7" dur="500" fill="hold"/>
                                        <p:tgtEl>
                                          <p:spTgt spid="35844"/>
                                        </p:tgtEl>
                                        <p:attrNameLst>
                                          <p:attrName>ppt_x</p:attrName>
                                        </p:attrNameLst>
                                      </p:cBhvr>
                                      <p:tavLst>
                                        <p:tav tm="0">
                                          <p:val>
                                            <p:strVal val="0-#ppt_w/2"/>
                                          </p:val>
                                        </p:tav>
                                        <p:tav tm="100000">
                                          <p:val>
                                            <p:strVal val="#ppt_x"/>
                                          </p:val>
                                        </p:tav>
                                      </p:tavLst>
                                    </p:anim>
                                    <p:anim calcmode="lin" valueType="num">
                                      <p:cBhvr additive="base">
                                        <p:cTn id="8" dur="500" fill="hold"/>
                                        <p:tgtEl>
                                          <p:spTgt spid="3584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082" name="Rectangle 2">
            <a:extLst>
              <a:ext uri="{FF2B5EF4-FFF2-40B4-BE49-F238E27FC236}">
                <a16:creationId xmlns:a16="http://schemas.microsoft.com/office/drawing/2014/main" id="{40BB23C7-D097-4FEE-AB24-509587810C84}"/>
              </a:ext>
            </a:extLst>
          </p:cNvPr>
          <p:cNvSpPr>
            <a:spLocks noGrp="1" noChangeArrowheads="1"/>
          </p:cNvSpPr>
          <p:nvPr>
            <p:ph type="title"/>
          </p:nvPr>
        </p:nvSpPr>
        <p:spPr>
          <a:xfrm>
            <a:off x="304800" y="685800"/>
            <a:ext cx="8382000" cy="1143000"/>
          </a:xfrm>
        </p:spPr>
        <p:txBody>
          <a:bodyPr/>
          <a:lstStyle/>
          <a:p>
            <a:r>
              <a:rPr lang="en-US" altLang="en-US"/>
              <a:t>Steady-state fate/transport model</a:t>
            </a:r>
          </a:p>
        </p:txBody>
      </p:sp>
      <p:sp>
        <p:nvSpPr>
          <p:cNvPr id="46083" name="Rectangle 3">
            <a:extLst>
              <a:ext uri="{FF2B5EF4-FFF2-40B4-BE49-F238E27FC236}">
                <a16:creationId xmlns:a16="http://schemas.microsoft.com/office/drawing/2014/main" id="{10BAC373-5AB7-421F-A3C2-D7905C4C237C}"/>
              </a:ext>
            </a:extLst>
          </p:cNvPr>
          <p:cNvSpPr>
            <a:spLocks noGrp="1" noChangeArrowheads="1"/>
          </p:cNvSpPr>
          <p:nvPr>
            <p:ph type="body" idx="1"/>
          </p:nvPr>
        </p:nvSpPr>
        <p:spPr>
          <a:xfrm>
            <a:off x="685800" y="2819400"/>
            <a:ext cx="7772400" cy="4038600"/>
          </a:xfrm>
        </p:spPr>
        <p:txBody>
          <a:bodyPr/>
          <a:lstStyle/>
          <a:p>
            <a:pPr marL="0" indent="0">
              <a:spcBef>
                <a:spcPct val="0"/>
              </a:spcBef>
              <a:buFontTx/>
              <a:buNone/>
            </a:pPr>
            <a:r>
              <a:rPr lang="en-US" altLang="en-US" sz="2000" i="1"/>
              <a:t>  Mconc</a:t>
            </a:r>
            <a:r>
              <a:rPr lang="en-US" altLang="en-US" sz="2000"/>
              <a:t> = Se concentration in mussels (</a:t>
            </a:r>
            <a:r>
              <a:rPr lang="en-US" altLang="en-US" sz="2000">
                <a:latin typeface="Symbol" panose="05050102010706020507" pitchFamily="18" charset="2"/>
              </a:rPr>
              <a:t>m</a:t>
            </a:r>
            <a:r>
              <a:rPr lang="en-US" altLang="en-US" sz="2000"/>
              <a:t>g/g)</a:t>
            </a:r>
          </a:p>
          <a:p>
            <a:pPr marL="400050" lvl="1">
              <a:spcBef>
                <a:spcPct val="0"/>
              </a:spcBef>
              <a:buFontTx/>
              <a:buNone/>
            </a:pPr>
            <a:r>
              <a:rPr lang="en-US" altLang="en-US" sz="2000" i="1"/>
              <a:t>Wconc</a:t>
            </a:r>
            <a:r>
              <a:rPr lang="en-US" altLang="en-US" sz="2000"/>
              <a:t> = Se concentration in bay water (</a:t>
            </a:r>
            <a:r>
              <a:rPr lang="en-US" altLang="en-US" sz="2000">
                <a:latin typeface="Symbol" panose="05050102010706020507" pitchFamily="18" charset="2"/>
              </a:rPr>
              <a:t>m</a:t>
            </a:r>
            <a:r>
              <a:rPr lang="en-US" altLang="en-US" sz="2000"/>
              <a:t>g/L)</a:t>
            </a:r>
          </a:p>
          <a:p>
            <a:pPr marL="400050" lvl="1">
              <a:spcBef>
                <a:spcPct val="0"/>
              </a:spcBef>
              <a:buFontTx/>
              <a:buNone/>
            </a:pPr>
            <a:r>
              <a:rPr lang="en-US" altLang="en-US" sz="2000" i="1"/>
              <a:t>Intake</a:t>
            </a:r>
            <a:r>
              <a:rPr lang="en-US" altLang="en-US" sz="2000"/>
              <a:t> = mussel intake rate (g/d)</a:t>
            </a:r>
          </a:p>
          <a:p>
            <a:pPr marL="400050" lvl="1">
              <a:spcBef>
                <a:spcPct val="0"/>
              </a:spcBef>
              <a:buFontTx/>
              <a:buNone/>
            </a:pPr>
            <a:r>
              <a:rPr lang="en-US" altLang="en-US" sz="2000" i="1"/>
              <a:t>BW</a:t>
            </a:r>
            <a:r>
              <a:rPr lang="en-US" altLang="en-US" sz="2000"/>
              <a:t> = adult body weight (kg)</a:t>
            </a:r>
          </a:p>
          <a:p>
            <a:pPr marL="400050" lvl="1">
              <a:spcBef>
                <a:spcPct val="0"/>
              </a:spcBef>
              <a:buFontTx/>
              <a:buNone/>
            </a:pPr>
            <a:r>
              <a:rPr lang="en-US" altLang="en-US" sz="2000" i="1"/>
              <a:t>k</a:t>
            </a:r>
            <a:r>
              <a:rPr lang="en-US" altLang="en-US" sz="2000"/>
              <a:t> = mussel Se uptake rate from the dissolved phase (L/g/d)</a:t>
            </a:r>
          </a:p>
          <a:p>
            <a:pPr marL="400050" lvl="1">
              <a:spcBef>
                <a:spcPct val="0"/>
              </a:spcBef>
              <a:buFontTx/>
              <a:buNone/>
            </a:pPr>
            <a:r>
              <a:rPr lang="en-US" altLang="en-US" sz="2000" i="1"/>
              <a:t>h</a:t>
            </a:r>
            <a:r>
              <a:rPr lang="en-US" altLang="en-US" sz="2000"/>
              <a:t> = mussel Se assimilation from phytoplankton (unitless)</a:t>
            </a:r>
          </a:p>
          <a:p>
            <a:pPr marL="400050" lvl="1">
              <a:spcBef>
                <a:spcPct val="0"/>
              </a:spcBef>
              <a:buFontTx/>
              <a:buNone/>
            </a:pPr>
            <a:r>
              <a:rPr lang="en-US" altLang="en-US" sz="2000" i="1"/>
              <a:t>B</a:t>
            </a:r>
            <a:r>
              <a:rPr lang="en-US" altLang="en-US" sz="2000"/>
              <a:t> = Se bioconcentration factor in phytoplankton (L/g)</a:t>
            </a:r>
          </a:p>
          <a:p>
            <a:pPr marL="400050" lvl="1">
              <a:spcBef>
                <a:spcPct val="0"/>
              </a:spcBef>
              <a:buFontTx/>
              <a:buNone/>
            </a:pPr>
            <a:r>
              <a:rPr lang="en-US" altLang="en-US" sz="2000" i="1"/>
              <a:t>g </a:t>
            </a:r>
            <a:r>
              <a:rPr lang="en-US" altLang="en-US" sz="2000"/>
              <a:t>= mussel water filtration rate (L/g/d)</a:t>
            </a:r>
            <a:endParaRPr lang="en-US" altLang="en-US" sz="2000" i="1"/>
          </a:p>
          <a:p>
            <a:pPr marL="400050" lvl="1">
              <a:spcBef>
                <a:spcPct val="0"/>
              </a:spcBef>
              <a:buFontTx/>
              <a:buNone/>
            </a:pPr>
            <a:r>
              <a:rPr lang="en-US" altLang="en-US" sz="2000" i="1"/>
              <a:t>p</a:t>
            </a:r>
            <a:r>
              <a:rPr lang="en-US" altLang="en-US" sz="2000"/>
              <a:t> = phytoplankton concentration (g/L)</a:t>
            </a:r>
          </a:p>
          <a:p>
            <a:pPr marL="400050" lvl="1">
              <a:spcBef>
                <a:spcPct val="0"/>
              </a:spcBef>
              <a:buFontTx/>
              <a:buNone/>
            </a:pPr>
            <a:r>
              <a:rPr lang="en-US" altLang="en-US" sz="2000" i="1"/>
              <a:t>l</a:t>
            </a:r>
            <a:r>
              <a:rPr lang="en-US" altLang="en-US" sz="2000"/>
              <a:t> = mussel selenium elimination rate (d</a:t>
            </a:r>
            <a:r>
              <a:rPr lang="en-US" altLang="en-US" sz="2000" baseline="30000"/>
              <a:t>-1</a:t>
            </a:r>
            <a:r>
              <a:rPr lang="en-US" altLang="en-US" sz="2000"/>
              <a:t>)</a:t>
            </a:r>
          </a:p>
          <a:p>
            <a:pPr marL="400050" lvl="1">
              <a:spcBef>
                <a:spcPct val="0"/>
              </a:spcBef>
              <a:buFontTx/>
              <a:buNone/>
            </a:pPr>
            <a:r>
              <a:rPr lang="en-US" altLang="en-US" sz="2000" i="1"/>
              <a:t>f</a:t>
            </a:r>
            <a:r>
              <a:rPr lang="en-US" altLang="en-US" sz="2000"/>
              <a:t> = mussel carbon assimilation efficiency (unitless)</a:t>
            </a:r>
          </a:p>
          <a:p>
            <a:pPr marL="400050" lvl="1">
              <a:spcBef>
                <a:spcPct val="0"/>
              </a:spcBef>
              <a:buFontTx/>
              <a:buNone/>
            </a:pPr>
            <a:r>
              <a:rPr lang="en-US" altLang="en-US" sz="2000" i="1"/>
              <a:t>N</a:t>
            </a:r>
            <a:r>
              <a:rPr lang="en-US" altLang="en-US" sz="2000"/>
              <a:t> = mussel net growth efficiency (unitless)</a:t>
            </a:r>
          </a:p>
        </p:txBody>
      </p:sp>
      <p:graphicFrame>
        <p:nvGraphicFramePr>
          <p:cNvPr id="46084" name="Object 4">
            <a:extLst>
              <a:ext uri="{FF2B5EF4-FFF2-40B4-BE49-F238E27FC236}">
                <a16:creationId xmlns:a16="http://schemas.microsoft.com/office/drawing/2014/main" id="{089FDFC0-E989-49D0-8EB8-AE538A6CC9BD}"/>
              </a:ext>
            </a:extLst>
          </p:cNvPr>
          <p:cNvGraphicFramePr>
            <a:graphicFrameLocks noChangeAspect="1"/>
          </p:cNvGraphicFramePr>
          <p:nvPr>
            <p:extLst>
              <p:ext uri="{D42A27DB-BD31-4B8C-83A1-F6EECF244321}">
                <p14:modId xmlns:p14="http://schemas.microsoft.com/office/powerpoint/2010/main" val="627649143"/>
              </p:ext>
            </p:extLst>
          </p:nvPr>
        </p:nvGraphicFramePr>
        <p:xfrm>
          <a:off x="685800" y="2057400"/>
          <a:ext cx="2921000" cy="723900"/>
        </p:xfrm>
        <a:graphic>
          <a:graphicData uri="http://schemas.openxmlformats.org/presentationml/2006/ole">
            <mc:AlternateContent xmlns:mc="http://schemas.openxmlformats.org/markup-compatibility/2006">
              <mc:Choice xmlns:v="urn:schemas-microsoft-com:vml" Requires="v">
                <p:oleObj spid="_x0000_s83985" name="Equation" r:id="rId3" imgW="2920680" imgH="723600" progId="Equation.3">
                  <p:embed/>
                </p:oleObj>
              </mc:Choice>
              <mc:Fallback>
                <p:oleObj name="Equation" r:id="rId3" imgW="2920680" imgH="723600" progId="Equation.3">
                  <p:embed/>
                  <p:pic>
                    <p:nvPicPr>
                      <p:cNvPr id="46084" name="Object 4">
                        <a:extLst>
                          <a:ext uri="{FF2B5EF4-FFF2-40B4-BE49-F238E27FC236}">
                            <a16:creationId xmlns:a16="http://schemas.microsoft.com/office/drawing/2014/main" id="{089FDFC0-E989-49D0-8EB8-AE538A6CC9BD}"/>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85800" y="2057400"/>
                        <a:ext cx="2921000" cy="723900"/>
                      </a:xfrm>
                      <a:prstGeom prst="rect">
                        <a:avLst/>
                      </a:prstGeom>
                      <a:solidFill>
                        <a:schemeClr val="bg1">
                          <a:lumMod val="85000"/>
                        </a:schemeClr>
                      </a:solidFill>
                      <a:ln>
                        <a:noFill/>
                      </a:ln>
                      <a:effectLst/>
                    </p:spPr>
                  </p:pic>
                </p:oleObj>
              </mc:Fallback>
            </mc:AlternateContent>
          </a:graphicData>
        </a:graphic>
      </p:graphicFrame>
      <p:graphicFrame>
        <p:nvGraphicFramePr>
          <p:cNvPr id="46086" name="Object 6">
            <a:extLst>
              <a:ext uri="{FF2B5EF4-FFF2-40B4-BE49-F238E27FC236}">
                <a16:creationId xmlns:a16="http://schemas.microsoft.com/office/drawing/2014/main" id="{3A32496F-BDFF-4474-95E8-8C18BFC14112}"/>
              </a:ext>
            </a:extLst>
          </p:cNvPr>
          <p:cNvGraphicFramePr>
            <a:graphicFrameLocks noChangeAspect="1"/>
          </p:cNvGraphicFramePr>
          <p:nvPr>
            <p:extLst>
              <p:ext uri="{D42A27DB-BD31-4B8C-83A1-F6EECF244321}">
                <p14:modId xmlns:p14="http://schemas.microsoft.com/office/powerpoint/2010/main" val="2922398653"/>
              </p:ext>
            </p:extLst>
          </p:nvPr>
        </p:nvGraphicFramePr>
        <p:xfrm>
          <a:off x="4191000" y="1973263"/>
          <a:ext cx="4627562" cy="884237"/>
        </p:xfrm>
        <a:graphic>
          <a:graphicData uri="http://schemas.openxmlformats.org/presentationml/2006/ole">
            <mc:AlternateContent xmlns:mc="http://schemas.openxmlformats.org/markup-compatibility/2006">
              <mc:Choice xmlns:v="urn:schemas-microsoft-com:vml" Requires="v">
                <p:oleObj spid="_x0000_s83986" name="Equation" r:id="rId5" imgW="2197080" imgH="419040" progId="Equation.3">
                  <p:embed/>
                </p:oleObj>
              </mc:Choice>
              <mc:Fallback>
                <p:oleObj name="Equation" r:id="rId5" imgW="2197080" imgH="419040" progId="Equation.3">
                  <p:embed/>
                  <p:pic>
                    <p:nvPicPr>
                      <p:cNvPr id="46086" name="Object 6">
                        <a:extLst>
                          <a:ext uri="{FF2B5EF4-FFF2-40B4-BE49-F238E27FC236}">
                            <a16:creationId xmlns:a16="http://schemas.microsoft.com/office/drawing/2014/main" id="{3A32496F-BDFF-4474-95E8-8C18BFC14112}"/>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4191000" y="1973263"/>
                        <a:ext cx="4627562" cy="884237"/>
                      </a:xfrm>
                      <a:prstGeom prst="rect">
                        <a:avLst/>
                      </a:prstGeom>
                      <a:solidFill>
                        <a:schemeClr val="bg1">
                          <a:lumMod val="85000"/>
                        </a:schemeClr>
                      </a:solidFill>
                      <a:ln>
                        <a:noFill/>
                      </a:ln>
                      <a:effectLst/>
                    </p:spPr>
                  </p:pic>
                </p:oleObj>
              </mc:Fallback>
            </mc:AlternateContent>
          </a:graphicData>
        </a:graphic>
      </p:graphicFrame>
      <p:grpSp>
        <p:nvGrpSpPr>
          <p:cNvPr id="46090" name="Group 10">
            <a:extLst>
              <a:ext uri="{FF2B5EF4-FFF2-40B4-BE49-F238E27FC236}">
                <a16:creationId xmlns:a16="http://schemas.microsoft.com/office/drawing/2014/main" id="{1B9207CE-E091-4626-831E-F1A8D7FA9781}"/>
              </a:ext>
            </a:extLst>
          </p:cNvPr>
          <p:cNvGrpSpPr>
            <a:grpSpLocks/>
          </p:cNvGrpSpPr>
          <p:nvPr/>
        </p:nvGrpSpPr>
        <p:grpSpPr bwMode="auto">
          <a:xfrm>
            <a:off x="5943600" y="2709068"/>
            <a:ext cx="3276600" cy="1439864"/>
            <a:chOff x="3600" y="1584"/>
            <a:chExt cx="2064" cy="907"/>
          </a:xfrm>
        </p:grpSpPr>
        <p:sp>
          <p:nvSpPr>
            <p:cNvPr id="46087" name="Text Box 7">
              <a:extLst>
                <a:ext uri="{FF2B5EF4-FFF2-40B4-BE49-F238E27FC236}">
                  <a16:creationId xmlns:a16="http://schemas.microsoft.com/office/drawing/2014/main" id="{07CAF42F-B26B-49C4-9941-152C114352A2}"/>
                </a:ext>
              </a:extLst>
            </p:cNvPr>
            <p:cNvSpPr txBox="1">
              <a:spLocks noChangeArrowheads="1"/>
            </p:cNvSpPr>
            <p:nvPr/>
          </p:nvSpPr>
          <p:spPr bwMode="auto">
            <a:xfrm>
              <a:off x="4080" y="1968"/>
              <a:ext cx="1584" cy="5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en-US" sz="2400" dirty="0">
                  <a:solidFill>
                    <a:srgbClr val="0000FF"/>
                  </a:solidFill>
                  <a:latin typeface="+mn-lt"/>
                </a:rPr>
                <a:t>We want to </a:t>
              </a:r>
              <a:r>
                <a:rPr lang="en-US" altLang="en-US" sz="2400" dirty="0" err="1">
                  <a:solidFill>
                    <a:srgbClr val="0000FF"/>
                  </a:solidFill>
                  <a:latin typeface="+mn-lt"/>
                </a:rPr>
                <a:t>backcalculate</a:t>
              </a:r>
              <a:r>
                <a:rPr lang="en-US" altLang="en-US" sz="2400" dirty="0">
                  <a:solidFill>
                    <a:srgbClr val="0000FF"/>
                  </a:solidFill>
                  <a:latin typeface="+mn-lt"/>
                </a:rPr>
                <a:t> </a:t>
              </a:r>
            </a:p>
          </p:txBody>
        </p:sp>
        <p:sp>
          <p:nvSpPr>
            <p:cNvPr id="46088" name="Line 8">
              <a:extLst>
                <a:ext uri="{FF2B5EF4-FFF2-40B4-BE49-F238E27FC236}">
                  <a16:creationId xmlns:a16="http://schemas.microsoft.com/office/drawing/2014/main" id="{13413BC3-ABEA-489F-BC3C-6E2BAAB114BB}"/>
                </a:ext>
              </a:extLst>
            </p:cNvPr>
            <p:cNvSpPr>
              <a:spLocks noChangeShapeType="1"/>
            </p:cNvSpPr>
            <p:nvPr/>
          </p:nvSpPr>
          <p:spPr bwMode="auto">
            <a:xfrm flipH="1" flipV="1">
              <a:off x="3600" y="1584"/>
              <a:ext cx="480" cy="480"/>
            </a:xfrm>
            <a:prstGeom prst="line">
              <a:avLst/>
            </a:prstGeom>
            <a:noFill/>
            <a:ln w="25400">
              <a:solidFill>
                <a:srgbClr val="0000FF"/>
              </a:solidFill>
              <a:round/>
              <a:headEnd/>
              <a:tailEnd type="triangle"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GB"/>
            </a:p>
          </p:txBody>
        </p:sp>
      </p:grpSp>
      <p:sp>
        <p:nvSpPr>
          <p:cNvPr id="46091" name="Text Box 11">
            <a:extLst>
              <a:ext uri="{FF2B5EF4-FFF2-40B4-BE49-F238E27FC236}">
                <a16:creationId xmlns:a16="http://schemas.microsoft.com/office/drawing/2014/main" id="{D9894E3C-E90A-470F-AACE-AD3C65BBC0AD}"/>
              </a:ext>
            </a:extLst>
          </p:cNvPr>
          <p:cNvSpPr txBox="1">
            <a:spLocks noChangeArrowheads="1"/>
          </p:cNvSpPr>
          <p:nvPr/>
        </p:nvSpPr>
        <p:spPr bwMode="auto">
          <a:xfrm>
            <a:off x="6705600" y="6172200"/>
            <a:ext cx="2318263"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en-US" sz="2000">
                <a:solidFill>
                  <a:srgbClr val="0000FF"/>
                </a:solidFill>
                <a:latin typeface="+mn-lt"/>
              </a:rPr>
              <a:t>(Spencer et al. 2001)</a:t>
            </a:r>
          </a:p>
        </p:txBody>
      </p:sp>
      <mc:AlternateContent xmlns:mc="http://schemas.openxmlformats.org/markup-compatibility/2006" xmlns:a14="http://schemas.microsoft.com/office/drawing/2010/main">
        <mc:Choice Requires="a14">
          <p:sp>
            <p:nvSpPr>
              <p:cNvPr id="46092" name="Rectangle 12">
                <a:extLst>
                  <a:ext uri="{FF2B5EF4-FFF2-40B4-BE49-F238E27FC236}">
                    <a16:creationId xmlns:a16="http://schemas.microsoft.com/office/drawing/2014/main" id="{ACDA736D-9EA3-43CF-B4FE-2609F140F07E}"/>
                  </a:ext>
                </a:extLst>
              </p:cNvPr>
              <p:cNvSpPr txBox="1"/>
              <p:nvPr/>
            </p:nvSpPr>
            <p:spPr bwMode="auto">
              <a:xfrm>
                <a:off x="9448800" y="1752600"/>
                <a:ext cx="6096000" cy="4064000"/>
              </a:xfrm>
              <a:prstGeom prst="rect">
                <a:avLst/>
              </a:prstGeom>
              <a:noFill/>
              <a:ln>
                <a:noFill/>
              </a:ln>
              <a:effectLst/>
            </p:spPr>
            <p:txBody>
              <a:bodyPr>
                <a:normAutofit/>
              </a:bodyPr>
              <a:lstStyle/>
              <a:p>
                <a:pPr/>
                <a14:m>
                  <m:oMathPara xmlns:m="http://schemas.openxmlformats.org/officeDocument/2006/math">
                    <m:oMathParaPr>
                      <m:jc m:val="centerGroup"/>
                    </m:oMathParaPr>
                    <m:oMath xmlns:m="http://schemas.openxmlformats.org/officeDocument/2006/math">
                      <m:r>
                        <a:rPr lang="en-GB" i="1">
                          <a:solidFill>
                            <a:srgbClr val="000000"/>
                          </a:solidFill>
                          <a:latin typeface="Cambria Math" panose="02040503050406030204" pitchFamily="18" charset="0"/>
                        </a:rPr>
                        <m:t>𝑀𝐶𝑜𝑛𝑐</m:t>
                      </m:r>
                      <m:r>
                        <a:rPr lang="en-GB" i="1">
                          <a:solidFill>
                            <a:srgbClr val="000000"/>
                          </a:solidFill>
                          <a:latin typeface="Cambria Math" panose="02040503050406030204" pitchFamily="18" charset="0"/>
                        </a:rPr>
                        <m:t>=</m:t>
                      </m:r>
                    </m:oMath>
                  </m:oMathPara>
                </a14:m>
                <a:endParaRPr lang="en-GB"/>
              </a:p>
            </p:txBody>
          </p:sp>
        </mc:Choice>
        <mc:Fallback xmlns="">
          <p:sp>
            <p:nvSpPr>
              <p:cNvPr id="46092" name="Rectangle 12">
                <a:extLst>
                  <a:ext uri="{FF2B5EF4-FFF2-40B4-BE49-F238E27FC236}">
                    <a16:creationId xmlns:a16="http://schemas.microsoft.com/office/drawing/2014/main" id="{ACDA736D-9EA3-43CF-B4FE-2609F140F07E}"/>
                  </a:ext>
                </a:extLst>
              </p:cNvPr>
              <p:cNvSpPr txBox="1">
                <a:spLocks noRot="1" noChangeAspect="1" noMove="1" noResize="1" noEditPoints="1" noAdjustHandles="1" noChangeArrowheads="1" noChangeShapeType="1" noTextEdit="1"/>
              </p:cNvSpPr>
              <p:nvPr/>
            </p:nvSpPr>
            <p:spPr bwMode="auto">
              <a:xfrm>
                <a:off x="9448800" y="1752600"/>
                <a:ext cx="6096000" cy="4064000"/>
              </a:xfrm>
              <a:prstGeom prst="rect">
                <a:avLst/>
              </a:prstGeom>
              <a:blipFill>
                <a:blip r:embed="rId7"/>
                <a:stretch>
                  <a:fillRect/>
                </a:stretch>
              </a:blipFill>
              <a:ln>
                <a:noFill/>
              </a:ln>
              <a:effectLst/>
            </p:spPr>
            <p:txBody>
              <a:bodyPr/>
              <a:lstStyle/>
              <a:p>
                <a:r>
                  <a:rPr lang="en-GB">
                    <a:noFill/>
                  </a:rPr>
                  <a:t> </a:t>
                </a:r>
              </a:p>
            </p:txBody>
          </p:sp>
        </mc:Fallback>
      </mc:AlternateContent>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2" fill="hold" nodeType="clickEffect">
                                  <p:stCondLst>
                                    <p:cond delay="0"/>
                                  </p:stCondLst>
                                  <p:childTnLst>
                                    <p:set>
                                      <p:cBhvr>
                                        <p:cTn id="6" dur="1" fill="hold">
                                          <p:stCondLst>
                                            <p:cond delay="0"/>
                                          </p:stCondLst>
                                        </p:cTn>
                                        <p:tgtEl>
                                          <p:spTgt spid="46090"/>
                                        </p:tgtEl>
                                        <p:attrNameLst>
                                          <p:attrName>style.visibility</p:attrName>
                                        </p:attrNameLst>
                                      </p:cBhvr>
                                      <p:to>
                                        <p:strVal val="visible"/>
                                      </p:to>
                                    </p:set>
                                    <p:anim calcmode="lin" valueType="num">
                                      <p:cBhvr additive="base">
                                        <p:cTn id="7" dur="500" fill="hold"/>
                                        <p:tgtEl>
                                          <p:spTgt spid="46090"/>
                                        </p:tgtEl>
                                        <p:attrNameLst>
                                          <p:attrName>ppt_x</p:attrName>
                                        </p:attrNameLst>
                                      </p:cBhvr>
                                      <p:tavLst>
                                        <p:tav tm="0">
                                          <p:val>
                                            <p:strVal val="1+#ppt_w/2"/>
                                          </p:val>
                                        </p:tav>
                                        <p:tav tm="100000">
                                          <p:val>
                                            <p:strVal val="#ppt_x"/>
                                          </p:val>
                                        </p:tav>
                                      </p:tavLst>
                                    </p:anim>
                                    <p:anim calcmode="lin" valueType="num">
                                      <p:cBhvr additive="base">
                                        <p:cTn id="8" dur="500" fill="hold"/>
                                        <p:tgtEl>
                                          <p:spTgt spid="46090"/>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37.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7170" name="Rectangle 2">
            <a:extLst>
              <a:ext uri="{FF2B5EF4-FFF2-40B4-BE49-F238E27FC236}">
                <a16:creationId xmlns:a16="http://schemas.microsoft.com/office/drawing/2014/main" id="{BF15A7E5-37D6-42CC-8AC4-3C406A182DDE}"/>
              </a:ext>
            </a:extLst>
          </p:cNvPr>
          <p:cNvSpPr>
            <a:spLocks noGrp="1" noChangeArrowheads="1"/>
          </p:cNvSpPr>
          <p:nvPr>
            <p:ph type="title"/>
          </p:nvPr>
        </p:nvSpPr>
        <p:spPr/>
        <p:txBody>
          <a:bodyPr/>
          <a:lstStyle/>
          <a:p>
            <a:r>
              <a:rPr lang="en-US" altLang="en-US"/>
              <a:t>Allowable Se dose for humans</a:t>
            </a:r>
          </a:p>
        </p:txBody>
      </p:sp>
      <p:sp>
        <p:nvSpPr>
          <p:cNvPr id="7171" name="Rectangle 3">
            <a:extLst>
              <a:ext uri="{FF2B5EF4-FFF2-40B4-BE49-F238E27FC236}">
                <a16:creationId xmlns:a16="http://schemas.microsoft.com/office/drawing/2014/main" id="{6071C666-572C-47BA-8923-AC6CB88E4962}"/>
              </a:ext>
            </a:extLst>
          </p:cNvPr>
          <p:cNvSpPr>
            <a:spLocks noGrp="1" noChangeArrowheads="1"/>
          </p:cNvSpPr>
          <p:nvPr>
            <p:ph type="body" idx="1"/>
          </p:nvPr>
        </p:nvSpPr>
        <p:spPr>
          <a:xfrm>
            <a:off x="685800" y="1981200"/>
            <a:ext cx="7772400" cy="1676400"/>
          </a:xfrm>
        </p:spPr>
        <p:txBody>
          <a:bodyPr/>
          <a:lstStyle/>
          <a:p>
            <a:pPr marL="119063" lvl="1" indent="-4763">
              <a:lnSpc>
                <a:spcPct val="80000"/>
              </a:lnSpc>
              <a:buFontTx/>
              <a:buNone/>
            </a:pPr>
            <a:r>
              <a:rPr lang="en-US" altLang="en-US" dirty="0"/>
              <a:t>NOAEL </a:t>
            </a:r>
            <a:r>
              <a:rPr lang="en-US" altLang="en-US" dirty="0">
                <a:sym typeface="Symbol" panose="05050102010706020507" pitchFamily="18" charset="2"/>
              </a:rPr>
              <a:t></a:t>
            </a:r>
            <a:r>
              <a:rPr lang="en-US" altLang="en-US" dirty="0"/>
              <a:t> 15 </a:t>
            </a:r>
            <a:r>
              <a:rPr lang="en-US" altLang="en-US" dirty="0">
                <a:latin typeface="Symbol" panose="05050102010706020507" pitchFamily="18" charset="2"/>
              </a:rPr>
              <a:t>m</a:t>
            </a:r>
            <a:r>
              <a:rPr lang="en-US" altLang="en-US" dirty="0"/>
              <a:t>g/kg/d (ATSDR 1996)</a:t>
            </a:r>
          </a:p>
          <a:p>
            <a:pPr marL="119063" lvl="1" indent="-4763">
              <a:lnSpc>
                <a:spcPct val="80000"/>
              </a:lnSpc>
              <a:buFontTx/>
              <a:buNone/>
            </a:pPr>
            <a:r>
              <a:rPr lang="en-US" altLang="en-US" dirty="0"/>
              <a:t>Maximum safe level of intake = NOAEL / 3</a:t>
            </a:r>
          </a:p>
          <a:p>
            <a:pPr marL="119063" lvl="1" indent="-4763">
              <a:lnSpc>
                <a:spcPct val="80000"/>
              </a:lnSpc>
              <a:buFontTx/>
              <a:buNone/>
            </a:pPr>
            <a:r>
              <a:rPr lang="en-US" altLang="en-US" dirty="0"/>
              <a:t>Modeled as a p-box with 95% of doses &lt; 5 </a:t>
            </a:r>
            <a:r>
              <a:rPr lang="en-US" altLang="en-US" dirty="0">
                <a:latin typeface="Symbol" panose="05050102010706020507" pitchFamily="18" charset="2"/>
              </a:rPr>
              <a:t>m</a:t>
            </a:r>
            <a:r>
              <a:rPr lang="en-US" altLang="en-US" dirty="0"/>
              <a:t>g/kg/d</a:t>
            </a:r>
          </a:p>
          <a:p>
            <a:pPr marL="119063" lvl="1" indent="-4763">
              <a:lnSpc>
                <a:spcPct val="80000"/>
              </a:lnSpc>
              <a:buFontTx/>
              <a:buNone/>
            </a:pPr>
            <a:endParaRPr lang="en-US" altLang="en-US" dirty="0"/>
          </a:p>
        </p:txBody>
      </p:sp>
      <p:sp>
        <p:nvSpPr>
          <p:cNvPr id="7185" name="Line 17">
            <a:extLst>
              <a:ext uri="{FF2B5EF4-FFF2-40B4-BE49-F238E27FC236}">
                <a16:creationId xmlns:a16="http://schemas.microsoft.com/office/drawing/2014/main" id="{F98BBE87-3C39-4371-9680-D829BECBCD51}"/>
              </a:ext>
            </a:extLst>
          </p:cNvPr>
          <p:cNvSpPr>
            <a:spLocks noChangeShapeType="1"/>
          </p:cNvSpPr>
          <p:nvPr/>
        </p:nvSpPr>
        <p:spPr bwMode="auto">
          <a:xfrm>
            <a:off x="3233738" y="3457575"/>
            <a:ext cx="1587" cy="2370138"/>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186" name="Line 18">
            <a:extLst>
              <a:ext uri="{FF2B5EF4-FFF2-40B4-BE49-F238E27FC236}">
                <a16:creationId xmlns:a16="http://schemas.microsoft.com/office/drawing/2014/main" id="{4700B871-BFC0-4F08-9743-37A363799DAF}"/>
              </a:ext>
            </a:extLst>
          </p:cNvPr>
          <p:cNvSpPr>
            <a:spLocks noChangeShapeType="1"/>
          </p:cNvSpPr>
          <p:nvPr/>
        </p:nvSpPr>
        <p:spPr bwMode="auto">
          <a:xfrm>
            <a:off x="3176588" y="5827713"/>
            <a:ext cx="57150" cy="158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187" name="Line 19">
            <a:extLst>
              <a:ext uri="{FF2B5EF4-FFF2-40B4-BE49-F238E27FC236}">
                <a16:creationId xmlns:a16="http://schemas.microsoft.com/office/drawing/2014/main" id="{80B994E3-2B0F-4361-8657-BD8B7E2D3156}"/>
              </a:ext>
            </a:extLst>
          </p:cNvPr>
          <p:cNvSpPr>
            <a:spLocks noChangeShapeType="1"/>
          </p:cNvSpPr>
          <p:nvPr/>
        </p:nvSpPr>
        <p:spPr bwMode="auto">
          <a:xfrm>
            <a:off x="3176588" y="4643438"/>
            <a:ext cx="57150" cy="158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188" name="Line 20">
            <a:extLst>
              <a:ext uri="{FF2B5EF4-FFF2-40B4-BE49-F238E27FC236}">
                <a16:creationId xmlns:a16="http://schemas.microsoft.com/office/drawing/2014/main" id="{33C2359A-C003-4799-9F2B-2EC617EBDB53}"/>
              </a:ext>
            </a:extLst>
          </p:cNvPr>
          <p:cNvSpPr>
            <a:spLocks noChangeShapeType="1"/>
          </p:cNvSpPr>
          <p:nvPr/>
        </p:nvSpPr>
        <p:spPr bwMode="auto">
          <a:xfrm>
            <a:off x="3176588" y="3457575"/>
            <a:ext cx="57150" cy="1588"/>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189" name="Line 21">
            <a:extLst>
              <a:ext uri="{FF2B5EF4-FFF2-40B4-BE49-F238E27FC236}">
                <a16:creationId xmlns:a16="http://schemas.microsoft.com/office/drawing/2014/main" id="{B46177F9-4167-4DB1-A2F6-CBD03E368EDC}"/>
              </a:ext>
            </a:extLst>
          </p:cNvPr>
          <p:cNvSpPr>
            <a:spLocks noChangeShapeType="1"/>
          </p:cNvSpPr>
          <p:nvPr/>
        </p:nvSpPr>
        <p:spPr bwMode="auto">
          <a:xfrm>
            <a:off x="3233738" y="5827713"/>
            <a:ext cx="3295650" cy="158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190" name="Line 22">
            <a:extLst>
              <a:ext uri="{FF2B5EF4-FFF2-40B4-BE49-F238E27FC236}">
                <a16:creationId xmlns:a16="http://schemas.microsoft.com/office/drawing/2014/main" id="{BBEDBA5A-5862-4F01-9BFD-CCE0D6D4C23B}"/>
              </a:ext>
            </a:extLst>
          </p:cNvPr>
          <p:cNvSpPr>
            <a:spLocks noChangeShapeType="1"/>
          </p:cNvSpPr>
          <p:nvPr/>
        </p:nvSpPr>
        <p:spPr bwMode="auto">
          <a:xfrm flipV="1">
            <a:off x="3233738" y="5827713"/>
            <a:ext cx="1587" cy="5715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191" name="Line 23">
            <a:extLst>
              <a:ext uri="{FF2B5EF4-FFF2-40B4-BE49-F238E27FC236}">
                <a16:creationId xmlns:a16="http://schemas.microsoft.com/office/drawing/2014/main" id="{72803847-AFA6-4A02-B171-6E4E22F815D5}"/>
              </a:ext>
            </a:extLst>
          </p:cNvPr>
          <p:cNvSpPr>
            <a:spLocks noChangeShapeType="1"/>
          </p:cNvSpPr>
          <p:nvPr/>
        </p:nvSpPr>
        <p:spPr bwMode="auto">
          <a:xfrm flipV="1">
            <a:off x="4262438" y="5827713"/>
            <a:ext cx="1587" cy="5715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192" name="Line 24">
            <a:extLst>
              <a:ext uri="{FF2B5EF4-FFF2-40B4-BE49-F238E27FC236}">
                <a16:creationId xmlns:a16="http://schemas.microsoft.com/office/drawing/2014/main" id="{421F3A74-E805-482B-8632-7C7739E09582}"/>
              </a:ext>
            </a:extLst>
          </p:cNvPr>
          <p:cNvSpPr>
            <a:spLocks noChangeShapeType="1"/>
          </p:cNvSpPr>
          <p:nvPr/>
        </p:nvSpPr>
        <p:spPr bwMode="auto">
          <a:xfrm flipV="1">
            <a:off x="5291138" y="5827713"/>
            <a:ext cx="1587" cy="5715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193" name="Line 25">
            <a:extLst>
              <a:ext uri="{FF2B5EF4-FFF2-40B4-BE49-F238E27FC236}">
                <a16:creationId xmlns:a16="http://schemas.microsoft.com/office/drawing/2014/main" id="{DAA75A23-0909-4571-9082-54E568C0CB89}"/>
              </a:ext>
            </a:extLst>
          </p:cNvPr>
          <p:cNvSpPr>
            <a:spLocks noChangeShapeType="1"/>
          </p:cNvSpPr>
          <p:nvPr/>
        </p:nvSpPr>
        <p:spPr bwMode="auto">
          <a:xfrm flipV="1">
            <a:off x="6319838" y="5827713"/>
            <a:ext cx="1587" cy="5715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194" name="Line 26">
            <a:extLst>
              <a:ext uri="{FF2B5EF4-FFF2-40B4-BE49-F238E27FC236}">
                <a16:creationId xmlns:a16="http://schemas.microsoft.com/office/drawing/2014/main" id="{50178D24-40E4-4E1F-B9D3-43726E358AB6}"/>
              </a:ext>
            </a:extLst>
          </p:cNvPr>
          <p:cNvSpPr>
            <a:spLocks noChangeShapeType="1"/>
          </p:cNvSpPr>
          <p:nvPr/>
        </p:nvSpPr>
        <p:spPr bwMode="auto">
          <a:xfrm flipV="1">
            <a:off x="6319838" y="5808663"/>
            <a:ext cx="1587" cy="1905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195" name="Line 27">
            <a:extLst>
              <a:ext uri="{FF2B5EF4-FFF2-40B4-BE49-F238E27FC236}">
                <a16:creationId xmlns:a16="http://schemas.microsoft.com/office/drawing/2014/main" id="{4FA8E94E-6F16-454A-BCD2-6786F368CDFB}"/>
              </a:ext>
            </a:extLst>
          </p:cNvPr>
          <p:cNvSpPr>
            <a:spLocks noChangeShapeType="1"/>
          </p:cNvSpPr>
          <p:nvPr/>
        </p:nvSpPr>
        <p:spPr bwMode="auto">
          <a:xfrm flipV="1">
            <a:off x="6319838" y="5780088"/>
            <a:ext cx="1587" cy="28575"/>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196" name="Line 28">
            <a:extLst>
              <a:ext uri="{FF2B5EF4-FFF2-40B4-BE49-F238E27FC236}">
                <a16:creationId xmlns:a16="http://schemas.microsoft.com/office/drawing/2014/main" id="{FA0D0781-EA29-48D0-BE7A-32C50ABCB5D1}"/>
              </a:ext>
            </a:extLst>
          </p:cNvPr>
          <p:cNvSpPr>
            <a:spLocks noChangeShapeType="1"/>
          </p:cNvSpPr>
          <p:nvPr/>
        </p:nvSpPr>
        <p:spPr bwMode="auto">
          <a:xfrm flipV="1">
            <a:off x="6319838" y="5761038"/>
            <a:ext cx="1587" cy="1905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197" name="Line 29">
            <a:extLst>
              <a:ext uri="{FF2B5EF4-FFF2-40B4-BE49-F238E27FC236}">
                <a16:creationId xmlns:a16="http://schemas.microsoft.com/office/drawing/2014/main" id="{B978E7AF-9223-49CB-BB46-5B2A9EABB945}"/>
              </a:ext>
            </a:extLst>
          </p:cNvPr>
          <p:cNvSpPr>
            <a:spLocks noChangeShapeType="1"/>
          </p:cNvSpPr>
          <p:nvPr/>
        </p:nvSpPr>
        <p:spPr bwMode="auto">
          <a:xfrm flipV="1">
            <a:off x="6319838" y="5732463"/>
            <a:ext cx="1587" cy="28575"/>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198" name="Line 30">
            <a:extLst>
              <a:ext uri="{FF2B5EF4-FFF2-40B4-BE49-F238E27FC236}">
                <a16:creationId xmlns:a16="http://schemas.microsoft.com/office/drawing/2014/main" id="{7A852F01-F039-4C76-90AB-14B022A68F58}"/>
              </a:ext>
            </a:extLst>
          </p:cNvPr>
          <p:cNvSpPr>
            <a:spLocks noChangeShapeType="1"/>
          </p:cNvSpPr>
          <p:nvPr/>
        </p:nvSpPr>
        <p:spPr bwMode="auto">
          <a:xfrm flipH="1" flipV="1">
            <a:off x="4262438" y="5713413"/>
            <a:ext cx="2057400" cy="1905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199" name="Line 31">
            <a:extLst>
              <a:ext uri="{FF2B5EF4-FFF2-40B4-BE49-F238E27FC236}">
                <a16:creationId xmlns:a16="http://schemas.microsoft.com/office/drawing/2014/main" id="{171D9E01-A49F-4469-8DE8-CFBF5808D56F}"/>
              </a:ext>
            </a:extLst>
          </p:cNvPr>
          <p:cNvSpPr>
            <a:spLocks noChangeShapeType="1"/>
          </p:cNvSpPr>
          <p:nvPr/>
        </p:nvSpPr>
        <p:spPr bwMode="auto">
          <a:xfrm flipV="1">
            <a:off x="4262438" y="5683250"/>
            <a:ext cx="1587" cy="30163"/>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200" name="Line 32">
            <a:extLst>
              <a:ext uri="{FF2B5EF4-FFF2-40B4-BE49-F238E27FC236}">
                <a16:creationId xmlns:a16="http://schemas.microsoft.com/office/drawing/2014/main" id="{613380EE-2C30-454C-BB57-D012BD15EEC5}"/>
              </a:ext>
            </a:extLst>
          </p:cNvPr>
          <p:cNvSpPr>
            <a:spLocks noChangeShapeType="1"/>
          </p:cNvSpPr>
          <p:nvPr/>
        </p:nvSpPr>
        <p:spPr bwMode="auto">
          <a:xfrm flipV="1">
            <a:off x="4262438" y="5664200"/>
            <a:ext cx="1587" cy="1905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201" name="Line 33">
            <a:extLst>
              <a:ext uri="{FF2B5EF4-FFF2-40B4-BE49-F238E27FC236}">
                <a16:creationId xmlns:a16="http://schemas.microsoft.com/office/drawing/2014/main" id="{38B11B87-EAED-45BC-8EBB-346D489EEC5B}"/>
              </a:ext>
            </a:extLst>
          </p:cNvPr>
          <p:cNvSpPr>
            <a:spLocks noChangeShapeType="1"/>
          </p:cNvSpPr>
          <p:nvPr/>
        </p:nvSpPr>
        <p:spPr bwMode="auto">
          <a:xfrm flipV="1">
            <a:off x="4262438" y="5635625"/>
            <a:ext cx="1587" cy="28575"/>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202" name="Line 34">
            <a:extLst>
              <a:ext uri="{FF2B5EF4-FFF2-40B4-BE49-F238E27FC236}">
                <a16:creationId xmlns:a16="http://schemas.microsoft.com/office/drawing/2014/main" id="{579F5667-8659-4EFF-B11E-B6308F8EDF96}"/>
              </a:ext>
            </a:extLst>
          </p:cNvPr>
          <p:cNvSpPr>
            <a:spLocks noChangeShapeType="1"/>
          </p:cNvSpPr>
          <p:nvPr/>
        </p:nvSpPr>
        <p:spPr bwMode="auto">
          <a:xfrm flipV="1">
            <a:off x="4262438" y="5616575"/>
            <a:ext cx="1587" cy="19050"/>
          </a:xfrm>
          <a:prstGeom prst="line">
            <a:avLst/>
          </a:prstGeom>
          <a:noFill/>
          <a:ln w="28575">
            <a:solidFill>
              <a:srgbClr val="FFFFFF"/>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203" name="Line 35">
            <a:extLst>
              <a:ext uri="{FF2B5EF4-FFF2-40B4-BE49-F238E27FC236}">
                <a16:creationId xmlns:a16="http://schemas.microsoft.com/office/drawing/2014/main" id="{EF3D1540-ACAC-4E6A-ADBC-7839FA95B7BB}"/>
              </a:ext>
            </a:extLst>
          </p:cNvPr>
          <p:cNvSpPr>
            <a:spLocks noChangeShapeType="1"/>
          </p:cNvSpPr>
          <p:nvPr/>
        </p:nvSpPr>
        <p:spPr bwMode="auto">
          <a:xfrm flipV="1">
            <a:off x="4262438" y="5588000"/>
            <a:ext cx="1587" cy="28575"/>
          </a:xfrm>
          <a:prstGeom prst="line">
            <a:avLst/>
          </a:prstGeom>
          <a:noFill/>
          <a:ln w="28575">
            <a:solidFill>
              <a:srgbClr val="FFFFFF"/>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204" name="Line 36">
            <a:extLst>
              <a:ext uri="{FF2B5EF4-FFF2-40B4-BE49-F238E27FC236}">
                <a16:creationId xmlns:a16="http://schemas.microsoft.com/office/drawing/2014/main" id="{41A4F47C-BD9A-40F4-AAFA-3E60951A593B}"/>
              </a:ext>
            </a:extLst>
          </p:cNvPr>
          <p:cNvSpPr>
            <a:spLocks noChangeShapeType="1"/>
          </p:cNvSpPr>
          <p:nvPr/>
        </p:nvSpPr>
        <p:spPr bwMode="auto">
          <a:xfrm flipV="1">
            <a:off x="4262438" y="5568950"/>
            <a:ext cx="1587" cy="19050"/>
          </a:xfrm>
          <a:prstGeom prst="line">
            <a:avLst/>
          </a:prstGeom>
          <a:noFill/>
          <a:ln w="28575">
            <a:solidFill>
              <a:srgbClr val="FFFFFF"/>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205" name="Line 37">
            <a:extLst>
              <a:ext uri="{FF2B5EF4-FFF2-40B4-BE49-F238E27FC236}">
                <a16:creationId xmlns:a16="http://schemas.microsoft.com/office/drawing/2014/main" id="{9F25331F-E570-49B6-97FB-B891835CB2E2}"/>
              </a:ext>
            </a:extLst>
          </p:cNvPr>
          <p:cNvSpPr>
            <a:spLocks noChangeShapeType="1"/>
          </p:cNvSpPr>
          <p:nvPr/>
        </p:nvSpPr>
        <p:spPr bwMode="auto">
          <a:xfrm flipV="1">
            <a:off x="4262438" y="5540375"/>
            <a:ext cx="1587" cy="28575"/>
          </a:xfrm>
          <a:prstGeom prst="line">
            <a:avLst/>
          </a:prstGeom>
          <a:noFill/>
          <a:ln w="28575">
            <a:solidFill>
              <a:srgbClr val="FFFFFF"/>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206" name="Line 38">
            <a:extLst>
              <a:ext uri="{FF2B5EF4-FFF2-40B4-BE49-F238E27FC236}">
                <a16:creationId xmlns:a16="http://schemas.microsoft.com/office/drawing/2014/main" id="{F3AA2C4A-D0C1-4843-987D-C929C405C313}"/>
              </a:ext>
            </a:extLst>
          </p:cNvPr>
          <p:cNvSpPr>
            <a:spLocks noChangeShapeType="1"/>
          </p:cNvSpPr>
          <p:nvPr/>
        </p:nvSpPr>
        <p:spPr bwMode="auto">
          <a:xfrm flipV="1">
            <a:off x="4262438" y="5521325"/>
            <a:ext cx="1587" cy="19050"/>
          </a:xfrm>
          <a:prstGeom prst="line">
            <a:avLst/>
          </a:prstGeom>
          <a:noFill/>
          <a:ln w="28575">
            <a:solidFill>
              <a:srgbClr val="FFFFFF"/>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207" name="Line 39">
            <a:extLst>
              <a:ext uri="{FF2B5EF4-FFF2-40B4-BE49-F238E27FC236}">
                <a16:creationId xmlns:a16="http://schemas.microsoft.com/office/drawing/2014/main" id="{FCE55588-37D4-4AE4-A1C7-99F9C8265025}"/>
              </a:ext>
            </a:extLst>
          </p:cNvPr>
          <p:cNvSpPr>
            <a:spLocks noChangeShapeType="1"/>
          </p:cNvSpPr>
          <p:nvPr/>
        </p:nvSpPr>
        <p:spPr bwMode="auto">
          <a:xfrm flipV="1">
            <a:off x="4262438" y="5492750"/>
            <a:ext cx="1587" cy="28575"/>
          </a:xfrm>
          <a:prstGeom prst="line">
            <a:avLst/>
          </a:prstGeom>
          <a:noFill/>
          <a:ln w="28575">
            <a:solidFill>
              <a:srgbClr val="FFFFFF"/>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208" name="Line 40">
            <a:extLst>
              <a:ext uri="{FF2B5EF4-FFF2-40B4-BE49-F238E27FC236}">
                <a16:creationId xmlns:a16="http://schemas.microsoft.com/office/drawing/2014/main" id="{451F30FB-DA3A-475A-B5B3-378DBA055B36}"/>
              </a:ext>
            </a:extLst>
          </p:cNvPr>
          <p:cNvSpPr>
            <a:spLocks noChangeShapeType="1"/>
          </p:cNvSpPr>
          <p:nvPr/>
        </p:nvSpPr>
        <p:spPr bwMode="auto">
          <a:xfrm flipV="1">
            <a:off x="4262438" y="5473700"/>
            <a:ext cx="1587" cy="19050"/>
          </a:xfrm>
          <a:prstGeom prst="line">
            <a:avLst/>
          </a:prstGeom>
          <a:noFill/>
          <a:ln w="28575">
            <a:solidFill>
              <a:srgbClr val="FFFFFF"/>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209" name="Line 41">
            <a:extLst>
              <a:ext uri="{FF2B5EF4-FFF2-40B4-BE49-F238E27FC236}">
                <a16:creationId xmlns:a16="http://schemas.microsoft.com/office/drawing/2014/main" id="{7BE35651-8DBE-4DAC-B7B6-026431A92CAA}"/>
              </a:ext>
            </a:extLst>
          </p:cNvPr>
          <p:cNvSpPr>
            <a:spLocks noChangeShapeType="1"/>
          </p:cNvSpPr>
          <p:nvPr/>
        </p:nvSpPr>
        <p:spPr bwMode="auto">
          <a:xfrm flipV="1">
            <a:off x="4262438" y="5445125"/>
            <a:ext cx="1587" cy="28575"/>
          </a:xfrm>
          <a:prstGeom prst="line">
            <a:avLst/>
          </a:prstGeom>
          <a:noFill/>
          <a:ln w="28575">
            <a:solidFill>
              <a:srgbClr val="FFFFFF"/>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210" name="Line 42">
            <a:extLst>
              <a:ext uri="{FF2B5EF4-FFF2-40B4-BE49-F238E27FC236}">
                <a16:creationId xmlns:a16="http://schemas.microsoft.com/office/drawing/2014/main" id="{6EB34B30-8B1F-4D4B-9D3E-BC147BDF0C80}"/>
              </a:ext>
            </a:extLst>
          </p:cNvPr>
          <p:cNvSpPr>
            <a:spLocks noChangeShapeType="1"/>
          </p:cNvSpPr>
          <p:nvPr/>
        </p:nvSpPr>
        <p:spPr bwMode="auto">
          <a:xfrm flipV="1">
            <a:off x="4262438" y="5426075"/>
            <a:ext cx="1587" cy="19050"/>
          </a:xfrm>
          <a:prstGeom prst="line">
            <a:avLst/>
          </a:prstGeom>
          <a:noFill/>
          <a:ln w="28575">
            <a:solidFill>
              <a:srgbClr val="FFFFFF"/>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211" name="Line 43">
            <a:extLst>
              <a:ext uri="{FF2B5EF4-FFF2-40B4-BE49-F238E27FC236}">
                <a16:creationId xmlns:a16="http://schemas.microsoft.com/office/drawing/2014/main" id="{D30ADC8C-4DB2-4D15-8534-24E1B0ECE98C}"/>
              </a:ext>
            </a:extLst>
          </p:cNvPr>
          <p:cNvSpPr>
            <a:spLocks noChangeShapeType="1"/>
          </p:cNvSpPr>
          <p:nvPr/>
        </p:nvSpPr>
        <p:spPr bwMode="auto">
          <a:xfrm flipV="1">
            <a:off x="4262438" y="5397500"/>
            <a:ext cx="1587" cy="28575"/>
          </a:xfrm>
          <a:prstGeom prst="line">
            <a:avLst/>
          </a:prstGeom>
          <a:noFill/>
          <a:ln w="28575">
            <a:solidFill>
              <a:srgbClr val="FFFFFF"/>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212" name="Line 44">
            <a:extLst>
              <a:ext uri="{FF2B5EF4-FFF2-40B4-BE49-F238E27FC236}">
                <a16:creationId xmlns:a16="http://schemas.microsoft.com/office/drawing/2014/main" id="{1D5D8F18-D10D-4511-90B0-DA941557D4E1}"/>
              </a:ext>
            </a:extLst>
          </p:cNvPr>
          <p:cNvSpPr>
            <a:spLocks noChangeShapeType="1"/>
          </p:cNvSpPr>
          <p:nvPr/>
        </p:nvSpPr>
        <p:spPr bwMode="auto">
          <a:xfrm flipV="1">
            <a:off x="4262438" y="5378450"/>
            <a:ext cx="1587" cy="19050"/>
          </a:xfrm>
          <a:prstGeom prst="line">
            <a:avLst/>
          </a:prstGeom>
          <a:noFill/>
          <a:ln w="28575">
            <a:solidFill>
              <a:srgbClr val="FFFFFF"/>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213" name="Line 45">
            <a:extLst>
              <a:ext uri="{FF2B5EF4-FFF2-40B4-BE49-F238E27FC236}">
                <a16:creationId xmlns:a16="http://schemas.microsoft.com/office/drawing/2014/main" id="{8B16A1A0-6775-4C10-8010-46642712D082}"/>
              </a:ext>
            </a:extLst>
          </p:cNvPr>
          <p:cNvSpPr>
            <a:spLocks noChangeShapeType="1"/>
          </p:cNvSpPr>
          <p:nvPr/>
        </p:nvSpPr>
        <p:spPr bwMode="auto">
          <a:xfrm flipV="1">
            <a:off x="4262438" y="5349875"/>
            <a:ext cx="1587" cy="28575"/>
          </a:xfrm>
          <a:prstGeom prst="line">
            <a:avLst/>
          </a:prstGeom>
          <a:noFill/>
          <a:ln w="28575">
            <a:solidFill>
              <a:srgbClr val="FFFFFF"/>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214" name="Line 46">
            <a:extLst>
              <a:ext uri="{FF2B5EF4-FFF2-40B4-BE49-F238E27FC236}">
                <a16:creationId xmlns:a16="http://schemas.microsoft.com/office/drawing/2014/main" id="{6CB2FAAB-EF1C-41FC-8C3E-D6275F0AD967}"/>
              </a:ext>
            </a:extLst>
          </p:cNvPr>
          <p:cNvSpPr>
            <a:spLocks noChangeShapeType="1"/>
          </p:cNvSpPr>
          <p:nvPr/>
        </p:nvSpPr>
        <p:spPr bwMode="auto">
          <a:xfrm flipV="1">
            <a:off x="4262438" y="5330825"/>
            <a:ext cx="1587" cy="19050"/>
          </a:xfrm>
          <a:prstGeom prst="line">
            <a:avLst/>
          </a:prstGeom>
          <a:noFill/>
          <a:ln w="28575">
            <a:solidFill>
              <a:srgbClr val="FFFFFF"/>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215" name="Line 47">
            <a:extLst>
              <a:ext uri="{FF2B5EF4-FFF2-40B4-BE49-F238E27FC236}">
                <a16:creationId xmlns:a16="http://schemas.microsoft.com/office/drawing/2014/main" id="{FBE348BB-EDFD-46CB-8F98-AB6D8D074632}"/>
              </a:ext>
            </a:extLst>
          </p:cNvPr>
          <p:cNvSpPr>
            <a:spLocks noChangeShapeType="1"/>
          </p:cNvSpPr>
          <p:nvPr/>
        </p:nvSpPr>
        <p:spPr bwMode="auto">
          <a:xfrm flipV="1">
            <a:off x="4262438" y="5302250"/>
            <a:ext cx="1587" cy="28575"/>
          </a:xfrm>
          <a:prstGeom prst="line">
            <a:avLst/>
          </a:prstGeom>
          <a:noFill/>
          <a:ln w="28575">
            <a:solidFill>
              <a:srgbClr val="FFFFFF"/>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216" name="Line 48">
            <a:extLst>
              <a:ext uri="{FF2B5EF4-FFF2-40B4-BE49-F238E27FC236}">
                <a16:creationId xmlns:a16="http://schemas.microsoft.com/office/drawing/2014/main" id="{A8ED784D-82F1-490B-A518-3911E13D4119}"/>
              </a:ext>
            </a:extLst>
          </p:cNvPr>
          <p:cNvSpPr>
            <a:spLocks noChangeShapeType="1"/>
          </p:cNvSpPr>
          <p:nvPr/>
        </p:nvSpPr>
        <p:spPr bwMode="auto">
          <a:xfrm flipV="1">
            <a:off x="4262438" y="5283200"/>
            <a:ext cx="1587" cy="19050"/>
          </a:xfrm>
          <a:prstGeom prst="line">
            <a:avLst/>
          </a:prstGeom>
          <a:noFill/>
          <a:ln w="28575">
            <a:solidFill>
              <a:srgbClr val="FFFFFF"/>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217" name="Line 49">
            <a:extLst>
              <a:ext uri="{FF2B5EF4-FFF2-40B4-BE49-F238E27FC236}">
                <a16:creationId xmlns:a16="http://schemas.microsoft.com/office/drawing/2014/main" id="{2D3EEBBC-53D1-46CE-A7A1-56380FC3E759}"/>
              </a:ext>
            </a:extLst>
          </p:cNvPr>
          <p:cNvSpPr>
            <a:spLocks noChangeShapeType="1"/>
          </p:cNvSpPr>
          <p:nvPr/>
        </p:nvSpPr>
        <p:spPr bwMode="auto">
          <a:xfrm flipV="1">
            <a:off x="4262438" y="5254625"/>
            <a:ext cx="1587" cy="28575"/>
          </a:xfrm>
          <a:prstGeom prst="line">
            <a:avLst/>
          </a:prstGeom>
          <a:noFill/>
          <a:ln w="28575">
            <a:solidFill>
              <a:srgbClr val="FFFFFF"/>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218" name="Line 50">
            <a:extLst>
              <a:ext uri="{FF2B5EF4-FFF2-40B4-BE49-F238E27FC236}">
                <a16:creationId xmlns:a16="http://schemas.microsoft.com/office/drawing/2014/main" id="{579B4979-84FA-4642-9285-D35F5D18CBA4}"/>
              </a:ext>
            </a:extLst>
          </p:cNvPr>
          <p:cNvSpPr>
            <a:spLocks noChangeShapeType="1"/>
          </p:cNvSpPr>
          <p:nvPr/>
        </p:nvSpPr>
        <p:spPr bwMode="auto">
          <a:xfrm flipV="1">
            <a:off x="4262438" y="5235575"/>
            <a:ext cx="1587" cy="19050"/>
          </a:xfrm>
          <a:prstGeom prst="line">
            <a:avLst/>
          </a:prstGeom>
          <a:noFill/>
          <a:ln w="28575">
            <a:solidFill>
              <a:srgbClr val="FFFFFF"/>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219" name="Line 51">
            <a:extLst>
              <a:ext uri="{FF2B5EF4-FFF2-40B4-BE49-F238E27FC236}">
                <a16:creationId xmlns:a16="http://schemas.microsoft.com/office/drawing/2014/main" id="{5D1B9F47-41BD-49B7-8770-BA80FD00076A}"/>
              </a:ext>
            </a:extLst>
          </p:cNvPr>
          <p:cNvSpPr>
            <a:spLocks noChangeShapeType="1"/>
          </p:cNvSpPr>
          <p:nvPr/>
        </p:nvSpPr>
        <p:spPr bwMode="auto">
          <a:xfrm flipV="1">
            <a:off x="4262438" y="5216525"/>
            <a:ext cx="1587" cy="19050"/>
          </a:xfrm>
          <a:prstGeom prst="line">
            <a:avLst/>
          </a:prstGeom>
          <a:noFill/>
          <a:ln w="28575">
            <a:solidFill>
              <a:srgbClr val="FFFFFF"/>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220" name="Line 52">
            <a:extLst>
              <a:ext uri="{FF2B5EF4-FFF2-40B4-BE49-F238E27FC236}">
                <a16:creationId xmlns:a16="http://schemas.microsoft.com/office/drawing/2014/main" id="{F772C242-FAD8-4DC4-A977-228C4B002DCD}"/>
              </a:ext>
            </a:extLst>
          </p:cNvPr>
          <p:cNvSpPr>
            <a:spLocks noChangeShapeType="1"/>
          </p:cNvSpPr>
          <p:nvPr/>
        </p:nvSpPr>
        <p:spPr bwMode="auto">
          <a:xfrm flipV="1">
            <a:off x="4262438" y="5187950"/>
            <a:ext cx="1587" cy="28575"/>
          </a:xfrm>
          <a:prstGeom prst="line">
            <a:avLst/>
          </a:prstGeom>
          <a:noFill/>
          <a:ln w="28575">
            <a:solidFill>
              <a:srgbClr val="FFFFFF"/>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221" name="Line 53">
            <a:extLst>
              <a:ext uri="{FF2B5EF4-FFF2-40B4-BE49-F238E27FC236}">
                <a16:creationId xmlns:a16="http://schemas.microsoft.com/office/drawing/2014/main" id="{85729B25-8E90-49ED-A74B-212EE2EEFE20}"/>
              </a:ext>
            </a:extLst>
          </p:cNvPr>
          <p:cNvSpPr>
            <a:spLocks noChangeShapeType="1"/>
          </p:cNvSpPr>
          <p:nvPr/>
        </p:nvSpPr>
        <p:spPr bwMode="auto">
          <a:xfrm flipV="1">
            <a:off x="4262438" y="5168900"/>
            <a:ext cx="1587" cy="19050"/>
          </a:xfrm>
          <a:prstGeom prst="line">
            <a:avLst/>
          </a:prstGeom>
          <a:noFill/>
          <a:ln w="28575">
            <a:solidFill>
              <a:srgbClr val="FFFFFF"/>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222" name="Line 54">
            <a:extLst>
              <a:ext uri="{FF2B5EF4-FFF2-40B4-BE49-F238E27FC236}">
                <a16:creationId xmlns:a16="http://schemas.microsoft.com/office/drawing/2014/main" id="{FD4091B5-7840-4FDD-9B50-FBFE180233FB}"/>
              </a:ext>
            </a:extLst>
          </p:cNvPr>
          <p:cNvSpPr>
            <a:spLocks noChangeShapeType="1"/>
          </p:cNvSpPr>
          <p:nvPr/>
        </p:nvSpPr>
        <p:spPr bwMode="auto">
          <a:xfrm flipV="1">
            <a:off x="4262438" y="5138738"/>
            <a:ext cx="1587" cy="30162"/>
          </a:xfrm>
          <a:prstGeom prst="line">
            <a:avLst/>
          </a:prstGeom>
          <a:noFill/>
          <a:ln w="28575">
            <a:solidFill>
              <a:srgbClr val="FFFFFF"/>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223" name="Line 55">
            <a:extLst>
              <a:ext uri="{FF2B5EF4-FFF2-40B4-BE49-F238E27FC236}">
                <a16:creationId xmlns:a16="http://schemas.microsoft.com/office/drawing/2014/main" id="{9339DB5E-0B78-49CE-8CC9-BB7B12607CA5}"/>
              </a:ext>
            </a:extLst>
          </p:cNvPr>
          <p:cNvSpPr>
            <a:spLocks noChangeShapeType="1"/>
          </p:cNvSpPr>
          <p:nvPr/>
        </p:nvSpPr>
        <p:spPr bwMode="auto">
          <a:xfrm flipV="1">
            <a:off x="4262438" y="5119688"/>
            <a:ext cx="1587" cy="19050"/>
          </a:xfrm>
          <a:prstGeom prst="line">
            <a:avLst/>
          </a:prstGeom>
          <a:noFill/>
          <a:ln w="28575">
            <a:solidFill>
              <a:srgbClr val="FFFFFF"/>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224" name="Line 56">
            <a:extLst>
              <a:ext uri="{FF2B5EF4-FFF2-40B4-BE49-F238E27FC236}">
                <a16:creationId xmlns:a16="http://schemas.microsoft.com/office/drawing/2014/main" id="{CAA9C916-17AF-4E04-AE06-AB38D3FDC3AF}"/>
              </a:ext>
            </a:extLst>
          </p:cNvPr>
          <p:cNvSpPr>
            <a:spLocks noChangeShapeType="1"/>
          </p:cNvSpPr>
          <p:nvPr/>
        </p:nvSpPr>
        <p:spPr bwMode="auto">
          <a:xfrm flipV="1">
            <a:off x="4262438" y="5091113"/>
            <a:ext cx="1587" cy="28575"/>
          </a:xfrm>
          <a:prstGeom prst="line">
            <a:avLst/>
          </a:prstGeom>
          <a:noFill/>
          <a:ln w="28575">
            <a:solidFill>
              <a:srgbClr val="FFFFFF"/>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225" name="Line 57">
            <a:extLst>
              <a:ext uri="{FF2B5EF4-FFF2-40B4-BE49-F238E27FC236}">
                <a16:creationId xmlns:a16="http://schemas.microsoft.com/office/drawing/2014/main" id="{7C4124B7-E127-47E0-97C7-B2F3BF07E82E}"/>
              </a:ext>
            </a:extLst>
          </p:cNvPr>
          <p:cNvSpPr>
            <a:spLocks noChangeShapeType="1"/>
          </p:cNvSpPr>
          <p:nvPr/>
        </p:nvSpPr>
        <p:spPr bwMode="auto">
          <a:xfrm flipV="1">
            <a:off x="4262438" y="5072063"/>
            <a:ext cx="1587" cy="19050"/>
          </a:xfrm>
          <a:prstGeom prst="line">
            <a:avLst/>
          </a:prstGeom>
          <a:noFill/>
          <a:ln w="28575">
            <a:solidFill>
              <a:srgbClr val="FFFFFF"/>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226" name="Line 58">
            <a:extLst>
              <a:ext uri="{FF2B5EF4-FFF2-40B4-BE49-F238E27FC236}">
                <a16:creationId xmlns:a16="http://schemas.microsoft.com/office/drawing/2014/main" id="{2577114B-8BBC-4D25-8C69-98392993FB0A}"/>
              </a:ext>
            </a:extLst>
          </p:cNvPr>
          <p:cNvSpPr>
            <a:spLocks noChangeShapeType="1"/>
          </p:cNvSpPr>
          <p:nvPr/>
        </p:nvSpPr>
        <p:spPr bwMode="auto">
          <a:xfrm flipV="1">
            <a:off x="4262438" y="5043488"/>
            <a:ext cx="1587" cy="28575"/>
          </a:xfrm>
          <a:prstGeom prst="line">
            <a:avLst/>
          </a:prstGeom>
          <a:noFill/>
          <a:ln w="28575">
            <a:solidFill>
              <a:srgbClr val="FFFFFF"/>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227" name="Line 59">
            <a:extLst>
              <a:ext uri="{FF2B5EF4-FFF2-40B4-BE49-F238E27FC236}">
                <a16:creationId xmlns:a16="http://schemas.microsoft.com/office/drawing/2014/main" id="{301F8C6F-1C48-4C2C-8253-8A7D4E7A164E}"/>
              </a:ext>
            </a:extLst>
          </p:cNvPr>
          <p:cNvSpPr>
            <a:spLocks noChangeShapeType="1"/>
          </p:cNvSpPr>
          <p:nvPr/>
        </p:nvSpPr>
        <p:spPr bwMode="auto">
          <a:xfrm flipV="1">
            <a:off x="4262438" y="5024438"/>
            <a:ext cx="1587" cy="19050"/>
          </a:xfrm>
          <a:prstGeom prst="line">
            <a:avLst/>
          </a:prstGeom>
          <a:noFill/>
          <a:ln w="28575">
            <a:solidFill>
              <a:srgbClr val="FFFFFF"/>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228" name="Line 60">
            <a:extLst>
              <a:ext uri="{FF2B5EF4-FFF2-40B4-BE49-F238E27FC236}">
                <a16:creationId xmlns:a16="http://schemas.microsoft.com/office/drawing/2014/main" id="{16116ABE-FE48-4655-8712-966AD7CD3A45}"/>
              </a:ext>
            </a:extLst>
          </p:cNvPr>
          <p:cNvSpPr>
            <a:spLocks noChangeShapeType="1"/>
          </p:cNvSpPr>
          <p:nvPr/>
        </p:nvSpPr>
        <p:spPr bwMode="auto">
          <a:xfrm flipV="1">
            <a:off x="4262438" y="4995863"/>
            <a:ext cx="1587" cy="28575"/>
          </a:xfrm>
          <a:prstGeom prst="line">
            <a:avLst/>
          </a:prstGeom>
          <a:noFill/>
          <a:ln w="28575">
            <a:solidFill>
              <a:srgbClr val="FFFFFF"/>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229" name="Line 61">
            <a:extLst>
              <a:ext uri="{FF2B5EF4-FFF2-40B4-BE49-F238E27FC236}">
                <a16:creationId xmlns:a16="http://schemas.microsoft.com/office/drawing/2014/main" id="{474F40C7-4D8E-4E52-AAD3-A9629288F81C}"/>
              </a:ext>
            </a:extLst>
          </p:cNvPr>
          <p:cNvSpPr>
            <a:spLocks noChangeShapeType="1"/>
          </p:cNvSpPr>
          <p:nvPr/>
        </p:nvSpPr>
        <p:spPr bwMode="auto">
          <a:xfrm flipV="1">
            <a:off x="4262438" y="4976813"/>
            <a:ext cx="1587" cy="19050"/>
          </a:xfrm>
          <a:prstGeom prst="line">
            <a:avLst/>
          </a:prstGeom>
          <a:noFill/>
          <a:ln w="28575">
            <a:solidFill>
              <a:srgbClr val="FFFFFF"/>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230" name="Line 62">
            <a:extLst>
              <a:ext uri="{FF2B5EF4-FFF2-40B4-BE49-F238E27FC236}">
                <a16:creationId xmlns:a16="http://schemas.microsoft.com/office/drawing/2014/main" id="{298380F0-017A-4B91-AB81-ACB26859BA3D}"/>
              </a:ext>
            </a:extLst>
          </p:cNvPr>
          <p:cNvSpPr>
            <a:spLocks noChangeShapeType="1"/>
          </p:cNvSpPr>
          <p:nvPr/>
        </p:nvSpPr>
        <p:spPr bwMode="auto">
          <a:xfrm flipV="1">
            <a:off x="4262438" y="4948238"/>
            <a:ext cx="1587" cy="28575"/>
          </a:xfrm>
          <a:prstGeom prst="line">
            <a:avLst/>
          </a:prstGeom>
          <a:noFill/>
          <a:ln w="28575">
            <a:solidFill>
              <a:srgbClr val="FFFFFF"/>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231" name="Line 63">
            <a:extLst>
              <a:ext uri="{FF2B5EF4-FFF2-40B4-BE49-F238E27FC236}">
                <a16:creationId xmlns:a16="http://schemas.microsoft.com/office/drawing/2014/main" id="{8E98EFEC-ABC0-4F34-A0E4-A3ECF331C665}"/>
              </a:ext>
            </a:extLst>
          </p:cNvPr>
          <p:cNvSpPr>
            <a:spLocks noChangeShapeType="1"/>
          </p:cNvSpPr>
          <p:nvPr/>
        </p:nvSpPr>
        <p:spPr bwMode="auto">
          <a:xfrm flipV="1">
            <a:off x="4262438" y="4929188"/>
            <a:ext cx="1587" cy="19050"/>
          </a:xfrm>
          <a:prstGeom prst="line">
            <a:avLst/>
          </a:prstGeom>
          <a:noFill/>
          <a:ln w="28575">
            <a:solidFill>
              <a:srgbClr val="FFFFFF"/>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232" name="Line 64">
            <a:extLst>
              <a:ext uri="{FF2B5EF4-FFF2-40B4-BE49-F238E27FC236}">
                <a16:creationId xmlns:a16="http://schemas.microsoft.com/office/drawing/2014/main" id="{6EE6D20E-5421-4332-9CA6-6F30A4A9319F}"/>
              </a:ext>
            </a:extLst>
          </p:cNvPr>
          <p:cNvSpPr>
            <a:spLocks noChangeShapeType="1"/>
          </p:cNvSpPr>
          <p:nvPr/>
        </p:nvSpPr>
        <p:spPr bwMode="auto">
          <a:xfrm flipV="1">
            <a:off x="4262438" y="4900613"/>
            <a:ext cx="1587" cy="28575"/>
          </a:xfrm>
          <a:prstGeom prst="line">
            <a:avLst/>
          </a:prstGeom>
          <a:noFill/>
          <a:ln w="28575">
            <a:solidFill>
              <a:srgbClr val="FFFFFF"/>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233" name="Line 65">
            <a:extLst>
              <a:ext uri="{FF2B5EF4-FFF2-40B4-BE49-F238E27FC236}">
                <a16:creationId xmlns:a16="http://schemas.microsoft.com/office/drawing/2014/main" id="{C3122633-37DE-499B-87F9-CB7A5DDFDDF6}"/>
              </a:ext>
            </a:extLst>
          </p:cNvPr>
          <p:cNvSpPr>
            <a:spLocks noChangeShapeType="1"/>
          </p:cNvSpPr>
          <p:nvPr/>
        </p:nvSpPr>
        <p:spPr bwMode="auto">
          <a:xfrm flipV="1">
            <a:off x="4262438" y="4881563"/>
            <a:ext cx="1587" cy="19050"/>
          </a:xfrm>
          <a:prstGeom prst="line">
            <a:avLst/>
          </a:prstGeom>
          <a:noFill/>
          <a:ln w="28575">
            <a:solidFill>
              <a:srgbClr val="FFFFFF"/>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234" name="Line 66">
            <a:extLst>
              <a:ext uri="{FF2B5EF4-FFF2-40B4-BE49-F238E27FC236}">
                <a16:creationId xmlns:a16="http://schemas.microsoft.com/office/drawing/2014/main" id="{F394EB69-5BB7-489E-A2CD-5FABBE6F6728}"/>
              </a:ext>
            </a:extLst>
          </p:cNvPr>
          <p:cNvSpPr>
            <a:spLocks noChangeShapeType="1"/>
          </p:cNvSpPr>
          <p:nvPr/>
        </p:nvSpPr>
        <p:spPr bwMode="auto">
          <a:xfrm flipV="1">
            <a:off x="4262438" y="4852988"/>
            <a:ext cx="1587" cy="28575"/>
          </a:xfrm>
          <a:prstGeom prst="line">
            <a:avLst/>
          </a:prstGeom>
          <a:noFill/>
          <a:ln w="28575">
            <a:solidFill>
              <a:srgbClr val="FFFFFF"/>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235" name="Line 67">
            <a:extLst>
              <a:ext uri="{FF2B5EF4-FFF2-40B4-BE49-F238E27FC236}">
                <a16:creationId xmlns:a16="http://schemas.microsoft.com/office/drawing/2014/main" id="{B3FF8917-C9B5-4CB0-B430-BF90B67BA6A8}"/>
              </a:ext>
            </a:extLst>
          </p:cNvPr>
          <p:cNvSpPr>
            <a:spLocks noChangeShapeType="1"/>
          </p:cNvSpPr>
          <p:nvPr/>
        </p:nvSpPr>
        <p:spPr bwMode="auto">
          <a:xfrm flipV="1">
            <a:off x="4262438" y="4833938"/>
            <a:ext cx="1587" cy="19050"/>
          </a:xfrm>
          <a:prstGeom prst="line">
            <a:avLst/>
          </a:prstGeom>
          <a:noFill/>
          <a:ln w="28575">
            <a:solidFill>
              <a:srgbClr val="FFFFFF"/>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236" name="Line 68">
            <a:extLst>
              <a:ext uri="{FF2B5EF4-FFF2-40B4-BE49-F238E27FC236}">
                <a16:creationId xmlns:a16="http://schemas.microsoft.com/office/drawing/2014/main" id="{EF4BE0F0-A143-4180-9622-330760265C0A}"/>
              </a:ext>
            </a:extLst>
          </p:cNvPr>
          <p:cNvSpPr>
            <a:spLocks noChangeShapeType="1"/>
          </p:cNvSpPr>
          <p:nvPr/>
        </p:nvSpPr>
        <p:spPr bwMode="auto">
          <a:xfrm flipV="1">
            <a:off x="4262438" y="4805363"/>
            <a:ext cx="1587" cy="28575"/>
          </a:xfrm>
          <a:prstGeom prst="line">
            <a:avLst/>
          </a:prstGeom>
          <a:noFill/>
          <a:ln w="28575">
            <a:solidFill>
              <a:srgbClr val="FFFFFF"/>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237" name="Line 69">
            <a:extLst>
              <a:ext uri="{FF2B5EF4-FFF2-40B4-BE49-F238E27FC236}">
                <a16:creationId xmlns:a16="http://schemas.microsoft.com/office/drawing/2014/main" id="{F06BAAFC-13AC-4E1A-8F8A-EBC99AC6465F}"/>
              </a:ext>
            </a:extLst>
          </p:cNvPr>
          <p:cNvSpPr>
            <a:spLocks noChangeShapeType="1"/>
          </p:cNvSpPr>
          <p:nvPr/>
        </p:nvSpPr>
        <p:spPr bwMode="auto">
          <a:xfrm flipV="1">
            <a:off x="4262438" y="4786313"/>
            <a:ext cx="1587" cy="19050"/>
          </a:xfrm>
          <a:prstGeom prst="line">
            <a:avLst/>
          </a:prstGeom>
          <a:noFill/>
          <a:ln w="28575">
            <a:solidFill>
              <a:srgbClr val="FFFFFF"/>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238" name="Line 70">
            <a:extLst>
              <a:ext uri="{FF2B5EF4-FFF2-40B4-BE49-F238E27FC236}">
                <a16:creationId xmlns:a16="http://schemas.microsoft.com/office/drawing/2014/main" id="{5E912548-017D-4889-9020-BE69042E5250}"/>
              </a:ext>
            </a:extLst>
          </p:cNvPr>
          <p:cNvSpPr>
            <a:spLocks noChangeShapeType="1"/>
          </p:cNvSpPr>
          <p:nvPr/>
        </p:nvSpPr>
        <p:spPr bwMode="auto">
          <a:xfrm flipV="1">
            <a:off x="4262438" y="4757738"/>
            <a:ext cx="1587" cy="28575"/>
          </a:xfrm>
          <a:prstGeom prst="line">
            <a:avLst/>
          </a:prstGeom>
          <a:noFill/>
          <a:ln w="28575">
            <a:solidFill>
              <a:srgbClr val="FFFFFF"/>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239" name="Line 71">
            <a:extLst>
              <a:ext uri="{FF2B5EF4-FFF2-40B4-BE49-F238E27FC236}">
                <a16:creationId xmlns:a16="http://schemas.microsoft.com/office/drawing/2014/main" id="{57DE245A-F2EA-49A0-84D9-38F5EFA5EC9A}"/>
              </a:ext>
            </a:extLst>
          </p:cNvPr>
          <p:cNvSpPr>
            <a:spLocks noChangeShapeType="1"/>
          </p:cNvSpPr>
          <p:nvPr/>
        </p:nvSpPr>
        <p:spPr bwMode="auto">
          <a:xfrm flipV="1">
            <a:off x="4262438" y="4738688"/>
            <a:ext cx="1587" cy="19050"/>
          </a:xfrm>
          <a:prstGeom prst="line">
            <a:avLst/>
          </a:prstGeom>
          <a:noFill/>
          <a:ln w="28575">
            <a:solidFill>
              <a:srgbClr val="FFFFFF"/>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240" name="Line 72">
            <a:extLst>
              <a:ext uri="{FF2B5EF4-FFF2-40B4-BE49-F238E27FC236}">
                <a16:creationId xmlns:a16="http://schemas.microsoft.com/office/drawing/2014/main" id="{48EEEB93-1886-4B6F-B9C5-99B549D72BE5}"/>
              </a:ext>
            </a:extLst>
          </p:cNvPr>
          <p:cNvSpPr>
            <a:spLocks noChangeShapeType="1"/>
          </p:cNvSpPr>
          <p:nvPr/>
        </p:nvSpPr>
        <p:spPr bwMode="auto">
          <a:xfrm flipV="1">
            <a:off x="4262438" y="4710113"/>
            <a:ext cx="1587" cy="28575"/>
          </a:xfrm>
          <a:prstGeom prst="line">
            <a:avLst/>
          </a:prstGeom>
          <a:noFill/>
          <a:ln w="28575">
            <a:solidFill>
              <a:srgbClr val="FFFFFF"/>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241" name="Line 73">
            <a:extLst>
              <a:ext uri="{FF2B5EF4-FFF2-40B4-BE49-F238E27FC236}">
                <a16:creationId xmlns:a16="http://schemas.microsoft.com/office/drawing/2014/main" id="{5C01CEA6-6158-47A5-880A-70624ADB6E01}"/>
              </a:ext>
            </a:extLst>
          </p:cNvPr>
          <p:cNvSpPr>
            <a:spLocks noChangeShapeType="1"/>
          </p:cNvSpPr>
          <p:nvPr/>
        </p:nvSpPr>
        <p:spPr bwMode="auto">
          <a:xfrm flipV="1">
            <a:off x="4262438" y="4691063"/>
            <a:ext cx="1587" cy="19050"/>
          </a:xfrm>
          <a:prstGeom prst="line">
            <a:avLst/>
          </a:prstGeom>
          <a:noFill/>
          <a:ln w="28575">
            <a:solidFill>
              <a:srgbClr val="FFFFFF"/>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242" name="Line 74">
            <a:extLst>
              <a:ext uri="{FF2B5EF4-FFF2-40B4-BE49-F238E27FC236}">
                <a16:creationId xmlns:a16="http://schemas.microsoft.com/office/drawing/2014/main" id="{B523CC58-86A6-43D8-8DD5-D34C1807AE4B}"/>
              </a:ext>
            </a:extLst>
          </p:cNvPr>
          <p:cNvSpPr>
            <a:spLocks noChangeShapeType="1"/>
          </p:cNvSpPr>
          <p:nvPr/>
        </p:nvSpPr>
        <p:spPr bwMode="auto">
          <a:xfrm flipV="1">
            <a:off x="4262438" y="4662488"/>
            <a:ext cx="1587" cy="28575"/>
          </a:xfrm>
          <a:prstGeom prst="line">
            <a:avLst/>
          </a:prstGeom>
          <a:noFill/>
          <a:ln w="28575">
            <a:solidFill>
              <a:srgbClr val="FFFFFF"/>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243" name="Line 75">
            <a:extLst>
              <a:ext uri="{FF2B5EF4-FFF2-40B4-BE49-F238E27FC236}">
                <a16:creationId xmlns:a16="http://schemas.microsoft.com/office/drawing/2014/main" id="{90A9D19A-7BA8-4FF9-B091-A19290C85CAC}"/>
              </a:ext>
            </a:extLst>
          </p:cNvPr>
          <p:cNvSpPr>
            <a:spLocks noChangeShapeType="1"/>
          </p:cNvSpPr>
          <p:nvPr/>
        </p:nvSpPr>
        <p:spPr bwMode="auto">
          <a:xfrm flipV="1">
            <a:off x="4262438" y="4643438"/>
            <a:ext cx="1587" cy="19050"/>
          </a:xfrm>
          <a:prstGeom prst="line">
            <a:avLst/>
          </a:prstGeom>
          <a:noFill/>
          <a:ln w="28575">
            <a:solidFill>
              <a:srgbClr val="FFFFFF"/>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244" name="Line 76">
            <a:extLst>
              <a:ext uri="{FF2B5EF4-FFF2-40B4-BE49-F238E27FC236}">
                <a16:creationId xmlns:a16="http://schemas.microsoft.com/office/drawing/2014/main" id="{B80541FE-7CBF-4B31-A0A8-F0AD69F24E53}"/>
              </a:ext>
            </a:extLst>
          </p:cNvPr>
          <p:cNvSpPr>
            <a:spLocks noChangeShapeType="1"/>
          </p:cNvSpPr>
          <p:nvPr/>
        </p:nvSpPr>
        <p:spPr bwMode="auto">
          <a:xfrm flipV="1">
            <a:off x="4262438" y="4624388"/>
            <a:ext cx="1587" cy="19050"/>
          </a:xfrm>
          <a:prstGeom prst="line">
            <a:avLst/>
          </a:prstGeom>
          <a:noFill/>
          <a:ln w="28575">
            <a:solidFill>
              <a:srgbClr val="FFFFFF"/>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245" name="Line 77">
            <a:extLst>
              <a:ext uri="{FF2B5EF4-FFF2-40B4-BE49-F238E27FC236}">
                <a16:creationId xmlns:a16="http://schemas.microsoft.com/office/drawing/2014/main" id="{2BB2C9DA-B2C3-48C6-AE90-F94BFC5D1F36}"/>
              </a:ext>
            </a:extLst>
          </p:cNvPr>
          <p:cNvSpPr>
            <a:spLocks noChangeShapeType="1"/>
          </p:cNvSpPr>
          <p:nvPr/>
        </p:nvSpPr>
        <p:spPr bwMode="auto">
          <a:xfrm flipV="1">
            <a:off x="4262438" y="4594225"/>
            <a:ext cx="1587" cy="30163"/>
          </a:xfrm>
          <a:prstGeom prst="line">
            <a:avLst/>
          </a:prstGeom>
          <a:noFill/>
          <a:ln w="28575">
            <a:solidFill>
              <a:srgbClr val="FFFFFF"/>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246" name="Line 78">
            <a:extLst>
              <a:ext uri="{FF2B5EF4-FFF2-40B4-BE49-F238E27FC236}">
                <a16:creationId xmlns:a16="http://schemas.microsoft.com/office/drawing/2014/main" id="{F207A44A-6A7A-45D5-87A1-5AF220D2DF63}"/>
              </a:ext>
            </a:extLst>
          </p:cNvPr>
          <p:cNvSpPr>
            <a:spLocks noChangeShapeType="1"/>
          </p:cNvSpPr>
          <p:nvPr/>
        </p:nvSpPr>
        <p:spPr bwMode="auto">
          <a:xfrm flipV="1">
            <a:off x="4262438" y="4575175"/>
            <a:ext cx="1587" cy="19050"/>
          </a:xfrm>
          <a:prstGeom prst="line">
            <a:avLst/>
          </a:prstGeom>
          <a:noFill/>
          <a:ln w="28575">
            <a:solidFill>
              <a:srgbClr val="FFFFFF"/>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247" name="Line 79">
            <a:extLst>
              <a:ext uri="{FF2B5EF4-FFF2-40B4-BE49-F238E27FC236}">
                <a16:creationId xmlns:a16="http://schemas.microsoft.com/office/drawing/2014/main" id="{0D59B863-0126-4123-A702-6EF83351957D}"/>
              </a:ext>
            </a:extLst>
          </p:cNvPr>
          <p:cNvSpPr>
            <a:spLocks noChangeShapeType="1"/>
          </p:cNvSpPr>
          <p:nvPr/>
        </p:nvSpPr>
        <p:spPr bwMode="auto">
          <a:xfrm flipV="1">
            <a:off x="4262438" y="4546600"/>
            <a:ext cx="1587" cy="28575"/>
          </a:xfrm>
          <a:prstGeom prst="line">
            <a:avLst/>
          </a:prstGeom>
          <a:noFill/>
          <a:ln w="28575">
            <a:solidFill>
              <a:srgbClr val="FFFFFF"/>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248" name="Line 80">
            <a:extLst>
              <a:ext uri="{FF2B5EF4-FFF2-40B4-BE49-F238E27FC236}">
                <a16:creationId xmlns:a16="http://schemas.microsoft.com/office/drawing/2014/main" id="{95C97923-89BC-4ACF-99D4-86025C001B3B}"/>
              </a:ext>
            </a:extLst>
          </p:cNvPr>
          <p:cNvSpPr>
            <a:spLocks noChangeShapeType="1"/>
          </p:cNvSpPr>
          <p:nvPr/>
        </p:nvSpPr>
        <p:spPr bwMode="auto">
          <a:xfrm flipV="1">
            <a:off x="4262438" y="4527550"/>
            <a:ext cx="1587" cy="19050"/>
          </a:xfrm>
          <a:prstGeom prst="line">
            <a:avLst/>
          </a:prstGeom>
          <a:noFill/>
          <a:ln w="28575">
            <a:solidFill>
              <a:srgbClr val="FFFFFF"/>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249" name="Line 81">
            <a:extLst>
              <a:ext uri="{FF2B5EF4-FFF2-40B4-BE49-F238E27FC236}">
                <a16:creationId xmlns:a16="http://schemas.microsoft.com/office/drawing/2014/main" id="{21AA9E85-1570-47A7-BABB-A7779B0503AC}"/>
              </a:ext>
            </a:extLst>
          </p:cNvPr>
          <p:cNvSpPr>
            <a:spLocks noChangeShapeType="1"/>
          </p:cNvSpPr>
          <p:nvPr/>
        </p:nvSpPr>
        <p:spPr bwMode="auto">
          <a:xfrm flipV="1">
            <a:off x="4262438" y="4498975"/>
            <a:ext cx="1587" cy="28575"/>
          </a:xfrm>
          <a:prstGeom prst="line">
            <a:avLst/>
          </a:prstGeom>
          <a:noFill/>
          <a:ln w="28575">
            <a:solidFill>
              <a:srgbClr val="FFFFFF"/>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250" name="Line 82">
            <a:extLst>
              <a:ext uri="{FF2B5EF4-FFF2-40B4-BE49-F238E27FC236}">
                <a16:creationId xmlns:a16="http://schemas.microsoft.com/office/drawing/2014/main" id="{5ACB0BBD-12FF-4977-A779-F28EC4CA6237}"/>
              </a:ext>
            </a:extLst>
          </p:cNvPr>
          <p:cNvSpPr>
            <a:spLocks noChangeShapeType="1"/>
          </p:cNvSpPr>
          <p:nvPr/>
        </p:nvSpPr>
        <p:spPr bwMode="auto">
          <a:xfrm flipV="1">
            <a:off x="4262438" y="4479925"/>
            <a:ext cx="1587" cy="19050"/>
          </a:xfrm>
          <a:prstGeom prst="line">
            <a:avLst/>
          </a:prstGeom>
          <a:noFill/>
          <a:ln w="28575">
            <a:solidFill>
              <a:srgbClr val="FFFFFF"/>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251" name="Line 83">
            <a:extLst>
              <a:ext uri="{FF2B5EF4-FFF2-40B4-BE49-F238E27FC236}">
                <a16:creationId xmlns:a16="http://schemas.microsoft.com/office/drawing/2014/main" id="{A5535CC3-4F90-4CB9-AABE-0166D2616760}"/>
              </a:ext>
            </a:extLst>
          </p:cNvPr>
          <p:cNvSpPr>
            <a:spLocks noChangeShapeType="1"/>
          </p:cNvSpPr>
          <p:nvPr/>
        </p:nvSpPr>
        <p:spPr bwMode="auto">
          <a:xfrm flipV="1">
            <a:off x="4262438" y="4451350"/>
            <a:ext cx="1587" cy="28575"/>
          </a:xfrm>
          <a:prstGeom prst="line">
            <a:avLst/>
          </a:prstGeom>
          <a:noFill/>
          <a:ln w="28575">
            <a:solidFill>
              <a:srgbClr val="FFFFFF"/>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252" name="Line 84">
            <a:extLst>
              <a:ext uri="{FF2B5EF4-FFF2-40B4-BE49-F238E27FC236}">
                <a16:creationId xmlns:a16="http://schemas.microsoft.com/office/drawing/2014/main" id="{4244DC02-0A32-4DB4-8796-C6CE7DD53C7E}"/>
              </a:ext>
            </a:extLst>
          </p:cNvPr>
          <p:cNvSpPr>
            <a:spLocks noChangeShapeType="1"/>
          </p:cNvSpPr>
          <p:nvPr/>
        </p:nvSpPr>
        <p:spPr bwMode="auto">
          <a:xfrm flipV="1">
            <a:off x="4262438" y="4432300"/>
            <a:ext cx="1587" cy="19050"/>
          </a:xfrm>
          <a:prstGeom prst="line">
            <a:avLst/>
          </a:prstGeom>
          <a:noFill/>
          <a:ln w="28575">
            <a:solidFill>
              <a:srgbClr val="FFFFFF"/>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253" name="Line 85">
            <a:extLst>
              <a:ext uri="{FF2B5EF4-FFF2-40B4-BE49-F238E27FC236}">
                <a16:creationId xmlns:a16="http://schemas.microsoft.com/office/drawing/2014/main" id="{6C7D3FFD-BA6E-4B47-A548-FDD0BACE5F7F}"/>
              </a:ext>
            </a:extLst>
          </p:cNvPr>
          <p:cNvSpPr>
            <a:spLocks noChangeShapeType="1"/>
          </p:cNvSpPr>
          <p:nvPr/>
        </p:nvSpPr>
        <p:spPr bwMode="auto">
          <a:xfrm flipV="1">
            <a:off x="4262438" y="4403725"/>
            <a:ext cx="1587" cy="28575"/>
          </a:xfrm>
          <a:prstGeom prst="line">
            <a:avLst/>
          </a:prstGeom>
          <a:noFill/>
          <a:ln w="28575">
            <a:solidFill>
              <a:srgbClr val="FFFFFF"/>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254" name="Line 86">
            <a:extLst>
              <a:ext uri="{FF2B5EF4-FFF2-40B4-BE49-F238E27FC236}">
                <a16:creationId xmlns:a16="http://schemas.microsoft.com/office/drawing/2014/main" id="{9AE3F915-7EBE-431A-9CB5-10E76DBFD16F}"/>
              </a:ext>
            </a:extLst>
          </p:cNvPr>
          <p:cNvSpPr>
            <a:spLocks noChangeShapeType="1"/>
          </p:cNvSpPr>
          <p:nvPr/>
        </p:nvSpPr>
        <p:spPr bwMode="auto">
          <a:xfrm flipV="1">
            <a:off x="4262438" y="4384675"/>
            <a:ext cx="1587" cy="19050"/>
          </a:xfrm>
          <a:prstGeom prst="line">
            <a:avLst/>
          </a:prstGeom>
          <a:noFill/>
          <a:ln w="28575">
            <a:solidFill>
              <a:srgbClr val="FFFFFF"/>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255" name="Line 87">
            <a:extLst>
              <a:ext uri="{FF2B5EF4-FFF2-40B4-BE49-F238E27FC236}">
                <a16:creationId xmlns:a16="http://schemas.microsoft.com/office/drawing/2014/main" id="{F1DF057C-2C86-4505-89CB-B51B7E856DF1}"/>
              </a:ext>
            </a:extLst>
          </p:cNvPr>
          <p:cNvSpPr>
            <a:spLocks noChangeShapeType="1"/>
          </p:cNvSpPr>
          <p:nvPr/>
        </p:nvSpPr>
        <p:spPr bwMode="auto">
          <a:xfrm flipV="1">
            <a:off x="4262438" y="4356100"/>
            <a:ext cx="1587" cy="28575"/>
          </a:xfrm>
          <a:prstGeom prst="line">
            <a:avLst/>
          </a:prstGeom>
          <a:noFill/>
          <a:ln w="28575">
            <a:solidFill>
              <a:srgbClr val="FFFFFF"/>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256" name="Line 88">
            <a:extLst>
              <a:ext uri="{FF2B5EF4-FFF2-40B4-BE49-F238E27FC236}">
                <a16:creationId xmlns:a16="http://schemas.microsoft.com/office/drawing/2014/main" id="{6332E77A-79B1-4834-B727-FAE32499CF93}"/>
              </a:ext>
            </a:extLst>
          </p:cNvPr>
          <p:cNvSpPr>
            <a:spLocks noChangeShapeType="1"/>
          </p:cNvSpPr>
          <p:nvPr/>
        </p:nvSpPr>
        <p:spPr bwMode="auto">
          <a:xfrm flipV="1">
            <a:off x="4262438" y="4337050"/>
            <a:ext cx="1587" cy="19050"/>
          </a:xfrm>
          <a:prstGeom prst="line">
            <a:avLst/>
          </a:prstGeom>
          <a:noFill/>
          <a:ln w="28575">
            <a:solidFill>
              <a:srgbClr val="FFFFFF"/>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257" name="Line 89">
            <a:extLst>
              <a:ext uri="{FF2B5EF4-FFF2-40B4-BE49-F238E27FC236}">
                <a16:creationId xmlns:a16="http://schemas.microsoft.com/office/drawing/2014/main" id="{3D47249C-2EFF-4E67-A95A-FAF652500491}"/>
              </a:ext>
            </a:extLst>
          </p:cNvPr>
          <p:cNvSpPr>
            <a:spLocks noChangeShapeType="1"/>
          </p:cNvSpPr>
          <p:nvPr/>
        </p:nvSpPr>
        <p:spPr bwMode="auto">
          <a:xfrm flipV="1">
            <a:off x="4262438" y="4308475"/>
            <a:ext cx="1587" cy="28575"/>
          </a:xfrm>
          <a:prstGeom prst="line">
            <a:avLst/>
          </a:prstGeom>
          <a:noFill/>
          <a:ln w="28575">
            <a:solidFill>
              <a:srgbClr val="FFFFFF"/>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258" name="Line 90">
            <a:extLst>
              <a:ext uri="{FF2B5EF4-FFF2-40B4-BE49-F238E27FC236}">
                <a16:creationId xmlns:a16="http://schemas.microsoft.com/office/drawing/2014/main" id="{36DA7969-20AA-4502-BBE4-9EFA97991514}"/>
              </a:ext>
            </a:extLst>
          </p:cNvPr>
          <p:cNvSpPr>
            <a:spLocks noChangeShapeType="1"/>
          </p:cNvSpPr>
          <p:nvPr/>
        </p:nvSpPr>
        <p:spPr bwMode="auto">
          <a:xfrm flipV="1">
            <a:off x="4262438" y="4289425"/>
            <a:ext cx="1587" cy="19050"/>
          </a:xfrm>
          <a:prstGeom prst="line">
            <a:avLst/>
          </a:prstGeom>
          <a:noFill/>
          <a:ln w="28575">
            <a:solidFill>
              <a:srgbClr val="FFFFFF"/>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259" name="Line 91">
            <a:extLst>
              <a:ext uri="{FF2B5EF4-FFF2-40B4-BE49-F238E27FC236}">
                <a16:creationId xmlns:a16="http://schemas.microsoft.com/office/drawing/2014/main" id="{E41684D4-05FE-4FEA-8313-8C15C14FAF0B}"/>
              </a:ext>
            </a:extLst>
          </p:cNvPr>
          <p:cNvSpPr>
            <a:spLocks noChangeShapeType="1"/>
          </p:cNvSpPr>
          <p:nvPr/>
        </p:nvSpPr>
        <p:spPr bwMode="auto">
          <a:xfrm flipV="1">
            <a:off x="4262438" y="4260850"/>
            <a:ext cx="1587" cy="28575"/>
          </a:xfrm>
          <a:prstGeom prst="line">
            <a:avLst/>
          </a:prstGeom>
          <a:noFill/>
          <a:ln w="28575">
            <a:solidFill>
              <a:srgbClr val="FFFFFF"/>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260" name="Line 92">
            <a:extLst>
              <a:ext uri="{FF2B5EF4-FFF2-40B4-BE49-F238E27FC236}">
                <a16:creationId xmlns:a16="http://schemas.microsoft.com/office/drawing/2014/main" id="{CAEDC848-25C3-4E66-8E7A-4C9FEFC38A3E}"/>
              </a:ext>
            </a:extLst>
          </p:cNvPr>
          <p:cNvSpPr>
            <a:spLocks noChangeShapeType="1"/>
          </p:cNvSpPr>
          <p:nvPr/>
        </p:nvSpPr>
        <p:spPr bwMode="auto">
          <a:xfrm flipV="1">
            <a:off x="4262438" y="4241800"/>
            <a:ext cx="1587" cy="19050"/>
          </a:xfrm>
          <a:prstGeom prst="line">
            <a:avLst/>
          </a:prstGeom>
          <a:noFill/>
          <a:ln w="28575">
            <a:solidFill>
              <a:srgbClr val="FFFFFF"/>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261" name="Line 93">
            <a:extLst>
              <a:ext uri="{FF2B5EF4-FFF2-40B4-BE49-F238E27FC236}">
                <a16:creationId xmlns:a16="http://schemas.microsoft.com/office/drawing/2014/main" id="{B707F592-86DD-48F3-808D-85922F1F559D}"/>
              </a:ext>
            </a:extLst>
          </p:cNvPr>
          <p:cNvSpPr>
            <a:spLocks noChangeShapeType="1"/>
          </p:cNvSpPr>
          <p:nvPr/>
        </p:nvSpPr>
        <p:spPr bwMode="auto">
          <a:xfrm flipV="1">
            <a:off x="4262438" y="4213225"/>
            <a:ext cx="1587" cy="28575"/>
          </a:xfrm>
          <a:prstGeom prst="line">
            <a:avLst/>
          </a:prstGeom>
          <a:noFill/>
          <a:ln w="28575">
            <a:solidFill>
              <a:srgbClr val="FFFFFF"/>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262" name="Line 94">
            <a:extLst>
              <a:ext uri="{FF2B5EF4-FFF2-40B4-BE49-F238E27FC236}">
                <a16:creationId xmlns:a16="http://schemas.microsoft.com/office/drawing/2014/main" id="{F63E5A0B-1E3A-4872-8FA1-506FA904E06C}"/>
              </a:ext>
            </a:extLst>
          </p:cNvPr>
          <p:cNvSpPr>
            <a:spLocks noChangeShapeType="1"/>
          </p:cNvSpPr>
          <p:nvPr/>
        </p:nvSpPr>
        <p:spPr bwMode="auto">
          <a:xfrm flipV="1">
            <a:off x="4262438" y="4194175"/>
            <a:ext cx="1587" cy="19050"/>
          </a:xfrm>
          <a:prstGeom prst="line">
            <a:avLst/>
          </a:prstGeom>
          <a:noFill/>
          <a:ln w="28575">
            <a:solidFill>
              <a:srgbClr val="FFFFFF"/>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263" name="Line 95">
            <a:extLst>
              <a:ext uri="{FF2B5EF4-FFF2-40B4-BE49-F238E27FC236}">
                <a16:creationId xmlns:a16="http://schemas.microsoft.com/office/drawing/2014/main" id="{A007EE98-B6CF-43B3-8A47-B833011EA891}"/>
              </a:ext>
            </a:extLst>
          </p:cNvPr>
          <p:cNvSpPr>
            <a:spLocks noChangeShapeType="1"/>
          </p:cNvSpPr>
          <p:nvPr/>
        </p:nvSpPr>
        <p:spPr bwMode="auto">
          <a:xfrm flipV="1">
            <a:off x="4262438" y="4165600"/>
            <a:ext cx="1587" cy="28575"/>
          </a:xfrm>
          <a:prstGeom prst="line">
            <a:avLst/>
          </a:prstGeom>
          <a:noFill/>
          <a:ln w="28575">
            <a:solidFill>
              <a:srgbClr val="FFFFFF"/>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264" name="Line 96">
            <a:extLst>
              <a:ext uri="{FF2B5EF4-FFF2-40B4-BE49-F238E27FC236}">
                <a16:creationId xmlns:a16="http://schemas.microsoft.com/office/drawing/2014/main" id="{81707202-54C3-414F-8637-7D72379457CE}"/>
              </a:ext>
            </a:extLst>
          </p:cNvPr>
          <p:cNvSpPr>
            <a:spLocks noChangeShapeType="1"/>
          </p:cNvSpPr>
          <p:nvPr/>
        </p:nvSpPr>
        <p:spPr bwMode="auto">
          <a:xfrm flipV="1">
            <a:off x="4262438" y="4146550"/>
            <a:ext cx="1587" cy="19050"/>
          </a:xfrm>
          <a:prstGeom prst="line">
            <a:avLst/>
          </a:prstGeom>
          <a:noFill/>
          <a:ln w="28575">
            <a:solidFill>
              <a:srgbClr val="FFFFFF"/>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265" name="Line 97">
            <a:extLst>
              <a:ext uri="{FF2B5EF4-FFF2-40B4-BE49-F238E27FC236}">
                <a16:creationId xmlns:a16="http://schemas.microsoft.com/office/drawing/2014/main" id="{3C7B9F7B-9D8B-420E-BD6B-6BE7D45462D1}"/>
              </a:ext>
            </a:extLst>
          </p:cNvPr>
          <p:cNvSpPr>
            <a:spLocks noChangeShapeType="1"/>
          </p:cNvSpPr>
          <p:nvPr/>
        </p:nvSpPr>
        <p:spPr bwMode="auto">
          <a:xfrm flipV="1">
            <a:off x="4262438" y="4117975"/>
            <a:ext cx="1587" cy="28575"/>
          </a:xfrm>
          <a:prstGeom prst="line">
            <a:avLst/>
          </a:prstGeom>
          <a:noFill/>
          <a:ln w="28575">
            <a:solidFill>
              <a:srgbClr val="FFFFFF"/>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266" name="Line 98">
            <a:extLst>
              <a:ext uri="{FF2B5EF4-FFF2-40B4-BE49-F238E27FC236}">
                <a16:creationId xmlns:a16="http://schemas.microsoft.com/office/drawing/2014/main" id="{C75688CD-5BD1-44FE-B27D-FBA8B4B2AAF3}"/>
              </a:ext>
            </a:extLst>
          </p:cNvPr>
          <p:cNvSpPr>
            <a:spLocks noChangeShapeType="1"/>
          </p:cNvSpPr>
          <p:nvPr/>
        </p:nvSpPr>
        <p:spPr bwMode="auto">
          <a:xfrm flipV="1">
            <a:off x="4262438" y="4098925"/>
            <a:ext cx="1587" cy="19050"/>
          </a:xfrm>
          <a:prstGeom prst="line">
            <a:avLst/>
          </a:prstGeom>
          <a:noFill/>
          <a:ln w="28575">
            <a:solidFill>
              <a:srgbClr val="FFFFFF"/>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267" name="Line 99">
            <a:extLst>
              <a:ext uri="{FF2B5EF4-FFF2-40B4-BE49-F238E27FC236}">
                <a16:creationId xmlns:a16="http://schemas.microsoft.com/office/drawing/2014/main" id="{EC1630A4-68C0-4646-B145-66B813332733}"/>
              </a:ext>
            </a:extLst>
          </p:cNvPr>
          <p:cNvSpPr>
            <a:spLocks noChangeShapeType="1"/>
          </p:cNvSpPr>
          <p:nvPr/>
        </p:nvSpPr>
        <p:spPr bwMode="auto">
          <a:xfrm flipV="1">
            <a:off x="4262438" y="4070350"/>
            <a:ext cx="1587" cy="28575"/>
          </a:xfrm>
          <a:prstGeom prst="line">
            <a:avLst/>
          </a:prstGeom>
          <a:noFill/>
          <a:ln w="28575">
            <a:solidFill>
              <a:srgbClr val="FFFFFF"/>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268" name="Line 100">
            <a:extLst>
              <a:ext uri="{FF2B5EF4-FFF2-40B4-BE49-F238E27FC236}">
                <a16:creationId xmlns:a16="http://schemas.microsoft.com/office/drawing/2014/main" id="{275C4A54-6AD1-4D2D-831C-1040F84E80B0}"/>
              </a:ext>
            </a:extLst>
          </p:cNvPr>
          <p:cNvSpPr>
            <a:spLocks noChangeShapeType="1"/>
          </p:cNvSpPr>
          <p:nvPr/>
        </p:nvSpPr>
        <p:spPr bwMode="auto">
          <a:xfrm flipV="1">
            <a:off x="4262438" y="4049713"/>
            <a:ext cx="1587" cy="20637"/>
          </a:xfrm>
          <a:prstGeom prst="line">
            <a:avLst/>
          </a:prstGeom>
          <a:noFill/>
          <a:ln w="28575">
            <a:solidFill>
              <a:srgbClr val="FFFFFF"/>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269" name="Line 101">
            <a:extLst>
              <a:ext uri="{FF2B5EF4-FFF2-40B4-BE49-F238E27FC236}">
                <a16:creationId xmlns:a16="http://schemas.microsoft.com/office/drawing/2014/main" id="{9257F647-1411-43F4-9F9E-7C62D636DBD8}"/>
              </a:ext>
            </a:extLst>
          </p:cNvPr>
          <p:cNvSpPr>
            <a:spLocks noChangeShapeType="1"/>
          </p:cNvSpPr>
          <p:nvPr/>
        </p:nvSpPr>
        <p:spPr bwMode="auto">
          <a:xfrm flipV="1">
            <a:off x="4262438" y="4030663"/>
            <a:ext cx="1587" cy="19050"/>
          </a:xfrm>
          <a:prstGeom prst="line">
            <a:avLst/>
          </a:prstGeom>
          <a:noFill/>
          <a:ln w="28575">
            <a:solidFill>
              <a:srgbClr val="FFFFFF"/>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270" name="Line 102">
            <a:extLst>
              <a:ext uri="{FF2B5EF4-FFF2-40B4-BE49-F238E27FC236}">
                <a16:creationId xmlns:a16="http://schemas.microsoft.com/office/drawing/2014/main" id="{D8C38D54-D2CB-4F63-A515-71242AA2FB7C}"/>
              </a:ext>
            </a:extLst>
          </p:cNvPr>
          <p:cNvSpPr>
            <a:spLocks noChangeShapeType="1"/>
          </p:cNvSpPr>
          <p:nvPr/>
        </p:nvSpPr>
        <p:spPr bwMode="auto">
          <a:xfrm flipV="1">
            <a:off x="4262438" y="4002088"/>
            <a:ext cx="1587" cy="28575"/>
          </a:xfrm>
          <a:prstGeom prst="line">
            <a:avLst/>
          </a:prstGeom>
          <a:noFill/>
          <a:ln w="28575">
            <a:solidFill>
              <a:srgbClr val="FFFFFF"/>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271" name="Line 103">
            <a:extLst>
              <a:ext uri="{FF2B5EF4-FFF2-40B4-BE49-F238E27FC236}">
                <a16:creationId xmlns:a16="http://schemas.microsoft.com/office/drawing/2014/main" id="{86F06DAC-A1BC-4BA6-AFF7-6DA9FCCB9872}"/>
              </a:ext>
            </a:extLst>
          </p:cNvPr>
          <p:cNvSpPr>
            <a:spLocks noChangeShapeType="1"/>
          </p:cNvSpPr>
          <p:nvPr/>
        </p:nvSpPr>
        <p:spPr bwMode="auto">
          <a:xfrm flipV="1">
            <a:off x="4262438" y="3983038"/>
            <a:ext cx="1587" cy="19050"/>
          </a:xfrm>
          <a:prstGeom prst="line">
            <a:avLst/>
          </a:prstGeom>
          <a:noFill/>
          <a:ln w="28575">
            <a:solidFill>
              <a:srgbClr val="FFFFFF"/>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272" name="Line 104">
            <a:extLst>
              <a:ext uri="{FF2B5EF4-FFF2-40B4-BE49-F238E27FC236}">
                <a16:creationId xmlns:a16="http://schemas.microsoft.com/office/drawing/2014/main" id="{046EAE1B-30DA-4752-BDEE-1745D3CB6C72}"/>
              </a:ext>
            </a:extLst>
          </p:cNvPr>
          <p:cNvSpPr>
            <a:spLocks noChangeShapeType="1"/>
          </p:cNvSpPr>
          <p:nvPr/>
        </p:nvSpPr>
        <p:spPr bwMode="auto">
          <a:xfrm flipV="1">
            <a:off x="4262438" y="3954463"/>
            <a:ext cx="1587" cy="28575"/>
          </a:xfrm>
          <a:prstGeom prst="line">
            <a:avLst/>
          </a:prstGeom>
          <a:noFill/>
          <a:ln w="28575">
            <a:solidFill>
              <a:srgbClr val="FFFFFF"/>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273" name="Line 105">
            <a:extLst>
              <a:ext uri="{FF2B5EF4-FFF2-40B4-BE49-F238E27FC236}">
                <a16:creationId xmlns:a16="http://schemas.microsoft.com/office/drawing/2014/main" id="{C093EF48-6C14-4167-BA98-A87941076604}"/>
              </a:ext>
            </a:extLst>
          </p:cNvPr>
          <p:cNvSpPr>
            <a:spLocks noChangeShapeType="1"/>
          </p:cNvSpPr>
          <p:nvPr/>
        </p:nvSpPr>
        <p:spPr bwMode="auto">
          <a:xfrm flipV="1">
            <a:off x="4262438" y="3935413"/>
            <a:ext cx="1587" cy="19050"/>
          </a:xfrm>
          <a:prstGeom prst="line">
            <a:avLst/>
          </a:prstGeom>
          <a:noFill/>
          <a:ln w="28575">
            <a:solidFill>
              <a:srgbClr val="FFFFFF"/>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274" name="Line 106">
            <a:extLst>
              <a:ext uri="{FF2B5EF4-FFF2-40B4-BE49-F238E27FC236}">
                <a16:creationId xmlns:a16="http://schemas.microsoft.com/office/drawing/2014/main" id="{F3C95AA7-717A-4714-B9AF-833111DE02AF}"/>
              </a:ext>
            </a:extLst>
          </p:cNvPr>
          <p:cNvSpPr>
            <a:spLocks noChangeShapeType="1"/>
          </p:cNvSpPr>
          <p:nvPr/>
        </p:nvSpPr>
        <p:spPr bwMode="auto">
          <a:xfrm flipV="1">
            <a:off x="4262438" y="3906838"/>
            <a:ext cx="1587" cy="28575"/>
          </a:xfrm>
          <a:prstGeom prst="line">
            <a:avLst/>
          </a:prstGeom>
          <a:noFill/>
          <a:ln w="28575">
            <a:solidFill>
              <a:srgbClr val="FFFFFF"/>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275" name="Line 107">
            <a:extLst>
              <a:ext uri="{FF2B5EF4-FFF2-40B4-BE49-F238E27FC236}">
                <a16:creationId xmlns:a16="http://schemas.microsoft.com/office/drawing/2014/main" id="{70554403-B57E-43C9-873D-80F52DC7BB7D}"/>
              </a:ext>
            </a:extLst>
          </p:cNvPr>
          <p:cNvSpPr>
            <a:spLocks noChangeShapeType="1"/>
          </p:cNvSpPr>
          <p:nvPr/>
        </p:nvSpPr>
        <p:spPr bwMode="auto">
          <a:xfrm flipV="1">
            <a:off x="4262438" y="3887788"/>
            <a:ext cx="1587" cy="19050"/>
          </a:xfrm>
          <a:prstGeom prst="line">
            <a:avLst/>
          </a:prstGeom>
          <a:noFill/>
          <a:ln w="28575">
            <a:solidFill>
              <a:srgbClr val="FFFFFF"/>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276" name="Line 108">
            <a:extLst>
              <a:ext uri="{FF2B5EF4-FFF2-40B4-BE49-F238E27FC236}">
                <a16:creationId xmlns:a16="http://schemas.microsoft.com/office/drawing/2014/main" id="{34339CA8-EB59-4408-9368-31D381E1A40E}"/>
              </a:ext>
            </a:extLst>
          </p:cNvPr>
          <p:cNvSpPr>
            <a:spLocks noChangeShapeType="1"/>
          </p:cNvSpPr>
          <p:nvPr/>
        </p:nvSpPr>
        <p:spPr bwMode="auto">
          <a:xfrm flipV="1">
            <a:off x="4262438" y="3859213"/>
            <a:ext cx="1587" cy="28575"/>
          </a:xfrm>
          <a:prstGeom prst="line">
            <a:avLst/>
          </a:prstGeom>
          <a:noFill/>
          <a:ln w="28575">
            <a:solidFill>
              <a:srgbClr val="FFFFFF"/>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277" name="Line 109">
            <a:extLst>
              <a:ext uri="{FF2B5EF4-FFF2-40B4-BE49-F238E27FC236}">
                <a16:creationId xmlns:a16="http://schemas.microsoft.com/office/drawing/2014/main" id="{8A866BD1-5495-4D0C-B4BC-51921BB92351}"/>
              </a:ext>
            </a:extLst>
          </p:cNvPr>
          <p:cNvSpPr>
            <a:spLocks noChangeShapeType="1"/>
          </p:cNvSpPr>
          <p:nvPr/>
        </p:nvSpPr>
        <p:spPr bwMode="auto">
          <a:xfrm flipV="1">
            <a:off x="4262438" y="3840163"/>
            <a:ext cx="1587" cy="19050"/>
          </a:xfrm>
          <a:prstGeom prst="line">
            <a:avLst/>
          </a:prstGeom>
          <a:noFill/>
          <a:ln w="28575">
            <a:solidFill>
              <a:srgbClr val="FFFFFF"/>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278" name="Line 110">
            <a:extLst>
              <a:ext uri="{FF2B5EF4-FFF2-40B4-BE49-F238E27FC236}">
                <a16:creationId xmlns:a16="http://schemas.microsoft.com/office/drawing/2014/main" id="{189559FB-366B-4902-B8EE-0A719928A5D3}"/>
              </a:ext>
            </a:extLst>
          </p:cNvPr>
          <p:cNvSpPr>
            <a:spLocks noChangeShapeType="1"/>
          </p:cNvSpPr>
          <p:nvPr/>
        </p:nvSpPr>
        <p:spPr bwMode="auto">
          <a:xfrm flipV="1">
            <a:off x="4262438" y="3811588"/>
            <a:ext cx="1587" cy="28575"/>
          </a:xfrm>
          <a:prstGeom prst="line">
            <a:avLst/>
          </a:prstGeom>
          <a:noFill/>
          <a:ln w="28575">
            <a:solidFill>
              <a:srgbClr val="FFFFFF"/>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279" name="Line 111">
            <a:extLst>
              <a:ext uri="{FF2B5EF4-FFF2-40B4-BE49-F238E27FC236}">
                <a16:creationId xmlns:a16="http://schemas.microsoft.com/office/drawing/2014/main" id="{B7F44DD8-83EA-40D3-85D0-9F8B2C8BAB91}"/>
              </a:ext>
            </a:extLst>
          </p:cNvPr>
          <p:cNvSpPr>
            <a:spLocks noChangeShapeType="1"/>
          </p:cNvSpPr>
          <p:nvPr/>
        </p:nvSpPr>
        <p:spPr bwMode="auto">
          <a:xfrm flipV="1">
            <a:off x="4262438" y="3792538"/>
            <a:ext cx="1587" cy="19050"/>
          </a:xfrm>
          <a:prstGeom prst="line">
            <a:avLst/>
          </a:prstGeom>
          <a:noFill/>
          <a:ln w="28575">
            <a:solidFill>
              <a:srgbClr val="FFFFFF"/>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280" name="Line 112">
            <a:extLst>
              <a:ext uri="{FF2B5EF4-FFF2-40B4-BE49-F238E27FC236}">
                <a16:creationId xmlns:a16="http://schemas.microsoft.com/office/drawing/2014/main" id="{7432E596-51A0-4C00-8BDB-54590D0AF6C6}"/>
              </a:ext>
            </a:extLst>
          </p:cNvPr>
          <p:cNvSpPr>
            <a:spLocks noChangeShapeType="1"/>
          </p:cNvSpPr>
          <p:nvPr/>
        </p:nvSpPr>
        <p:spPr bwMode="auto">
          <a:xfrm flipV="1">
            <a:off x="4262438" y="3763963"/>
            <a:ext cx="1587" cy="28575"/>
          </a:xfrm>
          <a:prstGeom prst="line">
            <a:avLst/>
          </a:prstGeom>
          <a:noFill/>
          <a:ln w="28575">
            <a:solidFill>
              <a:srgbClr val="FFFFFF"/>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281" name="Line 113">
            <a:extLst>
              <a:ext uri="{FF2B5EF4-FFF2-40B4-BE49-F238E27FC236}">
                <a16:creationId xmlns:a16="http://schemas.microsoft.com/office/drawing/2014/main" id="{917CDA39-EC84-4323-8980-6340D0510D0A}"/>
              </a:ext>
            </a:extLst>
          </p:cNvPr>
          <p:cNvSpPr>
            <a:spLocks noChangeShapeType="1"/>
          </p:cNvSpPr>
          <p:nvPr/>
        </p:nvSpPr>
        <p:spPr bwMode="auto">
          <a:xfrm flipV="1">
            <a:off x="4262438" y="3744913"/>
            <a:ext cx="1587" cy="19050"/>
          </a:xfrm>
          <a:prstGeom prst="line">
            <a:avLst/>
          </a:prstGeom>
          <a:noFill/>
          <a:ln w="28575">
            <a:solidFill>
              <a:srgbClr val="FFFFFF"/>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282" name="Line 114">
            <a:extLst>
              <a:ext uri="{FF2B5EF4-FFF2-40B4-BE49-F238E27FC236}">
                <a16:creationId xmlns:a16="http://schemas.microsoft.com/office/drawing/2014/main" id="{037CA4B4-371B-4DFA-8159-52F4C1A4214B}"/>
              </a:ext>
            </a:extLst>
          </p:cNvPr>
          <p:cNvSpPr>
            <a:spLocks noChangeShapeType="1"/>
          </p:cNvSpPr>
          <p:nvPr/>
        </p:nvSpPr>
        <p:spPr bwMode="auto">
          <a:xfrm flipV="1">
            <a:off x="4262438" y="3716338"/>
            <a:ext cx="1587" cy="28575"/>
          </a:xfrm>
          <a:prstGeom prst="line">
            <a:avLst/>
          </a:prstGeom>
          <a:noFill/>
          <a:ln w="28575">
            <a:solidFill>
              <a:srgbClr val="FFFFFF"/>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283" name="Line 115">
            <a:extLst>
              <a:ext uri="{FF2B5EF4-FFF2-40B4-BE49-F238E27FC236}">
                <a16:creationId xmlns:a16="http://schemas.microsoft.com/office/drawing/2014/main" id="{45C23569-03DE-4D72-BC87-C9AD6CCBB7BA}"/>
              </a:ext>
            </a:extLst>
          </p:cNvPr>
          <p:cNvSpPr>
            <a:spLocks noChangeShapeType="1"/>
          </p:cNvSpPr>
          <p:nvPr/>
        </p:nvSpPr>
        <p:spPr bwMode="auto">
          <a:xfrm flipV="1">
            <a:off x="4262438" y="3697288"/>
            <a:ext cx="1587" cy="19050"/>
          </a:xfrm>
          <a:prstGeom prst="line">
            <a:avLst/>
          </a:prstGeom>
          <a:noFill/>
          <a:ln w="28575">
            <a:solidFill>
              <a:srgbClr val="FFFFFF"/>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284" name="Line 116">
            <a:extLst>
              <a:ext uri="{FF2B5EF4-FFF2-40B4-BE49-F238E27FC236}">
                <a16:creationId xmlns:a16="http://schemas.microsoft.com/office/drawing/2014/main" id="{595522D1-BAA1-48FC-8606-6AE671CA9FED}"/>
              </a:ext>
            </a:extLst>
          </p:cNvPr>
          <p:cNvSpPr>
            <a:spLocks noChangeShapeType="1"/>
          </p:cNvSpPr>
          <p:nvPr/>
        </p:nvSpPr>
        <p:spPr bwMode="auto">
          <a:xfrm flipV="1">
            <a:off x="4262438" y="3668713"/>
            <a:ext cx="1587" cy="28575"/>
          </a:xfrm>
          <a:prstGeom prst="line">
            <a:avLst/>
          </a:prstGeom>
          <a:noFill/>
          <a:ln w="28575">
            <a:solidFill>
              <a:srgbClr val="FFFFFF"/>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285" name="Line 117">
            <a:extLst>
              <a:ext uri="{FF2B5EF4-FFF2-40B4-BE49-F238E27FC236}">
                <a16:creationId xmlns:a16="http://schemas.microsoft.com/office/drawing/2014/main" id="{18CD614A-201A-4818-884A-87D0B8C03E11}"/>
              </a:ext>
            </a:extLst>
          </p:cNvPr>
          <p:cNvSpPr>
            <a:spLocks noChangeShapeType="1"/>
          </p:cNvSpPr>
          <p:nvPr/>
        </p:nvSpPr>
        <p:spPr bwMode="auto">
          <a:xfrm flipV="1">
            <a:off x="4262438" y="3649663"/>
            <a:ext cx="1587" cy="19050"/>
          </a:xfrm>
          <a:prstGeom prst="line">
            <a:avLst/>
          </a:prstGeom>
          <a:noFill/>
          <a:ln w="28575">
            <a:solidFill>
              <a:srgbClr val="FFFFFF"/>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286" name="Line 118">
            <a:extLst>
              <a:ext uri="{FF2B5EF4-FFF2-40B4-BE49-F238E27FC236}">
                <a16:creationId xmlns:a16="http://schemas.microsoft.com/office/drawing/2014/main" id="{605E575C-4234-45F0-B974-FC109FB4B4E1}"/>
              </a:ext>
            </a:extLst>
          </p:cNvPr>
          <p:cNvSpPr>
            <a:spLocks noChangeShapeType="1"/>
          </p:cNvSpPr>
          <p:nvPr/>
        </p:nvSpPr>
        <p:spPr bwMode="auto">
          <a:xfrm flipV="1">
            <a:off x="4262438" y="3621088"/>
            <a:ext cx="1587" cy="28575"/>
          </a:xfrm>
          <a:prstGeom prst="line">
            <a:avLst/>
          </a:prstGeom>
          <a:noFill/>
          <a:ln w="28575">
            <a:solidFill>
              <a:srgbClr val="FFFFFF"/>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287" name="Line 119">
            <a:extLst>
              <a:ext uri="{FF2B5EF4-FFF2-40B4-BE49-F238E27FC236}">
                <a16:creationId xmlns:a16="http://schemas.microsoft.com/office/drawing/2014/main" id="{973DC14A-0E1C-4BD9-87EE-0213AB60A526}"/>
              </a:ext>
            </a:extLst>
          </p:cNvPr>
          <p:cNvSpPr>
            <a:spLocks noChangeShapeType="1"/>
          </p:cNvSpPr>
          <p:nvPr/>
        </p:nvSpPr>
        <p:spPr bwMode="auto">
          <a:xfrm flipV="1">
            <a:off x="4262438" y="3602038"/>
            <a:ext cx="1587" cy="19050"/>
          </a:xfrm>
          <a:prstGeom prst="line">
            <a:avLst/>
          </a:prstGeom>
          <a:noFill/>
          <a:ln w="28575">
            <a:solidFill>
              <a:srgbClr val="FFFFFF"/>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288" name="Line 120">
            <a:extLst>
              <a:ext uri="{FF2B5EF4-FFF2-40B4-BE49-F238E27FC236}">
                <a16:creationId xmlns:a16="http://schemas.microsoft.com/office/drawing/2014/main" id="{0267A095-AE79-47E9-865E-DE03C6FC378B}"/>
              </a:ext>
            </a:extLst>
          </p:cNvPr>
          <p:cNvSpPr>
            <a:spLocks noChangeShapeType="1"/>
          </p:cNvSpPr>
          <p:nvPr/>
        </p:nvSpPr>
        <p:spPr bwMode="auto">
          <a:xfrm flipV="1">
            <a:off x="4262438" y="3573463"/>
            <a:ext cx="1587" cy="28575"/>
          </a:xfrm>
          <a:prstGeom prst="line">
            <a:avLst/>
          </a:prstGeom>
          <a:noFill/>
          <a:ln w="28575">
            <a:solidFill>
              <a:srgbClr val="FFFFFF"/>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289" name="Line 121">
            <a:extLst>
              <a:ext uri="{FF2B5EF4-FFF2-40B4-BE49-F238E27FC236}">
                <a16:creationId xmlns:a16="http://schemas.microsoft.com/office/drawing/2014/main" id="{2C9C7496-DB69-4E67-B172-E219E33B3D3B}"/>
              </a:ext>
            </a:extLst>
          </p:cNvPr>
          <p:cNvSpPr>
            <a:spLocks noChangeShapeType="1"/>
          </p:cNvSpPr>
          <p:nvPr/>
        </p:nvSpPr>
        <p:spPr bwMode="auto">
          <a:xfrm flipV="1">
            <a:off x="4262438" y="3554413"/>
            <a:ext cx="1587" cy="19050"/>
          </a:xfrm>
          <a:prstGeom prst="line">
            <a:avLst/>
          </a:prstGeom>
          <a:noFill/>
          <a:ln w="28575">
            <a:solidFill>
              <a:srgbClr val="FFFFFF"/>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290" name="Line 122">
            <a:extLst>
              <a:ext uri="{FF2B5EF4-FFF2-40B4-BE49-F238E27FC236}">
                <a16:creationId xmlns:a16="http://schemas.microsoft.com/office/drawing/2014/main" id="{7B04B4D1-F7DC-4C18-A2D0-99F534A81B25}"/>
              </a:ext>
            </a:extLst>
          </p:cNvPr>
          <p:cNvSpPr>
            <a:spLocks noChangeShapeType="1"/>
          </p:cNvSpPr>
          <p:nvPr/>
        </p:nvSpPr>
        <p:spPr bwMode="auto">
          <a:xfrm flipV="1">
            <a:off x="4262438" y="3524250"/>
            <a:ext cx="1587" cy="30163"/>
          </a:xfrm>
          <a:prstGeom prst="line">
            <a:avLst/>
          </a:prstGeom>
          <a:noFill/>
          <a:ln w="28575">
            <a:solidFill>
              <a:srgbClr val="FFFFFF"/>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291" name="Line 123">
            <a:extLst>
              <a:ext uri="{FF2B5EF4-FFF2-40B4-BE49-F238E27FC236}">
                <a16:creationId xmlns:a16="http://schemas.microsoft.com/office/drawing/2014/main" id="{3FBBA808-192D-466A-ABFA-1FB08B39F789}"/>
              </a:ext>
            </a:extLst>
          </p:cNvPr>
          <p:cNvSpPr>
            <a:spLocks noChangeShapeType="1"/>
          </p:cNvSpPr>
          <p:nvPr/>
        </p:nvSpPr>
        <p:spPr bwMode="auto">
          <a:xfrm flipV="1">
            <a:off x="4262438" y="3505200"/>
            <a:ext cx="1587" cy="19050"/>
          </a:xfrm>
          <a:prstGeom prst="line">
            <a:avLst/>
          </a:prstGeom>
          <a:noFill/>
          <a:ln w="28575">
            <a:solidFill>
              <a:srgbClr val="FFFFFF"/>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292" name="Line 124">
            <a:extLst>
              <a:ext uri="{FF2B5EF4-FFF2-40B4-BE49-F238E27FC236}">
                <a16:creationId xmlns:a16="http://schemas.microsoft.com/office/drawing/2014/main" id="{E365E95C-65EC-4177-875E-0DDE46FD2AF5}"/>
              </a:ext>
            </a:extLst>
          </p:cNvPr>
          <p:cNvSpPr>
            <a:spLocks noChangeShapeType="1"/>
          </p:cNvSpPr>
          <p:nvPr/>
        </p:nvSpPr>
        <p:spPr bwMode="auto">
          <a:xfrm flipV="1">
            <a:off x="4262438" y="3476625"/>
            <a:ext cx="1587" cy="28575"/>
          </a:xfrm>
          <a:prstGeom prst="line">
            <a:avLst/>
          </a:prstGeom>
          <a:noFill/>
          <a:ln w="28575">
            <a:solidFill>
              <a:srgbClr val="FFFFFF"/>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293" name="Rectangle 125">
            <a:extLst>
              <a:ext uri="{FF2B5EF4-FFF2-40B4-BE49-F238E27FC236}">
                <a16:creationId xmlns:a16="http://schemas.microsoft.com/office/drawing/2014/main" id="{87BFE745-8E1D-42FE-A0DE-A626363AF6D0}"/>
              </a:ext>
            </a:extLst>
          </p:cNvPr>
          <p:cNvSpPr>
            <a:spLocks noChangeArrowheads="1"/>
          </p:cNvSpPr>
          <p:nvPr/>
        </p:nvSpPr>
        <p:spPr bwMode="auto">
          <a:xfrm>
            <a:off x="2986088" y="5722938"/>
            <a:ext cx="99386"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en-US" sz="1400">
                <a:latin typeface="Arial" panose="020B0604020202020204" pitchFamily="34" charset="0"/>
              </a:rPr>
              <a:t>0</a:t>
            </a:r>
            <a:endParaRPr lang="en-US" altLang="en-US"/>
          </a:p>
        </p:txBody>
      </p:sp>
      <p:sp>
        <p:nvSpPr>
          <p:cNvPr id="7294" name="Rectangle 126">
            <a:extLst>
              <a:ext uri="{FF2B5EF4-FFF2-40B4-BE49-F238E27FC236}">
                <a16:creationId xmlns:a16="http://schemas.microsoft.com/office/drawing/2014/main" id="{483338C0-DED5-48C8-8150-22F7DFD79261}"/>
              </a:ext>
            </a:extLst>
          </p:cNvPr>
          <p:cNvSpPr>
            <a:spLocks noChangeArrowheads="1"/>
          </p:cNvSpPr>
          <p:nvPr/>
        </p:nvSpPr>
        <p:spPr bwMode="auto">
          <a:xfrm>
            <a:off x="2833688" y="4537075"/>
            <a:ext cx="248466"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en-US" sz="1400">
                <a:latin typeface="Arial" panose="020B0604020202020204" pitchFamily="34" charset="0"/>
              </a:rPr>
              <a:t>0.5</a:t>
            </a:r>
            <a:endParaRPr lang="en-US" altLang="en-US"/>
          </a:p>
        </p:txBody>
      </p:sp>
      <p:sp>
        <p:nvSpPr>
          <p:cNvPr id="7295" name="Rectangle 127">
            <a:extLst>
              <a:ext uri="{FF2B5EF4-FFF2-40B4-BE49-F238E27FC236}">
                <a16:creationId xmlns:a16="http://schemas.microsoft.com/office/drawing/2014/main" id="{C48F5797-7B37-47AD-B0D1-56FAD6EBBF0A}"/>
              </a:ext>
            </a:extLst>
          </p:cNvPr>
          <p:cNvSpPr>
            <a:spLocks noChangeArrowheads="1"/>
          </p:cNvSpPr>
          <p:nvPr/>
        </p:nvSpPr>
        <p:spPr bwMode="auto">
          <a:xfrm>
            <a:off x="2986088" y="3352800"/>
            <a:ext cx="99386"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en-US" sz="1400">
                <a:latin typeface="Arial" panose="020B0604020202020204" pitchFamily="34" charset="0"/>
              </a:rPr>
              <a:t>1</a:t>
            </a:r>
            <a:endParaRPr lang="en-US" altLang="en-US"/>
          </a:p>
        </p:txBody>
      </p:sp>
      <p:sp>
        <p:nvSpPr>
          <p:cNvPr id="7296" name="Rectangle 128">
            <a:extLst>
              <a:ext uri="{FF2B5EF4-FFF2-40B4-BE49-F238E27FC236}">
                <a16:creationId xmlns:a16="http://schemas.microsoft.com/office/drawing/2014/main" id="{0A6F6349-65DF-46FD-B9CB-9F68EAFEF6A0}"/>
              </a:ext>
            </a:extLst>
          </p:cNvPr>
          <p:cNvSpPr>
            <a:spLocks noChangeArrowheads="1"/>
          </p:cNvSpPr>
          <p:nvPr/>
        </p:nvSpPr>
        <p:spPr bwMode="auto">
          <a:xfrm>
            <a:off x="3186113" y="5989638"/>
            <a:ext cx="99386"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en-US" sz="1400">
                <a:latin typeface="Arial" panose="020B0604020202020204" pitchFamily="34" charset="0"/>
              </a:rPr>
              <a:t>0</a:t>
            </a:r>
            <a:endParaRPr lang="en-US" altLang="en-US"/>
          </a:p>
        </p:txBody>
      </p:sp>
      <p:sp>
        <p:nvSpPr>
          <p:cNvPr id="7297" name="Rectangle 129">
            <a:extLst>
              <a:ext uri="{FF2B5EF4-FFF2-40B4-BE49-F238E27FC236}">
                <a16:creationId xmlns:a16="http://schemas.microsoft.com/office/drawing/2014/main" id="{F048BBC6-A6E8-4367-B31A-41721F8B4395}"/>
              </a:ext>
            </a:extLst>
          </p:cNvPr>
          <p:cNvSpPr>
            <a:spLocks noChangeArrowheads="1"/>
          </p:cNvSpPr>
          <p:nvPr/>
        </p:nvSpPr>
        <p:spPr bwMode="auto">
          <a:xfrm>
            <a:off x="4214813" y="5989638"/>
            <a:ext cx="99386"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en-US" sz="1400">
                <a:latin typeface="Arial" panose="020B0604020202020204" pitchFamily="34" charset="0"/>
              </a:rPr>
              <a:t>5</a:t>
            </a:r>
            <a:endParaRPr lang="en-US" altLang="en-US"/>
          </a:p>
        </p:txBody>
      </p:sp>
      <p:sp>
        <p:nvSpPr>
          <p:cNvPr id="7298" name="Rectangle 130">
            <a:extLst>
              <a:ext uri="{FF2B5EF4-FFF2-40B4-BE49-F238E27FC236}">
                <a16:creationId xmlns:a16="http://schemas.microsoft.com/office/drawing/2014/main" id="{13086F2E-AA49-458C-B24C-7FCBF0567535}"/>
              </a:ext>
            </a:extLst>
          </p:cNvPr>
          <p:cNvSpPr>
            <a:spLocks noChangeArrowheads="1"/>
          </p:cNvSpPr>
          <p:nvPr/>
        </p:nvSpPr>
        <p:spPr bwMode="auto">
          <a:xfrm>
            <a:off x="5186363" y="5989638"/>
            <a:ext cx="198772"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en-US" sz="1400">
                <a:latin typeface="Arial" panose="020B0604020202020204" pitchFamily="34" charset="0"/>
              </a:rPr>
              <a:t>10</a:t>
            </a:r>
            <a:endParaRPr lang="en-US" altLang="en-US"/>
          </a:p>
        </p:txBody>
      </p:sp>
      <p:sp>
        <p:nvSpPr>
          <p:cNvPr id="7299" name="Rectangle 131">
            <a:extLst>
              <a:ext uri="{FF2B5EF4-FFF2-40B4-BE49-F238E27FC236}">
                <a16:creationId xmlns:a16="http://schemas.microsoft.com/office/drawing/2014/main" id="{2D958DEB-C4AB-4472-97F1-6492FF8A4197}"/>
              </a:ext>
            </a:extLst>
          </p:cNvPr>
          <p:cNvSpPr>
            <a:spLocks noChangeArrowheads="1"/>
          </p:cNvSpPr>
          <p:nvPr/>
        </p:nvSpPr>
        <p:spPr bwMode="auto">
          <a:xfrm>
            <a:off x="6215063" y="5989638"/>
            <a:ext cx="198772"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en-US" sz="1400">
                <a:latin typeface="Arial" panose="020B0604020202020204" pitchFamily="34" charset="0"/>
              </a:rPr>
              <a:t>15</a:t>
            </a:r>
            <a:endParaRPr lang="en-US" altLang="en-US"/>
          </a:p>
        </p:txBody>
      </p:sp>
      <p:sp>
        <p:nvSpPr>
          <p:cNvPr id="7300" name="Rectangle 132">
            <a:extLst>
              <a:ext uri="{FF2B5EF4-FFF2-40B4-BE49-F238E27FC236}">
                <a16:creationId xmlns:a16="http://schemas.microsoft.com/office/drawing/2014/main" id="{AA4CDBB0-35D9-4B59-A247-3F5B929FF64A}"/>
              </a:ext>
            </a:extLst>
          </p:cNvPr>
          <p:cNvSpPr>
            <a:spLocks noChangeArrowheads="1"/>
          </p:cNvSpPr>
          <p:nvPr/>
        </p:nvSpPr>
        <p:spPr bwMode="auto">
          <a:xfrm>
            <a:off x="3505200" y="6208713"/>
            <a:ext cx="628377"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en-US" b="1">
                <a:latin typeface="Arial" panose="020B0604020202020204" pitchFamily="34" charset="0"/>
              </a:rPr>
              <a:t>Dose </a:t>
            </a:r>
            <a:endParaRPr lang="en-US" altLang="en-US"/>
          </a:p>
        </p:txBody>
      </p:sp>
      <p:sp>
        <p:nvSpPr>
          <p:cNvPr id="7301" name="Rectangle 133">
            <a:extLst>
              <a:ext uri="{FF2B5EF4-FFF2-40B4-BE49-F238E27FC236}">
                <a16:creationId xmlns:a16="http://schemas.microsoft.com/office/drawing/2014/main" id="{F0ADFF2D-8D4C-4C15-BF69-A3FB637B005A}"/>
              </a:ext>
            </a:extLst>
          </p:cNvPr>
          <p:cNvSpPr>
            <a:spLocks noChangeArrowheads="1"/>
          </p:cNvSpPr>
          <p:nvPr/>
        </p:nvSpPr>
        <p:spPr bwMode="auto">
          <a:xfrm>
            <a:off x="4335463" y="6199188"/>
            <a:ext cx="133050"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en-US" b="1" dirty="0">
                <a:latin typeface="Symbol" panose="05050102010706020507" pitchFamily="18" charset="2"/>
              </a:rPr>
              <a:t>m</a:t>
            </a:r>
            <a:endParaRPr lang="en-US" altLang="en-US" dirty="0"/>
          </a:p>
        </p:txBody>
      </p:sp>
      <p:sp>
        <p:nvSpPr>
          <p:cNvPr id="7302" name="Rectangle 134">
            <a:extLst>
              <a:ext uri="{FF2B5EF4-FFF2-40B4-BE49-F238E27FC236}">
                <a16:creationId xmlns:a16="http://schemas.microsoft.com/office/drawing/2014/main" id="{72F3E647-AADF-4CE0-88B2-554AEA537FAC}"/>
              </a:ext>
            </a:extLst>
          </p:cNvPr>
          <p:cNvSpPr>
            <a:spLocks noChangeArrowheads="1"/>
          </p:cNvSpPr>
          <p:nvPr/>
        </p:nvSpPr>
        <p:spPr bwMode="auto">
          <a:xfrm>
            <a:off x="4470326" y="6208713"/>
            <a:ext cx="1320874"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en-US" b="1" dirty="0">
                <a:latin typeface="Arial" panose="020B0604020202020204" pitchFamily="34" charset="0"/>
              </a:rPr>
              <a:t>g/kg </a:t>
            </a:r>
            <a:r>
              <a:rPr lang="en-US" altLang="en-US" b="1" dirty="0" err="1">
                <a:latin typeface="Arial" panose="020B0604020202020204" pitchFamily="34" charset="0"/>
              </a:rPr>
              <a:t>bw</a:t>
            </a:r>
            <a:r>
              <a:rPr lang="en-US" altLang="en-US" b="1" dirty="0">
                <a:latin typeface="Arial" panose="020B0604020202020204" pitchFamily="34" charset="0"/>
              </a:rPr>
              <a:t>/day</a:t>
            </a:r>
            <a:endParaRPr lang="en-US" altLang="en-US" dirty="0"/>
          </a:p>
        </p:txBody>
      </p:sp>
      <p:sp>
        <p:nvSpPr>
          <p:cNvPr id="7303" name="Rectangle 135">
            <a:extLst>
              <a:ext uri="{FF2B5EF4-FFF2-40B4-BE49-F238E27FC236}">
                <a16:creationId xmlns:a16="http://schemas.microsoft.com/office/drawing/2014/main" id="{3D057FA7-59BA-42AD-8C9B-F70204FFA5C1}"/>
              </a:ext>
            </a:extLst>
          </p:cNvPr>
          <p:cNvSpPr>
            <a:spLocks noChangeArrowheads="1"/>
          </p:cNvSpPr>
          <p:nvPr/>
        </p:nvSpPr>
        <p:spPr bwMode="auto">
          <a:xfrm rot="16200000">
            <a:off x="1509713" y="4505325"/>
            <a:ext cx="227965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en-US" sz="1600" b="1" dirty="0">
                <a:latin typeface="Arial" panose="020B0604020202020204" pitchFamily="34" charset="0"/>
              </a:rPr>
              <a:t>Exceedance probability</a:t>
            </a:r>
            <a:endParaRPr lang="en-US" altLang="en-US" dirty="0"/>
          </a:p>
        </p:txBody>
      </p:sp>
      <p:sp>
        <p:nvSpPr>
          <p:cNvPr id="7304" name="Line 136">
            <a:extLst>
              <a:ext uri="{FF2B5EF4-FFF2-40B4-BE49-F238E27FC236}">
                <a16:creationId xmlns:a16="http://schemas.microsoft.com/office/drawing/2014/main" id="{D2B67EAA-8296-4FA4-86D6-FA97FA99A924}"/>
              </a:ext>
            </a:extLst>
          </p:cNvPr>
          <p:cNvSpPr>
            <a:spLocks noChangeShapeType="1"/>
          </p:cNvSpPr>
          <p:nvPr/>
        </p:nvSpPr>
        <p:spPr bwMode="auto">
          <a:xfrm>
            <a:off x="3243263" y="3476625"/>
            <a:ext cx="1587" cy="2341563"/>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305" name="Line 137">
            <a:extLst>
              <a:ext uri="{FF2B5EF4-FFF2-40B4-BE49-F238E27FC236}">
                <a16:creationId xmlns:a16="http://schemas.microsoft.com/office/drawing/2014/main" id="{453A196B-3680-4323-BF87-EC9BEAF7C41B}"/>
              </a:ext>
            </a:extLst>
          </p:cNvPr>
          <p:cNvSpPr>
            <a:spLocks noChangeShapeType="1"/>
          </p:cNvSpPr>
          <p:nvPr/>
        </p:nvSpPr>
        <p:spPr bwMode="auto">
          <a:xfrm flipH="1">
            <a:off x="3243263" y="5818188"/>
            <a:ext cx="3076575" cy="1587"/>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306" name="Line 138">
            <a:extLst>
              <a:ext uri="{FF2B5EF4-FFF2-40B4-BE49-F238E27FC236}">
                <a16:creationId xmlns:a16="http://schemas.microsoft.com/office/drawing/2014/main" id="{04886BAA-CFCC-4615-BE9E-61D377213FBC}"/>
              </a:ext>
            </a:extLst>
          </p:cNvPr>
          <p:cNvSpPr>
            <a:spLocks noChangeShapeType="1"/>
          </p:cNvSpPr>
          <p:nvPr/>
        </p:nvSpPr>
        <p:spPr bwMode="auto">
          <a:xfrm flipH="1">
            <a:off x="3243263" y="3476625"/>
            <a:ext cx="1028700" cy="1588"/>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grpSp>
        <p:nvGrpSpPr>
          <p:cNvPr id="7307" name="Group 139">
            <a:extLst>
              <a:ext uri="{FF2B5EF4-FFF2-40B4-BE49-F238E27FC236}">
                <a16:creationId xmlns:a16="http://schemas.microsoft.com/office/drawing/2014/main" id="{BEE3BF45-1441-4619-857A-D97CBF1A23DB}"/>
              </a:ext>
            </a:extLst>
          </p:cNvPr>
          <p:cNvGrpSpPr>
            <a:grpSpLocks/>
          </p:cNvGrpSpPr>
          <p:nvPr/>
        </p:nvGrpSpPr>
        <p:grpSpPr bwMode="auto">
          <a:xfrm>
            <a:off x="3252788" y="3486150"/>
            <a:ext cx="4886325" cy="2314575"/>
            <a:chOff x="4602" y="2190"/>
            <a:chExt cx="3078" cy="1458"/>
          </a:xfrm>
        </p:grpSpPr>
        <p:sp>
          <p:nvSpPr>
            <p:cNvPr id="7178" name="Rectangle 10">
              <a:extLst>
                <a:ext uri="{FF2B5EF4-FFF2-40B4-BE49-F238E27FC236}">
                  <a16:creationId xmlns:a16="http://schemas.microsoft.com/office/drawing/2014/main" id="{5EFC117C-3C60-42EB-8C62-AFAF45146433}"/>
                </a:ext>
              </a:extLst>
            </p:cNvPr>
            <p:cNvSpPr>
              <a:spLocks noChangeArrowheads="1"/>
            </p:cNvSpPr>
            <p:nvPr/>
          </p:nvSpPr>
          <p:spPr bwMode="auto">
            <a:xfrm>
              <a:off x="4602" y="2202"/>
              <a:ext cx="1914" cy="1446"/>
            </a:xfrm>
            <a:prstGeom prst="rect">
              <a:avLst/>
            </a:prstGeom>
            <a:solidFill>
              <a:srgbClr val="FFFF66">
                <a:alpha val="50000"/>
              </a:srgbClr>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solidFill>
                  <a:srgbClr val="0000FF"/>
                </a:solidFill>
              </a:endParaRPr>
            </a:p>
          </p:txBody>
        </p:sp>
        <p:sp>
          <p:nvSpPr>
            <p:cNvPr id="7179" name="Rectangle 11">
              <a:extLst>
                <a:ext uri="{FF2B5EF4-FFF2-40B4-BE49-F238E27FC236}">
                  <a16:creationId xmlns:a16="http://schemas.microsoft.com/office/drawing/2014/main" id="{62BCB59A-3F66-4EA9-9271-0D40515C0B54}"/>
                </a:ext>
              </a:extLst>
            </p:cNvPr>
            <p:cNvSpPr>
              <a:spLocks noChangeArrowheads="1"/>
            </p:cNvSpPr>
            <p:nvPr/>
          </p:nvSpPr>
          <p:spPr bwMode="auto">
            <a:xfrm>
              <a:off x="5244" y="2190"/>
              <a:ext cx="1272" cy="1404"/>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solidFill>
                  <a:srgbClr val="0000FF"/>
                </a:solidFill>
              </a:endParaRPr>
            </a:p>
          </p:txBody>
        </p:sp>
        <p:sp>
          <p:nvSpPr>
            <p:cNvPr id="7177" name="Text Box 9">
              <a:extLst>
                <a:ext uri="{FF2B5EF4-FFF2-40B4-BE49-F238E27FC236}">
                  <a16:creationId xmlns:a16="http://schemas.microsoft.com/office/drawing/2014/main" id="{7413615A-BB1F-4135-911B-2BDD8E1E9A55}"/>
                </a:ext>
              </a:extLst>
            </p:cNvPr>
            <p:cNvSpPr txBox="1">
              <a:spLocks noChangeArrowheads="1"/>
            </p:cNvSpPr>
            <p:nvPr/>
          </p:nvSpPr>
          <p:spPr bwMode="auto">
            <a:xfrm>
              <a:off x="5520" y="2370"/>
              <a:ext cx="2160" cy="75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en-US" sz="2400" dirty="0">
                  <a:solidFill>
                    <a:srgbClr val="0000FF"/>
                  </a:solidFill>
                  <a:latin typeface="+mn-lt"/>
                </a:rPr>
                <a:t>Any dose distribution entirely in this box meets the regulatory constraints.</a:t>
              </a:r>
            </a:p>
          </p:txBody>
        </p:sp>
      </p:grpSp>
      <p:sp>
        <p:nvSpPr>
          <p:cNvPr id="7180" name="Line 12">
            <a:extLst>
              <a:ext uri="{FF2B5EF4-FFF2-40B4-BE49-F238E27FC236}">
                <a16:creationId xmlns:a16="http://schemas.microsoft.com/office/drawing/2014/main" id="{2077B13F-5796-4942-8A59-CB7F1314CB9C}"/>
              </a:ext>
            </a:extLst>
          </p:cNvPr>
          <p:cNvSpPr>
            <a:spLocks noChangeShapeType="1"/>
          </p:cNvSpPr>
          <p:nvPr/>
        </p:nvSpPr>
        <p:spPr bwMode="auto">
          <a:xfrm flipH="1">
            <a:off x="4267200" y="3476625"/>
            <a:ext cx="0" cy="2238375"/>
          </a:xfrm>
          <a:prstGeom prst="line">
            <a:avLst/>
          </a:prstGeom>
          <a:noFill/>
          <a:ln w="254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GB"/>
          </a:p>
        </p:txBody>
      </p:sp>
      <p:sp>
        <p:nvSpPr>
          <p:cNvPr id="7181" name="Line 13">
            <a:extLst>
              <a:ext uri="{FF2B5EF4-FFF2-40B4-BE49-F238E27FC236}">
                <a16:creationId xmlns:a16="http://schemas.microsoft.com/office/drawing/2014/main" id="{55DD4DB8-323A-4182-9523-3D00FEA2F3C7}"/>
              </a:ext>
            </a:extLst>
          </p:cNvPr>
          <p:cNvSpPr>
            <a:spLocks noChangeShapeType="1"/>
          </p:cNvSpPr>
          <p:nvPr/>
        </p:nvSpPr>
        <p:spPr bwMode="auto">
          <a:xfrm flipH="1">
            <a:off x="4276725" y="5715000"/>
            <a:ext cx="2057400" cy="0"/>
          </a:xfrm>
          <a:prstGeom prst="line">
            <a:avLst/>
          </a:prstGeom>
          <a:noFill/>
          <a:ln w="254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GB"/>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nodeType="clickEffect">
                                  <p:stCondLst>
                                    <p:cond delay="0"/>
                                  </p:stCondLst>
                                  <p:childTnLst>
                                    <p:set>
                                      <p:cBhvr>
                                        <p:cTn id="6" dur="1" fill="hold">
                                          <p:stCondLst>
                                            <p:cond delay="0"/>
                                          </p:stCondLst>
                                        </p:cTn>
                                        <p:tgtEl>
                                          <p:spTgt spid="7307"/>
                                        </p:tgtEl>
                                        <p:attrNameLst>
                                          <p:attrName>style.visibility</p:attrName>
                                        </p:attrNameLst>
                                      </p:cBhvr>
                                      <p:to>
                                        <p:strVal val="visible"/>
                                      </p:to>
                                    </p:set>
                                    <p:animEffect transition="in" filter="dissolve">
                                      <p:cBhvr>
                                        <p:cTn id="7" dur="500"/>
                                        <p:tgtEl>
                                          <p:spTgt spid="730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8" name="Rectangle 2">
            <a:extLst>
              <a:ext uri="{FF2B5EF4-FFF2-40B4-BE49-F238E27FC236}">
                <a16:creationId xmlns:a16="http://schemas.microsoft.com/office/drawing/2014/main" id="{313AA5D9-D7DF-46BB-BEB0-A72087E0825A}"/>
              </a:ext>
            </a:extLst>
          </p:cNvPr>
          <p:cNvSpPr>
            <a:spLocks noGrp="1" noChangeArrowheads="1"/>
          </p:cNvSpPr>
          <p:nvPr>
            <p:ph type="title"/>
          </p:nvPr>
        </p:nvSpPr>
        <p:spPr/>
        <p:txBody>
          <a:bodyPr/>
          <a:lstStyle/>
          <a:p>
            <a:r>
              <a:rPr lang="en-US" altLang="en-US">
                <a:solidFill>
                  <a:schemeClr val="tx1"/>
                </a:solidFill>
                <a:latin typeface="+mn-lt"/>
              </a:rPr>
              <a:t>Intake rate and body weight</a:t>
            </a:r>
          </a:p>
        </p:txBody>
      </p:sp>
      <p:sp>
        <p:nvSpPr>
          <p:cNvPr id="9345" name="Line 129">
            <a:extLst>
              <a:ext uri="{FF2B5EF4-FFF2-40B4-BE49-F238E27FC236}">
                <a16:creationId xmlns:a16="http://schemas.microsoft.com/office/drawing/2014/main" id="{F29BBD00-EB74-4F45-A7EC-E7A0DA310726}"/>
              </a:ext>
            </a:extLst>
          </p:cNvPr>
          <p:cNvSpPr>
            <a:spLocks noChangeShapeType="1"/>
          </p:cNvSpPr>
          <p:nvPr/>
        </p:nvSpPr>
        <p:spPr bwMode="auto">
          <a:xfrm>
            <a:off x="1155700" y="2693988"/>
            <a:ext cx="1588" cy="189230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GB">
              <a:latin typeface="+mn-lt"/>
            </a:endParaRPr>
          </a:p>
        </p:txBody>
      </p:sp>
      <p:sp>
        <p:nvSpPr>
          <p:cNvPr id="9346" name="Line 130">
            <a:extLst>
              <a:ext uri="{FF2B5EF4-FFF2-40B4-BE49-F238E27FC236}">
                <a16:creationId xmlns:a16="http://schemas.microsoft.com/office/drawing/2014/main" id="{71FFE347-7AAF-43FA-99CF-DEF63F7630A3}"/>
              </a:ext>
            </a:extLst>
          </p:cNvPr>
          <p:cNvSpPr>
            <a:spLocks noChangeShapeType="1"/>
          </p:cNvSpPr>
          <p:nvPr/>
        </p:nvSpPr>
        <p:spPr bwMode="auto">
          <a:xfrm>
            <a:off x="1111250" y="4586288"/>
            <a:ext cx="44450" cy="158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GB">
              <a:latin typeface="+mn-lt"/>
            </a:endParaRPr>
          </a:p>
        </p:txBody>
      </p:sp>
      <p:sp>
        <p:nvSpPr>
          <p:cNvPr id="9347" name="Line 131">
            <a:extLst>
              <a:ext uri="{FF2B5EF4-FFF2-40B4-BE49-F238E27FC236}">
                <a16:creationId xmlns:a16="http://schemas.microsoft.com/office/drawing/2014/main" id="{D10A6AC8-4ED2-4A94-913E-5BB086FC1795}"/>
              </a:ext>
            </a:extLst>
          </p:cNvPr>
          <p:cNvSpPr>
            <a:spLocks noChangeShapeType="1"/>
          </p:cNvSpPr>
          <p:nvPr/>
        </p:nvSpPr>
        <p:spPr bwMode="auto">
          <a:xfrm>
            <a:off x="1111250" y="3640138"/>
            <a:ext cx="44450" cy="158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GB">
              <a:latin typeface="+mn-lt"/>
            </a:endParaRPr>
          </a:p>
        </p:txBody>
      </p:sp>
      <p:sp>
        <p:nvSpPr>
          <p:cNvPr id="9348" name="Line 132">
            <a:extLst>
              <a:ext uri="{FF2B5EF4-FFF2-40B4-BE49-F238E27FC236}">
                <a16:creationId xmlns:a16="http://schemas.microsoft.com/office/drawing/2014/main" id="{6F52CA66-CB5C-4BFB-892F-E11469CD2E16}"/>
              </a:ext>
            </a:extLst>
          </p:cNvPr>
          <p:cNvSpPr>
            <a:spLocks noChangeShapeType="1"/>
          </p:cNvSpPr>
          <p:nvPr/>
        </p:nvSpPr>
        <p:spPr bwMode="auto">
          <a:xfrm>
            <a:off x="1111250" y="2693988"/>
            <a:ext cx="44450" cy="158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GB">
              <a:latin typeface="+mn-lt"/>
            </a:endParaRPr>
          </a:p>
        </p:txBody>
      </p:sp>
      <p:sp>
        <p:nvSpPr>
          <p:cNvPr id="9349" name="Line 133">
            <a:extLst>
              <a:ext uri="{FF2B5EF4-FFF2-40B4-BE49-F238E27FC236}">
                <a16:creationId xmlns:a16="http://schemas.microsoft.com/office/drawing/2014/main" id="{A571DC25-3B36-4C87-A378-A31003EDC21B}"/>
              </a:ext>
            </a:extLst>
          </p:cNvPr>
          <p:cNvSpPr>
            <a:spLocks noChangeShapeType="1"/>
          </p:cNvSpPr>
          <p:nvPr/>
        </p:nvSpPr>
        <p:spPr bwMode="auto">
          <a:xfrm>
            <a:off x="1155700" y="4586288"/>
            <a:ext cx="3171825" cy="158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GB">
              <a:latin typeface="+mn-lt"/>
            </a:endParaRPr>
          </a:p>
        </p:txBody>
      </p:sp>
      <p:sp>
        <p:nvSpPr>
          <p:cNvPr id="9350" name="Line 134">
            <a:extLst>
              <a:ext uri="{FF2B5EF4-FFF2-40B4-BE49-F238E27FC236}">
                <a16:creationId xmlns:a16="http://schemas.microsoft.com/office/drawing/2014/main" id="{C6875451-BCC2-47FE-9897-0E25AC6D677E}"/>
              </a:ext>
            </a:extLst>
          </p:cNvPr>
          <p:cNvSpPr>
            <a:spLocks noChangeShapeType="1"/>
          </p:cNvSpPr>
          <p:nvPr/>
        </p:nvSpPr>
        <p:spPr bwMode="auto">
          <a:xfrm flipV="1">
            <a:off x="1155700" y="4586288"/>
            <a:ext cx="1588" cy="4603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GB">
              <a:latin typeface="+mn-lt"/>
            </a:endParaRPr>
          </a:p>
        </p:txBody>
      </p:sp>
      <p:sp>
        <p:nvSpPr>
          <p:cNvPr id="9351" name="Line 135">
            <a:extLst>
              <a:ext uri="{FF2B5EF4-FFF2-40B4-BE49-F238E27FC236}">
                <a16:creationId xmlns:a16="http://schemas.microsoft.com/office/drawing/2014/main" id="{5227DFC1-6387-4E99-9194-69E1EA870989}"/>
              </a:ext>
            </a:extLst>
          </p:cNvPr>
          <p:cNvSpPr>
            <a:spLocks noChangeShapeType="1"/>
          </p:cNvSpPr>
          <p:nvPr/>
        </p:nvSpPr>
        <p:spPr bwMode="auto">
          <a:xfrm flipV="1">
            <a:off x="1682750" y="4586288"/>
            <a:ext cx="1588" cy="4603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GB">
              <a:latin typeface="+mn-lt"/>
            </a:endParaRPr>
          </a:p>
        </p:txBody>
      </p:sp>
      <p:sp>
        <p:nvSpPr>
          <p:cNvPr id="9352" name="Line 136">
            <a:extLst>
              <a:ext uri="{FF2B5EF4-FFF2-40B4-BE49-F238E27FC236}">
                <a16:creationId xmlns:a16="http://schemas.microsoft.com/office/drawing/2014/main" id="{E6936C47-8841-4ADD-9D34-732DC5B3EA79}"/>
              </a:ext>
            </a:extLst>
          </p:cNvPr>
          <p:cNvSpPr>
            <a:spLocks noChangeShapeType="1"/>
          </p:cNvSpPr>
          <p:nvPr/>
        </p:nvSpPr>
        <p:spPr bwMode="auto">
          <a:xfrm flipV="1">
            <a:off x="2216150" y="4586288"/>
            <a:ext cx="1588" cy="4603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GB">
              <a:latin typeface="+mn-lt"/>
            </a:endParaRPr>
          </a:p>
        </p:txBody>
      </p:sp>
      <p:sp>
        <p:nvSpPr>
          <p:cNvPr id="9353" name="Line 137">
            <a:extLst>
              <a:ext uri="{FF2B5EF4-FFF2-40B4-BE49-F238E27FC236}">
                <a16:creationId xmlns:a16="http://schemas.microsoft.com/office/drawing/2014/main" id="{34C356F3-62E7-431D-9E67-98EEF7996888}"/>
              </a:ext>
            </a:extLst>
          </p:cNvPr>
          <p:cNvSpPr>
            <a:spLocks noChangeShapeType="1"/>
          </p:cNvSpPr>
          <p:nvPr/>
        </p:nvSpPr>
        <p:spPr bwMode="auto">
          <a:xfrm flipV="1">
            <a:off x="2741613" y="4586288"/>
            <a:ext cx="1587" cy="4603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GB">
              <a:latin typeface="+mn-lt"/>
            </a:endParaRPr>
          </a:p>
        </p:txBody>
      </p:sp>
      <p:sp>
        <p:nvSpPr>
          <p:cNvPr id="9354" name="Line 138">
            <a:extLst>
              <a:ext uri="{FF2B5EF4-FFF2-40B4-BE49-F238E27FC236}">
                <a16:creationId xmlns:a16="http://schemas.microsoft.com/office/drawing/2014/main" id="{CEE0CA15-439E-4D6F-91B5-A2EC8D60CBC9}"/>
              </a:ext>
            </a:extLst>
          </p:cNvPr>
          <p:cNvSpPr>
            <a:spLocks noChangeShapeType="1"/>
          </p:cNvSpPr>
          <p:nvPr/>
        </p:nvSpPr>
        <p:spPr bwMode="auto">
          <a:xfrm flipV="1">
            <a:off x="3268663" y="4586288"/>
            <a:ext cx="1587" cy="4603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GB">
              <a:latin typeface="+mn-lt"/>
            </a:endParaRPr>
          </a:p>
        </p:txBody>
      </p:sp>
      <p:sp>
        <p:nvSpPr>
          <p:cNvPr id="9355" name="Line 139">
            <a:extLst>
              <a:ext uri="{FF2B5EF4-FFF2-40B4-BE49-F238E27FC236}">
                <a16:creationId xmlns:a16="http://schemas.microsoft.com/office/drawing/2014/main" id="{400FD327-8F7A-4E3C-87D3-5A3FCA5B8619}"/>
              </a:ext>
            </a:extLst>
          </p:cNvPr>
          <p:cNvSpPr>
            <a:spLocks noChangeShapeType="1"/>
          </p:cNvSpPr>
          <p:nvPr/>
        </p:nvSpPr>
        <p:spPr bwMode="auto">
          <a:xfrm flipV="1">
            <a:off x="3802063" y="4586288"/>
            <a:ext cx="1587" cy="4603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GB">
              <a:latin typeface="+mn-lt"/>
            </a:endParaRPr>
          </a:p>
        </p:txBody>
      </p:sp>
      <p:sp>
        <p:nvSpPr>
          <p:cNvPr id="9356" name="Line 140">
            <a:extLst>
              <a:ext uri="{FF2B5EF4-FFF2-40B4-BE49-F238E27FC236}">
                <a16:creationId xmlns:a16="http://schemas.microsoft.com/office/drawing/2014/main" id="{469C52BC-515D-411D-A6A0-A92E3931B1C7}"/>
              </a:ext>
            </a:extLst>
          </p:cNvPr>
          <p:cNvSpPr>
            <a:spLocks noChangeShapeType="1"/>
          </p:cNvSpPr>
          <p:nvPr/>
        </p:nvSpPr>
        <p:spPr bwMode="auto">
          <a:xfrm flipV="1">
            <a:off x="4327525" y="4586288"/>
            <a:ext cx="1588" cy="4603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GB">
              <a:latin typeface="+mn-lt"/>
            </a:endParaRPr>
          </a:p>
        </p:txBody>
      </p:sp>
      <p:sp>
        <p:nvSpPr>
          <p:cNvPr id="9357" name="Line 141">
            <a:extLst>
              <a:ext uri="{FF2B5EF4-FFF2-40B4-BE49-F238E27FC236}">
                <a16:creationId xmlns:a16="http://schemas.microsoft.com/office/drawing/2014/main" id="{8410BFED-9A0A-46F9-B023-379CD8A3D71D}"/>
              </a:ext>
            </a:extLst>
          </p:cNvPr>
          <p:cNvSpPr>
            <a:spLocks noChangeShapeType="1"/>
          </p:cNvSpPr>
          <p:nvPr/>
        </p:nvSpPr>
        <p:spPr bwMode="auto">
          <a:xfrm flipH="1" flipV="1">
            <a:off x="3497263" y="4570413"/>
            <a:ext cx="403225" cy="15875"/>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atin typeface="+mn-lt"/>
            </a:endParaRPr>
          </a:p>
        </p:txBody>
      </p:sp>
      <p:sp>
        <p:nvSpPr>
          <p:cNvPr id="9358" name="Line 142">
            <a:extLst>
              <a:ext uri="{FF2B5EF4-FFF2-40B4-BE49-F238E27FC236}">
                <a16:creationId xmlns:a16="http://schemas.microsoft.com/office/drawing/2014/main" id="{51FBEF0D-0F9E-42AF-A93F-2A6448B9F051}"/>
              </a:ext>
            </a:extLst>
          </p:cNvPr>
          <p:cNvSpPr>
            <a:spLocks noChangeShapeType="1"/>
          </p:cNvSpPr>
          <p:nvPr/>
        </p:nvSpPr>
        <p:spPr bwMode="auto">
          <a:xfrm flipH="1" flipV="1">
            <a:off x="3192463" y="4548188"/>
            <a:ext cx="304800" cy="22225"/>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atin typeface="+mn-lt"/>
            </a:endParaRPr>
          </a:p>
        </p:txBody>
      </p:sp>
      <p:sp>
        <p:nvSpPr>
          <p:cNvPr id="9359" name="Line 143">
            <a:extLst>
              <a:ext uri="{FF2B5EF4-FFF2-40B4-BE49-F238E27FC236}">
                <a16:creationId xmlns:a16="http://schemas.microsoft.com/office/drawing/2014/main" id="{800E6D0C-D184-4B90-8C37-689BB0AEA8E8}"/>
              </a:ext>
            </a:extLst>
          </p:cNvPr>
          <p:cNvSpPr>
            <a:spLocks noChangeShapeType="1"/>
          </p:cNvSpPr>
          <p:nvPr/>
        </p:nvSpPr>
        <p:spPr bwMode="auto">
          <a:xfrm flipH="1" flipV="1">
            <a:off x="3016250" y="4532313"/>
            <a:ext cx="176213" cy="15875"/>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atin typeface="+mn-lt"/>
            </a:endParaRPr>
          </a:p>
        </p:txBody>
      </p:sp>
      <p:sp>
        <p:nvSpPr>
          <p:cNvPr id="9360" name="Line 144">
            <a:extLst>
              <a:ext uri="{FF2B5EF4-FFF2-40B4-BE49-F238E27FC236}">
                <a16:creationId xmlns:a16="http://schemas.microsoft.com/office/drawing/2014/main" id="{8CCF37B2-E5B4-4B3A-AD5E-1EB1BD4DE1A4}"/>
              </a:ext>
            </a:extLst>
          </p:cNvPr>
          <p:cNvSpPr>
            <a:spLocks noChangeShapeType="1"/>
          </p:cNvSpPr>
          <p:nvPr/>
        </p:nvSpPr>
        <p:spPr bwMode="auto">
          <a:xfrm flipH="1" flipV="1">
            <a:off x="2887663" y="4510088"/>
            <a:ext cx="128587" cy="22225"/>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atin typeface="+mn-lt"/>
            </a:endParaRPr>
          </a:p>
        </p:txBody>
      </p:sp>
      <p:sp>
        <p:nvSpPr>
          <p:cNvPr id="9361" name="Line 145">
            <a:extLst>
              <a:ext uri="{FF2B5EF4-FFF2-40B4-BE49-F238E27FC236}">
                <a16:creationId xmlns:a16="http://schemas.microsoft.com/office/drawing/2014/main" id="{E1DE323F-4529-4DBF-BB5D-6D5C95B9CCC2}"/>
              </a:ext>
            </a:extLst>
          </p:cNvPr>
          <p:cNvSpPr>
            <a:spLocks noChangeShapeType="1"/>
          </p:cNvSpPr>
          <p:nvPr/>
        </p:nvSpPr>
        <p:spPr bwMode="auto">
          <a:xfrm flipH="1" flipV="1">
            <a:off x="2779713" y="4494213"/>
            <a:ext cx="107950" cy="15875"/>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atin typeface="+mn-lt"/>
            </a:endParaRPr>
          </a:p>
        </p:txBody>
      </p:sp>
      <p:sp>
        <p:nvSpPr>
          <p:cNvPr id="9362" name="Line 146">
            <a:extLst>
              <a:ext uri="{FF2B5EF4-FFF2-40B4-BE49-F238E27FC236}">
                <a16:creationId xmlns:a16="http://schemas.microsoft.com/office/drawing/2014/main" id="{4C6C2F3E-C116-4707-B34F-2F8C6ABD9892}"/>
              </a:ext>
            </a:extLst>
          </p:cNvPr>
          <p:cNvSpPr>
            <a:spLocks noChangeShapeType="1"/>
          </p:cNvSpPr>
          <p:nvPr/>
        </p:nvSpPr>
        <p:spPr bwMode="auto">
          <a:xfrm flipH="1" flipV="1">
            <a:off x="2703513" y="4471988"/>
            <a:ext cx="76200" cy="22225"/>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atin typeface="+mn-lt"/>
            </a:endParaRPr>
          </a:p>
        </p:txBody>
      </p:sp>
      <p:sp>
        <p:nvSpPr>
          <p:cNvPr id="9363" name="Line 147">
            <a:extLst>
              <a:ext uri="{FF2B5EF4-FFF2-40B4-BE49-F238E27FC236}">
                <a16:creationId xmlns:a16="http://schemas.microsoft.com/office/drawing/2014/main" id="{A253202D-6646-4CA7-A2B8-53F630230C2B}"/>
              </a:ext>
            </a:extLst>
          </p:cNvPr>
          <p:cNvSpPr>
            <a:spLocks noChangeShapeType="1"/>
          </p:cNvSpPr>
          <p:nvPr/>
        </p:nvSpPr>
        <p:spPr bwMode="auto">
          <a:xfrm flipH="1" flipV="1">
            <a:off x="2635250" y="4456113"/>
            <a:ext cx="68263" cy="15875"/>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atin typeface="+mn-lt"/>
            </a:endParaRPr>
          </a:p>
        </p:txBody>
      </p:sp>
      <p:sp>
        <p:nvSpPr>
          <p:cNvPr id="9364" name="Line 148">
            <a:extLst>
              <a:ext uri="{FF2B5EF4-FFF2-40B4-BE49-F238E27FC236}">
                <a16:creationId xmlns:a16="http://schemas.microsoft.com/office/drawing/2014/main" id="{F2AB2CF5-A021-4149-B40F-3146BF847E26}"/>
              </a:ext>
            </a:extLst>
          </p:cNvPr>
          <p:cNvSpPr>
            <a:spLocks noChangeShapeType="1"/>
          </p:cNvSpPr>
          <p:nvPr/>
        </p:nvSpPr>
        <p:spPr bwMode="auto">
          <a:xfrm flipH="1" flipV="1">
            <a:off x="2574925" y="4433888"/>
            <a:ext cx="60325" cy="22225"/>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atin typeface="+mn-lt"/>
            </a:endParaRPr>
          </a:p>
        </p:txBody>
      </p:sp>
      <p:sp>
        <p:nvSpPr>
          <p:cNvPr id="9365" name="Line 149">
            <a:extLst>
              <a:ext uri="{FF2B5EF4-FFF2-40B4-BE49-F238E27FC236}">
                <a16:creationId xmlns:a16="http://schemas.microsoft.com/office/drawing/2014/main" id="{B3A8FEF4-43EA-4BCA-B0C1-2735E2963FFF}"/>
              </a:ext>
            </a:extLst>
          </p:cNvPr>
          <p:cNvSpPr>
            <a:spLocks noChangeShapeType="1"/>
          </p:cNvSpPr>
          <p:nvPr/>
        </p:nvSpPr>
        <p:spPr bwMode="auto">
          <a:xfrm flipH="1" flipV="1">
            <a:off x="2520950" y="4418013"/>
            <a:ext cx="53975" cy="15875"/>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atin typeface="+mn-lt"/>
            </a:endParaRPr>
          </a:p>
        </p:txBody>
      </p:sp>
      <p:sp>
        <p:nvSpPr>
          <p:cNvPr id="9366" name="Line 150">
            <a:extLst>
              <a:ext uri="{FF2B5EF4-FFF2-40B4-BE49-F238E27FC236}">
                <a16:creationId xmlns:a16="http://schemas.microsoft.com/office/drawing/2014/main" id="{74BF7612-FD11-4D1B-8244-36760814ADB9}"/>
              </a:ext>
            </a:extLst>
          </p:cNvPr>
          <p:cNvSpPr>
            <a:spLocks noChangeShapeType="1"/>
          </p:cNvSpPr>
          <p:nvPr/>
        </p:nvSpPr>
        <p:spPr bwMode="auto">
          <a:xfrm flipH="1" flipV="1">
            <a:off x="2474913" y="4395788"/>
            <a:ext cx="46037" cy="22225"/>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atin typeface="+mn-lt"/>
            </a:endParaRPr>
          </a:p>
        </p:txBody>
      </p:sp>
      <p:sp>
        <p:nvSpPr>
          <p:cNvPr id="9367" name="Line 151">
            <a:extLst>
              <a:ext uri="{FF2B5EF4-FFF2-40B4-BE49-F238E27FC236}">
                <a16:creationId xmlns:a16="http://schemas.microsoft.com/office/drawing/2014/main" id="{8EF7C050-968D-40B6-BB1B-5766B5110F2C}"/>
              </a:ext>
            </a:extLst>
          </p:cNvPr>
          <p:cNvSpPr>
            <a:spLocks noChangeShapeType="1"/>
          </p:cNvSpPr>
          <p:nvPr/>
        </p:nvSpPr>
        <p:spPr bwMode="auto">
          <a:xfrm flipH="1" flipV="1">
            <a:off x="2428875" y="4379913"/>
            <a:ext cx="46038" cy="15875"/>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atin typeface="+mn-lt"/>
            </a:endParaRPr>
          </a:p>
        </p:txBody>
      </p:sp>
      <p:sp>
        <p:nvSpPr>
          <p:cNvPr id="9368" name="Line 152">
            <a:extLst>
              <a:ext uri="{FF2B5EF4-FFF2-40B4-BE49-F238E27FC236}">
                <a16:creationId xmlns:a16="http://schemas.microsoft.com/office/drawing/2014/main" id="{89B0DED9-8AFA-4166-A284-B1201894A13B}"/>
              </a:ext>
            </a:extLst>
          </p:cNvPr>
          <p:cNvSpPr>
            <a:spLocks noChangeShapeType="1"/>
          </p:cNvSpPr>
          <p:nvPr/>
        </p:nvSpPr>
        <p:spPr bwMode="auto">
          <a:xfrm flipH="1" flipV="1">
            <a:off x="2390775" y="4357688"/>
            <a:ext cx="38100" cy="22225"/>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atin typeface="+mn-lt"/>
            </a:endParaRPr>
          </a:p>
        </p:txBody>
      </p:sp>
      <p:sp>
        <p:nvSpPr>
          <p:cNvPr id="9369" name="Line 153">
            <a:extLst>
              <a:ext uri="{FF2B5EF4-FFF2-40B4-BE49-F238E27FC236}">
                <a16:creationId xmlns:a16="http://schemas.microsoft.com/office/drawing/2014/main" id="{C632FE35-1582-44A5-9A0C-85C821812921}"/>
              </a:ext>
            </a:extLst>
          </p:cNvPr>
          <p:cNvSpPr>
            <a:spLocks noChangeShapeType="1"/>
          </p:cNvSpPr>
          <p:nvPr/>
        </p:nvSpPr>
        <p:spPr bwMode="auto">
          <a:xfrm flipH="1" flipV="1">
            <a:off x="2360613" y="4341813"/>
            <a:ext cx="30162" cy="15875"/>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atin typeface="+mn-lt"/>
            </a:endParaRPr>
          </a:p>
        </p:txBody>
      </p:sp>
      <p:sp>
        <p:nvSpPr>
          <p:cNvPr id="9370" name="Line 154">
            <a:extLst>
              <a:ext uri="{FF2B5EF4-FFF2-40B4-BE49-F238E27FC236}">
                <a16:creationId xmlns:a16="http://schemas.microsoft.com/office/drawing/2014/main" id="{890AC85A-8CC0-4C47-A0C6-9480F42A5202}"/>
              </a:ext>
            </a:extLst>
          </p:cNvPr>
          <p:cNvSpPr>
            <a:spLocks noChangeShapeType="1"/>
          </p:cNvSpPr>
          <p:nvPr/>
        </p:nvSpPr>
        <p:spPr bwMode="auto">
          <a:xfrm flipH="1" flipV="1">
            <a:off x="2322513" y="4319588"/>
            <a:ext cx="38100" cy="22225"/>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atin typeface="+mn-lt"/>
            </a:endParaRPr>
          </a:p>
        </p:txBody>
      </p:sp>
      <p:sp>
        <p:nvSpPr>
          <p:cNvPr id="9371" name="Line 155">
            <a:extLst>
              <a:ext uri="{FF2B5EF4-FFF2-40B4-BE49-F238E27FC236}">
                <a16:creationId xmlns:a16="http://schemas.microsoft.com/office/drawing/2014/main" id="{B2910596-7701-4738-9F88-DCB25FB176E1}"/>
              </a:ext>
            </a:extLst>
          </p:cNvPr>
          <p:cNvSpPr>
            <a:spLocks noChangeShapeType="1"/>
          </p:cNvSpPr>
          <p:nvPr/>
        </p:nvSpPr>
        <p:spPr bwMode="auto">
          <a:xfrm flipH="1" flipV="1">
            <a:off x="2292350" y="4303713"/>
            <a:ext cx="30163" cy="15875"/>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atin typeface="+mn-lt"/>
            </a:endParaRPr>
          </a:p>
        </p:txBody>
      </p:sp>
      <p:sp>
        <p:nvSpPr>
          <p:cNvPr id="9372" name="Line 156">
            <a:extLst>
              <a:ext uri="{FF2B5EF4-FFF2-40B4-BE49-F238E27FC236}">
                <a16:creationId xmlns:a16="http://schemas.microsoft.com/office/drawing/2014/main" id="{49EB0ACF-659B-41F4-AE2F-1048C038F7EF}"/>
              </a:ext>
            </a:extLst>
          </p:cNvPr>
          <p:cNvSpPr>
            <a:spLocks noChangeShapeType="1"/>
          </p:cNvSpPr>
          <p:nvPr/>
        </p:nvSpPr>
        <p:spPr bwMode="auto">
          <a:xfrm flipH="1" flipV="1">
            <a:off x="2270125" y="4281488"/>
            <a:ext cx="22225" cy="22225"/>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atin typeface="+mn-lt"/>
            </a:endParaRPr>
          </a:p>
        </p:txBody>
      </p:sp>
      <p:sp>
        <p:nvSpPr>
          <p:cNvPr id="9373" name="Line 157">
            <a:extLst>
              <a:ext uri="{FF2B5EF4-FFF2-40B4-BE49-F238E27FC236}">
                <a16:creationId xmlns:a16="http://schemas.microsoft.com/office/drawing/2014/main" id="{2B37ADD0-ED43-473E-B901-75FF59D90EC9}"/>
              </a:ext>
            </a:extLst>
          </p:cNvPr>
          <p:cNvSpPr>
            <a:spLocks noChangeShapeType="1"/>
          </p:cNvSpPr>
          <p:nvPr/>
        </p:nvSpPr>
        <p:spPr bwMode="auto">
          <a:xfrm flipH="1" flipV="1">
            <a:off x="2238375" y="4265613"/>
            <a:ext cx="31750" cy="15875"/>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atin typeface="+mn-lt"/>
            </a:endParaRPr>
          </a:p>
        </p:txBody>
      </p:sp>
      <p:sp>
        <p:nvSpPr>
          <p:cNvPr id="9374" name="Line 158">
            <a:extLst>
              <a:ext uri="{FF2B5EF4-FFF2-40B4-BE49-F238E27FC236}">
                <a16:creationId xmlns:a16="http://schemas.microsoft.com/office/drawing/2014/main" id="{6F06EFA5-CFB1-432D-9DD2-AEED8F4DE86F}"/>
              </a:ext>
            </a:extLst>
          </p:cNvPr>
          <p:cNvSpPr>
            <a:spLocks noChangeShapeType="1"/>
          </p:cNvSpPr>
          <p:nvPr/>
        </p:nvSpPr>
        <p:spPr bwMode="auto">
          <a:xfrm flipH="1" flipV="1">
            <a:off x="2216150" y="4243388"/>
            <a:ext cx="22225" cy="22225"/>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atin typeface="+mn-lt"/>
            </a:endParaRPr>
          </a:p>
        </p:txBody>
      </p:sp>
      <p:sp>
        <p:nvSpPr>
          <p:cNvPr id="9375" name="Line 159">
            <a:extLst>
              <a:ext uri="{FF2B5EF4-FFF2-40B4-BE49-F238E27FC236}">
                <a16:creationId xmlns:a16="http://schemas.microsoft.com/office/drawing/2014/main" id="{5A35DB9F-3657-4365-AFC2-BBD30C022DA6}"/>
              </a:ext>
            </a:extLst>
          </p:cNvPr>
          <p:cNvSpPr>
            <a:spLocks noChangeShapeType="1"/>
          </p:cNvSpPr>
          <p:nvPr/>
        </p:nvSpPr>
        <p:spPr bwMode="auto">
          <a:xfrm flipH="1" flipV="1">
            <a:off x="2193925" y="4227513"/>
            <a:ext cx="22225" cy="15875"/>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atin typeface="+mn-lt"/>
            </a:endParaRPr>
          </a:p>
        </p:txBody>
      </p:sp>
      <p:sp>
        <p:nvSpPr>
          <p:cNvPr id="9376" name="Line 160">
            <a:extLst>
              <a:ext uri="{FF2B5EF4-FFF2-40B4-BE49-F238E27FC236}">
                <a16:creationId xmlns:a16="http://schemas.microsoft.com/office/drawing/2014/main" id="{99355C85-6902-4546-9DC1-9E51002A9BD6}"/>
              </a:ext>
            </a:extLst>
          </p:cNvPr>
          <p:cNvSpPr>
            <a:spLocks noChangeShapeType="1"/>
          </p:cNvSpPr>
          <p:nvPr/>
        </p:nvSpPr>
        <p:spPr bwMode="auto">
          <a:xfrm flipH="1" flipV="1">
            <a:off x="2170113" y="4203700"/>
            <a:ext cx="23812" cy="23813"/>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atin typeface="+mn-lt"/>
            </a:endParaRPr>
          </a:p>
        </p:txBody>
      </p:sp>
      <p:sp>
        <p:nvSpPr>
          <p:cNvPr id="9377" name="Line 161">
            <a:extLst>
              <a:ext uri="{FF2B5EF4-FFF2-40B4-BE49-F238E27FC236}">
                <a16:creationId xmlns:a16="http://schemas.microsoft.com/office/drawing/2014/main" id="{FDCABF5B-26E3-41B7-865B-A16064E0989D}"/>
              </a:ext>
            </a:extLst>
          </p:cNvPr>
          <p:cNvSpPr>
            <a:spLocks noChangeShapeType="1"/>
          </p:cNvSpPr>
          <p:nvPr/>
        </p:nvSpPr>
        <p:spPr bwMode="auto">
          <a:xfrm flipH="1" flipV="1">
            <a:off x="2147888" y="4189413"/>
            <a:ext cx="22225" cy="14287"/>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atin typeface="+mn-lt"/>
            </a:endParaRPr>
          </a:p>
        </p:txBody>
      </p:sp>
      <p:sp>
        <p:nvSpPr>
          <p:cNvPr id="9378" name="Line 162">
            <a:extLst>
              <a:ext uri="{FF2B5EF4-FFF2-40B4-BE49-F238E27FC236}">
                <a16:creationId xmlns:a16="http://schemas.microsoft.com/office/drawing/2014/main" id="{25E9F404-972A-4BE0-A944-6365CDC082B1}"/>
              </a:ext>
            </a:extLst>
          </p:cNvPr>
          <p:cNvSpPr>
            <a:spLocks noChangeShapeType="1"/>
          </p:cNvSpPr>
          <p:nvPr/>
        </p:nvSpPr>
        <p:spPr bwMode="auto">
          <a:xfrm flipH="1" flipV="1">
            <a:off x="2132013" y="4165600"/>
            <a:ext cx="15875" cy="23813"/>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atin typeface="+mn-lt"/>
            </a:endParaRPr>
          </a:p>
        </p:txBody>
      </p:sp>
      <p:sp>
        <p:nvSpPr>
          <p:cNvPr id="9379" name="Line 163">
            <a:extLst>
              <a:ext uri="{FF2B5EF4-FFF2-40B4-BE49-F238E27FC236}">
                <a16:creationId xmlns:a16="http://schemas.microsoft.com/office/drawing/2014/main" id="{15E3B154-83FC-4E73-B986-F25159AE849E}"/>
              </a:ext>
            </a:extLst>
          </p:cNvPr>
          <p:cNvSpPr>
            <a:spLocks noChangeShapeType="1"/>
          </p:cNvSpPr>
          <p:nvPr/>
        </p:nvSpPr>
        <p:spPr bwMode="auto">
          <a:xfrm flipH="1" flipV="1">
            <a:off x="2109788" y="4151313"/>
            <a:ext cx="22225" cy="14287"/>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atin typeface="+mn-lt"/>
            </a:endParaRPr>
          </a:p>
        </p:txBody>
      </p:sp>
      <p:sp>
        <p:nvSpPr>
          <p:cNvPr id="9380" name="Line 164">
            <a:extLst>
              <a:ext uri="{FF2B5EF4-FFF2-40B4-BE49-F238E27FC236}">
                <a16:creationId xmlns:a16="http://schemas.microsoft.com/office/drawing/2014/main" id="{B9612FAD-90B1-42E0-8808-AFA4281DFF33}"/>
              </a:ext>
            </a:extLst>
          </p:cNvPr>
          <p:cNvSpPr>
            <a:spLocks noChangeShapeType="1"/>
          </p:cNvSpPr>
          <p:nvPr/>
        </p:nvSpPr>
        <p:spPr bwMode="auto">
          <a:xfrm flipH="1" flipV="1">
            <a:off x="2093913" y="4127500"/>
            <a:ext cx="15875" cy="23813"/>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atin typeface="+mn-lt"/>
            </a:endParaRPr>
          </a:p>
        </p:txBody>
      </p:sp>
      <p:sp>
        <p:nvSpPr>
          <p:cNvPr id="9381" name="Line 165">
            <a:extLst>
              <a:ext uri="{FF2B5EF4-FFF2-40B4-BE49-F238E27FC236}">
                <a16:creationId xmlns:a16="http://schemas.microsoft.com/office/drawing/2014/main" id="{B1176A21-1A86-47A0-BB3C-05C7DCA78BEB}"/>
              </a:ext>
            </a:extLst>
          </p:cNvPr>
          <p:cNvSpPr>
            <a:spLocks noChangeShapeType="1"/>
          </p:cNvSpPr>
          <p:nvPr/>
        </p:nvSpPr>
        <p:spPr bwMode="auto">
          <a:xfrm flipH="1" flipV="1">
            <a:off x="2071688" y="4113213"/>
            <a:ext cx="22225" cy="14287"/>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atin typeface="+mn-lt"/>
            </a:endParaRPr>
          </a:p>
        </p:txBody>
      </p:sp>
      <p:sp>
        <p:nvSpPr>
          <p:cNvPr id="9382" name="Line 166">
            <a:extLst>
              <a:ext uri="{FF2B5EF4-FFF2-40B4-BE49-F238E27FC236}">
                <a16:creationId xmlns:a16="http://schemas.microsoft.com/office/drawing/2014/main" id="{63DC839E-731B-4007-8050-D96847F71089}"/>
              </a:ext>
            </a:extLst>
          </p:cNvPr>
          <p:cNvSpPr>
            <a:spLocks noChangeShapeType="1"/>
          </p:cNvSpPr>
          <p:nvPr/>
        </p:nvSpPr>
        <p:spPr bwMode="auto">
          <a:xfrm flipH="1" flipV="1">
            <a:off x="2055813" y="4097338"/>
            <a:ext cx="15875" cy="15875"/>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atin typeface="+mn-lt"/>
            </a:endParaRPr>
          </a:p>
        </p:txBody>
      </p:sp>
      <p:sp>
        <p:nvSpPr>
          <p:cNvPr id="9383" name="Line 167">
            <a:extLst>
              <a:ext uri="{FF2B5EF4-FFF2-40B4-BE49-F238E27FC236}">
                <a16:creationId xmlns:a16="http://schemas.microsoft.com/office/drawing/2014/main" id="{D6B8B63E-6D5A-4211-A5FB-190937AA8DF6}"/>
              </a:ext>
            </a:extLst>
          </p:cNvPr>
          <p:cNvSpPr>
            <a:spLocks noChangeShapeType="1"/>
          </p:cNvSpPr>
          <p:nvPr/>
        </p:nvSpPr>
        <p:spPr bwMode="auto">
          <a:xfrm flipH="1" flipV="1">
            <a:off x="2041525" y="4075113"/>
            <a:ext cx="14288" cy="22225"/>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atin typeface="+mn-lt"/>
            </a:endParaRPr>
          </a:p>
        </p:txBody>
      </p:sp>
      <p:sp>
        <p:nvSpPr>
          <p:cNvPr id="9384" name="Line 168">
            <a:extLst>
              <a:ext uri="{FF2B5EF4-FFF2-40B4-BE49-F238E27FC236}">
                <a16:creationId xmlns:a16="http://schemas.microsoft.com/office/drawing/2014/main" id="{FD210578-6E7A-482A-8C9A-2EAFB75EC457}"/>
              </a:ext>
            </a:extLst>
          </p:cNvPr>
          <p:cNvSpPr>
            <a:spLocks noChangeShapeType="1"/>
          </p:cNvSpPr>
          <p:nvPr/>
        </p:nvSpPr>
        <p:spPr bwMode="auto">
          <a:xfrm flipH="1" flipV="1">
            <a:off x="2025650" y="4059238"/>
            <a:ext cx="15875" cy="15875"/>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atin typeface="+mn-lt"/>
            </a:endParaRPr>
          </a:p>
        </p:txBody>
      </p:sp>
      <p:sp>
        <p:nvSpPr>
          <p:cNvPr id="9385" name="Line 169">
            <a:extLst>
              <a:ext uri="{FF2B5EF4-FFF2-40B4-BE49-F238E27FC236}">
                <a16:creationId xmlns:a16="http://schemas.microsoft.com/office/drawing/2014/main" id="{7C7A8B3B-EE12-40C0-A844-BBFCA6F404D7}"/>
              </a:ext>
            </a:extLst>
          </p:cNvPr>
          <p:cNvSpPr>
            <a:spLocks noChangeShapeType="1"/>
          </p:cNvSpPr>
          <p:nvPr/>
        </p:nvSpPr>
        <p:spPr bwMode="auto">
          <a:xfrm flipH="1" flipV="1">
            <a:off x="2009775" y="4037013"/>
            <a:ext cx="15875" cy="22225"/>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atin typeface="+mn-lt"/>
            </a:endParaRPr>
          </a:p>
        </p:txBody>
      </p:sp>
      <p:sp>
        <p:nvSpPr>
          <p:cNvPr id="9386" name="Line 170">
            <a:extLst>
              <a:ext uri="{FF2B5EF4-FFF2-40B4-BE49-F238E27FC236}">
                <a16:creationId xmlns:a16="http://schemas.microsoft.com/office/drawing/2014/main" id="{B8DC8C57-DC5A-49A9-BF72-8EC1AF0FE968}"/>
              </a:ext>
            </a:extLst>
          </p:cNvPr>
          <p:cNvSpPr>
            <a:spLocks noChangeShapeType="1"/>
          </p:cNvSpPr>
          <p:nvPr/>
        </p:nvSpPr>
        <p:spPr bwMode="auto">
          <a:xfrm flipH="1" flipV="1">
            <a:off x="1995488" y="4021138"/>
            <a:ext cx="14287" cy="15875"/>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atin typeface="+mn-lt"/>
            </a:endParaRPr>
          </a:p>
        </p:txBody>
      </p:sp>
      <p:sp>
        <p:nvSpPr>
          <p:cNvPr id="9387" name="Line 171">
            <a:extLst>
              <a:ext uri="{FF2B5EF4-FFF2-40B4-BE49-F238E27FC236}">
                <a16:creationId xmlns:a16="http://schemas.microsoft.com/office/drawing/2014/main" id="{BD6F8EF8-310C-41AD-9080-D4F46CE66AA7}"/>
              </a:ext>
            </a:extLst>
          </p:cNvPr>
          <p:cNvSpPr>
            <a:spLocks noChangeShapeType="1"/>
          </p:cNvSpPr>
          <p:nvPr/>
        </p:nvSpPr>
        <p:spPr bwMode="auto">
          <a:xfrm flipH="1" flipV="1">
            <a:off x="1979613" y="3998913"/>
            <a:ext cx="15875" cy="22225"/>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atin typeface="+mn-lt"/>
            </a:endParaRPr>
          </a:p>
        </p:txBody>
      </p:sp>
      <p:sp>
        <p:nvSpPr>
          <p:cNvPr id="9388" name="Line 172">
            <a:extLst>
              <a:ext uri="{FF2B5EF4-FFF2-40B4-BE49-F238E27FC236}">
                <a16:creationId xmlns:a16="http://schemas.microsoft.com/office/drawing/2014/main" id="{DA10143C-6B30-46F0-B0E2-700F7865B16E}"/>
              </a:ext>
            </a:extLst>
          </p:cNvPr>
          <p:cNvSpPr>
            <a:spLocks noChangeShapeType="1"/>
          </p:cNvSpPr>
          <p:nvPr/>
        </p:nvSpPr>
        <p:spPr bwMode="auto">
          <a:xfrm flipH="1" flipV="1">
            <a:off x="1965325" y="3983038"/>
            <a:ext cx="14288" cy="15875"/>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atin typeface="+mn-lt"/>
            </a:endParaRPr>
          </a:p>
        </p:txBody>
      </p:sp>
      <p:sp>
        <p:nvSpPr>
          <p:cNvPr id="9389" name="Line 173">
            <a:extLst>
              <a:ext uri="{FF2B5EF4-FFF2-40B4-BE49-F238E27FC236}">
                <a16:creationId xmlns:a16="http://schemas.microsoft.com/office/drawing/2014/main" id="{BC6C91E4-0648-4104-A69F-4A863549539B}"/>
              </a:ext>
            </a:extLst>
          </p:cNvPr>
          <p:cNvSpPr>
            <a:spLocks noChangeShapeType="1"/>
          </p:cNvSpPr>
          <p:nvPr/>
        </p:nvSpPr>
        <p:spPr bwMode="auto">
          <a:xfrm flipH="1" flipV="1">
            <a:off x="1949450" y="3960813"/>
            <a:ext cx="15875" cy="22225"/>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atin typeface="+mn-lt"/>
            </a:endParaRPr>
          </a:p>
        </p:txBody>
      </p:sp>
      <p:sp>
        <p:nvSpPr>
          <p:cNvPr id="9390" name="Line 174">
            <a:extLst>
              <a:ext uri="{FF2B5EF4-FFF2-40B4-BE49-F238E27FC236}">
                <a16:creationId xmlns:a16="http://schemas.microsoft.com/office/drawing/2014/main" id="{6260D21D-EBC9-4AAB-99CB-8B7188CEF961}"/>
              </a:ext>
            </a:extLst>
          </p:cNvPr>
          <p:cNvSpPr>
            <a:spLocks noChangeShapeType="1"/>
          </p:cNvSpPr>
          <p:nvPr/>
        </p:nvSpPr>
        <p:spPr bwMode="auto">
          <a:xfrm flipH="1" flipV="1">
            <a:off x="1941513" y="3944938"/>
            <a:ext cx="7937" cy="15875"/>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atin typeface="+mn-lt"/>
            </a:endParaRPr>
          </a:p>
        </p:txBody>
      </p:sp>
      <p:sp>
        <p:nvSpPr>
          <p:cNvPr id="9391" name="Line 175">
            <a:extLst>
              <a:ext uri="{FF2B5EF4-FFF2-40B4-BE49-F238E27FC236}">
                <a16:creationId xmlns:a16="http://schemas.microsoft.com/office/drawing/2014/main" id="{47A681AC-1061-42AA-B149-2F6BCF29CBC3}"/>
              </a:ext>
            </a:extLst>
          </p:cNvPr>
          <p:cNvSpPr>
            <a:spLocks noChangeShapeType="1"/>
          </p:cNvSpPr>
          <p:nvPr/>
        </p:nvSpPr>
        <p:spPr bwMode="auto">
          <a:xfrm flipH="1" flipV="1">
            <a:off x="1927225" y="3922713"/>
            <a:ext cx="14288" cy="22225"/>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atin typeface="+mn-lt"/>
            </a:endParaRPr>
          </a:p>
        </p:txBody>
      </p:sp>
      <p:sp>
        <p:nvSpPr>
          <p:cNvPr id="9392" name="Line 176">
            <a:extLst>
              <a:ext uri="{FF2B5EF4-FFF2-40B4-BE49-F238E27FC236}">
                <a16:creationId xmlns:a16="http://schemas.microsoft.com/office/drawing/2014/main" id="{F53994EF-3EE2-4700-962B-ED42C686A76E}"/>
              </a:ext>
            </a:extLst>
          </p:cNvPr>
          <p:cNvSpPr>
            <a:spLocks noChangeShapeType="1"/>
          </p:cNvSpPr>
          <p:nvPr/>
        </p:nvSpPr>
        <p:spPr bwMode="auto">
          <a:xfrm flipH="1" flipV="1">
            <a:off x="1911350" y="3906838"/>
            <a:ext cx="15875" cy="15875"/>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atin typeface="+mn-lt"/>
            </a:endParaRPr>
          </a:p>
        </p:txBody>
      </p:sp>
      <p:sp>
        <p:nvSpPr>
          <p:cNvPr id="9393" name="Line 177">
            <a:extLst>
              <a:ext uri="{FF2B5EF4-FFF2-40B4-BE49-F238E27FC236}">
                <a16:creationId xmlns:a16="http://schemas.microsoft.com/office/drawing/2014/main" id="{9B4E4A7E-3509-46F2-8A33-ED2A4C336D35}"/>
              </a:ext>
            </a:extLst>
          </p:cNvPr>
          <p:cNvSpPr>
            <a:spLocks noChangeShapeType="1"/>
          </p:cNvSpPr>
          <p:nvPr/>
        </p:nvSpPr>
        <p:spPr bwMode="auto">
          <a:xfrm flipH="1" flipV="1">
            <a:off x="1903413" y="3884613"/>
            <a:ext cx="7937" cy="22225"/>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atin typeface="+mn-lt"/>
            </a:endParaRPr>
          </a:p>
        </p:txBody>
      </p:sp>
      <p:sp>
        <p:nvSpPr>
          <p:cNvPr id="9394" name="Line 178">
            <a:extLst>
              <a:ext uri="{FF2B5EF4-FFF2-40B4-BE49-F238E27FC236}">
                <a16:creationId xmlns:a16="http://schemas.microsoft.com/office/drawing/2014/main" id="{55538DE2-F3EC-4602-AEFC-D4714762518D}"/>
              </a:ext>
            </a:extLst>
          </p:cNvPr>
          <p:cNvSpPr>
            <a:spLocks noChangeShapeType="1"/>
          </p:cNvSpPr>
          <p:nvPr/>
        </p:nvSpPr>
        <p:spPr bwMode="auto">
          <a:xfrm flipH="1" flipV="1">
            <a:off x="1887538" y="3868738"/>
            <a:ext cx="15875" cy="15875"/>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atin typeface="+mn-lt"/>
            </a:endParaRPr>
          </a:p>
        </p:txBody>
      </p:sp>
      <p:sp>
        <p:nvSpPr>
          <p:cNvPr id="9395" name="Line 179">
            <a:extLst>
              <a:ext uri="{FF2B5EF4-FFF2-40B4-BE49-F238E27FC236}">
                <a16:creationId xmlns:a16="http://schemas.microsoft.com/office/drawing/2014/main" id="{3AFF51E6-7AB3-4CE5-A79A-5FD225793801}"/>
              </a:ext>
            </a:extLst>
          </p:cNvPr>
          <p:cNvSpPr>
            <a:spLocks noChangeShapeType="1"/>
          </p:cNvSpPr>
          <p:nvPr/>
        </p:nvSpPr>
        <p:spPr bwMode="auto">
          <a:xfrm flipH="1" flipV="1">
            <a:off x="1881188" y="3846513"/>
            <a:ext cx="6350" cy="22225"/>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atin typeface="+mn-lt"/>
            </a:endParaRPr>
          </a:p>
        </p:txBody>
      </p:sp>
      <p:sp>
        <p:nvSpPr>
          <p:cNvPr id="9396" name="Line 180">
            <a:extLst>
              <a:ext uri="{FF2B5EF4-FFF2-40B4-BE49-F238E27FC236}">
                <a16:creationId xmlns:a16="http://schemas.microsoft.com/office/drawing/2014/main" id="{B28E129E-A02A-48FD-B148-E18EC528E659}"/>
              </a:ext>
            </a:extLst>
          </p:cNvPr>
          <p:cNvSpPr>
            <a:spLocks noChangeShapeType="1"/>
          </p:cNvSpPr>
          <p:nvPr/>
        </p:nvSpPr>
        <p:spPr bwMode="auto">
          <a:xfrm flipH="1" flipV="1">
            <a:off x="1865313" y="3830638"/>
            <a:ext cx="15875" cy="15875"/>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atin typeface="+mn-lt"/>
            </a:endParaRPr>
          </a:p>
        </p:txBody>
      </p:sp>
      <p:sp>
        <p:nvSpPr>
          <p:cNvPr id="9397" name="Line 181">
            <a:extLst>
              <a:ext uri="{FF2B5EF4-FFF2-40B4-BE49-F238E27FC236}">
                <a16:creationId xmlns:a16="http://schemas.microsoft.com/office/drawing/2014/main" id="{62E75AA0-5A0D-428F-A710-54ACCB47375A}"/>
              </a:ext>
            </a:extLst>
          </p:cNvPr>
          <p:cNvSpPr>
            <a:spLocks noChangeShapeType="1"/>
          </p:cNvSpPr>
          <p:nvPr/>
        </p:nvSpPr>
        <p:spPr bwMode="auto">
          <a:xfrm flipH="1" flipV="1">
            <a:off x="1857375" y="3808413"/>
            <a:ext cx="7938" cy="22225"/>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atin typeface="+mn-lt"/>
            </a:endParaRPr>
          </a:p>
        </p:txBody>
      </p:sp>
      <p:sp>
        <p:nvSpPr>
          <p:cNvPr id="9398" name="Line 182">
            <a:extLst>
              <a:ext uri="{FF2B5EF4-FFF2-40B4-BE49-F238E27FC236}">
                <a16:creationId xmlns:a16="http://schemas.microsoft.com/office/drawing/2014/main" id="{1A848939-B6EC-418F-9642-25A470C3A75F}"/>
              </a:ext>
            </a:extLst>
          </p:cNvPr>
          <p:cNvSpPr>
            <a:spLocks noChangeShapeType="1"/>
          </p:cNvSpPr>
          <p:nvPr/>
        </p:nvSpPr>
        <p:spPr bwMode="auto">
          <a:xfrm flipH="1" flipV="1">
            <a:off x="1843088" y="3792538"/>
            <a:ext cx="14287" cy="15875"/>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atin typeface="+mn-lt"/>
            </a:endParaRPr>
          </a:p>
        </p:txBody>
      </p:sp>
      <p:sp>
        <p:nvSpPr>
          <p:cNvPr id="9399" name="Line 183">
            <a:extLst>
              <a:ext uri="{FF2B5EF4-FFF2-40B4-BE49-F238E27FC236}">
                <a16:creationId xmlns:a16="http://schemas.microsoft.com/office/drawing/2014/main" id="{B489487C-C224-45BE-BF15-C36B8634E33B}"/>
              </a:ext>
            </a:extLst>
          </p:cNvPr>
          <p:cNvSpPr>
            <a:spLocks noChangeShapeType="1"/>
          </p:cNvSpPr>
          <p:nvPr/>
        </p:nvSpPr>
        <p:spPr bwMode="auto">
          <a:xfrm flipH="1" flipV="1">
            <a:off x="1835150" y="3770313"/>
            <a:ext cx="7938" cy="22225"/>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atin typeface="+mn-lt"/>
            </a:endParaRPr>
          </a:p>
        </p:txBody>
      </p:sp>
      <p:sp>
        <p:nvSpPr>
          <p:cNvPr id="9400" name="Line 184">
            <a:extLst>
              <a:ext uri="{FF2B5EF4-FFF2-40B4-BE49-F238E27FC236}">
                <a16:creationId xmlns:a16="http://schemas.microsoft.com/office/drawing/2014/main" id="{18A1E7C0-807E-49F4-BBA5-65CF7189296F}"/>
              </a:ext>
            </a:extLst>
          </p:cNvPr>
          <p:cNvSpPr>
            <a:spLocks noChangeShapeType="1"/>
          </p:cNvSpPr>
          <p:nvPr/>
        </p:nvSpPr>
        <p:spPr bwMode="auto">
          <a:xfrm flipH="1" flipV="1">
            <a:off x="1819275" y="3754438"/>
            <a:ext cx="15875" cy="15875"/>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atin typeface="+mn-lt"/>
            </a:endParaRPr>
          </a:p>
        </p:txBody>
      </p:sp>
      <p:sp>
        <p:nvSpPr>
          <p:cNvPr id="9401" name="Line 185">
            <a:extLst>
              <a:ext uri="{FF2B5EF4-FFF2-40B4-BE49-F238E27FC236}">
                <a16:creationId xmlns:a16="http://schemas.microsoft.com/office/drawing/2014/main" id="{AAB6797A-197C-4FA9-B356-A70CBE615E96}"/>
              </a:ext>
            </a:extLst>
          </p:cNvPr>
          <p:cNvSpPr>
            <a:spLocks noChangeShapeType="1"/>
          </p:cNvSpPr>
          <p:nvPr/>
        </p:nvSpPr>
        <p:spPr bwMode="auto">
          <a:xfrm flipH="1" flipV="1">
            <a:off x="1811338" y="3732213"/>
            <a:ext cx="7937" cy="22225"/>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atin typeface="+mn-lt"/>
            </a:endParaRPr>
          </a:p>
        </p:txBody>
      </p:sp>
      <p:sp>
        <p:nvSpPr>
          <p:cNvPr id="9402" name="Line 186">
            <a:extLst>
              <a:ext uri="{FF2B5EF4-FFF2-40B4-BE49-F238E27FC236}">
                <a16:creationId xmlns:a16="http://schemas.microsoft.com/office/drawing/2014/main" id="{7C76C2CA-959D-4F4D-9B3F-1D54F7A43F44}"/>
              </a:ext>
            </a:extLst>
          </p:cNvPr>
          <p:cNvSpPr>
            <a:spLocks noChangeShapeType="1"/>
          </p:cNvSpPr>
          <p:nvPr/>
        </p:nvSpPr>
        <p:spPr bwMode="auto">
          <a:xfrm flipH="1" flipV="1">
            <a:off x="1804988" y="3716338"/>
            <a:ext cx="6350" cy="15875"/>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atin typeface="+mn-lt"/>
            </a:endParaRPr>
          </a:p>
        </p:txBody>
      </p:sp>
      <p:sp>
        <p:nvSpPr>
          <p:cNvPr id="9403" name="Line 187">
            <a:extLst>
              <a:ext uri="{FF2B5EF4-FFF2-40B4-BE49-F238E27FC236}">
                <a16:creationId xmlns:a16="http://schemas.microsoft.com/office/drawing/2014/main" id="{52E4356D-D9DF-4769-826F-BE42196CDEB3}"/>
              </a:ext>
            </a:extLst>
          </p:cNvPr>
          <p:cNvSpPr>
            <a:spLocks noChangeShapeType="1"/>
          </p:cNvSpPr>
          <p:nvPr/>
        </p:nvSpPr>
        <p:spPr bwMode="auto">
          <a:xfrm flipH="1" flipV="1">
            <a:off x="1797050" y="3692525"/>
            <a:ext cx="7938" cy="23813"/>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atin typeface="+mn-lt"/>
            </a:endParaRPr>
          </a:p>
        </p:txBody>
      </p:sp>
      <p:sp>
        <p:nvSpPr>
          <p:cNvPr id="9404" name="Line 188">
            <a:extLst>
              <a:ext uri="{FF2B5EF4-FFF2-40B4-BE49-F238E27FC236}">
                <a16:creationId xmlns:a16="http://schemas.microsoft.com/office/drawing/2014/main" id="{9118E6A0-0D4B-4BAA-8DD0-6250AC6FFCA9}"/>
              </a:ext>
            </a:extLst>
          </p:cNvPr>
          <p:cNvSpPr>
            <a:spLocks noChangeShapeType="1"/>
          </p:cNvSpPr>
          <p:nvPr/>
        </p:nvSpPr>
        <p:spPr bwMode="auto">
          <a:xfrm flipH="1" flipV="1">
            <a:off x="1781175" y="3678238"/>
            <a:ext cx="15875" cy="14287"/>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atin typeface="+mn-lt"/>
            </a:endParaRPr>
          </a:p>
        </p:txBody>
      </p:sp>
      <p:sp>
        <p:nvSpPr>
          <p:cNvPr id="9405" name="Line 189">
            <a:extLst>
              <a:ext uri="{FF2B5EF4-FFF2-40B4-BE49-F238E27FC236}">
                <a16:creationId xmlns:a16="http://schemas.microsoft.com/office/drawing/2014/main" id="{35D4A958-A587-408C-8701-63C4933D92D3}"/>
              </a:ext>
            </a:extLst>
          </p:cNvPr>
          <p:cNvSpPr>
            <a:spLocks noChangeShapeType="1"/>
          </p:cNvSpPr>
          <p:nvPr/>
        </p:nvSpPr>
        <p:spPr bwMode="auto">
          <a:xfrm flipH="1" flipV="1">
            <a:off x="1773238" y="3654425"/>
            <a:ext cx="7937" cy="23813"/>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atin typeface="+mn-lt"/>
            </a:endParaRPr>
          </a:p>
        </p:txBody>
      </p:sp>
      <p:sp>
        <p:nvSpPr>
          <p:cNvPr id="9406" name="Line 190">
            <a:extLst>
              <a:ext uri="{FF2B5EF4-FFF2-40B4-BE49-F238E27FC236}">
                <a16:creationId xmlns:a16="http://schemas.microsoft.com/office/drawing/2014/main" id="{AC187935-420B-4A7F-99E1-715C16505BF8}"/>
              </a:ext>
            </a:extLst>
          </p:cNvPr>
          <p:cNvSpPr>
            <a:spLocks noChangeShapeType="1"/>
          </p:cNvSpPr>
          <p:nvPr/>
        </p:nvSpPr>
        <p:spPr bwMode="auto">
          <a:xfrm flipH="1" flipV="1">
            <a:off x="1766888" y="3640138"/>
            <a:ext cx="6350" cy="14287"/>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atin typeface="+mn-lt"/>
            </a:endParaRPr>
          </a:p>
        </p:txBody>
      </p:sp>
      <p:sp>
        <p:nvSpPr>
          <p:cNvPr id="9407" name="Line 191">
            <a:extLst>
              <a:ext uri="{FF2B5EF4-FFF2-40B4-BE49-F238E27FC236}">
                <a16:creationId xmlns:a16="http://schemas.microsoft.com/office/drawing/2014/main" id="{6790586F-A51E-4100-BB37-ADD29EF930D9}"/>
              </a:ext>
            </a:extLst>
          </p:cNvPr>
          <p:cNvSpPr>
            <a:spLocks noChangeShapeType="1"/>
          </p:cNvSpPr>
          <p:nvPr/>
        </p:nvSpPr>
        <p:spPr bwMode="auto">
          <a:xfrm flipH="1" flipV="1">
            <a:off x="1758950" y="3624263"/>
            <a:ext cx="7938" cy="15875"/>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atin typeface="+mn-lt"/>
            </a:endParaRPr>
          </a:p>
        </p:txBody>
      </p:sp>
      <p:sp>
        <p:nvSpPr>
          <p:cNvPr id="9408" name="Line 192">
            <a:extLst>
              <a:ext uri="{FF2B5EF4-FFF2-40B4-BE49-F238E27FC236}">
                <a16:creationId xmlns:a16="http://schemas.microsoft.com/office/drawing/2014/main" id="{6E8D99E1-2F1C-48F1-91BF-8734A66A200A}"/>
              </a:ext>
            </a:extLst>
          </p:cNvPr>
          <p:cNvSpPr>
            <a:spLocks noChangeShapeType="1"/>
          </p:cNvSpPr>
          <p:nvPr/>
        </p:nvSpPr>
        <p:spPr bwMode="auto">
          <a:xfrm flipH="1" flipV="1">
            <a:off x="1743075" y="3602038"/>
            <a:ext cx="15875" cy="22225"/>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atin typeface="+mn-lt"/>
            </a:endParaRPr>
          </a:p>
        </p:txBody>
      </p:sp>
      <p:sp>
        <p:nvSpPr>
          <p:cNvPr id="9409" name="Line 193">
            <a:extLst>
              <a:ext uri="{FF2B5EF4-FFF2-40B4-BE49-F238E27FC236}">
                <a16:creationId xmlns:a16="http://schemas.microsoft.com/office/drawing/2014/main" id="{E3CE11C7-7F23-4A4D-94E3-768F9AAA8B5F}"/>
              </a:ext>
            </a:extLst>
          </p:cNvPr>
          <p:cNvSpPr>
            <a:spLocks noChangeShapeType="1"/>
          </p:cNvSpPr>
          <p:nvPr/>
        </p:nvSpPr>
        <p:spPr bwMode="auto">
          <a:xfrm flipH="1" flipV="1">
            <a:off x="1735138" y="3586163"/>
            <a:ext cx="7937" cy="15875"/>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atin typeface="+mn-lt"/>
            </a:endParaRPr>
          </a:p>
        </p:txBody>
      </p:sp>
      <p:sp>
        <p:nvSpPr>
          <p:cNvPr id="9410" name="Line 194">
            <a:extLst>
              <a:ext uri="{FF2B5EF4-FFF2-40B4-BE49-F238E27FC236}">
                <a16:creationId xmlns:a16="http://schemas.microsoft.com/office/drawing/2014/main" id="{CBC0FBAE-50FC-4499-9C8A-6B410F70F648}"/>
              </a:ext>
            </a:extLst>
          </p:cNvPr>
          <p:cNvSpPr>
            <a:spLocks noChangeShapeType="1"/>
          </p:cNvSpPr>
          <p:nvPr/>
        </p:nvSpPr>
        <p:spPr bwMode="auto">
          <a:xfrm flipH="1" flipV="1">
            <a:off x="1728788" y="3563938"/>
            <a:ext cx="6350" cy="22225"/>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atin typeface="+mn-lt"/>
            </a:endParaRPr>
          </a:p>
        </p:txBody>
      </p:sp>
      <p:sp>
        <p:nvSpPr>
          <p:cNvPr id="9411" name="Line 195">
            <a:extLst>
              <a:ext uri="{FF2B5EF4-FFF2-40B4-BE49-F238E27FC236}">
                <a16:creationId xmlns:a16="http://schemas.microsoft.com/office/drawing/2014/main" id="{190AB11B-3BA1-4440-96F4-2C24C0300E67}"/>
              </a:ext>
            </a:extLst>
          </p:cNvPr>
          <p:cNvSpPr>
            <a:spLocks noChangeShapeType="1"/>
          </p:cNvSpPr>
          <p:nvPr/>
        </p:nvSpPr>
        <p:spPr bwMode="auto">
          <a:xfrm flipH="1" flipV="1">
            <a:off x="1720850" y="3548063"/>
            <a:ext cx="7938" cy="15875"/>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atin typeface="+mn-lt"/>
            </a:endParaRPr>
          </a:p>
        </p:txBody>
      </p:sp>
      <p:sp>
        <p:nvSpPr>
          <p:cNvPr id="9412" name="Line 196">
            <a:extLst>
              <a:ext uri="{FF2B5EF4-FFF2-40B4-BE49-F238E27FC236}">
                <a16:creationId xmlns:a16="http://schemas.microsoft.com/office/drawing/2014/main" id="{9BDDD79E-27E3-4EC8-A3A1-B6CB7DE51BA1}"/>
              </a:ext>
            </a:extLst>
          </p:cNvPr>
          <p:cNvSpPr>
            <a:spLocks noChangeShapeType="1"/>
          </p:cNvSpPr>
          <p:nvPr/>
        </p:nvSpPr>
        <p:spPr bwMode="auto">
          <a:xfrm flipH="1" flipV="1">
            <a:off x="1712913" y="3525838"/>
            <a:ext cx="7937" cy="22225"/>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atin typeface="+mn-lt"/>
            </a:endParaRPr>
          </a:p>
        </p:txBody>
      </p:sp>
      <p:sp>
        <p:nvSpPr>
          <p:cNvPr id="9413" name="Line 197">
            <a:extLst>
              <a:ext uri="{FF2B5EF4-FFF2-40B4-BE49-F238E27FC236}">
                <a16:creationId xmlns:a16="http://schemas.microsoft.com/office/drawing/2014/main" id="{A980D24C-952D-45E9-9395-B73E50C43E66}"/>
              </a:ext>
            </a:extLst>
          </p:cNvPr>
          <p:cNvSpPr>
            <a:spLocks noChangeShapeType="1"/>
          </p:cNvSpPr>
          <p:nvPr/>
        </p:nvSpPr>
        <p:spPr bwMode="auto">
          <a:xfrm flipH="1" flipV="1">
            <a:off x="1704975" y="3509963"/>
            <a:ext cx="7938" cy="15875"/>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atin typeface="+mn-lt"/>
            </a:endParaRPr>
          </a:p>
        </p:txBody>
      </p:sp>
      <p:sp>
        <p:nvSpPr>
          <p:cNvPr id="9414" name="Line 198">
            <a:extLst>
              <a:ext uri="{FF2B5EF4-FFF2-40B4-BE49-F238E27FC236}">
                <a16:creationId xmlns:a16="http://schemas.microsoft.com/office/drawing/2014/main" id="{954D8209-D61C-4E9B-914B-901E8E5CB633}"/>
              </a:ext>
            </a:extLst>
          </p:cNvPr>
          <p:cNvSpPr>
            <a:spLocks noChangeShapeType="1"/>
          </p:cNvSpPr>
          <p:nvPr/>
        </p:nvSpPr>
        <p:spPr bwMode="auto">
          <a:xfrm flipH="1" flipV="1">
            <a:off x="1697038" y="3487738"/>
            <a:ext cx="7937" cy="22225"/>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atin typeface="+mn-lt"/>
            </a:endParaRPr>
          </a:p>
        </p:txBody>
      </p:sp>
      <p:sp>
        <p:nvSpPr>
          <p:cNvPr id="9415" name="Line 199">
            <a:extLst>
              <a:ext uri="{FF2B5EF4-FFF2-40B4-BE49-F238E27FC236}">
                <a16:creationId xmlns:a16="http://schemas.microsoft.com/office/drawing/2014/main" id="{5F7E8C6F-CAAB-4845-BF2D-A027C1E7DF8F}"/>
              </a:ext>
            </a:extLst>
          </p:cNvPr>
          <p:cNvSpPr>
            <a:spLocks noChangeShapeType="1"/>
          </p:cNvSpPr>
          <p:nvPr/>
        </p:nvSpPr>
        <p:spPr bwMode="auto">
          <a:xfrm flipH="1" flipV="1">
            <a:off x="1682750" y="3471863"/>
            <a:ext cx="14288" cy="15875"/>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atin typeface="+mn-lt"/>
            </a:endParaRPr>
          </a:p>
        </p:txBody>
      </p:sp>
      <p:sp>
        <p:nvSpPr>
          <p:cNvPr id="9416" name="Line 200">
            <a:extLst>
              <a:ext uri="{FF2B5EF4-FFF2-40B4-BE49-F238E27FC236}">
                <a16:creationId xmlns:a16="http://schemas.microsoft.com/office/drawing/2014/main" id="{228ED9D6-7796-426A-8B53-EF8B40467854}"/>
              </a:ext>
            </a:extLst>
          </p:cNvPr>
          <p:cNvSpPr>
            <a:spLocks noChangeShapeType="1"/>
          </p:cNvSpPr>
          <p:nvPr/>
        </p:nvSpPr>
        <p:spPr bwMode="auto">
          <a:xfrm flipH="1" flipV="1">
            <a:off x="1674813" y="3449638"/>
            <a:ext cx="7937" cy="22225"/>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atin typeface="+mn-lt"/>
            </a:endParaRPr>
          </a:p>
        </p:txBody>
      </p:sp>
      <p:sp>
        <p:nvSpPr>
          <p:cNvPr id="9417" name="Line 201">
            <a:extLst>
              <a:ext uri="{FF2B5EF4-FFF2-40B4-BE49-F238E27FC236}">
                <a16:creationId xmlns:a16="http://schemas.microsoft.com/office/drawing/2014/main" id="{A83BC972-243F-4191-9D38-CDBFE995E088}"/>
              </a:ext>
            </a:extLst>
          </p:cNvPr>
          <p:cNvSpPr>
            <a:spLocks noChangeShapeType="1"/>
          </p:cNvSpPr>
          <p:nvPr/>
        </p:nvSpPr>
        <p:spPr bwMode="auto">
          <a:xfrm flipH="1" flipV="1">
            <a:off x="1666875" y="3433763"/>
            <a:ext cx="7938" cy="15875"/>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atin typeface="+mn-lt"/>
            </a:endParaRPr>
          </a:p>
        </p:txBody>
      </p:sp>
      <p:sp>
        <p:nvSpPr>
          <p:cNvPr id="9418" name="Line 202">
            <a:extLst>
              <a:ext uri="{FF2B5EF4-FFF2-40B4-BE49-F238E27FC236}">
                <a16:creationId xmlns:a16="http://schemas.microsoft.com/office/drawing/2014/main" id="{86425F6E-2B95-4480-9D14-2590C133109F}"/>
              </a:ext>
            </a:extLst>
          </p:cNvPr>
          <p:cNvSpPr>
            <a:spLocks noChangeShapeType="1"/>
          </p:cNvSpPr>
          <p:nvPr/>
        </p:nvSpPr>
        <p:spPr bwMode="auto">
          <a:xfrm flipH="1" flipV="1">
            <a:off x="1658938" y="3411538"/>
            <a:ext cx="7937" cy="22225"/>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atin typeface="+mn-lt"/>
            </a:endParaRPr>
          </a:p>
        </p:txBody>
      </p:sp>
      <p:sp>
        <p:nvSpPr>
          <p:cNvPr id="9419" name="Line 203">
            <a:extLst>
              <a:ext uri="{FF2B5EF4-FFF2-40B4-BE49-F238E27FC236}">
                <a16:creationId xmlns:a16="http://schemas.microsoft.com/office/drawing/2014/main" id="{F677A258-BEA0-47BB-ABC6-A1A5AD2B8953}"/>
              </a:ext>
            </a:extLst>
          </p:cNvPr>
          <p:cNvSpPr>
            <a:spLocks noChangeShapeType="1"/>
          </p:cNvSpPr>
          <p:nvPr/>
        </p:nvSpPr>
        <p:spPr bwMode="auto">
          <a:xfrm flipH="1" flipV="1">
            <a:off x="1652588" y="3395663"/>
            <a:ext cx="6350" cy="15875"/>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atin typeface="+mn-lt"/>
            </a:endParaRPr>
          </a:p>
        </p:txBody>
      </p:sp>
      <p:sp>
        <p:nvSpPr>
          <p:cNvPr id="9420" name="Line 204">
            <a:extLst>
              <a:ext uri="{FF2B5EF4-FFF2-40B4-BE49-F238E27FC236}">
                <a16:creationId xmlns:a16="http://schemas.microsoft.com/office/drawing/2014/main" id="{43C8D71E-78C5-416C-AEA3-62C87843D6B2}"/>
              </a:ext>
            </a:extLst>
          </p:cNvPr>
          <p:cNvSpPr>
            <a:spLocks noChangeShapeType="1"/>
          </p:cNvSpPr>
          <p:nvPr/>
        </p:nvSpPr>
        <p:spPr bwMode="auto">
          <a:xfrm flipH="1" flipV="1">
            <a:off x="1644650" y="3373438"/>
            <a:ext cx="7938" cy="22225"/>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atin typeface="+mn-lt"/>
            </a:endParaRPr>
          </a:p>
        </p:txBody>
      </p:sp>
      <p:sp>
        <p:nvSpPr>
          <p:cNvPr id="9421" name="Line 205">
            <a:extLst>
              <a:ext uri="{FF2B5EF4-FFF2-40B4-BE49-F238E27FC236}">
                <a16:creationId xmlns:a16="http://schemas.microsoft.com/office/drawing/2014/main" id="{130C5859-CF46-4BFD-9C21-7FC0194C9DBF}"/>
              </a:ext>
            </a:extLst>
          </p:cNvPr>
          <p:cNvSpPr>
            <a:spLocks noChangeShapeType="1"/>
          </p:cNvSpPr>
          <p:nvPr/>
        </p:nvSpPr>
        <p:spPr bwMode="auto">
          <a:xfrm flipH="1" flipV="1">
            <a:off x="1636713" y="3357563"/>
            <a:ext cx="7937" cy="15875"/>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atin typeface="+mn-lt"/>
            </a:endParaRPr>
          </a:p>
        </p:txBody>
      </p:sp>
      <p:sp>
        <p:nvSpPr>
          <p:cNvPr id="9422" name="Line 206">
            <a:extLst>
              <a:ext uri="{FF2B5EF4-FFF2-40B4-BE49-F238E27FC236}">
                <a16:creationId xmlns:a16="http://schemas.microsoft.com/office/drawing/2014/main" id="{AB6E4D15-A0C1-423A-99A7-AC2D6A22AFA9}"/>
              </a:ext>
            </a:extLst>
          </p:cNvPr>
          <p:cNvSpPr>
            <a:spLocks noChangeShapeType="1"/>
          </p:cNvSpPr>
          <p:nvPr/>
        </p:nvSpPr>
        <p:spPr bwMode="auto">
          <a:xfrm flipH="1" flipV="1">
            <a:off x="1628775" y="3335338"/>
            <a:ext cx="7938" cy="22225"/>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atin typeface="+mn-lt"/>
            </a:endParaRPr>
          </a:p>
        </p:txBody>
      </p:sp>
      <p:sp>
        <p:nvSpPr>
          <p:cNvPr id="9423" name="Line 207">
            <a:extLst>
              <a:ext uri="{FF2B5EF4-FFF2-40B4-BE49-F238E27FC236}">
                <a16:creationId xmlns:a16="http://schemas.microsoft.com/office/drawing/2014/main" id="{64B212DE-0812-42CB-90A1-D9A0DCD68C1C}"/>
              </a:ext>
            </a:extLst>
          </p:cNvPr>
          <p:cNvSpPr>
            <a:spLocks noChangeShapeType="1"/>
          </p:cNvSpPr>
          <p:nvPr/>
        </p:nvSpPr>
        <p:spPr bwMode="auto">
          <a:xfrm flipH="1" flipV="1">
            <a:off x="1620838" y="3319463"/>
            <a:ext cx="7937" cy="15875"/>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atin typeface="+mn-lt"/>
            </a:endParaRPr>
          </a:p>
        </p:txBody>
      </p:sp>
      <p:sp>
        <p:nvSpPr>
          <p:cNvPr id="9424" name="Line 208">
            <a:extLst>
              <a:ext uri="{FF2B5EF4-FFF2-40B4-BE49-F238E27FC236}">
                <a16:creationId xmlns:a16="http://schemas.microsoft.com/office/drawing/2014/main" id="{BF26D875-C81C-4C38-913B-83DB546D63AB}"/>
              </a:ext>
            </a:extLst>
          </p:cNvPr>
          <p:cNvSpPr>
            <a:spLocks noChangeShapeType="1"/>
          </p:cNvSpPr>
          <p:nvPr/>
        </p:nvSpPr>
        <p:spPr bwMode="auto">
          <a:xfrm flipH="1" flipV="1">
            <a:off x="1614488" y="3297238"/>
            <a:ext cx="6350" cy="22225"/>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atin typeface="+mn-lt"/>
            </a:endParaRPr>
          </a:p>
        </p:txBody>
      </p:sp>
      <p:sp>
        <p:nvSpPr>
          <p:cNvPr id="9425" name="Line 209">
            <a:extLst>
              <a:ext uri="{FF2B5EF4-FFF2-40B4-BE49-F238E27FC236}">
                <a16:creationId xmlns:a16="http://schemas.microsoft.com/office/drawing/2014/main" id="{2CC72B8E-DE74-4EBF-ABEF-AD82F2E690A0}"/>
              </a:ext>
            </a:extLst>
          </p:cNvPr>
          <p:cNvSpPr>
            <a:spLocks noChangeShapeType="1"/>
          </p:cNvSpPr>
          <p:nvPr/>
        </p:nvSpPr>
        <p:spPr bwMode="auto">
          <a:xfrm flipH="1" flipV="1">
            <a:off x="1606550" y="3281363"/>
            <a:ext cx="7938" cy="15875"/>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atin typeface="+mn-lt"/>
            </a:endParaRPr>
          </a:p>
        </p:txBody>
      </p:sp>
      <p:sp>
        <p:nvSpPr>
          <p:cNvPr id="9426" name="Line 210">
            <a:extLst>
              <a:ext uri="{FF2B5EF4-FFF2-40B4-BE49-F238E27FC236}">
                <a16:creationId xmlns:a16="http://schemas.microsoft.com/office/drawing/2014/main" id="{E7D4F078-29A9-438C-BE15-E745CF6532D4}"/>
              </a:ext>
            </a:extLst>
          </p:cNvPr>
          <p:cNvSpPr>
            <a:spLocks noChangeShapeType="1"/>
          </p:cNvSpPr>
          <p:nvPr/>
        </p:nvSpPr>
        <p:spPr bwMode="auto">
          <a:xfrm flipH="1" flipV="1">
            <a:off x="1598613" y="3259138"/>
            <a:ext cx="7937" cy="22225"/>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atin typeface="+mn-lt"/>
            </a:endParaRPr>
          </a:p>
        </p:txBody>
      </p:sp>
      <p:sp>
        <p:nvSpPr>
          <p:cNvPr id="9427" name="Line 211">
            <a:extLst>
              <a:ext uri="{FF2B5EF4-FFF2-40B4-BE49-F238E27FC236}">
                <a16:creationId xmlns:a16="http://schemas.microsoft.com/office/drawing/2014/main" id="{6866EEB8-6A38-4C11-9944-570B7ED4DAC9}"/>
              </a:ext>
            </a:extLst>
          </p:cNvPr>
          <p:cNvSpPr>
            <a:spLocks noChangeShapeType="1"/>
          </p:cNvSpPr>
          <p:nvPr/>
        </p:nvSpPr>
        <p:spPr bwMode="auto">
          <a:xfrm flipH="1" flipV="1">
            <a:off x="1590675" y="3243263"/>
            <a:ext cx="7938" cy="15875"/>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atin typeface="+mn-lt"/>
            </a:endParaRPr>
          </a:p>
        </p:txBody>
      </p:sp>
      <p:sp>
        <p:nvSpPr>
          <p:cNvPr id="9428" name="Line 212">
            <a:extLst>
              <a:ext uri="{FF2B5EF4-FFF2-40B4-BE49-F238E27FC236}">
                <a16:creationId xmlns:a16="http://schemas.microsoft.com/office/drawing/2014/main" id="{8E3B2DE0-B552-4471-BD85-04C9CC520B49}"/>
              </a:ext>
            </a:extLst>
          </p:cNvPr>
          <p:cNvSpPr>
            <a:spLocks noChangeShapeType="1"/>
          </p:cNvSpPr>
          <p:nvPr/>
        </p:nvSpPr>
        <p:spPr bwMode="auto">
          <a:xfrm flipH="1" flipV="1">
            <a:off x="1582738" y="3221038"/>
            <a:ext cx="7937" cy="22225"/>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atin typeface="+mn-lt"/>
            </a:endParaRPr>
          </a:p>
        </p:txBody>
      </p:sp>
      <p:sp>
        <p:nvSpPr>
          <p:cNvPr id="9429" name="Line 213">
            <a:extLst>
              <a:ext uri="{FF2B5EF4-FFF2-40B4-BE49-F238E27FC236}">
                <a16:creationId xmlns:a16="http://schemas.microsoft.com/office/drawing/2014/main" id="{22A7C1CA-BE67-4466-B941-C78676872AB7}"/>
              </a:ext>
            </a:extLst>
          </p:cNvPr>
          <p:cNvSpPr>
            <a:spLocks noChangeShapeType="1"/>
          </p:cNvSpPr>
          <p:nvPr/>
        </p:nvSpPr>
        <p:spPr bwMode="auto">
          <a:xfrm flipH="1" flipV="1">
            <a:off x="1576388" y="3205163"/>
            <a:ext cx="6350" cy="15875"/>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atin typeface="+mn-lt"/>
            </a:endParaRPr>
          </a:p>
        </p:txBody>
      </p:sp>
      <p:sp>
        <p:nvSpPr>
          <p:cNvPr id="9430" name="Line 214">
            <a:extLst>
              <a:ext uri="{FF2B5EF4-FFF2-40B4-BE49-F238E27FC236}">
                <a16:creationId xmlns:a16="http://schemas.microsoft.com/office/drawing/2014/main" id="{31E78805-0BEC-40D6-9039-1778903AF993}"/>
              </a:ext>
            </a:extLst>
          </p:cNvPr>
          <p:cNvSpPr>
            <a:spLocks noChangeShapeType="1"/>
          </p:cNvSpPr>
          <p:nvPr/>
        </p:nvSpPr>
        <p:spPr bwMode="auto">
          <a:xfrm flipH="1" flipV="1">
            <a:off x="1568450" y="3182938"/>
            <a:ext cx="7938" cy="22225"/>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atin typeface="+mn-lt"/>
            </a:endParaRPr>
          </a:p>
        </p:txBody>
      </p:sp>
      <p:sp>
        <p:nvSpPr>
          <p:cNvPr id="9431" name="Line 215">
            <a:extLst>
              <a:ext uri="{FF2B5EF4-FFF2-40B4-BE49-F238E27FC236}">
                <a16:creationId xmlns:a16="http://schemas.microsoft.com/office/drawing/2014/main" id="{CACA5088-C255-4DBD-A4A8-BA554CF94B0E}"/>
              </a:ext>
            </a:extLst>
          </p:cNvPr>
          <p:cNvSpPr>
            <a:spLocks noChangeShapeType="1"/>
          </p:cNvSpPr>
          <p:nvPr/>
        </p:nvSpPr>
        <p:spPr bwMode="auto">
          <a:xfrm flipH="1" flipV="1">
            <a:off x="1560513" y="3167063"/>
            <a:ext cx="7937" cy="15875"/>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atin typeface="+mn-lt"/>
            </a:endParaRPr>
          </a:p>
        </p:txBody>
      </p:sp>
      <p:sp>
        <p:nvSpPr>
          <p:cNvPr id="9432" name="Line 216">
            <a:extLst>
              <a:ext uri="{FF2B5EF4-FFF2-40B4-BE49-F238E27FC236}">
                <a16:creationId xmlns:a16="http://schemas.microsoft.com/office/drawing/2014/main" id="{21D105DB-7EAB-4539-831B-5034C5D13EA8}"/>
              </a:ext>
            </a:extLst>
          </p:cNvPr>
          <p:cNvSpPr>
            <a:spLocks noChangeShapeType="1"/>
          </p:cNvSpPr>
          <p:nvPr/>
        </p:nvSpPr>
        <p:spPr bwMode="auto">
          <a:xfrm flipH="1" flipV="1">
            <a:off x="1552575" y="3151188"/>
            <a:ext cx="7938" cy="15875"/>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atin typeface="+mn-lt"/>
            </a:endParaRPr>
          </a:p>
        </p:txBody>
      </p:sp>
      <p:sp>
        <p:nvSpPr>
          <p:cNvPr id="9433" name="Line 217">
            <a:extLst>
              <a:ext uri="{FF2B5EF4-FFF2-40B4-BE49-F238E27FC236}">
                <a16:creationId xmlns:a16="http://schemas.microsoft.com/office/drawing/2014/main" id="{F83EC309-CD8E-49EC-8F85-3CAD33F64431}"/>
              </a:ext>
            </a:extLst>
          </p:cNvPr>
          <p:cNvSpPr>
            <a:spLocks noChangeShapeType="1"/>
          </p:cNvSpPr>
          <p:nvPr/>
        </p:nvSpPr>
        <p:spPr bwMode="auto">
          <a:xfrm flipH="1" flipV="1">
            <a:off x="1544638" y="3128963"/>
            <a:ext cx="7937" cy="22225"/>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atin typeface="+mn-lt"/>
            </a:endParaRPr>
          </a:p>
        </p:txBody>
      </p:sp>
      <p:sp>
        <p:nvSpPr>
          <p:cNvPr id="9434" name="Line 218">
            <a:extLst>
              <a:ext uri="{FF2B5EF4-FFF2-40B4-BE49-F238E27FC236}">
                <a16:creationId xmlns:a16="http://schemas.microsoft.com/office/drawing/2014/main" id="{66CD2D06-8F07-40C0-A401-B4CE58F4B49F}"/>
              </a:ext>
            </a:extLst>
          </p:cNvPr>
          <p:cNvSpPr>
            <a:spLocks noChangeShapeType="1"/>
          </p:cNvSpPr>
          <p:nvPr/>
        </p:nvSpPr>
        <p:spPr bwMode="auto">
          <a:xfrm flipH="1" flipV="1">
            <a:off x="1538288" y="3113088"/>
            <a:ext cx="6350" cy="15875"/>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atin typeface="+mn-lt"/>
            </a:endParaRPr>
          </a:p>
        </p:txBody>
      </p:sp>
      <p:sp>
        <p:nvSpPr>
          <p:cNvPr id="9435" name="Line 219">
            <a:extLst>
              <a:ext uri="{FF2B5EF4-FFF2-40B4-BE49-F238E27FC236}">
                <a16:creationId xmlns:a16="http://schemas.microsoft.com/office/drawing/2014/main" id="{154F5CC6-411D-4490-A0B5-E6EEF423948A}"/>
              </a:ext>
            </a:extLst>
          </p:cNvPr>
          <p:cNvSpPr>
            <a:spLocks noChangeShapeType="1"/>
          </p:cNvSpPr>
          <p:nvPr/>
        </p:nvSpPr>
        <p:spPr bwMode="auto">
          <a:xfrm flipH="1" flipV="1">
            <a:off x="1530350" y="3090863"/>
            <a:ext cx="7938" cy="22225"/>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atin typeface="+mn-lt"/>
            </a:endParaRPr>
          </a:p>
        </p:txBody>
      </p:sp>
      <p:sp>
        <p:nvSpPr>
          <p:cNvPr id="9436" name="Line 220">
            <a:extLst>
              <a:ext uri="{FF2B5EF4-FFF2-40B4-BE49-F238E27FC236}">
                <a16:creationId xmlns:a16="http://schemas.microsoft.com/office/drawing/2014/main" id="{CBA74857-A5FE-45B2-9262-71559FD81FBA}"/>
              </a:ext>
            </a:extLst>
          </p:cNvPr>
          <p:cNvSpPr>
            <a:spLocks noChangeShapeType="1"/>
          </p:cNvSpPr>
          <p:nvPr/>
        </p:nvSpPr>
        <p:spPr bwMode="auto">
          <a:xfrm flipH="1" flipV="1">
            <a:off x="1522413" y="3074988"/>
            <a:ext cx="7937" cy="15875"/>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atin typeface="+mn-lt"/>
            </a:endParaRPr>
          </a:p>
        </p:txBody>
      </p:sp>
      <p:sp>
        <p:nvSpPr>
          <p:cNvPr id="9437" name="Line 221">
            <a:extLst>
              <a:ext uri="{FF2B5EF4-FFF2-40B4-BE49-F238E27FC236}">
                <a16:creationId xmlns:a16="http://schemas.microsoft.com/office/drawing/2014/main" id="{40E8CD2B-8999-47ED-878E-E77872EBA2B1}"/>
              </a:ext>
            </a:extLst>
          </p:cNvPr>
          <p:cNvSpPr>
            <a:spLocks noChangeShapeType="1"/>
          </p:cNvSpPr>
          <p:nvPr/>
        </p:nvSpPr>
        <p:spPr bwMode="auto">
          <a:xfrm flipH="1" flipV="1">
            <a:off x="1514475" y="3052763"/>
            <a:ext cx="7938" cy="22225"/>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atin typeface="+mn-lt"/>
            </a:endParaRPr>
          </a:p>
        </p:txBody>
      </p:sp>
      <p:sp>
        <p:nvSpPr>
          <p:cNvPr id="9438" name="Line 222">
            <a:extLst>
              <a:ext uri="{FF2B5EF4-FFF2-40B4-BE49-F238E27FC236}">
                <a16:creationId xmlns:a16="http://schemas.microsoft.com/office/drawing/2014/main" id="{3D5D5CC6-AC7A-4F29-9C50-6AA73CE6EEC9}"/>
              </a:ext>
            </a:extLst>
          </p:cNvPr>
          <p:cNvSpPr>
            <a:spLocks noChangeShapeType="1"/>
          </p:cNvSpPr>
          <p:nvPr/>
        </p:nvSpPr>
        <p:spPr bwMode="auto">
          <a:xfrm flipH="1" flipV="1">
            <a:off x="1500188" y="3036888"/>
            <a:ext cx="14287" cy="15875"/>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atin typeface="+mn-lt"/>
            </a:endParaRPr>
          </a:p>
        </p:txBody>
      </p:sp>
      <p:sp>
        <p:nvSpPr>
          <p:cNvPr id="9439" name="Line 223">
            <a:extLst>
              <a:ext uri="{FF2B5EF4-FFF2-40B4-BE49-F238E27FC236}">
                <a16:creationId xmlns:a16="http://schemas.microsoft.com/office/drawing/2014/main" id="{7C2E97EB-465E-4B2B-857B-28EC9367F3AF}"/>
              </a:ext>
            </a:extLst>
          </p:cNvPr>
          <p:cNvSpPr>
            <a:spLocks noChangeShapeType="1"/>
          </p:cNvSpPr>
          <p:nvPr/>
        </p:nvSpPr>
        <p:spPr bwMode="auto">
          <a:xfrm flipH="1" flipV="1">
            <a:off x="1492250" y="3014663"/>
            <a:ext cx="7938" cy="22225"/>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atin typeface="+mn-lt"/>
            </a:endParaRPr>
          </a:p>
        </p:txBody>
      </p:sp>
      <p:sp>
        <p:nvSpPr>
          <p:cNvPr id="9440" name="Line 224">
            <a:extLst>
              <a:ext uri="{FF2B5EF4-FFF2-40B4-BE49-F238E27FC236}">
                <a16:creationId xmlns:a16="http://schemas.microsoft.com/office/drawing/2014/main" id="{5103C00D-DEC4-47F8-9F6E-3ABDFACB3976}"/>
              </a:ext>
            </a:extLst>
          </p:cNvPr>
          <p:cNvSpPr>
            <a:spLocks noChangeShapeType="1"/>
          </p:cNvSpPr>
          <p:nvPr/>
        </p:nvSpPr>
        <p:spPr bwMode="auto">
          <a:xfrm flipH="1" flipV="1">
            <a:off x="1484313" y="2998788"/>
            <a:ext cx="7937" cy="15875"/>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atin typeface="+mn-lt"/>
            </a:endParaRPr>
          </a:p>
        </p:txBody>
      </p:sp>
      <p:sp>
        <p:nvSpPr>
          <p:cNvPr id="9441" name="Line 225">
            <a:extLst>
              <a:ext uri="{FF2B5EF4-FFF2-40B4-BE49-F238E27FC236}">
                <a16:creationId xmlns:a16="http://schemas.microsoft.com/office/drawing/2014/main" id="{55C5A259-3522-408E-858B-2C3656C0A156}"/>
              </a:ext>
            </a:extLst>
          </p:cNvPr>
          <p:cNvSpPr>
            <a:spLocks noChangeShapeType="1"/>
          </p:cNvSpPr>
          <p:nvPr/>
        </p:nvSpPr>
        <p:spPr bwMode="auto">
          <a:xfrm flipH="1" flipV="1">
            <a:off x="1476375" y="2976563"/>
            <a:ext cx="7938" cy="22225"/>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atin typeface="+mn-lt"/>
            </a:endParaRPr>
          </a:p>
        </p:txBody>
      </p:sp>
      <p:sp>
        <p:nvSpPr>
          <p:cNvPr id="9442" name="Line 226">
            <a:extLst>
              <a:ext uri="{FF2B5EF4-FFF2-40B4-BE49-F238E27FC236}">
                <a16:creationId xmlns:a16="http://schemas.microsoft.com/office/drawing/2014/main" id="{F9C3A481-62EE-4294-9ED7-8870E6CEDF76}"/>
              </a:ext>
            </a:extLst>
          </p:cNvPr>
          <p:cNvSpPr>
            <a:spLocks noChangeShapeType="1"/>
          </p:cNvSpPr>
          <p:nvPr/>
        </p:nvSpPr>
        <p:spPr bwMode="auto">
          <a:xfrm flipH="1" flipV="1">
            <a:off x="1468438" y="2960688"/>
            <a:ext cx="7937" cy="15875"/>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atin typeface="+mn-lt"/>
            </a:endParaRPr>
          </a:p>
        </p:txBody>
      </p:sp>
      <p:sp>
        <p:nvSpPr>
          <p:cNvPr id="9443" name="Line 227">
            <a:extLst>
              <a:ext uri="{FF2B5EF4-FFF2-40B4-BE49-F238E27FC236}">
                <a16:creationId xmlns:a16="http://schemas.microsoft.com/office/drawing/2014/main" id="{775D7E67-74AF-4E2D-9C8D-873B6BD924A6}"/>
              </a:ext>
            </a:extLst>
          </p:cNvPr>
          <p:cNvSpPr>
            <a:spLocks noChangeShapeType="1"/>
          </p:cNvSpPr>
          <p:nvPr/>
        </p:nvSpPr>
        <p:spPr bwMode="auto">
          <a:xfrm flipH="1" flipV="1">
            <a:off x="1462088" y="2938463"/>
            <a:ext cx="6350" cy="22225"/>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atin typeface="+mn-lt"/>
            </a:endParaRPr>
          </a:p>
        </p:txBody>
      </p:sp>
      <p:sp>
        <p:nvSpPr>
          <p:cNvPr id="9444" name="Line 228">
            <a:extLst>
              <a:ext uri="{FF2B5EF4-FFF2-40B4-BE49-F238E27FC236}">
                <a16:creationId xmlns:a16="http://schemas.microsoft.com/office/drawing/2014/main" id="{B9054177-6FF6-4F2A-8DFF-C9A2EBFD1E1A}"/>
              </a:ext>
            </a:extLst>
          </p:cNvPr>
          <p:cNvSpPr>
            <a:spLocks noChangeShapeType="1"/>
          </p:cNvSpPr>
          <p:nvPr/>
        </p:nvSpPr>
        <p:spPr bwMode="auto">
          <a:xfrm flipH="1" flipV="1">
            <a:off x="1454150" y="2922588"/>
            <a:ext cx="7938" cy="15875"/>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atin typeface="+mn-lt"/>
            </a:endParaRPr>
          </a:p>
        </p:txBody>
      </p:sp>
      <p:sp>
        <p:nvSpPr>
          <p:cNvPr id="9445" name="Line 229">
            <a:extLst>
              <a:ext uri="{FF2B5EF4-FFF2-40B4-BE49-F238E27FC236}">
                <a16:creationId xmlns:a16="http://schemas.microsoft.com/office/drawing/2014/main" id="{767EC3DE-64F1-4CE1-ABDB-F507C4278CED}"/>
              </a:ext>
            </a:extLst>
          </p:cNvPr>
          <p:cNvSpPr>
            <a:spLocks noChangeShapeType="1"/>
          </p:cNvSpPr>
          <p:nvPr/>
        </p:nvSpPr>
        <p:spPr bwMode="auto">
          <a:xfrm flipH="1" flipV="1">
            <a:off x="1438275" y="2900363"/>
            <a:ext cx="15875" cy="22225"/>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atin typeface="+mn-lt"/>
            </a:endParaRPr>
          </a:p>
        </p:txBody>
      </p:sp>
      <p:sp>
        <p:nvSpPr>
          <p:cNvPr id="9446" name="Line 230">
            <a:extLst>
              <a:ext uri="{FF2B5EF4-FFF2-40B4-BE49-F238E27FC236}">
                <a16:creationId xmlns:a16="http://schemas.microsoft.com/office/drawing/2014/main" id="{1DABEE90-E559-41C3-BB43-1026A413B664}"/>
              </a:ext>
            </a:extLst>
          </p:cNvPr>
          <p:cNvSpPr>
            <a:spLocks noChangeShapeType="1"/>
          </p:cNvSpPr>
          <p:nvPr/>
        </p:nvSpPr>
        <p:spPr bwMode="auto">
          <a:xfrm flipH="1" flipV="1">
            <a:off x="1430338" y="2884488"/>
            <a:ext cx="7937" cy="15875"/>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atin typeface="+mn-lt"/>
            </a:endParaRPr>
          </a:p>
        </p:txBody>
      </p:sp>
      <p:sp>
        <p:nvSpPr>
          <p:cNvPr id="9447" name="Line 231">
            <a:extLst>
              <a:ext uri="{FF2B5EF4-FFF2-40B4-BE49-F238E27FC236}">
                <a16:creationId xmlns:a16="http://schemas.microsoft.com/office/drawing/2014/main" id="{CD426193-B251-41B0-8C09-141921794EBD}"/>
              </a:ext>
            </a:extLst>
          </p:cNvPr>
          <p:cNvSpPr>
            <a:spLocks noChangeShapeType="1"/>
          </p:cNvSpPr>
          <p:nvPr/>
        </p:nvSpPr>
        <p:spPr bwMode="auto">
          <a:xfrm flipH="1" flipV="1">
            <a:off x="1423988" y="2862263"/>
            <a:ext cx="6350" cy="22225"/>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atin typeface="+mn-lt"/>
            </a:endParaRPr>
          </a:p>
        </p:txBody>
      </p:sp>
      <p:sp>
        <p:nvSpPr>
          <p:cNvPr id="9448" name="Line 232">
            <a:extLst>
              <a:ext uri="{FF2B5EF4-FFF2-40B4-BE49-F238E27FC236}">
                <a16:creationId xmlns:a16="http://schemas.microsoft.com/office/drawing/2014/main" id="{46F5CEA7-F2F3-4C52-8AF9-6F3BB49C9B01}"/>
              </a:ext>
            </a:extLst>
          </p:cNvPr>
          <p:cNvSpPr>
            <a:spLocks noChangeShapeType="1"/>
          </p:cNvSpPr>
          <p:nvPr/>
        </p:nvSpPr>
        <p:spPr bwMode="auto">
          <a:xfrm flipH="1" flipV="1">
            <a:off x="1408113" y="2846388"/>
            <a:ext cx="15875" cy="15875"/>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atin typeface="+mn-lt"/>
            </a:endParaRPr>
          </a:p>
        </p:txBody>
      </p:sp>
      <p:sp>
        <p:nvSpPr>
          <p:cNvPr id="9449" name="Line 233">
            <a:extLst>
              <a:ext uri="{FF2B5EF4-FFF2-40B4-BE49-F238E27FC236}">
                <a16:creationId xmlns:a16="http://schemas.microsoft.com/office/drawing/2014/main" id="{28D39E5A-FC4B-4281-9EEA-7B1B53D59CB2}"/>
              </a:ext>
            </a:extLst>
          </p:cNvPr>
          <p:cNvSpPr>
            <a:spLocks noChangeShapeType="1"/>
          </p:cNvSpPr>
          <p:nvPr/>
        </p:nvSpPr>
        <p:spPr bwMode="auto">
          <a:xfrm flipH="1" flipV="1">
            <a:off x="1400175" y="2824163"/>
            <a:ext cx="7938" cy="22225"/>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atin typeface="+mn-lt"/>
            </a:endParaRPr>
          </a:p>
        </p:txBody>
      </p:sp>
      <p:sp>
        <p:nvSpPr>
          <p:cNvPr id="9450" name="Line 234">
            <a:extLst>
              <a:ext uri="{FF2B5EF4-FFF2-40B4-BE49-F238E27FC236}">
                <a16:creationId xmlns:a16="http://schemas.microsoft.com/office/drawing/2014/main" id="{DFE52B69-F051-4CBF-819F-33929719B5E0}"/>
              </a:ext>
            </a:extLst>
          </p:cNvPr>
          <p:cNvSpPr>
            <a:spLocks noChangeShapeType="1"/>
          </p:cNvSpPr>
          <p:nvPr/>
        </p:nvSpPr>
        <p:spPr bwMode="auto">
          <a:xfrm flipH="1" flipV="1">
            <a:off x="1385888" y="2808288"/>
            <a:ext cx="14287" cy="15875"/>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atin typeface="+mn-lt"/>
            </a:endParaRPr>
          </a:p>
        </p:txBody>
      </p:sp>
      <p:sp>
        <p:nvSpPr>
          <p:cNvPr id="9451" name="Line 235">
            <a:extLst>
              <a:ext uri="{FF2B5EF4-FFF2-40B4-BE49-F238E27FC236}">
                <a16:creationId xmlns:a16="http://schemas.microsoft.com/office/drawing/2014/main" id="{DA4471BF-A2AD-4E3E-B50D-7BD18BCBA4F3}"/>
              </a:ext>
            </a:extLst>
          </p:cNvPr>
          <p:cNvSpPr>
            <a:spLocks noChangeShapeType="1"/>
          </p:cNvSpPr>
          <p:nvPr/>
        </p:nvSpPr>
        <p:spPr bwMode="auto">
          <a:xfrm flipH="1" flipV="1">
            <a:off x="1377950" y="2786063"/>
            <a:ext cx="7938" cy="22225"/>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atin typeface="+mn-lt"/>
            </a:endParaRPr>
          </a:p>
        </p:txBody>
      </p:sp>
      <p:sp>
        <p:nvSpPr>
          <p:cNvPr id="9452" name="Line 236">
            <a:extLst>
              <a:ext uri="{FF2B5EF4-FFF2-40B4-BE49-F238E27FC236}">
                <a16:creationId xmlns:a16="http://schemas.microsoft.com/office/drawing/2014/main" id="{C69E8077-4713-451E-A71F-EC3BDBF03368}"/>
              </a:ext>
            </a:extLst>
          </p:cNvPr>
          <p:cNvSpPr>
            <a:spLocks noChangeShapeType="1"/>
          </p:cNvSpPr>
          <p:nvPr/>
        </p:nvSpPr>
        <p:spPr bwMode="auto">
          <a:xfrm flipH="1" flipV="1">
            <a:off x="1362075" y="2770188"/>
            <a:ext cx="15875" cy="15875"/>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atin typeface="+mn-lt"/>
            </a:endParaRPr>
          </a:p>
        </p:txBody>
      </p:sp>
      <p:sp>
        <p:nvSpPr>
          <p:cNvPr id="9453" name="Line 237">
            <a:extLst>
              <a:ext uri="{FF2B5EF4-FFF2-40B4-BE49-F238E27FC236}">
                <a16:creationId xmlns:a16="http://schemas.microsoft.com/office/drawing/2014/main" id="{78B8E0CF-A9DC-4C45-A9EC-456626BADCED}"/>
              </a:ext>
            </a:extLst>
          </p:cNvPr>
          <p:cNvSpPr>
            <a:spLocks noChangeShapeType="1"/>
          </p:cNvSpPr>
          <p:nvPr/>
        </p:nvSpPr>
        <p:spPr bwMode="auto">
          <a:xfrm flipH="1" flipV="1">
            <a:off x="1339850" y="2747963"/>
            <a:ext cx="22225" cy="22225"/>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atin typeface="+mn-lt"/>
            </a:endParaRPr>
          </a:p>
        </p:txBody>
      </p:sp>
      <p:sp>
        <p:nvSpPr>
          <p:cNvPr id="9454" name="Line 238">
            <a:extLst>
              <a:ext uri="{FF2B5EF4-FFF2-40B4-BE49-F238E27FC236}">
                <a16:creationId xmlns:a16="http://schemas.microsoft.com/office/drawing/2014/main" id="{C0C38656-8072-4D65-8800-6E24C9A9B1D3}"/>
              </a:ext>
            </a:extLst>
          </p:cNvPr>
          <p:cNvSpPr>
            <a:spLocks noChangeShapeType="1"/>
          </p:cNvSpPr>
          <p:nvPr/>
        </p:nvSpPr>
        <p:spPr bwMode="auto">
          <a:xfrm flipH="1" flipV="1">
            <a:off x="1316038" y="2732088"/>
            <a:ext cx="23812" cy="15875"/>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atin typeface="+mn-lt"/>
            </a:endParaRPr>
          </a:p>
        </p:txBody>
      </p:sp>
      <p:sp>
        <p:nvSpPr>
          <p:cNvPr id="9455" name="Line 239">
            <a:extLst>
              <a:ext uri="{FF2B5EF4-FFF2-40B4-BE49-F238E27FC236}">
                <a16:creationId xmlns:a16="http://schemas.microsoft.com/office/drawing/2014/main" id="{3A97C96A-A4B1-451A-A3A6-423065D98979}"/>
              </a:ext>
            </a:extLst>
          </p:cNvPr>
          <p:cNvSpPr>
            <a:spLocks noChangeShapeType="1"/>
          </p:cNvSpPr>
          <p:nvPr/>
        </p:nvSpPr>
        <p:spPr bwMode="auto">
          <a:xfrm flipH="1" flipV="1">
            <a:off x="1293813" y="2709863"/>
            <a:ext cx="22225" cy="22225"/>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atin typeface="+mn-lt"/>
            </a:endParaRPr>
          </a:p>
        </p:txBody>
      </p:sp>
      <p:sp>
        <p:nvSpPr>
          <p:cNvPr id="9456" name="Rectangle 240">
            <a:extLst>
              <a:ext uri="{FF2B5EF4-FFF2-40B4-BE49-F238E27FC236}">
                <a16:creationId xmlns:a16="http://schemas.microsoft.com/office/drawing/2014/main" id="{A8858A9A-CC97-46A4-9D47-F191B60F73E3}"/>
              </a:ext>
            </a:extLst>
          </p:cNvPr>
          <p:cNvSpPr>
            <a:spLocks noChangeArrowheads="1"/>
          </p:cNvSpPr>
          <p:nvPr/>
        </p:nvSpPr>
        <p:spPr bwMode="auto">
          <a:xfrm>
            <a:off x="958850" y="4502150"/>
            <a:ext cx="70532"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en-US" sz="1100">
                <a:latin typeface="+mn-lt"/>
              </a:rPr>
              <a:t>0</a:t>
            </a:r>
            <a:endParaRPr lang="en-US" altLang="en-US">
              <a:latin typeface="+mn-lt"/>
            </a:endParaRPr>
          </a:p>
        </p:txBody>
      </p:sp>
      <p:sp>
        <p:nvSpPr>
          <p:cNvPr id="9457" name="Rectangle 241">
            <a:extLst>
              <a:ext uri="{FF2B5EF4-FFF2-40B4-BE49-F238E27FC236}">
                <a16:creationId xmlns:a16="http://schemas.microsoft.com/office/drawing/2014/main" id="{72ADFA0A-029B-4C06-A81D-B455DF6DE571}"/>
              </a:ext>
            </a:extLst>
          </p:cNvPr>
          <p:cNvSpPr>
            <a:spLocks noChangeArrowheads="1"/>
          </p:cNvSpPr>
          <p:nvPr/>
        </p:nvSpPr>
        <p:spPr bwMode="auto">
          <a:xfrm>
            <a:off x="836613" y="3556000"/>
            <a:ext cx="176330"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en-US" sz="1100">
                <a:latin typeface="+mn-lt"/>
              </a:rPr>
              <a:t>0.5</a:t>
            </a:r>
            <a:endParaRPr lang="en-US" altLang="en-US">
              <a:latin typeface="+mn-lt"/>
            </a:endParaRPr>
          </a:p>
        </p:txBody>
      </p:sp>
      <p:sp>
        <p:nvSpPr>
          <p:cNvPr id="9458" name="Rectangle 242">
            <a:extLst>
              <a:ext uri="{FF2B5EF4-FFF2-40B4-BE49-F238E27FC236}">
                <a16:creationId xmlns:a16="http://schemas.microsoft.com/office/drawing/2014/main" id="{6B911799-A00F-47EB-860B-615A344C5A56}"/>
              </a:ext>
            </a:extLst>
          </p:cNvPr>
          <p:cNvSpPr>
            <a:spLocks noChangeArrowheads="1"/>
          </p:cNvSpPr>
          <p:nvPr/>
        </p:nvSpPr>
        <p:spPr bwMode="auto">
          <a:xfrm>
            <a:off x="958850" y="2609850"/>
            <a:ext cx="70532"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en-US" sz="1100">
                <a:latin typeface="+mn-lt"/>
              </a:rPr>
              <a:t>1</a:t>
            </a:r>
            <a:endParaRPr lang="en-US" altLang="en-US">
              <a:latin typeface="+mn-lt"/>
            </a:endParaRPr>
          </a:p>
        </p:txBody>
      </p:sp>
      <p:sp>
        <p:nvSpPr>
          <p:cNvPr id="9459" name="Rectangle 243">
            <a:extLst>
              <a:ext uri="{FF2B5EF4-FFF2-40B4-BE49-F238E27FC236}">
                <a16:creationId xmlns:a16="http://schemas.microsoft.com/office/drawing/2014/main" id="{52D61C74-9F8C-45D5-AEAE-C6E705A3BD88}"/>
              </a:ext>
            </a:extLst>
          </p:cNvPr>
          <p:cNvSpPr>
            <a:spLocks noChangeArrowheads="1"/>
          </p:cNvSpPr>
          <p:nvPr/>
        </p:nvSpPr>
        <p:spPr bwMode="auto">
          <a:xfrm>
            <a:off x="1117600" y="4714875"/>
            <a:ext cx="70532"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en-US" sz="1100">
                <a:latin typeface="+mn-lt"/>
              </a:rPr>
              <a:t>0</a:t>
            </a:r>
            <a:endParaRPr lang="en-US" altLang="en-US">
              <a:latin typeface="+mn-lt"/>
            </a:endParaRPr>
          </a:p>
        </p:txBody>
      </p:sp>
      <p:sp>
        <p:nvSpPr>
          <p:cNvPr id="9460" name="Rectangle 244">
            <a:extLst>
              <a:ext uri="{FF2B5EF4-FFF2-40B4-BE49-F238E27FC236}">
                <a16:creationId xmlns:a16="http://schemas.microsoft.com/office/drawing/2014/main" id="{1D3A380C-CCA6-4BFC-802A-35A29A0618B3}"/>
              </a:ext>
            </a:extLst>
          </p:cNvPr>
          <p:cNvSpPr>
            <a:spLocks noChangeArrowheads="1"/>
          </p:cNvSpPr>
          <p:nvPr/>
        </p:nvSpPr>
        <p:spPr bwMode="auto">
          <a:xfrm>
            <a:off x="1644650" y="4714875"/>
            <a:ext cx="70532"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en-US" sz="1100">
                <a:latin typeface="+mn-lt"/>
              </a:rPr>
              <a:t>1</a:t>
            </a:r>
            <a:endParaRPr lang="en-US" altLang="en-US">
              <a:latin typeface="+mn-lt"/>
            </a:endParaRPr>
          </a:p>
        </p:txBody>
      </p:sp>
      <p:sp>
        <p:nvSpPr>
          <p:cNvPr id="9461" name="Rectangle 245">
            <a:extLst>
              <a:ext uri="{FF2B5EF4-FFF2-40B4-BE49-F238E27FC236}">
                <a16:creationId xmlns:a16="http://schemas.microsoft.com/office/drawing/2014/main" id="{2925FACD-76D7-4B61-A3CC-118849C90357}"/>
              </a:ext>
            </a:extLst>
          </p:cNvPr>
          <p:cNvSpPr>
            <a:spLocks noChangeArrowheads="1"/>
          </p:cNvSpPr>
          <p:nvPr/>
        </p:nvSpPr>
        <p:spPr bwMode="auto">
          <a:xfrm>
            <a:off x="2178050" y="4714875"/>
            <a:ext cx="70532"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en-US" sz="1100">
                <a:latin typeface="+mn-lt"/>
              </a:rPr>
              <a:t>2</a:t>
            </a:r>
            <a:endParaRPr lang="en-US" altLang="en-US">
              <a:latin typeface="+mn-lt"/>
            </a:endParaRPr>
          </a:p>
        </p:txBody>
      </p:sp>
      <p:sp>
        <p:nvSpPr>
          <p:cNvPr id="9462" name="Rectangle 246">
            <a:extLst>
              <a:ext uri="{FF2B5EF4-FFF2-40B4-BE49-F238E27FC236}">
                <a16:creationId xmlns:a16="http://schemas.microsoft.com/office/drawing/2014/main" id="{2D5A7CEC-E728-4948-93E2-0495AC06F1F8}"/>
              </a:ext>
            </a:extLst>
          </p:cNvPr>
          <p:cNvSpPr>
            <a:spLocks noChangeArrowheads="1"/>
          </p:cNvSpPr>
          <p:nvPr/>
        </p:nvSpPr>
        <p:spPr bwMode="auto">
          <a:xfrm>
            <a:off x="2703513" y="4714875"/>
            <a:ext cx="70532"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en-US" sz="1100">
                <a:latin typeface="+mn-lt"/>
              </a:rPr>
              <a:t>3</a:t>
            </a:r>
            <a:endParaRPr lang="en-US" altLang="en-US">
              <a:latin typeface="+mn-lt"/>
            </a:endParaRPr>
          </a:p>
        </p:txBody>
      </p:sp>
      <p:sp>
        <p:nvSpPr>
          <p:cNvPr id="9463" name="Rectangle 247">
            <a:extLst>
              <a:ext uri="{FF2B5EF4-FFF2-40B4-BE49-F238E27FC236}">
                <a16:creationId xmlns:a16="http://schemas.microsoft.com/office/drawing/2014/main" id="{D0BF785E-5235-46DE-A3DA-706C2648D74A}"/>
              </a:ext>
            </a:extLst>
          </p:cNvPr>
          <p:cNvSpPr>
            <a:spLocks noChangeArrowheads="1"/>
          </p:cNvSpPr>
          <p:nvPr/>
        </p:nvSpPr>
        <p:spPr bwMode="auto">
          <a:xfrm>
            <a:off x="3230563" y="4714875"/>
            <a:ext cx="70532"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en-US" sz="1100">
                <a:latin typeface="+mn-lt"/>
              </a:rPr>
              <a:t>4</a:t>
            </a:r>
            <a:endParaRPr lang="en-US" altLang="en-US">
              <a:latin typeface="+mn-lt"/>
            </a:endParaRPr>
          </a:p>
        </p:txBody>
      </p:sp>
      <p:sp>
        <p:nvSpPr>
          <p:cNvPr id="9464" name="Rectangle 248">
            <a:extLst>
              <a:ext uri="{FF2B5EF4-FFF2-40B4-BE49-F238E27FC236}">
                <a16:creationId xmlns:a16="http://schemas.microsoft.com/office/drawing/2014/main" id="{AF17873C-1E90-4E67-B022-AE098D513EB9}"/>
              </a:ext>
            </a:extLst>
          </p:cNvPr>
          <p:cNvSpPr>
            <a:spLocks noChangeArrowheads="1"/>
          </p:cNvSpPr>
          <p:nvPr/>
        </p:nvSpPr>
        <p:spPr bwMode="auto">
          <a:xfrm>
            <a:off x="3763963" y="4714875"/>
            <a:ext cx="70532"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en-US" sz="1100">
                <a:latin typeface="+mn-lt"/>
              </a:rPr>
              <a:t>5</a:t>
            </a:r>
            <a:endParaRPr lang="en-US" altLang="en-US">
              <a:latin typeface="+mn-lt"/>
            </a:endParaRPr>
          </a:p>
        </p:txBody>
      </p:sp>
      <p:sp>
        <p:nvSpPr>
          <p:cNvPr id="9465" name="Rectangle 249">
            <a:extLst>
              <a:ext uri="{FF2B5EF4-FFF2-40B4-BE49-F238E27FC236}">
                <a16:creationId xmlns:a16="http://schemas.microsoft.com/office/drawing/2014/main" id="{841D279B-F4E1-4784-82C9-46BF9D0E753C}"/>
              </a:ext>
            </a:extLst>
          </p:cNvPr>
          <p:cNvSpPr>
            <a:spLocks noChangeArrowheads="1"/>
          </p:cNvSpPr>
          <p:nvPr/>
        </p:nvSpPr>
        <p:spPr bwMode="auto">
          <a:xfrm>
            <a:off x="4289425" y="4714875"/>
            <a:ext cx="70532"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en-US" sz="1100">
                <a:latin typeface="+mn-lt"/>
              </a:rPr>
              <a:t>6</a:t>
            </a:r>
            <a:endParaRPr lang="en-US" altLang="en-US">
              <a:latin typeface="+mn-lt"/>
            </a:endParaRPr>
          </a:p>
        </p:txBody>
      </p:sp>
      <p:sp>
        <p:nvSpPr>
          <p:cNvPr id="9466" name="Rectangle 250">
            <a:extLst>
              <a:ext uri="{FF2B5EF4-FFF2-40B4-BE49-F238E27FC236}">
                <a16:creationId xmlns:a16="http://schemas.microsoft.com/office/drawing/2014/main" id="{ECB50A8C-E3AB-429F-BBBB-4A203BC95AA7}"/>
              </a:ext>
            </a:extLst>
          </p:cNvPr>
          <p:cNvSpPr>
            <a:spLocks noChangeArrowheads="1"/>
          </p:cNvSpPr>
          <p:nvPr/>
        </p:nvSpPr>
        <p:spPr bwMode="auto">
          <a:xfrm>
            <a:off x="1828800" y="4891088"/>
            <a:ext cx="1237518"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en-US" b="1">
                <a:latin typeface="+mn-lt"/>
              </a:rPr>
              <a:t>Intake g/day</a:t>
            </a:r>
            <a:endParaRPr lang="en-US" altLang="en-US">
              <a:latin typeface="+mn-lt"/>
            </a:endParaRPr>
          </a:p>
        </p:txBody>
      </p:sp>
      <p:sp>
        <p:nvSpPr>
          <p:cNvPr id="9467" name="Rectangle 251">
            <a:extLst>
              <a:ext uri="{FF2B5EF4-FFF2-40B4-BE49-F238E27FC236}">
                <a16:creationId xmlns:a16="http://schemas.microsoft.com/office/drawing/2014/main" id="{A756C46F-4B80-4383-9779-63314455B192}"/>
              </a:ext>
            </a:extLst>
          </p:cNvPr>
          <p:cNvSpPr>
            <a:spLocks noChangeArrowheads="1"/>
          </p:cNvSpPr>
          <p:nvPr/>
        </p:nvSpPr>
        <p:spPr bwMode="auto">
          <a:xfrm rot="16200000">
            <a:off x="-149499" y="3507567"/>
            <a:ext cx="1678536" cy="2000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en-US" sz="1300" b="1" dirty="0">
                <a:latin typeface="+mn-lt"/>
              </a:rPr>
              <a:t>Exceedance probability</a:t>
            </a:r>
            <a:endParaRPr lang="en-US" altLang="en-US" dirty="0">
              <a:latin typeface="+mn-lt"/>
            </a:endParaRPr>
          </a:p>
        </p:txBody>
      </p:sp>
      <p:sp>
        <p:nvSpPr>
          <p:cNvPr id="9468" name="Line 252">
            <a:extLst>
              <a:ext uri="{FF2B5EF4-FFF2-40B4-BE49-F238E27FC236}">
                <a16:creationId xmlns:a16="http://schemas.microsoft.com/office/drawing/2014/main" id="{5315BCB6-17B0-4637-9782-A8EADF2825EB}"/>
              </a:ext>
            </a:extLst>
          </p:cNvPr>
          <p:cNvSpPr>
            <a:spLocks noChangeShapeType="1"/>
          </p:cNvSpPr>
          <p:nvPr/>
        </p:nvSpPr>
        <p:spPr bwMode="auto">
          <a:xfrm>
            <a:off x="5364163" y="2632075"/>
            <a:ext cx="1588" cy="195580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GB">
              <a:latin typeface="+mn-lt"/>
            </a:endParaRPr>
          </a:p>
        </p:txBody>
      </p:sp>
      <p:sp>
        <p:nvSpPr>
          <p:cNvPr id="9469" name="Line 253">
            <a:extLst>
              <a:ext uri="{FF2B5EF4-FFF2-40B4-BE49-F238E27FC236}">
                <a16:creationId xmlns:a16="http://schemas.microsoft.com/office/drawing/2014/main" id="{D2ED62E9-783F-433F-BAAB-CD00A8478C5F}"/>
              </a:ext>
            </a:extLst>
          </p:cNvPr>
          <p:cNvSpPr>
            <a:spLocks noChangeShapeType="1"/>
          </p:cNvSpPr>
          <p:nvPr/>
        </p:nvSpPr>
        <p:spPr bwMode="auto">
          <a:xfrm>
            <a:off x="5311775" y="4587875"/>
            <a:ext cx="52388" cy="1588"/>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GB">
              <a:latin typeface="+mn-lt"/>
            </a:endParaRPr>
          </a:p>
        </p:txBody>
      </p:sp>
      <p:sp>
        <p:nvSpPr>
          <p:cNvPr id="9470" name="Line 254">
            <a:extLst>
              <a:ext uri="{FF2B5EF4-FFF2-40B4-BE49-F238E27FC236}">
                <a16:creationId xmlns:a16="http://schemas.microsoft.com/office/drawing/2014/main" id="{D771F4AA-48C2-418F-B4FC-0155C6B72245}"/>
              </a:ext>
            </a:extLst>
          </p:cNvPr>
          <p:cNvSpPr>
            <a:spLocks noChangeShapeType="1"/>
          </p:cNvSpPr>
          <p:nvPr/>
        </p:nvSpPr>
        <p:spPr bwMode="auto">
          <a:xfrm>
            <a:off x="5311775" y="3614738"/>
            <a:ext cx="52388" cy="1588"/>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GB">
              <a:latin typeface="+mn-lt"/>
            </a:endParaRPr>
          </a:p>
        </p:txBody>
      </p:sp>
      <p:sp>
        <p:nvSpPr>
          <p:cNvPr id="9471" name="Line 255">
            <a:extLst>
              <a:ext uri="{FF2B5EF4-FFF2-40B4-BE49-F238E27FC236}">
                <a16:creationId xmlns:a16="http://schemas.microsoft.com/office/drawing/2014/main" id="{D2110A68-087E-4D12-AFCD-955304A39658}"/>
              </a:ext>
            </a:extLst>
          </p:cNvPr>
          <p:cNvSpPr>
            <a:spLocks noChangeShapeType="1"/>
          </p:cNvSpPr>
          <p:nvPr/>
        </p:nvSpPr>
        <p:spPr bwMode="auto">
          <a:xfrm>
            <a:off x="5311775" y="2632075"/>
            <a:ext cx="52388" cy="1588"/>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GB">
              <a:latin typeface="+mn-lt"/>
            </a:endParaRPr>
          </a:p>
        </p:txBody>
      </p:sp>
      <p:sp>
        <p:nvSpPr>
          <p:cNvPr id="9472" name="Line 256">
            <a:extLst>
              <a:ext uri="{FF2B5EF4-FFF2-40B4-BE49-F238E27FC236}">
                <a16:creationId xmlns:a16="http://schemas.microsoft.com/office/drawing/2014/main" id="{CAB52216-10CC-44C5-86EC-945946884F25}"/>
              </a:ext>
            </a:extLst>
          </p:cNvPr>
          <p:cNvSpPr>
            <a:spLocks noChangeShapeType="1"/>
          </p:cNvSpPr>
          <p:nvPr/>
        </p:nvSpPr>
        <p:spPr bwMode="auto">
          <a:xfrm>
            <a:off x="5364163" y="4587875"/>
            <a:ext cx="3073400" cy="1588"/>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GB">
              <a:latin typeface="+mn-lt"/>
            </a:endParaRPr>
          </a:p>
        </p:txBody>
      </p:sp>
      <p:sp>
        <p:nvSpPr>
          <p:cNvPr id="9473" name="Line 257">
            <a:extLst>
              <a:ext uri="{FF2B5EF4-FFF2-40B4-BE49-F238E27FC236}">
                <a16:creationId xmlns:a16="http://schemas.microsoft.com/office/drawing/2014/main" id="{14FCDF3E-FF50-49E7-A1E3-F1E9EB8162D6}"/>
              </a:ext>
            </a:extLst>
          </p:cNvPr>
          <p:cNvSpPr>
            <a:spLocks noChangeShapeType="1"/>
          </p:cNvSpPr>
          <p:nvPr/>
        </p:nvSpPr>
        <p:spPr bwMode="auto">
          <a:xfrm flipV="1">
            <a:off x="5364163" y="4587875"/>
            <a:ext cx="1588" cy="5397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GB">
              <a:latin typeface="+mn-lt"/>
            </a:endParaRPr>
          </a:p>
        </p:txBody>
      </p:sp>
      <p:sp>
        <p:nvSpPr>
          <p:cNvPr id="9474" name="Line 258">
            <a:extLst>
              <a:ext uri="{FF2B5EF4-FFF2-40B4-BE49-F238E27FC236}">
                <a16:creationId xmlns:a16="http://schemas.microsoft.com/office/drawing/2014/main" id="{0883A743-C327-45B1-B382-04AFC2D7C1C1}"/>
              </a:ext>
            </a:extLst>
          </p:cNvPr>
          <p:cNvSpPr>
            <a:spLocks noChangeShapeType="1"/>
          </p:cNvSpPr>
          <p:nvPr/>
        </p:nvSpPr>
        <p:spPr bwMode="auto">
          <a:xfrm flipV="1">
            <a:off x="6386513" y="4587875"/>
            <a:ext cx="1588" cy="5397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GB">
              <a:latin typeface="+mn-lt"/>
            </a:endParaRPr>
          </a:p>
        </p:txBody>
      </p:sp>
      <p:sp>
        <p:nvSpPr>
          <p:cNvPr id="9475" name="Line 259">
            <a:extLst>
              <a:ext uri="{FF2B5EF4-FFF2-40B4-BE49-F238E27FC236}">
                <a16:creationId xmlns:a16="http://schemas.microsoft.com/office/drawing/2014/main" id="{AF6776EB-0DE6-427B-BF81-A958AFA01CB9}"/>
              </a:ext>
            </a:extLst>
          </p:cNvPr>
          <p:cNvSpPr>
            <a:spLocks noChangeShapeType="1"/>
          </p:cNvSpPr>
          <p:nvPr/>
        </p:nvSpPr>
        <p:spPr bwMode="auto">
          <a:xfrm flipV="1">
            <a:off x="7415213" y="4587875"/>
            <a:ext cx="1588" cy="5397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GB">
              <a:latin typeface="+mn-lt"/>
            </a:endParaRPr>
          </a:p>
        </p:txBody>
      </p:sp>
      <p:sp>
        <p:nvSpPr>
          <p:cNvPr id="9476" name="Line 260">
            <a:extLst>
              <a:ext uri="{FF2B5EF4-FFF2-40B4-BE49-F238E27FC236}">
                <a16:creationId xmlns:a16="http://schemas.microsoft.com/office/drawing/2014/main" id="{06B23584-9023-453B-8301-07BB55BA553A}"/>
              </a:ext>
            </a:extLst>
          </p:cNvPr>
          <p:cNvSpPr>
            <a:spLocks noChangeShapeType="1"/>
          </p:cNvSpPr>
          <p:nvPr/>
        </p:nvSpPr>
        <p:spPr bwMode="auto">
          <a:xfrm flipV="1">
            <a:off x="8437563" y="4587875"/>
            <a:ext cx="1588" cy="5397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GB">
              <a:latin typeface="+mn-lt"/>
            </a:endParaRPr>
          </a:p>
        </p:txBody>
      </p:sp>
      <p:sp>
        <p:nvSpPr>
          <p:cNvPr id="9575" name="Freeform 359">
            <a:extLst>
              <a:ext uri="{FF2B5EF4-FFF2-40B4-BE49-F238E27FC236}">
                <a16:creationId xmlns:a16="http://schemas.microsoft.com/office/drawing/2014/main" id="{A6C8D1F6-F852-4A7E-873E-591127867EDF}"/>
              </a:ext>
            </a:extLst>
          </p:cNvPr>
          <p:cNvSpPr>
            <a:spLocks/>
          </p:cNvSpPr>
          <p:nvPr/>
        </p:nvSpPr>
        <p:spPr bwMode="auto">
          <a:xfrm>
            <a:off x="5692775" y="2655888"/>
            <a:ext cx="76200" cy="14288"/>
          </a:xfrm>
          <a:custGeom>
            <a:avLst/>
            <a:gdLst>
              <a:gd name="T0" fmla="*/ 48 w 48"/>
              <a:gd name="T1" fmla="*/ 9 h 9"/>
              <a:gd name="T2" fmla="*/ 24 w 48"/>
              <a:gd name="T3" fmla="*/ 4 h 9"/>
              <a:gd name="T4" fmla="*/ 0 w 48"/>
              <a:gd name="T5" fmla="*/ 0 h 9"/>
            </a:gdLst>
            <a:ahLst/>
            <a:cxnLst>
              <a:cxn ang="0">
                <a:pos x="T0" y="T1"/>
              </a:cxn>
              <a:cxn ang="0">
                <a:pos x="T2" y="T3"/>
              </a:cxn>
              <a:cxn ang="0">
                <a:pos x="T4" y="T5"/>
              </a:cxn>
            </a:cxnLst>
            <a:rect l="0" t="0" r="r" b="b"/>
            <a:pathLst>
              <a:path w="48" h="9">
                <a:moveTo>
                  <a:pt x="48" y="9"/>
                </a:moveTo>
                <a:lnTo>
                  <a:pt x="24" y="4"/>
                </a:lnTo>
                <a:lnTo>
                  <a:pt x="0" y="0"/>
                </a:lnTo>
              </a:path>
            </a:pathLst>
          </a:custGeom>
          <a:noFill/>
          <a:ln w="15875">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latin typeface="+mn-lt"/>
            </a:endParaRPr>
          </a:p>
        </p:txBody>
      </p:sp>
      <p:grpSp>
        <p:nvGrpSpPr>
          <p:cNvPr id="13" name="Group 12">
            <a:extLst>
              <a:ext uri="{FF2B5EF4-FFF2-40B4-BE49-F238E27FC236}">
                <a16:creationId xmlns:a16="http://schemas.microsoft.com/office/drawing/2014/main" id="{CD6428C9-61C8-414B-B1FE-3D853EC57B6F}"/>
              </a:ext>
            </a:extLst>
          </p:cNvPr>
          <p:cNvGrpSpPr/>
          <p:nvPr/>
        </p:nvGrpSpPr>
        <p:grpSpPr>
          <a:xfrm>
            <a:off x="6065838" y="2655888"/>
            <a:ext cx="2249487" cy="1931987"/>
            <a:chOff x="6065838" y="2655888"/>
            <a:chExt cx="2249487" cy="1931987"/>
          </a:xfrm>
        </p:grpSpPr>
        <p:sp>
          <p:nvSpPr>
            <p:cNvPr id="9576" name="Freeform 360">
              <a:extLst>
                <a:ext uri="{FF2B5EF4-FFF2-40B4-BE49-F238E27FC236}">
                  <a16:creationId xmlns:a16="http://schemas.microsoft.com/office/drawing/2014/main" id="{F3C53AC0-FFE4-44EF-B456-EDC217EFE68C}"/>
                </a:ext>
              </a:extLst>
            </p:cNvPr>
            <p:cNvSpPr>
              <a:spLocks/>
            </p:cNvSpPr>
            <p:nvPr/>
          </p:nvSpPr>
          <p:spPr bwMode="auto">
            <a:xfrm>
              <a:off x="8140700" y="4565650"/>
              <a:ext cx="174625" cy="22225"/>
            </a:xfrm>
            <a:custGeom>
              <a:avLst/>
              <a:gdLst>
                <a:gd name="T0" fmla="*/ 110 w 110"/>
                <a:gd name="T1" fmla="*/ 14 h 14"/>
                <a:gd name="T2" fmla="*/ 52 w 110"/>
                <a:gd name="T3" fmla="*/ 5 h 14"/>
                <a:gd name="T4" fmla="*/ 0 w 110"/>
                <a:gd name="T5" fmla="*/ 0 h 14"/>
              </a:gdLst>
              <a:ahLst/>
              <a:cxnLst>
                <a:cxn ang="0">
                  <a:pos x="T0" y="T1"/>
                </a:cxn>
                <a:cxn ang="0">
                  <a:pos x="T2" y="T3"/>
                </a:cxn>
                <a:cxn ang="0">
                  <a:pos x="T4" y="T5"/>
                </a:cxn>
              </a:cxnLst>
              <a:rect l="0" t="0" r="r" b="b"/>
              <a:pathLst>
                <a:path w="110" h="14">
                  <a:moveTo>
                    <a:pt x="110" y="14"/>
                  </a:moveTo>
                  <a:lnTo>
                    <a:pt x="52" y="5"/>
                  </a:lnTo>
                  <a:lnTo>
                    <a:pt x="0" y="0"/>
                  </a:lnTo>
                </a:path>
              </a:pathLst>
            </a:custGeom>
            <a:noFill/>
            <a:ln w="15875">
              <a:solidFill>
                <a:srgbClr val="00B0F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latin typeface="+mn-lt"/>
              </a:endParaRPr>
            </a:p>
          </p:txBody>
        </p:sp>
        <p:sp>
          <p:nvSpPr>
            <p:cNvPr id="9577" name="Freeform 361">
              <a:extLst>
                <a:ext uri="{FF2B5EF4-FFF2-40B4-BE49-F238E27FC236}">
                  <a16:creationId xmlns:a16="http://schemas.microsoft.com/office/drawing/2014/main" id="{D2DE0F0E-050C-46A0-9281-D4A948919427}"/>
                </a:ext>
              </a:extLst>
            </p:cNvPr>
            <p:cNvSpPr>
              <a:spLocks/>
            </p:cNvSpPr>
            <p:nvPr/>
          </p:nvSpPr>
          <p:spPr bwMode="auto">
            <a:xfrm>
              <a:off x="7994650" y="4549775"/>
              <a:ext cx="146050" cy="15875"/>
            </a:xfrm>
            <a:custGeom>
              <a:avLst/>
              <a:gdLst>
                <a:gd name="T0" fmla="*/ 92 w 92"/>
                <a:gd name="T1" fmla="*/ 10 h 10"/>
                <a:gd name="T2" fmla="*/ 44 w 92"/>
                <a:gd name="T3" fmla="*/ 5 h 10"/>
                <a:gd name="T4" fmla="*/ 0 w 92"/>
                <a:gd name="T5" fmla="*/ 0 h 10"/>
              </a:gdLst>
              <a:ahLst/>
              <a:cxnLst>
                <a:cxn ang="0">
                  <a:pos x="T0" y="T1"/>
                </a:cxn>
                <a:cxn ang="0">
                  <a:pos x="T2" y="T3"/>
                </a:cxn>
                <a:cxn ang="0">
                  <a:pos x="T4" y="T5"/>
                </a:cxn>
              </a:cxnLst>
              <a:rect l="0" t="0" r="r" b="b"/>
              <a:pathLst>
                <a:path w="92" h="10">
                  <a:moveTo>
                    <a:pt x="92" y="10"/>
                  </a:moveTo>
                  <a:lnTo>
                    <a:pt x="44" y="5"/>
                  </a:lnTo>
                  <a:lnTo>
                    <a:pt x="0" y="0"/>
                  </a:lnTo>
                </a:path>
              </a:pathLst>
            </a:custGeom>
            <a:noFill/>
            <a:ln w="15875">
              <a:solidFill>
                <a:srgbClr val="00B0F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latin typeface="+mn-lt"/>
              </a:endParaRPr>
            </a:p>
          </p:txBody>
        </p:sp>
        <p:sp>
          <p:nvSpPr>
            <p:cNvPr id="9578" name="Freeform 362">
              <a:extLst>
                <a:ext uri="{FF2B5EF4-FFF2-40B4-BE49-F238E27FC236}">
                  <a16:creationId xmlns:a16="http://schemas.microsoft.com/office/drawing/2014/main" id="{D37C3AF6-55A7-4C50-A1FF-E1BE34A65C16}"/>
                </a:ext>
              </a:extLst>
            </p:cNvPr>
            <p:cNvSpPr>
              <a:spLocks/>
            </p:cNvSpPr>
            <p:nvPr/>
          </p:nvSpPr>
          <p:spPr bwMode="auto">
            <a:xfrm>
              <a:off x="7904163" y="4527550"/>
              <a:ext cx="90488" cy="22225"/>
            </a:xfrm>
            <a:custGeom>
              <a:avLst/>
              <a:gdLst>
                <a:gd name="T0" fmla="*/ 57 w 57"/>
                <a:gd name="T1" fmla="*/ 14 h 14"/>
                <a:gd name="T2" fmla="*/ 24 w 57"/>
                <a:gd name="T3" fmla="*/ 5 h 14"/>
                <a:gd name="T4" fmla="*/ 0 w 57"/>
                <a:gd name="T5" fmla="*/ 0 h 14"/>
              </a:gdLst>
              <a:ahLst/>
              <a:cxnLst>
                <a:cxn ang="0">
                  <a:pos x="T0" y="T1"/>
                </a:cxn>
                <a:cxn ang="0">
                  <a:pos x="T2" y="T3"/>
                </a:cxn>
                <a:cxn ang="0">
                  <a:pos x="T4" y="T5"/>
                </a:cxn>
              </a:cxnLst>
              <a:rect l="0" t="0" r="r" b="b"/>
              <a:pathLst>
                <a:path w="57" h="14">
                  <a:moveTo>
                    <a:pt x="57" y="14"/>
                  </a:moveTo>
                  <a:lnTo>
                    <a:pt x="24" y="5"/>
                  </a:lnTo>
                  <a:lnTo>
                    <a:pt x="0" y="0"/>
                  </a:lnTo>
                </a:path>
              </a:pathLst>
            </a:custGeom>
            <a:noFill/>
            <a:ln w="15875">
              <a:solidFill>
                <a:srgbClr val="00B0F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latin typeface="+mn-lt"/>
              </a:endParaRPr>
            </a:p>
          </p:txBody>
        </p:sp>
        <p:sp>
          <p:nvSpPr>
            <p:cNvPr id="9579" name="Freeform 363">
              <a:extLst>
                <a:ext uri="{FF2B5EF4-FFF2-40B4-BE49-F238E27FC236}">
                  <a16:creationId xmlns:a16="http://schemas.microsoft.com/office/drawing/2014/main" id="{494F8A16-C73A-4AFA-AD21-06729C18D6C3}"/>
                </a:ext>
              </a:extLst>
            </p:cNvPr>
            <p:cNvSpPr>
              <a:spLocks/>
            </p:cNvSpPr>
            <p:nvPr/>
          </p:nvSpPr>
          <p:spPr bwMode="auto">
            <a:xfrm>
              <a:off x="7835900" y="4511675"/>
              <a:ext cx="68263" cy="15875"/>
            </a:xfrm>
            <a:custGeom>
              <a:avLst/>
              <a:gdLst>
                <a:gd name="T0" fmla="*/ 43 w 43"/>
                <a:gd name="T1" fmla="*/ 10 h 10"/>
                <a:gd name="T2" fmla="*/ 19 w 43"/>
                <a:gd name="T3" fmla="*/ 5 h 10"/>
                <a:gd name="T4" fmla="*/ 0 w 43"/>
                <a:gd name="T5" fmla="*/ 0 h 10"/>
              </a:gdLst>
              <a:ahLst/>
              <a:cxnLst>
                <a:cxn ang="0">
                  <a:pos x="T0" y="T1"/>
                </a:cxn>
                <a:cxn ang="0">
                  <a:pos x="T2" y="T3"/>
                </a:cxn>
                <a:cxn ang="0">
                  <a:pos x="T4" y="T5"/>
                </a:cxn>
              </a:cxnLst>
              <a:rect l="0" t="0" r="r" b="b"/>
              <a:pathLst>
                <a:path w="43" h="10">
                  <a:moveTo>
                    <a:pt x="43" y="10"/>
                  </a:moveTo>
                  <a:lnTo>
                    <a:pt x="19" y="5"/>
                  </a:lnTo>
                  <a:lnTo>
                    <a:pt x="0" y="0"/>
                  </a:lnTo>
                </a:path>
              </a:pathLst>
            </a:custGeom>
            <a:noFill/>
            <a:ln w="15875">
              <a:solidFill>
                <a:srgbClr val="00B0F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latin typeface="+mn-lt"/>
              </a:endParaRPr>
            </a:p>
          </p:txBody>
        </p:sp>
        <p:sp>
          <p:nvSpPr>
            <p:cNvPr id="9580" name="Freeform 364">
              <a:extLst>
                <a:ext uri="{FF2B5EF4-FFF2-40B4-BE49-F238E27FC236}">
                  <a16:creationId xmlns:a16="http://schemas.microsoft.com/office/drawing/2014/main" id="{8349D62D-061B-4953-A495-921B6A7C7537}"/>
                </a:ext>
              </a:extLst>
            </p:cNvPr>
            <p:cNvSpPr>
              <a:spLocks/>
            </p:cNvSpPr>
            <p:nvPr/>
          </p:nvSpPr>
          <p:spPr bwMode="auto">
            <a:xfrm>
              <a:off x="7773988" y="4489450"/>
              <a:ext cx="61913" cy="22225"/>
            </a:xfrm>
            <a:custGeom>
              <a:avLst/>
              <a:gdLst>
                <a:gd name="T0" fmla="*/ 39 w 39"/>
                <a:gd name="T1" fmla="*/ 14 h 14"/>
                <a:gd name="T2" fmla="*/ 19 w 39"/>
                <a:gd name="T3" fmla="*/ 5 h 14"/>
                <a:gd name="T4" fmla="*/ 0 w 39"/>
                <a:gd name="T5" fmla="*/ 0 h 14"/>
              </a:gdLst>
              <a:ahLst/>
              <a:cxnLst>
                <a:cxn ang="0">
                  <a:pos x="T0" y="T1"/>
                </a:cxn>
                <a:cxn ang="0">
                  <a:pos x="T2" y="T3"/>
                </a:cxn>
                <a:cxn ang="0">
                  <a:pos x="T4" y="T5"/>
                </a:cxn>
              </a:cxnLst>
              <a:rect l="0" t="0" r="r" b="b"/>
              <a:pathLst>
                <a:path w="39" h="14">
                  <a:moveTo>
                    <a:pt x="39" y="14"/>
                  </a:moveTo>
                  <a:lnTo>
                    <a:pt x="19" y="5"/>
                  </a:lnTo>
                  <a:lnTo>
                    <a:pt x="0" y="0"/>
                  </a:lnTo>
                </a:path>
              </a:pathLst>
            </a:custGeom>
            <a:noFill/>
            <a:ln w="15875">
              <a:solidFill>
                <a:srgbClr val="00B0F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latin typeface="+mn-lt"/>
              </a:endParaRPr>
            </a:p>
          </p:txBody>
        </p:sp>
        <p:sp>
          <p:nvSpPr>
            <p:cNvPr id="9581" name="Freeform 365">
              <a:extLst>
                <a:ext uri="{FF2B5EF4-FFF2-40B4-BE49-F238E27FC236}">
                  <a16:creationId xmlns:a16="http://schemas.microsoft.com/office/drawing/2014/main" id="{F9111C61-541F-4131-85CA-938D0F8F29DE}"/>
                </a:ext>
              </a:extLst>
            </p:cNvPr>
            <p:cNvSpPr>
              <a:spLocks/>
            </p:cNvSpPr>
            <p:nvPr/>
          </p:nvSpPr>
          <p:spPr bwMode="auto">
            <a:xfrm>
              <a:off x="7727950" y="4473575"/>
              <a:ext cx="46038" cy="15875"/>
            </a:xfrm>
            <a:custGeom>
              <a:avLst/>
              <a:gdLst>
                <a:gd name="T0" fmla="*/ 29 w 29"/>
                <a:gd name="T1" fmla="*/ 10 h 10"/>
                <a:gd name="T2" fmla="*/ 15 w 29"/>
                <a:gd name="T3" fmla="*/ 5 h 10"/>
                <a:gd name="T4" fmla="*/ 0 w 29"/>
                <a:gd name="T5" fmla="*/ 0 h 10"/>
              </a:gdLst>
              <a:ahLst/>
              <a:cxnLst>
                <a:cxn ang="0">
                  <a:pos x="T0" y="T1"/>
                </a:cxn>
                <a:cxn ang="0">
                  <a:pos x="T2" y="T3"/>
                </a:cxn>
                <a:cxn ang="0">
                  <a:pos x="T4" y="T5"/>
                </a:cxn>
              </a:cxnLst>
              <a:rect l="0" t="0" r="r" b="b"/>
              <a:pathLst>
                <a:path w="29" h="10">
                  <a:moveTo>
                    <a:pt x="29" y="10"/>
                  </a:moveTo>
                  <a:lnTo>
                    <a:pt x="15" y="5"/>
                  </a:lnTo>
                  <a:lnTo>
                    <a:pt x="0" y="0"/>
                  </a:lnTo>
                </a:path>
              </a:pathLst>
            </a:custGeom>
            <a:noFill/>
            <a:ln w="15875">
              <a:solidFill>
                <a:srgbClr val="00B0F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latin typeface="+mn-lt"/>
              </a:endParaRPr>
            </a:p>
          </p:txBody>
        </p:sp>
        <p:sp>
          <p:nvSpPr>
            <p:cNvPr id="9585" name="Freeform 369">
              <a:extLst>
                <a:ext uri="{FF2B5EF4-FFF2-40B4-BE49-F238E27FC236}">
                  <a16:creationId xmlns:a16="http://schemas.microsoft.com/office/drawing/2014/main" id="{6CE0D30D-EEC5-4FB6-B1E8-EA1CED040039}"/>
                </a:ext>
              </a:extLst>
            </p:cNvPr>
            <p:cNvSpPr>
              <a:spLocks/>
            </p:cNvSpPr>
            <p:nvPr/>
          </p:nvSpPr>
          <p:spPr bwMode="auto">
            <a:xfrm>
              <a:off x="7583488" y="4389438"/>
              <a:ext cx="30163" cy="23813"/>
            </a:xfrm>
            <a:custGeom>
              <a:avLst/>
              <a:gdLst>
                <a:gd name="T0" fmla="*/ 19 w 19"/>
                <a:gd name="T1" fmla="*/ 15 h 15"/>
                <a:gd name="T2" fmla="*/ 10 w 19"/>
                <a:gd name="T3" fmla="*/ 5 h 15"/>
                <a:gd name="T4" fmla="*/ 0 w 19"/>
                <a:gd name="T5" fmla="*/ 0 h 15"/>
              </a:gdLst>
              <a:ahLst/>
              <a:cxnLst>
                <a:cxn ang="0">
                  <a:pos x="T0" y="T1"/>
                </a:cxn>
                <a:cxn ang="0">
                  <a:pos x="T2" y="T3"/>
                </a:cxn>
                <a:cxn ang="0">
                  <a:pos x="T4" y="T5"/>
                </a:cxn>
              </a:cxnLst>
              <a:rect l="0" t="0" r="r" b="b"/>
              <a:pathLst>
                <a:path w="19" h="15">
                  <a:moveTo>
                    <a:pt x="19" y="15"/>
                  </a:moveTo>
                  <a:lnTo>
                    <a:pt x="10" y="5"/>
                  </a:lnTo>
                  <a:lnTo>
                    <a:pt x="0" y="0"/>
                  </a:lnTo>
                </a:path>
              </a:pathLst>
            </a:custGeom>
            <a:noFill/>
            <a:ln w="15875">
              <a:solidFill>
                <a:srgbClr val="00B0F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latin typeface="+mn-lt"/>
              </a:endParaRPr>
            </a:p>
          </p:txBody>
        </p:sp>
        <p:sp>
          <p:nvSpPr>
            <p:cNvPr id="9600" name="Line 384">
              <a:extLst>
                <a:ext uri="{FF2B5EF4-FFF2-40B4-BE49-F238E27FC236}">
                  <a16:creationId xmlns:a16="http://schemas.microsoft.com/office/drawing/2014/main" id="{14A27F4A-FDE0-4BB6-8A36-D1CC2888F618}"/>
                </a:ext>
              </a:extLst>
            </p:cNvPr>
            <p:cNvSpPr>
              <a:spLocks noChangeShapeType="1"/>
            </p:cNvSpPr>
            <p:nvPr/>
          </p:nvSpPr>
          <p:spPr bwMode="auto">
            <a:xfrm flipH="1" flipV="1">
              <a:off x="7270750" y="4100513"/>
              <a:ext cx="15875" cy="15875"/>
            </a:xfrm>
            <a:prstGeom prst="line">
              <a:avLst/>
            </a:prstGeom>
            <a:noFill/>
            <a:ln w="15875">
              <a:solidFill>
                <a:srgbClr val="00B0F0"/>
              </a:solidFill>
              <a:round/>
              <a:headEnd/>
              <a:tailEnd/>
            </a:ln>
            <a:extLst>
              <a:ext uri="{909E8E84-426E-40DD-AFC4-6F175D3DCCD1}">
                <a14:hiddenFill xmlns:a14="http://schemas.microsoft.com/office/drawing/2010/main">
                  <a:noFill/>
                </a14:hiddenFill>
              </a:ext>
            </a:extLst>
          </p:spPr>
          <p:txBody>
            <a:bodyPr/>
            <a:lstStyle/>
            <a:p>
              <a:endParaRPr lang="en-GB">
                <a:latin typeface="+mn-lt"/>
              </a:endParaRPr>
            </a:p>
          </p:txBody>
        </p:sp>
        <p:sp>
          <p:nvSpPr>
            <p:cNvPr id="9614" name="Line 398">
              <a:extLst>
                <a:ext uri="{FF2B5EF4-FFF2-40B4-BE49-F238E27FC236}">
                  <a16:creationId xmlns:a16="http://schemas.microsoft.com/office/drawing/2014/main" id="{E047C97B-1130-485E-94F6-1AC485C8E54F}"/>
                </a:ext>
              </a:extLst>
            </p:cNvPr>
            <p:cNvSpPr>
              <a:spLocks noChangeShapeType="1"/>
            </p:cNvSpPr>
            <p:nvPr/>
          </p:nvSpPr>
          <p:spPr bwMode="auto">
            <a:xfrm flipH="1" flipV="1">
              <a:off x="7080250" y="3827463"/>
              <a:ext cx="7938" cy="14288"/>
            </a:xfrm>
            <a:prstGeom prst="line">
              <a:avLst/>
            </a:prstGeom>
            <a:noFill/>
            <a:ln w="15875">
              <a:solidFill>
                <a:srgbClr val="00B0F0"/>
              </a:solidFill>
              <a:round/>
              <a:headEnd/>
              <a:tailEnd/>
            </a:ln>
            <a:extLst>
              <a:ext uri="{909E8E84-426E-40DD-AFC4-6F175D3DCCD1}">
                <a14:hiddenFill xmlns:a14="http://schemas.microsoft.com/office/drawing/2010/main">
                  <a:noFill/>
                </a14:hiddenFill>
              </a:ext>
            </a:extLst>
          </p:spPr>
          <p:txBody>
            <a:bodyPr/>
            <a:lstStyle/>
            <a:p>
              <a:endParaRPr lang="en-GB">
                <a:latin typeface="+mn-lt"/>
              </a:endParaRPr>
            </a:p>
          </p:txBody>
        </p:sp>
        <p:grpSp>
          <p:nvGrpSpPr>
            <p:cNvPr id="12" name="Group 11">
              <a:extLst>
                <a:ext uri="{FF2B5EF4-FFF2-40B4-BE49-F238E27FC236}">
                  <a16:creationId xmlns:a16="http://schemas.microsoft.com/office/drawing/2014/main" id="{684CA9BB-D9DC-44B1-9120-956E82D2D404}"/>
                </a:ext>
              </a:extLst>
            </p:cNvPr>
            <p:cNvGrpSpPr/>
            <p:nvPr/>
          </p:nvGrpSpPr>
          <p:grpSpPr>
            <a:xfrm>
              <a:off x="6065838" y="2655888"/>
              <a:ext cx="1662113" cy="1817687"/>
              <a:chOff x="6065838" y="2655888"/>
              <a:chExt cx="1662113" cy="1817687"/>
            </a:xfrm>
          </p:grpSpPr>
          <p:grpSp>
            <p:nvGrpSpPr>
              <p:cNvPr id="11" name="Group 10">
                <a:extLst>
                  <a:ext uri="{FF2B5EF4-FFF2-40B4-BE49-F238E27FC236}">
                    <a16:creationId xmlns:a16="http://schemas.microsoft.com/office/drawing/2014/main" id="{6EB2772D-F5C1-4A24-B16C-6A5FB3617277}"/>
                  </a:ext>
                </a:extLst>
              </p:cNvPr>
              <p:cNvGrpSpPr/>
              <p:nvPr/>
            </p:nvGrpSpPr>
            <p:grpSpPr>
              <a:xfrm>
                <a:off x="7613650" y="4413250"/>
                <a:ext cx="114301" cy="60325"/>
                <a:chOff x="7613650" y="4413250"/>
                <a:chExt cx="114301" cy="60325"/>
              </a:xfrm>
            </p:grpSpPr>
            <p:sp>
              <p:nvSpPr>
                <p:cNvPr id="9582" name="Line 366">
                  <a:extLst>
                    <a:ext uri="{FF2B5EF4-FFF2-40B4-BE49-F238E27FC236}">
                      <a16:creationId xmlns:a16="http://schemas.microsoft.com/office/drawing/2014/main" id="{C9B195DA-8CE9-449F-A79B-81DCD4397E13}"/>
                    </a:ext>
                  </a:extLst>
                </p:cNvPr>
                <p:cNvSpPr>
                  <a:spLocks noChangeShapeType="1"/>
                </p:cNvSpPr>
                <p:nvPr/>
              </p:nvSpPr>
              <p:spPr bwMode="auto">
                <a:xfrm flipH="1" flipV="1">
                  <a:off x="7681913" y="4451350"/>
                  <a:ext cx="46038" cy="22225"/>
                </a:xfrm>
                <a:prstGeom prst="line">
                  <a:avLst/>
                </a:prstGeom>
                <a:noFill/>
                <a:ln w="15875">
                  <a:solidFill>
                    <a:srgbClr val="00B0F0"/>
                  </a:solidFill>
                  <a:round/>
                  <a:headEnd/>
                  <a:tailEnd/>
                </a:ln>
                <a:extLst>
                  <a:ext uri="{909E8E84-426E-40DD-AFC4-6F175D3DCCD1}">
                    <a14:hiddenFill xmlns:a14="http://schemas.microsoft.com/office/drawing/2010/main">
                      <a:noFill/>
                    </a14:hiddenFill>
                  </a:ext>
                </a:extLst>
              </p:spPr>
              <p:txBody>
                <a:bodyPr/>
                <a:lstStyle/>
                <a:p>
                  <a:endParaRPr lang="en-GB">
                    <a:latin typeface="+mn-lt"/>
                  </a:endParaRPr>
                </a:p>
              </p:txBody>
            </p:sp>
            <p:sp>
              <p:nvSpPr>
                <p:cNvPr id="9583" name="Line 367">
                  <a:extLst>
                    <a:ext uri="{FF2B5EF4-FFF2-40B4-BE49-F238E27FC236}">
                      <a16:creationId xmlns:a16="http://schemas.microsoft.com/office/drawing/2014/main" id="{78A8A15E-7F15-4FFE-975E-FFF1151F1AE6}"/>
                    </a:ext>
                  </a:extLst>
                </p:cNvPr>
                <p:cNvSpPr>
                  <a:spLocks noChangeShapeType="1"/>
                </p:cNvSpPr>
                <p:nvPr/>
              </p:nvSpPr>
              <p:spPr bwMode="auto">
                <a:xfrm flipH="1" flipV="1">
                  <a:off x="7643813" y="4427538"/>
                  <a:ext cx="38100" cy="23813"/>
                </a:xfrm>
                <a:prstGeom prst="line">
                  <a:avLst/>
                </a:prstGeom>
                <a:noFill/>
                <a:ln w="15875">
                  <a:solidFill>
                    <a:srgbClr val="00B0F0"/>
                  </a:solidFill>
                  <a:round/>
                  <a:headEnd/>
                  <a:tailEnd/>
                </a:ln>
                <a:extLst>
                  <a:ext uri="{909E8E84-426E-40DD-AFC4-6F175D3DCCD1}">
                    <a14:hiddenFill xmlns:a14="http://schemas.microsoft.com/office/drawing/2010/main">
                      <a:noFill/>
                    </a14:hiddenFill>
                  </a:ext>
                </a:extLst>
              </p:spPr>
              <p:txBody>
                <a:bodyPr/>
                <a:lstStyle/>
                <a:p>
                  <a:endParaRPr lang="en-GB">
                    <a:latin typeface="+mn-lt"/>
                  </a:endParaRPr>
                </a:p>
              </p:txBody>
            </p:sp>
            <p:sp>
              <p:nvSpPr>
                <p:cNvPr id="9584" name="Line 368">
                  <a:extLst>
                    <a:ext uri="{FF2B5EF4-FFF2-40B4-BE49-F238E27FC236}">
                      <a16:creationId xmlns:a16="http://schemas.microsoft.com/office/drawing/2014/main" id="{AA451C1E-0E5C-4084-BA3F-87323ABFF8B9}"/>
                    </a:ext>
                  </a:extLst>
                </p:cNvPr>
                <p:cNvSpPr>
                  <a:spLocks noChangeShapeType="1"/>
                </p:cNvSpPr>
                <p:nvPr/>
              </p:nvSpPr>
              <p:spPr bwMode="auto">
                <a:xfrm flipH="1" flipV="1">
                  <a:off x="7613650" y="4413250"/>
                  <a:ext cx="30163" cy="14288"/>
                </a:xfrm>
                <a:prstGeom prst="line">
                  <a:avLst/>
                </a:prstGeom>
                <a:noFill/>
                <a:ln w="15875">
                  <a:solidFill>
                    <a:srgbClr val="00B0F0"/>
                  </a:solidFill>
                  <a:round/>
                  <a:headEnd/>
                  <a:tailEnd/>
                </a:ln>
                <a:extLst>
                  <a:ext uri="{909E8E84-426E-40DD-AFC4-6F175D3DCCD1}">
                    <a14:hiddenFill xmlns:a14="http://schemas.microsoft.com/office/drawing/2010/main">
                      <a:noFill/>
                    </a14:hiddenFill>
                  </a:ext>
                </a:extLst>
              </p:spPr>
              <p:txBody>
                <a:bodyPr/>
                <a:lstStyle/>
                <a:p>
                  <a:endParaRPr lang="en-GB">
                    <a:latin typeface="+mn-lt"/>
                  </a:endParaRPr>
                </a:p>
              </p:txBody>
            </p:sp>
          </p:grpSp>
          <p:grpSp>
            <p:nvGrpSpPr>
              <p:cNvPr id="10" name="Group 9">
                <a:extLst>
                  <a:ext uri="{FF2B5EF4-FFF2-40B4-BE49-F238E27FC236}">
                    <a16:creationId xmlns:a16="http://schemas.microsoft.com/office/drawing/2014/main" id="{9A31E04D-06E1-49F9-9365-E9F4343FC68E}"/>
                  </a:ext>
                </a:extLst>
              </p:cNvPr>
              <p:cNvGrpSpPr/>
              <p:nvPr/>
            </p:nvGrpSpPr>
            <p:grpSpPr>
              <a:xfrm>
                <a:off x="7453313" y="4291013"/>
                <a:ext cx="130175" cy="98425"/>
                <a:chOff x="7453313" y="4291013"/>
                <a:chExt cx="130175" cy="98425"/>
              </a:xfrm>
            </p:grpSpPr>
            <p:sp>
              <p:nvSpPr>
                <p:cNvPr id="9586" name="Line 370">
                  <a:extLst>
                    <a:ext uri="{FF2B5EF4-FFF2-40B4-BE49-F238E27FC236}">
                      <a16:creationId xmlns:a16="http://schemas.microsoft.com/office/drawing/2014/main" id="{7250B9FB-D883-42C9-86F3-2718C5EEB9F1}"/>
                    </a:ext>
                  </a:extLst>
                </p:cNvPr>
                <p:cNvSpPr>
                  <a:spLocks noChangeShapeType="1"/>
                </p:cNvSpPr>
                <p:nvPr/>
              </p:nvSpPr>
              <p:spPr bwMode="auto">
                <a:xfrm flipH="1" flipV="1">
                  <a:off x="7553325" y="4375150"/>
                  <a:ext cx="30163" cy="14288"/>
                </a:xfrm>
                <a:prstGeom prst="line">
                  <a:avLst/>
                </a:prstGeom>
                <a:noFill/>
                <a:ln w="15875">
                  <a:solidFill>
                    <a:srgbClr val="00B0F0"/>
                  </a:solidFill>
                  <a:round/>
                  <a:headEnd/>
                  <a:tailEnd/>
                </a:ln>
                <a:extLst>
                  <a:ext uri="{909E8E84-426E-40DD-AFC4-6F175D3DCCD1}">
                    <a14:hiddenFill xmlns:a14="http://schemas.microsoft.com/office/drawing/2010/main">
                      <a:noFill/>
                    </a14:hiddenFill>
                  </a:ext>
                </a:extLst>
              </p:spPr>
              <p:txBody>
                <a:bodyPr/>
                <a:lstStyle/>
                <a:p>
                  <a:endParaRPr lang="en-GB">
                    <a:latin typeface="+mn-lt"/>
                  </a:endParaRPr>
                </a:p>
              </p:txBody>
            </p:sp>
            <p:sp>
              <p:nvSpPr>
                <p:cNvPr id="9587" name="Freeform 371">
                  <a:extLst>
                    <a:ext uri="{FF2B5EF4-FFF2-40B4-BE49-F238E27FC236}">
                      <a16:creationId xmlns:a16="http://schemas.microsoft.com/office/drawing/2014/main" id="{BCF549CF-630A-4BE9-851B-0EF70884C7F9}"/>
                    </a:ext>
                  </a:extLst>
                </p:cNvPr>
                <p:cNvSpPr>
                  <a:spLocks/>
                </p:cNvSpPr>
                <p:nvPr/>
              </p:nvSpPr>
              <p:spPr bwMode="auto">
                <a:xfrm>
                  <a:off x="7523163" y="4352925"/>
                  <a:ext cx="30163" cy="22225"/>
                </a:xfrm>
                <a:custGeom>
                  <a:avLst/>
                  <a:gdLst>
                    <a:gd name="T0" fmla="*/ 19 w 19"/>
                    <a:gd name="T1" fmla="*/ 14 h 14"/>
                    <a:gd name="T2" fmla="*/ 9 w 19"/>
                    <a:gd name="T3" fmla="*/ 4 h 14"/>
                    <a:gd name="T4" fmla="*/ 0 w 19"/>
                    <a:gd name="T5" fmla="*/ 0 h 14"/>
                  </a:gdLst>
                  <a:ahLst/>
                  <a:cxnLst>
                    <a:cxn ang="0">
                      <a:pos x="T0" y="T1"/>
                    </a:cxn>
                    <a:cxn ang="0">
                      <a:pos x="T2" y="T3"/>
                    </a:cxn>
                    <a:cxn ang="0">
                      <a:pos x="T4" y="T5"/>
                    </a:cxn>
                  </a:cxnLst>
                  <a:rect l="0" t="0" r="r" b="b"/>
                  <a:pathLst>
                    <a:path w="19" h="14">
                      <a:moveTo>
                        <a:pt x="19" y="14"/>
                      </a:moveTo>
                      <a:lnTo>
                        <a:pt x="9" y="4"/>
                      </a:lnTo>
                      <a:lnTo>
                        <a:pt x="0" y="0"/>
                      </a:lnTo>
                    </a:path>
                  </a:pathLst>
                </a:custGeom>
                <a:noFill/>
                <a:ln w="15875">
                  <a:solidFill>
                    <a:srgbClr val="00B0F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latin typeface="+mn-lt"/>
                  </a:endParaRPr>
                </a:p>
              </p:txBody>
            </p:sp>
            <p:sp>
              <p:nvSpPr>
                <p:cNvPr id="9588" name="Line 372">
                  <a:extLst>
                    <a:ext uri="{FF2B5EF4-FFF2-40B4-BE49-F238E27FC236}">
                      <a16:creationId xmlns:a16="http://schemas.microsoft.com/office/drawing/2014/main" id="{2FC37D46-90CF-4598-A277-110CBE846F13}"/>
                    </a:ext>
                  </a:extLst>
                </p:cNvPr>
                <p:cNvSpPr>
                  <a:spLocks noChangeShapeType="1"/>
                </p:cNvSpPr>
                <p:nvPr/>
              </p:nvSpPr>
              <p:spPr bwMode="auto">
                <a:xfrm flipH="1" flipV="1">
                  <a:off x="7499350" y="4337050"/>
                  <a:ext cx="23813" cy="15875"/>
                </a:xfrm>
                <a:prstGeom prst="line">
                  <a:avLst/>
                </a:prstGeom>
                <a:noFill/>
                <a:ln w="15875">
                  <a:solidFill>
                    <a:srgbClr val="00B0F0"/>
                  </a:solidFill>
                  <a:round/>
                  <a:headEnd/>
                  <a:tailEnd/>
                </a:ln>
                <a:extLst>
                  <a:ext uri="{909E8E84-426E-40DD-AFC4-6F175D3DCCD1}">
                    <a14:hiddenFill xmlns:a14="http://schemas.microsoft.com/office/drawing/2010/main">
                      <a:noFill/>
                    </a14:hiddenFill>
                  </a:ext>
                </a:extLst>
              </p:spPr>
              <p:txBody>
                <a:bodyPr/>
                <a:lstStyle/>
                <a:p>
                  <a:endParaRPr lang="en-GB">
                    <a:latin typeface="+mn-lt"/>
                  </a:endParaRPr>
                </a:p>
              </p:txBody>
            </p:sp>
            <p:sp>
              <p:nvSpPr>
                <p:cNvPr id="9589" name="Line 373">
                  <a:extLst>
                    <a:ext uri="{FF2B5EF4-FFF2-40B4-BE49-F238E27FC236}">
                      <a16:creationId xmlns:a16="http://schemas.microsoft.com/office/drawing/2014/main" id="{FB6C49CB-4350-4BC8-9A2C-0962ADCEC1DE}"/>
                    </a:ext>
                  </a:extLst>
                </p:cNvPr>
                <p:cNvSpPr>
                  <a:spLocks noChangeShapeType="1"/>
                </p:cNvSpPr>
                <p:nvPr/>
              </p:nvSpPr>
              <p:spPr bwMode="auto">
                <a:xfrm flipH="1" flipV="1">
                  <a:off x="7477125" y="4314825"/>
                  <a:ext cx="22225" cy="22225"/>
                </a:xfrm>
                <a:prstGeom prst="line">
                  <a:avLst/>
                </a:prstGeom>
                <a:noFill/>
                <a:ln w="15875">
                  <a:solidFill>
                    <a:srgbClr val="00B0F0"/>
                  </a:solidFill>
                  <a:round/>
                  <a:headEnd/>
                  <a:tailEnd/>
                </a:ln>
                <a:extLst>
                  <a:ext uri="{909E8E84-426E-40DD-AFC4-6F175D3DCCD1}">
                    <a14:hiddenFill xmlns:a14="http://schemas.microsoft.com/office/drawing/2010/main">
                      <a:noFill/>
                    </a14:hiddenFill>
                  </a:ext>
                </a:extLst>
              </p:spPr>
              <p:txBody>
                <a:bodyPr/>
                <a:lstStyle/>
                <a:p>
                  <a:endParaRPr lang="en-GB">
                    <a:latin typeface="+mn-lt"/>
                  </a:endParaRPr>
                </a:p>
              </p:txBody>
            </p:sp>
            <p:sp>
              <p:nvSpPr>
                <p:cNvPr id="9590" name="Line 374">
                  <a:extLst>
                    <a:ext uri="{FF2B5EF4-FFF2-40B4-BE49-F238E27FC236}">
                      <a16:creationId xmlns:a16="http://schemas.microsoft.com/office/drawing/2014/main" id="{E851421C-6DC5-49A3-8D25-11B73FD5580D}"/>
                    </a:ext>
                  </a:extLst>
                </p:cNvPr>
                <p:cNvSpPr>
                  <a:spLocks noChangeShapeType="1"/>
                </p:cNvSpPr>
                <p:nvPr/>
              </p:nvSpPr>
              <p:spPr bwMode="auto">
                <a:xfrm flipH="1" flipV="1">
                  <a:off x="7453313" y="4291013"/>
                  <a:ext cx="23813" cy="23813"/>
                </a:xfrm>
                <a:prstGeom prst="line">
                  <a:avLst/>
                </a:prstGeom>
                <a:noFill/>
                <a:ln w="15875">
                  <a:solidFill>
                    <a:srgbClr val="00B0F0"/>
                  </a:solidFill>
                  <a:round/>
                  <a:headEnd/>
                  <a:tailEnd/>
                </a:ln>
                <a:extLst>
                  <a:ext uri="{909E8E84-426E-40DD-AFC4-6F175D3DCCD1}">
                    <a14:hiddenFill xmlns:a14="http://schemas.microsoft.com/office/drawing/2010/main">
                      <a:noFill/>
                    </a14:hiddenFill>
                  </a:ext>
                </a:extLst>
              </p:spPr>
              <p:txBody>
                <a:bodyPr/>
                <a:lstStyle/>
                <a:p>
                  <a:endParaRPr lang="en-GB">
                    <a:latin typeface="+mn-lt"/>
                  </a:endParaRPr>
                </a:p>
              </p:txBody>
            </p:sp>
          </p:grpSp>
          <p:grpSp>
            <p:nvGrpSpPr>
              <p:cNvPr id="9" name="Group 8">
                <a:extLst>
                  <a:ext uri="{FF2B5EF4-FFF2-40B4-BE49-F238E27FC236}">
                    <a16:creationId xmlns:a16="http://schemas.microsoft.com/office/drawing/2014/main" id="{9B122C24-91ED-491D-A4EA-C167E634CCB3}"/>
                  </a:ext>
                </a:extLst>
              </p:cNvPr>
              <p:cNvGrpSpPr/>
              <p:nvPr/>
            </p:nvGrpSpPr>
            <p:grpSpPr>
              <a:xfrm>
                <a:off x="7286625" y="4116388"/>
                <a:ext cx="166688" cy="174625"/>
                <a:chOff x="7286625" y="4116388"/>
                <a:chExt cx="166688" cy="174625"/>
              </a:xfrm>
            </p:grpSpPr>
            <p:sp>
              <p:nvSpPr>
                <p:cNvPr id="9591" name="Line 375">
                  <a:extLst>
                    <a:ext uri="{FF2B5EF4-FFF2-40B4-BE49-F238E27FC236}">
                      <a16:creationId xmlns:a16="http://schemas.microsoft.com/office/drawing/2014/main" id="{E9016BE9-F0F7-41A0-A726-0F313E33A3F5}"/>
                    </a:ext>
                  </a:extLst>
                </p:cNvPr>
                <p:cNvSpPr>
                  <a:spLocks noChangeShapeType="1"/>
                </p:cNvSpPr>
                <p:nvPr/>
              </p:nvSpPr>
              <p:spPr bwMode="auto">
                <a:xfrm flipH="1" flipV="1">
                  <a:off x="7431088" y="4276725"/>
                  <a:ext cx="22225" cy="14288"/>
                </a:xfrm>
                <a:prstGeom prst="line">
                  <a:avLst/>
                </a:prstGeom>
                <a:noFill/>
                <a:ln w="15875">
                  <a:solidFill>
                    <a:srgbClr val="00B0F0"/>
                  </a:solidFill>
                  <a:round/>
                  <a:headEnd/>
                  <a:tailEnd/>
                </a:ln>
                <a:extLst>
                  <a:ext uri="{909E8E84-426E-40DD-AFC4-6F175D3DCCD1}">
                    <a14:hiddenFill xmlns:a14="http://schemas.microsoft.com/office/drawing/2010/main">
                      <a:noFill/>
                    </a14:hiddenFill>
                  </a:ext>
                </a:extLst>
              </p:spPr>
              <p:txBody>
                <a:bodyPr/>
                <a:lstStyle/>
                <a:p>
                  <a:endParaRPr lang="en-GB">
                    <a:latin typeface="+mn-lt"/>
                  </a:endParaRPr>
                </a:p>
              </p:txBody>
            </p:sp>
            <p:sp>
              <p:nvSpPr>
                <p:cNvPr id="9592" name="Freeform 376">
                  <a:extLst>
                    <a:ext uri="{FF2B5EF4-FFF2-40B4-BE49-F238E27FC236}">
                      <a16:creationId xmlns:a16="http://schemas.microsoft.com/office/drawing/2014/main" id="{69DDEC26-4188-4759-8695-DEA1964AF810}"/>
                    </a:ext>
                  </a:extLst>
                </p:cNvPr>
                <p:cNvSpPr>
                  <a:spLocks/>
                </p:cNvSpPr>
                <p:nvPr/>
              </p:nvSpPr>
              <p:spPr bwMode="auto">
                <a:xfrm>
                  <a:off x="7408863" y="4252913"/>
                  <a:ext cx="22225" cy="23813"/>
                </a:xfrm>
                <a:custGeom>
                  <a:avLst/>
                  <a:gdLst>
                    <a:gd name="T0" fmla="*/ 14 w 14"/>
                    <a:gd name="T1" fmla="*/ 15 h 15"/>
                    <a:gd name="T2" fmla="*/ 4 w 14"/>
                    <a:gd name="T3" fmla="*/ 5 h 15"/>
                    <a:gd name="T4" fmla="*/ 0 w 14"/>
                    <a:gd name="T5" fmla="*/ 0 h 15"/>
                  </a:gdLst>
                  <a:ahLst/>
                  <a:cxnLst>
                    <a:cxn ang="0">
                      <a:pos x="T0" y="T1"/>
                    </a:cxn>
                    <a:cxn ang="0">
                      <a:pos x="T2" y="T3"/>
                    </a:cxn>
                    <a:cxn ang="0">
                      <a:pos x="T4" y="T5"/>
                    </a:cxn>
                  </a:cxnLst>
                  <a:rect l="0" t="0" r="r" b="b"/>
                  <a:pathLst>
                    <a:path w="14" h="15">
                      <a:moveTo>
                        <a:pt x="14" y="15"/>
                      </a:moveTo>
                      <a:lnTo>
                        <a:pt x="4" y="5"/>
                      </a:lnTo>
                      <a:lnTo>
                        <a:pt x="0" y="0"/>
                      </a:lnTo>
                    </a:path>
                  </a:pathLst>
                </a:custGeom>
                <a:noFill/>
                <a:ln w="15875">
                  <a:solidFill>
                    <a:srgbClr val="00B0F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latin typeface="+mn-lt"/>
                  </a:endParaRPr>
                </a:p>
              </p:txBody>
            </p:sp>
            <p:sp>
              <p:nvSpPr>
                <p:cNvPr id="9593" name="Line 377">
                  <a:extLst>
                    <a:ext uri="{FF2B5EF4-FFF2-40B4-BE49-F238E27FC236}">
                      <a16:creationId xmlns:a16="http://schemas.microsoft.com/office/drawing/2014/main" id="{24D84F86-4ABF-4DF9-9668-350C83AA02EA}"/>
                    </a:ext>
                  </a:extLst>
                </p:cNvPr>
                <p:cNvSpPr>
                  <a:spLocks noChangeShapeType="1"/>
                </p:cNvSpPr>
                <p:nvPr/>
              </p:nvSpPr>
              <p:spPr bwMode="auto">
                <a:xfrm flipH="1" flipV="1">
                  <a:off x="7385050" y="4238625"/>
                  <a:ext cx="23813" cy="14288"/>
                </a:xfrm>
                <a:prstGeom prst="line">
                  <a:avLst/>
                </a:prstGeom>
                <a:noFill/>
                <a:ln w="15875">
                  <a:solidFill>
                    <a:srgbClr val="00B0F0"/>
                  </a:solidFill>
                  <a:round/>
                  <a:headEnd/>
                  <a:tailEnd/>
                </a:ln>
                <a:extLst>
                  <a:ext uri="{909E8E84-426E-40DD-AFC4-6F175D3DCCD1}">
                    <a14:hiddenFill xmlns:a14="http://schemas.microsoft.com/office/drawing/2010/main">
                      <a:noFill/>
                    </a14:hiddenFill>
                  </a:ext>
                </a:extLst>
              </p:spPr>
              <p:txBody>
                <a:bodyPr/>
                <a:lstStyle/>
                <a:p>
                  <a:endParaRPr lang="en-GB">
                    <a:latin typeface="+mn-lt"/>
                  </a:endParaRPr>
                </a:p>
              </p:txBody>
            </p:sp>
            <p:sp>
              <p:nvSpPr>
                <p:cNvPr id="9594" name="Freeform 378">
                  <a:extLst>
                    <a:ext uri="{FF2B5EF4-FFF2-40B4-BE49-F238E27FC236}">
                      <a16:creationId xmlns:a16="http://schemas.microsoft.com/office/drawing/2014/main" id="{1BCF301E-CC6B-439E-9C32-EBB503D4D00B}"/>
                    </a:ext>
                  </a:extLst>
                </p:cNvPr>
                <p:cNvSpPr>
                  <a:spLocks/>
                </p:cNvSpPr>
                <p:nvPr/>
              </p:nvSpPr>
              <p:spPr bwMode="auto">
                <a:xfrm>
                  <a:off x="7370763" y="4214813"/>
                  <a:ext cx="14288" cy="23813"/>
                </a:xfrm>
                <a:custGeom>
                  <a:avLst/>
                  <a:gdLst>
                    <a:gd name="T0" fmla="*/ 9 w 9"/>
                    <a:gd name="T1" fmla="*/ 15 h 15"/>
                    <a:gd name="T2" fmla="*/ 4 w 9"/>
                    <a:gd name="T3" fmla="*/ 5 h 15"/>
                    <a:gd name="T4" fmla="*/ 0 w 9"/>
                    <a:gd name="T5" fmla="*/ 0 h 15"/>
                  </a:gdLst>
                  <a:ahLst/>
                  <a:cxnLst>
                    <a:cxn ang="0">
                      <a:pos x="T0" y="T1"/>
                    </a:cxn>
                    <a:cxn ang="0">
                      <a:pos x="T2" y="T3"/>
                    </a:cxn>
                    <a:cxn ang="0">
                      <a:pos x="T4" y="T5"/>
                    </a:cxn>
                  </a:cxnLst>
                  <a:rect l="0" t="0" r="r" b="b"/>
                  <a:pathLst>
                    <a:path w="9" h="15">
                      <a:moveTo>
                        <a:pt x="9" y="15"/>
                      </a:moveTo>
                      <a:lnTo>
                        <a:pt x="4" y="5"/>
                      </a:lnTo>
                      <a:lnTo>
                        <a:pt x="0" y="0"/>
                      </a:lnTo>
                    </a:path>
                  </a:pathLst>
                </a:custGeom>
                <a:noFill/>
                <a:ln w="15875">
                  <a:solidFill>
                    <a:srgbClr val="00B0F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latin typeface="+mn-lt"/>
                  </a:endParaRPr>
                </a:p>
              </p:txBody>
            </p:sp>
            <p:sp>
              <p:nvSpPr>
                <p:cNvPr id="9595" name="Line 379">
                  <a:extLst>
                    <a:ext uri="{FF2B5EF4-FFF2-40B4-BE49-F238E27FC236}">
                      <a16:creationId xmlns:a16="http://schemas.microsoft.com/office/drawing/2014/main" id="{62F94345-65EE-4455-8576-F050427415D4}"/>
                    </a:ext>
                  </a:extLst>
                </p:cNvPr>
                <p:cNvSpPr>
                  <a:spLocks noChangeShapeType="1"/>
                </p:cNvSpPr>
                <p:nvPr/>
              </p:nvSpPr>
              <p:spPr bwMode="auto">
                <a:xfrm flipH="1" flipV="1">
                  <a:off x="7354888" y="4200525"/>
                  <a:ext cx="15875" cy="14288"/>
                </a:xfrm>
                <a:prstGeom prst="line">
                  <a:avLst/>
                </a:prstGeom>
                <a:noFill/>
                <a:ln w="15875">
                  <a:solidFill>
                    <a:srgbClr val="00B0F0"/>
                  </a:solidFill>
                  <a:round/>
                  <a:headEnd/>
                  <a:tailEnd/>
                </a:ln>
                <a:extLst>
                  <a:ext uri="{909E8E84-426E-40DD-AFC4-6F175D3DCCD1}">
                    <a14:hiddenFill xmlns:a14="http://schemas.microsoft.com/office/drawing/2010/main">
                      <a:noFill/>
                    </a14:hiddenFill>
                  </a:ext>
                </a:extLst>
              </p:spPr>
              <p:txBody>
                <a:bodyPr/>
                <a:lstStyle/>
                <a:p>
                  <a:endParaRPr lang="en-GB">
                    <a:latin typeface="+mn-lt"/>
                  </a:endParaRPr>
                </a:p>
              </p:txBody>
            </p:sp>
            <p:sp>
              <p:nvSpPr>
                <p:cNvPr id="9596" name="Freeform 380">
                  <a:extLst>
                    <a:ext uri="{FF2B5EF4-FFF2-40B4-BE49-F238E27FC236}">
                      <a16:creationId xmlns:a16="http://schemas.microsoft.com/office/drawing/2014/main" id="{0C53143B-D739-4B50-ABA1-866101A8CCE0}"/>
                    </a:ext>
                  </a:extLst>
                </p:cNvPr>
                <p:cNvSpPr>
                  <a:spLocks/>
                </p:cNvSpPr>
                <p:nvPr/>
              </p:nvSpPr>
              <p:spPr bwMode="auto">
                <a:xfrm>
                  <a:off x="7332663" y="4176713"/>
                  <a:ext cx="22225" cy="23813"/>
                </a:xfrm>
                <a:custGeom>
                  <a:avLst/>
                  <a:gdLst>
                    <a:gd name="T0" fmla="*/ 14 w 14"/>
                    <a:gd name="T1" fmla="*/ 15 h 15"/>
                    <a:gd name="T2" fmla="*/ 4 w 14"/>
                    <a:gd name="T3" fmla="*/ 10 h 15"/>
                    <a:gd name="T4" fmla="*/ 0 w 14"/>
                    <a:gd name="T5" fmla="*/ 0 h 15"/>
                  </a:gdLst>
                  <a:ahLst/>
                  <a:cxnLst>
                    <a:cxn ang="0">
                      <a:pos x="T0" y="T1"/>
                    </a:cxn>
                    <a:cxn ang="0">
                      <a:pos x="T2" y="T3"/>
                    </a:cxn>
                    <a:cxn ang="0">
                      <a:pos x="T4" y="T5"/>
                    </a:cxn>
                  </a:cxnLst>
                  <a:rect l="0" t="0" r="r" b="b"/>
                  <a:pathLst>
                    <a:path w="14" h="15">
                      <a:moveTo>
                        <a:pt x="14" y="15"/>
                      </a:moveTo>
                      <a:lnTo>
                        <a:pt x="4" y="10"/>
                      </a:lnTo>
                      <a:lnTo>
                        <a:pt x="0" y="0"/>
                      </a:lnTo>
                    </a:path>
                  </a:pathLst>
                </a:custGeom>
                <a:noFill/>
                <a:ln w="15875">
                  <a:solidFill>
                    <a:srgbClr val="00B0F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latin typeface="+mn-lt"/>
                  </a:endParaRPr>
                </a:p>
              </p:txBody>
            </p:sp>
            <p:sp>
              <p:nvSpPr>
                <p:cNvPr id="9597" name="Line 381">
                  <a:extLst>
                    <a:ext uri="{FF2B5EF4-FFF2-40B4-BE49-F238E27FC236}">
                      <a16:creationId xmlns:a16="http://schemas.microsoft.com/office/drawing/2014/main" id="{8BCF5A6F-8F2E-4C2C-8897-4D688505BC4C}"/>
                    </a:ext>
                  </a:extLst>
                </p:cNvPr>
                <p:cNvSpPr>
                  <a:spLocks noChangeShapeType="1"/>
                </p:cNvSpPr>
                <p:nvPr/>
              </p:nvSpPr>
              <p:spPr bwMode="auto">
                <a:xfrm flipH="1" flipV="1">
                  <a:off x="7316788" y="4154488"/>
                  <a:ext cx="15875" cy="22225"/>
                </a:xfrm>
                <a:prstGeom prst="line">
                  <a:avLst/>
                </a:prstGeom>
                <a:noFill/>
                <a:ln w="15875">
                  <a:solidFill>
                    <a:srgbClr val="00B0F0"/>
                  </a:solidFill>
                  <a:round/>
                  <a:headEnd/>
                  <a:tailEnd/>
                </a:ln>
                <a:extLst>
                  <a:ext uri="{909E8E84-426E-40DD-AFC4-6F175D3DCCD1}">
                    <a14:hiddenFill xmlns:a14="http://schemas.microsoft.com/office/drawing/2010/main">
                      <a:noFill/>
                    </a14:hiddenFill>
                  </a:ext>
                </a:extLst>
              </p:spPr>
              <p:txBody>
                <a:bodyPr/>
                <a:lstStyle/>
                <a:p>
                  <a:endParaRPr lang="en-GB">
                    <a:latin typeface="+mn-lt"/>
                  </a:endParaRPr>
                </a:p>
              </p:txBody>
            </p:sp>
            <p:sp>
              <p:nvSpPr>
                <p:cNvPr id="9598" name="Line 382">
                  <a:extLst>
                    <a:ext uri="{FF2B5EF4-FFF2-40B4-BE49-F238E27FC236}">
                      <a16:creationId xmlns:a16="http://schemas.microsoft.com/office/drawing/2014/main" id="{0C3EF941-0091-4C29-A531-56CAE287C833}"/>
                    </a:ext>
                  </a:extLst>
                </p:cNvPr>
                <p:cNvSpPr>
                  <a:spLocks noChangeShapeType="1"/>
                </p:cNvSpPr>
                <p:nvPr/>
              </p:nvSpPr>
              <p:spPr bwMode="auto">
                <a:xfrm flipH="1" flipV="1">
                  <a:off x="7300913" y="4138613"/>
                  <a:ext cx="15875" cy="15875"/>
                </a:xfrm>
                <a:prstGeom prst="line">
                  <a:avLst/>
                </a:prstGeom>
                <a:noFill/>
                <a:ln w="15875">
                  <a:solidFill>
                    <a:srgbClr val="00B0F0"/>
                  </a:solidFill>
                  <a:round/>
                  <a:headEnd/>
                  <a:tailEnd/>
                </a:ln>
                <a:extLst>
                  <a:ext uri="{909E8E84-426E-40DD-AFC4-6F175D3DCCD1}">
                    <a14:hiddenFill xmlns:a14="http://schemas.microsoft.com/office/drawing/2010/main">
                      <a:noFill/>
                    </a14:hiddenFill>
                  </a:ext>
                </a:extLst>
              </p:spPr>
              <p:txBody>
                <a:bodyPr/>
                <a:lstStyle/>
                <a:p>
                  <a:endParaRPr lang="en-GB">
                    <a:latin typeface="+mn-lt"/>
                  </a:endParaRPr>
                </a:p>
              </p:txBody>
            </p:sp>
            <p:sp>
              <p:nvSpPr>
                <p:cNvPr id="9599" name="Freeform 383">
                  <a:extLst>
                    <a:ext uri="{FF2B5EF4-FFF2-40B4-BE49-F238E27FC236}">
                      <a16:creationId xmlns:a16="http://schemas.microsoft.com/office/drawing/2014/main" id="{B8EEED7F-D1CC-46C6-B066-637E849AB9C7}"/>
                    </a:ext>
                  </a:extLst>
                </p:cNvPr>
                <p:cNvSpPr>
                  <a:spLocks/>
                </p:cNvSpPr>
                <p:nvPr/>
              </p:nvSpPr>
              <p:spPr bwMode="auto">
                <a:xfrm>
                  <a:off x="7286625" y="4116388"/>
                  <a:ext cx="14288" cy="22225"/>
                </a:xfrm>
                <a:custGeom>
                  <a:avLst/>
                  <a:gdLst>
                    <a:gd name="T0" fmla="*/ 9 w 9"/>
                    <a:gd name="T1" fmla="*/ 14 h 14"/>
                    <a:gd name="T2" fmla="*/ 5 w 9"/>
                    <a:gd name="T3" fmla="*/ 5 h 14"/>
                    <a:gd name="T4" fmla="*/ 0 w 9"/>
                    <a:gd name="T5" fmla="*/ 0 h 14"/>
                  </a:gdLst>
                  <a:ahLst/>
                  <a:cxnLst>
                    <a:cxn ang="0">
                      <a:pos x="T0" y="T1"/>
                    </a:cxn>
                    <a:cxn ang="0">
                      <a:pos x="T2" y="T3"/>
                    </a:cxn>
                    <a:cxn ang="0">
                      <a:pos x="T4" y="T5"/>
                    </a:cxn>
                  </a:cxnLst>
                  <a:rect l="0" t="0" r="r" b="b"/>
                  <a:pathLst>
                    <a:path w="9" h="14">
                      <a:moveTo>
                        <a:pt x="9" y="14"/>
                      </a:moveTo>
                      <a:lnTo>
                        <a:pt x="5" y="5"/>
                      </a:lnTo>
                      <a:lnTo>
                        <a:pt x="0" y="0"/>
                      </a:lnTo>
                    </a:path>
                  </a:pathLst>
                </a:custGeom>
                <a:noFill/>
                <a:ln w="15875">
                  <a:solidFill>
                    <a:srgbClr val="00B0F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latin typeface="+mn-lt"/>
                  </a:endParaRPr>
                </a:p>
              </p:txBody>
            </p:sp>
          </p:grpSp>
          <p:grpSp>
            <p:nvGrpSpPr>
              <p:cNvPr id="8" name="Group 7">
                <a:extLst>
                  <a:ext uri="{FF2B5EF4-FFF2-40B4-BE49-F238E27FC236}">
                    <a16:creationId xmlns:a16="http://schemas.microsoft.com/office/drawing/2014/main" id="{3BC3A0F2-97C2-4F05-9631-BA07D9CDB1B0}"/>
                  </a:ext>
                </a:extLst>
              </p:cNvPr>
              <p:cNvGrpSpPr/>
              <p:nvPr/>
            </p:nvGrpSpPr>
            <p:grpSpPr>
              <a:xfrm>
                <a:off x="7088188" y="3841750"/>
                <a:ext cx="182563" cy="258763"/>
                <a:chOff x="7088188" y="3841750"/>
                <a:chExt cx="182563" cy="258763"/>
              </a:xfrm>
            </p:grpSpPr>
            <p:sp>
              <p:nvSpPr>
                <p:cNvPr id="9601" name="Freeform 385">
                  <a:extLst>
                    <a:ext uri="{FF2B5EF4-FFF2-40B4-BE49-F238E27FC236}">
                      <a16:creationId xmlns:a16="http://schemas.microsoft.com/office/drawing/2014/main" id="{93BCE416-EFD4-4DFD-8200-D0EC60516CC3}"/>
                    </a:ext>
                  </a:extLst>
                </p:cNvPr>
                <p:cNvSpPr>
                  <a:spLocks/>
                </p:cNvSpPr>
                <p:nvPr/>
              </p:nvSpPr>
              <p:spPr bwMode="auto">
                <a:xfrm>
                  <a:off x="7256463" y="4078288"/>
                  <a:ext cx="14288" cy="22225"/>
                </a:xfrm>
                <a:custGeom>
                  <a:avLst/>
                  <a:gdLst>
                    <a:gd name="T0" fmla="*/ 9 w 9"/>
                    <a:gd name="T1" fmla="*/ 14 h 14"/>
                    <a:gd name="T2" fmla="*/ 4 w 9"/>
                    <a:gd name="T3" fmla="*/ 5 h 14"/>
                    <a:gd name="T4" fmla="*/ 0 w 9"/>
                    <a:gd name="T5" fmla="*/ 0 h 14"/>
                  </a:gdLst>
                  <a:ahLst/>
                  <a:cxnLst>
                    <a:cxn ang="0">
                      <a:pos x="T0" y="T1"/>
                    </a:cxn>
                    <a:cxn ang="0">
                      <a:pos x="T2" y="T3"/>
                    </a:cxn>
                    <a:cxn ang="0">
                      <a:pos x="T4" y="T5"/>
                    </a:cxn>
                  </a:cxnLst>
                  <a:rect l="0" t="0" r="r" b="b"/>
                  <a:pathLst>
                    <a:path w="9" h="14">
                      <a:moveTo>
                        <a:pt x="9" y="14"/>
                      </a:moveTo>
                      <a:lnTo>
                        <a:pt x="4" y="5"/>
                      </a:lnTo>
                      <a:lnTo>
                        <a:pt x="0" y="0"/>
                      </a:lnTo>
                    </a:path>
                  </a:pathLst>
                </a:custGeom>
                <a:noFill/>
                <a:ln w="15875">
                  <a:solidFill>
                    <a:srgbClr val="00B0F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latin typeface="+mn-lt"/>
                  </a:endParaRPr>
                </a:p>
              </p:txBody>
            </p:sp>
            <p:sp>
              <p:nvSpPr>
                <p:cNvPr id="9602" name="Line 386">
                  <a:extLst>
                    <a:ext uri="{FF2B5EF4-FFF2-40B4-BE49-F238E27FC236}">
                      <a16:creationId xmlns:a16="http://schemas.microsoft.com/office/drawing/2014/main" id="{8B971C79-F3D1-4267-9B0E-FD461B0BD070}"/>
                    </a:ext>
                  </a:extLst>
                </p:cNvPr>
                <p:cNvSpPr>
                  <a:spLocks noChangeShapeType="1"/>
                </p:cNvSpPr>
                <p:nvPr/>
              </p:nvSpPr>
              <p:spPr bwMode="auto">
                <a:xfrm flipH="1" flipV="1">
                  <a:off x="7240588" y="4062413"/>
                  <a:ext cx="15875" cy="15875"/>
                </a:xfrm>
                <a:prstGeom prst="line">
                  <a:avLst/>
                </a:prstGeom>
                <a:noFill/>
                <a:ln w="15875">
                  <a:solidFill>
                    <a:srgbClr val="00B0F0"/>
                  </a:solidFill>
                  <a:round/>
                  <a:headEnd/>
                  <a:tailEnd/>
                </a:ln>
                <a:extLst>
                  <a:ext uri="{909E8E84-426E-40DD-AFC4-6F175D3DCCD1}">
                    <a14:hiddenFill xmlns:a14="http://schemas.microsoft.com/office/drawing/2010/main">
                      <a:noFill/>
                    </a14:hiddenFill>
                  </a:ext>
                </a:extLst>
              </p:spPr>
              <p:txBody>
                <a:bodyPr/>
                <a:lstStyle/>
                <a:p>
                  <a:endParaRPr lang="en-GB">
                    <a:latin typeface="+mn-lt"/>
                  </a:endParaRPr>
                </a:p>
              </p:txBody>
            </p:sp>
            <p:sp>
              <p:nvSpPr>
                <p:cNvPr id="9603" name="Line 387">
                  <a:extLst>
                    <a:ext uri="{FF2B5EF4-FFF2-40B4-BE49-F238E27FC236}">
                      <a16:creationId xmlns:a16="http://schemas.microsoft.com/office/drawing/2014/main" id="{A0CA52B2-89DA-4107-BAE6-18371D0FCE3E}"/>
                    </a:ext>
                  </a:extLst>
                </p:cNvPr>
                <p:cNvSpPr>
                  <a:spLocks noChangeShapeType="1"/>
                </p:cNvSpPr>
                <p:nvPr/>
              </p:nvSpPr>
              <p:spPr bwMode="auto">
                <a:xfrm flipH="1" flipV="1">
                  <a:off x="7224713" y="4040188"/>
                  <a:ext cx="15875" cy="22225"/>
                </a:xfrm>
                <a:prstGeom prst="line">
                  <a:avLst/>
                </a:prstGeom>
                <a:noFill/>
                <a:ln w="15875">
                  <a:solidFill>
                    <a:srgbClr val="00B0F0"/>
                  </a:solidFill>
                  <a:round/>
                  <a:headEnd/>
                  <a:tailEnd/>
                </a:ln>
                <a:extLst>
                  <a:ext uri="{909E8E84-426E-40DD-AFC4-6F175D3DCCD1}">
                    <a14:hiddenFill xmlns:a14="http://schemas.microsoft.com/office/drawing/2010/main">
                      <a:noFill/>
                    </a14:hiddenFill>
                  </a:ext>
                </a:extLst>
              </p:spPr>
              <p:txBody>
                <a:bodyPr/>
                <a:lstStyle/>
                <a:p>
                  <a:endParaRPr lang="en-GB">
                    <a:latin typeface="+mn-lt"/>
                  </a:endParaRPr>
                </a:p>
              </p:txBody>
            </p:sp>
            <p:sp>
              <p:nvSpPr>
                <p:cNvPr id="9604" name="Line 388">
                  <a:extLst>
                    <a:ext uri="{FF2B5EF4-FFF2-40B4-BE49-F238E27FC236}">
                      <a16:creationId xmlns:a16="http://schemas.microsoft.com/office/drawing/2014/main" id="{30766888-6259-4917-AFE3-EDD6E5202C14}"/>
                    </a:ext>
                  </a:extLst>
                </p:cNvPr>
                <p:cNvSpPr>
                  <a:spLocks noChangeShapeType="1"/>
                </p:cNvSpPr>
                <p:nvPr/>
              </p:nvSpPr>
              <p:spPr bwMode="auto">
                <a:xfrm flipH="1" flipV="1">
                  <a:off x="7210425" y="4017963"/>
                  <a:ext cx="14288" cy="22225"/>
                </a:xfrm>
                <a:prstGeom prst="line">
                  <a:avLst/>
                </a:prstGeom>
                <a:noFill/>
                <a:ln w="15875">
                  <a:solidFill>
                    <a:srgbClr val="00B0F0"/>
                  </a:solidFill>
                  <a:round/>
                  <a:headEnd/>
                  <a:tailEnd/>
                </a:ln>
                <a:extLst>
                  <a:ext uri="{909E8E84-426E-40DD-AFC4-6F175D3DCCD1}">
                    <a14:hiddenFill xmlns:a14="http://schemas.microsoft.com/office/drawing/2010/main">
                      <a:noFill/>
                    </a14:hiddenFill>
                  </a:ext>
                </a:extLst>
              </p:spPr>
              <p:txBody>
                <a:bodyPr/>
                <a:lstStyle/>
                <a:p>
                  <a:endParaRPr lang="en-GB">
                    <a:latin typeface="+mn-lt"/>
                  </a:endParaRPr>
                </a:p>
              </p:txBody>
            </p:sp>
            <p:sp>
              <p:nvSpPr>
                <p:cNvPr id="9605" name="Line 389">
                  <a:extLst>
                    <a:ext uri="{FF2B5EF4-FFF2-40B4-BE49-F238E27FC236}">
                      <a16:creationId xmlns:a16="http://schemas.microsoft.com/office/drawing/2014/main" id="{88C0D246-F05F-436C-B7B3-D78F5743F65C}"/>
                    </a:ext>
                  </a:extLst>
                </p:cNvPr>
                <p:cNvSpPr>
                  <a:spLocks noChangeShapeType="1"/>
                </p:cNvSpPr>
                <p:nvPr/>
              </p:nvSpPr>
              <p:spPr bwMode="auto">
                <a:xfrm flipH="1" flipV="1">
                  <a:off x="7194550" y="4002088"/>
                  <a:ext cx="15875" cy="15875"/>
                </a:xfrm>
                <a:prstGeom prst="line">
                  <a:avLst/>
                </a:prstGeom>
                <a:noFill/>
                <a:ln w="15875">
                  <a:solidFill>
                    <a:srgbClr val="00B0F0"/>
                  </a:solidFill>
                  <a:round/>
                  <a:headEnd/>
                  <a:tailEnd/>
                </a:ln>
                <a:extLst>
                  <a:ext uri="{909E8E84-426E-40DD-AFC4-6F175D3DCCD1}">
                    <a14:hiddenFill xmlns:a14="http://schemas.microsoft.com/office/drawing/2010/main">
                      <a:noFill/>
                    </a14:hiddenFill>
                  </a:ext>
                </a:extLst>
              </p:spPr>
              <p:txBody>
                <a:bodyPr/>
                <a:lstStyle/>
                <a:p>
                  <a:endParaRPr lang="en-GB">
                    <a:latin typeface="+mn-lt"/>
                  </a:endParaRPr>
                </a:p>
              </p:txBody>
            </p:sp>
            <p:sp>
              <p:nvSpPr>
                <p:cNvPr id="9606" name="Freeform 390">
                  <a:extLst>
                    <a:ext uri="{FF2B5EF4-FFF2-40B4-BE49-F238E27FC236}">
                      <a16:creationId xmlns:a16="http://schemas.microsoft.com/office/drawing/2014/main" id="{E90B6EEC-8688-445A-B9F2-8710B2D7147C}"/>
                    </a:ext>
                  </a:extLst>
                </p:cNvPr>
                <p:cNvSpPr>
                  <a:spLocks/>
                </p:cNvSpPr>
                <p:nvPr/>
              </p:nvSpPr>
              <p:spPr bwMode="auto">
                <a:xfrm>
                  <a:off x="7178675" y="3979863"/>
                  <a:ext cx="15875" cy="22225"/>
                </a:xfrm>
                <a:custGeom>
                  <a:avLst/>
                  <a:gdLst>
                    <a:gd name="T0" fmla="*/ 10 w 10"/>
                    <a:gd name="T1" fmla="*/ 14 h 14"/>
                    <a:gd name="T2" fmla="*/ 5 w 10"/>
                    <a:gd name="T3" fmla="*/ 4 h 14"/>
                    <a:gd name="T4" fmla="*/ 0 w 10"/>
                    <a:gd name="T5" fmla="*/ 0 h 14"/>
                  </a:gdLst>
                  <a:ahLst/>
                  <a:cxnLst>
                    <a:cxn ang="0">
                      <a:pos x="T0" y="T1"/>
                    </a:cxn>
                    <a:cxn ang="0">
                      <a:pos x="T2" y="T3"/>
                    </a:cxn>
                    <a:cxn ang="0">
                      <a:pos x="T4" y="T5"/>
                    </a:cxn>
                  </a:cxnLst>
                  <a:rect l="0" t="0" r="r" b="b"/>
                  <a:pathLst>
                    <a:path w="10" h="14">
                      <a:moveTo>
                        <a:pt x="10" y="14"/>
                      </a:moveTo>
                      <a:lnTo>
                        <a:pt x="5" y="4"/>
                      </a:lnTo>
                      <a:lnTo>
                        <a:pt x="0" y="0"/>
                      </a:lnTo>
                    </a:path>
                  </a:pathLst>
                </a:custGeom>
                <a:noFill/>
                <a:ln w="15875">
                  <a:solidFill>
                    <a:srgbClr val="00B0F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latin typeface="+mn-lt"/>
                  </a:endParaRPr>
                </a:p>
              </p:txBody>
            </p:sp>
            <p:sp>
              <p:nvSpPr>
                <p:cNvPr id="9607" name="Line 391">
                  <a:extLst>
                    <a:ext uri="{FF2B5EF4-FFF2-40B4-BE49-F238E27FC236}">
                      <a16:creationId xmlns:a16="http://schemas.microsoft.com/office/drawing/2014/main" id="{5C61B42C-50BF-428D-ABC7-5085C2CDDD35}"/>
                    </a:ext>
                  </a:extLst>
                </p:cNvPr>
                <p:cNvSpPr>
                  <a:spLocks noChangeShapeType="1"/>
                </p:cNvSpPr>
                <p:nvPr/>
              </p:nvSpPr>
              <p:spPr bwMode="auto">
                <a:xfrm flipH="1" flipV="1">
                  <a:off x="7164388" y="3963988"/>
                  <a:ext cx="14288" cy="15875"/>
                </a:xfrm>
                <a:prstGeom prst="line">
                  <a:avLst/>
                </a:prstGeom>
                <a:noFill/>
                <a:ln w="15875">
                  <a:solidFill>
                    <a:srgbClr val="00B0F0"/>
                  </a:solidFill>
                  <a:round/>
                  <a:headEnd/>
                  <a:tailEnd/>
                </a:ln>
                <a:extLst>
                  <a:ext uri="{909E8E84-426E-40DD-AFC4-6F175D3DCCD1}">
                    <a14:hiddenFill xmlns:a14="http://schemas.microsoft.com/office/drawing/2010/main">
                      <a:noFill/>
                    </a14:hiddenFill>
                  </a:ext>
                </a:extLst>
              </p:spPr>
              <p:txBody>
                <a:bodyPr/>
                <a:lstStyle/>
                <a:p>
                  <a:endParaRPr lang="en-GB">
                    <a:latin typeface="+mn-lt"/>
                  </a:endParaRPr>
                </a:p>
              </p:txBody>
            </p:sp>
            <p:sp>
              <p:nvSpPr>
                <p:cNvPr id="9608" name="Freeform 392">
                  <a:extLst>
                    <a:ext uri="{FF2B5EF4-FFF2-40B4-BE49-F238E27FC236}">
                      <a16:creationId xmlns:a16="http://schemas.microsoft.com/office/drawing/2014/main" id="{EC91EAEA-FE61-4E31-88E7-E0D19D0F1DB9}"/>
                    </a:ext>
                  </a:extLst>
                </p:cNvPr>
                <p:cNvSpPr>
                  <a:spLocks/>
                </p:cNvSpPr>
                <p:nvPr/>
              </p:nvSpPr>
              <p:spPr bwMode="auto">
                <a:xfrm>
                  <a:off x="7156450" y="3941763"/>
                  <a:ext cx="7938" cy="22225"/>
                </a:xfrm>
                <a:custGeom>
                  <a:avLst/>
                  <a:gdLst>
                    <a:gd name="T0" fmla="*/ 5 w 5"/>
                    <a:gd name="T1" fmla="*/ 14 h 14"/>
                    <a:gd name="T2" fmla="*/ 0 w 5"/>
                    <a:gd name="T3" fmla="*/ 4 h 14"/>
                    <a:gd name="T4" fmla="*/ 0 w 5"/>
                    <a:gd name="T5" fmla="*/ 0 h 14"/>
                  </a:gdLst>
                  <a:ahLst/>
                  <a:cxnLst>
                    <a:cxn ang="0">
                      <a:pos x="T0" y="T1"/>
                    </a:cxn>
                    <a:cxn ang="0">
                      <a:pos x="T2" y="T3"/>
                    </a:cxn>
                    <a:cxn ang="0">
                      <a:pos x="T4" y="T5"/>
                    </a:cxn>
                  </a:cxnLst>
                  <a:rect l="0" t="0" r="r" b="b"/>
                  <a:pathLst>
                    <a:path w="5" h="14">
                      <a:moveTo>
                        <a:pt x="5" y="14"/>
                      </a:moveTo>
                      <a:lnTo>
                        <a:pt x="0" y="4"/>
                      </a:lnTo>
                      <a:lnTo>
                        <a:pt x="0" y="0"/>
                      </a:lnTo>
                    </a:path>
                  </a:pathLst>
                </a:custGeom>
                <a:noFill/>
                <a:ln w="15875">
                  <a:solidFill>
                    <a:srgbClr val="00B0F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latin typeface="+mn-lt"/>
                  </a:endParaRPr>
                </a:p>
              </p:txBody>
            </p:sp>
            <p:sp>
              <p:nvSpPr>
                <p:cNvPr id="9609" name="Line 393">
                  <a:extLst>
                    <a:ext uri="{FF2B5EF4-FFF2-40B4-BE49-F238E27FC236}">
                      <a16:creationId xmlns:a16="http://schemas.microsoft.com/office/drawing/2014/main" id="{7CC6B72D-DBBD-4415-8392-2D20FC7982B6}"/>
                    </a:ext>
                  </a:extLst>
                </p:cNvPr>
                <p:cNvSpPr>
                  <a:spLocks noChangeShapeType="1"/>
                </p:cNvSpPr>
                <p:nvPr/>
              </p:nvSpPr>
              <p:spPr bwMode="auto">
                <a:xfrm flipH="1" flipV="1">
                  <a:off x="7140575" y="3925888"/>
                  <a:ext cx="15875" cy="15875"/>
                </a:xfrm>
                <a:prstGeom prst="line">
                  <a:avLst/>
                </a:prstGeom>
                <a:noFill/>
                <a:ln w="15875">
                  <a:solidFill>
                    <a:srgbClr val="00B0F0"/>
                  </a:solidFill>
                  <a:round/>
                  <a:headEnd/>
                  <a:tailEnd/>
                </a:ln>
                <a:extLst>
                  <a:ext uri="{909E8E84-426E-40DD-AFC4-6F175D3DCCD1}">
                    <a14:hiddenFill xmlns:a14="http://schemas.microsoft.com/office/drawing/2010/main">
                      <a:noFill/>
                    </a14:hiddenFill>
                  </a:ext>
                </a:extLst>
              </p:spPr>
              <p:txBody>
                <a:bodyPr/>
                <a:lstStyle/>
                <a:p>
                  <a:endParaRPr lang="en-GB">
                    <a:latin typeface="+mn-lt"/>
                  </a:endParaRPr>
                </a:p>
              </p:txBody>
            </p:sp>
            <p:sp>
              <p:nvSpPr>
                <p:cNvPr id="9610" name="Line 394">
                  <a:extLst>
                    <a:ext uri="{FF2B5EF4-FFF2-40B4-BE49-F238E27FC236}">
                      <a16:creationId xmlns:a16="http://schemas.microsoft.com/office/drawing/2014/main" id="{C74616CE-7342-43C1-B667-9D6EF5A2C9D5}"/>
                    </a:ext>
                  </a:extLst>
                </p:cNvPr>
                <p:cNvSpPr>
                  <a:spLocks noChangeShapeType="1"/>
                </p:cNvSpPr>
                <p:nvPr/>
              </p:nvSpPr>
              <p:spPr bwMode="auto">
                <a:xfrm flipH="1" flipV="1">
                  <a:off x="7126288" y="3903663"/>
                  <a:ext cx="14288" cy="22225"/>
                </a:xfrm>
                <a:prstGeom prst="line">
                  <a:avLst/>
                </a:prstGeom>
                <a:noFill/>
                <a:ln w="15875">
                  <a:solidFill>
                    <a:srgbClr val="00B0F0"/>
                  </a:solidFill>
                  <a:round/>
                  <a:headEnd/>
                  <a:tailEnd/>
                </a:ln>
                <a:extLst>
                  <a:ext uri="{909E8E84-426E-40DD-AFC4-6F175D3DCCD1}">
                    <a14:hiddenFill xmlns:a14="http://schemas.microsoft.com/office/drawing/2010/main">
                      <a:noFill/>
                    </a14:hiddenFill>
                  </a:ext>
                </a:extLst>
              </p:spPr>
              <p:txBody>
                <a:bodyPr/>
                <a:lstStyle/>
                <a:p>
                  <a:endParaRPr lang="en-GB">
                    <a:latin typeface="+mn-lt"/>
                  </a:endParaRPr>
                </a:p>
              </p:txBody>
            </p:sp>
            <p:sp>
              <p:nvSpPr>
                <p:cNvPr id="9611" name="Line 395">
                  <a:extLst>
                    <a:ext uri="{FF2B5EF4-FFF2-40B4-BE49-F238E27FC236}">
                      <a16:creationId xmlns:a16="http://schemas.microsoft.com/office/drawing/2014/main" id="{597F2ECF-7CF4-4F16-A70C-093B76578246}"/>
                    </a:ext>
                  </a:extLst>
                </p:cNvPr>
                <p:cNvSpPr>
                  <a:spLocks noChangeShapeType="1"/>
                </p:cNvSpPr>
                <p:nvPr/>
              </p:nvSpPr>
              <p:spPr bwMode="auto">
                <a:xfrm flipH="1" flipV="1">
                  <a:off x="7118350" y="3879850"/>
                  <a:ext cx="7938" cy="23813"/>
                </a:xfrm>
                <a:prstGeom prst="line">
                  <a:avLst/>
                </a:prstGeom>
                <a:noFill/>
                <a:ln w="15875">
                  <a:solidFill>
                    <a:srgbClr val="00B0F0"/>
                  </a:solidFill>
                  <a:round/>
                  <a:headEnd/>
                  <a:tailEnd/>
                </a:ln>
                <a:extLst>
                  <a:ext uri="{909E8E84-426E-40DD-AFC4-6F175D3DCCD1}">
                    <a14:hiddenFill xmlns:a14="http://schemas.microsoft.com/office/drawing/2010/main">
                      <a:noFill/>
                    </a14:hiddenFill>
                  </a:ext>
                </a:extLst>
              </p:spPr>
              <p:txBody>
                <a:bodyPr/>
                <a:lstStyle/>
                <a:p>
                  <a:endParaRPr lang="en-GB">
                    <a:latin typeface="+mn-lt"/>
                  </a:endParaRPr>
                </a:p>
              </p:txBody>
            </p:sp>
            <p:sp>
              <p:nvSpPr>
                <p:cNvPr id="9612" name="Line 396">
                  <a:extLst>
                    <a:ext uri="{FF2B5EF4-FFF2-40B4-BE49-F238E27FC236}">
                      <a16:creationId xmlns:a16="http://schemas.microsoft.com/office/drawing/2014/main" id="{8A9A7D4A-81F8-4051-A819-89432A7FFA1E}"/>
                    </a:ext>
                  </a:extLst>
                </p:cNvPr>
                <p:cNvSpPr>
                  <a:spLocks noChangeShapeType="1"/>
                </p:cNvSpPr>
                <p:nvPr/>
              </p:nvSpPr>
              <p:spPr bwMode="auto">
                <a:xfrm flipH="1" flipV="1">
                  <a:off x="7102475" y="3865563"/>
                  <a:ext cx="15875" cy="14288"/>
                </a:xfrm>
                <a:prstGeom prst="line">
                  <a:avLst/>
                </a:prstGeom>
                <a:noFill/>
                <a:ln w="15875">
                  <a:solidFill>
                    <a:srgbClr val="00B0F0"/>
                  </a:solidFill>
                  <a:round/>
                  <a:headEnd/>
                  <a:tailEnd/>
                </a:ln>
                <a:extLst>
                  <a:ext uri="{909E8E84-426E-40DD-AFC4-6F175D3DCCD1}">
                    <a14:hiddenFill xmlns:a14="http://schemas.microsoft.com/office/drawing/2010/main">
                      <a:noFill/>
                    </a14:hiddenFill>
                  </a:ext>
                </a:extLst>
              </p:spPr>
              <p:txBody>
                <a:bodyPr/>
                <a:lstStyle/>
                <a:p>
                  <a:endParaRPr lang="en-GB">
                    <a:latin typeface="+mn-lt"/>
                  </a:endParaRPr>
                </a:p>
              </p:txBody>
            </p:sp>
            <p:sp>
              <p:nvSpPr>
                <p:cNvPr id="9613" name="Freeform 397">
                  <a:extLst>
                    <a:ext uri="{FF2B5EF4-FFF2-40B4-BE49-F238E27FC236}">
                      <a16:creationId xmlns:a16="http://schemas.microsoft.com/office/drawing/2014/main" id="{FBB5D760-39A6-4176-A089-52ADF8853085}"/>
                    </a:ext>
                  </a:extLst>
                </p:cNvPr>
                <p:cNvSpPr>
                  <a:spLocks/>
                </p:cNvSpPr>
                <p:nvPr/>
              </p:nvSpPr>
              <p:spPr bwMode="auto">
                <a:xfrm>
                  <a:off x="7088188" y="3841750"/>
                  <a:ext cx="14288" cy="23813"/>
                </a:xfrm>
                <a:custGeom>
                  <a:avLst/>
                  <a:gdLst>
                    <a:gd name="T0" fmla="*/ 9 w 9"/>
                    <a:gd name="T1" fmla="*/ 15 h 15"/>
                    <a:gd name="T2" fmla="*/ 5 w 9"/>
                    <a:gd name="T3" fmla="*/ 5 h 15"/>
                    <a:gd name="T4" fmla="*/ 0 w 9"/>
                    <a:gd name="T5" fmla="*/ 0 h 15"/>
                  </a:gdLst>
                  <a:ahLst/>
                  <a:cxnLst>
                    <a:cxn ang="0">
                      <a:pos x="T0" y="T1"/>
                    </a:cxn>
                    <a:cxn ang="0">
                      <a:pos x="T2" y="T3"/>
                    </a:cxn>
                    <a:cxn ang="0">
                      <a:pos x="T4" y="T5"/>
                    </a:cxn>
                  </a:cxnLst>
                  <a:rect l="0" t="0" r="r" b="b"/>
                  <a:pathLst>
                    <a:path w="9" h="15">
                      <a:moveTo>
                        <a:pt x="9" y="15"/>
                      </a:moveTo>
                      <a:lnTo>
                        <a:pt x="5" y="5"/>
                      </a:lnTo>
                      <a:lnTo>
                        <a:pt x="0" y="0"/>
                      </a:lnTo>
                    </a:path>
                  </a:pathLst>
                </a:custGeom>
                <a:noFill/>
                <a:ln w="15875">
                  <a:solidFill>
                    <a:srgbClr val="00B0F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latin typeface="+mn-lt"/>
                  </a:endParaRPr>
                </a:p>
              </p:txBody>
            </p:sp>
          </p:grpSp>
          <p:grpSp>
            <p:nvGrpSpPr>
              <p:cNvPr id="7" name="Group 6">
                <a:extLst>
                  <a:ext uri="{FF2B5EF4-FFF2-40B4-BE49-F238E27FC236}">
                    <a16:creationId xmlns:a16="http://schemas.microsoft.com/office/drawing/2014/main" id="{E3642064-E749-4B47-B8A4-250E063C5BBA}"/>
                  </a:ext>
                </a:extLst>
              </p:cNvPr>
              <p:cNvGrpSpPr/>
              <p:nvPr/>
            </p:nvGrpSpPr>
            <p:grpSpPr>
              <a:xfrm>
                <a:off x="6943725" y="3590925"/>
                <a:ext cx="136525" cy="236538"/>
                <a:chOff x="6943725" y="3590925"/>
                <a:chExt cx="136525" cy="236538"/>
              </a:xfrm>
            </p:grpSpPr>
            <p:sp>
              <p:nvSpPr>
                <p:cNvPr id="9615" name="Freeform 399">
                  <a:extLst>
                    <a:ext uri="{FF2B5EF4-FFF2-40B4-BE49-F238E27FC236}">
                      <a16:creationId xmlns:a16="http://schemas.microsoft.com/office/drawing/2014/main" id="{0A33D5B9-358C-4154-ABFC-FBFF0FA71F4D}"/>
                    </a:ext>
                  </a:extLst>
                </p:cNvPr>
                <p:cNvSpPr>
                  <a:spLocks/>
                </p:cNvSpPr>
                <p:nvPr/>
              </p:nvSpPr>
              <p:spPr bwMode="auto">
                <a:xfrm>
                  <a:off x="7064375" y="3803650"/>
                  <a:ext cx="15875" cy="23813"/>
                </a:xfrm>
                <a:custGeom>
                  <a:avLst/>
                  <a:gdLst>
                    <a:gd name="T0" fmla="*/ 10 w 10"/>
                    <a:gd name="T1" fmla="*/ 15 h 15"/>
                    <a:gd name="T2" fmla="*/ 5 w 10"/>
                    <a:gd name="T3" fmla="*/ 5 h 15"/>
                    <a:gd name="T4" fmla="*/ 0 w 10"/>
                    <a:gd name="T5" fmla="*/ 0 h 15"/>
                  </a:gdLst>
                  <a:ahLst/>
                  <a:cxnLst>
                    <a:cxn ang="0">
                      <a:pos x="T0" y="T1"/>
                    </a:cxn>
                    <a:cxn ang="0">
                      <a:pos x="T2" y="T3"/>
                    </a:cxn>
                    <a:cxn ang="0">
                      <a:pos x="T4" y="T5"/>
                    </a:cxn>
                  </a:cxnLst>
                  <a:rect l="0" t="0" r="r" b="b"/>
                  <a:pathLst>
                    <a:path w="10" h="15">
                      <a:moveTo>
                        <a:pt x="10" y="15"/>
                      </a:moveTo>
                      <a:lnTo>
                        <a:pt x="5" y="5"/>
                      </a:lnTo>
                      <a:lnTo>
                        <a:pt x="0" y="0"/>
                      </a:lnTo>
                    </a:path>
                  </a:pathLst>
                </a:custGeom>
                <a:noFill/>
                <a:ln w="15875">
                  <a:solidFill>
                    <a:srgbClr val="00B0F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latin typeface="+mn-lt"/>
                  </a:endParaRPr>
                </a:p>
              </p:txBody>
            </p:sp>
            <p:sp>
              <p:nvSpPr>
                <p:cNvPr id="9616" name="Line 400">
                  <a:extLst>
                    <a:ext uri="{FF2B5EF4-FFF2-40B4-BE49-F238E27FC236}">
                      <a16:creationId xmlns:a16="http://schemas.microsoft.com/office/drawing/2014/main" id="{E9AECBF3-329F-4095-A7A7-A9CC4597E703}"/>
                    </a:ext>
                  </a:extLst>
                </p:cNvPr>
                <p:cNvSpPr>
                  <a:spLocks noChangeShapeType="1"/>
                </p:cNvSpPr>
                <p:nvPr/>
              </p:nvSpPr>
              <p:spPr bwMode="auto">
                <a:xfrm flipH="1" flipV="1">
                  <a:off x="7058025" y="3789363"/>
                  <a:ext cx="6350" cy="14288"/>
                </a:xfrm>
                <a:prstGeom prst="line">
                  <a:avLst/>
                </a:prstGeom>
                <a:noFill/>
                <a:ln w="15875">
                  <a:solidFill>
                    <a:srgbClr val="00B0F0"/>
                  </a:solidFill>
                  <a:round/>
                  <a:headEnd/>
                  <a:tailEnd/>
                </a:ln>
                <a:extLst>
                  <a:ext uri="{909E8E84-426E-40DD-AFC4-6F175D3DCCD1}">
                    <a14:hiddenFill xmlns:a14="http://schemas.microsoft.com/office/drawing/2010/main">
                      <a:noFill/>
                    </a14:hiddenFill>
                  </a:ext>
                </a:extLst>
              </p:spPr>
              <p:txBody>
                <a:bodyPr/>
                <a:lstStyle/>
                <a:p>
                  <a:endParaRPr lang="en-GB">
                    <a:latin typeface="+mn-lt"/>
                  </a:endParaRPr>
                </a:p>
              </p:txBody>
            </p:sp>
            <p:sp>
              <p:nvSpPr>
                <p:cNvPr id="9617" name="Line 401">
                  <a:extLst>
                    <a:ext uri="{FF2B5EF4-FFF2-40B4-BE49-F238E27FC236}">
                      <a16:creationId xmlns:a16="http://schemas.microsoft.com/office/drawing/2014/main" id="{E636DC64-1611-4B54-851E-484E9EACBD48}"/>
                    </a:ext>
                  </a:extLst>
                </p:cNvPr>
                <p:cNvSpPr>
                  <a:spLocks noChangeShapeType="1"/>
                </p:cNvSpPr>
                <p:nvPr/>
              </p:nvSpPr>
              <p:spPr bwMode="auto">
                <a:xfrm flipH="1" flipV="1">
                  <a:off x="7042150" y="3765550"/>
                  <a:ext cx="15875" cy="23813"/>
                </a:xfrm>
                <a:prstGeom prst="line">
                  <a:avLst/>
                </a:prstGeom>
                <a:noFill/>
                <a:ln w="15875">
                  <a:solidFill>
                    <a:srgbClr val="00B0F0"/>
                  </a:solidFill>
                  <a:round/>
                  <a:headEnd/>
                  <a:tailEnd/>
                </a:ln>
                <a:extLst>
                  <a:ext uri="{909E8E84-426E-40DD-AFC4-6F175D3DCCD1}">
                    <a14:hiddenFill xmlns:a14="http://schemas.microsoft.com/office/drawing/2010/main">
                      <a:noFill/>
                    </a14:hiddenFill>
                  </a:ext>
                </a:extLst>
              </p:spPr>
              <p:txBody>
                <a:bodyPr/>
                <a:lstStyle/>
                <a:p>
                  <a:endParaRPr lang="en-GB">
                    <a:latin typeface="+mn-lt"/>
                  </a:endParaRPr>
                </a:p>
              </p:txBody>
            </p:sp>
            <p:sp>
              <p:nvSpPr>
                <p:cNvPr id="9618" name="Line 402">
                  <a:extLst>
                    <a:ext uri="{FF2B5EF4-FFF2-40B4-BE49-F238E27FC236}">
                      <a16:creationId xmlns:a16="http://schemas.microsoft.com/office/drawing/2014/main" id="{CE25792B-E738-47E7-88D9-96429928ED17}"/>
                    </a:ext>
                  </a:extLst>
                </p:cNvPr>
                <p:cNvSpPr>
                  <a:spLocks noChangeShapeType="1"/>
                </p:cNvSpPr>
                <p:nvPr/>
              </p:nvSpPr>
              <p:spPr bwMode="auto">
                <a:xfrm flipH="1" flipV="1">
                  <a:off x="7034213" y="3743325"/>
                  <a:ext cx="7938" cy="22225"/>
                </a:xfrm>
                <a:prstGeom prst="line">
                  <a:avLst/>
                </a:prstGeom>
                <a:noFill/>
                <a:ln w="15875">
                  <a:solidFill>
                    <a:srgbClr val="00B0F0"/>
                  </a:solidFill>
                  <a:round/>
                  <a:headEnd/>
                  <a:tailEnd/>
                </a:ln>
                <a:extLst>
                  <a:ext uri="{909E8E84-426E-40DD-AFC4-6F175D3DCCD1}">
                    <a14:hiddenFill xmlns:a14="http://schemas.microsoft.com/office/drawing/2010/main">
                      <a:noFill/>
                    </a14:hiddenFill>
                  </a:ext>
                </a:extLst>
              </p:spPr>
              <p:txBody>
                <a:bodyPr/>
                <a:lstStyle/>
                <a:p>
                  <a:endParaRPr lang="en-GB">
                    <a:latin typeface="+mn-lt"/>
                  </a:endParaRPr>
                </a:p>
              </p:txBody>
            </p:sp>
            <p:sp>
              <p:nvSpPr>
                <p:cNvPr id="9619" name="Line 403">
                  <a:extLst>
                    <a:ext uri="{FF2B5EF4-FFF2-40B4-BE49-F238E27FC236}">
                      <a16:creationId xmlns:a16="http://schemas.microsoft.com/office/drawing/2014/main" id="{1AF899C8-85C9-404B-8026-BF3ED7DA265B}"/>
                    </a:ext>
                  </a:extLst>
                </p:cNvPr>
                <p:cNvSpPr>
                  <a:spLocks noChangeShapeType="1"/>
                </p:cNvSpPr>
                <p:nvPr/>
              </p:nvSpPr>
              <p:spPr bwMode="auto">
                <a:xfrm flipH="1" flipV="1">
                  <a:off x="7019925" y="3727450"/>
                  <a:ext cx="14288" cy="15875"/>
                </a:xfrm>
                <a:prstGeom prst="line">
                  <a:avLst/>
                </a:prstGeom>
                <a:noFill/>
                <a:ln w="15875">
                  <a:solidFill>
                    <a:srgbClr val="00B0F0"/>
                  </a:solidFill>
                  <a:round/>
                  <a:headEnd/>
                  <a:tailEnd/>
                </a:ln>
                <a:extLst>
                  <a:ext uri="{909E8E84-426E-40DD-AFC4-6F175D3DCCD1}">
                    <a14:hiddenFill xmlns:a14="http://schemas.microsoft.com/office/drawing/2010/main">
                      <a:noFill/>
                    </a14:hiddenFill>
                  </a:ext>
                </a:extLst>
              </p:spPr>
              <p:txBody>
                <a:bodyPr/>
                <a:lstStyle/>
                <a:p>
                  <a:endParaRPr lang="en-GB">
                    <a:latin typeface="+mn-lt"/>
                  </a:endParaRPr>
                </a:p>
              </p:txBody>
            </p:sp>
            <p:sp>
              <p:nvSpPr>
                <p:cNvPr id="9620" name="Freeform 404">
                  <a:extLst>
                    <a:ext uri="{FF2B5EF4-FFF2-40B4-BE49-F238E27FC236}">
                      <a16:creationId xmlns:a16="http://schemas.microsoft.com/office/drawing/2014/main" id="{55A183BA-0B51-4F93-AFD7-BC5291D1205E}"/>
                    </a:ext>
                  </a:extLst>
                </p:cNvPr>
                <p:cNvSpPr>
                  <a:spLocks/>
                </p:cNvSpPr>
                <p:nvPr/>
              </p:nvSpPr>
              <p:spPr bwMode="auto">
                <a:xfrm>
                  <a:off x="7011988" y="3705225"/>
                  <a:ext cx="7938" cy="22225"/>
                </a:xfrm>
                <a:custGeom>
                  <a:avLst/>
                  <a:gdLst>
                    <a:gd name="T0" fmla="*/ 5 w 5"/>
                    <a:gd name="T1" fmla="*/ 14 h 14"/>
                    <a:gd name="T2" fmla="*/ 0 w 5"/>
                    <a:gd name="T3" fmla="*/ 5 h 14"/>
                    <a:gd name="T4" fmla="*/ 0 w 5"/>
                    <a:gd name="T5" fmla="*/ 0 h 14"/>
                  </a:gdLst>
                  <a:ahLst/>
                  <a:cxnLst>
                    <a:cxn ang="0">
                      <a:pos x="T0" y="T1"/>
                    </a:cxn>
                    <a:cxn ang="0">
                      <a:pos x="T2" y="T3"/>
                    </a:cxn>
                    <a:cxn ang="0">
                      <a:pos x="T4" y="T5"/>
                    </a:cxn>
                  </a:cxnLst>
                  <a:rect l="0" t="0" r="r" b="b"/>
                  <a:pathLst>
                    <a:path w="5" h="14">
                      <a:moveTo>
                        <a:pt x="5" y="14"/>
                      </a:moveTo>
                      <a:lnTo>
                        <a:pt x="0" y="5"/>
                      </a:lnTo>
                      <a:lnTo>
                        <a:pt x="0" y="0"/>
                      </a:lnTo>
                    </a:path>
                  </a:pathLst>
                </a:custGeom>
                <a:noFill/>
                <a:ln w="15875">
                  <a:solidFill>
                    <a:srgbClr val="00B0F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latin typeface="+mn-lt"/>
                  </a:endParaRPr>
                </a:p>
              </p:txBody>
            </p:sp>
            <p:sp>
              <p:nvSpPr>
                <p:cNvPr id="9621" name="Line 405">
                  <a:extLst>
                    <a:ext uri="{FF2B5EF4-FFF2-40B4-BE49-F238E27FC236}">
                      <a16:creationId xmlns:a16="http://schemas.microsoft.com/office/drawing/2014/main" id="{A9D18045-7161-457E-A39E-F310D77BB760}"/>
                    </a:ext>
                  </a:extLst>
                </p:cNvPr>
                <p:cNvSpPr>
                  <a:spLocks noChangeShapeType="1"/>
                </p:cNvSpPr>
                <p:nvPr/>
              </p:nvSpPr>
              <p:spPr bwMode="auto">
                <a:xfrm flipH="1" flipV="1">
                  <a:off x="6996113" y="3690938"/>
                  <a:ext cx="15875" cy="14288"/>
                </a:xfrm>
                <a:prstGeom prst="line">
                  <a:avLst/>
                </a:prstGeom>
                <a:noFill/>
                <a:ln w="15875">
                  <a:solidFill>
                    <a:srgbClr val="00B0F0"/>
                  </a:solidFill>
                  <a:round/>
                  <a:headEnd/>
                  <a:tailEnd/>
                </a:ln>
                <a:extLst>
                  <a:ext uri="{909E8E84-426E-40DD-AFC4-6F175D3DCCD1}">
                    <a14:hiddenFill xmlns:a14="http://schemas.microsoft.com/office/drawing/2010/main">
                      <a:noFill/>
                    </a14:hiddenFill>
                  </a:ext>
                </a:extLst>
              </p:spPr>
              <p:txBody>
                <a:bodyPr/>
                <a:lstStyle/>
                <a:p>
                  <a:endParaRPr lang="en-GB">
                    <a:latin typeface="+mn-lt"/>
                  </a:endParaRPr>
                </a:p>
              </p:txBody>
            </p:sp>
            <p:sp>
              <p:nvSpPr>
                <p:cNvPr id="9622" name="Freeform 406">
                  <a:extLst>
                    <a:ext uri="{FF2B5EF4-FFF2-40B4-BE49-F238E27FC236}">
                      <a16:creationId xmlns:a16="http://schemas.microsoft.com/office/drawing/2014/main" id="{0AE5F11D-FA60-4AA3-A54E-4F344E41E797}"/>
                    </a:ext>
                  </a:extLst>
                </p:cNvPr>
                <p:cNvSpPr>
                  <a:spLocks/>
                </p:cNvSpPr>
                <p:nvPr/>
              </p:nvSpPr>
              <p:spPr bwMode="auto">
                <a:xfrm>
                  <a:off x="6988175" y="3667125"/>
                  <a:ext cx="7938" cy="23813"/>
                </a:xfrm>
                <a:custGeom>
                  <a:avLst/>
                  <a:gdLst>
                    <a:gd name="T0" fmla="*/ 5 w 5"/>
                    <a:gd name="T1" fmla="*/ 15 h 15"/>
                    <a:gd name="T2" fmla="*/ 0 w 5"/>
                    <a:gd name="T3" fmla="*/ 5 h 15"/>
                    <a:gd name="T4" fmla="*/ 0 w 5"/>
                    <a:gd name="T5" fmla="*/ 0 h 15"/>
                  </a:gdLst>
                  <a:ahLst/>
                  <a:cxnLst>
                    <a:cxn ang="0">
                      <a:pos x="T0" y="T1"/>
                    </a:cxn>
                    <a:cxn ang="0">
                      <a:pos x="T2" y="T3"/>
                    </a:cxn>
                    <a:cxn ang="0">
                      <a:pos x="T4" y="T5"/>
                    </a:cxn>
                  </a:cxnLst>
                  <a:rect l="0" t="0" r="r" b="b"/>
                  <a:pathLst>
                    <a:path w="5" h="15">
                      <a:moveTo>
                        <a:pt x="5" y="15"/>
                      </a:moveTo>
                      <a:lnTo>
                        <a:pt x="0" y="5"/>
                      </a:lnTo>
                      <a:lnTo>
                        <a:pt x="0" y="0"/>
                      </a:lnTo>
                    </a:path>
                  </a:pathLst>
                </a:custGeom>
                <a:noFill/>
                <a:ln w="15875">
                  <a:solidFill>
                    <a:srgbClr val="00B0F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latin typeface="+mn-lt"/>
                  </a:endParaRPr>
                </a:p>
              </p:txBody>
            </p:sp>
            <p:sp>
              <p:nvSpPr>
                <p:cNvPr id="9623" name="Line 407">
                  <a:extLst>
                    <a:ext uri="{FF2B5EF4-FFF2-40B4-BE49-F238E27FC236}">
                      <a16:creationId xmlns:a16="http://schemas.microsoft.com/office/drawing/2014/main" id="{197F9227-34D9-497F-9D92-258BDF679939}"/>
                    </a:ext>
                  </a:extLst>
                </p:cNvPr>
                <p:cNvSpPr>
                  <a:spLocks noChangeShapeType="1"/>
                </p:cNvSpPr>
                <p:nvPr/>
              </p:nvSpPr>
              <p:spPr bwMode="auto">
                <a:xfrm flipH="1" flipV="1">
                  <a:off x="6973888" y="3652838"/>
                  <a:ext cx="14288" cy="14288"/>
                </a:xfrm>
                <a:prstGeom prst="line">
                  <a:avLst/>
                </a:prstGeom>
                <a:noFill/>
                <a:ln w="15875">
                  <a:solidFill>
                    <a:srgbClr val="00B0F0"/>
                  </a:solidFill>
                  <a:round/>
                  <a:headEnd/>
                  <a:tailEnd/>
                </a:ln>
                <a:extLst>
                  <a:ext uri="{909E8E84-426E-40DD-AFC4-6F175D3DCCD1}">
                    <a14:hiddenFill xmlns:a14="http://schemas.microsoft.com/office/drawing/2010/main">
                      <a:noFill/>
                    </a14:hiddenFill>
                  </a:ext>
                </a:extLst>
              </p:spPr>
              <p:txBody>
                <a:bodyPr/>
                <a:lstStyle/>
                <a:p>
                  <a:endParaRPr lang="en-GB">
                    <a:latin typeface="+mn-lt"/>
                  </a:endParaRPr>
                </a:p>
              </p:txBody>
            </p:sp>
            <p:sp>
              <p:nvSpPr>
                <p:cNvPr id="9624" name="Freeform 408">
                  <a:extLst>
                    <a:ext uri="{FF2B5EF4-FFF2-40B4-BE49-F238E27FC236}">
                      <a16:creationId xmlns:a16="http://schemas.microsoft.com/office/drawing/2014/main" id="{F88EFE3F-C578-47B0-99F7-C6070435DA50}"/>
                    </a:ext>
                  </a:extLst>
                </p:cNvPr>
                <p:cNvSpPr>
                  <a:spLocks/>
                </p:cNvSpPr>
                <p:nvPr/>
              </p:nvSpPr>
              <p:spPr bwMode="auto">
                <a:xfrm>
                  <a:off x="6965950" y="3629025"/>
                  <a:ext cx="7938" cy="23813"/>
                </a:xfrm>
                <a:custGeom>
                  <a:avLst/>
                  <a:gdLst>
                    <a:gd name="T0" fmla="*/ 5 w 5"/>
                    <a:gd name="T1" fmla="*/ 15 h 15"/>
                    <a:gd name="T2" fmla="*/ 0 w 5"/>
                    <a:gd name="T3" fmla="*/ 5 h 15"/>
                    <a:gd name="T4" fmla="*/ 0 w 5"/>
                    <a:gd name="T5" fmla="*/ 0 h 15"/>
                  </a:gdLst>
                  <a:ahLst/>
                  <a:cxnLst>
                    <a:cxn ang="0">
                      <a:pos x="T0" y="T1"/>
                    </a:cxn>
                    <a:cxn ang="0">
                      <a:pos x="T2" y="T3"/>
                    </a:cxn>
                    <a:cxn ang="0">
                      <a:pos x="T4" y="T5"/>
                    </a:cxn>
                  </a:cxnLst>
                  <a:rect l="0" t="0" r="r" b="b"/>
                  <a:pathLst>
                    <a:path w="5" h="15">
                      <a:moveTo>
                        <a:pt x="5" y="15"/>
                      </a:moveTo>
                      <a:lnTo>
                        <a:pt x="0" y="5"/>
                      </a:lnTo>
                      <a:lnTo>
                        <a:pt x="0" y="0"/>
                      </a:lnTo>
                    </a:path>
                  </a:pathLst>
                </a:custGeom>
                <a:noFill/>
                <a:ln w="15875">
                  <a:solidFill>
                    <a:srgbClr val="00B0F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latin typeface="+mn-lt"/>
                  </a:endParaRPr>
                </a:p>
              </p:txBody>
            </p:sp>
            <p:sp>
              <p:nvSpPr>
                <p:cNvPr id="9625" name="Line 409">
                  <a:extLst>
                    <a:ext uri="{FF2B5EF4-FFF2-40B4-BE49-F238E27FC236}">
                      <a16:creationId xmlns:a16="http://schemas.microsoft.com/office/drawing/2014/main" id="{ADF76327-C335-4F60-8B2E-4373C44A06B1}"/>
                    </a:ext>
                  </a:extLst>
                </p:cNvPr>
                <p:cNvSpPr>
                  <a:spLocks noChangeShapeType="1"/>
                </p:cNvSpPr>
                <p:nvPr/>
              </p:nvSpPr>
              <p:spPr bwMode="auto">
                <a:xfrm flipH="1" flipV="1">
                  <a:off x="6950075" y="3614738"/>
                  <a:ext cx="15875" cy="14288"/>
                </a:xfrm>
                <a:prstGeom prst="line">
                  <a:avLst/>
                </a:prstGeom>
                <a:noFill/>
                <a:ln w="15875">
                  <a:solidFill>
                    <a:srgbClr val="00B0F0"/>
                  </a:solidFill>
                  <a:round/>
                  <a:headEnd/>
                  <a:tailEnd/>
                </a:ln>
                <a:extLst>
                  <a:ext uri="{909E8E84-426E-40DD-AFC4-6F175D3DCCD1}">
                    <a14:hiddenFill xmlns:a14="http://schemas.microsoft.com/office/drawing/2010/main">
                      <a:noFill/>
                    </a14:hiddenFill>
                  </a:ext>
                </a:extLst>
              </p:spPr>
              <p:txBody>
                <a:bodyPr/>
                <a:lstStyle/>
                <a:p>
                  <a:endParaRPr lang="en-GB">
                    <a:latin typeface="+mn-lt"/>
                  </a:endParaRPr>
                </a:p>
              </p:txBody>
            </p:sp>
            <p:sp>
              <p:nvSpPr>
                <p:cNvPr id="9626" name="Line 410">
                  <a:extLst>
                    <a:ext uri="{FF2B5EF4-FFF2-40B4-BE49-F238E27FC236}">
                      <a16:creationId xmlns:a16="http://schemas.microsoft.com/office/drawing/2014/main" id="{203C7D26-C64E-4418-890D-2219445B0608}"/>
                    </a:ext>
                  </a:extLst>
                </p:cNvPr>
                <p:cNvSpPr>
                  <a:spLocks noChangeShapeType="1"/>
                </p:cNvSpPr>
                <p:nvPr/>
              </p:nvSpPr>
              <p:spPr bwMode="auto">
                <a:xfrm flipH="1" flipV="1">
                  <a:off x="6943725" y="3590925"/>
                  <a:ext cx="6350" cy="23813"/>
                </a:xfrm>
                <a:prstGeom prst="line">
                  <a:avLst/>
                </a:prstGeom>
                <a:noFill/>
                <a:ln w="15875">
                  <a:solidFill>
                    <a:srgbClr val="00B0F0"/>
                  </a:solidFill>
                  <a:round/>
                  <a:headEnd/>
                  <a:tailEnd/>
                </a:ln>
                <a:extLst>
                  <a:ext uri="{909E8E84-426E-40DD-AFC4-6F175D3DCCD1}">
                    <a14:hiddenFill xmlns:a14="http://schemas.microsoft.com/office/drawing/2010/main">
                      <a:noFill/>
                    </a14:hiddenFill>
                  </a:ext>
                </a:extLst>
              </p:spPr>
              <p:txBody>
                <a:bodyPr/>
                <a:lstStyle/>
                <a:p>
                  <a:endParaRPr lang="en-GB">
                    <a:latin typeface="+mn-lt"/>
                  </a:endParaRPr>
                </a:p>
              </p:txBody>
            </p:sp>
          </p:grpSp>
          <p:grpSp>
            <p:nvGrpSpPr>
              <p:cNvPr id="6" name="Group 5">
                <a:extLst>
                  <a:ext uri="{FF2B5EF4-FFF2-40B4-BE49-F238E27FC236}">
                    <a16:creationId xmlns:a16="http://schemas.microsoft.com/office/drawing/2014/main" id="{1A1BFBB3-B145-4BC4-8884-B4272084DEBB}"/>
                  </a:ext>
                </a:extLst>
              </p:cNvPr>
              <p:cNvGrpSpPr/>
              <p:nvPr/>
            </p:nvGrpSpPr>
            <p:grpSpPr>
              <a:xfrm>
                <a:off x="6805613" y="3355975"/>
                <a:ext cx="138112" cy="234950"/>
                <a:chOff x="6805613" y="3355975"/>
                <a:chExt cx="138112" cy="234950"/>
              </a:xfrm>
            </p:grpSpPr>
            <p:sp>
              <p:nvSpPr>
                <p:cNvPr id="9627" name="Line 411">
                  <a:extLst>
                    <a:ext uri="{FF2B5EF4-FFF2-40B4-BE49-F238E27FC236}">
                      <a16:creationId xmlns:a16="http://schemas.microsoft.com/office/drawing/2014/main" id="{97943255-EB0E-4144-8B74-CFD3F05C9460}"/>
                    </a:ext>
                  </a:extLst>
                </p:cNvPr>
                <p:cNvSpPr>
                  <a:spLocks noChangeShapeType="1"/>
                </p:cNvSpPr>
                <p:nvPr/>
              </p:nvSpPr>
              <p:spPr bwMode="auto">
                <a:xfrm flipH="1" flipV="1">
                  <a:off x="6927850" y="3568700"/>
                  <a:ext cx="15875" cy="22225"/>
                </a:xfrm>
                <a:prstGeom prst="line">
                  <a:avLst/>
                </a:prstGeom>
                <a:noFill/>
                <a:ln w="15875">
                  <a:solidFill>
                    <a:srgbClr val="00B0F0"/>
                  </a:solidFill>
                  <a:round/>
                  <a:headEnd/>
                  <a:tailEnd/>
                </a:ln>
                <a:extLst>
                  <a:ext uri="{909E8E84-426E-40DD-AFC4-6F175D3DCCD1}">
                    <a14:hiddenFill xmlns:a14="http://schemas.microsoft.com/office/drawing/2010/main">
                      <a:noFill/>
                    </a14:hiddenFill>
                  </a:ext>
                </a:extLst>
              </p:spPr>
              <p:txBody>
                <a:bodyPr/>
                <a:lstStyle/>
                <a:p>
                  <a:endParaRPr lang="en-GB">
                    <a:latin typeface="+mn-lt"/>
                  </a:endParaRPr>
                </a:p>
              </p:txBody>
            </p:sp>
            <p:sp>
              <p:nvSpPr>
                <p:cNvPr id="9628" name="Line 412">
                  <a:extLst>
                    <a:ext uri="{FF2B5EF4-FFF2-40B4-BE49-F238E27FC236}">
                      <a16:creationId xmlns:a16="http://schemas.microsoft.com/office/drawing/2014/main" id="{B9BF6F33-F66D-4101-8498-438ECAFBE221}"/>
                    </a:ext>
                  </a:extLst>
                </p:cNvPr>
                <p:cNvSpPr>
                  <a:spLocks noChangeShapeType="1"/>
                </p:cNvSpPr>
                <p:nvPr/>
              </p:nvSpPr>
              <p:spPr bwMode="auto">
                <a:xfrm flipH="1" flipV="1">
                  <a:off x="6919913" y="3552825"/>
                  <a:ext cx="7938" cy="15875"/>
                </a:xfrm>
                <a:prstGeom prst="line">
                  <a:avLst/>
                </a:prstGeom>
                <a:noFill/>
                <a:ln w="15875">
                  <a:solidFill>
                    <a:srgbClr val="00B0F0"/>
                  </a:solidFill>
                  <a:round/>
                  <a:headEnd/>
                  <a:tailEnd/>
                </a:ln>
                <a:extLst>
                  <a:ext uri="{909E8E84-426E-40DD-AFC4-6F175D3DCCD1}">
                    <a14:hiddenFill xmlns:a14="http://schemas.microsoft.com/office/drawing/2010/main">
                      <a:noFill/>
                    </a14:hiddenFill>
                  </a:ext>
                </a:extLst>
              </p:spPr>
              <p:txBody>
                <a:bodyPr/>
                <a:lstStyle/>
                <a:p>
                  <a:endParaRPr lang="en-GB">
                    <a:latin typeface="+mn-lt"/>
                  </a:endParaRPr>
                </a:p>
              </p:txBody>
            </p:sp>
            <p:sp>
              <p:nvSpPr>
                <p:cNvPr id="9629" name="Freeform 413">
                  <a:extLst>
                    <a:ext uri="{FF2B5EF4-FFF2-40B4-BE49-F238E27FC236}">
                      <a16:creationId xmlns:a16="http://schemas.microsoft.com/office/drawing/2014/main" id="{0313509A-2CA0-4E93-9D61-88EDDE4F464E}"/>
                    </a:ext>
                  </a:extLst>
                </p:cNvPr>
                <p:cNvSpPr>
                  <a:spLocks/>
                </p:cNvSpPr>
                <p:nvPr/>
              </p:nvSpPr>
              <p:spPr bwMode="auto">
                <a:xfrm>
                  <a:off x="6905625" y="3530600"/>
                  <a:ext cx="14288" cy="22225"/>
                </a:xfrm>
                <a:custGeom>
                  <a:avLst/>
                  <a:gdLst>
                    <a:gd name="T0" fmla="*/ 9 w 9"/>
                    <a:gd name="T1" fmla="*/ 14 h 14"/>
                    <a:gd name="T2" fmla="*/ 4 w 9"/>
                    <a:gd name="T3" fmla="*/ 5 h 14"/>
                    <a:gd name="T4" fmla="*/ 0 w 9"/>
                    <a:gd name="T5" fmla="*/ 0 h 14"/>
                  </a:gdLst>
                  <a:ahLst/>
                  <a:cxnLst>
                    <a:cxn ang="0">
                      <a:pos x="T0" y="T1"/>
                    </a:cxn>
                    <a:cxn ang="0">
                      <a:pos x="T2" y="T3"/>
                    </a:cxn>
                    <a:cxn ang="0">
                      <a:pos x="T4" y="T5"/>
                    </a:cxn>
                  </a:cxnLst>
                  <a:rect l="0" t="0" r="r" b="b"/>
                  <a:pathLst>
                    <a:path w="9" h="14">
                      <a:moveTo>
                        <a:pt x="9" y="14"/>
                      </a:moveTo>
                      <a:lnTo>
                        <a:pt x="4" y="5"/>
                      </a:lnTo>
                      <a:lnTo>
                        <a:pt x="0" y="0"/>
                      </a:lnTo>
                    </a:path>
                  </a:pathLst>
                </a:custGeom>
                <a:noFill/>
                <a:ln w="15875">
                  <a:solidFill>
                    <a:srgbClr val="00B0F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latin typeface="+mn-lt"/>
                  </a:endParaRPr>
                </a:p>
              </p:txBody>
            </p:sp>
            <p:sp>
              <p:nvSpPr>
                <p:cNvPr id="9630" name="Line 414">
                  <a:extLst>
                    <a:ext uri="{FF2B5EF4-FFF2-40B4-BE49-F238E27FC236}">
                      <a16:creationId xmlns:a16="http://schemas.microsoft.com/office/drawing/2014/main" id="{28F4A3CA-82A8-4E48-BB68-5FF1CA725FA2}"/>
                    </a:ext>
                  </a:extLst>
                </p:cNvPr>
                <p:cNvSpPr>
                  <a:spLocks noChangeShapeType="1"/>
                </p:cNvSpPr>
                <p:nvPr/>
              </p:nvSpPr>
              <p:spPr bwMode="auto">
                <a:xfrm flipH="1" flipV="1">
                  <a:off x="6897688" y="3514725"/>
                  <a:ext cx="7938" cy="15875"/>
                </a:xfrm>
                <a:prstGeom prst="line">
                  <a:avLst/>
                </a:prstGeom>
                <a:noFill/>
                <a:ln w="15875">
                  <a:solidFill>
                    <a:srgbClr val="00B0F0"/>
                  </a:solidFill>
                  <a:round/>
                  <a:headEnd/>
                  <a:tailEnd/>
                </a:ln>
                <a:extLst>
                  <a:ext uri="{909E8E84-426E-40DD-AFC4-6F175D3DCCD1}">
                    <a14:hiddenFill xmlns:a14="http://schemas.microsoft.com/office/drawing/2010/main">
                      <a:noFill/>
                    </a14:hiddenFill>
                  </a:ext>
                </a:extLst>
              </p:spPr>
              <p:txBody>
                <a:bodyPr/>
                <a:lstStyle/>
                <a:p>
                  <a:endParaRPr lang="en-GB">
                    <a:latin typeface="+mn-lt"/>
                  </a:endParaRPr>
                </a:p>
              </p:txBody>
            </p:sp>
            <p:sp>
              <p:nvSpPr>
                <p:cNvPr id="9631" name="Freeform 415">
                  <a:extLst>
                    <a:ext uri="{FF2B5EF4-FFF2-40B4-BE49-F238E27FC236}">
                      <a16:creationId xmlns:a16="http://schemas.microsoft.com/office/drawing/2014/main" id="{A87E7489-1223-4732-89BC-3BBCCF6BAFBC}"/>
                    </a:ext>
                  </a:extLst>
                </p:cNvPr>
                <p:cNvSpPr>
                  <a:spLocks/>
                </p:cNvSpPr>
                <p:nvPr/>
              </p:nvSpPr>
              <p:spPr bwMode="auto">
                <a:xfrm>
                  <a:off x="6889750" y="3492500"/>
                  <a:ext cx="7938" cy="22225"/>
                </a:xfrm>
                <a:custGeom>
                  <a:avLst/>
                  <a:gdLst>
                    <a:gd name="T0" fmla="*/ 5 w 5"/>
                    <a:gd name="T1" fmla="*/ 14 h 14"/>
                    <a:gd name="T2" fmla="*/ 5 w 5"/>
                    <a:gd name="T3" fmla="*/ 5 h 14"/>
                    <a:gd name="T4" fmla="*/ 0 w 5"/>
                    <a:gd name="T5" fmla="*/ 0 h 14"/>
                  </a:gdLst>
                  <a:ahLst/>
                  <a:cxnLst>
                    <a:cxn ang="0">
                      <a:pos x="T0" y="T1"/>
                    </a:cxn>
                    <a:cxn ang="0">
                      <a:pos x="T2" y="T3"/>
                    </a:cxn>
                    <a:cxn ang="0">
                      <a:pos x="T4" y="T5"/>
                    </a:cxn>
                  </a:cxnLst>
                  <a:rect l="0" t="0" r="r" b="b"/>
                  <a:pathLst>
                    <a:path w="5" h="14">
                      <a:moveTo>
                        <a:pt x="5" y="14"/>
                      </a:moveTo>
                      <a:lnTo>
                        <a:pt x="5" y="5"/>
                      </a:lnTo>
                      <a:lnTo>
                        <a:pt x="0" y="0"/>
                      </a:lnTo>
                    </a:path>
                  </a:pathLst>
                </a:custGeom>
                <a:noFill/>
                <a:ln w="15875">
                  <a:solidFill>
                    <a:srgbClr val="00B0F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latin typeface="+mn-lt"/>
                  </a:endParaRPr>
                </a:p>
              </p:txBody>
            </p:sp>
            <p:sp>
              <p:nvSpPr>
                <p:cNvPr id="9632" name="Line 416">
                  <a:extLst>
                    <a:ext uri="{FF2B5EF4-FFF2-40B4-BE49-F238E27FC236}">
                      <a16:creationId xmlns:a16="http://schemas.microsoft.com/office/drawing/2014/main" id="{4F7CC182-39D0-4B0D-8DE1-2BAD1D34C059}"/>
                    </a:ext>
                  </a:extLst>
                </p:cNvPr>
                <p:cNvSpPr>
                  <a:spLocks noChangeShapeType="1"/>
                </p:cNvSpPr>
                <p:nvPr/>
              </p:nvSpPr>
              <p:spPr bwMode="auto">
                <a:xfrm flipH="1" flipV="1">
                  <a:off x="6873875" y="3476625"/>
                  <a:ext cx="15875" cy="15875"/>
                </a:xfrm>
                <a:prstGeom prst="line">
                  <a:avLst/>
                </a:prstGeom>
                <a:noFill/>
                <a:ln w="15875">
                  <a:solidFill>
                    <a:srgbClr val="00B0F0"/>
                  </a:solidFill>
                  <a:round/>
                  <a:headEnd/>
                  <a:tailEnd/>
                </a:ln>
                <a:extLst>
                  <a:ext uri="{909E8E84-426E-40DD-AFC4-6F175D3DCCD1}">
                    <a14:hiddenFill xmlns:a14="http://schemas.microsoft.com/office/drawing/2010/main">
                      <a:noFill/>
                    </a14:hiddenFill>
                  </a:ext>
                </a:extLst>
              </p:spPr>
              <p:txBody>
                <a:bodyPr/>
                <a:lstStyle/>
                <a:p>
                  <a:endParaRPr lang="en-GB">
                    <a:latin typeface="+mn-lt"/>
                  </a:endParaRPr>
                </a:p>
              </p:txBody>
            </p:sp>
            <p:sp>
              <p:nvSpPr>
                <p:cNvPr id="9633" name="Line 417">
                  <a:extLst>
                    <a:ext uri="{FF2B5EF4-FFF2-40B4-BE49-F238E27FC236}">
                      <a16:creationId xmlns:a16="http://schemas.microsoft.com/office/drawing/2014/main" id="{CAB3B6EA-8B12-4A09-A4BC-60229742BBD3}"/>
                    </a:ext>
                  </a:extLst>
                </p:cNvPr>
                <p:cNvSpPr>
                  <a:spLocks noChangeShapeType="1"/>
                </p:cNvSpPr>
                <p:nvPr/>
              </p:nvSpPr>
              <p:spPr bwMode="auto">
                <a:xfrm flipH="1" flipV="1">
                  <a:off x="6867525" y="3454400"/>
                  <a:ext cx="6350" cy="22225"/>
                </a:xfrm>
                <a:prstGeom prst="line">
                  <a:avLst/>
                </a:prstGeom>
                <a:noFill/>
                <a:ln w="15875">
                  <a:solidFill>
                    <a:srgbClr val="00B0F0"/>
                  </a:solidFill>
                  <a:round/>
                  <a:headEnd/>
                  <a:tailEnd/>
                </a:ln>
                <a:extLst>
                  <a:ext uri="{909E8E84-426E-40DD-AFC4-6F175D3DCCD1}">
                    <a14:hiddenFill xmlns:a14="http://schemas.microsoft.com/office/drawing/2010/main">
                      <a:noFill/>
                    </a14:hiddenFill>
                  </a:ext>
                </a:extLst>
              </p:spPr>
              <p:txBody>
                <a:bodyPr/>
                <a:lstStyle/>
                <a:p>
                  <a:endParaRPr lang="en-GB">
                    <a:latin typeface="+mn-lt"/>
                  </a:endParaRPr>
                </a:p>
              </p:txBody>
            </p:sp>
            <p:sp>
              <p:nvSpPr>
                <p:cNvPr id="9634" name="Line 418">
                  <a:extLst>
                    <a:ext uri="{FF2B5EF4-FFF2-40B4-BE49-F238E27FC236}">
                      <a16:creationId xmlns:a16="http://schemas.microsoft.com/office/drawing/2014/main" id="{6A96A773-EEBC-4408-BEEB-BA4696841F99}"/>
                    </a:ext>
                  </a:extLst>
                </p:cNvPr>
                <p:cNvSpPr>
                  <a:spLocks noChangeShapeType="1"/>
                </p:cNvSpPr>
                <p:nvPr/>
              </p:nvSpPr>
              <p:spPr bwMode="auto">
                <a:xfrm flipH="1" flipV="1">
                  <a:off x="6851650" y="3432175"/>
                  <a:ext cx="15875" cy="22225"/>
                </a:xfrm>
                <a:prstGeom prst="line">
                  <a:avLst/>
                </a:prstGeom>
                <a:noFill/>
                <a:ln w="15875">
                  <a:solidFill>
                    <a:srgbClr val="00B0F0"/>
                  </a:solidFill>
                  <a:round/>
                  <a:headEnd/>
                  <a:tailEnd/>
                </a:ln>
                <a:extLst>
                  <a:ext uri="{909E8E84-426E-40DD-AFC4-6F175D3DCCD1}">
                    <a14:hiddenFill xmlns:a14="http://schemas.microsoft.com/office/drawing/2010/main">
                      <a:noFill/>
                    </a14:hiddenFill>
                  </a:ext>
                </a:extLst>
              </p:spPr>
              <p:txBody>
                <a:bodyPr/>
                <a:lstStyle/>
                <a:p>
                  <a:endParaRPr lang="en-GB">
                    <a:latin typeface="+mn-lt"/>
                  </a:endParaRPr>
                </a:p>
              </p:txBody>
            </p:sp>
            <p:sp>
              <p:nvSpPr>
                <p:cNvPr id="9635" name="Line 419">
                  <a:extLst>
                    <a:ext uri="{FF2B5EF4-FFF2-40B4-BE49-F238E27FC236}">
                      <a16:creationId xmlns:a16="http://schemas.microsoft.com/office/drawing/2014/main" id="{0636B5FD-688F-4CB4-99E2-3DD567D3E81A}"/>
                    </a:ext>
                  </a:extLst>
                </p:cNvPr>
                <p:cNvSpPr>
                  <a:spLocks noChangeShapeType="1"/>
                </p:cNvSpPr>
                <p:nvPr/>
              </p:nvSpPr>
              <p:spPr bwMode="auto">
                <a:xfrm flipH="1" flipV="1">
                  <a:off x="6843713" y="3416300"/>
                  <a:ext cx="7938" cy="15875"/>
                </a:xfrm>
                <a:prstGeom prst="line">
                  <a:avLst/>
                </a:prstGeom>
                <a:noFill/>
                <a:ln w="15875">
                  <a:solidFill>
                    <a:srgbClr val="00B0F0"/>
                  </a:solidFill>
                  <a:round/>
                  <a:headEnd/>
                  <a:tailEnd/>
                </a:ln>
                <a:extLst>
                  <a:ext uri="{909E8E84-426E-40DD-AFC4-6F175D3DCCD1}">
                    <a14:hiddenFill xmlns:a14="http://schemas.microsoft.com/office/drawing/2010/main">
                      <a:noFill/>
                    </a14:hiddenFill>
                  </a:ext>
                </a:extLst>
              </p:spPr>
              <p:txBody>
                <a:bodyPr/>
                <a:lstStyle/>
                <a:p>
                  <a:endParaRPr lang="en-GB">
                    <a:latin typeface="+mn-lt"/>
                  </a:endParaRPr>
                </a:p>
              </p:txBody>
            </p:sp>
            <p:sp>
              <p:nvSpPr>
                <p:cNvPr id="9636" name="Freeform 420">
                  <a:extLst>
                    <a:ext uri="{FF2B5EF4-FFF2-40B4-BE49-F238E27FC236}">
                      <a16:creationId xmlns:a16="http://schemas.microsoft.com/office/drawing/2014/main" id="{231D3E42-351D-4ABF-92F0-3CF7583782E2}"/>
                    </a:ext>
                  </a:extLst>
                </p:cNvPr>
                <p:cNvSpPr>
                  <a:spLocks/>
                </p:cNvSpPr>
                <p:nvPr/>
              </p:nvSpPr>
              <p:spPr bwMode="auto">
                <a:xfrm>
                  <a:off x="6829425" y="3394075"/>
                  <a:ext cx="14288" cy="22225"/>
                </a:xfrm>
                <a:custGeom>
                  <a:avLst/>
                  <a:gdLst>
                    <a:gd name="T0" fmla="*/ 9 w 9"/>
                    <a:gd name="T1" fmla="*/ 14 h 14"/>
                    <a:gd name="T2" fmla="*/ 4 w 9"/>
                    <a:gd name="T3" fmla="*/ 4 h 14"/>
                    <a:gd name="T4" fmla="*/ 0 w 9"/>
                    <a:gd name="T5" fmla="*/ 0 h 14"/>
                  </a:gdLst>
                  <a:ahLst/>
                  <a:cxnLst>
                    <a:cxn ang="0">
                      <a:pos x="T0" y="T1"/>
                    </a:cxn>
                    <a:cxn ang="0">
                      <a:pos x="T2" y="T3"/>
                    </a:cxn>
                    <a:cxn ang="0">
                      <a:pos x="T4" y="T5"/>
                    </a:cxn>
                  </a:cxnLst>
                  <a:rect l="0" t="0" r="r" b="b"/>
                  <a:pathLst>
                    <a:path w="9" h="14">
                      <a:moveTo>
                        <a:pt x="9" y="14"/>
                      </a:moveTo>
                      <a:lnTo>
                        <a:pt x="4" y="4"/>
                      </a:lnTo>
                      <a:lnTo>
                        <a:pt x="0" y="0"/>
                      </a:lnTo>
                    </a:path>
                  </a:pathLst>
                </a:custGeom>
                <a:noFill/>
                <a:ln w="15875">
                  <a:solidFill>
                    <a:srgbClr val="00B0F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latin typeface="+mn-lt"/>
                  </a:endParaRPr>
                </a:p>
              </p:txBody>
            </p:sp>
            <p:sp>
              <p:nvSpPr>
                <p:cNvPr id="9637" name="Line 421">
                  <a:extLst>
                    <a:ext uri="{FF2B5EF4-FFF2-40B4-BE49-F238E27FC236}">
                      <a16:creationId xmlns:a16="http://schemas.microsoft.com/office/drawing/2014/main" id="{13C18ABA-E3FF-4E6D-A980-BB46209C1239}"/>
                    </a:ext>
                  </a:extLst>
                </p:cNvPr>
                <p:cNvSpPr>
                  <a:spLocks noChangeShapeType="1"/>
                </p:cNvSpPr>
                <p:nvPr/>
              </p:nvSpPr>
              <p:spPr bwMode="auto">
                <a:xfrm flipH="1" flipV="1">
                  <a:off x="6821488" y="3378200"/>
                  <a:ext cx="7938" cy="15875"/>
                </a:xfrm>
                <a:prstGeom prst="line">
                  <a:avLst/>
                </a:prstGeom>
                <a:noFill/>
                <a:ln w="15875">
                  <a:solidFill>
                    <a:srgbClr val="00B0F0"/>
                  </a:solidFill>
                  <a:round/>
                  <a:headEnd/>
                  <a:tailEnd/>
                </a:ln>
                <a:extLst>
                  <a:ext uri="{909E8E84-426E-40DD-AFC4-6F175D3DCCD1}">
                    <a14:hiddenFill xmlns:a14="http://schemas.microsoft.com/office/drawing/2010/main">
                      <a:noFill/>
                    </a14:hiddenFill>
                  </a:ext>
                </a:extLst>
              </p:spPr>
              <p:txBody>
                <a:bodyPr/>
                <a:lstStyle/>
                <a:p>
                  <a:endParaRPr lang="en-GB">
                    <a:latin typeface="+mn-lt"/>
                  </a:endParaRPr>
                </a:p>
              </p:txBody>
            </p:sp>
            <p:sp>
              <p:nvSpPr>
                <p:cNvPr id="9638" name="Freeform 422">
                  <a:extLst>
                    <a:ext uri="{FF2B5EF4-FFF2-40B4-BE49-F238E27FC236}">
                      <a16:creationId xmlns:a16="http://schemas.microsoft.com/office/drawing/2014/main" id="{B95E89C9-F322-4CC1-85EB-5ABCF08943EF}"/>
                    </a:ext>
                  </a:extLst>
                </p:cNvPr>
                <p:cNvSpPr>
                  <a:spLocks/>
                </p:cNvSpPr>
                <p:nvPr/>
              </p:nvSpPr>
              <p:spPr bwMode="auto">
                <a:xfrm>
                  <a:off x="6805613" y="3355975"/>
                  <a:ext cx="15875" cy="22225"/>
                </a:xfrm>
                <a:custGeom>
                  <a:avLst/>
                  <a:gdLst>
                    <a:gd name="T0" fmla="*/ 10 w 10"/>
                    <a:gd name="T1" fmla="*/ 14 h 14"/>
                    <a:gd name="T2" fmla="*/ 5 w 10"/>
                    <a:gd name="T3" fmla="*/ 4 h 14"/>
                    <a:gd name="T4" fmla="*/ 0 w 10"/>
                    <a:gd name="T5" fmla="*/ 0 h 14"/>
                  </a:gdLst>
                  <a:ahLst/>
                  <a:cxnLst>
                    <a:cxn ang="0">
                      <a:pos x="T0" y="T1"/>
                    </a:cxn>
                    <a:cxn ang="0">
                      <a:pos x="T2" y="T3"/>
                    </a:cxn>
                    <a:cxn ang="0">
                      <a:pos x="T4" y="T5"/>
                    </a:cxn>
                  </a:cxnLst>
                  <a:rect l="0" t="0" r="r" b="b"/>
                  <a:pathLst>
                    <a:path w="10" h="14">
                      <a:moveTo>
                        <a:pt x="10" y="14"/>
                      </a:moveTo>
                      <a:lnTo>
                        <a:pt x="5" y="4"/>
                      </a:lnTo>
                      <a:lnTo>
                        <a:pt x="0" y="0"/>
                      </a:lnTo>
                    </a:path>
                  </a:pathLst>
                </a:custGeom>
                <a:noFill/>
                <a:ln w="15875">
                  <a:solidFill>
                    <a:srgbClr val="00B0F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latin typeface="+mn-lt"/>
                  </a:endParaRPr>
                </a:p>
              </p:txBody>
            </p:sp>
          </p:grpSp>
          <p:grpSp>
            <p:nvGrpSpPr>
              <p:cNvPr id="5" name="Group 4">
                <a:extLst>
                  <a:ext uri="{FF2B5EF4-FFF2-40B4-BE49-F238E27FC236}">
                    <a16:creationId xmlns:a16="http://schemas.microsoft.com/office/drawing/2014/main" id="{8BB7CE61-B2A8-4366-8437-240444E63266}"/>
                  </a:ext>
                </a:extLst>
              </p:cNvPr>
              <p:cNvGrpSpPr/>
              <p:nvPr/>
            </p:nvGrpSpPr>
            <p:grpSpPr>
              <a:xfrm>
                <a:off x="6645275" y="3081338"/>
                <a:ext cx="160338" cy="274637"/>
                <a:chOff x="6645275" y="3081338"/>
                <a:chExt cx="160338" cy="274637"/>
              </a:xfrm>
            </p:grpSpPr>
            <p:sp>
              <p:nvSpPr>
                <p:cNvPr id="9639" name="Line 423">
                  <a:extLst>
                    <a:ext uri="{FF2B5EF4-FFF2-40B4-BE49-F238E27FC236}">
                      <a16:creationId xmlns:a16="http://schemas.microsoft.com/office/drawing/2014/main" id="{CFF805D4-2A3C-4606-825C-03AA60DC8228}"/>
                    </a:ext>
                  </a:extLst>
                </p:cNvPr>
                <p:cNvSpPr>
                  <a:spLocks noChangeShapeType="1"/>
                </p:cNvSpPr>
                <p:nvPr/>
              </p:nvSpPr>
              <p:spPr bwMode="auto">
                <a:xfrm flipH="1" flipV="1">
                  <a:off x="6797675" y="3340100"/>
                  <a:ext cx="7938" cy="15875"/>
                </a:xfrm>
                <a:prstGeom prst="line">
                  <a:avLst/>
                </a:prstGeom>
                <a:noFill/>
                <a:ln w="15875">
                  <a:solidFill>
                    <a:srgbClr val="00B0F0"/>
                  </a:solidFill>
                  <a:round/>
                  <a:headEnd/>
                  <a:tailEnd/>
                </a:ln>
                <a:extLst>
                  <a:ext uri="{909E8E84-426E-40DD-AFC4-6F175D3DCCD1}">
                    <a14:hiddenFill xmlns:a14="http://schemas.microsoft.com/office/drawing/2010/main">
                      <a:noFill/>
                    </a14:hiddenFill>
                  </a:ext>
                </a:extLst>
              </p:spPr>
              <p:txBody>
                <a:bodyPr/>
                <a:lstStyle/>
                <a:p>
                  <a:endParaRPr lang="en-GB">
                    <a:latin typeface="+mn-lt"/>
                  </a:endParaRPr>
                </a:p>
              </p:txBody>
            </p:sp>
            <p:sp>
              <p:nvSpPr>
                <p:cNvPr id="9640" name="Line 424">
                  <a:extLst>
                    <a:ext uri="{FF2B5EF4-FFF2-40B4-BE49-F238E27FC236}">
                      <a16:creationId xmlns:a16="http://schemas.microsoft.com/office/drawing/2014/main" id="{B569258D-341F-4D31-912C-95637D05B544}"/>
                    </a:ext>
                  </a:extLst>
                </p:cNvPr>
                <p:cNvSpPr>
                  <a:spLocks noChangeShapeType="1"/>
                </p:cNvSpPr>
                <p:nvPr/>
              </p:nvSpPr>
              <p:spPr bwMode="auto">
                <a:xfrm flipH="1" flipV="1">
                  <a:off x="6783388" y="3317875"/>
                  <a:ext cx="14288" cy="22225"/>
                </a:xfrm>
                <a:prstGeom prst="line">
                  <a:avLst/>
                </a:prstGeom>
                <a:noFill/>
                <a:ln w="15875">
                  <a:solidFill>
                    <a:srgbClr val="00B0F0"/>
                  </a:solidFill>
                  <a:round/>
                  <a:headEnd/>
                  <a:tailEnd/>
                </a:ln>
                <a:extLst>
                  <a:ext uri="{909E8E84-426E-40DD-AFC4-6F175D3DCCD1}">
                    <a14:hiddenFill xmlns:a14="http://schemas.microsoft.com/office/drawing/2010/main">
                      <a:noFill/>
                    </a14:hiddenFill>
                  </a:ext>
                </a:extLst>
              </p:spPr>
              <p:txBody>
                <a:bodyPr/>
                <a:lstStyle/>
                <a:p>
                  <a:endParaRPr lang="en-GB">
                    <a:latin typeface="+mn-lt"/>
                  </a:endParaRPr>
                </a:p>
              </p:txBody>
            </p:sp>
            <p:sp>
              <p:nvSpPr>
                <p:cNvPr id="9641" name="Line 425">
                  <a:extLst>
                    <a:ext uri="{FF2B5EF4-FFF2-40B4-BE49-F238E27FC236}">
                      <a16:creationId xmlns:a16="http://schemas.microsoft.com/office/drawing/2014/main" id="{93B209C2-F690-4B0D-A4F3-96CC51C930AB}"/>
                    </a:ext>
                  </a:extLst>
                </p:cNvPr>
                <p:cNvSpPr>
                  <a:spLocks noChangeShapeType="1"/>
                </p:cNvSpPr>
                <p:nvPr/>
              </p:nvSpPr>
              <p:spPr bwMode="auto">
                <a:xfrm flipH="1" flipV="1">
                  <a:off x="6775450" y="3294063"/>
                  <a:ext cx="7938" cy="23813"/>
                </a:xfrm>
                <a:prstGeom prst="line">
                  <a:avLst/>
                </a:prstGeom>
                <a:noFill/>
                <a:ln w="15875">
                  <a:solidFill>
                    <a:srgbClr val="00B0F0"/>
                  </a:solidFill>
                  <a:round/>
                  <a:headEnd/>
                  <a:tailEnd/>
                </a:ln>
                <a:extLst>
                  <a:ext uri="{909E8E84-426E-40DD-AFC4-6F175D3DCCD1}">
                    <a14:hiddenFill xmlns:a14="http://schemas.microsoft.com/office/drawing/2010/main">
                      <a:noFill/>
                    </a14:hiddenFill>
                  </a:ext>
                </a:extLst>
              </p:spPr>
              <p:txBody>
                <a:bodyPr/>
                <a:lstStyle/>
                <a:p>
                  <a:endParaRPr lang="en-GB">
                    <a:latin typeface="+mn-lt"/>
                  </a:endParaRPr>
                </a:p>
              </p:txBody>
            </p:sp>
            <p:sp>
              <p:nvSpPr>
                <p:cNvPr id="9642" name="Line 426">
                  <a:extLst>
                    <a:ext uri="{FF2B5EF4-FFF2-40B4-BE49-F238E27FC236}">
                      <a16:creationId xmlns:a16="http://schemas.microsoft.com/office/drawing/2014/main" id="{0C9F311B-41EF-4A86-BA98-FC2F2AECAC8B}"/>
                    </a:ext>
                  </a:extLst>
                </p:cNvPr>
                <p:cNvSpPr>
                  <a:spLocks noChangeShapeType="1"/>
                </p:cNvSpPr>
                <p:nvPr/>
              </p:nvSpPr>
              <p:spPr bwMode="auto">
                <a:xfrm flipH="1" flipV="1">
                  <a:off x="6759575" y="3279775"/>
                  <a:ext cx="15875" cy="14288"/>
                </a:xfrm>
                <a:prstGeom prst="line">
                  <a:avLst/>
                </a:prstGeom>
                <a:noFill/>
                <a:ln w="15875">
                  <a:solidFill>
                    <a:srgbClr val="00B0F0"/>
                  </a:solidFill>
                  <a:round/>
                  <a:headEnd/>
                  <a:tailEnd/>
                </a:ln>
                <a:extLst>
                  <a:ext uri="{909E8E84-426E-40DD-AFC4-6F175D3DCCD1}">
                    <a14:hiddenFill xmlns:a14="http://schemas.microsoft.com/office/drawing/2010/main">
                      <a:noFill/>
                    </a14:hiddenFill>
                  </a:ext>
                </a:extLst>
              </p:spPr>
              <p:txBody>
                <a:bodyPr/>
                <a:lstStyle/>
                <a:p>
                  <a:endParaRPr lang="en-GB">
                    <a:latin typeface="+mn-lt"/>
                  </a:endParaRPr>
                </a:p>
              </p:txBody>
            </p:sp>
            <p:sp>
              <p:nvSpPr>
                <p:cNvPr id="9643" name="Freeform 427">
                  <a:extLst>
                    <a:ext uri="{FF2B5EF4-FFF2-40B4-BE49-F238E27FC236}">
                      <a16:creationId xmlns:a16="http://schemas.microsoft.com/office/drawing/2014/main" id="{A89A1008-A962-4624-9A7C-7B8113821CEB}"/>
                    </a:ext>
                  </a:extLst>
                </p:cNvPr>
                <p:cNvSpPr>
                  <a:spLocks/>
                </p:cNvSpPr>
                <p:nvPr/>
              </p:nvSpPr>
              <p:spPr bwMode="auto">
                <a:xfrm>
                  <a:off x="6753225" y="3255963"/>
                  <a:ext cx="6350" cy="23813"/>
                </a:xfrm>
                <a:custGeom>
                  <a:avLst/>
                  <a:gdLst>
                    <a:gd name="T0" fmla="*/ 4 w 4"/>
                    <a:gd name="T1" fmla="*/ 15 h 15"/>
                    <a:gd name="T2" fmla="*/ 0 w 4"/>
                    <a:gd name="T3" fmla="*/ 5 h 15"/>
                    <a:gd name="T4" fmla="*/ 0 w 4"/>
                    <a:gd name="T5" fmla="*/ 0 h 15"/>
                  </a:gdLst>
                  <a:ahLst/>
                  <a:cxnLst>
                    <a:cxn ang="0">
                      <a:pos x="T0" y="T1"/>
                    </a:cxn>
                    <a:cxn ang="0">
                      <a:pos x="T2" y="T3"/>
                    </a:cxn>
                    <a:cxn ang="0">
                      <a:pos x="T4" y="T5"/>
                    </a:cxn>
                  </a:cxnLst>
                  <a:rect l="0" t="0" r="r" b="b"/>
                  <a:pathLst>
                    <a:path w="4" h="15">
                      <a:moveTo>
                        <a:pt x="4" y="15"/>
                      </a:moveTo>
                      <a:lnTo>
                        <a:pt x="0" y="5"/>
                      </a:lnTo>
                      <a:lnTo>
                        <a:pt x="0" y="0"/>
                      </a:lnTo>
                    </a:path>
                  </a:pathLst>
                </a:custGeom>
                <a:noFill/>
                <a:ln w="15875">
                  <a:solidFill>
                    <a:srgbClr val="00B0F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latin typeface="+mn-lt"/>
                  </a:endParaRPr>
                </a:p>
              </p:txBody>
            </p:sp>
            <p:sp>
              <p:nvSpPr>
                <p:cNvPr id="9644" name="Line 428">
                  <a:extLst>
                    <a:ext uri="{FF2B5EF4-FFF2-40B4-BE49-F238E27FC236}">
                      <a16:creationId xmlns:a16="http://schemas.microsoft.com/office/drawing/2014/main" id="{2963A202-532A-46CE-8DF6-02F14F69CF60}"/>
                    </a:ext>
                  </a:extLst>
                </p:cNvPr>
                <p:cNvSpPr>
                  <a:spLocks noChangeShapeType="1"/>
                </p:cNvSpPr>
                <p:nvPr/>
              </p:nvSpPr>
              <p:spPr bwMode="auto">
                <a:xfrm flipH="1" flipV="1">
                  <a:off x="6737350" y="3241675"/>
                  <a:ext cx="15875" cy="14288"/>
                </a:xfrm>
                <a:prstGeom prst="line">
                  <a:avLst/>
                </a:prstGeom>
                <a:noFill/>
                <a:ln w="15875">
                  <a:solidFill>
                    <a:srgbClr val="00B0F0"/>
                  </a:solidFill>
                  <a:round/>
                  <a:headEnd/>
                  <a:tailEnd/>
                </a:ln>
                <a:extLst>
                  <a:ext uri="{909E8E84-426E-40DD-AFC4-6F175D3DCCD1}">
                    <a14:hiddenFill xmlns:a14="http://schemas.microsoft.com/office/drawing/2010/main">
                      <a:noFill/>
                    </a14:hiddenFill>
                  </a:ext>
                </a:extLst>
              </p:spPr>
              <p:txBody>
                <a:bodyPr/>
                <a:lstStyle/>
                <a:p>
                  <a:endParaRPr lang="en-GB">
                    <a:latin typeface="+mn-lt"/>
                  </a:endParaRPr>
                </a:p>
              </p:txBody>
            </p:sp>
            <p:sp>
              <p:nvSpPr>
                <p:cNvPr id="9645" name="Freeform 429">
                  <a:extLst>
                    <a:ext uri="{FF2B5EF4-FFF2-40B4-BE49-F238E27FC236}">
                      <a16:creationId xmlns:a16="http://schemas.microsoft.com/office/drawing/2014/main" id="{485842E3-87F6-4A30-B411-42B302295850}"/>
                    </a:ext>
                  </a:extLst>
                </p:cNvPr>
                <p:cNvSpPr>
                  <a:spLocks/>
                </p:cNvSpPr>
                <p:nvPr/>
              </p:nvSpPr>
              <p:spPr bwMode="auto">
                <a:xfrm>
                  <a:off x="6729413" y="3217863"/>
                  <a:ext cx="7938" cy="23813"/>
                </a:xfrm>
                <a:custGeom>
                  <a:avLst/>
                  <a:gdLst>
                    <a:gd name="T0" fmla="*/ 5 w 5"/>
                    <a:gd name="T1" fmla="*/ 15 h 15"/>
                    <a:gd name="T2" fmla="*/ 0 w 5"/>
                    <a:gd name="T3" fmla="*/ 5 h 15"/>
                    <a:gd name="T4" fmla="*/ 0 w 5"/>
                    <a:gd name="T5" fmla="*/ 0 h 15"/>
                  </a:gdLst>
                  <a:ahLst/>
                  <a:cxnLst>
                    <a:cxn ang="0">
                      <a:pos x="T0" y="T1"/>
                    </a:cxn>
                    <a:cxn ang="0">
                      <a:pos x="T2" y="T3"/>
                    </a:cxn>
                    <a:cxn ang="0">
                      <a:pos x="T4" y="T5"/>
                    </a:cxn>
                  </a:cxnLst>
                  <a:rect l="0" t="0" r="r" b="b"/>
                  <a:pathLst>
                    <a:path w="5" h="15">
                      <a:moveTo>
                        <a:pt x="5" y="15"/>
                      </a:moveTo>
                      <a:lnTo>
                        <a:pt x="0" y="5"/>
                      </a:lnTo>
                      <a:lnTo>
                        <a:pt x="0" y="0"/>
                      </a:lnTo>
                    </a:path>
                  </a:pathLst>
                </a:custGeom>
                <a:noFill/>
                <a:ln w="15875">
                  <a:solidFill>
                    <a:srgbClr val="00B0F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latin typeface="+mn-lt"/>
                  </a:endParaRPr>
                </a:p>
              </p:txBody>
            </p:sp>
            <p:sp>
              <p:nvSpPr>
                <p:cNvPr id="9646" name="Line 430">
                  <a:extLst>
                    <a:ext uri="{FF2B5EF4-FFF2-40B4-BE49-F238E27FC236}">
                      <a16:creationId xmlns:a16="http://schemas.microsoft.com/office/drawing/2014/main" id="{056422A8-C4DA-4BC0-B85F-831760A5821E}"/>
                    </a:ext>
                  </a:extLst>
                </p:cNvPr>
                <p:cNvSpPr>
                  <a:spLocks noChangeShapeType="1"/>
                </p:cNvSpPr>
                <p:nvPr/>
              </p:nvSpPr>
              <p:spPr bwMode="auto">
                <a:xfrm flipH="1" flipV="1">
                  <a:off x="6715125" y="3203575"/>
                  <a:ext cx="14288" cy="14288"/>
                </a:xfrm>
                <a:prstGeom prst="line">
                  <a:avLst/>
                </a:prstGeom>
                <a:noFill/>
                <a:ln w="15875">
                  <a:solidFill>
                    <a:srgbClr val="00B0F0"/>
                  </a:solidFill>
                  <a:round/>
                  <a:headEnd/>
                  <a:tailEnd/>
                </a:ln>
                <a:extLst>
                  <a:ext uri="{909E8E84-426E-40DD-AFC4-6F175D3DCCD1}">
                    <a14:hiddenFill xmlns:a14="http://schemas.microsoft.com/office/drawing/2010/main">
                      <a:noFill/>
                    </a14:hiddenFill>
                  </a:ext>
                </a:extLst>
              </p:spPr>
              <p:txBody>
                <a:bodyPr/>
                <a:lstStyle/>
                <a:p>
                  <a:endParaRPr lang="en-GB">
                    <a:latin typeface="+mn-lt"/>
                  </a:endParaRPr>
                </a:p>
              </p:txBody>
            </p:sp>
            <p:sp>
              <p:nvSpPr>
                <p:cNvPr id="9647" name="Line 431">
                  <a:extLst>
                    <a:ext uri="{FF2B5EF4-FFF2-40B4-BE49-F238E27FC236}">
                      <a16:creationId xmlns:a16="http://schemas.microsoft.com/office/drawing/2014/main" id="{3271BEF6-13B9-4139-9F34-5283A816DDCA}"/>
                    </a:ext>
                  </a:extLst>
                </p:cNvPr>
                <p:cNvSpPr>
                  <a:spLocks noChangeShapeType="1"/>
                </p:cNvSpPr>
                <p:nvPr/>
              </p:nvSpPr>
              <p:spPr bwMode="auto">
                <a:xfrm flipH="1" flipV="1">
                  <a:off x="6707188" y="3179763"/>
                  <a:ext cx="7938" cy="23813"/>
                </a:xfrm>
                <a:prstGeom prst="line">
                  <a:avLst/>
                </a:prstGeom>
                <a:noFill/>
                <a:ln w="15875">
                  <a:solidFill>
                    <a:srgbClr val="00B0F0"/>
                  </a:solidFill>
                  <a:round/>
                  <a:headEnd/>
                  <a:tailEnd/>
                </a:ln>
                <a:extLst>
                  <a:ext uri="{909E8E84-426E-40DD-AFC4-6F175D3DCCD1}">
                    <a14:hiddenFill xmlns:a14="http://schemas.microsoft.com/office/drawing/2010/main">
                      <a:noFill/>
                    </a14:hiddenFill>
                  </a:ext>
                </a:extLst>
              </p:spPr>
              <p:txBody>
                <a:bodyPr/>
                <a:lstStyle/>
                <a:p>
                  <a:endParaRPr lang="en-GB">
                    <a:latin typeface="+mn-lt"/>
                  </a:endParaRPr>
                </a:p>
              </p:txBody>
            </p:sp>
            <p:sp>
              <p:nvSpPr>
                <p:cNvPr id="9648" name="Line 432">
                  <a:extLst>
                    <a:ext uri="{FF2B5EF4-FFF2-40B4-BE49-F238E27FC236}">
                      <a16:creationId xmlns:a16="http://schemas.microsoft.com/office/drawing/2014/main" id="{4139BF53-8D31-467D-8CD2-F4F8F0A2063C}"/>
                    </a:ext>
                  </a:extLst>
                </p:cNvPr>
                <p:cNvSpPr>
                  <a:spLocks noChangeShapeType="1"/>
                </p:cNvSpPr>
                <p:nvPr/>
              </p:nvSpPr>
              <p:spPr bwMode="auto">
                <a:xfrm flipH="1" flipV="1">
                  <a:off x="6691313" y="3157538"/>
                  <a:ext cx="15875" cy="22225"/>
                </a:xfrm>
                <a:prstGeom prst="line">
                  <a:avLst/>
                </a:prstGeom>
                <a:noFill/>
                <a:ln w="15875">
                  <a:solidFill>
                    <a:srgbClr val="00B0F0"/>
                  </a:solidFill>
                  <a:round/>
                  <a:headEnd/>
                  <a:tailEnd/>
                </a:ln>
                <a:extLst>
                  <a:ext uri="{909E8E84-426E-40DD-AFC4-6F175D3DCCD1}">
                    <a14:hiddenFill xmlns:a14="http://schemas.microsoft.com/office/drawing/2010/main">
                      <a:noFill/>
                    </a14:hiddenFill>
                  </a:ext>
                </a:extLst>
              </p:spPr>
              <p:txBody>
                <a:bodyPr/>
                <a:lstStyle/>
                <a:p>
                  <a:endParaRPr lang="en-GB">
                    <a:latin typeface="+mn-lt"/>
                  </a:endParaRPr>
                </a:p>
              </p:txBody>
            </p:sp>
            <p:sp>
              <p:nvSpPr>
                <p:cNvPr id="9649" name="Line 433">
                  <a:extLst>
                    <a:ext uri="{FF2B5EF4-FFF2-40B4-BE49-F238E27FC236}">
                      <a16:creationId xmlns:a16="http://schemas.microsoft.com/office/drawing/2014/main" id="{82A41C20-B479-45B4-A0ED-B5CC1E02D81F}"/>
                    </a:ext>
                  </a:extLst>
                </p:cNvPr>
                <p:cNvSpPr>
                  <a:spLocks noChangeShapeType="1"/>
                </p:cNvSpPr>
                <p:nvPr/>
              </p:nvSpPr>
              <p:spPr bwMode="auto">
                <a:xfrm flipH="1" flipV="1">
                  <a:off x="6683375" y="3141663"/>
                  <a:ext cx="7938" cy="15875"/>
                </a:xfrm>
                <a:prstGeom prst="line">
                  <a:avLst/>
                </a:prstGeom>
                <a:noFill/>
                <a:ln w="15875">
                  <a:solidFill>
                    <a:srgbClr val="00B0F0"/>
                  </a:solidFill>
                  <a:round/>
                  <a:headEnd/>
                  <a:tailEnd/>
                </a:ln>
                <a:extLst>
                  <a:ext uri="{909E8E84-426E-40DD-AFC4-6F175D3DCCD1}">
                    <a14:hiddenFill xmlns:a14="http://schemas.microsoft.com/office/drawing/2010/main">
                      <a:noFill/>
                    </a14:hiddenFill>
                  </a:ext>
                </a:extLst>
              </p:spPr>
              <p:txBody>
                <a:bodyPr/>
                <a:lstStyle/>
                <a:p>
                  <a:endParaRPr lang="en-GB">
                    <a:latin typeface="+mn-lt"/>
                  </a:endParaRPr>
                </a:p>
              </p:txBody>
            </p:sp>
            <p:sp>
              <p:nvSpPr>
                <p:cNvPr id="9650" name="Freeform 434">
                  <a:extLst>
                    <a:ext uri="{FF2B5EF4-FFF2-40B4-BE49-F238E27FC236}">
                      <a16:creationId xmlns:a16="http://schemas.microsoft.com/office/drawing/2014/main" id="{B08FD01B-B06D-4045-86FA-3531C1F005E4}"/>
                    </a:ext>
                  </a:extLst>
                </p:cNvPr>
                <p:cNvSpPr>
                  <a:spLocks/>
                </p:cNvSpPr>
                <p:nvPr/>
              </p:nvSpPr>
              <p:spPr bwMode="auto">
                <a:xfrm>
                  <a:off x="6669088" y="3119438"/>
                  <a:ext cx="14288" cy="22225"/>
                </a:xfrm>
                <a:custGeom>
                  <a:avLst/>
                  <a:gdLst>
                    <a:gd name="T0" fmla="*/ 9 w 9"/>
                    <a:gd name="T1" fmla="*/ 14 h 14"/>
                    <a:gd name="T2" fmla="*/ 5 w 9"/>
                    <a:gd name="T3" fmla="*/ 5 h 14"/>
                    <a:gd name="T4" fmla="*/ 0 w 9"/>
                    <a:gd name="T5" fmla="*/ 0 h 14"/>
                  </a:gdLst>
                  <a:ahLst/>
                  <a:cxnLst>
                    <a:cxn ang="0">
                      <a:pos x="T0" y="T1"/>
                    </a:cxn>
                    <a:cxn ang="0">
                      <a:pos x="T2" y="T3"/>
                    </a:cxn>
                    <a:cxn ang="0">
                      <a:pos x="T4" y="T5"/>
                    </a:cxn>
                  </a:cxnLst>
                  <a:rect l="0" t="0" r="r" b="b"/>
                  <a:pathLst>
                    <a:path w="9" h="14">
                      <a:moveTo>
                        <a:pt x="9" y="14"/>
                      </a:moveTo>
                      <a:lnTo>
                        <a:pt x="5" y="5"/>
                      </a:lnTo>
                      <a:lnTo>
                        <a:pt x="0" y="0"/>
                      </a:lnTo>
                    </a:path>
                  </a:pathLst>
                </a:custGeom>
                <a:noFill/>
                <a:ln w="15875">
                  <a:solidFill>
                    <a:srgbClr val="00B0F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latin typeface="+mn-lt"/>
                  </a:endParaRPr>
                </a:p>
              </p:txBody>
            </p:sp>
            <p:sp>
              <p:nvSpPr>
                <p:cNvPr id="9651" name="Line 435">
                  <a:extLst>
                    <a:ext uri="{FF2B5EF4-FFF2-40B4-BE49-F238E27FC236}">
                      <a16:creationId xmlns:a16="http://schemas.microsoft.com/office/drawing/2014/main" id="{87540010-B422-49A0-95E2-95EB3421B237}"/>
                    </a:ext>
                  </a:extLst>
                </p:cNvPr>
                <p:cNvSpPr>
                  <a:spLocks noChangeShapeType="1"/>
                </p:cNvSpPr>
                <p:nvPr/>
              </p:nvSpPr>
              <p:spPr bwMode="auto">
                <a:xfrm flipH="1" flipV="1">
                  <a:off x="6653213" y="3103563"/>
                  <a:ext cx="15875" cy="15875"/>
                </a:xfrm>
                <a:prstGeom prst="line">
                  <a:avLst/>
                </a:prstGeom>
                <a:noFill/>
                <a:ln w="15875">
                  <a:solidFill>
                    <a:srgbClr val="00B0F0"/>
                  </a:solidFill>
                  <a:round/>
                  <a:headEnd/>
                  <a:tailEnd/>
                </a:ln>
                <a:extLst>
                  <a:ext uri="{909E8E84-426E-40DD-AFC4-6F175D3DCCD1}">
                    <a14:hiddenFill xmlns:a14="http://schemas.microsoft.com/office/drawing/2010/main">
                      <a:noFill/>
                    </a14:hiddenFill>
                  </a:ext>
                </a:extLst>
              </p:spPr>
              <p:txBody>
                <a:bodyPr/>
                <a:lstStyle/>
                <a:p>
                  <a:endParaRPr lang="en-GB">
                    <a:latin typeface="+mn-lt"/>
                  </a:endParaRPr>
                </a:p>
              </p:txBody>
            </p:sp>
            <p:sp>
              <p:nvSpPr>
                <p:cNvPr id="9652" name="Freeform 436">
                  <a:extLst>
                    <a:ext uri="{FF2B5EF4-FFF2-40B4-BE49-F238E27FC236}">
                      <a16:creationId xmlns:a16="http://schemas.microsoft.com/office/drawing/2014/main" id="{1140E906-51AC-46FE-ACD6-31C5F2FE0F04}"/>
                    </a:ext>
                  </a:extLst>
                </p:cNvPr>
                <p:cNvSpPr>
                  <a:spLocks/>
                </p:cNvSpPr>
                <p:nvPr/>
              </p:nvSpPr>
              <p:spPr bwMode="auto">
                <a:xfrm>
                  <a:off x="6645275" y="3081338"/>
                  <a:ext cx="7938" cy="22225"/>
                </a:xfrm>
                <a:custGeom>
                  <a:avLst/>
                  <a:gdLst>
                    <a:gd name="T0" fmla="*/ 5 w 5"/>
                    <a:gd name="T1" fmla="*/ 14 h 14"/>
                    <a:gd name="T2" fmla="*/ 0 w 5"/>
                    <a:gd name="T3" fmla="*/ 5 h 14"/>
                    <a:gd name="T4" fmla="*/ 0 w 5"/>
                    <a:gd name="T5" fmla="*/ 0 h 14"/>
                  </a:gdLst>
                  <a:ahLst/>
                  <a:cxnLst>
                    <a:cxn ang="0">
                      <a:pos x="T0" y="T1"/>
                    </a:cxn>
                    <a:cxn ang="0">
                      <a:pos x="T2" y="T3"/>
                    </a:cxn>
                    <a:cxn ang="0">
                      <a:pos x="T4" y="T5"/>
                    </a:cxn>
                  </a:cxnLst>
                  <a:rect l="0" t="0" r="r" b="b"/>
                  <a:pathLst>
                    <a:path w="5" h="14">
                      <a:moveTo>
                        <a:pt x="5" y="14"/>
                      </a:moveTo>
                      <a:lnTo>
                        <a:pt x="0" y="5"/>
                      </a:lnTo>
                      <a:lnTo>
                        <a:pt x="0" y="0"/>
                      </a:lnTo>
                    </a:path>
                  </a:pathLst>
                </a:custGeom>
                <a:noFill/>
                <a:ln w="15875">
                  <a:solidFill>
                    <a:srgbClr val="00B0F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latin typeface="+mn-lt"/>
                  </a:endParaRPr>
                </a:p>
              </p:txBody>
            </p:sp>
          </p:grpSp>
          <p:grpSp>
            <p:nvGrpSpPr>
              <p:cNvPr id="4" name="Group 3">
                <a:extLst>
                  <a:ext uri="{FF2B5EF4-FFF2-40B4-BE49-F238E27FC236}">
                    <a16:creationId xmlns:a16="http://schemas.microsoft.com/office/drawing/2014/main" id="{BD249164-271B-4489-B8B9-77D065A5C27B}"/>
                  </a:ext>
                </a:extLst>
              </p:cNvPr>
              <p:cNvGrpSpPr/>
              <p:nvPr/>
            </p:nvGrpSpPr>
            <p:grpSpPr>
              <a:xfrm>
                <a:off x="6523038" y="2928938"/>
                <a:ext cx="122238" cy="152400"/>
                <a:chOff x="6523038" y="2928938"/>
                <a:chExt cx="122238" cy="152400"/>
              </a:xfrm>
            </p:grpSpPr>
            <p:sp>
              <p:nvSpPr>
                <p:cNvPr id="9653" name="Line 437">
                  <a:extLst>
                    <a:ext uri="{FF2B5EF4-FFF2-40B4-BE49-F238E27FC236}">
                      <a16:creationId xmlns:a16="http://schemas.microsoft.com/office/drawing/2014/main" id="{9172240A-DE1F-4F04-A0D6-AF946B210756}"/>
                    </a:ext>
                  </a:extLst>
                </p:cNvPr>
                <p:cNvSpPr>
                  <a:spLocks noChangeShapeType="1"/>
                </p:cNvSpPr>
                <p:nvPr/>
              </p:nvSpPr>
              <p:spPr bwMode="auto">
                <a:xfrm flipH="1" flipV="1">
                  <a:off x="6630988" y="3065463"/>
                  <a:ext cx="14288" cy="15875"/>
                </a:xfrm>
                <a:prstGeom prst="line">
                  <a:avLst/>
                </a:prstGeom>
                <a:noFill/>
                <a:ln w="15875">
                  <a:solidFill>
                    <a:srgbClr val="00B0F0"/>
                  </a:solidFill>
                  <a:round/>
                  <a:headEnd/>
                  <a:tailEnd/>
                </a:ln>
                <a:extLst>
                  <a:ext uri="{909E8E84-426E-40DD-AFC4-6F175D3DCCD1}">
                    <a14:hiddenFill xmlns:a14="http://schemas.microsoft.com/office/drawing/2010/main">
                      <a:noFill/>
                    </a14:hiddenFill>
                  </a:ext>
                </a:extLst>
              </p:spPr>
              <p:txBody>
                <a:bodyPr/>
                <a:lstStyle/>
                <a:p>
                  <a:endParaRPr lang="en-GB">
                    <a:latin typeface="+mn-lt"/>
                  </a:endParaRPr>
                </a:p>
              </p:txBody>
            </p:sp>
            <p:sp>
              <p:nvSpPr>
                <p:cNvPr id="9654" name="Line 438">
                  <a:extLst>
                    <a:ext uri="{FF2B5EF4-FFF2-40B4-BE49-F238E27FC236}">
                      <a16:creationId xmlns:a16="http://schemas.microsoft.com/office/drawing/2014/main" id="{50F42F70-83A8-41F3-826A-1F450CAD1732}"/>
                    </a:ext>
                  </a:extLst>
                </p:cNvPr>
                <p:cNvSpPr>
                  <a:spLocks noChangeShapeType="1"/>
                </p:cNvSpPr>
                <p:nvPr/>
              </p:nvSpPr>
              <p:spPr bwMode="auto">
                <a:xfrm flipH="1" flipV="1">
                  <a:off x="6615113" y="3043238"/>
                  <a:ext cx="15875" cy="22225"/>
                </a:xfrm>
                <a:prstGeom prst="line">
                  <a:avLst/>
                </a:prstGeom>
                <a:noFill/>
                <a:ln w="15875">
                  <a:solidFill>
                    <a:srgbClr val="00B0F0"/>
                  </a:solidFill>
                  <a:round/>
                  <a:headEnd/>
                  <a:tailEnd/>
                </a:ln>
                <a:extLst>
                  <a:ext uri="{909E8E84-426E-40DD-AFC4-6F175D3DCCD1}">
                    <a14:hiddenFill xmlns:a14="http://schemas.microsoft.com/office/drawing/2010/main">
                      <a:noFill/>
                    </a14:hiddenFill>
                  </a:ext>
                </a:extLst>
              </p:spPr>
              <p:txBody>
                <a:bodyPr/>
                <a:lstStyle/>
                <a:p>
                  <a:endParaRPr lang="en-GB">
                    <a:latin typeface="+mn-lt"/>
                  </a:endParaRPr>
                </a:p>
              </p:txBody>
            </p:sp>
            <p:sp>
              <p:nvSpPr>
                <p:cNvPr id="9655" name="Line 439">
                  <a:extLst>
                    <a:ext uri="{FF2B5EF4-FFF2-40B4-BE49-F238E27FC236}">
                      <a16:creationId xmlns:a16="http://schemas.microsoft.com/office/drawing/2014/main" id="{1D21D466-F8D5-4EE2-80F0-3D692A44D0BE}"/>
                    </a:ext>
                  </a:extLst>
                </p:cNvPr>
                <p:cNvSpPr>
                  <a:spLocks noChangeShapeType="1"/>
                </p:cNvSpPr>
                <p:nvPr/>
              </p:nvSpPr>
              <p:spPr bwMode="auto">
                <a:xfrm flipH="1" flipV="1">
                  <a:off x="6599238" y="3021013"/>
                  <a:ext cx="15875" cy="22225"/>
                </a:xfrm>
                <a:prstGeom prst="line">
                  <a:avLst/>
                </a:prstGeom>
                <a:noFill/>
                <a:ln w="15875">
                  <a:solidFill>
                    <a:srgbClr val="00B0F0"/>
                  </a:solidFill>
                  <a:round/>
                  <a:headEnd/>
                  <a:tailEnd/>
                </a:ln>
                <a:extLst>
                  <a:ext uri="{909E8E84-426E-40DD-AFC4-6F175D3DCCD1}">
                    <a14:hiddenFill xmlns:a14="http://schemas.microsoft.com/office/drawing/2010/main">
                      <a:noFill/>
                    </a14:hiddenFill>
                  </a:ext>
                </a:extLst>
              </p:spPr>
              <p:txBody>
                <a:bodyPr/>
                <a:lstStyle/>
                <a:p>
                  <a:endParaRPr lang="en-GB">
                    <a:latin typeface="+mn-lt"/>
                  </a:endParaRPr>
                </a:p>
              </p:txBody>
            </p:sp>
            <p:sp>
              <p:nvSpPr>
                <p:cNvPr id="9656" name="Line 440">
                  <a:extLst>
                    <a:ext uri="{FF2B5EF4-FFF2-40B4-BE49-F238E27FC236}">
                      <a16:creationId xmlns:a16="http://schemas.microsoft.com/office/drawing/2014/main" id="{6460A4DF-ED75-4536-8EB4-4C03F0665753}"/>
                    </a:ext>
                  </a:extLst>
                </p:cNvPr>
                <p:cNvSpPr>
                  <a:spLocks noChangeShapeType="1"/>
                </p:cNvSpPr>
                <p:nvPr/>
              </p:nvSpPr>
              <p:spPr bwMode="auto">
                <a:xfrm flipH="1" flipV="1">
                  <a:off x="6584950" y="3005138"/>
                  <a:ext cx="14288" cy="15875"/>
                </a:xfrm>
                <a:prstGeom prst="line">
                  <a:avLst/>
                </a:prstGeom>
                <a:noFill/>
                <a:ln w="15875">
                  <a:solidFill>
                    <a:srgbClr val="00B0F0"/>
                  </a:solidFill>
                  <a:round/>
                  <a:headEnd/>
                  <a:tailEnd/>
                </a:ln>
                <a:extLst>
                  <a:ext uri="{909E8E84-426E-40DD-AFC4-6F175D3DCCD1}">
                    <a14:hiddenFill xmlns:a14="http://schemas.microsoft.com/office/drawing/2010/main">
                      <a:noFill/>
                    </a14:hiddenFill>
                  </a:ext>
                </a:extLst>
              </p:spPr>
              <p:txBody>
                <a:bodyPr/>
                <a:lstStyle/>
                <a:p>
                  <a:endParaRPr lang="en-GB">
                    <a:latin typeface="+mn-lt"/>
                  </a:endParaRPr>
                </a:p>
              </p:txBody>
            </p:sp>
            <p:sp>
              <p:nvSpPr>
                <p:cNvPr id="9657" name="Freeform 441">
                  <a:extLst>
                    <a:ext uri="{FF2B5EF4-FFF2-40B4-BE49-F238E27FC236}">
                      <a16:creationId xmlns:a16="http://schemas.microsoft.com/office/drawing/2014/main" id="{9DF6AA4E-087A-4D53-B3FC-581CCA9A6D3A}"/>
                    </a:ext>
                  </a:extLst>
                </p:cNvPr>
                <p:cNvSpPr>
                  <a:spLocks/>
                </p:cNvSpPr>
                <p:nvPr/>
              </p:nvSpPr>
              <p:spPr bwMode="auto">
                <a:xfrm>
                  <a:off x="6577013" y="2982913"/>
                  <a:ext cx="7938" cy="22225"/>
                </a:xfrm>
                <a:custGeom>
                  <a:avLst/>
                  <a:gdLst>
                    <a:gd name="T0" fmla="*/ 5 w 5"/>
                    <a:gd name="T1" fmla="*/ 14 h 14"/>
                    <a:gd name="T2" fmla="*/ 0 w 5"/>
                    <a:gd name="T3" fmla="*/ 5 h 14"/>
                    <a:gd name="T4" fmla="*/ 0 w 5"/>
                    <a:gd name="T5" fmla="*/ 0 h 14"/>
                  </a:gdLst>
                  <a:ahLst/>
                  <a:cxnLst>
                    <a:cxn ang="0">
                      <a:pos x="T0" y="T1"/>
                    </a:cxn>
                    <a:cxn ang="0">
                      <a:pos x="T2" y="T3"/>
                    </a:cxn>
                    <a:cxn ang="0">
                      <a:pos x="T4" y="T5"/>
                    </a:cxn>
                  </a:cxnLst>
                  <a:rect l="0" t="0" r="r" b="b"/>
                  <a:pathLst>
                    <a:path w="5" h="14">
                      <a:moveTo>
                        <a:pt x="5" y="14"/>
                      </a:moveTo>
                      <a:lnTo>
                        <a:pt x="0" y="5"/>
                      </a:lnTo>
                      <a:lnTo>
                        <a:pt x="0" y="0"/>
                      </a:lnTo>
                    </a:path>
                  </a:pathLst>
                </a:custGeom>
                <a:noFill/>
                <a:ln w="15875">
                  <a:solidFill>
                    <a:srgbClr val="00B0F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latin typeface="+mn-lt"/>
                  </a:endParaRPr>
                </a:p>
              </p:txBody>
            </p:sp>
            <p:sp>
              <p:nvSpPr>
                <p:cNvPr id="9658" name="Line 442">
                  <a:extLst>
                    <a:ext uri="{FF2B5EF4-FFF2-40B4-BE49-F238E27FC236}">
                      <a16:creationId xmlns:a16="http://schemas.microsoft.com/office/drawing/2014/main" id="{25A15B8D-EFE1-4E6D-BC94-865AFA31CEC6}"/>
                    </a:ext>
                  </a:extLst>
                </p:cNvPr>
                <p:cNvSpPr>
                  <a:spLocks noChangeShapeType="1"/>
                </p:cNvSpPr>
                <p:nvPr/>
              </p:nvSpPr>
              <p:spPr bwMode="auto">
                <a:xfrm flipH="1" flipV="1">
                  <a:off x="6561138" y="2967038"/>
                  <a:ext cx="15875" cy="15875"/>
                </a:xfrm>
                <a:prstGeom prst="line">
                  <a:avLst/>
                </a:prstGeom>
                <a:noFill/>
                <a:ln w="15875">
                  <a:solidFill>
                    <a:srgbClr val="00B0F0"/>
                  </a:solidFill>
                  <a:round/>
                  <a:headEnd/>
                  <a:tailEnd/>
                </a:ln>
                <a:extLst>
                  <a:ext uri="{909E8E84-426E-40DD-AFC4-6F175D3DCCD1}">
                    <a14:hiddenFill xmlns:a14="http://schemas.microsoft.com/office/drawing/2010/main">
                      <a:noFill/>
                    </a14:hiddenFill>
                  </a:ext>
                </a:extLst>
              </p:spPr>
              <p:txBody>
                <a:bodyPr/>
                <a:lstStyle/>
                <a:p>
                  <a:endParaRPr lang="en-GB">
                    <a:latin typeface="+mn-lt"/>
                  </a:endParaRPr>
                </a:p>
              </p:txBody>
            </p:sp>
            <p:sp>
              <p:nvSpPr>
                <p:cNvPr id="9659" name="Freeform 443">
                  <a:extLst>
                    <a:ext uri="{FF2B5EF4-FFF2-40B4-BE49-F238E27FC236}">
                      <a16:creationId xmlns:a16="http://schemas.microsoft.com/office/drawing/2014/main" id="{27A8CD39-048E-4C9E-97FC-2EB5AA9EB182}"/>
                    </a:ext>
                  </a:extLst>
                </p:cNvPr>
                <p:cNvSpPr>
                  <a:spLocks/>
                </p:cNvSpPr>
                <p:nvPr/>
              </p:nvSpPr>
              <p:spPr bwMode="auto">
                <a:xfrm>
                  <a:off x="6546850" y="2944813"/>
                  <a:ext cx="14288" cy="22225"/>
                </a:xfrm>
                <a:custGeom>
                  <a:avLst/>
                  <a:gdLst>
                    <a:gd name="T0" fmla="*/ 9 w 9"/>
                    <a:gd name="T1" fmla="*/ 14 h 14"/>
                    <a:gd name="T2" fmla="*/ 5 w 9"/>
                    <a:gd name="T3" fmla="*/ 5 h 14"/>
                    <a:gd name="T4" fmla="*/ 0 w 9"/>
                    <a:gd name="T5" fmla="*/ 0 h 14"/>
                  </a:gdLst>
                  <a:ahLst/>
                  <a:cxnLst>
                    <a:cxn ang="0">
                      <a:pos x="T0" y="T1"/>
                    </a:cxn>
                    <a:cxn ang="0">
                      <a:pos x="T2" y="T3"/>
                    </a:cxn>
                    <a:cxn ang="0">
                      <a:pos x="T4" y="T5"/>
                    </a:cxn>
                  </a:cxnLst>
                  <a:rect l="0" t="0" r="r" b="b"/>
                  <a:pathLst>
                    <a:path w="9" h="14">
                      <a:moveTo>
                        <a:pt x="9" y="14"/>
                      </a:moveTo>
                      <a:lnTo>
                        <a:pt x="5" y="5"/>
                      </a:lnTo>
                      <a:lnTo>
                        <a:pt x="0" y="0"/>
                      </a:lnTo>
                    </a:path>
                  </a:pathLst>
                </a:custGeom>
                <a:noFill/>
                <a:ln w="15875">
                  <a:solidFill>
                    <a:srgbClr val="00B0F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latin typeface="+mn-lt"/>
                  </a:endParaRPr>
                </a:p>
              </p:txBody>
            </p:sp>
            <p:sp>
              <p:nvSpPr>
                <p:cNvPr id="9660" name="Freeform 444">
                  <a:extLst>
                    <a:ext uri="{FF2B5EF4-FFF2-40B4-BE49-F238E27FC236}">
                      <a16:creationId xmlns:a16="http://schemas.microsoft.com/office/drawing/2014/main" id="{FCC8DD09-35C9-494E-AB07-80491DBAD34D}"/>
                    </a:ext>
                  </a:extLst>
                </p:cNvPr>
                <p:cNvSpPr>
                  <a:spLocks/>
                </p:cNvSpPr>
                <p:nvPr/>
              </p:nvSpPr>
              <p:spPr bwMode="auto">
                <a:xfrm>
                  <a:off x="6523038" y="2928938"/>
                  <a:ext cx="23813" cy="15875"/>
                </a:xfrm>
                <a:custGeom>
                  <a:avLst/>
                  <a:gdLst>
                    <a:gd name="T0" fmla="*/ 15 w 15"/>
                    <a:gd name="T1" fmla="*/ 10 h 10"/>
                    <a:gd name="T2" fmla="*/ 5 w 15"/>
                    <a:gd name="T3" fmla="*/ 5 h 10"/>
                    <a:gd name="T4" fmla="*/ 0 w 15"/>
                    <a:gd name="T5" fmla="*/ 0 h 10"/>
                  </a:gdLst>
                  <a:ahLst/>
                  <a:cxnLst>
                    <a:cxn ang="0">
                      <a:pos x="T0" y="T1"/>
                    </a:cxn>
                    <a:cxn ang="0">
                      <a:pos x="T2" y="T3"/>
                    </a:cxn>
                    <a:cxn ang="0">
                      <a:pos x="T4" y="T5"/>
                    </a:cxn>
                  </a:cxnLst>
                  <a:rect l="0" t="0" r="r" b="b"/>
                  <a:pathLst>
                    <a:path w="15" h="10">
                      <a:moveTo>
                        <a:pt x="15" y="10"/>
                      </a:moveTo>
                      <a:lnTo>
                        <a:pt x="5" y="5"/>
                      </a:lnTo>
                      <a:lnTo>
                        <a:pt x="0" y="0"/>
                      </a:lnTo>
                    </a:path>
                  </a:pathLst>
                </a:custGeom>
                <a:noFill/>
                <a:ln w="15875">
                  <a:solidFill>
                    <a:srgbClr val="00B0F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latin typeface="+mn-lt"/>
                  </a:endParaRPr>
                </a:p>
              </p:txBody>
            </p:sp>
          </p:grpSp>
          <p:grpSp>
            <p:nvGrpSpPr>
              <p:cNvPr id="3" name="Group 2">
                <a:extLst>
                  <a:ext uri="{FF2B5EF4-FFF2-40B4-BE49-F238E27FC236}">
                    <a16:creationId xmlns:a16="http://schemas.microsoft.com/office/drawing/2014/main" id="{EA88BBAB-44EA-47C7-B3C8-2880D6CC4FB1}"/>
                  </a:ext>
                </a:extLst>
              </p:cNvPr>
              <p:cNvGrpSpPr/>
              <p:nvPr/>
            </p:nvGrpSpPr>
            <p:grpSpPr>
              <a:xfrm>
                <a:off x="6386513" y="2792413"/>
                <a:ext cx="136525" cy="136525"/>
                <a:chOff x="6386513" y="2792413"/>
                <a:chExt cx="136525" cy="136525"/>
              </a:xfrm>
            </p:grpSpPr>
            <p:sp>
              <p:nvSpPr>
                <p:cNvPr id="9661" name="Line 445">
                  <a:extLst>
                    <a:ext uri="{FF2B5EF4-FFF2-40B4-BE49-F238E27FC236}">
                      <a16:creationId xmlns:a16="http://schemas.microsoft.com/office/drawing/2014/main" id="{890BBF8B-7470-4EC8-8AA1-17A5E8F16288}"/>
                    </a:ext>
                  </a:extLst>
                </p:cNvPr>
                <p:cNvSpPr>
                  <a:spLocks noChangeShapeType="1"/>
                </p:cNvSpPr>
                <p:nvPr/>
              </p:nvSpPr>
              <p:spPr bwMode="auto">
                <a:xfrm flipH="1" flipV="1">
                  <a:off x="6508750" y="2906713"/>
                  <a:ext cx="14288" cy="22225"/>
                </a:xfrm>
                <a:prstGeom prst="line">
                  <a:avLst/>
                </a:prstGeom>
                <a:noFill/>
                <a:ln w="15875">
                  <a:solidFill>
                    <a:srgbClr val="00B0F0"/>
                  </a:solidFill>
                  <a:round/>
                  <a:headEnd/>
                  <a:tailEnd/>
                </a:ln>
                <a:extLst>
                  <a:ext uri="{909E8E84-426E-40DD-AFC4-6F175D3DCCD1}">
                    <a14:hiddenFill xmlns:a14="http://schemas.microsoft.com/office/drawing/2010/main">
                      <a:noFill/>
                    </a14:hiddenFill>
                  </a:ext>
                </a:extLst>
              </p:spPr>
              <p:txBody>
                <a:bodyPr/>
                <a:lstStyle/>
                <a:p>
                  <a:endParaRPr lang="en-GB">
                    <a:latin typeface="+mn-lt"/>
                  </a:endParaRPr>
                </a:p>
              </p:txBody>
            </p:sp>
            <p:sp>
              <p:nvSpPr>
                <p:cNvPr id="9662" name="Line 446">
                  <a:extLst>
                    <a:ext uri="{FF2B5EF4-FFF2-40B4-BE49-F238E27FC236}">
                      <a16:creationId xmlns:a16="http://schemas.microsoft.com/office/drawing/2014/main" id="{02930FA5-7B4A-4BCC-B965-B92103517440}"/>
                    </a:ext>
                  </a:extLst>
                </p:cNvPr>
                <p:cNvSpPr>
                  <a:spLocks noChangeShapeType="1"/>
                </p:cNvSpPr>
                <p:nvPr/>
              </p:nvSpPr>
              <p:spPr bwMode="auto">
                <a:xfrm flipH="1" flipV="1">
                  <a:off x="6492875" y="2882900"/>
                  <a:ext cx="15875" cy="23813"/>
                </a:xfrm>
                <a:prstGeom prst="line">
                  <a:avLst/>
                </a:prstGeom>
                <a:noFill/>
                <a:ln w="15875">
                  <a:solidFill>
                    <a:srgbClr val="00B0F0"/>
                  </a:solidFill>
                  <a:round/>
                  <a:headEnd/>
                  <a:tailEnd/>
                </a:ln>
                <a:extLst>
                  <a:ext uri="{909E8E84-426E-40DD-AFC4-6F175D3DCCD1}">
                    <a14:hiddenFill xmlns:a14="http://schemas.microsoft.com/office/drawing/2010/main">
                      <a:noFill/>
                    </a14:hiddenFill>
                  </a:ext>
                </a:extLst>
              </p:spPr>
              <p:txBody>
                <a:bodyPr/>
                <a:lstStyle/>
                <a:p>
                  <a:endParaRPr lang="en-GB">
                    <a:latin typeface="+mn-lt"/>
                  </a:endParaRPr>
                </a:p>
              </p:txBody>
            </p:sp>
            <p:sp>
              <p:nvSpPr>
                <p:cNvPr id="9663" name="Line 447">
                  <a:extLst>
                    <a:ext uri="{FF2B5EF4-FFF2-40B4-BE49-F238E27FC236}">
                      <a16:creationId xmlns:a16="http://schemas.microsoft.com/office/drawing/2014/main" id="{06307431-4955-494B-8303-097E7E93EBE5}"/>
                    </a:ext>
                  </a:extLst>
                </p:cNvPr>
                <p:cNvSpPr>
                  <a:spLocks noChangeShapeType="1"/>
                </p:cNvSpPr>
                <p:nvPr/>
              </p:nvSpPr>
              <p:spPr bwMode="auto">
                <a:xfrm flipH="1" flipV="1">
                  <a:off x="6478588" y="2868613"/>
                  <a:ext cx="14288" cy="14288"/>
                </a:xfrm>
                <a:prstGeom prst="line">
                  <a:avLst/>
                </a:prstGeom>
                <a:noFill/>
                <a:ln w="15875">
                  <a:solidFill>
                    <a:srgbClr val="00B0F0"/>
                  </a:solidFill>
                  <a:round/>
                  <a:headEnd/>
                  <a:tailEnd/>
                </a:ln>
                <a:extLst>
                  <a:ext uri="{909E8E84-426E-40DD-AFC4-6F175D3DCCD1}">
                    <a14:hiddenFill xmlns:a14="http://schemas.microsoft.com/office/drawing/2010/main">
                      <a:noFill/>
                    </a14:hiddenFill>
                  </a:ext>
                </a:extLst>
              </p:spPr>
              <p:txBody>
                <a:bodyPr/>
                <a:lstStyle/>
                <a:p>
                  <a:endParaRPr lang="en-GB">
                    <a:latin typeface="+mn-lt"/>
                  </a:endParaRPr>
                </a:p>
              </p:txBody>
            </p:sp>
            <p:sp>
              <p:nvSpPr>
                <p:cNvPr id="9664" name="Freeform 448">
                  <a:extLst>
                    <a:ext uri="{FF2B5EF4-FFF2-40B4-BE49-F238E27FC236}">
                      <a16:creationId xmlns:a16="http://schemas.microsoft.com/office/drawing/2014/main" id="{D84816DC-82C8-40A3-AC86-1E7B466906CC}"/>
                    </a:ext>
                  </a:extLst>
                </p:cNvPr>
                <p:cNvSpPr>
                  <a:spLocks/>
                </p:cNvSpPr>
                <p:nvPr/>
              </p:nvSpPr>
              <p:spPr bwMode="auto">
                <a:xfrm>
                  <a:off x="6454775" y="2844800"/>
                  <a:ext cx="23813" cy="23813"/>
                </a:xfrm>
                <a:custGeom>
                  <a:avLst/>
                  <a:gdLst>
                    <a:gd name="T0" fmla="*/ 15 w 15"/>
                    <a:gd name="T1" fmla="*/ 15 h 15"/>
                    <a:gd name="T2" fmla="*/ 10 w 15"/>
                    <a:gd name="T3" fmla="*/ 5 h 15"/>
                    <a:gd name="T4" fmla="*/ 0 w 15"/>
                    <a:gd name="T5" fmla="*/ 0 h 15"/>
                  </a:gdLst>
                  <a:ahLst/>
                  <a:cxnLst>
                    <a:cxn ang="0">
                      <a:pos x="T0" y="T1"/>
                    </a:cxn>
                    <a:cxn ang="0">
                      <a:pos x="T2" y="T3"/>
                    </a:cxn>
                    <a:cxn ang="0">
                      <a:pos x="T4" y="T5"/>
                    </a:cxn>
                  </a:cxnLst>
                  <a:rect l="0" t="0" r="r" b="b"/>
                  <a:pathLst>
                    <a:path w="15" h="15">
                      <a:moveTo>
                        <a:pt x="15" y="15"/>
                      </a:moveTo>
                      <a:lnTo>
                        <a:pt x="10" y="5"/>
                      </a:lnTo>
                      <a:lnTo>
                        <a:pt x="0" y="0"/>
                      </a:lnTo>
                    </a:path>
                  </a:pathLst>
                </a:custGeom>
                <a:noFill/>
                <a:ln w="15875">
                  <a:solidFill>
                    <a:srgbClr val="00B0F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latin typeface="+mn-lt"/>
                  </a:endParaRPr>
                </a:p>
              </p:txBody>
            </p:sp>
            <p:sp>
              <p:nvSpPr>
                <p:cNvPr id="9665" name="Line 449">
                  <a:extLst>
                    <a:ext uri="{FF2B5EF4-FFF2-40B4-BE49-F238E27FC236}">
                      <a16:creationId xmlns:a16="http://schemas.microsoft.com/office/drawing/2014/main" id="{A9CA4549-D6FD-458A-AE41-EFFA03B24903}"/>
                    </a:ext>
                  </a:extLst>
                </p:cNvPr>
                <p:cNvSpPr>
                  <a:spLocks noChangeShapeType="1"/>
                </p:cNvSpPr>
                <p:nvPr/>
              </p:nvSpPr>
              <p:spPr bwMode="auto">
                <a:xfrm flipH="1" flipV="1">
                  <a:off x="6432550" y="2830513"/>
                  <a:ext cx="22225" cy="14288"/>
                </a:xfrm>
                <a:prstGeom prst="line">
                  <a:avLst/>
                </a:prstGeom>
                <a:noFill/>
                <a:ln w="15875">
                  <a:solidFill>
                    <a:srgbClr val="00B0F0"/>
                  </a:solidFill>
                  <a:round/>
                  <a:headEnd/>
                  <a:tailEnd/>
                </a:ln>
                <a:extLst>
                  <a:ext uri="{909E8E84-426E-40DD-AFC4-6F175D3DCCD1}">
                    <a14:hiddenFill xmlns:a14="http://schemas.microsoft.com/office/drawing/2010/main">
                      <a:noFill/>
                    </a14:hiddenFill>
                  </a:ext>
                </a:extLst>
              </p:spPr>
              <p:txBody>
                <a:bodyPr/>
                <a:lstStyle/>
                <a:p>
                  <a:endParaRPr lang="en-GB">
                    <a:latin typeface="+mn-lt"/>
                  </a:endParaRPr>
                </a:p>
              </p:txBody>
            </p:sp>
            <p:sp>
              <p:nvSpPr>
                <p:cNvPr id="9666" name="Freeform 450">
                  <a:extLst>
                    <a:ext uri="{FF2B5EF4-FFF2-40B4-BE49-F238E27FC236}">
                      <a16:creationId xmlns:a16="http://schemas.microsoft.com/office/drawing/2014/main" id="{FBD5BE32-24E4-4FA3-8855-DEF61F04A63E}"/>
                    </a:ext>
                  </a:extLst>
                </p:cNvPr>
                <p:cNvSpPr>
                  <a:spLocks/>
                </p:cNvSpPr>
                <p:nvPr/>
              </p:nvSpPr>
              <p:spPr bwMode="auto">
                <a:xfrm>
                  <a:off x="6416675" y="2806700"/>
                  <a:ext cx="15875" cy="23813"/>
                </a:xfrm>
                <a:custGeom>
                  <a:avLst/>
                  <a:gdLst>
                    <a:gd name="T0" fmla="*/ 10 w 10"/>
                    <a:gd name="T1" fmla="*/ 15 h 15"/>
                    <a:gd name="T2" fmla="*/ 5 w 10"/>
                    <a:gd name="T3" fmla="*/ 5 h 15"/>
                    <a:gd name="T4" fmla="*/ 0 w 10"/>
                    <a:gd name="T5" fmla="*/ 0 h 15"/>
                  </a:gdLst>
                  <a:ahLst/>
                  <a:cxnLst>
                    <a:cxn ang="0">
                      <a:pos x="T0" y="T1"/>
                    </a:cxn>
                    <a:cxn ang="0">
                      <a:pos x="T2" y="T3"/>
                    </a:cxn>
                    <a:cxn ang="0">
                      <a:pos x="T4" y="T5"/>
                    </a:cxn>
                  </a:cxnLst>
                  <a:rect l="0" t="0" r="r" b="b"/>
                  <a:pathLst>
                    <a:path w="10" h="15">
                      <a:moveTo>
                        <a:pt x="10" y="15"/>
                      </a:moveTo>
                      <a:lnTo>
                        <a:pt x="5" y="5"/>
                      </a:lnTo>
                      <a:lnTo>
                        <a:pt x="0" y="0"/>
                      </a:lnTo>
                    </a:path>
                  </a:pathLst>
                </a:custGeom>
                <a:noFill/>
                <a:ln w="15875">
                  <a:solidFill>
                    <a:srgbClr val="00B0F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latin typeface="+mn-lt"/>
                  </a:endParaRPr>
                </a:p>
              </p:txBody>
            </p:sp>
            <p:sp>
              <p:nvSpPr>
                <p:cNvPr id="9667" name="Freeform 451">
                  <a:extLst>
                    <a:ext uri="{FF2B5EF4-FFF2-40B4-BE49-F238E27FC236}">
                      <a16:creationId xmlns:a16="http://schemas.microsoft.com/office/drawing/2014/main" id="{0074EAA0-DFF5-4FA5-B3F0-8A609DEB4FCD}"/>
                    </a:ext>
                  </a:extLst>
                </p:cNvPr>
                <p:cNvSpPr>
                  <a:spLocks/>
                </p:cNvSpPr>
                <p:nvPr/>
              </p:nvSpPr>
              <p:spPr bwMode="auto">
                <a:xfrm>
                  <a:off x="6386513" y="2792413"/>
                  <a:ext cx="30163" cy="14288"/>
                </a:xfrm>
                <a:custGeom>
                  <a:avLst/>
                  <a:gdLst>
                    <a:gd name="T0" fmla="*/ 19 w 19"/>
                    <a:gd name="T1" fmla="*/ 9 h 9"/>
                    <a:gd name="T2" fmla="*/ 10 w 19"/>
                    <a:gd name="T3" fmla="*/ 5 h 9"/>
                    <a:gd name="T4" fmla="*/ 0 w 19"/>
                    <a:gd name="T5" fmla="*/ 0 h 9"/>
                  </a:gdLst>
                  <a:ahLst/>
                  <a:cxnLst>
                    <a:cxn ang="0">
                      <a:pos x="T0" y="T1"/>
                    </a:cxn>
                    <a:cxn ang="0">
                      <a:pos x="T2" y="T3"/>
                    </a:cxn>
                    <a:cxn ang="0">
                      <a:pos x="T4" y="T5"/>
                    </a:cxn>
                  </a:cxnLst>
                  <a:rect l="0" t="0" r="r" b="b"/>
                  <a:pathLst>
                    <a:path w="19" h="9">
                      <a:moveTo>
                        <a:pt x="19" y="9"/>
                      </a:moveTo>
                      <a:lnTo>
                        <a:pt x="10" y="5"/>
                      </a:lnTo>
                      <a:lnTo>
                        <a:pt x="0" y="0"/>
                      </a:lnTo>
                    </a:path>
                  </a:pathLst>
                </a:custGeom>
                <a:noFill/>
                <a:ln w="15875">
                  <a:solidFill>
                    <a:srgbClr val="00B0F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latin typeface="+mn-lt"/>
                  </a:endParaRPr>
                </a:p>
              </p:txBody>
            </p:sp>
          </p:grpSp>
          <p:grpSp>
            <p:nvGrpSpPr>
              <p:cNvPr id="2" name="Group 1">
                <a:extLst>
                  <a:ext uri="{FF2B5EF4-FFF2-40B4-BE49-F238E27FC236}">
                    <a16:creationId xmlns:a16="http://schemas.microsoft.com/office/drawing/2014/main" id="{17CC96A5-CD82-485C-AB13-6BD2A3EEACC0}"/>
                  </a:ext>
                </a:extLst>
              </p:cNvPr>
              <p:cNvGrpSpPr/>
              <p:nvPr/>
            </p:nvGrpSpPr>
            <p:grpSpPr>
              <a:xfrm>
                <a:off x="6065838" y="2655888"/>
                <a:ext cx="320675" cy="136525"/>
                <a:chOff x="6065838" y="2655888"/>
                <a:chExt cx="320675" cy="136525"/>
              </a:xfrm>
            </p:grpSpPr>
            <p:sp>
              <p:nvSpPr>
                <p:cNvPr id="9669" name="Line 453">
                  <a:extLst>
                    <a:ext uri="{FF2B5EF4-FFF2-40B4-BE49-F238E27FC236}">
                      <a16:creationId xmlns:a16="http://schemas.microsoft.com/office/drawing/2014/main" id="{1B43D054-7BE1-4033-8EAC-FACA2C2ABF49}"/>
                    </a:ext>
                  </a:extLst>
                </p:cNvPr>
                <p:cNvSpPr>
                  <a:spLocks noChangeShapeType="1"/>
                </p:cNvSpPr>
                <p:nvPr/>
              </p:nvSpPr>
              <p:spPr bwMode="auto">
                <a:xfrm flipH="1" flipV="1">
                  <a:off x="6364288" y="2770188"/>
                  <a:ext cx="22225" cy="22225"/>
                </a:xfrm>
                <a:prstGeom prst="line">
                  <a:avLst/>
                </a:prstGeom>
                <a:noFill/>
                <a:ln w="15875">
                  <a:solidFill>
                    <a:srgbClr val="00B0F0"/>
                  </a:solidFill>
                  <a:round/>
                  <a:headEnd/>
                  <a:tailEnd/>
                </a:ln>
                <a:extLst>
                  <a:ext uri="{909E8E84-426E-40DD-AFC4-6F175D3DCCD1}">
                    <a14:hiddenFill xmlns:a14="http://schemas.microsoft.com/office/drawing/2010/main">
                      <a:noFill/>
                    </a14:hiddenFill>
                  </a:ext>
                </a:extLst>
              </p:spPr>
              <p:txBody>
                <a:bodyPr/>
                <a:lstStyle/>
                <a:p>
                  <a:endParaRPr lang="en-GB">
                    <a:latin typeface="+mn-lt"/>
                  </a:endParaRPr>
                </a:p>
              </p:txBody>
            </p:sp>
            <p:sp>
              <p:nvSpPr>
                <p:cNvPr id="9670" name="Line 454">
                  <a:extLst>
                    <a:ext uri="{FF2B5EF4-FFF2-40B4-BE49-F238E27FC236}">
                      <a16:creationId xmlns:a16="http://schemas.microsoft.com/office/drawing/2014/main" id="{38F0B070-FE85-4EBA-8766-1B8D9E49B486}"/>
                    </a:ext>
                  </a:extLst>
                </p:cNvPr>
                <p:cNvSpPr>
                  <a:spLocks noChangeShapeType="1"/>
                </p:cNvSpPr>
                <p:nvPr/>
              </p:nvSpPr>
              <p:spPr bwMode="auto">
                <a:xfrm flipH="1" flipV="1">
                  <a:off x="6332538" y="2746375"/>
                  <a:ext cx="31750" cy="23813"/>
                </a:xfrm>
                <a:prstGeom prst="line">
                  <a:avLst/>
                </a:prstGeom>
                <a:noFill/>
                <a:ln w="15875">
                  <a:solidFill>
                    <a:srgbClr val="00B0F0"/>
                  </a:solidFill>
                  <a:round/>
                  <a:headEnd/>
                  <a:tailEnd/>
                </a:ln>
                <a:extLst>
                  <a:ext uri="{909E8E84-426E-40DD-AFC4-6F175D3DCCD1}">
                    <a14:hiddenFill xmlns:a14="http://schemas.microsoft.com/office/drawing/2010/main">
                      <a:noFill/>
                    </a14:hiddenFill>
                  </a:ext>
                </a:extLst>
              </p:spPr>
              <p:txBody>
                <a:bodyPr/>
                <a:lstStyle/>
                <a:p>
                  <a:endParaRPr lang="en-GB">
                    <a:latin typeface="+mn-lt"/>
                  </a:endParaRPr>
                </a:p>
              </p:txBody>
            </p:sp>
            <p:sp>
              <p:nvSpPr>
                <p:cNvPr id="9671" name="Line 455">
                  <a:extLst>
                    <a:ext uri="{FF2B5EF4-FFF2-40B4-BE49-F238E27FC236}">
                      <a16:creationId xmlns:a16="http://schemas.microsoft.com/office/drawing/2014/main" id="{02DD1A31-7D81-4BE6-BAC9-697E554A4E88}"/>
                    </a:ext>
                  </a:extLst>
                </p:cNvPr>
                <p:cNvSpPr>
                  <a:spLocks noChangeShapeType="1"/>
                </p:cNvSpPr>
                <p:nvPr/>
              </p:nvSpPr>
              <p:spPr bwMode="auto">
                <a:xfrm flipH="1" flipV="1">
                  <a:off x="6302375" y="2732088"/>
                  <a:ext cx="30163" cy="14287"/>
                </a:xfrm>
                <a:prstGeom prst="line">
                  <a:avLst/>
                </a:prstGeom>
                <a:noFill/>
                <a:ln w="15875">
                  <a:solidFill>
                    <a:srgbClr val="00B0F0"/>
                  </a:solidFill>
                  <a:round/>
                  <a:headEnd/>
                  <a:tailEnd/>
                </a:ln>
                <a:extLst>
                  <a:ext uri="{909E8E84-426E-40DD-AFC4-6F175D3DCCD1}">
                    <a14:hiddenFill xmlns:a14="http://schemas.microsoft.com/office/drawing/2010/main">
                      <a:noFill/>
                    </a14:hiddenFill>
                  </a:ext>
                </a:extLst>
              </p:spPr>
              <p:txBody>
                <a:bodyPr/>
                <a:lstStyle/>
                <a:p>
                  <a:endParaRPr lang="en-GB">
                    <a:latin typeface="+mn-lt"/>
                  </a:endParaRPr>
                </a:p>
              </p:txBody>
            </p:sp>
            <p:sp>
              <p:nvSpPr>
                <p:cNvPr id="9672" name="Freeform 456">
                  <a:extLst>
                    <a:ext uri="{FF2B5EF4-FFF2-40B4-BE49-F238E27FC236}">
                      <a16:creationId xmlns:a16="http://schemas.microsoft.com/office/drawing/2014/main" id="{C3ED9B7E-19EA-47D1-8D37-AF973676C33A}"/>
                    </a:ext>
                  </a:extLst>
                </p:cNvPr>
                <p:cNvSpPr>
                  <a:spLocks/>
                </p:cNvSpPr>
                <p:nvPr/>
              </p:nvSpPr>
              <p:spPr bwMode="auto">
                <a:xfrm>
                  <a:off x="6264275" y="2708275"/>
                  <a:ext cx="38100" cy="23813"/>
                </a:xfrm>
                <a:custGeom>
                  <a:avLst/>
                  <a:gdLst>
                    <a:gd name="T0" fmla="*/ 24 w 24"/>
                    <a:gd name="T1" fmla="*/ 15 h 15"/>
                    <a:gd name="T2" fmla="*/ 15 w 24"/>
                    <a:gd name="T3" fmla="*/ 5 h 15"/>
                    <a:gd name="T4" fmla="*/ 0 w 24"/>
                    <a:gd name="T5" fmla="*/ 0 h 15"/>
                  </a:gdLst>
                  <a:ahLst/>
                  <a:cxnLst>
                    <a:cxn ang="0">
                      <a:pos x="T0" y="T1"/>
                    </a:cxn>
                    <a:cxn ang="0">
                      <a:pos x="T2" y="T3"/>
                    </a:cxn>
                    <a:cxn ang="0">
                      <a:pos x="T4" y="T5"/>
                    </a:cxn>
                  </a:cxnLst>
                  <a:rect l="0" t="0" r="r" b="b"/>
                  <a:pathLst>
                    <a:path w="24" h="15">
                      <a:moveTo>
                        <a:pt x="24" y="15"/>
                      </a:moveTo>
                      <a:lnTo>
                        <a:pt x="15" y="5"/>
                      </a:lnTo>
                      <a:lnTo>
                        <a:pt x="0" y="0"/>
                      </a:lnTo>
                    </a:path>
                  </a:pathLst>
                </a:custGeom>
                <a:noFill/>
                <a:ln w="15875">
                  <a:solidFill>
                    <a:srgbClr val="00B0F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latin typeface="+mn-lt"/>
                  </a:endParaRPr>
                </a:p>
              </p:txBody>
            </p:sp>
            <p:sp>
              <p:nvSpPr>
                <p:cNvPr id="9673" name="Line 457">
                  <a:extLst>
                    <a:ext uri="{FF2B5EF4-FFF2-40B4-BE49-F238E27FC236}">
                      <a16:creationId xmlns:a16="http://schemas.microsoft.com/office/drawing/2014/main" id="{4674F2F5-F5C5-4A74-B710-3A4AACFC0DF7}"/>
                    </a:ext>
                  </a:extLst>
                </p:cNvPr>
                <p:cNvSpPr>
                  <a:spLocks noChangeShapeType="1"/>
                </p:cNvSpPr>
                <p:nvPr/>
              </p:nvSpPr>
              <p:spPr bwMode="auto">
                <a:xfrm flipH="1" flipV="1">
                  <a:off x="6211888" y="2693988"/>
                  <a:ext cx="52387" cy="14287"/>
                </a:xfrm>
                <a:prstGeom prst="line">
                  <a:avLst/>
                </a:prstGeom>
                <a:noFill/>
                <a:ln w="15875">
                  <a:solidFill>
                    <a:srgbClr val="00B0F0"/>
                  </a:solidFill>
                  <a:round/>
                  <a:headEnd/>
                  <a:tailEnd/>
                </a:ln>
                <a:extLst>
                  <a:ext uri="{909E8E84-426E-40DD-AFC4-6F175D3DCCD1}">
                    <a14:hiddenFill xmlns:a14="http://schemas.microsoft.com/office/drawing/2010/main">
                      <a:noFill/>
                    </a14:hiddenFill>
                  </a:ext>
                </a:extLst>
              </p:spPr>
              <p:txBody>
                <a:bodyPr/>
                <a:lstStyle/>
                <a:p>
                  <a:endParaRPr lang="en-GB">
                    <a:latin typeface="+mn-lt"/>
                  </a:endParaRPr>
                </a:p>
              </p:txBody>
            </p:sp>
            <p:sp>
              <p:nvSpPr>
                <p:cNvPr id="9674" name="Freeform 458">
                  <a:extLst>
                    <a:ext uri="{FF2B5EF4-FFF2-40B4-BE49-F238E27FC236}">
                      <a16:creationId xmlns:a16="http://schemas.microsoft.com/office/drawing/2014/main" id="{C4816023-970D-4BEA-8F66-5A2E5369A801}"/>
                    </a:ext>
                  </a:extLst>
                </p:cNvPr>
                <p:cNvSpPr>
                  <a:spLocks/>
                </p:cNvSpPr>
                <p:nvPr/>
              </p:nvSpPr>
              <p:spPr bwMode="auto">
                <a:xfrm>
                  <a:off x="6142038" y="2670175"/>
                  <a:ext cx="69850" cy="23813"/>
                </a:xfrm>
                <a:custGeom>
                  <a:avLst/>
                  <a:gdLst>
                    <a:gd name="T0" fmla="*/ 44 w 44"/>
                    <a:gd name="T1" fmla="*/ 15 h 15"/>
                    <a:gd name="T2" fmla="*/ 24 w 44"/>
                    <a:gd name="T3" fmla="*/ 5 h 15"/>
                    <a:gd name="T4" fmla="*/ 0 w 44"/>
                    <a:gd name="T5" fmla="*/ 0 h 15"/>
                  </a:gdLst>
                  <a:ahLst/>
                  <a:cxnLst>
                    <a:cxn ang="0">
                      <a:pos x="T0" y="T1"/>
                    </a:cxn>
                    <a:cxn ang="0">
                      <a:pos x="T2" y="T3"/>
                    </a:cxn>
                    <a:cxn ang="0">
                      <a:pos x="T4" y="T5"/>
                    </a:cxn>
                  </a:cxnLst>
                  <a:rect l="0" t="0" r="r" b="b"/>
                  <a:pathLst>
                    <a:path w="44" h="15">
                      <a:moveTo>
                        <a:pt x="44" y="15"/>
                      </a:moveTo>
                      <a:lnTo>
                        <a:pt x="24" y="5"/>
                      </a:lnTo>
                      <a:lnTo>
                        <a:pt x="0" y="0"/>
                      </a:lnTo>
                    </a:path>
                  </a:pathLst>
                </a:custGeom>
                <a:noFill/>
                <a:ln w="15875">
                  <a:solidFill>
                    <a:srgbClr val="00B0F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latin typeface="+mn-lt"/>
                  </a:endParaRPr>
                </a:p>
              </p:txBody>
            </p:sp>
            <p:sp>
              <p:nvSpPr>
                <p:cNvPr id="9675" name="Line 459">
                  <a:extLst>
                    <a:ext uri="{FF2B5EF4-FFF2-40B4-BE49-F238E27FC236}">
                      <a16:creationId xmlns:a16="http://schemas.microsoft.com/office/drawing/2014/main" id="{8036EBBB-EEF4-4C06-9F21-C6113D1EAB38}"/>
                    </a:ext>
                  </a:extLst>
                </p:cNvPr>
                <p:cNvSpPr>
                  <a:spLocks noChangeShapeType="1"/>
                </p:cNvSpPr>
                <p:nvPr/>
              </p:nvSpPr>
              <p:spPr bwMode="auto">
                <a:xfrm flipH="1" flipV="1">
                  <a:off x="6065838" y="2655888"/>
                  <a:ext cx="76200" cy="14287"/>
                </a:xfrm>
                <a:prstGeom prst="line">
                  <a:avLst/>
                </a:prstGeom>
                <a:noFill/>
                <a:ln w="15875">
                  <a:solidFill>
                    <a:srgbClr val="00B0F0"/>
                  </a:solidFill>
                  <a:round/>
                  <a:headEnd/>
                  <a:tailEnd/>
                </a:ln>
                <a:extLst>
                  <a:ext uri="{909E8E84-426E-40DD-AFC4-6F175D3DCCD1}">
                    <a14:hiddenFill xmlns:a14="http://schemas.microsoft.com/office/drawing/2010/main">
                      <a:noFill/>
                    </a14:hiddenFill>
                  </a:ext>
                </a:extLst>
              </p:spPr>
              <p:txBody>
                <a:bodyPr/>
                <a:lstStyle/>
                <a:p>
                  <a:endParaRPr lang="en-GB">
                    <a:latin typeface="+mn-lt"/>
                  </a:endParaRPr>
                </a:p>
              </p:txBody>
            </p:sp>
          </p:grpSp>
        </p:grpSp>
      </p:grpSp>
      <p:grpSp>
        <p:nvGrpSpPr>
          <p:cNvPr id="19" name="Group 18">
            <a:extLst>
              <a:ext uri="{FF2B5EF4-FFF2-40B4-BE49-F238E27FC236}">
                <a16:creationId xmlns:a16="http://schemas.microsoft.com/office/drawing/2014/main" id="{5ECC2ABB-A879-42EE-BFB3-A56DA56646A8}"/>
              </a:ext>
            </a:extLst>
          </p:cNvPr>
          <p:cNvGrpSpPr/>
          <p:nvPr/>
        </p:nvGrpSpPr>
        <p:grpSpPr>
          <a:xfrm>
            <a:off x="7004050" y="3979863"/>
            <a:ext cx="244475" cy="273050"/>
            <a:chOff x="7004050" y="3979863"/>
            <a:chExt cx="244475" cy="273050"/>
          </a:xfrm>
        </p:grpSpPr>
        <p:sp>
          <p:nvSpPr>
            <p:cNvPr id="9693" name="Line 477">
              <a:extLst>
                <a:ext uri="{FF2B5EF4-FFF2-40B4-BE49-F238E27FC236}">
                  <a16:creationId xmlns:a16="http://schemas.microsoft.com/office/drawing/2014/main" id="{062183CE-7A15-4C29-A20A-9FCFD8C816A5}"/>
                </a:ext>
              </a:extLst>
            </p:cNvPr>
            <p:cNvSpPr>
              <a:spLocks noChangeShapeType="1"/>
            </p:cNvSpPr>
            <p:nvPr/>
          </p:nvSpPr>
          <p:spPr bwMode="auto">
            <a:xfrm flipH="1" flipV="1">
              <a:off x="7232650" y="4238625"/>
              <a:ext cx="15875" cy="14288"/>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atin typeface="+mn-lt"/>
              </a:endParaRPr>
            </a:p>
          </p:txBody>
        </p:sp>
        <p:sp>
          <p:nvSpPr>
            <p:cNvPr id="9694" name="Freeform 478">
              <a:extLst>
                <a:ext uri="{FF2B5EF4-FFF2-40B4-BE49-F238E27FC236}">
                  <a16:creationId xmlns:a16="http://schemas.microsoft.com/office/drawing/2014/main" id="{0149D429-BA8E-4A7B-BF38-0494E4406F8C}"/>
                </a:ext>
              </a:extLst>
            </p:cNvPr>
            <p:cNvSpPr>
              <a:spLocks/>
            </p:cNvSpPr>
            <p:nvPr/>
          </p:nvSpPr>
          <p:spPr bwMode="auto">
            <a:xfrm>
              <a:off x="7210425" y="4214813"/>
              <a:ext cx="22225" cy="23812"/>
            </a:xfrm>
            <a:custGeom>
              <a:avLst/>
              <a:gdLst>
                <a:gd name="T0" fmla="*/ 14 w 14"/>
                <a:gd name="T1" fmla="*/ 15 h 15"/>
                <a:gd name="T2" fmla="*/ 9 w 14"/>
                <a:gd name="T3" fmla="*/ 5 h 15"/>
                <a:gd name="T4" fmla="*/ 0 w 14"/>
                <a:gd name="T5" fmla="*/ 0 h 15"/>
              </a:gdLst>
              <a:ahLst/>
              <a:cxnLst>
                <a:cxn ang="0">
                  <a:pos x="T0" y="T1"/>
                </a:cxn>
                <a:cxn ang="0">
                  <a:pos x="T2" y="T3"/>
                </a:cxn>
                <a:cxn ang="0">
                  <a:pos x="T4" y="T5"/>
                </a:cxn>
              </a:cxnLst>
              <a:rect l="0" t="0" r="r" b="b"/>
              <a:pathLst>
                <a:path w="14" h="15">
                  <a:moveTo>
                    <a:pt x="14" y="15"/>
                  </a:moveTo>
                  <a:lnTo>
                    <a:pt x="9" y="5"/>
                  </a:lnTo>
                  <a:lnTo>
                    <a:pt x="0" y="0"/>
                  </a:lnTo>
                </a:path>
              </a:pathLst>
            </a:custGeom>
            <a:noFill/>
            <a:ln w="22225">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latin typeface="+mn-lt"/>
              </a:endParaRPr>
            </a:p>
          </p:txBody>
        </p:sp>
        <p:sp>
          <p:nvSpPr>
            <p:cNvPr id="9695" name="Line 479">
              <a:extLst>
                <a:ext uri="{FF2B5EF4-FFF2-40B4-BE49-F238E27FC236}">
                  <a16:creationId xmlns:a16="http://schemas.microsoft.com/office/drawing/2014/main" id="{363DA1E2-B0DE-4258-A0AD-51346243EA47}"/>
                </a:ext>
              </a:extLst>
            </p:cNvPr>
            <p:cNvSpPr>
              <a:spLocks noChangeShapeType="1"/>
            </p:cNvSpPr>
            <p:nvPr/>
          </p:nvSpPr>
          <p:spPr bwMode="auto">
            <a:xfrm flipH="1" flipV="1">
              <a:off x="7186613" y="4200525"/>
              <a:ext cx="23812" cy="14288"/>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atin typeface="+mn-lt"/>
              </a:endParaRPr>
            </a:p>
          </p:txBody>
        </p:sp>
        <p:sp>
          <p:nvSpPr>
            <p:cNvPr id="9696" name="Line 480">
              <a:extLst>
                <a:ext uri="{FF2B5EF4-FFF2-40B4-BE49-F238E27FC236}">
                  <a16:creationId xmlns:a16="http://schemas.microsoft.com/office/drawing/2014/main" id="{3227ECAC-5911-4BBF-B9FE-620F44E689AD}"/>
                </a:ext>
              </a:extLst>
            </p:cNvPr>
            <p:cNvSpPr>
              <a:spLocks noChangeShapeType="1"/>
            </p:cNvSpPr>
            <p:nvPr/>
          </p:nvSpPr>
          <p:spPr bwMode="auto">
            <a:xfrm flipH="1" flipV="1">
              <a:off x="7172325" y="4176713"/>
              <a:ext cx="14288" cy="23812"/>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atin typeface="+mn-lt"/>
              </a:endParaRPr>
            </a:p>
          </p:txBody>
        </p:sp>
        <p:sp>
          <p:nvSpPr>
            <p:cNvPr id="9697" name="Freeform 481">
              <a:extLst>
                <a:ext uri="{FF2B5EF4-FFF2-40B4-BE49-F238E27FC236}">
                  <a16:creationId xmlns:a16="http://schemas.microsoft.com/office/drawing/2014/main" id="{9AB44F07-99E1-4682-AAE7-C10FB0FB24A6}"/>
                </a:ext>
              </a:extLst>
            </p:cNvPr>
            <p:cNvSpPr>
              <a:spLocks/>
            </p:cNvSpPr>
            <p:nvPr/>
          </p:nvSpPr>
          <p:spPr bwMode="auto">
            <a:xfrm>
              <a:off x="7148513" y="4154488"/>
              <a:ext cx="23812" cy="22225"/>
            </a:xfrm>
            <a:custGeom>
              <a:avLst/>
              <a:gdLst>
                <a:gd name="T0" fmla="*/ 15 w 15"/>
                <a:gd name="T1" fmla="*/ 14 h 14"/>
                <a:gd name="T2" fmla="*/ 5 w 15"/>
                <a:gd name="T3" fmla="*/ 5 h 14"/>
                <a:gd name="T4" fmla="*/ 0 w 15"/>
                <a:gd name="T5" fmla="*/ 0 h 14"/>
              </a:gdLst>
              <a:ahLst/>
              <a:cxnLst>
                <a:cxn ang="0">
                  <a:pos x="T0" y="T1"/>
                </a:cxn>
                <a:cxn ang="0">
                  <a:pos x="T2" y="T3"/>
                </a:cxn>
                <a:cxn ang="0">
                  <a:pos x="T4" y="T5"/>
                </a:cxn>
              </a:cxnLst>
              <a:rect l="0" t="0" r="r" b="b"/>
              <a:pathLst>
                <a:path w="15" h="14">
                  <a:moveTo>
                    <a:pt x="15" y="14"/>
                  </a:moveTo>
                  <a:lnTo>
                    <a:pt x="5" y="5"/>
                  </a:lnTo>
                  <a:lnTo>
                    <a:pt x="0" y="0"/>
                  </a:lnTo>
                </a:path>
              </a:pathLst>
            </a:custGeom>
            <a:noFill/>
            <a:ln w="22225">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latin typeface="+mn-lt"/>
              </a:endParaRPr>
            </a:p>
          </p:txBody>
        </p:sp>
        <p:sp>
          <p:nvSpPr>
            <p:cNvPr id="9698" name="Line 482">
              <a:extLst>
                <a:ext uri="{FF2B5EF4-FFF2-40B4-BE49-F238E27FC236}">
                  <a16:creationId xmlns:a16="http://schemas.microsoft.com/office/drawing/2014/main" id="{E022C1C6-3086-40A8-901B-86E8DD4D091D}"/>
                </a:ext>
              </a:extLst>
            </p:cNvPr>
            <p:cNvSpPr>
              <a:spLocks noChangeShapeType="1"/>
            </p:cNvSpPr>
            <p:nvPr/>
          </p:nvSpPr>
          <p:spPr bwMode="auto">
            <a:xfrm flipH="1" flipV="1">
              <a:off x="7134225" y="4138613"/>
              <a:ext cx="14288" cy="15875"/>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atin typeface="+mn-lt"/>
              </a:endParaRPr>
            </a:p>
          </p:txBody>
        </p:sp>
        <p:sp>
          <p:nvSpPr>
            <p:cNvPr id="9699" name="Freeform 483">
              <a:extLst>
                <a:ext uri="{FF2B5EF4-FFF2-40B4-BE49-F238E27FC236}">
                  <a16:creationId xmlns:a16="http://schemas.microsoft.com/office/drawing/2014/main" id="{6F018C7D-B936-44F8-9353-6DB867358CE6}"/>
                </a:ext>
              </a:extLst>
            </p:cNvPr>
            <p:cNvSpPr>
              <a:spLocks/>
            </p:cNvSpPr>
            <p:nvPr/>
          </p:nvSpPr>
          <p:spPr bwMode="auto">
            <a:xfrm>
              <a:off x="7118350" y="4116388"/>
              <a:ext cx="15875" cy="22225"/>
            </a:xfrm>
            <a:custGeom>
              <a:avLst/>
              <a:gdLst>
                <a:gd name="T0" fmla="*/ 10 w 10"/>
                <a:gd name="T1" fmla="*/ 14 h 14"/>
                <a:gd name="T2" fmla="*/ 5 w 10"/>
                <a:gd name="T3" fmla="*/ 5 h 14"/>
                <a:gd name="T4" fmla="*/ 0 w 10"/>
                <a:gd name="T5" fmla="*/ 0 h 14"/>
              </a:gdLst>
              <a:ahLst/>
              <a:cxnLst>
                <a:cxn ang="0">
                  <a:pos x="T0" y="T1"/>
                </a:cxn>
                <a:cxn ang="0">
                  <a:pos x="T2" y="T3"/>
                </a:cxn>
                <a:cxn ang="0">
                  <a:pos x="T4" y="T5"/>
                </a:cxn>
              </a:cxnLst>
              <a:rect l="0" t="0" r="r" b="b"/>
              <a:pathLst>
                <a:path w="10" h="14">
                  <a:moveTo>
                    <a:pt x="10" y="14"/>
                  </a:moveTo>
                  <a:lnTo>
                    <a:pt x="5" y="5"/>
                  </a:lnTo>
                  <a:lnTo>
                    <a:pt x="0" y="0"/>
                  </a:lnTo>
                </a:path>
              </a:pathLst>
            </a:custGeom>
            <a:noFill/>
            <a:ln w="22225">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latin typeface="+mn-lt"/>
              </a:endParaRPr>
            </a:p>
          </p:txBody>
        </p:sp>
        <p:sp>
          <p:nvSpPr>
            <p:cNvPr id="9700" name="Freeform 484">
              <a:extLst>
                <a:ext uri="{FF2B5EF4-FFF2-40B4-BE49-F238E27FC236}">
                  <a16:creationId xmlns:a16="http://schemas.microsoft.com/office/drawing/2014/main" id="{2425BB0B-0217-498D-BC13-0B19F7388C6E}"/>
                </a:ext>
              </a:extLst>
            </p:cNvPr>
            <p:cNvSpPr>
              <a:spLocks/>
            </p:cNvSpPr>
            <p:nvPr/>
          </p:nvSpPr>
          <p:spPr bwMode="auto">
            <a:xfrm>
              <a:off x="7096125" y="4100513"/>
              <a:ext cx="22225" cy="15875"/>
            </a:xfrm>
            <a:custGeom>
              <a:avLst/>
              <a:gdLst>
                <a:gd name="T0" fmla="*/ 14 w 14"/>
                <a:gd name="T1" fmla="*/ 10 h 10"/>
                <a:gd name="T2" fmla="*/ 4 w 14"/>
                <a:gd name="T3" fmla="*/ 5 h 10"/>
                <a:gd name="T4" fmla="*/ 0 w 14"/>
                <a:gd name="T5" fmla="*/ 0 h 10"/>
              </a:gdLst>
              <a:ahLst/>
              <a:cxnLst>
                <a:cxn ang="0">
                  <a:pos x="T0" y="T1"/>
                </a:cxn>
                <a:cxn ang="0">
                  <a:pos x="T2" y="T3"/>
                </a:cxn>
                <a:cxn ang="0">
                  <a:pos x="T4" y="T5"/>
                </a:cxn>
              </a:cxnLst>
              <a:rect l="0" t="0" r="r" b="b"/>
              <a:pathLst>
                <a:path w="14" h="10">
                  <a:moveTo>
                    <a:pt x="14" y="10"/>
                  </a:moveTo>
                  <a:lnTo>
                    <a:pt x="4" y="5"/>
                  </a:lnTo>
                  <a:lnTo>
                    <a:pt x="0" y="0"/>
                  </a:lnTo>
                </a:path>
              </a:pathLst>
            </a:custGeom>
            <a:noFill/>
            <a:ln w="22225">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latin typeface="+mn-lt"/>
              </a:endParaRPr>
            </a:p>
          </p:txBody>
        </p:sp>
        <p:sp>
          <p:nvSpPr>
            <p:cNvPr id="9701" name="Freeform 485">
              <a:extLst>
                <a:ext uri="{FF2B5EF4-FFF2-40B4-BE49-F238E27FC236}">
                  <a16:creationId xmlns:a16="http://schemas.microsoft.com/office/drawing/2014/main" id="{8E4D7467-3641-4639-937C-AB9FAAFC9346}"/>
                </a:ext>
              </a:extLst>
            </p:cNvPr>
            <p:cNvSpPr>
              <a:spLocks/>
            </p:cNvSpPr>
            <p:nvPr/>
          </p:nvSpPr>
          <p:spPr bwMode="auto">
            <a:xfrm>
              <a:off x="7080250" y="4078288"/>
              <a:ext cx="15875" cy="22225"/>
            </a:xfrm>
            <a:custGeom>
              <a:avLst/>
              <a:gdLst>
                <a:gd name="T0" fmla="*/ 10 w 10"/>
                <a:gd name="T1" fmla="*/ 14 h 14"/>
                <a:gd name="T2" fmla="*/ 5 w 10"/>
                <a:gd name="T3" fmla="*/ 5 h 14"/>
                <a:gd name="T4" fmla="*/ 0 w 10"/>
                <a:gd name="T5" fmla="*/ 0 h 14"/>
              </a:gdLst>
              <a:ahLst/>
              <a:cxnLst>
                <a:cxn ang="0">
                  <a:pos x="T0" y="T1"/>
                </a:cxn>
                <a:cxn ang="0">
                  <a:pos x="T2" y="T3"/>
                </a:cxn>
                <a:cxn ang="0">
                  <a:pos x="T4" y="T5"/>
                </a:cxn>
              </a:cxnLst>
              <a:rect l="0" t="0" r="r" b="b"/>
              <a:pathLst>
                <a:path w="10" h="14">
                  <a:moveTo>
                    <a:pt x="10" y="14"/>
                  </a:moveTo>
                  <a:lnTo>
                    <a:pt x="5" y="5"/>
                  </a:lnTo>
                  <a:lnTo>
                    <a:pt x="0" y="0"/>
                  </a:lnTo>
                </a:path>
              </a:pathLst>
            </a:custGeom>
            <a:noFill/>
            <a:ln w="22225">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latin typeface="+mn-lt"/>
              </a:endParaRPr>
            </a:p>
          </p:txBody>
        </p:sp>
        <p:sp>
          <p:nvSpPr>
            <p:cNvPr id="9702" name="Line 486">
              <a:extLst>
                <a:ext uri="{FF2B5EF4-FFF2-40B4-BE49-F238E27FC236}">
                  <a16:creationId xmlns:a16="http://schemas.microsoft.com/office/drawing/2014/main" id="{F32B71B4-8385-4059-BC7E-FB7D82A5C511}"/>
                </a:ext>
              </a:extLst>
            </p:cNvPr>
            <p:cNvSpPr>
              <a:spLocks noChangeShapeType="1"/>
            </p:cNvSpPr>
            <p:nvPr/>
          </p:nvSpPr>
          <p:spPr bwMode="auto">
            <a:xfrm flipH="1" flipV="1">
              <a:off x="7064375" y="4062413"/>
              <a:ext cx="15875" cy="15875"/>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atin typeface="+mn-lt"/>
              </a:endParaRPr>
            </a:p>
          </p:txBody>
        </p:sp>
        <p:sp>
          <p:nvSpPr>
            <p:cNvPr id="9703" name="Line 487">
              <a:extLst>
                <a:ext uri="{FF2B5EF4-FFF2-40B4-BE49-F238E27FC236}">
                  <a16:creationId xmlns:a16="http://schemas.microsoft.com/office/drawing/2014/main" id="{1BCAA96E-E5EF-485C-BD9F-4BC11ADA5555}"/>
                </a:ext>
              </a:extLst>
            </p:cNvPr>
            <p:cNvSpPr>
              <a:spLocks noChangeShapeType="1"/>
            </p:cNvSpPr>
            <p:nvPr/>
          </p:nvSpPr>
          <p:spPr bwMode="auto">
            <a:xfrm flipH="1" flipV="1">
              <a:off x="7050088" y="4040188"/>
              <a:ext cx="14287" cy="22225"/>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atin typeface="+mn-lt"/>
              </a:endParaRPr>
            </a:p>
          </p:txBody>
        </p:sp>
        <p:sp>
          <p:nvSpPr>
            <p:cNvPr id="9704" name="Line 488">
              <a:extLst>
                <a:ext uri="{FF2B5EF4-FFF2-40B4-BE49-F238E27FC236}">
                  <a16:creationId xmlns:a16="http://schemas.microsoft.com/office/drawing/2014/main" id="{9D367C7A-19B3-4AB5-8F6D-A1E84D5BAA48}"/>
                </a:ext>
              </a:extLst>
            </p:cNvPr>
            <p:cNvSpPr>
              <a:spLocks noChangeShapeType="1"/>
            </p:cNvSpPr>
            <p:nvPr/>
          </p:nvSpPr>
          <p:spPr bwMode="auto">
            <a:xfrm flipH="1" flipV="1">
              <a:off x="7034213" y="4017963"/>
              <a:ext cx="15875" cy="22225"/>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atin typeface="+mn-lt"/>
              </a:endParaRPr>
            </a:p>
          </p:txBody>
        </p:sp>
        <p:sp>
          <p:nvSpPr>
            <p:cNvPr id="9705" name="Line 489">
              <a:extLst>
                <a:ext uri="{FF2B5EF4-FFF2-40B4-BE49-F238E27FC236}">
                  <a16:creationId xmlns:a16="http://schemas.microsoft.com/office/drawing/2014/main" id="{749F9E91-A69A-4390-A973-B4D0FDE8174A}"/>
                </a:ext>
              </a:extLst>
            </p:cNvPr>
            <p:cNvSpPr>
              <a:spLocks noChangeShapeType="1"/>
            </p:cNvSpPr>
            <p:nvPr/>
          </p:nvSpPr>
          <p:spPr bwMode="auto">
            <a:xfrm flipH="1" flipV="1">
              <a:off x="7019925" y="4002088"/>
              <a:ext cx="14288" cy="15875"/>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atin typeface="+mn-lt"/>
              </a:endParaRPr>
            </a:p>
          </p:txBody>
        </p:sp>
        <p:sp>
          <p:nvSpPr>
            <p:cNvPr id="9706" name="Freeform 490">
              <a:extLst>
                <a:ext uri="{FF2B5EF4-FFF2-40B4-BE49-F238E27FC236}">
                  <a16:creationId xmlns:a16="http://schemas.microsoft.com/office/drawing/2014/main" id="{4F1A01BE-5956-46E5-84A4-BCE99F33933F}"/>
                </a:ext>
              </a:extLst>
            </p:cNvPr>
            <p:cNvSpPr>
              <a:spLocks/>
            </p:cNvSpPr>
            <p:nvPr/>
          </p:nvSpPr>
          <p:spPr bwMode="auto">
            <a:xfrm>
              <a:off x="7004050" y="3979863"/>
              <a:ext cx="15875" cy="22225"/>
            </a:xfrm>
            <a:custGeom>
              <a:avLst/>
              <a:gdLst>
                <a:gd name="T0" fmla="*/ 10 w 10"/>
                <a:gd name="T1" fmla="*/ 14 h 14"/>
                <a:gd name="T2" fmla="*/ 5 w 10"/>
                <a:gd name="T3" fmla="*/ 4 h 14"/>
                <a:gd name="T4" fmla="*/ 0 w 10"/>
                <a:gd name="T5" fmla="*/ 0 h 14"/>
              </a:gdLst>
              <a:ahLst/>
              <a:cxnLst>
                <a:cxn ang="0">
                  <a:pos x="T0" y="T1"/>
                </a:cxn>
                <a:cxn ang="0">
                  <a:pos x="T2" y="T3"/>
                </a:cxn>
                <a:cxn ang="0">
                  <a:pos x="T4" y="T5"/>
                </a:cxn>
              </a:cxnLst>
              <a:rect l="0" t="0" r="r" b="b"/>
              <a:pathLst>
                <a:path w="10" h="14">
                  <a:moveTo>
                    <a:pt x="10" y="14"/>
                  </a:moveTo>
                  <a:lnTo>
                    <a:pt x="5" y="4"/>
                  </a:lnTo>
                  <a:lnTo>
                    <a:pt x="0" y="0"/>
                  </a:lnTo>
                </a:path>
              </a:pathLst>
            </a:custGeom>
            <a:noFill/>
            <a:ln w="22225">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latin typeface="+mn-lt"/>
              </a:endParaRPr>
            </a:p>
          </p:txBody>
        </p:sp>
      </p:grpSp>
      <p:grpSp>
        <p:nvGrpSpPr>
          <p:cNvPr id="23" name="Group 22">
            <a:extLst>
              <a:ext uri="{FF2B5EF4-FFF2-40B4-BE49-F238E27FC236}">
                <a16:creationId xmlns:a16="http://schemas.microsoft.com/office/drawing/2014/main" id="{81FA32A4-02ED-4680-AE55-6A2EA8E491DB}"/>
              </a:ext>
            </a:extLst>
          </p:cNvPr>
          <p:cNvGrpSpPr/>
          <p:nvPr/>
        </p:nvGrpSpPr>
        <p:grpSpPr>
          <a:xfrm>
            <a:off x="5692775" y="2655888"/>
            <a:ext cx="2530475" cy="1931987"/>
            <a:chOff x="5692775" y="2655888"/>
            <a:chExt cx="2530475" cy="1931987"/>
          </a:xfrm>
        </p:grpSpPr>
        <p:grpSp>
          <p:nvGrpSpPr>
            <p:cNvPr id="22" name="Group 21">
              <a:extLst>
                <a:ext uri="{FF2B5EF4-FFF2-40B4-BE49-F238E27FC236}">
                  <a16:creationId xmlns:a16="http://schemas.microsoft.com/office/drawing/2014/main" id="{62194325-3B58-43B6-90C2-6DCE67273A01}"/>
                </a:ext>
              </a:extLst>
            </p:cNvPr>
            <p:cNvGrpSpPr/>
            <p:nvPr/>
          </p:nvGrpSpPr>
          <p:grpSpPr>
            <a:xfrm>
              <a:off x="5989638" y="2732088"/>
              <a:ext cx="2233612" cy="1855787"/>
              <a:chOff x="5989638" y="2732088"/>
              <a:chExt cx="2233612" cy="1855787"/>
            </a:xfrm>
          </p:grpSpPr>
          <p:grpSp>
            <p:nvGrpSpPr>
              <p:cNvPr id="21" name="Group 20">
                <a:extLst>
                  <a:ext uri="{FF2B5EF4-FFF2-40B4-BE49-F238E27FC236}">
                    <a16:creationId xmlns:a16="http://schemas.microsoft.com/office/drawing/2014/main" id="{4739DB1F-B1BE-4CCC-8A60-6F1321982E06}"/>
                  </a:ext>
                </a:extLst>
              </p:cNvPr>
              <p:cNvGrpSpPr/>
              <p:nvPr/>
            </p:nvGrpSpPr>
            <p:grpSpPr>
              <a:xfrm>
                <a:off x="6759575" y="3629025"/>
                <a:ext cx="1463675" cy="958850"/>
                <a:chOff x="6759575" y="3629025"/>
                <a:chExt cx="1463675" cy="958850"/>
              </a:xfrm>
            </p:grpSpPr>
            <p:sp>
              <p:nvSpPr>
                <p:cNvPr id="9676" name="Freeform 460">
                  <a:extLst>
                    <a:ext uri="{FF2B5EF4-FFF2-40B4-BE49-F238E27FC236}">
                      <a16:creationId xmlns:a16="http://schemas.microsoft.com/office/drawing/2014/main" id="{A8AD7A48-FF0B-482E-B29C-147972A9B5E0}"/>
                    </a:ext>
                  </a:extLst>
                </p:cNvPr>
                <p:cNvSpPr>
                  <a:spLocks/>
                </p:cNvSpPr>
                <p:nvPr/>
              </p:nvSpPr>
              <p:spPr bwMode="auto">
                <a:xfrm>
                  <a:off x="7994650" y="4565650"/>
                  <a:ext cx="228600" cy="22225"/>
                </a:xfrm>
                <a:custGeom>
                  <a:avLst/>
                  <a:gdLst>
                    <a:gd name="T0" fmla="*/ 144 w 144"/>
                    <a:gd name="T1" fmla="*/ 14 h 14"/>
                    <a:gd name="T2" fmla="*/ 106 w 144"/>
                    <a:gd name="T3" fmla="*/ 9 h 14"/>
                    <a:gd name="T4" fmla="*/ 68 w 144"/>
                    <a:gd name="T5" fmla="*/ 5 h 14"/>
                    <a:gd name="T6" fmla="*/ 29 w 144"/>
                    <a:gd name="T7" fmla="*/ 5 h 14"/>
                    <a:gd name="T8" fmla="*/ 0 w 144"/>
                    <a:gd name="T9" fmla="*/ 0 h 14"/>
                  </a:gdLst>
                  <a:ahLst/>
                  <a:cxnLst>
                    <a:cxn ang="0">
                      <a:pos x="T0" y="T1"/>
                    </a:cxn>
                    <a:cxn ang="0">
                      <a:pos x="T2" y="T3"/>
                    </a:cxn>
                    <a:cxn ang="0">
                      <a:pos x="T4" y="T5"/>
                    </a:cxn>
                    <a:cxn ang="0">
                      <a:pos x="T6" y="T7"/>
                    </a:cxn>
                    <a:cxn ang="0">
                      <a:pos x="T8" y="T9"/>
                    </a:cxn>
                  </a:cxnLst>
                  <a:rect l="0" t="0" r="r" b="b"/>
                  <a:pathLst>
                    <a:path w="144" h="14">
                      <a:moveTo>
                        <a:pt x="144" y="14"/>
                      </a:moveTo>
                      <a:lnTo>
                        <a:pt x="106" y="9"/>
                      </a:lnTo>
                      <a:lnTo>
                        <a:pt x="68" y="5"/>
                      </a:lnTo>
                      <a:lnTo>
                        <a:pt x="29" y="5"/>
                      </a:lnTo>
                      <a:lnTo>
                        <a:pt x="0" y="0"/>
                      </a:lnTo>
                    </a:path>
                  </a:pathLst>
                </a:custGeom>
                <a:noFill/>
                <a:ln w="22225">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latin typeface="+mn-lt"/>
                  </a:endParaRPr>
                </a:p>
              </p:txBody>
            </p:sp>
            <p:sp>
              <p:nvSpPr>
                <p:cNvPr id="9677" name="Freeform 461">
                  <a:extLst>
                    <a:ext uri="{FF2B5EF4-FFF2-40B4-BE49-F238E27FC236}">
                      <a16:creationId xmlns:a16="http://schemas.microsoft.com/office/drawing/2014/main" id="{96257AC7-64DF-477B-BB39-9F5AF1136DAF}"/>
                    </a:ext>
                  </a:extLst>
                </p:cNvPr>
                <p:cNvSpPr>
                  <a:spLocks/>
                </p:cNvSpPr>
                <p:nvPr/>
              </p:nvSpPr>
              <p:spPr bwMode="auto">
                <a:xfrm>
                  <a:off x="7896225" y="4549775"/>
                  <a:ext cx="98425" cy="15875"/>
                </a:xfrm>
                <a:custGeom>
                  <a:avLst/>
                  <a:gdLst>
                    <a:gd name="T0" fmla="*/ 62 w 62"/>
                    <a:gd name="T1" fmla="*/ 10 h 10"/>
                    <a:gd name="T2" fmla="*/ 43 w 62"/>
                    <a:gd name="T3" fmla="*/ 5 h 10"/>
                    <a:gd name="T4" fmla="*/ 29 w 62"/>
                    <a:gd name="T5" fmla="*/ 5 h 10"/>
                    <a:gd name="T6" fmla="*/ 0 w 62"/>
                    <a:gd name="T7" fmla="*/ 0 h 10"/>
                  </a:gdLst>
                  <a:ahLst/>
                  <a:cxnLst>
                    <a:cxn ang="0">
                      <a:pos x="T0" y="T1"/>
                    </a:cxn>
                    <a:cxn ang="0">
                      <a:pos x="T2" y="T3"/>
                    </a:cxn>
                    <a:cxn ang="0">
                      <a:pos x="T4" y="T5"/>
                    </a:cxn>
                    <a:cxn ang="0">
                      <a:pos x="T6" y="T7"/>
                    </a:cxn>
                  </a:cxnLst>
                  <a:rect l="0" t="0" r="r" b="b"/>
                  <a:pathLst>
                    <a:path w="62" h="10">
                      <a:moveTo>
                        <a:pt x="62" y="10"/>
                      </a:moveTo>
                      <a:lnTo>
                        <a:pt x="43" y="5"/>
                      </a:lnTo>
                      <a:lnTo>
                        <a:pt x="29" y="5"/>
                      </a:lnTo>
                      <a:lnTo>
                        <a:pt x="0" y="0"/>
                      </a:lnTo>
                    </a:path>
                  </a:pathLst>
                </a:custGeom>
                <a:noFill/>
                <a:ln w="22225">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latin typeface="+mn-lt"/>
                  </a:endParaRPr>
                </a:p>
              </p:txBody>
            </p:sp>
            <p:sp>
              <p:nvSpPr>
                <p:cNvPr id="9678" name="Freeform 462">
                  <a:extLst>
                    <a:ext uri="{FF2B5EF4-FFF2-40B4-BE49-F238E27FC236}">
                      <a16:creationId xmlns:a16="http://schemas.microsoft.com/office/drawing/2014/main" id="{A104BE3A-C7F4-41D7-907B-44E2B3FE7541}"/>
                    </a:ext>
                  </a:extLst>
                </p:cNvPr>
                <p:cNvSpPr>
                  <a:spLocks/>
                </p:cNvSpPr>
                <p:nvPr/>
              </p:nvSpPr>
              <p:spPr bwMode="auto">
                <a:xfrm>
                  <a:off x="7797800" y="4527550"/>
                  <a:ext cx="98425" cy="22225"/>
                </a:xfrm>
                <a:custGeom>
                  <a:avLst/>
                  <a:gdLst>
                    <a:gd name="T0" fmla="*/ 62 w 62"/>
                    <a:gd name="T1" fmla="*/ 14 h 14"/>
                    <a:gd name="T2" fmla="*/ 28 w 62"/>
                    <a:gd name="T3" fmla="*/ 5 h 14"/>
                    <a:gd name="T4" fmla="*/ 0 w 62"/>
                    <a:gd name="T5" fmla="*/ 0 h 14"/>
                  </a:gdLst>
                  <a:ahLst/>
                  <a:cxnLst>
                    <a:cxn ang="0">
                      <a:pos x="T0" y="T1"/>
                    </a:cxn>
                    <a:cxn ang="0">
                      <a:pos x="T2" y="T3"/>
                    </a:cxn>
                    <a:cxn ang="0">
                      <a:pos x="T4" y="T5"/>
                    </a:cxn>
                  </a:cxnLst>
                  <a:rect l="0" t="0" r="r" b="b"/>
                  <a:pathLst>
                    <a:path w="62" h="14">
                      <a:moveTo>
                        <a:pt x="62" y="14"/>
                      </a:moveTo>
                      <a:lnTo>
                        <a:pt x="28" y="5"/>
                      </a:lnTo>
                      <a:lnTo>
                        <a:pt x="0" y="0"/>
                      </a:lnTo>
                    </a:path>
                  </a:pathLst>
                </a:custGeom>
                <a:noFill/>
                <a:ln w="22225">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latin typeface="+mn-lt"/>
                  </a:endParaRPr>
                </a:p>
              </p:txBody>
            </p:sp>
            <p:sp>
              <p:nvSpPr>
                <p:cNvPr id="9679" name="Freeform 463">
                  <a:extLst>
                    <a:ext uri="{FF2B5EF4-FFF2-40B4-BE49-F238E27FC236}">
                      <a16:creationId xmlns:a16="http://schemas.microsoft.com/office/drawing/2014/main" id="{CA1D6563-AC69-4B17-9AEA-44C5D66FF4A1}"/>
                    </a:ext>
                  </a:extLst>
                </p:cNvPr>
                <p:cNvSpPr>
                  <a:spLocks/>
                </p:cNvSpPr>
                <p:nvPr/>
              </p:nvSpPr>
              <p:spPr bwMode="auto">
                <a:xfrm>
                  <a:off x="7705725" y="4511675"/>
                  <a:ext cx="92075" cy="15875"/>
                </a:xfrm>
                <a:custGeom>
                  <a:avLst/>
                  <a:gdLst>
                    <a:gd name="T0" fmla="*/ 58 w 58"/>
                    <a:gd name="T1" fmla="*/ 10 h 10"/>
                    <a:gd name="T2" fmla="*/ 29 w 58"/>
                    <a:gd name="T3" fmla="*/ 5 h 10"/>
                    <a:gd name="T4" fmla="*/ 0 w 58"/>
                    <a:gd name="T5" fmla="*/ 0 h 10"/>
                  </a:gdLst>
                  <a:ahLst/>
                  <a:cxnLst>
                    <a:cxn ang="0">
                      <a:pos x="T0" y="T1"/>
                    </a:cxn>
                    <a:cxn ang="0">
                      <a:pos x="T2" y="T3"/>
                    </a:cxn>
                    <a:cxn ang="0">
                      <a:pos x="T4" y="T5"/>
                    </a:cxn>
                  </a:cxnLst>
                  <a:rect l="0" t="0" r="r" b="b"/>
                  <a:pathLst>
                    <a:path w="58" h="10">
                      <a:moveTo>
                        <a:pt x="58" y="10"/>
                      </a:moveTo>
                      <a:lnTo>
                        <a:pt x="29" y="5"/>
                      </a:lnTo>
                      <a:lnTo>
                        <a:pt x="0" y="0"/>
                      </a:lnTo>
                    </a:path>
                  </a:pathLst>
                </a:custGeom>
                <a:noFill/>
                <a:ln w="22225">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latin typeface="+mn-lt"/>
                  </a:endParaRPr>
                </a:p>
              </p:txBody>
            </p:sp>
            <p:sp>
              <p:nvSpPr>
                <p:cNvPr id="9680" name="Freeform 464">
                  <a:extLst>
                    <a:ext uri="{FF2B5EF4-FFF2-40B4-BE49-F238E27FC236}">
                      <a16:creationId xmlns:a16="http://schemas.microsoft.com/office/drawing/2014/main" id="{5BFB5B30-5CC6-41D2-B320-7E3A090BA92A}"/>
                    </a:ext>
                  </a:extLst>
                </p:cNvPr>
                <p:cNvSpPr>
                  <a:spLocks/>
                </p:cNvSpPr>
                <p:nvPr/>
              </p:nvSpPr>
              <p:spPr bwMode="auto">
                <a:xfrm>
                  <a:off x="7643813" y="4489450"/>
                  <a:ext cx="61912" cy="22225"/>
                </a:xfrm>
                <a:custGeom>
                  <a:avLst/>
                  <a:gdLst>
                    <a:gd name="T0" fmla="*/ 39 w 39"/>
                    <a:gd name="T1" fmla="*/ 14 h 14"/>
                    <a:gd name="T2" fmla="*/ 20 w 39"/>
                    <a:gd name="T3" fmla="*/ 5 h 14"/>
                    <a:gd name="T4" fmla="*/ 0 w 39"/>
                    <a:gd name="T5" fmla="*/ 0 h 14"/>
                  </a:gdLst>
                  <a:ahLst/>
                  <a:cxnLst>
                    <a:cxn ang="0">
                      <a:pos x="T0" y="T1"/>
                    </a:cxn>
                    <a:cxn ang="0">
                      <a:pos x="T2" y="T3"/>
                    </a:cxn>
                    <a:cxn ang="0">
                      <a:pos x="T4" y="T5"/>
                    </a:cxn>
                  </a:cxnLst>
                  <a:rect l="0" t="0" r="r" b="b"/>
                  <a:pathLst>
                    <a:path w="39" h="14">
                      <a:moveTo>
                        <a:pt x="39" y="14"/>
                      </a:moveTo>
                      <a:lnTo>
                        <a:pt x="20" y="5"/>
                      </a:lnTo>
                      <a:lnTo>
                        <a:pt x="0" y="0"/>
                      </a:lnTo>
                    </a:path>
                  </a:pathLst>
                </a:custGeom>
                <a:noFill/>
                <a:ln w="22225">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latin typeface="+mn-lt"/>
                  </a:endParaRPr>
                </a:p>
              </p:txBody>
            </p:sp>
            <p:sp>
              <p:nvSpPr>
                <p:cNvPr id="9681" name="Line 465">
                  <a:extLst>
                    <a:ext uri="{FF2B5EF4-FFF2-40B4-BE49-F238E27FC236}">
                      <a16:creationId xmlns:a16="http://schemas.microsoft.com/office/drawing/2014/main" id="{1C96D142-3A93-43FF-A7BF-7408442C228B}"/>
                    </a:ext>
                  </a:extLst>
                </p:cNvPr>
                <p:cNvSpPr>
                  <a:spLocks noChangeShapeType="1"/>
                </p:cNvSpPr>
                <p:nvPr/>
              </p:nvSpPr>
              <p:spPr bwMode="auto">
                <a:xfrm flipH="1" flipV="1">
                  <a:off x="7591425" y="4473575"/>
                  <a:ext cx="52388" cy="15875"/>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atin typeface="+mn-lt"/>
                  </a:endParaRPr>
                </a:p>
              </p:txBody>
            </p:sp>
            <p:sp>
              <p:nvSpPr>
                <p:cNvPr id="9682" name="Line 466">
                  <a:extLst>
                    <a:ext uri="{FF2B5EF4-FFF2-40B4-BE49-F238E27FC236}">
                      <a16:creationId xmlns:a16="http://schemas.microsoft.com/office/drawing/2014/main" id="{22144ED8-CC17-4607-87C2-6A3CA98520D3}"/>
                    </a:ext>
                  </a:extLst>
                </p:cNvPr>
                <p:cNvSpPr>
                  <a:spLocks noChangeShapeType="1"/>
                </p:cNvSpPr>
                <p:nvPr/>
              </p:nvSpPr>
              <p:spPr bwMode="auto">
                <a:xfrm flipH="1" flipV="1">
                  <a:off x="7545388" y="4451350"/>
                  <a:ext cx="46037" cy="22225"/>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atin typeface="+mn-lt"/>
                  </a:endParaRPr>
                </a:p>
              </p:txBody>
            </p:sp>
            <p:sp>
              <p:nvSpPr>
                <p:cNvPr id="9683" name="Line 467">
                  <a:extLst>
                    <a:ext uri="{FF2B5EF4-FFF2-40B4-BE49-F238E27FC236}">
                      <a16:creationId xmlns:a16="http://schemas.microsoft.com/office/drawing/2014/main" id="{A1FD4371-04A9-4804-A346-B82DC0E3D6BD}"/>
                    </a:ext>
                  </a:extLst>
                </p:cNvPr>
                <p:cNvSpPr>
                  <a:spLocks noChangeShapeType="1"/>
                </p:cNvSpPr>
                <p:nvPr/>
              </p:nvSpPr>
              <p:spPr bwMode="auto">
                <a:xfrm flipH="1" flipV="1">
                  <a:off x="7507288" y="4427538"/>
                  <a:ext cx="38100" cy="23812"/>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atin typeface="+mn-lt"/>
                  </a:endParaRPr>
                </a:p>
              </p:txBody>
            </p:sp>
            <p:sp>
              <p:nvSpPr>
                <p:cNvPr id="9684" name="Line 468">
                  <a:extLst>
                    <a:ext uri="{FF2B5EF4-FFF2-40B4-BE49-F238E27FC236}">
                      <a16:creationId xmlns:a16="http://schemas.microsoft.com/office/drawing/2014/main" id="{78EBEEAA-E0AE-43BA-B46F-D33769750DF3}"/>
                    </a:ext>
                  </a:extLst>
                </p:cNvPr>
                <p:cNvSpPr>
                  <a:spLocks noChangeShapeType="1"/>
                </p:cNvSpPr>
                <p:nvPr/>
              </p:nvSpPr>
              <p:spPr bwMode="auto">
                <a:xfrm flipH="1" flipV="1">
                  <a:off x="7469188" y="4413250"/>
                  <a:ext cx="38100" cy="14288"/>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atin typeface="+mn-lt"/>
                  </a:endParaRPr>
                </a:p>
              </p:txBody>
            </p:sp>
            <p:sp>
              <p:nvSpPr>
                <p:cNvPr id="9685" name="Freeform 469">
                  <a:extLst>
                    <a:ext uri="{FF2B5EF4-FFF2-40B4-BE49-F238E27FC236}">
                      <a16:creationId xmlns:a16="http://schemas.microsoft.com/office/drawing/2014/main" id="{A957A090-328B-44CB-A939-FC7EFD29F5D2}"/>
                    </a:ext>
                  </a:extLst>
                </p:cNvPr>
                <p:cNvSpPr>
                  <a:spLocks/>
                </p:cNvSpPr>
                <p:nvPr/>
              </p:nvSpPr>
              <p:spPr bwMode="auto">
                <a:xfrm>
                  <a:off x="7439025" y="4389438"/>
                  <a:ext cx="30163" cy="23812"/>
                </a:xfrm>
                <a:custGeom>
                  <a:avLst/>
                  <a:gdLst>
                    <a:gd name="T0" fmla="*/ 19 w 19"/>
                    <a:gd name="T1" fmla="*/ 15 h 15"/>
                    <a:gd name="T2" fmla="*/ 9 w 19"/>
                    <a:gd name="T3" fmla="*/ 5 h 15"/>
                    <a:gd name="T4" fmla="*/ 0 w 19"/>
                    <a:gd name="T5" fmla="*/ 0 h 15"/>
                  </a:gdLst>
                  <a:ahLst/>
                  <a:cxnLst>
                    <a:cxn ang="0">
                      <a:pos x="T0" y="T1"/>
                    </a:cxn>
                    <a:cxn ang="0">
                      <a:pos x="T2" y="T3"/>
                    </a:cxn>
                    <a:cxn ang="0">
                      <a:pos x="T4" y="T5"/>
                    </a:cxn>
                  </a:cxnLst>
                  <a:rect l="0" t="0" r="r" b="b"/>
                  <a:pathLst>
                    <a:path w="19" h="15">
                      <a:moveTo>
                        <a:pt x="19" y="15"/>
                      </a:moveTo>
                      <a:lnTo>
                        <a:pt x="9" y="5"/>
                      </a:lnTo>
                      <a:lnTo>
                        <a:pt x="0" y="0"/>
                      </a:lnTo>
                    </a:path>
                  </a:pathLst>
                </a:custGeom>
                <a:noFill/>
                <a:ln w="22225">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latin typeface="+mn-lt"/>
                  </a:endParaRPr>
                </a:p>
              </p:txBody>
            </p:sp>
            <p:grpSp>
              <p:nvGrpSpPr>
                <p:cNvPr id="20" name="Group 19">
                  <a:extLst>
                    <a:ext uri="{FF2B5EF4-FFF2-40B4-BE49-F238E27FC236}">
                      <a16:creationId xmlns:a16="http://schemas.microsoft.com/office/drawing/2014/main" id="{4149DB2D-7E2B-4368-908C-A16B0FAA581A}"/>
                    </a:ext>
                  </a:extLst>
                </p:cNvPr>
                <p:cNvGrpSpPr/>
                <p:nvPr/>
              </p:nvGrpSpPr>
              <p:grpSpPr>
                <a:xfrm>
                  <a:off x="6759575" y="3629025"/>
                  <a:ext cx="679450" cy="760413"/>
                  <a:chOff x="6759575" y="3629025"/>
                  <a:chExt cx="679450" cy="760413"/>
                </a:xfrm>
              </p:grpSpPr>
              <p:sp>
                <p:nvSpPr>
                  <p:cNvPr id="9686" name="Freeform 470">
                    <a:extLst>
                      <a:ext uri="{FF2B5EF4-FFF2-40B4-BE49-F238E27FC236}">
                        <a16:creationId xmlns:a16="http://schemas.microsoft.com/office/drawing/2014/main" id="{8BB52C98-8AA9-4BA5-B9E1-1B93B6E1D5F0}"/>
                      </a:ext>
                    </a:extLst>
                  </p:cNvPr>
                  <p:cNvSpPr>
                    <a:spLocks/>
                  </p:cNvSpPr>
                  <p:nvPr/>
                </p:nvSpPr>
                <p:spPr bwMode="auto">
                  <a:xfrm>
                    <a:off x="7400925" y="4375150"/>
                    <a:ext cx="38100" cy="14288"/>
                  </a:xfrm>
                  <a:custGeom>
                    <a:avLst/>
                    <a:gdLst>
                      <a:gd name="T0" fmla="*/ 24 w 24"/>
                      <a:gd name="T1" fmla="*/ 9 h 9"/>
                      <a:gd name="T2" fmla="*/ 9 w 24"/>
                      <a:gd name="T3" fmla="*/ 5 h 9"/>
                      <a:gd name="T4" fmla="*/ 0 w 24"/>
                      <a:gd name="T5" fmla="*/ 0 h 9"/>
                    </a:gdLst>
                    <a:ahLst/>
                    <a:cxnLst>
                      <a:cxn ang="0">
                        <a:pos x="T0" y="T1"/>
                      </a:cxn>
                      <a:cxn ang="0">
                        <a:pos x="T2" y="T3"/>
                      </a:cxn>
                      <a:cxn ang="0">
                        <a:pos x="T4" y="T5"/>
                      </a:cxn>
                    </a:cxnLst>
                    <a:rect l="0" t="0" r="r" b="b"/>
                    <a:pathLst>
                      <a:path w="24" h="9">
                        <a:moveTo>
                          <a:pt x="24" y="9"/>
                        </a:moveTo>
                        <a:lnTo>
                          <a:pt x="9" y="5"/>
                        </a:lnTo>
                        <a:lnTo>
                          <a:pt x="0" y="0"/>
                        </a:lnTo>
                      </a:path>
                    </a:pathLst>
                  </a:custGeom>
                  <a:noFill/>
                  <a:ln w="22225">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latin typeface="+mn-lt"/>
                    </a:endParaRPr>
                  </a:p>
                </p:txBody>
              </p:sp>
              <p:sp>
                <p:nvSpPr>
                  <p:cNvPr id="9687" name="Freeform 471">
                    <a:extLst>
                      <a:ext uri="{FF2B5EF4-FFF2-40B4-BE49-F238E27FC236}">
                        <a16:creationId xmlns:a16="http://schemas.microsoft.com/office/drawing/2014/main" id="{1512CBCE-AD6A-4311-B4D1-57B0CE0C1642}"/>
                      </a:ext>
                    </a:extLst>
                  </p:cNvPr>
                  <p:cNvSpPr>
                    <a:spLocks/>
                  </p:cNvSpPr>
                  <p:nvPr/>
                </p:nvSpPr>
                <p:spPr bwMode="auto">
                  <a:xfrm>
                    <a:off x="7377113" y="4352925"/>
                    <a:ext cx="23812" cy="22225"/>
                  </a:xfrm>
                  <a:custGeom>
                    <a:avLst/>
                    <a:gdLst>
                      <a:gd name="T0" fmla="*/ 15 w 15"/>
                      <a:gd name="T1" fmla="*/ 14 h 14"/>
                      <a:gd name="T2" fmla="*/ 5 w 15"/>
                      <a:gd name="T3" fmla="*/ 4 h 14"/>
                      <a:gd name="T4" fmla="*/ 0 w 15"/>
                      <a:gd name="T5" fmla="*/ 0 h 14"/>
                    </a:gdLst>
                    <a:ahLst/>
                    <a:cxnLst>
                      <a:cxn ang="0">
                        <a:pos x="T0" y="T1"/>
                      </a:cxn>
                      <a:cxn ang="0">
                        <a:pos x="T2" y="T3"/>
                      </a:cxn>
                      <a:cxn ang="0">
                        <a:pos x="T4" y="T5"/>
                      </a:cxn>
                    </a:cxnLst>
                    <a:rect l="0" t="0" r="r" b="b"/>
                    <a:pathLst>
                      <a:path w="15" h="14">
                        <a:moveTo>
                          <a:pt x="15" y="14"/>
                        </a:moveTo>
                        <a:lnTo>
                          <a:pt x="5" y="4"/>
                        </a:lnTo>
                        <a:lnTo>
                          <a:pt x="0" y="0"/>
                        </a:lnTo>
                      </a:path>
                    </a:pathLst>
                  </a:custGeom>
                  <a:noFill/>
                  <a:ln w="22225">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latin typeface="+mn-lt"/>
                    </a:endParaRPr>
                  </a:p>
                </p:txBody>
              </p:sp>
              <p:sp>
                <p:nvSpPr>
                  <p:cNvPr id="9688" name="Line 472">
                    <a:extLst>
                      <a:ext uri="{FF2B5EF4-FFF2-40B4-BE49-F238E27FC236}">
                        <a16:creationId xmlns:a16="http://schemas.microsoft.com/office/drawing/2014/main" id="{E5576D98-B952-495D-B061-591C1CD5DF50}"/>
                      </a:ext>
                    </a:extLst>
                  </p:cNvPr>
                  <p:cNvSpPr>
                    <a:spLocks noChangeShapeType="1"/>
                  </p:cNvSpPr>
                  <p:nvPr/>
                </p:nvSpPr>
                <p:spPr bwMode="auto">
                  <a:xfrm flipH="1" flipV="1">
                    <a:off x="7346950" y="4337050"/>
                    <a:ext cx="30163" cy="15875"/>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atin typeface="+mn-lt"/>
                    </a:endParaRPr>
                  </a:p>
                </p:txBody>
              </p:sp>
              <p:sp>
                <p:nvSpPr>
                  <p:cNvPr id="9689" name="Line 473">
                    <a:extLst>
                      <a:ext uri="{FF2B5EF4-FFF2-40B4-BE49-F238E27FC236}">
                        <a16:creationId xmlns:a16="http://schemas.microsoft.com/office/drawing/2014/main" id="{17A5C45D-4BFB-4F34-A5EE-69C1A92F23D5}"/>
                      </a:ext>
                    </a:extLst>
                  </p:cNvPr>
                  <p:cNvSpPr>
                    <a:spLocks noChangeShapeType="1"/>
                  </p:cNvSpPr>
                  <p:nvPr/>
                </p:nvSpPr>
                <p:spPr bwMode="auto">
                  <a:xfrm flipH="1" flipV="1">
                    <a:off x="7316788" y="4314825"/>
                    <a:ext cx="30162" cy="22225"/>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atin typeface="+mn-lt"/>
                    </a:endParaRPr>
                  </a:p>
                </p:txBody>
              </p:sp>
              <p:sp>
                <p:nvSpPr>
                  <p:cNvPr id="9690" name="Line 474">
                    <a:extLst>
                      <a:ext uri="{FF2B5EF4-FFF2-40B4-BE49-F238E27FC236}">
                        <a16:creationId xmlns:a16="http://schemas.microsoft.com/office/drawing/2014/main" id="{FA1EA376-E1F7-44E7-8B14-5C9C2DCC13AC}"/>
                      </a:ext>
                    </a:extLst>
                  </p:cNvPr>
                  <p:cNvSpPr>
                    <a:spLocks noChangeShapeType="1"/>
                  </p:cNvSpPr>
                  <p:nvPr/>
                </p:nvSpPr>
                <p:spPr bwMode="auto">
                  <a:xfrm flipH="1" flipV="1">
                    <a:off x="7294563" y="4291013"/>
                    <a:ext cx="22225" cy="23812"/>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atin typeface="+mn-lt"/>
                    </a:endParaRPr>
                  </a:p>
                </p:txBody>
              </p:sp>
              <p:sp>
                <p:nvSpPr>
                  <p:cNvPr id="9691" name="Line 475">
                    <a:extLst>
                      <a:ext uri="{FF2B5EF4-FFF2-40B4-BE49-F238E27FC236}">
                        <a16:creationId xmlns:a16="http://schemas.microsoft.com/office/drawing/2014/main" id="{EB46EF4F-AA9E-4BB0-9857-E806F6591156}"/>
                      </a:ext>
                    </a:extLst>
                  </p:cNvPr>
                  <p:cNvSpPr>
                    <a:spLocks noChangeShapeType="1"/>
                  </p:cNvSpPr>
                  <p:nvPr/>
                </p:nvSpPr>
                <p:spPr bwMode="auto">
                  <a:xfrm flipH="1" flipV="1">
                    <a:off x="7270750" y="4276725"/>
                    <a:ext cx="23813" cy="14288"/>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atin typeface="+mn-lt"/>
                    </a:endParaRPr>
                  </a:p>
                </p:txBody>
              </p:sp>
              <p:sp>
                <p:nvSpPr>
                  <p:cNvPr id="9692" name="Freeform 476">
                    <a:extLst>
                      <a:ext uri="{FF2B5EF4-FFF2-40B4-BE49-F238E27FC236}">
                        <a16:creationId xmlns:a16="http://schemas.microsoft.com/office/drawing/2014/main" id="{8F11EF71-CD8A-44A1-87E7-BAAB15A97533}"/>
                      </a:ext>
                    </a:extLst>
                  </p:cNvPr>
                  <p:cNvSpPr>
                    <a:spLocks/>
                  </p:cNvSpPr>
                  <p:nvPr/>
                </p:nvSpPr>
                <p:spPr bwMode="auto">
                  <a:xfrm>
                    <a:off x="7248525" y="4252913"/>
                    <a:ext cx="22225" cy="23812"/>
                  </a:xfrm>
                  <a:custGeom>
                    <a:avLst/>
                    <a:gdLst>
                      <a:gd name="T0" fmla="*/ 14 w 14"/>
                      <a:gd name="T1" fmla="*/ 15 h 15"/>
                      <a:gd name="T2" fmla="*/ 5 w 14"/>
                      <a:gd name="T3" fmla="*/ 5 h 15"/>
                      <a:gd name="T4" fmla="*/ 0 w 14"/>
                      <a:gd name="T5" fmla="*/ 0 h 15"/>
                    </a:gdLst>
                    <a:ahLst/>
                    <a:cxnLst>
                      <a:cxn ang="0">
                        <a:pos x="T0" y="T1"/>
                      </a:cxn>
                      <a:cxn ang="0">
                        <a:pos x="T2" y="T3"/>
                      </a:cxn>
                      <a:cxn ang="0">
                        <a:pos x="T4" y="T5"/>
                      </a:cxn>
                    </a:cxnLst>
                    <a:rect l="0" t="0" r="r" b="b"/>
                    <a:pathLst>
                      <a:path w="14" h="15">
                        <a:moveTo>
                          <a:pt x="14" y="15"/>
                        </a:moveTo>
                        <a:lnTo>
                          <a:pt x="5" y="5"/>
                        </a:lnTo>
                        <a:lnTo>
                          <a:pt x="0" y="0"/>
                        </a:lnTo>
                      </a:path>
                    </a:pathLst>
                  </a:custGeom>
                  <a:noFill/>
                  <a:ln w="22225">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latin typeface="+mn-lt"/>
                    </a:endParaRPr>
                  </a:p>
                </p:txBody>
              </p:sp>
              <p:sp>
                <p:nvSpPr>
                  <p:cNvPr id="9707" name="Line 491">
                    <a:extLst>
                      <a:ext uri="{FF2B5EF4-FFF2-40B4-BE49-F238E27FC236}">
                        <a16:creationId xmlns:a16="http://schemas.microsoft.com/office/drawing/2014/main" id="{BCB53EAD-776C-46CE-BBE0-C079E779BEFE}"/>
                      </a:ext>
                    </a:extLst>
                  </p:cNvPr>
                  <p:cNvSpPr>
                    <a:spLocks noChangeShapeType="1"/>
                  </p:cNvSpPr>
                  <p:nvPr/>
                </p:nvSpPr>
                <p:spPr bwMode="auto">
                  <a:xfrm flipH="1" flipV="1">
                    <a:off x="6988175" y="3963988"/>
                    <a:ext cx="15875" cy="15875"/>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atin typeface="+mn-lt"/>
                    </a:endParaRPr>
                  </a:p>
                </p:txBody>
              </p:sp>
              <p:grpSp>
                <p:nvGrpSpPr>
                  <p:cNvPr id="18" name="Group 17">
                    <a:extLst>
                      <a:ext uri="{FF2B5EF4-FFF2-40B4-BE49-F238E27FC236}">
                        <a16:creationId xmlns:a16="http://schemas.microsoft.com/office/drawing/2014/main" id="{738990DF-584D-4297-89EA-8E184AC82CC7}"/>
                      </a:ext>
                    </a:extLst>
                  </p:cNvPr>
                  <p:cNvGrpSpPr/>
                  <p:nvPr/>
                </p:nvGrpSpPr>
                <p:grpSpPr>
                  <a:xfrm>
                    <a:off x="6759575" y="3629025"/>
                    <a:ext cx="228600" cy="334963"/>
                    <a:chOff x="6759575" y="3629025"/>
                    <a:chExt cx="228600" cy="334963"/>
                  </a:xfrm>
                </p:grpSpPr>
                <p:sp>
                  <p:nvSpPr>
                    <p:cNvPr id="9708" name="Freeform 492">
                      <a:extLst>
                        <a:ext uri="{FF2B5EF4-FFF2-40B4-BE49-F238E27FC236}">
                          <a16:creationId xmlns:a16="http://schemas.microsoft.com/office/drawing/2014/main" id="{D8501551-CA3A-4351-AF93-EFE0D85FE395}"/>
                        </a:ext>
                      </a:extLst>
                    </p:cNvPr>
                    <p:cNvSpPr>
                      <a:spLocks/>
                    </p:cNvSpPr>
                    <p:nvPr/>
                  </p:nvSpPr>
                  <p:spPr bwMode="auto">
                    <a:xfrm>
                      <a:off x="6973888" y="3941763"/>
                      <a:ext cx="14287" cy="22225"/>
                    </a:xfrm>
                    <a:custGeom>
                      <a:avLst/>
                      <a:gdLst>
                        <a:gd name="T0" fmla="*/ 9 w 9"/>
                        <a:gd name="T1" fmla="*/ 14 h 14"/>
                        <a:gd name="T2" fmla="*/ 5 w 9"/>
                        <a:gd name="T3" fmla="*/ 4 h 14"/>
                        <a:gd name="T4" fmla="*/ 0 w 9"/>
                        <a:gd name="T5" fmla="*/ 0 h 14"/>
                      </a:gdLst>
                      <a:ahLst/>
                      <a:cxnLst>
                        <a:cxn ang="0">
                          <a:pos x="T0" y="T1"/>
                        </a:cxn>
                        <a:cxn ang="0">
                          <a:pos x="T2" y="T3"/>
                        </a:cxn>
                        <a:cxn ang="0">
                          <a:pos x="T4" y="T5"/>
                        </a:cxn>
                      </a:cxnLst>
                      <a:rect l="0" t="0" r="r" b="b"/>
                      <a:pathLst>
                        <a:path w="9" h="14">
                          <a:moveTo>
                            <a:pt x="9" y="14"/>
                          </a:moveTo>
                          <a:lnTo>
                            <a:pt x="5" y="4"/>
                          </a:lnTo>
                          <a:lnTo>
                            <a:pt x="0" y="0"/>
                          </a:lnTo>
                        </a:path>
                      </a:pathLst>
                    </a:custGeom>
                    <a:noFill/>
                    <a:ln w="22225">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latin typeface="+mn-lt"/>
                      </a:endParaRPr>
                    </a:p>
                  </p:txBody>
                </p:sp>
                <p:sp>
                  <p:nvSpPr>
                    <p:cNvPr id="9709" name="Line 493">
                      <a:extLst>
                        <a:ext uri="{FF2B5EF4-FFF2-40B4-BE49-F238E27FC236}">
                          <a16:creationId xmlns:a16="http://schemas.microsoft.com/office/drawing/2014/main" id="{CC499F7A-2529-4443-81C5-AD4EB672593B}"/>
                        </a:ext>
                      </a:extLst>
                    </p:cNvPr>
                    <p:cNvSpPr>
                      <a:spLocks noChangeShapeType="1"/>
                    </p:cNvSpPr>
                    <p:nvPr/>
                  </p:nvSpPr>
                  <p:spPr bwMode="auto">
                    <a:xfrm flipH="1" flipV="1">
                      <a:off x="6958013" y="3925888"/>
                      <a:ext cx="15875" cy="15875"/>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atin typeface="+mn-lt"/>
                      </a:endParaRPr>
                    </a:p>
                  </p:txBody>
                </p:sp>
                <p:sp>
                  <p:nvSpPr>
                    <p:cNvPr id="9710" name="Line 494">
                      <a:extLst>
                        <a:ext uri="{FF2B5EF4-FFF2-40B4-BE49-F238E27FC236}">
                          <a16:creationId xmlns:a16="http://schemas.microsoft.com/office/drawing/2014/main" id="{364079BF-8109-442E-BEE6-BB4001983038}"/>
                        </a:ext>
                      </a:extLst>
                    </p:cNvPr>
                    <p:cNvSpPr>
                      <a:spLocks noChangeShapeType="1"/>
                    </p:cNvSpPr>
                    <p:nvPr/>
                  </p:nvSpPr>
                  <p:spPr bwMode="auto">
                    <a:xfrm flipH="1" flipV="1">
                      <a:off x="6943725" y="3903663"/>
                      <a:ext cx="14288" cy="22225"/>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atin typeface="+mn-lt"/>
                      </a:endParaRPr>
                    </a:p>
                  </p:txBody>
                </p:sp>
                <p:sp>
                  <p:nvSpPr>
                    <p:cNvPr id="9711" name="Line 495">
                      <a:extLst>
                        <a:ext uri="{FF2B5EF4-FFF2-40B4-BE49-F238E27FC236}">
                          <a16:creationId xmlns:a16="http://schemas.microsoft.com/office/drawing/2014/main" id="{00E293F5-122E-4680-B025-8159AE968F01}"/>
                        </a:ext>
                      </a:extLst>
                    </p:cNvPr>
                    <p:cNvSpPr>
                      <a:spLocks noChangeShapeType="1"/>
                    </p:cNvSpPr>
                    <p:nvPr/>
                  </p:nvSpPr>
                  <p:spPr bwMode="auto">
                    <a:xfrm flipH="1" flipV="1">
                      <a:off x="6935788" y="3879850"/>
                      <a:ext cx="7937" cy="23813"/>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atin typeface="+mn-lt"/>
                      </a:endParaRPr>
                    </a:p>
                  </p:txBody>
                </p:sp>
                <p:sp>
                  <p:nvSpPr>
                    <p:cNvPr id="9712" name="Line 496">
                      <a:extLst>
                        <a:ext uri="{FF2B5EF4-FFF2-40B4-BE49-F238E27FC236}">
                          <a16:creationId xmlns:a16="http://schemas.microsoft.com/office/drawing/2014/main" id="{8CE7CF5B-69B2-4763-B7FB-EE8BFDE9C77E}"/>
                        </a:ext>
                      </a:extLst>
                    </p:cNvPr>
                    <p:cNvSpPr>
                      <a:spLocks noChangeShapeType="1"/>
                    </p:cNvSpPr>
                    <p:nvPr/>
                  </p:nvSpPr>
                  <p:spPr bwMode="auto">
                    <a:xfrm flipH="1" flipV="1">
                      <a:off x="6919913" y="3865563"/>
                      <a:ext cx="15875" cy="14287"/>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atin typeface="+mn-lt"/>
                      </a:endParaRPr>
                    </a:p>
                  </p:txBody>
                </p:sp>
                <p:sp>
                  <p:nvSpPr>
                    <p:cNvPr id="9713" name="Freeform 497">
                      <a:extLst>
                        <a:ext uri="{FF2B5EF4-FFF2-40B4-BE49-F238E27FC236}">
                          <a16:creationId xmlns:a16="http://schemas.microsoft.com/office/drawing/2014/main" id="{BE68D5B1-AC0B-44D5-938C-047F04770ED7}"/>
                        </a:ext>
                      </a:extLst>
                    </p:cNvPr>
                    <p:cNvSpPr>
                      <a:spLocks/>
                    </p:cNvSpPr>
                    <p:nvPr/>
                  </p:nvSpPr>
                  <p:spPr bwMode="auto">
                    <a:xfrm>
                      <a:off x="6905625" y="3841750"/>
                      <a:ext cx="14288" cy="23813"/>
                    </a:xfrm>
                    <a:custGeom>
                      <a:avLst/>
                      <a:gdLst>
                        <a:gd name="T0" fmla="*/ 9 w 9"/>
                        <a:gd name="T1" fmla="*/ 15 h 15"/>
                        <a:gd name="T2" fmla="*/ 4 w 9"/>
                        <a:gd name="T3" fmla="*/ 5 h 15"/>
                        <a:gd name="T4" fmla="*/ 0 w 9"/>
                        <a:gd name="T5" fmla="*/ 0 h 15"/>
                      </a:gdLst>
                      <a:ahLst/>
                      <a:cxnLst>
                        <a:cxn ang="0">
                          <a:pos x="T0" y="T1"/>
                        </a:cxn>
                        <a:cxn ang="0">
                          <a:pos x="T2" y="T3"/>
                        </a:cxn>
                        <a:cxn ang="0">
                          <a:pos x="T4" y="T5"/>
                        </a:cxn>
                      </a:cxnLst>
                      <a:rect l="0" t="0" r="r" b="b"/>
                      <a:pathLst>
                        <a:path w="9" h="15">
                          <a:moveTo>
                            <a:pt x="9" y="15"/>
                          </a:moveTo>
                          <a:lnTo>
                            <a:pt x="4" y="5"/>
                          </a:lnTo>
                          <a:lnTo>
                            <a:pt x="0" y="0"/>
                          </a:lnTo>
                        </a:path>
                      </a:pathLst>
                    </a:custGeom>
                    <a:noFill/>
                    <a:ln w="22225">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latin typeface="+mn-lt"/>
                      </a:endParaRPr>
                    </a:p>
                  </p:txBody>
                </p:sp>
                <p:sp>
                  <p:nvSpPr>
                    <p:cNvPr id="9714" name="Line 498">
                      <a:extLst>
                        <a:ext uri="{FF2B5EF4-FFF2-40B4-BE49-F238E27FC236}">
                          <a16:creationId xmlns:a16="http://schemas.microsoft.com/office/drawing/2014/main" id="{31E8155A-5A79-42CF-B366-FF82B0EA4369}"/>
                        </a:ext>
                      </a:extLst>
                    </p:cNvPr>
                    <p:cNvSpPr>
                      <a:spLocks noChangeShapeType="1"/>
                    </p:cNvSpPr>
                    <p:nvPr/>
                  </p:nvSpPr>
                  <p:spPr bwMode="auto">
                    <a:xfrm flipH="1" flipV="1">
                      <a:off x="6889750" y="3827463"/>
                      <a:ext cx="15875" cy="14287"/>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atin typeface="+mn-lt"/>
                      </a:endParaRPr>
                    </a:p>
                  </p:txBody>
                </p:sp>
                <p:sp>
                  <p:nvSpPr>
                    <p:cNvPr id="9715" name="Freeform 499">
                      <a:extLst>
                        <a:ext uri="{FF2B5EF4-FFF2-40B4-BE49-F238E27FC236}">
                          <a16:creationId xmlns:a16="http://schemas.microsoft.com/office/drawing/2014/main" id="{A0EF55E6-088F-4DF4-8DFF-45D4796D6B5A}"/>
                        </a:ext>
                      </a:extLst>
                    </p:cNvPr>
                    <p:cNvSpPr>
                      <a:spLocks/>
                    </p:cNvSpPr>
                    <p:nvPr/>
                  </p:nvSpPr>
                  <p:spPr bwMode="auto">
                    <a:xfrm>
                      <a:off x="6873875" y="3803650"/>
                      <a:ext cx="15875" cy="23813"/>
                    </a:xfrm>
                    <a:custGeom>
                      <a:avLst/>
                      <a:gdLst>
                        <a:gd name="T0" fmla="*/ 10 w 10"/>
                        <a:gd name="T1" fmla="*/ 15 h 15"/>
                        <a:gd name="T2" fmla="*/ 5 w 10"/>
                        <a:gd name="T3" fmla="*/ 5 h 15"/>
                        <a:gd name="T4" fmla="*/ 0 w 10"/>
                        <a:gd name="T5" fmla="*/ 0 h 15"/>
                      </a:gdLst>
                      <a:ahLst/>
                      <a:cxnLst>
                        <a:cxn ang="0">
                          <a:pos x="T0" y="T1"/>
                        </a:cxn>
                        <a:cxn ang="0">
                          <a:pos x="T2" y="T3"/>
                        </a:cxn>
                        <a:cxn ang="0">
                          <a:pos x="T4" y="T5"/>
                        </a:cxn>
                      </a:cxnLst>
                      <a:rect l="0" t="0" r="r" b="b"/>
                      <a:pathLst>
                        <a:path w="10" h="15">
                          <a:moveTo>
                            <a:pt x="10" y="15"/>
                          </a:moveTo>
                          <a:lnTo>
                            <a:pt x="5" y="5"/>
                          </a:lnTo>
                          <a:lnTo>
                            <a:pt x="0" y="0"/>
                          </a:lnTo>
                        </a:path>
                      </a:pathLst>
                    </a:custGeom>
                    <a:noFill/>
                    <a:ln w="22225">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latin typeface="+mn-lt"/>
                      </a:endParaRPr>
                    </a:p>
                  </p:txBody>
                </p:sp>
                <p:sp>
                  <p:nvSpPr>
                    <p:cNvPr id="9716" name="Line 500">
                      <a:extLst>
                        <a:ext uri="{FF2B5EF4-FFF2-40B4-BE49-F238E27FC236}">
                          <a16:creationId xmlns:a16="http://schemas.microsoft.com/office/drawing/2014/main" id="{A11F72E1-6DE7-4671-90BA-A4A1F805B3E2}"/>
                        </a:ext>
                      </a:extLst>
                    </p:cNvPr>
                    <p:cNvSpPr>
                      <a:spLocks noChangeShapeType="1"/>
                    </p:cNvSpPr>
                    <p:nvPr/>
                  </p:nvSpPr>
                  <p:spPr bwMode="auto">
                    <a:xfrm flipH="1" flipV="1">
                      <a:off x="6867525" y="3789363"/>
                      <a:ext cx="6350" cy="14287"/>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atin typeface="+mn-lt"/>
                      </a:endParaRPr>
                    </a:p>
                  </p:txBody>
                </p:sp>
                <p:sp>
                  <p:nvSpPr>
                    <p:cNvPr id="9717" name="Line 501">
                      <a:extLst>
                        <a:ext uri="{FF2B5EF4-FFF2-40B4-BE49-F238E27FC236}">
                          <a16:creationId xmlns:a16="http://schemas.microsoft.com/office/drawing/2014/main" id="{74F52CF5-E3E6-4C2C-BFB0-D1E7C69F8CD0}"/>
                        </a:ext>
                      </a:extLst>
                    </p:cNvPr>
                    <p:cNvSpPr>
                      <a:spLocks noChangeShapeType="1"/>
                    </p:cNvSpPr>
                    <p:nvPr/>
                  </p:nvSpPr>
                  <p:spPr bwMode="auto">
                    <a:xfrm flipH="1" flipV="1">
                      <a:off x="6851650" y="3765550"/>
                      <a:ext cx="15875" cy="23813"/>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atin typeface="+mn-lt"/>
                      </a:endParaRPr>
                    </a:p>
                  </p:txBody>
                </p:sp>
                <p:sp>
                  <p:nvSpPr>
                    <p:cNvPr id="9718" name="Line 502">
                      <a:extLst>
                        <a:ext uri="{FF2B5EF4-FFF2-40B4-BE49-F238E27FC236}">
                          <a16:creationId xmlns:a16="http://schemas.microsoft.com/office/drawing/2014/main" id="{030AE7A4-1F2E-457B-A3C7-8BCD1A395D7D}"/>
                        </a:ext>
                      </a:extLst>
                    </p:cNvPr>
                    <p:cNvSpPr>
                      <a:spLocks noChangeShapeType="1"/>
                    </p:cNvSpPr>
                    <p:nvPr/>
                  </p:nvSpPr>
                  <p:spPr bwMode="auto">
                    <a:xfrm flipH="1" flipV="1">
                      <a:off x="6835775" y="3743325"/>
                      <a:ext cx="15875" cy="22225"/>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atin typeface="+mn-lt"/>
                      </a:endParaRPr>
                    </a:p>
                  </p:txBody>
                </p:sp>
                <p:sp>
                  <p:nvSpPr>
                    <p:cNvPr id="9719" name="Line 503">
                      <a:extLst>
                        <a:ext uri="{FF2B5EF4-FFF2-40B4-BE49-F238E27FC236}">
                          <a16:creationId xmlns:a16="http://schemas.microsoft.com/office/drawing/2014/main" id="{15D53B01-9EFC-4879-8CBA-094E8B87B6D0}"/>
                        </a:ext>
                      </a:extLst>
                    </p:cNvPr>
                    <p:cNvSpPr>
                      <a:spLocks noChangeShapeType="1"/>
                    </p:cNvSpPr>
                    <p:nvPr/>
                  </p:nvSpPr>
                  <p:spPr bwMode="auto">
                    <a:xfrm flipH="1" flipV="1">
                      <a:off x="6821488" y="3727450"/>
                      <a:ext cx="14287" cy="15875"/>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atin typeface="+mn-lt"/>
                      </a:endParaRPr>
                    </a:p>
                  </p:txBody>
                </p:sp>
                <p:sp>
                  <p:nvSpPr>
                    <p:cNvPr id="9720" name="Freeform 504">
                      <a:extLst>
                        <a:ext uri="{FF2B5EF4-FFF2-40B4-BE49-F238E27FC236}">
                          <a16:creationId xmlns:a16="http://schemas.microsoft.com/office/drawing/2014/main" id="{28BD9419-B908-4916-8BA7-9975D0F63030}"/>
                        </a:ext>
                      </a:extLst>
                    </p:cNvPr>
                    <p:cNvSpPr>
                      <a:spLocks/>
                    </p:cNvSpPr>
                    <p:nvPr/>
                  </p:nvSpPr>
                  <p:spPr bwMode="auto">
                    <a:xfrm>
                      <a:off x="6813550" y="3705225"/>
                      <a:ext cx="7938" cy="22225"/>
                    </a:xfrm>
                    <a:custGeom>
                      <a:avLst/>
                      <a:gdLst>
                        <a:gd name="T0" fmla="*/ 5 w 5"/>
                        <a:gd name="T1" fmla="*/ 14 h 14"/>
                        <a:gd name="T2" fmla="*/ 0 w 5"/>
                        <a:gd name="T3" fmla="*/ 5 h 14"/>
                        <a:gd name="T4" fmla="*/ 0 w 5"/>
                        <a:gd name="T5" fmla="*/ 0 h 14"/>
                      </a:gdLst>
                      <a:ahLst/>
                      <a:cxnLst>
                        <a:cxn ang="0">
                          <a:pos x="T0" y="T1"/>
                        </a:cxn>
                        <a:cxn ang="0">
                          <a:pos x="T2" y="T3"/>
                        </a:cxn>
                        <a:cxn ang="0">
                          <a:pos x="T4" y="T5"/>
                        </a:cxn>
                      </a:cxnLst>
                      <a:rect l="0" t="0" r="r" b="b"/>
                      <a:pathLst>
                        <a:path w="5" h="14">
                          <a:moveTo>
                            <a:pt x="5" y="14"/>
                          </a:moveTo>
                          <a:lnTo>
                            <a:pt x="0" y="5"/>
                          </a:lnTo>
                          <a:lnTo>
                            <a:pt x="0" y="0"/>
                          </a:lnTo>
                        </a:path>
                      </a:pathLst>
                    </a:custGeom>
                    <a:noFill/>
                    <a:ln w="22225">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latin typeface="+mn-lt"/>
                      </a:endParaRPr>
                    </a:p>
                  </p:txBody>
                </p:sp>
                <p:sp>
                  <p:nvSpPr>
                    <p:cNvPr id="9721" name="Line 505">
                      <a:extLst>
                        <a:ext uri="{FF2B5EF4-FFF2-40B4-BE49-F238E27FC236}">
                          <a16:creationId xmlns:a16="http://schemas.microsoft.com/office/drawing/2014/main" id="{E6FE5824-F699-4E87-B2F9-9EC41EEFFBF3}"/>
                        </a:ext>
                      </a:extLst>
                    </p:cNvPr>
                    <p:cNvSpPr>
                      <a:spLocks noChangeShapeType="1"/>
                    </p:cNvSpPr>
                    <p:nvPr/>
                  </p:nvSpPr>
                  <p:spPr bwMode="auto">
                    <a:xfrm flipH="1" flipV="1">
                      <a:off x="6797675" y="3690938"/>
                      <a:ext cx="15875" cy="14287"/>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atin typeface="+mn-lt"/>
                      </a:endParaRPr>
                    </a:p>
                  </p:txBody>
                </p:sp>
                <p:sp>
                  <p:nvSpPr>
                    <p:cNvPr id="9722" name="Freeform 506">
                      <a:extLst>
                        <a:ext uri="{FF2B5EF4-FFF2-40B4-BE49-F238E27FC236}">
                          <a16:creationId xmlns:a16="http://schemas.microsoft.com/office/drawing/2014/main" id="{87A4CAB8-1140-489B-B069-188C8CEC20C9}"/>
                        </a:ext>
                      </a:extLst>
                    </p:cNvPr>
                    <p:cNvSpPr>
                      <a:spLocks/>
                    </p:cNvSpPr>
                    <p:nvPr/>
                  </p:nvSpPr>
                  <p:spPr bwMode="auto">
                    <a:xfrm>
                      <a:off x="6791325" y="3667125"/>
                      <a:ext cx="6350" cy="23813"/>
                    </a:xfrm>
                    <a:custGeom>
                      <a:avLst/>
                      <a:gdLst>
                        <a:gd name="T0" fmla="*/ 4 w 4"/>
                        <a:gd name="T1" fmla="*/ 15 h 15"/>
                        <a:gd name="T2" fmla="*/ 0 w 4"/>
                        <a:gd name="T3" fmla="*/ 5 h 15"/>
                        <a:gd name="T4" fmla="*/ 0 w 4"/>
                        <a:gd name="T5" fmla="*/ 0 h 15"/>
                      </a:gdLst>
                      <a:ahLst/>
                      <a:cxnLst>
                        <a:cxn ang="0">
                          <a:pos x="T0" y="T1"/>
                        </a:cxn>
                        <a:cxn ang="0">
                          <a:pos x="T2" y="T3"/>
                        </a:cxn>
                        <a:cxn ang="0">
                          <a:pos x="T4" y="T5"/>
                        </a:cxn>
                      </a:cxnLst>
                      <a:rect l="0" t="0" r="r" b="b"/>
                      <a:pathLst>
                        <a:path w="4" h="15">
                          <a:moveTo>
                            <a:pt x="4" y="15"/>
                          </a:moveTo>
                          <a:lnTo>
                            <a:pt x="0" y="5"/>
                          </a:lnTo>
                          <a:lnTo>
                            <a:pt x="0" y="0"/>
                          </a:lnTo>
                        </a:path>
                      </a:pathLst>
                    </a:custGeom>
                    <a:noFill/>
                    <a:ln w="22225">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latin typeface="+mn-lt"/>
                      </a:endParaRPr>
                    </a:p>
                  </p:txBody>
                </p:sp>
                <p:sp>
                  <p:nvSpPr>
                    <p:cNvPr id="9723" name="Line 507">
                      <a:extLst>
                        <a:ext uri="{FF2B5EF4-FFF2-40B4-BE49-F238E27FC236}">
                          <a16:creationId xmlns:a16="http://schemas.microsoft.com/office/drawing/2014/main" id="{86A9EF2E-DC8C-4E50-A6C1-82F748A7E92B}"/>
                        </a:ext>
                      </a:extLst>
                    </p:cNvPr>
                    <p:cNvSpPr>
                      <a:spLocks noChangeShapeType="1"/>
                    </p:cNvSpPr>
                    <p:nvPr/>
                  </p:nvSpPr>
                  <p:spPr bwMode="auto">
                    <a:xfrm flipH="1" flipV="1">
                      <a:off x="6775450" y="3652838"/>
                      <a:ext cx="15875" cy="14287"/>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atin typeface="+mn-lt"/>
                      </a:endParaRPr>
                    </a:p>
                  </p:txBody>
                </p:sp>
                <p:sp>
                  <p:nvSpPr>
                    <p:cNvPr id="9724" name="Freeform 508">
                      <a:extLst>
                        <a:ext uri="{FF2B5EF4-FFF2-40B4-BE49-F238E27FC236}">
                          <a16:creationId xmlns:a16="http://schemas.microsoft.com/office/drawing/2014/main" id="{01CDECB2-58EE-4A89-A3F3-5C2A35CB5788}"/>
                        </a:ext>
                      </a:extLst>
                    </p:cNvPr>
                    <p:cNvSpPr>
                      <a:spLocks/>
                    </p:cNvSpPr>
                    <p:nvPr/>
                  </p:nvSpPr>
                  <p:spPr bwMode="auto">
                    <a:xfrm>
                      <a:off x="6759575" y="3629025"/>
                      <a:ext cx="15875" cy="23813"/>
                    </a:xfrm>
                    <a:custGeom>
                      <a:avLst/>
                      <a:gdLst>
                        <a:gd name="T0" fmla="*/ 10 w 10"/>
                        <a:gd name="T1" fmla="*/ 15 h 15"/>
                        <a:gd name="T2" fmla="*/ 5 w 10"/>
                        <a:gd name="T3" fmla="*/ 5 h 15"/>
                        <a:gd name="T4" fmla="*/ 0 w 10"/>
                        <a:gd name="T5" fmla="*/ 0 h 15"/>
                      </a:gdLst>
                      <a:ahLst/>
                      <a:cxnLst>
                        <a:cxn ang="0">
                          <a:pos x="T0" y="T1"/>
                        </a:cxn>
                        <a:cxn ang="0">
                          <a:pos x="T2" y="T3"/>
                        </a:cxn>
                        <a:cxn ang="0">
                          <a:pos x="T4" y="T5"/>
                        </a:cxn>
                      </a:cxnLst>
                      <a:rect l="0" t="0" r="r" b="b"/>
                      <a:pathLst>
                        <a:path w="10" h="15">
                          <a:moveTo>
                            <a:pt x="10" y="15"/>
                          </a:moveTo>
                          <a:lnTo>
                            <a:pt x="5" y="5"/>
                          </a:lnTo>
                          <a:lnTo>
                            <a:pt x="0" y="0"/>
                          </a:lnTo>
                        </a:path>
                      </a:pathLst>
                    </a:custGeom>
                    <a:noFill/>
                    <a:ln w="22225">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latin typeface="+mn-lt"/>
                      </a:endParaRPr>
                    </a:p>
                  </p:txBody>
                </p:sp>
              </p:grpSp>
            </p:grpSp>
          </p:grpSp>
          <p:grpSp>
            <p:nvGrpSpPr>
              <p:cNvPr id="17" name="Group 16">
                <a:extLst>
                  <a:ext uri="{FF2B5EF4-FFF2-40B4-BE49-F238E27FC236}">
                    <a16:creationId xmlns:a16="http://schemas.microsoft.com/office/drawing/2014/main" id="{3FA39A71-7380-4846-943A-3530D644607B}"/>
                  </a:ext>
                </a:extLst>
              </p:cNvPr>
              <p:cNvGrpSpPr/>
              <p:nvPr/>
            </p:nvGrpSpPr>
            <p:grpSpPr>
              <a:xfrm>
                <a:off x="5989638" y="2732088"/>
                <a:ext cx="769937" cy="896937"/>
                <a:chOff x="5989638" y="2732088"/>
                <a:chExt cx="769937" cy="896937"/>
              </a:xfrm>
            </p:grpSpPr>
            <p:sp>
              <p:nvSpPr>
                <p:cNvPr id="9725" name="Line 509">
                  <a:extLst>
                    <a:ext uri="{FF2B5EF4-FFF2-40B4-BE49-F238E27FC236}">
                      <a16:creationId xmlns:a16="http://schemas.microsoft.com/office/drawing/2014/main" id="{E8D06C37-1656-4550-8E75-05C4139D924D}"/>
                    </a:ext>
                  </a:extLst>
                </p:cNvPr>
                <p:cNvSpPr>
                  <a:spLocks noChangeShapeType="1"/>
                </p:cNvSpPr>
                <p:nvPr/>
              </p:nvSpPr>
              <p:spPr bwMode="auto">
                <a:xfrm flipH="1" flipV="1">
                  <a:off x="6745288" y="3614738"/>
                  <a:ext cx="14287" cy="14287"/>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atin typeface="+mn-lt"/>
                  </a:endParaRPr>
                </a:p>
              </p:txBody>
            </p:sp>
            <p:sp>
              <p:nvSpPr>
                <p:cNvPr id="9726" name="Line 510">
                  <a:extLst>
                    <a:ext uri="{FF2B5EF4-FFF2-40B4-BE49-F238E27FC236}">
                      <a16:creationId xmlns:a16="http://schemas.microsoft.com/office/drawing/2014/main" id="{C2ADD19D-20BE-471D-9C10-641683272768}"/>
                    </a:ext>
                  </a:extLst>
                </p:cNvPr>
                <p:cNvSpPr>
                  <a:spLocks noChangeShapeType="1"/>
                </p:cNvSpPr>
                <p:nvPr/>
              </p:nvSpPr>
              <p:spPr bwMode="auto">
                <a:xfrm flipH="1" flipV="1">
                  <a:off x="6737350" y="3590925"/>
                  <a:ext cx="7938" cy="23813"/>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atin typeface="+mn-lt"/>
                  </a:endParaRPr>
                </a:p>
              </p:txBody>
            </p:sp>
            <p:sp>
              <p:nvSpPr>
                <p:cNvPr id="9727" name="Line 511">
                  <a:extLst>
                    <a:ext uri="{FF2B5EF4-FFF2-40B4-BE49-F238E27FC236}">
                      <a16:creationId xmlns:a16="http://schemas.microsoft.com/office/drawing/2014/main" id="{8C6F2867-785C-4CB9-8EFE-3D90F72420FB}"/>
                    </a:ext>
                  </a:extLst>
                </p:cNvPr>
                <p:cNvSpPr>
                  <a:spLocks noChangeShapeType="1"/>
                </p:cNvSpPr>
                <p:nvPr/>
              </p:nvSpPr>
              <p:spPr bwMode="auto">
                <a:xfrm flipH="1" flipV="1">
                  <a:off x="6721475" y="3568700"/>
                  <a:ext cx="15875" cy="22225"/>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atin typeface="+mn-lt"/>
                  </a:endParaRPr>
                </a:p>
              </p:txBody>
            </p:sp>
            <p:sp>
              <p:nvSpPr>
                <p:cNvPr id="9728" name="Line 512">
                  <a:extLst>
                    <a:ext uri="{FF2B5EF4-FFF2-40B4-BE49-F238E27FC236}">
                      <a16:creationId xmlns:a16="http://schemas.microsoft.com/office/drawing/2014/main" id="{EED61022-20AA-4ACC-B747-746AF7FA666E}"/>
                    </a:ext>
                  </a:extLst>
                </p:cNvPr>
                <p:cNvSpPr>
                  <a:spLocks noChangeShapeType="1"/>
                </p:cNvSpPr>
                <p:nvPr/>
              </p:nvSpPr>
              <p:spPr bwMode="auto">
                <a:xfrm flipH="1" flipV="1">
                  <a:off x="6707188" y="3552825"/>
                  <a:ext cx="14287" cy="15875"/>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atin typeface="+mn-lt"/>
                  </a:endParaRPr>
                </a:p>
              </p:txBody>
            </p:sp>
            <p:sp>
              <p:nvSpPr>
                <p:cNvPr id="9729" name="Freeform 513">
                  <a:extLst>
                    <a:ext uri="{FF2B5EF4-FFF2-40B4-BE49-F238E27FC236}">
                      <a16:creationId xmlns:a16="http://schemas.microsoft.com/office/drawing/2014/main" id="{6A5A8F03-F32E-4BB2-93E0-24BF048E658C}"/>
                    </a:ext>
                  </a:extLst>
                </p:cNvPr>
                <p:cNvSpPr>
                  <a:spLocks/>
                </p:cNvSpPr>
                <p:nvPr/>
              </p:nvSpPr>
              <p:spPr bwMode="auto">
                <a:xfrm>
                  <a:off x="6699250" y="3530600"/>
                  <a:ext cx="7938" cy="22225"/>
                </a:xfrm>
                <a:custGeom>
                  <a:avLst/>
                  <a:gdLst>
                    <a:gd name="T0" fmla="*/ 5 w 5"/>
                    <a:gd name="T1" fmla="*/ 14 h 14"/>
                    <a:gd name="T2" fmla="*/ 0 w 5"/>
                    <a:gd name="T3" fmla="*/ 5 h 14"/>
                    <a:gd name="T4" fmla="*/ 0 w 5"/>
                    <a:gd name="T5" fmla="*/ 0 h 14"/>
                  </a:gdLst>
                  <a:ahLst/>
                  <a:cxnLst>
                    <a:cxn ang="0">
                      <a:pos x="T0" y="T1"/>
                    </a:cxn>
                    <a:cxn ang="0">
                      <a:pos x="T2" y="T3"/>
                    </a:cxn>
                    <a:cxn ang="0">
                      <a:pos x="T4" y="T5"/>
                    </a:cxn>
                  </a:cxnLst>
                  <a:rect l="0" t="0" r="r" b="b"/>
                  <a:pathLst>
                    <a:path w="5" h="14">
                      <a:moveTo>
                        <a:pt x="5" y="14"/>
                      </a:moveTo>
                      <a:lnTo>
                        <a:pt x="0" y="5"/>
                      </a:lnTo>
                      <a:lnTo>
                        <a:pt x="0" y="0"/>
                      </a:lnTo>
                    </a:path>
                  </a:pathLst>
                </a:custGeom>
                <a:noFill/>
                <a:ln w="22225">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latin typeface="+mn-lt"/>
                  </a:endParaRPr>
                </a:p>
              </p:txBody>
            </p:sp>
            <p:sp>
              <p:nvSpPr>
                <p:cNvPr id="9730" name="Line 514">
                  <a:extLst>
                    <a:ext uri="{FF2B5EF4-FFF2-40B4-BE49-F238E27FC236}">
                      <a16:creationId xmlns:a16="http://schemas.microsoft.com/office/drawing/2014/main" id="{2651E870-6368-4A8F-BD7D-C576A0276C01}"/>
                    </a:ext>
                  </a:extLst>
                </p:cNvPr>
                <p:cNvSpPr>
                  <a:spLocks noChangeShapeType="1"/>
                </p:cNvSpPr>
                <p:nvPr/>
              </p:nvSpPr>
              <p:spPr bwMode="auto">
                <a:xfrm flipH="1" flipV="1">
                  <a:off x="6683375" y="3514725"/>
                  <a:ext cx="15875" cy="15875"/>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atin typeface="+mn-lt"/>
                  </a:endParaRPr>
                </a:p>
              </p:txBody>
            </p:sp>
            <p:sp>
              <p:nvSpPr>
                <p:cNvPr id="9731" name="Freeform 515">
                  <a:extLst>
                    <a:ext uri="{FF2B5EF4-FFF2-40B4-BE49-F238E27FC236}">
                      <a16:creationId xmlns:a16="http://schemas.microsoft.com/office/drawing/2014/main" id="{5A1E1095-5FC7-4BED-B1BC-647A5F86EE0F}"/>
                    </a:ext>
                  </a:extLst>
                </p:cNvPr>
                <p:cNvSpPr>
                  <a:spLocks/>
                </p:cNvSpPr>
                <p:nvPr/>
              </p:nvSpPr>
              <p:spPr bwMode="auto">
                <a:xfrm>
                  <a:off x="6669088" y="3492500"/>
                  <a:ext cx="14287" cy="22225"/>
                </a:xfrm>
                <a:custGeom>
                  <a:avLst/>
                  <a:gdLst>
                    <a:gd name="T0" fmla="*/ 9 w 9"/>
                    <a:gd name="T1" fmla="*/ 14 h 14"/>
                    <a:gd name="T2" fmla="*/ 5 w 9"/>
                    <a:gd name="T3" fmla="*/ 5 h 14"/>
                    <a:gd name="T4" fmla="*/ 0 w 9"/>
                    <a:gd name="T5" fmla="*/ 0 h 14"/>
                  </a:gdLst>
                  <a:ahLst/>
                  <a:cxnLst>
                    <a:cxn ang="0">
                      <a:pos x="T0" y="T1"/>
                    </a:cxn>
                    <a:cxn ang="0">
                      <a:pos x="T2" y="T3"/>
                    </a:cxn>
                    <a:cxn ang="0">
                      <a:pos x="T4" y="T5"/>
                    </a:cxn>
                  </a:cxnLst>
                  <a:rect l="0" t="0" r="r" b="b"/>
                  <a:pathLst>
                    <a:path w="9" h="14">
                      <a:moveTo>
                        <a:pt x="9" y="14"/>
                      </a:moveTo>
                      <a:lnTo>
                        <a:pt x="5" y="5"/>
                      </a:lnTo>
                      <a:lnTo>
                        <a:pt x="0" y="0"/>
                      </a:lnTo>
                    </a:path>
                  </a:pathLst>
                </a:custGeom>
                <a:noFill/>
                <a:ln w="22225">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latin typeface="+mn-lt"/>
                  </a:endParaRPr>
                </a:p>
              </p:txBody>
            </p:sp>
            <p:sp>
              <p:nvSpPr>
                <p:cNvPr id="9732" name="Line 516">
                  <a:extLst>
                    <a:ext uri="{FF2B5EF4-FFF2-40B4-BE49-F238E27FC236}">
                      <a16:creationId xmlns:a16="http://schemas.microsoft.com/office/drawing/2014/main" id="{71023BA7-753A-4AC8-97D8-0BA658B57B92}"/>
                    </a:ext>
                  </a:extLst>
                </p:cNvPr>
                <p:cNvSpPr>
                  <a:spLocks noChangeShapeType="1"/>
                </p:cNvSpPr>
                <p:nvPr/>
              </p:nvSpPr>
              <p:spPr bwMode="auto">
                <a:xfrm flipH="1" flipV="1">
                  <a:off x="6661150" y="3476625"/>
                  <a:ext cx="7938" cy="15875"/>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atin typeface="+mn-lt"/>
                  </a:endParaRPr>
                </a:p>
              </p:txBody>
            </p:sp>
            <p:sp>
              <p:nvSpPr>
                <p:cNvPr id="9733" name="Line 517">
                  <a:extLst>
                    <a:ext uri="{FF2B5EF4-FFF2-40B4-BE49-F238E27FC236}">
                      <a16:creationId xmlns:a16="http://schemas.microsoft.com/office/drawing/2014/main" id="{61D72300-B549-4171-9E08-B1DC163E7D47}"/>
                    </a:ext>
                  </a:extLst>
                </p:cNvPr>
                <p:cNvSpPr>
                  <a:spLocks noChangeShapeType="1"/>
                </p:cNvSpPr>
                <p:nvPr/>
              </p:nvSpPr>
              <p:spPr bwMode="auto">
                <a:xfrm flipH="1" flipV="1">
                  <a:off x="6645275" y="3454400"/>
                  <a:ext cx="15875" cy="22225"/>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atin typeface="+mn-lt"/>
                  </a:endParaRPr>
                </a:p>
              </p:txBody>
            </p:sp>
            <p:sp>
              <p:nvSpPr>
                <p:cNvPr id="9734" name="Line 518">
                  <a:extLst>
                    <a:ext uri="{FF2B5EF4-FFF2-40B4-BE49-F238E27FC236}">
                      <a16:creationId xmlns:a16="http://schemas.microsoft.com/office/drawing/2014/main" id="{30124615-B8CB-4361-9D2A-B306B488F03A}"/>
                    </a:ext>
                  </a:extLst>
                </p:cNvPr>
                <p:cNvSpPr>
                  <a:spLocks noChangeShapeType="1"/>
                </p:cNvSpPr>
                <p:nvPr/>
              </p:nvSpPr>
              <p:spPr bwMode="auto">
                <a:xfrm flipH="1" flipV="1">
                  <a:off x="6637338" y="3432175"/>
                  <a:ext cx="7937" cy="22225"/>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atin typeface="+mn-lt"/>
                  </a:endParaRPr>
                </a:p>
              </p:txBody>
            </p:sp>
            <p:sp>
              <p:nvSpPr>
                <p:cNvPr id="9735" name="Line 519">
                  <a:extLst>
                    <a:ext uri="{FF2B5EF4-FFF2-40B4-BE49-F238E27FC236}">
                      <a16:creationId xmlns:a16="http://schemas.microsoft.com/office/drawing/2014/main" id="{56E2DCD6-215B-42CB-9615-7092798E974F}"/>
                    </a:ext>
                  </a:extLst>
                </p:cNvPr>
                <p:cNvSpPr>
                  <a:spLocks noChangeShapeType="1"/>
                </p:cNvSpPr>
                <p:nvPr/>
              </p:nvSpPr>
              <p:spPr bwMode="auto">
                <a:xfrm flipH="1" flipV="1">
                  <a:off x="6623050" y="3416300"/>
                  <a:ext cx="14288" cy="15875"/>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atin typeface="+mn-lt"/>
                  </a:endParaRPr>
                </a:p>
              </p:txBody>
            </p:sp>
            <p:sp>
              <p:nvSpPr>
                <p:cNvPr id="9736" name="Freeform 520">
                  <a:extLst>
                    <a:ext uri="{FF2B5EF4-FFF2-40B4-BE49-F238E27FC236}">
                      <a16:creationId xmlns:a16="http://schemas.microsoft.com/office/drawing/2014/main" id="{1359E0F8-096A-4C81-AEB6-A38EBC5416BC}"/>
                    </a:ext>
                  </a:extLst>
                </p:cNvPr>
                <p:cNvSpPr>
                  <a:spLocks/>
                </p:cNvSpPr>
                <p:nvPr/>
              </p:nvSpPr>
              <p:spPr bwMode="auto">
                <a:xfrm>
                  <a:off x="6615113" y="3394075"/>
                  <a:ext cx="7937" cy="22225"/>
                </a:xfrm>
                <a:custGeom>
                  <a:avLst/>
                  <a:gdLst>
                    <a:gd name="T0" fmla="*/ 5 w 5"/>
                    <a:gd name="T1" fmla="*/ 14 h 14"/>
                    <a:gd name="T2" fmla="*/ 0 w 5"/>
                    <a:gd name="T3" fmla="*/ 4 h 14"/>
                    <a:gd name="T4" fmla="*/ 0 w 5"/>
                    <a:gd name="T5" fmla="*/ 0 h 14"/>
                  </a:gdLst>
                  <a:ahLst/>
                  <a:cxnLst>
                    <a:cxn ang="0">
                      <a:pos x="T0" y="T1"/>
                    </a:cxn>
                    <a:cxn ang="0">
                      <a:pos x="T2" y="T3"/>
                    </a:cxn>
                    <a:cxn ang="0">
                      <a:pos x="T4" y="T5"/>
                    </a:cxn>
                  </a:cxnLst>
                  <a:rect l="0" t="0" r="r" b="b"/>
                  <a:pathLst>
                    <a:path w="5" h="14">
                      <a:moveTo>
                        <a:pt x="5" y="14"/>
                      </a:moveTo>
                      <a:lnTo>
                        <a:pt x="0" y="4"/>
                      </a:lnTo>
                      <a:lnTo>
                        <a:pt x="0" y="0"/>
                      </a:lnTo>
                    </a:path>
                  </a:pathLst>
                </a:custGeom>
                <a:noFill/>
                <a:ln w="22225">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latin typeface="+mn-lt"/>
                  </a:endParaRPr>
                </a:p>
              </p:txBody>
            </p:sp>
            <p:sp>
              <p:nvSpPr>
                <p:cNvPr id="9737" name="Line 521">
                  <a:extLst>
                    <a:ext uri="{FF2B5EF4-FFF2-40B4-BE49-F238E27FC236}">
                      <a16:creationId xmlns:a16="http://schemas.microsoft.com/office/drawing/2014/main" id="{C354C443-54C8-47FB-B320-9B1553875795}"/>
                    </a:ext>
                  </a:extLst>
                </p:cNvPr>
                <p:cNvSpPr>
                  <a:spLocks noChangeShapeType="1"/>
                </p:cNvSpPr>
                <p:nvPr/>
              </p:nvSpPr>
              <p:spPr bwMode="auto">
                <a:xfrm flipH="1" flipV="1">
                  <a:off x="6599238" y="3378200"/>
                  <a:ext cx="15875" cy="15875"/>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atin typeface="+mn-lt"/>
                  </a:endParaRPr>
                </a:p>
              </p:txBody>
            </p:sp>
            <p:sp>
              <p:nvSpPr>
                <p:cNvPr id="9738" name="Freeform 522">
                  <a:extLst>
                    <a:ext uri="{FF2B5EF4-FFF2-40B4-BE49-F238E27FC236}">
                      <a16:creationId xmlns:a16="http://schemas.microsoft.com/office/drawing/2014/main" id="{AB99487B-FA3F-4E25-99FE-A0BA709A3465}"/>
                    </a:ext>
                  </a:extLst>
                </p:cNvPr>
                <p:cNvSpPr>
                  <a:spLocks/>
                </p:cNvSpPr>
                <p:nvPr/>
              </p:nvSpPr>
              <p:spPr bwMode="auto">
                <a:xfrm>
                  <a:off x="6584950" y="3355975"/>
                  <a:ext cx="14288" cy="22225"/>
                </a:xfrm>
                <a:custGeom>
                  <a:avLst/>
                  <a:gdLst>
                    <a:gd name="T0" fmla="*/ 9 w 9"/>
                    <a:gd name="T1" fmla="*/ 14 h 14"/>
                    <a:gd name="T2" fmla="*/ 5 w 9"/>
                    <a:gd name="T3" fmla="*/ 4 h 14"/>
                    <a:gd name="T4" fmla="*/ 0 w 9"/>
                    <a:gd name="T5" fmla="*/ 0 h 14"/>
                  </a:gdLst>
                  <a:ahLst/>
                  <a:cxnLst>
                    <a:cxn ang="0">
                      <a:pos x="T0" y="T1"/>
                    </a:cxn>
                    <a:cxn ang="0">
                      <a:pos x="T2" y="T3"/>
                    </a:cxn>
                    <a:cxn ang="0">
                      <a:pos x="T4" y="T5"/>
                    </a:cxn>
                  </a:cxnLst>
                  <a:rect l="0" t="0" r="r" b="b"/>
                  <a:pathLst>
                    <a:path w="9" h="14">
                      <a:moveTo>
                        <a:pt x="9" y="14"/>
                      </a:moveTo>
                      <a:lnTo>
                        <a:pt x="5" y="4"/>
                      </a:lnTo>
                      <a:lnTo>
                        <a:pt x="0" y="0"/>
                      </a:lnTo>
                    </a:path>
                  </a:pathLst>
                </a:custGeom>
                <a:noFill/>
                <a:ln w="22225">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latin typeface="+mn-lt"/>
                  </a:endParaRPr>
                </a:p>
              </p:txBody>
            </p:sp>
            <p:sp>
              <p:nvSpPr>
                <p:cNvPr id="9739" name="Line 523">
                  <a:extLst>
                    <a:ext uri="{FF2B5EF4-FFF2-40B4-BE49-F238E27FC236}">
                      <a16:creationId xmlns:a16="http://schemas.microsoft.com/office/drawing/2014/main" id="{1F42BB49-6750-4404-9D87-8F4B7A32D429}"/>
                    </a:ext>
                  </a:extLst>
                </p:cNvPr>
                <p:cNvSpPr>
                  <a:spLocks noChangeShapeType="1"/>
                </p:cNvSpPr>
                <p:nvPr/>
              </p:nvSpPr>
              <p:spPr bwMode="auto">
                <a:xfrm flipH="1" flipV="1">
                  <a:off x="6577013" y="3340100"/>
                  <a:ext cx="7937" cy="15875"/>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atin typeface="+mn-lt"/>
                  </a:endParaRPr>
                </a:p>
              </p:txBody>
            </p:sp>
            <p:sp>
              <p:nvSpPr>
                <p:cNvPr id="9740" name="Line 524">
                  <a:extLst>
                    <a:ext uri="{FF2B5EF4-FFF2-40B4-BE49-F238E27FC236}">
                      <a16:creationId xmlns:a16="http://schemas.microsoft.com/office/drawing/2014/main" id="{46B4615D-75E3-4427-BCA3-8C0C09A7F8D8}"/>
                    </a:ext>
                  </a:extLst>
                </p:cNvPr>
                <p:cNvSpPr>
                  <a:spLocks noChangeShapeType="1"/>
                </p:cNvSpPr>
                <p:nvPr/>
              </p:nvSpPr>
              <p:spPr bwMode="auto">
                <a:xfrm flipH="1" flipV="1">
                  <a:off x="6561138" y="3317875"/>
                  <a:ext cx="15875" cy="22225"/>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atin typeface="+mn-lt"/>
                  </a:endParaRPr>
                </a:p>
              </p:txBody>
            </p:sp>
            <p:sp>
              <p:nvSpPr>
                <p:cNvPr id="9741" name="Line 525">
                  <a:extLst>
                    <a:ext uri="{FF2B5EF4-FFF2-40B4-BE49-F238E27FC236}">
                      <a16:creationId xmlns:a16="http://schemas.microsoft.com/office/drawing/2014/main" id="{75D0A15B-378F-4473-9C46-0ED011AF917D}"/>
                    </a:ext>
                  </a:extLst>
                </p:cNvPr>
                <p:cNvSpPr>
                  <a:spLocks noChangeShapeType="1"/>
                </p:cNvSpPr>
                <p:nvPr/>
              </p:nvSpPr>
              <p:spPr bwMode="auto">
                <a:xfrm flipH="1" flipV="1">
                  <a:off x="6546850" y="3294063"/>
                  <a:ext cx="14288" cy="23812"/>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atin typeface="+mn-lt"/>
                  </a:endParaRPr>
                </a:p>
              </p:txBody>
            </p:sp>
            <p:grpSp>
              <p:nvGrpSpPr>
                <p:cNvPr id="16" name="Group 15">
                  <a:extLst>
                    <a:ext uri="{FF2B5EF4-FFF2-40B4-BE49-F238E27FC236}">
                      <a16:creationId xmlns:a16="http://schemas.microsoft.com/office/drawing/2014/main" id="{D9E343EC-2090-452C-A52F-7780AD8C7951}"/>
                    </a:ext>
                  </a:extLst>
                </p:cNvPr>
                <p:cNvGrpSpPr/>
                <p:nvPr/>
              </p:nvGrpSpPr>
              <p:grpSpPr>
                <a:xfrm>
                  <a:off x="5989638" y="2732088"/>
                  <a:ext cx="557212" cy="561975"/>
                  <a:chOff x="5989638" y="2732088"/>
                  <a:chExt cx="557212" cy="561975"/>
                </a:xfrm>
              </p:grpSpPr>
              <p:sp>
                <p:nvSpPr>
                  <p:cNvPr id="9743" name="Freeform 527">
                    <a:extLst>
                      <a:ext uri="{FF2B5EF4-FFF2-40B4-BE49-F238E27FC236}">
                        <a16:creationId xmlns:a16="http://schemas.microsoft.com/office/drawing/2014/main" id="{02354DF5-48E3-4895-B91E-0AD36E2CBBEE}"/>
                      </a:ext>
                    </a:extLst>
                  </p:cNvPr>
                  <p:cNvSpPr>
                    <a:spLocks/>
                  </p:cNvSpPr>
                  <p:nvPr/>
                </p:nvSpPr>
                <p:spPr bwMode="auto">
                  <a:xfrm>
                    <a:off x="6523038" y="3255963"/>
                    <a:ext cx="7937" cy="23812"/>
                  </a:xfrm>
                  <a:custGeom>
                    <a:avLst/>
                    <a:gdLst>
                      <a:gd name="T0" fmla="*/ 5 w 5"/>
                      <a:gd name="T1" fmla="*/ 15 h 15"/>
                      <a:gd name="T2" fmla="*/ 0 w 5"/>
                      <a:gd name="T3" fmla="*/ 5 h 15"/>
                      <a:gd name="T4" fmla="*/ 0 w 5"/>
                      <a:gd name="T5" fmla="*/ 0 h 15"/>
                    </a:gdLst>
                    <a:ahLst/>
                    <a:cxnLst>
                      <a:cxn ang="0">
                        <a:pos x="T0" y="T1"/>
                      </a:cxn>
                      <a:cxn ang="0">
                        <a:pos x="T2" y="T3"/>
                      </a:cxn>
                      <a:cxn ang="0">
                        <a:pos x="T4" y="T5"/>
                      </a:cxn>
                    </a:cxnLst>
                    <a:rect l="0" t="0" r="r" b="b"/>
                    <a:pathLst>
                      <a:path w="5" h="15">
                        <a:moveTo>
                          <a:pt x="5" y="15"/>
                        </a:moveTo>
                        <a:lnTo>
                          <a:pt x="0" y="5"/>
                        </a:lnTo>
                        <a:lnTo>
                          <a:pt x="0" y="0"/>
                        </a:lnTo>
                      </a:path>
                    </a:pathLst>
                  </a:custGeom>
                  <a:noFill/>
                  <a:ln w="22225">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latin typeface="+mn-lt"/>
                    </a:endParaRPr>
                  </a:p>
                </p:txBody>
              </p:sp>
              <p:sp>
                <p:nvSpPr>
                  <p:cNvPr id="9745" name="Freeform 529">
                    <a:extLst>
                      <a:ext uri="{FF2B5EF4-FFF2-40B4-BE49-F238E27FC236}">
                        <a16:creationId xmlns:a16="http://schemas.microsoft.com/office/drawing/2014/main" id="{1EBF30C3-1E2D-4593-A2FA-A3BB613E24CB}"/>
                      </a:ext>
                    </a:extLst>
                  </p:cNvPr>
                  <p:cNvSpPr>
                    <a:spLocks/>
                  </p:cNvSpPr>
                  <p:nvPr/>
                </p:nvSpPr>
                <p:spPr bwMode="auto">
                  <a:xfrm>
                    <a:off x="6492875" y="3217863"/>
                    <a:ext cx="15875" cy="23812"/>
                  </a:xfrm>
                  <a:custGeom>
                    <a:avLst/>
                    <a:gdLst>
                      <a:gd name="T0" fmla="*/ 10 w 10"/>
                      <a:gd name="T1" fmla="*/ 15 h 15"/>
                      <a:gd name="T2" fmla="*/ 5 w 10"/>
                      <a:gd name="T3" fmla="*/ 5 h 15"/>
                      <a:gd name="T4" fmla="*/ 0 w 10"/>
                      <a:gd name="T5" fmla="*/ 0 h 15"/>
                    </a:gdLst>
                    <a:ahLst/>
                    <a:cxnLst>
                      <a:cxn ang="0">
                        <a:pos x="T0" y="T1"/>
                      </a:cxn>
                      <a:cxn ang="0">
                        <a:pos x="T2" y="T3"/>
                      </a:cxn>
                      <a:cxn ang="0">
                        <a:pos x="T4" y="T5"/>
                      </a:cxn>
                    </a:cxnLst>
                    <a:rect l="0" t="0" r="r" b="b"/>
                    <a:pathLst>
                      <a:path w="10" h="15">
                        <a:moveTo>
                          <a:pt x="10" y="15"/>
                        </a:moveTo>
                        <a:lnTo>
                          <a:pt x="5" y="5"/>
                        </a:lnTo>
                        <a:lnTo>
                          <a:pt x="0" y="0"/>
                        </a:lnTo>
                      </a:path>
                    </a:pathLst>
                  </a:custGeom>
                  <a:noFill/>
                  <a:ln w="22225">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latin typeface="+mn-lt"/>
                    </a:endParaRPr>
                  </a:p>
                </p:txBody>
              </p:sp>
              <p:sp>
                <p:nvSpPr>
                  <p:cNvPr id="9747" name="Line 531">
                    <a:extLst>
                      <a:ext uri="{FF2B5EF4-FFF2-40B4-BE49-F238E27FC236}">
                        <a16:creationId xmlns:a16="http://schemas.microsoft.com/office/drawing/2014/main" id="{38A6C084-1FA8-4B1A-860E-E2482FFBF223}"/>
                      </a:ext>
                    </a:extLst>
                  </p:cNvPr>
                  <p:cNvSpPr>
                    <a:spLocks noChangeShapeType="1"/>
                  </p:cNvSpPr>
                  <p:nvPr/>
                </p:nvSpPr>
                <p:spPr bwMode="auto">
                  <a:xfrm flipH="1" flipV="1">
                    <a:off x="6462713" y="3179763"/>
                    <a:ext cx="15875" cy="23812"/>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atin typeface="+mn-lt"/>
                    </a:endParaRPr>
                  </a:p>
                </p:txBody>
              </p:sp>
              <p:sp>
                <p:nvSpPr>
                  <p:cNvPr id="9749" name="Line 533">
                    <a:extLst>
                      <a:ext uri="{FF2B5EF4-FFF2-40B4-BE49-F238E27FC236}">
                        <a16:creationId xmlns:a16="http://schemas.microsoft.com/office/drawing/2014/main" id="{70E6725B-0E0B-433D-902E-A0C5915C6802}"/>
                      </a:ext>
                    </a:extLst>
                  </p:cNvPr>
                  <p:cNvSpPr>
                    <a:spLocks noChangeShapeType="1"/>
                  </p:cNvSpPr>
                  <p:nvPr/>
                </p:nvSpPr>
                <p:spPr bwMode="auto">
                  <a:xfrm flipH="1" flipV="1">
                    <a:off x="6440488" y="3141663"/>
                    <a:ext cx="6350" cy="15875"/>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atin typeface="+mn-lt"/>
                    </a:endParaRPr>
                  </a:p>
                </p:txBody>
              </p:sp>
              <p:sp>
                <p:nvSpPr>
                  <p:cNvPr id="9751" name="Line 535">
                    <a:extLst>
                      <a:ext uri="{FF2B5EF4-FFF2-40B4-BE49-F238E27FC236}">
                        <a16:creationId xmlns:a16="http://schemas.microsoft.com/office/drawing/2014/main" id="{538C0493-696E-4A53-83B5-0D7B81BDF55C}"/>
                      </a:ext>
                    </a:extLst>
                  </p:cNvPr>
                  <p:cNvSpPr>
                    <a:spLocks noChangeShapeType="1"/>
                  </p:cNvSpPr>
                  <p:nvPr/>
                </p:nvSpPr>
                <p:spPr bwMode="auto">
                  <a:xfrm flipH="1" flipV="1">
                    <a:off x="6408738" y="3103563"/>
                    <a:ext cx="15875" cy="15875"/>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atin typeface="+mn-lt"/>
                    </a:endParaRPr>
                  </a:p>
                </p:txBody>
              </p:sp>
              <p:sp>
                <p:nvSpPr>
                  <p:cNvPr id="9753" name="Freeform 537">
                    <a:extLst>
                      <a:ext uri="{FF2B5EF4-FFF2-40B4-BE49-F238E27FC236}">
                        <a16:creationId xmlns:a16="http://schemas.microsoft.com/office/drawing/2014/main" id="{4CD1246D-0EC9-484C-AFDC-4A989CF590EF}"/>
                      </a:ext>
                    </a:extLst>
                  </p:cNvPr>
                  <p:cNvSpPr>
                    <a:spLocks/>
                  </p:cNvSpPr>
                  <p:nvPr/>
                </p:nvSpPr>
                <p:spPr bwMode="auto">
                  <a:xfrm>
                    <a:off x="6370638" y="3065463"/>
                    <a:ext cx="23812" cy="15875"/>
                  </a:xfrm>
                  <a:custGeom>
                    <a:avLst/>
                    <a:gdLst>
                      <a:gd name="T0" fmla="*/ 15 w 15"/>
                      <a:gd name="T1" fmla="*/ 10 h 10"/>
                      <a:gd name="T2" fmla="*/ 5 w 15"/>
                      <a:gd name="T3" fmla="*/ 5 h 10"/>
                      <a:gd name="T4" fmla="*/ 0 w 15"/>
                      <a:gd name="T5" fmla="*/ 0 h 10"/>
                    </a:gdLst>
                    <a:ahLst/>
                    <a:cxnLst>
                      <a:cxn ang="0">
                        <a:pos x="T0" y="T1"/>
                      </a:cxn>
                      <a:cxn ang="0">
                        <a:pos x="T2" y="T3"/>
                      </a:cxn>
                      <a:cxn ang="0">
                        <a:pos x="T4" y="T5"/>
                      </a:cxn>
                    </a:cxnLst>
                    <a:rect l="0" t="0" r="r" b="b"/>
                    <a:pathLst>
                      <a:path w="15" h="10">
                        <a:moveTo>
                          <a:pt x="15" y="10"/>
                        </a:moveTo>
                        <a:lnTo>
                          <a:pt x="5" y="5"/>
                        </a:lnTo>
                        <a:lnTo>
                          <a:pt x="0" y="0"/>
                        </a:lnTo>
                      </a:path>
                    </a:pathLst>
                  </a:custGeom>
                  <a:noFill/>
                  <a:ln w="22225">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latin typeface="+mn-lt"/>
                    </a:endParaRPr>
                  </a:p>
                </p:txBody>
              </p:sp>
              <p:sp>
                <p:nvSpPr>
                  <p:cNvPr id="9755" name="Line 539">
                    <a:extLst>
                      <a:ext uri="{FF2B5EF4-FFF2-40B4-BE49-F238E27FC236}">
                        <a16:creationId xmlns:a16="http://schemas.microsoft.com/office/drawing/2014/main" id="{222FF49F-F014-4FF9-8664-C98EBCBD90BF}"/>
                      </a:ext>
                    </a:extLst>
                  </p:cNvPr>
                  <p:cNvSpPr>
                    <a:spLocks noChangeShapeType="1"/>
                  </p:cNvSpPr>
                  <p:nvPr/>
                </p:nvSpPr>
                <p:spPr bwMode="auto">
                  <a:xfrm flipH="1" flipV="1">
                    <a:off x="6340475" y="3021013"/>
                    <a:ext cx="15875" cy="22225"/>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atin typeface="+mn-lt"/>
                    </a:endParaRPr>
                  </a:p>
                </p:txBody>
              </p:sp>
              <p:sp>
                <p:nvSpPr>
                  <p:cNvPr id="9757" name="Freeform 541">
                    <a:extLst>
                      <a:ext uri="{FF2B5EF4-FFF2-40B4-BE49-F238E27FC236}">
                        <a16:creationId xmlns:a16="http://schemas.microsoft.com/office/drawing/2014/main" id="{1BD4D0E0-1B6B-4DF8-A6D0-F736B45A83D2}"/>
                      </a:ext>
                    </a:extLst>
                  </p:cNvPr>
                  <p:cNvSpPr>
                    <a:spLocks/>
                  </p:cNvSpPr>
                  <p:nvPr/>
                </p:nvSpPr>
                <p:spPr bwMode="auto">
                  <a:xfrm>
                    <a:off x="6310313" y="2982913"/>
                    <a:ext cx="15875" cy="22225"/>
                  </a:xfrm>
                  <a:custGeom>
                    <a:avLst/>
                    <a:gdLst>
                      <a:gd name="T0" fmla="*/ 10 w 10"/>
                      <a:gd name="T1" fmla="*/ 14 h 14"/>
                      <a:gd name="T2" fmla="*/ 5 w 10"/>
                      <a:gd name="T3" fmla="*/ 5 h 14"/>
                      <a:gd name="T4" fmla="*/ 0 w 10"/>
                      <a:gd name="T5" fmla="*/ 0 h 14"/>
                    </a:gdLst>
                    <a:ahLst/>
                    <a:cxnLst>
                      <a:cxn ang="0">
                        <a:pos x="T0" y="T1"/>
                      </a:cxn>
                      <a:cxn ang="0">
                        <a:pos x="T2" y="T3"/>
                      </a:cxn>
                      <a:cxn ang="0">
                        <a:pos x="T4" y="T5"/>
                      </a:cxn>
                    </a:cxnLst>
                    <a:rect l="0" t="0" r="r" b="b"/>
                    <a:pathLst>
                      <a:path w="10" h="14">
                        <a:moveTo>
                          <a:pt x="10" y="14"/>
                        </a:moveTo>
                        <a:lnTo>
                          <a:pt x="5" y="5"/>
                        </a:lnTo>
                        <a:lnTo>
                          <a:pt x="0" y="0"/>
                        </a:lnTo>
                      </a:path>
                    </a:pathLst>
                  </a:custGeom>
                  <a:noFill/>
                  <a:ln w="22225">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latin typeface="+mn-lt"/>
                    </a:endParaRPr>
                  </a:p>
                </p:txBody>
              </p:sp>
              <p:sp>
                <p:nvSpPr>
                  <p:cNvPr id="9759" name="Freeform 543">
                    <a:extLst>
                      <a:ext uri="{FF2B5EF4-FFF2-40B4-BE49-F238E27FC236}">
                        <a16:creationId xmlns:a16="http://schemas.microsoft.com/office/drawing/2014/main" id="{200DB849-3ACA-40B2-BCE9-7ABDE2DCB4BC}"/>
                      </a:ext>
                    </a:extLst>
                  </p:cNvPr>
                  <p:cNvSpPr>
                    <a:spLocks/>
                  </p:cNvSpPr>
                  <p:nvPr/>
                </p:nvSpPr>
                <p:spPr bwMode="auto">
                  <a:xfrm>
                    <a:off x="6272213" y="2944813"/>
                    <a:ext cx="15875" cy="22225"/>
                  </a:xfrm>
                  <a:custGeom>
                    <a:avLst/>
                    <a:gdLst>
                      <a:gd name="T0" fmla="*/ 10 w 10"/>
                      <a:gd name="T1" fmla="*/ 14 h 14"/>
                      <a:gd name="T2" fmla="*/ 5 w 10"/>
                      <a:gd name="T3" fmla="*/ 5 h 14"/>
                      <a:gd name="T4" fmla="*/ 0 w 10"/>
                      <a:gd name="T5" fmla="*/ 0 h 14"/>
                    </a:gdLst>
                    <a:ahLst/>
                    <a:cxnLst>
                      <a:cxn ang="0">
                        <a:pos x="T0" y="T1"/>
                      </a:cxn>
                      <a:cxn ang="0">
                        <a:pos x="T2" y="T3"/>
                      </a:cxn>
                      <a:cxn ang="0">
                        <a:pos x="T4" y="T5"/>
                      </a:cxn>
                    </a:cxnLst>
                    <a:rect l="0" t="0" r="r" b="b"/>
                    <a:pathLst>
                      <a:path w="10" h="14">
                        <a:moveTo>
                          <a:pt x="10" y="14"/>
                        </a:moveTo>
                        <a:lnTo>
                          <a:pt x="5" y="5"/>
                        </a:lnTo>
                        <a:lnTo>
                          <a:pt x="0" y="0"/>
                        </a:lnTo>
                      </a:path>
                    </a:pathLst>
                  </a:custGeom>
                  <a:noFill/>
                  <a:ln w="22225">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latin typeface="+mn-lt"/>
                    </a:endParaRPr>
                  </a:p>
                </p:txBody>
              </p:sp>
              <p:sp>
                <p:nvSpPr>
                  <p:cNvPr id="9762" name="Line 546">
                    <a:extLst>
                      <a:ext uri="{FF2B5EF4-FFF2-40B4-BE49-F238E27FC236}">
                        <a16:creationId xmlns:a16="http://schemas.microsoft.com/office/drawing/2014/main" id="{B0DDE7D0-0F3B-4E32-9443-2998AEA7A59D}"/>
                      </a:ext>
                    </a:extLst>
                  </p:cNvPr>
                  <p:cNvSpPr>
                    <a:spLocks noChangeShapeType="1"/>
                  </p:cNvSpPr>
                  <p:nvPr/>
                </p:nvSpPr>
                <p:spPr bwMode="auto">
                  <a:xfrm flipH="1" flipV="1">
                    <a:off x="6211888" y="2882900"/>
                    <a:ext cx="22225" cy="23813"/>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atin typeface="+mn-lt"/>
                    </a:endParaRPr>
                  </a:p>
                </p:txBody>
              </p:sp>
              <p:grpSp>
                <p:nvGrpSpPr>
                  <p:cNvPr id="15" name="Group 14">
                    <a:extLst>
                      <a:ext uri="{FF2B5EF4-FFF2-40B4-BE49-F238E27FC236}">
                        <a16:creationId xmlns:a16="http://schemas.microsoft.com/office/drawing/2014/main" id="{3072888C-763F-44E2-8330-A40BF29DA6EC}"/>
                      </a:ext>
                    </a:extLst>
                  </p:cNvPr>
                  <p:cNvGrpSpPr/>
                  <p:nvPr/>
                </p:nvGrpSpPr>
                <p:grpSpPr>
                  <a:xfrm>
                    <a:off x="5989638" y="2732088"/>
                    <a:ext cx="557212" cy="561975"/>
                    <a:chOff x="5989638" y="2732088"/>
                    <a:chExt cx="557212" cy="561975"/>
                  </a:xfrm>
                </p:grpSpPr>
                <p:sp>
                  <p:nvSpPr>
                    <p:cNvPr id="9742" name="Line 526">
                      <a:extLst>
                        <a:ext uri="{FF2B5EF4-FFF2-40B4-BE49-F238E27FC236}">
                          <a16:creationId xmlns:a16="http://schemas.microsoft.com/office/drawing/2014/main" id="{4AD677E5-8E1C-4751-8A48-7A32D9616AD0}"/>
                        </a:ext>
                      </a:extLst>
                    </p:cNvPr>
                    <p:cNvSpPr>
                      <a:spLocks noChangeShapeType="1"/>
                    </p:cNvSpPr>
                    <p:nvPr/>
                  </p:nvSpPr>
                  <p:spPr bwMode="auto">
                    <a:xfrm flipH="1" flipV="1">
                      <a:off x="6530975" y="3279775"/>
                      <a:ext cx="15875" cy="14288"/>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atin typeface="+mn-lt"/>
                      </a:endParaRPr>
                    </a:p>
                  </p:txBody>
                </p:sp>
                <p:sp>
                  <p:nvSpPr>
                    <p:cNvPr id="9744" name="Line 528">
                      <a:extLst>
                        <a:ext uri="{FF2B5EF4-FFF2-40B4-BE49-F238E27FC236}">
                          <a16:creationId xmlns:a16="http://schemas.microsoft.com/office/drawing/2014/main" id="{56FF1097-E899-4694-AE43-8F9B5B1E23F7}"/>
                        </a:ext>
                      </a:extLst>
                    </p:cNvPr>
                    <p:cNvSpPr>
                      <a:spLocks noChangeShapeType="1"/>
                    </p:cNvSpPr>
                    <p:nvPr/>
                  </p:nvSpPr>
                  <p:spPr bwMode="auto">
                    <a:xfrm flipH="1" flipV="1">
                      <a:off x="6508750" y="3241675"/>
                      <a:ext cx="14288" cy="14288"/>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atin typeface="+mn-lt"/>
                      </a:endParaRPr>
                    </a:p>
                  </p:txBody>
                </p:sp>
                <p:sp>
                  <p:nvSpPr>
                    <p:cNvPr id="9746" name="Line 530">
                      <a:extLst>
                        <a:ext uri="{FF2B5EF4-FFF2-40B4-BE49-F238E27FC236}">
                          <a16:creationId xmlns:a16="http://schemas.microsoft.com/office/drawing/2014/main" id="{16282EB6-7D1C-49C8-A0DE-83169AF663B6}"/>
                        </a:ext>
                      </a:extLst>
                    </p:cNvPr>
                    <p:cNvSpPr>
                      <a:spLocks noChangeShapeType="1"/>
                    </p:cNvSpPr>
                    <p:nvPr/>
                  </p:nvSpPr>
                  <p:spPr bwMode="auto">
                    <a:xfrm flipH="1" flipV="1">
                      <a:off x="6478588" y="3203575"/>
                      <a:ext cx="14287" cy="14288"/>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atin typeface="+mn-lt"/>
                      </a:endParaRPr>
                    </a:p>
                  </p:txBody>
                </p:sp>
                <p:sp>
                  <p:nvSpPr>
                    <p:cNvPr id="9748" name="Line 532">
                      <a:extLst>
                        <a:ext uri="{FF2B5EF4-FFF2-40B4-BE49-F238E27FC236}">
                          <a16:creationId xmlns:a16="http://schemas.microsoft.com/office/drawing/2014/main" id="{86103B18-E19F-49BC-B63E-65A77421D62D}"/>
                        </a:ext>
                      </a:extLst>
                    </p:cNvPr>
                    <p:cNvSpPr>
                      <a:spLocks noChangeShapeType="1"/>
                    </p:cNvSpPr>
                    <p:nvPr/>
                  </p:nvSpPr>
                  <p:spPr bwMode="auto">
                    <a:xfrm flipH="1" flipV="1">
                      <a:off x="6446838" y="3157538"/>
                      <a:ext cx="15875" cy="22225"/>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atin typeface="+mn-lt"/>
                      </a:endParaRPr>
                    </a:p>
                  </p:txBody>
                </p:sp>
                <p:sp>
                  <p:nvSpPr>
                    <p:cNvPr id="9750" name="Freeform 534">
                      <a:extLst>
                        <a:ext uri="{FF2B5EF4-FFF2-40B4-BE49-F238E27FC236}">
                          <a16:creationId xmlns:a16="http://schemas.microsoft.com/office/drawing/2014/main" id="{A00A6154-7374-4740-9E34-EFE9BDABC250}"/>
                        </a:ext>
                      </a:extLst>
                    </p:cNvPr>
                    <p:cNvSpPr>
                      <a:spLocks/>
                    </p:cNvSpPr>
                    <p:nvPr/>
                  </p:nvSpPr>
                  <p:spPr bwMode="auto">
                    <a:xfrm>
                      <a:off x="6424613" y="3119438"/>
                      <a:ext cx="15875" cy="22225"/>
                    </a:xfrm>
                    <a:custGeom>
                      <a:avLst/>
                      <a:gdLst>
                        <a:gd name="T0" fmla="*/ 10 w 10"/>
                        <a:gd name="T1" fmla="*/ 14 h 14"/>
                        <a:gd name="T2" fmla="*/ 5 w 10"/>
                        <a:gd name="T3" fmla="*/ 5 h 14"/>
                        <a:gd name="T4" fmla="*/ 0 w 10"/>
                        <a:gd name="T5" fmla="*/ 0 h 14"/>
                      </a:gdLst>
                      <a:ahLst/>
                      <a:cxnLst>
                        <a:cxn ang="0">
                          <a:pos x="T0" y="T1"/>
                        </a:cxn>
                        <a:cxn ang="0">
                          <a:pos x="T2" y="T3"/>
                        </a:cxn>
                        <a:cxn ang="0">
                          <a:pos x="T4" y="T5"/>
                        </a:cxn>
                      </a:cxnLst>
                      <a:rect l="0" t="0" r="r" b="b"/>
                      <a:pathLst>
                        <a:path w="10" h="14">
                          <a:moveTo>
                            <a:pt x="10" y="14"/>
                          </a:moveTo>
                          <a:lnTo>
                            <a:pt x="5" y="5"/>
                          </a:lnTo>
                          <a:lnTo>
                            <a:pt x="0" y="0"/>
                          </a:lnTo>
                        </a:path>
                      </a:pathLst>
                    </a:custGeom>
                    <a:noFill/>
                    <a:ln w="22225">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latin typeface="+mn-lt"/>
                      </a:endParaRPr>
                    </a:p>
                  </p:txBody>
                </p:sp>
                <p:sp>
                  <p:nvSpPr>
                    <p:cNvPr id="9752" name="Freeform 536">
                      <a:extLst>
                        <a:ext uri="{FF2B5EF4-FFF2-40B4-BE49-F238E27FC236}">
                          <a16:creationId xmlns:a16="http://schemas.microsoft.com/office/drawing/2014/main" id="{8F1A5925-F821-4E90-9DA5-241FE7C2AA4D}"/>
                        </a:ext>
                      </a:extLst>
                    </p:cNvPr>
                    <p:cNvSpPr>
                      <a:spLocks/>
                    </p:cNvSpPr>
                    <p:nvPr/>
                  </p:nvSpPr>
                  <p:spPr bwMode="auto">
                    <a:xfrm>
                      <a:off x="6394450" y="3081338"/>
                      <a:ext cx="14288" cy="22225"/>
                    </a:xfrm>
                    <a:custGeom>
                      <a:avLst/>
                      <a:gdLst>
                        <a:gd name="T0" fmla="*/ 9 w 9"/>
                        <a:gd name="T1" fmla="*/ 14 h 14"/>
                        <a:gd name="T2" fmla="*/ 5 w 9"/>
                        <a:gd name="T3" fmla="*/ 5 h 14"/>
                        <a:gd name="T4" fmla="*/ 0 w 9"/>
                        <a:gd name="T5" fmla="*/ 0 h 14"/>
                      </a:gdLst>
                      <a:ahLst/>
                      <a:cxnLst>
                        <a:cxn ang="0">
                          <a:pos x="T0" y="T1"/>
                        </a:cxn>
                        <a:cxn ang="0">
                          <a:pos x="T2" y="T3"/>
                        </a:cxn>
                        <a:cxn ang="0">
                          <a:pos x="T4" y="T5"/>
                        </a:cxn>
                      </a:cxnLst>
                      <a:rect l="0" t="0" r="r" b="b"/>
                      <a:pathLst>
                        <a:path w="9" h="14">
                          <a:moveTo>
                            <a:pt x="9" y="14"/>
                          </a:moveTo>
                          <a:lnTo>
                            <a:pt x="5" y="5"/>
                          </a:lnTo>
                          <a:lnTo>
                            <a:pt x="0" y="0"/>
                          </a:lnTo>
                        </a:path>
                      </a:pathLst>
                    </a:custGeom>
                    <a:noFill/>
                    <a:ln w="22225">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latin typeface="+mn-lt"/>
                      </a:endParaRPr>
                    </a:p>
                  </p:txBody>
                </p:sp>
                <p:sp>
                  <p:nvSpPr>
                    <p:cNvPr id="9754" name="Line 538">
                      <a:extLst>
                        <a:ext uri="{FF2B5EF4-FFF2-40B4-BE49-F238E27FC236}">
                          <a16:creationId xmlns:a16="http://schemas.microsoft.com/office/drawing/2014/main" id="{646230BA-759A-4E30-BB6B-6C586E512502}"/>
                        </a:ext>
                      </a:extLst>
                    </p:cNvPr>
                    <p:cNvSpPr>
                      <a:spLocks noChangeShapeType="1"/>
                    </p:cNvSpPr>
                    <p:nvPr/>
                  </p:nvSpPr>
                  <p:spPr bwMode="auto">
                    <a:xfrm flipH="1" flipV="1">
                      <a:off x="6356350" y="3043238"/>
                      <a:ext cx="14288" cy="22225"/>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atin typeface="+mn-lt"/>
                      </a:endParaRPr>
                    </a:p>
                  </p:txBody>
                </p:sp>
                <p:sp>
                  <p:nvSpPr>
                    <p:cNvPr id="9756" name="Line 540">
                      <a:extLst>
                        <a:ext uri="{FF2B5EF4-FFF2-40B4-BE49-F238E27FC236}">
                          <a16:creationId xmlns:a16="http://schemas.microsoft.com/office/drawing/2014/main" id="{C399E0B0-90A6-4EC2-A04F-5DDD72ACD989}"/>
                        </a:ext>
                      </a:extLst>
                    </p:cNvPr>
                    <p:cNvSpPr>
                      <a:spLocks noChangeShapeType="1"/>
                    </p:cNvSpPr>
                    <p:nvPr/>
                  </p:nvSpPr>
                  <p:spPr bwMode="auto">
                    <a:xfrm flipH="1" flipV="1">
                      <a:off x="6326188" y="3005138"/>
                      <a:ext cx="14287" cy="15875"/>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atin typeface="+mn-lt"/>
                      </a:endParaRPr>
                    </a:p>
                  </p:txBody>
                </p:sp>
                <p:sp>
                  <p:nvSpPr>
                    <p:cNvPr id="9758" name="Freeform 542">
                      <a:extLst>
                        <a:ext uri="{FF2B5EF4-FFF2-40B4-BE49-F238E27FC236}">
                          <a16:creationId xmlns:a16="http://schemas.microsoft.com/office/drawing/2014/main" id="{7467C24F-2169-4B0C-919F-B027B3214D89}"/>
                        </a:ext>
                      </a:extLst>
                    </p:cNvPr>
                    <p:cNvSpPr>
                      <a:spLocks/>
                    </p:cNvSpPr>
                    <p:nvPr/>
                  </p:nvSpPr>
                  <p:spPr bwMode="auto">
                    <a:xfrm>
                      <a:off x="6288088" y="2967038"/>
                      <a:ext cx="22225" cy="15875"/>
                    </a:xfrm>
                    <a:custGeom>
                      <a:avLst/>
                      <a:gdLst>
                        <a:gd name="T0" fmla="*/ 14 w 14"/>
                        <a:gd name="T1" fmla="*/ 10 h 10"/>
                        <a:gd name="T2" fmla="*/ 4 w 14"/>
                        <a:gd name="T3" fmla="*/ 5 h 10"/>
                        <a:gd name="T4" fmla="*/ 0 w 14"/>
                        <a:gd name="T5" fmla="*/ 0 h 10"/>
                      </a:gdLst>
                      <a:ahLst/>
                      <a:cxnLst>
                        <a:cxn ang="0">
                          <a:pos x="T0" y="T1"/>
                        </a:cxn>
                        <a:cxn ang="0">
                          <a:pos x="T2" y="T3"/>
                        </a:cxn>
                        <a:cxn ang="0">
                          <a:pos x="T4" y="T5"/>
                        </a:cxn>
                      </a:cxnLst>
                      <a:rect l="0" t="0" r="r" b="b"/>
                      <a:pathLst>
                        <a:path w="14" h="10">
                          <a:moveTo>
                            <a:pt x="14" y="10"/>
                          </a:moveTo>
                          <a:lnTo>
                            <a:pt x="4" y="5"/>
                          </a:lnTo>
                          <a:lnTo>
                            <a:pt x="0" y="0"/>
                          </a:lnTo>
                        </a:path>
                      </a:pathLst>
                    </a:custGeom>
                    <a:noFill/>
                    <a:ln w="22225">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latin typeface="+mn-lt"/>
                      </a:endParaRPr>
                    </a:p>
                  </p:txBody>
                </p:sp>
                <p:sp>
                  <p:nvSpPr>
                    <p:cNvPr id="9760" name="Freeform 544">
                      <a:extLst>
                        <a:ext uri="{FF2B5EF4-FFF2-40B4-BE49-F238E27FC236}">
                          <a16:creationId xmlns:a16="http://schemas.microsoft.com/office/drawing/2014/main" id="{E9914893-01BD-4978-8851-671946627F0A}"/>
                        </a:ext>
                      </a:extLst>
                    </p:cNvPr>
                    <p:cNvSpPr>
                      <a:spLocks/>
                    </p:cNvSpPr>
                    <p:nvPr/>
                  </p:nvSpPr>
                  <p:spPr bwMode="auto">
                    <a:xfrm>
                      <a:off x="6249988" y="2928938"/>
                      <a:ext cx="22225" cy="15875"/>
                    </a:xfrm>
                    <a:custGeom>
                      <a:avLst/>
                      <a:gdLst>
                        <a:gd name="T0" fmla="*/ 14 w 14"/>
                        <a:gd name="T1" fmla="*/ 10 h 10"/>
                        <a:gd name="T2" fmla="*/ 4 w 14"/>
                        <a:gd name="T3" fmla="*/ 5 h 10"/>
                        <a:gd name="T4" fmla="*/ 0 w 14"/>
                        <a:gd name="T5" fmla="*/ 0 h 10"/>
                      </a:gdLst>
                      <a:ahLst/>
                      <a:cxnLst>
                        <a:cxn ang="0">
                          <a:pos x="T0" y="T1"/>
                        </a:cxn>
                        <a:cxn ang="0">
                          <a:pos x="T2" y="T3"/>
                        </a:cxn>
                        <a:cxn ang="0">
                          <a:pos x="T4" y="T5"/>
                        </a:cxn>
                      </a:cxnLst>
                      <a:rect l="0" t="0" r="r" b="b"/>
                      <a:pathLst>
                        <a:path w="14" h="10">
                          <a:moveTo>
                            <a:pt x="14" y="10"/>
                          </a:moveTo>
                          <a:lnTo>
                            <a:pt x="4" y="5"/>
                          </a:lnTo>
                          <a:lnTo>
                            <a:pt x="0" y="0"/>
                          </a:lnTo>
                        </a:path>
                      </a:pathLst>
                    </a:custGeom>
                    <a:noFill/>
                    <a:ln w="22225">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latin typeface="+mn-lt"/>
                      </a:endParaRPr>
                    </a:p>
                  </p:txBody>
                </p:sp>
                <p:sp>
                  <p:nvSpPr>
                    <p:cNvPr id="9761" name="Line 545">
                      <a:extLst>
                        <a:ext uri="{FF2B5EF4-FFF2-40B4-BE49-F238E27FC236}">
                          <a16:creationId xmlns:a16="http://schemas.microsoft.com/office/drawing/2014/main" id="{80E17481-886E-4EA9-81AB-C240517E3BA4}"/>
                        </a:ext>
                      </a:extLst>
                    </p:cNvPr>
                    <p:cNvSpPr>
                      <a:spLocks noChangeShapeType="1"/>
                    </p:cNvSpPr>
                    <p:nvPr/>
                  </p:nvSpPr>
                  <p:spPr bwMode="auto">
                    <a:xfrm flipH="1" flipV="1">
                      <a:off x="6234113" y="2906713"/>
                      <a:ext cx="15875" cy="22225"/>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atin typeface="+mn-lt"/>
                      </a:endParaRPr>
                    </a:p>
                  </p:txBody>
                </p:sp>
                <p:sp>
                  <p:nvSpPr>
                    <p:cNvPr id="9764" name="Freeform 548">
                      <a:extLst>
                        <a:ext uri="{FF2B5EF4-FFF2-40B4-BE49-F238E27FC236}">
                          <a16:creationId xmlns:a16="http://schemas.microsoft.com/office/drawing/2014/main" id="{30F391A7-6FDD-478E-92EF-0813B3BA6234}"/>
                        </a:ext>
                      </a:extLst>
                    </p:cNvPr>
                    <p:cNvSpPr>
                      <a:spLocks/>
                    </p:cNvSpPr>
                    <p:nvPr/>
                  </p:nvSpPr>
                  <p:spPr bwMode="auto">
                    <a:xfrm>
                      <a:off x="6165850" y="2844800"/>
                      <a:ext cx="22225" cy="23813"/>
                    </a:xfrm>
                    <a:custGeom>
                      <a:avLst/>
                      <a:gdLst>
                        <a:gd name="T0" fmla="*/ 14 w 14"/>
                        <a:gd name="T1" fmla="*/ 15 h 15"/>
                        <a:gd name="T2" fmla="*/ 9 w 14"/>
                        <a:gd name="T3" fmla="*/ 5 h 15"/>
                        <a:gd name="T4" fmla="*/ 0 w 14"/>
                        <a:gd name="T5" fmla="*/ 0 h 15"/>
                      </a:gdLst>
                      <a:ahLst/>
                      <a:cxnLst>
                        <a:cxn ang="0">
                          <a:pos x="T0" y="T1"/>
                        </a:cxn>
                        <a:cxn ang="0">
                          <a:pos x="T2" y="T3"/>
                        </a:cxn>
                        <a:cxn ang="0">
                          <a:pos x="T4" y="T5"/>
                        </a:cxn>
                      </a:cxnLst>
                      <a:rect l="0" t="0" r="r" b="b"/>
                      <a:pathLst>
                        <a:path w="14" h="15">
                          <a:moveTo>
                            <a:pt x="14" y="15"/>
                          </a:moveTo>
                          <a:lnTo>
                            <a:pt x="9" y="5"/>
                          </a:lnTo>
                          <a:lnTo>
                            <a:pt x="0" y="0"/>
                          </a:lnTo>
                        </a:path>
                      </a:pathLst>
                    </a:custGeom>
                    <a:noFill/>
                    <a:ln w="22225">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latin typeface="+mn-lt"/>
                      </a:endParaRPr>
                    </a:p>
                  </p:txBody>
                </p:sp>
                <p:sp>
                  <p:nvSpPr>
                    <p:cNvPr id="9767" name="Line 551">
                      <a:extLst>
                        <a:ext uri="{FF2B5EF4-FFF2-40B4-BE49-F238E27FC236}">
                          <a16:creationId xmlns:a16="http://schemas.microsoft.com/office/drawing/2014/main" id="{07AE91B2-B3FA-4095-9DA3-A456AF00863A}"/>
                        </a:ext>
                      </a:extLst>
                    </p:cNvPr>
                    <p:cNvSpPr>
                      <a:spLocks noChangeShapeType="1"/>
                    </p:cNvSpPr>
                    <p:nvPr/>
                  </p:nvSpPr>
                  <p:spPr bwMode="auto">
                    <a:xfrm flipH="1" flipV="1">
                      <a:off x="6081713" y="2792413"/>
                      <a:ext cx="22225" cy="14287"/>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atin typeface="+mn-lt"/>
                      </a:endParaRPr>
                    </a:p>
                  </p:txBody>
                </p:sp>
                <p:grpSp>
                  <p:nvGrpSpPr>
                    <p:cNvPr id="14" name="Group 13">
                      <a:extLst>
                        <a:ext uri="{FF2B5EF4-FFF2-40B4-BE49-F238E27FC236}">
                          <a16:creationId xmlns:a16="http://schemas.microsoft.com/office/drawing/2014/main" id="{92EF2C7C-2C97-42BD-97F9-E0AE511AF94D}"/>
                        </a:ext>
                      </a:extLst>
                    </p:cNvPr>
                    <p:cNvGrpSpPr/>
                    <p:nvPr/>
                  </p:nvGrpSpPr>
                  <p:grpSpPr>
                    <a:xfrm>
                      <a:off x="5989638" y="2732088"/>
                      <a:ext cx="222250" cy="150812"/>
                      <a:chOff x="5989638" y="2732088"/>
                      <a:chExt cx="222250" cy="150812"/>
                    </a:xfrm>
                  </p:grpSpPr>
                  <p:sp>
                    <p:nvSpPr>
                      <p:cNvPr id="9763" name="Line 547">
                        <a:extLst>
                          <a:ext uri="{FF2B5EF4-FFF2-40B4-BE49-F238E27FC236}">
                            <a16:creationId xmlns:a16="http://schemas.microsoft.com/office/drawing/2014/main" id="{94801D46-6A6D-4CF4-BB67-393958A11763}"/>
                          </a:ext>
                        </a:extLst>
                      </p:cNvPr>
                      <p:cNvSpPr>
                        <a:spLocks noChangeShapeType="1"/>
                      </p:cNvSpPr>
                      <p:nvPr/>
                    </p:nvSpPr>
                    <p:spPr bwMode="auto">
                      <a:xfrm flipH="1" flipV="1">
                        <a:off x="6188075" y="2868613"/>
                        <a:ext cx="23813" cy="14287"/>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atin typeface="+mn-lt"/>
                        </a:endParaRPr>
                      </a:p>
                    </p:txBody>
                  </p:sp>
                  <p:sp>
                    <p:nvSpPr>
                      <p:cNvPr id="9765" name="Line 549">
                        <a:extLst>
                          <a:ext uri="{FF2B5EF4-FFF2-40B4-BE49-F238E27FC236}">
                            <a16:creationId xmlns:a16="http://schemas.microsoft.com/office/drawing/2014/main" id="{E514A5E1-19E7-4D10-B46B-C49D0476A938}"/>
                          </a:ext>
                        </a:extLst>
                      </p:cNvPr>
                      <p:cNvSpPr>
                        <a:spLocks noChangeShapeType="1"/>
                      </p:cNvSpPr>
                      <p:nvPr/>
                    </p:nvSpPr>
                    <p:spPr bwMode="auto">
                      <a:xfrm flipH="1" flipV="1">
                        <a:off x="6135688" y="2830513"/>
                        <a:ext cx="30162" cy="14287"/>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atin typeface="+mn-lt"/>
                        </a:endParaRPr>
                      </a:p>
                    </p:txBody>
                  </p:sp>
                  <p:sp>
                    <p:nvSpPr>
                      <p:cNvPr id="9766" name="Freeform 550">
                        <a:extLst>
                          <a:ext uri="{FF2B5EF4-FFF2-40B4-BE49-F238E27FC236}">
                            <a16:creationId xmlns:a16="http://schemas.microsoft.com/office/drawing/2014/main" id="{0244F751-758A-467E-B871-39AA796E386C}"/>
                          </a:ext>
                        </a:extLst>
                      </p:cNvPr>
                      <p:cNvSpPr>
                        <a:spLocks/>
                      </p:cNvSpPr>
                      <p:nvPr/>
                    </p:nvSpPr>
                    <p:spPr bwMode="auto">
                      <a:xfrm>
                        <a:off x="6103938" y="2806700"/>
                        <a:ext cx="31750" cy="23813"/>
                      </a:xfrm>
                      <a:custGeom>
                        <a:avLst/>
                        <a:gdLst>
                          <a:gd name="T0" fmla="*/ 20 w 20"/>
                          <a:gd name="T1" fmla="*/ 15 h 15"/>
                          <a:gd name="T2" fmla="*/ 10 w 20"/>
                          <a:gd name="T3" fmla="*/ 5 h 15"/>
                          <a:gd name="T4" fmla="*/ 0 w 20"/>
                          <a:gd name="T5" fmla="*/ 0 h 15"/>
                        </a:gdLst>
                        <a:ahLst/>
                        <a:cxnLst>
                          <a:cxn ang="0">
                            <a:pos x="T0" y="T1"/>
                          </a:cxn>
                          <a:cxn ang="0">
                            <a:pos x="T2" y="T3"/>
                          </a:cxn>
                          <a:cxn ang="0">
                            <a:pos x="T4" y="T5"/>
                          </a:cxn>
                        </a:cxnLst>
                        <a:rect l="0" t="0" r="r" b="b"/>
                        <a:pathLst>
                          <a:path w="20" h="15">
                            <a:moveTo>
                              <a:pt x="20" y="15"/>
                            </a:moveTo>
                            <a:lnTo>
                              <a:pt x="10" y="5"/>
                            </a:lnTo>
                            <a:lnTo>
                              <a:pt x="0" y="0"/>
                            </a:lnTo>
                          </a:path>
                        </a:pathLst>
                      </a:custGeom>
                      <a:noFill/>
                      <a:ln w="22225">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latin typeface="+mn-lt"/>
                        </a:endParaRPr>
                      </a:p>
                    </p:txBody>
                  </p:sp>
                  <p:sp>
                    <p:nvSpPr>
                      <p:cNvPr id="9768" name="Line 552">
                        <a:extLst>
                          <a:ext uri="{FF2B5EF4-FFF2-40B4-BE49-F238E27FC236}">
                            <a16:creationId xmlns:a16="http://schemas.microsoft.com/office/drawing/2014/main" id="{B65FF401-1502-4E5D-A247-747A7E7E81F8}"/>
                          </a:ext>
                        </a:extLst>
                      </p:cNvPr>
                      <p:cNvSpPr>
                        <a:spLocks noChangeShapeType="1"/>
                      </p:cNvSpPr>
                      <p:nvPr/>
                    </p:nvSpPr>
                    <p:spPr bwMode="auto">
                      <a:xfrm flipH="1" flipV="1">
                        <a:off x="6051550" y="2770188"/>
                        <a:ext cx="30163" cy="22225"/>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atin typeface="+mn-lt"/>
                        </a:endParaRPr>
                      </a:p>
                    </p:txBody>
                  </p:sp>
                  <p:sp>
                    <p:nvSpPr>
                      <p:cNvPr id="9769" name="Line 553">
                        <a:extLst>
                          <a:ext uri="{FF2B5EF4-FFF2-40B4-BE49-F238E27FC236}">
                            <a16:creationId xmlns:a16="http://schemas.microsoft.com/office/drawing/2014/main" id="{6A67E5BE-934E-4BEE-A107-84ED5BEA7E33}"/>
                          </a:ext>
                        </a:extLst>
                      </p:cNvPr>
                      <p:cNvSpPr>
                        <a:spLocks noChangeShapeType="1"/>
                      </p:cNvSpPr>
                      <p:nvPr/>
                    </p:nvSpPr>
                    <p:spPr bwMode="auto">
                      <a:xfrm flipH="1" flipV="1">
                        <a:off x="6019800" y="2746375"/>
                        <a:ext cx="31750" cy="23813"/>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atin typeface="+mn-lt"/>
                        </a:endParaRPr>
                      </a:p>
                    </p:txBody>
                  </p:sp>
                  <p:sp>
                    <p:nvSpPr>
                      <p:cNvPr id="9770" name="Freeform 554">
                        <a:extLst>
                          <a:ext uri="{FF2B5EF4-FFF2-40B4-BE49-F238E27FC236}">
                            <a16:creationId xmlns:a16="http://schemas.microsoft.com/office/drawing/2014/main" id="{27291F70-B4D2-45FF-91CA-E83E1DC42D53}"/>
                          </a:ext>
                        </a:extLst>
                      </p:cNvPr>
                      <p:cNvSpPr>
                        <a:spLocks/>
                      </p:cNvSpPr>
                      <p:nvPr/>
                    </p:nvSpPr>
                    <p:spPr bwMode="auto">
                      <a:xfrm>
                        <a:off x="5989638" y="2732088"/>
                        <a:ext cx="30162" cy="14287"/>
                      </a:xfrm>
                      <a:custGeom>
                        <a:avLst/>
                        <a:gdLst>
                          <a:gd name="T0" fmla="*/ 19 w 19"/>
                          <a:gd name="T1" fmla="*/ 9 h 9"/>
                          <a:gd name="T2" fmla="*/ 10 w 19"/>
                          <a:gd name="T3" fmla="*/ 4 h 9"/>
                          <a:gd name="T4" fmla="*/ 0 w 19"/>
                          <a:gd name="T5" fmla="*/ 0 h 9"/>
                        </a:gdLst>
                        <a:ahLst/>
                        <a:cxnLst>
                          <a:cxn ang="0">
                            <a:pos x="T0" y="T1"/>
                          </a:cxn>
                          <a:cxn ang="0">
                            <a:pos x="T2" y="T3"/>
                          </a:cxn>
                          <a:cxn ang="0">
                            <a:pos x="T4" y="T5"/>
                          </a:cxn>
                        </a:cxnLst>
                        <a:rect l="0" t="0" r="r" b="b"/>
                        <a:pathLst>
                          <a:path w="19" h="9">
                            <a:moveTo>
                              <a:pt x="19" y="9"/>
                            </a:moveTo>
                            <a:lnTo>
                              <a:pt x="10" y="4"/>
                            </a:lnTo>
                            <a:lnTo>
                              <a:pt x="0" y="0"/>
                            </a:lnTo>
                          </a:path>
                        </a:pathLst>
                      </a:custGeom>
                      <a:noFill/>
                      <a:ln w="22225">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latin typeface="+mn-lt"/>
                        </a:endParaRPr>
                      </a:p>
                    </p:txBody>
                  </p:sp>
                </p:grpSp>
              </p:grpSp>
            </p:grpSp>
          </p:grpSp>
        </p:grpSp>
        <p:sp>
          <p:nvSpPr>
            <p:cNvPr id="9771" name="Freeform 555">
              <a:extLst>
                <a:ext uri="{FF2B5EF4-FFF2-40B4-BE49-F238E27FC236}">
                  <a16:creationId xmlns:a16="http://schemas.microsoft.com/office/drawing/2014/main" id="{21FB35FC-5C9C-480D-ACD1-7FD3DC808068}"/>
                </a:ext>
              </a:extLst>
            </p:cNvPr>
            <p:cNvSpPr>
              <a:spLocks/>
            </p:cNvSpPr>
            <p:nvPr/>
          </p:nvSpPr>
          <p:spPr bwMode="auto">
            <a:xfrm>
              <a:off x="5921375" y="2708275"/>
              <a:ext cx="68263" cy="23813"/>
            </a:xfrm>
            <a:custGeom>
              <a:avLst/>
              <a:gdLst>
                <a:gd name="T0" fmla="*/ 43 w 43"/>
                <a:gd name="T1" fmla="*/ 15 h 15"/>
                <a:gd name="T2" fmla="*/ 24 w 43"/>
                <a:gd name="T3" fmla="*/ 5 h 15"/>
                <a:gd name="T4" fmla="*/ 0 w 43"/>
                <a:gd name="T5" fmla="*/ 0 h 15"/>
              </a:gdLst>
              <a:ahLst/>
              <a:cxnLst>
                <a:cxn ang="0">
                  <a:pos x="T0" y="T1"/>
                </a:cxn>
                <a:cxn ang="0">
                  <a:pos x="T2" y="T3"/>
                </a:cxn>
                <a:cxn ang="0">
                  <a:pos x="T4" y="T5"/>
                </a:cxn>
              </a:cxnLst>
              <a:rect l="0" t="0" r="r" b="b"/>
              <a:pathLst>
                <a:path w="43" h="15">
                  <a:moveTo>
                    <a:pt x="43" y="15"/>
                  </a:moveTo>
                  <a:lnTo>
                    <a:pt x="24" y="5"/>
                  </a:lnTo>
                  <a:lnTo>
                    <a:pt x="0" y="0"/>
                  </a:lnTo>
                </a:path>
              </a:pathLst>
            </a:custGeom>
            <a:noFill/>
            <a:ln w="22225">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latin typeface="+mn-lt"/>
              </a:endParaRPr>
            </a:p>
          </p:txBody>
        </p:sp>
        <p:sp>
          <p:nvSpPr>
            <p:cNvPr id="9772" name="Line 556">
              <a:extLst>
                <a:ext uri="{FF2B5EF4-FFF2-40B4-BE49-F238E27FC236}">
                  <a16:creationId xmlns:a16="http://schemas.microsoft.com/office/drawing/2014/main" id="{DCF3A6AD-1BDD-4FD6-B956-18088A76F110}"/>
                </a:ext>
              </a:extLst>
            </p:cNvPr>
            <p:cNvSpPr>
              <a:spLocks noChangeShapeType="1"/>
            </p:cNvSpPr>
            <p:nvPr/>
          </p:nvSpPr>
          <p:spPr bwMode="auto">
            <a:xfrm flipH="1" flipV="1">
              <a:off x="5861050" y="2693988"/>
              <a:ext cx="60325" cy="14287"/>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atin typeface="+mn-lt"/>
              </a:endParaRPr>
            </a:p>
          </p:txBody>
        </p:sp>
        <p:sp>
          <p:nvSpPr>
            <p:cNvPr id="9773" name="Freeform 557">
              <a:extLst>
                <a:ext uri="{FF2B5EF4-FFF2-40B4-BE49-F238E27FC236}">
                  <a16:creationId xmlns:a16="http://schemas.microsoft.com/office/drawing/2014/main" id="{EA5CEBFC-808C-4400-8472-418A23FA5F86}"/>
                </a:ext>
              </a:extLst>
            </p:cNvPr>
            <p:cNvSpPr>
              <a:spLocks/>
            </p:cNvSpPr>
            <p:nvPr/>
          </p:nvSpPr>
          <p:spPr bwMode="auto">
            <a:xfrm>
              <a:off x="5791200" y="2670175"/>
              <a:ext cx="69850" cy="23813"/>
            </a:xfrm>
            <a:custGeom>
              <a:avLst/>
              <a:gdLst>
                <a:gd name="T0" fmla="*/ 44 w 44"/>
                <a:gd name="T1" fmla="*/ 15 h 15"/>
                <a:gd name="T2" fmla="*/ 24 w 44"/>
                <a:gd name="T3" fmla="*/ 5 h 15"/>
                <a:gd name="T4" fmla="*/ 0 w 44"/>
                <a:gd name="T5" fmla="*/ 0 h 15"/>
              </a:gdLst>
              <a:ahLst/>
              <a:cxnLst>
                <a:cxn ang="0">
                  <a:pos x="T0" y="T1"/>
                </a:cxn>
                <a:cxn ang="0">
                  <a:pos x="T2" y="T3"/>
                </a:cxn>
                <a:cxn ang="0">
                  <a:pos x="T4" y="T5"/>
                </a:cxn>
              </a:cxnLst>
              <a:rect l="0" t="0" r="r" b="b"/>
              <a:pathLst>
                <a:path w="44" h="15">
                  <a:moveTo>
                    <a:pt x="44" y="15"/>
                  </a:moveTo>
                  <a:lnTo>
                    <a:pt x="24" y="5"/>
                  </a:lnTo>
                  <a:lnTo>
                    <a:pt x="0" y="0"/>
                  </a:lnTo>
                </a:path>
              </a:pathLst>
            </a:custGeom>
            <a:noFill/>
            <a:ln w="22225">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latin typeface="+mn-lt"/>
              </a:endParaRPr>
            </a:p>
          </p:txBody>
        </p:sp>
        <p:sp>
          <p:nvSpPr>
            <p:cNvPr id="9774" name="Freeform 558">
              <a:extLst>
                <a:ext uri="{FF2B5EF4-FFF2-40B4-BE49-F238E27FC236}">
                  <a16:creationId xmlns:a16="http://schemas.microsoft.com/office/drawing/2014/main" id="{41E1AD1E-8851-4100-87CC-A2A4A6D79A77}"/>
                </a:ext>
              </a:extLst>
            </p:cNvPr>
            <p:cNvSpPr>
              <a:spLocks/>
            </p:cNvSpPr>
            <p:nvPr/>
          </p:nvSpPr>
          <p:spPr bwMode="auto">
            <a:xfrm>
              <a:off x="5692775" y="2655888"/>
              <a:ext cx="98425" cy="14287"/>
            </a:xfrm>
            <a:custGeom>
              <a:avLst/>
              <a:gdLst>
                <a:gd name="T0" fmla="*/ 62 w 62"/>
                <a:gd name="T1" fmla="*/ 9 h 9"/>
                <a:gd name="T2" fmla="*/ 34 w 62"/>
                <a:gd name="T3" fmla="*/ 4 h 9"/>
                <a:gd name="T4" fmla="*/ 0 w 62"/>
                <a:gd name="T5" fmla="*/ 0 h 9"/>
              </a:gdLst>
              <a:ahLst/>
              <a:cxnLst>
                <a:cxn ang="0">
                  <a:pos x="T0" y="T1"/>
                </a:cxn>
                <a:cxn ang="0">
                  <a:pos x="T2" y="T3"/>
                </a:cxn>
                <a:cxn ang="0">
                  <a:pos x="T4" y="T5"/>
                </a:cxn>
              </a:cxnLst>
              <a:rect l="0" t="0" r="r" b="b"/>
              <a:pathLst>
                <a:path w="62" h="9">
                  <a:moveTo>
                    <a:pt x="62" y="9"/>
                  </a:moveTo>
                  <a:lnTo>
                    <a:pt x="34" y="4"/>
                  </a:lnTo>
                  <a:lnTo>
                    <a:pt x="0" y="0"/>
                  </a:lnTo>
                </a:path>
              </a:pathLst>
            </a:custGeom>
            <a:noFill/>
            <a:ln w="22225">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latin typeface="+mn-lt"/>
              </a:endParaRPr>
            </a:p>
          </p:txBody>
        </p:sp>
      </p:grpSp>
      <p:sp>
        <p:nvSpPr>
          <p:cNvPr id="9775" name="Rectangle 559">
            <a:extLst>
              <a:ext uri="{FF2B5EF4-FFF2-40B4-BE49-F238E27FC236}">
                <a16:creationId xmlns:a16="http://schemas.microsoft.com/office/drawing/2014/main" id="{DAD3AE8B-D1B9-4F6D-89C0-ED393979DBC5}"/>
              </a:ext>
            </a:extLst>
          </p:cNvPr>
          <p:cNvSpPr>
            <a:spLocks noChangeArrowheads="1"/>
          </p:cNvSpPr>
          <p:nvPr/>
        </p:nvSpPr>
        <p:spPr bwMode="auto">
          <a:xfrm>
            <a:off x="5143500" y="4503738"/>
            <a:ext cx="83356" cy="2000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en-US" sz="1300">
                <a:latin typeface="+mn-lt"/>
              </a:rPr>
              <a:t>0</a:t>
            </a:r>
            <a:endParaRPr lang="en-US" altLang="en-US">
              <a:latin typeface="+mn-lt"/>
            </a:endParaRPr>
          </a:p>
        </p:txBody>
      </p:sp>
      <p:sp>
        <p:nvSpPr>
          <p:cNvPr id="9776" name="Rectangle 560">
            <a:extLst>
              <a:ext uri="{FF2B5EF4-FFF2-40B4-BE49-F238E27FC236}">
                <a16:creationId xmlns:a16="http://schemas.microsoft.com/office/drawing/2014/main" id="{E8CB3A16-5792-4FD3-8BC8-443C0FFA7061}"/>
              </a:ext>
            </a:extLst>
          </p:cNvPr>
          <p:cNvSpPr>
            <a:spLocks noChangeArrowheads="1"/>
          </p:cNvSpPr>
          <p:nvPr/>
        </p:nvSpPr>
        <p:spPr bwMode="auto">
          <a:xfrm>
            <a:off x="5006975" y="3530600"/>
            <a:ext cx="208390" cy="2000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en-US" sz="1300">
                <a:latin typeface="+mn-lt"/>
              </a:rPr>
              <a:t>0.5</a:t>
            </a:r>
            <a:endParaRPr lang="en-US" altLang="en-US">
              <a:latin typeface="+mn-lt"/>
            </a:endParaRPr>
          </a:p>
        </p:txBody>
      </p:sp>
      <p:sp>
        <p:nvSpPr>
          <p:cNvPr id="9777" name="Rectangle 561">
            <a:extLst>
              <a:ext uri="{FF2B5EF4-FFF2-40B4-BE49-F238E27FC236}">
                <a16:creationId xmlns:a16="http://schemas.microsoft.com/office/drawing/2014/main" id="{72057E56-5847-4901-A6A6-50E097D80382}"/>
              </a:ext>
            </a:extLst>
          </p:cNvPr>
          <p:cNvSpPr>
            <a:spLocks noChangeArrowheads="1"/>
          </p:cNvSpPr>
          <p:nvPr/>
        </p:nvSpPr>
        <p:spPr bwMode="auto">
          <a:xfrm>
            <a:off x="5143500" y="2549525"/>
            <a:ext cx="83356" cy="2000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en-US" sz="1300">
                <a:latin typeface="+mn-lt"/>
              </a:rPr>
              <a:t>1</a:t>
            </a:r>
            <a:endParaRPr lang="en-US" altLang="en-US">
              <a:latin typeface="+mn-lt"/>
            </a:endParaRPr>
          </a:p>
        </p:txBody>
      </p:sp>
      <p:sp>
        <p:nvSpPr>
          <p:cNvPr id="9778" name="Rectangle 562">
            <a:extLst>
              <a:ext uri="{FF2B5EF4-FFF2-40B4-BE49-F238E27FC236}">
                <a16:creationId xmlns:a16="http://schemas.microsoft.com/office/drawing/2014/main" id="{BF74550F-E24D-4FE7-BE52-274A8F392E07}"/>
              </a:ext>
            </a:extLst>
          </p:cNvPr>
          <p:cNvSpPr>
            <a:spLocks noChangeArrowheads="1"/>
          </p:cNvSpPr>
          <p:nvPr/>
        </p:nvSpPr>
        <p:spPr bwMode="auto">
          <a:xfrm>
            <a:off x="5273675" y="4748213"/>
            <a:ext cx="166712" cy="2000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en-US" sz="1300">
                <a:latin typeface="+mn-lt"/>
              </a:rPr>
              <a:t>30</a:t>
            </a:r>
            <a:endParaRPr lang="en-US" altLang="en-US">
              <a:latin typeface="+mn-lt"/>
            </a:endParaRPr>
          </a:p>
        </p:txBody>
      </p:sp>
      <p:sp>
        <p:nvSpPr>
          <p:cNvPr id="9779" name="Rectangle 563">
            <a:extLst>
              <a:ext uri="{FF2B5EF4-FFF2-40B4-BE49-F238E27FC236}">
                <a16:creationId xmlns:a16="http://schemas.microsoft.com/office/drawing/2014/main" id="{55C7C377-9038-44B2-AD00-06C0953089A4}"/>
              </a:ext>
            </a:extLst>
          </p:cNvPr>
          <p:cNvSpPr>
            <a:spLocks noChangeArrowheads="1"/>
          </p:cNvSpPr>
          <p:nvPr/>
        </p:nvSpPr>
        <p:spPr bwMode="auto">
          <a:xfrm>
            <a:off x="6294438" y="4748213"/>
            <a:ext cx="166712" cy="2000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en-US" sz="1300">
                <a:latin typeface="+mn-lt"/>
              </a:rPr>
              <a:t>60</a:t>
            </a:r>
            <a:endParaRPr lang="en-US" altLang="en-US">
              <a:latin typeface="+mn-lt"/>
            </a:endParaRPr>
          </a:p>
        </p:txBody>
      </p:sp>
      <p:sp>
        <p:nvSpPr>
          <p:cNvPr id="9780" name="Rectangle 564">
            <a:extLst>
              <a:ext uri="{FF2B5EF4-FFF2-40B4-BE49-F238E27FC236}">
                <a16:creationId xmlns:a16="http://schemas.microsoft.com/office/drawing/2014/main" id="{C6A802F6-A7F8-4BFA-BA6B-D14BB9261B2E}"/>
              </a:ext>
            </a:extLst>
          </p:cNvPr>
          <p:cNvSpPr>
            <a:spLocks noChangeArrowheads="1"/>
          </p:cNvSpPr>
          <p:nvPr/>
        </p:nvSpPr>
        <p:spPr bwMode="auto">
          <a:xfrm>
            <a:off x="7324725" y="4748213"/>
            <a:ext cx="166712" cy="2000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en-US" sz="1300">
                <a:latin typeface="+mn-lt"/>
              </a:rPr>
              <a:t>90</a:t>
            </a:r>
            <a:endParaRPr lang="en-US" altLang="en-US">
              <a:latin typeface="+mn-lt"/>
            </a:endParaRPr>
          </a:p>
        </p:txBody>
      </p:sp>
      <p:sp>
        <p:nvSpPr>
          <p:cNvPr id="9781" name="Rectangle 565">
            <a:extLst>
              <a:ext uri="{FF2B5EF4-FFF2-40B4-BE49-F238E27FC236}">
                <a16:creationId xmlns:a16="http://schemas.microsoft.com/office/drawing/2014/main" id="{ECBD4BCA-7B98-49BD-A890-CCEA6FEDAD79}"/>
              </a:ext>
            </a:extLst>
          </p:cNvPr>
          <p:cNvSpPr>
            <a:spLocks noChangeArrowheads="1"/>
          </p:cNvSpPr>
          <p:nvPr/>
        </p:nvSpPr>
        <p:spPr bwMode="auto">
          <a:xfrm>
            <a:off x="8299450" y="4748213"/>
            <a:ext cx="250068" cy="2000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en-US" sz="1300">
                <a:latin typeface="+mn-lt"/>
              </a:rPr>
              <a:t>120</a:t>
            </a:r>
            <a:endParaRPr lang="en-US" altLang="en-US">
              <a:latin typeface="+mn-lt"/>
            </a:endParaRPr>
          </a:p>
        </p:txBody>
      </p:sp>
      <p:sp>
        <p:nvSpPr>
          <p:cNvPr id="9782" name="Rectangle 566">
            <a:extLst>
              <a:ext uri="{FF2B5EF4-FFF2-40B4-BE49-F238E27FC236}">
                <a16:creationId xmlns:a16="http://schemas.microsoft.com/office/drawing/2014/main" id="{0C24770A-5F39-4E0E-BD8F-8DF726CE3C64}"/>
              </a:ext>
            </a:extLst>
          </p:cNvPr>
          <p:cNvSpPr>
            <a:spLocks noChangeArrowheads="1"/>
          </p:cNvSpPr>
          <p:nvPr/>
        </p:nvSpPr>
        <p:spPr bwMode="auto">
          <a:xfrm>
            <a:off x="5824538" y="4914900"/>
            <a:ext cx="1526059"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en-US" b="1">
                <a:latin typeface="+mn-lt"/>
              </a:rPr>
              <a:t>Body weight kg</a:t>
            </a:r>
            <a:endParaRPr lang="en-US" altLang="en-US">
              <a:latin typeface="+mn-lt"/>
            </a:endParaRPr>
          </a:p>
        </p:txBody>
      </p:sp>
      <p:sp>
        <p:nvSpPr>
          <p:cNvPr id="9783" name="Rectangle 567">
            <a:extLst>
              <a:ext uri="{FF2B5EF4-FFF2-40B4-BE49-F238E27FC236}">
                <a16:creationId xmlns:a16="http://schemas.microsoft.com/office/drawing/2014/main" id="{B14A1EC2-AEBE-45B1-A277-6AD41F831BC5}"/>
              </a:ext>
            </a:extLst>
          </p:cNvPr>
          <p:cNvSpPr>
            <a:spLocks noChangeArrowheads="1"/>
          </p:cNvSpPr>
          <p:nvPr/>
        </p:nvSpPr>
        <p:spPr bwMode="auto">
          <a:xfrm rot="16200000">
            <a:off x="4057375" y="3471055"/>
            <a:ext cx="1678536" cy="2000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en-US" sz="1300" b="1" dirty="0">
                <a:latin typeface="+mn-lt"/>
              </a:rPr>
              <a:t>Exceedance probability</a:t>
            </a:r>
            <a:endParaRPr lang="en-US" altLang="en-US" dirty="0">
              <a:latin typeface="+mn-lt"/>
            </a:endParaRPr>
          </a:p>
        </p:txBody>
      </p:sp>
      <p:grpSp>
        <p:nvGrpSpPr>
          <p:cNvPr id="24" name="Group 23">
            <a:extLst>
              <a:ext uri="{FF2B5EF4-FFF2-40B4-BE49-F238E27FC236}">
                <a16:creationId xmlns:a16="http://schemas.microsoft.com/office/drawing/2014/main" id="{175DAD6E-EB21-45A0-85D1-8495FB1A4A7B}"/>
              </a:ext>
            </a:extLst>
          </p:cNvPr>
          <p:cNvGrpSpPr/>
          <p:nvPr/>
        </p:nvGrpSpPr>
        <p:grpSpPr>
          <a:xfrm>
            <a:off x="5768975" y="2670175"/>
            <a:ext cx="2181225" cy="1917700"/>
            <a:chOff x="5768975" y="2670175"/>
            <a:chExt cx="2181225" cy="1917700"/>
          </a:xfrm>
        </p:grpSpPr>
        <p:sp>
          <p:nvSpPr>
            <p:cNvPr id="9477" name="Freeform 261">
              <a:extLst>
                <a:ext uri="{FF2B5EF4-FFF2-40B4-BE49-F238E27FC236}">
                  <a16:creationId xmlns:a16="http://schemas.microsoft.com/office/drawing/2014/main" id="{CB3B67C4-4DED-48BD-95AE-5AD1BB3E1EE6}"/>
                </a:ext>
              </a:extLst>
            </p:cNvPr>
            <p:cNvSpPr>
              <a:spLocks/>
            </p:cNvSpPr>
            <p:nvPr/>
          </p:nvSpPr>
          <p:spPr bwMode="auto">
            <a:xfrm>
              <a:off x="7766050" y="4565650"/>
              <a:ext cx="184150" cy="22225"/>
            </a:xfrm>
            <a:custGeom>
              <a:avLst/>
              <a:gdLst>
                <a:gd name="T0" fmla="*/ 116 w 116"/>
                <a:gd name="T1" fmla="*/ 14 h 14"/>
                <a:gd name="T2" fmla="*/ 58 w 116"/>
                <a:gd name="T3" fmla="*/ 5 h 14"/>
                <a:gd name="T4" fmla="*/ 0 w 116"/>
                <a:gd name="T5" fmla="*/ 0 h 14"/>
              </a:gdLst>
              <a:ahLst/>
              <a:cxnLst>
                <a:cxn ang="0">
                  <a:pos x="T0" y="T1"/>
                </a:cxn>
                <a:cxn ang="0">
                  <a:pos x="T2" y="T3"/>
                </a:cxn>
                <a:cxn ang="0">
                  <a:pos x="T4" y="T5"/>
                </a:cxn>
              </a:cxnLst>
              <a:rect l="0" t="0" r="r" b="b"/>
              <a:pathLst>
                <a:path w="116" h="14">
                  <a:moveTo>
                    <a:pt x="116" y="14"/>
                  </a:moveTo>
                  <a:lnTo>
                    <a:pt x="58" y="5"/>
                  </a:lnTo>
                  <a:lnTo>
                    <a:pt x="0" y="0"/>
                  </a:lnTo>
                </a:path>
              </a:pathLst>
            </a:custGeom>
            <a:noFill/>
            <a:ln w="15875">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latin typeface="+mn-lt"/>
              </a:endParaRPr>
            </a:p>
          </p:txBody>
        </p:sp>
        <p:sp>
          <p:nvSpPr>
            <p:cNvPr id="9478" name="Freeform 262">
              <a:extLst>
                <a:ext uri="{FF2B5EF4-FFF2-40B4-BE49-F238E27FC236}">
                  <a16:creationId xmlns:a16="http://schemas.microsoft.com/office/drawing/2014/main" id="{D5FCE44C-52CB-4D07-AF87-5BF534881AE6}"/>
                </a:ext>
              </a:extLst>
            </p:cNvPr>
            <p:cNvSpPr>
              <a:spLocks/>
            </p:cNvSpPr>
            <p:nvPr/>
          </p:nvSpPr>
          <p:spPr bwMode="auto">
            <a:xfrm>
              <a:off x="7613650" y="4549775"/>
              <a:ext cx="152400" cy="15875"/>
            </a:xfrm>
            <a:custGeom>
              <a:avLst/>
              <a:gdLst>
                <a:gd name="T0" fmla="*/ 96 w 96"/>
                <a:gd name="T1" fmla="*/ 10 h 10"/>
                <a:gd name="T2" fmla="*/ 43 w 96"/>
                <a:gd name="T3" fmla="*/ 5 h 10"/>
                <a:gd name="T4" fmla="*/ 0 w 96"/>
                <a:gd name="T5" fmla="*/ 0 h 10"/>
              </a:gdLst>
              <a:ahLst/>
              <a:cxnLst>
                <a:cxn ang="0">
                  <a:pos x="T0" y="T1"/>
                </a:cxn>
                <a:cxn ang="0">
                  <a:pos x="T2" y="T3"/>
                </a:cxn>
                <a:cxn ang="0">
                  <a:pos x="T4" y="T5"/>
                </a:cxn>
              </a:cxnLst>
              <a:rect l="0" t="0" r="r" b="b"/>
              <a:pathLst>
                <a:path w="96" h="10">
                  <a:moveTo>
                    <a:pt x="96" y="10"/>
                  </a:moveTo>
                  <a:lnTo>
                    <a:pt x="43" y="5"/>
                  </a:lnTo>
                  <a:lnTo>
                    <a:pt x="0" y="0"/>
                  </a:lnTo>
                </a:path>
              </a:pathLst>
            </a:custGeom>
            <a:noFill/>
            <a:ln w="15875">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latin typeface="+mn-lt"/>
              </a:endParaRPr>
            </a:p>
          </p:txBody>
        </p:sp>
        <p:sp>
          <p:nvSpPr>
            <p:cNvPr id="9479" name="Freeform 263">
              <a:extLst>
                <a:ext uri="{FF2B5EF4-FFF2-40B4-BE49-F238E27FC236}">
                  <a16:creationId xmlns:a16="http://schemas.microsoft.com/office/drawing/2014/main" id="{785CE2B8-55A4-4B35-9ECF-DAEBE1847BD0}"/>
                </a:ext>
              </a:extLst>
            </p:cNvPr>
            <p:cNvSpPr>
              <a:spLocks/>
            </p:cNvSpPr>
            <p:nvPr/>
          </p:nvSpPr>
          <p:spPr bwMode="auto">
            <a:xfrm>
              <a:off x="7515225" y="4527550"/>
              <a:ext cx="98425" cy="22225"/>
            </a:xfrm>
            <a:custGeom>
              <a:avLst/>
              <a:gdLst>
                <a:gd name="T0" fmla="*/ 62 w 62"/>
                <a:gd name="T1" fmla="*/ 14 h 14"/>
                <a:gd name="T2" fmla="*/ 29 w 62"/>
                <a:gd name="T3" fmla="*/ 5 h 14"/>
                <a:gd name="T4" fmla="*/ 0 w 62"/>
                <a:gd name="T5" fmla="*/ 0 h 14"/>
              </a:gdLst>
              <a:ahLst/>
              <a:cxnLst>
                <a:cxn ang="0">
                  <a:pos x="T0" y="T1"/>
                </a:cxn>
                <a:cxn ang="0">
                  <a:pos x="T2" y="T3"/>
                </a:cxn>
                <a:cxn ang="0">
                  <a:pos x="T4" y="T5"/>
                </a:cxn>
              </a:cxnLst>
              <a:rect l="0" t="0" r="r" b="b"/>
              <a:pathLst>
                <a:path w="62" h="14">
                  <a:moveTo>
                    <a:pt x="62" y="14"/>
                  </a:moveTo>
                  <a:lnTo>
                    <a:pt x="29" y="5"/>
                  </a:lnTo>
                  <a:lnTo>
                    <a:pt x="0" y="0"/>
                  </a:lnTo>
                </a:path>
              </a:pathLst>
            </a:custGeom>
            <a:noFill/>
            <a:ln w="15875">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latin typeface="+mn-lt"/>
              </a:endParaRPr>
            </a:p>
          </p:txBody>
        </p:sp>
        <p:sp>
          <p:nvSpPr>
            <p:cNvPr id="9480" name="Freeform 264">
              <a:extLst>
                <a:ext uri="{FF2B5EF4-FFF2-40B4-BE49-F238E27FC236}">
                  <a16:creationId xmlns:a16="http://schemas.microsoft.com/office/drawing/2014/main" id="{10CFC6D6-DFA1-4CBA-A40F-495365EB9312}"/>
                </a:ext>
              </a:extLst>
            </p:cNvPr>
            <p:cNvSpPr>
              <a:spLocks/>
            </p:cNvSpPr>
            <p:nvPr/>
          </p:nvSpPr>
          <p:spPr bwMode="auto">
            <a:xfrm>
              <a:off x="7439025" y="4511675"/>
              <a:ext cx="76200" cy="15875"/>
            </a:xfrm>
            <a:custGeom>
              <a:avLst/>
              <a:gdLst>
                <a:gd name="T0" fmla="*/ 48 w 48"/>
                <a:gd name="T1" fmla="*/ 10 h 10"/>
                <a:gd name="T2" fmla="*/ 24 w 48"/>
                <a:gd name="T3" fmla="*/ 5 h 10"/>
                <a:gd name="T4" fmla="*/ 0 w 48"/>
                <a:gd name="T5" fmla="*/ 0 h 10"/>
              </a:gdLst>
              <a:ahLst/>
              <a:cxnLst>
                <a:cxn ang="0">
                  <a:pos x="T0" y="T1"/>
                </a:cxn>
                <a:cxn ang="0">
                  <a:pos x="T2" y="T3"/>
                </a:cxn>
                <a:cxn ang="0">
                  <a:pos x="T4" y="T5"/>
                </a:cxn>
              </a:cxnLst>
              <a:rect l="0" t="0" r="r" b="b"/>
              <a:pathLst>
                <a:path w="48" h="10">
                  <a:moveTo>
                    <a:pt x="48" y="10"/>
                  </a:moveTo>
                  <a:lnTo>
                    <a:pt x="24" y="5"/>
                  </a:lnTo>
                  <a:lnTo>
                    <a:pt x="0" y="0"/>
                  </a:lnTo>
                </a:path>
              </a:pathLst>
            </a:custGeom>
            <a:noFill/>
            <a:ln w="15875">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latin typeface="+mn-lt"/>
              </a:endParaRPr>
            </a:p>
          </p:txBody>
        </p:sp>
        <p:sp>
          <p:nvSpPr>
            <p:cNvPr id="9481" name="Freeform 265">
              <a:extLst>
                <a:ext uri="{FF2B5EF4-FFF2-40B4-BE49-F238E27FC236}">
                  <a16:creationId xmlns:a16="http://schemas.microsoft.com/office/drawing/2014/main" id="{8F313520-EDAB-46FD-B1B6-BFF697478435}"/>
                </a:ext>
              </a:extLst>
            </p:cNvPr>
            <p:cNvSpPr>
              <a:spLocks/>
            </p:cNvSpPr>
            <p:nvPr/>
          </p:nvSpPr>
          <p:spPr bwMode="auto">
            <a:xfrm>
              <a:off x="7385050" y="4489450"/>
              <a:ext cx="53975" cy="22225"/>
            </a:xfrm>
            <a:custGeom>
              <a:avLst/>
              <a:gdLst>
                <a:gd name="T0" fmla="*/ 34 w 34"/>
                <a:gd name="T1" fmla="*/ 14 h 14"/>
                <a:gd name="T2" fmla="*/ 15 w 34"/>
                <a:gd name="T3" fmla="*/ 5 h 14"/>
                <a:gd name="T4" fmla="*/ 0 w 34"/>
                <a:gd name="T5" fmla="*/ 0 h 14"/>
              </a:gdLst>
              <a:ahLst/>
              <a:cxnLst>
                <a:cxn ang="0">
                  <a:pos x="T0" y="T1"/>
                </a:cxn>
                <a:cxn ang="0">
                  <a:pos x="T2" y="T3"/>
                </a:cxn>
                <a:cxn ang="0">
                  <a:pos x="T4" y="T5"/>
                </a:cxn>
              </a:cxnLst>
              <a:rect l="0" t="0" r="r" b="b"/>
              <a:pathLst>
                <a:path w="34" h="14">
                  <a:moveTo>
                    <a:pt x="34" y="14"/>
                  </a:moveTo>
                  <a:lnTo>
                    <a:pt x="15" y="5"/>
                  </a:lnTo>
                  <a:lnTo>
                    <a:pt x="0" y="0"/>
                  </a:lnTo>
                </a:path>
              </a:pathLst>
            </a:custGeom>
            <a:noFill/>
            <a:ln w="15875">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latin typeface="+mn-lt"/>
              </a:endParaRPr>
            </a:p>
          </p:txBody>
        </p:sp>
        <p:sp>
          <p:nvSpPr>
            <p:cNvPr id="9482" name="Line 266">
              <a:extLst>
                <a:ext uri="{FF2B5EF4-FFF2-40B4-BE49-F238E27FC236}">
                  <a16:creationId xmlns:a16="http://schemas.microsoft.com/office/drawing/2014/main" id="{B20E4487-424A-4031-ADDD-FC61FD131ADD}"/>
                </a:ext>
              </a:extLst>
            </p:cNvPr>
            <p:cNvSpPr>
              <a:spLocks noChangeShapeType="1"/>
            </p:cNvSpPr>
            <p:nvPr/>
          </p:nvSpPr>
          <p:spPr bwMode="auto">
            <a:xfrm flipH="1" flipV="1">
              <a:off x="7332663" y="4473575"/>
              <a:ext cx="52388" cy="15875"/>
            </a:xfrm>
            <a:prstGeom prst="line">
              <a:avLst/>
            </a:prstGeom>
            <a:noFill/>
            <a:ln w="15875">
              <a:solidFill>
                <a:srgbClr val="FF0000"/>
              </a:solidFill>
              <a:round/>
              <a:headEnd/>
              <a:tailEnd/>
            </a:ln>
            <a:extLst>
              <a:ext uri="{909E8E84-426E-40DD-AFC4-6F175D3DCCD1}">
                <a14:hiddenFill xmlns:a14="http://schemas.microsoft.com/office/drawing/2010/main">
                  <a:noFill/>
                </a14:hiddenFill>
              </a:ext>
            </a:extLst>
          </p:spPr>
          <p:txBody>
            <a:bodyPr/>
            <a:lstStyle/>
            <a:p>
              <a:endParaRPr lang="en-GB">
                <a:latin typeface="+mn-lt"/>
              </a:endParaRPr>
            </a:p>
          </p:txBody>
        </p:sp>
        <p:sp>
          <p:nvSpPr>
            <p:cNvPr id="9483" name="Line 267">
              <a:extLst>
                <a:ext uri="{FF2B5EF4-FFF2-40B4-BE49-F238E27FC236}">
                  <a16:creationId xmlns:a16="http://schemas.microsoft.com/office/drawing/2014/main" id="{E6A130FB-0D11-49A3-8E9C-F5CF7515A2AD}"/>
                </a:ext>
              </a:extLst>
            </p:cNvPr>
            <p:cNvSpPr>
              <a:spLocks noChangeShapeType="1"/>
            </p:cNvSpPr>
            <p:nvPr/>
          </p:nvSpPr>
          <p:spPr bwMode="auto">
            <a:xfrm flipH="1" flipV="1">
              <a:off x="7286625" y="4451350"/>
              <a:ext cx="46038" cy="22225"/>
            </a:xfrm>
            <a:prstGeom prst="line">
              <a:avLst/>
            </a:prstGeom>
            <a:noFill/>
            <a:ln w="15875">
              <a:solidFill>
                <a:srgbClr val="FF0000"/>
              </a:solidFill>
              <a:round/>
              <a:headEnd/>
              <a:tailEnd/>
            </a:ln>
            <a:extLst>
              <a:ext uri="{909E8E84-426E-40DD-AFC4-6F175D3DCCD1}">
                <a14:hiddenFill xmlns:a14="http://schemas.microsoft.com/office/drawing/2010/main">
                  <a:noFill/>
                </a14:hiddenFill>
              </a:ext>
            </a:extLst>
          </p:spPr>
          <p:txBody>
            <a:bodyPr/>
            <a:lstStyle/>
            <a:p>
              <a:endParaRPr lang="en-GB">
                <a:latin typeface="+mn-lt"/>
              </a:endParaRPr>
            </a:p>
          </p:txBody>
        </p:sp>
        <p:sp>
          <p:nvSpPr>
            <p:cNvPr id="9484" name="Line 268">
              <a:extLst>
                <a:ext uri="{FF2B5EF4-FFF2-40B4-BE49-F238E27FC236}">
                  <a16:creationId xmlns:a16="http://schemas.microsoft.com/office/drawing/2014/main" id="{15D5D333-AA56-48E6-AC53-D246577795B8}"/>
                </a:ext>
              </a:extLst>
            </p:cNvPr>
            <p:cNvSpPr>
              <a:spLocks noChangeShapeType="1"/>
            </p:cNvSpPr>
            <p:nvPr/>
          </p:nvSpPr>
          <p:spPr bwMode="auto">
            <a:xfrm flipH="1" flipV="1">
              <a:off x="7248525" y="4427538"/>
              <a:ext cx="38100" cy="23813"/>
            </a:xfrm>
            <a:prstGeom prst="line">
              <a:avLst/>
            </a:prstGeom>
            <a:noFill/>
            <a:ln w="15875">
              <a:solidFill>
                <a:srgbClr val="FF0000"/>
              </a:solidFill>
              <a:round/>
              <a:headEnd/>
              <a:tailEnd/>
            </a:ln>
            <a:extLst>
              <a:ext uri="{909E8E84-426E-40DD-AFC4-6F175D3DCCD1}">
                <a14:hiddenFill xmlns:a14="http://schemas.microsoft.com/office/drawing/2010/main">
                  <a:noFill/>
                </a14:hiddenFill>
              </a:ext>
            </a:extLst>
          </p:spPr>
          <p:txBody>
            <a:bodyPr/>
            <a:lstStyle/>
            <a:p>
              <a:endParaRPr lang="en-GB">
                <a:latin typeface="+mn-lt"/>
              </a:endParaRPr>
            </a:p>
          </p:txBody>
        </p:sp>
        <p:sp>
          <p:nvSpPr>
            <p:cNvPr id="9485" name="Line 269">
              <a:extLst>
                <a:ext uri="{FF2B5EF4-FFF2-40B4-BE49-F238E27FC236}">
                  <a16:creationId xmlns:a16="http://schemas.microsoft.com/office/drawing/2014/main" id="{39A09CB4-C5C3-4E4B-A0EC-B91558C41AA4}"/>
                </a:ext>
              </a:extLst>
            </p:cNvPr>
            <p:cNvSpPr>
              <a:spLocks noChangeShapeType="1"/>
            </p:cNvSpPr>
            <p:nvPr/>
          </p:nvSpPr>
          <p:spPr bwMode="auto">
            <a:xfrm flipH="1" flipV="1">
              <a:off x="7210425" y="4413250"/>
              <a:ext cx="38100" cy="14288"/>
            </a:xfrm>
            <a:prstGeom prst="line">
              <a:avLst/>
            </a:prstGeom>
            <a:noFill/>
            <a:ln w="15875">
              <a:solidFill>
                <a:srgbClr val="FF0000"/>
              </a:solidFill>
              <a:round/>
              <a:headEnd/>
              <a:tailEnd/>
            </a:ln>
            <a:extLst>
              <a:ext uri="{909E8E84-426E-40DD-AFC4-6F175D3DCCD1}">
                <a14:hiddenFill xmlns:a14="http://schemas.microsoft.com/office/drawing/2010/main">
                  <a:noFill/>
                </a14:hiddenFill>
              </a:ext>
            </a:extLst>
          </p:spPr>
          <p:txBody>
            <a:bodyPr/>
            <a:lstStyle/>
            <a:p>
              <a:endParaRPr lang="en-GB">
                <a:latin typeface="+mn-lt"/>
              </a:endParaRPr>
            </a:p>
          </p:txBody>
        </p:sp>
        <p:sp>
          <p:nvSpPr>
            <p:cNvPr id="9486" name="Freeform 270">
              <a:extLst>
                <a:ext uri="{FF2B5EF4-FFF2-40B4-BE49-F238E27FC236}">
                  <a16:creationId xmlns:a16="http://schemas.microsoft.com/office/drawing/2014/main" id="{6E22AD92-3B1B-4CD2-B687-A3723573168D}"/>
                </a:ext>
              </a:extLst>
            </p:cNvPr>
            <p:cNvSpPr>
              <a:spLocks/>
            </p:cNvSpPr>
            <p:nvPr/>
          </p:nvSpPr>
          <p:spPr bwMode="auto">
            <a:xfrm>
              <a:off x="7178675" y="4389438"/>
              <a:ext cx="31750" cy="23813"/>
            </a:xfrm>
            <a:custGeom>
              <a:avLst/>
              <a:gdLst>
                <a:gd name="T0" fmla="*/ 20 w 20"/>
                <a:gd name="T1" fmla="*/ 15 h 15"/>
                <a:gd name="T2" fmla="*/ 10 w 20"/>
                <a:gd name="T3" fmla="*/ 5 h 15"/>
                <a:gd name="T4" fmla="*/ 0 w 20"/>
                <a:gd name="T5" fmla="*/ 0 h 15"/>
              </a:gdLst>
              <a:ahLst/>
              <a:cxnLst>
                <a:cxn ang="0">
                  <a:pos x="T0" y="T1"/>
                </a:cxn>
                <a:cxn ang="0">
                  <a:pos x="T2" y="T3"/>
                </a:cxn>
                <a:cxn ang="0">
                  <a:pos x="T4" y="T5"/>
                </a:cxn>
              </a:cxnLst>
              <a:rect l="0" t="0" r="r" b="b"/>
              <a:pathLst>
                <a:path w="20" h="15">
                  <a:moveTo>
                    <a:pt x="20" y="15"/>
                  </a:moveTo>
                  <a:lnTo>
                    <a:pt x="10" y="5"/>
                  </a:lnTo>
                  <a:lnTo>
                    <a:pt x="0" y="0"/>
                  </a:lnTo>
                </a:path>
              </a:pathLst>
            </a:custGeom>
            <a:noFill/>
            <a:ln w="15875">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latin typeface="+mn-lt"/>
              </a:endParaRPr>
            </a:p>
          </p:txBody>
        </p:sp>
        <p:sp>
          <p:nvSpPr>
            <p:cNvPr id="9487" name="Line 271">
              <a:extLst>
                <a:ext uri="{FF2B5EF4-FFF2-40B4-BE49-F238E27FC236}">
                  <a16:creationId xmlns:a16="http://schemas.microsoft.com/office/drawing/2014/main" id="{EAEF4BB5-5522-46A7-86FC-CF787C52B0FC}"/>
                </a:ext>
              </a:extLst>
            </p:cNvPr>
            <p:cNvSpPr>
              <a:spLocks noChangeShapeType="1"/>
            </p:cNvSpPr>
            <p:nvPr/>
          </p:nvSpPr>
          <p:spPr bwMode="auto">
            <a:xfrm flipH="1" flipV="1">
              <a:off x="7148513" y="4375150"/>
              <a:ext cx="30163" cy="14288"/>
            </a:xfrm>
            <a:prstGeom prst="line">
              <a:avLst/>
            </a:prstGeom>
            <a:noFill/>
            <a:ln w="15875">
              <a:solidFill>
                <a:srgbClr val="FF0000"/>
              </a:solidFill>
              <a:round/>
              <a:headEnd/>
              <a:tailEnd/>
            </a:ln>
            <a:extLst>
              <a:ext uri="{909E8E84-426E-40DD-AFC4-6F175D3DCCD1}">
                <a14:hiddenFill xmlns:a14="http://schemas.microsoft.com/office/drawing/2010/main">
                  <a:noFill/>
                </a14:hiddenFill>
              </a:ext>
            </a:extLst>
          </p:spPr>
          <p:txBody>
            <a:bodyPr/>
            <a:lstStyle/>
            <a:p>
              <a:endParaRPr lang="en-GB">
                <a:latin typeface="+mn-lt"/>
              </a:endParaRPr>
            </a:p>
          </p:txBody>
        </p:sp>
        <p:sp>
          <p:nvSpPr>
            <p:cNvPr id="9488" name="Freeform 272">
              <a:extLst>
                <a:ext uri="{FF2B5EF4-FFF2-40B4-BE49-F238E27FC236}">
                  <a16:creationId xmlns:a16="http://schemas.microsoft.com/office/drawing/2014/main" id="{C26C2B19-18C5-40B2-B264-3DB0D726694C}"/>
                </a:ext>
              </a:extLst>
            </p:cNvPr>
            <p:cNvSpPr>
              <a:spLocks/>
            </p:cNvSpPr>
            <p:nvPr/>
          </p:nvSpPr>
          <p:spPr bwMode="auto">
            <a:xfrm>
              <a:off x="7118350" y="4352925"/>
              <a:ext cx="30163" cy="22225"/>
            </a:xfrm>
            <a:custGeom>
              <a:avLst/>
              <a:gdLst>
                <a:gd name="T0" fmla="*/ 19 w 19"/>
                <a:gd name="T1" fmla="*/ 14 h 14"/>
                <a:gd name="T2" fmla="*/ 10 w 19"/>
                <a:gd name="T3" fmla="*/ 4 h 14"/>
                <a:gd name="T4" fmla="*/ 0 w 19"/>
                <a:gd name="T5" fmla="*/ 0 h 14"/>
              </a:gdLst>
              <a:ahLst/>
              <a:cxnLst>
                <a:cxn ang="0">
                  <a:pos x="T0" y="T1"/>
                </a:cxn>
                <a:cxn ang="0">
                  <a:pos x="T2" y="T3"/>
                </a:cxn>
                <a:cxn ang="0">
                  <a:pos x="T4" y="T5"/>
                </a:cxn>
              </a:cxnLst>
              <a:rect l="0" t="0" r="r" b="b"/>
              <a:pathLst>
                <a:path w="19" h="14">
                  <a:moveTo>
                    <a:pt x="19" y="14"/>
                  </a:moveTo>
                  <a:lnTo>
                    <a:pt x="10" y="4"/>
                  </a:lnTo>
                  <a:lnTo>
                    <a:pt x="0" y="0"/>
                  </a:lnTo>
                </a:path>
              </a:pathLst>
            </a:custGeom>
            <a:noFill/>
            <a:ln w="15875">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latin typeface="+mn-lt"/>
              </a:endParaRPr>
            </a:p>
          </p:txBody>
        </p:sp>
        <p:sp>
          <p:nvSpPr>
            <p:cNvPr id="9489" name="Line 273">
              <a:extLst>
                <a:ext uri="{FF2B5EF4-FFF2-40B4-BE49-F238E27FC236}">
                  <a16:creationId xmlns:a16="http://schemas.microsoft.com/office/drawing/2014/main" id="{A3CEA91F-5327-4EBF-8FB7-1E0BCCEE424D}"/>
                </a:ext>
              </a:extLst>
            </p:cNvPr>
            <p:cNvSpPr>
              <a:spLocks noChangeShapeType="1"/>
            </p:cNvSpPr>
            <p:nvPr/>
          </p:nvSpPr>
          <p:spPr bwMode="auto">
            <a:xfrm flipH="1" flipV="1">
              <a:off x="7096125" y="4337050"/>
              <a:ext cx="22225" cy="15875"/>
            </a:xfrm>
            <a:prstGeom prst="line">
              <a:avLst/>
            </a:prstGeom>
            <a:noFill/>
            <a:ln w="15875">
              <a:solidFill>
                <a:srgbClr val="FF0000"/>
              </a:solidFill>
              <a:round/>
              <a:headEnd/>
              <a:tailEnd/>
            </a:ln>
            <a:extLst>
              <a:ext uri="{909E8E84-426E-40DD-AFC4-6F175D3DCCD1}">
                <a14:hiddenFill xmlns:a14="http://schemas.microsoft.com/office/drawing/2010/main">
                  <a:noFill/>
                </a14:hiddenFill>
              </a:ext>
            </a:extLst>
          </p:spPr>
          <p:txBody>
            <a:bodyPr/>
            <a:lstStyle/>
            <a:p>
              <a:endParaRPr lang="en-GB">
                <a:latin typeface="+mn-lt"/>
              </a:endParaRPr>
            </a:p>
          </p:txBody>
        </p:sp>
        <p:sp>
          <p:nvSpPr>
            <p:cNvPr id="9490" name="Line 274">
              <a:extLst>
                <a:ext uri="{FF2B5EF4-FFF2-40B4-BE49-F238E27FC236}">
                  <a16:creationId xmlns:a16="http://schemas.microsoft.com/office/drawing/2014/main" id="{A8CDB9DF-3505-40E1-A545-644AE81A2E23}"/>
                </a:ext>
              </a:extLst>
            </p:cNvPr>
            <p:cNvSpPr>
              <a:spLocks noChangeShapeType="1"/>
            </p:cNvSpPr>
            <p:nvPr/>
          </p:nvSpPr>
          <p:spPr bwMode="auto">
            <a:xfrm flipH="1" flipV="1">
              <a:off x="7072313" y="4314825"/>
              <a:ext cx="23813" cy="22225"/>
            </a:xfrm>
            <a:prstGeom prst="line">
              <a:avLst/>
            </a:prstGeom>
            <a:noFill/>
            <a:ln w="15875">
              <a:solidFill>
                <a:srgbClr val="FF0000"/>
              </a:solidFill>
              <a:round/>
              <a:headEnd/>
              <a:tailEnd/>
            </a:ln>
            <a:extLst>
              <a:ext uri="{909E8E84-426E-40DD-AFC4-6F175D3DCCD1}">
                <a14:hiddenFill xmlns:a14="http://schemas.microsoft.com/office/drawing/2010/main">
                  <a:noFill/>
                </a14:hiddenFill>
              </a:ext>
            </a:extLst>
          </p:spPr>
          <p:txBody>
            <a:bodyPr/>
            <a:lstStyle/>
            <a:p>
              <a:endParaRPr lang="en-GB">
                <a:latin typeface="+mn-lt"/>
              </a:endParaRPr>
            </a:p>
          </p:txBody>
        </p:sp>
        <p:sp>
          <p:nvSpPr>
            <p:cNvPr id="9491" name="Line 275">
              <a:extLst>
                <a:ext uri="{FF2B5EF4-FFF2-40B4-BE49-F238E27FC236}">
                  <a16:creationId xmlns:a16="http://schemas.microsoft.com/office/drawing/2014/main" id="{2142A83E-1618-4C38-BDC6-D25044A3BE89}"/>
                </a:ext>
              </a:extLst>
            </p:cNvPr>
            <p:cNvSpPr>
              <a:spLocks noChangeShapeType="1"/>
            </p:cNvSpPr>
            <p:nvPr/>
          </p:nvSpPr>
          <p:spPr bwMode="auto">
            <a:xfrm flipH="1" flipV="1">
              <a:off x="7050088" y="4291013"/>
              <a:ext cx="22225" cy="23813"/>
            </a:xfrm>
            <a:prstGeom prst="line">
              <a:avLst/>
            </a:prstGeom>
            <a:noFill/>
            <a:ln w="15875">
              <a:solidFill>
                <a:srgbClr val="FF0000"/>
              </a:solidFill>
              <a:round/>
              <a:headEnd/>
              <a:tailEnd/>
            </a:ln>
            <a:extLst>
              <a:ext uri="{909E8E84-426E-40DD-AFC4-6F175D3DCCD1}">
                <a14:hiddenFill xmlns:a14="http://schemas.microsoft.com/office/drawing/2010/main">
                  <a:noFill/>
                </a14:hiddenFill>
              </a:ext>
            </a:extLst>
          </p:spPr>
          <p:txBody>
            <a:bodyPr/>
            <a:lstStyle/>
            <a:p>
              <a:endParaRPr lang="en-GB">
                <a:latin typeface="+mn-lt"/>
              </a:endParaRPr>
            </a:p>
          </p:txBody>
        </p:sp>
        <p:sp>
          <p:nvSpPr>
            <p:cNvPr id="9492" name="Line 276">
              <a:extLst>
                <a:ext uri="{FF2B5EF4-FFF2-40B4-BE49-F238E27FC236}">
                  <a16:creationId xmlns:a16="http://schemas.microsoft.com/office/drawing/2014/main" id="{54D18773-DFDE-408B-BC46-1040F9A2CAB4}"/>
                </a:ext>
              </a:extLst>
            </p:cNvPr>
            <p:cNvSpPr>
              <a:spLocks noChangeShapeType="1"/>
            </p:cNvSpPr>
            <p:nvPr/>
          </p:nvSpPr>
          <p:spPr bwMode="auto">
            <a:xfrm flipH="1" flipV="1">
              <a:off x="7026275" y="4276725"/>
              <a:ext cx="23813" cy="14288"/>
            </a:xfrm>
            <a:prstGeom prst="line">
              <a:avLst/>
            </a:prstGeom>
            <a:noFill/>
            <a:ln w="15875">
              <a:solidFill>
                <a:srgbClr val="FF0000"/>
              </a:solidFill>
              <a:round/>
              <a:headEnd/>
              <a:tailEnd/>
            </a:ln>
            <a:extLst>
              <a:ext uri="{909E8E84-426E-40DD-AFC4-6F175D3DCCD1}">
                <a14:hiddenFill xmlns:a14="http://schemas.microsoft.com/office/drawing/2010/main">
                  <a:noFill/>
                </a14:hiddenFill>
              </a:ext>
            </a:extLst>
          </p:spPr>
          <p:txBody>
            <a:bodyPr/>
            <a:lstStyle/>
            <a:p>
              <a:endParaRPr lang="en-GB">
                <a:latin typeface="+mn-lt"/>
              </a:endParaRPr>
            </a:p>
          </p:txBody>
        </p:sp>
        <p:sp>
          <p:nvSpPr>
            <p:cNvPr id="9493" name="Freeform 277">
              <a:extLst>
                <a:ext uri="{FF2B5EF4-FFF2-40B4-BE49-F238E27FC236}">
                  <a16:creationId xmlns:a16="http://schemas.microsoft.com/office/drawing/2014/main" id="{7BB79BEE-694F-4949-951E-1E1105251024}"/>
                </a:ext>
              </a:extLst>
            </p:cNvPr>
            <p:cNvSpPr>
              <a:spLocks/>
            </p:cNvSpPr>
            <p:nvPr/>
          </p:nvSpPr>
          <p:spPr bwMode="auto">
            <a:xfrm>
              <a:off x="7004050" y="4252913"/>
              <a:ext cx="22225" cy="23813"/>
            </a:xfrm>
            <a:custGeom>
              <a:avLst/>
              <a:gdLst>
                <a:gd name="T0" fmla="*/ 14 w 14"/>
                <a:gd name="T1" fmla="*/ 15 h 15"/>
                <a:gd name="T2" fmla="*/ 5 w 14"/>
                <a:gd name="T3" fmla="*/ 5 h 15"/>
                <a:gd name="T4" fmla="*/ 0 w 14"/>
                <a:gd name="T5" fmla="*/ 0 h 15"/>
              </a:gdLst>
              <a:ahLst/>
              <a:cxnLst>
                <a:cxn ang="0">
                  <a:pos x="T0" y="T1"/>
                </a:cxn>
                <a:cxn ang="0">
                  <a:pos x="T2" y="T3"/>
                </a:cxn>
                <a:cxn ang="0">
                  <a:pos x="T4" y="T5"/>
                </a:cxn>
              </a:cxnLst>
              <a:rect l="0" t="0" r="r" b="b"/>
              <a:pathLst>
                <a:path w="14" h="15">
                  <a:moveTo>
                    <a:pt x="14" y="15"/>
                  </a:moveTo>
                  <a:lnTo>
                    <a:pt x="5" y="5"/>
                  </a:lnTo>
                  <a:lnTo>
                    <a:pt x="0" y="0"/>
                  </a:lnTo>
                </a:path>
              </a:pathLst>
            </a:custGeom>
            <a:noFill/>
            <a:ln w="15875">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latin typeface="+mn-lt"/>
              </a:endParaRPr>
            </a:p>
          </p:txBody>
        </p:sp>
        <p:sp>
          <p:nvSpPr>
            <p:cNvPr id="9494" name="Line 278">
              <a:extLst>
                <a:ext uri="{FF2B5EF4-FFF2-40B4-BE49-F238E27FC236}">
                  <a16:creationId xmlns:a16="http://schemas.microsoft.com/office/drawing/2014/main" id="{FEFE19F0-A996-4D9A-BC3C-A8F6BDCBE4A9}"/>
                </a:ext>
              </a:extLst>
            </p:cNvPr>
            <p:cNvSpPr>
              <a:spLocks noChangeShapeType="1"/>
            </p:cNvSpPr>
            <p:nvPr/>
          </p:nvSpPr>
          <p:spPr bwMode="auto">
            <a:xfrm flipH="1" flipV="1">
              <a:off x="6981825" y="4238625"/>
              <a:ext cx="22225" cy="14288"/>
            </a:xfrm>
            <a:prstGeom prst="line">
              <a:avLst/>
            </a:prstGeom>
            <a:noFill/>
            <a:ln w="15875">
              <a:solidFill>
                <a:srgbClr val="FF0000"/>
              </a:solidFill>
              <a:round/>
              <a:headEnd/>
              <a:tailEnd/>
            </a:ln>
            <a:extLst>
              <a:ext uri="{909E8E84-426E-40DD-AFC4-6F175D3DCCD1}">
                <a14:hiddenFill xmlns:a14="http://schemas.microsoft.com/office/drawing/2010/main">
                  <a:noFill/>
                </a14:hiddenFill>
              </a:ext>
            </a:extLst>
          </p:spPr>
          <p:txBody>
            <a:bodyPr/>
            <a:lstStyle/>
            <a:p>
              <a:endParaRPr lang="en-GB">
                <a:latin typeface="+mn-lt"/>
              </a:endParaRPr>
            </a:p>
          </p:txBody>
        </p:sp>
        <p:sp>
          <p:nvSpPr>
            <p:cNvPr id="9495" name="Freeform 279">
              <a:extLst>
                <a:ext uri="{FF2B5EF4-FFF2-40B4-BE49-F238E27FC236}">
                  <a16:creationId xmlns:a16="http://schemas.microsoft.com/office/drawing/2014/main" id="{A89DA952-7490-47F5-9D21-D289230FEDF0}"/>
                </a:ext>
              </a:extLst>
            </p:cNvPr>
            <p:cNvSpPr>
              <a:spLocks/>
            </p:cNvSpPr>
            <p:nvPr/>
          </p:nvSpPr>
          <p:spPr bwMode="auto">
            <a:xfrm>
              <a:off x="6965950" y="4214813"/>
              <a:ext cx="15875" cy="23813"/>
            </a:xfrm>
            <a:custGeom>
              <a:avLst/>
              <a:gdLst>
                <a:gd name="T0" fmla="*/ 10 w 10"/>
                <a:gd name="T1" fmla="*/ 15 h 15"/>
                <a:gd name="T2" fmla="*/ 5 w 10"/>
                <a:gd name="T3" fmla="*/ 5 h 15"/>
                <a:gd name="T4" fmla="*/ 0 w 10"/>
                <a:gd name="T5" fmla="*/ 0 h 15"/>
              </a:gdLst>
              <a:ahLst/>
              <a:cxnLst>
                <a:cxn ang="0">
                  <a:pos x="T0" y="T1"/>
                </a:cxn>
                <a:cxn ang="0">
                  <a:pos x="T2" y="T3"/>
                </a:cxn>
                <a:cxn ang="0">
                  <a:pos x="T4" y="T5"/>
                </a:cxn>
              </a:cxnLst>
              <a:rect l="0" t="0" r="r" b="b"/>
              <a:pathLst>
                <a:path w="10" h="15">
                  <a:moveTo>
                    <a:pt x="10" y="15"/>
                  </a:moveTo>
                  <a:lnTo>
                    <a:pt x="5" y="5"/>
                  </a:lnTo>
                  <a:lnTo>
                    <a:pt x="0" y="0"/>
                  </a:lnTo>
                </a:path>
              </a:pathLst>
            </a:custGeom>
            <a:noFill/>
            <a:ln w="15875">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latin typeface="+mn-lt"/>
              </a:endParaRPr>
            </a:p>
          </p:txBody>
        </p:sp>
        <p:sp>
          <p:nvSpPr>
            <p:cNvPr id="9496" name="Freeform 280">
              <a:extLst>
                <a:ext uri="{FF2B5EF4-FFF2-40B4-BE49-F238E27FC236}">
                  <a16:creationId xmlns:a16="http://schemas.microsoft.com/office/drawing/2014/main" id="{1DB888CC-508E-41F1-8B04-7FB87348ADE9}"/>
                </a:ext>
              </a:extLst>
            </p:cNvPr>
            <p:cNvSpPr>
              <a:spLocks/>
            </p:cNvSpPr>
            <p:nvPr/>
          </p:nvSpPr>
          <p:spPr bwMode="auto">
            <a:xfrm>
              <a:off x="6943725" y="4200525"/>
              <a:ext cx="22225" cy="14288"/>
            </a:xfrm>
            <a:custGeom>
              <a:avLst/>
              <a:gdLst>
                <a:gd name="T0" fmla="*/ 14 w 14"/>
                <a:gd name="T1" fmla="*/ 9 h 9"/>
                <a:gd name="T2" fmla="*/ 4 w 14"/>
                <a:gd name="T3" fmla="*/ 4 h 9"/>
                <a:gd name="T4" fmla="*/ 0 w 14"/>
                <a:gd name="T5" fmla="*/ 0 h 9"/>
              </a:gdLst>
              <a:ahLst/>
              <a:cxnLst>
                <a:cxn ang="0">
                  <a:pos x="T0" y="T1"/>
                </a:cxn>
                <a:cxn ang="0">
                  <a:pos x="T2" y="T3"/>
                </a:cxn>
                <a:cxn ang="0">
                  <a:pos x="T4" y="T5"/>
                </a:cxn>
              </a:cxnLst>
              <a:rect l="0" t="0" r="r" b="b"/>
              <a:pathLst>
                <a:path w="14" h="9">
                  <a:moveTo>
                    <a:pt x="14" y="9"/>
                  </a:moveTo>
                  <a:lnTo>
                    <a:pt x="4" y="4"/>
                  </a:lnTo>
                  <a:lnTo>
                    <a:pt x="0" y="0"/>
                  </a:lnTo>
                </a:path>
              </a:pathLst>
            </a:custGeom>
            <a:noFill/>
            <a:ln w="15875">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latin typeface="+mn-lt"/>
              </a:endParaRPr>
            </a:p>
          </p:txBody>
        </p:sp>
        <p:sp>
          <p:nvSpPr>
            <p:cNvPr id="9497" name="Line 281">
              <a:extLst>
                <a:ext uri="{FF2B5EF4-FFF2-40B4-BE49-F238E27FC236}">
                  <a16:creationId xmlns:a16="http://schemas.microsoft.com/office/drawing/2014/main" id="{AC9D7D8C-4CFC-400E-8464-7A0934E6DA56}"/>
                </a:ext>
              </a:extLst>
            </p:cNvPr>
            <p:cNvSpPr>
              <a:spLocks noChangeShapeType="1"/>
            </p:cNvSpPr>
            <p:nvPr/>
          </p:nvSpPr>
          <p:spPr bwMode="auto">
            <a:xfrm flipH="1" flipV="1">
              <a:off x="6927850" y="4176713"/>
              <a:ext cx="15875" cy="23813"/>
            </a:xfrm>
            <a:prstGeom prst="line">
              <a:avLst/>
            </a:prstGeom>
            <a:noFill/>
            <a:ln w="15875">
              <a:solidFill>
                <a:srgbClr val="FF0000"/>
              </a:solidFill>
              <a:round/>
              <a:headEnd/>
              <a:tailEnd/>
            </a:ln>
            <a:extLst>
              <a:ext uri="{909E8E84-426E-40DD-AFC4-6F175D3DCCD1}">
                <a14:hiddenFill xmlns:a14="http://schemas.microsoft.com/office/drawing/2010/main">
                  <a:noFill/>
                </a14:hiddenFill>
              </a:ext>
            </a:extLst>
          </p:spPr>
          <p:txBody>
            <a:bodyPr/>
            <a:lstStyle/>
            <a:p>
              <a:endParaRPr lang="en-GB">
                <a:latin typeface="+mn-lt"/>
              </a:endParaRPr>
            </a:p>
          </p:txBody>
        </p:sp>
        <p:sp>
          <p:nvSpPr>
            <p:cNvPr id="9498" name="Line 282">
              <a:extLst>
                <a:ext uri="{FF2B5EF4-FFF2-40B4-BE49-F238E27FC236}">
                  <a16:creationId xmlns:a16="http://schemas.microsoft.com/office/drawing/2014/main" id="{616E5146-73D0-4CAC-ABB5-ECEC01035A28}"/>
                </a:ext>
              </a:extLst>
            </p:cNvPr>
            <p:cNvSpPr>
              <a:spLocks noChangeShapeType="1"/>
            </p:cNvSpPr>
            <p:nvPr/>
          </p:nvSpPr>
          <p:spPr bwMode="auto">
            <a:xfrm flipH="1" flipV="1">
              <a:off x="6911975" y="4154488"/>
              <a:ext cx="15875" cy="22225"/>
            </a:xfrm>
            <a:prstGeom prst="line">
              <a:avLst/>
            </a:prstGeom>
            <a:noFill/>
            <a:ln w="15875">
              <a:solidFill>
                <a:srgbClr val="FF0000"/>
              </a:solidFill>
              <a:round/>
              <a:headEnd/>
              <a:tailEnd/>
            </a:ln>
            <a:extLst>
              <a:ext uri="{909E8E84-426E-40DD-AFC4-6F175D3DCCD1}">
                <a14:hiddenFill xmlns:a14="http://schemas.microsoft.com/office/drawing/2010/main">
                  <a:noFill/>
                </a14:hiddenFill>
              </a:ext>
            </a:extLst>
          </p:spPr>
          <p:txBody>
            <a:bodyPr/>
            <a:lstStyle/>
            <a:p>
              <a:endParaRPr lang="en-GB">
                <a:latin typeface="+mn-lt"/>
              </a:endParaRPr>
            </a:p>
          </p:txBody>
        </p:sp>
        <p:sp>
          <p:nvSpPr>
            <p:cNvPr id="9499" name="Freeform 283">
              <a:extLst>
                <a:ext uri="{FF2B5EF4-FFF2-40B4-BE49-F238E27FC236}">
                  <a16:creationId xmlns:a16="http://schemas.microsoft.com/office/drawing/2014/main" id="{CBD664F6-0544-498A-95FA-8615BB959575}"/>
                </a:ext>
              </a:extLst>
            </p:cNvPr>
            <p:cNvSpPr>
              <a:spLocks/>
            </p:cNvSpPr>
            <p:nvPr/>
          </p:nvSpPr>
          <p:spPr bwMode="auto">
            <a:xfrm>
              <a:off x="6889750" y="4138613"/>
              <a:ext cx="22225" cy="15875"/>
            </a:xfrm>
            <a:custGeom>
              <a:avLst/>
              <a:gdLst>
                <a:gd name="T0" fmla="*/ 14 w 14"/>
                <a:gd name="T1" fmla="*/ 10 h 10"/>
                <a:gd name="T2" fmla="*/ 5 w 14"/>
                <a:gd name="T3" fmla="*/ 5 h 10"/>
                <a:gd name="T4" fmla="*/ 0 w 14"/>
                <a:gd name="T5" fmla="*/ 0 h 10"/>
              </a:gdLst>
              <a:ahLst/>
              <a:cxnLst>
                <a:cxn ang="0">
                  <a:pos x="T0" y="T1"/>
                </a:cxn>
                <a:cxn ang="0">
                  <a:pos x="T2" y="T3"/>
                </a:cxn>
                <a:cxn ang="0">
                  <a:pos x="T4" y="T5"/>
                </a:cxn>
              </a:cxnLst>
              <a:rect l="0" t="0" r="r" b="b"/>
              <a:pathLst>
                <a:path w="14" h="10">
                  <a:moveTo>
                    <a:pt x="14" y="10"/>
                  </a:moveTo>
                  <a:lnTo>
                    <a:pt x="5" y="5"/>
                  </a:lnTo>
                  <a:lnTo>
                    <a:pt x="0" y="0"/>
                  </a:lnTo>
                </a:path>
              </a:pathLst>
            </a:custGeom>
            <a:noFill/>
            <a:ln w="15875">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latin typeface="+mn-lt"/>
              </a:endParaRPr>
            </a:p>
          </p:txBody>
        </p:sp>
        <p:sp>
          <p:nvSpPr>
            <p:cNvPr id="9500" name="Freeform 284">
              <a:extLst>
                <a:ext uri="{FF2B5EF4-FFF2-40B4-BE49-F238E27FC236}">
                  <a16:creationId xmlns:a16="http://schemas.microsoft.com/office/drawing/2014/main" id="{20F942A6-880D-4599-A4FD-E738EED2F6F9}"/>
                </a:ext>
              </a:extLst>
            </p:cNvPr>
            <p:cNvSpPr>
              <a:spLocks/>
            </p:cNvSpPr>
            <p:nvPr/>
          </p:nvSpPr>
          <p:spPr bwMode="auto">
            <a:xfrm>
              <a:off x="6873875" y="4116388"/>
              <a:ext cx="15875" cy="22225"/>
            </a:xfrm>
            <a:custGeom>
              <a:avLst/>
              <a:gdLst>
                <a:gd name="T0" fmla="*/ 10 w 10"/>
                <a:gd name="T1" fmla="*/ 14 h 14"/>
                <a:gd name="T2" fmla="*/ 5 w 10"/>
                <a:gd name="T3" fmla="*/ 5 h 14"/>
                <a:gd name="T4" fmla="*/ 0 w 10"/>
                <a:gd name="T5" fmla="*/ 0 h 14"/>
              </a:gdLst>
              <a:ahLst/>
              <a:cxnLst>
                <a:cxn ang="0">
                  <a:pos x="T0" y="T1"/>
                </a:cxn>
                <a:cxn ang="0">
                  <a:pos x="T2" y="T3"/>
                </a:cxn>
                <a:cxn ang="0">
                  <a:pos x="T4" y="T5"/>
                </a:cxn>
              </a:cxnLst>
              <a:rect l="0" t="0" r="r" b="b"/>
              <a:pathLst>
                <a:path w="10" h="14">
                  <a:moveTo>
                    <a:pt x="10" y="14"/>
                  </a:moveTo>
                  <a:lnTo>
                    <a:pt x="5" y="5"/>
                  </a:lnTo>
                  <a:lnTo>
                    <a:pt x="0" y="0"/>
                  </a:lnTo>
                </a:path>
              </a:pathLst>
            </a:custGeom>
            <a:noFill/>
            <a:ln w="15875">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latin typeface="+mn-lt"/>
              </a:endParaRPr>
            </a:p>
          </p:txBody>
        </p:sp>
        <p:sp>
          <p:nvSpPr>
            <p:cNvPr id="9501" name="Line 285">
              <a:extLst>
                <a:ext uri="{FF2B5EF4-FFF2-40B4-BE49-F238E27FC236}">
                  <a16:creationId xmlns:a16="http://schemas.microsoft.com/office/drawing/2014/main" id="{57F3F3A0-7E1D-4383-A046-38ED40663F58}"/>
                </a:ext>
              </a:extLst>
            </p:cNvPr>
            <p:cNvSpPr>
              <a:spLocks noChangeShapeType="1"/>
            </p:cNvSpPr>
            <p:nvPr/>
          </p:nvSpPr>
          <p:spPr bwMode="auto">
            <a:xfrm flipH="1" flipV="1">
              <a:off x="6859588" y="4100513"/>
              <a:ext cx="14288" cy="15875"/>
            </a:xfrm>
            <a:prstGeom prst="line">
              <a:avLst/>
            </a:prstGeom>
            <a:noFill/>
            <a:ln w="15875">
              <a:solidFill>
                <a:srgbClr val="FF0000"/>
              </a:solidFill>
              <a:round/>
              <a:headEnd/>
              <a:tailEnd/>
            </a:ln>
            <a:extLst>
              <a:ext uri="{909E8E84-426E-40DD-AFC4-6F175D3DCCD1}">
                <a14:hiddenFill xmlns:a14="http://schemas.microsoft.com/office/drawing/2010/main">
                  <a:noFill/>
                </a14:hiddenFill>
              </a:ext>
            </a:extLst>
          </p:spPr>
          <p:txBody>
            <a:bodyPr/>
            <a:lstStyle/>
            <a:p>
              <a:endParaRPr lang="en-GB">
                <a:latin typeface="+mn-lt"/>
              </a:endParaRPr>
            </a:p>
          </p:txBody>
        </p:sp>
        <p:sp>
          <p:nvSpPr>
            <p:cNvPr id="9502" name="Freeform 286">
              <a:extLst>
                <a:ext uri="{FF2B5EF4-FFF2-40B4-BE49-F238E27FC236}">
                  <a16:creationId xmlns:a16="http://schemas.microsoft.com/office/drawing/2014/main" id="{3E6A6737-051C-4661-AD57-6E823EECF4F4}"/>
                </a:ext>
              </a:extLst>
            </p:cNvPr>
            <p:cNvSpPr>
              <a:spLocks/>
            </p:cNvSpPr>
            <p:nvPr/>
          </p:nvSpPr>
          <p:spPr bwMode="auto">
            <a:xfrm>
              <a:off x="6843713" y="4078288"/>
              <a:ext cx="15875" cy="22225"/>
            </a:xfrm>
            <a:custGeom>
              <a:avLst/>
              <a:gdLst>
                <a:gd name="T0" fmla="*/ 10 w 10"/>
                <a:gd name="T1" fmla="*/ 14 h 14"/>
                <a:gd name="T2" fmla="*/ 5 w 10"/>
                <a:gd name="T3" fmla="*/ 5 h 14"/>
                <a:gd name="T4" fmla="*/ 0 w 10"/>
                <a:gd name="T5" fmla="*/ 0 h 14"/>
              </a:gdLst>
              <a:ahLst/>
              <a:cxnLst>
                <a:cxn ang="0">
                  <a:pos x="T0" y="T1"/>
                </a:cxn>
                <a:cxn ang="0">
                  <a:pos x="T2" y="T3"/>
                </a:cxn>
                <a:cxn ang="0">
                  <a:pos x="T4" y="T5"/>
                </a:cxn>
              </a:cxnLst>
              <a:rect l="0" t="0" r="r" b="b"/>
              <a:pathLst>
                <a:path w="10" h="14">
                  <a:moveTo>
                    <a:pt x="10" y="14"/>
                  </a:moveTo>
                  <a:lnTo>
                    <a:pt x="5" y="5"/>
                  </a:lnTo>
                  <a:lnTo>
                    <a:pt x="0" y="0"/>
                  </a:lnTo>
                </a:path>
              </a:pathLst>
            </a:custGeom>
            <a:noFill/>
            <a:ln w="15875">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latin typeface="+mn-lt"/>
              </a:endParaRPr>
            </a:p>
          </p:txBody>
        </p:sp>
        <p:sp>
          <p:nvSpPr>
            <p:cNvPr id="9503" name="Line 287">
              <a:extLst>
                <a:ext uri="{FF2B5EF4-FFF2-40B4-BE49-F238E27FC236}">
                  <a16:creationId xmlns:a16="http://schemas.microsoft.com/office/drawing/2014/main" id="{5B26E1C7-21C0-4980-BE7B-4A223261A247}"/>
                </a:ext>
              </a:extLst>
            </p:cNvPr>
            <p:cNvSpPr>
              <a:spLocks noChangeShapeType="1"/>
            </p:cNvSpPr>
            <p:nvPr/>
          </p:nvSpPr>
          <p:spPr bwMode="auto">
            <a:xfrm flipH="1" flipV="1">
              <a:off x="6829425" y="4062413"/>
              <a:ext cx="14288" cy="15875"/>
            </a:xfrm>
            <a:prstGeom prst="line">
              <a:avLst/>
            </a:prstGeom>
            <a:noFill/>
            <a:ln w="15875">
              <a:solidFill>
                <a:srgbClr val="FF0000"/>
              </a:solidFill>
              <a:round/>
              <a:headEnd/>
              <a:tailEnd/>
            </a:ln>
            <a:extLst>
              <a:ext uri="{909E8E84-426E-40DD-AFC4-6F175D3DCCD1}">
                <a14:hiddenFill xmlns:a14="http://schemas.microsoft.com/office/drawing/2010/main">
                  <a:noFill/>
                </a14:hiddenFill>
              </a:ext>
            </a:extLst>
          </p:spPr>
          <p:txBody>
            <a:bodyPr/>
            <a:lstStyle/>
            <a:p>
              <a:endParaRPr lang="en-GB">
                <a:latin typeface="+mn-lt"/>
              </a:endParaRPr>
            </a:p>
          </p:txBody>
        </p:sp>
        <p:sp>
          <p:nvSpPr>
            <p:cNvPr id="9504" name="Line 288">
              <a:extLst>
                <a:ext uri="{FF2B5EF4-FFF2-40B4-BE49-F238E27FC236}">
                  <a16:creationId xmlns:a16="http://schemas.microsoft.com/office/drawing/2014/main" id="{26DB9B32-9AF4-429B-87BD-A5D060325733}"/>
                </a:ext>
              </a:extLst>
            </p:cNvPr>
            <p:cNvSpPr>
              <a:spLocks noChangeShapeType="1"/>
            </p:cNvSpPr>
            <p:nvPr/>
          </p:nvSpPr>
          <p:spPr bwMode="auto">
            <a:xfrm flipH="1" flipV="1">
              <a:off x="6813550" y="4040188"/>
              <a:ext cx="15875" cy="22225"/>
            </a:xfrm>
            <a:prstGeom prst="line">
              <a:avLst/>
            </a:prstGeom>
            <a:noFill/>
            <a:ln w="15875">
              <a:solidFill>
                <a:srgbClr val="FF0000"/>
              </a:solidFill>
              <a:round/>
              <a:headEnd/>
              <a:tailEnd/>
            </a:ln>
            <a:extLst>
              <a:ext uri="{909E8E84-426E-40DD-AFC4-6F175D3DCCD1}">
                <a14:hiddenFill xmlns:a14="http://schemas.microsoft.com/office/drawing/2010/main">
                  <a:noFill/>
                </a14:hiddenFill>
              </a:ext>
            </a:extLst>
          </p:spPr>
          <p:txBody>
            <a:bodyPr/>
            <a:lstStyle/>
            <a:p>
              <a:endParaRPr lang="en-GB">
                <a:latin typeface="+mn-lt"/>
              </a:endParaRPr>
            </a:p>
          </p:txBody>
        </p:sp>
        <p:sp>
          <p:nvSpPr>
            <p:cNvPr id="9505" name="Line 289">
              <a:extLst>
                <a:ext uri="{FF2B5EF4-FFF2-40B4-BE49-F238E27FC236}">
                  <a16:creationId xmlns:a16="http://schemas.microsoft.com/office/drawing/2014/main" id="{8A844FE5-6A30-49DA-A20D-1CF0D4CD86F6}"/>
                </a:ext>
              </a:extLst>
            </p:cNvPr>
            <p:cNvSpPr>
              <a:spLocks noChangeShapeType="1"/>
            </p:cNvSpPr>
            <p:nvPr/>
          </p:nvSpPr>
          <p:spPr bwMode="auto">
            <a:xfrm flipH="1" flipV="1">
              <a:off x="6797675" y="4017963"/>
              <a:ext cx="15875" cy="22225"/>
            </a:xfrm>
            <a:prstGeom prst="line">
              <a:avLst/>
            </a:prstGeom>
            <a:noFill/>
            <a:ln w="15875">
              <a:solidFill>
                <a:srgbClr val="FF0000"/>
              </a:solidFill>
              <a:round/>
              <a:headEnd/>
              <a:tailEnd/>
            </a:ln>
            <a:extLst>
              <a:ext uri="{909E8E84-426E-40DD-AFC4-6F175D3DCCD1}">
                <a14:hiddenFill xmlns:a14="http://schemas.microsoft.com/office/drawing/2010/main">
                  <a:noFill/>
                </a14:hiddenFill>
              </a:ext>
            </a:extLst>
          </p:spPr>
          <p:txBody>
            <a:bodyPr/>
            <a:lstStyle/>
            <a:p>
              <a:endParaRPr lang="en-GB">
                <a:latin typeface="+mn-lt"/>
              </a:endParaRPr>
            </a:p>
          </p:txBody>
        </p:sp>
        <p:sp>
          <p:nvSpPr>
            <p:cNvPr id="9506" name="Line 290">
              <a:extLst>
                <a:ext uri="{FF2B5EF4-FFF2-40B4-BE49-F238E27FC236}">
                  <a16:creationId xmlns:a16="http://schemas.microsoft.com/office/drawing/2014/main" id="{0F6F5283-DC8C-4686-BF82-71FA714576A8}"/>
                </a:ext>
              </a:extLst>
            </p:cNvPr>
            <p:cNvSpPr>
              <a:spLocks noChangeShapeType="1"/>
            </p:cNvSpPr>
            <p:nvPr/>
          </p:nvSpPr>
          <p:spPr bwMode="auto">
            <a:xfrm flipH="1" flipV="1">
              <a:off x="6783388" y="4002088"/>
              <a:ext cx="14288" cy="15875"/>
            </a:xfrm>
            <a:prstGeom prst="line">
              <a:avLst/>
            </a:prstGeom>
            <a:noFill/>
            <a:ln w="15875">
              <a:solidFill>
                <a:srgbClr val="FF0000"/>
              </a:solidFill>
              <a:round/>
              <a:headEnd/>
              <a:tailEnd/>
            </a:ln>
            <a:extLst>
              <a:ext uri="{909E8E84-426E-40DD-AFC4-6F175D3DCCD1}">
                <a14:hiddenFill xmlns:a14="http://schemas.microsoft.com/office/drawing/2010/main">
                  <a:noFill/>
                </a14:hiddenFill>
              </a:ext>
            </a:extLst>
          </p:spPr>
          <p:txBody>
            <a:bodyPr/>
            <a:lstStyle/>
            <a:p>
              <a:endParaRPr lang="en-GB">
                <a:latin typeface="+mn-lt"/>
              </a:endParaRPr>
            </a:p>
          </p:txBody>
        </p:sp>
        <p:sp>
          <p:nvSpPr>
            <p:cNvPr id="9507" name="Freeform 291">
              <a:extLst>
                <a:ext uri="{FF2B5EF4-FFF2-40B4-BE49-F238E27FC236}">
                  <a16:creationId xmlns:a16="http://schemas.microsoft.com/office/drawing/2014/main" id="{0CBA4E71-985B-4AA8-907F-EFFBCF1FF17A}"/>
                </a:ext>
              </a:extLst>
            </p:cNvPr>
            <p:cNvSpPr>
              <a:spLocks/>
            </p:cNvSpPr>
            <p:nvPr/>
          </p:nvSpPr>
          <p:spPr bwMode="auto">
            <a:xfrm>
              <a:off x="6775450" y="3979863"/>
              <a:ext cx="7938" cy="22225"/>
            </a:xfrm>
            <a:custGeom>
              <a:avLst/>
              <a:gdLst>
                <a:gd name="T0" fmla="*/ 5 w 5"/>
                <a:gd name="T1" fmla="*/ 14 h 14"/>
                <a:gd name="T2" fmla="*/ 0 w 5"/>
                <a:gd name="T3" fmla="*/ 4 h 14"/>
                <a:gd name="T4" fmla="*/ 0 w 5"/>
                <a:gd name="T5" fmla="*/ 0 h 14"/>
              </a:gdLst>
              <a:ahLst/>
              <a:cxnLst>
                <a:cxn ang="0">
                  <a:pos x="T0" y="T1"/>
                </a:cxn>
                <a:cxn ang="0">
                  <a:pos x="T2" y="T3"/>
                </a:cxn>
                <a:cxn ang="0">
                  <a:pos x="T4" y="T5"/>
                </a:cxn>
              </a:cxnLst>
              <a:rect l="0" t="0" r="r" b="b"/>
              <a:pathLst>
                <a:path w="5" h="14">
                  <a:moveTo>
                    <a:pt x="5" y="14"/>
                  </a:moveTo>
                  <a:lnTo>
                    <a:pt x="0" y="4"/>
                  </a:lnTo>
                  <a:lnTo>
                    <a:pt x="0" y="0"/>
                  </a:lnTo>
                </a:path>
              </a:pathLst>
            </a:custGeom>
            <a:noFill/>
            <a:ln w="15875">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latin typeface="+mn-lt"/>
              </a:endParaRPr>
            </a:p>
          </p:txBody>
        </p:sp>
        <p:sp>
          <p:nvSpPr>
            <p:cNvPr id="9508" name="Line 292">
              <a:extLst>
                <a:ext uri="{FF2B5EF4-FFF2-40B4-BE49-F238E27FC236}">
                  <a16:creationId xmlns:a16="http://schemas.microsoft.com/office/drawing/2014/main" id="{85B9C333-3C37-48EB-A8C3-38D0CDD58E59}"/>
                </a:ext>
              </a:extLst>
            </p:cNvPr>
            <p:cNvSpPr>
              <a:spLocks noChangeShapeType="1"/>
            </p:cNvSpPr>
            <p:nvPr/>
          </p:nvSpPr>
          <p:spPr bwMode="auto">
            <a:xfrm flipH="1" flipV="1">
              <a:off x="6759575" y="3963988"/>
              <a:ext cx="15875" cy="15875"/>
            </a:xfrm>
            <a:prstGeom prst="line">
              <a:avLst/>
            </a:prstGeom>
            <a:noFill/>
            <a:ln w="15875">
              <a:solidFill>
                <a:srgbClr val="FF0000"/>
              </a:solidFill>
              <a:round/>
              <a:headEnd/>
              <a:tailEnd/>
            </a:ln>
            <a:extLst>
              <a:ext uri="{909E8E84-426E-40DD-AFC4-6F175D3DCCD1}">
                <a14:hiddenFill xmlns:a14="http://schemas.microsoft.com/office/drawing/2010/main">
                  <a:noFill/>
                </a14:hiddenFill>
              </a:ext>
            </a:extLst>
          </p:spPr>
          <p:txBody>
            <a:bodyPr/>
            <a:lstStyle/>
            <a:p>
              <a:endParaRPr lang="en-GB">
                <a:latin typeface="+mn-lt"/>
              </a:endParaRPr>
            </a:p>
          </p:txBody>
        </p:sp>
        <p:sp>
          <p:nvSpPr>
            <p:cNvPr id="9509" name="Freeform 293">
              <a:extLst>
                <a:ext uri="{FF2B5EF4-FFF2-40B4-BE49-F238E27FC236}">
                  <a16:creationId xmlns:a16="http://schemas.microsoft.com/office/drawing/2014/main" id="{20B6D474-2A25-4448-923C-C23AC77480E1}"/>
                </a:ext>
              </a:extLst>
            </p:cNvPr>
            <p:cNvSpPr>
              <a:spLocks/>
            </p:cNvSpPr>
            <p:nvPr/>
          </p:nvSpPr>
          <p:spPr bwMode="auto">
            <a:xfrm>
              <a:off x="6745288" y="3941763"/>
              <a:ext cx="14288" cy="22225"/>
            </a:xfrm>
            <a:custGeom>
              <a:avLst/>
              <a:gdLst>
                <a:gd name="T0" fmla="*/ 9 w 9"/>
                <a:gd name="T1" fmla="*/ 14 h 14"/>
                <a:gd name="T2" fmla="*/ 5 w 9"/>
                <a:gd name="T3" fmla="*/ 4 h 14"/>
                <a:gd name="T4" fmla="*/ 0 w 9"/>
                <a:gd name="T5" fmla="*/ 0 h 14"/>
              </a:gdLst>
              <a:ahLst/>
              <a:cxnLst>
                <a:cxn ang="0">
                  <a:pos x="T0" y="T1"/>
                </a:cxn>
                <a:cxn ang="0">
                  <a:pos x="T2" y="T3"/>
                </a:cxn>
                <a:cxn ang="0">
                  <a:pos x="T4" y="T5"/>
                </a:cxn>
              </a:cxnLst>
              <a:rect l="0" t="0" r="r" b="b"/>
              <a:pathLst>
                <a:path w="9" h="14">
                  <a:moveTo>
                    <a:pt x="9" y="14"/>
                  </a:moveTo>
                  <a:lnTo>
                    <a:pt x="5" y="4"/>
                  </a:lnTo>
                  <a:lnTo>
                    <a:pt x="0" y="0"/>
                  </a:lnTo>
                </a:path>
              </a:pathLst>
            </a:custGeom>
            <a:noFill/>
            <a:ln w="15875">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latin typeface="+mn-lt"/>
              </a:endParaRPr>
            </a:p>
          </p:txBody>
        </p:sp>
        <p:sp>
          <p:nvSpPr>
            <p:cNvPr id="9510" name="Line 294">
              <a:extLst>
                <a:ext uri="{FF2B5EF4-FFF2-40B4-BE49-F238E27FC236}">
                  <a16:creationId xmlns:a16="http://schemas.microsoft.com/office/drawing/2014/main" id="{81AA9DE7-5DEF-4CEB-9789-50EAC566D619}"/>
                </a:ext>
              </a:extLst>
            </p:cNvPr>
            <p:cNvSpPr>
              <a:spLocks noChangeShapeType="1"/>
            </p:cNvSpPr>
            <p:nvPr/>
          </p:nvSpPr>
          <p:spPr bwMode="auto">
            <a:xfrm flipH="1" flipV="1">
              <a:off x="6729413" y="3925888"/>
              <a:ext cx="15875" cy="15875"/>
            </a:xfrm>
            <a:prstGeom prst="line">
              <a:avLst/>
            </a:prstGeom>
            <a:noFill/>
            <a:ln w="15875">
              <a:solidFill>
                <a:srgbClr val="FF0000"/>
              </a:solidFill>
              <a:round/>
              <a:headEnd/>
              <a:tailEnd/>
            </a:ln>
            <a:extLst>
              <a:ext uri="{909E8E84-426E-40DD-AFC4-6F175D3DCCD1}">
                <a14:hiddenFill xmlns:a14="http://schemas.microsoft.com/office/drawing/2010/main">
                  <a:noFill/>
                </a14:hiddenFill>
              </a:ext>
            </a:extLst>
          </p:spPr>
          <p:txBody>
            <a:bodyPr/>
            <a:lstStyle/>
            <a:p>
              <a:endParaRPr lang="en-GB">
                <a:latin typeface="+mn-lt"/>
              </a:endParaRPr>
            </a:p>
          </p:txBody>
        </p:sp>
        <p:sp>
          <p:nvSpPr>
            <p:cNvPr id="9511" name="Line 295">
              <a:extLst>
                <a:ext uri="{FF2B5EF4-FFF2-40B4-BE49-F238E27FC236}">
                  <a16:creationId xmlns:a16="http://schemas.microsoft.com/office/drawing/2014/main" id="{A03C18A2-DE66-4E6B-A92F-AF1B5F7252E4}"/>
                </a:ext>
              </a:extLst>
            </p:cNvPr>
            <p:cNvSpPr>
              <a:spLocks noChangeShapeType="1"/>
            </p:cNvSpPr>
            <p:nvPr/>
          </p:nvSpPr>
          <p:spPr bwMode="auto">
            <a:xfrm flipH="1" flipV="1">
              <a:off x="6721475" y="3903663"/>
              <a:ext cx="7938" cy="22225"/>
            </a:xfrm>
            <a:prstGeom prst="line">
              <a:avLst/>
            </a:prstGeom>
            <a:noFill/>
            <a:ln w="15875">
              <a:solidFill>
                <a:srgbClr val="FF0000"/>
              </a:solidFill>
              <a:round/>
              <a:headEnd/>
              <a:tailEnd/>
            </a:ln>
            <a:extLst>
              <a:ext uri="{909E8E84-426E-40DD-AFC4-6F175D3DCCD1}">
                <a14:hiddenFill xmlns:a14="http://schemas.microsoft.com/office/drawing/2010/main">
                  <a:noFill/>
                </a14:hiddenFill>
              </a:ext>
            </a:extLst>
          </p:spPr>
          <p:txBody>
            <a:bodyPr/>
            <a:lstStyle/>
            <a:p>
              <a:endParaRPr lang="en-GB">
                <a:latin typeface="+mn-lt"/>
              </a:endParaRPr>
            </a:p>
          </p:txBody>
        </p:sp>
        <p:sp>
          <p:nvSpPr>
            <p:cNvPr id="9512" name="Line 296">
              <a:extLst>
                <a:ext uri="{FF2B5EF4-FFF2-40B4-BE49-F238E27FC236}">
                  <a16:creationId xmlns:a16="http://schemas.microsoft.com/office/drawing/2014/main" id="{3F598DC0-33C2-49FD-B718-153FFFD2BD15}"/>
                </a:ext>
              </a:extLst>
            </p:cNvPr>
            <p:cNvSpPr>
              <a:spLocks noChangeShapeType="1"/>
            </p:cNvSpPr>
            <p:nvPr/>
          </p:nvSpPr>
          <p:spPr bwMode="auto">
            <a:xfrm flipH="1" flipV="1">
              <a:off x="6707188" y="3879850"/>
              <a:ext cx="14288" cy="23813"/>
            </a:xfrm>
            <a:prstGeom prst="line">
              <a:avLst/>
            </a:prstGeom>
            <a:noFill/>
            <a:ln w="15875">
              <a:solidFill>
                <a:srgbClr val="FF0000"/>
              </a:solidFill>
              <a:round/>
              <a:headEnd/>
              <a:tailEnd/>
            </a:ln>
            <a:extLst>
              <a:ext uri="{909E8E84-426E-40DD-AFC4-6F175D3DCCD1}">
                <a14:hiddenFill xmlns:a14="http://schemas.microsoft.com/office/drawing/2010/main">
                  <a:noFill/>
                </a14:hiddenFill>
              </a:ext>
            </a:extLst>
          </p:spPr>
          <p:txBody>
            <a:bodyPr/>
            <a:lstStyle/>
            <a:p>
              <a:endParaRPr lang="en-GB">
                <a:latin typeface="+mn-lt"/>
              </a:endParaRPr>
            </a:p>
          </p:txBody>
        </p:sp>
        <p:sp>
          <p:nvSpPr>
            <p:cNvPr id="9513" name="Line 297">
              <a:extLst>
                <a:ext uri="{FF2B5EF4-FFF2-40B4-BE49-F238E27FC236}">
                  <a16:creationId xmlns:a16="http://schemas.microsoft.com/office/drawing/2014/main" id="{A0749787-D3FC-463D-AC17-03B285F34662}"/>
                </a:ext>
              </a:extLst>
            </p:cNvPr>
            <p:cNvSpPr>
              <a:spLocks noChangeShapeType="1"/>
            </p:cNvSpPr>
            <p:nvPr/>
          </p:nvSpPr>
          <p:spPr bwMode="auto">
            <a:xfrm flipH="1" flipV="1">
              <a:off x="6691313" y="3865563"/>
              <a:ext cx="15875" cy="14288"/>
            </a:xfrm>
            <a:prstGeom prst="line">
              <a:avLst/>
            </a:prstGeom>
            <a:noFill/>
            <a:ln w="15875">
              <a:solidFill>
                <a:srgbClr val="FF0000"/>
              </a:solidFill>
              <a:round/>
              <a:headEnd/>
              <a:tailEnd/>
            </a:ln>
            <a:extLst>
              <a:ext uri="{909E8E84-426E-40DD-AFC4-6F175D3DCCD1}">
                <a14:hiddenFill xmlns:a14="http://schemas.microsoft.com/office/drawing/2010/main">
                  <a:noFill/>
                </a14:hiddenFill>
              </a:ext>
            </a:extLst>
          </p:spPr>
          <p:txBody>
            <a:bodyPr/>
            <a:lstStyle/>
            <a:p>
              <a:endParaRPr lang="en-GB">
                <a:latin typeface="+mn-lt"/>
              </a:endParaRPr>
            </a:p>
          </p:txBody>
        </p:sp>
        <p:sp>
          <p:nvSpPr>
            <p:cNvPr id="9514" name="Freeform 298">
              <a:extLst>
                <a:ext uri="{FF2B5EF4-FFF2-40B4-BE49-F238E27FC236}">
                  <a16:creationId xmlns:a16="http://schemas.microsoft.com/office/drawing/2014/main" id="{7C41F817-AA44-47B2-9F2B-FB842D02C96C}"/>
                </a:ext>
              </a:extLst>
            </p:cNvPr>
            <p:cNvSpPr>
              <a:spLocks/>
            </p:cNvSpPr>
            <p:nvPr/>
          </p:nvSpPr>
          <p:spPr bwMode="auto">
            <a:xfrm>
              <a:off x="6683375" y="3841750"/>
              <a:ext cx="7938" cy="23813"/>
            </a:xfrm>
            <a:custGeom>
              <a:avLst/>
              <a:gdLst>
                <a:gd name="T0" fmla="*/ 5 w 5"/>
                <a:gd name="T1" fmla="*/ 15 h 15"/>
                <a:gd name="T2" fmla="*/ 0 w 5"/>
                <a:gd name="T3" fmla="*/ 5 h 15"/>
                <a:gd name="T4" fmla="*/ 0 w 5"/>
                <a:gd name="T5" fmla="*/ 0 h 15"/>
              </a:gdLst>
              <a:ahLst/>
              <a:cxnLst>
                <a:cxn ang="0">
                  <a:pos x="T0" y="T1"/>
                </a:cxn>
                <a:cxn ang="0">
                  <a:pos x="T2" y="T3"/>
                </a:cxn>
                <a:cxn ang="0">
                  <a:pos x="T4" y="T5"/>
                </a:cxn>
              </a:cxnLst>
              <a:rect l="0" t="0" r="r" b="b"/>
              <a:pathLst>
                <a:path w="5" h="15">
                  <a:moveTo>
                    <a:pt x="5" y="15"/>
                  </a:moveTo>
                  <a:lnTo>
                    <a:pt x="0" y="5"/>
                  </a:lnTo>
                  <a:lnTo>
                    <a:pt x="0" y="0"/>
                  </a:lnTo>
                </a:path>
              </a:pathLst>
            </a:custGeom>
            <a:noFill/>
            <a:ln w="15875">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latin typeface="+mn-lt"/>
              </a:endParaRPr>
            </a:p>
          </p:txBody>
        </p:sp>
        <p:sp>
          <p:nvSpPr>
            <p:cNvPr id="9515" name="Line 299">
              <a:extLst>
                <a:ext uri="{FF2B5EF4-FFF2-40B4-BE49-F238E27FC236}">
                  <a16:creationId xmlns:a16="http://schemas.microsoft.com/office/drawing/2014/main" id="{C1F61A5B-5A24-4DC1-BAB3-CC3585F3ABFF}"/>
                </a:ext>
              </a:extLst>
            </p:cNvPr>
            <p:cNvSpPr>
              <a:spLocks noChangeShapeType="1"/>
            </p:cNvSpPr>
            <p:nvPr/>
          </p:nvSpPr>
          <p:spPr bwMode="auto">
            <a:xfrm flipH="1" flipV="1">
              <a:off x="6669088" y="3827463"/>
              <a:ext cx="14288" cy="14288"/>
            </a:xfrm>
            <a:prstGeom prst="line">
              <a:avLst/>
            </a:prstGeom>
            <a:noFill/>
            <a:ln w="15875">
              <a:solidFill>
                <a:srgbClr val="FF0000"/>
              </a:solidFill>
              <a:round/>
              <a:headEnd/>
              <a:tailEnd/>
            </a:ln>
            <a:extLst>
              <a:ext uri="{909E8E84-426E-40DD-AFC4-6F175D3DCCD1}">
                <a14:hiddenFill xmlns:a14="http://schemas.microsoft.com/office/drawing/2010/main">
                  <a:noFill/>
                </a14:hiddenFill>
              </a:ext>
            </a:extLst>
          </p:spPr>
          <p:txBody>
            <a:bodyPr/>
            <a:lstStyle/>
            <a:p>
              <a:endParaRPr lang="en-GB">
                <a:latin typeface="+mn-lt"/>
              </a:endParaRPr>
            </a:p>
          </p:txBody>
        </p:sp>
        <p:sp>
          <p:nvSpPr>
            <p:cNvPr id="9516" name="Freeform 300">
              <a:extLst>
                <a:ext uri="{FF2B5EF4-FFF2-40B4-BE49-F238E27FC236}">
                  <a16:creationId xmlns:a16="http://schemas.microsoft.com/office/drawing/2014/main" id="{D7B98476-DC44-4216-97E2-E53EDFC3B382}"/>
                </a:ext>
              </a:extLst>
            </p:cNvPr>
            <p:cNvSpPr>
              <a:spLocks/>
            </p:cNvSpPr>
            <p:nvPr/>
          </p:nvSpPr>
          <p:spPr bwMode="auto">
            <a:xfrm>
              <a:off x="6661150" y="3803650"/>
              <a:ext cx="7938" cy="23813"/>
            </a:xfrm>
            <a:custGeom>
              <a:avLst/>
              <a:gdLst>
                <a:gd name="T0" fmla="*/ 5 w 5"/>
                <a:gd name="T1" fmla="*/ 15 h 15"/>
                <a:gd name="T2" fmla="*/ 0 w 5"/>
                <a:gd name="T3" fmla="*/ 5 h 15"/>
                <a:gd name="T4" fmla="*/ 0 w 5"/>
                <a:gd name="T5" fmla="*/ 0 h 15"/>
              </a:gdLst>
              <a:ahLst/>
              <a:cxnLst>
                <a:cxn ang="0">
                  <a:pos x="T0" y="T1"/>
                </a:cxn>
                <a:cxn ang="0">
                  <a:pos x="T2" y="T3"/>
                </a:cxn>
                <a:cxn ang="0">
                  <a:pos x="T4" y="T5"/>
                </a:cxn>
              </a:cxnLst>
              <a:rect l="0" t="0" r="r" b="b"/>
              <a:pathLst>
                <a:path w="5" h="15">
                  <a:moveTo>
                    <a:pt x="5" y="15"/>
                  </a:moveTo>
                  <a:lnTo>
                    <a:pt x="0" y="5"/>
                  </a:lnTo>
                  <a:lnTo>
                    <a:pt x="0" y="0"/>
                  </a:lnTo>
                </a:path>
              </a:pathLst>
            </a:custGeom>
            <a:noFill/>
            <a:ln w="15875">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latin typeface="+mn-lt"/>
              </a:endParaRPr>
            </a:p>
          </p:txBody>
        </p:sp>
        <p:sp>
          <p:nvSpPr>
            <p:cNvPr id="9517" name="Line 301">
              <a:extLst>
                <a:ext uri="{FF2B5EF4-FFF2-40B4-BE49-F238E27FC236}">
                  <a16:creationId xmlns:a16="http://schemas.microsoft.com/office/drawing/2014/main" id="{2D91BA4F-07EF-4425-94A6-A5AE9452EEBA}"/>
                </a:ext>
              </a:extLst>
            </p:cNvPr>
            <p:cNvSpPr>
              <a:spLocks noChangeShapeType="1"/>
            </p:cNvSpPr>
            <p:nvPr/>
          </p:nvSpPr>
          <p:spPr bwMode="auto">
            <a:xfrm flipH="1" flipV="1">
              <a:off x="6645275" y="3789363"/>
              <a:ext cx="15875" cy="14288"/>
            </a:xfrm>
            <a:prstGeom prst="line">
              <a:avLst/>
            </a:prstGeom>
            <a:noFill/>
            <a:ln w="15875">
              <a:solidFill>
                <a:srgbClr val="FF0000"/>
              </a:solidFill>
              <a:round/>
              <a:headEnd/>
              <a:tailEnd/>
            </a:ln>
            <a:extLst>
              <a:ext uri="{909E8E84-426E-40DD-AFC4-6F175D3DCCD1}">
                <a14:hiddenFill xmlns:a14="http://schemas.microsoft.com/office/drawing/2010/main">
                  <a:noFill/>
                </a14:hiddenFill>
              </a:ext>
            </a:extLst>
          </p:spPr>
          <p:txBody>
            <a:bodyPr/>
            <a:lstStyle/>
            <a:p>
              <a:endParaRPr lang="en-GB">
                <a:latin typeface="+mn-lt"/>
              </a:endParaRPr>
            </a:p>
          </p:txBody>
        </p:sp>
        <p:sp>
          <p:nvSpPr>
            <p:cNvPr id="9518" name="Line 302">
              <a:extLst>
                <a:ext uri="{FF2B5EF4-FFF2-40B4-BE49-F238E27FC236}">
                  <a16:creationId xmlns:a16="http://schemas.microsoft.com/office/drawing/2014/main" id="{F179B321-DDCF-49E2-9996-90D9C50046A3}"/>
                </a:ext>
              </a:extLst>
            </p:cNvPr>
            <p:cNvSpPr>
              <a:spLocks noChangeShapeType="1"/>
            </p:cNvSpPr>
            <p:nvPr/>
          </p:nvSpPr>
          <p:spPr bwMode="auto">
            <a:xfrm flipH="1" flipV="1">
              <a:off x="6630988" y="3765550"/>
              <a:ext cx="14288" cy="23813"/>
            </a:xfrm>
            <a:prstGeom prst="line">
              <a:avLst/>
            </a:prstGeom>
            <a:noFill/>
            <a:ln w="15875">
              <a:solidFill>
                <a:srgbClr val="FF0000"/>
              </a:solidFill>
              <a:round/>
              <a:headEnd/>
              <a:tailEnd/>
            </a:ln>
            <a:extLst>
              <a:ext uri="{909E8E84-426E-40DD-AFC4-6F175D3DCCD1}">
                <a14:hiddenFill xmlns:a14="http://schemas.microsoft.com/office/drawing/2010/main">
                  <a:noFill/>
                </a14:hiddenFill>
              </a:ext>
            </a:extLst>
          </p:spPr>
          <p:txBody>
            <a:bodyPr/>
            <a:lstStyle/>
            <a:p>
              <a:endParaRPr lang="en-GB">
                <a:latin typeface="+mn-lt"/>
              </a:endParaRPr>
            </a:p>
          </p:txBody>
        </p:sp>
        <p:sp>
          <p:nvSpPr>
            <p:cNvPr id="9519" name="Line 303">
              <a:extLst>
                <a:ext uri="{FF2B5EF4-FFF2-40B4-BE49-F238E27FC236}">
                  <a16:creationId xmlns:a16="http://schemas.microsoft.com/office/drawing/2014/main" id="{0EE3F079-6521-4D56-BECD-417D4835D8C6}"/>
                </a:ext>
              </a:extLst>
            </p:cNvPr>
            <p:cNvSpPr>
              <a:spLocks noChangeShapeType="1"/>
            </p:cNvSpPr>
            <p:nvPr/>
          </p:nvSpPr>
          <p:spPr bwMode="auto">
            <a:xfrm flipH="1" flipV="1">
              <a:off x="6623050" y="3743325"/>
              <a:ext cx="7938" cy="22225"/>
            </a:xfrm>
            <a:prstGeom prst="line">
              <a:avLst/>
            </a:prstGeom>
            <a:noFill/>
            <a:ln w="15875">
              <a:solidFill>
                <a:srgbClr val="FF0000"/>
              </a:solidFill>
              <a:round/>
              <a:headEnd/>
              <a:tailEnd/>
            </a:ln>
            <a:extLst>
              <a:ext uri="{909E8E84-426E-40DD-AFC4-6F175D3DCCD1}">
                <a14:hiddenFill xmlns:a14="http://schemas.microsoft.com/office/drawing/2010/main">
                  <a:noFill/>
                </a14:hiddenFill>
              </a:ext>
            </a:extLst>
          </p:spPr>
          <p:txBody>
            <a:bodyPr/>
            <a:lstStyle/>
            <a:p>
              <a:endParaRPr lang="en-GB">
                <a:latin typeface="+mn-lt"/>
              </a:endParaRPr>
            </a:p>
          </p:txBody>
        </p:sp>
        <p:sp>
          <p:nvSpPr>
            <p:cNvPr id="9520" name="Line 304">
              <a:extLst>
                <a:ext uri="{FF2B5EF4-FFF2-40B4-BE49-F238E27FC236}">
                  <a16:creationId xmlns:a16="http://schemas.microsoft.com/office/drawing/2014/main" id="{9086707B-29E8-405A-A254-7AE08C64A9B5}"/>
                </a:ext>
              </a:extLst>
            </p:cNvPr>
            <p:cNvSpPr>
              <a:spLocks noChangeShapeType="1"/>
            </p:cNvSpPr>
            <p:nvPr/>
          </p:nvSpPr>
          <p:spPr bwMode="auto">
            <a:xfrm flipH="1" flipV="1">
              <a:off x="6607175" y="3727450"/>
              <a:ext cx="15875" cy="15875"/>
            </a:xfrm>
            <a:prstGeom prst="line">
              <a:avLst/>
            </a:prstGeom>
            <a:noFill/>
            <a:ln w="15875">
              <a:solidFill>
                <a:srgbClr val="FF0000"/>
              </a:solidFill>
              <a:round/>
              <a:headEnd/>
              <a:tailEnd/>
            </a:ln>
            <a:extLst>
              <a:ext uri="{909E8E84-426E-40DD-AFC4-6F175D3DCCD1}">
                <a14:hiddenFill xmlns:a14="http://schemas.microsoft.com/office/drawing/2010/main">
                  <a:noFill/>
                </a14:hiddenFill>
              </a:ext>
            </a:extLst>
          </p:spPr>
          <p:txBody>
            <a:bodyPr/>
            <a:lstStyle/>
            <a:p>
              <a:endParaRPr lang="en-GB">
                <a:latin typeface="+mn-lt"/>
              </a:endParaRPr>
            </a:p>
          </p:txBody>
        </p:sp>
        <p:sp>
          <p:nvSpPr>
            <p:cNvPr id="9521" name="Freeform 305">
              <a:extLst>
                <a:ext uri="{FF2B5EF4-FFF2-40B4-BE49-F238E27FC236}">
                  <a16:creationId xmlns:a16="http://schemas.microsoft.com/office/drawing/2014/main" id="{6907E405-093D-4025-8E11-DEB782AA0951}"/>
                </a:ext>
              </a:extLst>
            </p:cNvPr>
            <p:cNvSpPr>
              <a:spLocks/>
            </p:cNvSpPr>
            <p:nvPr/>
          </p:nvSpPr>
          <p:spPr bwMode="auto">
            <a:xfrm>
              <a:off x="6599238" y="3705225"/>
              <a:ext cx="7938" cy="22225"/>
            </a:xfrm>
            <a:custGeom>
              <a:avLst/>
              <a:gdLst>
                <a:gd name="T0" fmla="*/ 5 w 5"/>
                <a:gd name="T1" fmla="*/ 14 h 14"/>
                <a:gd name="T2" fmla="*/ 0 w 5"/>
                <a:gd name="T3" fmla="*/ 5 h 14"/>
                <a:gd name="T4" fmla="*/ 0 w 5"/>
                <a:gd name="T5" fmla="*/ 0 h 14"/>
              </a:gdLst>
              <a:ahLst/>
              <a:cxnLst>
                <a:cxn ang="0">
                  <a:pos x="T0" y="T1"/>
                </a:cxn>
                <a:cxn ang="0">
                  <a:pos x="T2" y="T3"/>
                </a:cxn>
                <a:cxn ang="0">
                  <a:pos x="T4" y="T5"/>
                </a:cxn>
              </a:cxnLst>
              <a:rect l="0" t="0" r="r" b="b"/>
              <a:pathLst>
                <a:path w="5" h="14">
                  <a:moveTo>
                    <a:pt x="5" y="14"/>
                  </a:moveTo>
                  <a:lnTo>
                    <a:pt x="0" y="5"/>
                  </a:lnTo>
                  <a:lnTo>
                    <a:pt x="0" y="0"/>
                  </a:lnTo>
                </a:path>
              </a:pathLst>
            </a:custGeom>
            <a:noFill/>
            <a:ln w="15875">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latin typeface="+mn-lt"/>
              </a:endParaRPr>
            </a:p>
          </p:txBody>
        </p:sp>
        <p:sp>
          <p:nvSpPr>
            <p:cNvPr id="9522" name="Line 306">
              <a:extLst>
                <a:ext uri="{FF2B5EF4-FFF2-40B4-BE49-F238E27FC236}">
                  <a16:creationId xmlns:a16="http://schemas.microsoft.com/office/drawing/2014/main" id="{F66FD8F3-611A-4A32-ADAB-C2E8AC9B2201}"/>
                </a:ext>
              </a:extLst>
            </p:cNvPr>
            <p:cNvSpPr>
              <a:spLocks noChangeShapeType="1"/>
            </p:cNvSpPr>
            <p:nvPr/>
          </p:nvSpPr>
          <p:spPr bwMode="auto">
            <a:xfrm flipH="1" flipV="1">
              <a:off x="6584950" y="3690938"/>
              <a:ext cx="14288" cy="14288"/>
            </a:xfrm>
            <a:prstGeom prst="line">
              <a:avLst/>
            </a:prstGeom>
            <a:noFill/>
            <a:ln w="15875">
              <a:solidFill>
                <a:srgbClr val="FF0000"/>
              </a:solidFill>
              <a:round/>
              <a:headEnd/>
              <a:tailEnd/>
            </a:ln>
            <a:extLst>
              <a:ext uri="{909E8E84-426E-40DD-AFC4-6F175D3DCCD1}">
                <a14:hiddenFill xmlns:a14="http://schemas.microsoft.com/office/drawing/2010/main">
                  <a:noFill/>
                </a14:hiddenFill>
              </a:ext>
            </a:extLst>
          </p:spPr>
          <p:txBody>
            <a:bodyPr/>
            <a:lstStyle/>
            <a:p>
              <a:endParaRPr lang="en-GB">
                <a:latin typeface="+mn-lt"/>
              </a:endParaRPr>
            </a:p>
          </p:txBody>
        </p:sp>
        <p:sp>
          <p:nvSpPr>
            <p:cNvPr id="9523" name="Freeform 307">
              <a:extLst>
                <a:ext uri="{FF2B5EF4-FFF2-40B4-BE49-F238E27FC236}">
                  <a16:creationId xmlns:a16="http://schemas.microsoft.com/office/drawing/2014/main" id="{B9FB6F8B-F0B3-4F74-9A6E-4C50677C9B0C}"/>
                </a:ext>
              </a:extLst>
            </p:cNvPr>
            <p:cNvSpPr>
              <a:spLocks/>
            </p:cNvSpPr>
            <p:nvPr/>
          </p:nvSpPr>
          <p:spPr bwMode="auto">
            <a:xfrm>
              <a:off x="6577013" y="3667125"/>
              <a:ext cx="7938" cy="23813"/>
            </a:xfrm>
            <a:custGeom>
              <a:avLst/>
              <a:gdLst>
                <a:gd name="T0" fmla="*/ 5 w 5"/>
                <a:gd name="T1" fmla="*/ 15 h 15"/>
                <a:gd name="T2" fmla="*/ 0 w 5"/>
                <a:gd name="T3" fmla="*/ 5 h 15"/>
                <a:gd name="T4" fmla="*/ 0 w 5"/>
                <a:gd name="T5" fmla="*/ 0 h 15"/>
              </a:gdLst>
              <a:ahLst/>
              <a:cxnLst>
                <a:cxn ang="0">
                  <a:pos x="T0" y="T1"/>
                </a:cxn>
                <a:cxn ang="0">
                  <a:pos x="T2" y="T3"/>
                </a:cxn>
                <a:cxn ang="0">
                  <a:pos x="T4" y="T5"/>
                </a:cxn>
              </a:cxnLst>
              <a:rect l="0" t="0" r="r" b="b"/>
              <a:pathLst>
                <a:path w="5" h="15">
                  <a:moveTo>
                    <a:pt x="5" y="15"/>
                  </a:moveTo>
                  <a:lnTo>
                    <a:pt x="0" y="5"/>
                  </a:lnTo>
                  <a:lnTo>
                    <a:pt x="0" y="0"/>
                  </a:lnTo>
                </a:path>
              </a:pathLst>
            </a:custGeom>
            <a:noFill/>
            <a:ln w="15875">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latin typeface="+mn-lt"/>
              </a:endParaRPr>
            </a:p>
          </p:txBody>
        </p:sp>
        <p:sp>
          <p:nvSpPr>
            <p:cNvPr id="9524" name="Line 308">
              <a:extLst>
                <a:ext uri="{FF2B5EF4-FFF2-40B4-BE49-F238E27FC236}">
                  <a16:creationId xmlns:a16="http://schemas.microsoft.com/office/drawing/2014/main" id="{29129E74-158C-48D6-ACA2-4F68E952D153}"/>
                </a:ext>
              </a:extLst>
            </p:cNvPr>
            <p:cNvSpPr>
              <a:spLocks noChangeShapeType="1"/>
            </p:cNvSpPr>
            <p:nvPr/>
          </p:nvSpPr>
          <p:spPr bwMode="auto">
            <a:xfrm flipH="1" flipV="1">
              <a:off x="6561138" y="3652838"/>
              <a:ext cx="15875" cy="14288"/>
            </a:xfrm>
            <a:prstGeom prst="line">
              <a:avLst/>
            </a:prstGeom>
            <a:noFill/>
            <a:ln w="15875">
              <a:solidFill>
                <a:srgbClr val="FF0000"/>
              </a:solidFill>
              <a:round/>
              <a:headEnd/>
              <a:tailEnd/>
            </a:ln>
            <a:extLst>
              <a:ext uri="{909E8E84-426E-40DD-AFC4-6F175D3DCCD1}">
                <a14:hiddenFill xmlns:a14="http://schemas.microsoft.com/office/drawing/2010/main">
                  <a:noFill/>
                </a14:hiddenFill>
              </a:ext>
            </a:extLst>
          </p:spPr>
          <p:txBody>
            <a:bodyPr/>
            <a:lstStyle/>
            <a:p>
              <a:endParaRPr lang="en-GB">
                <a:latin typeface="+mn-lt"/>
              </a:endParaRPr>
            </a:p>
          </p:txBody>
        </p:sp>
        <p:sp>
          <p:nvSpPr>
            <p:cNvPr id="9525" name="Freeform 309">
              <a:extLst>
                <a:ext uri="{FF2B5EF4-FFF2-40B4-BE49-F238E27FC236}">
                  <a16:creationId xmlns:a16="http://schemas.microsoft.com/office/drawing/2014/main" id="{92EDE3BF-D404-4C2B-994F-743432CF7309}"/>
                </a:ext>
              </a:extLst>
            </p:cNvPr>
            <p:cNvSpPr>
              <a:spLocks/>
            </p:cNvSpPr>
            <p:nvPr/>
          </p:nvSpPr>
          <p:spPr bwMode="auto">
            <a:xfrm>
              <a:off x="6554788" y="3629025"/>
              <a:ext cx="6350" cy="23813"/>
            </a:xfrm>
            <a:custGeom>
              <a:avLst/>
              <a:gdLst>
                <a:gd name="T0" fmla="*/ 4 w 4"/>
                <a:gd name="T1" fmla="*/ 15 h 15"/>
                <a:gd name="T2" fmla="*/ 0 w 4"/>
                <a:gd name="T3" fmla="*/ 5 h 15"/>
                <a:gd name="T4" fmla="*/ 0 w 4"/>
                <a:gd name="T5" fmla="*/ 0 h 15"/>
              </a:gdLst>
              <a:ahLst/>
              <a:cxnLst>
                <a:cxn ang="0">
                  <a:pos x="T0" y="T1"/>
                </a:cxn>
                <a:cxn ang="0">
                  <a:pos x="T2" y="T3"/>
                </a:cxn>
                <a:cxn ang="0">
                  <a:pos x="T4" y="T5"/>
                </a:cxn>
              </a:cxnLst>
              <a:rect l="0" t="0" r="r" b="b"/>
              <a:pathLst>
                <a:path w="4" h="15">
                  <a:moveTo>
                    <a:pt x="4" y="15"/>
                  </a:moveTo>
                  <a:lnTo>
                    <a:pt x="0" y="5"/>
                  </a:lnTo>
                  <a:lnTo>
                    <a:pt x="0" y="0"/>
                  </a:lnTo>
                </a:path>
              </a:pathLst>
            </a:custGeom>
            <a:noFill/>
            <a:ln w="15875">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latin typeface="+mn-lt"/>
              </a:endParaRPr>
            </a:p>
          </p:txBody>
        </p:sp>
        <p:sp>
          <p:nvSpPr>
            <p:cNvPr id="9526" name="Line 310">
              <a:extLst>
                <a:ext uri="{FF2B5EF4-FFF2-40B4-BE49-F238E27FC236}">
                  <a16:creationId xmlns:a16="http://schemas.microsoft.com/office/drawing/2014/main" id="{1F66357B-54C1-495A-92FD-BD30B3D14072}"/>
                </a:ext>
              </a:extLst>
            </p:cNvPr>
            <p:cNvSpPr>
              <a:spLocks noChangeShapeType="1"/>
            </p:cNvSpPr>
            <p:nvPr/>
          </p:nvSpPr>
          <p:spPr bwMode="auto">
            <a:xfrm flipH="1" flipV="1">
              <a:off x="6546850" y="3614738"/>
              <a:ext cx="7938" cy="14288"/>
            </a:xfrm>
            <a:prstGeom prst="line">
              <a:avLst/>
            </a:prstGeom>
            <a:noFill/>
            <a:ln w="15875">
              <a:solidFill>
                <a:srgbClr val="FF0000"/>
              </a:solidFill>
              <a:round/>
              <a:headEnd/>
              <a:tailEnd/>
            </a:ln>
            <a:extLst>
              <a:ext uri="{909E8E84-426E-40DD-AFC4-6F175D3DCCD1}">
                <a14:hiddenFill xmlns:a14="http://schemas.microsoft.com/office/drawing/2010/main">
                  <a:noFill/>
                </a14:hiddenFill>
              </a:ext>
            </a:extLst>
          </p:spPr>
          <p:txBody>
            <a:bodyPr/>
            <a:lstStyle/>
            <a:p>
              <a:endParaRPr lang="en-GB">
                <a:latin typeface="+mn-lt"/>
              </a:endParaRPr>
            </a:p>
          </p:txBody>
        </p:sp>
        <p:sp>
          <p:nvSpPr>
            <p:cNvPr id="9527" name="Line 311">
              <a:extLst>
                <a:ext uri="{FF2B5EF4-FFF2-40B4-BE49-F238E27FC236}">
                  <a16:creationId xmlns:a16="http://schemas.microsoft.com/office/drawing/2014/main" id="{A83C582E-7158-442E-BF19-E1D76E13141E}"/>
                </a:ext>
              </a:extLst>
            </p:cNvPr>
            <p:cNvSpPr>
              <a:spLocks noChangeShapeType="1"/>
            </p:cNvSpPr>
            <p:nvPr/>
          </p:nvSpPr>
          <p:spPr bwMode="auto">
            <a:xfrm flipH="1" flipV="1">
              <a:off x="6530975" y="3590925"/>
              <a:ext cx="15875" cy="23813"/>
            </a:xfrm>
            <a:prstGeom prst="line">
              <a:avLst/>
            </a:prstGeom>
            <a:noFill/>
            <a:ln w="15875">
              <a:solidFill>
                <a:srgbClr val="FF0000"/>
              </a:solidFill>
              <a:round/>
              <a:headEnd/>
              <a:tailEnd/>
            </a:ln>
            <a:extLst>
              <a:ext uri="{909E8E84-426E-40DD-AFC4-6F175D3DCCD1}">
                <a14:hiddenFill xmlns:a14="http://schemas.microsoft.com/office/drawing/2010/main">
                  <a:noFill/>
                </a14:hiddenFill>
              </a:ext>
            </a:extLst>
          </p:spPr>
          <p:txBody>
            <a:bodyPr/>
            <a:lstStyle/>
            <a:p>
              <a:endParaRPr lang="en-GB">
                <a:latin typeface="+mn-lt"/>
              </a:endParaRPr>
            </a:p>
          </p:txBody>
        </p:sp>
        <p:sp>
          <p:nvSpPr>
            <p:cNvPr id="9528" name="Line 312">
              <a:extLst>
                <a:ext uri="{FF2B5EF4-FFF2-40B4-BE49-F238E27FC236}">
                  <a16:creationId xmlns:a16="http://schemas.microsoft.com/office/drawing/2014/main" id="{86B06E88-02E2-4ABA-B34A-80EE9971CA64}"/>
                </a:ext>
              </a:extLst>
            </p:cNvPr>
            <p:cNvSpPr>
              <a:spLocks noChangeShapeType="1"/>
            </p:cNvSpPr>
            <p:nvPr/>
          </p:nvSpPr>
          <p:spPr bwMode="auto">
            <a:xfrm flipH="1" flipV="1">
              <a:off x="6523038" y="3568700"/>
              <a:ext cx="7938" cy="22225"/>
            </a:xfrm>
            <a:prstGeom prst="line">
              <a:avLst/>
            </a:prstGeom>
            <a:noFill/>
            <a:ln w="15875">
              <a:solidFill>
                <a:srgbClr val="FF0000"/>
              </a:solidFill>
              <a:round/>
              <a:headEnd/>
              <a:tailEnd/>
            </a:ln>
            <a:extLst>
              <a:ext uri="{909E8E84-426E-40DD-AFC4-6F175D3DCCD1}">
                <a14:hiddenFill xmlns:a14="http://schemas.microsoft.com/office/drawing/2010/main">
                  <a:noFill/>
                </a14:hiddenFill>
              </a:ext>
            </a:extLst>
          </p:spPr>
          <p:txBody>
            <a:bodyPr/>
            <a:lstStyle/>
            <a:p>
              <a:endParaRPr lang="en-GB">
                <a:latin typeface="+mn-lt"/>
              </a:endParaRPr>
            </a:p>
          </p:txBody>
        </p:sp>
        <p:sp>
          <p:nvSpPr>
            <p:cNvPr id="9529" name="Line 313">
              <a:extLst>
                <a:ext uri="{FF2B5EF4-FFF2-40B4-BE49-F238E27FC236}">
                  <a16:creationId xmlns:a16="http://schemas.microsoft.com/office/drawing/2014/main" id="{6AA93C49-7709-4D5C-810F-BE8170BD6963}"/>
                </a:ext>
              </a:extLst>
            </p:cNvPr>
            <p:cNvSpPr>
              <a:spLocks noChangeShapeType="1"/>
            </p:cNvSpPr>
            <p:nvPr/>
          </p:nvSpPr>
          <p:spPr bwMode="auto">
            <a:xfrm flipH="1" flipV="1">
              <a:off x="6508750" y="3552825"/>
              <a:ext cx="14288" cy="15875"/>
            </a:xfrm>
            <a:prstGeom prst="line">
              <a:avLst/>
            </a:prstGeom>
            <a:noFill/>
            <a:ln w="15875">
              <a:solidFill>
                <a:srgbClr val="FF0000"/>
              </a:solidFill>
              <a:round/>
              <a:headEnd/>
              <a:tailEnd/>
            </a:ln>
            <a:extLst>
              <a:ext uri="{909E8E84-426E-40DD-AFC4-6F175D3DCCD1}">
                <a14:hiddenFill xmlns:a14="http://schemas.microsoft.com/office/drawing/2010/main">
                  <a:noFill/>
                </a14:hiddenFill>
              </a:ext>
            </a:extLst>
          </p:spPr>
          <p:txBody>
            <a:bodyPr/>
            <a:lstStyle/>
            <a:p>
              <a:endParaRPr lang="en-GB">
                <a:latin typeface="+mn-lt"/>
              </a:endParaRPr>
            </a:p>
          </p:txBody>
        </p:sp>
        <p:sp>
          <p:nvSpPr>
            <p:cNvPr id="9530" name="Freeform 314">
              <a:extLst>
                <a:ext uri="{FF2B5EF4-FFF2-40B4-BE49-F238E27FC236}">
                  <a16:creationId xmlns:a16="http://schemas.microsoft.com/office/drawing/2014/main" id="{F230907C-3EED-41E8-BD5E-24251ED98D40}"/>
                </a:ext>
              </a:extLst>
            </p:cNvPr>
            <p:cNvSpPr>
              <a:spLocks/>
            </p:cNvSpPr>
            <p:nvPr/>
          </p:nvSpPr>
          <p:spPr bwMode="auto">
            <a:xfrm>
              <a:off x="6500813" y="3530600"/>
              <a:ext cx="7938" cy="22225"/>
            </a:xfrm>
            <a:custGeom>
              <a:avLst/>
              <a:gdLst>
                <a:gd name="T0" fmla="*/ 5 w 5"/>
                <a:gd name="T1" fmla="*/ 14 h 14"/>
                <a:gd name="T2" fmla="*/ 0 w 5"/>
                <a:gd name="T3" fmla="*/ 5 h 14"/>
                <a:gd name="T4" fmla="*/ 0 w 5"/>
                <a:gd name="T5" fmla="*/ 0 h 14"/>
              </a:gdLst>
              <a:ahLst/>
              <a:cxnLst>
                <a:cxn ang="0">
                  <a:pos x="T0" y="T1"/>
                </a:cxn>
                <a:cxn ang="0">
                  <a:pos x="T2" y="T3"/>
                </a:cxn>
                <a:cxn ang="0">
                  <a:pos x="T4" y="T5"/>
                </a:cxn>
              </a:cxnLst>
              <a:rect l="0" t="0" r="r" b="b"/>
              <a:pathLst>
                <a:path w="5" h="14">
                  <a:moveTo>
                    <a:pt x="5" y="14"/>
                  </a:moveTo>
                  <a:lnTo>
                    <a:pt x="0" y="5"/>
                  </a:lnTo>
                  <a:lnTo>
                    <a:pt x="0" y="0"/>
                  </a:lnTo>
                </a:path>
              </a:pathLst>
            </a:custGeom>
            <a:noFill/>
            <a:ln w="15875">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latin typeface="+mn-lt"/>
              </a:endParaRPr>
            </a:p>
          </p:txBody>
        </p:sp>
        <p:sp>
          <p:nvSpPr>
            <p:cNvPr id="9531" name="Line 315">
              <a:extLst>
                <a:ext uri="{FF2B5EF4-FFF2-40B4-BE49-F238E27FC236}">
                  <a16:creationId xmlns:a16="http://schemas.microsoft.com/office/drawing/2014/main" id="{6F616B3C-45DA-4108-A7B9-4AE5CF0801C2}"/>
                </a:ext>
              </a:extLst>
            </p:cNvPr>
            <p:cNvSpPr>
              <a:spLocks noChangeShapeType="1"/>
            </p:cNvSpPr>
            <p:nvPr/>
          </p:nvSpPr>
          <p:spPr bwMode="auto">
            <a:xfrm flipH="1" flipV="1">
              <a:off x="6484938" y="3514725"/>
              <a:ext cx="15875" cy="15875"/>
            </a:xfrm>
            <a:prstGeom prst="line">
              <a:avLst/>
            </a:prstGeom>
            <a:noFill/>
            <a:ln w="15875">
              <a:solidFill>
                <a:srgbClr val="FF0000"/>
              </a:solidFill>
              <a:round/>
              <a:headEnd/>
              <a:tailEnd/>
            </a:ln>
            <a:extLst>
              <a:ext uri="{909E8E84-426E-40DD-AFC4-6F175D3DCCD1}">
                <a14:hiddenFill xmlns:a14="http://schemas.microsoft.com/office/drawing/2010/main">
                  <a:noFill/>
                </a14:hiddenFill>
              </a:ext>
            </a:extLst>
          </p:spPr>
          <p:txBody>
            <a:bodyPr/>
            <a:lstStyle/>
            <a:p>
              <a:endParaRPr lang="en-GB">
                <a:latin typeface="+mn-lt"/>
              </a:endParaRPr>
            </a:p>
          </p:txBody>
        </p:sp>
        <p:sp>
          <p:nvSpPr>
            <p:cNvPr id="9532" name="Freeform 316">
              <a:extLst>
                <a:ext uri="{FF2B5EF4-FFF2-40B4-BE49-F238E27FC236}">
                  <a16:creationId xmlns:a16="http://schemas.microsoft.com/office/drawing/2014/main" id="{9C96F537-4F35-4D8E-87FC-A4CBE4A4600E}"/>
                </a:ext>
              </a:extLst>
            </p:cNvPr>
            <p:cNvSpPr>
              <a:spLocks/>
            </p:cNvSpPr>
            <p:nvPr/>
          </p:nvSpPr>
          <p:spPr bwMode="auto">
            <a:xfrm>
              <a:off x="6478588" y="3492500"/>
              <a:ext cx="6350" cy="22225"/>
            </a:xfrm>
            <a:custGeom>
              <a:avLst/>
              <a:gdLst>
                <a:gd name="T0" fmla="*/ 4 w 4"/>
                <a:gd name="T1" fmla="*/ 14 h 14"/>
                <a:gd name="T2" fmla="*/ 0 w 4"/>
                <a:gd name="T3" fmla="*/ 5 h 14"/>
                <a:gd name="T4" fmla="*/ 0 w 4"/>
                <a:gd name="T5" fmla="*/ 0 h 14"/>
              </a:gdLst>
              <a:ahLst/>
              <a:cxnLst>
                <a:cxn ang="0">
                  <a:pos x="T0" y="T1"/>
                </a:cxn>
                <a:cxn ang="0">
                  <a:pos x="T2" y="T3"/>
                </a:cxn>
                <a:cxn ang="0">
                  <a:pos x="T4" y="T5"/>
                </a:cxn>
              </a:cxnLst>
              <a:rect l="0" t="0" r="r" b="b"/>
              <a:pathLst>
                <a:path w="4" h="14">
                  <a:moveTo>
                    <a:pt x="4" y="14"/>
                  </a:moveTo>
                  <a:lnTo>
                    <a:pt x="0" y="5"/>
                  </a:lnTo>
                  <a:lnTo>
                    <a:pt x="0" y="0"/>
                  </a:lnTo>
                </a:path>
              </a:pathLst>
            </a:custGeom>
            <a:noFill/>
            <a:ln w="15875">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latin typeface="+mn-lt"/>
              </a:endParaRPr>
            </a:p>
          </p:txBody>
        </p:sp>
        <p:sp>
          <p:nvSpPr>
            <p:cNvPr id="9533" name="Line 317">
              <a:extLst>
                <a:ext uri="{FF2B5EF4-FFF2-40B4-BE49-F238E27FC236}">
                  <a16:creationId xmlns:a16="http://schemas.microsoft.com/office/drawing/2014/main" id="{AAAEAFB5-A7CB-4250-96D2-97274B45BBA0}"/>
                </a:ext>
              </a:extLst>
            </p:cNvPr>
            <p:cNvSpPr>
              <a:spLocks noChangeShapeType="1"/>
            </p:cNvSpPr>
            <p:nvPr/>
          </p:nvSpPr>
          <p:spPr bwMode="auto">
            <a:xfrm flipH="1" flipV="1">
              <a:off x="6470650" y="3476625"/>
              <a:ext cx="7938" cy="15875"/>
            </a:xfrm>
            <a:prstGeom prst="line">
              <a:avLst/>
            </a:prstGeom>
            <a:noFill/>
            <a:ln w="15875">
              <a:solidFill>
                <a:srgbClr val="FF0000"/>
              </a:solidFill>
              <a:round/>
              <a:headEnd/>
              <a:tailEnd/>
            </a:ln>
            <a:extLst>
              <a:ext uri="{909E8E84-426E-40DD-AFC4-6F175D3DCCD1}">
                <a14:hiddenFill xmlns:a14="http://schemas.microsoft.com/office/drawing/2010/main">
                  <a:noFill/>
                </a14:hiddenFill>
              </a:ext>
            </a:extLst>
          </p:spPr>
          <p:txBody>
            <a:bodyPr/>
            <a:lstStyle/>
            <a:p>
              <a:endParaRPr lang="en-GB">
                <a:latin typeface="+mn-lt"/>
              </a:endParaRPr>
            </a:p>
          </p:txBody>
        </p:sp>
        <p:sp>
          <p:nvSpPr>
            <p:cNvPr id="9534" name="Line 318">
              <a:extLst>
                <a:ext uri="{FF2B5EF4-FFF2-40B4-BE49-F238E27FC236}">
                  <a16:creationId xmlns:a16="http://schemas.microsoft.com/office/drawing/2014/main" id="{621AD92E-B9DE-45BD-B2B4-50F47F75347E}"/>
                </a:ext>
              </a:extLst>
            </p:cNvPr>
            <p:cNvSpPr>
              <a:spLocks noChangeShapeType="1"/>
            </p:cNvSpPr>
            <p:nvPr/>
          </p:nvSpPr>
          <p:spPr bwMode="auto">
            <a:xfrm flipH="1" flipV="1">
              <a:off x="6454775" y="3454400"/>
              <a:ext cx="15875" cy="22225"/>
            </a:xfrm>
            <a:prstGeom prst="line">
              <a:avLst/>
            </a:prstGeom>
            <a:noFill/>
            <a:ln w="15875">
              <a:solidFill>
                <a:srgbClr val="FF0000"/>
              </a:solidFill>
              <a:round/>
              <a:headEnd/>
              <a:tailEnd/>
            </a:ln>
            <a:extLst>
              <a:ext uri="{909E8E84-426E-40DD-AFC4-6F175D3DCCD1}">
                <a14:hiddenFill xmlns:a14="http://schemas.microsoft.com/office/drawing/2010/main">
                  <a:noFill/>
                </a14:hiddenFill>
              </a:ext>
            </a:extLst>
          </p:spPr>
          <p:txBody>
            <a:bodyPr/>
            <a:lstStyle/>
            <a:p>
              <a:endParaRPr lang="en-GB">
                <a:latin typeface="+mn-lt"/>
              </a:endParaRPr>
            </a:p>
          </p:txBody>
        </p:sp>
        <p:sp>
          <p:nvSpPr>
            <p:cNvPr id="9535" name="Line 319">
              <a:extLst>
                <a:ext uri="{FF2B5EF4-FFF2-40B4-BE49-F238E27FC236}">
                  <a16:creationId xmlns:a16="http://schemas.microsoft.com/office/drawing/2014/main" id="{8F121768-A717-41D1-B0FB-6589421307B4}"/>
                </a:ext>
              </a:extLst>
            </p:cNvPr>
            <p:cNvSpPr>
              <a:spLocks noChangeShapeType="1"/>
            </p:cNvSpPr>
            <p:nvPr/>
          </p:nvSpPr>
          <p:spPr bwMode="auto">
            <a:xfrm flipH="1" flipV="1">
              <a:off x="6446838" y="3432175"/>
              <a:ext cx="7938" cy="22225"/>
            </a:xfrm>
            <a:prstGeom prst="line">
              <a:avLst/>
            </a:prstGeom>
            <a:noFill/>
            <a:ln w="15875">
              <a:solidFill>
                <a:srgbClr val="FF0000"/>
              </a:solidFill>
              <a:round/>
              <a:headEnd/>
              <a:tailEnd/>
            </a:ln>
            <a:extLst>
              <a:ext uri="{909E8E84-426E-40DD-AFC4-6F175D3DCCD1}">
                <a14:hiddenFill xmlns:a14="http://schemas.microsoft.com/office/drawing/2010/main">
                  <a:noFill/>
                </a14:hiddenFill>
              </a:ext>
            </a:extLst>
          </p:spPr>
          <p:txBody>
            <a:bodyPr/>
            <a:lstStyle/>
            <a:p>
              <a:endParaRPr lang="en-GB">
                <a:latin typeface="+mn-lt"/>
              </a:endParaRPr>
            </a:p>
          </p:txBody>
        </p:sp>
        <p:sp>
          <p:nvSpPr>
            <p:cNvPr id="9536" name="Line 320">
              <a:extLst>
                <a:ext uri="{FF2B5EF4-FFF2-40B4-BE49-F238E27FC236}">
                  <a16:creationId xmlns:a16="http://schemas.microsoft.com/office/drawing/2014/main" id="{EAC4A433-AEEF-47DB-9059-7135E04F8EF1}"/>
                </a:ext>
              </a:extLst>
            </p:cNvPr>
            <p:cNvSpPr>
              <a:spLocks noChangeShapeType="1"/>
            </p:cNvSpPr>
            <p:nvPr/>
          </p:nvSpPr>
          <p:spPr bwMode="auto">
            <a:xfrm flipH="1" flipV="1">
              <a:off x="6432550" y="3416300"/>
              <a:ext cx="14288" cy="15875"/>
            </a:xfrm>
            <a:prstGeom prst="line">
              <a:avLst/>
            </a:prstGeom>
            <a:noFill/>
            <a:ln w="15875">
              <a:solidFill>
                <a:srgbClr val="FF0000"/>
              </a:solidFill>
              <a:round/>
              <a:headEnd/>
              <a:tailEnd/>
            </a:ln>
            <a:extLst>
              <a:ext uri="{909E8E84-426E-40DD-AFC4-6F175D3DCCD1}">
                <a14:hiddenFill xmlns:a14="http://schemas.microsoft.com/office/drawing/2010/main">
                  <a:noFill/>
                </a14:hiddenFill>
              </a:ext>
            </a:extLst>
          </p:spPr>
          <p:txBody>
            <a:bodyPr/>
            <a:lstStyle/>
            <a:p>
              <a:endParaRPr lang="en-GB">
                <a:latin typeface="+mn-lt"/>
              </a:endParaRPr>
            </a:p>
          </p:txBody>
        </p:sp>
        <p:sp>
          <p:nvSpPr>
            <p:cNvPr id="9537" name="Freeform 321">
              <a:extLst>
                <a:ext uri="{FF2B5EF4-FFF2-40B4-BE49-F238E27FC236}">
                  <a16:creationId xmlns:a16="http://schemas.microsoft.com/office/drawing/2014/main" id="{37E708A4-F2DB-4F59-9B60-E6968BC0D3B2}"/>
                </a:ext>
              </a:extLst>
            </p:cNvPr>
            <p:cNvSpPr>
              <a:spLocks/>
            </p:cNvSpPr>
            <p:nvPr/>
          </p:nvSpPr>
          <p:spPr bwMode="auto">
            <a:xfrm>
              <a:off x="6424613" y="3394075"/>
              <a:ext cx="7938" cy="22225"/>
            </a:xfrm>
            <a:custGeom>
              <a:avLst/>
              <a:gdLst>
                <a:gd name="T0" fmla="*/ 5 w 5"/>
                <a:gd name="T1" fmla="*/ 14 h 14"/>
                <a:gd name="T2" fmla="*/ 0 w 5"/>
                <a:gd name="T3" fmla="*/ 4 h 14"/>
                <a:gd name="T4" fmla="*/ 0 w 5"/>
                <a:gd name="T5" fmla="*/ 0 h 14"/>
              </a:gdLst>
              <a:ahLst/>
              <a:cxnLst>
                <a:cxn ang="0">
                  <a:pos x="T0" y="T1"/>
                </a:cxn>
                <a:cxn ang="0">
                  <a:pos x="T2" y="T3"/>
                </a:cxn>
                <a:cxn ang="0">
                  <a:pos x="T4" y="T5"/>
                </a:cxn>
              </a:cxnLst>
              <a:rect l="0" t="0" r="r" b="b"/>
              <a:pathLst>
                <a:path w="5" h="14">
                  <a:moveTo>
                    <a:pt x="5" y="14"/>
                  </a:moveTo>
                  <a:lnTo>
                    <a:pt x="0" y="4"/>
                  </a:lnTo>
                  <a:lnTo>
                    <a:pt x="0" y="0"/>
                  </a:lnTo>
                </a:path>
              </a:pathLst>
            </a:custGeom>
            <a:noFill/>
            <a:ln w="15875">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latin typeface="+mn-lt"/>
              </a:endParaRPr>
            </a:p>
          </p:txBody>
        </p:sp>
        <p:sp>
          <p:nvSpPr>
            <p:cNvPr id="9538" name="Line 322">
              <a:extLst>
                <a:ext uri="{FF2B5EF4-FFF2-40B4-BE49-F238E27FC236}">
                  <a16:creationId xmlns:a16="http://schemas.microsoft.com/office/drawing/2014/main" id="{B397DBA8-0F21-478C-9FCA-7189045D71A9}"/>
                </a:ext>
              </a:extLst>
            </p:cNvPr>
            <p:cNvSpPr>
              <a:spLocks noChangeShapeType="1"/>
            </p:cNvSpPr>
            <p:nvPr/>
          </p:nvSpPr>
          <p:spPr bwMode="auto">
            <a:xfrm flipH="1" flipV="1">
              <a:off x="6408738" y="3378200"/>
              <a:ext cx="15875" cy="15875"/>
            </a:xfrm>
            <a:prstGeom prst="line">
              <a:avLst/>
            </a:prstGeom>
            <a:noFill/>
            <a:ln w="15875">
              <a:solidFill>
                <a:srgbClr val="FF0000"/>
              </a:solidFill>
              <a:round/>
              <a:headEnd/>
              <a:tailEnd/>
            </a:ln>
            <a:extLst>
              <a:ext uri="{909E8E84-426E-40DD-AFC4-6F175D3DCCD1}">
                <a14:hiddenFill xmlns:a14="http://schemas.microsoft.com/office/drawing/2010/main">
                  <a:noFill/>
                </a14:hiddenFill>
              </a:ext>
            </a:extLst>
          </p:spPr>
          <p:txBody>
            <a:bodyPr/>
            <a:lstStyle/>
            <a:p>
              <a:endParaRPr lang="en-GB">
                <a:latin typeface="+mn-lt"/>
              </a:endParaRPr>
            </a:p>
          </p:txBody>
        </p:sp>
        <p:sp>
          <p:nvSpPr>
            <p:cNvPr id="9539" name="Freeform 323">
              <a:extLst>
                <a:ext uri="{FF2B5EF4-FFF2-40B4-BE49-F238E27FC236}">
                  <a16:creationId xmlns:a16="http://schemas.microsoft.com/office/drawing/2014/main" id="{4346C793-5D23-419F-AFE2-8F417DA26E61}"/>
                </a:ext>
              </a:extLst>
            </p:cNvPr>
            <p:cNvSpPr>
              <a:spLocks/>
            </p:cNvSpPr>
            <p:nvPr/>
          </p:nvSpPr>
          <p:spPr bwMode="auto">
            <a:xfrm>
              <a:off x="6402388" y="3355975"/>
              <a:ext cx="6350" cy="22225"/>
            </a:xfrm>
            <a:custGeom>
              <a:avLst/>
              <a:gdLst>
                <a:gd name="T0" fmla="*/ 4 w 4"/>
                <a:gd name="T1" fmla="*/ 14 h 14"/>
                <a:gd name="T2" fmla="*/ 0 w 4"/>
                <a:gd name="T3" fmla="*/ 4 h 14"/>
                <a:gd name="T4" fmla="*/ 0 w 4"/>
                <a:gd name="T5" fmla="*/ 0 h 14"/>
              </a:gdLst>
              <a:ahLst/>
              <a:cxnLst>
                <a:cxn ang="0">
                  <a:pos x="T0" y="T1"/>
                </a:cxn>
                <a:cxn ang="0">
                  <a:pos x="T2" y="T3"/>
                </a:cxn>
                <a:cxn ang="0">
                  <a:pos x="T4" y="T5"/>
                </a:cxn>
              </a:cxnLst>
              <a:rect l="0" t="0" r="r" b="b"/>
              <a:pathLst>
                <a:path w="4" h="14">
                  <a:moveTo>
                    <a:pt x="4" y="14"/>
                  </a:moveTo>
                  <a:lnTo>
                    <a:pt x="0" y="4"/>
                  </a:lnTo>
                  <a:lnTo>
                    <a:pt x="0" y="0"/>
                  </a:lnTo>
                </a:path>
              </a:pathLst>
            </a:custGeom>
            <a:noFill/>
            <a:ln w="15875">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latin typeface="+mn-lt"/>
              </a:endParaRPr>
            </a:p>
          </p:txBody>
        </p:sp>
        <p:sp>
          <p:nvSpPr>
            <p:cNvPr id="9540" name="Line 324">
              <a:extLst>
                <a:ext uri="{FF2B5EF4-FFF2-40B4-BE49-F238E27FC236}">
                  <a16:creationId xmlns:a16="http://schemas.microsoft.com/office/drawing/2014/main" id="{C1B91DDF-4ED7-4FDB-BC0E-34A433108E09}"/>
                </a:ext>
              </a:extLst>
            </p:cNvPr>
            <p:cNvSpPr>
              <a:spLocks noChangeShapeType="1"/>
            </p:cNvSpPr>
            <p:nvPr/>
          </p:nvSpPr>
          <p:spPr bwMode="auto">
            <a:xfrm flipH="1" flipV="1">
              <a:off x="6394450" y="3340100"/>
              <a:ext cx="7938" cy="15875"/>
            </a:xfrm>
            <a:prstGeom prst="line">
              <a:avLst/>
            </a:prstGeom>
            <a:noFill/>
            <a:ln w="15875">
              <a:solidFill>
                <a:srgbClr val="FF0000"/>
              </a:solidFill>
              <a:round/>
              <a:headEnd/>
              <a:tailEnd/>
            </a:ln>
            <a:extLst>
              <a:ext uri="{909E8E84-426E-40DD-AFC4-6F175D3DCCD1}">
                <a14:hiddenFill xmlns:a14="http://schemas.microsoft.com/office/drawing/2010/main">
                  <a:noFill/>
                </a14:hiddenFill>
              </a:ext>
            </a:extLst>
          </p:spPr>
          <p:txBody>
            <a:bodyPr/>
            <a:lstStyle/>
            <a:p>
              <a:endParaRPr lang="en-GB">
                <a:latin typeface="+mn-lt"/>
              </a:endParaRPr>
            </a:p>
          </p:txBody>
        </p:sp>
        <p:sp>
          <p:nvSpPr>
            <p:cNvPr id="9541" name="Line 325">
              <a:extLst>
                <a:ext uri="{FF2B5EF4-FFF2-40B4-BE49-F238E27FC236}">
                  <a16:creationId xmlns:a16="http://schemas.microsoft.com/office/drawing/2014/main" id="{269A9F15-25E0-4846-B77D-9411887220E4}"/>
                </a:ext>
              </a:extLst>
            </p:cNvPr>
            <p:cNvSpPr>
              <a:spLocks noChangeShapeType="1"/>
            </p:cNvSpPr>
            <p:nvPr/>
          </p:nvSpPr>
          <p:spPr bwMode="auto">
            <a:xfrm flipH="1" flipV="1">
              <a:off x="6378575" y="3317875"/>
              <a:ext cx="15875" cy="22225"/>
            </a:xfrm>
            <a:prstGeom prst="line">
              <a:avLst/>
            </a:prstGeom>
            <a:noFill/>
            <a:ln w="15875">
              <a:solidFill>
                <a:srgbClr val="FF0000"/>
              </a:solidFill>
              <a:round/>
              <a:headEnd/>
              <a:tailEnd/>
            </a:ln>
            <a:extLst>
              <a:ext uri="{909E8E84-426E-40DD-AFC4-6F175D3DCCD1}">
                <a14:hiddenFill xmlns:a14="http://schemas.microsoft.com/office/drawing/2010/main">
                  <a:noFill/>
                </a14:hiddenFill>
              </a:ext>
            </a:extLst>
          </p:spPr>
          <p:txBody>
            <a:bodyPr/>
            <a:lstStyle/>
            <a:p>
              <a:endParaRPr lang="en-GB">
                <a:latin typeface="+mn-lt"/>
              </a:endParaRPr>
            </a:p>
          </p:txBody>
        </p:sp>
        <p:sp>
          <p:nvSpPr>
            <p:cNvPr id="9542" name="Line 326">
              <a:extLst>
                <a:ext uri="{FF2B5EF4-FFF2-40B4-BE49-F238E27FC236}">
                  <a16:creationId xmlns:a16="http://schemas.microsoft.com/office/drawing/2014/main" id="{BD342461-F402-4B9F-98B0-94696E91E64A}"/>
                </a:ext>
              </a:extLst>
            </p:cNvPr>
            <p:cNvSpPr>
              <a:spLocks noChangeShapeType="1"/>
            </p:cNvSpPr>
            <p:nvPr/>
          </p:nvSpPr>
          <p:spPr bwMode="auto">
            <a:xfrm flipH="1" flipV="1">
              <a:off x="6370638" y="3294063"/>
              <a:ext cx="7938" cy="23813"/>
            </a:xfrm>
            <a:prstGeom prst="line">
              <a:avLst/>
            </a:prstGeom>
            <a:noFill/>
            <a:ln w="15875">
              <a:solidFill>
                <a:srgbClr val="FF0000"/>
              </a:solidFill>
              <a:round/>
              <a:headEnd/>
              <a:tailEnd/>
            </a:ln>
            <a:extLst>
              <a:ext uri="{909E8E84-426E-40DD-AFC4-6F175D3DCCD1}">
                <a14:hiddenFill xmlns:a14="http://schemas.microsoft.com/office/drawing/2010/main">
                  <a:noFill/>
                </a14:hiddenFill>
              </a:ext>
            </a:extLst>
          </p:spPr>
          <p:txBody>
            <a:bodyPr/>
            <a:lstStyle/>
            <a:p>
              <a:endParaRPr lang="en-GB">
                <a:latin typeface="+mn-lt"/>
              </a:endParaRPr>
            </a:p>
          </p:txBody>
        </p:sp>
        <p:sp>
          <p:nvSpPr>
            <p:cNvPr id="9543" name="Line 327">
              <a:extLst>
                <a:ext uri="{FF2B5EF4-FFF2-40B4-BE49-F238E27FC236}">
                  <a16:creationId xmlns:a16="http://schemas.microsoft.com/office/drawing/2014/main" id="{1C3B32A8-DD5D-44B4-BF9B-9D1B8601654A}"/>
                </a:ext>
              </a:extLst>
            </p:cNvPr>
            <p:cNvSpPr>
              <a:spLocks noChangeShapeType="1"/>
            </p:cNvSpPr>
            <p:nvPr/>
          </p:nvSpPr>
          <p:spPr bwMode="auto">
            <a:xfrm flipH="1" flipV="1">
              <a:off x="6356350" y="3279775"/>
              <a:ext cx="14288" cy="14288"/>
            </a:xfrm>
            <a:prstGeom prst="line">
              <a:avLst/>
            </a:prstGeom>
            <a:noFill/>
            <a:ln w="15875">
              <a:solidFill>
                <a:srgbClr val="FF0000"/>
              </a:solidFill>
              <a:round/>
              <a:headEnd/>
              <a:tailEnd/>
            </a:ln>
            <a:extLst>
              <a:ext uri="{909E8E84-426E-40DD-AFC4-6F175D3DCCD1}">
                <a14:hiddenFill xmlns:a14="http://schemas.microsoft.com/office/drawing/2010/main">
                  <a:noFill/>
                </a14:hiddenFill>
              </a:ext>
            </a:extLst>
          </p:spPr>
          <p:txBody>
            <a:bodyPr/>
            <a:lstStyle/>
            <a:p>
              <a:endParaRPr lang="en-GB">
                <a:latin typeface="+mn-lt"/>
              </a:endParaRPr>
            </a:p>
          </p:txBody>
        </p:sp>
        <p:sp>
          <p:nvSpPr>
            <p:cNvPr id="9544" name="Freeform 328">
              <a:extLst>
                <a:ext uri="{FF2B5EF4-FFF2-40B4-BE49-F238E27FC236}">
                  <a16:creationId xmlns:a16="http://schemas.microsoft.com/office/drawing/2014/main" id="{211FF2D1-527F-48C1-9730-C4AC9CEC63AD}"/>
                </a:ext>
              </a:extLst>
            </p:cNvPr>
            <p:cNvSpPr>
              <a:spLocks/>
            </p:cNvSpPr>
            <p:nvPr/>
          </p:nvSpPr>
          <p:spPr bwMode="auto">
            <a:xfrm>
              <a:off x="6348413" y="3255963"/>
              <a:ext cx="7938" cy="23813"/>
            </a:xfrm>
            <a:custGeom>
              <a:avLst/>
              <a:gdLst>
                <a:gd name="T0" fmla="*/ 5 w 5"/>
                <a:gd name="T1" fmla="*/ 15 h 15"/>
                <a:gd name="T2" fmla="*/ 0 w 5"/>
                <a:gd name="T3" fmla="*/ 5 h 15"/>
                <a:gd name="T4" fmla="*/ 0 w 5"/>
                <a:gd name="T5" fmla="*/ 0 h 15"/>
              </a:gdLst>
              <a:ahLst/>
              <a:cxnLst>
                <a:cxn ang="0">
                  <a:pos x="T0" y="T1"/>
                </a:cxn>
                <a:cxn ang="0">
                  <a:pos x="T2" y="T3"/>
                </a:cxn>
                <a:cxn ang="0">
                  <a:pos x="T4" y="T5"/>
                </a:cxn>
              </a:cxnLst>
              <a:rect l="0" t="0" r="r" b="b"/>
              <a:pathLst>
                <a:path w="5" h="15">
                  <a:moveTo>
                    <a:pt x="5" y="15"/>
                  </a:moveTo>
                  <a:lnTo>
                    <a:pt x="0" y="5"/>
                  </a:lnTo>
                  <a:lnTo>
                    <a:pt x="0" y="0"/>
                  </a:lnTo>
                </a:path>
              </a:pathLst>
            </a:custGeom>
            <a:noFill/>
            <a:ln w="15875">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latin typeface="+mn-lt"/>
              </a:endParaRPr>
            </a:p>
          </p:txBody>
        </p:sp>
        <p:sp>
          <p:nvSpPr>
            <p:cNvPr id="9545" name="Line 329">
              <a:extLst>
                <a:ext uri="{FF2B5EF4-FFF2-40B4-BE49-F238E27FC236}">
                  <a16:creationId xmlns:a16="http://schemas.microsoft.com/office/drawing/2014/main" id="{7C0F3F03-EDA5-439F-9131-229B18BA1E09}"/>
                </a:ext>
              </a:extLst>
            </p:cNvPr>
            <p:cNvSpPr>
              <a:spLocks noChangeShapeType="1"/>
            </p:cNvSpPr>
            <p:nvPr/>
          </p:nvSpPr>
          <p:spPr bwMode="auto">
            <a:xfrm flipH="1" flipV="1">
              <a:off x="6332538" y="3241675"/>
              <a:ext cx="15875" cy="14288"/>
            </a:xfrm>
            <a:prstGeom prst="line">
              <a:avLst/>
            </a:prstGeom>
            <a:noFill/>
            <a:ln w="15875">
              <a:solidFill>
                <a:srgbClr val="FF0000"/>
              </a:solidFill>
              <a:round/>
              <a:headEnd/>
              <a:tailEnd/>
            </a:ln>
            <a:extLst>
              <a:ext uri="{909E8E84-426E-40DD-AFC4-6F175D3DCCD1}">
                <a14:hiddenFill xmlns:a14="http://schemas.microsoft.com/office/drawing/2010/main">
                  <a:noFill/>
                </a14:hiddenFill>
              </a:ext>
            </a:extLst>
          </p:spPr>
          <p:txBody>
            <a:bodyPr/>
            <a:lstStyle/>
            <a:p>
              <a:endParaRPr lang="en-GB">
                <a:latin typeface="+mn-lt"/>
              </a:endParaRPr>
            </a:p>
          </p:txBody>
        </p:sp>
        <p:sp>
          <p:nvSpPr>
            <p:cNvPr id="9546" name="Freeform 330">
              <a:extLst>
                <a:ext uri="{FF2B5EF4-FFF2-40B4-BE49-F238E27FC236}">
                  <a16:creationId xmlns:a16="http://schemas.microsoft.com/office/drawing/2014/main" id="{839597AA-AEB1-42CE-85F8-EB9559C2AEE2}"/>
                </a:ext>
              </a:extLst>
            </p:cNvPr>
            <p:cNvSpPr>
              <a:spLocks/>
            </p:cNvSpPr>
            <p:nvPr/>
          </p:nvSpPr>
          <p:spPr bwMode="auto">
            <a:xfrm>
              <a:off x="6326188" y="3217863"/>
              <a:ext cx="6350" cy="23813"/>
            </a:xfrm>
            <a:custGeom>
              <a:avLst/>
              <a:gdLst>
                <a:gd name="T0" fmla="*/ 4 w 4"/>
                <a:gd name="T1" fmla="*/ 15 h 15"/>
                <a:gd name="T2" fmla="*/ 0 w 4"/>
                <a:gd name="T3" fmla="*/ 5 h 15"/>
                <a:gd name="T4" fmla="*/ 0 w 4"/>
                <a:gd name="T5" fmla="*/ 0 h 15"/>
              </a:gdLst>
              <a:ahLst/>
              <a:cxnLst>
                <a:cxn ang="0">
                  <a:pos x="T0" y="T1"/>
                </a:cxn>
                <a:cxn ang="0">
                  <a:pos x="T2" y="T3"/>
                </a:cxn>
                <a:cxn ang="0">
                  <a:pos x="T4" y="T5"/>
                </a:cxn>
              </a:cxnLst>
              <a:rect l="0" t="0" r="r" b="b"/>
              <a:pathLst>
                <a:path w="4" h="15">
                  <a:moveTo>
                    <a:pt x="4" y="15"/>
                  </a:moveTo>
                  <a:lnTo>
                    <a:pt x="0" y="5"/>
                  </a:lnTo>
                  <a:lnTo>
                    <a:pt x="0" y="0"/>
                  </a:lnTo>
                </a:path>
              </a:pathLst>
            </a:custGeom>
            <a:noFill/>
            <a:ln w="15875">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latin typeface="+mn-lt"/>
              </a:endParaRPr>
            </a:p>
          </p:txBody>
        </p:sp>
        <p:sp>
          <p:nvSpPr>
            <p:cNvPr id="9547" name="Line 331">
              <a:extLst>
                <a:ext uri="{FF2B5EF4-FFF2-40B4-BE49-F238E27FC236}">
                  <a16:creationId xmlns:a16="http://schemas.microsoft.com/office/drawing/2014/main" id="{6214E277-0419-42ED-8755-3FA3391FB929}"/>
                </a:ext>
              </a:extLst>
            </p:cNvPr>
            <p:cNvSpPr>
              <a:spLocks noChangeShapeType="1"/>
            </p:cNvSpPr>
            <p:nvPr/>
          </p:nvSpPr>
          <p:spPr bwMode="auto">
            <a:xfrm flipH="1" flipV="1">
              <a:off x="6310313" y="3203575"/>
              <a:ext cx="15875" cy="14288"/>
            </a:xfrm>
            <a:prstGeom prst="line">
              <a:avLst/>
            </a:prstGeom>
            <a:noFill/>
            <a:ln w="15875">
              <a:solidFill>
                <a:srgbClr val="FF0000"/>
              </a:solidFill>
              <a:round/>
              <a:headEnd/>
              <a:tailEnd/>
            </a:ln>
            <a:extLst>
              <a:ext uri="{909E8E84-426E-40DD-AFC4-6F175D3DCCD1}">
                <a14:hiddenFill xmlns:a14="http://schemas.microsoft.com/office/drawing/2010/main">
                  <a:noFill/>
                </a14:hiddenFill>
              </a:ext>
            </a:extLst>
          </p:spPr>
          <p:txBody>
            <a:bodyPr/>
            <a:lstStyle/>
            <a:p>
              <a:endParaRPr lang="en-GB">
                <a:latin typeface="+mn-lt"/>
              </a:endParaRPr>
            </a:p>
          </p:txBody>
        </p:sp>
        <p:sp>
          <p:nvSpPr>
            <p:cNvPr id="9548" name="Line 332">
              <a:extLst>
                <a:ext uri="{FF2B5EF4-FFF2-40B4-BE49-F238E27FC236}">
                  <a16:creationId xmlns:a16="http://schemas.microsoft.com/office/drawing/2014/main" id="{5C23CF82-512B-464D-84A8-69A429AEC75E}"/>
                </a:ext>
              </a:extLst>
            </p:cNvPr>
            <p:cNvSpPr>
              <a:spLocks noChangeShapeType="1"/>
            </p:cNvSpPr>
            <p:nvPr/>
          </p:nvSpPr>
          <p:spPr bwMode="auto">
            <a:xfrm flipH="1" flipV="1">
              <a:off x="6302375" y="3179763"/>
              <a:ext cx="7938" cy="23813"/>
            </a:xfrm>
            <a:prstGeom prst="line">
              <a:avLst/>
            </a:prstGeom>
            <a:noFill/>
            <a:ln w="15875">
              <a:solidFill>
                <a:srgbClr val="FF0000"/>
              </a:solidFill>
              <a:round/>
              <a:headEnd/>
              <a:tailEnd/>
            </a:ln>
            <a:extLst>
              <a:ext uri="{909E8E84-426E-40DD-AFC4-6F175D3DCCD1}">
                <a14:hiddenFill xmlns:a14="http://schemas.microsoft.com/office/drawing/2010/main">
                  <a:noFill/>
                </a14:hiddenFill>
              </a:ext>
            </a:extLst>
          </p:spPr>
          <p:txBody>
            <a:bodyPr/>
            <a:lstStyle/>
            <a:p>
              <a:endParaRPr lang="en-GB">
                <a:latin typeface="+mn-lt"/>
              </a:endParaRPr>
            </a:p>
          </p:txBody>
        </p:sp>
        <p:sp>
          <p:nvSpPr>
            <p:cNvPr id="9549" name="Line 333">
              <a:extLst>
                <a:ext uri="{FF2B5EF4-FFF2-40B4-BE49-F238E27FC236}">
                  <a16:creationId xmlns:a16="http://schemas.microsoft.com/office/drawing/2014/main" id="{3954FE38-FACF-44E8-B27C-880A1772916F}"/>
                </a:ext>
              </a:extLst>
            </p:cNvPr>
            <p:cNvSpPr>
              <a:spLocks noChangeShapeType="1"/>
            </p:cNvSpPr>
            <p:nvPr/>
          </p:nvSpPr>
          <p:spPr bwMode="auto">
            <a:xfrm flipH="1" flipV="1">
              <a:off x="6288088" y="3157538"/>
              <a:ext cx="14288" cy="22225"/>
            </a:xfrm>
            <a:prstGeom prst="line">
              <a:avLst/>
            </a:prstGeom>
            <a:noFill/>
            <a:ln w="15875">
              <a:solidFill>
                <a:srgbClr val="FF0000"/>
              </a:solidFill>
              <a:round/>
              <a:headEnd/>
              <a:tailEnd/>
            </a:ln>
            <a:extLst>
              <a:ext uri="{909E8E84-426E-40DD-AFC4-6F175D3DCCD1}">
                <a14:hiddenFill xmlns:a14="http://schemas.microsoft.com/office/drawing/2010/main">
                  <a:noFill/>
                </a14:hiddenFill>
              </a:ext>
            </a:extLst>
          </p:spPr>
          <p:txBody>
            <a:bodyPr/>
            <a:lstStyle/>
            <a:p>
              <a:endParaRPr lang="en-GB">
                <a:latin typeface="+mn-lt"/>
              </a:endParaRPr>
            </a:p>
          </p:txBody>
        </p:sp>
        <p:sp>
          <p:nvSpPr>
            <p:cNvPr id="9550" name="Line 334">
              <a:extLst>
                <a:ext uri="{FF2B5EF4-FFF2-40B4-BE49-F238E27FC236}">
                  <a16:creationId xmlns:a16="http://schemas.microsoft.com/office/drawing/2014/main" id="{C97C9185-9947-4D8C-A8E0-0E3E00941338}"/>
                </a:ext>
              </a:extLst>
            </p:cNvPr>
            <p:cNvSpPr>
              <a:spLocks noChangeShapeType="1"/>
            </p:cNvSpPr>
            <p:nvPr/>
          </p:nvSpPr>
          <p:spPr bwMode="auto">
            <a:xfrm flipH="1" flipV="1">
              <a:off x="6280150" y="3141663"/>
              <a:ext cx="7938" cy="15875"/>
            </a:xfrm>
            <a:prstGeom prst="line">
              <a:avLst/>
            </a:prstGeom>
            <a:noFill/>
            <a:ln w="15875">
              <a:solidFill>
                <a:srgbClr val="FF0000"/>
              </a:solidFill>
              <a:round/>
              <a:headEnd/>
              <a:tailEnd/>
            </a:ln>
            <a:extLst>
              <a:ext uri="{909E8E84-426E-40DD-AFC4-6F175D3DCCD1}">
                <a14:hiddenFill xmlns:a14="http://schemas.microsoft.com/office/drawing/2010/main">
                  <a:noFill/>
                </a14:hiddenFill>
              </a:ext>
            </a:extLst>
          </p:spPr>
          <p:txBody>
            <a:bodyPr/>
            <a:lstStyle/>
            <a:p>
              <a:endParaRPr lang="en-GB">
                <a:latin typeface="+mn-lt"/>
              </a:endParaRPr>
            </a:p>
          </p:txBody>
        </p:sp>
        <p:sp>
          <p:nvSpPr>
            <p:cNvPr id="9551" name="Freeform 335">
              <a:extLst>
                <a:ext uri="{FF2B5EF4-FFF2-40B4-BE49-F238E27FC236}">
                  <a16:creationId xmlns:a16="http://schemas.microsoft.com/office/drawing/2014/main" id="{49D5F6FB-5143-4607-B74F-1E7DF657B034}"/>
                </a:ext>
              </a:extLst>
            </p:cNvPr>
            <p:cNvSpPr>
              <a:spLocks/>
            </p:cNvSpPr>
            <p:nvPr/>
          </p:nvSpPr>
          <p:spPr bwMode="auto">
            <a:xfrm>
              <a:off x="6264275" y="3119438"/>
              <a:ext cx="15875" cy="22225"/>
            </a:xfrm>
            <a:custGeom>
              <a:avLst/>
              <a:gdLst>
                <a:gd name="T0" fmla="*/ 10 w 10"/>
                <a:gd name="T1" fmla="*/ 14 h 14"/>
                <a:gd name="T2" fmla="*/ 5 w 10"/>
                <a:gd name="T3" fmla="*/ 5 h 14"/>
                <a:gd name="T4" fmla="*/ 0 w 10"/>
                <a:gd name="T5" fmla="*/ 0 h 14"/>
              </a:gdLst>
              <a:ahLst/>
              <a:cxnLst>
                <a:cxn ang="0">
                  <a:pos x="T0" y="T1"/>
                </a:cxn>
                <a:cxn ang="0">
                  <a:pos x="T2" y="T3"/>
                </a:cxn>
                <a:cxn ang="0">
                  <a:pos x="T4" y="T5"/>
                </a:cxn>
              </a:cxnLst>
              <a:rect l="0" t="0" r="r" b="b"/>
              <a:pathLst>
                <a:path w="10" h="14">
                  <a:moveTo>
                    <a:pt x="10" y="14"/>
                  </a:moveTo>
                  <a:lnTo>
                    <a:pt x="5" y="5"/>
                  </a:lnTo>
                  <a:lnTo>
                    <a:pt x="0" y="0"/>
                  </a:lnTo>
                </a:path>
              </a:pathLst>
            </a:custGeom>
            <a:noFill/>
            <a:ln w="15875">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latin typeface="+mn-lt"/>
              </a:endParaRPr>
            </a:p>
          </p:txBody>
        </p:sp>
        <p:sp>
          <p:nvSpPr>
            <p:cNvPr id="9552" name="Line 336">
              <a:extLst>
                <a:ext uri="{FF2B5EF4-FFF2-40B4-BE49-F238E27FC236}">
                  <a16:creationId xmlns:a16="http://schemas.microsoft.com/office/drawing/2014/main" id="{484247C3-BBF2-4855-89E8-765773A30006}"/>
                </a:ext>
              </a:extLst>
            </p:cNvPr>
            <p:cNvSpPr>
              <a:spLocks noChangeShapeType="1"/>
            </p:cNvSpPr>
            <p:nvPr/>
          </p:nvSpPr>
          <p:spPr bwMode="auto">
            <a:xfrm flipH="1" flipV="1">
              <a:off x="6249988" y="3103563"/>
              <a:ext cx="14288" cy="15875"/>
            </a:xfrm>
            <a:prstGeom prst="line">
              <a:avLst/>
            </a:prstGeom>
            <a:noFill/>
            <a:ln w="15875">
              <a:solidFill>
                <a:srgbClr val="FF0000"/>
              </a:solidFill>
              <a:round/>
              <a:headEnd/>
              <a:tailEnd/>
            </a:ln>
            <a:extLst>
              <a:ext uri="{909E8E84-426E-40DD-AFC4-6F175D3DCCD1}">
                <a14:hiddenFill xmlns:a14="http://schemas.microsoft.com/office/drawing/2010/main">
                  <a:noFill/>
                </a14:hiddenFill>
              </a:ext>
            </a:extLst>
          </p:spPr>
          <p:txBody>
            <a:bodyPr/>
            <a:lstStyle/>
            <a:p>
              <a:endParaRPr lang="en-GB">
                <a:latin typeface="+mn-lt"/>
              </a:endParaRPr>
            </a:p>
          </p:txBody>
        </p:sp>
        <p:sp>
          <p:nvSpPr>
            <p:cNvPr id="9553" name="Freeform 337">
              <a:extLst>
                <a:ext uri="{FF2B5EF4-FFF2-40B4-BE49-F238E27FC236}">
                  <a16:creationId xmlns:a16="http://schemas.microsoft.com/office/drawing/2014/main" id="{5E5F5DD3-B5FD-4322-8B87-6BDC03D9BDFB}"/>
                </a:ext>
              </a:extLst>
            </p:cNvPr>
            <p:cNvSpPr>
              <a:spLocks/>
            </p:cNvSpPr>
            <p:nvPr/>
          </p:nvSpPr>
          <p:spPr bwMode="auto">
            <a:xfrm>
              <a:off x="6242050" y="3081338"/>
              <a:ext cx="7938" cy="22225"/>
            </a:xfrm>
            <a:custGeom>
              <a:avLst/>
              <a:gdLst>
                <a:gd name="T0" fmla="*/ 5 w 5"/>
                <a:gd name="T1" fmla="*/ 14 h 14"/>
                <a:gd name="T2" fmla="*/ 0 w 5"/>
                <a:gd name="T3" fmla="*/ 5 h 14"/>
                <a:gd name="T4" fmla="*/ 0 w 5"/>
                <a:gd name="T5" fmla="*/ 0 h 14"/>
              </a:gdLst>
              <a:ahLst/>
              <a:cxnLst>
                <a:cxn ang="0">
                  <a:pos x="T0" y="T1"/>
                </a:cxn>
                <a:cxn ang="0">
                  <a:pos x="T2" y="T3"/>
                </a:cxn>
                <a:cxn ang="0">
                  <a:pos x="T4" y="T5"/>
                </a:cxn>
              </a:cxnLst>
              <a:rect l="0" t="0" r="r" b="b"/>
              <a:pathLst>
                <a:path w="5" h="14">
                  <a:moveTo>
                    <a:pt x="5" y="14"/>
                  </a:moveTo>
                  <a:lnTo>
                    <a:pt x="0" y="5"/>
                  </a:lnTo>
                  <a:lnTo>
                    <a:pt x="0" y="0"/>
                  </a:lnTo>
                </a:path>
              </a:pathLst>
            </a:custGeom>
            <a:noFill/>
            <a:ln w="15875">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latin typeface="+mn-lt"/>
              </a:endParaRPr>
            </a:p>
          </p:txBody>
        </p:sp>
        <p:sp>
          <p:nvSpPr>
            <p:cNvPr id="9554" name="Line 338">
              <a:extLst>
                <a:ext uri="{FF2B5EF4-FFF2-40B4-BE49-F238E27FC236}">
                  <a16:creationId xmlns:a16="http://schemas.microsoft.com/office/drawing/2014/main" id="{43F87E38-DF1D-442C-9480-A6FC29BAAF11}"/>
                </a:ext>
              </a:extLst>
            </p:cNvPr>
            <p:cNvSpPr>
              <a:spLocks noChangeShapeType="1"/>
            </p:cNvSpPr>
            <p:nvPr/>
          </p:nvSpPr>
          <p:spPr bwMode="auto">
            <a:xfrm flipH="1" flipV="1">
              <a:off x="6226175" y="3065463"/>
              <a:ext cx="15875" cy="15875"/>
            </a:xfrm>
            <a:prstGeom prst="line">
              <a:avLst/>
            </a:prstGeom>
            <a:noFill/>
            <a:ln w="15875">
              <a:solidFill>
                <a:srgbClr val="FF0000"/>
              </a:solidFill>
              <a:round/>
              <a:headEnd/>
              <a:tailEnd/>
            </a:ln>
            <a:extLst>
              <a:ext uri="{909E8E84-426E-40DD-AFC4-6F175D3DCCD1}">
                <a14:hiddenFill xmlns:a14="http://schemas.microsoft.com/office/drawing/2010/main">
                  <a:noFill/>
                </a14:hiddenFill>
              </a:ext>
            </a:extLst>
          </p:spPr>
          <p:txBody>
            <a:bodyPr/>
            <a:lstStyle/>
            <a:p>
              <a:endParaRPr lang="en-GB">
                <a:latin typeface="+mn-lt"/>
              </a:endParaRPr>
            </a:p>
          </p:txBody>
        </p:sp>
        <p:sp>
          <p:nvSpPr>
            <p:cNvPr id="9555" name="Line 339">
              <a:extLst>
                <a:ext uri="{FF2B5EF4-FFF2-40B4-BE49-F238E27FC236}">
                  <a16:creationId xmlns:a16="http://schemas.microsoft.com/office/drawing/2014/main" id="{66D9FE65-DDD4-4CEC-B476-6E8DC59A435B}"/>
                </a:ext>
              </a:extLst>
            </p:cNvPr>
            <p:cNvSpPr>
              <a:spLocks noChangeShapeType="1"/>
            </p:cNvSpPr>
            <p:nvPr/>
          </p:nvSpPr>
          <p:spPr bwMode="auto">
            <a:xfrm flipH="1" flipV="1">
              <a:off x="6211888" y="3043238"/>
              <a:ext cx="14288" cy="22225"/>
            </a:xfrm>
            <a:prstGeom prst="line">
              <a:avLst/>
            </a:prstGeom>
            <a:noFill/>
            <a:ln w="15875">
              <a:solidFill>
                <a:srgbClr val="FF0000"/>
              </a:solidFill>
              <a:round/>
              <a:headEnd/>
              <a:tailEnd/>
            </a:ln>
            <a:extLst>
              <a:ext uri="{909E8E84-426E-40DD-AFC4-6F175D3DCCD1}">
                <a14:hiddenFill xmlns:a14="http://schemas.microsoft.com/office/drawing/2010/main">
                  <a:noFill/>
                </a14:hiddenFill>
              </a:ext>
            </a:extLst>
          </p:spPr>
          <p:txBody>
            <a:bodyPr/>
            <a:lstStyle/>
            <a:p>
              <a:endParaRPr lang="en-GB">
                <a:latin typeface="+mn-lt"/>
              </a:endParaRPr>
            </a:p>
          </p:txBody>
        </p:sp>
        <p:sp>
          <p:nvSpPr>
            <p:cNvPr id="9556" name="Line 340">
              <a:extLst>
                <a:ext uri="{FF2B5EF4-FFF2-40B4-BE49-F238E27FC236}">
                  <a16:creationId xmlns:a16="http://schemas.microsoft.com/office/drawing/2014/main" id="{2D61E6EB-7927-41A5-9668-7376244930AE}"/>
                </a:ext>
              </a:extLst>
            </p:cNvPr>
            <p:cNvSpPr>
              <a:spLocks noChangeShapeType="1"/>
            </p:cNvSpPr>
            <p:nvPr/>
          </p:nvSpPr>
          <p:spPr bwMode="auto">
            <a:xfrm flipH="1" flipV="1">
              <a:off x="6203950" y="3021013"/>
              <a:ext cx="7938" cy="22225"/>
            </a:xfrm>
            <a:prstGeom prst="line">
              <a:avLst/>
            </a:prstGeom>
            <a:noFill/>
            <a:ln w="15875">
              <a:solidFill>
                <a:srgbClr val="FF0000"/>
              </a:solidFill>
              <a:round/>
              <a:headEnd/>
              <a:tailEnd/>
            </a:ln>
            <a:extLst>
              <a:ext uri="{909E8E84-426E-40DD-AFC4-6F175D3DCCD1}">
                <a14:hiddenFill xmlns:a14="http://schemas.microsoft.com/office/drawing/2010/main">
                  <a:noFill/>
                </a14:hiddenFill>
              </a:ext>
            </a:extLst>
          </p:spPr>
          <p:txBody>
            <a:bodyPr/>
            <a:lstStyle/>
            <a:p>
              <a:endParaRPr lang="en-GB">
                <a:latin typeface="+mn-lt"/>
              </a:endParaRPr>
            </a:p>
          </p:txBody>
        </p:sp>
        <p:sp>
          <p:nvSpPr>
            <p:cNvPr id="9557" name="Line 341">
              <a:extLst>
                <a:ext uri="{FF2B5EF4-FFF2-40B4-BE49-F238E27FC236}">
                  <a16:creationId xmlns:a16="http://schemas.microsoft.com/office/drawing/2014/main" id="{E0119333-7341-4029-A816-51DB32CD9C09}"/>
                </a:ext>
              </a:extLst>
            </p:cNvPr>
            <p:cNvSpPr>
              <a:spLocks noChangeShapeType="1"/>
            </p:cNvSpPr>
            <p:nvPr/>
          </p:nvSpPr>
          <p:spPr bwMode="auto">
            <a:xfrm flipH="1" flipV="1">
              <a:off x="6188075" y="3005138"/>
              <a:ext cx="15875" cy="15875"/>
            </a:xfrm>
            <a:prstGeom prst="line">
              <a:avLst/>
            </a:prstGeom>
            <a:noFill/>
            <a:ln w="15875">
              <a:solidFill>
                <a:srgbClr val="FF0000"/>
              </a:solidFill>
              <a:round/>
              <a:headEnd/>
              <a:tailEnd/>
            </a:ln>
            <a:extLst>
              <a:ext uri="{909E8E84-426E-40DD-AFC4-6F175D3DCCD1}">
                <a14:hiddenFill xmlns:a14="http://schemas.microsoft.com/office/drawing/2010/main">
                  <a:noFill/>
                </a14:hiddenFill>
              </a:ext>
            </a:extLst>
          </p:spPr>
          <p:txBody>
            <a:bodyPr/>
            <a:lstStyle/>
            <a:p>
              <a:endParaRPr lang="en-GB">
                <a:latin typeface="+mn-lt"/>
              </a:endParaRPr>
            </a:p>
          </p:txBody>
        </p:sp>
        <p:sp>
          <p:nvSpPr>
            <p:cNvPr id="9558" name="Freeform 342">
              <a:extLst>
                <a:ext uri="{FF2B5EF4-FFF2-40B4-BE49-F238E27FC236}">
                  <a16:creationId xmlns:a16="http://schemas.microsoft.com/office/drawing/2014/main" id="{C2E098AA-7AA2-4006-84D5-5CCA02112DEF}"/>
                </a:ext>
              </a:extLst>
            </p:cNvPr>
            <p:cNvSpPr>
              <a:spLocks/>
            </p:cNvSpPr>
            <p:nvPr/>
          </p:nvSpPr>
          <p:spPr bwMode="auto">
            <a:xfrm>
              <a:off x="6173788" y="2982913"/>
              <a:ext cx="14288" cy="22225"/>
            </a:xfrm>
            <a:custGeom>
              <a:avLst/>
              <a:gdLst>
                <a:gd name="T0" fmla="*/ 9 w 9"/>
                <a:gd name="T1" fmla="*/ 14 h 14"/>
                <a:gd name="T2" fmla="*/ 4 w 9"/>
                <a:gd name="T3" fmla="*/ 5 h 14"/>
                <a:gd name="T4" fmla="*/ 0 w 9"/>
                <a:gd name="T5" fmla="*/ 0 h 14"/>
              </a:gdLst>
              <a:ahLst/>
              <a:cxnLst>
                <a:cxn ang="0">
                  <a:pos x="T0" y="T1"/>
                </a:cxn>
                <a:cxn ang="0">
                  <a:pos x="T2" y="T3"/>
                </a:cxn>
                <a:cxn ang="0">
                  <a:pos x="T4" y="T5"/>
                </a:cxn>
              </a:cxnLst>
              <a:rect l="0" t="0" r="r" b="b"/>
              <a:pathLst>
                <a:path w="9" h="14">
                  <a:moveTo>
                    <a:pt x="9" y="14"/>
                  </a:moveTo>
                  <a:lnTo>
                    <a:pt x="4" y="5"/>
                  </a:lnTo>
                  <a:lnTo>
                    <a:pt x="0" y="0"/>
                  </a:lnTo>
                </a:path>
              </a:pathLst>
            </a:custGeom>
            <a:noFill/>
            <a:ln w="15875">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latin typeface="+mn-lt"/>
              </a:endParaRPr>
            </a:p>
          </p:txBody>
        </p:sp>
        <p:sp>
          <p:nvSpPr>
            <p:cNvPr id="9559" name="Line 343">
              <a:extLst>
                <a:ext uri="{FF2B5EF4-FFF2-40B4-BE49-F238E27FC236}">
                  <a16:creationId xmlns:a16="http://schemas.microsoft.com/office/drawing/2014/main" id="{3C265255-2963-41D3-8D6E-746C3DC7AAF2}"/>
                </a:ext>
              </a:extLst>
            </p:cNvPr>
            <p:cNvSpPr>
              <a:spLocks noChangeShapeType="1"/>
            </p:cNvSpPr>
            <p:nvPr/>
          </p:nvSpPr>
          <p:spPr bwMode="auto">
            <a:xfrm flipH="1" flipV="1">
              <a:off x="6157913" y="2967038"/>
              <a:ext cx="15875" cy="15875"/>
            </a:xfrm>
            <a:prstGeom prst="line">
              <a:avLst/>
            </a:prstGeom>
            <a:noFill/>
            <a:ln w="15875">
              <a:solidFill>
                <a:srgbClr val="FF0000"/>
              </a:solidFill>
              <a:round/>
              <a:headEnd/>
              <a:tailEnd/>
            </a:ln>
            <a:extLst>
              <a:ext uri="{909E8E84-426E-40DD-AFC4-6F175D3DCCD1}">
                <a14:hiddenFill xmlns:a14="http://schemas.microsoft.com/office/drawing/2010/main">
                  <a:noFill/>
                </a14:hiddenFill>
              </a:ext>
            </a:extLst>
          </p:spPr>
          <p:txBody>
            <a:bodyPr/>
            <a:lstStyle/>
            <a:p>
              <a:endParaRPr lang="en-GB">
                <a:latin typeface="+mn-lt"/>
              </a:endParaRPr>
            </a:p>
          </p:txBody>
        </p:sp>
        <p:sp>
          <p:nvSpPr>
            <p:cNvPr id="9560" name="Freeform 344">
              <a:extLst>
                <a:ext uri="{FF2B5EF4-FFF2-40B4-BE49-F238E27FC236}">
                  <a16:creationId xmlns:a16="http://schemas.microsoft.com/office/drawing/2014/main" id="{DFF098D8-3548-43CE-8048-E39A46A3F6D5}"/>
                </a:ext>
              </a:extLst>
            </p:cNvPr>
            <p:cNvSpPr>
              <a:spLocks/>
            </p:cNvSpPr>
            <p:nvPr/>
          </p:nvSpPr>
          <p:spPr bwMode="auto">
            <a:xfrm>
              <a:off x="6142038" y="2944813"/>
              <a:ext cx="15875" cy="22225"/>
            </a:xfrm>
            <a:custGeom>
              <a:avLst/>
              <a:gdLst>
                <a:gd name="T0" fmla="*/ 10 w 10"/>
                <a:gd name="T1" fmla="*/ 14 h 14"/>
                <a:gd name="T2" fmla="*/ 5 w 10"/>
                <a:gd name="T3" fmla="*/ 5 h 14"/>
                <a:gd name="T4" fmla="*/ 0 w 10"/>
                <a:gd name="T5" fmla="*/ 0 h 14"/>
              </a:gdLst>
              <a:ahLst/>
              <a:cxnLst>
                <a:cxn ang="0">
                  <a:pos x="T0" y="T1"/>
                </a:cxn>
                <a:cxn ang="0">
                  <a:pos x="T2" y="T3"/>
                </a:cxn>
                <a:cxn ang="0">
                  <a:pos x="T4" y="T5"/>
                </a:cxn>
              </a:cxnLst>
              <a:rect l="0" t="0" r="r" b="b"/>
              <a:pathLst>
                <a:path w="10" h="14">
                  <a:moveTo>
                    <a:pt x="10" y="14"/>
                  </a:moveTo>
                  <a:lnTo>
                    <a:pt x="5" y="5"/>
                  </a:lnTo>
                  <a:lnTo>
                    <a:pt x="0" y="0"/>
                  </a:lnTo>
                </a:path>
              </a:pathLst>
            </a:custGeom>
            <a:noFill/>
            <a:ln w="15875">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latin typeface="+mn-lt"/>
              </a:endParaRPr>
            </a:p>
          </p:txBody>
        </p:sp>
        <p:sp>
          <p:nvSpPr>
            <p:cNvPr id="9561" name="Line 345">
              <a:extLst>
                <a:ext uri="{FF2B5EF4-FFF2-40B4-BE49-F238E27FC236}">
                  <a16:creationId xmlns:a16="http://schemas.microsoft.com/office/drawing/2014/main" id="{E065C7AE-3FEE-4677-98A2-EC723D67A307}"/>
                </a:ext>
              </a:extLst>
            </p:cNvPr>
            <p:cNvSpPr>
              <a:spLocks noChangeShapeType="1"/>
            </p:cNvSpPr>
            <p:nvPr/>
          </p:nvSpPr>
          <p:spPr bwMode="auto">
            <a:xfrm flipH="1" flipV="1">
              <a:off x="6127750" y="2928938"/>
              <a:ext cx="14288" cy="15875"/>
            </a:xfrm>
            <a:prstGeom prst="line">
              <a:avLst/>
            </a:prstGeom>
            <a:noFill/>
            <a:ln w="15875">
              <a:solidFill>
                <a:srgbClr val="FF0000"/>
              </a:solidFill>
              <a:round/>
              <a:headEnd/>
              <a:tailEnd/>
            </a:ln>
            <a:extLst>
              <a:ext uri="{909E8E84-426E-40DD-AFC4-6F175D3DCCD1}">
                <a14:hiddenFill xmlns:a14="http://schemas.microsoft.com/office/drawing/2010/main">
                  <a:noFill/>
                </a14:hiddenFill>
              </a:ext>
            </a:extLst>
          </p:spPr>
          <p:txBody>
            <a:bodyPr/>
            <a:lstStyle/>
            <a:p>
              <a:endParaRPr lang="en-GB">
                <a:latin typeface="+mn-lt"/>
              </a:endParaRPr>
            </a:p>
          </p:txBody>
        </p:sp>
        <p:sp>
          <p:nvSpPr>
            <p:cNvPr id="9562" name="Line 346">
              <a:extLst>
                <a:ext uri="{FF2B5EF4-FFF2-40B4-BE49-F238E27FC236}">
                  <a16:creationId xmlns:a16="http://schemas.microsoft.com/office/drawing/2014/main" id="{081FE031-2798-4C85-B9CB-14B9B2301B53}"/>
                </a:ext>
              </a:extLst>
            </p:cNvPr>
            <p:cNvSpPr>
              <a:spLocks noChangeShapeType="1"/>
            </p:cNvSpPr>
            <p:nvPr/>
          </p:nvSpPr>
          <p:spPr bwMode="auto">
            <a:xfrm flipH="1" flipV="1">
              <a:off x="6111875" y="2906713"/>
              <a:ext cx="15875" cy="22225"/>
            </a:xfrm>
            <a:prstGeom prst="line">
              <a:avLst/>
            </a:prstGeom>
            <a:noFill/>
            <a:ln w="15875">
              <a:solidFill>
                <a:srgbClr val="FF0000"/>
              </a:solidFill>
              <a:round/>
              <a:headEnd/>
              <a:tailEnd/>
            </a:ln>
            <a:extLst>
              <a:ext uri="{909E8E84-426E-40DD-AFC4-6F175D3DCCD1}">
                <a14:hiddenFill xmlns:a14="http://schemas.microsoft.com/office/drawing/2010/main">
                  <a:noFill/>
                </a14:hiddenFill>
              </a:ext>
            </a:extLst>
          </p:spPr>
          <p:txBody>
            <a:bodyPr/>
            <a:lstStyle/>
            <a:p>
              <a:endParaRPr lang="en-GB">
                <a:latin typeface="+mn-lt"/>
              </a:endParaRPr>
            </a:p>
          </p:txBody>
        </p:sp>
        <p:sp>
          <p:nvSpPr>
            <p:cNvPr id="9563" name="Line 347">
              <a:extLst>
                <a:ext uri="{FF2B5EF4-FFF2-40B4-BE49-F238E27FC236}">
                  <a16:creationId xmlns:a16="http://schemas.microsoft.com/office/drawing/2014/main" id="{040C9D3B-4C99-40EC-9A4D-13176E46A060}"/>
                </a:ext>
              </a:extLst>
            </p:cNvPr>
            <p:cNvSpPr>
              <a:spLocks noChangeShapeType="1"/>
            </p:cNvSpPr>
            <p:nvPr/>
          </p:nvSpPr>
          <p:spPr bwMode="auto">
            <a:xfrm flipH="1" flipV="1">
              <a:off x="6096000" y="2882900"/>
              <a:ext cx="15875" cy="23813"/>
            </a:xfrm>
            <a:prstGeom prst="line">
              <a:avLst/>
            </a:prstGeom>
            <a:noFill/>
            <a:ln w="15875">
              <a:solidFill>
                <a:srgbClr val="FF0000"/>
              </a:solidFill>
              <a:round/>
              <a:headEnd/>
              <a:tailEnd/>
            </a:ln>
            <a:extLst>
              <a:ext uri="{909E8E84-426E-40DD-AFC4-6F175D3DCCD1}">
                <a14:hiddenFill xmlns:a14="http://schemas.microsoft.com/office/drawing/2010/main">
                  <a:noFill/>
                </a14:hiddenFill>
              </a:ext>
            </a:extLst>
          </p:spPr>
          <p:txBody>
            <a:bodyPr/>
            <a:lstStyle/>
            <a:p>
              <a:endParaRPr lang="en-GB">
                <a:latin typeface="+mn-lt"/>
              </a:endParaRPr>
            </a:p>
          </p:txBody>
        </p:sp>
        <p:sp>
          <p:nvSpPr>
            <p:cNvPr id="9564" name="Freeform 348">
              <a:extLst>
                <a:ext uri="{FF2B5EF4-FFF2-40B4-BE49-F238E27FC236}">
                  <a16:creationId xmlns:a16="http://schemas.microsoft.com/office/drawing/2014/main" id="{E1177CC1-70F4-4762-93C7-CAF09C87849D}"/>
                </a:ext>
              </a:extLst>
            </p:cNvPr>
            <p:cNvSpPr>
              <a:spLocks/>
            </p:cNvSpPr>
            <p:nvPr/>
          </p:nvSpPr>
          <p:spPr bwMode="auto">
            <a:xfrm>
              <a:off x="6073775" y="2868613"/>
              <a:ext cx="22225" cy="14288"/>
            </a:xfrm>
            <a:custGeom>
              <a:avLst/>
              <a:gdLst>
                <a:gd name="T0" fmla="*/ 14 w 14"/>
                <a:gd name="T1" fmla="*/ 9 h 9"/>
                <a:gd name="T2" fmla="*/ 5 w 14"/>
                <a:gd name="T3" fmla="*/ 5 h 9"/>
                <a:gd name="T4" fmla="*/ 0 w 14"/>
                <a:gd name="T5" fmla="*/ 0 h 9"/>
              </a:gdLst>
              <a:ahLst/>
              <a:cxnLst>
                <a:cxn ang="0">
                  <a:pos x="T0" y="T1"/>
                </a:cxn>
                <a:cxn ang="0">
                  <a:pos x="T2" y="T3"/>
                </a:cxn>
                <a:cxn ang="0">
                  <a:pos x="T4" y="T5"/>
                </a:cxn>
              </a:cxnLst>
              <a:rect l="0" t="0" r="r" b="b"/>
              <a:pathLst>
                <a:path w="14" h="9">
                  <a:moveTo>
                    <a:pt x="14" y="9"/>
                  </a:moveTo>
                  <a:lnTo>
                    <a:pt x="5" y="5"/>
                  </a:lnTo>
                  <a:lnTo>
                    <a:pt x="0" y="0"/>
                  </a:lnTo>
                </a:path>
              </a:pathLst>
            </a:custGeom>
            <a:noFill/>
            <a:ln w="15875">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latin typeface="+mn-lt"/>
              </a:endParaRPr>
            </a:p>
          </p:txBody>
        </p:sp>
        <p:sp>
          <p:nvSpPr>
            <p:cNvPr id="9565" name="Freeform 349">
              <a:extLst>
                <a:ext uri="{FF2B5EF4-FFF2-40B4-BE49-F238E27FC236}">
                  <a16:creationId xmlns:a16="http://schemas.microsoft.com/office/drawing/2014/main" id="{512CD982-1380-415E-B5C7-2F7A7E772B5F}"/>
                </a:ext>
              </a:extLst>
            </p:cNvPr>
            <p:cNvSpPr>
              <a:spLocks/>
            </p:cNvSpPr>
            <p:nvPr/>
          </p:nvSpPr>
          <p:spPr bwMode="auto">
            <a:xfrm>
              <a:off x="6057900" y="2844800"/>
              <a:ext cx="15875" cy="23813"/>
            </a:xfrm>
            <a:custGeom>
              <a:avLst/>
              <a:gdLst>
                <a:gd name="T0" fmla="*/ 10 w 10"/>
                <a:gd name="T1" fmla="*/ 15 h 15"/>
                <a:gd name="T2" fmla="*/ 5 w 10"/>
                <a:gd name="T3" fmla="*/ 5 h 15"/>
                <a:gd name="T4" fmla="*/ 0 w 10"/>
                <a:gd name="T5" fmla="*/ 0 h 15"/>
              </a:gdLst>
              <a:ahLst/>
              <a:cxnLst>
                <a:cxn ang="0">
                  <a:pos x="T0" y="T1"/>
                </a:cxn>
                <a:cxn ang="0">
                  <a:pos x="T2" y="T3"/>
                </a:cxn>
                <a:cxn ang="0">
                  <a:pos x="T4" y="T5"/>
                </a:cxn>
              </a:cxnLst>
              <a:rect l="0" t="0" r="r" b="b"/>
              <a:pathLst>
                <a:path w="10" h="15">
                  <a:moveTo>
                    <a:pt x="10" y="15"/>
                  </a:moveTo>
                  <a:lnTo>
                    <a:pt x="5" y="5"/>
                  </a:lnTo>
                  <a:lnTo>
                    <a:pt x="0" y="0"/>
                  </a:lnTo>
                </a:path>
              </a:pathLst>
            </a:custGeom>
            <a:noFill/>
            <a:ln w="15875">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latin typeface="+mn-lt"/>
              </a:endParaRPr>
            </a:p>
          </p:txBody>
        </p:sp>
        <p:sp>
          <p:nvSpPr>
            <p:cNvPr id="9566" name="Freeform 350">
              <a:extLst>
                <a:ext uri="{FF2B5EF4-FFF2-40B4-BE49-F238E27FC236}">
                  <a16:creationId xmlns:a16="http://schemas.microsoft.com/office/drawing/2014/main" id="{46ABEF65-7E98-4EDD-8D19-5FF7718EA0B8}"/>
                </a:ext>
              </a:extLst>
            </p:cNvPr>
            <p:cNvSpPr>
              <a:spLocks/>
            </p:cNvSpPr>
            <p:nvPr/>
          </p:nvSpPr>
          <p:spPr bwMode="auto">
            <a:xfrm>
              <a:off x="6035675" y="2830513"/>
              <a:ext cx="22225" cy="14288"/>
            </a:xfrm>
            <a:custGeom>
              <a:avLst/>
              <a:gdLst>
                <a:gd name="T0" fmla="*/ 14 w 14"/>
                <a:gd name="T1" fmla="*/ 9 h 9"/>
                <a:gd name="T2" fmla="*/ 5 w 14"/>
                <a:gd name="T3" fmla="*/ 5 h 9"/>
                <a:gd name="T4" fmla="*/ 0 w 14"/>
                <a:gd name="T5" fmla="*/ 0 h 9"/>
              </a:gdLst>
              <a:ahLst/>
              <a:cxnLst>
                <a:cxn ang="0">
                  <a:pos x="T0" y="T1"/>
                </a:cxn>
                <a:cxn ang="0">
                  <a:pos x="T2" y="T3"/>
                </a:cxn>
                <a:cxn ang="0">
                  <a:pos x="T4" y="T5"/>
                </a:cxn>
              </a:cxnLst>
              <a:rect l="0" t="0" r="r" b="b"/>
              <a:pathLst>
                <a:path w="14" h="9">
                  <a:moveTo>
                    <a:pt x="14" y="9"/>
                  </a:moveTo>
                  <a:lnTo>
                    <a:pt x="5" y="5"/>
                  </a:lnTo>
                  <a:lnTo>
                    <a:pt x="0" y="0"/>
                  </a:lnTo>
                </a:path>
              </a:pathLst>
            </a:custGeom>
            <a:noFill/>
            <a:ln w="15875">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latin typeface="+mn-lt"/>
              </a:endParaRPr>
            </a:p>
          </p:txBody>
        </p:sp>
        <p:sp>
          <p:nvSpPr>
            <p:cNvPr id="9567" name="Freeform 351">
              <a:extLst>
                <a:ext uri="{FF2B5EF4-FFF2-40B4-BE49-F238E27FC236}">
                  <a16:creationId xmlns:a16="http://schemas.microsoft.com/office/drawing/2014/main" id="{B19A84C7-8C20-4AB0-86FE-745B2FA1B457}"/>
                </a:ext>
              </a:extLst>
            </p:cNvPr>
            <p:cNvSpPr>
              <a:spLocks/>
            </p:cNvSpPr>
            <p:nvPr/>
          </p:nvSpPr>
          <p:spPr bwMode="auto">
            <a:xfrm>
              <a:off x="6019800" y="2806700"/>
              <a:ext cx="15875" cy="23813"/>
            </a:xfrm>
            <a:custGeom>
              <a:avLst/>
              <a:gdLst>
                <a:gd name="T0" fmla="*/ 10 w 10"/>
                <a:gd name="T1" fmla="*/ 15 h 15"/>
                <a:gd name="T2" fmla="*/ 5 w 10"/>
                <a:gd name="T3" fmla="*/ 5 h 15"/>
                <a:gd name="T4" fmla="*/ 0 w 10"/>
                <a:gd name="T5" fmla="*/ 0 h 15"/>
              </a:gdLst>
              <a:ahLst/>
              <a:cxnLst>
                <a:cxn ang="0">
                  <a:pos x="T0" y="T1"/>
                </a:cxn>
                <a:cxn ang="0">
                  <a:pos x="T2" y="T3"/>
                </a:cxn>
                <a:cxn ang="0">
                  <a:pos x="T4" y="T5"/>
                </a:cxn>
              </a:cxnLst>
              <a:rect l="0" t="0" r="r" b="b"/>
              <a:pathLst>
                <a:path w="10" h="15">
                  <a:moveTo>
                    <a:pt x="10" y="15"/>
                  </a:moveTo>
                  <a:lnTo>
                    <a:pt x="5" y="5"/>
                  </a:lnTo>
                  <a:lnTo>
                    <a:pt x="0" y="0"/>
                  </a:lnTo>
                </a:path>
              </a:pathLst>
            </a:custGeom>
            <a:noFill/>
            <a:ln w="15875">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latin typeface="+mn-lt"/>
              </a:endParaRPr>
            </a:p>
          </p:txBody>
        </p:sp>
        <p:sp>
          <p:nvSpPr>
            <p:cNvPr id="9568" name="Line 352">
              <a:extLst>
                <a:ext uri="{FF2B5EF4-FFF2-40B4-BE49-F238E27FC236}">
                  <a16:creationId xmlns:a16="http://schemas.microsoft.com/office/drawing/2014/main" id="{08A9EC75-D919-433A-815B-9B1043780585}"/>
                </a:ext>
              </a:extLst>
            </p:cNvPr>
            <p:cNvSpPr>
              <a:spLocks noChangeShapeType="1"/>
            </p:cNvSpPr>
            <p:nvPr/>
          </p:nvSpPr>
          <p:spPr bwMode="auto">
            <a:xfrm flipH="1" flipV="1">
              <a:off x="5997575" y="2792413"/>
              <a:ext cx="22225" cy="14288"/>
            </a:xfrm>
            <a:prstGeom prst="line">
              <a:avLst/>
            </a:prstGeom>
            <a:noFill/>
            <a:ln w="15875">
              <a:solidFill>
                <a:srgbClr val="FF0000"/>
              </a:solidFill>
              <a:round/>
              <a:headEnd/>
              <a:tailEnd/>
            </a:ln>
            <a:extLst>
              <a:ext uri="{909E8E84-426E-40DD-AFC4-6F175D3DCCD1}">
                <a14:hiddenFill xmlns:a14="http://schemas.microsoft.com/office/drawing/2010/main">
                  <a:noFill/>
                </a14:hiddenFill>
              </a:ext>
            </a:extLst>
          </p:spPr>
          <p:txBody>
            <a:bodyPr/>
            <a:lstStyle/>
            <a:p>
              <a:endParaRPr lang="en-GB">
                <a:latin typeface="+mn-lt"/>
              </a:endParaRPr>
            </a:p>
          </p:txBody>
        </p:sp>
        <p:sp>
          <p:nvSpPr>
            <p:cNvPr id="9569" name="Line 353">
              <a:extLst>
                <a:ext uri="{FF2B5EF4-FFF2-40B4-BE49-F238E27FC236}">
                  <a16:creationId xmlns:a16="http://schemas.microsoft.com/office/drawing/2014/main" id="{E59A78EB-E099-4046-94E4-3178E00956B4}"/>
                </a:ext>
              </a:extLst>
            </p:cNvPr>
            <p:cNvSpPr>
              <a:spLocks noChangeShapeType="1"/>
            </p:cNvSpPr>
            <p:nvPr/>
          </p:nvSpPr>
          <p:spPr bwMode="auto">
            <a:xfrm flipH="1" flipV="1">
              <a:off x="5975350" y="2770188"/>
              <a:ext cx="22225" cy="22225"/>
            </a:xfrm>
            <a:prstGeom prst="line">
              <a:avLst/>
            </a:prstGeom>
            <a:noFill/>
            <a:ln w="15875">
              <a:solidFill>
                <a:srgbClr val="FF0000"/>
              </a:solidFill>
              <a:round/>
              <a:headEnd/>
              <a:tailEnd/>
            </a:ln>
            <a:extLst>
              <a:ext uri="{909E8E84-426E-40DD-AFC4-6F175D3DCCD1}">
                <a14:hiddenFill xmlns:a14="http://schemas.microsoft.com/office/drawing/2010/main">
                  <a:noFill/>
                </a14:hiddenFill>
              </a:ext>
            </a:extLst>
          </p:spPr>
          <p:txBody>
            <a:bodyPr/>
            <a:lstStyle/>
            <a:p>
              <a:endParaRPr lang="en-GB">
                <a:latin typeface="+mn-lt"/>
              </a:endParaRPr>
            </a:p>
          </p:txBody>
        </p:sp>
        <p:sp>
          <p:nvSpPr>
            <p:cNvPr id="9570" name="Line 354">
              <a:extLst>
                <a:ext uri="{FF2B5EF4-FFF2-40B4-BE49-F238E27FC236}">
                  <a16:creationId xmlns:a16="http://schemas.microsoft.com/office/drawing/2014/main" id="{1E70D995-00A2-4E0E-AC1E-BA709811AFF7}"/>
                </a:ext>
              </a:extLst>
            </p:cNvPr>
            <p:cNvSpPr>
              <a:spLocks noChangeShapeType="1"/>
            </p:cNvSpPr>
            <p:nvPr/>
          </p:nvSpPr>
          <p:spPr bwMode="auto">
            <a:xfrm flipH="1" flipV="1">
              <a:off x="5943600" y="2746375"/>
              <a:ext cx="31750" cy="23813"/>
            </a:xfrm>
            <a:prstGeom prst="line">
              <a:avLst/>
            </a:prstGeom>
            <a:noFill/>
            <a:ln w="15875">
              <a:solidFill>
                <a:srgbClr val="FF0000"/>
              </a:solidFill>
              <a:round/>
              <a:headEnd/>
              <a:tailEnd/>
            </a:ln>
            <a:extLst>
              <a:ext uri="{909E8E84-426E-40DD-AFC4-6F175D3DCCD1}">
                <a14:hiddenFill xmlns:a14="http://schemas.microsoft.com/office/drawing/2010/main">
                  <a:noFill/>
                </a14:hiddenFill>
              </a:ext>
            </a:extLst>
          </p:spPr>
          <p:txBody>
            <a:bodyPr/>
            <a:lstStyle/>
            <a:p>
              <a:endParaRPr lang="en-GB">
                <a:latin typeface="+mn-lt"/>
              </a:endParaRPr>
            </a:p>
          </p:txBody>
        </p:sp>
        <p:sp>
          <p:nvSpPr>
            <p:cNvPr id="9571" name="Line 355">
              <a:extLst>
                <a:ext uri="{FF2B5EF4-FFF2-40B4-BE49-F238E27FC236}">
                  <a16:creationId xmlns:a16="http://schemas.microsoft.com/office/drawing/2014/main" id="{109B69DF-AE47-48B1-A17E-6125227EF74C}"/>
                </a:ext>
              </a:extLst>
            </p:cNvPr>
            <p:cNvSpPr>
              <a:spLocks noChangeShapeType="1"/>
            </p:cNvSpPr>
            <p:nvPr/>
          </p:nvSpPr>
          <p:spPr bwMode="auto">
            <a:xfrm flipH="1" flipV="1">
              <a:off x="5913438" y="2732088"/>
              <a:ext cx="30163" cy="14288"/>
            </a:xfrm>
            <a:prstGeom prst="line">
              <a:avLst/>
            </a:prstGeom>
            <a:noFill/>
            <a:ln w="15875">
              <a:solidFill>
                <a:srgbClr val="FF0000"/>
              </a:solidFill>
              <a:round/>
              <a:headEnd/>
              <a:tailEnd/>
            </a:ln>
            <a:extLst>
              <a:ext uri="{909E8E84-426E-40DD-AFC4-6F175D3DCCD1}">
                <a14:hiddenFill xmlns:a14="http://schemas.microsoft.com/office/drawing/2010/main">
                  <a:noFill/>
                </a14:hiddenFill>
              </a:ext>
            </a:extLst>
          </p:spPr>
          <p:txBody>
            <a:bodyPr/>
            <a:lstStyle/>
            <a:p>
              <a:endParaRPr lang="en-GB">
                <a:latin typeface="+mn-lt"/>
              </a:endParaRPr>
            </a:p>
          </p:txBody>
        </p:sp>
        <p:sp>
          <p:nvSpPr>
            <p:cNvPr id="9572" name="Freeform 356">
              <a:extLst>
                <a:ext uri="{FF2B5EF4-FFF2-40B4-BE49-F238E27FC236}">
                  <a16:creationId xmlns:a16="http://schemas.microsoft.com/office/drawing/2014/main" id="{0CD29C64-749A-446C-B9A9-05640402E779}"/>
                </a:ext>
              </a:extLst>
            </p:cNvPr>
            <p:cNvSpPr>
              <a:spLocks/>
            </p:cNvSpPr>
            <p:nvPr/>
          </p:nvSpPr>
          <p:spPr bwMode="auto">
            <a:xfrm>
              <a:off x="5875338" y="2708275"/>
              <a:ext cx="38100" cy="23813"/>
            </a:xfrm>
            <a:custGeom>
              <a:avLst/>
              <a:gdLst>
                <a:gd name="T0" fmla="*/ 24 w 24"/>
                <a:gd name="T1" fmla="*/ 15 h 15"/>
                <a:gd name="T2" fmla="*/ 15 w 24"/>
                <a:gd name="T3" fmla="*/ 5 h 15"/>
                <a:gd name="T4" fmla="*/ 0 w 24"/>
                <a:gd name="T5" fmla="*/ 0 h 15"/>
              </a:gdLst>
              <a:ahLst/>
              <a:cxnLst>
                <a:cxn ang="0">
                  <a:pos x="T0" y="T1"/>
                </a:cxn>
                <a:cxn ang="0">
                  <a:pos x="T2" y="T3"/>
                </a:cxn>
                <a:cxn ang="0">
                  <a:pos x="T4" y="T5"/>
                </a:cxn>
              </a:cxnLst>
              <a:rect l="0" t="0" r="r" b="b"/>
              <a:pathLst>
                <a:path w="24" h="15">
                  <a:moveTo>
                    <a:pt x="24" y="15"/>
                  </a:moveTo>
                  <a:lnTo>
                    <a:pt x="15" y="5"/>
                  </a:lnTo>
                  <a:lnTo>
                    <a:pt x="0" y="0"/>
                  </a:lnTo>
                </a:path>
              </a:pathLst>
            </a:custGeom>
            <a:noFill/>
            <a:ln w="15875">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latin typeface="+mn-lt"/>
              </a:endParaRPr>
            </a:p>
          </p:txBody>
        </p:sp>
        <p:sp>
          <p:nvSpPr>
            <p:cNvPr id="9573" name="Line 357">
              <a:extLst>
                <a:ext uri="{FF2B5EF4-FFF2-40B4-BE49-F238E27FC236}">
                  <a16:creationId xmlns:a16="http://schemas.microsoft.com/office/drawing/2014/main" id="{317ADB06-2CA7-4332-8342-7047C59F082C}"/>
                </a:ext>
              </a:extLst>
            </p:cNvPr>
            <p:cNvSpPr>
              <a:spLocks noChangeShapeType="1"/>
            </p:cNvSpPr>
            <p:nvPr/>
          </p:nvSpPr>
          <p:spPr bwMode="auto">
            <a:xfrm flipH="1" flipV="1">
              <a:off x="5829300" y="2693988"/>
              <a:ext cx="46038" cy="14288"/>
            </a:xfrm>
            <a:prstGeom prst="line">
              <a:avLst/>
            </a:prstGeom>
            <a:noFill/>
            <a:ln w="15875">
              <a:solidFill>
                <a:srgbClr val="FF0000"/>
              </a:solidFill>
              <a:round/>
              <a:headEnd/>
              <a:tailEnd/>
            </a:ln>
            <a:extLst>
              <a:ext uri="{909E8E84-426E-40DD-AFC4-6F175D3DCCD1}">
                <a14:hiddenFill xmlns:a14="http://schemas.microsoft.com/office/drawing/2010/main">
                  <a:noFill/>
                </a14:hiddenFill>
              </a:ext>
            </a:extLst>
          </p:spPr>
          <p:txBody>
            <a:bodyPr/>
            <a:lstStyle/>
            <a:p>
              <a:endParaRPr lang="en-GB">
                <a:latin typeface="+mn-lt"/>
              </a:endParaRPr>
            </a:p>
          </p:txBody>
        </p:sp>
        <p:sp>
          <p:nvSpPr>
            <p:cNvPr id="9574" name="Freeform 358">
              <a:extLst>
                <a:ext uri="{FF2B5EF4-FFF2-40B4-BE49-F238E27FC236}">
                  <a16:creationId xmlns:a16="http://schemas.microsoft.com/office/drawing/2014/main" id="{8BA8B562-569B-473E-ADDB-A7D6D7E585AD}"/>
                </a:ext>
              </a:extLst>
            </p:cNvPr>
            <p:cNvSpPr>
              <a:spLocks/>
            </p:cNvSpPr>
            <p:nvPr/>
          </p:nvSpPr>
          <p:spPr bwMode="auto">
            <a:xfrm>
              <a:off x="5768975" y="2670175"/>
              <a:ext cx="60325" cy="23813"/>
            </a:xfrm>
            <a:custGeom>
              <a:avLst/>
              <a:gdLst>
                <a:gd name="T0" fmla="*/ 38 w 38"/>
                <a:gd name="T1" fmla="*/ 15 h 15"/>
                <a:gd name="T2" fmla="*/ 19 w 38"/>
                <a:gd name="T3" fmla="*/ 5 h 15"/>
                <a:gd name="T4" fmla="*/ 0 w 38"/>
                <a:gd name="T5" fmla="*/ 0 h 15"/>
              </a:gdLst>
              <a:ahLst/>
              <a:cxnLst>
                <a:cxn ang="0">
                  <a:pos x="T0" y="T1"/>
                </a:cxn>
                <a:cxn ang="0">
                  <a:pos x="T2" y="T3"/>
                </a:cxn>
                <a:cxn ang="0">
                  <a:pos x="T4" y="T5"/>
                </a:cxn>
              </a:cxnLst>
              <a:rect l="0" t="0" r="r" b="b"/>
              <a:pathLst>
                <a:path w="38" h="15">
                  <a:moveTo>
                    <a:pt x="38" y="15"/>
                  </a:moveTo>
                  <a:lnTo>
                    <a:pt x="19" y="5"/>
                  </a:lnTo>
                  <a:lnTo>
                    <a:pt x="0" y="0"/>
                  </a:lnTo>
                </a:path>
              </a:pathLst>
            </a:custGeom>
            <a:noFill/>
            <a:ln w="15875">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latin typeface="+mn-lt"/>
              </a:endParaRPr>
            </a:p>
          </p:txBody>
        </p:sp>
      </p:grpSp>
      <p:sp>
        <p:nvSpPr>
          <p:cNvPr id="9343" name="Text Box 127">
            <a:extLst>
              <a:ext uri="{FF2B5EF4-FFF2-40B4-BE49-F238E27FC236}">
                <a16:creationId xmlns:a16="http://schemas.microsoft.com/office/drawing/2014/main" id="{3059F9ED-580E-446D-A2FF-DB6437AD06D5}"/>
              </a:ext>
            </a:extLst>
          </p:cNvPr>
          <p:cNvSpPr txBox="1">
            <a:spLocks noChangeArrowheads="1"/>
          </p:cNvSpPr>
          <p:nvPr/>
        </p:nvSpPr>
        <p:spPr bwMode="auto">
          <a:xfrm>
            <a:off x="5334000" y="5683250"/>
            <a:ext cx="3657600" cy="6463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40000"/>
              </a:spcBef>
            </a:pPr>
            <a:r>
              <a:rPr lang="en-US" altLang="en-US" sz="1800">
                <a:latin typeface="+mn-lt"/>
              </a:rPr>
              <a:t>Adult body weight under even sex ratio (Brainard and Burmaster 1992)</a:t>
            </a:r>
          </a:p>
        </p:txBody>
      </p:sp>
      <p:sp>
        <p:nvSpPr>
          <p:cNvPr id="9344" name="Text Box 128">
            <a:extLst>
              <a:ext uri="{FF2B5EF4-FFF2-40B4-BE49-F238E27FC236}">
                <a16:creationId xmlns:a16="http://schemas.microsoft.com/office/drawing/2014/main" id="{915DF18B-E0B8-4FCB-BC92-C2703D722CA4}"/>
              </a:ext>
            </a:extLst>
          </p:cNvPr>
          <p:cNvSpPr txBox="1">
            <a:spLocks noChangeArrowheads="1"/>
          </p:cNvSpPr>
          <p:nvPr/>
        </p:nvSpPr>
        <p:spPr bwMode="auto">
          <a:xfrm>
            <a:off x="1066800" y="5683250"/>
            <a:ext cx="3276600" cy="6413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40000"/>
              </a:spcBef>
            </a:pPr>
            <a:r>
              <a:rPr lang="en-US" altLang="en-US" sz="1800">
                <a:latin typeface="+mn-lt"/>
              </a:rPr>
              <a:t>Intake for adults in Pacific states (Ruffle et al. 1994)</a:t>
            </a:r>
          </a:p>
        </p:txBody>
      </p:sp>
      <p:grpSp>
        <p:nvGrpSpPr>
          <p:cNvPr id="28" name="Group 27">
            <a:extLst>
              <a:ext uri="{FF2B5EF4-FFF2-40B4-BE49-F238E27FC236}">
                <a16:creationId xmlns:a16="http://schemas.microsoft.com/office/drawing/2014/main" id="{553A1BC8-39D6-4436-AC18-46D1E5D20C70}"/>
              </a:ext>
            </a:extLst>
          </p:cNvPr>
          <p:cNvGrpSpPr/>
          <p:nvPr/>
        </p:nvGrpSpPr>
        <p:grpSpPr>
          <a:xfrm>
            <a:off x="7315200" y="2690897"/>
            <a:ext cx="650501" cy="507831"/>
            <a:chOff x="7315200" y="2690897"/>
            <a:chExt cx="650501" cy="507831"/>
          </a:xfrm>
        </p:grpSpPr>
        <p:sp>
          <p:nvSpPr>
            <p:cNvPr id="9785" name="Rectangle 569">
              <a:extLst>
                <a:ext uri="{FF2B5EF4-FFF2-40B4-BE49-F238E27FC236}">
                  <a16:creationId xmlns:a16="http://schemas.microsoft.com/office/drawing/2014/main" id="{10D71DCF-BB9C-46EB-BD6A-D3F2908799F2}"/>
                </a:ext>
              </a:extLst>
            </p:cNvPr>
            <p:cNvSpPr>
              <a:spLocks noChangeArrowheads="1"/>
            </p:cNvSpPr>
            <p:nvPr/>
          </p:nvSpPr>
          <p:spPr bwMode="auto">
            <a:xfrm>
              <a:off x="7550523" y="2690897"/>
              <a:ext cx="415178" cy="5078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en-US" sz="1100" dirty="0">
                  <a:latin typeface="+mn-lt"/>
                </a:rPr>
                <a:t>women</a:t>
              </a:r>
            </a:p>
            <a:p>
              <a:r>
                <a:rPr lang="en-US" altLang="en-US" sz="1100" dirty="0">
                  <a:latin typeface="+mn-lt"/>
                </a:rPr>
                <a:t>men</a:t>
              </a:r>
            </a:p>
            <a:p>
              <a:r>
                <a:rPr lang="en-US" altLang="en-US" sz="1100" dirty="0">
                  <a:latin typeface="+mn-lt"/>
                </a:rPr>
                <a:t>adults</a:t>
              </a:r>
            </a:p>
          </p:txBody>
        </p:sp>
        <p:cxnSp>
          <p:nvCxnSpPr>
            <p:cNvPr id="26" name="Straight Connector 25">
              <a:extLst>
                <a:ext uri="{FF2B5EF4-FFF2-40B4-BE49-F238E27FC236}">
                  <a16:creationId xmlns:a16="http://schemas.microsoft.com/office/drawing/2014/main" id="{23AC5BED-58E6-47C7-85DA-8B1004903E2A}"/>
                </a:ext>
              </a:extLst>
            </p:cNvPr>
            <p:cNvCxnSpPr/>
            <p:nvPr/>
          </p:nvCxnSpPr>
          <p:spPr>
            <a:xfrm>
              <a:off x="7315200" y="2792413"/>
              <a:ext cx="182563" cy="0"/>
            </a:xfrm>
            <a:prstGeom prst="line">
              <a:avLst/>
            </a:prstGeom>
            <a:ln w="1905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476" name="Straight Connector 475">
              <a:extLst>
                <a:ext uri="{FF2B5EF4-FFF2-40B4-BE49-F238E27FC236}">
                  <a16:creationId xmlns:a16="http://schemas.microsoft.com/office/drawing/2014/main" id="{E3A82EAF-9A09-443C-9E56-0EEE5BEE10B2}"/>
                </a:ext>
              </a:extLst>
            </p:cNvPr>
            <p:cNvCxnSpPr/>
            <p:nvPr/>
          </p:nvCxnSpPr>
          <p:spPr>
            <a:xfrm>
              <a:off x="7315200" y="2956719"/>
              <a:ext cx="182563" cy="0"/>
            </a:xfrm>
            <a:prstGeom prst="line">
              <a:avLst/>
            </a:prstGeom>
            <a:ln w="19050">
              <a:solidFill>
                <a:srgbClr val="00B0F0"/>
              </a:solidFill>
            </a:ln>
          </p:spPr>
          <p:style>
            <a:lnRef idx="1">
              <a:schemeClr val="accent1"/>
            </a:lnRef>
            <a:fillRef idx="0">
              <a:schemeClr val="accent1"/>
            </a:fillRef>
            <a:effectRef idx="0">
              <a:schemeClr val="accent1"/>
            </a:effectRef>
            <a:fontRef idx="minor">
              <a:schemeClr val="tx1"/>
            </a:fontRef>
          </p:style>
        </p:cxnSp>
        <p:cxnSp>
          <p:nvCxnSpPr>
            <p:cNvPr id="477" name="Straight Connector 476">
              <a:extLst>
                <a:ext uri="{FF2B5EF4-FFF2-40B4-BE49-F238E27FC236}">
                  <a16:creationId xmlns:a16="http://schemas.microsoft.com/office/drawing/2014/main" id="{95794F95-B05D-45C1-97A3-7123CBD6BA9D}"/>
                </a:ext>
              </a:extLst>
            </p:cNvPr>
            <p:cNvCxnSpPr/>
            <p:nvPr/>
          </p:nvCxnSpPr>
          <p:spPr>
            <a:xfrm>
              <a:off x="7315200" y="3121025"/>
              <a:ext cx="182563"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spTree>
  </p:cSld>
  <p:clrMapOvr>
    <a:masterClrMapping/>
  </p:clrMapOvr>
</p:sld>
</file>

<file path=ppt/slides/slide5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130" name="Rectangle 2">
            <a:extLst>
              <a:ext uri="{FF2B5EF4-FFF2-40B4-BE49-F238E27FC236}">
                <a16:creationId xmlns:a16="http://schemas.microsoft.com/office/drawing/2014/main" id="{61250FD9-2B25-4A19-A3F5-90B5818B1B36}"/>
              </a:ext>
            </a:extLst>
          </p:cNvPr>
          <p:cNvSpPr>
            <a:spLocks noGrp="1" noChangeArrowheads="1"/>
          </p:cNvSpPr>
          <p:nvPr>
            <p:ph type="title"/>
          </p:nvPr>
        </p:nvSpPr>
        <p:spPr>
          <a:xfrm>
            <a:off x="685800" y="457200"/>
            <a:ext cx="7772400" cy="1143000"/>
          </a:xfrm>
        </p:spPr>
        <p:txBody>
          <a:bodyPr/>
          <a:lstStyle/>
          <a:p>
            <a:r>
              <a:rPr lang="en-US" altLang="en-US"/>
              <a:t>Steady-state parameters</a:t>
            </a:r>
          </a:p>
        </p:txBody>
      </p:sp>
      <p:sp>
        <p:nvSpPr>
          <p:cNvPr id="48714" name="Line 586">
            <a:extLst>
              <a:ext uri="{FF2B5EF4-FFF2-40B4-BE49-F238E27FC236}">
                <a16:creationId xmlns:a16="http://schemas.microsoft.com/office/drawing/2014/main" id="{592F15F2-0230-44B2-B0B0-9E7E210F8818}"/>
              </a:ext>
            </a:extLst>
          </p:cNvPr>
          <p:cNvSpPr>
            <a:spLocks noChangeShapeType="1"/>
          </p:cNvSpPr>
          <p:nvPr/>
        </p:nvSpPr>
        <p:spPr bwMode="auto">
          <a:xfrm>
            <a:off x="1041400" y="1790700"/>
            <a:ext cx="1588" cy="170497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GB">
              <a:latin typeface="+mn-lt"/>
            </a:endParaRPr>
          </a:p>
        </p:txBody>
      </p:sp>
      <p:sp>
        <p:nvSpPr>
          <p:cNvPr id="48715" name="Line 587">
            <a:extLst>
              <a:ext uri="{FF2B5EF4-FFF2-40B4-BE49-F238E27FC236}">
                <a16:creationId xmlns:a16="http://schemas.microsoft.com/office/drawing/2014/main" id="{314C3598-70A1-4244-A04E-FA1F0E8F8846}"/>
              </a:ext>
            </a:extLst>
          </p:cNvPr>
          <p:cNvSpPr>
            <a:spLocks noChangeShapeType="1"/>
          </p:cNvSpPr>
          <p:nvPr/>
        </p:nvSpPr>
        <p:spPr bwMode="auto">
          <a:xfrm>
            <a:off x="984250" y="3495675"/>
            <a:ext cx="57150" cy="1588"/>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GB">
              <a:latin typeface="+mn-lt"/>
            </a:endParaRPr>
          </a:p>
        </p:txBody>
      </p:sp>
      <p:sp>
        <p:nvSpPr>
          <p:cNvPr id="48716" name="Line 588">
            <a:extLst>
              <a:ext uri="{FF2B5EF4-FFF2-40B4-BE49-F238E27FC236}">
                <a16:creationId xmlns:a16="http://schemas.microsoft.com/office/drawing/2014/main" id="{5A42B3D3-F182-49A7-84BE-CBBE97196A26}"/>
              </a:ext>
            </a:extLst>
          </p:cNvPr>
          <p:cNvSpPr>
            <a:spLocks noChangeShapeType="1"/>
          </p:cNvSpPr>
          <p:nvPr/>
        </p:nvSpPr>
        <p:spPr bwMode="auto">
          <a:xfrm>
            <a:off x="984250" y="2647950"/>
            <a:ext cx="57150" cy="1588"/>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GB">
              <a:latin typeface="+mn-lt"/>
            </a:endParaRPr>
          </a:p>
        </p:txBody>
      </p:sp>
      <p:sp>
        <p:nvSpPr>
          <p:cNvPr id="48717" name="Line 589">
            <a:extLst>
              <a:ext uri="{FF2B5EF4-FFF2-40B4-BE49-F238E27FC236}">
                <a16:creationId xmlns:a16="http://schemas.microsoft.com/office/drawing/2014/main" id="{DBB96D7D-A95D-45DD-B0CA-C3F566C015D9}"/>
              </a:ext>
            </a:extLst>
          </p:cNvPr>
          <p:cNvSpPr>
            <a:spLocks noChangeShapeType="1"/>
          </p:cNvSpPr>
          <p:nvPr/>
        </p:nvSpPr>
        <p:spPr bwMode="auto">
          <a:xfrm>
            <a:off x="984250" y="1790700"/>
            <a:ext cx="57150" cy="1588"/>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GB">
              <a:latin typeface="+mn-lt"/>
            </a:endParaRPr>
          </a:p>
        </p:txBody>
      </p:sp>
      <p:sp>
        <p:nvSpPr>
          <p:cNvPr id="48718" name="Line 590">
            <a:extLst>
              <a:ext uri="{FF2B5EF4-FFF2-40B4-BE49-F238E27FC236}">
                <a16:creationId xmlns:a16="http://schemas.microsoft.com/office/drawing/2014/main" id="{A6416E7E-8861-4DB8-8AAB-43A42A95D8D8}"/>
              </a:ext>
            </a:extLst>
          </p:cNvPr>
          <p:cNvSpPr>
            <a:spLocks noChangeShapeType="1"/>
          </p:cNvSpPr>
          <p:nvPr/>
        </p:nvSpPr>
        <p:spPr bwMode="auto">
          <a:xfrm>
            <a:off x="1041400" y="3495675"/>
            <a:ext cx="2625725" cy="1588"/>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GB">
              <a:latin typeface="+mn-lt"/>
            </a:endParaRPr>
          </a:p>
        </p:txBody>
      </p:sp>
      <p:sp>
        <p:nvSpPr>
          <p:cNvPr id="48719" name="Line 591">
            <a:extLst>
              <a:ext uri="{FF2B5EF4-FFF2-40B4-BE49-F238E27FC236}">
                <a16:creationId xmlns:a16="http://schemas.microsoft.com/office/drawing/2014/main" id="{B7AD827E-673A-486F-B2E1-409BCD6E27CE}"/>
              </a:ext>
            </a:extLst>
          </p:cNvPr>
          <p:cNvSpPr>
            <a:spLocks noChangeShapeType="1"/>
          </p:cNvSpPr>
          <p:nvPr/>
        </p:nvSpPr>
        <p:spPr bwMode="auto">
          <a:xfrm flipV="1">
            <a:off x="1041400" y="3495675"/>
            <a:ext cx="1588" cy="5715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GB">
              <a:latin typeface="+mn-lt"/>
            </a:endParaRPr>
          </a:p>
        </p:txBody>
      </p:sp>
      <p:sp>
        <p:nvSpPr>
          <p:cNvPr id="48720" name="Line 592">
            <a:extLst>
              <a:ext uri="{FF2B5EF4-FFF2-40B4-BE49-F238E27FC236}">
                <a16:creationId xmlns:a16="http://schemas.microsoft.com/office/drawing/2014/main" id="{C4A68C07-2E01-4FAF-9A75-5DA45AACB832}"/>
              </a:ext>
            </a:extLst>
          </p:cNvPr>
          <p:cNvSpPr>
            <a:spLocks noChangeShapeType="1"/>
          </p:cNvSpPr>
          <p:nvPr/>
        </p:nvSpPr>
        <p:spPr bwMode="auto">
          <a:xfrm flipV="1">
            <a:off x="2349500" y="3495675"/>
            <a:ext cx="1588" cy="5715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GB">
              <a:latin typeface="+mn-lt"/>
            </a:endParaRPr>
          </a:p>
        </p:txBody>
      </p:sp>
      <p:sp>
        <p:nvSpPr>
          <p:cNvPr id="48721" name="Line 593">
            <a:extLst>
              <a:ext uri="{FF2B5EF4-FFF2-40B4-BE49-F238E27FC236}">
                <a16:creationId xmlns:a16="http://schemas.microsoft.com/office/drawing/2014/main" id="{7BF095B0-0E44-4A58-A7C8-954E3C395A6F}"/>
              </a:ext>
            </a:extLst>
          </p:cNvPr>
          <p:cNvSpPr>
            <a:spLocks noChangeShapeType="1"/>
          </p:cNvSpPr>
          <p:nvPr/>
        </p:nvSpPr>
        <p:spPr bwMode="auto">
          <a:xfrm flipV="1">
            <a:off x="3667125" y="3495675"/>
            <a:ext cx="1588" cy="5715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GB">
              <a:latin typeface="+mn-lt"/>
            </a:endParaRPr>
          </a:p>
        </p:txBody>
      </p:sp>
      <p:sp>
        <p:nvSpPr>
          <p:cNvPr id="48921" name="Rectangle 793">
            <a:extLst>
              <a:ext uri="{FF2B5EF4-FFF2-40B4-BE49-F238E27FC236}">
                <a16:creationId xmlns:a16="http://schemas.microsoft.com/office/drawing/2014/main" id="{B0B6C297-F07A-400C-93DC-701CFB308F34}"/>
              </a:ext>
            </a:extLst>
          </p:cNvPr>
          <p:cNvSpPr>
            <a:spLocks noChangeArrowheads="1"/>
          </p:cNvSpPr>
          <p:nvPr/>
        </p:nvSpPr>
        <p:spPr bwMode="auto">
          <a:xfrm>
            <a:off x="793750" y="3390900"/>
            <a:ext cx="8976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en-US" sz="1400">
                <a:latin typeface="+mn-lt"/>
              </a:rPr>
              <a:t>0</a:t>
            </a:r>
            <a:endParaRPr lang="en-US" altLang="en-US">
              <a:latin typeface="+mn-lt"/>
            </a:endParaRPr>
          </a:p>
        </p:txBody>
      </p:sp>
      <p:sp>
        <p:nvSpPr>
          <p:cNvPr id="48922" name="Rectangle 794">
            <a:extLst>
              <a:ext uri="{FF2B5EF4-FFF2-40B4-BE49-F238E27FC236}">
                <a16:creationId xmlns:a16="http://schemas.microsoft.com/office/drawing/2014/main" id="{0E49BFB2-38E1-4B99-AFE1-A0617B7569AA}"/>
              </a:ext>
            </a:extLst>
          </p:cNvPr>
          <p:cNvSpPr>
            <a:spLocks noChangeArrowheads="1"/>
          </p:cNvSpPr>
          <p:nvPr/>
        </p:nvSpPr>
        <p:spPr bwMode="auto">
          <a:xfrm>
            <a:off x="639763" y="2543175"/>
            <a:ext cx="224420"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en-US" sz="1400">
                <a:latin typeface="+mn-lt"/>
              </a:rPr>
              <a:t>0.5</a:t>
            </a:r>
            <a:endParaRPr lang="en-US" altLang="en-US">
              <a:latin typeface="+mn-lt"/>
            </a:endParaRPr>
          </a:p>
        </p:txBody>
      </p:sp>
      <p:sp>
        <p:nvSpPr>
          <p:cNvPr id="48923" name="Rectangle 795">
            <a:extLst>
              <a:ext uri="{FF2B5EF4-FFF2-40B4-BE49-F238E27FC236}">
                <a16:creationId xmlns:a16="http://schemas.microsoft.com/office/drawing/2014/main" id="{2C78BC46-FBF4-476B-9C3F-851C1735B482}"/>
              </a:ext>
            </a:extLst>
          </p:cNvPr>
          <p:cNvSpPr>
            <a:spLocks noChangeArrowheads="1"/>
          </p:cNvSpPr>
          <p:nvPr/>
        </p:nvSpPr>
        <p:spPr bwMode="auto">
          <a:xfrm>
            <a:off x="793750" y="1685925"/>
            <a:ext cx="8976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en-US" sz="1400">
                <a:latin typeface="+mn-lt"/>
              </a:rPr>
              <a:t>1</a:t>
            </a:r>
            <a:endParaRPr lang="en-US" altLang="en-US">
              <a:latin typeface="+mn-lt"/>
            </a:endParaRPr>
          </a:p>
        </p:txBody>
      </p:sp>
      <p:sp>
        <p:nvSpPr>
          <p:cNvPr id="48924" name="Rectangle 796">
            <a:extLst>
              <a:ext uri="{FF2B5EF4-FFF2-40B4-BE49-F238E27FC236}">
                <a16:creationId xmlns:a16="http://schemas.microsoft.com/office/drawing/2014/main" id="{AE2D2B6C-2201-4696-9174-1132E859D86A}"/>
              </a:ext>
            </a:extLst>
          </p:cNvPr>
          <p:cNvSpPr>
            <a:spLocks noChangeArrowheads="1"/>
          </p:cNvSpPr>
          <p:nvPr/>
        </p:nvSpPr>
        <p:spPr bwMode="auto">
          <a:xfrm>
            <a:off x="860425" y="3657600"/>
            <a:ext cx="314189"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en-US" sz="1400">
                <a:latin typeface="+mn-lt"/>
              </a:rPr>
              <a:t>0.03</a:t>
            </a:r>
            <a:endParaRPr lang="en-US" altLang="en-US">
              <a:latin typeface="+mn-lt"/>
            </a:endParaRPr>
          </a:p>
        </p:txBody>
      </p:sp>
      <p:sp>
        <p:nvSpPr>
          <p:cNvPr id="48925" name="Rectangle 797">
            <a:extLst>
              <a:ext uri="{FF2B5EF4-FFF2-40B4-BE49-F238E27FC236}">
                <a16:creationId xmlns:a16="http://schemas.microsoft.com/office/drawing/2014/main" id="{004EE55C-7992-4A4C-BA76-378988E30B39}"/>
              </a:ext>
            </a:extLst>
          </p:cNvPr>
          <p:cNvSpPr>
            <a:spLocks noChangeArrowheads="1"/>
          </p:cNvSpPr>
          <p:nvPr/>
        </p:nvSpPr>
        <p:spPr bwMode="auto">
          <a:xfrm>
            <a:off x="2119313" y="3657600"/>
            <a:ext cx="403957" cy="215444"/>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wrap="none" lIns="0" tIns="0" rIns="0" bIns="0">
            <a:spAutoFit/>
          </a:bodyPr>
          <a:lstStyle/>
          <a:p>
            <a:r>
              <a:rPr lang="en-US" altLang="en-US" sz="1400">
                <a:latin typeface="+mn-lt"/>
              </a:rPr>
              <a:t>0.035</a:t>
            </a:r>
            <a:endParaRPr lang="en-US" altLang="en-US">
              <a:latin typeface="+mn-lt"/>
            </a:endParaRPr>
          </a:p>
        </p:txBody>
      </p:sp>
      <p:sp>
        <p:nvSpPr>
          <p:cNvPr id="48926" name="Rectangle 798">
            <a:extLst>
              <a:ext uri="{FF2B5EF4-FFF2-40B4-BE49-F238E27FC236}">
                <a16:creationId xmlns:a16="http://schemas.microsoft.com/office/drawing/2014/main" id="{1EF217DD-8309-4EDC-BBDF-B1FDB9A2931D}"/>
              </a:ext>
            </a:extLst>
          </p:cNvPr>
          <p:cNvSpPr>
            <a:spLocks noChangeArrowheads="1"/>
          </p:cNvSpPr>
          <p:nvPr/>
        </p:nvSpPr>
        <p:spPr bwMode="auto">
          <a:xfrm>
            <a:off x="3484563" y="3657600"/>
            <a:ext cx="314189" cy="215444"/>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wrap="none" lIns="0" tIns="0" rIns="0" bIns="0">
            <a:spAutoFit/>
          </a:bodyPr>
          <a:lstStyle/>
          <a:p>
            <a:r>
              <a:rPr lang="en-US" altLang="en-US" sz="1400">
                <a:latin typeface="+mn-lt"/>
              </a:rPr>
              <a:t>0.04</a:t>
            </a:r>
            <a:endParaRPr lang="en-US" altLang="en-US">
              <a:latin typeface="+mn-lt"/>
            </a:endParaRPr>
          </a:p>
        </p:txBody>
      </p:sp>
      <p:sp>
        <p:nvSpPr>
          <p:cNvPr id="48927" name="Rectangle 799">
            <a:extLst>
              <a:ext uri="{FF2B5EF4-FFF2-40B4-BE49-F238E27FC236}">
                <a16:creationId xmlns:a16="http://schemas.microsoft.com/office/drawing/2014/main" id="{6CF07D84-6877-4B62-A7A7-5A041DDB4CE0}"/>
              </a:ext>
            </a:extLst>
          </p:cNvPr>
          <p:cNvSpPr>
            <a:spLocks noChangeArrowheads="1"/>
          </p:cNvSpPr>
          <p:nvPr/>
        </p:nvSpPr>
        <p:spPr bwMode="auto">
          <a:xfrm>
            <a:off x="3886200" y="3657600"/>
            <a:ext cx="397545" cy="215444"/>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wrap="none" lIns="0" tIns="0" rIns="0" bIns="0">
            <a:spAutoFit/>
          </a:bodyPr>
          <a:lstStyle/>
          <a:p>
            <a:r>
              <a:rPr lang="en-US" altLang="en-US" sz="1400">
                <a:latin typeface="+mn-lt"/>
              </a:rPr>
              <a:t>L/g/d</a:t>
            </a:r>
            <a:endParaRPr lang="en-US" altLang="en-US">
              <a:latin typeface="+mn-lt"/>
            </a:endParaRPr>
          </a:p>
        </p:txBody>
      </p:sp>
      <p:sp>
        <p:nvSpPr>
          <p:cNvPr id="48928" name="Rectangle 800">
            <a:extLst>
              <a:ext uri="{FF2B5EF4-FFF2-40B4-BE49-F238E27FC236}">
                <a16:creationId xmlns:a16="http://schemas.microsoft.com/office/drawing/2014/main" id="{7B8A4016-5123-46EA-AED2-B8D607657C57}"/>
              </a:ext>
            </a:extLst>
          </p:cNvPr>
          <p:cNvSpPr>
            <a:spLocks noChangeArrowheads="1"/>
          </p:cNvSpPr>
          <p:nvPr/>
        </p:nvSpPr>
        <p:spPr bwMode="auto">
          <a:xfrm rot="16200000">
            <a:off x="-363030" y="2551341"/>
            <a:ext cx="1700787"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en-US" sz="1400">
                <a:latin typeface="+mn-lt"/>
              </a:rPr>
              <a:t>Exceedance Probability</a:t>
            </a:r>
            <a:endParaRPr lang="en-US" altLang="en-US">
              <a:latin typeface="+mn-lt"/>
            </a:endParaRPr>
          </a:p>
        </p:txBody>
      </p:sp>
      <p:sp>
        <p:nvSpPr>
          <p:cNvPr id="48133" name="Rectangle 5">
            <a:extLst>
              <a:ext uri="{FF2B5EF4-FFF2-40B4-BE49-F238E27FC236}">
                <a16:creationId xmlns:a16="http://schemas.microsoft.com/office/drawing/2014/main" id="{8FCEE6C4-9222-4309-B8BB-10122E399FCF}"/>
              </a:ext>
            </a:extLst>
          </p:cNvPr>
          <p:cNvSpPr>
            <a:spLocks noChangeAspect="1" noChangeArrowheads="1"/>
          </p:cNvSpPr>
          <p:nvPr/>
        </p:nvSpPr>
        <p:spPr bwMode="auto">
          <a:xfrm>
            <a:off x="1549400" y="1795463"/>
            <a:ext cx="1860550" cy="1695450"/>
          </a:xfrm>
          <a:prstGeom prst="rect">
            <a:avLst/>
          </a:prstGeom>
          <a:noFill/>
          <a:ln w="25400">
            <a:solidFill>
              <a:srgbClr val="0000FF"/>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latin typeface="+mn-lt"/>
            </a:endParaRPr>
          </a:p>
        </p:txBody>
      </p:sp>
      <p:sp>
        <p:nvSpPr>
          <p:cNvPr id="48929" name="Line 801">
            <a:extLst>
              <a:ext uri="{FF2B5EF4-FFF2-40B4-BE49-F238E27FC236}">
                <a16:creationId xmlns:a16="http://schemas.microsoft.com/office/drawing/2014/main" id="{C5926C46-2C6F-4803-B624-A4B0F20B3984}"/>
              </a:ext>
            </a:extLst>
          </p:cNvPr>
          <p:cNvSpPr>
            <a:spLocks noChangeShapeType="1"/>
          </p:cNvSpPr>
          <p:nvPr/>
        </p:nvSpPr>
        <p:spPr bwMode="auto">
          <a:xfrm>
            <a:off x="5462588" y="1800225"/>
            <a:ext cx="1588" cy="170497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GB">
              <a:latin typeface="+mn-lt"/>
            </a:endParaRPr>
          </a:p>
        </p:txBody>
      </p:sp>
      <p:sp>
        <p:nvSpPr>
          <p:cNvPr id="48930" name="Line 802">
            <a:extLst>
              <a:ext uri="{FF2B5EF4-FFF2-40B4-BE49-F238E27FC236}">
                <a16:creationId xmlns:a16="http://schemas.microsoft.com/office/drawing/2014/main" id="{CD5E922E-805A-487B-96DB-5A85FADB1214}"/>
              </a:ext>
            </a:extLst>
          </p:cNvPr>
          <p:cNvSpPr>
            <a:spLocks noChangeShapeType="1"/>
          </p:cNvSpPr>
          <p:nvPr/>
        </p:nvSpPr>
        <p:spPr bwMode="auto">
          <a:xfrm>
            <a:off x="5408613" y="3505200"/>
            <a:ext cx="53975" cy="1588"/>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GB">
              <a:latin typeface="+mn-lt"/>
            </a:endParaRPr>
          </a:p>
        </p:txBody>
      </p:sp>
      <p:sp>
        <p:nvSpPr>
          <p:cNvPr id="48931" name="Line 803">
            <a:extLst>
              <a:ext uri="{FF2B5EF4-FFF2-40B4-BE49-F238E27FC236}">
                <a16:creationId xmlns:a16="http://schemas.microsoft.com/office/drawing/2014/main" id="{32EDFDA6-3E15-44D3-8289-EB4473B73AE0}"/>
              </a:ext>
            </a:extLst>
          </p:cNvPr>
          <p:cNvSpPr>
            <a:spLocks noChangeShapeType="1"/>
          </p:cNvSpPr>
          <p:nvPr/>
        </p:nvSpPr>
        <p:spPr bwMode="auto">
          <a:xfrm>
            <a:off x="5408613" y="2657475"/>
            <a:ext cx="53975" cy="1588"/>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GB">
              <a:latin typeface="+mn-lt"/>
            </a:endParaRPr>
          </a:p>
        </p:txBody>
      </p:sp>
      <p:sp>
        <p:nvSpPr>
          <p:cNvPr id="48932" name="Line 804">
            <a:extLst>
              <a:ext uri="{FF2B5EF4-FFF2-40B4-BE49-F238E27FC236}">
                <a16:creationId xmlns:a16="http://schemas.microsoft.com/office/drawing/2014/main" id="{FF6608AD-1B7B-40D7-9110-EC4AFA1BF365}"/>
              </a:ext>
            </a:extLst>
          </p:cNvPr>
          <p:cNvSpPr>
            <a:spLocks noChangeShapeType="1"/>
          </p:cNvSpPr>
          <p:nvPr/>
        </p:nvSpPr>
        <p:spPr bwMode="auto">
          <a:xfrm>
            <a:off x="5408613" y="1800225"/>
            <a:ext cx="53975" cy="1588"/>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GB">
              <a:latin typeface="+mn-lt"/>
            </a:endParaRPr>
          </a:p>
        </p:txBody>
      </p:sp>
      <p:sp>
        <p:nvSpPr>
          <p:cNvPr id="48933" name="Line 805">
            <a:extLst>
              <a:ext uri="{FF2B5EF4-FFF2-40B4-BE49-F238E27FC236}">
                <a16:creationId xmlns:a16="http://schemas.microsoft.com/office/drawing/2014/main" id="{C02618A1-16ED-4E89-97D8-2B29F224D568}"/>
              </a:ext>
            </a:extLst>
          </p:cNvPr>
          <p:cNvSpPr>
            <a:spLocks noChangeShapeType="1"/>
          </p:cNvSpPr>
          <p:nvPr/>
        </p:nvSpPr>
        <p:spPr bwMode="auto">
          <a:xfrm>
            <a:off x="5462588" y="3505200"/>
            <a:ext cx="2516188" cy="1588"/>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GB">
              <a:latin typeface="+mn-lt"/>
            </a:endParaRPr>
          </a:p>
        </p:txBody>
      </p:sp>
      <p:sp>
        <p:nvSpPr>
          <p:cNvPr id="48934" name="Line 806">
            <a:extLst>
              <a:ext uri="{FF2B5EF4-FFF2-40B4-BE49-F238E27FC236}">
                <a16:creationId xmlns:a16="http://schemas.microsoft.com/office/drawing/2014/main" id="{A456B38F-2B4D-4D31-90F3-29D44FB5920F}"/>
              </a:ext>
            </a:extLst>
          </p:cNvPr>
          <p:cNvSpPr>
            <a:spLocks noChangeShapeType="1"/>
          </p:cNvSpPr>
          <p:nvPr/>
        </p:nvSpPr>
        <p:spPr bwMode="auto">
          <a:xfrm flipV="1">
            <a:off x="5462588" y="3505200"/>
            <a:ext cx="1588" cy="5715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GB">
              <a:latin typeface="+mn-lt"/>
            </a:endParaRPr>
          </a:p>
        </p:txBody>
      </p:sp>
      <p:sp>
        <p:nvSpPr>
          <p:cNvPr id="48935" name="Line 807">
            <a:extLst>
              <a:ext uri="{FF2B5EF4-FFF2-40B4-BE49-F238E27FC236}">
                <a16:creationId xmlns:a16="http://schemas.microsoft.com/office/drawing/2014/main" id="{329DCAC7-80DA-43F3-90C3-0295DEAF402B}"/>
              </a:ext>
            </a:extLst>
          </p:cNvPr>
          <p:cNvSpPr>
            <a:spLocks noChangeShapeType="1"/>
          </p:cNvSpPr>
          <p:nvPr/>
        </p:nvSpPr>
        <p:spPr bwMode="auto">
          <a:xfrm flipV="1">
            <a:off x="6297613" y="3505200"/>
            <a:ext cx="1588" cy="5715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GB">
              <a:latin typeface="+mn-lt"/>
            </a:endParaRPr>
          </a:p>
        </p:txBody>
      </p:sp>
      <p:sp>
        <p:nvSpPr>
          <p:cNvPr id="48936" name="Line 808">
            <a:extLst>
              <a:ext uri="{FF2B5EF4-FFF2-40B4-BE49-F238E27FC236}">
                <a16:creationId xmlns:a16="http://schemas.microsoft.com/office/drawing/2014/main" id="{DFDC914C-7078-4F9B-AC46-AAF3CC42D5EF}"/>
              </a:ext>
            </a:extLst>
          </p:cNvPr>
          <p:cNvSpPr>
            <a:spLocks noChangeShapeType="1"/>
          </p:cNvSpPr>
          <p:nvPr/>
        </p:nvSpPr>
        <p:spPr bwMode="auto">
          <a:xfrm flipV="1">
            <a:off x="7143751" y="3505200"/>
            <a:ext cx="1588" cy="5715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GB">
              <a:latin typeface="+mn-lt"/>
            </a:endParaRPr>
          </a:p>
        </p:txBody>
      </p:sp>
      <p:sp>
        <p:nvSpPr>
          <p:cNvPr id="48937" name="Line 809">
            <a:extLst>
              <a:ext uri="{FF2B5EF4-FFF2-40B4-BE49-F238E27FC236}">
                <a16:creationId xmlns:a16="http://schemas.microsoft.com/office/drawing/2014/main" id="{840B4EAA-186F-4F7F-A668-BFA7CF8E6824}"/>
              </a:ext>
            </a:extLst>
          </p:cNvPr>
          <p:cNvSpPr>
            <a:spLocks noChangeShapeType="1"/>
          </p:cNvSpPr>
          <p:nvPr/>
        </p:nvSpPr>
        <p:spPr bwMode="auto">
          <a:xfrm flipV="1">
            <a:off x="7978776" y="3505200"/>
            <a:ext cx="1588" cy="5715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GB">
              <a:latin typeface="+mn-lt"/>
            </a:endParaRPr>
          </a:p>
        </p:txBody>
      </p:sp>
      <p:sp>
        <p:nvSpPr>
          <p:cNvPr id="49137" name="Rectangle 1009">
            <a:extLst>
              <a:ext uri="{FF2B5EF4-FFF2-40B4-BE49-F238E27FC236}">
                <a16:creationId xmlns:a16="http://schemas.microsoft.com/office/drawing/2014/main" id="{5251D4B0-8D3E-4D94-8D8E-64BF02BBEE43}"/>
              </a:ext>
            </a:extLst>
          </p:cNvPr>
          <p:cNvSpPr>
            <a:spLocks noChangeArrowheads="1"/>
          </p:cNvSpPr>
          <p:nvPr/>
        </p:nvSpPr>
        <p:spPr bwMode="auto">
          <a:xfrm>
            <a:off x="5226050" y="3400425"/>
            <a:ext cx="89768" cy="215444"/>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wrap="none" lIns="0" tIns="0" rIns="0" bIns="0">
            <a:spAutoFit/>
          </a:bodyPr>
          <a:lstStyle/>
          <a:p>
            <a:r>
              <a:rPr lang="en-US" altLang="en-US" sz="1400">
                <a:latin typeface="+mn-lt"/>
              </a:rPr>
              <a:t>0</a:t>
            </a:r>
            <a:endParaRPr lang="en-US" altLang="en-US">
              <a:latin typeface="+mn-lt"/>
            </a:endParaRPr>
          </a:p>
        </p:txBody>
      </p:sp>
      <p:sp>
        <p:nvSpPr>
          <p:cNvPr id="49138" name="Rectangle 1010">
            <a:extLst>
              <a:ext uri="{FF2B5EF4-FFF2-40B4-BE49-F238E27FC236}">
                <a16:creationId xmlns:a16="http://schemas.microsoft.com/office/drawing/2014/main" id="{ADE31EEC-18FA-4C21-A3A3-3E9C6736E29A}"/>
              </a:ext>
            </a:extLst>
          </p:cNvPr>
          <p:cNvSpPr>
            <a:spLocks noChangeArrowheads="1"/>
          </p:cNvSpPr>
          <p:nvPr/>
        </p:nvSpPr>
        <p:spPr bwMode="auto">
          <a:xfrm>
            <a:off x="5081588" y="2552700"/>
            <a:ext cx="224420" cy="215444"/>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wrap="none" lIns="0" tIns="0" rIns="0" bIns="0">
            <a:spAutoFit/>
          </a:bodyPr>
          <a:lstStyle/>
          <a:p>
            <a:r>
              <a:rPr lang="en-US" altLang="en-US" sz="1400">
                <a:latin typeface="+mn-lt"/>
              </a:rPr>
              <a:t>0.5</a:t>
            </a:r>
            <a:endParaRPr lang="en-US" altLang="en-US">
              <a:latin typeface="+mn-lt"/>
            </a:endParaRPr>
          </a:p>
        </p:txBody>
      </p:sp>
      <p:sp>
        <p:nvSpPr>
          <p:cNvPr id="49139" name="Rectangle 1011">
            <a:extLst>
              <a:ext uri="{FF2B5EF4-FFF2-40B4-BE49-F238E27FC236}">
                <a16:creationId xmlns:a16="http://schemas.microsoft.com/office/drawing/2014/main" id="{81F66500-8951-45F6-B1F6-0C92C14BC63D}"/>
              </a:ext>
            </a:extLst>
          </p:cNvPr>
          <p:cNvSpPr>
            <a:spLocks noChangeArrowheads="1"/>
          </p:cNvSpPr>
          <p:nvPr/>
        </p:nvSpPr>
        <p:spPr bwMode="auto">
          <a:xfrm>
            <a:off x="5226050" y="1695450"/>
            <a:ext cx="89768" cy="215444"/>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wrap="none" lIns="0" tIns="0" rIns="0" bIns="0">
            <a:spAutoFit/>
          </a:bodyPr>
          <a:lstStyle/>
          <a:p>
            <a:r>
              <a:rPr lang="en-US" altLang="en-US" sz="1400">
                <a:latin typeface="+mn-lt"/>
              </a:rPr>
              <a:t>1</a:t>
            </a:r>
            <a:endParaRPr lang="en-US" altLang="en-US">
              <a:latin typeface="+mn-lt"/>
            </a:endParaRPr>
          </a:p>
        </p:txBody>
      </p:sp>
      <p:sp>
        <p:nvSpPr>
          <p:cNvPr id="49140" name="Rectangle 1012">
            <a:extLst>
              <a:ext uri="{FF2B5EF4-FFF2-40B4-BE49-F238E27FC236}">
                <a16:creationId xmlns:a16="http://schemas.microsoft.com/office/drawing/2014/main" id="{D64ABAA3-6F61-4553-ACD7-ED2D231CA760}"/>
              </a:ext>
            </a:extLst>
          </p:cNvPr>
          <p:cNvSpPr>
            <a:spLocks noChangeArrowheads="1"/>
          </p:cNvSpPr>
          <p:nvPr/>
        </p:nvSpPr>
        <p:spPr bwMode="auto">
          <a:xfrm>
            <a:off x="5345113" y="3667125"/>
            <a:ext cx="224420" cy="215444"/>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wrap="none" lIns="0" tIns="0" rIns="0" bIns="0">
            <a:spAutoFit/>
          </a:bodyPr>
          <a:lstStyle/>
          <a:p>
            <a:r>
              <a:rPr lang="en-US" altLang="en-US" sz="1400">
                <a:latin typeface="+mn-lt"/>
              </a:rPr>
              <a:t>0.5</a:t>
            </a:r>
            <a:endParaRPr lang="en-US" altLang="en-US">
              <a:latin typeface="+mn-lt"/>
            </a:endParaRPr>
          </a:p>
        </p:txBody>
      </p:sp>
      <p:sp>
        <p:nvSpPr>
          <p:cNvPr id="49141" name="Rectangle 1013">
            <a:extLst>
              <a:ext uri="{FF2B5EF4-FFF2-40B4-BE49-F238E27FC236}">
                <a16:creationId xmlns:a16="http://schemas.microsoft.com/office/drawing/2014/main" id="{C273972F-FC27-4474-AEE0-F620518803E2}"/>
              </a:ext>
            </a:extLst>
          </p:cNvPr>
          <p:cNvSpPr>
            <a:spLocks noChangeArrowheads="1"/>
          </p:cNvSpPr>
          <p:nvPr/>
        </p:nvSpPr>
        <p:spPr bwMode="auto">
          <a:xfrm>
            <a:off x="6180138" y="3667125"/>
            <a:ext cx="224420" cy="215444"/>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wrap="none" lIns="0" tIns="0" rIns="0" bIns="0">
            <a:spAutoFit/>
          </a:bodyPr>
          <a:lstStyle/>
          <a:p>
            <a:r>
              <a:rPr lang="en-US" altLang="en-US" sz="1400">
                <a:latin typeface="+mn-lt"/>
              </a:rPr>
              <a:t>0.6</a:t>
            </a:r>
            <a:endParaRPr lang="en-US" altLang="en-US">
              <a:latin typeface="+mn-lt"/>
            </a:endParaRPr>
          </a:p>
        </p:txBody>
      </p:sp>
      <p:sp>
        <p:nvSpPr>
          <p:cNvPr id="49142" name="Rectangle 1014">
            <a:extLst>
              <a:ext uri="{FF2B5EF4-FFF2-40B4-BE49-F238E27FC236}">
                <a16:creationId xmlns:a16="http://schemas.microsoft.com/office/drawing/2014/main" id="{47E928B7-2132-4193-AAC3-D1ED4CCE664E}"/>
              </a:ext>
            </a:extLst>
          </p:cNvPr>
          <p:cNvSpPr>
            <a:spLocks noChangeArrowheads="1"/>
          </p:cNvSpPr>
          <p:nvPr/>
        </p:nvSpPr>
        <p:spPr bwMode="auto">
          <a:xfrm>
            <a:off x="7024688" y="3667125"/>
            <a:ext cx="224420" cy="215444"/>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wrap="none" lIns="0" tIns="0" rIns="0" bIns="0">
            <a:spAutoFit/>
          </a:bodyPr>
          <a:lstStyle/>
          <a:p>
            <a:r>
              <a:rPr lang="en-US" altLang="en-US" sz="1400">
                <a:latin typeface="+mn-lt"/>
              </a:rPr>
              <a:t>0.7</a:t>
            </a:r>
            <a:endParaRPr lang="en-US" altLang="en-US">
              <a:latin typeface="+mn-lt"/>
            </a:endParaRPr>
          </a:p>
        </p:txBody>
      </p:sp>
      <p:sp>
        <p:nvSpPr>
          <p:cNvPr id="49143" name="Rectangle 1015">
            <a:extLst>
              <a:ext uri="{FF2B5EF4-FFF2-40B4-BE49-F238E27FC236}">
                <a16:creationId xmlns:a16="http://schemas.microsoft.com/office/drawing/2014/main" id="{429E3A98-ADCB-4E10-8AA4-015E7E2F0491}"/>
              </a:ext>
            </a:extLst>
          </p:cNvPr>
          <p:cNvSpPr>
            <a:spLocks noChangeArrowheads="1"/>
          </p:cNvSpPr>
          <p:nvPr/>
        </p:nvSpPr>
        <p:spPr bwMode="auto">
          <a:xfrm>
            <a:off x="7861300" y="3667125"/>
            <a:ext cx="224420" cy="215444"/>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wrap="none" lIns="0" tIns="0" rIns="0" bIns="0">
            <a:spAutoFit/>
          </a:bodyPr>
          <a:lstStyle/>
          <a:p>
            <a:r>
              <a:rPr lang="en-US" altLang="en-US" sz="1400">
                <a:latin typeface="+mn-lt"/>
              </a:rPr>
              <a:t>0.8</a:t>
            </a:r>
            <a:endParaRPr lang="en-US" altLang="en-US">
              <a:latin typeface="+mn-lt"/>
            </a:endParaRPr>
          </a:p>
        </p:txBody>
      </p:sp>
      <p:sp>
        <p:nvSpPr>
          <p:cNvPr id="49144" name="Rectangle 1016">
            <a:extLst>
              <a:ext uri="{FF2B5EF4-FFF2-40B4-BE49-F238E27FC236}">
                <a16:creationId xmlns:a16="http://schemas.microsoft.com/office/drawing/2014/main" id="{A2F13177-C07F-4138-BF6A-72C3834E94F3}"/>
              </a:ext>
            </a:extLst>
          </p:cNvPr>
          <p:cNvSpPr>
            <a:spLocks noChangeArrowheads="1"/>
          </p:cNvSpPr>
          <p:nvPr/>
        </p:nvSpPr>
        <p:spPr bwMode="auto">
          <a:xfrm>
            <a:off x="7831138" y="6192838"/>
            <a:ext cx="248466"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en-US" sz="1400">
                <a:latin typeface="+mn-lt"/>
              </a:rPr>
              <a:t>g/L</a:t>
            </a:r>
            <a:endParaRPr lang="en-US" altLang="en-US">
              <a:latin typeface="+mn-lt"/>
            </a:endParaRPr>
          </a:p>
        </p:txBody>
      </p:sp>
      <p:sp>
        <p:nvSpPr>
          <p:cNvPr id="48142" name="Rectangle 14">
            <a:extLst>
              <a:ext uri="{FF2B5EF4-FFF2-40B4-BE49-F238E27FC236}">
                <a16:creationId xmlns:a16="http://schemas.microsoft.com/office/drawing/2014/main" id="{AA7AA494-2357-4CE7-8DD6-2D82A1A7E344}"/>
              </a:ext>
            </a:extLst>
          </p:cNvPr>
          <p:cNvSpPr>
            <a:spLocks noChangeAspect="1" noChangeArrowheads="1"/>
          </p:cNvSpPr>
          <p:nvPr/>
        </p:nvSpPr>
        <p:spPr bwMode="auto">
          <a:xfrm>
            <a:off x="5867400" y="1803400"/>
            <a:ext cx="1447800" cy="1690688"/>
          </a:xfrm>
          <a:prstGeom prst="rect">
            <a:avLst/>
          </a:prstGeom>
          <a:noFill/>
          <a:ln w="25400">
            <a:solidFill>
              <a:srgbClr val="0000FF"/>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latin typeface="+mn-lt"/>
            </a:endParaRPr>
          </a:p>
        </p:txBody>
      </p:sp>
      <p:sp>
        <p:nvSpPr>
          <p:cNvPr id="48498" name="Line 370">
            <a:extLst>
              <a:ext uri="{FF2B5EF4-FFF2-40B4-BE49-F238E27FC236}">
                <a16:creationId xmlns:a16="http://schemas.microsoft.com/office/drawing/2014/main" id="{E9C7E278-1E48-486B-87BB-692B4CA5282A}"/>
              </a:ext>
            </a:extLst>
          </p:cNvPr>
          <p:cNvSpPr>
            <a:spLocks noChangeShapeType="1"/>
          </p:cNvSpPr>
          <p:nvPr/>
        </p:nvSpPr>
        <p:spPr bwMode="auto">
          <a:xfrm>
            <a:off x="1059780" y="4457700"/>
            <a:ext cx="1588" cy="161925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GB">
              <a:latin typeface="+mn-lt"/>
            </a:endParaRPr>
          </a:p>
        </p:txBody>
      </p:sp>
      <p:sp>
        <p:nvSpPr>
          <p:cNvPr id="48499" name="Line 371">
            <a:extLst>
              <a:ext uri="{FF2B5EF4-FFF2-40B4-BE49-F238E27FC236}">
                <a16:creationId xmlns:a16="http://schemas.microsoft.com/office/drawing/2014/main" id="{B2916A11-B2D0-4316-8F9C-547ABEB4B72F}"/>
              </a:ext>
            </a:extLst>
          </p:cNvPr>
          <p:cNvSpPr>
            <a:spLocks noChangeShapeType="1"/>
          </p:cNvSpPr>
          <p:nvPr/>
        </p:nvSpPr>
        <p:spPr bwMode="auto">
          <a:xfrm>
            <a:off x="1002630" y="6076950"/>
            <a:ext cx="57150" cy="1588"/>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GB">
              <a:latin typeface="+mn-lt"/>
            </a:endParaRPr>
          </a:p>
        </p:txBody>
      </p:sp>
      <p:sp>
        <p:nvSpPr>
          <p:cNvPr id="48500" name="Line 372">
            <a:extLst>
              <a:ext uri="{FF2B5EF4-FFF2-40B4-BE49-F238E27FC236}">
                <a16:creationId xmlns:a16="http://schemas.microsoft.com/office/drawing/2014/main" id="{0D460D70-0F86-4F07-AC65-744D9C18AFB7}"/>
              </a:ext>
            </a:extLst>
          </p:cNvPr>
          <p:cNvSpPr>
            <a:spLocks noChangeShapeType="1"/>
          </p:cNvSpPr>
          <p:nvPr/>
        </p:nvSpPr>
        <p:spPr bwMode="auto">
          <a:xfrm>
            <a:off x="1002630" y="5267325"/>
            <a:ext cx="57150" cy="1588"/>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GB">
              <a:latin typeface="+mn-lt"/>
            </a:endParaRPr>
          </a:p>
        </p:txBody>
      </p:sp>
      <p:sp>
        <p:nvSpPr>
          <p:cNvPr id="48501" name="Line 373">
            <a:extLst>
              <a:ext uri="{FF2B5EF4-FFF2-40B4-BE49-F238E27FC236}">
                <a16:creationId xmlns:a16="http://schemas.microsoft.com/office/drawing/2014/main" id="{B9EEC6D3-5E76-467F-B605-6F1C40885ACE}"/>
              </a:ext>
            </a:extLst>
          </p:cNvPr>
          <p:cNvSpPr>
            <a:spLocks noChangeShapeType="1"/>
          </p:cNvSpPr>
          <p:nvPr/>
        </p:nvSpPr>
        <p:spPr bwMode="auto">
          <a:xfrm>
            <a:off x="1002630" y="4457700"/>
            <a:ext cx="57150" cy="1588"/>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GB">
              <a:latin typeface="+mn-lt"/>
            </a:endParaRPr>
          </a:p>
        </p:txBody>
      </p:sp>
      <p:sp>
        <p:nvSpPr>
          <p:cNvPr id="48502" name="Line 374">
            <a:extLst>
              <a:ext uri="{FF2B5EF4-FFF2-40B4-BE49-F238E27FC236}">
                <a16:creationId xmlns:a16="http://schemas.microsoft.com/office/drawing/2014/main" id="{90ED2C79-7CA1-4902-AA68-9DBA378F2637}"/>
              </a:ext>
            </a:extLst>
          </p:cNvPr>
          <p:cNvSpPr>
            <a:spLocks noChangeShapeType="1"/>
          </p:cNvSpPr>
          <p:nvPr/>
        </p:nvSpPr>
        <p:spPr bwMode="auto">
          <a:xfrm>
            <a:off x="1059780" y="6076950"/>
            <a:ext cx="2968625" cy="1588"/>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GB">
              <a:latin typeface="+mn-lt"/>
            </a:endParaRPr>
          </a:p>
        </p:txBody>
      </p:sp>
      <p:sp>
        <p:nvSpPr>
          <p:cNvPr id="48503" name="Line 375">
            <a:extLst>
              <a:ext uri="{FF2B5EF4-FFF2-40B4-BE49-F238E27FC236}">
                <a16:creationId xmlns:a16="http://schemas.microsoft.com/office/drawing/2014/main" id="{EE934D8C-BE45-4441-8946-A2D29900382A}"/>
              </a:ext>
            </a:extLst>
          </p:cNvPr>
          <p:cNvSpPr>
            <a:spLocks noChangeShapeType="1"/>
          </p:cNvSpPr>
          <p:nvPr/>
        </p:nvSpPr>
        <p:spPr bwMode="auto">
          <a:xfrm flipV="1">
            <a:off x="1059780" y="6076950"/>
            <a:ext cx="1588" cy="5715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GB">
              <a:latin typeface="+mn-lt"/>
            </a:endParaRPr>
          </a:p>
        </p:txBody>
      </p:sp>
      <p:sp>
        <p:nvSpPr>
          <p:cNvPr id="48504" name="Line 376">
            <a:extLst>
              <a:ext uri="{FF2B5EF4-FFF2-40B4-BE49-F238E27FC236}">
                <a16:creationId xmlns:a16="http://schemas.microsoft.com/office/drawing/2014/main" id="{AE3E0D11-D54F-4235-8E1E-0514EF831881}"/>
              </a:ext>
            </a:extLst>
          </p:cNvPr>
          <p:cNvSpPr>
            <a:spLocks noChangeShapeType="1"/>
          </p:cNvSpPr>
          <p:nvPr/>
        </p:nvSpPr>
        <p:spPr bwMode="auto">
          <a:xfrm flipV="1">
            <a:off x="1928143" y="6076950"/>
            <a:ext cx="1588" cy="5715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GB">
              <a:latin typeface="+mn-lt"/>
            </a:endParaRPr>
          </a:p>
        </p:txBody>
      </p:sp>
      <p:sp>
        <p:nvSpPr>
          <p:cNvPr id="48505" name="Line 377">
            <a:extLst>
              <a:ext uri="{FF2B5EF4-FFF2-40B4-BE49-F238E27FC236}">
                <a16:creationId xmlns:a16="http://schemas.microsoft.com/office/drawing/2014/main" id="{C33B111C-662C-4032-ADD4-38AB991D816A}"/>
              </a:ext>
            </a:extLst>
          </p:cNvPr>
          <p:cNvSpPr>
            <a:spLocks noChangeShapeType="1"/>
          </p:cNvSpPr>
          <p:nvPr/>
        </p:nvSpPr>
        <p:spPr bwMode="auto">
          <a:xfrm flipV="1">
            <a:off x="2806030" y="6076950"/>
            <a:ext cx="1588" cy="5715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GB">
              <a:latin typeface="+mn-lt"/>
            </a:endParaRPr>
          </a:p>
        </p:txBody>
      </p:sp>
      <p:sp>
        <p:nvSpPr>
          <p:cNvPr id="48506" name="Line 378">
            <a:extLst>
              <a:ext uri="{FF2B5EF4-FFF2-40B4-BE49-F238E27FC236}">
                <a16:creationId xmlns:a16="http://schemas.microsoft.com/office/drawing/2014/main" id="{EA9C2119-105F-4D70-8E44-092ECCDC9F64}"/>
              </a:ext>
            </a:extLst>
          </p:cNvPr>
          <p:cNvSpPr>
            <a:spLocks noChangeShapeType="1"/>
          </p:cNvSpPr>
          <p:nvPr/>
        </p:nvSpPr>
        <p:spPr bwMode="auto">
          <a:xfrm flipV="1">
            <a:off x="3674393" y="6076950"/>
            <a:ext cx="1588" cy="5715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GB">
              <a:latin typeface="+mn-lt"/>
            </a:endParaRPr>
          </a:p>
        </p:txBody>
      </p:sp>
      <p:sp>
        <p:nvSpPr>
          <p:cNvPr id="48706" name="Rectangle 578">
            <a:extLst>
              <a:ext uri="{FF2B5EF4-FFF2-40B4-BE49-F238E27FC236}">
                <a16:creationId xmlns:a16="http://schemas.microsoft.com/office/drawing/2014/main" id="{6012259C-F43F-4302-9E1B-CF83E3DF52FE}"/>
              </a:ext>
            </a:extLst>
          </p:cNvPr>
          <p:cNvSpPr>
            <a:spLocks noChangeArrowheads="1"/>
          </p:cNvSpPr>
          <p:nvPr/>
        </p:nvSpPr>
        <p:spPr bwMode="auto">
          <a:xfrm>
            <a:off x="810542" y="5972175"/>
            <a:ext cx="8976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en-US" sz="1400">
                <a:latin typeface="+mn-lt"/>
              </a:rPr>
              <a:t>0</a:t>
            </a:r>
            <a:endParaRPr lang="en-US" altLang="en-US">
              <a:latin typeface="+mn-lt"/>
            </a:endParaRPr>
          </a:p>
        </p:txBody>
      </p:sp>
      <p:sp>
        <p:nvSpPr>
          <p:cNvPr id="48707" name="Rectangle 579">
            <a:extLst>
              <a:ext uri="{FF2B5EF4-FFF2-40B4-BE49-F238E27FC236}">
                <a16:creationId xmlns:a16="http://schemas.microsoft.com/office/drawing/2014/main" id="{4352746E-B612-4B7C-8C59-900AD1AA7C99}"/>
              </a:ext>
            </a:extLst>
          </p:cNvPr>
          <p:cNvSpPr>
            <a:spLocks noChangeArrowheads="1"/>
          </p:cNvSpPr>
          <p:nvPr/>
        </p:nvSpPr>
        <p:spPr bwMode="auto">
          <a:xfrm>
            <a:off x="658142" y="5162550"/>
            <a:ext cx="224420"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en-US" sz="1400">
                <a:latin typeface="+mn-lt"/>
              </a:rPr>
              <a:t>0.5</a:t>
            </a:r>
            <a:endParaRPr lang="en-US" altLang="en-US">
              <a:latin typeface="+mn-lt"/>
            </a:endParaRPr>
          </a:p>
        </p:txBody>
      </p:sp>
      <p:sp>
        <p:nvSpPr>
          <p:cNvPr id="48708" name="Rectangle 580">
            <a:extLst>
              <a:ext uri="{FF2B5EF4-FFF2-40B4-BE49-F238E27FC236}">
                <a16:creationId xmlns:a16="http://schemas.microsoft.com/office/drawing/2014/main" id="{1781EA0A-052B-4077-9191-BB02D5507190}"/>
              </a:ext>
            </a:extLst>
          </p:cNvPr>
          <p:cNvSpPr>
            <a:spLocks noChangeArrowheads="1"/>
          </p:cNvSpPr>
          <p:nvPr/>
        </p:nvSpPr>
        <p:spPr bwMode="auto">
          <a:xfrm>
            <a:off x="810542" y="4352925"/>
            <a:ext cx="8976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en-US" sz="1400">
                <a:latin typeface="+mn-lt"/>
              </a:rPr>
              <a:t>1</a:t>
            </a:r>
            <a:endParaRPr lang="en-US" altLang="en-US">
              <a:latin typeface="+mn-lt"/>
            </a:endParaRPr>
          </a:p>
        </p:txBody>
      </p:sp>
      <p:sp>
        <p:nvSpPr>
          <p:cNvPr id="48709" name="Rectangle 581">
            <a:extLst>
              <a:ext uri="{FF2B5EF4-FFF2-40B4-BE49-F238E27FC236}">
                <a16:creationId xmlns:a16="http://schemas.microsoft.com/office/drawing/2014/main" id="{9F142D5A-DF7B-48FF-8F7D-39133A3F95B8}"/>
              </a:ext>
            </a:extLst>
          </p:cNvPr>
          <p:cNvSpPr>
            <a:spLocks noChangeArrowheads="1"/>
          </p:cNvSpPr>
          <p:nvPr/>
        </p:nvSpPr>
        <p:spPr bwMode="auto">
          <a:xfrm>
            <a:off x="955005" y="6238875"/>
            <a:ext cx="179536"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en-US" sz="1400">
                <a:latin typeface="+mn-lt"/>
              </a:rPr>
              <a:t>40</a:t>
            </a:r>
            <a:endParaRPr lang="en-US" altLang="en-US">
              <a:latin typeface="+mn-lt"/>
            </a:endParaRPr>
          </a:p>
        </p:txBody>
      </p:sp>
      <p:sp>
        <p:nvSpPr>
          <p:cNvPr id="48710" name="Rectangle 582">
            <a:extLst>
              <a:ext uri="{FF2B5EF4-FFF2-40B4-BE49-F238E27FC236}">
                <a16:creationId xmlns:a16="http://schemas.microsoft.com/office/drawing/2014/main" id="{D5FEEB7F-6804-4274-8829-AC0F3D454D27}"/>
              </a:ext>
            </a:extLst>
          </p:cNvPr>
          <p:cNvSpPr>
            <a:spLocks noChangeArrowheads="1"/>
          </p:cNvSpPr>
          <p:nvPr/>
        </p:nvSpPr>
        <p:spPr bwMode="auto">
          <a:xfrm>
            <a:off x="1823367" y="6238875"/>
            <a:ext cx="179536"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en-US" sz="1400">
                <a:latin typeface="+mn-lt"/>
              </a:rPr>
              <a:t>90</a:t>
            </a:r>
            <a:endParaRPr lang="en-US" altLang="en-US">
              <a:latin typeface="+mn-lt"/>
            </a:endParaRPr>
          </a:p>
        </p:txBody>
      </p:sp>
      <p:sp>
        <p:nvSpPr>
          <p:cNvPr id="48711" name="Rectangle 583">
            <a:extLst>
              <a:ext uri="{FF2B5EF4-FFF2-40B4-BE49-F238E27FC236}">
                <a16:creationId xmlns:a16="http://schemas.microsoft.com/office/drawing/2014/main" id="{153CCD37-284E-420B-8340-7900FFCF0501}"/>
              </a:ext>
            </a:extLst>
          </p:cNvPr>
          <p:cNvSpPr>
            <a:spLocks noChangeArrowheads="1"/>
          </p:cNvSpPr>
          <p:nvPr/>
        </p:nvSpPr>
        <p:spPr bwMode="auto">
          <a:xfrm>
            <a:off x="2653630" y="6238875"/>
            <a:ext cx="269304"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en-US" sz="1400">
                <a:latin typeface="+mn-lt"/>
              </a:rPr>
              <a:t>140</a:t>
            </a:r>
            <a:endParaRPr lang="en-US" altLang="en-US">
              <a:latin typeface="+mn-lt"/>
            </a:endParaRPr>
          </a:p>
        </p:txBody>
      </p:sp>
      <p:sp>
        <p:nvSpPr>
          <p:cNvPr id="48712" name="Rectangle 584">
            <a:extLst>
              <a:ext uri="{FF2B5EF4-FFF2-40B4-BE49-F238E27FC236}">
                <a16:creationId xmlns:a16="http://schemas.microsoft.com/office/drawing/2014/main" id="{710F0CDD-6559-4B46-A0ED-8EF9062162B5}"/>
              </a:ext>
            </a:extLst>
          </p:cNvPr>
          <p:cNvSpPr>
            <a:spLocks noChangeArrowheads="1"/>
          </p:cNvSpPr>
          <p:nvPr/>
        </p:nvSpPr>
        <p:spPr bwMode="auto">
          <a:xfrm>
            <a:off x="3521992" y="6238875"/>
            <a:ext cx="269304"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en-US" sz="1400">
                <a:latin typeface="+mn-lt"/>
              </a:rPr>
              <a:t>190</a:t>
            </a:r>
            <a:endParaRPr lang="en-US" altLang="en-US">
              <a:latin typeface="+mn-lt"/>
            </a:endParaRPr>
          </a:p>
        </p:txBody>
      </p:sp>
      <p:sp>
        <p:nvSpPr>
          <p:cNvPr id="48713" name="Rectangle 585">
            <a:extLst>
              <a:ext uri="{FF2B5EF4-FFF2-40B4-BE49-F238E27FC236}">
                <a16:creationId xmlns:a16="http://schemas.microsoft.com/office/drawing/2014/main" id="{110616B4-8836-460C-8F59-86E146210CA2}"/>
              </a:ext>
            </a:extLst>
          </p:cNvPr>
          <p:cNvSpPr>
            <a:spLocks noChangeArrowheads="1"/>
          </p:cNvSpPr>
          <p:nvPr/>
        </p:nvSpPr>
        <p:spPr bwMode="auto">
          <a:xfrm>
            <a:off x="3869655" y="6226175"/>
            <a:ext cx="397545"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en-US" sz="1400">
                <a:latin typeface="+mn-lt"/>
              </a:rPr>
              <a:t>L/g/d</a:t>
            </a:r>
            <a:endParaRPr lang="en-US" altLang="en-US">
              <a:latin typeface="+mn-lt"/>
            </a:endParaRPr>
          </a:p>
        </p:txBody>
      </p:sp>
      <p:sp>
        <p:nvSpPr>
          <p:cNvPr id="48373" name="Rectangle 245">
            <a:extLst>
              <a:ext uri="{FF2B5EF4-FFF2-40B4-BE49-F238E27FC236}">
                <a16:creationId xmlns:a16="http://schemas.microsoft.com/office/drawing/2014/main" id="{B75B96F3-AFF9-4BE7-9CA7-F11672EA929C}"/>
              </a:ext>
            </a:extLst>
          </p:cNvPr>
          <p:cNvSpPr>
            <a:spLocks noChangeAspect="1" noChangeArrowheads="1"/>
          </p:cNvSpPr>
          <p:nvPr/>
        </p:nvSpPr>
        <p:spPr bwMode="auto">
          <a:xfrm>
            <a:off x="1253455" y="4457700"/>
            <a:ext cx="2527300" cy="1614488"/>
          </a:xfrm>
          <a:prstGeom prst="rect">
            <a:avLst/>
          </a:prstGeom>
          <a:noFill/>
          <a:ln w="25400">
            <a:solidFill>
              <a:srgbClr val="0000FF"/>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latin typeface="+mn-lt"/>
            </a:endParaRPr>
          </a:p>
        </p:txBody>
      </p:sp>
      <p:sp>
        <p:nvSpPr>
          <p:cNvPr id="48377" name="Line 249">
            <a:extLst>
              <a:ext uri="{FF2B5EF4-FFF2-40B4-BE49-F238E27FC236}">
                <a16:creationId xmlns:a16="http://schemas.microsoft.com/office/drawing/2014/main" id="{DB694FE8-5051-4D08-A71D-E3362B862618}"/>
              </a:ext>
            </a:extLst>
          </p:cNvPr>
          <p:cNvSpPr>
            <a:spLocks noChangeShapeType="1"/>
          </p:cNvSpPr>
          <p:nvPr/>
        </p:nvSpPr>
        <p:spPr bwMode="auto">
          <a:xfrm>
            <a:off x="5419725" y="4349750"/>
            <a:ext cx="1588" cy="173990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GB">
              <a:latin typeface="+mn-lt"/>
            </a:endParaRPr>
          </a:p>
        </p:txBody>
      </p:sp>
      <p:sp>
        <p:nvSpPr>
          <p:cNvPr id="48378" name="Line 250">
            <a:extLst>
              <a:ext uri="{FF2B5EF4-FFF2-40B4-BE49-F238E27FC236}">
                <a16:creationId xmlns:a16="http://schemas.microsoft.com/office/drawing/2014/main" id="{9941E1D2-1FF1-4C3D-A39E-3227CCD9883A}"/>
              </a:ext>
            </a:extLst>
          </p:cNvPr>
          <p:cNvSpPr>
            <a:spLocks noChangeShapeType="1"/>
          </p:cNvSpPr>
          <p:nvPr/>
        </p:nvSpPr>
        <p:spPr bwMode="auto">
          <a:xfrm>
            <a:off x="5381625" y="6089650"/>
            <a:ext cx="38100" cy="1588"/>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GB">
              <a:latin typeface="+mn-lt"/>
            </a:endParaRPr>
          </a:p>
        </p:txBody>
      </p:sp>
      <p:sp>
        <p:nvSpPr>
          <p:cNvPr id="48379" name="Line 251">
            <a:extLst>
              <a:ext uri="{FF2B5EF4-FFF2-40B4-BE49-F238E27FC236}">
                <a16:creationId xmlns:a16="http://schemas.microsoft.com/office/drawing/2014/main" id="{DF0DB414-4BA9-468C-8DBA-A7279035E567}"/>
              </a:ext>
            </a:extLst>
          </p:cNvPr>
          <p:cNvSpPr>
            <a:spLocks noChangeShapeType="1"/>
          </p:cNvSpPr>
          <p:nvPr/>
        </p:nvSpPr>
        <p:spPr bwMode="auto">
          <a:xfrm>
            <a:off x="5381625" y="5219700"/>
            <a:ext cx="38100" cy="1588"/>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GB">
              <a:latin typeface="+mn-lt"/>
            </a:endParaRPr>
          </a:p>
        </p:txBody>
      </p:sp>
      <p:sp>
        <p:nvSpPr>
          <p:cNvPr id="48380" name="Line 252">
            <a:extLst>
              <a:ext uri="{FF2B5EF4-FFF2-40B4-BE49-F238E27FC236}">
                <a16:creationId xmlns:a16="http://schemas.microsoft.com/office/drawing/2014/main" id="{4DC0E1F7-D482-442F-891A-7D9ECA8F6F12}"/>
              </a:ext>
            </a:extLst>
          </p:cNvPr>
          <p:cNvSpPr>
            <a:spLocks noChangeShapeType="1"/>
          </p:cNvSpPr>
          <p:nvPr/>
        </p:nvSpPr>
        <p:spPr bwMode="auto">
          <a:xfrm>
            <a:off x="5381625" y="4349750"/>
            <a:ext cx="38100" cy="1588"/>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GB">
              <a:latin typeface="+mn-lt"/>
            </a:endParaRPr>
          </a:p>
        </p:txBody>
      </p:sp>
      <p:sp>
        <p:nvSpPr>
          <p:cNvPr id="48381" name="Line 253">
            <a:extLst>
              <a:ext uri="{FF2B5EF4-FFF2-40B4-BE49-F238E27FC236}">
                <a16:creationId xmlns:a16="http://schemas.microsoft.com/office/drawing/2014/main" id="{B7CDEAA4-F528-4489-83AF-61EFC27A4C0E}"/>
              </a:ext>
            </a:extLst>
          </p:cNvPr>
          <p:cNvSpPr>
            <a:spLocks noChangeShapeType="1"/>
          </p:cNvSpPr>
          <p:nvPr/>
        </p:nvSpPr>
        <p:spPr bwMode="auto">
          <a:xfrm>
            <a:off x="5419725" y="6089650"/>
            <a:ext cx="2606675" cy="1588"/>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GB">
              <a:latin typeface="+mn-lt"/>
            </a:endParaRPr>
          </a:p>
        </p:txBody>
      </p:sp>
      <p:sp>
        <p:nvSpPr>
          <p:cNvPr id="48382" name="Line 254">
            <a:extLst>
              <a:ext uri="{FF2B5EF4-FFF2-40B4-BE49-F238E27FC236}">
                <a16:creationId xmlns:a16="http://schemas.microsoft.com/office/drawing/2014/main" id="{9049C4DD-BC42-4507-9E08-3053F7ADA3C0}"/>
              </a:ext>
            </a:extLst>
          </p:cNvPr>
          <p:cNvSpPr>
            <a:spLocks noChangeShapeType="1"/>
          </p:cNvSpPr>
          <p:nvPr/>
        </p:nvSpPr>
        <p:spPr bwMode="auto">
          <a:xfrm flipV="1">
            <a:off x="5419725" y="6089650"/>
            <a:ext cx="1588" cy="3810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GB">
              <a:latin typeface="+mn-lt"/>
            </a:endParaRPr>
          </a:p>
        </p:txBody>
      </p:sp>
      <p:sp>
        <p:nvSpPr>
          <p:cNvPr id="48383" name="Line 255">
            <a:extLst>
              <a:ext uri="{FF2B5EF4-FFF2-40B4-BE49-F238E27FC236}">
                <a16:creationId xmlns:a16="http://schemas.microsoft.com/office/drawing/2014/main" id="{0DBD1548-F5EC-4BCB-B18B-8E11E459B1EB}"/>
              </a:ext>
            </a:extLst>
          </p:cNvPr>
          <p:cNvSpPr>
            <a:spLocks noChangeShapeType="1"/>
          </p:cNvSpPr>
          <p:nvPr/>
        </p:nvSpPr>
        <p:spPr bwMode="auto">
          <a:xfrm flipV="1">
            <a:off x="5943600" y="6089650"/>
            <a:ext cx="1588" cy="3810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GB">
              <a:latin typeface="+mn-lt"/>
            </a:endParaRPr>
          </a:p>
        </p:txBody>
      </p:sp>
      <p:sp>
        <p:nvSpPr>
          <p:cNvPr id="48384" name="Line 256">
            <a:extLst>
              <a:ext uri="{FF2B5EF4-FFF2-40B4-BE49-F238E27FC236}">
                <a16:creationId xmlns:a16="http://schemas.microsoft.com/office/drawing/2014/main" id="{FB4CC532-CA8D-4F9E-8B40-952FE7F12633}"/>
              </a:ext>
            </a:extLst>
          </p:cNvPr>
          <p:cNvSpPr>
            <a:spLocks noChangeShapeType="1"/>
          </p:cNvSpPr>
          <p:nvPr/>
        </p:nvSpPr>
        <p:spPr bwMode="auto">
          <a:xfrm flipV="1">
            <a:off x="6461125" y="6089650"/>
            <a:ext cx="1588" cy="3810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GB">
              <a:latin typeface="+mn-lt"/>
            </a:endParaRPr>
          </a:p>
        </p:txBody>
      </p:sp>
      <p:sp>
        <p:nvSpPr>
          <p:cNvPr id="48385" name="Line 257">
            <a:extLst>
              <a:ext uri="{FF2B5EF4-FFF2-40B4-BE49-F238E27FC236}">
                <a16:creationId xmlns:a16="http://schemas.microsoft.com/office/drawing/2014/main" id="{80E5B762-60CC-4D1F-96AB-C6B532323F66}"/>
              </a:ext>
            </a:extLst>
          </p:cNvPr>
          <p:cNvSpPr>
            <a:spLocks noChangeShapeType="1"/>
          </p:cNvSpPr>
          <p:nvPr/>
        </p:nvSpPr>
        <p:spPr bwMode="auto">
          <a:xfrm flipV="1">
            <a:off x="6985000" y="6089650"/>
            <a:ext cx="1588" cy="3810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GB">
              <a:latin typeface="+mn-lt"/>
            </a:endParaRPr>
          </a:p>
        </p:txBody>
      </p:sp>
      <p:sp>
        <p:nvSpPr>
          <p:cNvPr id="48386" name="Line 258">
            <a:extLst>
              <a:ext uri="{FF2B5EF4-FFF2-40B4-BE49-F238E27FC236}">
                <a16:creationId xmlns:a16="http://schemas.microsoft.com/office/drawing/2014/main" id="{4723F112-68FF-40E8-AF31-C30D15E5C0B3}"/>
              </a:ext>
            </a:extLst>
          </p:cNvPr>
          <p:cNvSpPr>
            <a:spLocks noChangeShapeType="1"/>
          </p:cNvSpPr>
          <p:nvPr/>
        </p:nvSpPr>
        <p:spPr bwMode="auto">
          <a:xfrm flipV="1">
            <a:off x="7502525" y="6089650"/>
            <a:ext cx="1588" cy="3810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GB">
              <a:latin typeface="+mn-lt"/>
            </a:endParaRPr>
          </a:p>
        </p:txBody>
      </p:sp>
      <p:sp>
        <p:nvSpPr>
          <p:cNvPr id="48387" name="Line 259">
            <a:extLst>
              <a:ext uri="{FF2B5EF4-FFF2-40B4-BE49-F238E27FC236}">
                <a16:creationId xmlns:a16="http://schemas.microsoft.com/office/drawing/2014/main" id="{5B2EB39B-C688-40C5-A1B2-060CBF5C7E54}"/>
              </a:ext>
            </a:extLst>
          </p:cNvPr>
          <p:cNvSpPr>
            <a:spLocks noChangeShapeType="1"/>
          </p:cNvSpPr>
          <p:nvPr/>
        </p:nvSpPr>
        <p:spPr bwMode="auto">
          <a:xfrm flipV="1">
            <a:off x="8026400" y="6089650"/>
            <a:ext cx="1588" cy="3810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GB">
              <a:latin typeface="+mn-lt"/>
            </a:endParaRPr>
          </a:p>
        </p:txBody>
      </p:sp>
      <p:grpSp>
        <p:nvGrpSpPr>
          <p:cNvPr id="2" name="Group 1">
            <a:extLst>
              <a:ext uri="{FF2B5EF4-FFF2-40B4-BE49-F238E27FC236}">
                <a16:creationId xmlns:a16="http://schemas.microsoft.com/office/drawing/2014/main" id="{A29A2B96-63B2-4AD8-9F00-6774A31CCE99}"/>
              </a:ext>
            </a:extLst>
          </p:cNvPr>
          <p:cNvGrpSpPr/>
          <p:nvPr/>
        </p:nvGrpSpPr>
        <p:grpSpPr>
          <a:xfrm>
            <a:off x="5622925" y="4370388"/>
            <a:ext cx="2147888" cy="1719262"/>
            <a:chOff x="5622925" y="4370388"/>
            <a:chExt cx="2147888" cy="1719262"/>
          </a:xfrm>
        </p:grpSpPr>
        <p:sp>
          <p:nvSpPr>
            <p:cNvPr id="48388" name="Freeform 260">
              <a:extLst>
                <a:ext uri="{FF2B5EF4-FFF2-40B4-BE49-F238E27FC236}">
                  <a16:creationId xmlns:a16="http://schemas.microsoft.com/office/drawing/2014/main" id="{D22ADB2A-8E04-4F97-8EFB-E42CA905EEE6}"/>
                </a:ext>
              </a:extLst>
            </p:cNvPr>
            <p:cNvSpPr>
              <a:spLocks/>
            </p:cNvSpPr>
            <p:nvPr/>
          </p:nvSpPr>
          <p:spPr bwMode="auto">
            <a:xfrm>
              <a:off x="7483475" y="6069013"/>
              <a:ext cx="287338" cy="20637"/>
            </a:xfrm>
            <a:custGeom>
              <a:avLst/>
              <a:gdLst>
                <a:gd name="T0" fmla="*/ 181 w 181"/>
                <a:gd name="T1" fmla="*/ 13 h 13"/>
                <a:gd name="T2" fmla="*/ 86 w 181"/>
                <a:gd name="T3" fmla="*/ 4 h 13"/>
                <a:gd name="T4" fmla="*/ 41 w 181"/>
                <a:gd name="T5" fmla="*/ 4 h 13"/>
                <a:gd name="T6" fmla="*/ 0 w 181"/>
                <a:gd name="T7" fmla="*/ 0 h 13"/>
              </a:gdLst>
              <a:ahLst/>
              <a:cxnLst>
                <a:cxn ang="0">
                  <a:pos x="T0" y="T1"/>
                </a:cxn>
                <a:cxn ang="0">
                  <a:pos x="T2" y="T3"/>
                </a:cxn>
                <a:cxn ang="0">
                  <a:pos x="T4" y="T5"/>
                </a:cxn>
                <a:cxn ang="0">
                  <a:pos x="T6" y="T7"/>
                </a:cxn>
              </a:cxnLst>
              <a:rect l="0" t="0" r="r" b="b"/>
              <a:pathLst>
                <a:path w="181" h="13">
                  <a:moveTo>
                    <a:pt x="181" y="13"/>
                  </a:moveTo>
                  <a:lnTo>
                    <a:pt x="86" y="4"/>
                  </a:lnTo>
                  <a:lnTo>
                    <a:pt x="41" y="4"/>
                  </a:lnTo>
                  <a:lnTo>
                    <a:pt x="0" y="0"/>
                  </a:lnTo>
                </a:path>
              </a:pathLst>
            </a:custGeom>
            <a:noFill/>
            <a:ln w="28575" cmpd="sng">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latin typeface="+mn-lt"/>
              </a:endParaRPr>
            </a:p>
          </p:txBody>
        </p:sp>
        <p:sp>
          <p:nvSpPr>
            <p:cNvPr id="48389" name="Freeform 261">
              <a:extLst>
                <a:ext uri="{FF2B5EF4-FFF2-40B4-BE49-F238E27FC236}">
                  <a16:creationId xmlns:a16="http://schemas.microsoft.com/office/drawing/2014/main" id="{ADA80310-6230-468D-B7AE-C1166825E31E}"/>
                </a:ext>
              </a:extLst>
            </p:cNvPr>
            <p:cNvSpPr>
              <a:spLocks/>
            </p:cNvSpPr>
            <p:nvPr/>
          </p:nvSpPr>
          <p:spPr bwMode="auto">
            <a:xfrm>
              <a:off x="7261225" y="6056313"/>
              <a:ext cx="222250" cy="12700"/>
            </a:xfrm>
            <a:custGeom>
              <a:avLst/>
              <a:gdLst>
                <a:gd name="T0" fmla="*/ 140 w 140"/>
                <a:gd name="T1" fmla="*/ 8 h 8"/>
                <a:gd name="T2" fmla="*/ 61 w 140"/>
                <a:gd name="T3" fmla="*/ 4 h 8"/>
                <a:gd name="T4" fmla="*/ 28 w 140"/>
                <a:gd name="T5" fmla="*/ 4 h 8"/>
                <a:gd name="T6" fmla="*/ 0 w 140"/>
                <a:gd name="T7" fmla="*/ 0 h 8"/>
              </a:gdLst>
              <a:ahLst/>
              <a:cxnLst>
                <a:cxn ang="0">
                  <a:pos x="T0" y="T1"/>
                </a:cxn>
                <a:cxn ang="0">
                  <a:pos x="T2" y="T3"/>
                </a:cxn>
                <a:cxn ang="0">
                  <a:pos x="T4" y="T5"/>
                </a:cxn>
                <a:cxn ang="0">
                  <a:pos x="T6" y="T7"/>
                </a:cxn>
              </a:cxnLst>
              <a:rect l="0" t="0" r="r" b="b"/>
              <a:pathLst>
                <a:path w="140" h="8">
                  <a:moveTo>
                    <a:pt x="140" y="8"/>
                  </a:moveTo>
                  <a:lnTo>
                    <a:pt x="61" y="4"/>
                  </a:lnTo>
                  <a:lnTo>
                    <a:pt x="28" y="4"/>
                  </a:lnTo>
                  <a:lnTo>
                    <a:pt x="0" y="0"/>
                  </a:lnTo>
                </a:path>
              </a:pathLst>
            </a:custGeom>
            <a:noFill/>
            <a:ln w="28575" cmpd="sng">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latin typeface="+mn-lt"/>
              </a:endParaRPr>
            </a:p>
          </p:txBody>
        </p:sp>
        <p:sp>
          <p:nvSpPr>
            <p:cNvPr id="48390" name="Freeform 262">
              <a:extLst>
                <a:ext uri="{FF2B5EF4-FFF2-40B4-BE49-F238E27FC236}">
                  <a16:creationId xmlns:a16="http://schemas.microsoft.com/office/drawing/2014/main" id="{CA3AB02D-C88C-4C50-8583-41FEF84D2B05}"/>
                </a:ext>
              </a:extLst>
            </p:cNvPr>
            <p:cNvSpPr>
              <a:spLocks/>
            </p:cNvSpPr>
            <p:nvPr/>
          </p:nvSpPr>
          <p:spPr bwMode="auto">
            <a:xfrm>
              <a:off x="7129463" y="6037263"/>
              <a:ext cx="131762" cy="19050"/>
            </a:xfrm>
            <a:custGeom>
              <a:avLst/>
              <a:gdLst>
                <a:gd name="T0" fmla="*/ 83 w 83"/>
                <a:gd name="T1" fmla="*/ 12 h 12"/>
                <a:gd name="T2" fmla="*/ 58 w 83"/>
                <a:gd name="T3" fmla="*/ 8 h 12"/>
                <a:gd name="T4" fmla="*/ 37 w 83"/>
                <a:gd name="T5" fmla="*/ 8 h 12"/>
                <a:gd name="T6" fmla="*/ 0 w 83"/>
                <a:gd name="T7" fmla="*/ 0 h 12"/>
              </a:gdLst>
              <a:ahLst/>
              <a:cxnLst>
                <a:cxn ang="0">
                  <a:pos x="T0" y="T1"/>
                </a:cxn>
                <a:cxn ang="0">
                  <a:pos x="T2" y="T3"/>
                </a:cxn>
                <a:cxn ang="0">
                  <a:pos x="T4" y="T5"/>
                </a:cxn>
                <a:cxn ang="0">
                  <a:pos x="T6" y="T7"/>
                </a:cxn>
              </a:cxnLst>
              <a:rect l="0" t="0" r="r" b="b"/>
              <a:pathLst>
                <a:path w="83" h="12">
                  <a:moveTo>
                    <a:pt x="83" y="12"/>
                  </a:moveTo>
                  <a:lnTo>
                    <a:pt x="58" y="8"/>
                  </a:lnTo>
                  <a:lnTo>
                    <a:pt x="37" y="8"/>
                  </a:lnTo>
                  <a:lnTo>
                    <a:pt x="0" y="0"/>
                  </a:lnTo>
                </a:path>
              </a:pathLst>
            </a:custGeom>
            <a:noFill/>
            <a:ln w="28575" cmpd="sng">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latin typeface="+mn-lt"/>
              </a:endParaRPr>
            </a:p>
          </p:txBody>
        </p:sp>
        <p:sp>
          <p:nvSpPr>
            <p:cNvPr id="48391" name="Freeform 263">
              <a:extLst>
                <a:ext uri="{FF2B5EF4-FFF2-40B4-BE49-F238E27FC236}">
                  <a16:creationId xmlns:a16="http://schemas.microsoft.com/office/drawing/2014/main" id="{5B94DE69-C6EB-49C9-96F7-99BBDE143D21}"/>
                </a:ext>
              </a:extLst>
            </p:cNvPr>
            <p:cNvSpPr>
              <a:spLocks/>
            </p:cNvSpPr>
            <p:nvPr/>
          </p:nvSpPr>
          <p:spPr bwMode="auto">
            <a:xfrm>
              <a:off x="7031038" y="6016625"/>
              <a:ext cx="98425" cy="20638"/>
            </a:xfrm>
            <a:custGeom>
              <a:avLst/>
              <a:gdLst>
                <a:gd name="T0" fmla="*/ 62 w 62"/>
                <a:gd name="T1" fmla="*/ 13 h 13"/>
                <a:gd name="T2" fmla="*/ 29 w 62"/>
                <a:gd name="T3" fmla="*/ 4 h 13"/>
                <a:gd name="T4" fmla="*/ 0 w 62"/>
                <a:gd name="T5" fmla="*/ 0 h 13"/>
              </a:gdLst>
              <a:ahLst/>
              <a:cxnLst>
                <a:cxn ang="0">
                  <a:pos x="T0" y="T1"/>
                </a:cxn>
                <a:cxn ang="0">
                  <a:pos x="T2" y="T3"/>
                </a:cxn>
                <a:cxn ang="0">
                  <a:pos x="T4" y="T5"/>
                </a:cxn>
              </a:cxnLst>
              <a:rect l="0" t="0" r="r" b="b"/>
              <a:pathLst>
                <a:path w="62" h="13">
                  <a:moveTo>
                    <a:pt x="62" y="13"/>
                  </a:moveTo>
                  <a:lnTo>
                    <a:pt x="29" y="4"/>
                  </a:lnTo>
                  <a:lnTo>
                    <a:pt x="0" y="0"/>
                  </a:lnTo>
                </a:path>
              </a:pathLst>
            </a:custGeom>
            <a:noFill/>
            <a:ln w="28575" cmpd="sng">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latin typeface="+mn-lt"/>
              </a:endParaRPr>
            </a:p>
          </p:txBody>
        </p:sp>
        <p:sp>
          <p:nvSpPr>
            <p:cNvPr id="48392" name="Freeform 264">
              <a:extLst>
                <a:ext uri="{FF2B5EF4-FFF2-40B4-BE49-F238E27FC236}">
                  <a16:creationId xmlns:a16="http://schemas.microsoft.com/office/drawing/2014/main" id="{03BAD3DA-7C3E-4F18-8B5B-91F286127541}"/>
                </a:ext>
              </a:extLst>
            </p:cNvPr>
            <p:cNvSpPr>
              <a:spLocks/>
            </p:cNvSpPr>
            <p:nvPr/>
          </p:nvSpPr>
          <p:spPr bwMode="auto">
            <a:xfrm>
              <a:off x="6953250" y="6003925"/>
              <a:ext cx="77788" cy="12700"/>
            </a:xfrm>
            <a:custGeom>
              <a:avLst/>
              <a:gdLst>
                <a:gd name="T0" fmla="*/ 49 w 49"/>
                <a:gd name="T1" fmla="*/ 8 h 8"/>
                <a:gd name="T2" fmla="*/ 24 w 49"/>
                <a:gd name="T3" fmla="*/ 4 h 8"/>
                <a:gd name="T4" fmla="*/ 0 w 49"/>
                <a:gd name="T5" fmla="*/ 0 h 8"/>
              </a:gdLst>
              <a:ahLst/>
              <a:cxnLst>
                <a:cxn ang="0">
                  <a:pos x="T0" y="T1"/>
                </a:cxn>
                <a:cxn ang="0">
                  <a:pos x="T2" y="T3"/>
                </a:cxn>
                <a:cxn ang="0">
                  <a:pos x="T4" y="T5"/>
                </a:cxn>
              </a:cxnLst>
              <a:rect l="0" t="0" r="r" b="b"/>
              <a:pathLst>
                <a:path w="49" h="8">
                  <a:moveTo>
                    <a:pt x="49" y="8"/>
                  </a:moveTo>
                  <a:lnTo>
                    <a:pt x="24" y="4"/>
                  </a:lnTo>
                  <a:lnTo>
                    <a:pt x="0" y="0"/>
                  </a:lnTo>
                </a:path>
              </a:pathLst>
            </a:custGeom>
            <a:noFill/>
            <a:ln w="28575" cmpd="sng">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latin typeface="+mn-lt"/>
              </a:endParaRPr>
            </a:p>
          </p:txBody>
        </p:sp>
        <p:sp>
          <p:nvSpPr>
            <p:cNvPr id="48393" name="Line 265">
              <a:extLst>
                <a:ext uri="{FF2B5EF4-FFF2-40B4-BE49-F238E27FC236}">
                  <a16:creationId xmlns:a16="http://schemas.microsoft.com/office/drawing/2014/main" id="{4C488019-CDAC-4382-ABFC-F43F9FD87CB9}"/>
                </a:ext>
              </a:extLst>
            </p:cNvPr>
            <p:cNvSpPr>
              <a:spLocks noChangeShapeType="1"/>
            </p:cNvSpPr>
            <p:nvPr/>
          </p:nvSpPr>
          <p:spPr bwMode="auto">
            <a:xfrm flipH="1" flipV="1">
              <a:off x="6886575" y="5984875"/>
              <a:ext cx="66675" cy="19050"/>
            </a:xfrm>
            <a:prstGeom prst="line">
              <a:avLst/>
            </a:prstGeom>
            <a:noFill/>
            <a:ln w="28575">
              <a:solidFill>
                <a:srgbClr val="0000FF"/>
              </a:solidFill>
              <a:round/>
              <a:headEnd/>
              <a:tailEnd/>
            </a:ln>
            <a:extLst>
              <a:ext uri="{909E8E84-426E-40DD-AFC4-6F175D3DCCD1}">
                <a14:hiddenFill xmlns:a14="http://schemas.microsoft.com/office/drawing/2010/main">
                  <a:noFill/>
                </a14:hiddenFill>
              </a:ext>
            </a:extLst>
          </p:spPr>
          <p:txBody>
            <a:bodyPr/>
            <a:lstStyle/>
            <a:p>
              <a:endParaRPr lang="en-GB">
                <a:latin typeface="+mn-lt"/>
              </a:endParaRPr>
            </a:p>
          </p:txBody>
        </p:sp>
        <p:sp>
          <p:nvSpPr>
            <p:cNvPr id="48394" name="Line 266">
              <a:extLst>
                <a:ext uri="{FF2B5EF4-FFF2-40B4-BE49-F238E27FC236}">
                  <a16:creationId xmlns:a16="http://schemas.microsoft.com/office/drawing/2014/main" id="{EE80E0D7-E34D-4DCF-A302-2794F91559DF}"/>
                </a:ext>
              </a:extLst>
            </p:cNvPr>
            <p:cNvSpPr>
              <a:spLocks noChangeShapeType="1"/>
            </p:cNvSpPr>
            <p:nvPr/>
          </p:nvSpPr>
          <p:spPr bwMode="auto">
            <a:xfrm flipH="1" flipV="1">
              <a:off x="6834188" y="5964238"/>
              <a:ext cx="52387" cy="20637"/>
            </a:xfrm>
            <a:prstGeom prst="line">
              <a:avLst/>
            </a:prstGeom>
            <a:noFill/>
            <a:ln w="28575">
              <a:solidFill>
                <a:srgbClr val="0000FF"/>
              </a:solidFill>
              <a:round/>
              <a:headEnd/>
              <a:tailEnd/>
            </a:ln>
            <a:extLst>
              <a:ext uri="{909E8E84-426E-40DD-AFC4-6F175D3DCCD1}">
                <a14:hiddenFill xmlns:a14="http://schemas.microsoft.com/office/drawing/2010/main">
                  <a:noFill/>
                </a14:hiddenFill>
              </a:ext>
            </a:extLst>
          </p:spPr>
          <p:txBody>
            <a:bodyPr/>
            <a:lstStyle/>
            <a:p>
              <a:endParaRPr lang="en-GB">
                <a:latin typeface="+mn-lt"/>
              </a:endParaRPr>
            </a:p>
          </p:txBody>
        </p:sp>
        <p:sp>
          <p:nvSpPr>
            <p:cNvPr id="48395" name="Line 267">
              <a:extLst>
                <a:ext uri="{FF2B5EF4-FFF2-40B4-BE49-F238E27FC236}">
                  <a16:creationId xmlns:a16="http://schemas.microsoft.com/office/drawing/2014/main" id="{1A5E85BB-86F1-41EC-AC92-63835F1B1779}"/>
                </a:ext>
              </a:extLst>
            </p:cNvPr>
            <p:cNvSpPr>
              <a:spLocks noChangeShapeType="1"/>
            </p:cNvSpPr>
            <p:nvPr/>
          </p:nvSpPr>
          <p:spPr bwMode="auto">
            <a:xfrm flipH="1" flipV="1">
              <a:off x="6789738" y="5951538"/>
              <a:ext cx="44450" cy="12700"/>
            </a:xfrm>
            <a:prstGeom prst="line">
              <a:avLst/>
            </a:prstGeom>
            <a:noFill/>
            <a:ln w="28575">
              <a:solidFill>
                <a:srgbClr val="0000FF"/>
              </a:solidFill>
              <a:round/>
              <a:headEnd/>
              <a:tailEnd/>
            </a:ln>
            <a:extLst>
              <a:ext uri="{909E8E84-426E-40DD-AFC4-6F175D3DCCD1}">
                <a14:hiddenFill xmlns:a14="http://schemas.microsoft.com/office/drawing/2010/main">
                  <a:noFill/>
                </a14:hiddenFill>
              </a:ext>
            </a:extLst>
          </p:spPr>
          <p:txBody>
            <a:bodyPr/>
            <a:lstStyle/>
            <a:p>
              <a:endParaRPr lang="en-GB">
                <a:latin typeface="+mn-lt"/>
              </a:endParaRPr>
            </a:p>
          </p:txBody>
        </p:sp>
        <p:sp>
          <p:nvSpPr>
            <p:cNvPr id="48396" name="Freeform 268">
              <a:extLst>
                <a:ext uri="{FF2B5EF4-FFF2-40B4-BE49-F238E27FC236}">
                  <a16:creationId xmlns:a16="http://schemas.microsoft.com/office/drawing/2014/main" id="{36E9E888-CDBC-4EB5-8225-A7F06734BDFB}"/>
                </a:ext>
              </a:extLst>
            </p:cNvPr>
            <p:cNvSpPr>
              <a:spLocks/>
            </p:cNvSpPr>
            <p:nvPr/>
          </p:nvSpPr>
          <p:spPr bwMode="auto">
            <a:xfrm>
              <a:off x="6743700" y="5932488"/>
              <a:ext cx="46038" cy="19050"/>
            </a:xfrm>
            <a:custGeom>
              <a:avLst/>
              <a:gdLst>
                <a:gd name="T0" fmla="*/ 29 w 29"/>
                <a:gd name="T1" fmla="*/ 12 h 12"/>
                <a:gd name="T2" fmla="*/ 12 w 29"/>
                <a:gd name="T3" fmla="*/ 8 h 12"/>
                <a:gd name="T4" fmla="*/ 0 w 29"/>
                <a:gd name="T5" fmla="*/ 0 h 12"/>
              </a:gdLst>
              <a:ahLst/>
              <a:cxnLst>
                <a:cxn ang="0">
                  <a:pos x="T0" y="T1"/>
                </a:cxn>
                <a:cxn ang="0">
                  <a:pos x="T2" y="T3"/>
                </a:cxn>
                <a:cxn ang="0">
                  <a:pos x="T4" y="T5"/>
                </a:cxn>
              </a:cxnLst>
              <a:rect l="0" t="0" r="r" b="b"/>
              <a:pathLst>
                <a:path w="29" h="12">
                  <a:moveTo>
                    <a:pt x="29" y="12"/>
                  </a:moveTo>
                  <a:lnTo>
                    <a:pt x="12" y="8"/>
                  </a:lnTo>
                  <a:lnTo>
                    <a:pt x="0" y="0"/>
                  </a:lnTo>
                </a:path>
              </a:pathLst>
            </a:custGeom>
            <a:noFill/>
            <a:ln w="28575" cmpd="sng">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latin typeface="+mn-lt"/>
              </a:endParaRPr>
            </a:p>
          </p:txBody>
        </p:sp>
        <p:sp>
          <p:nvSpPr>
            <p:cNvPr id="48397" name="Freeform 269">
              <a:extLst>
                <a:ext uri="{FF2B5EF4-FFF2-40B4-BE49-F238E27FC236}">
                  <a16:creationId xmlns:a16="http://schemas.microsoft.com/office/drawing/2014/main" id="{FA04D4EF-9637-496F-AD74-B4B21ED4F5C0}"/>
                </a:ext>
              </a:extLst>
            </p:cNvPr>
            <p:cNvSpPr>
              <a:spLocks/>
            </p:cNvSpPr>
            <p:nvPr/>
          </p:nvSpPr>
          <p:spPr bwMode="auto">
            <a:xfrm>
              <a:off x="6710363" y="5913438"/>
              <a:ext cx="33337" cy="19050"/>
            </a:xfrm>
            <a:custGeom>
              <a:avLst/>
              <a:gdLst>
                <a:gd name="T0" fmla="*/ 21 w 21"/>
                <a:gd name="T1" fmla="*/ 12 h 12"/>
                <a:gd name="T2" fmla="*/ 8 w 21"/>
                <a:gd name="T3" fmla="*/ 4 h 12"/>
                <a:gd name="T4" fmla="*/ 0 w 21"/>
                <a:gd name="T5" fmla="*/ 0 h 12"/>
              </a:gdLst>
              <a:ahLst/>
              <a:cxnLst>
                <a:cxn ang="0">
                  <a:pos x="T0" y="T1"/>
                </a:cxn>
                <a:cxn ang="0">
                  <a:pos x="T2" y="T3"/>
                </a:cxn>
                <a:cxn ang="0">
                  <a:pos x="T4" y="T5"/>
                </a:cxn>
              </a:cxnLst>
              <a:rect l="0" t="0" r="r" b="b"/>
              <a:pathLst>
                <a:path w="21" h="12">
                  <a:moveTo>
                    <a:pt x="21" y="12"/>
                  </a:moveTo>
                  <a:lnTo>
                    <a:pt x="8" y="4"/>
                  </a:lnTo>
                  <a:lnTo>
                    <a:pt x="0" y="0"/>
                  </a:lnTo>
                </a:path>
              </a:pathLst>
            </a:custGeom>
            <a:noFill/>
            <a:ln w="28575" cmpd="sng">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latin typeface="+mn-lt"/>
              </a:endParaRPr>
            </a:p>
          </p:txBody>
        </p:sp>
        <p:sp>
          <p:nvSpPr>
            <p:cNvPr id="48398" name="Line 270">
              <a:extLst>
                <a:ext uri="{FF2B5EF4-FFF2-40B4-BE49-F238E27FC236}">
                  <a16:creationId xmlns:a16="http://schemas.microsoft.com/office/drawing/2014/main" id="{8FCD3EE1-EBAB-4847-B5F8-3FD63266857D}"/>
                </a:ext>
              </a:extLst>
            </p:cNvPr>
            <p:cNvSpPr>
              <a:spLocks noChangeShapeType="1"/>
            </p:cNvSpPr>
            <p:nvPr/>
          </p:nvSpPr>
          <p:spPr bwMode="auto">
            <a:xfrm flipH="1" flipV="1">
              <a:off x="6677025" y="5899150"/>
              <a:ext cx="33338" cy="14288"/>
            </a:xfrm>
            <a:prstGeom prst="line">
              <a:avLst/>
            </a:prstGeom>
            <a:noFill/>
            <a:ln w="28575">
              <a:solidFill>
                <a:srgbClr val="0000FF"/>
              </a:solidFill>
              <a:round/>
              <a:headEnd/>
              <a:tailEnd/>
            </a:ln>
            <a:extLst>
              <a:ext uri="{909E8E84-426E-40DD-AFC4-6F175D3DCCD1}">
                <a14:hiddenFill xmlns:a14="http://schemas.microsoft.com/office/drawing/2010/main">
                  <a:noFill/>
                </a14:hiddenFill>
              </a:ext>
            </a:extLst>
          </p:spPr>
          <p:txBody>
            <a:bodyPr/>
            <a:lstStyle/>
            <a:p>
              <a:endParaRPr lang="en-GB">
                <a:latin typeface="+mn-lt"/>
              </a:endParaRPr>
            </a:p>
          </p:txBody>
        </p:sp>
        <p:sp>
          <p:nvSpPr>
            <p:cNvPr id="48399" name="Line 271">
              <a:extLst>
                <a:ext uri="{FF2B5EF4-FFF2-40B4-BE49-F238E27FC236}">
                  <a16:creationId xmlns:a16="http://schemas.microsoft.com/office/drawing/2014/main" id="{40CB9498-75F4-43AF-9F12-534FD0750CE6}"/>
                </a:ext>
              </a:extLst>
            </p:cNvPr>
            <p:cNvSpPr>
              <a:spLocks noChangeShapeType="1"/>
            </p:cNvSpPr>
            <p:nvPr/>
          </p:nvSpPr>
          <p:spPr bwMode="auto">
            <a:xfrm flipH="1" flipV="1">
              <a:off x="6645275" y="5880100"/>
              <a:ext cx="31750" cy="19050"/>
            </a:xfrm>
            <a:prstGeom prst="line">
              <a:avLst/>
            </a:prstGeom>
            <a:noFill/>
            <a:ln w="28575">
              <a:solidFill>
                <a:srgbClr val="0000FF"/>
              </a:solidFill>
              <a:round/>
              <a:headEnd/>
              <a:tailEnd/>
            </a:ln>
            <a:extLst>
              <a:ext uri="{909E8E84-426E-40DD-AFC4-6F175D3DCCD1}">
                <a14:hiddenFill xmlns:a14="http://schemas.microsoft.com/office/drawing/2010/main">
                  <a:noFill/>
                </a14:hiddenFill>
              </a:ext>
            </a:extLst>
          </p:spPr>
          <p:txBody>
            <a:bodyPr/>
            <a:lstStyle/>
            <a:p>
              <a:endParaRPr lang="en-GB">
                <a:latin typeface="+mn-lt"/>
              </a:endParaRPr>
            </a:p>
          </p:txBody>
        </p:sp>
        <p:sp>
          <p:nvSpPr>
            <p:cNvPr id="48400" name="Line 272">
              <a:extLst>
                <a:ext uri="{FF2B5EF4-FFF2-40B4-BE49-F238E27FC236}">
                  <a16:creationId xmlns:a16="http://schemas.microsoft.com/office/drawing/2014/main" id="{0FFBCB68-636D-421A-A64A-3F03670ECE9C}"/>
                </a:ext>
              </a:extLst>
            </p:cNvPr>
            <p:cNvSpPr>
              <a:spLocks noChangeShapeType="1"/>
            </p:cNvSpPr>
            <p:nvPr/>
          </p:nvSpPr>
          <p:spPr bwMode="auto">
            <a:xfrm flipH="1" flipV="1">
              <a:off x="6611938" y="5861050"/>
              <a:ext cx="33337" cy="19050"/>
            </a:xfrm>
            <a:prstGeom prst="line">
              <a:avLst/>
            </a:prstGeom>
            <a:noFill/>
            <a:ln w="28575">
              <a:solidFill>
                <a:srgbClr val="0000FF"/>
              </a:solidFill>
              <a:round/>
              <a:headEnd/>
              <a:tailEnd/>
            </a:ln>
            <a:extLst>
              <a:ext uri="{909E8E84-426E-40DD-AFC4-6F175D3DCCD1}">
                <a14:hiddenFill xmlns:a14="http://schemas.microsoft.com/office/drawing/2010/main">
                  <a:noFill/>
                </a14:hiddenFill>
              </a:ext>
            </a:extLst>
          </p:spPr>
          <p:txBody>
            <a:bodyPr/>
            <a:lstStyle/>
            <a:p>
              <a:endParaRPr lang="en-GB">
                <a:latin typeface="+mn-lt"/>
              </a:endParaRPr>
            </a:p>
          </p:txBody>
        </p:sp>
        <p:sp>
          <p:nvSpPr>
            <p:cNvPr id="48401" name="Line 273">
              <a:extLst>
                <a:ext uri="{FF2B5EF4-FFF2-40B4-BE49-F238E27FC236}">
                  <a16:creationId xmlns:a16="http://schemas.microsoft.com/office/drawing/2014/main" id="{789F0E51-7509-4085-8C86-13D32971F8E6}"/>
                </a:ext>
              </a:extLst>
            </p:cNvPr>
            <p:cNvSpPr>
              <a:spLocks noChangeShapeType="1"/>
            </p:cNvSpPr>
            <p:nvPr/>
          </p:nvSpPr>
          <p:spPr bwMode="auto">
            <a:xfrm flipH="1" flipV="1">
              <a:off x="6586538" y="5846763"/>
              <a:ext cx="25400" cy="14287"/>
            </a:xfrm>
            <a:prstGeom prst="line">
              <a:avLst/>
            </a:prstGeom>
            <a:noFill/>
            <a:ln w="28575">
              <a:solidFill>
                <a:srgbClr val="0000FF"/>
              </a:solidFill>
              <a:round/>
              <a:headEnd/>
              <a:tailEnd/>
            </a:ln>
            <a:extLst>
              <a:ext uri="{909E8E84-426E-40DD-AFC4-6F175D3DCCD1}">
                <a14:hiddenFill xmlns:a14="http://schemas.microsoft.com/office/drawing/2010/main">
                  <a:noFill/>
                </a14:hiddenFill>
              </a:ext>
            </a:extLst>
          </p:spPr>
          <p:txBody>
            <a:bodyPr/>
            <a:lstStyle/>
            <a:p>
              <a:endParaRPr lang="en-GB">
                <a:latin typeface="+mn-lt"/>
              </a:endParaRPr>
            </a:p>
          </p:txBody>
        </p:sp>
        <p:sp>
          <p:nvSpPr>
            <p:cNvPr id="48402" name="Line 274">
              <a:extLst>
                <a:ext uri="{FF2B5EF4-FFF2-40B4-BE49-F238E27FC236}">
                  <a16:creationId xmlns:a16="http://schemas.microsoft.com/office/drawing/2014/main" id="{CD01F8FF-61C6-4EFE-9828-D2592A48A7C1}"/>
                </a:ext>
              </a:extLst>
            </p:cNvPr>
            <p:cNvSpPr>
              <a:spLocks noChangeShapeType="1"/>
            </p:cNvSpPr>
            <p:nvPr/>
          </p:nvSpPr>
          <p:spPr bwMode="auto">
            <a:xfrm flipH="1" flipV="1">
              <a:off x="6565900" y="5827713"/>
              <a:ext cx="20638" cy="19050"/>
            </a:xfrm>
            <a:prstGeom prst="line">
              <a:avLst/>
            </a:prstGeom>
            <a:noFill/>
            <a:ln w="28575">
              <a:solidFill>
                <a:srgbClr val="0000FF"/>
              </a:solidFill>
              <a:round/>
              <a:headEnd/>
              <a:tailEnd/>
            </a:ln>
            <a:extLst>
              <a:ext uri="{909E8E84-426E-40DD-AFC4-6F175D3DCCD1}">
                <a14:hiddenFill xmlns:a14="http://schemas.microsoft.com/office/drawing/2010/main">
                  <a:noFill/>
                </a14:hiddenFill>
              </a:ext>
            </a:extLst>
          </p:spPr>
          <p:txBody>
            <a:bodyPr/>
            <a:lstStyle/>
            <a:p>
              <a:endParaRPr lang="en-GB">
                <a:latin typeface="+mn-lt"/>
              </a:endParaRPr>
            </a:p>
          </p:txBody>
        </p:sp>
        <p:sp>
          <p:nvSpPr>
            <p:cNvPr id="48403" name="Freeform 275">
              <a:extLst>
                <a:ext uri="{FF2B5EF4-FFF2-40B4-BE49-F238E27FC236}">
                  <a16:creationId xmlns:a16="http://schemas.microsoft.com/office/drawing/2014/main" id="{25BC9E31-9D71-437B-8779-653CC04978A9}"/>
                </a:ext>
              </a:extLst>
            </p:cNvPr>
            <p:cNvSpPr>
              <a:spLocks/>
            </p:cNvSpPr>
            <p:nvPr/>
          </p:nvSpPr>
          <p:spPr bwMode="auto">
            <a:xfrm>
              <a:off x="6540500" y="5808663"/>
              <a:ext cx="25400" cy="19050"/>
            </a:xfrm>
            <a:custGeom>
              <a:avLst/>
              <a:gdLst>
                <a:gd name="T0" fmla="*/ 16 w 16"/>
                <a:gd name="T1" fmla="*/ 12 h 12"/>
                <a:gd name="T2" fmla="*/ 8 w 16"/>
                <a:gd name="T3" fmla="*/ 4 h 12"/>
                <a:gd name="T4" fmla="*/ 0 w 16"/>
                <a:gd name="T5" fmla="*/ 0 h 12"/>
              </a:gdLst>
              <a:ahLst/>
              <a:cxnLst>
                <a:cxn ang="0">
                  <a:pos x="T0" y="T1"/>
                </a:cxn>
                <a:cxn ang="0">
                  <a:pos x="T2" y="T3"/>
                </a:cxn>
                <a:cxn ang="0">
                  <a:pos x="T4" y="T5"/>
                </a:cxn>
              </a:cxnLst>
              <a:rect l="0" t="0" r="r" b="b"/>
              <a:pathLst>
                <a:path w="16" h="12">
                  <a:moveTo>
                    <a:pt x="16" y="12"/>
                  </a:moveTo>
                  <a:lnTo>
                    <a:pt x="8" y="4"/>
                  </a:lnTo>
                  <a:lnTo>
                    <a:pt x="0" y="0"/>
                  </a:lnTo>
                </a:path>
              </a:pathLst>
            </a:custGeom>
            <a:noFill/>
            <a:ln w="28575" cmpd="sng">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latin typeface="+mn-lt"/>
              </a:endParaRPr>
            </a:p>
          </p:txBody>
        </p:sp>
        <p:sp>
          <p:nvSpPr>
            <p:cNvPr id="48404" name="Line 276">
              <a:extLst>
                <a:ext uri="{FF2B5EF4-FFF2-40B4-BE49-F238E27FC236}">
                  <a16:creationId xmlns:a16="http://schemas.microsoft.com/office/drawing/2014/main" id="{AC92FA9B-5127-402A-9B61-461A0D8054AF}"/>
                </a:ext>
              </a:extLst>
            </p:cNvPr>
            <p:cNvSpPr>
              <a:spLocks noChangeShapeType="1"/>
            </p:cNvSpPr>
            <p:nvPr/>
          </p:nvSpPr>
          <p:spPr bwMode="auto">
            <a:xfrm flipH="1" flipV="1">
              <a:off x="6519863" y="5794375"/>
              <a:ext cx="20637" cy="14288"/>
            </a:xfrm>
            <a:prstGeom prst="line">
              <a:avLst/>
            </a:prstGeom>
            <a:noFill/>
            <a:ln w="28575">
              <a:solidFill>
                <a:srgbClr val="0000FF"/>
              </a:solidFill>
              <a:round/>
              <a:headEnd/>
              <a:tailEnd/>
            </a:ln>
            <a:extLst>
              <a:ext uri="{909E8E84-426E-40DD-AFC4-6F175D3DCCD1}">
                <a14:hiddenFill xmlns:a14="http://schemas.microsoft.com/office/drawing/2010/main">
                  <a:noFill/>
                </a14:hiddenFill>
              </a:ext>
            </a:extLst>
          </p:spPr>
          <p:txBody>
            <a:bodyPr/>
            <a:lstStyle/>
            <a:p>
              <a:endParaRPr lang="en-GB">
                <a:latin typeface="+mn-lt"/>
              </a:endParaRPr>
            </a:p>
          </p:txBody>
        </p:sp>
        <p:sp>
          <p:nvSpPr>
            <p:cNvPr id="48405" name="Line 277">
              <a:extLst>
                <a:ext uri="{FF2B5EF4-FFF2-40B4-BE49-F238E27FC236}">
                  <a16:creationId xmlns:a16="http://schemas.microsoft.com/office/drawing/2014/main" id="{D9459662-7C6C-4BD7-AF43-268F76E231EE}"/>
                </a:ext>
              </a:extLst>
            </p:cNvPr>
            <p:cNvSpPr>
              <a:spLocks noChangeShapeType="1"/>
            </p:cNvSpPr>
            <p:nvPr/>
          </p:nvSpPr>
          <p:spPr bwMode="auto">
            <a:xfrm flipH="1" flipV="1">
              <a:off x="6500813" y="5775325"/>
              <a:ext cx="19050" cy="19050"/>
            </a:xfrm>
            <a:prstGeom prst="line">
              <a:avLst/>
            </a:prstGeom>
            <a:noFill/>
            <a:ln w="28575">
              <a:solidFill>
                <a:srgbClr val="0000FF"/>
              </a:solidFill>
              <a:round/>
              <a:headEnd/>
              <a:tailEnd/>
            </a:ln>
            <a:extLst>
              <a:ext uri="{909E8E84-426E-40DD-AFC4-6F175D3DCCD1}">
                <a14:hiddenFill xmlns:a14="http://schemas.microsoft.com/office/drawing/2010/main">
                  <a:noFill/>
                </a14:hiddenFill>
              </a:ext>
            </a:extLst>
          </p:spPr>
          <p:txBody>
            <a:bodyPr/>
            <a:lstStyle/>
            <a:p>
              <a:endParaRPr lang="en-GB">
                <a:latin typeface="+mn-lt"/>
              </a:endParaRPr>
            </a:p>
          </p:txBody>
        </p:sp>
        <p:sp>
          <p:nvSpPr>
            <p:cNvPr id="48406" name="Line 278">
              <a:extLst>
                <a:ext uri="{FF2B5EF4-FFF2-40B4-BE49-F238E27FC236}">
                  <a16:creationId xmlns:a16="http://schemas.microsoft.com/office/drawing/2014/main" id="{5B5DC460-BF3C-4FB8-AF85-010657E92CDF}"/>
                </a:ext>
              </a:extLst>
            </p:cNvPr>
            <p:cNvSpPr>
              <a:spLocks noChangeShapeType="1"/>
            </p:cNvSpPr>
            <p:nvPr/>
          </p:nvSpPr>
          <p:spPr bwMode="auto">
            <a:xfrm flipH="1" flipV="1">
              <a:off x="6481763" y="5756275"/>
              <a:ext cx="19050" cy="19050"/>
            </a:xfrm>
            <a:prstGeom prst="line">
              <a:avLst/>
            </a:prstGeom>
            <a:noFill/>
            <a:ln w="28575">
              <a:solidFill>
                <a:srgbClr val="0000FF"/>
              </a:solidFill>
              <a:round/>
              <a:headEnd/>
              <a:tailEnd/>
            </a:ln>
            <a:extLst>
              <a:ext uri="{909E8E84-426E-40DD-AFC4-6F175D3DCCD1}">
                <a14:hiddenFill xmlns:a14="http://schemas.microsoft.com/office/drawing/2010/main">
                  <a:noFill/>
                </a14:hiddenFill>
              </a:ext>
            </a:extLst>
          </p:spPr>
          <p:txBody>
            <a:bodyPr/>
            <a:lstStyle/>
            <a:p>
              <a:endParaRPr lang="en-GB">
                <a:latin typeface="+mn-lt"/>
              </a:endParaRPr>
            </a:p>
          </p:txBody>
        </p:sp>
        <p:sp>
          <p:nvSpPr>
            <p:cNvPr id="48407" name="Line 279">
              <a:extLst>
                <a:ext uri="{FF2B5EF4-FFF2-40B4-BE49-F238E27FC236}">
                  <a16:creationId xmlns:a16="http://schemas.microsoft.com/office/drawing/2014/main" id="{C0D57506-6224-4780-B1BE-904C231F88B6}"/>
                </a:ext>
              </a:extLst>
            </p:cNvPr>
            <p:cNvSpPr>
              <a:spLocks noChangeShapeType="1"/>
            </p:cNvSpPr>
            <p:nvPr/>
          </p:nvSpPr>
          <p:spPr bwMode="auto">
            <a:xfrm flipH="1" flipV="1">
              <a:off x="6461125" y="5741988"/>
              <a:ext cx="20638" cy="14287"/>
            </a:xfrm>
            <a:prstGeom prst="line">
              <a:avLst/>
            </a:prstGeom>
            <a:noFill/>
            <a:ln w="28575">
              <a:solidFill>
                <a:srgbClr val="0000FF"/>
              </a:solidFill>
              <a:round/>
              <a:headEnd/>
              <a:tailEnd/>
            </a:ln>
            <a:extLst>
              <a:ext uri="{909E8E84-426E-40DD-AFC4-6F175D3DCCD1}">
                <a14:hiddenFill xmlns:a14="http://schemas.microsoft.com/office/drawing/2010/main">
                  <a:noFill/>
                </a14:hiddenFill>
              </a:ext>
            </a:extLst>
          </p:spPr>
          <p:txBody>
            <a:bodyPr/>
            <a:lstStyle/>
            <a:p>
              <a:endParaRPr lang="en-GB">
                <a:latin typeface="+mn-lt"/>
              </a:endParaRPr>
            </a:p>
          </p:txBody>
        </p:sp>
        <p:sp>
          <p:nvSpPr>
            <p:cNvPr id="48408" name="Line 280">
              <a:extLst>
                <a:ext uri="{FF2B5EF4-FFF2-40B4-BE49-F238E27FC236}">
                  <a16:creationId xmlns:a16="http://schemas.microsoft.com/office/drawing/2014/main" id="{1BD09734-C645-4EAF-9F01-C8A0D180586E}"/>
                </a:ext>
              </a:extLst>
            </p:cNvPr>
            <p:cNvSpPr>
              <a:spLocks noChangeShapeType="1"/>
            </p:cNvSpPr>
            <p:nvPr/>
          </p:nvSpPr>
          <p:spPr bwMode="auto">
            <a:xfrm flipH="1" flipV="1">
              <a:off x="6442075" y="5722938"/>
              <a:ext cx="19050" cy="19050"/>
            </a:xfrm>
            <a:prstGeom prst="line">
              <a:avLst/>
            </a:prstGeom>
            <a:noFill/>
            <a:ln w="28575">
              <a:solidFill>
                <a:srgbClr val="0000FF"/>
              </a:solidFill>
              <a:round/>
              <a:headEnd/>
              <a:tailEnd/>
            </a:ln>
            <a:extLst>
              <a:ext uri="{909E8E84-426E-40DD-AFC4-6F175D3DCCD1}">
                <a14:hiddenFill xmlns:a14="http://schemas.microsoft.com/office/drawing/2010/main">
                  <a:noFill/>
                </a14:hiddenFill>
              </a:ext>
            </a:extLst>
          </p:spPr>
          <p:txBody>
            <a:bodyPr/>
            <a:lstStyle/>
            <a:p>
              <a:endParaRPr lang="en-GB">
                <a:latin typeface="+mn-lt"/>
              </a:endParaRPr>
            </a:p>
          </p:txBody>
        </p:sp>
        <p:sp>
          <p:nvSpPr>
            <p:cNvPr id="48409" name="Line 281">
              <a:extLst>
                <a:ext uri="{FF2B5EF4-FFF2-40B4-BE49-F238E27FC236}">
                  <a16:creationId xmlns:a16="http://schemas.microsoft.com/office/drawing/2014/main" id="{7637B8D0-3E78-4957-856E-B8A2066FEA36}"/>
                </a:ext>
              </a:extLst>
            </p:cNvPr>
            <p:cNvSpPr>
              <a:spLocks noChangeShapeType="1"/>
            </p:cNvSpPr>
            <p:nvPr/>
          </p:nvSpPr>
          <p:spPr bwMode="auto">
            <a:xfrm flipH="1" flipV="1">
              <a:off x="6423025" y="5703888"/>
              <a:ext cx="19050" cy="19050"/>
            </a:xfrm>
            <a:prstGeom prst="line">
              <a:avLst/>
            </a:prstGeom>
            <a:noFill/>
            <a:ln w="28575">
              <a:solidFill>
                <a:srgbClr val="0000FF"/>
              </a:solidFill>
              <a:round/>
              <a:headEnd/>
              <a:tailEnd/>
            </a:ln>
            <a:extLst>
              <a:ext uri="{909E8E84-426E-40DD-AFC4-6F175D3DCCD1}">
                <a14:hiddenFill xmlns:a14="http://schemas.microsoft.com/office/drawing/2010/main">
                  <a:noFill/>
                </a14:hiddenFill>
              </a:ext>
            </a:extLst>
          </p:spPr>
          <p:txBody>
            <a:bodyPr/>
            <a:lstStyle/>
            <a:p>
              <a:endParaRPr lang="en-GB">
                <a:latin typeface="+mn-lt"/>
              </a:endParaRPr>
            </a:p>
          </p:txBody>
        </p:sp>
        <p:sp>
          <p:nvSpPr>
            <p:cNvPr id="48410" name="Line 282">
              <a:extLst>
                <a:ext uri="{FF2B5EF4-FFF2-40B4-BE49-F238E27FC236}">
                  <a16:creationId xmlns:a16="http://schemas.microsoft.com/office/drawing/2014/main" id="{3941F7EC-C890-4E96-A5E0-D415C513C6DB}"/>
                </a:ext>
              </a:extLst>
            </p:cNvPr>
            <p:cNvSpPr>
              <a:spLocks noChangeShapeType="1"/>
            </p:cNvSpPr>
            <p:nvPr/>
          </p:nvSpPr>
          <p:spPr bwMode="auto">
            <a:xfrm flipH="1" flipV="1">
              <a:off x="6408738" y="5691188"/>
              <a:ext cx="14287" cy="12700"/>
            </a:xfrm>
            <a:prstGeom prst="line">
              <a:avLst/>
            </a:prstGeom>
            <a:noFill/>
            <a:ln w="28575">
              <a:solidFill>
                <a:srgbClr val="0000FF"/>
              </a:solidFill>
              <a:round/>
              <a:headEnd/>
              <a:tailEnd/>
            </a:ln>
            <a:extLst>
              <a:ext uri="{909E8E84-426E-40DD-AFC4-6F175D3DCCD1}">
                <a14:hiddenFill xmlns:a14="http://schemas.microsoft.com/office/drawing/2010/main">
                  <a:noFill/>
                </a14:hiddenFill>
              </a:ext>
            </a:extLst>
          </p:spPr>
          <p:txBody>
            <a:bodyPr/>
            <a:lstStyle/>
            <a:p>
              <a:endParaRPr lang="en-GB">
                <a:latin typeface="+mn-lt"/>
              </a:endParaRPr>
            </a:p>
          </p:txBody>
        </p:sp>
        <p:sp>
          <p:nvSpPr>
            <p:cNvPr id="48411" name="Freeform 283">
              <a:extLst>
                <a:ext uri="{FF2B5EF4-FFF2-40B4-BE49-F238E27FC236}">
                  <a16:creationId xmlns:a16="http://schemas.microsoft.com/office/drawing/2014/main" id="{7BFCCA5B-7194-4761-863A-3121F0622475}"/>
                </a:ext>
              </a:extLst>
            </p:cNvPr>
            <p:cNvSpPr>
              <a:spLocks/>
            </p:cNvSpPr>
            <p:nvPr/>
          </p:nvSpPr>
          <p:spPr bwMode="auto">
            <a:xfrm>
              <a:off x="6389688" y="5670550"/>
              <a:ext cx="19050" cy="20638"/>
            </a:xfrm>
            <a:custGeom>
              <a:avLst/>
              <a:gdLst>
                <a:gd name="T0" fmla="*/ 12 w 12"/>
                <a:gd name="T1" fmla="*/ 13 h 13"/>
                <a:gd name="T2" fmla="*/ 4 w 12"/>
                <a:gd name="T3" fmla="*/ 4 h 13"/>
                <a:gd name="T4" fmla="*/ 0 w 12"/>
                <a:gd name="T5" fmla="*/ 0 h 13"/>
              </a:gdLst>
              <a:ahLst/>
              <a:cxnLst>
                <a:cxn ang="0">
                  <a:pos x="T0" y="T1"/>
                </a:cxn>
                <a:cxn ang="0">
                  <a:pos x="T2" y="T3"/>
                </a:cxn>
                <a:cxn ang="0">
                  <a:pos x="T4" y="T5"/>
                </a:cxn>
              </a:cxnLst>
              <a:rect l="0" t="0" r="r" b="b"/>
              <a:pathLst>
                <a:path w="12" h="13">
                  <a:moveTo>
                    <a:pt x="12" y="13"/>
                  </a:moveTo>
                  <a:lnTo>
                    <a:pt x="4" y="4"/>
                  </a:lnTo>
                  <a:lnTo>
                    <a:pt x="0" y="0"/>
                  </a:lnTo>
                </a:path>
              </a:pathLst>
            </a:custGeom>
            <a:noFill/>
            <a:ln w="28575" cmpd="sng">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latin typeface="+mn-lt"/>
              </a:endParaRPr>
            </a:p>
          </p:txBody>
        </p:sp>
        <p:sp>
          <p:nvSpPr>
            <p:cNvPr id="48412" name="Line 284">
              <a:extLst>
                <a:ext uri="{FF2B5EF4-FFF2-40B4-BE49-F238E27FC236}">
                  <a16:creationId xmlns:a16="http://schemas.microsoft.com/office/drawing/2014/main" id="{3BD17E28-720D-48BD-9740-A3E452835A6A}"/>
                </a:ext>
              </a:extLst>
            </p:cNvPr>
            <p:cNvSpPr>
              <a:spLocks noChangeShapeType="1"/>
            </p:cNvSpPr>
            <p:nvPr/>
          </p:nvSpPr>
          <p:spPr bwMode="auto">
            <a:xfrm flipH="1" flipV="1">
              <a:off x="6376988" y="5657850"/>
              <a:ext cx="12700" cy="12700"/>
            </a:xfrm>
            <a:prstGeom prst="line">
              <a:avLst/>
            </a:prstGeom>
            <a:noFill/>
            <a:ln w="28575">
              <a:solidFill>
                <a:srgbClr val="0000FF"/>
              </a:solidFill>
              <a:round/>
              <a:headEnd/>
              <a:tailEnd/>
            </a:ln>
            <a:extLst>
              <a:ext uri="{909E8E84-426E-40DD-AFC4-6F175D3DCCD1}">
                <a14:hiddenFill xmlns:a14="http://schemas.microsoft.com/office/drawing/2010/main">
                  <a:noFill/>
                </a14:hiddenFill>
              </a:ext>
            </a:extLst>
          </p:spPr>
          <p:txBody>
            <a:bodyPr/>
            <a:lstStyle/>
            <a:p>
              <a:endParaRPr lang="en-GB">
                <a:latin typeface="+mn-lt"/>
              </a:endParaRPr>
            </a:p>
          </p:txBody>
        </p:sp>
        <p:sp>
          <p:nvSpPr>
            <p:cNvPr id="48413" name="Line 285">
              <a:extLst>
                <a:ext uri="{FF2B5EF4-FFF2-40B4-BE49-F238E27FC236}">
                  <a16:creationId xmlns:a16="http://schemas.microsoft.com/office/drawing/2014/main" id="{D839A271-FDF3-4CFD-9E68-527A25357D5D}"/>
                </a:ext>
              </a:extLst>
            </p:cNvPr>
            <p:cNvSpPr>
              <a:spLocks noChangeShapeType="1"/>
            </p:cNvSpPr>
            <p:nvPr/>
          </p:nvSpPr>
          <p:spPr bwMode="auto">
            <a:xfrm flipH="1" flipV="1">
              <a:off x="6362700" y="5638800"/>
              <a:ext cx="14288" cy="19050"/>
            </a:xfrm>
            <a:prstGeom prst="line">
              <a:avLst/>
            </a:prstGeom>
            <a:noFill/>
            <a:ln w="28575">
              <a:solidFill>
                <a:srgbClr val="0000FF"/>
              </a:solidFill>
              <a:round/>
              <a:headEnd/>
              <a:tailEnd/>
            </a:ln>
            <a:extLst>
              <a:ext uri="{909E8E84-426E-40DD-AFC4-6F175D3DCCD1}">
                <a14:hiddenFill xmlns:a14="http://schemas.microsoft.com/office/drawing/2010/main">
                  <a:noFill/>
                </a14:hiddenFill>
              </a:ext>
            </a:extLst>
          </p:spPr>
          <p:txBody>
            <a:bodyPr/>
            <a:lstStyle/>
            <a:p>
              <a:endParaRPr lang="en-GB">
                <a:latin typeface="+mn-lt"/>
              </a:endParaRPr>
            </a:p>
          </p:txBody>
        </p:sp>
        <p:sp>
          <p:nvSpPr>
            <p:cNvPr id="48414" name="Line 286">
              <a:extLst>
                <a:ext uri="{FF2B5EF4-FFF2-40B4-BE49-F238E27FC236}">
                  <a16:creationId xmlns:a16="http://schemas.microsoft.com/office/drawing/2014/main" id="{24B76B2E-5684-4219-93D2-DF0A3F626F5D}"/>
                </a:ext>
              </a:extLst>
            </p:cNvPr>
            <p:cNvSpPr>
              <a:spLocks noChangeShapeType="1"/>
            </p:cNvSpPr>
            <p:nvPr/>
          </p:nvSpPr>
          <p:spPr bwMode="auto">
            <a:xfrm flipH="1" flipV="1">
              <a:off x="6350000" y="5618163"/>
              <a:ext cx="12700" cy="20637"/>
            </a:xfrm>
            <a:prstGeom prst="line">
              <a:avLst/>
            </a:prstGeom>
            <a:noFill/>
            <a:ln w="28575">
              <a:solidFill>
                <a:srgbClr val="0000FF"/>
              </a:solidFill>
              <a:round/>
              <a:headEnd/>
              <a:tailEnd/>
            </a:ln>
            <a:extLst>
              <a:ext uri="{909E8E84-426E-40DD-AFC4-6F175D3DCCD1}">
                <a14:hiddenFill xmlns:a14="http://schemas.microsoft.com/office/drawing/2010/main">
                  <a:noFill/>
                </a14:hiddenFill>
              </a:ext>
            </a:extLst>
          </p:spPr>
          <p:txBody>
            <a:bodyPr/>
            <a:lstStyle/>
            <a:p>
              <a:endParaRPr lang="en-GB">
                <a:latin typeface="+mn-lt"/>
              </a:endParaRPr>
            </a:p>
          </p:txBody>
        </p:sp>
        <p:sp>
          <p:nvSpPr>
            <p:cNvPr id="48415" name="Line 287">
              <a:extLst>
                <a:ext uri="{FF2B5EF4-FFF2-40B4-BE49-F238E27FC236}">
                  <a16:creationId xmlns:a16="http://schemas.microsoft.com/office/drawing/2014/main" id="{918808FC-9A23-47D2-900A-DE22C1CC6ED3}"/>
                </a:ext>
              </a:extLst>
            </p:cNvPr>
            <p:cNvSpPr>
              <a:spLocks noChangeShapeType="1"/>
            </p:cNvSpPr>
            <p:nvPr/>
          </p:nvSpPr>
          <p:spPr bwMode="auto">
            <a:xfrm flipH="1" flipV="1">
              <a:off x="6337300" y="5605463"/>
              <a:ext cx="12700" cy="12700"/>
            </a:xfrm>
            <a:prstGeom prst="line">
              <a:avLst/>
            </a:prstGeom>
            <a:noFill/>
            <a:ln w="28575">
              <a:solidFill>
                <a:srgbClr val="0000FF"/>
              </a:solidFill>
              <a:round/>
              <a:headEnd/>
              <a:tailEnd/>
            </a:ln>
            <a:extLst>
              <a:ext uri="{909E8E84-426E-40DD-AFC4-6F175D3DCCD1}">
                <a14:hiddenFill xmlns:a14="http://schemas.microsoft.com/office/drawing/2010/main">
                  <a:noFill/>
                </a14:hiddenFill>
              </a:ext>
            </a:extLst>
          </p:spPr>
          <p:txBody>
            <a:bodyPr/>
            <a:lstStyle/>
            <a:p>
              <a:endParaRPr lang="en-GB">
                <a:latin typeface="+mn-lt"/>
              </a:endParaRPr>
            </a:p>
          </p:txBody>
        </p:sp>
        <p:sp>
          <p:nvSpPr>
            <p:cNvPr id="48416" name="Line 288">
              <a:extLst>
                <a:ext uri="{FF2B5EF4-FFF2-40B4-BE49-F238E27FC236}">
                  <a16:creationId xmlns:a16="http://schemas.microsoft.com/office/drawing/2014/main" id="{49EA2D9B-355D-4F1F-A16D-2BB1D85E9E73}"/>
                </a:ext>
              </a:extLst>
            </p:cNvPr>
            <p:cNvSpPr>
              <a:spLocks noChangeShapeType="1"/>
            </p:cNvSpPr>
            <p:nvPr/>
          </p:nvSpPr>
          <p:spPr bwMode="auto">
            <a:xfrm flipH="1" flipV="1">
              <a:off x="6324600" y="5586413"/>
              <a:ext cx="12700" cy="19050"/>
            </a:xfrm>
            <a:prstGeom prst="line">
              <a:avLst/>
            </a:prstGeom>
            <a:noFill/>
            <a:ln w="28575">
              <a:solidFill>
                <a:srgbClr val="0000FF"/>
              </a:solidFill>
              <a:round/>
              <a:headEnd/>
              <a:tailEnd/>
            </a:ln>
            <a:extLst>
              <a:ext uri="{909E8E84-426E-40DD-AFC4-6F175D3DCCD1}">
                <a14:hiddenFill xmlns:a14="http://schemas.microsoft.com/office/drawing/2010/main">
                  <a:noFill/>
                </a14:hiddenFill>
              </a:ext>
            </a:extLst>
          </p:spPr>
          <p:txBody>
            <a:bodyPr/>
            <a:lstStyle/>
            <a:p>
              <a:endParaRPr lang="en-GB">
                <a:latin typeface="+mn-lt"/>
              </a:endParaRPr>
            </a:p>
          </p:txBody>
        </p:sp>
        <p:sp>
          <p:nvSpPr>
            <p:cNvPr id="48417" name="Line 289">
              <a:extLst>
                <a:ext uri="{FF2B5EF4-FFF2-40B4-BE49-F238E27FC236}">
                  <a16:creationId xmlns:a16="http://schemas.microsoft.com/office/drawing/2014/main" id="{31C843B6-C9B6-413B-BF41-80EB4EA36C7C}"/>
                </a:ext>
              </a:extLst>
            </p:cNvPr>
            <p:cNvSpPr>
              <a:spLocks noChangeShapeType="1"/>
            </p:cNvSpPr>
            <p:nvPr/>
          </p:nvSpPr>
          <p:spPr bwMode="auto">
            <a:xfrm flipH="1" flipV="1">
              <a:off x="6310313" y="5565775"/>
              <a:ext cx="14287" cy="20638"/>
            </a:xfrm>
            <a:prstGeom prst="line">
              <a:avLst/>
            </a:prstGeom>
            <a:noFill/>
            <a:ln w="28575">
              <a:solidFill>
                <a:srgbClr val="0000FF"/>
              </a:solidFill>
              <a:round/>
              <a:headEnd/>
              <a:tailEnd/>
            </a:ln>
            <a:extLst>
              <a:ext uri="{909E8E84-426E-40DD-AFC4-6F175D3DCCD1}">
                <a14:hiddenFill xmlns:a14="http://schemas.microsoft.com/office/drawing/2010/main">
                  <a:noFill/>
                </a14:hiddenFill>
              </a:ext>
            </a:extLst>
          </p:spPr>
          <p:txBody>
            <a:bodyPr/>
            <a:lstStyle/>
            <a:p>
              <a:endParaRPr lang="en-GB">
                <a:latin typeface="+mn-lt"/>
              </a:endParaRPr>
            </a:p>
          </p:txBody>
        </p:sp>
        <p:sp>
          <p:nvSpPr>
            <p:cNvPr id="48418" name="Line 290">
              <a:extLst>
                <a:ext uri="{FF2B5EF4-FFF2-40B4-BE49-F238E27FC236}">
                  <a16:creationId xmlns:a16="http://schemas.microsoft.com/office/drawing/2014/main" id="{A35C49EB-46D3-422A-A915-224AC8B86886}"/>
                </a:ext>
              </a:extLst>
            </p:cNvPr>
            <p:cNvSpPr>
              <a:spLocks noChangeShapeType="1"/>
            </p:cNvSpPr>
            <p:nvPr/>
          </p:nvSpPr>
          <p:spPr bwMode="auto">
            <a:xfrm flipH="1" flipV="1">
              <a:off x="6297613" y="5553075"/>
              <a:ext cx="12700" cy="12700"/>
            </a:xfrm>
            <a:prstGeom prst="line">
              <a:avLst/>
            </a:prstGeom>
            <a:noFill/>
            <a:ln w="28575">
              <a:solidFill>
                <a:srgbClr val="0000FF"/>
              </a:solidFill>
              <a:round/>
              <a:headEnd/>
              <a:tailEnd/>
            </a:ln>
            <a:extLst>
              <a:ext uri="{909E8E84-426E-40DD-AFC4-6F175D3DCCD1}">
                <a14:hiddenFill xmlns:a14="http://schemas.microsoft.com/office/drawing/2010/main">
                  <a:noFill/>
                </a14:hiddenFill>
              </a:ext>
            </a:extLst>
          </p:spPr>
          <p:txBody>
            <a:bodyPr/>
            <a:lstStyle/>
            <a:p>
              <a:endParaRPr lang="en-GB">
                <a:latin typeface="+mn-lt"/>
              </a:endParaRPr>
            </a:p>
          </p:txBody>
        </p:sp>
        <p:sp>
          <p:nvSpPr>
            <p:cNvPr id="48419" name="Line 291">
              <a:extLst>
                <a:ext uri="{FF2B5EF4-FFF2-40B4-BE49-F238E27FC236}">
                  <a16:creationId xmlns:a16="http://schemas.microsoft.com/office/drawing/2014/main" id="{D806727F-1953-4D5A-8CBE-FC76B0A96932}"/>
                </a:ext>
              </a:extLst>
            </p:cNvPr>
            <p:cNvSpPr>
              <a:spLocks noChangeShapeType="1"/>
            </p:cNvSpPr>
            <p:nvPr/>
          </p:nvSpPr>
          <p:spPr bwMode="auto">
            <a:xfrm flipH="1" flipV="1">
              <a:off x="6284913" y="5534025"/>
              <a:ext cx="12700" cy="19050"/>
            </a:xfrm>
            <a:prstGeom prst="line">
              <a:avLst/>
            </a:prstGeom>
            <a:noFill/>
            <a:ln w="28575">
              <a:solidFill>
                <a:srgbClr val="0000FF"/>
              </a:solidFill>
              <a:round/>
              <a:headEnd/>
              <a:tailEnd/>
            </a:ln>
            <a:extLst>
              <a:ext uri="{909E8E84-426E-40DD-AFC4-6F175D3DCCD1}">
                <a14:hiddenFill xmlns:a14="http://schemas.microsoft.com/office/drawing/2010/main">
                  <a:noFill/>
                </a14:hiddenFill>
              </a:ext>
            </a:extLst>
          </p:spPr>
          <p:txBody>
            <a:bodyPr/>
            <a:lstStyle/>
            <a:p>
              <a:endParaRPr lang="en-GB">
                <a:latin typeface="+mn-lt"/>
              </a:endParaRPr>
            </a:p>
          </p:txBody>
        </p:sp>
        <p:sp>
          <p:nvSpPr>
            <p:cNvPr id="48420" name="Line 292">
              <a:extLst>
                <a:ext uri="{FF2B5EF4-FFF2-40B4-BE49-F238E27FC236}">
                  <a16:creationId xmlns:a16="http://schemas.microsoft.com/office/drawing/2014/main" id="{CFD9BCB1-7D76-44D8-A7C4-3997277CF584}"/>
                </a:ext>
              </a:extLst>
            </p:cNvPr>
            <p:cNvSpPr>
              <a:spLocks noChangeShapeType="1"/>
            </p:cNvSpPr>
            <p:nvPr/>
          </p:nvSpPr>
          <p:spPr bwMode="auto">
            <a:xfrm flipH="1" flipV="1">
              <a:off x="6272213" y="5513388"/>
              <a:ext cx="12700" cy="20637"/>
            </a:xfrm>
            <a:prstGeom prst="line">
              <a:avLst/>
            </a:prstGeom>
            <a:noFill/>
            <a:ln w="28575">
              <a:solidFill>
                <a:srgbClr val="0000FF"/>
              </a:solidFill>
              <a:round/>
              <a:headEnd/>
              <a:tailEnd/>
            </a:ln>
            <a:extLst>
              <a:ext uri="{909E8E84-426E-40DD-AFC4-6F175D3DCCD1}">
                <a14:hiddenFill xmlns:a14="http://schemas.microsoft.com/office/drawing/2010/main">
                  <a:noFill/>
                </a14:hiddenFill>
              </a:ext>
            </a:extLst>
          </p:spPr>
          <p:txBody>
            <a:bodyPr/>
            <a:lstStyle/>
            <a:p>
              <a:endParaRPr lang="en-GB">
                <a:latin typeface="+mn-lt"/>
              </a:endParaRPr>
            </a:p>
          </p:txBody>
        </p:sp>
        <p:sp>
          <p:nvSpPr>
            <p:cNvPr id="48421" name="Line 293">
              <a:extLst>
                <a:ext uri="{FF2B5EF4-FFF2-40B4-BE49-F238E27FC236}">
                  <a16:creationId xmlns:a16="http://schemas.microsoft.com/office/drawing/2014/main" id="{EBDFD4F8-CABF-4DAB-9F13-194B67CF49FC}"/>
                </a:ext>
              </a:extLst>
            </p:cNvPr>
            <p:cNvSpPr>
              <a:spLocks noChangeShapeType="1"/>
            </p:cNvSpPr>
            <p:nvPr/>
          </p:nvSpPr>
          <p:spPr bwMode="auto">
            <a:xfrm flipH="1" flipV="1">
              <a:off x="6257925" y="5500688"/>
              <a:ext cx="14288" cy="12700"/>
            </a:xfrm>
            <a:prstGeom prst="line">
              <a:avLst/>
            </a:prstGeom>
            <a:noFill/>
            <a:ln w="28575">
              <a:solidFill>
                <a:srgbClr val="0000FF"/>
              </a:solidFill>
              <a:round/>
              <a:headEnd/>
              <a:tailEnd/>
            </a:ln>
            <a:extLst>
              <a:ext uri="{909E8E84-426E-40DD-AFC4-6F175D3DCCD1}">
                <a14:hiddenFill xmlns:a14="http://schemas.microsoft.com/office/drawing/2010/main">
                  <a:noFill/>
                </a14:hiddenFill>
              </a:ext>
            </a:extLst>
          </p:spPr>
          <p:txBody>
            <a:bodyPr/>
            <a:lstStyle/>
            <a:p>
              <a:endParaRPr lang="en-GB">
                <a:latin typeface="+mn-lt"/>
              </a:endParaRPr>
            </a:p>
          </p:txBody>
        </p:sp>
        <p:sp>
          <p:nvSpPr>
            <p:cNvPr id="48422" name="Line 294">
              <a:extLst>
                <a:ext uri="{FF2B5EF4-FFF2-40B4-BE49-F238E27FC236}">
                  <a16:creationId xmlns:a16="http://schemas.microsoft.com/office/drawing/2014/main" id="{36AA1535-EC1C-46B4-802C-308D2DD99BC5}"/>
                </a:ext>
              </a:extLst>
            </p:cNvPr>
            <p:cNvSpPr>
              <a:spLocks noChangeShapeType="1"/>
            </p:cNvSpPr>
            <p:nvPr/>
          </p:nvSpPr>
          <p:spPr bwMode="auto">
            <a:xfrm flipH="1" flipV="1">
              <a:off x="6251575" y="5481638"/>
              <a:ext cx="6350" cy="19050"/>
            </a:xfrm>
            <a:prstGeom prst="line">
              <a:avLst/>
            </a:prstGeom>
            <a:noFill/>
            <a:ln w="28575">
              <a:solidFill>
                <a:srgbClr val="0000FF"/>
              </a:solidFill>
              <a:round/>
              <a:headEnd/>
              <a:tailEnd/>
            </a:ln>
            <a:extLst>
              <a:ext uri="{909E8E84-426E-40DD-AFC4-6F175D3DCCD1}">
                <a14:hiddenFill xmlns:a14="http://schemas.microsoft.com/office/drawing/2010/main">
                  <a:noFill/>
                </a14:hiddenFill>
              </a:ext>
            </a:extLst>
          </p:spPr>
          <p:txBody>
            <a:bodyPr/>
            <a:lstStyle/>
            <a:p>
              <a:endParaRPr lang="en-GB">
                <a:latin typeface="+mn-lt"/>
              </a:endParaRPr>
            </a:p>
          </p:txBody>
        </p:sp>
        <p:sp>
          <p:nvSpPr>
            <p:cNvPr id="48423" name="Line 295">
              <a:extLst>
                <a:ext uri="{FF2B5EF4-FFF2-40B4-BE49-F238E27FC236}">
                  <a16:creationId xmlns:a16="http://schemas.microsoft.com/office/drawing/2014/main" id="{191C7D74-F86D-4B80-8597-85B796B099FA}"/>
                </a:ext>
              </a:extLst>
            </p:cNvPr>
            <p:cNvSpPr>
              <a:spLocks noChangeShapeType="1"/>
            </p:cNvSpPr>
            <p:nvPr/>
          </p:nvSpPr>
          <p:spPr bwMode="auto">
            <a:xfrm flipH="1" flipV="1">
              <a:off x="6238875" y="5461000"/>
              <a:ext cx="12700" cy="20638"/>
            </a:xfrm>
            <a:prstGeom prst="line">
              <a:avLst/>
            </a:prstGeom>
            <a:noFill/>
            <a:ln w="28575">
              <a:solidFill>
                <a:srgbClr val="0000FF"/>
              </a:solidFill>
              <a:round/>
              <a:headEnd/>
              <a:tailEnd/>
            </a:ln>
            <a:extLst>
              <a:ext uri="{909E8E84-426E-40DD-AFC4-6F175D3DCCD1}">
                <a14:hiddenFill xmlns:a14="http://schemas.microsoft.com/office/drawing/2010/main">
                  <a:noFill/>
                </a14:hiddenFill>
              </a:ext>
            </a:extLst>
          </p:spPr>
          <p:txBody>
            <a:bodyPr/>
            <a:lstStyle/>
            <a:p>
              <a:endParaRPr lang="en-GB">
                <a:latin typeface="+mn-lt"/>
              </a:endParaRPr>
            </a:p>
          </p:txBody>
        </p:sp>
        <p:sp>
          <p:nvSpPr>
            <p:cNvPr id="48424" name="Line 296">
              <a:extLst>
                <a:ext uri="{FF2B5EF4-FFF2-40B4-BE49-F238E27FC236}">
                  <a16:creationId xmlns:a16="http://schemas.microsoft.com/office/drawing/2014/main" id="{8AEAF3A3-066E-40E2-9E7D-6178F20E195E}"/>
                </a:ext>
              </a:extLst>
            </p:cNvPr>
            <p:cNvSpPr>
              <a:spLocks noChangeShapeType="1"/>
            </p:cNvSpPr>
            <p:nvPr/>
          </p:nvSpPr>
          <p:spPr bwMode="auto">
            <a:xfrm flipH="1" flipV="1">
              <a:off x="6226175" y="5448300"/>
              <a:ext cx="12700" cy="12700"/>
            </a:xfrm>
            <a:prstGeom prst="line">
              <a:avLst/>
            </a:prstGeom>
            <a:noFill/>
            <a:ln w="28575">
              <a:solidFill>
                <a:srgbClr val="0000FF"/>
              </a:solidFill>
              <a:round/>
              <a:headEnd/>
              <a:tailEnd/>
            </a:ln>
            <a:extLst>
              <a:ext uri="{909E8E84-426E-40DD-AFC4-6F175D3DCCD1}">
                <a14:hiddenFill xmlns:a14="http://schemas.microsoft.com/office/drawing/2010/main">
                  <a:noFill/>
                </a14:hiddenFill>
              </a:ext>
            </a:extLst>
          </p:spPr>
          <p:txBody>
            <a:bodyPr/>
            <a:lstStyle/>
            <a:p>
              <a:endParaRPr lang="en-GB">
                <a:latin typeface="+mn-lt"/>
              </a:endParaRPr>
            </a:p>
          </p:txBody>
        </p:sp>
        <p:sp>
          <p:nvSpPr>
            <p:cNvPr id="48425" name="Line 297">
              <a:extLst>
                <a:ext uri="{FF2B5EF4-FFF2-40B4-BE49-F238E27FC236}">
                  <a16:creationId xmlns:a16="http://schemas.microsoft.com/office/drawing/2014/main" id="{65712E76-5C70-4DA6-9851-F1037F46A677}"/>
                </a:ext>
              </a:extLst>
            </p:cNvPr>
            <p:cNvSpPr>
              <a:spLocks noChangeShapeType="1"/>
            </p:cNvSpPr>
            <p:nvPr/>
          </p:nvSpPr>
          <p:spPr bwMode="auto">
            <a:xfrm flipH="1" flipV="1">
              <a:off x="6219825" y="5429250"/>
              <a:ext cx="6350" cy="19050"/>
            </a:xfrm>
            <a:prstGeom prst="line">
              <a:avLst/>
            </a:prstGeom>
            <a:noFill/>
            <a:ln w="28575">
              <a:solidFill>
                <a:srgbClr val="0000FF"/>
              </a:solidFill>
              <a:round/>
              <a:headEnd/>
              <a:tailEnd/>
            </a:ln>
            <a:extLst>
              <a:ext uri="{909E8E84-426E-40DD-AFC4-6F175D3DCCD1}">
                <a14:hiddenFill xmlns:a14="http://schemas.microsoft.com/office/drawing/2010/main">
                  <a:noFill/>
                </a14:hiddenFill>
              </a:ext>
            </a:extLst>
          </p:spPr>
          <p:txBody>
            <a:bodyPr/>
            <a:lstStyle/>
            <a:p>
              <a:endParaRPr lang="en-GB">
                <a:latin typeface="+mn-lt"/>
              </a:endParaRPr>
            </a:p>
          </p:txBody>
        </p:sp>
        <p:sp>
          <p:nvSpPr>
            <p:cNvPr id="48426" name="Line 298">
              <a:extLst>
                <a:ext uri="{FF2B5EF4-FFF2-40B4-BE49-F238E27FC236}">
                  <a16:creationId xmlns:a16="http://schemas.microsoft.com/office/drawing/2014/main" id="{DC47608D-090C-425B-8DFE-25989C06EB5E}"/>
                </a:ext>
              </a:extLst>
            </p:cNvPr>
            <p:cNvSpPr>
              <a:spLocks noChangeShapeType="1"/>
            </p:cNvSpPr>
            <p:nvPr/>
          </p:nvSpPr>
          <p:spPr bwMode="auto">
            <a:xfrm flipH="1" flipV="1">
              <a:off x="6205538" y="5408613"/>
              <a:ext cx="14287" cy="20637"/>
            </a:xfrm>
            <a:prstGeom prst="line">
              <a:avLst/>
            </a:prstGeom>
            <a:noFill/>
            <a:ln w="28575">
              <a:solidFill>
                <a:srgbClr val="0000FF"/>
              </a:solidFill>
              <a:round/>
              <a:headEnd/>
              <a:tailEnd/>
            </a:ln>
            <a:extLst>
              <a:ext uri="{909E8E84-426E-40DD-AFC4-6F175D3DCCD1}">
                <a14:hiddenFill xmlns:a14="http://schemas.microsoft.com/office/drawing/2010/main">
                  <a:noFill/>
                </a14:hiddenFill>
              </a:ext>
            </a:extLst>
          </p:spPr>
          <p:txBody>
            <a:bodyPr/>
            <a:lstStyle/>
            <a:p>
              <a:endParaRPr lang="en-GB">
                <a:latin typeface="+mn-lt"/>
              </a:endParaRPr>
            </a:p>
          </p:txBody>
        </p:sp>
        <p:sp>
          <p:nvSpPr>
            <p:cNvPr id="48427" name="Line 299">
              <a:extLst>
                <a:ext uri="{FF2B5EF4-FFF2-40B4-BE49-F238E27FC236}">
                  <a16:creationId xmlns:a16="http://schemas.microsoft.com/office/drawing/2014/main" id="{8CCE7F52-5E1F-4696-9207-64872C70E1B6}"/>
                </a:ext>
              </a:extLst>
            </p:cNvPr>
            <p:cNvSpPr>
              <a:spLocks noChangeShapeType="1"/>
            </p:cNvSpPr>
            <p:nvPr/>
          </p:nvSpPr>
          <p:spPr bwMode="auto">
            <a:xfrm flipH="1" flipV="1">
              <a:off x="6199188" y="5395913"/>
              <a:ext cx="6350" cy="12700"/>
            </a:xfrm>
            <a:prstGeom prst="line">
              <a:avLst/>
            </a:prstGeom>
            <a:noFill/>
            <a:ln w="28575">
              <a:solidFill>
                <a:srgbClr val="0000FF"/>
              </a:solidFill>
              <a:round/>
              <a:headEnd/>
              <a:tailEnd/>
            </a:ln>
            <a:extLst>
              <a:ext uri="{909E8E84-426E-40DD-AFC4-6F175D3DCCD1}">
                <a14:hiddenFill xmlns:a14="http://schemas.microsoft.com/office/drawing/2010/main">
                  <a:noFill/>
                </a14:hiddenFill>
              </a:ext>
            </a:extLst>
          </p:spPr>
          <p:txBody>
            <a:bodyPr/>
            <a:lstStyle/>
            <a:p>
              <a:endParaRPr lang="en-GB">
                <a:latin typeface="+mn-lt"/>
              </a:endParaRPr>
            </a:p>
          </p:txBody>
        </p:sp>
        <p:sp>
          <p:nvSpPr>
            <p:cNvPr id="48428" name="Line 300">
              <a:extLst>
                <a:ext uri="{FF2B5EF4-FFF2-40B4-BE49-F238E27FC236}">
                  <a16:creationId xmlns:a16="http://schemas.microsoft.com/office/drawing/2014/main" id="{80F1ED92-516E-411E-A9E7-CDEDAE1CAB9B}"/>
                </a:ext>
              </a:extLst>
            </p:cNvPr>
            <p:cNvSpPr>
              <a:spLocks noChangeShapeType="1"/>
            </p:cNvSpPr>
            <p:nvPr/>
          </p:nvSpPr>
          <p:spPr bwMode="auto">
            <a:xfrm flipH="1" flipV="1">
              <a:off x="6186488" y="5376863"/>
              <a:ext cx="12700" cy="19050"/>
            </a:xfrm>
            <a:prstGeom prst="line">
              <a:avLst/>
            </a:prstGeom>
            <a:noFill/>
            <a:ln w="28575">
              <a:solidFill>
                <a:srgbClr val="0000FF"/>
              </a:solidFill>
              <a:round/>
              <a:headEnd/>
              <a:tailEnd/>
            </a:ln>
            <a:extLst>
              <a:ext uri="{909E8E84-426E-40DD-AFC4-6F175D3DCCD1}">
                <a14:hiddenFill xmlns:a14="http://schemas.microsoft.com/office/drawing/2010/main">
                  <a:noFill/>
                </a14:hiddenFill>
              </a:ext>
            </a:extLst>
          </p:spPr>
          <p:txBody>
            <a:bodyPr/>
            <a:lstStyle/>
            <a:p>
              <a:endParaRPr lang="en-GB">
                <a:latin typeface="+mn-lt"/>
              </a:endParaRPr>
            </a:p>
          </p:txBody>
        </p:sp>
        <p:sp>
          <p:nvSpPr>
            <p:cNvPr id="48429" name="Line 301">
              <a:extLst>
                <a:ext uri="{FF2B5EF4-FFF2-40B4-BE49-F238E27FC236}">
                  <a16:creationId xmlns:a16="http://schemas.microsoft.com/office/drawing/2014/main" id="{43D333A5-9F76-4CDB-ADF3-CEAEAF8F2450}"/>
                </a:ext>
              </a:extLst>
            </p:cNvPr>
            <p:cNvSpPr>
              <a:spLocks noChangeShapeType="1"/>
            </p:cNvSpPr>
            <p:nvPr/>
          </p:nvSpPr>
          <p:spPr bwMode="auto">
            <a:xfrm flipH="1" flipV="1">
              <a:off x="6180138" y="5357813"/>
              <a:ext cx="6350" cy="19050"/>
            </a:xfrm>
            <a:prstGeom prst="line">
              <a:avLst/>
            </a:prstGeom>
            <a:noFill/>
            <a:ln w="28575">
              <a:solidFill>
                <a:srgbClr val="0000FF"/>
              </a:solidFill>
              <a:round/>
              <a:headEnd/>
              <a:tailEnd/>
            </a:ln>
            <a:extLst>
              <a:ext uri="{909E8E84-426E-40DD-AFC4-6F175D3DCCD1}">
                <a14:hiddenFill xmlns:a14="http://schemas.microsoft.com/office/drawing/2010/main">
                  <a:noFill/>
                </a14:hiddenFill>
              </a:ext>
            </a:extLst>
          </p:spPr>
          <p:txBody>
            <a:bodyPr/>
            <a:lstStyle/>
            <a:p>
              <a:endParaRPr lang="en-GB">
                <a:latin typeface="+mn-lt"/>
              </a:endParaRPr>
            </a:p>
          </p:txBody>
        </p:sp>
        <p:sp>
          <p:nvSpPr>
            <p:cNvPr id="48430" name="Line 302">
              <a:extLst>
                <a:ext uri="{FF2B5EF4-FFF2-40B4-BE49-F238E27FC236}">
                  <a16:creationId xmlns:a16="http://schemas.microsoft.com/office/drawing/2014/main" id="{F55AF1B3-52FF-453F-AEB5-DF755D6136C0}"/>
                </a:ext>
              </a:extLst>
            </p:cNvPr>
            <p:cNvSpPr>
              <a:spLocks noChangeShapeType="1"/>
            </p:cNvSpPr>
            <p:nvPr/>
          </p:nvSpPr>
          <p:spPr bwMode="auto">
            <a:xfrm flipH="1" flipV="1">
              <a:off x="6167438" y="5343525"/>
              <a:ext cx="12700" cy="14288"/>
            </a:xfrm>
            <a:prstGeom prst="line">
              <a:avLst/>
            </a:prstGeom>
            <a:noFill/>
            <a:ln w="28575">
              <a:solidFill>
                <a:srgbClr val="0000FF"/>
              </a:solidFill>
              <a:round/>
              <a:headEnd/>
              <a:tailEnd/>
            </a:ln>
            <a:extLst>
              <a:ext uri="{909E8E84-426E-40DD-AFC4-6F175D3DCCD1}">
                <a14:hiddenFill xmlns:a14="http://schemas.microsoft.com/office/drawing/2010/main">
                  <a:noFill/>
                </a14:hiddenFill>
              </a:ext>
            </a:extLst>
          </p:spPr>
          <p:txBody>
            <a:bodyPr/>
            <a:lstStyle/>
            <a:p>
              <a:endParaRPr lang="en-GB">
                <a:latin typeface="+mn-lt"/>
              </a:endParaRPr>
            </a:p>
          </p:txBody>
        </p:sp>
        <p:sp>
          <p:nvSpPr>
            <p:cNvPr id="48431" name="Line 303">
              <a:extLst>
                <a:ext uri="{FF2B5EF4-FFF2-40B4-BE49-F238E27FC236}">
                  <a16:creationId xmlns:a16="http://schemas.microsoft.com/office/drawing/2014/main" id="{AB429AEA-7EF9-4434-9F58-999AD523FE5B}"/>
                </a:ext>
              </a:extLst>
            </p:cNvPr>
            <p:cNvSpPr>
              <a:spLocks noChangeShapeType="1"/>
            </p:cNvSpPr>
            <p:nvPr/>
          </p:nvSpPr>
          <p:spPr bwMode="auto">
            <a:xfrm flipH="1" flipV="1">
              <a:off x="6161088" y="5324475"/>
              <a:ext cx="6350" cy="19050"/>
            </a:xfrm>
            <a:prstGeom prst="line">
              <a:avLst/>
            </a:prstGeom>
            <a:noFill/>
            <a:ln w="28575">
              <a:solidFill>
                <a:srgbClr val="0000FF"/>
              </a:solidFill>
              <a:round/>
              <a:headEnd/>
              <a:tailEnd/>
            </a:ln>
            <a:extLst>
              <a:ext uri="{909E8E84-426E-40DD-AFC4-6F175D3DCCD1}">
                <a14:hiddenFill xmlns:a14="http://schemas.microsoft.com/office/drawing/2010/main">
                  <a:noFill/>
                </a14:hiddenFill>
              </a:ext>
            </a:extLst>
          </p:spPr>
          <p:txBody>
            <a:bodyPr/>
            <a:lstStyle/>
            <a:p>
              <a:endParaRPr lang="en-GB">
                <a:latin typeface="+mn-lt"/>
              </a:endParaRPr>
            </a:p>
          </p:txBody>
        </p:sp>
        <p:sp>
          <p:nvSpPr>
            <p:cNvPr id="48432" name="Line 304">
              <a:extLst>
                <a:ext uri="{FF2B5EF4-FFF2-40B4-BE49-F238E27FC236}">
                  <a16:creationId xmlns:a16="http://schemas.microsoft.com/office/drawing/2014/main" id="{11C2C879-B885-40B7-B37D-7833C54EA88A}"/>
                </a:ext>
              </a:extLst>
            </p:cNvPr>
            <p:cNvSpPr>
              <a:spLocks noChangeShapeType="1"/>
            </p:cNvSpPr>
            <p:nvPr/>
          </p:nvSpPr>
          <p:spPr bwMode="auto">
            <a:xfrm flipH="1" flipV="1">
              <a:off x="6146800" y="5305425"/>
              <a:ext cx="14288" cy="19050"/>
            </a:xfrm>
            <a:prstGeom prst="line">
              <a:avLst/>
            </a:prstGeom>
            <a:noFill/>
            <a:ln w="28575">
              <a:solidFill>
                <a:srgbClr val="0000FF"/>
              </a:solidFill>
              <a:round/>
              <a:headEnd/>
              <a:tailEnd/>
            </a:ln>
            <a:extLst>
              <a:ext uri="{909E8E84-426E-40DD-AFC4-6F175D3DCCD1}">
                <a14:hiddenFill xmlns:a14="http://schemas.microsoft.com/office/drawing/2010/main">
                  <a:noFill/>
                </a14:hiddenFill>
              </a:ext>
            </a:extLst>
          </p:spPr>
          <p:txBody>
            <a:bodyPr/>
            <a:lstStyle/>
            <a:p>
              <a:endParaRPr lang="en-GB">
                <a:latin typeface="+mn-lt"/>
              </a:endParaRPr>
            </a:p>
          </p:txBody>
        </p:sp>
        <p:sp>
          <p:nvSpPr>
            <p:cNvPr id="48433" name="Line 305">
              <a:extLst>
                <a:ext uri="{FF2B5EF4-FFF2-40B4-BE49-F238E27FC236}">
                  <a16:creationId xmlns:a16="http://schemas.microsoft.com/office/drawing/2014/main" id="{2790C133-9B26-4A27-A691-FB98BCC22A9C}"/>
                </a:ext>
              </a:extLst>
            </p:cNvPr>
            <p:cNvSpPr>
              <a:spLocks noChangeShapeType="1"/>
            </p:cNvSpPr>
            <p:nvPr/>
          </p:nvSpPr>
          <p:spPr bwMode="auto">
            <a:xfrm flipH="1" flipV="1">
              <a:off x="6140450" y="5291138"/>
              <a:ext cx="6350" cy="14287"/>
            </a:xfrm>
            <a:prstGeom prst="line">
              <a:avLst/>
            </a:prstGeom>
            <a:noFill/>
            <a:ln w="28575">
              <a:solidFill>
                <a:srgbClr val="0000FF"/>
              </a:solidFill>
              <a:round/>
              <a:headEnd/>
              <a:tailEnd/>
            </a:ln>
            <a:extLst>
              <a:ext uri="{909E8E84-426E-40DD-AFC4-6F175D3DCCD1}">
                <a14:hiddenFill xmlns:a14="http://schemas.microsoft.com/office/drawing/2010/main">
                  <a:noFill/>
                </a14:hiddenFill>
              </a:ext>
            </a:extLst>
          </p:spPr>
          <p:txBody>
            <a:bodyPr/>
            <a:lstStyle/>
            <a:p>
              <a:endParaRPr lang="en-GB">
                <a:latin typeface="+mn-lt"/>
              </a:endParaRPr>
            </a:p>
          </p:txBody>
        </p:sp>
        <p:sp>
          <p:nvSpPr>
            <p:cNvPr id="48434" name="Line 306">
              <a:extLst>
                <a:ext uri="{FF2B5EF4-FFF2-40B4-BE49-F238E27FC236}">
                  <a16:creationId xmlns:a16="http://schemas.microsoft.com/office/drawing/2014/main" id="{B2C9A0DA-6A67-4DAB-B4E2-43CA35CEDDC8}"/>
                </a:ext>
              </a:extLst>
            </p:cNvPr>
            <p:cNvSpPr>
              <a:spLocks noChangeShapeType="1"/>
            </p:cNvSpPr>
            <p:nvPr/>
          </p:nvSpPr>
          <p:spPr bwMode="auto">
            <a:xfrm flipH="1" flipV="1">
              <a:off x="6127750" y="5272088"/>
              <a:ext cx="12700" cy="19050"/>
            </a:xfrm>
            <a:prstGeom prst="line">
              <a:avLst/>
            </a:prstGeom>
            <a:noFill/>
            <a:ln w="28575">
              <a:solidFill>
                <a:srgbClr val="0000FF"/>
              </a:solidFill>
              <a:round/>
              <a:headEnd/>
              <a:tailEnd/>
            </a:ln>
            <a:extLst>
              <a:ext uri="{909E8E84-426E-40DD-AFC4-6F175D3DCCD1}">
                <a14:hiddenFill xmlns:a14="http://schemas.microsoft.com/office/drawing/2010/main">
                  <a:noFill/>
                </a14:hiddenFill>
              </a:ext>
            </a:extLst>
          </p:spPr>
          <p:txBody>
            <a:bodyPr/>
            <a:lstStyle/>
            <a:p>
              <a:endParaRPr lang="en-GB">
                <a:latin typeface="+mn-lt"/>
              </a:endParaRPr>
            </a:p>
          </p:txBody>
        </p:sp>
        <p:sp>
          <p:nvSpPr>
            <p:cNvPr id="48435" name="Line 307">
              <a:extLst>
                <a:ext uri="{FF2B5EF4-FFF2-40B4-BE49-F238E27FC236}">
                  <a16:creationId xmlns:a16="http://schemas.microsoft.com/office/drawing/2014/main" id="{0F029010-2E4A-41AC-BE74-A9B8D174839C}"/>
                </a:ext>
              </a:extLst>
            </p:cNvPr>
            <p:cNvSpPr>
              <a:spLocks noChangeShapeType="1"/>
            </p:cNvSpPr>
            <p:nvPr/>
          </p:nvSpPr>
          <p:spPr bwMode="auto">
            <a:xfrm flipH="1" flipV="1">
              <a:off x="6121400" y="5253038"/>
              <a:ext cx="6350" cy="19050"/>
            </a:xfrm>
            <a:prstGeom prst="line">
              <a:avLst/>
            </a:prstGeom>
            <a:noFill/>
            <a:ln w="28575">
              <a:solidFill>
                <a:srgbClr val="0000FF"/>
              </a:solidFill>
              <a:round/>
              <a:headEnd/>
              <a:tailEnd/>
            </a:ln>
            <a:extLst>
              <a:ext uri="{909E8E84-426E-40DD-AFC4-6F175D3DCCD1}">
                <a14:hiddenFill xmlns:a14="http://schemas.microsoft.com/office/drawing/2010/main">
                  <a:noFill/>
                </a14:hiddenFill>
              </a:ext>
            </a:extLst>
          </p:spPr>
          <p:txBody>
            <a:bodyPr/>
            <a:lstStyle/>
            <a:p>
              <a:endParaRPr lang="en-GB">
                <a:latin typeface="+mn-lt"/>
              </a:endParaRPr>
            </a:p>
          </p:txBody>
        </p:sp>
        <p:sp>
          <p:nvSpPr>
            <p:cNvPr id="48436" name="Line 308">
              <a:extLst>
                <a:ext uri="{FF2B5EF4-FFF2-40B4-BE49-F238E27FC236}">
                  <a16:creationId xmlns:a16="http://schemas.microsoft.com/office/drawing/2014/main" id="{A50C3B98-FF00-469F-BD8B-7492F67E96B9}"/>
                </a:ext>
              </a:extLst>
            </p:cNvPr>
            <p:cNvSpPr>
              <a:spLocks noChangeShapeType="1"/>
            </p:cNvSpPr>
            <p:nvPr/>
          </p:nvSpPr>
          <p:spPr bwMode="auto">
            <a:xfrm flipH="1" flipV="1">
              <a:off x="6115050" y="5238750"/>
              <a:ext cx="6350" cy="14288"/>
            </a:xfrm>
            <a:prstGeom prst="line">
              <a:avLst/>
            </a:prstGeom>
            <a:noFill/>
            <a:ln w="28575">
              <a:solidFill>
                <a:srgbClr val="0000FF"/>
              </a:solidFill>
              <a:round/>
              <a:headEnd/>
              <a:tailEnd/>
            </a:ln>
            <a:extLst>
              <a:ext uri="{909E8E84-426E-40DD-AFC4-6F175D3DCCD1}">
                <a14:hiddenFill xmlns:a14="http://schemas.microsoft.com/office/drawing/2010/main">
                  <a:noFill/>
                </a14:hiddenFill>
              </a:ext>
            </a:extLst>
          </p:spPr>
          <p:txBody>
            <a:bodyPr/>
            <a:lstStyle/>
            <a:p>
              <a:endParaRPr lang="en-GB">
                <a:latin typeface="+mn-lt"/>
              </a:endParaRPr>
            </a:p>
          </p:txBody>
        </p:sp>
        <p:sp>
          <p:nvSpPr>
            <p:cNvPr id="48437" name="Line 309">
              <a:extLst>
                <a:ext uri="{FF2B5EF4-FFF2-40B4-BE49-F238E27FC236}">
                  <a16:creationId xmlns:a16="http://schemas.microsoft.com/office/drawing/2014/main" id="{A8FCC8F1-365E-4FE3-BF7A-FC202E02C759}"/>
                </a:ext>
              </a:extLst>
            </p:cNvPr>
            <p:cNvSpPr>
              <a:spLocks noChangeShapeType="1"/>
            </p:cNvSpPr>
            <p:nvPr/>
          </p:nvSpPr>
          <p:spPr bwMode="auto">
            <a:xfrm flipH="1" flipV="1">
              <a:off x="6100763" y="5219700"/>
              <a:ext cx="14287" cy="19050"/>
            </a:xfrm>
            <a:prstGeom prst="line">
              <a:avLst/>
            </a:prstGeom>
            <a:noFill/>
            <a:ln w="28575">
              <a:solidFill>
                <a:srgbClr val="0000FF"/>
              </a:solidFill>
              <a:round/>
              <a:headEnd/>
              <a:tailEnd/>
            </a:ln>
            <a:extLst>
              <a:ext uri="{909E8E84-426E-40DD-AFC4-6F175D3DCCD1}">
                <a14:hiddenFill xmlns:a14="http://schemas.microsoft.com/office/drawing/2010/main">
                  <a:noFill/>
                </a14:hiddenFill>
              </a:ext>
            </a:extLst>
          </p:spPr>
          <p:txBody>
            <a:bodyPr/>
            <a:lstStyle/>
            <a:p>
              <a:endParaRPr lang="en-GB">
                <a:latin typeface="+mn-lt"/>
              </a:endParaRPr>
            </a:p>
          </p:txBody>
        </p:sp>
        <p:sp>
          <p:nvSpPr>
            <p:cNvPr id="48438" name="Line 310">
              <a:extLst>
                <a:ext uri="{FF2B5EF4-FFF2-40B4-BE49-F238E27FC236}">
                  <a16:creationId xmlns:a16="http://schemas.microsoft.com/office/drawing/2014/main" id="{018CA41B-0D68-4BB1-ACA4-3DFA0FC15499}"/>
                </a:ext>
              </a:extLst>
            </p:cNvPr>
            <p:cNvSpPr>
              <a:spLocks noChangeShapeType="1"/>
            </p:cNvSpPr>
            <p:nvPr/>
          </p:nvSpPr>
          <p:spPr bwMode="auto">
            <a:xfrm flipH="1" flipV="1">
              <a:off x="6094413" y="5200650"/>
              <a:ext cx="6350" cy="19050"/>
            </a:xfrm>
            <a:prstGeom prst="line">
              <a:avLst/>
            </a:prstGeom>
            <a:noFill/>
            <a:ln w="28575">
              <a:solidFill>
                <a:srgbClr val="0000FF"/>
              </a:solidFill>
              <a:round/>
              <a:headEnd/>
              <a:tailEnd/>
            </a:ln>
            <a:extLst>
              <a:ext uri="{909E8E84-426E-40DD-AFC4-6F175D3DCCD1}">
                <a14:hiddenFill xmlns:a14="http://schemas.microsoft.com/office/drawing/2010/main">
                  <a:noFill/>
                </a14:hiddenFill>
              </a:ext>
            </a:extLst>
          </p:spPr>
          <p:txBody>
            <a:bodyPr/>
            <a:lstStyle/>
            <a:p>
              <a:endParaRPr lang="en-GB">
                <a:latin typeface="+mn-lt"/>
              </a:endParaRPr>
            </a:p>
          </p:txBody>
        </p:sp>
        <p:sp>
          <p:nvSpPr>
            <p:cNvPr id="48439" name="Line 311">
              <a:extLst>
                <a:ext uri="{FF2B5EF4-FFF2-40B4-BE49-F238E27FC236}">
                  <a16:creationId xmlns:a16="http://schemas.microsoft.com/office/drawing/2014/main" id="{86676E3A-FF30-4945-B823-EE65ED394F89}"/>
                </a:ext>
              </a:extLst>
            </p:cNvPr>
            <p:cNvSpPr>
              <a:spLocks noChangeShapeType="1"/>
            </p:cNvSpPr>
            <p:nvPr/>
          </p:nvSpPr>
          <p:spPr bwMode="auto">
            <a:xfrm flipH="1" flipV="1">
              <a:off x="6088063" y="5186363"/>
              <a:ext cx="6350" cy="14287"/>
            </a:xfrm>
            <a:prstGeom prst="line">
              <a:avLst/>
            </a:prstGeom>
            <a:noFill/>
            <a:ln w="28575">
              <a:solidFill>
                <a:srgbClr val="0000FF"/>
              </a:solidFill>
              <a:round/>
              <a:headEnd/>
              <a:tailEnd/>
            </a:ln>
            <a:extLst>
              <a:ext uri="{909E8E84-426E-40DD-AFC4-6F175D3DCCD1}">
                <a14:hiddenFill xmlns:a14="http://schemas.microsoft.com/office/drawing/2010/main">
                  <a:noFill/>
                </a14:hiddenFill>
              </a:ext>
            </a:extLst>
          </p:spPr>
          <p:txBody>
            <a:bodyPr/>
            <a:lstStyle/>
            <a:p>
              <a:endParaRPr lang="en-GB">
                <a:latin typeface="+mn-lt"/>
              </a:endParaRPr>
            </a:p>
          </p:txBody>
        </p:sp>
        <p:sp>
          <p:nvSpPr>
            <p:cNvPr id="48440" name="Line 312">
              <a:extLst>
                <a:ext uri="{FF2B5EF4-FFF2-40B4-BE49-F238E27FC236}">
                  <a16:creationId xmlns:a16="http://schemas.microsoft.com/office/drawing/2014/main" id="{D7470831-BCDC-4E3D-8D89-7298742F902F}"/>
                </a:ext>
              </a:extLst>
            </p:cNvPr>
            <p:cNvSpPr>
              <a:spLocks noChangeShapeType="1"/>
            </p:cNvSpPr>
            <p:nvPr/>
          </p:nvSpPr>
          <p:spPr bwMode="auto">
            <a:xfrm flipH="1" flipV="1">
              <a:off x="6081713" y="5167313"/>
              <a:ext cx="6350" cy="19050"/>
            </a:xfrm>
            <a:prstGeom prst="line">
              <a:avLst/>
            </a:prstGeom>
            <a:noFill/>
            <a:ln w="28575">
              <a:solidFill>
                <a:srgbClr val="0000FF"/>
              </a:solidFill>
              <a:round/>
              <a:headEnd/>
              <a:tailEnd/>
            </a:ln>
            <a:extLst>
              <a:ext uri="{909E8E84-426E-40DD-AFC4-6F175D3DCCD1}">
                <a14:hiddenFill xmlns:a14="http://schemas.microsoft.com/office/drawing/2010/main">
                  <a:noFill/>
                </a14:hiddenFill>
              </a:ext>
            </a:extLst>
          </p:spPr>
          <p:txBody>
            <a:bodyPr/>
            <a:lstStyle/>
            <a:p>
              <a:endParaRPr lang="en-GB">
                <a:latin typeface="+mn-lt"/>
              </a:endParaRPr>
            </a:p>
          </p:txBody>
        </p:sp>
        <p:sp>
          <p:nvSpPr>
            <p:cNvPr id="48441" name="Line 313">
              <a:extLst>
                <a:ext uri="{FF2B5EF4-FFF2-40B4-BE49-F238E27FC236}">
                  <a16:creationId xmlns:a16="http://schemas.microsoft.com/office/drawing/2014/main" id="{E0426F9F-375F-4C66-B2AC-1AD2B85354A0}"/>
                </a:ext>
              </a:extLst>
            </p:cNvPr>
            <p:cNvSpPr>
              <a:spLocks noChangeShapeType="1"/>
            </p:cNvSpPr>
            <p:nvPr/>
          </p:nvSpPr>
          <p:spPr bwMode="auto">
            <a:xfrm flipH="1" flipV="1">
              <a:off x="6069013" y="5148263"/>
              <a:ext cx="12700" cy="19050"/>
            </a:xfrm>
            <a:prstGeom prst="line">
              <a:avLst/>
            </a:prstGeom>
            <a:noFill/>
            <a:ln w="28575">
              <a:solidFill>
                <a:srgbClr val="0000FF"/>
              </a:solidFill>
              <a:round/>
              <a:headEnd/>
              <a:tailEnd/>
            </a:ln>
            <a:extLst>
              <a:ext uri="{909E8E84-426E-40DD-AFC4-6F175D3DCCD1}">
                <a14:hiddenFill xmlns:a14="http://schemas.microsoft.com/office/drawing/2010/main">
                  <a:noFill/>
                </a14:hiddenFill>
              </a:ext>
            </a:extLst>
          </p:spPr>
          <p:txBody>
            <a:bodyPr/>
            <a:lstStyle/>
            <a:p>
              <a:endParaRPr lang="en-GB">
                <a:latin typeface="+mn-lt"/>
              </a:endParaRPr>
            </a:p>
          </p:txBody>
        </p:sp>
        <p:sp>
          <p:nvSpPr>
            <p:cNvPr id="48442" name="Line 314">
              <a:extLst>
                <a:ext uri="{FF2B5EF4-FFF2-40B4-BE49-F238E27FC236}">
                  <a16:creationId xmlns:a16="http://schemas.microsoft.com/office/drawing/2014/main" id="{A8CCA69C-1B05-4CC9-86FF-540D1A304F86}"/>
                </a:ext>
              </a:extLst>
            </p:cNvPr>
            <p:cNvSpPr>
              <a:spLocks noChangeShapeType="1"/>
            </p:cNvSpPr>
            <p:nvPr/>
          </p:nvSpPr>
          <p:spPr bwMode="auto">
            <a:xfrm flipH="1" flipV="1">
              <a:off x="6062663" y="5135563"/>
              <a:ext cx="6350" cy="12700"/>
            </a:xfrm>
            <a:prstGeom prst="line">
              <a:avLst/>
            </a:prstGeom>
            <a:noFill/>
            <a:ln w="28575">
              <a:solidFill>
                <a:srgbClr val="0000FF"/>
              </a:solidFill>
              <a:round/>
              <a:headEnd/>
              <a:tailEnd/>
            </a:ln>
            <a:extLst>
              <a:ext uri="{909E8E84-426E-40DD-AFC4-6F175D3DCCD1}">
                <a14:hiddenFill xmlns:a14="http://schemas.microsoft.com/office/drawing/2010/main">
                  <a:noFill/>
                </a14:hiddenFill>
              </a:ext>
            </a:extLst>
          </p:spPr>
          <p:txBody>
            <a:bodyPr/>
            <a:lstStyle/>
            <a:p>
              <a:endParaRPr lang="en-GB">
                <a:latin typeface="+mn-lt"/>
              </a:endParaRPr>
            </a:p>
          </p:txBody>
        </p:sp>
        <p:sp>
          <p:nvSpPr>
            <p:cNvPr id="48443" name="Line 315">
              <a:extLst>
                <a:ext uri="{FF2B5EF4-FFF2-40B4-BE49-F238E27FC236}">
                  <a16:creationId xmlns:a16="http://schemas.microsoft.com/office/drawing/2014/main" id="{3622906D-E6D3-4C17-B21E-4730CD7D2782}"/>
                </a:ext>
              </a:extLst>
            </p:cNvPr>
            <p:cNvSpPr>
              <a:spLocks noChangeShapeType="1"/>
            </p:cNvSpPr>
            <p:nvPr/>
          </p:nvSpPr>
          <p:spPr bwMode="auto">
            <a:xfrm flipH="1" flipV="1">
              <a:off x="6056313" y="5114925"/>
              <a:ext cx="6350" cy="20638"/>
            </a:xfrm>
            <a:prstGeom prst="line">
              <a:avLst/>
            </a:prstGeom>
            <a:noFill/>
            <a:ln w="28575">
              <a:solidFill>
                <a:srgbClr val="0000FF"/>
              </a:solidFill>
              <a:round/>
              <a:headEnd/>
              <a:tailEnd/>
            </a:ln>
            <a:extLst>
              <a:ext uri="{909E8E84-426E-40DD-AFC4-6F175D3DCCD1}">
                <a14:hiddenFill xmlns:a14="http://schemas.microsoft.com/office/drawing/2010/main">
                  <a:noFill/>
                </a14:hiddenFill>
              </a:ext>
            </a:extLst>
          </p:spPr>
          <p:txBody>
            <a:bodyPr/>
            <a:lstStyle/>
            <a:p>
              <a:endParaRPr lang="en-GB">
                <a:latin typeface="+mn-lt"/>
              </a:endParaRPr>
            </a:p>
          </p:txBody>
        </p:sp>
        <p:sp>
          <p:nvSpPr>
            <p:cNvPr id="48444" name="Line 316">
              <a:extLst>
                <a:ext uri="{FF2B5EF4-FFF2-40B4-BE49-F238E27FC236}">
                  <a16:creationId xmlns:a16="http://schemas.microsoft.com/office/drawing/2014/main" id="{0678F627-8C49-4115-B722-1DE7254BCD5D}"/>
                </a:ext>
              </a:extLst>
            </p:cNvPr>
            <p:cNvSpPr>
              <a:spLocks noChangeShapeType="1"/>
            </p:cNvSpPr>
            <p:nvPr/>
          </p:nvSpPr>
          <p:spPr bwMode="auto">
            <a:xfrm flipH="1" flipV="1">
              <a:off x="6048375" y="5095875"/>
              <a:ext cx="7938" cy="19050"/>
            </a:xfrm>
            <a:prstGeom prst="line">
              <a:avLst/>
            </a:prstGeom>
            <a:noFill/>
            <a:ln w="28575">
              <a:solidFill>
                <a:srgbClr val="0000FF"/>
              </a:solidFill>
              <a:round/>
              <a:headEnd/>
              <a:tailEnd/>
            </a:ln>
            <a:extLst>
              <a:ext uri="{909E8E84-426E-40DD-AFC4-6F175D3DCCD1}">
                <a14:hiddenFill xmlns:a14="http://schemas.microsoft.com/office/drawing/2010/main">
                  <a:noFill/>
                </a14:hiddenFill>
              </a:ext>
            </a:extLst>
          </p:spPr>
          <p:txBody>
            <a:bodyPr/>
            <a:lstStyle/>
            <a:p>
              <a:endParaRPr lang="en-GB">
                <a:latin typeface="+mn-lt"/>
              </a:endParaRPr>
            </a:p>
          </p:txBody>
        </p:sp>
        <p:sp>
          <p:nvSpPr>
            <p:cNvPr id="48445" name="Line 317">
              <a:extLst>
                <a:ext uri="{FF2B5EF4-FFF2-40B4-BE49-F238E27FC236}">
                  <a16:creationId xmlns:a16="http://schemas.microsoft.com/office/drawing/2014/main" id="{26325B8A-4E20-4784-A484-691B06991C4D}"/>
                </a:ext>
              </a:extLst>
            </p:cNvPr>
            <p:cNvSpPr>
              <a:spLocks noChangeShapeType="1"/>
            </p:cNvSpPr>
            <p:nvPr/>
          </p:nvSpPr>
          <p:spPr bwMode="auto">
            <a:xfrm flipH="1" flipV="1">
              <a:off x="6035675" y="5083175"/>
              <a:ext cx="12700" cy="12700"/>
            </a:xfrm>
            <a:prstGeom prst="line">
              <a:avLst/>
            </a:prstGeom>
            <a:noFill/>
            <a:ln w="28575">
              <a:solidFill>
                <a:srgbClr val="0000FF"/>
              </a:solidFill>
              <a:round/>
              <a:headEnd/>
              <a:tailEnd/>
            </a:ln>
            <a:extLst>
              <a:ext uri="{909E8E84-426E-40DD-AFC4-6F175D3DCCD1}">
                <a14:hiddenFill xmlns:a14="http://schemas.microsoft.com/office/drawing/2010/main">
                  <a:noFill/>
                </a14:hiddenFill>
              </a:ext>
            </a:extLst>
          </p:spPr>
          <p:txBody>
            <a:bodyPr/>
            <a:lstStyle/>
            <a:p>
              <a:endParaRPr lang="en-GB">
                <a:latin typeface="+mn-lt"/>
              </a:endParaRPr>
            </a:p>
          </p:txBody>
        </p:sp>
        <p:sp>
          <p:nvSpPr>
            <p:cNvPr id="48446" name="Line 318">
              <a:extLst>
                <a:ext uri="{FF2B5EF4-FFF2-40B4-BE49-F238E27FC236}">
                  <a16:creationId xmlns:a16="http://schemas.microsoft.com/office/drawing/2014/main" id="{736C4DA5-4551-44F5-98C0-3FFE5C430638}"/>
                </a:ext>
              </a:extLst>
            </p:cNvPr>
            <p:cNvSpPr>
              <a:spLocks noChangeShapeType="1"/>
            </p:cNvSpPr>
            <p:nvPr/>
          </p:nvSpPr>
          <p:spPr bwMode="auto">
            <a:xfrm flipH="1" flipV="1">
              <a:off x="6029325" y="5062538"/>
              <a:ext cx="6350" cy="20637"/>
            </a:xfrm>
            <a:prstGeom prst="line">
              <a:avLst/>
            </a:prstGeom>
            <a:noFill/>
            <a:ln w="28575">
              <a:solidFill>
                <a:srgbClr val="0000FF"/>
              </a:solidFill>
              <a:round/>
              <a:headEnd/>
              <a:tailEnd/>
            </a:ln>
            <a:extLst>
              <a:ext uri="{909E8E84-426E-40DD-AFC4-6F175D3DCCD1}">
                <a14:hiddenFill xmlns:a14="http://schemas.microsoft.com/office/drawing/2010/main">
                  <a:noFill/>
                </a14:hiddenFill>
              </a:ext>
            </a:extLst>
          </p:spPr>
          <p:txBody>
            <a:bodyPr/>
            <a:lstStyle/>
            <a:p>
              <a:endParaRPr lang="en-GB">
                <a:latin typeface="+mn-lt"/>
              </a:endParaRPr>
            </a:p>
          </p:txBody>
        </p:sp>
        <p:sp>
          <p:nvSpPr>
            <p:cNvPr id="48447" name="Line 319">
              <a:extLst>
                <a:ext uri="{FF2B5EF4-FFF2-40B4-BE49-F238E27FC236}">
                  <a16:creationId xmlns:a16="http://schemas.microsoft.com/office/drawing/2014/main" id="{34AD3205-03BA-4DBA-AFBC-10C094DE81B2}"/>
                </a:ext>
              </a:extLst>
            </p:cNvPr>
            <p:cNvSpPr>
              <a:spLocks noChangeShapeType="1"/>
            </p:cNvSpPr>
            <p:nvPr/>
          </p:nvSpPr>
          <p:spPr bwMode="auto">
            <a:xfrm flipH="1" flipV="1">
              <a:off x="6022975" y="5043488"/>
              <a:ext cx="6350" cy="19050"/>
            </a:xfrm>
            <a:prstGeom prst="line">
              <a:avLst/>
            </a:prstGeom>
            <a:noFill/>
            <a:ln w="28575">
              <a:solidFill>
                <a:srgbClr val="0000FF"/>
              </a:solidFill>
              <a:round/>
              <a:headEnd/>
              <a:tailEnd/>
            </a:ln>
            <a:extLst>
              <a:ext uri="{909E8E84-426E-40DD-AFC4-6F175D3DCCD1}">
                <a14:hiddenFill xmlns:a14="http://schemas.microsoft.com/office/drawing/2010/main">
                  <a:noFill/>
                </a14:hiddenFill>
              </a:ext>
            </a:extLst>
          </p:spPr>
          <p:txBody>
            <a:bodyPr/>
            <a:lstStyle/>
            <a:p>
              <a:endParaRPr lang="en-GB">
                <a:latin typeface="+mn-lt"/>
              </a:endParaRPr>
            </a:p>
          </p:txBody>
        </p:sp>
        <p:sp>
          <p:nvSpPr>
            <p:cNvPr id="48448" name="Line 320">
              <a:extLst>
                <a:ext uri="{FF2B5EF4-FFF2-40B4-BE49-F238E27FC236}">
                  <a16:creationId xmlns:a16="http://schemas.microsoft.com/office/drawing/2014/main" id="{BDABC160-7087-4811-A2C6-3070E1448A20}"/>
                </a:ext>
              </a:extLst>
            </p:cNvPr>
            <p:cNvSpPr>
              <a:spLocks noChangeShapeType="1"/>
            </p:cNvSpPr>
            <p:nvPr/>
          </p:nvSpPr>
          <p:spPr bwMode="auto">
            <a:xfrm flipH="1" flipV="1">
              <a:off x="6016625" y="5030788"/>
              <a:ext cx="6350" cy="12700"/>
            </a:xfrm>
            <a:prstGeom prst="line">
              <a:avLst/>
            </a:prstGeom>
            <a:noFill/>
            <a:ln w="28575">
              <a:solidFill>
                <a:srgbClr val="0000FF"/>
              </a:solidFill>
              <a:round/>
              <a:headEnd/>
              <a:tailEnd/>
            </a:ln>
            <a:extLst>
              <a:ext uri="{909E8E84-426E-40DD-AFC4-6F175D3DCCD1}">
                <a14:hiddenFill xmlns:a14="http://schemas.microsoft.com/office/drawing/2010/main">
                  <a:noFill/>
                </a14:hiddenFill>
              </a:ext>
            </a:extLst>
          </p:spPr>
          <p:txBody>
            <a:bodyPr/>
            <a:lstStyle/>
            <a:p>
              <a:endParaRPr lang="en-GB">
                <a:latin typeface="+mn-lt"/>
              </a:endParaRPr>
            </a:p>
          </p:txBody>
        </p:sp>
        <p:sp>
          <p:nvSpPr>
            <p:cNvPr id="48449" name="Line 321">
              <a:extLst>
                <a:ext uri="{FF2B5EF4-FFF2-40B4-BE49-F238E27FC236}">
                  <a16:creationId xmlns:a16="http://schemas.microsoft.com/office/drawing/2014/main" id="{7DA48A74-2C58-4D55-B69F-F50B802AFFFE}"/>
                </a:ext>
              </a:extLst>
            </p:cNvPr>
            <p:cNvSpPr>
              <a:spLocks noChangeShapeType="1"/>
            </p:cNvSpPr>
            <p:nvPr/>
          </p:nvSpPr>
          <p:spPr bwMode="auto">
            <a:xfrm flipH="1" flipV="1">
              <a:off x="6010275" y="5010150"/>
              <a:ext cx="6350" cy="20638"/>
            </a:xfrm>
            <a:prstGeom prst="line">
              <a:avLst/>
            </a:prstGeom>
            <a:noFill/>
            <a:ln w="28575">
              <a:solidFill>
                <a:srgbClr val="0000FF"/>
              </a:solidFill>
              <a:round/>
              <a:headEnd/>
              <a:tailEnd/>
            </a:ln>
            <a:extLst>
              <a:ext uri="{909E8E84-426E-40DD-AFC4-6F175D3DCCD1}">
                <a14:hiddenFill xmlns:a14="http://schemas.microsoft.com/office/drawing/2010/main">
                  <a:noFill/>
                </a14:hiddenFill>
              </a:ext>
            </a:extLst>
          </p:spPr>
          <p:txBody>
            <a:bodyPr/>
            <a:lstStyle/>
            <a:p>
              <a:endParaRPr lang="en-GB">
                <a:latin typeface="+mn-lt"/>
              </a:endParaRPr>
            </a:p>
          </p:txBody>
        </p:sp>
        <p:sp>
          <p:nvSpPr>
            <p:cNvPr id="48450" name="Line 322">
              <a:extLst>
                <a:ext uri="{FF2B5EF4-FFF2-40B4-BE49-F238E27FC236}">
                  <a16:creationId xmlns:a16="http://schemas.microsoft.com/office/drawing/2014/main" id="{B90615A5-B9C2-40C3-A896-3C166B3206BE}"/>
                </a:ext>
              </a:extLst>
            </p:cNvPr>
            <p:cNvSpPr>
              <a:spLocks noChangeShapeType="1"/>
            </p:cNvSpPr>
            <p:nvPr/>
          </p:nvSpPr>
          <p:spPr bwMode="auto">
            <a:xfrm flipH="1" flipV="1">
              <a:off x="5995988" y="4991100"/>
              <a:ext cx="14287" cy="19050"/>
            </a:xfrm>
            <a:prstGeom prst="line">
              <a:avLst/>
            </a:prstGeom>
            <a:noFill/>
            <a:ln w="28575">
              <a:solidFill>
                <a:srgbClr val="0000FF"/>
              </a:solidFill>
              <a:round/>
              <a:headEnd/>
              <a:tailEnd/>
            </a:ln>
            <a:extLst>
              <a:ext uri="{909E8E84-426E-40DD-AFC4-6F175D3DCCD1}">
                <a14:hiddenFill xmlns:a14="http://schemas.microsoft.com/office/drawing/2010/main">
                  <a:noFill/>
                </a14:hiddenFill>
              </a:ext>
            </a:extLst>
          </p:spPr>
          <p:txBody>
            <a:bodyPr/>
            <a:lstStyle/>
            <a:p>
              <a:endParaRPr lang="en-GB">
                <a:latin typeface="+mn-lt"/>
              </a:endParaRPr>
            </a:p>
          </p:txBody>
        </p:sp>
        <p:sp>
          <p:nvSpPr>
            <p:cNvPr id="48451" name="Line 323">
              <a:extLst>
                <a:ext uri="{FF2B5EF4-FFF2-40B4-BE49-F238E27FC236}">
                  <a16:creationId xmlns:a16="http://schemas.microsoft.com/office/drawing/2014/main" id="{F95270C4-1B5F-4D55-8711-B75426FC8AA8}"/>
                </a:ext>
              </a:extLst>
            </p:cNvPr>
            <p:cNvSpPr>
              <a:spLocks noChangeShapeType="1"/>
            </p:cNvSpPr>
            <p:nvPr/>
          </p:nvSpPr>
          <p:spPr bwMode="auto">
            <a:xfrm flipH="1" flipV="1">
              <a:off x="5989638" y="4978400"/>
              <a:ext cx="6350" cy="12700"/>
            </a:xfrm>
            <a:prstGeom prst="line">
              <a:avLst/>
            </a:prstGeom>
            <a:noFill/>
            <a:ln w="28575">
              <a:solidFill>
                <a:srgbClr val="0000FF"/>
              </a:solidFill>
              <a:round/>
              <a:headEnd/>
              <a:tailEnd/>
            </a:ln>
            <a:extLst>
              <a:ext uri="{909E8E84-426E-40DD-AFC4-6F175D3DCCD1}">
                <a14:hiddenFill xmlns:a14="http://schemas.microsoft.com/office/drawing/2010/main">
                  <a:noFill/>
                </a14:hiddenFill>
              </a:ext>
            </a:extLst>
          </p:spPr>
          <p:txBody>
            <a:bodyPr/>
            <a:lstStyle/>
            <a:p>
              <a:endParaRPr lang="en-GB">
                <a:latin typeface="+mn-lt"/>
              </a:endParaRPr>
            </a:p>
          </p:txBody>
        </p:sp>
        <p:sp>
          <p:nvSpPr>
            <p:cNvPr id="48452" name="Line 324">
              <a:extLst>
                <a:ext uri="{FF2B5EF4-FFF2-40B4-BE49-F238E27FC236}">
                  <a16:creationId xmlns:a16="http://schemas.microsoft.com/office/drawing/2014/main" id="{620241F5-DA17-428E-9B02-6972E9A2BFE0}"/>
                </a:ext>
              </a:extLst>
            </p:cNvPr>
            <p:cNvSpPr>
              <a:spLocks noChangeShapeType="1"/>
            </p:cNvSpPr>
            <p:nvPr/>
          </p:nvSpPr>
          <p:spPr bwMode="auto">
            <a:xfrm flipH="1" flipV="1">
              <a:off x="5983288" y="4957763"/>
              <a:ext cx="6350" cy="20637"/>
            </a:xfrm>
            <a:prstGeom prst="line">
              <a:avLst/>
            </a:prstGeom>
            <a:noFill/>
            <a:ln w="28575">
              <a:solidFill>
                <a:srgbClr val="0000FF"/>
              </a:solidFill>
              <a:round/>
              <a:headEnd/>
              <a:tailEnd/>
            </a:ln>
            <a:extLst>
              <a:ext uri="{909E8E84-426E-40DD-AFC4-6F175D3DCCD1}">
                <a14:hiddenFill xmlns:a14="http://schemas.microsoft.com/office/drawing/2010/main">
                  <a:noFill/>
                </a14:hiddenFill>
              </a:ext>
            </a:extLst>
          </p:spPr>
          <p:txBody>
            <a:bodyPr/>
            <a:lstStyle/>
            <a:p>
              <a:endParaRPr lang="en-GB">
                <a:latin typeface="+mn-lt"/>
              </a:endParaRPr>
            </a:p>
          </p:txBody>
        </p:sp>
        <p:sp>
          <p:nvSpPr>
            <p:cNvPr id="48453" name="Line 325">
              <a:extLst>
                <a:ext uri="{FF2B5EF4-FFF2-40B4-BE49-F238E27FC236}">
                  <a16:creationId xmlns:a16="http://schemas.microsoft.com/office/drawing/2014/main" id="{FC487962-5F37-4E0A-9BA3-43AF4F6487F5}"/>
                </a:ext>
              </a:extLst>
            </p:cNvPr>
            <p:cNvSpPr>
              <a:spLocks noChangeShapeType="1"/>
            </p:cNvSpPr>
            <p:nvPr/>
          </p:nvSpPr>
          <p:spPr bwMode="auto">
            <a:xfrm flipH="1" flipV="1">
              <a:off x="5976938" y="4938713"/>
              <a:ext cx="6350" cy="19050"/>
            </a:xfrm>
            <a:prstGeom prst="line">
              <a:avLst/>
            </a:prstGeom>
            <a:noFill/>
            <a:ln w="28575">
              <a:solidFill>
                <a:srgbClr val="0000FF"/>
              </a:solidFill>
              <a:round/>
              <a:headEnd/>
              <a:tailEnd/>
            </a:ln>
            <a:extLst>
              <a:ext uri="{909E8E84-426E-40DD-AFC4-6F175D3DCCD1}">
                <a14:hiddenFill xmlns:a14="http://schemas.microsoft.com/office/drawing/2010/main">
                  <a:noFill/>
                </a14:hiddenFill>
              </a:ext>
            </a:extLst>
          </p:spPr>
          <p:txBody>
            <a:bodyPr/>
            <a:lstStyle/>
            <a:p>
              <a:endParaRPr lang="en-GB">
                <a:latin typeface="+mn-lt"/>
              </a:endParaRPr>
            </a:p>
          </p:txBody>
        </p:sp>
        <p:sp>
          <p:nvSpPr>
            <p:cNvPr id="48454" name="Line 326">
              <a:extLst>
                <a:ext uri="{FF2B5EF4-FFF2-40B4-BE49-F238E27FC236}">
                  <a16:creationId xmlns:a16="http://schemas.microsoft.com/office/drawing/2014/main" id="{44FBF18E-F738-46B1-A09C-F2AEBE9F3C68}"/>
                </a:ext>
              </a:extLst>
            </p:cNvPr>
            <p:cNvSpPr>
              <a:spLocks noChangeShapeType="1"/>
            </p:cNvSpPr>
            <p:nvPr/>
          </p:nvSpPr>
          <p:spPr bwMode="auto">
            <a:xfrm flipH="1" flipV="1">
              <a:off x="5970588" y="4926013"/>
              <a:ext cx="6350" cy="12700"/>
            </a:xfrm>
            <a:prstGeom prst="line">
              <a:avLst/>
            </a:prstGeom>
            <a:noFill/>
            <a:ln w="28575">
              <a:solidFill>
                <a:srgbClr val="0000FF"/>
              </a:solidFill>
              <a:round/>
              <a:headEnd/>
              <a:tailEnd/>
            </a:ln>
            <a:extLst>
              <a:ext uri="{909E8E84-426E-40DD-AFC4-6F175D3DCCD1}">
                <a14:hiddenFill xmlns:a14="http://schemas.microsoft.com/office/drawing/2010/main">
                  <a:noFill/>
                </a14:hiddenFill>
              </a:ext>
            </a:extLst>
          </p:spPr>
          <p:txBody>
            <a:bodyPr/>
            <a:lstStyle/>
            <a:p>
              <a:endParaRPr lang="en-GB">
                <a:latin typeface="+mn-lt"/>
              </a:endParaRPr>
            </a:p>
          </p:txBody>
        </p:sp>
        <p:sp>
          <p:nvSpPr>
            <p:cNvPr id="48455" name="Line 327">
              <a:extLst>
                <a:ext uri="{FF2B5EF4-FFF2-40B4-BE49-F238E27FC236}">
                  <a16:creationId xmlns:a16="http://schemas.microsoft.com/office/drawing/2014/main" id="{222A5CB5-1B3B-4670-9ADB-91181CC2FC06}"/>
                </a:ext>
              </a:extLst>
            </p:cNvPr>
            <p:cNvSpPr>
              <a:spLocks noChangeShapeType="1"/>
            </p:cNvSpPr>
            <p:nvPr/>
          </p:nvSpPr>
          <p:spPr bwMode="auto">
            <a:xfrm flipH="1" flipV="1">
              <a:off x="5964238" y="4905375"/>
              <a:ext cx="6350" cy="20638"/>
            </a:xfrm>
            <a:prstGeom prst="line">
              <a:avLst/>
            </a:prstGeom>
            <a:noFill/>
            <a:ln w="28575">
              <a:solidFill>
                <a:srgbClr val="0000FF"/>
              </a:solidFill>
              <a:round/>
              <a:headEnd/>
              <a:tailEnd/>
            </a:ln>
            <a:extLst>
              <a:ext uri="{909E8E84-426E-40DD-AFC4-6F175D3DCCD1}">
                <a14:hiddenFill xmlns:a14="http://schemas.microsoft.com/office/drawing/2010/main">
                  <a:noFill/>
                </a14:hiddenFill>
              </a:ext>
            </a:extLst>
          </p:spPr>
          <p:txBody>
            <a:bodyPr/>
            <a:lstStyle/>
            <a:p>
              <a:endParaRPr lang="en-GB">
                <a:latin typeface="+mn-lt"/>
              </a:endParaRPr>
            </a:p>
          </p:txBody>
        </p:sp>
        <p:sp>
          <p:nvSpPr>
            <p:cNvPr id="48456" name="Line 328">
              <a:extLst>
                <a:ext uri="{FF2B5EF4-FFF2-40B4-BE49-F238E27FC236}">
                  <a16:creationId xmlns:a16="http://schemas.microsoft.com/office/drawing/2014/main" id="{2EA406A7-FA47-4F1A-A95F-73CB4812233E}"/>
                </a:ext>
              </a:extLst>
            </p:cNvPr>
            <p:cNvSpPr>
              <a:spLocks noChangeShapeType="1"/>
            </p:cNvSpPr>
            <p:nvPr/>
          </p:nvSpPr>
          <p:spPr bwMode="auto">
            <a:xfrm flipH="1" flipV="1">
              <a:off x="5951538" y="4886325"/>
              <a:ext cx="12700" cy="19050"/>
            </a:xfrm>
            <a:prstGeom prst="line">
              <a:avLst/>
            </a:prstGeom>
            <a:noFill/>
            <a:ln w="28575">
              <a:solidFill>
                <a:srgbClr val="0000FF"/>
              </a:solidFill>
              <a:round/>
              <a:headEnd/>
              <a:tailEnd/>
            </a:ln>
            <a:extLst>
              <a:ext uri="{909E8E84-426E-40DD-AFC4-6F175D3DCCD1}">
                <a14:hiddenFill xmlns:a14="http://schemas.microsoft.com/office/drawing/2010/main">
                  <a:noFill/>
                </a14:hiddenFill>
              </a:ext>
            </a:extLst>
          </p:spPr>
          <p:txBody>
            <a:bodyPr/>
            <a:lstStyle/>
            <a:p>
              <a:endParaRPr lang="en-GB">
                <a:latin typeface="+mn-lt"/>
              </a:endParaRPr>
            </a:p>
          </p:txBody>
        </p:sp>
        <p:sp>
          <p:nvSpPr>
            <p:cNvPr id="48457" name="Line 329">
              <a:extLst>
                <a:ext uri="{FF2B5EF4-FFF2-40B4-BE49-F238E27FC236}">
                  <a16:creationId xmlns:a16="http://schemas.microsoft.com/office/drawing/2014/main" id="{8E54AE34-7504-4E7A-AF63-186FA59B4650}"/>
                </a:ext>
              </a:extLst>
            </p:cNvPr>
            <p:cNvSpPr>
              <a:spLocks noChangeShapeType="1"/>
            </p:cNvSpPr>
            <p:nvPr/>
          </p:nvSpPr>
          <p:spPr bwMode="auto">
            <a:xfrm flipH="1" flipV="1">
              <a:off x="5943600" y="4873625"/>
              <a:ext cx="7938" cy="12700"/>
            </a:xfrm>
            <a:prstGeom prst="line">
              <a:avLst/>
            </a:prstGeom>
            <a:noFill/>
            <a:ln w="28575">
              <a:solidFill>
                <a:srgbClr val="0000FF"/>
              </a:solidFill>
              <a:round/>
              <a:headEnd/>
              <a:tailEnd/>
            </a:ln>
            <a:extLst>
              <a:ext uri="{909E8E84-426E-40DD-AFC4-6F175D3DCCD1}">
                <a14:hiddenFill xmlns:a14="http://schemas.microsoft.com/office/drawing/2010/main">
                  <a:noFill/>
                </a14:hiddenFill>
              </a:ext>
            </a:extLst>
          </p:spPr>
          <p:txBody>
            <a:bodyPr/>
            <a:lstStyle/>
            <a:p>
              <a:endParaRPr lang="en-GB">
                <a:latin typeface="+mn-lt"/>
              </a:endParaRPr>
            </a:p>
          </p:txBody>
        </p:sp>
        <p:sp>
          <p:nvSpPr>
            <p:cNvPr id="48458" name="Line 330">
              <a:extLst>
                <a:ext uri="{FF2B5EF4-FFF2-40B4-BE49-F238E27FC236}">
                  <a16:creationId xmlns:a16="http://schemas.microsoft.com/office/drawing/2014/main" id="{FBFB8FA6-11ED-47CF-A5C9-1BA611662526}"/>
                </a:ext>
              </a:extLst>
            </p:cNvPr>
            <p:cNvSpPr>
              <a:spLocks noChangeShapeType="1"/>
            </p:cNvSpPr>
            <p:nvPr/>
          </p:nvSpPr>
          <p:spPr bwMode="auto">
            <a:xfrm flipH="1" flipV="1">
              <a:off x="5937250" y="4852988"/>
              <a:ext cx="6350" cy="20637"/>
            </a:xfrm>
            <a:prstGeom prst="line">
              <a:avLst/>
            </a:prstGeom>
            <a:noFill/>
            <a:ln w="28575">
              <a:solidFill>
                <a:srgbClr val="0000FF"/>
              </a:solidFill>
              <a:round/>
              <a:headEnd/>
              <a:tailEnd/>
            </a:ln>
            <a:extLst>
              <a:ext uri="{909E8E84-426E-40DD-AFC4-6F175D3DCCD1}">
                <a14:hiddenFill xmlns:a14="http://schemas.microsoft.com/office/drawing/2010/main">
                  <a:noFill/>
                </a14:hiddenFill>
              </a:ext>
            </a:extLst>
          </p:spPr>
          <p:txBody>
            <a:bodyPr/>
            <a:lstStyle/>
            <a:p>
              <a:endParaRPr lang="en-GB">
                <a:latin typeface="+mn-lt"/>
              </a:endParaRPr>
            </a:p>
          </p:txBody>
        </p:sp>
        <p:sp>
          <p:nvSpPr>
            <p:cNvPr id="48459" name="Line 331">
              <a:extLst>
                <a:ext uri="{FF2B5EF4-FFF2-40B4-BE49-F238E27FC236}">
                  <a16:creationId xmlns:a16="http://schemas.microsoft.com/office/drawing/2014/main" id="{12B1F78F-EB60-4B2A-AFFA-CD47BD1C465C}"/>
                </a:ext>
              </a:extLst>
            </p:cNvPr>
            <p:cNvSpPr>
              <a:spLocks noChangeShapeType="1"/>
            </p:cNvSpPr>
            <p:nvPr/>
          </p:nvSpPr>
          <p:spPr bwMode="auto">
            <a:xfrm flipH="1" flipV="1">
              <a:off x="5930900" y="4833938"/>
              <a:ext cx="6350" cy="19050"/>
            </a:xfrm>
            <a:prstGeom prst="line">
              <a:avLst/>
            </a:prstGeom>
            <a:noFill/>
            <a:ln w="28575">
              <a:solidFill>
                <a:srgbClr val="0000FF"/>
              </a:solidFill>
              <a:round/>
              <a:headEnd/>
              <a:tailEnd/>
            </a:ln>
            <a:extLst>
              <a:ext uri="{909E8E84-426E-40DD-AFC4-6F175D3DCCD1}">
                <a14:hiddenFill xmlns:a14="http://schemas.microsoft.com/office/drawing/2010/main">
                  <a:noFill/>
                </a14:hiddenFill>
              </a:ext>
            </a:extLst>
          </p:spPr>
          <p:txBody>
            <a:bodyPr/>
            <a:lstStyle/>
            <a:p>
              <a:endParaRPr lang="en-GB">
                <a:latin typeface="+mn-lt"/>
              </a:endParaRPr>
            </a:p>
          </p:txBody>
        </p:sp>
        <p:sp>
          <p:nvSpPr>
            <p:cNvPr id="48460" name="Line 332">
              <a:extLst>
                <a:ext uri="{FF2B5EF4-FFF2-40B4-BE49-F238E27FC236}">
                  <a16:creationId xmlns:a16="http://schemas.microsoft.com/office/drawing/2014/main" id="{F8F23E96-5F12-42FB-9D64-C38358FE29FA}"/>
                </a:ext>
              </a:extLst>
            </p:cNvPr>
            <p:cNvSpPr>
              <a:spLocks noChangeShapeType="1"/>
            </p:cNvSpPr>
            <p:nvPr/>
          </p:nvSpPr>
          <p:spPr bwMode="auto">
            <a:xfrm flipH="1" flipV="1">
              <a:off x="5924550" y="4821238"/>
              <a:ext cx="6350" cy="12700"/>
            </a:xfrm>
            <a:prstGeom prst="line">
              <a:avLst/>
            </a:prstGeom>
            <a:noFill/>
            <a:ln w="28575">
              <a:solidFill>
                <a:srgbClr val="0000FF"/>
              </a:solidFill>
              <a:round/>
              <a:headEnd/>
              <a:tailEnd/>
            </a:ln>
            <a:extLst>
              <a:ext uri="{909E8E84-426E-40DD-AFC4-6F175D3DCCD1}">
                <a14:hiddenFill xmlns:a14="http://schemas.microsoft.com/office/drawing/2010/main">
                  <a:noFill/>
                </a14:hiddenFill>
              </a:ext>
            </a:extLst>
          </p:spPr>
          <p:txBody>
            <a:bodyPr/>
            <a:lstStyle/>
            <a:p>
              <a:endParaRPr lang="en-GB">
                <a:latin typeface="+mn-lt"/>
              </a:endParaRPr>
            </a:p>
          </p:txBody>
        </p:sp>
        <p:sp>
          <p:nvSpPr>
            <p:cNvPr id="48461" name="Freeform 333">
              <a:extLst>
                <a:ext uri="{FF2B5EF4-FFF2-40B4-BE49-F238E27FC236}">
                  <a16:creationId xmlns:a16="http://schemas.microsoft.com/office/drawing/2014/main" id="{BCB3652B-EACC-461B-9561-598338E53B34}"/>
                </a:ext>
              </a:extLst>
            </p:cNvPr>
            <p:cNvSpPr>
              <a:spLocks/>
            </p:cNvSpPr>
            <p:nvPr/>
          </p:nvSpPr>
          <p:spPr bwMode="auto">
            <a:xfrm>
              <a:off x="5918200" y="4802188"/>
              <a:ext cx="6350" cy="19050"/>
            </a:xfrm>
            <a:custGeom>
              <a:avLst/>
              <a:gdLst>
                <a:gd name="T0" fmla="*/ 4 w 4"/>
                <a:gd name="T1" fmla="*/ 12 h 12"/>
                <a:gd name="T2" fmla="*/ 4 w 4"/>
                <a:gd name="T3" fmla="*/ 4 h 12"/>
                <a:gd name="T4" fmla="*/ 0 w 4"/>
                <a:gd name="T5" fmla="*/ 0 h 12"/>
              </a:gdLst>
              <a:ahLst/>
              <a:cxnLst>
                <a:cxn ang="0">
                  <a:pos x="T0" y="T1"/>
                </a:cxn>
                <a:cxn ang="0">
                  <a:pos x="T2" y="T3"/>
                </a:cxn>
                <a:cxn ang="0">
                  <a:pos x="T4" y="T5"/>
                </a:cxn>
              </a:cxnLst>
              <a:rect l="0" t="0" r="r" b="b"/>
              <a:pathLst>
                <a:path w="4" h="12">
                  <a:moveTo>
                    <a:pt x="4" y="12"/>
                  </a:moveTo>
                  <a:lnTo>
                    <a:pt x="4" y="4"/>
                  </a:lnTo>
                  <a:lnTo>
                    <a:pt x="0" y="0"/>
                  </a:lnTo>
                </a:path>
              </a:pathLst>
            </a:custGeom>
            <a:noFill/>
            <a:ln w="28575" cmpd="sng">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latin typeface="+mn-lt"/>
              </a:endParaRPr>
            </a:p>
          </p:txBody>
        </p:sp>
        <p:sp>
          <p:nvSpPr>
            <p:cNvPr id="48462" name="Line 334">
              <a:extLst>
                <a:ext uri="{FF2B5EF4-FFF2-40B4-BE49-F238E27FC236}">
                  <a16:creationId xmlns:a16="http://schemas.microsoft.com/office/drawing/2014/main" id="{4C763DC8-1492-4F10-8E50-C6229BF358D4}"/>
                </a:ext>
              </a:extLst>
            </p:cNvPr>
            <p:cNvSpPr>
              <a:spLocks noChangeShapeType="1"/>
            </p:cNvSpPr>
            <p:nvPr/>
          </p:nvSpPr>
          <p:spPr bwMode="auto">
            <a:xfrm flipH="1" flipV="1">
              <a:off x="5905500" y="4787900"/>
              <a:ext cx="12700" cy="14288"/>
            </a:xfrm>
            <a:prstGeom prst="line">
              <a:avLst/>
            </a:prstGeom>
            <a:noFill/>
            <a:ln w="28575">
              <a:solidFill>
                <a:srgbClr val="0000FF"/>
              </a:solidFill>
              <a:round/>
              <a:headEnd/>
              <a:tailEnd/>
            </a:ln>
            <a:extLst>
              <a:ext uri="{909E8E84-426E-40DD-AFC4-6F175D3DCCD1}">
                <a14:hiddenFill xmlns:a14="http://schemas.microsoft.com/office/drawing/2010/main">
                  <a:noFill/>
                </a14:hiddenFill>
              </a:ext>
            </a:extLst>
          </p:spPr>
          <p:txBody>
            <a:bodyPr/>
            <a:lstStyle/>
            <a:p>
              <a:endParaRPr lang="en-GB">
                <a:latin typeface="+mn-lt"/>
              </a:endParaRPr>
            </a:p>
          </p:txBody>
        </p:sp>
        <p:sp>
          <p:nvSpPr>
            <p:cNvPr id="48463" name="Line 335">
              <a:extLst>
                <a:ext uri="{FF2B5EF4-FFF2-40B4-BE49-F238E27FC236}">
                  <a16:creationId xmlns:a16="http://schemas.microsoft.com/office/drawing/2014/main" id="{76F8B36B-CC51-4E1E-8E9C-5D341AD4CB08}"/>
                </a:ext>
              </a:extLst>
            </p:cNvPr>
            <p:cNvSpPr>
              <a:spLocks noChangeShapeType="1"/>
            </p:cNvSpPr>
            <p:nvPr/>
          </p:nvSpPr>
          <p:spPr bwMode="auto">
            <a:xfrm flipH="1" flipV="1">
              <a:off x="5899150" y="4768850"/>
              <a:ext cx="6350" cy="19050"/>
            </a:xfrm>
            <a:prstGeom prst="line">
              <a:avLst/>
            </a:prstGeom>
            <a:noFill/>
            <a:ln w="28575">
              <a:solidFill>
                <a:srgbClr val="0000FF"/>
              </a:solidFill>
              <a:round/>
              <a:headEnd/>
              <a:tailEnd/>
            </a:ln>
            <a:extLst>
              <a:ext uri="{909E8E84-426E-40DD-AFC4-6F175D3DCCD1}">
                <a14:hiddenFill xmlns:a14="http://schemas.microsoft.com/office/drawing/2010/main">
                  <a:noFill/>
                </a14:hiddenFill>
              </a:ext>
            </a:extLst>
          </p:spPr>
          <p:txBody>
            <a:bodyPr/>
            <a:lstStyle/>
            <a:p>
              <a:endParaRPr lang="en-GB">
                <a:latin typeface="+mn-lt"/>
              </a:endParaRPr>
            </a:p>
          </p:txBody>
        </p:sp>
        <p:sp>
          <p:nvSpPr>
            <p:cNvPr id="48464" name="Line 336">
              <a:extLst>
                <a:ext uri="{FF2B5EF4-FFF2-40B4-BE49-F238E27FC236}">
                  <a16:creationId xmlns:a16="http://schemas.microsoft.com/office/drawing/2014/main" id="{53D1B095-9147-411B-B2C8-E0F6B571A882}"/>
                </a:ext>
              </a:extLst>
            </p:cNvPr>
            <p:cNvSpPr>
              <a:spLocks noChangeShapeType="1"/>
            </p:cNvSpPr>
            <p:nvPr/>
          </p:nvSpPr>
          <p:spPr bwMode="auto">
            <a:xfrm flipH="1" flipV="1">
              <a:off x="5891213" y="4749800"/>
              <a:ext cx="7937" cy="19050"/>
            </a:xfrm>
            <a:prstGeom prst="line">
              <a:avLst/>
            </a:prstGeom>
            <a:noFill/>
            <a:ln w="28575">
              <a:solidFill>
                <a:srgbClr val="0000FF"/>
              </a:solidFill>
              <a:round/>
              <a:headEnd/>
              <a:tailEnd/>
            </a:ln>
            <a:extLst>
              <a:ext uri="{909E8E84-426E-40DD-AFC4-6F175D3DCCD1}">
                <a14:hiddenFill xmlns:a14="http://schemas.microsoft.com/office/drawing/2010/main">
                  <a:noFill/>
                </a14:hiddenFill>
              </a:ext>
            </a:extLst>
          </p:spPr>
          <p:txBody>
            <a:bodyPr/>
            <a:lstStyle/>
            <a:p>
              <a:endParaRPr lang="en-GB">
                <a:latin typeface="+mn-lt"/>
              </a:endParaRPr>
            </a:p>
          </p:txBody>
        </p:sp>
        <p:sp>
          <p:nvSpPr>
            <p:cNvPr id="48465" name="Line 337">
              <a:extLst>
                <a:ext uri="{FF2B5EF4-FFF2-40B4-BE49-F238E27FC236}">
                  <a16:creationId xmlns:a16="http://schemas.microsoft.com/office/drawing/2014/main" id="{BEECEA1C-DBF9-44BB-A1A9-00C69DC3AEF5}"/>
                </a:ext>
              </a:extLst>
            </p:cNvPr>
            <p:cNvSpPr>
              <a:spLocks noChangeShapeType="1"/>
            </p:cNvSpPr>
            <p:nvPr/>
          </p:nvSpPr>
          <p:spPr bwMode="auto">
            <a:xfrm flipH="1" flipV="1">
              <a:off x="5884863" y="4735513"/>
              <a:ext cx="6350" cy="14287"/>
            </a:xfrm>
            <a:prstGeom prst="line">
              <a:avLst/>
            </a:prstGeom>
            <a:noFill/>
            <a:ln w="28575">
              <a:solidFill>
                <a:srgbClr val="0000FF"/>
              </a:solidFill>
              <a:round/>
              <a:headEnd/>
              <a:tailEnd/>
            </a:ln>
            <a:extLst>
              <a:ext uri="{909E8E84-426E-40DD-AFC4-6F175D3DCCD1}">
                <a14:hiddenFill xmlns:a14="http://schemas.microsoft.com/office/drawing/2010/main">
                  <a:noFill/>
                </a14:hiddenFill>
              </a:ext>
            </a:extLst>
          </p:spPr>
          <p:txBody>
            <a:bodyPr/>
            <a:lstStyle/>
            <a:p>
              <a:endParaRPr lang="en-GB">
                <a:latin typeface="+mn-lt"/>
              </a:endParaRPr>
            </a:p>
          </p:txBody>
        </p:sp>
        <p:sp>
          <p:nvSpPr>
            <p:cNvPr id="48466" name="Line 338">
              <a:extLst>
                <a:ext uri="{FF2B5EF4-FFF2-40B4-BE49-F238E27FC236}">
                  <a16:creationId xmlns:a16="http://schemas.microsoft.com/office/drawing/2014/main" id="{CFD8783C-1ABC-43A2-8706-29AB15EBD378}"/>
                </a:ext>
              </a:extLst>
            </p:cNvPr>
            <p:cNvSpPr>
              <a:spLocks noChangeShapeType="1"/>
            </p:cNvSpPr>
            <p:nvPr/>
          </p:nvSpPr>
          <p:spPr bwMode="auto">
            <a:xfrm flipH="1" flipV="1">
              <a:off x="5878513" y="4716463"/>
              <a:ext cx="6350" cy="19050"/>
            </a:xfrm>
            <a:prstGeom prst="line">
              <a:avLst/>
            </a:prstGeom>
            <a:noFill/>
            <a:ln w="28575">
              <a:solidFill>
                <a:srgbClr val="0000FF"/>
              </a:solidFill>
              <a:round/>
              <a:headEnd/>
              <a:tailEnd/>
            </a:ln>
            <a:extLst>
              <a:ext uri="{909E8E84-426E-40DD-AFC4-6F175D3DCCD1}">
                <a14:hiddenFill xmlns:a14="http://schemas.microsoft.com/office/drawing/2010/main">
                  <a:noFill/>
                </a14:hiddenFill>
              </a:ext>
            </a:extLst>
          </p:spPr>
          <p:txBody>
            <a:bodyPr/>
            <a:lstStyle/>
            <a:p>
              <a:endParaRPr lang="en-GB">
                <a:latin typeface="+mn-lt"/>
              </a:endParaRPr>
            </a:p>
          </p:txBody>
        </p:sp>
        <p:sp>
          <p:nvSpPr>
            <p:cNvPr id="48467" name="Line 339">
              <a:extLst>
                <a:ext uri="{FF2B5EF4-FFF2-40B4-BE49-F238E27FC236}">
                  <a16:creationId xmlns:a16="http://schemas.microsoft.com/office/drawing/2014/main" id="{E30F80A1-2F50-414A-989F-ADB3CC407C8F}"/>
                </a:ext>
              </a:extLst>
            </p:cNvPr>
            <p:cNvSpPr>
              <a:spLocks noChangeShapeType="1"/>
            </p:cNvSpPr>
            <p:nvPr/>
          </p:nvSpPr>
          <p:spPr bwMode="auto">
            <a:xfrm flipH="1" flipV="1">
              <a:off x="5865813" y="4697413"/>
              <a:ext cx="12700" cy="19050"/>
            </a:xfrm>
            <a:prstGeom prst="line">
              <a:avLst/>
            </a:prstGeom>
            <a:noFill/>
            <a:ln w="28575">
              <a:solidFill>
                <a:srgbClr val="0000FF"/>
              </a:solidFill>
              <a:round/>
              <a:headEnd/>
              <a:tailEnd/>
            </a:ln>
            <a:extLst>
              <a:ext uri="{909E8E84-426E-40DD-AFC4-6F175D3DCCD1}">
                <a14:hiddenFill xmlns:a14="http://schemas.microsoft.com/office/drawing/2010/main">
                  <a:noFill/>
                </a14:hiddenFill>
              </a:ext>
            </a:extLst>
          </p:spPr>
          <p:txBody>
            <a:bodyPr/>
            <a:lstStyle/>
            <a:p>
              <a:endParaRPr lang="en-GB">
                <a:latin typeface="+mn-lt"/>
              </a:endParaRPr>
            </a:p>
          </p:txBody>
        </p:sp>
        <p:sp>
          <p:nvSpPr>
            <p:cNvPr id="48468" name="Line 340">
              <a:extLst>
                <a:ext uri="{FF2B5EF4-FFF2-40B4-BE49-F238E27FC236}">
                  <a16:creationId xmlns:a16="http://schemas.microsoft.com/office/drawing/2014/main" id="{343622BD-8284-46FA-81A5-5F99C820E273}"/>
                </a:ext>
              </a:extLst>
            </p:cNvPr>
            <p:cNvSpPr>
              <a:spLocks noChangeShapeType="1"/>
            </p:cNvSpPr>
            <p:nvPr/>
          </p:nvSpPr>
          <p:spPr bwMode="auto">
            <a:xfrm flipH="1" flipV="1">
              <a:off x="5859463" y="4683125"/>
              <a:ext cx="6350" cy="14288"/>
            </a:xfrm>
            <a:prstGeom prst="line">
              <a:avLst/>
            </a:prstGeom>
            <a:noFill/>
            <a:ln w="28575">
              <a:solidFill>
                <a:srgbClr val="0000FF"/>
              </a:solidFill>
              <a:round/>
              <a:headEnd/>
              <a:tailEnd/>
            </a:ln>
            <a:extLst>
              <a:ext uri="{909E8E84-426E-40DD-AFC4-6F175D3DCCD1}">
                <a14:hiddenFill xmlns:a14="http://schemas.microsoft.com/office/drawing/2010/main">
                  <a:noFill/>
                </a14:hiddenFill>
              </a:ext>
            </a:extLst>
          </p:spPr>
          <p:txBody>
            <a:bodyPr/>
            <a:lstStyle/>
            <a:p>
              <a:endParaRPr lang="en-GB">
                <a:latin typeface="+mn-lt"/>
              </a:endParaRPr>
            </a:p>
          </p:txBody>
        </p:sp>
        <p:sp>
          <p:nvSpPr>
            <p:cNvPr id="48469" name="Line 341">
              <a:extLst>
                <a:ext uri="{FF2B5EF4-FFF2-40B4-BE49-F238E27FC236}">
                  <a16:creationId xmlns:a16="http://schemas.microsoft.com/office/drawing/2014/main" id="{44ABC0DD-475A-4AD1-BC4C-23726DC94F45}"/>
                </a:ext>
              </a:extLst>
            </p:cNvPr>
            <p:cNvSpPr>
              <a:spLocks noChangeShapeType="1"/>
            </p:cNvSpPr>
            <p:nvPr/>
          </p:nvSpPr>
          <p:spPr bwMode="auto">
            <a:xfrm flipH="1" flipV="1">
              <a:off x="5853113" y="4664075"/>
              <a:ext cx="6350" cy="19050"/>
            </a:xfrm>
            <a:prstGeom prst="line">
              <a:avLst/>
            </a:prstGeom>
            <a:noFill/>
            <a:ln w="28575">
              <a:solidFill>
                <a:srgbClr val="0000FF"/>
              </a:solidFill>
              <a:round/>
              <a:headEnd/>
              <a:tailEnd/>
            </a:ln>
            <a:extLst>
              <a:ext uri="{909E8E84-426E-40DD-AFC4-6F175D3DCCD1}">
                <a14:hiddenFill xmlns:a14="http://schemas.microsoft.com/office/drawing/2010/main">
                  <a:noFill/>
                </a14:hiddenFill>
              </a:ext>
            </a:extLst>
          </p:spPr>
          <p:txBody>
            <a:bodyPr/>
            <a:lstStyle/>
            <a:p>
              <a:endParaRPr lang="en-GB">
                <a:latin typeface="+mn-lt"/>
              </a:endParaRPr>
            </a:p>
          </p:txBody>
        </p:sp>
        <p:sp>
          <p:nvSpPr>
            <p:cNvPr id="48470" name="Line 342">
              <a:extLst>
                <a:ext uri="{FF2B5EF4-FFF2-40B4-BE49-F238E27FC236}">
                  <a16:creationId xmlns:a16="http://schemas.microsoft.com/office/drawing/2014/main" id="{589C725A-A87B-4CB3-B676-7AFA26F35262}"/>
                </a:ext>
              </a:extLst>
            </p:cNvPr>
            <p:cNvSpPr>
              <a:spLocks noChangeShapeType="1"/>
            </p:cNvSpPr>
            <p:nvPr/>
          </p:nvSpPr>
          <p:spPr bwMode="auto">
            <a:xfrm flipH="1" flipV="1">
              <a:off x="5846763" y="4645025"/>
              <a:ext cx="6350" cy="19050"/>
            </a:xfrm>
            <a:prstGeom prst="line">
              <a:avLst/>
            </a:prstGeom>
            <a:noFill/>
            <a:ln w="28575">
              <a:solidFill>
                <a:srgbClr val="0000FF"/>
              </a:solidFill>
              <a:round/>
              <a:headEnd/>
              <a:tailEnd/>
            </a:ln>
            <a:extLst>
              <a:ext uri="{909E8E84-426E-40DD-AFC4-6F175D3DCCD1}">
                <a14:hiddenFill xmlns:a14="http://schemas.microsoft.com/office/drawing/2010/main">
                  <a:noFill/>
                </a14:hiddenFill>
              </a:ext>
            </a:extLst>
          </p:spPr>
          <p:txBody>
            <a:bodyPr/>
            <a:lstStyle/>
            <a:p>
              <a:endParaRPr lang="en-GB">
                <a:latin typeface="+mn-lt"/>
              </a:endParaRPr>
            </a:p>
          </p:txBody>
        </p:sp>
        <p:sp>
          <p:nvSpPr>
            <p:cNvPr id="48471" name="Line 343">
              <a:extLst>
                <a:ext uri="{FF2B5EF4-FFF2-40B4-BE49-F238E27FC236}">
                  <a16:creationId xmlns:a16="http://schemas.microsoft.com/office/drawing/2014/main" id="{B0B8256A-CC61-40D7-A9C1-DA3A0071416D}"/>
                </a:ext>
              </a:extLst>
            </p:cNvPr>
            <p:cNvSpPr>
              <a:spLocks noChangeShapeType="1"/>
            </p:cNvSpPr>
            <p:nvPr/>
          </p:nvSpPr>
          <p:spPr bwMode="auto">
            <a:xfrm flipH="1" flipV="1">
              <a:off x="5832475" y="4632325"/>
              <a:ext cx="14288" cy="12700"/>
            </a:xfrm>
            <a:prstGeom prst="line">
              <a:avLst/>
            </a:prstGeom>
            <a:noFill/>
            <a:ln w="28575">
              <a:solidFill>
                <a:srgbClr val="0000FF"/>
              </a:solidFill>
              <a:round/>
              <a:headEnd/>
              <a:tailEnd/>
            </a:ln>
            <a:extLst>
              <a:ext uri="{909E8E84-426E-40DD-AFC4-6F175D3DCCD1}">
                <a14:hiddenFill xmlns:a14="http://schemas.microsoft.com/office/drawing/2010/main">
                  <a:noFill/>
                </a14:hiddenFill>
              </a:ext>
            </a:extLst>
          </p:spPr>
          <p:txBody>
            <a:bodyPr/>
            <a:lstStyle/>
            <a:p>
              <a:endParaRPr lang="en-GB">
                <a:latin typeface="+mn-lt"/>
              </a:endParaRPr>
            </a:p>
          </p:txBody>
        </p:sp>
        <p:sp>
          <p:nvSpPr>
            <p:cNvPr id="48472" name="Line 344">
              <a:extLst>
                <a:ext uri="{FF2B5EF4-FFF2-40B4-BE49-F238E27FC236}">
                  <a16:creationId xmlns:a16="http://schemas.microsoft.com/office/drawing/2014/main" id="{FC4611C9-3443-47FE-AF0E-49C98005909B}"/>
                </a:ext>
              </a:extLst>
            </p:cNvPr>
            <p:cNvSpPr>
              <a:spLocks noChangeShapeType="1"/>
            </p:cNvSpPr>
            <p:nvPr/>
          </p:nvSpPr>
          <p:spPr bwMode="auto">
            <a:xfrm flipH="1" flipV="1">
              <a:off x="5826125" y="4611688"/>
              <a:ext cx="6350" cy="20637"/>
            </a:xfrm>
            <a:prstGeom prst="line">
              <a:avLst/>
            </a:prstGeom>
            <a:noFill/>
            <a:ln w="28575">
              <a:solidFill>
                <a:srgbClr val="0000FF"/>
              </a:solidFill>
              <a:round/>
              <a:headEnd/>
              <a:tailEnd/>
            </a:ln>
            <a:extLst>
              <a:ext uri="{909E8E84-426E-40DD-AFC4-6F175D3DCCD1}">
                <a14:hiddenFill xmlns:a14="http://schemas.microsoft.com/office/drawing/2010/main">
                  <a:noFill/>
                </a14:hiddenFill>
              </a:ext>
            </a:extLst>
          </p:spPr>
          <p:txBody>
            <a:bodyPr/>
            <a:lstStyle/>
            <a:p>
              <a:endParaRPr lang="en-GB">
                <a:latin typeface="+mn-lt"/>
              </a:endParaRPr>
            </a:p>
          </p:txBody>
        </p:sp>
        <p:sp>
          <p:nvSpPr>
            <p:cNvPr id="48473" name="Line 345">
              <a:extLst>
                <a:ext uri="{FF2B5EF4-FFF2-40B4-BE49-F238E27FC236}">
                  <a16:creationId xmlns:a16="http://schemas.microsoft.com/office/drawing/2014/main" id="{146897F4-0843-45D3-B916-93240EC7DB9C}"/>
                </a:ext>
              </a:extLst>
            </p:cNvPr>
            <p:cNvSpPr>
              <a:spLocks noChangeShapeType="1"/>
            </p:cNvSpPr>
            <p:nvPr/>
          </p:nvSpPr>
          <p:spPr bwMode="auto">
            <a:xfrm flipH="1" flipV="1">
              <a:off x="5819775" y="4592638"/>
              <a:ext cx="6350" cy="19050"/>
            </a:xfrm>
            <a:prstGeom prst="line">
              <a:avLst/>
            </a:prstGeom>
            <a:noFill/>
            <a:ln w="28575">
              <a:solidFill>
                <a:srgbClr val="0000FF"/>
              </a:solidFill>
              <a:round/>
              <a:headEnd/>
              <a:tailEnd/>
            </a:ln>
            <a:extLst>
              <a:ext uri="{909E8E84-426E-40DD-AFC4-6F175D3DCCD1}">
                <a14:hiddenFill xmlns:a14="http://schemas.microsoft.com/office/drawing/2010/main">
                  <a:noFill/>
                </a14:hiddenFill>
              </a:ext>
            </a:extLst>
          </p:spPr>
          <p:txBody>
            <a:bodyPr/>
            <a:lstStyle/>
            <a:p>
              <a:endParaRPr lang="en-GB">
                <a:latin typeface="+mn-lt"/>
              </a:endParaRPr>
            </a:p>
          </p:txBody>
        </p:sp>
        <p:sp>
          <p:nvSpPr>
            <p:cNvPr id="48474" name="Line 346">
              <a:extLst>
                <a:ext uri="{FF2B5EF4-FFF2-40B4-BE49-F238E27FC236}">
                  <a16:creationId xmlns:a16="http://schemas.microsoft.com/office/drawing/2014/main" id="{1FF60CC9-A347-4F2D-8A8A-ECBCA0DE8538}"/>
                </a:ext>
              </a:extLst>
            </p:cNvPr>
            <p:cNvSpPr>
              <a:spLocks noChangeShapeType="1"/>
            </p:cNvSpPr>
            <p:nvPr/>
          </p:nvSpPr>
          <p:spPr bwMode="auto">
            <a:xfrm flipH="1" flipV="1">
              <a:off x="5807075" y="4579938"/>
              <a:ext cx="12700" cy="12700"/>
            </a:xfrm>
            <a:prstGeom prst="line">
              <a:avLst/>
            </a:prstGeom>
            <a:noFill/>
            <a:ln w="28575">
              <a:solidFill>
                <a:srgbClr val="0000FF"/>
              </a:solidFill>
              <a:round/>
              <a:headEnd/>
              <a:tailEnd/>
            </a:ln>
            <a:extLst>
              <a:ext uri="{909E8E84-426E-40DD-AFC4-6F175D3DCCD1}">
                <a14:hiddenFill xmlns:a14="http://schemas.microsoft.com/office/drawing/2010/main">
                  <a:noFill/>
                </a14:hiddenFill>
              </a:ext>
            </a:extLst>
          </p:spPr>
          <p:txBody>
            <a:bodyPr/>
            <a:lstStyle/>
            <a:p>
              <a:endParaRPr lang="en-GB">
                <a:latin typeface="+mn-lt"/>
              </a:endParaRPr>
            </a:p>
          </p:txBody>
        </p:sp>
        <p:sp>
          <p:nvSpPr>
            <p:cNvPr id="48475" name="Line 347">
              <a:extLst>
                <a:ext uri="{FF2B5EF4-FFF2-40B4-BE49-F238E27FC236}">
                  <a16:creationId xmlns:a16="http://schemas.microsoft.com/office/drawing/2014/main" id="{E021453C-8BF5-4BC2-B2AB-49355182845C}"/>
                </a:ext>
              </a:extLst>
            </p:cNvPr>
            <p:cNvSpPr>
              <a:spLocks noChangeShapeType="1"/>
            </p:cNvSpPr>
            <p:nvPr/>
          </p:nvSpPr>
          <p:spPr bwMode="auto">
            <a:xfrm flipH="1" flipV="1">
              <a:off x="5800725" y="4559300"/>
              <a:ext cx="6350" cy="20638"/>
            </a:xfrm>
            <a:prstGeom prst="line">
              <a:avLst/>
            </a:prstGeom>
            <a:noFill/>
            <a:ln w="28575">
              <a:solidFill>
                <a:srgbClr val="0000FF"/>
              </a:solidFill>
              <a:round/>
              <a:headEnd/>
              <a:tailEnd/>
            </a:ln>
            <a:extLst>
              <a:ext uri="{909E8E84-426E-40DD-AFC4-6F175D3DCCD1}">
                <a14:hiddenFill xmlns:a14="http://schemas.microsoft.com/office/drawing/2010/main">
                  <a:noFill/>
                </a14:hiddenFill>
              </a:ext>
            </a:extLst>
          </p:spPr>
          <p:txBody>
            <a:bodyPr/>
            <a:lstStyle/>
            <a:p>
              <a:endParaRPr lang="en-GB">
                <a:latin typeface="+mn-lt"/>
              </a:endParaRPr>
            </a:p>
          </p:txBody>
        </p:sp>
        <p:sp>
          <p:nvSpPr>
            <p:cNvPr id="48476" name="Line 348">
              <a:extLst>
                <a:ext uri="{FF2B5EF4-FFF2-40B4-BE49-F238E27FC236}">
                  <a16:creationId xmlns:a16="http://schemas.microsoft.com/office/drawing/2014/main" id="{39CFBE9D-96E8-4389-934F-C639DB1460C4}"/>
                </a:ext>
              </a:extLst>
            </p:cNvPr>
            <p:cNvSpPr>
              <a:spLocks noChangeShapeType="1"/>
            </p:cNvSpPr>
            <p:nvPr/>
          </p:nvSpPr>
          <p:spPr bwMode="auto">
            <a:xfrm flipH="1" flipV="1">
              <a:off x="5786438" y="4540250"/>
              <a:ext cx="14287" cy="19050"/>
            </a:xfrm>
            <a:prstGeom prst="line">
              <a:avLst/>
            </a:prstGeom>
            <a:noFill/>
            <a:ln w="28575">
              <a:solidFill>
                <a:srgbClr val="0000FF"/>
              </a:solidFill>
              <a:round/>
              <a:headEnd/>
              <a:tailEnd/>
            </a:ln>
            <a:extLst>
              <a:ext uri="{909E8E84-426E-40DD-AFC4-6F175D3DCCD1}">
                <a14:hiddenFill xmlns:a14="http://schemas.microsoft.com/office/drawing/2010/main">
                  <a:noFill/>
                </a14:hiddenFill>
              </a:ext>
            </a:extLst>
          </p:spPr>
          <p:txBody>
            <a:bodyPr/>
            <a:lstStyle/>
            <a:p>
              <a:endParaRPr lang="en-GB">
                <a:latin typeface="+mn-lt"/>
              </a:endParaRPr>
            </a:p>
          </p:txBody>
        </p:sp>
        <p:sp>
          <p:nvSpPr>
            <p:cNvPr id="48477" name="Line 349">
              <a:extLst>
                <a:ext uri="{FF2B5EF4-FFF2-40B4-BE49-F238E27FC236}">
                  <a16:creationId xmlns:a16="http://schemas.microsoft.com/office/drawing/2014/main" id="{9D1D34A3-BE28-4CEE-A971-1AF8D712A939}"/>
                </a:ext>
              </a:extLst>
            </p:cNvPr>
            <p:cNvSpPr>
              <a:spLocks noChangeShapeType="1"/>
            </p:cNvSpPr>
            <p:nvPr/>
          </p:nvSpPr>
          <p:spPr bwMode="auto">
            <a:xfrm flipH="1" flipV="1">
              <a:off x="5780088" y="4527550"/>
              <a:ext cx="6350" cy="12700"/>
            </a:xfrm>
            <a:prstGeom prst="line">
              <a:avLst/>
            </a:prstGeom>
            <a:noFill/>
            <a:ln w="28575">
              <a:solidFill>
                <a:srgbClr val="0000FF"/>
              </a:solidFill>
              <a:round/>
              <a:headEnd/>
              <a:tailEnd/>
            </a:ln>
            <a:extLst>
              <a:ext uri="{909E8E84-426E-40DD-AFC4-6F175D3DCCD1}">
                <a14:hiddenFill xmlns:a14="http://schemas.microsoft.com/office/drawing/2010/main">
                  <a:noFill/>
                </a14:hiddenFill>
              </a:ext>
            </a:extLst>
          </p:spPr>
          <p:txBody>
            <a:bodyPr/>
            <a:lstStyle/>
            <a:p>
              <a:endParaRPr lang="en-GB">
                <a:latin typeface="+mn-lt"/>
              </a:endParaRPr>
            </a:p>
          </p:txBody>
        </p:sp>
        <p:sp>
          <p:nvSpPr>
            <p:cNvPr id="48478" name="Line 350">
              <a:extLst>
                <a:ext uri="{FF2B5EF4-FFF2-40B4-BE49-F238E27FC236}">
                  <a16:creationId xmlns:a16="http://schemas.microsoft.com/office/drawing/2014/main" id="{847FD3B6-A4FE-4B3F-A3CE-3FE01C543197}"/>
                </a:ext>
              </a:extLst>
            </p:cNvPr>
            <p:cNvSpPr>
              <a:spLocks noChangeShapeType="1"/>
            </p:cNvSpPr>
            <p:nvPr/>
          </p:nvSpPr>
          <p:spPr bwMode="auto">
            <a:xfrm flipH="1" flipV="1">
              <a:off x="5767388" y="4506913"/>
              <a:ext cx="12700" cy="20637"/>
            </a:xfrm>
            <a:prstGeom prst="line">
              <a:avLst/>
            </a:prstGeom>
            <a:noFill/>
            <a:ln w="28575">
              <a:solidFill>
                <a:srgbClr val="0000FF"/>
              </a:solidFill>
              <a:round/>
              <a:headEnd/>
              <a:tailEnd/>
            </a:ln>
            <a:extLst>
              <a:ext uri="{909E8E84-426E-40DD-AFC4-6F175D3DCCD1}">
                <a14:hiddenFill xmlns:a14="http://schemas.microsoft.com/office/drawing/2010/main">
                  <a:noFill/>
                </a14:hiddenFill>
              </a:ext>
            </a:extLst>
          </p:spPr>
          <p:txBody>
            <a:bodyPr/>
            <a:lstStyle/>
            <a:p>
              <a:endParaRPr lang="en-GB">
                <a:latin typeface="+mn-lt"/>
              </a:endParaRPr>
            </a:p>
          </p:txBody>
        </p:sp>
        <p:sp>
          <p:nvSpPr>
            <p:cNvPr id="48479" name="Line 351">
              <a:extLst>
                <a:ext uri="{FF2B5EF4-FFF2-40B4-BE49-F238E27FC236}">
                  <a16:creationId xmlns:a16="http://schemas.microsoft.com/office/drawing/2014/main" id="{3999D9B6-3EE9-4DCF-96BD-311855136EBE}"/>
                </a:ext>
              </a:extLst>
            </p:cNvPr>
            <p:cNvSpPr>
              <a:spLocks noChangeShapeType="1"/>
            </p:cNvSpPr>
            <p:nvPr/>
          </p:nvSpPr>
          <p:spPr bwMode="auto">
            <a:xfrm flipH="1" flipV="1">
              <a:off x="5754688" y="4487863"/>
              <a:ext cx="12700" cy="19050"/>
            </a:xfrm>
            <a:prstGeom prst="line">
              <a:avLst/>
            </a:prstGeom>
            <a:noFill/>
            <a:ln w="28575">
              <a:solidFill>
                <a:srgbClr val="0000FF"/>
              </a:solidFill>
              <a:round/>
              <a:headEnd/>
              <a:tailEnd/>
            </a:ln>
            <a:extLst>
              <a:ext uri="{909E8E84-426E-40DD-AFC4-6F175D3DCCD1}">
                <a14:hiddenFill xmlns:a14="http://schemas.microsoft.com/office/drawing/2010/main">
                  <a:noFill/>
                </a14:hiddenFill>
              </a:ext>
            </a:extLst>
          </p:spPr>
          <p:txBody>
            <a:bodyPr/>
            <a:lstStyle/>
            <a:p>
              <a:endParaRPr lang="en-GB">
                <a:latin typeface="+mn-lt"/>
              </a:endParaRPr>
            </a:p>
          </p:txBody>
        </p:sp>
        <p:sp>
          <p:nvSpPr>
            <p:cNvPr id="48480" name="Line 352">
              <a:extLst>
                <a:ext uri="{FF2B5EF4-FFF2-40B4-BE49-F238E27FC236}">
                  <a16:creationId xmlns:a16="http://schemas.microsoft.com/office/drawing/2014/main" id="{3BD4A3A7-BE19-4AC5-B911-570A0BE57D43}"/>
                </a:ext>
              </a:extLst>
            </p:cNvPr>
            <p:cNvSpPr>
              <a:spLocks noChangeShapeType="1"/>
            </p:cNvSpPr>
            <p:nvPr/>
          </p:nvSpPr>
          <p:spPr bwMode="auto">
            <a:xfrm flipH="1" flipV="1">
              <a:off x="5741988" y="4475163"/>
              <a:ext cx="12700" cy="12700"/>
            </a:xfrm>
            <a:prstGeom prst="line">
              <a:avLst/>
            </a:prstGeom>
            <a:noFill/>
            <a:ln w="28575">
              <a:solidFill>
                <a:srgbClr val="0000FF"/>
              </a:solidFill>
              <a:round/>
              <a:headEnd/>
              <a:tailEnd/>
            </a:ln>
            <a:extLst>
              <a:ext uri="{909E8E84-426E-40DD-AFC4-6F175D3DCCD1}">
                <a14:hiddenFill xmlns:a14="http://schemas.microsoft.com/office/drawing/2010/main">
                  <a:noFill/>
                </a14:hiddenFill>
              </a:ext>
            </a:extLst>
          </p:spPr>
          <p:txBody>
            <a:bodyPr/>
            <a:lstStyle/>
            <a:p>
              <a:endParaRPr lang="en-GB">
                <a:latin typeface="+mn-lt"/>
              </a:endParaRPr>
            </a:p>
          </p:txBody>
        </p:sp>
        <p:sp>
          <p:nvSpPr>
            <p:cNvPr id="48481" name="Line 353">
              <a:extLst>
                <a:ext uri="{FF2B5EF4-FFF2-40B4-BE49-F238E27FC236}">
                  <a16:creationId xmlns:a16="http://schemas.microsoft.com/office/drawing/2014/main" id="{83913983-ACFA-4A6D-918A-084DF6346C51}"/>
                </a:ext>
              </a:extLst>
            </p:cNvPr>
            <p:cNvSpPr>
              <a:spLocks noChangeShapeType="1"/>
            </p:cNvSpPr>
            <p:nvPr/>
          </p:nvSpPr>
          <p:spPr bwMode="auto">
            <a:xfrm flipH="1" flipV="1">
              <a:off x="5727700" y="4454525"/>
              <a:ext cx="14288" cy="20638"/>
            </a:xfrm>
            <a:prstGeom prst="line">
              <a:avLst/>
            </a:prstGeom>
            <a:noFill/>
            <a:ln w="28575">
              <a:solidFill>
                <a:srgbClr val="0000FF"/>
              </a:solidFill>
              <a:round/>
              <a:headEnd/>
              <a:tailEnd/>
            </a:ln>
            <a:extLst>
              <a:ext uri="{909E8E84-426E-40DD-AFC4-6F175D3DCCD1}">
                <a14:hiddenFill xmlns:a14="http://schemas.microsoft.com/office/drawing/2010/main">
                  <a:noFill/>
                </a14:hiddenFill>
              </a:ext>
            </a:extLst>
          </p:spPr>
          <p:txBody>
            <a:bodyPr/>
            <a:lstStyle/>
            <a:p>
              <a:endParaRPr lang="en-GB">
                <a:latin typeface="+mn-lt"/>
              </a:endParaRPr>
            </a:p>
          </p:txBody>
        </p:sp>
        <p:sp>
          <p:nvSpPr>
            <p:cNvPr id="48482" name="Line 354">
              <a:extLst>
                <a:ext uri="{FF2B5EF4-FFF2-40B4-BE49-F238E27FC236}">
                  <a16:creationId xmlns:a16="http://schemas.microsoft.com/office/drawing/2014/main" id="{66D0F871-1579-41D2-B45A-B8BD7B0AFB4F}"/>
                </a:ext>
              </a:extLst>
            </p:cNvPr>
            <p:cNvSpPr>
              <a:spLocks noChangeShapeType="1"/>
            </p:cNvSpPr>
            <p:nvPr/>
          </p:nvSpPr>
          <p:spPr bwMode="auto">
            <a:xfrm flipH="1" flipV="1">
              <a:off x="5715000" y="4435475"/>
              <a:ext cx="12700" cy="19050"/>
            </a:xfrm>
            <a:prstGeom prst="line">
              <a:avLst/>
            </a:prstGeom>
            <a:noFill/>
            <a:ln w="28575">
              <a:solidFill>
                <a:srgbClr val="0000FF"/>
              </a:solidFill>
              <a:round/>
              <a:headEnd/>
              <a:tailEnd/>
            </a:ln>
            <a:extLst>
              <a:ext uri="{909E8E84-426E-40DD-AFC4-6F175D3DCCD1}">
                <a14:hiddenFill xmlns:a14="http://schemas.microsoft.com/office/drawing/2010/main">
                  <a:noFill/>
                </a14:hiddenFill>
              </a:ext>
            </a:extLst>
          </p:spPr>
          <p:txBody>
            <a:bodyPr/>
            <a:lstStyle/>
            <a:p>
              <a:endParaRPr lang="en-GB">
                <a:latin typeface="+mn-lt"/>
              </a:endParaRPr>
            </a:p>
          </p:txBody>
        </p:sp>
        <p:sp>
          <p:nvSpPr>
            <p:cNvPr id="48483" name="Line 355">
              <a:extLst>
                <a:ext uri="{FF2B5EF4-FFF2-40B4-BE49-F238E27FC236}">
                  <a16:creationId xmlns:a16="http://schemas.microsoft.com/office/drawing/2014/main" id="{9E10970F-6C37-4ED5-A821-C8A54F6E3507}"/>
                </a:ext>
              </a:extLst>
            </p:cNvPr>
            <p:cNvSpPr>
              <a:spLocks noChangeShapeType="1"/>
            </p:cNvSpPr>
            <p:nvPr/>
          </p:nvSpPr>
          <p:spPr bwMode="auto">
            <a:xfrm flipH="1" flipV="1">
              <a:off x="5695950" y="4422775"/>
              <a:ext cx="19050" cy="12700"/>
            </a:xfrm>
            <a:prstGeom prst="line">
              <a:avLst/>
            </a:prstGeom>
            <a:noFill/>
            <a:ln w="28575">
              <a:solidFill>
                <a:srgbClr val="0000FF"/>
              </a:solidFill>
              <a:round/>
              <a:headEnd/>
              <a:tailEnd/>
            </a:ln>
            <a:extLst>
              <a:ext uri="{909E8E84-426E-40DD-AFC4-6F175D3DCCD1}">
                <a14:hiddenFill xmlns:a14="http://schemas.microsoft.com/office/drawing/2010/main">
                  <a:noFill/>
                </a14:hiddenFill>
              </a:ext>
            </a:extLst>
          </p:spPr>
          <p:txBody>
            <a:bodyPr/>
            <a:lstStyle/>
            <a:p>
              <a:endParaRPr lang="en-GB">
                <a:latin typeface="+mn-lt"/>
              </a:endParaRPr>
            </a:p>
          </p:txBody>
        </p:sp>
        <p:sp>
          <p:nvSpPr>
            <p:cNvPr id="48484" name="Line 356">
              <a:extLst>
                <a:ext uri="{FF2B5EF4-FFF2-40B4-BE49-F238E27FC236}">
                  <a16:creationId xmlns:a16="http://schemas.microsoft.com/office/drawing/2014/main" id="{9CA21C4F-5100-4709-8FE2-27E1E4D59B3B}"/>
                </a:ext>
              </a:extLst>
            </p:cNvPr>
            <p:cNvSpPr>
              <a:spLocks noChangeShapeType="1"/>
            </p:cNvSpPr>
            <p:nvPr/>
          </p:nvSpPr>
          <p:spPr bwMode="auto">
            <a:xfrm flipH="1" flipV="1">
              <a:off x="5675313" y="4402138"/>
              <a:ext cx="20637" cy="20637"/>
            </a:xfrm>
            <a:prstGeom prst="line">
              <a:avLst/>
            </a:prstGeom>
            <a:noFill/>
            <a:ln w="28575">
              <a:solidFill>
                <a:srgbClr val="0000FF"/>
              </a:solidFill>
              <a:round/>
              <a:headEnd/>
              <a:tailEnd/>
            </a:ln>
            <a:extLst>
              <a:ext uri="{909E8E84-426E-40DD-AFC4-6F175D3DCCD1}">
                <a14:hiddenFill xmlns:a14="http://schemas.microsoft.com/office/drawing/2010/main">
                  <a:noFill/>
                </a14:hiddenFill>
              </a:ext>
            </a:extLst>
          </p:spPr>
          <p:txBody>
            <a:bodyPr/>
            <a:lstStyle/>
            <a:p>
              <a:endParaRPr lang="en-GB">
                <a:latin typeface="+mn-lt"/>
              </a:endParaRPr>
            </a:p>
          </p:txBody>
        </p:sp>
        <p:sp>
          <p:nvSpPr>
            <p:cNvPr id="48485" name="Line 357">
              <a:extLst>
                <a:ext uri="{FF2B5EF4-FFF2-40B4-BE49-F238E27FC236}">
                  <a16:creationId xmlns:a16="http://schemas.microsoft.com/office/drawing/2014/main" id="{F00598A3-C9ED-4DDA-B47C-ED51A97F6757}"/>
                </a:ext>
              </a:extLst>
            </p:cNvPr>
            <p:cNvSpPr>
              <a:spLocks noChangeShapeType="1"/>
            </p:cNvSpPr>
            <p:nvPr/>
          </p:nvSpPr>
          <p:spPr bwMode="auto">
            <a:xfrm flipH="1" flipV="1">
              <a:off x="5649913" y="4383088"/>
              <a:ext cx="25400" cy="19050"/>
            </a:xfrm>
            <a:prstGeom prst="line">
              <a:avLst/>
            </a:prstGeom>
            <a:noFill/>
            <a:ln w="28575">
              <a:solidFill>
                <a:srgbClr val="0000FF"/>
              </a:solidFill>
              <a:round/>
              <a:headEnd/>
              <a:tailEnd/>
            </a:ln>
            <a:extLst>
              <a:ext uri="{909E8E84-426E-40DD-AFC4-6F175D3DCCD1}">
                <a14:hiddenFill xmlns:a14="http://schemas.microsoft.com/office/drawing/2010/main">
                  <a:noFill/>
                </a14:hiddenFill>
              </a:ext>
            </a:extLst>
          </p:spPr>
          <p:txBody>
            <a:bodyPr/>
            <a:lstStyle/>
            <a:p>
              <a:endParaRPr lang="en-GB">
                <a:latin typeface="+mn-lt"/>
              </a:endParaRPr>
            </a:p>
          </p:txBody>
        </p:sp>
        <p:sp>
          <p:nvSpPr>
            <p:cNvPr id="48486" name="Line 358">
              <a:extLst>
                <a:ext uri="{FF2B5EF4-FFF2-40B4-BE49-F238E27FC236}">
                  <a16:creationId xmlns:a16="http://schemas.microsoft.com/office/drawing/2014/main" id="{D6DB850E-C021-4F94-9CC3-6DD2C4C10D1B}"/>
                </a:ext>
              </a:extLst>
            </p:cNvPr>
            <p:cNvSpPr>
              <a:spLocks noChangeShapeType="1"/>
            </p:cNvSpPr>
            <p:nvPr/>
          </p:nvSpPr>
          <p:spPr bwMode="auto">
            <a:xfrm flipH="1" flipV="1">
              <a:off x="5622925" y="4370388"/>
              <a:ext cx="26988" cy="12700"/>
            </a:xfrm>
            <a:prstGeom prst="line">
              <a:avLst/>
            </a:prstGeom>
            <a:noFill/>
            <a:ln w="28575">
              <a:solidFill>
                <a:srgbClr val="0000FF"/>
              </a:solidFill>
              <a:round/>
              <a:headEnd/>
              <a:tailEnd/>
            </a:ln>
            <a:extLst>
              <a:ext uri="{909E8E84-426E-40DD-AFC4-6F175D3DCCD1}">
                <a14:hiddenFill xmlns:a14="http://schemas.microsoft.com/office/drawing/2010/main">
                  <a:noFill/>
                </a14:hiddenFill>
              </a:ext>
            </a:extLst>
          </p:spPr>
          <p:txBody>
            <a:bodyPr/>
            <a:lstStyle/>
            <a:p>
              <a:endParaRPr lang="en-GB">
                <a:latin typeface="+mn-lt"/>
              </a:endParaRPr>
            </a:p>
          </p:txBody>
        </p:sp>
      </p:grpSp>
      <p:sp>
        <p:nvSpPr>
          <p:cNvPr id="48487" name="Rectangle 359">
            <a:extLst>
              <a:ext uri="{FF2B5EF4-FFF2-40B4-BE49-F238E27FC236}">
                <a16:creationId xmlns:a16="http://schemas.microsoft.com/office/drawing/2014/main" id="{E7E0D6B5-82AE-4DA7-8EBC-68EE33509CEE}"/>
              </a:ext>
            </a:extLst>
          </p:cNvPr>
          <p:cNvSpPr>
            <a:spLocks noChangeArrowheads="1"/>
          </p:cNvSpPr>
          <p:nvPr/>
        </p:nvSpPr>
        <p:spPr bwMode="auto">
          <a:xfrm>
            <a:off x="5249863" y="6016625"/>
            <a:ext cx="89768" cy="215444"/>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wrap="none" lIns="0" tIns="0" rIns="0" bIns="0">
            <a:spAutoFit/>
          </a:bodyPr>
          <a:lstStyle/>
          <a:p>
            <a:r>
              <a:rPr lang="en-US" altLang="en-US" sz="1400">
                <a:latin typeface="+mn-lt"/>
              </a:rPr>
              <a:t>0</a:t>
            </a:r>
          </a:p>
        </p:txBody>
      </p:sp>
      <p:sp>
        <p:nvSpPr>
          <p:cNvPr id="48488" name="Rectangle 360">
            <a:extLst>
              <a:ext uri="{FF2B5EF4-FFF2-40B4-BE49-F238E27FC236}">
                <a16:creationId xmlns:a16="http://schemas.microsoft.com/office/drawing/2014/main" id="{DD9F8DEA-8B44-4723-8443-9364903E27B0}"/>
              </a:ext>
            </a:extLst>
          </p:cNvPr>
          <p:cNvSpPr>
            <a:spLocks noChangeArrowheads="1"/>
          </p:cNvSpPr>
          <p:nvPr/>
        </p:nvSpPr>
        <p:spPr bwMode="auto">
          <a:xfrm>
            <a:off x="5145088" y="5148263"/>
            <a:ext cx="224420" cy="215444"/>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wrap="none" lIns="0" tIns="0" rIns="0" bIns="0">
            <a:spAutoFit/>
          </a:bodyPr>
          <a:lstStyle/>
          <a:p>
            <a:r>
              <a:rPr lang="en-US" altLang="en-US" sz="1400">
                <a:latin typeface="+mn-lt"/>
              </a:rPr>
              <a:t>0.5</a:t>
            </a:r>
          </a:p>
        </p:txBody>
      </p:sp>
      <p:sp>
        <p:nvSpPr>
          <p:cNvPr id="48489" name="Rectangle 361">
            <a:extLst>
              <a:ext uri="{FF2B5EF4-FFF2-40B4-BE49-F238E27FC236}">
                <a16:creationId xmlns:a16="http://schemas.microsoft.com/office/drawing/2014/main" id="{12533038-B44E-4C42-92F6-3FB2C77D5D6C}"/>
              </a:ext>
            </a:extLst>
          </p:cNvPr>
          <p:cNvSpPr>
            <a:spLocks noChangeArrowheads="1"/>
          </p:cNvSpPr>
          <p:nvPr/>
        </p:nvSpPr>
        <p:spPr bwMode="auto">
          <a:xfrm>
            <a:off x="5249863" y="4278313"/>
            <a:ext cx="89768" cy="215444"/>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wrap="none" lIns="0" tIns="0" rIns="0" bIns="0">
            <a:spAutoFit/>
          </a:bodyPr>
          <a:lstStyle/>
          <a:p>
            <a:r>
              <a:rPr lang="en-US" altLang="en-US" sz="1400">
                <a:latin typeface="+mn-lt"/>
              </a:rPr>
              <a:t>1</a:t>
            </a:r>
          </a:p>
        </p:txBody>
      </p:sp>
      <p:sp>
        <p:nvSpPr>
          <p:cNvPr id="48490" name="Rectangle 362">
            <a:extLst>
              <a:ext uri="{FF2B5EF4-FFF2-40B4-BE49-F238E27FC236}">
                <a16:creationId xmlns:a16="http://schemas.microsoft.com/office/drawing/2014/main" id="{76507FBA-F974-4596-819F-D856E2AB6AE0}"/>
              </a:ext>
            </a:extLst>
          </p:cNvPr>
          <p:cNvSpPr>
            <a:spLocks noChangeArrowheads="1"/>
          </p:cNvSpPr>
          <p:nvPr/>
        </p:nvSpPr>
        <p:spPr bwMode="auto">
          <a:xfrm>
            <a:off x="5381625" y="6200775"/>
            <a:ext cx="8976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en-US" sz="1400">
                <a:latin typeface="+mn-lt"/>
              </a:rPr>
              <a:t>0</a:t>
            </a:r>
          </a:p>
        </p:txBody>
      </p:sp>
      <p:sp>
        <p:nvSpPr>
          <p:cNvPr id="48492" name="Rectangle 364">
            <a:extLst>
              <a:ext uri="{FF2B5EF4-FFF2-40B4-BE49-F238E27FC236}">
                <a16:creationId xmlns:a16="http://schemas.microsoft.com/office/drawing/2014/main" id="{20EEA7CE-7781-4DDC-87AA-F97B38CF03DA}"/>
              </a:ext>
            </a:extLst>
          </p:cNvPr>
          <p:cNvSpPr>
            <a:spLocks noChangeArrowheads="1"/>
          </p:cNvSpPr>
          <p:nvPr/>
        </p:nvSpPr>
        <p:spPr bwMode="auto">
          <a:xfrm>
            <a:off x="6297613" y="6200775"/>
            <a:ext cx="403957"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en-US" sz="1400">
                <a:latin typeface="+mn-lt"/>
              </a:rPr>
              <a:t>0.002</a:t>
            </a:r>
          </a:p>
        </p:txBody>
      </p:sp>
      <p:sp>
        <p:nvSpPr>
          <p:cNvPr id="48494" name="Rectangle 366">
            <a:extLst>
              <a:ext uri="{FF2B5EF4-FFF2-40B4-BE49-F238E27FC236}">
                <a16:creationId xmlns:a16="http://schemas.microsoft.com/office/drawing/2014/main" id="{1838522E-89A8-4848-B0A7-85F5497DC98C}"/>
              </a:ext>
            </a:extLst>
          </p:cNvPr>
          <p:cNvSpPr>
            <a:spLocks noChangeArrowheads="1"/>
          </p:cNvSpPr>
          <p:nvPr/>
        </p:nvSpPr>
        <p:spPr bwMode="auto">
          <a:xfrm>
            <a:off x="7339013" y="6200775"/>
            <a:ext cx="403957"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en-US" sz="1400">
                <a:latin typeface="+mn-lt"/>
              </a:rPr>
              <a:t>0.004</a:t>
            </a:r>
          </a:p>
        </p:txBody>
      </p:sp>
      <p:sp>
        <p:nvSpPr>
          <p:cNvPr id="49145" name="Text Box 1017">
            <a:extLst>
              <a:ext uri="{FF2B5EF4-FFF2-40B4-BE49-F238E27FC236}">
                <a16:creationId xmlns:a16="http://schemas.microsoft.com/office/drawing/2014/main" id="{D81C846A-B958-42B6-92A9-B4CAFFCBA94C}"/>
              </a:ext>
            </a:extLst>
          </p:cNvPr>
          <p:cNvSpPr txBox="1">
            <a:spLocks noChangeArrowheads="1"/>
          </p:cNvSpPr>
          <p:nvPr/>
        </p:nvSpPr>
        <p:spPr bwMode="auto">
          <a:xfrm>
            <a:off x="2651125" y="2330450"/>
            <a:ext cx="404278" cy="646331"/>
          </a:xfrm>
          <a:prstGeom prst="rect">
            <a:avLst/>
          </a:prstGeom>
          <a:noFill/>
          <a:ln w="952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en-US" sz="3600" i="1" dirty="0">
                <a:latin typeface="+mn-lt"/>
              </a:rPr>
              <a:t>k</a:t>
            </a:r>
          </a:p>
        </p:txBody>
      </p:sp>
      <p:sp>
        <p:nvSpPr>
          <p:cNvPr id="49146" name="Text Box 1018">
            <a:extLst>
              <a:ext uri="{FF2B5EF4-FFF2-40B4-BE49-F238E27FC236}">
                <a16:creationId xmlns:a16="http://schemas.microsoft.com/office/drawing/2014/main" id="{065F69F3-DEA7-4FEB-BE8A-FDEE2C999AE1}"/>
              </a:ext>
            </a:extLst>
          </p:cNvPr>
          <p:cNvSpPr txBox="1">
            <a:spLocks noChangeArrowheads="1"/>
          </p:cNvSpPr>
          <p:nvPr/>
        </p:nvSpPr>
        <p:spPr bwMode="auto">
          <a:xfrm>
            <a:off x="6689725" y="2406650"/>
            <a:ext cx="421910" cy="646331"/>
          </a:xfrm>
          <a:prstGeom prst="rect">
            <a:avLst/>
          </a:prstGeom>
          <a:noFill/>
          <a:ln w="952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en-US" sz="3600" i="1">
                <a:latin typeface="+mn-lt"/>
              </a:rPr>
              <a:t>h</a:t>
            </a:r>
          </a:p>
        </p:txBody>
      </p:sp>
      <p:sp>
        <p:nvSpPr>
          <p:cNvPr id="49147" name="Text Box 1019">
            <a:extLst>
              <a:ext uri="{FF2B5EF4-FFF2-40B4-BE49-F238E27FC236}">
                <a16:creationId xmlns:a16="http://schemas.microsoft.com/office/drawing/2014/main" id="{8DD17C8B-61EA-4A0F-95A0-2BA90A414954}"/>
              </a:ext>
            </a:extLst>
          </p:cNvPr>
          <p:cNvSpPr txBox="1">
            <a:spLocks noChangeArrowheads="1"/>
          </p:cNvSpPr>
          <p:nvPr/>
        </p:nvSpPr>
        <p:spPr bwMode="auto">
          <a:xfrm>
            <a:off x="3080667" y="4921250"/>
            <a:ext cx="423514" cy="646331"/>
          </a:xfrm>
          <a:prstGeom prst="rect">
            <a:avLst/>
          </a:prstGeom>
          <a:noFill/>
          <a:ln w="952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en-US" sz="3600" i="1">
                <a:latin typeface="+mn-lt"/>
              </a:rPr>
              <a:t>g</a:t>
            </a:r>
          </a:p>
        </p:txBody>
      </p:sp>
      <p:sp>
        <p:nvSpPr>
          <p:cNvPr id="49148" name="Text Box 1020">
            <a:extLst>
              <a:ext uri="{FF2B5EF4-FFF2-40B4-BE49-F238E27FC236}">
                <a16:creationId xmlns:a16="http://schemas.microsoft.com/office/drawing/2014/main" id="{A9013201-BC6A-40F0-BFE4-A5E183A64814}"/>
              </a:ext>
            </a:extLst>
          </p:cNvPr>
          <p:cNvSpPr txBox="1">
            <a:spLocks noChangeArrowheads="1"/>
          </p:cNvSpPr>
          <p:nvPr/>
        </p:nvSpPr>
        <p:spPr bwMode="auto">
          <a:xfrm>
            <a:off x="7223125" y="4845050"/>
            <a:ext cx="415498" cy="646331"/>
          </a:xfrm>
          <a:prstGeom prst="rect">
            <a:avLst/>
          </a:prstGeom>
          <a:noFill/>
          <a:ln w="952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en-US" sz="3600" i="1">
                <a:latin typeface="+mn-lt"/>
              </a:rPr>
              <a:t>p</a:t>
            </a:r>
          </a:p>
        </p:txBody>
      </p:sp>
    </p:spTree>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7922" name="Rectangle 2"/>
          <p:cNvSpPr>
            <a:spLocks noGrp="1" noChangeArrowheads="1"/>
          </p:cNvSpPr>
          <p:nvPr>
            <p:ph type="title"/>
          </p:nvPr>
        </p:nvSpPr>
        <p:spPr/>
        <p:txBody>
          <a:bodyPr/>
          <a:lstStyle/>
          <a:p>
            <a:pPr eaLnBrk="1" hangingPunct="1">
              <a:defRPr/>
            </a:pPr>
            <a:r>
              <a:rPr lang="en-US"/>
              <a:t>Graphical/regression methods</a:t>
            </a:r>
          </a:p>
        </p:txBody>
      </p:sp>
      <p:sp>
        <p:nvSpPr>
          <p:cNvPr id="67587" name="Rectangle 3"/>
          <p:cNvSpPr>
            <a:spLocks noGrp="1" noChangeArrowheads="1"/>
          </p:cNvSpPr>
          <p:nvPr>
            <p:ph type="body" idx="1"/>
          </p:nvPr>
        </p:nvSpPr>
        <p:spPr>
          <a:xfrm>
            <a:off x="533400" y="1828800"/>
            <a:ext cx="8610600" cy="4114800"/>
          </a:xfrm>
        </p:spPr>
        <p:txBody>
          <a:bodyPr/>
          <a:lstStyle/>
          <a:p>
            <a:pPr eaLnBrk="1" hangingPunct="1"/>
            <a:r>
              <a:rPr lang="en-US" altLang="en-US"/>
              <a:t>Rank the data</a:t>
            </a:r>
          </a:p>
          <a:p>
            <a:pPr eaLnBrk="1" hangingPunct="1"/>
            <a:r>
              <a:rPr lang="en-US" altLang="en-US"/>
              <a:t>Transform ranks by probability distribution</a:t>
            </a:r>
          </a:p>
          <a:p>
            <a:pPr eaLnBrk="1" hangingPunct="1"/>
            <a:r>
              <a:rPr lang="en-US" altLang="en-US"/>
              <a:t>Regress data against the transformed ranks</a:t>
            </a:r>
          </a:p>
        </p:txBody>
      </p:sp>
      <p:sp>
        <p:nvSpPr>
          <p:cNvPr id="67588" name="Rectangle 4"/>
          <p:cNvSpPr>
            <a:spLocks noChangeArrowheads="1"/>
          </p:cNvSpPr>
          <p:nvPr/>
        </p:nvSpPr>
        <p:spPr bwMode="auto">
          <a:xfrm>
            <a:off x="2474913" y="3776663"/>
            <a:ext cx="4953000" cy="2076450"/>
          </a:xfrm>
          <a:prstGeom prst="rect">
            <a:avLst/>
          </a:prstGeom>
          <a:noFill/>
          <a:ln w="7938" cap="rnd">
            <a:solidFill>
              <a:srgbClr val="808080"/>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endParaRPr lang="en-US" altLang="en-US"/>
          </a:p>
        </p:txBody>
      </p:sp>
      <p:sp>
        <p:nvSpPr>
          <p:cNvPr id="67589" name="Line 5"/>
          <p:cNvSpPr>
            <a:spLocks noChangeShapeType="1"/>
          </p:cNvSpPr>
          <p:nvPr/>
        </p:nvSpPr>
        <p:spPr bwMode="auto">
          <a:xfrm>
            <a:off x="2474913" y="3776663"/>
            <a:ext cx="3175" cy="2076450"/>
          </a:xfrm>
          <a:prstGeom prst="line">
            <a:avLst/>
          </a:prstGeom>
          <a:noFill/>
          <a:ln w="317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7590" name="Line 6"/>
          <p:cNvSpPr>
            <a:spLocks noChangeShapeType="1"/>
          </p:cNvSpPr>
          <p:nvPr/>
        </p:nvSpPr>
        <p:spPr bwMode="auto">
          <a:xfrm>
            <a:off x="2430463" y="5853113"/>
            <a:ext cx="44450" cy="1587"/>
          </a:xfrm>
          <a:prstGeom prst="line">
            <a:avLst/>
          </a:prstGeom>
          <a:noFill/>
          <a:ln w="317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7591" name="Line 7"/>
          <p:cNvSpPr>
            <a:spLocks noChangeShapeType="1"/>
          </p:cNvSpPr>
          <p:nvPr/>
        </p:nvSpPr>
        <p:spPr bwMode="auto">
          <a:xfrm>
            <a:off x="2430463" y="5651500"/>
            <a:ext cx="44450" cy="0"/>
          </a:xfrm>
          <a:prstGeom prst="line">
            <a:avLst/>
          </a:prstGeom>
          <a:noFill/>
          <a:ln w="317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7592" name="Line 8"/>
          <p:cNvSpPr>
            <a:spLocks noChangeShapeType="1"/>
          </p:cNvSpPr>
          <p:nvPr/>
        </p:nvSpPr>
        <p:spPr bwMode="auto">
          <a:xfrm>
            <a:off x="2430463" y="5437188"/>
            <a:ext cx="44450" cy="1587"/>
          </a:xfrm>
          <a:prstGeom prst="line">
            <a:avLst/>
          </a:prstGeom>
          <a:noFill/>
          <a:ln w="317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7593" name="Line 9"/>
          <p:cNvSpPr>
            <a:spLocks noChangeShapeType="1"/>
          </p:cNvSpPr>
          <p:nvPr/>
        </p:nvSpPr>
        <p:spPr bwMode="auto">
          <a:xfrm>
            <a:off x="2430463" y="5233988"/>
            <a:ext cx="44450" cy="3175"/>
          </a:xfrm>
          <a:prstGeom prst="line">
            <a:avLst/>
          </a:prstGeom>
          <a:noFill/>
          <a:ln w="317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7594" name="Line 10"/>
          <p:cNvSpPr>
            <a:spLocks noChangeShapeType="1"/>
          </p:cNvSpPr>
          <p:nvPr/>
        </p:nvSpPr>
        <p:spPr bwMode="auto">
          <a:xfrm>
            <a:off x="2430463" y="5021263"/>
            <a:ext cx="44450" cy="3175"/>
          </a:xfrm>
          <a:prstGeom prst="line">
            <a:avLst/>
          </a:prstGeom>
          <a:noFill/>
          <a:ln w="317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7595" name="Line 11"/>
          <p:cNvSpPr>
            <a:spLocks noChangeShapeType="1"/>
          </p:cNvSpPr>
          <p:nvPr/>
        </p:nvSpPr>
        <p:spPr bwMode="auto">
          <a:xfrm>
            <a:off x="2430463" y="4819650"/>
            <a:ext cx="44450" cy="1588"/>
          </a:xfrm>
          <a:prstGeom prst="line">
            <a:avLst/>
          </a:prstGeom>
          <a:noFill/>
          <a:ln w="317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7596" name="Line 12"/>
          <p:cNvSpPr>
            <a:spLocks noChangeShapeType="1"/>
          </p:cNvSpPr>
          <p:nvPr/>
        </p:nvSpPr>
        <p:spPr bwMode="auto">
          <a:xfrm>
            <a:off x="2430463" y="4608513"/>
            <a:ext cx="44450" cy="1587"/>
          </a:xfrm>
          <a:prstGeom prst="line">
            <a:avLst/>
          </a:prstGeom>
          <a:noFill/>
          <a:ln w="317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7597" name="Line 13"/>
          <p:cNvSpPr>
            <a:spLocks noChangeShapeType="1"/>
          </p:cNvSpPr>
          <p:nvPr/>
        </p:nvSpPr>
        <p:spPr bwMode="auto">
          <a:xfrm>
            <a:off x="2430463" y="4405313"/>
            <a:ext cx="44450" cy="1587"/>
          </a:xfrm>
          <a:prstGeom prst="line">
            <a:avLst/>
          </a:prstGeom>
          <a:noFill/>
          <a:ln w="317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7598" name="Line 14"/>
          <p:cNvSpPr>
            <a:spLocks noChangeShapeType="1"/>
          </p:cNvSpPr>
          <p:nvPr/>
        </p:nvSpPr>
        <p:spPr bwMode="auto">
          <a:xfrm>
            <a:off x="2430463" y="4192588"/>
            <a:ext cx="44450" cy="1587"/>
          </a:xfrm>
          <a:prstGeom prst="line">
            <a:avLst/>
          </a:prstGeom>
          <a:noFill/>
          <a:ln w="317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7599" name="Line 15"/>
          <p:cNvSpPr>
            <a:spLocks noChangeShapeType="1"/>
          </p:cNvSpPr>
          <p:nvPr/>
        </p:nvSpPr>
        <p:spPr bwMode="auto">
          <a:xfrm>
            <a:off x="2430463" y="3989388"/>
            <a:ext cx="44450" cy="1587"/>
          </a:xfrm>
          <a:prstGeom prst="line">
            <a:avLst/>
          </a:prstGeom>
          <a:noFill/>
          <a:ln w="317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7600" name="Line 16"/>
          <p:cNvSpPr>
            <a:spLocks noChangeShapeType="1"/>
          </p:cNvSpPr>
          <p:nvPr/>
        </p:nvSpPr>
        <p:spPr bwMode="auto">
          <a:xfrm>
            <a:off x="2430463" y="3776663"/>
            <a:ext cx="44450" cy="1587"/>
          </a:xfrm>
          <a:prstGeom prst="line">
            <a:avLst/>
          </a:prstGeom>
          <a:noFill/>
          <a:ln w="317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7601" name="Line 17"/>
          <p:cNvSpPr>
            <a:spLocks noChangeShapeType="1"/>
          </p:cNvSpPr>
          <p:nvPr/>
        </p:nvSpPr>
        <p:spPr bwMode="auto">
          <a:xfrm>
            <a:off x="2474913" y="5853113"/>
            <a:ext cx="4953000" cy="1587"/>
          </a:xfrm>
          <a:prstGeom prst="line">
            <a:avLst/>
          </a:prstGeom>
          <a:noFill/>
          <a:ln w="317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7602" name="Line 18"/>
          <p:cNvSpPr>
            <a:spLocks noChangeShapeType="1"/>
          </p:cNvSpPr>
          <p:nvPr/>
        </p:nvSpPr>
        <p:spPr bwMode="auto">
          <a:xfrm flipV="1">
            <a:off x="2474913" y="5853113"/>
            <a:ext cx="3175" cy="38100"/>
          </a:xfrm>
          <a:prstGeom prst="line">
            <a:avLst/>
          </a:prstGeom>
          <a:noFill/>
          <a:ln w="317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7603" name="Line 19"/>
          <p:cNvSpPr>
            <a:spLocks noChangeShapeType="1"/>
          </p:cNvSpPr>
          <p:nvPr/>
        </p:nvSpPr>
        <p:spPr bwMode="auto">
          <a:xfrm flipV="1">
            <a:off x="3306763" y="5853113"/>
            <a:ext cx="3175" cy="38100"/>
          </a:xfrm>
          <a:prstGeom prst="line">
            <a:avLst/>
          </a:prstGeom>
          <a:noFill/>
          <a:ln w="317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7604" name="Line 20"/>
          <p:cNvSpPr>
            <a:spLocks noChangeShapeType="1"/>
          </p:cNvSpPr>
          <p:nvPr/>
        </p:nvSpPr>
        <p:spPr bwMode="auto">
          <a:xfrm flipV="1">
            <a:off x="4127500" y="5853113"/>
            <a:ext cx="1588" cy="38100"/>
          </a:xfrm>
          <a:prstGeom prst="line">
            <a:avLst/>
          </a:prstGeom>
          <a:noFill/>
          <a:ln w="317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7605" name="Line 21"/>
          <p:cNvSpPr>
            <a:spLocks noChangeShapeType="1"/>
          </p:cNvSpPr>
          <p:nvPr/>
        </p:nvSpPr>
        <p:spPr bwMode="auto">
          <a:xfrm flipV="1">
            <a:off x="4956175" y="5853113"/>
            <a:ext cx="3175" cy="38100"/>
          </a:xfrm>
          <a:prstGeom prst="line">
            <a:avLst/>
          </a:prstGeom>
          <a:noFill/>
          <a:ln w="317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7606" name="Line 22"/>
          <p:cNvSpPr>
            <a:spLocks noChangeShapeType="1"/>
          </p:cNvSpPr>
          <p:nvPr/>
        </p:nvSpPr>
        <p:spPr bwMode="auto">
          <a:xfrm flipV="1">
            <a:off x="5778500" y="5853113"/>
            <a:ext cx="3175" cy="38100"/>
          </a:xfrm>
          <a:prstGeom prst="line">
            <a:avLst/>
          </a:prstGeom>
          <a:noFill/>
          <a:ln w="317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7607" name="Line 23"/>
          <p:cNvSpPr>
            <a:spLocks noChangeShapeType="1"/>
          </p:cNvSpPr>
          <p:nvPr/>
        </p:nvSpPr>
        <p:spPr bwMode="auto">
          <a:xfrm flipV="1">
            <a:off x="6608763" y="5853113"/>
            <a:ext cx="1587" cy="38100"/>
          </a:xfrm>
          <a:prstGeom prst="line">
            <a:avLst/>
          </a:prstGeom>
          <a:noFill/>
          <a:ln w="317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7608" name="Line 24"/>
          <p:cNvSpPr>
            <a:spLocks noChangeShapeType="1"/>
          </p:cNvSpPr>
          <p:nvPr/>
        </p:nvSpPr>
        <p:spPr bwMode="auto">
          <a:xfrm flipV="1">
            <a:off x="7427913" y="5853113"/>
            <a:ext cx="3175" cy="38100"/>
          </a:xfrm>
          <a:prstGeom prst="line">
            <a:avLst/>
          </a:prstGeom>
          <a:noFill/>
          <a:ln w="317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7609" name="Rectangle 25"/>
          <p:cNvSpPr>
            <a:spLocks noChangeArrowheads="1"/>
          </p:cNvSpPr>
          <p:nvPr/>
        </p:nvSpPr>
        <p:spPr bwMode="auto">
          <a:xfrm>
            <a:off x="2159000" y="5703888"/>
            <a:ext cx="146050" cy="350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r>
              <a:rPr lang="en-US" altLang="en-US" sz="2300">
                <a:solidFill>
                  <a:srgbClr val="000000"/>
                </a:solidFill>
                <a:latin typeface="Times New Roman" panose="02020603050405020304" pitchFamily="18" charset="0"/>
              </a:rPr>
              <a:t>0</a:t>
            </a:r>
            <a:endParaRPr lang="en-US" altLang="en-US" sz="2400">
              <a:latin typeface="Times New Roman" panose="02020603050405020304" pitchFamily="18" charset="0"/>
            </a:endParaRPr>
          </a:p>
        </p:txBody>
      </p:sp>
      <p:sp>
        <p:nvSpPr>
          <p:cNvPr id="67610" name="Rectangle 26"/>
          <p:cNvSpPr>
            <a:spLocks noChangeArrowheads="1"/>
          </p:cNvSpPr>
          <p:nvPr/>
        </p:nvSpPr>
        <p:spPr bwMode="auto">
          <a:xfrm>
            <a:off x="2159000" y="5289550"/>
            <a:ext cx="146050" cy="350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r>
              <a:rPr lang="en-US" altLang="en-US" sz="2300">
                <a:solidFill>
                  <a:srgbClr val="000000"/>
                </a:solidFill>
                <a:latin typeface="Times New Roman" panose="02020603050405020304" pitchFamily="18" charset="0"/>
              </a:rPr>
              <a:t>2</a:t>
            </a:r>
            <a:endParaRPr lang="en-US" altLang="en-US" sz="2400">
              <a:latin typeface="Times New Roman" panose="02020603050405020304" pitchFamily="18" charset="0"/>
            </a:endParaRPr>
          </a:p>
        </p:txBody>
      </p:sp>
      <p:sp>
        <p:nvSpPr>
          <p:cNvPr id="67611" name="Rectangle 27"/>
          <p:cNvSpPr>
            <a:spLocks noChangeArrowheads="1"/>
          </p:cNvSpPr>
          <p:nvPr/>
        </p:nvSpPr>
        <p:spPr bwMode="auto">
          <a:xfrm>
            <a:off x="2159000" y="4873625"/>
            <a:ext cx="146050" cy="350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r>
              <a:rPr lang="en-US" altLang="en-US" sz="2300">
                <a:solidFill>
                  <a:srgbClr val="000000"/>
                </a:solidFill>
                <a:latin typeface="Times New Roman" panose="02020603050405020304" pitchFamily="18" charset="0"/>
              </a:rPr>
              <a:t>4</a:t>
            </a:r>
            <a:endParaRPr lang="en-US" altLang="en-US" sz="2400">
              <a:latin typeface="Times New Roman" panose="02020603050405020304" pitchFamily="18" charset="0"/>
            </a:endParaRPr>
          </a:p>
        </p:txBody>
      </p:sp>
      <p:sp>
        <p:nvSpPr>
          <p:cNvPr id="67612" name="Rectangle 28"/>
          <p:cNvSpPr>
            <a:spLocks noChangeArrowheads="1"/>
          </p:cNvSpPr>
          <p:nvPr/>
        </p:nvSpPr>
        <p:spPr bwMode="auto">
          <a:xfrm>
            <a:off x="2159000" y="4456113"/>
            <a:ext cx="146050" cy="350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r>
              <a:rPr lang="en-US" altLang="en-US" sz="2300">
                <a:solidFill>
                  <a:srgbClr val="000000"/>
                </a:solidFill>
                <a:latin typeface="Times New Roman" panose="02020603050405020304" pitchFamily="18" charset="0"/>
              </a:rPr>
              <a:t>6</a:t>
            </a:r>
            <a:endParaRPr lang="en-US" altLang="en-US" sz="2400">
              <a:latin typeface="Times New Roman" panose="02020603050405020304" pitchFamily="18" charset="0"/>
            </a:endParaRPr>
          </a:p>
        </p:txBody>
      </p:sp>
      <p:sp>
        <p:nvSpPr>
          <p:cNvPr id="67613" name="Rectangle 29"/>
          <p:cNvSpPr>
            <a:spLocks noChangeArrowheads="1"/>
          </p:cNvSpPr>
          <p:nvPr/>
        </p:nvSpPr>
        <p:spPr bwMode="auto">
          <a:xfrm>
            <a:off x="2159000" y="4041775"/>
            <a:ext cx="146050" cy="350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r>
              <a:rPr lang="en-US" altLang="en-US" sz="2300">
                <a:solidFill>
                  <a:srgbClr val="000000"/>
                </a:solidFill>
                <a:latin typeface="Times New Roman" panose="02020603050405020304" pitchFamily="18" charset="0"/>
              </a:rPr>
              <a:t>8</a:t>
            </a:r>
            <a:endParaRPr lang="en-US" altLang="en-US" sz="2400">
              <a:latin typeface="Times New Roman" panose="02020603050405020304" pitchFamily="18" charset="0"/>
            </a:endParaRPr>
          </a:p>
        </p:txBody>
      </p:sp>
      <p:sp>
        <p:nvSpPr>
          <p:cNvPr id="67614" name="Rectangle 30"/>
          <p:cNvSpPr>
            <a:spLocks noChangeArrowheads="1"/>
          </p:cNvSpPr>
          <p:nvPr/>
        </p:nvSpPr>
        <p:spPr bwMode="auto">
          <a:xfrm>
            <a:off x="2193925" y="5945188"/>
            <a:ext cx="96838" cy="350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r>
              <a:rPr lang="en-US" altLang="en-US" sz="2300">
                <a:solidFill>
                  <a:srgbClr val="000000"/>
                </a:solidFill>
                <a:latin typeface="Times New Roman" panose="02020603050405020304" pitchFamily="18" charset="0"/>
              </a:rPr>
              <a:t>-</a:t>
            </a:r>
            <a:endParaRPr lang="en-US" altLang="en-US" sz="2400">
              <a:latin typeface="Times New Roman" panose="02020603050405020304" pitchFamily="18" charset="0"/>
            </a:endParaRPr>
          </a:p>
        </p:txBody>
      </p:sp>
      <p:sp>
        <p:nvSpPr>
          <p:cNvPr id="67615" name="Rectangle 31"/>
          <p:cNvSpPr>
            <a:spLocks noChangeArrowheads="1"/>
          </p:cNvSpPr>
          <p:nvPr/>
        </p:nvSpPr>
        <p:spPr bwMode="auto">
          <a:xfrm>
            <a:off x="2332038" y="5945188"/>
            <a:ext cx="365125" cy="350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r>
              <a:rPr lang="en-US" altLang="en-US" sz="2300">
                <a:solidFill>
                  <a:srgbClr val="000000"/>
                </a:solidFill>
                <a:latin typeface="Times New Roman" panose="02020603050405020304" pitchFamily="18" charset="0"/>
              </a:rPr>
              <a:t>1.5</a:t>
            </a:r>
            <a:endParaRPr lang="en-US" altLang="en-US" sz="2400">
              <a:latin typeface="Times New Roman" panose="02020603050405020304" pitchFamily="18" charset="0"/>
            </a:endParaRPr>
          </a:p>
        </p:txBody>
      </p:sp>
      <p:sp>
        <p:nvSpPr>
          <p:cNvPr id="67616" name="Rectangle 32"/>
          <p:cNvSpPr>
            <a:spLocks noChangeArrowheads="1"/>
          </p:cNvSpPr>
          <p:nvPr/>
        </p:nvSpPr>
        <p:spPr bwMode="auto">
          <a:xfrm>
            <a:off x="3125788" y="5945188"/>
            <a:ext cx="96837" cy="350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r>
              <a:rPr lang="en-US" altLang="en-US" sz="2300">
                <a:solidFill>
                  <a:srgbClr val="000000"/>
                </a:solidFill>
                <a:latin typeface="Times New Roman" panose="02020603050405020304" pitchFamily="18" charset="0"/>
              </a:rPr>
              <a:t>-</a:t>
            </a:r>
            <a:endParaRPr lang="en-US" altLang="en-US" sz="2400">
              <a:latin typeface="Times New Roman" panose="02020603050405020304" pitchFamily="18" charset="0"/>
            </a:endParaRPr>
          </a:p>
        </p:txBody>
      </p:sp>
      <p:sp>
        <p:nvSpPr>
          <p:cNvPr id="67617" name="Rectangle 33"/>
          <p:cNvSpPr>
            <a:spLocks noChangeArrowheads="1"/>
          </p:cNvSpPr>
          <p:nvPr/>
        </p:nvSpPr>
        <p:spPr bwMode="auto">
          <a:xfrm>
            <a:off x="3263900" y="5945188"/>
            <a:ext cx="146050" cy="350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r>
              <a:rPr lang="en-US" altLang="en-US" sz="2300">
                <a:solidFill>
                  <a:srgbClr val="000000"/>
                </a:solidFill>
                <a:latin typeface="Times New Roman" panose="02020603050405020304" pitchFamily="18" charset="0"/>
              </a:rPr>
              <a:t>1</a:t>
            </a:r>
            <a:endParaRPr lang="en-US" altLang="en-US" sz="2400">
              <a:latin typeface="Times New Roman" panose="02020603050405020304" pitchFamily="18" charset="0"/>
            </a:endParaRPr>
          </a:p>
        </p:txBody>
      </p:sp>
      <p:sp>
        <p:nvSpPr>
          <p:cNvPr id="67618" name="Rectangle 34"/>
          <p:cNvSpPr>
            <a:spLocks noChangeArrowheads="1"/>
          </p:cNvSpPr>
          <p:nvPr/>
        </p:nvSpPr>
        <p:spPr bwMode="auto">
          <a:xfrm>
            <a:off x="3843338" y="5945188"/>
            <a:ext cx="96837" cy="350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r>
              <a:rPr lang="en-US" altLang="en-US" sz="2300">
                <a:solidFill>
                  <a:srgbClr val="000000"/>
                </a:solidFill>
                <a:latin typeface="Times New Roman" panose="02020603050405020304" pitchFamily="18" charset="0"/>
              </a:rPr>
              <a:t>-</a:t>
            </a:r>
            <a:endParaRPr lang="en-US" altLang="en-US" sz="2400">
              <a:latin typeface="Times New Roman" panose="02020603050405020304" pitchFamily="18" charset="0"/>
            </a:endParaRPr>
          </a:p>
        </p:txBody>
      </p:sp>
      <p:sp>
        <p:nvSpPr>
          <p:cNvPr id="67619" name="Rectangle 35"/>
          <p:cNvSpPr>
            <a:spLocks noChangeArrowheads="1"/>
          </p:cNvSpPr>
          <p:nvPr/>
        </p:nvSpPr>
        <p:spPr bwMode="auto">
          <a:xfrm>
            <a:off x="3983038" y="5945188"/>
            <a:ext cx="365125" cy="350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r>
              <a:rPr lang="en-US" altLang="en-US" sz="2300">
                <a:solidFill>
                  <a:srgbClr val="000000"/>
                </a:solidFill>
                <a:latin typeface="Times New Roman" panose="02020603050405020304" pitchFamily="18" charset="0"/>
              </a:rPr>
              <a:t>0.5</a:t>
            </a:r>
            <a:endParaRPr lang="en-US" altLang="en-US" sz="2400">
              <a:latin typeface="Times New Roman" panose="02020603050405020304" pitchFamily="18" charset="0"/>
            </a:endParaRPr>
          </a:p>
        </p:txBody>
      </p:sp>
      <p:sp>
        <p:nvSpPr>
          <p:cNvPr id="67620" name="Rectangle 36"/>
          <p:cNvSpPr>
            <a:spLocks noChangeArrowheads="1"/>
          </p:cNvSpPr>
          <p:nvPr/>
        </p:nvSpPr>
        <p:spPr bwMode="auto">
          <a:xfrm>
            <a:off x="4910138" y="5945188"/>
            <a:ext cx="146050" cy="350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r>
              <a:rPr lang="en-US" altLang="en-US" sz="2300">
                <a:solidFill>
                  <a:srgbClr val="000000"/>
                </a:solidFill>
                <a:latin typeface="Times New Roman" panose="02020603050405020304" pitchFamily="18" charset="0"/>
              </a:rPr>
              <a:t>0</a:t>
            </a:r>
            <a:endParaRPr lang="en-US" altLang="en-US" sz="2400">
              <a:latin typeface="Times New Roman" panose="02020603050405020304" pitchFamily="18" charset="0"/>
            </a:endParaRPr>
          </a:p>
        </p:txBody>
      </p:sp>
      <p:sp>
        <p:nvSpPr>
          <p:cNvPr id="67621" name="Rectangle 37"/>
          <p:cNvSpPr>
            <a:spLocks noChangeArrowheads="1"/>
          </p:cNvSpPr>
          <p:nvPr/>
        </p:nvSpPr>
        <p:spPr bwMode="auto">
          <a:xfrm>
            <a:off x="5646738" y="5945188"/>
            <a:ext cx="365125" cy="350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r>
              <a:rPr lang="en-US" altLang="en-US" sz="2300">
                <a:solidFill>
                  <a:srgbClr val="000000"/>
                </a:solidFill>
                <a:latin typeface="Times New Roman" panose="02020603050405020304" pitchFamily="18" charset="0"/>
              </a:rPr>
              <a:t>0.5</a:t>
            </a:r>
            <a:endParaRPr lang="en-US" altLang="en-US" sz="2400">
              <a:latin typeface="Times New Roman" panose="02020603050405020304" pitchFamily="18" charset="0"/>
            </a:endParaRPr>
          </a:p>
        </p:txBody>
      </p:sp>
      <p:sp>
        <p:nvSpPr>
          <p:cNvPr id="67622" name="Rectangle 38"/>
          <p:cNvSpPr>
            <a:spLocks noChangeArrowheads="1"/>
          </p:cNvSpPr>
          <p:nvPr/>
        </p:nvSpPr>
        <p:spPr bwMode="auto">
          <a:xfrm>
            <a:off x="6594475" y="5945188"/>
            <a:ext cx="146050" cy="350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r>
              <a:rPr lang="en-US" altLang="en-US" sz="2300">
                <a:solidFill>
                  <a:srgbClr val="000000"/>
                </a:solidFill>
                <a:latin typeface="Times New Roman" panose="02020603050405020304" pitchFamily="18" charset="0"/>
              </a:rPr>
              <a:t>1</a:t>
            </a:r>
            <a:endParaRPr lang="en-US" altLang="en-US" sz="2400">
              <a:latin typeface="Times New Roman" panose="02020603050405020304" pitchFamily="18" charset="0"/>
            </a:endParaRPr>
          </a:p>
        </p:txBody>
      </p:sp>
      <p:sp>
        <p:nvSpPr>
          <p:cNvPr id="67623" name="Rectangle 39"/>
          <p:cNvSpPr>
            <a:spLocks noChangeArrowheads="1"/>
          </p:cNvSpPr>
          <p:nvPr/>
        </p:nvSpPr>
        <p:spPr bwMode="auto">
          <a:xfrm>
            <a:off x="7234238" y="5945188"/>
            <a:ext cx="365125" cy="350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r>
              <a:rPr lang="en-US" altLang="en-US" sz="2300">
                <a:solidFill>
                  <a:srgbClr val="000000"/>
                </a:solidFill>
                <a:latin typeface="Times New Roman" panose="02020603050405020304" pitchFamily="18" charset="0"/>
              </a:rPr>
              <a:t>1.5</a:t>
            </a:r>
            <a:endParaRPr lang="en-US" altLang="en-US" sz="2400">
              <a:latin typeface="Times New Roman" panose="02020603050405020304" pitchFamily="18" charset="0"/>
            </a:endParaRPr>
          </a:p>
        </p:txBody>
      </p:sp>
      <p:sp>
        <p:nvSpPr>
          <p:cNvPr id="67624" name="Rectangle 40"/>
          <p:cNvSpPr>
            <a:spLocks noChangeArrowheads="1"/>
          </p:cNvSpPr>
          <p:nvPr/>
        </p:nvSpPr>
        <p:spPr bwMode="auto">
          <a:xfrm>
            <a:off x="1663700" y="4495800"/>
            <a:ext cx="225425"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r>
              <a:rPr lang="en-US" altLang="en-US" sz="4000" i="1">
                <a:solidFill>
                  <a:srgbClr val="000000"/>
                </a:solidFill>
                <a:latin typeface="Times New Roman" panose="02020603050405020304" pitchFamily="18" charset="0"/>
              </a:rPr>
              <a:t>x</a:t>
            </a:r>
            <a:endParaRPr lang="en-US" altLang="en-US" sz="4000">
              <a:latin typeface="Times New Roman" panose="02020603050405020304" pitchFamily="18" charset="0"/>
            </a:endParaRPr>
          </a:p>
        </p:txBody>
      </p:sp>
      <p:sp>
        <p:nvSpPr>
          <p:cNvPr id="67625" name="Rectangle 41"/>
          <p:cNvSpPr>
            <a:spLocks noChangeArrowheads="1"/>
          </p:cNvSpPr>
          <p:nvPr/>
        </p:nvSpPr>
        <p:spPr bwMode="auto">
          <a:xfrm>
            <a:off x="2474913" y="3776663"/>
            <a:ext cx="4953000" cy="2076450"/>
          </a:xfrm>
          <a:prstGeom prst="rect">
            <a:avLst/>
          </a:prstGeom>
          <a:noFill/>
          <a:ln w="7938" cap="rnd">
            <a:solidFill>
              <a:srgbClr val="808080"/>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endParaRPr lang="en-US" altLang="en-US"/>
          </a:p>
        </p:txBody>
      </p:sp>
      <p:sp>
        <p:nvSpPr>
          <p:cNvPr id="67626" name="Line 42"/>
          <p:cNvSpPr>
            <a:spLocks noChangeShapeType="1"/>
          </p:cNvSpPr>
          <p:nvPr/>
        </p:nvSpPr>
        <p:spPr bwMode="auto">
          <a:xfrm>
            <a:off x="2474913" y="3776663"/>
            <a:ext cx="3175" cy="2076450"/>
          </a:xfrm>
          <a:prstGeom prst="line">
            <a:avLst/>
          </a:prstGeom>
          <a:noFill/>
          <a:ln w="317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7627" name="Line 43"/>
          <p:cNvSpPr>
            <a:spLocks noChangeShapeType="1"/>
          </p:cNvSpPr>
          <p:nvPr/>
        </p:nvSpPr>
        <p:spPr bwMode="auto">
          <a:xfrm>
            <a:off x="2430463" y="5853113"/>
            <a:ext cx="44450" cy="1587"/>
          </a:xfrm>
          <a:prstGeom prst="line">
            <a:avLst/>
          </a:prstGeom>
          <a:noFill/>
          <a:ln w="317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7628" name="Line 44"/>
          <p:cNvSpPr>
            <a:spLocks noChangeShapeType="1"/>
          </p:cNvSpPr>
          <p:nvPr/>
        </p:nvSpPr>
        <p:spPr bwMode="auto">
          <a:xfrm>
            <a:off x="2430463" y="5651500"/>
            <a:ext cx="44450" cy="0"/>
          </a:xfrm>
          <a:prstGeom prst="line">
            <a:avLst/>
          </a:prstGeom>
          <a:noFill/>
          <a:ln w="317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7629" name="Line 45"/>
          <p:cNvSpPr>
            <a:spLocks noChangeShapeType="1"/>
          </p:cNvSpPr>
          <p:nvPr/>
        </p:nvSpPr>
        <p:spPr bwMode="auto">
          <a:xfrm>
            <a:off x="2430463" y="5437188"/>
            <a:ext cx="44450" cy="1587"/>
          </a:xfrm>
          <a:prstGeom prst="line">
            <a:avLst/>
          </a:prstGeom>
          <a:noFill/>
          <a:ln w="317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7630" name="Line 46"/>
          <p:cNvSpPr>
            <a:spLocks noChangeShapeType="1"/>
          </p:cNvSpPr>
          <p:nvPr/>
        </p:nvSpPr>
        <p:spPr bwMode="auto">
          <a:xfrm>
            <a:off x="2430463" y="5233988"/>
            <a:ext cx="44450" cy="3175"/>
          </a:xfrm>
          <a:prstGeom prst="line">
            <a:avLst/>
          </a:prstGeom>
          <a:noFill/>
          <a:ln w="317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7631" name="Line 47"/>
          <p:cNvSpPr>
            <a:spLocks noChangeShapeType="1"/>
          </p:cNvSpPr>
          <p:nvPr/>
        </p:nvSpPr>
        <p:spPr bwMode="auto">
          <a:xfrm>
            <a:off x="2430463" y="5021263"/>
            <a:ext cx="44450" cy="3175"/>
          </a:xfrm>
          <a:prstGeom prst="line">
            <a:avLst/>
          </a:prstGeom>
          <a:noFill/>
          <a:ln w="317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7632" name="Line 48"/>
          <p:cNvSpPr>
            <a:spLocks noChangeShapeType="1"/>
          </p:cNvSpPr>
          <p:nvPr/>
        </p:nvSpPr>
        <p:spPr bwMode="auto">
          <a:xfrm>
            <a:off x="2430463" y="4819650"/>
            <a:ext cx="44450" cy="1588"/>
          </a:xfrm>
          <a:prstGeom prst="line">
            <a:avLst/>
          </a:prstGeom>
          <a:noFill/>
          <a:ln w="317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7633" name="Line 49"/>
          <p:cNvSpPr>
            <a:spLocks noChangeShapeType="1"/>
          </p:cNvSpPr>
          <p:nvPr/>
        </p:nvSpPr>
        <p:spPr bwMode="auto">
          <a:xfrm>
            <a:off x="2430463" y="4608513"/>
            <a:ext cx="44450" cy="1587"/>
          </a:xfrm>
          <a:prstGeom prst="line">
            <a:avLst/>
          </a:prstGeom>
          <a:noFill/>
          <a:ln w="317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7634" name="Line 50"/>
          <p:cNvSpPr>
            <a:spLocks noChangeShapeType="1"/>
          </p:cNvSpPr>
          <p:nvPr/>
        </p:nvSpPr>
        <p:spPr bwMode="auto">
          <a:xfrm>
            <a:off x="2430463" y="4405313"/>
            <a:ext cx="44450" cy="1587"/>
          </a:xfrm>
          <a:prstGeom prst="line">
            <a:avLst/>
          </a:prstGeom>
          <a:noFill/>
          <a:ln w="317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7635" name="Line 51"/>
          <p:cNvSpPr>
            <a:spLocks noChangeShapeType="1"/>
          </p:cNvSpPr>
          <p:nvPr/>
        </p:nvSpPr>
        <p:spPr bwMode="auto">
          <a:xfrm>
            <a:off x="2430463" y="4192588"/>
            <a:ext cx="44450" cy="1587"/>
          </a:xfrm>
          <a:prstGeom prst="line">
            <a:avLst/>
          </a:prstGeom>
          <a:noFill/>
          <a:ln w="317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7636" name="Line 52"/>
          <p:cNvSpPr>
            <a:spLocks noChangeShapeType="1"/>
          </p:cNvSpPr>
          <p:nvPr/>
        </p:nvSpPr>
        <p:spPr bwMode="auto">
          <a:xfrm>
            <a:off x="2430463" y="3989388"/>
            <a:ext cx="44450" cy="1587"/>
          </a:xfrm>
          <a:prstGeom prst="line">
            <a:avLst/>
          </a:prstGeom>
          <a:noFill/>
          <a:ln w="317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7637" name="Line 53"/>
          <p:cNvSpPr>
            <a:spLocks noChangeShapeType="1"/>
          </p:cNvSpPr>
          <p:nvPr/>
        </p:nvSpPr>
        <p:spPr bwMode="auto">
          <a:xfrm>
            <a:off x="2430463" y="3776663"/>
            <a:ext cx="44450" cy="1587"/>
          </a:xfrm>
          <a:prstGeom prst="line">
            <a:avLst/>
          </a:prstGeom>
          <a:noFill/>
          <a:ln w="317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7638" name="Line 54"/>
          <p:cNvSpPr>
            <a:spLocks noChangeShapeType="1"/>
          </p:cNvSpPr>
          <p:nvPr/>
        </p:nvSpPr>
        <p:spPr bwMode="auto">
          <a:xfrm>
            <a:off x="2474913" y="5853113"/>
            <a:ext cx="4953000" cy="1587"/>
          </a:xfrm>
          <a:prstGeom prst="line">
            <a:avLst/>
          </a:prstGeom>
          <a:noFill/>
          <a:ln w="317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7639" name="Line 55"/>
          <p:cNvSpPr>
            <a:spLocks noChangeShapeType="1"/>
          </p:cNvSpPr>
          <p:nvPr/>
        </p:nvSpPr>
        <p:spPr bwMode="auto">
          <a:xfrm flipV="1">
            <a:off x="2474913" y="5853113"/>
            <a:ext cx="3175" cy="38100"/>
          </a:xfrm>
          <a:prstGeom prst="line">
            <a:avLst/>
          </a:prstGeom>
          <a:noFill/>
          <a:ln w="317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7640" name="Line 56"/>
          <p:cNvSpPr>
            <a:spLocks noChangeShapeType="1"/>
          </p:cNvSpPr>
          <p:nvPr/>
        </p:nvSpPr>
        <p:spPr bwMode="auto">
          <a:xfrm flipV="1">
            <a:off x="3306763" y="5853113"/>
            <a:ext cx="3175" cy="38100"/>
          </a:xfrm>
          <a:prstGeom prst="line">
            <a:avLst/>
          </a:prstGeom>
          <a:noFill/>
          <a:ln w="317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7641" name="Line 57"/>
          <p:cNvSpPr>
            <a:spLocks noChangeShapeType="1"/>
          </p:cNvSpPr>
          <p:nvPr/>
        </p:nvSpPr>
        <p:spPr bwMode="auto">
          <a:xfrm flipV="1">
            <a:off x="4127500" y="5853113"/>
            <a:ext cx="1588" cy="38100"/>
          </a:xfrm>
          <a:prstGeom prst="line">
            <a:avLst/>
          </a:prstGeom>
          <a:noFill/>
          <a:ln w="317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7642" name="Line 58"/>
          <p:cNvSpPr>
            <a:spLocks noChangeShapeType="1"/>
          </p:cNvSpPr>
          <p:nvPr/>
        </p:nvSpPr>
        <p:spPr bwMode="auto">
          <a:xfrm flipV="1">
            <a:off x="4956175" y="5853113"/>
            <a:ext cx="3175" cy="38100"/>
          </a:xfrm>
          <a:prstGeom prst="line">
            <a:avLst/>
          </a:prstGeom>
          <a:noFill/>
          <a:ln w="317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7643" name="Line 59"/>
          <p:cNvSpPr>
            <a:spLocks noChangeShapeType="1"/>
          </p:cNvSpPr>
          <p:nvPr/>
        </p:nvSpPr>
        <p:spPr bwMode="auto">
          <a:xfrm flipV="1">
            <a:off x="5778500" y="5853113"/>
            <a:ext cx="3175" cy="38100"/>
          </a:xfrm>
          <a:prstGeom prst="line">
            <a:avLst/>
          </a:prstGeom>
          <a:noFill/>
          <a:ln w="317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7644" name="Line 60"/>
          <p:cNvSpPr>
            <a:spLocks noChangeShapeType="1"/>
          </p:cNvSpPr>
          <p:nvPr/>
        </p:nvSpPr>
        <p:spPr bwMode="auto">
          <a:xfrm flipV="1">
            <a:off x="6608763" y="5853113"/>
            <a:ext cx="1587" cy="38100"/>
          </a:xfrm>
          <a:prstGeom prst="line">
            <a:avLst/>
          </a:prstGeom>
          <a:noFill/>
          <a:ln w="317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7645" name="Line 61"/>
          <p:cNvSpPr>
            <a:spLocks noChangeShapeType="1"/>
          </p:cNvSpPr>
          <p:nvPr/>
        </p:nvSpPr>
        <p:spPr bwMode="auto">
          <a:xfrm flipV="1">
            <a:off x="7427913" y="5853113"/>
            <a:ext cx="3175" cy="38100"/>
          </a:xfrm>
          <a:prstGeom prst="line">
            <a:avLst/>
          </a:prstGeom>
          <a:noFill/>
          <a:ln w="317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7646" name="Rectangle 62"/>
          <p:cNvSpPr>
            <a:spLocks noChangeArrowheads="1"/>
          </p:cNvSpPr>
          <p:nvPr/>
        </p:nvSpPr>
        <p:spPr bwMode="auto">
          <a:xfrm>
            <a:off x="2159000" y="5703888"/>
            <a:ext cx="146050" cy="350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r>
              <a:rPr lang="en-US" altLang="en-US" sz="2300">
                <a:solidFill>
                  <a:srgbClr val="000000"/>
                </a:solidFill>
                <a:latin typeface="Times New Roman" panose="02020603050405020304" pitchFamily="18" charset="0"/>
              </a:rPr>
              <a:t>0</a:t>
            </a:r>
            <a:endParaRPr lang="en-US" altLang="en-US" sz="2400">
              <a:latin typeface="Times New Roman" panose="02020603050405020304" pitchFamily="18" charset="0"/>
            </a:endParaRPr>
          </a:p>
        </p:txBody>
      </p:sp>
      <p:sp>
        <p:nvSpPr>
          <p:cNvPr id="67647" name="Rectangle 63"/>
          <p:cNvSpPr>
            <a:spLocks noChangeArrowheads="1"/>
          </p:cNvSpPr>
          <p:nvPr/>
        </p:nvSpPr>
        <p:spPr bwMode="auto">
          <a:xfrm>
            <a:off x="2159000" y="5289550"/>
            <a:ext cx="146050" cy="350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r>
              <a:rPr lang="en-US" altLang="en-US" sz="2300">
                <a:solidFill>
                  <a:srgbClr val="000000"/>
                </a:solidFill>
                <a:latin typeface="Times New Roman" panose="02020603050405020304" pitchFamily="18" charset="0"/>
              </a:rPr>
              <a:t>2</a:t>
            </a:r>
            <a:endParaRPr lang="en-US" altLang="en-US" sz="2400">
              <a:latin typeface="Times New Roman" panose="02020603050405020304" pitchFamily="18" charset="0"/>
            </a:endParaRPr>
          </a:p>
        </p:txBody>
      </p:sp>
      <p:sp>
        <p:nvSpPr>
          <p:cNvPr id="67648" name="Rectangle 64"/>
          <p:cNvSpPr>
            <a:spLocks noChangeArrowheads="1"/>
          </p:cNvSpPr>
          <p:nvPr/>
        </p:nvSpPr>
        <p:spPr bwMode="auto">
          <a:xfrm>
            <a:off x="2159000" y="4873625"/>
            <a:ext cx="146050" cy="350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r>
              <a:rPr lang="en-US" altLang="en-US" sz="2300">
                <a:solidFill>
                  <a:srgbClr val="000000"/>
                </a:solidFill>
                <a:latin typeface="Times New Roman" panose="02020603050405020304" pitchFamily="18" charset="0"/>
              </a:rPr>
              <a:t>4</a:t>
            </a:r>
            <a:endParaRPr lang="en-US" altLang="en-US" sz="2400">
              <a:latin typeface="Times New Roman" panose="02020603050405020304" pitchFamily="18" charset="0"/>
            </a:endParaRPr>
          </a:p>
        </p:txBody>
      </p:sp>
      <p:sp>
        <p:nvSpPr>
          <p:cNvPr id="67649" name="Rectangle 65"/>
          <p:cNvSpPr>
            <a:spLocks noChangeArrowheads="1"/>
          </p:cNvSpPr>
          <p:nvPr/>
        </p:nvSpPr>
        <p:spPr bwMode="auto">
          <a:xfrm>
            <a:off x="2159000" y="4456113"/>
            <a:ext cx="146050" cy="350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r>
              <a:rPr lang="en-US" altLang="en-US" sz="2300">
                <a:solidFill>
                  <a:srgbClr val="000000"/>
                </a:solidFill>
                <a:latin typeface="Times New Roman" panose="02020603050405020304" pitchFamily="18" charset="0"/>
              </a:rPr>
              <a:t>6</a:t>
            </a:r>
            <a:endParaRPr lang="en-US" altLang="en-US" sz="2400">
              <a:latin typeface="Times New Roman" panose="02020603050405020304" pitchFamily="18" charset="0"/>
            </a:endParaRPr>
          </a:p>
        </p:txBody>
      </p:sp>
      <p:sp>
        <p:nvSpPr>
          <p:cNvPr id="67650" name="Rectangle 66"/>
          <p:cNvSpPr>
            <a:spLocks noChangeArrowheads="1"/>
          </p:cNvSpPr>
          <p:nvPr/>
        </p:nvSpPr>
        <p:spPr bwMode="auto">
          <a:xfrm>
            <a:off x="2159000" y="4041775"/>
            <a:ext cx="146050" cy="350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r>
              <a:rPr lang="en-US" altLang="en-US" sz="2300">
                <a:solidFill>
                  <a:srgbClr val="000000"/>
                </a:solidFill>
                <a:latin typeface="Times New Roman" panose="02020603050405020304" pitchFamily="18" charset="0"/>
              </a:rPr>
              <a:t>8</a:t>
            </a:r>
            <a:endParaRPr lang="en-US" altLang="en-US" sz="2400">
              <a:latin typeface="Times New Roman" panose="02020603050405020304" pitchFamily="18" charset="0"/>
            </a:endParaRPr>
          </a:p>
        </p:txBody>
      </p:sp>
      <p:sp>
        <p:nvSpPr>
          <p:cNvPr id="67651" name="Rectangle 67"/>
          <p:cNvSpPr>
            <a:spLocks noChangeArrowheads="1"/>
          </p:cNvSpPr>
          <p:nvPr/>
        </p:nvSpPr>
        <p:spPr bwMode="auto">
          <a:xfrm>
            <a:off x="2100263" y="3629025"/>
            <a:ext cx="292100" cy="350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r>
              <a:rPr lang="en-US" altLang="en-US" sz="2300">
                <a:solidFill>
                  <a:srgbClr val="000000"/>
                </a:solidFill>
                <a:latin typeface="Times New Roman" panose="02020603050405020304" pitchFamily="18" charset="0"/>
              </a:rPr>
              <a:t>10</a:t>
            </a:r>
            <a:endParaRPr lang="en-US" altLang="en-US" sz="2400">
              <a:latin typeface="Times New Roman" panose="02020603050405020304" pitchFamily="18" charset="0"/>
            </a:endParaRPr>
          </a:p>
        </p:txBody>
      </p:sp>
      <p:sp>
        <p:nvSpPr>
          <p:cNvPr id="67652" name="Rectangle 68"/>
          <p:cNvSpPr>
            <a:spLocks noChangeArrowheads="1"/>
          </p:cNvSpPr>
          <p:nvPr/>
        </p:nvSpPr>
        <p:spPr bwMode="auto">
          <a:xfrm>
            <a:off x="2193925" y="5945188"/>
            <a:ext cx="96838" cy="350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r>
              <a:rPr lang="en-US" altLang="en-US" sz="2300">
                <a:solidFill>
                  <a:srgbClr val="000000"/>
                </a:solidFill>
                <a:latin typeface="Times New Roman" panose="02020603050405020304" pitchFamily="18" charset="0"/>
              </a:rPr>
              <a:t>-</a:t>
            </a:r>
            <a:endParaRPr lang="en-US" altLang="en-US" sz="2400">
              <a:latin typeface="Times New Roman" panose="02020603050405020304" pitchFamily="18" charset="0"/>
            </a:endParaRPr>
          </a:p>
        </p:txBody>
      </p:sp>
      <p:sp>
        <p:nvSpPr>
          <p:cNvPr id="67653" name="Rectangle 69"/>
          <p:cNvSpPr>
            <a:spLocks noChangeArrowheads="1"/>
          </p:cNvSpPr>
          <p:nvPr/>
        </p:nvSpPr>
        <p:spPr bwMode="auto">
          <a:xfrm>
            <a:off x="2332038" y="5945188"/>
            <a:ext cx="365125" cy="350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r>
              <a:rPr lang="en-US" altLang="en-US" sz="2300">
                <a:solidFill>
                  <a:srgbClr val="000000"/>
                </a:solidFill>
                <a:latin typeface="Times New Roman" panose="02020603050405020304" pitchFamily="18" charset="0"/>
              </a:rPr>
              <a:t>1.5</a:t>
            </a:r>
            <a:endParaRPr lang="en-US" altLang="en-US" sz="2400">
              <a:latin typeface="Times New Roman" panose="02020603050405020304" pitchFamily="18" charset="0"/>
            </a:endParaRPr>
          </a:p>
        </p:txBody>
      </p:sp>
      <p:sp>
        <p:nvSpPr>
          <p:cNvPr id="67654" name="Rectangle 70"/>
          <p:cNvSpPr>
            <a:spLocks noChangeArrowheads="1"/>
          </p:cNvSpPr>
          <p:nvPr/>
        </p:nvSpPr>
        <p:spPr bwMode="auto">
          <a:xfrm>
            <a:off x="3125788" y="5945188"/>
            <a:ext cx="96837" cy="350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r>
              <a:rPr lang="en-US" altLang="en-US" sz="2300">
                <a:solidFill>
                  <a:srgbClr val="000000"/>
                </a:solidFill>
                <a:latin typeface="Times New Roman" panose="02020603050405020304" pitchFamily="18" charset="0"/>
              </a:rPr>
              <a:t>-</a:t>
            </a:r>
            <a:endParaRPr lang="en-US" altLang="en-US" sz="2400">
              <a:latin typeface="Times New Roman" panose="02020603050405020304" pitchFamily="18" charset="0"/>
            </a:endParaRPr>
          </a:p>
        </p:txBody>
      </p:sp>
      <p:sp>
        <p:nvSpPr>
          <p:cNvPr id="67655" name="Rectangle 71"/>
          <p:cNvSpPr>
            <a:spLocks noChangeArrowheads="1"/>
          </p:cNvSpPr>
          <p:nvPr/>
        </p:nvSpPr>
        <p:spPr bwMode="auto">
          <a:xfrm>
            <a:off x="3263900" y="5945188"/>
            <a:ext cx="146050" cy="350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r>
              <a:rPr lang="en-US" altLang="en-US" sz="2300">
                <a:solidFill>
                  <a:srgbClr val="000000"/>
                </a:solidFill>
                <a:latin typeface="Times New Roman" panose="02020603050405020304" pitchFamily="18" charset="0"/>
              </a:rPr>
              <a:t>1</a:t>
            </a:r>
            <a:endParaRPr lang="en-US" altLang="en-US" sz="2400">
              <a:latin typeface="Times New Roman" panose="02020603050405020304" pitchFamily="18" charset="0"/>
            </a:endParaRPr>
          </a:p>
        </p:txBody>
      </p:sp>
      <p:sp>
        <p:nvSpPr>
          <p:cNvPr id="67656" name="Rectangle 72"/>
          <p:cNvSpPr>
            <a:spLocks noChangeArrowheads="1"/>
          </p:cNvSpPr>
          <p:nvPr/>
        </p:nvSpPr>
        <p:spPr bwMode="auto">
          <a:xfrm>
            <a:off x="3843338" y="5945188"/>
            <a:ext cx="96837" cy="350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r>
              <a:rPr lang="en-US" altLang="en-US" sz="2300">
                <a:solidFill>
                  <a:srgbClr val="000000"/>
                </a:solidFill>
                <a:latin typeface="Times New Roman" panose="02020603050405020304" pitchFamily="18" charset="0"/>
              </a:rPr>
              <a:t>-</a:t>
            </a:r>
            <a:endParaRPr lang="en-US" altLang="en-US" sz="2400">
              <a:latin typeface="Times New Roman" panose="02020603050405020304" pitchFamily="18" charset="0"/>
            </a:endParaRPr>
          </a:p>
        </p:txBody>
      </p:sp>
      <p:sp>
        <p:nvSpPr>
          <p:cNvPr id="67657" name="Rectangle 73"/>
          <p:cNvSpPr>
            <a:spLocks noChangeArrowheads="1"/>
          </p:cNvSpPr>
          <p:nvPr/>
        </p:nvSpPr>
        <p:spPr bwMode="auto">
          <a:xfrm>
            <a:off x="3983038" y="5945188"/>
            <a:ext cx="365125" cy="350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r>
              <a:rPr lang="en-US" altLang="en-US" sz="2300">
                <a:solidFill>
                  <a:srgbClr val="000000"/>
                </a:solidFill>
                <a:latin typeface="Times New Roman" panose="02020603050405020304" pitchFamily="18" charset="0"/>
              </a:rPr>
              <a:t>0.5</a:t>
            </a:r>
            <a:endParaRPr lang="en-US" altLang="en-US" sz="2400">
              <a:latin typeface="Times New Roman" panose="02020603050405020304" pitchFamily="18" charset="0"/>
            </a:endParaRPr>
          </a:p>
        </p:txBody>
      </p:sp>
      <p:sp>
        <p:nvSpPr>
          <p:cNvPr id="67658" name="Rectangle 74"/>
          <p:cNvSpPr>
            <a:spLocks noChangeArrowheads="1"/>
          </p:cNvSpPr>
          <p:nvPr/>
        </p:nvSpPr>
        <p:spPr bwMode="auto">
          <a:xfrm>
            <a:off x="4910138" y="5945188"/>
            <a:ext cx="146050" cy="350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r>
              <a:rPr lang="en-US" altLang="en-US" sz="2300">
                <a:solidFill>
                  <a:srgbClr val="000000"/>
                </a:solidFill>
                <a:latin typeface="Times New Roman" panose="02020603050405020304" pitchFamily="18" charset="0"/>
              </a:rPr>
              <a:t>0</a:t>
            </a:r>
            <a:endParaRPr lang="en-US" altLang="en-US" sz="2400">
              <a:latin typeface="Times New Roman" panose="02020603050405020304" pitchFamily="18" charset="0"/>
            </a:endParaRPr>
          </a:p>
        </p:txBody>
      </p:sp>
      <p:sp>
        <p:nvSpPr>
          <p:cNvPr id="67659" name="Rectangle 75"/>
          <p:cNvSpPr>
            <a:spLocks noChangeArrowheads="1"/>
          </p:cNvSpPr>
          <p:nvPr/>
        </p:nvSpPr>
        <p:spPr bwMode="auto">
          <a:xfrm>
            <a:off x="5646738" y="5945188"/>
            <a:ext cx="365125" cy="350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r>
              <a:rPr lang="en-US" altLang="en-US" sz="2300">
                <a:solidFill>
                  <a:srgbClr val="000000"/>
                </a:solidFill>
                <a:latin typeface="Times New Roman" panose="02020603050405020304" pitchFamily="18" charset="0"/>
              </a:rPr>
              <a:t>0.5</a:t>
            </a:r>
            <a:endParaRPr lang="en-US" altLang="en-US" sz="2400">
              <a:latin typeface="Times New Roman" panose="02020603050405020304" pitchFamily="18" charset="0"/>
            </a:endParaRPr>
          </a:p>
        </p:txBody>
      </p:sp>
      <p:sp>
        <p:nvSpPr>
          <p:cNvPr id="67660" name="Rectangle 76"/>
          <p:cNvSpPr>
            <a:spLocks noChangeArrowheads="1"/>
          </p:cNvSpPr>
          <p:nvPr/>
        </p:nvSpPr>
        <p:spPr bwMode="auto">
          <a:xfrm>
            <a:off x="6594475" y="5945188"/>
            <a:ext cx="146050" cy="350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r>
              <a:rPr lang="en-US" altLang="en-US" sz="2300">
                <a:solidFill>
                  <a:srgbClr val="000000"/>
                </a:solidFill>
                <a:latin typeface="Times New Roman" panose="02020603050405020304" pitchFamily="18" charset="0"/>
              </a:rPr>
              <a:t>1</a:t>
            </a:r>
            <a:endParaRPr lang="en-US" altLang="en-US" sz="2400">
              <a:latin typeface="Times New Roman" panose="02020603050405020304" pitchFamily="18" charset="0"/>
            </a:endParaRPr>
          </a:p>
        </p:txBody>
      </p:sp>
      <p:sp>
        <p:nvSpPr>
          <p:cNvPr id="67661" name="Rectangle 77"/>
          <p:cNvSpPr>
            <a:spLocks noChangeArrowheads="1"/>
          </p:cNvSpPr>
          <p:nvPr/>
        </p:nvSpPr>
        <p:spPr bwMode="auto">
          <a:xfrm>
            <a:off x="7234238" y="5945188"/>
            <a:ext cx="365125" cy="350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r>
              <a:rPr lang="en-US" altLang="en-US" sz="2300">
                <a:solidFill>
                  <a:srgbClr val="000000"/>
                </a:solidFill>
                <a:latin typeface="Times New Roman" panose="02020603050405020304" pitchFamily="18" charset="0"/>
              </a:rPr>
              <a:t>1.5</a:t>
            </a:r>
            <a:endParaRPr lang="en-US" altLang="en-US" sz="2400">
              <a:latin typeface="Times New Roman" panose="02020603050405020304" pitchFamily="18" charset="0"/>
            </a:endParaRPr>
          </a:p>
        </p:txBody>
      </p:sp>
      <p:sp>
        <p:nvSpPr>
          <p:cNvPr id="67662" name="Rectangle 78"/>
          <p:cNvSpPr>
            <a:spLocks noChangeArrowheads="1"/>
          </p:cNvSpPr>
          <p:nvPr/>
        </p:nvSpPr>
        <p:spPr bwMode="auto">
          <a:xfrm>
            <a:off x="2438400" y="6134100"/>
            <a:ext cx="5156200" cy="549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r>
              <a:rPr lang="en-US" altLang="en-US" sz="3600">
                <a:solidFill>
                  <a:srgbClr val="000000"/>
                </a:solidFill>
                <a:latin typeface="Times New Roman" panose="02020603050405020304" pitchFamily="18" charset="0"/>
              </a:rPr>
              <a:t>Normal score of datum rank</a:t>
            </a:r>
            <a:endParaRPr lang="en-US" altLang="en-US" sz="3600">
              <a:latin typeface="Times New Roman" panose="02020603050405020304" pitchFamily="18" charset="0"/>
            </a:endParaRPr>
          </a:p>
        </p:txBody>
      </p:sp>
      <p:grpSp>
        <p:nvGrpSpPr>
          <p:cNvPr id="67663" name="Group 79"/>
          <p:cNvGrpSpPr>
            <a:grpSpLocks/>
          </p:cNvGrpSpPr>
          <p:nvPr/>
        </p:nvGrpSpPr>
        <p:grpSpPr bwMode="auto">
          <a:xfrm>
            <a:off x="3098800" y="3805238"/>
            <a:ext cx="3683000" cy="1846262"/>
            <a:chOff x="1952" y="2397"/>
            <a:chExt cx="2320" cy="1163"/>
          </a:xfrm>
        </p:grpSpPr>
        <p:sp>
          <p:nvSpPr>
            <p:cNvPr id="67666" name="Line 80"/>
            <p:cNvSpPr>
              <a:spLocks noChangeShapeType="1"/>
            </p:cNvSpPr>
            <p:nvPr/>
          </p:nvSpPr>
          <p:spPr bwMode="auto">
            <a:xfrm flipV="1">
              <a:off x="2533" y="3297"/>
              <a:ext cx="2" cy="38"/>
            </a:xfrm>
            <a:prstGeom prst="line">
              <a:avLst/>
            </a:prstGeom>
            <a:noFill/>
            <a:ln w="36513">
              <a:solidFill>
                <a:srgbClr val="0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7667" name="Line 81"/>
            <p:cNvSpPr>
              <a:spLocks noChangeShapeType="1"/>
            </p:cNvSpPr>
            <p:nvPr/>
          </p:nvSpPr>
          <p:spPr bwMode="auto">
            <a:xfrm flipV="1">
              <a:off x="3307" y="2683"/>
              <a:ext cx="2" cy="18"/>
            </a:xfrm>
            <a:prstGeom prst="line">
              <a:avLst/>
            </a:prstGeom>
            <a:noFill/>
            <a:ln w="36513">
              <a:solidFill>
                <a:srgbClr val="0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7668" name="Line 82"/>
            <p:cNvSpPr>
              <a:spLocks noChangeShapeType="1"/>
            </p:cNvSpPr>
            <p:nvPr/>
          </p:nvSpPr>
          <p:spPr bwMode="auto">
            <a:xfrm flipV="1">
              <a:off x="2533" y="3297"/>
              <a:ext cx="2" cy="38"/>
            </a:xfrm>
            <a:prstGeom prst="line">
              <a:avLst/>
            </a:prstGeom>
            <a:noFill/>
            <a:ln w="36513">
              <a:solidFill>
                <a:srgbClr val="0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7669" name="Line 83"/>
            <p:cNvSpPr>
              <a:spLocks noChangeShapeType="1"/>
            </p:cNvSpPr>
            <p:nvPr/>
          </p:nvSpPr>
          <p:spPr bwMode="auto">
            <a:xfrm flipV="1">
              <a:off x="3307" y="2683"/>
              <a:ext cx="2" cy="18"/>
            </a:xfrm>
            <a:prstGeom prst="line">
              <a:avLst/>
            </a:prstGeom>
            <a:noFill/>
            <a:ln w="36513">
              <a:solidFill>
                <a:srgbClr val="0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7670" name="Oval 84"/>
            <p:cNvSpPr>
              <a:spLocks noChangeArrowheads="1"/>
            </p:cNvSpPr>
            <p:nvPr/>
          </p:nvSpPr>
          <p:spPr bwMode="auto">
            <a:xfrm>
              <a:off x="4194" y="2397"/>
              <a:ext cx="78" cy="61"/>
            </a:xfrm>
            <a:prstGeom prst="ellipse">
              <a:avLst/>
            </a:prstGeom>
            <a:solidFill>
              <a:schemeClr val="accent1"/>
            </a:solidFill>
            <a:ln w="9525">
              <a:solidFill>
                <a:schemeClr val="tx1"/>
              </a:solidFill>
              <a:round/>
              <a:headEnd/>
              <a:tailEnd/>
            </a:ln>
          </p:spPr>
          <p:txBody>
            <a:bodyPr wrap="none" anchor="ct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endParaRPr lang="en-US" altLang="en-US"/>
            </a:p>
          </p:txBody>
        </p:sp>
        <p:sp>
          <p:nvSpPr>
            <p:cNvPr id="67671" name="Oval 85"/>
            <p:cNvSpPr>
              <a:spLocks noChangeArrowheads="1"/>
            </p:cNvSpPr>
            <p:nvPr/>
          </p:nvSpPr>
          <p:spPr bwMode="auto">
            <a:xfrm>
              <a:off x="1952" y="3500"/>
              <a:ext cx="79" cy="60"/>
            </a:xfrm>
            <a:prstGeom prst="ellipse">
              <a:avLst/>
            </a:prstGeom>
            <a:solidFill>
              <a:schemeClr val="accent1"/>
            </a:solidFill>
            <a:ln w="9525">
              <a:solidFill>
                <a:schemeClr val="tx1"/>
              </a:solidFill>
              <a:round/>
              <a:headEnd/>
              <a:tailEnd/>
            </a:ln>
          </p:spPr>
          <p:txBody>
            <a:bodyPr wrap="none" anchor="ct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endParaRPr lang="en-US" altLang="en-US"/>
            </a:p>
          </p:txBody>
        </p:sp>
        <p:sp>
          <p:nvSpPr>
            <p:cNvPr id="67672" name="Oval 86"/>
            <p:cNvSpPr>
              <a:spLocks noChangeArrowheads="1"/>
            </p:cNvSpPr>
            <p:nvPr/>
          </p:nvSpPr>
          <p:spPr bwMode="auto">
            <a:xfrm>
              <a:off x="2503" y="3287"/>
              <a:ext cx="79" cy="61"/>
            </a:xfrm>
            <a:prstGeom prst="ellipse">
              <a:avLst/>
            </a:prstGeom>
            <a:solidFill>
              <a:schemeClr val="accent1"/>
            </a:solidFill>
            <a:ln w="9525">
              <a:solidFill>
                <a:schemeClr val="tx1"/>
              </a:solidFill>
              <a:round/>
              <a:headEnd/>
              <a:tailEnd/>
            </a:ln>
          </p:spPr>
          <p:txBody>
            <a:bodyPr wrap="none" anchor="ct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endParaRPr lang="en-US" altLang="en-US"/>
            </a:p>
          </p:txBody>
        </p:sp>
        <p:sp>
          <p:nvSpPr>
            <p:cNvPr id="67673" name="Oval 87"/>
            <p:cNvSpPr>
              <a:spLocks noChangeArrowheads="1"/>
            </p:cNvSpPr>
            <p:nvPr/>
          </p:nvSpPr>
          <p:spPr bwMode="auto">
            <a:xfrm>
              <a:off x="2896" y="3105"/>
              <a:ext cx="79" cy="61"/>
            </a:xfrm>
            <a:prstGeom prst="ellipse">
              <a:avLst/>
            </a:prstGeom>
            <a:solidFill>
              <a:schemeClr val="accent1"/>
            </a:solidFill>
            <a:ln w="9525">
              <a:solidFill>
                <a:schemeClr val="tx1"/>
              </a:solidFill>
              <a:round/>
              <a:headEnd/>
              <a:tailEnd/>
            </a:ln>
          </p:spPr>
          <p:txBody>
            <a:bodyPr wrap="none" anchor="ct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endParaRPr lang="en-US" altLang="en-US"/>
            </a:p>
          </p:txBody>
        </p:sp>
        <p:sp>
          <p:nvSpPr>
            <p:cNvPr id="67674" name="Oval 88"/>
            <p:cNvSpPr>
              <a:spLocks noChangeArrowheads="1"/>
            </p:cNvSpPr>
            <p:nvPr/>
          </p:nvSpPr>
          <p:spPr bwMode="auto">
            <a:xfrm>
              <a:off x="3263" y="2660"/>
              <a:ext cx="79" cy="61"/>
            </a:xfrm>
            <a:prstGeom prst="ellipse">
              <a:avLst/>
            </a:prstGeom>
            <a:solidFill>
              <a:schemeClr val="accent1"/>
            </a:solidFill>
            <a:ln w="9525">
              <a:solidFill>
                <a:schemeClr val="tx1"/>
              </a:solidFill>
              <a:round/>
              <a:headEnd/>
              <a:tailEnd/>
            </a:ln>
          </p:spPr>
          <p:txBody>
            <a:bodyPr wrap="none" anchor="ct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endParaRPr lang="en-US" altLang="en-US"/>
            </a:p>
          </p:txBody>
        </p:sp>
        <p:sp>
          <p:nvSpPr>
            <p:cNvPr id="67675" name="Oval 89"/>
            <p:cNvSpPr>
              <a:spLocks noChangeArrowheads="1"/>
            </p:cNvSpPr>
            <p:nvPr/>
          </p:nvSpPr>
          <p:spPr bwMode="auto">
            <a:xfrm>
              <a:off x="3676" y="2605"/>
              <a:ext cx="79" cy="60"/>
            </a:xfrm>
            <a:prstGeom prst="ellipse">
              <a:avLst/>
            </a:prstGeom>
            <a:solidFill>
              <a:schemeClr val="accent1"/>
            </a:solidFill>
            <a:ln w="9525">
              <a:solidFill>
                <a:schemeClr val="tx1"/>
              </a:solidFill>
              <a:round/>
              <a:headEnd/>
              <a:tailEnd/>
            </a:ln>
          </p:spPr>
          <p:txBody>
            <a:bodyPr wrap="none" anchor="ct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endParaRPr lang="en-US" altLang="en-US"/>
            </a:p>
          </p:txBody>
        </p:sp>
      </p:grpSp>
      <p:sp>
        <p:nvSpPr>
          <p:cNvPr id="67664" name="Line 90"/>
          <p:cNvSpPr>
            <a:spLocks noChangeShapeType="1"/>
          </p:cNvSpPr>
          <p:nvPr/>
        </p:nvSpPr>
        <p:spPr bwMode="auto">
          <a:xfrm flipV="1">
            <a:off x="2579688" y="3773488"/>
            <a:ext cx="4265612" cy="2071687"/>
          </a:xfrm>
          <a:prstGeom prst="line">
            <a:avLst/>
          </a:prstGeom>
          <a:noFill/>
          <a:ln w="571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7665" name="Text Box 91"/>
          <p:cNvSpPr txBox="1">
            <a:spLocks noChangeArrowheads="1"/>
          </p:cNvSpPr>
          <p:nvPr/>
        </p:nvSpPr>
        <p:spPr bwMode="auto">
          <a:xfrm>
            <a:off x="5334000" y="4343400"/>
            <a:ext cx="2373313" cy="137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r>
              <a:rPr lang="en-US" altLang="en-US" sz="3200" baseline="-25000">
                <a:solidFill>
                  <a:srgbClr val="FF0000"/>
                </a:solidFill>
                <a:latin typeface="Times New Roman" panose="02020603050405020304" pitchFamily="18" charset="0"/>
              </a:rPr>
              <a:t>The slope and intercept give the parameters of the fitted distribution</a:t>
            </a:r>
          </a:p>
        </p:txBody>
      </p:sp>
    </p:spTree>
    <p:extLst>
      <p:ext uri="{BB962C8B-B14F-4D97-AF65-F5344CB8AC3E}">
        <p14:creationId xmlns:p14="http://schemas.microsoft.com/office/powerpoint/2010/main" val="2288697606"/>
      </p:ext>
    </p:extLst>
  </p:cSld>
  <p:clrMapOvr>
    <a:masterClrMapping/>
  </p:clrMapOvr>
</p:sld>
</file>

<file path=ppt/slides/slide540.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15362" name="Rectangle 2">
            <a:extLst>
              <a:ext uri="{FF2B5EF4-FFF2-40B4-BE49-F238E27FC236}">
                <a16:creationId xmlns:a16="http://schemas.microsoft.com/office/drawing/2014/main" id="{5B02A2DC-C24F-44FB-9C62-141E63E59769}"/>
              </a:ext>
            </a:extLst>
          </p:cNvPr>
          <p:cNvSpPr>
            <a:spLocks noGrp="1" noChangeArrowheads="1"/>
          </p:cNvSpPr>
          <p:nvPr>
            <p:ph type="title"/>
          </p:nvPr>
        </p:nvSpPr>
        <p:spPr/>
        <p:txBody>
          <a:bodyPr/>
          <a:lstStyle/>
          <a:p>
            <a:r>
              <a:rPr lang="en-US" altLang="en-US" dirty="0"/>
              <a:t>Use “factor” to </a:t>
            </a:r>
            <a:r>
              <a:rPr lang="en-US" altLang="en-US" dirty="0" err="1"/>
              <a:t>backcalculate</a:t>
            </a:r>
            <a:endParaRPr lang="en-US" altLang="en-US" dirty="0"/>
          </a:p>
        </p:txBody>
      </p:sp>
      <p:sp>
        <p:nvSpPr>
          <p:cNvPr id="15363" name="Rectangle 3">
            <a:extLst>
              <a:ext uri="{FF2B5EF4-FFF2-40B4-BE49-F238E27FC236}">
                <a16:creationId xmlns:a16="http://schemas.microsoft.com/office/drawing/2014/main" id="{D306E916-A7E6-4815-8656-12D1062B88B3}"/>
              </a:ext>
            </a:extLst>
          </p:cNvPr>
          <p:cNvSpPr>
            <a:spLocks noGrp="1" noChangeArrowheads="1"/>
          </p:cNvSpPr>
          <p:nvPr>
            <p:ph type="body" idx="1"/>
          </p:nvPr>
        </p:nvSpPr>
        <p:spPr>
          <a:xfrm>
            <a:off x="685800" y="4267200"/>
            <a:ext cx="8077200" cy="2209800"/>
          </a:xfrm>
        </p:spPr>
        <p:txBody>
          <a:bodyPr/>
          <a:lstStyle/>
          <a:p>
            <a:pPr marL="0" indent="0">
              <a:spcBef>
                <a:spcPct val="0"/>
              </a:spcBef>
              <a:buFontTx/>
              <a:buNone/>
            </a:pPr>
            <a:r>
              <a:rPr lang="en-US" altLang="en-US" sz="2800" dirty="0"/>
              <a:t>The factor algorithm untangles the convolutions</a:t>
            </a:r>
            <a:endParaRPr lang="en-US" altLang="en-US" sz="2800" i="1" dirty="0"/>
          </a:p>
          <a:p>
            <a:pPr marL="400050" lvl="1">
              <a:spcBef>
                <a:spcPct val="0"/>
              </a:spcBef>
              <a:buFontTx/>
              <a:buChar char="•"/>
            </a:pPr>
            <a:endParaRPr lang="en-US" altLang="en-US" sz="800" dirty="0"/>
          </a:p>
          <a:p>
            <a:pPr marL="400050" lvl="1">
              <a:spcBef>
                <a:spcPct val="0"/>
              </a:spcBef>
              <a:buFontTx/>
              <a:buChar char="•"/>
            </a:pPr>
            <a:r>
              <a:rPr lang="en-US" altLang="en-US" sz="2400" dirty="0"/>
              <a:t>Finds bounds on </a:t>
            </a:r>
            <a:r>
              <a:rPr lang="en-US" altLang="en-US" sz="2400" i="1" dirty="0" err="1"/>
              <a:t>WConc</a:t>
            </a:r>
            <a:r>
              <a:rPr lang="en-US" altLang="en-US" sz="2400" dirty="0"/>
              <a:t> distributions leading to safe doses</a:t>
            </a:r>
          </a:p>
          <a:p>
            <a:pPr marL="400050" lvl="1">
              <a:spcBef>
                <a:spcPct val="0"/>
              </a:spcBef>
              <a:buFontTx/>
              <a:buChar char="•"/>
            </a:pPr>
            <a:r>
              <a:rPr lang="en-US" altLang="en-US" sz="2400" dirty="0"/>
              <a:t>Repeated terms (</a:t>
            </a:r>
            <a:r>
              <a:rPr lang="en-US" altLang="en-US" sz="2400" i="1" dirty="0"/>
              <a:t>g</a:t>
            </a:r>
            <a:r>
              <a:rPr lang="en-US" altLang="en-US" sz="2400" dirty="0"/>
              <a:t> and </a:t>
            </a:r>
            <a:r>
              <a:rPr lang="en-US" altLang="en-US" sz="2400" i="1" dirty="0"/>
              <a:t>p</a:t>
            </a:r>
            <a:r>
              <a:rPr lang="en-US" altLang="en-US" sz="2400" dirty="0"/>
              <a:t>) need a “region-growing” strategy</a:t>
            </a:r>
          </a:p>
          <a:p>
            <a:pPr marL="400050" lvl="1">
              <a:spcBef>
                <a:spcPct val="0"/>
              </a:spcBef>
              <a:buFontTx/>
              <a:buChar char="•"/>
            </a:pPr>
            <a:r>
              <a:rPr lang="en-US" altLang="en-US" sz="2400" dirty="0"/>
              <a:t>Result has thickest possible tails</a:t>
            </a:r>
          </a:p>
          <a:p>
            <a:pPr marL="400050" lvl="1">
              <a:spcBef>
                <a:spcPct val="0"/>
              </a:spcBef>
              <a:buFontTx/>
              <a:buNone/>
            </a:pPr>
            <a:endParaRPr lang="en-US" altLang="en-US" sz="2400" dirty="0"/>
          </a:p>
        </p:txBody>
      </p:sp>
      <p:graphicFrame>
        <p:nvGraphicFramePr>
          <p:cNvPr id="15372" name="Object 12">
            <a:extLst>
              <a:ext uri="{FF2B5EF4-FFF2-40B4-BE49-F238E27FC236}">
                <a16:creationId xmlns:a16="http://schemas.microsoft.com/office/drawing/2014/main" id="{4037928B-D34E-4315-9877-D4BACE5209AE}"/>
              </a:ext>
            </a:extLst>
          </p:cNvPr>
          <p:cNvGraphicFramePr>
            <a:graphicFrameLocks noChangeAspect="1"/>
          </p:cNvGraphicFramePr>
          <p:nvPr>
            <p:extLst>
              <p:ext uri="{D42A27DB-BD31-4B8C-83A1-F6EECF244321}">
                <p14:modId xmlns:p14="http://schemas.microsoft.com/office/powerpoint/2010/main" val="2519283392"/>
              </p:ext>
            </p:extLst>
          </p:nvPr>
        </p:nvGraphicFramePr>
        <p:xfrm>
          <a:off x="1828800" y="1955800"/>
          <a:ext cx="5080000" cy="787400"/>
        </p:xfrm>
        <a:graphic>
          <a:graphicData uri="http://schemas.openxmlformats.org/presentationml/2006/ole">
            <mc:AlternateContent xmlns:mc="http://schemas.openxmlformats.org/markup-compatibility/2006">
              <mc:Choice xmlns:v="urn:schemas-microsoft-com:vml" Requires="v">
                <p:oleObj spid="_x0000_s85008" name="Equation" r:id="rId4" imgW="5079960" imgH="787320" progId="Equation.3">
                  <p:embed/>
                </p:oleObj>
              </mc:Choice>
              <mc:Fallback>
                <p:oleObj name="Equation" r:id="rId4" imgW="5079960" imgH="787320" progId="Equation.3">
                  <p:embed/>
                  <p:pic>
                    <p:nvPicPr>
                      <p:cNvPr id="15372" name="Object 12">
                        <a:extLst>
                          <a:ext uri="{FF2B5EF4-FFF2-40B4-BE49-F238E27FC236}">
                            <a16:creationId xmlns:a16="http://schemas.microsoft.com/office/drawing/2014/main" id="{4037928B-D34E-4315-9877-D4BACE5209AE}"/>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828800" y="1955800"/>
                        <a:ext cx="5080000" cy="787400"/>
                      </a:xfrm>
                      <a:prstGeom prst="rect">
                        <a:avLst/>
                      </a:prstGeom>
                      <a:solidFill>
                        <a:schemeClr val="bg1">
                          <a:lumMod val="85000"/>
                        </a:schemeClr>
                      </a:solidFill>
                      <a:ln>
                        <a:noFill/>
                      </a:ln>
                      <a:effectLst/>
                    </p:spPr>
                  </p:pic>
                </p:oleObj>
              </mc:Fallback>
            </mc:AlternateContent>
          </a:graphicData>
        </a:graphic>
      </p:graphicFrame>
      <p:graphicFrame>
        <p:nvGraphicFramePr>
          <p:cNvPr id="15373" name="Object 13">
            <a:extLst>
              <a:ext uri="{FF2B5EF4-FFF2-40B4-BE49-F238E27FC236}">
                <a16:creationId xmlns:a16="http://schemas.microsoft.com/office/drawing/2014/main" id="{24C838EB-F8D5-4919-80B0-9B03A1300811}"/>
              </a:ext>
            </a:extLst>
          </p:cNvPr>
          <p:cNvGraphicFramePr>
            <a:graphicFrameLocks noChangeAspect="1"/>
          </p:cNvGraphicFramePr>
          <p:nvPr>
            <p:extLst>
              <p:ext uri="{D42A27DB-BD31-4B8C-83A1-F6EECF244321}">
                <p14:modId xmlns:p14="http://schemas.microsoft.com/office/powerpoint/2010/main" val="4071998523"/>
              </p:ext>
            </p:extLst>
          </p:nvPr>
        </p:nvGraphicFramePr>
        <p:xfrm>
          <a:off x="1371600" y="3048000"/>
          <a:ext cx="6273800" cy="838200"/>
        </p:xfrm>
        <a:graphic>
          <a:graphicData uri="http://schemas.openxmlformats.org/presentationml/2006/ole">
            <mc:AlternateContent xmlns:mc="http://schemas.openxmlformats.org/markup-compatibility/2006">
              <mc:Choice xmlns:v="urn:schemas-microsoft-com:vml" Requires="v">
                <p:oleObj spid="_x0000_s85009" name="Equation" r:id="rId6" imgW="6273720" imgH="838080" progId="Equation.3">
                  <p:embed/>
                </p:oleObj>
              </mc:Choice>
              <mc:Fallback>
                <p:oleObj name="Equation" r:id="rId6" imgW="6273720" imgH="838080" progId="Equation.3">
                  <p:embed/>
                  <p:pic>
                    <p:nvPicPr>
                      <p:cNvPr id="15373" name="Object 13">
                        <a:extLst>
                          <a:ext uri="{FF2B5EF4-FFF2-40B4-BE49-F238E27FC236}">
                            <a16:creationId xmlns:a16="http://schemas.microsoft.com/office/drawing/2014/main" id="{24C838EB-F8D5-4919-80B0-9B03A1300811}"/>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1371600" y="3048000"/>
                        <a:ext cx="6273800" cy="838200"/>
                      </a:xfrm>
                      <a:prstGeom prst="rect">
                        <a:avLst/>
                      </a:prstGeom>
                      <a:solidFill>
                        <a:schemeClr val="bg1">
                          <a:lumMod val="85000"/>
                        </a:schemeClr>
                      </a:solidFill>
                      <a:ln>
                        <a:noFill/>
                      </a:ln>
                      <a:effectLst/>
                    </p:spPr>
                  </p:pic>
                </p:oleObj>
              </mc:Fallback>
            </mc:AlternateContent>
          </a:graphicData>
        </a:graphic>
      </p:graphicFrame>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15363">
                                            <p:txEl>
                                              <p:pRg st="0" end="0"/>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499"/>
                                          </p:stCondLst>
                                        </p:cTn>
                                        <p:tgtEl>
                                          <p:spTgt spid="15363">
                                            <p:txEl>
                                              <p:pRg st="2" end="2"/>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499"/>
                                          </p:stCondLst>
                                        </p:cTn>
                                        <p:tgtEl>
                                          <p:spTgt spid="15363">
                                            <p:txEl>
                                              <p:pRg st="3" end="3"/>
                                            </p:txEl>
                                          </p:spTgt>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499"/>
                                          </p:stCondLst>
                                        </p:cTn>
                                        <p:tgtEl>
                                          <p:spTgt spid="15363">
                                            <p:txEl>
                                              <p:pRg st="4" end="4"/>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363" grpId="0" build="p" bldLvl="5" autoUpdateAnimBg="0"/>
    </p:bldLst>
  </p:timing>
</p:sld>
</file>

<file path=ppt/slides/slide5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20" name="Rectangle 4">
            <a:extLst>
              <a:ext uri="{FF2B5EF4-FFF2-40B4-BE49-F238E27FC236}">
                <a16:creationId xmlns:a16="http://schemas.microsoft.com/office/drawing/2014/main" id="{C5EEE33D-685A-4522-86CE-99665799B613}"/>
              </a:ext>
            </a:extLst>
          </p:cNvPr>
          <p:cNvSpPr>
            <a:spLocks noGrp="1" noChangeArrowheads="1"/>
          </p:cNvSpPr>
          <p:nvPr>
            <p:ph type="title"/>
          </p:nvPr>
        </p:nvSpPr>
        <p:spPr>
          <a:xfrm>
            <a:off x="685800" y="0"/>
            <a:ext cx="7772400" cy="1143000"/>
          </a:xfrm>
        </p:spPr>
        <p:txBody>
          <a:bodyPr/>
          <a:lstStyle/>
          <a:p>
            <a:r>
              <a:rPr lang="en-US" altLang="en-US"/>
              <a:t>Factor algorithm</a:t>
            </a:r>
          </a:p>
        </p:txBody>
      </p:sp>
      <p:sp>
        <p:nvSpPr>
          <p:cNvPr id="60419" name="Rectangle 3">
            <a:extLst>
              <a:ext uri="{FF2B5EF4-FFF2-40B4-BE49-F238E27FC236}">
                <a16:creationId xmlns:a16="http://schemas.microsoft.com/office/drawing/2014/main" id="{568F2608-1BBF-4712-8EBF-8900C6A632D5}"/>
              </a:ext>
            </a:extLst>
          </p:cNvPr>
          <p:cNvSpPr>
            <a:spLocks noGrp="1" noChangeArrowheads="1"/>
          </p:cNvSpPr>
          <p:nvPr>
            <p:ph type="body" idx="4294967295"/>
          </p:nvPr>
        </p:nvSpPr>
        <p:spPr>
          <a:xfrm>
            <a:off x="-228600" y="533400"/>
            <a:ext cx="9372600" cy="6096000"/>
          </a:xfrm>
        </p:spPr>
        <p:txBody>
          <a:bodyPr/>
          <a:lstStyle/>
          <a:p>
            <a:pPr>
              <a:lnSpc>
                <a:spcPct val="70000"/>
              </a:lnSpc>
              <a:spcBef>
                <a:spcPct val="50000"/>
              </a:spcBef>
              <a:buFontTx/>
              <a:buNone/>
            </a:pPr>
            <a:endParaRPr lang="en-US" altLang="en-US" sz="1600" dirty="0">
              <a:cs typeface="Arial" panose="020B0604020202020204" pitchFamily="34" charset="0"/>
            </a:endParaRPr>
          </a:p>
          <a:p>
            <a:pPr>
              <a:lnSpc>
                <a:spcPct val="70000"/>
              </a:lnSpc>
              <a:spcBef>
                <a:spcPct val="50000"/>
              </a:spcBef>
              <a:buFontTx/>
              <a:buNone/>
            </a:pPr>
            <a:endParaRPr lang="en-US" altLang="en-US" sz="1600" dirty="0">
              <a:cs typeface="Arial" panose="020B0604020202020204" pitchFamily="34" charset="0"/>
            </a:endParaRPr>
          </a:p>
          <a:p>
            <a:pPr>
              <a:lnSpc>
                <a:spcPct val="90000"/>
              </a:lnSpc>
              <a:spcBef>
                <a:spcPct val="50000"/>
              </a:spcBef>
              <a:buFontTx/>
              <a:buNone/>
            </a:pPr>
            <a:r>
              <a:rPr lang="en-US" altLang="en-US" sz="2400" dirty="0">
                <a:cs typeface="Arial" panose="020B0604020202020204" pitchFamily="34" charset="0"/>
              </a:rPr>
              <a:t>	Multiplicative deconvolution of the kernel for B from the equation </a:t>
            </a:r>
            <a:r>
              <a:rPr lang="en-US" altLang="en-US" sz="2400" i="1" dirty="0">
                <a:cs typeface="Arial" panose="020B0604020202020204" pitchFamily="34" charset="0"/>
              </a:rPr>
              <a:t>C=AB</a:t>
            </a:r>
            <a:r>
              <a:rPr lang="en-US" altLang="en-US" sz="2400" dirty="0">
                <a:cs typeface="Arial" panose="020B0604020202020204" pitchFamily="34" charset="0"/>
              </a:rPr>
              <a:t>,  where p-boxes for </a:t>
            </a:r>
            <a:r>
              <a:rPr lang="en-US" altLang="en-US" sz="2400" i="1" dirty="0">
                <a:cs typeface="Arial" panose="020B0604020202020204" pitchFamily="34" charset="0"/>
              </a:rPr>
              <a:t>A</a:t>
            </a:r>
            <a:r>
              <a:rPr lang="en-US" altLang="en-US" sz="2400" dirty="0">
                <a:cs typeface="Arial" panose="020B0604020202020204" pitchFamily="34" charset="0"/>
              </a:rPr>
              <a:t> and </a:t>
            </a:r>
            <a:r>
              <a:rPr lang="en-US" altLang="en-US" sz="2400" i="1" dirty="0">
                <a:cs typeface="Arial" panose="020B0604020202020204" pitchFamily="34" charset="0"/>
              </a:rPr>
              <a:t>C</a:t>
            </a:r>
            <a:r>
              <a:rPr lang="en-US" altLang="en-US" sz="2400" dirty="0">
                <a:cs typeface="Arial" panose="020B0604020202020204" pitchFamily="34" charset="0"/>
              </a:rPr>
              <a:t> are known.  Only the algorithm for the left bound is shown; the right bound is similar.</a:t>
            </a:r>
          </a:p>
          <a:p>
            <a:pPr>
              <a:lnSpc>
                <a:spcPct val="70000"/>
              </a:lnSpc>
              <a:spcBef>
                <a:spcPct val="50000"/>
              </a:spcBef>
              <a:buFontTx/>
              <a:buNone/>
            </a:pPr>
            <a:endParaRPr lang="en-US" altLang="en-US" sz="1600" dirty="0">
              <a:cs typeface="Arial" panose="020B0604020202020204" pitchFamily="34" charset="0"/>
            </a:endParaRPr>
          </a:p>
          <a:p>
            <a:pPr>
              <a:lnSpc>
                <a:spcPct val="70000"/>
              </a:lnSpc>
              <a:spcBef>
                <a:spcPct val="50000"/>
              </a:spcBef>
              <a:buFontTx/>
              <a:buNone/>
            </a:pPr>
            <a:r>
              <a:rPr lang="en-US" altLang="en-US" sz="1600" dirty="0">
                <a:cs typeface="Arial" panose="020B0604020202020204" pitchFamily="34" charset="0"/>
              </a:rPr>
              <a:t> 	</a:t>
            </a:r>
            <a:r>
              <a:rPr lang="en-US" altLang="en-US" sz="1800" dirty="0">
                <a:cs typeface="Arial" panose="020B0604020202020204" pitchFamily="34" charset="0"/>
              </a:rPr>
              <a:t>N = number of percentiles (%</a:t>
            </a:r>
            <a:r>
              <a:rPr lang="en-US" altLang="en-US" sz="1800" dirty="0" err="1">
                <a:cs typeface="Arial" panose="020B0604020202020204" pitchFamily="34" charset="0"/>
              </a:rPr>
              <a:t>ile</a:t>
            </a:r>
            <a:r>
              <a:rPr lang="en-US" altLang="en-US" sz="1800" dirty="0">
                <a:cs typeface="Arial" panose="020B0604020202020204" pitchFamily="34" charset="0"/>
              </a:rPr>
              <a:t>) used in the representation;</a:t>
            </a:r>
            <a:endParaRPr lang="en-US" altLang="en-US" sz="1800" dirty="0">
              <a:cs typeface="Times New Roman" panose="02020603050405020304" pitchFamily="18" charset="0"/>
            </a:endParaRPr>
          </a:p>
          <a:p>
            <a:pPr>
              <a:lnSpc>
                <a:spcPct val="70000"/>
              </a:lnSpc>
              <a:spcBef>
                <a:spcPct val="50000"/>
              </a:spcBef>
              <a:buFontTx/>
              <a:buNone/>
            </a:pPr>
            <a:r>
              <a:rPr lang="en-US" altLang="en-US" sz="1800" dirty="0">
                <a:cs typeface="Arial" panose="020B0604020202020204" pitchFamily="34" charset="0"/>
              </a:rPr>
              <a:t>	left limit on B at lowest %</a:t>
            </a:r>
            <a:r>
              <a:rPr lang="en-US" altLang="en-US" sz="1800" dirty="0" err="1">
                <a:cs typeface="Arial" panose="020B0604020202020204" pitchFamily="34" charset="0"/>
              </a:rPr>
              <a:t>ile</a:t>
            </a:r>
            <a:r>
              <a:rPr lang="en-US" altLang="en-US" sz="1800" dirty="0">
                <a:cs typeface="Arial" panose="020B0604020202020204" pitchFamily="34" charset="0"/>
              </a:rPr>
              <a:t> = left limit on C at lowest %</a:t>
            </a:r>
            <a:r>
              <a:rPr lang="en-US" altLang="en-US" sz="1800" dirty="0" err="1">
                <a:cs typeface="Arial" panose="020B0604020202020204" pitchFamily="34" charset="0"/>
              </a:rPr>
              <a:t>ile</a:t>
            </a:r>
            <a:r>
              <a:rPr lang="en-US" altLang="en-US" sz="1800" dirty="0">
                <a:cs typeface="Arial" panose="020B0604020202020204" pitchFamily="34" charset="0"/>
              </a:rPr>
              <a:t> – left limit on A at lowest %</a:t>
            </a:r>
            <a:r>
              <a:rPr lang="en-US" altLang="en-US" sz="1800" dirty="0" err="1">
                <a:cs typeface="Arial" panose="020B0604020202020204" pitchFamily="34" charset="0"/>
              </a:rPr>
              <a:t>ile</a:t>
            </a:r>
            <a:r>
              <a:rPr lang="en-US" altLang="en-US" sz="1800" dirty="0">
                <a:cs typeface="Arial" panose="020B0604020202020204" pitchFamily="34" charset="0"/>
              </a:rPr>
              <a:t>;</a:t>
            </a:r>
            <a:endParaRPr lang="en-US" altLang="en-US" sz="1800" dirty="0">
              <a:cs typeface="Times New Roman" panose="02020603050405020304" pitchFamily="18" charset="0"/>
            </a:endParaRPr>
          </a:p>
          <a:p>
            <a:pPr>
              <a:lnSpc>
                <a:spcPct val="70000"/>
              </a:lnSpc>
              <a:spcBef>
                <a:spcPct val="50000"/>
              </a:spcBef>
              <a:buFontTx/>
              <a:buNone/>
            </a:pPr>
            <a:r>
              <a:rPr lang="en-US" altLang="en-US" sz="1800" dirty="0">
                <a:cs typeface="Arial" panose="020B0604020202020204" pitchFamily="34" charset="0"/>
              </a:rPr>
              <a:t>	for i = 1 to N do begin</a:t>
            </a:r>
            <a:endParaRPr lang="en-US" altLang="en-US" sz="1800" dirty="0">
              <a:cs typeface="Times New Roman" panose="02020603050405020304" pitchFamily="18" charset="0"/>
            </a:endParaRPr>
          </a:p>
          <a:p>
            <a:pPr>
              <a:lnSpc>
                <a:spcPct val="70000"/>
              </a:lnSpc>
              <a:spcBef>
                <a:spcPct val="50000"/>
              </a:spcBef>
              <a:buFontTx/>
              <a:buNone/>
            </a:pPr>
            <a:r>
              <a:rPr lang="en-US" altLang="en-US" sz="1800" dirty="0">
                <a:cs typeface="Arial" panose="020B0604020202020204" pitchFamily="34" charset="0"/>
              </a:rPr>
              <a:t>	     set flag to "not done";</a:t>
            </a:r>
            <a:endParaRPr lang="en-US" altLang="en-US" sz="1800" dirty="0">
              <a:cs typeface="Times New Roman" panose="02020603050405020304" pitchFamily="18" charset="0"/>
            </a:endParaRPr>
          </a:p>
          <a:p>
            <a:pPr>
              <a:lnSpc>
                <a:spcPct val="70000"/>
              </a:lnSpc>
              <a:spcBef>
                <a:spcPct val="50000"/>
              </a:spcBef>
              <a:buFontTx/>
              <a:buNone/>
            </a:pPr>
            <a:r>
              <a:rPr lang="en-US" altLang="en-US" sz="1800" dirty="0">
                <a:cs typeface="Arial" panose="020B0604020202020204" pitchFamily="34" charset="0"/>
              </a:rPr>
              <a:t>            for j = 0 to i–1 do begin</a:t>
            </a:r>
            <a:endParaRPr lang="en-US" altLang="en-US" sz="1800" dirty="0">
              <a:cs typeface="Times New Roman" panose="02020603050405020304" pitchFamily="18" charset="0"/>
            </a:endParaRPr>
          </a:p>
          <a:p>
            <a:pPr>
              <a:lnSpc>
                <a:spcPct val="70000"/>
              </a:lnSpc>
              <a:spcBef>
                <a:spcPct val="50000"/>
              </a:spcBef>
              <a:buFontTx/>
              <a:buNone/>
            </a:pPr>
            <a:r>
              <a:rPr lang="en-US" altLang="en-US" sz="1800" dirty="0">
                <a:cs typeface="Arial" panose="020B0604020202020204" pitchFamily="34" charset="0"/>
              </a:rPr>
              <a:t>	         if (left limit on C at </a:t>
            </a:r>
            <a:r>
              <a:rPr lang="en-US" altLang="en-US" sz="1800" dirty="0" err="1">
                <a:cs typeface="Arial" panose="020B0604020202020204" pitchFamily="34" charset="0"/>
              </a:rPr>
              <a:t>i</a:t>
            </a:r>
            <a:r>
              <a:rPr lang="en-US" altLang="en-US" sz="1800" baseline="30000" dirty="0" err="1">
                <a:cs typeface="Arial" panose="020B0604020202020204" pitchFamily="34" charset="0"/>
              </a:rPr>
              <a:t>th</a:t>
            </a:r>
            <a:r>
              <a:rPr lang="en-US" altLang="en-US" sz="1800" dirty="0">
                <a:cs typeface="Arial" panose="020B0604020202020204" pitchFamily="34" charset="0"/>
              </a:rPr>
              <a:t> %</a:t>
            </a:r>
            <a:r>
              <a:rPr lang="en-US" altLang="en-US" sz="1800" dirty="0" err="1">
                <a:cs typeface="Arial" panose="020B0604020202020204" pitchFamily="34" charset="0"/>
              </a:rPr>
              <a:t>ile</a:t>
            </a:r>
            <a:r>
              <a:rPr lang="en-US" altLang="en-US" sz="1800" dirty="0">
                <a:cs typeface="Arial" panose="020B0604020202020204" pitchFamily="34" charset="0"/>
              </a:rPr>
              <a:t>)</a:t>
            </a:r>
            <a:r>
              <a:rPr lang="en-US" altLang="en-US" sz="1800" dirty="0">
                <a:cs typeface="Arial" panose="020B0604020202020204" pitchFamily="34" charset="0"/>
                <a:sym typeface="Symbol" panose="05050102010706020507" pitchFamily="18" charset="2"/>
              </a:rPr>
              <a:t></a:t>
            </a:r>
            <a:r>
              <a:rPr lang="en-US" altLang="en-US" sz="1800" dirty="0">
                <a:cs typeface="Arial" panose="020B0604020202020204" pitchFamily="34" charset="0"/>
              </a:rPr>
              <a:t>(left limit on A at [i–j]</a:t>
            </a:r>
            <a:r>
              <a:rPr lang="en-US" altLang="en-US" sz="1800" baseline="30000" dirty="0" err="1">
                <a:cs typeface="Arial" panose="020B0604020202020204" pitchFamily="34" charset="0"/>
              </a:rPr>
              <a:t>th</a:t>
            </a:r>
            <a:r>
              <a:rPr lang="en-US" altLang="en-US" sz="1800" dirty="0">
                <a:cs typeface="Arial" panose="020B0604020202020204" pitchFamily="34" charset="0"/>
              </a:rPr>
              <a:t> %</a:t>
            </a:r>
            <a:r>
              <a:rPr lang="en-US" altLang="en-US" sz="1800" dirty="0" err="1">
                <a:cs typeface="Arial" panose="020B0604020202020204" pitchFamily="34" charset="0"/>
              </a:rPr>
              <a:t>ile</a:t>
            </a:r>
            <a:r>
              <a:rPr lang="en-US" altLang="en-US" sz="1800" dirty="0">
                <a:cs typeface="Arial" panose="020B0604020202020204" pitchFamily="34" charset="0"/>
              </a:rPr>
              <a:t>)+(left limit on B at the </a:t>
            </a:r>
            <a:r>
              <a:rPr lang="en-US" altLang="en-US" sz="1800" dirty="0" err="1">
                <a:cs typeface="Arial" panose="020B0604020202020204" pitchFamily="34" charset="0"/>
              </a:rPr>
              <a:t>j</a:t>
            </a:r>
            <a:r>
              <a:rPr lang="en-US" altLang="en-US" sz="1800" baseline="30000" dirty="0" err="1">
                <a:cs typeface="Arial" panose="020B0604020202020204" pitchFamily="34" charset="0"/>
              </a:rPr>
              <a:t>th</a:t>
            </a:r>
            <a:r>
              <a:rPr lang="en-US" altLang="en-US" sz="1800" dirty="0">
                <a:cs typeface="Arial" panose="020B0604020202020204" pitchFamily="34" charset="0"/>
              </a:rPr>
              <a:t> %</a:t>
            </a:r>
            <a:r>
              <a:rPr lang="en-US" altLang="en-US" sz="1800" dirty="0" err="1">
                <a:cs typeface="Arial" panose="020B0604020202020204" pitchFamily="34" charset="0"/>
              </a:rPr>
              <a:t>ile</a:t>
            </a:r>
            <a:r>
              <a:rPr lang="en-US" altLang="en-US" sz="1800" dirty="0">
                <a:cs typeface="Arial" panose="020B0604020202020204" pitchFamily="34" charset="0"/>
              </a:rPr>
              <a:t>)</a:t>
            </a:r>
            <a:endParaRPr lang="en-US" altLang="en-US" sz="1800" dirty="0">
              <a:cs typeface="Times New Roman" panose="02020603050405020304" pitchFamily="18" charset="0"/>
            </a:endParaRPr>
          </a:p>
          <a:p>
            <a:pPr>
              <a:lnSpc>
                <a:spcPct val="70000"/>
              </a:lnSpc>
              <a:spcBef>
                <a:spcPct val="50000"/>
              </a:spcBef>
              <a:buFontTx/>
              <a:buNone/>
            </a:pPr>
            <a:r>
              <a:rPr lang="en-US" altLang="en-US" sz="1800" dirty="0">
                <a:cs typeface="Arial" panose="020B0604020202020204" pitchFamily="34" charset="0"/>
              </a:rPr>
              <a:t>	             then set flag to "done";</a:t>
            </a:r>
            <a:endParaRPr lang="en-US" altLang="en-US" sz="1800" dirty="0">
              <a:cs typeface="Times New Roman" panose="02020603050405020304" pitchFamily="18" charset="0"/>
            </a:endParaRPr>
          </a:p>
          <a:p>
            <a:pPr>
              <a:lnSpc>
                <a:spcPct val="70000"/>
              </a:lnSpc>
              <a:spcBef>
                <a:spcPct val="50000"/>
              </a:spcBef>
              <a:buFontTx/>
              <a:buNone/>
            </a:pPr>
            <a:r>
              <a:rPr lang="en-US" altLang="en-US" sz="1800" dirty="0">
                <a:cs typeface="Arial" panose="020B0604020202020204" pitchFamily="34" charset="0"/>
              </a:rPr>
              <a:t>	         if flag is "done"</a:t>
            </a:r>
            <a:endParaRPr lang="en-US" altLang="en-US" sz="1800" dirty="0">
              <a:cs typeface="Times New Roman" panose="02020603050405020304" pitchFamily="18" charset="0"/>
            </a:endParaRPr>
          </a:p>
          <a:p>
            <a:pPr>
              <a:lnSpc>
                <a:spcPct val="70000"/>
              </a:lnSpc>
              <a:spcBef>
                <a:spcPct val="50000"/>
              </a:spcBef>
              <a:buFontTx/>
              <a:buNone/>
            </a:pPr>
            <a:r>
              <a:rPr lang="en-US" altLang="en-US" sz="1800" dirty="0">
                <a:cs typeface="Arial" panose="020B0604020202020204" pitchFamily="34" charset="0"/>
              </a:rPr>
              <a:t>	             then left limit on B at </a:t>
            </a:r>
            <a:r>
              <a:rPr lang="en-US" altLang="en-US" sz="1800" dirty="0" err="1">
                <a:cs typeface="Arial" panose="020B0604020202020204" pitchFamily="34" charset="0"/>
              </a:rPr>
              <a:t>i</a:t>
            </a:r>
            <a:r>
              <a:rPr lang="en-US" altLang="en-US" sz="1800" baseline="30000" dirty="0" err="1">
                <a:cs typeface="Arial" panose="020B0604020202020204" pitchFamily="34" charset="0"/>
              </a:rPr>
              <a:t>th</a:t>
            </a:r>
            <a:r>
              <a:rPr lang="en-US" altLang="en-US" sz="1800" dirty="0">
                <a:cs typeface="Arial" panose="020B0604020202020204" pitchFamily="34" charset="0"/>
              </a:rPr>
              <a:t> %</a:t>
            </a:r>
            <a:r>
              <a:rPr lang="en-US" altLang="en-US" sz="1800" dirty="0" err="1">
                <a:cs typeface="Arial" panose="020B0604020202020204" pitchFamily="34" charset="0"/>
              </a:rPr>
              <a:t>ile</a:t>
            </a:r>
            <a:r>
              <a:rPr lang="en-US" altLang="en-US" sz="1800" dirty="0">
                <a:cs typeface="Arial" panose="020B0604020202020204" pitchFamily="34" charset="0"/>
              </a:rPr>
              <a:t> = left limit on B at [i–1]</a:t>
            </a:r>
            <a:r>
              <a:rPr lang="en-US" altLang="en-US" sz="1800" baseline="30000" dirty="0" err="1">
                <a:cs typeface="Arial" panose="020B0604020202020204" pitchFamily="34" charset="0"/>
              </a:rPr>
              <a:t>th</a:t>
            </a:r>
            <a:r>
              <a:rPr lang="en-US" altLang="en-US" sz="1800" dirty="0">
                <a:cs typeface="Arial" panose="020B0604020202020204" pitchFamily="34" charset="0"/>
              </a:rPr>
              <a:t> %</a:t>
            </a:r>
            <a:r>
              <a:rPr lang="en-US" altLang="en-US" sz="1800" dirty="0" err="1">
                <a:cs typeface="Arial" panose="020B0604020202020204" pitchFamily="34" charset="0"/>
              </a:rPr>
              <a:t>ile</a:t>
            </a:r>
            <a:r>
              <a:rPr lang="en-US" altLang="en-US" sz="1800" dirty="0">
                <a:cs typeface="Arial" panose="020B0604020202020204" pitchFamily="34" charset="0"/>
              </a:rPr>
              <a:t> {the one right below it}</a:t>
            </a:r>
            <a:endParaRPr lang="en-US" altLang="en-US" sz="1800" dirty="0">
              <a:cs typeface="Times New Roman" panose="02020603050405020304" pitchFamily="18" charset="0"/>
            </a:endParaRPr>
          </a:p>
          <a:p>
            <a:pPr>
              <a:lnSpc>
                <a:spcPct val="70000"/>
              </a:lnSpc>
              <a:spcBef>
                <a:spcPct val="50000"/>
              </a:spcBef>
              <a:buFontTx/>
              <a:buNone/>
            </a:pPr>
            <a:r>
              <a:rPr lang="en-US" altLang="en-US" sz="1800" dirty="0">
                <a:cs typeface="Arial" panose="020B0604020202020204" pitchFamily="34" charset="0"/>
              </a:rPr>
              <a:t>		  else left limit on B at </a:t>
            </a:r>
            <a:r>
              <a:rPr lang="en-US" altLang="en-US" sz="1800" dirty="0" err="1">
                <a:cs typeface="Arial" panose="020B0604020202020204" pitchFamily="34" charset="0"/>
              </a:rPr>
              <a:t>i</a:t>
            </a:r>
            <a:r>
              <a:rPr lang="en-US" altLang="en-US" sz="1800" baseline="30000" dirty="0" err="1">
                <a:cs typeface="Arial" panose="020B0604020202020204" pitchFamily="34" charset="0"/>
              </a:rPr>
              <a:t>th</a:t>
            </a:r>
            <a:r>
              <a:rPr lang="en-US" altLang="en-US" sz="1800" dirty="0">
                <a:cs typeface="Arial" panose="020B0604020202020204" pitchFamily="34" charset="0"/>
              </a:rPr>
              <a:t> %</a:t>
            </a:r>
            <a:r>
              <a:rPr lang="en-US" altLang="en-US" sz="1800" dirty="0" err="1">
                <a:cs typeface="Arial" panose="020B0604020202020204" pitchFamily="34" charset="0"/>
              </a:rPr>
              <a:t>ile</a:t>
            </a:r>
            <a:r>
              <a:rPr lang="en-US" altLang="en-US" sz="1800" dirty="0">
                <a:cs typeface="Arial" panose="020B0604020202020204" pitchFamily="34" charset="0"/>
              </a:rPr>
              <a:t> = left limit on C at </a:t>
            </a:r>
            <a:r>
              <a:rPr lang="en-US" altLang="en-US" sz="1800" dirty="0" err="1">
                <a:cs typeface="Arial" panose="020B0604020202020204" pitchFamily="34" charset="0"/>
              </a:rPr>
              <a:t>i</a:t>
            </a:r>
            <a:r>
              <a:rPr lang="en-US" altLang="en-US" sz="1800" baseline="30000" dirty="0" err="1">
                <a:cs typeface="Arial" panose="020B0604020202020204" pitchFamily="34" charset="0"/>
              </a:rPr>
              <a:t>th</a:t>
            </a:r>
            <a:r>
              <a:rPr lang="en-US" altLang="en-US" sz="1800" dirty="0">
                <a:cs typeface="Arial" panose="020B0604020202020204" pitchFamily="34" charset="0"/>
              </a:rPr>
              <a:t> %</a:t>
            </a:r>
            <a:r>
              <a:rPr lang="en-US" altLang="en-US" sz="1800" dirty="0" err="1">
                <a:cs typeface="Arial" panose="020B0604020202020204" pitchFamily="34" charset="0"/>
              </a:rPr>
              <a:t>ile</a:t>
            </a:r>
            <a:r>
              <a:rPr lang="en-US" altLang="en-US" sz="1800" dirty="0">
                <a:cs typeface="Arial" panose="020B0604020202020204" pitchFamily="34" charset="0"/>
              </a:rPr>
              <a:t> – left limit on A at 0</a:t>
            </a:r>
            <a:r>
              <a:rPr lang="en-US" altLang="en-US" sz="1800" baseline="30000" dirty="0">
                <a:cs typeface="Arial" panose="020B0604020202020204" pitchFamily="34" charset="0"/>
              </a:rPr>
              <a:t>th</a:t>
            </a:r>
            <a:r>
              <a:rPr lang="en-US" altLang="en-US" sz="1800" dirty="0">
                <a:cs typeface="Arial" panose="020B0604020202020204" pitchFamily="34" charset="0"/>
              </a:rPr>
              <a:t> %</a:t>
            </a:r>
            <a:r>
              <a:rPr lang="en-US" altLang="en-US" sz="1800" dirty="0" err="1">
                <a:cs typeface="Arial" panose="020B0604020202020204" pitchFamily="34" charset="0"/>
              </a:rPr>
              <a:t>ile</a:t>
            </a:r>
            <a:r>
              <a:rPr lang="en-US" altLang="en-US" sz="1800" dirty="0">
                <a:cs typeface="Arial" panose="020B0604020202020204" pitchFamily="34" charset="0"/>
              </a:rPr>
              <a:t>;</a:t>
            </a:r>
            <a:endParaRPr lang="en-US" altLang="en-US" sz="1800" dirty="0">
              <a:cs typeface="Times New Roman" panose="02020603050405020304" pitchFamily="18" charset="0"/>
            </a:endParaRPr>
          </a:p>
          <a:p>
            <a:pPr>
              <a:lnSpc>
                <a:spcPct val="70000"/>
              </a:lnSpc>
              <a:spcBef>
                <a:spcPct val="50000"/>
              </a:spcBef>
              <a:buFontTx/>
              <a:buNone/>
            </a:pPr>
            <a:r>
              <a:rPr lang="en-US" altLang="en-US" sz="1800" dirty="0">
                <a:cs typeface="Arial" panose="020B0604020202020204" pitchFamily="34" charset="0"/>
              </a:rPr>
              <a:t>                end; {for j}</a:t>
            </a:r>
            <a:endParaRPr lang="en-US" altLang="en-US" sz="1800" dirty="0">
              <a:cs typeface="Times New Roman" panose="02020603050405020304" pitchFamily="18" charset="0"/>
            </a:endParaRPr>
          </a:p>
          <a:p>
            <a:pPr>
              <a:lnSpc>
                <a:spcPct val="70000"/>
              </a:lnSpc>
              <a:spcBef>
                <a:spcPct val="50000"/>
              </a:spcBef>
              <a:buFontTx/>
              <a:buNone/>
            </a:pPr>
            <a:r>
              <a:rPr lang="en-US" altLang="en-US" sz="1800" dirty="0">
                <a:cs typeface="Arial" panose="020B0604020202020204" pitchFamily="34" charset="0"/>
              </a:rPr>
              <a:t>            end; {for i, left bound}</a:t>
            </a:r>
          </a:p>
        </p:txBody>
      </p:sp>
    </p:spTree>
  </p:cSld>
  <p:clrMapOvr>
    <a:masterClrMapping/>
  </p:clrMapOvr>
</p:sld>
</file>

<file path=ppt/slides/slide5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188" name="Line 12">
            <a:extLst>
              <a:ext uri="{FF2B5EF4-FFF2-40B4-BE49-F238E27FC236}">
                <a16:creationId xmlns:a16="http://schemas.microsoft.com/office/drawing/2014/main" id="{20EB353E-CF2A-4411-9BD6-661A84833FDA}"/>
              </a:ext>
            </a:extLst>
          </p:cNvPr>
          <p:cNvSpPr>
            <a:spLocks noChangeShapeType="1"/>
          </p:cNvSpPr>
          <p:nvPr/>
        </p:nvSpPr>
        <p:spPr bwMode="auto">
          <a:xfrm>
            <a:off x="3281363" y="3524250"/>
            <a:ext cx="1587" cy="2284413"/>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0189" name="Line 13">
            <a:extLst>
              <a:ext uri="{FF2B5EF4-FFF2-40B4-BE49-F238E27FC236}">
                <a16:creationId xmlns:a16="http://schemas.microsoft.com/office/drawing/2014/main" id="{CEB4DC99-E700-42EB-942B-59C615547336}"/>
              </a:ext>
            </a:extLst>
          </p:cNvPr>
          <p:cNvSpPr>
            <a:spLocks noChangeShapeType="1"/>
          </p:cNvSpPr>
          <p:nvPr/>
        </p:nvSpPr>
        <p:spPr bwMode="auto">
          <a:xfrm>
            <a:off x="3214688" y="5808663"/>
            <a:ext cx="66675" cy="158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0190" name="Line 14">
            <a:extLst>
              <a:ext uri="{FF2B5EF4-FFF2-40B4-BE49-F238E27FC236}">
                <a16:creationId xmlns:a16="http://schemas.microsoft.com/office/drawing/2014/main" id="{8CD40AC0-6C87-4EEF-81F5-55EB133E80DA}"/>
              </a:ext>
            </a:extLst>
          </p:cNvPr>
          <p:cNvSpPr>
            <a:spLocks noChangeShapeType="1"/>
          </p:cNvSpPr>
          <p:nvPr/>
        </p:nvSpPr>
        <p:spPr bwMode="auto">
          <a:xfrm>
            <a:off x="3214688" y="4672013"/>
            <a:ext cx="66675" cy="158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0191" name="Line 15">
            <a:extLst>
              <a:ext uri="{FF2B5EF4-FFF2-40B4-BE49-F238E27FC236}">
                <a16:creationId xmlns:a16="http://schemas.microsoft.com/office/drawing/2014/main" id="{138AA235-C181-4035-BF80-479FAB4BEACA}"/>
              </a:ext>
            </a:extLst>
          </p:cNvPr>
          <p:cNvSpPr>
            <a:spLocks noChangeShapeType="1"/>
          </p:cNvSpPr>
          <p:nvPr/>
        </p:nvSpPr>
        <p:spPr bwMode="auto">
          <a:xfrm>
            <a:off x="3214688" y="3524250"/>
            <a:ext cx="66675" cy="1588"/>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0192" name="Line 16">
            <a:extLst>
              <a:ext uri="{FF2B5EF4-FFF2-40B4-BE49-F238E27FC236}">
                <a16:creationId xmlns:a16="http://schemas.microsoft.com/office/drawing/2014/main" id="{221DD747-28BC-4085-977B-3244F42D0144}"/>
              </a:ext>
            </a:extLst>
          </p:cNvPr>
          <p:cNvSpPr>
            <a:spLocks noChangeShapeType="1"/>
          </p:cNvSpPr>
          <p:nvPr/>
        </p:nvSpPr>
        <p:spPr bwMode="auto">
          <a:xfrm>
            <a:off x="3281363" y="5808663"/>
            <a:ext cx="3152775" cy="158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0193" name="Line 17">
            <a:extLst>
              <a:ext uri="{FF2B5EF4-FFF2-40B4-BE49-F238E27FC236}">
                <a16:creationId xmlns:a16="http://schemas.microsoft.com/office/drawing/2014/main" id="{D41FB236-8FE1-4F8F-A9D7-D89460ECD661}"/>
              </a:ext>
            </a:extLst>
          </p:cNvPr>
          <p:cNvSpPr>
            <a:spLocks noChangeShapeType="1"/>
          </p:cNvSpPr>
          <p:nvPr/>
        </p:nvSpPr>
        <p:spPr bwMode="auto">
          <a:xfrm flipV="1">
            <a:off x="3281363" y="5808663"/>
            <a:ext cx="1587" cy="6667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0194" name="Line 18">
            <a:extLst>
              <a:ext uri="{FF2B5EF4-FFF2-40B4-BE49-F238E27FC236}">
                <a16:creationId xmlns:a16="http://schemas.microsoft.com/office/drawing/2014/main" id="{229CAD86-D80F-4ACE-9584-F11039FF6DAD}"/>
              </a:ext>
            </a:extLst>
          </p:cNvPr>
          <p:cNvSpPr>
            <a:spLocks noChangeShapeType="1"/>
          </p:cNvSpPr>
          <p:nvPr/>
        </p:nvSpPr>
        <p:spPr bwMode="auto">
          <a:xfrm flipV="1">
            <a:off x="4071938" y="5808663"/>
            <a:ext cx="1587" cy="6667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0195" name="Line 19">
            <a:extLst>
              <a:ext uri="{FF2B5EF4-FFF2-40B4-BE49-F238E27FC236}">
                <a16:creationId xmlns:a16="http://schemas.microsoft.com/office/drawing/2014/main" id="{4F11FA1C-54D9-4476-8C79-3A6541776658}"/>
              </a:ext>
            </a:extLst>
          </p:cNvPr>
          <p:cNvSpPr>
            <a:spLocks noChangeShapeType="1"/>
          </p:cNvSpPr>
          <p:nvPr/>
        </p:nvSpPr>
        <p:spPr bwMode="auto">
          <a:xfrm flipV="1">
            <a:off x="4862513" y="5808663"/>
            <a:ext cx="1587" cy="6667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0196" name="Line 20">
            <a:extLst>
              <a:ext uri="{FF2B5EF4-FFF2-40B4-BE49-F238E27FC236}">
                <a16:creationId xmlns:a16="http://schemas.microsoft.com/office/drawing/2014/main" id="{B870DFD6-01DD-4810-91AD-146DD131F189}"/>
              </a:ext>
            </a:extLst>
          </p:cNvPr>
          <p:cNvSpPr>
            <a:spLocks noChangeShapeType="1"/>
          </p:cNvSpPr>
          <p:nvPr/>
        </p:nvSpPr>
        <p:spPr bwMode="auto">
          <a:xfrm flipV="1">
            <a:off x="5643563" y="5808663"/>
            <a:ext cx="1587" cy="6667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0197" name="Line 21">
            <a:extLst>
              <a:ext uri="{FF2B5EF4-FFF2-40B4-BE49-F238E27FC236}">
                <a16:creationId xmlns:a16="http://schemas.microsoft.com/office/drawing/2014/main" id="{AE078A9B-D145-4289-90BE-3809AFCEB896}"/>
              </a:ext>
            </a:extLst>
          </p:cNvPr>
          <p:cNvSpPr>
            <a:spLocks noChangeShapeType="1"/>
          </p:cNvSpPr>
          <p:nvPr/>
        </p:nvSpPr>
        <p:spPr bwMode="auto">
          <a:xfrm flipV="1">
            <a:off x="6434138" y="5808663"/>
            <a:ext cx="1587" cy="6667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0198" name="Line 22">
            <a:extLst>
              <a:ext uri="{FF2B5EF4-FFF2-40B4-BE49-F238E27FC236}">
                <a16:creationId xmlns:a16="http://schemas.microsoft.com/office/drawing/2014/main" id="{057D971B-B93E-429A-AC5C-E3CAA92C0E68}"/>
              </a:ext>
            </a:extLst>
          </p:cNvPr>
          <p:cNvSpPr>
            <a:spLocks noChangeShapeType="1"/>
          </p:cNvSpPr>
          <p:nvPr/>
        </p:nvSpPr>
        <p:spPr bwMode="auto">
          <a:xfrm flipV="1">
            <a:off x="5995988" y="5789613"/>
            <a:ext cx="1587" cy="1905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0199" name="Line 23">
            <a:extLst>
              <a:ext uri="{FF2B5EF4-FFF2-40B4-BE49-F238E27FC236}">
                <a16:creationId xmlns:a16="http://schemas.microsoft.com/office/drawing/2014/main" id="{FA0EC502-E347-45D5-BBD4-03EBB057DA0C}"/>
              </a:ext>
            </a:extLst>
          </p:cNvPr>
          <p:cNvSpPr>
            <a:spLocks noChangeShapeType="1"/>
          </p:cNvSpPr>
          <p:nvPr/>
        </p:nvSpPr>
        <p:spPr bwMode="auto">
          <a:xfrm flipV="1">
            <a:off x="5995988" y="5761038"/>
            <a:ext cx="1587" cy="28575"/>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0200" name="Line 24">
            <a:extLst>
              <a:ext uri="{FF2B5EF4-FFF2-40B4-BE49-F238E27FC236}">
                <a16:creationId xmlns:a16="http://schemas.microsoft.com/office/drawing/2014/main" id="{C8F40999-6226-42D5-BFEB-C67BF4A4B95D}"/>
              </a:ext>
            </a:extLst>
          </p:cNvPr>
          <p:cNvSpPr>
            <a:spLocks noChangeShapeType="1"/>
          </p:cNvSpPr>
          <p:nvPr/>
        </p:nvSpPr>
        <p:spPr bwMode="auto">
          <a:xfrm flipV="1">
            <a:off x="5995988" y="5741988"/>
            <a:ext cx="1587" cy="1905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0201" name="Line 25">
            <a:extLst>
              <a:ext uri="{FF2B5EF4-FFF2-40B4-BE49-F238E27FC236}">
                <a16:creationId xmlns:a16="http://schemas.microsoft.com/office/drawing/2014/main" id="{46BBC77D-83EA-4E05-ADA9-DC096FBBEF75}"/>
              </a:ext>
            </a:extLst>
          </p:cNvPr>
          <p:cNvSpPr>
            <a:spLocks noChangeShapeType="1"/>
          </p:cNvSpPr>
          <p:nvPr/>
        </p:nvSpPr>
        <p:spPr bwMode="auto">
          <a:xfrm flipV="1">
            <a:off x="5995988" y="5711825"/>
            <a:ext cx="1587" cy="30163"/>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0202" name="Line 26">
            <a:extLst>
              <a:ext uri="{FF2B5EF4-FFF2-40B4-BE49-F238E27FC236}">
                <a16:creationId xmlns:a16="http://schemas.microsoft.com/office/drawing/2014/main" id="{C2BD9E3A-23A9-4978-890E-3591AF46C73D}"/>
              </a:ext>
            </a:extLst>
          </p:cNvPr>
          <p:cNvSpPr>
            <a:spLocks noChangeShapeType="1"/>
          </p:cNvSpPr>
          <p:nvPr/>
        </p:nvSpPr>
        <p:spPr bwMode="auto">
          <a:xfrm flipH="1" flipV="1">
            <a:off x="4186238" y="5692775"/>
            <a:ext cx="1809750" cy="1905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0203" name="Line 27">
            <a:extLst>
              <a:ext uri="{FF2B5EF4-FFF2-40B4-BE49-F238E27FC236}">
                <a16:creationId xmlns:a16="http://schemas.microsoft.com/office/drawing/2014/main" id="{01523941-E904-41EE-908A-E5D2CB9561C6}"/>
              </a:ext>
            </a:extLst>
          </p:cNvPr>
          <p:cNvSpPr>
            <a:spLocks noChangeShapeType="1"/>
          </p:cNvSpPr>
          <p:nvPr/>
        </p:nvSpPr>
        <p:spPr bwMode="auto">
          <a:xfrm flipV="1">
            <a:off x="4186238" y="5673725"/>
            <a:ext cx="1587" cy="1905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0204" name="Line 28">
            <a:extLst>
              <a:ext uri="{FF2B5EF4-FFF2-40B4-BE49-F238E27FC236}">
                <a16:creationId xmlns:a16="http://schemas.microsoft.com/office/drawing/2014/main" id="{13596AF0-F464-47F2-8317-AC127DAE5099}"/>
              </a:ext>
            </a:extLst>
          </p:cNvPr>
          <p:cNvSpPr>
            <a:spLocks noChangeShapeType="1"/>
          </p:cNvSpPr>
          <p:nvPr/>
        </p:nvSpPr>
        <p:spPr bwMode="auto">
          <a:xfrm flipV="1">
            <a:off x="4186238" y="5645150"/>
            <a:ext cx="1587" cy="28575"/>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0205" name="Line 29">
            <a:extLst>
              <a:ext uri="{FF2B5EF4-FFF2-40B4-BE49-F238E27FC236}">
                <a16:creationId xmlns:a16="http://schemas.microsoft.com/office/drawing/2014/main" id="{C0722503-9758-463D-927B-F4753FA6B696}"/>
              </a:ext>
            </a:extLst>
          </p:cNvPr>
          <p:cNvSpPr>
            <a:spLocks noChangeShapeType="1"/>
          </p:cNvSpPr>
          <p:nvPr/>
        </p:nvSpPr>
        <p:spPr bwMode="auto">
          <a:xfrm flipV="1">
            <a:off x="4186238" y="5626100"/>
            <a:ext cx="1587" cy="1905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0206" name="Line 30">
            <a:extLst>
              <a:ext uri="{FF2B5EF4-FFF2-40B4-BE49-F238E27FC236}">
                <a16:creationId xmlns:a16="http://schemas.microsoft.com/office/drawing/2014/main" id="{185C24A6-607F-4246-AC47-600180211BAA}"/>
              </a:ext>
            </a:extLst>
          </p:cNvPr>
          <p:cNvSpPr>
            <a:spLocks noChangeShapeType="1"/>
          </p:cNvSpPr>
          <p:nvPr/>
        </p:nvSpPr>
        <p:spPr bwMode="auto">
          <a:xfrm flipV="1">
            <a:off x="4186238" y="5597525"/>
            <a:ext cx="1587" cy="28575"/>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0207" name="Line 31">
            <a:extLst>
              <a:ext uri="{FF2B5EF4-FFF2-40B4-BE49-F238E27FC236}">
                <a16:creationId xmlns:a16="http://schemas.microsoft.com/office/drawing/2014/main" id="{D047A4DA-1BF6-43E2-9897-56219852939F}"/>
              </a:ext>
            </a:extLst>
          </p:cNvPr>
          <p:cNvSpPr>
            <a:spLocks noChangeShapeType="1"/>
          </p:cNvSpPr>
          <p:nvPr/>
        </p:nvSpPr>
        <p:spPr bwMode="auto">
          <a:xfrm flipV="1">
            <a:off x="4186238" y="5578475"/>
            <a:ext cx="1587" cy="1905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0208" name="Line 32">
            <a:extLst>
              <a:ext uri="{FF2B5EF4-FFF2-40B4-BE49-F238E27FC236}">
                <a16:creationId xmlns:a16="http://schemas.microsoft.com/office/drawing/2014/main" id="{91180D59-D731-4BB5-B5C1-48541A0F70E1}"/>
              </a:ext>
            </a:extLst>
          </p:cNvPr>
          <p:cNvSpPr>
            <a:spLocks noChangeShapeType="1"/>
          </p:cNvSpPr>
          <p:nvPr/>
        </p:nvSpPr>
        <p:spPr bwMode="auto">
          <a:xfrm flipV="1">
            <a:off x="4186238" y="5559425"/>
            <a:ext cx="1587" cy="1905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0209" name="Line 33">
            <a:extLst>
              <a:ext uri="{FF2B5EF4-FFF2-40B4-BE49-F238E27FC236}">
                <a16:creationId xmlns:a16="http://schemas.microsoft.com/office/drawing/2014/main" id="{4C77E14C-6261-4B2F-B8F4-79D7BCC8C1C6}"/>
              </a:ext>
            </a:extLst>
          </p:cNvPr>
          <p:cNvSpPr>
            <a:spLocks noChangeShapeType="1"/>
          </p:cNvSpPr>
          <p:nvPr/>
        </p:nvSpPr>
        <p:spPr bwMode="auto">
          <a:xfrm flipV="1">
            <a:off x="4186238" y="5530850"/>
            <a:ext cx="1587" cy="28575"/>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0210" name="Line 34">
            <a:extLst>
              <a:ext uri="{FF2B5EF4-FFF2-40B4-BE49-F238E27FC236}">
                <a16:creationId xmlns:a16="http://schemas.microsoft.com/office/drawing/2014/main" id="{8A72618F-2F53-4030-B68D-8DD1EC6EB175}"/>
              </a:ext>
            </a:extLst>
          </p:cNvPr>
          <p:cNvSpPr>
            <a:spLocks noChangeShapeType="1"/>
          </p:cNvSpPr>
          <p:nvPr/>
        </p:nvSpPr>
        <p:spPr bwMode="auto">
          <a:xfrm flipV="1">
            <a:off x="4186238" y="5511800"/>
            <a:ext cx="1587" cy="1905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0211" name="Line 35">
            <a:extLst>
              <a:ext uri="{FF2B5EF4-FFF2-40B4-BE49-F238E27FC236}">
                <a16:creationId xmlns:a16="http://schemas.microsoft.com/office/drawing/2014/main" id="{8B841FD9-A7CC-4E9E-BB1F-16F5882AD541}"/>
              </a:ext>
            </a:extLst>
          </p:cNvPr>
          <p:cNvSpPr>
            <a:spLocks noChangeShapeType="1"/>
          </p:cNvSpPr>
          <p:nvPr/>
        </p:nvSpPr>
        <p:spPr bwMode="auto">
          <a:xfrm flipV="1">
            <a:off x="4186238" y="5492750"/>
            <a:ext cx="1587" cy="1905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0212" name="Line 36">
            <a:extLst>
              <a:ext uri="{FF2B5EF4-FFF2-40B4-BE49-F238E27FC236}">
                <a16:creationId xmlns:a16="http://schemas.microsoft.com/office/drawing/2014/main" id="{732189B9-FDE2-4C2A-BD55-F0E836907CFD}"/>
              </a:ext>
            </a:extLst>
          </p:cNvPr>
          <p:cNvSpPr>
            <a:spLocks noChangeShapeType="1"/>
          </p:cNvSpPr>
          <p:nvPr/>
        </p:nvSpPr>
        <p:spPr bwMode="auto">
          <a:xfrm flipV="1">
            <a:off x="4186238" y="5464175"/>
            <a:ext cx="1587" cy="28575"/>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0213" name="Line 37">
            <a:extLst>
              <a:ext uri="{FF2B5EF4-FFF2-40B4-BE49-F238E27FC236}">
                <a16:creationId xmlns:a16="http://schemas.microsoft.com/office/drawing/2014/main" id="{48E2F8E2-A224-4296-B444-5D198979B539}"/>
              </a:ext>
            </a:extLst>
          </p:cNvPr>
          <p:cNvSpPr>
            <a:spLocks noChangeShapeType="1"/>
          </p:cNvSpPr>
          <p:nvPr/>
        </p:nvSpPr>
        <p:spPr bwMode="auto">
          <a:xfrm flipV="1">
            <a:off x="4186238" y="5445125"/>
            <a:ext cx="1587" cy="1905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0214" name="Line 38">
            <a:extLst>
              <a:ext uri="{FF2B5EF4-FFF2-40B4-BE49-F238E27FC236}">
                <a16:creationId xmlns:a16="http://schemas.microsoft.com/office/drawing/2014/main" id="{A3326E20-9673-49F6-8DDD-6F3E2E6AF59E}"/>
              </a:ext>
            </a:extLst>
          </p:cNvPr>
          <p:cNvSpPr>
            <a:spLocks noChangeShapeType="1"/>
          </p:cNvSpPr>
          <p:nvPr/>
        </p:nvSpPr>
        <p:spPr bwMode="auto">
          <a:xfrm flipV="1">
            <a:off x="4186238" y="5416550"/>
            <a:ext cx="1587" cy="28575"/>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0215" name="Line 39">
            <a:extLst>
              <a:ext uri="{FF2B5EF4-FFF2-40B4-BE49-F238E27FC236}">
                <a16:creationId xmlns:a16="http://schemas.microsoft.com/office/drawing/2014/main" id="{F2939FA3-BF5E-48BF-83EC-3ED6134080DC}"/>
              </a:ext>
            </a:extLst>
          </p:cNvPr>
          <p:cNvSpPr>
            <a:spLocks noChangeShapeType="1"/>
          </p:cNvSpPr>
          <p:nvPr/>
        </p:nvSpPr>
        <p:spPr bwMode="auto">
          <a:xfrm flipV="1">
            <a:off x="4186238" y="5397500"/>
            <a:ext cx="1587" cy="1905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0216" name="Line 40">
            <a:extLst>
              <a:ext uri="{FF2B5EF4-FFF2-40B4-BE49-F238E27FC236}">
                <a16:creationId xmlns:a16="http://schemas.microsoft.com/office/drawing/2014/main" id="{93EEA0B6-8572-462F-8BD5-81CAEAEE3F6C}"/>
              </a:ext>
            </a:extLst>
          </p:cNvPr>
          <p:cNvSpPr>
            <a:spLocks noChangeShapeType="1"/>
          </p:cNvSpPr>
          <p:nvPr/>
        </p:nvSpPr>
        <p:spPr bwMode="auto">
          <a:xfrm flipV="1">
            <a:off x="4186238" y="5378450"/>
            <a:ext cx="1587" cy="1905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0217" name="Line 41">
            <a:extLst>
              <a:ext uri="{FF2B5EF4-FFF2-40B4-BE49-F238E27FC236}">
                <a16:creationId xmlns:a16="http://schemas.microsoft.com/office/drawing/2014/main" id="{EC9AE0B3-3548-4B2A-8BB0-B437C679530B}"/>
              </a:ext>
            </a:extLst>
          </p:cNvPr>
          <p:cNvSpPr>
            <a:spLocks noChangeShapeType="1"/>
          </p:cNvSpPr>
          <p:nvPr/>
        </p:nvSpPr>
        <p:spPr bwMode="auto">
          <a:xfrm flipV="1">
            <a:off x="4186238" y="5349875"/>
            <a:ext cx="1587" cy="28575"/>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0218" name="Line 42">
            <a:extLst>
              <a:ext uri="{FF2B5EF4-FFF2-40B4-BE49-F238E27FC236}">
                <a16:creationId xmlns:a16="http://schemas.microsoft.com/office/drawing/2014/main" id="{624417C7-013B-4849-8F25-E3E92D773ECF}"/>
              </a:ext>
            </a:extLst>
          </p:cNvPr>
          <p:cNvSpPr>
            <a:spLocks noChangeShapeType="1"/>
          </p:cNvSpPr>
          <p:nvPr/>
        </p:nvSpPr>
        <p:spPr bwMode="auto">
          <a:xfrm flipV="1">
            <a:off x="4186238" y="5330825"/>
            <a:ext cx="1587" cy="1905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0219" name="Line 43">
            <a:extLst>
              <a:ext uri="{FF2B5EF4-FFF2-40B4-BE49-F238E27FC236}">
                <a16:creationId xmlns:a16="http://schemas.microsoft.com/office/drawing/2014/main" id="{9D988639-8441-45AF-B6D1-73E31C98698B}"/>
              </a:ext>
            </a:extLst>
          </p:cNvPr>
          <p:cNvSpPr>
            <a:spLocks noChangeShapeType="1"/>
          </p:cNvSpPr>
          <p:nvPr/>
        </p:nvSpPr>
        <p:spPr bwMode="auto">
          <a:xfrm flipV="1">
            <a:off x="4186238" y="5302250"/>
            <a:ext cx="1587" cy="28575"/>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0220" name="Line 44">
            <a:extLst>
              <a:ext uri="{FF2B5EF4-FFF2-40B4-BE49-F238E27FC236}">
                <a16:creationId xmlns:a16="http://schemas.microsoft.com/office/drawing/2014/main" id="{9EF37262-1545-4A06-9A7B-98D16BAEAF29}"/>
              </a:ext>
            </a:extLst>
          </p:cNvPr>
          <p:cNvSpPr>
            <a:spLocks noChangeShapeType="1"/>
          </p:cNvSpPr>
          <p:nvPr/>
        </p:nvSpPr>
        <p:spPr bwMode="auto">
          <a:xfrm flipV="1">
            <a:off x="4186238" y="5283200"/>
            <a:ext cx="1587" cy="1905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0221" name="Line 45">
            <a:extLst>
              <a:ext uri="{FF2B5EF4-FFF2-40B4-BE49-F238E27FC236}">
                <a16:creationId xmlns:a16="http://schemas.microsoft.com/office/drawing/2014/main" id="{7F721285-A1AF-40D4-AE98-F36FF7B0101D}"/>
              </a:ext>
            </a:extLst>
          </p:cNvPr>
          <p:cNvSpPr>
            <a:spLocks noChangeShapeType="1"/>
          </p:cNvSpPr>
          <p:nvPr/>
        </p:nvSpPr>
        <p:spPr bwMode="auto">
          <a:xfrm flipV="1">
            <a:off x="4186238" y="5264150"/>
            <a:ext cx="1587" cy="1905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0222" name="Line 46">
            <a:extLst>
              <a:ext uri="{FF2B5EF4-FFF2-40B4-BE49-F238E27FC236}">
                <a16:creationId xmlns:a16="http://schemas.microsoft.com/office/drawing/2014/main" id="{C6D44842-7E09-4AE5-990A-168E4E2962E3}"/>
              </a:ext>
            </a:extLst>
          </p:cNvPr>
          <p:cNvSpPr>
            <a:spLocks noChangeShapeType="1"/>
          </p:cNvSpPr>
          <p:nvPr/>
        </p:nvSpPr>
        <p:spPr bwMode="auto">
          <a:xfrm flipV="1">
            <a:off x="4186238" y="5235575"/>
            <a:ext cx="1587" cy="28575"/>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0223" name="Line 47">
            <a:extLst>
              <a:ext uri="{FF2B5EF4-FFF2-40B4-BE49-F238E27FC236}">
                <a16:creationId xmlns:a16="http://schemas.microsoft.com/office/drawing/2014/main" id="{4CEA9108-953E-41A0-84F3-943911349D41}"/>
              </a:ext>
            </a:extLst>
          </p:cNvPr>
          <p:cNvSpPr>
            <a:spLocks noChangeShapeType="1"/>
          </p:cNvSpPr>
          <p:nvPr/>
        </p:nvSpPr>
        <p:spPr bwMode="auto">
          <a:xfrm flipV="1">
            <a:off x="4186238" y="5216525"/>
            <a:ext cx="1587" cy="1905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0224" name="Line 48">
            <a:extLst>
              <a:ext uri="{FF2B5EF4-FFF2-40B4-BE49-F238E27FC236}">
                <a16:creationId xmlns:a16="http://schemas.microsoft.com/office/drawing/2014/main" id="{CB53D182-CD21-4A34-9BFF-EFD077A9A268}"/>
              </a:ext>
            </a:extLst>
          </p:cNvPr>
          <p:cNvSpPr>
            <a:spLocks noChangeShapeType="1"/>
          </p:cNvSpPr>
          <p:nvPr/>
        </p:nvSpPr>
        <p:spPr bwMode="auto">
          <a:xfrm flipV="1">
            <a:off x="4186238" y="5186363"/>
            <a:ext cx="1587" cy="30162"/>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0225" name="Line 49">
            <a:extLst>
              <a:ext uri="{FF2B5EF4-FFF2-40B4-BE49-F238E27FC236}">
                <a16:creationId xmlns:a16="http://schemas.microsoft.com/office/drawing/2014/main" id="{206A91B8-3800-4F37-8009-33FDB38E7C03}"/>
              </a:ext>
            </a:extLst>
          </p:cNvPr>
          <p:cNvSpPr>
            <a:spLocks noChangeShapeType="1"/>
          </p:cNvSpPr>
          <p:nvPr/>
        </p:nvSpPr>
        <p:spPr bwMode="auto">
          <a:xfrm flipV="1">
            <a:off x="4186238" y="5167313"/>
            <a:ext cx="1587" cy="1905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0226" name="Line 50">
            <a:extLst>
              <a:ext uri="{FF2B5EF4-FFF2-40B4-BE49-F238E27FC236}">
                <a16:creationId xmlns:a16="http://schemas.microsoft.com/office/drawing/2014/main" id="{5C6DD1E9-F12F-45EA-B3E4-507F229CD4E7}"/>
              </a:ext>
            </a:extLst>
          </p:cNvPr>
          <p:cNvSpPr>
            <a:spLocks noChangeShapeType="1"/>
          </p:cNvSpPr>
          <p:nvPr/>
        </p:nvSpPr>
        <p:spPr bwMode="auto">
          <a:xfrm flipV="1">
            <a:off x="4186238" y="5148263"/>
            <a:ext cx="1587" cy="1905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0227" name="Line 51">
            <a:extLst>
              <a:ext uri="{FF2B5EF4-FFF2-40B4-BE49-F238E27FC236}">
                <a16:creationId xmlns:a16="http://schemas.microsoft.com/office/drawing/2014/main" id="{8B8AEAFE-3EDD-412C-B1AB-1B9C44D29F03}"/>
              </a:ext>
            </a:extLst>
          </p:cNvPr>
          <p:cNvSpPr>
            <a:spLocks noChangeShapeType="1"/>
          </p:cNvSpPr>
          <p:nvPr/>
        </p:nvSpPr>
        <p:spPr bwMode="auto">
          <a:xfrm flipV="1">
            <a:off x="4186238" y="5119688"/>
            <a:ext cx="1587" cy="28575"/>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0228" name="Line 52">
            <a:extLst>
              <a:ext uri="{FF2B5EF4-FFF2-40B4-BE49-F238E27FC236}">
                <a16:creationId xmlns:a16="http://schemas.microsoft.com/office/drawing/2014/main" id="{321EE463-87C1-451C-92A9-835703D634AC}"/>
              </a:ext>
            </a:extLst>
          </p:cNvPr>
          <p:cNvSpPr>
            <a:spLocks noChangeShapeType="1"/>
          </p:cNvSpPr>
          <p:nvPr/>
        </p:nvSpPr>
        <p:spPr bwMode="auto">
          <a:xfrm flipV="1">
            <a:off x="4186238" y="5100638"/>
            <a:ext cx="1587" cy="1905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0229" name="Line 53">
            <a:extLst>
              <a:ext uri="{FF2B5EF4-FFF2-40B4-BE49-F238E27FC236}">
                <a16:creationId xmlns:a16="http://schemas.microsoft.com/office/drawing/2014/main" id="{D8CB7086-66FD-49BC-BE74-6AADBBA0651E}"/>
              </a:ext>
            </a:extLst>
          </p:cNvPr>
          <p:cNvSpPr>
            <a:spLocks noChangeShapeType="1"/>
          </p:cNvSpPr>
          <p:nvPr/>
        </p:nvSpPr>
        <p:spPr bwMode="auto">
          <a:xfrm flipV="1">
            <a:off x="4186238" y="5081588"/>
            <a:ext cx="1587" cy="1905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0230" name="Line 54">
            <a:extLst>
              <a:ext uri="{FF2B5EF4-FFF2-40B4-BE49-F238E27FC236}">
                <a16:creationId xmlns:a16="http://schemas.microsoft.com/office/drawing/2014/main" id="{97000D99-E5E9-4963-B532-AE95D5D625F8}"/>
              </a:ext>
            </a:extLst>
          </p:cNvPr>
          <p:cNvSpPr>
            <a:spLocks noChangeShapeType="1"/>
          </p:cNvSpPr>
          <p:nvPr/>
        </p:nvSpPr>
        <p:spPr bwMode="auto">
          <a:xfrm flipV="1">
            <a:off x="4186238" y="5053013"/>
            <a:ext cx="1587" cy="28575"/>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0231" name="Line 55">
            <a:extLst>
              <a:ext uri="{FF2B5EF4-FFF2-40B4-BE49-F238E27FC236}">
                <a16:creationId xmlns:a16="http://schemas.microsoft.com/office/drawing/2014/main" id="{989D3AF6-EA61-4543-8C37-EA52DECD80BB}"/>
              </a:ext>
            </a:extLst>
          </p:cNvPr>
          <p:cNvSpPr>
            <a:spLocks noChangeShapeType="1"/>
          </p:cNvSpPr>
          <p:nvPr/>
        </p:nvSpPr>
        <p:spPr bwMode="auto">
          <a:xfrm flipV="1">
            <a:off x="4186238" y="5033963"/>
            <a:ext cx="1587" cy="1905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0232" name="Line 56">
            <a:extLst>
              <a:ext uri="{FF2B5EF4-FFF2-40B4-BE49-F238E27FC236}">
                <a16:creationId xmlns:a16="http://schemas.microsoft.com/office/drawing/2014/main" id="{060781CE-272B-40F3-93CB-DF2B00BD789C}"/>
              </a:ext>
            </a:extLst>
          </p:cNvPr>
          <p:cNvSpPr>
            <a:spLocks noChangeShapeType="1"/>
          </p:cNvSpPr>
          <p:nvPr/>
        </p:nvSpPr>
        <p:spPr bwMode="auto">
          <a:xfrm flipV="1">
            <a:off x="4186238" y="5005388"/>
            <a:ext cx="1587" cy="28575"/>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0233" name="Line 57">
            <a:extLst>
              <a:ext uri="{FF2B5EF4-FFF2-40B4-BE49-F238E27FC236}">
                <a16:creationId xmlns:a16="http://schemas.microsoft.com/office/drawing/2014/main" id="{29DC5386-442B-43A4-809F-20460A1C1ED2}"/>
              </a:ext>
            </a:extLst>
          </p:cNvPr>
          <p:cNvSpPr>
            <a:spLocks noChangeShapeType="1"/>
          </p:cNvSpPr>
          <p:nvPr/>
        </p:nvSpPr>
        <p:spPr bwMode="auto">
          <a:xfrm flipV="1">
            <a:off x="4186238" y="4986338"/>
            <a:ext cx="1587" cy="1905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0234" name="Line 58">
            <a:extLst>
              <a:ext uri="{FF2B5EF4-FFF2-40B4-BE49-F238E27FC236}">
                <a16:creationId xmlns:a16="http://schemas.microsoft.com/office/drawing/2014/main" id="{D4AE8984-A616-4821-8FCB-CC9C0EDB93D9}"/>
              </a:ext>
            </a:extLst>
          </p:cNvPr>
          <p:cNvSpPr>
            <a:spLocks noChangeShapeType="1"/>
          </p:cNvSpPr>
          <p:nvPr/>
        </p:nvSpPr>
        <p:spPr bwMode="auto">
          <a:xfrm flipV="1">
            <a:off x="4186238" y="4967288"/>
            <a:ext cx="1587" cy="1905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0235" name="Line 59">
            <a:extLst>
              <a:ext uri="{FF2B5EF4-FFF2-40B4-BE49-F238E27FC236}">
                <a16:creationId xmlns:a16="http://schemas.microsoft.com/office/drawing/2014/main" id="{54255A4C-E095-43DB-A20F-99E68A059057}"/>
              </a:ext>
            </a:extLst>
          </p:cNvPr>
          <p:cNvSpPr>
            <a:spLocks noChangeShapeType="1"/>
          </p:cNvSpPr>
          <p:nvPr/>
        </p:nvSpPr>
        <p:spPr bwMode="auto">
          <a:xfrm flipV="1">
            <a:off x="4186238" y="4938713"/>
            <a:ext cx="1587" cy="28575"/>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0236" name="Line 60">
            <a:extLst>
              <a:ext uri="{FF2B5EF4-FFF2-40B4-BE49-F238E27FC236}">
                <a16:creationId xmlns:a16="http://schemas.microsoft.com/office/drawing/2014/main" id="{196C09C0-0E65-4988-80A7-C20DD69F8BA0}"/>
              </a:ext>
            </a:extLst>
          </p:cNvPr>
          <p:cNvSpPr>
            <a:spLocks noChangeShapeType="1"/>
          </p:cNvSpPr>
          <p:nvPr/>
        </p:nvSpPr>
        <p:spPr bwMode="auto">
          <a:xfrm flipV="1">
            <a:off x="4186238" y="4919663"/>
            <a:ext cx="1587" cy="1905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0237" name="Line 61">
            <a:extLst>
              <a:ext uri="{FF2B5EF4-FFF2-40B4-BE49-F238E27FC236}">
                <a16:creationId xmlns:a16="http://schemas.microsoft.com/office/drawing/2014/main" id="{07BE1309-15AE-4534-816A-2EAF60C9A317}"/>
              </a:ext>
            </a:extLst>
          </p:cNvPr>
          <p:cNvSpPr>
            <a:spLocks noChangeShapeType="1"/>
          </p:cNvSpPr>
          <p:nvPr/>
        </p:nvSpPr>
        <p:spPr bwMode="auto">
          <a:xfrm flipV="1">
            <a:off x="4186238" y="4891088"/>
            <a:ext cx="1587" cy="28575"/>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0238" name="Line 62">
            <a:extLst>
              <a:ext uri="{FF2B5EF4-FFF2-40B4-BE49-F238E27FC236}">
                <a16:creationId xmlns:a16="http://schemas.microsoft.com/office/drawing/2014/main" id="{C86AFDBD-AE55-47EC-8AC2-F5410EECDA03}"/>
              </a:ext>
            </a:extLst>
          </p:cNvPr>
          <p:cNvSpPr>
            <a:spLocks noChangeShapeType="1"/>
          </p:cNvSpPr>
          <p:nvPr/>
        </p:nvSpPr>
        <p:spPr bwMode="auto">
          <a:xfrm flipV="1">
            <a:off x="4186238" y="4872038"/>
            <a:ext cx="1587" cy="1905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0239" name="Line 63">
            <a:extLst>
              <a:ext uri="{FF2B5EF4-FFF2-40B4-BE49-F238E27FC236}">
                <a16:creationId xmlns:a16="http://schemas.microsoft.com/office/drawing/2014/main" id="{3B92513A-E105-4502-BF19-04105E7CFF80}"/>
              </a:ext>
            </a:extLst>
          </p:cNvPr>
          <p:cNvSpPr>
            <a:spLocks noChangeShapeType="1"/>
          </p:cNvSpPr>
          <p:nvPr/>
        </p:nvSpPr>
        <p:spPr bwMode="auto">
          <a:xfrm flipV="1">
            <a:off x="4186238" y="4852988"/>
            <a:ext cx="1587" cy="1905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0240" name="Line 64">
            <a:extLst>
              <a:ext uri="{FF2B5EF4-FFF2-40B4-BE49-F238E27FC236}">
                <a16:creationId xmlns:a16="http://schemas.microsoft.com/office/drawing/2014/main" id="{D82A1CEE-3B63-4E74-9FAF-573A6BB7E2D5}"/>
              </a:ext>
            </a:extLst>
          </p:cNvPr>
          <p:cNvSpPr>
            <a:spLocks noChangeShapeType="1"/>
          </p:cNvSpPr>
          <p:nvPr/>
        </p:nvSpPr>
        <p:spPr bwMode="auto">
          <a:xfrm flipV="1">
            <a:off x="4186238" y="4824413"/>
            <a:ext cx="1587" cy="28575"/>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0241" name="Line 65">
            <a:extLst>
              <a:ext uri="{FF2B5EF4-FFF2-40B4-BE49-F238E27FC236}">
                <a16:creationId xmlns:a16="http://schemas.microsoft.com/office/drawing/2014/main" id="{6B33A323-80B5-4301-A0C8-305DA5E99CC8}"/>
              </a:ext>
            </a:extLst>
          </p:cNvPr>
          <p:cNvSpPr>
            <a:spLocks noChangeShapeType="1"/>
          </p:cNvSpPr>
          <p:nvPr/>
        </p:nvSpPr>
        <p:spPr bwMode="auto">
          <a:xfrm flipV="1">
            <a:off x="4186238" y="4805363"/>
            <a:ext cx="1587" cy="1905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0242" name="Line 66">
            <a:extLst>
              <a:ext uri="{FF2B5EF4-FFF2-40B4-BE49-F238E27FC236}">
                <a16:creationId xmlns:a16="http://schemas.microsoft.com/office/drawing/2014/main" id="{7A8AF2B6-313F-43D1-87A8-4A5CBC8DF5F9}"/>
              </a:ext>
            </a:extLst>
          </p:cNvPr>
          <p:cNvSpPr>
            <a:spLocks noChangeShapeType="1"/>
          </p:cNvSpPr>
          <p:nvPr/>
        </p:nvSpPr>
        <p:spPr bwMode="auto">
          <a:xfrm flipV="1">
            <a:off x="4186238" y="4776788"/>
            <a:ext cx="1587" cy="28575"/>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0243" name="Line 67">
            <a:extLst>
              <a:ext uri="{FF2B5EF4-FFF2-40B4-BE49-F238E27FC236}">
                <a16:creationId xmlns:a16="http://schemas.microsoft.com/office/drawing/2014/main" id="{58A8311A-BF55-4FE2-958A-C80D3A7010DA}"/>
              </a:ext>
            </a:extLst>
          </p:cNvPr>
          <p:cNvSpPr>
            <a:spLocks noChangeShapeType="1"/>
          </p:cNvSpPr>
          <p:nvPr/>
        </p:nvSpPr>
        <p:spPr bwMode="auto">
          <a:xfrm flipV="1">
            <a:off x="4186238" y="4757738"/>
            <a:ext cx="1587" cy="1905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0244" name="Line 68">
            <a:extLst>
              <a:ext uri="{FF2B5EF4-FFF2-40B4-BE49-F238E27FC236}">
                <a16:creationId xmlns:a16="http://schemas.microsoft.com/office/drawing/2014/main" id="{13762549-E319-46B7-8F80-A3B80867BCD9}"/>
              </a:ext>
            </a:extLst>
          </p:cNvPr>
          <p:cNvSpPr>
            <a:spLocks noChangeShapeType="1"/>
          </p:cNvSpPr>
          <p:nvPr/>
        </p:nvSpPr>
        <p:spPr bwMode="auto">
          <a:xfrm flipV="1">
            <a:off x="4186238" y="4738688"/>
            <a:ext cx="1587" cy="1905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0245" name="Line 69">
            <a:extLst>
              <a:ext uri="{FF2B5EF4-FFF2-40B4-BE49-F238E27FC236}">
                <a16:creationId xmlns:a16="http://schemas.microsoft.com/office/drawing/2014/main" id="{75319A92-8501-4470-928D-3C7985410EC7}"/>
              </a:ext>
            </a:extLst>
          </p:cNvPr>
          <p:cNvSpPr>
            <a:spLocks noChangeShapeType="1"/>
          </p:cNvSpPr>
          <p:nvPr/>
        </p:nvSpPr>
        <p:spPr bwMode="auto">
          <a:xfrm flipV="1">
            <a:off x="4186238" y="4710113"/>
            <a:ext cx="1587" cy="28575"/>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0246" name="Line 70">
            <a:extLst>
              <a:ext uri="{FF2B5EF4-FFF2-40B4-BE49-F238E27FC236}">
                <a16:creationId xmlns:a16="http://schemas.microsoft.com/office/drawing/2014/main" id="{556FB97C-526E-42C4-A3B4-88A5C1570133}"/>
              </a:ext>
            </a:extLst>
          </p:cNvPr>
          <p:cNvSpPr>
            <a:spLocks noChangeShapeType="1"/>
          </p:cNvSpPr>
          <p:nvPr/>
        </p:nvSpPr>
        <p:spPr bwMode="auto">
          <a:xfrm flipV="1">
            <a:off x="4186238" y="4691063"/>
            <a:ext cx="1587" cy="1905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0247" name="Line 71">
            <a:extLst>
              <a:ext uri="{FF2B5EF4-FFF2-40B4-BE49-F238E27FC236}">
                <a16:creationId xmlns:a16="http://schemas.microsoft.com/office/drawing/2014/main" id="{3131E92F-4E7A-411D-9917-B043204A60E6}"/>
              </a:ext>
            </a:extLst>
          </p:cNvPr>
          <p:cNvSpPr>
            <a:spLocks noChangeShapeType="1"/>
          </p:cNvSpPr>
          <p:nvPr/>
        </p:nvSpPr>
        <p:spPr bwMode="auto">
          <a:xfrm flipV="1">
            <a:off x="4186238" y="4672013"/>
            <a:ext cx="1587" cy="1905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0248" name="Line 72">
            <a:extLst>
              <a:ext uri="{FF2B5EF4-FFF2-40B4-BE49-F238E27FC236}">
                <a16:creationId xmlns:a16="http://schemas.microsoft.com/office/drawing/2014/main" id="{1ACDD53B-7D7A-42AC-9D77-9830CB97CBD3}"/>
              </a:ext>
            </a:extLst>
          </p:cNvPr>
          <p:cNvSpPr>
            <a:spLocks noChangeShapeType="1"/>
          </p:cNvSpPr>
          <p:nvPr/>
        </p:nvSpPr>
        <p:spPr bwMode="auto">
          <a:xfrm flipV="1">
            <a:off x="4186238" y="4641850"/>
            <a:ext cx="1587" cy="30163"/>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0249" name="Line 73">
            <a:extLst>
              <a:ext uri="{FF2B5EF4-FFF2-40B4-BE49-F238E27FC236}">
                <a16:creationId xmlns:a16="http://schemas.microsoft.com/office/drawing/2014/main" id="{5AD75FAA-F37D-4306-8BA1-0E4A23D9D9A2}"/>
              </a:ext>
            </a:extLst>
          </p:cNvPr>
          <p:cNvSpPr>
            <a:spLocks noChangeShapeType="1"/>
          </p:cNvSpPr>
          <p:nvPr/>
        </p:nvSpPr>
        <p:spPr bwMode="auto">
          <a:xfrm flipV="1">
            <a:off x="4186238" y="4622800"/>
            <a:ext cx="1587" cy="1905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0250" name="Line 74">
            <a:extLst>
              <a:ext uri="{FF2B5EF4-FFF2-40B4-BE49-F238E27FC236}">
                <a16:creationId xmlns:a16="http://schemas.microsoft.com/office/drawing/2014/main" id="{A6231E93-A30D-478A-9B43-4B99FE8CBE94}"/>
              </a:ext>
            </a:extLst>
          </p:cNvPr>
          <p:cNvSpPr>
            <a:spLocks noChangeShapeType="1"/>
          </p:cNvSpPr>
          <p:nvPr/>
        </p:nvSpPr>
        <p:spPr bwMode="auto">
          <a:xfrm flipV="1">
            <a:off x="4186238" y="4594225"/>
            <a:ext cx="1587" cy="28575"/>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0251" name="Line 75">
            <a:extLst>
              <a:ext uri="{FF2B5EF4-FFF2-40B4-BE49-F238E27FC236}">
                <a16:creationId xmlns:a16="http://schemas.microsoft.com/office/drawing/2014/main" id="{1AEE38F8-7AEA-4FED-98E4-C42E14B95871}"/>
              </a:ext>
            </a:extLst>
          </p:cNvPr>
          <p:cNvSpPr>
            <a:spLocks noChangeShapeType="1"/>
          </p:cNvSpPr>
          <p:nvPr/>
        </p:nvSpPr>
        <p:spPr bwMode="auto">
          <a:xfrm flipV="1">
            <a:off x="4186238" y="4575175"/>
            <a:ext cx="1587" cy="1905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0252" name="Line 76">
            <a:extLst>
              <a:ext uri="{FF2B5EF4-FFF2-40B4-BE49-F238E27FC236}">
                <a16:creationId xmlns:a16="http://schemas.microsoft.com/office/drawing/2014/main" id="{B622E372-78AA-4C13-B2E4-7B706842ED0B}"/>
              </a:ext>
            </a:extLst>
          </p:cNvPr>
          <p:cNvSpPr>
            <a:spLocks noChangeShapeType="1"/>
          </p:cNvSpPr>
          <p:nvPr/>
        </p:nvSpPr>
        <p:spPr bwMode="auto">
          <a:xfrm flipV="1">
            <a:off x="4186238" y="4556125"/>
            <a:ext cx="1587" cy="1905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0253" name="Line 77">
            <a:extLst>
              <a:ext uri="{FF2B5EF4-FFF2-40B4-BE49-F238E27FC236}">
                <a16:creationId xmlns:a16="http://schemas.microsoft.com/office/drawing/2014/main" id="{887491DE-ACF4-4D84-B14E-C6E9A7C7A31C}"/>
              </a:ext>
            </a:extLst>
          </p:cNvPr>
          <p:cNvSpPr>
            <a:spLocks noChangeShapeType="1"/>
          </p:cNvSpPr>
          <p:nvPr/>
        </p:nvSpPr>
        <p:spPr bwMode="auto">
          <a:xfrm flipV="1">
            <a:off x="4186238" y="4527550"/>
            <a:ext cx="1587" cy="28575"/>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0254" name="Line 78">
            <a:extLst>
              <a:ext uri="{FF2B5EF4-FFF2-40B4-BE49-F238E27FC236}">
                <a16:creationId xmlns:a16="http://schemas.microsoft.com/office/drawing/2014/main" id="{08B71B15-89CF-4AF2-A65F-90BF328A7E2B}"/>
              </a:ext>
            </a:extLst>
          </p:cNvPr>
          <p:cNvSpPr>
            <a:spLocks noChangeShapeType="1"/>
          </p:cNvSpPr>
          <p:nvPr/>
        </p:nvSpPr>
        <p:spPr bwMode="auto">
          <a:xfrm flipV="1">
            <a:off x="4186238" y="4508500"/>
            <a:ext cx="1587" cy="1905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0255" name="Line 79">
            <a:extLst>
              <a:ext uri="{FF2B5EF4-FFF2-40B4-BE49-F238E27FC236}">
                <a16:creationId xmlns:a16="http://schemas.microsoft.com/office/drawing/2014/main" id="{1FA49E3D-13C8-403A-860D-8E72272B386F}"/>
              </a:ext>
            </a:extLst>
          </p:cNvPr>
          <p:cNvSpPr>
            <a:spLocks noChangeShapeType="1"/>
          </p:cNvSpPr>
          <p:nvPr/>
        </p:nvSpPr>
        <p:spPr bwMode="auto">
          <a:xfrm flipV="1">
            <a:off x="4186238" y="4479925"/>
            <a:ext cx="1587" cy="28575"/>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0256" name="Line 80">
            <a:extLst>
              <a:ext uri="{FF2B5EF4-FFF2-40B4-BE49-F238E27FC236}">
                <a16:creationId xmlns:a16="http://schemas.microsoft.com/office/drawing/2014/main" id="{EB0B0440-9FB3-4251-AB1D-C6A257707E97}"/>
              </a:ext>
            </a:extLst>
          </p:cNvPr>
          <p:cNvSpPr>
            <a:spLocks noChangeShapeType="1"/>
          </p:cNvSpPr>
          <p:nvPr/>
        </p:nvSpPr>
        <p:spPr bwMode="auto">
          <a:xfrm flipV="1">
            <a:off x="4186238" y="4460875"/>
            <a:ext cx="1587" cy="1905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0257" name="Line 81">
            <a:extLst>
              <a:ext uri="{FF2B5EF4-FFF2-40B4-BE49-F238E27FC236}">
                <a16:creationId xmlns:a16="http://schemas.microsoft.com/office/drawing/2014/main" id="{C2653DBB-3355-421C-A0AC-DEA8542207ED}"/>
              </a:ext>
            </a:extLst>
          </p:cNvPr>
          <p:cNvSpPr>
            <a:spLocks noChangeShapeType="1"/>
          </p:cNvSpPr>
          <p:nvPr/>
        </p:nvSpPr>
        <p:spPr bwMode="auto">
          <a:xfrm flipV="1">
            <a:off x="4186238" y="4441825"/>
            <a:ext cx="1587" cy="1905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0258" name="Line 82">
            <a:extLst>
              <a:ext uri="{FF2B5EF4-FFF2-40B4-BE49-F238E27FC236}">
                <a16:creationId xmlns:a16="http://schemas.microsoft.com/office/drawing/2014/main" id="{C4CCF0AA-C640-4C03-B722-FC1C37EBFF32}"/>
              </a:ext>
            </a:extLst>
          </p:cNvPr>
          <p:cNvSpPr>
            <a:spLocks noChangeShapeType="1"/>
          </p:cNvSpPr>
          <p:nvPr/>
        </p:nvSpPr>
        <p:spPr bwMode="auto">
          <a:xfrm flipV="1">
            <a:off x="4186238" y="4413250"/>
            <a:ext cx="1587" cy="28575"/>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0259" name="Line 83">
            <a:extLst>
              <a:ext uri="{FF2B5EF4-FFF2-40B4-BE49-F238E27FC236}">
                <a16:creationId xmlns:a16="http://schemas.microsoft.com/office/drawing/2014/main" id="{C0A418F7-BCAC-47D3-AE85-3DE9768C0FCB}"/>
              </a:ext>
            </a:extLst>
          </p:cNvPr>
          <p:cNvSpPr>
            <a:spLocks noChangeShapeType="1"/>
          </p:cNvSpPr>
          <p:nvPr/>
        </p:nvSpPr>
        <p:spPr bwMode="auto">
          <a:xfrm flipV="1">
            <a:off x="4186238" y="4394200"/>
            <a:ext cx="1587" cy="1905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0260" name="Line 84">
            <a:extLst>
              <a:ext uri="{FF2B5EF4-FFF2-40B4-BE49-F238E27FC236}">
                <a16:creationId xmlns:a16="http://schemas.microsoft.com/office/drawing/2014/main" id="{7913CE14-C74B-4EF2-A908-751E0B145EF2}"/>
              </a:ext>
            </a:extLst>
          </p:cNvPr>
          <p:cNvSpPr>
            <a:spLocks noChangeShapeType="1"/>
          </p:cNvSpPr>
          <p:nvPr/>
        </p:nvSpPr>
        <p:spPr bwMode="auto">
          <a:xfrm flipV="1">
            <a:off x="4186238" y="4365625"/>
            <a:ext cx="1587" cy="28575"/>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0261" name="Line 85">
            <a:extLst>
              <a:ext uri="{FF2B5EF4-FFF2-40B4-BE49-F238E27FC236}">
                <a16:creationId xmlns:a16="http://schemas.microsoft.com/office/drawing/2014/main" id="{2A23C8CF-CEB1-463D-A78D-A35F2A90F002}"/>
              </a:ext>
            </a:extLst>
          </p:cNvPr>
          <p:cNvSpPr>
            <a:spLocks noChangeShapeType="1"/>
          </p:cNvSpPr>
          <p:nvPr/>
        </p:nvSpPr>
        <p:spPr bwMode="auto">
          <a:xfrm flipV="1">
            <a:off x="4186238" y="4346575"/>
            <a:ext cx="1587" cy="1905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0262" name="Line 86">
            <a:extLst>
              <a:ext uri="{FF2B5EF4-FFF2-40B4-BE49-F238E27FC236}">
                <a16:creationId xmlns:a16="http://schemas.microsoft.com/office/drawing/2014/main" id="{312B7053-9C19-46E2-A70D-3617D500E7D0}"/>
              </a:ext>
            </a:extLst>
          </p:cNvPr>
          <p:cNvSpPr>
            <a:spLocks noChangeShapeType="1"/>
          </p:cNvSpPr>
          <p:nvPr/>
        </p:nvSpPr>
        <p:spPr bwMode="auto">
          <a:xfrm flipV="1">
            <a:off x="4186238" y="4327525"/>
            <a:ext cx="1587" cy="1905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0263" name="Line 87">
            <a:extLst>
              <a:ext uri="{FF2B5EF4-FFF2-40B4-BE49-F238E27FC236}">
                <a16:creationId xmlns:a16="http://schemas.microsoft.com/office/drawing/2014/main" id="{3816B5BD-94FC-474B-9FA7-52AAAA36D05B}"/>
              </a:ext>
            </a:extLst>
          </p:cNvPr>
          <p:cNvSpPr>
            <a:spLocks noChangeShapeType="1"/>
          </p:cNvSpPr>
          <p:nvPr/>
        </p:nvSpPr>
        <p:spPr bwMode="auto">
          <a:xfrm flipV="1">
            <a:off x="4186238" y="4298950"/>
            <a:ext cx="1587" cy="28575"/>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0264" name="Line 88">
            <a:extLst>
              <a:ext uri="{FF2B5EF4-FFF2-40B4-BE49-F238E27FC236}">
                <a16:creationId xmlns:a16="http://schemas.microsoft.com/office/drawing/2014/main" id="{071AE8E8-FC7E-4A3F-A43F-A45DD6CD4CE3}"/>
              </a:ext>
            </a:extLst>
          </p:cNvPr>
          <p:cNvSpPr>
            <a:spLocks noChangeShapeType="1"/>
          </p:cNvSpPr>
          <p:nvPr/>
        </p:nvSpPr>
        <p:spPr bwMode="auto">
          <a:xfrm flipV="1">
            <a:off x="4186238" y="4279900"/>
            <a:ext cx="1587" cy="1905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0265" name="Line 89">
            <a:extLst>
              <a:ext uri="{FF2B5EF4-FFF2-40B4-BE49-F238E27FC236}">
                <a16:creationId xmlns:a16="http://schemas.microsoft.com/office/drawing/2014/main" id="{E61C7C37-496B-4506-8DAE-6DB56ADDCD9A}"/>
              </a:ext>
            </a:extLst>
          </p:cNvPr>
          <p:cNvSpPr>
            <a:spLocks noChangeShapeType="1"/>
          </p:cNvSpPr>
          <p:nvPr/>
        </p:nvSpPr>
        <p:spPr bwMode="auto">
          <a:xfrm flipV="1">
            <a:off x="4186238" y="4251325"/>
            <a:ext cx="1587" cy="28575"/>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0266" name="Line 90">
            <a:extLst>
              <a:ext uri="{FF2B5EF4-FFF2-40B4-BE49-F238E27FC236}">
                <a16:creationId xmlns:a16="http://schemas.microsoft.com/office/drawing/2014/main" id="{36D60B88-5BF0-4B2E-A1ED-CC692EC374C0}"/>
              </a:ext>
            </a:extLst>
          </p:cNvPr>
          <p:cNvSpPr>
            <a:spLocks noChangeShapeType="1"/>
          </p:cNvSpPr>
          <p:nvPr/>
        </p:nvSpPr>
        <p:spPr bwMode="auto">
          <a:xfrm flipV="1">
            <a:off x="4186238" y="4232275"/>
            <a:ext cx="1587" cy="1905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0267" name="Line 91">
            <a:extLst>
              <a:ext uri="{FF2B5EF4-FFF2-40B4-BE49-F238E27FC236}">
                <a16:creationId xmlns:a16="http://schemas.microsoft.com/office/drawing/2014/main" id="{F65F23C5-61F4-428E-8366-875085785E4A}"/>
              </a:ext>
            </a:extLst>
          </p:cNvPr>
          <p:cNvSpPr>
            <a:spLocks noChangeShapeType="1"/>
          </p:cNvSpPr>
          <p:nvPr/>
        </p:nvSpPr>
        <p:spPr bwMode="auto">
          <a:xfrm flipV="1">
            <a:off x="4186238" y="4213225"/>
            <a:ext cx="1587" cy="1905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0268" name="Line 92">
            <a:extLst>
              <a:ext uri="{FF2B5EF4-FFF2-40B4-BE49-F238E27FC236}">
                <a16:creationId xmlns:a16="http://schemas.microsoft.com/office/drawing/2014/main" id="{EB61EDE0-7F1C-4999-A7D3-EC92BB682211}"/>
              </a:ext>
            </a:extLst>
          </p:cNvPr>
          <p:cNvSpPr>
            <a:spLocks noChangeShapeType="1"/>
          </p:cNvSpPr>
          <p:nvPr/>
        </p:nvSpPr>
        <p:spPr bwMode="auto">
          <a:xfrm flipV="1">
            <a:off x="4186238" y="4184650"/>
            <a:ext cx="1587" cy="28575"/>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0269" name="Line 93">
            <a:extLst>
              <a:ext uri="{FF2B5EF4-FFF2-40B4-BE49-F238E27FC236}">
                <a16:creationId xmlns:a16="http://schemas.microsoft.com/office/drawing/2014/main" id="{43523C55-EFC6-49DD-9E8D-3401484B0E7A}"/>
              </a:ext>
            </a:extLst>
          </p:cNvPr>
          <p:cNvSpPr>
            <a:spLocks noChangeShapeType="1"/>
          </p:cNvSpPr>
          <p:nvPr/>
        </p:nvSpPr>
        <p:spPr bwMode="auto">
          <a:xfrm flipV="1">
            <a:off x="4186238" y="4165600"/>
            <a:ext cx="1587" cy="1905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0270" name="Line 94">
            <a:extLst>
              <a:ext uri="{FF2B5EF4-FFF2-40B4-BE49-F238E27FC236}">
                <a16:creationId xmlns:a16="http://schemas.microsoft.com/office/drawing/2014/main" id="{35B2C915-E58A-4DD2-8A87-41D234C1CCE7}"/>
              </a:ext>
            </a:extLst>
          </p:cNvPr>
          <p:cNvSpPr>
            <a:spLocks noChangeShapeType="1"/>
          </p:cNvSpPr>
          <p:nvPr/>
        </p:nvSpPr>
        <p:spPr bwMode="auto">
          <a:xfrm flipV="1">
            <a:off x="4186238" y="4146550"/>
            <a:ext cx="1587" cy="1905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0271" name="Line 95">
            <a:extLst>
              <a:ext uri="{FF2B5EF4-FFF2-40B4-BE49-F238E27FC236}">
                <a16:creationId xmlns:a16="http://schemas.microsoft.com/office/drawing/2014/main" id="{8A265CC1-E1D2-4352-9335-55A9B2A989CC}"/>
              </a:ext>
            </a:extLst>
          </p:cNvPr>
          <p:cNvSpPr>
            <a:spLocks noChangeShapeType="1"/>
          </p:cNvSpPr>
          <p:nvPr/>
        </p:nvSpPr>
        <p:spPr bwMode="auto">
          <a:xfrm flipV="1">
            <a:off x="4186238" y="4117975"/>
            <a:ext cx="1587" cy="28575"/>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0272" name="Line 96">
            <a:extLst>
              <a:ext uri="{FF2B5EF4-FFF2-40B4-BE49-F238E27FC236}">
                <a16:creationId xmlns:a16="http://schemas.microsoft.com/office/drawing/2014/main" id="{AF49CAB2-7548-455E-8347-12244DC183C1}"/>
              </a:ext>
            </a:extLst>
          </p:cNvPr>
          <p:cNvSpPr>
            <a:spLocks noChangeShapeType="1"/>
          </p:cNvSpPr>
          <p:nvPr/>
        </p:nvSpPr>
        <p:spPr bwMode="auto">
          <a:xfrm flipV="1">
            <a:off x="4186238" y="4097338"/>
            <a:ext cx="1587" cy="20637"/>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0273" name="Line 97">
            <a:extLst>
              <a:ext uri="{FF2B5EF4-FFF2-40B4-BE49-F238E27FC236}">
                <a16:creationId xmlns:a16="http://schemas.microsoft.com/office/drawing/2014/main" id="{5B3FC3D1-4A8B-49B1-9D96-58C7CEE59F5D}"/>
              </a:ext>
            </a:extLst>
          </p:cNvPr>
          <p:cNvSpPr>
            <a:spLocks noChangeShapeType="1"/>
          </p:cNvSpPr>
          <p:nvPr/>
        </p:nvSpPr>
        <p:spPr bwMode="auto">
          <a:xfrm flipV="1">
            <a:off x="4186238" y="4068763"/>
            <a:ext cx="1587" cy="28575"/>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0274" name="Line 98">
            <a:extLst>
              <a:ext uri="{FF2B5EF4-FFF2-40B4-BE49-F238E27FC236}">
                <a16:creationId xmlns:a16="http://schemas.microsoft.com/office/drawing/2014/main" id="{472FE026-1E98-482B-A2F7-90DDDDA9A84C}"/>
              </a:ext>
            </a:extLst>
          </p:cNvPr>
          <p:cNvSpPr>
            <a:spLocks noChangeShapeType="1"/>
          </p:cNvSpPr>
          <p:nvPr/>
        </p:nvSpPr>
        <p:spPr bwMode="auto">
          <a:xfrm flipV="1">
            <a:off x="4186238" y="4049713"/>
            <a:ext cx="1587" cy="1905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0275" name="Line 99">
            <a:extLst>
              <a:ext uri="{FF2B5EF4-FFF2-40B4-BE49-F238E27FC236}">
                <a16:creationId xmlns:a16="http://schemas.microsoft.com/office/drawing/2014/main" id="{BF7A3090-893E-4782-8939-34968EAC7FAB}"/>
              </a:ext>
            </a:extLst>
          </p:cNvPr>
          <p:cNvSpPr>
            <a:spLocks noChangeShapeType="1"/>
          </p:cNvSpPr>
          <p:nvPr/>
        </p:nvSpPr>
        <p:spPr bwMode="auto">
          <a:xfrm flipV="1">
            <a:off x="4186238" y="4030663"/>
            <a:ext cx="1587" cy="1905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0276" name="Line 100">
            <a:extLst>
              <a:ext uri="{FF2B5EF4-FFF2-40B4-BE49-F238E27FC236}">
                <a16:creationId xmlns:a16="http://schemas.microsoft.com/office/drawing/2014/main" id="{D40BF2EF-E5CD-417D-B99E-DCBBD631175B}"/>
              </a:ext>
            </a:extLst>
          </p:cNvPr>
          <p:cNvSpPr>
            <a:spLocks noChangeShapeType="1"/>
          </p:cNvSpPr>
          <p:nvPr/>
        </p:nvSpPr>
        <p:spPr bwMode="auto">
          <a:xfrm flipV="1">
            <a:off x="4186238" y="4002088"/>
            <a:ext cx="1587" cy="28575"/>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0277" name="Line 101">
            <a:extLst>
              <a:ext uri="{FF2B5EF4-FFF2-40B4-BE49-F238E27FC236}">
                <a16:creationId xmlns:a16="http://schemas.microsoft.com/office/drawing/2014/main" id="{96E28350-6965-4353-A211-072A55F93729}"/>
              </a:ext>
            </a:extLst>
          </p:cNvPr>
          <p:cNvSpPr>
            <a:spLocks noChangeShapeType="1"/>
          </p:cNvSpPr>
          <p:nvPr/>
        </p:nvSpPr>
        <p:spPr bwMode="auto">
          <a:xfrm flipV="1">
            <a:off x="4186238" y="3983038"/>
            <a:ext cx="1587" cy="1905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0278" name="Line 102">
            <a:extLst>
              <a:ext uri="{FF2B5EF4-FFF2-40B4-BE49-F238E27FC236}">
                <a16:creationId xmlns:a16="http://schemas.microsoft.com/office/drawing/2014/main" id="{BC1FAEEA-8C50-430E-8DF8-DFC1C9392FF8}"/>
              </a:ext>
            </a:extLst>
          </p:cNvPr>
          <p:cNvSpPr>
            <a:spLocks noChangeShapeType="1"/>
          </p:cNvSpPr>
          <p:nvPr/>
        </p:nvSpPr>
        <p:spPr bwMode="auto">
          <a:xfrm flipV="1">
            <a:off x="4186238" y="3954463"/>
            <a:ext cx="1587" cy="28575"/>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0279" name="Line 103">
            <a:extLst>
              <a:ext uri="{FF2B5EF4-FFF2-40B4-BE49-F238E27FC236}">
                <a16:creationId xmlns:a16="http://schemas.microsoft.com/office/drawing/2014/main" id="{006188CA-AFCF-47CA-AF94-FBB8DA0CE735}"/>
              </a:ext>
            </a:extLst>
          </p:cNvPr>
          <p:cNvSpPr>
            <a:spLocks noChangeShapeType="1"/>
          </p:cNvSpPr>
          <p:nvPr/>
        </p:nvSpPr>
        <p:spPr bwMode="auto">
          <a:xfrm flipV="1">
            <a:off x="4186238" y="3935413"/>
            <a:ext cx="1587" cy="1905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0280" name="Line 104">
            <a:extLst>
              <a:ext uri="{FF2B5EF4-FFF2-40B4-BE49-F238E27FC236}">
                <a16:creationId xmlns:a16="http://schemas.microsoft.com/office/drawing/2014/main" id="{2D2D64F5-8F60-4A32-BD77-A0DF2E3B34BB}"/>
              </a:ext>
            </a:extLst>
          </p:cNvPr>
          <p:cNvSpPr>
            <a:spLocks noChangeShapeType="1"/>
          </p:cNvSpPr>
          <p:nvPr/>
        </p:nvSpPr>
        <p:spPr bwMode="auto">
          <a:xfrm flipV="1">
            <a:off x="4186238" y="3916363"/>
            <a:ext cx="1587" cy="1905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0281" name="Line 105">
            <a:extLst>
              <a:ext uri="{FF2B5EF4-FFF2-40B4-BE49-F238E27FC236}">
                <a16:creationId xmlns:a16="http://schemas.microsoft.com/office/drawing/2014/main" id="{D87D7F9A-C63F-4D8C-9E86-37A0816E130B}"/>
              </a:ext>
            </a:extLst>
          </p:cNvPr>
          <p:cNvSpPr>
            <a:spLocks noChangeShapeType="1"/>
          </p:cNvSpPr>
          <p:nvPr/>
        </p:nvSpPr>
        <p:spPr bwMode="auto">
          <a:xfrm flipV="1">
            <a:off x="4186238" y="3887788"/>
            <a:ext cx="1587" cy="28575"/>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0282" name="Line 106">
            <a:extLst>
              <a:ext uri="{FF2B5EF4-FFF2-40B4-BE49-F238E27FC236}">
                <a16:creationId xmlns:a16="http://schemas.microsoft.com/office/drawing/2014/main" id="{05294E30-31DD-4255-A2C6-FB134CED7591}"/>
              </a:ext>
            </a:extLst>
          </p:cNvPr>
          <p:cNvSpPr>
            <a:spLocks noChangeShapeType="1"/>
          </p:cNvSpPr>
          <p:nvPr/>
        </p:nvSpPr>
        <p:spPr bwMode="auto">
          <a:xfrm flipV="1">
            <a:off x="4186238" y="3868738"/>
            <a:ext cx="1587" cy="1905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0283" name="Line 107">
            <a:extLst>
              <a:ext uri="{FF2B5EF4-FFF2-40B4-BE49-F238E27FC236}">
                <a16:creationId xmlns:a16="http://schemas.microsoft.com/office/drawing/2014/main" id="{EC7765BE-0A28-4278-9697-3DF1B7C71293}"/>
              </a:ext>
            </a:extLst>
          </p:cNvPr>
          <p:cNvSpPr>
            <a:spLocks noChangeShapeType="1"/>
          </p:cNvSpPr>
          <p:nvPr/>
        </p:nvSpPr>
        <p:spPr bwMode="auto">
          <a:xfrm flipV="1">
            <a:off x="4186238" y="3840163"/>
            <a:ext cx="1587" cy="28575"/>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0284" name="Line 108">
            <a:extLst>
              <a:ext uri="{FF2B5EF4-FFF2-40B4-BE49-F238E27FC236}">
                <a16:creationId xmlns:a16="http://schemas.microsoft.com/office/drawing/2014/main" id="{E08A2848-AFF7-4EA0-96DB-B05F71DC67DE}"/>
              </a:ext>
            </a:extLst>
          </p:cNvPr>
          <p:cNvSpPr>
            <a:spLocks noChangeShapeType="1"/>
          </p:cNvSpPr>
          <p:nvPr/>
        </p:nvSpPr>
        <p:spPr bwMode="auto">
          <a:xfrm flipV="1">
            <a:off x="4186238" y="3821113"/>
            <a:ext cx="1587" cy="1905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0285" name="Line 109">
            <a:extLst>
              <a:ext uri="{FF2B5EF4-FFF2-40B4-BE49-F238E27FC236}">
                <a16:creationId xmlns:a16="http://schemas.microsoft.com/office/drawing/2014/main" id="{29844FF0-0E56-4B7C-AAFC-DE9D0817A8E6}"/>
              </a:ext>
            </a:extLst>
          </p:cNvPr>
          <p:cNvSpPr>
            <a:spLocks noChangeShapeType="1"/>
          </p:cNvSpPr>
          <p:nvPr/>
        </p:nvSpPr>
        <p:spPr bwMode="auto">
          <a:xfrm flipV="1">
            <a:off x="4186238" y="3802063"/>
            <a:ext cx="1587" cy="1905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0286" name="Line 110">
            <a:extLst>
              <a:ext uri="{FF2B5EF4-FFF2-40B4-BE49-F238E27FC236}">
                <a16:creationId xmlns:a16="http://schemas.microsoft.com/office/drawing/2014/main" id="{5EDAFA74-D769-4753-B762-F2BAF6E6EB41}"/>
              </a:ext>
            </a:extLst>
          </p:cNvPr>
          <p:cNvSpPr>
            <a:spLocks noChangeShapeType="1"/>
          </p:cNvSpPr>
          <p:nvPr/>
        </p:nvSpPr>
        <p:spPr bwMode="auto">
          <a:xfrm flipV="1">
            <a:off x="4186238" y="3773488"/>
            <a:ext cx="1587" cy="28575"/>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0287" name="Line 111">
            <a:extLst>
              <a:ext uri="{FF2B5EF4-FFF2-40B4-BE49-F238E27FC236}">
                <a16:creationId xmlns:a16="http://schemas.microsoft.com/office/drawing/2014/main" id="{A3A23B9F-213F-41C5-AB1A-64FD5ED76036}"/>
              </a:ext>
            </a:extLst>
          </p:cNvPr>
          <p:cNvSpPr>
            <a:spLocks noChangeShapeType="1"/>
          </p:cNvSpPr>
          <p:nvPr/>
        </p:nvSpPr>
        <p:spPr bwMode="auto">
          <a:xfrm flipV="1">
            <a:off x="4186238" y="3754438"/>
            <a:ext cx="1587" cy="1905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0288" name="Line 112">
            <a:extLst>
              <a:ext uri="{FF2B5EF4-FFF2-40B4-BE49-F238E27FC236}">
                <a16:creationId xmlns:a16="http://schemas.microsoft.com/office/drawing/2014/main" id="{F08C156C-1CB4-4E56-8D75-17D6B60C131A}"/>
              </a:ext>
            </a:extLst>
          </p:cNvPr>
          <p:cNvSpPr>
            <a:spLocks noChangeShapeType="1"/>
          </p:cNvSpPr>
          <p:nvPr/>
        </p:nvSpPr>
        <p:spPr bwMode="auto">
          <a:xfrm flipV="1">
            <a:off x="4186238" y="3735388"/>
            <a:ext cx="1587" cy="1905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0289" name="Line 113">
            <a:extLst>
              <a:ext uri="{FF2B5EF4-FFF2-40B4-BE49-F238E27FC236}">
                <a16:creationId xmlns:a16="http://schemas.microsoft.com/office/drawing/2014/main" id="{227450FC-6D6F-417D-BAC6-3E25F741A0EC}"/>
              </a:ext>
            </a:extLst>
          </p:cNvPr>
          <p:cNvSpPr>
            <a:spLocks noChangeShapeType="1"/>
          </p:cNvSpPr>
          <p:nvPr/>
        </p:nvSpPr>
        <p:spPr bwMode="auto">
          <a:xfrm flipV="1">
            <a:off x="4186238" y="3706813"/>
            <a:ext cx="1587" cy="28575"/>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0290" name="Line 114">
            <a:extLst>
              <a:ext uri="{FF2B5EF4-FFF2-40B4-BE49-F238E27FC236}">
                <a16:creationId xmlns:a16="http://schemas.microsoft.com/office/drawing/2014/main" id="{A1AF93EE-DC39-4747-B224-95295DA2E912}"/>
              </a:ext>
            </a:extLst>
          </p:cNvPr>
          <p:cNvSpPr>
            <a:spLocks noChangeShapeType="1"/>
          </p:cNvSpPr>
          <p:nvPr/>
        </p:nvSpPr>
        <p:spPr bwMode="auto">
          <a:xfrm flipV="1">
            <a:off x="4186238" y="3687763"/>
            <a:ext cx="1587" cy="1905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0291" name="Line 115">
            <a:extLst>
              <a:ext uri="{FF2B5EF4-FFF2-40B4-BE49-F238E27FC236}">
                <a16:creationId xmlns:a16="http://schemas.microsoft.com/office/drawing/2014/main" id="{2788CA93-8FB1-412E-8A16-D8DC2BBB8A2B}"/>
              </a:ext>
            </a:extLst>
          </p:cNvPr>
          <p:cNvSpPr>
            <a:spLocks noChangeShapeType="1"/>
          </p:cNvSpPr>
          <p:nvPr/>
        </p:nvSpPr>
        <p:spPr bwMode="auto">
          <a:xfrm flipV="1">
            <a:off x="4186238" y="3659188"/>
            <a:ext cx="1587" cy="28575"/>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0292" name="Line 116">
            <a:extLst>
              <a:ext uri="{FF2B5EF4-FFF2-40B4-BE49-F238E27FC236}">
                <a16:creationId xmlns:a16="http://schemas.microsoft.com/office/drawing/2014/main" id="{E7ED9B98-977E-4609-8BEF-481C7EFA7F6C}"/>
              </a:ext>
            </a:extLst>
          </p:cNvPr>
          <p:cNvSpPr>
            <a:spLocks noChangeShapeType="1"/>
          </p:cNvSpPr>
          <p:nvPr/>
        </p:nvSpPr>
        <p:spPr bwMode="auto">
          <a:xfrm flipV="1">
            <a:off x="4186238" y="3640138"/>
            <a:ext cx="1587" cy="1905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0293" name="Line 117">
            <a:extLst>
              <a:ext uri="{FF2B5EF4-FFF2-40B4-BE49-F238E27FC236}">
                <a16:creationId xmlns:a16="http://schemas.microsoft.com/office/drawing/2014/main" id="{38B4A9B4-B04E-4750-9916-A80376E9CEB7}"/>
              </a:ext>
            </a:extLst>
          </p:cNvPr>
          <p:cNvSpPr>
            <a:spLocks noChangeShapeType="1"/>
          </p:cNvSpPr>
          <p:nvPr/>
        </p:nvSpPr>
        <p:spPr bwMode="auto">
          <a:xfrm flipV="1">
            <a:off x="4186238" y="3621088"/>
            <a:ext cx="1587" cy="1905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0294" name="Line 118">
            <a:extLst>
              <a:ext uri="{FF2B5EF4-FFF2-40B4-BE49-F238E27FC236}">
                <a16:creationId xmlns:a16="http://schemas.microsoft.com/office/drawing/2014/main" id="{1237CFC0-8496-4911-8777-6C520AB0E683}"/>
              </a:ext>
            </a:extLst>
          </p:cNvPr>
          <p:cNvSpPr>
            <a:spLocks noChangeShapeType="1"/>
          </p:cNvSpPr>
          <p:nvPr/>
        </p:nvSpPr>
        <p:spPr bwMode="auto">
          <a:xfrm flipV="1">
            <a:off x="4186238" y="3592513"/>
            <a:ext cx="1587" cy="28575"/>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0295" name="Line 119">
            <a:extLst>
              <a:ext uri="{FF2B5EF4-FFF2-40B4-BE49-F238E27FC236}">
                <a16:creationId xmlns:a16="http://schemas.microsoft.com/office/drawing/2014/main" id="{A45F8356-8E6E-4FC9-A5A7-1E7F2F727945}"/>
              </a:ext>
            </a:extLst>
          </p:cNvPr>
          <p:cNvSpPr>
            <a:spLocks noChangeShapeType="1"/>
          </p:cNvSpPr>
          <p:nvPr/>
        </p:nvSpPr>
        <p:spPr bwMode="auto">
          <a:xfrm flipV="1">
            <a:off x="4186238" y="3571875"/>
            <a:ext cx="1587" cy="20638"/>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0296" name="Line 120">
            <a:extLst>
              <a:ext uri="{FF2B5EF4-FFF2-40B4-BE49-F238E27FC236}">
                <a16:creationId xmlns:a16="http://schemas.microsoft.com/office/drawing/2014/main" id="{D60CDD8E-B030-4EED-A49C-E61D47E1EDE8}"/>
              </a:ext>
            </a:extLst>
          </p:cNvPr>
          <p:cNvSpPr>
            <a:spLocks noChangeShapeType="1"/>
          </p:cNvSpPr>
          <p:nvPr/>
        </p:nvSpPr>
        <p:spPr bwMode="auto">
          <a:xfrm flipV="1">
            <a:off x="4186238" y="3543300"/>
            <a:ext cx="1587" cy="28575"/>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0297" name="Rectangle 121">
            <a:extLst>
              <a:ext uri="{FF2B5EF4-FFF2-40B4-BE49-F238E27FC236}">
                <a16:creationId xmlns:a16="http://schemas.microsoft.com/office/drawing/2014/main" id="{40BFB7CE-B4F8-4CE5-8630-BC9431E98323}"/>
              </a:ext>
            </a:extLst>
          </p:cNvPr>
          <p:cNvSpPr>
            <a:spLocks noChangeArrowheads="1"/>
          </p:cNvSpPr>
          <p:nvPr/>
        </p:nvSpPr>
        <p:spPr bwMode="auto">
          <a:xfrm>
            <a:off x="3005138" y="5702300"/>
            <a:ext cx="113814" cy="246221"/>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wrap="none" lIns="0" tIns="0" rIns="0" bIns="0">
            <a:spAutoFit/>
          </a:bodyPr>
          <a:lstStyle/>
          <a:p>
            <a:r>
              <a:rPr lang="en-US" altLang="en-US" sz="1600">
                <a:latin typeface="Arial" panose="020B0604020202020204" pitchFamily="34" charset="0"/>
              </a:rPr>
              <a:t>0</a:t>
            </a:r>
            <a:endParaRPr lang="en-US" altLang="en-US"/>
          </a:p>
        </p:txBody>
      </p:sp>
      <p:sp>
        <p:nvSpPr>
          <p:cNvPr id="50298" name="Rectangle 122">
            <a:extLst>
              <a:ext uri="{FF2B5EF4-FFF2-40B4-BE49-F238E27FC236}">
                <a16:creationId xmlns:a16="http://schemas.microsoft.com/office/drawing/2014/main" id="{6A15C6AB-026D-4D57-8FAC-96E0E65FCABA}"/>
              </a:ext>
            </a:extLst>
          </p:cNvPr>
          <p:cNvSpPr>
            <a:spLocks noChangeArrowheads="1"/>
          </p:cNvSpPr>
          <p:nvPr/>
        </p:nvSpPr>
        <p:spPr bwMode="auto">
          <a:xfrm>
            <a:off x="2833688" y="4565650"/>
            <a:ext cx="285335" cy="246221"/>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wrap="none" lIns="0" tIns="0" rIns="0" bIns="0">
            <a:spAutoFit/>
          </a:bodyPr>
          <a:lstStyle/>
          <a:p>
            <a:r>
              <a:rPr lang="en-US" altLang="en-US" sz="1600">
                <a:latin typeface="Arial" panose="020B0604020202020204" pitchFamily="34" charset="0"/>
              </a:rPr>
              <a:t>0.5</a:t>
            </a:r>
            <a:endParaRPr lang="en-US" altLang="en-US"/>
          </a:p>
        </p:txBody>
      </p:sp>
      <p:sp>
        <p:nvSpPr>
          <p:cNvPr id="50299" name="Rectangle 123">
            <a:extLst>
              <a:ext uri="{FF2B5EF4-FFF2-40B4-BE49-F238E27FC236}">
                <a16:creationId xmlns:a16="http://schemas.microsoft.com/office/drawing/2014/main" id="{1CBCAF42-6B48-4B4E-9046-E86743E49977}"/>
              </a:ext>
            </a:extLst>
          </p:cNvPr>
          <p:cNvSpPr>
            <a:spLocks noChangeArrowheads="1"/>
          </p:cNvSpPr>
          <p:nvPr/>
        </p:nvSpPr>
        <p:spPr bwMode="auto">
          <a:xfrm>
            <a:off x="3005138" y="3419475"/>
            <a:ext cx="113814" cy="246221"/>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wrap="none" lIns="0" tIns="0" rIns="0" bIns="0">
            <a:spAutoFit/>
          </a:bodyPr>
          <a:lstStyle/>
          <a:p>
            <a:r>
              <a:rPr lang="en-US" altLang="en-US" sz="1600">
                <a:latin typeface="Arial" panose="020B0604020202020204" pitchFamily="34" charset="0"/>
              </a:rPr>
              <a:t>1</a:t>
            </a:r>
            <a:endParaRPr lang="en-US" altLang="en-US"/>
          </a:p>
        </p:txBody>
      </p:sp>
      <p:sp>
        <p:nvSpPr>
          <p:cNvPr id="50300" name="Rectangle 124">
            <a:extLst>
              <a:ext uri="{FF2B5EF4-FFF2-40B4-BE49-F238E27FC236}">
                <a16:creationId xmlns:a16="http://schemas.microsoft.com/office/drawing/2014/main" id="{38ED9C58-C314-4039-834E-2A0A3FB6FAAE}"/>
              </a:ext>
            </a:extLst>
          </p:cNvPr>
          <p:cNvSpPr>
            <a:spLocks noChangeArrowheads="1"/>
          </p:cNvSpPr>
          <p:nvPr/>
        </p:nvSpPr>
        <p:spPr bwMode="auto">
          <a:xfrm>
            <a:off x="3224213" y="6008688"/>
            <a:ext cx="113814" cy="246221"/>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wrap="none" lIns="0" tIns="0" rIns="0" bIns="0">
            <a:spAutoFit/>
          </a:bodyPr>
          <a:lstStyle/>
          <a:p>
            <a:r>
              <a:rPr lang="en-US" altLang="en-US" sz="1600">
                <a:latin typeface="Arial" panose="020B0604020202020204" pitchFamily="34" charset="0"/>
              </a:rPr>
              <a:t>0</a:t>
            </a:r>
            <a:endParaRPr lang="en-US" altLang="en-US"/>
          </a:p>
        </p:txBody>
      </p:sp>
      <p:sp>
        <p:nvSpPr>
          <p:cNvPr id="50301" name="Rectangle 125">
            <a:extLst>
              <a:ext uri="{FF2B5EF4-FFF2-40B4-BE49-F238E27FC236}">
                <a16:creationId xmlns:a16="http://schemas.microsoft.com/office/drawing/2014/main" id="{466B83FC-5B90-4DC1-8EA7-2DF604766223}"/>
              </a:ext>
            </a:extLst>
          </p:cNvPr>
          <p:cNvSpPr>
            <a:spLocks noChangeArrowheads="1"/>
          </p:cNvSpPr>
          <p:nvPr/>
        </p:nvSpPr>
        <p:spPr bwMode="auto">
          <a:xfrm>
            <a:off x="3871913" y="6008688"/>
            <a:ext cx="399148" cy="246221"/>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wrap="none" lIns="0" tIns="0" rIns="0" bIns="0">
            <a:spAutoFit/>
          </a:bodyPr>
          <a:lstStyle/>
          <a:p>
            <a:r>
              <a:rPr lang="en-US" altLang="en-US" sz="1600">
                <a:latin typeface="Arial" panose="020B0604020202020204" pitchFamily="34" charset="0"/>
              </a:rPr>
              <a:t>0.02</a:t>
            </a:r>
            <a:endParaRPr lang="en-US" altLang="en-US"/>
          </a:p>
        </p:txBody>
      </p:sp>
      <p:sp>
        <p:nvSpPr>
          <p:cNvPr id="50302" name="Rectangle 126">
            <a:extLst>
              <a:ext uri="{FF2B5EF4-FFF2-40B4-BE49-F238E27FC236}">
                <a16:creationId xmlns:a16="http://schemas.microsoft.com/office/drawing/2014/main" id="{41FE5825-DE78-452D-AEE2-22A0F64D2BB9}"/>
              </a:ext>
            </a:extLst>
          </p:cNvPr>
          <p:cNvSpPr>
            <a:spLocks noChangeArrowheads="1"/>
          </p:cNvSpPr>
          <p:nvPr/>
        </p:nvSpPr>
        <p:spPr bwMode="auto">
          <a:xfrm>
            <a:off x="4662488" y="6008688"/>
            <a:ext cx="399148" cy="246221"/>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wrap="none" lIns="0" tIns="0" rIns="0" bIns="0">
            <a:spAutoFit/>
          </a:bodyPr>
          <a:lstStyle/>
          <a:p>
            <a:r>
              <a:rPr lang="en-US" altLang="en-US" sz="1600">
                <a:latin typeface="Arial" panose="020B0604020202020204" pitchFamily="34" charset="0"/>
              </a:rPr>
              <a:t>0.04</a:t>
            </a:r>
            <a:endParaRPr lang="en-US" altLang="en-US"/>
          </a:p>
        </p:txBody>
      </p:sp>
      <p:sp>
        <p:nvSpPr>
          <p:cNvPr id="50303" name="Rectangle 127">
            <a:extLst>
              <a:ext uri="{FF2B5EF4-FFF2-40B4-BE49-F238E27FC236}">
                <a16:creationId xmlns:a16="http://schemas.microsoft.com/office/drawing/2014/main" id="{49885858-067D-4681-951F-3601C8FCDE5C}"/>
              </a:ext>
            </a:extLst>
          </p:cNvPr>
          <p:cNvSpPr>
            <a:spLocks noChangeArrowheads="1"/>
          </p:cNvSpPr>
          <p:nvPr/>
        </p:nvSpPr>
        <p:spPr bwMode="auto">
          <a:xfrm>
            <a:off x="5443538" y="6008688"/>
            <a:ext cx="399148" cy="246221"/>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wrap="none" lIns="0" tIns="0" rIns="0" bIns="0">
            <a:spAutoFit/>
          </a:bodyPr>
          <a:lstStyle/>
          <a:p>
            <a:r>
              <a:rPr lang="en-US" altLang="en-US" sz="1600">
                <a:latin typeface="Arial" panose="020B0604020202020204" pitchFamily="34" charset="0"/>
              </a:rPr>
              <a:t>0.06</a:t>
            </a:r>
            <a:endParaRPr lang="en-US" altLang="en-US"/>
          </a:p>
        </p:txBody>
      </p:sp>
      <p:sp>
        <p:nvSpPr>
          <p:cNvPr id="50304" name="Rectangle 128">
            <a:extLst>
              <a:ext uri="{FF2B5EF4-FFF2-40B4-BE49-F238E27FC236}">
                <a16:creationId xmlns:a16="http://schemas.microsoft.com/office/drawing/2014/main" id="{76C4E024-55CE-4A1E-A67C-24F5DDDFD69D}"/>
              </a:ext>
            </a:extLst>
          </p:cNvPr>
          <p:cNvSpPr>
            <a:spLocks noChangeArrowheads="1"/>
          </p:cNvSpPr>
          <p:nvPr/>
        </p:nvSpPr>
        <p:spPr bwMode="auto">
          <a:xfrm>
            <a:off x="6234113" y="6008688"/>
            <a:ext cx="399148" cy="246221"/>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wrap="none" lIns="0" tIns="0" rIns="0" bIns="0">
            <a:spAutoFit/>
          </a:bodyPr>
          <a:lstStyle/>
          <a:p>
            <a:r>
              <a:rPr lang="en-US" altLang="en-US" sz="1600">
                <a:latin typeface="Arial" panose="020B0604020202020204" pitchFamily="34" charset="0"/>
              </a:rPr>
              <a:t>0.08</a:t>
            </a:r>
            <a:endParaRPr lang="en-US" altLang="en-US"/>
          </a:p>
        </p:txBody>
      </p:sp>
      <p:sp>
        <p:nvSpPr>
          <p:cNvPr id="50308" name="Rectangle 132">
            <a:extLst>
              <a:ext uri="{FF2B5EF4-FFF2-40B4-BE49-F238E27FC236}">
                <a16:creationId xmlns:a16="http://schemas.microsoft.com/office/drawing/2014/main" id="{B81F7394-2F06-4582-8115-26F1AD8E4324}"/>
              </a:ext>
            </a:extLst>
          </p:cNvPr>
          <p:cNvSpPr>
            <a:spLocks noChangeArrowheads="1"/>
          </p:cNvSpPr>
          <p:nvPr/>
        </p:nvSpPr>
        <p:spPr bwMode="auto">
          <a:xfrm rot="16200000">
            <a:off x="1896143" y="4525883"/>
            <a:ext cx="1503617" cy="246221"/>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wrap="none" lIns="0" tIns="0" rIns="0" bIns="0">
            <a:spAutoFit/>
          </a:bodyPr>
          <a:lstStyle/>
          <a:p>
            <a:r>
              <a:rPr lang="en-US" altLang="en-US" sz="1600" dirty="0">
                <a:latin typeface="Arial" panose="020B0604020202020204" pitchFamily="34" charset="0"/>
              </a:rPr>
              <a:t>Exceedance risk</a:t>
            </a:r>
            <a:endParaRPr lang="en-US" altLang="en-US" dirty="0"/>
          </a:p>
        </p:txBody>
      </p:sp>
      <p:sp>
        <p:nvSpPr>
          <p:cNvPr id="50309" name="Line 133">
            <a:extLst>
              <a:ext uri="{FF2B5EF4-FFF2-40B4-BE49-F238E27FC236}">
                <a16:creationId xmlns:a16="http://schemas.microsoft.com/office/drawing/2014/main" id="{4865D8B8-7332-4DD7-A551-B64DC3A230DC}"/>
              </a:ext>
            </a:extLst>
          </p:cNvPr>
          <p:cNvSpPr>
            <a:spLocks noChangeShapeType="1"/>
          </p:cNvSpPr>
          <p:nvPr/>
        </p:nvSpPr>
        <p:spPr bwMode="auto">
          <a:xfrm>
            <a:off x="3290888" y="3543300"/>
            <a:ext cx="1587" cy="2255838"/>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0310" name="Line 134">
            <a:extLst>
              <a:ext uri="{FF2B5EF4-FFF2-40B4-BE49-F238E27FC236}">
                <a16:creationId xmlns:a16="http://schemas.microsoft.com/office/drawing/2014/main" id="{00E2CB88-C9E9-4DA1-B3DA-2100B83C4C33}"/>
              </a:ext>
            </a:extLst>
          </p:cNvPr>
          <p:cNvSpPr>
            <a:spLocks noChangeShapeType="1"/>
          </p:cNvSpPr>
          <p:nvPr/>
        </p:nvSpPr>
        <p:spPr bwMode="auto">
          <a:xfrm flipH="1" flipV="1">
            <a:off x="3281363" y="5780088"/>
            <a:ext cx="2714625" cy="9525"/>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0311" name="Line 135">
            <a:extLst>
              <a:ext uri="{FF2B5EF4-FFF2-40B4-BE49-F238E27FC236}">
                <a16:creationId xmlns:a16="http://schemas.microsoft.com/office/drawing/2014/main" id="{520DB788-440E-4B65-8007-91B2EE8D8ACA}"/>
              </a:ext>
            </a:extLst>
          </p:cNvPr>
          <p:cNvSpPr>
            <a:spLocks noChangeShapeType="1"/>
          </p:cNvSpPr>
          <p:nvPr/>
        </p:nvSpPr>
        <p:spPr bwMode="auto">
          <a:xfrm flipH="1">
            <a:off x="3281363" y="3543300"/>
            <a:ext cx="904875" cy="1588"/>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0178" name="Rectangle 2">
            <a:extLst>
              <a:ext uri="{FF2B5EF4-FFF2-40B4-BE49-F238E27FC236}">
                <a16:creationId xmlns:a16="http://schemas.microsoft.com/office/drawing/2014/main" id="{7BC1A46E-98D0-4892-A6B6-D86DC6D6B176}"/>
              </a:ext>
            </a:extLst>
          </p:cNvPr>
          <p:cNvSpPr>
            <a:spLocks noGrp="1" noChangeArrowheads="1"/>
          </p:cNvSpPr>
          <p:nvPr>
            <p:ph type="title"/>
          </p:nvPr>
        </p:nvSpPr>
        <p:spPr/>
        <p:txBody>
          <a:bodyPr/>
          <a:lstStyle/>
          <a:p>
            <a:r>
              <a:rPr lang="en-US" altLang="en-US"/>
              <a:t>The answer</a:t>
            </a:r>
          </a:p>
        </p:txBody>
      </p:sp>
      <p:sp>
        <p:nvSpPr>
          <p:cNvPr id="50179" name="Rectangle 3">
            <a:extLst>
              <a:ext uri="{FF2B5EF4-FFF2-40B4-BE49-F238E27FC236}">
                <a16:creationId xmlns:a16="http://schemas.microsoft.com/office/drawing/2014/main" id="{23F7B67E-C7D6-428A-B415-0D61B9DC17B9}"/>
              </a:ext>
            </a:extLst>
          </p:cNvPr>
          <p:cNvSpPr>
            <a:spLocks noGrp="1" noChangeArrowheads="1"/>
          </p:cNvSpPr>
          <p:nvPr>
            <p:ph type="body" idx="1"/>
          </p:nvPr>
        </p:nvSpPr>
        <p:spPr>
          <a:xfrm>
            <a:off x="685800" y="1981200"/>
            <a:ext cx="8153400" cy="1328738"/>
          </a:xfrm>
        </p:spPr>
        <p:txBody>
          <a:bodyPr/>
          <a:lstStyle/>
          <a:p>
            <a:pPr marL="0" indent="0">
              <a:buFontTx/>
              <a:buNone/>
            </a:pPr>
            <a:r>
              <a:rPr lang="en-US" altLang="en-US" dirty="0"/>
              <a:t>Bounds around concentration distributions leading only to safe doses for mussel consumers</a:t>
            </a:r>
          </a:p>
        </p:txBody>
      </p:sp>
      <p:grpSp>
        <p:nvGrpSpPr>
          <p:cNvPr id="50186" name="Group 10">
            <a:extLst>
              <a:ext uri="{FF2B5EF4-FFF2-40B4-BE49-F238E27FC236}">
                <a16:creationId xmlns:a16="http://schemas.microsoft.com/office/drawing/2014/main" id="{EE41E463-B8D4-4182-8CB6-E8CFFF91E1EA}"/>
              </a:ext>
            </a:extLst>
          </p:cNvPr>
          <p:cNvGrpSpPr>
            <a:grpSpLocks/>
          </p:cNvGrpSpPr>
          <p:nvPr/>
        </p:nvGrpSpPr>
        <p:grpSpPr bwMode="auto">
          <a:xfrm>
            <a:off x="3300414" y="3200401"/>
            <a:ext cx="3557588" cy="2581276"/>
            <a:chOff x="2079" y="2160"/>
            <a:chExt cx="2241" cy="1626"/>
          </a:xfrm>
        </p:grpSpPr>
        <p:sp>
          <p:nvSpPr>
            <p:cNvPr id="50182" name="Text Box 6">
              <a:extLst>
                <a:ext uri="{FF2B5EF4-FFF2-40B4-BE49-F238E27FC236}">
                  <a16:creationId xmlns:a16="http://schemas.microsoft.com/office/drawing/2014/main" id="{2B58E1DB-EB15-4198-A800-53F02609DFB1}"/>
                </a:ext>
              </a:extLst>
            </p:cNvPr>
            <p:cNvSpPr txBox="1">
              <a:spLocks noChangeArrowheads="1"/>
            </p:cNvSpPr>
            <p:nvPr/>
          </p:nvSpPr>
          <p:spPr bwMode="auto">
            <a:xfrm>
              <a:off x="2736" y="2160"/>
              <a:ext cx="1584" cy="40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r>
                <a:rPr lang="en-US" altLang="en-US" dirty="0">
                  <a:latin typeface="+mn-lt"/>
                </a:rPr>
                <a:t>Any distribution entirely in this box is safe</a:t>
              </a:r>
            </a:p>
          </p:txBody>
        </p:sp>
        <p:sp>
          <p:nvSpPr>
            <p:cNvPr id="50183" name="Rectangle 7">
              <a:extLst>
                <a:ext uri="{FF2B5EF4-FFF2-40B4-BE49-F238E27FC236}">
                  <a16:creationId xmlns:a16="http://schemas.microsoft.com/office/drawing/2014/main" id="{67811A3E-91C0-4355-A6E8-05E2FE16235C}"/>
                </a:ext>
              </a:extLst>
            </p:cNvPr>
            <p:cNvSpPr>
              <a:spLocks noChangeArrowheads="1"/>
            </p:cNvSpPr>
            <p:nvPr/>
          </p:nvSpPr>
          <p:spPr bwMode="auto">
            <a:xfrm>
              <a:off x="2079" y="2382"/>
              <a:ext cx="561" cy="1404"/>
            </a:xfrm>
            <a:prstGeom prst="rect">
              <a:avLst/>
            </a:prstGeom>
            <a:solidFill>
              <a:schemeClr val="accent1">
                <a:alpha val="50000"/>
              </a:schemeClr>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50184" name="Rectangle 8">
              <a:extLst>
                <a:ext uri="{FF2B5EF4-FFF2-40B4-BE49-F238E27FC236}">
                  <a16:creationId xmlns:a16="http://schemas.microsoft.com/office/drawing/2014/main" id="{01AA3776-EB35-41CA-9701-D93C39E3DFB6}"/>
                </a:ext>
              </a:extLst>
            </p:cNvPr>
            <p:cNvSpPr>
              <a:spLocks noChangeArrowheads="1"/>
            </p:cNvSpPr>
            <p:nvPr/>
          </p:nvSpPr>
          <p:spPr bwMode="auto">
            <a:xfrm>
              <a:off x="2640" y="3741"/>
              <a:ext cx="1131" cy="45"/>
            </a:xfrm>
            <a:prstGeom prst="rect">
              <a:avLst/>
            </a:prstGeom>
            <a:solidFill>
              <a:schemeClr val="accent1">
                <a:alpha val="50000"/>
              </a:schemeClr>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50185" name="Line 9">
              <a:extLst>
                <a:ext uri="{FF2B5EF4-FFF2-40B4-BE49-F238E27FC236}">
                  <a16:creationId xmlns:a16="http://schemas.microsoft.com/office/drawing/2014/main" id="{186D933C-BEE3-4B41-BE4C-4A614E1BA015}"/>
                </a:ext>
              </a:extLst>
            </p:cNvPr>
            <p:cNvSpPr>
              <a:spLocks noChangeShapeType="1"/>
            </p:cNvSpPr>
            <p:nvPr/>
          </p:nvSpPr>
          <p:spPr bwMode="auto">
            <a:xfrm flipH="1">
              <a:off x="2400" y="2560"/>
              <a:ext cx="902" cy="464"/>
            </a:xfrm>
            <a:prstGeom prst="line">
              <a:avLst/>
            </a:prstGeom>
            <a:noFill/>
            <a:ln w="25400">
              <a:solidFill>
                <a:schemeClr val="tx1"/>
              </a:solidFill>
              <a:round/>
              <a:headEnd/>
              <a:tailEnd type="triangle"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GB"/>
            </a:p>
          </p:txBody>
        </p:sp>
      </p:grpSp>
      <p:sp>
        <p:nvSpPr>
          <p:cNvPr id="50312" name="Rectangle 136">
            <a:extLst>
              <a:ext uri="{FF2B5EF4-FFF2-40B4-BE49-F238E27FC236}">
                <a16:creationId xmlns:a16="http://schemas.microsoft.com/office/drawing/2014/main" id="{466D39BB-D405-4967-BD61-0AA40BDCFA5C}"/>
              </a:ext>
            </a:extLst>
          </p:cNvPr>
          <p:cNvSpPr>
            <a:spLocks noChangeArrowheads="1"/>
          </p:cNvSpPr>
          <p:nvPr/>
        </p:nvSpPr>
        <p:spPr bwMode="auto">
          <a:xfrm>
            <a:off x="3771900" y="6202363"/>
            <a:ext cx="1265238" cy="427037"/>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wrap="none" lIns="0" tIns="0" rIns="0" bIns="0">
            <a:spAutoFit/>
          </a:bodyPr>
          <a:lstStyle/>
          <a:p>
            <a:r>
              <a:rPr lang="en-US" altLang="en-US" sz="2800">
                <a:latin typeface="Arial" panose="020B0604020202020204" pitchFamily="34" charset="0"/>
              </a:rPr>
              <a:t>WConc </a:t>
            </a:r>
            <a:endParaRPr lang="en-US" altLang="en-US" sz="2800"/>
          </a:p>
        </p:txBody>
      </p:sp>
      <p:sp>
        <p:nvSpPr>
          <p:cNvPr id="50313" name="Rectangle 137">
            <a:extLst>
              <a:ext uri="{FF2B5EF4-FFF2-40B4-BE49-F238E27FC236}">
                <a16:creationId xmlns:a16="http://schemas.microsoft.com/office/drawing/2014/main" id="{62C2CC3E-6B6D-4C42-929A-ABC76161FEED}"/>
              </a:ext>
            </a:extLst>
          </p:cNvPr>
          <p:cNvSpPr>
            <a:spLocks noChangeArrowheads="1"/>
          </p:cNvSpPr>
          <p:nvPr/>
        </p:nvSpPr>
        <p:spPr bwMode="auto">
          <a:xfrm>
            <a:off x="5372100" y="6202363"/>
            <a:ext cx="495300" cy="427037"/>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wrap="none" lIns="0" tIns="0" rIns="0" bIns="0">
            <a:spAutoFit/>
          </a:bodyPr>
          <a:lstStyle/>
          <a:p>
            <a:r>
              <a:rPr lang="en-US" altLang="en-US" sz="2800">
                <a:latin typeface="Arial" panose="020B0604020202020204" pitchFamily="34" charset="0"/>
              </a:rPr>
              <a:t>g/L</a:t>
            </a:r>
            <a:endParaRPr lang="en-US" altLang="en-US" sz="2800"/>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499"/>
                                          </p:stCondLst>
                                        </p:cTn>
                                        <p:tgtEl>
                                          <p:spTgt spid="5018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271" name="Line 23">
            <a:extLst>
              <a:ext uri="{FF2B5EF4-FFF2-40B4-BE49-F238E27FC236}">
                <a16:creationId xmlns:a16="http://schemas.microsoft.com/office/drawing/2014/main" id="{4A2D3062-B694-45B0-A508-2CE2A38D25A2}"/>
              </a:ext>
            </a:extLst>
          </p:cNvPr>
          <p:cNvSpPr>
            <a:spLocks noChangeShapeType="1"/>
          </p:cNvSpPr>
          <p:nvPr/>
        </p:nvSpPr>
        <p:spPr bwMode="auto">
          <a:xfrm>
            <a:off x="3281363" y="3524250"/>
            <a:ext cx="1587" cy="2284413"/>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3272" name="Line 24">
            <a:extLst>
              <a:ext uri="{FF2B5EF4-FFF2-40B4-BE49-F238E27FC236}">
                <a16:creationId xmlns:a16="http://schemas.microsoft.com/office/drawing/2014/main" id="{8FE87332-190C-4CBE-B74A-14CED4E65C5F}"/>
              </a:ext>
            </a:extLst>
          </p:cNvPr>
          <p:cNvSpPr>
            <a:spLocks noChangeShapeType="1"/>
          </p:cNvSpPr>
          <p:nvPr/>
        </p:nvSpPr>
        <p:spPr bwMode="auto">
          <a:xfrm>
            <a:off x="3214688" y="5808663"/>
            <a:ext cx="66675" cy="158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3273" name="Line 25">
            <a:extLst>
              <a:ext uri="{FF2B5EF4-FFF2-40B4-BE49-F238E27FC236}">
                <a16:creationId xmlns:a16="http://schemas.microsoft.com/office/drawing/2014/main" id="{12EFD480-059B-41BD-96E0-50C4F0BE6256}"/>
              </a:ext>
            </a:extLst>
          </p:cNvPr>
          <p:cNvSpPr>
            <a:spLocks noChangeShapeType="1"/>
          </p:cNvSpPr>
          <p:nvPr/>
        </p:nvSpPr>
        <p:spPr bwMode="auto">
          <a:xfrm>
            <a:off x="3214688" y="4672013"/>
            <a:ext cx="66675" cy="158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3274" name="Line 26">
            <a:extLst>
              <a:ext uri="{FF2B5EF4-FFF2-40B4-BE49-F238E27FC236}">
                <a16:creationId xmlns:a16="http://schemas.microsoft.com/office/drawing/2014/main" id="{C25ABA47-8A1C-4E35-9438-F06FBB4FD31E}"/>
              </a:ext>
            </a:extLst>
          </p:cNvPr>
          <p:cNvSpPr>
            <a:spLocks noChangeShapeType="1"/>
          </p:cNvSpPr>
          <p:nvPr/>
        </p:nvSpPr>
        <p:spPr bwMode="auto">
          <a:xfrm>
            <a:off x="3214688" y="3524250"/>
            <a:ext cx="66675" cy="1588"/>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3275" name="Line 27">
            <a:extLst>
              <a:ext uri="{FF2B5EF4-FFF2-40B4-BE49-F238E27FC236}">
                <a16:creationId xmlns:a16="http://schemas.microsoft.com/office/drawing/2014/main" id="{6B6E6B45-8031-4AAD-882E-0A04122A05ED}"/>
              </a:ext>
            </a:extLst>
          </p:cNvPr>
          <p:cNvSpPr>
            <a:spLocks noChangeShapeType="1"/>
          </p:cNvSpPr>
          <p:nvPr/>
        </p:nvSpPr>
        <p:spPr bwMode="auto">
          <a:xfrm>
            <a:off x="3281363" y="5808663"/>
            <a:ext cx="3152775" cy="158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3276" name="Line 28">
            <a:extLst>
              <a:ext uri="{FF2B5EF4-FFF2-40B4-BE49-F238E27FC236}">
                <a16:creationId xmlns:a16="http://schemas.microsoft.com/office/drawing/2014/main" id="{168811CA-43D2-4D47-902E-64A4C8732C3E}"/>
              </a:ext>
            </a:extLst>
          </p:cNvPr>
          <p:cNvSpPr>
            <a:spLocks noChangeShapeType="1"/>
          </p:cNvSpPr>
          <p:nvPr/>
        </p:nvSpPr>
        <p:spPr bwMode="auto">
          <a:xfrm flipV="1">
            <a:off x="3281363" y="5808663"/>
            <a:ext cx="1587" cy="6667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3277" name="Line 29">
            <a:extLst>
              <a:ext uri="{FF2B5EF4-FFF2-40B4-BE49-F238E27FC236}">
                <a16:creationId xmlns:a16="http://schemas.microsoft.com/office/drawing/2014/main" id="{619B135C-F63F-48CF-B35E-B568EA9D7CEA}"/>
              </a:ext>
            </a:extLst>
          </p:cNvPr>
          <p:cNvSpPr>
            <a:spLocks noChangeShapeType="1"/>
          </p:cNvSpPr>
          <p:nvPr/>
        </p:nvSpPr>
        <p:spPr bwMode="auto">
          <a:xfrm flipV="1">
            <a:off x="4071938" y="5808663"/>
            <a:ext cx="1587" cy="66675"/>
          </a:xfrm>
          <a:prstGeom prst="line">
            <a:avLst/>
          </a:prstGeom>
          <a:noFill/>
          <a:ln w="0">
            <a:solidFill>
              <a:srgbClr val="FFFFFF"/>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3278" name="Line 30">
            <a:extLst>
              <a:ext uri="{FF2B5EF4-FFF2-40B4-BE49-F238E27FC236}">
                <a16:creationId xmlns:a16="http://schemas.microsoft.com/office/drawing/2014/main" id="{CCAE950C-A463-4087-84D5-E322E08494C6}"/>
              </a:ext>
            </a:extLst>
          </p:cNvPr>
          <p:cNvSpPr>
            <a:spLocks noChangeShapeType="1"/>
          </p:cNvSpPr>
          <p:nvPr/>
        </p:nvSpPr>
        <p:spPr bwMode="auto">
          <a:xfrm flipV="1">
            <a:off x="4862513" y="5808663"/>
            <a:ext cx="1587" cy="66675"/>
          </a:xfrm>
          <a:prstGeom prst="line">
            <a:avLst/>
          </a:prstGeom>
          <a:noFill/>
          <a:ln w="0">
            <a:solidFill>
              <a:srgbClr val="FFFFFF"/>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3279" name="Line 31">
            <a:extLst>
              <a:ext uri="{FF2B5EF4-FFF2-40B4-BE49-F238E27FC236}">
                <a16:creationId xmlns:a16="http://schemas.microsoft.com/office/drawing/2014/main" id="{3D95299D-4EF4-41D6-988D-C5632BA005DC}"/>
              </a:ext>
            </a:extLst>
          </p:cNvPr>
          <p:cNvSpPr>
            <a:spLocks noChangeShapeType="1"/>
          </p:cNvSpPr>
          <p:nvPr/>
        </p:nvSpPr>
        <p:spPr bwMode="auto">
          <a:xfrm flipV="1">
            <a:off x="5643563" y="5808663"/>
            <a:ext cx="1587" cy="6667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3280" name="Line 32">
            <a:extLst>
              <a:ext uri="{FF2B5EF4-FFF2-40B4-BE49-F238E27FC236}">
                <a16:creationId xmlns:a16="http://schemas.microsoft.com/office/drawing/2014/main" id="{19C5FFFC-E7E7-411B-8FCC-B1BB9841B89E}"/>
              </a:ext>
            </a:extLst>
          </p:cNvPr>
          <p:cNvSpPr>
            <a:spLocks noChangeShapeType="1"/>
          </p:cNvSpPr>
          <p:nvPr/>
        </p:nvSpPr>
        <p:spPr bwMode="auto">
          <a:xfrm flipV="1">
            <a:off x="6434138" y="5808663"/>
            <a:ext cx="1587" cy="6667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3281" name="Line 33">
            <a:extLst>
              <a:ext uri="{FF2B5EF4-FFF2-40B4-BE49-F238E27FC236}">
                <a16:creationId xmlns:a16="http://schemas.microsoft.com/office/drawing/2014/main" id="{B4E3BB90-B799-47FF-A7DC-5C20653C6837}"/>
              </a:ext>
            </a:extLst>
          </p:cNvPr>
          <p:cNvSpPr>
            <a:spLocks noChangeShapeType="1"/>
          </p:cNvSpPr>
          <p:nvPr/>
        </p:nvSpPr>
        <p:spPr bwMode="auto">
          <a:xfrm flipV="1">
            <a:off x="5995988" y="5789613"/>
            <a:ext cx="1587" cy="1905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3282" name="Line 34">
            <a:extLst>
              <a:ext uri="{FF2B5EF4-FFF2-40B4-BE49-F238E27FC236}">
                <a16:creationId xmlns:a16="http://schemas.microsoft.com/office/drawing/2014/main" id="{B58A0B32-FEE5-43BF-B920-CA2337E118E1}"/>
              </a:ext>
            </a:extLst>
          </p:cNvPr>
          <p:cNvSpPr>
            <a:spLocks noChangeShapeType="1"/>
          </p:cNvSpPr>
          <p:nvPr/>
        </p:nvSpPr>
        <p:spPr bwMode="auto">
          <a:xfrm flipV="1">
            <a:off x="5995988" y="5761038"/>
            <a:ext cx="1587" cy="28575"/>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3283" name="Line 35">
            <a:extLst>
              <a:ext uri="{FF2B5EF4-FFF2-40B4-BE49-F238E27FC236}">
                <a16:creationId xmlns:a16="http://schemas.microsoft.com/office/drawing/2014/main" id="{03B0DF86-3507-4BFB-8877-984C8943173D}"/>
              </a:ext>
            </a:extLst>
          </p:cNvPr>
          <p:cNvSpPr>
            <a:spLocks noChangeShapeType="1"/>
          </p:cNvSpPr>
          <p:nvPr/>
        </p:nvSpPr>
        <p:spPr bwMode="auto">
          <a:xfrm flipV="1">
            <a:off x="5995988" y="5741988"/>
            <a:ext cx="1587" cy="1905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3284" name="Line 36">
            <a:extLst>
              <a:ext uri="{FF2B5EF4-FFF2-40B4-BE49-F238E27FC236}">
                <a16:creationId xmlns:a16="http://schemas.microsoft.com/office/drawing/2014/main" id="{CC9B29CC-716C-47B6-8CD9-560CDCAC572D}"/>
              </a:ext>
            </a:extLst>
          </p:cNvPr>
          <p:cNvSpPr>
            <a:spLocks noChangeShapeType="1"/>
          </p:cNvSpPr>
          <p:nvPr/>
        </p:nvSpPr>
        <p:spPr bwMode="auto">
          <a:xfrm flipV="1">
            <a:off x="5995988" y="5711825"/>
            <a:ext cx="1587" cy="30163"/>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3285" name="Line 37">
            <a:extLst>
              <a:ext uri="{FF2B5EF4-FFF2-40B4-BE49-F238E27FC236}">
                <a16:creationId xmlns:a16="http://schemas.microsoft.com/office/drawing/2014/main" id="{0B60FE41-B0AA-49C2-9112-FEF59D1BBF09}"/>
              </a:ext>
            </a:extLst>
          </p:cNvPr>
          <p:cNvSpPr>
            <a:spLocks noChangeShapeType="1"/>
          </p:cNvSpPr>
          <p:nvPr/>
        </p:nvSpPr>
        <p:spPr bwMode="auto">
          <a:xfrm flipH="1" flipV="1">
            <a:off x="4186238" y="5692775"/>
            <a:ext cx="1809750" cy="1905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3286" name="Line 38">
            <a:extLst>
              <a:ext uri="{FF2B5EF4-FFF2-40B4-BE49-F238E27FC236}">
                <a16:creationId xmlns:a16="http://schemas.microsoft.com/office/drawing/2014/main" id="{9A0B384B-1C44-47B9-A37A-CE2065604EC5}"/>
              </a:ext>
            </a:extLst>
          </p:cNvPr>
          <p:cNvSpPr>
            <a:spLocks noChangeShapeType="1"/>
          </p:cNvSpPr>
          <p:nvPr/>
        </p:nvSpPr>
        <p:spPr bwMode="auto">
          <a:xfrm flipV="1">
            <a:off x="4186238" y="5673725"/>
            <a:ext cx="1587" cy="1905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3287" name="Line 39">
            <a:extLst>
              <a:ext uri="{FF2B5EF4-FFF2-40B4-BE49-F238E27FC236}">
                <a16:creationId xmlns:a16="http://schemas.microsoft.com/office/drawing/2014/main" id="{A20E6337-6D3D-48FF-B279-736B663DDCD7}"/>
              </a:ext>
            </a:extLst>
          </p:cNvPr>
          <p:cNvSpPr>
            <a:spLocks noChangeShapeType="1"/>
          </p:cNvSpPr>
          <p:nvPr/>
        </p:nvSpPr>
        <p:spPr bwMode="auto">
          <a:xfrm flipV="1">
            <a:off x="4186238" y="5645150"/>
            <a:ext cx="1587" cy="28575"/>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3288" name="Line 40">
            <a:extLst>
              <a:ext uri="{FF2B5EF4-FFF2-40B4-BE49-F238E27FC236}">
                <a16:creationId xmlns:a16="http://schemas.microsoft.com/office/drawing/2014/main" id="{017FA86B-4DD5-45B8-BF4F-D9DE01CC3F1B}"/>
              </a:ext>
            </a:extLst>
          </p:cNvPr>
          <p:cNvSpPr>
            <a:spLocks noChangeShapeType="1"/>
          </p:cNvSpPr>
          <p:nvPr/>
        </p:nvSpPr>
        <p:spPr bwMode="auto">
          <a:xfrm flipV="1">
            <a:off x="4186238" y="5626100"/>
            <a:ext cx="1587" cy="1905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3289" name="Line 41">
            <a:extLst>
              <a:ext uri="{FF2B5EF4-FFF2-40B4-BE49-F238E27FC236}">
                <a16:creationId xmlns:a16="http://schemas.microsoft.com/office/drawing/2014/main" id="{BE53E153-AC0F-454E-A95D-C775E0DE9AA6}"/>
              </a:ext>
            </a:extLst>
          </p:cNvPr>
          <p:cNvSpPr>
            <a:spLocks noChangeShapeType="1"/>
          </p:cNvSpPr>
          <p:nvPr/>
        </p:nvSpPr>
        <p:spPr bwMode="auto">
          <a:xfrm flipV="1">
            <a:off x="4186238" y="5597525"/>
            <a:ext cx="1587" cy="28575"/>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3290" name="Line 42">
            <a:extLst>
              <a:ext uri="{FF2B5EF4-FFF2-40B4-BE49-F238E27FC236}">
                <a16:creationId xmlns:a16="http://schemas.microsoft.com/office/drawing/2014/main" id="{12F019C8-1A76-4C9A-9D97-1D1309551018}"/>
              </a:ext>
            </a:extLst>
          </p:cNvPr>
          <p:cNvSpPr>
            <a:spLocks noChangeShapeType="1"/>
          </p:cNvSpPr>
          <p:nvPr/>
        </p:nvSpPr>
        <p:spPr bwMode="auto">
          <a:xfrm flipV="1">
            <a:off x="4186238" y="5578475"/>
            <a:ext cx="1587" cy="1905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3291" name="Line 43">
            <a:extLst>
              <a:ext uri="{FF2B5EF4-FFF2-40B4-BE49-F238E27FC236}">
                <a16:creationId xmlns:a16="http://schemas.microsoft.com/office/drawing/2014/main" id="{9BE242E4-D138-4C28-9A15-A474BBCEB419}"/>
              </a:ext>
            </a:extLst>
          </p:cNvPr>
          <p:cNvSpPr>
            <a:spLocks noChangeShapeType="1"/>
          </p:cNvSpPr>
          <p:nvPr/>
        </p:nvSpPr>
        <p:spPr bwMode="auto">
          <a:xfrm flipV="1">
            <a:off x="4186238" y="5559425"/>
            <a:ext cx="1587" cy="1905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3292" name="Line 44">
            <a:extLst>
              <a:ext uri="{FF2B5EF4-FFF2-40B4-BE49-F238E27FC236}">
                <a16:creationId xmlns:a16="http://schemas.microsoft.com/office/drawing/2014/main" id="{B84159AE-6CF7-41C3-B0C2-FC2EBB11D05C}"/>
              </a:ext>
            </a:extLst>
          </p:cNvPr>
          <p:cNvSpPr>
            <a:spLocks noChangeShapeType="1"/>
          </p:cNvSpPr>
          <p:nvPr/>
        </p:nvSpPr>
        <p:spPr bwMode="auto">
          <a:xfrm flipV="1">
            <a:off x="4186238" y="5530850"/>
            <a:ext cx="1587" cy="28575"/>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3293" name="Line 45">
            <a:extLst>
              <a:ext uri="{FF2B5EF4-FFF2-40B4-BE49-F238E27FC236}">
                <a16:creationId xmlns:a16="http://schemas.microsoft.com/office/drawing/2014/main" id="{13F5DE55-9756-43BB-9D6E-B4430A155E5F}"/>
              </a:ext>
            </a:extLst>
          </p:cNvPr>
          <p:cNvSpPr>
            <a:spLocks noChangeShapeType="1"/>
          </p:cNvSpPr>
          <p:nvPr/>
        </p:nvSpPr>
        <p:spPr bwMode="auto">
          <a:xfrm flipV="1">
            <a:off x="4186238" y="5511800"/>
            <a:ext cx="1587" cy="1905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3294" name="Line 46">
            <a:extLst>
              <a:ext uri="{FF2B5EF4-FFF2-40B4-BE49-F238E27FC236}">
                <a16:creationId xmlns:a16="http://schemas.microsoft.com/office/drawing/2014/main" id="{5F582684-3241-44C2-A414-C77154A0627B}"/>
              </a:ext>
            </a:extLst>
          </p:cNvPr>
          <p:cNvSpPr>
            <a:spLocks noChangeShapeType="1"/>
          </p:cNvSpPr>
          <p:nvPr/>
        </p:nvSpPr>
        <p:spPr bwMode="auto">
          <a:xfrm flipV="1">
            <a:off x="4186238" y="5492750"/>
            <a:ext cx="1587" cy="1905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3295" name="Line 47">
            <a:extLst>
              <a:ext uri="{FF2B5EF4-FFF2-40B4-BE49-F238E27FC236}">
                <a16:creationId xmlns:a16="http://schemas.microsoft.com/office/drawing/2014/main" id="{DCE3D9B5-5BF3-4382-BA01-EC4D35325789}"/>
              </a:ext>
            </a:extLst>
          </p:cNvPr>
          <p:cNvSpPr>
            <a:spLocks noChangeShapeType="1"/>
          </p:cNvSpPr>
          <p:nvPr/>
        </p:nvSpPr>
        <p:spPr bwMode="auto">
          <a:xfrm flipV="1">
            <a:off x="4186238" y="5464175"/>
            <a:ext cx="1587" cy="28575"/>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3296" name="Line 48">
            <a:extLst>
              <a:ext uri="{FF2B5EF4-FFF2-40B4-BE49-F238E27FC236}">
                <a16:creationId xmlns:a16="http://schemas.microsoft.com/office/drawing/2014/main" id="{48C4F3C3-A7E5-4EBB-9E84-79E84DEBFDCE}"/>
              </a:ext>
            </a:extLst>
          </p:cNvPr>
          <p:cNvSpPr>
            <a:spLocks noChangeShapeType="1"/>
          </p:cNvSpPr>
          <p:nvPr/>
        </p:nvSpPr>
        <p:spPr bwMode="auto">
          <a:xfrm flipV="1">
            <a:off x="4186238" y="5445125"/>
            <a:ext cx="1587" cy="1905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3297" name="Line 49">
            <a:extLst>
              <a:ext uri="{FF2B5EF4-FFF2-40B4-BE49-F238E27FC236}">
                <a16:creationId xmlns:a16="http://schemas.microsoft.com/office/drawing/2014/main" id="{5A19D1CC-512C-41F0-9B3E-4204F2C27091}"/>
              </a:ext>
            </a:extLst>
          </p:cNvPr>
          <p:cNvSpPr>
            <a:spLocks noChangeShapeType="1"/>
          </p:cNvSpPr>
          <p:nvPr/>
        </p:nvSpPr>
        <p:spPr bwMode="auto">
          <a:xfrm flipV="1">
            <a:off x="4186238" y="5416550"/>
            <a:ext cx="1587" cy="28575"/>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3298" name="Line 50">
            <a:extLst>
              <a:ext uri="{FF2B5EF4-FFF2-40B4-BE49-F238E27FC236}">
                <a16:creationId xmlns:a16="http://schemas.microsoft.com/office/drawing/2014/main" id="{FB96A809-CBF4-488B-AABB-07A11F186842}"/>
              </a:ext>
            </a:extLst>
          </p:cNvPr>
          <p:cNvSpPr>
            <a:spLocks noChangeShapeType="1"/>
          </p:cNvSpPr>
          <p:nvPr/>
        </p:nvSpPr>
        <p:spPr bwMode="auto">
          <a:xfrm flipV="1">
            <a:off x="4186238" y="5397500"/>
            <a:ext cx="1587" cy="1905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3299" name="Line 51">
            <a:extLst>
              <a:ext uri="{FF2B5EF4-FFF2-40B4-BE49-F238E27FC236}">
                <a16:creationId xmlns:a16="http://schemas.microsoft.com/office/drawing/2014/main" id="{38AB4081-EE0B-4E56-9975-E229DB0FAA0C}"/>
              </a:ext>
            </a:extLst>
          </p:cNvPr>
          <p:cNvSpPr>
            <a:spLocks noChangeShapeType="1"/>
          </p:cNvSpPr>
          <p:nvPr/>
        </p:nvSpPr>
        <p:spPr bwMode="auto">
          <a:xfrm flipV="1">
            <a:off x="4186238" y="5378450"/>
            <a:ext cx="1587" cy="1905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3300" name="Line 52">
            <a:extLst>
              <a:ext uri="{FF2B5EF4-FFF2-40B4-BE49-F238E27FC236}">
                <a16:creationId xmlns:a16="http://schemas.microsoft.com/office/drawing/2014/main" id="{2BBD59A9-C1F1-4720-9D14-E94C0AA0849C}"/>
              </a:ext>
            </a:extLst>
          </p:cNvPr>
          <p:cNvSpPr>
            <a:spLocks noChangeShapeType="1"/>
          </p:cNvSpPr>
          <p:nvPr/>
        </p:nvSpPr>
        <p:spPr bwMode="auto">
          <a:xfrm flipV="1">
            <a:off x="4186238" y="5349875"/>
            <a:ext cx="1587" cy="28575"/>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3301" name="Line 53">
            <a:extLst>
              <a:ext uri="{FF2B5EF4-FFF2-40B4-BE49-F238E27FC236}">
                <a16:creationId xmlns:a16="http://schemas.microsoft.com/office/drawing/2014/main" id="{07D0176D-A684-4FE1-BA67-54D56D28E931}"/>
              </a:ext>
            </a:extLst>
          </p:cNvPr>
          <p:cNvSpPr>
            <a:spLocks noChangeShapeType="1"/>
          </p:cNvSpPr>
          <p:nvPr/>
        </p:nvSpPr>
        <p:spPr bwMode="auto">
          <a:xfrm flipV="1">
            <a:off x="4186238" y="5330825"/>
            <a:ext cx="1587" cy="1905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3302" name="Line 54">
            <a:extLst>
              <a:ext uri="{FF2B5EF4-FFF2-40B4-BE49-F238E27FC236}">
                <a16:creationId xmlns:a16="http://schemas.microsoft.com/office/drawing/2014/main" id="{6C75E9A6-665B-4CA8-A240-AEBF0EE6194C}"/>
              </a:ext>
            </a:extLst>
          </p:cNvPr>
          <p:cNvSpPr>
            <a:spLocks noChangeShapeType="1"/>
          </p:cNvSpPr>
          <p:nvPr/>
        </p:nvSpPr>
        <p:spPr bwMode="auto">
          <a:xfrm flipV="1">
            <a:off x="4186238" y="5302250"/>
            <a:ext cx="1587" cy="28575"/>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3303" name="Line 55">
            <a:extLst>
              <a:ext uri="{FF2B5EF4-FFF2-40B4-BE49-F238E27FC236}">
                <a16:creationId xmlns:a16="http://schemas.microsoft.com/office/drawing/2014/main" id="{8E1C302D-500C-4AC8-933E-3E84B2CA53CD}"/>
              </a:ext>
            </a:extLst>
          </p:cNvPr>
          <p:cNvSpPr>
            <a:spLocks noChangeShapeType="1"/>
          </p:cNvSpPr>
          <p:nvPr/>
        </p:nvSpPr>
        <p:spPr bwMode="auto">
          <a:xfrm flipV="1">
            <a:off x="4186238" y="5283200"/>
            <a:ext cx="1587" cy="1905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3304" name="Line 56">
            <a:extLst>
              <a:ext uri="{FF2B5EF4-FFF2-40B4-BE49-F238E27FC236}">
                <a16:creationId xmlns:a16="http://schemas.microsoft.com/office/drawing/2014/main" id="{F45AEAF3-D77F-49C0-B408-81545C1A9DBB}"/>
              </a:ext>
            </a:extLst>
          </p:cNvPr>
          <p:cNvSpPr>
            <a:spLocks noChangeShapeType="1"/>
          </p:cNvSpPr>
          <p:nvPr/>
        </p:nvSpPr>
        <p:spPr bwMode="auto">
          <a:xfrm flipV="1">
            <a:off x="4186238" y="5264150"/>
            <a:ext cx="1587" cy="1905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3305" name="Line 57">
            <a:extLst>
              <a:ext uri="{FF2B5EF4-FFF2-40B4-BE49-F238E27FC236}">
                <a16:creationId xmlns:a16="http://schemas.microsoft.com/office/drawing/2014/main" id="{F1DB1D2D-E8C7-4429-9883-2914DFB8A39C}"/>
              </a:ext>
            </a:extLst>
          </p:cNvPr>
          <p:cNvSpPr>
            <a:spLocks noChangeShapeType="1"/>
          </p:cNvSpPr>
          <p:nvPr/>
        </p:nvSpPr>
        <p:spPr bwMode="auto">
          <a:xfrm flipV="1">
            <a:off x="4186238" y="5235575"/>
            <a:ext cx="1587" cy="28575"/>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3306" name="Line 58">
            <a:extLst>
              <a:ext uri="{FF2B5EF4-FFF2-40B4-BE49-F238E27FC236}">
                <a16:creationId xmlns:a16="http://schemas.microsoft.com/office/drawing/2014/main" id="{CC15ED2B-D0DD-4007-B360-301D3C4CB3E1}"/>
              </a:ext>
            </a:extLst>
          </p:cNvPr>
          <p:cNvSpPr>
            <a:spLocks noChangeShapeType="1"/>
          </p:cNvSpPr>
          <p:nvPr/>
        </p:nvSpPr>
        <p:spPr bwMode="auto">
          <a:xfrm flipV="1">
            <a:off x="4186238" y="5216525"/>
            <a:ext cx="1587" cy="1905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3307" name="Line 59">
            <a:extLst>
              <a:ext uri="{FF2B5EF4-FFF2-40B4-BE49-F238E27FC236}">
                <a16:creationId xmlns:a16="http://schemas.microsoft.com/office/drawing/2014/main" id="{6F6163B2-D689-484A-892B-893CC11F75D5}"/>
              </a:ext>
            </a:extLst>
          </p:cNvPr>
          <p:cNvSpPr>
            <a:spLocks noChangeShapeType="1"/>
          </p:cNvSpPr>
          <p:nvPr/>
        </p:nvSpPr>
        <p:spPr bwMode="auto">
          <a:xfrm flipV="1">
            <a:off x="4186238" y="5186363"/>
            <a:ext cx="1587" cy="30162"/>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3308" name="Line 60">
            <a:extLst>
              <a:ext uri="{FF2B5EF4-FFF2-40B4-BE49-F238E27FC236}">
                <a16:creationId xmlns:a16="http://schemas.microsoft.com/office/drawing/2014/main" id="{E004FAF0-EEAE-4CD6-A22D-6E8FF8472BF5}"/>
              </a:ext>
            </a:extLst>
          </p:cNvPr>
          <p:cNvSpPr>
            <a:spLocks noChangeShapeType="1"/>
          </p:cNvSpPr>
          <p:nvPr/>
        </p:nvSpPr>
        <p:spPr bwMode="auto">
          <a:xfrm flipV="1">
            <a:off x="4186238" y="5167313"/>
            <a:ext cx="1587" cy="1905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3309" name="Line 61">
            <a:extLst>
              <a:ext uri="{FF2B5EF4-FFF2-40B4-BE49-F238E27FC236}">
                <a16:creationId xmlns:a16="http://schemas.microsoft.com/office/drawing/2014/main" id="{1FDF469D-34DE-4825-9831-D9DC3F450545}"/>
              </a:ext>
            </a:extLst>
          </p:cNvPr>
          <p:cNvSpPr>
            <a:spLocks noChangeShapeType="1"/>
          </p:cNvSpPr>
          <p:nvPr/>
        </p:nvSpPr>
        <p:spPr bwMode="auto">
          <a:xfrm flipV="1">
            <a:off x="4186238" y="5148263"/>
            <a:ext cx="1587" cy="1905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3310" name="Line 62">
            <a:extLst>
              <a:ext uri="{FF2B5EF4-FFF2-40B4-BE49-F238E27FC236}">
                <a16:creationId xmlns:a16="http://schemas.microsoft.com/office/drawing/2014/main" id="{66E2D70A-6ED2-4A12-A619-AAD37F3D5EBC}"/>
              </a:ext>
            </a:extLst>
          </p:cNvPr>
          <p:cNvSpPr>
            <a:spLocks noChangeShapeType="1"/>
          </p:cNvSpPr>
          <p:nvPr/>
        </p:nvSpPr>
        <p:spPr bwMode="auto">
          <a:xfrm flipV="1">
            <a:off x="4186238" y="5119688"/>
            <a:ext cx="1587" cy="28575"/>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3311" name="Line 63">
            <a:extLst>
              <a:ext uri="{FF2B5EF4-FFF2-40B4-BE49-F238E27FC236}">
                <a16:creationId xmlns:a16="http://schemas.microsoft.com/office/drawing/2014/main" id="{766F96A5-8231-45AB-AFC3-1551FD44A51E}"/>
              </a:ext>
            </a:extLst>
          </p:cNvPr>
          <p:cNvSpPr>
            <a:spLocks noChangeShapeType="1"/>
          </p:cNvSpPr>
          <p:nvPr/>
        </p:nvSpPr>
        <p:spPr bwMode="auto">
          <a:xfrm flipV="1">
            <a:off x="4186238" y="5100638"/>
            <a:ext cx="1587" cy="1905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3312" name="Line 64">
            <a:extLst>
              <a:ext uri="{FF2B5EF4-FFF2-40B4-BE49-F238E27FC236}">
                <a16:creationId xmlns:a16="http://schemas.microsoft.com/office/drawing/2014/main" id="{5EDB1215-896C-4A34-AEDC-2AF94CCC8CB8}"/>
              </a:ext>
            </a:extLst>
          </p:cNvPr>
          <p:cNvSpPr>
            <a:spLocks noChangeShapeType="1"/>
          </p:cNvSpPr>
          <p:nvPr/>
        </p:nvSpPr>
        <p:spPr bwMode="auto">
          <a:xfrm flipV="1">
            <a:off x="4186238" y="5081588"/>
            <a:ext cx="1587" cy="1905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3313" name="Line 65">
            <a:extLst>
              <a:ext uri="{FF2B5EF4-FFF2-40B4-BE49-F238E27FC236}">
                <a16:creationId xmlns:a16="http://schemas.microsoft.com/office/drawing/2014/main" id="{EC9CD36C-B004-4D0C-AD7A-B03C8F7E94EB}"/>
              </a:ext>
            </a:extLst>
          </p:cNvPr>
          <p:cNvSpPr>
            <a:spLocks noChangeShapeType="1"/>
          </p:cNvSpPr>
          <p:nvPr/>
        </p:nvSpPr>
        <p:spPr bwMode="auto">
          <a:xfrm flipV="1">
            <a:off x="4186238" y="5053013"/>
            <a:ext cx="1587" cy="28575"/>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3314" name="Line 66">
            <a:extLst>
              <a:ext uri="{FF2B5EF4-FFF2-40B4-BE49-F238E27FC236}">
                <a16:creationId xmlns:a16="http://schemas.microsoft.com/office/drawing/2014/main" id="{81D16683-EF06-4685-88CD-1B51164C7012}"/>
              </a:ext>
            </a:extLst>
          </p:cNvPr>
          <p:cNvSpPr>
            <a:spLocks noChangeShapeType="1"/>
          </p:cNvSpPr>
          <p:nvPr/>
        </p:nvSpPr>
        <p:spPr bwMode="auto">
          <a:xfrm flipV="1">
            <a:off x="4186238" y="5033963"/>
            <a:ext cx="1587" cy="1905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3315" name="Line 67">
            <a:extLst>
              <a:ext uri="{FF2B5EF4-FFF2-40B4-BE49-F238E27FC236}">
                <a16:creationId xmlns:a16="http://schemas.microsoft.com/office/drawing/2014/main" id="{B9A6C468-E584-4BF4-97C6-59ED2443C795}"/>
              </a:ext>
            </a:extLst>
          </p:cNvPr>
          <p:cNvSpPr>
            <a:spLocks noChangeShapeType="1"/>
          </p:cNvSpPr>
          <p:nvPr/>
        </p:nvSpPr>
        <p:spPr bwMode="auto">
          <a:xfrm flipV="1">
            <a:off x="4186238" y="5005388"/>
            <a:ext cx="1587" cy="28575"/>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3316" name="Line 68">
            <a:extLst>
              <a:ext uri="{FF2B5EF4-FFF2-40B4-BE49-F238E27FC236}">
                <a16:creationId xmlns:a16="http://schemas.microsoft.com/office/drawing/2014/main" id="{33EA466B-05BD-4E3C-98E7-45DE48A8E44C}"/>
              </a:ext>
            </a:extLst>
          </p:cNvPr>
          <p:cNvSpPr>
            <a:spLocks noChangeShapeType="1"/>
          </p:cNvSpPr>
          <p:nvPr/>
        </p:nvSpPr>
        <p:spPr bwMode="auto">
          <a:xfrm flipV="1">
            <a:off x="4186238" y="4986338"/>
            <a:ext cx="1587" cy="1905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3317" name="Line 69">
            <a:extLst>
              <a:ext uri="{FF2B5EF4-FFF2-40B4-BE49-F238E27FC236}">
                <a16:creationId xmlns:a16="http://schemas.microsoft.com/office/drawing/2014/main" id="{3FAC1F49-3643-4E35-82D4-3A717293D06C}"/>
              </a:ext>
            </a:extLst>
          </p:cNvPr>
          <p:cNvSpPr>
            <a:spLocks noChangeShapeType="1"/>
          </p:cNvSpPr>
          <p:nvPr/>
        </p:nvSpPr>
        <p:spPr bwMode="auto">
          <a:xfrm flipV="1">
            <a:off x="4186238" y="4967288"/>
            <a:ext cx="1587" cy="1905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3318" name="Line 70">
            <a:extLst>
              <a:ext uri="{FF2B5EF4-FFF2-40B4-BE49-F238E27FC236}">
                <a16:creationId xmlns:a16="http://schemas.microsoft.com/office/drawing/2014/main" id="{C7E4D683-B53B-47AB-9546-F0AD1ABDEDBC}"/>
              </a:ext>
            </a:extLst>
          </p:cNvPr>
          <p:cNvSpPr>
            <a:spLocks noChangeShapeType="1"/>
          </p:cNvSpPr>
          <p:nvPr/>
        </p:nvSpPr>
        <p:spPr bwMode="auto">
          <a:xfrm flipV="1">
            <a:off x="4186238" y="4938713"/>
            <a:ext cx="1587" cy="28575"/>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3319" name="Line 71">
            <a:extLst>
              <a:ext uri="{FF2B5EF4-FFF2-40B4-BE49-F238E27FC236}">
                <a16:creationId xmlns:a16="http://schemas.microsoft.com/office/drawing/2014/main" id="{048C6145-9F81-467F-8BB8-C0E4620B6D38}"/>
              </a:ext>
            </a:extLst>
          </p:cNvPr>
          <p:cNvSpPr>
            <a:spLocks noChangeShapeType="1"/>
          </p:cNvSpPr>
          <p:nvPr/>
        </p:nvSpPr>
        <p:spPr bwMode="auto">
          <a:xfrm flipV="1">
            <a:off x="4186238" y="4919663"/>
            <a:ext cx="1587" cy="1905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3320" name="Line 72">
            <a:extLst>
              <a:ext uri="{FF2B5EF4-FFF2-40B4-BE49-F238E27FC236}">
                <a16:creationId xmlns:a16="http://schemas.microsoft.com/office/drawing/2014/main" id="{1F6ADFBC-57FA-483F-8B0A-E307EDE1E1AB}"/>
              </a:ext>
            </a:extLst>
          </p:cNvPr>
          <p:cNvSpPr>
            <a:spLocks noChangeShapeType="1"/>
          </p:cNvSpPr>
          <p:nvPr/>
        </p:nvSpPr>
        <p:spPr bwMode="auto">
          <a:xfrm flipV="1">
            <a:off x="4186238" y="4891088"/>
            <a:ext cx="1587" cy="28575"/>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3321" name="Line 73">
            <a:extLst>
              <a:ext uri="{FF2B5EF4-FFF2-40B4-BE49-F238E27FC236}">
                <a16:creationId xmlns:a16="http://schemas.microsoft.com/office/drawing/2014/main" id="{E705F68A-A7E3-497E-A51C-08E1A3B5AA72}"/>
              </a:ext>
            </a:extLst>
          </p:cNvPr>
          <p:cNvSpPr>
            <a:spLocks noChangeShapeType="1"/>
          </p:cNvSpPr>
          <p:nvPr/>
        </p:nvSpPr>
        <p:spPr bwMode="auto">
          <a:xfrm flipV="1">
            <a:off x="4186238" y="4872038"/>
            <a:ext cx="1587" cy="1905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3322" name="Line 74">
            <a:extLst>
              <a:ext uri="{FF2B5EF4-FFF2-40B4-BE49-F238E27FC236}">
                <a16:creationId xmlns:a16="http://schemas.microsoft.com/office/drawing/2014/main" id="{350D7232-B22F-4076-9295-7DB6B7EC7DED}"/>
              </a:ext>
            </a:extLst>
          </p:cNvPr>
          <p:cNvSpPr>
            <a:spLocks noChangeShapeType="1"/>
          </p:cNvSpPr>
          <p:nvPr/>
        </p:nvSpPr>
        <p:spPr bwMode="auto">
          <a:xfrm flipV="1">
            <a:off x="4186238" y="4852988"/>
            <a:ext cx="1587" cy="1905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3323" name="Line 75">
            <a:extLst>
              <a:ext uri="{FF2B5EF4-FFF2-40B4-BE49-F238E27FC236}">
                <a16:creationId xmlns:a16="http://schemas.microsoft.com/office/drawing/2014/main" id="{4C02781B-5428-45D9-A594-3576DE0A411E}"/>
              </a:ext>
            </a:extLst>
          </p:cNvPr>
          <p:cNvSpPr>
            <a:spLocks noChangeShapeType="1"/>
          </p:cNvSpPr>
          <p:nvPr/>
        </p:nvSpPr>
        <p:spPr bwMode="auto">
          <a:xfrm flipV="1">
            <a:off x="4186238" y="4824413"/>
            <a:ext cx="1587" cy="28575"/>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3324" name="Line 76">
            <a:extLst>
              <a:ext uri="{FF2B5EF4-FFF2-40B4-BE49-F238E27FC236}">
                <a16:creationId xmlns:a16="http://schemas.microsoft.com/office/drawing/2014/main" id="{7F4009B3-8969-4020-A011-CDADC4B7C6AC}"/>
              </a:ext>
            </a:extLst>
          </p:cNvPr>
          <p:cNvSpPr>
            <a:spLocks noChangeShapeType="1"/>
          </p:cNvSpPr>
          <p:nvPr/>
        </p:nvSpPr>
        <p:spPr bwMode="auto">
          <a:xfrm flipV="1">
            <a:off x="4186238" y="4805363"/>
            <a:ext cx="1587" cy="1905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3325" name="Line 77">
            <a:extLst>
              <a:ext uri="{FF2B5EF4-FFF2-40B4-BE49-F238E27FC236}">
                <a16:creationId xmlns:a16="http://schemas.microsoft.com/office/drawing/2014/main" id="{F0D89FE5-4377-4608-96B0-E2FE520719FD}"/>
              </a:ext>
            </a:extLst>
          </p:cNvPr>
          <p:cNvSpPr>
            <a:spLocks noChangeShapeType="1"/>
          </p:cNvSpPr>
          <p:nvPr/>
        </p:nvSpPr>
        <p:spPr bwMode="auto">
          <a:xfrm flipV="1">
            <a:off x="4186238" y="4776788"/>
            <a:ext cx="1587" cy="28575"/>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3326" name="Line 78">
            <a:extLst>
              <a:ext uri="{FF2B5EF4-FFF2-40B4-BE49-F238E27FC236}">
                <a16:creationId xmlns:a16="http://schemas.microsoft.com/office/drawing/2014/main" id="{3CC64DD0-E864-4F6F-AC96-AB10BBDF0E82}"/>
              </a:ext>
            </a:extLst>
          </p:cNvPr>
          <p:cNvSpPr>
            <a:spLocks noChangeShapeType="1"/>
          </p:cNvSpPr>
          <p:nvPr/>
        </p:nvSpPr>
        <p:spPr bwMode="auto">
          <a:xfrm flipV="1">
            <a:off x="4186238" y="4757738"/>
            <a:ext cx="1587" cy="1905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3327" name="Line 79">
            <a:extLst>
              <a:ext uri="{FF2B5EF4-FFF2-40B4-BE49-F238E27FC236}">
                <a16:creationId xmlns:a16="http://schemas.microsoft.com/office/drawing/2014/main" id="{F0342C45-14EE-47AD-9CE9-328DB650CBCA}"/>
              </a:ext>
            </a:extLst>
          </p:cNvPr>
          <p:cNvSpPr>
            <a:spLocks noChangeShapeType="1"/>
          </p:cNvSpPr>
          <p:nvPr/>
        </p:nvSpPr>
        <p:spPr bwMode="auto">
          <a:xfrm flipV="1">
            <a:off x="4186238" y="4738688"/>
            <a:ext cx="1587" cy="1905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3328" name="Line 80">
            <a:extLst>
              <a:ext uri="{FF2B5EF4-FFF2-40B4-BE49-F238E27FC236}">
                <a16:creationId xmlns:a16="http://schemas.microsoft.com/office/drawing/2014/main" id="{C9CA6C3D-91AB-478E-8E3F-03463DA0B357}"/>
              </a:ext>
            </a:extLst>
          </p:cNvPr>
          <p:cNvSpPr>
            <a:spLocks noChangeShapeType="1"/>
          </p:cNvSpPr>
          <p:nvPr/>
        </p:nvSpPr>
        <p:spPr bwMode="auto">
          <a:xfrm flipV="1">
            <a:off x="4186238" y="4710113"/>
            <a:ext cx="1587" cy="28575"/>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3329" name="Line 81">
            <a:extLst>
              <a:ext uri="{FF2B5EF4-FFF2-40B4-BE49-F238E27FC236}">
                <a16:creationId xmlns:a16="http://schemas.microsoft.com/office/drawing/2014/main" id="{7D862785-4426-45A3-B0EB-5F849F4EB4E7}"/>
              </a:ext>
            </a:extLst>
          </p:cNvPr>
          <p:cNvSpPr>
            <a:spLocks noChangeShapeType="1"/>
          </p:cNvSpPr>
          <p:nvPr/>
        </p:nvSpPr>
        <p:spPr bwMode="auto">
          <a:xfrm flipV="1">
            <a:off x="4186238" y="4691063"/>
            <a:ext cx="1587" cy="1905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3330" name="Line 82">
            <a:extLst>
              <a:ext uri="{FF2B5EF4-FFF2-40B4-BE49-F238E27FC236}">
                <a16:creationId xmlns:a16="http://schemas.microsoft.com/office/drawing/2014/main" id="{D97DEBAF-4583-4E95-BDF1-07B820336DFA}"/>
              </a:ext>
            </a:extLst>
          </p:cNvPr>
          <p:cNvSpPr>
            <a:spLocks noChangeShapeType="1"/>
          </p:cNvSpPr>
          <p:nvPr/>
        </p:nvSpPr>
        <p:spPr bwMode="auto">
          <a:xfrm flipV="1">
            <a:off x="4186238" y="4672013"/>
            <a:ext cx="1587" cy="1905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3331" name="Line 83">
            <a:extLst>
              <a:ext uri="{FF2B5EF4-FFF2-40B4-BE49-F238E27FC236}">
                <a16:creationId xmlns:a16="http://schemas.microsoft.com/office/drawing/2014/main" id="{D0CB2911-2EA5-4401-868D-B7691D7B3EA7}"/>
              </a:ext>
            </a:extLst>
          </p:cNvPr>
          <p:cNvSpPr>
            <a:spLocks noChangeShapeType="1"/>
          </p:cNvSpPr>
          <p:nvPr/>
        </p:nvSpPr>
        <p:spPr bwMode="auto">
          <a:xfrm flipV="1">
            <a:off x="4186238" y="4641850"/>
            <a:ext cx="1587" cy="30163"/>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3332" name="Line 84">
            <a:extLst>
              <a:ext uri="{FF2B5EF4-FFF2-40B4-BE49-F238E27FC236}">
                <a16:creationId xmlns:a16="http://schemas.microsoft.com/office/drawing/2014/main" id="{595F57DD-42B6-4571-9B41-7336D97E2E0F}"/>
              </a:ext>
            </a:extLst>
          </p:cNvPr>
          <p:cNvSpPr>
            <a:spLocks noChangeShapeType="1"/>
          </p:cNvSpPr>
          <p:nvPr/>
        </p:nvSpPr>
        <p:spPr bwMode="auto">
          <a:xfrm flipV="1">
            <a:off x="4186238" y="4622800"/>
            <a:ext cx="1587" cy="1905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3333" name="Line 85">
            <a:extLst>
              <a:ext uri="{FF2B5EF4-FFF2-40B4-BE49-F238E27FC236}">
                <a16:creationId xmlns:a16="http://schemas.microsoft.com/office/drawing/2014/main" id="{9748E137-E52F-44B7-8D0C-B2E84A8C3255}"/>
              </a:ext>
            </a:extLst>
          </p:cNvPr>
          <p:cNvSpPr>
            <a:spLocks noChangeShapeType="1"/>
          </p:cNvSpPr>
          <p:nvPr/>
        </p:nvSpPr>
        <p:spPr bwMode="auto">
          <a:xfrm flipV="1">
            <a:off x="4186238" y="4594225"/>
            <a:ext cx="1587" cy="28575"/>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3334" name="Line 86">
            <a:extLst>
              <a:ext uri="{FF2B5EF4-FFF2-40B4-BE49-F238E27FC236}">
                <a16:creationId xmlns:a16="http://schemas.microsoft.com/office/drawing/2014/main" id="{CE707113-F714-4948-BA1A-5F2B032F7A25}"/>
              </a:ext>
            </a:extLst>
          </p:cNvPr>
          <p:cNvSpPr>
            <a:spLocks noChangeShapeType="1"/>
          </p:cNvSpPr>
          <p:nvPr/>
        </p:nvSpPr>
        <p:spPr bwMode="auto">
          <a:xfrm flipV="1">
            <a:off x="4186238" y="4575175"/>
            <a:ext cx="1587" cy="1905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3335" name="Line 87">
            <a:extLst>
              <a:ext uri="{FF2B5EF4-FFF2-40B4-BE49-F238E27FC236}">
                <a16:creationId xmlns:a16="http://schemas.microsoft.com/office/drawing/2014/main" id="{D4A26643-CF40-4954-9F39-4CD59A58F2CA}"/>
              </a:ext>
            </a:extLst>
          </p:cNvPr>
          <p:cNvSpPr>
            <a:spLocks noChangeShapeType="1"/>
          </p:cNvSpPr>
          <p:nvPr/>
        </p:nvSpPr>
        <p:spPr bwMode="auto">
          <a:xfrm flipV="1">
            <a:off x="4186238" y="4556125"/>
            <a:ext cx="1587" cy="1905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3336" name="Line 88">
            <a:extLst>
              <a:ext uri="{FF2B5EF4-FFF2-40B4-BE49-F238E27FC236}">
                <a16:creationId xmlns:a16="http://schemas.microsoft.com/office/drawing/2014/main" id="{F5A1C5BF-2702-4252-9836-603047ED4A22}"/>
              </a:ext>
            </a:extLst>
          </p:cNvPr>
          <p:cNvSpPr>
            <a:spLocks noChangeShapeType="1"/>
          </p:cNvSpPr>
          <p:nvPr/>
        </p:nvSpPr>
        <p:spPr bwMode="auto">
          <a:xfrm flipV="1">
            <a:off x="4186238" y="4527550"/>
            <a:ext cx="1587" cy="28575"/>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3337" name="Line 89">
            <a:extLst>
              <a:ext uri="{FF2B5EF4-FFF2-40B4-BE49-F238E27FC236}">
                <a16:creationId xmlns:a16="http://schemas.microsoft.com/office/drawing/2014/main" id="{785FB76E-BB4A-477F-ADD8-0B96012C80E1}"/>
              </a:ext>
            </a:extLst>
          </p:cNvPr>
          <p:cNvSpPr>
            <a:spLocks noChangeShapeType="1"/>
          </p:cNvSpPr>
          <p:nvPr/>
        </p:nvSpPr>
        <p:spPr bwMode="auto">
          <a:xfrm flipV="1">
            <a:off x="4186238" y="4508500"/>
            <a:ext cx="1587" cy="1905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3338" name="Line 90">
            <a:extLst>
              <a:ext uri="{FF2B5EF4-FFF2-40B4-BE49-F238E27FC236}">
                <a16:creationId xmlns:a16="http://schemas.microsoft.com/office/drawing/2014/main" id="{46BE1F59-8A94-4289-9E04-3CB6192B2C7A}"/>
              </a:ext>
            </a:extLst>
          </p:cNvPr>
          <p:cNvSpPr>
            <a:spLocks noChangeShapeType="1"/>
          </p:cNvSpPr>
          <p:nvPr/>
        </p:nvSpPr>
        <p:spPr bwMode="auto">
          <a:xfrm flipV="1">
            <a:off x="4186238" y="4479925"/>
            <a:ext cx="1587" cy="28575"/>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3339" name="Line 91">
            <a:extLst>
              <a:ext uri="{FF2B5EF4-FFF2-40B4-BE49-F238E27FC236}">
                <a16:creationId xmlns:a16="http://schemas.microsoft.com/office/drawing/2014/main" id="{3A0CF2AC-3A4C-4969-B956-B696B0D2CE1D}"/>
              </a:ext>
            </a:extLst>
          </p:cNvPr>
          <p:cNvSpPr>
            <a:spLocks noChangeShapeType="1"/>
          </p:cNvSpPr>
          <p:nvPr/>
        </p:nvSpPr>
        <p:spPr bwMode="auto">
          <a:xfrm flipV="1">
            <a:off x="4186238" y="4460875"/>
            <a:ext cx="1587" cy="1905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3340" name="Line 92">
            <a:extLst>
              <a:ext uri="{FF2B5EF4-FFF2-40B4-BE49-F238E27FC236}">
                <a16:creationId xmlns:a16="http://schemas.microsoft.com/office/drawing/2014/main" id="{E4662D23-3C41-4F02-BBCB-54BDF430354D}"/>
              </a:ext>
            </a:extLst>
          </p:cNvPr>
          <p:cNvSpPr>
            <a:spLocks noChangeShapeType="1"/>
          </p:cNvSpPr>
          <p:nvPr/>
        </p:nvSpPr>
        <p:spPr bwMode="auto">
          <a:xfrm flipV="1">
            <a:off x="4186238" y="4441825"/>
            <a:ext cx="1587" cy="1905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3341" name="Line 93">
            <a:extLst>
              <a:ext uri="{FF2B5EF4-FFF2-40B4-BE49-F238E27FC236}">
                <a16:creationId xmlns:a16="http://schemas.microsoft.com/office/drawing/2014/main" id="{5BD47C61-E1DC-4BE9-B161-E82829C85779}"/>
              </a:ext>
            </a:extLst>
          </p:cNvPr>
          <p:cNvSpPr>
            <a:spLocks noChangeShapeType="1"/>
          </p:cNvSpPr>
          <p:nvPr/>
        </p:nvSpPr>
        <p:spPr bwMode="auto">
          <a:xfrm flipV="1">
            <a:off x="4186238" y="4413250"/>
            <a:ext cx="1587" cy="28575"/>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3342" name="Line 94">
            <a:extLst>
              <a:ext uri="{FF2B5EF4-FFF2-40B4-BE49-F238E27FC236}">
                <a16:creationId xmlns:a16="http://schemas.microsoft.com/office/drawing/2014/main" id="{CB3418DF-B197-4A00-82B4-5D721207B1B2}"/>
              </a:ext>
            </a:extLst>
          </p:cNvPr>
          <p:cNvSpPr>
            <a:spLocks noChangeShapeType="1"/>
          </p:cNvSpPr>
          <p:nvPr/>
        </p:nvSpPr>
        <p:spPr bwMode="auto">
          <a:xfrm flipV="1">
            <a:off x="4186238" y="4394200"/>
            <a:ext cx="1587" cy="1905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3343" name="Line 95">
            <a:extLst>
              <a:ext uri="{FF2B5EF4-FFF2-40B4-BE49-F238E27FC236}">
                <a16:creationId xmlns:a16="http://schemas.microsoft.com/office/drawing/2014/main" id="{DB5DA7AE-A9F4-4EFF-9349-5238CABD7F45}"/>
              </a:ext>
            </a:extLst>
          </p:cNvPr>
          <p:cNvSpPr>
            <a:spLocks noChangeShapeType="1"/>
          </p:cNvSpPr>
          <p:nvPr/>
        </p:nvSpPr>
        <p:spPr bwMode="auto">
          <a:xfrm flipV="1">
            <a:off x="4186238" y="4365625"/>
            <a:ext cx="1587" cy="28575"/>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3344" name="Line 96">
            <a:extLst>
              <a:ext uri="{FF2B5EF4-FFF2-40B4-BE49-F238E27FC236}">
                <a16:creationId xmlns:a16="http://schemas.microsoft.com/office/drawing/2014/main" id="{1A8B6D2C-5731-4D7A-BFAE-EF6BBD7B1D32}"/>
              </a:ext>
            </a:extLst>
          </p:cNvPr>
          <p:cNvSpPr>
            <a:spLocks noChangeShapeType="1"/>
          </p:cNvSpPr>
          <p:nvPr/>
        </p:nvSpPr>
        <p:spPr bwMode="auto">
          <a:xfrm flipV="1">
            <a:off x="4186238" y="4346575"/>
            <a:ext cx="1587" cy="1905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3345" name="Line 97">
            <a:extLst>
              <a:ext uri="{FF2B5EF4-FFF2-40B4-BE49-F238E27FC236}">
                <a16:creationId xmlns:a16="http://schemas.microsoft.com/office/drawing/2014/main" id="{903E5204-C14F-4514-9A37-F73AE3435A0D}"/>
              </a:ext>
            </a:extLst>
          </p:cNvPr>
          <p:cNvSpPr>
            <a:spLocks noChangeShapeType="1"/>
          </p:cNvSpPr>
          <p:nvPr/>
        </p:nvSpPr>
        <p:spPr bwMode="auto">
          <a:xfrm flipV="1">
            <a:off x="4186238" y="4327525"/>
            <a:ext cx="1587" cy="1905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3346" name="Line 98">
            <a:extLst>
              <a:ext uri="{FF2B5EF4-FFF2-40B4-BE49-F238E27FC236}">
                <a16:creationId xmlns:a16="http://schemas.microsoft.com/office/drawing/2014/main" id="{D92597AF-4FEB-4FF6-8223-4DF4D3404C11}"/>
              </a:ext>
            </a:extLst>
          </p:cNvPr>
          <p:cNvSpPr>
            <a:spLocks noChangeShapeType="1"/>
          </p:cNvSpPr>
          <p:nvPr/>
        </p:nvSpPr>
        <p:spPr bwMode="auto">
          <a:xfrm flipV="1">
            <a:off x="4186238" y="4298950"/>
            <a:ext cx="1587" cy="28575"/>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3347" name="Line 99">
            <a:extLst>
              <a:ext uri="{FF2B5EF4-FFF2-40B4-BE49-F238E27FC236}">
                <a16:creationId xmlns:a16="http://schemas.microsoft.com/office/drawing/2014/main" id="{4FCEC515-E333-4491-83EA-5F501FE70F4F}"/>
              </a:ext>
            </a:extLst>
          </p:cNvPr>
          <p:cNvSpPr>
            <a:spLocks noChangeShapeType="1"/>
          </p:cNvSpPr>
          <p:nvPr/>
        </p:nvSpPr>
        <p:spPr bwMode="auto">
          <a:xfrm flipV="1">
            <a:off x="4186238" y="4279900"/>
            <a:ext cx="1587" cy="1905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3348" name="Line 100">
            <a:extLst>
              <a:ext uri="{FF2B5EF4-FFF2-40B4-BE49-F238E27FC236}">
                <a16:creationId xmlns:a16="http://schemas.microsoft.com/office/drawing/2014/main" id="{4FFC103C-B0B0-4178-94EE-C8D478048254}"/>
              </a:ext>
            </a:extLst>
          </p:cNvPr>
          <p:cNvSpPr>
            <a:spLocks noChangeShapeType="1"/>
          </p:cNvSpPr>
          <p:nvPr/>
        </p:nvSpPr>
        <p:spPr bwMode="auto">
          <a:xfrm flipV="1">
            <a:off x="4186238" y="4251325"/>
            <a:ext cx="1587" cy="28575"/>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3349" name="Line 101">
            <a:extLst>
              <a:ext uri="{FF2B5EF4-FFF2-40B4-BE49-F238E27FC236}">
                <a16:creationId xmlns:a16="http://schemas.microsoft.com/office/drawing/2014/main" id="{7DF10119-0238-4CD3-94F3-D6C910DB14D4}"/>
              </a:ext>
            </a:extLst>
          </p:cNvPr>
          <p:cNvSpPr>
            <a:spLocks noChangeShapeType="1"/>
          </p:cNvSpPr>
          <p:nvPr/>
        </p:nvSpPr>
        <p:spPr bwMode="auto">
          <a:xfrm flipV="1">
            <a:off x="4186238" y="4232275"/>
            <a:ext cx="1587" cy="1905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3350" name="Line 102">
            <a:extLst>
              <a:ext uri="{FF2B5EF4-FFF2-40B4-BE49-F238E27FC236}">
                <a16:creationId xmlns:a16="http://schemas.microsoft.com/office/drawing/2014/main" id="{F147DE6F-A976-47E3-8E12-548E6D296DD6}"/>
              </a:ext>
            </a:extLst>
          </p:cNvPr>
          <p:cNvSpPr>
            <a:spLocks noChangeShapeType="1"/>
          </p:cNvSpPr>
          <p:nvPr/>
        </p:nvSpPr>
        <p:spPr bwMode="auto">
          <a:xfrm flipV="1">
            <a:off x="4186238" y="4213225"/>
            <a:ext cx="1587" cy="1905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3351" name="Line 103">
            <a:extLst>
              <a:ext uri="{FF2B5EF4-FFF2-40B4-BE49-F238E27FC236}">
                <a16:creationId xmlns:a16="http://schemas.microsoft.com/office/drawing/2014/main" id="{B75FF812-8BB3-446D-BA1F-B927EB749ECA}"/>
              </a:ext>
            </a:extLst>
          </p:cNvPr>
          <p:cNvSpPr>
            <a:spLocks noChangeShapeType="1"/>
          </p:cNvSpPr>
          <p:nvPr/>
        </p:nvSpPr>
        <p:spPr bwMode="auto">
          <a:xfrm flipV="1">
            <a:off x="4186238" y="4184650"/>
            <a:ext cx="1587" cy="28575"/>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3352" name="Line 104">
            <a:extLst>
              <a:ext uri="{FF2B5EF4-FFF2-40B4-BE49-F238E27FC236}">
                <a16:creationId xmlns:a16="http://schemas.microsoft.com/office/drawing/2014/main" id="{32F1A814-C5AD-43BC-86C1-C054462968B7}"/>
              </a:ext>
            </a:extLst>
          </p:cNvPr>
          <p:cNvSpPr>
            <a:spLocks noChangeShapeType="1"/>
          </p:cNvSpPr>
          <p:nvPr/>
        </p:nvSpPr>
        <p:spPr bwMode="auto">
          <a:xfrm flipV="1">
            <a:off x="4186238" y="4165600"/>
            <a:ext cx="1587" cy="1905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3353" name="Line 105">
            <a:extLst>
              <a:ext uri="{FF2B5EF4-FFF2-40B4-BE49-F238E27FC236}">
                <a16:creationId xmlns:a16="http://schemas.microsoft.com/office/drawing/2014/main" id="{81829082-98F8-424E-8DDB-6BD52BF0637B}"/>
              </a:ext>
            </a:extLst>
          </p:cNvPr>
          <p:cNvSpPr>
            <a:spLocks noChangeShapeType="1"/>
          </p:cNvSpPr>
          <p:nvPr/>
        </p:nvSpPr>
        <p:spPr bwMode="auto">
          <a:xfrm flipV="1">
            <a:off x="4186238" y="4146550"/>
            <a:ext cx="1587" cy="1905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3354" name="Line 106">
            <a:extLst>
              <a:ext uri="{FF2B5EF4-FFF2-40B4-BE49-F238E27FC236}">
                <a16:creationId xmlns:a16="http://schemas.microsoft.com/office/drawing/2014/main" id="{3D65BF0C-C759-4976-8F57-411A2D5869FC}"/>
              </a:ext>
            </a:extLst>
          </p:cNvPr>
          <p:cNvSpPr>
            <a:spLocks noChangeShapeType="1"/>
          </p:cNvSpPr>
          <p:nvPr/>
        </p:nvSpPr>
        <p:spPr bwMode="auto">
          <a:xfrm flipV="1">
            <a:off x="4186238" y="4117975"/>
            <a:ext cx="1587" cy="28575"/>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3355" name="Line 107">
            <a:extLst>
              <a:ext uri="{FF2B5EF4-FFF2-40B4-BE49-F238E27FC236}">
                <a16:creationId xmlns:a16="http://schemas.microsoft.com/office/drawing/2014/main" id="{E72189AF-85CC-4266-B7AA-BEAB27993C2D}"/>
              </a:ext>
            </a:extLst>
          </p:cNvPr>
          <p:cNvSpPr>
            <a:spLocks noChangeShapeType="1"/>
          </p:cNvSpPr>
          <p:nvPr/>
        </p:nvSpPr>
        <p:spPr bwMode="auto">
          <a:xfrm flipV="1">
            <a:off x="4186238" y="4097338"/>
            <a:ext cx="1587" cy="2063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3356" name="Line 108">
            <a:extLst>
              <a:ext uri="{FF2B5EF4-FFF2-40B4-BE49-F238E27FC236}">
                <a16:creationId xmlns:a16="http://schemas.microsoft.com/office/drawing/2014/main" id="{D3EC1678-C260-40D2-B80F-79633B08D595}"/>
              </a:ext>
            </a:extLst>
          </p:cNvPr>
          <p:cNvSpPr>
            <a:spLocks noChangeShapeType="1"/>
          </p:cNvSpPr>
          <p:nvPr/>
        </p:nvSpPr>
        <p:spPr bwMode="auto">
          <a:xfrm flipV="1">
            <a:off x="4186238" y="4068763"/>
            <a:ext cx="1587" cy="28575"/>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3357" name="Line 109">
            <a:extLst>
              <a:ext uri="{FF2B5EF4-FFF2-40B4-BE49-F238E27FC236}">
                <a16:creationId xmlns:a16="http://schemas.microsoft.com/office/drawing/2014/main" id="{42954ABC-B3CF-4D75-8014-30F80F5E6424}"/>
              </a:ext>
            </a:extLst>
          </p:cNvPr>
          <p:cNvSpPr>
            <a:spLocks noChangeShapeType="1"/>
          </p:cNvSpPr>
          <p:nvPr/>
        </p:nvSpPr>
        <p:spPr bwMode="auto">
          <a:xfrm flipV="1">
            <a:off x="4186238" y="4049713"/>
            <a:ext cx="1587" cy="1905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3358" name="Line 110">
            <a:extLst>
              <a:ext uri="{FF2B5EF4-FFF2-40B4-BE49-F238E27FC236}">
                <a16:creationId xmlns:a16="http://schemas.microsoft.com/office/drawing/2014/main" id="{1F74358F-C135-419E-91AF-55C8D5436D77}"/>
              </a:ext>
            </a:extLst>
          </p:cNvPr>
          <p:cNvSpPr>
            <a:spLocks noChangeShapeType="1"/>
          </p:cNvSpPr>
          <p:nvPr/>
        </p:nvSpPr>
        <p:spPr bwMode="auto">
          <a:xfrm flipV="1">
            <a:off x="4186238" y="4030663"/>
            <a:ext cx="1587" cy="1905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3359" name="Line 111">
            <a:extLst>
              <a:ext uri="{FF2B5EF4-FFF2-40B4-BE49-F238E27FC236}">
                <a16:creationId xmlns:a16="http://schemas.microsoft.com/office/drawing/2014/main" id="{4B9FA5DB-6685-4C7C-8D9C-A84C5D9B3767}"/>
              </a:ext>
            </a:extLst>
          </p:cNvPr>
          <p:cNvSpPr>
            <a:spLocks noChangeShapeType="1"/>
          </p:cNvSpPr>
          <p:nvPr/>
        </p:nvSpPr>
        <p:spPr bwMode="auto">
          <a:xfrm flipV="1">
            <a:off x="4186238" y="4002088"/>
            <a:ext cx="1587" cy="28575"/>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3360" name="Line 112">
            <a:extLst>
              <a:ext uri="{FF2B5EF4-FFF2-40B4-BE49-F238E27FC236}">
                <a16:creationId xmlns:a16="http://schemas.microsoft.com/office/drawing/2014/main" id="{66FB5397-AAC8-4A96-BF7F-1187BFC5F8E1}"/>
              </a:ext>
            </a:extLst>
          </p:cNvPr>
          <p:cNvSpPr>
            <a:spLocks noChangeShapeType="1"/>
          </p:cNvSpPr>
          <p:nvPr/>
        </p:nvSpPr>
        <p:spPr bwMode="auto">
          <a:xfrm flipV="1">
            <a:off x="4186238" y="3983038"/>
            <a:ext cx="1587" cy="1905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3361" name="Line 113">
            <a:extLst>
              <a:ext uri="{FF2B5EF4-FFF2-40B4-BE49-F238E27FC236}">
                <a16:creationId xmlns:a16="http://schemas.microsoft.com/office/drawing/2014/main" id="{62FF7F61-9EFB-426C-AB7F-B9B760C726AC}"/>
              </a:ext>
            </a:extLst>
          </p:cNvPr>
          <p:cNvSpPr>
            <a:spLocks noChangeShapeType="1"/>
          </p:cNvSpPr>
          <p:nvPr/>
        </p:nvSpPr>
        <p:spPr bwMode="auto">
          <a:xfrm flipV="1">
            <a:off x="4186238" y="3954463"/>
            <a:ext cx="1587" cy="28575"/>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3362" name="Line 114">
            <a:extLst>
              <a:ext uri="{FF2B5EF4-FFF2-40B4-BE49-F238E27FC236}">
                <a16:creationId xmlns:a16="http://schemas.microsoft.com/office/drawing/2014/main" id="{D26B8FBB-3649-4216-ACD5-D2F3537FCA2E}"/>
              </a:ext>
            </a:extLst>
          </p:cNvPr>
          <p:cNvSpPr>
            <a:spLocks noChangeShapeType="1"/>
          </p:cNvSpPr>
          <p:nvPr/>
        </p:nvSpPr>
        <p:spPr bwMode="auto">
          <a:xfrm flipV="1">
            <a:off x="4186238" y="3935413"/>
            <a:ext cx="1587" cy="1905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3363" name="Line 115">
            <a:extLst>
              <a:ext uri="{FF2B5EF4-FFF2-40B4-BE49-F238E27FC236}">
                <a16:creationId xmlns:a16="http://schemas.microsoft.com/office/drawing/2014/main" id="{B9677727-2900-494D-9AAC-A458DFF94892}"/>
              </a:ext>
            </a:extLst>
          </p:cNvPr>
          <p:cNvSpPr>
            <a:spLocks noChangeShapeType="1"/>
          </p:cNvSpPr>
          <p:nvPr/>
        </p:nvSpPr>
        <p:spPr bwMode="auto">
          <a:xfrm flipV="1">
            <a:off x="4186238" y="3916363"/>
            <a:ext cx="1587" cy="1905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3364" name="Line 116">
            <a:extLst>
              <a:ext uri="{FF2B5EF4-FFF2-40B4-BE49-F238E27FC236}">
                <a16:creationId xmlns:a16="http://schemas.microsoft.com/office/drawing/2014/main" id="{76AEF98C-9195-46F7-BF01-5D6BFE242717}"/>
              </a:ext>
            </a:extLst>
          </p:cNvPr>
          <p:cNvSpPr>
            <a:spLocks noChangeShapeType="1"/>
          </p:cNvSpPr>
          <p:nvPr/>
        </p:nvSpPr>
        <p:spPr bwMode="auto">
          <a:xfrm flipV="1">
            <a:off x="4186238" y="3887788"/>
            <a:ext cx="1587" cy="28575"/>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3365" name="Line 117">
            <a:extLst>
              <a:ext uri="{FF2B5EF4-FFF2-40B4-BE49-F238E27FC236}">
                <a16:creationId xmlns:a16="http://schemas.microsoft.com/office/drawing/2014/main" id="{C2237773-021A-4341-A7BD-79DA214C7CC6}"/>
              </a:ext>
            </a:extLst>
          </p:cNvPr>
          <p:cNvSpPr>
            <a:spLocks noChangeShapeType="1"/>
          </p:cNvSpPr>
          <p:nvPr/>
        </p:nvSpPr>
        <p:spPr bwMode="auto">
          <a:xfrm flipV="1">
            <a:off x="4186238" y="3868738"/>
            <a:ext cx="1587" cy="1905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3366" name="Line 118">
            <a:extLst>
              <a:ext uri="{FF2B5EF4-FFF2-40B4-BE49-F238E27FC236}">
                <a16:creationId xmlns:a16="http://schemas.microsoft.com/office/drawing/2014/main" id="{A6FE6973-F57A-4556-BB87-418E93DEC700}"/>
              </a:ext>
            </a:extLst>
          </p:cNvPr>
          <p:cNvSpPr>
            <a:spLocks noChangeShapeType="1"/>
          </p:cNvSpPr>
          <p:nvPr/>
        </p:nvSpPr>
        <p:spPr bwMode="auto">
          <a:xfrm flipV="1">
            <a:off x="4186238" y="3840163"/>
            <a:ext cx="1587" cy="28575"/>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3367" name="Line 119">
            <a:extLst>
              <a:ext uri="{FF2B5EF4-FFF2-40B4-BE49-F238E27FC236}">
                <a16:creationId xmlns:a16="http://schemas.microsoft.com/office/drawing/2014/main" id="{5FDD5B6A-A2D8-474B-ACB1-9954C1F703A0}"/>
              </a:ext>
            </a:extLst>
          </p:cNvPr>
          <p:cNvSpPr>
            <a:spLocks noChangeShapeType="1"/>
          </p:cNvSpPr>
          <p:nvPr/>
        </p:nvSpPr>
        <p:spPr bwMode="auto">
          <a:xfrm flipV="1">
            <a:off x="4186238" y="3821113"/>
            <a:ext cx="1587" cy="1905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3368" name="Line 120">
            <a:extLst>
              <a:ext uri="{FF2B5EF4-FFF2-40B4-BE49-F238E27FC236}">
                <a16:creationId xmlns:a16="http://schemas.microsoft.com/office/drawing/2014/main" id="{D03ED64C-BF5D-4745-B9E1-964CF5577644}"/>
              </a:ext>
            </a:extLst>
          </p:cNvPr>
          <p:cNvSpPr>
            <a:spLocks noChangeShapeType="1"/>
          </p:cNvSpPr>
          <p:nvPr/>
        </p:nvSpPr>
        <p:spPr bwMode="auto">
          <a:xfrm flipV="1">
            <a:off x="4186238" y="3802063"/>
            <a:ext cx="1587" cy="1905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3369" name="Line 121">
            <a:extLst>
              <a:ext uri="{FF2B5EF4-FFF2-40B4-BE49-F238E27FC236}">
                <a16:creationId xmlns:a16="http://schemas.microsoft.com/office/drawing/2014/main" id="{69405D94-FDC7-4BFA-BD7F-AC72747762DC}"/>
              </a:ext>
            </a:extLst>
          </p:cNvPr>
          <p:cNvSpPr>
            <a:spLocks noChangeShapeType="1"/>
          </p:cNvSpPr>
          <p:nvPr/>
        </p:nvSpPr>
        <p:spPr bwMode="auto">
          <a:xfrm flipV="1">
            <a:off x="4186238" y="3773488"/>
            <a:ext cx="1587" cy="28575"/>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3370" name="Line 122">
            <a:extLst>
              <a:ext uri="{FF2B5EF4-FFF2-40B4-BE49-F238E27FC236}">
                <a16:creationId xmlns:a16="http://schemas.microsoft.com/office/drawing/2014/main" id="{452B616C-C0F3-4DFE-8F00-F29AF2886F2C}"/>
              </a:ext>
            </a:extLst>
          </p:cNvPr>
          <p:cNvSpPr>
            <a:spLocks noChangeShapeType="1"/>
          </p:cNvSpPr>
          <p:nvPr/>
        </p:nvSpPr>
        <p:spPr bwMode="auto">
          <a:xfrm flipV="1">
            <a:off x="4186238" y="3754438"/>
            <a:ext cx="1587" cy="1905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3371" name="Line 123">
            <a:extLst>
              <a:ext uri="{FF2B5EF4-FFF2-40B4-BE49-F238E27FC236}">
                <a16:creationId xmlns:a16="http://schemas.microsoft.com/office/drawing/2014/main" id="{9A044939-C201-4E7A-9680-8059433B3475}"/>
              </a:ext>
            </a:extLst>
          </p:cNvPr>
          <p:cNvSpPr>
            <a:spLocks noChangeShapeType="1"/>
          </p:cNvSpPr>
          <p:nvPr/>
        </p:nvSpPr>
        <p:spPr bwMode="auto">
          <a:xfrm flipV="1">
            <a:off x="4186238" y="3735388"/>
            <a:ext cx="1587" cy="1905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3372" name="Line 124">
            <a:extLst>
              <a:ext uri="{FF2B5EF4-FFF2-40B4-BE49-F238E27FC236}">
                <a16:creationId xmlns:a16="http://schemas.microsoft.com/office/drawing/2014/main" id="{D3287371-B9BD-4FC5-92B7-502EC27A1290}"/>
              </a:ext>
            </a:extLst>
          </p:cNvPr>
          <p:cNvSpPr>
            <a:spLocks noChangeShapeType="1"/>
          </p:cNvSpPr>
          <p:nvPr/>
        </p:nvSpPr>
        <p:spPr bwMode="auto">
          <a:xfrm flipV="1">
            <a:off x="4186238" y="3706813"/>
            <a:ext cx="1587" cy="28575"/>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3373" name="Line 125">
            <a:extLst>
              <a:ext uri="{FF2B5EF4-FFF2-40B4-BE49-F238E27FC236}">
                <a16:creationId xmlns:a16="http://schemas.microsoft.com/office/drawing/2014/main" id="{29C0AFCF-EBAE-4A2B-8E11-01D92B792A53}"/>
              </a:ext>
            </a:extLst>
          </p:cNvPr>
          <p:cNvSpPr>
            <a:spLocks noChangeShapeType="1"/>
          </p:cNvSpPr>
          <p:nvPr/>
        </p:nvSpPr>
        <p:spPr bwMode="auto">
          <a:xfrm flipV="1">
            <a:off x="4186238" y="3687763"/>
            <a:ext cx="1587" cy="1905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3374" name="Line 126">
            <a:extLst>
              <a:ext uri="{FF2B5EF4-FFF2-40B4-BE49-F238E27FC236}">
                <a16:creationId xmlns:a16="http://schemas.microsoft.com/office/drawing/2014/main" id="{267B7FF2-D634-4B88-951E-B4D6AF74B9AA}"/>
              </a:ext>
            </a:extLst>
          </p:cNvPr>
          <p:cNvSpPr>
            <a:spLocks noChangeShapeType="1"/>
          </p:cNvSpPr>
          <p:nvPr/>
        </p:nvSpPr>
        <p:spPr bwMode="auto">
          <a:xfrm flipV="1">
            <a:off x="4186238" y="3659188"/>
            <a:ext cx="1587" cy="28575"/>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3375" name="Line 127">
            <a:extLst>
              <a:ext uri="{FF2B5EF4-FFF2-40B4-BE49-F238E27FC236}">
                <a16:creationId xmlns:a16="http://schemas.microsoft.com/office/drawing/2014/main" id="{58CF3A3E-7AA5-4B7B-9D0F-D8A87C6EEB27}"/>
              </a:ext>
            </a:extLst>
          </p:cNvPr>
          <p:cNvSpPr>
            <a:spLocks noChangeShapeType="1"/>
          </p:cNvSpPr>
          <p:nvPr/>
        </p:nvSpPr>
        <p:spPr bwMode="auto">
          <a:xfrm flipV="1">
            <a:off x="4186238" y="3640138"/>
            <a:ext cx="1587" cy="1905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3376" name="Line 128">
            <a:extLst>
              <a:ext uri="{FF2B5EF4-FFF2-40B4-BE49-F238E27FC236}">
                <a16:creationId xmlns:a16="http://schemas.microsoft.com/office/drawing/2014/main" id="{70D18CFE-F958-4559-AE13-01B36254E190}"/>
              </a:ext>
            </a:extLst>
          </p:cNvPr>
          <p:cNvSpPr>
            <a:spLocks noChangeShapeType="1"/>
          </p:cNvSpPr>
          <p:nvPr/>
        </p:nvSpPr>
        <p:spPr bwMode="auto">
          <a:xfrm flipV="1">
            <a:off x="4186238" y="3621088"/>
            <a:ext cx="1587" cy="1905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3377" name="Line 129">
            <a:extLst>
              <a:ext uri="{FF2B5EF4-FFF2-40B4-BE49-F238E27FC236}">
                <a16:creationId xmlns:a16="http://schemas.microsoft.com/office/drawing/2014/main" id="{7172F352-C118-49F6-9A5C-4F422F60C9EB}"/>
              </a:ext>
            </a:extLst>
          </p:cNvPr>
          <p:cNvSpPr>
            <a:spLocks noChangeShapeType="1"/>
          </p:cNvSpPr>
          <p:nvPr/>
        </p:nvSpPr>
        <p:spPr bwMode="auto">
          <a:xfrm flipV="1">
            <a:off x="4186238" y="3592513"/>
            <a:ext cx="1587" cy="28575"/>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3378" name="Line 130">
            <a:extLst>
              <a:ext uri="{FF2B5EF4-FFF2-40B4-BE49-F238E27FC236}">
                <a16:creationId xmlns:a16="http://schemas.microsoft.com/office/drawing/2014/main" id="{DD45F91C-EEC6-4AF1-8740-D60017F78E5E}"/>
              </a:ext>
            </a:extLst>
          </p:cNvPr>
          <p:cNvSpPr>
            <a:spLocks noChangeShapeType="1"/>
          </p:cNvSpPr>
          <p:nvPr/>
        </p:nvSpPr>
        <p:spPr bwMode="auto">
          <a:xfrm flipV="1">
            <a:off x="4186238" y="3571875"/>
            <a:ext cx="1587" cy="20638"/>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3379" name="Line 131">
            <a:extLst>
              <a:ext uri="{FF2B5EF4-FFF2-40B4-BE49-F238E27FC236}">
                <a16:creationId xmlns:a16="http://schemas.microsoft.com/office/drawing/2014/main" id="{20B39272-8F5F-4841-A381-DE9809921B29}"/>
              </a:ext>
            </a:extLst>
          </p:cNvPr>
          <p:cNvSpPr>
            <a:spLocks noChangeShapeType="1"/>
          </p:cNvSpPr>
          <p:nvPr/>
        </p:nvSpPr>
        <p:spPr bwMode="auto">
          <a:xfrm flipV="1">
            <a:off x="4186238" y="3543300"/>
            <a:ext cx="1587" cy="28575"/>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3380" name="Rectangle 132">
            <a:extLst>
              <a:ext uri="{FF2B5EF4-FFF2-40B4-BE49-F238E27FC236}">
                <a16:creationId xmlns:a16="http://schemas.microsoft.com/office/drawing/2014/main" id="{47E3D30B-E2DE-4021-B076-2476D716D3B7}"/>
              </a:ext>
            </a:extLst>
          </p:cNvPr>
          <p:cNvSpPr>
            <a:spLocks noChangeArrowheads="1"/>
          </p:cNvSpPr>
          <p:nvPr/>
        </p:nvSpPr>
        <p:spPr bwMode="auto">
          <a:xfrm>
            <a:off x="3005138" y="5702300"/>
            <a:ext cx="113814"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en-US" sz="1600">
                <a:latin typeface="Arial" panose="020B0604020202020204" pitchFamily="34" charset="0"/>
              </a:rPr>
              <a:t>0</a:t>
            </a:r>
            <a:endParaRPr lang="en-US" altLang="en-US"/>
          </a:p>
        </p:txBody>
      </p:sp>
      <p:sp>
        <p:nvSpPr>
          <p:cNvPr id="53381" name="Rectangle 133">
            <a:extLst>
              <a:ext uri="{FF2B5EF4-FFF2-40B4-BE49-F238E27FC236}">
                <a16:creationId xmlns:a16="http://schemas.microsoft.com/office/drawing/2014/main" id="{7DC2A4DE-E445-40BC-B6F4-73E231F82157}"/>
              </a:ext>
            </a:extLst>
          </p:cNvPr>
          <p:cNvSpPr>
            <a:spLocks noChangeArrowheads="1"/>
          </p:cNvSpPr>
          <p:nvPr/>
        </p:nvSpPr>
        <p:spPr bwMode="auto">
          <a:xfrm>
            <a:off x="2833688" y="4565650"/>
            <a:ext cx="285335"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en-US" sz="1600">
                <a:latin typeface="Arial" panose="020B0604020202020204" pitchFamily="34" charset="0"/>
              </a:rPr>
              <a:t>0.5</a:t>
            </a:r>
            <a:endParaRPr lang="en-US" altLang="en-US"/>
          </a:p>
        </p:txBody>
      </p:sp>
      <p:sp>
        <p:nvSpPr>
          <p:cNvPr id="53382" name="Rectangle 134">
            <a:extLst>
              <a:ext uri="{FF2B5EF4-FFF2-40B4-BE49-F238E27FC236}">
                <a16:creationId xmlns:a16="http://schemas.microsoft.com/office/drawing/2014/main" id="{1B9A7DA9-3714-4BAC-B83C-9ED166D1E6DB}"/>
              </a:ext>
            </a:extLst>
          </p:cNvPr>
          <p:cNvSpPr>
            <a:spLocks noChangeArrowheads="1"/>
          </p:cNvSpPr>
          <p:nvPr/>
        </p:nvSpPr>
        <p:spPr bwMode="auto">
          <a:xfrm>
            <a:off x="3005138" y="3419475"/>
            <a:ext cx="113814"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en-US" sz="1600">
                <a:latin typeface="Arial" panose="020B0604020202020204" pitchFamily="34" charset="0"/>
              </a:rPr>
              <a:t>1</a:t>
            </a:r>
            <a:endParaRPr lang="en-US" altLang="en-US"/>
          </a:p>
        </p:txBody>
      </p:sp>
      <p:sp>
        <p:nvSpPr>
          <p:cNvPr id="53383" name="Rectangle 135">
            <a:extLst>
              <a:ext uri="{FF2B5EF4-FFF2-40B4-BE49-F238E27FC236}">
                <a16:creationId xmlns:a16="http://schemas.microsoft.com/office/drawing/2014/main" id="{9E9FC06C-E043-4D3F-ADF0-FA3E20440BB7}"/>
              </a:ext>
            </a:extLst>
          </p:cNvPr>
          <p:cNvSpPr>
            <a:spLocks noChangeArrowheads="1"/>
          </p:cNvSpPr>
          <p:nvPr/>
        </p:nvSpPr>
        <p:spPr bwMode="auto">
          <a:xfrm>
            <a:off x="3224213" y="6008688"/>
            <a:ext cx="113814"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en-US" sz="1600">
                <a:latin typeface="Arial" panose="020B0604020202020204" pitchFamily="34" charset="0"/>
              </a:rPr>
              <a:t>0</a:t>
            </a:r>
            <a:endParaRPr lang="en-US" altLang="en-US"/>
          </a:p>
        </p:txBody>
      </p:sp>
      <p:sp>
        <p:nvSpPr>
          <p:cNvPr id="53384" name="Rectangle 136">
            <a:extLst>
              <a:ext uri="{FF2B5EF4-FFF2-40B4-BE49-F238E27FC236}">
                <a16:creationId xmlns:a16="http://schemas.microsoft.com/office/drawing/2014/main" id="{2EC90AA6-66B1-4539-BD6C-7CFBD3FBF508}"/>
              </a:ext>
            </a:extLst>
          </p:cNvPr>
          <p:cNvSpPr>
            <a:spLocks noChangeArrowheads="1"/>
          </p:cNvSpPr>
          <p:nvPr/>
        </p:nvSpPr>
        <p:spPr bwMode="auto">
          <a:xfrm>
            <a:off x="3871913" y="6008688"/>
            <a:ext cx="399148"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en-US" sz="1600">
                <a:latin typeface="Arial" panose="020B0604020202020204" pitchFamily="34" charset="0"/>
              </a:rPr>
              <a:t>0.02</a:t>
            </a:r>
            <a:endParaRPr lang="en-US" altLang="en-US"/>
          </a:p>
        </p:txBody>
      </p:sp>
      <p:sp>
        <p:nvSpPr>
          <p:cNvPr id="53385" name="Rectangle 137">
            <a:extLst>
              <a:ext uri="{FF2B5EF4-FFF2-40B4-BE49-F238E27FC236}">
                <a16:creationId xmlns:a16="http://schemas.microsoft.com/office/drawing/2014/main" id="{611B86CE-A600-46DF-A7E5-7A4E65015B21}"/>
              </a:ext>
            </a:extLst>
          </p:cNvPr>
          <p:cNvSpPr>
            <a:spLocks noChangeArrowheads="1"/>
          </p:cNvSpPr>
          <p:nvPr/>
        </p:nvSpPr>
        <p:spPr bwMode="auto">
          <a:xfrm>
            <a:off x="4662488" y="6008688"/>
            <a:ext cx="399148"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en-US" sz="1600">
                <a:latin typeface="Arial" panose="020B0604020202020204" pitchFamily="34" charset="0"/>
              </a:rPr>
              <a:t>0.04</a:t>
            </a:r>
            <a:endParaRPr lang="en-US" altLang="en-US"/>
          </a:p>
        </p:txBody>
      </p:sp>
      <p:sp>
        <p:nvSpPr>
          <p:cNvPr id="53386" name="Rectangle 138">
            <a:extLst>
              <a:ext uri="{FF2B5EF4-FFF2-40B4-BE49-F238E27FC236}">
                <a16:creationId xmlns:a16="http://schemas.microsoft.com/office/drawing/2014/main" id="{19843C4C-4946-4D01-98A7-B0B607779A73}"/>
              </a:ext>
            </a:extLst>
          </p:cNvPr>
          <p:cNvSpPr>
            <a:spLocks noChangeArrowheads="1"/>
          </p:cNvSpPr>
          <p:nvPr/>
        </p:nvSpPr>
        <p:spPr bwMode="auto">
          <a:xfrm>
            <a:off x="5443538" y="6008688"/>
            <a:ext cx="399148"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en-US" sz="1600">
                <a:latin typeface="Arial" panose="020B0604020202020204" pitchFamily="34" charset="0"/>
              </a:rPr>
              <a:t>0.06</a:t>
            </a:r>
            <a:endParaRPr lang="en-US" altLang="en-US"/>
          </a:p>
        </p:txBody>
      </p:sp>
      <p:sp>
        <p:nvSpPr>
          <p:cNvPr id="53387" name="Rectangle 139">
            <a:extLst>
              <a:ext uri="{FF2B5EF4-FFF2-40B4-BE49-F238E27FC236}">
                <a16:creationId xmlns:a16="http://schemas.microsoft.com/office/drawing/2014/main" id="{73553220-BF2A-43C3-9EE7-4DB6D6EAE245}"/>
              </a:ext>
            </a:extLst>
          </p:cNvPr>
          <p:cNvSpPr>
            <a:spLocks noChangeArrowheads="1"/>
          </p:cNvSpPr>
          <p:nvPr/>
        </p:nvSpPr>
        <p:spPr bwMode="auto">
          <a:xfrm>
            <a:off x="6234113" y="6008688"/>
            <a:ext cx="399148"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en-US" sz="1600">
                <a:latin typeface="Arial" panose="020B0604020202020204" pitchFamily="34" charset="0"/>
              </a:rPr>
              <a:t>0.08</a:t>
            </a:r>
            <a:endParaRPr lang="en-US" altLang="en-US"/>
          </a:p>
        </p:txBody>
      </p:sp>
      <p:sp>
        <p:nvSpPr>
          <p:cNvPr id="53391" name="Rectangle 143">
            <a:extLst>
              <a:ext uri="{FF2B5EF4-FFF2-40B4-BE49-F238E27FC236}">
                <a16:creationId xmlns:a16="http://schemas.microsoft.com/office/drawing/2014/main" id="{8F45F840-0AE6-42D2-8E9C-96E49F78611E}"/>
              </a:ext>
            </a:extLst>
          </p:cNvPr>
          <p:cNvSpPr>
            <a:spLocks noChangeArrowheads="1"/>
          </p:cNvSpPr>
          <p:nvPr/>
        </p:nvSpPr>
        <p:spPr bwMode="auto">
          <a:xfrm rot="16200000">
            <a:off x="1896141" y="4525883"/>
            <a:ext cx="1503617"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en-US" sz="1600" dirty="0">
                <a:latin typeface="Arial" panose="020B0604020202020204" pitchFamily="34" charset="0"/>
              </a:rPr>
              <a:t>Exceedance risk</a:t>
            </a:r>
            <a:endParaRPr lang="en-US" altLang="en-US" dirty="0"/>
          </a:p>
        </p:txBody>
      </p:sp>
      <p:sp>
        <p:nvSpPr>
          <p:cNvPr id="53392" name="Line 144">
            <a:extLst>
              <a:ext uri="{FF2B5EF4-FFF2-40B4-BE49-F238E27FC236}">
                <a16:creationId xmlns:a16="http://schemas.microsoft.com/office/drawing/2014/main" id="{CCF1D9EF-3E34-46F0-8178-409EC74ED3DD}"/>
              </a:ext>
            </a:extLst>
          </p:cNvPr>
          <p:cNvSpPr>
            <a:spLocks noChangeShapeType="1"/>
          </p:cNvSpPr>
          <p:nvPr/>
        </p:nvSpPr>
        <p:spPr bwMode="auto">
          <a:xfrm>
            <a:off x="3290888" y="3543300"/>
            <a:ext cx="1587" cy="2255838"/>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3393" name="Line 145">
            <a:extLst>
              <a:ext uri="{FF2B5EF4-FFF2-40B4-BE49-F238E27FC236}">
                <a16:creationId xmlns:a16="http://schemas.microsoft.com/office/drawing/2014/main" id="{5358CE10-6693-4E5A-8890-4CF6CD878C3F}"/>
              </a:ext>
            </a:extLst>
          </p:cNvPr>
          <p:cNvSpPr>
            <a:spLocks noChangeShapeType="1"/>
          </p:cNvSpPr>
          <p:nvPr/>
        </p:nvSpPr>
        <p:spPr bwMode="auto">
          <a:xfrm flipH="1" flipV="1">
            <a:off x="3281363" y="5780088"/>
            <a:ext cx="2714625" cy="9525"/>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3394" name="Line 146">
            <a:extLst>
              <a:ext uri="{FF2B5EF4-FFF2-40B4-BE49-F238E27FC236}">
                <a16:creationId xmlns:a16="http://schemas.microsoft.com/office/drawing/2014/main" id="{B97DE5F3-A375-4918-BB83-049859BF2801}"/>
              </a:ext>
            </a:extLst>
          </p:cNvPr>
          <p:cNvSpPr>
            <a:spLocks noChangeShapeType="1"/>
          </p:cNvSpPr>
          <p:nvPr/>
        </p:nvSpPr>
        <p:spPr bwMode="auto">
          <a:xfrm flipH="1">
            <a:off x="3281363" y="3543300"/>
            <a:ext cx="904875" cy="1588"/>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3250" name="Rectangle 2">
            <a:extLst>
              <a:ext uri="{FF2B5EF4-FFF2-40B4-BE49-F238E27FC236}">
                <a16:creationId xmlns:a16="http://schemas.microsoft.com/office/drawing/2014/main" id="{28599C2E-B0C8-41B2-A0D8-8EE102E663DA}"/>
              </a:ext>
            </a:extLst>
          </p:cNvPr>
          <p:cNvSpPr>
            <a:spLocks noGrp="1" noChangeArrowheads="1"/>
          </p:cNvSpPr>
          <p:nvPr>
            <p:ph type="title"/>
          </p:nvPr>
        </p:nvSpPr>
        <p:spPr/>
        <p:txBody>
          <a:bodyPr/>
          <a:lstStyle/>
          <a:p>
            <a:r>
              <a:rPr lang="en-US" altLang="en-US"/>
              <a:t>The answer</a:t>
            </a:r>
          </a:p>
        </p:txBody>
      </p:sp>
      <p:sp>
        <p:nvSpPr>
          <p:cNvPr id="53251" name="Rectangle 3">
            <a:extLst>
              <a:ext uri="{FF2B5EF4-FFF2-40B4-BE49-F238E27FC236}">
                <a16:creationId xmlns:a16="http://schemas.microsoft.com/office/drawing/2014/main" id="{8C413AB2-A5FE-4B57-9879-3DE905360D9C}"/>
              </a:ext>
            </a:extLst>
          </p:cNvPr>
          <p:cNvSpPr>
            <a:spLocks noGrp="1" noChangeArrowheads="1"/>
          </p:cNvSpPr>
          <p:nvPr>
            <p:ph type="body" idx="1"/>
          </p:nvPr>
        </p:nvSpPr>
        <p:spPr>
          <a:xfrm>
            <a:off x="685800" y="1981200"/>
            <a:ext cx="8229600" cy="1573213"/>
          </a:xfrm>
        </p:spPr>
        <p:txBody>
          <a:bodyPr/>
          <a:lstStyle/>
          <a:p>
            <a:pPr marL="0" indent="0">
              <a:buFontTx/>
              <a:buNone/>
            </a:pPr>
            <a:r>
              <a:rPr lang="en-US" altLang="en-US" dirty="0"/>
              <a:t>Bounds around concentration distributions leading only to safe doses for mussel consumers</a:t>
            </a:r>
          </a:p>
        </p:txBody>
      </p:sp>
      <p:grpSp>
        <p:nvGrpSpPr>
          <p:cNvPr id="53269" name="Group 21">
            <a:extLst>
              <a:ext uri="{FF2B5EF4-FFF2-40B4-BE49-F238E27FC236}">
                <a16:creationId xmlns:a16="http://schemas.microsoft.com/office/drawing/2014/main" id="{42EBFF46-5782-4440-A4AE-81BBD69FF511}"/>
              </a:ext>
            </a:extLst>
          </p:cNvPr>
          <p:cNvGrpSpPr>
            <a:grpSpLocks/>
          </p:cNvGrpSpPr>
          <p:nvPr/>
        </p:nvGrpSpPr>
        <p:grpSpPr bwMode="auto">
          <a:xfrm>
            <a:off x="3295650" y="3200400"/>
            <a:ext cx="4552950" cy="2566988"/>
            <a:chOff x="2076" y="2160"/>
            <a:chExt cx="2868" cy="1617"/>
          </a:xfrm>
        </p:grpSpPr>
        <p:sp>
          <p:nvSpPr>
            <p:cNvPr id="53254" name="Text Box 6">
              <a:extLst>
                <a:ext uri="{FF2B5EF4-FFF2-40B4-BE49-F238E27FC236}">
                  <a16:creationId xmlns:a16="http://schemas.microsoft.com/office/drawing/2014/main" id="{20FFF43E-4BEF-42CC-B9A7-346E1026BA43}"/>
                </a:ext>
              </a:extLst>
            </p:cNvPr>
            <p:cNvSpPr txBox="1">
              <a:spLocks noChangeArrowheads="1"/>
            </p:cNvSpPr>
            <p:nvPr/>
          </p:nvSpPr>
          <p:spPr bwMode="auto">
            <a:xfrm>
              <a:off x="2736" y="2160"/>
              <a:ext cx="2208" cy="23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en-US" dirty="0">
                  <a:latin typeface="Palatino Linotype" panose="02040502050505030304" pitchFamily="18" charset="0"/>
                </a:rPr>
                <a:t>Any of these, for example</a:t>
              </a:r>
            </a:p>
          </p:txBody>
        </p:sp>
        <p:sp>
          <p:nvSpPr>
            <p:cNvPr id="53263" name="Freeform 15">
              <a:extLst>
                <a:ext uri="{FF2B5EF4-FFF2-40B4-BE49-F238E27FC236}">
                  <a16:creationId xmlns:a16="http://schemas.microsoft.com/office/drawing/2014/main" id="{F0E253FD-38A9-4A2F-BAFC-88EAF6AEB9B0}"/>
                </a:ext>
              </a:extLst>
            </p:cNvPr>
            <p:cNvSpPr>
              <a:spLocks/>
            </p:cNvSpPr>
            <p:nvPr/>
          </p:nvSpPr>
          <p:spPr bwMode="auto">
            <a:xfrm>
              <a:off x="2079" y="2400"/>
              <a:ext cx="702" cy="1368"/>
            </a:xfrm>
            <a:custGeom>
              <a:avLst/>
              <a:gdLst>
                <a:gd name="T0" fmla="*/ 0 w 621"/>
                <a:gd name="T1" fmla="*/ 0 h 1368"/>
                <a:gd name="T2" fmla="*/ 240 w 621"/>
                <a:gd name="T3" fmla="*/ 1104 h 1368"/>
                <a:gd name="T4" fmla="*/ 621 w 621"/>
                <a:gd name="T5" fmla="*/ 1368 h 1368"/>
              </a:gdLst>
              <a:ahLst/>
              <a:cxnLst>
                <a:cxn ang="0">
                  <a:pos x="T0" y="T1"/>
                </a:cxn>
                <a:cxn ang="0">
                  <a:pos x="T2" y="T3"/>
                </a:cxn>
                <a:cxn ang="0">
                  <a:pos x="T4" y="T5"/>
                </a:cxn>
              </a:cxnLst>
              <a:rect l="0" t="0" r="r" b="b"/>
              <a:pathLst>
                <a:path w="621" h="1368">
                  <a:moveTo>
                    <a:pt x="0" y="0"/>
                  </a:moveTo>
                  <a:cubicBezTo>
                    <a:pt x="68" y="438"/>
                    <a:pt x="136" y="876"/>
                    <a:pt x="240" y="1104"/>
                  </a:cubicBezTo>
                  <a:cubicBezTo>
                    <a:pt x="344" y="1332"/>
                    <a:pt x="482" y="1350"/>
                    <a:pt x="621" y="1368"/>
                  </a:cubicBezTo>
                </a:path>
              </a:pathLst>
            </a:custGeom>
            <a:noFill/>
            <a:ln w="38100">
              <a:solidFill>
                <a:srgbClr val="CCCCFF"/>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GB"/>
            </a:p>
          </p:txBody>
        </p:sp>
        <p:sp>
          <p:nvSpPr>
            <p:cNvPr id="53267" name="Line 19">
              <a:extLst>
                <a:ext uri="{FF2B5EF4-FFF2-40B4-BE49-F238E27FC236}">
                  <a16:creationId xmlns:a16="http://schemas.microsoft.com/office/drawing/2014/main" id="{9EA09623-9B39-4F53-A854-E0E9A86E84E2}"/>
                </a:ext>
              </a:extLst>
            </p:cNvPr>
            <p:cNvSpPr>
              <a:spLocks noChangeShapeType="1"/>
            </p:cNvSpPr>
            <p:nvPr/>
          </p:nvSpPr>
          <p:spPr bwMode="auto">
            <a:xfrm flipH="1">
              <a:off x="2448" y="2385"/>
              <a:ext cx="0" cy="1386"/>
            </a:xfrm>
            <a:prstGeom prst="line">
              <a:avLst/>
            </a:prstGeom>
            <a:noFill/>
            <a:ln w="38100">
              <a:solidFill>
                <a:srgbClr val="00B05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GB"/>
            </a:p>
          </p:txBody>
        </p:sp>
        <p:sp>
          <p:nvSpPr>
            <p:cNvPr id="53268" name="Line 20">
              <a:extLst>
                <a:ext uri="{FF2B5EF4-FFF2-40B4-BE49-F238E27FC236}">
                  <a16:creationId xmlns:a16="http://schemas.microsoft.com/office/drawing/2014/main" id="{74A29518-272C-4FF1-A74D-C22E0A4015C2}"/>
                </a:ext>
              </a:extLst>
            </p:cNvPr>
            <p:cNvSpPr>
              <a:spLocks noChangeShapeType="1"/>
            </p:cNvSpPr>
            <p:nvPr/>
          </p:nvSpPr>
          <p:spPr bwMode="auto">
            <a:xfrm>
              <a:off x="2076" y="2388"/>
              <a:ext cx="564" cy="1389"/>
            </a:xfrm>
            <a:prstGeom prst="line">
              <a:avLst/>
            </a:prstGeom>
            <a:noFill/>
            <a:ln w="38100">
              <a:solidFill>
                <a:srgbClr val="FFC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GB"/>
            </a:p>
          </p:txBody>
        </p:sp>
      </p:grpSp>
      <p:sp>
        <p:nvSpPr>
          <p:cNvPr id="53395" name="Rectangle 147">
            <a:extLst>
              <a:ext uri="{FF2B5EF4-FFF2-40B4-BE49-F238E27FC236}">
                <a16:creationId xmlns:a16="http://schemas.microsoft.com/office/drawing/2014/main" id="{2F8559D3-53AF-4593-9D01-BB43ADAE5C8C}"/>
              </a:ext>
            </a:extLst>
          </p:cNvPr>
          <p:cNvSpPr>
            <a:spLocks noChangeArrowheads="1"/>
          </p:cNvSpPr>
          <p:nvPr/>
        </p:nvSpPr>
        <p:spPr bwMode="auto">
          <a:xfrm>
            <a:off x="3771900" y="6202363"/>
            <a:ext cx="1265238" cy="427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en-US" sz="2800" dirty="0" err="1">
                <a:latin typeface="Arial" panose="020B0604020202020204" pitchFamily="34" charset="0"/>
              </a:rPr>
              <a:t>WConc</a:t>
            </a:r>
            <a:r>
              <a:rPr lang="en-US" altLang="en-US" sz="2800" dirty="0">
                <a:latin typeface="Arial" panose="020B0604020202020204" pitchFamily="34" charset="0"/>
              </a:rPr>
              <a:t> </a:t>
            </a:r>
            <a:endParaRPr lang="en-US" altLang="en-US" sz="2800" dirty="0"/>
          </a:p>
        </p:txBody>
      </p:sp>
      <p:sp>
        <p:nvSpPr>
          <p:cNvPr id="53396" name="Rectangle 148">
            <a:extLst>
              <a:ext uri="{FF2B5EF4-FFF2-40B4-BE49-F238E27FC236}">
                <a16:creationId xmlns:a16="http://schemas.microsoft.com/office/drawing/2014/main" id="{5CEA7A33-BD89-44C8-90E2-3EA901032498}"/>
              </a:ext>
            </a:extLst>
          </p:cNvPr>
          <p:cNvSpPr>
            <a:spLocks noChangeArrowheads="1"/>
          </p:cNvSpPr>
          <p:nvPr/>
        </p:nvSpPr>
        <p:spPr bwMode="auto">
          <a:xfrm>
            <a:off x="5372100" y="6202363"/>
            <a:ext cx="495300" cy="427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en-US" sz="2800">
                <a:latin typeface="Arial" panose="020B0604020202020204" pitchFamily="34" charset="0"/>
              </a:rPr>
              <a:t>g/L</a:t>
            </a:r>
            <a:endParaRPr lang="en-US" altLang="en-US" sz="2800"/>
          </a:p>
        </p:txBody>
      </p:sp>
    </p:spTree>
  </p:cSld>
  <p:clrMapOvr>
    <a:masterClrMapping/>
  </p:clrMapOvr>
</p:sld>
</file>

<file path=ppt/slides/slide544.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20482" name="Rectangle 2">
            <a:extLst>
              <a:ext uri="{FF2B5EF4-FFF2-40B4-BE49-F238E27FC236}">
                <a16:creationId xmlns:a16="http://schemas.microsoft.com/office/drawing/2014/main" id="{B69CE90D-0243-4E56-8440-ED1B025D4443}"/>
              </a:ext>
            </a:extLst>
          </p:cNvPr>
          <p:cNvSpPr>
            <a:spLocks noGrp="1" noChangeArrowheads="1"/>
          </p:cNvSpPr>
          <p:nvPr>
            <p:ph type="title"/>
          </p:nvPr>
        </p:nvSpPr>
        <p:spPr/>
        <p:txBody>
          <a:bodyPr/>
          <a:lstStyle/>
          <a:p>
            <a:r>
              <a:rPr lang="en-US" altLang="en-US"/>
              <a:t>Check with a forward calculation</a:t>
            </a:r>
          </a:p>
        </p:txBody>
      </p:sp>
      <p:sp>
        <p:nvSpPr>
          <p:cNvPr id="20483" name="Rectangle 3">
            <a:extLst>
              <a:ext uri="{FF2B5EF4-FFF2-40B4-BE49-F238E27FC236}">
                <a16:creationId xmlns:a16="http://schemas.microsoft.com/office/drawing/2014/main" id="{370A7E84-0A51-420F-8E8F-00F0A8E15695}"/>
              </a:ext>
            </a:extLst>
          </p:cNvPr>
          <p:cNvSpPr>
            <a:spLocks noGrp="1" noChangeArrowheads="1"/>
          </p:cNvSpPr>
          <p:nvPr>
            <p:ph type="body" idx="1"/>
          </p:nvPr>
        </p:nvSpPr>
        <p:spPr/>
        <p:txBody>
          <a:bodyPr/>
          <a:lstStyle/>
          <a:p>
            <a:pPr>
              <a:buFontTx/>
              <a:buNone/>
            </a:pPr>
            <a:r>
              <a:rPr lang="en-US" altLang="en-US" dirty="0"/>
              <a:t>Plug the answer back into the </a:t>
            </a:r>
            <a:r>
              <a:rPr lang="en-US" altLang="en-US" i="1" dirty="0"/>
              <a:t>Dose</a:t>
            </a:r>
            <a:r>
              <a:rPr lang="en-US" altLang="en-US" dirty="0"/>
              <a:t> equation</a:t>
            </a:r>
          </a:p>
          <a:p>
            <a:pPr>
              <a:buFontTx/>
              <a:buNone/>
            </a:pPr>
            <a:endParaRPr lang="en-US" altLang="en-US" dirty="0"/>
          </a:p>
        </p:txBody>
      </p:sp>
      <p:sp>
        <p:nvSpPr>
          <p:cNvPr id="20506" name="Line 26">
            <a:extLst>
              <a:ext uri="{FF2B5EF4-FFF2-40B4-BE49-F238E27FC236}">
                <a16:creationId xmlns:a16="http://schemas.microsoft.com/office/drawing/2014/main" id="{62894162-85A7-4A3B-8663-62FB07E3EDB7}"/>
              </a:ext>
            </a:extLst>
          </p:cNvPr>
          <p:cNvSpPr>
            <a:spLocks noChangeShapeType="1"/>
          </p:cNvSpPr>
          <p:nvPr/>
        </p:nvSpPr>
        <p:spPr bwMode="auto">
          <a:xfrm>
            <a:off x="3278188" y="3305175"/>
            <a:ext cx="1587" cy="228600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20507" name="Line 27">
            <a:extLst>
              <a:ext uri="{FF2B5EF4-FFF2-40B4-BE49-F238E27FC236}">
                <a16:creationId xmlns:a16="http://schemas.microsoft.com/office/drawing/2014/main" id="{F88AB36F-551F-4634-852C-CC68A187853F}"/>
              </a:ext>
            </a:extLst>
          </p:cNvPr>
          <p:cNvSpPr>
            <a:spLocks noChangeShapeType="1"/>
          </p:cNvSpPr>
          <p:nvPr/>
        </p:nvSpPr>
        <p:spPr bwMode="auto">
          <a:xfrm>
            <a:off x="3211513" y="5591175"/>
            <a:ext cx="66675" cy="1588"/>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20508" name="Line 28">
            <a:extLst>
              <a:ext uri="{FF2B5EF4-FFF2-40B4-BE49-F238E27FC236}">
                <a16:creationId xmlns:a16="http://schemas.microsoft.com/office/drawing/2014/main" id="{00D083E7-E38B-45B1-91F8-216AEB45B9C5}"/>
              </a:ext>
            </a:extLst>
          </p:cNvPr>
          <p:cNvSpPr>
            <a:spLocks noChangeShapeType="1"/>
          </p:cNvSpPr>
          <p:nvPr/>
        </p:nvSpPr>
        <p:spPr bwMode="auto">
          <a:xfrm>
            <a:off x="3211513" y="4448175"/>
            <a:ext cx="66675" cy="1588"/>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20509" name="Line 29">
            <a:extLst>
              <a:ext uri="{FF2B5EF4-FFF2-40B4-BE49-F238E27FC236}">
                <a16:creationId xmlns:a16="http://schemas.microsoft.com/office/drawing/2014/main" id="{19439217-C144-425C-84AA-0DFB5C0BADA3}"/>
              </a:ext>
            </a:extLst>
          </p:cNvPr>
          <p:cNvSpPr>
            <a:spLocks noChangeShapeType="1"/>
          </p:cNvSpPr>
          <p:nvPr/>
        </p:nvSpPr>
        <p:spPr bwMode="auto">
          <a:xfrm>
            <a:off x="3211513" y="3305175"/>
            <a:ext cx="66675" cy="1588"/>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20510" name="Line 30">
            <a:extLst>
              <a:ext uri="{FF2B5EF4-FFF2-40B4-BE49-F238E27FC236}">
                <a16:creationId xmlns:a16="http://schemas.microsoft.com/office/drawing/2014/main" id="{6EF2C3E0-FE4A-46FA-B513-7CFCEDFA2251}"/>
              </a:ext>
            </a:extLst>
          </p:cNvPr>
          <p:cNvSpPr>
            <a:spLocks noChangeShapeType="1"/>
          </p:cNvSpPr>
          <p:nvPr/>
        </p:nvSpPr>
        <p:spPr bwMode="auto">
          <a:xfrm>
            <a:off x="3278188" y="5591175"/>
            <a:ext cx="3255962" cy="1588"/>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20511" name="Line 31">
            <a:extLst>
              <a:ext uri="{FF2B5EF4-FFF2-40B4-BE49-F238E27FC236}">
                <a16:creationId xmlns:a16="http://schemas.microsoft.com/office/drawing/2014/main" id="{D666350A-CCBF-4A26-8127-6DF87D00CB0D}"/>
              </a:ext>
            </a:extLst>
          </p:cNvPr>
          <p:cNvSpPr>
            <a:spLocks noChangeShapeType="1"/>
          </p:cNvSpPr>
          <p:nvPr/>
        </p:nvSpPr>
        <p:spPr bwMode="auto">
          <a:xfrm flipV="1">
            <a:off x="3278188" y="5591175"/>
            <a:ext cx="1587" cy="6667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20512" name="Line 32">
            <a:extLst>
              <a:ext uri="{FF2B5EF4-FFF2-40B4-BE49-F238E27FC236}">
                <a16:creationId xmlns:a16="http://schemas.microsoft.com/office/drawing/2014/main" id="{DC340B33-B180-4F7D-920C-EB96EA9C8169}"/>
              </a:ext>
            </a:extLst>
          </p:cNvPr>
          <p:cNvSpPr>
            <a:spLocks noChangeShapeType="1"/>
          </p:cNvSpPr>
          <p:nvPr/>
        </p:nvSpPr>
        <p:spPr bwMode="auto">
          <a:xfrm flipV="1">
            <a:off x="4300538" y="5591175"/>
            <a:ext cx="1587" cy="6667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20513" name="Line 33">
            <a:extLst>
              <a:ext uri="{FF2B5EF4-FFF2-40B4-BE49-F238E27FC236}">
                <a16:creationId xmlns:a16="http://schemas.microsoft.com/office/drawing/2014/main" id="{EDDB3ABF-5DC6-4EC4-94D5-2E95FDF48523}"/>
              </a:ext>
            </a:extLst>
          </p:cNvPr>
          <p:cNvSpPr>
            <a:spLocks noChangeShapeType="1"/>
          </p:cNvSpPr>
          <p:nvPr/>
        </p:nvSpPr>
        <p:spPr bwMode="auto">
          <a:xfrm flipV="1">
            <a:off x="5311775" y="5591175"/>
            <a:ext cx="1588" cy="6667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20514" name="Line 34">
            <a:extLst>
              <a:ext uri="{FF2B5EF4-FFF2-40B4-BE49-F238E27FC236}">
                <a16:creationId xmlns:a16="http://schemas.microsoft.com/office/drawing/2014/main" id="{C48DEB86-0201-4C3D-9798-02661460BA41}"/>
              </a:ext>
            </a:extLst>
          </p:cNvPr>
          <p:cNvSpPr>
            <a:spLocks noChangeShapeType="1"/>
          </p:cNvSpPr>
          <p:nvPr/>
        </p:nvSpPr>
        <p:spPr bwMode="auto">
          <a:xfrm flipV="1">
            <a:off x="6332538" y="5591175"/>
            <a:ext cx="1587" cy="6667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20515" name="Line 35">
            <a:extLst>
              <a:ext uri="{FF2B5EF4-FFF2-40B4-BE49-F238E27FC236}">
                <a16:creationId xmlns:a16="http://schemas.microsoft.com/office/drawing/2014/main" id="{D5B0DB3D-1D2B-4FE2-9ABF-187CEEA63834}"/>
              </a:ext>
            </a:extLst>
          </p:cNvPr>
          <p:cNvSpPr>
            <a:spLocks noChangeShapeType="1"/>
          </p:cNvSpPr>
          <p:nvPr/>
        </p:nvSpPr>
        <p:spPr bwMode="auto">
          <a:xfrm flipV="1">
            <a:off x="6332538" y="5572125"/>
            <a:ext cx="1587" cy="1905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20516" name="Line 36">
            <a:extLst>
              <a:ext uri="{FF2B5EF4-FFF2-40B4-BE49-F238E27FC236}">
                <a16:creationId xmlns:a16="http://schemas.microsoft.com/office/drawing/2014/main" id="{2989DC88-CEBD-48D6-A352-979B569E6DB0}"/>
              </a:ext>
            </a:extLst>
          </p:cNvPr>
          <p:cNvSpPr>
            <a:spLocks noChangeShapeType="1"/>
          </p:cNvSpPr>
          <p:nvPr/>
        </p:nvSpPr>
        <p:spPr bwMode="auto">
          <a:xfrm flipV="1">
            <a:off x="6332538" y="5543550"/>
            <a:ext cx="1587" cy="28575"/>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20517" name="Line 37">
            <a:extLst>
              <a:ext uri="{FF2B5EF4-FFF2-40B4-BE49-F238E27FC236}">
                <a16:creationId xmlns:a16="http://schemas.microsoft.com/office/drawing/2014/main" id="{26B4963F-2BB4-48DE-9FDC-AFE9F54924F2}"/>
              </a:ext>
            </a:extLst>
          </p:cNvPr>
          <p:cNvSpPr>
            <a:spLocks noChangeShapeType="1"/>
          </p:cNvSpPr>
          <p:nvPr/>
        </p:nvSpPr>
        <p:spPr bwMode="auto">
          <a:xfrm flipV="1">
            <a:off x="6332538" y="5524500"/>
            <a:ext cx="1587" cy="1905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20518" name="Line 38">
            <a:extLst>
              <a:ext uri="{FF2B5EF4-FFF2-40B4-BE49-F238E27FC236}">
                <a16:creationId xmlns:a16="http://schemas.microsoft.com/office/drawing/2014/main" id="{684AB434-2310-4842-8BAB-0D00973DC560}"/>
              </a:ext>
            </a:extLst>
          </p:cNvPr>
          <p:cNvSpPr>
            <a:spLocks noChangeShapeType="1"/>
          </p:cNvSpPr>
          <p:nvPr/>
        </p:nvSpPr>
        <p:spPr bwMode="auto">
          <a:xfrm flipV="1">
            <a:off x="6332538" y="5495925"/>
            <a:ext cx="1587" cy="28575"/>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20519" name="Line 39">
            <a:extLst>
              <a:ext uri="{FF2B5EF4-FFF2-40B4-BE49-F238E27FC236}">
                <a16:creationId xmlns:a16="http://schemas.microsoft.com/office/drawing/2014/main" id="{D956A1F0-92C5-4793-87E5-A38972EFB221}"/>
              </a:ext>
            </a:extLst>
          </p:cNvPr>
          <p:cNvSpPr>
            <a:spLocks noChangeShapeType="1"/>
          </p:cNvSpPr>
          <p:nvPr/>
        </p:nvSpPr>
        <p:spPr bwMode="auto">
          <a:xfrm flipH="1" flipV="1">
            <a:off x="4300538" y="5476875"/>
            <a:ext cx="2032000" cy="1905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20520" name="Line 40">
            <a:extLst>
              <a:ext uri="{FF2B5EF4-FFF2-40B4-BE49-F238E27FC236}">
                <a16:creationId xmlns:a16="http://schemas.microsoft.com/office/drawing/2014/main" id="{43B483EE-30AE-4BBD-8731-913FC9CA4FDB}"/>
              </a:ext>
            </a:extLst>
          </p:cNvPr>
          <p:cNvSpPr>
            <a:spLocks noChangeShapeType="1"/>
          </p:cNvSpPr>
          <p:nvPr/>
        </p:nvSpPr>
        <p:spPr bwMode="auto">
          <a:xfrm flipV="1">
            <a:off x="4300538" y="5457825"/>
            <a:ext cx="1587" cy="1905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20521" name="Line 41">
            <a:extLst>
              <a:ext uri="{FF2B5EF4-FFF2-40B4-BE49-F238E27FC236}">
                <a16:creationId xmlns:a16="http://schemas.microsoft.com/office/drawing/2014/main" id="{F35AB3A9-CF1F-46D0-9B0B-D5229CA036F8}"/>
              </a:ext>
            </a:extLst>
          </p:cNvPr>
          <p:cNvSpPr>
            <a:spLocks noChangeShapeType="1"/>
          </p:cNvSpPr>
          <p:nvPr/>
        </p:nvSpPr>
        <p:spPr bwMode="auto">
          <a:xfrm flipV="1">
            <a:off x="4300538" y="5429250"/>
            <a:ext cx="1587" cy="28575"/>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20522" name="Line 42">
            <a:extLst>
              <a:ext uri="{FF2B5EF4-FFF2-40B4-BE49-F238E27FC236}">
                <a16:creationId xmlns:a16="http://schemas.microsoft.com/office/drawing/2014/main" id="{62E916DC-96E9-4427-9D1B-31822CCEB665}"/>
              </a:ext>
            </a:extLst>
          </p:cNvPr>
          <p:cNvSpPr>
            <a:spLocks noChangeShapeType="1"/>
          </p:cNvSpPr>
          <p:nvPr/>
        </p:nvSpPr>
        <p:spPr bwMode="auto">
          <a:xfrm flipV="1">
            <a:off x="4300538" y="5410200"/>
            <a:ext cx="1587" cy="1905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20523" name="Line 43">
            <a:extLst>
              <a:ext uri="{FF2B5EF4-FFF2-40B4-BE49-F238E27FC236}">
                <a16:creationId xmlns:a16="http://schemas.microsoft.com/office/drawing/2014/main" id="{B5435441-0155-45E6-BE63-AB2420543F9B}"/>
              </a:ext>
            </a:extLst>
          </p:cNvPr>
          <p:cNvSpPr>
            <a:spLocks noChangeShapeType="1"/>
          </p:cNvSpPr>
          <p:nvPr/>
        </p:nvSpPr>
        <p:spPr bwMode="auto">
          <a:xfrm flipV="1">
            <a:off x="4300538" y="5381625"/>
            <a:ext cx="1587" cy="28575"/>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20524" name="Line 44">
            <a:extLst>
              <a:ext uri="{FF2B5EF4-FFF2-40B4-BE49-F238E27FC236}">
                <a16:creationId xmlns:a16="http://schemas.microsoft.com/office/drawing/2014/main" id="{DF5F9540-91E6-4A4F-BC51-150FE5218379}"/>
              </a:ext>
            </a:extLst>
          </p:cNvPr>
          <p:cNvSpPr>
            <a:spLocks noChangeShapeType="1"/>
          </p:cNvSpPr>
          <p:nvPr/>
        </p:nvSpPr>
        <p:spPr bwMode="auto">
          <a:xfrm flipV="1">
            <a:off x="4300538" y="5362575"/>
            <a:ext cx="1587" cy="1905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20525" name="Line 45">
            <a:extLst>
              <a:ext uri="{FF2B5EF4-FFF2-40B4-BE49-F238E27FC236}">
                <a16:creationId xmlns:a16="http://schemas.microsoft.com/office/drawing/2014/main" id="{D5488D50-8935-4B4A-9A55-D56CE39E0EDA}"/>
              </a:ext>
            </a:extLst>
          </p:cNvPr>
          <p:cNvSpPr>
            <a:spLocks noChangeShapeType="1"/>
          </p:cNvSpPr>
          <p:nvPr/>
        </p:nvSpPr>
        <p:spPr bwMode="auto">
          <a:xfrm flipV="1">
            <a:off x="4300538" y="5343525"/>
            <a:ext cx="1587" cy="1905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20526" name="Line 46">
            <a:extLst>
              <a:ext uri="{FF2B5EF4-FFF2-40B4-BE49-F238E27FC236}">
                <a16:creationId xmlns:a16="http://schemas.microsoft.com/office/drawing/2014/main" id="{21283BCB-F840-49A3-885A-01778B4E6C67}"/>
              </a:ext>
            </a:extLst>
          </p:cNvPr>
          <p:cNvSpPr>
            <a:spLocks noChangeShapeType="1"/>
          </p:cNvSpPr>
          <p:nvPr/>
        </p:nvSpPr>
        <p:spPr bwMode="auto">
          <a:xfrm flipV="1">
            <a:off x="4300538" y="5314950"/>
            <a:ext cx="1587" cy="28575"/>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20527" name="Line 47">
            <a:extLst>
              <a:ext uri="{FF2B5EF4-FFF2-40B4-BE49-F238E27FC236}">
                <a16:creationId xmlns:a16="http://schemas.microsoft.com/office/drawing/2014/main" id="{8A710DE3-8FC9-4E42-9A7E-5B439D912A21}"/>
              </a:ext>
            </a:extLst>
          </p:cNvPr>
          <p:cNvSpPr>
            <a:spLocks noChangeShapeType="1"/>
          </p:cNvSpPr>
          <p:nvPr/>
        </p:nvSpPr>
        <p:spPr bwMode="auto">
          <a:xfrm flipV="1">
            <a:off x="4300538" y="5295900"/>
            <a:ext cx="1587" cy="1905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20528" name="Line 48">
            <a:extLst>
              <a:ext uri="{FF2B5EF4-FFF2-40B4-BE49-F238E27FC236}">
                <a16:creationId xmlns:a16="http://schemas.microsoft.com/office/drawing/2014/main" id="{C506B3CF-AEC0-4471-9E7F-25DEEE01114D}"/>
              </a:ext>
            </a:extLst>
          </p:cNvPr>
          <p:cNvSpPr>
            <a:spLocks noChangeShapeType="1"/>
          </p:cNvSpPr>
          <p:nvPr/>
        </p:nvSpPr>
        <p:spPr bwMode="auto">
          <a:xfrm flipV="1">
            <a:off x="4300538" y="5267325"/>
            <a:ext cx="1587" cy="28575"/>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20529" name="Line 49">
            <a:extLst>
              <a:ext uri="{FF2B5EF4-FFF2-40B4-BE49-F238E27FC236}">
                <a16:creationId xmlns:a16="http://schemas.microsoft.com/office/drawing/2014/main" id="{C36DA593-5319-4A2D-946F-A324F058833E}"/>
              </a:ext>
            </a:extLst>
          </p:cNvPr>
          <p:cNvSpPr>
            <a:spLocks noChangeShapeType="1"/>
          </p:cNvSpPr>
          <p:nvPr/>
        </p:nvSpPr>
        <p:spPr bwMode="auto">
          <a:xfrm flipV="1">
            <a:off x="4300538" y="5248275"/>
            <a:ext cx="1587" cy="1905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20530" name="Line 50">
            <a:extLst>
              <a:ext uri="{FF2B5EF4-FFF2-40B4-BE49-F238E27FC236}">
                <a16:creationId xmlns:a16="http://schemas.microsoft.com/office/drawing/2014/main" id="{69636DD2-81C3-47E9-8BEF-AC403DF7C3CB}"/>
              </a:ext>
            </a:extLst>
          </p:cNvPr>
          <p:cNvSpPr>
            <a:spLocks noChangeShapeType="1"/>
          </p:cNvSpPr>
          <p:nvPr/>
        </p:nvSpPr>
        <p:spPr bwMode="auto">
          <a:xfrm flipV="1">
            <a:off x="4300538" y="5229225"/>
            <a:ext cx="1587" cy="1905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20531" name="Line 51">
            <a:extLst>
              <a:ext uri="{FF2B5EF4-FFF2-40B4-BE49-F238E27FC236}">
                <a16:creationId xmlns:a16="http://schemas.microsoft.com/office/drawing/2014/main" id="{422B7138-0240-4F0B-9BE3-B4D9AF66AD83}"/>
              </a:ext>
            </a:extLst>
          </p:cNvPr>
          <p:cNvSpPr>
            <a:spLocks noChangeShapeType="1"/>
          </p:cNvSpPr>
          <p:nvPr/>
        </p:nvSpPr>
        <p:spPr bwMode="auto">
          <a:xfrm flipV="1">
            <a:off x="4300538" y="5200650"/>
            <a:ext cx="1587" cy="28575"/>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20532" name="Line 52">
            <a:extLst>
              <a:ext uri="{FF2B5EF4-FFF2-40B4-BE49-F238E27FC236}">
                <a16:creationId xmlns:a16="http://schemas.microsoft.com/office/drawing/2014/main" id="{49CECAD0-60D8-4A72-A112-EDBDDBBEE5A1}"/>
              </a:ext>
            </a:extLst>
          </p:cNvPr>
          <p:cNvSpPr>
            <a:spLocks noChangeShapeType="1"/>
          </p:cNvSpPr>
          <p:nvPr/>
        </p:nvSpPr>
        <p:spPr bwMode="auto">
          <a:xfrm flipV="1">
            <a:off x="4300538" y="5181600"/>
            <a:ext cx="1587" cy="1905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20533" name="Line 53">
            <a:extLst>
              <a:ext uri="{FF2B5EF4-FFF2-40B4-BE49-F238E27FC236}">
                <a16:creationId xmlns:a16="http://schemas.microsoft.com/office/drawing/2014/main" id="{40261415-4DFC-4AEB-A9E4-09E7D5FECF3C}"/>
              </a:ext>
            </a:extLst>
          </p:cNvPr>
          <p:cNvSpPr>
            <a:spLocks noChangeShapeType="1"/>
          </p:cNvSpPr>
          <p:nvPr/>
        </p:nvSpPr>
        <p:spPr bwMode="auto">
          <a:xfrm flipV="1">
            <a:off x="4300538" y="5153025"/>
            <a:ext cx="1587" cy="28575"/>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20534" name="Line 54">
            <a:extLst>
              <a:ext uri="{FF2B5EF4-FFF2-40B4-BE49-F238E27FC236}">
                <a16:creationId xmlns:a16="http://schemas.microsoft.com/office/drawing/2014/main" id="{8E4FA0AE-85A3-497A-B9FC-F0AB3A12247C}"/>
              </a:ext>
            </a:extLst>
          </p:cNvPr>
          <p:cNvSpPr>
            <a:spLocks noChangeShapeType="1"/>
          </p:cNvSpPr>
          <p:nvPr/>
        </p:nvSpPr>
        <p:spPr bwMode="auto">
          <a:xfrm flipV="1">
            <a:off x="4300538" y="5133975"/>
            <a:ext cx="1587" cy="1905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20535" name="Line 55">
            <a:extLst>
              <a:ext uri="{FF2B5EF4-FFF2-40B4-BE49-F238E27FC236}">
                <a16:creationId xmlns:a16="http://schemas.microsoft.com/office/drawing/2014/main" id="{0F8CE892-93FC-44C6-8AF1-EEC3EC9FDED8}"/>
              </a:ext>
            </a:extLst>
          </p:cNvPr>
          <p:cNvSpPr>
            <a:spLocks noChangeShapeType="1"/>
          </p:cNvSpPr>
          <p:nvPr/>
        </p:nvSpPr>
        <p:spPr bwMode="auto">
          <a:xfrm flipV="1">
            <a:off x="4300538" y="5114925"/>
            <a:ext cx="1587" cy="1905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20536" name="Line 56">
            <a:extLst>
              <a:ext uri="{FF2B5EF4-FFF2-40B4-BE49-F238E27FC236}">
                <a16:creationId xmlns:a16="http://schemas.microsoft.com/office/drawing/2014/main" id="{3E005966-DA6F-4E7C-BCC2-F9DF0CE7F8EC}"/>
              </a:ext>
            </a:extLst>
          </p:cNvPr>
          <p:cNvSpPr>
            <a:spLocks noChangeShapeType="1"/>
          </p:cNvSpPr>
          <p:nvPr/>
        </p:nvSpPr>
        <p:spPr bwMode="auto">
          <a:xfrm flipV="1">
            <a:off x="4300538" y="5086350"/>
            <a:ext cx="1587" cy="28575"/>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20537" name="Line 57">
            <a:extLst>
              <a:ext uri="{FF2B5EF4-FFF2-40B4-BE49-F238E27FC236}">
                <a16:creationId xmlns:a16="http://schemas.microsoft.com/office/drawing/2014/main" id="{BC3E9EFC-7266-4D96-A4B0-996547D41CF1}"/>
              </a:ext>
            </a:extLst>
          </p:cNvPr>
          <p:cNvSpPr>
            <a:spLocks noChangeShapeType="1"/>
          </p:cNvSpPr>
          <p:nvPr/>
        </p:nvSpPr>
        <p:spPr bwMode="auto">
          <a:xfrm flipV="1">
            <a:off x="4300538" y="5067300"/>
            <a:ext cx="1587" cy="1905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20538" name="Line 58">
            <a:extLst>
              <a:ext uri="{FF2B5EF4-FFF2-40B4-BE49-F238E27FC236}">
                <a16:creationId xmlns:a16="http://schemas.microsoft.com/office/drawing/2014/main" id="{6620E855-F66B-45C7-899E-72187D167FD7}"/>
              </a:ext>
            </a:extLst>
          </p:cNvPr>
          <p:cNvSpPr>
            <a:spLocks noChangeShapeType="1"/>
          </p:cNvSpPr>
          <p:nvPr/>
        </p:nvSpPr>
        <p:spPr bwMode="auto">
          <a:xfrm flipV="1">
            <a:off x="4300538" y="5038725"/>
            <a:ext cx="1587" cy="28575"/>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20539" name="Line 59">
            <a:extLst>
              <a:ext uri="{FF2B5EF4-FFF2-40B4-BE49-F238E27FC236}">
                <a16:creationId xmlns:a16="http://schemas.microsoft.com/office/drawing/2014/main" id="{E37DF4D5-7C62-47A1-A976-720B9C7034E5}"/>
              </a:ext>
            </a:extLst>
          </p:cNvPr>
          <p:cNvSpPr>
            <a:spLocks noChangeShapeType="1"/>
          </p:cNvSpPr>
          <p:nvPr/>
        </p:nvSpPr>
        <p:spPr bwMode="auto">
          <a:xfrm flipV="1">
            <a:off x="4300538" y="5019675"/>
            <a:ext cx="1587" cy="1905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20540" name="Line 60">
            <a:extLst>
              <a:ext uri="{FF2B5EF4-FFF2-40B4-BE49-F238E27FC236}">
                <a16:creationId xmlns:a16="http://schemas.microsoft.com/office/drawing/2014/main" id="{A87A495E-2AFB-4C1F-9C9E-7AA2FED6A645}"/>
              </a:ext>
            </a:extLst>
          </p:cNvPr>
          <p:cNvSpPr>
            <a:spLocks noChangeShapeType="1"/>
          </p:cNvSpPr>
          <p:nvPr/>
        </p:nvSpPr>
        <p:spPr bwMode="auto">
          <a:xfrm flipV="1">
            <a:off x="4300538" y="5000625"/>
            <a:ext cx="1587" cy="1905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20541" name="Line 61">
            <a:extLst>
              <a:ext uri="{FF2B5EF4-FFF2-40B4-BE49-F238E27FC236}">
                <a16:creationId xmlns:a16="http://schemas.microsoft.com/office/drawing/2014/main" id="{F52DCC10-82A5-455B-B731-04A1DCBBC56F}"/>
              </a:ext>
            </a:extLst>
          </p:cNvPr>
          <p:cNvSpPr>
            <a:spLocks noChangeShapeType="1"/>
          </p:cNvSpPr>
          <p:nvPr/>
        </p:nvSpPr>
        <p:spPr bwMode="auto">
          <a:xfrm flipV="1">
            <a:off x="4300538" y="4972050"/>
            <a:ext cx="1587" cy="28575"/>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20542" name="Line 62">
            <a:extLst>
              <a:ext uri="{FF2B5EF4-FFF2-40B4-BE49-F238E27FC236}">
                <a16:creationId xmlns:a16="http://schemas.microsoft.com/office/drawing/2014/main" id="{3CAB5D7E-837A-4E93-A2C1-A0C883700BDE}"/>
              </a:ext>
            </a:extLst>
          </p:cNvPr>
          <p:cNvSpPr>
            <a:spLocks noChangeShapeType="1"/>
          </p:cNvSpPr>
          <p:nvPr/>
        </p:nvSpPr>
        <p:spPr bwMode="auto">
          <a:xfrm flipV="1">
            <a:off x="4300538" y="4953000"/>
            <a:ext cx="1587" cy="1905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20543" name="Line 63">
            <a:extLst>
              <a:ext uri="{FF2B5EF4-FFF2-40B4-BE49-F238E27FC236}">
                <a16:creationId xmlns:a16="http://schemas.microsoft.com/office/drawing/2014/main" id="{09AA653B-5E5E-42B2-B482-A345F504B8A1}"/>
              </a:ext>
            </a:extLst>
          </p:cNvPr>
          <p:cNvSpPr>
            <a:spLocks noChangeShapeType="1"/>
          </p:cNvSpPr>
          <p:nvPr/>
        </p:nvSpPr>
        <p:spPr bwMode="auto">
          <a:xfrm flipV="1">
            <a:off x="4300538" y="4924425"/>
            <a:ext cx="1587" cy="28575"/>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20544" name="Line 64">
            <a:extLst>
              <a:ext uri="{FF2B5EF4-FFF2-40B4-BE49-F238E27FC236}">
                <a16:creationId xmlns:a16="http://schemas.microsoft.com/office/drawing/2014/main" id="{D5EB97C0-1639-4848-A976-3AA75C4496FE}"/>
              </a:ext>
            </a:extLst>
          </p:cNvPr>
          <p:cNvSpPr>
            <a:spLocks noChangeShapeType="1"/>
          </p:cNvSpPr>
          <p:nvPr/>
        </p:nvSpPr>
        <p:spPr bwMode="auto">
          <a:xfrm flipV="1">
            <a:off x="4300538" y="4905375"/>
            <a:ext cx="1587" cy="1905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20545" name="Line 65">
            <a:extLst>
              <a:ext uri="{FF2B5EF4-FFF2-40B4-BE49-F238E27FC236}">
                <a16:creationId xmlns:a16="http://schemas.microsoft.com/office/drawing/2014/main" id="{56CD3C9A-C34D-4D4C-8B60-A869349E83A3}"/>
              </a:ext>
            </a:extLst>
          </p:cNvPr>
          <p:cNvSpPr>
            <a:spLocks noChangeShapeType="1"/>
          </p:cNvSpPr>
          <p:nvPr/>
        </p:nvSpPr>
        <p:spPr bwMode="auto">
          <a:xfrm flipV="1">
            <a:off x="4300538" y="4886325"/>
            <a:ext cx="1587" cy="1905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20546" name="Line 66">
            <a:extLst>
              <a:ext uri="{FF2B5EF4-FFF2-40B4-BE49-F238E27FC236}">
                <a16:creationId xmlns:a16="http://schemas.microsoft.com/office/drawing/2014/main" id="{1C722319-BED4-4FAB-8C65-63A34B658CD6}"/>
              </a:ext>
            </a:extLst>
          </p:cNvPr>
          <p:cNvSpPr>
            <a:spLocks noChangeShapeType="1"/>
          </p:cNvSpPr>
          <p:nvPr/>
        </p:nvSpPr>
        <p:spPr bwMode="auto">
          <a:xfrm flipV="1">
            <a:off x="4300538" y="4857750"/>
            <a:ext cx="1587" cy="28575"/>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20547" name="Line 67">
            <a:extLst>
              <a:ext uri="{FF2B5EF4-FFF2-40B4-BE49-F238E27FC236}">
                <a16:creationId xmlns:a16="http://schemas.microsoft.com/office/drawing/2014/main" id="{E00BAB53-7EB0-44E4-8EDA-6573D9016F32}"/>
              </a:ext>
            </a:extLst>
          </p:cNvPr>
          <p:cNvSpPr>
            <a:spLocks noChangeShapeType="1"/>
          </p:cNvSpPr>
          <p:nvPr/>
        </p:nvSpPr>
        <p:spPr bwMode="auto">
          <a:xfrm flipV="1">
            <a:off x="4300538" y="4838700"/>
            <a:ext cx="1587" cy="1905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20548" name="Line 68">
            <a:extLst>
              <a:ext uri="{FF2B5EF4-FFF2-40B4-BE49-F238E27FC236}">
                <a16:creationId xmlns:a16="http://schemas.microsoft.com/office/drawing/2014/main" id="{6D74EE4C-383E-47D0-B0F4-B8177B3E341E}"/>
              </a:ext>
            </a:extLst>
          </p:cNvPr>
          <p:cNvSpPr>
            <a:spLocks noChangeShapeType="1"/>
          </p:cNvSpPr>
          <p:nvPr/>
        </p:nvSpPr>
        <p:spPr bwMode="auto">
          <a:xfrm flipV="1">
            <a:off x="4300538" y="4810125"/>
            <a:ext cx="1587" cy="28575"/>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20549" name="Line 69">
            <a:extLst>
              <a:ext uri="{FF2B5EF4-FFF2-40B4-BE49-F238E27FC236}">
                <a16:creationId xmlns:a16="http://schemas.microsoft.com/office/drawing/2014/main" id="{DCE1703F-A254-47B6-926A-31C059FB725A}"/>
              </a:ext>
            </a:extLst>
          </p:cNvPr>
          <p:cNvSpPr>
            <a:spLocks noChangeShapeType="1"/>
          </p:cNvSpPr>
          <p:nvPr/>
        </p:nvSpPr>
        <p:spPr bwMode="auto">
          <a:xfrm flipV="1">
            <a:off x="4300538" y="4791075"/>
            <a:ext cx="1587" cy="1905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20550" name="Line 70">
            <a:extLst>
              <a:ext uri="{FF2B5EF4-FFF2-40B4-BE49-F238E27FC236}">
                <a16:creationId xmlns:a16="http://schemas.microsoft.com/office/drawing/2014/main" id="{FDD99D5D-DAF2-49CC-A7D9-48FA538B8D31}"/>
              </a:ext>
            </a:extLst>
          </p:cNvPr>
          <p:cNvSpPr>
            <a:spLocks noChangeShapeType="1"/>
          </p:cNvSpPr>
          <p:nvPr/>
        </p:nvSpPr>
        <p:spPr bwMode="auto">
          <a:xfrm flipV="1">
            <a:off x="4300538" y="4772025"/>
            <a:ext cx="1587" cy="1905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20551" name="Line 71">
            <a:extLst>
              <a:ext uri="{FF2B5EF4-FFF2-40B4-BE49-F238E27FC236}">
                <a16:creationId xmlns:a16="http://schemas.microsoft.com/office/drawing/2014/main" id="{F0BE79B5-DAF1-4CEF-9FD8-620B2F656FEB}"/>
              </a:ext>
            </a:extLst>
          </p:cNvPr>
          <p:cNvSpPr>
            <a:spLocks noChangeShapeType="1"/>
          </p:cNvSpPr>
          <p:nvPr/>
        </p:nvSpPr>
        <p:spPr bwMode="auto">
          <a:xfrm flipV="1">
            <a:off x="4300538" y="4743450"/>
            <a:ext cx="1587" cy="28575"/>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20552" name="Line 72">
            <a:extLst>
              <a:ext uri="{FF2B5EF4-FFF2-40B4-BE49-F238E27FC236}">
                <a16:creationId xmlns:a16="http://schemas.microsoft.com/office/drawing/2014/main" id="{D8B3F241-24F9-4D4A-B654-26F60818E606}"/>
              </a:ext>
            </a:extLst>
          </p:cNvPr>
          <p:cNvSpPr>
            <a:spLocks noChangeShapeType="1"/>
          </p:cNvSpPr>
          <p:nvPr/>
        </p:nvSpPr>
        <p:spPr bwMode="auto">
          <a:xfrm flipV="1">
            <a:off x="4300538" y="4724400"/>
            <a:ext cx="1587" cy="1905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20553" name="Line 73">
            <a:extLst>
              <a:ext uri="{FF2B5EF4-FFF2-40B4-BE49-F238E27FC236}">
                <a16:creationId xmlns:a16="http://schemas.microsoft.com/office/drawing/2014/main" id="{08DB77C5-057D-4F19-B74E-931DD7CF7087}"/>
              </a:ext>
            </a:extLst>
          </p:cNvPr>
          <p:cNvSpPr>
            <a:spLocks noChangeShapeType="1"/>
          </p:cNvSpPr>
          <p:nvPr/>
        </p:nvSpPr>
        <p:spPr bwMode="auto">
          <a:xfrm flipV="1">
            <a:off x="4300538" y="4695825"/>
            <a:ext cx="1587" cy="28575"/>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20554" name="Line 74">
            <a:extLst>
              <a:ext uri="{FF2B5EF4-FFF2-40B4-BE49-F238E27FC236}">
                <a16:creationId xmlns:a16="http://schemas.microsoft.com/office/drawing/2014/main" id="{71DE2A40-C7E1-47CC-A1E6-FA90602A4C30}"/>
              </a:ext>
            </a:extLst>
          </p:cNvPr>
          <p:cNvSpPr>
            <a:spLocks noChangeShapeType="1"/>
          </p:cNvSpPr>
          <p:nvPr/>
        </p:nvSpPr>
        <p:spPr bwMode="auto">
          <a:xfrm flipV="1">
            <a:off x="4300538" y="4676775"/>
            <a:ext cx="1587" cy="1905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20555" name="Line 75">
            <a:extLst>
              <a:ext uri="{FF2B5EF4-FFF2-40B4-BE49-F238E27FC236}">
                <a16:creationId xmlns:a16="http://schemas.microsoft.com/office/drawing/2014/main" id="{F116AAD0-B303-4B4B-B862-CA0EB85F23FC}"/>
              </a:ext>
            </a:extLst>
          </p:cNvPr>
          <p:cNvSpPr>
            <a:spLocks noChangeShapeType="1"/>
          </p:cNvSpPr>
          <p:nvPr/>
        </p:nvSpPr>
        <p:spPr bwMode="auto">
          <a:xfrm flipV="1">
            <a:off x="4300538" y="4657725"/>
            <a:ext cx="1587" cy="1905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20556" name="Line 76">
            <a:extLst>
              <a:ext uri="{FF2B5EF4-FFF2-40B4-BE49-F238E27FC236}">
                <a16:creationId xmlns:a16="http://schemas.microsoft.com/office/drawing/2014/main" id="{709CD54E-8375-445F-B0E6-63D215A0B00A}"/>
              </a:ext>
            </a:extLst>
          </p:cNvPr>
          <p:cNvSpPr>
            <a:spLocks noChangeShapeType="1"/>
          </p:cNvSpPr>
          <p:nvPr/>
        </p:nvSpPr>
        <p:spPr bwMode="auto">
          <a:xfrm flipV="1">
            <a:off x="4300538" y="4629150"/>
            <a:ext cx="1587" cy="28575"/>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20557" name="Line 77">
            <a:extLst>
              <a:ext uri="{FF2B5EF4-FFF2-40B4-BE49-F238E27FC236}">
                <a16:creationId xmlns:a16="http://schemas.microsoft.com/office/drawing/2014/main" id="{EC2EFBDC-ABC3-4ED8-96E5-E38D0731E4A0}"/>
              </a:ext>
            </a:extLst>
          </p:cNvPr>
          <p:cNvSpPr>
            <a:spLocks noChangeShapeType="1"/>
          </p:cNvSpPr>
          <p:nvPr/>
        </p:nvSpPr>
        <p:spPr bwMode="auto">
          <a:xfrm flipV="1">
            <a:off x="4300538" y="4610100"/>
            <a:ext cx="1587" cy="1905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20558" name="Line 78">
            <a:extLst>
              <a:ext uri="{FF2B5EF4-FFF2-40B4-BE49-F238E27FC236}">
                <a16:creationId xmlns:a16="http://schemas.microsoft.com/office/drawing/2014/main" id="{F153AB45-47B8-4B3F-8ED4-786C155BA72F}"/>
              </a:ext>
            </a:extLst>
          </p:cNvPr>
          <p:cNvSpPr>
            <a:spLocks noChangeShapeType="1"/>
          </p:cNvSpPr>
          <p:nvPr/>
        </p:nvSpPr>
        <p:spPr bwMode="auto">
          <a:xfrm flipV="1">
            <a:off x="4300538" y="4581525"/>
            <a:ext cx="1587" cy="28575"/>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20559" name="Line 79">
            <a:extLst>
              <a:ext uri="{FF2B5EF4-FFF2-40B4-BE49-F238E27FC236}">
                <a16:creationId xmlns:a16="http://schemas.microsoft.com/office/drawing/2014/main" id="{C09A0E97-1A45-4E75-929E-995FC0A9FF49}"/>
              </a:ext>
            </a:extLst>
          </p:cNvPr>
          <p:cNvSpPr>
            <a:spLocks noChangeShapeType="1"/>
          </p:cNvSpPr>
          <p:nvPr/>
        </p:nvSpPr>
        <p:spPr bwMode="auto">
          <a:xfrm flipV="1">
            <a:off x="4300538" y="4562475"/>
            <a:ext cx="1587" cy="1905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20560" name="Line 80">
            <a:extLst>
              <a:ext uri="{FF2B5EF4-FFF2-40B4-BE49-F238E27FC236}">
                <a16:creationId xmlns:a16="http://schemas.microsoft.com/office/drawing/2014/main" id="{50DC7269-9980-423E-AA9A-3F2860BD16BE}"/>
              </a:ext>
            </a:extLst>
          </p:cNvPr>
          <p:cNvSpPr>
            <a:spLocks noChangeShapeType="1"/>
          </p:cNvSpPr>
          <p:nvPr/>
        </p:nvSpPr>
        <p:spPr bwMode="auto">
          <a:xfrm flipV="1">
            <a:off x="4300538" y="4543425"/>
            <a:ext cx="1587" cy="1905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20561" name="Line 81">
            <a:extLst>
              <a:ext uri="{FF2B5EF4-FFF2-40B4-BE49-F238E27FC236}">
                <a16:creationId xmlns:a16="http://schemas.microsoft.com/office/drawing/2014/main" id="{53D5A894-D745-4C6E-A989-922A8ADB501A}"/>
              </a:ext>
            </a:extLst>
          </p:cNvPr>
          <p:cNvSpPr>
            <a:spLocks noChangeShapeType="1"/>
          </p:cNvSpPr>
          <p:nvPr/>
        </p:nvSpPr>
        <p:spPr bwMode="auto">
          <a:xfrm flipV="1">
            <a:off x="4300538" y="4514850"/>
            <a:ext cx="1587" cy="28575"/>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20562" name="Line 82">
            <a:extLst>
              <a:ext uri="{FF2B5EF4-FFF2-40B4-BE49-F238E27FC236}">
                <a16:creationId xmlns:a16="http://schemas.microsoft.com/office/drawing/2014/main" id="{A8E81BA7-5C22-460C-BB55-050AF0FC8166}"/>
              </a:ext>
            </a:extLst>
          </p:cNvPr>
          <p:cNvSpPr>
            <a:spLocks noChangeShapeType="1"/>
          </p:cNvSpPr>
          <p:nvPr/>
        </p:nvSpPr>
        <p:spPr bwMode="auto">
          <a:xfrm flipV="1">
            <a:off x="4300538" y="4495800"/>
            <a:ext cx="1587" cy="1905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20563" name="Line 83">
            <a:extLst>
              <a:ext uri="{FF2B5EF4-FFF2-40B4-BE49-F238E27FC236}">
                <a16:creationId xmlns:a16="http://schemas.microsoft.com/office/drawing/2014/main" id="{B0E7029C-9AA6-4DCE-B73E-BDD49BA1FAB9}"/>
              </a:ext>
            </a:extLst>
          </p:cNvPr>
          <p:cNvSpPr>
            <a:spLocks noChangeShapeType="1"/>
          </p:cNvSpPr>
          <p:nvPr/>
        </p:nvSpPr>
        <p:spPr bwMode="auto">
          <a:xfrm flipV="1">
            <a:off x="4300538" y="4467225"/>
            <a:ext cx="1587" cy="28575"/>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20564" name="Line 84">
            <a:extLst>
              <a:ext uri="{FF2B5EF4-FFF2-40B4-BE49-F238E27FC236}">
                <a16:creationId xmlns:a16="http://schemas.microsoft.com/office/drawing/2014/main" id="{46395E2A-9903-4D10-BD44-288018B1CAEB}"/>
              </a:ext>
            </a:extLst>
          </p:cNvPr>
          <p:cNvSpPr>
            <a:spLocks noChangeShapeType="1"/>
          </p:cNvSpPr>
          <p:nvPr/>
        </p:nvSpPr>
        <p:spPr bwMode="auto">
          <a:xfrm flipV="1">
            <a:off x="4300538" y="4448175"/>
            <a:ext cx="1587" cy="1905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20565" name="Line 85">
            <a:extLst>
              <a:ext uri="{FF2B5EF4-FFF2-40B4-BE49-F238E27FC236}">
                <a16:creationId xmlns:a16="http://schemas.microsoft.com/office/drawing/2014/main" id="{E4A8492D-CBF7-4D3B-ACB4-DA5DAA09CB37}"/>
              </a:ext>
            </a:extLst>
          </p:cNvPr>
          <p:cNvSpPr>
            <a:spLocks noChangeShapeType="1"/>
          </p:cNvSpPr>
          <p:nvPr/>
        </p:nvSpPr>
        <p:spPr bwMode="auto">
          <a:xfrm flipV="1">
            <a:off x="4300538" y="4429125"/>
            <a:ext cx="1587" cy="1905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20566" name="Line 86">
            <a:extLst>
              <a:ext uri="{FF2B5EF4-FFF2-40B4-BE49-F238E27FC236}">
                <a16:creationId xmlns:a16="http://schemas.microsoft.com/office/drawing/2014/main" id="{D9229FFD-C0C7-4456-8E28-C0A22B79F9EB}"/>
              </a:ext>
            </a:extLst>
          </p:cNvPr>
          <p:cNvSpPr>
            <a:spLocks noChangeShapeType="1"/>
          </p:cNvSpPr>
          <p:nvPr/>
        </p:nvSpPr>
        <p:spPr bwMode="auto">
          <a:xfrm flipV="1">
            <a:off x="4300538" y="4400550"/>
            <a:ext cx="1587" cy="28575"/>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20567" name="Line 87">
            <a:extLst>
              <a:ext uri="{FF2B5EF4-FFF2-40B4-BE49-F238E27FC236}">
                <a16:creationId xmlns:a16="http://schemas.microsoft.com/office/drawing/2014/main" id="{D605D418-35D7-4CBE-AAB7-1997A1927CCD}"/>
              </a:ext>
            </a:extLst>
          </p:cNvPr>
          <p:cNvSpPr>
            <a:spLocks noChangeShapeType="1"/>
          </p:cNvSpPr>
          <p:nvPr/>
        </p:nvSpPr>
        <p:spPr bwMode="auto">
          <a:xfrm flipV="1">
            <a:off x="4300538" y="4381500"/>
            <a:ext cx="1587" cy="1905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20568" name="Line 88">
            <a:extLst>
              <a:ext uri="{FF2B5EF4-FFF2-40B4-BE49-F238E27FC236}">
                <a16:creationId xmlns:a16="http://schemas.microsoft.com/office/drawing/2014/main" id="{DFE9BBAC-25B5-442C-86B7-65C36F33C300}"/>
              </a:ext>
            </a:extLst>
          </p:cNvPr>
          <p:cNvSpPr>
            <a:spLocks noChangeShapeType="1"/>
          </p:cNvSpPr>
          <p:nvPr/>
        </p:nvSpPr>
        <p:spPr bwMode="auto">
          <a:xfrm flipV="1">
            <a:off x="4300538" y="4352925"/>
            <a:ext cx="1587" cy="28575"/>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20569" name="Line 89">
            <a:extLst>
              <a:ext uri="{FF2B5EF4-FFF2-40B4-BE49-F238E27FC236}">
                <a16:creationId xmlns:a16="http://schemas.microsoft.com/office/drawing/2014/main" id="{583B6FC1-DA93-4E07-A4BD-5B860AC20ACA}"/>
              </a:ext>
            </a:extLst>
          </p:cNvPr>
          <p:cNvSpPr>
            <a:spLocks noChangeShapeType="1"/>
          </p:cNvSpPr>
          <p:nvPr/>
        </p:nvSpPr>
        <p:spPr bwMode="auto">
          <a:xfrm flipV="1">
            <a:off x="4300538" y="4333875"/>
            <a:ext cx="1587" cy="1905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20570" name="Line 90">
            <a:extLst>
              <a:ext uri="{FF2B5EF4-FFF2-40B4-BE49-F238E27FC236}">
                <a16:creationId xmlns:a16="http://schemas.microsoft.com/office/drawing/2014/main" id="{174A9F53-4DCB-4594-A5A5-2370F71F8D2E}"/>
              </a:ext>
            </a:extLst>
          </p:cNvPr>
          <p:cNvSpPr>
            <a:spLocks noChangeShapeType="1"/>
          </p:cNvSpPr>
          <p:nvPr/>
        </p:nvSpPr>
        <p:spPr bwMode="auto">
          <a:xfrm flipV="1">
            <a:off x="4300538" y="4314825"/>
            <a:ext cx="1587" cy="1905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20571" name="Line 91">
            <a:extLst>
              <a:ext uri="{FF2B5EF4-FFF2-40B4-BE49-F238E27FC236}">
                <a16:creationId xmlns:a16="http://schemas.microsoft.com/office/drawing/2014/main" id="{DAC949C4-2FDC-4C4E-9165-CE4C496EB6F2}"/>
              </a:ext>
            </a:extLst>
          </p:cNvPr>
          <p:cNvSpPr>
            <a:spLocks noChangeShapeType="1"/>
          </p:cNvSpPr>
          <p:nvPr/>
        </p:nvSpPr>
        <p:spPr bwMode="auto">
          <a:xfrm flipV="1">
            <a:off x="4300538" y="4286250"/>
            <a:ext cx="1587" cy="28575"/>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20572" name="Line 92">
            <a:extLst>
              <a:ext uri="{FF2B5EF4-FFF2-40B4-BE49-F238E27FC236}">
                <a16:creationId xmlns:a16="http://schemas.microsoft.com/office/drawing/2014/main" id="{143D676E-1103-4516-BCC4-E693DD3DFD66}"/>
              </a:ext>
            </a:extLst>
          </p:cNvPr>
          <p:cNvSpPr>
            <a:spLocks noChangeShapeType="1"/>
          </p:cNvSpPr>
          <p:nvPr/>
        </p:nvSpPr>
        <p:spPr bwMode="auto">
          <a:xfrm flipV="1">
            <a:off x="4300538" y="4267200"/>
            <a:ext cx="1587" cy="1905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20573" name="Line 93">
            <a:extLst>
              <a:ext uri="{FF2B5EF4-FFF2-40B4-BE49-F238E27FC236}">
                <a16:creationId xmlns:a16="http://schemas.microsoft.com/office/drawing/2014/main" id="{158FF037-8BA7-419D-ACE8-F1CA476C1E45}"/>
              </a:ext>
            </a:extLst>
          </p:cNvPr>
          <p:cNvSpPr>
            <a:spLocks noChangeShapeType="1"/>
          </p:cNvSpPr>
          <p:nvPr/>
        </p:nvSpPr>
        <p:spPr bwMode="auto">
          <a:xfrm flipV="1">
            <a:off x="4300538" y="4238625"/>
            <a:ext cx="1587" cy="28575"/>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20574" name="Line 94">
            <a:extLst>
              <a:ext uri="{FF2B5EF4-FFF2-40B4-BE49-F238E27FC236}">
                <a16:creationId xmlns:a16="http://schemas.microsoft.com/office/drawing/2014/main" id="{BC36DC77-E683-4C6A-80D7-93A912E8A4C5}"/>
              </a:ext>
            </a:extLst>
          </p:cNvPr>
          <p:cNvSpPr>
            <a:spLocks noChangeShapeType="1"/>
          </p:cNvSpPr>
          <p:nvPr/>
        </p:nvSpPr>
        <p:spPr bwMode="auto">
          <a:xfrm flipV="1">
            <a:off x="4300538" y="4219575"/>
            <a:ext cx="1587" cy="1905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20575" name="Line 95">
            <a:extLst>
              <a:ext uri="{FF2B5EF4-FFF2-40B4-BE49-F238E27FC236}">
                <a16:creationId xmlns:a16="http://schemas.microsoft.com/office/drawing/2014/main" id="{D340BEFD-3261-4081-98FC-0E2D2999BFBE}"/>
              </a:ext>
            </a:extLst>
          </p:cNvPr>
          <p:cNvSpPr>
            <a:spLocks noChangeShapeType="1"/>
          </p:cNvSpPr>
          <p:nvPr/>
        </p:nvSpPr>
        <p:spPr bwMode="auto">
          <a:xfrm flipV="1">
            <a:off x="4300538" y="4200525"/>
            <a:ext cx="1587" cy="1905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20576" name="Line 96">
            <a:extLst>
              <a:ext uri="{FF2B5EF4-FFF2-40B4-BE49-F238E27FC236}">
                <a16:creationId xmlns:a16="http://schemas.microsoft.com/office/drawing/2014/main" id="{85113688-253C-497E-A803-9CB45ABC53B4}"/>
              </a:ext>
            </a:extLst>
          </p:cNvPr>
          <p:cNvSpPr>
            <a:spLocks noChangeShapeType="1"/>
          </p:cNvSpPr>
          <p:nvPr/>
        </p:nvSpPr>
        <p:spPr bwMode="auto">
          <a:xfrm flipV="1">
            <a:off x="4300538" y="4171950"/>
            <a:ext cx="1587" cy="28575"/>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20577" name="Line 97">
            <a:extLst>
              <a:ext uri="{FF2B5EF4-FFF2-40B4-BE49-F238E27FC236}">
                <a16:creationId xmlns:a16="http://schemas.microsoft.com/office/drawing/2014/main" id="{F8419D62-4E93-4D50-AB5D-B4E3B1C41F71}"/>
              </a:ext>
            </a:extLst>
          </p:cNvPr>
          <p:cNvSpPr>
            <a:spLocks noChangeShapeType="1"/>
          </p:cNvSpPr>
          <p:nvPr/>
        </p:nvSpPr>
        <p:spPr bwMode="auto">
          <a:xfrm flipV="1">
            <a:off x="4300538" y="4152900"/>
            <a:ext cx="1587" cy="1905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20578" name="Line 98">
            <a:extLst>
              <a:ext uri="{FF2B5EF4-FFF2-40B4-BE49-F238E27FC236}">
                <a16:creationId xmlns:a16="http://schemas.microsoft.com/office/drawing/2014/main" id="{40D31EEA-CD76-423F-83A7-C8D4800507D1}"/>
              </a:ext>
            </a:extLst>
          </p:cNvPr>
          <p:cNvSpPr>
            <a:spLocks noChangeShapeType="1"/>
          </p:cNvSpPr>
          <p:nvPr/>
        </p:nvSpPr>
        <p:spPr bwMode="auto">
          <a:xfrm flipV="1">
            <a:off x="4300538" y="4124325"/>
            <a:ext cx="1587" cy="28575"/>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20579" name="Line 99">
            <a:extLst>
              <a:ext uri="{FF2B5EF4-FFF2-40B4-BE49-F238E27FC236}">
                <a16:creationId xmlns:a16="http://schemas.microsoft.com/office/drawing/2014/main" id="{2B01A14C-79C8-4A89-B118-5276862BA541}"/>
              </a:ext>
            </a:extLst>
          </p:cNvPr>
          <p:cNvSpPr>
            <a:spLocks noChangeShapeType="1"/>
          </p:cNvSpPr>
          <p:nvPr/>
        </p:nvSpPr>
        <p:spPr bwMode="auto">
          <a:xfrm flipV="1">
            <a:off x="4300538" y="4105275"/>
            <a:ext cx="1587" cy="1905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20580" name="Line 100">
            <a:extLst>
              <a:ext uri="{FF2B5EF4-FFF2-40B4-BE49-F238E27FC236}">
                <a16:creationId xmlns:a16="http://schemas.microsoft.com/office/drawing/2014/main" id="{A44319C8-9F14-4B41-95F1-8D94748205B8}"/>
              </a:ext>
            </a:extLst>
          </p:cNvPr>
          <p:cNvSpPr>
            <a:spLocks noChangeShapeType="1"/>
          </p:cNvSpPr>
          <p:nvPr/>
        </p:nvSpPr>
        <p:spPr bwMode="auto">
          <a:xfrm flipV="1">
            <a:off x="4300538" y="4086225"/>
            <a:ext cx="1587" cy="1905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20581" name="Line 101">
            <a:extLst>
              <a:ext uri="{FF2B5EF4-FFF2-40B4-BE49-F238E27FC236}">
                <a16:creationId xmlns:a16="http://schemas.microsoft.com/office/drawing/2014/main" id="{06E8EB62-956E-4521-BBFA-43B4D8077667}"/>
              </a:ext>
            </a:extLst>
          </p:cNvPr>
          <p:cNvSpPr>
            <a:spLocks noChangeShapeType="1"/>
          </p:cNvSpPr>
          <p:nvPr/>
        </p:nvSpPr>
        <p:spPr bwMode="auto">
          <a:xfrm flipV="1">
            <a:off x="4300538" y="4057650"/>
            <a:ext cx="1587" cy="28575"/>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20582" name="Line 102">
            <a:extLst>
              <a:ext uri="{FF2B5EF4-FFF2-40B4-BE49-F238E27FC236}">
                <a16:creationId xmlns:a16="http://schemas.microsoft.com/office/drawing/2014/main" id="{DF947BFF-CCEC-48BB-A734-F0EFB195EF57}"/>
              </a:ext>
            </a:extLst>
          </p:cNvPr>
          <p:cNvSpPr>
            <a:spLocks noChangeShapeType="1"/>
          </p:cNvSpPr>
          <p:nvPr/>
        </p:nvSpPr>
        <p:spPr bwMode="auto">
          <a:xfrm flipV="1">
            <a:off x="4300538" y="4038600"/>
            <a:ext cx="1587" cy="1905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20583" name="Line 103">
            <a:extLst>
              <a:ext uri="{FF2B5EF4-FFF2-40B4-BE49-F238E27FC236}">
                <a16:creationId xmlns:a16="http://schemas.microsoft.com/office/drawing/2014/main" id="{AABC1001-B83B-48D2-9972-5DF6EA4C78BF}"/>
              </a:ext>
            </a:extLst>
          </p:cNvPr>
          <p:cNvSpPr>
            <a:spLocks noChangeShapeType="1"/>
          </p:cNvSpPr>
          <p:nvPr/>
        </p:nvSpPr>
        <p:spPr bwMode="auto">
          <a:xfrm flipV="1">
            <a:off x="4300538" y="4010025"/>
            <a:ext cx="1587" cy="28575"/>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20584" name="Line 104">
            <a:extLst>
              <a:ext uri="{FF2B5EF4-FFF2-40B4-BE49-F238E27FC236}">
                <a16:creationId xmlns:a16="http://schemas.microsoft.com/office/drawing/2014/main" id="{47ADABCB-086A-4F18-AEA1-E3ECFB4C2193}"/>
              </a:ext>
            </a:extLst>
          </p:cNvPr>
          <p:cNvSpPr>
            <a:spLocks noChangeShapeType="1"/>
          </p:cNvSpPr>
          <p:nvPr/>
        </p:nvSpPr>
        <p:spPr bwMode="auto">
          <a:xfrm flipV="1">
            <a:off x="4300538" y="3990975"/>
            <a:ext cx="1587" cy="1905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20585" name="Line 105">
            <a:extLst>
              <a:ext uri="{FF2B5EF4-FFF2-40B4-BE49-F238E27FC236}">
                <a16:creationId xmlns:a16="http://schemas.microsoft.com/office/drawing/2014/main" id="{447B56DE-B9D0-4F2C-8272-1400C1DE8F45}"/>
              </a:ext>
            </a:extLst>
          </p:cNvPr>
          <p:cNvSpPr>
            <a:spLocks noChangeShapeType="1"/>
          </p:cNvSpPr>
          <p:nvPr/>
        </p:nvSpPr>
        <p:spPr bwMode="auto">
          <a:xfrm flipV="1">
            <a:off x="4300538" y="3971925"/>
            <a:ext cx="1587" cy="1905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20586" name="Line 106">
            <a:extLst>
              <a:ext uri="{FF2B5EF4-FFF2-40B4-BE49-F238E27FC236}">
                <a16:creationId xmlns:a16="http://schemas.microsoft.com/office/drawing/2014/main" id="{8DAD567E-6192-4ABF-B4D4-6B0C1C730C5A}"/>
              </a:ext>
            </a:extLst>
          </p:cNvPr>
          <p:cNvSpPr>
            <a:spLocks noChangeShapeType="1"/>
          </p:cNvSpPr>
          <p:nvPr/>
        </p:nvSpPr>
        <p:spPr bwMode="auto">
          <a:xfrm flipV="1">
            <a:off x="4300538" y="3943350"/>
            <a:ext cx="1587" cy="28575"/>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20587" name="Line 107">
            <a:extLst>
              <a:ext uri="{FF2B5EF4-FFF2-40B4-BE49-F238E27FC236}">
                <a16:creationId xmlns:a16="http://schemas.microsoft.com/office/drawing/2014/main" id="{278E9728-1B29-46A9-BD4D-4CAE0504E59B}"/>
              </a:ext>
            </a:extLst>
          </p:cNvPr>
          <p:cNvSpPr>
            <a:spLocks noChangeShapeType="1"/>
          </p:cNvSpPr>
          <p:nvPr/>
        </p:nvSpPr>
        <p:spPr bwMode="auto">
          <a:xfrm flipV="1">
            <a:off x="4300538" y="3924300"/>
            <a:ext cx="1587" cy="1905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20588" name="Line 108">
            <a:extLst>
              <a:ext uri="{FF2B5EF4-FFF2-40B4-BE49-F238E27FC236}">
                <a16:creationId xmlns:a16="http://schemas.microsoft.com/office/drawing/2014/main" id="{792E2C53-5257-45DF-8399-CF44BD7F2CA4}"/>
              </a:ext>
            </a:extLst>
          </p:cNvPr>
          <p:cNvSpPr>
            <a:spLocks noChangeShapeType="1"/>
          </p:cNvSpPr>
          <p:nvPr/>
        </p:nvSpPr>
        <p:spPr bwMode="auto">
          <a:xfrm flipV="1">
            <a:off x="4300538" y="3895725"/>
            <a:ext cx="1587" cy="28575"/>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20589" name="Line 109">
            <a:extLst>
              <a:ext uri="{FF2B5EF4-FFF2-40B4-BE49-F238E27FC236}">
                <a16:creationId xmlns:a16="http://schemas.microsoft.com/office/drawing/2014/main" id="{178E54C5-B6F1-43A7-A412-2EA77EB3C17A}"/>
              </a:ext>
            </a:extLst>
          </p:cNvPr>
          <p:cNvSpPr>
            <a:spLocks noChangeShapeType="1"/>
          </p:cNvSpPr>
          <p:nvPr/>
        </p:nvSpPr>
        <p:spPr bwMode="auto">
          <a:xfrm flipV="1">
            <a:off x="4300538" y="3876675"/>
            <a:ext cx="1587" cy="1905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20590" name="Line 110">
            <a:extLst>
              <a:ext uri="{FF2B5EF4-FFF2-40B4-BE49-F238E27FC236}">
                <a16:creationId xmlns:a16="http://schemas.microsoft.com/office/drawing/2014/main" id="{BF5BD095-3037-448A-B9D7-A8EB7841F8DC}"/>
              </a:ext>
            </a:extLst>
          </p:cNvPr>
          <p:cNvSpPr>
            <a:spLocks noChangeShapeType="1"/>
          </p:cNvSpPr>
          <p:nvPr/>
        </p:nvSpPr>
        <p:spPr bwMode="auto">
          <a:xfrm flipV="1">
            <a:off x="4300538" y="3857625"/>
            <a:ext cx="1587" cy="1905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20591" name="Line 111">
            <a:extLst>
              <a:ext uri="{FF2B5EF4-FFF2-40B4-BE49-F238E27FC236}">
                <a16:creationId xmlns:a16="http://schemas.microsoft.com/office/drawing/2014/main" id="{36199215-2F1C-4378-BCF8-B8392262BFF1}"/>
              </a:ext>
            </a:extLst>
          </p:cNvPr>
          <p:cNvSpPr>
            <a:spLocks noChangeShapeType="1"/>
          </p:cNvSpPr>
          <p:nvPr/>
        </p:nvSpPr>
        <p:spPr bwMode="auto">
          <a:xfrm flipV="1">
            <a:off x="4300538" y="3829050"/>
            <a:ext cx="1587" cy="28575"/>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20592" name="Line 112">
            <a:extLst>
              <a:ext uri="{FF2B5EF4-FFF2-40B4-BE49-F238E27FC236}">
                <a16:creationId xmlns:a16="http://schemas.microsoft.com/office/drawing/2014/main" id="{CF74C859-5DA5-43B5-8003-558C72278EDC}"/>
              </a:ext>
            </a:extLst>
          </p:cNvPr>
          <p:cNvSpPr>
            <a:spLocks noChangeShapeType="1"/>
          </p:cNvSpPr>
          <p:nvPr/>
        </p:nvSpPr>
        <p:spPr bwMode="auto">
          <a:xfrm flipV="1">
            <a:off x="4300538" y="3810000"/>
            <a:ext cx="1587" cy="1905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20593" name="Line 113">
            <a:extLst>
              <a:ext uri="{FF2B5EF4-FFF2-40B4-BE49-F238E27FC236}">
                <a16:creationId xmlns:a16="http://schemas.microsoft.com/office/drawing/2014/main" id="{9E545330-6FC7-4A08-A41F-DECAA4655892}"/>
              </a:ext>
            </a:extLst>
          </p:cNvPr>
          <p:cNvSpPr>
            <a:spLocks noChangeShapeType="1"/>
          </p:cNvSpPr>
          <p:nvPr/>
        </p:nvSpPr>
        <p:spPr bwMode="auto">
          <a:xfrm flipV="1">
            <a:off x="4300538" y="3781425"/>
            <a:ext cx="1587" cy="28575"/>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20594" name="Line 114">
            <a:extLst>
              <a:ext uri="{FF2B5EF4-FFF2-40B4-BE49-F238E27FC236}">
                <a16:creationId xmlns:a16="http://schemas.microsoft.com/office/drawing/2014/main" id="{7504E765-9F3C-4FF1-B912-5636E33383CE}"/>
              </a:ext>
            </a:extLst>
          </p:cNvPr>
          <p:cNvSpPr>
            <a:spLocks noChangeShapeType="1"/>
          </p:cNvSpPr>
          <p:nvPr/>
        </p:nvSpPr>
        <p:spPr bwMode="auto">
          <a:xfrm flipV="1">
            <a:off x="4300538" y="3762375"/>
            <a:ext cx="1587" cy="1905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20595" name="Line 115">
            <a:extLst>
              <a:ext uri="{FF2B5EF4-FFF2-40B4-BE49-F238E27FC236}">
                <a16:creationId xmlns:a16="http://schemas.microsoft.com/office/drawing/2014/main" id="{800F6BF9-4055-4DD7-BFB2-33104E84410E}"/>
              </a:ext>
            </a:extLst>
          </p:cNvPr>
          <p:cNvSpPr>
            <a:spLocks noChangeShapeType="1"/>
          </p:cNvSpPr>
          <p:nvPr/>
        </p:nvSpPr>
        <p:spPr bwMode="auto">
          <a:xfrm flipV="1">
            <a:off x="4300538" y="3743325"/>
            <a:ext cx="1587" cy="1905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20596" name="Line 116">
            <a:extLst>
              <a:ext uri="{FF2B5EF4-FFF2-40B4-BE49-F238E27FC236}">
                <a16:creationId xmlns:a16="http://schemas.microsoft.com/office/drawing/2014/main" id="{E7E2BCED-D7FC-435F-8B03-C9AB1C9BCCD1}"/>
              </a:ext>
            </a:extLst>
          </p:cNvPr>
          <p:cNvSpPr>
            <a:spLocks noChangeShapeType="1"/>
          </p:cNvSpPr>
          <p:nvPr/>
        </p:nvSpPr>
        <p:spPr bwMode="auto">
          <a:xfrm flipV="1">
            <a:off x="4300538" y="3714750"/>
            <a:ext cx="1587" cy="28575"/>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20597" name="Line 117">
            <a:extLst>
              <a:ext uri="{FF2B5EF4-FFF2-40B4-BE49-F238E27FC236}">
                <a16:creationId xmlns:a16="http://schemas.microsoft.com/office/drawing/2014/main" id="{652A8543-71E9-4380-867D-5F8954EBC295}"/>
              </a:ext>
            </a:extLst>
          </p:cNvPr>
          <p:cNvSpPr>
            <a:spLocks noChangeShapeType="1"/>
          </p:cNvSpPr>
          <p:nvPr/>
        </p:nvSpPr>
        <p:spPr bwMode="auto">
          <a:xfrm flipV="1">
            <a:off x="4300538" y="3695700"/>
            <a:ext cx="1587" cy="1905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20598" name="Line 118">
            <a:extLst>
              <a:ext uri="{FF2B5EF4-FFF2-40B4-BE49-F238E27FC236}">
                <a16:creationId xmlns:a16="http://schemas.microsoft.com/office/drawing/2014/main" id="{39211899-4BBA-493E-97EC-4823C85C76F4}"/>
              </a:ext>
            </a:extLst>
          </p:cNvPr>
          <p:cNvSpPr>
            <a:spLocks noChangeShapeType="1"/>
          </p:cNvSpPr>
          <p:nvPr/>
        </p:nvSpPr>
        <p:spPr bwMode="auto">
          <a:xfrm flipV="1">
            <a:off x="4300538" y="3667125"/>
            <a:ext cx="1587" cy="28575"/>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20599" name="Line 119">
            <a:extLst>
              <a:ext uri="{FF2B5EF4-FFF2-40B4-BE49-F238E27FC236}">
                <a16:creationId xmlns:a16="http://schemas.microsoft.com/office/drawing/2014/main" id="{23DEBC9A-42C2-438B-92DC-F0641AEA9A5F}"/>
              </a:ext>
            </a:extLst>
          </p:cNvPr>
          <p:cNvSpPr>
            <a:spLocks noChangeShapeType="1"/>
          </p:cNvSpPr>
          <p:nvPr/>
        </p:nvSpPr>
        <p:spPr bwMode="auto">
          <a:xfrm flipV="1">
            <a:off x="4300538" y="3648075"/>
            <a:ext cx="1587" cy="1905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20600" name="Line 120">
            <a:extLst>
              <a:ext uri="{FF2B5EF4-FFF2-40B4-BE49-F238E27FC236}">
                <a16:creationId xmlns:a16="http://schemas.microsoft.com/office/drawing/2014/main" id="{F1BA822C-2A49-4746-AD1F-0009700BDA21}"/>
              </a:ext>
            </a:extLst>
          </p:cNvPr>
          <p:cNvSpPr>
            <a:spLocks noChangeShapeType="1"/>
          </p:cNvSpPr>
          <p:nvPr/>
        </p:nvSpPr>
        <p:spPr bwMode="auto">
          <a:xfrm flipV="1">
            <a:off x="4300538" y="3629025"/>
            <a:ext cx="1587" cy="1905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20601" name="Line 121">
            <a:extLst>
              <a:ext uri="{FF2B5EF4-FFF2-40B4-BE49-F238E27FC236}">
                <a16:creationId xmlns:a16="http://schemas.microsoft.com/office/drawing/2014/main" id="{98CC2677-7F16-44CE-894C-5D678DF5E579}"/>
              </a:ext>
            </a:extLst>
          </p:cNvPr>
          <p:cNvSpPr>
            <a:spLocks noChangeShapeType="1"/>
          </p:cNvSpPr>
          <p:nvPr/>
        </p:nvSpPr>
        <p:spPr bwMode="auto">
          <a:xfrm flipV="1">
            <a:off x="4300538" y="3600450"/>
            <a:ext cx="1587" cy="28575"/>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20602" name="Line 122">
            <a:extLst>
              <a:ext uri="{FF2B5EF4-FFF2-40B4-BE49-F238E27FC236}">
                <a16:creationId xmlns:a16="http://schemas.microsoft.com/office/drawing/2014/main" id="{5C648E3A-58E4-4AB4-94D2-E40925BE637A}"/>
              </a:ext>
            </a:extLst>
          </p:cNvPr>
          <p:cNvSpPr>
            <a:spLocks noChangeShapeType="1"/>
          </p:cNvSpPr>
          <p:nvPr/>
        </p:nvSpPr>
        <p:spPr bwMode="auto">
          <a:xfrm flipV="1">
            <a:off x="4300538" y="3581400"/>
            <a:ext cx="1587" cy="1905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20603" name="Line 123">
            <a:extLst>
              <a:ext uri="{FF2B5EF4-FFF2-40B4-BE49-F238E27FC236}">
                <a16:creationId xmlns:a16="http://schemas.microsoft.com/office/drawing/2014/main" id="{5407C22A-C542-4D58-AEEC-3118F1789B1E}"/>
              </a:ext>
            </a:extLst>
          </p:cNvPr>
          <p:cNvSpPr>
            <a:spLocks noChangeShapeType="1"/>
          </p:cNvSpPr>
          <p:nvPr/>
        </p:nvSpPr>
        <p:spPr bwMode="auto">
          <a:xfrm flipV="1">
            <a:off x="4300538" y="3552825"/>
            <a:ext cx="1587" cy="28575"/>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20604" name="Line 124">
            <a:extLst>
              <a:ext uri="{FF2B5EF4-FFF2-40B4-BE49-F238E27FC236}">
                <a16:creationId xmlns:a16="http://schemas.microsoft.com/office/drawing/2014/main" id="{B7BB4AD0-D9E6-4E40-8D82-A3F87B2DC746}"/>
              </a:ext>
            </a:extLst>
          </p:cNvPr>
          <p:cNvSpPr>
            <a:spLocks noChangeShapeType="1"/>
          </p:cNvSpPr>
          <p:nvPr/>
        </p:nvSpPr>
        <p:spPr bwMode="auto">
          <a:xfrm flipV="1">
            <a:off x="4300538" y="3533775"/>
            <a:ext cx="1587" cy="1905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20605" name="Line 125">
            <a:extLst>
              <a:ext uri="{FF2B5EF4-FFF2-40B4-BE49-F238E27FC236}">
                <a16:creationId xmlns:a16="http://schemas.microsoft.com/office/drawing/2014/main" id="{F9322CCF-9172-40B2-B832-B687ECF9CF0B}"/>
              </a:ext>
            </a:extLst>
          </p:cNvPr>
          <p:cNvSpPr>
            <a:spLocks noChangeShapeType="1"/>
          </p:cNvSpPr>
          <p:nvPr/>
        </p:nvSpPr>
        <p:spPr bwMode="auto">
          <a:xfrm flipV="1">
            <a:off x="4300538" y="3514725"/>
            <a:ext cx="1587" cy="1905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20606" name="Line 126">
            <a:extLst>
              <a:ext uri="{FF2B5EF4-FFF2-40B4-BE49-F238E27FC236}">
                <a16:creationId xmlns:a16="http://schemas.microsoft.com/office/drawing/2014/main" id="{76BDBC5F-F890-4F5F-A724-EB786D06A091}"/>
              </a:ext>
            </a:extLst>
          </p:cNvPr>
          <p:cNvSpPr>
            <a:spLocks noChangeShapeType="1"/>
          </p:cNvSpPr>
          <p:nvPr/>
        </p:nvSpPr>
        <p:spPr bwMode="auto">
          <a:xfrm flipV="1">
            <a:off x="4300538" y="3486150"/>
            <a:ext cx="1587" cy="28575"/>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20607" name="Line 127">
            <a:extLst>
              <a:ext uri="{FF2B5EF4-FFF2-40B4-BE49-F238E27FC236}">
                <a16:creationId xmlns:a16="http://schemas.microsoft.com/office/drawing/2014/main" id="{5533A9E5-3CD5-4CF8-9C50-C7D990ED9C9A}"/>
              </a:ext>
            </a:extLst>
          </p:cNvPr>
          <p:cNvSpPr>
            <a:spLocks noChangeShapeType="1"/>
          </p:cNvSpPr>
          <p:nvPr/>
        </p:nvSpPr>
        <p:spPr bwMode="auto">
          <a:xfrm flipV="1">
            <a:off x="4300538" y="3467100"/>
            <a:ext cx="1587" cy="1905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20608" name="Line 128">
            <a:extLst>
              <a:ext uri="{FF2B5EF4-FFF2-40B4-BE49-F238E27FC236}">
                <a16:creationId xmlns:a16="http://schemas.microsoft.com/office/drawing/2014/main" id="{5AD58334-7DBA-4ED3-BB5E-448253B9A7CF}"/>
              </a:ext>
            </a:extLst>
          </p:cNvPr>
          <p:cNvSpPr>
            <a:spLocks noChangeShapeType="1"/>
          </p:cNvSpPr>
          <p:nvPr/>
        </p:nvSpPr>
        <p:spPr bwMode="auto">
          <a:xfrm flipV="1">
            <a:off x="4300538" y="3438525"/>
            <a:ext cx="1587" cy="28575"/>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20609" name="Line 129">
            <a:extLst>
              <a:ext uri="{FF2B5EF4-FFF2-40B4-BE49-F238E27FC236}">
                <a16:creationId xmlns:a16="http://schemas.microsoft.com/office/drawing/2014/main" id="{4DD8849A-EFCC-4B18-80A0-BEF7F4F3540E}"/>
              </a:ext>
            </a:extLst>
          </p:cNvPr>
          <p:cNvSpPr>
            <a:spLocks noChangeShapeType="1"/>
          </p:cNvSpPr>
          <p:nvPr/>
        </p:nvSpPr>
        <p:spPr bwMode="auto">
          <a:xfrm flipV="1">
            <a:off x="4300538" y="3419475"/>
            <a:ext cx="1587" cy="1905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20610" name="Line 130">
            <a:extLst>
              <a:ext uri="{FF2B5EF4-FFF2-40B4-BE49-F238E27FC236}">
                <a16:creationId xmlns:a16="http://schemas.microsoft.com/office/drawing/2014/main" id="{6AD0AAE8-4E46-4BDC-94E6-D47B0DCBD034}"/>
              </a:ext>
            </a:extLst>
          </p:cNvPr>
          <p:cNvSpPr>
            <a:spLocks noChangeShapeType="1"/>
          </p:cNvSpPr>
          <p:nvPr/>
        </p:nvSpPr>
        <p:spPr bwMode="auto">
          <a:xfrm flipV="1">
            <a:off x="4300538" y="3400425"/>
            <a:ext cx="1587" cy="1905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20611" name="Line 131">
            <a:extLst>
              <a:ext uri="{FF2B5EF4-FFF2-40B4-BE49-F238E27FC236}">
                <a16:creationId xmlns:a16="http://schemas.microsoft.com/office/drawing/2014/main" id="{3BE5C3F2-1C3F-410B-A4D0-984DFAD75131}"/>
              </a:ext>
            </a:extLst>
          </p:cNvPr>
          <p:cNvSpPr>
            <a:spLocks noChangeShapeType="1"/>
          </p:cNvSpPr>
          <p:nvPr/>
        </p:nvSpPr>
        <p:spPr bwMode="auto">
          <a:xfrm flipV="1">
            <a:off x="4300538" y="3371850"/>
            <a:ext cx="1587" cy="28575"/>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20612" name="Line 132">
            <a:extLst>
              <a:ext uri="{FF2B5EF4-FFF2-40B4-BE49-F238E27FC236}">
                <a16:creationId xmlns:a16="http://schemas.microsoft.com/office/drawing/2014/main" id="{89F55E10-70C9-4622-A3FF-8BA26A69C34C}"/>
              </a:ext>
            </a:extLst>
          </p:cNvPr>
          <p:cNvSpPr>
            <a:spLocks noChangeShapeType="1"/>
          </p:cNvSpPr>
          <p:nvPr/>
        </p:nvSpPr>
        <p:spPr bwMode="auto">
          <a:xfrm flipV="1">
            <a:off x="4300538" y="3352800"/>
            <a:ext cx="1587" cy="1905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20613" name="Line 133">
            <a:extLst>
              <a:ext uri="{FF2B5EF4-FFF2-40B4-BE49-F238E27FC236}">
                <a16:creationId xmlns:a16="http://schemas.microsoft.com/office/drawing/2014/main" id="{203647E3-92E2-4EDD-8722-A1F1BB111695}"/>
              </a:ext>
            </a:extLst>
          </p:cNvPr>
          <p:cNvSpPr>
            <a:spLocks noChangeShapeType="1"/>
          </p:cNvSpPr>
          <p:nvPr/>
        </p:nvSpPr>
        <p:spPr bwMode="auto">
          <a:xfrm flipV="1">
            <a:off x="4300538" y="3324225"/>
            <a:ext cx="1587" cy="28575"/>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20614" name="Freeform 134">
            <a:extLst>
              <a:ext uri="{FF2B5EF4-FFF2-40B4-BE49-F238E27FC236}">
                <a16:creationId xmlns:a16="http://schemas.microsoft.com/office/drawing/2014/main" id="{E25A58D2-E0EB-4A29-B9BB-1603AEFDF4F4}"/>
              </a:ext>
            </a:extLst>
          </p:cNvPr>
          <p:cNvSpPr>
            <a:spLocks/>
          </p:cNvSpPr>
          <p:nvPr/>
        </p:nvSpPr>
        <p:spPr bwMode="auto">
          <a:xfrm>
            <a:off x="5903913" y="5572125"/>
            <a:ext cx="428625" cy="19050"/>
          </a:xfrm>
          <a:custGeom>
            <a:avLst/>
            <a:gdLst>
              <a:gd name="T0" fmla="*/ 270 w 270"/>
              <a:gd name="T1" fmla="*/ 12 h 12"/>
              <a:gd name="T2" fmla="*/ 132 w 270"/>
              <a:gd name="T3" fmla="*/ 6 h 12"/>
              <a:gd name="T4" fmla="*/ 0 w 270"/>
              <a:gd name="T5" fmla="*/ 0 h 12"/>
            </a:gdLst>
            <a:ahLst/>
            <a:cxnLst>
              <a:cxn ang="0">
                <a:pos x="T0" y="T1"/>
              </a:cxn>
              <a:cxn ang="0">
                <a:pos x="T2" y="T3"/>
              </a:cxn>
              <a:cxn ang="0">
                <a:pos x="T4" y="T5"/>
              </a:cxn>
            </a:cxnLst>
            <a:rect l="0" t="0" r="r" b="b"/>
            <a:pathLst>
              <a:path w="270" h="12">
                <a:moveTo>
                  <a:pt x="270" y="12"/>
                </a:moveTo>
                <a:lnTo>
                  <a:pt x="132" y="6"/>
                </a:lnTo>
                <a:lnTo>
                  <a:pt x="0" y="0"/>
                </a:lnTo>
              </a:path>
            </a:pathLst>
          </a:custGeom>
          <a:noFill/>
          <a:ln w="28575">
            <a:solidFill>
              <a:srgbClr val="FF99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0615" name="Freeform 135">
            <a:extLst>
              <a:ext uri="{FF2B5EF4-FFF2-40B4-BE49-F238E27FC236}">
                <a16:creationId xmlns:a16="http://schemas.microsoft.com/office/drawing/2014/main" id="{89C3ECE3-31F3-4A8A-9399-1A03C7333E28}"/>
              </a:ext>
            </a:extLst>
          </p:cNvPr>
          <p:cNvSpPr>
            <a:spLocks/>
          </p:cNvSpPr>
          <p:nvPr/>
        </p:nvSpPr>
        <p:spPr bwMode="auto">
          <a:xfrm>
            <a:off x="5492750" y="5543550"/>
            <a:ext cx="411163" cy="28575"/>
          </a:xfrm>
          <a:custGeom>
            <a:avLst/>
            <a:gdLst>
              <a:gd name="T0" fmla="*/ 259 w 259"/>
              <a:gd name="T1" fmla="*/ 18 h 18"/>
              <a:gd name="T2" fmla="*/ 193 w 259"/>
              <a:gd name="T3" fmla="*/ 12 h 18"/>
              <a:gd name="T4" fmla="*/ 121 w 259"/>
              <a:gd name="T5" fmla="*/ 6 h 18"/>
              <a:gd name="T6" fmla="*/ 54 w 259"/>
              <a:gd name="T7" fmla="*/ 6 h 18"/>
              <a:gd name="T8" fmla="*/ 0 w 259"/>
              <a:gd name="T9" fmla="*/ 0 h 18"/>
            </a:gdLst>
            <a:ahLst/>
            <a:cxnLst>
              <a:cxn ang="0">
                <a:pos x="T0" y="T1"/>
              </a:cxn>
              <a:cxn ang="0">
                <a:pos x="T2" y="T3"/>
              </a:cxn>
              <a:cxn ang="0">
                <a:pos x="T4" y="T5"/>
              </a:cxn>
              <a:cxn ang="0">
                <a:pos x="T6" y="T7"/>
              </a:cxn>
              <a:cxn ang="0">
                <a:pos x="T8" y="T9"/>
              </a:cxn>
            </a:cxnLst>
            <a:rect l="0" t="0" r="r" b="b"/>
            <a:pathLst>
              <a:path w="259" h="18">
                <a:moveTo>
                  <a:pt x="259" y="18"/>
                </a:moveTo>
                <a:lnTo>
                  <a:pt x="193" y="12"/>
                </a:lnTo>
                <a:lnTo>
                  <a:pt x="121" y="6"/>
                </a:lnTo>
                <a:lnTo>
                  <a:pt x="54" y="6"/>
                </a:lnTo>
                <a:lnTo>
                  <a:pt x="0" y="0"/>
                </a:lnTo>
              </a:path>
            </a:pathLst>
          </a:custGeom>
          <a:noFill/>
          <a:ln w="28575">
            <a:solidFill>
              <a:srgbClr val="FF99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0616" name="Freeform 136">
            <a:extLst>
              <a:ext uri="{FF2B5EF4-FFF2-40B4-BE49-F238E27FC236}">
                <a16:creationId xmlns:a16="http://schemas.microsoft.com/office/drawing/2014/main" id="{08006D39-3E77-478D-8878-7BC139350806}"/>
              </a:ext>
            </a:extLst>
          </p:cNvPr>
          <p:cNvSpPr>
            <a:spLocks/>
          </p:cNvSpPr>
          <p:nvPr/>
        </p:nvSpPr>
        <p:spPr bwMode="auto">
          <a:xfrm>
            <a:off x="5273675" y="5524500"/>
            <a:ext cx="219075" cy="19050"/>
          </a:xfrm>
          <a:custGeom>
            <a:avLst/>
            <a:gdLst>
              <a:gd name="T0" fmla="*/ 138 w 138"/>
              <a:gd name="T1" fmla="*/ 12 h 12"/>
              <a:gd name="T2" fmla="*/ 96 w 138"/>
              <a:gd name="T3" fmla="*/ 6 h 12"/>
              <a:gd name="T4" fmla="*/ 60 w 138"/>
              <a:gd name="T5" fmla="*/ 6 h 12"/>
              <a:gd name="T6" fmla="*/ 30 w 138"/>
              <a:gd name="T7" fmla="*/ 6 h 12"/>
              <a:gd name="T8" fmla="*/ 0 w 138"/>
              <a:gd name="T9" fmla="*/ 0 h 12"/>
            </a:gdLst>
            <a:ahLst/>
            <a:cxnLst>
              <a:cxn ang="0">
                <a:pos x="T0" y="T1"/>
              </a:cxn>
              <a:cxn ang="0">
                <a:pos x="T2" y="T3"/>
              </a:cxn>
              <a:cxn ang="0">
                <a:pos x="T4" y="T5"/>
              </a:cxn>
              <a:cxn ang="0">
                <a:pos x="T6" y="T7"/>
              </a:cxn>
              <a:cxn ang="0">
                <a:pos x="T8" y="T9"/>
              </a:cxn>
            </a:cxnLst>
            <a:rect l="0" t="0" r="r" b="b"/>
            <a:pathLst>
              <a:path w="138" h="12">
                <a:moveTo>
                  <a:pt x="138" y="12"/>
                </a:moveTo>
                <a:lnTo>
                  <a:pt x="96" y="6"/>
                </a:lnTo>
                <a:lnTo>
                  <a:pt x="60" y="6"/>
                </a:lnTo>
                <a:lnTo>
                  <a:pt x="30" y="6"/>
                </a:lnTo>
                <a:lnTo>
                  <a:pt x="0" y="0"/>
                </a:lnTo>
              </a:path>
            </a:pathLst>
          </a:custGeom>
          <a:noFill/>
          <a:ln w="28575">
            <a:solidFill>
              <a:srgbClr val="FF99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0617" name="Freeform 137">
            <a:extLst>
              <a:ext uri="{FF2B5EF4-FFF2-40B4-BE49-F238E27FC236}">
                <a16:creationId xmlns:a16="http://schemas.microsoft.com/office/drawing/2014/main" id="{1026DAE1-0156-4A7B-B8E7-E88F2B09C35B}"/>
              </a:ext>
            </a:extLst>
          </p:cNvPr>
          <p:cNvSpPr>
            <a:spLocks/>
          </p:cNvSpPr>
          <p:nvPr/>
        </p:nvSpPr>
        <p:spPr bwMode="auto">
          <a:xfrm>
            <a:off x="5121275" y="5495925"/>
            <a:ext cx="152400" cy="28575"/>
          </a:xfrm>
          <a:custGeom>
            <a:avLst/>
            <a:gdLst>
              <a:gd name="T0" fmla="*/ 96 w 96"/>
              <a:gd name="T1" fmla="*/ 18 h 18"/>
              <a:gd name="T2" fmla="*/ 78 w 96"/>
              <a:gd name="T3" fmla="*/ 12 h 18"/>
              <a:gd name="T4" fmla="*/ 60 w 96"/>
              <a:gd name="T5" fmla="*/ 6 h 18"/>
              <a:gd name="T6" fmla="*/ 30 w 96"/>
              <a:gd name="T7" fmla="*/ 6 h 18"/>
              <a:gd name="T8" fmla="*/ 0 w 96"/>
              <a:gd name="T9" fmla="*/ 0 h 18"/>
            </a:gdLst>
            <a:ahLst/>
            <a:cxnLst>
              <a:cxn ang="0">
                <a:pos x="T0" y="T1"/>
              </a:cxn>
              <a:cxn ang="0">
                <a:pos x="T2" y="T3"/>
              </a:cxn>
              <a:cxn ang="0">
                <a:pos x="T4" y="T5"/>
              </a:cxn>
              <a:cxn ang="0">
                <a:pos x="T6" y="T7"/>
              </a:cxn>
              <a:cxn ang="0">
                <a:pos x="T8" y="T9"/>
              </a:cxn>
            </a:cxnLst>
            <a:rect l="0" t="0" r="r" b="b"/>
            <a:pathLst>
              <a:path w="96" h="18">
                <a:moveTo>
                  <a:pt x="96" y="18"/>
                </a:moveTo>
                <a:lnTo>
                  <a:pt x="78" y="12"/>
                </a:lnTo>
                <a:lnTo>
                  <a:pt x="60" y="6"/>
                </a:lnTo>
                <a:lnTo>
                  <a:pt x="30" y="6"/>
                </a:lnTo>
                <a:lnTo>
                  <a:pt x="0" y="0"/>
                </a:lnTo>
              </a:path>
            </a:pathLst>
          </a:custGeom>
          <a:noFill/>
          <a:ln w="28575">
            <a:solidFill>
              <a:srgbClr val="FF99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0618" name="Freeform 138">
            <a:extLst>
              <a:ext uri="{FF2B5EF4-FFF2-40B4-BE49-F238E27FC236}">
                <a16:creationId xmlns:a16="http://schemas.microsoft.com/office/drawing/2014/main" id="{0BA2E25C-D8B5-4C0B-A57C-D19D691D9EFB}"/>
              </a:ext>
            </a:extLst>
          </p:cNvPr>
          <p:cNvSpPr>
            <a:spLocks/>
          </p:cNvSpPr>
          <p:nvPr/>
        </p:nvSpPr>
        <p:spPr bwMode="auto">
          <a:xfrm>
            <a:off x="4300538" y="5476875"/>
            <a:ext cx="820737" cy="19050"/>
          </a:xfrm>
          <a:custGeom>
            <a:avLst/>
            <a:gdLst>
              <a:gd name="T0" fmla="*/ 517 w 517"/>
              <a:gd name="T1" fmla="*/ 12 h 12"/>
              <a:gd name="T2" fmla="*/ 493 w 517"/>
              <a:gd name="T3" fmla="*/ 12 h 12"/>
              <a:gd name="T4" fmla="*/ 469 w 517"/>
              <a:gd name="T5" fmla="*/ 12 h 12"/>
              <a:gd name="T6" fmla="*/ 409 w 517"/>
              <a:gd name="T7" fmla="*/ 6 h 12"/>
              <a:gd name="T8" fmla="*/ 336 w 517"/>
              <a:gd name="T9" fmla="*/ 6 h 12"/>
              <a:gd name="T10" fmla="*/ 258 w 517"/>
              <a:gd name="T11" fmla="*/ 6 h 12"/>
              <a:gd name="T12" fmla="*/ 180 w 517"/>
              <a:gd name="T13" fmla="*/ 6 h 12"/>
              <a:gd name="T14" fmla="*/ 108 w 517"/>
              <a:gd name="T15" fmla="*/ 0 h 12"/>
              <a:gd name="T16" fmla="*/ 48 w 517"/>
              <a:gd name="T17" fmla="*/ 0 h 12"/>
              <a:gd name="T18" fmla="*/ 24 w 517"/>
              <a:gd name="T19" fmla="*/ 0 h 12"/>
              <a:gd name="T20" fmla="*/ 0 w 517"/>
              <a:gd name="T2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17" h="12">
                <a:moveTo>
                  <a:pt x="517" y="12"/>
                </a:moveTo>
                <a:lnTo>
                  <a:pt x="493" y="12"/>
                </a:lnTo>
                <a:lnTo>
                  <a:pt x="469" y="12"/>
                </a:lnTo>
                <a:lnTo>
                  <a:pt x="409" y="6"/>
                </a:lnTo>
                <a:lnTo>
                  <a:pt x="336" y="6"/>
                </a:lnTo>
                <a:lnTo>
                  <a:pt x="258" y="6"/>
                </a:lnTo>
                <a:lnTo>
                  <a:pt x="180" y="6"/>
                </a:lnTo>
                <a:lnTo>
                  <a:pt x="108" y="0"/>
                </a:lnTo>
                <a:lnTo>
                  <a:pt x="48" y="0"/>
                </a:lnTo>
                <a:lnTo>
                  <a:pt x="24" y="0"/>
                </a:lnTo>
                <a:lnTo>
                  <a:pt x="0" y="0"/>
                </a:lnTo>
              </a:path>
            </a:pathLst>
          </a:custGeom>
          <a:noFill/>
          <a:ln w="28575">
            <a:solidFill>
              <a:srgbClr val="FF99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0619" name="Freeform 139">
            <a:extLst>
              <a:ext uri="{FF2B5EF4-FFF2-40B4-BE49-F238E27FC236}">
                <a16:creationId xmlns:a16="http://schemas.microsoft.com/office/drawing/2014/main" id="{C8101F25-4935-41EC-8FFA-2381B0F1F378}"/>
              </a:ext>
            </a:extLst>
          </p:cNvPr>
          <p:cNvSpPr>
            <a:spLocks/>
          </p:cNvSpPr>
          <p:nvPr/>
        </p:nvSpPr>
        <p:spPr bwMode="auto">
          <a:xfrm>
            <a:off x="4156075" y="5457825"/>
            <a:ext cx="144463" cy="19050"/>
          </a:xfrm>
          <a:custGeom>
            <a:avLst/>
            <a:gdLst>
              <a:gd name="T0" fmla="*/ 91 w 91"/>
              <a:gd name="T1" fmla="*/ 12 h 12"/>
              <a:gd name="T2" fmla="*/ 61 w 91"/>
              <a:gd name="T3" fmla="*/ 12 h 12"/>
              <a:gd name="T4" fmla="*/ 36 w 91"/>
              <a:gd name="T5" fmla="*/ 6 h 12"/>
              <a:gd name="T6" fmla="*/ 12 w 91"/>
              <a:gd name="T7" fmla="*/ 0 h 12"/>
              <a:gd name="T8" fmla="*/ 0 w 91"/>
              <a:gd name="T9" fmla="*/ 0 h 12"/>
            </a:gdLst>
            <a:ahLst/>
            <a:cxnLst>
              <a:cxn ang="0">
                <a:pos x="T0" y="T1"/>
              </a:cxn>
              <a:cxn ang="0">
                <a:pos x="T2" y="T3"/>
              </a:cxn>
              <a:cxn ang="0">
                <a:pos x="T4" y="T5"/>
              </a:cxn>
              <a:cxn ang="0">
                <a:pos x="T6" y="T7"/>
              </a:cxn>
              <a:cxn ang="0">
                <a:pos x="T8" y="T9"/>
              </a:cxn>
            </a:cxnLst>
            <a:rect l="0" t="0" r="r" b="b"/>
            <a:pathLst>
              <a:path w="91" h="12">
                <a:moveTo>
                  <a:pt x="91" y="12"/>
                </a:moveTo>
                <a:lnTo>
                  <a:pt x="61" y="12"/>
                </a:lnTo>
                <a:lnTo>
                  <a:pt x="36" y="6"/>
                </a:lnTo>
                <a:lnTo>
                  <a:pt x="12" y="0"/>
                </a:lnTo>
                <a:lnTo>
                  <a:pt x="0" y="0"/>
                </a:lnTo>
              </a:path>
            </a:pathLst>
          </a:custGeom>
          <a:noFill/>
          <a:ln w="28575">
            <a:solidFill>
              <a:srgbClr val="FF99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0620" name="Freeform 140">
            <a:extLst>
              <a:ext uri="{FF2B5EF4-FFF2-40B4-BE49-F238E27FC236}">
                <a16:creationId xmlns:a16="http://schemas.microsoft.com/office/drawing/2014/main" id="{FFE4383A-2A6C-400D-BDC8-C557FF01BA24}"/>
              </a:ext>
            </a:extLst>
          </p:cNvPr>
          <p:cNvSpPr>
            <a:spLocks/>
          </p:cNvSpPr>
          <p:nvPr/>
        </p:nvSpPr>
        <p:spPr bwMode="auto">
          <a:xfrm>
            <a:off x="4013200" y="5429250"/>
            <a:ext cx="142875" cy="28575"/>
          </a:xfrm>
          <a:custGeom>
            <a:avLst/>
            <a:gdLst>
              <a:gd name="T0" fmla="*/ 90 w 90"/>
              <a:gd name="T1" fmla="*/ 18 h 18"/>
              <a:gd name="T2" fmla="*/ 42 w 90"/>
              <a:gd name="T3" fmla="*/ 6 h 18"/>
              <a:gd name="T4" fmla="*/ 18 w 90"/>
              <a:gd name="T5" fmla="*/ 6 h 18"/>
              <a:gd name="T6" fmla="*/ 0 w 90"/>
              <a:gd name="T7" fmla="*/ 0 h 18"/>
            </a:gdLst>
            <a:ahLst/>
            <a:cxnLst>
              <a:cxn ang="0">
                <a:pos x="T0" y="T1"/>
              </a:cxn>
              <a:cxn ang="0">
                <a:pos x="T2" y="T3"/>
              </a:cxn>
              <a:cxn ang="0">
                <a:pos x="T4" y="T5"/>
              </a:cxn>
              <a:cxn ang="0">
                <a:pos x="T6" y="T7"/>
              </a:cxn>
            </a:cxnLst>
            <a:rect l="0" t="0" r="r" b="b"/>
            <a:pathLst>
              <a:path w="90" h="18">
                <a:moveTo>
                  <a:pt x="90" y="18"/>
                </a:moveTo>
                <a:lnTo>
                  <a:pt x="42" y="6"/>
                </a:lnTo>
                <a:lnTo>
                  <a:pt x="18" y="6"/>
                </a:lnTo>
                <a:lnTo>
                  <a:pt x="0" y="0"/>
                </a:lnTo>
              </a:path>
            </a:pathLst>
          </a:custGeom>
          <a:noFill/>
          <a:ln w="28575">
            <a:solidFill>
              <a:srgbClr val="FF99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0621" name="Freeform 141">
            <a:extLst>
              <a:ext uri="{FF2B5EF4-FFF2-40B4-BE49-F238E27FC236}">
                <a16:creationId xmlns:a16="http://schemas.microsoft.com/office/drawing/2014/main" id="{1D660B72-16AA-4461-9BCA-970EBC641490}"/>
              </a:ext>
            </a:extLst>
          </p:cNvPr>
          <p:cNvSpPr>
            <a:spLocks/>
          </p:cNvSpPr>
          <p:nvPr/>
        </p:nvSpPr>
        <p:spPr bwMode="auto">
          <a:xfrm>
            <a:off x="3946525" y="5410200"/>
            <a:ext cx="66675" cy="19050"/>
          </a:xfrm>
          <a:custGeom>
            <a:avLst/>
            <a:gdLst>
              <a:gd name="T0" fmla="*/ 42 w 42"/>
              <a:gd name="T1" fmla="*/ 12 h 12"/>
              <a:gd name="T2" fmla="*/ 30 w 42"/>
              <a:gd name="T3" fmla="*/ 6 h 12"/>
              <a:gd name="T4" fmla="*/ 18 w 42"/>
              <a:gd name="T5" fmla="*/ 6 h 12"/>
              <a:gd name="T6" fmla="*/ 0 w 42"/>
              <a:gd name="T7" fmla="*/ 0 h 12"/>
            </a:gdLst>
            <a:ahLst/>
            <a:cxnLst>
              <a:cxn ang="0">
                <a:pos x="T0" y="T1"/>
              </a:cxn>
              <a:cxn ang="0">
                <a:pos x="T2" y="T3"/>
              </a:cxn>
              <a:cxn ang="0">
                <a:pos x="T4" y="T5"/>
              </a:cxn>
              <a:cxn ang="0">
                <a:pos x="T6" y="T7"/>
              </a:cxn>
            </a:cxnLst>
            <a:rect l="0" t="0" r="r" b="b"/>
            <a:pathLst>
              <a:path w="42" h="12">
                <a:moveTo>
                  <a:pt x="42" y="12"/>
                </a:moveTo>
                <a:lnTo>
                  <a:pt x="30" y="6"/>
                </a:lnTo>
                <a:lnTo>
                  <a:pt x="18" y="6"/>
                </a:lnTo>
                <a:lnTo>
                  <a:pt x="0" y="0"/>
                </a:lnTo>
              </a:path>
            </a:pathLst>
          </a:custGeom>
          <a:noFill/>
          <a:ln w="28575">
            <a:solidFill>
              <a:srgbClr val="FF99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0622" name="Freeform 142">
            <a:extLst>
              <a:ext uri="{FF2B5EF4-FFF2-40B4-BE49-F238E27FC236}">
                <a16:creationId xmlns:a16="http://schemas.microsoft.com/office/drawing/2014/main" id="{F992FB5D-7FE3-4F27-99D1-105BCB309B20}"/>
              </a:ext>
            </a:extLst>
          </p:cNvPr>
          <p:cNvSpPr>
            <a:spLocks/>
          </p:cNvSpPr>
          <p:nvPr/>
        </p:nvSpPr>
        <p:spPr bwMode="auto">
          <a:xfrm>
            <a:off x="3889375" y="5381625"/>
            <a:ext cx="57150" cy="28575"/>
          </a:xfrm>
          <a:custGeom>
            <a:avLst/>
            <a:gdLst>
              <a:gd name="T0" fmla="*/ 36 w 36"/>
              <a:gd name="T1" fmla="*/ 18 h 18"/>
              <a:gd name="T2" fmla="*/ 18 w 36"/>
              <a:gd name="T3" fmla="*/ 6 h 18"/>
              <a:gd name="T4" fmla="*/ 0 w 36"/>
              <a:gd name="T5" fmla="*/ 0 h 18"/>
            </a:gdLst>
            <a:ahLst/>
            <a:cxnLst>
              <a:cxn ang="0">
                <a:pos x="T0" y="T1"/>
              </a:cxn>
              <a:cxn ang="0">
                <a:pos x="T2" y="T3"/>
              </a:cxn>
              <a:cxn ang="0">
                <a:pos x="T4" y="T5"/>
              </a:cxn>
            </a:cxnLst>
            <a:rect l="0" t="0" r="r" b="b"/>
            <a:pathLst>
              <a:path w="36" h="18">
                <a:moveTo>
                  <a:pt x="36" y="18"/>
                </a:moveTo>
                <a:lnTo>
                  <a:pt x="18" y="6"/>
                </a:lnTo>
                <a:lnTo>
                  <a:pt x="0" y="0"/>
                </a:lnTo>
              </a:path>
            </a:pathLst>
          </a:custGeom>
          <a:noFill/>
          <a:ln w="28575">
            <a:solidFill>
              <a:srgbClr val="FF99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0623" name="Line 143">
            <a:extLst>
              <a:ext uri="{FF2B5EF4-FFF2-40B4-BE49-F238E27FC236}">
                <a16:creationId xmlns:a16="http://schemas.microsoft.com/office/drawing/2014/main" id="{A7DA324F-8DEF-4B09-B614-ED3B56B6D7DC}"/>
              </a:ext>
            </a:extLst>
          </p:cNvPr>
          <p:cNvSpPr>
            <a:spLocks noChangeShapeType="1"/>
          </p:cNvSpPr>
          <p:nvPr/>
        </p:nvSpPr>
        <p:spPr bwMode="auto">
          <a:xfrm flipH="1" flipV="1">
            <a:off x="3851275" y="5362575"/>
            <a:ext cx="38100" cy="19050"/>
          </a:xfrm>
          <a:prstGeom prst="line">
            <a:avLst/>
          </a:prstGeom>
          <a:noFill/>
          <a:ln w="28575">
            <a:solidFill>
              <a:srgbClr val="FF9900"/>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20624" name="Line 144">
            <a:extLst>
              <a:ext uri="{FF2B5EF4-FFF2-40B4-BE49-F238E27FC236}">
                <a16:creationId xmlns:a16="http://schemas.microsoft.com/office/drawing/2014/main" id="{F57534DE-720E-4415-AAD6-DA93BB5CF837}"/>
              </a:ext>
            </a:extLst>
          </p:cNvPr>
          <p:cNvSpPr>
            <a:spLocks noChangeShapeType="1"/>
          </p:cNvSpPr>
          <p:nvPr/>
        </p:nvSpPr>
        <p:spPr bwMode="auto">
          <a:xfrm flipH="1" flipV="1">
            <a:off x="3822700" y="5343525"/>
            <a:ext cx="28575" cy="19050"/>
          </a:xfrm>
          <a:prstGeom prst="line">
            <a:avLst/>
          </a:prstGeom>
          <a:noFill/>
          <a:ln w="28575">
            <a:solidFill>
              <a:srgbClr val="FF9900"/>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20625" name="Freeform 145">
            <a:extLst>
              <a:ext uri="{FF2B5EF4-FFF2-40B4-BE49-F238E27FC236}">
                <a16:creationId xmlns:a16="http://schemas.microsoft.com/office/drawing/2014/main" id="{821517B5-DB95-465A-BE88-5F7E88CEF22F}"/>
              </a:ext>
            </a:extLst>
          </p:cNvPr>
          <p:cNvSpPr>
            <a:spLocks/>
          </p:cNvSpPr>
          <p:nvPr/>
        </p:nvSpPr>
        <p:spPr bwMode="auto">
          <a:xfrm>
            <a:off x="3794125" y="5314950"/>
            <a:ext cx="28575" cy="28575"/>
          </a:xfrm>
          <a:custGeom>
            <a:avLst/>
            <a:gdLst>
              <a:gd name="T0" fmla="*/ 18 w 18"/>
              <a:gd name="T1" fmla="*/ 18 h 18"/>
              <a:gd name="T2" fmla="*/ 6 w 18"/>
              <a:gd name="T3" fmla="*/ 6 h 18"/>
              <a:gd name="T4" fmla="*/ 0 w 18"/>
              <a:gd name="T5" fmla="*/ 0 h 18"/>
            </a:gdLst>
            <a:ahLst/>
            <a:cxnLst>
              <a:cxn ang="0">
                <a:pos x="T0" y="T1"/>
              </a:cxn>
              <a:cxn ang="0">
                <a:pos x="T2" y="T3"/>
              </a:cxn>
              <a:cxn ang="0">
                <a:pos x="T4" y="T5"/>
              </a:cxn>
            </a:cxnLst>
            <a:rect l="0" t="0" r="r" b="b"/>
            <a:pathLst>
              <a:path w="18" h="18">
                <a:moveTo>
                  <a:pt x="18" y="18"/>
                </a:moveTo>
                <a:lnTo>
                  <a:pt x="6" y="6"/>
                </a:lnTo>
                <a:lnTo>
                  <a:pt x="0" y="0"/>
                </a:lnTo>
              </a:path>
            </a:pathLst>
          </a:custGeom>
          <a:noFill/>
          <a:ln w="28575">
            <a:solidFill>
              <a:srgbClr val="FF99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0626" name="Line 146">
            <a:extLst>
              <a:ext uri="{FF2B5EF4-FFF2-40B4-BE49-F238E27FC236}">
                <a16:creationId xmlns:a16="http://schemas.microsoft.com/office/drawing/2014/main" id="{544285DE-6C97-4473-B230-4E11EE0C82E5}"/>
              </a:ext>
            </a:extLst>
          </p:cNvPr>
          <p:cNvSpPr>
            <a:spLocks noChangeShapeType="1"/>
          </p:cNvSpPr>
          <p:nvPr/>
        </p:nvSpPr>
        <p:spPr bwMode="auto">
          <a:xfrm flipH="1" flipV="1">
            <a:off x="3765550" y="5295900"/>
            <a:ext cx="28575" cy="19050"/>
          </a:xfrm>
          <a:prstGeom prst="line">
            <a:avLst/>
          </a:prstGeom>
          <a:noFill/>
          <a:ln w="28575">
            <a:solidFill>
              <a:srgbClr val="FF9900"/>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20627" name="Freeform 147">
            <a:extLst>
              <a:ext uri="{FF2B5EF4-FFF2-40B4-BE49-F238E27FC236}">
                <a16:creationId xmlns:a16="http://schemas.microsoft.com/office/drawing/2014/main" id="{86698291-FE56-4CF1-8866-A5D4C147C693}"/>
              </a:ext>
            </a:extLst>
          </p:cNvPr>
          <p:cNvSpPr>
            <a:spLocks/>
          </p:cNvSpPr>
          <p:nvPr/>
        </p:nvSpPr>
        <p:spPr bwMode="auto">
          <a:xfrm>
            <a:off x="3746500" y="5267325"/>
            <a:ext cx="19050" cy="28575"/>
          </a:xfrm>
          <a:custGeom>
            <a:avLst/>
            <a:gdLst>
              <a:gd name="T0" fmla="*/ 12 w 12"/>
              <a:gd name="T1" fmla="*/ 18 h 18"/>
              <a:gd name="T2" fmla="*/ 6 w 12"/>
              <a:gd name="T3" fmla="*/ 6 h 18"/>
              <a:gd name="T4" fmla="*/ 0 w 12"/>
              <a:gd name="T5" fmla="*/ 0 h 18"/>
            </a:gdLst>
            <a:ahLst/>
            <a:cxnLst>
              <a:cxn ang="0">
                <a:pos x="T0" y="T1"/>
              </a:cxn>
              <a:cxn ang="0">
                <a:pos x="T2" y="T3"/>
              </a:cxn>
              <a:cxn ang="0">
                <a:pos x="T4" y="T5"/>
              </a:cxn>
            </a:cxnLst>
            <a:rect l="0" t="0" r="r" b="b"/>
            <a:pathLst>
              <a:path w="12" h="18">
                <a:moveTo>
                  <a:pt x="12" y="18"/>
                </a:moveTo>
                <a:lnTo>
                  <a:pt x="6" y="6"/>
                </a:lnTo>
                <a:lnTo>
                  <a:pt x="0" y="0"/>
                </a:lnTo>
              </a:path>
            </a:pathLst>
          </a:custGeom>
          <a:noFill/>
          <a:ln w="28575">
            <a:solidFill>
              <a:srgbClr val="FF99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0628" name="Line 148">
            <a:extLst>
              <a:ext uri="{FF2B5EF4-FFF2-40B4-BE49-F238E27FC236}">
                <a16:creationId xmlns:a16="http://schemas.microsoft.com/office/drawing/2014/main" id="{ABE03535-5CC0-4F84-8211-1D7BA1D84E62}"/>
              </a:ext>
            </a:extLst>
          </p:cNvPr>
          <p:cNvSpPr>
            <a:spLocks noChangeShapeType="1"/>
          </p:cNvSpPr>
          <p:nvPr/>
        </p:nvSpPr>
        <p:spPr bwMode="auto">
          <a:xfrm flipH="1" flipV="1">
            <a:off x="3727450" y="5248275"/>
            <a:ext cx="19050" cy="19050"/>
          </a:xfrm>
          <a:prstGeom prst="line">
            <a:avLst/>
          </a:prstGeom>
          <a:noFill/>
          <a:ln w="28575">
            <a:solidFill>
              <a:srgbClr val="FF9900"/>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20629" name="Line 149">
            <a:extLst>
              <a:ext uri="{FF2B5EF4-FFF2-40B4-BE49-F238E27FC236}">
                <a16:creationId xmlns:a16="http://schemas.microsoft.com/office/drawing/2014/main" id="{22EF9B1A-DD28-45DD-8B5B-083FF311A2D6}"/>
              </a:ext>
            </a:extLst>
          </p:cNvPr>
          <p:cNvSpPr>
            <a:spLocks noChangeShapeType="1"/>
          </p:cNvSpPr>
          <p:nvPr/>
        </p:nvSpPr>
        <p:spPr bwMode="auto">
          <a:xfrm flipH="1" flipV="1">
            <a:off x="3708400" y="5229225"/>
            <a:ext cx="19050" cy="19050"/>
          </a:xfrm>
          <a:prstGeom prst="line">
            <a:avLst/>
          </a:prstGeom>
          <a:noFill/>
          <a:ln w="28575">
            <a:solidFill>
              <a:srgbClr val="FF9900"/>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20630" name="Freeform 150">
            <a:extLst>
              <a:ext uri="{FF2B5EF4-FFF2-40B4-BE49-F238E27FC236}">
                <a16:creationId xmlns:a16="http://schemas.microsoft.com/office/drawing/2014/main" id="{D8B024A2-7077-4B13-9BBB-25D1BEB230CA}"/>
              </a:ext>
            </a:extLst>
          </p:cNvPr>
          <p:cNvSpPr>
            <a:spLocks/>
          </p:cNvSpPr>
          <p:nvPr/>
        </p:nvSpPr>
        <p:spPr bwMode="auto">
          <a:xfrm>
            <a:off x="3689350" y="5200650"/>
            <a:ext cx="19050" cy="28575"/>
          </a:xfrm>
          <a:custGeom>
            <a:avLst/>
            <a:gdLst>
              <a:gd name="T0" fmla="*/ 12 w 12"/>
              <a:gd name="T1" fmla="*/ 18 h 18"/>
              <a:gd name="T2" fmla="*/ 6 w 12"/>
              <a:gd name="T3" fmla="*/ 6 h 18"/>
              <a:gd name="T4" fmla="*/ 0 w 12"/>
              <a:gd name="T5" fmla="*/ 0 h 18"/>
            </a:gdLst>
            <a:ahLst/>
            <a:cxnLst>
              <a:cxn ang="0">
                <a:pos x="T0" y="T1"/>
              </a:cxn>
              <a:cxn ang="0">
                <a:pos x="T2" y="T3"/>
              </a:cxn>
              <a:cxn ang="0">
                <a:pos x="T4" y="T5"/>
              </a:cxn>
            </a:cxnLst>
            <a:rect l="0" t="0" r="r" b="b"/>
            <a:pathLst>
              <a:path w="12" h="18">
                <a:moveTo>
                  <a:pt x="12" y="18"/>
                </a:moveTo>
                <a:lnTo>
                  <a:pt x="6" y="6"/>
                </a:lnTo>
                <a:lnTo>
                  <a:pt x="0" y="0"/>
                </a:lnTo>
              </a:path>
            </a:pathLst>
          </a:custGeom>
          <a:noFill/>
          <a:ln w="28575">
            <a:solidFill>
              <a:srgbClr val="FF99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0631" name="Line 151">
            <a:extLst>
              <a:ext uri="{FF2B5EF4-FFF2-40B4-BE49-F238E27FC236}">
                <a16:creationId xmlns:a16="http://schemas.microsoft.com/office/drawing/2014/main" id="{010C7D30-2D00-43CB-9AF8-986543D4B334}"/>
              </a:ext>
            </a:extLst>
          </p:cNvPr>
          <p:cNvSpPr>
            <a:spLocks noChangeShapeType="1"/>
          </p:cNvSpPr>
          <p:nvPr/>
        </p:nvSpPr>
        <p:spPr bwMode="auto">
          <a:xfrm flipH="1" flipV="1">
            <a:off x="3679825" y="5181600"/>
            <a:ext cx="9525" cy="19050"/>
          </a:xfrm>
          <a:prstGeom prst="line">
            <a:avLst/>
          </a:prstGeom>
          <a:noFill/>
          <a:ln w="28575">
            <a:solidFill>
              <a:srgbClr val="FF9900"/>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20632" name="Freeform 152">
            <a:extLst>
              <a:ext uri="{FF2B5EF4-FFF2-40B4-BE49-F238E27FC236}">
                <a16:creationId xmlns:a16="http://schemas.microsoft.com/office/drawing/2014/main" id="{9D5660CB-6F65-4054-979D-A2AE73CC696E}"/>
              </a:ext>
            </a:extLst>
          </p:cNvPr>
          <p:cNvSpPr>
            <a:spLocks/>
          </p:cNvSpPr>
          <p:nvPr/>
        </p:nvSpPr>
        <p:spPr bwMode="auto">
          <a:xfrm>
            <a:off x="3670300" y="5153025"/>
            <a:ext cx="9525" cy="28575"/>
          </a:xfrm>
          <a:custGeom>
            <a:avLst/>
            <a:gdLst>
              <a:gd name="T0" fmla="*/ 6 w 6"/>
              <a:gd name="T1" fmla="*/ 18 h 18"/>
              <a:gd name="T2" fmla="*/ 6 w 6"/>
              <a:gd name="T3" fmla="*/ 6 h 18"/>
              <a:gd name="T4" fmla="*/ 0 w 6"/>
              <a:gd name="T5" fmla="*/ 0 h 18"/>
            </a:gdLst>
            <a:ahLst/>
            <a:cxnLst>
              <a:cxn ang="0">
                <a:pos x="T0" y="T1"/>
              </a:cxn>
              <a:cxn ang="0">
                <a:pos x="T2" y="T3"/>
              </a:cxn>
              <a:cxn ang="0">
                <a:pos x="T4" y="T5"/>
              </a:cxn>
            </a:cxnLst>
            <a:rect l="0" t="0" r="r" b="b"/>
            <a:pathLst>
              <a:path w="6" h="18">
                <a:moveTo>
                  <a:pt x="6" y="18"/>
                </a:moveTo>
                <a:lnTo>
                  <a:pt x="6" y="6"/>
                </a:lnTo>
                <a:lnTo>
                  <a:pt x="0" y="0"/>
                </a:lnTo>
              </a:path>
            </a:pathLst>
          </a:custGeom>
          <a:noFill/>
          <a:ln w="28575">
            <a:solidFill>
              <a:srgbClr val="FF99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0633" name="Line 153">
            <a:extLst>
              <a:ext uri="{FF2B5EF4-FFF2-40B4-BE49-F238E27FC236}">
                <a16:creationId xmlns:a16="http://schemas.microsoft.com/office/drawing/2014/main" id="{D1271830-AE22-48A3-96D7-FE806CB8BF57}"/>
              </a:ext>
            </a:extLst>
          </p:cNvPr>
          <p:cNvSpPr>
            <a:spLocks noChangeShapeType="1"/>
          </p:cNvSpPr>
          <p:nvPr/>
        </p:nvSpPr>
        <p:spPr bwMode="auto">
          <a:xfrm flipH="1" flipV="1">
            <a:off x="3651250" y="5133975"/>
            <a:ext cx="19050" cy="19050"/>
          </a:xfrm>
          <a:prstGeom prst="line">
            <a:avLst/>
          </a:prstGeom>
          <a:noFill/>
          <a:ln w="28575">
            <a:solidFill>
              <a:srgbClr val="FF9900"/>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20634" name="Line 154">
            <a:extLst>
              <a:ext uri="{FF2B5EF4-FFF2-40B4-BE49-F238E27FC236}">
                <a16:creationId xmlns:a16="http://schemas.microsoft.com/office/drawing/2014/main" id="{2BCD27C1-F42E-4D17-9E3B-6DFC60368A6F}"/>
              </a:ext>
            </a:extLst>
          </p:cNvPr>
          <p:cNvSpPr>
            <a:spLocks noChangeShapeType="1"/>
          </p:cNvSpPr>
          <p:nvPr/>
        </p:nvSpPr>
        <p:spPr bwMode="auto">
          <a:xfrm flipH="1" flipV="1">
            <a:off x="3641725" y="5114925"/>
            <a:ext cx="9525" cy="19050"/>
          </a:xfrm>
          <a:prstGeom prst="line">
            <a:avLst/>
          </a:prstGeom>
          <a:noFill/>
          <a:ln w="28575">
            <a:solidFill>
              <a:srgbClr val="FF9900"/>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20635" name="Freeform 155">
            <a:extLst>
              <a:ext uri="{FF2B5EF4-FFF2-40B4-BE49-F238E27FC236}">
                <a16:creationId xmlns:a16="http://schemas.microsoft.com/office/drawing/2014/main" id="{D3A99ABA-E259-4C33-82EF-88B7F917869F}"/>
              </a:ext>
            </a:extLst>
          </p:cNvPr>
          <p:cNvSpPr>
            <a:spLocks/>
          </p:cNvSpPr>
          <p:nvPr/>
        </p:nvSpPr>
        <p:spPr bwMode="auto">
          <a:xfrm>
            <a:off x="3632200" y="5086350"/>
            <a:ext cx="9525" cy="28575"/>
          </a:xfrm>
          <a:custGeom>
            <a:avLst/>
            <a:gdLst>
              <a:gd name="T0" fmla="*/ 6 w 6"/>
              <a:gd name="T1" fmla="*/ 18 h 18"/>
              <a:gd name="T2" fmla="*/ 0 w 6"/>
              <a:gd name="T3" fmla="*/ 6 h 18"/>
              <a:gd name="T4" fmla="*/ 0 w 6"/>
              <a:gd name="T5" fmla="*/ 0 h 18"/>
            </a:gdLst>
            <a:ahLst/>
            <a:cxnLst>
              <a:cxn ang="0">
                <a:pos x="T0" y="T1"/>
              </a:cxn>
              <a:cxn ang="0">
                <a:pos x="T2" y="T3"/>
              </a:cxn>
              <a:cxn ang="0">
                <a:pos x="T4" y="T5"/>
              </a:cxn>
            </a:cxnLst>
            <a:rect l="0" t="0" r="r" b="b"/>
            <a:pathLst>
              <a:path w="6" h="18">
                <a:moveTo>
                  <a:pt x="6" y="18"/>
                </a:moveTo>
                <a:lnTo>
                  <a:pt x="0" y="6"/>
                </a:lnTo>
                <a:lnTo>
                  <a:pt x="0" y="0"/>
                </a:lnTo>
              </a:path>
            </a:pathLst>
          </a:custGeom>
          <a:noFill/>
          <a:ln w="28575">
            <a:solidFill>
              <a:srgbClr val="FF99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0636" name="Line 156">
            <a:extLst>
              <a:ext uri="{FF2B5EF4-FFF2-40B4-BE49-F238E27FC236}">
                <a16:creationId xmlns:a16="http://schemas.microsoft.com/office/drawing/2014/main" id="{7EA34ED0-2520-49B6-96D1-0838150F5A54}"/>
              </a:ext>
            </a:extLst>
          </p:cNvPr>
          <p:cNvSpPr>
            <a:spLocks noChangeShapeType="1"/>
          </p:cNvSpPr>
          <p:nvPr/>
        </p:nvSpPr>
        <p:spPr bwMode="auto">
          <a:xfrm flipH="1" flipV="1">
            <a:off x="3622675" y="5067300"/>
            <a:ext cx="9525" cy="19050"/>
          </a:xfrm>
          <a:prstGeom prst="line">
            <a:avLst/>
          </a:prstGeom>
          <a:noFill/>
          <a:ln w="28575">
            <a:solidFill>
              <a:srgbClr val="FF9900"/>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20637" name="Freeform 157">
            <a:extLst>
              <a:ext uri="{FF2B5EF4-FFF2-40B4-BE49-F238E27FC236}">
                <a16:creationId xmlns:a16="http://schemas.microsoft.com/office/drawing/2014/main" id="{0D7CF75B-7BD7-4AC9-BF30-60EC066480D6}"/>
              </a:ext>
            </a:extLst>
          </p:cNvPr>
          <p:cNvSpPr>
            <a:spLocks/>
          </p:cNvSpPr>
          <p:nvPr/>
        </p:nvSpPr>
        <p:spPr bwMode="auto">
          <a:xfrm>
            <a:off x="3613150" y="5038725"/>
            <a:ext cx="9525" cy="28575"/>
          </a:xfrm>
          <a:custGeom>
            <a:avLst/>
            <a:gdLst>
              <a:gd name="T0" fmla="*/ 6 w 6"/>
              <a:gd name="T1" fmla="*/ 18 h 18"/>
              <a:gd name="T2" fmla="*/ 0 w 6"/>
              <a:gd name="T3" fmla="*/ 6 h 18"/>
              <a:gd name="T4" fmla="*/ 0 w 6"/>
              <a:gd name="T5" fmla="*/ 0 h 18"/>
            </a:gdLst>
            <a:ahLst/>
            <a:cxnLst>
              <a:cxn ang="0">
                <a:pos x="T0" y="T1"/>
              </a:cxn>
              <a:cxn ang="0">
                <a:pos x="T2" y="T3"/>
              </a:cxn>
              <a:cxn ang="0">
                <a:pos x="T4" y="T5"/>
              </a:cxn>
            </a:cxnLst>
            <a:rect l="0" t="0" r="r" b="b"/>
            <a:pathLst>
              <a:path w="6" h="18">
                <a:moveTo>
                  <a:pt x="6" y="18"/>
                </a:moveTo>
                <a:lnTo>
                  <a:pt x="0" y="6"/>
                </a:lnTo>
                <a:lnTo>
                  <a:pt x="0" y="0"/>
                </a:lnTo>
              </a:path>
            </a:pathLst>
          </a:custGeom>
          <a:noFill/>
          <a:ln w="28575">
            <a:solidFill>
              <a:srgbClr val="FF99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0638" name="Line 158">
            <a:extLst>
              <a:ext uri="{FF2B5EF4-FFF2-40B4-BE49-F238E27FC236}">
                <a16:creationId xmlns:a16="http://schemas.microsoft.com/office/drawing/2014/main" id="{B91F6850-7621-4E9D-982F-B671377FE895}"/>
              </a:ext>
            </a:extLst>
          </p:cNvPr>
          <p:cNvSpPr>
            <a:spLocks noChangeShapeType="1"/>
          </p:cNvSpPr>
          <p:nvPr/>
        </p:nvSpPr>
        <p:spPr bwMode="auto">
          <a:xfrm flipH="1" flipV="1">
            <a:off x="3603625" y="5019675"/>
            <a:ext cx="9525" cy="19050"/>
          </a:xfrm>
          <a:prstGeom prst="line">
            <a:avLst/>
          </a:prstGeom>
          <a:noFill/>
          <a:ln w="28575">
            <a:solidFill>
              <a:srgbClr val="FF9900"/>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20639" name="Line 159">
            <a:extLst>
              <a:ext uri="{FF2B5EF4-FFF2-40B4-BE49-F238E27FC236}">
                <a16:creationId xmlns:a16="http://schemas.microsoft.com/office/drawing/2014/main" id="{D1CEF838-E9ED-4CD0-968F-E0E860E6E0C3}"/>
              </a:ext>
            </a:extLst>
          </p:cNvPr>
          <p:cNvSpPr>
            <a:spLocks noChangeShapeType="1"/>
          </p:cNvSpPr>
          <p:nvPr/>
        </p:nvSpPr>
        <p:spPr bwMode="auto">
          <a:xfrm flipH="1" flipV="1">
            <a:off x="3594100" y="5000625"/>
            <a:ext cx="9525" cy="19050"/>
          </a:xfrm>
          <a:prstGeom prst="line">
            <a:avLst/>
          </a:prstGeom>
          <a:noFill/>
          <a:ln w="28575">
            <a:solidFill>
              <a:srgbClr val="FF9900"/>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20640" name="Freeform 160">
            <a:extLst>
              <a:ext uri="{FF2B5EF4-FFF2-40B4-BE49-F238E27FC236}">
                <a16:creationId xmlns:a16="http://schemas.microsoft.com/office/drawing/2014/main" id="{F658EF68-4719-4A7B-A2AE-1F4B475C145D}"/>
              </a:ext>
            </a:extLst>
          </p:cNvPr>
          <p:cNvSpPr>
            <a:spLocks/>
          </p:cNvSpPr>
          <p:nvPr/>
        </p:nvSpPr>
        <p:spPr bwMode="auto">
          <a:xfrm>
            <a:off x="3594100" y="4972050"/>
            <a:ext cx="1588" cy="28575"/>
          </a:xfrm>
          <a:custGeom>
            <a:avLst/>
            <a:gdLst>
              <a:gd name="T0" fmla="*/ 18 h 18"/>
              <a:gd name="T1" fmla="*/ 6 h 18"/>
              <a:gd name="T2" fmla="*/ 0 h 18"/>
            </a:gdLst>
            <a:ahLst/>
            <a:cxnLst>
              <a:cxn ang="0">
                <a:pos x="0" y="T0"/>
              </a:cxn>
              <a:cxn ang="0">
                <a:pos x="0" y="T1"/>
              </a:cxn>
              <a:cxn ang="0">
                <a:pos x="0" y="T2"/>
              </a:cxn>
            </a:cxnLst>
            <a:rect l="0" t="0" r="r" b="b"/>
            <a:pathLst>
              <a:path h="18">
                <a:moveTo>
                  <a:pt x="0" y="18"/>
                </a:moveTo>
                <a:lnTo>
                  <a:pt x="0" y="6"/>
                </a:lnTo>
                <a:lnTo>
                  <a:pt x="0" y="0"/>
                </a:lnTo>
              </a:path>
            </a:pathLst>
          </a:custGeom>
          <a:noFill/>
          <a:ln w="28575">
            <a:solidFill>
              <a:srgbClr val="FF99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0641" name="Line 161">
            <a:extLst>
              <a:ext uri="{FF2B5EF4-FFF2-40B4-BE49-F238E27FC236}">
                <a16:creationId xmlns:a16="http://schemas.microsoft.com/office/drawing/2014/main" id="{30284820-C110-4102-A79A-77F1F6441606}"/>
              </a:ext>
            </a:extLst>
          </p:cNvPr>
          <p:cNvSpPr>
            <a:spLocks noChangeShapeType="1"/>
          </p:cNvSpPr>
          <p:nvPr/>
        </p:nvSpPr>
        <p:spPr bwMode="auto">
          <a:xfrm flipH="1" flipV="1">
            <a:off x="3584575" y="4953000"/>
            <a:ext cx="9525" cy="19050"/>
          </a:xfrm>
          <a:prstGeom prst="line">
            <a:avLst/>
          </a:prstGeom>
          <a:noFill/>
          <a:ln w="28575">
            <a:solidFill>
              <a:srgbClr val="FF9900"/>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20642" name="Freeform 162">
            <a:extLst>
              <a:ext uri="{FF2B5EF4-FFF2-40B4-BE49-F238E27FC236}">
                <a16:creationId xmlns:a16="http://schemas.microsoft.com/office/drawing/2014/main" id="{C40175C6-2FB9-42DE-9EF3-73544DAAC40C}"/>
              </a:ext>
            </a:extLst>
          </p:cNvPr>
          <p:cNvSpPr>
            <a:spLocks/>
          </p:cNvSpPr>
          <p:nvPr/>
        </p:nvSpPr>
        <p:spPr bwMode="auto">
          <a:xfrm>
            <a:off x="3575050" y="4924425"/>
            <a:ext cx="9525" cy="28575"/>
          </a:xfrm>
          <a:custGeom>
            <a:avLst/>
            <a:gdLst>
              <a:gd name="T0" fmla="*/ 6 w 6"/>
              <a:gd name="T1" fmla="*/ 18 h 18"/>
              <a:gd name="T2" fmla="*/ 0 w 6"/>
              <a:gd name="T3" fmla="*/ 6 h 18"/>
              <a:gd name="T4" fmla="*/ 0 w 6"/>
              <a:gd name="T5" fmla="*/ 0 h 18"/>
            </a:gdLst>
            <a:ahLst/>
            <a:cxnLst>
              <a:cxn ang="0">
                <a:pos x="T0" y="T1"/>
              </a:cxn>
              <a:cxn ang="0">
                <a:pos x="T2" y="T3"/>
              </a:cxn>
              <a:cxn ang="0">
                <a:pos x="T4" y="T5"/>
              </a:cxn>
            </a:cxnLst>
            <a:rect l="0" t="0" r="r" b="b"/>
            <a:pathLst>
              <a:path w="6" h="18">
                <a:moveTo>
                  <a:pt x="6" y="18"/>
                </a:moveTo>
                <a:lnTo>
                  <a:pt x="0" y="6"/>
                </a:lnTo>
                <a:lnTo>
                  <a:pt x="0" y="0"/>
                </a:lnTo>
              </a:path>
            </a:pathLst>
          </a:custGeom>
          <a:noFill/>
          <a:ln w="28575">
            <a:solidFill>
              <a:srgbClr val="FF99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0643" name="Line 163">
            <a:extLst>
              <a:ext uri="{FF2B5EF4-FFF2-40B4-BE49-F238E27FC236}">
                <a16:creationId xmlns:a16="http://schemas.microsoft.com/office/drawing/2014/main" id="{E038CC10-8C01-468C-BD60-B531D6E69070}"/>
              </a:ext>
            </a:extLst>
          </p:cNvPr>
          <p:cNvSpPr>
            <a:spLocks noChangeShapeType="1"/>
          </p:cNvSpPr>
          <p:nvPr/>
        </p:nvSpPr>
        <p:spPr bwMode="auto">
          <a:xfrm flipV="1">
            <a:off x="3575050" y="4905375"/>
            <a:ext cx="1588" cy="19050"/>
          </a:xfrm>
          <a:prstGeom prst="line">
            <a:avLst/>
          </a:prstGeom>
          <a:noFill/>
          <a:ln w="28575">
            <a:solidFill>
              <a:srgbClr val="FF9900"/>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20644" name="Line 164">
            <a:extLst>
              <a:ext uri="{FF2B5EF4-FFF2-40B4-BE49-F238E27FC236}">
                <a16:creationId xmlns:a16="http://schemas.microsoft.com/office/drawing/2014/main" id="{F8B2B109-8DA8-4C89-A5EF-F771A5CC554A}"/>
              </a:ext>
            </a:extLst>
          </p:cNvPr>
          <p:cNvSpPr>
            <a:spLocks noChangeShapeType="1"/>
          </p:cNvSpPr>
          <p:nvPr/>
        </p:nvSpPr>
        <p:spPr bwMode="auto">
          <a:xfrm flipH="1" flipV="1">
            <a:off x="3565525" y="4886325"/>
            <a:ext cx="9525" cy="19050"/>
          </a:xfrm>
          <a:prstGeom prst="line">
            <a:avLst/>
          </a:prstGeom>
          <a:noFill/>
          <a:ln w="28575">
            <a:solidFill>
              <a:srgbClr val="FF9900"/>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20645" name="Freeform 165">
            <a:extLst>
              <a:ext uri="{FF2B5EF4-FFF2-40B4-BE49-F238E27FC236}">
                <a16:creationId xmlns:a16="http://schemas.microsoft.com/office/drawing/2014/main" id="{5895D8BC-A240-4C3F-B6ED-A26AD32914A1}"/>
              </a:ext>
            </a:extLst>
          </p:cNvPr>
          <p:cNvSpPr>
            <a:spLocks/>
          </p:cNvSpPr>
          <p:nvPr/>
        </p:nvSpPr>
        <p:spPr bwMode="auto">
          <a:xfrm>
            <a:off x="3556000" y="4857750"/>
            <a:ext cx="9525" cy="28575"/>
          </a:xfrm>
          <a:custGeom>
            <a:avLst/>
            <a:gdLst>
              <a:gd name="T0" fmla="*/ 6 w 6"/>
              <a:gd name="T1" fmla="*/ 18 h 18"/>
              <a:gd name="T2" fmla="*/ 0 w 6"/>
              <a:gd name="T3" fmla="*/ 6 h 18"/>
              <a:gd name="T4" fmla="*/ 0 w 6"/>
              <a:gd name="T5" fmla="*/ 0 h 18"/>
            </a:gdLst>
            <a:ahLst/>
            <a:cxnLst>
              <a:cxn ang="0">
                <a:pos x="T0" y="T1"/>
              </a:cxn>
              <a:cxn ang="0">
                <a:pos x="T2" y="T3"/>
              </a:cxn>
              <a:cxn ang="0">
                <a:pos x="T4" y="T5"/>
              </a:cxn>
            </a:cxnLst>
            <a:rect l="0" t="0" r="r" b="b"/>
            <a:pathLst>
              <a:path w="6" h="18">
                <a:moveTo>
                  <a:pt x="6" y="18"/>
                </a:moveTo>
                <a:lnTo>
                  <a:pt x="0" y="6"/>
                </a:lnTo>
                <a:lnTo>
                  <a:pt x="0" y="0"/>
                </a:lnTo>
              </a:path>
            </a:pathLst>
          </a:custGeom>
          <a:noFill/>
          <a:ln w="28575">
            <a:solidFill>
              <a:srgbClr val="FF99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0646" name="Line 166">
            <a:extLst>
              <a:ext uri="{FF2B5EF4-FFF2-40B4-BE49-F238E27FC236}">
                <a16:creationId xmlns:a16="http://schemas.microsoft.com/office/drawing/2014/main" id="{8AFF4198-30F2-4EF4-90EB-F2FA4E88BA0D}"/>
              </a:ext>
            </a:extLst>
          </p:cNvPr>
          <p:cNvSpPr>
            <a:spLocks noChangeShapeType="1"/>
          </p:cNvSpPr>
          <p:nvPr/>
        </p:nvSpPr>
        <p:spPr bwMode="auto">
          <a:xfrm flipV="1">
            <a:off x="3556000" y="4838700"/>
            <a:ext cx="1588" cy="19050"/>
          </a:xfrm>
          <a:prstGeom prst="line">
            <a:avLst/>
          </a:prstGeom>
          <a:noFill/>
          <a:ln w="28575">
            <a:solidFill>
              <a:srgbClr val="FF9900"/>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20647" name="Freeform 167">
            <a:extLst>
              <a:ext uri="{FF2B5EF4-FFF2-40B4-BE49-F238E27FC236}">
                <a16:creationId xmlns:a16="http://schemas.microsoft.com/office/drawing/2014/main" id="{EEDADF24-2CFF-46B9-BFDD-B8BF9A128E0F}"/>
              </a:ext>
            </a:extLst>
          </p:cNvPr>
          <p:cNvSpPr>
            <a:spLocks/>
          </p:cNvSpPr>
          <p:nvPr/>
        </p:nvSpPr>
        <p:spPr bwMode="auto">
          <a:xfrm>
            <a:off x="3546475" y="4810125"/>
            <a:ext cx="9525" cy="28575"/>
          </a:xfrm>
          <a:custGeom>
            <a:avLst/>
            <a:gdLst>
              <a:gd name="T0" fmla="*/ 6 w 6"/>
              <a:gd name="T1" fmla="*/ 18 h 18"/>
              <a:gd name="T2" fmla="*/ 0 w 6"/>
              <a:gd name="T3" fmla="*/ 6 h 18"/>
              <a:gd name="T4" fmla="*/ 0 w 6"/>
              <a:gd name="T5" fmla="*/ 0 h 18"/>
            </a:gdLst>
            <a:ahLst/>
            <a:cxnLst>
              <a:cxn ang="0">
                <a:pos x="T0" y="T1"/>
              </a:cxn>
              <a:cxn ang="0">
                <a:pos x="T2" y="T3"/>
              </a:cxn>
              <a:cxn ang="0">
                <a:pos x="T4" y="T5"/>
              </a:cxn>
            </a:cxnLst>
            <a:rect l="0" t="0" r="r" b="b"/>
            <a:pathLst>
              <a:path w="6" h="18">
                <a:moveTo>
                  <a:pt x="6" y="18"/>
                </a:moveTo>
                <a:lnTo>
                  <a:pt x="0" y="6"/>
                </a:lnTo>
                <a:lnTo>
                  <a:pt x="0" y="0"/>
                </a:lnTo>
              </a:path>
            </a:pathLst>
          </a:custGeom>
          <a:noFill/>
          <a:ln w="28575">
            <a:solidFill>
              <a:srgbClr val="FF99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0648" name="Line 168">
            <a:extLst>
              <a:ext uri="{FF2B5EF4-FFF2-40B4-BE49-F238E27FC236}">
                <a16:creationId xmlns:a16="http://schemas.microsoft.com/office/drawing/2014/main" id="{00C10559-6D04-494C-B507-6C395B3406D1}"/>
              </a:ext>
            </a:extLst>
          </p:cNvPr>
          <p:cNvSpPr>
            <a:spLocks noChangeShapeType="1"/>
          </p:cNvSpPr>
          <p:nvPr/>
        </p:nvSpPr>
        <p:spPr bwMode="auto">
          <a:xfrm flipV="1">
            <a:off x="3546475" y="4791075"/>
            <a:ext cx="1588" cy="19050"/>
          </a:xfrm>
          <a:prstGeom prst="line">
            <a:avLst/>
          </a:prstGeom>
          <a:noFill/>
          <a:ln w="28575">
            <a:solidFill>
              <a:srgbClr val="FF9900"/>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20649" name="Freeform 169">
            <a:extLst>
              <a:ext uri="{FF2B5EF4-FFF2-40B4-BE49-F238E27FC236}">
                <a16:creationId xmlns:a16="http://schemas.microsoft.com/office/drawing/2014/main" id="{38446B9C-B7C8-4492-A1A1-EAFD1565ACEA}"/>
              </a:ext>
            </a:extLst>
          </p:cNvPr>
          <p:cNvSpPr>
            <a:spLocks/>
          </p:cNvSpPr>
          <p:nvPr/>
        </p:nvSpPr>
        <p:spPr bwMode="auto">
          <a:xfrm>
            <a:off x="3536950" y="4772025"/>
            <a:ext cx="9525" cy="19050"/>
          </a:xfrm>
          <a:custGeom>
            <a:avLst/>
            <a:gdLst>
              <a:gd name="T0" fmla="*/ 6 w 6"/>
              <a:gd name="T1" fmla="*/ 12 h 12"/>
              <a:gd name="T2" fmla="*/ 0 w 6"/>
              <a:gd name="T3" fmla="*/ 6 h 12"/>
              <a:gd name="T4" fmla="*/ 0 w 6"/>
              <a:gd name="T5" fmla="*/ 0 h 12"/>
            </a:gdLst>
            <a:ahLst/>
            <a:cxnLst>
              <a:cxn ang="0">
                <a:pos x="T0" y="T1"/>
              </a:cxn>
              <a:cxn ang="0">
                <a:pos x="T2" y="T3"/>
              </a:cxn>
              <a:cxn ang="0">
                <a:pos x="T4" y="T5"/>
              </a:cxn>
            </a:cxnLst>
            <a:rect l="0" t="0" r="r" b="b"/>
            <a:pathLst>
              <a:path w="6" h="12">
                <a:moveTo>
                  <a:pt x="6" y="12"/>
                </a:moveTo>
                <a:lnTo>
                  <a:pt x="0" y="6"/>
                </a:lnTo>
                <a:lnTo>
                  <a:pt x="0" y="0"/>
                </a:lnTo>
              </a:path>
            </a:pathLst>
          </a:custGeom>
          <a:noFill/>
          <a:ln w="28575">
            <a:solidFill>
              <a:srgbClr val="FF99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0650" name="Freeform 170">
            <a:extLst>
              <a:ext uri="{FF2B5EF4-FFF2-40B4-BE49-F238E27FC236}">
                <a16:creationId xmlns:a16="http://schemas.microsoft.com/office/drawing/2014/main" id="{86857B9F-B518-4766-BFB3-48C5CCF5FA11}"/>
              </a:ext>
            </a:extLst>
          </p:cNvPr>
          <p:cNvSpPr>
            <a:spLocks/>
          </p:cNvSpPr>
          <p:nvPr/>
        </p:nvSpPr>
        <p:spPr bwMode="auto">
          <a:xfrm>
            <a:off x="3536950" y="4743450"/>
            <a:ext cx="1588" cy="28575"/>
          </a:xfrm>
          <a:custGeom>
            <a:avLst/>
            <a:gdLst>
              <a:gd name="T0" fmla="*/ 18 h 18"/>
              <a:gd name="T1" fmla="*/ 6 h 18"/>
              <a:gd name="T2" fmla="*/ 0 h 18"/>
            </a:gdLst>
            <a:ahLst/>
            <a:cxnLst>
              <a:cxn ang="0">
                <a:pos x="0" y="T0"/>
              </a:cxn>
              <a:cxn ang="0">
                <a:pos x="0" y="T1"/>
              </a:cxn>
              <a:cxn ang="0">
                <a:pos x="0" y="T2"/>
              </a:cxn>
            </a:cxnLst>
            <a:rect l="0" t="0" r="r" b="b"/>
            <a:pathLst>
              <a:path h="18">
                <a:moveTo>
                  <a:pt x="0" y="18"/>
                </a:moveTo>
                <a:lnTo>
                  <a:pt x="0" y="6"/>
                </a:lnTo>
                <a:lnTo>
                  <a:pt x="0" y="0"/>
                </a:lnTo>
              </a:path>
            </a:pathLst>
          </a:custGeom>
          <a:noFill/>
          <a:ln w="28575">
            <a:solidFill>
              <a:srgbClr val="FF99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0651" name="Freeform 171">
            <a:extLst>
              <a:ext uri="{FF2B5EF4-FFF2-40B4-BE49-F238E27FC236}">
                <a16:creationId xmlns:a16="http://schemas.microsoft.com/office/drawing/2014/main" id="{42E025E2-BF02-40E9-99BB-F3B9F9AEFCBA}"/>
              </a:ext>
            </a:extLst>
          </p:cNvPr>
          <p:cNvSpPr>
            <a:spLocks/>
          </p:cNvSpPr>
          <p:nvPr/>
        </p:nvSpPr>
        <p:spPr bwMode="auto">
          <a:xfrm>
            <a:off x="3527425" y="4724400"/>
            <a:ext cx="9525" cy="19050"/>
          </a:xfrm>
          <a:custGeom>
            <a:avLst/>
            <a:gdLst>
              <a:gd name="T0" fmla="*/ 6 w 6"/>
              <a:gd name="T1" fmla="*/ 12 h 12"/>
              <a:gd name="T2" fmla="*/ 0 w 6"/>
              <a:gd name="T3" fmla="*/ 6 h 12"/>
              <a:gd name="T4" fmla="*/ 0 w 6"/>
              <a:gd name="T5" fmla="*/ 0 h 12"/>
            </a:gdLst>
            <a:ahLst/>
            <a:cxnLst>
              <a:cxn ang="0">
                <a:pos x="T0" y="T1"/>
              </a:cxn>
              <a:cxn ang="0">
                <a:pos x="T2" y="T3"/>
              </a:cxn>
              <a:cxn ang="0">
                <a:pos x="T4" y="T5"/>
              </a:cxn>
            </a:cxnLst>
            <a:rect l="0" t="0" r="r" b="b"/>
            <a:pathLst>
              <a:path w="6" h="12">
                <a:moveTo>
                  <a:pt x="6" y="12"/>
                </a:moveTo>
                <a:lnTo>
                  <a:pt x="0" y="6"/>
                </a:lnTo>
                <a:lnTo>
                  <a:pt x="0" y="0"/>
                </a:lnTo>
              </a:path>
            </a:pathLst>
          </a:custGeom>
          <a:noFill/>
          <a:ln w="28575">
            <a:solidFill>
              <a:srgbClr val="FF99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0652" name="Freeform 172">
            <a:extLst>
              <a:ext uri="{FF2B5EF4-FFF2-40B4-BE49-F238E27FC236}">
                <a16:creationId xmlns:a16="http://schemas.microsoft.com/office/drawing/2014/main" id="{5A320996-EC13-4120-9358-AC5569D0FA58}"/>
              </a:ext>
            </a:extLst>
          </p:cNvPr>
          <p:cNvSpPr>
            <a:spLocks/>
          </p:cNvSpPr>
          <p:nvPr/>
        </p:nvSpPr>
        <p:spPr bwMode="auto">
          <a:xfrm>
            <a:off x="3527425" y="4695825"/>
            <a:ext cx="1588" cy="28575"/>
          </a:xfrm>
          <a:custGeom>
            <a:avLst/>
            <a:gdLst>
              <a:gd name="T0" fmla="*/ 18 h 18"/>
              <a:gd name="T1" fmla="*/ 6 h 18"/>
              <a:gd name="T2" fmla="*/ 0 h 18"/>
            </a:gdLst>
            <a:ahLst/>
            <a:cxnLst>
              <a:cxn ang="0">
                <a:pos x="0" y="T0"/>
              </a:cxn>
              <a:cxn ang="0">
                <a:pos x="0" y="T1"/>
              </a:cxn>
              <a:cxn ang="0">
                <a:pos x="0" y="T2"/>
              </a:cxn>
            </a:cxnLst>
            <a:rect l="0" t="0" r="r" b="b"/>
            <a:pathLst>
              <a:path h="18">
                <a:moveTo>
                  <a:pt x="0" y="18"/>
                </a:moveTo>
                <a:lnTo>
                  <a:pt x="0" y="6"/>
                </a:lnTo>
                <a:lnTo>
                  <a:pt x="0" y="0"/>
                </a:lnTo>
              </a:path>
            </a:pathLst>
          </a:custGeom>
          <a:noFill/>
          <a:ln w="28575">
            <a:solidFill>
              <a:srgbClr val="FF99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0653" name="Freeform 173">
            <a:extLst>
              <a:ext uri="{FF2B5EF4-FFF2-40B4-BE49-F238E27FC236}">
                <a16:creationId xmlns:a16="http://schemas.microsoft.com/office/drawing/2014/main" id="{70CB4887-1EBC-4DA6-A007-DF582449A9B9}"/>
              </a:ext>
            </a:extLst>
          </p:cNvPr>
          <p:cNvSpPr>
            <a:spLocks/>
          </p:cNvSpPr>
          <p:nvPr/>
        </p:nvSpPr>
        <p:spPr bwMode="auto">
          <a:xfrm>
            <a:off x="3517900" y="4676775"/>
            <a:ext cx="9525" cy="19050"/>
          </a:xfrm>
          <a:custGeom>
            <a:avLst/>
            <a:gdLst>
              <a:gd name="T0" fmla="*/ 6 w 6"/>
              <a:gd name="T1" fmla="*/ 12 h 12"/>
              <a:gd name="T2" fmla="*/ 0 w 6"/>
              <a:gd name="T3" fmla="*/ 6 h 12"/>
              <a:gd name="T4" fmla="*/ 0 w 6"/>
              <a:gd name="T5" fmla="*/ 0 h 12"/>
            </a:gdLst>
            <a:ahLst/>
            <a:cxnLst>
              <a:cxn ang="0">
                <a:pos x="T0" y="T1"/>
              </a:cxn>
              <a:cxn ang="0">
                <a:pos x="T2" y="T3"/>
              </a:cxn>
              <a:cxn ang="0">
                <a:pos x="T4" y="T5"/>
              </a:cxn>
            </a:cxnLst>
            <a:rect l="0" t="0" r="r" b="b"/>
            <a:pathLst>
              <a:path w="6" h="12">
                <a:moveTo>
                  <a:pt x="6" y="12"/>
                </a:moveTo>
                <a:lnTo>
                  <a:pt x="0" y="6"/>
                </a:lnTo>
                <a:lnTo>
                  <a:pt x="0" y="0"/>
                </a:lnTo>
              </a:path>
            </a:pathLst>
          </a:custGeom>
          <a:noFill/>
          <a:ln w="28575">
            <a:solidFill>
              <a:srgbClr val="FF99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0654" name="Line 174">
            <a:extLst>
              <a:ext uri="{FF2B5EF4-FFF2-40B4-BE49-F238E27FC236}">
                <a16:creationId xmlns:a16="http://schemas.microsoft.com/office/drawing/2014/main" id="{52E69152-5668-40D9-891D-A006F234C269}"/>
              </a:ext>
            </a:extLst>
          </p:cNvPr>
          <p:cNvSpPr>
            <a:spLocks noChangeShapeType="1"/>
          </p:cNvSpPr>
          <p:nvPr/>
        </p:nvSpPr>
        <p:spPr bwMode="auto">
          <a:xfrm flipV="1">
            <a:off x="3517900" y="4657725"/>
            <a:ext cx="1588" cy="19050"/>
          </a:xfrm>
          <a:prstGeom prst="line">
            <a:avLst/>
          </a:prstGeom>
          <a:noFill/>
          <a:ln w="28575">
            <a:solidFill>
              <a:srgbClr val="FF9900"/>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20655" name="Freeform 175">
            <a:extLst>
              <a:ext uri="{FF2B5EF4-FFF2-40B4-BE49-F238E27FC236}">
                <a16:creationId xmlns:a16="http://schemas.microsoft.com/office/drawing/2014/main" id="{7AB3381A-2C46-417E-B888-76208810BF44}"/>
              </a:ext>
            </a:extLst>
          </p:cNvPr>
          <p:cNvSpPr>
            <a:spLocks/>
          </p:cNvSpPr>
          <p:nvPr/>
        </p:nvSpPr>
        <p:spPr bwMode="auto">
          <a:xfrm>
            <a:off x="3508375" y="4629150"/>
            <a:ext cx="9525" cy="28575"/>
          </a:xfrm>
          <a:custGeom>
            <a:avLst/>
            <a:gdLst>
              <a:gd name="T0" fmla="*/ 6 w 6"/>
              <a:gd name="T1" fmla="*/ 18 h 18"/>
              <a:gd name="T2" fmla="*/ 0 w 6"/>
              <a:gd name="T3" fmla="*/ 6 h 18"/>
              <a:gd name="T4" fmla="*/ 0 w 6"/>
              <a:gd name="T5" fmla="*/ 0 h 18"/>
            </a:gdLst>
            <a:ahLst/>
            <a:cxnLst>
              <a:cxn ang="0">
                <a:pos x="T0" y="T1"/>
              </a:cxn>
              <a:cxn ang="0">
                <a:pos x="T2" y="T3"/>
              </a:cxn>
              <a:cxn ang="0">
                <a:pos x="T4" y="T5"/>
              </a:cxn>
            </a:cxnLst>
            <a:rect l="0" t="0" r="r" b="b"/>
            <a:pathLst>
              <a:path w="6" h="18">
                <a:moveTo>
                  <a:pt x="6" y="18"/>
                </a:moveTo>
                <a:lnTo>
                  <a:pt x="0" y="6"/>
                </a:lnTo>
                <a:lnTo>
                  <a:pt x="0" y="0"/>
                </a:lnTo>
              </a:path>
            </a:pathLst>
          </a:custGeom>
          <a:noFill/>
          <a:ln w="28575">
            <a:solidFill>
              <a:srgbClr val="FF99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0656" name="Line 176">
            <a:extLst>
              <a:ext uri="{FF2B5EF4-FFF2-40B4-BE49-F238E27FC236}">
                <a16:creationId xmlns:a16="http://schemas.microsoft.com/office/drawing/2014/main" id="{0DB4E4FD-613A-4D22-A361-38B53DF2112E}"/>
              </a:ext>
            </a:extLst>
          </p:cNvPr>
          <p:cNvSpPr>
            <a:spLocks noChangeShapeType="1"/>
          </p:cNvSpPr>
          <p:nvPr/>
        </p:nvSpPr>
        <p:spPr bwMode="auto">
          <a:xfrm flipV="1">
            <a:off x="3508375" y="4610100"/>
            <a:ext cx="1588" cy="19050"/>
          </a:xfrm>
          <a:prstGeom prst="line">
            <a:avLst/>
          </a:prstGeom>
          <a:noFill/>
          <a:ln w="28575">
            <a:solidFill>
              <a:srgbClr val="FF9900"/>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20657" name="Freeform 177">
            <a:extLst>
              <a:ext uri="{FF2B5EF4-FFF2-40B4-BE49-F238E27FC236}">
                <a16:creationId xmlns:a16="http://schemas.microsoft.com/office/drawing/2014/main" id="{9E4EEC7D-9BA6-47DF-8406-B5DAD09BD89C}"/>
              </a:ext>
            </a:extLst>
          </p:cNvPr>
          <p:cNvSpPr>
            <a:spLocks/>
          </p:cNvSpPr>
          <p:nvPr/>
        </p:nvSpPr>
        <p:spPr bwMode="auto">
          <a:xfrm>
            <a:off x="3508375" y="4581525"/>
            <a:ext cx="1588" cy="28575"/>
          </a:xfrm>
          <a:custGeom>
            <a:avLst/>
            <a:gdLst>
              <a:gd name="T0" fmla="*/ 18 h 18"/>
              <a:gd name="T1" fmla="*/ 6 h 18"/>
              <a:gd name="T2" fmla="*/ 0 h 18"/>
            </a:gdLst>
            <a:ahLst/>
            <a:cxnLst>
              <a:cxn ang="0">
                <a:pos x="0" y="T0"/>
              </a:cxn>
              <a:cxn ang="0">
                <a:pos x="0" y="T1"/>
              </a:cxn>
              <a:cxn ang="0">
                <a:pos x="0" y="T2"/>
              </a:cxn>
            </a:cxnLst>
            <a:rect l="0" t="0" r="r" b="b"/>
            <a:pathLst>
              <a:path h="18">
                <a:moveTo>
                  <a:pt x="0" y="18"/>
                </a:moveTo>
                <a:lnTo>
                  <a:pt x="0" y="6"/>
                </a:lnTo>
                <a:lnTo>
                  <a:pt x="0" y="0"/>
                </a:lnTo>
              </a:path>
            </a:pathLst>
          </a:custGeom>
          <a:noFill/>
          <a:ln w="28575">
            <a:solidFill>
              <a:srgbClr val="FF99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0658" name="Freeform 178">
            <a:extLst>
              <a:ext uri="{FF2B5EF4-FFF2-40B4-BE49-F238E27FC236}">
                <a16:creationId xmlns:a16="http://schemas.microsoft.com/office/drawing/2014/main" id="{D5D4F762-CBAA-4B45-B13C-797860F4EF35}"/>
              </a:ext>
            </a:extLst>
          </p:cNvPr>
          <p:cNvSpPr>
            <a:spLocks/>
          </p:cNvSpPr>
          <p:nvPr/>
        </p:nvSpPr>
        <p:spPr bwMode="auto">
          <a:xfrm>
            <a:off x="3497263" y="4562475"/>
            <a:ext cx="11112" cy="19050"/>
          </a:xfrm>
          <a:custGeom>
            <a:avLst/>
            <a:gdLst>
              <a:gd name="T0" fmla="*/ 7 w 7"/>
              <a:gd name="T1" fmla="*/ 12 h 12"/>
              <a:gd name="T2" fmla="*/ 0 w 7"/>
              <a:gd name="T3" fmla="*/ 6 h 12"/>
              <a:gd name="T4" fmla="*/ 0 w 7"/>
              <a:gd name="T5" fmla="*/ 0 h 12"/>
            </a:gdLst>
            <a:ahLst/>
            <a:cxnLst>
              <a:cxn ang="0">
                <a:pos x="T0" y="T1"/>
              </a:cxn>
              <a:cxn ang="0">
                <a:pos x="T2" y="T3"/>
              </a:cxn>
              <a:cxn ang="0">
                <a:pos x="T4" y="T5"/>
              </a:cxn>
            </a:cxnLst>
            <a:rect l="0" t="0" r="r" b="b"/>
            <a:pathLst>
              <a:path w="7" h="12">
                <a:moveTo>
                  <a:pt x="7" y="12"/>
                </a:moveTo>
                <a:lnTo>
                  <a:pt x="0" y="6"/>
                </a:lnTo>
                <a:lnTo>
                  <a:pt x="0" y="0"/>
                </a:lnTo>
              </a:path>
            </a:pathLst>
          </a:custGeom>
          <a:noFill/>
          <a:ln w="28575">
            <a:solidFill>
              <a:srgbClr val="FF99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0659" name="Line 179">
            <a:extLst>
              <a:ext uri="{FF2B5EF4-FFF2-40B4-BE49-F238E27FC236}">
                <a16:creationId xmlns:a16="http://schemas.microsoft.com/office/drawing/2014/main" id="{67607C6D-74BA-463E-A845-7C2E9CF50B79}"/>
              </a:ext>
            </a:extLst>
          </p:cNvPr>
          <p:cNvSpPr>
            <a:spLocks noChangeShapeType="1"/>
          </p:cNvSpPr>
          <p:nvPr/>
        </p:nvSpPr>
        <p:spPr bwMode="auto">
          <a:xfrm flipV="1">
            <a:off x="3497263" y="4543425"/>
            <a:ext cx="1587" cy="19050"/>
          </a:xfrm>
          <a:prstGeom prst="line">
            <a:avLst/>
          </a:prstGeom>
          <a:noFill/>
          <a:ln w="28575">
            <a:solidFill>
              <a:srgbClr val="FF9900"/>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20660" name="Freeform 180">
            <a:extLst>
              <a:ext uri="{FF2B5EF4-FFF2-40B4-BE49-F238E27FC236}">
                <a16:creationId xmlns:a16="http://schemas.microsoft.com/office/drawing/2014/main" id="{29ABB007-7E10-49F2-917B-4DEDF63D6A91}"/>
              </a:ext>
            </a:extLst>
          </p:cNvPr>
          <p:cNvSpPr>
            <a:spLocks/>
          </p:cNvSpPr>
          <p:nvPr/>
        </p:nvSpPr>
        <p:spPr bwMode="auto">
          <a:xfrm>
            <a:off x="3487738" y="4514850"/>
            <a:ext cx="9525" cy="28575"/>
          </a:xfrm>
          <a:custGeom>
            <a:avLst/>
            <a:gdLst>
              <a:gd name="T0" fmla="*/ 6 w 6"/>
              <a:gd name="T1" fmla="*/ 18 h 18"/>
              <a:gd name="T2" fmla="*/ 0 w 6"/>
              <a:gd name="T3" fmla="*/ 6 h 18"/>
              <a:gd name="T4" fmla="*/ 0 w 6"/>
              <a:gd name="T5" fmla="*/ 0 h 18"/>
            </a:gdLst>
            <a:ahLst/>
            <a:cxnLst>
              <a:cxn ang="0">
                <a:pos x="T0" y="T1"/>
              </a:cxn>
              <a:cxn ang="0">
                <a:pos x="T2" y="T3"/>
              </a:cxn>
              <a:cxn ang="0">
                <a:pos x="T4" y="T5"/>
              </a:cxn>
            </a:cxnLst>
            <a:rect l="0" t="0" r="r" b="b"/>
            <a:pathLst>
              <a:path w="6" h="18">
                <a:moveTo>
                  <a:pt x="6" y="18"/>
                </a:moveTo>
                <a:lnTo>
                  <a:pt x="0" y="6"/>
                </a:lnTo>
                <a:lnTo>
                  <a:pt x="0" y="0"/>
                </a:lnTo>
              </a:path>
            </a:pathLst>
          </a:custGeom>
          <a:noFill/>
          <a:ln w="28575">
            <a:solidFill>
              <a:srgbClr val="FF99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0661" name="Line 181">
            <a:extLst>
              <a:ext uri="{FF2B5EF4-FFF2-40B4-BE49-F238E27FC236}">
                <a16:creationId xmlns:a16="http://schemas.microsoft.com/office/drawing/2014/main" id="{48DA9FDF-19B0-4464-AE17-6D0C56882DDD}"/>
              </a:ext>
            </a:extLst>
          </p:cNvPr>
          <p:cNvSpPr>
            <a:spLocks noChangeShapeType="1"/>
          </p:cNvSpPr>
          <p:nvPr/>
        </p:nvSpPr>
        <p:spPr bwMode="auto">
          <a:xfrm flipV="1">
            <a:off x="3487738" y="4495800"/>
            <a:ext cx="1587" cy="19050"/>
          </a:xfrm>
          <a:prstGeom prst="line">
            <a:avLst/>
          </a:prstGeom>
          <a:noFill/>
          <a:ln w="28575">
            <a:solidFill>
              <a:srgbClr val="FF9900"/>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20662" name="Freeform 182">
            <a:extLst>
              <a:ext uri="{FF2B5EF4-FFF2-40B4-BE49-F238E27FC236}">
                <a16:creationId xmlns:a16="http://schemas.microsoft.com/office/drawing/2014/main" id="{04D55203-9F8C-4F46-B8F9-9EBA71195AD2}"/>
              </a:ext>
            </a:extLst>
          </p:cNvPr>
          <p:cNvSpPr>
            <a:spLocks/>
          </p:cNvSpPr>
          <p:nvPr/>
        </p:nvSpPr>
        <p:spPr bwMode="auto">
          <a:xfrm>
            <a:off x="3487738" y="4467225"/>
            <a:ext cx="1587" cy="28575"/>
          </a:xfrm>
          <a:custGeom>
            <a:avLst/>
            <a:gdLst>
              <a:gd name="T0" fmla="*/ 18 h 18"/>
              <a:gd name="T1" fmla="*/ 6 h 18"/>
              <a:gd name="T2" fmla="*/ 0 h 18"/>
            </a:gdLst>
            <a:ahLst/>
            <a:cxnLst>
              <a:cxn ang="0">
                <a:pos x="0" y="T0"/>
              </a:cxn>
              <a:cxn ang="0">
                <a:pos x="0" y="T1"/>
              </a:cxn>
              <a:cxn ang="0">
                <a:pos x="0" y="T2"/>
              </a:cxn>
            </a:cxnLst>
            <a:rect l="0" t="0" r="r" b="b"/>
            <a:pathLst>
              <a:path h="18">
                <a:moveTo>
                  <a:pt x="0" y="18"/>
                </a:moveTo>
                <a:lnTo>
                  <a:pt x="0" y="6"/>
                </a:lnTo>
                <a:lnTo>
                  <a:pt x="0" y="0"/>
                </a:lnTo>
              </a:path>
            </a:pathLst>
          </a:custGeom>
          <a:noFill/>
          <a:ln w="28575">
            <a:solidFill>
              <a:srgbClr val="FF99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0663" name="Freeform 183">
            <a:extLst>
              <a:ext uri="{FF2B5EF4-FFF2-40B4-BE49-F238E27FC236}">
                <a16:creationId xmlns:a16="http://schemas.microsoft.com/office/drawing/2014/main" id="{D54A4900-2704-42E6-B4B9-A3AAACC0C75D}"/>
              </a:ext>
            </a:extLst>
          </p:cNvPr>
          <p:cNvSpPr>
            <a:spLocks/>
          </p:cNvSpPr>
          <p:nvPr/>
        </p:nvSpPr>
        <p:spPr bwMode="auto">
          <a:xfrm>
            <a:off x="3478213" y="4448175"/>
            <a:ext cx="9525" cy="19050"/>
          </a:xfrm>
          <a:custGeom>
            <a:avLst/>
            <a:gdLst>
              <a:gd name="T0" fmla="*/ 6 w 6"/>
              <a:gd name="T1" fmla="*/ 12 h 12"/>
              <a:gd name="T2" fmla="*/ 0 w 6"/>
              <a:gd name="T3" fmla="*/ 6 h 12"/>
              <a:gd name="T4" fmla="*/ 0 w 6"/>
              <a:gd name="T5" fmla="*/ 0 h 12"/>
            </a:gdLst>
            <a:ahLst/>
            <a:cxnLst>
              <a:cxn ang="0">
                <a:pos x="T0" y="T1"/>
              </a:cxn>
              <a:cxn ang="0">
                <a:pos x="T2" y="T3"/>
              </a:cxn>
              <a:cxn ang="0">
                <a:pos x="T4" y="T5"/>
              </a:cxn>
            </a:cxnLst>
            <a:rect l="0" t="0" r="r" b="b"/>
            <a:pathLst>
              <a:path w="6" h="12">
                <a:moveTo>
                  <a:pt x="6" y="12"/>
                </a:moveTo>
                <a:lnTo>
                  <a:pt x="0" y="6"/>
                </a:lnTo>
                <a:lnTo>
                  <a:pt x="0" y="0"/>
                </a:lnTo>
              </a:path>
            </a:pathLst>
          </a:custGeom>
          <a:noFill/>
          <a:ln w="28575">
            <a:solidFill>
              <a:srgbClr val="FF99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0664" name="Line 184">
            <a:extLst>
              <a:ext uri="{FF2B5EF4-FFF2-40B4-BE49-F238E27FC236}">
                <a16:creationId xmlns:a16="http://schemas.microsoft.com/office/drawing/2014/main" id="{020DAE67-63BA-411D-B188-62980196FBD0}"/>
              </a:ext>
            </a:extLst>
          </p:cNvPr>
          <p:cNvSpPr>
            <a:spLocks noChangeShapeType="1"/>
          </p:cNvSpPr>
          <p:nvPr/>
        </p:nvSpPr>
        <p:spPr bwMode="auto">
          <a:xfrm flipV="1">
            <a:off x="3478213" y="4429125"/>
            <a:ext cx="1587" cy="19050"/>
          </a:xfrm>
          <a:prstGeom prst="line">
            <a:avLst/>
          </a:prstGeom>
          <a:noFill/>
          <a:ln w="28575">
            <a:solidFill>
              <a:srgbClr val="FF9900"/>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20665" name="Freeform 185">
            <a:extLst>
              <a:ext uri="{FF2B5EF4-FFF2-40B4-BE49-F238E27FC236}">
                <a16:creationId xmlns:a16="http://schemas.microsoft.com/office/drawing/2014/main" id="{3DCBB8F1-40A7-4D2A-A591-EC1AA9652889}"/>
              </a:ext>
            </a:extLst>
          </p:cNvPr>
          <p:cNvSpPr>
            <a:spLocks/>
          </p:cNvSpPr>
          <p:nvPr/>
        </p:nvSpPr>
        <p:spPr bwMode="auto">
          <a:xfrm>
            <a:off x="3478213" y="4400550"/>
            <a:ext cx="1587" cy="28575"/>
          </a:xfrm>
          <a:custGeom>
            <a:avLst/>
            <a:gdLst>
              <a:gd name="T0" fmla="*/ 18 h 18"/>
              <a:gd name="T1" fmla="*/ 6 h 18"/>
              <a:gd name="T2" fmla="*/ 0 h 18"/>
            </a:gdLst>
            <a:ahLst/>
            <a:cxnLst>
              <a:cxn ang="0">
                <a:pos x="0" y="T0"/>
              </a:cxn>
              <a:cxn ang="0">
                <a:pos x="0" y="T1"/>
              </a:cxn>
              <a:cxn ang="0">
                <a:pos x="0" y="T2"/>
              </a:cxn>
            </a:cxnLst>
            <a:rect l="0" t="0" r="r" b="b"/>
            <a:pathLst>
              <a:path h="18">
                <a:moveTo>
                  <a:pt x="0" y="18"/>
                </a:moveTo>
                <a:lnTo>
                  <a:pt x="0" y="6"/>
                </a:lnTo>
                <a:lnTo>
                  <a:pt x="0" y="0"/>
                </a:lnTo>
              </a:path>
            </a:pathLst>
          </a:custGeom>
          <a:noFill/>
          <a:ln w="28575">
            <a:solidFill>
              <a:srgbClr val="FF99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0666" name="Freeform 186">
            <a:extLst>
              <a:ext uri="{FF2B5EF4-FFF2-40B4-BE49-F238E27FC236}">
                <a16:creationId xmlns:a16="http://schemas.microsoft.com/office/drawing/2014/main" id="{E5F648EB-4FAE-4673-BD4C-92476DCE3CD4}"/>
              </a:ext>
            </a:extLst>
          </p:cNvPr>
          <p:cNvSpPr>
            <a:spLocks/>
          </p:cNvSpPr>
          <p:nvPr/>
        </p:nvSpPr>
        <p:spPr bwMode="auto">
          <a:xfrm>
            <a:off x="3468688" y="4381500"/>
            <a:ext cx="9525" cy="19050"/>
          </a:xfrm>
          <a:custGeom>
            <a:avLst/>
            <a:gdLst>
              <a:gd name="T0" fmla="*/ 6 w 6"/>
              <a:gd name="T1" fmla="*/ 12 h 12"/>
              <a:gd name="T2" fmla="*/ 0 w 6"/>
              <a:gd name="T3" fmla="*/ 6 h 12"/>
              <a:gd name="T4" fmla="*/ 0 w 6"/>
              <a:gd name="T5" fmla="*/ 0 h 12"/>
            </a:gdLst>
            <a:ahLst/>
            <a:cxnLst>
              <a:cxn ang="0">
                <a:pos x="T0" y="T1"/>
              </a:cxn>
              <a:cxn ang="0">
                <a:pos x="T2" y="T3"/>
              </a:cxn>
              <a:cxn ang="0">
                <a:pos x="T4" y="T5"/>
              </a:cxn>
            </a:cxnLst>
            <a:rect l="0" t="0" r="r" b="b"/>
            <a:pathLst>
              <a:path w="6" h="12">
                <a:moveTo>
                  <a:pt x="6" y="12"/>
                </a:moveTo>
                <a:lnTo>
                  <a:pt x="0" y="6"/>
                </a:lnTo>
                <a:lnTo>
                  <a:pt x="0" y="0"/>
                </a:lnTo>
              </a:path>
            </a:pathLst>
          </a:custGeom>
          <a:noFill/>
          <a:ln w="28575">
            <a:solidFill>
              <a:srgbClr val="FF99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0667" name="Freeform 187">
            <a:extLst>
              <a:ext uri="{FF2B5EF4-FFF2-40B4-BE49-F238E27FC236}">
                <a16:creationId xmlns:a16="http://schemas.microsoft.com/office/drawing/2014/main" id="{5326BC93-8898-4FD0-82D1-6B396C222C70}"/>
              </a:ext>
            </a:extLst>
          </p:cNvPr>
          <p:cNvSpPr>
            <a:spLocks/>
          </p:cNvSpPr>
          <p:nvPr/>
        </p:nvSpPr>
        <p:spPr bwMode="auto">
          <a:xfrm>
            <a:off x="3468688" y="4352925"/>
            <a:ext cx="1587" cy="28575"/>
          </a:xfrm>
          <a:custGeom>
            <a:avLst/>
            <a:gdLst>
              <a:gd name="T0" fmla="*/ 18 h 18"/>
              <a:gd name="T1" fmla="*/ 6 h 18"/>
              <a:gd name="T2" fmla="*/ 0 h 18"/>
            </a:gdLst>
            <a:ahLst/>
            <a:cxnLst>
              <a:cxn ang="0">
                <a:pos x="0" y="T0"/>
              </a:cxn>
              <a:cxn ang="0">
                <a:pos x="0" y="T1"/>
              </a:cxn>
              <a:cxn ang="0">
                <a:pos x="0" y="T2"/>
              </a:cxn>
            </a:cxnLst>
            <a:rect l="0" t="0" r="r" b="b"/>
            <a:pathLst>
              <a:path h="18">
                <a:moveTo>
                  <a:pt x="0" y="18"/>
                </a:moveTo>
                <a:lnTo>
                  <a:pt x="0" y="6"/>
                </a:lnTo>
                <a:lnTo>
                  <a:pt x="0" y="0"/>
                </a:lnTo>
              </a:path>
            </a:pathLst>
          </a:custGeom>
          <a:noFill/>
          <a:ln w="28575">
            <a:solidFill>
              <a:srgbClr val="FF99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0668" name="Line 188">
            <a:extLst>
              <a:ext uri="{FF2B5EF4-FFF2-40B4-BE49-F238E27FC236}">
                <a16:creationId xmlns:a16="http://schemas.microsoft.com/office/drawing/2014/main" id="{707786A4-7F42-4FF7-8769-6F418B5B6EFE}"/>
              </a:ext>
            </a:extLst>
          </p:cNvPr>
          <p:cNvSpPr>
            <a:spLocks noChangeShapeType="1"/>
          </p:cNvSpPr>
          <p:nvPr/>
        </p:nvSpPr>
        <p:spPr bwMode="auto">
          <a:xfrm flipV="1">
            <a:off x="3468688" y="4333875"/>
            <a:ext cx="1587" cy="19050"/>
          </a:xfrm>
          <a:prstGeom prst="line">
            <a:avLst/>
          </a:prstGeom>
          <a:noFill/>
          <a:ln w="28575">
            <a:solidFill>
              <a:srgbClr val="FF9900"/>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20669" name="Freeform 189">
            <a:extLst>
              <a:ext uri="{FF2B5EF4-FFF2-40B4-BE49-F238E27FC236}">
                <a16:creationId xmlns:a16="http://schemas.microsoft.com/office/drawing/2014/main" id="{4B0204AB-FE3A-4930-91DA-8B26003BEBD7}"/>
              </a:ext>
            </a:extLst>
          </p:cNvPr>
          <p:cNvSpPr>
            <a:spLocks/>
          </p:cNvSpPr>
          <p:nvPr/>
        </p:nvSpPr>
        <p:spPr bwMode="auto">
          <a:xfrm>
            <a:off x="3459163" y="4314825"/>
            <a:ext cx="9525" cy="19050"/>
          </a:xfrm>
          <a:custGeom>
            <a:avLst/>
            <a:gdLst>
              <a:gd name="T0" fmla="*/ 6 w 6"/>
              <a:gd name="T1" fmla="*/ 12 h 12"/>
              <a:gd name="T2" fmla="*/ 0 w 6"/>
              <a:gd name="T3" fmla="*/ 6 h 12"/>
              <a:gd name="T4" fmla="*/ 0 w 6"/>
              <a:gd name="T5" fmla="*/ 0 h 12"/>
            </a:gdLst>
            <a:ahLst/>
            <a:cxnLst>
              <a:cxn ang="0">
                <a:pos x="T0" y="T1"/>
              </a:cxn>
              <a:cxn ang="0">
                <a:pos x="T2" y="T3"/>
              </a:cxn>
              <a:cxn ang="0">
                <a:pos x="T4" y="T5"/>
              </a:cxn>
            </a:cxnLst>
            <a:rect l="0" t="0" r="r" b="b"/>
            <a:pathLst>
              <a:path w="6" h="12">
                <a:moveTo>
                  <a:pt x="6" y="12"/>
                </a:moveTo>
                <a:lnTo>
                  <a:pt x="0" y="6"/>
                </a:lnTo>
                <a:lnTo>
                  <a:pt x="0" y="0"/>
                </a:lnTo>
              </a:path>
            </a:pathLst>
          </a:custGeom>
          <a:noFill/>
          <a:ln w="28575">
            <a:solidFill>
              <a:srgbClr val="FF99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0670" name="Freeform 190">
            <a:extLst>
              <a:ext uri="{FF2B5EF4-FFF2-40B4-BE49-F238E27FC236}">
                <a16:creationId xmlns:a16="http://schemas.microsoft.com/office/drawing/2014/main" id="{36F3E7C9-B959-4E8F-9EA6-6EF856D480F4}"/>
              </a:ext>
            </a:extLst>
          </p:cNvPr>
          <p:cNvSpPr>
            <a:spLocks/>
          </p:cNvSpPr>
          <p:nvPr/>
        </p:nvSpPr>
        <p:spPr bwMode="auto">
          <a:xfrm>
            <a:off x="3459163" y="4286250"/>
            <a:ext cx="1587" cy="28575"/>
          </a:xfrm>
          <a:custGeom>
            <a:avLst/>
            <a:gdLst>
              <a:gd name="T0" fmla="*/ 18 h 18"/>
              <a:gd name="T1" fmla="*/ 6 h 18"/>
              <a:gd name="T2" fmla="*/ 0 h 18"/>
            </a:gdLst>
            <a:ahLst/>
            <a:cxnLst>
              <a:cxn ang="0">
                <a:pos x="0" y="T0"/>
              </a:cxn>
              <a:cxn ang="0">
                <a:pos x="0" y="T1"/>
              </a:cxn>
              <a:cxn ang="0">
                <a:pos x="0" y="T2"/>
              </a:cxn>
            </a:cxnLst>
            <a:rect l="0" t="0" r="r" b="b"/>
            <a:pathLst>
              <a:path h="18">
                <a:moveTo>
                  <a:pt x="0" y="18"/>
                </a:moveTo>
                <a:lnTo>
                  <a:pt x="0" y="6"/>
                </a:lnTo>
                <a:lnTo>
                  <a:pt x="0" y="0"/>
                </a:lnTo>
              </a:path>
            </a:pathLst>
          </a:custGeom>
          <a:noFill/>
          <a:ln w="28575">
            <a:solidFill>
              <a:srgbClr val="FF99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0671" name="Line 191">
            <a:extLst>
              <a:ext uri="{FF2B5EF4-FFF2-40B4-BE49-F238E27FC236}">
                <a16:creationId xmlns:a16="http://schemas.microsoft.com/office/drawing/2014/main" id="{CF8985CE-284E-401F-A025-9834CA94E644}"/>
              </a:ext>
            </a:extLst>
          </p:cNvPr>
          <p:cNvSpPr>
            <a:spLocks noChangeShapeType="1"/>
          </p:cNvSpPr>
          <p:nvPr/>
        </p:nvSpPr>
        <p:spPr bwMode="auto">
          <a:xfrm flipV="1">
            <a:off x="3459163" y="4267200"/>
            <a:ext cx="1587" cy="19050"/>
          </a:xfrm>
          <a:prstGeom prst="line">
            <a:avLst/>
          </a:prstGeom>
          <a:noFill/>
          <a:ln w="28575">
            <a:solidFill>
              <a:srgbClr val="FF9900"/>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20672" name="Freeform 192">
            <a:extLst>
              <a:ext uri="{FF2B5EF4-FFF2-40B4-BE49-F238E27FC236}">
                <a16:creationId xmlns:a16="http://schemas.microsoft.com/office/drawing/2014/main" id="{11C5DD91-6353-4092-BB5F-C2608BC60009}"/>
              </a:ext>
            </a:extLst>
          </p:cNvPr>
          <p:cNvSpPr>
            <a:spLocks/>
          </p:cNvSpPr>
          <p:nvPr/>
        </p:nvSpPr>
        <p:spPr bwMode="auto">
          <a:xfrm>
            <a:off x="3459163" y="4238625"/>
            <a:ext cx="1587" cy="28575"/>
          </a:xfrm>
          <a:custGeom>
            <a:avLst/>
            <a:gdLst>
              <a:gd name="T0" fmla="*/ 18 h 18"/>
              <a:gd name="T1" fmla="*/ 6 h 18"/>
              <a:gd name="T2" fmla="*/ 0 h 18"/>
            </a:gdLst>
            <a:ahLst/>
            <a:cxnLst>
              <a:cxn ang="0">
                <a:pos x="0" y="T0"/>
              </a:cxn>
              <a:cxn ang="0">
                <a:pos x="0" y="T1"/>
              </a:cxn>
              <a:cxn ang="0">
                <a:pos x="0" y="T2"/>
              </a:cxn>
            </a:cxnLst>
            <a:rect l="0" t="0" r="r" b="b"/>
            <a:pathLst>
              <a:path h="18">
                <a:moveTo>
                  <a:pt x="0" y="18"/>
                </a:moveTo>
                <a:lnTo>
                  <a:pt x="0" y="6"/>
                </a:lnTo>
                <a:lnTo>
                  <a:pt x="0" y="0"/>
                </a:lnTo>
              </a:path>
            </a:pathLst>
          </a:custGeom>
          <a:noFill/>
          <a:ln w="28575">
            <a:solidFill>
              <a:srgbClr val="FF99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0673" name="Freeform 193">
            <a:extLst>
              <a:ext uri="{FF2B5EF4-FFF2-40B4-BE49-F238E27FC236}">
                <a16:creationId xmlns:a16="http://schemas.microsoft.com/office/drawing/2014/main" id="{51501EE6-61CC-403C-957E-1F019BA6266E}"/>
              </a:ext>
            </a:extLst>
          </p:cNvPr>
          <p:cNvSpPr>
            <a:spLocks/>
          </p:cNvSpPr>
          <p:nvPr/>
        </p:nvSpPr>
        <p:spPr bwMode="auto">
          <a:xfrm>
            <a:off x="3449638" y="4219575"/>
            <a:ext cx="9525" cy="19050"/>
          </a:xfrm>
          <a:custGeom>
            <a:avLst/>
            <a:gdLst>
              <a:gd name="T0" fmla="*/ 6 w 6"/>
              <a:gd name="T1" fmla="*/ 12 h 12"/>
              <a:gd name="T2" fmla="*/ 0 w 6"/>
              <a:gd name="T3" fmla="*/ 6 h 12"/>
              <a:gd name="T4" fmla="*/ 0 w 6"/>
              <a:gd name="T5" fmla="*/ 0 h 12"/>
            </a:gdLst>
            <a:ahLst/>
            <a:cxnLst>
              <a:cxn ang="0">
                <a:pos x="T0" y="T1"/>
              </a:cxn>
              <a:cxn ang="0">
                <a:pos x="T2" y="T3"/>
              </a:cxn>
              <a:cxn ang="0">
                <a:pos x="T4" y="T5"/>
              </a:cxn>
            </a:cxnLst>
            <a:rect l="0" t="0" r="r" b="b"/>
            <a:pathLst>
              <a:path w="6" h="12">
                <a:moveTo>
                  <a:pt x="6" y="12"/>
                </a:moveTo>
                <a:lnTo>
                  <a:pt x="0" y="6"/>
                </a:lnTo>
                <a:lnTo>
                  <a:pt x="0" y="0"/>
                </a:lnTo>
              </a:path>
            </a:pathLst>
          </a:custGeom>
          <a:noFill/>
          <a:ln w="28575">
            <a:solidFill>
              <a:srgbClr val="FF99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0674" name="Line 194">
            <a:extLst>
              <a:ext uri="{FF2B5EF4-FFF2-40B4-BE49-F238E27FC236}">
                <a16:creationId xmlns:a16="http://schemas.microsoft.com/office/drawing/2014/main" id="{3C7896D7-BFF5-4C69-A72B-72E0B9137456}"/>
              </a:ext>
            </a:extLst>
          </p:cNvPr>
          <p:cNvSpPr>
            <a:spLocks noChangeShapeType="1"/>
          </p:cNvSpPr>
          <p:nvPr/>
        </p:nvSpPr>
        <p:spPr bwMode="auto">
          <a:xfrm flipV="1">
            <a:off x="3449638" y="4200525"/>
            <a:ext cx="1587" cy="19050"/>
          </a:xfrm>
          <a:prstGeom prst="line">
            <a:avLst/>
          </a:prstGeom>
          <a:noFill/>
          <a:ln w="28575">
            <a:solidFill>
              <a:srgbClr val="FF9900"/>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20675" name="Freeform 195">
            <a:extLst>
              <a:ext uri="{FF2B5EF4-FFF2-40B4-BE49-F238E27FC236}">
                <a16:creationId xmlns:a16="http://schemas.microsoft.com/office/drawing/2014/main" id="{5C43A9A2-0E85-4992-A498-275491A2463F}"/>
              </a:ext>
            </a:extLst>
          </p:cNvPr>
          <p:cNvSpPr>
            <a:spLocks/>
          </p:cNvSpPr>
          <p:nvPr/>
        </p:nvSpPr>
        <p:spPr bwMode="auto">
          <a:xfrm>
            <a:off x="3449638" y="4171950"/>
            <a:ext cx="1587" cy="28575"/>
          </a:xfrm>
          <a:custGeom>
            <a:avLst/>
            <a:gdLst>
              <a:gd name="T0" fmla="*/ 18 h 18"/>
              <a:gd name="T1" fmla="*/ 6 h 18"/>
              <a:gd name="T2" fmla="*/ 0 h 18"/>
            </a:gdLst>
            <a:ahLst/>
            <a:cxnLst>
              <a:cxn ang="0">
                <a:pos x="0" y="T0"/>
              </a:cxn>
              <a:cxn ang="0">
                <a:pos x="0" y="T1"/>
              </a:cxn>
              <a:cxn ang="0">
                <a:pos x="0" y="T2"/>
              </a:cxn>
            </a:cxnLst>
            <a:rect l="0" t="0" r="r" b="b"/>
            <a:pathLst>
              <a:path h="18">
                <a:moveTo>
                  <a:pt x="0" y="18"/>
                </a:moveTo>
                <a:lnTo>
                  <a:pt x="0" y="6"/>
                </a:lnTo>
                <a:lnTo>
                  <a:pt x="0" y="0"/>
                </a:lnTo>
              </a:path>
            </a:pathLst>
          </a:custGeom>
          <a:noFill/>
          <a:ln w="28575">
            <a:solidFill>
              <a:srgbClr val="FF99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0676" name="Freeform 196">
            <a:extLst>
              <a:ext uri="{FF2B5EF4-FFF2-40B4-BE49-F238E27FC236}">
                <a16:creationId xmlns:a16="http://schemas.microsoft.com/office/drawing/2014/main" id="{875B0FD9-4434-4661-9358-5F8224F6C201}"/>
              </a:ext>
            </a:extLst>
          </p:cNvPr>
          <p:cNvSpPr>
            <a:spLocks/>
          </p:cNvSpPr>
          <p:nvPr/>
        </p:nvSpPr>
        <p:spPr bwMode="auto">
          <a:xfrm>
            <a:off x="3440113" y="4152900"/>
            <a:ext cx="9525" cy="19050"/>
          </a:xfrm>
          <a:custGeom>
            <a:avLst/>
            <a:gdLst>
              <a:gd name="T0" fmla="*/ 6 w 6"/>
              <a:gd name="T1" fmla="*/ 12 h 12"/>
              <a:gd name="T2" fmla="*/ 0 w 6"/>
              <a:gd name="T3" fmla="*/ 6 h 12"/>
              <a:gd name="T4" fmla="*/ 0 w 6"/>
              <a:gd name="T5" fmla="*/ 0 h 12"/>
            </a:gdLst>
            <a:ahLst/>
            <a:cxnLst>
              <a:cxn ang="0">
                <a:pos x="T0" y="T1"/>
              </a:cxn>
              <a:cxn ang="0">
                <a:pos x="T2" y="T3"/>
              </a:cxn>
              <a:cxn ang="0">
                <a:pos x="T4" y="T5"/>
              </a:cxn>
            </a:cxnLst>
            <a:rect l="0" t="0" r="r" b="b"/>
            <a:pathLst>
              <a:path w="6" h="12">
                <a:moveTo>
                  <a:pt x="6" y="12"/>
                </a:moveTo>
                <a:lnTo>
                  <a:pt x="0" y="6"/>
                </a:lnTo>
                <a:lnTo>
                  <a:pt x="0" y="0"/>
                </a:lnTo>
              </a:path>
            </a:pathLst>
          </a:custGeom>
          <a:noFill/>
          <a:ln w="28575">
            <a:solidFill>
              <a:srgbClr val="FF99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0677" name="Freeform 197">
            <a:extLst>
              <a:ext uri="{FF2B5EF4-FFF2-40B4-BE49-F238E27FC236}">
                <a16:creationId xmlns:a16="http://schemas.microsoft.com/office/drawing/2014/main" id="{0ED32966-CC30-45E4-AE09-DE02DB51A150}"/>
              </a:ext>
            </a:extLst>
          </p:cNvPr>
          <p:cNvSpPr>
            <a:spLocks/>
          </p:cNvSpPr>
          <p:nvPr/>
        </p:nvSpPr>
        <p:spPr bwMode="auto">
          <a:xfrm>
            <a:off x="3440113" y="4124325"/>
            <a:ext cx="1587" cy="28575"/>
          </a:xfrm>
          <a:custGeom>
            <a:avLst/>
            <a:gdLst>
              <a:gd name="T0" fmla="*/ 18 h 18"/>
              <a:gd name="T1" fmla="*/ 6 h 18"/>
              <a:gd name="T2" fmla="*/ 0 h 18"/>
            </a:gdLst>
            <a:ahLst/>
            <a:cxnLst>
              <a:cxn ang="0">
                <a:pos x="0" y="T0"/>
              </a:cxn>
              <a:cxn ang="0">
                <a:pos x="0" y="T1"/>
              </a:cxn>
              <a:cxn ang="0">
                <a:pos x="0" y="T2"/>
              </a:cxn>
            </a:cxnLst>
            <a:rect l="0" t="0" r="r" b="b"/>
            <a:pathLst>
              <a:path h="18">
                <a:moveTo>
                  <a:pt x="0" y="18"/>
                </a:moveTo>
                <a:lnTo>
                  <a:pt x="0" y="6"/>
                </a:lnTo>
                <a:lnTo>
                  <a:pt x="0" y="0"/>
                </a:lnTo>
              </a:path>
            </a:pathLst>
          </a:custGeom>
          <a:noFill/>
          <a:ln w="28575">
            <a:solidFill>
              <a:srgbClr val="FF99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0678" name="Line 198">
            <a:extLst>
              <a:ext uri="{FF2B5EF4-FFF2-40B4-BE49-F238E27FC236}">
                <a16:creationId xmlns:a16="http://schemas.microsoft.com/office/drawing/2014/main" id="{E1C157F5-C2BF-4BB6-9856-E66524AFE191}"/>
              </a:ext>
            </a:extLst>
          </p:cNvPr>
          <p:cNvSpPr>
            <a:spLocks noChangeShapeType="1"/>
          </p:cNvSpPr>
          <p:nvPr/>
        </p:nvSpPr>
        <p:spPr bwMode="auto">
          <a:xfrm flipV="1">
            <a:off x="3440113" y="4105275"/>
            <a:ext cx="1587" cy="19050"/>
          </a:xfrm>
          <a:prstGeom prst="line">
            <a:avLst/>
          </a:prstGeom>
          <a:noFill/>
          <a:ln w="28575">
            <a:solidFill>
              <a:srgbClr val="FF9900"/>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20679" name="Line 199">
            <a:extLst>
              <a:ext uri="{FF2B5EF4-FFF2-40B4-BE49-F238E27FC236}">
                <a16:creationId xmlns:a16="http://schemas.microsoft.com/office/drawing/2014/main" id="{C5DDC9CD-121B-4700-982C-1A1E881525BE}"/>
              </a:ext>
            </a:extLst>
          </p:cNvPr>
          <p:cNvSpPr>
            <a:spLocks noChangeShapeType="1"/>
          </p:cNvSpPr>
          <p:nvPr/>
        </p:nvSpPr>
        <p:spPr bwMode="auto">
          <a:xfrm flipV="1">
            <a:off x="3440113" y="4086225"/>
            <a:ext cx="1587" cy="19050"/>
          </a:xfrm>
          <a:prstGeom prst="line">
            <a:avLst/>
          </a:prstGeom>
          <a:noFill/>
          <a:ln w="28575">
            <a:solidFill>
              <a:srgbClr val="FF9900"/>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20680" name="Freeform 200">
            <a:extLst>
              <a:ext uri="{FF2B5EF4-FFF2-40B4-BE49-F238E27FC236}">
                <a16:creationId xmlns:a16="http://schemas.microsoft.com/office/drawing/2014/main" id="{3F755051-1C83-485F-BF86-0F922AF782B7}"/>
              </a:ext>
            </a:extLst>
          </p:cNvPr>
          <p:cNvSpPr>
            <a:spLocks/>
          </p:cNvSpPr>
          <p:nvPr/>
        </p:nvSpPr>
        <p:spPr bwMode="auto">
          <a:xfrm>
            <a:off x="3430588" y="4057650"/>
            <a:ext cx="9525" cy="28575"/>
          </a:xfrm>
          <a:custGeom>
            <a:avLst/>
            <a:gdLst>
              <a:gd name="T0" fmla="*/ 6 w 6"/>
              <a:gd name="T1" fmla="*/ 18 h 18"/>
              <a:gd name="T2" fmla="*/ 0 w 6"/>
              <a:gd name="T3" fmla="*/ 6 h 18"/>
              <a:gd name="T4" fmla="*/ 0 w 6"/>
              <a:gd name="T5" fmla="*/ 0 h 18"/>
            </a:gdLst>
            <a:ahLst/>
            <a:cxnLst>
              <a:cxn ang="0">
                <a:pos x="T0" y="T1"/>
              </a:cxn>
              <a:cxn ang="0">
                <a:pos x="T2" y="T3"/>
              </a:cxn>
              <a:cxn ang="0">
                <a:pos x="T4" y="T5"/>
              </a:cxn>
            </a:cxnLst>
            <a:rect l="0" t="0" r="r" b="b"/>
            <a:pathLst>
              <a:path w="6" h="18">
                <a:moveTo>
                  <a:pt x="6" y="18"/>
                </a:moveTo>
                <a:lnTo>
                  <a:pt x="0" y="6"/>
                </a:lnTo>
                <a:lnTo>
                  <a:pt x="0" y="0"/>
                </a:lnTo>
              </a:path>
            </a:pathLst>
          </a:custGeom>
          <a:noFill/>
          <a:ln w="28575">
            <a:solidFill>
              <a:srgbClr val="FF99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0681" name="Line 201">
            <a:extLst>
              <a:ext uri="{FF2B5EF4-FFF2-40B4-BE49-F238E27FC236}">
                <a16:creationId xmlns:a16="http://schemas.microsoft.com/office/drawing/2014/main" id="{EC5AAC11-6A33-4468-8F71-EA178167E079}"/>
              </a:ext>
            </a:extLst>
          </p:cNvPr>
          <p:cNvSpPr>
            <a:spLocks noChangeShapeType="1"/>
          </p:cNvSpPr>
          <p:nvPr/>
        </p:nvSpPr>
        <p:spPr bwMode="auto">
          <a:xfrm flipV="1">
            <a:off x="3430588" y="4038600"/>
            <a:ext cx="1587" cy="19050"/>
          </a:xfrm>
          <a:prstGeom prst="line">
            <a:avLst/>
          </a:prstGeom>
          <a:noFill/>
          <a:ln w="28575">
            <a:solidFill>
              <a:srgbClr val="FF9900"/>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20682" name="Freeform 202">
            <a:extLst>
              <a:ext uri="{FF2B5EF4-FFF2-40B4-BE49-F238E27FC236}">
                <a16:creationId xmlns:a16="http://schemas.microsoft.com/office/drawing/2014/main" id="{B9586E27-5469-4652-B494-058F7D76DC94}"/>
              </a:ext>
            </a:extLst>
          </p:cNvPr>
          <p:cNvSpPr>
            <a:spLocks/>
          </p:cNvSpPr>
          <p:nvPr/>
        </p:nvSpPr>
        <p:spPr bwMode="auto">
          <a:xfrm>
            <a:off x="3430588" y="4010025"/>
            <a:ext cx="1587" cy="28575"/>
          </a:xfrm>
          <a:custGeom>
            <a:avLst/>
            <a:gdLst>
              <a:gd name="T0" fmla="*/ 18 h 18"/>
              <a:gd name="T1" fmla="*/ 6 h 18"/>
              <a:gd name="T2" fmla="*/ 0 h 18"/>
            </a:gdLst>
            <a:ahLst/>
            <a:cxnLst>
              <a:cxn ang="0">
                <a:pos x="0" y="T0"/>
              </a:cxn>
              <a:cxn ang="0">
                <a:pos x="0" y="T1"/>
              </a:cxn>
              <a:cxn ang="0">
                <a:pos x="0" y="T2"/>
              </a:cxn>
            </a:cxnLst>
            <a:rect l="0" t="0" r="r" b="b"/>
            <a:pathLst>
              <a:path h="18">
                <a:moveTo>
                  <a:pt x="0" y="18"/>
                </a:moveTo>
                <a:lnTo>
                  <a:pt x="0" y="6"/>
                </a:lnTo>
                <a:lnTo>
                  <a:pt x="0" y="0"/>
                </a:lnTo>
              </a:path>
            </a:pathLst>
          </a:custGeom>
          <a:noFill/>
          <a:ln w="28575">
            <a:solidFill>
              <a:srgbClr val="FF99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0683" name="Line 203">
            <a:extLst>
              <a:ext uri="{FF2B5EF4-FFF2-40B4-BE49-F238E27FC236}">
                <a16:creationId xmlns:a16="http://schemas.microsoft.com/office/drawing/2014/main" id="{50641433-FE14-4171-B028-2B3FE8914457}"/>
              </a:ext>
            </a:extLst>
          </p:cNvPr>
          <p:cNvSpPr>
            <a:spLocks noChangeShapeType="1"/>
          </p:cNvSpPr>
          <p:nvPr/>
        </p:nvSpPr>
        <p:spPr bwMode="auto">
          <a:xfrm flipV="1">
            <a:off x="3430588" y="3990975"/>
            <a:ext cx="1587" cy="19050"/>
          </a:xfrm>
          <a:prstGeom prst="line">
            <a:avLst/>
          </a:prstGeom>
          <a:noFill/>
          <a:ln w="28575">
            <a:solidFill>
              <a:srgbClr val="FF9900"/>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20684" name="Freeform 204">
            <a:extLst>
              <a:ext uri="{FF2B5EF4-FFF2-40B4-BE49-F238E27FC236}">
                <a16:creationId xmlns:a16="http://schemas.microsoft.com/office/drawing/2014/main" id="{C7F902CD-6091-44A9-B386-9B88E8094DEE}"/>
              </a:ext>
            </a:extLst>
          </p:cNvPr>
          <p:cNvSpPr>
            <a:spLocks/>
          </p:cNvSpPr>
          <p:nvPr/>
        </p:nvSpPr>
        <p:spPr bwMode="auto">
          <a:xfrm>
            <a:off x="3421063" y="3971925"/>
            <a:ext cx="9525" cy="19050"/>
          </a:xfrm>
          <a:custGeom>
            <a:avLst/>
            <a:gdLst>
              <a:gd name="T0" fmla="*/ 6 w 6"/>
              <a:gd name="T1" fmla="*/ 12 h 12"/>
              <a:gd name="T2" fmla="*/ 0 w 6"/>
              <a:gd name="T3" fmla="*/ 6 h 12"/>
              <a:gd name="T4" fmla="*/ 0 w 6"/>
              <a:gd name="T5" fmla="*/ 0 h 12"/>
            </a:gdLst>
            <a:ahLst/>
            <a:cxnLst>
              <a:cxn ang="0">
                <a:pos x="T0" y="T1"/>
              </a:cxn>
              <a:cxn ang="0">
                <a:pos x="T2" y="T3"/>
              </a:cxn>
              <a:cxn ang="0">
                <a:pos x="T4" y="T5"/>
              </a:cxn>
            </a:cxnLst>
            <a:rect l="0" t="0" r="r" b="b"/>
            <a:pathLst>
              <a:path w="6" h="12">
                <a:moveTo>
                  <a:pt x="6" y="12"/>
                </a:moveTo>
                <a:lnTo>
                  <a:pt x="0" y="6"/>
                </a:lnTo>
                <a:lnTo>
                  <a:pt x="0" y="0"/>
                </a:lnTo>
              </a:path>
            </a:pathLst>
          </a:custGeom>
          <a:noFill/>
          <a:ln w="28575">
            <a:solidFill>
              <a:srgbClr val="FF99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0685" name="Freeform 205">
            <a:extLst>
              <a:ext uri="{FF2B5EF4-FFF2-40B4-BE49-F238E27FC236}">
                <a16:creationId xmlns:a16="http://schemas.microsoft.com/office/drawing/2014/main" id="{33BF2433-ACC0-4BCD-8B3A-5ABC83539244}"/>
              </a:ext>
            </a:extLst>
          </p:cNvPr>
          <p:cNvSpPr>
            <a:spLocks/>
          </p:cNvSpPr>
          <p:nvPr/>
        </p:nvSpPr>
        <p:spPr bwMode="auto">
          <a:xfrm>
            <a:off x="3421063" y="3943350"/>
            <a:ext cx="1587" cy="28575"/>
          </a:xfrm>
          <a:custGeom>
            <a:avLst/>
            <a:gdLst>
              <a:gd name="T0" fmla="*/ 18 h 18"/>
              <a:gd name="T1" fmla="*/ 6 h 18"/>
              <a:gd name="T2" fmla="*/ 0 h 18"/>
            </a:gdLst>
            <a:ahLst/>
            <a:cxnLst>
              <a:cxn ang="0">
                <a:pos x="0" y="T0"/>
              </a:cxn>
              <a:cxn ang="0">
                <a:pos x="0" y="T1"/>
              </a:cxn>
              <a:cxn ang="0">
                <a:pos x="0" y="T2"/>
              </a:cxn>
            </a:cxnLst>
            <a:rect l="0" t="0" r="r" b="b"/>
            <a:pathLst>
              <a:path h="18">
                <a:moveTo>
                  <a:pt x="0" y="18"/>
                </a:moveTo>
                <a:lnTo>
                  <a:pt x="0" y="6"/>
                </a:lnTo>
                <a:lnTo>
                  <a:pt x="0" y="0"/>
                </a:lnTo>
              </a:path>
            </a:pathLst>
          </a:custGeom>
          <a:noFill/>
          <a:ln w="28575">
            <a:solidFill>
              <a:srgbClr val="FF99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0686" name="Line 206">
            <a:extLst>
              <a:ext uri="{FF2B5EF4-FFF2-40B4-BE49-F238E27FC236}">
                <a16:creationId xmlns:a16="http://schemas.microsoft.com/office/drawing/2014/main" id="{1D51AC40-8E6E-4204-A590-B3E4D24C6AF5}"/>
              </a:ext>
            </a:extLst>
          </p:cNvPr>
          <p:cNvSpPr>
            <a:spLocks noChangeShapeType="1"/>
          </p:cNvSpPr>
          <p:nvPr/>
        </p:nvSpPr>
        <p:spPr bwMode="auto">
          <a:xfrm flipV="1">
            <a:off x="3421063" y="3924300"/>
            <a:ext cx="1587" cy="19050"/>
          </a:xfrm>
          <a:prstGeom prst="line">
            <a:avLst/>
          </a:prstGeom>
          <a:noFill/>
          <a:ln w="28575">
            <a:solidFill>
              <a:srgbClr val="FF9900"/>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20687" name="Freeform 207">
            <a:extLst>
              <a:ext uri="{FF2B5EF4-FFF2-40B4-BE49-F238E27FC236}">
                <a16:creationId xmlns:a16="http://schemas.microsoft.com/office/drawing/2014/main" id="{B93942E6-50DA-4A61-B59D-A4739212D02F}"/>
              </a:ext>
            </a:extLst>
          </p:cNvPr>
          <p:cNvSpPr>
            <a:spLocks/>
          </p:cNvSpPr>
          <p:nvPr/>
        </p:nvSpPr>
        <p:spPr bwMode="auto">
          <a:xfrm>
            <a:off x="3421063" y="3895725"/>
            <a:ext cx="1587" cy="28575"/>
          </a:xfrm>
          <a:custGeom>
            <a:avLst/>
            <a:gdLst>
              <a:gd name="T0" fmla="*/ 18 h 18"/>
              <a:gd name="T1" fmla="*/ 6 h 18"/>
              <a:gd name="T2" fmla="*/ 0 h 18"/>
            </a:gdLst>
            <a:ahLst/>
            <a:cxnLst>
              <a:cxn ang="0">
                <a:pos x="0" y="T0"/>
              </a:cxn>
              <a:cxn ang="0">
                <a:pos x="0" y="T1"/>
              </a:cxn>
              <a:cxn ang="0">
                <a:pos x="0" y="T2"/>
              </a:cxn>
            </a:cxnLst>
            <a:rect l="0" t="0" r="r" b="b"/>
            <a:pathLst>
              <a:path h="18">
                <a:moveTo>
                  <a:pt x="0" y="18"/>
                </a:moveTo>
                <a:lnTo>
                  <a:pt x="0" y="6"/>
                </a:lnTo>
                <a:lnTo>
                  <a:pt x="0" y="0"/>
                </a:lnTo>
              </a:path>
            </a:pathLst>
          </a:custGeom>
          <a:noFill/>
          <a:ln w="28575">
            <a:solidFill>
              <a:srgbClr val="FF99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0688" name="Freeform 208">
            <a:extLst>
              <a:ext uri="{FF2B5EF4-FFF2-40B4-BE49-F238E27FC236}">
                <a16:creationId xmlns:a16="http://schemas.microsoft.com/office/drawing/2014/main" id="{E4A8125D-DC4B-4FFC-BB0D-FCDD6BE152CB}"/>
              </a:ext>
            </a:extLst>
          </p:cNvPr>
          <p:cNvSpPr>
            <a:spLocks/>
          </p:cNvSpPr>
          <p:nvPr/>
        </p:nvSpPr>
        <p:spPr bwMode="auto">
          <a:xfrm>
            <a:off x="3411538" y="3876675"/>
            <a:ext cx="9525" cy="19050"/>
          </a:xfrm>
          <a:custGeom>
            <a:avLst/>
            <a:gdLst>
              <a:gd name="T0" fmla="*/ 6 w 6"/>
              <a:gd name="T1" fmla="*/ 12 h 12"/>
              <a:gd name="T2" fmla="*/ 0 w 6"/>
              <a:gd name="T3" fmla="*/ 6 h 12"/>
              <a:gd name="T4" fmla="*/ 0 w 6"/>
              <a:gd name="T5" fmla="*/ 0 h 12"/>
            </a:gdLst>
            <a:ahLst/>
            <a:cxnLst>
              <a:cxn ang="0">
                <a:pos x="T0" y="T1"/>
              </a:cxn>
              <a:cxn ang="0">
                <a:pos x="T2" y="T3"/>
              </a:cxn>
              <a:cxn ang="0">
                <a:pos x="T4" y="T5"/>
              </a:cxn>
            </a:cxnLst>
            <a:rect l="0" t="0" r="r" b="b"/>
            <a:pathLst>
              <a:path w="6" h="12">
                <a:moveTo>
                  <a:pt x="6" y="12"/>
                </a:moveTo>
                <a:lnTo>
                  <a:pt x="0" y="6"/>
                </a:lnTo>
                <a:lnTo>
                  <a:pt x="0" y="0"/>
                </a:lnTo>
              </a:path>
            </a:pathLst>
          </a:custGeom>
          <a:noFill/>
          <a:ln w="28575">
            <a:solidFill>
              <a:srgbClr val="FF99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0689" name="Line 209">
            <a:extLst>
              <a:ext uri="{FF2B5EF4-FFF2-40B4-BE49-F238E27FC236}">
                <a16:creationId xmlns:a16="http://schemas.microsoft.com/office/drawing/2014/main" id="{07C8442C-32E5-4A09-B89A-96C5D586CF5D}"/>
              </a:ext>
            </a:extLst>
          </p:cNvPr>
          <p:cNvSpPr>
            <a:spLocks noChangeShapeType="1"/>
          </p:cNvSpPr>
          <p:nvPr/>
        </p:nvSpPr>
        <p:spPr bwMode="auto">
          <a:xfrm flipV="1">
            <a:off x="3411538" y="3857625"/>
            <a:ext cx="1587" cy="19050"/>
          </a:xfrm>
          <a:prstGeom prst="line">
            <a:avLst/>
          </a:prstGeom>
          <a:noFill/>
          <a:ln w="28575">
            <a:solidFill>
              <a:srgbClr val="FF9900"/>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20690" name="Freeform 210">
            <a:extLst>
              <a:ext uri="{FF2B5EF4-FFF2-40B4-BE49-F238E27FC236}">
                <a16:creationId xmlns:a16="http://schemas.microsoft.com/office/drawing/2014/main" id="{9D89C575-597D-4E9F-8B60-7A39E373321E}"/>
              </a:ext>
            </a:extLst>
          </p:cNvPr>
          <p:cNvSpPr>
            <a:spLocks/>
          </p:cNvSpPr>
          <p:nvPr/>
        </p:nvSpPr>
        <p:spPr bwMode="auto">
          <a:xfrm>
            <a:off x="3411538" y="3829050"/>
            <a:ext cx="1587" cy="28575"/>
          </a:xfrm>
          <a:custGeom>
            <a:avLst/>
            <a:gdLst>
              <a:gd name="T0" fmla="*/ 18 h 18"/>
              <a:gd name="T1" fmla="*/ 6 h 18"/>
              <a:gd name="T2" fmla="*/ 0 h 18"/>
            </a:gdLst>
            <a:ahLst/>
            <a:cxnLst>
              <a:cxn ang="0">
                <a:pos x="0" y="T0"/>
              </a:cxn>
              <a:cxn ang="0">
                <a:pos x="0" y="T1"/>
              </a:cxn>
              <a:cxn ang="0">
                <a:pos x="0" y="T2"/>
              </a:cxn>
            </a:cxnLst>
            <a:rect l="0" t="0" r="r" b="b"/>
            <a:pathLst>
              <a:path h="18">
                <a:moveTo>
                  <a:pt x="0" y="18"/>
                </a:moveTo>
                <a:lnTo>
                  <a:pt x="0" y="6"/>
                </a:lnTo>
                <a:lnTo>
                  <a:pt x="0" y="0"/>
                </a:lnTo>
              </a:path>
            </a:pathLst>
          </a:custGeom>
          <a:noFill/>
          <a:ln w="28575">
            <a:solidFill>
              <a:srgbClr val="FF99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0691" name="Line 211">
            <a:extLst>
              <a:ext uri="{FF2B5EF4-FFF2-40B4-BE49-F238E27FC236}">
                <a16:creationId xmlns:a16="http://schemas.microsoft.com/office/drawing/2014/main" id="{4A00E137-905F-4C51-9CAA-CED5CF300ED5}"/>
              </a:ext>
            </a:extLst>
          </p:cNvPr>
          <p:cNvSpPr>
            <a:spLocks noChangeShapeType="1"/>
          </p:cNvSpPr>
          <p:nvPr/>
        </p:nvSpPr>
        <p:spPr bwMode="auto">
          <a:xfrm flipV="1">
            <a:off x="3411538" y="3810000"/>
            <a:ext cx="1587" cy="19050"/>
          </a:xfrm>
          <a:prstGeom prst="line">
            <a:avLst/>
          </a:prstGeom>
          <a:noFill/>
          <a:ln w="28575">
            <a:solidFill>
              <a:srgbClr val="FF9900"/>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20692" name="Freeform 212">
            <a:extLst>
              <a:ext uri="{FF2B5EF4-FFF2-40B4-BE49-F238E27FC236}">
                <a16:creationId xmlns:a16="http://schemas.microsoft.com/office/drawing/2014/main" id="{2B4EC813-EA20-4AAD-A67B-A8781D0112AB}"/>
              </a:ext>
            </a:extLst>
          </p:cNvPr>
          <p:cNvSpPr>
            <a:spLocks/>
          </p:cNvSpPr>
          <p:nvPr/>
        </p:nvSpPr>
        <p:spPr bwMode="auto">
          <a:xfrm>
            <a:off x="3411538" y="3781425"/>
            <a:ext cx="1587" cy="28575"/>
          </a:xfrm>
          <a:custGeom>
            <a:avLst/>
            <a:gdLst>
              <a:gd name="T0" fmla="*/ 18 h 18"/>
              <a:gd name="T1" fmla="*/ 6 h 18"/>
              <a:gd name="T2" fmla="*/ 0 h 18"/>
            </a:gdLst>
            <a:ahLst/>
            <a:cxnLst>
              <a:cxn ang="0">
                <a:pos x="0" y="T0"/>
              </a:cxn>
              <a:cxn ang="0">
                <a:pos x="0" y="T1"/>
              </a:cxn>
              <a:cxn ang="0">
                <a:pos x="0" y="T2"/>
              </a:cxn>
            </a:cxnLst>
            <a:rect l="0" t="0" r="r" b="b"/>
            <a:pathLst>
              <a:path h="18">
                <a:moveTo>
                  <a:pt x="0" y="18"/>
                </a:moveTo>
                <a:lnTo>
                  <a:pt x="0" y="6"/>
                </a:lnTo>
                <a:lnTo>
                  <a:pt x="0" y="0"/>
                </a:lnTo>
              </a:path>
            </a:pathLst>
          </a:custGeom>
          <a:noFill/>
          <a:ln w="28575">
            <a:solidFill>
              <a:srgbClr val="FF99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0693" name="Freeform 213">
            <a:extLst>
              <a:ext uri="{FF2B5EF4-FFF2-40B4-BE49-F238E27FC236}">
                <a16:creationId xmlns:a16="http://schemas.microsoft.com/office/drawing/2014/main" id="{1AFEA524-619C-4499-A56C-9A72A7140418}"/>
              </a:ext>
            </a:extLst>
          </p:cNvPr>
          <p:cNvSpPr>
            <a:spLocks/>
          </p:cNvSpPr>
          <p:nvPr/>
        </p:nvSpPr>
        <p:spPr bwMode="auto">
          <a:xfrm>
            <a:off x="3402013" y="3762375"/>
            <a:ext cx="9525" cy="19050"/>
          </a:xfrm>
          <a:custGeom>
            <a:avLst/>
            <a:gdLst>
              <a:gd name="T0" fmla="*/ 6 w 6"/>
              <a:gd name="T1" fmla="*/ 12 h 12"/>
              <a:gd name="T2" fmla="*/ 0 w 6"/>
              <a:gd name="T3" fmla="*/ 6 h 12"/>
              <a:gd name="T4" fmla="*/ 0 w 6"/>
              <a:gd name="T5" fmla="*/ 0 h 12"/>
            </a:gdLst>
            <a:ahLst/>
            <a:cxnLst>
              <a:cxn ang="0">
                <a:pos x="T0" y="T1"/>
              </a:cxn>
              <a:cxn ang="0">
                <a:pos x="T2" y="T3"/>
              </a:cxn>
              <a:cxn ang="0">
                <a:pos x="T4" y="T5"/>
              </a:cxn>
            </a:cxnLst>
            <a:rect l="0" t="0" r="r" b="b"/>
            <a:pathLst>
              <a:path w="6" h="12">
                <a:moveTo>
                  <a:pt x="6" y="12"/>
                </a:moveTo>
                <a:lnTo>
                  <a:pt x="0" y="6"/>
                </a:lnTo>
                <a:lnTo>
                  <a:pt x="0" y="0"/>
                </a:lnTo>
              </a:path>
            </a:pathLst>
          </a:custGeom>
          <a:noFill/>
          <a:ln w="28575">
            <a:solidFill>
              <a:srgbClr val="FF99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0694" name="Line 214">
            <a:extLst>
              <a:ext uri="{FF2B5EF4-FFF2-40B4-BE49-F238E27FC236}">
                <a16:creationId xmlns:a16="http://schemas.microsoft.com/office/drawing/2014/main" id="{FFEC207E-44BC-4C94-A5AC-FBDA092DDB53}"/>
              </a:ext>
            </a:extLst>
          </p:cNvPr>
          <p:cNvSpPr>
            <a:spLocks noChangeShapeType="1"/>
          </p:cNvSpPr>
          <p:nvPr/>
        </p:nvSpPr>
        <p:spPr bwMode="auto">
          <a:xfrm flipV="1">
            <a:off x="3402013" y="3743325"/>
            <a:ext cx="1587" cy="19050"/>
          </a:xfrm>
          <a:prstGeom prst="line">
            <a:avLst/>
          </a:prstGeom>
          <a:noFill/>
          <a:ln w="28575">
            <a:solidFill>
              <a:srgbClr val="FF9900"/>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20695" name="Freeform 215">
            <a:extLst>
              <a:ext uri="{FF2B5EF4-FFF2-40B4-BE49-F238E27FC236}">
                <a16:creationId xmlns:a16="http://schemas.microsoft.com/office/drawing/2014/main" id="{725B640A-C5E4-40FB-BB4E-70FFE4784110}"/>
              </a:ext>
            </a:extLst>
          </p:cNvPr>
          <p:cNvSpPr>
            <a:spLocks/>
          </p:cNvSpPr>
          <p:nvPr/>
        </p:nvSpPr>
        <p:spPr bwMode="auto">
          <a:xfrm>
            <a:off x="3402013" y="3714750"/>
            <a:ext cx="1587" cy="28575"/>
          </a:xfrm>
          <a:custGeom>
            <a:avLst/>
            <a:gdLst>
              <a:gd name="T0" fmla="*/ 18 h 18"/>
              <a:gd name="T1" fmla="*/ 6 h 18"/>
              <a:gd name="T2" fmla="*/ 0 h 18"/>
            </a:gdLst>
            <a:ahLst/>
            <a:cxnLst>
              <a:cxn ang="0">
                <a:pos x="0" y="T0"/>
              </a:cxn>
              <a:cxn ang="0">
                <a:pos x="0" y="T1"/>
              </a:cxn>
              <a:cxn ang="0">
                <a:pos x="0" y="T2"/>
              </a:cxn>
            </a:cxnLst>
            <a:rect l="0" t="0" r="r" b="b"/>
            <a:pathLst>
              <a:path h="18">
                <a:moveTo>
                  <a:pt x="0" y="18"/>
                </a:moveTo>
                <a:lnTo>
                  <a:pt x="0" y="6"/>
                </a:lnTo>
                <a:lnTo>
                  <a:pt x="0" y="0"/>
                </a:lnTo>
              </a:path>
            </a:pathLst>
          </a:custGeom>
          <a:noFill/>
          <a:ln w="28575">
            <a:solidFill>
              <a:srgbClr val="FF99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0696" name="Line 216">
            <a:extLst>
              <a:ext uri="{FF2B5EF4-FFF2-40B4-BE49-F238E27FC236}">
                <a16:creationId xmlns:a16="http://schemas.microsoft.com/office/drawing/2014/main" id="{C75DFE15-CC80-4118-8F51-EB197A87EF87}"/>
              </a:ext>
            </a:extLst>
          </p:cNvPr>
          <p:cNvSpPr>
            <a:spLocks noChangeShapeType="1"/>
          </p:cNvSpPr>
          <p:nvPr/>
        </p:nvSpPr>
        <p:spPr bwMode="auto">
          <a:xfrm flipV="1">
            <a:off x="3402013" y="3695700"/>
            <a:ext cx="1587" cy="19050"/>
          </a:xfrm>
          <a:prstGeom prst="line">
            <a:avLst/>
          </a:prstGeom>
          <a:noFill/>
          <a:ln w="28575">
            <a:solidFill>
              <a:srgbClr val="FF9900"/>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20697" name="Freeform 217">
            <a:extLst>
              <a:ext uri="{FF2B5EF4-FFF2-40B4-BE49-F238E27FC236}">
                <a16:creationId xmlns:a16="http://schemas.microsoft.com/office/drawing/2014/main" id="{9B39E469-8FEE-47B7-8BFC-38E6AE808783}"/>
              </a:ext>
            </a:extLst>
          </p:cNvPr>
          <p:cNvSpPr>
            <a:spLocks/>
          </p:cNvSpPr>
          <p:nvPr/>
        </p:nvSpPr>
        <p:spPr bwMode="auto">
          <a:xfrm>
            <a:off x="3392488" y="3667125"/>
            <a:ext cx="9525" cy="28575"/>
          </a:xfrm>
          <a:custGeom>
            <a:avLst/>
            <a:gdLst>
              <a:gd name="T0" fmla="*/ 6 w 6"/>
              <a:gd name="T1" fmla="*/ 18 h 18"/>
              <a:gd name="T2" fmla="*/ 0 w 6"/>
              <a:gd name="T3" fmla="*/ 6 h 18"/>
              <a:gd name="T4" fmla="*/ 0 w 6"/>
              <a:gd name="T5" fmla="*/ 0 h 18"/>
            </a:gdLst>
            <a:ahLst/>
            <a:cxnLst>
              <a:cxn ang="0">
                <a:pos x="T0" y="T1"/>
              </a:cxn>
              <a:cxn ang="0">
                <a:pos x="T2" y="T3"/>
              </a:cxn>
              <a:cxn ang="0">
                <a:pos x="T4" y="T5"/>
              </a:cxn>
            </a:cxnLst>
            <a:rect l="0" t="0" r="r" b="b"/>
            <a:pathLst>
              <a:path w="6" h="18">
                <a:moveTo>
                  <a:pt x="6" y="18"/>
                </a:moveTo>
                <a:lnTo>
                  <a:pt x="0" y="6"/>
                </a:lnTo>
                <a:lnTo>
                  <a:pt x="0" y="0"/>
                </a:lnTo>
              </a:path>
            </a:pathLst>
          </a:custGeom>
          <a:noFill/>
          <a:ln w="28575">
            <a:solidFill>
              <a:srgbClr val="FF99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0698" name="Line 218">
            <a:extLst>
              <a:ext uri="{FF2B5EF4-FFF2-40B4-BE49-F238E27FC236}">
                <a16:creationId xmlns:a16="http://schemas.microsoft.com/office/drawing/2014/main" id="{2F8C255A-96AB-46FE-8E01-0C8DA273C4AD}"/>
              </a:ext>
            </a:extLst>
          </p:cNvPr>
          <p:cNvSpPr>
            <a:spLocks noChangeShapeType="1"/>
          </p:cNvSpPr>
          <p:nvPr/>
        </p:nvSpPr>
        <p:spPr bwMode="auto">
          <a:xfrm flipV="1">
            <a:off x="3392488" y="3648075"/>
            <a:ext cx="1587" cy="19050"/>
          </a:xfrm>
          <a:prstGeom prst="line">
            <a:avLst/>
          </a:prstGeom>
          <a:noFill/>
          <a:ln w="28575">
            <a:solidFill>
              <a:srgbClr val="FF9900"/>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20699" name="Line 219">
            <a:extLst>
              <a:ext uri="{FF2B5EF4-FFF2-40B4-BE49-F238E27FC236}">
                <a16:creationId xmlns:a16="http://schemas.microsoft.com/office/drawing/2014/main" id="{B0E18C06-ABDC-4A7B-8886-EAE5148FC617}"/>
              </a:ext>
            </a:extLst>
          </p:cNvPr>
          <p:cNvSpPr>
            <a:spLocks noChangeShapeType="1"/>
          </p:cNvSpPr>
          <p:nvPr/>
        </p:nvSpPr>
        <p:spPr bwMode="auto">
          <a:xfrm flipV="1">
            <a:off x="3392488" y="3629025"/>
            <a:ext cx="1587" cy="19050"/>
          </a:xfrm>
          <a:prstGeom prst="line">
            <a:avLst/>
          </a:prstGeom>
          <a:noFill/>
          <a:ln w="28575">
            <a:solidFill>
              <a:srgbClr val="FF9900"/>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20700" name="Freeform 220">
            <a:extLst>
              <a:ext uri="{FF2B5EF4-FFF2-40B4-BE49-F238E27FC236}">
                <a16:creationId xmlns:a16="http://schemas.microsoft.com/office/drawing/2014/main" id="{ACCB2104-4CD6-41F5-A3FB-28A2471D5DEC}"/>
              </a:ext>
            </a:extLst>
          </p:cNvPr>
          <p:cNvSpPr>
            <a:spLocks/>
          </p:cNvSpPr>
          <p:nvPr/>
        </p:nvSpPr>
        <p:spPr bwMode="auto">
          <a:xfrm>
            <a:off x="3392488" y="3600450"/>
            <a:ext cx="1587" cy="28575"/>
          </a:xfrm>
          <a:custGeom>
            <a:avLst/>
            <a:gdLst>
              <a:gd name="T0" fmla="*/ 18 h 18"/>
              <a:gd name="T1" fmla="*/ 6 h 18"/>
              <a:gd name="T2" fmla="*/ 0 h 18"/>
            </a:gdLst>
            <a:ahLst/>
            <a:cxnLst>
              <a:cxn ang="0">
                <a:pos x="0" y="T0"/>
              </a:cxn>
              <a:cxn ang="0">
                <a:pos x="0" y="T1"/>
              </a:cxn>
              <a:cxn ang="0">
                <a:pos x="0" y="T2"/>
              </a:cxn>
            </a:cxnLst>
            <a:rect l="0" t="0" r="r" b="b"/>
            <a:pathLst>
              <a:path h="18">
                <a:moveTo>
                  <a:pt x="0" y="18"/>
                </a:moveTo>
                <a:lnTo>
                  <a:pt x="0" y="6"/>
                </a:lnTo>
                <a:lnTo>
                  <a:pt x="0" y="0"/>
                </a:lnTo>
              </a:path>
            </a:pathLst>
          </a:custGeom>
          <a:noFill/>
          <a:ln w="28575">
            <a:solidFill>
              <a:srgbClr val="FF99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0701" name="Freeform 221">
            <a:extLst>
              <a:ext uri="{FF2B5EF4-FFF2-40B4-BE49-F238E27FC236}">
                <a16:creationId xmlns:a16="http://schemas.microsoft.com/office/drawing/2014/main" id="{034DF4F1-183A-4B9A-91B1-1511D3B29BC9}"/>
              </a:ext>
            </a:extLst>
          </p:cNvPr>
          <p:cNvSpPr>
            <a:spLocks/>
          </p:cNvSpPr>
          <p:nvPr/>
        </p:nvSpPr>
        <p:spPr bwMode="auto">
          <a:xfrm>
            <a:off x="3382963" y="3581400"/>
            <a:ext cx="9525" cy="19050"/>
          </a:xfrm>
          <a:custGeom>
            <a:avLst/>
            <a:gdLst>
              <a:gd name="T0" fmla="*/ 6 w 6"/>
              <a:gd name="T1" fmla="*/ 12 h 12"/>
              <a:gd name="T2" fmla="*/ 0 w 6"/>
              <a:gd name="T3" fmla="*/ 6 h 12"/>
              <a:gd name="T4" fmla="*/ 0 w 6"/>
              <a:gd name="T5" fmla="*/ 0 h 12"/>
            </a:gdLst>
            <a:ahLst/>
            <a:cxnLst>
              <a:cxn ang="0">
                <a:pos x="T0" y="T1"/>
              </a:cxn>
              <a:cxn ang="0">
                <a:pos x="T2" y="T3"/>
              </a:cxn>
              <a:cxn ang="0">
                <a:pos x="T4" y="T5"/>
              </a:cxn>
            </a:cxnLst>
            <a:rect l="0" t="0" r="r" b="b"/>
            <a:pathLst>
              <a:path w="6" h="12">
                <a:moveTo>
                  <a:pt x="6" y="12"/>
                </a:moveTo>
                <a:lnTo>
                  <a:pt x="0" y="6"/>
                </a:lnTo>
                <a:lnTo>
                  <a:pt x="0" y="0"/>
                </a:lnTo>
              </a:path>
            </a:pathLst>
          </a:custGeom>
          <a:noFill/>
          <a:ln w="28575">
            <a:solidFill>
              <a:srgbClr val="FF99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0702" name="Freeform 222">
            <a:extLst>
              <a:ext uri="{FF2B5EF4-FFF2-40B4-BE49-F238E27FC236}">
                <a16:creationId xmlns:a16="http://schemas.microsoft.com/office/drawing/2014/main" id="{E2274149-D325-47F7-80C6-A8EE1A2BE3F7}"/>
              </a:ext>
            </a:extLst>
          </p:cNvPr>
          <p:cNvSpPr>
            <a:spLocks/>
          </p:cNvSpPr>
          <p:nvPr/>
        </p:nvSpPr>
        <p:spPr bwMode="auto">
          <a:xfrm>
            <a:off x="3382963" y="3552825"/>
            <a:ext cx="1587" cy="28575"/>
          </a:xfrm>
          <a:custGeom>
            <a:avLst/>
            <a:gdLst>
              <a:gd name="T0" fmla="*/ 18 h 18"/>
              <a:gd name="T1" fmla="*/ 6 h 18"/>
              <a:gd name="T2" fmla="*/ 0 h 18"/>
            </a:gdLst>
            <a:ahLst/>
            <a:cxnLst>
              <a:cxn ang="0">
                <a:pos x="0" y="T0"/>
              </a:cxn>
              <a:cxn ang="0">
                <a:pos x="0" y="T1"/>
              </a:cxn>
              <a:cxn ang="0">
                <a:pos x="0" y="T2"/>
              </a:cxn>
            </a:cxnLst>
            <a:rect l="0" t="0" r="r" b="b"/>
            <a:pathLst>
              <a:path h="18">
                <a:moveTo>
                  <a:pt x="0" y="18"/>
                </a:moveTo>
                <a:lnTo>
                  <a:pt x="0" y="6"/>
                </a:lnTo>
                <a:lnTo>
                  <a:pt x="0" y="0"/>
                </a:lnTo>
              </a:path>
            </a:pathLst>
          </a:custGeom>
          <a:noFill/>
          <a:ln w="28575">
            <a:solidFill>
              <a:srgbClr val="FF99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0703" name="Line 223">
            <a:extLst>
              <a:ext uri="{FF2B5EF4-FFF2-40B4-BE49-F238E27FC236}">
                <a16:creationId xmlns:a16="http://schemas.microsoft.com/office/drawing/2014/main" id="{6C4D9E86-69A7-4D87-B82F-4F01EC852615}"/>
              </a:ext>
            </a:extLst>
          </p:cNvPr>
          <p:cNvSpPr>
            <a:spLocks noChangeShapeType="1"/>
          </p:cNvSpPr>
          <p:nvPr/>
        </p:nvSpPr>
        <p:spPr bwMode="auto">
          <a:xfrm flipV="1">
            <a:off x="3382963" y="3533775"/>
            <a:ext cx="1587" cy="19050"/>
          </a:xfrm>
          <a:prstGeom prst="line">
            <a:avLst/>
          </a:prstGeom>
          <a:noFill/>
          <a:ln w="28575">
            <a:solidFill>
              <a:srgbClr val="FF9900"/>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20704" name="Line 224">
            <a:extLst>
              <a:ext uri="{FF2B5EF4-FFF2-40B4-BE49-F238E27FC236}">
                <a16:creationId xmlns:a16="http://schemas.microsoft.com/office/drawing/2014/main" id="{88D8FB78-6E23-4E21-BDF3-B6628C8831E0}"/>
              </a:ext>
            </a:extLst>
          </p:cNvPr>
          <p:cNvSpPr>
            <a:spLocks noChangeShapeType="1"/>
          </p:cNvSpPr>
          <p:nvPr/>
        </p:nvSpPr>
        <p:spPr bwMode="auto">
          <a:xfrm flipV="1">
            <a:off x="3382963" y="3514725"/>
            <a:ext cx="1587" cy="19050"/>
          </a:xfrm>
          <a:prstGeom prst="line">
            <a:avLst/>
          </a:prstGeom>
          <a:noFill/>
          <a:ln w="28575">
            <a:solidFill>
              <a:srgbClr val="FF9900"/>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20705" name="Freeform 225">
            <a:extLst>
              <a:ext uri="{FF2B5EF4-FFF2-40B4-BE49-F238E27FC236}">
                <a16:creationId xmlns:a16="http://schemas.microsoft.com/office/drawing/2014/main" id="{97B4CDBB-7E44-4933-BA13-337F000BD550}"/>
              </a:ext>
            </a:extLst>
          </p:cNvPr>
          <p:cNvSpPr>
            <a:spLocks/>
          </p:cNvSpPr>
          <p:nvPr/>
        </p:nvSpPr>
        <p:spPr bwMode="auto">
          <a:xfrm>
            <a:off x="3373438" y="3486150"/>
            <a:ext cx="9525" cy="28575"/>
          </a:xfrm>
          <a:custGeom>
            <a:avLst/>
            <a:gdLst>
              <a:gd name="T0" fmla="*/ 6 w 6"/>
              <a:gd name="T1" fmla="*/ 18 h 18"/>
              <a:gd name="T2" fmla="*/ 0 w 6"/>
              <a:gd name="T3" fmla="*/ 6 h 18"/>
              <a:gd name="T4" fmla="*/ 0 w 6"/>
              <a:gd name="T5" fmla="*/ 0 h 18"/>
            </a:gdLst>
            <a:ahLst/>
            <a:cxnLst>
              <a:cxn ang="0">
                <a:pos x="T0" y="T1"/>
              </a:cxn>
              <a:cxn ang="0">
                <a:pos x="T2" y="T3"/>
              </a:cxn>
              <a:cxn ang="0">
                <a:pos x="T4" y="T5"/>
              </a:cxn>
            </a:cxnLst>
            <a:rect l="0" t="0" r="r" b="b"/>
            <a:pathLst>
              <a:path w="6" h="18">
                <a:moveTo>
                  <a:pt x="6" y="18"/>
                </a:moveTo>
                <a:lnTo>
                  <a:pt x="0" y="6"/>
                </a:lnTo>
                <a:lnTo>
                  <a:pt x="0" y="0"/>
                </a:lnTo>
              </a:path>
            </a:pathLst>
          </a:custGeom>
          <a:noFill/>
          <a:ln w="28575">
            <a:solidFill>
              <a:srgbClr val="FF99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0707" name="Line 227">
            <a:extLst>
              <a:ext uri="{FF2B5EF4-FFF2-40B4-BE49-F238E27FC236}">
                <a16:creationId xmlns:a16="http://schemas.microsoft.com/office/drawing/2014/main" id="{07384D9A-B882-4F87-B987-901384F2D8DE}"/>
              </a:ext>
            </a:extLst>
          </p:cNvPr>
          <p:cNvSpPr>
            <a:spLocks noChangeShapeType="1"/>
          </p:cNvSpPr>
          <p:nvPr/>
        </p:nvSpPr>
        <p:spPr bwMode="auto">
          <a:xfrm flipV="1">
            <a:off x="3373438" y="3467100"/>
            <a:ext cx="1587" cy="19050"/>
          </a:xfrm>
          <a:prstGeom prst="line">
            <a:avLst/>
          </a:prstGeom>
          <a:noFill/>
          <a:ln w="28575">
            <a:solidFill>
              <a:srgbClr val="FF9900"/>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20708" name="Freeform 228">
            <a:extLst>
              <a:ext uri="{FF2B5EF4-FFF2-40B4-BE49-F238E27FC236}">
                <a16:creationId xmlns:a16="http://schemas.microsoft.com/office/drawing/2014/main" id="{1A5DD388-60EA-4FA9-ADC9-FE280A0C5F38}"/>
              </a:ext>
            </a:extLst>
          </p:cNvPr>
          <p:cNvSpPr>
            <a:spLocks/>
          </p:cNvSpPr>
          <p:nvPr/>
        </p:nvSpPr>
        <p:spPr bwMode="auto">
          <a:xfrm>
            <a:off x="3373438" y="3438525"/>
            <a:ext cx="1587" cy="28575"/>
          </a:xfrm>
          <a:custGeom>
            <a:avLst/>
            <a:gdLst>
              <a:gd name="T0" fmla="*/ 18 h 18"/>
              <a:gd name="T1" fmla="*/ 6 h 18"/>
              <a:gd name="T2" fmla="*/ 0 h 18"/>
            </a:gdLst>
            <a:ahLst/>
            <a:cxnLst>
              <a:cxn ang="0">
                <a:pos x="0" y="T0"/>
              </a:cxn>
              <a:cxn ang="0">
                <a:pos x="0" y="T1"/>
              </a:cxn>
              <a:cxn ang="0">
                <a:pos x="0" y="T2"/>
              </a:cxn>
            </a:cxnLst>
            <a:rect l="0" t="0" r="r" b="b"/>
            <a:pathLst>
              <a:path h="18">
                <a:moveTo>
                  <a:pt x="0" y="18"/>
                </a:moveTo>
                <a:lnTo>
                  <a:pt x="0" y="6"/>
                </a:lnTo>
                <a:lnTo>
                  <a:pt x="0" y="0"/>
                </a:lnTo>
              </a:path>
            </a:pathLst>
          </a:custGeom>
          <a:noFill/>
          <a:ln w="28575">
            <a:solidFill>
              <a:srgbClr val="FF99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0709" name="Line 229">
            <a:extLst>
              <a:ext uri="{FF2B5EF4-FFF2-40B4-BE49-F238E27FC236}">
                <a16:creationId xmlns:a16="http://schemas.microsoft.com/office/drawing/2014/main" id="{F4B9E8B0-E129-482F-906A-A6D9F4218DD4}"/>
              </a:ext>
            </a:extLst>
          </p:cNvPr>
          <p:cNvSpPr>
            <a:spLocks noChangeShapeType="1"/>
          </p:cNvSpPr>
          <p:nvPr/>
        </p:nvSpPr>
        <p:spPr bwMode="auto">
          <a:xfrm flipV="1">
            <a:off x="3373438" y="3419475"/>
            <a:ext cx="1587" cy="19050"/>
          </a:xfrm>
          <a:prstGeom prst="line">
            <a:avLst/>
          </a:prstGeom>
          <a:noFill/>
          <a:ln w="28575">
            <a:solidFill>
              <a:srgbClr val="FF9900"/>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20710" name="Freeform 230">
            <a:extLst>
              <a:ext uri="{FF2B5EF4-FFF2-40B4-BE49-F238E27FC236}">
                <a16:creationId xmlns:a16="http://schemas.microsoft.com/office/drawing/2014/main" id="{A7C4DA7C-2CF4-4A4B-AAE3-386D75903B18}"/>
              </a:ext>
            </a:extLst>
          </p:cNvPr>
          <p:cNvSpPr>
            <a:spLocks/>
          </p:cNvSpPr>
          <p:nvPr/>
        </p:nvSpPr>
        <p:spPr bwMode="auto">
          <a:xfrm>
            <a:off x="3363913" y="3400425"/>
            <a:ext cx="9525" cy="19050"/>
          </a:xfrm>
          <a:custGeom>
            <a:avLst/>
            <a:gdLst>
              <a:gd name="T0" fmla="*/ 6 w 6"/>
              <a:gd name="T1" fmla="*/ 12 h 12"/>
              <a:gd name="T2" fmla="*/ 0 w 6"/>
              <a:gd name="T3" fmla="*/ 6 h 12"/>
              <a:gd name="T4" fmla="*/ 0 w 6"/>
              <a:gd name="T5" fmla="*/ 0 h 12"/>
            </a:gdLst>
            <a:ahLst/>
            <a:cxnLst>
              <a:cxn ang="0">
                <a:pos x="T0" y="T1"/>
              </a:cxn>
              <a:cxn ang="0">
                <a:pos x="T2" y="T3"/>
              </a:cxn>
              <a:cxn ang="0">
                <a:pos x="T4" y="T5"/>
              </a:cxn>
            </a:cxnLst>
            <a:rect l="0" t="0" r="r" b="b"/>
            <a:pathLst>
              <a:path w="6" h="12">
                <a:moveTo>
                  <a:pt x="6" y="12"/>
                </a:moveTo>
                <a:lnTo>
                  <a:pt x="0" y="6"/>
                </a:lnTo>
                <a:lnTo>
                  <a:pt x="0" y="0"/>
                </a:lnTo>
              </a:path>
            </a:pathLst>
          </a:custGeom>
          <a:noFill/>
          <a:ln w="28575">
            <a:solidFill>
              <a:srgbClr val="FF99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0711" name="Freeform 231">
            <a:extLst>
              <a:ext uri="{FF2B5EF4-FFF2-40B4-BE49-F238E27FC236}">
                <a16:creationId xmlns:a16="http://schemas.microsoft.com/office/drawing/2014/main" id="{47240B76-0CE7-4BD2-AE2C-4107881586A2}"/>
              </a:ext>
            </a:extLst>
          </p:cNvPr>
          <p:cNvSpPr>
            <a:spLocks/>
          </p:cNvSpPr>
          <p:nvPr/>
        </p:nvSpPr>
        <p:spPr bwMode="auto">
          <a:xfrm>
            <a:off x="3363913" y="3371850"/>
            <a:ext cx="1587" cy="28575"/>
          </a:xfrm>
          <a:custGeom>
            <a:avLst/>
            <a:gdLst>
              <a:gd name="T0" fmla="*/ 18 h 18"/>
              <a:gd name="T1" fmla="*/ 6 h 18"/>
              <a:gd name="T2" fmla="*/ 0 h 18"/>
            </a:gdLst>
            <a:ahLst/>
            <a:cxnLst>
              <a:cxn ang="0">
                <a:pos x="0" y="T0"/>
              </a:cxn>
              <a:cxn ang="0">
                <a:pos x="0" y="T1"/>
              </a:cxn>
              <a:cxn ang="0">
                <a:pos x="0" y="T2"/>
              </a:cxn>
            </a:cxnLst>
            <a:rect l="0" t="0" r="r" b="b"/>
            <a:pathLst>
              <a:path h="18">
                <a:moveTo>
                  <a:pt x="0" y="18"/>
                </a:moveTo>
                <a:lnTo>
                  <a:pt x="0" y="6"/>
                </a:lnTo>
                <a:lnTo>
                  <a:pt x="0" y="0"/>
                </a:lnTo>
              </a:path>
            </a:pathLst>
          </a:custGeom>
          <a:noFill/>
          <a:ln w="28575">
            <a:solidFill>
              <a:srgbClr val="FF99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0712" name="Line 232">
            <a:extLst>
              <a:ext uri="{FF2B5EF4-FFF2-40B4-BE49-F238E27FC236}">
                <a16:creationId xmlns:a16="http://schemas.microsoft.com/office/drawing/2014/main" id="{AC7228DC-D9E0-4B8B-96D0-43ECE4FB460A}"/>
              </a:ext>
            </a:extLst>
          </p:cNvPr>
          <p:cNvSpPr>
            <a:spLocks noChangeShapeType="1"/>
          </p:cNvSpPr>
          <p:nvPr/>
        </p:nvSpPr>
        <p:spPr bwMode="auto">
          <a:xfrm flipV="1">
            <a:off x="3363913" y="3352800"/>
            <a:ext cx="1587" cy="19050"/>
          </a:xfrm>
          <a:prstGeom prst="line">
            <a:avLst/>
          </a:prstGeom>
          <a:noFill/>
          <a:ln w="28575">
            <a:solidFill>
              <a:srgbClr val="FF9900"/>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20713" name="Line 233">
            <a:extLst>
              <a:ext uri="{FF2B5EF4-FFF2-40B4-BE49-F238E27FC236}">
                <a16:creationId xmlns:a16="http://schemas.microsoft.com/office/drawing/2014/main" id="{4E9BDF2D-94DC-43D8-AC5A-29C512A4B857}"/>
              </a:ext>
            </a:extLst>
          </p:cNvPr>
          <p:cNvSpPr>
            <a:spLocks noChangeShapeType="1"/>
          </p:cNvSpPr>
          <p:nvPr/>
        </p:nvSpPr>
        <p:spPr bwMode="auto">
          <a:xfrm flipH="1" flipV="1">
            <a:off x="3354388" y="3324225"/>
            <a:ext cx="9525" cy="28575"/>
          </a:xfrm>
          <a:prstGeom prst="line">
            <a:avLst/>
          </a:prstGeom>
          <a:noFill/>
          <a:ln w="28575">
            <a:solidFill>
              <a:srgbClr val="FF9900"/>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20714" name="Rectangle 234">
            <a:extLst>
              <a:ext uri="{FF2B5EF4-FFF2-40B4-BE49-F238E27FC236}">
                <a16:creationId xmlns:a16="http://schemas.microsoft.com/office/drawing/2014/main" id="{CD91C1DA-AD8F-4BA7-8B31-795EA34E357F}"/>
              </a:ext>
            </a:extLst>
          </p:cNvPr>
          <p:cNvSpPr>
            <a:spLocks noChangeArrowheads="1"/>
          </p:cNvSpPr>
          <p:nvPr/>
        </p:nvSpPr>
        <p:spPr bwMode="auto">
          <a:xfrm>
            <a:off x="3001963" y="5486400"/>
            <a:ext cx="113814"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en-US" sz="1600">
                <a:latin typeface="Arial" panose="020B0604020202020204" pitchFamily="34" charset="0"/>
              </a:rPr>
              <a:t>0</a:t>
            </a:r>
            <a:endParaRPr lang="en-US" altLang="en-US"/>
          </a:p>
        </p:txBody>
      </p:sp>
      <p:sp>
        <p:nvSpPr>
          <p:cNvPr id="20715" name="Rectangle 235">
            <a:extLst>
              <a:ext uri="{FF2B5EF4-FFF2-40B4-BE49-F238E27FC236}">
                <a16:creationId xmlns:a16="http://schemas.microsoft.com/office/drawing/2014/main" id="{0C1978D5-5068-4A8F-8D50-59A7E0859C68}"/>
              </a:ext>
            </a:extLst>
          </p:cNvPr>
          <p:cNvSpPr>
            <a:spLocks noChangeArrowheads="1"/>
          </p:cNvSpPr>
          <p:nvPr/>
        </p:nvSpPr>
        <p:spPr bwMode="auto">
          <a:xfrm>
            <a:off x="2830513" y="4343400"/>
            <a:ext cx="28257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en-US" sz="1600">
                <a:latin typeface="Arial" panose="020B0604020202020204" pitchFamily="34" charset="0"/>
              </a:rPr>
              <a:t>0.5</a:t>
            </a:r>
            <a:endParaRPr lang="en-US" altLang="en-US"/>
          </a:p>
        </p:txBody>
      </p:sp>
      <p:sp>
        <p:nvSpPr>
          <p:cNvPr id="20716" name="Rectangle 236">
            <a:extLst>
              <a:ext uri="{FF2B5EF4-FFF2-40B4-BE49-F238E27FC236}">
                <a16:creationId xmlns:a16="http://schemas.microsoft.com/office/drawing/2014/main" id="{C9694FB8-90F3-431B-B1D6-103AC13A30B6}"/>
              </a:ext>
            </a:extLst>
          </p:cNvPr>
          <p:cNvSpPr>
            <a:spLocks noChangeArrowheads="1"/>
          </p:cNvSpPr>
          <p:nvPr/>
        </p:nvSpPr>
        <p:spPr bwMode="auto">
          <a:xfrm>
            <a:off x="3001963" y="3200400"/>
            <a:ext cx="113814"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en-US" sz="1600">
                <a:latin typeface="Arial" panose="020B0604020202020204" pitchFamily="34" charset="0"/>
              </a:rPr>
              <a:t>1</a:t>
            </a:r>
            <a:endParaRPr lang="en-US" altLang="en-US"/>
          </a:p>
        </p:txBody>
      </p:sp>
      <p:sp>
        <p:nvSpPr>
          <p:cNvPr id="20717" name="Rectangle 237">
            <a:extLst>
              <a:ext uri="{FF2B5EF4-FFF2-40B4-BE49-F238E27FC236}">
                <a16:creationId xmlns:a16="http://schemas.microsoft.com/office/drawing/2014/main" id="{6EDD2404-7311-4181-84BA-C059B815E2C8}"/>
              </a:ext>
            </a:extLst>
          </p:cNvPr>
          <p:cNvSpPr>
            <a:spLocks noChangeArrowheads="1"/>
          </p:cNvSpPr>
          <p:nvPr/>
        </p:nvSpPr>
        <p:spPr bwMode="auto">
          <a:xfrm>
            <a:off x="3221038" y="5791200"/>
            <a:ext cx="113814"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en-US" sz="1600">
                <a:latin typeface="Arial" panose="020B0604020202020204" pitchFamily="34" charset="0"/>
              </a:rPr>
              <a:t>0</a:t>
            </a:r>
            <a:endParaRPr lang="en-US" altLang="en-US"/>
          </a:p>
        </p:txBody>
      </p:sp>
      <p:sp>
        <p:nvSpPr>
          <p:cNvPr id="20718" name="Rectangle 238">
            <a:extLst>
              <a:ext uri="{FF2B5EF4-FFF2-40B4-BE49-F238E27FC236}">
                <a16:creationId xmlns:a16="http://schemas.microsoft.com/office/drawing/2014/main" id="{B56DE143-211D-4366-9BD8-35E8A917398A}"/>
              </a:ext>
            </a:extLst>
          </p:cNvPr>
          <p:cNvSpPr>
            <a:spLocks noChangeArrowheads="1"/>
          </p:cNvSpPr>
          <p:nvPr/>
        </p:nvSpPr>
        <p:spPr bwMode="auto">
          <a:xfrm>
            <a:off x="4243388" y="5791200"/>
            <a:ext cx="113814"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en-US" sz="1600">
                <a:latin typeface="Arial" panose="020B0604020202020204" pitchFamily="34" charset="0"/>
              </a:rPr>
              <a:t>5</a:t>
            </a:r>
            <a:endParaRPr lang="en-US" altLang="en-US"/>
          </a:p>
        </p:txBody>
      </p:sp>
      <p:sp>
        <p:nvSpPr>
          <p:cNvPr id="20719" name="Rectangle 239">
            <a:extLst>
              <a:ext uri="{FF2B5EF4-FFF2-40B4-BE49-F238E27FC236}">
                <a16:creationId xmlns:a16="http://schemas.microsoft.com/office/drawing/2014/main" id="{062CBD10-CD76-4F02-998A-87155283479A}"/>
              </a:ext>
            </a:extLst>
          </p:cNvPr>
          <p:cNvSpPr>
            <a:spLocks noChangeArrowheads="1"/>
          </p:cNvSpPr>
          <p:nvPr/>
        </p:nvSpPr>
        <p:spPr bwMode="auto">
          <a:xfrm>
            <a:off x="5197475" y="5791200"/>
            <a:ext cx="2254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en-US" sz="1600">
                <a:latin typeface="Arial" panose="020B0604020202020204" pitchFamily="34" charset="0"/>
              </a:rPr>
              <a:t>10</a:t>
            </a:r>
            <a:endParaRPr lang="en-US" altLang="en-US"/>
          </a:p>
        </p:txBody>
      </p:sp>
      <p:sp>
        <p:nvSpPr>
          <p:cNvPr id="20720" name="Rectangle 240">
            <a:extLst>
              <a:ext uri="{FF2B5EF4-FFF2-40B4-BE49-F238E27FC236}">
                <a16:creationId xmlns:a16="http://schemas.microsoft.com/office/drawing/2014/main" id="{EC92A561-E645-4ED4-989D-4AB5AAF0F8D9}"/>
              </a:ext>
            </a:extLst>
          </p:cNvPr>
          <p:cNvSpPr>
            <a:spLocks noChangeArrowheads="1"/>
          </p:cNvSpPr>
          <p:nvPr/>
        </p:nvSpPr>
        <p:spPr bwMode="auto">
          <a:xfrm>
            <a:off x="6218238" y="5791200"/>
            <a:ext cx="2254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en-US" sz="1600">
                <a:latin typeface="Arial" panose="020B0604020202020204" pitchFamily="34" charset="0"/>
              </a:rPr>
              <a:t>15</a:t>
            </a:r>
            <a:endParaRPr lang="en-US" altLang="en-US"/>
          </a:p>
        </p:txBody>
      </p:sp>
      <p:sp>
        <p:nvSpPr>
          <p:cNvPr id="20724" name="Rectangle 244">
            <a:extLst>
              <a:ext uri="{FF2B5EF4-FFF2-40B4-BE49-F238E27FC236}">
                <a16:creationId xmlns:a16="http://schemas.microsoft.com/office/drawing/2014/main" id="{E0435DD9-B003-43E1-8C82-9BA0860A4DFB}"/>
              </a:ext>
            </a:extLst>
          </p:cNvPr>
          <p:cNvSpPr>
            <a:spLocks noChangeArrowheads="1"/>
          </p:cNvSpPr>
          <p:nvPr/>
        </p:nvSpPr>
        <p:spPr bwMode="auto">
          <a:xfrm rot="16200000">
            <a:off x="1891379" y="4308396"/>
            <a:ext cx="1503617"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en-US" sz="1600" dirty="0">
                <a:latin typeface="Arial" panose="020B0604020202020204" pitchFamily="34" charset="0"/>
              </a:rPr>
              <a:t>Exceedance risk</a:t>
            </a:r>
            <a:endParaRPr lang="en-US" altLang="en-US" dirty="0"/>
          </a:p>
        </p:txBody>
      </p:sp>
      <p:sp>
        <p:nvSpPr>
          <p:cNvPr id="20731" name="Line 251">
            <a:extLst>
              <a:ext uri="{FF2B5EF4-FFF2-40B4-BE49-F238E27FC236}">
                <a16:creationId xmlns:a16="http://schemas.microsoft.com/office/drawing/2014/main" id="{4559CF30-11AB-4F2D-A79D-8CBEDE19C05A}"/>
              </a:ext>
            </a:extLst>
          </p:cNvPr>
          <p:cNvSpPr>
            <a:spLocks noChangeShapeType="1"/>
          </p:cNvSpPr>
          <p:nvPr/>
        </p:nvSpPr>
        <p:spPr bwMode="auto">
          <a:xfrm>
            <a:off x="3287713" y="3324225"/>
            <a:ext cx="1587" cy="2257425"/>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20732" name="Line 252">
            <a:extLst>
              <a:ext uri="{FF2B5EF4-FFF2-40B4-BE49-F238E27FC236}">
                <a16:creationId xmlns:a16="http://schemas.microsoft.com/office/drawing/2014/main" id="{27F9C20A-8597-46DE-B116-6839DF5C12E1}"/>
              </a:ext>
            </a:extLst>
          </p:cNvPr>
          <p:cNvSpPr>
            <a:spLocks noChangeShapeType="1"/>
          </p:cNvSpPr>
          <p:nvPr/>
        </p:nvSpPr>
        <p:spPr bwMode="auto">
          <a:xfrm flipH="1" flipV="1">
            <a:off x="3287713" y="5581650"/>
            <a:ext cx="3063875" cy="9525"/>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20733" name="Line 253">
            <a:extLst>
              <a:ext uri="{FF2B5EF4-FFF2-40B4-BE49-F238E27FC236}">
                <a16:creationId xmlns:a16="http://schemas.microsoft.com/office/drawing/2014/main" id="{3C2C91A6-5842-45B5-9270-AA4E33C5D606}"/>
              </a:ext>
            </a:extLst>
          </p:cNvPr>
          <p:cNvSpPr>
            <a:spLocks noChangeShapeType="1"/>
          </p:cNvSpPr>
          <p:nvPr/>
        </p:nvSpPr>
        <p:spPr bwMode="auto">
          <a:xfrm flipH="1">
            <a:off x="3287713" y="3324225"/>
            <a:ext cx="1003300" cy="1588"/>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20498" name="Line 18">
            <a:extLst>
              <a:ext uri="{FF2B5EF4-FFF2-40B4-BE49-F238E27FC236}">
                <a16:creationId xmlns:a16="http://schemas.microsoft.com/office/drawing/2014/main" id="{95341B2C-2DBB-4DF1-A3D9-048E5867D288}"/>
              </a:ext>
            </a:extLst>
          </p:cNvPr>
          <p:cNvSpPr>
            <a:spLocks noChangeShapeType="1"/>
          </p:cNvSpPr>
          <p:nvPr/>
        </p:nvSpPr>
        <p:spPr bwMode="auto">
          <a:xfrm>
            <a:off x="3290888" y="3348038"/>
            <a:ext cx="76200" cy="0"/>
          </a:xfrm>
          <a:prstGeom prst="line">
            <a:avLst/>
          </a:prstGeom>
          <a:noFill/>
          <a:ln w="25400">
            <a:solidFill>
              <a:srgbClr val="FF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GB"/>
          </a:p>
        </p:txBody>
      </p:sp>
      <p:sp>
        <p:nvSpPr>
          <p:cNvPr id="20499" name="Line 19">
            <a:extLst>
              <a:ext uri="{FF2B5EF4-FFF2-40B4-BE49-F238E27FC236}">
                <a16:creationId xmlns:a16="http://schemas.microsoft.com/office/drawing/2014/main" id="{6E2C0D08-F378-4F1D-A398-FB97A7D357EF}"/>
              </a:ext>
            </a:extLst>
          </p:cNvPr>
          <p:cNvSpPr>
            <a:spLocks noChangeShapeType="1"/>
          </p:cNvSpPr>
          <p:nvPr/>
        </p:nvSpPr>
        <p:spPr bwMode="auto">
          <a:xfrm>
            <a:off x="3286125" y="3336925"/>
            <a:ext cx="0" cy="2259013"/>
          </a:xfrm>
          <a:prstGeom prst="line">
            <a:avLst/>
          </a:prstGeom>
          <a:noFill/>
          <a:ln w="25400">
            <a:solidFill>
              <a:srgbClr val="FF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GB"/>
          </a:p>
        </p:txBody>
      </p:sp>
      <p:sp>
        <p:nvSpPr>
          <p:cNvPr id="20500" name="Line 20">
            <a:extLst>
              <a:ext uri="{FF2B5EF4-FFF2-40B4-BE49-F238E27FC236}">
                <a16:creationId xmlns:a16="http://schemas.microsoft.com/office/drawing/2014/main" id="{95748498-0078-4255-9C78-FB156EE49B1B}"/>
              </a:ext>
            </a:extLst>
          </p:cNvPr>
          <p:cNvSpPr>
            <a:spLocks noChangeShapeType="1"/>
          </p:cNvSpPr>
          <p:nvPr/>
        </p:nvSpPr>
        <p:spPr bwMode="auto">
          <a:xfrm flipH="1">
            <a:off x="3290888" y="5580063"/>
            <a:ext cx="3028950" cy="1587"/>
          </a:xfrm>
          <a:prstGeom prst="line">
            <a:avLst/>
          </a:prstGeom>
          <a:noFill/>
          <a:ln w="25400">
            <a:solidFill>
              <a:srgbClr val="FF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GB"/>
          </a:p>
        </p:txBody>
      </p:sp>
      <p:sp>
        <p:nvSpPr>
          <p:cNvPr id="20501" name="Line 21">
            <a:extLst>
              <a:ext uri="{FF2B5EF4-FFF2-40B4-BE49-F238E27FC236}">
                <a16:creationId xmlns:a16="http://schemas.microsoft.com/office/drawing/2014/main" id="{38EC3F43-7208-4079-ACE8-805D94AFC172}"/>
              </a:ext>
            </a:extLst>
          </p:cNvPr>
          <p:cNvSpPr>
            <a:spLocks noChangeShapeType="1"/>
          </p:cNvSpPr>
          <p:nvPr/>
        </p:nvSpPr>
        <p:spPr bwMode="auto">
          <a:xfrm>
            <a:off x="4233863" y="5500688"/>
            <a:ext cx="228600" cy="0"/>
          </a:xfrm>
          <a:prstGeom prst="line">
            <a:avLst/>
          </a:prstGeom>
          <a:noFill/>
          <a:ln w="25400">
            <a:no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GB"/>
          </a:p>
        </p:txBody>
      </p:sp>
      <p:sp>
        <p:nvSpPr>
          <p:cNvPr id="20502" name="Line 22">
            <a:extLst>
              <a:ext uri="{FF2B5EF4-FFF2-40B4-BE49-F238E27FC236}">
                <a16:creationId xmlns:a16="http://schemas.microsoft.com/office/drawing/2014/main" id="{7D4DDE80-94AD-4242-B891-F98844B26FEF}"/>
              </a:ext>
            </a:extLst>
          </p:cNvPr>
          <p:cNvSpPr>
            <a:spLocks noChangeShapeType="1"/>
          </p:cNvSpPr>
          <p:nvPr/>
        </p:nvSpPr>
        <p:spPr bwMode="auto">
          <a:xfrm>
            <a:off x="4281488" y="5467351"/>
            <a:ext cx="657225" cy="0"/>
          </a:xfrm>
          <a:prstGeom prst="line">
            <a:avLst/>
          </a:prstGeom>
          <a:noFill/>
          <a:ln w="63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GB"/>
          </a:p>
        </p:txBody>
      </p:sp>
      <p:sp>
        <p:nvSpPr>
          <p:cNvPr id="20503" name="Line 23">
            <a:extLst>
              <a:ext uri="{FF2B5EF4-FFF2-40B4-BE49-F238E27FC236}">
                <a16:creationId xmlns:a16="http://schemas.microsoft.com/office/drawing/2014/main" id="{2962E207-85B9-46A7-B2A5-6F27E9AE72E6}"/>
              </a:ext>
            </a:extLst>
          </p:cNvPr>
          <p:cNvSpPr>
            <a:spLocks noChangeShapeType="1"/>
          </p:cNvSpPr>
          <p:nvPr/>
        </p:nvSpPr>
        <p:spPr bwMode="auto">
          <a:xfrm>
            <a:off x="4457700" y="5472113"/>
            <a:ext cx="581025" cy="0"/>
          </a:xfrm>
          <a:prstGeom prst="line">
            <a:avLst/>
          </a:prstGeom>
          <a:noFill/>
          <a:ln w="63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GB"/>
          </a:p>
        </p:txBody>
      </p:sp>
      <p:sp>
        <p:nvSpPr>
          <p:cNvPr id="20734" name="Rectangle 254">
            <a:extLst>
              <a:ext uri="{FF2B5EF4-FFF2-40B4-BE49-F238E27FC236}">
                <a16:creationId xmlns:a16="http://schemas.microsoft.com/office/drawing/2014/main" id="{CE8D671F-FE41-4607-9FEF-A51D942DD79A}"/>
              </a:ext>
            </a:extLst>
          </p:cNvPr>
          <p:cNvSpPr>
            <a:spLocks noChangeArrowheads="1"/>
          </p:cNvSpPr>
          <p:nvPr/>
        </p:nvSpPr>
        <p:spPr bwMode="auto">
          <a:xfrm>
            <a:off x="3505200" y="6026150"/>
            <a:ext cx="628377"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en-US" b="1">
                <a:latin typeface="Arial" panose="020B0604020202020204" pitchFamily="34" charset="0"/>
              </a:rPr>
              <a:t>Dose </a:t>
            </a:r>
            <a:endParaRPr lang="en-US" altLang="en-US"/>
          </a:p>
        </p:txBody>
      </p:sp>
      <p:sp>
        <p:nvSpPr>
          <p:cNvPr id="20735" name="Rectangle 255">
            <a:extLst>
              <a:ext uri="{FF2B5EF4-FFF2-40B4-BE49-F238E27FC236}">
                <a16:creationId xmlns:a16="http://schemas.microsoft.com/office/drawing/2014/main" id="{0FC35253-57A6-4CBE-8919-EA5305C5BA21}"/>
              </a:ext>
            </a:extLst>
          </p:cNvPr>
          <p:cNvSpPr>
            <a:spLocks noChangeArrowheads="1"/>
          </p:cNvSpPr>
          <p:nvPr/>
        </p:nvSpPr>
        <p:spPr bwMode="auto">
          <a:xfrm>
            <a:off x="4335463" y="6016625"/>
            <a:ext cx="133050"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en-US" b="1">
                <a:latin typeface="Symbol" panose="05050102010706020507" pitchFamily="18" charset="2"/>
              </a:rPr>
              <a:t>m</a:t>
            </a:r>
            <a:endParaRPr lang="en-US" altLang="en-US"/>
          </a:p>
        </p:txBody>
      </p:sp>
      <p:sp>
        <p:nvSpPr>
          <p:cNvPr id="20736" name="Rectangle 256">
            <a:extLst>
              <a:ext uri="{FF2B5EF4-FFF2-40B4-BE49-F238E27FC236}">
                <a16:creationId xmlns:a16="http://schemas.microsoft.com/office/drawing/2014/main" id="{FEB080F8-BFDA-4B62-AF71-FDDB6F25F2D6}"/>
              </a:ext>
            </a:extLst>
          </p:cNvPr>
          <p:cNvSpPr>
            <a:spLocks noChangeArrowheads="1"/>
          </p:cNvSpPr>
          <p:nvPr/>
        </p:nvSpPr>
        <p:spPr bwMode="auto">
          <a:xfrm>
            <a:off x="4511675" y="6026150"/>
            <a:ext cx="1320874"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en-US" b="1">
                <a:latin typeface="Arial" panose="020B0604020202020204" pitchFamily="34" charset="0"/>
              </a:rPr>
              <a:t>g/kg bw/day</a:t>
            </a:r>
            <a:endParaRPr lang="en-US" altLang="en-US"/>
          </a:p>
        </p:txBody>
      </p:sp>
      <p:grpSp>
        <p:nvGrpSpPr>
          <p:cNvPr id="20747" name="Group 267">
            <a:extLst>
              <a:ext uri="{FF2B5EF4-FFF2-40B4-BE49-F238E27FC236}">
                <a16:creationId xmlns:a16="http://schemas.microsoft.com/office/drawing/2014/main" id="{7992D568-15CB-4D5F-A434-0DC2F302AEF9}"/>
              </a:ext>
            </a:extLst>
          </p:cNvPr>
          <p:cNvGrpSpPr>
            <a:grpSpLocks/>
          </p:cNvGrpSpPr>
          <p:nvPr/>
        </p:nvGrpSpPr>
        <p:grpSpPr bwMode="auto">
          <a:xfrm>
            <a:off x="4343400" y="2743200"/>
            <a:ext cx="2744788" cy="685800"/>
            <a:chOff x="2736" y="1728"/>
            <a:chExt cx="1729" cy="432"/>
          </a:xfrm>
        </p:grpSpPr>
        <p:sp>
          <p:nvSpPr>
            <p:cNvPr id="20743" name="Line 263">
              <a:extLst>
                <a:ext uri="{FF2B5EF4-FFF2-40B4-BE49-F238E27FC236}">
                  <a16:creationId xmlns:a16="http://schemas.microsoft.com/office/drawing/2014/main" id="{FF9097C6-46AF-4C65-9C4F-4C5642E7971A}"/>
                </a:ext>
              </a:extLst>
            </p:cNvPr>
            <p:cNvSpPr>
              <a:spLocks noChangeShapeType="1"/>
            </p:cNvSpPr>
            <p:nvPr/>
          </p:nvSpPr>
          <p:spPr bwMode="auto">
            <a:xfrm flipH="1">
              <a:off x="2736" y="1872"/>
              <a:ext cx="576" cy="288"/>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GB"/>
            </a:p>
          </p:txBody>
        </p:sp>
        <p:sp>
          <p:nvSpPr>
            <p:cNvPr id="20744" name="Text Box 264">
              <a:extLst>
                <a:ext uri="{FF2B5EF4-FFF2-40B4-BE49-F238E27FC236}">
                  <a16:creationId xmlns:a16="http://schemas.microsoft.com/office/drawing/2014/main" id="{624DDC9E-8CCD-44D4-BA1A-122AC2C121C3}"/>
                </a:ext>
              </a:extLst>
            </p:cNvPr>
            <p:cNvSpPr txBox="1">
              <a:spLocks noChangeArrowheads="1"/>
            </p:cNvSpPr>
            <p:nvPr/>
          </p:nvSpPr>
          <p:spPr bwMode="auto">
            <a:xfrm>
              <a:off x="3254" y="1728"/>
              <a:ext cx="1211" cy="23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en-US" dirty="0">
                  <a:latin typeface="+mn-lt"/>
                </a:rPr>
                <a:t>Original constraint</a:t>
              </a:r>
            </a:p>
          </p:txBody>
        </p:sp>
      </p:grpSp>
      <p:grpSp>
        <p:nvGrpSpPr>
          <p:cNvPr id="20749" name="Group 269">
            <a:extLst>
              <a:ext uri="{FF2B5EF4-FFF2-40B4-BE49-F238E27FC236}">
                <a16:creationId xmlns:a16="http://schemas.microsoft.com/office/drawing/2014/main" id="{63CBB3BF-0C71-4568-9FD2-15C64C0AAD0D}"/>
              </a:ext>
            </a:extLst>
          </p:cNvPr>
          <p:cNvGrpSpPr>
            <a:grpSpLocks/>
          </p:cNvGrpSpPr>
          <p:nvPr/>
        </p:nvGrpSpPr>
        <p:grpSpPr bwMode="auto">
          <a:xfrm>
            <a:off x="3505200" y="3352800"/>
            <a:ext cx="5257800" cy="1219200"/>
            <a:chOff x="2208" y="2112"/>
            <a:chExt cx="3312" cy="768"/>
          </a:xfrm>
        </p:grpSpPr>
        <p:sp>
          <p:nvSpPr>
            <p:cNvPr id="20745" name="Line 265">
              <a:extLst>
                <a:ext uri="{FF2B5EF4-FFF2-40B4-BE49-F238E27FC236}">
                  <a16:creationId xmlns:a16="http://schemas.microsoft.com/office/drawing/2014/main" id="{F7E0D5C5-E493-46F3-9BC9-9168482A261D}"/>
                </a:ext>
              </a:extLst>
            </p:cNvPr>
            <p:cNvSpPr>
              <a:spLocks noChangeShapeType="1"/>
            </p:cNvSpPr>
            <p:nvPr/>
          </p:nvSpPr>
          <p:spPr bwMode="auto">
            <a:xfrm flipH="1">
              <a:off x="2208" y="2256"/>
              <a:ext cx="1056" cy="624"/>
            </a:xfrm>
            <a:prstGeom prst="line">
              <a:avLst/>
            </a:prstGeom>
            <a:noFill/>
            <a:ln w="38100">
              <a:solidFill>
                <a:srgbClr val="FF9933"/>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GB"/>
            </a:p>
          </p:txBody>
        </p:sp>
        <p:sp>
          <p:nvSpPr>
            <p:cNvPr id="20746" name="Text Box 266">
              <a:extLst>
                <a:ext uri="{FF2B5EF4-FFF2-40B4-BE49-F238E27FC236}">
                  <a16:creationId xmlns:a16="http://schemas.microsoft.com/office/drawing/2014/main" id="{0773C1A8-6750-4DFC-81DC-F84147B84E9B}"/>
                </a:ext>
              </a:extLst>
            </p:cNvPr>
            <p:cNvSpPr txBox="1">
              <a:spLocks noChangeArrowheads="1"/>
            </p:cNvSpPr>
            <p:nvPr/>
          </p:nvSpPr>
          <p:spPr bwMode="auto">
            <a:xfrm>
              <a:off x="3254" y="2112"/>
              <a:ext cx="2266" cy="58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en-US" dirty="0">
                  <a:latin typeface="+mn-lt"/>
                </a:rPr>
                <a:t>Sure upper bound on dose distribution if </a:t>
              </a:r>
              <a:r>
                <a:rPr lang="en-US" altLang="en-US" i="1" dirty="0" err="1">
                  <a:latin typeface="+mn-lt"/>
                </a:rPr>
                <a:t>Wconc</a:t>
              </a:r>
              <a:r>
                <a:rPr lang="en-US" altLang="en-US" i="1" dirty="0">
                  <a:latin typeface="+mn-lt"/>
                </a:rPr>
                <a:t> </a:t>
              </a:r>
              <a:r>
                <a:rPr lang="en-US" altLang="en-US" dirty="0">
                  <a:latin typeface="+mn-lt"/>
                </a:rPr>
                <a:t>distribution is within the </a:t>
              </a:r>
              <a:r>
                <a:rPr lang="en-US" altLang="en-US" dirty="0" err="1">
                  <a:latin typeface="+mn-lt"/>
                </a:rPr>
                <a:t>backcalculated</a:t>
              </a:r>
              <a:r>
                <a:rPr lang="en-US" altLang="en-US" dirty="0">
                  <a:latin typeface="+mn-lt"/>
                </a:rPr>
                <a:t> p-box</a:t>
              </a:r>
            </a:p>
          </p:txBody>
        </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2" fill="hold" nodeType="clickEffect">
                                  <p:stCondLst>
                                    <p:cond delay="0"/>
                                  </p:stCondLst>
                                  <p:childTnLst>
                                    <p:set>
                                      <p:cBhvr>
                                        <p:cTn id="6" dur="1" fill="hold">
                                          <p:stCondLst>
                                            <p:cond delay="0"/>
                                          </p:stCondLst>
                                        </p:cTn>
                                        <p:tgtEl>
                                          <p:spTgt spid="20747"/>
                                        </p:tgtEl>
                                        <p:attrNameLst>
                                          <p:attrName>style.visibility</p:attrName>
                                        </p:attrNameLst>
                                      </p:cBhvr>
                                      <p:to>
                                        <p:strVal val="visible"/>
                                      </p:to>
                                    </p:set>
                                    <p:anim calcmode="lin" valueType="num">
                                      <p:cBhvr additive="base">
                                        <p:cTn id="7" dur="500" fill="hold"/>
                                        <p:tgtEl>
                                          <p:spTgt spid="20747"/>
                                        </p:tgtEl>
                                        <p:attrNameLst>
                                          <p:attrName>ppt_x</p:attrName>
                                        </p:attrNameLst>
                                      </p:cBhvr>
                                      <p:tavLst>
                                        <p:tav tm="0">
                                          <p:val>
                                            <p:strVal val="1+#ppt_w/2"/>
                                          </p:val>
                                        </p:tav>
                                        <p:tav tm="100000">
                                          <p:val>
                                            <p:strVal val="#ppt_x"/>
                                          </p:val>
                                        </p:tav>
                                      </p:tavLst>
                                    </p:anim>
                                    <p:anim calcmode="lin" valueType="num">
                                      <p:cBhvr additive="base">
                                        <p:cTn id="8" dur="500" fill="hold"/>
                                        <p:tgtEl>
                                          <p:spTgt spid="20747"/>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2" fill="hold" nodeType="clickEffect">
                                  <p:stCondLst>
                                    <p:cond delay="0"/>
                                  </p:stCondLst>
                                  <p:childTnLst>
                                    <p:set>
                                      <p:cBhvr>
                                        <p:cTn id="12" dur="1" fill="hold">
                                          <p:stCondLst>
                                            <p:cond delay="0"/>
                                          </p:stCondLst>
                                        </p:cTn>
                                        <p:tgtEl>
                                          <p:spTgt spid="20749"/>
                                        </p:tgtEl>
                                        <p:attrNameLst>
                                          <p:attrName>style.visibility</p:attrName>
                                        </p:attrNameLst>
                                      </p:cBhvr>
                                      <p:to>
                                        <p:strVal val="visible"/>
                                      </p:to>
                                    </p:set>
                                    <p:anim calcmode="lin" valueType="num">
                                      <p:cBhvr additive="base">
                                        <p:cTn id="13" dur="500" fill="hold"/>
                                        <p:tgtEl>
                                          <p:spTgt spid="20749"/>
                                        </p:tgtEl>
                                        <p:attrNameLst>
                                          <p:attrName>ppt_x</p:attrName>
                                        </p:attrNameLst>
                                      </p:cBhvr>
                                      <p:tavLst>
                                        <p:tav tm="0">
                                          <p:val>
                                            <p:strVal val="1+#ppt_w/2"/>
                                          </p:val>
                                        </p:tav>
                                        <p:tav tm="100000">
                                          <p:val>
                                            <p:strVal val="#ppt_x"/>
                                          </p:val>
                                        </p:tav>
                                      </p:tavLst>
                                    </p:anim>
                                    <p:anim calcmode="lin" valueType="num">
                                      <p:cBhvr additive="base">
                                        <p:cTn id="14" dur="500" fill="hold"/>
                                        <p:tgtEl>
                                          <p:spTgt spid="2074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637" name="Rectangle 341">
            <a:extLst>
              <a:ext uri="{FF2B5EF4-FFF2-40B4-BE49-F238E27FC236}">
                <a16:creationId xmlns:a16="http://schemas.microsoft.com/office/drawing/2014/main" id="{90A1C709-EE91-490E-B456-8F82FE83411E}"/>
              </a:ext>
            </a:extLst>
          </p:cNvPr>
          <p:cNvSpPr>
            <a:spLocks noChangeArrowheads="1"/>
          </p:cNvSpPr>
          <p:nvPr/>
        </p:nvSpPr>
        <p:spPr bwMode="auto">
          <a:xfrm>
            <a:off x="3632200" y="2500313"/>
            <a:ext cx="919163" cy="2292350"/>
          </a:xfrm>
          <a:prstGeom prst="rect">
            <a:avLst/>
          </a:prstGeom>
          <a:solidFill>
            <a:srgbClr val="FF6600"/>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55298" name="Rectangle 2">
            <a:extLst>
              <a:ext uri="{FF2B5EF4-FFF2-40B4-BE49-F238E27FC236}">
                <a16:creationId xmlns:a16="http://schemas.microsoft.com/office/drawing/2014/main" id="{6C63E590-9F70-4FF6-902E-BD54E31425D6}"/>
              </a:ext>
            </a:extLst>
          </p:cNvPr>
          <p:cNvSpPr>
            <a:spLocks noGrp="1" noChangeArrowheads="1"/>
          </p:cNvSpPr>
          <p:nvPr>
            <p:ph type="title"/>
          </p:nvPr>
        </p:nvSpPr>
        <p:spPr/>
        <p:txBody>
          <a:bodyPr/>
          <a:lstStyle/>
          <a:p>
            <a:r>
              <a:rPr lang="en-US" altLang="en-US"/>
              <a:t>Actual Se concentration</a:t>
            </a:r>
          </a:p>
        </p:txBody>
      </p:sp>
      <p:sp>
        <p:nvSpPr>
          <p:cNvPr id="55299" name="Rectangle 3">
            <a:extLst>
              <a:ext uri="{FF2B5EF4-FFF2-40B4-BE49-F238E27FC236}">
                <a16:creationId xmlns:a16="http://schemas.microsoft.com/office/drawing/2014/main" id="{B9E346CB-B478-4212-B4FF-6EB916E5830F}"/>
              </a:ext>
            </a:extLst>
          </p:cNvPr>
          <p:cNvSpPr>
            <a:spLocks noGrp="1" noChangeArrowheads="1"/>
          </p:cNvSpPr>
          <p:nvPr>
            <p:ph type="body" idx="1"/>
          </p:nvPr>
        </p:nvSpPr>
        <p:spPr>
          <a:xfrm>
            <a:off x="1905000" y="5791200"/>
            <a:ext cx="5410200" cy="914400"/>
          </a:xfrm>
        </p:spPr>
        <p:txBody>
          <a:bodyPr/>
          <a:lstStyle/>
          <a:p>
            <a:pPr>
              <a:buFontTx/>
              <a:buNone/>
            </a:pPr>
            <a:r>
              <a:rPr lang="en-US" altLang="en-US" i="1"/>
              <a:t>Remediation may be necessary</a:t>
            </a:r>
          </a:p>
        </p:txBody>
      </p:sp>
      <p:sp>
        <p:nvSpPr>
          <p:cNvPr id="55306" name="Line 10">
            <a:extLst>
              <a:ext uri="{FF2B5EF4-FFF2-40B4-BE49-F238E27FC236}">
                <a16:creationId xmlns:a16="http://schemas.microsoft.com/office/drawing/2014/main" id="{943BE0BE-0EE6-4255-8864-39D705AC36D6}"/>
              </a:ext>
            </a:extLst>
          </p:cNvPr>
          <p:cNvSpPr>
            <a:spLocks noChangeShapeType="1"/>
          </p:cNvSpPr>
          <p:nvPr/>
        </p:nvSpPr>
        <p:spPr bwMode="auto">
          <a:xfrm>
            <a:off x="2955925" y="2505075"/>
            <a:ext cx="1588" cy="227647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5307" name="Line 11">
            <a:extLst>
              <a:ext uri="{FF2B5EF4-FFF2-40B4-BE49-F238E27FC236}">
                <a16:creationId xmlns:a16="http://schemas.microsoft.com/office/drawing/2014/main" id="{904DA2D9-8CDD-4EB1-85BC-B7DAE1A01AC7}"/>
              </a:ext>
            </a:extLst>
          </p:cNvPr>
          <p:cNvSpPr>
            <a:spLocks noChangeShapeType="1"/>
          </p:cNvSpPr>
          <p:nvPr/>
        </p:nvSpPr>
        <p:spPr bwMode="auto">
          <a:xfrm>
            <a:off x="2889250" y="4781550"/>
            <a:ext cx="66675" cy="1588"/>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5308" name="Line 12">
            <a:extLst>
              <a:ext uri="{FF2B5EF4-FFF2-40B4-BE49-F238E27FC236}">
                <a16:creationId xmlns:a16="http://schemas.microsoft.com/office/drawing/2014/main" id="{EABB6B0D-11DE-4287-8FD1-1DA78FF33F79}"/>
              </a:ext>
            </a:extLst>
          </p:cNvPr>
          <p:cNvSpPr>
            <a:spLocks noChangeShapeType="1"/>
          </p:cNvSpPr>
          <p:nvPr/>
        </p:nvSpPr>
        <p:spPr bwMode="auto">
          <a:xfrm>
            <a:off x="2889250" y="3648075"/>
            <a:ext cx="66675" cy="1588"/>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5309" name="Line 13">
            <a:extLst>
              <a:ext uri="{FF2B5EF4-FFF2-40B4-BE49-F238E27FC236}">
                <a16:creationId xmlns:a16="http://schemas.microsoft.com/office/drawing/2014/main" id="{7B04E096-1014-4192-9F5F-DA478463A6E8}"/>
              </a:ext>
            </a:extLst>
          </p:cNvPr>
          <p:cNvSpPr>
            <a:spLocks noChangeShapeType="1"/>
          </p:cNvSpPr>
          <p:nvPr/>
        </p:nvSpPr>
        <p:spPr bwMode="auto">
          <a:xfrm>
            <a:off x="2889250" y="2505075"/>
            <a:ext cx="66675" cy="1588"/>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5310" name="Line 14">
            <a:extLst>
              <a:ext uri="{FF2B5EF4-FFF2-40B4-BE49-F238E27FC236}">
                <a16:creationId xmlns:a16="http://schemas.microsoft.com/office/drawing/2014/main" id="{C1260260-6DD4-47DE-9ED8-0DDE3D5B9445}"/>
              </a:ext>
            </a:extLst>
          </p:cNvPr>
          <p:cNvSpPr>
            <a:spLocks noChangeShapeType="1"/>
          </p:cNvSpPr>
          <p:nvPr/>
        </p:nvSpPr>
        <p:spPr bwMode="auto">
          <a:xfrm>
            <a:off x="2955925" y="4781550"/>
            <a:ext cx="3154363" cy="1588"/>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5311" name="Line 15">
            <a:extLst>
              <a:ext uri="{FF2B5EF4-FFF2-40B4-BE49-F238E27FC236}">
                <a16:creationId xmlns:a16="http://schemas.microsoft.com/office/drawing/2014/main" id="{F3DE78DB-6EB5-4C19-8919-CEE23F0A3395}"/>
              </a:ext>
            </a:extLst>
          </p:cNvPr>
          <p:cNvSpPr>
            <a:spLocks noChangeShapeType="1"/>
          </p:cNvSpPr>
          <p:nvPr/>
        </p:nvSpPr>
        <p:spPr bwMode="auto">
          <a:xfrm flipV="1">
            <a:off x="2955925" y="4781550"/>
            <a:ext cx="1588" cy="6667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5312" name="Line 16">
            <a:extLst>
              <a:ext uri="{FF2B5EF4-FFF2-40B4-BE49-F238E27FC236}">
                <a16:creationId xmlns:a16="http://schemas.microsoft.com/office/drawing/2014/main" id="{21249BD7-44B2-47EE-9B7C-048E0FBD00D2}"/>
              </a:ext>
            </a:extLst>
          </p:cNvPr>
          <p:cNvSpPr>
            <a:spLocks noChangeShapeType="1"/>
          </p:cNvSpPr>
          <p:nvPr/>
        </p:nvSpPr>
        <p:spPr bwMode="auto">
          <a:xfrm flipV="1">
            <a:off x="3746500" y="4781550"/>
            <a:ext cx="1588" cy="6667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5313" name="Line 17">
            <a:extLst>
              <a:ext uri="{FF2B5EF4-FFF2-40B4-BE49-F238E27FC236}">
                <a16:creationId xmlns:a16="http://schemas.microsoft.com/office/drawing/2014/main" id="{9C0E6111-46A1-4819-BE27-1579750E7208}"/>
              </a:ext>
            </a:extLst>
          </p:cNvPr>
          <p:cNvSpPr>
            <a:spLocks noChangeShapeType="1"/>
          </p:cNvSpPr>
          <p:nvPr/>
        </p:nvSpPr>
        <p:spPr bwMode="auto">
          <a:xfrm flipV="1">
            <a:off x="4537075" y="4781550"/>
            <a:ext cx="1588" cy="6667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5314" name="Line 18">
            <a:extLst>
              <a:ext uri="{FF2B5EF4-FFF2-40B4-BE49-F238E27FC236}">
                <a16:creationId xmlns:a16="http://schemas.microsoft.com/office/drawing/2014/main" id="{8A9D801B-33CD-42F5-AE36-A438AB95B89F}"/>
              </a:ext>
            </a:extLst>
          </p:cNvPr>
          <p:cNvSpPr>
            <a:spLocks noChangeShapeType="1"/>
          </p:cNvSpPr>
          <p:nvPr/>
        </p:nvSpPr>
        <p:spPr bwMode="auto">
          <a:xfrm flipV="1">
            <a:off x="5318125" y="4781550"/>
            <a:ext cx="1588" cy="6667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5315" name="Line 19">
            <a:extLst>
              <a:ext uri="{FF2B5EF4-FFF2-40B4-BE49-F238E27FC236}">
                <a16:creationId xmlns:a16="http://schemas.microsoft.com/office/drawing/2014/main" id="{9AEC060D-F003-4ABA-BE4F-DEE5A519084D}"/>
              </a:ext>
            </a:extLst>
          </p:cNvPr>
          <p:cNvSpPr>
            <a:spLocks noChangeShapeType="1"/>
          </p:cNvSpPr>
          <p:nvPr/>
        </p:nvSpPr>
        <p:spPr bwMode="auto">
          <a:xfrm flipV="1">
            <a:off x="6110288" y="4781550"/>
            <a:ext cx="1587" cy="6667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5316" name="Line 20">
            <a:extLst>
              <a:ext uri="{FF2B5EF4-FFF2-40B4-BE49-F238E27FC236}">
                <a16:creationId xmlns:a16="http://schemas.microsoft.com/office/drawing/2014/main" id="{437C5E17-44AD-4A1E-A6AC-17B678EAEF03}"/>
              </a:ext>
            </a:extLst>
          </p:cNvPr>
          <p:cNvSpPr>
            <a:spLocks noChangeShapeType="1"/>
          </p:cNvSpPr>
          <p:nvPr/>
        </p:nvSpPr>
        <p:spPr bwMode="auto">
          <a:xfrm flipV="1">
            <a:off x="5670550" y="4762500"/>
            <a:ext cx="1588" cy="1905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5317" name="Line 21">
            <a:extLst>
              <a:ext uri="{FF2B5EF4-FFF2-40B4-BE49-F238E27FC236}">
                <a16:creationId xmlns:a16="http://schemas.microsoft.com/office/drawing/2014/main" id="{7B68C910-B596-4059-90E6-915AC38B6388}"/>
              </a:ext>
            </a:extLst>
          </p:cNvPr>
          <p:cNvSpPr>
            <a:spLocks noChangeShapeType="1"/>
          </p:cNvSpPr>
          <p:nvPr/>
        </p:nvSpPr>
        <p:spPr bwMode="auto">
          <a:xfrm flipV="1">
            <a:off x="5670550" y="4733925"/>
            <a:ext cx="1588" cy="28575"/>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5318" name="Line 22">
            <a:extLst>
              <a:ext uri="{FF2B5EF4-FFF2-40B4-BE49-F238E27FC236}">
                <a16:creationId xmlns:a16="http://schemas.microsoft.com/office/drawing/2014/main" id="{7E31F575-B21F-41F9-A418-0FD7D9D57D04}"/>
              </a:ext>
            </a:extLst>
          </p:cNvPr>
          <p:cNvSpPr>
            <a:spLocks noChangeShapeType="1"/>
          </p:cNvSpPr>
          <p:nvPr/>
        </p:nvSpPr>
        <p:spPr bwMode="auto">
          <a:xfrm flipV="1">
            <a:off x="5670550" y="4714875"/>
            <a:ext cx="1588" cy="1905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5319" name="Line 23">
            <a:extLst>
              <a:ext uri="{FF2B5EF4-FFF2-40B4-BE49-F238E27FC236}">
                <a16:creationId xmlns:a16="http://schemas.microsoft.com/office/drawing/2014/main" id="{4E563EA3-64F6-40F8-ADA1-304A5480E647}"/>
              </a:ext>
            </a:extLst>
          </p:cNvPr>
          <p:cNvSpPr>
            <a:spLocks noChangeShapeType="1"/>
          </p:cNvSpPr>
          <p:nvPr/>
        </p:nvSpPr>
        <p:spPr bwMode="auto">
          <a:xfrm flipV="1">
            <a:off x="5670550" y="4686300"/>
            <a:ext cx="1588" cy="28575"/>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5320" name="Line 24">
            <a:extLst>
              <a:ext uri="{FF2B5EF4-FFF2-40B4-BE49-F238E27FC236}">
                <a16:creationId xmlns:a16="http://schemas.microsoft.com/office/drawing/2014/main" id="{D0C73871-8DBD-45D8-B413-46FC01F583C1}"/>
              </a:ext>
            </a:extLst>
          </p:cNvPr>
          <p:cNvSpPr>
            <a:spLocks noChangeShapeType="1"/>
          </p:cNvSpPr>
          <p:nvPr/>
        </p:nvSpPr>
        <p:spPr bwMode="auto">
          <a:xfrm flipH="1" flipV="1">
            <a:off x="3860800" y="4667250"/>
            <a:ext cx="1809750" cy="1905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5321" name="Line 25">
            <a:extLst>
              <a:ext uri="{FF2B5EF4-FFF2-40B4-BE49-F238E27FC236}">
                <a16:creationId xmlns:a16="http://schemas.microsoft.com/office/drawing/2014/main" id="{6BE40012-BD82-4D4E-B2CD-2DAB30BE51BD}"/>
              </a:ext>
            </a:extLst>
          </p:cNvPr>
          <p:cNvSpPr>
            <a:spLocks noChangeShapeType="1"/>
          </p:cNvSpPr>
          <p:nvPr/>
        </p:nvSpPr>
        <p:spPr bwMode="auto">
          <a:xfrm flipV="1">
            <a:off x="3860800" y="4648200"/>
            <a:ext cx="1588" cy="1905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5322" name="Line 26">
            <a:extLst>
              <a:ext uri="{FF2B5EF4-FFF2-40B4-BE49-F238E27FC236}">
                <a16:creationId xmlns:a16="http://schemas.microsoft.com/office/drawing/2014/main" id="{29051CEE-B3E0-45CB-8391-A08C4C37F536}"/>
              </a:ext>
            </a:extLst>
          </p:cNvPr>
          <p:cNvSpPr>
            <a:spLocks noChangeShapeType="1"/>
          </p:cNvSpPr>
          <p:nvPr/>
        </p:nvSpPr>
        <p:spPr bwMode="auto">
          <a:xfrm flipV="1">
            <a:off x="3860800" y="4619625"/>
            <a:ext cx="1588" cy="28575"/>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5323" name="Line 27">
            <a:extLst>
              <a:ext uri="{FF2B5EF4-FFF2-40B4-BE49-F238E27FC236}">
                <a16:creationId xmlns:a16="http://schemas.microsoft.com/office/drawing/2014/main" id="{59AC8DBF-4FAB-4101-856A-9764155A211E}"/>
              </a:ext>
            </a:extLst>
          </p:cNvPr>
          <p:cNvSpPr>
            <a:spLocks noChangeShapeType="1"/>
          </p:cNvSpPr>
          <p:nvPr/>
        </p:nvSpPr>
        <p:spPr bwMode="auto">
          <a:xfrm flipV="1">
            <a:off x="3860800" y="4600575"/>
            <a:ext cx="1588" cy="1905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5324" name="Line 28">
            <a:extLst>
              <a:ext uri="{FF2B5EF4-FFF2-40B4-BE49-F238E27FC236}">
                <a16:creationId xmlns:a16="http://schemas.microsoft.com/office/drawing/2014/main" id="{FBB1B423-8FDC-4D10-8788-EB7BB200B184}"/>
              </a:ext>
            </a:extLst>
          </p:cNvPr>
          <p:cNvSpPr>
            <a:spLocks noChangeShapeType="1"/>
          </p:cNvSpPr>
          <p:nvPr/>
        </p:nvSpPr>
        <p:spPr bwMode="auto">
          <a:xfrm flipV="1">
            <a:off x="3860800" y="4572000"/>
            <a:ext cx="1588" cy="28575"/>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5325" name="Line 29">
            <a:extLst>
              <a:ext uri="{FF2B5EF4-FFF2-40B4-BE49-F238E27FC236}">
                <a16:creationId xmlns:a16="http://schemas.microsoft.com/office/drawing/2014/main" id="{CFCC6CC7-5A79-427B-83CE-DF46A48DB0D0}"/>
              </a:ext>
            </a:extLst>
          </p:cNvPr>
          <p:cNvSpPr>
            <a:spLocks noChangeShapeType="1"/>
          </p:cNvSpPr>
          <p:nvPr/>
        </p:nvSpPr>
        <p:spPr bwMode="auto">
          <a:xfrm flipV="1">
            <a:off x="3860800" y="4552950"/>
            <a:ext cx="1588" cy="1905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5326" name="Line 30">
            <a:extLst>
              <a:ext uri="{FF2B5EF4-FFF2-40B4-BE49-F238E27FC236}">
                <a16:creationId xmlns:a16="http://schemas.microsoft.com/office/drawing/2014/main" id="{47BA7688-5EFF-4117-ABF6-FF9369A7029B}"/>
              </a:ext>
            </a:extLst>
          </p:cNvPr>
          <p:cNvSpPr>
            <a:spLocks noChangeShapeType="1"/>
          </p:cNvSpPr>
          <p:nvPr/>
        </p:nvSpPr>
        <p:spPr bwMode="auto">
          <a:xfrm flipV="1">
            <a:off x="3860800" y="4533900"/>
            <a:ext cx="1588" cy="1905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5327" name="Line 31">
            <a:extLst>
              <a:ext uri="{FF2B5EF4-FFF2-40B4-BE49-F238E27FC236}">
                <a16:creationId xmlns:a16="http://schemas.microsoft.com/office/drawing/2014/main" id="{918279BC-870C-42C7-8F58-6B3465883499}"/>
              </a:ext>
            </a:extLst>
          </p:cNvPr>
          <p:cNvSpPr>
            <a:spLocks noChangeShapeType="1"/>
          </p:cNvSpPr>
          <p:nvPr/>
        </p:nvSpPr>
        <p:spPr bwMode="auto">
          <a:xfrm flipV="1">
            <a:off x="3860800" y="4505325"/>
            <a:ext cx="1588" cy="28575"/>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5328" name="Line 32">
            <a:extLst>
              <a:ext uri="{FF2B5EF4-FFF2-40B4-BE49-F238E27FC236}">
                <a16:creationId xmlns:a16="http://schemas.microsoft.com/office/drawing/2014/main" id="{19D85146-7F77-4E5A-9CDC-1B53C09C1D21}"/>
              </a:ext>
            </a:extLst>
          </p:cNvPr>
          <p:cNvSpPr>
            <a:spLocks noChangeShapeType="1"/>
          </p:cNvSpPr>
          <p:nvPr/>
        </p:nvSpPr>
        <p:spPr bwMode="auto">
          <a:xfrm flipV="1">
            <a:off x="3860800" y="4486275"/>
            <a:ext cx="1588" cy="1905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5329" name="Line 33">
            <a:extLst>
              <a:ext uri="{FF2B5EF4-FFF2-40B4-BE49-F238E27FC236}">
                <a16:creationId xmlns:a16="http://schemas.microsoft.com/office/drawing/2014/main" id="{2FE0B57D-A6F6-43AF-8A23-D3AB57B8D6A4}"/>
              </a:ext>
            </a:extLst>
          </p:cNvPr>
          <p:cNvSpPr>
            <a:spLocks noChangeShapeType="1"/>
          </p:cNvSpPr>
          <p:nvPr/>
        </p:nvSpPr>
        <p:spPr bwMode="auto">
          <a:xfrm flipV="1">
            <a:off x="3860800" y="4467225"/>
            <a:ext cx="1588" cy="1905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5330" name="Line 34">
            <a:extLst>
              <a:ext uri="{FF2B5EF4-FFF2-40B4-BE49-F238E27FC236}">
                <a16:creationId xmlns:a16="http://schemas.microsoft.com/office/drawing/2014/main" id="{B533C616-D0AF-4462-A1D0-C3E2AA693B35}"/>
              </a:ext>
            </a:extLst>
          </p:cNvPr>
          <p:cNvSpPr>
            <a:spLocks noChangeShapeType="1"/>
          </p:cNvSpPr>
          <p:nvPr/>
        </p:nvSpPr>
        <p:spPr bwMode="auto">
          <a:xfrm flipV="1">
            <a:off x="3860800" y="4438650"/>
            <a:ext cx="1588" cy="28575"/>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5331" name="Line 35">
            <a:extLst>
              <a:ext uri="{FF2B5EF4-FFF2-40B4-BE49-F238E27FC236}">
                <a16:creationId xmlns:a16="http://schemas.microsoft.com/office/drawing/2014/main" id="{3011F03C-ACF2-435A-9388-7CA123CB8AF6}"/>
              </a:ext>
            </a:extLst>
          </p:cNvPr>
          <p:cNvSpPr>
            <a:spLocks noChangeShapeType="1"/>
          </p:cNvSpPr>
          <p:nvPr/>
        </p:nvSpPr>
        <p:spPr bwMode="auto">
          <a:xfrm flipV="1">
            <a:off x="3860800" y="4419600"/>
            <a:ext cx="1588" cy="1905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5332" name="Line 36">
            <a:extLst>
              <a:ext uri="{FF2B5EF4-FFF2-40B4-BE49-F238E27FC236}">
                <a16:creationId xmlns:a16="http://schemas.microsoft.com/office/drawing/2014/main" id="{BEBAA1F6-3307-4E39-8838-136DB02BA732}"/>
              </a:ext>
            </a:extLst>
          </p:cNvPr>
          <p:cNvSpPr>
            <a:spLocks noChangeShapeType="1"/>
          </p:cNvSpPr>
          <p:nvPr/>
        </p:nvSpPr>
        <p:spPr bwMode="auto">
          <a:xfrm flipV="1">
            <a:off x="3860800" y="4391025"/>
            <a:ext cx="1588" cy="28575"/>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5333" name="Line 37">
            <a:extLst>
              <a:ext uri="{FF2B5EF4-FFF2-40B4-BE49-F238E27FC236}">
                <a16:creationId xmlns:a16="http://schemas.microsoft.com/office/drawing/2014/main" id="{7E320455-61C1-44F9-9895-62E20C725166}"/>
              </a:ext>
            </a:extLst>
          </p:cNvPr>
          <p:cNvSpPr>
            <a:spLocks noChangeShapeType="1"/>
          </p:cNvSpPr>
          <p:nvPr/>
        </p:nvSpPr>
        <p:spPr bwMode="auto">
          <a:xfrm flipV="1">
            <a:off x="3860800" y="4371975"/>
            <a:ext cx="1588" cy="1905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5334" name="Line 38">
            <a:extLst>
              <a:ext uri="{FF2B5EF4-FFF2-40B4-BE49-F238E27FC236}">
                <a16:creationId xmlns:a16="http://schemas.microsoft.com/office/drawing/2014/main" id="{29769EEB-8D39-44CD-A910-00E8274310D6}"/>
              </a:ext>
            </a:extLst>
          </p:cNvPr>
          <p:cNvSpPr>
            <a:spLocks noChangeShapeType="1"/>
          </p:cNvSpPr>
          <p:nvPr/>
        </p:nvSpPr>
        <p:spPr bwMode="auto">
          <a:xfrm flipV="1">
            <a:off x="3860800" y="4352925"/>
            <a:ext cx="1588" cy="1905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5335" name="Line 39">
            <a:extLst>
              <a:ext uri="{FF2B5EF4-FFF2-40B4-BE49-F238E27FC236}">
                <a16:creationId xmlns:a16="http://schemas.microsoft.com/office/drawing/2014/main" id="{862646BB-347C-4557-B8BD-7A7FA39B0EAD}"/>
              </a:ext>
            </a:extLst>
          </p:cNvPr>
          <p:cNvSpPr>
            <a:spLocks noChangeShapeType="1"/>
          </p:cNvSpPr>
          <p:nvPr/>
        </p:nvSpPr>
        <p:spPr bwMode="auto">
          <a:xfrm flipV="1">
            <a:off x="3860800" y="4324350"/>
            <a:ext cx="1588" cy="28575"/>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5336" name="Line 40">
            <a:extLst>
              <a:ext uri="{FF2B5EF4-FFF2-40B4-BE49-F238E27FC236}">
                <a16:creationId xmlns:a16="http://schemas.microsoft.com/office/drawing/2014/main" id="{FB7003A2-6C75-4F1A-A713-70C56C277B86}"/>
              </a:ext>
            </a:extLst>
          </p:cNvPr>
          <p:cNvSpPr>
            <a:spLocks noChangeShapeType="1"/>
          </p:cNvSpPr>
          <p:nvPr/>
        </p:nvSpPr>
        <p:spPr bwMode="auto">
          <a:xfrm flipV="1">
            <a:off x="3860800" y="4305300"/>
            <a:ext cx="1588" cy="1905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5337" name="Line 41">
            <a:extLst>
              <a:ext uri="{FF2B5EF4-FFF2-40B4-BE49-F238E27FC236}">
                <a16:creationId xmlns:a16="http://schemas.microsoft.com/office/drawing/2014/main" id="{3827A733-B1E3-4C8F-BF4D-AF7196347869}"/>
              </a:ext>
            </a:extLst>
          </p:cNvPr>
          <p:cNvSpPr>
            <a:spLocks noChangeShapeType="1"/>
          </p:cNvSpPr>
          <p:nvPr/>
        </p:nvSpPr>
        <p:spPr bwMode="auto">
          <a:xfrm flipV="1">
            <a:off x="3860800" y="4276725"/>
            <a:ext cx="1588" cy="28575"/>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5338" name="Line 42">
            <a:extLst>
              <a:ext uri="{FF2B5EF4-FFF2-40B4-BE49-F238E27FC236}">
                <a16:creationId xmlns:a16="http://schemas.microsoft.com/office/drawing/2014/main" id="{17AE4D05-5AD2-41E6-85B7-C820EAEBB807}"/>
              </a:ext>
            </a:extLst>
          </p:cNvPr>
          <p:cNvSpPr>
            <a:spLocks noChangeShapeType="1"/>
          </p:cNvSpPr>
          <p:nvPr/>
        </p:nvSpPr>
        <p:spPr bwMode="auto">
          <a:xfrm flipV="1">
            <a:off x="3860800" y="4257675"/>
            <a:ext cx="1588" cy="1905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5339" name="Line 43">
            <a:extLst>
              <a:ext uri="{FF2B5EF4-FFF2-40B4-BE49-F238E27FC236}">
                <a16:creationId xmlns:a16="http://schemas.microsoft.com/office/drawing/2014/main" id="{FEC303D4-1F21-4205-BF79-1712E87DEEB6}"/>
              </a:ext>
            </a:extLst>
          </p:cNvPr>
          <p:cNvSpPr>
            <a:spLocks noChangeShapeType="1"/>
          </p:cNvSpPr>
          <p:nvPr/>
        </p:nvSpPr>
        <p:spPr bwMode="auto">
          <a:xfrm flipV="1">
            <a:off x="3860800" y="4238625"/>
            <a:ext cx="1588" cy="1905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5340" name="Line 44">
            <a:extLst>
              <a:ext uri="{FF2B5EF4-FFF2-40B4-BE49-F238E27FC236}">
                <a16:creationId xmlns:a16="http://schemas.microsoft.com/office/drawing/2014/main" id="{6744E7F7-36DE-4BBB-A354-2EC04F279330}"/>
              </a:ext>
            </a:extLst>
          </p:cNvPr>
          <p:cNvSpPr>
            <a:spLocks noChangeShapeType="1"/>
          </p:cNvSpPr>
          <p:nvPr/>
        </p:nvSpPr>
        <p:spPr bwMode="auto">
          <a:xfrm flipV="1">
            <a:off x="3860800" y="4210050"/>
            <a:ext cx="1588" cy="28575"/>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5341" name="Line 45">
            <a:extLst>
              <a:ext uri="{FF2B5EF4-FFF2-40B4-BE49-F238E27FC236}">
                <a16:creationId xmlns:a16="http://schemas.microsoft.com/office/drawing/2014/main" id="{2666CC9D-1C66-4BF3-9CDC-A391C9DB8372}"/>
              </a:ext>
            </a:extLst>
          </p:cNvPr>
          <p:cNvSpPr>
            <a:spLocks noChangeShapeType="1"/>
          </p:cNvSpPr>
          <p:nvPr/>
        </p:nvSpPr>
        <p:spPr bwMode="auto">
          <a:xfrm flipV="1">
            <a:off x="3860800" y="4191000"/>
            <a:ext cx="1588" cy="1905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5342" name="Line 46">
            <a:extLst>
              <a:ext uri="{FF2B5EF4-FFF2-40B4-BE49-F238E27FC236}">
                <a16:creationId xmlns:a16="http://schemas.microsoft.com/office/drawing/2014/main" id="{532FE5C9-E48B-4F5B-A137-7EFBC8660180}"/>
              </a:ext>
            </a:extLst>
          </p:cNvPr>
          <p:cNvSpPr>
            <a:spLocks noChangeShapeType="1"/>
          </p:cNvSpPr>
          <p:nvPr/>
        </p:nvSpPr>
        <p:spPr bwMode="auto">
          <a:xfrm flipV="1">
            <a:off x="3860800" y="4162425"/>
            <a:ext cx="1588" cy="28575"/>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5343" name="Line 47">
            <a:extLst>
              <a:ext uri="{FF2B5EF4-FFF2-40B4-BE49-F238E27FC236}">
                <a16:creationId xmlns:a16="http://schemas.microsoft.com/office/drawing/2014/main" id="{67355FA1-6777-47B8-AB6F-5E5B7695B65D}"/>
              </a:ext>
            </a:extLst>
          </p:cNvPr>
          <p:cNvSpPr>
            <a:spLocks noChangeShapeType="1"/>
          </p:cNvSpPr>
          <p:nvPr/>
        </p:nvSpPr>
        <p:spPr bwMode="auto">
          <a:xfrm flipV="1">
            <a:off x="3860800" y="4143375"/>
            <a:ext cx="1588" cy="1905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5344" name="Line 48">
            <a:extLst>
              <a:ext uri="{FF2B5EF4-FFF2-40B4-BE49-F238E27FC236}">
                <a16:creationId xmlns:a16="http://schemas.microsoft.com/office/drawing/2014/main" id="{5B614E01-D068-4F3B-B264-4C9AC5BA1702}"/>
              </a:ext>
            </a:extLst>
          </p:cNvPr>
          <p:cNvSpPr>
            <a:spLocks noChangeShapeType="1"/>
          </p:cNvSpPr>
          <p:nvPr/>
        </p:nvSpPr>
        <p:spPr bwMode="auto">
          <a:xfrm flipV="1">
            <a:off x="3860800" y="4124325"/>
            <a:ext cx="1588" cy="1905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5345" name="Line 49">
            <a:extLst>
              <a:ext uri="{FF2B5EF4-FFF2-40B4-BE49-F238E27FC236}">
                <a16:creationId xmlns:a16="http://schemas.microsoft.com/office/drawing/2014/main" id="{E442D4B4-0AFE-4927-B3D4-4094BC627F37}"/>
              </a:ext>
            </a:extLst>
          </p:cNvPr>
          <p:cNvSpPr>
            <a:spLocks noChangeShapeType="1"/>
          </p:cNvSpPr>
          <p:nvPr/>
        </p:nvSpPr>
        <p:spPr bwMode="auto">
          <a:xfrm flipV="1">
            <a:off x="3860800" y="4095750"/>
            <a:ext cx="1588" cy="28575"/>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5346" name="Line 50">
            <a:extLst>
              <a:ext uri="{FF2B5EF4-FFF2-40B4-BE49-F238E27FC236}">
                <a16:creationId xmlns:a16="http://schemas.microsoft.com/office/drawing/2014/main" id="{5A867C30-46CF-499F-93C4-0904E723A49E}"/>
              </a:ext>
            </a:extLst>
          </p:cNvPr>
          <p:cNvSpPr>
            <a:spLocks noChangeShapeType="1"/>
          </p:cNvSpPr>
          <p:nvPr/>
        </p:nvSpPr>
        <p:spPr bwMode="auto">
          <a:xfrm flipV="1">
            <a:off x="3860800" y="4076700"/>
            <a:ext cx="1588" cy="1905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5347" name="Line 51">
            <a:extLst>
              <a:ext uri="{FF2B5EF4-FFF2-40B4-BE49-F238E27FC236}">
                <a16:creationId xmlns:a16="http://schemas.microsoft.com/office/drawing/2014/main" id="{E1605D3C-DA6B-4B03-83E0-4C65EDD1B08F}"/>
              </a:ext>
            </a:extLst>
          </p:cNvPr>
          <p:cNvSpPr>
            <a:spLocks noChangeShapeType="1"/>
          </p:cNvSpPr>
          <p:nvPr/>
        </p:nvSpPr>
        <p:spPr bwMode="auto">
          <a:xfrm flipV="1">
            <a:off x="3860800" y="4057650"/>
            <a:ext cx="1588" cy="1905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5348" name="Line 52">
            <a:extLst>
              <a:ext uri="{FF2B5EF4-FFF2-40B4-BE49-F238E27FC236}">
                <a16:creationId xmlns:a16="http://schemas.microsoft.com/office/drawing/2014/main" id="{A56151AF-4DD8-40A7-82B7-96626A833482}"/>
              </a:ext>
            </a:extLst>
          </p:cNvPr>
          <p:cNvSpPr>
            <a:spLocks noChangeShapeType="1"/>
          </p:cNvSpPr>
          <p:nvPr/>
        </p:nvSpPr>
        <p:spPr bwMode="auto">
          <a:xfrm flipV="1">
            <a:off x="3860800" y="4029075"/>
            <a:ext cx="1588" cy="28575"/>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5349" name="Line 53">
            <a:extLst>
              <a:ext uri="{FF2B5EF4-FFF2-40B4-BE49-F238E27FC236}">
                <a16:creationId xmlns:a16="http://schemas.microsoft.com/office/drawing/2014/main" id="{C5FA0A6D-3B99-4B76-98D0-88CFAA8A91D2}"/>
              </a:ext>
            </a:extLst>
          </p:cNvPr>
          <p:cNvSpPr>
            <a:spLocks noChangeShapeType="1"/>
          </p:cNvSpPr>
          <p:nvPr/>
        </p:nvSpPr>
        <p:spPr bwMode="auto">
          <a:xfrm flipV="1">
            <a:off x="3860800" y="4010025"/>
            <a:ext cx="1588" cy="1905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5350" name="Line 54">
            <a:extLst>
              <a:ext uri="{FF2B5EF4-FFF2-40B4-BE49-F238E27FC236}">
                <a16:creationId xmlns:a16="http://schemas.microsoft.com/office/drawing/2014/main" id="{35D1C2D5-58B8-4351-BB7F-2DFFED3D24F0}"/>
              </a:ext>
            </a:extLst>
          </p:cNvPr>
          <p:cNvSpPr>
            <a:spLocks noChangeShapeType="1"/>
          </p:cNvSpPr>
          <p:nvPr/>
        </p:nvSpPr>
        <p:spPr bwMode="auto">
          <a:xfrm flipV="1">
            <a:off x="3860800" y="3981450"/>
            <a:ext cx="1588" cy="28575"/>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5351" name="Line 55">
            <a:extLst>
              <a:ext uri="{FF2B5EF4-FFF2-40B4-BE49-F238E27FC236}">
                <a16:creationId xmlns:a16="http://schemas.microsoft.com/office/drawing/2014/main" id="{4D6BDFC9-1593-4D24-94A3-AA898C85A081}"/>
              </a:ext>
            </a:extLst>
          </p:cNvPr>
          <p:cNvSpPr>
            <a:spLocks noChangeShapeType="1"/>
          </p:cNvSpPr>
          <p:nvPr/>
        </p:nvSpPr>
        <p:spPr bwMode="auto">
          <a:xfrm flipV="1">
            <a:off x="3860800" y="3962400"/>
            <a:ext cx="1588" cy="1905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5352" name="Line 56">
            <a:extLst>
              <a:ext uri="{FF2B5EF4-FFF2-40B4-BE49-F238E27FC236}">
                <a16:creationId xmlns:a16="http://schemas.microsoft.com/office/drawing/2014/main" id="{D2605257-F146-4049-B1B3-3FF9D6AE5922}"/>
              </a:ext>
            </a:extLst>
          </p:cNvPr>
          <p:cNvSpPr>
            <a:spLocks noChangeShapeType="1"/>
          </p:cNvSpPr>
          <p:nvPr/>
        </p:nvSpPr>
        <p:spPr bwMode="auto">
          <a:xfrm flipV="1">
            <a:off x="3860800" y="3943350"/>
            <a:ext cx="1588" cy="1905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5353" name="Line 57">
            <a:extLst>
              <a:ext uri="{FF2B5EF4-FFF2-40B4-BE49-F238E27FC236}">
                <a16:creationId xmlns:a16="http://schemas.microsoft.com/office/drawing/2014/main" id="{63BC5D14-1536-4D00-932D-BFB2D50FD1E1}"/>
              </a:ext>
            </a:extLst>
          </p:cNvPr>
          <p:cNvSpPr>
            <a:spLocks noChangeShapeType="1"/>
          </p:cNvSpPr>
          <p:nvPr/>
        </p:nvSpPr>
        <p:spPr bwMode="auto">
          <a:xfrm flipV="1">
            <a:off x="3860800" y="3914775"/>
            <a:ext cx="1588" cy="28575"/>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5354" name="Line 58">
            <a:extLst>
              <a:ext uri="{FF2B5EF4-FFF2-40B4-BE49-F238E27FC236}">
                <a16:creationId xmlns:a16="http://schemas.microsoft.com/office/drawing/2014/main" id="{8DAA7267-21D8-4086-8A1C-F5C0B56633CC}"/>
              </a:ext>
            </a:extLst>
          </p:cNvPr>
          <p:cNvSpPr>
            <a:spLocks noChangeShapeType="1"/>
          </p:cNvSpPr>
          <p:nvPr/>
        </p:nvSpPr>
        <p:spPr bwMode="auto">
          <a:xfrm flipV="1">
            <a:off x="3860800" y="3895725"/>
            <a:ext cx="1588" cy="1905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5355" name="Line 59">
            <a:extLst>
              <a:ext uri="{FF2B5EF4-FFF2-40B4-BE49-F238E27FC236}">
                <a16:creationId xmlns:a16="http://schemas.microsoft.com/office/drawing/2014/main" id="{715F6481-C1C5-460F-A695-E9B6360CC9EA}"/>
              </a:ext>
            </a:extLst>
          </p:cNvPr>
          <p:cNvSpPr>
            <a:spLocks noChangeShapeType="1"/>
          </p:cNvSpPr>
          <p:nvPr/>
        </p:nvSpPr>
        <p:spPr bwMode="auto">
          <a:xfrm flipV="1">
            <a:off x="3860800" y="3867150"/>
            <a:ext cx="1588" cy="28575"/>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5356" name="Line 60">
            <a:extLst>
              <a:ext uri="{FF2B5EF4-FFF2-40B4-BE49-F238E27FC236}">
                <a16:creationId xmlns:a16="http://schemas.microsoft.com/office/drawing/2014/main" id="{5D2A503B-AFB6-49B2-9988-9846DDE0D063}"/>
              </a:ext>
            </a:extLst>
          </p:cNvPr>
          <p:cNvSpPr>
            <a:spLocks noChangeShapeType="1"/>
          </p:cNvSpPr>
          <p:nvPr/>
        </p:nvSpPr>
        <p:spPr bwMode="auto">
          <a:xfrm flipV="1">
            <a:off x="3860800" y="3848100"/>
            <a:ext cx="1588" cy="1905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5357" name="Line 61">
            <a:extLst>
              <a:ext uri="{FF2B5EF4-FFF2-40B4-BE49-F238E27FC236}">
                <a16:creationId xmlns:a16="http://schemas.microsoft.com/office/drawing/2014/main" id="{884FCA3F-CFD9-4398-A046-C698C215E993}"/>
              </a:ext>
            </a:extLst>
          </p:cNvPr>
          <p:cNvSpPr>
            <a:spLocks noChangeShapeType="1"/>
          </p:cNvSpPr>
          <p:nvPr/>
        </p:nvSpPr>
        <p:spPr bwMode="auto">
          <a:xfrm flipV="1">
            <a:off x="3860800" y="3829050"/>
            <a:ext cx="1588" cy="1905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5358" name="Line 62">
            <a:extLst>
              <a:ext uri="{FF2B5EF4-FFF2-40B4-BE49-F238E27FC236}">
                <a16:creationId xmlns:a16="http://schemas.microsoft.com/office/drawing/2014/main" id="{C6EA8032-C0F0-4A9E-B7C6-A37F4806037D}"/>
              </a:ext>
            </a:extLst>
          </p:cNvPr>
          <p:cNvSpPr>
            <a:spLocks noChangeShapeType="1"/>
          </p:cNvSpPr>
          <p:nvPr/>
        </p:nvSpPr>
        <p:spPr bwMode="auto">
          <a:xfrm flipV="1">
            <a:off x="3860800" y="3800475"/>
            <a:ext cx="1588" cy="28575"/>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5359" name="Line 63">
            <a:extLst>
              <a:ext uri="{FF2B5EF4-FFF2-40B4-BE49-F238E27FC236}">
                <a16:creationId xmlns:a16="http://schemas.microsoft.com/office/drawing/2014/main" id="{88FD8AA3-6803-491E-AE71-77C5FD60A082}"/>
              </a:ext>
            </a:extLst>
          </p:cNvPr>
          <p:cNvSpPr>
            <a:spLocks noChangeShapeType="1"/>
          </p:cNvSpPr>
          <p:nvPr/>
        </p:nvSpPr>
        <p:spPr bwMode="auto">
          <a:xfrm flipV="1">
            <a:off x="3860800" y="3781425"/>
            <a:ext cx="1588" cy="1905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5360" name="Line 64">
            <a:extLst>
              <a:ext uri="{FF2B5EF4-FFF2-40B4-BE49-F238E27FC236}">
                <a16:creationId xmlns:a16="http://schemas.microsoft.com/office/drawing/2014/main" id="{496A2066-C047-4E32-8C79-CC7D7B237CF5}"/>
              </a:ext>
            </a:extLst>
          </p:cNvPr>
          <p:cNvSpPr>
            <a:spLocks noChangeShapeType="1"/>
          </p:cNvSpPr>
          <p:nvPr/>
        </p:nvSpPr>
        <p:spPr bwMode="auto">
          <a:xfrm flipV="1">
            <a:off x="3860800" y="3752850"/>
            <a:ext cx="1588" cy="28575"/>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5361" name="Line 65">
            <a:extLst>
              <a:ext uri="{FF2B5EF4-FFF2-40B4-BE49-F238E27FC236}">
                <a16:creationId xmlns:a16="http://schemas.microsoft.com/office/drawing/2014/main" id="{27B8108B-6FDC-4348-85BD-A6D3745EBD80}"/>
              </a:ext>
            </a:extLst>
          </p:cNvPr>
          <p:cNvSpPr>
            <a:spLocks noChangeShapeType="1"/>
          </p:cNvSpPr>
          <p:nvPr/>
        </p:nvSpPr>
        <p:spPr bwMode="auto">
          <a:xfrm flipV="1">
            <a:off x="3860800" y="3733800"/>
            <a:ext cx="1588" cy="1905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5362" name="Line 66">
            <a:extLst>
              <a:ext uri="{FF2B5EF4-FFF2-40B4-BE49-F238E27FC236}">
                <a16:creationId xmlns:a16="http://schemas.microsoft.com/office/drawing/2014/main" id="{F9FA79B6-7AAB-4A87-827C-26FB2F66BBCC}"/>
              </a:ext>
            </a:extLst>
          </p:cNvPr>
          <p:cNvSpPr>
            <a:spLocks noChangeShapeType="1"/>
          </p:cNvSpPr>
          <p:nvPr/>
        </p:nvSpPr>
        <p:spPr bwMode="auto">
          <a:xfrm flipV="1">
            <a:off x="3860800" y="3714750"/>
            <a:ext cx="1588" cy="1905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5363" name="Line 67">
            <a:extLst>
              <a:ext uri="{FF2B5EF4-FFF2-40B4-BE49-F238E27FC236}">
                <a16:creationId xmlns:a16="http://schemas.microsoft.com/office/drawing/2014/main" id="{A56D2738-59B1-456D-825B-59F711629890}"/>
              </a:ext>
            </a:extLst>
          </p:cNvPr>
          <p:cNvSpPr>
            <a:spLocks noChangeShapeType="1"/>
          </p:cNvSpPr>
          <p:nvPr/>
        </p:nvSpPr>
        <p:spPr bwMode="auto">
          <a:xfrm flipV="1">
            <a:off x="3860800" y="3686175"/>
            <a:ext cx="1588" cy="28575"/>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5364" name="Line 68">
            <a:extLst>
              <a:ext uri="{FF2B5EF4-FFF2-40B4-BE49-F238E27FC236}">
                <a16:creationId xmlns:a16="http://schemas.microsoft.com/office/drawing/2014/main" id="{B8097ABE-AC25-4EA8-9FA9-555CBC2B3DAA}"/>
              </a:ext>
            </a:extLst>
          </p:cNvPr>
          <p:cNvSpPr>
            <a:spLocks noChangeShapeType="1"/>
          </p:cNvSpPr>
          <p:nvPr/>
        </p:nvSpPr>
        <p:spPr bwMode="auto">
          <a:xfrm flipV="1">
            <a:off x="3860800" y="3667125"/>
            <a:ext cx="1588" cy="1905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5365" name="Line 69">
            <a:extLst>
              <a:ext uri="{FF2B5EF4-FFF2-40B4-BE49-F238E27FC236}">
                <a16:creationId xmlns:a16="http://schemas.microsoft.com/office/drawing/2014/main" id="{B0777276-0321-40E1-B918-0068951987B5}"/>
              </a:ext>
            </a:extLst>
          </p:cNvPr>
          <p:cNvSpPr>
            <a:spLocks noChangeShapeType="1"/>
          </p:cNvSpPr>
          <p:nvPr/>
        </p:nvSpPr>
        <p:spPr bwMode="auto">
          <a:xfrm flipV="1">
            <a:off x="3860800" y="3648075"/>
            <a:ext cx="1588" cy="1905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5366" name="Line 70">
            <a:extLst>
              <a:ext uri="{FF2B5EF4-FFF2-40B4-BE49-F238E27FC236}">
                <a16:creationId xmlns:a16="http://schemas.microsoft.com/office/drawing/2014/main" id="{85117AC2-8217-42BE-9679-E9EA693E7B74}"/>
              </a:ext>
            </a:extLst>
          </p:cNvPr>
          <p:cNvSpPr>
            <a:spLocks noChangeShapeType="1"/>
          </p:cNvSpPr>
          <p:nvPr/>
        </p:nvSpPr>
        <p:spPr bwMode="auto">
          <a:xfrm flipV="1">
            <a:off x="3860800" y="3619500"/>
            <a:ext cx="1588" cy="28575"/>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5367" name="Line 71">
            <a:extLst>
              <a:ext uri="{FF2B5EF4-FFF2-40B4-BE49-F238E27FC236}">
                <a16:creationId xmlns:a16="http://schemas.microsoft.com/office/drawing/2014/main" id="{F0C462BF-9BD2-45EB-B66A-56D5A9E2C82E}"/>
              </a:ext>
            </a:extLst>
          </p:cNvPr>
          <p:cNvSpPr>
            <a:spLocks noChangeShapeType="1"/>
          </p:cNvSpPr>
          <p:nvPr/>
        </p:nvSpPr>
        <p:spPr bwMode="auto">
          <a:xfrm flipV="1">
            <a:off x="3860800" y="3600450"/>
            <a:ext cx="1588" cy="1905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5368" name="Line 72">
            <a:extLst>
              <a:ext uri="{FF2B5EF4-FFF2-40B4-BE49-F238E27FC236}">
                <a16:creationId xmlns:a16="http://schemas.microsoft.com/office/drawing/2014/main" id="{92E266E2-157F-4E31-9168-6E2A46262117}"/>
              </a:ext>
            </a:extLst>
          </p:cNvPr>
          <p:cNvSpPr>
            <a:spLocks noChangeShapeType="1"/>
          </p:cNvSpPr>
          <p:nvPr/>
        </p:nvSpPr>
        <p:spPr bwMode="auto">
          <a:xfrm flipV="1">
            <a:off x="3860800" y="3571875"/>
            <a:ext cx="1588" cy="28575"/>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5369" name="Line 73">
            <a:extLst>
              <a:ext uri="{FF2B5EF4-FFF2-40B4-BE49-F238E27FC236}">
                <a16:creationId xmlns:a16="http://schemas.microsoft.com/office/drawing/2014/main" id="{F9F40C09-C922-4F32-B02C-0DDCEBB41BD7}"/>
              </a:ext>
            </a:extLst>
          </p:cNvPr>
          <p:cNvSpPr>
            <a:spLocks noChangeShapeType="1"/>
          </p:cNvSpPr>
          <p:nvPr/>
        </p:nvSpPr>
        <p:spPr bwMode="auto">
          <a:xfrm flipV="1">
            <a:off x="3860800" y="3552825"/>
            <a:ext cx="1588" cy="1905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5370" name="Line 74">
            <a:extLst>
              <a:ext uri="{FF2B5EF4-FFF2-40B4-BE49-F238E27FC236}">
                <a16:creationId xmlns:a16="http://schemas.microsoft.com/office/drawing/2014/main" id="{F39F0028-41F0-41EB-A8BC-14028840C535}"/>
              </a:ext>
            </a:extLst>
          </p:cNvPr>
          <p:cNvSpPr>
            <a:spLocks noChangeShapeType="1"/>
          </p:cNvSpPr>
          <p:nvPr/>
        </p:nvSpPr>
        <p:spPr bwMode="auto">
          <a:xfrm flipV="1">
            <a:off x="3860800" y="3533775"/>
            <a:ext cx="1588" cy="1905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5371" name="Line 75">
            <a:extLst>
              <a:ext uri="{FF2B5EF4-FFF2-40B4-BE49-F238E27FC236}">
                <a16:creationId xmlns:a16="http://schemas.microsoft.com/office/drawing/2014/main" id="{A8D56CFE-A7D3-4C44-BC36-7F605D616F1B}"/>
              </a:ext>
            </a:extLst>
          </p:cNvPr>
          <p:cNvSpPr>
            <a:spLocks noChangeShapeType="1"/>
          </p:cNvSpPr>
          <p:nvPr/>
        </p:nvSpPr>
        <p:spPr bwMode="auto">
          <a:xfrm flipV="1">
            <a:off x="3860800" y="3505200"/>
            <a:ext cx="1588" cy="28575"/>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5372" name="Line 76">
            <a:extLst>
              <a:ext uri="{FF2B5EF4-FFF2-40B4-BE49-F238E27FC236}">
                <a16:creationId xmlns:a16="http://schemas.microsoft.com/office/drawing/2014/main" id="{4567F98B-8F94-4A1F-A10D-57705B119313}"/>
              </a:ext>
            </a:extLst>
          </p:cNvPr>
          <p:cNvSpPr>
            <a:spLocks noChangeShapeType="1"/>
          </p:cNvSpPr>
          <p:nvPr/>
        </p:nvSpPr>
        <p:spPr bwMode="auto">
          <a:xfrm flipV="1">
            <a:off x="3860800" y="3486150"/>
            <a:ext cx="1588" cy="1905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5373" name="Line 77">
            <a:extLst>
              <a:ext uri="{FF2B5EF4-FFF2-40B4-BE49-F238E27FC236}">
                <a16:creationId xmlns:a16="http://schemas.microsoft.com/office/drawing/2014/main" id="{269C8CDC-79E9-42D6-BB45-4F36387285A9}"/>
              </a:ext>
            </a:extLst>
          </p:cNvPr>
          <p:cNvSpPr>
            <a:spLocks noChangeShapeType="1"/>
          </p:cNvSpPr>
          <p:nvPr/>
        </p:nvSpPr>
        <p:spPr bwMode="auto">
          <a:xfrm flipV="1">
            <a:off x="3860800" y="3457575"/>
            <a:ext cx="1588" cy="28575"/>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5374" name="Line 78">
            <a:extLst>
              <a:ext uri="{FF2B5EF4-FFF2-40B4-BE49-F238E27FC236}">
                <a16:creationId xmlns:a16="http://schemas.microsoft.com/office/drawing/2014/main" id="{181E11EC-57FF-4E40-8CF0-2D99F343FC31}"/>
              </a:ext>
            </a:extLst>
          </p:cNvPr>
          <p:cNvSpPr>
            <a:spLocks noChangeShapeType="1"/>
          </p:cNvSpPr>
          <p:nvPr/>
        </p:nvSpPr>
        <p:spPr bwMode="auto">
          <a:xfrm flipV="1">
            <a:off x="3860800" y="3438525"/>
            <a:ext cx="1588" cy="1905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5375" name="Line 79">
            <a:extLst>
              <a:ext uri="{FF2B5EF4-FFF2-40B4-BE49-F238E27FC236}">
                <a16:creationId xmlns:a16="http://schemas.microsoft.com/office/drawing/2014/main" id="{FEBB40CE-6D43-4AF1-8BB7-432D2273E954}"/>
              </a:ext>
            </a:extLst>
          </p:cNvPr>
          <p:cNvSpPr>
            <a:spLocks noChangeShapeType="1"/>
          </p:cNvSpPr>
          <p:nvPr/>
        </p:nvSpPr>
        <p:spPr bwMode="auto">
          <a:xfrm flipV="1">
            <a:off x="3860800" y="3419475"/>
            <a:ext cx="1588" cy="1905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5376" name="Line 80">
            <a:extLst>
              <a:ext uri="{FF2B5EF4-FFF2-40B4-BE49-F238E27FC236}">
                <a16:creationId xmlns:a16="http://schemas.microsoft.com/office/drawing/2014/main" id="{C24D6F2E-E3D1-4C1F-9401-0CB8DDB4EA6E}"/>
              </a:ext>
            </a:extLst>
          </p:cNvPr>
          <p:cNvSpPr>
            <a:spLocks noChangeShapeType="1"/>
          </p:cNvSpPr>
          <p:nvPr/>
        </p:nvSpPr>
        <p:spPr bwMode="auto">
          <a:xfrm flipV="1">
            <a:off x="3860800" y="3390900"/>
            <a:ext cx="1588" cy="28575"/>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5377" name="Line 81">
            <a:extLst>
              <a:ext uri="{FF2B5EF4-FFF2-40B4-BE49-F238E27FC236}">
                <a16:creationId xmlns:a16="http://schemas.microsoft.com/office/drawing/2014/main" id="{0D9A1A7A-7CB9-4B49-8A4E-B6C36D8709DF}"/>
              </a:ext>
            </a:extLst>
          </p:cNvPr>
          <p:cNvSpPr>
            <a:spLocks noChangeShapeType="1"/>
          </p:cNvSpPr>
          <p:nvPr/>
        </p:nvSpPr>
        <p:spPr bwMode="auto">
          <a:xfrm flipV="1">
            <a:off x="3860800" y="3371850"/>
            <a:ext cx="1588" cy="1905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5378" name="Line 82">
            <a:extLst>
              <a:ext uri="{FF2B5EF4-FFF2-40B4-BE49-F238E27FC236}">
                <a16:creationId xmlns:a16="http://schemas.microsoft.com/office/drawing/2014/main" id="{57B87E1D-64C0-490E-8390-A5B27C6AAE34}"/>
              </a:ext>
            </a:extLst>
          </p:cNvPr>
          <p:cNvSpPr>
            <a:spLocks noChangeShapeType="1"/>
          </p:cNvSpPr>
          <p:nvPr/>
        </p:nvSpPr>
        <p:spPr bwMode="auto">
          <a:xfrm flipV="1">
            <a:off x="3860800" y="3343275"/>
            <a:ext cx="1588" cy="28575"/>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5379" name="Line 83">
            <a:extLst>
              <a:ext uri="{FF2B5EF4-FFF2-40B4-BE49-F238E27FC236}">
                <a16:creationId xmlns:a16="http://schemas.microsoft.com/office/drawing/2014/main" id="{B305F9BC-F698-41EA-BC89-BAD3D2586FC4}"/>
              </a:ext>
            </a:extLst>
          </p:cNvPr>
          <p:cNvSpPr>
            <a:spLocks noChangeShapeType="1"/>
          </p:cNvSpPr>
          <p:nvPr/>
        </p:nvSpPr>
        <p:spPr bwMode="auto">
          <a:xfrm flipV="1">
            <a:off x="3860800" y="3324225"/>
            <a:ext cx="1588" cy="1905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5380" name="Line 84">
            <a:extLst>
              <a:ext uri="{FF2B5EF4-FFF2-40B4-BE49-F238E27FC236}">
                <a16:creationId xmlns:a16="http://schemas.microsoft.com/office/drawing/2014/main" id="{7CBBB9D0-769E-4C30-89F2-848BFAFC21D6}"/>
              </a:ext>
            </a:extLst>
          </p:cNvPr>
          <p:cNvSpPr>
            <a:spLocks noChangeShapeType="1"/>
          </p:cNvSpPr>
          <p:nvPr/>
        </p:nvSpPr>
        <p:spPr bwMode="auto">
          <a:xfrm flipV="1">
            <a:off x="3860800" y="3305175"/>
            <a:ext cx="1588" cy="1905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5381" name="Line 85">
            <a:extLst>
              <a:ext uri="{FF2B5EF4-FFF2-40B4-BE49-F238E27FC236}">
                <a16:creationId xmlns:a16="http://schemas.microsoft.com/office/drawing/2014/main" id="{632096E8-C789-4840-B74B-BFCAB8A25B31}"/>
              </a:ext>
            </a:extLst>
          </p:cNvPr>
          <p:cNvSpPr>
            <a:spLocks noChangeShapeType="1"/>
          </p:cNvSpPr>
          <p:nvPr/>
        </p:nvSpPr>
        <p:spPr bwMode="auto">
          <a:xfrm flipV="1">
            <a:off x="3860800" y="3276600"/>
            <a:ext cx="1588" cy="28575"/>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5382" name="Line 86">
            <a:extLst>
              <a:ext uri="{FF2B5EF4-FFF2-40B4-BE49-F238E27FC236}">
                <a16:creationId xmlns:a16="http://schemas.microsoft.com/office/drawing/2014/main" id="{3EA43F11-BC97-48FE-A1C1-F256963EFE30}"/>
              </a:ext>
            </a:extLst>
          </p:cNvPr>
          <p:cNvSpPr>
            <a:spLocks noChangeShapeType="1"/>
          </p:cNvSpPr>
          <p:nvPr/>
        </p:nvSpPr>
        <p:spPr bwMode="auto">
          <a:xfrm flipV="1">
            <a:off x="3860800" y="3257550"/>
            <a:ext cx="1588" cy="1905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5383" name="Line 87">
            <a:extLst>
              <a:ext uri="{FF2B5EF4-FFF2-40B4-BE49-F238E27FC236}">
                <a16:creationId xmlns:a16="http://schemas.microsoft.com/office/drawing/2014/main" id="{59D2FF9E-D3B4-4935-9AE6-97CAB18ADE7D}"/>
              </a:ext>
            </a:extLst>
          </p:cNvPr>
          <p:cNvSpPr>
            <a:spLocks noChangeShapeType="1"/>
          </p:cNvSpPr>
          <p:nvPr/>
        </p:nvSpPr>
        <p:spPr bwMode="auto">
          <a:xfrm flipV="1">
            <a:off x="3860800" y="3228975"/>
            <a:ext cx="1588" cy="28575"/>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5384" name="Line 88">
            <a:extLst>
              <a:ext uri="{FF2B5EF4-FFF2-40B4-BE49-F238E27FC236}">
                <a16:creationId xmlns:a16="http://schemas.microsoft.com/office/drawing/2014/main" id="{97F16AEA-A95E-4294-9598-CD0EE0C8E82C}"/>
              </a:ext>
            </a:extLst>
          </p:cNvPr>
          <p:cNvSpPr>
            <a:spLocks noChangeShapeType="1"/>
          </p:cNvSpPr>
          <p:nvPr/>
        </p:nvSpPr>
        <p:spPr bwMode="auto">
          <a:xfrm flipV="1">
            <a:off x="3860800" y="3209925"/>
            <a:ext cx="1588" cy="1905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5385" name="Line 89">
            <a:extLst>
              <a:ext uri="{FF2B5EF4-FFF2-40B4-BE49-F238E27FC236}">
                <a16:creationId xmlns:a16="http://schemas.microsoft.com/office/drawing/2014/main" id="{54A85300-0A33-4D9E-AB7A-D315EDC7DF9C}"/>
              </a:ext>
            </a:extLst>
          </p:cNvPr>
          <p:cNvSpPr>
            <a:spLocks noChangeShapeType="1"/>
          </p:cNvSpPr>
          <p:nvPr/>
        </p:nvSpPr>
        <p:spPr bwMode="auto">
          <a:xfrm flipV="1">
            <a:off x="3860800" y="3190875"/>
            <a:ext cx="1588" cy="1905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5386" name="Line 90">
            <a:extLst>
              <a:ext uri="{FF2B5EF4-FFF2-40B4-BE49-F238E27FC236}">
                <a16:creationId xmlns:a16="http://schemas.microsoft.com/office/drawing/2014/main" id="{130F29ED-6EA8-44A8-9D79-4E5CDBB4129E}"/>
              </a:ext>
            </a:extLst>
          </p:cNvPr>
          <p:cNvSpPr>
            <a:spLocks noChangeShapeType="1"/>
          </p:cNvSpPr>
          <p:nvPr/>
        </p:nvSpPr>
        <p:spPr bwMode="auto">
          <a:xfrm flipV="1">
            <a:off x="3860800" y="3162300"/>
            <a:ext cx="1588" cy="28575"/>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5387" name="Line 91">
            <a:extLst>
              <a:ext uri="{FF2B5EF4-FFF2-40B4-BE49-F238E27FC236}">
                <a16:creationId xmlns:a16="http://schemas.microsoft.com/office/drawing/2014/main" id="{60C7EB24-E7C7-4F33-A0E6-94F75FA9AF12}"/>
              </a:ext>
            </a:extLst>
          </p:cNvPr>
          <p:cNvSpPr>
            <a:spLocks noChangeShapeType="1"/>
          </p:cNvSpPr>
          <p:nvPr/>
        </p:nvSpPr>
        <p:spPr bwMode="auto">
          <a:xfrm flipV="1">
            <a:off x="3860800" y="3143250"/>
            <a:ext cx="1588" cy="1905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5388" name="Line 92">
            <a:extLst>
              <a:ext uri="{FF2B5EF4-FFF2-40B4-BE49-F238E27FC236}">
                <a16:creationId xmlns:a16="http://schemas.microsoft.com/office/drawing/2014/main" id="{403C5C5B-F527-4EC1-A3CC-F059B5E226D8}"/>
              </a:ext>
            </a:extLst>
          </p:cNvPr>
          <p:cNvSpPr>
            <a:spLocks noChangeShapeType="1"/>
          </p:cNvSpPr>
          <p:nvPr/>
        </p:nvSpPr>
        <p:spPr bwMode="auto">
          <a:xfrm flipV="1">
            <a:off x="3860800" y="3124200"/>
            <a:ext cx="1588" cy="1905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5389" name="Line 93">
            <a:extLst>
              <a:ext uri="{FF2B5EF4-FFF2-40B4-BE49-F238E27FC236}">
                <a16:creationId xmlns:a16="http://schemas.microsoft.com/office/drawing/2014/main" id="{1413BE95-A718-4D8B-B44C-37D4BF3F5E35}"/>
              </a:ext>
            </a:extLst>
          </p:cNvPr>
          <p:cNvSpPr>
            <a:spLocks noChangeShapeType="1"/>
          </p:cNvSpPr>
          <p:nvPr/>
        </p:nvSpPr>
        <p:spPr bwMode="auto">
          <a:xfrm flipV="1">
            <a:off x="3860800" y="3095625"/>
            <a:ext cx="1588" cy="28575"/>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5390" name="Line 94">
            <a:extLst>
              <a:ext uri="{FF2B5EF4-FFF2-40B4-BE49-F238E27FC236}">
                <a16:creationId xmlns:a16="http://schemas.microsoft.com/office/drawing/2014/main" id="{36BC9047-EFF3-4D26-BDFC-D386CE3CB8F7}"/>
              </a:ext>
            </a:extLst>
          </p:cNvPr>
          <p:cNvSpPr>
            <a:spLocks noChangeShapeType="1"/>
          </p:cNvSpPr>
          <p:nvPr/>
        </p:nvSpPr>
        <p:spPr bwMode="auto">
          <a:xfrm flipV="1">
            <a:off x="3860800" y="3076575"/>
            <a:ext cx="1588" cy="1905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5391" name="Line 95">
            <a:extLst>
              <a:ext uri="{FF2B5EF4-FFF2-40B4-BE49-F238E27FC236}">
                <a16:creationId xmlns:a16="http://schemas.microsoft.com/office/drawing/2014/main" id="{A62D97EA-FF27-44C4-B8FE-67EE39AA98AF}"/>
              </a:ext>
            </a:extLst>
          </p:cNvPr>
          <p:cNvSpPr>
            <a:spLocks noChangeShapeType="1"/>
          </p:cNvSpPr>
          <p:nvPr/>
        </p:nvSpPr>
        <p:spPr bwMode="auto">
          <a:xfrm flipV="1">
            <a:off x="3860800" y="3048000"/>
            <a:ext cx="1588" cy="28575"/>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5392" name="Line 96">
            <a:extLst>
              <a:ext uri="{FF2B5EF4-FFF2-40B4-BE49-F238E27FC236}">
                <a16:creationId xmlns:a16="http://schemas.microsoft.com/office/drawing/2014/main" id="{CA485316-46A2-46A6-AC88-6A737BE34129}"/>
              </a:ext>
            </a:extLst>
          </p:cNvPr>
          <p:cNvSpPr>
            <a:spLocks noChangeShapeType="1"/>
          </p:cNvSpPr>
          <p:nvPr/>
        </p:nvSpPr>
        <p:spPr bwMode="auto">
          <a:xfrm flipV="1">
            <a:off x="3860800" y="3028950"/>
            <a:ext cx="1588" cy="1905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5393" name="Line 97">
            <a:extLst>
              <a:ext uri="{FF2B5EF4-FFF2-40B4-BE49-F238E27FC236}">
                <a16:creationId xmlns:a16="http://schemas.microsoft.com/office/drawing/2014/main" id="{7E29F1DC-761D-4791-9F4C-3D2ED2A0152B}"/>
              </a:ext>
            </a:extLst>
          </p:cNvPr>
          <p:cNvSpPr>
            <a:spLocks noChangeShapeType="1"/>
          </p:cNvSpPr>
          <p:nvPr/>
        </p:nvSpPr>
        <p:spPr bwMode="auto">
          <a:xfrm flipV="1">
            <a:off x="3860800" y="3009900"/>
            <a:ext cx="1588" cy="1905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5394" name="Line 98">
            <a:extLst>
              <a:ext uri="{FF2B5EF4-FFF2-40B4-BE49-F238E27FC236}">
                <a16:creationId xmlns:a16="http://schemas.microsoft.com/office/drawing/2014/main" id="{90F41A32-D5DD-4353-8E5C-151E2505FD2D}"/>
              </a:ext>
            </a:extLst>
          </p:cNvPr>
          <p:cNvSpPr>
            <a:spLocks noChangeShapeType="1"/>
          </p:cNvSpPr>
          <p:nvPr/>
        </p:nvSpPr>
        <p:spPr bwMode="auto">
          <a:xfrm flipV="1">
            <a:off x="3860800" y="2981325"/>
            <a:ext cx="1588" cy="28575"/>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5395" name="Line 99">
            <a:extLst>
              <a:ext uri="{FF2B5EF4-FFF2-40B4-BE49-F238E27FC236}">
                <a16:creationId xmlns:a16="http://schemas.microsoft.com/office/drawing/2014/main" id="{8922441A-0050-4282-A858-6E085FCDB6A4}"/>
              </a:ext>
            </a:extLst>
          </p:cNvPr>
          <p:cNvSpPr>
            <a:spLocks noChangeShapeType="1"/>
          </p:cNvSpPr>
          <p:nvPr/>
        </p:nvSpPr>
        <p:spPr bwMode="auto">
          <a:xfrm flipV="1">
            <a:off x="3860800" y="2962275"/>
            <a:ext cx="1588" cy="1905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5396" name="Line 100">
            <a:extLst>
              <a:ext uri="{FF2B5EF4-FFF2-40B4-BE49-F238E27FC236}">
                <a16:creationId xmlns:a16="http://schemas.microsoft.com/office/drawing/2014/main" id="{387F55D8-9DE2-4D32-A441-A6415730FE9C}"/>
              </a:ext>
            </a:extLst>
          </p:cNvPr>
          <p:cNvSpPr>
            <a:spLocks noChangeShapeType="1"/>
          </p:cNvSpPr>
          <p:nvPr/>
        </p:nvSpPr>
        <p:spPr bwMode="auto">
          <a:xfrm flipV="1">
            <a:off x="3860800" y="2933700"/>
            <a:ext cx="1588" cy="28575"/>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5397" name="Line 101">
            <a:extLst>
              <a:ext uri="{FF2B5EF4-FFF2-40B4-BE49-F238E27FC236}">
                <a16:creationId xmlns:a16="http://schemas.microsoft.com/office/drawing/2014/main" id="{4AFC068F-D910-4753-BA16-C1B1907DAE36}"/>
              </a:ext>
            </a:extLst>
          </p:cNvPr>
          <p:cNvSpPr>
            <a:spLocks noChangeShapeType="1"/>
          </p:cNvSpPr>
          <p:nvPr/>
        </p:nvSpPr>
        <p:spPr bwMode="auto">
          <a:xfrm flipV="1">
            <a:off x="3860800" y="2914650"/>
            <a:ext cx="1588" cy="1905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5398" name="Line 102">
            <a:extLst>
              <a:ext uri="{FF2B5EF4-FFF2-40B4-BE49-F238E27FC236}">
                <a16:creationId xmlns:a16="http://schemas.microsoft.com/office/drawing/2014/main" id="{1A0542FE-5F2E-4C56-BC94-A9FF2FA99081}"/>
              </a:ext>
            </a:extLst>
          </p:cNvPr>
          <p:cNvSpPr>
            <a:spLocks noChangeShapeType="1"/>
          </p:cNvSpPr>
          <p:nvPr/>
        </p:nvSpPr>
        <p:spPr bwMode="auto">
          <a:xfrm flipV="1">
            <a:off x="3860800" y="2895600"/>
            <a:ext cx="1588" cy="1905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5399" name="Line 103">
            <a:extLst>
              <a:ext uri="{FF2B5EF4-FFF2-40B4-BE49-F238E27FC236}">
                <a16:creationId xmlns:a16="http://schemas.microsoft.com/office/drawing/2014/main" id="{D38ED7E1-C109-4F8B-A250-45CCBC983433}"/>
              </a:ext>
            </a:extLst>
          </p:cNvPr>
          <p:cNvSpPr>
            <a:spLocks noChangeShapeType="1"/>
          </p:cNvSpPr>
          <p:nvPr/>
        </p:nvSpPr>
        <p:spPr bwMode="auto">
          <a:xfrm flipV="1">
            <a:off x="3860800" y="2867025"/>
            <a:ext cx="1588" cy="28575"/>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5400" name="Line 104">
            <a:extLst>
              <a:ext uri="{FF2B5EF4-FFF2-40B4-BE49-F238E27FC236}">
                <a16:creationId xmlns:a16="http://schemas.microsoft.com/office/drawing/2014/main" id="{705F817A-586D-43B5-8B66-84E971514CAE}"/>
              </a:ext>
            </a:extLst>
          </p:cNvPr>
          <p:cNvSpPr>
            <a:spLocks noChangeShapeType="1"/>
          </p:cNvSpPr>
          <p:nvPr/>
        </p:nvSpPr>
        <p:spPr bwMode="auto">
          <a:xfrm flipV="1">
            <a:off x="3860800" y="2847975"/>
            <a:ext cx="1588" cy="1905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5401" name="Line 105">
            <a:extLst>
              <a:ext uri="{FF2B5EF4-FFF2-40B4-BE49-F238E27FC236}">
                <a16:creationId xmlns:a16="http://schemas.microsoft.com/office/drawing/2014/main" id="{B338C5BC-E6F6-4639-AE65-E2C794B1C88A}"/>
              </a:ext>
            </a:extLst>
          </p:cNvPr>
          <p:cNvSpPr>
            <a:spLocks noChangeShapeType="1"/>
          </p:cNvSpPr>
          <p:nvPr/>
        </p:nvSpPr>
        <p:spPr bwMode="auto">
          <a:xfrm flipV="1">
            <a:off x="3860800" y="2819400"/>
            <a:ext cx="1588" cy="28575"/>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5402" name="Line 106">
            <a:extLst>
              <a:ext uri="{FF2B5EF4-FFF2-40B4-BE49-F238E27FC236}">
                <a16:creationId xmlns:a16="http://schemas.microsoft.com/office/drawing/2014/main" id="{BAB8363C-538D-4207-BC24-26E9A1C5CFAA}"/>
              </a:ext>
            </a:extLst>
          </p:cNvPr>
          <p:cNvSpPr>
            <a:spLocks noChangeShapeType="1"/>
          </p:cNvSpPr>
          <p:nvPr/>
        </p:nvSpPr>
        <p:spPr bwMode="auto">
          <a:xfrm flipV="1">
            <a:off x="3860800" y="2800350"/>
            <a:ext cx="1588" cy="1905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5403" name="Line 107">
            <a:extLst>
              <a:ext uri="{FF2B5EF4-FFF2-40B4-BE49-F238E27FC236}">
                <a16:creationId xmlns:a16="http://schemas.microsoft.com/office/drawing/2014/main" id="{2919CF93-3F17-4727-BC23-0DB63D8F39A5}"/>
              </a:ext>
            </a:extLst>
          </p:cNvPr>
          <p:cNvSpPr>
            <a:spLocks noChangeShapeType="1"/>
          </p:cNvSpPr>
          <p:nvPr/>
        </p:nvSpPr>
        <p:spPr bwMode="auto">
          <a:xfrm flipV="1">
            <a:off x="3860800" y="2781300"/>
            <a:ext cx="1588" cy="1905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5404" name="Line 108">
            <a:extLst>
              <a:ext uri="{FF2B5EF4-FFF2-40B4-BE49-F238E27FC236}">
                <a16:creationId xmlns:a16="http://schemas.microsoft.com/office/drawing/2014/main" id="{C1B338B6-C4CD-43F0-8F98-74309EB6EEA3}"/>
              </a:ext>
            </a:extLst>
          </p:cNvPr>
          <p:cNvSpPr>
            <a:spLocks noChangeShapeType="1"/>
          </p:cNvSpPr>
          <p:nvPr/>
        </p:nvSpPr>
        <p:spPr bwMode="auto">
          <a:xfrm flipV="1">
            <a:off x="3860800" y="2752725"/>
            <a:ext cx="1588" cy="28575"/>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5405" name="Line 109">
            <a:extLst>
              <a:ext uri="{FF2B5EF4-FFF2-40B4-BE49-F238E27FC236}">
                <a16:creationId xmlns:a16="http://schemas.microsoft.com/office/drawing/2014/main" id="{7C7886B8-A909-4C41-B8B7-6662BEEB93C9}"/>
              </a:ext>
            </a:extLst>
          </p:cNvPr>
          <p:cNvSpPr>
            <a:spLocks noChangeShapeType="1"/>
          </p:cNvSpPr>
          <p:nvPr/>
        </p:nvSpPr>
        <p:spPr bwMode="auto">
          <a:xfrm flipV="1">
            <a:off x="3860800" y="2733675"/>
            <a:ext cx="1588" cy="1905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5406" name="Line 110">
            <a:extLst>
              <a:ext uri="{FF2B5EF4-FFF2-40B4-BE49-F238E27FC236}">
                <a16:creationId xmlns:a16="http://schemas.microsoft.com/office/drawing/2014/main" id="{085AB7B7-2D77-465A-BA6E-7F3787D2060B}"/>
              </a:ext>
            </a:extLst>
          </p:cNvPr>
          <p:cNvSpPr>
            <a:spLocks noChangeShapeType="1"/>
          </p:cNvSpPr>
          <p:nvPr/>
        </p:nvSpPr>
        <p:spPr bwMode="auto">
          <a:xfrm flipV="1">
            <a:off x="3860800" y="2714625"/>
            <a:ext cx="1588" cy="1905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5407" name="Line 111">
            <a:extLst>
              <a:ext uri="{FF2B5EF4-FFF2-40B4-BE49-F238E27FC236}">
                <a16:creationId xmlns:a16="http://schemas.microsoft.com/office/drawing/2014/main" id="{217167FA-C11A-4280-96E0-123F8460E43D}"/>
              </a:ext>
            </a:extLst>
          </p:cNvPr>
          <p:cNvSpPr>
            <a:spLocks noChangeShapeType="1"/>
          </p:cNvSpPr>
          <p:nvPr/>
        </p:nvSpPr>
        <p:spPr bwMode="auto">
          <a:xfrm flipV="1">
            <a:off x="3860800" y="2686050"/>
            <a:ext cx="1588" cy="28575"/>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5408" name="Line 112">
            <a:extLst>
              <a:ext uri="{FF2B5EF4-FFF2-40B4-BE49-F238E27FC236}">
                <a16:creationId xmlns:a16="http://schemas.microsoft.com/office/drawing/2014/main" id="{0EF8496A-F047-4DBF-ACCB-2340F94018DA}"/>
              </a:ext>
            </a:extLst>
          </p:cNvPr>
          <p:cNvSpPr>
            <a:spLocks noChangeShapeType="1"/>
          </p:cNvSpPr>
          <p:nvPr/>
        </p:nvSpPr>
        <p:spPr bwMode="auto">
          <a:xfrm flipV="1">
            <a:off x="3860800" y="2667000"/>
            <a:ext cx="1588" cy="1905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5409" name="Line 113">
            <a:extLst>
              <a:ext uri="{FF2B5EF4-FFF2-40B4-BE49-F238E27FC236}">
                <a16:creationId xmlns:a16="http://schemas.microsoft.com/office/drawing/2014/main" id="{938EE84E-252B-4407-A5F0-B894E8EB46C5}"/>
              </a:ext>
            </a:extLst>
          </p:cNvPr>
          <p:cNvSpPr>
            <a:spLocks noChangeShapeType="1"/>
          </p:cNvSpPr>
          <p:nvPr/>
        </p:nvSpPr>
        <p:spPr bwMode="auto">
          <a:xfrm flipV="1">
            <a:off x="3860800" y="2638425"/>
            <a:ext cx="1588" cy="28575"/>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5410" name="Line 114">
            <a:extLst>
              <a:ext uri="{FF2B5EF4-FFF2-40B4-BE49-F238E27FC236}">
                <a16:creationId xmlns:a16="http://schemas.microsoft.com/office/drawing/2014/main" id="{699658FE-A348-476A-B51B-BB4C1CB781D2}"/>
              </a:ext>
            </a:extLst>
          </p:cNvPr>
          <p:cNvSpPr>
            <a:spLocks noChangeShapeType="1"/>
          </p:cNvSpPr>
          <p:nvPr/>
        </p:nvSpPr>
        <p:spPr bwMode="auto">
          <a:xfrm flipV="1">
            <a:off x="3860800" y="2619375"/>
            <a:ext cx="1588" cy="1905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5411" name="Line 115">
            <a:extLst>
              <a:ext uri="{FF2B5EF4-FFF2-40B4-BE49-F238E27FC236}">
                <a16:creationId xmlns:a16="http://schemas.microsoft.com/office/drawing/2014/main" id="{A17C5EAF-A808-49FA-B5B5-6885F2B0BD98}"/>
              </a:ext>
            </a:extLst>
          </p:cNvPr>
          <p:cNvSpPr>
            <a:spLocks noChangeShapeType="1"/>
          </p:cNvSpPr>
          <p:nvPr/>
        </p:nvSpPr>
        <p:spPr bwMode="auto">
          <a:xfrm flipV="1">
            <a:off x="3860800" y="2600325"/>
            <a:ext cx="1588" cy="1905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5412" name="Line 116">
            <a:extLst>
              <a:ext uri="{FF2B5EF4-FFF2-40B4-BE49-F238E27FC236}">
                <a16:creationId xmlns:a16="http://schemas.microsoft.com/office/drawing/2014/main" id="{8FB1102B-EA06-411C-917A-71656B360621}"/>
              </a:ext>
            </a:extLst>
          </p:cNvPr>
          <p:cNvSpPr>
            <a:spLocks noChangeShapeType="1"/>
          </p:cNvSpPr>
          <p:nvPr/>
        </p:nvSpPr>
        <p:spPr bwMode="auto">
          <a:xfrm flipV="1">
            <a:off x="3860800" y="2571750"/>
            <a:ext cx="1588" cy="28575"/>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5413" name="Line 117">
            <a:extLst>
              <a:ext uri="{FF2B5EF4-FFF2-40B4-BE49-F238E27FC236}">
                <a16:creationId xmlns:a16="http://schemas.microsoft.com/office/drawing/2014/main" id="{10C29571-0BA9-4980-B42F-9446470F4004}"/>
              </a:ext>
            </a:extLst>
          </p:cNvPr>
          <p:cNvSpPr>
            <a:spLocks noChangeShapeType="1"/>
          </p:cNvSpPr>
          <p:nvPr/>
        </p:nvSpPr>
        <p:spPr bwMode="auto">
          <a:xfrm flipV="1">
            <a:off x="3860800" y="2552700"/>
            <a:ext cx="1588" cy="1905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5414" name="Line 118">
            <a:extLst>
              <a:ext uri="{FF2B5EF4-FFF2-40B4-BE49-F238E27FC236}">
                <a16:creationId xmlns:a16="http://schemas.microsoft.com/office/drawing/2014/main" id="{05A947DA-132B-4A1E-B4C5-7C9CA7D4B49F}"/>
              </a:ext>
            </a:extLst>
          </p:cNvPr>
          <p:cNvSpPr>
            <a:spLocks noChangeShapeType="1"/>
          </p:cNvSpPr>
          <p:nvPr/>
        </p:nvSpPr>
        <p:spPr bwMode="auto">
          <a:xfrm flipV="1">
            <a:off x="3860800" y="2524125"/>
            <a:ext cx="1588" cy="28575"/>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5415" name="Line 119">
            <a:extLst>
              <a:ext uri="{FF2B5EF4-FFF2-40B4-BE49-F238E27FC236}">
                <a16:creationId xmlns:a16="http://schemas.microsoft.com/office/drawing/2014/main" id="{4C5D56CB-C98B-411C-8338-56C8A4540255}"/>
              </a:ext>
            </a:extLst>
          </p:cNvPr>
          <p:cNvSpPr>
            <a:spLocks noChangeShapeType="1"/>
          </p:cNvSpPr>
          <p:nvPr/>
        </p:nvSpPr>
        <p:spPr bwMode="auto">
          <a:xfrm flipV="1">
            <a:off x="3622675" y="4762500"/>
            <a:ext cx="1588" cy="1905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5515" name="Line 219">
            <a:extLst>
              <a:ext uri="{FF2B5EF4-FFF2-40B4-BE49-F238E27FC236}">
                <a16:creationId xmlns:a16="http://schemas.microsoft.com/office/drawing/2014/main" id="{B18CE754-A0EE-4708-8738-A7A129979939}"/>
              </a:ext>
            </a:extLst>
          </p:cNvPr>
          <p:cNvSpPr>
            <a:spLocks noChangeShapeType="1"/>
          </p:cNvSpPr>
          <p:nvPr/>
        </p:nvSpPr>
        <p:spPr bwMode="auto">
          <a:xfrm flipV="1">
            <a:off x="4537075" y="4762500"/>
            <a:ext cx="1588" cy="1905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5614" name="Rectangle 318">
            <a:extLst>
              <a:ext uri="{FF2B5EF4-FFF2-40B4-BE49-F238E27FC236}">
                <a16:creationId xmlns:a16="http://schemas.microsoft.com/office/drawing/2014/main" id="{61737FD0-33A5-45E0-9FC1-5A959F225397}"/>
              </a:ext>
            </a:extLst>
          </p:cNvPr>
          <p:cNvSpPr>
            <a:spLocks noChangeArrowheads="1"/>
          </p:cNvSpPr>
          <p:nvPr/>
        </p:nvSpPr>
        <p:spPr bwMode="auto">
          <a:xfrm>
            <a:off x="2679700" y="4676775"/>
            <a:ext cx="113814"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en-US" sz="1600">
                <a:latin typeface="Arial" panose="020B0604020202020204" pitchFamily="34" charset="0"/>
              </a:rPr>
              <a:t>0</a:t>
            </a:r>
            <a:endParaRPr lang="en-US" altLang="en-US"/>
          </a:p>
        </p:txBody>
      </p:sp>
      <p:sp>
        <p:nvSpPr>
          <p:cNvPr id="55615" name="Rectangle 319">
            <a:extLst>
              <a:ext uri="{FF2B5EF4-FFF2-40B4-BE49-F238E27FC236}">
                <a16:creationId xmlns:a16="http://schemas.microsoft.com/office/drawing/2014/main" id="{818405E5-3F5A-4AE1-AA38-02889B846744}"/>
              </a:ext>
            </a:extLst>
          </p:cNvPr>
          <p:cNvSpPr>
            <a:spLocks noChangeArrowheads="1"/>
          </p:cNvSpPr>
          <p:nvPr/>
        </p:nvSpPr>
        <p:spPr bwMode="auto">
          <a:xfrm>
            <a:off x="2508250" y="3543300"/>
            <a:ext cx="285335"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en-US" sz="1600">
                <a:latin typeface="Arial" panose="020B0604020202020204" pitchFamily="34" charset="0"/>
              </a:rPr>
              <a:t>0.5</a:t>
            </a:r>
            <a:endParaRPr lang="en-US" altLang="en-US"/>
          </a:p>
        </p:txBody>
      </p:sp>
      <p:sp>
        <p:nvSpPr>
          <p:cNvPr id="55616" name="Rectangle 320">
            <a:extLst>
              <a:ext uri="{FF2B5EF4-FFF2-40B4-BE49-F238E27FC236}">
                <a16:creationId xmlns:a16="http://schemas.microsoft.com/office/drawing/2014/main" id="{662C76EA-BA89-4185-9D03-0F13ADD8EB02}"/>
              </a:ext>
            </a:extLst>
          </p:cNvPr>
          <p:cNvSpPr>
            <a:spLocks noChangeArrowheads="1"/>
          </p:cNvSpPr>
          <p:nvPr/>
        </p:nvSpPr>
        <p:spPr bwMode="auto">
          <a:xfrm>
            <a:off x="2679700" y="2400300"/>
            <a:ext cx="113814"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en-US" sz="1600">
                <a:latin typeface="Arial" panose="020B0604020202020204" pitchFamily="34" charset="0"/>
              </a:rPr>
              <a:t>1</a:t>
            </a:r>
            <a:endParaRPr lang="en-US" altLang="en-US"/>
          </a:p>
        </p:txBody>
      </p:sp>
      <p:sp>
        <p:nvSpPr>
          <p:cNvPr id="55617" name="Rectangle 321">
            <a:extLst>
              <a:ext uri="{FF2B5EF4-FFF2-40B4-BE49-F238E27FC236}">
                <a16:creationId xmlns:a16="http://schemas.microsoft.com/office/drawing/2014/main" id="{D855C035-B03A-4C86-B26C-A3DB8E945FA2}"/>
              </a:ext>
            </a:extLst>
          </p:cNvPr>
          <p:cNvSpPr>
            <a:spLocks noChangeArrowheads="1"/>
          </p:cNvSpPr>
          <p:nvPr/>
        </p:nvSpPr>
        <p:spPr bwMode="auto">
          <a:xfrm>
            <a:off x="2898775" y="4981575"/>
            <a:ext cx="113814"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en-US" sz="1600">
                <a:latin typeface="Arial" panose="020B0604020202020204" pitchFamily="34" charset="0"/>
              </a:rPr>
              <a:t>0</a:t>
            </a:r>
            <a:endParaRPr lang="en-US" altLang="en-US"/>
          </a:p>
        </p:txBody>
      </p:sp>
      <p:sp>
        <p:nvSpPr>
          <p:cNvPr id="55618" name="Rectangle 322">
            <a:extLst>
              <a:ext uri="{FF2B5EF4-FFF2-40B4-BE49-F238E27FC236}">
                <a16:creationId xmlns:a16="http://schemas.microsoft.com/office/drawing/2014/main" id="{B3ABF28E-9CF5-49D3-A24C-6770BAA6C721}"/>
              </a:ext>
            </a:extLst>
          </p:cNvPr>
          <p:cNvSpPr>
            <a:spLocks noChangeArrowheads="1"/>
          </p:cNvSpPr>
          <p:nvPr/>
        </p:nvSpPr>
        <p:spPr bwMode="auto">
          <a:xfrm>
            <a:off x="3546475" y="4981575"/>
            <a:ext cx="399148"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en-US" sz="1600">
                <a:latin typeface="Arial" panose="020B0604020202020204" pitchFamily="34" charset="0"/>
              </a:rPr>
              <a:t>0.02</a:t>
            </a:r>
            <a:endParaRPr lang="en-US" altLang="en-US"/>
          </a:p>
        </p:txBody>
      </p:sp>
      <p:sp>
        <p:nvSpPr>
          <p:cNvPr id="55619" name="Rectangle 323">
            <a:extLst>
              <a:ext uri="{FF2B5EF4-FFF2-40B4-BE49-F238E27FC236}">
                <a16:creationId xmlns:a16="http://schemas.microsoft.com/office/drawing/2014/main" id="{1252C18A-966C-46DB-B0BC-69FDD76E6679}"/>
              </a:ext>
            </a:extLst>
          </p:cNvPr>
          <p:cNvSpPr>
            <a:spLocks noChangeArrowheads="1"/>
          </p:cNvSpPr>
          <p:nvPr/>
        </p:nvSpPr>
        <p:spPr bwMode="auto">
          <a:xfrm>
            <a:off x="4337050" y="4981575"/>
            <a:ext cx="399148"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en-US" sz="1600">
                <a:latin typeface="Arial" panose="020B0604020202020204" pitchFamily="34" charset="0"/>
              </a:rPr>
              <a:t>0.04</a:t>
            </a:r>
            <a:endParaRPr lang="en-US" altLang="en-US"/>
          </a:p>
        </p:txBody>
      </p:sp>
      <p:sp>
        <p:nvSpPr>
          <p:cNvPr id="55620" name="Rectangle 324">
            <a:extLst>
              <a:ext uri="{FF2B5EF4-FFF2-40B4-BE49-F238E27FC236}">
                <a16:creationId xmlns:a16="http://schemas.microsoft.com/office/drawing/2014/main" id="{F6D4A713-695C-479C-9D8D-AE06B1AE8385}"/>
              </a:ext>
            </a:extLst>
          </p:cNvPr>
          <p:cNvSpPr>
            <a:spLocks noChangeArrowheads="1"/>
          </p:cNvSpPr>
          <p:nvPr/>
        </p:nvSpPr>
        <p:spPr bwMode="auto">
          <a:xfrm>
            <a:off x="5118100" y="4981575"/>
            <a:ext cx="399148"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en-US" sz="1600">
                <a:latin typeface="Arial" panose="020B0604020202020204" pitchFamily="34" charset="0"/>
              </a:rPr>
              <a:t>0.06</a:t>
            </a:r>
            <a:endParaRPr lang="en-US" altLang="en-US"/>
          </a:p>
        </p:txBody>
      </p:sp>
      <p:sp>
        <p:nvSpPr>
          <p:cNvPr id="55621" name="Rectangle 325">
            <a:extLst>
              <a:ext uri="{FF2B5EF4-FFF2-40B4-BE49-F238E27FC236}">
                <a16:creationId xmlns:a16="http://schemas.microsoft.com/office/drawing/2014/main" id="{CB0A3CB3-453F-4220-97AA-D30862108514}"/>
              </a:ext>
            </a:extLst>
          </p:cNvPr>
          <p:cNvSpPr>
            <a:spLocks noChangeArrowheads="1"/>
          </p:cNvSpPr>
          <p:nvPr/>
        </p:nvSpPr>
        <p:spPr bwMode="auto">
          <a:xfrm>
            <a:off x="5908675" y="4981575"/>
            <a:ext cx="399148"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en-US" sz="1600">
                <a:latin typeface="Arial" panose="020B0604020202020204" pitchFamily="34" charset="0"/>
              </a:rPr>
              <a:t>0.08</a:t>
            </a:r>
            <a:endParaRPr lang="en-US" altLang="en-US"/>
          </a:p>
        </p:txBody>
      </p:sp>
      <p:sp>
        <p:nvSpPr>
          <p:cNvPr id="55622" name="Rectangle 326">
            <a:extLst>
              <a:ext uri="{FF2B5EF4-FFF2-40B4-BE49-F238E27FC236}">
                <a16:creationId xmlns:a16="http://schemas.microsoft.com/office/drawing/2014/main" id="{B5DD09AF-F2B0-4863-9A41-3D39949D8956}"/>
              </a:ext>
            </a:extLst>
          </p:cNvPr>
          <p:cNvSpPr>
            <a:spLocks noChangeArrowheads="1"/>
          </p:cNvSpPr>
          <p:nvPr/>
        </p:nvSpPr>
        <p:spPr bwMode="auto">
          <a:xfrm>
            <a:off x="3352800" y="5181600"/>
            <a:ext cx="1265238" cy="427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en-US" sz="2800">
                <a:latin typeface="Arial" panose="020B0604020202020204" pitchFamily="34" charset="0"/>
              </a:rPr>
              <a:t>WConc </a:t>
            </a:r>
            <a:endParaRPr lang="en-US" altLang="en-US" sz="2800"/>
          </a:p>
        </p:txBody>
      </p:sp>
      <p:sp>
        <p:nvSpPr>
          <p:cNvPr id="55623" name="Rectangle 327">
            <a:extLst>
              <a:ext uri="{FF2B5EF4-FFF2-40B4-BE49-F238E27FC236}">
                <a16:creationId xmlns:a16="http://schemas.microsoft.com/office/drawing/2014/main" id="{35F0B819-BFF5-4345-8A7C-64ABD85BBEE3}"/>
              </a:ext>
            </a:extLst>
          </p:cNvPr>
          <p:cNvSpPr>
            <a:spLocks noChangeArrowheads="1"/>
          </p:cNvSpPr>
          <p:nvPr/>
        </p:nvSpPr>
        <p:spPr bwMode="auto">
          <a:xfrm>
            <a:off x="4699000" y="5162550"/>
            <a:ext cx="204788" cy="427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en-US" sz="2800">
                <a:latin typeface="Symbol" panose="05050102010706020507" pitchFamily="18" charset="2"/>
              </a:rPr>
              <a:t>m</a:t>
            </a:r>
            <a:endParaRPr lang="en-US" altLang="en-US" sz="2800"/>
          </a:p>
        </p:txBody>
      </p:sp>
      <p:sp>
        <p:nvSpPr>
          <p:cNvPr id="55624" name="Rectangle 328">
            <a:extLst>
              <a:ext uri="{FF2B5EF4-FFF2-40B4-BE49-F238E27FC236}">
                <a16:creationId xmlns:a16="http://schemas.microsoft.com/office/drawing/2014/main" id="{DE618F47-C679-4046-95B0-26DC98BE29EB}"/>
              </a:ext>
            </a:extLst>
          </p:cNvPr>
          <p:cNvSpPr>
            <a:spLocks noChangeArrowheads="1"/>
          </p:cNvSpPr>
          <p:nvPr/>
        </p:nvSpPr>
        <p:spPr bwMode="auto">
          <a:xfrm>
            <a:off x="4953000" y="5181600"/>
            <a:ext cx="495300" cy="427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en-US" sz="2800">
                <a:latin typeface="Arial" panose="020B0604020202020204" pitchFamily="34" charset="0"/>
              </a:rPr>
              <a:t>g/L</a:t>
            </a:r>
            <a:endParaRPr lang="en-US" altLang="en-US" sz="2800"/>
          </a:p>
        </p:txBody>
      </p:sp>
      <p:sp>
        <p:nvSpPr>
          <p:cNvPr id="55625" name="Rectangle 329">
            <a:extLst>
              <a:ext uri="{FF2B5EF4-FFF2-40B4-BE49-F238E27FC236}">
                <a16:creationId xmlns:a16="http://schemas.microsoft.com/office/drawing/2014/main" id="{EF0FE971-B4AF-4BC6-8817-EAC7965FD20D}"/>
              </a:ext>
            </a:extLst>
          </p:cNvPr>
          <p:cNvSpPr>
            <a:spLocks noChangeArrowheads="1"/>
          </p:cNvSpPr>
          <p:nvPr/>
        </p:nvSpPr>
        <p:spPr bwMode="auto">
          <a:xfrm rot="16200000">
            <a:off x="1570705" y="3500358"/>
            <a:ext cx="1503617"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en-US" sz="1600" dirty="0">
                <a:latin typeface="Arial" panose="020B0604020202020204" pitchFamily="34" charset="0"/>
              </a:rPr>
              <a:t>Exceedance risk</a:t>
            </a:r>
            <a:endParaRPr lang="en-US" altLang="en-US" dirty="0"/>
          </a:p>
        </p:txBody>
      </p:sp>
      <p:sp>
        <p:nvSpPr>
          <p:cNvPr id="55634" name="Line 338">
            <a:extLst>
              <a:ext uri="{FF2B5EF4-FFF2-40B4-BE49-F238E27FC236}">
                <a16:creationId xmlns:a16="http://schemas.microsoft.com/office/drawing/2014/main" id="{D33B2860-AA5F-4D40-AE08-512C21536CA1}"/>
              </a:ext>
            </a:extLst>
          </p:cNvPr>
          <p:cNvSpPr>
            <a:spLocks noChangeShapeType="1"/>
          </p:cNvSpPr>
          <p:nvPr/>
        </p:nvSpPr>
        <p:spPr bwMode="auto">
          <a:xfrm>
            <a:off x="2965450" y="2524125"/>
            <a:ext cx="1588" cy="224790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5635" name="Line 339">
            <a:extLst>
              <a:ext uri="{FF2B5EF4-FFF2-40B4-BE49-F238E27FC236}">
                <a16:creationId xmlns:a16="http://schemas.microsoft.com/office/drawing/2014/main" id="{11076AF3-0C7A-412C-95D0-72F43814CD59}"/>
              </a:ext>
            </a:extLst>
          </p:cNvPr>
          <p:cNvSpPr>
            <a:spLocks noChangeShapeType="1"/>
          </p:cNvSpPr>
          <p:nvPr/>
        </p:nvSpPr>
        <p:spPr bwMode="auto">
          <a:xfrm flipH="1">
            <a:off x="2955925" y="4762500"/>
            <a:ext cx="2724150" cy="1588"/>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5636" name="Line 340">
            <a:extLst>
              <a:ext uri="{FF2B5EF4-FFF2-40B4-BE49-F238E27FC236}">
                <a16:creationId xmlns:a16="http://schemas.microsoft.com/office/drawing/2014/main" id="{75CBE67B-D31B-42CA-B56A-16AD995EA626}"/>
              </a:ext>
            </a:extLst>
          </p:cNvPr>
          <p:cNvSpPr>
            <a:spLocks noChangeShapeType="1"/>
          </p:cNvSpPr>
          <p:nvPr/>
        </p:nvSpPr>
        <p:spPr bwMode="auto">
          <a:xfrm flipH="1">
            <a:off x="2955925" y="2524125"/>
            <a:ext cx="923925" cy="1588"/>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5304" name="Line 8">
            <a:extLst>
              <a:ext uri="{FF2B5EF4-FFF2-40B4-BE49-F238E27FC236}">
                <a16:creationId xmlns:a16="http://schemas.microsoft.com/office/drawing/2014/main" id="{B04CB2F9-CF0F-428C-905C-E41DC0EFE992}"/>
              </a:ext>
            </a:extLst>
          </p:cNvPr>
          <p:cNvSpPr>
            <a:spLocks noChangeShapeType="1"/>
          </p:cNvSpPr>
          <p:nvPr/>
        </p:nvSpPr>
        <p:spPr bwMode="auto">
          <a:xfrm>
            <a:off x="2959100" y="2505075"/>
            <a:ext cx="914400" cy="158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GB"/>
          </a:p>
        </p:txBody>
      </p:sp>
      <p:sp>
        <p:nvSpPr>
          <p:cNvPr id="55644" name="Text Box 348">
            <a:extLst>
              <a:ext uri="{FF2B5EF4-FFF2-40B4-BE49-F238E27FC236}">
                <a16:creationId xmlns:a16="http://schemas.microsoft.com/office/drawing/2014/main" id="{8E6B6EBD-7A55-44CC-95A1-9BC1D8F0D640}"/>
              </a:ext>
            </a:extLst>
          </p:cNvPr>
          <p:cNvSpPr txBox="1">
            <a:spLocks noChangeArrowheads="1"/>
          </p:cNvSpPr>
          <p:nvPr/>
        </p:nvSpPr>
        <p:spPr bwMode="auto">
          <a:xfrm>
            <a:off x="5670550" y="2866878"/>
            <a:ext cx="2743200" cy="92333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en-US" dirty="0">
                <a:latin typeface="Palatino Linotype" panose="02040502050505030304" pitchFamily="18" charset="0"/>
              </a:rPr>
              <a:t>Bay data from NS&amp;T Mussel Watch Program, NOAA web site</a:t>
            </a:r>
          </a:p>
        </p:txBody>
      </p:sp>
    </p:spTree>
  </p:cSld>
  <p:clrMapOvr>
    <a:masterClrMapping/>
  </p:clrMapOvr>
</p:sld>
</file>

<file path=ppt/slides/slide5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8610" name="Rectangle 2"/>
          <p:cNvSpPr>
            <a:spLocks noGrp="1" noChangeArrowheads="1"/>
          </p:cNvSpPr>
          <p:nvPr>
            <p:ph type="ctrTitle"/>
          </p:nvPr>
        </p:nvSpPr>
        <p:spPr>
          <a:xfrm>
            <a:off x="0" y="2895600"/>
            <a:ext cx="9144000" cy="1143000"/>
          </a:xfrm>
        </p:spPr>
        <p:txBody>
          <a:bodyPr/>
          <a:lstStyle/>
          <a:p>
            <a:pPr algn="ctr" eaLnBrk="1" hangingPunct="1">
              <a:defRPr/>
            </a:pPr>
            <a:r>
              <a:rPr lang="en-US" sz="6000" dirty="0"/>
              <a:t>Conclusions</a:t>
            </a:r>
          </a:p>
        </p:txBody>
      </p:sp>
      <p:sp>
        <p:nvSpPr>
          <p:cNvPr id="25603" name="AutoShape 5"/>
          <p:cNvSpPr>
            <a:spLocks noChangeArrowheads="1"/>
          </p:cNvSpPr>
          <p:nvPr/>
        </p:nvSpPr>
        <p:spPr bwMode="auto">
          <a:xfrm flipV="1">
            <a:off x="0" y="0"/>
            <a:ext cx="3581400" cy="2438400"/>
          </a:xfrm>
          <a:prstGeom prst="triangle">
            <a:avLst>
              <a:gd name="adj" fmla="val 50000"/>
            </a:avLst>
          </a:prstGeom>
          <a:solidFill>
            <a:srgbClr val="008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endParaRPr lang="en-US" altLang="en-US"/>
          </a:p>
        </p:txBody>
      </p:sp>
      <p:sp>
        <p:nvSpPr>
          <p:cNvPr id="25605" name="Rectangle 8"/>
          <p:cNvSpPr>
            <a:spLocks noGrp="1" noChangeArrowheads="1"/>
          </p:cNvSpPr>
          <p:nvPr>
            <p:ph type="subTitle" idx="1"/>
          </p:nvPr>
        </p:nvSpPr>
        <p:spPr/>
        <p:txBody>
          <a:bodyPr/>
          <a:lstStyle/>
          <a:p>
            <a:pPr eaLnBrk="1" hangingPunct="1"/>
            <a:r>
              <a:rPr lang="en-US" altLang="en-US"/>
              <a:t> </a:t>
            </a:r>
          </a:p>
        </p:txBody>
      </p:sp>
    </p:spTree>
    <p:extLst>
      <p:ext uri="{BB962C8B-B14F-4D97-AF65-F5344CB8AC3E}">
        <p14:creationId xmlns:p14="http://schemas.microsoft.com/office/powerpoint/2010/main" val="4114675918"/>
      </p:ext>
    </p:extLst>
  </p:cSld>
  <p:clrMapOvr>
    <a:masterClrMapping/>
  </p:clrMapOvr>
</p:sld>
</file>

<file path=ppt/slides/slide5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Title 1"/>
          <p:cNvSpPr>
            <a:spLocks noGrp="1"/>
          </p:cNvSpPr>
          <p:nvPr>
            <p:ph type="title"/>
          </p:nvPr>
        </p:nvSpPr>
        <p:spPr/>
        <p:txBody>
          <a:bodyPr/>
          <a:lstStyle/>
          <a:p>
            <a:r>
              <a:rPr lang="en-US" altLang="en-US"/>
              <a:t>Euclid</a:t>
            </a:r>
          </a:p>
        </p:txBody>
      </p:sp>
      <p:sp>
        <p:nvSpPr>
          <p:cNvPr id="3" name="Content Placeholder 2"/>
          <p:cNvSpPr>
            <a:spLocks noGrp="1"/>
          </p:cNvSpPr>
          <p:nvPr>
            <p:ph idx="1"/>
          </p:nvPr>
        </p:nvSpPr>
        <p:spPr>
          <a:xfrm>
            <a:off x="304800" y="1981200"/>
            <a:ext cx="8382000" cy="4114800"/>
          </a:xfrm>
        </p:spPr>
        <p:txBody>
          <a:bodyPr/>
          <a:lstStyle/>
          <a:p>
            <a:pPr>
              <a:buFontTx/>
              <a:buNone/>
            </a:pPr>
            <a:r>
              <a:rPr lang="en-US" altLang="en-US"/>
              <a:t>	Given a line in a plane, how many parallel lines can be drawn through a point not on the line?</a:t>
            </a:r>
          </a:p>
          <a:p>
            <a:pPr>
              <a:buFontTx/>
              <a:buNone/>
            </a:pPr>
            <a:endParaRPr lang="en-US" altLang="en-US"/>
          </a:p>
          <a:p>
            <a:pPr>
              <a:buFontTx/>
              <a:buNone/>
            </a:pPr>
            <a:endParaRPr lang="en-US" altLang="en-US"/>
          </a:p>
          <a:p>
            <a:pPr>
              <a:buFontTx/>
              <a:buNone/>
            </a:pPr>
            <a:endParaRPr lang="en-US" altLang="en-US"/>
          </a:p>
          <a:p>
            <a:pPr>
              <a:buFontTx/>
              <a:buNone/>
            </a:pPr>
            <a:r>
              <a:rPr lang="en-US" altLang="en-US"/>
              <a:t>	</a:t>
            </a:r>
          </a:p>
          <a:p>
            <a:pPr>
              <a:buFontTx/>
              <a:buNone/>
            </a:pPr>
            <a:r>
              <a:rPr lang="en-US" altLang="en-US"/>
              <a:t>	For over twenty centuries, the answer was </a:t>
            </a:r>
            <a:r>
              <a:rPr lang="en-US" altLang="en-US" i="1"/>
              <a:t>one</a:t>
            </a:r>
          </a:p>
        </p:txBody>
      </p:sp>
      <p:sp>
        <p:nvSpPr>
          <p:cNvPr id="8" name="Oval 7"/>
          <p:cNvSpPr/>
          <p:nvPr/>
        </p:nvSpPr>
        <p:spPr>
          <a:xfrm>
            <a:off x="3200400" y="4114800"/>
            <a:ext cx="76200" cy="76200"/>
          </a:xfrm>
          <a:prstGeom prst="ellipse">
            <a:avLst/>
          </a:prstGeom>
          <a:solidFill>
            <a:schemeClr val="tx2"/>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cxnSp>
        <p:nvCxnSpPr>
          <p:cNvPr id="10" name="Straight Connector 9"/>
          <p:cNvCxnSpPr/>
          <p:nvPr/>
        </p:nvCxnSpPr>
        <p:spPr>
          <a:xfrm flipV="1">
            <a:off x="914400" y="4038600"/>
            <a:ext cx="7391400" cy="1066800"/>
          </a:xfrm>
          <a:prstGeom prst="line">
            <a:avLst/>
          </a:prstGeom>
          <a:ln w="28575">
            <a:solidFill>
              <a:schemeClr val="tx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26063760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entr" presetSubtype="0" fill="hold" grpId="0" nodeType="with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8"/>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10"/>
                                        </p:tgtEl>
                                        <p:attrNameLst>
                                          <p:attrName>style.visibility</p:attrName>
                                        </p:attrNameLst>
                                      </p:cBhvr>
                                      <p:to>
                                        <p:strVal val="visible"/>
                                      </p:to>
                                    </p:set>
                                  </p:childTnLst>
                                </p:cTn>
                              </p:par>
                            </p:childTnLst>
                          </p:cTn>
                        </p:par>
                      </p:childTnLst>
                    </p:cTn>
                  </p:par>
                  <p:par>
                    <p:cTn id="13" fill="hold" nodeType="clickPar">
                      <p:stCondLst>
                        <p:cond delay="indefinite"/>
                      </p:stCondLst>
                      <p:childTnLst>
                        <p:par>
                          <p:cTn id="14" fill="hold" nodeType="withGroup">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P spid="8" grpId="0" animBg="1"/>
    </p:bldLst>
  </p:timing>
</p:sld>
</file>

<file path=ppt/slides/slide5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6" name="Title 1"/>
          <p:cNvSpPr>
            <a:spLocks noGrp="1"/>
          </p:cNvSpPr>
          <p:nvPr>
            <p:ph type="title"/>
          </p:nvPr>
        </p:nvSpPr>
        <p:spPr/>
        <p:txBody>
          <a:bodyPr/>
          <a:lstStyle/>
          <a:p>
            <a:r>
              <a:rPr lang="en-US" altLang="en-US"/>
              <a:t>Relax one axiom</a:t>
            </a:r>
          </a:p>
        </p:txBody>
      </p:sp>
      <p:sp>
        <p:nvSpPr>
          <p:cNvPr id="6147" name="Content Placeholder 2"/>
          <p:cNvSpPr>
            <a:spLocks noGrp="1"/>
          </p:cNvSpPr>
          <p:nvPr>
            <p:ph idx="1"/>
          </p:nvPr>
        </p:nvSpPr>
        <p:spPr>
          <a:xfrm>
            <a:off x="685800" y="1981200"/>
            <a:ext cx="8229600" cy="4114800"/>
          </a:xfrm>
        </p:spPr>
        <p:txBody>
          <a:bodyPr/>
          <a:lstStyle/>
          <a:p>
            <a:pPr>
              <a:spcBef>
                <a:spcPts val="600"/>
              </a:spcBef>
            </a:pPr>
            <a:r>
              <a:rPr lang="en-US" altLang="en-US"/>
              <a:t>Non-Euclidean geometries say </a:t>
            </a:r>
            <a:r>
              <a:rPr lang="en-US" altLang="en-US" i="1"/>
              <a:t>zero</a:t>
            </a:r>
            <a:r>
              <a:rPr lang="en-US" altLang="en-US"/>
              <a:t> or </a:t>
            </a:r>
            <a:r>
              <a:rPr lang="en-US" altLang="en-US" i="1"/>
              <a:t>many</a:t>
            </a:r>
          </a:p>
          <a:p>
            <a:pPr lvl="4">
              <a:spcBef>
                <a:spcPts val="600"/>
              </a:spcBef>
            </a:pPr>
            <a:endParaRPr lang="en-US" altLang="en-US" i="1"/>
          </a:p>
          <a:p>
            <a:pPr>
              <a:spcBef>
                <a:spcPts val="600"/>
              </a:spcBef>
            </a:pPr>
            <a:r>
              <a:rPr lang="en-US" altLang="en-US"/>
              <a:t>At first, very controversial</a:t>
            </a:r>
          </a:p>
          <a:p>
            <a:pPr lvl="4">
              <a:spcBef>
                <a:spcPts val="600"/>
              </a:spcBef>
            </a:pPr>
            <a:endParaRPr lang="en-US" altLang="en-US"/>
          </a:p>
          <a:p>
            <a:pPr>
              <a:spcBef>
                <a:spcPts val="600"/>
              </a:spcBef>
            </a:pPr>
            <a:r>
              <a:rPr lang="en-US" altLang="en-US"/>
              <a:t>Mathematics richer and wider applications</a:t>
            </a:r>
          </a:p>
          <a:p>
            <a:pPr>
              <a:spcBef>
                <a:spcPts val="600"/>
              </a:spcBef>
            </a:pPr>
            <a:endParaRPr lang="en-US" altLang="en-US"/>
          </a:p>
          <a:p>
            <a:pPr>
              <a:spcBef>
                <a:spcPts val="600"/>
              </a:spcBef>
            </a:pPr>
            <a:endParaRPr lang="en-US" altLang="en-US"/>
          </a:p>
          <a:p>
            <a:pPr>
              <a:spcBef>
                <a:spcPts val="600"/>
              </a:spcBef>
            </a:pPr>
            <a:endParaRPr lang="en-US" altLang="en-US"/>
          </a:p>
          <a:p>
            <a:pPr>
              <a:spcBef>
                <a:spcPts val="600"/>
              </a:spcBef>
            </a:pPr>
            <a:endParaRPr lang="en-US" altLang="en-US"/>
          </a:p>
          <a:p>
            <a:pPr lvl="4">
              <a:spcBef>
                <a:spcPts val="600"/>
              </a:spcBef>
            </a:pPr>
            <a:endParaRPr lang="en-US" altLang="en-US"/>
          </a:p>
          <a:p>
            <a:pPr>
              <a:spcBef>
                <a:spcPts val="600"/>
              </a:spcBef>
            </a:pPr>
            <a:r>
              <a:rPr lang="en-US" altLang="en-US"/>
              <a:t>Used by Einstein in general relativity</a:t>
            </a:r>
          </a:p>
        </p:txBody>
      </p:sp>
    </p:spTree>
    <p:extLst>
      <p:ext uri="{BB962C8B-B14F-4D97-AF65-F5344CB8AC3E}">
        <p14:creationId xmlns:p14="http://schemas.microsoft.com/office/powerpoint/2010/main" val="3714834886"/>
      </p:ext>
    </p:extLst>
  </p:cSld>
  <p:clrMapOvr>
    <a:masterClrMapping/>
  </p:clrMapOvr>
</p:sld>
</file>

<file path=ppt/slides/slide5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0" name="Title 1"/>
          <p:cNvSpPr>
            <a:spLocks noGrp="1"/>
          </p:cNvSpPr>
          <p:nvPr>
            <p:ph type="title"/>
          </p:nvPr>
        </p:nvSpPr>
        <p:spPr/>
        <p:txBody>
          <a:bodyPr/>
          <a:lstStyle/>
          <a:p>
            <a:r>
              <a:rPr lang="en-US" altLang="en-US"/>
              <a:t>Crossroads in uncertainty theory</a:t>
            </a:r>
          </a:p>
        </p:txBody>
      </p:sp>
      <p:sp>
        <p:nvSpPr>
          <p:cNvPr id="7171" name="Content Placeholder 2"/>
          <p:cNvSpPr>
            <a:spLocks noGrp="1"/>
          </p:cNvSpPr>
          <p:nvPr>
            <p:ph idx="1"/>
          </p:nvPr>
        </p:nvSpPr>
        <p:spPr>
          <a:xfrm>
            <a:off x="685800" y="1981200"/>
            <a:ext cx="8077200" cy="4114800"/>
          </a:xfrm>
        </p:spPr>
        <p:txBody>
          <a:bodyPr/>
          <a:lstStyle/>
          <a:p>
            <a:r>
              <a:rPr lang="en-US" altLang="en-US"/>
              <a:t>There is a kind of uncertainty that cannot be handled by traditional Laplacian probability</a:t>
            </a:r>
          </a:p>
          <a:p>
            <a:pPr lvl="4"/>
            <a:endParaRPr lang="en-US" altLang="en-US"/>
          </a:p>
          <a:p>
            <a:r>
              <a:rPr lang="en-US" altLang="en-US"/>
              <a:t>Collision of different views about uncertainty</a:t>
            </a:r>
          </a:p>
          <a:p>
            <a:r>
              <a:rPr lang="en-US" altLang="en-US"/>
              <a:t>Richer math, wider applications</a:t>
            </a:r>
          </a:p>
          <a:p>
            <a:r>
              <a:rPr lang="en-US" altLang="en-US"/>
              <a:t>More reasonable and more reliable results</a:t>
            </a:r>
          </a:p>
          <a:p>
            <a:endParaRPr lang="en-US" altLang="en-US"/>
          </a:p>
        </p:txBody>
      </p:sp>
    </p:spTree>
    <p:extLst>
      <p:ext uri="{BB962C8B-B14F-4D97-AF65-F5344CB8AC3E}">
        <p14:creationId xmlns:p14="http://schemas.microsoft.com/office/powerpoint/2010/main" val="1908517471"/>
      </p:ext>
    </p:extLst>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9970" name="Rectangle 2"/>
          <p:cNvSpPr>
            <a:spLocks noGrp="1" noChangeArrowheads="1"/>
          </p:cNvSpPr>
          <p:nvPr>
            <p:ph type="title"/>
          </p:nvPr>
        </p:nvSpPr>
        <p:spPr/>
        <p:txBody>
          <a:bodyPr/>
          <a:lstStyle/>
          <a:p>
            <a:pPr eaLnBrk="1" hangingPunct="1">
              <a:defRPr/>
            </a:pPr>
            <a:r>
              <a:rPr lang="en-US"/>
              <a:t>Goodness of fit (GoF)</a:t>
            </a:r>
          </a:p>
        </p:txBody>
      </p:sp>
      <p:sp>
        <p:nvSpPr>
          <p:cNvPr id="68611" name="Rectangle 3"/>
          <p:cNvSpPr>
            <a:spLocks noGrp="1" noChangeArrowheads="1"/>
          </p:cNvSpPr>
          <p:nvPr>
            <p:ph type="body" idx="1"/>
          </p:nvPr>
        </p:nvSpPr>
        <p:spPr>
          <a:xfrm>
            <a:off x="533400" y="1981200"/>
            <a:ext cx="8305800" cy="4495800"/>
          </a:xfrm>
        </p:spPr>
        <p:txBody>
          <a:bodyPr/>
          <a:lstStyle/>
          <a:p>
            <a:pPr eaLnBrk="1" hangingPunct="1">
              <a:lnSpc>
                <a:spcPct val="90000"/>
              </a:lnSpc>
            </a:pPr>
            <a:r>
              <a:rPr lang="en-US" altLang="en-US" sz="2800" dirty="0"/>
              <a:t>Goodness of fit</a:t>
            </a:r>
            <a:r>
              <a:rPr lang="en-US" altLang="en-US" dirty="0"/>
              <a:t> </a:t>
            </a:r>
            <a:r>
              <a:rPr lang="en-US" altLang="en-US" sz="2800" dirty="0"/>
              <a:t>measures</a:t>
            </a:r>
            <a:endParaRPr lang="en-US" altLang="en-US" sz="2800" dirty="0">
              <a:solidFill>
                <a:schemeClr val="hlink"/>
              </a:solidFill>
            </a:endParaRPr>
          </a:p>
          <a:p>
            <a:pPr lvl="1" eaLnBrk="1" hangingPunct="1">
              <a:lnSpc>
                <a:spcPct val="90000"/>
              </a:lnSpc>
            </a:pPr>
            <a:r>
              <a:rPr lang="en-US" altLang="en-US" dirty="0">
                <a:solidFill>
                  <a:srgbClr val="009900"/>
                </a:solidFill>
              </a:rPr>
              <a:t>Chi squared</a:t>
            </a:r>
          </a:p>
          <a:p>
            <a:pPr lvl="1" eaLnBrk="1" hangingPunct="1">
              <a:lnSpc>
                <a:spcPct val="90000"/>
              </a:lnSpc>
            </a:pPr>
            <a:r>
              <a:rPr lang="en-US" altLang="en-US" dirty="0">
                <a:solidFill>
                  <a:srgbClr val="009900"/>
                </a:solidFill>
              </a:rPr>
              <a:t>Anderson-Darling</a:t>
            </a:r>
            <a:r>
              <a:rPr lang="en-US" altLang="en-US" dirty="0"/>
              <a:t>  </a:t>
            </a:r>
            <a:endParaRPr lang="en-US" altLang="en-US" sz="2000" dirty="0">
              <a:solidFill>
                <a:schemeClr val="hlink"/>
              </a:solidFill>
            </a:endParaRPr>
          </a:p>
          <a:p>
            <a:pPr lvl="1" eaLnBrk="1" hangingPunct="1">
              <a:lnSpc>
                <a:spcPct val="90000"/>
              </a:lnSpc>
            </a:pPr>
            <a:r>
              <a:rPr lang="en-US" altLang="en-US" dirty="0">
                <a:solidFill>
                  <a:srgbClr val="009900"/>
                </a:solidFill>
              </a:rPr>
              <a:t>Kolmogorov-Smirnov</a:t>
            </a:r>
            <a:endParaRPr lang="en-US" altLang="en-US" sz="2000" dirty="0">
              <a:solidFill>
                <a:schemeClr val="hlink"/>
              </a:solidFill>
            </a:endParaRPr>
          </a:p>
          <a:p>
            <a:pPr lvl="1" eaLnBrk="1" hangingPunct="1">
              <a:lnSpc>
                <a:spcPct val="90000"/>
              </a:lnSpc>
            </a:pPr>
            <a:r>
              <a:rPr lang="en-US" altLang="en-US" dirty="0">
                <a:solidFill>
                  <a:srgbClr val="009900"/>
                </a:solidFill>
              </a:rPr>
              <a:t>Specialized tests for particular families</a:t>
            </a:r>
            <a:endParaRPr lang="en-US" altLang="en-US" sz="2000" dirty="0">
              <a:solidFill>
                <a:schemeClr val="hlink"/>
              </a:solidFill>
            </a:endParaRPr>
          </a:p>
          <a:p>
            <a:pPr lvl="1" eaLnBrk="1" hangingPunct="1">
              <a:lnSpc>
                <a:spcPct val="90000"/>
              </a:lnSpc>
              <a:buFontTx/>
              <a:buNone/>
            </a:pPr>
            <a:r>
              <a:rPr lang="en-US" altLang="en-US" sz="2000" dirty="0">
                <a:solidFill>
                  <a:schemeClr val="hlink"/>
                </a:solidFill>
              </a:rPr>
              <a:t>	</a:t>
            </a:r>
            <a:r>
              <a:rPr lang="en-US" altLang="en-US" sz="1600" dirty="0">
                <a:solidFill>
                  <a:schemeClr val="hlink"/>
                </a:solidFill>
              </a:rPr>
              <a:t>(N,L : Shapiro-Wilks, Shapiro-Frances, </a:t>
            </a:r>
            <a:r>
              <a:rPr lang="en-US" altLang="en-US" sz="1600" dirty="0" err="1">
                <a:solidFill>
                  <a:schemeClr val="hlink"/>
                </a:solidFill>
              </a:rPr>
              <a:t>D’Agostino</a:t>
            </a:r>
            <a:r>
              <a:rPr lang="en-US" altLang="en-US" sz="1600" dirty="0">
                <a:solidFill>
                  <a:schemeClr val="hlink"/>
                </a:solidFill>
              </a:rPr>
              <a:t>, </a:t>
            </a:r>
            <a:r>
              <a:rPr lang="en-US" altLang="en-US" sz="1600" dirty="0" err="1">
                <a:solidFill>
                  <a:schemeClr val="hlink"/>
                </a:solidFill>
              </a:rPr>
              <a:t>Lillefors</a:t>
            </a:r>
            <a:r>
              <a:rPr lang="en-US" altLang="en-US" sz="1600" dirty="0">
                <a:solidFill>
                  <a:schemeClr val="hlink"/>
                </a:solidFill>
              </a:rPr>
              <a:t>)</a:t>
            </a:r>
          </a:p>
          <a:p>
            <a:pPr lvl="1" eaLnBrk="1" hangingPunct="1">
              <a:lnSpc>
                <a:spcPct val="90000"/>
              </a:lnSpc>
              <a:buFontTx/>
              <a:buNone/>
            </a:pPr>
            <a:endParaRPr lang="en-US" altLang="en-US" sz="2000" dirty="0">
              <a:solidFill>
                <a:schemeClr val="hlink"/>
              </a:solidFill>
            </a:endParaRPr>
          </a:p>
          <a:p>
            <a:pPr eaLnBrk="1" hangingPunct="1">
              <a:lnSpc>
                <a:spcPct val="90000"/>
              </a:lnSpc>
            </a:pPr>
            <a:r>
              <a:rPr lang="en-US" altLang="en-US" sz="2800" dirty="0"/>
              <a:t>EPA says it’s less important than sensibleness</a:t>
            </a:r>
          </a:p>
          <a:p>
            <a:pPr lvl="1" eaLnBrk="1" hangingPunct="1">
              <a:lnSpc>
                <a:spcPct val="90000"/>
              </a:lnSpc>
            </a:pPr>
            <a:r>
              <a:rPr lang="en-US" altLang="en-US" sz="2400" dirty="0">
                <a:solidFill>
                  <a:srgbClr val="009900"/>
                </a:solidFill>
              </a:rPr>
              <a:t>Recommend bypassing a better fitting distribution for one that is plausible under some </a:t>
            </a:r>
            <a:r>
              <a:rPr lang="en-US" altLang="en-US" sz="2400" i="1" dirty="0">
                <a:solidFill>
                  <a:srgbClr val="009900"/>
                </a:solidFill>
              </a:rPr>
              <a:t>mechanism</a:t>
            </a:r>
          </a:p>
          <a:p>
            <a:pPr eaLnBrk="1" hangingPunct="1">
              <a:lnSpc>
                <a:spcPct val="90000"/>
              </a:lnSpc>
            </a:pPr>
            <a:endParaRPr lang="en-US" altLang="en-US" sz="2800" dirty="0"/>
          </a:p>
        </p:txBody>
      </p:sp>
      <p:pic>
        <p:nvPicPr>
          <p:cNvPr id="68612" name="Picture 5" descr="https://upload.wikimedia.org/wikipedia/commons/thumb/c/cf/KS_Example.png/300px-KS_Example.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9174910" y="2321911"/>
            <a:ext cx="2559890" cy="21076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8613" name="Picture 9" descr=" \chi^2 = \sum_{i=1}^n {\frac{(O_i - E_i)}{E_i}^2}"/>
          <p:cNvPicPr>
            <a:picLocks noChangeAspect="1" noChangeArrowheads="1"/>
          </p:cNvPicPr>
          <p:nvPr/>
        </p:nvPicPr>
        <p:blipFill>
          <a:blip r:embed="rId4">
            <a:lum bright="4000" contrast="12000"/>
            <a:extLst>
              <a:ext uri="{28A0092B-C50C-407E-A947-70E740481C1C}">
                <a14:useLocalDpi xmlns:a14="http://schemas.microsoft.com/office/drawing/2010/main" val="0"/>
              </a:ext>
            </a:extLst>
          </a:blip>
          <a:srcRect/>
          <a:stretch>
            <a:fillRect/>
          </a:stretch>
        </p:blipFill>
        <p:spPr bwMode="auto">
          <a:xfrm>
            <a:off x="9217325" y="2362199"/>
            <a:ext cx="2365075" cy="7596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8614" name="Picture 11" descr="&#10;n \int\limits_{-\infty}^\infty  \frac{(F_n(x) - F(x))^2 }&#10;{[F(x)\; (1-F(x))]} \, dF(x),&#10;"/>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9240010" y="2818386"/>
            <a:ext cx="3713990" cy="8269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8615" name="Picture 13" descr="D_n=\sup_x |F_n(x)-F(x)|"/>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9202456" y="3519055"/>
            <a:ext cx="3141944" cy="453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Rectangle 1"/>
          <p:cNvSpPr/>
          <p:nvPr/>
        </p:nvSpPr>
        <p:spPr>
          <a:xfrm>
            <a:off x="-266700" y="2991793"/>
            <a:ext cx="1295400" cy="480131"/>
          </a:xfrm>
          <a:prstGeom prst="rect">
            <a:avLst/>
          </a:prstGeom>
        </p:spPr>
        <p:txBody>
          <a:bodyPr wrap="square">
            <a:spAutoFit/>
          </a:bodyPr>
          <a:lstStyle/>
          <a:p>
            <a:pPr lvl="1" algn="r" eaLnBrk="1" hangingPunct="1">
              <a:lnSpc>
                <a:spcPct val="90000"/>
              </a:lnSpc>
            </a:pPr>
            <a:r>
              <a:rPr lang="en-US" altLang="en-US" sz="1400" dirty="0">
                <a:solidFill>
                  <a:schemeClr val="hlink"/>
                </a:solidFill>
                <a:latin typeface="+mn-lt"/>
              </a:rPr>
              <a:t>focuses on tails</a:t>
            </a:r>
          </a:p>
        </p:txBody>
      </p:sp>
    </p:spTree>
    <p:extLst>
      <p:ext uri="{BB962C8B-B14F-4D97-AF65-F5344CB8AC3E}">
        <p14:creationId xmlns:p14="http://schemas.microsoft.com/office/powerpoint/2010/main" val="208818478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5" presetClass="path" presetSubtype="0" accel="50000" decel="50000" fill="hold" nodeType="clickEffect">
                                  <p:stCondLst>
                                    <p:cond delay="0"/>
                                  </p:stCondLst>
                                  <p:childTnLst>
                                    <p:animMotion origin="layout" path="M 3.61111E-6 1.48148E-6 L -0.62066 0.00023 " pathEditMode="relative" rAng="0" ptsTypes="AA">
                                      <p:cBhvr>
                                        <p:cTn id="6" dur="2000" fill="hold"/>
                                        <p:tgtEl>
                                          <p:spTgt spid="68613"/>
                                        </p:tgtEl>
                                        <p:attrNameLst>
                                          <p:attrName>ppt_x</p:attrName>
                                          <p:attrName>ppt_y</p:attrName>
                                        </p:attrNameLst>
                                      </p:cBhvr>
                                      <p:rCtr x="-31042" y="0"/>
                                    </p:animMotion>
                                  </p:childTnLst>
                                </p:cTn>
                              </p:par>
                            </p:childTnLst>
                          </p:cTn>
                        </p:par>
                      </p:childTnLst>
                    </p:cTn>
                  </p:par>
                  <p:par>
                    <p:cTn id="7" fill="hold">
                      <p:stCondLst>
                        <p:cond delay="indefinite"/>
                      </p:stCondLst>
                      <p:childTnLst>
                        <p:par>
                          <p:cTn id="8" fill="hold">
                            <p:stCondLst>
                              <p:cond delay="0"/>
                            </p:stCondLst>
                            <p:childTnLst>
                              <p:par>
                                <p:cTn id="9" presetID="10" presetClass="exit" presetSubtype="0" fill="hold" nodeType="clickEffect">
                                  <p:stCondLst>
                                    <p:cond delay="0"/>
                                  </p:stCondLst>
                                  <p:childTnLst>
                                    <p:animEffect transition="out" filter="fade">
                                      <p:cBhvr>
                                        <p:cTn id="10" dur="500"/>
                                        <p:tgtEl>
                                          <p:spTgt spid="68613"/>
                                        </p:tgtEl>
                                      </p:cBhvr>
                                    </p:animEffect>
                                    <p:set>
                                      <p:cBhvr>
                                        <p:cTn id="11" dur="1" fill="hold">
                                          <p:stCondLst>
                                            <p:cond delay="499"/>
                                          </p:stCondLst>
                                        </p:cTn>
                                        <p:tgtEl>
                                          <p:spTgt spid="68613"/>
                                        </p:tgtEl>
                                        <p:attrNameLst>
                                          <p:attrName>style.visibility</p:attrName>
                                        </p:attrNameLst>
                                      </p:cBhvr>
                                      <p:to>
                                        <p:strVal val="hidden"/>
                                      </p:to>
                                    </p:set>
                                  </p:childTnLst>
                                </p:cTn>
                              </p:par>
                            </p:childTnLst>
                          </p:cTn>
                        </p:par>
                        <p:par>
                          <p:cTn id="12" fill="hold">
                            <p:stCondLst>
                              <p:cond delay="500"/>
                            </p:stCondLst>
                            <p:childTnLst>
                              <p:par>
                                <p:cTn id="13" presetID="35" presetClass="path" presetSubtype="0" accel="50000" decel="50000" fill="hold" nodeType="afterEffect">
                                  <p:stCondLst>
                                    <p:cond delay="0"/>
                                  </p:stCondLst>
                                  <p:childTnLst>
                                    <p:animMotion origin="layout" path="M -1.66667E-6 -4.81481E-6 L -0.50955 0.00163 " pathEditMode="relative" rAng="0" ptsTypes="AA">
                                      <p:cBhvr>
                                        <p:cTn id="14" dur="2000" fill="hold"/>
                                        <p:tgtEl>
                                          <p:spTgt spid="68614"/>
                                        </p:tgtEl>
                                        <p:attrNameLst>
                                          <p:attrName>ppt_x</p:attrName>
                                          <p:attrName>ppt_y</p:attrName>
                                        </p:attrNameLst>
                                      </p:cBhvr>
                                      <p:rCtr x="-25486" y="69"/>
                                    </p:animMotion>
                                  </p:childTnLst>
                                </p:cTn>
                              </p:par>
                              <p:par>
                                <p:cTn id="15" presetID="10" presetClass="entr" presetSubtype="0" fill="hold" grpId="0" nodeType="withEffect">
                                  <p:stCondLst>
                                    <p:cond delay="0"/>
                                  </p:stCondLst>
                                  <p:childTnLst>
                                    <p:set>
                                      <p:cBhvr>
                                        <p:cTn id="16" dur="1" fill="hold">
                                          <p:stCondLst>
                                            <p:cond delay="0"/>
                                          </p:stCondLst>
                                        </p:cTn>
                                        <p:tgtEl>
                                          <p:spTgt spid="2"/>
                                        </p:tgtEl>
                                        <p:attrNameLst>
                                          <p:attrName>style.visibility</p:attrName>
                                        </p:attrNameLst>
                                      </p:cBhvr>
                                      <p:to>
                                        <p:strVal val="visible"/>
                                      </p:to>
                                    </p:set>
                                    <p:animEffect transition="in" filter="fade">
                                      <p:cBhvr>
                                        <p:cTn id="17" dur="500"/>
                                        <p:tgtEl>
                                          <p:spTgt spid="2"/>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xit" presetSubtype="0" fill="hold" nodeType="clickEffect">
                                  <p:stCondLst>
                                    <p:cond delay="0"/>
                                  </p:stCondLst>
                                  <p:childTnLst>
                                    <p:animEffect transition="out" filter="fade">
                                      <p:cBhvr>
                                        <p:cTn id="21" dur="500"/>
                                        <p:tgtEl>
                                          <p:spTgt spid="68614"/>
                                        </p:tgtEl>
                                      </p:cBhvr>
                                    </p:animEffect>
                                    <p:set>
                                      <p:cBhvr>
                                        <p:cTn id="22" dur="1" fill="hold">
                                          <p:stCondLst>
                                            <p:cond delay="499"/>
                                          </p:stCondLst>
                                        </p:cTn>
                                        <p:tgtEl>
                                          <p:spTgt spid="68614"/>
                                        </p:tgtEl>
                                        <p:attrNameLst>
                                          <p:attrName>style.visibility</p:attrName>
                                        </p:attrNameLst>
                                      </p:cBhvr>
                                      <p:to>
                                        <p:strVal val="hidden"/>
                                      </p:to>
                                    </p:set>
                                  </p:childTnLst>
                                </p:cTn>
                              </p:par>
                            </p:childTnLst>
                          </p:cTn>
                        </p:par>
                        <p:par>
                          <p:cTn id="23" fill="hold">
                            <p:stCondLst>
                              <p:cond delay="500"/>
                            </p:stCondLst>
                            <p:childTnLst>
                              <p:par>
                                <p:cTn id="24" presetID="35" presetClass="path" presetSubtype="0" accel="50000" decel="50000" fill="hold" nodeType="afterEffect">
                                  <p:stCondLst>
                                    <p:cond delay="0"/>
                                  </p:stCondLst>
                                  <p:childTnLst>
                                    <p:animMotion origin="layout" path="M 5E-6 -4.81481E-6 L -0.48924 0.00209 " pathEditMode="relative" rAng="0" ptsTypes="AA">
                                      <p:cBhvr>
                                        <p:cTn id="25" dur="2000" fill="hold"/>
                                        <p:tgtEl>
                                          <p:spTgt spid="68615"/>
                                        </p:tgtEl>
                                        <p:attrNameLst>
                                          <p:attrName>ppt_x</p:attrName>
                                          <p:attrName>ppt_y</p:attrName>
                                        </p:attrNameLst>
                                      </p:cBhvr>
                                      <p:rCtr x="-24462" y="93"/>
                                    </p:animMotion>
                                  </p:childTnLst>
                                </p:cTn>
                              </p:par>
                            </p:childTnLst>
                          </p:cTn>
                        </p:par>
                      </p:childTnLst>
                    </p:cTn>
                  </p:par>
                  <p:par>
                    <p:cTn id="26" fill="hold">
                      <p:stCondLst>
                        <p:cond delay="indefinite"/>
                      </p:stCondLst>
                      <p:childTnLst>
                        <p:par>
                          <p:cTn id="27" fill="hold">
                            <p:stCondLst>
                              <p:cond delay="0"/>
                            </p:stCondLst>
                            <p:childTnLst>
                              <p:par>
                                <p:cTn id="28" presetID="10" presetClass="exit" presetSubtype="0" fill="hold" nodeType="clickEffect">
                                  <p:stCondLst>
                                    <p:cond delay="0"/>
                                  </p:stCondLst>
                                  <p:childTnLst>
                                    <p:animEffect transition="out" filter="fade">
                                      <p:cBhvr>
                                        <p:cTn id="29" dur="500"/>
                                        <p:tgtEl>
                                          <p:spTgt spid="68615"/>
                                        </p:tgtEl>
                                      </p:cBhvr>
                                    </p:animEffect>
                                    <p:set>
                                      <p:cBhvr>
                                        <p:cTn id="30" dur="1" fill="hold">
                                          <p:stCondLst>
                                            <p:cond delay="499"/>
                                          </p:stCondLst>
                                        </p:cTn>
                                        <p:tgtEl>
                                          <p:spTgt spid="68615"/>
                                        </p:tgtEl>
                                        <p:attrNameLst>
                                          <p:attrName>style.visibility</p:attrName>
                                        </p:attrNameLst>
                                      </p:cBhvr>
                                      <p:to>
                                        <p:strVal val="hidden"/>
                                      </p:to>
                                    </p:set>
                                  </p:childTnLst>
                                </p:cTn>
                              </p:par>
                            </p:childTnLst>
                          </p:cTn>
                        </p:par>
                        <p:par>
                          <p:cTn id="31" fill="hold">
                            <p:stCondLst>
                              <p:cond delay="500"/>
                            </p:stCondLst>
                            <p:childTnLst>
                              <p:par>
                                <p:cTn id="32" presetID="35" presetClass="path" presetSubtype="0" accel="50000" decel="50000" fill="hold" nodeType="afterEffect">
                                  <p:stCondLst>
                                    <p:cond delay="0"/>
                                  </p:stCondLst>
                                  <p:childTnLst>
                                    <p:animMotion origin="layout" path="M 8.33333E-7 3.7037E-7 L -0.39323 -0.06991 " pathEditMode="relative" rAng="0" ptsTypes="AA">
                                      <p:cBhvr>
                                        <p:cTn id="33" dur="2000" fill="hold"/>
                                        <p:tgtEl>
                                          <p:spTgt spid="68612"/>
                                        </p:tgtEl>
                                        <p:attrNameLst>
                                          <p:attrName>ppt_x</p:attrName>
                                          <p:attrName>ppt_y</p:attrName>
                                        </p:attrNameLst>
                                      </p:cBhvr>
                                      <p:rCtr x="-19670" y="-3495"/>
                                    </p:animMotion>
                                  </p:childTnLst>
                                </p:cTn>
                              </p:par>
                            </p:childTnLst>
                          </p:cTn>
                        </p:par>
                      </p:childTnLst>
                    </p:cTn>
                  </p:par>
                  <p:par>
                    <p:cTn id="34" fill="hold">
                      <p:stCondLst>
                        <p:cond delay="indefinite"/>
                      </p:stCondLst>
                      <p:childTnLst>
                        <p:par>
                          <p:cTn id="35" fill="hold">
                            <p:stCondLst>
                              <p:cond delay="0"/>
                            </p:stCondLst>
                            <p:childTnLst>
                              <p:par>
                                <p:cTn id="36" presetID="10" presetClass="exit" presetSubtype="0" fill="hold" nodeType="clickEffect">
                                  <p:stCondLst>
                                    <p:cond delay="0"/>
                                  </p:stCondLst>
                                  <p:childTnLst>
                                    <p:animEffect transition="out" filter="fade">
                                      <p:cBhvr>
                                        <p:cTn id="37" dur="500"/>
                                        <p:tgtEl>
                                          <p:spTgt spid="68612"/>
                                        </p:tgtEl>
                                      </p:cBhvr>
                                    </p:animEffect>
                                    <p:set>
                                      <p:cBhvr>
                                        <p:cTn id="38" dur="1" fill="hold">
                                          <p:stCondLst>
                                            <p:cond delay="499"/>
                                          </p:stCondLst>
                                        </p:cTn>
                                        <p:tgtEl>
                                          <p:spTgt spid="68612"/>
                                        </p:tgtEl>
                                        <p:attrNameLst>
                                          <p:attrName>style.visibility</p:attrName>
                                        </p:attrNameLst>
                                      </p:cBhvr>
                                      <p:to>
                                        <p:strVal val="hidden"/>
                                      </p:to>
                                    </p:set>
                                  </p:childTnLst>
                                </p:cTn>
                              </p:par>
                            </p:childTnLst>
                          </p:cTn>
                        </p:par>
                      </p:childTnLst>
                    </p:cTn>
                  </p:par>
                  <p:par>
                    <p:cTn id="39" fill="hold">
                      <p:stCondLst>
                        <p:cond delay="indefinite"/>
                      </p:stCondLst>
                      <p:childTnLst>
                        <p:par>
                          <p:cTn id="40" fill="hold">
                            <p:stCondLst>
                              <p:cond delay="0"/>
                            </p:stCondLst>
                            <p:childTnLst>
                              <p:par>
                                <p:cTn id="41" presetID="10" presetClass="entr" presetSubtype="0" fill="hold" nodeType="clickEffect">
                                  <p:stCondLst>
                                    <p:cond delay="0"/>
                                  </p:stCondLst>
                                  <p:childTnLst>
                                    <p:set>
                                      <p:cBhvr>
                                        <p:cTn id="42" dur="1" fill="hold">
                                          <p:stCondLst>
                                            <p:cond delay="0"/>
                                          </p:stCondLst>
                                        </p:cTn>
                                        <p:tgtEl>
                                          <p:spTgt spid="68611">
                                            <p:txEl>
                                              <p:pRg st="7" end="7"/>
                                            </p:txEl>
                                          </p:spTgt>
                                        </p:tgtEl>
                                        <p:attrNameLst>
                                          <p:attrName>style.visibility</p:attrName>
                                        </p:attrNameLst>
                                      </p:cBhvr>
                                      <p:to>
                                        <p:strVal val="visible"/>
                                      </p:to>
                                    </p:set>
                                    <p:animEffect transition="in" filter="fade">
                                      <p:cBhvr>
                                        <p:cTn id="43" dur="500"/>
                                        <p:tgtEl>
                                          <p:spTgt spid="68611">
                                            <p:txEl>
                                              <p:pRg st="7" end="7"/>
                                            </p:txEl>
                                          </p:spTgt>
                                        </p:tgtEl>
                                      </p:cBhvr>
                                    </p:animEffect>
                                  </p:childTnLst>
                                </p:cTn>
                              </p:par>
                              <p:par>
                                <p:cTn id="44" presetID="10" presetClass="entr" presetSubtype="0" fill="hold" nodeType="withEffect">
                                  <p:stCondLst>
                                    <p:cond delay="0"/>
                                  </p:stCondLst>
                                  <p:childTnLst>
                                    <p:set>
                                      <p:cBhvr>
                                        <p:cTn id="45" dur="1" fill="hold">
                                          <p:stCondLst>
                                            <p:cond delay="0"/>
                                          </p:stCondLst>
                                        </p:cTn>
                                        <p:tgtEl>
                                          <p:spTgt spid="68611">
                                            <p:txEl>
                                              <p:pRg st="8" end="8"/>
                                            </p:txEl>
                                          </p:spTgt>
                                        </p:tgtEl>
                                        <p:attrNameLst>
                                          <p:attrName>style.visibility</p:attrName>
                                        </p:attrNameLst>
                                      </p:cBhvr>
                                      <p:to>
                                        <p:strVal val="visible"/>
                                      </p:to>
                                    </p:set>
                                    <p:animEffect transition="in" filter="fade">
                                      <p:cBhvr>
                                        <p:cTn id="46" dur="500"/>
                                        <p:tgtEl>
                                          <p:spTgt spid="68611">
                                            <p:txEl>
                                              <p:pRg st="8" end="8"/>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5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9426" name="Rectangle 2"/>
          <p:cNvSpPr>
            <a:spLocks noGrp="1" noChangeArrowheads="1"/>
          </p:cNvSpPr>
          <p:nvPr>
            <p:ph type="title"/>
          </p:nvPr>
        </p:nvSpPr>
        <p:spPr/>
        <p:txBody>
          <a:bodyPr/>
          <a:lstStyle/>
          <a:p>
            <a:pPr eaLnBrk="1" hangingPunct="1"/>
            <a:r>
              <a:rPr lang="en-US" altLang="en-US"/>
              <a:t>Take-home messages</a:t>
            </a:r>
          </a:p>
        </p:txBody>
      </p:sp>
      <p:sp>
        <p:nvSpPr>
          <p:cNvPr id="359427" name="Rectangle 3"/>
          <p:cNvSpPr>
            <a:spLocks noGrp="1" noChangeArrowheads="1"/>
          </p:cNvSpPr>
          <p:nvPr>
            <p:ph type="body" idx="1"/>
          </p:nvPr>
        </p:nvSpPr>
        <p:spPr>
          <a:xfrm>
            <a:off x="685800" y="1905000"/>
            <a:ext cx="8382000" cy="4572000"/>
          </a:xfrm>
        </p:spPr>
        <p:txBody>
          <a:bodyPr/>
          <a:lstStyle/>
          <a:p>
            <a:pPr eaLnBrk="1" hangingPunct="1">
              <a:lnSpc>
                <a:spcPct val="90000"/>
              </a:lnSpc>
            </a:pPr>
            <a:r>
              <a:rPr lang="en-US" altLang="en-US" sz="2800" dirty="0"/>
              <a:t>Monte Carlo will always be useful</a:t>
            </a:r>
            <a:r>
              <a:rPr lang="en-US" altLang="en-US" sz="1800" dirty="0">
                <a:solidFill>
                  <a:schemeClr val="bg1">
                    <a:lumMod val="75000"/>
                  </a:schemeClr>
                </a:solidFill>
              </a:rPr>
              <a:t>, like Euclidean geometry</a:t>
            </a:r>
          </a:p>
          <a:p>
            <a:pPr lvl="8">
              <a:lnSpc>
                <a:spcPct val="90000"/>
              </a:lnSpc>
            </a:pPr>
            <a:endParaRPr lang="en-US" altLang="en-US" sz="1600" dirty="0"/>
          </a:p>
          <a:p>
            <a:pPr eaLnBrk="1" hangingPunct="1">
              <a:lnSpc>
                <a:spcPct val="90000"/>
              </a:lnSpc>
            </a:pPr>
            <a:r>
              <a:rPr lang="en-US" altLang="en-US" sz="2800" dirty="0"/>
              <a:t>Using bounding, you don’t have to pretend you know a lot to get </a:t>
            </a:r>
            <a:r>
              <a:rPr lang="en-US" altLang="en-US" sz="2800" i="1" dirty="0"/>
              <a:t>quantitative</a:t>
            </a:r>
            <a:r>
              <a:rPr lang="en-US" altLang="en-US" sz="2800" dirty="0"/>
              <a:t> answers </a:t>
            </a:r>
          </a:p>
          <a:p>
            <a:pPr lvl="8">
              <a:lnSpc>
                <a:spcPct val="90000"/>
              </a:lnSpc>
            </a:pPr>
            <a:endParaRPr lang="en-US" altLang="en-US" sz="1800" dirty="0"/>
          </a:p>
          <a:p>
            <a:pPr eaLnBrk="1" hangingPunct="1">
              <a:lnSpc>
                <a:spcPct val="90000"/>
              </a:lnSpc>
            </a:pPr>
            <a:r>
              <a:rPr lang="en-US" altLang="en-US" sz="2800" dirty="0"/>
              <a:t>Approximation and bounding are often complementary</a:t>
            </a:r>
          </a:p>
          <a:p>
            <a:pPr lvl="8">
              <a:lnSpc>
                <a:spcPct val="90000"/>
              </a:lnSpc>
            </a:pPr>
            <a:endParaRPr lang="en-US" altLang="en-US" sz="1600" dirty="0"/>
          </a:p>
          <a:p>
            <a:pPr eaLnBrk="1" hangingPunct="1">
              <a:lnSpc>
                <a:spcPct val="90000"/>
              </a:lnSpc>
            </a:pPr>
            <a:r>
              <a:rPr lang="en-US" altLang="en-US" sz="2800" dirty="0"/>
              <a:t>Paying attention to measurement imprecision, censoring, and </a:t>
            </a:r>
            <a:r>
              <a:rPr lang="en-US" altLang="en-US" sz="2800" dirty="0" err="1"/>
              <a:t>missingness</a:t>
            </a:r>
            <a:r>
              <a:rPr lang="en-US" altLang="en-US" sz="2800" dirty="0"/>
              <a:t> requires new approaches</a:t>
            </a:r>
          </a:p>
          <a:p>
            <a:pPr lvl="8">
              <a:lnSpc>
                <a:spcPct val="90000"/>
              </a:lnSpc>
            </a:pPr>
            <a:endParaRPr lang="en-US" altLang="en-US" sz="1800" dirty="0"/>
          </a:p>
          <a:p>
            <a:pPr eaLnBrk="1" hangingPunct="1">
              <a:lnSpc>
                <a:spcPct val="90000"/>
              </a:lnSpc>
            </a:pPr>
            <a:r>
              <a:rPr lang="en-US" altLang="en-US" sz="2800" dirty="0"/>
              <a:t>Humans treat incertitude and variability differently and risk analysts should respect this</a:t>
            </a:r>
          </a:p>
          <a:p>
            <a:pPr lvl="4" eaLnBrk="1" hangingPunct="1">
              <a:lnSpc>
                <a:spcPct val="90000"/>
              </a:lnSpc>
            </a:pPr>
            <a:endParaRPr lang="en-US" altLang="en-US" sz="1800" dirty="0"/>
          </a:p>
        </p:txBody>
      </p:sp>
    </p:spTree>
  </p:cSld>
  <p:clrMapOvr>
    <a:masterClrMapping/>
  </p:clrMapOvr>
</p:sld>
</file>

<file path=ppt/slides/slide5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0450" name="Rectangle 2"/>
          <p:cNvSpPr>
            <a:spLocks noGrp="1" noChangeArrowheads="1"/>
          </p:cNvSpPr>
          <p:nvPr>
            <p:ph type="title"/>
          </p:nvPr>
        </p:nvSpPr>
        <p:spPr/>
        <p:txBody>
          <a:bodyPr/>
          <a:lstStyle/>
          <a:p>
            <a:pPr eaLnBrk="1" hangingPunct="1"/>
            <a:r>
              <a:rPr lang="en-US" altLang="en-US"/>
              <a:t>Untenable assumptions</a:t>
            </a:r>
          </a:p>
        </p:txBody>
      </p:sp>
      <p:sp>
        <p:nvSpPr>
          <p:cNvPr id="360451" name="Rectangle 3"/>
          <p:cNvSpPr>
            <a:spLocks noGrp="1" noChangeArrowheads="1"/>
          </p:cNvSpPr>
          <p:nvPr>
            <p:ph type="body" idx="1"/>
          </p:nvPr>
        </p:nvSpPr>
        <p:spPr/>
        <p:txBody>
          <a:bodyPr/>
          <a:lstStyle/>
          <a:p>
            <a:pPr eaLnBrk="1" hangingPunct="1">
              <a:lnSpc>
                <a:spcPct val="90000"/>
              </a:lnSpc>
            </a:pPr>
            <a:r>
              <a:rPr lang="en-US" altLang="en-US"/>
              <a:t>Distributions normal</a:t>
            </a:r>
          </a:p>
          <a:p>
            <a:pPr eaLnBrk="1" hangingPunct="1">
              <a:lnSpc>
                <a:spcPct val="90000"/>
              </a:lnSpc>
            </a:pPr>
            <a:endParaRPr lang="en-US" altLang="en-US" sz="1000"/>
          </a:p>
          <a:p>
            <a:pPr eaLnBrk="1" hangingPunct="1">
              <a:lnSpc>
                <a:spcPct val="90000"/>
              </a:lnSpc>
            </a:pPr>
            <a:r>
              <a:rPr lang="en-US" altLang="en-US"/>
              <a:t>Uncertainties are small</a:t>
            </a:r>
          </a:p>
          <a:p>
            <a:pPr eaLnBrk="1" hangingPunct="1">
              <a:lnSpc>
                <a:spcPct val="90000"/>
              </a:lnSpc>
            </a:pPr>
            <a:endParaRPr lang="en-US" altLang="en-US" sz="1000"/>
          </a:p>
          <a:p>
            <a:pPr eaLnBrk="1" hangingPunct="1">
              <a:lnSpc>
                <a:spcPct val="90000"/>
              </a:lnSpc>
            </a:pPr>
            <a:r>
              <a:rPr lang="en-US" altLang="en-US"/>
              <a:t>Sources of variation are independent</a:t>
            </a:r>
          </a:p>
          <a:p>
            <a:pPr eaLnBrk="1" hangingPunct="1">
              <a:lnSpc>
                <a:spcPct val="90000"/>
              </a:lnSpc>
            </a:pPr>
            <a:endParaRPr lang="en-US" altLang="en-US" sz="1000"/>
          </a:p>
          <a:p>
            <a:pPr eaLnBrk="1" hangingPunct="1">
              <a:lnSpc>
                <a:spcPct val="90000"/>
              </a:lnSpc>
            </a:pPr>
            <a:r>
              <a:rPr lang="en-US" altLang="en-US"/>
              <a:t>Uncertainties can cancel each other out</a:t>
            </a:r>
          </a:p>
          <a:p>
            <a:pPr eaLnBrk="1" hangingPunct="1">
              <a:lnSpc>
                <a:spcPct val="90000"/>
              </a:lnSpc>
            </a:pPr>
            <a:endParaRPr lang="en-US" altLang="en-US" sz="1000"/>
          </a:p>
          <a:p>
            <a:pPr eaLnBrk="1" hangingPunct="1">
              <a:lnSpc>
                <a:spcPct val="90000"/>
              </a:lnSpc>
            </a:pPr>
            <a:r>
              <a:rPr lang="en-US" altLang="en-US"/>
              <a:t>Linearized models good enough</a:t>
            </a:r>
          </a:p>
          <a:p>
            <a:pPr eaLnBrk="1" hangingPunct="1">
              <a:lnSpc>
                <a:spcPct val="90000"/>
              </a:lnSpc>
            </a:pPr>
            <a:endParaRPr lang="en-US" altLang="en-US" sz="1000"/>
          </a:p>
          <a:p>
            <a:pPr eaLnBrk="1" hangingPunct="1">
              <a:lnSpc>
                <a:spcPct val="90000"/>
              </a:lnSpc>
            </a:pPr>
            <a:r>
              <a:rPr lang="en-US" altLang="en-US"/>
              <a:t>Most of the physics is known and modeled</a:t>
            </a:r>
          </a:p>
          <a:p>
            <a:pPr eaLnBrk="1" hangingPunct="1">
              <a:lnSpc>
                <a:spcPct val="90000"/>
              </a:lnSpc>
            </a:pPr>
            <a:endParaRPr lang="en-US" altLang="en-US"/>
          </a:p>
        </p:txBody>
      </p:sp>
    </p:spTree>
  </p:cSld>
  <p:clrMapOvr>
    <a:masterClrMapping/>
  </p:clrMapOvr>
</p:sld>
</file>

<file path=ppt/slides/slide5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1474" name="Rectangle 2"/>
          <p:cNvSpPr>
            <a:spLocks noGrp="1" noChangeArrowheads="1"/>
          </p:cNvSpPr>
          <p:nvPr>
            <p:ph type="title"/>
          </p:nvPr>
        </p:nvSpPr>
        <p:spPr/>
        <p:txBody>
          <a:bodyPr/>
          <a:lstStyle/>
          <a:p>
            <a:pPr eaLnBrk="1" hangingPunct="1"/>
            <a:r>
              <a:rPr lang="en-US" altLang="en-US"/>
              <a:t>Need ways to relax assumptions</a:t>
            </a:r>
          </a:p>
        </p:txBody>
      </p:sp>
      <p:sp>
        <p:nvSpPr>
          <p:cNvPr id="361475" name="Rectangle 3"/>
          <p:cNvSpPr>
            <a:spLocks noGrp="1" noChangeArrowheads="1"/>
          </p:cNvSpPr>
          <p:nvPr>
            <p:ph type="body" idx="1"/>
          </p:nvPr>
        </p:nvSpPr>
        <p:spPr>
          <a:xfrm>
            <a:off x="685800" y="1981200"/>
            <a:ext cx="8001000" cy="4114800"/>
          </a:xfrm>
        </p:spPr>
        <p:txBody>
          <a:bodyPr/>
          <a:lstStyle/>
          <a:p>
            <a:pPr eaLnBrk="1" hangingPunct="1"/>
            <a:r>
              <a:rPr lang="en-US" altLang="en-US"/>
              <a:t>Possibly large, non-normal uncertainties</a:t>
            </a:r>
          </a:p>
          <a:p>
            <a:pPr eaLnBrk="1" hangingPunct="1"/>
            <a:endParaRPr lang="en-US" altLang="en-US" sz="1000"/>
          </a:p>
          <a:p>
            <a:pPr eaLnBrk="1" hangingPunct="1"/>
            <a:r>
              <a:rPr lang="en-US" altLang="en-US"/>
              <a:t>Non-independent, or </a:t>
            </a:r>
            <a:r>
              <a:rPr lang="en-US" altLang="en-US" i="1"/>
              <a:t>unknown</a:t>
            </a:r>
            <a:r>
              <a:rPr lang="en-US" altLang="en-US"/>
              <a:t> dependencies</a:t>
            </a:r>
          </a:p>
          <a:p>
            <a:pPr eaLnBrk="1" hangingPunct="1"/>
            <a:endParaRPr lang="en-US" altLang="en-US" sz="1000"/>
          </a:p>
          <a:p>
            <a:pPr eaLnBrk="1" hangingPunct="1"/>
            <a:r>
              <a:rPr lang="en-US" altLang="en-US"/>
              <a:t>Uncertainties that may not cancel</a:t>
            </a:r>
          </a:p>
          <a:p>
            <a:pPr eaLnBrk="1" hangingPunct="1"/>
            <a:endParaRPr lang="en-US" altLang="en-US" sz="1000"/>
          </a:p>
          <a:p>
            <a:pPr eaLnBrk="1" hangingPunct="1"/>
            <a:r>
              <a:rPr lang="en-US" altLang="en-US"/>
              <a:t>Arbitrary mathematical operations</a:t>
            </a:r>
          </a:p>
          <a:p>
            <a:pPr eaLnBrk="1" hangingPunct="1"/>
            <a:endParaRPr lang="en-US" altLang="en-US" sz="1000"/>
          </a:p>
          <a:p>
            <a:pPr eaLnBrk="1" hangingPunct="1"/>
            <a:r>
              <a:rPr lang="en-US" altLang="en-US"/>
              <a:t>Model uncertainty</a:t>
            </a:r>
          </a:p>
        </p:txBody>
      </p:sp>
    </p:spTree>
  </p:cSld>
  <p:clrMapOvr>
    <a:masterClrMapping/>
  </p:clrMapOvr>
</p:sld>
</file>

<file path=ppt/slides/slide5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2498" name="Rectangle 2"/>
          <p:cNvSpPr>
            <a:spLocks noGrp="1" noChangeArrowheads="1"/>
          </p:cNvSpPr>
          <p:nvPr>
            <p:ph type="title"/>
          </p:nvPr>
        </p:nvSpPr>
        <p:spPr/>
        <p:txBody>
          <a:bodyPr/>
          <a:lstStyle/>
          <a:p>
            <a:pPr eaLnBrk="1" hangingPunct="1"/>
            <a:r>
              <a:rPr lang="en-US" altLang="en-US"/>
              <a:t>Everyone makes assumptions</a:t>
            </a:r>
          </a:p>
        </p:txBody>
      </p:sp>
      <p:sp>
        <p:nvSpPr>
          <p:cNvPr id="959491" name="Rectangle 3"/>
          <p:cNvSpPr>
            <a:spLocks noGrp="1" noChangeArrowheads="1"/>
          </p:cNvSpPr>
          <p:nvPr>
            <p:ph type="body" idx="1"/>
          </p:nvPr>
        </p:nvSpPr>
        <p:spPr>
          <a:xfrm>
            <a:off x="588963" y="1828800"/>
            <a:ext cx="8555037" cy="4724400"/>
          </a:xfrm>
        </p:spPr>
        <p:txBody>
          <a:bodyPr/>
          <a:lstStyle/>
          <a:p>
            <a:pPr eaLnBrk="1" hangingPunct="1">
              <a:lnSpc>
                <a:spcPct val="90000"/>
              </a:lnSpc>
              <a:tabLst>
                <a:tab pos="2057400" algn="l"/>
                <a:tab pos="2806700" algn="l"/>
                <a:tab pos="4572000" algn="l"/>
              </a:tabLst>
            </a:pPr>
            <a:r>
              <a:rPr lang="en-US" altLang="en-US"/>
              <a:t>But not all sets of assumptions are equal!</a:t>
            </a:r>
          </a:p>
          <a:p>
            <a:pPr lvl="1" eaLnBrk="1" hangingPunct="1">
              <a:lnSpc>
                <a:spcPct val="90000"/>
              </a:lnSpc>
              <a:buFontTx/>
              <a:buNone/>
              <a:tabLst>
                <a:tab pos="2057400" algn="l"/>
                <a:tab pos="2806700" algn="l"/>
                <a:tab pos="4572000" algn="l"/>
              </a:tabLst>
            </a:pPr>
            <a:endParaRPr lang="en-US" altLang="en-US" sz="1000">
              <a:solidFill>
                <a:srgbClr val="FF7C80"/>
              </a:solidFill>
            </a:endParaRPr>
          </a:p>
          <a:p>
            <a:pPr lvl="1" eaLnBrk="1" hangingPunct="1">
              <a:lnSpc>
                <a:spcPct val="90000"/>
              </a:lnSpc>
              <a:buFontTx/>
              <a:buNone/>
              <a:tabLst>
                <a:tab pos="2057400" algn="l"/>
                <a:tab pos="2806700" algn="l"/>
                <a:tab pos="4572000" algn="l"/>
              </a:tabLst>
            </a:pPr>
            <a:r>
              <a:rPr lang="en-US" altLang="en-US" sz="2400">
                <a:solidFill>
                  <a:schemeClr val="accent2"/>
                </a:solidFill>
              </a:rPr>
              <a:t>	</a:t>
            </a:r>
            <a:r>
              <a:rPr lang="en-US" altLang="en-US" sz="2400">
                <a:solidFill>
                  <a:srgbClr val="FF9900"/>
                </a:solidFill>
              </a:rPr>
              <a:t>Point value 	</a:t>
            </a:r>
            <a:r>
              <a:rPr lang="en-US" altLang="en-US" sz="2400">
                <a:solidFill>
                  <a:schemeClr val="accent2"/>
                </a:solidFill>
              </a:rPr>
              <a:t>	</a:t>
            </a:r>
            <a:r>
              <a:rPr lang="en-US" altLang="en-US" sz="2400">
                <a:solidFill>
                  <a:srgbClr val="CC0066"/>
                </a:solidFill>
              </a:rPr>
              <a:t>Linear function</a:t>
            </a:r>
          </a:p>
          <a:p>
            <a:pPr lvl="1" eaLnBrk="1" hangingPunct="1">
              <a:lnSpc>
                <a:spcPct val="90000"/>
              </a:lnSpc>
              <a:buFontTx/>
              <a:buNone/>
              <a:tabLst>
                <a:tab pos="2057400" algn="l"/>
                <a:tab pos="2806700" algn="l"/>
                <a:tab pos="4572000" algn="l"/>
              </a:tabLst>
            </a:pPr>
            <a:r>
              <a:rPr lang="en-US" altLang="en-US" sz="2400">
                <a:solidFill>
                  <a:schemeClr val="accent2"/>
                </a:solidFill>
              </a:rPr>
              <a:t>	</a:t>
            </a:r>
            <a:r>
              <a:rPr lang="en-US" altLang="en-US" sz="2400">
                <a:solidFill>
                  <a:srgbClr val="FF9900"/>
                </a:solidFill>
              </a:rPr>
              <a:t>Interval range</a:t>
            </a:r>
            <a:r>
              <a:rPr lang="en-US" altLang="en-US" sz="2400">
                <a:solidFill>
                  <a:schemeClr val="accent2"/>
                </a:solidFill>
              </a:rPr>
              <a:t> 		</a:t>
            </a:r>
            <a:r>
              <a:rPr lang="en-US" altLang="en-US" sz="2400">
                <a:solidFill>
                  <a:srgbClr val="CC0066"/>
                </a:solidFill>
              </a:rPr>
              <a:t>Monotonic function</a:t>
            </a:r>
          </a:p>
          <a:p>
            <a:pPr lvl="1" eaLnBrk="1" hangingPunct="1">
              <a:lnSpc>
                <a:spcPct val="90000"/>
              </a:lnSpc>
              <a:buFontTx/>
              <a:buNone/>
              <a:tabLst>
                <a:tab pos="2057400" algn="l"/>
                <a:tab pos="2806700" algn="l"/>
                <a:tab pos="4572000" algn="l"/>
              </a:tabLst>
            </a:pPr>
            <a:r>
              <a:rPr lang="en-US" altLang="en-US" sz="2400">
                <a:solidFill>
                  <a:schemeClr val="accent2"/>
                </a:solidFill>
              </a:rPr>
              <a:t>	</a:t>
            </a:r>
            <a:r>
              <a:rPr lang="en-US" altLang="en-US" sz="2400">
                <a:solidFill>
                  <a:srgbClr val="FF9900"/>
                </a:solidFill>
              </a:rPr>
              <a:t>Entire real line</a:t>
            </a:r>
            <a:r>
              <a:rPr lang="en-US" altLang="en-US" sz="2400">
                <a:solidFill>
                  <a:srgbClr val="FF7C80"/>
                </a:solidFill>
              </a:rPr>
              <a:t> 		</a:t>
            </a:r>
            <a:r>
              <a:rPr lang="en-US" altLang="en-US" sz="2400">
                <a:solidFill>
                  <a:srgbClr val="CC0066"/>
                </a:solidFill>
              </a:rPr>
              <a:t>Any function</a:t>
            </a:r>
          </a:p>
          <a:p>
            <a:pPr lvl="1" eaLnBrk="1" hangingPunct="1">
              <a:lnSpc>
                <a:spcPct val="90000"/>
              </a:lnSpc>
              <a:buFontTx/>
              <a:buNone/>
              <a:tabLst>
                <a:tab pos="2057400" algn="l"/>
                <a:tab pos="2806700" algn="l"/>
                <a:tab pos="4572000" algn="l"/>
              </a:tabLst>
            </a:pPr>
            <a:endParaRPr lang="en-US" altLang="en-US" sz="1000">
              <a:solidFill>
                <a:srgbClr val="FF7C80"/>
              </a:solidFill>
            </a:endParaRPr>
          </a:p>
          <a:p>
            <a:pPr lvl="1" eaLnBrk="1" hangingPunct="1">
              <a:lnSpc>
                <a:spcPct val="90000"/>
              </a:lnSpc>
              <a:buFontTx/>
              <a:buNone/>
              <a:tabLst>
                <a:tab pos="2057400" algn="l"/>
                <a:tab pos="2806700" algn="l"/>
                <a:tab pos="4572000" algn="l"/>
              </a:tabLst>
            </a:pPr>
            <a:r>
              <a:rPr lang="en-US" altLang="en-US" sz="2400"/>
              <a:t>	</a:t>
            </a:r>
            <a:r>
              <a:rPr lang="en-US" altLang="en-US" sz="2400">
                <a:solidFill>
                  <a:srgbClr val="33CC33"/>
                </a:solidFill>
              </a:rPr>
              <a:t>Normal distribution</a:t>
            </a:r>
            <a:r>
              <a:rPr lang="en-US" altLang="en-US" sz="2400"/>
              <a:t>	</a:t>
            </a:r>
            <a:r>
              <a:rPr lang="en-US" altLang="en-US" sz="2400">
                <a:solidFill>
                  <a:schemeClr val="accent2"/>
                </a:solidFill>
              </a:rPr>
              <a:t>Independence</a:t>
            </a:r>
          </a:p>
          <a:p>
            <a:pPr lvl="1" eaLnBrk="1" hangingPunct="1">
              <a:lnSpc>
                <a:spcPct val="90000"/>
              </a:lnSpc>
              <a:buFontTx/>
              <a:buNone/>
              <a:tabLst>
                <a:tab pos="2057400" algn="l"/>
                <a:tab pos="2806700" algn="l"/>
                <a:tab pos="4572000" algn="l"/>
              </a:tabLst>
            </a:pPr>
            <a:r>
              <a:rPr lang="en-US" altLang="en-US" sz="2400"/>
              <a:t>	</a:t>
            </a:r>
            <a:r>
              <a:rPr lang="en-US" altLang="en-US" sz="2400">
                <a:solidFill>
                  <a:srgbClr val="33CC33"/>
                </a:solidFill>
              </a:rPr>
              <a:t>Unimodal distribution</a:t>
            </a:r>
            <a:r>
              <a:rPr lang="en-US" altLang="en-US" sz="2400"/>
              <a:t>	</a:t>
            </a:r>
            <a:r>
              <a:rPr lang="en-US" altLang="en-US" sz="2400">
                <a:solidFill>
                  <a:schemeClr val="accent2"/>
                </a:solidFill>
              </a:rPr>
              <a:t>Known correlation</a:t>
            </a:r>
          </a:p>
          <a:p>
            <a:pPr lvl="1" eaLnBrk="1" hangingPunct="1">
              <a:lnSpc>
                <a:spcPct val="90000"/>
              </a:lnSpc>
              <a:buFontTx/>
              <a:buNone/>
              <a:tabLst>
                <a:tab pos="2057400" algn="l"/>
                <a:tab pos="2806700" algn="l"/>
                <a:tab pos="4572000" algn="l"/>
              </a:tabLst>
            </a:pPr>
            <a:r>
              <a:rPr lang="en-US" altLang="en-US" sz="2400"/>
              <a:t>	</a:t>
            </a:r>
            <a:r>
              <a:rPr lang="en-US" altLang="en-US" sz="2400">
                <a:solidFill>
                  <a:srgbClr val="33CC33"/>
                </a:solidFill>
              </a:rPr>
              <a:t>Any distribution</a:t>
            </a:r>
            <a:r>
              <a:rPr lang="en-US" altLang="en-US" sz="2400"/>
              <a:t>		</a:t>
            </a:r>
            <a:r>
              <a:rPr lang="en-US" altLang="en-US" sz="2400">
                <a:solidFill>
                  <a:schemeClr val="accent2"/>
                </a:solidFill>
              </a:rPr>
              <a:t>Any dependence</a:t>
            </a:r>
          </a:p>
          <a:p>
            <a:pPr lvl="1" eaLnBrk="1" hangingPunct="1">
              <a:lnSpc>
                <a:spcPct val="90000"/>
              </a:lnSpc>
              <a:buFontTx/>
              <a:buNone/>
              <a:tabLst>
                <a:tab pos="2057400" algn="l"/>
                <a:tab pos="2806700" algn="l"/>
                <a:tab pos="4572000" algn="l"/>
              </a:tabLst>
            </a:pPr>
            <a:endParaRPr lang="en-US" altLang="en-US" sz="1800">
              <a:solidFill>
                <a:schemeClr val="accent2"/>
              </a:solidFill>
            </a:endParaRPr>
          </a:p>
          <a:p>
            <a:pPr eaLnBrk="1" hangingPunct="1">
              <a:lnSpc>
                <a:spcPct val="90000"/>
              </a:lnSpc>
              <a:tabLst>
                <a:tab pos="2057400" algn="l"/>
                <a:tab pos="2806700" algn="l"/>
                <a:tab pos="4572000" algn="l"/>
              </a:tabLst>
            </a:pPr>
            <a:r>
              <a:rPr lang="en-US" altLang="en-US"/>
              <a:t>Like to discharge unwarranted assumptions</a:t>
            </a:r>
          </a:p>
          <a:p>
            <a:pPr lvl="1" eaLnBrk="1" hangingPunct="1">
              <a:lnSpc>
                <a:spcPct val="90000"/>
              </a:lnSpc>
              <a:buFontTx/>
              <a:buNone/>
              <a:tabLst>
                <a:tab pos="2057400" algn="l"/>
                <a:tab pos="2806700" algn="l"/>
                <a:tab pos="4572000" algn="l"/>
              </a:tabLst>
            </a:pPr>
            <a:r>
              <a:rPr lang="en-US" altLang="en-US"/>
              <a:t>“Certainties lead to doubt; doubts lead to certainty”</a:t>
            </a:r>
          </a:p>
          <a:p>
            <a:pPr lvl="4" eaLnBrk="1" hangingPunct="1">
              <a:lnSpc>
                <a:spcPct val="90000"/>
              </a:lnSpc>
              <a:tabLst>
                <a:tab pos="2057400" algn="l"/>
                <a:tab pos="2806700" algn="l"/>
                <a:tab pos="4572000" algn="l"/>
              </a:tabLst>
            </a:pPr>
            <a:endParaRPr lang="en-US" altLang="en-US" sz="1000"/>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959491">
                                            <p:txEl>
                                              <p:pRg st="0" end="0"/>
                                            </p:txEl>
                                          </p:spTgt>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959491">
                                            <p:txEl>
                                              <p:pRg st="2" end="2"/>
                                            </p:txEl>
                                          </p:spTgt>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959491">
                                            <p:txEl>
                                              <p:pRg st="3" end="3"/>
                                            </p:txEl>
                                          </p:spTgt>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959491">
                                            <p:txEl>
                                              <p:pRg st="4" end="4"/>
                                            </p:txEl>
                                          </p:spTgt>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959491">
                                            <p:txEl>
                                              <p:pRg st="6" end="6"/>
                                            </p:txEl>
                                          </p:spTgt>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959491">
                                            <p:txEl>
                                              <p:pRg st="7" end="7"/>
                                            </p:txEl>
                                          </p:spTgt>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959491">
                                            <p:txEl>
                                              <p:pRg st="8" end="8"/>
                                            </p:txEl>
                                          </p:spTgt>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959491">
                                            <p:txEl>
                                              <p:pRg st="10" end="10"/>
                                            </p:txEl>
                                          </p:spTgt>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959491">
                                            <p:txEl>
                                              <p:pRg st="11" end="11"/>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59491" grpId="0" build="p"/>
    </p:bldLst>
  </p:timing>
</p:sld>
</file>

<file path=ppt/slides/slide5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 </a:t>
            </a:r>
          </a:p>
        </p:txBody>
      </p:sp>
      <p:graphicFrame>
        <p:nvGraphicFramePr>
          <p:cNvPr id="4" name="Content Placeholder 3"/>
          <p:cNvGraphicFramePr>
            <a:graphicFrameLocks noGrp="1"/>
          </p:cNvGraphicFramePr>
          <p:nvPr>
            <p:ph idx="1"/>
            <p:extLst>
              <p:ext uri="{D42A27DB-BD31-4B8C-83A1-F6EECF244321}">
                <p14:modId xmlns:p14="http://schemas.microsoft.com/office/powerpoint/2010/main" val="2396338944"/>
              </p:ext>
            </p:extLst>
          </p:nvPr>
        </p:nvGraphicFramePr>
        <p:xfrm>
          <a:off x="342900" y="129489"/>
          <a:ext cx="8458200" cy="6646617"/>
        </p:xfrm>
        <a:graphic>
          <a:graphicData uri="http://schemas.openxmlformats.org/drawingml/2006/table">
            <a:tbl>
              <a:tblPr/>
              <a:tblGrid>
                <a:gridCol w="2095500">
                  <a:extLst>
                    <a:ext uri="{9D8B030D-6E8A-4147-A177-3AD203B41FA5}">
                      <a16:colId xmlns:a16="http://schemas.microsoft.com/office/drawing/2014/main" val="20000"/>
                    </a:ext>
                  </a:extLst>
                </a:gridCol>
                <a:gridCol w="3200400">
                  <a:extLst>
                    <a:ext uri="{9D8B030D-6E8A-4147-A177-3AD203B41FA5}">
                      <a16:colId xmlns:a16="http://schemas.microsoft.com/office/drawing/2014/main" val="20001"/>
                    </a:ext>
                  </a:extLst>
                </a:gridCol>
                <a:gridCol w="3162300">
                  <a:extLst>
                    <a:ext uri="{9D8B030D-6E8A-4147-A177-3AD203B41FA5}">
                      <a16:colId xmlns:a16="http://schemas.microsoft.com/office/drawing/2014/main" val="20002"/>
                    </a:ext>
                  </a:extLst>
                </a:gridCol>
              </a:tblGrid>
              <a:tr h="463782">
                <a:tc>
                  <a:txBody>
                    <a:bodyPr/>
                    <a:lstStyle/>
                    <a:p>
                      <a:pPr algn="ctr"/>
                      <a:r>
                        <a:rPr lang="en-US" sz="2200" b="1" dirty="0"/>
                        <a:t>What is known empirically</a:t>
                      </a:r>
                      <a:endParaRPr lang="en-US" sz="2200" dirty="0"/>
                    </a:p>
                  </a:txBody>
                  <a:tcPr marL="30256" marR="30256" marT="15128" marB="15128"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ctr"/>
                      <a:r>
                        <a:rPr lang="en-US" sz="2200" b="1" dirty="0">
                          <a:solidFill>
                            <a:srgbClr val="FF0000"/>
                          </a:solidFill>
                        </a:rPr>
                        <a:t>Monte Carlo analysis</a:t>
                      </a:r>
                      <a:endParaRPr lang="en-US" sz="2200" dirty="0">
                        <a:solidFill>
                          <a:srgbClr val="FF0000"/>
                        </a:solidFill>
                      </a:endParaRPr>
                    </a:p>
                  </a:txBody>
                  <a:tcPr marL="30256" marR="30256" marT="15128" marB="15128"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ctr"/>
                      <a:r>
                        <a:rPr lang="en-US" sz="2200" b="1" dirty="0">
                          <a:solidFill>
                            <a:srgbClr val="0000CC"/>
                          </a:solidFill>
                        </a:rPr>
                        <a:t>Probability bounds analysis</a:t>
                      </a:r>
                      <a:endParaRPr lang="en-US" sz="2200" dirty="0">
                        <a:solidFill>
                          <a:srgbClr val="0000CC"/>
                        </a:solidFill>
                      </a:endParaRPr>
                    </a:p>
                  </a:txBody>
                  <a:tcPr marL="30256" marR="30256" marT="15128" marB="15128"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10000"/>
                  </a:ext>
                </a:extLst>
              </a:tr>
              <a:tr h="463782">
                <a:tc>
                  <a:txBody>
                    <a:bodyPr/>
                    <a:lstStyle/>
                    <a:p>
                      <a:r>
                        <a:rPr lang="en-US" sz="2200" dirty="0"/>
                        <a:t>Know only range of variable</a:t>
                      </a:r>
                    </a:p>
                  </a:txBody>
                  <a:tcPr marL="30256" marR="30256" marT="15128" marB="15128"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r>
                        <a:rPr lang="en-US" sz="2200" dirty="0">
                          <a:solidFill>
                            <a:srgbClr val="FF0000"/>
                          </a:solidFill>
                        </a:rPr>
                        <a:t>Assume uniform distribution</a:t>
                      </a:r>
                    </a:p>
                  </a:txBody>
                  <a:tcPr marL="30256" marR="30256" marT="15128" marB="15128"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r>
                        <a:rPr lang="en-US" sz="2200" dirty="0">
                          <a:solidFill>
                            <a:srgbClr val="0000CC"/>
                          </a:solidFill>
                        </a:rPr>
                        <a:t>Assume interval</a:t>
                      </a:r>
                    </a:p>
                  </a:txBody>
                  <a:tcPr marL="30256" marR="30256" marT="15128" marB="15128"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extLst>
                  <a:ext uri="{0D108BD9-81ED-4DB2-BD59-A6C34878D82A}">
                    <a16:rowId xmlns:a16="http://schemas.microsoft.com/office/drawing/2014/main" val="10001"/>
                  </a:ext>
                </a:extLst>
              </a:tr>
              <a:tr h="1131825">
                <a:tc>
                  <a:txBody>
                    <a:bodyPr/>
                    <a:lstStyle/>
                    <a:p>
                      <a:r>
                        <a:rPr lang="en-US" sz="2200" dirty="0"/>
                        <a:t>Know some constraints about random variable</a:t>
                      </a:r>
                    </a:p>
                  </a:txBody>
                  <a:tcPr marL="30256" marR="30256" marT="15128" marB="15128"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r>
                        <a:rPr lang="en-US" sz="2200" dirty="0">
                          <a:solidFill>
                            <a:srgbClr val="FF0000"/>
                          </a:solidFill>
                        </a:rPr>
                        <a:t>Select largest entropy distribution from all thus constrained distributions</a:t>
                      </a:r>
                    </a:p>
                  </a:txBody>
                  <a:tcPr marL="30256" marR="30256" marT="15128" marB="15128"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r>
                        <a:rPr lang="en-US" sz="2200" dirty="0">
                          <a:solidFill>
                            <a:srgbClr val="0000CC"/>
                          </a:solidFill>
                        </a:rPr>
                        <a:t>Form envelope around class of distributions matching constraints</a:t>
                      </a:r>
                    </a:p>
                  </a:txBody>
                  <a:tcPr marL="30256" marR="30256" marT="15128" marB="15128"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extLst>
                  <a:ext uri="{0D108BD9-81ED-4DB2-BD59-A6C34878D82A}">
                    <a16:rowId xmlns:a16="http://schemas.microsoft.com/office/drawing/2014/main" val="10002"/>
                  </a:ext>
                </a:extLst>
              </a:tr>
              <a:tr h="1131825">
                <a:tc>
                  <a:txBody>
                    <a:bodyPr/>
                    <a:lstStyle/>
                    <a:p>
                      <a:r>
                        <a:rPr lang="en-US" sz="2200"/>
                        <a:t>Uncertainty about distribution family or shape</a:t>
                      </a:r>
                    </a:p>
                  </a:txBody>
                  <a:tcPr marL="30256" marR="30256" marT="15128" marB="15128"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r>
                        <a:rPr lang="en-US" sz="2200" dirty="0">
                          <a:solidFill>
                            <a:srgbClr val="FF0000"/>
                          </a:solidFill>
                        </a:rPr>
                        <a:t>Repeat analysis for other plausible distribution shapes</a:t>
                      </a:r>
                    </a:p>
                  </a:txBody>
                  <a:tcPr marL="30256" marR="30256" marT="15128" marB="15128"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r>
                        <a:rPr lang="en-US" sz="2200" dirty="0">
                          <a:solidFill>
                            <a:srgbClr val="0000CC"/>
                          </a:solidFill>
                        </a:rPr>
                        <a:t>Form distribution-free p-box as envelope of all plausible distributions</a:t>
                      </a:r>
                    </a:p>
                  </a:txBody>
                  <a:tcPr marL="30256" marR="30256" marT="15128" marB="15128"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extLst>
                  <a:ext uri="{0D108BD9-81ED-4DB2-BD59-A6C34878D82A}">
                    <a16:rowId xmlns:a16="http://schemas.microsoft.com/office/drawing/2014/main" val="10003"/>
                  </a:ext>
                </a:extLst>
              </a:tr>
              <a:tr h="686463">
                <a:tc>
                  <a:txBody>
                    <a:bodyPr/>
                    <a:lstStyle/>
                    <a:p>
                      <a:r>
                        <a:rPr lang="en-US" sz="2200"/>
                        <a:t>Sample data</a:t>
                      </a:r>
                    </a:p>
                  </a:txBody>
                  <a:tcPr marL="30256" marR="30256" marT="15128" marB="15128"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r>
                        <a:rPr lang="en-US" sz="2200" dirty="0">
                          <a:solidFill>
                            <a:srgbClr val="FF0000"/>
                          </a:solidFill>
                        </a:rPr>
                        <a:t>Form empirical distribution function (EDF)</a:t>
                      </a:r>
                    </a:p>
                  </a:txBody>
                  <a:tcPr marL="30256" marR="30256" marT="15128" marB="15128"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r>
                        <a:rPr lang="en-US" sz="2200" dirty="0">
                          <a:solidFill>
                            <a:srgbClr val="0000CC"/>
                          </a:solidFill>
                        </a:rPr>
                        <a:t>Form nonparametric</a:t>
                      </a:r>
                      <a:r>
                        <a:rPr lang="en-US" sz="2200" baseline="0" dirty="0">
                          <a:solidFill>
                            <a:srgbClr val="0000CC"/>
                          </a:solidFill>
                        </a:rPr>
                        <a:t> c-box or KS </a:t>
                      </a:r>
                      <a:r>
                        <a:rPr lang="en-US" sz="2200" dirty="0">
                          <a:solidFill>
                            <a:srgbClr val="0000CC"/>
                          </a:solidFill>
                        </a:rPr>
                        <a:t>confidence limits around EDF</a:t>
                      </a:r>
                    </a:p>
                  </a:txBody>
                  <a:tcPr marL="30256" marR="30256" marT="15128" marB="15128"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extLst>
                  <a:ext uri="{0D108BD9-81ED-4DB2-BD59-A6C34878D82A}">
                    <a16:rowId xmlns:a16="http://schemas.microsoft.com/office/drawing/2014/main" val="10004"/>
                  </a:ext>
                </a:extLst>
              </a:tr>
              <a:tr h="686463">
                <a:tc>
                  <a:txBody>
                    <a:bodyPr/>
                    <a:lstStyle/>
                    <a:p>
                      <a:r>
                        <a:rPr lang="en-US" sz="2200"/>
                        <a:t>Variable follows known marginal distribution</a:t>
                      </a:r>
                    </a:p>
                  </a:txBody>
                  <a:tcPr marL="30256" marR="30256" marT="15128" marB="15128"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r>
                        <a:rPr lang="en-US" sz="2200" dirty="0">
                          <a:solidFill>
                            <a:srgbClr val="FF0000"/>
                          </a:solidFill>
                        </a:rPr>
                        <a:t>Sample from particular distribution</a:t>
                      </a:r>
                    </a:p>
                  </a:txBody>
                  <a:tcPr marL="30256" marR="30256" marT="15128" marB="15128"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r>
                        <a:rPr lang="en-US" sz="2200" dirty="0">
                          <a:solidFill>
                            <a:srgbClr val="0000CC"/>
                          </a:solidFill>
                        </a:rPr>
                        <a:t>Use particular distribution</a:t>
                      </a:r>
                    </a:p>
                  </a:txBody>
                  <a:tcPr marL="30256" marR="30256" marT="15128" marB="15128"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extLst>
                  <a:ext uri="{0D108BD9-81ED-4DB2-BD59-A6C34878D82A}">
                    <a16:rowId xmlns:a16="http://schemas.microsoft.com/office/drawing/2014/main" val="10005"/>
                  </a:ext>
                </a:extLst>
              </a:tr>
              <a:tr h="909143">
                <a:tc>
                  <a:txBody>
                    <a:bodyPr/>
                    <a:lstStyle/>
                    <a:p>
                      <a:r>
                        <a:rPr lang="en-US" sz="2200"/>
                        <a:t>Measurement uncertainty</a:t>
                      </a:r>
                    </a:p>
                  </a:txBody>
                  <a:tcPr marL="30256" marR="30256" marT="15128" marB="15128"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r>
                        <a:rPr lang="en-US" sz="2200" dirty="0">
                          <a:solidFill>
                            <a:srgbClr val="FF0000"/>
                          </a:solidFill>
                        </a:rPr>
                        <a:t>Ignore it (usually), or perform sensitivity analysis</a:t>
                      </a:r>
                    </a:p>
                  </a:txBody>
                  <a:tcPr marL="30256" marR="30256" marT="15128" marB="15128"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r>
                        <a:rPr lang="en-US" sz="2200" dirty="0">
                          <a:solidFill>
                            <a:srgbClr val="0000CC"/>
                          </a:solidFill>
                        </a:rPr>
                        <a:t>Express it in intervals and incorporate it into analysis</a:t>
                      </a:r>
                    </a:p>
                  </a:txBody>
                  <a:tcPr marL="30256" marR="30256" marT="15128" marB="15128"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extLst>
                  <a:ext uri="{0D108BD9-81ED-4DB2-BD59-A6C34878D82A}">
                    <a16:rowId xmlns:a16="http://schemas.microsoft.com/office/drawing/2014/main" val="10006"/>
                  </a:ext>
                </a:extLst>
              </a:tr>
            </a:tbl>
          </a:graphicData>
        </a:graphic>
      </p:graphicFrame>
      <p:sp>
        <p:nvSpPr>
          <p:cNvPr id="5" name="Rectangle 1"/>
          <p:cNvSpPr>
            <a:spLocks noChangeArrowheads="1"/>
          </p:cNvSpPr>
          <p:nvPr/>
        </p:nvSpPr>
        <p:spPr bwMode="auto">
          <a:xfrm>
            <a:off x="-9245600" y="-1059597"/>
            <a:ext cx="27635200" cy="83099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pPr>
            <a:br>
              <a:rPr kumimoji="0" lang="en-US" altLang="en-US" sz="2400" b="0" i="0" u="none" strike="noStrike" cap="none" normalizeH="0" baseline="0">
                <a:ln>
                  <a:noFill/>
                </a:ln>
                <a:solidFill>
                  <a:schemeClr val="tx1"/>
                </a:solidFill>
                <a:effectLst/>
                <a:latin typeface="Arial" panose="020B0604020202020204" pitchFamily="34" charset="0"/>
              </a:rPr>
            </a:br>
            <a:endParaRPr kumimoji="0" lang="en-US" altLang="en-US" sz="2400" b="0" i="0" u="none" strike="noStrike" cap="none" normalizeH="0" baseline="0">
              <a:ln>
                <a:noFill/>
              </a:ln>
              <a:solidFill>
                <a:schemeClr val="tx1"/>
              </a:solidFill>
              <a:effectLst/>
              <a:latin typeface="Arial" panose="020B0604020202020204" pitchFamily="34" charset="0"/>
            </a:endParaRPr>
          </a:p>
        </p:txBody>
      </p:sp>
    </p:spTree>
    <p:extLst>
      <p:ext uri="{BB962C8B-B14F-4D97-AF65-F5344CB8AC3E}">
        <p14:creationId xmlns:p14="http://schemas.microsoft.com/office/powerpoint/2010/main" val="88366756"/>
      </p:ext>
    </p:extLst>
  </p:cSld>
  <p:clrMapOvr>
    <a:masterClrMapping/>
  </p:clrMapOvr>
</p:sld>
</file>

<file path=ppt/slides/slide5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685800" y="380999"/>
            <a:ext cx="7772400" cy="1143000"/>
          </a:xfrm>
        </p:spPr>
        <p:txBody>
          <a:bodyPr/>
          <a:lstStyle/>
          <a:p>
            <a:r>
              <a:rPr lang="en-US" dirty="0"/>
              <a:t> </a:t>
            </a:r>
          </a:p>
        </p:txBody>
      </p:sp>
      <p:graphicFrame>
        <p:nvGraphicFramePr>
          <p:cNvPr id="4" name="Content Placeholder 3"/>
          <p:cNvGraphicFramePr>
            <a:graphicFrameLocks noGrp="1"/>
          </p:cNvGraphicFramePr>
          <p:nvPr>
            <p:ph idx="1"/>
            <p:extLst>
              <p:ext uri="{D42A27DB-BD31-4B8C-83A1-F6EECF244321}">
                <p14:modId xmlns:p14="http://schemas.microsoft.com/office/powerpoint/2010/main" val="1025114699"/>
              </p:ext>
            </p:extLst>
          </p:nvPr>
        </p:nvGraphicFramePr>
        <p:xfrm>
          <a:off x="342900" y="152400"/>
          <a:ext cx="8458200" cy="6582112"/>
        </p:xfrm>
        <a:graphic>
          <a:graphicData uri="http://schemas.openxmlformats.org/drawingml/2006/table">
            <a:tbl>
              <a:tblPr/>
              <a:tblGrid>
                <a:gridCol w="2095500">
                  <a:extLst>
                    <a:ext uri="{9D8B030D-6E8A-4147-A177-3AD203B41FA5}">
                      <a16:colId xmlns:a16="http://schemas.microsoft.com/office/drawing/2014/main" val="20000"/>
                    </a:ext>
                  </a:extLst>
                </a:gridCol>
                <a:gridCol w="3200400">
                  <a:extLst>
                    <a:ext uri="{9D8B030D-6E8A-4147-A177-3AD203B41FA5}">
                      <a16:colId xmlns:a16="http://schemas.microsoft.com/office/drawing/2014/main" val="20001"/>
                    </a:ext>
                  </a:extLst>
                </a:gridCol>
                <a:gridCol w="3162300">
                  <a:extLst>
                    <a:ext uri="{9D8B030D-6E8A-4147-A177-3AD203B41FA5}">
                      <a16:colId xmlns:a16="http://schemas.microsoft.com/office/drawing/2014/main" val="20002"/>
                    </a:ext>
                  </a:extLst>
                </a:gridCol>
              </a:tblGrid>
              <a:tr h="653416">
                <a:tc>
                  <a:txBody>
                    <a:bodyPr/>
                    <a:lstStyle/>
                    <a:p>
                      <a:pPr algn="ctr"/>
                      <a:r>
                        <a:rPr lang="en-US" sz="2200" b="1" dirty="0"/>
                        <a:t>What is known empirically</a:t>
                      </a:r>
                      <a:endParaRPr lang="en-US" sz="2200" dirty="0"/>
                    </a:p>
                  </a:txBody>
                  <a:tcPr marL="30256" marR="30256" marT="15128" marB="15128"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ctr"/>
                      <a:r>
                        <a:rPr lang="en-US" sz="2200" b="1" dirty="0">
                          <a:solidFill>
                            <a:srgbClr val="FF0000"/>
                          </a:solidFill>
                        </a:rPr>
                        <a:t>Monte Carlo analysis</a:t>
                      </a:r>
                      <a:endParaRPr lang="en-US" sz="2200" dirty="0">
                        <a:solidFill>
                          <a:srgbClr val="FF0000"/>
                        </a:solidFill>
                      </a:endParaRPr>
                    </a:p>
                  </a:txBody>
                  <a:tcPr marL="30256" marR="30256" marT="15128" marB="15128"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ctr"/>
                      <a:r>
                        <a:rPr lang="en-US" sz="2200" b="1" dirty="0">
                          <a:solidFill>
                            <a:srgbClr val="0000CC"/>
                          </a:solidFill>
                        </a:rPr>
                        <a:t>Probability bounds analysis</a:t>
                      </a:r>
                      <a:endParaRPr lang="en-US" sz="2200" dirty="0">
                        <a:solidFill>
                          <a:srgbClr val="0000CC"/>
                        </a:solidFill>
                      </a:endParaRPr>
                    </a:p>
                  </a:txBody>
                  <a:tcPr marL="30256" marR="30256" marT="15128" marB="15128"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10000"/>
                  </a:ext>
                </a:extLst>
              </a:tr>
              <a:tr h="653416">
                <a:tc>
                  <a:txBody>
                    <a:bodyPr/>
                    <a:lstStyle/>
                    <a:p>
                      <a:r>
                        <a:rPr lang="en-US" sz="2200" dirty="0"/>
                        <a:t>Non-detects</a:t>
                      </a:r>
                    </a:p>
                  </a:txBody>
                  <a:tcPr marL="30256" marR="30256" marT="15128" marB="15128"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r>
                        <a:rPr lang="en-US" sz="2200" dirty="0">
                          <a:solidFill>
                            <a:srgbClr val="FF0000"/>
                          </a:solidFill>
                        </a:rPr>
                        <a:t>Replace non-detect with  ½DL (detection limit)</a:t>
                      </a:r>
                    </a:p>
                  </a:txBody>
                  <a:tcPr marL="30256" marR="30256" marT="15128" marB="15128"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r>
                        <a:rPr lang="en-US" sz="2200" dirty="0">
                          <a:solidFill>
                            <a:srgbClr val="0000CC"/>
                          </a:solidFill>
                        </a:rPr>
                        <a:t>Replace non-detect with interval [0, DL]</a:t>
                      </a:r>
                    </a:p>
                  </a:txBody>
                  <a:tcPr marL="30256" marR="30256" marT="15128" marB="15128"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extLst>
                  <a:ext uri="{0D108BD9-81ED-4DB2-BD59-A6C34878D82A}">
                    <a16:rowId xmlns:a16="http://schemas.microsoft.com/office/drawing/2014/main" val="10001"/>
                  </a:ext>
                </a:extLst>
              </a:tr>
              <a:tr h="653416">
                <a:tc>
                  <a:txBody>
                    <a:bodyPr/>
                    <a:lstStyle/>
                    <a:p>
                      <a:r>
                        <a:rPr lang="en-US" sz="2200" dirty="0"/>
                        <a:t>Know variables are independent</a:t>
                      </a:r>
                    </a:p>
                  </a:txBody>
                  <a:tcPr marL="30256" marR="30256" marT="15128" marB="15128"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r>
                        <a:rPr lang="en-US" sz="2200" dirty="0">
                          <a:solidFill>
                            <a:srgbClr val="FF0000"/>
                          </a:solidFill>
                        </a:rPr>
                        <a:t>Assume independence</a:t>
                      </a:r>
                    </a:p>
                  </a:txBody>
                  <a:tcPr marL="30256" marR="30256" marT="15128" marB="15128"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r>
                        <a:rPr lang="en-US" sz="2200" dirty="0">
                          <a:solidFill>
                            <a:srgbClr val="0000CC"/>
                          </a:solidFill>
                        </a:rPr>
                        <a:t>Assume (random-set) independence</a:t>
                      </a:r>
                    </a:p>
                  </a:txBody>
                  <a:tcPr marL="30256" marR="30256" marT="15128" marB="15128"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extLst>
                  <a:ext uri="{0D108BD9-81ED-4DB2-BD59-A6C34878D82A}">
                    <a16:rowId xmlns:a16="http://schemas.microsoft.com/office/drawing/2014/main" val="10002"/>
                  </a:ext>
                </a:extLst>
              </a:tr>
              <a:tr h="945551">
                <a:tc>
                  <a:txBody>
                    <a:bodyPr/>
                    <a:lstStyle/>
                    <a:p>
                      <a:r>
                        <a:rPr lang="en-US" sz="2200"/>
                        <a:t>Know magnitude of correlation</a:t>
                      </a:r>
                    </a:p>
                  </a:txBody>
                  <a:tcPr marL="30256" marR="30256" marT="15128" marB="15128"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r>
                        <a:rPr lang="en-US" sz="2200" dirty="0">
                          <a:solidFill>
                            <a:srgbClr val="FF0000"/>
                          </a:solidFill>
                        </a:rPr>
                        <a:t>Simulate correlation from particular (but usually arbitrary) copula</a:t>
                      </a:r>
                    </a:p>
                  </a:txBody>
                  <a:tcPr marL="30256" marR="30256" marT="15128" marB="15128"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r>
                        <a:rPr lang="en-US" sz="2200" dirty="0">
                          <a:solidFill>
                            <a:srgbClr val="0000CC"/>
                          </a:solidFill>
                        </a:rPr>
                        <a:t>Bound result from possible copulas with correlation, or use known</a:t>
                      </a:r>
                      <a:r>
                        <a:rPr lang="en-US" sz="2200" baseline="0" dirty="0">
                          <a:solidFill>
                            <a:srgbClr val="0000CC"/>
                          </a:solidFill>
                        </a:rPr>
                        <a:t> copula</a:t>
                      </a:r>
                      <a:endParaRPr lang="en-US" sz="2200" dirty="0">
                        <a:solidFill>
                          <a:srgbClr val="0000CC"/>
                        </a:solidFill>
                      </a:endParaRPr>
                    </a:p>
                  </a:txBody>
                  <a:tcPr marL="30256" marR="30256" marT="15128" marB="15128"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extLst>
                  <a:ext uri="{0D108BD9-81ED-4DB2-BD59-A6C34878D82A}">
                    <a16:rowId xmlns:a16="http://schemas.microsoft.com/office/drawing/2014/main" val="10003"/>
                  </a:ext>
                </a:extLst>
              </a:tr>
              <a:tr h="1278622">
                <a:tc>
                  <a:txBody>
                    <a:bodyPr/>
                    <a:lstStyle/>
                    <a:p>
                      <a:r>
                        <a:rPr lang="en-US" sz="2200" dirty="0"/>
                        <a:t>Know only the general sign (+ or </a:t>
                      </a:r>
                      <a:r>
                        <a:rPr lang="en-US" sz="2200" dirty="0">
                          <a:sym typeface="Symbol" panose="05050102010706020507" pitchFamily="18" charset="2"/>
                        </a:rPr>
                        <a:t></a:t>
                      </a:r>
                      <a:r>
                        <a:rPr lang="en-US" sz="2200" dirty="0"/>
                        <a:t>) of dependence</a:t>
                      </a:r>
                    </a:p>
                  </a:txBody>
                  <a:tcPr marL="30256" marR="30256" marT="15128" marB="15128"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r>
                        <a:rPr lang="en-US" sz="2200" dirty="0">
                          <a:solidFill>
                            <a:srgbClr val="FF0000"/>
                          </a:solidFill>
                        </a:rPr>
                        <a:t>Assume some correlation of appropriate sign, or repeat analysis for different correlations</a:t>
                      </a:r>
                    </a:p>
                  </a:txBody>
                  <a:tcPr marL="30256" marR="30256" marT="15128" marB="15128"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r>
                        <a:rPr lang="en-US" sz="2200" dirty="0">
                          <a:solidFill>
                            <a:srgbClr val="0000CC"/>
                          </a:solidFill>
                        </a:rPr>
                        <a:t>Bound result assuming only the sign of the dependence and specific or all possible copulas</a:t>
                      </a:r>
                    </a:p>
                  </a:txBody>
                  <a:tcPr marL="30256" marR="30256" marT="15128" marB="15128"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extLst>
                  <a:ext uri="{0D108BD9-81ED-4DB2-BD59-A6C34878D82A}">
                    <a16:rowId xmlns:a16="http://schemas.microsoft.com/office/drawing/2014/main" val="10004"/>
                  </a:ext>
                </a:extLst>
              </a:tr>
              <a:tr h="966019">
                <a:tc>
                  <a:txBody>
                    <a:bodyPr/>
                    <a:lstStyle/>
                    <a:p>
                      <a:r>
                        <a:rPr lang="en-US" sz="2200"/>
                        <a:t>Do not know the nature of the dependence</a:t>
                      </a:r>
                    </a:p>
                  </a:txBody>
                  <a:tcPr marL="30256" marR="30256" marT="15128" marB="15128"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r>
                        <a:rPr lang="en-US" sz="2200" dirty="0">
                          <a:solidFill>
                            <a:srgbClr val="FF0000"/>
                          </a:solidFill>
                        </a:rPr>
                        <a:t>Assume independence (usually), or repeat analysis for different correlations</a:t>
                      </a:r>
                    </a:p>
                  </a:txBody>
                  <a:tcPr marL="30256" marR="30256" marT="15128" marB="15128"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r>
                        <a:rPr lang="en-US" sz="2200" dirty="0">
                          <a:solidFill>
                            <a:srgbClr val="0000CC"/>
                          </a:solidFill>
                        </a:rPr>
                        <a:t>Bound result for all possible dependencies (</a:t>
                      </a:r>
                      <a:r>
                        <a:rPr lang="en-US" sz="2200" dirty="0" err="1">
                          <a:solidFill>
                            <a:srgbClr val="0000CC"/>
                          </a:solidFill>
                        </a:rPr>
                        <a:t>Fréchet</a:t>
                      </a:r>
                      <a:r>
                        <a:rPr lang="en-US" sz="2200" dirty="0">
                          <a:solidFill>
                            <a:srgbClr val="0000CC"/>
                          </a:solidFill>
                        </a:rPr>
                        <a:t> case)</a:t>
                      </a:r>
                    </a:p>
                  </a:txBody>
                  <a:tcPr marL="30256" marR="30256" marT="15128" marB="15128"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extLst>
                  <a:ext uri="{0D108BD9-81ED-4DB2-BD59-A6C34878D82A}">
                    <a16:rowId xmlns:a16="http://schemas.microsoft.com/office/drawing/2014/main" val="10005"/>
                  </a:ext>
                </a:extLst>
              </a:tr>
              <a:tr h="966019">
                <a:tc>
                  <a:txBody>
                    <a:bodyPr/>
                    <a:lstStyle/>
                    <a:p>
                      <a:r>
                        <a:rPr lang="en-US" sz="2200"/>
                        <a:t>Model uncertainty</a:t>
                      </a:r>
                    </a:p>
                  </a:txBody>
                  <a:tcPr marL="30256" marR="30256" marT="15128" marB="15128"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r>
                        <a:rPr lang="en-US" sz="2200" dirty="0">
                          <a:solidFill>
                            <a:srgbClr val="FF0000"/>
                          </a:solidFill>
                        </a:rPr>
                        <a:t>Form stochastic mixture (vertical average) of distribution functions</a:t>
                      </a:r>
                    </a:p>
                  </a:txBody>
                  <a:tcPr marL="30256" marR="30256" marT="15128" marB="15128"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r>
                        <a:rPr lang="en-US" sz="2200" dirty="0">
                          <a:solidFill>
                            <a:srgbClr val="0000CC"/>
                          </a:solidFill>
                        </a:rPr>
                        <a:t>Form envelope of distribution functions</a:t>
                      </a:r>
                    </a:p>
                  </a:txBody>
                  <a:tcPr marL="30256" marR="30256" marT="15128" marB="15128"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extLst>
                  <a:ext uri="{0D108BD9-81ED-4DB2-BD59-A6C34878D82A}">
                    <a16:rowId xmlns:a16="http://schemas.microsoft.com/office/drawing/2014/main" val="10006"/>
                  </a:ext>
                </a:extLst>
              </a:tr>
            </a:tbl>
          </a:graphicData>
        </a:graphic>
      </p:graphicFrame>
      <p:sp>
        <p:nvSpPr>
          <p:cNvPr id="5" name="Rectangle 1"/>
          <p:cNvSpPr>
            <a:spLocks noChangeArrowheads="1"/>
          </p:cNvSpPr>
          <p:nvPr/>
        </p:nvSpPr>
        <p:spPr bwMode="auto">
          <a:xfrm>
            <a:off x="-9245600" y="-415498"/>
            <a:ext cx="27635200" cy="83099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pPr>
            <a:br>
              <a:rPr kumimoji="0" lang="en-US" altLang="en-US" sz="2400" b="0" i="0" u="none" strike="noStrike" cap="none" normalizeH="0" baseline="0">
                <a:ln>
                  <a:noFill/>
                </a:ln>
                <a:solidFill>
                  <a:schemeClr val="tx1"/>
                </a:solidFill>
                <a:effectLst/>
                <a:latin typeface="Arial" panose="020B0604020202020204" pitchFamily="34" charset="0"/>
              </a:rPr>
            </a:br>
            <a:endParaRPr kumimoji="0" lang="en-US" altLang="en-US" sz="2400" b="0" i="0" u="none" strike="noStrike" cap="none" normalizeH="0" baseline="0">
              <a:ln>
                <a:noFill/>
              </a:ln>
              <a:solidFill>
                <a:schemeClr val="tx1"/>
              </a:solidFill>
              <a:effectLst/>
              <a:latin typeface="Arial" panose="020B0604020202020204" pitchFamily="34" charset="0"/>
            </a:endParaRPr>
          </a:p>
        </p:txBody>
      </p:sp>
    </p:spTree>
    <p:extLst>
      <p:ext uri="{BB962C8B-B14F-4D97-AF65-F5344CB8AC3E}">
        <p14:creationId xmlns:p14="http://schemas.microsoft.com/office/powerpoint/2010/main" val="3015113389"/>
      </p:ext>
    </p:extLst>
  </p:cSld>
  <p:clrMapOvr>
    <a:masterClrMapping/>
  </p:clrMapOvr>
</p:sld>
</file>

<file path=ppt/slides/slide5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457200"/>
            <a:ext cx="9144000" cy="1143000"/>
          </a:xfrm>
        </p:spPr>
        <p:txBody>
          <a:bodyPr/>
          <a:lstStyle/>
          <a:p>
            <a:r>
              <a:rPr lang="en-US" dirty="0"/>
              <a:t>Cheat sheet for R libraries</a:t>
            </a:r>
          </a:p>
        </p:txBody>
      </p:sp>
      <p:sp>
        <p:nvSpPr>
          <p:cNvPr id="3" name="Content Placeholder 2"/>
          <p:cNvSpPr>
            <a:spLocks noGrp="1"/>
          </p:cNvSpPr>
          <p:nvPr>
            <p:ph idx="1"/>
          </p:nvPr>
        </p:nvSpPr>
        <p:spPr>
          <a:xfrm>
            <a:off x="7086600" y="1543050"/>
            <a:ext cx="2514600" cy="4114800"/>
          </a:xfrm>
        </p:spPr>
        <p:txBody>
          <a:bodyPr/>
          <a:lstStyle/>
          <a:p>
            <a:pPr marL="0" indent="0">
              <a:buNone/>
            </a:pPr>
            <a:r>
              <a:rPr lang="en-US" dirty="0">
                <a:solidFill>
                  <a:srgbClr val="0000CC"/>
                </a:solidFill>
                <a:latin typeface="Arial" panose="020B0604020202020204" pitchFamily="34" charset="0"/>
                <a:cs typeface="Arial" panose="020B0604020202020204" pitchFamily="34" charset="0"/>
              </a:rPr>
              <a:t>    </a:t>
            </a:r>
            <a:r>
              <a:rPr lang="en-US" dirty="0" err="1">
                <a:solidFill>
                  <a:srgbClr val="0000CC"/>
                </a:solidFill>
                <a:latin typeface="Arial" panose="020B0604020202020204" pitchFamily="34" charset="0"/>
                <a:cs typeface="Arial" panose="020B0604020202020204" pitchFamily="34" charset="0"/>
              </a:rPr>
              <a:t>pba.r</a:t>
            </a:r>
            <a:endParaRPr lang="en-US" dirty="0">
              <a:solidFill>
                <a:srgbClr val="0000CC"/>
              </a:solidFill>
              <a:latin typeface="Arial" panose="020B0604020202020204" pitchFamily="34" charset="0"/>
              <a:cs typeface="Arial" panose="020B0604020202020204" pitchFamily="34" charset="0"/>
            </a:endParaRPr>
          </a:p>
          <a:p>
            <a:pPr marL="457200" lvl="1" indent="0">
              <a:buNone/>
            </a:pPr>
            <a:r>
              <a:rPr lang="en-US" sz="2000" dirty="0">
                <a:solidFill>
                  <a:srgbClr val="0000CC"/>
                </a:solidFill>
              </a:rPr>
              <a:t>normal, etc.</a:t>
            </a:r>
          </a:p>
          <a:p>
            <a:pPr marL="457200" lvl="1" indent="0">
              <a:buNone/>
            </a:pPr>
            <a:r>
              <a:rPr lang="en-US" sz="2000" dirty="0">
                <a:solidFill>
                  <a:srgbClr val="0000CC"/>
                </a:solidFill>
              </a:rPr>
              <a:t>histogram</a:t>
            </a:r>
          </a:p>
          <a:p>
            <a:pPr marL="457200" lvl="1" indent="0">
              <a:buNone/>
            </a:pPr>
            <a:r>
              <a:rPr lang="en-US" sz="2000" dirty="0">
                <a:solidFill>
                  <a:srgbClr val="0000CC"/>
                </a:solidFill>
              </a:rPr>
              <a:t>quantiles</a:t>
            </a:r>
          </a:p>
          <a:p>
            <a:pPr marL="457200" lvl="1" indent="0">
              <a:buNone/>
            </a:pPr>
            <a:r>
              <a:rPr lang="en-US" sz="2000" dirty="0" err="1">
                <a:solidFill>
                  <a:srgbClr val="0000CC"/>
                </a:solidFill>
              </a:rPr>
              <a:t>pointlist</a:t>
            </a:r>
            <a:endParaRPr lang="en-US" sz="2000" dirty="0">
              <a:solidFill>
                <a:srgbClr val="0000CC"/>
              </a:solidFill>
            </a:endParaRPr>
          </a:p>
          <a:p>
            <a:pPr marL="457200" lvl="1" indent="0">
              <a:buNone/>
            </a:pPr>
            <a:r>
              <a:rPr lang="en-US" sz="2000" dirty="0">
                <a:solidFill>
                  <a:srgbClr val="0000CC"/>
                </a:solidFill>
              </a:rPr>
              <a:t>MM</a:t>
            </a:r>
            <a:r>
              <a:rPr lang="en-US" sz="1600" dirty="0">
                <a:solidFill>
                  <a:schemeClr val="bg1">
                    <a:lumMod val="50000"/>
                  </a:schemeClr>
                </a:solidFill>
              </a:rPr>
              <a:t>&lt;tab&gt;&lt;tab&gt;</a:t>
            </a:r>
            <a:endParaRPr lang="en-US" sz="1600" dirty="0"/>
          </a:p>
          <a:p>
            <a:pPr marL="457200" lvl="1" indent="0">
              <a:buNone/>
            </a:pPr>
            <a:r>
              <a:rPr lang="en-US" sz="2000" dirty="0">
                <a:solidFill>
                  <a:srgbClr val="0000CC"/>
                </a:solidFill>
              </a:rPr>
              <a:t>ME</a:t>
            </a:r>
            <a:r>
              <a:rPr lang="en-US" sz="1600" dirty="0">
                <a:solidFill>
                  <a:schemeClr val="bg1">
                    <a:lumMod val="50000"/>
                  </a:schemeClr>
                </a:solidFill>
              </a:rPr>
              <a:t>&lt;tab&gt;&lt;tab&gt;</a:t>
            </a:r>
            <a:endParaRPr lang="en-US" sz="1600" dirty="0"/>
          </a:p>
          <a:p>
            <a:pPr marL="457200" lvl="1" indent="0">
              <a:buNone/>
            </a:pPr>
            <a:r>
              <a:rPr lang="en-US" sz="2000" dirty="0">
                <a:solidFill>
                  <a:srgbClr val="0000CC"/>
                </a:solidFill>
              </a:rPr>
              <a:t>ML</a:t>
            </a:r>
            <a:r>
              <a:rPr lang="en-US" sz="1600" dirty="0">
                <a:solidFill>
                  <a:schemeClr val="bg1">
                    <a:lumMod val="50000"/>
                  </a:schemeClr>
                </a:solidFill>
              </a:rPr>
              <a:t>&lt;tab&gt;&lt;tab&gt;</a:t>
            </a:r>
          </a:p>
          <a:p>
            <a:pPr marL="457200" lvl="1" indent="0">
              <a:buNone/>
            </a:pPr>
            <a:r>
              <a:rPr lang="en-US" sz="2000" dirty="0">
                <a:solidFill>
                  <a:srgbClr val="0000CC"/>
                </a:solidFill>
              </a:rPr>
              <a:t>CB</a:t>
            </a:r>
            <a:r>
              <a:rPr lang="en-US" sz="1600" dirty="0">
                <a:solidFill>
                  <a:schemeClr val="bg1">
                    <a:lumMod val="50000"/>
                  </a:schemeClr>
                </a:solidFill>
              </a:rPr>
              <a:t>&lt;tab&gt;&lt;tab&gt;</a:t>
            </a:r>
          </a:p>
          <a:p>
            <a:pPr marL="457200" lvl="1" indent="0">
              <a:buNone/>
            </a:pPr>
            <a:r>
              <a:rPr lang="en-US" sz="2000" dirty="0">
                <a:solidFill>
                  <a:srgbClr val="0000CC"/>
                </a:solidFill>
              </a:rPr>
              <a:t>NV</a:t>
            </a:r>
            <a:r>
              <a:rPr lang="en-US" sz="1600" dirty="0">
                <a:solidFill>
                  <a:schemeClr val="bg1">
                    <a:lumMod val="50000"/>
                  </a:schemeClr>
                </a:solidFill>
              </a:rPr>
              <a:t>&lt;tab&gt;&lt;tab&gt;</a:t>
            </a:r>
          </a:p>
          <a:p>
            <a:endParaRPr lang="en-US" sz="2400" dirty="0">
              <a:solidFill>
                <a:schemeClr val="bg1">
                  <a:lumMod val="50000"/>
                </a:schemeClr>
              </a:solidFill>
            </a:endParaRPr>
          </a:p>
          <a:p>
            <a:endParaRPr lang="en-US" dirty="0"/>
          </a:p>
        </p:txBody>
      </p:sp>
      <p:sp>
        <p:nvSpPr>
          <p:cNvPr id="4" name="Content Placeholder 2"/>
          <p:cNvSpPr txBox="1">
            <a:spLocks/>
          </p:cNvSpPr>
          <p:nvPr/>
        </p:nvSpPr>
        <p:spPr bwMode="auto">
          <a:xfrm>
            <a:off x="304800" y="4057650"/>
            <a:ext cx="7105650" cy="1733550"/>
          </a:xfrm>
          <a:prstGeom prst="rect">
            <a:avLst/>
          </a:prstGeom>
          <a:noFill/>
          <a:ln>
            <a:noFill/>
          </a:ln>
          <a:ex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400">
                <a:solidFill>
                  <a:schemeClr val="tx1"/>
                </a:solidFill>
                <a:latin typeface="+mn-lt"/>
              </a:defRPr>
            </a:lvl3pPr>
            <a:lvl4pPr marL="1600200" indent="-228600" algn="l" rtl="0" eaLnBrk="0" fontAlgn="base" hangingPunct="0">
              <a:spcBef>
                <a:spcPct val="20000"/>
              </a:spcBef>
              <a:spcAft>
                <a:spcPct val="0"/>
              </a:spcAft>
              <a:buChar char="–"/>
              <a:defRPr sz="2000">
                <a:solidFill>
                  <a:schemeClr val="tx1"/>
                </a:solidFill>
                <a:latin typeface="+mn-lt"/>
              </a:defRPr>
            </a:lvl4pPr>
            <a:lvl5pPr marL="2057400" indent="-228600" algn="l" rtl="0" eaLnBrk="0" fontAlgn="base" hangingPunct="0">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a:lstStyle>
          <a:p>
            <a:pPr marL="0" indent="0">
              <a:buFontTx/>
              <a:buNone/>
            </a:pPr>
            <a:r>
              <a:rPr lang="en-US" sz="2000" b="1" dirty="0">
                <a:solidFill>
                  <a:srgbClr val="CC0099"/>
                </a:solidFill>
              </a:rPr>
              <a:t>Supported named distributions</a:t>
            </a:r>
          </a:p>
          <a:p>
            <a:pPr marL="0" indent="0">
              <a:buFontTx/>
              <a:buNone/>
            </a:pPr>
            <a:r>
              <a:rPr lang="en-US" sz="1400" kern="0" dirty="0" err="1">
                <a:solidFill>
                  <a:srgbClr val="CC0099"/>
                </a:solidFill>
              </a:rPr>
              <a:t>bernoulli</a:t>
            </a:r>
            <a:r>
              <a:rPr lang="en-US" sz="1400" kern="0" dirty="0">
                <a:solidFill>
                  <a:srgbClr val="CC0099"/>
                </a:solidFill>
              </a:rPr>
              <a:t>, beta, binomial, </a:t>
            </a:r>
            <a:r>
              <a:rPr lang="en-US" sz="1400" kern="0" dirty="0" err="1">
                <a:solidFill>
                  <a:srgbClr val="CC0099"/>
                </a:solidFill>
              </a:rPr>
              <a:t>cauchy</a:t>
            </a:r>
            <a:r>
              <a:rPr lang="en-US" sz="1400" kern="0" dirty="0">
                <a:solidFill>
                  <a:srgbClr val="CC0099"/>
                </a:solidFill>
              </a:rPr>
              <a:t>, chi, </a:t>
            </a:r>
            <a:r>
              <a:rPr lang="en-US" sz="1400" kern="0" dirty="0" err="1">
                <a:solidFill>
                  <a:srgbClr val="CC0099"/>
                </a:solidFill>
              </a:rPr>
              <a:t>chisquared</a:t>
            </a:r>
            <a:r>
              <a:rPr lang="en-US" sz="1400" kern="0" dirty="0">
                <a:solidFill>
                  <a:srgbClr val="CC0099"/>
                </a:solidFill>
              </a:rPr>
              <a:t>, delta, </a:t>
            </a:r>
            <a:r>
              <a:rPr lang="en-US" sz="1400" kern="0" dirty="0" err="1">
                <a:solidFill>
                  <a:srgbClr val="CC0099"/>
                </a:solidFill>
              </a:rPr>
              <a:t>dirac</a:t>
            </a:r>
            <a:r>
              <a:rPr lang="en-US" sz="1400" kern="0" dirty="0">
                <a:solidFill>
                  <a:srgbClr val="CC0099"/>
                </a:solidFill>
              </a:rPr>
              <a:t>, </a:t>
            </a:r>
            <a:r>
              <a:rPr lang="en-US" sz="1400" kern="0" dirty="0" err="1">
                <a:solidFill>
                  <a:srgbClr val="CC0099"/>
                </a:solidFill>
              </a:rPr>
              <a:t>discreteuniform</a:t>
            </a:r>
            <a:r>
              <a:rPr lang="en-US" sz="1400" kern="0" dirty="0">
                <a:solidFill>
                  <a:srgbClr val="CC0099"/>
                </a:solidFill>
              </a:rPr>
              <a:t>, exponential, </a:t>
            </a:r>
            <a:r>
              <a:rPr lang="en-US" sz="1400" kern="0" dirty="0" err="1">
                <a:solidFill>
                  <a:srgbClr val="CC0099"/>
                </a:solidFill>
              </a:rPr>
              <a:t>exponentialpower</a:t>
            </a:r>
            <a:r>
              <a:rPr lang="en-US" sz="1400" kern="0" dirty="0">
                <a:solidFill>
                  <a:srgbClr val="CC0099"/>
                </a:solidFill>
              </a:rPr>
              <a:t>, </a:t>
            </a:r>
            <a:r>
              <a:rPr lang="en-US" sz="1400" kern="0" dirty="0" err="1">
                <a:solidFill>
                  <a:srgbClr val="CC0099"/>
                </a:solidFill>
              </a:rPr>
              <a:t>extremevalue</a:t>
            </a:r>
            <a:r>
              <a:rPr lang="en-US" sz="1400" kern="0" dirty="0">
                <a:solidFill>
                  <a:srgbClr val="CC0099"/>
                </a:solidFill>
              </a:rPr>
              <a:t>, f, </a:t>
            </a:r>
            <a:r>
              <a:rPr lang="en-US" sz="1400" kern="0" dirty="0" err="1">
                <a:solidFill>
                  <a:srgbClr val="CC0099"/>
                </a:solidFill>
              </a:rPr>
              <a:t>fishersnedecor</a:t>
            </a:r>
            <a:r>
              <a:rPr lang="en-US" sz="1400" kern="0" dirty="0">
                <a:solidFill>
                  <a:srgbClr val="CC0099"/>
                </a:solidFill>
              </a:rPr>
              <a:t>, </a:t>
            </a:r>
            <a:r>
              <a:rPr lang="en-US" sz="1400" kern="0" dirty="0" err="1">
                <a:solidFill>
                  <a:srgbClr val="CC0099"/>
                </a:solidFill>
              </a:rPr>
              <a:t>fishertippett</a:t>
            </a:r>
            <a:r>
              <a:rPr lang="en-US" sz="1400" kern="0" dirty="0">
                <a:solidFill>
                  <a:srgbClr val="CC0099"/>
                </a:solidFill>
              </a:rPr>
              <a:t>, </a:t>
            </a:r>
            <a:r>
              <a:rPr lang="en-US" sz="1400" kern="0" dirty="0" err="1">
                <a:solidFill>
                  <a:srgbClr val="CC0099"/>
                </a:solidFill>
              </a:rPr>
              <a:t>fisk</a:t>
            </a:r>
            <a:r>
              <a:rPr lang="en-US" sz="1400" kern="0" dirty="0">
                <a:solidFill>
                  <a:srgbClr val="CC0099"/>
                </a:solidFill>
              </a:rPr>
              <a:t>, </a:t>
            </a:r>
            <a:r>
              <a:rPr lang="en-US" sz="1400" kern="0" dirty="0" err="1">
                <a:solidFill>
                  <a:srgbClr val="CC0099"/>
                </a:solidFill>
              </a:rPr>
              <a:t>frechet</a:t>
            </a:r>
            <a:r>
              <a:rPr lang="en-US" sz="1400" kern="0" dirty="0">
                <a:solidFill>
                  <a:srgbClr val="CC0099"/>
                </a:solidFill>
              </a:rPr>
              <a:t>, gamma, </a:t>
            </a:r>
            <a:r>
              <a:rPr lang="en-US" sz="1400" kern="0" dirty="0" err="1">
                <a:solidFill>
                  <a:srgbClr val="CC0099"/>
                </a:solidFill>
              </a:rPr>
              <a:t>gaussian</a:t>
            </a:r>
            <a:r>
              <a:rPr lang="en-US" sz="1400" kern="0" dirty="0">
                <a:solidFill>
                  <a:srgbClr val="CC0099"/>
                </a:solidFill>
              </a:rPr>
              <a:t>, geometric, </a:t>
            </a:r>
            <a:r>
              <a:rPr lang="en-US" sz="1400" kern="0" dirty="0" err="1">
                <a:solidFill>
                  <a:srgbClr val="CC0099"/>
                </a:solidFill>
              </a:rPr>
              <a:t>generalizedextremevalue</a:t>
            </a:r>
            <a:r>
              <a:rPr lang="en-US" sz="1400" kern="0" dirty="0">
                <a:solidFill>
                  <a:srgbClr val="CC0099"/>
                </a:solidFill>
              </a:rPr>
              <a:t>, </a:t>
            </a:r>
            <a:r>
              <a:rPr lang="en-US" sz="1400" kern="0" dirty="0" err="1">
                <a:solidFill>
                  <a:srgbClr val="CC0099"/>
                </a:solidFill>
              </a:rPr>
              <a:t>generalizedpareto</a:t>
            </a:r>
            <a:r>
              <a:rPr lang="en-US" sz="1400" kern="0" dirty="0">
                <a:solidFill>
                  <a:srgbClr val="CC0099"/>
                </a:solidFill>
              </a:rPr>
              <a:t>, </a:t>
            </a:r>
            <a:r>
              <a:rPr lang="en-US" sz="1400" kern="0" dirty="0" err="1">
                <a:solidFill>
                  <a:srgbClr val="CC0099"/>
                </a:solidFill>
              </a:rPr>
              <a:t>gumbel</a:t>
            </a:r>
            <a:r>
              <a:rPr lang="en-US" sz="1400" kern="0" dirty="0">
                <a:solidFill>
                  <a:srgbClr val="CC0099"/>
                </a:solidFill>
              </a:rPr>
              <a:t>, histogram, </a:t>
            </a:r>
            <a:r>
              <a:rPr lang="en-US" sz="1400" kern="0" dirty="0" err="1">
                <a:solidFill>
                  <a:srgbClr val="CC0099"/>
                </a:solidFill>
              </a:rPr>
              <a:t>inversegamma</a:t>
            </a:r>
            <a:r>
              <a:rPr lang="en-US" sz="1400" kern="0" dirty="0">
                <a:solidFill>
                  <a:srgbClr val="CC0099"/>
                </a:solidFill>
              </a:rPr>
              <a:t>, </a:t>
            </a:r>
            <a:r>
              <a:rPr lang="en-US" sz="1400" kern="0" dirty="0" err="1">
                <a:solidFill>
                  <a:srgbClr val="CC0099"/>
                </a:solidFill>
              </a:rPr>
              <a:t>laplace</a:t>
            </a:r>
            <a:r>
              <a:rPr lang="en-US" sz="1400" kern="0" dirty="0">
                <a:solidFill>
                  <a:srgbClr val="CC0099"/>
                </a:solidFill>
              </a:rPr>
              <a:t>, logistic, </a:t>
            </a:r>
            <a:r>
              <a:rPr lang="en-US" sz="1400" kern="0" dirty="0" err="1">
                <a:solidFill>
                  <a:srgbClr val="CC0099"/>
                </a:solidFill>
              </a:rPr>
              <a:t>loglogistic</a:t>
            </a:r>
            <a:r>
              <a:rPr lang="en-US" sz="1400" kern="0" dirty="0">
                <a:solidFill>
                  <a:srgbClr val="CC0099"/>
                </a:solidFill>
              </a:rPr>
              <a:t>, lognormal, </a:t>
            </a:r>
            <a:r>
              <a:rPr lang="en-US" sz="1400" kern="0" dirty="0" err="1">
                <a:solidFill>
                  <a:srgbClr val="CC0099"/>
                </a:solidFill>
              </a:rPr>
              <a:t>logtriangular</a:t>
            </a:r>
            <a:r>
              <a:rPr lang="en-US" sz="1400" kern="0" dirty="0">
                <a:solidFill>
                  <a:srgbClr val="CC0099"/>
                </a:solidFill>
              </a:rPr>
              <a:t>, </a:t>
            </a:r>
            <a:r>
              <a:rPr lang="en-US" sz="1400" kern="0" dirty="0" err="1">
                <a:solidFill>
                  <a:srgbClr val="CC0099"/>
                </a:solidFill>
              </a:rPr>
              <a:t>loguniform</a:t>
            </a:r>
            <a:r>
              <a:rPr lang="en-US" sz="1400" kern="0" dirty="0">
                <a:solidFill>
                  <a:srgbClr val="CC0099"/>
                </a:solidFill>
              </a:rPr>
              <a:t>, </a:t>
            </a:r>
            <a:r>
              <a:rPr lang="en-US" sz="1400" kern="0" dirty="0" err="1">
                <a:solidFill>
                  <a:srgbClr val="CC0099"/>
                </a:solidFill>
              </a:rPr>
              <a:t>negativebinomial</a:t>
            </a:r>
            <a:r>
              <a:rPr lang="en-US" sz="1400" kern="0" dirty="0">
                <a:solidFill>
                  <a:srgbClr val="CC0099"/>
                </a:solidFill>
              </a:rPr>
              <a:t>, normal, </a:t>
            </a:r>
            <a:r>
              <a:rPr lang="en-US" sz="1400" kern="0" dirty="0" err="1">
                <a:solidFill>
                  <a:srgbClr val="CC0099"/>
                </a:solidFill>
              </a:rPr>
              <a:t>pareto</a:t>
            </a:r>
            <a:r>
              <a:rPr lang="en-US" sz="1400" kern="0" dirty="0">
                <a:solidFill>
                  <a:srgbClr val="CC0099"/>
                </a:solidFill>
              </a:rPr>
              <a:t>, pascal, </a:t>
            </a:r>
            <a:r>
              <a:rPr lang="en-US" sz="1400" kern="0" dirty="0" err="1">
                <a:solidFill>
                  <a:srgbClr val="CC0099"/>
                </a:solidFill>
              </a:rPr>
              <a:t>powerfunction</a:t>
            </a:r>
            <a:r>
              <a:rPr lang="en-US" sz="1400" kern="0" dirty="0">
                <a:solidFill>
                  <a:srgbClr val="CC0099"/>
                </a:solidFill>
              </a:rPr>
              <a:t>, </a:t>
            </a:r>
            <a:r>
              <a:rPr lang="en-US" sz="1400" kern="0" dirty="0" err="1">
                <a:solidFill>
                  <a:srgbClr val="CC0099"/>
                </a:solidFill>
              </a:rPr>
              <a:t>poisson</a:t>
            </a:r>
            <a:r>
              <a:rPr lang="en-US" sz="1400" kern="0" dirty="0">
                <a:solidFill>
                  <a:srgbClr val="CC0099"/>
                </a:solidFill>
              </a:rPr>
              <a:t>, quantiles, </a:t>
            </a:r>
            <a:r>
              <a:rPr lang="en-US" sz="1400" kern="0" dirty="0" err="1">
                <a:solidFill>
                  <a:srgbClr val="CC0099"/>
                </a:solidFill>
              </a:rPr>
              <a:t>rayleigh</a:t>
            </a:r>
            <a:r>
              <a:rPr lang="en-US" sz="1400" kern="0" dirty="0">
                <a:solidFill>
                  <a:srgbClr val="CC0099"/>
                </a:solidFill>
              </a:rPr>
              <a:t>, reciprocal, </a:t>
            </a:r>
            <a:r>
              <a:rPr lang="en-US" sz="1400" kern="0" dirty="0" err="1">
                <a:solidFill>
                  <a:srgbClr val="CC0099"/>
                </a:solidFill>
              </a:rPr>
              <a:t>shiftedloglogistic</a:t>
            </a:r>
            <a:r>
              <a:rPr lang="en-US" sz="1400" kern="0" dirty="0">
                <a:solidFill>
                  <a:srgbClr val="CC0099"/>
                </a:solidFill>
              </a:rPr>
              <a:t>, </a:t>
            </a:r>
            <a:r>
              <a:rPr lang="en-US" sz="1400" kern="0" dirty="0" err="1">
                <a:solidFill>
                  <a:srgbClr val="CC0099"/>
                </a:solidFill>
              </a:rPr>
              <a:t>skewnormal</a:t>
            </a:r>
            <a:r>
              <a:rPr lang="en-US" sz="1400" kern="0" dirty="0">
                <a:solidFill>
                  <a:srgbClr val="CC0099"/>
                </a:solidFill>
              </a:rPr>
              <a:t>, student, trapezoidal, triangular, uniform, Weibull</a:t>
            </a:r>
          </a:p>
        </p:txBody>
      </p:sp>
      <p:sp>
        <p:nvSpPr>
          <p:cNvPr id="5" name="Content Placeholder 2"/>
          <p:cNvSpPr txBox="1">
            <a:spLocks/>
          </p:cNvSpPr>
          <p:nvPr/>
        </p:nvSpPr>
        <p:spPr bwMode="auto">
          <a:xfrm>
            <a:off x="5486400" y="1524000"/>
            <a:ext cx="25908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400">
                <a:solidFill>
                  <a:schemeClr val="tx1"/>
                </a:solidFill>
                <a:latin typeface="+mn-lt"/>
              </a:defRPr>
            </a:lvl3pPr>
            <a:lvl4pPr marL="1600200" indent="-228600" algn="l" rtl="0" eaLnBrk="0" fontAlgn="base" hangingPunct="0">
              <a:spcBef>
                <a:spcPct val="20000"/>
              </a:spcBef>
              <a:spcAft>
                <a:spcPct val="0"/>
              </a:spcAft>
              <a:buChar char="–"/>
              <a:defRPr sz="2000">
                <a:solidFill>
                  <a:schemeClr val="tx1"/>
                </a:solidFill>
                <a:latin typeface="+mn-lt"/>
              </a:defRPr>
            </a:lvl4pPr>
            <a:lvl5pPr marL="2057400" indent="-228600" algn="l" rtl="0" eaLnBrk="0" fontAlgn="base" hangingPunct="0">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a:lstStyle>
          <a:p>
            <a:pPr marL="0" indent="0">
              <a:buNone/>
            </a:pPr>
            <a:r>
              <a:rPr lang="en-US" kern="0" dirty="0">
                <a:solidFill>
                  <a:srgbClr val="FF0000"/>
                </a:solidFill>
                <a:latin typeface="Arial" panose="020B0604020202020204" pitchFamily="34" charset="0"/>
                <a:cs typeface="Arial" panose="020B0604020202020204" pitchFamily="34" charset="0"/>
              </a:rPr>
              <a:t>    </a:t>
            </a:r>
            <a:r>
              <a:rPr lang="en-US" kern="0" dirty="0" err="1">
                <a:solidFill>
                  <a:srgbClr val="FF0000"/>
                </a:solidFill>
                <a:latin typeface="Arial" panose="020B0604020202020204" pitchFamily="34" charset="0"/>
                <a:cs typeface="Arial" panose="020B0604020202020204" pitchFamily="34" charset="0"/>
              </a:rPr>
              <a:t>sra.r</a:t>
            </a:r>
            <a:endParaRPr lang="en-US" kern="0" dirty="0">
              <a:solidFill>
                <a:srgbClr val="FF0000"/>
              </a:solidFill>
              <a:latin typeface="Arial" panose="020B0604020202020204" pitchFamily="34" charset="0"/>
              <a:cs typeface="Arial" panose="020B0604020202020204" pitchFamily="34" charset="0"/>
            </a:endParaRPr>
          </a:p>
          <a:p>
            <a:pPr marL="457200" lvl="1" indent="0">
              <a:buNone/>
            </a:pPr>
            <a:r>
              <a:rPr lang="en-US" sz="2000" kern="0" dirty="0">
                <a:solidFill>
                  <a:srgbClr val="FF0000"/>
                </a:solidFill>
              </a:rPr>
              <a:t>normal, etc.</a:t>
            </a:r>
          </a:p>
          <a:p>
            <a:pPr marL="457200" lvl="1" indent="0">
              <a:buNone/>
            </a:pPr>
            <a:r>
              <a:rPr lang="en-US" sz="2000" kern="0" dirty="0">
                <a:solidFill>
                  <a:srgbClr val="FF0000"/>
                </a:solidFill>
              </a:rPr>
              <a:t>histogram</a:t>
            </a:r>
          </a:p>
          <a:p>
            <a:pPr marL="457200" lvl="1" indent="0">
              <a:buNone/>
            </a:pPr>
            <a:r>
              <a:rPr lang="en-US" sz="2000" kern="0" dirty="0">
                <a:solidFill>
                  <a:srgbClr val="FF0000"/>
                </a:solidFill>
              </a:rPr>
              <a:t>quantiles</a:t>
            </a:r>
          </a:p>
          <a:p>
            <a:pPr marL="457200" lvl="1" indent="0">
              <a:buNone/>
            </a:pPr>
            <a:r>
              <a:rPr lang="en-US" sz="2000" kern="0" dirty="0">
                <a:solidFill>
                  <a:srgbClr val="FF0000"/>
                </a:solidFill>
              </a:rPr>
              <a:t>MM</a:t>
            </a:r>
            <a:r>
              <a:rPr lang="en-US" sz="1600" kern="0" dirty="0">
                <a:solidFill>
                  <a:schemeClr val="bg1">
                    <a:lumMod val="50000"/>
                  </a:schemeClr>
                </a:solidFill>
              </a:rPr>
              <a:t>&lt;tab&gt;&lt;tab&gt;</a:t>
            </a:r>
            <a:endParaRPr lang="en-US" sz="1600" kern="0" dirty="0"/>
          </a:p>
          <a:p>
            <a:pPr marL="457200" lvl="1" indent="0">
              <a:buNone/>
            </a:pPr>
            <a:r>
              <a:rPr lang="en-US" sz="2000" kern="0" dirty="0">
                <a:solidFill>
                  <a:srgbClr val="FF0000"/>
                </a:solidFill>
              </a:rPr>
              <a:t>ME</a:t>
            </a:r>
            <a:r>
              <a:rPr lang="en-US" sz="1600" kern="0" dirty="0">
                <a:solidFill>
                  <a:schemeClr val="bg1">
                    <a:lumMod val="50000"/>
                  </a:schemeClr>
                </a:solidFill>
              </a:rPr>
              <a:t>&lt;tab&gt;&lt;tab&gt;</a:t>
            </a:r>
            <a:endParaRPr lang="en-US" sz="1600" kern="0" dirty="0"/>
          </a:p>
          <a:p>
            <a:pPr marL="457200" lvl="1" indent="0">
              <a:buNone/>
            </a:pPr>
            <a:r>
              <a:rPr lang="en-US" sz="2000" kern="0" dirty="0">
                <a:solidFill>
                  <a:srgbClr val="FF0000"/>
                </a:solidFill>
              </a:rPr>
              <a:t>ML</a:t>
            </a:r>
            <a:r>
              <a:rPr lang="en-US" sz="1600" kern="0" dirty="0">
                <a:solidFill>
                  <a:schemeClr val="bg1">
                    <a:lumMod val="50000"/>
                  </a:schemeClr>
                </a:solidFill>
              </a:rPr>
              <a:t>&lt;tab&gt;&lt;tab&gt;</a:t>
            </a:r>
          </a:p>
          <a:p>
            <a:endParaRPr lang="en-US" sz="2400" kern="0" dirty="0">
              <a:solidFill>
                <a:schemeClr val="bg1">
                  <a:lumMod val="50000"/>
                </a:schemeClr>
              </a:solidFill>
            </a:endParaRPr>
          </a:p>
          <a:p>
            <a:endParaRPr lang="en-US" kern="0" dirty="0"/>
          </a:p>
        </p:txBody>
      </p:sp>
      <p:sp>
        <p:nvSpPr>
          <p:cNvPr id="6" name="Content Placeholder 2"/>
          <p:cNvSpPr txBox="1">
            <a:spLocks/>
          </p:cNvSpPr>
          <p:nvPr/>
        </p:nvSpPr>
        <p:spPr bwMode="auto">
          <a:xfrm>
            <a:off x="371475" y="1600200"/>
            <a:ext cx="4914900" cy="2533650"/>
          </a:xfrm>
          <a:prstGeom prst="rect">
            <a:avLst/>
          </a:prstGeom>
          <a:noFill/>
          <a:ln>
            <a:noFill/>
          </a:ln>
          <a:ex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400">
                <a:solidFill>
                  <a:schemeClr val="tx1"/>
                </a:solidFill>
                <a:latin typeface="+mn-lt"/>
              </a:defRPr>
            </a:lvl3pPr>
            <a:lvl4pPr marL="1600200" indent="-228600" algn="l" rtl="0" eaLnBrk="0" fontAlgn="base" hangingPunct="0">
              <a:spcBef>
                <a:spcPct val="20000"/>
              </a:spcBef>
              <a:spcAft>
                <a:spcPct val="0"/>
              </a:spcAft>
              <a:buChar char="–"/>
              <a:defRPr sz="2000">
                <a:solidFill>
                  <a:schemeClr val="tx1"/>
                </a:solidFill>
                <a:latin typeface="+mn-lt"/>
              </a:defRPr>
            </a:lvl4pPr>
            <a:lvl5pPr marL="2057400" indent="-228600" algn="l" rtl="0" eaLnBrk="0" fontAlgn="base" hangingPunct="0">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a:lstStyle>
          <a:p>
            <a:r>
              <a:rPr lang="en-US" sz="2000" kern="0" dirty="0">
                <a:solidFill>
                  <a:srgbClr val="CC0099"/>
                </a:solidFill>
              </a:rPr>
              <a:t>plot, lines, show, summary</a:t>
            </a:r>
          </a:p>
          <a:p>
            <a:r>
              <a:rPr lang="en-US" sz="2000" kern="0" dirty="0">
                <a:solidFill>
                  <a:srgbClr val="CC0099"/>
                </a:solidFill>
              </a:rPr>
              <a:t>mean, </a:t>
            </a:r>
            <a:r>
              <a:rPr lang="en-US" sz="2000" kern="0" dirty="0" err="1">
                <a:solidFill>
                  <a:srgbClr val="CC0099"/>
                </a:solidFill>
              </a:rPr>
              <a:t>sd</a:t>
            </a:r>
            <a:r>
              <a:rPr lang="en-US" sz="2000" kern="0" dirty="0">
                <a:solidFill>
                  <a:srgbClr val="CC0099"/>
                </a:solidFill>
              </a:rPr>
              <a:t>, </a:t>
            </a:r>
            <a:r>
              <a:rPr lang="en-US" sz="2000" kern="0" dirty="0" err="1">
                <a:solidFill>
                  <a:srgbClr val="CC0099"/>
                </a:solidFill>
              </a:rPr>
              <a:t>var</a:t>
            </a:r>
            <a:r>
              <a:rPr lang="en-US" sz="2000" kern="0" dirty="0">
                <a:solidFill>
                  <a:srgbClr val="CC0099"/>
                </a:solidFill>
              </a:rPr>
              <a:t>, median, quantile, left, right, </a:t>
            </a:r>
            <a:r>
              <a:rPr lang="en-US" sz="2000" kern="0" dirty="0" err="1">
                <a:solidFill>
                  <a:srgbClr val="CC0099"/>
                </a:solidFill>
              </a:rPr>
              <a:t>prob</a:t>
            </a:r>
            <a:r>
              <a:rPr lang="en-US" sz="2000" kern="0" dirty="0">
                <a:solidFill>
                  <a:srgbClr val="CC0099"/>
                </a:solidFill>
              </a:rPr>
              <a:t>, cut, percentile, </a:t>
            </a:r>
            <a:r>
              <a:rPr lang="en-US" sz="2000" kern="0" dirty="0" err="1">
                <a:solidFill>
                  <a:srgbClr val="CC0099"/>
                </a:solidFill>
              </a:rPr>
              <a:t>iqr</a:t>
            </a:r>
            <a:r>
              <a:rPr lang="en-US" sz="2000" kern="0" dirty="0">
                <a:solidFill>
                  <a:srgbClr val="CC0099"/>
                </a:solidFill>
              </a:rPr>
              <a:t>, random, range</a:t>
            </a:r>
          </a:p>
          <a:p>
            <a:r>
              <a:rPr lang="en-US" sz="2000" kern="0" dirty="0" err="1">
                <a:solidFill>
                  <a:srgbClr val="CC0099"/>
                </a:solidFill>
              </a:rPr>
              <a:t>exp</a:t>
            </a:r>
            <a:r>
              <a:rPr lang="en-US" sz="2000" kern="0" dirty="0">
                <a:solidFill>
                  <a:srgbClr val="CC0099"/>
                </a:solidFill>
              </a:rPr>
              <a:t>, log, </a:t>
            </a:r>
            <a:r>
              <a:rPr lang="en-US" sz="2000" kern="0" dirty="0" err="1">
                <a:solidFill>
                  <a:srgbClr val="CC0099"/>
                </a:solidFill>
              </a:rPr>
              <a:t>sqrt</a:t>
            </a:r>
            <a:r>
              <a:rPr lang="en-US" sz="2000" kern="0" dirty="0">
                <a:solidFill>
                  <a:srgbClr val="CC0099"/>
                </a:solidFill>
              </a:rPr>
              <a:t>, abs, round, </a:t>
            </a:r>
            <a:r>
              <a:rPr lang="en-US" sz="2000" kern="0" dirty="0" err="1">
                <a:solidFill>
                  <a:srgbClr val="CC0099"/>
                </a:solidFill>
              </a:rPr>
              <a:t>trunc</a:t>
            </a:r>
            <a:r>
              <a:rPr lang="en-US" sz="2000" kern="0" dirty="0">
                <a:solidFill>
                  <a:srgbClr val="CC0099"/>
                </a:solidFill>
              </a:rPr>
              <a:t>, ceiling, floor, sign, sin, cos, tan, </a:t>
            </a:r>
            <a:r>
              <a:rPr lang="en-US" sz="2000" kern="0" dirty="0" err="1">
                <a:solidFill>
                  <a:srgbClr val="CC0099"/>
                </a:solidFill>
              </a:rPr>
              <a:t>asin</a:t>
            </a:r>
            <a:r>
              <a:rPr lang="en-US" sz="2000" kern="0" dirty="0">
                <a:solidFill>
                  <a:srgbClr val="CC0099"/>
                </a:solidFill>
              </a:rPr>
              <a:t>, </a:t>
            </a:r>
            <a:r>
              <a:rPr lang="en-US" sz="2000" kern="0" dirty="0" err="1">
                <a:solidFill>
                  <a:srgbClr val="CC0099"/>
                </a:solidFill>
              </a:rPr>
              <a:t>acos</a:t>
            </a:r>
            <a:r>
              <a:rPr lang="en-US" sz="2000" kern="0" dirty="0">
                <a:solidFill>
                  <a:srgbClr val="CC0099"/>
                </a:solidFill>
              </a:rPr>
              <a:t>, </a:t>
            </a:r>
            <a:r>
              <a:rPr lang="en-US" sz="2000" kern="0" dirty="0" err="1">
                <a:solidFill>
                  <a:srgbClr val="CC0099"/>
                </a:solidFill>
              </a:rPr>
              <a:t>atan</a:t>
            </a:r>
            <a:r>
              <a:rPr lang="en-US" sz="2000" kern="0" dirty="0">
                <a:solidFill>
                  <a:srgbClr val="CC0099"/>
                </a:solidFill>
              </a:rPr>
              <a:t>, atan2, reciprocate, negate, +, -, *, /, </a:t>
            </a:r>
            <a:r>
              <a:rPr lang="en-US" sz="2000" kern="0" dirty="0" err="1">
                <a:solidFill>
                  <a:srgbClr val="CC0099"/>
                </a:solidFill>
              </a:rPr>
              <a:t>pmin</a:t>
            </a:r>
            <a:r>
              <a:rPr lang="en-US" sz="2000" kern="0" dirty="0">
                <a:solidFill>
                  <a:srgbClr val="CC0099"/>
                </a:solidFill>
              </a:rPr>
              <a:t>, </a:t>
            </a:r>
            <a:r>
              <a:rPr lang="en-US" sz="2000" kern="0" dirty="0" err="1">
                <a:solidFill>
                  <a:srgbClr val="CC0099"/>
                </a:solidFill>
              </a:rPr>
              <a:t>pmax</a:t>
            </a:r>
            <a:r>
              <a:rPr lang="en-US" sz="2000" kern="0" dirty="0">
                <a:solidFill>
                  <a:srgbClr val="CC0099"/>
                </a:solidFill>
              </a:rPr>
              <a:t>, ^, and, or, not, mixture, </a:t>
            </a:r>
            <a:r>
              <a:rPr lang="en-US" sz="2000" kern="0" dirty="0" err="1">
                <a:solidFill>
                  <a:srgbClr val="CC0099"/>
                </a:solidFill>
              </a:rPr>
              <a:t>smin</a:t>
            </a:r>
            <a:r>
              <a:rPr lang="en-US" sz="2000" kern="0" dirty="0">
                <a:solidFill>
                  <a:srgbClr val="CC0099"/>
                </a:solidFill>
              </a:rPr>
              <a:t>, </a:t>
            </a:r>
            <a:r>
              <a:rPr lang="en-US" sz="2000" kern="0" dirty="0" err="1">
                <a:solidFill>
                  <a:srgbClr val="CC0099"/>
                </a:solidFill>
              </a:rPr>
              <a:t>smax</a:t>
            </a:r>
            <a:endParaRPr lang="en-US" sz="2000" kern="0" dirty="0">
              <a:solidFill>
                <a:srgbClr val="CC0099"/>
              </a:solidFill>
            </a:endParaRPr>
          </a:p>
        </p:txBody>
      </p:sp>
      <p:sp>
        <p:nvSpPr>
          <p:cNvPr id="7" name="Content Placeholder 2"/>
          <p:cNvSpPr txBox="1">
            <a:spLocks/>
          </p:cNvSpPr>
          <p:nvPr/>
        </p:nvSpPr>
        <p:spPr bwMode="auto">
          <a:xfrm>
            <a:off x="304800" y="5810250"/>
            <a:ext cx="8782050" cy="933450"/>
          </a:xfrm>
          <a:prstGeom prst="rect">
            <a:avLst/>
          </a:prstGeom>
          <a:noFill/>
          <a:ln>
            <a:noFill/>
          </a:ln>
          <a:ex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400">
                <a:solidFill>
                  <a:schemeClr val="tx1"/>
                </a:solidFill>
                <a:latin typeface="+mn-lt"/>
              </a:defRPr>
            </a:lvl3pPr>
            <a:lvl4pPr marL="1600200" indent="-228600" algn="l" rtl="0" eaLnBrk="0" fontAlgn="base" hangingPunct="0">
              <a:spcBef>
                <a:spcPct val="20000"/>
              </a:spcBef>
              <a:spcAft>
                <a:spcPct val="0"/>
              </a:spcAft>
              <a:buChar char="–"/>
              <a:defRPr sz="2000">
                <a:solidFill>
                  <a:schemeClr val="tx1"/>
                </a:solidFill>
                <a:latin typeface="+mn-lt"/>
              </a:defRPr>
            </a:lvl4pPr>
            <a:lvl5pPr marL="2057400" indent="-228600" algn="l" rtl="0" eaLnBrk="0" fontAlgn="base" hangingPunct="0">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a:lstStyle>
          <a:p>
            <a:pPr marL="0" indent="0">
              <a:spcBef>
                <a:spcPts val="1200"/>
              </a:spcBef>
              <a:buFontTx/>
              <a:buNone/>
            </a:pPr>
            <a:r>
              <a:rPr lang="en-US" sz="2000" b="1" kern="0" dirty="0">
                <a:solidFill>
                  <a:srgbClr val="0000CC"/>
                </a:solidFill>
              </a:rPr>
              <a:t>Nonparametric p-boxes</a:t>
            </a:r>
          </a:p>
          <a:p>
            <a:pPr marL="0" indent="0">
              <a:lnSpc>
                <a:spcPts val="1200"/>
              </a:lnSpc>
              <a:buFontTx/>
              <a:buNone/>
            </a:pPr>
            <a:r>
              <a:rPr lang="en-US" sz="1400" kern="0" dirty="0" err="1">
                <a:solidFill>
                  <a:srgbClr val="0000CC"/>
                </a:solidFill>
              </a:rPr>
              <a:t>maxmean</a:t>
            </a:r>
            <a:r>
              <a:rPr lang="en-US" sz="1400" kern="0" dirty="0">
                <a:solidFill>
                  <a:srgbClr val="0000CC"/>
                </a:solidFill>
              </a:rPr>
              <a:t>, </a:t>
            </a:r>
            <a:r>
              <a:rPr lang="en-US" sz="1400" kern="0" dirty="0" err="1">
                <a:solidFill>
                  <a:srgbClr val="0000CC"/>
                </a:solidFill>
              </a:rPr>
              <a:t>minmax</a:t>
            </a:r>
            <a:r>
              <a:rPr lang="en-US" sz="1400" kern="0" dirty="0">
                <a:solidFill>
                  <a:srgbClr val="0000CC"/>
                </a:solidFill>
              </a:rPr>
              <a:t>, </a:t>
            </a:r>
            <a:r>
              <a:rPr lang="en-US" sz="1400" kern="0" dirty="0" err="1">
                <a:solidFill>
                  <a:srgbClr val="0000CC"/>
                </a:solidFill>
              </a:rPr>
              <a:t>minmaxmean</a:t>
            </a:r>
            <a:r>
              <a:rPr lang="en-US" sz="1400" kern="0" dirty="0">
                <a:solidFill>
                  <a:srgbClr val="0000CC"/>
                </a:solidFill>
              </a:rPr>
              <a:t>, </a:t>
            </a:r>
            <a:r>
              <a:rPr lang="en-US" sz="1400" kern="0" dirty="0" err="1">
                <a:solidFill>
                  <a:srgbClr val="0000CC"/>
                </a:solidFill>
              </a:rPr>
              <a:t>minmean</a:t>
            </a:r>
            <a:r>
              <a:rPr lang="en-US" sz="1400" kern="0" dirty="0">
                <a:solidFill>
                  <a:srgbClr val="0000CC"/>
                </a:solidFill>
              </a:rPr>
              <a:t>, </a:t>
            </a:r>
            <a:r>
              <a:rPr lang="en-US" sz="1400" kern="0" dirty="0" err="1">
                <a:solidFill>
                  <a:srgbClr val="0000CC"/>
                </a:solidFill>
              </a:rPr>
              <a:t>meanstd</a:t>
            </a:r>
            <a:r>
              <a:rPr lang="en-US" sz="1400" kern="0" dirty="0">
                <a:solidFill>
                  <a:srgbClr val="0000CC"/>
                </a:solidFill>
              </a:rPr>
              <a:t>, </a:t>
            </a:r>
            <a:r>
              <a:rPr lang="en-US" sz="1400" kern="0" dirty="0" err="1">
                <a:solidFill>
                  <a:srgbClr val="0000CC"/>
                </a:solidFill>
              </a:rPr>
              <a:t>meanvar</a:t>
            </a:r>
            <a:r>
              <a:rPr lang="en-US" sz="1400" kern="0" dirty="0">
                <a:solidFill>
                  <a:srgbClr val="0000CC"/>
                </a:solidFill>
              </a:rPr>
              <a:t>, </a:t>
            </a:r>
            <a:r>
              <a:rPr lang="en-US" sz="1400" kern="0" dirty="0" err="1">
                <a:solidFill>
                  <a:srgbClr val="0000CC"/>
                </a:solidFill>
              </a:rPr>
              <a:t>minmaxmode</a:t>
            </a:r>
            <a:r>
              <a:rPr lang="en-US" sz="1400" kern="0" dirty="0">
                <a:solidFill>
                  <a:srgbClr val="0000CC"/>
                </a:solidFill>
              </a:rPr>
              <a:t>, </a:t>
            </a:r>
            <a:r>
              <a:rPr lang="en-US" sz="1400" kern="0" dirty="0" err="1">
                <a:solidFill>
                  <a:srgbClr val="0000CC"/>
                </a:solidFill>
              </a:rPr>
              <a:t>minmaxmedian</a:t>
            </a:r>
            <a:r>
              <a:rPr lang="en-US" sz="1400" kern="0" dirty="0">
                <a:solidFill>
                  <a:srgbClr val="0000CC"/>
                </a:solidFill>
              </a:rPr>
              <a:t>, </a:t>
            </a:r>
            <a:r>
              <a:rPr lang="en-US" sz="1400" kern="0" dirty="0" err="1">
                <a:solidFill>
                  <a:srgbClr val="0000CC"/>
                </a:solidFill>
              </a:rPr>
              <a:t>minmaxmedianismode</a:t>
            </a:r>
            <a:r>
              <a:rPr lang="en-US" sz="1400" kern="0" dirty="0">
                <a:solidFill>
                  <a:srgbClr val="0000CC"/>
                </a:solidFill>
              </a:rPr>
              <a:t>, </a:t>
            </a:r>
            <a:r>
              <a:rPr lang="en-US" sz="1400" kern="0" dirty="0" err="1">
                <a:solidFill>
                  <a:srgbClr val="0000CC"/>
                </a:solidFill>
              </a:rPr>
              <a:t>minmaxpercentile</a:t>
            </a:r>
            <a:r>
              <a:rPr lang="en-US" sz="1400" kern="0" dirty="0">
                <a:solidFill>
                  <a:srgbClr val="0000CC"/>
                </a:solidFill>
              </a:rPr>
              <a:t>, </a:t>
            </a:r>
            <a:r>
              <a:rPr lang="en-US" sz="1400" kern="0" dirty="0" err="1">
                <a:solidFill>
                  <a:srgbClr val="0000CC"/>
                </a:solidFill>
              </a:rPr>
              <a:t>minmaxmeanismedian</a:t>
            </a:r>
            <a:r>
              <a:rPr lang="en-US" sz="1400" kern="0" dirty="0">
                <a:solidFill>
                  <a:srgbClr val="0000CC"/>
                </a:solidFill>
              </a:rPr>
              <a:t>, </a:t>
            </a:r>
            <a:r>
              <a:rPr lang="en-US" sz="1400" kern="0" dirty="0" err="1">
                <a:solidFill>
                  <a:srgbClr val="0000CC"/>
                </a:solidFill>
              </a:rPr>
              <a:t>minmaxmeanismode</a:t>
            </a:r>
            <a:r>
              <a:rPr lang="en-US" sz="1400" kern="0" dirty="0">
                <a:solidFill>
                  <a:srgbClr val="0000CC"/>
                </a:solidFill>
              </a:rPr>
              <a:t>, </a:t>
            </a:r>
            <a:r>
              <a:rPr lang="en-US" sz="1400" kern="0" dirty="0" err="1">
                <a:solidFill>
                  <a:srgbClr val="0000CC"/>
                </a:solidFill>
              </a:rPr>
              <a:t>mmms</a:t>
            </a:r>
            <a:r>
              <a:rPr lang="en-US" sz="1400" kern="0" dirty="0">
                <a:solidFill>
                  <a:srgbClr val="0000CC"/>
                </a:solidFill>
              </a:rPr>
              <a:t>, mmmv, </a:t>
            </a:r>
            <a:r>
              <a:rPr lang="en-US" sz="1400" kern="0" dirty="0" err="1">
                <a:solidFill>
                  <a:srgbClr val="0000CC"/>
                </a:solidFill>
              </a:rPr>
              <a:t>posmeanstd</a:t>
            </a:r>
            <a:r>
              <a:rPr lang="en-US" sz="1400" kern="0" dirty="0">
                <a:solidFill>
                  <a:srgbClr val="0000CC"/>
                </a:solidFill>
              </a:rPr>
              <a:t>, </a:t>
            </a:r>
            <a:r>
              <a:rPr lang="en-US" sz="1400" kern="0" dirty="0" err="1">
                <a:solidFill>
                  <a:srgbClr val="0000CC"/>
                </a:solidFill>
              </a:rPr>
              <a:t>symmeanstd</a:t>
            </a:r>
            <a:r>
              <a:rPr lang="en-US" sz="1400" kern="0" dirty="0">
                <a:solidFill>
                  <a:srgbClr val="0000CC"/>
                </a:solidFill>
              </a:rPr>
              <a:t>, </a:t>
            </a:r>
            <a:r>
              <a:rPr lang="en-US" sz="1400" kern="0" dirty="0" err="1">
                <a:solidFill>
                  <a:srgbClr val="0000CC"/>
                </a:solidFill>
              </a:rPr>
              <a:t>uniminmax</a:t>
            </a:r>
            <a:r>
              <a:rPr lang="en-US" sz="1400" kern="0" dirty="0">
                <a:solidFill>
                  <a:srgbClr val="0000CC"/>
                </a:solidFill>
              </a:rPr>
              <a:t>, </a:t>
            </a:r>
            <a:r>
              <a:rPr lang="en-US" sz="1400" kern="0" dirty="0" err="1">
                <a:solidFill>
                  <a:srgbClr val="0000CC"/>
                </a:solidFill>
              </a:rPr>
              <a:t>unimmmv</a:t>
            </a:r>
            <a:r>
              <a:rPr lang="en-US" sz="1400" kern="0" dirty="0">
                <a:solidFill>
                  <a:srgbClr val="0000CC"/>
                </a:solidFill>
              </a:rPr>
              <a:t>, </a:t>
            </a:r>
            <a:r>
              <a:rPr lang="en-US" sz="1400" kern="0" dirty="0" err="1">
                <a:solidFill>
                  <a:srgbClr val="0000CC"/>
                </a:solidFill>
              </a:rPr>
              <a:t>unimmms</a:t>
            </a:r>
            <a:endParaRPr lang="en-US" sz="1400" kern="0" dirty="0">
              <a:solidFill>
                <a:srgbClr val="0000CC"/>
              </a:solidFill>
            </a:endParaRPr>
          </a:p>
          <a:p>
            <a:pPr marL="0" indent="0">
              <a:buFontTx/>
              <a:buNone/>
            </a:pPr>
            <a:endParaRPr lang="en-US" sz="1400" kern="0" dirty="0"/>
          </a:p>
        </p:txBody>
      </p:sp>
    </p:spTree>
    <p:extLst>
      <p:ext uri="{BB962C8B-B14F-4D97-AF65-F5344CB8AC3E}">
        <p14:creationId xmlns:p14="http://schemas.microsoft.com/office/powerpoint/2010/main" val="79877154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7"/>
                                        </p:tgtEl>
                                        <p:attrNameLst>
                                          <p:attrName>style.visibility</p:attrName>
                                        </p:attrNameLst>
                                      </p:cBhvr>
                                      <p:to>
                                        <p:strVal val="visible"/>
                                      </p:to>
                                    </p:set>
                                    <p:anim calcmode="lin" valueType="num">
                                      <p:cBhvr additive="base">
                                        <p:cTn id="13" dur="500" fill="hold"/>
                                        <p:tgtEl>
                                          <p:spTgt spid="7"/>
                                        </p:tgtEl>
                                        <p:attrNameLst>
                                          <p:attrName>ppt_x</p:attrName>
                                        </p:attrNameLst>
                                      </p:cBhvr>
                                      <p:tavLst>
                                        <p:tav tm="0">
                                          <p:val>
                                            <p:strVal val="#ppt_x"/>
                                          </p:val>
                                        </p:tav>
                                        <p:tav tm="100000">
                                          <p:val>
                                            <p:strVal val="#ppt_x"/>
                                          </p:val>
                                        </p:tav>
                                      </p:tavLst>
                                    </p:anim>
                                    <p:anim calcmode="lin" valueType="num">
                                      <p:cBhvr additive="base">
                                        <p:cTn id="14"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7" grpId="0"/>
    </p:bldLst>
  </p:timing>
</p:sld>
</file>

<file path=ppt/slides/slide5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a:xfrm>
            <a:off x="0" y="457200"/>
            <a:ext cx="9144000" cy="1143000"/>
          </a:xfrm>
        </p:spPr>
        <p:txBody>
          <a:bodyPr/>
          <a:lstStyle/>
          <a:p>
            <a:r>
              <a:rPr lang="en-US" dirty="0"/>
              <a:t>Functions histogram, quantiles differ</a:t>
            </a:r>
          </a:p>
        </p:txBody>
      </p:sp>
      <p:sp>
        <p:nvSpPr>
          <p:cNvPr id="5" name="Content Placeholder 4"/>
          <p:cNvSpPr>
            <a:spLocks noGrp="1"/>
          </p:cNvSpPr>
          <p:nvPr>
            <p:ph sz="half" idx="1"/>
          </p:nvPr>
        </p:nvSpPr>
        <p:spPr>
          <a:xfrm>
            <a:off x="685800" y="1676400"/>
            <a:ext cx="3810000" cy="4114800"/>
          </a:xfrm>
        </p:spPr>
        <p:txBody>
          <a:bodyPr/>
          <a:lstStyle/>
          <a:p>
            <a:pPr marL="0" indent="0">
              <a:lnSpc>
                <a:spcPts val="2300"/>
              </a:lnSpc>
              <a:buNone/>
            </a:pPr>
            <a:r>
              <a:rPr lang="en-US" sz="2400" b="1" dirty="0" err="1">
                <a:solidFill>
                  <a:srgbClr val="FF0000"/>
                </a:solidFill>
                <a:latin typeface="Arial" panose="020B0604020202020204" pitchFamily="34" charset="0"/>
                <a:cs typeface="Arial" panose="020B0604020202020204" pitchFamily="34" charset="0"/>
              </a:rPr>
              <a:t>sra.r</a:t>
            </a:r>
            <a:endParaRPr lang="en-US" sz="2400" b="1" dirty="0">
              <a:solidFill>
                <a:srgbClr val="FF0000"/>
              </a:solidFill>
              <a:latin typeface="Arial" panose="020B0604020202020204" pitchFamily="34" charset="0"/>
              <a:cs typeface="Arial" panose="020B0604020202020204" pitchFamily="34" charset="0"/>
            </a:endParaRPr>
          </a:p>
          <a:p>
            <a:pPr marL="0" indent="0">
              <a:lnSpc>
                <a:spcPts val="2300"/>
              </a:lnSpc>
              <a:buNone/>
            </a:pPr>
            <a:r>
              <a:rPr lang="en-US" sz="2400" b="1" dirty="0">
                <a:latin typeface="Arial" panose="020B0604020202020204" pitchFamily="34" charset="0"/>
                <a:cs typeface="Arial" panose="020B0604020202020204" pitchFamily="34" charset="0"/>
              </a:rPr>
              <a:t>d = c(0,1,2,4,7,12)</a:t>
            </a:r>
          </a:p>
          <a:p>
            <a:pPr marL="0" indent="0">
              <a:lnSpc>
                <a:spcPts val="2300"/>
              </a:lnSpc>
              <a:buNone/>
            </a:pPr>
            <a:r>
              <a:rPr lang="en-US" sz="2400" b="1" dirty="0">
                <a:latin typeface="Arial" panose="020B0604020202020204" pitchFamily="34" charset="0"/>
                <a:cs typeface="Arial" panose="020B0604020202020204" pitchFamily="34" charset="0"/>
              </a:rPr>
              <a:t>k = length(d) - 1</a:t>
            </a:r>
          </a:p>
          <a:p>
            <a:pPr marL="0" indent="0">
              <a:lnSpc>
                <a:spcPts val="2300"/>
              </a:lnSpc>
              <a:buNone/>
            </a:pPr>
            <a:r>
              <a:rPr lang="en-US" sz="2400" b="1" dirty="0">
                <a:latin typeface="Arial" panose="020B0604020202020204" pitchFamily="34" charset="0"/>
                <a:cs typeface="Arial" panose="020B0604020202020204" pitchFamily="34" charset="0"/>
              </a:rPr>
              <a:t>p = 0:k/k</a:t>
            </a:r>
          </a:p>
          <a:p>
            <a:pPr marL="0" indent="0">
              <a:lnSpc>
                <a:spcPts val="2300"/>
              </a:lnSpc>
              <a:buNone/>
            </a:pPr>
            <a:r>
              <a:rPr lang="en-US" sz="2400" b="1" dirty="0">
                <a:latin typeface="Arial" panose="020B0604020202020204" pitchFamily="34" charset="0"/>
                <a:cs typeface="Arial" panose="020B0604020202020204" pitchFamily="34" charset="0"/>
              </a:rPr>
              <a:t>q = quantiles(</a:t>
            </a:r>
            <a:r>
              <a:rPr lang="en-US" sz="2400" b="1" dirty="0" err="1">
                <a:latin typeface="Arial" panose="020B0604020202020204" pitchFamily="34" charset="0"/>
                <a:cs typeface="Arial" panose="020B0604020202020204" pitchFamily="34" charset="0"/>
              </a:rPr>
              <a:t>d,p</a:t>
            </a:r>
            <a:r>
              <a:rPr lang="en-US" sz="2400" b="1" dirty="0">
                <a:latin typeface="Arial" panose="020B0604020202020204" pitchFamily="34" charset="0"/>
                <a:cs typeface="Arial" panose="020B0604020202020204" pitchFamily="34" charset="0"/>
              </a:rPr>
              <a:t>)</a:t>
            </a:r>
          </a:p>
          <a:p>
            <a:pPr marL="0" indent="0">
              <a:lnSpc>
                <a:spcPts val="2300"/>
              </a:lnSpc>
              <a:buNone/>
            </a:pPr>
            <a:r>
              <a:rPr lang="en-US" sz="2400" b="1" dirty="0">
                <a:latin typeface="Arial" panose="020B0604020202020204" pitchFamily="34" charset="0"/>
                <a:cs typeface="Arial" panose="020B0604020202020204" pitchFamily="34" charset="0"/>
              </a:rPr>
              <a:t>h =histogram(d)</a:t>
            </a:r>
          </a:p>
          <a:p>
            <a:pPr marL="0" indent="0">
              <a:lnSpc>
                <a:spcPts val="2300"/>
              </a:lnSpc>
              <a:buNone/>
            </a:pPr>
            <a:r>
              <a:rPr lang="en-US" sz="2400" b="1" dirty="0">
                <a:latin typeface="Arial" panose="020B0604020202020204" pitchFamily="34" charset="0"/>
                <a:cs typeface="Arial" panose="020B0604020202020204" pitchFamily="34" charset="0"/>
              </a:rPr>
              <a:t>p; blue(h)</a:t>
            </a:r>
          </a:p>
          <a:p>
            <a:pPr marL="0" indent="0">
              <a:lnSpc>
                <a:spcPts val="2300"/>
              </a:lnSpc>
              <a:buNone/>
            </a:pPr>
            <a:endParaRPr lang="en-US" sz="2400" b="1" dirty="0">
              <a:latin typeface="Arial" panose="020B0604020202020204" pitchFamily="34" charset="0"/>
              <a:cs typeface="Arial" panose="020B0604020202020204" pitchFamily="34" charset="0"/>
            </a:endParaRPr>
          </a:p>
          <a:p>
            <a:pPr marL="0" indent="0">
              <a:lnSpc>
                <a:spcPts val="2300"/>
              </a:lnSpc>
              <a:buNone/>
            </a:pPr>
            <a:r>
              <a:rPr lang="en-US" sz="2400" b="1" dirty="0">
                <a:latin typeface="Arial" panose="020B0604020202020204" pitchFamily="34" charset="0"/>
                <a:cs typeface="Arial" panose="020B0604020202020204" pitchFamily="34" charset="0"/>
              </a:rPr>
              <a:t>d = </a:t>
            </a:r>
            <a:r>
              <a:rPr lang="en-US" sz="2400" b="1" dirty="0" err="1">
                <a:latin typeface="Arial" panose="020B0604020202020204" pitchFamily="34" charset="0"/>
                <a:cs typeface="Arial" panose="020B0604020202020204" pitchFamily="34" charset="0"/>
              </a:rPr>
              <a:t>runif</a:t>
            </a:r>
            <a:r>
              <a:rPr lang="en-US" sz="2400" b="1" dirty="0">
                <a:latin typeface="Arial" panose="020B0604020202020204" pitchFamily="34" charset="0"/>
                <a:cs typeface="Arial" panose="020B0604020202020204" pitchFamily="34" charset="0"/>
              </a:rPr>
              <a:t>(10)</a:t>
            </a:r>
          </a:p>
          <a:p>
            <a:pPr marL="0" indent="0">
              <a:lnSpc>
                <a:spcPts val="2300"/>
              </a:lnSpc>
              <a:buNone/>
            </a:pPr>
            <a:r>
              <a:rPr lang="en-US" sz="2400" b="1" dirty="0">
                <a:latin typeface="Arial" panose="020B0604020202020204" pitchFamily="34" charset="0"/>
                <a:cs typeface="Arial" panose="020B0604020202020204" pitchFamily="34" charset="0"/>
              </a:rPr>
              <a:t>ml = </a:t>
            </a:r>
            <a:r>
              <a:rPr lang="en-US" sz="2400" b="1" dirty="0" err="1">
                <a:latin typeface="Arial" panose="020B0604020202020204" pitchFamily="34" charset="0"/>
                <a:cs typeface="Arial" panose="020B0604020202020204" pitchFamily="34" charset="0"/>
              </a:rPr>
              <a:t>MLlaplace</a:t>
            </a:r>
            <a:r>
              <a:rPr lang="en-US" sz="2400" b="1" dirty="0">
                <a:latin typeface="Arial" panose="020B0604020202020204" pitchFamily="34" charset="0"/>
                <a:cs typeface="Arial" panose="020B0604020202020204" pitchFamily="34" charset="0"/>
              </a:rPr>
              <a:t>(x)</a:t>
            </a:r>
          </a:p>
          <a:p>
            <a:pPr marL="0" indent="0">
              <a:lnSpc>
                <a:spcPts val="2300"/>
              </a:lnSpc>
              <a:buNone/>
            </a:pPr>
            <a:r>
              <a:rPr lang="en-US" sz="2400" b="1" dirty="0">
                <a:latin typeface="Arial" panose="020B0604020202020204" pitchFamily="34" charset="0"/>
                <a:cs typeface="Arial" panose="020B0604020202020204" pitchFamily="34" charset="0"/>
              </a:rPr>
              <a:t>mm = </a:t>
            </a:r>
            <a:r>
              <a:rPr lang="en-US" sz="2400" b="1" dirty="0" err="1">
                <a:latin typeface="Arial" panose="020B0604020202020204" pitchFamily="34" charset="0"/>
                <a:cs typeface="Arial" panose="020B0604020202020204" pitchFamily="34" charset="0"/>
              </a:rPr>
              <a:t>MMlaplace</a:t>
            </a:r>
            <a:r>
              <a:rPr lang="en-US" sz="2400" b="1" dirty="0">
                <a:latin typeface="Arial" panose="020B0604020202020204" pitchFamily="34" charset="0"/>
                <a:cs typeface="Arial" panose="020B0604020202020204" pitchFamily="34" charset="0"/>
              </a:rPr>
              <a:t>(x)</a:t>
            </a:r>
          </a:p>
          <a:p>
            <a:pPr marL="0" indent="0">
              <a:lnSpc>
                <a:spcPts val="2300"/>
              </a:lnSpc>
              <a:buNone/>
            </a:pPr>
            <a:r>
              <a:rPr lang="en-US" sz="2400" b="1" dirty="0" err="1">
                <a:latin typeface="Arial" panose="020B0604020202020204" pitchFamily="34" charset="0"/>
                <a:cs typeface="Arial" panose="020B0604020202020204" pitchFamily="34" charset="0"/>
              </a:rPr>
              <a:t>edf</a:t>
            </a:r>
            <a:r>
              <a:rPr lang="en-US" sz="2400" b="1" dirty="0">
                <a:latin typeface="Arial" panose="020B0604020202020204" pitchFamily="34" charset="0"/>
                <a:cs typeface="Arial" panose="020B0604020202020204" pitchFamily="34" charset="0"/>
              </a:rPr>
              <a:t>(d)</a:t>
            </a:r>
          </a:p>
          <a:p>
            <a:pPr marL="0" indent="0">
              <a:lnSpc>
                <a:spcPts val="2300"/>
              </a:lnSpc>
              <a:buNone/>
            </a:pPr>
            <a:r>
              <a:rPr lang="en-US" sz="2400" b="1" dirty="0">
                <a:latin typeface="Arial" panose="020B0604020202020204" pitchFamily="34" charset="0"/>
                <a:cs typeface="Arial" panose="020B0604020202020204" pitchFamily="34" charset="0"/>
              </a:rPr>
              <a:t>red(ml)</a:t>
            </a:r>
          </a:p>
          <a:p>
            <a:pPr marL="0" indent="0">
              <a:lnSpc>
                <a:spcPts val="2300"/>
              </a:lnSpc>
              <a:buNone/>
            </a:pPr>
            <a:r>
              <a:rPr lang="en-US" sz="2400" b="1" dirty="0">
                <a:latin typeface="Arial" panose="020B0604020202020204" pitchFamily="34" charset="0"/>
                <a:cs typeface="Arial" panose="020B0604020202020204" pitchFamily="34" charset="0"/>
              </a:rPr>
              <a:t>blue(mm)</a:t>
            </a:r>
          </a:p>
          <a:p>
            <a:pPr marL="0" indent="0">
              <a:lnSpc>
                <a:spcPts val="2300"/>
              </a:lnSpc>
              <a:buNone/>
            </a:pPr>
            <a:endParaRPr lang="en-US" sz="2400" b="1" dirty="0">
              <a:latin typeface="Arial" panose="020B0604020202020204" pitchFamily="34" charset="0"/>
              <a:cs typeface="Arial" panose="020B0604020202020204" pitchFamily="34" charset="0"/>
            </a:endParaRPr>
          </a:p>
          <a:p>
            <a:pPr marL="0" indent="0">
              <a:lnSpc>
                <a:spcPts val="2300"/>
              </a:lnSpc>
              <a:buNone/>
            </a:pPr>
            <a:endParaRPr lang="en-US" sz="2400" b="1" dirty="0">
              <a:latin typeface="Arial" panose="020B0604020202020204" pitchFamily="34" charset="0"/>
              <a:cs typeface="Arial" panose="020B0604020202020204" pitchFamily="34" charset="0"/>
            </a:endParaRPr>
          </a:p>
        </p:txBody>
      </p:sp>
      <p:sp>
        <p:nvSpPr>
          <p:cNvPr id="6" name="Content Placeholder 5"/>
          <p:cNvSpPr>
            <a:spLocks noGrp="1"/>
          </p:cNvSpPr>
          <p:nvPr>
            <p:ph sz="half" idx="2"/>
          </p:nvPr>
        </p:nvSpPr>
        <p:spPr>
          <a:xfrm>
            <a:off x="4648200" y="1676400"/>
            <a:ext cx="4495800" cy="4114800"/>
          </a:xfrm>
        </p:spPr>
        <p:txBody>
          <a:bodyPr/>
          <a:lstStyle/>
          <a:p>
            <a:pPr marL="0" indent="0">
              <a:lnSpc>
                <a:spcPts val="2300"/>
              </a:lnSpc>
              <a:buNone/>
            </a:pPr>
            <a:r>
              <a:rPr lang="en-US" sz="2400" b="1" dirty="0" err="1">
                <a:solidFill>
                  <a:srgbClr val="0000CC"/>
                </a:solidFill>
                <a:latin typeface="Arial" panose="020B0604020202020204" pitchFamily="34" charset="0"/>
                <a:cs typeface="Arial" panose="020B0604020202020204" pitchFamily="34" charset="0"/>
              </a:rPr>
              <a:t>pba.r</a:t>
            </a:r>
            <a:endParaRPr lang="en-US" sz="2400" b="1" dirty="0">
              <a:solidFill>
                <a:srgbClr val="0000CC"/>
              </a:solidFill>
              <a:latin typeface="Arial" panose="020B0604020202020204" pitchFamily="34" charset="0"/>
              <a:cs typeface="Arial" panose="020B0604020202020204" pitchFamily="34" charset="0"/>
            </a:endParaRPr>
          </a:p>
          <a:p>
            <a:pPr marL="0" indent="0">
              <a:lnSpc>
                <a:spcPts val="2300"/>
              </a:lnSpc>
              <a:buNone/>
            </a:pPr>
            <a:r>
              <a:rPr lang="en-US" sz="2400" b="1" dirty="0">
                <a:latin typeface="Arial" panose="020B0604020202020204" pitchFamily="34" charset="0"/>
                <a:cs typeface="Arial" panose="020B0604020202020204" pitchFamily="34" charset="0"/>
              </a:rPr>
              <a:t>d = c(0,1,2,4,7,12)</a:t>
            </a:r>
          </a:p>
          <a:p>
            <a:pPr marL="0" indent="0">
              <a:lnSpc>
                <a:spcPts val="2300"/>
              </a:lnSpc>
              <a:buNone/>
            </a:pPr>
            <a:r>
              <a:rPr lang="en-US" sz="2400" b="1" dirty="0">
                <a:latin typeface="Arial" panose="020B0604020202020204" pitchFamily="34" charset="0"/>
                <a:cs typeface="Arial" panose="020B0604020202020204" pitchFamily="34" charset="0"/>
              </a:rPr>
              <a:t>k = length(d) - 1</a:t>
            </a:r>
          </a:p>
          <a:p>
            <a:pPr marL="0" indent="0">
              <a:lnSpc>
                <a:spcPts val="2300"/>
              </a:lnSpc>
              <a:buNone/>
            </a:pPr>
            <a:r>
              <a:rPr lang="en-US" sz="2400" b="1" dirty="0">
                <a:latin typeface="Arial" panose="020B0604020202020204" pitchFamily="34" charset="0"/>
                <a:cs typeface="Arial" panose="020B0604020202020204" pitchFamily="34" charset="0"/>
              </a:rPr>
              <a:t>p = 0:k/k</a:t>
            </a:r>
          </a:p>
          <a:p>
            <a:pPr marL="0" indent="0">
              <a:lnSpc>
                <a:spcPts val="2300"/>
              </a:lnSpc>
              <a:buNone/>
            </a:pPr>
            <a:r>
              <a:rPr lang="en-US" sz="2400" b="1" dirty="0">
                <a:latin typeface="Arial" panose="020B0604020202020204" pitchFamily="34" charset="0"/>
                <a:cs typeface="Arial" panose="020B0604020202020204" pitchFamily="34" charset="0"/>
              </a:rPr>
              <a:t>a = quantiles(</a:t>
            </a:r>
            <a:r>
              <a:rPr lang="en-US" sz="2400" b="1" dirty="0" err="1">
                <a:latin typeface="Arial" panose="020B0604020202020204" pitchFamily="34" charset="0"/>
                <a:cs typeface="Arial" panose="020B0604020202020204" pitchFamily="34" charset="0"/>
              </a:rPr>
              <a:t>d,p</a:t>
            </a:r>
            <a:r>
              <a:rPr lang="en-US" sz="2400" b="1" dirty="0">
                <a:latin typeface="Arial" panose="020B0604020202020204" pitchFamily="34" charset="0"/>
                <a:cs typeface="Arial" panose="020B0604020202020204" pitchFamily="34" charset="0"/>
              </a:rPr>
              <a:t>)</a:t>
            </a:r>
          </a:p>
          <a:p>
            <a:pPr marL="0" indent="0">
              <a:lnSpc>
                <a:spcPts val="2300"/>
              </a:lnSpc>
              <a:buNone/>
            </a:pPr>
            <a:r>
              <a:rPr lang="en-US" sz="2400" b="1" dirty="0">
                <a:latin typeface="Arial" panose="020B0604020202020204" pitchFamily="34" charset="0"/>
                <a:cs typeface="Arial" panose="020B0604020202020204" pitchFamily="34" charset="0"/>
              </a:rPr>
              <a:t>b = </a:t>
            </a:r>
            <a:r>
              <a:rPr lang="en-US" sz="2400" b="1" dirty="0" err="1">
                <a:latin typeface="Arial" panose="020B0604020202020204" pitchFamily="34" charset="0"/>
                <a:cs typeface="Arial" panose="020B0604020202020204" pitchFamily="34" charset="0"/>
              </a:rPr>
              <a:t>pointlist</a:t>
            </a:r>
            <a:r>
              <a:rPr lang="en-US" sz="2400" b="1" dirty="0">
                <a:latin typeface="Arial" panose="020B0604020202020204" pitchFamily="34" charset="0"/>
                <a:cs typeface="Arial" panose="020B0604020202020204" pitchFamily="34" charset="0"/>
              </a:rPr>
              <a:t>(</a:t>
            </a:r>
            <a:r>
              <a:rPr lang="en-US" sz="2400" b="1" dirty="0" err="1">
                <a:latin typeface="Arial" panose="020B0604020202020204" pitchFamily="34" charset="0"/>
                <a:cs typeface="Arial" panose="020B0604020202020204" pitchFamily="34" charset="0"/>
              </a:rPr>
              <a:t>d,p</a:t>
            </a:r>
            <a:r>
              <a:rPr lang="en-US" sz="2400" b="1" dirty="0">
                <a:latin typeface="Arial" panose="020B0604020202020204" pitchFamily="34" charset="0"/>
                <a:cs typeface="Arial" panose="020B0604020202020204" pitchFamily="34" charset="0"/>
              </a:rPr>
              <a:t>)</a:t>
            </a:r>
          </a:p>
          <a:p>
            <a:pPr marL="0" indent="0">
              <a:lnSpc>
                <a:spcPts val="2300"/>
              </a:lnSpc>
              <a:buNone/>
            </a:pPr>
            <a:r>
              <a:rPr lang="en-US" sz="2400" b="1" dirty="0">
                <a:latin typeface="Arial" panose="020B0604020202020204" pitchFamily="34" charset="0"/>
                <a:cs typeface="Arial" panose="020B0604020202020204" pitchFamily="34" charset="0"/>
              </a:rPr>
              <a:t>a; red(b)</a:t>
            </a:r>
          </a:p>
          <a:p>
            <a:pPr marL="0" indent="0">
              <a:lnSpc>
                <a:spcPts val="2300"/>
              </a:lnSpc>
              <a:buNone/>
            </a:pPr>
            <a:endParaRPr lang="en-US" sz="2400" b="1" dirty="0">
              <a:latin typeface="Arial" panose="020B0604020202020204" pitchFamily="34" charset="0"/>
              <a:cs typeface="Arial" panose="020B0604020202020204" pitchFamily="34" charset="0"/>
            </a:endParaRPr>
          </a:p>
          <a:p>
            <a:pPr marL="0" indent="0">
              <a:lnSpc>
                <a:spcPts val="2300"/>
              </a:lnSpc>
              <a:buNone/>
            </a:pPr>
            <a:r>
              <a:rPr lang="en-US" sz="2400" b="1" dirty="0">
                <a:latin typeface="Arial" panose="020B0604020202020204" pitchFamily="34" charset="0"/>
                <a:cs typeface="Arial" panose="020B0604020202020204" pitchFamily="34" charset="0"/>
              </a:rPr>
              <a:t>d = c(3,4,2,2,3,3,4,5,5,3,2,3)</a:t>
            </a:r>
          </a:p>
          <a:p>
            <a:pPr marL="0" indent="0">
              <a:lnSpc>
                <a:spcPts val="2300"/>
              </a:lnSpc>
              <a:buNone/>
            </a:pPr>
            <a:r>
              <a:rPr lang="en-US" sz="2400" b="1" dirty="0">
                <a:latin typeface="Arial" panose="020B0604020202020204" pitchFamily="34" charset="0"/>
                <a:cs typeface="Arial" panose="020B0604020202020204" pitchFamily="34" charset="0"/>
              </a:rPr>
              <a:t>e = histogram(d)</a:t>
            </a:r>
          </a:p>
          <a:p>
            <a:pPr marL="0" indent="0">
              <a:lnSpc>
                <a:spcPts val="2300"/>
              </a:lnSpc>
              <a:buNone/>
            </a:pPr>
            <a:r>
              <a:rPr lang="en-US" sz="2400" b="1" dirty="0">
                <a:latin typeface="Arial" panose="020B0604020202020204" pitchFamily="34" charset="0"/>
                <a:cs typeface="Arial" panose="020B0604020202020204" pitchFamily="34" charset="0"/>
              </a:rPr>
              <a:t>f = histogram(</a:t>
            </a:r>
            <a:r>
              <a:rPr lang="en-US" sz="2400" b="1" dirty="0" err="1">
                <a:latin typeface="Arial" panose="020B0604020202020204" pitchFamily="34" charset="0"/>
                <a:cs typeface="Arial" panose="020B0604020202020204" pitchFamily="34" charset="0"/>
              </a:rPr>
              <a:t>d,conf</a:t>
            </a:r>
            <a:r>
              <a:rPr lang="en-US" sz="2400" b="1" dirty="0">
                <a:latin typeface="Arial" panose="020B0604020202020204" pitchFamily="34" charset="0"/>
                <a:cs typeface="Arial" panose="020B0604020202020204" pitchFamily="34" charset="0"/>
              </a:rPr>
              <a:t>=0)</a:t>
            </a:r>
          </a:p>
          <a:p>
            <a:pPr marL="0" indent="0">
              <a:lnSpc>
                <a:spcPts val="2300"/>
              </a:lnSpc>
              <a:buNone/>
            </a:pPr>
            <a:r>
              <a:rPr lang="en-US" sz="2400" b="1" dirty="0">
                <a:latin typeface="Arial" panose="020B0604020202020204" pitchFamily="34" charset="0"/>
                <a:cs typeface="Arial" panose="020B0604020202020204" pitchFamily="34" charset="0"/>
              </a:rPr>
              <a:t>e</a:t>
            </a:r>
          </a:p>
          <a:p>
            <a:pPr marL="0" indent="0">
              <a:lnSpc>
                <a:spcPts val="2300"/>
              </a:lnSpc>
              <a:buNone/>
            </a:pPr>
            <a:r>
              <a:rPr lang="en-US" sz="2400" b="1" dirty="0">
                <a:latin typeface="Arial" panose="020B0604020202020204" pitchFamily="34" charset="0"/>
                <a:cs typeface="Arial" panose="020B0604020202020204" pitchFamily="34" charset="0"/>
              </a:rPr>
              <a:t>black(e)</a:t>
            </a:r>
          </a:p>
          <a:p>
            <a:pPr marL="0" indent="0">
              <a:lnSpc>
                <a:spcPts val="2300"/>
              </a:lnSpc>
              <a:buNone/>
            </a:pPr>
            <a:r>
              <a:rPr lang="en-US" sz="2400" b="1" dirty="0">
                <a:latin typeface="Arial" panose="020B0604020202020204" pitchFamily="34" charset="0"/>
                <a:cs typeface="Arial" panose="020B0604020202020204" pitchFamily="34" charset="0"/>
              </a:rPr>
              <a:t>green(f)</a:t>
            </a:r>
          </a:p>
        </p:txBody>
      </p:sp>
    </p:spTree>
    <p:extLst>
      <p:ext uri="{BB962C8B-B14F-4D97-AF65-F5344CB8AC3E}">
        <p14:creationId xmlns:p14="http://schemas.microsoft.com/office/powerpoint/2010/main" val="2894575209"/>
      </p:ext>
    </p:extLst>
  </p:cSld>
  <p:clrMapOvr>
    <a:masterClrMapping/>
  </p:clrMapOvr>
</p:sld>
</file>

<file path=ppt/slides/slide5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938" name="Rectangle 2"/>
          <p:cNvSpPr>
            <a:spLocks noGrp="1" noChangeArrowheads="1"/>
          </p:cNvSpPr>
          <p:nvPr>
            <p:ph type="title"/>
          </p:nvPr>
        </p:nvSpPr>
        <p:spPr>
          <a:xfrm>
            <a:off x="0" y="533400"/>
            <a:ext cx="9144000" cy="1143000"/>
          </a:xfrm>
        </p:spPr>
        <p:txBody>
          <a:bodyPr/>
          <a:lstStyle/>
          <a:p>
            <a:pPr eaLnBrk="1" hangingPunct="1">
              <a:defRPr/>
            </a:pPr>
            <a:r>
              <a:rPr lang="en-US" dirty="0"/>
              <a:t>Synopsis: Monte Carlo simulation</a:t>
            </a:r>
          </a:p>
        </p:txBody>
      </p:sp>
      <p:sp>
        <p:nvSpPr>
          <p:cNvPr id="116739" name="Rectangle 3"/>
          <p:cNvSpPr>
            <a:spLocks noGrp="1" noChangeArrowheads="1"/>
          </p:cNvSpPr>
          <p:nvPr>
            <p:ph type="body" idx="1"/>
          </p:nvPr>
        </p:nvSpPr>
        <p:spPr>
          <a:xfrm>
            <a:off x="685800" y="1828800"/>
            <a:ext cx="8458200" cy="4114800"/>
          </a:xfrm>
        </p:spPr>
        <p:txBody>
          <a:bodyPr/>
          <a:lstStyle/>
          <a:p>
            <a:pPr eaLnBrk="1" hangingPunct="1">
              <a:lnSpc>
                <a:spcPct val="90000"/>
              </a:lnSpc>
            </a:pPr>
            <a:r>
              <a:rPr lang="en-US" altLang="en-US" sz="2800" dirty="0"/>
              <a:t>How?</a:t>
            </a:r>
          </a:p>
          <a:p>
            <a:pPr lvl="1" eaLnBrk="1" hangingPunct="1">
              <a:lnSpc>
                <a:spcPct val="90000"/>
              </a:lnSpc>
            </a:pPr>
            <a:r>
              <a:rPr lang="en-US" altLang="en-US" sz="2400" dirty="0"/>
              <a:t>replace point estimates with distributions</a:t>
            </a:r>
          </a:p>
          <a:p>
            <a:pPr lvl="1" eaLnBrk="1" hangingPunct="1">
              <a:lnSpc>
                <a:spcPct val="90000"/>
              </a:lnSpc>
            </a:pPr>
            <a:r>
              <a:rPr lang="en-US" altLang="en-US" sz="2400" dirty="0"/>
              <a:t>repeatedly sample from each distribution and compute</a:t>
            </a:r>
          </a:p>
          <a:p>
            <a:pPr lvl="1" eaLnBrk="1" hangingPunct="1">
              <a:lnSpc>
                <a:spcPct val="90000"/>
              </a:lnSpc>
            </a:pPr>
            <a:r>
              <a:rPr lang="en-US" altLang="en-US" sz="2400" dirty="0"/>
              <a:t>tally answers in histogram</a:t>
            </a:r>
          </a:p>
          <a:p>
            <a:pPr eaLnBrk="1" hangingPunct="1">
              <a:lnSpc>
                <a:spcPct val="90000"/>
              </a:lnSpc>
            </a:pPr>
            <a:r>
              <a:rPr lang="en-US" altLang="en-US" sz="2800" dirty="0"/>
              <a:t>Why?</a:t>
            </a:r>
          </a:p>
          <a:p>
            <a:pPr lvl="1" eaLnBrk="1" hangingPunct="1">
              <a:lnSpc>
                <a:spcPct val="90000"/>
              </a:lnSpc>
            </a:pPr>
            <a:r>
              <a:rPr lang="en-US" altLang="en-US" sz="2400" dirty="0"/>
              <a:t>simple to implement</a:t>
            </a:r>
          </a:p>
          <a:p>
            <a:pPr lvl="1" eaLnBrk="1" hangingPunct="1">
              <a:lnSpc>
                <a:spcPct val="90000"/>
              </a:lnSpc>
            </a:pPr>
            <a:r>
              <a:rPr lang="en-US" altLang="en-US" sz="2400" dirty="0"/>
              <a:t>fairly simple to explain</a:t>
            </a:r>
          </a:p>
          <a:p>
            <a:pPr lvl="1" eaLnBrk="1" hangingPunct="1">
              <a:lnSpc>
                <a:spcPct val="90000"/>
              </a:lnSpc>
            </a:pPr>
            <a:r>
              <a:rPr lang="en-US" altLang="en-US" sz="2400" dirty="0"/>
              <a:t>summarizes entire distribution of risk</a:t>
            </a:r>
          </a:p>
          <a:p>
            <a:pPr eaLnBrk="1" hangingPunct="1">
              <a:lnSpc>
                <a:spcPct val="90000"/>
              </a:lnSpc>
            </a:pPr>
            <a:r>
              <a:rPr lang="en-US" altLang="en-US" sz="2800" dirty="0"/>
              <a:t>Why not?</a:t>
            </a:r>
          </a:p>
          <a:p>
            <a:pPr lvl="1" eaLnBrk="1" hangingPunct="1">
              <a:lnSpc>
                <a:spcPct val="90000"/>
              </a:lnSpc>
            </a:pPr>
            <a:r>
              <a:rPr lang="en-US" altLang="en-US" sz="2400" dirty="0"/>
              <a:t>requires a lot of empirical information (or guesses)</a:t>
            </a:r>
          </a:p>
          <a:p>
            <a:pPr lvl="1" eaLnBrk="1" hangingPunct="1">
              <a:lnSpc>
                <a:spcPct val="90000"/>
              </a:lnSpc>
            </a:pPr>
            <a:r>
              <a:rPr lang="en-US" altLang="en-US" sz="2400" dirty="0"/>
              <a:t>routine assumptions may be “non-protective”</a:t>
            </a:r>
          </a:p>
        </p:txBody>
      </p:sp>
    </p:spTree>
    <p:extLst>
      <p:ext uri="{BB962C8B-B14F-4D97-AF65-F5344CB8AC3E}">
        <p14:creationId xmlns:p14="http://schemas.microsoft.com/office/powerpoint/2010/main" val="2283080779"/>
      </p:ext>
    </p:extLst>
  </p:cSld>
  <p:clrMapOvr>
    <a:masterClrMapping/>
  </p:clrMapOvr>
</p:sld>
</file>

<file path=ppt/slides/slide5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4546" name="Rectangle 2"/>
          <p:cNvSpPr>
            <a:spLocks noGrp="1" noChangeArrowheads="1"/>
          </p:cNvSpPr>
          <p:nvPr>
            <p:ph type="title"/>
          </p:nvPr>
        </p:nvSpPr>
        <p:spPr>
          <a:xfrm>
            <a:off x="0" y="609600"/>
            <a:ext cx="9144000" cy="1143000"/>
          </a:xfrm>
        </p:spPr>
        <p:txBody>
          <a:bodyPr/>
          <a:lstStyle/>
          <a:p>
            <a:pPr eaLnBrk="1" hangingPunct="1"/>
            <a:r>
              <a:rPr lang="en-US" altLang="en-US" dirty="0"/>
              <a:t>Synopsis: probability bounds analysis</a:t>
            </a:r>
          </a:p>
        </p:txBody>
      </p:sp>
      <p:sp>
        <p:nvSpPr>
          <p:cNvPr id="364547" name="Rectangle 3"/>
          <p:cNvSpPr>
            <a:spLocks noGrp="1" noChangeArrowheads="1"/>
          </p:cNvSpPr>
          <p:nvPr>
            <p:ph type="body" idx="1"/>
          </p:nvPr>
        </p:nvSpPr>
        <p:spPr>
          <a:xfrm>
            <a:off x="533400" y="1828800"/>
            <a:ext cx="8458200" cy="4114800"/>
          </a:xfrm>
        </p:spPr>
        <p:txBody>
          <a:bodyPr/>
          <a:lstStyle/>
          <a:p>
            <a:pPr eaLnBrk="1" hangingPunct="1">
              <a:lnSpc>
                <a:spcPct val="90000"/>
              </a:lnSpc>
              <a:buFontTx/>
              <a:buNone/>
            </a:pPr>
            <a:r>
              <a:rPr lang="en-US" altLang="en-US" sz="2400" b="1">
                <a:solidFill>
                  <a:srgbClr val="009900"/>
                </a:solidFill>
              </a:rPr>
              <a:t>How?</a:t>
            </a:r>
          </a:p>
          <a:p>
            <a:pPr lvl="1" eaLnBrk="1" hangingPunct="1">
              <a:lnSpc>
                <a:spcPct val="90000"/>
              </a:lnSpc>
            </a:pPr>
            <a:r>
              <a:rPr lang="en-US" altLang="en-US" sz="2400"/>
              <a:t>specify what you are sure about</a:t>
            </a:r>
          </a:p>
          <a:p>
            <a:pPr lvl="1" eaLnBrk="1" hangingPunct="1">
              <a:lnSpc>
                <a:spcPct val="90000"/>
              </a:lnSpc>
            </a:pPr>
            <a:r>
              <a:rPr lang="en-US" altLang="en-US" sz="2400"/>
              <a:t>establish bounds on probability distributions</a:t>
            </a:r>
          </a:p>
          <a:p>
            <a:pPr lvl="1" eaLnBrk="1" hangingPunct="1">
              <a:lnSpc>
                <a:spcPct val="90000"/>
              </a:lnSpc>
            </a:pPr>
            <a:r>
              <a:rPr lang="en-US" altLang="en-US" sz="2400"/>
              <a:t>pick dependencies (no assumption, indep., perfect, etc.)</a:t>
            </a:r>
          </a:p>
          <a:p>
            <a:pPr eaLnBrk="1" hangingPunct="1">
              <a:lnSpc>
                <a:spcPct val="90000"/>
              </a:lnSpc>
              <a:buFontTx/>
              <a:buNone/>
            </a:pPr>
            <a:r>
              <a:rPr lang="en-US" altLang="en-US" sz="2400" b="1">
                <a:solidFill>
                  <a:srgbClr val="009900"/>
                </a:solidFill>
              </a:rPr>
              <a:t>Why?</a:t>
            </a:r>
          </a:p>
          <a:p>
            <a:pPr lvl="1" eaLnBrk="1" hangingPunct="1">
              <a:lnSpc>
                <a:spcPct val="90000"/>
              </a:lnSpc>
            </a:pPr>
            <a:r>
              <a:rPr lang="en-US" altLang="en-US" sz="2400"/>
              <a:t>account for uncertainty better than maximum entropy, etc.</a:t>
            </a:r>
          </a:p>
          <a:p>
            <a:pPr lvl="1" eaLnBrk="1" hangingPunct="1">
              <a:lnSpc>
                <a:spcPct val="90000"/>
              </a:lnSpc>
            </a:pPr>
            <a:r>
              <a:rPr lang="en-US" altLang="en-US" sz="2400"/>
              <a:t>puts bounds on Monte Carlo results</a:t>
            </a:r>
          </a:p>
          <a:p>
            <a:pPr lvl="1" eaLnBrk="1" hangingPunct="1">
              <a:lnSpc>
                <a:spcPct val="90000"/>
              </a:lnSpc>
            </a:pPr>
            <a:r>
              <a:rPr lang="en-US" altLang="en-US" sz="2400"/>
              <a:t>bounds get narrower with better empirical information</a:t>
            </a:r>
          </a:p>
          <a:p>
            <a:pPr eaLnBrk="1" hangingPunct="1">
              <a:lnSpc>
                <a:spcPct val="90000"/>
              </a:lnSpc>
              <a:buFontTx/>
              <a:buNone/>
            </a:pPr>
            <a:r>
              <a:rPr lang="en-US" altLang="en-US" sz="2400" b="1">
                <a:solidFill>
                  <a:srgbClr val="009900"/>
                </a:solidFill>
              </a:rPr>
              <a:t>Why not?</a:t>
            </a:r>
          </a:p>
          <a:p>
            <a:pPr lvl="1" eaLnBrk="1" hangingPunct="1">
              <a:lnSpc>
                <a:spcPct val="90000"/>
              </a:lnSpc>
            </a:pPr>
            <a:r>
              <a:rPr lang="en-US" altLang="en-US" sz="2400"/>
              <a:t>does not yield second-order probabilities</a:t>
            </a:r>
          </a:p>
          <a:p>
            <a:pPr lvl="1" eaLnBrk="1" hangingPunct="1">
              <a:lnSpc>
                <a:spcPct val="90000"/>
              </a:lnSpc>
            </a:pPr>
            <a:r>
              <a:rPr lang="en-US" altLang="en-US" sz="2400"/>
              <a:t>best-possible results can sometimes be expensive to compute</a:t>
            </a:r>
          </a:p>
        </p:txBody>
      </p:sp>
    </p:spTree>
  </p:cSld>
  <p:clrMapOvr>
    <a:masterClrMapping/>
  </p:clrMapOvr>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0290" name="Rectangle 2"/>
          <p:cNvSpPr>
            <a:spLocks noGrp="1" noChangeArrowheads="1"/>
          </p:cNvSpPr>
          <p:nvPr>
            <p:ph type="title"/>
          </p:nvPr>
        </p:nvSpPr>
        <p:spPr/>
        <p:txBody>
          <a:bodyPr/>
          <a:lstStyle/>
          <a:p>
            <a:pPr eaLnBrk="1" hangingPunct="1">
              <a:defRPr/>
            </a:pPr>
            <a:r>
              <a:rPr lang="en-US"/>
              <a:t>Empirical distributions</a:t>
            </a:r>
          </a:p>
        </p:txBody>
      </p:sp>
      <p:sp>
        <p:nvSpPr>
          <p:cNvPr id="69635" name="Rectangle 3"/>
          <p:cNvSpPr>
            <a:spLocks noGrp="1" noChangeArrowheads="1"/>
          </p:cNvSpPr>
          <p:nvPr>
            <p:ph type="body" idx="1"/>
          </p:nvPr>
        </p:nvSpPr>
        <p:spPr>
          <a:xfrm>
            <a:off x="558800" y="2133600"/>
            <a:ext cx="8458200" cy="4114800"/>
          </a:xfrm>
        </p:spPr>
        <p:txBody>
          <a:bodyPr/>
          <a:lstStyle/>
          <a:p>
            <a:pPr eaLnBrk="1" hangingPunct="1"/>
            <a:r>
              <a:rPr lang="en-US" altLang="en-US" dirty="0"/>
              <a:t>Distribution characterized by </a:t>
            </a:r>
            <a:r>
              <a:rPr lang="en-US" altLang="en-US" i="1" dirty="0"/>
              <a:t>observed</a:t>
            </a:r>
            <a:r>
              <a:rPr lang="en-US" altLang="en-US" dirty="0"/>
              <a:t> data</a:t>
            </a:r>
          </a:p>
          <a:p>
            <a:pPr lvl="6"/>
            <a:endParaRPr lang="en-US" altLang="en-US" dirty="0"/>
          </a:p>
          <a:p>
            <a:pPr eaLnBrk="1" hangingPunct="1">
              <a:buFontTx/>
              <a:buNone/>
            </a:pPr>
            <a:r>
              <a:rPr lang="en-US" altLang="en-US" dirty="0"/>
              <a:t>		</a:t>
            </a:r>
            <a:r>
              <a:rPr lang="en-US" altLang="en-US" dirty="0">
                <a:solidFill>
                  <a:srgbClr val="009900"/>
                </a:solidFill>
              </a:rPr>
              <a:t>	F(</a:t>
            </a:r>
            <a:r>
              <a:rPr lang="en-US" altLang="en-US" i="1" dirty="0">
                <a:solidFill>
                  <a:srgbClr val="009900"/>
                </a:solidFill>
              </a:rPr>
              <a:t>x</a:t>
            </a:r>
            <a:r>
              <a:rPr lang="en-US" altLang="en-US" dirty="0">
                <a:solidFill>
                  <a:srgbClr val="009900"/>
                </a:solidFill>
              </a:rPr>
              <a:t>) = </a:t>
            </a:r>
            <a:r>
              <a:rPr lang="en-US" altLang="en-US" baseline="30000" dirty="0">
                <a:solidFill>
                  <a:srgbClr val="009900"/>
                </a:solidFill>
              </a:rPr>
              <a:t>1</a:t>
            </a:r>
            <a:r>
              <a:rPr lang="en-US" altLang="en-US" dirty="0">
                <a:solidFill>
                  <a:srgbClr val="009900"/>
                </a:solidFill>
              </a:rPr>
              <a:t>/</a:t>
            </a:r>
            <a:r>
              <a:rPr lang="en-US" altLang="en-US" baseline="-25000" dirty="0">
                <a:solidFill>
                  <a:srgbClr val="009900"/>
                </a:solidFill>
              </a:rPr>
              <a:t>N </a:t>
            </a:r>
            <a:r>
              <a:rPr lang="en-US" altLang="en-US" sz="4000" dirty="0">
                <a:solidFill>
                  <a:srgbClr val="009900"/>
                </a:solidFill>
                <a:sym typeface="Symbol" panose="05050102010706020507" pitchFamily="18" charset="2"/>
              </a:rPr>
              <a:t></a:t>
            </a:r>
            <a:r>
              <a:rPr lang="en-US" altLang="en-US" dirty="0">
                <a:solidFill>
                  <a:srgbClr val="009900"/>
                </a:solidFill>
                <a:sym typeface="Symbol" panose="05050102010706020507" pitchFamily="18" charset="2"/>
              </a:rPr>
              <a:t> #(</a:t>
            </a:r>
            <a:r>
              <a:rPr lang="en-US" altLang="en-US" i="1" dirty="0">
                <a:solidFill>
                  <a:srgbClr val="009900"/>
                </a:solidFill>
                <a:sym typeface="Symbol" panose="05050102010706020507" pitchFamily="18" charset="2"/>
              </a:rPr>
              <a:t>X</a:t>
            </a:r>
            <a:r>
              <a:rPr lang="en-US" altLang="en-US" i="1" baseline="-25000" dirty="0">
                <a:solidFill>
                  <a:srgbClr val="009900"/>
                </a:solidFill>
                <a:sym typeface="Symbol" panose="05050102010706020507" pitchFamily="18" charset="2"/>
              </a:rPr>
              <a:t>i</a:t>
            </a:r>
            <a:r>
              <a:rPr lang="en-US" altLang="en-US" dirty="0">
                <a:solidFill>
                  <a:srgbClr val="009900"/>
                </a:solidFill>
                <a:sym typeface="Symbol" panose="05050102010706020507" pitchFamily="18" charset="2"/>
              </a:rPr>
              <a:t> &lt; </a:t>
            </a:r>
            <a:r>
              <a:rPr lang="en-US" altLang="en-US" i="1" dirty="0">
                <a:solidFill>
                  <a:srgbClr val="009900"/>
                </a:solidFill>
                <a:sym typeface="Symbol" panose="05050102010706020507" pitchFamily="18" charset="2"/>
              </a:rPr>
              <a:t>x</a:t>
            </a:r>
            <a:r>
              <a:rPr lang="en-US" altLang="en-US" dirty="0">
                <a:solidFill>
                  <a:srgbClr val="009900"/>
                </a:solidFill>
                <a:sym typeface="Symbol" panose="05050102010706020507" pitchFamily="18" charset="2"/>
              </a:rPr>
              <a:t>)</a:t>
            </a:r>
            <a:endParaRPr lang="en-US" altLang="en-US" i="1" dirty="0">
              <a:solidFill>
                <a:srgbClr val="009900"/>
              </a:solidFill>
              <a:sym typeface="Symbol" panose="05050102010706020507" pitchFamily="18" charset="2"/>
            </a:endParaRPr>
          </a:p>
          <a:p>
            <a:pPr lvl="4" eaLnBrk="1" hangingPunct="1"/>
            <a:endParaRPr lang="en-US" altLang="en-US" i="1" dirty="0"/>
          </a:p>
          <a:p>
            <a:pPr eaLnBrk="1" hangingPunct="1"/>
            <a:r>
              <a:rPr lang="en-US" altLang="en-US" dirty="0"/>
              <a:t>Assumes data were randomly collected </a:t>
            </a:r>
          </a:p>
          <a:p>
            <a:pPr lvl="8"/>
            <a:endParaRPr lang="en-US" altLang="en-US" sz="1600" dirty="0"/>
          </a:p>
          <a:p>
            <a:r>
              <a:rPr lang="en-US" altLang="en-US" dirty="0"/>
              <a:t>Very useful when data are abundant</a:t>
            </a:r>
          </a:p>
          <a:p>
            <a:pPr lvl="8"/>
            <a:endParaRPr lang="en-US" altLang="en-US" sz="1600" dirty="0"/>
          </a:p>
          <a:p>
            <a:pPr eaLnBrk="1" hangingPunct="1"/>
            <a:r>
              <a:rPr lang="en-US" altLang="en-US" i="1" dirty="0"/>
              <a:t>Doesn’t need a shape assumption</a:t>
            </a:r>
          </a:p>
          <a:p>
            <a:pPr lvl="4" eaLnBrk="1" hangingPunct="1"/>
            <a:endParaRPr lang="en-US" altLang="en-US" dirty="0"/>
          </a:p>
        </p:txBody>
      </p:sp>
    </p:spTree>
    <p:extLst>
      <p:ext uri="{BB962C8B-B14F-4D97-AF65-F5344CB8AC3E}">
        <p14:creationId xmlns:p14="http://schemas.microsoft.com/office/powerpoint/2010/main" val="10359071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69635">
                                            <p:txEl>
                                              <p:pRg st="0" end="0"/>
                                            </p:txEl>
                                          </p:spTgt>
                                        </p:tgtEl>
                                        <p:attrNameLst>
                                          <p:attrName>style.visibility</p:attrName>
                                        </p:attrNameLst>
                                      </p:cBhvr>
                                      <p:to>
                                        <p:strVal val="visible"/>
                                      </p:to>
                                    </p:set>
                                    <p:animEffect transition="in" filter="fade">
                                      <p:cBhvr>
                                        <p:cTn id="7" dur="500"/>
                                        <p:tgtEl>
                                          <p:spTgt spid="69635">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69635">
                                            <p:txEl>
                                              <p:pRg st="2" end="2"/>
                                            </p:txEl>
                                          </p:spTgt>
                                        </p:tgtEl>
                                        <p:attrNameLst>
                                          <p:attrName>style.visibility</p:attrName>
                                        </p:attrNameLst>
                                      </p:cBhvr>
                                      <p:to>
                                        <p:strVal val="visible"/>
                                      </p:to>
                                    </p:set>
                                    <p:animEffect transition="in" filter="fade">
                                      <p:cBhvr>
                                        <p:cTn id="12" dur="500"/>
                                        <p:tgtEl>
                                          <p:spTgt spid="69635">
                                            <p:txEl>
                                              <p:pRg st="2" end="2"/>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69635">
                                            <p:txEl>
                                              <p:pRg st="4" end="4"/>
                                            </p:txEl>
                                          </p:spTgt>
                                        </p:tgtEl>
                                        <p:attrNameLst>
                                          <p:attrName>style.visibility</p:attrName>
                                        </p:attrNameLst>
                                      </p:cBhvr>
                                      <p:to>
                                        <p:strVal val="visible"/>
                                      </p:to>
                                    </p:set>
                                    <p:animEffect transition="in" filter="fade">
                                      <p:cBhvr>
                                        <p:cTn id="17" dur="500"/>
                                        <p:tgtEl>
                                          <p:spTgt spid="69635">
                                            <p:txEl>
                                              <p:pRg st="4" end="4"/>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69635">
                                            <p:txEl>
                                              <p:pRg st="6" end="6"/>
                                            </p:txEl>
                                          </p:spTgt>
                                        </p:tgtEl>
                                        <p:attrNameLst>
                                          <p:attrName>style.visibility</p:attrName>
                                        </p:attrNameLst>
                                      </p:cBhvr>
                                      <p:to>
                                        <p:strVal val="visible"/>
                                      </p:to>
                                    </p:set>
                                    <p:animEffect transition="in" filter="fade">
                                      <p:cBhvr>
                                        <p:cTn id="22" dur="500"/>
                                        <p:tgtEl>
                                          <p:spTgt spid="69635">
                                            <p:txEl>
                                              <p:pRg st="6" end="6"/>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grpId="0" nodeType="clickEffect">
                                  <p:stCondLst>
                                    <p:cond delay="0"/>
                                  </p:stCondLst>
                                  <p:childTnLst>
                                    <p:set>
                                      <p:cBhvr>
                                        <p:cTn id="26" dur="1" fill="hold">
                                          <p:stCondLst>
                                            <p:cond delay="0"/>
                                          </p:stCondLst>
                                        </p:cTn>
                                        <p:tgtEl>
                                          <p:spTgt spid="69635">
                                            <p:txEl>
                                              <p:pRg st="8" end="8"/>
                                            </p:txEl>
                                          </p:spTgt>
                                        </p:tgtEl>
                                        <p:attrNameLst>
                                          <p:attrName>style.visibility</p:attrName>
                                        </p:attrNameLst>
                                      </p:cBhvr>
                                      <p:to>
                                        <p:strVal val="visible"/>
                                      </p:to>
                                    </p:set>
                                    <p:animEffect transition="in" filter="fade">
                                      <p:cBhvr>
                                        <p:cTn id="27" dur="500"/>
                                        <p:tgtEl>
                                          <p:spTgt spid="69635">
                                            <p:txEl>
                                              <p:pRg st="8" end="8"/>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9635" grpId="0" build="p"/>
    </p:bldLst>
  </p:timing>
</p:sld>
</file>

<file path=ppt/slides/slide5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6594" name="Rectangle 2"/>
          <p:cNvSpPr>
            <a:spLocks noGrp="1" noChangeArrowheads="1"/>
          </p:cNvSpPr>
          <p:nvPr>
            <p:ph type="title"/>
          </p:nvPr>
        </p:nvSpPr>
        <p:spPr/>
        <p:txBody>
          <a:bodyPr/>
          <a:lstStyle/>
          <a:p>
            <a:pPr eaLnBrk="1" hangingPunct="1"/>
            <a:r>
              <a:rPr lang="en-US" altLang="en-US"/>
              <a:t>Synopsis: imprecise probabilities</a:t>
            </a:r>
          </a:p>
        </p:txBody>
      </p:sp>
      <p:sp>
        <p:nvSpPr>
          <p:cNvPr id="366595" name="Rectangle 3"/>
          <p:cNvSpPr>
            <a:spLocks noGrp="1" noChangeArrowheads="1"/>
          </p:cNvSpPr>
          <p:nvPr>
            <p:ph type="body" idx="1"/>
          </p:nvPr>
        </p:nvSpPr>
        <p:spPr>
          <a:xfrm>
            <a:off x="533400" y="1828800"/>
            <a:ext cx="8458200" cy="4114800"/>
          </a:xfrm>
        </p:spPr>
        <p:txBody>
          <a:bodyPr/>
          <a:lstStyle/>
          <a:p>
            <a:pPr eaLnBrk="1" hangingPunct="1">
              <a:lnSpc>
                <a:spcPct val="90000"/>
              </a:lnSpc>
              <a:buFontTx/>
              <a:buNone/>
            </a:pPr>
            <a:r>
              <a:rPr lang="en-US" altLang="en-US" sz="2400" b="1">
                <a:solidFill>
                  <a:srgbClr val="009900"/>
                </a:solidFill>
              </a:rPr>
              <a:t>How?                                     </a:t>
            </a:r>
            <a:r>
              <a:rPr lang="en-US" altLang="en-US" sz="2400"/>
              <a:t>_</a:t>
            </a:r>
            <a:endParaRPr lang="en-US" altLang="en-US"/>
          </a:p>
          <a:p>
            <a:pPr lvl="1" eaLnBrk="1" hangingPunct="1">
              <a:lnSpc>
                <a:spcPct val="90000"/>
              </a:lnSpc>
              <a:spcBef>
                <a:spcPct val="0"/>
              </a:spcBef>
            </a:pPr>
            <a:r>
              <a:rPr lang="en-US" altLang="en-US" sz="2400"/>
              <a:t>avoid sure loss, </a:t>
            </a:r>
            <a:r>
              <a:rPr lang="en-US" altLang="en-US" sz="2400" u="sng"/>
              <a:t>P</a:t>
            </a:r>
            <a:r>
              <a:rPr lang="en-US" altLang="en-US" sz="2400"/>
              <a:t>(</a:t>
            </a:r>
            <a:r>
              <a:rPr lang="en-US" altLang="en-US" sz="2400" i="1"/>
              <a:t>A</a:t>
            </a:r>
            <a:r>
              <a:rPr lang="en-US" altLang="en-US" sz="2400"/>
              <a:t>) </a:t>
            </a:r>
            <a:r>
              <a:rPr lang="en-US" altLang="en-US" sz="2400">
                <a:sym typeface="Symbol" panose="05050102010706020507" pitchFamily="18" charset="2"/>
              </a:rPr>
              <a:t> P(</a:t>
            </a:r>
            <a:r>
              <a:rPr lang="en-US" altLang="en-US" sz="2400" i="1">
                <a:sym typeface="Symbol" panose="05050102010706020507" pitchFamily="18" charset="2"/>
              </a:rPr>
              <a:t>A</a:t>
            </a:r>
            <a:r>
              <a:rPr lang="en-US" altLang="en-US" sz="2400">
                <a:sym typeface="Symbol" panose="05050102010706020507" pitchFamily="18" charset="2"/>
              </a:rPr>
              <a:t>)</a:t>
            </a:r>
            <a:endParaRPr lang="en-US" altLang="en-US" sz="2400"/>
          </a:p>
          <a:p>
            <a:pPr lvl="1" eaLnBrk="1" hangingPunct="1">
              <a:lnSpc>
                <a:spcPct val="90000"/>
              </a:lnSpc>
              <a:spcBef>
                <a:spcPct val="0"/>
              </a:spcBef>
            </a:pPr>
            <a:r>
              <a:rPr lang="en-US" altLang="en-US" sz="2400"/>
              <a:t>be coherent,  </a:t>
            </a:r>
            <a:r>
              <a:rPr lang="en-US" altLang="en-US" sz="2400" u="sng"/>
              <a:t>P</a:t>
            </a:r>
            <a:r>
              <a:rPr lang="en-US" altLang="en-US" sz="2400"/>
              <a:t>(</a:t>
            </a:r>
            <a:r>
              <a:rPr lang="en-US" altLang="en-US" sz="2400" i="1"/>
              <a:t>A</a:t>
            </a:r>
            <a:r>
              <a:rPr lang="en-US" altLang="en-US" sz="2400"/>
              <a:t>) + </a:t>
            </a:r>
            <a:r>
              <a:rPr lang="en-US" altLang="en-US" sz="2400" u="sng"/>
              <a:t>P</a:t>
            </a:r>
            <a:r>
              <a:rPr lang="en-US" altLang="en-US" sz="2400"/>
              <a:t>(</a:t>
            </a:r>
            <a:r>
              <a:rPr lang="en-US" altLang="en-US" sz="2400" i="1"/>
              <a:t>B</a:t>
            </a:r>
            <a:r>
              <a:rPr lang="en-US" altLang="en-US" sz="2400"/>
              <a:t>) </a:t>
            </a:r>
            <a:r>
              <a:rPr lang="en-US" altLang="en-US" sz="2400">
                <a:sym typeface="Symbol" panose="05050102010706020507" pitchFamily="18" charset="2"/>
              </a:rPr>
              <a:t> </a:t>
            </a:r>
            <a:r>
              <a:rPr lang="en-US" altLang="en-US" sz="2400" u="sng">
                <a:sym typeface="Symbol" panose="05050102010706020507" pitchFamily="18" charset="2"/>
              </a:rPr>
              <a:t>P</a:t>
            </a:r>
            <a:r>
              <a:rPr lang="en-US" altLang="en-US" sz="2400">
                <a:sym typeface="Symbol" panose="05050102010706020507" pitchFamily="18" charset="2"/>
              </a:rPr>
              <a:t>(</a:t>
            </a:r>
            <a:r>
              <a:rPr lang="en-US" altLang="en-US" sz="2400" i="1">
                <a:sym typeface="Symbol" panose="05050102010706020507" pitchFamily="18" charset="2"/>
              </a:rPr>
              <a:t>A</a:t>
            </a:r>
            <a:r>
              <a:rPr lang="en-US" altLang="en-US" sz="2400">
                <a:sym typeface="Symbol" panose="05050102010706020507" pitchFamily="18" charset="2"/>
              </a:rPr>
              <a:t>  </a:t>
            </a:r>
            <a:r>
              <a:rPr lang="en-US" altLang="en-US" sz="2400" i="1">
                <a:sym typeface="Symbol" panose="05050102010706020507" pitchFamily="18" charset="2"/>
              </a:rPr>
              <a:t>B</a:t>
            </a:r>
            <a:r>
              <a:rPr lang="en-US" altLang="en-US" sz="2400">
                <a:sym typeface="Symbol" panose="05050102010706020507" pitchFamily="18" charset="2"/>
              </a:rPr>
              <a:t>)</a:t>
            </a:r>
            <a:r>
              <a:rPr lang="en-US" altLang="en-US" sz="2400"/>
              <a:t> </a:t>
            </a:r>
          </a:p>
          <a:p>
            <a:pPr lvl="1" eaLnBrk="1" hangingPunct="1">
              <a:lnSpc>
                <a:spcPct val="90000"/>
              </a:lnSpc>
              <a:spcBef>
                <a:spcPct val="0"/>
              </a:spcBef>
            </a:pPr>
            <a:r>
              <a:rPr lang="en-US" altLang="en-US" sz="2400"/>
              <a:t>use natural extension (mathematical programming) to find consequences</a:t>
            </a:r>
          </a:p>
          <a:p>
            <a:pPr eaLnBrk="1" hangingPunct="1">
              <a:lnSpc>
                <a:spcPct val="90000"/>
              </a:lnSpc>
              <a:buFontTx/>
              <a:buNone/>
            </a:pPr>
            <a:r>
              <a:rPr lang="en-US" altLang="en-US" sz="2400" b="1">
                <a:solidFill>
                  <a:srgbClr val="009900"/>
                </a:solidFill>
              </a:rPr>
              <a:t>Why?</a:t>
            </a:r>
            <a:endParaRPr lang="en-US" altLang="en-US" sz="2400" i="1"/>
          </a:p>
          <a:p>
            <a:pPr lvl="1" eaLnBrk="1" hangingPunct="1">
              <a:lnSpc>
                <a:spcPct val="90000"/>
              </a:lnSpc>
              <a:spcBef>
                <a:spcPct val="0"/>
              </a:spcBef>
            </a:pPr>
            <a:r>
              <a:rPr lang="en-US" altLang="en-US" sz="2400"/>
              <a:t>most expressive language for uncertainty of </a:t>
            </a:r>
            <a:r>
              <a:rPr lang="en-US" altLang="en-US" sz="2400" i="1"/>
              <a:t>all kinds</a:t>
            </a:r>
            <a:endParaRPr lang="en-US" altLang="en-US" sz="2400"/>
          </a:p>
          <a:p>
            <a:pPr lvl="1" eaLnBrk="1" hangingPunct="1">
              <a:lnSpc>
                <a:spcPct val="90000"/>
              </a:lnSpc>
              <a:spcBef>
                <a:spcPct val="0"/>
              </a:spcBef>
            </a:pPr>
            <a:r>
              <a:rPr lang="en-US" altLang="en-US" sz="2400"/>
              <a:t>can provide expectations and conditional probabilities</a:t>
            </a:r>
          </a:p>
          <a:p>
            <a:pPr lvl="1" eaLnBrk="1" hangingPunct="1">
              <a:lnSpc>
                <a:spcPct val="90000"/>
              </a:lnSpc>
              <a:spcBef>
                <a:spcPct val="0"/>
              </a:spcBef>
            </a:pPr>
            <a:r>
              <a:rPr lang="en-US" altLang="en-US" sz="2400"/>
              <a:t>provides best possible results that do not lose information</a:t>
            </a:r>
          </a:p>
          <a:p>
            <a:pPr eaLnBrk="1" hangingPunct="1">
              <a:lnSpc>
                <a:spcPct val="90000"/>
              </a:lnSpc>
              <a:buFontTx/>
              <a:buNone/>
            </a:pPr>
            <a:r>
              <a:rPr lang="en-US" altLang="en-US" sz="2400" b="1">
                <a:solidFill>
                  <a:srgbClr val="009900"/>
                </a:solidFill>
              </a:rPr>
              <a:t>Why not?</a:t>
            </a:r>
            <a:endParaRPr lang="en-US" altLang="en-US" sz="2800"/>
          </a:p>
          <a:p>
            <a:pPr lvl="1" eaLnBrk="1" hangingPunct="1">
              <a:lnSpc>
                <a:spcPct val="90000"/>
              </a:lnSpc>
              <a:spcBef>
                <a:spcPct val="0"/>
              </a:spcBef>
            </a:pPr>
            <a:r>
              <a:rPr lang="en-US" altLang="en-US" sz="2400"/>
              <a:t>requires mathematical programming</a:t>
            </a:r>
          </a:p>
          <a:p>
            <a:pPr lvl="1" eaLnBrk="1" hangingPunct="1">
              <a:lnSpc>
                <a:spcPct val="90000"/>
              </a:lnSpc>
              <a:spcBef>
                <a:spcPct val="0"/>
              </a:spcBef>
            </a:pPr>
            <a:r>
              <a:rPr lang="en-US" altLang="en-US" sz="2400"/>
              <a:t>can strain mathematical ability of the analyst</a:t>
            </a:r>
          </a:p>
        </p:txBody>
      </p:sp>
    </p:spTree>
  </p:cSld>
  <p:clrMapOvr>
    <a:masterClrMapping/>
  </p:clrMapOvr>
</p:sld>
</file>

<file path=ppt/slides/slide5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Software for Monte Carlo</a:t>
            </a:r>
          </a:p>
        </p:txBody>
      </p:sp>
      <p:sp>
        <p:nvSpPr>
          <p:cNvPr id="3" name="Content Placeholder 2"/>
          <p:cNvSpPr>
            <a:spLocks noGrp="1"/>
          </p:cNvSpPr>
          <p:nvPr>
            <p:ph idx="1"/>
          </p:nvPr>
        </p:nvSpPr>
        <p:spPr/>
        <p:txBody>
          <a:bodyPr/>
          <a:lstStyle/>
          <a:p>
            <a:r>
              <a:rPr lang="en-US" dirty="0"/>
              <a:t>R library </a:t>
            </a:r>
            <a:r>
              <a:rPr lang="en-US" dirty="0" err="1">
                <a:latin typeface="Arial" panose="020B0604020202020204" pitchFamily="34" charset="0"/>
                <a:cs typeface="Arial" panose="020B0604020202020204" pitchFamily="34" charset="0"/>
              </a:rPr>
              <a:t>sra.r</a:t>
            </a:r>
            <a:r>
              <a:rPr lang="en-US" dirty="0"/>
              <a:t>, and the R language itself</a:t>
            </a:r>
          </a:p>
          <a:p>
            <a:r>
              <a:rPr lang="en-US" dirty="0"/>
              <a:t>Crystal Ball</a:t>
            </a:r>
          </a:p>
          <a:p>
            <a:r>
              <a:rPr lang="en-US" dirty="0"/>
              <a:t>@Risk by Palisade</a:t>
            </a:r>
          </a:p>
          <a:p>
            <a:r>
              <a:rPr lang="en-US" dirty="0"/>
              <a:t>Analytic by Lumina</a:t>
            </a:r>
          </a:p>
          <a:p>
            <a:r>
              <a:rPr lang="en-US" dirty="0" err="1"/>
              <a:t>GoldSim</a:t>
            </a:r>
            <a:r>
              <a:rPr lang="en-US" dirty="0"/>
              <a:t>, Solver, </a:t>
            </a:r>
            <a:r>
              <a:rPr lang="en-US" dirty="0" err="1"/>
              <a:t>ModelRisk</a:t>
            </a:r>
            <a:r>
              <a:rPr lang="en-US" dirty="0"/>
              <a:t>, etc.</a:t>
            </a:r>
          </a:p>
          <a:p>
            <a:r>
              <a:rPr lang="en-US" dirty="0"/>
              <a:t>Monte Carlo methods are embedded in many special-purpose simulation tools (e.g., RAMAS library for ecological risk analysis)</a:t>
            </a:r>
          </a:p>
        </p:txBody>
      </p:sp>
    </p:spTree>
    <p:extLst>
      <p:ext uri="{BB962C8B-B14F-4D97-AF65-F5344CB8AC3E}">
        <p14:creationId xmlns:p14="http://schemas.microsoft.com/office/powerpoint/2010/main" val="3853203455"/>
      </p:ext>
    </p:extLst>
  </p:cSld>
  <p:clrMapOvr>
    <a:masterClrMapping/>
  </p:clrMapOvr>
</p:sld>
</file>

<file path=ppt/slides/slide5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7618" name="Rectangle 2"/>
          <p:cNvSpPr>
            <a:spLocks noGrp="1" noChangeArrowheads="1"/>
          </p:cNvSpPr>
          <p:nvPr>
            <p:ph type="title"/>
          </p:nvPr>
        </p:nvSpPr>
        <p:spPr/>
        <p:txBody>
          <a:bodyPr/>
          <a:lstStyle/>
          <a:p>
            <a:pPr eaLnBrk="1" hangingPunct="1"/>
            <a:r>
              <a:rPr lang="en-US" altLang="en-US" dirty="0"/>
              <a:t>Software for probability bounds</a:t>
            </a:r>
          </a:p>
        </p:txBody>
      </p:sp>
      <p:sp>
        <p:nvSpPr>
          <p:cNvPr id="367619" name="Rectangle 3"/>
          <p:cNvSpPr>
            <a:spLocks noGrp="1" noChangeArrowheads="1"/>
          </p:cNvSpPr>
          <p:nvPr>
            <p:ph type="body" idx="1"/>
          </p:nvPr>
        </p:nvSpPr>
        <p:spPr/>
        <p:txBody>
          <a:bodyPr/>
          <a:lstStyle/>
          <a:p>
            <a:pPr eaLnBrk="1" hangingPunct="1"/>
            <a:r>
              <a:rPr lang="en-US" altLang="en-US" dirty="0"/>
              <a:t>R libraries </a:t>
            </a:r>
            <a:r>
              <a:rPr lang="en-US" altLang="en-US" dirty="0" err="1"/>
              <a:t>pbox.r</a:t>
            </a:r>
            <a:r>
              <a:rPr lang="en-US" altLang="en-US" dirty="0"/>
              <a:t> and </a:t>
            </a:r>
            <a:r>
              <a:rPr lang="en-US" altLang="en-US" dirty="0" err="1">
                <a:latin typeface="Arial" panose="020B0604020202020204" pitchFamily="34" charset="0"/>
                <a:cs typeface="Arial" panose="020B0604020202020204" pitchFamily="34" charset="0"/>
              </a:rPr>
              <a:t>pba.r</a:t>
            </a:r>
            <a:endParaRPr lang="en-US" altLang="en-US" dirty="0">
              <a:latin typeface="Arial" panose="020B0604020202020204" pitchFamily="34" charset="0"/>
              <a:cs typeface="Arial" panose="020B0604020202020204" pitchFamily="34" charset="0"/>
            </a:endParaRPr>
          </a:p>
          <a:p>
            <a:pPr eaLnBrk="1" hangingPunct="1"/>
            <a:r>
              <a:rPr lang="en-US" altLang="en-US" dirty="0"/>
              <a:t>Add-in for Excel (NASA, beta version)</a:t>
            </a:r>
          </a:p>
          <a:p>
            <a:pPr eaLnBrk="1" hangingPunct="1"/>
            <a:r>
              <a:rPr lang="en-US" altLang="en-US" dirty="0"/>
              <a:t>RAMAS Risk </a:t>
            </a:r>
            <a:r>
              <a:rPr lang="en-US" altLang="en-US" dirty="0" err="1"/>
              <a:t>Calc</a:t>
            </a:r>
            <a:r>
              <a:rPr lang="en-US" altLang="en-US" dirty="0"/>
              <a:t> 4.0 (NIH, commercial)</a:t>
            </a:r>
          </a:p>
          <a:p>
            <a:pPr eaLnBrk="1" hangingPunct="1"/>
            <a:r>
              <a:rPr lang="en-US" altLang="en-US" dirty="0" err="1"/>
              <a:t>StatTool</a:t>
            </a:r>
            <a:r>
              <a:rPr lang="en-US" altLang="en-US" dirty="0"/>
              <a:t> (Dan </a:t>
            </a:r>
            <a:r>
              <a:rPr lang="en-US" altLang="en-US" dirty="0" err="1"/>
              <a:t>Berleant</a:t>
            </a:r>
            <a:r>
              <a:rPr lang="en-US" altLang="en-US" dirty="0"/>
              <a:t>, freeware)</a:t>
            </a:r>
          </a:p>
          <a:p>
            <a:pPr eaLnBrk="1" hangingPunct="1"/>
            <a:r>
              <a:rPr lang="en-US" altLang="en-US" dirty="0" err="1"/>
              <a:t>PBDemo</a:t>
            </a:r>
            <a:r>
              <a:rPr lang="en-US" altLang="en-US" dirty="0"/>
              <a:t> (NIH, freeware)</a:t>
            </a:r>
          </a:p>
          <a:p>
            <a:pPr eaLnBrk="1" hangingPunct="1"/>
            <a:r>
              <a:rPr lang="en-US" altLang="en-US" dirty="0"/>
              <a:t>Constructor (Sandia and NIH, freeware)</a:t>
            </a:r>
          </a:p>
          <a:p>
            <a:pPr eaLnBrk="1" hangingPunct="1"/>
            <a:r>
              <a:rPr lang="en-US" altLang="en-US" dirty="0"/>
              <a:t>Williamson and Downs (1990)</a:t>
            </a:r>
          </a:p>
          <a:p>
            <a:pPr eaLnBrk="1" hangingPunct="1"/>
            <a:endParaRPr lang="en-US" altLang="en-US" dirty="0"/>
          </a:p>
        </p:txBody>
      </p:sp>
    </p:spTree>
  </p:cSld>
  <p:clrMapOvr>
    <a:masterClrMapping/>
  </p:clrMapOvr>
</p:sld>
</file>

<file path=ppt/slides/slide5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8642" name="Rectangle 2"/>
          <p:cNvSpPr>
            <a:spLocks noGrp="1" noChangeArrowheads="1"/>
          </p:cNvSpPr>
          <p:nvPr>
            <p:ph type="title"/>
          </p:nvPr>
        </p:nvSpPr>
        <p:spPr>
          <a:xfrm>
            <a:off x="0" y="609600"/>
            <a:ext cx="9144000" cy="1143000"/>
          </a:xfrm>
        </p:spPr>
        <p:txBody>
          <a:bodyPr/>
          <a:lstStyle/>
          <a:p>
            <a:pPr eaLnBrk="1" hangingPunct="1"/>
            <a:r>
              <a:rPr lang="en-US" altLang="en-US"/>
              <a:t>Web presentations and documents</a:t>
            </a:r>
          </a:p>
        </p:txBody>
      </p:sp>
      <p:sp>
        <p:nvSpPr>
          <p:cNvPr id="368643" name="Rectangle 3"/>
          <p:cNvSpPr>
            <a:spLocks noGrp="1" noChangeArrowheads="1"/>
          </p:cNvSpPr>
          <p:nvPr>
            <p:ph type="body" idx="1"/>
          </p:nvPr>
        </p:nvSpPr>
        <p:spPr>
          <a:xfrm>
            <a:off x="685800" y="1600200"/>
            <a:ext cx="8458200" cy="4876800"/>
          </a:xfrm>
        </p:spPr>
        <p:txBody>
          <a:bodyPr/>
          <a:lstStyle/>
          <a:p>
            <a:pPr eaLnBrk="1" hangingPunct="1">
              <a:spcBef>
                <a:spcPct val="0"/>
              </a:spcBef>
              <a:buFontTx/>
              <a:buNone/>
            </a:pPr>
            <a:r>
              <a:rPr lang="en-US" altLang="en-US" sz="1600"/>
              <a:t>Introduction to probability bounds analysis written for Monte Carlo users</a:t>
            </a:r>
          </a:p>
          <a:p>
            <a:pPr eaLnBrk="1" hangingPunct="1">
              <a:spcBef>
                <a:spcPct val="0"/>
              </a:spcBef>
              <a:buFontTx/>
              <a:buNone/>
            </a:pPr>
            <a:r>
              <a:rPr lang="en-US" altLang="en-US" sz="1600">
                <a:solidFill>
                  <a:srgbClr val="FF0000"/>
                </a:solidFill>
              </a:rPr>
              <a:t>http://www.ramas.com/pbawhite.pdf </a:t>
            </a:r>
          </a:p>
          <a:p>
            <a:pPr eaLnBrk="1" hangingPunct="1">
              <a:spcBef>
                <a:spcPct val="0"/>
              </a:spcBef>
              <a:buFontTx/>
              <a:buNone/>
            </a:pPr>
            <a:r>
              <a:rPr lang="en-US" altLang="en-US" sz="500"/>
              <a:t> </a:t>
            </a:r>
          </a:p>
          <a:p>
            <a:pPr eaLnBrk="1" hangingPunct="1">
              <a:spcBef>
                <a:spcPct val="0"/>
              </a:spcBef>
              <a:buFontTx/>
              <a:buNone/>
            </a:pPr>
            <a:r>
              <a:rPr lang="en-US" altLang="en-US" sz="1600"/>
              <a:t>Introduction of probability bounds analysis to interval researchers</a:t>
            </a:r>
          </a:p>
          <a:p>
            <a:pPr eaLnBrk="1" hangingPunct="1">
              <a:spcBef>
                <a:spcPct val="0"/>
              </a:spcBef>
              <a:buFontTx/>
              <a:buNone/>
            </a:pPr>
            <a:r>
              <a:rPr lang="en-US" altLang="en-US" sz="1600">
                <a:solidFill>
                  <a:srgbClr val="FF0000"/>
                </a:solidFill>
              </a:rPr>
              <a:t>http://www2.imm.dtu.dk/~km/int-05/Slides/ferson.ppt </a:t>
            </a:r>
          </a:p>
          <a:p>
            <a:pPr eaLnBrk="1" hangingPunct="1">
              <a:spcBef>
                <a:spcPct val="0"/>
              </a:spcBef>
              <a:buFontTx/>
              <a:buNone/>
            </a:pPr>
            <a:endParaRPr lang="en-US" altLang="en-US" sz="500">
              <a:solidFill>
                <a:srgbClr val="FF0000"/>
              </a:solidFill>
            </a:endParaRPr>
          </a:p>
          <a:p>
            <a:pPr eaLnBrk="1" hangingPunct="1">
              <a:spcBef>
                <a:spcPct val="0"/>
              </a:spcBef>
              <a:buFontTx/>
              <a:buNone/>
            </a:pPr>
            <a:r>
              <a:rPr lang="en-US" altLang="en-US" sz="1600"/>
              <a:t>Gert de Cooman’s gentle introduction to imprecise probabilities</a:t>
            </a:r>
          </a:p>
          <a:p>
            <a:pPr eaLnBrk="1" hangingPunct="1">
              <a:spcBef>
                <a:spcPct val="0"/>
              </a:spcBef>
              <a:buFontTx/>
              <a:buNone/>
            </a:pPr>
            <a:r>
              <a:rPr lang="en-US" altLang="en-US" sz="1600">
                <a:solidFill>
                  <a:srgbClr val="FF0000"/>
                </a:solidFill>
              </a:rPr>
              <a:t>http://maths.dur.ac.uk/~dma31jm/durham-intro.pdf</a:t>
            </a:r>
          </a:p>
          <a:p>
            <a:pPr eaLnBrk="1" hangingPunct="1">
              <a:spcBef>
                <a:spcPct val="0"/>
              </a:spcBef>
              <a:buFontTx/>
              <a:buNone/>
            </a:pPr>
            <a:endParaRPr lang="en-US" altLang="en-US" sz="500">
              <a:solidFill>
                <a:srgbClr val="FF0000"/>
              </a:solidFill>
            </a:endParaRPr>
          </a:p>
          <a:p>
            <a:pPr eaLnBrk="1" hangingPunct="1">
              <a:spcBef>
                <a:spcPct val="0"/>
              </a:spcBef>
              <a:buFontTx/>
              <a:buNone/>
            </a:pPr>
            <a:r>
              <a:rPr lang="en-US" altLang="en-US" sz="1600"/>
              <a:t>Fabio’s Cozman’s introduction to imprecise probabilities</a:t>
            </a:r>
          </a:p>
          <a:p>
            <a:pPr eaLnBrk="1" hangingPunct="1">
              <a:spcBef>
                <a:spcPct val="0"/>
              </a:spcBef>
              <a:buFontTx/>
              <a:buNone/>
            </a:pPr>
            <a:r>
              <a:rPr lang="en-US" altLang="en-US" sz="1600">
                <a:solidFill>
                  <a:srgbClr val="FF0000"/>
                </a:solidFill>
              </a:rPr>
              <a:t>http://www.cs.cmu.edu/~qbayes/Tutorial/quasi-bayesian.html</a:t>
            </a:r>
          </a:p>
          <a:p>
            <a:pPr eaLnBrk="1" hangingPunct="1">
              <a:spcBef>
                <a:spcPct val="0"/>
              </a:spcBef>
              <a:buFontTx/>
              <a:buNone/>
            </a:pPr>
            <a:endParaRPr lang="en-US" altLang="en-US" sz="500">
              <a:solidFill>
                <a:srgbClr val="FF0000"/>
              </a:solidFill>
            </a:endParaRPr>
          </a:p>
          <a:p>
            <a:pPr eaLnBrk="1" hangingPunct="1">
              <a:spcBef>
                <a:spcPct val="0"/>
              </a:spcBef>
              <a:buFontTx/>
              <a:buNone/>
            </a:pPr>
            <a:r>
              <a:rPr lang="en-US" altLang="en-US" sz="1600"/>
              <a:t>Notes from a week-long summer school on imprecise probabilities</a:t>
            </a:r>
          </a:p>
          <a:p>
            <a:pPr eaLnBrk="1" hangingPunct="1">
              <a:spcBef>
                <a:spcPct val="0"/>
              </a:spcBef>
              <a:buFontTx/>
              <a:buNone/>
            </a:pPr>
            <a:r>
              <a:rPr lang="en-US" altLang="en-US" sz="1600">
                <a:solidFill>
                  <a:srgbClr val="FF0000"/>
                </a:solidFill>
              </a:rPr>
              <a:t>http://idsia.ch/~zaffalon/events/school2004/school.htm</a:t>
            </a:r>
          </a:p>
          <a:p>
            <a:pPr eaLnBrk="1" hangingPunct="1">
              <a:spcBef>
                <a:spcPct val="0"/>
              </a:spcBef>
              <a:buFontTx/>
              <a:buNone/>
            </a:pPr>
            <a:endParaRPr lang="en-US" altLang="en-US" sz="500">
              <a:solidFill>
                <a:srgbClr val="FF0000"/>
              </a:solidFill>
            </a:endParaRPr>
          </a:p>
          <a:p>
            <a:pPr eaLnBrk="1" hangingPunct="1">
              <a:spcBef>
                <a:spcPct val="0"/>
              </a:spcBef>
              <a:buFontTx/>
              <a:buNone/>
            </a:pPr>
            <a:r>
              <a:rPr lang="en-US" altLang="en-US" sz="1600"/>
              <a:t>Introduction to p-boxes and related structures</a:t>
            </a:r>
          </a:p>
          <a:p>
            <a:pPr eaLnBrk="1" hangingPunct="1">
              <a:spcBef>
                <a:spcPct val="0"/>
              </a:spcBef>
              <a:buFontTx/>
              <a:buNone/>
            </a:pPr>
            <a:r>
              <a:rPr lang="en-US" altLang="en-US" sz="1600">
                <a:solidFill>
                  <a:srgbClr val="FF0000"/>
                </a:solidFill>
              </a:rPr>
              <a:t>http://www.sandia.gov/epistemic/Reports/SAND2002-4015.pdf</a:t>
            </a:r>
          </a:p>
          <a:p>
            <a:pPr eaLnBrk="1" hangingPunct="1">
              <a:spcBef>
                <a:spcPct val="0"/>
              </a:spcBef>
              <a:buFontTx/>
              <a:buNone/>
            </a:pPr>
            <a:endParaRPr lang="en-US" altLang="en-US" sz="500">
              <a:solidFill>
                <a:srgbClr val="FF0000"/>
              </a:solidFill>
            </a:endParaRPr>
          </a:p>
          <a:p>
            <a:pPr eaLnBrk="1" hangingPunct="1">
              <a:spcBef>
                <a:spcPct val="0"/>
              </a:spcBef>
              <a:buFontTx/>
              <a:buNone/>
            </a:pPr>
            <a:r>
              <a:rPr lang="en-US" altLang="en-US" sz="1600"/>
              <a:t>Handling dependencies in uncertainty modeling</a:t>
            </a:r>
          </a:p>
          <a:p>
            <a:pPr eaLnBrk="1" hangingPunct="1">
              <a:spcBef>
                <a:spcPct val="0"/>
              </a:spcBef>
              <a:buFontTx/>
              <a:buNone/>
            </a:pPr>
            <a:r>
              <a:rPr lang="en-US" altLang="en-US" sz="1600">
                <a:solidFill>
                  <a:srgbClr val="FF0000"/>
                </a:solidFill>
              </a:rPr>
              <a:t>http://www.ramas.com/depend.zip </a:t>
            </a:r>
          </a:p>
          <a:p>
            <a:pPr eaLnBrk="1" hangingPunct="1">
              <a:spcBef>
                <a:spcPct val="0"/>
              </a:spcBef>
              <a:buFontTx/>
              <a:buNone/>
            </a:pPr>
            <a:endParaRPr lang="en-US" altLang="en-US" sz="500">
              <a:solidFill>
                <a:srgbClr val="FF0000"/>
              </a:solidFill>
            </a:endParaRPr>
          </a:p>
          <a:p>
            <a:pPr eaLnBrk="1" hangingPunct="1">
              <a:spcBef>
                <a:spcPct val="0"/>
              </a:spcBef>
              <a:buFontTx/>
              <a:buNone/>
            </a:pPr>
            <a:r>
              <a:rPr lang="en-US" altLang="en-US" sz="1600"/>
              <a:t>Introduction to Bayesian and robust Bayesian methods in risk analysis</a:t>
            </a:r>
          </a:p>
          <a:p>
            <a:pPr eaLnBrk="1" hangingPunct="1">
              <a:spcBef>
                <a:spcPct val="0"/>
              </a:spcBef>
              <a:buFontTx/>
              <a:buNone/>
            </a:pPr>
            <a:r>
              <a:rPr lang="en-US" altLang="en-US" sz="1600">
                <a:solidFill>
                  <a:srgbClr val="FF0000"/>
                </a:solidFill>
              </a:rPr>
              <a:t>http://www.ramas.com/bayes.pdf </a:t>
            </a:r>
          </a:p>
          <a:p>
            <a:pPr eaLnBrk="1" hangingPunct="1">
              <a:spcBef>
                <a:spcPct val="0"/>
              </a:spcBef>
              <a:buFontTx/>
              <a:buNone/>
            </a:pPr>
            <a:endParaRPr lang="en-US" altLang="en-US" sz="500">
              <a:solidFill>
                <a:srgbClr val="FF0000"/>
              </a:solidFill>
            </a:endParaRPr>
          </a:p>
          <a:p>
            <a:pPr eaLnBrk="1" hangingPunct="1">
              <a:spcBef>
                <a:spcPct val="0"/>
              </a:spcBef>
              <a:buFontTx/>
              <a:buNone/>
            </a:pPr>
            <a:r>
              <a:rPr lang="en-US" altLang="en-US" sz="1600"/>
              <a:t>Statistics for data that may contain interval uncertainty</a:t>
            </a:r>
          </a:p>
          <a:p>
            <a:pPr eaLnBrk="1" hangingPunct="1">
              <a:spcBef>
                <a:spcPct val="0"/>
              </a:spcBef>
              <a:buFontTx/>
              <a:buNone/>
            </a:pPr>
            <a:r>
              <a:rPr lang="en-US" altLang="en-US" sz="1600">
                <a:solidFill>
                  <a:srgbClr val="FF0000"/>
                </a:solidFill>
              </a:rPr>
              <a:t>http://www.ramas.com/intstats.pdf</a:t>
            </a:r>
          </a:p>
        </p:txBody>
      </p:sp>
    </p:spTree>
  </p:cSld>
  <p:clrMapOvr>
    <a:masterClrMapping/>
  </p:clrMapOvr>
</p:sld>
</file>

<file path=ppt/slides/slide5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9666" name="Rectangle 2"/>
          <p:cNvSpPr>
            <a:spLocks noGrp="1" noChangeArrowheads="1"/>
          </p:cNvSpPr>
          <p:nvPr>
            <p:ph type="title"/>
          </p:nvPr>
        </p:nvSpPr>
        <p:spPr/>
        <p:txBody>
          <a:bodyPr/>
          <a:lstStyle/>
          <a:p>
            <a:pPr eaLnBrk="1" hangingPunct="1"/>
            <a:r>
              <a:rPr lang="en-US" altLang="en-US"/>
              <a:t>Topical websites</a:t>
            </a:r>
          </a:p>
        </p:txBody>
      </p:sp>
      <p:sp>
        <p:nvSpPr>
          <p:cNvPr id="369667" name="Rectangle 3"/>
          <p:cNvSpPr>
            <a:spLocks noGrp="1" noChangeArrowheads="1"/>
          </p:cNvSpPr>
          <p:nvPr>
            <p:ph type="body" idx="1"/>
          </p:nvPr>
        </p:nvSpPr>
        <p:spPr>
          <a:xfrm>
            <a:off x="685800" y="1981200"/>
            <a:ext cx="8077200" cy="4876800"/>
          </a:xfrm>
        </p:spPr>
        <p:txBody>
          <a:bodyPr/>
          <a:lstStyle/>
          <a:p>
            <a:pPr eaLnBrk="1" hangingPunct="1">
              <a:lnSpc>
                <a:spcPct val="80000"/>
              </a:lnSpc>
            </a:pPr>
            <a:r>
              <a:rPr lang="en-US" altLang="en-US" sz="2000" dirty="0"/>
              <a:t>Intervals and Probability Distributions</a:t>
            </a:r>
          </a:p>
          <a:p>
            <a:pPr eaLnBrk="1" hangingPunct="1">
              <a:lnSpc>
                <a:spcPct val="80000"/>
              </a:lnSpc>
              <a:buFontTx/>
              <a:buNone/>
            </a:pPr>
            <a:r>
              <a:rPr lang="en-US" altLang="en-US" sz="2000" dirty="0"/>
              <a:t>	</a:t>
            </a:r>
            <a:r>
              <a:rPr lang="en-US" altLang="en-US" sz="2000" dirty="0">
                <a:solidFill>
                  <a:srgbClr val="FF0000"/>
                </a:solidFill>
              </a:rPr>
              <a:t>http://class.ee.iastate.edu/berleant/home/ServeInfo/Interval/intprob.html</a:t>
            </a:r>
          </a:p>
          <a:p>
            <a:pPr eaLnBrk="1" hangingPunct="1">
              <a:lnSpc>
                <a:spcPct val="80000"/>
              </a:lnSpc>
              <a:buFontTx/>
              <a:buNone/>
            </a:pPr>
            <a:r>
              <a:rPr lang="en-US" altLang="en-US" sz="800" dirty="0">
                <a:solidFill>
                  <a:srgbClr val="66FF33"/>
                </a:solidFill>
              </a:rPr>
              <a:t> </a:t>
            </a:r>
          </a:p>
          <a:p>
            <a:pPr eaLnBrk="1" hangingPunct="1">
              <a:lnSpc>
                <a:spcPct val="80000"/>
              </a:lnSpc>
            </a:pPr>
            <a:r>
              <a:rPr lang="en-US" altLang="en-US" sz="2000" dirty="0"/>
              <a:t>Imprecise Probabilities Project</a:t>
            </a:r>
          </a:p>
          <a:p>
            <a:pPr eaLnBrk="1" hangingPunct="1">
              <a:lnSpc>
                <a:spcPct val="80000"/>
              </a:lnSpc>
              <a:buFontTx/>
              <a:buNone/>
            </a:pPr>
            <a:r>
              <a:rPr lang="en-US" altLang="en-US" sz="2000" dirty="0"/>
              <a:t>	</a:t>
            </a:r>
            <a:r>
              <a:rPr lang="en-US" altLang="en-US" sz="2000" dirty="0">
                <a:solidFill>
                  <a:srgbClr val="FF0000"/>
                </a:solidFill>
              </a:rPr>
              <a:t>http://ippserv.rug.ac.be/home/ipp.html </a:t>
            </a:r>
          </a:p>
          <a:p>
            <a:pPr eaLnBrk="1" hangingPunct="1">
              <a:lnSpc>
                <a:spcPct val="80000"/>
              </a:lnSpc>
              <a:buFontTx/>
              <a:buNone/>
            </a:pPr>
            <a:endParaRPr lang="en-US" altLang="en-US" sz="800" dirty="0">
              <a:solidFill>
                <a:srgbClr val="FF0000"/>
              </a:solidFill>
            </a:endParaRPr>
          </a:p>
          <a:p>
            <a:pPr eaLnBrk="1" hangingPunct="1">
              <a:lnSpc>
                <a:spcPct val="80000"/>
              </a:lnSpc>
            </a:pPr>
            <a:r>
              <a:rPr lang="en-US" altLang="en-US" sz="2000" dirty="0"/>
              <a:t>Sandia National Laboratory’s Epistemic Uncertainty Project</a:t>
            </a:r>
          </a:p>
          <a:p>
            <a:pPr eaLnBrk="1" hangingPunct="1">
              <a:lnSpc>
                <a:spcPct val="80000"/>
              </a:lnSpc>
              <a:buFontTx/>
              <a:buNone/>
            </a:pPr>
            <a:r>
              <a:rPr lang="en-US" altLang="en-US" sz="2000" dirty="0"/>
              <a:t>	</a:t>
            </a:r>
            <a:r>
              <a:rPr lang="en-US" altLang="en-US" sz="2000" dirty="0">
                <a:solidFill>
                  <a:srgbClr val="FF0000"/>
                </a:solidFill>
              </a:rPr>
              <a:t>http://www.sandia.gov/epistemic/</a:t>
            </a:r>
            <a:r>
              <a:rPr lang="en-US" altLang="en-US" sz="2000" dirty="0"/>
              <a:t>   </a:t>
            </a:r>
          </a:p>
          <a:p>
            <a:pPr eaLnBrk="1" hangingPunct="1">
              <a:lnSpc>
                <a:spcPct val="80000"/>
              </a:lnSpc>
              <a:buFontTx/>
              <a:buNone/>
            </a:pPr>
            <a:endParaRPr lang="en-US" altLang="en-US" sz="800" dirty="0">
              <a:solidFill>
                <a:srgbClr val="66FF33"/>
              </a:solidFill>
            </a:endParaRPr>
          </a:p>
          <a:p>
            <a:pPr eaLnBrk="1" hangingPunct="1">
              <a:lnSpc>
                <a:spcPct val="80000"/>
              </a:lnSpc>
            </a:pPr>
            <a:r>
              <a:rPr lang="en-US" altLang="en-US" sz="2000" dirty="0"/>
              <a:t>R software for confidence boxes </a:t>
            </a:r>
          </a:p>
          <a:p>
            <a:pPr eaLnBrk="1" hangingPunct="1">
              <a:lnSpc>
                <a:spcPct val="80000"/>
              </a:lnSpc>
              <a:buFontTx/>
              <a:buNone/>
            </a:pPr>
            <a:r>
              <a:rPr lang="en-US" altLang="en-US" sz="2000" dirty="0"/>
              <a:t>	</a:t>
            </a:r>
            <a:r>
              <a:rPr lang="en-US" altLang="en-US" sz="2000" dirty="0">
                <a:solidFill>
                  <a:srgbClr val="FF0000"/>
                </a:solidFill>
              </a:rPr>
              <a:t>https://sites.google.com/site/confidenceboxes/</a:t>
            </a:r>
          </a:p>
          <a:p>
            <a:pPr eaLnBrk="1" hangingPunct="1">
              <a:lnSpc>
                <a:spcPct val="80000"/>
              </a:lnSpc>
              <a:buFontTx/>
              <a:buNone/>
            </a:pPr>
            <a:endParaRPr lang="en-US" altLang="en-US" sz="800" dirty="0"/>
          </a:p>
          <a:p>
            <a:pPr eaLnBrk="1" hangingPunct="1">
              <a:lnSpc>
                <a:spcPct val="80000"/>
              </a:lnSpc>
            </a:pPr>
            <a:r>
              <a:rPr lang="en-US" altLang="en-US" sz="2000" dirty="0"/>
              <a:t>Applied Biomathematics’ Risk </a:t>
            </a:r>
            <a:r>
              <a:rPr lang="en-US" altLang="en-US" sz="2000" dirty="0" err="1"/>
              <a:t>Calc</a:t>
            </a:r>
            <a:r>
              <a:rPr lang="en-US" altLang="en-US" sz="2000" dirty="0"/>
              <a:t> website </a:t>
            </a:r>
          </a:p>
          <a:p>
            <a:pPr eaLnBrk="1" hangingPunct="1">
              <a:lnSpc>
                <a:spcPct val="80000"/>
              </a:lnSpc>
              <a:buFontTx/>
              <a:buNone/>
            </a:pPr>
            <a:r>
              <a:rPr lang="en-US" altLang="en-US" sz="2000" dirty="0">
                <a:solidFill>
                  <a:srgbClr val="66FF33"/>
                </a:solidFill>
              </a:rPr>
              <a:t>	</a:t>
            </a:r>
            <a:r>
              <a:rPr lang="en-US" altLang="en-US" sz="2000" dirty="0">
                <a:solidFill>
                  <a:srgbClr val="FF0000"/>
                </a:solidFill>
              </a:rPr>
              <a:t>http://www.ramas.com/riskcalc.htm</a:t>
            </a:r>
            <a:r>
              <a:rPr lang="en-US" altLang="en-US" sz="2000" dirty="0">
                <a:solidFill>
                  <a:srgbClr val="66FF33"/>
                </a:solidFill>
              </a:rPr>
              <a:t> </a:t>
            </a:r>
          </a:p>
          <a:p>
            <a:pPr eaLnBrk="1" hangingPunct="1">
              <a:lnSpc>
                <a:spcPct val="80000"/>
              </a:lnSpc>
            </a:pPr>
            <a:endParaRPr lang="en-US" altLang="en-US" sz="800" dirty="0">
              <a:solidFill>
                <a:srgbClr val="66FF33"/>
              </a:solidFill>
            </a:endParaRPr>
          </a:p>
          <a:p>
            <a:pPr eaLnBrk="1" hangingPunct="1">
              <a:lnSpc>
                <a:spcPct val="80000"/>
              </a:lnSpc>
            </a:pPr>
            <a:r>
              <a:rPr lang="en-US" altLang="en-US" sz="2000" dirty="0"/>
              <a:t>Society for Imprecise Probabilities Theory and Applications </a:t>
            </a:r>
          </a:p>
          <a:p>
            <a:pPr eaLnBrk="1" hangingPunct="1">
              <a:lnSpc>
                <a:spcPct val="80000"/>
              </a:lnSpc>
              <a:buFontTx/>
              <a:buNone/>
            </a:pPr>
            <a:r>
              <a:rPr lang="en-US" altLang="en-US" sz="2000" dirty="0"/>
              <a:t>	</a:t>
            </a:r>
            <a:r>
              <a:rPr lang="en-US" altLang="en-US" sz="2000" dirty="0">
                <a:solidFill>
                  <a:srgbClr val="FF0000"/>
                </a:solidFill>
              </a:rPr>
              <a:t>http://www.sipta.org/</a:t>
            </a:r>
          </a:p>
        </p:txBody>
      </p:sp>
    </p:spTree>
  </p:cSld>
  <p:clrMapOvr>
    <a:masterClrMapping/>
  </p:clrMapOvr>
</p:sld>
</file>

<file path=ppt/slides/slide5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0690" name="Rectangle 2"/>
          <p:cNvSpPr>
            <a:spLocks noGrp="1" noChangeArrowheads="1"/>
          </p:cNvSpPr>
          <p:nvPr>
            <p:ph type="title"/>
          </p:nvPr>
        </p:nvSpPr>
        <p:spPr>
          <a:xfrm>
            <a:off x="685800" y="152400"/>
            <a:ext cx="7772400" cy="1143000"/>
          </a:xfrm>
        </p:spPr>
        <p:txBody>
          <a:bodyPr/>
          <a:lstStyle/>
          <a:p>
            <a:pPr eaLnBrk="1" hangingPunct="1"/>
            <a:r>
              <a:rPr lang="en-US" altLang="en-US"/>
              <a:t>References</a:t>
            </a:r>
          </a:p>
        </p:txBody>
      </p:sp>
      <p:sp>
        <p:nvSpPr>
          <p:cNvPr id="370691" name="Rectangle 3"/>
          <p:cNvSpPr>
            <a:spLocks noChangeArrowheads="1"/>
          </p:cNvSpPr>
          <p:nvPr/>
        </p:nvSpPr>
        <p:spPr bwMode="auto">
          <a:xfrm>
            <a:off x="304800" y="990600"/>
            <a:ext cx="8610600" cy="4495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lnSpc>
                <a:spcPct val="90000"/>
              </a:lnSpc>
              <a:spcBef>
                <a:spcPct val="20000"/>
              </a:spcBef>
            </a:pPr>
            <a:r>
              <a:rPr lang="en-US" altLang="en-US" sz="1400">
                <a:latin typeface="Times New Roman" panose="02020603050405020304" pitchFamily="18" charset="0"/>
                <a:cs typeface="Times New Roman" panose="02020603050405020304" pitchFamily="18" charset="0"/>
              </a:rPr>
              <a:t>Barmish, B.R. and C. M. Lagoa. 1995. The uniform distribution: a rigorous justification for its use in robustness analysis. Technical Report ECE-95-12, Electrical and Computer Engineering, University of Wisconsin, Madison.</a:t>
            </a:r>
          </a:p>
          <a:p>
            <a:pPr eaLnBrk="1" hangingPunct="1">
              <a:lnSpc>
                <a:spcPct val="90000"/>
              </a:lnSpc>
              <a:spcBef>
                <a:spcPct val="20000"/>
              </a:spcBef>
            </a:pPr>
            <a:r>
              <a:rPr lang="en-US" altLang="en-US" sz="1400">
                <a:latin typeface="Times New Roman" panose="02020603050405020304" pitchFamily="18" charset="0"/>
                <a:cs typeface="Times New Roman" panose="02020603050405020304" pitchFamily="18" charset="0"/>
              </a:rPr>
              <a:t>Barmish, B.R. and C. M. Lagoa. 1996. The uniformity principle: a new tool for probabilistic robustness analysis. Proceedings of the 30th Annual Conference on Information Science and Systems. Princeton, New Jersey.</a:t>
            </a:r>
          </a:p>
          <a:p>
            <a:pPr eaLnBrk="1" hangingPunct="1">
              <a:lnSpc>
                <a:spcPct val="90000"/>
              </a:lnSpc>
              <a:spcBef>
                <a:spcPct val="20000"/>
              </a:spcBef>
            </a:pPr>
            <a:r>
              <a:rPr lang="en-US" altLang="en-US" sz="1400">
                <a:latin typeface="Times New Roman" panose="02020603050405020304" pitchFamily="18" charset="0"/>
                <a:cs typeface="Times New Roman" panose="02020603050405020304" pitchFamily="18" charset="0"/>
              </a:rPr>
              <a:t>Berger, J.O. 1985. </a:t>
            </a:r>
            <a:r>
              <a:rPr lang="en-US" altLang="en-US" sz="1400" i="1">
                <a:latin typeface="Times New Roman" panose="02020603050405020304" pitchFamily="18" charset="0"/>
                <a:cs typeface="Times New Roman" panose="02020603050405020304" pitchFamily="18" charset="0"/>
              </a:rPr>
              <a:t>Statistical Decision Theory and Bayesian Analysis</a:t>
            </a:r>
            <a:r>
              <a:rPr lang="en-US" altLang="en-US" sz="1400">
                <a:latin typeface="Times New Roman" panose="02020603050405020304" pitchFamily="18" charset="0"/>
                <a:cs typeface="Times New Roman" panose="02020603050405020304" pitchFamily="18" charset="0"/>
              </a:rPr>
              <a:t>. Springer-Verlag, New York.</a:t>
            </a:r>
          </a:p>
          <a:p>
            <a:pPr eaLnBrk="1" hangingPunct="1">
              <a:lnSpc>
                <a:spcPct val="90000"/>
              </a:lnSpc>
              <a:spcBef>
                <a:spcPct val="20000"/>
              </a:spcBef>
            </a:pPr>
            <a:r>
              <a:rPr lang="en-US" altLang="en-US" sz="1400">
                <a:latin typeface="Times New Roman" panose="02020603050405020304" pitchFamily="18" charset="0"/>
                <a:ea typeface="Arial Unicode MS" panose="020B0604020202020204" pitchFamily="34" charset="-128"/>
                <a:cs typeface="Arial Unicode MS" panose="020B0604020202020204" pitchFamily="34" charset="-128"/>
              </a:rPr>
              <a:t>Ben-Haim, Y. 2001. </a:t>
            </a:r>
            <a:r>
              <a:rPr lang="en-US" altLang="en-US" sz="1400" i="1">
                <a:latin typeface="Times New Roman" panose="02020603050405020304" pitchFamily="18" charset="0"/>
                <a:ea typeface="Arial Unicode MS" panose="020B0604020202020204" pitchFamily="34" charset="-128"/>
                <a:cs typeface="Arial Unicode MS" panose="020B0604020202020204" pitchFamily="34" charset="-128"/>
              </a:rPr>
              <a:t>Information-gap Decision Theory</a:t>
            </a:r>
            <a:r>
              <a:rPr lang="en-US" altLang="en-US" sz="1400">
                <a:latin typeface="Times New Roman" panose="02020603050405020304" pitchFamily="18" charset="0"/>
                <a:ea typeface="Arial Unicode MS" panose="020B0604020202020204" pitchFamily="34" charset="-128"/>
                <a:cs typeface="Arial Unicode MS" panose="020B0604020202020204" pitchFamily="34" charset="-128"/>
              </a:rPr>
              <a:t>, Academic Press, San Diego.</a:t>
            </a:r>
          </a:p>
          <a:p>
            <a:pPr eaLnBrk="1" hangingPunct="1">
              <a:lnSpc>
                <a:spcPct val="90000"/>
              </a:lnSpc>
              <a:spcBef>
                <a:spcPct val="20000"/>
              </a:spcBef>
            </a:pPr>
            <a:r>
              <a:rPr lang="en-US" altLang="en-US" sz="1400">
                <a:latin typeface="Times New Roman" panose="02020603050405020304" pitchFamily="18" charset="0"/>
                <a:ea typeface="Arial Unicode MS" panose="020B0604020202020204" pitchFamily="34" charset="-128"/>
                <a:cs typeface="Arial Unicode MS" panose="020B0604020202020204" pitchFamily="34" charset="-128"/>
              </a:rPr>
              <a:t>Bukowski, J., L. Korn and D. Wartenberg. 1995. Correlated inputs in quantitative risk assessment: the effects of distributional shape. </a:t>
            </a:r>
            <a:r>
              <a:rPr lang="en-US" altLang="en-US" sz="1400" i="1">
                <a:latin typeface="Times New Roman" panose="02020603050405020304" pitchFamily="18" charset="0"/>
                <a:ea typeface="Arial Unicode MS" panose="020B0604020202020204" pitchFamily="34" charset="-128"/>
                <a:cs typeface="Arial Unicode MS" panose="020B0604020202020204" pitchFamily="34" charset="-128"/>
              </a:rPr>
              <a:t>Risk Analysis</a:t>
            </a:r>
            <a:r>
              <a:rPr lang="en-US" altLang="en-US" sz="1400">
                <a:latin typeface="Times New Roman" panose="02020603050405020304" pitchFamily="18" charset="0"/>
                <a:ea typeface="Arial Unicode MS" panose="020B0604020202020204" pitchFamily="34" charset="-128"/>
                <a:cs typeface="Arial Unicode MS" panose="020B0604020202020204" pitchFamily="34" charset="-128"/>
              </a:rPr>
              <a:t> 15:215-219.</a:t>
            </a:r>
          </a:p>
          <a:p>
            <a:pPr eaLnBrk="1" hangingPunct="1">
              <a:lnSpc>
                <a:spcPct val="90000"/>
              </a:lnSpc>
              <a:spcBef>
                <a:spcPct val="20000"/>
              </a:spcBef>
            </a:pPr>
            <a:r>
              <a:rPr lang="en-US" altLang="en-US" sz="1400">
                <a:latin typeface="Times New Roman" panose="02020603050405020304" pitchFamily="18" charset="0"/>
                <a:cs typeface="Times New Roman" panose="02020603050405020304" pitchFamily="18" charset="0"/>
              </a:rPr>
              <a:t>de Cooman, G., T. L. Fine, et al. 2001. </a:t>
            </a:r>
            <a:r>
              <a:rPr lang="en-US" altLang="en-US" sz="1400" i="1">
                <a:latin typeface="Times New Roman" panose="02020603050405020304" pitchFamily="18" charset="0"/>
                <a:cs typeface="Times New Roman" panose="02020603050405020304" pitchFamily="18" charset="0"/>
              </a:rPr>
              <a:t>ISIPTA '01. Second International Symposium on Imprecise Probabilities and Their Applications</a:t>
            </a:r>
            <a:r>
              <a:rPr lang="en-US" altLang="en-US" sz="1400">
                <a:latin typeface="Times New Roman" panose="02020603050405020304" pitchFamily="18" charset="0"/>
                <a:cs typeface="Times New Roman" panose="02020603050405020304" pitchFamily="18" charset="0"/>
              </a:rPr>
              <a:t>, Robert Purcell Community Center of Cornell University, Ithaca, NY, USA, Shaker Publishing BV.</a:t>
            </a:r>
          </a:p>
          <a:p>
            <a:pPr eaLnBrk="1" hangingPunct="1">
              <a:lnSpc>
                <a:spcPct val="90000"/>
              </a:lnSpc>
              <a:spcBef>
                <a:spcPct val="20000"/>
              </a:spcBef>
            </a:pPr>
            <a:r>
              <a:rPr lang="en-US" altLang="en-US" sz="1400">
                <a:latin typeface="Times New Roman" panose="02020603050405020304" pitchFamily="18" charset="0"/>
                <a:ea typeface="Arial Unicode MS" panose="020B0604020202020204" pitchFamily="34" charset="-128"/>
                <a:cs typeface="Arial Unicode MS" panose="020B0604020202020204" pitchFamily="34" charset="-128"/>
              </a:rPr>
              <a:t>Copeland, T.L., A.M. Holbrow, J.M Otani, K.T. Conner and D.J. Paustenbach 1994. Use of probabilistic methods to understand the conservativism in California’s approach to assessing health risks posed by air contaminant. </a:t>
            </a:r>
            <a:r>
              <a:rPr lang="en-US" altLang="en-US" sz="1400" i="1">
                <a:latin typeface="Times New Roman" panose="02020603050405020304" pitchFamily="18" charset="0"/>
                <a:ea typeface="Arial Unicode MS" panose="020B0604020202020204" pitchFamily="34" charset="-128"/>
                <a:cs typeface="Arial Unicode MS" panose="020B0604020202020204" pitchFamily="34" charset="-128"/>
              </a:rPr>
              <a:t>Journal of the Air and Waste Management Association</a:t>
            </a:r>
            <a:r>
              <a:rPr lang="en-US" altLang="en-US" sz="1400">
                <a:latin typeface="Times New Roman" panose="02020603050405020304" pitchFamily="18" charset="0"/>
                <a:ea typeface="Arial Unicode MS" panose="020B0604020202020204" pitchFamily="34" charset="-128"/>
                <a:cs typeface="Arial Unicode MS" panose="020B0604020202020204" pitchFamily="34" charset="-128"/>
              </a:rPr>
              <a:t> 44: 1399-1413. </a:t>
            </a:r>
          </a:p>
          <a:p>
            <a:pPr eaLnBrk="1" hangingPunct="1">
              <a:lnSpc>
                <a:spcPct val="90000"/>
              </a:lnSpc>
              <a:spcBef>
                <a:spcPct val="20000"/>
              </a:spcBef>
            </a:pPr>
            <a:r>
              <a:rPr lang="en-US" altLang="en-US" sz="1400">
                <a:latin typeface="Times New Roman" panose="02020603050405020304" pitchFamily="18" charset="0"/>
                <a:ea typeface="Arial Unicode MS" panose="020B0604020202020204" pitchFamily="34" charset="-128"/>
                <a:cs typeface="Arial Unicode MS" panose="020B0604020202020204" pitchFamily="34" charset="-128"/>
              </a:rPr>
              <a:t>Couso, I, S. Moral and P. Walley. 1999. Examples of independence for imprecise probabilities. Pages 121-130 in </a:t>
            </a:r>
            <a:r>
              <a:rPr lang="en-US" altLang="en-US" sz="1400" i="1">
                <a:latin typeface="Times New Roman" panose="02020603050405020304" pitchFamily="18" charset="0"/>
                <a:ea typeface="Arial Unicode MS" panose="020B0604020202020204" pitchFamily="34" charset="-128"/>
                <a:cs typeface="Arial Unicode MS" panose="020B0604020202020204" pitchFamily="34" charset="-128"/>
              </a:rPr>
              <a:t>Proceedings of the First International Symposium on Imprecise Probability and Their Applications</a:t>
            </a:r>
            <a:r>
              <a:rPr lang="en-US" altLang="en-US" sz="1400">
                <a:latin typeface="Times New Roman" panose="02020603050405020304" pitchFamily="18" charset="0"/>
                <a:ea typeface="Arial Unicode MS" panose="020B0604020202020204" pitchFamily="34" charset="-128"/>
                <a:cs typeface="Arial Unicode MS" panose="020B0604020202020204" pitchFamily="34" charset="-128"/>
              </a:rPr>
              <a:t>. G. de Cooman, F.F. Cozman, S. Moral and P. Walley (eds.), Imprecise Probabilities Project, Universiteit Gent.</a:t>
            </a:r>
            <a:endParaRPr lang="en-US" altLang="en-US" sz="1400">
              <a:latin typeface="Times New Roman" panose="02020603050405020304" pitchFamily="18" charset="0"/>
            </a:endParaRPr>
          </a:p>
          <a:p>
            <a:pPr eaLnBrk="1" hangingPunct="1">
              <a:lnSpc>
                <a:spcPct val="90000"/>
              </a:lnSpc>
              <a:spcBef>
                <a:spcPct val="20000"/>
              </a:spcBef>
            </a:pPr>
            <a:r>
              <a:rPr lang="en-US" altLang="en-US" sz="1400">
                <a:latin typeface="Times New Roman" panose="02020603050405020304" pitchFamily="18" charset="0"/>
                <a:cs typeface="Times New Roman" panose="02020603050405020304" pitchFamily="18" charset="0"/>
              </a:rPr>
              <a:t>Cox, L.A. Jr., D. Babayev, and W. Huber.  2005. Some limitations of qualitative risk rating systems.  </a:t>
            </a:r>
            <a:r>
              <a:rPr lang="en-US" altLang="en-US" sz="1400" i="1">
                <a:latin typeface="Times New Roman" panose="02020603050405020304" pitchFamily="18" charset="0"/>
                <a:cs typeface="Times New Roman" panose="02020603050405020304" pitchFamily="18" charset="0"/>
              </a:rPr>
              <a:t>Risk Analysis</a:t>
            </a:r>
            <a:r>
              <a:rPr lang="en-US" altLang="en-US" sz="1400">
                <a:latin typeface="Times New Roman" panose="02020603050405020304" pitchFamily="18" charset="0"/>
                <a:cs typeface="Times New Roman" panose="02020603050405020304" pitchFamily="18" charset="0"/>
              </a:rPr>
              <a:t> 25(3):651-662.</a:t>
            </a:r>
          </a:p>
          <a:p>
            <a:pPr eaLnBrk="1" hangingPunct="1">
              <a:lnSpc>
                <a:spcPct val="90000"/>
              </a:lnSpc>
              <a:spcBef>
                <a:spcPct val="20000"/>
              </a:spcBef>
            </a:pPr>
            <a:r>
              <a:rPr lang="en-US" altLang="en-US" sz="1400">
                <a:latin typeface="Times New Roman" panose="02020603050405020304" pitchFamily="18" charset="0"/>
                <a:cs typeface="Times New Roman" panose="02020603050405020304" pitchFamily="18" charset="0"/>
              </a:rPr>
              <a:t>Dempster, A.P. 1967. Upper and lower probabilities induced by a multi-valued mapping. </a:t>
            </a:r>
            <a:r>
              <a:rPr lang="en-US" altLang="en-US" sz="1400" i="1">
                <a:latin typeface="Times New Roman" panose="02020603050405020304" pitchFamily="18" charset="0"/>
                <a:cs typeface="Times New Roman" panose="02020603050405020304" pitchFamily="18" charset="0"/>
              </a:rPr>
              <a:t>Annals of Mathematical Statistics</a:t>
            </a:r>
            <a:r>
              <a:rPr lang="en-US" altLang="en-US" sz="1400">
                <a:latin typeface="Times New Roman" panose="02020603050405020304" pitchFamily="18" charset="0"/>
                <a:cs typeface="Times New Roman" panose="02020603050405020304" pitchFamily="18" charset="0"/>
              </a:rPr>
              <a:t> 38: 325</a:t>
            </a:r>
            <a:r>
              <a:rPr lang="en-US" altLang="en-US" sz="1400">
                <a:latin typeface="Times New Roman" panose="02020603050405020304" pitchFamily="18" charset="0"/>
                <a:cs typeface="Times New Roman" panose="02020603050405020304" pitchFamily="18" charset="0"/>
                <a:sym typeface="Symbol" panose="05050102010706020507" pitchFamily="18" charset="2"/>
              </a:rPr>
              <a:t></a:t>
            </a:r>
            <a:r>
              <a:rPr lang="en-US" altLang="en-US" sz="1400">
                <a:latin typeface="Times New Roman" panose="02020603050405020304" pitchFamily="18" charset="0"/>
                <a:cs typeface="Times New Roman" panose="02020603050405020304" pitchFamily="18" charset="0"/>
              </a:rPr>
              <a:t>339.</a:t>
            </a:r>
            <a:endParaRPr lang="en-US" altLang="en-US" sz="1400">
              <a:latin typeface="Times New Roman" panose="02020603050405020304" pitchFamily="18" charset="0"/>
              <a:ea typeface="Arial Unicode MS" panose="020B0604020202020204" pitchFamily="34" charset="-128"/>
              <a:cs typeface="Arial Unicode MS" panose="020B0604020202020204" pitchFamily="34" charset="-128"/>
            </a:endParaRPr>
          </a:p>
          <a:p>
            <a:pPr eaLnBrk="1" hangingPunct="1">
              <a:lnSpc>
                <a:spcPct val="90000"/>
              </a:lnSpc>
              <a:spcBef>
                <a:spcPct val="20000"/>
              </a:spcBef>
            </a:pPr>
            <a:r>
              <a:rPr lang="en-US" altLang="en-US" sz="1400">
                <a:latin typeface="Times New Roman" panose="02020603050405020304" pitchFamily="18" charset="0"/>
                <a:ea typeface="Arial Unicode MS" panose="020B0604020202020204" pitchFamily="34" charset="-128"/>
                <a:cs typeface="Arial Unicode MS" panose="020B0604020202020204" pitchFamily="34" charset="-128"/>
              </a:rPr>
              <a:t>Feller, W. 1948. On the Kolmogorov-Smirnov limit theorems for empirical distributions. </a:t>
            </a:r>
            <a:r>
              <a:rPr lang="en-US" altLang="en-US" sz="1400" i="1">
                <a:latin typeface="Times New Roman" panose="02020603050405020304" pitchFamily="18" charset="0"/>
                <a:ea typeface="Arial Unicode MS" panose="020B0604020202020204" pitchFamily="34" charset="-128"/>
                <a:cs typeface="Arial Unicode MS" panose="020B0604020202020204" pitchFamily="34" charset="-128"/>
              </a:rPr>
              <a:t>Annals of Mathematical Statistics</a:t>
            </a:r>
            <a:r>
              <a:rPr lang="en-US" altLang="en-US" sz="1400">
                <a:latin typeface="Times New Roman" panose="02020603050405020304" pitchFamily="18" charset="0"/>
                <a:ea typeface="Arial Unicode MS" panose="020B0604020202020204" pitchFamily="34" charset="-128"/>
                <a:cs typeface="Arial Unicode MS" panose="020B0604020202020204" pitchFamily="34" charset="-128"/>
              </a:rPr>
              <a:t> 19: 177–189.</a:t>
            </a:r>
          </a:p>
          <a:p>
            <a:pPr eaLnBrk="1" hangingPunct="1">
              <a:lnSpc>
                <a:spcPct val="90000"/>
              </a:lnSpc>
              <a:spcBef>
                <a:spcPct val="20000"/>
              </a:spcBef>
            </a:pPr>
            <a:r>
              <a:rPr lang="en-US" altLang="en-US" sz="1400">
                <a:latin typeface="Times New Roman" panose="02020603050405020304" pitchFamily="18" charset="0"/>
                <a:ea typeface="Arial Unicode MS" panose="020B0604020202020204" pitchFamily="34" charset="-128"/>
                <a:cs typeface="Arial Unicode MS" panose="020B0604020202020204" pitchFamily="34" charset="-128"/>
              </a:rPr>
              <a:t>Ferson, S., V. Kreinovich, L. Ginzburg, K. Sentz and D.S. Myers. 2002. </a:t>
            </a:r>
            <a:r>
              <a:rPr lang="en-US" altLang="en-US" sz="1400" i="1">
                <a:latin typeface="Times New Roman" panose="02020603050405020304" pitchFamily="18" charset="0"/>
                <a:ea typeface="Arial Unicode MS" panose="020B0604020202020204" pitchFamily="34" charset="-128"/>
                <a:cs typeface="Arial Unicode MS" panose="020B0604020202020204" pitchFamily="34" charset="-128"/>
              </a:rPr>
              <a:t>Constructing probability boxes and Dempster-Shafer structures</a:t>
            </a:r>
            <a:r>
              <a:rPr lang="en-US" altLang="en-US" sz="1400">
                <a:latin typeface="Times New Roman" panose="02020603050405020304" pitchFamily="18" charset="0"/>
                <a:ea typeface="Arial Unicode MS" panose="020B0604020202020204" pitchFamily="34" charset="-128"/>
                <a:cs typeface="Arial Unicode MS" panose="020B0604020202020204" pitchFamily="34" charset="-128"/>
              </a:rPr>
              <a:t>. Sandia National Laboratories, Technical Report SAND2002-4015, Albuquerque, New Mexico. Available at </a:t>
            </a:r>
            <a:r>
              <a:rPr lang="en-US" altLang="en-US" sz="1400">
                <a:solidFill>
                  <a:srgbClr val="FF0000"/>
                </a:solidFill>
                <a:latin typeface="Times New Roman" panose="02020603050405020304" pitchFamily="18" charset="0"/>
                <a:ea typeface="Arial Unicode MS" panose="020B0604020202020204" pitchFamily="34" charset="-128"/>
                <a:cs typeface="Arial Unicode MS" panose="020B0604020202020204" pitchFamily="34" charset="-128"/>
              </a:rPr>
              <a:t>http://www.sandia.gov/epistemic/Reports/SAND2002-4015.pdf.</a:t>
            </a:r>
          </a:p>
          <a:p>
            <a:pPr eaLnBrk="1" hangingPunct="1">
              <a:lnSpc>
                <a:spcPct val="90000"/>
              </a:lnSpc>
              <a:spcBef>
                <a:spcPct val="20000"/>
              </a:spcBef>
            </a:pPr>
            <a:r>
              <a:rPr lang="en-US" altLang="en-US" sz="1400">
                <a:latin typeface="Times New Roman" panose="02020603050405020304" pitchFamily="18" charset="0"/>
              </a:rPr>
              <a:t>Ferson, S. 2002. </a:t>
            </a:r>
            <a:r>
              <a:rPr lang="en-US" altLang="en-US" sz="1400" i="1">
                <a:latin typeface="Times New Roman" panose="02020603050405020304" pitchFamily="18" charset="0"/>
              </a:rPr>
              <a:t>RAMAS Risk Calc 4.0: Risk Assessment with Uncertain Numbers</a:t>
            </a:r>
            <a:r>
              <a:rPr lang="en-US" altLang="en-US" sz="1400">
                <a:latin typeface="Times New Roman" panose="02020603050405020304" pitchFamily="18" charset="0"/>
              </a:rPr>
              <a:t>. Lewis Publishers, Boca Raton.</a:t>
            </a:r>
          </a:p>
        </p:txBody>
      </p:sp>
    </p:spTree>
  </p:cSld>
  <p:clrMapOvr>
    <a:masterClrMapping/>
  </p:clrMapOvr>
</p:sld>
</file>

<file path=ppt/slides/slide5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1714" name="Rectangle 2"/>
          <p:cNvSpPr>
            <a:spLocks noChangeArrowheads="1"/>
          </p:cNvSpPr>
          <p:nvPr/>
        </p:nvSpPr>
        <p:spPr bwMode="auto">
          <a:xfrm>
            <a:off x="228600" y="228600"/>
            <a:ext cx="8712200" cy="4495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lnSpc>
                <a:spcPct val="90000"/>
              </a:lnSpc>
              <a:spcBef>
                <a:spcPct val="20000"/>
              </a:spcBef>
            </a:pPr>
            <a:r>
              <a:rPr lang="en-US" altLang="en-US" sz="1400">
                <a:latin typeface="Times New Roman" panose="02020603050405020304" pitchFamily="18" charset="0"/>
                <a:cs typeface="Times New Roman" panose="02020603050405020304" pitchFamily="18" charset="0"/>
              </a:rPr>
              <a:t>Fetz, T. 2001. Sets of joint probability measures generated by weighted marginal focal sets. Pages 171-178 in </a:t>
            </a:r>
            <a:r>
              <a:rPr lang="en-US" altLang="en-US" sz="1400" i="1">
                <a:latin typeface="Times New Roman" panose="02020603050405020304" pitchFamily="18" charset="0"/>
                <a:cs typeface="Times New Roman" panose="02020603050405020304" pitchFamily="18" charset="0"/>
              </a:rPr>
              <a:t>Proceedings of the Second International Symposium on Imprecise Probability and Their Applications</a:t>
            </a:r>
            <a:r>
              <a:rPr lang="en-US" altLang="en-US" sz="1400">
                <a:latin typeface="Times New Roman" panose="02020603050405020304" pitchFamily="18" charset="0"/>
                <a:cs typeface="Times New Roman" panose="02020603050405020304" pitchFamily="18" charset="0"/>
              </a:rPr>
              <a:t>. G. de Cooman, T.L. Fine and T. Seidenfeld (eds.), Shaker Publishing, Maastricht.</a:t>
            </a:r>
          </a:p>
          <a:p>
            <a:pPr eaLnBrk="1" hangingPunct="1">
              <a:lnSpc>
                <a:spcPct val="90000"/>
              </a:lnSpc>
              <a:spcBef>
                <a:spcPct val="20000"/>
              </a:spcBef>
            </a:pPr>
            <a:r>
              <a:rPr lang="en-US" altLang="en-US" sz="1400">
                <a:latin typeface="Times New Roman" panose="02020603050405020304" pitchFamily="18" charset="0"/>
                <a:cs typeface="Times New Roman" panose="02020603050405020304" pitchFamily="18" charset="0"/>
              </a:rPr>
              <a:t>Frank, M. 1979. On the simultaneous associativity of and </a:t>
            </a:r>
            <a:r>
              <a:rPr lang="en-US" altLang="en-US" sz="1400" i="1">
                <a:latin typeface="Times New Roman" panose="02020603050405020304" pitchFamily="18" charset="0"/>
                <a:cs typeface="Times New Roman" panose="02020603050405020304" pitchFamily="18" charset="0"/>
              </a:rPr>
              <a:t>F</a:t>
            </a:r>
            <a:r>
              <a:rPr lang="en-US" altLang="en-US" sz="1400">
                <a:latin typeface="Times New Roman" panose="02020603050405020304" pitchFamily="18" charset="0"/>
                <a:cs typeface="Times New Roman" panose="02020603050405020304" pitchFamily="18" charset="0"/>
              </a:rPr>
              <a:t>(</a:t>
            </a:r>
            <a:r>
              <a:rPr lang="en-US" altLang="en-US" sz="1400" i="1">
                <a:latin typeface="Times New Roman" panose="02020603050405020304" pitchFamily="18" charset="0"/>
                <a:cs typeface="Times New Roman" panose="02020603050405020304" pitchFamily="18" charset="0"/>
              </a:rPr>
              <a:t>x</a:t>
            </a:r>
            <a:r>
              <a:rPr lang="en-US" altLang="en-US" sz="1400">
                <a:latin typeface="Times New Roman" panose="02020603050405020304" pitchFamily="18" charset="0"/>
                <a:cs typeface="Times New Roman" panose="02020603050405020304" pitchFamily="18" charset="0"/>
              </a:rPr>
              <a:t>, </a:t>
            </a:r>
            <a:r>
              <a:rPr lang="en-US" altLang="en-US" sz="1400" i="1">
                <a:latin typeface="Times New Roman" panose="02020603050405020304" pitchFamily="18" charset="0"/>
                <a:cs typeface="Times New Roman" panose="02020603050405020304" pitchFamily="18" charset="0"/>
              </a:rPr>
              <a:t>y</a:t>
            </a:r>
            <a:r>
              <a:rPr lang="en-US" altLang="en-US" sz="1400">
                <a:latin typeface="Times New Roman" panose="02020603050405020304" pitchFamily="18" charset="0"/>
                <a:cs typeface="Times New Roman" panose="02020603050405020304" pitchFamily="18" charset="0"/>
              </a:rPr>
              <a:t>) and </a:t>
            </a:r>
            <a:r>
              <a:rPr lang="en-US" altLang="en-US" sz="1400" i="1">
                <a:latin typeface="Times New Roman" panose="02020603050405020304" pitchFamily="18" charset="0"/>
                <a:cs typeface="Times New Roman" panose="02020603050405020304" pitchFamily="18" charset="0"/>
              </a:rPr>
              <a:t>x+yF</a:t>
            </a:r>
            <a:r>
              <a:rPr lang="en-US" altLang="en-US" sz="1400">
                <a:latin typeface="Times New Roman" panose="02020603050405020304" pitchFamily="18" charset="0"/>
                <a:cs typeface="Times New Roman" panose="02020603050405020304" pitchFamily="18" charset="0"/>
              </a:rPr>
              <a:t>(</a:t>
            </a:r>
            <a:r>
              <a:rPr lang="en-US" altLang="en-US" sz="1400" i="1">
                <a:latin typeface="Times New Roman" panose="02020603050405020304" pitchFamily="18" charset="0"/>
                <a:cs typeface="Times New Roman" panose="02020603050405020304" pitchFamily="18" charset="0"/>
              </a:rPr>
              <a:t>x</a:t>
            </a:r>
            <a:r>
              <a:rPr lang="en-US" altLang="en-US" sz="1400">
                <a:latin typeface="Times New Roman" panose="02020603050405020304" pitchFamily="18" charset="0"/>
                <a:cs typeface="Times New Roman" panose="02020603050405020304" pitchFamily="18" charset="0"/>
              </a:rPr>
              <a:t>, </a:t>
            </a:r>
            <a:r>
              <a:rPr lang="en-US" altLang="en-US" sz="1400" i="1">
                <a:latin typeface="Times New Roman" panose="02020603050405020304" pitchFamily="18" charset="0"/>
                <a:cs typeface="Times New Roman" panose="02020603050405020304" pitchFamily="18" charset="0"/>
              </a:rPr>
              <a:t>y</a:t>
            </a:r>
            <a:r>
              <a:rPr lang="en-US" altLang="en-US" sz="1400">
                <a:latin typeface="Times New Roman" panose="02020603050405020304" pitchFamily="18" charset="0"/>
                <a:cs typeface="Times New Roman" panose="02020603050405020304" pitchFamily="18" charset="0"/>
              </a:rPr>
              <a:t>). </a:t>
            </a:r>
            <a:r>
              <a:rPr lang="en-US" altLang="en-US" sz="1400" i="1">
                <a:latin typeface="Times New Roman" panose="02020603050405020304" pitchFamily="18" charset="0"/>
                <a:cs typeface="Times New Roman" panose="02020603050405020304" pitchFamily="18" charset="0"/>
              </a:rPr>
              <a:t>Aequationes Mathematicae</a:t>
            </a:r>
            <a:r>
              <a:rPr lang="en-US" altLang="en-US" sz="1400">
                <a:latin typeface="Times New Roman" panose="02020603050405020304" pitchFamily="18" charset="0"/>
                <a:cs typeface="Times New Roman" panose="02020603050405020304" pitchFamily="18" charset="0"/>
              </a:rPr>
              <a:t> 19: 194-226.</a:t>
            </a:r>
          </a:p>
          <a:p>
            <a:pPr eaLnBrk="1" hangingPunct="1">
              <a:lnSpc>
                <a:spcPct val="90000"/>
              </a:lnSpc>
              <a:spcBef>
                <a:spcPct val="20000"/>
              </a:spcBef>
            </a:pPr>
            <a:r>
              <a:rPr lang="en-US" altLang="en-US" sz="1400">
                <a:latin typeface="Times New Roman" panose="02020603050405020304" pitchFamily="18" charset="0"/>
                <a:cs typeface="Times New Roman" panose="02020603050405020304" pitchFamily="18" charset="0"/>
              </a:rPr>
              <a:t>Frank, M.J., Nelsen, R.B., and Schweizer, B. 1987. Best-possible bounds for the distribution of a sum—a problem of Kolmogorov. </a:t>
            </a:r>
            <a:r>
              <a:rPr lang="en-US" altLang="en-US" sz="1400" i="1">
                <a:latin typeface="Times New Roman" panose="02020603050405020304" pitchFamily="18" charset="0"/>
                <a:cs typeface="Times New Roman" panose="02020603050405020304" pitchFamily="18" charset="0"/>
              </a:rPr>
              <a:t>Probability Theory and Related Fields</a:t>
            </a:r>
            <a:r>
              <a:rPr lang="en-US" altLang="en-US" sz="1400">
                <a:latin typeface="Times New Roman" panose="02020603050405020304" pitchFamily="18" charset="0"/>
                <a:cs typeface="Times New Roman" panose="02020603050405020304" pitchFamily="18" charset="0"/>
              </a:rPr>
              <a:t> 74, 199-211.</a:t>
            </a:r>
          </a:p>
          <a:p>
            <a:pPr eaLnBrk="1" hangingPunct="1">
              <a:lnSpc>
                <a:spcPct val="90000"/>
              </a:lnSpc>
              <a:spcBef>
                <a:spcPct val="20000"/>
              </a:spcBef>
            </a:pPr>
            <a:r>
              <a:rPr lang="en-US" altLang="en-US" sz="1400">
                <a:latin typeface="Times New Roman" panose="02020603050405020304" pitchFamily="18" charset="0"/>
                <a:cs typeface="Times New Roman" panose="02020603050405020304" pitchFamily="18" charset="0"/>
              </a:rPr>
              <a:t>Fréchet, M. 1935. Généralisations du théorème des probabilités totales. </a:t>
            </a:r>
            <a:r>
              <a:rPr lang="en-US" altLang="en-US" sz="1400" i="1">
                <a:latin typeface="Times New Roman" panose="02020603050405020304" pitchFamily="18" charset="0"/>
                <a:cs typeface="Times New Roman" panose="02020603050405020304" pitchFamily="18" charset="0"/>
              </a:rPr>
              <a:t>Fundamenta Mathematica</a:t>
            </a:r>
            <a:r>
              <a:rPr lang="en-US" altLang="en-US" sz="1400">
                <a:latin typeface="Times New Roman" panose="02020603050405020304" pitchFamily="18" charset="0"/>
                <a:cs typeface="Times New Roman" panose="02020603050405020304" pitchFamily="18" charset="0"/>
              </a:rPr>
              <a:t> 25: 379-387.</a:t>
            </a:r>
          </a:p>
          <a:p>
            <a:pPr eaLnBrk="1" hangingPunct="1">
              <a:lnSpc>
                <a:spcPct val="90000"/>
              </a:lnSpc>
              <a:spcBef>
                <a:spcPct val="20000"/>
              </a:spcBef>
            </a:pPr>
            <a:r>
              <a:rPr lang="en-US" altLang="en-US" sz="1400">
                <a:latin typeface="Times New Roman" panose="02020603050405020304" pitchFamily="18" charset="0"/>
                <a:cs typeface="Times New Roman" panose="02020603050405020304" pitchFamily="18" charset="0"/>
              </a:rPr>
              <a:t>Fréchet, M. 1951. </a:t>
            </a:r>
            <a:r>
              <a:rPr lang="en-US" altLang="en-US" sz="1400" i="1">
                <a:latin typeface="Times New Roman" panose="02020603050405020304" pitchFamily="18" charset="0"/>
                <a:cs typeface="Times New Roman" panose="02020603050405020304" pitchFamily="18" charset="0"/>
              </a:rPr>
              <a:t>Sur les tableaux de corrélation dont les marges sont données</a:t>
            </a:r>
            <a:r>
              <a:rPr lang="en-US" altLang="en-US" sz="1400">
                <a:latin typeface="Times New Roman" panose="02020603050405020304" pitchFamily="18" charset="0"/>
                <a:cs typeface="Times New Roman" panose="02020603050405020304" pitchFamily="18" charset="0"/>
              </a:rPr>
              <a:t>. Ann. Univ. Lyon, Sect. A 9: 53-77.</a:t>
            </a:r>
          </a:p>
          <a:p>
            <a:pPr eaLnBrk="1" hangingPunct="1">
              <a:lnSpc>
                <a:spcPct val="90000"/>
              </a:lnSpc>
              <a:spcBef>
                <a:spcPct val="20000"/>
              </a:spcBef>
            </a:pPr>
            <a:r>
              <a:rPr lang="en-US" altLang="en-US" sz="1400">
                <a:latin typeface="Times New Roman" panose="02020603050405020304" pitchFamily="18" charset="0"/>
                <a:cs typeface="Times New Roman" panose="02020603050405020304" pitchFamily="18" charset="0"/>
              </a:rPr>
              <a:t>Grosof, B.N. 1986. An inequality paradigm for probabilistic knowledge: the logic of conditional probability intervals. </a:t>
            </a:r>
            <a:r>
              <a:rPr lang="en-US" altLang="en-US" sz="1400" i="1">
                <a:latin typeface="Times New Roman" panose="02020603050405020304" pitchFamily="18" charset="0"/>
                <a:cs typeface="Times New Roman" panose="02020603050405020304" pitchFamily="18" charset="0"/>
              </a:rPr>
              <a:t>Uncertainty in Artificial Intelligence</a:t>
            </a:r>
            <a:r>
              <a:rPr lang="en-US" altLang="en-US" sz="1400">
                <a:latin typeface="Times New Roman" panose="02020603050405020304" pitchFamily="18" charset="0"/>
                <a:cs typeface="Times New Roman" panose="02020603050405020304" pitchFamily="18" charset="0"/>
              </a:rPr>
              <a:t>. L.N. Kanal and J.F. Lemmer (eds.), Elsevier Science Publishers, Amsterdam.</a:t>
            </a:r>
          </a:p>
          <a:p>
            <a:pPr eaLnBrk="1" hangingPunct="1">
              <a:lnSpc>
                <a:spcPct val="90000"/>
              </a:lnSpc>
              <a:spcBef>
                <a:spcPct val="20000"/>
              </a:spcBef>
            </a:pPr>
            <a:r>
              <a:rPr lang="en-US" altLang="en-US" sz="1400">
                <a:latin typeface="Times New Roman" panose="02020603050405020304" pitchFamily="18" charset="0"/>
                <a:cs typeface="Times New Roman" panose="02020603050405020304" pitchFamily="18" charset="0"/>
              </a:rPr>
              <a:t>Hailperin, T. 1986. </a:t>
            </a:r>
            <a:r>
              <a:rPr lang="en-US" altLang="en-US" sz="1400" i="1">
                <a:latin typeface="Times New Roman" panose="02020603050405020304" pitchFamily="18" charset="0"/>
                <a:cs typeface="Times New Roman" panose="02020603050405020304" pitchFamily="18" charset="0"/>
              </a:rPr>
              <a:t>Boole’s Logic and Probability</a:t>
            </a:r>
            <a:r>
              <a:rPr lang="en-US" altLang="en-US" sz="1400">
                <a:latin typeface="Times New Roman" panose="02020603050405020304" pitchFamily="18" charset="0"/>
                <a:cs typeface="Times New Roman" panose="02020603050405020304" pitchFamily="18" charset="0"/>
              </a:rPr>
              <a:t>. North-Holland, Amsterdam.</a:t>
            </a:r>
          </a:p>
          <a:p>
            <a:pPr eaLnBrk="1" hangingPunct="1">
              <a:lnSpc>
                <a:spcPct val="90000"/>
              </a:lnSpc>
              <a:spcBef>
                <a:spcPct val="20000"/>
              </a:spcBef>
            </a:pPr>
            <a:r>
              <a:rPr lang="en-US" altLang="en-US" sz="1400">
                <a:latin typeface="Times New Roman" panose="02020603050405020304" pitchFamily="18" charset="0"/>
                <a:cs typeface="Times New Roman" panose="02020603050405020304" pitchFamily="18" charset="0"/>
              </a:rPr>
              <a:t>Helsel, D.R. 1990. Less than obvious: statistical treatment of data below the detection limit. </a:t>
            </a:r>
            <a:r>
              <a:rPr lang="en-US" altLang="en-US" sz="1400" i="1">
                <a:latin typeface="Times New Roman" panose="02020603050405020304" pitchFamily="18" charset="0"/>
                <a:cs typeface="Times New Roman" panose="02020603050405020304" pitchFamily="18" charset="0"/>
              </a:rPr>
              <a:t>Environmental Science and Technology</a:t>
            </a:r>
            <a:r>
              <a:rPr lang="en-US" altLang="en-US" sz="1400">
                <a:latin typeface="Times New Roman" panose="02020603050405020304" pitchFamily="18" charset="0"/>
                <a:cs typeface="Times New Roman" panose="02020603050405020304" pitchFamily="18" charset="0"/>
              </a:rPr>
              <a:t> 24: 1766</a:t>
            </a:r>
            <a:r>
              <a:rPr lang="en-US" altLang="en-US" sz="1400">
                <a:latin typeface="Times New Roman" panose="02020603050405020304" pitchFamily="18" charset="0"/>
                <a:cs typeface="Times New Roman" panose="02020603050405020304" pitchFamily="18" charset="0"/>
                <a:sym typeface="Symbol" panose="05050102010706020507" pitchFamily="18" charset="2"/>
              </a:rPr>
              <a:t></a:t>
            </a:r>
            <a:r>
              <a:rPr lang="en-US" altLang="en-US" sz="1400">
                <a:latin typeface="Times New Roman" panose="02020603050405020304" pitchFamily="18" charset="0"/>
                <a:cs typeface="Times New Roman" panose="02020603050405020304" pitchFamily="18" charset="0"/>
              </a:rPr>
              <a:t>1774.</a:t>
            </a:r>
          </a:p>
          <a:p>
            <a:pPr eaLnBrk="1" hangingPunct="1">
              <a:lnSpc>
                <a:spcPct val="90000"/>
              </a:lnSpc>
              <a:spcBef>
                <a:spcPct val="20000"/>
              </a:spcBef>
            </a:pPr>
            <a:r>
              <a:rPr lang="en-US" altLang="en-US" sz="1400">
                <a:latin typeface="Times New Roman" panose="02020603050405020304" pitchFamily="18" charset="0"/>
                <a:cs typeface="Times New Roman" panose="02020603050405020304" pitchFamily="18" charset="0"/>
              </a:rPr>
              <a:t>Insua, D.R. and F. Ruggeri (eds.) 2000. </a:t>
            </a:r>
            <a:r>
              <a:rPr lang="en-US" altLang="en-US" sz="1400" i="1">
                <a:latin typeface="Times New Roman" panose="02020603050405020304" pitchFamily="18" charset="0"/>
                <a:cs typeface="Times New Roman" panose="02020603050405020304" pitchFamily="18" charset="0"/>
              </a:rPr>
              <a:t>Robust Bayesian Analysis</a:t>
            </a:r>
            <a:r>
              <a:rPr lang="en-US" altLang="en-US" sz="1400">
                <a:latin typeface="Times New Roman" panose="02020603050405020304" pitchFamily="18" charset="0"/>
                <a:cs typeface="Times New Roman" panose="02020603050405020304" pitchFamily="18" charset="0"/>
              </a:rPr>
              <a:t>. Lecture Notes in Statistics, Volume 152. Springer-Verlag, New York.</a:t>
            </a:r>
          </a:p>
          <a:p>
            <a:pPr eaLnBrk="1" hangingPunct="1">
              <a:lnSpc>
                <a:spcPct val="90000"/>
              </a:lnSpc>
              <a:spcBef>
                <a:spcPct val="20000"/>
              </a:spcBef>
            </a:pPr>
            <a:r>
              <a:rPr lang="en-US" altLang="en-US" sz="1400">
                <a:latin typeface="Times New Roman" panose="02020603050405020304" pitchFamily="18" charset="0"/>
                <a:cs typeface="Times New Roman" panose="02020603050405020304" pitchFamily="18" charset="0"/>
              </a:rPr>
              <a:t>Kolmogorov [Kolmogoroff], A. (1941). Confidence limits for an unknown distribution function. </a:t>
            </a:r>
            <a:r>
              <a:rPr lang="en-US" altLang="en-US" sz="1400" i="1">
                <a:latin typeface="Times New Roman" panose="02020603050405020304" pitchFamily="18" charset="0"/>
                <a:cs typeface="Times New Roman" panose="02020603050405020304" pitchFamily="18" charset="0"/>
              </a:rPr>
              <a:t>Annals of Mathematical Statistics</a:t>
            </a:r>
            <a:r>
              <a:rPr lang="en-US" altLang="en-US" sz="1400">
                <a:latin typeface="Times New Roman" panose="02020603050405020304" pitchFamily="18" charset="0"/>
                <a:cs typeface="Times New Roman" panose="02020603050405020304" pitchFamily="18" charset="0"/>
              </a:rPr>
              <a:t> 12: 461–463.</a:t>
            </a:r>
          </a:p>
          <a:p>
            <a:pPr eaLnBrk="1" hangingPunct="1">
              <a:lnSpc>
                <a:spcPct val="90000"/>
              </a:lnSpc>
              <a:spcBef>
                <a:spcPct val="20000"/>
              </a:spcBef>
            </a:pPr>
            <a:r>
              <a:rPr lang="en-US" altLang="en-US" sz="1400">
                <a:latin typeface="Times New Roman" panose="02020603050405020304" pitchFamily="18" charset="0"/>
                <a:ea typeface="Arial Unicode MS" panose="020B0604020202020204" pitchFamily="34" charset="-128"/>
                <a:cs typeface="Arial Unicode MS" panose="020B0604020202020204" pitchFamily="34" charset="-128"/>
              </a:rPr>
              <a:t>Kyburg, H.E., Jr. 1998. “Interval Valued Probabilities,” </a:t>
            </a:r>
            <a:r>
              <a:rPr lang="en-US" altLang="en-US" sz="1400">
                <a:solidFill>
                  <a:srgbClr val="FF0000"/>
                </a:solidFill>
                <a:latin typeface="Times New Roman" panose="02020603050405020304" pitchFamily="18" charset="0"/>
                <a:ea typeface="Arial Unicode MS" panose="020B0604020202020204" pitchFamily="34" charset="-128"/>
                <a:cs typeface="Arial Unicode MS" panose="020B0604020202020204" pitchFamily="34" charset="-128"/>
              </a:rPr>
              <a:t>http://ippserv.rug.ac.be/documentation/interval_prob/interval_prob.html</a:t>
            </a:r>
            <a:r>
              <a:rPr lang="en-US" altLang="en-US" sz="1400">
                <a:latin typeface="Times New Roman" panose="02020603050405020304" pitchFamily="18" charset="0"/>
                <a:ea typeface="Arial Unicode MS" panose="020B0604020202020204" pitchFamily="34" charset="-128"/>
                <a:cs typeface="Arial Unicode MS" panose="020B0604020202020204" pitchFamily="34" charset="-128"/>
              </a:rPr>
              <a:t>, The Imprecise Probabilities Project, edited by G. de Cooman and P. Walley, </a:t>
            </a:r>
            <a:r>
              <a:rPr lang="en-US" altLang="en-US" sz="1400">
                <a:solidFill>
                  <a:srgbClr val="FF0000"/>
                </a:solidFill>
                <a:latin typeface="Times New Roman" panose="02020603050405020304" pitchFamily="18" charset="0"/>
                <a:ea typeface="Arial Unicode MS" panose="020B0604020202020204" pitchFamily="34" charset="-128"/>
                <a:cs typeface="Arial Unicode MS" panose="020B0604020202020204" pitchFamily="34" charset="-128"/>
                <a:hlinkClick r:id="rId3"/>
              </a:rPr>
              <a:t>http://ippserv.rug.ac.be/home/ipp.html</a:t>
            </a:r>
            <a:r>
              <a:rPr lang="en-US" altLang="en-US" sz="1400">
                <a:solidFill>
                  <a:srgbClr val="FF0000"/>
                </a:solidFill>
                <a:latin typeface="Times New Roman" panose="02020603050405020304" pitchFamily="18" charset="0"/>
                <a:ea typeface="Arial Unicode MS" panose="020B0604020202020204" pitchFamily="34" charset="-128"/>
                <a:cs typeface="Arial Unicode MS" panose="020B0604020202020204" pitchFamily="34" charset="-128"/>
              </a:rPr>
              <a:t>.</a:t>
            </a:r>
          </a:p>
          <a:p>
            <a:pPr eaLnBrk="1" hangingPunct="1">
              <a:lnSpc>
                <a:spcPct val="90000"/>
              </a:lnSpc>
              <a:spcBef>
                <a:spcPct val="20000"/>
              </a:spcBef>
            </a:pPr>
            <a:r>
              <a:rPr lang="en-US" altLang="en-US" sz="1400">
                <a:latin typeface="Times New Roman" panose="02020603050405020304" pitchFamily="18" charset="0"/>
                <a:ea typeface="Arial Unicode MS" panose="020B0604020202020204" pitchFamily="34" charset="-128"/>
                <a:cs typeface="Arial Unicode MS" panose="020B0604020202020204" pitchFamily="34" charset="-128"/>
              </a:rPr>
              <a:t>Lagoa, C.M., and B.R. Barmish. [n.d.] Monte Carlo simulation without probability distributions: a tutorial. [unpublished manuscript].</a:t>
            </a:r>
          </a:p>
          <a:p>
            <a:pPr eaLnBrk="1" hangingPunct="1">
              <a:lnSpc>
                <a:spcPct val="90000"/>
              </a:lnSpc>
              <a:spcBef>
                <a:spcPct val="20000"/>
              </a:spcBef>
            </a:pPr>
            <a:r>
              <a:rPr lang="en-US" altLang="en-US" sz="1400">
                <a:latin typeface="Times New Roman" panose="02020603050405020304" pitchFamily="18" charset="0"/>
                <a:ea typeface="Arial Unicode MS" panose="020B0604020202020204" pitchFamily="34" charset="-128"/>
                <a:cs typeface="Arial Unicode MS" panose="020B0604020202020204" pitchFamily="34" charset="-128"/>
              </a:rPr>
              <a:t>Lagoa, C.M., P.S. Shcherbakov and B.R. Barmish. 1998. Probabilistic enhancement of classical robustness margins: the unirectangularity concept. </a:t>
            </a:r>
            <a:r>
              <a:rPr lang="en-US" altLang="en-US" sz="1400" i="1">
                <a:latin typeface="Times New Roman" panose="02020603050405020304" pitchFamily="18" charset="0"/>
                <a:ea typeface="Arial Unicode MS" panose="020B0604020202020204" pitchFamily="34" charset="-128"/>
                <a:cs typeface="Arial Unicode MS" panose="020B0604020202020204" pitchFamily="34" charset="-128"/>
              </a:rPr>
              <a:t>Systems and Control Letters</a:t>
            </a:r>
            <a:r>
              <a:rPr lang="en-US" altLang="en-US" sz="1400">
                <a:latin typeface="Times New Roman" panose="02020603050405020304" pitchFamily="18" charset="0"/>
                <a:ea typeface="Arial Unicode MS" panose="020B0604020202020204" pitchFamily="34" charset="-128"/>
                <a:cs typeface="Arial Unicode MS" panose="020B0604020202020204" pitchFamily="34" charset="-128"/>
              </a:rPr>
              <a:t> 35: 31-43.</a:t>
            </a:r>
          </a:p>
          <a:p>
            <a:pPr eaLnBrk="1" hangingPunct="1">
              <a:lnSpc>
                <a:spcPct val="90000"/>
              </a:lnSpc>
              <a:spcBef>
                <a:spcPct val="20000"/>
              </a:spcBef>
            </a:pPr>
            <a:r>
              <a:rPr lang="en-US" altLang="en-US" sz="1400">
                <a:latin typeface="Times New Roman" panose="02020603050405020304" pitchFamily="18" charset="0"/>
                <a:ea typeface="Arial Unicode MS" panose="020B0604020202020204" pitchFamily="34" charset="-128"/>
                <a:cs typeface="Arial Unicode MS" panose="020B0604020202020204" pitchFamily="34" charset="-128"/>
              </a:rPr>
              <a:t>Loui, R.P. 1986. Interval based decisions for reasoning systems. </a:t>
            </a:r>
            <a:r>
              <a:rPr lang="en-US" altLang="en-US" sz="1400" i="1">
                <a:latin typeface="Times New Roman" panose="02020603050405020304" pitchFamily="18" charset="0"/>
                <a:ea typeface="Arial Unicode MS" panose="020B0604020202020204" pitchFamily="34" charset="-128"/>
                <a:cs typeface="Arial Unicode MS" panose="020B0604020202020204" pitchFamily="34" charset="-128"/>
              </a:rPr>
              <a:t>Uncertainty in Artificial Intelligence</a:t>
            </a:r>
            <a:r>
              <a:rPr lang="en-US" altLang="en-US" sz="1400">
                <a:latin typeface="Times New Roman" panose="02020603050405020304" pitchFamily="18" charset="0"/>
                <a:ea typeface="Arial Unicode MS" panose="020B0604020202020204" pitchFamily="34" charset="-128"/>
                <a:cs typeface="Arial Unicode MS" panose="020B0604020202020204" pitchFamily="34" charset="-128"/>
              </a:rPr>
              <a:t>. L.N. Kanal and J.F. Lemmer (eds.), Elsevier Science Publishers, Amsterdam.</a:t>
            </a:r>
          </a:p>
          <a:p>
            <a:pPr eaLnBrk="1" hangingPunct="1">
              <a:lnSpc>
                <a:spcPct val="90000"/>
              </a:lnSpc>
              <a:spcBef>
                <a:spcPct val="20000"/>
              </a:spcBef>
            </a:pPr>
            <a:r>
              <a:rPr lang="en-US" altLang="en-US" sz="1400">
                <a:latin typeface="Times New Roman" panose="02020603050405020304" pitchFamily="18" charset="0"/>
                <a:ea typeface="Arial Unicode MS" panose="020B0604020202020204" pitchFamily="34" charset="-128"/>
                <a:cs typeface="Arial Unicode MS" panose="020B0604020202020204" pitchFamily="34" charset="-128"/>
              </a:rPr>
              <a:t>Mishra, S. 2000. Uncertainty propagation using the point estimate method. </a:t>
            </a:r>
            <a:r>
              <a:rPr lang="en-US" altLang="en-US" sz="1400" i="1">
                <a:latin typeface="Times New Roman" panose="02020603050405020304" pitchFamily="18" charset="0"/>
                <a:ea typeface="Arial Unicode MS" panose="020B0604020202020204" pitchFamily="34" charset="-128"/>
                <a:cs typeface="Arial Unicode MS" panose="020B0604020202020204" pitchFamily="34" charset="-128"/>
              </a:rPr>
              <a:t>Calibrated Reliability in Groundwater Modeling</a:t>
            </a:r>
            <a:r>
              <a:rPr lang="en-US" altLang="en-US" sz="1400">
                <a:latin typeface="Times New Roman" panose="02020603050405020304" pitchFamily="18" charset="0"/>
                <a:ea typeface="Arial Unicode MS" panose="020B0604020202020204" pitchFamily="34" charset="-128"/>
                <a:cs typeface="Arial Unicode MS" panose="020B0604020202020204" pitchFamily="34" charset="-128"/>
              </a:rPr>
              <a:t>, IAHS.</a:t>
            </a:r>
          </a:p>
          <a:p>
            <a:pPr eaLnBrk="1" hangingPunct="1">
              <a:lnSpc>
                <a:spcPct val="90000"/>
              </a:lnSpc>
              <a:spcBef>
                <a:spcPct val="20000"/>
              </a:spcBef>
            </a:pPr>
            <a:endParaRPr lang="en-US" altLang="en-US" sz="1400">
              <a:latin typeface="Times New Roman" panose="02020603050405020304" pitchFamily="18" charset="0"/>
              <a:ea typeface="Arial Unicode MS" panose="020B0604020202020204" pitchFamily="34" charset="-128"/>
              <a:cs typeface="Arial Unicode MS" panose="020B0604020202020204" pitchFamily="34" charset="-128"/>
            </a:endParaRPr>
          </a:p>
        </p:txBody>
      </p:sp>
    </p:spTree>
  </p:cSld>
  <p:clrMapOvr>
    <a:masterClrMapping/>
  </p:clrMapOvr>
</p:sld>
</file>

<file path=ppt/slides/slide5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2738" name="Rectangle 2"/>
          <p:cNvSpPr>
            <a:spLocks noChangeArrowheads="1"/>
          </p:cNvSpPr>
          <p:nvPr/>
        </p:nvSpPr>
        <p:spPr bwMode="auto">
          <a:xfrm>
            <a:off x="228600" y="228600"/>
            <a:ext cx="8712200" cy="4495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lnSpc>
                <a:spcPct val="90000"/>
              </a:lnSpc>
              <a:spcBef>
                <a:spcPct val="20000"/>
              </a:spcBef>
            </a:pPr>
            <a:r>
              <a:rPr lang="en-US" altLang="en-US" sz="1400">
                <a:latin typeface="Times New Roman" panose="02020603050405020304" pitchFamily="18" charset="0"/>
              </a:rPr>
              <a:t>Moore, R.E. 1966. </a:t>
            </a:r>
            <a:r>
              <a:rPr lang="en-US" altLang="en-US" sz="1400" i="1">
                <a:latin typeface="Times New Roman" panose="02020603050405020304" pitchFamily="18" charset="0"/>
              </a:rPr>
              <a:t>Interval Analysis</a:t>
            </a:r>
            <a:r>
              <a:rPr lang="en-US" altLang="en-US" sz="1400">
                <a:latin typeface="Times New Roman" panose="02020603050405020304" pitchFamily="18" charset="0"/>
              </a:rPr>
              <a:t>. Prentice-Hall, Englewood Cliffs, New Jersey.</a:t>
            </a:r>
          </a:p>
          <a:p>
            <a:pPr eaLnBrk="1" hangingPunct="1">
              <a:lnSpc>
                <a:spcPct val="90000"/>
              </a:lnSpc>
              <a:spcBef>
                <a:spcPct val="20000"/>
              </a:spcBef>
            </a:pPr>
            <a:r>
              <a:rPr lang="en-US" altLang="en-US" sz="1400">
                <a:latin typeface="Times New Roman" panose="02020603050405020304" pitchFamily="18" charset="0"/>
              </a:rPr>
              <a:t>Moore, R. 1979. </a:t>
            </a:r>
            <a:r>
              <a:rPr lang="en-US" altLang="en-US" sz="1400" i="1">
                <a:latin typeface="Times New Roman" panose="02020603050405020304" pitchFamily="18" charset="0"/>
              </a:rPr>
              <a:t>Methods and Applications of Interval Analysi</a:t>
            </a:r>
            <a:r>
              <a:rPr lang="en-US" altLang="en-US" sz="1400">
                <a:latin typeface="Times New Roman" panose="02020603050405020304" pitchFamily="18" charset="0"/>
              </a:rPr>
              <a:t>s. SIAM, Philadelphia.</a:t>
            </a:r>
          </a:p>
          <a:p>
            <a:pPr eaLnBrk="1" hangingPunct="1">
              <a:lnSpc>
                <a:spcPct val="90000"/>
              </a:lnSpc>
              <a:spcBef>
                <a:spcPct val="20000"/>
              </a:spcBef>
            </a:pPr>
            <a:r>
              <a:rPr lang="en-US" altLang="en-US" sz="1400">
                <a:latin typeface="Times New Roman" panose="02020603050405020304" pitchFamily="18" charset="0"/>
                <a:ea typeface="Arial Unicode MS" panose="020B0604020202020204" pitchFamily="34" charset="-128"/>
                <a:cs typeface="Arial Unicode MS" panose="020B0604020202020204" pitchFamily="34" charset="-128"/>
              </a:rPr>
              <a:t>Nelsen, R.B. 1999. </a:t>
            </a:r>
            <a:r>
              <a:rPr lang="en-US" altLang="en-US" sz="1400" i="1">
                <a:latin typeface="Times New Roman" panose="02020603050405020304" pitchFamily="18" charset="0"/>
                <a:ea typeface="Arial Unicode MS" panose="020B0604020202020204" pitchFamily="34" charset="-128"/>
                <a:cs typeface="Arial Unicode MS" panose="020B0604020202020204" pitchFamily="34" charset="-128"/>
              </a:rPr>
              <a:t>An Introduction to Copulas</a:t>
            </a:r>
            <a:r>
              <a:rPr lang="en-US" altLang="en-US" sz="1400">
                <a:latin typeface="Times New Roman" panose="02020603050405020304" pitchFamily="18" charset="0"/>
                <a:ea typeface="Arial Unicode MS" panose="020B0604020202020204" pitchFamily="34" charset="-128"/>
                <a:cs typeface="Arial Unicode MS" panose="020B0604020202020204" pitchFamily="34" charset="-128"/>
              </a:rPr>
              <a:t>. Lecture Notes in Statistics 139,  Springer-Verlag, New York.</a:t>
            </a:r>
          </a:p>
          <a:p>
            <a:pPr eaLnBrk="1" hangingPunct="1">
              <a:lnSpc>
                <a:spcPct val="90000"/>
              </a:lnSpc>
              <a:spcBef>
                <a:spcPct val="20000"/>
              </a:spcBef>
            </a:pPr>
            <a:r>
              <a:rPr lang="en-US" altLang="en-US" sz="1400">
                <a:latin typeface="Times New Roman" panose="02020603050405020304" pitchFamily="18" charset="0"/>
                <a:cs typeface="Times New Roman" panose="02020603050405020304" pitchFamily="18" charset="0"/>
              </a:rPr>
              <a:t>Rosenblueth, E. 1975. Point estimates for probability moments. </a:t>
            </a:r>
            <a:r>
              <a:rPr lang="en-US" altLang="en-US" sz="1400" i="1">
                <a:latin typeface="Times New Roman" panose="02020603050405020304" pitchFamily="18" charset="0"/>
                <a:cs typeface="Times New Roman" panose="02020603050405020304" pitchFamily="18" charset="0"/>
              </a:rPr>
              <a:t>Proceedings of the National Academy of Sciences USA</a:t>
            </a:r>
            <a:r>
              <a:rPr lang="en-US" altLang="en-US" sz="1400">
                <a:latin typeface="Times New Roman" panose="02020603050405020304" pitchFamily="18" charset="0"/>
                <a:cs typeface="Times New Roman" panose="02020603050405020304" pitchFamily="18" charset="0"/>
              </a:rPr>
              <a:t> 72: 3812-3814.</a:t>
            </a:r>
          </a:p>
          <a:p>
            <a:pPr eaLnBrk="1" hangingPunct="1">
              <a:lnSpc>
                <a:spcPct val="90000"/>
              </a:lnSpc>
              <a:spcBef>
                <a:spcPct val="20000"/>
              </a:spcBef>
            </a:pPr>
            <a:r>
              <a:rPr lang="en-US" altLang="en-US" sz="1400">
                <a:latin typeface="Times New Roman" panose="02020603050405020304" pitchFamily="18" charset="0"/>
                <a:cs typeface="Times New Roman" panose="02020603050405020304" pitchFamily="18" charset="0"/>
              </a:rPr>
              <a:t>Rowe, N.C. 1988. Absolute bounds on the mean and standard deviation of transformed data for constant-sign-derivative transformations. </a:t>
            </a:r>
            <a:r>
              <a:rPr lang="en-US" altLang="en-US" sz="1400" i="1">
                <a:latin typeface="Times New Roman" panose="02020603050405020304" pitchFamily="18" charset="0"/>
                <a:cs typeface="Times New Roman" panose="02020603050405020304" pitchFamily="18" charset="0"/>
              </a:rPr>
              <a:t>SIAM Journal of Scientific Statistical Computing</a:t>
            </a:r>
            <a:r>
              <a:rPr lang="en-US" altLang="en-US" sz="1400">
                <a:latin typeface="Times New Roman" panose="02020603050405020304" pitchFamily="18" charset="0"/>
                <a:cs typeface="Times New Roman" panose="02020603050405020304" pitchFamily="18" charset="0"/>
              </a:rPr>
              <a:t> 9: 1098–1113. </a:t>
            </a:r>
          </a:p>
          <a:p>
            <a:pPr eaLnBrk="1" hangingPunct="1">
              <a:lnSpc>
                <a:spcPct val="90000"/>
              </a:lnSpc>
              <a:spcBef>
                <a:spcPct val="20000"/>
              </a:spcBef>
            </a:pPr>
            <a:r>
              <a:rPr lang="en-US" altLang="en-US" sz="1400">
                <a:latin typeface="Times New Roman" panose="02020603050405020304" pitchFamily="18" charset="0"/>
                <a:cs typeface="Times New Roman" panose="02020603050405020304" pitchFamily="18" charset="0"/>
              </a:rPr>
              <a:t>Rustichini, A. 2005. </a:t>
            </a:r>
            <a:r>
              <a:rPr lang="en-US" altLang="en-US" sz="1400" i="1">
                <a:latin typeface="Times New Roman" panose="02020603050405020304" pitchFamily="18" charset="0"/>
                <a:cs typeface="Times New Roman" panose="02020603050405020304" pitchFamily="18" charset="0"/>
              </a:rPr>
              <a:t>Science</a:t>
            </a:r>
            <a:r>
              <a:rPr lang="en-US" altLang="en-US" sz="1400">
                <a:latin typeface="Times New Roman" panose="02020603050405020304" pitchFamily="18" charset="0"/>
                <a:cs typeface="Times New Roman" panose="02020603050405020304" pitchFamily="18" charset="0"/>
              </a:rPr>
              <a:t> 310: 1624.</a:t>
            </a:r>
          </a:p>
          <a:p>
            <a:pPr eaLnBrk="1" hangingPunct="1">
              <a:lnSpc>
                <a:spcPct val="90000"/>
              </a:lnSpc>
              <a:spcBef>
                <a:spcPct val="20000"/>
              </a:spcBef>
            </a:pPr>
            <a:r>
              <a:rPr lang="en-US" altLang="en-US" sz="1400">
                <a:latin typeface="Times New Roman" panose="02020603050405020304" pitchFamily="18" charset="0"/>
                <a:cs typeface="Times New Roman" panose="02020603050405020304" pitchFamily="18" charset="0"/>
              </a:rPr>
              <a:t>Shafer, G. 1976. </a:t>
            </a:r>
            <a:r>
              <a:rPr lang="en-US" altLang="en-US" sz="1400" i="1">
                <a:latin typeface="Times New Roman" panose="02020603050405020304" pitchFamily="18" charset="0"/>
                <a:cs typeface="Times New Roman" panose="02020603050405020304" pitchFamily="18" charset="0"/>
              </a:rPr>
              <a:t>A Mathematical Theory of Evidence</a:t>
            </a:r>
            <a:r>
              <a:rPr lang="en-US" altLang="en-US" sz="1400">
                <a:latin typeface="Times New Roman" panose="02020603050405020304" pitchFamily="18" charset="0"/>
                <a:cs typeface="Times New Roman" panose="02020603050405020304" pitchFamily="18" charset="0"/>
              </a:rPr>
              <a:t>. Princeton University Press, Princeton, NJ.</a:t>
            </a:r>
          </a:p>
          <a:p>
            <a:pPr eaLnBrk="1" hangingPunct="1">
              <a:lnSpc>
                <a:spcPct val="90000"/>
              </a:lnSpc>
              <a:spcBef>
                <a:spcPct val="20000"/>
              </a:spcBef>
            </a:pPr>
            <a:r>
              <a:rPr lang="en-US" altLang="en-US" sz="1400">
                <a:latin typeface="Times New Roman" panose="02020603050405020304" pitchFamily="18" charset="0"/>
              </a:rPr>
              <a:t>Shlyakhter A. 1994. Improved framework for uncertainty analysis: accounting for unsuspected errors. </a:t>
            </a:r>
            <a:r>
              <a:rPr lang="en-US" altLang="en-US" sz="1400" i="1">
                <a:latin typeface="Times New Roman" panose="02020603050405020304" pitchFamily="18" charset="0"/>
              </a:rPr>
              <a:t>Risk Analysis</a:t>
            </a:r>
            <a:r>
              <a:rPr lang="en-US" altLang="en-US" sz="1400">
                <a:latin typeface="Times New Roman" panose="02020603050405020304" pitchFamily="18" charset="0"/>
              </a:rPr>
              <a:t> 14(4):441-447.</a:t>
            </a:r>
          </a:p>
          <a:p>
            <a:pPr eaLnBrk="1" hangingPunct="1">
              <a:lnSpc>
                <a:spcPct val="90000"/>
              </a:lnSpc>
              <a:spcBef>
                <a:spcPct val="20000"/>
              </a:spcBef>
            </a:pPr>
            <a:r>
              <a:rPr lang="en-US" altLang="en-US" sz="1400">
                <a:latin typeface="Times New Roman" panose="02020603050405020304" pitchFamily="18" charset="0"/>
                <a:ea typeface="Arial Unicode MS" panose="020B0604020202020204" pitchFamily="34" charset="-128"/>
                <a:cs typeface="Arial Unicode MS" panose="020B0604020202020204" pitchFamily="34" charset="-128"/>
              </a:rPr>
              <a:t>Smith, A.E., P.B. Ryan and J.S. Evans. 1992. The effect of neglecting correlations when propagating uncertainty and estimating the population distribution of risk. </a:t>
            </a:r>
            <a:r>
              <a:rPr lang="en-US" altLang="en-US" sz="1400" i="1">
                <a:latin typeface="Times New Roman" panose="02020603050405020304" pitchFamily="18" charset="0"/>
                <a:ea typeface="Arial Unicode MS" panose="020B0604020202020204" pitchFamily="34" charset="-128"/>
                <a:cs typeface="Arial Unicode MS" panose="020B0604020202020204" pitchFamily="34" charset="-128"/>
              </a:rPr>
              <a:t>Risk Analysis</a:t>
            </a:r>
            <a:r>
              <a:rPr lang="en-US" altLang="en-US" sz="1400">
                <a:latin typeface="Times New Roman" panose="02020603050405020304" pitchFamily="18" charset="0"/>
                <a:ea typeface="Arial Unicode MS" panose="020B0604020202020204" pitchFamily="34" charset="-128"/>
                <a:cs typeface="Arial Unicode MS" panose="020B0604020202020204" pitchFamily="34" charset="-128"/>
              </a:rPr>
              <a:t> 12:467-474.</a:t>
            </a:r>
          </a:p>
          <a:p>
            <a:pPr eaLnBrk="1" hangingPunct="1">
              <a:lnSpc>
                <a:spcPct val="90000"/>
              </a:lnSpc>
              <a:spcBef>
                <a:spcPct val="20000"/>
              </a:spcBef>
            </a:pPr>
            <a:r>
              <a:rPr lang="en-US" altLang="en-US" sz="1400">
                <a:latin typeface="Times New Roman" panose="02020603050405020304" pitchFamily="18" charset="0"/>
                <a:ea typeface="Arial Unicode MS" panose="020B0604020202020204" pitchFamily="34" charset="-128"/>
                <a:cs typeface="Arial Unicode MS" panose="020B0604020202020204" pitchFamily="34" charset="-128"/>
              </a:rPr>
              <a:t>Tessem, B. 1992. Interval probability propagation. </a:t>
            </a:r>
            <a:r>
              <a:rPr lang="en-US" altLang="en-US" sz="1400" i="1">
                <a:latin typeface="Times New Roman" panose="02020603050405020304" pitchFamily="18" charset="0"/>
                <a:ea typeface="Arial Unicode MS" panose="020B0604020202020204" pitchFamily="34" charset="-128"/>
                <a:cs typeface="Arial Unicode MS" panose="020B0604020202020204" pitchFamily="34" charset="-128"/>
              </a:rPr>
              <a:t>International Journal of Approximate Reasoning</a:t>
            </a:r>
            <a:r>
              <a:rPr lang="en-US" altLang="en-US" sz="1400">
                <a:latin typeface="Times New Roman" panose="02020603050405020304" pitchFamily="18" charset="0"/>
                <a:ea typeface="Arial Unicode MS" panose="020B0604020202020204" pitchFamily="34" charset="-128"/>
                <a:cs typeface="Arial Unicode MS" panose="020B0604020202020204" pitchFamily="34" charset="-128"/>
              </a:rPr>
              <a:t> 7: 95-120.</a:t>
            </a:r>
          </a:p>
          <a:p>
            <a:pPr eaLnBrk="1" hangingPunct="1">
              <a:lnSpc>
                <a:spcPct val="90000"/>
              </a:lnSpc>
              <a:spcBef>
                <a:spcPct val="20000"/>
              </a:spcBef>
            </a:pPr>
            <a:r>
              <a:rPr lang="en-US" altLang="en-US" sz="1400">
                <a:latin typeface="Times New Roman" panose="02020603050405020304" pitchFamily="18" charset="0"/>
                <a:ea typeface="Arial Unicode MS" panose="020B0604020202020204" pitchFamily="34" charset="-128"/>
                <a:cs typeface="Arial Unicode MS" panose="020B0604020202020204" pitchFamily="34" charset="-128"/>
              </a:rPr>
              <a:t>Vesely, W.E., F.F. Goldberg, N.H. Roberts, D.F. Haasl. 1981. </a:t>
            </a:r>
            <a:r>
              <a:rPr lang="en-US" altLang="en-US" sz="1400" i="1">
                <a:latin typeface="Times New Roman" panose="02020603050405020304" pitchFamily="18" charset="0"/>
                <a:ea typeface="Arial Unicode MS" panose="020B0604020202020204" pitchFamily="34" charset="-128"/>
                <a:cs typeface="Arial Unicode MS" panose="020B0604020202020204" pitchFamily="34" charset="-128"/>
              </a:rPr>
              <a:t>Fault Tree Handbook</a:t>
            </a:r>
            <a:r>
              <a:rPr lang="en-US" altLang="en-US" sz="1400">
                <a:latin typeface="Times New Roman" panose="02020603050405020304" pitchFamily="18" charset="0"/>
                <a:ea typeface="Arial Unicode MS" panose="020B0604020202020204" pitchFamily="34" charset="-128"/>
                <a:cs typeface="Arial Unicode MS" panose="020B0604020202020204" pitchFamily="34" charset="-128"/>
              </a:rPr>
              <a:t>. Nuclear Regulatory Commission, Washington, DC.</a:t>
            </a:r>
          </a:p>
          <a:p>
            <a:pPr eaLnBrk="1" hangingPunct="1">
              <a:lnSpc>
                <a:spcPct val="90000"/>
              </a:lnSpc>
              <a:spcBef>
                <a:spcPct val="20000"/>
              </a:spcBef>
            </a:pPr>
            <a:r>
              <a:rPr lang="en-US" altLang="en-US" sz="1400">
                <a:latin typeface="Times New Roman" panose="02020603050405020304" pitchFamily="18" charset="0"/>
              </a:rPr>
              <a:t>Walley, P. 1991. </a:t>
            </a:r>
            <a:r>
              <a:rPr lang="en-US" altLang="en-US" sz="1400" i="1">
                <a:latin typeface="Times New Roman" panose="02020603050405020304" pitchFamily="18" charset="0"/>
              </a:rPr>
              <a:t>Statistical Reasoning with Imprecise Probabilities</a:t>
            </a:r>
            <a:r>
              <a:rPr lang="en-US" altLang="en-US" sz="1400">
                <a:latin typeface="Times New Roman" panose="02020603050405020304" pitchFamily="18" charset="0"/>
              </a:rPr>
              <a:t>. Chapman and Hall, London.</a:t>
            </a:r>
          </a:p>
          <a:p>
            <a:pPr eaLnBrk="1" hangingPunct="1">
              <a:lnSpc>
                <a:spcPct val="90000"/>
              </a:lnSpc>
              <a:spcBef>
                <a:spcPct val="20000"/>
              </a:spcBef>
            </a:pPr>
            <a:r>
              <a:rPr lang="en-US" altLang="en-US" sz="1400">
                <a:latin typeface="Times New Roman" panose="02020603050405020304" pitchFamily="18" charset="0"/>
              </a:rPr>
              <a:t>Walley, P. 1996. Inferences from multinomial data: learning about a bag of marbles. </a:t>
            </a:r>
            <a:r>
              <a:rPr lang="en-US" altLang="en-US" sz="1400" i="1">
                <a:latin typeface="Times New Roman" panose="02020603050405020304" pitchFamily="18" charset="0"/>
              </a:rPr>
              <a:t>Journal of the Royal Statistical Society </a:t>
            </a:r>
            <a:r>
              <a:rPr lang="en-US" altLang="en-US" sz="1400">
                <a:latin typeface="Times New Roman" panose="02020603050405020304" pitchFamily="18" charset="0"/>
              </a:rPr>
              <a:t>58: 3-37.</a:t>
            </a:r>
          </a:p>
          <a:p>
            <a:pPr eaLnBrk="1" hangingPunct="1">
              <a:lnSpc>
                <a:spcPct val="90000"/>
              </a:lnSpc>
              <a:spcBef>
                <a:spcPct val="20000"/>
              </a:spcBef>
            </a:pPr>
            <a:r>
              <a:rPr lang="en-US" altLang="en-US" sz="1400">
                <a:latin typeface="Times New Roman" panose="02020603050405020304" pitchFamily="18" charset="0"/>
              </a:rPr>
              <a:t>Walley, P. 2000. Towards a unified theory of imprecise probability</a:t>
            </a:r>
            <a:r>
              <a:rPr lang="en-US" altLang="en-US" sz="1400" i="1">
                <a:latin typeface="Times New Roman" panose="02020603050405020304" pitchFamily="18" charset="0"/>
              </a:rPr>
              <a:t>. International </a:t>
            </a:r>
            <a:r>
              <a:rPr lang="en-US" altLang="en-US" sz="1400" i="1">
                <a:latin typeface="Times New Roman" panose="02020603050405020304" pitchFamily="18" charset="0"/>
                <a:ea typeface="Arial Unicode MS" panose="020B0604020202020204" pitchFamily="34" charset="-128"/>
                <a:cs typeface="Arial Unicode MS" panose="020B0604020202020204" pitchFamily="34" charset="-128"/>
              </a:rPr>
              <a:t>Journal of Approximate Reasoning</a:t>
            </a:r>
            <a:r>
              <a:rPr lang="en-US" altLang="en-US" sz="1400">
                <a:latin typeface="Times New Roman" panose="02020603050405020304" pitchFamily="18" charset="0"/>
                <a:ea typeface="Arial Unicode MS" panose="020B0604020202020204" pitchFamily="34" charset="-128"/>
                <a:cs typeface="Arial Unicode MS" panose="020B0604020202020204" pitchFamily="34" charset="-128"/>
              </a:rPr>
              <a:t> 24: 125-148.</a:t>
            </a:r>
            <a:endParaRPr lang="en-US" altLang="en-US" sz="1400">
              <a:latin typeface="Times New Roman" panose="02020603050405020304" pitchFamily="18" charset="0"/>
            </a:endParaRPr>
          </a:p>
          <a:p>
            <a:pPr eaLnBrk="1" hangingPunct="1">
              <a:lnSpc>
                <a:spcPct val="90000"/>
              </a:lnSpc>
              <a:spcBef>
                <a:spcPct val="20000"/>
              </a:spcBef>
            </a:pPr>
            <a:r>
              <a:rPr lang="en-US" altLang="en-US" sz="1400">
                <a:latin typeface="Times New Roman" panose="02020603050405020304" pitchFamily="18" charset="0"/>
                <a:ea typeface="Arial Unicode MS" panose="020B0604020202020204" pitchFamily="34" charset="-128"/>
                <a:cs typeface="Arial Unicode MS" panose="020B0604020202020204" pitchFamily="34" charset="-128"/>
              </a:rPr>
              <a:t>Walley, P. and T.L. Fine 1982. Towards a frequentist theory of upper and lower probability. </a:t>
            </a:r>
            <a:r>
              <a:rPr lang="en-US" altLang="en-US" sz="1400" i="1">
                <a:latin typeface="Times New Roman" panose="02020603050405020304" pitchFamily="18" charset="0"/>
                <a:ea typeface="Arial Unicode MS" panose="020B0604020202020204" pitchFamily="34" charset="-128"/>
                <a:cs typeface="Arial Unicode MS" panose="020B0604020202020204" pitchFamily="34" charset="-128"/>
              </a:rPr>
              <a:t>Annals of Statistics</a:t>
            </a:r>
            <a:r>
              <a:rPr lang="en-US" altLang="en-US" sz="1400">
                <a:latin typeface="Times New Roman" panose="02020603050405020304" pitchFamily="18" charset="0"/>
                <a:ea typeface="Arial Unicode MS" panose="020B0604020202020204" pitchFamily="34" charset="-128"/>
                <a:cs typeface="Arial Unicode MS" panose="020B0604020202020204" pitchFamily="34" charset="-128"/>
              </a:rPr>
              <a:t> 10: 741-761.</a:t>
            </a:r>
          </a:p>
          <a:p>
            <a:pPr eaLnBrk="1" hangingPunct="1">
              <a:lnSpc>
                <a:spcPct val="90000"/>
              </a:lnSpc>
              <a:spcBef>
                <a:spcPct val="20000"/>
              </a:spcBef>
            </a:pPr>
            <a:r>
              <a:rPr lang="en-US" altLang="en-US" sz="1400">
                <a:latin typeface="Times New Roman" panose="02020603050405020304" pitchFamily="18" charset="0"/>
                <a:ea typeface="Arial Unicode MS" panose="020B0604020202020204" pitchFamily="34" charset="-128"/>
                <a:cs typeface="Arial Unicode MS" panose="020B0604020202020204" pitchFamily="34" charset="-128"/>
              </a:rPr>
              <a:t>Whitt, W. 1976. Bivariate distributions with given marginals. </a:t>
            </a:r>
            <a:r>
              <a:rPr lang="en-US" altLang="en-US" sz="1400" i="1">
                <a:latin typeface="Times New Roman" panose="02020603050405020304" pitchFamily="18" charset="0"/>
                <a:ea typeface="Arial Unicode MS" panose="020B0604020202020204" pitchFamily="34" charset="-128"/>
                <a:cs typeface="Arial Unicode MS" panose="020B0604020202020204" pitchFamily="34" charset="-128"/>
              </a:rPr>
              <a:t>The Annals of Statistics</a:t>
            </a:r>
            <a:r>
              <a:rPr lang="en-US" altLang="en-US" sz="1400">
                <a:latin typeface="Times New Roman" panose="02020603050405020304" pitchFamily="18" charset="0"/>
                <a:ea typeface="Arial Unicode MS" panose="020B0604020202020204" pitchFamily="34" charset="-128"/>
                <a:cs typeface="Arial Unicode MS" panose="020B0604020202020204" pitchFamily="34" charset="-128"/>
              </a:rPr>
              <a:t> 4:1280-1289.</a:t>
            </a:r>
          </a:p>
          <a:p>
            <a:pPr eaLnBrk="1" hangingPunct="1">
              <a:lnSpc>
                <a:spcPct val="90000"/>
              </a:lnSpc>
              <a:spcBef>
                <a:spcPct val="20000"/>
              </a:spcBef>
            </a:pPr>
            <a:r>
              <a:rPr lang="en-US" altLang="en-US" sz="1400">
                <a:latin typeface="Times New Roman" panose="02020603050405020304" pitchFamily="18" charset="0"/>
                <a:ea typeface="Arial Unicode MS" panose="020B0604020202020204" pitchFamily="34" charset="-128"/>
                <a:cs typeface="Arial Unicode MS" panose="020B0604020202020204" pitchFamily="34" charset="-128"/>
              </a:rPr>
              <a:t>Williamson, R.C. and Downs, T. 1990. Probabilistic arithmetic I: Numerical methods for calculating convolutions and dependency bounds. </a:t>
            </a:r>
            <a:r>
              <a:rPr lang="en-US" altLang="en-US" sz="1400" i="1">
                <a:latin typeface="Times New Roman" panose="02020603050405020304" pitchFamily="18" charset="0"/>
                <a:ea typeface="Arial Unicode MS" panose="020B0604020202020204" pitchFamily="34" charset="-128"/>
                <a:cs typeface="Arial Unicode MS" panose="020B0604020202020204" pitchFamily="34" charset="-128"/>
              </a:rPr>
              <a:t>International Journal of Approximate Reasoning</a:t>
            </a:r>
            <a:r>
              <a:rPr lang="en-US" altLang="en-US" sz="1400">
                <a:latin typeface="Times New Roman" panose="02020603050405020304" pitchFamily="18" charset="0"/>
                <a:ea typeface="Arial Unicode MS" panose="020B0604020202020204" pitchFamily="34" charset="-128"/>
                <a:cs typeface="Arial Unicode MS" panose="020B0604020202020204" pitchFamily="34" charset="-128"/>
              </a:rPr>
              <a:t> 4 89-158.</a:t>
            </a:r>
          </a:p>
          <a:p>
            <a:pPr eaLnBrk="1" hangingPunct="1">
              <a:lnSpc>
                <a:spcPct val="90000"/>
              </a:lnSpc>
              <a:spcBef>
                <a:spcPct val="20000"/>
              </a:spcBef>
            </a:pPr>
            <a:r>
              <a:rPr lang="en-US" altLang="en-US" sz="1400">
                <a:latin typeface="Times New Roman" panose="02020603050405020304" pitchFamily="18" charset="0"/>
                <a:ea typeface="Arial Unicode MS" panose="020B0604020202020204" pitchFamily="34" charset="-128"/>
                <a:cs typeface="Arial Unicode MS" panose="020B0604020202020204" pitchFamily="34" charset="-128"/>
              </a:rPr>
              <a:t>Wise. B.P. and M. Henrion 1986. A framework for comparing uncertain inference systems to probability</a:t>
            </a:r>
            <a:r>
              <a:rPr lang="en-US" altLang="en-US" sz="1400" i="1">
                <a:latin typeface="Times New Roman" panose="02020603050405020304" pitchFamily="18" charset="0"/>
                <a:ea typeface="Arial Unicode MS" panose="020B0604020202020204" pitchFamily="34" charset="-128"/>
                <a:cs typeface="Arial Unicode MS" panose="020B0604020202020204" pitchFamily="34" charset="-128"/>
              </a:rPr>
              <a:t>. Uncertainty in Artificial Intelligence</a:t>
            </a:r>
            <a:r>
              <a:rPr lang="en-US" altLang="en-US" sz="1400">
                <a:latin typeface="Times New Roman" panose="02020603050405020304" pitchFamily="18" charset="0"/>
                <a:ea typeface="Arial Unicode MS" panose="020B0604020202020204" pitchFamily="34" charset="-128"/>
                <a:cs typeface="Arial Unicode MS" panose="020B0604020202020204" pitchFamily="34" charset="-128"/>
              </a:rPr>
              <a:t>. L.N. Kanal and J.F. Lemmer (eds.), Elsevier Science Publishers, Amsterdam.</a:t>
            </a:r>
          </a:p>
          <a:p>
            <a:pPr eaLnBrk="1" hangingPunct="1">
              <a:lnSpc>
                <a:spcPct val="90000"/>
              </a:lnSpc>
              <a:spcBef>
                <a:spcPct val="20000"/>
              </a:spcBef>
            </a:pPr>
            <a:r>
              <a:rPr lang="en-US" altLang="en-US" sz="1400">
                <a:latin typeface="Times New Roman" panose="02020603050405020304" pitchFamily="18" charset="0"/>
                <a:ea typeface="Arial Unicode MS" panose="020B0604020202020204" pitchFamily="34" charset="-128"/>
                <a:cs typeface="Arial Unicode MS" panose="020B0604020202020204" pitchFamily="34" charset="-128"/>
              </a:rPr>
              <a:t>Yager, R.R. 1986. Arithmetic and other operations on Dempster-Shafer structures. </a:t>
            </a:r>
            <a:r>
              <a:rPr lang="en-US" altLang="en-US" sz="1400" i="1">
                <a:latin typeface="Times New Roman" panose="02020603050405020304" pitchFamily="18" charset="0"/>
                <a:ea typeface="Arial Unicode MS" panose="020B0604020202020204" pitchFamily="34" charset="-128"/>
                <a:cs typeface="Arial Unicode MS" panose="020B0604020202020204" pitchFamily="34" charset="-128"/>
              </a:rPr>
              <a:t>International Journal of Man-machine Studies</a:t>
            </a:r>
            <a:r>
              <a:rPr lang="en-US" altLang="en-US" sz="1400">
                <a:latin typeface="Times New Roman" panose="02020603050405020304" pitchFamily="18" charset="0"/>
                <a:ea typeface="Arial Unicode MS" panose="020B0604020202020204" pitchFamily="34" charset="-128"/>
                <a:cs typeface="Arial Unicode MS" panose="020B0604020202020204" pitchFamily="34" charset="-128"/>
              </a:rPr>
              <a:t> 25: 357-366.</a:t>
            </a:r>
          </a:p>
        </p:txBody>
      </p:sp>
    </p:spTree>
  </p:cSld>
  <p:clrMapOvr>
    <a:masterClrMapping/>
  </p:clrMapOvr>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Rectangle 2"/>
          <p:cNvSpPr>
            <a:spLocks noGrp="1" noChangeArrowheads="1"/>
          </p:cNvSpPr>
          <p:nvPr>
            <p:ph type="title"/>
          </p:nvPr>
        </p:nvSpPr>
        <p:spPr/>
        <p:txBody>
          <a:bodyPr/>
          <a:lstStyle/>
          <a:p>
            <a:pPr eaLnBrk="1" hangingPunct="1">
              <a:defRPr/>
            </a:pPr>
            <a:r>
              <a:rPr lang="en-US"/>
              <a:t>Example</a:t>
            </a:r>
          </a:p>
        </p:txBody>
      </p:sp>
      <p:graphicFrame>
        <p:nvGraphicFramePr>
          <p:cNvPr id="4098" name="Object 3"/>
          <p:cNvGraphicFramePr>
            <a:graphicFrameLocks noChangeAspect="1"/>
          </p:cNvGraphicFramePr>
          <p:nvPr/>
        </p:nvGraphicFramePr>
        <p:xfrm>
          <a:off x="1905000" y="1981200"/>
          <a:ext cx="7010400" cy="4184650"/>
        </p:xfrm>
        <a:graphic>
          <a:graphicData uri="http://schemas.openxmlformats.org/presentationml/2006/ole">
            <mc:AlternateContent xmlns:mc="http://schemas.openxmlformats.org/markup-compatibility/2006">
              <mc:Choice xmlns:v="urn:schemas-microsoft-com:vml" Requires="v">
                <p:oleObj spid="_x0000_s55460" name="Drawing" r:id="rId4" imgW="1717200" imgH="1026000" progId="FLW3Drawing">
                  <p:embed/>
                </p:oleObj>
              </mc:Choice>
              <mc:Fallback>
                <p:oleObj name="Drawing" r:id="rId4" imgW="1717200" imgH="1026000" progId="FLW3Drawing">
                  <p:embed/>
                  <p:pic>
                    <p:nvPicPr>
                      <p:cNvPr id="0" name=""/>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905000" y="1981200"/>
                        <a:ext cx="7010400" cy="41846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4100" name="Text Box 5"/>
          <p:cNvSpPr txBox="1">
            <a:spLocks noChangeArrowheads="1"/>
          </p:cNvSpPr>
          <p:nvPr/>
        </p:nvSpPr>
        <p:spPr bwMode="auto">
          <a:xfrm>
            <a:off x="990600" y="1371600"/>
            <a:ext cx="1101584" cy="5509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r>
              <a:rPr lang="en-US" altLang="en-US" sz="1600" b="1" dirty="0">
                <a:solidFill>
                  <a:srgbClr val="009900"/>
                </a:solidFill>
              </a:rPr>
              <a:t>Data</a:t>
            </a:r>
          </a:p>
          <a:p>
            <a:pPr eaLnBrk="1" hangingPunct="1"/>
            <a:r>
              <a:rPr lang="en-US" altLang="en-US" sz="800" b="1" dirty="0">
                <a:solidFill>
                  <a:schemeClr val="bg1"/>
                </a:solidFill>
              </a:rPr>
              <a:t>c(</a:t>
            </a:r>
          </a:p>
          <a:p>
            <a:pPr eaLnBrk="1" hangingPunct="1"/>
            <a:r>
              <a:rPr lang="en-US" altLang="en-US" sz="1600" b="1" dirty="0">
                <a:solidFill>
                  <a:srgbClr val="009900"/>
                </a:solidFill>
              </a:rPr>
              <a:t>0.653</a:t>
            </a:r>
            <a:r>
              <a:rPr lang="en-US" altLang="en-US" sz="1600" b="1" dirty="0">
                <a:solidFill>
                  <a:schemeClr val="bg1"/>
                </a:solidFill>
              </a:rPr>
              <a:t>,</a:t>
            </a:r>
            <a:r>
              <a:rPr lang="en-US" altLang="en-US" sz="1600" b="1" dirty="0">
                <a:solidFill>
                  <a:srgbClr val="009900"/>
                </a:solidFill>
              </a:rPr>
              <a:t>    </a:t>
            </a:r>
          </a:p>
          <a:p>
            <a:pPr eaLnBrk="1" hangingPunct="1"/>
            <a:r>
              <a:rPr lang="en-US" altLang="en-US" sz="1600" b="1" dirty="0">
                <a:solidFill>
                  <a:srgbClr val="009900"/>
                </a:solidFill>
              </a:rPr>
              <a:t>0.178</a:t>
            </a:r>
            <a:r>
              <a:rPr lang="en-US" altLang="en-US" sz="1600" b="1" dirty="0">
                <a:solidFill>
                  <a:schemeClr val="bg1"/>
                </a:solidFill>
              </a:rPr>
              <a:t> ,</a:t>
            </a:r>
            <a:endParaRPr lang="en-US" altLang="en-US" sz="1600" b="1" dirty="0">
              <a:solidFill>
                <a:srgbClr val="009900"/>
              </a:solidFill>
            </a:endParaRPr>
          </a:p>
          <a:p>
            <a:pPr eaLnBrk="1" hangingPunct="1"/>
            <a:r>
              <a:rPr lang="en-US" altLang="en-US" sz="1600" b="1" dirty="0">
                <a:solidFill>
                  <a:srgbClr val="009900"/>
                </a:solidFill>
              </a:rPr>
              <a:t>0.263</a:t>
            </a:r>
            <a:r>
              <a:rPr lang="en-US" altLang="en-US" sz="1600" b="1" dirty="0">
                <a:solidFill>
                  <a:schemeClr val="bg1"/>
                </a:solidFill>
              </a:rPr>
              <a:t> ,</a:t>
            </a:r>
            <a:r>
              <a:rPr lang="en-US" altLang="en-US" sz="1600" b="1" dirty="0">
                <a:solidFill>
                  <a:srgbClr val="009900"/>
                </a:solidFill>
              </a:rPr>
              <a:t>    </a:t>
            </a:r>
          </a:p>
          <a:p>
            <a:pPr eaLnBrk="1" hangingPunct="1"/>
            <a:r>
              <a:rPr lang="en-US" altLang="en-US" sz="1600" b="1" dirty="0">
                <a:solidFill>
                  <a:srgbClr val="009900"/>
                </a:solidFill>
              </a:rPr>
              <a:t>0.424</a:t>
            </a:r>
            <a:r>
              <a:rPr lang="en-US" altLang="en-US" sz="1600" b="1" dirty="0">
                <a:solidFill>
                  <a:schemeClr val="bg1"/>
                </a:solidFill>
              </a:rPr>
              <a:t> ,</a:t>
            </a:r>
            <a:endParaRPr lang="en-US" altLang="en-US" sz="1600" b="1" dirty="0">
              <a:solidFill>
                <a:srgbClr val="009900"/>
              </a:solidFill>
            </a:endParaRPr>
          </a:p>
          <a:p>
            <a:pPr eaLnBrk="1" hangingPunct="1"/>
            <a:r>
              <a:rPr lang="en-US" altLang="en-US" sz="1600" b="1" dirty="0">
                <a:solidFill>
                  <a:srgbClr val="009900"/>
                </a:solidFill>
              </a:rPr>
              <a:t>0.284</a:t>
            </a:r>
            <a:r>
              <a:rPr lang="en-US" altLang="en-US" sz="1600" b="1" dirty="0">
                <a:solidFill>
                  <a:schemeClr val="bg1"/>
                </a:solidFill>
              </a:rPr>
              <a:t> ,</a:t>
            </a:r>
            <a:r>
              <a:rPr lang="en-US" altLang="en-US" sz="1600" b="1" dirty="0">
                <a:solidFill>
                  <a:srgbClr val="009900"/>
                </a:solidFill>
              </a:rPr>
              <a:t>    </a:t>
            </a:r>
          </a:p>
          <a:p>
            <a:pPr eaLnBrk="1" hangingPunct="1"/>
            <a:r>
              <a:rPr lang="en-US" altLang="en-US" sz="1600" b="1" dirty="0">
                <a:solidFill>
                  <a:srgbClr val="009900"/>
                </a:solidFill>
              </a:rPr>
              <a:t>0.438</a:t>
            </a:r>
            <a:r>
              <a:rPr lang="en-US" altLang="en-US" sz="1600" b="1" dirty="0">
                <a:solidFill>
                  <a:schemeClr val="bg1"/>
                </a:solidFill>
              </a:rPr>
              <a:t> ,</a:t>
            </a:r>
            <a:endParaRPr lang="en-US" altLang="en-US" sz="1600" b="1" dirty="0">
              <a:solidFill>
                <a:srgbClr val="009900"/>
              </a:solidFill>
            </a:endParaRPr>
          </a:p>
          <a:p>
            <a:pPr eaLnBrk="1" hangingPunct="1"/>
            <a:r>
              <a:rPr lang="en-US" altLang="en-US" sz="1600" b="1" dirty="0">
                <a:solidFill>
                  <a:srgbClr val="009900"/>
                </a:solidFill>
              </a:rPr>
              <a:t>0.471</a:t>
            </a:r>
            <a:r>
              <a:rPr lang="en-US" altLang="en-US" sz="1600" b="1" dirty="0">
                <a:solidFill>
                  <a:schemeClr val="bg1"/>
                </a:solidFill>
              </a:rPr>
              <a:t> ,</a:t>
            </a:r>
            <a:r>
              <a:rPr lang="en-US" altLang="en-US" sz="1600" b="1" dirty="0">
                <a:solidFill>
                  <a:srgbClr val="009900"/>
                </a:solidFill>
              </a:rPr>
              <a:t>    </a:t>
            </a:r>
          </a:p>
          <a:p>
            <a:pPr eaLnBrk="1" hangingPunct="1"/>
            <a:r>
              <a:rPr lang="en-US" altLang="en-US" sz="1600" b="1" dirty="0">
                <a:solidFill>
                  <a:srgbClr val="009900"/>
                </a:solidFill>
              </a:rPr>
              <a:t>0.852</a:t>
            </a:r>
            <a:r>
              <a:rPr lang="en-US" altLang="en-US" sz="1600" b="1" dirty="0">
                <a:solidFill>
                  <a:schemeClr val="bg1"/>
                </a:solidFill>
              </a:rPr>
              <a:t> ,</a:t>
            </a:r>
            <a:endParaRPr lang="en-US" altLang="en-US" sz="1600" b="1" dirty="0">
              <a:solidFill>
                <a:srgbClr val="009900"/>
              </a:solidFill>
            </a:endParaRPr>
          </a:p>
          <a:p>
            <a:pPr eaLnBrk="1" hangingPunct="1"/>
            <a:r>
              <a:rPr lang="en-US" altLang="en-US" sz="1600" b="1" dirty="0">
                <a:solidFill>
                  <a:srgbClr val="009900"/>
                </a:solidFill>
              </a:rPr>
              <a:t>0.480</a:t>
            </a:r>
            <a:r>
              <a:rPr lang="en-US" altLang="en-US" sz="1600" b="1" dirty="0">
                <a:solidFill>
                  <a:schemeClr val="bg1"/>
                </a:solidFill>
              </a:rPr>
              <a:t> ,</a:t>
            </a:r>
            <a:r>
              <a:rPr lang="en-US" altLang="en-US" sz="1600" b="1" dirty="0">
                <a:solidFill>
                  <a:srgbClr val="009900"/>
                </a:solidFill>
              </a:rPr>
              <a:t>    </a:t>
            </a:r>
          </a:p>
          <a:p>
            <a:pPr eaLnBrk="1" hangingPunct="1"/>
            <a:r>
              <a:rPr lang="en-US" altLang="en-US" sz="1600" b="1" dirty="0">
                <a:solidFill>
                  <a:srgbClr val="009900"/>
                </a:solidFill>
              </a:rPr>
              <a:t>0.375</a:t>
            </a:r>
            <a:r>
              <a:rPr lang="en-US" altLang="en-US" sz="1600" b="1" dirty="0">
                <a:solidFill>
                  <a:schemeClr val="bg1"/>
                </a:solidFill>
              </a:rPr>
              <a:t> ,</a:t>
            </a:r>
            <a:endParaRPr lang="en-US" altLang="en-US" sz="1600" b="1" dirty="0">
              <a:solidFill>
                <a:srgbClr val="009900"/>
              </a:solidFill>
            </a:endParaRPr>
          </a:p>
          <a:p>
            <a:pPr eaLnBrk="1" hangingPunct="1"/>
            <a:r>
              <a:rPr lang="en-US" altLang="en-US" sz="1600" b="1" dirty="0">
                <a:solidFill>
                  <a:srgbClr val="009900"/>
                </a:solidFill>
              </a:rPr>
              <a:t>0.148</a:t>
            </a:r>
            <a:r>
              <a:rPr lang="en-US" altLang="en-US" sz="1600" b="1" dirty="0">
                <a:solidFill>
                  <a:schemeClr val="bg1"/>
                </a:solidFill>
              </a:rPr>
              <a:t> ,</a:t>
            </a:r>
            <a:r>
              <a:rPr lang="en-US" altLang="en-US" sz="1600" b="1" dirty="0">
                <a:solidFill>
                  <a:srgbClr val="009900"/>
                </a:solidFill>
              </a:rPr>
              <a:t>    </a:t>
            </a:r>
          </a:p>
          <a:p>
            <a:pPr eaLnBrk="1" hangingPunct="1"/>
            <a:r>
              <a:rPr lang="en-US" altLang="en-US" sz="1600" b="1" dirty="0">
                <a:solidFill>
                  <a:srgbClr val="009900"/>
                </a:solidFill>
              </a:rPr>
              <a:t>0.185</a:t>
            </a:r>
            <a:r>
              <a:rPr lang="en-US" altLang="en-US" sz="1600" b="1" dirty="0">
                <a:solidFill>
                  <a:schemeClr val="bg1"/>
                </a:solidFill>
              </a:rPr>
              <a:t> , </a:t>
            </a:r>
            <a:endParaRPr lang="en-US" altLang="en-US" sz="1600" b="1" dirty="0">
              <a:solidFill>
                <a:srgbClr val="009900"/>
              </a:solidFill>
            </a:endParaRPr>
          </a:p>
          <a:p>
            <a:pPr eaLnBrk="1" hangingPunct="1"/>
            <a:r>
              <a:rPr lang="en-US" altLang="en-US" sz="1600" b="1" dirty="0">
                <a:solidFill>
                  <a:srgbClr val="009900"/>
                </a:solidFill>
              </a:rPr>
              <a:t>0.320</a:t>
            </a:r>
            <a:r>
              <a:rPr lang="en-US" altLang="en-US" sz="1600" b="1" dirty="0">
                <a:solidFill>
                  <a:schemeClr val="bg1"/>
                </a:solidFill>
              </a:rPr>
              <a:t> , </a:t>
            </a:r>
            <a:r>
              <a:rPr lang="en-US" altLang="en-US" sz="1600" b="1" dirty="0">
                <a:solidFill>
                  <a:srgbClr val="009900"/>
                </a:solidFill>
              </a:rPr>
              <a:t>    </a:t>
            </a:r>
          </a:p>
          <a:p>
            <a:pPr eaLnBrk="1" hangingPunct="1"/>
            <a:r>
              <a:rPr lang="en-US" altLang="en-US" sz="1600" b="1" dirty="0">
                <a:solidFill>
                  <a:srgbClr val="009900"/>
                </a:solidFill>
              </a:rPr>
              <a:t>0.642</a:t>
            </a:r>
            <a:r>
              <a:rPr lang="en-US" altLang="en-US" sz="1600" b="1" dirty="0">
                <a:solidFill>
                  <a:schemeClr val="bg1"/>
                </a:solidFill>
              </a:rPr>
              <a:t> , </a:t>
            </a:r>
            <a:endParaRPr lang="en-US" altLang="en-US" sz="1600" b="1" dirty="0">
              <a:solidFill>
                <a:srgbClr val="009900"/>
              </a:solidFill>
            </a:endParaRPr>
          </a:p>
          <a:p>
            <a:pPr eaLnBrk="1" hangingPunct="1"/>
            <a:r>
              <a:rPr lang="en-US" altLang="en-US" sz="1600" b="1" dirty="0">
                <a:solidFill>
                  <a:srgbClr val="009900"/>
                </a:solidFill>
              </a:rPr>
              <a:t>0.247</a:t>
            </a:r>
            <a:r>
              <a:rPr lang="en-US" altLang="en-US" sz="1600" b="1" dirty="0">
                <a:solidFill>
                  <a:schemeClr val="bg1"/>
                </a:solidFill>
              </a:rPr>
              <a:t> ,</a:t>
            </a:r>
            <a:r>
              <a:rPr lang="en-US" altLang="en-US" sz="1600" b="1" dirty="0">
                <a:solidFill>
                  <a:srgbClr val="009900"/>
                </a:solidFill>
              </a:rPr>
              <a:t>    </a:t>
            </a:r>
          </a:p>
          <a:p>
            <a:pPr eaLnBrk="1" hangingPunct="1"/>
            <a:r>
              <a:rPr lang="en-US" altLang="en-US" sz="1600" b="1" dirty="0">
                <a:solidFill>
                  <a:srgbClr val="009900"/>
                </a:solidFill>
              </a:rPr>
              <a:t>0.784</a:t>
            </a:r>
            <a:r>
              <a:rPr lang="en-US" altLang="en-US" sz="1600" b="1" dirty="0">
                <a:solidFill>
                  <a:schemeClr val="bg1"/>
                </a:solidFill>
              </a:rPr>
              <a:t> ,</a:t>
            </a:r>
            <a:endParaRPr lang="en-US" altLang="en-US" sz="1600" b="1" dirty="0">
              <a:solidFill>
                <a:srgbClr val="009900"/>
              </a:solidFill>
            </a:endParaRPr>
          </a:p>
          <a:p>
            <a:pPr eaLnBrk="1" hangingPunct="1"/>
            <a:r>
              <a:rPr lang="en-US" altLang="en-US" sz="1600" b="1" dirty="0">
                <a:solidFill>
                  <a:srgbClr val="009900"/>
                </a:solidFill>
              </a:rPr>
              <a:t>0.643</a:t>
            </a:r>
            <a:r>
              <a:rPr lang="en-US" altLang="en-US" sz="1600" b="1" dirty="0">
                <a:solidFill>
                  <a:schemeClr val="bg1"/>
                </a:solidFill>
              </a:rPr>
              <a:t> ,</a:t>
            </a:r>
            <a:r>
              <a:rPr lang="en-US" altLang="en-US" sz="1600" b="1" dirty="0">
                <a:solidFill>
                  <a:srgbClr val="009900"/>
                </a:solidFill>
              </a:rPr>
              <a:t>    </a:t>
            </a:r>
          </a:p>
          <a:p>
            <a:pPr eaLnBrk="1" hangingPunct="1"/>
            <a:r>
              <a:rPr lang="en-US" altLang="en-US" sz="1600" b="1" dirty="0">
                <a:solidFill>
                  <a:srgbClr val="009900"/>
                </a:solidFill>
              </a:rPr>
              <a:t>0.261</a:t>
            </a:r>
            <a:r>
              <a:rPr lang="en-US" altLang="en-US" sz="1600" b="1" dirty="0">
                <a:solidFill>
                  <a:schemeClr val="bg1"/>
                </a:solidFill>
              </a:rPr>
              <a:t> ,</a:t>
            </a:r>
            <a:endParaRPr lang="en-US" altLang="en-US" sz="1600" b="1" dirty="0">
              <a:solidFill>
                <a:srgbClr val="009900"/>
              </a:solidFill>
            </a:endParaRPr>
          </a:p>
          <a:p>
            <a:pPr eaLnBrk="1" hangingPunct="1"/>
            <a:r>
              <a:rPr lang="en-US" altLang="en-US" sz="1600" b="1" dirty="0">
                <a:solidFill>
                  <a:srgbClr val="009900"/>
                </a:solidFill>
              </a:rPr>
              <a:t>0.636</a:t>
            </a:r>
            <a:r>
              <a:rPr lang="en-US" altLang="en-US" sz="1600" b="1" dirty="0">
                <a:solidFill>
                  <a:schemeClr val="bg1"/>
                </a:solidFill>
              </a:rPr>
              <a:t> ,</a:t>
            </a:r>
            <a:r>
              <a:rPr lang="en-US" altLang="en-US" sz="1600" b="1" dirty="0">
                <a:solidFill>
                  <a:srgbClr val="009900"/>
                </a:solidFill>
              </a:rPr>
              <a:t>    </a:t>
            </a:r>
          </a:p>
          <a:p>
            <a:pPr eaLnBrk="1" hangingPunct="1"/>
            <a:r>
              <a:rPr lang="en-US" altLang="en-US" sz="1600" b="1" dirty="0">
                <a:solidFill>
                  <a:srgbClr val="009900"/>
                </a:solidFill>
              </a:rPr>
              <a:t>0.487</a:t>
            </a:r>
            <a:r>
              <a:rPr lang="en-US" altLang="en-US" sz="1600" b="1" dirty="0">
                <a:solidFill>
                  <a:schemeClr val="bg1"/>
                </a:solidFill>
              </a:rPr>
              <a:t>)</a:t>
            </a:r>
          </a:p>
        </p:txBody>
      </p:sp>
    </p:spTree>
    <p:extLst>
      <p:ext uri="{BB962C8B-B14F-4D97-AF65-F5344CB8AC3E}">
        <p14:creationId xmlns:p14="http://schemas.microsoft.com/office/powerpoint/2010/main" val="2915731381"/>
      </p:ext>
    </p:extLst>
  </p:cSld>
  <p:clrMapOvr>
    <a:masterClrMapping/>
  </p:clrMapOvr>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2018" name="Rectangle 2"/>
          <p:cNvSpPr>
            <a:spLocks noGrp="1" noChangeArrowheads="1"/>
          </p:cNvSpPr>
          <p:nvPr>
            <p:ph type="title"/>
          </p:nvPr>
        </p:nvSpPr>
        <p:spPr/>
        <p:txBody>
          <a:bodyPr/>
          <a:lstStyle/>
          <a:p>
            <a:pPr eaLnBrk="1" hangingPunct="1">
              <a:defRPr/>
            </a:pPr>
            <a:r>
              <a:rPr lang="en-US"/>
              <a:t>Drawbacks of EDFs</a:t>
            </a:r>
          </a:p>
        </p:txBody>
      </p:sp>
      <p:sp>
        <p:nvSpPr>
          <p:cNvPr id="70659" name="Rectangle 3"/>
          <p:cNvSpPr>
            <a:spLocks noGrp="1" noChangeArrowheads="1"/>
          </p:cNvSpPr>
          <p:nvPr>
            <p:ph type="body" idx="1"/>
          </p:nvPr>
        </p:nvSpPr>
        <p:spPr/>
        <p:txBody>
          <a:bodyPr/>
          <a:lstStyle/>
          <a:p>
            <a:pPr eaLnBrk="1" hangingPunct="1"/>
            <a:r>
              <a:rPr lang="en-US" altLang="en-US" dirty="0">
                <a:solidFill>
                  <a:srgbClr val="FF0000"/>
                </a:solidFill>
              </a:rPr>
              <a:t>Need a fair amount of data to yield reliable estimates of distributions</a:t>
            </a:r>
          </a:p>
          <a:p>
            <a:pPr lvl="4" eaLnBrk="1" hangingPunct="1"/>
            <a:endParaRPr lang="en-US" altLang="en-US" dirty="0">
              <a:solidFill>
                <a:srgbClr val="FF0000"/>
              </a:solidFill>
            </a:endParaRPr>
          </a:p>
          <a:p>
            <a:pPr eaLnBrk="1" hangingPunct="1"/>
            <a:r>
              <a:rPr lang="en-US" altLang="en-US" dirty="0">
                <a:solidFill>
                  <a:srgbClr val="FF0000"/>
                </a:solidFill>
              </a:rPr>
              <a:t>Tails are likely to be poorly modeled</a:t>
            </a:r>
          </a:p>
          <a:p>
            <a:pPr lvl="4" eaLnBrk="1" hangingPunct="1"/>
            <a:endParaRPr lang="en-US" altLang="en-US" dirty="0">
              <a:solidFill>
                <a:srgbClr val="FF0000"/>
              </a:solidFill>
            </a:endParaRPr>
          </a:p>
          <a:p>
            <a:pPr eaLnBrk="1" hangingPunct="1"/>
            <a:r>
              <a:rPr lang="en-US" altLang="en-US" dirty="0">
                <a:solidFill>
                  <a:srgbClr val="FF0000"/>
                </a:solidFill>
              </a:rPr>
              <a:t>Data usually underestimate the range</a:t>
            </a:r>
          </a:p>
          <a:p>
            <a:pPr lvl="4" eaLnBrk="1" hangingPunct="1"/>
            <a:endParaRPr lang="en-US" altLang="en-US" dirty="0">
              <a:solidFill>
                <a:srgbClr val="FF0000"/>
              </a:solidFill>
            </a:endParaRPr>
          </a:p>
          <a:p>
            <a:pPr eaLnBrk="1" hangingPunct="1"/>
            <a:r>
              <a:rPr lang="en-US" altLang="en-US" dirty="0">
                <a:solidFill>
                  <a:srgbClr val="FF0000"/>
                </a:solidFill>
              </a:rPr>
              <a:t>Depends on “plotting position”</a:t>
            </a:r>
          </a:p>
        </p:txBody>
      </p:sp>
    </p:spTree>
    <p:extLst>
      <p:ext uri="{BB962C8B-B14F-4D97-AF65-F5344CB8AC3E}">
        <p14:creationId xmlns:p14="http://schemas.microsoft.com/office/powerpoint/2010/main" val="1298656097"/>
      </p:ext>
    </p:extLst>
  </p:cSld>
  <p:clrMapOvr>
    <a:masterClrMapping/>
  </p:clrMapOvr>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0658" name="Rectangle 2"/>
          <p:cNvSpPr>
            <a:spLocks noGrp="1" noChangeArrowheads="1"/>
          </p:cNvSpPr>
          <p:nvPr>
            <p:ph type="title"/>
          </p:nvPr>
        </p:nvSpPr>
        <p:spPr>
          <a:xfrm>
            <a:off x="0" y="457200"/>
            <a:ext cx="9144000" cy="1143000"/>
          </a:xfrm>
        </p:spPr>
        <p:txBody>
          <a:bodyPr/>
          <a:lstStyle/>
          <a:p>
            <a:pPr eaLnBrk="1" hangingPunct="1"/>
            <a:r>
              <a:rPr lang="en-US" altLang="en-US" dirty="0"/>
              <a:t>Selecting distributions </a:t>
            </a:r>
            <a:r>
              <a:rPr lang="en-US" altLang="en-US" i="1" dirty="0"/>
              <a:t>without</a:t>
            </a:r>
            <a:r>
              <a:rPr lang="en-US" altLang="en-US" dirty="0"/>
              <a:t> data</a:t>
            </a:r>
          </a:p>
        </p:txBody>
      </p:sp>
      <p:sp>
        <p:nvSpPr>
          <p:cNvPr id="2" name="Content Placeholder 1"/>
          <p:cNvSpPr>
            <a:spLocks noGrp="1"/>
          </p:cNvSpPr>
          <p:nvPr>
            <p:ph idx="1"/>
          </p:nvPr>
        </p:nvSpPr>
        <p:spPr/>
        <p:txBody>
          <a:bodyPr/>
          <a:lstStyle/>
          <a:p>
            <a:pPr eaLnBrk="1" hangingPunct="1">
              <a:lnSpc>
                <a:spcPct val="150000"/>
              </a:lnSpc>
            </a:pPr>
            <a:r>
              <a:rPr lang="en-US" altLang="en-US" dirty="0"/>
              <a:t>PERT</a:t>
            </a:r>
          </a:p>
          <a:p>
            <a:pPr eaLnBrk="1" hangingPunct="1">
              <a:lnSpc>
                <a:spcPct val="150000"/>
              </a:lnSpc>
            </a:pPr>
            <a:r>
              <a:rPr lang="en-US" altLang="en-US" dirty="0"/>
              <a:t>Maximum entropy</a:t>
            </a:r>
          </a:p>
          <a:p>
            <a:pPr eaLnBrk="1" hangingPunct="1">
              <a:lnSpc>
                <a:spcPct val="150000"/>
              </a:lnSpc>
            </a:pPr>
            <a:r>
              <a:rPr lang="en-US" altLang="en-US" dirty="0"/>
              <a:t>Fermi estimates</a:t>
            </a:r>
          </a:p>
          <a:p>
            <a:pPr>
              <a:lnSpc>
                <a:spcPct val="150000"/>
              </a:lnSpc>
            </a:pPr>
            <a:r>
              <a:rPr lang="en-US" dirty="0"/>
              <a:t>Expert elicitation</a:t>
            </a:r>
          </a:p>
        </p:txBody>
      </p:sp>
      <p:sp>
        <p:nvSpPr>
          <p:cNvPr id="3" name="Rectangle 3"/>
          <p:cNvSpPr txBox="1">
            <a:spLocks noChangeArrowheads="1"/>
          </p:cNvSpPr>
          <p:nvPr/>
        </p:nvSpPr>
        <p:spPr>
          <a:xfrm>
            <a:off x="685800" y="1981200"/>
            <a:ext cx="7772400" cy="4114800"/>
          </a:xfrm>
          <a:prstGeom prst="rect">
            <a:avLst/>
          </a:prstGeom>
        </p:spPr>
        <p:txBody>
          <a:bodyPr/>
          <a:lstStyle/>
          <a:p>
            <a:pPr>
              <a:spcBef>
                <a:spcPct val="20000"/>
              </a:spcBef>
              <a:defRPr/>
            </a:pPr>
            <a:endParaRPr lang="en-US" sz="3200" kern="0" dirty="0">
              <a:latin typeface="+mn-lt"/>
            </a:endParaRPr>
          </a:p>
        </p:txBody>
      </p:sp>
    </p:spTree>
    <p:extLst>
      <p:ext uri="{BB962C8B-B14F-4D97-AF65-F5344CB8AC3E}">
        <p14:creationId xmlns:p14="http://schemas.microsoft.com/office/powerpoint/2010/main" val="2338380654"/>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0" name="Rectangle 2"/>
          <p:cNvSpPr>
            <a:spLocks noGrp="1" noChangeArrowheads="1"/>
          </p:cNvSpPr>
          <p:nvPr>
            <p:ph type="title"/>
          </p:nvPr>
        </p:nvSpPr>
        <p:spPr/>
        <p:txBody>
          <a:bodyPr/>
          <a:lstStyle/>
          <a:p>
            <a:r>
              <a:rPr lang="en-US" altLang="en-US" dirty="0"/>
              <a:t>Installing libraries we’ll need</a:t>
            </a:r>
          </a:p>
        </p:txBody>
      </p:sp>
      <p:sp>
        <p:nvSpPr>
          <p:cNvPr id="2" name="Content Placeholder 1"/>
          <p:cNvSpPr>
            <a:spLocks noGrp="1"/>
          </p:cNvSpPr>
          <p:nvPr>
            <p:ph idx="1"/>
          </p:nvPr>
        </p:nvSpPr>
        <p:spPr/>
        <p:txBody>
          <a:bodyPr/>
          <a:lstStyle/>
          <a:p>
            <a:r>
              <a:rPr lang="en-US" dirty="0"/>
              <a:t>Click </a:t>
            </a:r>
            <a:r>
              <a:rPr lang="en-US" u="sng" dirty="0">
                <a:solidFill>
                  <a:srgbClr val="0000FF"/>
                </a:solidFill>
                <a:latin typeface="Arial" panose="020B0604020202020204" pitchFamily="34" charset="0"/>
                <a:cs typeface="Arial" panose="020B0604020202020204" pitchFamily="34" charset="0"/>
              </a:rPr>
              <a:t>Packages</a:t>
            </a:r>
            <a:r>
              <a:rPr lang="en-US" dirty="0"/>
              <a:t> / </a:t>
            </a:r>
            <a:r>
              <a:rPr lang="en-US" u="sng" dirty="0">
                <a:solidFill>
                  <a:srgbClr val="0000FF"/>
                </a:solidFill>
                <a:latin typeface="Arial" panose="020B0604020202020204" pitchFamily="34" charset="0"/>
                <a:cs typeface="Arial" panose="020B0604020202020204" pitchFamily="34" charset="0"/>
              </a:rPr>
              <a:t>Install package(s)…</a:t>
            </a:r>
            <a:r>
              <a:rPr lang="en-US" dirty="0"/>
              <a:t>, select any CRAN mirror, and click </a:t>
            </a:r>
            <a:r>
              <a:rPr lang="en-US" u="sng" dirty="0">
                <a:solidFill>
                  <a:srgbClr val="0000FF"/>
                </a:solidFill>
                <a:latin typeface="Arial" panose="020B0604020202020204" pitchFamily="34" charset="0"/>
                <a:cs typeface="Arial" panose="020B0604020202020204" pitchFamily="34" charset="0"/>
              </a:rPr>
              <a:t>OK</a:t>
            </a:r>
          </a:p>
          <a:p>
            <a:pPr lvl="8"/>
            <a:endParaRPr lang="en-US" dirty="0"/>
          </a:p>
          <a:p>
            <a:r>
              <a:rPr lang="en-US" dirty="0"/>
              <a:t>After a pause, a list of packages will pop up</a:t>
            </a:r>
          </a:p>
          <a:p>
            <a:pPr lvl="8"/>
            <a:endParaRPr lang="en-US" dirty="0"/>
          </a:p>
          <a:p>
            <a:r>
              <a:rPr lang="en-US" dirty="0"/>
              <a:t>Select the package </a:t>
            </a:r>
            <a:r>
              <a:rPr lang="en-US" dirty="0">
                <a:latin typeface="Arial" panose="020B0604020202020204" pitchFamily="34" charset="0"/>
                <a:cs typeface="Arial" panose="020B0604020202020204" pitchFamily="34" charset="0"/>
              </a:rPr>
              <a:t>MASS</a:t>
            </a:r>
            <a:r>
              <a:rPr lang="en-US" dirty="0"/>
              <a:t>, and click </a:t>
            </a:r>
            <a:r>
              <a:rPr lang="en-US" u="sng" dirty="0">
                <a:solidFill>
                  <a:srgbClr val="0000FF"/>
                </a:solidFill>
                <a:latin typeface="Arial" panose="020B0604020202020204" pitchFamily="34" charset="0"/>
                <a:cs typeface="Arial" panose="020B0604020202020204" pitchFamily="34" charset="0"/>
              </a:rPr>
              <a:t>OK</a:t>
            </a:r>
          </a:p>
          <a:p>
            <a:pPr lvl="8"/>
            <a:endParaRPr lang="en-US" dirty="0"/>
          </a:p>
          <a:p>
            <a:r>
              <a:rPr lang="en-US" dirty="0"/>
              <a:t>You may wish to install other packages</a:t>
            </a:r>
          </a:p>
          <a:p>
            <a:endParaRPr lang="en-US" dirty="0"/>
          </a:p>
          <a:p>
            <a:endParaRPr lang="en-US" dirty="0"/>
          </a:p>
        </p:txBody>
      </p:sp>
    </p:spTree>
    <p:extLst>
      <p:ext uri="{BB962C8B-B14F-4D97-AF65-F5344CB8AC3E}">
        <p14:creationId xmlns:p14="http://schemas.microsoft.com/office/powerpoint/2010/main" val="1590021189"/>
      </p:ext>
    </p:extLst>
  </p:cSld>
  <p:clrMapOvr>
    <a:masterClrMapping/>
  </p:clrMapOvr>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2946" name="Rectangle 5"/>
          <p:cNvSpPr>
            <a:spLocks noChangeArrowheads="1"/>
          </p:cNvSpPr>
          <p:nvPr/>
        </p:nvSpPr>
        <p:spPr bwMode="auto">
          <a:xfrm>
            <a:off x="1066800" y="3276600"/>
            <a:ext cx="7848600" cy="685800"/>
          </a:xfrm>
          <a:prstGeom prst="rect">
            <a:avLst/>
          </a:prstGeom>
          <a:solidFill>
            <a:schemeClr val="hlink"/>
          </a:solidFill>
          <a:ln w="9525">
            <a:solidFill>
              <a:schemeClr val="tx1"/>
            </a:solidFill>
            <a:miter lim="800000"/>
            <a:headEnd/>
            <a:tailEnd/>
          </a:ln>
        </p:spPr>
        <p:txBody>
          <a:bodyPr wrap="none" anchor="ct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latin typeface="Arial" panose="020B0604020202020204" pitchFamily="34" charset="0"/>
            </a:endParaRPr>
          </a:p>
        </p:txBody>
      </p:sp>
      <p:sp>
        <p:nvSpPr>
          <p:cNvPr id="82947" name="Rectangle 2"/>
          <p:cNvSpPr>
            <a:spLocks noGrp="1" noChangeArrowheads="1"/>
          </p:cNvSpPr>
          <p:nvPr>
            <p:ph type="title"/>
          </p:nvPr>
        </p:nvSpPr>
        <p:spPr/>
        <p:txBody>
          <a:bodyPr/>
          <a:lstStyle/>
          <a:p>
            <a:pPr eaLnBrk="1" hangingPunct="1"/>
            <a:r>
              <a:rPr lang="en-US" altLang="en-US"/>
              <a:t>PERT</a:t>
            </a:r>
          </a:p>
        </p:txBody>
      </p:sp>
      <p:sp>
        <p:nvSpPr>
          <p:cNvPr id="82948" name="Rectangle 3"/>
          <p:cNvSpPr>
            <a:spLocks noGrp="1" noChangeArrowheads="1"/>
          </p:cNvSpPr>
          <p:nvPr>
            <p:ph type="body" idx="1"/>
          </p:nvPr>
        </p:nvSpPr>
        <p:spPr>
          <a:xfrm>
            <a:off x="685800" y="1981200"/>
            <a:ext cx="8458200" cy="4724400"/>
          </a:xfrm>
        </p:spPr>
        <p:txBody>
          <a:bodyPr/>
          <a:lstStyle/>
          <a:p>
            <a:pPr eaLnBrk="1" hangingPunct="1">
              <a:lnSpc>
                <a:spcPct val="90000"/>
              </a:lnSpc>
            </a:pPr>
            <a:r>
              <a:rPr lang="en-US" altLang="en-US" sz="2800" dirty="0"/>
              <a:t>Originally for costing and scheduling but now common</a:t>
            </a:r>
            <a:endParaRPr lang="en-US" altLang="en-US" sz="2800" u="sng" dirty="0"/>
          </a:p>
          <a:p>
            <a:pPr lvl="2" eaLnBrk="1" hangingPunct="1">
              <a:lnSpc>
                <a:spcPct val="90000"/>
              </a:lnSpc>
            </a:pPr>
            <a:r>
              <a:rPr lang="en-US" altLang="en-US" sz="1800" dirty="0">
                <a:solidFill>
                  <a:schemeClr val="hlink"/>
                </a:solidFill>
              </a:rPr>
              <a:t>Developed in a “few weeks” by U.S. Navy contractors</a:t>
            </a:r>
          </a:p>
          <a:p>
            <a:pPr eaLnBrk="1" hangingPunct="1">
              <a:lnSpc>
                <a:spcPct val="90000"/>
              </a:lnSpc>
            </a:pPr>
            <a:r>
              <a:rPr lang="en-US" altLang="en-US" sz="2800" dirty="0"/>
              <a:t>Uses expert opinion {min, max, mode} for each input</a:t>
            </a:r>
            <a:endParaRPr lang="en-US" altLang="en-US" sz="2400" dirty="0">
              <a:solidFill>
                <a:srgbClr val="0066FF"/>
              </a:solidFill>
            </a:endParaRPr>
          </a:p>
          <a:p>
            <a:pPr lvl="2" eaLnBrk="1" hangingPunct="1">
              <a:lnSpc>
                <a:spcPct val="90000"/>
              </a:lnSpc>
            </a:pPr>
            <a:endParaRPr lang="en-US" altLang="en-US" sz="500" dirty="0"/>
          </a:p>
          <a:p>
            <a:pPr lvl="1" eaLnBrk="1" hangingPunct="1">
              <a:lnSpc>
                <a:spcPct val="90000"/>
              </a:lnSpc>
              <a:buFontTx/>
              <a:buNone/>
            </a:pPr>
            <a:r>
              <a:rPr lang="en-US" altLang="en-US" sz="1800" dirty="0" err="1">
                <a:solidFill>
                  <a:srgbClr val="FF0000"/>
                </a:solidFill>
              </a:rPr>
              <a:t>Beta</a:t>
            </a:r>
            <a:r>
              <a:rPr lang="en-US" altLang="en-US" sz="1200" dirty="0" err="1">
                <a:solidFill>
                  <a:srgbClr val="FF0000"/>
                </a:solidFill>
              </a:rPr>
              <a:t>PERT</a:t>
            </a:r>
            <a:r>
              <a:rPr lang="en-US" altLang="en-US" sz="1800" dirty="0">
                <a:solidFill>
                  <a:srgbClr val="FF0000"/>
                </a:solidFill>
              </a:rPr>
              <a:t> is </a:t>
            </a:r>
            <a:r>
              <a:rPr lang="en-US" altLang="en-US" sz="1800" i="1" dirty="0">
                <a:solidFill>
                  <a:srgbClr val="FF0000"/>
                </a:solidFill>
              </a:rPr>
              <a:t>a</a:t>
            </a:r>
            <a:r>
              <a:rPr lang="en-US" altLang="en-US" sz="1800" dirty="0">
                <a:solidFill>
                  <a:srgbClr val="FF0000"/>
                </a:solidFill>
              </a:rPr>
              <a:t> + (</a:t>
            </a:r>
            <a:r>
              <a:rPr lang="en-US" altLang="en-US" sz="1800" i="1" dirty="0">
                <a:solidFill>
                  <a:srgbClr val="FF0000"/>
                </a:solidFill>
              </a:rPr>
              <a:t>b</a:t>
            </a:r>
            <a:r>
              <a:rPr lang="en-US" altLang="en-US" sz="1800" dirty="0">
                <a:solidFill>
                  <a:srgbClr val="FF0000"/>
                </a:solidFill>
              </a:rPr>
              <a:t> – </a:t>
            </a:r>
            <a:r>
              <a:rPr lang="en-US" altLang="en-US" sz="1800" i="1" dirty="0">
                <a:solidFill>
                  <a:srgbClr val="FF0000"/>
                </a:solidFill>
              </a:rPr>
              <a:t>a</a:t>
            </a:r>
            <a:r>
              <a:rPr lang="en-US" altLang="en-US" sz="1800" dirty="0">
                <a:solidFill>
                  <a:srgbClr val="FF0000"/>
                </a:solidFill>
              </a:rPr>
              <a:t>)beta(</a:t>
            </a:r>
            <a:r>
              <a:rPr lang="el-GR" altLang="en-US" sz="1800" dirty="0">
                <a:solidFill>
                  <a:srgbClr val="FF0000"/>
                </a:solidFill>
                <a:cs typeface="Times New Roman" panose="02020603050405020304" pitchFamily="18" charset="0"/>
                <a:sym typeface="Symbol" panose="05050102010706020507" pitchFamily="18" charset="2"/>
              </a:rPr>
              <a:t></a:t>
            </a:r>
            <a:r>
              <a:rPr lang="en-US" altLang="en-US" sz="1800" baseline="-25000" dirty="0">
                <a:solidFill>
                  <a:srgbClr val="FF0000"/>
                </a:solidFill>
                <a:cs typeface="Times New Roman" panose="02020603050405020304" pitchFamily="18" charset="0"/>
                <a:sym typeface="Symbol" panose="05050102010706020507" pitchFamily="18" charset="2"/>
              </a:rPr>
              <a:t>1</a:t>
            </a:r>
            <a:r>
              <a:rPr lang="en-US" altLang="en-US" sz="1800" dirty="0">
                <a:solidFill>
                  <a:srgbClr val="FF0000"/>
                </a:solidFill>
                <a:cs typeface="Times New Roman" panose="02020603050405020304" pitchFamily="18" charset="0"/>
                <a:sym typeface="Symbol" panose="05050102010706020507" pitchFamily="18" charset="2"/>
              </a:rPr>
              <a:t>, </a:t>
            </a:r>
            <a:r>
              <a:rPr lang="en-US" altLang="en-US" sz="1800" baseline="-25000" dirty="0">
                <a:solidFill>
                  <a:srgbClr val="FF0000"/>
                </a:solidFill>
                <a:cs typeface="Times New Roman" panose="02020603050405020304" pitchFamily="18" charset="0"/>
                <a:sym typeface="Symbol" panose="05050102010706020507" pitchFamily="18" charset="2"/>
              </a:rPr>
              <a:t>2</a:t>
            </a:r>
            <a:r>
              <a:rPr lang="en-US" altLang="en-US" sz="1800" dirty="0">
                <a:solidFill>
                  <a:srgbClr val="FF0000"/>
                </a:solidFill>
                <a:cs typeface="Times New Roman" panose="02020603050405020304" pitchFamily="18" charset="0"/>
                <a:sym typeface="Symbol" panose="05050102010706020507" pitchFamily="18" charset="2"/>
              </a:rPr>
              <a:t>), where </a:t>
            </a:r>
            <a:r>
              <a:rPr lang="en-US" altLang="en-US" sz="1800" i="1" dirty="0">
                <a:solidFill>
                  <a:srgbClr val="FF0000"/>
                </a:solidFill>
              </a:rPr>
              <a:t>a </a:t>
            </a:r>
            <a:r>
              <a:rPr lang="en-US" altLang="en-US" sz="1800" dirty="0">
                <a:solidFill>
                  <a:srgbClr val="FF0000"/>
                </a:solidFill>
              </a:rPr>
              <a:t>= min, </a:t>
            </a:r>
            <a:r>
              <a:rPr lang="en-US" altLang="en-US" sz="1800" i="1" dirty="0">
                <a:solidFill>
                  <a:srgbClr val="FF0000"/>
                </a:solidFill>
              </a:rPr>
              <a:t>b </a:t>
            </a:r>
            <a:r>
              <a:rPr lang="en-US" altLang="en-US" sz="1800" dirty="0">
                <a:solidFill>
                  <a:srgbClr val="FF0000"/>
                </a:solidFill>
              </a:rPr>
              <a:t>= max, </a:t>
            </a:r>
            <a:r>
              <a:rPr lang="en-US" altLang="en-US" sz="1800" i="1" dirty="0">
                <a:solidFill>
                  <a:srgbClr val="FF0000"/>
                </a:solidFill>
              </a:rPr>
              <a:t>c</a:t>
            </a:r>
            <a:r>
              <a:rPr lang="en-US" altLang="en-US" sz="1800" dirty="0">
                <a:solidFill>
                  <a:srgbClr val="FF0000"/>
                </a:solidFill>
              </a:rPr>
              <a:t> = most likely value,</a:t>
            </a:r>
            <a:endParaRPr lang="en-US" altLang="en-US" sz="1800" dirty="0">
              <a:solidFill>
                <a:srgbClr val="FF0000"/>
              </a:solidFill>
              <a:cs typeface="Times New Roman" panose="02020603050405020304" pitchFamily="18" charset="0"/>
              <a:sym typeface="Symbol" panose="05050102010706020507" pitchFamily="18" charset="2"/>
            </a:endParaRPr>
          </a:p>
          <a:p>
            <a:pPr lvl="1" eaLnBrk="1" hangingPunct="1">
              <a:lnSpc>
                <a:spcPct val="90000"/>
              </a:lnSpc>
              <a:buFontTx/>
              <a:buNone/>
            </a:pPr>
            <a:r>
              <a:rPr lang="en-US" altLang="en-US" sz="1800" dirty="0">
                <a:solidFill>
                  <a:srgbClr val="FF0000"/>
                </a:solidFill>
                <a:cs typeface="Times New Roman" panose="02020603050405020304" pitchFamily="18" charset="0"/>
                <a:sym typeface="Symbol" panose="05050102010706020507" pitchFamily="18" charset="2"/>
              </a:rPr>
              <a:t></a:t>
            </a:r>
            <a:r>
              <a:rPr lang="en-US" altLang="en-US" sz="1800" baseline="-25000" dirty="0">
                <a:solidFill>
                  <a:srgbClr val="FF0000"/>
                </a:solidFill>
                <a:cs typeface="Times New Roman" panose="02020603050405020304" pitchFamily="18" charset="0"/>
                <a:sym typeface="Symbol" panose="05050102010706020507" pitchFamily="18" charset="2"/>
              </a:rPr>
              <a:t>1</a:t>
            </a:r>
            <a:r>
              <a:rPr lang="en-US" altLang="en-US" sz="1800" dirty="0">
                <a:solidFill>
                  <a:srgbClr val="FF0000"/>
                </a:solidFill>
                <a:cs typeface="Times New Roman" panose="02020603050405020304" pitchFamily="18" charset="0"/>
                <a:sym typeface="Symbol" panose="05050102010706020507" pitchFamily="18" charset="2"/>
              </a:rPr>
              <a:t> = (</a:t>
            </a:r>
            <a:r>
              <a:rPr lang="el-GR" altLang="en-US" sz="1800" dirty="0">
                <a:solidFill>
                  <a:srgbClr val="FF0000"/>
                </a:solidFill>
                <a:cs typeface="Times New Roman" panose="02020603050405020304" pitchFamily="18" charset="0"/>
              </a:rPr>
              <a:t>μ</a:t>
            </a:r>
            <a:r>
              <a:rPr lang="en-US" altLang="en-US" sz="1800" dirty="0">
                <a:solidFill>
                  <a:srgbClr val="FF0000"/>
                </a:solidFill>
                <a:cs typeface="Times New Roman" panose="02020603050405020304" pitchFamily="18" charset="0"/>
              </a:rPr>
              <a:t> – </a:t>
            </a:r>
            <a:r>
              <a:rPr lang="en-US" altLang="en-US" sz="1800" i="1" dirty="0">
                <a:solidFill>
                  <a:srgbClr val="FF0000"/>
                </a:solidFill>
                <a:cs typeface="Times New Roman" panose="02020603050405020304" pitchFamily="18" charset="0"/>
              </a:rPr>
              <a:t>a</a:t>
            </a:r>
            <a:r>
              <a:rPr lang="en-US" altLang="en-US" sz="1800" dirty="0">
                <a:solidFill>
                  <a:srgbClr val="FF0000"/>
                </a:solidFill>
                <a:cs typeface="Times New Roman" panose="02020603050405020304" pitchFamily="18" charset="0"/>
              </a:rPr>
              <a:t>)(2</a:t>
            </a:r>
            <a:r>
              <a:rPr lang="en-US" altLang="en-US" sz="1800" i="1" dirty="0">
                <a:solidFill>
                  <a:srgbClr val="FF0000"/>
                </a:solidFill>
                <a:cs typeface="Times New Roman" panose="02020603050405020304" pitchFamily="18" charset="0"/>
              </a:rPr>
              <a:t>c</a:t>
            </a:r>
            <a:r>
              <a:rPr lang="en-US" altLang="en-US" sz="1800" dirty="0">
                <a:solidFill>
                  <a:srgbClr val="FF0000"/>
                </a:solidFill>
                <a:cs typeface="Times New Roman" panose="02020603050405020304" pitchFamily="18" charset="0"/>
              </a:rPr>
              <a:t> – </a:t>
            </a:r>
            <a:r>
              <a:rPr lang="en-US" altLang="en-US" sz="1800" i="1" dirty="0">
                <a:solidFill>
                  <a:srgbClr val="FF0000"/>
                </a:solidFill>
                <a:cs typeface="Times New Roman" panose="02020603050405020304" pitchFamily="18" charset="0"/>
              </a:rPr>
              <a:t>a</a:t>
            </a:r>
            <a:r>
              <a:rPr lang="en-US" altLang="en-US" sz="1800" dirty="0">
                <a:solidFill>
                  <a:srgbClr val="FF0000"/>
                </a:solidFill>
                <a:cs typeface="Times New Roman" panose="02020603050405020304" pitchFamily="18" charset="0"/>
              </a:rPr>
              <a:t> – </a:t>
            </a:r>
            <a:r>
              <a:rPr lang="en-US" altLang="en-US" sz="1800" i="1" dirty="0">
                <a:solidFill>
                  <a:srgbClr val="FF0000"/>
                </a:solidFill>
                <a:cs typeface="Times New Roman" panose="02020603050405020304" pitchFamily="18" charset="0"/>
              </a:rPr>
              <a:t>b</a:t>
            </a:r>
            <a:r>
              <a:rPr lang="en-US" altLang="en-US" sz="1800" dirty="0">
                <a:solidFill>
                  <a:srgbClr val="FF0000"/>
                </a:solidFill>
                <a:cs typeface="Times New Roman" panose="02020603050405020304" pitchFamily="18" charset="0"/>
              </a:rPr>
              <a:t>)/[(</a:t>
            </a:r>
            <a:r>
              <a:rPr lang="en-US" altLang="en-US" sz="1800" i="1" dirty="0">
                <a:solidFill>
                  <a:srgbClr val="FF0000"/>
                </a:solidFill>
                <a:cs typeface="Times New Roman" panose="02020603050405020304" pitchFamily="18" charset="0"/>
              </a:rPr>
              <a:t>c</a:t>
            </a:r>
            <a:r>
              <a:rPr lang="en-US" altLang="en-US" sz="1800" dirty="0">
                <a:solidFill>
                  <a:srgbClr val="FF0000"/>
                </a:solidFill>
                <a:cs typeface="Times New Roman" panose="02020603050405020304" pitchFamily="18" charset="0"/>
              </a:rPr>
              <a:t> – </a:t>
            </a:r>
            <a:r>
              <a:rPr lang="el-GR" altLang="en-US" sz="1800" dirty="0">
                <a:solidFill>
                  <a:srgbClr val="FF0000"/>
                </a:solidFill>
                <a:cs typeface="Times New Roman" panose="02020603050405020304" pitchFamily="18" charset="0"/>
              </a:rPr>
              <a:t>μ</a:t>
            </a:r>
            <a:r>
              <a:rPr lang="en-US" altLang="en-US" sz="1800" dirty="0">
                <a:solidFill>
                  <a:srgbClr val="FF0000"/>
                </a:solidFill>
                <a:cs typeface="Times New Roman" panose="02020603050405020304" pitchFamily="18" charset="0"/>
              </a:rPr>
              <a:t>)(</a:t>
            </a:r>
            <a:r>
              <a:rPr lang="en-US" altLang="en-US" sz="1800" i="1" dirty="0">
                <a:solidFill>
                  <a:srgbClr val="FF0000"/>
                </a:solidFill>
                <a:cs typeface="Times New Roman" panose="02020603050405020304" pitchFamily="18" charset="0"/>
              </a:rPr>
              <a:t>b</a:t>
            </a:r>
            <a:r>
              <a:rPr lang="en-US" altLang="en-US" sz="1800" dirty="0">
                <a:solidFill>
                  <a:srgbClr val="FF0000"/>
                </a:solidFill>
                <a:cs typeface="Times New Roman" panose="02020603050405020304" pitchFamily="18" charset="0"/>
              </a:rPr>
              <a:t> – </a:t>
            </a:r>
            <a:r>
              <a:rPr lang="en-US" altLang="en-US" sz="1800" i="1" dirty="0">
                <a:solidFill>
                  <a:srgbClr val="FF0000"/>
                </a:solidFill>
                <a:cs typeface="Times New Roman" panose="02020603050405020304" pitchFamily="18" charset="0"/>
              </a:rPr>
              <a:t>a</a:t>
            </a:r>
            <a:r>
              <a:rPr lang="en-US" altLang="en-US" sz="1800" dirty="0">
                <a:solidFill>
                  <a:srgbClr val="FF0000"/>
                </a:solidFill>
                <a:cs typeface="Times New Roman" panose="02020603050405020304" pitchFamily="18" charset="0"/>
              </a:rPr>
              <a:t>)], </a:t>
            </a:r>
            <a:r>
              <a:rPr lang="en-US" altLang="en-US" sz="1800" dirty="0">
                <a:solidFill>
                  <a:srgbClr val="FF0000"/>
                </a:solidFill>
                <a:cs typeface="Times New Roman" panose="02020603050405020304" pitchFamily="18" charset="0"/>
                <a:sym typeface="Symbol" panose="05050102010706020507" pitchFamily="18" charset="2"/>
              </a:rPr>
              <a:t></a:t>
            </a:r>
            <a:r>
              <a:rPr lang="en-US" altLang="en-US" sz="1800" baseline="-25000" dirty="0">
                <a:solidFill>
                  <a:srgbClr val="FF0000"/>
                </a:solidFill>
                <a:cs typeface="Times New Roman" panose="02020603050405020304" pitchFamily="18" charset="0"/>
                <a:sym typeface="Symbol" panose="05050102010706020507" pitchFamily="18" charset="2"/>
              </a:rPr>
              <a:t>2</a:t>
            </a:r>
            <a:r>
              <a:rPr lang="en-US" altLang="en-US" sz="1800" dirty="0">
                <a:solidFill>
                  <a:srgbClr val="FF0000"/>
                </a:solidFill>
                <a:cs typeface="Times New Roman" panose="02020603050405020304" pitchFamily="18" charset="0"/>
                <a:sym typeface="Symbol" panose="05050102010706020507" pitchFamily="18" charset="2"/>
              </a:rPr>
              <a:t> = </a:t>
            </a:r>
            <a:r>
              <a:rPr lang="en-US" altLang="en-US" sz="1800" baseline="-25000" dirty="0">
                <a:solidFill>
                  <a:srgbClr val="FF0000"/>
                </a:solidFill>
                <a:cs typeface="Times New Roman" panose="02020603050405020304" pitchFamily="18" charset="0"/>
                <a:sym typeface="Symbol" panose="05050102010706020507" pitchFamily="18" charset="2"/>
              </a:rPr>
              <a:t>1</a:t>
            </a:r>
            <a:r>
              <a:rPr lang="en-US" altLang="en-US" sz="1800" dirty="0">
                <a:solidFill>
                  <a:srgbClr val="FF0000"/>
                </a:solidFill>
                <a:cs typeface="Times New Roman" panose="02020603050405020304" pitchFamily="18" charset="0"/>
                <a:sym typeface="Symbol" panose="05050102010706020507" pitchFamily="18" charset="2"/>
              </a:rPr>
              <a:t>(</a:t>
            </a:r>
            <a:r>
              <a:rPr lang="en-US" altLang="en-US" sz="1800" i="1" dirty="0">
                <a:solidFill>
                  <a:srgbClr val="FF0000"/>
                </a:solidFill>
                <a:cs typeface="Times New Roman" panose="02020603050405020304" pitchFamily="18" charset="0"/>
                <a:sym typeface="Symbol" panose="05050102010706020507" pitchFamily="18" charset="2"/>
              </a:rPr>
              <a:t>b</a:t>
            </a:r>
            <a:r>
              <a:rPr lang="en-US" altLang="en-US" sz="1800" dirty="0">
                <a:solidFill>
                  <a:srgbClr val="FF0000"/>
                </a:solidFill>
                <a:cs typeface="Times New Roman" panose="02020603050405020304" pitchFamily="18" charset="0"/>
                <a:sym typeface="Symbol" panose="05050102010706020507" pitchFamily="18" charset="2"/>
              </a:rPr>
              <a:t> – </a:t>
            </a:r>
            <a:r>
              <a:rPr lang="el-GR" altLang="en-US" sz="1800" dirty="0">
                <a:solidFill>
                  <a:srgbClr val="FF0000"/>
                </a:solidFill>
                <a:cs typeface="Times New Roman" panose="02020603050405020304" pitchFamily="18" charset="0"/>
              </a:rPr>
              <a:t>μ</a:t>
            </a:r>
            <a:r>
              <a:rPr lang="en-US" altLang="en-US" sz="1800" dirty="0">
                <a:solidFill>
                  <a:srgbClr val="FF0000"/>
                </a:solidFill>
                <a:cs typeface="Times New Roman" panose="02020603050405020304" pitchFamily="18" charset="0"/>
              </a:rPr>
              <a:t>)/(</a:t>
            </a:r>
            <a:r>
              <a:rPr lang="el-GR" altLang="en-US" sz="1800" dirty="0">
                <a:solidFill>
                  <a:srgbClr val="FF0000"/>
                </a:solidFill>
                <a:cs typeface="Times New Roman" panose="02020603050405020304" pitchFamily="18" charset="0"/>
              </a:rPr>
              <a:t>μ</a:t>
            </a:r>
            <a:r>
              <a:rPr lang="en-US" altLang="en-US" sz="1800" dirty="0">
                <a:solidFill>
                  <a:srgbClr val="FF0000"/>
                </a:solidFill>
                <a:cs typeface="Times New Roman" panose="02020603050405020304" pitchFamily="18" charset="0"/>
              </a:rPr>
              <a:t> – </a:t>
            </a:r>
            <a:r>
              <a:rPr lang="en-US" altLang="en-US" sz="1800" i="1" dirty="0">
                <a:solidFill>
                  <a:srgbClr val="FF0000"/>
                </a:solidFill>
                <a:cs typeface="Times New Roman" panose="02020603050405020304" pitchFamily="18" charset="0"/>
              </a:rPr>
              <a:t>a</a:t>
            </a:r>
            <a:r>
              <a:rPr lang="en-US" altLang="en-US" sz="1800" dirty="0">
                <a:solidFill>
                  <a:srgbClr val="FF0000"/>
                </a:solidFill>
                <a:cs typeface="Times New Roman" panose="02020603050405020304" pitchFamily="18" charset="0"/>
              </a:rPr>
              <a:t>), </a:t>
            </a:r>
            <a:r>
              <a:rPr lang="el-GR" altLang="en-US" sz="1800" dirty="0">
                <a:solidFill>
                  <a:srgbClr val="FF0000"/>
                </a:solidFill>
                <a:cs typeface="Times New Roman" panose="02020603050405020304" pitchFamily="18" charset="0"/>
              </a:rPr>
              <a:t>μ</a:t>
            </a:r>
            <a:r>
              <a:rPr lang="en-US" altLang="en-US" sz="1800" dirty="0">
                <a:solidFill>
                  <a:srgbClr val="FF0000"/>
                </a:solidFill>
                <a:cs typeface="Times New Roman" panose="02020603050405020304" pitchFamily="18" charset="0"/>
              </a:rPr>
              <a:t> = (</a:t>
            </a:r>
            <a:r>
              <a:rPr lang="en-US" altLang="en-US" sz="1800" i="1" dirty="0">
                <a:solidFill>
                  <a:srgbClr val="FF0000"/>
                </a:solidFill>
                <a:cs typeface="Times New Roman" panose="02020603050405020304" pitchFamily="18" charset="0"/>
              </a:rPr>
              <a:t>a</a:t>
            </a:r>
            <a:r>
              <a:rPr lang="en-US" altLang="en-US" sz="1800" dirty="0">
                <a:solidFill>
                  <a:srgbClr val="FF0000"/>
                </a:solidFill>
                <a:cs typeface="Times New Roman" panose="02020603050405020304" pitchFamily="18" charset="0"/>
              </a:rPr>
              <a:t> + </a:t>
            </a:r>
            <a:r>
              <a:rPr lang="en-US" altLang="en-US" sz="1800" i="1" dirty="0">
                <a:solidFill>
                  <a:srgbClr val="FF0000"/>
                </a:solidFill>
                <a:cs typeface="Times New Roman" panose="02020603050405020304" pitchFamily="18" charset="0"/>
              </a:rPr>
              <a:t>b</a:t>
            </a:r>
            <a:r>
              <a:rPr lang="en-US" altLang="en-US" sz="1800" dirty="0">
                <a:solidFill>
                  <a:srgbClr val="FF0000"/>
                </a:solidFill>
                <a:cs typeface="Times New Roman" panose="02020603050405020304" pitchFamily="18" charset="0"/>
              </a:rPr>
              <a:t> + 4</a:t>
            </a:r>
            <a:r>
              <a:rPr lang="en-US" altLang="en-US" sz="1800" i="1" dirty="0">
                <a:solidFill>
                  <a:srgbClr val="FF0000"/>
                </a:solidFill>
                <a:cs typeface="Times New Roman" panose="02020603050405020304" pitchFamily="18" charset="0"/>
              </a:rPr>
              <a:t>c</a:t>
            </a:r>
            <a:r>
              <a:rPr lang="en-US" altLang="en-US" sz="1800" dirty="0">
                <a:solidFill>
                  <a:srgbClr val="FF0000"/>
                </a:solidFill>
                <a:cs typeface="Times New Roman" panose="02020603050405020304" pitchFamily="18" charset="0"/>
              </a:rPr>
              <a:t>)/6</a:t>
            </a:r>
            <a:endParaRPr lang="en-US" altLang="en-US" sz="1800" dirty="0">
              <a:solidFill>
                <a:srgbClr val="FF0000"/>
              </a:solidFill>
            </a:endParaRPr>
          </a:p>
          <a:p>
            <a:pPr lvl="1" eaLnBrk="1" hangingPunct="1">
              <a:lnSpc>
                <a:spcPct val="90000"/>
              </a:lnSpc>
              <a:buFontTx/>
              <a:buNone/>
            </a:pPr>
            <a:endParaRPr lang="en-US" altLang="en-US" sz="500" dirty="0">
              <a:solidFill>
                <a:srgbClr val="FF0000"/>
              </a:solidFill>
            </a:endParaRPr>
          </a:p>
          <a:p>
            <a:pPr eaLnBrk="1" hangingPunct="1">
              <a:lnSpc>
                <a:spcPct val="90000"/>
              </a:lnSpc>
            </a:pPr>
            <a:r>
              <a:rPr lang="en-US" altLang="en-US" sz="2800" dirty="0"/>
              <a:t>Can specify other distributions if desired</a:t>
            </a:r>
          </a:p>
          <a:p>
            <a:pPr lvl="2" eaLnBrk="1" hangingPunct="1">
              <a:lnSpc>
                <a:spcPct val="90000"/>
              </a:lnSpc>
            </a:pPr>
            <a:r>
              <a:rPr lang="en-US" altLang="en-US" sz="1800" dirty="0" err="1">
                <a:solidFill>
                  <a:schemeClr val="hlink"/>
                </a:solidFill>
              </a:rPr>
              <a:t>Primavera’s</a:t>
            </a:r>
            <a:r>
              <a:rPr lang="en-US" altLang="en-US" sz="1800" dirty="0">
                <a:solidFill>
                  <a:schemeClr val="hlink"/>
                </a:solidFill>
              </a:rPr>
              <a:t> </a:t>
            </a:r>
            <a:r>
              <a:rPr lang="en-US" altLang="en-US" sz="1800" dirty="0" err="1">
                <a:solidFill>
                  <a:schemeClr val="hlink"/>
                </a:solidFill>
              </a:rPr>
              <a:t>PertMaster</a:t>
            </a:r>
            <a:r>
              <a:rPr lang="en-US" altLang="en-US" sz="1800" dirty="0">
                <a:solidFill>
                  <a:schemeClr val="hlink"/>
                </a:solidFill>
              </a:rPr>
              <a:t> knows 10 shapes, including “custom”</a:t>
            </a:r>
          </a:p>
          <a:p>
            <a:pPr eaLnBrk="1" hangingPunct="1">
              <a:lnSpc>
                <a:spcPct val="90000"/>
              </a:lnSpc>
            </a:pPr>
            <a:r>
              <a:rPr lang="en-US" altLang="en-US" sz="2800" dirty="0"/>
              <a:t>Don’t need to know correlations or dependence</a:t>
            </a:r>
          </a:p>
          <a:p>
            <a:pPr lvl="2" eaLnBrk="1" hangingPunct="1">
              <a:lnSpc>
                <a:spcPct val="90000"/>
              </a:lnSpc>
            </a:pPr>
            <a:endParaRPr lang="en-US" altLang="en-US" sz="2000" dirty="0"/>
          </a:p>
          <a:p>
            <a:pPr eaLnBrk="1" hangingPunct="1">
              <a:lnSpc>
                <a:spcPct val="90000"/>
              </a:lnSpc>
            </a:pPr>
            <a:r>
              <a:rPr lang="en-US" altLang="en-US" sz="2800" dirty="0"/>
              <a:t>Usually implemented in a Monte Carlo simulation</a:t>
            </a:r>
          </a:p>
        </p:txBody>
      </p:sp>
      <p:sp>
        <p:nvSpPr>
          <p:cNvPr id="82949" name="Rectangle 4"/>
          <p:cNvSpPr>
            <a:spLocks noChangeArrowheads="1"/>
          </p:cNvSpPr>
          <p:nvPr/>
        </p:nvSpPr>
        <p:spPr bwMode="auto">
          <a:xfrm>
            <a:off x="4724400" y="1447800"/>
            <a:ext cx="41846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u="sng">
                <a:solidFill>
                  <a:schemeClr val="hlink"/>
                </a:solidFill>
                <a:latin typeface="Times New Roman" panose="02020603050405020304" pitchFamily="18" charset="0"/>
              </a:rPr>
              <a:t>P</a:t>
            </a:r>
            <a:r>
              <a:rPr lang="en-US" altLang="en-US">
                <a:solidFill>
                  <a:schemeClr val="hlink"/>
                </a:solidFill>
                <a:latin typeface="Times New Roman" panose="02020603050405020304" pitchFamily="18" charset="0"/>
              </a:rPr>
              <a:t>rogram </a:t>
            </a:r>
            <a:r>
              <a:rPr lang="en-US" altLang="en-US" u="sng">
                <a:solidFill>
                  <a:schemeClr val="hlink"/>
                </a:solidFill>
                <a:latin typeface="Times New Roman" panose="02020603050405020304" pitchFamily="18" charset="0"/>
              </a:rPr>
              <a:t>E</a:t>
            </a:r>
            <a:r>
              <a:rPr lang="en-US" altLang="en-US">
                <a:solidFill>
                  <a:schemeClr val="hlink"/>
                </a:solidFill>
                <a:latin typeface="Times New Roman" panose="02020603050405020304" pitchFamily="18" charset="0"/>
              </a:rPr>
              <a:t>valuation and </a:t>
            </a:r>
            <a:r>
              <a:rPr lang="en-US" altLang="en-US" u="sng">
                <a:solidFill>
                  <a:schemeClr val="hlink"/>
                </a:solidFill>
                <a:latin typeface="Times New Roman" panose="02020603050405020304" pitchFamily="18" charset="0"/>
              </a:rPr>
              <a:t>R</a:t>
            </a:r>
            <a:r>
              <a:rPr lang="en-US" altLang="en-US">
                <a:solidFill>
                  <a:schemeClr val="hlink"/>
                </a:solidFill>
                <a:latin typeface="Times New Roman" panose="02020603050405020304" pitchFamily="18" charset="0"/>
              </a:rPr>
              <a:t>eview </a:t>
            </a:r>
            <a:r>
              <a:rPr lang="en-US" altLang="en-US" u="sng">
                <a:solidFill>
                  <a:schemeClr val="hlink"/>
                </a:solidFill>
                <a:latin typeface="Times New Roman" panose="02020603050405020304" pitchFamily="18" charset="0"/>
              </a:rPr>
              <a:t>T</a:t>
            </a:r>
            <a:r>
              <a:rPr lang="en-US" altLang="en-US">
                <a:solidFill>
                  <a:schemeClr val="hlink"/>
                </a:solidFill>
                <a:latin typeface="Times New Roman" panose="02020603050405020304" pitchFamily="18" charset="0"/>
              </a:rPr>
              <a:t>echnique</a:t>
            </a:r>
          </a:p>
        </p:txBody>
      </p:sp>
    </p:spTree>
    <p:extLst>
      <p:ext uri="{BB962C8B-B14F-4D97-AF65-F5344CB8AC3E}">
        <p14:creationId xmlns:p14="http://schemas.microsoft.com/office/powerpoint/2010/main" val="3867201124"/>
      </p:ext>
    </p:extLst>
  </p:cSld>
  <p:clrMapOvr>
    <a:masterClrMapping/>
  </p:clrMapOvr>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3970" name="Group 335"/>
          <p:cNvGrpSpPr>
            <a:grpSpLocks/>
          </p:cNvGrpSpPr>
          <p:nvPr/>
        </p:nvGrpSpPr>
        <p:grpSpPr bwMode="auto">
          <a:xfrm>
            <a:off x="304800" y="1524000"/>
            <a:ext cx="8610600" cy="5105400"/>
            <a:chOff x="304800" y="1524000"/>
            <a:chExt cx="8610600" cy="5105400"/>
          </a:xfrm>
        </p:grpSpPr>
        <p:grpSp>
          <p:nvGrpSpPr>
            <p:cNvPr id="83973" name="Group 327"/>
            <p:cNvGrpSpPr>
              <a:grpSpLocks/>
            </p:cNvGrpSpPr>
            <p:nvPr/>
          </p:nvGrpSpPr>
          <p:grpSpPr bwMode="auto">
            <a:xfrm>
              <a:off x="304800" y="1524000"/>
              <a:ext cx="1783843" cy="1414191"/>
              <a:chOff x="1050925" y="1720851"/>
              <a:chExt cx="966788" cy="769938"/>
            </a:xfrm>
          </p:grpSpPr>
          <p:sp>
            <p:nvSpPr>
              <p:cNvPr id="84018" name="Rectangle 28"/>
              <p:cNvSpPr>
                <a:spLocks noChangeArrowheads="1"/>
              </p:cNvSpPr>
              <p:nvPr/>
            </p:nvSpPr>
            <p:spPr bwMode="auto">
              <a:xfrm>
                <a:off x="1050925" y="1720851"/>
                <a:ext cx="966788" cy="769938"/>
              </a:xfrm>
              <a:prstGeom prst="rect">
                <a:avLst/>
              </a:prstGeom>
              <a:noFill/>
              <a:ln w="15875"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p>
            </p:txBody>
          </p:sp>
          <p:sp>
            <p:nvSpPr>
              <p:cNvPr id="84019" name="Freeform 30"/>
              <p:cNvSpPr>
                <a:spLocks/>
              </p:cNvSpPr>
              <p:nvPr/>
            </p:nvSpPr>
            <p:spPr bwMode="auto">
              <a:xfrm>
                <a:off x="1098550" y="1754188"/>
                <a:ext cx="887413" cy="712788"/>
              </a:xfrm>
              <a:custGeom>
                <a:avLst/>
                <a:gdLst>
                  <a:gd name="T0" fmla="*/ 0 w 55"/>
                  <a:gd name="T1" fmla="*/ 2147483647 h 63"/>
                  <a:gd name="T2" fmla="*/ 0 w 55"/>
                  <a:gd name="T3" fmla="*/ 2147483647 h 63"/>
                  <a:gd name="T4" fmla="*/ 0 w 55"/>
                  <a:gd name="T5" fmla="*/ 2147483647 h 63"/>
                  <a:gd name="T6" fmla="*/ 0 w 55"/>
                  <a:gd name="T7" fmla="*/ 2147483647 h 63"/>
                  <a:gd name="T8" fmla="*/ 2147483647 w 55"/>
                  <a:gd name="T9" fmla="*/ 2147483647 h 63"/>
                  <a:gd name="T10" fmla="*/ 2147483647 w 55"/>
                  <a:gd name="T11" fmla="*/ 2147483647 h 63"/>
                  <a:gd name="T12" fmla="*/ 2147483647 w 55"/>
                  <a:gd name="T13" fmla="*/ 2147483647 h 63"/>
                  <a:gd name="T14" fmla="*/ 2147483647 w 55"/>
                  <a:gd name="T15" fmla="*/ 2147483647 h 63"/>
                  <a:gd name="T16" fmla="*/ 2147483647 w 55"/>
                  <a:gd name="T17" fmla="*/ 2147483647 h 63"/>
                  <a:gd name="T18" fmla="*/ 2147483647 w 55"/>
                  <a:gd name="T19" fmla="*/ 2147483647 h 63"/>
                  <a:gd name="T20" fmla="*/ 2147483647 w 55"/>
                  <a:gd name="T21" fmla="*/ 2147483647 h 63"/>
                  <a:gd name="T22" fmla="*/ 2147483647 w 55"/>
                  <a:gd name="T23" fmla="*/ 2147483647 h 63"/>
                  <a:gd name="T24" fmla="*/ 2147483647 w 55"/>
                  <a:gd name="T25" fmla="*/ 2147483647 h 63"/>
                  <a:gd name="T26" fmla="*/ 2147483647 w 55"/>
                  <a:gd name="T27" fmla="*/ 2147483647 h 63"/>
                  <a:gd name="T28" fmla="*/ 2147483647 w 55"/>
                  <a:gd name="T29" fmla="*/ 2147483647 h 63"/>
                  <a:gd name="T30" fmla="*/ 2147483647 w 55"/>
                  <a:gd name="T31" fmla="*/ 2147483647 h 63"/>
                  <a:gd name="T32" fmla="*/ 2147483647 w 55"/>
                  <a:gd name="T33" fmla="*/ 2147483647 h 63"/>
                  <a:gd name="T34" fmla="*/ 2147483647 w 55"/>
                  <a:gd name="T35" fmla="*/ 2147483647 h 63"/>
                  <a:gd name="T36" fmla="*/ 2147483647 w 55"/>
                  <a:gd name="T37" fmla="*/ 2147483647 h 63"/>
                  <a:gd name="T38" fmla="*/ 2147483647 w 55"/>
                  <a:gd name="T39" fmla="*/ 2147483647 h 63"/>
                  <a:gd name="T40" fmla="*/ 2147483647 w 55"/>
                  <a:gd name="T41" fmla="*/ 2147483647 h 63"/>
                  <a:gd name="T42" fmla="*/ 2147483647 w 55"/>
                  <a:gd name="T43" fmla="*/ 2147483647 h 63"/>
                  <a:gd name="T44" fmla="*/ 2147483647 w 55"/>
                  <a:gd name="T45" fmla="*/ 2147483647 h 63"/>
                  <a:gd name="T46" fmla="*/ 2147483647 w 55"/>
                  <a:gd name="T47" fmla="*/ 2147483647 h 63"/>
                  <a:gd name="T48" fmla="*/ 2147483647 w 55"/>
                  <a:gd name="T49" fmla="*/ 2147483647 h 63"/>
                  <a:gd name="T50" fmla="*/ 2147483647 w 55"/>
                  <a:gd name="T51" fmla="*/ 2147483647 h 63"/>
                  <a:gd name="T52" fmla="*/ 2147483647 w 55"/>
                  <a:gd name="T53" fmla="*/ 2147483647 h 63"/>
                  <a:gd name="T54" fmla="*/ 2147483647 w 55"/>
                  <a:gd name="T55" fmla="*/ 2147483647 h 63"/>
                  <a:gd name="T56" fmla="*/ 2147483647 w 55"/>
                  <a:gd name="T57" fmla="*/ 2147483647 h 63"/>
                  <a:gd name="T58" fmla="*/ 2147483647 w 55"/>
                  <a:gd name="T59" fmla="*/ 2147483647 h 63"/>
                  <a:gd name="T60" fmla="*/ 2147483647 w 55"/>
                  <a:gd name="T61" fmla="*/ 2147483647 h 63"/>
                  <a:gd name="T62" fmla="*/ 2147483647 w 55"/>
                  <a:gd name="T63" fmla="*/ 2147483647 h 63"/>
                  <a:gd name="T64" fmla="*/ 2147483647 w 55"/>
                  <a:gd name="T65" fmla="*/ 2147483647 h 63"/>
                  <a:gd name="T66" fmla="*/ 2147483647 w 55"/>
                  <a:gd name="T67" fmla="*/ 2147483647 h 63"/>
                  <a:gd name="T68" fmla="*/ 2147483647 w 55"/>
                  <a:gd name="T69" fmla="*/ 2147483647 h 63"/>
                  <a:gd name="T70" fmla="*/ 2147483647 w 55"/>
                  <a:gd name="T71" fmla="*/ 2147483647 h 63"/>
                  <a:gd name="T72" fmla="*/ 2147483647 w 55"/>
                  <a:gd name="T73" fmla="*/ 2147483647 h 63"/>
                  <a:gd name="T74" fmla="*/ 2147483647 w 55"/>
                  <a:gd name="T75" fmla="*/ 2147483647 h 63"/>
                  <a:gd name="T76" fmla="*/ 2147483647 w 55"/>
                  <a:gd name="T77" fmla="*/ 2147483647 h 63"/>
                  <a:gd name="T78" fmla="*/ 2147483647 w 55"/>
                  <a:gd name="T79" fmla="*/ 2147483647 h 63"/>
                  <a:gd name="T80" fmla="*/ 2147483647 w 55"/>
                  <a:gd name="T81" fmla="*/ 2147483647 h 63"/>
                  <a:gd name="T82" fmla="*/ 2147483647 w 55"/>
                  <a:gd name="T83" fmla="*/ 2147483647 h 63"/>
                  <a:gd name="T84" fmla="*/ 2147483647 w 55"/>
                  <a:gd name="T85" fmla="*/ 2147483647 h 63"/>
                  <a:gd name="T86" fmla="*/ 2147483647 w 55"/>
                  <a:gd name="T87" fmla="*/ 2147483647 h 63"/>
                  <a:gd name="T88" fmla="*/ 2147483647 w 55"/>
                  <a:gd name="T89" fmla="*/ 2147483647 h 63"/>
                  <a:gd name="T90" fmla="*/ 2147483647 w 55"/>
                  <a:gd name="T91" fmla="*/ 2147483647 h 63"/>
                  <a:gd name="T92" fmla="*/ 2147483647 w 55"/>
                  <a:gd name="T93" fmla="*/ 2147483647 h 63"/>
                  <a:gd name="T94" fmla="*/ 2147483647 w 55"/>
                  <a:gd name="T95" fmla="*/ 2147483647 h 63"/>
                  <a:gd name="T96" fmla="*/ 2147483647 w 55"/>
                  <a:gd name="T97" fmla="*/ 2147483647 h 63"/>
                  <a:gd name="T98" fmla="*/ 2147483647 w 55"/>
                  <a:gd name="T99" fmla="*/ 2147483647 h 63"/>
                  <a:gd name="T100" fmla="*/ 2147483647 w 55"/>
                  <a:gd name="T101" fmla="*/ 2147483647 h 63"/>
                  <a:gd name="T102" fmla="*/ 2147483647 w 55"/>
                  <a:gd name="T103" fmla="*/ 2147483647 h 63"/>
                  <a:gd name="T104" fmla="*/ 2147483647 w 55"/>
                  <a:gd name="T105" fmla="*/ 2147483647 h 63"/>
                  <a:gd name="T106" fmla="*/ 2147483647 w 55"/>
                  <a:gd name="T107" fmla="*/ 2147483647 h 63"/>
                  <a:gd name="T108" fmla="*/ 2147483647 w 55"/>
                  <a:gd name="T109" fmla="*/ 2147483647 h 63"/>
                  <a:gd name="T110" fmla="*/ 2147483647 w 55"/>
                  <a:gd name="T111" fmla="*/ 2147483647 h 63"/>
                  <a:gd name="T112" fmla="*/ 2147483647 w 55"/>
                  <a:gd name="T113" fmla="*/ 0 h 63"/>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55"/>
                  <a:gd name="T172" fmla="*/ 0 h 63"/>
                  <a:gd name="T173" fmla="*/ 55 w 55"/>
                  <a:gd name="T174" fmla="*/ 63 h 63"/>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55" h="63">
                    <a:moveTo>
                      <a:pt x="0" y="63"/>
                    </a:moveTo>
                    <a:lnTo>
                      <a:pt x="0" y="62"/>
                    </a:lnTo>
                    <a:lnTo>
                      <a:pt x="0" y="61"/>
                    </a:lnTo>
                    <a:lnTo>
                      <a:pt x="0" y="60"/>
                    </a:lnTo>
                    <a:lnTo>
                      <a:pt x="0" y="59"/>
                    </a:lnTo>
                    <a:lnTo>
                      <a:pt x="0" y="58"/>
                    </a:lnTo>
                    <a:lnTo>
                      <a:pt x="1" y="58"/>
                    </a:lnTo>
                    <a:lnTo>
                      <a:pt x="1" y="57"/>
                    </a:lnTo>
                    <a:lnTo>
                      <a:pt x="1" y="56"/>
                    </a:lnTo>
                    <a:lnTo>
                      <a:pt x="1" y="55"/>
                    </a:lnTo>
                    <a:lnTo>
                      <a:pt x="1" y="54"/>
                    </a:lnTo>
                    <a:lnTo>
                      <a:pt x="1" y="53"/>
                    </a:lnTo>
                    <a:lnTo>
                      <a:pt x="2" y="53"/>
                    </a:lnTo>
                    <a:lnTo>
                      <a:pt x="2" y="52"/>
                    </a:lnTo>
                    <a:lnTo>
                      <a:pt x="2" y="51"/>
                    </a:lnTo>
                    <a:lnTo>
                      <a:pt x="2" y="50"/>
                    </a:lnTo>
                    <a:lnTo>
                      <a:pt x="2" y="49"/>
                    </a:lnTo>
                    <a:lnTo>
                      <a:pt x="2" y="48"/>
                    </a:lnTo>
                    <a:lnTo>
                      <a:pt x="3" y="48"/>
                    </a:lnTo>
                    <a:lnTo>
                      <a:pt x="3" y="47"/>
                    </a:lnTo>
                    <a:lnTo>
                      <a:pt x="3" y="46"/>
                    </a:lnTo>
                    <a:lnTo>
                      <a:pt x="3" y="45"/>
                    </a:lnTo>
                    <a:lnTo>
                      <a:pt x="3" y="44"/>
                    </a:lnTo>
                    <a:lnTo>
                      <a:pt x="4" y="44"/>
                    </a:lnTo>
                    <a:lnTo>
                      <a:pt x="4" y="43"/>
                    </a:lnTo>
                    <a:lnTo>
                      <a:pt x="4" y="42"/>
                    </a:lnTo>
                    <a:lnTo>
                      <a:pt x="4" y="41"/>
                    </a:lnTo>
                    <a:lnTo>
                      <a:pt x="4" y="40"/>
                    </a:lnTo>
                    <a:lnTo>
                      <a:pt x="4" y="39"/>
                    </a:lnTo>
                    <a:lnTo>
                      <a:pt x="5" y="39"/>
                    </a:lnTo>
                    <a:lnTo>
                      <a:pt x="5" y="38"/>
                    </a:lnTo>
                    <a:lnTo>
                      <a:pt x="5" y="37"/>
                    </a:lnTo>
                    <a:lnTo>
                      <a:pt x="5" y="36"/>
                    </a:lnTo>
                    <a:lnTo>
                      <a:pt x="6" y="36"/>
                    </a:lnTo>
                    <a:lnTo>
                      <a:pt x="6" y="35"/>
                    </a:lnTo>
                    <a:lnTo>
                      <a:pt x="6" y="34"/>
                    </a:lnTo>
                    <a:lnTo>
                      <a:pt x="6" y="33"/>
                    </a:lnTo>
                    <a:lnTo>
                      <a:pt x="6" y="32"/>
                    </a:lnTo>
                    <a:lnTo>
                      <a:pt x="7" y="32"/>
                    </a:lnTo>
                    <a:lnTo>
                      <a:pt x="7" y="31"/>
                    </a:lnTo>
                    <a:lnTo>
                      <a:pt x="7" y="30"/>
                    </a:lnTo>
                    <a:lnTo>
                      <a:pt x="7" y="29"/>
                    </a:lnTo>
                    <a:lnTo>
                      <a:pt x="8" y="29"/>
                    </a:lnTo>
                    <a:lnTo>
                      <a:pt x="8" y="28"/>
                    </a:lnTo>
                    <a:lnTo>
                      <a:pt x="8" y="27"/>
                    </a:lnTo>
                    <a:lnTo>
                      <a:pt x="8" y="26"/>
                    </a:lnTo>
                    <a:lnTo>
                      <a:pt x="9" y="26"/>
                    </a:lnTo>
                    <a:lnTo>
                      <a:pt x="9" y="25"/>
                    </a:lnTo>
                    <a:lnTo>
                      <a:pt x="9" y="24"/>
                    </a:lnTo>
                    <a:lnTo>
                      <a:pt x="9" y="23"/>
                    </a:lnTo>
                    <a:lnTo>
                      <a:pt x="10" y="23"/>
                    </a:lnTo>
                    <a:lnTo>
                      <a:pt x="10" y="22"/>
                    </a:lnTo>
                    <a:lnTo>
                      <a:pt x="10" y="21"/>
                    </a:lnTo>
                    <a:lnTo>
                      <a:pt x="11" y="21"/>
                    </a:lnTo>
                    <a:lnTo>
                      <a:pt x="11" y="20"/>
                    </a:lnTo>
                    <a:lnTo>
                      <a:pt x="11" y="19"/>
                    </a:lnTo>
                    <a:lnTo>
                      <a:pt x="12" y="19"/>
                    </a:lnTo>
                    <a:lnTo>
                      <a:pt x="12" y="18"/>
                    </a:lnTo>
                    <a:lnTo>
                      <a:pt x="12" y="17"/>
                    </a:lnTo>
                    <a:lnTo>
                      <a:pt x="13" y="17"/>
                    </a:lnTo>
                    <a:lnTo>
                      <a:pt x="13" y="16"/>
                    </a:lnTo>
                    <a:lnTo>
                      <a:pt x="13" y="15"/>
                    </a:lnTo>
                    <a:lnTo>
                      <a:pt x="14" y="15"/>
                    </a:lnTo>
                    <a:lnTo>
                      <a:pt x="14" y="14"/>
                    </a:lnTo>
                    <a:lnTo>
                      <a:pt x="14" y="13"/>
                    </a:lnTo>
                    <a:lnTo>
                      <a:pt x="15" y="13"/>
                    </a:lnTo>
                    <a:lnTo>
                      <a:pt x="15" y="12"/>
                    </a:lnTo>
                    <a:lnTo>
                      <a:pt x="16" y="12"/>
                    </a:lnTo>
                    <a:lnTo>
                      <a:pt x="16" y="11"/>
                    </a:lnTo>
                    <a:lnTo>
                      <a:pt x="16" y="10"/>
                    </a:lnTo>
                    <a:lnTo>
                      <a:pt x="17" y="10"/>
                    </a:lnTo>
                    <a:lnTo>
                      <a:pt x="17" y="9"/>
                    </a:lnTo>
                    <a:lnTo>
                      <a:pt x="18" y="9"/>
                    </a:lnTo>
                    <a:lnTo>
                      <a:pt x="18" y="8"/>
                    </a:lnTo>
                    <a:lnTo>
                      <a:pt x="19" y="8"/>
                    </a:lnTo>
                    <a:lnTo>
                      <a:pt x="19" y="7"/>
                    </a:lnTo>
                    <a:lnTo>
                      <a:pt x="20" y="7"/>
                    </a:lnTo>
                    <a:lnTo>
                      <a:pt x="20" y="6"/>
                    </a:lnTo>
                    <a:lnTo>
                      <a:pt x="21" y="6"/>
                    </a:lnTo>
                    <a:lnTo>
                      <a:pt x="21" y="5"/>
                    </a:lnTo>
                    <a:lnTo>
                      <a:pt x="22" y="5"/>
                    </a:lnTo>
                    <a:lnTo>
                      <a:pt x="22" y="4"/>
                    </a:lnTo>
                    <a:lnTo>
                      <a:pt x="23" y="4"/>
                    </a:lnTo>
                    <a:lnTo>
                      <a:pt x="24" y="4"/>
                    </a:lnTo>
                    <a:lnTo>
                      <a:pt x="24" y="3"/>
                    </a:lnTo>
                    <a:lnTo>
                      <a:pt x="25" y="3"/>
                    </a:lnTo>
                    <a:lnTo>
                      <a:pt x="25" y="2"/>
                    </a:lnTo>
                    <a:lnTo>
                      <a:pt x="26" y="2"/>
                    </a:lnTo>
                    <a:lnTo>
                      <a:pt x="27" y="2"/>
                    </a:lnTo>
                    <a:lnTo>
                      <a:pt x="28" y="2"/>
                    </a:lnTo>
                    <a:lnTo>
                      <a:pt x="29" y="2"/>
                    </a:lnTo>
                    <a:lnTo>
                      <a:pt x="29" y="1"/>
                    </a:lnTo>
                    <a:lnTo>
                      <a:pt x="30" y="1"/>
                    </a:lnTo>
                    <a:lnTo>
                      <a:pt x="31" y="1"/>
                    </a:lnTo>
                    <a:lnTo>
                      <a:pt x="33" y="1"/>
                    </a:lnTo>
                    <a:lnTo>
                      <a:pt x="33" y="0"/>
                    </a:lnTo>
                    <a:lnTo>
                      <a:pt x="36" y="0"/>
                    </a:lnTo>
                    <a:lnTo>
                      <a:pt x="55" y="0"/>
                    </a:lnTo>
                  </a:path>
                </a:pathLst>
              </a:custGeom>
              <a:noFill/>
              <a:ln w="15875" cap="rnd">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4020" name="Freeform 31"/>
              <p:cNvSpPr>
                <a:spLocks/>
              </p:cNvSpPr>
              <p:nvPr/>
            </p:nvSpPr>
            <p:spPr bwMode="auto">
              <a:xfrm>
                <a:off x="1098550" y="1754188"/>
                <a:ext cx="887413" cy="712788"/>
              </a:xfrm>
              <a:custGeom>
                <a:avLst/>
                <a:gdLst>
                  <a:gd name="T0" fmla="*/ 0 w 55"/>
                  <a:gd name="T1" fmla="*/ 2147483647 h 63"/>
                  <a:gd name="T2" fmla="*/ 0 w 55"/>
                  <a:gd name="T3" fmla="*/ 2147483647 h 63"/>
                  <a:gd name="T4" fmla="*/ 0 w 55"/>
                  <a:gd name="T5" fmla="*/ 2147483647 h 63"/>
                  <a:gd name="T6" fmla="*/ 0 w 55"/>
                  <a:gd name="T7" fmla="*/ 2147483647 h 63"/>
                  <a:gd name="T8" fmla="*/ 2147483647 w 55"/>
                  <a:gd name="T9" fmla="*/ 2147483647 h 63"/>
                  <a:gd name="T10" fmla="*/ 2147483647 w 55"/>
                  <a:gd name="T11" fmla="*/ 2147483647 h 63"/>
                  <a:gd name="T12" fmla="*/ 2147483647 w 55"/>
                  <a:gd name="T13" fmla="*/ 2147483647 h 63"/>
                  <a:gd name="T14" fmla="*/ 2147483647 w 55"/>
                  <a:gd name="T15" fmla="*/ 2147483647 h 63"/>
                  <a:gd name="T16" fmla="*/ 2147483647 w 55"/>
                  <a:gd name="T17" fmla="*/ 2147483647 h 63"/>
                  <a:gd name="T18" fmla="*/ 2147483647 w 55"/>
                  <a:gd name="T19" fmla="*/ 2147483647 h 63"/>
                  <a:gd name="T20" fmla="*/ 2147483647 w 55"/>
                  <a:gd name="T21" fmla="*/ 2147483647 h 63"/>
                  <a:gd name="T22" fmla="*/ 2147483647 w 55"/>
                  <a:gd name="T23" fmla="*/ 2147483647 h 63"/>
                  <a:gd name="T24" fmla="*/ 2147483647 w 55"/>
                  <a:gd name="T25" fmla="*/ 2147483647 h 63"/>
                  <a:gd name="T26" fmla="*/ 2147483647 w 55"/>
                  <a:gd name="T27" fmla="*/ 2147483647 h 63"/>
                  <a:gd name="T28" fmla="*/ 2147483647 w 55"/>
                  <a:gd name="T29" fmla="*/ 2147483647 h 63"/>
                  <a:gd name="T30" fmla="*/ 2147483647 w 55"/>
                  <a:gd name="T31" fmla="*/ 2147483647 h 63"/>
                  <a:gd name="T32" fmla="*/ 2147483647 w 55"/>
                  <a:gd name="T33" fmla="*/ 2147483647 h 63"/>
                  <a:gd name="T34" fmla="*/ 2147483647 w 55"/>
                  <a:gd name="T35" fmla="*/ 2147483647 h 63"/>
                  <a:gd name="T36" fmla="*/ 2147483647 w 55"/>
                  <a:gd name="T37" fmla="*/ 2147483647 h 63"/>
                  <a:gd name="T38" fmla="*/ 2147483647 w 55"/>
                  <a:gd name="T39" fmla="*/ 2147483647 h 63"/>
                  <a:gd name="T40" fmla="*/ 2147483647 w 55"/>
                  <a:gd name="T41" fmla="*/ 2147483647 h 63"/>
                  <a:gd name="T42" fmla="*/ 2147483647 w 55"/>
                  <a:gd name="T43" fmla="*/ 2147483647 h 63"/>
                  <a:gd name="T44" fmla="*/ 2147483647 w 55"/>
                  <a:gd name="T45" fmla="*/ 2147483647 h 63"/>
                  <a:gd name="T46" fmla="*/ 2147483647 w 55"/>
                  <a:gd name="T47" fmla="*/ 2147483647 h 63"/>
                  <a:gd name="T48" fmla="*/ 2147483647 w 55"/>
                  <a:gd name="T49" fmla="*/ 2147483647 h 63"/>
                  <a:gd name="T50" fmla="*/ 2147483647 w 55"/>
                  <a:gd name="T51" fmla="*/ 2147483647 h 63"/>
                  <a:gd name="T52" fmla="*/ 2147483647 w 55"/>
                  <a:gd name="T53" fmla="*/ 2147483647 h 63"/>
                  <a:gd name="T54" fmla="*/ 2147483647 w 55"/>
                  <a:gd name="T55" fmla="*/ 2147483647 h 63"/>
                  <a:gd name="T56" fmla="*/ 2147483647 w 55"/>
                  <a:gd name="T57" fmla="*/ 2147483647 h 63"/>
                  <a:gd name="T58" fmla="*/ 2147483647 w 55"/>
                  <a:gd name="T59" fmla="*/ 2147483647 h 63"/>
                  <a:gd name="T60" fmla="*/ 2147483647 w 55"/>
                  <a:gd name="T61" fmla="*/ 2147483647 h 63"/>
                  <a:gd name="T62" fmla="*/ 2147483647 w 55"/>
                  <a:gd name="T63" fmla="*/ 2147483647 h 63"/>
                  <a:gd name="T64" fmla="*/ 2147483647 w 55"/>
                  <a:gd name="T65" fmla="*/ 2147483647 h 63"/>
                  <a:gd name="T66" fmla="*/ 2147483647 w 55"/>
                  <a:gd name="T67" fmla="*/ 2147483647 h 63"/>
                  <a:gd name="T68" fmla="*/ 2147483647 w 55"/>
                  <a:gd name="T69" fmla="*/ 2147483647 h 63"/>
                  <a:gd name="T70" fmla="*/ 2147483647 w 55"/>
                  <a:gd name="T71" fmla="*/ 2147483647 h 63"/>
                  <a:gd name="T72" fmla="*/ 2147483647 w 55"/>
                  <a:gd name="T73" fmla="*/ 2147483647 h 63"/>
                  <a:gd name="T74" fmla="*/ 2147483647 w 55"/>
                  <a:gd name="T75" fmla="*/ 2147483647 h 63"/>
                  <a:gd name="T76" fmla="*/ 2147483647 w 55"/>
                  <a:gd name="T77" fmla="*/ 2147483647 h 63"/>
                  <a:gd name="T78" fmla="*/ 2147483647 w 55"/>
                  <a:gd name="T79" fmla="*/ 2147483647 h 63"/>
                  <a:gd name="T80" fmla="*/ 2147483647 w 55"/>
                  <a:gd name="T81" fmla="*/ 2147483647 h 63"/>
                  <a:gd name="T82" fmla="*/ 2147483647 w 55"/>
                  <a:gd name="T83" fmla="*/ 2147483647 h 63"/>
                  <a:gd name="T84" fmla="*/ 2147483647 w 55"/>
                  <a:gd name="T85" fmla="*/ 2147483647 h 63"/>
                  <a:gd name="T86" fmla="*/ 2147483647 w 55"/>
                  <a:gd name="T87" fmla="*/ 2147483647 h 63"/>
                  <a:gd name="T88" fmla="*/ 2147483647 w 55"/>
                  <a:gd name="T89" fmla="*/ 2147483647 h 63"/>
                  <a:gd name="T90" fmla="*/ 2147483647 w 55"/>
                  <a:gd name="T91" fmla="*/ 2147483647 h 63"/>
                  <a:gd name="T92" fmla="*/ 2147483647 w 55"/>
                  <a:gd name="T93" fmla="*/ 2147483647 h 63"/>
                  <a:gd name="T94" fmla="*/ 2147483647 w 55"/>
                  <a:gd name="T95" fmla="*/ 2147483647 h 63"/>
                  <a:gd name="T96" fmla="*/ 2147483647 w 55"/>
                  <a:gd name="T97" fmla="*/ 2147483647 h 63"/>
                  <a:gd name="T98" fmla="*/ 2147483647 w 55"/>
                  <a:gd name="T99" fmla="*/ 2147483647 h 63"/>
                  <a:gd name="T100" fmla="*/ 2147483647 w 55"/>
                  <a:gd name="T101" fmla="*/ 2147483647 h 63"/>
                  <a:gd name="T102" fmla="*/ 2147483647 w 55"/>
                  <a:gd name="T103" fmla="*/ 2147483647 h 63"/>
                  <a:gd name="T104" fmla="*/ 2147483647 w 55"/>
                  <a:gd name="T105" fmla="*/ 2147483647 h 63"/>
                  <a:gd name="T106" fmla="*/ 2147483647 w 55"/>
                  <a:gd name="T107" fmla="*/ 2147483647 h 63"/>
                  <a:gd name="T108" fmla="*/ 2147483647 w 55"/>
                  <a:gd name="T109" fmla="*/ 2147483647 h 63"/>
                  <a:gd name="T110" fmla="*/ 2147483647 w 55"/>
                  <a:gd name="T111" fmla="*/ 2147483647 h 63"/>
                  <a:gd name="T112" fmla="*/ 2147483647 w 55"/>
                  <a:gd name="T113" fmla="*/ 2147483647 h 63"/>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55"/>
                  <a:gd name="T172" fmla="*/ 0 h 63"/>
                  <a:gd name="T173" fmla="*/ 55 w 55"/>
                  <a:gd name="T174" fmla="*/ 63 h 63"/>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55" h="63">
                    <a:moveTo>
                      <a:pt x="0" y="63"/>
                    </a:moveTo>
                    <a:lnTo>
                      <a:pt x="0" y="63"/>
                    </a:lnTo>
                    <a:lnTo>
                      <a:pt x="0" y="62"/>
                    </a:lnTo>
                    <a:lnTo>
                      <a:pt x="0" y="61"/>
                    </a:lnTo>
                    <a:lnTo>
                      <a:pt x="0" y="60"/>
                    </a:lnTo>
                    <a:lnTo>
                      <a:pt x="0" y="59"/>
                    </a:lnTo>
                    <a:lnTo>
                      <a:pt x="0" y="58"/>
                    </a:lnTo>
                    <a:lnTo>
                      <a:pt x="1" y="58"/>
                    </a:lnTo>
                    <a:lnTo>
                      <a:pt x="1" y="57"/>
                    </a:lnTo>
                    <a:lnTo>
                      <a:pt x="1" y="56"/>
                    </a:lnTo>
                    <a:lnTo>
                      <a:pt x="1" y="55"/>
                    </a:lnTo>
                    <a:lnTo>
                      <a:pt x="1" y="54"/>
                    </a:lnTo>
                    <a:lnTo>
                      <a:pt x="1" y="53"/>
                    </a:lnTo>
                    <a:lnTo>
                      <a:pt x="2" y="53"/>
                    </a:lnTo>
                    <a:lnTo>
                      <a:pt x="2" y="52"/>
                    </a:lnTo>
                    <a:lnTo>
                      <a:pt x="2" y="51"/>
                    </a:lnTo>
                    <a:lnTo>
                      <a:pt x="2" y="50"/>
                    </a:lnTo>
                    <a:lnTo>
                      <a:pt x="2" y="49"/>
                    </a:lnTo>
                    <a:lnTo>
                      <a:pt x="3" y="49"/>
                    </a:lnTo>
                    <a:lnTo>
                      <a:pt x="3" y="48"/>
                    </a:lnTo>
                    <a:lnTo>
                      <a:pt x="3" y="47"/>
                    </a:lnTo>
                    <a:lnTo>
                      <a:pt x="3" y="46"/>
                    </a:lnTo>
                    <a:lnTo>
                      <a:pt x="3" y="45"/>
                    </a:lnTo>
                    <a:lnTo>
                      <a:pt x="3" y="44"/>
                    </a:lnTo>
                    <a:lnTo>
                      <a:pt x="4" y="44"/>
                    </a:lnTo>
                    <a:lnTo>
                      <a:pt x="4" y="43"/>
                    </a:lnTo>
                    <a:lnTo>
                      <a:pt x="4" y="42"/>
                    </a:lnTo>
                    <a:lnTo>
                      <a:pt x="4" y="41"/>
                    </a:lnTo>
                    <a:lnTo>
                      <a:pt x="4" y="40"/>
                    </a:lnTo>
                    <a:lnTo>
                      <a:pt x="5" y="40"/>
                    </a:lnTo>
                    <a:lnTo>
                      <a:pt x="5" y="39"/>
                    </a:lnTo>
                    <a:lnTo>
                      <a:pt x="5" y="38"/>
                    </a:lnTo>
                    <a:lnTo>
                      <a:pt x="5" y="37"/>
                    </a:lnTo>
                    <a:lnTo>
                      <a:pt x="5" y="36"/>
                    </a:lnTo>
                    <a:lnTo>
                      <a:pt x="6" y="36"/>
                    </a:lnTo>
                    <a:lnTo>
                      <a:pt x="6" y="35"/>
                    </a:lnTo>
                    <a:lnTo>
                      <a:pt x="6" y="34"/>
                    </a:lnTo>
                    <a:lnTo>
                      <a:pt x="6" y="33"/>
                    </a:lnTo>
                    <a:lnTo>
                      <a:pt x="7" y="33"/>
                    </a:lnTo>
                    <a:lnTo>
                      <a:pt x="7" y="32"/>
                    </a:lnTo>
                    <a:lnTo>
                      <a:pt x="7" y="31"/>
                    </a:lnTo>
                    <a:lnTo>
                      <a:pt x="7" y="30"/>
                    </a:lnTo>
                    <a:lnTo>
                      <a:pt x="7" y="29"/>
                    </a:lnTo>
                    <a:lnTo>
                      <a:pt x="8" y="29"/>
                    </a:lnTo>
                    <a:lnTo>
                      <a:pt x="8" y="28"/>
                    </a:lnTo>
                    <a:lnTo>
                      <a:pt x="8" y="27"/>
                    </a:lnTo>
                    <a:lnTo>
                      <a:pt x="9" y="27"/>
                    </a:lnTo>
                    <a:lnTo>
                      <a:pt x="9" y="26"/>
                    </a:lnTo>
                    <a:lnTo>
                      <a:pt x="9" y="25"/>
                    </a:lnTo>
                    <a:lnTo>
                      <a:pt x="9" y="24"/>
                    </a:lnTo>
                    <a:lnTo>
                      <a:pt x="10" y="24"/>
                    </a:lnTo>
                    <a:lnTo>
                      <a:pt x="10" y="23"/>
                    </a:lnTo>
                    <a:lnTo>
                      <a:pt x="10" y="22"/>
                    </a:lnTo>
                    <a:lnTo>
                      <a:pt x="10" y="21"/>
                    </a:lnTo>
                    <a:lnTo>
                      <a:pt x="11" y="21"/>
                    </a:lnTo>
                    <a:lnTo>
                      <a:pt x="11" y="20"/>
                    </a:lnTo>
                    <a:lnTo>
                      <a:pt x="11" y="19"/>
                    </a:lnTo>
                    <a:lnTo>
                      <a:pt x="12" y="19"/>
                    </a:lnTo>
                    <a:lnTo>
                      <a:pt x="12" y="18"/>
                    </a:lnTo>
                    <a:lnTo>
                      <a:pt x="12" y="17"/>
                    </a:lnTo>
                    <a:lnTo>
                      <a:pt x="13" y="17"/>
                    </a:lnTo>
                    <a:lnTo>
                      <a:pt x="13" y="16"/>
                    </a:lnTo>
                    <a:lnTo>
                      <a:pt x="13" y="15"/>
                    </a:lnTo>
                    <a:lnTo>
                      <a:pt x="14" y="15"/>
                    </a:lnTo>
                    <a:lnTo>
                      <a:pt x="14" y="14"/>
                    </a:lnTo>
                    <a:lnTo>
                      <a:pt x="14" y="13"/>
                    </a:lnTo>
                    <a:lnTo>
                      <a:pt x="15" y="13"/>
                    </a:lnTo>
                    <a:lnTo>
                      <a:pt x="15" y="12"/>
                    </a:lnTo>
                    <a:lnTo>
                      <a:pt x="16" y="12"/>
                    </a:lnTo>
                    <a:lnTo>
                      <a:pt x="16" y="11"/>
                    </a:lnTo>
                    <a:lnTo>
                      <a:pt x="16" y="10"/>
                    </a:lnTo>
                    <a:lnTo>
                      <a:pt x="17" y="10"/>
                    </a:lnTo>
                    <a:lnTo>
                      <a:pt x="17" y="9"/>
                    </a:lnTo>
                    <a:lnTo>
                      <a:pt x="18" y="9"/>
                    </a:lnTo>
                    <a:lnTo>
                      <a:pt x="18" y="8"/>
                    </a:lnTo>
                    <a:lnTo>
                      <a:pt x="19" y="8"/>
                    </a:lnTo>
                    <a:lnTo>
                      <a:pt x="19" y="7"/>
                    </a:lnTo>
                    <a:lnTo>
                      <a:pt x="20" y="7"/>
                    </a:lnTo>
                    <a:lnTo>
                      <a:pt x="20" y="6"/>
                    </a:lnTo>
                    <a:lnTo>
                      <a:pt x="21" y="6"/>
                    </a:lnTo>
                    <a:lnTo>
                      <a:pt x="21" y="5"/>
                    </a:lnTo>
                    <a:lnTo>
                      <a:pt x="22" y="5"/>
                    </a:lnTo>
                    <a:lnTo>
                      <a:pt x="23" y="5"/>
                    </a:lnTo>
                    <a:lnTo>
                      <a:pt x="23" y="4"/>
                    </a:lnTo>
                    <a:lnTo>
                      <a:pt x="24" y="4"/>
                    </a:lnTo>
                    <a:lnTo>
                      <a:pt x="24" y="3"/>
                    </a:lnTo>
                    <a:lnTo>
                      <a:pt x="25" y="3"/>
                    </a:lnTo>
                    <a:lnTo>
                      <a:pt x="26" y="3"/>
                    </a:lnTo>
                    <a:lnTo>
                      <a:pt x="26" y="2"/>
                    </a:lnTo>
                    <a:lnTo>
                      <a:pt x="27" y="2"/>
                    </a:lnTo>
                    <a:lnTo>
                      <a:pt x="28" y="2"/>
                    </a:lnTo>
                    <a:lnTo>
                      <a:pt x="29" y="2"/>
                    </a:lnTo>
                    <a:lnTo>
                      <a:pt x="30" y="2"/>
                    </a:lnTo>
                    <a:lnTo>
                      <a:pt x="30" y="1"/>
                    </a:lnTo>
                    <a:lnTo>
                      <a:pt x="31" y="1"/>
                    </a:lnTo>
                    <a:lnTo>
                      <a:pt x="33" y="1"/>
                    </a:lnTo>
                    <a:lnTo>
                      <a:pt x="36" y="1"/>
                    </a:lnTo>
                    <a:lnTo>
                      <a:pt x="36" y="0"/>
                    </a:lnTo>
                    <a:lnTo>
                      <a:pt x="55" y="0"/>
                    </a:lnTo>
                  </a:path>
                </a:pathLst>
              </a:custGeom>
              <a:noFill/>
              <a:ln w="1587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83974" name="Group 326"/>
            <p:cNvGrpSpPr>
              <a:grpSpLocks/>
            </p:cNvGrpSpPr>
            <p:nvPr/>
          </p:nvGrpSpPr>
          <p:grpSpPr bwMode="auto">
            <a:xfrm>
              <a:off x="2586310" y="1524000"/>
              <a:ext cx="1783843" cy="1414191"/>
              <a:chOff x="3292475" y="1720851"/>
              <a:chExt cx="966788" cy="769938"/>
            </a:xfrm>
          </p:grpSpPr>
          <p:sp>
            <p:nvSpPr>
              <p:cNvPr id="84015" name="Rectangle 54"/>
              <p:cNvSpPr>
                <a:spLocks noChangeArrowheads="1"/>
              </p:cNvSpPr>
              <p:nvPr/>
            </p:nvSpPr>
            <p:spPr bwMode="auto">
              <a:xfrm>
                <a:off x="3292475" y="1720851"/>
                <a:ext cx="966788" cy="769938"/>
              </a:xfrm>
              <a:prstGeom prst="rect">
                <a:avLst/>
              </a:prstGeom>
              <a:noFill/>
              <a:ln w="15875"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p>
            </p:txBody>
          </p:sp>
          <p:sp>
            <p:nvSpPr>
              <p:cNvPr id="84016" name="Freeform 56"/>
              <p:cNvSpPr>
                <a:spLocks/>
              </p:cNvSpPr>
              <p:nvPr/>
            </p:nvSpPr>
            <p:spPr bwMode="auto">
              <a:xfrm>
                <a:off x="3324225" y="1754188"/>
                <a:ext cx="903288" cy="712788"/>
              </a:xfrm>
              <a:custGeom>
                <a:avLst/>
                <a:gdLst>
                  <a:gd name="T0" fmla="*/ 2147483647 w 56"/>
                  <a:gd name="T1" fmla="*/ 2147483647 h 63"/>
                  <a:gd name="T2" fmla="*/ 2147483647 w 56"/>
                  <a:gd name="T3" fmla="*/ 2147483647 h 63"/>
                  <a:gd name="T4" fmla="*/ 2147483647 w 56"/>
                  <a:gd name="T5" fmla="*/ 2147483647 h 63"/>
                  <a:gd name="T6" fmla="*/ 2147483647 w 56"/>
                  <a:gd name="T7" fmla="*/ 2147483647 h 63"/>
                  <a:gd name="T8" fmla="*/ 2147483647 w 56"/>
                  <a:gd name="T9" fmla="*/ 2147483647 h 63"/>
                  <a:gd name="T10" fmla="*/ 2147483647 w 56"/>
                  <a:gd name="T11" fmla="*/ 2147483647 h 63"/>
                  <a:gd name="T12" fmla="*/ 2147483647 w 56"/>
                  <a:gd name="T13" fmla="*/ 2147483647 h 63"/>
                  <a:gd name="T14" fmla="*/ 2147483647 w 56"/>
                  <a:gd name="T15" fmla="*/ 2147483647 h 63"/>
                  <a:gd name="T16" fmla="*/ 2147483647 w 56"/>
                  <a:gd name="T17" fmla="*/ 2147483647 h 63"/>
                  <a:gd name="T18" fmla="*/ 2147483647 w 56"/>
                  <a:gd name="T19" fmla="*/ 2147483647 h 63"/>
                  <a:gd name="T20" fmla="*/ 2147483647 w 56"/>
                  <a:gd name="T21" fmla="*/ 2147483647 h 63"/>
                  <a:gd name="T22" fmla="*/ 2147483647 w 56"/>
                  <a:gd name="T23" fmla="*/ 2147483647 h 63"/>
                  <a:gd name="T24" fmla="*/ 2147483647 w 56"/>
                  <a:gd name="T25" fmla="*/ 2147483647 h 63"/>
                  <a:gd name="T26" fmla="*/ 2147483647 w 56"/>
                  <a:gd name="T27" fmla="*/ 2147483647 h 63"/>
                  <a:gd name="T28" fmla="*/ 2147483647 w 56"/>
                  <a:gd name="T29" fmla="*/ 2147483647 h 63"/>
                  <a:gd name="T30" fmla="*/ 2147483647 w 56"/>
                  <a:gd name="T31" fmla="*/ 2147483647 h 63"/>
                  <a:gd name="T32" fmla="*/ 2147483647 w 56"/>
                  <a:gd name="T33" fmla="*/ 2147483647 h 63"/>
                  <a:gd name="T34" fmla="*/ 2147483647 w 56"/>
                  <a:gd name="T35" fmla="*/ 2147483647 h 63"/>
                  <a:gd name="T36" fmla="*/ 2147483647 w 56"/>
                  <a:gd name="T37" fmla="*/ 2147483647 h 63"/>
                  <a:gd name="T38" fmla="*/ 2147483647 w 56"/>
                  <a:gd name="T39" fmla="*/ 2147483647 h 63"/>
                  <a:gd name="T40" fmla="*/ 2147483647 w 56"/>
                  <a:gd name="T41" fmla="*/ 2147483647 h 63"/>
                  <a:gd name="T42" fmla="*/ 2147483647 w 56"/>
                  <a:gd name="T43" fmla="*/ 2147483647 h 63"/>
                  <a:gd name="T44" fmla="*/ 2147483647 w 56"/>
                  <a:gd name="T45" fmla="*/ 2147483647 h 63"/>
                  <a:gd name="T46" fmla="*/ 2147483647 w 56"/>
                  <a:gd name="T47" fmla="*/ 2147483647 h 63"/>
                  <a:gd name="T48" fmla="*/ 2147483647 w 56"/>
                  <a:gd name="T49" fmla="*/ 2147483647 h 63"/>
                  <a:gd name="T50" fmla="*/ 2147483647 w 56"/>
                  <a:gd name="T51" fmla="*/ 2147483647 h 63"/>
                  <a:gd name="T52" fmla="*/ 2147483647 w 56"/>
                  <a:gd name="T53" fmla="*/ 2147483647 h 63"/>
                  <a:gd name="T54" fmla="*/ 2147483647 w 56"/>
                  <a:gd name="T55" fmla="*/ 2147483647 h 63"/>
                  <a:gd name="T56" fmla="*/ 2147483647 w 56"/>
                  <a:gd name="T57" fmla="*/ 2147483647 h 63"/>
                  <a:gd name="T58" fmla="*/ 2147483647 w 56"/>
                  <a:gd name="T59" fmla="*/ 2147483647 h 63"/>
                  <a:gd name="T60" fmla="*/ 2147483647 w 56"/>
                  <a:gd name="T61" fmla="*/ 2147483647 h 63"/>
                  <a:gd name="T62" fmla="*/ 2147483647 w 56"/>
                  <a:gd name="T63" fmla="*/ 2147483647 h 63"/>
                  <a:gd name="T64" fmla="*/ 2147483647 w 56"/>
                  <a:gd name="T65" fmla="*/ 2147483647 h 63"/>
                  <a:gd name="T66" fmla="*/ 2147483647 w 56"/>
                  <a:gd name="T67" fmla="*/ 2147483647 h 63"/>
                  <a:gd name="T68" fmla="*/ 2147483647 w 56"/>
                  <a:gd name="T69" fmla="*/ 2147483647 h 63"/>
                  <a:gd name="T70" fmla="*/ 2147483647 w 56"/>
                  <a:gd name="T71" fmla="*/ 2147483647 h 63"/>
                  <a:gd name="T72" fmla="*/ 2147483647 w 56"/>
                  <a:gd name="T73" fmla="*/ 2147483647 h 63"/>
                  <a:gd name="T74" fmla="*/ 2147483647 w 56"/>
                  <a:gd name="T75" fmla="*/ 2147483647 h 63"/>
                  <a:gd name="T76" fmla="*/ 2147483647 w 56"/>
                  <a:gd name="T77" fmla="*/ 2147483647 h 63"/>
                  <a:gd name="T78" fmla="*/ 2147483647 w 56"/>
                  <a:gd name="T79" fmla="*/ 2147483647 h 63"/>
                  <a:gd name="T80" fmla="*/ 2147483647 w 56"/>
                  <a:gd name="T81" fmla="*/ 2147483647 h 63"/>
                  <a:gd name="T82" fmla="*/ 2147483647 w 56"/>
                  <a:gd name="T83" fmla="*/ 2147483647 h 63"/>
                  <a:gd name="T84" fmla="*/ 2147483647 w 56"/>
                  <a:gd name="T85" fmla="*/ 2147483647 h 63"/>
                  <a:gd name="T86" fmla="*/ 2147483647 w 56"/>
                  <a:gd name="T87" fmla="*/ 2147483647 h 63"/>
                  <a:gd name="T88" fmla="*/ 2147483647 w 56"/>
                  <a:gd name="T89" fmla="*/ 2147483647 h 63"/>
                  <a:gd name="T90" fmla="*/ 2147483647 w 56"/>
                  <a:gd name="T91" fmla="*/ 2147483647 h 63"/>
                  <a:gd name="T92" fmla="*/ 2147483647 w 56"/>
                  <a:gd name="T93" fmla="*/ 2147483647 h 63"/>
                  <a:gd name="T94" fmla="*/ 2147483647 w 56"/>
                  <a:gd name="T95" fmla="*/ 2147483647 h 63"/>
                  <a:gd name="T96" fmla="*/ 2147483647 w 56"/>
                  <a:gd name="T97" fmla="*/ 2147483647 h 63"/>
                  <a:gd name="T98" fmla="*/ 2147483647 w 56"/>
                  <a:gd name="T99" fmla="*/ 2147483647 h 63"/>
                  <a:gd name="T100" fmla="*/ 2147483647 w 56"/>
                  <a:gd name="T101" fmla="*/ 2147483647 h 63"/>
                  <a:gd name="T102" fmla="*/ 2147483647 w 56"/>
                  <a:gd name="T103" fmla="*/ 2147483647 h 63"/>
                  <a:gd name="T104" fmla="*/ 2147483647 w 56"/>
                  <a:gd name="T105" fmla="*/ 2147483647 h 63"/>
                  <a:gd name="T106" fmla="*/ 2147483647 w 56"/>
                  <a:gd name="T107" fmla="*/ 2147483647 h 63"/>
                  <a:gd name="T108" fmla="*/ 2147483647 w 56"/>
                  <a:gd name="T109" fmla="*/ 2147483647 h 63"/>
                  <a:gd name="T110" fmla="*/ 2147483647 w 56"/>
                  <a:gd name="T111" fmla="*/ 2147483647 h 63"/>
                  <a:gd name="T112" fmla="*/ 2147483647 w 56"/>
                  <a:gd name="T113" fmla="*/ 0 h 63"/>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56"/>
                  <a:gd name="T172" fmla="*/ 0 h 63"/>
                  <a:gd name="T173" fmla="*/ 56 w 56"/>
                  <a:gd name="T174" fmla="*/ 63 h 63"/>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56" h="63">
                    <a:moveTo>
                      <a:pt x="0" y="63"/>
                    </a:moveTo>
                    <a:lnTo>
                      <a:pt x="0" y="62"/>
                    </a:lnTo>
                    <a:lnTo>
                      <a:pt x="1" y="62"/>
                    </a:lnTo>
                    <a:lnTo>
                      <a:pt x="1" y="61"/>
                    </a:lnTo>
                    <a:lnTo>
                      <a:pt x="1" y="60"/>
                    </a:lnTo>
                    <a:lnTo>
                      <a:pt x="2" y="60"/>
                    </a:lnTo>
                    <a:lnTo>
                      <a:pt x="2" y="59"/>
                    </a:lnTo>
                    <a:lnTo>
                      <a:pt x="2" y="58"/>
                    </a:lnTo>
                    <a:lnTo>
                      <a:pt x="2" y="57"/>
                    </a:lnTo>
                    <a:lnTo>
                      <a:pt x="3" y="57"/>
                    </a:lnTo>
                    <a:lnTo>
                      <a:pt x="3" y="56"/>
                    </a:lnTo>
                    <a:lnTo>
                      <a:pt x="3" y="55"/>
                    </a:lnTo>
                    <a:lnTo>
                      <a:pt x="3" y="54"/>
                    </a:lnTo>
                    <a:lnTo>
                      <a:pt x="4" y="54"/>
                    </a:lnTo>
                    <a:lnTo>
                      <a:pt x="4" y="53"/>
                    </a:lnTo>
                    <a:lnTo>
                      <a:pt x="4" y="52"/>
                    </a:lnTo>
                    <a:lnTo>
                      <a:pt x="4" y="51"/>
                    </a:lnTo>
                    <a:lnTo>
                      <a:pt x="5" y="51"/>
                    </a:lnTo>
                    <a:lnTo>
                      <a:pt x="5" y="50"/>
                    </a:lnTo>
                    <a:lnTo>
                      <a:pt x="5" y="49"/>
                    </a:lnTo>
                    <a:lnTo>
                      <a:pt x="5" y="48"/>
                    </a:lnTo>
                    <a:lnTo>
                      <a:pt x="6" y="48"/>
                    </a:lnTo>
                    <a:lnTo>
                      <a:pt x="6" y="47"/>
                    </a:lnTo>
                    <a:lnTo>
                      <a:pt x="6" y="46"/>
                    </a:lnTo>
                    <a:lnTo>
                      <a:pt x="6" y="45"/>
                    </a:lnTo>
                    <a:lnTo>
                      <a:pt x="7" y="45"/>
                    </a:lnTo>
                    <a:lnTo>
                      <a:pt x="7" y="44"/>
                    </a:lnTo>
                    <a:lnTo>
                      <a:pt x="7" y="43"/>
                    </a:lnTo>
                    <a:lnTo>
                      <a:pt x="7" y="42"/>
                    </a:lnTo>
                    <a:lnTo>
                      <a:pt x="8" y="42"/>
                    </a:lnTo>
                    <a:lnTo>
                      <a:pt x="8" y="41"/>
                    </a:lnTo>
                    <a:lnTo>
                      <a:pt x="8" y="40"/>
                    </a:lnTo>
                    <a:lnTo>
                      <a:pt x="8" y="39"/>
                    </a:lnTo>
                    <a:lnTo>
                      <a:pt x="9" y="39"/>
                    </a:lnTo>
                    <a:lnTo>
                      <a:pt x="9" y="38"/>
                    </a:lnTo>
                    <a:lnTo>
                      <a:pt x="9" y="37"/>
                    </a:lnTo>
                    <a:lnTo>
                      <a:pt x="9" y="36"/>
                    </a:lnTo>
                    <a:lnTo>
                      <a:pt x="9" y="35"/>
                    </a:lnTo>
                    <a:lnTo>
                      <a:pt x="10" y="35"/>
                    </a:lnTo>
                    <a:lnTo>
                      <a:pt x="10" y="34"/>
                    </a:lnTo>
                    <a:lnTo>
                      <a:pt x="10" y="33"/>
                    </a:lnTo>
                    <a:lnTo>
                      <a:pt x="11" y="33"/>
                    </a:lnTo>
                    <a:lnTo>
                      <a:pt x="11" y="32"/>
                    </a:lnTo>
                    <a:lnTo>
                      <a:pt x="11" y="31"/>
                    </a:lnTo>
                    <a:lnTo>
                      <a:pt x="11" y="30"/>
                    </a:lnTo>
                    <a:lnTo>
                      <a:pt x="12" y="30"/>
                    </a:lnTo>
                    <a:lnTo>
                      <a:pt x="12" y="29"/>
                    </a:lnTo>
                    <a:lnTo>
                      <a:pt x="12" y="28"/>
                    </a:lnTo>
                    <a:lnTo>
                      <a:pt x="12" y="27"/>
                    </a:lnTo>
                    <a:lnTo>
                      <a:pt x="13" y="27"/>
                    </a:lnTo>
                    <a:lnTo>
                      <a:pt x="13" y="26"/>
                    </a:lnTo>
                    <a:lnTo>
                      <a:pt x="13" y="25"/>
                    </a:lnTo>
                    <a:lnTo>
                      <a:pt x="14" y="25"/>
                    </a:lnTo>
                    <a:lnTo>
                      <a:pt x="14" y="24"/>
                    </a:lnTo>
                    <a:lnTo>
                      <a:pt x="14" y="23"/>
                    </a:lnTo>
                    <a:lnTo>
                      <a:pt x="15" y="23"/>
                    </a:lnTo>
                    <a:lnTo>
                      <a:pt x="15" y="22"/>
                    </a:lnTo>
                    <a:lnTo>
                      <a:pt x="15" y="21"/>
                    </a:lnTo>
                    <a:lnTo>
                      <a:pt x="15" y="20"/>
                    </a:lnTo>
                    <a:lnTo>
                      <a:pt x="16" y="20"/>
                    </a:lnTo>
                    <a:lnTo>
                      <a:pt x="16" y="19"/>
                    </a:lnTo>
                    <a:lnTo>
                      <a:pt x="16" y="18"/>
                    </a:lnTo>
                    <a:lnTo>
                      <a:pt x="17" y="18"/>
                    </a:lnTo>
                    <a:lnTo>
                      <a:pt x="17" y="17"/>
                    </a:lnTo>
                    <a:lnTo>
                      <a:pt x="18" y="17"/>
                    </a:lnTo>
                    <a:lnTo>
                      <a:pt x="18" y="16"/>
                    </a:lnTo>
                    <a:lnTo>
                      <a:pt x="18" y="15"/>
                    </a:lnTo>
                    <a:lnTo>
                      <a:pt x="19" y="15"/>
                    </a:lnTo>
                    <a:lnTo>
                      <a:pt x="19" y="14"/>
                    </a:lnTo>
                    <a:lnTo>
                      <a:pt x="19" y="13"/>
                    </a:lnTo>
                    <a:lnTo>
                      <a:pt x="20" y="13"/>
                    </a:lnTo>
                    <a:lnTo>
                      <a:pt x="20" y="12"/>
                    </a:lnTo>
                    <a:lnTo>
                      <a:pt x="21" y="12"/>
                    </a:lnTo>
                    <a:lnTo>
                      <a:pt x="21" y="11"/>
                    </a:lnTo>
                    <a:lnTo>
                      <a:pt x="21" y="10"/>
                    </a:lnTo>
                    <a:lnTo>
                      <a:pt x="22" y="10"/>
                    </a:lnTo>
                    <a:lnTo>
                      <a:pt x="22" y="9"/>
                    </a:lnTo>
                    <a:lnTo>
                      <a:pt x="23" y="9"/>
                    </a:lnTo>
                    <a:lnTo>
                      <a:pt x="23" y="8"/>
                    </a:lnTo>
                    <a:lnTo>
                      <a:pt x="24" y="8"/>
                    </a:lnTo>
                    <a:lnTo>
                      <a:pt x="24" y="7"/>
                    </a:lnTo>
                    <a:lnTo>
                      <a:pt x="25" y="7"/>
                    </a:lnTo>
                    <a:lnTo>
                      <a:pt x="25" y="6"/>
                    </a:lnTo>
                    <a:lnTo>
                      <a:pt x="26" y="6"/>
                    </a:lnTo>
                    <a:lnTo>
                      <a:pt x="26" y="5"/>
                    </a:lnTo>
                    <a:lnTo>
                      <a:pt x="27" y="5"/>
                    </a:lnTo>
                    <a:lnTo>
                      <a:pt x="27" y="4"/>
                    </a:lnTo>
                    <a:lnTo>
                      <a:pt x="28" y="4"/>
                    </a:lnTo>
                    <a:lnTo>
                      <a:pt x="29" y="4"/>
                    </a:lnTo>
                    <a:lnTo>
                      <a:pt x="29" y="3"/>
                    </a:lnTo>
                    <a:lnTo>
                      <a:pt x="30" y="3"/>
                    </a:lnTo>
                    <a:lnTo>
                      <a:pt x="30" y="2"/>
                    </a:lnTo>
                    <a:lnTo>
                      <a:pt x="31" y="2"/>
                    </a:lnTo>
                    <a:lnTo>
                      <a:pt x="32" y="2"/>
                    </a:lnTo>
                    <a:lnTo>
                      <a:pt x="33" y="2"/>
                    </a:lnTo>
                    <a:lnTo>
                      <a:pt x="34" y="2"/>
                    </a:lnTo>
                    <a:lnTo>
                      <a:pt x="34" y="1"/>
                    </a:lnTo>
                    <a:lnTo>
                      <a:pt x="35" y="1"/>
                    </a:lnTo>
                    <a:lnTo>
                      <a:pt x="36" y="1"/>
                    </a:lnTo>
                    <a:lnTo>
                      <a:pt x="38" y="1"/>
                    </a:lnTo>
                    <a:lnTo>
                      <a:pt x="38" y="0"/>
                    </a:lnTo>
                    <a:lnTo>
                      <a:pt x="40" y="0"/>
                    </a:lnTo>
                    <a:lnTo>
                      <a:pt x="56" y="0"/>
                    </a:lnTo>
                  </a:path>
                </a:pathLst>
              </a:custGeom>
              <a:noFill/>
              <a:ln w="15875" cap="rnd">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4017" name="Freeform 57"/>
              <p:cNvSpPr>
                <a:spLocks/>
              </p:cNvSpPr>
              <p:nvPr/>
            </p:nvSpPr>
            <p:spPr bwMode="auto">
              <a:xfrm>
                <a:off x="3324225" y="1754188"/>
                <a:ext cx="903288" cy="712788"/>
              </a:xfrm>
              <a:custGeom>
                <a:avLst/>
                <a:gdLst>
                  <a:gd name="T0" fmla="*/ 2147483647 w 56"/>
                  <a:gd name="T1" fmla="*/ 2147483647 h 63"/>
                  <a:gd name="T2" fmla="*/ 2147483647 w 56"/>
                  <a:gd name="T3" fmla="*/ 2147483647 h 63"/>
                  <a:gd name="T4" fmla="*/ 2147483647 w 56"/>
                  <a:gd name="T5" fmla="*/ 2147483647 h 63"/>
                  <a:gd name="T6" fmla="*/ 2147483647 w 56"/>
                  <a:gd name="T7" fmla="*/ 2147483647 h 63"/>
                  <a:gd name="T8" fmla="*/ 2147483647 w 56"/>
                  <a:gd name="T9" fmla="*/ 2147483647 h 63"/>
                  <a:gd name="T10" fmla="*/ 2147483647 w 56"/>
                  <a:gd name="T11" fmla="*/ 2147483647 h 63"/>
                  <a:gd name="T12" fmla="*/ 2147483647 w 56"/>
                  <a:gd name="T13" fmla="*/ 2147483647 h 63"/>
                  <a:gd name="T14" fmla="*/ 2147483647 w 56"/>
                  <a:gd name="T15" fmla="*/ 2147483647 h 63"/>
                  <a:gd name="T16" fmla="*/ 2147483647 w 56"/>
                  <a:gd name="T17" fmla="*/ 2147483647 h 63"/>
                  <a:gd name="T18" fmla="*/ 2147483647 w 56"/>
                  <a:gd name="T19" fmla="*/ 2147483647 h 63"/>
                  <a:gd name="T20" fmla="*/ 2147483647 w 56"/>
                  <a:gd name="T21" fmla="*/ 2147483647 h 63"/>
                  <a:gd name="T22" fmla="*/ 2147483647 w 56"/>
                  <a:gd name="T23" fmla="*/ 2147483647 h 63"/>
                  <a:gd name="T24" fmla="*/ 2147483647 w 56"/>
                  <a:gd name="T25" fmla="*/ 2147483647 h 63"/>
                  <a:gd name="T26" fmla="*/ 2147483647 w 56"/>
                  <a:gd name="T27" fmla="*/ 2147483647 h 63"/>
                  <a:gd name="T28" fmla="*/ 2147483647 w 56"/>
                  <a:gd name="T29" fmla="*/ 2147483647 h 63"/>
                  <a:gd name="T30" fmla="*/ 2147483647 w 56"/>
                  <a:gd name="T31" fmla="*/ 2147483647 h 63"/>
                  <a:gd name="T32" fmla="*/ 2147483647 w 56"/>
                  <a:gd name="T33" fmla="*/ 2147483647 h 63"/>
                  <a:gd name="T34" fmla="*/ 2147483647 w 56"/>
                  <a:gd name="T35" fmla="*/ 2147483647 h 63"/>
                  <a:gd name="T36" fmla="*/ 2147483647 w 56"/>
                  <a:gd name="T37" fmla="*/ 2147483647 h 63"/>
                  <a:gd name="T38" fmla="*/ 2147483647 w 56"/>
                  <a:gd name="T39" fmla="*/ 2147483647 h 63"/>
                  <a:gd name="T40" fmla="*/ 2147483647 w 56"/>
                  <a:gd name="T41" fmla="*/ 2147483647 h 63"/>
                  <a:gd name="T42" fmla="*/ 2147483647 w 56"/>
                  <a:gd name="T43" fmla="*/ 2147483647 h 63"/>
                  <a:gd name="T44" fmla="*/ 2147483647 w 56"/>
                  <a:gd name="T45" fmla="*/ 2147483647 h 63"/>
                  <a:gd name="T46" fmla="*/ 2147483647 w 56"/>
                  <a:gd name="T47" fmla="*/ 2147483647 h 63"/>
                  <a:gd name="T48" fmla="*/ 2147483647 w 56"/>
                  <a:gd name="T49" fmla="*/ 2147483647 h 63"/>
                  <a:gd name="T50" fmla="*/ 2147483647 w 56"/>
                  <a:gd name="T51" fmla="*/ 2147483647 h 63"/>
                  <a:gd name="T52" fmla="*/ 2147483647 w 56"/>
                  <a:gd name="T53" fmla="*/ 2147483647 h 63"/>
                  <a:gd name="T54" fmla="*/ 2147483647 w 56"/>
                  <a:gd name="T55" fmla="*/ 2147483647 h 63"/>
                  <a:gd name="T56" fmla="*/ 2147483647 w 56"/>
                  <a:gd name="T57" fmla="*/ 2147483647 h 63"/>
                  <a:gd name="T58" fmla="*/ 2147483647 w 56"/>
                  <a:gd name="T59" fmla="*/ 2147483647 h 63"/>
                  <a:gd name="T60" fmla="*/ 2147483647 w 56"/>
                  <a:gd name="T61" fmla="*/ 2147483647 h 63"/>
                  <a:gd name="T62" fmla="*/ 2147483647 w 56"/>
                  <a:gd name="T63" fmla="*/ 2147483647 h 63"/>
                  <a:gd name="T64" fmla="*/ 2147483647 w 56"/>
                  <a:gd name="T65" fmla="*/ 2147483647 h 63"/>
                  <a:gd name="T66" fmla="*/ 2147483647 w 56"/>
                  <a:gd name="T67" fmla="*/ 2147483647 h 63"/>
                  <a:gd name="T68" fmla="*/ 2147483647 w 56"/>
                  <a:gd name="T69" fmla="*/ 2147483647 h 63"/>
                  <a:gd name="T70" fmla="*/ 2147483647 w 56"/>
                  <a:gd name="T71" fmla="*/ 2147483647 h 63"/>
                  <a:gd name="T72" fmla="*/ 2147483647 w 56"/>
                  <a:gd name="T73" fmla="*/ 2147483647 h 63"/>
                  <a:gd name="T74" fmla="*/ 2147483647 w 56"/>
                  <a:gd name="T75" fmla="*/ 2147483647 h 63"/>
                  <a:gd name="T76" fmla="*/ 2147483647 w 56"/>
                  <a:gd name="T77" fmla="*/ 2147483647 h 63"/>
                  <a:gd name="T78" fmla="*/ 2147483647 w 56"/>
                  <a:gd name="T79" fmla="*/ 2147483647 h 63"/>
                  <a:gd name="T80" fmla="*/ 2147483647 w 56"/>
                  <a:gd name="T81" fmla="*/ 2147483647 h 63"/>
                  <a:gd name="T82" fmla="*/ 2147483647 w 56"/>
                  <a:gd name="T83" fmla="*/ 2147483647 h 63"/>
                  <a:gd name="T84" fmla="*/ 2147483647 w 56"/>
                  <a:gd name="T85" fmla="*/ 2147483647 h 63"/>
                  <a:gd name="T86" fmla="*/ 2147483647 w 56"/>
                  <a:gd name="T87" fmla="*/ 2147483647 h 63"/>
                  <a:gd name="T88" fmla="*/ 2147483647 w 56"/>
                  <a:gd name="T89" fmla="*/ 2147483647 h 63"/>
                  <a:gd name="T90" fmla="*/ 2147483647 w 56"/>
                  <a:gd name="T91" fmla="*/ 2147483647 h 63"/>
                  <a:gd name="T92" fmla="*/ 2147483647 w 56"/>
                  <a:gd name="T93" fmla="*/ 2147483647 h 63"/>
                  <a:gd name="T94" fmla="*/ 2147483647 w 56"/>
                  <a:gd name="T95" fmla="*/ 2147483647 h 63"/>
                  <a:gd name="T96" fmla="*/ 2147483647 w 56"/>
                  <a:gd name="T97" fmla="*/ 2147483647 h 63"/>
                  <a:gd name="T98" fmla="*/ 2147483647 w 56"/>
                  <a:gd name="T99" fmla="*/ 2147483647 h 63"/>
                  <a:gd name="T100" fmla="*/ 2147483647 w 56"/>
                  <a:gd name="T101" fmla="*/ 2147483647 h 63"/>
                  <a:gd name="T102" fmla="*/ 2147483647 w 56"/>
                  <a:gd name="T103" fmla="*/ 2147483647 h 63"/>
                  <a:gd name="T104" fmla="*/ 2147483647 w 56"/>
                  <a:gd name="T105" fmla="*/ 2147483647 h 63"/>
                  <a:gd name="T106" fmla="*/ 2147483647 w 56"/>
                  <a:gd name="T107" fmla="*/ 2147483647 h 63"/>
                  <a:gd name="T108" fmla="*/ 2147483647 w 56"/>
                  <a:gd name="T109" fmla="*/ 2147483647 h 63"/>
                  <a:gd name="T110" fmla="*/ 2147483647 w 56"/>
                  <a:gd name="T111" fmla="*/ 2147483647 h 63"/>
                  <a:gd name="T112" fmla="*/ 2147483647 w 56"/>
                  <a:gd name="T113" fmla="*/ 2147483647 h 63"/>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56"/>
                  <a:gd name="T172" fmla="*/ 0 h 63"/>
                  <a:gd name="T173" fmla="*/ 56 w 56"/>
                  <a:gd name="T174" fmla="*/ 63 h 63"/>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56" h="63">
                    <a:moveTo>
                      <a:pt x="0" y="63"/>
                    </a:moveTo>
                    <a:lnTo>
                      <a:pt x="0" y="63"/>
                    </a:lnTo>
                    <a:lnTo>
                      <a:pt x="0" y="62"/>
                    </a:lnTo>
                    <a:lnTo>
                      <a:pt x="1" y="62"/>
                    </a:lnTo>
                    <a:lnTo>
                      <a:pt x="1" y="61"/>
                    </a:lnTo>
                    <a:lnTo>
                      <a:pt x="1" y="60"/>
                    </a:lnTo>
                    <a:lnTo>
                      <a:pt x="2" y="60"/>
                    </a:lnTo>
                    <a:lnTo>
                      <a:pt x="2" y="59"/>
                    </a:lnTo>
                    <a:lnTo>
                      <a:pt x="2" y="58"/>
                    </a:lnTo>
                    <a:lnTo>
                      <a:pt x="3" y="58"/>
                    </a:lnTo>
                    <a:lnTo>
                      <a:pt x="3" y="57"/>
                    </a:lnTo>
                    <a:lnTo>
                      <a:pt x="3" y="56"/>
                    </a:lnTo>
                    <a:lnTo>
                      <a:pt x="3" y="55"/>
                    </a:lnTo>
                    <a:lnTo>
                      <a:pt x="4" y="55"/>
                    </a:lnTo>
                    <a:lnTo>
                      <a:pt x="4" y="54"/>
                    </a:lnTo>
                    <a:lnTo>
                      <a:pt x="4" y="53"/>
                    </a:lnTo>
                    <a:lnTo>
                      <a:pt x="4" y="52"/>
                    </a:lnTo>
                    <a:lnTo>
                      <a:pt x="4" y="51"/>
                    </a:lnTo>
                    <a:lnTo>
                      <a:pt x="5" y="51"/>
                    </a:lnTo>
                    <a:lnTo>
                      <a:pt x="5" y="50"/>
                    </a:lnTo>
                    <a:lnTo>
                      <a:pt x="5" y="49"/>
                    </a:lnTo>
                    <a:lnTo>
                      <a:pt x="5" y="48"/>
                    </a:lnTo>
                    <a:lnTo>
                      <a:pt x="6" y="48"/>
                    </a:lnTo>
                    <a:lnTo>
                      <a:pt x="6" y="47"/>
                    </a:lnTo>
                    <a:lnTo>
                      <a:pt x="6" y="46"/>
                    </a:lnTo>
                    <a:lnTo>
                      <a:pt x="6" y="45"/>
                    </a:lnTo>
                    <a:lnTo>
                      <a:pt x="7" y="45"/>
                    </a:lnTo>
                    <a:lnTo>
                      <a:pt x="7" y="44"/>
                    </a:lnTo>
                    <a:lnTo>
                      <a:pt x="7" y="43"/>
                    </a:lnTo>
                    <a:lnTo>
                      <a:pt x="7" y="42"/>
                    </a:lnTo>
                    <a:lnTo>
                      <a:pt x="8" y="42"/>
                    </a:lnTo>
                    <a:lnTo>
                      <a:pt x="8" y="41"/>
                    </a:lnTo>
                    <a:lnTo>
                      <a:pt x="8" y="40"/>
                    </a:lnTo>
                    <a:lnTo>
                      <a:pt x="8" y="39"/>
                    </a:lnTo>
                    <a:lnTo>
                      <a:pt x="9" y="39"/>
                    </a:lnTo>
                    <a:lnTo>
                      <a:pt x="9" y="38"/>
                    </a:lnTo>
                    <a:lnTo>
                      <a:pt x="9" y="37"/>
                    </a:lnTo>
                    <a:lnTo>
                      <a:pt x="9" y="36"/>
                    </a:lnTo>
                    <a:lnTo>
                      <a:pt x="10" y="36"/>
                    </a:lnTo>
                    <a:lnTo>
                      <a:pt x="10" y="35"/>
                    </a:lnTo>
                    <a:lnTo>
                      <a:pt x="10" y="34"/>
                    </a:lnTo>
                    <a:lnTo>
                      <a:pt x="10" y="33"/>
                    </a:lnTo>
                    <a:lnTo>
                      <a:pt x="11" y="33"/>
                    </a:lnTo>
                    <a:lnTo>
                      <a:pt x="11" y="32"/>
                    </a:lnTo>
                    <a:lnTo>
                      <a:pt x="11" y="31"/>
                    </a:lnTo>
                    <a:lnTo>
                      <a:pt x="11" y="30"/>
                    </a:lnTo>
                    <a:lnTo>
                      <a:pt x="12" y="30"/>
                    </a:lnTo>
                    <a:lnTo>
                      <a:pt x="12" y="29"/>
                    </a:lnTo>
                    <a:lnTo>
                      <a:pt x="12" y="28"/>
                    </a:lnTo>
                    <a:lnTo>
                      <a:pt x="13" y="28"/>
                    </a:lnTo>
                    <a:lnTo>
                      <a:pt x="13" y="27"/>
                    </a:lnTo>
                    <a:lnTo>
                      <a:pt x="13" y="26"/>
                    </a:lnTo>
                    <a:lnTo>
                      <a:pt x="13" y="25"/>
                    </a:lnTo>
                    <a:lnTo>
                      <a:pt x="14" y="25"/>
                    </a:lnTo>
                    <a:lnTo>
                      <a:pt x="14" y="24"/>
                    </a:lnTo>
                    <a:lnTo>
                      <a:pt x="14" y="23"/>
                    </a:lnTo>
                    <a:lnTo>
                      <a:pt x="15" y="23"/>
                    </a:lnTo>
                    <a:lnTo>
                      <a:pt x="15" y="22"/>
                    </a:lnTo>
                    <a:lnTo>
                      <a:pt x="15" y="21"/>
                    </a:lnTo>
                    <a:lnTo>
                      <a:pt x="16" y="21"/>
                    </a:lnTo>
                    <a:lnTo>
                      <a:pt x="16" y="20"/>
                    </a:lnTo>
                    <a:lnTo>
                      <a:pt x="16" y="19"/>
                    </a:lnTo>
                    <a:lnTo>
                      <a:pt x="17" y="19"/>
                    </a:lnTo>
                    <a:lnTo>
                      <a:pt x="17" y="18"/>
                    </a:lnTo>
                    <a:lnTo>
                      <a:pt x="17" y="17"/>
                    </a:lnTo>
                    <a:lnTo>
                      <a:pt x="18" y="17"/>
                    </a:lnTo>
                    <a:lnTo>
                      <a:pt x="18" y="16"/>
                    </a:lnTo>
                    <a:lnTo>
                      <a:pt x="18" y="15"/>
                    </a:lnTo>
                    <a:lnTo>
                      <a:pt x="19" y="15"/>
                    </a:lnTo>
                    <a:lnTo>
                      <a:pt x="19" y="14"/>
                    </a:lnTo>
                    <a:lnTo>
                      <a:pt x="19" y="13"/>
                    </a:lnTo>
                    <a:lnTo>
                      <a:pt x="20" y="13"/>
                    </a:lnTo>
                    <a:lnTo>
                      <a:pt x="20" y="12"/>
                    </a:lnTo>
                    <a:lnTo>
                      <a:pt x="21" y="12"/>
                    </a:lnTo>
                    <a:lnTo>
                      <a:pt x="21" y="11"/>
                    </a:lnTo>
                    <a:lnTo>
                      <a:pt x="22" y="11"/>
                    </a:lnTo>
                    <a:lnTo>
                      <a:pt x="22" y="10"/>
                    </a:lnTo>
                    <a:lnTo>
                      <a:pt x="22" y="9"/>
                    </a:lnTo>
                    <a:lnTo>
                      <a:pt x="23" y="9"/>
                    </a:lnTo>
                    <a:lnTo>
                      <a:pt x="23" y="8"/>
                    </a:lnTo>
                    <a:lnTo>
                      <a:pt x="24" y="8"/>
                    </a:lnTo>
                    <a:lnTo>
                      <a:pt x="24" y="7"/>
                    </a:lnTo>
                    <a:lnTo>
                      <a:pt x="25" y="7"/>
                    </a:lnTo>
                    <a:lnTo>
                      <a:pt x="25" y="6"/>
                    </a:lnTo>
                    <a:lnTo>
                      <a:pt x="26" y="6"/>
                    </a:lnTo>
                    <a:lnTo>
                      <a:pt x="27" y="6"/>
                    </a:lnTo>
                    <a:lnTo>
                      <a:pt x="27" y="5"/>
                    </a:lnTo>
                    <a:lnTo>
                      <a:pt x="28" y="5"/>
                    </a:lnTo>
                    <a:lnTo>
                      <a:pt x="28" y="4"/>
                    </a:lnTo>
                    <a:lnTo>
                      <a:pt x="29" y="4"/>
                    </a:lnTo>
                    <a:lnTo>
                      <a:pt x="29" y="3"/>
                    </a:lnTo>
                    <a:lnTo>
                      <a:pt x="30" y="3"/>
                    </a:lnTo>
                    <a:lnTo>
                      <a:pt x="31" y="3"/>
                    </a:lnTo>
                    <a:lnTo>
                      <a:pt x="31" y="2"/>
                    </a:lnTo>
                    <a:lnTo>
                      <a:pt x="32" y="2"/>
                    </a:lnTo>
                    <a:lnTo>
                      <a:pt x="33" y="2"/>
                    </a:lnTo>
                    <a:lnTo>
                      <a:pt x="34" y="2"/>
                    </a:lnTo>
                    <a:lnTo>
                      <a:pt x="35" y="2"/>
                    </a:lnTo>
                    <a:lnTo>
                      <a:pt x="35" y="1"/>
                    </a:lnTo>
                    <a:lnTo>
                      <a:pt x="36" y="1"/>
                    </a:lnTo>
                    <a:lnTo>
                      <a:pt x="38" y="1"/>
                    </a:lnTo>
                    <a:lnTo>
                      <a:pt x="40" y="1"/>
                    </a:lnTo>
                    <a:lnTo>
                      <a:pt x="40" y="0"/>
                    </a:lnTo>
                    <a:lnTo>
                      <a:pt x="56" y="0"/>
                    </a:lnTo>
                  </a:path>
                </a:pathLst>
              </a:custGeom>
              <a:noFill/>
              <a:ln w="1587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83975" name="Group 325"/>
            <p:cNvGrpSpPr>
              <a:grpSpLocks/>
            </p:cNvGrpSpPr>
            <p:nvPr/>
          </p:nvGrpSpPr>
          <p:grpSpPr bwMode="auto">
            <a:xfrm>
              <a:off x="4850048" y="1524000"/>
              <a:ext cx="1786771" cy="1414191"/>
              <a:chOff x="5516563" y="1720851"/>
              <a:chExt cx="968375" cy="769938"/>
            </a:xfrm>
          </p:grpSpPr>
          <p:sp>
            <p:nvSpPr>
              <p:cNvPr id="84012" name="Rectangle 80"/>
              <p:cNvSpPr>
                <a:spLocks noChangeArrowheads="1"/>
              </p:cNvSpPr>
              <p:nvPr/>
            </p:nvSpPr>
            <p:spPr bwMode="auto">
              <a:xfrm>
                <a:off x="5516563" y="1720851"/>
                <a:ext cx="968375" cy="769938"/>
              </a:xfrm>
              <a:prstGeom prst="rect">
                <a:avLst/>
              </a:prstGeom>
              <a:noFill/>
              <a:ln w="15875"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p>
            </p:txBody>
          </p:sp>
          <p:sp>
            <p:nvSpPr>
              <p:cNvPr id="84013" name="Freeform 82"/>
              <p:cNvSpPr>
                <a:spLocks/>
              </p:cNvSpPr>
              <p:nvPr/>
            </p:nvSpPr>
            <p:spPr bwMode="auto">
              <a:xfrm>
                <a:off x="5565775" y="1754188"/>
                <a:ext cx="885825" cy="712788"/>
              </a:xfrm>
              <a:custGeom>
                <a:avLst/>
                <a:gdLst>
                  <a:gd name="T0" fmla="*/ 2147483647 w 55"/>
                  <a:gd name="T1" fmla="*/ 2147483647 h 63"/>
                  <a:gd name="T2" fmla="*/ 2147483647 w 55"/>
                  <a:gd name="T3" fmla="*/ 2147483647 h 63"/>
                  <a:gd name="T4" fmla="*/ 2147483647 w 55"/>
                  <a:gd name="T5" fmla="*/ 2147483647 h 63"/>
                  <a:gd name="T6" fmla="*/ 2147483647 w 55"/>
                  <a:gd name="T7" fmla="*/ 2147483647 h 63"/>
                  <a:gd name="T8" fmla="*/ 2147483647 w 55"/>
                  <a:gd name="T9" fmla="*/ 2147483647 h 63"/>
                  <a:gd name="T10" fmla="*/ 2147483647 w 55"/>
                  <a:gd name="T11" fmla="*/ 2147483647 h 63"/>
                  <a:gd name="T12" fmla="*/ 2147483647 w 55"/>
                  <a:gd name="T13" fmla="*/ 2147483647 h 63"/>
                  <a:gd name="T14" fmla="*/ 2147483647 w 55"/>
                  <a:gd name="T15" fmla="*/ 2147483647 h 63"/>
                  <a:gd name="T16" fmla="*/ 2147483647 w 55"/>
                  <a:gd name="T17" fmla="*/ 2147483647 h 63"/>
                  <a:gd name="T18" fmla="*/ 2147483647 w 55"/>
                  <a:gd name="T19" fmla="*/ 2147483647 h 63"/>
                  <a:gd name="T20" fmla="*/ 2147483647 w 55"/>
                  <a:gd name="T21" fmla="*/ 2147483647 h 63"/>
                  <a:gd name="T22" fmla="*/ 2147483647 w 55"/>
                  <a:gd name="T23" fmla="*/ 2147483647 h 63"/>
                  <a:gd name="T24" fmla="*/ 2147483647 w 55"/>
                  <a:gd name="T25" fmla="*/ 2147483647 h 63"/>
                  <a:gd name="T26" fmla="*/ 2147483647 w 55"/>
                  <a:gd name="T27" fmla="*/ 2147483647 h 63"/>
                  <a:gd name="T28" fmla="*/ 2147483647 w 55"/>
                  <a:gd name="T29" fmla="*/ 2147483647 h 63"/>
                  <a:gd name="T30" fmla="*/ 2147483647 w 55"/>
                  <a:gd name="T31" fmla="*/ 2147483647 h 63"/>
                  <a:gd name="T32" fmla="*/ 2147483647 w 55"/>
                  <a:gd name="T33" fmla="*/ 2147483647 h 63"/>
                  <a:gd name="T34" fmla="*/ 2147483647 w 55"/>
                  <a:gd name="T35" fmla="*/ 2147483647 h 63"/>
                  <a:gd name="T36" fmla="*/ 2147483647 w 55"/>
                  <a:gd name="T37" fmla="*/ 2147483647 h 63"/>
                  <a:gd name="T38" fmla="*/ 2147483647 w 55"/>
                  <a:gd name="T39" fmla="*/ 2147483647 h 63"/>
                  <a:gd name="T40" fmla="*/ 2147483647 w 55"/>
                  <a:gd name="T41" fmla="*/ 2147483647 h 63"/>
                  <a:gd name="T42" fmla="*/ 2147483647 w 55"/>
                  <a:gd name="T43" fmla="*/ 2147483647 h 63"/>
                  <a:gd name="T44" fmla="*/ 2147483647 w 55"/>
                  <a:gd name="T45" fmla="*/ 2147483647 h 63"/>
                  <a:gd name="T46" fmla="*/ 2147483647 w 55"/>
                  <a:gd name="T47" fmla="*/ 2147483647 h 63"/>
                  <a:gd name="T48" fmla="*/ 2147483647 w 55"/>
                  <a:gd name="T49" fmla="*/ 2147483647 h 63"/>
                  <a:gd name="T50" fmla="*/ 2147483647 w 55"/>
                  <a:gd name="T51" fmla="*/ 2147483647 h 63"/>
                  <a:gd name="T52" fmla="*/ 2147483647 w 55"/>
                  <a:gd name="T53" fmla="*/ 2147483647 h 63"/>
                  <a:gd name="T54" fmla="*/ 2147483647 w 55"/>
                  <a:gd name="T55" fmla="*/ 2147483647 h 63"/>
                  <a:gd name="T56" fmla="*/ 2147483647 w 55"/>
                  <a:gd name="T57" fmla="*/ 2147483647 h 63"/>
                  <a:gd name="T58" fmla="*/ 2147483647 w 55"/>
                  <a:gd name="T59" fmla="*/ 2147483647 h 63"/>
                  <a:gd name="T60" fmla="*/ 2147483647 w 55"/>
                  <a:gd name="T61" fmla="*/ 2147483647 h 63"/>
                  <a:gd name="T62" fmla="*/ 2147483647 w 55"/>
                  <a:gd name="T63" fmla="*/ 2147483647 h 63"/>
                  <a:gd name="T64" fmla="*/ 2147483647 w 55"/>
                  <a:gd name="T65" fmla="*/ 2147483647 h 63"/>
                  <a:gd name="T66" fmla="*/ 2147483647 w 55"/>
                  <a:gd name="T67" fmla="*/ 2147483647 h 63"/>
                  <a:gd name="T68" fmla="*/ 2147483647 w 55"/>
                  <a:gd name="T69" fmla="*/ 2147483647 h 63"/>
                  <a:gd name="T70" fmla="*/ 2147483647 w 55"/>
                  <a:gd name="T71" fmla="*/ 2147483647 h 63"/>
                  <a:gd name="T72" fmla="*/ 2147483647 w 55"/>
                  <a:gd name="T73" fmla="*/ 2147483647 h 63"/>
                  <a:gd name="T74" fmla="*/ 2147483647 w 55"/>
                  <a:gd name="T75" fmla="*/ 2147483647 h 63"/>
                  <a:gd name="T76" fmla="*/ 2147483647 w 55"/>
                  <a:gd name="T77" fmla="*/ 2147483647 h 63"/>
                  <a:gd name="T78" fmla="*/ 2147483647 w 55"/>
                  <a:gd name="T79" fmla="*/ 2147483647 h 63"/>
                  <a:gd name="T80" fmla="*/ 2147483647 w 55"/>
                  <a:gd name="T81" fmla="*/ 2147483647 h 63"/>
                  <a:gd name="T82" fmla="*/ 2147483647 w 55"/>
                  <a:gd name="T83" fmla="*/ 2147483647 h 63"/>
                  <a:gd name="T84" fmla="*/ 2147483647 w 55"/>
                  <a:gd name="T85" fmla="*/ 2147483647 h 63"/>
                  <a:gd name="T86" fmla="*/ 2147483647 w 55"/>
                  <a:gd name="T87" fmla="*/ 2147483647 h 63"/>
                  <a:gd name="T88" fmla="*/ 2147483647 w 55"/>
                  <a:gd name="T89" fmla="*/ 2147483647 h 63"/>
                  <a:gd name="T90" fmla="*/ 2147483647 w 55"/>
                  <a:gd name="T91" fmla="*/ 2147483647 h 63"/>
                  <a:gd name="T92" fmla="*/ 2147483647 w 55"/>
                  <a:gd name="T93" fmla="*/ 2147483647 h 63"/>
                  <a:gd name="T94" fmla="*/ 2147483647 w 55"/>
                  <a:gd name="T95" fmla="*/ 2147483647 h 63"/>
                  <a:gd name="T96" fmla="*/ 2147483647 w 55"/>
                  <a:gd name="T97" fmla="*/ 2147483647 h 63"/>
                  <a:gd name="T98" fmla="*/ 2147483647 w 55"/>
                  <a:gd name="T99" fmla="*/ 2147483647 h 63"/>
                  <a:gd name="T100" fmla="*/ 2147483647 w 55"/>
                  <a:gd name="T101" fmla="*/ 2147483647 h 63"/>
                  <a:gd name="T102" fmla="*/ 2147483647 w 55"/>
                  <a:gd name="T103" fmla="*/ 2147483647 h 63"/>
                  <a:gd name="T104" fmla="*/ 2147483647 w 55"/>
                  <a:gd name="T105" fmla="*/ 2147483647 h 63"/>
                  <a:gd name="T106" fmla="*/ 2147483647 w 55"/>
                  <a:gd name="T107" fmla="*/ 2147483647 h 63"/>
                  <a:gd name="T108" fmla="*/ 2147483647 w 55"/>
                  <a:gd name="T109" fmla="*/ 2147483647 h 63"/>
                  <a:gd name="T110" fmla="*/ 2147483647 w 55"/>
                  <a:gd name="T111" fmla="*/ 2147483647 h 63"/>
                  <a:gd name="T112" fmla="*/ 2147483647 w 55"/>
                  <a:gd name="T113" fmla="*/ 0 h 63"/>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55"/>
                  <a:gd name="T172" fmla="*/ 0 h 63"/>
                  <a:gd name="T173" fmla="*/ 55 w 55"/>
                  <a:gd name="T174" fmla="*/ 63 h 63"/>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55" h="63">
                    <a:moveTo>
                      <a:pt x="0" y="63"/>
                    </a:moveTo>
                    <a:lnTo>
                      <a:pt x="0" y="62"/>
                    </a:lnTo>
                    <a:lnTo>
                      <a:pt x="1" y="62"/>
                    </a:lnTo>
                    <a:lnTo>
                      <a:pt x="1" y="61"/>
                    </a:lnTo>
                    <a:lnTo>
                      <a:pt x="2" y="61"/>
                    </a:lnTo>
                    <a:lnTo>
                      <a:pt x="2" y="60"/>
                    </a:lnTo>
                    <a:lnTo>
                      <a:pt x="3" y="60"/>
                    </a:lnTo>
                    <a:lnTo>
                      <a:pt x="3" y="59"/>
                    </a:lnTo>
                    <a:lnTo>
                      <a:pt x="3" y="58"/>
                    </a:lnTo>
                    <a:lnTo>
                      <a:pt x="4" y="58"/>
                    </a:lnTo>
                    <a:lnTo>
                      <a:pt x="4" y="57"/>
                    </a:lnTo>
                    <a:lnTo>
                      <a:pt x="4" y="56"/>
                    </a:lnTo>
                    <a:lnTo>
                      <a:pt x="5" y="56"/>
                    </a:lnTo>
                    <a:lnTo>
                      <a:pt x="5" y="55"/>
                    </a:lnTo>
                    <a:lnTo>
                      <a:pt x="5" y="54"/>
                    </a:lnTo>
                    <a:lnTo>
                      <a:pt x="5" y="53"/>
                    </a:lnTo>
                    <a:lnTo>
                      <a:pt x="6" y="53"/>
                    </a:lnTo>
                    <a:lnTo>
                      <a:pt x="6" y="52"/>
                    </a:lnTo>
                    <a:lnTo>
                      <a:pt x="6" y="51"/>
                    </a:lnTo>
                    <a:lnTo>
                      <a:pt x="7" y="51"/>
                    </a:lnTo>
                    <a:lnTo>
                      <a:pt x="7" y="50"/>
                    </a:lnTo>
                    <a:lnTo>
                      <a:pt x="7" y="49"/>
                    </a:lnTo>
                    <a:lnTo>
                      <a:pt x="8" y="49"/>
                    </a:lnTo>
                    <a:lnTo>
                      <a:pt x="8" y="48"/>
                    </a:lnTo>
                    <a:lnTo>
                      <a:pt x="8" y="47"/>
                    </a:lnTo>
                    <a:lnTo>
                      <a:pt x="8" y="46"/>
                    </a:lnTo>
                    <a:lnTo>
                      <a:pt x="9" y="46"/>
                    </a:lnTo>
                    <a:lnTo>
                      <a:pt x="9" y="45"/>
                    </a:lnTo>
                    <a:lnTo>
                      <a:pt x="9" y="44"/>
                    </a:lnTo>
                    <a:lnTo>
                      <a:pt x="9" y="43"/>
                    </a:lnTo>
                    <a:lnTo>
                      <a:pt x="10" y="43"/>
                    </a:lnTo>
                    <a:lnTo>
                      <a:pt x="10" y="42"/>
                    </a:lnTo>
                    <a:lnTo>
                      <a:pt x="10" y="41"/>
                    </a:lnTo>
                    <a:lnTo>
                      <a:pt x="11" y="41"/>
                    </a:lnTo>
                    <a:lnTo>
                      <a:pt x="11" y="40"/>
                    </a:lnTo>
                    <a:lnTo>
                      <a:pt x="11" y="39"/>
                    </a:lnTo>
                    <a:lnTo>
                      <a:pt x="11" y="38"/>
                    </a:lnTo>
                    <a:lnTo>
                      <a:pt x="12" y="38"/>
                    </a:lnTo>
                    <a:lnTo>
                      <a:pt x="12" y="37"/>
                    </a:lnTo>
                    <a:lnTo>
                      <a:pt x="12" y="36"/>
                    </a:lnTo>
                    <a:lnTo>
                      <a:pt x="13" y="36"/>
                    </a:lnTo>
                    <a:lnTo>
                      <a:pt x="13" y="35"/>
                    </a:lnTo>
                    <a:lnTo>
                      <a:pt x="13" y="34"/>
                    </a:lnTo>
                    <a:lnTo>
                      <a:pt x="13" y="33"/>
                    </a:lnTo>
                    <a:lnTo>
                      <a:pt x="14" y="33"/>
                    </a:lnTo>
                    <a:lnTo>
                      <a:pt x="14" y="32"/>
                    </a:lnTo>
                    <a:lnTo>
                      <a:pt x="14" y="31"/>
                    </a:lnTo>
                    <a:lnTo>
                      <a:pt x="15" y="31"/>
                    </a:lnTo>
                    <a:lnTo>
                      <a:pt x="15" y="30"/>
                    </a:lnTo>
                    <a:lnTo>
                      <a:pt x="15" y="29"/>
                    </a:lnTo>
                    <a:lnTo>
                      <a:pt x="15" y="28"/>
                    </a:lnTo>
                    <a:lnTo>
                      <a:pt x="16" y="28"/>
                    </a:lnTo>
                    <a:lnTo>
                      <a:pt x="16" y="27"/>
                    </a:lnTo>
                    <a:lnTo>
                      <a:pt x="16" y="26"/>
                    </a:lnTo>
                    <a:lnTo>
                      <a:pt x="17" y="26"/>
                    </a:lnTo>
                    <a:lnTo>
                      <a:pt x="17" y="25"/>
                    </a:lnTo>
                    <a:lnTo>
                      <a:pt x="17" y="24"/>
                    </a:lnTo>
                    <a:lnTo>
                      <a:pt x="18" y="24"/>
                    </a:lnTo>
                    <a:lnTo>
                      <a:pt x="18" y="23"/>
                    </a:lnTo>
                    <a:lnTo>
                      <a:pt x="18" y="22"/>
                    </a:lnTo>
                    <a:lnTo>
                      <a:pt x="19" y="22"/>
                    </a:lnTo>
                    <a:lnTo>
                      <a:pt x="19" y="21"/>
                    </a:lnTo>
                    <a:lnTo>
                      <a:pt x="19" y="20"/>
                    </a:lnTo>
                    <a:lnTo>
                      <a:pt x="20" y="20"/>
                    </a:lnTo>
                    <a:lnTo>
                      <a:pt x="20" y="19"/>
                    </a:lnTo>
                    <a:lnTo>
                      <a:pt x="20" y="18"/>
                    </a:lnTo>
                    <a:lnTo>
                      <a:pt x="21" y="18"/>
                    </a:lnTo>
                    <a:lnTo>
                      <a:pt x="21" y="17"/>
                    </a:lnTo>
                    <a:lnTo>
                      <a:pt x="21" y="16"/>
                    </a:lnTo>
                    <a:lnTo>
                      <a:pt x="22" y="16"/>
                    </a:lnTo>
                    <a:lnTo>
                      <a:pt x="22" y="15"/>
                    </a:lnTo>
                    <a:lnTo>
                      <a:pt x="22" y="14"/>
                    </a:lnTo>
                    <a:lnTo>
                      <a:pt x="23" y="14"/>
                    </a:lnTo>
                    <a:lnTo>
                      <a:pt x="23" y="13"/>
                    </a:lnTo>
                    <a:lnTo>
                      <a:pt x="24" y="13"/>
                    </a:lnTo>
                    <a:lnTo>
                      <a:pt x="24" y="12"/>
                    </a:lnTo>
                    <a:lnTo>
                      <a:pt x="24" y="11"/>
                    </a:lnTo>
                    <a:lnTo>
                      <a:pt x="25" y="11"/>
                    </a:lnTo>
                    <a:lnTo>
                      <a:pt x="25" y="10"/>
                    </a:lnTo>
                    <a:lnTo>
                      <a:pt x="26" y="10"/>
                    </a:lnTo>
                    <a:lnTo>
                      <a:pt x="26" y="9"/>
                    </a:lnTo>
                    <a:lnTo>
                      <a:pt x="27" y="9"/>
                    </a:lnTo>
                    <a:lnTo>
                      <a:pt x="27" y="8"/>
                    </a:lnTo>
                    <a:lnTo>
                      <a:pt x="28" y="8"/>
                    </a:lnTo>
                    <a:lnTo>
                      <a:pt x="28" y="7"/>
                    </a:lnTo>
                    <a:lnTo>
                      <a:pt x="29" y="7"/>
                    </a:lnTo>
                    <a:lnTo>
                      <a:pt x="29" y="6"/>
                    </a:lnTo>
                    <a:lnTo>
                      <a:pt x="30" y="6"/>
                    </a:lnTo>
                    <a:lnTo>
                      <a:pt x="30" y="5"/>
                    </a:lnTo>
                    <a:lnTo>
                      <a:pt x="31" y="5"/>
                    </a:lnTo>
                    <a:lnTo>
                      <a:pt x="31" y="4"/>
                    </a:lnTo>
                    <a:lnTo>
                      <a:pt x="32" y="4"/>
                    </a:lnTo>
                    <a:lnTo>
                      <a:pt x="32" y="3"/>
                    </a:lnTo>
                    <a:lnTo>
                      <a:pt x="33" y="3"/>
                    </a:lnTo>
                    <a:lnTo>
                      <a:pt x="34" y="3"/>
                    </a:lnTo>
                    <a:lnTo>
                      <a:pt x="34" y="2"/>
                    </a:lnTo>
                    <a:lnTo>
                      <a:pt x="35" y="2"/>
                    </a:lnTo>
                    <a:lnTo>
                      <a:pt x="36" y="2"/>
                    </a:lnTo>
                    <a:lnTo>
                      <a:pt x="37" y="2"/>
                    </a:lnTo>
                    <a:lnTo>
                      <a:pt x="37" y="1"/>
                    </a:lnTo>
                    <a:lnTo>
                      <a:pt x="38" y="1"/>
                    </a:lnTo>
                    <a:lnTo>
                      <a:pt x="39" y="1"/>
                    </a:lnTo>
                    <a:lnTo>
                      <a:pt x="41" y="1"/>
                    </a:lnTo>
                    <a:lnTo>
                      <a:pt x="41" y="0"/>
                    </a:lnTo>
                    <a:lnTo>
                      <a:pt x="43" y="0"/>
                    </a:lnTo>
                    <a:lnTo>
                      <a:pt x="55" y="0"/>
                    </a:lnTo>
                  </a:path>
                </a:pathLst>
              </a:custGeom>
              <a:noFill/>
              <a:ln w="15875" cap="rnd">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4014" name="Freeform 83"/>
              <p:cNvSpPr>
                <a:spLocks/>
              </p:cNvSpPr>
              <p:nvPr/>
            </p:nvSpPr>
            <p:spPr bwMode="auto">
              <a:xfrm>
                <a:off x="5565775" y="1754188"/>
                <a:ext cx="885825" cy="712788"/>
              </a:xfrm>
              <a:custGeom>
                <a:avLst/>
                <a:gdLst>
                  <a:gd name="T0" fmla="*/ 2147483647 w 55"/>
                  <a:gd name="T1" fmla="*/ 2147483647 h 63"/>
                  <a:gd name="T2" fmla="*/ 2147483647 w 55"/>
                  <a:gd name="T3" fmla="*/ 2147483647 h 63"/>
                  <a:gd name="T4" fmla="*/ 2147483647 w 55"/>
                  <a:gd name="T5" fmla="*/ 2147483647 h 63"/>
                  <a:gd name="T6" fmla="*/ 2147483647 w 55"/>
                  <a:gd name="T7" fmla="*/ 2147483647 h 63"/>
                  <a:gd name="T8" fmla="*/ 2147483647 w 55"/>
                  <a:gd name="T9" fmla="*/ 2147483647 h 63"/>
                  <a:gd name="T10" fmla="*/ 2147483647 w 55"/>
                  <a:gd name="T11" fmla="*/ 2147483647 h 63"/>
                  <a:gd name="T12" fmla="*/ 2147483647 w 55"/>
                  <a:gd name="T13" fmla="*/ 2147483647 h 63"/>
                  <a:gd name="T14" fmla="*/ 2147483647 w 55"/>
                  <a:gd name="T15" fmla="*/ 2147483647 h 63"/>
                  <a:gd name="T16" fmla="*/ 2147483647 w 55"/>
                  <a:gd name="T17" fmla="*/ 2147483647 h 63"/>
                  <a:gd name="T18" fmla="*/ 2147483647 w 55"/>
                  <a:gd name="T19" fmla="*/ 2147483647 h 63"/>
                  <a:gd name="T20" fmla="*/ 2147483647 w 55"/>
                  <a:gd name="T21" fmla="*/ 2147483647 h 63"/>
                  <a:gd name="T22" fmla="*/ 2147483647 w 55"/>
                  <a:gd name="T23" fmla="*/ 2147483647 h 63"/>
                  <a:gd name="T24" fmla="*/ 2147483647 w 55"/>
                  <a:gd name="T25" fmla="*/ 2147483647 h 63"/>
                  <a:gd name="T26" fmla="*/ 2147483647 w 55"/>
                  <a:gd name="T27" fmla="*/ 2147483647 h 63"/>
                  <a:gd name="T28" fmla="*/ 2147483647 w 55"/>
                  <a:gd name="T29" fmla="*/ 2147483647 h 63"/>
                  <a:gd name="T30" fmla="*/ 2147483647 w 55"/>
                  <a:gd name="T31" fmla="*/ 2147483647 h 63"/>
                  <a:gd name="T32" fmla="*/ 2147483647 w 55"/>
                  <a:gd name="T33" fmla="*/ 2147483647 h 63"/>
                  <a:gd name="T34" fmla="*/ 2147483647 w 55"/>
                  <a:gd name="T35" fmla="*/ 2147483647 h 63"/>
                  <a:gd name="T36" fmla="*/ 2147483647 w 55"/>
                  <a:gd name="T37" fmla="*/ 2147483647 h 63"/>
                  <a:gd name="T38" fmla="*/ 2147483647 w 55"/>
                  <a:gd name="T39" fmla="*/ 2147483647 h 63"/>
                  <a:gd name="T40" fmla="*/ 2147483647 w 55"/>
                  <a:gd name="T41" fmla="*/ 2147483647 h 63"/>
                  <a:gd name="T42" fmla="*/ 2147483647 w 55"/>
                  <a:gd name="T43" fmla="*/ 2147483647 h 63"/>
                  <a:gd name="T44" fmla="*/ 2147483647 w 55"/>
                  <a:gd name="T45" fmla="*/ 2147483647 h 63"/>
                  <a:gd name="T46" fmla="*/ 2147483647 w 55"/>
                  <a:gd name="T47" fmla="*/ 2147483647 h 63"/>
                  <a:gd name="T48" fmla="*/ 2147483647 w 55"/>
                  <a:gd name="T49" fmla="*/ 2147483647 h 63"/>
                  <a:gd name="T50" fmla="*/ 2147483647 w 55"/>
                  <a:gd name="T51" fmla="*/ 2147483647 h 63"/>
                  <a:gd name="T52" fmla="*/ 2147483647 w 55"/>
                  <a:gd name="T53" fmla="*/ 2147483647 h 63"/>
                  <a:gd name="T54" fmla="*/ 2147483647 w 55"/>
                  <a:gd name="T55" fmla="*/ 2147483647 h 63"/>
                  <a:gd name="T56" fmla="*/ 2147483647 w 55"/>
                  <a:gd name="T57" fmla="*/ 2147483647 h 63"/>
                  <a:gd name="T58" fmla="*/ 2147483647 w 55"/>
                  <a:gd name="T59" fmla="*/ 2147483647 h 63"/>
                  <a:gd name="T60" fmla="*/ 2147483647 w 55"/>
                  <a:gd name="T61" fmla="*/ 2147483647 h 63"/>
                  <a:gd name="T62" fmla="*/ 2147483647 w 55"/>
                  <a:gd name="T63" fmla="*/ 2147483647 h 63"/>
                  <a:gd name="T64" fmla="*/ 2147483647 w 55"/>
                  <a:gd name="T65" fmla="*/ 2147483647 h 63"/>
                  <a:gd name="T66" fmla="*/ 2147483647 w 55"/>
                  <a:gd name="T67" fmla="*/ 2147483647 h 63"/>
                  <a:gd name="T68" fmla="*/ 2147483647 w 55"/>
                  <a:gd name="T69" fmla="*/ 2147483647 h 63"/>
                  <a:gd name="T70" fmla="*/ 2147483647 w 55"/>
                  <a:gd name="T71" fmla="*/ 2147483647 h 63"/>
                  <a:gd name="T72" fmla="*/ 2147483647 w 55"/>
                  <a:gd name="T73" fmla="*/ 2147483647 h 63"/>
                  <a:gd name="T74" fmla="*/ 2147483647 w 55"/>
                  <a:gd name="T75" fmla="*/ 2147483647 h 63"/>
                  <a:gd name="T76" fmla="*/ 2147483647 w 55"/>
                  <a:gd name="T77" fmla="*/ 2147483647 h 63"/>
                  <a:gd name="T78" fmla="*/ 2147483647 w 55"/>
                  <a:gd name="T79" fmla="*/ 2147483647 h 63"/>
                  <a:gd name="T80" fmla="*/ 2147483647 w 55"/>
                  <a:gd name="T81" fmla="*/ 2147483647 h 63"/>
                  <a:gd name="T82" fmla="*/ 2147483647 w 55"/>
                  <a:gd name="T83" fmla="*/ 2147483647 h 63"/>
                  <a:gd name="T84" fmla="*/ 2147483647 w 55"/>
                  <a:gd name="T85" fmla="*/ 2147483647 h 63"/>
                  <a:gd name="T86" fmla="*/ 2147483647 w 55"/>
                  <a:gd name="T87" fmla="*/ 2147483647 h 63"/>
                  <a:gd name="T88" fmla="*/ 2147483647 w 55"/>
                  <a:gd name="T89" fmla="*/ 2147483647 h 63"/>
                  <a:gd name="T90" fmla="*/ 2147483647 w 55"/>
                  <a:gd name="T91" fmla="*/ 2147483647 h 63"/>
                  <a:gd name="T92" fmla="*/ 2147483647 w 55"/>
                  <a:gd name="T93" fmla="*/ 2147483647 h 63"/>
                  <a:gd name="T94" fmla="*/ 2147483647 w 55"/>
                  <a:gd name="T95" fmla="*/ 2147483647 h 63"/>
                  <a:gd name="T96" fmla="*/ 2147483647 w 55"/>
                  <a:gd name="T97" fmla="*/ 2147483647 h 63"/>
                  <a:gd name="T98" fmla="*/ 2147483647 w 55"/>
                  <a:gd name="T99" fmla="*/ 2147483647 h 63"/>
                  <a:gd name="T100" fmla="*/ 2147483647 w 55"/>
                  <a:gd name="T101" fmla="*/ 2147483647 h 63"/>
                  <a:gd name="T102" fmla="*/ 2147483647 w 55"/>
                  <a:gd name="T103" fmla="*/ 2147483647 h 63"/>
                  <a:gd name="T104" fmla="*/ 2147483647 w 55"/>
                  <a:gd name="T105" fmla="*/ 2147483647 h 63"/>
                  <a:gd name="T106" fmla="*/ 2147483647 w 55"/>
                  <a:gd name="T107" fmla="*/ 2147483647 h 63"/>
                  <a:gd name="T108" fmla="*/ 2147483647 w 55"/>
                  <a:gd name="T109" fmla="*/ 2147483647 h 63"/>
                  <a:gd name="T110" fmla="*/ 2147483647 w 55"/>
                  <a:gd name="T111" fmla="*/ 2147483647 h 63"/>
                  <a:gd name="T112" fmla="*/ 2147483647 w 55"/>
                  <a:gd name="T113" fmla="*/ 2147483647 h 63"/>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55"/>
                  <a:gd name="T172" fmla="*/ 0 h 63"/>
                  <a:gd name="T173" fmla="*/ 55 w 55"/>
                  <a:gd name="T174" fmla="*/ 63 h 63"/>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55" h="63">
                    <a:moveTo>
                      <a:pt x="0" y="63"/>
                    </a:moveTo>
                    <a:lnTo>
                      <a:pt x="0" y="63"/>
                    </a:lnTo>
                    <a:lnTo>
                      <a:pt x="0" y="62"/>
                    </a:lnTo>
                    <a:lnTo>
                      <a:pt x="1" y="62"/>
                    </a:lnTo>
                    <a:lnTo>
                      <a:pt x="1" y="61"/>
                    </a:lnTo>
                    <a:lnTo>
                      <a:pt x="2" y="61"/>
                    </a:lnTo>
                    <a:lnTo>
                      <a:pt x="2" y="60"/>
                    </a:lnTo>
                    <a:lnTo>
                      <a:pt x="3" y="60"/>
                    </a:lnTo>
                    <a:lnTo>
                      <a:pt x="3" y="59"/>
                    </a:lnTo>
                    <a:lnTo>
                      <a:pt x="3" y="58"/>
                    </a:lnTo>
                    <a:lnTo>
                      <a:pt x="4" y="58"/>
                    </a:lnTo>
                    <a:lnTo>
                      <a:pt x="4" y="57"/>
                    </a:lnTo>
                    <a:lnTo>
                      <a:pt x="4" y="56"/>
                    </a:lnTo>
                    <a:lnTo>
                      <a:pt x="5" y="56"/>
                    </a:lnTo>
                    <a:lnTo>
                      <a:pt x="5" y="55"/>
                    </a:lnTo>
                    <a:lnTo>
                      <a:pt x="5" y="54"/>
                    </a:lnTo>
                    <a:lnTo>
                      <a:pt x="6" y="54"/>
                    </a:lnTo>
                    <a:lnTo>
                      <a:pt x="6" y="53"/>
                    </a:lnTo>
                    <a:lnTo>
                      <a:pt x="6" y="52"/>
                    </a:lnTo>
                    <a:lnTo>
                      <a:pt x="6" y="51"/>
                    </a:lnTo>
                    <a:lnTo>
                      <a:pt x="7" y="51"/>
                    </a:lnTo>
                    <a:lnTo>
                      <a:pt x="7" y="50"/>
                    </a:lnTo>
                    <a:lnTo>
                      <a:pt x="7" y="49"/>
                    </a:lnTo>
                    <a:lnTo>
                      <a:pt x="8" y="49"/>
                    </a:lnTo>
                    <a:lnTo>
                      <a:pt x="8" y="48"/>
                    </a:lnTo>
                    <a:lnTo>
                      <a:pt x="8" y="47"/>
                    </a:lnTo>
                    <a:lnTo>
                      <a:pt x="8" y="46"/>
                    </a:lnTo>
                    <a:lnTo>
                      <a:pt x="9" y="46"/>
                    </a:lnTo>
                    <a:lnTo>
                      <a:pt x="9" y="45"/>
                    </a:lnTo>
                    <a:lnTo>
                      <a:pt x="9" y="44"/>
                    </a:lnTo>
                    <a:lnTo>
                      <a:pt x="10" y="44"/>
                    </a:lnTo>
                    <a:lnTo>
                      <a:pt x="10" y="43"/>
                    </a:lnTo>
                    <a:lnTo>
                      <a:pt x="10" y="42"/>
                    </a:lnTo>
                    <a:lnTo>
                      <a:pt x="10" y="41"/>
                    </a:lnTo>
                    <a:lnTo>
                      <a:pt x="11" y="41"/>
                    </a:lnTo>
                    <a:lnTo>
                      <a:pt x="11" y="40"/>
                    </a:lnTo>
                    <a:lnTo>
                      <a:pt x="11" y="39"/>
                    </a:lnTo>
                    <a:lnTo>
                      <a:pt x="12" y="39"/>
                    </a:lnTo>
                    <a:lnTo>
                      <a:pt x="12" y="38"/>
                    </a:lnTo>
                    <a:lnTo>
                      <a:pt x="12" y="37"/>
                    </a:lnTo>
                    <a:lnTo>
                      <a:pt x="12" y="36"/>
                    </a:lnTo>
                    <a:lnTo>
                      <a:pt x="13" y="36"/>
                    </a:lnTo>
                    <a:lnTo>
                      <a:pt x="13" y="35"/>
                    </a:lnTo>
                    <a:lnTo>
                      <a:pt x="13" y="34"/>
                    </a:lnTo>
                    <a:lnTo>
                      <a:pt x="14" y="34"/>
                    </a:lnTo>
                    <a:lnTo>
                      <a:pt x="14" y="33"/>
                    </a:lnTo>
                    <a:lnTo>
                      <a:pt x="14" y="32"/>
                    </a:lnTo>
                    <a:lnTo>
                      <a:pt x="14" y="31"/>
                    </a:lnTo>
                    <a:lnTo>
                      <a:pt x="15" y="31"/>
                    </a:lnTo>
                    <a:lnTo>
                      <a:pt x="15" y="30"/>
                    </a:lnTo>
                    <a:lnTo>
                      <a:pt x="15" y="29"/>
                    </a:lnTo>
                    <a:lnTo>
                      <a:pt x="16" y="29"/>
                    </a:lnTo>
                    <a:lnTo>
                      <a:pt x="16" y="28"/>
                    </a:lnTo>
                    <a:lnTo>
                      <a:pt x="16" y="27"/>
                    </a:lnTo>
                    <a:lnTo>
                      <a:pt x="16" y="26"/>
                    </a:lnTo>
                    <a:lnTo>
                      <a:pt x="17" y="26"/>
                    </a:lnTo>
                    <a:lnTo>
                      <a:pt x="17" y="25"/>
                    </a:lnTo>
                    <a:lnTo>
                      <a:pt x="17" y="24"/>
                    </a:lnTo>
                    <a:lnTo>
                      <a:pt x="18" y="24"/>
                    </a:lnTo>
                    <a:lnTo>
                      <a:pt x="18" y="23"/>
                    </a:lnTo>
                    <a:lnTo>
                      <a:pt x="18" y="22"/>
                    </a:lnTo>
                    <a:lnTo>
                      <a:pt x="19" y="22"/>
                    </a:lnTo>
                    <a:lnTo>
                      <a:pt x="19" y="21"/>
                    </a:lnTo>
                    <a:lnTo>
                      <a:pt x="19" y="20"/>
                    </a:lnTo>
                    <a:lnTo>
                      <a:pt x="20" y="20"/>
                    </a:lnTo>
                    <a:lnTo>
                      <a:pt x="20" y="19"/>
                    </a:lnTo>
                    <a:lnTo>
                      <a:pt x="20" y="18"/>
                    </a:lnTo>
                    <a:lnTo>
                      <a:pt x="21" y="18"/>
                    </a:lnTo>
                    <a:lnTo>
                      <a:pt x="21" y="17"/>
                    </a:lnTo>
                    <a:lnTo>
                      <a:pt x="21" y="16"/>
                    </a:lnTo>
                    <a:lnTo>
                      <a:pt x="22" y="16"/>
                    </a:lnTo>
                    <a:lnTo>
                      <a:pt x="22" y="15"/>
                    </a:lnTo>
                    <a:lnTo>
                      <a:pt x="23" y="15"/>
                    </a:lnTo>
                    <a:lnTo>
                      <a:pt x="23" y="14"/>
                    </a:lnTo>
                    <a:lnTo>
                      <a:pt x="23" y="13"/>
                    </a:lnTo>
                    <a:lnTo>
                      <a:pt x="24" y="13"/>
                    </a:lnTo>
                    <a:lnTo>
                      <a:pt x="24" y="12"/>
                    </a:lnTo>
                    <a:lnTo>
                      <a:pt x="25" y="12"/>
                    </a:lnTo>
                    <a:lnTo>
                      <a:pt x="25" y="11"/>
                    </a:lnTo>
                    <a:lnTo>
                      <a:pt x="25" y="10"/>
                    </a:lnTo>
                    <a:lnTo>
                      <a:pt x="26" y="10"/>
                    </a:lnTo>
                    <a:lnTo>
                      <a:pt x="26" y="9"/>
                    </a:lnTo>
                    <a:lnTo>
                      <a:pt x="27" y="9"/>
                    </a:lnTo>
                    <a:lnTo>
                      <a:pt x="27" y="8"/>
                    </a:lnTo>
                    <a:lnTo>
                      <a:pt x="28" y="8"/>
                    </a:lnTo>
                    <a:lnTo>
                      <a:pt x="28" y="7"/>
                    </a:lnTo>
                    <a:lnTo>
                      <a:pt x="29" y="7"/>
                    </a:lnTo>
                    <a:lnTo>
                      <a:pt x="29" y="6"/>
                    </a:lnTo>
                    <a:lnTo>
                      <a:pt x="30" y="6"/>
                    </a:lnTo>
                    <a:lnTo>
                      <a:pt x="30" y="5"/>
                    </a:lnTo>
                    <a:lnTo>
                      <a:pt x="31" y="5"/>
                    </a:lnTo>
                    <a:lnTo>
                      <a:pt x="31" y="4"/>
                    </a:lnTo>
                    <a:lnTo>
                      <a:pt x="32" y="4"/>
                    </a:lnTo>
                    <a:lnTo>
                      <a:pt x="33" y="4"/>
                    </a:lnTo>
                    <a:lnTo>
                      <a:pt x="33" y="3"/>
                    </a:lnTo>
                    <a:lnTo>
                      <a:pt x="34" y="3"/>
                    </a:lnTo>
                    <a:lnTo>
                      <a:pt x="35" y="3"/>
                    </a:lnTo>
                    <a:lnTo>
                      <a:pt x="35" y="2"/>
                    </a:lnTo>
                    <a:lnTo>
                      <a:pt x="36" y="2"/>
                    </a:lnTo>
                    <a:lnTo>
                      <a:pt x="37" y="2"/>
                    </a:lnTo>
                    <a:lnTo>
                      <a:pt x="38" y="2"/>
                    </a:lnTo>
                    <a:lnTo>
                      <a:pt x="38" y="1"/>
                    </a:lnTo>
                    <a:lnTo>
                      <a:pt x="39" y="1"/>
                    </a:lnTo>
                    <a:lnTo>
                      <a:pt x="41" y="1"/>
                    </a:lnTo>
                    <a:lnTo>
                      <a:pt x="43" y="1"/>
                    </a:lnTo>
                    <a:lnTo>
                      <a:pt x="43" y="0"/>
                    </a:lnTo>
                    <a:lnTo>
                      <a:pt x="55" y="0"/>
                    </a:lnTo>
                  </a:path>
                </a:pathLst>
              </a:custGeom>
              <a:noFill/>
              <a:ln w="1587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83976" name="Group 324"/>
            <p:cNvGrpSpPr>
              <a:grpSpLocks/>
            </p:cNvGrpSpPr>
            <p:nvPr/>
          </p:nvGrpSpPr>
          <p:grpSpPr bwMode="auto">
            <a:xfrm>
              <a:off x="7131557" y="1524000"/>
              <a:ext cx="1783843" cy="1414191"/>
              <a:chOff x="7758113" y="1720851"/>
              <a:chExt cx="966788" cy="769938"/>
            </a:xfrm>
          </p:grpSpPr>
          <p:sp>
            <p:nvSpPr>
              <p:cNvPr id="84009" name="Rectangle 106"/>
              <p:cNvSpPr>
                <a:spLocks noChangeArrowheads="1"/>
              </p:cNvSpPr>
              <p:nvPr/>
            </p:nvSpPr>
            <p:spPr bwMode="auto">
              <a:xfrm>
                <a:off x="7758113" y="1720851"/>
                <a:ext cx="966788" cy="769938"/>
              </a:xfrm>
              <a:prstGeom prst="rect">
                <a:avLst/>
              </a:prstGeom>
              <a:noFill/>
              <a:ln w="15875"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p>
            </p:txBody>
          </p:sp>
          <p:sp>
            <p:nvSpPr>
              <p:cNvPr id="84010" name="Freeform 108"/>
              <p:cNvSpPr>
                <a:spLocks/>
              </p:cNvSpPr>
              <p:nvPr/>
            </p:nvSpPr>
            <p:spPr bwMode="auto">
              <a:xfrm>
                <a:off x="7789863" y="1754188"/>
                <a:ext cx="903288" cy="712788"/>
              </a:xfrm>
              <a:custGeom>
                <a:avLst/>
                <a:gdLst>
                  <a:gd name="T0" fmla="*/ 2147483647 w 56"/>
                  <a:gd name="T1" fmla="*/ 2147483647 h 63"/>
                  <a:gd name="T2" fmla="*/ 2147483647 w 56"/>
                  <a:gd name="T3" fmla="*/ 2147483647 h 63"/>
                  <a:gd name="T4" fmla="*/ 2147483647 w 56"/>
                  <a:gd name="T5" fmla="*/ 2147483647 h 63"/>
                  <a:gd name="T6" fmla="*/ 2147483647 w 56"/>
                  <a:gd name="T7" fmla="*/ 2147483647 h 63"/>
                  <a:gd name="T8" fmla="*/ 2147483647 w 56"/>
                  <a:gd name="T9" fmla="*/ 2147483647 h 63"/>
                  <a:gd name="T10" fmla="*/ 2147483647 w 56"/>
                  <a:gd name="T11" fmla="*/ 2147483647 h 63"/>
                  <a:gd name="T12" fmla="*/ 2147483647 w 56"/>
                  <a:gd name="T13" fmla="*/ 2147483647 h 63"/>
                  <a:gd name="T14" fmla="*/ 2147483647 w 56"/>
                  <a:gd name="T15" fmla="*/ 2147483647 h 63"/>
                  <a:gd name="T16" fmla="*/ 2147483647 w 56"/>
                  <a:gd name="T17" fmla="*/ 2147483647 h 63"/>
                  <a:gd name="T18" fmla="*/ 2147483647 w 56"/>
                  <a:gd name="T19" fmla="*/ 2147483647 h 63"/>
                  <a:gd name="T20" fmla="*/ 2147483647 w 56"/>
                  <a:gd name="T21" fmla="*/ 2147483647 h 63"/>
                  <a:gd name="T22" fmla="*/ 2147483647 w 56"/>
                  <a:gd name="T23" fmla="*/ 2147483647 h 63"/>
                  <a:gd name="T24" fmla="*/ 2147483647 w 56"/>
                  <a:gd name="T25" fmla="*/ 2147483647 h 63"/>
                  <a:gd name="T26" fmla="*/ 2147483647 w 56"/>
                  <a:gd name="T27" fmla="*/ 2147483647 h 63"/>
                  <a:gd name="T28" fmla="*/ 2147483647 w 56"/>
                  <a:gd name="T29" fmla="*/ 2147483647 h 63"/>
                  <a:gd name="T30" fmla="*/ 2147483647 w 56"/>
                  <a:gd name="T31" fmla="*/ 2147483647 h 63"/>
                  <a:gd name="T32" fmla="*/ 2147483647 w 56"/>
                  <a:gd name="T33" fmla="*/ 2147483647 h 63"/>
                  <a:gd name="T34" fmla="*/ 2147483647 w 56"/>
                  <a:gd name="T35" fmla="*/ 2147483647 h 63"/>
                  <a:gd name="T36" fmla="*/ 2147483647 w 56"/>
                  <a:gd name="T37" fmla="*/ 2147483647 h 63"/>
                  <a:gd name="T38" fmla="*/ 2147483647 w 56"/>
                  <a:gd name="T39" fmla="*/ 2147483647 h 63"/>
                  <a:gd name="T40" fmla="*/ 2147483647 w 56"/>
                  <a:gd name="T41" fmla="*/ 2147483647 h 63"/>
                  <a:gd name="T42" fmla="*/ 2147483647 w 56"/>
                  <a:gd name="T43" fmla="*/ 2147483647 h 63"/>
                  <a:gd name="T44" fmla="*/ 2147483647 w 56"/>
                  <a:gd name="T45" fmla="*/ 2147483647 h 63"/>
                  <a:gd name="T46" fmla="*/ 2147483647 w 56"/>
                  <a:gd name="T47" fmla="*/ 2147483647 h 63"/>
                  <a:gd name="T48" fmla="*/ 2147483647 w 56"/>
                  <a:gd name="T49" fmla="*/ 2147483647 h 63"/>
                  <a:gd name="T50" fmla="*/ 2147483647 w 56"/>
                  <a:gd name="T51" fmla="*/ 2147483647 h 63"/>
                  <a:gd name="T52" fmla="*/ 2147483647 w 56"/>
                  <a:gd name="T53" fmla="*/ 2147483647 h 63"/>
                  <a:gd name="T54" fmla="*/ 2147483647 w 56"/>
                  <a:gd name="T55" fmla="*/ 2147483647 h 63"/>
                  <a:gd name="T56" fmla="*/ 2147483647 w 56"/>
                  <a:gd name="T57" fmla="*/ 2147483647 h 63"/>
                  <a:gd name="T58" fmla="*/ 2147483647 w 56"/>
                  <a:gd name="T59" fmla="*/ 2147483647 h 63"/>
                  <a:gd name="T60" fmla="*/ 2147483647 w 56"/>
                  <a:gd name="T61" fmla="*/ 2147483647 h 63"/>
                  <a:gd name="T62" fmla="*/ 2147483647 w 56"/>
                  <a:gd name="T63" fmla="*/ 2147483647 h 63"/>
                  <a:gd name="T64" fmla="*/ 2147483647 w 56"/>
                  <a:gd name="T65" fmla="*/ 2147483647 h 63"/>
                  <a:gd name="T66" fmla="*/ 2147483647 w 56"/>
                  <a:gd name="T67" fmla="*/ 2147483647 h 63"/>
                  <a:gd name="T68" fmla="*/ 2147483647 w 56"/>
                  <a:gd name="T69" fmla="*/ 2147483647 h 63"/>
                  <a:gd name="T70" fmla="*/ 2147483647 w 56"/>
                  <a:gd name="T71" fmla="*/ 2147483647 h 63"/>
                  <a:gd name="T72" fmla="*/ 2147483647 w 56"/>
                  <a:gd name="T73" fmla="*/ 2147483647 h 63"/>
                  <a:gd name="T74" fmla="*/ 2147483647 w 56"/>
                  <a:gd name="T75" fmla="*/ 2147483647 h 63"/>
                  <a:gd name="T76" fmla="*/ 2147483647 w 56"/>
                  <a:gd name="T77" fmla="*/ 2147483647 h 63"/>
                  <a:gd name="T78" fmla="*/ 2147483647 w 56"/>
                  <a:gd name="T79" fmla="*/ 2147483647 h 63"/>
                  <a:gd name="T80" fmla="*/ 2147483647 w 56"/>
                  <a:gd name="T81" fmla="*/ 2147483647 h 63"/>
                  <a:gd name="T82" fmla="*/ 2147483647 w 56"/>
                  <a:gd name="T83" fmla="*/ 2147483647 h 63"/>
                  <a:gd name="T84" fmla="*/ 2147483647 w 56"/>
                  <a:gd name="T85" fmla="*/ 2147483647 h 63"/>
                  <a:gd name="T86" fmla="*/ 2147483647 w 56"/>
                  <a:gd name="T87" fmla="*/ 2147483647 h 63"/>
                  <a:gd name="T88" fmla="*/ 2147483647 w 56"/>
                  <a:gd name="T89" fmla="*/ 2147483647 h 63"/>
                  <a:gd name="T90" fmla="*/ 2147483647 w 56"/>
                  <a:gd name="T91" fmla="*/ 2147483647 h 63"/>
                  <a:gd name="T92" fmla="*/ 2147483647 w 56"/>
                  <a:gd name="T93" fmla="*/ 2147483647 h 63"/>
                  <a:gd name="T94" fmla="*/ 2147483647 w 56"/>
                  <a:gd name="T95" fmla="*/ 2147483647 h 63"/>
                  <a:gd name="T96" fmla="*/ 2147483647 w 56"/>
                  <a:gd name="T97" fmla="*/ 2147483647 h 63"/>
                  <a:gd name="T98" fmla="*/ 2147483647 w 56"/>
                  <a:gd name="T99" fmla="*/ 2147483647 h 63"/>
                  <a:gd name="T100" fmla="*/ 2147483647 w 56"/>
                  <a:gd name="T101" fmla="*/ 2147483647 h 63"/>
                  <a:gd name="T102" fmla="*/ 2147483647 w 56"/>
                  <a:gd name="T103" fmla="*/ 2147483647 h 63"/>
                  <a:gd name="T104" fmla="*/ 2147483647 w 56"/>
                  <a:gd name="T105" fmla="*/ 2147483647 h 63"/>
                  <a:gd name="T106" fmla="*/ 2147483647 w 56"/>
                  <a:gd name="T107" fmla="*/ 2147483647 h 63"/>
                  <a:gd name="T108" fmla="*/ 2147483647 w 56"/>
                  <a:gd name="T109" fmla="*/ 2147483647 h 63"/>
                  <a:gd name="T110" fmla="*/ 2147483647 w 56"/>
                  <a:gd name="T111" fmla="*/ 2147483647 h 63"/>
                  <a:gd name="T112" fmla="*/ 2147483647 w 56"/>
                  <a:gd name="T113" fmla="*/ 0 h 63"/>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56"/>
                  <a:gd name="T172" fmla="*/ 0 h 63"/>
                  <a:gd name="T173" fmla="*/ 56 w 56"/>
                  <a:gd name="T174" fmla="*/ 63 h 63"/>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56" h="63">
                    <a:moveTo>
                      <a:pt x="0" y="63"/>
                    </a:moveTo>
                    <a:lnTo>
                      <a:pt x="0" y="62"/>
                    </a:lnTo>
                    <a:lnTo>
                      <a:pt x="2" y="62"/>
                    </a:lnTo>
                    <a:lnTo>
                      <a:pt x="3" y="62"/>
                    </a:lnTo>
                    <a:lnTo>
                      <a:pt x="3" y="61"/>
                    </a:lnTo>
                    <a:lnTo>
                      <a:pt x="4" y="61"/>
                    </a:lnTo>
                    <a:lnTo>
                      <a:pt x="4" y="60"/>
                    </a:lnTo>
                    <a:lnTo>
                      <a:pt x="5" y="60"/>
                    </a:lnTo>
                    <a:lnTo>
                      <a:pt x="5" y="59"/>
                    </a:lnTo>
                    <a:lnTo>
                      <a:pt x="6" y="59"/>
                    </a:lnTo>
                    <a:lnTo>
                      <a:pt x="6" y="58"/>
                    </a:lnTo>
                    <a:lnTo>
                      <a:pt x="6" y="57"/>
                    </a:lnTo>
                    <a:lnTo>
                      <a:pt x="7" y="57"/>
                    </a:lnTo>
                    <a:lnTo>
                      <a:pt x="7" y="56"/>
                    </a:lnTo>
                    <a:lnTo>
                      <a:pt x="7" y="55"/>
                    </a:lnTo>
                    <a:lnTo>
                      <a:pt x="8" y="55"/>
                    </a:lnTo>
                    <a:lnTo>
                      <a:pt x="8" y="54"/>
                    </a:lnTo>
                    <a:lnTo>
                      <a:pt x="9" y="54"/>
                    </a:lnTo>
                    <a:lnTo>
                      <a:pt x="9" y="53"/>
                    </a:lnTo>
                    <a:lnTo>
                      <a:pt x="9" y="52"/>
                    </a:lnTo>
                    <a:lnTo>
                      <a:pt x="10" y="52"/>
                    </a:lnTo>
                    <a:lnTo>
                      <a:pt x="10" y="51"/>
                    </a:lnTo>
                    <a:lnTo>
                      <a:pt x="10" y="50"/>
                    </a:lnTo>
                    <a:lnTo>
                      <a:pt x="11" y="50"/>
                    </a:lnTo>
                    <a:lnTo>
                      <a:pt x="11" y="49"/>
                    </a:lnTo>
                    <a:lnTo>
                      <a:pt x="11" y="48"/>
                    </a:lnTo>
                    <a:lnTo>
                      <a:pt x="11" y="47"/>
                    </a:lnTo>
                    <a:lnTo>
                      <a:pt x="12" y="47"/>
                    </a:lnTo>
                    <a:lnTo>
                      <a:pt x="12" y="46"/>
                    </a:lnTo>
                    <a:lnTo>
                      <a:pt x="12" y="45"/>
                    </a:lnTo>
                    <a:lnTo>
                      <a:pt x="13" y="45"/>
                    </a:lnTo>
                    <a:lnTo>
                      <a:pt x="13" y="44"/>
                    </a:lnTo>
                    <a:lnTo>
                      <a:pt x="13" y="43"/>
                    </a:lnTo>
                    <a:lnTo>
                      <a:pt x="14" y="43"/>
                    </a:lnTo>
                    <a:lnTo>
                      <a:pt x="14" y="42"/>
                    </a:lnTo>
                    <a:lnTo>
                      <a:pt x="14" y="41"/>
                    </a:lnTo>
                    <a:lnTo>
                      <a:pt x="14" y="40"/>
                    </a:lnTo>
                    <a:lnTo>
                      <a:pt x="15" y="40"/>
                    </a:lnTo>
                    <a:lnTo>
                      <a:pt x="15" y="39"/>
                    </a:lnTo>
                    <a:lnTo>
                      <a:pt x="15" y="38"/>
                    </a:lnTo>
                    <a:lnTo>
                      <a:pt x="16" y="38"/>
                    </a:lnTo>
                    <a:lnTo>
                      <a:pt x="16" y="37"/>
                    </a:lnTo>
                    <a:lnTo>
                      <a:pt x="16" y="36"/>
                    </a:lnTo>
                    <a:lnTo>
                      <a:pt x="17" y="36"/>
                    </a:lnTo>
                    <a:lnTo>
                      <a:pt x="17" y="35"/>
                    </a:lnTo>
                    <a:lnTo>
                      <a:pt x="17" y="34"/>
                    </a:lnTo>
                    <a:lnTo>
                      <a:pt x="18" y="34"/>
                    </a:lnTo>
                    <a:lnTo>
                      <a:pt x="18" y="33"/>
                    </a:lnTo>
                    <a:lnTo>
                      <a:pt x="18" y="32"/>
                    </a:lnTo>
                    <a:lnTo>
                      <a:pt x="18" y="31"/>
                    </a:lnTo>
                    <a:lnTo>
                      <a:pt x="19" y="31"/>
                    </a:lnTo>
                    <a:lnTo>
                      <a:pt x="19" y="30"/>
                    </a:lnTo>
                    <a:lnTo>
                      <a:pt x="19" y="29"/>
                    </a:lnTo>
                    <a:lnTo>
                      <a:pt x="20" y="29"/>
                    </a:lnTo>
                    <a:lnTo>
                      <a:pt x="20" y="28"/>
                    </a:lnTo>
                    <a:lnTo>
                      <a:pt x="20" y="27"/>
                    </a:lnTo>
                    <a:lnTo>
                      <a:pt x="21" y="27"/>
                    </a:lnTo>
                    <a:lnTo>
                      <a:pt x="21" y="26"/>
                    </a:lnTo>
                    <a:lnTo>
                      <a:pt x="21" y="25"/>
                    </a:lnTo>
                    <a:lnTo>
                      <a:pt x="22" y="25"/>
                    </a:lnTo>
                    <a:lnTo>
                      <a:pt x="22" y="24"/>
                    </a:lnTo>
                    <a:lnTo>
                      <a:pt x="22" y="23"/>
                    </a:lnTo>
                    <a:lnTo>
                      <a:pt x="23" y="23"/>
                    </a:lnTo>
                    <a:lnTo>
                      <a:pt x="23" y="22"/>
                    </a:lnTo>
                    <a:lnTo>
                      <a:pt x="23" y="21"/>
                    </a:lnTo>
                    <a:lnTo>
                      <a:pt x="24" y="21"/>
                    </a:lnTo>
                    <a:lnTo>
                      <a:pt x="24" y="20"/>
                    </a:lnTo>
                    <a:lnTo>
                      <a:pt x="24" y="19"/>
                    </a:lnTo>
                    <a:lnTo>
                      <a:pt x="25" y="19"/>
                    </a:lnTo>
                    <a:lnTo>
                      <a:pt x="25" y="18"/>
                    </a:lnTo>
                    <a:lnTo>
                      <a:pt x="25" y="17"/>
                    </a:lnTo>
                    <a:lnTo>
                      <a:pt x="26" y="17"/>
                    </a:lnTo>
                    <a:lnTo>
                      <a:pt x="26" y="16"/>
                    </a:lnTo>
                    <a:lnTo>
                      <a:pt x="26" y="15"/>
                    </a:lnTo>
                    <a:lnTo>
                      <a:pt x="27" y="15"/>
                    </a:lnTo>
                    <a:lnTo>
                      <a:pt x="27" y="14"/>
                    </a:lnTo>
                    <a:lnTo>
                      <a:pt x="28" y="14"/>
                    </a:lnTo>
                    <a:lnTo>
                      <a:pt x="28" y="13"/>
                    </a:lnTo>
                    <a:lnTo>
                      <a:pt x="28" y="12"/>
                    </a:lnTo>
                    <a:lnTo>
                      <a:pt x="29" y="12"/>
                    </a:lnTo>
                    <a:lnTo>
                      <a:pt x="29" y="11"/>
                    </a:lnTo>
                    <a:lnTo>
                      <a:pt x="30" y="11"/>
                    </a:lnTo>
                    <a:lnTo>
                      <a:pt x="30" y="10"/>
                    </a:lnTo>
                    <a:lnTo>
                      <a:pt x="30" y="9"/>
                    </a:lnTo>
                    <a:lnTo>
                      <a:pt x="31" y="9"/>
                    </a:lnTo>
                    <a:lnTo>
                      <a:pt x="31" y="8"/>
                    </a:lnTo>
                    <a:lnTo>
                      <a:pt x="32" y="8"/>
                    </a:lnTo>
                    <a:lnTo>
                      <a:pt x="32" y="7"/>
                    </a:lnTo>
                    <a:lnTo>
                      <a:pt x="33" y="7"/>
                    </a:lnTo>
                    <a:lnTo>
                      <a:pt x="33" y="6"/>
                    </a:lnTo>
                    <a:lnTo>
                      <a:pt x="34" y="6"/>
                    </a:lnTo>
                    <a:lnTo>
                      <a:pt x="34" y="5"/>
                    </a:lnTo>
                    <a:lnTo>
                      <a:pt x="35" y="5"/>
                    </a:lnTo>
                    <a:lnTo>
                      <a:pt x="35" y="4"/>
                    </a:lnTo>
                    <a:lnTo>
                      <a:pt x="36" y="4"/>
                    </a:lnTo>
                    <a:lnTo>
                      <a:pt x="37" y="4"/>
                    </a:lnTo>
                    <a:lnTo>
                      <a:pt x="37" y="3"/>
                    </a:lnTo>
                    <a:lnTo>
                      <a:pt x="38" y="3"/>
                    </a:lnTo>
                    <a:lnTo>
                      <a:pt x="38" y="2"/>
                    </a:lnTo>
                    <a:lnTo>
                      <a:pt x="39" y="2"/>
                    </a:lnTo>
                    <a:lnTo>
                      <a:pt x="40" y="2"/>
                    </a:lnTo>
                    <a:lnTo>
                      <a:pt x="41" y="2"/>
                    </a:lnTo>
                    <a:lnTo>
                      <a:pt x="41" y="1"/>
                    </a:lnTo>
                    <a:lnTo>
                      <a:pt x="42" y="1"/>
                    </a:lnTo>
                    <a:lnTo>
                      <a:pt x="43" y="1"/>
                    </a:lnTo>
                    <a:lnTo>
                      <a:pt x="44" y="1"/>
                    </a:lnTo>
                    <a:lnTo>
                      <a:pt x="44" y="0"/>
                    </a:lnTo>
                    <a:lnTo>
                      <a:pt x="46" y="0"/>
                    </a:lnTo>
                    <a:lnTo>
                      <a:pt x="56" y="0"/>
                    </a:lnTo>
                  </a:path>
                </a:pathLst>
              </a:custGeom>
              <a:noFill/>
              <a:ln w="15875" cap="rnd">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4011" name="Freeform 109"/>
              <p:cNvSpPr>
                <a:spLocks/>
              </p:cNvSpPr>
              <p:nvPr/>
            </p:nvSpPr>
            <p:spPr bwMode="auto">
              <a:xfrm>
                <a:off x="7789863" y="1754188"/>
                <a:ext cx="903288" cy="712788"/>
              </a:xfrm>
              <a:custGeom>
                <a:avLst/>
                <a:gdLst>
                  <a:gd name="T0" fmla="*/ 2147483647 w 56"/>
                  <a:gd name="T1" fmla="*/ 2147483647 h 63"/>
                  <a:gd name="T2" fmla="*/ 2147483647 w 56"/>
                  <a:gd name="T3" fmla="*/ 2147483647 h 63"/>
                  <a:gd name="T4" fmla="*/ 2147483647 w 56"/>
                  <a:gd name="T5" fmla="*/ 2147483647 h 63"/>
                  <a:gd name="T6" fmla="*/ 2147483647 w 56"/>
                  <a:gd name="T7" fmla="*/ 2147483647 h 63"/>
                  <a:gd name="T8" fmla="*/ 2147483647 w 56"/>
                  <a:gd name="T9" fmla="*/ 2147483647 h 63"/>
                  <a:gd name="T10" fmla="*/ 2147483647 w 56"/>
                  <a:gd name="T11" fmla="*/ 2147483647 h 63"/>
                  <a:gd name="T12" fmla="*/ 2147483647 w 56"/>
                  <a:gd name="T13" fmla="*/ 2147483647 h 63"/>
                  <a:gd name="T14" fmla="*/ 2147483647 w 56"/>
                  <a:gd name="T15" fmla="*/ 2147483647 h 63"/>
                  <a:gd name="T16" fmla="*/ 2147483647 w 56"/>
                  <a:gd name="T17" fmla="*/ 2147483647 h 63"/>
                  <a:gd name="T18" fmla="*/ 2147483647 w 56"/>
                  <a:gd name="T19" fmla="*/ 2147483647 h 63"/>
                  <a:gd name="T20" fmla="*/ 2147483647 w 56"/>
                  <a:gd name="T21" fmla="*/ 2147483647 h 63"/>
                  <a:gd name="T22" fmla="*/ 2147483647 w 56"/>
                  <a:gd name="T23" fmla="*/ 2147483647 h 63"/>
                  <a:gd name="T24" fmla="*/ 2147483647 w 56"/>
                  <a:gd name="T25" fmla="*/ 2147483647 h 63"/>
                  <a:gd name="T26" fmla="*/ 2147483647 w 56"/>
                  <a:gd name="T27" fmla="*/ 2147483647 h 63"/>
                  <a:gd name="T28" fmla="*/ 2147483647 w 56"/>
                  <a:gd name="T29" fmla="*/ 2147483647 h 63"/>
                  <a:gd name="T30" fmla="*/ 2147483647 w 56"/>
                  <a:gd name="T31" fmla="*/ 2147483647 h 63"/>
                  <a:gd name="T32" fmla="*/ 2147483647 w 56"/>
                  <a:gd name="T33" fmla="*/ 2147483647 h 63"/>
                  <a:gd name="T34" fmla="*/ 2147483647 w 56"/>
                  <a:gd name="T35" fmla="*/ 2147483647 h 63"/>
                  <a:gd name="T36" fmla="*/ 2147483647 w 56"/>
                  <a:gd name="T37" fmla="*/ 2147483647 h 63"/>
                  <a:gd name="T38" fmla="*/ 2147483647 w 56"/>
                  <a:gd name="T39" fmla="*/ 2147483647 h 63"/>
                  <a:gd name="T40" fmla="*/ 2147483647 w 56"/>
                  <a:gd name="T41" fmla="*/ 2147483647 h 63"/>
                  <a:gd name="T42" fmla="*/ 2147483647 w 56"/>
                  <a:gd name="T43" fmla="*/ 2147483647 h 63"/>
                  <a:gd name="T44" fmla="*/ 2147483647 w 56"/>
                  <a:gd name="T45" fmla="*/ 2147483647 h 63"/>
                  <a:gd name="T46" fmla="*/ 2147483647 w 56"/>
                  <a:gd name="T47" fmla="*/ 2147483647 h 63"/>
                  <a:gd name="T48" fmla="*/ 2147483647 w 56"/>
                  <a:gd name="T49" fmla="*/ 2147483647 h 63"/>
                  <a:gd name="T50" fmla="*/ 2147483647 w 56"/>
                  <a:gd name="T51" fmla="*/ 2147483647 h 63"/>
                  <a:gd name="T52" fmla="*/ 2147483647 w 56"/>
                  <a:gd name="T53" fmla="*/ 2147483647 h 63"/>
                  <a:gd name="T54" fmla="*/ 2147483647 w 56"/>
                  <a:gd name="T55" fmla="*/ 2147483647 h 63"/>
                  <a:gd name="T56" fmla="*/ 2147483647 w 56"/>
                  <a:gd name="T57" fmla="*/ 2147483647 h 63"/>
                  <a:gd name="T58" fmla="*/ 2147483647 w 56"/>
                  <a:gd name="T59" fmla="*/ 2147483647 h 63"/>
                  <a:gd name="T60" fmla="*/ 2147483647 w 56"/>
                  <a:gd name="T61" fmla="*/ 2147483647 h 63"/>
                  <a:gd name="T62" fmla="*/ 2147483647 w 56"/>
                  <a:gd name="T63" fmla="*/ 2147483647 h 63"/>
                  <a:gd name="T64" fmla="*/ 2147483647 w 56"/>
                  <a:gd name="T65" fmla="*/ 2147483647 h 63"/>
                  <a:gd name="T66" fmla="*/ 2147483647 w 56"/>
                  <a:gd name="T67" fmla="*/ 2147483647 h 63"/>
                  <a:gd name="T68" fmla="*/ 2147483647 w 56"/>
                  <a:gd name="T69" fmla="*/ 2147483647 h 63"/>
                  <a:gd name="T70" fmla="*/ 2147483647 w 56"/>
                  <a:gd name="T71" fmla="*/ 2147483647 h 63"/>
                  <a:gd name="T72" fmla="*/ 2147483647 w 56"/>
                  <a:gd name="T73" fmla="*/ 2147483647 h 63"/>
                  <a:gd name="T74" fmla="*/ 2147483647 w 56"/>
                  <a:gd name="T75" fmla="*/ 2147483647 h 63"/>
                  <a:gd name="T76" fmla="*/ 2147483647 w 56"/>
                  <a:gd name="T77" fmla="*/ 2147483647 h 63"/>
                  <a:gd name="T78" fmla="*/ 2147483647 w 56"/>
                  <a:gd name="T79" fmla="*/ 2147483647 h 63"/>
                  <a:gd name="T80" fmla="*/ 2147483647 w 56"/>
                  <a:gd name="T81" fmla="*/ 2147483647 h 63"/>
                  <a:gd name="T82" fmla="*/ 2147483647 w 56"/>
                  <a:gd name="T83" fmla="*/ 2147483647 h 63"/>
                  <a:gd name="T84" fmla="*/ 2147483647 w 56"/>
                  <a:gd name="T85" fmla="*/ 2147483647 h 63"/>
                  <a:gd name="T86" fmla="*/ 2147483647 w 56"/>
                  <a:gd name="T87" fmla="*/ 2147483647 h 63"/>
                  <a:gd name="T88" fmla="*/ 2147483647 w 56"/>
                  <a:gd name="T89" fmla="*/ 2147483647 h 63"/>
                  <a:gd name="T90" fmla="*/ 2147483647 w 56"/>
                  <a:gd name="T91" fmla="*/ 2147483647 h 63"/>
                  <a:gd name="T92" fmla="*/ 2147483647 w 56"/>
                  <a:gd name="T93" fmla="*/ 2147483647 h 63"/>
                  <a:gd name="T94" fmla="*/ 2147483647 w 56"/>
                  <a:gd name="T95" fmla="*/ 2147483647 h 63"/>
                  <a:gd name="T96" fmla="*/ 2147483647 w 56"/>
                  <a:gd name="T97" fmla="*/ 2147483647 h 63"/>
                  <a:gd name="T98" fmla="*/ 2147483647 w 56"/>
                  <a:gd name="T99" fmla="*/ 2147483647 h 63"/>
                  <a:gd name="T100" fmla="*/ 2147483647 w 56"/>
                  <a:gd name="T101" fmla="*/ 2147483647 h 63"/>
                  <a:gd name="T102" fmla="*/ 2147483647 w 56"/>
                  <a:gd name="T103" fmla="*/ 2147483647 h 63"/>
                  <a:gd name="T104" fmla="*/ 2147483647 w 56"/>
                  <a:gd name="T105" fmla="*/ 2147483647 h 63"/>
                  <a:gd name="T106" fmla="*/ 2147483647 w 56"/>
                  <a:gd name="T107" fmla="*/ 2147483647 h 63"/>
                  <a:gd name="T108" fmla="*/ 2147483647 w 56"/>
                  <a:gd name="T109" fmla="*/ 2147483647 h 63"/>
                  <a:gd name="T110" fmla="*/ 2147483647 w 56"/>
                  <a:gd name="T111" fmla="*/ 2147483647 h 63"/>
                  <a:gd name="T112" fmla="*/ 2147483647 w 56"/>
                  <a:gd name="T113" fmla="*/ 2147483647 h 63"/>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56"/>
                  <a:gd name="T172" fmla="*/ 0 h 63"/>
                  <a:gd name="T173" fmla="*/ 56 w 56"/>
                  <a:gd name="T174" fmla="*/ 63 h 63"/>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56" h="63">
                    <a:moveTo>
                      <a:pt x="0" y="63"/>
                    </a:moveTo>
                    <a:lnTo>
                      <a:pt x="2" y="63"/>
                    </a:lnTo>
                    <a:lnTo>
                      <a:pt x="2" y="62"/>
                    </a:lnTo>
                    <a:lnTo>
                      <a:pt x="3" y="62"/>
                    </a:lnTo>
                    <a:lnTo>
                      <a:pt x="3" y="61"/>
                    </a:lnTo>
                    <a:lnTo>
                      <a:pt x="4" y="61"/>
                    </a:lnTo>
                    <a:lnTo>
                      <a:pt x="4" y="60"/>
                    </a:lnTo>
                    <a:lnTo>
                      <a:pt x="5" y="60"/>
                    </a:lnTo>
                    <a:lnTo>
                      <a:pt x="5" y="59"/>
                    </a:lnTo>
                    <a:lnTo>
                      <a:pt x="6" y="59"/>
                    </a:lnTo>
                    <a:lnTo>
                      <a:pt x="6" y="58"/>
                    </a:lnTo>
                    <a:lnTo>
                      <a:pt x="6" y="57"/>
                    </a:lnTo>
                    <a:lnTo>
                      <a:pt x="7" y="57"/>
                    </a:lnTo>
                    <a:lnTo>
                      <a:pt x="7" y="56"/>
                    </a:lnTo>
                    <a:lnTo>
                      <a:pt x="8" y="56"/>
                    </a:lnTo>
                    <a:lnTo>
                      <a:pt x="8" y="55"/>
                    </a:lnTo>
                    <a:lnTo>
                      <a:pt x="8" y="54"/>
                    </a:lnTo>
                    <a:lnTo>
                      <a:pt x="9" y="54"/>
                    </a:lnTo>
                    <a:lnTo>
                      <a:pt x="9" y="53"/>
                    </a:lnTo>
                    <a:lnTo>
                      <a:pt x="9" y="52"/>
                    </a:lnTo>
                    <a:lnTo>
                      <a:pt x="10" y="52"/>
                    </a:lnTo>
                    <a:lnTo>
                      <a:pt x="10" y="51"/>
                    </a:lnTo>
                    <a:lnTo>
                      <a:pt x="10" y="50"/>
                    </a:lnTo>
                    <a:lnTo>
                      <a:pt x="11" y="50"/>
                    </a:lnTo>
                    <a:lnTo>
                      <a:pt x="11" y="49"/>
                    </a:lnTo>
                    <a:lnTo>
                      <a:pt x="11" y="48"/>
                    </a:lnTo>
                    <a:lnTo>
                      <a:pt x="12" y="48"/>
                    </a:lnTo>
                    <a:lnTo>
                      <a:pt x="12" y="47"/>
                    </a:lnTo>
                    <a:lnTo>
                      <a:pt x="12" y="46"/>
                    </a:lnTo>
                    <a:lnTo>
                      <a:pt x="12" y="45"/>
                    </a:lnTo>
                    <a:lnTo>
                      <a:pt x="13" y="45"/>
                    </a:lnTo>
                    <a:lnTo>
                      <a:pt x="13" y="44"/>
                    </a:lnTo>
                    <a:lnTo>
                      <a:pt x="13" y="43"/>
                    </a:lnTo>
                    <a:lnTo>
                      <a:pt x="14" y="43"/>
                    </a:lnTo>
                    <a:lnTo>
                      <a:pt x="14" y="42"/>
                    </a:lnTo>
                    <a:lnTo>
                      <a:pt x="14" y="41"/>
                    </a:lnTo>
                    <a:lnTo>
                      <a:pt x="15" y="41"/>
                    </a:lnTo>
                    <a:lnTo>
                      <a:pt x="15" y="40"/>
                    </a:lnTo>
                    <a:lnTo>
                      <a:pt x="15" y="39"/>
                    </a:lnTo>
                    <a:lnTo>
                      <a:pt x="16" y="39"/>
                    </a:lnTo>
                    <a:lnTo>
                      <a:pt x="16" y="38"/>
                    </a:lnTo>
                    <a:lnTo>
                      <a:pt x="16" y="37"/>
                    </a:lnTo>
                    <a:lnTo>
                      <a:pt x="16" y="36"/>
                    </a:lnTo>
                    <a:lnTo>
                      <a:pt x="17" y="36"/>
                    </a:lnTo>
                    <a:lnTo>
                      <a:pt x="17" y="35"/>
                    </a:lnTo>
                    <a:lnTo>
                      <a:pt x="17" y="34"/>
                    </a:lnTo>
                    <a:lnTo>
                      <a:pt x="18" y="34"/>
                    </a:lnTo>
                    <a:lnTo>
                      <a:pt x="18" y="33"/>
                    </a:lnTo>
                    <a:lnTo>
                      <a:pt x="18" y="32"/>
                    </a:lnTo>
                    <a:lnTo>
                      <a:pt x="19" y="32"/>
                    </a:lnTo>
                    <a:lnTo>
                      <a:pt x="19" y="31"/>
                    </a:lnTo>
                    <a:lnTo>
                      <a:pt x="19" y="30"/>
                    </a:lnTo>
                    <a:lnTo>
                      <a:pt x="19" y="29"/>
                    </a:lnTo>
                    <a:lnTo>
                      <a:pt x="20" y="29"/>
                    </a:lnTo>
                    <a:lnTo>
                      <a:pt x="20" y="28"/>
                    </a:lnTo>
                    <a:lnTo>
                      <a:pt x="20" y="27"/>
                    </a:lnTo>
                    <a:lnTo>
                      <a:pt x="21" y="27"/>
                    </a:lnTo>
                    <a:lnTo>
                      <a:pt x="21" y="26"/>
                    </a:lnTo>
                    <a:lnTo>
                      <a:pt x="21" y="25"/>
                    </a:lnTo>
                    <a:lnTo>
                      <a:pt x="22" y="25"/>
                    </a:lnTo>
                    <a:lnTo>
                      <a:pt x="22" y="24"/>
                    </a:lnTo>
                    <a:lnTo>
                      <a:pt x="22" y="23"/>
                    </a:lnTo>
                    <a:lnTo>
                      <a:pt x="23" y="23"/>
                    </a:lnTo>
                    <a:lnTo>
                      <a:pt x="23" y="22"/>
                    </a:lnTo>
                    <a:lnTo>
                      <a:pt x="23" y="21"/>
                    </a:lnTo>
                    <a:lnTo>
                      <a:pt x="24" y="21"/>
                    </a:lnTo>
                    <a:lnTo>
                      <a:pt x="24" y="20"/>
                    </a:lnTo>
                    <a:lnTo>
                      <a:pt x="24" y="19"/>
                    </a:lnTo>
                    <a:lnTo>
                      <a:pt x="25" y="19"/>
                    </a:lnTo>
                    <a:lnTo>
                      <a:pt x="25" y="18"/>
                    </a:lnTo>
                    <a:lnTo>
                      <a:pt x="25" y="17"/>
                    </a:lnTo>
                    <a:lnTo>
                      <a:pt x="26" y="17"/>
                    </a:lnTo>
                    <a:lnTo>
                      <a:pt x="26" y="16"/>
                    </a:lnTo>
                    <a:lnTo>
                      <a:pt x="27" y="16"/>
                    </a:lnTo>
                    <a:lnTo>
                      <a:pt x="27" y="15"/>
                    </a:lnTo>
                    <a:lnTo>
                      <a:pt x="27" y="14"/>
                    </a:lnTo>
                    <a:lnTo>
                      <a:pt x="28" y="14"/>
                    </a:lnTo>
                    <a:lnTo>
                      <a:pt x="28" y="13"/>
                    </a:lnTo>
                    <a:lnTo>
                      <a:pt x="29" y="13"/>
                    </a:lnTo>
                    <a:lnTo>
                      <a:pt x="29" y="12"/>
                    </a:lnTo>
                    <a:lnTo>
                      <a:pt x="29" y="11"/>
                    </a:lnTo>
                    <a:lnTo>
                      <a:pt x="30" y="11"/>
                    </a:lnTo>
                    <a:lnTo>
                      <a:pt x="30" y="10"/>
                    </a:lnTo>
                    <a:lnTo>
                      <a:pt x="31" y="10"/>
                    </a:lnTo>
                    <a:lnTo>
                      <a:pt x="31" y="9"/>
                    </a:lnTo>
                    <a:lnTo>
                      <a:pt x="31" y="8"/>
                    </a:lnTo>
                    <a:lnTo>
                      <a:pt x="32" y="8"/>
                    </a:lnTo>
                    <a:lnTo>
                      <a:pt x="32" y="7"/>
                    </a:lnTo>
                    <a:lnTo>
                      <a:pt x="33" y="7"/>
                    </a:lnTo>
                    <a:lnTo>
                      <a:pt x="34" y="7"/>
                    </a:lnTo>
                    <a:lnTo>
                      <a:pt x="34" y="6"/>
                    </a:lnTo>
                    <a:lnTo>
                      <a:pt x="35" y="6"/>
                    </a:lnTo>
                    <a:lnTo>
                      <a:pt x="35" y="5"/>
                    </a:lnTo>
                    <a:lnTo>
                      <a:pt x="36" y="5"/>
                    </a:lnTo>
                    <a:lnTo>
                      <a:pt x="36" y="4"/>
                    </a:lnTo>
                    <a:lnTo>
                      <a:pt x="37" y="4"/>
                    </a:lnTo>
                    <a:lnTo>
                      <a:pt x="37" y="3"/>
                    </a:lnTo>
                    <a:lnTo>
                      <a:pt x="38" y="3"/>
                    </a:lnTo>
                    <a:lnTo>
                      <a:pt x="39" y="3"/>
                    </a:lnTo>
                    <a:lnTo>
                      <a:pt x="39" y="2"/>
                    </a:lnTo>
                    <a:lnTo>
                      <a:pt x="40" y="2"/>
                    </a:lnTo>
                    <a:lnTo>
                      <a:pt x="41" y="2"/>
                    </a:lnTo>
                    <a:lnTo>
                      <a:pt x="42" y="2"/>
                    </a:lnTo>
                    <a:lnTo>
                      <a:pt x="42" y="1"/>
                    </a:lnTo>
                    <a:lnTo>
                      <a:pt x="43" y="1"/>
                    </a:lnTo>
                    <a:lnTo>
                      <a:pt x="44" y="1"/>
                    </a:lnTo>
                    <a:lnTo>
                      <a:pt x="46" y="1"/>
                    </a:lnTo>
                    <a:lnTo>
                      <a:pt x="46" y="0"/>
                    </a:lnTo>
                    <a:lnTo>
                      <a:pt x="56" y="0"/>
                    </a:lnTo>
                  </a:path>
                </a:pathLst>
              </a:custGeom>
              <a:noFill/>
              <a:ln w="1587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83977" name="Group 328"/>
            <p:cNvGrpSpPr>
              <a:grpSpLocks/>
            </p:cNvGrpSpPr>
            <p:nvPr/>
          </p:nvGrpSpPr>
          <p:grpSpPr bwMode="auto">
            <a:xfrm>
              <a:off x="304800" y="3374515"/>
              <a:ext cx="1783843" cy="1414191"/>
              <a:chOff x="1050925" y="3814763"/>
              <a:chExt cx="966788" cy="769938"/>
            </a:xfrm>
          </p:grpSpPr>
          <p:sp>
            <p:nvSpPr>
              <p:cNvPr id="84006" name="Rectangle 132"/>
              <p:cNvSpPr>
                <a:spLocks noChangeArrowheads="1"/>
              </p:cNvSpPr>
              <p:nvPr/>
            </p:nvSpPr>
            <p:spPr bwMode="auto">
              <a:xfrm>
                <a:off x="1050925" y="3814763"/>
                <a:ext cx="966788" cy="769938"/>
              </a:xfrm>
              <a:prstGeom prst="rect">
                <a:avLst/>
              </a:prstGeom>
              <a:noFill/>
              <a:ln w="15875"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p>
            </p:txBody>
          </p:sp>
          <p:sp>
            <p:nvSpPr>
              <p:cNvPr id="84007" name="Freeform 134"/>
              <p:cNvSpPr>
                <a:spLocks/>
              </p:cNvSpPr>
              <p:nvPr/>
            </p:nvSpPr>
            <p:spPr bwMode="auto">
              <a:xfrm>
                <a:off x="1098550" y="3836988"/>
                <a:ext cx="887413" cy="712788"/>
              </a:xfrm>
              <a:custGeom>
                <a:avLst/>
                <a:gdLst>
                  <a:gd name="T0" fmla="*/ 2147483647 w 55"/>
                  <a:gd name="T1" fmla="*/ 2147483647 h 63"/>
                  <a:gd name="T2" fmla="*/ 2147483647 w 55"/>
                  <a:gd name="T3" fmla="*/ 2147483647 h 63"/>
                  <a:gd name="T4" fmla="*/ 2147483647 w 55"/>
                  <a:gd name="T5" fmla="*/ 2147483647 h 63"/>
                  <a:gd name="T6" fmla="*/ 2147483647 w 55"/>
                  <a:gd name="T7" fmla="*/ 2147483647 h 63"/>
                  <a:gd name="T8" fmla="*/ 2147483647 w 55"/>
                  <a:gd name="T9" fmla="*/ 2147483647 h 63"/>
                  <a:gd name="T10" fmla="*/ 2147483647 w 55"/>
                  <a:gd name="T11" fmla="*/ 2147483647 h 63"/>
                  <a:gd name="T12" fmla="*/ 2147483647 w 55"/>
                  <a:gd name="T13" fmla="*/ 2147483647 h 63"/>
                  <a:gd name="T14" fmla="*/ 2147483647 w 55"/>
                  <a:gd name="T15" fmla="*/ 2147483647 h 63"/>
                  <a:gd name="T16" fmla="*/ 2147483647 w 55"/>
                  <a:gd name="T17" fmla="*/ 2147483647 h 63"/>
                  <a:gd name="T18" fmla="*/ 2147483647 w 55"/>
                  <a:gd name="T19" fmla="*/ 2147483647 h 63"/>
                  <a:gd name="T20" fmla="*/ 2147483647 w 55"/>
                  <a:gd name="T21" fmla="*/ 2147483647 h 63"/>
                  <a:gd name="T22" fmla="*/ 2147483647 w 55"/>
                  <a:gd name="T23" fmla="*/ 2147483647 h 63"/>
                  <a:gd name="T24" fmla="*/ 2147483647 w 55"/>
                  <a:gd name="T25" fmla="*/ 2147483647 h 63"/>
                  <a:gd name="T26" fmla="*/ 2147483647 w 55"/>
                  <a:gd name="T27" fmla="*/ 2147483647 h 63"/>
                  <a:gd name="T28" fmla="*/ 2147483647 w 55"/>
                  <a:gd name="T29" fmla="*/ 2147483647 h 63"/>
                  <a:gd name="T30" fmla="*/ 2147483647 w 55"/>
                  <a:gd name="T31" fmla="*/ 2147483647 h 63"/>
                  <a:gd name="T32" fmla="*/ 2147483647 w 55"/>
                  <a:gd name="T33" fmla="*/ 2147483647 h 63"/>
                  <a:gd name="T34" fmla="*/ 2147483647 w 55"/>
                  <a:gd name="T35" fmla="*/ 2147483647 h 63"/>
                  <a:gd name="T36" fmla="*/ 2147483647 w 55"/>
                  <a:gd name="T37" fmla="*/ 2147483647 h 63"/>
                  <a:gd name="T38" fmla="*/ 2147483647 w 55"/>
                  <a:gd name="T39" fmla="*/ 2147483647 h 63"/>
                  <a:gd name="T40" fmla="*/ 2147483647 w 55"/>
                  <a:gd name="T41" fmla="*/ 2147483647 h 63"/>
                  <a:gd name="T42" fmla="*/ 2147483647 w 55"/>
                  <a:gd name="T43" fmla="*/ 2147483647 h 63"/>
                  <a:gd name="T44" fmla="*/ 2147483647 w 55"/>
                  <a:gd name="T45" fmla="*/ 2147483647 h 63"/>
                  <a:gd name="T46" fmla="*/ 2147483647 w 55"/>
                  <a:gd name="T47" fmla="*/ 2147483647 h 63"/>
                  <a:gd name="T48" fmla="*/ 2147483647 w 55"/>
                  <a:gd name="T49" fmla="*/ 2147483647 h 63"/>
                  <a:gd name="T50" fmla="*/ 2147483647 w 55"/>
                  <a:gd name="T51" fmla="*/ 2147483647 h 63"/>
                  <a:gd name="T52" fmla="*/ 2147483647 w 55"/>
                  <a:gd name="T53" fmla="*/ 2147483647 h 63"/>
                  <a:gd name="T54" fmla="*/ 2147483647 w 55"/>
                  <a:gd name="T55" fmla="*/ 2147483647 h 63"/>
                  <a:gd name="T56" fmla="*/ 2147483647 w 55"/>
                  <a:gd name="T57" fmla="*/ 2147483647 h 63"/>
                  <a:gd name="T58" fmla="*/ 2147483647 w 55"/>
                  <a:gd name="T59" fmla="*/ 2147483647 h 63"/>
                  <a:gd name="T60" fmla="*/ 2147483647 w 55"/>
                  <a:gd name="T61" fmla="*/ 2147483647 h 63"/>
                  <a:gd name="T62" fmla="*/ 2147483647 w 55"/>
                  <a:gd name="T63" fmla="*/ 2147483647 h 63"/>
                  <a:gd name="T64" fmla="*/ 2147483647 w 55"/>
                  <a:gd name="T65" fmla="*/ 2147483647 h 63"/>
                  <a:gd name="T66" fmla="*/ 2147483647 w 55"/>
                  <a:gd name="T67" fmla="*/ 2147483647 h 63"/>
                  <a:gd name="T68" fmla="*/ 2147483647 w 55"/>
                  <a:gd name="T69" fmla="*/ 2147483647 h 63"/>
                  <a:gd name="T70" fmla="*/ 2147483647 w 55"/>
                  <a:gd name="T71" fmla="*/ 2147483647 h 63"/>
                  <a:gd name="T72" fmla="*/ 2147483647 w 55"/>
                  <a:gd name="T73" fmla="*/ 2147483647 h 63"/>
                  <a:gd name="T74" fmla="*/ 2147483647 w 55"/>
                  <a:gd name="T75" fmla="*/ 2147483647 h 63"/>
                  <a:gd name="T76" fmla="*/ 2147483647 w 55"/>
                  <a:gd name="T77" fmla="*/ 2147483647 h 63"/>
                  <a:gd name="T78" fmla="*/ 2147483647 w 55"/>
                  <a:gd name="T79" fmla="*/ 2147483647 h 63"/>
                  <a:gd name="T80" fmla="*/ 2147483647 w 55"/>
                  <a:gd name="T81" fmla="*/ 2147483647 h 63"/>
                  <a:gd name="T82" fmla="*/ 2147483647 w 55"/>
                  <a:gd name="T83" fmla="*/ 2147483647 h 63"/>
                  <a:gd name="T84" fmla="*/ 2147483647 w 55"/>
                  <a:gd name="T85" fmla="*/ 2147483647 h 63"/>
                  <a:gd name="T86" fmla="*/ 2147483647 w 55"/>
                  <a:gd name="T87" fmla="*/ 2147483647 h 63"/>
                  <a:gd name="T88" fmla="*/ 2147483647 w 55"/>
                  <a:gd name="T89" fmla="*/ 2147483647 h 63"/>
                  <a:gd name="T90" fmla="*/ 2147483647 w 55"/>
                  <a:gd name="T91" fmla="*/ 2147483647 h 63"/>
                  <a:gd name="T92" fmla="*/ 2147483647 w 55"/>
                  <a:gd name="T93" fmla="*/ 2147483647 h 63"/>
                  <a:gd name="T94" fmla="*/ 2147483647 w 55"/>
                  <a:gd name="T95" fmla="*/ 2147483647 h 63"/>
                  <a:gd name="T96" fmla="*/ 2147483647 w 55"/>
                  <a:gd name="T97" fmla="*/ 2147483647 h 63"/>
                  <a:gd name="T98" fmla="*/ 2147483647 w 55"/>
                  <a:gd name="T99" fmla="*/ 2147483647 h 63"/>
                  <a:gd name="T100" fmla="*/ 2147483647 w 55"/>
                  <a:gd name="T101" fmla="*/ 2147483647 h 63"/>
                  <a:gd name="T102" fmla="*/ 2147483647 w 55"/>
                  <a:gd name="T103" fmla="*/ 2147483647 h 63"/>
                  <a:gd name="T104" fmla="*/ 2147483647 w 55"/>
                  <a:gd name="T105" fmla="*/ 2147483647 h 63"/>
                  <a:gd name="T106" fmla="*/ 2147483647 w 55"/>
                  <a:gd name="T107" fmla="*/ 2147483647 h 63"/>
                  <a:gd name="T108" fmla="*/ 2147483647 w 55"/>
                  <a:gd name="T109" fmla="*/ 2147483647 h 63"/>
                  <a:gd name="T110" fmla="*/ 2147483647 w 55"/>
                  <a:gd name="T111" fmla="*/ 2147483647 h 63"/>
                  <a:gd name="T112" fmla="*/ 2147483647 w 55"/>
                  <a:gd name="T113" fmla="*/ 2147483647 h 63"/>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55"/>
                  <a:gd name="T172" fmla="*/ 0 h 63"/>
                  <a:gd name="T173" fmla="*/ 55 w 55"/>
                  <a:gd name="T174" fmla="*/ 63 h 63"/>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55" h="63">
                    <a:moveTo>
                      <a:pt x="0" y="63"/>
                    </a:moveTo>
                    <a:lnTo>
                      <a:pt x="0" y="63"/>
                    </a:lnTo>
                    <a:lnTo>
                      <a:pt x="2" y="63"/>
                    </a:lnTo>
                    <a:lnTo>
                      <a:pt x="2" y="62"/>
                    </a:lnTo>
                    <a:lnTo>
                      <a:pt x="3" y="62"/>
                    </a:lnTo>
                    <a:lnTo>
                      <a:pt x="4" y="62"/>
                    </a:lnTo>
                    <a:lnTo>
                      <a:pt x="4" y="61"/>
                    </a:lnTo>
                    <a:lnTo>
                      <a:pt x="5" y="61"/>
                    </a:lnTo>
                    <a:lnTo>
                      <a:pt x="6" y="61"/>
                    </a:lnTo>
                    <a:lnTo>
                      <a:pt x="6" y="60"/>
                    </a:lnTo>
                    <a:lnTo>
                      <a:pt x="7" y="60"/>
                    </a:lnTo>
                    <a:lnTo>
                      <a:pt x="7" y="59"/>
                    </a:lnTo>
                    <a:lnTo>
                      <a:pt x="8" y="59"/>
                    </a:lnTo>
                    <a:lnTo>
                      <a:pt x="8" y="58"/>
                    </a:lnTo>
                    <a:lnTo>
                      <a:pt x="8" y="57"/>
                    </a:lnTo>
                    <a:lnTo>
                      <a:pt x="9" y="57"/>
                    </a:lnTo>
                    <a:lnTo>
                      <a:pt x="9" y="56"/>
                    </a:lnTo>
                    <a:lnTo>
                      <a:pt x="10" y="56"/>
                    </a:lnTo>
                    <a:lnTo>
                      <a:pt x="10" y="55"/>
                    </a:lnTo>
                    <a:lnTo>
                      <a:pt x="10" y="54"/>
                    </a:lnTo>
                    <a:lnTo>
                      <a:pt x="11" y="54"/>
                    </a:lnTo>
                    <a:lnTo>
                      <a:pt x="11" y="53"/>
                    </a:lnTo>
                    <a:lnTo>
                      <a:pt x="12" y="53"/>
                    </a:lnTo>
                    <a:lnTo>
                      <a:pt x="12" y="52"/>
                    </a:lnTo>
                    <a:lnTo>
                      <a:pt x="12" y="51"/>
                    </a:lnTo>
                    <a:lnTo>
                      <a:pt x="13" y="51"/>
                    </a:lnTo>
                    <a:lnTo>
                      <a:pt x="13" y="50"/>
                    </a:lnTo>
                    <a:lnTo>
                      <a:pt x="13" y="49"/>
                    </a:lnTo>
                    <a:lnTo>
                      <a:pt x="14" y="49"/>
                    </a:lnTo>
                    <a:lnTo>
                      <a:pt x="14" y="48"/>
                    </a:lnTo>
                    <a:lnTo>
                      <a:pt x="14" y="47"/>
                    </a:lnTo>
                    <a:lnTo>
                      <a:pt x="15" y="47"/>
                    </a:lnTo>
                    <a:lnTo>
                      <a:pt x="15" y="46"/>
                    </a:lnTo>
                    <a:lnTo>
                      <a:pt x="15" y="45"/>
                    </a:lnTo>
                    <a:lnTo>
                      <a:pt x="16" y="45"/>
                    </a:lnTo>
                    <a:lnTo>
                      <a:pt x="16" y="44"/>
                    </a:lnTo>
                    <a:lnTo>
                      <a:pt x="16" y="43"/>
                    </a:lnTo>
                    <a:lnTo>
                      <a:pt x="17" y="43"/>
                    </a:lnTo>
                    <a:lnTo>
                      <a:pt x="17" y="42"/>
                    </a:lnTo>
                    <a:lnTo>
                      <a:pt x="17" y="41"/>
                    </a:lnTo>
                    <a:lnTo>
                      <a:pt x="18" y="41"/>
                    </a:lnTo>
                    <a:lnTo>
                      <a:pt x="18" y="40"/>
                    </a:lnTo>
                    <a:lnTo>
                      <a:pt x="18" y="39"/>
                    </a:lnTo>
                    <a:lnTo>
                      <a:pt x="19" y="39"/>
                    </a:lnTo>
                    <a:lnTo>
                      <a:pt x="19" y="38"/>
                    </a:lnTo>
                    <a:lnTo>
                      <a:pt x="19" y="37"/>
                    </a:lnTo>
                    <a:lnTo>
                      <a:pt x="19" y="36"/>
                    </a:lnTo>
                    <a:lnTo>
                      <a:pt x="20" y="36"/>
                    </a:lnTo>
                    <a:lnTo>
                      <a:pt x="20" y="35"/>
                    </a:lnTo>
                    <a:lnTo>
                      <a:pt x="20" y="34"/>
                    </a:lnTo>
                    <a:lnTo>
                      <a:pt x="21" y="34"/>
                    </a:lnTo>
                    <a:lnTo>
                      <a:pt x="21" y="33"/>
                    </a:lnTo>
                    <a:lnTo>
                      <a:pt x="21" y="32"/>
                    </a:lnTo>
                    <a:lnTo>
                      <a:pt x="22" y="32"/>
                    </a:lnTo>
                    <a:lnTo>
                      <a:pt x="22" y="31"/>
                    </a:lnTo>
                    <a:lnTo>
                      <a:pt x="22" y="30"/>
                    </a:lnTo>
                    <a:lnTo>
                      <a:pt x="23" y="30"/>
                    </a:lnTo>
                    <a:lnTo>
                      <a:pt x="23" y="29"/>
                    </a:lnTo>
                    <a:lnTo>
                      <a:pt x="23" y="28"/>
                    </a:lnTo>
                    <a:lnTo>
                      <a:pt x="24" y="28"/>
                    </a:lnTo>
                    <a:lnTo>
                      <a:pt x="24" y="27"/>
                    </a:lnTo>
                    <a:lnTo>
                      <a:pt x="24" y="26"/>
                    </a:lnTo>
                    <a:lnTo>
                      <a:pt x="25" y="26"/>
                    </a:lnTo>
                    <a:lnTo>
                      <a:pt x="25" y="25"/>
                    </a:lnTo>
                    <a:lnTo>
                      <a:pt x="25" y="24"/>
                    </a:lnTo>
                    <a:lnTo>
                      <a:pt x="26" y="24"/>
                    </a:lnTo>
                    <a:lnTo>
                      <a:pt x="26" y="23"/>
                    </a:lnTo>
                    <a:lnTo>
                      <a:pt x="26" y="22"/>
                    </a:lnTo>
                    <a:lnTo>
                      <a:pt x="27" y="22"/>
                    </a:lnTo>
                    <a:lnTo>
                      <a:pt x="27" y="21"/>
                    </a:lnTo>
                    <a:lnTo>
                      <a:pt x="27" y="20"/>
                    </a:lnTo>
                    <a:lnTo>
                      <a:pt x="28" y="20"/>
                    </a:lnTo>
                    <a:lnTo>
                      <a:pt x="28" y="19"/>
                    </a:lnTo>
                    <a:lnTo>
                      <a:pt x="28" y="18"/>
                    </a:lnTo>
                    <a:lnTo>
                      <a:pt x="29" y="18"/>
                    </a:lnTo>
                    <a:lnTo>
                      <a:pt x="29" y="17"/>
                    </a:lnTo>
                    <a:lnTo>
                      <a:pt x="29" y="16"/>
                    </a:lnTo>
                    <a:lnTo>
                      <a:pt x="30" y="16"/>
                    </a:lnTo>
                    <a:lnTo>
                      <a:pt x="30" y="15"/>
                    </a:lnTo>
                    <a:lnTo>
                      <a:pt x="30" y="14"/>
                    </a:lnTo>
                    <a:lnTo>
                      <a:pt x="31" y="14"/>
                    </a:lnTo>
                    <a:lnTo>
                      <a:pt x="31" y="13"/>
                    </a:lnTo>
                    <a:lnTo>
                      <a:pt x="32" y="13"/>
                    </a:lnTo>
                    <a:lnTo>
                      <a:pt x="32" y="12"/>
                    </a:lnTo>
                    <a:lnTo>
                      <a:pt x="33" y="12"/>
                    </a:lnTo>
                    <a:lnTo>
                      <a:pt x="33" y="11"/>
                    </a:lnTo>
                    <a:lnTo>
                      <a:pt x="33" y="10"/>
                    </a:lnTo>
                    <a:lnTo>
                      <a:pt x="34" y="10"/>
                    </a:lnTo>
                    <a:lnTo>
                      <a:pt x="34" y="9"/>
                    </a:lnTo>
                    <a:lnTo>
                      <a:pt x="35" y="9"/>
                    </a:lnTo>
                    <a:lnTo>
                      <a:pt x="35" y="8"/>
                    </a:lnTo>
                    <a:lnTo>
                      <a:pt x="36" y="8"/>
                    </a:lnTo>
                    <a:lnTo>
                      <a:pt x="36" y="7"/>
                    </a:lnTo>
                    <a:lnTo>
                      <a:pt x="37" y="7"/>
                    </a:lnTo>
                    <a:lnTo>
                      <a:pt x="37" y="6"/>
                    </a:lnTo>
                    <a:lnTo>
                      <a:pt x="38" y="6"/>
                    </a:lnTo>
                    <a:lnTo>
                      <a:pt x="38" y="5"/>
                    </a:lnTo>
                    <a:lnTo>
                      <a:pt x="39" y="5"/>
                    </a:lnTo>
                    <a:lnTo>
                      <a:pt x="39" y="4"/>
                    </a:lnTo>
                    <a:lnTo>
                      <a:pt x="40" y="4"/>
                    </a:lnTo>
                    <a:lnTo>
                      <a:pt x="40" y="3"/>
                    </a:lnTo>
                    <a:lnTo>
                      <a:pt x="41" y="3"/>
                    </a:lnTo>
                    <a:lnTo>
                      <a:pt x="41" y="2"/>
                    </a:lnTo>
                    <a:lnTo>
                      <a:pt x="42" y="2"/>
                    </a:lnTo>
                    <a:lnTo>
                      <a:pt x="43" y="2"/>
                    </a:lnTo>
                    <a:lnTo>
                      <a:pt x="44" y="2"/>
                    </a:lnTo>
                    <a:lnTo>
                      <a:pt x="44" y="1"/>
                    </a:lnTo>
                    <a:lnTo>
                      <a:pt x="45" y="1"/>
                    </a:lnTo>
                    <a:lnTo>
                      <a:pt x="46" y="1"/>
                    </a:lnTo>
                    <a:lnTo>
                      <a:pt x="48" y="1"/>
                    </a:lnTo>
                    <a:lnTo>
                      <a:pt x="48" y="0"/>
                    </a:lnTo>
                    <a:lnTo>
                      <a:pt x="55" y="0"/>
                    </a:lnTo>
                  </a:path>
                </a:pathLst>
              </a:custGeom>
              <a:noFill/>
              <a:ln w="15875" cap="rnd">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4008" name="Freeform 135"/>
              <p:cNvSpPr>
                <a:spLocks/>
              </p:cNvSpPr>
              <p:nvPr/>
            </p:nvSpPr>
            <p:spPr bwMode="auto">
              <a:xfrm>
                <a:off x="1098550" y="3836988"/>
                <a:ext cx="887413" cy="712788"/>
              </a:xfrm>
              <a:custGeom>
                <a:avLst/>
                <a:gdLst>
                  <a:gd name="T0" fmla="*/ 2147483647 w 55"/>
                  <a:gd name="T1" fmla="*/ 2147483647 h 63"/>
                  <a:gd name="T2" fmla="*/ 2147483647 w 55"/>
                  <a:gd name="T3" fmla="*/ 2147483647 h 63"/>
                  <a:gd name="T4" fmla="*/ 2147483647 w 55"/>
                  <a:gd name="T5" fmla="*/ 2147483647 h 63"/>
                  <a:gd name="T6" fmla="*/ 2147483647 w 55"/>
                  <a:gd name="T7" fmla="*/ 2147483647 h 63"/>
                  <a:gd name="T8" fmla="*/ 2147483647 w 55"/>
                  <a:gd name="T9" fmla="*/ 2147483647 h 63"/>
                  <a:gd name="T10" fmla="*/ 2147483647 w 55"/>
                  <a:gd name="T11" fmla="*/ 2147483647 h 63"/>
                  <a:gd name="T12" fmla="*/ 2147483647 w 55"/>
                  <a:gd name="T13" fmla="*/ 2147483647 h 63"/>
                  <a:gd name="T14" fmla="*/ 2147483647 w 55"/>
                  <a:gd name="T15" fmla="*/ 2147483647 h 63"/>
                  <a:gd name="T16" fmla="*/ 2147483647 w 55"/>
                  <a:gd name="T17" fmla="*/ 2147483647 h 63"/>
                  <a:gd name="T18" fmla="*/ 2147483647 w 55"/>
                  <a:gd name="T19" fmla="*/ 2147483647 h 63"/>
                  <a:gd name="T20" fmla="*/ 2147483647 w 55"/>
                  <a:gd name="T21" fmla="*/ 2147483647 h 63"/>
                  <a:gd name="T22" fmla="*/ 2147483647 w 55"/>
                  <a:gd name="T23" fmla="*/ 2147483647 h 63"/>
                  <a:gd name="T24" fmla="*/ 2147483647 w 55"/>
                  <a:gd name="T25" fmla="*/ 2147483647 h 63"/>
                  <a:gd name="T26" fmla="*/ 2147483647 w 55"/>
                  <a:gd name="T27" fmla="*/ 2147483647 h 63"/>
                  <a:gd name="T28" fmla="*/ 2147483647 w 55"/>
                  <a:gd name="T29" fmla="*/ 2147483647 h 63"/>
                  <a:gd name="T30" fmla="*/ 2147483647 w 55"/>
                  <a:gd name="T31" fmla="*/ 2147483647 h 63"/>
                  <a:gd name="T32" fmla="*/ 2147483647 w 55"/>
                  <a:gd name="T33" fmla="*/ 2147483647 h 63"/>
                  <a:gd name="T34" fmla="*/ 2147483647 w 55"/>
                  <a:gd name="T35" fmla="*/ 2147483647 h 63"/>
                  <a:gd name="T36" fmla="*/ 2147483647 w 55"/>
                  <a:gd name="T37" fmla="*/ 2147483647 h 63"/>
                  <a:gd name="T38" fmla="*/ 2147483647 w 55"/>
                  <a:gd name="T39" fmla="*/ 2147483647 h 63"/>
                  <a:gd name="T40" fmla="*/ 2147483647 w 55"/>
                  <a:gd name="T41" fmla="*/ 2147483647 h 63"/>
                  <a:gd name="T42" fmla="*/ 2147483647 w 55"/>
                  <a:gd name="T43" fmla="*/ 2147483647 h 63"/>
                  <a:gd name="T44" fmla="*/ 2147483647 w 55"/>
                  <a:gd name="T45" fmla="*/ 2147483647 h 63"/>
                  <a:gd name="T46" fmla="*/ 2147483647 w 55"/>
                  <a:gd name="T47" fmla="*/ 2147483647 h 63"/>
                  <a:gd name="T48" fmla="*/ 2147483647 w 55"/>
                  <a:gd name="T49" fmla="*/ 2147483647 h 63"/>
                  <a:gd name="T50" fmla="*/ 2147483647 w 55"/>
                  <a:gd name="T51" fmla="*/ 2147483647 h 63"/>
                  <a:gd name="T52" fmla="*/ 2147483647 w 55"/>
                  <a:gd name="T53" fmla="*/ 2147483647 h 63"/>
                  <a:gd name="T54" fmla="*/ 2147483647 w 55"/>
                  <a:gd name="T55" fmla="*/ 2147483647 h 63"/>
                  <a:gd name="T56" fmla="*/ 2147483647 w 55"/>
                  <a:gd name="T57" fmla="*/ 2147483647 h 63"/>
                  <a:gd name="T58" fmla="*/ 2147483647 w 55"/>
                  <a:gd name="T59" fmla="*/ 2147483647 h 63"/>
                  <a:gd name="T60" fmla="*/ 2147483647 w 55"/>
                  <a:gd name="T61" fmla="*/ 2147483647 h 63"/>
                  <a:gd name="T62" fmla="*/ 2147483647 w 55"/>
                  <a:gd name="T63" fmla="*/ 2147483647 h 63"/>
                  <a:gd name="T64" fmla="*/ 2147483647 w 55"/>
                  <a:gd name="T65" fmla="*/ 2147483647 h 63"/>
                  <a:gd name="T66" fmla="*/ 2147483647 w 55"/>
                  <a:gd name="T67" fmla="*/ 2147483647 h 63"/>
                  <a:gd name="T68" fmla="*/ 2147483647 w 55"/>
                  <a:gd name="T69" fmla="*/ 2147483647 h 63"/>
                  <a:gd name="T70" fmla="*/ 2147483647 w 55"/>
                  <a:gd name="T71" fmla="*/ 2147483647 h 63"/>
                  <a:gd name="T72" fmla="*/ 2147483647 w 55"/>
                  <a:gd name="T73" fmla="*/ 2147483647 h 63"/>
                  <a:gd name="T74" fmla="*/ 2147483647 w 55"/>
                  <a:gd name="T75" fmla="*/ 2147483647 h 63"/>
                  <a:gd name="T76" fmla="*/ 2147483647 w 55"/>
                  <a:gd name="T77" fmla="*/ 2147483647 h 63"/>
                  <a:gd name="T78" fmla="*/ 2147483647 w 55"/>
                  <a:gd name="T79" fmla="*/ 2147483647 h 63"/>
                  <a:gd name="T80" fmla="*/ 2147483647 w 55"/>
                  <a:gd name="T81" fmla="*/ 2147483647 h 63"/>
                  <a:gd name="T82" fmla="*/ 2147483647 w 55"/>
                  <a:gd name="T83" fmla="*/ 2147483647 h 63"/>
                  <a:gd name="T84" fmla="*/ 2147483647 w 55"/>
                  <a:gd name="T85" fmla="*/ 2147483647 h 63"/>
                  <a:gd name="T86" fmla="*/ 2147483647 w 55"/>
                  <a:gd name="T87" fmla="*/ 2147483647 h 63"/>
                  <a:gd name="T88" fmla="*/ 2147483647 w 55"/>
                  <a:gd name="T89" fmla="*/ 2147483647 h 63"/>
                  <a:gd name="T90" fmla="*/ 2147483647 w 55"/>
                  <a:gd name="T91" fmla="*/ 2147483647 h 63"/>
                  <a:gd name="T92" fmla="*/ 2147483647 w 55"/>
                  <a:gd name="T93" fmla="*/ 2147483647 h 63"/>
                  <a:gd name="T94" fmla="*/ 2147483647 w 55"/>
                  <a:gd name="T95" fmla="*/ 2147483647 h 63"/>
                  <a:gd name="T96" fmla="*/ 2147483647 w 55"/>
                  <a:gd name="T97" fmla="*/ 2147483647 h 63"/>
                  <a:gd name="T98" fmla="*/ 2147483647 w 55"/>
                  <a:gd name="T99" fmla="*/ 2147483647 h 63"/>
                  <a:gd name="T100" fmla="*/ 2147483647 w 55"/>
                  <a:gd name="T101" fmla="*/ 2147483647 h 63"/>
                  <a:gd name="T102" fmla="*/ 2147483647 w 55"/>
                  <a:gd name="T103" fmla="*/ 2147483647 h 63"/>
                  <a:gd name="T104" fmla="*/ 2147483647 w 55"/>
                  <a:gd name="T105" fmla="*/ 2147483647 h 63"/>
                  <a:gd name="T106" fmla="*/ 2147483647 w 55"/>
                  <a:gd name="T107" fmla="*/ 2147483647 h 63"/>
                  <a:gd name="T108" fmla="*/ 2147483647 w 55"/>
                  <a:gd name="T109" fmla="*/ 2147483647 h 63"/>
                  <a:gd name="T110" fmla="*/ 2147483647 w 55"/>
                  <a:gd name="T111" fmla="*/ 2147483647 h 63"/>
                  <a:gd name="T112" fmla="*/ 2147483647 w 55"/>
                  <a:gd name="T113" fmla="*/ 2147483647 h 63"/>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55"/>
                  <a:gd name="T172" fmla="*/ 0 h 63"/>
                  <a:gd name="T173" fmla="*/ 55 w 55"/>
                  <a:gd name="T174" fmla="*/ 63 h 63"/>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55" h="63">
                    <a:moveTo>
                      <a:pt x="0" y="63"/>
                    </a:moveTo>
                    <a:lnTo>
                      <a:pt x="2" y="63"/>
                    </a:lnTo>
                    <a:lnTo>
                      <a:pt x="3" y="63"/>
                    </a:lnTo>
                    <a:lnTo>
                      <a:pt x="3" y="62"/>
                    </a:lnTo>
                    <a:lnTo>
                      <a:pt x="4" y="62"/>
                    </a:lnTo>
                    <a:lnTo>
                      <a:pt x="5" y="62"/>
                    </a:lnTo>
                    <a:lnTo>
                      <a:pt x="5" y="61"/>
                    </a:lnTo>
                    <a:lnTo>
                      <a:pt x="6" y="61"/>
                    </a:lnTo>
                    <a:lnTo>
                      <a:pt x="6" y="60"/>
                    </a:lnTo>
                    <a:lnTo>
                      <a:pt x="7" y="60"/>
                    </a:lnTo>
                    <a:lnTo>
                      <a:pt x="7" y="59"/>
                    </a:lnTo>
                    <a:lnTo>
                      <a:pt x="8" y="59"/>
                    </a:lnTo>
                    <a:lnTo>
                      <a:pt x="8" y="58"/>
                    </a:lnTo>
                    <a:lnTo>
                      <a:pt x="9" y="58"/>
                    </a:lnTo>
                    <a:lnTo>
                      <a:pt x="9" y="57"/>
                    </a:lnTo>
                    <a:lnTo>
                      <a:pt x="9" y="56"/>
                    </a:lnTo>
                    <a:lnTo>
                      <a:pt x="10" y="56"/>
                    </a:lnTo>
                    <a:lnTo>
                      <a:pt x="10" y="55"/>
                    </a:lnTo>
                    <a:lnTo>
                      <a:pt x="11" y="55"/>
                    </a:lnTo>
                    <a:lnTo>
                      <a:pt x="11" y="54"/>
                    </a:lnTo>
                    <a:lnTo>
                      <a:pt x="11" y="53"/>
                    </a:lnTo>
                    <a:lnTo>
                      <a:pt x="12" y="53"/>
                    </a:lnTo>
                    <a:lnTo>
                      <a:pt x="12" y="52"/>
                    </a:lnTo>
                    <a:lnTo>
                      <a:pt x="12" y="51"/>
                    </a:lnTo>
                    <a:lnTo>
                      <a:pt x="13" y="51"/>
                    </a:lnTo>
                    <a:lnTo>
                      <a:pt x="13" y="50"/>
                    </a:lnTo>
                    <a:lnTo>
                      <a:pt x="13" y="49"/>
                    </a:lnTo>
                    <a:lnTo>
                      <a:pt x="14" y="49"/>
                    </a:lnTo>
                    <a:lnTo>
                      <a:pt x="14" y="48"/>
                    </a:lnTo>
                    <a:lnTo>
                      <a:pt x="14" y="47"/>
                    </a:lnTo>
                    <a:lnTo>
                      <a:pt x="15" y="47"/>
                    </a:lnTo>
                    <a:lnTo>
                      <a:pt x="15" y="46"/>
                    </a:lnTo>
                    <a:lnTo>
                      <a:pt x="15" y="45"/>
                    </a:lnTo>
                    <a:lnTo>
                      <a:pt x="16" y="45"/>
                    </a:lnTo>
                    <a:lnTo>
                      <a:pt x="16" y="44"/>
                    </a:lnTo>
                    <a:lnTo>
                      <a:pt x="16" y="43"/>
                    </a:lnTo>
                    <a:lnTo>
                      <a:pt x="17" y="43"/>
                    </a:lnTo>
                    <a:lnTo>
                      <a:pt x="17" y="42"/>
                    </a:lnTo>
                    <a:lnTo>
                      <a:pt x="17" y="41"/>
                    </a:lnTo>
                    <a:lnTo>
                      <a:pt x="18" y="41"/>
                    </a:lnTo>
                    <a:lnTo>
                      <a:pt x="18" y="40"/>
                    </a:lnTo>
                    <a:lnTo>
                      <a:pt x="18" y="39"/>
                    </a:lnTo>
                    <a:lnTo>
                      <a:pt x="19" y="39"/>
                    </a:lnTo>
                    <a:lnTo>
                      <a:pt x="19" y="38"/>
                    </a:lnTo>
                    <a:lnTo>
                      <a:pt x="19" y="37"/>
                    </a:lnTo>
                    <a:lnTo>
                      <a:pt x="20" y="37"/>
                    </a:lnTo>
                    <a:lnTo>
                      <a:pt x="20" y="36"/>
                    </a:lnTo>
                    <a:lnTo>
                      <a:pt x="20" y="35"/>
                    </a:lnTo>
                    <a:lnTo>
                      <a:pt x="20" y="34"/>
                    </a:lnTo>
                    <a:lnTo>
                      <a:pt x="21" y="34"/>
                    </a:lnTo>
                    <a:lnTo>
                      <a:pt x="21" y="33"/>
                    </a:lnTo>
                    <a:lnTo>
                      <a:pt x="21" y="32"/>
                    </a:lnTo>
                    <a:lnTo>
                      <a:pt x="22" y="32"/>
                    </a:lnTo>
                    <a:lnTo>
                      <a:pt x="22" y="31"/>
                    </a:lnTo>
                    <a:lnTo>
                      <a:pt x="22" y="30"/>
                    </a:lnTo>
                    <a:lnTo>
                      <a:pt x="23" y="30"/>
                    </a:lnTo>
                    <a:lnTo>
                      <a:pt x="23" y="29"/>
                    </a:lnTo>
                    <a:lnTo>
                      <a:pt x="23" y="28"/>
                    </a:lnTo>
                    <a:lnTo>
                      <a:pt x="24" y="28"/>
                    </a:lnTo>
                    <a:lnTo>
                      <a:pt x="24" y="27"/>
                    </a:lnTo>
                    <a:lnTo>
                      <a:pt x="24" y="26"/>
                    </a:lnTo>
                    <a:lnTo>
                      <a:pt x="25" y="26"/>
                    </a:lnTo>
                    <a:lnTo>
                      <a:pt x="25" y="25"/>
                    </a:lnTo>
                    <a:lnTo>
                      <a:pt x="25" y="24"/>
                    </a:lnTo>
                    <a:lnTo>
                      <a:pt x="26" y="24"/>
                    </a:lnTo>
                    <a:lnTo>
                      <a:pt x="26" y="23"/>
                    </a:lnTo>
                    <a:lnTo>
                      <a:pt x="26" y="22"/>
                    </a:lnTo>
                    <a:lnTo>
                      <a:pt x="27" y="22"/>
                    </a:lnTo>
                    <a:lnTo>
                      <a:pt x="27" y="21"/>
                    </a:lnTo>
                    <a:lnTo>
                      <a:pt x="27" y="20"/>
                    </a:lnTo>
                    <a:lnTo>
                      <a:pt x="28" y="20"/>
                    </a:lnTo>
                    <a:lnTo>
                      <a:pt x="28" y="19"/>
                    </a:lnTo>
                    <a:lnTo>
                      <a:pt x="28" y="18"/>
                    </a:lnTo>
                    <a:lnTo>
                      <a:pt x="29" y="18"/>
                    </a:lnTo>
                    <a:lnTo>
                      <a:pt x="29" y="17"/>
                    </a:lnTo>
                    <a:lnTo>
                      <a:pt x="30" y="17"/>
                    </a:lnTo>
                    <a:lnTo>
                      <a:pt x="30" y="16"/>
                    </a:lnTo>
                    <a:lnTo>
                      <a:pt x="30" y="15"/>
                    </a:lnTo>
                    <a:lnTo>
                      <a:pt x="31" y="15"/>
                    </a:lnTo>
                    <a:lnTo>
                      <a:pt x="31" y="14"/>
                    </a:lnTo>
                    <a:lnTo>
                      <a:pt x="31" y="13"/>
                    </a:lnTo>
                    <a:lnTo>
                      <a:pt x="32" y="13"/>
                    </a:lnTo>
                    <a:lnTo>
                      <a:pt x="32" y="12"/>
                    </a:lnTo>
                    <a:lnTo>
                      <a:pt x="33" y="12"/>
                    </a:lnTo>
                    <a:lnTo>
                      <a:pt x="33" y="11"/>
                    </a:lnTo>
                    <a:lnTo>
                      <a:pt x="33" y="10"/>
                    </a:lnTo>
                    <a:lnTo>
                      <a:pt x="34" y="10"/>
                    </a:lnTo>
                    <a:lnTo>
                      <a:pt x="34" y="9"/>
                    </a:lnTo>
                    <a:lnTo>
                      <a:pt x="35" y="9"/>
                    </a:lnTo>
                    <a:lnTo>
                      <a:pt x="35" y="8"/>
                    </a:lnTo>
                    <a:lnTo>
                      <a:pt x="36" y="8"/>
                    </a:lnTo>
                    <a:lnTo>
                      <a:pt x="36" y="7"/>
                    </a:lnTo>
                    <a:lnTo>
                      <a:pt x="37" y="7"/>
                    </a:lnTo>
                    <a:lnTo>
                      <a:pt x="37" y="6"/>
                    </a:lnTo>
                    <a:lnTo>
                      <a:pt x="38" y="6"/>
                    </a:lnTo>
                    <a:lnTo>
                      <a:pt x="38" y="5"/>
                    </a:lnTo>
                    <a:lnTo>
                      <a:pt x="39" y="5"/>
                    </a:lnTo>
                    <a:lnTo>
                      <a:pt x="39" y="4"/>
                    </a:lnTo>
                    <a:lnTo>
                      <a:pt x="40" y="4"/>
                    </a:lnTo>
                    <a:lnTo>
                      <a:pt x="40" y="3"/>
                    </a:lnTo>
                    <a:lnTo>
                      <a:pt x="41" y="3"/>
                    </a:lnTo>
                    <a:lnTo>
                      <a:pt x="42" y="3"/>
                    </a:lnTo>
                    <a:lnTo>
                      <a:pt x="42" y="2"/>
                    </a:lnTo>
                    <a:lnTo>
                      <a:pt x="43" y="2"/>
                    </a:lnTo>
                    <a:lnTo>
                      <a:pt x="44" y="2"/>
                    </a:lnTo>
                    <a:lnTo>
                      <a:pt x="45" y="2"/>
                    </a:lnTo>
                    <a:lnTo>
                      <a:pt x="45" y="1"/>
                    </a:lnTo>
                    <a:lnTo>
                      <a:pt x="46" y="1"/>
                    </a:lnTo>
                    <a:lnTo>
                      <a:pt x="48" y="1"/>
                    </a:lnTo>
                    <a:lnTo>
                      <a:pt x="55" y="1"/>
                    </a:lnTo>
                    <a:lnTo>
                      <a:pt x="55" y="0"/>
                    </a:lnTo>
                  </a:path>
                </a:pathLst>
              </a:custGeom>
              <a:noFill/>
              <a:ln w="1587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83978" name="Group 329"/>
            <p:cNvGrpSpPr>
              <a:grpSpLocks/>
            </p:cNvGrpSpPr>
            <p:nvPr/>
          </p:nvGrpSpPr>
          <p:grpSpPr bwMode="auto">
            <a:xfrm>
              <a:off x="2586310" y="3374515"/>
              <a:ext cx="1783843" cy="1414191"/>
              <a:chOff x="3292475" y="3814763"/>
              <a:chExt cx="966788" cy="769938"/>
            </a:xfrm>
          </p:grpSpPr>
          <p:sp>
            <p:nvSpPr>
              <p:cNvPr id="84003" name="Rectangle 158"/>
              <p:cNvSpPr>
                <a:spLocks noChangeArrowheads="1"/>
              </p:cNvSpPr>
              <p:nvPr/>
            </p:nvSpPr>
            <p:spPr bwMode="auto">
              <a:xfrm>
                <a:off x="3292475" y="3814763"/>
                <a:ext cx="966788" cy="769938"/>
              </a:xfrm>
              <a:prstGeom prst="rect">
                <a:avLst/>
              </a:prstGeom>
              <a:noFill/>
              <a:ln w="15875"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p>
            </p:txBody>
          </p:sp>
          <p:sp>
            <p:nvSpPr>
              <p:cNvPr id="84004" name="Freeform 160"/>
              <p:cNvSpPr>
                <a:spLocks/>
              </p:cNvSpPr>
              <p:nvPr/>
            </p:nvSpPr>
            <p:spPr bwMode="auto">
              <a:xfrm>
                <a:off x="3324225" y="3836988"/>
                <a:ext cx="903288" cy="712788"/>
              </a:xfrm>
              <a:custGeom>
                <a:avLst/>
                <a:gdLst>
                  <a:gd name="T0" fmla="*/ 2147483647 w 56"/>
                  <a:gd name="T1" fmla="*/ 2147483647 h 63"/>
                  <a:gd name="T2" fmla="*/ 2147483647 w 56"/>
                  <a:gd name="T3" fmla="*/ 2147483647 h 63"/>
                  <a:gd name="T4" fmla="*/ 2147483647 w 56"/>
                  <a:gd name="T5" fmla="*/ 2147483647 h 63"/>
                  <a:gd name="T6" fmla="*/ 2147483647 w 56"/>
                  <a:gd name="T7" fmla="*/ 2147483647 h 63"/>
                  <a:gd name="T8" fmla="*/ 2147483647 w 56"/>
                  <a:gd name="T9" fmla="*/ 2147483647 h 63"/>
                  <a:gd name="T10" fmla="*/ 2147483647 w 56"/>
                  <a:gd name="T11" fmla="*/ 2147483647 h 63"/>
                  <a:gd name="T12" fmla="*/ 2147483647 w 56"/>
                  <a:gd name="T13" fmla="*/ 2147483647 h 63"/>
                  <a:gd name="T14" fmla="*/ 2147483647 w 56"/>
                  <a:gd name="T15" fmla="*/ 2147483647 h 63"/>
                  <a:gd name="T16" fmla="*/ 2147483647 w 56"/>
                  <a:gd name="T17" fmla="*/ 2147483647 h 63"/>
                  <a:gd name="T18" fmla="*/ 2147483647 w 56"/>
                  <a:gd name="T19" fmla="*/ 2147483647 h 63"/>
                  <a:gd name="T20" fmla="*/ 2147483647 w 56"/>
                  <a:gd name="T21" fmla="*/ 2147483647 h 63"/>
                  <a:gd name="T22" fmla="*/ 2147483647 w 56"/>
                  <a:gd name="T23" fmla="*/ 2147483647 h 63"/>
                  <a:gd name="T24" fmla="*/ 2147483647 w 56"/>
                  <a:gd name="T25" fmla="*/ 2147483647 h 63"/>
                  <a:gd name="T26" fmla="*/ 2147483647 w 56"/>
                  <a:gd name="T27" fmla="*/ 2147483647 h 63"/>
                  <a:gd name="T28" fmla="*/ 2147483647 w 56"/>
                  <a:gd name="T29" fmla="*/ 2147483647 h 63"/>
                  <a:gd name="T30" fmla="*/ 2147483647 w 56"/>
                  <a:gd name="T31" fmla="*/ 2147483647 h 63"/>
                  <a:gd name="T32" fmla="*/ 2147483647 w 56"/>
                  <a:gd name="T33" fmla="*/ 2147483647 h 63"/>
                  <a:gd name="T34" fmla="*/ 2147483647 w 56"/>
                  <a:gd name="T35" fmla="*/ 2147483647 h 63"/>
                  <a:gd name="T36" fmla="*/ 2147483647 w 56"/>
                  <a:gd name="T37" fmla="*/ 2147483647 h 63"/>
                  <a:gd name="T38" fmla="*/ 2147483647 w 56"/>
                  <a:gd name="T39" fmla="*/ 2147483647 h 63"/>
                  <a:gd name="T40" fmla="*/ 2147483647 w 56"/>
                  <a:gd name="T41" fmla="*/ 2147483647 h 63"/>
                  <a:gd name="T42" fmla="*/ 2147483647 w 56"/>
                  <a:gd name="T43" fmla="*/ 2147483647 h 63"/>
                  <a:gd name="T44" fmla="*/ 2147483647 w 56"/>
                  <a:gd name="T45" fmla="*/ 2147483647 h 63"/>
                  <a:gd name="T46" fmla="*/ 2147483647 w 56"/>
                  <a:gd name="T47" fmla="*/ 2147483647 h 63"/>
                  <a:gd name="T48" fmla="*/ 2147483647 w 56"/>
                  <a:gd name="T49" fmla="*/ 2147483647 h 63"/>
                  <a:gd name="T50" fmla="*/ 2147483647 w 56"/>
                  <a:gd name="T51" fmla="*/ 2147483647 h 63"/>
                  <a:gd name="T52" fmla="*/ 2147483647 w 56"/>
                  <a:gd name="T53" fmla="*/ 2147483647 h 63"/>
                  <a:gd name="T54" fmla="*/ 2147483647 w 56"/>
                  <a:gd name="T55" fmla="*/ 2147483647 h 63"/>
                  <a:gd name="T56" fmla="*/ 2147483647 w 56"/>
                  <a:gd name="T57" fmla="*/ 2147483647 h 63"/>
                  <a:gd name="T58" fmla="*/ 2147483647 w 56"/>
                  <a:gd name="T59" fmla="*/ 2147483647 h 63"/>
                  <a:gd name="T60" fmla="*/ 2147483647 w 56"/>
                  <a:gd name="T61" fmla="*/ 2147483647 h 63"/>
                  <a:gd name="T62" fmla="*/ 2147483647 w 56"/>
                  <a:gd name="T63" fmla="*/ 2147483647 h 63"/>
                  <a:gd name="T64" fmla="*/ 2147483647 w 56"/>
                  <a:gd name="T65" fmla="*/ 2147483647 h 63"/>
                  <a:gd name="T66" fmla="*/ 2147483647 w 56"/>
                  <a:gd name="T67" fmla="*/ 2147483647 h 63"/>
                  <a:gd name="T68" fmla="*/ 2147483647 w 56"/>
                  <a:gd name="T69" fmla="*/ 2147483647 h 63"/>
                  <a:gd name="T70" fmla="*/ 2147483647 w 56"/>
                  <a:gd name="T71" fmla="*/ 2147483647 h 63"/>
                  <a:gd name="T72" fmla="*/ 2147483647 w 56"/>
                  <a:gd name="T73" fmla="*/ 2147483647 h 63"/>
                  <a:gd name="T74" fmla="*/ 2147483647 w 56"/>
                  <a:gd name="T75" fmla="*/ 2147483647 h 63"/>
                  <a:gd name="T76" fmla="*/ 2147483647 w 56"/>
                  <a:gd name="T77" fmla="*/ 2147483647 h 63"/>
                  <a:gd name="T78" fmla="*/ 2147483647 w 56"/>
                  <a:gd name="T79" fmla="*/ 2147483647 h 63"/>
                  <a:gd name="T80" fmla="*/ 2147483647 w 56"/>
                  <a:gd name="T81" fmla="*/ 2147483647 h 63"/>
                  <a:gd name="T82" fmla="*/ 2147483647 w 56"/>
                  <a:gd name="T83" fmla="*/ 2147483647 h 63"/>
                  <a:gd name="T84" fmla="*/ 2147483647 w 56"/>
                  <a:gd name="T85" fmla="*/ 2147483647 h 63"/>
                  <a:gd name="T86" fmla="*/ 2147483647 w 56"/>
                  <a:gd name="T87" fmla="*/ 2147483647 h 63"/>
                  <a:gd name="T88" fmla="*/ 2147483647 w 56"/>
                  <a:gd name="T89" fmla="*/ 2147483647 h 63"/>
                  <a:gd name="T90" fmla="*/ 2147483647 w 56"/>
                  <a:gd name="T91" fmla="*/ 2147483647 h 63"/>
                  <a:gd name="T92" fmla="*/ 2147483647 w 56"/>
                  <a:gd name="T93" fmla="*/ 2147483647 h 63"/>
                  <a:gd name="T94" fmla="*/ 2147483647 w 56"/>
                  <a:gd name="T95" fmla="*/ 2147483647 h 63"/>
                  <a:gd name="T96" fmla="*/ 2147483647 w 56"/>
                  <a:gd name="T97" fmla="*/ 2147483647 h 63"/>
                  <a:gd name="T98" fmla="*/ 2147483647 w 56"/>
                  <a:gd name="T99" fmla="*/ 2147483647 h 63"/>
                  <a:gd name="T100" fmla="*/ 2147483647 w 56"/>
                  <a:gd name="T101" fmla="*/ 2147483647 h 63"/>
                  <a:gd name="T102" fmla="*/ 2147483647 w 56"/>
                  <a:gd name="T103" fmla="*/ 2147483647 h 63"/>
                  <a:gd name="T104" fmla="*/ 2147483647 w 56"/>
                  <a:gd name="T105" fmla="*/ 2147483647 h 63"/>
                  <a:gd name="T106" fmla="*/ 2147483647 w 56"/>
                  <a:gd name="T107" fmla="*/ 2147483647 h 63"/>
                  <a:gd name="T108" fmla="*/ 2147483647 w 56"/>
                  <a:gd name="T109" fmla="*/ 2147483647 h 63"/>
                  <a:gd name="T110" fmla="*/ 2147483647 w 56"/>
                  <a:gd name="T111" fmla="*/ 2147483647 h 63"/>
                  <a:gd name="T112" fmla="*/ 2147483647 w 56"/>
                  <a:gd name="T113" fmla="*/ 2147483647 h 63"/>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56"/>
                  <a:gd name="T172" fmla="*/ 0 h 63"/>
                  <a:gd name="T173" fmla="*/ 56 w 56"/>
                  <a:gd name="T174" fmla="*/ 63 h 63"/>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56" h="63">
                    <a:moveTo>
                      <a:pt x="0" y="63"/>
                    </a:moveTo>
                    <a:lnTo>
                      <a:pt x="0" y="63"/>
                    </a:lnTo>
                    <a:lnTo>
                      <a:pt x="4" y="63"/>
                    </a:lnTo>
                    <a:lnTo>
                      <a:pt x="4" y="62"/>
                    </a:lnTo>
                    <a:lnTo>
                      <a:pt x="5" y="62"/>
                    </a:lnTo>
                    <a:lnTo>
                      <a:pt x="6" y="62"/>
                    </a:lnTo>
                    <a:lnTo>
                      <a:pt x="7" y="62"/>
                    </a:lnTo>
                    <a:lnTo>
                      <a:pt x="7" y="61"/>
                    </a:lnTo>
                    <a:lnTo>
                      <a:pt x="8" y="61"/>
                    </a:lnTo>
                    <a:lnTo>
                      <a:pt x="9" y="61"/>
                    </a:lnTo>
                    <a:lnTo>
                      <a:pt x="9" y="60"/>
                    </a:lnTo>
                    <a:lnTo>
                      <a:pt x="10" y="60"/>
                    </a:lnTo>
                    <a:lnTo>
                      <a:pt x="10" y="59"/>
                    </a:lnTo>
                    <a:lnTo>
                      <a:pt x="11" y="59"/>
                    </a:lnTo>
                    <a:lnTo>
                      <a:pt x="11" y="58"/>
                    </a:lnTo>
                    <a:lnTo>
                      <a:pt x="12" y="58"/>
                    </a:lnTo>
                    <a:lnTo>
                      <a:pt x="12" y="57"/>
                    </a:lnTo>
                    <a:lnTo>
                      <a:pt x="12" y="56"/>
                    </a:lnTo>
                    <a:lnTo>
                      <a:pt x="13" y="56"/>
                    </a:lnTo>
                    <a:lnTo>
                      <a:pt x="13" y="55"/>
                    </a:lnTo>
                    <a:lnTo>
                      <a:pt x="14" y="55"/>
                    </a:lnTo>
                    <a:lnTo>
                      <a:pt x="14" y="54"/>
                    </a:lnTo>
                    <a:lnTo>
                      <a:pt x="15" y="54"/>
                    </a:lnTo>
                    <a:lnTo>
                      <a:pt x="15" y="53"/>
                    </a:lnTo>
                    <a:lnTo>
                      <a:pt x="15" y="52"/>
                    </a:lnTo>
                    <a:lnTo>
                      <a:pt x="16" y="52"/>
                    </a:lnTo>
                    <a:lnTo>
                      <a:pt x="16" y="51"/>
                    </a:lnTo>
                    <a:lnTo>
                      <a:pt x="16" y="50"/>
                    </a:lnTo>
                    <a:lnTo>
                      <a:pt x="17" y="50"/>
                    </a:lnTo>
                    <a:lnTo>
                      <a:pt x="17" y="49"/>
                    </a:lnTo>
                    <a:lnTo>
                      <a:pt x="18" y="49"/>
                    </a:lnTo>
                    <a:lnTo>
                      <a:pt x="18" y="48"/>
                    </a:lnTo>
                    <a:lnTo>
                      <a:pt x="18" y="47"/>
                    </a:lnTo>
                    <a:lnTo>
                      <a:pt x="19" y="47"/>
                    </a:lnTo>
                    <a:lnTo>
                      <a:pt x="19" y="46"/>
                    </a:lnTo>
                    <a:lnTo>
                      <a:pt x="19" y="45"/>
                    </a:lnTo>
                    <a:lnTo>
                      <a:pt x="20" y="45"/>
                    </a:lnTo>
                    <a:lnTo>
                      <a:pt x="20" y="44"/>
                    </a:lnTo>
                    <a:lnTo>
                      <a:pt x="20" y="43"/>
                    </a:lnTo>
                    <a:lnTo>
                      <a:pt x="21" y="43"/>
                    </a:lnTo>
                    <a:lnTo>
                      <a:pt x="21" y="42"/>
                    </a:lnTo>
                    <a:lnTo>
                      <a:pt x="21" y="41"/>
                    </a:lnTo>
                    <a:lnTo>
                      <a:pt x="22" y="41"/>
                    </a:lnTo>
                    <a:lnTo>
                      <a:pt x="22" y="40"/>
                    </a:lnTo>
                    <a:lnTo>
                      <a:pt x="22" y="39"/>
                    </a:lnTo>
                    <a:lnTo>
                      <a:pt x="23" y="39"/>
                    </a:lnTo>
                    <a:lnTo>
                      <a:pt x="23" y="38"/>
                    </a:lnTo>
                    <a:lnTo>
                      <a:pt x="23" y="37"/>
                    </a:lnTo>
                    <a:lnTo>
                      <a:pt x="24" y="37"/>
                    </a:lnTo>
                    <a:lnTo>
                      <a:pt x="24" y="36"/>
                    </a:lnTo>
                    <a:lnTo>
                      <a:pt x="24" y="35"/>
                    </a:lnTo>
                    <a:lnTo>
                      <a:pt x="25" y="35"/>
                    </a:lnTo>
                    <a:lnTo>
                      <a:pt x="25" y="34"/>
                    </a:lnTo>
                    <a:lnTo>
                      <a:pt x="25" y="33"/>
                    </a:lnTo>
                    <a:lnTo>
                      <a:pt x="26" y="33"/>
                    </a:lnTo>
                    <a:lnTo>
                      <a:pt x="26" y="32"/>
                    </a:lnTo>
                    <a:lnTo>
                      <a:pt x="26" y="31"/>
                    </a:lnTo>
                    <a:lnTo>
                      <a:pt x="26" y="30"/>
                    </a:lnTo>
                    <a:lnTo>
                      <a:pt x="27" y="30"/>
                    </a:lnTo>
                    <a:lnTo>
                      <a:pt x="27" y="29"/>
                    </a:lnTo>
                    <a:lnTo>
                      <a:pt x="28" y="29"/>
                    </a:lnTo>
                    <a:lnTo>
                      <a:pt x="28" y="28"/>
                    </a:lnTo>
                    <a:lnTo>
                      <a:pt x="28" y="27"/>
                    </a:lnTo>
                    <a:lnTo>
                      <a:pt x="28" y="26"/>
                    </a:lnTo>
                    <a:lnTo>
                      <a:pt x="29" y="26"/>
                    </a:lnTo>
                    <a:lnTo>
                      <a:pt x="29" y="25"/>
                    </a:lnTo>
                    <a:lnTo>
                      <a:pt x="29" y="24"/>
                    </a:lnTo>
                    <a:lnTo>
                      <a:pt x="30" y="24"/>
                    </a:lnTo>
                    <a:lnTo>
                      <a:pt x="30" y="23"/>
                    </a:lnTo>
                    <a:lnTo>
                      <a:pt x="30" y="22"/>
                    </a:lnTo>
                    <a:lnTo>
                      <a:pt x="31" y="22"/>
                    </a:lnTo>
                    <a:lnTo>
                      <a:pt x="31" y="21"/>
                    </a:lnTo>
                    <a:lnTo>
                      <a:pt x="31" y="20"/>
                    </a:lnTo>
                    <a:lnTo>
                      <a:pt x="32" y="20"/>
                    </a:lnTo>
                    <a:lnTo>
                      <a:pt x="32" y="19"/>
                    </a:lnTo>
                    <a:lnTo>
                      <a:pt x="32" y="18"/>
                    </a:lnTo>
                    <a:lnTo>
                      <a:pt x="33" y="18"/>
                    </a:lnTo>
                    <a:lnTo>
                      <a:pt x="33" y="17"/>
                    </a:lnTo>
                    <a:lnTo>
                      <a:pt x="34" y="17"/>
                    </a:lnTo>
                    <a:lnTo>
                      <a:pt x="34" y="16"/>
                    </a:lnTo>
                    <a:lnTo>
                      <a:pt x="34" y="15"/>
                    </a:lnTo>
                    <a:lnTo>
                      <a:pt x="35" y="15"/>
                    </a:lnTo>
                    <a:lnTo>
                      <a:pt x="35" y="14"/>
                    </a:lnTo>
                    <a:lnTo>
                      <a:pt x="35" y="13"/>
                    </a:lnTo>
                    <a:lnTo>
                      <a:pt x="36" y="13"/>
                    </a:lnTo>
                    <a:lnTo>
                      <a:pt x="36" y="12"/>
                    </a:lnTo>
                    <a:lnTo>
                      <a:pt x="37" y="12"/>
                    </a:lnTo>
                    <a:lnTo>
                      <a:pt x="37" y="11"/>
                    </a:lnTo>
                    <a:lnTo>
                      <a:pt x="37" y="10"/>
                    </a:lnTo>
                    <a:lnTo>
                      <a:pt x="38" y="10"/>
                    </a:lnTo>
                    <a:lnTo>
                      <a:pt x="38" y="9"/>
                    </a:lnTo>
                    <a:lnTo>
                      <a:pt x="39" y="9"/>
                    </a:lnTo>
                    <a:lnTo>
                      <a:pt x="39" y="8"/>
                    </a:lnTo>
                    <a:lnTo>
                      <a:pt x="40" y="8"/>
                    </a:lnTo>
                    <a:lnTo>
                      <a:pt x="40" y="7"/>
                    </a:lnTo>
                    <a:lnTo>
                      <a:pt x="40" y="6"/>
                    </a:lnTo>
                    <a:lnTo>
                      <a:pt x="41" y="6"/>
                    </a:lnTo>
                    <a:lnTo>
                      <a:pt x="41" y="5"/>
                    </a:lnTo>
                    <a:lnTo>
                      <a:pt x="42" y="5"/>
                    </a:lnTo>
                    <a:lnTo>
                      <a:pt x="42" y="4"/>
                    </a:lnTo>
                    <a:lnTo>
                      <a:pt x="43" y="4"/>
                    </a:lnTo>
                    <a:lnTo>
                      <a:pt x="43" y="3"/>
                    </a:lnTo>
                    <a:lnTo>
                      <a:pt x="44" y="3"/>
                    </a:lnTo>
                    <a:lnTo>
                      <a:pt x="45" y="3"/>
                    </a:lnTo>
                    <a:lnTo>
                      <a:pt x="45" y="2"/>
                    </a:lnTo>
                    <a:lnTo>
                      <a:pt x="46" y="2"/>
                    </a:lnTo>
                    <a:lnTo>
                      <a:pt x="47" y="2"/>
                    </a:lnTo>
                    <a:lnTo>
                      <a:pt x="47" y="1"/>
                    </a:lnTo>
                    <a:lnTo>
                      <a:pt x="48" y="1"/>
                    </a:lnTo>
                    <a:lnTo>
                      <a:pt x="49" y="1"/>
                    </a:lnTo>
                    <a:lnTo>
                      <a:pt x="50" y="1"/>
                    </a:lnTo>
                    <a:lnTo>
                      <a:pt x="50" y="0"/>
                    </a:lnTo>
                    <a:lnTo>
                      <a:pt x="56" y="0"/>
                    </a:lnTo>
                  </a:path>
                </a:pathLst>
              </a:custGeom>
              <a:noFill/>
              <a:ln w="15875" cap="rnd">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4005" name="Freeform 161"/>
              <p:cNvSpPr>
                <a:spLocks/>
              </p:cNvSpPr>
              <p:nvPr/>
            </p:nvSpPr>
            <p:spPr bwMode="auto">
              <a:xfrm>
                <a:off x="3324225" y="3836988"/>
                <a:ext cx="903288" cy="712788"/>
              </a:xfrm>
              <a:custGeom>
                <a:avLst/>
                <a:gdLst>
                  <a:gd name="T0" fmla="*/ 2147483647 w 56"/>
                  <a:gd name="T1" fmla="*/ 2147483647 h 63"/>
                  <a:gd name="T2" fmla="*/ 2147483647 w 56"/>
                  <a:gd name="T3" fmla="*/ 2147483647 h 63"/>
                  <a:gd name="T4" fmla="*/ 2147483647 w 56"/>
                  <a:gd name="T5" fmla="*/ 2147483647 h 63"/>
                  <a:gd name="T6" fmla="*/ 2147483647 w 56"/>
                  <a:gd name="T7" fmla="*/ 2147483647 h 63"/>
                  <a:gd name="T8" fmla="*/ 2147483647 w 56"/>
                  <a:gd name="T9" fmla="*/ 2147483647 h 63"/>
                  <a:gd name="T10" fmla="*/ 2147483647 w 56"/>
                  <a:gd name="T11" fmla="*/ 2147483647 h 63"/>
                  <a:gd name="T12" fmla="*/ 2147483647 w 56"/>
                  <a:gd name="T13" fmla="*/ 2147483647 h 63"/>
                  <a:gd name="T14" fmla="*/ 2147483647 w 56"/>
                  <a:gd name="T15" fmla="*/ 2147483647 h 63"/>
                  <a:gd name="T16" fmla="*/ 2147483647 w 56"/>
                  <a:gd name="T17" fmla="*/ 2147483647 h 63"/>
                  <a:gd name="T18" fmla="*/ 2147483647 w 56"/>
                  <a:gd name="T19" fmla="*/ 2147483647 h 63"/>
                  <a:gd name="T20" fmla="*/ 2147483647 w 56"/>
                  <a:gd name="T21" fmla="*/ 2147483647 h 63"/>
                  <a:gd name="T22" fmla="*/ 2147483647 w 56"/>
                  <a:gd name="T23" fmla="*/ 2147483647 h 63"/>
                  <a:gd name="T24" fmla="*/ 2147483647 w 56"/>
                  <a:gd name="T25" fmla="*/ 2147483647 h 63"/>
                  <a:gd name="T26" fmla="*/ 2147483647 w 56"/>
                  <a:gd name="T27" fmla="*/ 2147483647 h 63"/>
                  <a:gd name="T28" fmla="*/ 2147483647 w 56"/>
                  <a:gd name="T29" fmla="*/ 2147483647 h 63"/>
                  <a:gd name="T30" fmla="*/ 2147483647 w 56"/>
                  <a:gd name="T31" fmla="*/ 2147483647 h 63"/>
                  <a:gd name="T32" fmla="*/ 2147483647 w 56"/>
                  <a:gd name="T33" fmla="*/ 2147483647 h 63"/>
                  <a:gd name="T34" fmla="*/ 2147483647 w 56"/>
                  <a:gd name="T35" fmla="*/ 2147483647 h 63"/>
                  <a:gd name="T36" fmla="*/ 2147483647 w 56"/>
                  <a:gd name="T37" fmla="*/ 2147483647 h 63"/>
                  <a:gd name="T38" fmla="*/ 2147483647 w 56"/>
                  <a:gd name="T39" fmla="*/ 2147483647 h 63"/>
                  <a:gd name="T40" fmla="*/ 2147483647 w 56"/>
                  <a:gd name="T41" fmla="*/ 2147483647 h 63"/>
                  <a:gd name="T42" fmla="*/ 2147483647 w 56"/>
                  <a:gd name="T43" fmla="*/ 2147483647 h 63"/>
                  <a:gd name="T44" fmla="*/ 2147483647 w 56"/>
                  <a:gd name="T45" fmla="*/ 2147483647 h 63"/>
                  <a:gd name="T46" fmla="*/ 2147483647 w 56"/>
                  <a:gd name="T47" fmla="*/ 2147483647 h 63"/>
                  <a:gd name="T48" fmla="*/ 2147483647 w 56"/>
                  <a:gd name="T49" fmla="*/ 2147483647 h 63"/>
                  <a:gd name="T50" fmla="*/ 2147483647 w 56"/>
                  <a:gd name="T51" fmla="*/ 2147483647 h 63"/>
                  <a:gd name="T52" fmla="*/ 2147483647 w 56"/>
                  <a:gd name="T53" fmla="*/ 2147483647 h 63"/>
                  <a:gd name="T54" fmla="*/ 2147483647 w 56"/>
                  <a:gd name="T55" fmla="*/ 2147483647 h 63"/>
                  <a:gd name="T56" fmla="*/ 2147483647 w 56"/>
                  <a:gd name="T57" fmla="*/ 2147483647 h 63"/>
                  <a:gd name="T58" fmla="*/ 2147483647 w 56"/>
                  <a:gd name="T59" fmla="*/ 2147483647 h 63"/>
                  <a:gd name="T60" fmla="*/ 2147483647 w 56"/>
                  <a:gd name="T61" fmla="*/ 2147483647 h 63"/>
                  <a:gd name="T62" fmla="*/ 2147483647 w 56"/>
                  <a:gd name="T63" fmla="*/ 2147483647 h 63"/>
                  <a:gd name="T64" fmla="*/ 2147483647 w 56"/>
                  <a:gd name="T65" fmla="*/ 2147483647 h 63"/>
                  <a:gd name="T66" fmla="*/ 2147483647 w 56"/>
                  <a:gd name="T67" fmla="*/ 2147483647 h 63"/>
                  <a:gd name="T68" fmla="*/ 2147483647 w 56"/>
                  <a:gd name="T69" fmla="*/ 2147483647 h 63"/>
                  <a:gd name="T70" fmla="*/ 2147483647 w 56"/>
                  <a:gd name="T71" fmla="*/ 2147483647 h 63"/>
                  <a:gd name="T72" fmla="*/ 2147483647 w 56"/>
                  <a:gd name="T73" fmla="*/ 2147483647 h 63"/>
                  <a:gd name="T74" fmla="*/ 2147483647 w 56"/>
                  <a:gd name="T75" fmla="*/ 2147483647 h 63"/>
                  <a:gd name="T76" fmla="*/ 2147483647 w 56"/>
                  <a:gd name="T77" fmla="*/ 2147483647 h 63"/>
                  <a:gd name="T78" fmla="*/ 2147483647 w 56"/>
                  <a:gd name="T79" fmla="*/ 2147483647 h 63"/>
                  <a:gd name="T80" fmla="*/ 2147483647 w 56"/>
                  <a:gd name="T81" fmla="*/ 2147483647 h 63"/>
                  <a:gd name="T82" fmla="*/ 2147483647 w 56"/>
                  <a:gd name="T83" fmla="*/ 2147483647 h 63"/>
                  <a:gd name="T84" fmla="*/ 2147483647 w 56"/>
                  <a:gd name="T85" fmla="*/ 2147483647 h 63"/>
                  <a:gd name="T86" fmla="*/ 2147483647 w 56"/>
                  <a:gd name="T87" fmla="*/ 2147483647 h 63"/>
                  <a:gd name="T88" fmla="*/ 2147483647 w 56"/>
                  <a:gd name="T89" fmla="*/ 2147483647 h 63"/>
                  <a:gd name="T90" fmla="*/ 2147483647 w 56"/>
                  <a:gd name="T91" fmla="*/ 2147483647 h 63"/>
                  <a:gd name="T92" fmla="*/ 2147483647 w 56"/>
                  <a:gd name="T93" fmla="*/ 2147483647 h 63"/>
                  <a:gd name="T94" fmla="*/ 2147483647 w 56"/>
                  <a:gd name="T95" fmla="*/ 2147483647 h 63"/>
                  <a:gd name="T96" fmla="*/ 2147483647 w 56"/>
                  <a:gd name="T97" fmla="*/ 2147483647 h 63"/>
                  <a:gd name="T98" fmla="*/ 2147483647 w 56"/>
                  <a:gd name="T99" fmla="*/ 2147483647 h 63"/>
                  <a:gd name="T100" fmla="*/ 2147483647 w 56"/>
                  <a:gd name="T101" fmla="*/ 2147483647 h 63"/>
                  <a:gd name="T102" fmla="*/ 2147483647 w 56"/>
                  <a:gd name="T103" fmla="*/ 2147483647 h 63"/>
                  <a:gd name="T104" fmla="*/ 2147483647 w 56"/>
                  <a:gd name="T105" fmla="*/ 2147483647 h 63"/>
                  <a:gd name="T106" fmla="*/ 2147483647 w 56"/>
                  <a:gd name="T107" fmla="*/ 2147483647 h 63"/>
                  <a:gd name="T108" fmla="*/ 2147483647 w 56"/>
                  <a:gd name="T109" fmla="*/ 2147483647 h 63"/>
                  <a:gd name="T110" fmla="*/ 2147483647 w 56"/>
                  <a:gd name="T111" fmla="*/ 2147483647 h 63"/>
                  <a:gd name="T112" fmla="*/ 2147483647 w 56"/>
                  <a:gd name="T113" fmla="*/ 2147483647 h 63"/>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56"/>
                  <a:gd name="T172" fmla="*/ 0 h 63"/>
                  <a:gd name="T173" fmla="*/ 56 w 56"/>
                  <a:gd name="T174" fmla="*/ 63 h 63"/>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56" h="63">
                    <a:moveTo>
                      <a:pt x="0" y="63"/>
                    </a:moveTo>
                    <a:lnTo>
                      <a:pt x="4" y="63"/>
                    </a:lnTo>
                    <a:lnTo>
                      <a:pt x="5" y="63"/>
                    </a:lnTo>
                    <a:lnTo>
                      <a:pt x="5" y="62"/>
                    </a:lnTo>
                    <a:lnTo>
                      <a:pt x="6" y="62"/>
                    </a:lnTo>
                    <a:lnTo>
                      <a:pt x="7" y="62"/>
                    </a:lnTo>
                    <a:lnTo>
                      <a:pt x="7" y="61"/>
                    </a:lnTo>
                    <a:lnTo>
                      <a:pt x="8" y="61"/>
                    </a:lnTo>
                    <a:lnTo>
                      <a:pt x="9" y="61"/>
                    </a:lnTo>
                    <a:lnTo>
                      <a:pt x="9" y="60"/>
                    </a:lnTo>
                    <a:lnTo>
                      <a:pt x="10" y="60"/>
                    </a:lnTo>
                    <a:lnTo>
                      <a:pt x="10" y="59"/>
                    </a:lnTo>
                    <a:lnTo>
                      <a:pt x="11" y="59"/>
                    </a:lnTo>
                    <a:lnTo>
                      <a:pt x="11" y="58"/>
                    </a:lnTo>
                    <a:lnTo>
                      <a:pt x="12" y="58"/>
                    </a:lnTo>
                    <a:lnTo>
                      <a:pt x="12" y="57"/>
                    </a:lnTo>
                    <a:lnTo>
                      <a:pt x="13" y="57"/>
                    </a:lnTo>
                    <a:lnTo>
                      <a:pt x="13" y="56"/>
                    </a:lnTo>
                    <a:lnTo>
                      <a:pt x="14" y="56"/>
                    </a:lnTo>
                    <a:lnTo>
                      <a:pt x="14" y="55"/>
                    </a:lnTo>
                    <a:lnTo>
                      <a:pt x="14" y="54"/>
                    </a:lnTo>
                    <a:lnTo>
                      <a:pt x="15" y="54"/>
                    </a:lnTo>
                    <a:lnTo>
                      <a:pt x="15" y="53"/>
                    </a:lnTo>
                    <a:lnTo>
                      <a:pt x="15" y="52"/>
                    </a:lnTo>
                    <a:lnTo>
                      <a:pt x="16" y="52"/>
                    </a:lnTo>
                    <a:lnTo>
                      <a:pt x="16" y="51"/>
                    </a:lnTo>
                    <a:lnTo>
                      <a:pt x="17" y="51"/>
                    </a:lnTo>
                    <a:lnTo>
                      <a:pt x="17" y="50"/>
                    </a:lnTo>
                    <a:lnTo>
                      <a:pt x="17" y="49"/>
                    </a:lnTo>
                    <a:lnTo>
                      <a:pt x="18" y="49"/>
                    </a:lnTo>
                    <a:lnTo>
                      <a:pt x="18" y="48"/>
                    </a:lnTo>
                    <a:lnTo>
                      <a:pt x="18" y="47"/>
                    </a:lnTo>
                    <a:lnTo>
                      <a:pt x="19" y="47"/>
                    </a:lnTo>
                    <a:lnTo>
                      <a:pt x="19" y="46"/>
                    </a:lnTo>
                    <a:lnTo>
                      <a:pt x="19" y="45"/>
                    </a:lnTo>
                    <a:lnTo>
                      <a:pt x="20" y="45"/>
                    </a:lnTo>
                    <a:lnTo>
                      <a:pt x="20" y="44"/>
                    </a:lnTo>
                    <a:lnTo>
                      <a:pt x="20" y="43"/>
                    </a:lnTo>
                    <a:lnTo>
                      <a:pt x="21" y="43"/>
                    </a:lnTo>
                    <a:lnTo>
                      <a:pt x="21" y="42"/>
                    </a:lnTo>
                    <a:lnTo>
                      <a:pt x="21" y="41"/>
                    </a:lnTo>
                    <a:lnTo>
                      <a:pt x="22" y="41"/>
                    </a:lnTo>
                    <a:lnTo>
                      <a:pt x="22" y="40"/>
                    </a:lnTo>
                    <a:lnTo>
                      <a:pt x="22" y="39"/>
                    </a:lnTo>
                    <a:lnTo>
                      <a:pt x="23" y="39"/>
                    </a:lnTo>
                    <a:lnTo>
                      <a:pt x="23" y="38"/>
                    </a:lnTo>
                    <a:lnTo>
                      <a:pt x="23" y="37"/>
                    </a:lnTo>
                    <a:lnTo>
                      <a:pt x="24" y="37"/>
                    </a:lnTo>
                    <a:lnTo>
                      <a:pt x="24" y="36"/>
                    </a:lnTo>
                    <a:lnTo>
                      <a:pt x="24" y="35"/>
                    </a:lnTo>
                    <a:lnTo>
                      <a:pt x="25" y="35"/>
                    </a:lnTo>
                    <a:lnTo>
                      <a:pt x="25" y="34"/>
                    </a:lnTo>
                    <a:lnTo>
                      <a:pt x="25" y="33"/>
                    </a:lnTo>
                    <a:lnTo>
                      <a:pt x="26" y="33"/>
                    </a:lnTo>
                    <a:lnTo>
                      <a:pt x="26" y="32"/>
                    </a:lnTo>
                    <a:lnTo>
                      <a:pt x="26" y="31"/>
                    </a:lnTo>
                    <a:lnTo>
                      <a:pt x="27" y="31"/>
                    </a:lnTo>
                    <a:lnTo>
                      <a:pt x="27" y="30"/>
                    </a:lnTo>
                    <a:lnTo>
                      <a:pt x="27" y="29"/>
                    </a:lnTo>
                    <a:lnTo>
                      <a:pt x="28" y="29"/>
                    </a:lnTo>
                    <a:lnTo>
                      <a:pt x="28" y="28"/>
                    </a:lnTo>
                    <a:lnTo>
                      <a:pt x="28" y="27"/>
                    </a:lnTo>
                    <a:lnTo>
                      <a:pt x="29" y="27"/>
                    </a:lnTo>
                    <a:lnTo>
                      <a:pt x="29" y="26"/>
                    </a:lnTo>
                    <a:lnTo>
                      <a:pt x="29" y="25"/>
                    </a:lnTo>
                    <a:lnTo>
                      <a:pt x="29" y="24"/>
                    </a:lnTo>
                    <a:lnTo>
                      <a:pt x="30" y="24"/>
                    </a:lnTo>
                    <a:lnTo>
                      <a:pt x="30" y="23"/>
                    </a:lnTo>
                    <a:lnTo>
                      <a:pt x="31" y="23"/>
                    </a:lnTo>
                    <a:lnTo>
                      <a:pt x="31" y="22"/>
                    </a:lnTo>
                    <a:lnTo>
                      <a:pt x="31" y="21"/>
                    </a:lnTo>
                    <a:lnTo>
                      <a:pt x="32" y="21"/>
                    </a:lnTo>
                    <a:lnTo>
                      <a:pt x="32" y="20"/>
                    </a:lnTo>
                    <a:lnTo>
                      <a:pt x="32" y="19"/>
                    </a:lnTo>
                    <a:lnTo>
                      <a:pt x="33" y="19"/>
                    </a:lnTo>
                    <a:lnTo>
                      <a:pt x="33" y="18"/>
                    </a:lnTo>
                    <a:lnTo>
                      <a:pt x="33" y="17"/>
                    </a:lnTo>
                    <a:lnTo>
                      <a:pt x="34" y="17"/>
                    </a:lnTo>
                    <a:lnTo>
                      <a:pt x="34" y="16"/>
                    </a:lnTo>
                    <a:lnTo>
                      <a:pt x="34" y="15"/>
                    </a:lnTo>
                    <a:lnTo>
                      <a:pt x="35" y="15"/>
                    </a:lnTo>
                    <a:lnTo>
                      <a:pt x="35" y="14"/>
                    </a:lnTo>
                    <a:lnTo>
                      <a:pt x="35" y="13"/>
                    </a:lnTo>
                    <a:lnTo>
                      <a:pt x="36" y="13"/>
                    </a:lnTo>
                    <a:lnTo>
                      <a:pt x="36" y="12"/>
                    </a:lnTo>
                    <a:lnTo>
                      <a:pt x="37" y="12"/>
                    </a:lnTo>
                    <a:lnTo>
                      <a:pt x="37" y="11"/>
                    </a:lnTo>
                    <a:lnTo>
                      <a:pt x="37" y="10"/>
                    </a:lnTo>
                    <a:lnTo>
                      <a:pt x="38" y="10"/>
                    </a:lnTo>
                    <a:lnTo>
                      <a:pt x="38" y="9"/>
                    </a:lnTo>
                    <a:lnTo>
                      <a:pt x="39" y="9"/>
                    </a:lnTo>
                    <a:lnTo>
                      <a:pt x="39" y="8"/>
                    </a:lnTo>
                    <a:lnTo>
                      <a:pt x="40" y="8"/>
                    </a:lnTo>
                    <a:lnTo>
                      <a:pt x="40" y="7"/>
                    </a:lnTo>
                    <a:lnTo>
                      <a:pt x="41" y="7"/>
                    </a:lnTo>
                    <a:lnTo>
                      <a:pt x="41" y="6"/>
                    </a:lnTo>
                    <a:lnTo>
                      <a:pt x="42" y="6"/>
                    </a:lnTo>
                    <a:lnTo>
                      <a:pt x="42" y="5"/>
                    </a:lnTo>
                    <a:lnTo>
                      <a:pt x="43" y="5"/>
                    </a:lnTo>
                    <a:lnTo>
                      <a:pt x="43" y="4"/>
                    </a:lnTo>
                    <a:lnTo>
                      <a:pt x="44" y="4"/>
                    </a:lnTo>
                    <a:lnTo>
                      <a:pt x="44" y="3"/>
                    </a:lnTo>
                    <a:lnTo>
                      <a:pt x="45" y="3"/>
                    </a:lnTo>
                    <a:lnTo>
                      <a:pt x="45" y="2"/>
                    </a:lnTo>
                    <a:lnTo>
                      <a:pt x="46" y="2"/>
                    </a:lnTo>
                    <a:lnTo>
                      <a:pt x="47" y="2"/>
                    </a:lnTo>
                    <a:lnTo>
                      <a:pt x="48" y="2"/>
                    </a:lnTo>
                    <a:lnTo>
                      <a:pt x="48" y="1"/>
                    </a:lnTo>
                    <a:lnTo>
                      <a:pt x="49" y="1"/>
                    </a:lnTo>
                    <a:lnTo>
                      <a:pt x="50" y="1"/>
                    </a:lnTo>
                    <a:lnTo>
                      <a:pt x="56" y="1"/>
                    </a:lnTo>
                    <a:lnTo>
                      <a:pt x="56" y="0"/>
                    </a:lnTo>
                  </a:path>
                </a:pathLst>
              </a:custGeom>
              <a:noFill/>
              <a:ln w="1587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83979" name="Group 330"/>
            <p:cNvGrpSpPr>
              <a:grpSpLocks/>
            </p:cNvGrpSpPr>
            <p:nvPr/>
          </p:nvGrpSpPr>
          <p:grpSpPr bwMode="auto">
            <a:xfrm>
              <a:off x="4850048" y="3374515"/>
              <a:ext cx="1786771" cy="1414191"/>
              <a:chOff x="5516563" y="3814763"/>
              <a:chExt cx="968375" cy="769938"/>
            </a:xfrm>
          </p:grpSpPr>
          <p:sp>
            <p:nvSpPr>
              <p:cNvPr id="84000" name="Rectangle 184"/>
              <p:cNvSpPr>
                <a:spLocks noChangeArrowheads="1"/>
              </p:cNvSpPr>
              <p:nvPr/>
            </p:nvSpPr>
            <p:spPr bwMode="auto">
              <a:xfrm>
                <a:off x="5516563" y="3814763"/>
                <a:ext cx="968375" cy="769938"/>
              </a:xfrm>
              <a:prstGeom prst="rect">
                <a:avLst/>
              </a:prstGeom>
              <a:noFill/>
              <a:ln w="15875"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p>
            </p:txBody>
          </p:sp>
          <p:sp>
            <p:nvSpPr>
              <p:cNvPr id="84001" name="Freeform 186"/>
              <p:cNvSpPr>
                <a:spLocks/>
              </p:cNvSpPr>
              <p:nvPr/>
            </p:nvSpPr>
            <p:spPr bwMode="auto">
              <a:xfrm>
                <a:off x="5565775" y="3836988"/>
                <a:ext cx="885825" cy="712788"/>
              </a:xfrm>
              <a:custGeom>
                <a:avLst/>
                <a:gdLst>
                  <a:gd name="T0" fmla="*/ 2147483647 w 55"/>
                  <a:gd name="T1" fmla="*/ 2147483647 h 63"/>
                  <a:gd name="T2" fmla="*/ 2147483647 w 55"/>
                  <a:gd name="T3" fmla="*/ 2147483647 h 63"/>
                  <a:gd name="T4" fmla="*/ 2147483647 w 55"/>
                  <a:gd name="T5" fmla="*/ 2147483647 h 63"/>
                  <a:gd name="T6" fmla="*/ 2147483647 w 55"/>
                  <a:gd name="T7" fmla="*/ 2147483647 h 63"/>
                  <a:gd name="T8" fmla="*/ 2147483647 w 55"/>
                  <a:gd name="T9" fmla="*/ 2147483647 h 63"/>
                  <a:gd name="T10" fmla="*/ 2147483647 w 55"/>
                  <a:gd name="T11" fmla="*/ 2147483647 h 63"/>
                  <a:gd name="T12" fmla="*/ 2147483647 w 55"/>
                  <a:gd name="T13" fmla="*/ 2147483647 h 63"/>
                  <a:gd name="T14" fmla="*/ 2147483647 w 55"/>
                  <a:gd name="T15" fmla="*/ 2147483647 h 63"/>
                  <a:gd name="T16" fmla="*/ 2147483647 w 55"/>
                  <a:gd name="T17" fmla="*/ 2147483647 h 63"/>
                  <a:gd name="T18" fmla="*/ 2147483647 w 55"/>
                  <a:gd name="T19" fmla="*/ 2147483647 h 63"/>
                  <a:gd name="T20" fmla="*/ 2147483647 w 55"/>
                  <a:gd name="T21" fmla="*/ 2147483647 h 63"/>
                  <a:gd name="T22" fmla="*/ 2147483647 w 55"/>
                  <a:gd name="T23" fmla="*/ 2147483647 h 63"/>
                  <a:gd name="T24" fmla="*/ 2147483647 w 55"/>
                  <a:gd name="T25" fmla="*/ 2147483647 h 63"/>
                  <a:gd name="T26" fmla="*/ 2147483647 w 55"/>
                  <a:gd name="T27" fmla="*/ 2147483647 h 63"/>
                  <a:gd name="T28" fmla="*/ 2147483647 w 55"/>
                  <a:gd name="T29" fmla="*/ 2147483647 h 63"/>
                  <a:gd name="T30" fmla="*/ 2147483647 w 55"/>
                  <a:gd name="T31" fmla="*/ 2147483647 h 63"/>
                  <a:gd name="T32" fmla="*/ 2147483647 w 55"/>
                  <a:gd name="T33" fmla="*/ 2147483647 h 63"/>
                  <a:gd name="T34" fmla="*/ 2147483647 w 55"/>
                  <a:gd name="T35" fmla="*/ 2147483647 h 63"/>
                  <a:gd name="T36" fmla="*/ 2147483647 w 55"/>
                  <a:gd name="T37" fmla="*/ 2147483647 h 63"/>
                  <a:gd name="T38" fmla="*/ 2147483647 w 55"/>
                  <a:gd name="T39" fmla="*/ 2147483647 h 63"/>
                  <a:gd name="T40" fmla="*/ 2147483647 w 55"/>
                  <a:gd name="T41" fmla="*/ 2147483647 h 63"/>
                  <a:gd name="T42" fmla="*/ 2147483647 w 55"/>
                  <a:gd name="T43" fmla="*/ 2147483647 h 63"/>
                  <a:gd name="T44" fmla="*/ 2147483647 w 55"/>
                  <a:gd name="T45" fmla="*/ 2147483647 h 63"/>
                  <a:gd name="T46" fmla="*/ 2147483647 w 55"/>
                  <a:gd name="T47" fmla="*/ 2147483647 h 63"/>
                  <a:gd name="T48" fmla="*/ 2147483647 w 55"/>
                  <a:gd name="T49" fmla="*/ 2147483647 h 63"/>
                  <a:gd name="T50" fmla="*/ 2147483647 w 55"/>
                  <a:gd name="T51" fmla="*/ 2147483647 h 63"/>
                  <a:gd name="T52" fmla="*/ 2147483647 w 55"/>
                  <a:gd name="T53" fmla="*/ 2147483647 h 63"/>
                  <a:gd name="T54" fmla="*/ 2147483647 w 55"/>
                  <a:gd name="T55" fmla="*/ 2147483647 h 63"/>
                  <a:gd name="T56" fmla="*/ 2147483647 w 55"/>
                  <a:gd name="T57" fmla="*/ 2147483647 h 63"/>
                  <a:gd name="T58" fmla="*/ 2147483647 w 55"/>
                  <a:gd name="T59" fmla="*/ 2147483647 h 63"/>
                  <a:gd name="T60" fmla="*/ 2147483647 w 55"/>
                  <a:gd name="T61" fmla="*/ 2147483647 h 63"/>
                  <a:gd name="T62" fmla="*/ 2147483647 w 55"/>
                  <a:gd name="T63" fmla="*/ 2147483647 h 63"/>
                  <a:gd name="T64" fmla="*/ 2147483647 w 55"/>
                  <a:gd name="T65" fmla="*/ 2147483647 h 63"/>
                  <a:gd name="T66" fmla="*/ 2147483647 w 55"/>
                  <a:gd name="T67" fmla="*/ 2147483647 h 63"/>
                  <a:gd name="T68" fmla="*/ 2147483647 w 55"/>
                  <a:gd name="T69" fmla="*/ 2147483647 h 63"/>
                  <a:gd name="T70" fmla="*/ 2147483647 w 55"/>
                  <a:gd name="T71" fmla="*/ 2147483647 h 63"/>
                  <a:gd name="T72" fmla="*/ 2147483647 w 55"/>
                  <a:gd name="T73" fmla="*/ 2147483647 h 63"/>
                  <a:gd name="T74" fmla="*/ 2147483647 w 55"/>
                  <a:gd name="T75" fmla="*/ 2147483647 h 63"/>
                  <a:gd name="T76" fmla="*/ 2147483647 w 55"/>
                  <a:gd name="T77" fmla="*/ 2147483647 h 63"/>
                  <a:gd name="T78" fmla="*/ 2147483647 w 55"/>
                  <a:gd name="T79" fmla="*/ 2147483647 h 63"/>
                  <a:gd name="T80" fmla="*/ 2147483647 w 55"/>
                  <a:gd name="T81" fmla="*/ 2147483647 h 63"/>
                  <a:gd name="T82" fmla="*/ 2147483647 w 55"/>
                  <a:gd name="T83" fmla="*/ 2147483647 h 63"/>
                  <a:gd name="T84" fmla="*/ 2147483647 w 55"/>
                  <a:gd name="T85" fmla="*/ 2147483647 h 63"/>
                  <a:gd name="T86" fmla="*/ 2147483647 w 55"/>
                  <a:gd name="T87" fmla="*/ 2147483647 h 63"/>
                  <a:gd name="T88" fmla="*/ 2147483647 w 55"/>
                  <a:gd name="T89" fmla="*/ 2147483647 h 63"/>
                  <a:gd name="T90" fmla="*/ 2147483647 w 55"/>
                  <a:gd name="T91" fmla="*/ 2147483647 h 63"/>
                  <a:gd name="T92" fmla="*/ 2147483647 w 55"/>
                  <a:gd name="T93" fmla="*/ 2147483647 h 63"/>
                  <a:gd name="T94" fmla="*/ 2147483647 w 55"/>
                  <a:gd name="T95" fmla="*/ 2147483647 h 63"/>
                  <a:gd name="T96" fmla="*/ 2147483647 w 55"/>
                  <a:gd name="T97" fmla="*/ 2147483647 h 63"/>
                  <a:gd name="T98" fmla="*/ 2147483647 w 55"/>
                  <a:gd name="T99" fmla="*/ 2147483647 h 63"/>
                  <a:gd name="T100" fmla="*/ 2147483647 w 55"/>
                  <a:gd name="T101" fmla="*/ 2147483647 h 63"/>
                  <a:gd name="T102" fmla="*/ 2147483647 w 55"/>
                  <a:gd name="T103" fmla="*/ 2147483647 h 63"/>
                  <a:gd name="T104" fmla="*/ 2147483647 w 55"/>
                  <a:gd name="T105" fmla="*/ 2147483647 h 63"/>
                  <a:gd name="T106" fmla="*/ 2147483647 w 55"/>
                  <a:gd name="T107" fmla="*/ 2147483647 h 63"/>
                  <a:gd name="T108" fmla="*/ 2147483647 w 55"/>
                  <a:gd name="T109" fmla="*/ 2147483647 h 63"/>
                  <a:gd name="T110" fmla="*/ 2147483647 w 55"/>
                  <a:gd name="T111" fmla="*/ 2147483647 h 63"/>
                  <a:gd name="T112" fmla="*/ 2147483647 w 55"/>
                  <a:gd name="T113" fmla="*/ 2147483647 h 63"/>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55"/>
                  <a:gd name="T172" fmla="*/ 0 h 63"/>
                  <a:gd name="T173" fmla="*/ 55 w 55"/>
                  <a:gd name="T174" fmla="*/ 63 h 63"/>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55" h="63">
                    <a:moveTo>
                      <a:pt x="0" y="63"/>
                    </a:moveTo>
                    <a:lnTo>
                      <a:pt x="0" y="63"/>
                    </a:lnTo>
                    <a:lnTo>
                      <a:pt x="5" y="63"/>
                    </a:lnTo>
                    <a:lnTo>
                      <a:pt x="5" y="62"/>
                    </a:lnTo>
                    <a:lnTo>
                      <a:pt x="7" y="62"/>
                    </a:lnTo>
                    <a:lnTo>
                      <a:pt x="8" y="62"/>
                    </a:lnTo>
                    <a:lnTo>
                      <a:pt x="8" y="61"/>
                    </a:lnTo>
                    <a:lnTo>
                      <a:pt x="9" y="61"/>
                    </a:lnTo>
                    <a:lnTo>
                      <a:pt x="10" y="61"/>
                    </a:lnTo>
                    <a:lnTo>
                      <a:pt x="11" y="61"/>
                    </a:lnTo>
                    <a:lnTo>
                      <a:pt x="11" y="60"/>
                    </a:lnTo>
                    <a:lnTo>
                      <a:pt x="12" y="60"/>
                    </a:lnTo>
                    <a:lnTo>
                      <a:pt x="12" y="59"/>
                    </a:lnTo>
                    <a:lnTo>
                      <a:pt x="13" y="59"/>
                    </a:lnTo>
                    <a:lnTo>
                      <a:pt x="13" y="58"/>
                    </a:lnTo>
                    <a:lnTo>
                      <a:pt x="14" y="58"/>
                    </a:lnTo>
                    <a:lnTo>
                      <a:pt x="14" y="57"/>
                    </a:lnTo>
                    <a:lnTo>
                      <a:pt x="15" y="57"/>
                    </a:lnTo>
                    <a:lnTo>
                      <a:pt x="15" y="56"/>
                    </a:lnTo>
                    <a:lnTo>
                      <a:pt x="16" y="56"/>
                    </a:lnTo>
                    <a:lnTo>
                      <a:pt x="16" y="55"/>
                    </a:lnTo>
                    <a:lnTo>
                      <a:pt x="17" y="55"/>
                    </a:lnTo>
                    <a:lnTo>
                      <a:pt x="17" y="54"/>
                    </a:lnTo>
                    <a:lnTo>
                      <a:pt x="17" y="53"/>
                    </a:lnTo>
                    <a:lnTo>
                      <a:pt x="18" y="53"/>
                    </a:lnTo>
                    <a:lnTo>
                      <a:pt x="18" y="52"/>
                    </a:lnTo>
                    <a:lnTo>
                      <a:pt x="19" y="52"/>
                    </a:lnTo>
                    <a:lnTo>
                      <a:pt x="19" y="51"/>
                    </a:lnTo>
                    <a:lnTo>
                      <a:pt x="19" y="50"/>
                    </a:lnTo>
                    <a:lnTo>
                      <a:pt x="20" y="50"/>
                    </a:lnTo>
                    <a:lnTo>
                      <a:pt x="20" y="49"/>
                    </a:lnTo>
                    <a:lnTo>
                      <a:pt x="21" y="49"/>
                    </a:lnTo>
                    <a:lnTo>
                      <a:pt x="21" y="48"/>
                    </a:lnTo>
                    <a:lnTo>
                      <a:pt x="21" y="47"/>
                    </a:lnTo>
                    <a:lnTo>
                      <a:pt x="22" y="47"/>
                    </a:lnTo>
                    <a:lnTo>
                      <a:pt x="22" y="46"/>
                    </a:lnTo>
                    <a:lnTo>
                      <a:pt x="22" y="45"/>
                    </a:lnTo>
                    <a:lnTo>
                      <a:pt x="23" y="45"/>
                    </a:lnTo>
                    <a:lnTo>
                      <a:pt x="23" y="44"/>
                    </a:lnTo>
                    <a:lnTo>
                      <a:pt x="23" y="43"/>
                    </a:lnTo>
                    <a:lnTo>
                      <a:pt x="24" y="43"/>
                    </a:lnTo>
                    <a:lnTo>
                      <a:pt x="24" y="42"/>
                    </a:lnTo>
                    <a:lnTo>
                      <a:pt x="24" y="41"/>
                    </a:lnTo>
                    <a:lnTo>
                      <a:pt x="25" y="41"/>
                    </a:lnTo>
                    <a:lnTo>
                      <a:pt x="25" y="40"/>
                    </a:lnTo>
                    <a:lnTo>
                      <a:pt x="26" y="40"/>
                    </a:lnTo>
                    <a:lnTo>
                      <a:pt x="26" y="39"/>
                    </a:lnTo>
                    <a:lnTo>
                      <a:pt x="26" y="38"/>
                    </a:lnTo>
                    <a:lnTo>
                      <a:pt x="26" y="37"/>
                    </a:lnTo>
                    <a:lnTo>
                      <a:pt x="27" y="37"/>
                    </a:lnTo>
                    <a:lnTo>
                      <a:pt x="27" y="36"/>
                    </a:lnTo>
                    <a:lnTo>
                      <a:pt x="27" y="35"/>
                    </a:lnTo>
                    <a:lnTo>
                      <a:pt x="28" y="35"/>
                    </a:lnTo>
                    <a:lnTo>
                      <a:pt x="28" y="34"/>
                    </a:lnTo>
                    <a:lnTo>
                      <a:pt x="28" y="33"/>
                    </a:lnTo>
                    <a:lnTo>
                      <a:pt x="29" y="33"/>
                    </a:lnTo>
                    <a:lnTo>
                      <a:pt x="29" y="32"/>
                    </a:lnTo>
                    <a:lnTo>
                      <a:pt x="29" y="31"/>
                    </a:lnTo>
                    <a:lnTo>
                      <a:pt x="30" y="31"/>
                    </a:lnTo>
                    <a:lnTo>
                      <a:pt x="30" y="30"/>
                    </a:lnTo>
                    <a:lnTo>
                      <a:pt x="30" y="29"/>
                    </a:lnTo>
                    <a:lnTo>
                      <a:pt x="31" y="29"/>
                    </a:lnTo>
                    <a:lnTo>
                      <a:pt x="31" y="28"/>
                    </a:lnTo>
                    <a:lnTo>
                      <a:pt x="31" y="27"/>
                    </a:lnTo>
                    <a:lnTo>
                      <a:pt x="32" y="27"/>
                    </a:lnTo>
                    <a:lnTo>
                      <a:pt x="32" y="26"/>
                    </a:lnTo>
                    <a:lnTo>
                      <a:pt x="32" y="25"/>
                    </a:lnTo>
                    <a:lnTo>
                      <a:pt x="33" y="25"/>
                    </a:lnTo>
                    <a:lnTo>
                      <a:pt x="33" y="24"/>
                    </a:lnTo>
                    <a:lnTo>
                      <a:pt x="33" y="23"/>
                    </a:lnTo>
                    <a:lnTo>
                      <a:pt x="34" y="23"/>
                    </a:lnTo>
                    <a:lnTo>
                      <a:pt x="34" y="22"/>
                    </a:lnTo>
                    <a:lnTo>
                      <a:pt x="34" y="21"/>
                    </a:lnTo>
                    <a:lnTo>
                      <a:pt x="35" y="21"/>
                    </a:lnTo>
                    <a:lnTo>
                      <a:pt x="35" y="20"/>
                    </a:lnTo>
                    <a:lnTo>
                      <a:pt x="35" y="19"/>
                    </a:lnTo>
                    <a:lnTo>
                      <a:pt x="35" y="18"/>
                    </a:lnTo>
                    <a:lnTo>
                      <a:pt x="36" y="18"/>
                    </a:lnTo>
                    <a:lnTo>
                      <a:pt x="36" y="17"/>
                    </a:lnTo>
                    <a:lnTo>
                      <a:pt x="37" y="17"/>
                    </a:lnTo>
                    <a:lnTo>
                      <a:pt x="37" y="16"/>
                    </a:lnTo>
                    <a:lnTo>
                      <a:pt x="37" y="15"/>
                    </a:lnTo>
                    <a:lnTo>
                      <a:pt x="38" y="15"/>
                    </a:lnTo>
                    <a:lnTo>
                      <a:pt x="38" y="14"/>
                    </a:lnTo>
                    <a:lnTo>
                      <a:pt x="38" y="13"/>
                    </a:lnTo>
                    <a:lnTo>
                      <a:pt x="39" y="13"/>
                    </a:lnTo>
                    <a:lnTo>
                      <a:pt x="39" y="12"/>
                    </a:lnTo>
                    <a:lnTo>
                      <a:pt x="39" y="11"/>
                    </a:lnTo>
                    <a:lnTo>
                      <a:pt x="40" y="11"/>
                    </a:lnTo>
                    <a:lnTo>
                      <a:pt x="40" y="10"/>
                    </a:lnTo>
                    <a:lnTo>
                      <a:pt x="41" y="10"/>
                    </a:lnTo>
                    <a:lnTo>
                      <a:pt x="41" y="9"/>
                    </a:lnTo>
                    <a:lnTo>
                      <a:pt x="41" y="8"/>
                    </a:lnTo>
                    <a:lnTo>
                      <a:pt x="42" y="8"/>
                    </a:lnTo>
                    <a:lnTo>
                      <a:pt x="42" y="7"/>
                    </a:lnTo>
                    <a:lnTo>
                      <a:pt x="43" y="7"/>
                    </a:lnTo>
                    <a:lnTo>
                      <a:pt x="43" y="6"/>
                    </a:lnTo>
                    <a:lnTo>
                      <a:pt x="44" y="6"/>
                    </a:lnTo>
                    <a:lnTo>
                      <a:pt x="44" y="5"/>
                    </a:lnTo>
                    <a:lnTo>
                      <a:pt x="45" y="5"/>
                    </a:lnTo>
                    <a:lnTo>
                      <a:pt x="45" y="4"/>
                    </a:lnTo>
                    <a:lnTo>
                      <a:pt x="46" y="4"/>
                    </a:lnTo>
                    <a:lnTo>
                      <a:pt x="46" y="3"/>
                    </a:lnTo>
                    <a:lnTo>
                      <a:pt x="47" y="3"/>
                    </a:lnTo>
                    <a:lnTo>
                      <a:pt x="47" y="2"/>
                    </a:lnTo>
                    <a:lnTo>
                      <a:pt x="48" y="2"/>
                    </a:lnTo>
                    <a:lnTo>
                      <a:pt x="49" y="2"/>
                    </a:lnTo>
                    <a:lnTo>
                      <a:pt x="49" y="1"/>
                    </a:lnTo>
                    <a:lnTo>
                      <a:pt x="50" y="1"/>
                    </a:lnTo>
                    <a:lnTo>
                      <a:pt x="51" y="1"/>
                    </a:lnTo>
                    <a:lnTo>
                      <a:pt x="51" y="0"/>
                    </a:lnTo>
                    <a:lnTo>
                      <a:pt x="55" y="0"/>
                    </a:lnTo>
                  </a:path>
                </a:pathLst>
              </a:custGeom>
              <a:noFill/>
              <a:ln w="15875" cap="rnd">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4002" name="Freeform 187"/>
              <p:cNvSpPr>
                <a:spLocks/>
              </p:cNvSpPr>
              <p:nvPr/>
            </p:nvSpPr>
            <p:spPr bwMode="auto">
              <a:xfrm>
                <a:off x="5565775" y="3836988"/>
                <a:ext cx="885825" cy="712788"/>
              </a:xfrm>
              <a:custGeom>
                <a:avLst/>
                <a:gdLst>
                  <a:gd name="T0" fmla="*/ 2147483647 w 55"/>
                  <a:gd name="T1" fmla="*/ 2147483647 h 63"/>
                  <a:gd name="T2" fmla="*/ 2147483647 w 55"/>
                  <a:gd name="T3" fmla="*/ 2147483647 h 63"/>
                  <a:gd name="T4" fmla="*/ 2147483647 w 55"/>
                  <a:gd name="T5" fmla="*/ 2147483647 h 63"/>
                  <a:gd name="T6" fmla="*/ 2147483647 w 55"/>
                  <a:gd name="T7" fmla="*/ 2147483647 h 63"/>
                  <a:gd name="T8" fmla="*/ 2147483647 w 55"/>
                  <a:gd name="T9" fmla="*/ 2147483647 h 63"/>
                  <a:gd name="T10" fmla="*/ 2147483647 w 55"/>
                  <a:gd name="T11" fmla="*/ 2147483647 h 63"/>
                  <a:gd name="T12" fmla="*/ 2147483647 w 55"/>
                  <a:gd name="T13" fmla="*/ 2147483647 h 63"/>
                  <a:gd name="T14" fmla="*/ 2147483647 w 55"/>
                  <a:gd name="T15" fmla="*/ 2147483647 h 63"/>
                  <a:gd name="T16" fmla="*/ 2147483647 w 55"/>
                  <a:gd name="T17" fmla="*/ 2147483647 h 63"/>
                  <a:gd name="T18" fmla="*/ 2147483647 w 55"/>
                  <a:gd name="T19" fmla="*/ 2147483647 h 63"/>
                  <a:gd name="T20" fmla="*/ 2147483647 w 55"/>
                  <a:gd name="T21" fmla="*/ 2147483647 h 63"/>
                  <a:gd name="T22" fmla="*/ 2147483647 w 55"/>
                  <a:gd name="T23" fmla="*/ 2147483647 h 63"/>
                  <a:gd name="T24" fmla="*/ 2147483647 w 55"/>
                  <a:gd name="T25" fmla="*/ 2147483647 h 63"/>
                  <a:gd name="T26" fmla="*/ 2147483647 w 55"/>
                  <a:gd name="T27" fmla="*/ 2147483647 h 63"/>
                  <a:gd name="T28" fmla="*/ 2147483647 w 55"/>
                  <a:gd name="T29" fmla="*/ 2147483647 h 63"/>
                  <a:gd name="T30" fmla="*/ 2147483647 w 55"/>
                  <a:gd name="T31" fmla="*/ 2147483647 h 63"/>
                  <a:gd name="T32" fmla="*/ 2147483647 w 55"/>
                  <a:gd name="T33" fmla="*/ 2147483647 h 63"/>
                  <a:gd name="T34" fmla="*/ 2147483647 w 55"/>
                  <a:gd name="T35" fmla="*/ 2147483647 h 63"/>
                  <a:gd name="T36" fmla="*/ 2147483647 w 55"/>
                  <a:gd name="T37" fmla="*/ 2147483647 h 63"/>
                  <a:gd name="T38" fmla="*/ 2147483647 w 55"/>
                  <a:gd name="T39" fmla="*/ 2147483647 h 63"/>
                  <a:gd name="T40" fmla="*/ 2147483647 w 55"/>
                  <a:gd name="T41" fmla="*/ 2147483647 h 63"/>
                  <a:gd name="T42" fmla="*/ 2147483647 w 55"/>
                  <a:gd name="T43" fmla="*/ 2147483647 h 63"/>
                  <a:gd name="T44" fmla="*/ 2147483647 w 55"/>
                  <a:gd name="T45" fmla="*/ 2147483647 h 63"/>
                  <a:gd name="T46" fmla="*/ 2147483647 w 55"/>
                  <a:gd name="T47" fmla="*/ 2147483647 h 63"/>
                  <a:gd name="T48" fmla="*/ 2147483647 w 55"/>
                  <a:gd name="T49" fmla="*/ 2147483647 h 63"/>
                  <a:gd name="T50" fmla="*/ 2147483647 w 55"/>
                  <a:gd name="T51" fmla="*/ 2147483647 h 63"/>
                  <a:gd name="T52" fmla="*/ 2147483647 w 55"/>
                  <a:gd name="T53" fmla="*/ 2147483647 h 63"/>
                  <a:gd name="T54" fmla="*/ 2147483647 w 55"/>
                  <a:gd name="T55" fmla="*/ 2147483647 h 63"/>
                  <a:gd name="T56" fmla="*/ 2147483647 w 55"/>
                  <a:gd name="T57" fmla="*/ 2147483647 h 63"/>
                  <a:gd name="T58" fmla="*/ 2147483647 w 55"/>
                  <a:gd name="T59" fmla="*/ 2147483647 h 63"/>
                  <a:gd name="T60" fmla="*/ 2147483647 w 55"/>
                  <a:gd name="T61" fmla="*/ 2147483647 h 63"/>
                  <a:gd name="T62" fmla="*/ 2147483647 w 55"/>
                  <a:gd name="T63" fmla="*/ 2147483647 h 63"/>
                  <a:gd name="T64" fmla="*/ 2147483647 w 55"/>
                  <a:gd name="T65" fmla="*/ 2147483647 h 63"/>
                  <a:gd name="T66" fmla="*/ 2147483647 w 55"/>
                  <a:gd name="T67" fmla="*/ 2147483647 h 63"/>
                  <a:gd name="T68" fmla="*/ 2147483647 w 55"/>
                  <a:gd name="T69" fmla="*/ 2147483647 h 63"/>
                  <a:gd name="T70" fmla="*/ 2147483647 w 55"/>
                  <a:gd name="T71" fmla="*/ 2147483647 h 63"/>
                  <a:gd name="T72" fmla="*/ 2147483647 w 55"/>
                  <a:gd name="T73" fmla="*/ 2147483647 h 63"/>
                  <a:gd name="T74" fmla="*/ 2147483647 w 55"/>
                  <a:gd name="T75" fmla="*/ 2147483647 h 63"/>
                  <a:gd name="T76" fmla="*/ 2147483647 w 55"/>
                  <a:gd name="T77" fmla="*/ 2147483647 h 63"/>
                  <a:gd name="T78" fmla="*/ 2147483647 w 55"/>
                  <a:gd name="T79" fmla="*/ 2147483647 h 63"/>
                  <a:gd name="T80" fmla="*/ 2147483647 w 55"/>
                  <a:gd name="T81" fmla="*/ 2147483647 h 63"/>
                  <a:gd name="T82" fmla="*/ 2147483647 w 55"/>
                  <a:gd name="T83" fmla="*/ 2147483647 h 63"/>
                  <a:gd name="T84" fmla="*/ 2147483647 w 55"/>
                  <a:gd name="T85" fmla="*/ 2147483647 h 63"/>
                  <a:gd name="T86" fmla="*/ 2147483647 w 55"/>
                  <a:gd name="T87" fmla="*/ 2147483647 h 63"/>
                  <a:gd name="T88" fmla="*/ 2147483647 w 55"/>
                  <a:gd name="T89" fmla="*/ 2147483647 h 63"/>
                  <a:gd name="T90" fmla="*/ 2147483647 w 55"/>
                  <a:gd name="T91" fmla="*/ 2147483647 h 63"/>
                  <a:gd name="T92" fmla="*/ 2147483647 w 55"/>
                  <a:gd name="T93" fmla="*/ 2147483647 h 63"/>
                  <a:gd name="T94" fmla="*/ 2147483647 w 55"/>
                  <a:gd name="T95" fmla="*/ 2147483647 h 63"/>
                  <a:gd name="T96" fmla="*/ 2147483647 w 55"/>
                  <a:gd name="T97" fmla="*/ 2147483647 h 63"/>
                  <a:gd name="T98" fmla="*/ 2147483647 w 55"/>
                  <a:gd name="T99" fmla="*/ 2147483647 h 63"/>
                  <a:gd name="T100" fmla="*/ 2147483647 w 55"/>
                  <a:gd name="T101" fmla="*/ 2147483647 h 63"/>
                  <a:gd name="T102" fmla="*/ 2147483647 w 55"/>
                  <a:gd name="T103" fmla="*/ 2147483647 h 63"/>
                  <a:gd name="T104" fmla="*/ 2147483647 w 55"/>
                  <a:gd name="T105" fmla="*/ 2147483647 h 63"/>
                  <a:gd name="T106" fmla="*/ 2147483647 w 55"/>
                  <a:gd name="T107" fmla="*/ 2147483647 h 63"/>
                  <a:gd name="T108" fmla="*/ 2147483647 w 55"/>
                  <a:gd name="T109" fmla="*/ 2147483647 h 63"/>
                  <a:gd name="T110" fmla="*/ 2147483647 w 55"/>
                  <a:gd name="T111" fmla="*/ 2147483647 h 63"/>
                  <a:gd name="T112" fmla="*/ 2147483647 w 55"/>
                  <a:gd name="T113" fmla="*/ 2147483647 h 63"/>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55"/>
                  <a:gd name="T172" fmla="*/ 0 h 63"/>
                  <a:gd name="T173" fmla="*/ 55 w 55"/>
                  <a:gd name="T174" fmla="*/ 63 h 63"/>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55" h="63">
                    <a:moveTo>
                      <a:pt x="0" y="63"/>
                    </a:moveTo>
                    <a:lnTo>
                      <a:pt x="5" y="63"/>
                    </a:lnTo>
                    <a:lnTo>
                      <a:pt x="7" y="63"/>
                    </a:lnTo>
                    <a:lnTo>
                      <a:pt x="7" y="62"/>
                    </a:lnTo>
                    <a:lnTo>
                      <a:pt x="8" y="62"/>
                    </a:lnTo>
                    <a:lnTo>
                      <a:pt x="9" y="62"/>
                    </a:lnTo>
                    <a:lnTo>
                      <a:pt x="9" y="61"/>
                    </a:lnTo>
                    <a:lnTo>
                      <a:pt x="10" y="61"/>
                    </a:lnTo>
                    <a:lnTo>
                      <a:pt x="11" y="61"/>
                    </a:lnTo>
                    <a:lnTo>
                      <a:pt x="11" y="60"/>
                    </a:lnTo>
                    <a:lnTo>
                      <a:pt x="12" y="60"/>
                    </a:lnTo>
                    <a:lnTo>
                      <a:pt x="12" y="59"/>
                    </a:lnTo>
                    <a:lnTo>
                      <a:pt x="13" y="59"/>
                    </a:lnTo>
                    <a:lnTo>
                      <a:pt x="13" y="58"/>
                    </a:lnTo>
                    <a:lnTo>
                      <a:pt x="14" y="58"/>
                    </a:lnTo>
                    <a:lnTo>
                      <a:pt x="14" y="57"/>
                    </a:lnTo>
                    <a:lnTo>
                      <a:pt x="15" y="57"/>
                    </a:lnTo>
                    <a:lnTo>
                      <a:pt x="15" y="56"/>
                    </a:lnTo>
                    <a:lnTo>
                      <a:pt x="16" y="56"/>
                    </a:lnTo>
                    <a:lnTo>
                      <a:pt x="16" y="55"/>
                    </a:lnTo>
                    <a:lnTo>
                      <a:pt x="17" y="55"/>
                    </a:lnTo>
                    <a:lnTo>
                      <a:pt x="17" y="54"/>
                    </a:lnTo>
                    <a:lnTo>
                      <a:pt x="18" y="54"/>
                    </a:lnTo>
                    <a:lnTo>
                      <a:pt x="18" y="53"/>
                    </a:lnTo>
                    <a:lnTo>
                      <a:pt x="18" y="52"/>
                    </a:lnTo>
                    <a:lnTo>
                      <a:pt x="19" y="52"/>
                    </a:lnTo>
                    <a:lnTo>
                      <a:pt x="19" y="51"/>
                    </a:lnTo>
                    <a:lnTo>
                      <a:pt x="20" y="51"/>
                    </a:lnTo>
                    <a:lnTo>
                      <a:pt x="20" y="50"/>
                    </a:lnTo>
                    <a:lnTo>
                      <a:pt x="20" y="49"/>
                    </a:lnTo>
                    <a:lnTo>
                      <a:pt x="21" y="49"/>
                    </a:lnTo>
                    <a:lnTo>
                      <a:pt x="21" y="48"/>
                    </a:lnTo>
                    <a:lnTo>
                      <a:pt x="21" y="47"/>
                    </a:lnTo>
                    <a:lnTo>
                      <a:pt x="22" y="47"/>
                    </a:lnTo>
                    <a:lnTo>
                      <a:pt x="22" y="46"/>
                    </a:lnTo>
                    <a:lnTo>
                      <a:pt x="22" y="45"/>
                    </a:lnTo>
                    <a:lnTo>
                      <a:pt x="23" y="45"/>
                    </a:lnTo>
                    <a:lnTo>
                      <a:pt x="23" y="44"/>
                    </a:lnTo>
                    <a:lnTo>
                      <a:pt x="24" y="44"/>
                    </a:lnTo>
                    <a:lnTo>
                      <a:pt x="24" y="43"/>
                    </a:lnTo>
                    <a:lnTo>
                      <a:pt x="24" y="42"/>
                    </a:lnTo>
                    <a:lnTo>
                      <a:pt x="25" y="42"/>
                    </a:lnTo>
                    <a:lnTo>
                      <a:pt x="25" y="41"/>
                    </a:lnTo>
                    <a:lnTo>
                      <a:pt x="25" y="40"/>
                    </a:lnTo>
                    <a:lnTo>
                      <a:pt x="26" y="40"/>
                    </a:lnTo>
                    <a:lnTo>
                      <a:pt x="26" y="39"/>
                    </a:lnTo>
                    <a:lnTo>
                      <a:pt x="26" y="38"/>
                    </a:lnTo>
                    <a:lnTo>
                      <a:pt x="27" y="38"/>
                    </a:lnTo>
                    <a:lnTo>
                      <a:pt x="27" y="37"/>
                    </a:lnTo>
                    <a:lnTo>
                      <a:pt x="27" y="36"/>
                    </a:lnTo>
                    <a:lnTo>
                      <a:pt x="28" y="36"/>
                    </a:lnTo>
                    <a:lnTo>
                      <a:pt x="28" y="35"/>
                    </a:lnTo>
                    <a:lnTo>
                      <a:pt x="28" y="34"/>
                    </a:lnTo>
                    <a:lnTo>
                      <a:pt x="29" y="34"/>
                    </a:lnTo>
                    <a:lnTo>
                      <a:pt x="29" y="33"/>
                    </a:lnTo>
                    <a:lnTo>
                      <a:pt x="29" y="32"/>
                    </a:lnTo>
                    <a:lnTo>
                      <a:pt x="29" y="31"/>
                    </a:lnTo>
                    <a:lnTo>
                      <a:pt x="30" y="31"/>
                    </a:lnTo>
                    <a:lnTo>
                      <a:pt x="30" y="30"/>
                    </a:lnTo>
                    <a:lnTo>
                      <a:pt x="30" y="29"/>
                    </a:lnTo>
                    <a:lnTo>
                      <a:pt x="31" y="29"/>
                    </a:lnTo>
                    <a:lnTo>
                      <a:pt x="31" y="28"/>
                    </a:lnTo>
                    <a:lnTo>
                      <a:pt x="31" y="27"/>
                    </a:lnTo>
                    <a:lnTo>
                      <a:pt x="32" y="27"/>
                    </a:lnTo>
                    <a:lnTo>
                      <a:pt x="32" y="26"/>
                    </a:lnTo>
                    <a:lnTo>
                      <a:pt x="32" y="25"/>
                    </a:lnTo>
                    <a:lnTo>
                      <a:pt x="33" y="25"/>
                    </a:lnTo>
                    <a:lnTo>
                      <a:pt x="33" y="24"/>
                    </a:lnTo>
                    <a:lnTo>
                      <a:pt x="33" y="23"/>
                    </a:lnTo>
                    <a:lnTo>
                      <a:pt x="34" y="23"/>
                    </a:lnTo>
                    <a:lnTo>
                      <a:pt x="34" y="22"/>
                    </a:lnTo>
                    <a:lnTo>
                      <a:pt x="34" y="21"/>
                    </a:lnTo>
                    <a:lnTo>
                      <a:pt x="35" y="21"/>
                    </a:lnTo>
                    <a:lnTo>
                      <a:pt x="35" y="20"/>
                    </a:lnTo>
                    <a:lnTo>
                      <a:pt x="35" y="19"/>
                    </a:lnTo>
                    <a:lnTo>
                      <a:pt x="36" y="19"/>
                    </a:lnTo>
                    <a:lnTo>
                      <a:pt x="36" y="18"/>
                    </a:lnTo>
                    <a:lnTo>
                      <a:pt x="36" y="17"/>
                    </a:lnTo>
                    <a:lnTo>
                      <a:pt x="37" y="17"/>
                    </a:lnTo>
                    <a:lnTo>
                      <a:pt x="37" y="16"/>
                    </a:lnTo>
                    <a:lnTo>
                      <a:pt x="37" y="15"/>
                    </a:lnTo>
                    <a:lnTo>
                      <a:pt x="38" y="15"/>
                    </a:lnTo>
                    <a:lnTo>
                      <a:pt x="38" y="14"/>
                    </a:lnTo>
                    <a:lnTo>
                      <a:pt x="38" y="13"/>
                    </a:lnTo>
                    <a:lnTo>
                      <a:pt x="39" y="13"/>
                    </a:lnTo>
                    <a:lnTo>
                      <a:pt x="39" y="12"/>
                    </a:lnTo>
                    <a:lnTo>
                      <a:pt x="40" y="12"/>
                    </a:lnTo>
                    <a:lnTo>
                      <a:pt x="40" y="11"/>
                    </a:lnTo>
                    <a:lnTo>
                      <a:pt x="40" y="10"/>
                    </a:lnTo>
                    <a:lnTo>
                      <a:pt x="41" y="10"/>
                    </a:lnTo>
                    <a:lnTo>
                      <a:pt x="41" y="9"/>
                    </a:lnTo>
                    <a:lnTo>
                      <a:pt x="42" y="9"/>
                    </a:lnTo>
                    <a:lnTo>
                      <a:pt x="42" y="8"/>
                    </a:lnTo>
                    <a:lnTo>
                      <a:pt x="42" y="7"/>
                    </a:lnTo>
                    <a:lnTo>
                      <a:pt x="43" y="7"/>
                    </a:lnTo>
                    <a:lnTo>
                      <a:pt x="43" y="6"/>
                    </a:lnTo>
                    <a:lnTo>
                      <a:pt x="44" y="6"/>
                    </a:lnTo>
                    <a:lnTo>
                      <a:pt x="44" y="5"/>
                    </a:lnTo>
                    <a:lnTo>
                      <a:pt x="45" y="5"/>
                    </a:lnTo>
                    <a:lnTo>
                      <a:pt x="45" y="4"/>
                    </a:lnTo>
                    <a:lnTo>
                      <a:pt x="46" y="4"/>
                    </a:lnTo>
                    <a:lnTo>
                      <a:pt x="46" y="3"/>
                    </a:lnTo>
                    <a:lnTo>
                      <a:pt x="47" y="3"/>
                    </a:lnTo>
                    <a:lnTo>
                      <a:pt x="47" y="2"/>
                    </a:lnTo>
                    <a:lnTo>
                      <a:pt x="48" y="2"/>
                    </a:lnTo>
                    <a:lnTo>
                      <a:pt x="49" y="2"/>
                    </a:lnTo>
                    <a:lnTo>
                      <a:pt x="49" y="1"/>
                    </a:lnTo>
                    <a:lnTo>
                      <a:pt x="50" y="1"/>
                    </a:lnTo>
                    <a:lnTo>
                      <a:pt x="51" y="1"/>
                    </a:lnTo>
                    <a:lnTo>
                      <a:pt x="55" y="1"/>
                    </a:lnTo>
                    <a:lnTo>
                      <a:pt x="55" y="0"/>
                    </a:lnTo>
                  </a:path>
                </a:pathLst>
              </a:custGeom>
              <a:noFill/>
              <a:ln w="1587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83980" name="Group 323"/>
            <p:cNvGrpSpPr>
              <a:grpSpLocks/>
            </p:cNvGrpSpPr>
            <p:nvPr/>
          </p:nvGrpSpPr>
          <p:grpSpPr bwMode="auto">
            <a:xfrm>
              <a:off x="7131557" y="3374515"/>
              <a:ext cx="1783843" cy="1414191"/>
              <a:chOff x="7758113" y="3814763"/>
              <a:chExt cx="966788" cy="769938"/>
            </a:xfrm>
          </p:grpSpPr>
          <p:sp>
            <p:nvSpPr>
              <p:cNvPr id="83997" name="Rectangle 211"/>
              <p:cNvSpPr>
                <a:spLocks noChangeArrowheads="1"/>
              </p:cNvSpPr>
              <p:nvPr/>
            </p:nvSpPr>
            <p:spPr bwMode="auto">
              <a:xfrm>
                <a:off x="7758113" y="3814763"/>
                <a:ext cx="966788" cy="769938"/>
              </a:xfrm>
              <a:prstGeom prst="rect">
                <a:avLst/>
              </a:prstGeom>
              <a:noFill/>
              <a:ln w="15875"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p>
            </p:txBody>
          </p:sp>
          <p:sp>
            <p:nvSpPr>
              <p:cNvPr id="83998" name="Freeform 213"/>
              <p:cNvSpPr>
                <a:spLocks/>
              </p:cNvSpPr>
              <p:nvPr/>
            </p:nvSpPr>
            <p:spPr bwMode="auto">
              <a:xfrm>
                <a:off x="7789863" y="3836988"/>
                <a:ext cx="903288" cy="712788"/>
              </a:xfrm>
              <a:custGeom>
                <a:avLst/>
                <a:gdLst>
                  <a:gd name="T0" fmla="*/ 2147483647 w 56"/>
                  <a:gd name="T1" fmla="*/ 2147483647 h 63"/>
                  <a:gd name="T2" fmla="*/ 2147483647 w 56"/>
                  <a:gd name="T3" fmla="*/ 2147483647 h 63"/>
                  <a:gd name="T4" fmla="*/ 2147483647 w 56"/>
                  <a:gd name="T5" fmla="*/ 2147483647 h 63"/>
                  <a:gd name="T6" fmla="*/ 2147483647 w 56"/>
                  <a:gd name="T7" fmla="*/ 2147483647 h 63"/>
                  <a:gd name="T8" fmla="*/ 2147483647 w 56"/>
                  <a:gd name="T9" fmla="*/ 2147483647 h 63"/>
                  <a:gd name="T10" fmla="*/ 2147483647 w 56"/>
                  <a:gd name="T11" fmla="*/ 2147483647 h 63"/>
                  <a:gd name="T12" fmla="*/ 2147483647 w 56"/>
                  <a:gd name="T13" fmla="*/ 2147483647 h 63"/>
                  <a:gd name="T14" fmla="*/ 2147483647 w 56"/>
                  <a:gd name="T15" fmla="*/ 2147483647 h 63"/>
                  <a:gd name="T16" fmla="*/ 2147483647 w 56"/>
                  <a:gd name="T17" fmla="*/ 2147483647 h 63"/>
                  <a:gd name="T18" fmla="*/ 2147483647 w 56"/>
                  <a:gd name="T19" fmla="*/ 2147483647 h 63"/>
                  <a:gd name="T20" fmla="*/ 2147483647 w 56"/>
                  <a:gd name="T21" fmla="*/ 2147483647 h 63"/>
                  <a:gd name="T22" fmla="*/ 2147483647 w 56"/>
                  <a:gd name="T23" fmla="*/ 2147483647 h 63"/>
                  <a:gd name="T24" fmla="*/ 2147483647 w 56"/>
                  <a:gd name="T25" fmla="*/ 2147483647 h 63"/>
                  <a:gd name="T26" fmla="*/ 2147483647 w 56"/>
                  <a:gd name="T27" fmla="*/ 2147483647 h 63"/>
                  <a:gd name="T28" fmla="*/ 2147483647 w 56"/>
                  <a:gd name="T29" fmla="*/ 2147483647 h 63"/>
                  <a:gd name="T30" fmla="*/ 2147483647 w 56"/>
                  <a:gd name="T31" fmla="*/ 2147483647 h 63"/>
                  <a:gd name="T32" fmla="*/ 2147483647 w 56"/>
                  <a:gd name="T33" fmla="*/ 2147483647 h 63"/>
                  <a:gd name="T34" fmla="*/ 2147483647 w 56"/>
                  <a:gd name="T35" fmla="*/ 2147483647 h 63"/>
                  <a:gd name="T36" fmla="*/ 2147483647 w 56"/>
                  <a:gd name="T37" fmla="*/ 2147483647 h 63"/>
                  <a:gd name="T38" fmla="*/ 2147483647 w 56"/>
                  <a:gd name="T39" fmla="*/ 2147483647 h 63"/>
                  <a:gd name="T40" fmla="*/ 2147483647 w 56"/>
                  <a:gd name="T41" fmla="*/ 2147483647 h 63"/>
                  <a:gd name="T42" fmla="*/ 2147483647 w 56"/>
                  <a:gd name="T43" fmla="*/ 2147483647 h 63"/>
                  <a:gd name="T44" fmla="*/ 2147483647 w 56"/>
                  <a:gd name="T45" fmla="*/ 2147483647 h 63"/>
                  <a:gd name="T46" fmla="*/ 2147483647 w 56"/>
                  <a:gd name="T47" fmla="*/ 2147483647 h 63"/>
                  <a:gd name="T48" fmla="*/ 2147483647 w 56"/>
                  <a:gd name="T49" fmla="*/ 2147483647 h 63"/>
                  <a:gd name="T50" fmla="*/ 2147483647 w 56"/>
                  <a:gd name="T51" fmla="*/ 2147483647 h 63"/>
                  <a:gd name="T52" fmla="*/ 2147483647 w 56"/>
                  <a:gd name="T53" fmla="*/ 2147483647 h 63"/>
                  <a:gd name="T54" fmla="*/ 2147483647 w 56"/>
                  <a:gd name="T55" fmla="*/ 2147483647 h 63"/>
                  <a:gd name="T56" fmla="*/ 2147483647 w 56"/>
                  <a:gd name="T57" fmla="*/ 2147483647 h 63"/>
                  <a:gd name="T58" fmla="*/ 2147483647 w 56"/>
                  <a:gd name="T59" fmla="*/ 2147483647 h 63"/>
                  <a:gd name="T60" fmla="*/ 2147483647 w 56"/>
                  <a:gd name="T61" fmla="*/ 2147483647 h 63"/>
                  <a:gd name="T62" fmla="*/ 2147483647 w 56"/>
                  <a:gd name="T63" fmla="*/ 2147483647 h 63"/>
                  <a:gd name="T64" fmla="*/ 2147483647 w 56"/>
                  <a:gd name="T65" fmla="*/ 2147483647 h 63"/>
                  <a:gd name="T66" fmla="*/ 2147483647 w 56"/>
                  <a:gd name="T67" fmla="*/ 2147483647 h 63"/>
                  <a:gd name="T68" fmla="*/ 2147483647 w 56"/>
                  <a:gd name="T69" fmla="*/ 2147483647 h 63"/>
                  <a:gd name="T70" fmla="*/ 2147483647 w 56"/>
                  <a:gd name="T71" fmla="*/ 2147483647 h 63"/>
                  <a:gd name="T72" fmla="*/ 2147483647 w 56"/>
                  <a:gd name="T73" fmla="*/ 2147483647 h 63"/>
                  <a:gd name="T74" fmla="*/ 2147483647 w 56"/>
                  <a:gd name="T75" fmla="*/ 2147483647 h 63"/>
                  <a:gd name="T76" fmla="*/ 2147483647 w 56"/>
                  <a:gd name="T77" fmla="*/ 2147483647 h 63"/>
                  <a:gd name="T78" fmla="*/ 2147483647 w 56"/>
                  <a:gd name="T79" fmla="*/ 2147483647 h 63"/>
                  <a:gd name="T80" fmla="*/ 2147483647 w 56"/>
                  <a:gd name="T81" fmla="*/ 2147483647 h 63"/>
                  <a:gd name="T82" fmla="*/ 2147483647 w 56"/>
                  <a:gd name="T83" fmla="*/ 2147483647 h 63"/>
                  <a:gd name="T84" fmla="*/ 2147483647 w 56"/>
                  <a:gd name="T85" fmla="*/ 2147483647 h 63"/>
                  <a:gd name="T86" fmla="*/ 2147483647 w 56"/>
                  <a:gd name="T87" fmla="*/ 2147483647 h 63"/>
                  <a:gd name="T88" fmla="*/ 2147483647 w 56"/>
                  <a:gd name="T89" fmla="*/ 2147483647 h 63"/>
                  <a:gd name="T90" fmla="*/ 2147483647 w 56"/>
                  <a:gd name="T91" fmla="*/ 2147483647 h 63"/>
                  <a:gd name="T92" fmla="*/ 2147483647 w 56"/>
                  <a:gd name="T93" fmla="*/ 2147483647 h 63"/>
                  <a:gd name="T94" fmla="*/ 2147483647 w 56"/>
                  <a:gd name="T95" fmla="*/ 2147483647 h 63"/>
                  <a:gd name="T96" fmla="*/ 2147483647 w 56"/>
                  <a:gd name="T97" fmla="*/ 2147483647 h 63"/>
                  <a:gd name="T98" fmla="*/ 2147483647 w 56"/>
                  <a:gd name="T99" fmla="*/ 2147483647 h 63"/>
                  <a:gd name="T100" fmla="*/ 2147483647 w 56"/>
                  <a:gd name="T101" fmla="*/ 2147483647 h 63"/>
                  <a:gd name="T102" fmla="*/ 2147483647 w 56"/>
                  <a:gd name="T103" fmla="*/ 2147483647 h 63"/>
                  <a:gd name="T104" fmla="*/ 2147483647 w 56"/>
                  <a:gd name="T105" fmla="*/ 2147483647 h 63"/>
                  <a:gd name="T106" fmla="*/ 2147483647 w 56"/>
                  <a:gd name="T107" fmla="*/ 2147483647 h 63"/>
                  <a:gd name="T108" fmla="*/ 2147483647 w 56"/>
                  <a:gd name="T109" fmla="*/ 2147483647 h 63"/>
                  <a:gd name="T110" fmla="*/ 2147483647 w 56"/>
                  <a:gd name="T111" fmla="*/ 2147483647 h 63"/>
                  <a:gd name="T112" fmla="*/ 2147483647 w 56"/>
                  <a:gd name="T113" fmla="*/ 2147483647 h 63"/>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56"/>
                  <a:gd name="T172" fmla="*/ 0 h 63"/>
                  <a:gd name="T173" fmla="*/ 56 w 56"/>
                  <a:gd name="T174" fmla="*/ 63 h 63"/>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56" h="63">
                    <a:moveTo>
                      <a:pt x="0" y="63"/>
                    </a:moveTo>
                    <a:lnTo>
                      <a:pt x="0" y="63"/>
                    </a:lnTo>
                    <a:lnTo>
                      <a:pt x="8" y="63"/>
                    </a:lnTo>
                    <a:lnTo>
                      <a:pt x="8" y="62"/>
                    </a:lnTo>
                    <a:lnTo>
                      <a:pt x="9" y="62"/>
                    </a:lnTo>
                    <a:lnTo>
                      <a:pt x="10" y="62"/>
                    </a:lnTo>
                    <a:lnTo>
                      <a:pt x="11" y="62"/>
                    </a:lnTo>
                    <a:lnTo>
                      <a:pt x="11" y="61"/>
                    </a:lnTo>
                    <a:lnTo>
                      <a:pt x="12" y="61"/>
                    </a:lnTo>
                    <a:lnTo>
                      <a:pt x="13" y="61"/>
                    </a:lnTo>
                    <a:lnTo>
                      <a:pt x="14" y="61"/>
                    </a:lnTo>
                    <a:lnTo>
                      <a:pt x="14" y="60"/>
                    </a:lnTo>
                    <a:lnTo>
                      <a:pt x="15" y="60"/>
                    </a:lnTo>
                    <a:lnTo>
                      <a:pt x="15" y="59"/>
                    </a:lnTo>
                    <a:lnTo>
                      <a:pt x="16" y="59"/>
                    </a:lnTo>
                    <a:lnTo>
                      <a:pt x="17" y="59"/>
                    </a:lnTo>
                    <a:lnTo>
                      <a:pt x="17" y="58"/>
                    </a:lnTo>
                    <a:lnTo>
                      <a:pt x="18" y="58"/>
                    </a:lnTo>
                    <a:lnTo>
                      <a:pt x="18" y="57"/>
                    </a:lnTo>
                    <a:lnTo>
                      <a:pt x="19" y="57"/>
                    </a:lnTo>
                    <a:lnTo>
                      <a:pt x="19" y="56"/>
                    </a:lnTo>
                    <a:lnTo>
                      <a:pt x="20" y="56"/>
                    </a:lnTo>
                    <a:lnTo>
                      <a:pt x="20" y="55"/>
                    </a:lnTo>
                    <a:lnTo>
                      <a:pt x="21" y="55"/>
                    </a:lnTo>
                    <a:lnTo>
                      <a:pt x="21" y="54"/>
                    </a:lnTo>
                    <a:lnTo>
                      <a:pt x="21" y="53"/>
                    </a:lnTo>
                    <a:lnTo>
                      <a:pt x="22" y="53"/>
                    </a:lnTo>
                    <a:lnTo>
                      <a:pt x="22" y="52"/>
                    </a:lnTo>
                    <a:lnTo>
                      <a:pt x="23" y="52"/>
                    </a:lnTo>
                    <a:lnTo>
                      <a:pt x="23" y="51"/>
                    </a:lnTo>
                    <a:lnTo>
                      <a:pt x="23" y="50"/>
                    </a:lnTo>
                    <a:lnTo>
                      <a:pt x="24" y="50"/>
                    </a:lnTo>
                    <a:lnTo>
                      <a:pt x="24" y="49"/>
                    </a:lnTo>
                    <a:lnTo>
                      <a:pt x="25" y="49"/>
                    </a:lnTo>
                    <a:lnTo>
                      <a:pt x="25" y="48"/>
                    </a:lnTo>
                    <a:lnTo>
                      <a:pt x="25" y="47"/>
                    </a:lnTo>
                    <a:lnTo>
                      <a:pt x="26" y="47"/>
                    </a:lnTo>
                    <a:lnTo>
                      <a:pt x="26" y="46"/>
                    </a:lnTo>
                    <a:lnTo>
                      <a:pt x="27" y="46"/>
                    </a:lnTo>
                    <a:lnTo>
                      <a:pt x="27" y="45"/>
                    </a:lnTo>
                    <a:lnTo>
                      <a:pt x="27" y="44"/>
                    </a:lnTo>
                    <a:lnTo>
                      <a:pt x="28" y="44"/>
                    </a:lnTo>
                    <a:lnTo>
                      <a:pt x="28" y="43"/>
                    </a:lnTo>
                    <a:lnTo>
                      <a:pt x="28" y="42"/>
                    </a:lnTo>
                    <a:lnTo>
                      <a:pt x="29" y="42"/>
                    </a:lnTo>
                    <a:lnTo>
                      <a:pt x="29" y="41"/>
                    </a:lnTo>
                    <a:lnTo>
                      <a:pt x="29" y="40"/>
                    </a:lnTo>
                    <a:lnTo>
                      <a:pt x="30" y="40"/>
                    </a:lnTo>
                    <a:lnTo>
                      <a:pt x="30" y="39"/>
                    </a:lnTo>
                    <a:lnTo>
                      <a:pt x="30" y="38"/>
                    </a:lnTo>
                    <a:lnTo>
                      <a:pt x="31" y="38"/>
                    </a:lnTo>
                    <a:lnTo>
                      <a:pt x="31" y="37"/>
                    </a:lnTo>
                    <a:lnTo>
                      <a:pt x="31" y="36"/>
                    </a:lnTo>
                    <a:lnTo>
                      <a:pt x="32" y="36"/>
                    </a:lnTo>
                    <a:lnTo>
                      <a:pt x="32" y="35"/>
                    </a:lnTo>
                    <a:lnTo>
                      <a:pt x="32" y="34"/>
                    </a:lnTo>
                    <a:lnTo>
                      <a:pt x="33" y="34"/>
                    </a:lnTo>
                    <a:lnTo>
                      <a:pt x="33" y="33"/>
                    </a:lnTo>
                    <a:lnTo>
                      <a:pt x="33" y="32"/>
                    </a:lnTo>
                    <a:lnTo>
                      <a:pt x="34" y="32"/>
                    </a:lnTo>
                    <a:lnTo>
                      <a:pt x="34" y="31"/>
                    </a:lnTo>
                    <a:lnTo>
                      <a:pt x="34" y="30"/>
                    </a:lnTo>
                    <a:lnTo>
                      <a:pt x="34" y="29"/>
                    </a:lnTo>
                    <a:lnTo>
                      <a:pt x="35" y="29"/>
                    </a:lnTo>
                    <a:lnTo>
                      <a:pt x="35" y="28"/>
                    </a:lnTo>
                    <a:lnTo>
                      <a:pt x="35" y="27"/>
                    </a:lnTo>
                    <a:lnTo>
                      <a:pt x="36" y="27"/>
                    </a:lnTo>
                    <a:lnTo>
                      <a:pt x="36" y="26"/>
                    </a:lnTo>
                    <a:lnTo>
                      <a:pt x="36" y="25"/>
                    </a:lnTo>
                    <a:lnTo>
                      <a:pt x="37" y="25"/>
                    </a:lnTo>
                    <a:lnTo>
                      <a:pt x="37" y="24"/>
                    </a:lnTo>
                    <a:lnTo>
                      <a:pt x="37" y="23"/>
                    </a:lnTo>
                    <a:lnTo>
                      <a:pt x="38" y="23"/>
                    </a:lnTo>
                    <a:lnTo>
                      <a:pt x="38" y="22"/>
                    </a:lnTo>
                    <a:lnTo>
                      <a:pt x="38" y="21"/>
                    </a:lnTo>
                    <a:lnTo>
                      <a:pt x="39" y="21"/>
                    </a:lnTo>
                    <a:lnTo>
                      <a:pt x="39" y="20"/>
                    </a:lnTo>
                    <a:lnTo>
                      <a:pt x="39" y="19"/>
                    </a:lnTo>
                    <a:lnTo>
                      <a:pt x="40" y="19"/>
                    </a:lnTo>
                    <a:lnTo>
                      <a:pt x="40" y="18"/>
                    </a:lnTo>
                    <a:lnTo>
                      <a:pt x="40" y="17"/>
                    </a:lnTo>
                    <a:lnTo>
                      <a:pt x="41" y="17"/>
                    </a:lnTo>
                    <a:lnTo>
                      <a:pt x="41" y="16"/>
                    </a:lnTo>
                    <a:lnTo>
                      <a:pt x="41" y="15"/>
                    </a:lnTo>
                    <a:lnTo>
                      <a:pt x="42" y="15"/>
                    </a:lnTo>
                    <a:lnTo>
                      <a:pt x="42" y="14"/>
                    </a:lnTo>
                    <a:lnTo>
                      <a:pt x="42" y="13"/>
                    </a:lnTo>
                    <a:lnTo>
                      <a:pt x="43" y="13"/>
                    </a:lnTo>
                    <a:lnTo>
                      <a:pt x="43" y="12"/>
                    </a:lnTo>
                    <a:lnTo>
                      <a:pt x="43" y="11"/>
                    </a:lnTo>
                    <a:lnTo>
                      <a:pt x="44" y="11"/>
                    </a:lnTo>
                    <a:lnTo>
                      <a:pt x="44" y="10"/>
                    </a:lnTo>
                    <a:lnTo>
                      <a:pt x="44" y="9"/>
                    </a:lnTo>
                    <a:lnTo>
                      <a:pt x="45" y="9"/>
                    </a:lnTo>
                    <a:lnTo>
                      <a:pt x="45" y="8"/>
                    </a:lnTo>
                    <a:lnTo>
                      <a:pt x="46" y="8"/>
                    </a:lnTo>
                    <a:lnTo>
                      <a:pt x="46" y="7"/>
                    </a:lnTo>
                    <a:lnTo>
                      <a:pt x="46" y="6"/>
                    </a:lnTo>
                    <a:lnTo>
                      <a:pt x="47" y="6"/>
                    </a:lnTo>
                    <a:lnTo>
                      <a:pt x="47" y="5"/>
                    </a:lnTo>
                    <a:lnTo>
                      <a:pt x="48" y="5"/>
                    </a:lnTo>
                    <a:lnTo>
                      <a:pt x="48" y="4"/>
                    </a:lnTo>
                    <a:lnTo>
                      <a:pt x="49" y="4"/>
                    </a:lnTo>
                    <a:lnTo>
                      <a:pt x="49" y="3"/>
                    </a:lnTo>
                    <a:lnTo>
                      <a:pt x="50" y="3"/>
                    </a:lnTo>
                    <a:lnTo>
                      <a:pt x="50" y="2"/>
                    </a:lnTo>
                    <a:lnTo>
                      <a:pt x="51" y="2"/>
                    </a:lnTo>
                    <a:lnTo>
                      <a:pt x="51" y="1"/>
                    </a:lnTo>
                    <a:lnTo>
                      <a:pt x="52" y="1"/>
                    </a:lnTo>
                    <a:lnTo>
                      <a:pt x="53" y="1"/>
                    </a:lnTo>
                    <a:lnTo>
                      <a:pt x="53" y="0"/>
                    </a:lnTo>
                    <a:lnTo>
                      <a:pt x="56" y="0"/>
                    </a:lnTo>
                  </a:path>
                </a:pathLst>
              </a:custGeom>
              <a:noFill/>
              <a:ln w="15875" cap="rnd">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3999" name="Freeform 214"/>
              <p:cNvSpPr>
                <a:spLocks/>
              </p:cNvSpPr>
              <p:nvPr/>
            </p:nvSpPr>
            <p:spPr bwMode="auto">
              <a:xfrm>
                <a:off x="7789863" y="3836988"/>
                <a:ext cx="903288" cy="712788"/>
              </a:xfrm>
              <a:custGeom>
                <a:avLst/>
                <a:gdLst>
                  <a:gd name="T0" fmla="*/ 2147483647 w 56"/>
                  <a:gd name="T1" fmla="*/ 2147483647 h 63"/>
                  <a:gd name="T2" fmla="*/ 2147483647 w 56"/>
                  <a:gd name="T3" fmla="*/ 2147483647 h 63"/>
                  <a:gd name="T4" fmla="*/ 2147483647 w 56"/>
                  <a:gd name="T5" fmla="*/ 2147483647 h 63"/>
                  <a:gd name="T6" fmla="*/ 2147483647 w 56"/>
                  <a:gd name="T7" fmla="*/ 2147483647 h 63"/>
                  <a:gd name="T8" fmla="*/ 2147483647 w 56"/>
                  <a:gd name="T9" fmla="*/ 2147483647 h 63"/>
                  <a:gd name="T10" fmla="*/ 2147483647 w 56"/>
                  <a:gd name="T11" fmla="*/ 2147483647 h 63"/>
                  <a:gd name="T12" fmla="*/ 2147483647 w 56"/>
                  <a:gd name="T13" fmla="*/ 2147483647 h 63"/>
                  <a:gd name="T14" fmla="*/ 2147483647 w 56"/>
                  <a:gd name="T15" fmla="*/ 2147483647 h 63"/>
                  <a:gd name="T16" fmla="*/ 2147483647 w 56"/>
                  <a:gd name="T17" fmla="*/ 2147483647 h 63"/>
                  <a:gd name="T18" fmla="*/ 2147483647 w 56"/>
                  <a:gd name="T19" fmla="*/ 2147483647 h 63"/>
                  <a:gd name="T20" fmla="*/ 2147483647 w 56"/>
                  <a:gd name="T21" fmla="*/ 2147483647 h 63"/>
                  <a:gd name="T22" fmla="*/ 2147483647 w 56"/>
                  <a:gd name="T23" fmla="*/ 2147483647 h 63"/>
                  <a:gd name="T24" fmla="*/ 2147483647 w 56"/>
                  <a:gd name="T25" fmla="*/ 2147483647 h 63"/>
                  <a:gd name="T26" fmla="*/ 2147483647 w 56"/>
                  <a:gd name="T27" fmla="*/ 2147483647 h 63"/>
                  <a:gd name="T28" fmla="*/ 2147483647 w 56"/>
                  <a:gd name="T29" fmla="*/ 2147483647 h 63"/>
                  <a:gd name="T30" fmla="*/ 2147483647 w 56"/>
                  <a:gd name="T31" fmla="*/ 2147483647 h 63"/>
                  <a:gd name="T32" fmla="*/ 2147483647 w 56"/>
                  <a:gd name="T33" fmla="*/ 2147483647 h 63"/>
                  <a:gd name="T34" fmla="*/ 2147483647 w 56"/>
                  <a:gd name="T35" fmla="*/ 2147483647 h 63"/>
                  <a:gd name="T36" fmla="*/ 2147483647 w 56"/>
                  <a:gd name="T37" fmla="*/ 2147483647 h 63"/>
                  <a:gd name="T38" fmla="*/ 2147483647 w 56"/>
                  <a:gd name="T39" fmla="*/ 2147483647 h 63"/>
                  <a:gd name="T40" fmla="*/ 2147483647 w 56"/>
                  <a:gd name="T41" fmla="*/ 2147483647 h 63"/>
                  <a:gd name="T42" fmla="*/ 2147483647 w 56"/>
                  <a:gd name="T43" fmla="*/ 2147483647 h 63"/>
                  <a:gd name="T44" fmla="*/ 2147483647 w 56"/>
                  <a:gd name="T45" fmla="*/ 2147483647 h 63"/>
                  <a:gd name="T46" fmla="*/ 2147483647 w 56"/>
                  <a:gd name="T47" fmla="*/ 2147483647 h 63"/>
                  <a:gd name="T48" fmla="*/ 2147483647 w 56"/>
                  <a:gd name="T49" fmla="*/ 2147483647 h 63"/>
                  <a:gd name="T50" fmla="*/ 2147483647 w 56"/>
                  <a:gd name="T51" fmla="*/ 2147483647 h 63"/>
                  <a:gd name="T52" fmla="*/ 2147483647 w 56"/>
                  <a:gd name="T53" fmla="*/ 2147483647 h 63"/>
                  <a:gd name="T54" fmla="*/ 2147483647 w 56"/>
                  <a:gd name="T55" fmla="*/ 2147483647 h 63"/>
                  <a:gd name="T56" fmla="*/ 2147483647 w 56"/>
                  <a:gd name="T57" fmla="*/ 2147483647 h 63"/>
                  <a:gd name="T58" fmla="*/ 2147483647 w 56"/>
                  <a:gd name="T59" fmla="*/ 2147483647 h 63"/>
                  <a:gd name="T60" fmla="*/ 2147483647 w 56"/>
                  <a:gd name="T61" fmla="*/ 2147483647 h 63"/>
                  <a:gd name="T62" fmla="*/ 2147483647 w 56"/>
                  <a:gd name="T63" fmla="*/ 2147483647 h 63"/>
                  <a:gd name="T64" fmla="*/ 2147483647 w 56"/>
                  <a:gd name="T65" fmla="*/ 2147483647 h 63"/>
                  <a:gd name="T66" fmla="*/ 2147483647 w 56"/>
                  <a:gd name="T67" fmla="*/ 2147483647 h 63"/>
                  <a:gd name="T68" fmla="*/ 2147483647 w 56"/>
                  <a:gd name="T69" fmla="*/ 2147483647 h 63"/>
                  <a:gd name="T70" fmla="*/ 2147483647 w 56"/>
                  <a:gd name="T71" fmla="*/ 2147483647 h 63"/>
                  <a:gd name="T72" fmla="*/ 2147483647 w 56"/>
                  <a:gd name="T73" fmla="*/ 2147483647 h 63"/>
                  <a:gd name="T74" fmla="*/ 2147483647 w 56"/>
                  <a:gd name="T75" fmla="*/ 2147483647 h 63"/>
                  <a:gd name="T76" fmla="*/ 2147483647 w 56"/>
                  <a:gd name="T77" fmla="*/ 2147483647 h 63"/>
                  <a:gd name="T78" fmla="*/ 2147483647 w 56"/>
                  <a:gd name="T79" fmla="*/ 2147483647 h 63"/>
                  <a:gd name="T80" fmla="*/ 2147483647 w 56"/>
                  <a:gd name="T81" fmla="*/ 2147483647 h 63"/>
                  <a:gd name="T82" fmla="*/ 2147483647 w 56"/>
                  <a:gd name="T83" fmla="*/ 2147483647 h 63"/>
                  <a:gd name="T84" fmla="*/ 2147483647 w 56"/>
                  <a:gd name="T85" fmla="*/ 2147483647 h 63"/>
                  <a:gd name="T86" fmla="*/ 2147483647 w 56"/>
                  <a:gd name="T87" fmla="*/ 2147483647 h 63"/>
                  <a:gd name="T88" fmla="*/ 2147483647 w 56"/>
                  <a:gd name="T89" fmla="*/ 2147483647 h 63"/>
                  <a:gd name="T90" fmla="*/ 2147483647 w 56"/>
                  <a:gd name="T91" fmla="*/ 2147483647 h 63"/>
                  <a:gd name="T92" fmla="*/ 2147483647 w 56"/>
                  <a:gd name="T93" fmla="*/ 2147483647 h 63"/>
                  <a:gd name="T94" fmla="*/ 2147483647 w 56"/>
                  <a:gd name="T95" fmla="*/ 2147483647 h 63"/>
                  <a:gd name="T96" fmla="*/ 2147483647 w 56"/>
                  <a:gd name="T97" fmla="*/ 2147483647 h 63"/>
                  <a:gd name="T98" fmla="*/ 2147483647 w 56"/>
                  <a:gd name="T99" fmla="*/ 2147483647 h 63"/>
                  <a:gd name="T100" fmla="*/ 2147483647 w 56"/>
                  <a:gd name="T101" fmla="*/ 2147483647 h 63"/>
                  <a:gd name="T102" fmla="*/ 2147483647 w 56"/>
                  <a:gd name="T103" fmla="*/ 2147483647 h 63"/>
                  <a:gd name="T104" fmla="*/ 2147483647 w 56"/>
                  <a:gd name="T105" fmla="*/ 2147483647 h 63"/>
                  <a:gd name="T106" fmla="*/ 2147483647 w 56"/>
                  <a:gd name="T107" fmla="*/ 2147483647 h 63"/>
                  <a:gd name="T108" fmla="*/ 2147483647 w 56"/>
                  <a:gd name="T109" fmla="*/ 2147483647 h 63"/>
                  <a:gd name="T110" fmla="*/ 2147483647 w 56"/>
                  <a:gd name="T111" fmla="*/ 2147483647 h 63"/>
                  <a:gd name="T112" fmla="*/ 2147483647 w 56"/>
                  <a:gd name="T113" fmla="*/ 2147483647 h 63"/>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56"/>
                  <a:gd name="T172" fmla="*/ 0 h 63"/>
                  <a:gd name="T173" fmla="*/ 56 w 56"/>
                  <a:gd name="T174" fmla="*/ 63 h 63"/>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56" h="63">
                    <a:moveTo>
                      <a:pt x="0" y="63"/>
                    </a:moveTo>
                    <a:lnTo>
                      <a:pt x="8" y="63"/>
                    </a:lnTo>
                    <a:lnTo>
                      <a:pt x="9" y="63"/>
                    </a:lnTo>
                    <a:lnTo>
                      <a:pt x="9" y="62"/>
                    </a:lnTo>
                    <a:lnTo>
                      <a:pt x="10" y="62"/>
                    </a:lnTo>
                    <a:lnTo>
                      <a:pt x="11" y="62"/>
                    </a:lnTo>
                    <a:lnTo>
                      <a:pt x="12" y="62"/>
                    </a:lnTo>
                    <a:lnTo>
                      <a:pt x="12" y="61"/>
                    </a:lnTo>
                    <a:lnTo>
                      <a:pt x="13" y="61"/>
                    </a:lnTo>
                    <a:lnTo>
                      <a:pt x="14" y="61"/>
                    </a:lnTo>
                    <a:lnTo>
                      <a:pt x="15" y="61"/>
                    </a:lnTo>
                    <a:lnTo>
                      <a:pt x="15" y="60"/>
                    </a:lnTo>
                    <a:lnTo>
                      <a:pt x="16" y="60"/>
                    </a:lnTo>
                    <a:lnTo>
                      <a:pt x="16" y="59"/>
                    </a:lnTo>
                    <a:lnTo>
                      <a:pt x="17" y="59"/>
                    </a:lnTo>
                    <a:lnTo>
                      <a:pt x="17" y="58"/>
                    </a:lnTo>
                    <a:lnTo>
                      <a:pt x="18" y="58"/>
                    </a:lnTo>
                    <a:lnTo>
                      <a:pt x="18" y="57"/>
                    </a:lnTo>
                    <a:lnTo>
                      <a:pt x="19" y="57"/>
                    </a:lnTo>
                    <a:lnTo>
                      <a:pt x="19" y="56"/>
                    </a:lnTo>
                    <a:lnTo>
                      <a:pt x="20" y="56"/>
                    </a:lnTo>
                    <a:lnTo>
                      <a:pt x="20" y="55"/>
                    </a:lnTo>
                    <a:lnTo>
                      <a:pt x="21" y="55"/>
                    </a:lnTo>
                    <a:lnTo>
                      <a:pt x="21" y="54"/>
                    </a:lnTo>
                    <a:lnTo>
                      <a:pt x="22" y="54"/>
                    </a:lnTo>
                    <a:lnTo>
                      <a:pt x="22" y="53"/>
                    </a:lnTo>
                    <a:lnTo>
                      <a:pt x="22" y="52"/>
                    </a:lnTo>
                    <a:lnTo>
                      <a:pt x="23" y="52"/>
                    </a:lnTo>
                    <a:lnTo>
                      <a:pt x="23" y="51"/>
                    </a:lnTo>
                    <a:lnTo>
                      <a:pt x="24" y="51"/>
                    </a:lnTo>
                    <a:lnTo>
                      <a:pt x="24" y="50"/>
                    </a:lnTo>
                    <a:lnTo>
                      <a:pt x="24" y="49"/>
                    </a:lnTo>
                    <a:lnTo>
                      <a:pt x="25" y="49"/>
                    </a:lnTo>
                    <a:lnTo>
                      <a:pt x="25" y="48"/>
                    </a:lnTo>
                    <a:lnTo>
                      <a:pt x="26" y="48"/>
                    </a:lnTo>
                    <a:lnTo>
                      <a:pt x="26" y="47"/>
                    </a:lnTo>
                    <a:lnTo>
                      <a:pt x="26" y="46"/>
                    </a:lnTo>
                    <a:lnTo>
                      <a:pt x="27" y="46"/>
                    </a:lnTo>
                    <a:lnTo>
                      <a:pt x="27" y="45"/>
                    </a:lnTo>
                    <a:lnTo>
                      <a:pt x="27" y="44"/>
                    </a:lnTo>
                    <a:lnTo>
                      <a:pt x="28" y="44"/>
                    </a:lnTo>
                    <a:lnTo>
                      <a:pt x="28" y="43"/>
                    </a:lnTo>
                    <a:lnTo>
                      <a:pt x="28" y="42"/>
                    </a:lnTo>
                    <a:lnTo>
                      <a:pt x="29" y="42"/>
                    </a:lnTo>
                    <a:lnTo>
                      <a:pt x="29" y="41"/>
                    </a:lnTo>
                    <a:lnTo>
                      <a:pt x="29" y="40"/>
                    </a:lnTo>
                    <a:lnTo>
                      <a:pt x="30" y="40"/>
                    </a:lnTo>
                    <a:lnTo>
                      <a:pt x="30" y="39"/>
                    </a:lnTo>
                    <a:lnTo>
                      <a:pt x="30" y="38"/>
                    </a:lnTo>
                    <a:lnTo>
                      <a:pt x="31" y="38"/>
                    </a:lnTo>
                    <a:lnTo>
                      <a:pt x="31" y="37"/>
                    </a:lnTo>
                    <a:lnTo>
                      <a:pt x="31" y="36"/>
                    </a:lnTo>
                    <a:lnTo>
                      <a:pt x="32" y="36"/>
                    </a:lnTo>
                    <a:lnTo>
                      <a:pt x="32" y="35"/>
                    </a:lnTo>
                    <a:lnTo>
                      <a:pt x="32" y="34"/>
                    </a:lnTo>
                    <a:lnTo>
                      <a:pt x="33" y="34"/>
                    </a:lnTo>
                    <a:lnTo>
                      <a:pt x="33" y="33"/>
                    </a:lnTo>
                    <a:lnTo>
                      <a:pt x="33" y="32"/>
                    </a:lnTo>
                    <a:lnTo>
                      <a:pt x="34" y="32"/>
                    </a:lnTo>
                    <a:lnTo>
                      <a:pt x="34" y="31"/>
                    </a:lnTo>
                    <a:lnTo>
                      <a:pt x="34" y="30"/>
                    </a:lnTo>
                    <a:lnTo>
                      <a:pt x="35" y="30"/>
                    </a:lnTo>
                    <a:lnTo>
                      <a:pt x="35" y="29"/>
                    </a:lnTo>
                    <a:lnTo>
                      <a:pt x="35" y="28"/>
                    </a:lnTo>
                    <a:lnTo>
                      <a:pt x="36" y="28"/>
                    </a:lnTo>
                    <a:lnTo>
                      <a:pt x="36" y="27"/>
                    </a:lnTo>
                    <a:lnTo>
                      <a:pt x="36" y="26"/>
                    </a:lnTo>
                    <a:lnTo>
                      <a:pt x="36" y="25"/>
                    </a:lnTo>
                    <a:lnTo>
                      <a:pt x="37" y="25"/>
                    </a:lnTo>
                    <a:lnTo>
                      <a:pt x="37" y="24"/>
                    </a:lnTo>
                    <a:lnTo>
                      <a:pt x="37" y="23"/>
                    </a:lnTo>
                    <a:lnTo>
                      <a:pt x="38" y="23"/>
                    </a:lnTo>
                    <a:lnTo>
                      <a:pt x="38" y="22"/>
                    </a:lnTo>
                    <a:lnTo>
                      <a:pt x="38" y="21"/>
                    </a:lnTo>
                    <a:lnTo>
                      <a:pt x="39" y="21"/>
                    </a:lnTo>
                    <a:lnTo>
                      <a:pt x="39" y="20"/>
                    </a:lnTo>
                    <a:lnTo>
                      <a:pt x="39" y="19"/>
                    </a:lnTo>
                    <a:lnTo>
                      <a:pt x="40" y="19"/>
                    </a:lnTo>
                    <a:lnTo>
                      <a:pt x="40" y="18"/>
                    </a:lnTo>
                    <a:lnTo>
                      <a:pt x="40" y="17"/>
                    </a:lnTo>
                    <a:lnTo>
                      <a:pt x="41" y="17"/>
                    </a:lnTo>
                    <a:lnTo>
                      <a:pt x="41" y="16"/>
                    </a:lnTo>
                    <a:lnTo>
                      <a:pt x="41" y="15"/>
                    </a:lnTo>
                    <a:lnTo>
                      <a:pt x="42" y="15"/>
                    </a:lnTo>
                    <a:lnTo>
                      <a:pt x="42" y="14"/>
                    </a:lnTo>
                    <a:lnTo>
                      <a:pt x="42" y="13"/>
                    </a:lnTo>
                    <a:lnTo>
                      <a:pt x="43" y="13"/>
                    </a:lnTo>
                    <a:lnTo>
                      <a:pt x="43" y="12"/>
                    </a:lnTo>
                    <a:lnTo>
                      <a:pt x="43" y="11"/>
                    </a:lnTo>
                    <a:lnTo>
                      <a:pt x="44" y="11"/>
                    </a:lnTo>
                    <a:lnTo>
                      <a:pt x="44" y="10"/>
                    </a:lnTo>
                    <a:lnTo>
                      <a:pt x="44" y="9"/>
                    </a:lnTo>
                    <a:lnTo>
                      <a:pt x="45" y="9"/>
                    </a:lnTo>
                    <a:lnTo>
                      <a:pt x="45" y="8"/>
                    </a:lnTo>
                    <a:lnTo>
                      <a:pt x="46" y="8"/>
                    </a:lnTo>
                    <a:lnTo>
                      <a:pt x="46" y="7"/>
                    </a:lnTo>
                    <a:lnTo>
                      <a:pt x="47" y="7"/>
                    </a:lnTo>
                    <a:lnTo>
                      <a:pt x="47" y="6"/>
                    </a:lnTo>
                    <a:lnTo>
                      <a:pt x="47" y="5"/>
                    </a:lnTo>
                    <a:lnTo>
                      <a:pt x="48" y="5"/>
                    </a:lnTo>
                    <a:lnTo>
                      <a:pt x="48" y="4"/>
                    </a:lnTo>
                    <a:lnTo>
                      <a:pt x="49" y="4"/>
                    </a:lnTo>
                    <a:lnTo>
                      <a:pt x="49" y="3"/>
                    </a:lnTo>
                    <a:lnTo>
                      <a:pt x="50" y="3"/>
                    </a:lnTo>
                    <a:lnTo>
                      <a:pt x="50" y="2"/>
                    </a:lnTo>
                    <a:lnTo>
                      <a:pt x="51" y="2"/>
                    </a:lnTo>
                    <a:lnTo>
                      <a:pt x="52" y="2"/>
                    </a:lnTo>
                    <a:lnTo>
                      <a:pt x="52" y="1"/>
                    </a:lnTo>
                    <a:lnTo>
                      <a:pt x="53" y="1"/>
                    </a:lnTo>
                    <a:lnTo>
                      <a:pt x="56" y="1"/>
                    </a:lnTo>
                    <a:lnTo>
                      <a:pt x="56" y="0"/>
                    </a:lnTo>
                  </a:path>
                </a:pathLst>
              </a:custGeom>
              <a:noFill/>
              <a:ln w="1587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83981" name="Group 333"/>
            <p:cNvGrpSpPr>
              <a:grpSpLocks/>
            </p:cNvGrpSpPr>
            <p:nvPr/>
          </p:nvGrpSpPr>
          <p:grpSpPr bwMode="auto">
            <a:xfrm>
              <a:off x="304800" y="5215209"/>
              <a:ext cx="1783843" cy="1414191"/>
              <a:chOff x="1050925" y="5897563"/>
              <a:chExt cx="966788" cy="769938"/>
            </a:xfrm>
          </p:grpSpPr>
          <p:sp>
            <p:nvSpPr>
              <p:cNvPr id="83994" name="Rectangle 237"/>
              <p:cNvSpPr>
                <a:spLocks noChangeArrowheads="1"/>
              </p:cNvSpPr>
              <p:nvPr/>
            </p:nvSpPr>
            <p:spPr bwMode="auto">
              <a:xfrm>
                <a:off x="1050925" y="5897563"/>
                <a:ext cx="966788" cy="769938"/>
              </a:xfrm>
              <a:prstGeom prst="rect">
                <a:avLst/>
              </a:prstGeom>
              <a:noFill/>
              <a:ln w="15875"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p>
            </p:txBody>
          </p:sp>
          <p:sp>
            <p:nvSpPr>
              <p:cNvPr id="83995" name="Freeform 239"/>
              <p:cNvSpPr>
                <a:spLocks/>
              </p:cNvSpPr>
              <p:nvPr/>
            </p:nvSpPr>
            <p:spPr bwMode="auto">
              <a:xfrm>
                <a:off x="1098550" y="5930900"/>
                <a:ext cx="887413" cy="701675"/>
              </a:xfrm>
              <a:custGeom>
                <a:avLst/>
                <a:gdLst>
                  <a:gd name="T0" fmla="*/ 2147483647 w 55"/>
                  <a:gd name="T1" fmla="*/ 2147483647 h 62"/>
                  <a:gd name="T2" fmla="*/ 2147483647 w 55"/>
                  <a:gd name="T3" fmla="*/ 2147483647 h 62"/>
                  <a:gd name="T4" fmla="*/ 2147483647 w 55"/>
                  <a:gd name="T5" fmla="*/ 2147483647 h 62"/>
                  <a:gd name="T6" fmla="*/ 2147483647 w 55"/>
                  <a:gd name="T7" fmla="*/ 2147483647 h 62"/>
                  <a:gd name="T8" fmla="*/ 2147483647 w 55"/>
                  <a:gd name="T9" fmla="*/ 2147483647 h 62"/>
                  <a:gd name="T10" fmla="*/ 2147483647 w 55"/>
                  <a:gd name="T11" fmla="*/ 2147483647 h 62"/>
                  <a:gd name="T12" fmla="*/ 2147483647 w 55"/>
                  <a:gd name="T13" fmla="*/ 2147483647 h 62"/>
                  <a:gd name="T14" fmla="*/ 2147483647 w 55"/>
                  <a:gd name="T15" fmla="*/ 2147483647 h 62"/>
                  <a:gd name="T16" fmla="*/ 2147483647 w 55"/>
                  <a:gd name="T17" fmla="*/ 2147483647 h 62"/>
                  <a:gd name="T18" fmla="*/ 2147483647 w 55"/>
                  <a:gd name="T19" fmla="*/ 2147483647 h 62"/>
                  <a:gd name="T20" fmla="*/ 2147483647 w 55"/>
                  <a:gd name="T21" fmla="*/ 2147483647 h 62"/>
                  <a:gd name="T22" fmla="*/ 2147483647 w 55"/>
                  <a:gd name="T23" fmla="*/ 2147483647 h 62"/>
                  <a:gd name="T24" fmla="*/ 2147483647 w 55"/>
                  <a:gd name="T25" fmla="*/ 2147483647 h 62"/>
                  <a:gd name="T26" fmla="*/ 2147483647 w 55"/>
                  <a:gd name="T27" fmla="*/ 2147483647 h 62"/>
                  <a:gd name="T28" fmla="*/ 2147483647 w 55"/>
                  <a:gd name="T29" fmla="*/ 2147483647 h 62"/>
                  <a:gd name="T30" fmla="*/ 2147483647 w 55"/>
                  <a:gd name="T31" fmla="*/ 2147483647 h 62"/>
                  <a:gd name="T32" fmla="*/ 2147483647 w 55"/>
                  <a:gd name="T33" fmla="*/ 2147483647 h 62"/>
                  <a:gd name="T34" fmla="*/ 2147483647 w 55"/>
                  <a:gd name="T35" fmla="*/ 2147483647 h 62"/>
                  <a:gd name="T36" fmla="*/ 2147483647 w 55"/>
                  <a:gd name="T37" fmla="*/ 2147483647 h 62"/>
                  <a:gd name="T38" fmla="*/ 2147483647 w 55"/>
                  <a:gd name="T39" fmla="*/ 2147483647 h 62"/>
                  <a:gd name="T40" fmla="*/ 2147483647 w 55"/>
                  <a:gd name="T41" fmla="*/ 2147483647 h 62"/>
                  <a:gd name="T42" fmla="*/ 2147483647 w 55"/>
                  <a:gd name="T43" fmla="*/ 2147483647 h 62"/>
                  <a:gd name="T44" fmla="*/ 2147483647 w 55"/>
                  <a:gd name="T45" fmla="*/ 2147483647 h 62"/>
                  <a:gd name="T46" fmla="*/ 2147483647 w 55"/>
                  <a:gd name="T47" fmla="*/ 2147483647 h 62"/>
                  <a:gd name="T48" fmla="*/ 2147483647 w 55"/>
                  <a:gd name="T49" fmla="*/ 2147483647 h 62"/>
                  <a:gd name="T50" fmla="*/ 2147483647 w 55"/>
                  <a:gd name="T51" fmla="*/ 2147483647 h 62"/>
                  <a:gd name="T52" fmla="*/ 2147483647 w 55"/>
                  <a:gd name="T53" fmla="*/ 2147483647 h 62"/>
                  <a:gd name="T54" fmla="*/ 2147483647 w 55"/>
                  <a:gd name="T55" fmla="*/ 2147483647 h 62"/>
                  <a:gd name="T56" fmla="*/ 2147483647 w 55"/>
                  <a:gd name="T57" fmla="*/ 2147483647 h 62"/>
                  <a:gd name="T58" fmla="*/ 2147483647 w 55"/>
                  <a:gd name="T59" fmla="*/ 2147483647 h 62"/>
                  <a:gd name="T60" fmla="*/ 2147483647 w 55"/>
                  <a:gd name="T61" fmla="*/ 2147483647 h 62"/>
                  <a:gd name="T62" fmla="*/ 2147483647 w 55"/>
                  <a:gd name="T63" fmla="*/ 2147483647 h 62"/>
                  <a:gd name="T64" fmla="*/ 2147483647 w 55"/>
                  <a:gd name="T65" fmla="*/ 2147483647 h 62"/>
                  <a:gd name="T66" fmla="*/ 2147483647 w 55"/>
                  <a:gd name="T67" fmla="*/ 2147483647 h 62"/>
                  <a:gd name="T68" fmla="*/ 2147483647 w 55"/>
                  <a:gd name="T69" fmla="*/ 2147483647 h 62"/>
                  <a:gd name="T70" fmla="*/ 2147483647 w 55"/>
                  <a:gd name="T71" fmla="*/ 2147483647 h 62"/>
                  <a:gd name="T72" fmla="*/ 2147483647 w 55"/>
                  <a:gd name="T73" fmla="*/ 2147483647 h 62"/>
                  <a:gd name="T74" fmla="*/ 2147483647 w 55"/>
                  <a:gd name="T75" fmla="*/ 2147483647 h 62"/>
                  <a:gd name="T76" fmla="*/ 2147483647 w 55"/>
                  <a:gd name="T77" fmla="*/ 2147483647 h 62"/>
                  <a:gd name="T78" fmla="*/ 2147483647 w 55"/>
                  <a:gd name="T79" fmla="*/ 2147483647 h 62"/>
                  <a:gd name="T80" fmla="*/ 2147483647 w 55"/>
                  <a:gd name="T81" fmla="*/ 2147483647 h 62"/>
                  <a:gd name="T82" fmla="*/ 2147483647 w 55"/>
                  <a:gd name="T83" fmla="*/ 2147483647 h 62"/>
                  <a:gd name="T84" fmla="*/ 2147483647 w 55"/>
                  <a:gd name="T85" fmla="*/ 2147483647 h 62"/>
                  <a:gd name="T86" fmla="*/ 2147483647 w 55"/>
                  <a:gd name="T87" fmla="*/ 2147483647 h 62"/>
                  <a:gd name="T88" fmla="*/ 2147483647 w 55"/>
                  <a:gd name="T89" fmla="*/ 2147483647 h 62"/>
                  <a:gd name="T90" fmla="*/ 2147483647 w 55"/>
                  <a:gd name="T91" fmla="*/ 2147483647 h 62"/>
                  <a:gd name="T92" fmla="*/ 2147483647 w 55"/>
                  <a:gd name="T93" fmla="*/ 2147483647 h 62"/>
                  <a:gd name="T94" fmla="*/ 2147483647 w 55"/>
                  <a:gd name="T95" fmla="*/ 2147483647 h 62"/>
                  <a:gd name="T96" fmla="*/ 2147483647 w 55"/>
                  <a:gd name="T97" fmla="*/ 2147483647 h 62"/>
                  <a:gd name="T98" fmla="*/ 2147483647 w 55"/>
                  <a:gd name="T99" fmla="*/ 2147483647 h 62"/>
                  <a:gd name="T100" fmla="*/ 2147483647 w 55"/>
                  <a:gd name="T101" fmla="*/ 2147483647 h 62"/>
                  <a:gd name="T102" fmla="*/ 2147483647 w 55"/>
                  <a:gd name="T103" fmla="*/ 2147483647 h 62"/>
                  <a:gd name="T104" fmla="*/ 2147483647 w 55"/>
                  <a:gd name="T105" fmla="*/ 2147483647 h 62"/>
                  <a:gd name="T106" fmla="*/ 2147483647 w 55"/>
                  <a:gd name="T107" fmla="*/ 2147483647 h 62"/>
                  <a:gd name="T108" fmla="*/ 2147483647 w 55"/>
                  <a:gd name="T109" fmla="*/ 2147483647 h 62"/>
                  <a:gd name="T110" fmla="*/ 2147483647 w 55"/>
                  <a:gd name="T111" fmla="*/ 2147483647 h 62"/>
                  <a:gd name="T112" fmla="*/ 2147483647 w 55"/>
                  <a:gd name="T113" fmla="*/ 0 h 6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55"/>
                  <a:gd name="T172" fmla="*/ 0 h 62"/>
                  <a:gd name="T173" fmla="*/ 55 w 55"/>
                  <a:gd name="T174" fmla="*/ 62 h 62"/>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55" h="62">
                    <a:moveTo>
                      <a:pt x="0" y="62"/>
                    </a:moveTo>
                    <a:lnTo>
                      <a:pt x="0" y="62"/>
                    </a:lnTo>
                    <a:lnTo>
                      <a:pt x="9" y="62"/>
                    </a:lnTo>
                    <a:lnTo>
                      <a:pt x="11" y="62"/>
                    </a:lnTo>
                    <a:lnTo>
                      <a:pt x="11" y="61"/>
                    </a:lnTo>
                    <a:lnTo>
                      <a:pt x="13" y="61"/>
                    </a:lnTo>
                    <a:lnTo>
                      <a:pt x="14" y="61"/>
                    </a:lnTo>
                    <a:lnTo>
                      <a:pt x="15" y="61"/>
                    </a:lnTo>
                    <a:lnTo>
                      <a:pt x="15" y="60"/>
                    </a:lnTo>
                    <a:lnTo>
                      <a:pt x="16" y="60"/>
                    </a:lnTo>
                    <a:lnTo>
                      <a:pt x="17" y="60"/>
                    </a:lnTo>
                    <a:lnTo>
                      <a:pt x="17" y="59"/>
                    </a:lnTo>
                    <a:lnTo>
                      <a:pt x="18" y="59"/>
                    </a:lnTo>
                    <a:lnTo>
                      <a:pt x="19" y="59"/>
                    </a:lnTo>
                    <a:lnTo>
                      <a:pt x="19" y="58"/>
                    </a:lnTo>
                    <a:lnTo>
                      <a:pt x="20" y="58"/>
                    </a:lnTo>
                    <a:lnTo>
                      <a:pt x="20" y="57"/>
                    </a:lnTo>
                    <a:lnTo>
                      <a:pt x="21" y="57"/>
                    </a:lnTo>
                    <a:lnTo>
                      <a:pt x="21" y="56"/>
                    </a:lnTo>
                    <a:lnTo>
                      <a:pt x="22" y="56"/>
                    </a:lnTo>
                    <a:lnTo>
                      <a:pt x="22" y="55"/>
                    </a:lnTo>
                    <a:lnTo>
                      <a:pt x="23" y="55"/>
                    </a:lnTo>
                    <a:lnTo>
                      <a:pt x="23" y="54"/>
                    </a:lnTo>
                    <a:lnTo>
                      <a:pt x="24" y="54"/>
                    </a:lnTo>
                    <a:lnTo>
                      <a:pt x="24" y="53"/>
                    </a:lnTo>
                    <a:lnTo>
                      <a:pt x="25" y="53"/>
                    </a:lnTo>
                    <a:lnTo>
                      <a:pt x="25" y="52"/>
                    </a:lnTo>
                    <a:lnTo>
                      <a:pt x="26" y="52"/>
                    </a:lnTo>
                    <a:lnTo>
                      <a:pt x="26" y="51"/>
                    </a:lnTo>
                    <a:lnTo>
                      <a:pt x="26" y="50"/>
                    </a:lnTo>
                    <a:lnTo>
                      <a:pt x="27" y="50"/>
                    </a:lnTo>
                    <a:lnTo>
                      <a:pt x="27" y="49"/>
                    </a:lnTo>
                    <a:lnTo>
                      <a:pt x="28" y="49"/>
                    </a:lnTo>
                    <a:lnTo>
                      <a:pt x="28" y="48"/>
                    </a:lnTo>
                    <a:lnTo>
                      <a:pt x="28" y="47"/>
                    </a:lnTo>
                    <a:lnTo>
                      <a:pt x="29" y="47"/>
                    </a:lnTo>
                    <a:lnTo>
                      <a:pt x="29" y="46"/>
                    </a:lnTo>
                    <a:lnTo>
                      <a:pt x="30" y="46"/>
                    </a:lnTo>
                    <a:lnTo>
                      <a:pt x="30" y="45"/>
                    </a:lnTo>
                    <a:lnTo>
                      <a:pt x="30" y="44"/>
                    </a:lnTo>
                    <a:lnTo>
                      <a:pt x="31" y="44"/>
                    </a:lnTo>
                    <a:lnTo>
                      <a:pt x="31" y="43"/>
                    </a:lnTo>
                    <a:lnTo>
                      <a:pt x="31" y="42"/>
                    </a:lnTo>
                    <a:lnTo>
                      <a:pt x="32" y="42"/>
                    </a:lnTo>
                    <a:lnTo>
                      <a:pt x="32" y="41"/>
                    </a:lnTo>
                    <a:lnTo>
                      <a:pt x="32" y="40"/>
                    </a:lnTo>
                    <a:lnTo>
                      <a:pt x="33" y="40"/>
                    </a:lnTo>
                    <a:lnTo>
                      <a:pt x="33" y="39"/>
                    </a:lnTo>
                    <a:lnTo>
                      <a:pt x="33" y="38"/>
                    </a:lnTo>
                    <a:lnTo>
                      <a:pt x="34" y="38"/>
                    </a:lnTo>
                    <a:lnTo>
                      <a:pt x="34" y="37"/>
                    </a:lnTo>
                    <a:lnTo>
                      <a:pt x="34" y="36"/>
                    </a:lnTo>
                    <a:lnTo>
                      <a:pt x="35" y="36"/>
                    </a:lnTo>
                    <a:lnTo>
                      <a:pt x="35" y="35"/>
                    </a:lnTo>
                    <a:lnTo>
                      <a:pt x="35" y="34"/>
                    </a:lnTo>
                    <a:lnTo>
                      <a:pt x="36" y="34"/>
                    </a:lnTo>
                    <a:lnTo>
                      <a:pt x="36" y="33"/>
                    </a:lnTo>
                    <a:lnTo>
                      <a:pt x="36" y="32"/>
                    </a:lnTo>
                    <a:lnTo>
                      <a:pt x="37" y="32"/>
                    </a:lnTo>
                    <a:lnTo>
                      <a:pt x="37" y="31"/>
                    </a:lnTo>
                    <a:lnTo>
                      <a:pt x="37" y="30"/>
                    </a:lnTo>
                    <a:lnTo>
                      <a:pt x="37" y="29"/>
                    </a:lnTo>
                    <a:lnTo>
                      <a:pt x="38" y="29"/>
                    </a:lnTo>
                    <a:lnTo>
                      <a:pt x="38" y="28"/>
                    </a:lnTo>
                    <a:lnTo>
                      <a:pt x="38" y="27"/>
                    </a:lnTo>
                    <a:lnTo>
                      <a:pt x="39" y="27"/>
                    </a:lnTo>
                    <a:lnTo>
                      <a:pt x="39" y="26"/>
                    </a:lnTo>
                    <a:lnTo>
                      <a:pt x="39" y="25"/>
                    </a:lnTo>
                    <a:lnTo>
                      <a:pt x="40" y="25"/>
                    </a:lnTo>
                    <a:lnTo>
                      <a:pt x="40" y="24"/>
                    </a:lnTo>
                    <a:lnTo>
                      <a:pt x="40" y="23"/>
                    </a:lnTo>
                    <a:lnTo>
                      <a:pt x="40" y="22"/>
                    </a:lnTo>
                    <a:lnTo>
                      <a:pt x="41" y="22"/>
                    </a:lnTo>
                    <a:lnTo>
                      <a:pt x="41" y="21"/>
                    </a:lnTo>
                    <a:lnTo>
                      <a:pt x="41" y="20"/>
                    </a:lnTo>
                    <a:lnTo>
                      <a:pt x="42" y="20"/>
                    </a:lnTo>
                    <a:lnTo>
                      <a:pt x="42" y="19"/>
                    </a:lnTo>
                    <a:lnTo>
                      <a:pt x="42" y="18"/>
                    </a:lnTo>
                    <a:lnTo>
                      <a:pt x="43" y="18"/>
                    </a:lnTo>
                    <a:lnTo>
                      <a:pt x="43" y="17"/>
                    </a:lnTo>
                    <a:lnTo>
                      <a:pt x="43" y="16"/>
                    </a:lnTo>
                    <a:lnTo>
                      <a:pt x="43" y="15"/>
                    </a:lnTo>
                    <a:lnTo>
                      <a:pt x="44" y="15"/>
                    </a:lnTo>
                    <a:lnTo>
                      <a:pt x="44" y="14"/>
                    </a:lnTo>
                    <a:lnTo>
                      <a:pt x="44" y="13"/>
                    </a:lnTo>
                    <a:lnTo>
                      <a:pt x="45" y="13"/>
                    </a:lnTo>
                    <a:lnTo>
                      <a:pt x="45" y="12"/>
                    </a:lnTo>
                    <a:lnTo>
                      <a:pt x="45" y="11"/>
                    </a:lnTo>
                    <a:lnTo>
                      <a:pt x="46" y="11"/>
                    </a:lnTo>
                    <a:lnTo>
                      <a:pt x="46" y="10"/>
                    </a:lnTo>
                    <a:lnTo>
                      <a:pt x="46" y="9"/>
                    </a:lnTo>
                    <a:lnTo>
                      <a:pt x="47" y="9"/>
                    </a:lnTo>
                    <a:lnTo>
                      <a:pt x="47" y="8"/>
                    </a:lnTo>
                    <a:lnTo>
                      <a:pt x="47" y="7"/>
                    </a:lnTo>
                    <a:lnTo>
                      <a:pt x="48" y="7"/>
                    </a:lnTo>
                    <a:lnTo>
                      <a:pt x="48" y="6"/>
                    </a:lnTo>
                    <a:lnTo>
                      <a:pt x="49" y="6"/>
                    </a:lnTo>
                    <a:lnTo>
                      <a:pt x="49" y="5"/>
                    </a:lnTo>
                    <a:lnTo>
                      <a:pt x="49" y="4"/>
                    </a:lnTo>
                    <a:lnTo>
                      <a:pt x="50" y="4"/>
                    </a:lnTo>
                    <a:lnTo>
                      <a:pt x="50" y="3"/>
                    </a:lnTo>
                    <a:lnTo>
                      <a:pt x="50" y="2"/>
                    </a:lnTo>
                    <a:lnTo>
                      <a:pt x="51" y="2"/>
                    </a:lnTo>
                    <a:lnTo>
                      <a:pt x="52" y="2"/>
                    </a:lnTo>
                    <a:lnTo>
                      <a:pt x="52" y="1"/>
                    </a:lnTo>
                    <a:lnTo>
                      <a:pt x="53" y="1"/>
                    </a:lnTo>
                    <a:lnTo>
                      <a:pt x="53" y="0"/>
                    </a:lnTo>
                    <a:lnTo>
                      <a:pt x="54" y="0"/>
                    </a:lnTo>
                    <a:lnTo>
                      <a:pt x="55" y="0"/>
                    </a:lnTo>
                  </a:path>
                </a:pathLst>
              </a:custGeom>
              <a:noFill/>
              <a:ln w="15875" cap="rnd">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3996" name="Freeform 240"/>
              <p:cNvSpPr>
                <a:spLocks/>
              </p:cNvSpPr>
              <p:nvPr/>
            </p:nvSpPr>
            <p:spPr bwMode="auto">
              <a:xfrm>
                <a:off x="1098550" y="5930900"/>
                <a:ext cx="887413" cy="701675"/>
              </a:xfrm>
              <a:custGeom>
                <a:avLst/>
                <a:gdLst>
                  <a:gd name="T0" fmla="*/ 2147483647 w 55"/>
                  <a:gd name="T1" fmla="*/ 2147483647 h 62"/>
                  <a:gd name="T2" fmla="*/ 2147483647 w 55"/>
                  <a:gd name="T3" fmla="*/ 2147483647 h 62"/>
                  <a:gd name="T4" fmla="*/ 2147483647 w 55"/>
                  <a:gd name="T5" fmla="*/ 2147483647 h 62"/>
                  <a:gd name="T6" fmla="*/ 2147483647 w 55"/>
                  <a:gd name="T7" fmla="*/ 2147483647 h 62"/>
                  <a:gd name="T8" fmla="*/ 2147483647 w 55"/>
                  <a:gd name="T9" fmla="*/ 2147483647 h 62"/>
                  <a:gd name="T10" fmla="*/ 2147483647 w 55"/>
                  <a:gd name="T11" fmla="*/ 2147483647 h 62"/>
                  <a:gd name="T12" fmla="*/ 2147483647 w 55"/>
                  <a:gd name="T13" fmla="*/ 2147483647 h 62"/>
                  <a:gd name="T14" fmla="*/ 2147483647 w 55"/>
                  <a:gd name="T15" fmla="*/ 2147483647 h 62"/>
                  <a:gd name="T16" fmla="*/ 2147483647 w 55"/>
                  <a:gd name="T17" fmla="*/ 2147483647 h 62"/>
                  <a:gd name="T18" fmla="*/ 2147483647 w 55"/>
                  <a:gd name="T19" fmla="*/ 2147483647 h 62"/>
                  <a:gd name="T20" fmla="*/ 2147483647 w 55"/>
                  <a:gd name="T21" fmla="*/ 2147483647 h 62"/>
                  <a:gd name="T22" fmla="*/ 2147483647 w 55"/>
                  <a:gd name="T23" fmla="*/ 2147483647 h 62"/>
                  <a:gd name="T24" fmla="*/ 2147483647 w 55"/>
                  <a:gd name="T25" fmla="*/ 2147483647 h 62"/>
                  <a:gd name="T26" fmla="*/ 2147483647 w 55"/>
                  <a:gd name="T27" fmla="*/ 2147483647 h 62"/>
                  <a:gd name="T28" fmla="*/ 2147483647 w 55"/>
                  <a:gd name="T29" fmla="*/ 2147483647 h 62"/>
                  <a:gd name="T30" fmla="*/ 2147483647 w 55"/>
                  <a:gd name="T31" fmla="*/ 2147483647 h 62"/>
                  <a:gd name="T32" fmla="*/ 2147483647 w 55"/>
                  <a:gd name="T33" fmla="*/ 2147483647 h 62"/>
                  <a:gd name="T34" fmla="*/ 2147483647 w 55"/>
                  <a:gd name="T35" fmla="*/ 2147483647 h 62"/>
                  <a:gd name="T36" fmla="*/ 2147483647 w 55"/>
                  <a:gd name="T37" fmla="*/ 2147483647 h 62"/>
                  <a:gd name="T38" fmla="*/ 2147483647 w 55"/>
                  <a:gd name="T39" fmla="*/ 2147483647 h 62"/>
                  <a:gd name="T40" fmla="*/ 2147483647 w 55"/>
                  <a:gd name="T41" fmla="*/ 2147483647 h 62"/>
                  <a:gd name="T42" fmla="*/ 2147483647 w 55"/>
                  <a:gd name="T43" fmla="*/ 2147483647 h 62"/>
                  <a:gd name="T44" fmla="*/ 2147483647 w 55"/>
                  <a:gd name="T45" fmla="*/ 2147483647 h 62"/>
                  <a:gd name="T46" fmla="*/ 2147483647 w 55"/>
                  <a:gd name="T47" fmla="*/ 2147483647 h 62"/>
                  <a:gd name="T48" fmla="*/ 2147483647 w 55"/>
                  <a:gd name="T49" fmla="*/ 2147483647 h 62"/>
                  <a:gd name="T50" fmla="*/ 2147483647 w 55"/>
                  <a:gd name="T51" fmla="*/ 2147483647 h 62"/>
                  <a:gd name="T52" fmla="*/ 2147483647 w 55"/>
                  <a:gd name="T53" fmla="*/ 2147483647 h 62"/>
                  <a:gd name="T54" fmla="*/ 2147483647 w 55"/>
                  <a:gd name="T55" fmla="*/ 2147483647 h 62"/>
                  <a:gd name="T56" fmla="*/ 2147483647 w 55"/>
                  <a:gd name="T57" fmla="*/ 2147483647 h 62"/>
                  <a:gd name="T58" fmla="*/ 2147483647 w 55"/>
                  <a:gd name="T59" fmla="*/ 2147483647 h 62"/>
                  <a:gd name="T60" fmla="*/ 2147483647 w 55"/>
                  <a:gd name="T61" fmla="*/ 2147483647 h 62"/>
                  <a:gd name="T62" fmla="*/ 2147483647 w 55"/>
                  <a:gd name="T63" fmla="*/ 2147483647 h 62"/>
                  <a:gd name="T64" fmla="*/ 2147483647 w 55"/>
                  <a:gd name="T65" fmla="*/ 2147483647 h 62"/>
                  <a:gd name="T66" fmla="*/ 2147483647 w 55"/>
                  <a:gd name="T67" fmla="*/ 2147483647 h 62"/>
                  <a:gd name="T68" fmla="*/ 2147483647 w 55"/>
                  <a:gd name="T69" fmla="*/ 2147483647 h 62"/>
                  <a:gd name="T70" fmla="*/ 2147483647 w 55"/>
                  <a:gd name="T71" fmla="*/ 2147483647 h 62"/>
                  <a:gd name="T72" fmla="*/ 2147483647 w 55"/>
                  <a:gd name="T73" fmla="*/ 2147483647 h 62"/>
                  <a:gd name="T74" fmla="*/ 2147483647 w 55"/>
                  <a:gd name="T75" fmla="*/ 2147483647 h 62"/>
                  <a:gd name="T76" fmla="*/ 2147483647 w 55"/>
                  <a:gd name="T77" fmla="*/ 2147483647 h 62"/>
                  <a:gd name="T78" fmla="*/ 2147483647 w 55"/>
                  <a:gd name="T79" fmla="*/ 2147483647 h 62"/>
                  <a:gd name="T80" fmla="*/ 2147483647 w 55"/>
                  <a:gd name="T81" fmla="*/ 2147483647 h 62"/>
                  <a:gd name="T82" fmla="*/ 2147483647 w 55"/>
                  <a:gd name="T83" fmla="*/ 2147483647 h 62"/>
                  <a:gd name="T84" fmla="*/ 2147483647 w 55"/>
                  <a:gd name="T85" fmla="*/ 2147483647 h 62"/>
                  <a:gd name="T86" fmla="*/ 2147483647 w 55"/>
                  <a:gd name="T87" fmla="*/ 2147483647 h 62"/>
                  <a:gd name="T88" fmla="*/ 2147483647 w 55"/>
                  <a:gd name="T89" fmla="*/ 2147483647 h 62"/>
                  <a:gd name="T90" fmla="*/ 2147483647 w 55"/>
                  <a:gd name="T91" fmla="*/ 2147483647 h 62"/>
                  <a:gd name="T92" fmla="*/ 2147483647 w 55"/>
                  <a:gd name="T93" fmla="*/ 2147483647 h 62"/>
                  <a:gd name="T94" fmla="*/ 2147483647 w 55"/>
                  <a:gd name="T95" fmla="*/ 2147483647 h 62"/>
                  <a:gd name="T96" fmla="*/ 2147483647 w 55"/>
                  <a:gd name="T97" fmla="*/ 2147483647 h 62"/>
                  <a:gd name="T98" fmla="*/ 2147483647 w 55"/>
                  <a:gd name="T99" fmla="*/ 2147483647 h 62"/>
                  <a:gd name="T100" fmla="*/ 2147483647 w 55"/>
                  <a:gd name="T101" fmla="*/ 2147483647 h 62"/>
                  <a:gd name="T102" fmla="*/ 2147483647 w 55"/>
                  <a:gd name="T103" fmla="*/ 2147483647 h 62"/>
                  <a:gd name="T104" fmla="*/ 2147483647 w 55"/>
                  <a:gd name="T105" fmla="*/ 2147483647 h 62"/>
                  <a:gd name="T106" fmla="*/ 2147483647 w 55"/>
                  <a:gd name="T107" fmla="*/ 2147483647 h 62"/>
                  <a:gd name="T108" fmla="*/ 2147483647 w 55"/>
                  <a:gd name="T109" fmla="*/ 2147483647 h 62"/>
                  <a:gd name="T110" fmla="*/ 2147483647 w 55"/>
                  <a:gd name="T111" fmla="*/ 2147483647 h 62"/>
                  <a:gd name="T112" fmla="*/ 2147483647 w 55"/>
                  <a:gd name="T113" fmla="*/ 0 h 6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55"/>
                  <a:gd name="T172" fmla="*/ 0 h 62"/>
                  <a:gd name="T173" fmla="*/ 55 w 55"/>
                  <a:gd name="T174" fmla="*/ 62 h 62"/>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55" h="62">
                    <a:moveTo>
                      <a:pt x="0" y="62"/>
                    </a:moveTo>
                    <a:lnTo>
                      <a:pt x="9" y="62"/>
                    </a:lnTo>
                    <a:lnTo>
                      <a:pt x="11" y="62"/>
                    </a:lnTo>
                    <a:lnTo>
                      <a:pt x="13" y="62"/>
                    </a:lnTo>
                    <a:lnTo>
                      <a:pt x="13" y="61"/>
                    </a:lnTo>
                    <a:lnTo>
                      <a:pt x="14" y="61"/>
                    </a:lnTo>
                    <a:lnTo>
                      <a:pt x="15" y="61"/>
                    </a:lnTo>
                    <a:lnTo>
                      <a:pt x="15" y="60"/>
                    </a:lnTo>
                    <a:lnTo>
                      <a:pt x="16" y="60"/>
                    </a:lnTo>
                    <a:lnTo>
                      <a:pt x="17" y="60"/>
                    </a:lnTo>
                    <a:lnTo>
                      <a:pt x="18" y="60"/>
                    </a:lnTo>
                    <a:lnTo>
                      <a:pt x="18" y="59"/>
                    </a:lnTo>
                    <a:lnTo>
                      <a:pt x="19" y="59"/>
                    </a:lnTo>
                    <a:lnTo>
                      <a:pt x="19" y="58"/>
                    </a:lnTo>
                    <a:lnTo>
                      <a:pt x="20" y="58"/>
                    </a:lnTo>
                    <a:lnTo>
                      <a:pt x="20" y="57"/>
                    </a:lnTo>
                    <a:lnTo>
                      <a:pt x="21" y="57"/>
                    </a:lnTo>
                    <a:lnTo>
                      <a:pt x="21" y="56"/>
                    </a:lnTo>
                    <a:lnTo>
                      <a:pt x="22" y="56"/>
                    </a:lnTo>
                    <a:lnTo>
                      <a:pt x="22" y="55"/>
                    </a:lnTo>
                    <a:lnTo>
                      <a:pt x="23" y="55"/>
                    </a:lnTo>
                    <a:lnTo>
                      <a:pt x="24" y="55"/>
                    </a:lnTo>
                    <a:lnTo>
                      <a:pt x="24" y="54"/>
                    </a:lnTo>
                    <a:lnTo>
                      <a:pt x="24" y="53"/>
                    </a:lnTo>
                    <a:lnTo>
                      <a:pt x="25" y="53"/>
                    </a:lnTo>
                    <a:lnTo>
                      <a:pt x="25" y="52"/>
                    </a:lnTo>
                    <a:lnTo>
                      <a:pt x="26" y="52"/>
                    </a:lnTo>
                    <a:lnTo>
                      <a:pt x="26" y="51"/>
                    </a:lnTo>
                    <a:lnTo>
                      <a:pt x="27" y="51"/>
                    </a:lnTo>
                    <a:lnTo>
                      <a:pt x="27" y="50"/>
                    </a:lnTo>
                    <a:lnTo>
                      <a:pt x="27" y="49"/>
                    </a:lnTo>
                    <a:lnTo>
                      <a:pt x="28" y="49"/>
                    </a:lnTo>
                    <a:lnTo>
                      <a:pt x="28" y="48"/>
                    </a:lnTo>
                    <a:lnTo>
                      <a:pt x="29" y="48"/>
                    </a:lnTo>
                    <a:lnTo>
                      <a:pt x="29" y="47"/>
                    </a:lnTo>
                    <a:lnTo>
                      <a:pt x="29" y="46"/>
                    </a:lnTo>
                    <a:lnTo>
                      <a:pt x="30" y="46"/>
                    </a:lnTo>
                    <a:lnTo>
                      <a:pt x="30" y="45"/>
                    </a:lnTo>
                    <a:lnTo>
                      <a:pt x="30" y="44"/>
                    </a:lnTo>
                    <a:lnTo>
                      <a:pt x="31" y="44"/>
                    </a:lnTo>
                    <a:lnTo>
                      <a:pt x="31" y="43"/>
                    </a:lnTo>
                    <a:lnTo>
                      <a:pt x="31" y="42"/>
                    </a:lnTo>
                    <a:lnTo>
                      <a:pt x="32" y="42"/>
                    </a:lnTo>
                    <a:lnTo>
                      <a:pt x="32" y="41"/>
                    </a:lnTo>
                    <a:lnTo>
                      <a:pt x="32" y="40"/>
                    </a:lnTo>
                    <a:lnTo>
                      <a:pt x="33" y="40"/>
                    </a:lnTo>
                    <a:lnTo>
                      <a:pt x="33" y="39"/>
                    </a:lnTo>
                    <a:lnTo>
                      <a:pt x="33" y="38"/>
                    </a:lnTo>
                    <a:lnTo>
                      <a:pt x="34" y="38"/>
                    </a:lnTo>
                    <a:lnTo>
                      <a:pt x="34" y="37"/>
                    </a:lnTo>
                    <a:lnTo>
                      <a:pt x="34" y="36"/>
                    </a:lnTo>
                    <a:lnTo>
                      <a:pt x="35" y="36"/>
                    </a:lnTo>
                    <a:lnTo>
                      <a:pt x="35" y="35"/>
                    </a:lnTo>
                    <a:lnTo>
                      <a:pt x="35" y="34"/>
                    </a:lnTo>
                    <a:lnTo>
                      <a:pt x="36" y="34"/>
                    </a:lnTo>
                    <a:lnTo>
                      <a:pt x="36" y="33"/>
                    </a:lnTo>
                    <a:lnTo>
                      <a:pt x="36" y="32"/>
                    </a:lnTo>
                    <a:lnTo>
                      <a:pt x="37" y="32"/>
                    </a:lnTo>
                    <a:lnTo>
                      <a:pt x="37" y="31"/>
                    </a:lnTo>
                    <a:lnTo>
                      <a:pt x="37" y="30"/>
                    </a:lnTo>
                    <a:lnTo>
                      <a:pt x="38" y="30"/>
                    </a:lnTo>
                    <a:lnTo>
                      <a:pt x="38" y="29"/>
                    </a:lnTo>
                    <a:lnTo>
                      <a:pt x="38" y="28"/>
                    </a:lnTo>
                    <a:lnTo>
                      <a:pt x="38" y="27"/>
                    </a:lnTo>
                    <a:lnTo>
                      <a:pt x="39" y="27"/>
                    </a:lnTo>
                    <a:lnTo>
                      <a:pt x="39" y="26"/>
                    </a:lnTo>
                    <a:lnTo>
                      <a:pt x="39" y="25"/>
                    </a:lnTo>
                    <a:lnTo>
                      <a:pt x="40" y="25"/>
                    </a:lnTo>
                    <a:lnTo>
                      <a:pt x="40" y="24"/>
                    </a:lnTo>
                    <a:lnTo>
                      <a:pt x="40" y="23"/>
                    </a:lnTo>
                    <a:lnTo>
                      <a:pt x="41" y="23"/>
                    </a:lnTo>
                    <a:lnTo>
                      <a:pt x="41" y="22"/>
                    </a:lnTo>
                    <a:lnTo>
                      <a:pt x="41" y="21"/>
                    </a:lnTo>
                    <a:lnTo>
                      <a:pt x="41" y="20"/>
                    </a:lnTo>
                    <a:lnTo>
                      <a:pt x="42" y="20"/>
                    </a:lnTo>
                    <a:lnTo>
                      <a:pt x="42" y="19"/>
                    </a:lnTo>
                    <a:lnTo>
                      <a:pt x="42" y="18"/>
                    </a:lnTo>
                    <a:lnTo>
                      <a:pt x="43" y="18"/>
                    </a:lnTo>
                    <a:lnTo>
                      <a:pt x="43" y="17"/>
                    </a:lnTo>
                    <a:lnTo>
                      <a:pt x="43" y="16"/>
                    </a:lnTo>
                    <a:lnTo>
                      <a:pt x="44" y="16"/>
                    </a:lnTo>
                    <a:lnTo>
                      <a:pt x="44" y="15"/>
                    </a:lnTo>
                    <a:lnTo>
                      <a:pt x="44" y="14"/>
                    </a:lnTo>
                    <a:lnTo>
                      <a:pt x="44" y="13"/>
                    </a:lnTo>
                    <a:lnTo>
                      <a:pt x="45" y="13"/>
                    </a:lnTo>
                    <a:lnTo>
                      <a:pt x="45" y="12"/>
                    </a:lnTo>
                    <a:lnTo>
                      <a:pt x="46" y="12"/>
                    </a:lnTo>
                    <a:lnTo>
                      <a:pt x="46" y="11"/>
                    </a:lnTo>
                    <a:lnTo>
                      <a:pt x="46" y="10"/>
                    </a:lnTo>
                    <a:lnTo>
                      <a:pt x="46" y="9"/>
                    </a:lnTo>
                    <a:lnTo>
                      <a:pt x="47" y="9"/>
                    </a:lnTo>
                    <a:lnTo>
                      <a:pt x="47" y="8"/>
                    </a:lnTo>
                    <a:lnTo>
                      <a:pt x="47" y="7"/>
                    </a:lnTo>
                    <a:lnTo>
                      <a:pt x="48" y="7"/>
                    </a:lnTo>
                    <a:lnTo>
                      <a:pt x="48" y="6"/>
                    </a:lnTo>
                    <a:lnTo>
                      <a:pt x="49" y="6"/>
                    </a:lnTo>
                    <a:lnTo>
                      <a:pt x="49" y="5"/>
                    </a:lnTo>
                    <a:lnTo>
                      <a:pt x="49" y="4"/>
                    </a:lnTo>
                    <a:lnTo>
                      <a:pt x="50" y="4"/>
                    </a:lnTo>
                    <a:lnTo>
                      <a:pt x="50" y="3"/>
                    </a:lnTo>
                    <a:lnTo>
                      <a:pt x="51" y="3"/>
                    </a:lnTo>
                    <a:lnTo>
                      <a:pt x="51" y="2"/>
                    </a:lnTo>
                    <a:lnTo>
                      <a:pt x="52" y="2"/>
                    </a:lnTo>
                    <a:lnTo>
                      <a:pt x="52" y="1"/>
                    </a:lnTo>
                    <a:lnTo>
                      <a:pt x="53" y="1"/>
                    </a:lnTo>
                    <a:lnTo>
                      <a:pt x="53" y="0"/>
                    </a:lnTo>
                    <a:lnTo>
                      <a:pt x="54" y="0"/>
                    </a:lnTo>
                    <a:lnTo>
                      <a:pt x="55" y="0"/>
                    </a:lnTo>
                  </a:path>
                </a:pathLst>
              </a:custGeom>
              <a:noFill/>
              <a:ln w="1587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83982" name="Group 331"/>
            <p:cNvGrpSpPr>
              <a:grpSpLocks/>
            </p:cNvGrpSpPr>
            <p:nvPr/>
          </p:nvGrpSpPr>
          <p:grpSpPr bwMode="auto">
            <a:xfrm>
              <a:off x="2586310" y="5215209"/>
              <a:ext cx="1783843" cy="1414191"/>
              <a:chOff x="3292475" y="5897563"/>
              <a:chExt cx="966788" cy="769938"/>
            </a:xfrm>
          </p:grpSpPr>
          <p:sp>
            <p:nvSpPr>
              <p:cNvPr id="83991" name="Rectangle 263"/>
              <p:cNvSpPr>
                <a:spLocks noChangeArrowheads="1"/>
              </p:cNvSpPr>
              <p:nvPr/>
            </p:nvSpPr>
            <p:spPr bwMode="auto">
              <a:xfrm>
                <a:off x="3292475" y="5897563"/>
                <a:ext cx="966788" cy="769938"/>
              </a:xfrm>
              <a:prstGeom prst="rect">
                <a:avLst/>
              </a:prstGeom>
              <a:noFill/>
              <a:ln w="15875"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p>
            </p:txBody>
          </p:sp>
          <p:sp>
            <p:nvSpPr>
              <p:cNvPr id="83992" name="Freeform 265"/>
              <p:cNvSpPr>
                <a:spLocks/>
              </p:cNvSpPr>
              <p:nvPr/>
            </p:nvSpPr>
            <p:spPr bwMode="auto">
              <a:xfrm>
                <a:off x="3324225" y="5930900"/>
                <a:ext cx="903288" cy="701675"/>
              </a:xfrm>
              <a:custGeom>
                <a:avLst/>
                <a:gdLst>
                  <a:gd name="T0" fmla="*/ 2147483647 w 56"/>
                  <a:gd name="T1" fmla="*/ 2147483647 h 62"/>
                  <a:gd name="T2" fmla="*/ 2147483647 w 56"/>
                  <a:gd name="T3" fmla="*/ 2147483647 h 62"/>
                  <a:gd name="T4" fmla="*/ 2147483647 w 56"/>
                  <a:gd name="T5" fmla="*/ 2147483647 h 62"/>
                  <a:gd name="T6" fmla="*/ 2147483647 w 56"/>
                  <a:gd name="T7" fmla="*/ 2147483647 h 62"/>
                  <a:gd name="T8" fmla="*/ 2147483647 w 56"/>
                  <a:gd name="T9" fmla="*/ 2147483647 h 62"/>
                  <a:gd name="T10" fmla="*/ 2147483647 w 56"/>
                  <a:gd name="T11" fmla="*/ 2147483647 h 62"/>
                  <a:gd name="T12" fmla="*/ 2147483647 w 56"/>
                  <a:gd name="T13" fmla="*/ 2147483647 h 62"/>
                  <a:gd name="T14" fmla="*/ 2147483647 w 56"/>
                  <a:gd name="T15" fmla="*/ 2147483647 h 62"/>
                  <a:gd name="T16" fmla="*/ 2147483647 w 56"/>
                  <a:gd name="T17" fmla="*/ 2147483647 h 62"/>
                  <a:gd name="T18" fmla="*/ 2147483647 w 56"/>
                  <a:gd name="T19" fmla="*/ 2147483647 h 62"/>
                  <a:gd name="T20" fmla="*/ 2147483647 w 56"/>
                  <a:gd name="T21" fmla="*/ 2147483647 h 62"/>
                  <a:gd name="T22" fmla="*/ 2147483647 w 56"/>
                  <a:gd name="T23" fmla="*/ 2147483647 h 62"/>
                  <a:gd name="T24" fmla="*/ 2147483647 w 56"/>
                  <a:gd name="T25" fmla="*/ 2147483647 h 62"/>
                  <a:gd name="T26" fmla="*/ 2147483647 w 56"/>
                  <a:gd name="T27" fmla="*/ 2147483647 h 62"/>
                  <a:gd name="T28" fmla="*/ 2147483647 w 56"/>
                  <a:gd name="T29" fmla="*/ 2147483647 h 62"/>
                  <a:gd name="T30" fmla="*/ 2147483647 w 56"/>
                  <a:gd name="T31" fmla="*/ 2147483647 h 62"/>
                  <a:gd name="T32" fmla="*/ 2147483647 w 56"/>
                  <a:gd name="T33" fmla="*/ 2147483647 h 62"/>
                  <a:gd name="T34" fmla="*/ 2147483647 w 56"/>
                  <a:gd name="T35" fmla="*/ 2147483647 h 62"/>
                  <a:gd name="T36" fmla="*/ 2147483647 w 56"/>
                  <a:gd name="T37" fmla="*/ 2147483647 h 62"/>
                  <a:gd name="T38" fmla="*/ 2147483647 w 56"/>
                  <a:gd name="T39" fmla="*/ 2147483647 h 62"/>
                  <a:gd name="T40" fmla="*/ 2147483647 w 56"/>
                  <a:gd name="T41" fmla="*/ 2147483647 h 62"/>
                  <a:gd name="T42" fmla="*/ 2147483647 w 56"/>
                  <a:gd name="T43" fmla="*/ 2147483647 h 62"/>
                  <a:gd name="T44" fmla="*/ 2147483647 w 56"/>
                  <a:gd name="T45" fmla="*/ 2147483647 h 62"/>
                  <a:gd name="T46" fmla="*/ 2147483647 w 56"/>
                  <a:gd name="T47" fmla="*/ 2147483647 h 62"/>
                  <a:gd name="T48" fmla="*/ 2147483647 w 56"/>
                  <a:gd name="T49" fmla="*/ 2147483647 h 62"/>
                  <a:gd name="T50" fmla="*/ 2147483647 w 56"/>
                  <a:gd name="T51" fmla="*/ 2147483647 h 62"/>
                  <a:gd name="T52" fmla="*/ 2147483647 w 56"/>
                  <a:gd name="T53" fmla="*/ 2147483647 h 62"/>
                  <a:gd name="T54" fmla="*/ 2147483647 w 56"/>
                  <a:gd name="T55" fmla="*/ 2147483647 h 62"/>
                  <a:gd name="T56" fmla="*/ 2147483647 w 56"/>
                  <a:gd name="T57" fmla="*/ 2147483647 h 62"/>
                  <a:gd name="T58" fmla="*/ 2147483647 w 56"/>
                  <a:gd name="T59" fmla="*/ 2147483647 h 62"/>
                  <a:gd name="T60" fmla="*/ 2147483647 w 56"/>
                  <a:gd name="T61" fmla="*/ 2147483647 h 62"/>
                  <a:gd name="T62" fmla="*/ 2147483647 w 56"/>
                  <a:gd name="T63" fmla="*/ 2147483647 h 62"/>
                  <a:gd name="T64" fmla="*/ 2147483647 w 56"/>
                  <a:gd name="T65" fmla="*/ 2147483647 h 62"/>
                  <a:gd name="T66" fmla="*/ 2147483647 w 56"/>
                  <a:gd name="T67" fmla="*/ 2147483647 h 62"/>
                  <a:gd name="T68" fmla="*/ 2147483647 w 56"/>
                  <a:gd name="T69" fmla="*/ 2147483647 h 62"/>
                  <a:gd name="T70" fmla="*/ 2147483647 w 56"/>
                  <a:gd name="T71" fmla="*/ 2147483647 h 62"/>
                  <a:gd name="T72" fmla="*/ 2147483647 w 56"/>
                  <a:gd name="T73" fmla="*/ 2147483647 h 62"/>
                  <a:gd name="T74" fmla="*/ 2147483647 w 56"/>
                  <a:gd name="T75" fmla="*/ 2147483647 h 62"/>
                  <a:gd name="T76" fmla="*/ 2147483647 w 56"/>
                  <a:gd name="T77" fmla="*/ 2147483647 h 62"/>
                  <a:gd name="T78" fmla="*/ 2147483647 w 56"/>
                  <a:gd name="T79" fmla="*/ 2147483647 h 62"/>
                  <a:gd name="T80" fmla="*/ 2147483647 w 56"/>
                  <a:gd name="T81" fmla="*/ 2147483647 h 62"/>
                  <a:gd name="T82" fmla="*/ 2147483647 w 56"/>
                  <a:gd name="T83" fmla="*/ 2147483647 h 62"/>
                  <a:gd name="T84" fmla="*/ 2147483647 w 56"/>
                  <a:gd name="T85" fmla="*/ 2147483647 h 62"/>
                  <a:gd name="T86" fmla="*/ 2147483647 w 56"/>
                  <a:gd name="T87" fmla="*/ 2147483647 h 62"/>
                  <a:gd name="T88" fmla="*/ 2147483647 w 56"/>
                  <a:gd name="T89" fmla="*/ 2147483647 h 62"/>
                  <a:gd name="T90" fmla="*/ 2147483647 w 56"/>
                  <a:gd name="T91" fmla="*/ 2147483647 h 62"/>
                  <a:gd name="T92" fmla="*/ 2147483647 w 56"/>
                  <a:gd name="T93" fmla="*/ 2147483647 h 62"/>
                  <a:gd name="T94" fmla="*/ 2147483647 w 56"/>
                  <a:gd name="T95" fmla="*/ 2147483647 h 62"/>
                  <a:gd name="T96" fmla="*/ 2147483647 w 56"/>
                  <a:gd name="T97" fmla="*/ 2147483647 h 62"/>
                  <a:gd name="T98" fmla="*/ 2147483647 w 56"/>
                  <a:gd name="T99" fmla="*/ 2147483647 h 62"/>
                  <a:gd name="T100" fmla="*/ 2147483647 w 56"/>
                  <a:gd name="T101" fmla="*/ 2147483647 h 62"/>
                  <a:gd name="T102" fmla="*/ 2147483647 w 56"/>
                  <a:gd name="T103" fmla="*/ 2147483647 h 62"/>
                  <a:gd name="T104" fmla="*/ 2147483647 w 56"/>
                  <a:gd name="T105" fmla="*/ 2147483647 h 62"/>
                  <a:gd name="T106" fmla="*/ 2147483647 w 56"/>
                  <a:gd name="T107" fmla="*/ 2147483647 h 62"/>
                  <a:gd name="T108" fmla="*/ 2147483647 w 56"/>
                  <a:gd name="T109" fmla="*/ 2147483647 h 62"/>
                  <a:gd name="T110" fmla="*/ 2147483647 w 56"/>
                  <a:gd name="T111" fmla="*/ 2147483647 h 62"/>
                  <a:gd name="T112" fmla="*/ 2147483647 w 56"/>
                  <a:gd name="T113" fmla="*/ 0 h 6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56"/>
                  <a:gd name="T172" fmla="*/ 0 h 62"/>
                  <a:gd name="T173" fmla="*/ 56 w 56"/>
                  <a:gd name="T174" fmla="*/ 62 h 62"/>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56" h="62">
                    <a:moveTo>
                      <a:pt x="0" y="62"/>
                    </a:moveTo>
                    <a:lnTo>
                      <a:pt x="0" y="62"/>
                    </a:lnTo>
                    <a:lnTo>
                      <a:pt x="12" y="62"/>
                    </a:lnTo>
                    <a:lnTo>
                      <a:pt x="15" y="62"/>
                    </a:lnTo>
                    <a:lnTo>
                      <a:pt x="15" y="61"/>
                    </a:lnTo>
                    <a:lnTo>
                      <a:pt x="16" y="61"/>
                    </a:lnTo>
                    <a:lnTo>
                      <a:pt x="17" y="61"/>
                    </a:lnTo>
                    <a:lnTo>
                      <a:pt x="18" y="61"/>
                    </a:lnTo>
                    <a:lnTo>
                      <a:pt x="18" y="60"/>
                    </a:lnTo>
                    <a:lnTo>
                      <a:pt x="19" y="60"/>
                    </a:lnTo>
                    <a:lnTo>
                      <a:pt x="20" y="60"/>
                    </a:lnTo>
                    <a:lnTo>
                      <a:pt x="21" y="60"/>
                    </a:lnTo>
                    <a:lnTo>
                      <a:pt x="21" y="59"/>
                    </a:lnTo>
                    <a:lnTo>
                      <a:pt x="22" y="59"/>
                    </a:lnTo>
                    <a:lnTo>
                      <a:pt x="23" y="59"/>
                    </a:lnTo>
                    <a:lnTo>
                      <a:pt x="23" y="58"/>
                    </a:lnTo>
                    <a:lnTo>
                      <a:pt x="24" y="58"/>
                    </a:lnTo>
                    <a:lnTo>
                      <a:pt x="24" y="57"/>
                    </a:lnTo>
                    <a:lnTo>
                      <a:pt x="25" y="57"/>
                    </a:lnTo>
                    <a:lnTo>
                      <a:pt x="26" y="57"/>
                    </a:lnTo>
                    <a:lnTo>
                      <a:pt x="26" y="56"/>
                    </a:lnTo>
                    <a:lnTo>
                      <a:pt x="27" y="56"/>
                    </a:lnTo>
                    <a:lnTo>
                      <a:pt x="27" y="55"/>
                    </a:lnTo>
                    <a:lnTo>
                      <a:pt x="28" y="55"/>
                    </a:lnTo>
                    <a:lnTo>
                      <a:pt x="28" y="54"/>
                    </a:lnTo>
                    <a:lnTo>
                      <a:pt x="29" y="54"/>
                    </a:lnTo>
                    <a:lnTo>
                      <a:pt x="29" y="53"/>
                    </a:lnTo>
                    <a:lnTo>
                      <a:pt x="29" y="52"/>
                    </a:lnTo>
                    <a:lnTo>
                      <a:pt x="30" y="52"/>
                    </a:lnTo>
                    <a:lnTo>
                      <a:pt x="30" y="51"/>
                    </a:lnTo>
                    <a:lnTo>
                      <a:pt x="31" y="51"/>
                    </a:lnTo>
                    <a:lnTo>
                      <a:pt x="31" y="50"/>
                    </a:lnTo>
                    <a:lnTo>
                      <a:pt x="32" y="50"/>
                    </a:lnTo>
                    <a:lnTo>
                      <a:pt x="32" y="49"/>
                    </a:lnTo>
                    <a:lnTo>
                      <a:pt x="32" y="48"/>
                    </a:lnTo>
                    <a:lnTo>
                      <a:pt x="33" y="48"/>
                    </a:lnTo>
                    <a:lnTo>
                      <a:pt x="33" y="47"/>
                    </a:lnTo>
                    <a:lnTo>
                      <a:pt x="34" y="47"/>
                    </a:lnTo>
                    <a:lnTo>
                      <a:pt x="34" y="46"/>
                    </a:lnTo>
                    <a:lnTo>
                      <a:pt x="34" y="45"/>
                    </a:lnTo>
                    <a:lnTo>
                      <a:pt x="35" y="45"/>
                    </a:lnTo>
                    <a:lnTo>
                      <a:pt x="35" y="44"/>
                    </a:lnTo>
                    <a:lnTo>
                      <a:pt x="35" y="43"/>
                    </a:lnTo>
                    <a:lnTo>
                      <a:pt x="36" y="43"/>
                    </a:lnTo>
                    <a:lnTo>
                      <a:pt x="36" y="42"/>
                    </a:lnTo>
                    <a:lnTo>
                      <a:pt x="36" y="41"/>
                    </a:lnTo>
                    <a:lnTo>
                      <a:pt x="37" y="41"/>
                    </a:lnTo>
                    <a:lnTo>
                      <a:pt x="37" y="40"/>
                    </a:lnTo>
                    <a:lnTo>
                      <a:pt x="37" y="39"/>
                    </a:lnTo>
                    <a:lnTo>
                      <a:pt x="38" y="39"/>
                    </a:lnTo>
                    <a:lnTo>
                      <a:pt x="38" y="38"/>
                    </a:lnTo>
                    <a:lnTo>
                      <a:pt x="38" y="37"/>
                    </a:lnTo>
                    <a:lnTo>
                      <a:pt x="39" y="37"/>
                    </a:lnTo>
                    <a:lnTo>
                      <a:pt x="39" y="36"/>
                    </a:lnTo>
                    <a:lnTo>
                      <a:pt x="39" y="35"/>
                    </a:lnTo>
                    <a:lnTo>
                      <a:pt x="39" y="34"/>
                    </a:lnTo>
                    <a:lnTo>
                      <a:pt x="40" y="34"/>
                    </a:lnTo>
                    <a:lnTo>
                      <a:pt x="40" y="33"/>
                    </a:lnTo>
                    <a:lnTo>
                      <a:pt x="40" y="32"/>
                    </a:lnTo>
                    <a:lnTo>
                      <a:pt x="41" y="32"/>
                    </a:lnTo>
                    <a:lnTo>
                      <a:pt x="41" y="31"/>
                    </a:lnTo>
                    <a:lnTo>
                      <a:pt x="41" y="30"/>
                    </a:lnTo>
                    <a:lnTo>
                      <a:pt x="42" y="30"/>
                    </a:lnTo>
                    <a:lnTo>
                      <a:pt x="42" y="29"/>
                    </a:lnTo>
                    <a:lnTo>
                      <a:pt x="42" y="28"/>
                    </a:lnTo>
                    <a:lnTo>
                      <a:pt x="42" y="27"/>
                    </a:lnTo>
                    <a:lnTo>
                      <a:pt x="43" y="27"/>
                    </a:lnTo>
                    <a:lnTo>
                      <a:pt x="43" y="26"/>
                    </a:lnTo>
                    <a:lnTo>
                      <a:pt x="43" y="25"/>
                    </a:lnTo>
                    <a:lnTo>
                      <a:pt x="44" y="25"/>
                    </a:lnTo>
                    <a:lnTo>
                      <a:pt x="44" y="24"/>
                    </a:lnTo>
                    <a:lnTo>
                      <a:pt x="44" y="23"/>
                    </a:lnTo>
                    <a:lnTo>
                      <a:pt x="44" y="22"/>
                    </a:lnTo>
                    <a:lnTo>
                      <a:pt x="45" y="22"/>
                    </a:lnTo>
                    <a:lnTo>
                      <a:pt x="45" y="21"/>
                    </a:lnTo>
                    <a:lnTo>
                      <a:pt x="45" y="20"/>
                    </a:lnTo>
                    <a:lnTo>
                      <a:pt x="46" y="20"/>
                    </a:lnTo>
                    <a:lnTo>
                      <a:pt x="46" y="19"/>
                    </a:lnTo>
                    <a:lnTo>
                      <a:pt x="46" y="18"/>
                    </a:lnTo>
                    <a:lnTo>
                      <a:pt x="46" y="17"/>
                    </a:lnTo>
                    <a:lnTo>
                      <a:pt x="47" y="17"/>
                    </a:lnTo>
                    <a:lnTo>
                      <a:pt x="47" y="16"/>
                    </a:lnTo>
                    <a:lnTo>
                      <a:pt x="47" y="15"/>
                    </a:lnTo>
                    <a:lnTo>
                      <a:pt x="47" y="14"/>
                    </a:lnTo>
                    <a:lnTo>
                      <a:pt x="48" y="14"/>
                    </a:lnTo>
                    <a:lnTo>
                      <a:pt x="48" y="13"/>
                    </a:lnTo>
                    <a:lnTo>
                      <a:pt x="48" y="12"/>
                    </a:lnTo>
                    <a:lnTo>
                      <a:pt x="49" y="12"/>
                    </a:lnTo>
                    <a:lnTo>
                      <a:pt x="49" y="11"/>
                    </a:lnTo>
                    <a:lnTo>
                      <a:pt x="49" y="10"/>
                    </a:lnTo>
                    <a:lnTo>
                      <a:pt x="49" y="9"/>
                    </a:lnTo>
                    <a:lnTo>
                      <a:pt x="50" y="9"/>
                    </a:lnTo>
                    <a:lnTo>
                      <a:pt x="50" y="8"/>
                    </a:lnTo>
                    <a:lnTo>
                      <a:pt x="50" y="7"/>
                    </a:lnTo>
                    <a:lnTo>
                      <a:pt x="51" y="7"/>
                    </a:lnTo>
                    <a:lnTo>
                      <a:pt x="51" y="6"/>
                    </a:lnTo>
                    <a:lnTo>
                      <a:pt x="51" y="5"/>
                    </a:lnTo>
                    <a:lnTo>
                      <a:pt x="52" y="5"/>
                    </a:lnTo>
                    <a:lnTo>
                      <a:pt x="52" y="4"/>
                    </a:lnTo>
                    <a:lnTo>
                      <a:pt x="52" y="3"/>
                    </a:lnTo>
                    <a:lnTo>
                      <a:pt x="53" y="3"/>
                    </a:lnTo>
                    <a:lnTo>
                      <a:pt x="53" y="2"/>
                    </a:lnTo>
                    <a:lnTo>
                      <a:pt x="54" y="2"/>
                    </a:lnTo>
                    <a:lnTo>
                      <a:pt x="54" y="1"/>
                    </a:lnTo>
                    <a:lnTo>
                      <a:pt x="54" y="0"/>
                    </a:lnTo>
                    <a:lnTo>
                      <a:pt x="55" y="0"/>
                    </a:lnTo>
                    <a:lnTo>
                      <a:pt x="56" y="0"/>
                    </a:lnTo>
                  </a:path>
                </a:pathLst>
              </a:custGeom>
              <a:noFill/>
              <a:ln w="15875" cap="rnd">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3993" name="Freeform 266"/>
              <p:cNvSpPr>
                <a:spLocks/>
              </p:cNvSpPr>
              <p:nvPr/>
            </p:nvSpPr>
            <p:spPr bwMode="auto">
              <a:xfrm>
                <a:off x="3324225" y="5930900"/>
                <a:ext cx="903288" cy="701675"/>
              </a:xfrm>
              <a:custGeom>
                <a:avLst/>
                <a:gdLst>
                  <a:gd name="T0" fmla="*/ 2147483647 w 56"/>
                  <a:gd name="T1" fmla="*/ 2147483647 h 62"/>
                  <a:gd name="T2" fmla="*/ 2147483647 w 56"/>
                  <a:gd name="T3" fmla="*/ 2147483647 h 62"/>
                  <a:gd name="T4" fmla="*/ 2147483647 w 56"/>
                  <a:gd name="T5" fmla="*/ 2147483647 h 62"/>
                  <a:gd name="T6" fmla="*/ 2147483647 w 56"/>
                  <a:gd name="T7" fmla="*/ 2147483647 h 62"/>
                  <a:gd name="T8" fmla="*/ 2147483647 w 56"/>
                  <a:gd name="T9" fmla="*/ 2147483647 h 62"/>
                  <a:gd name="T10" fmla="*/ 2147483647 w 56"/>
                  <a:gd name="T11" fmla="*/ 2147483647 h 62"/>
                  <a:gd name="T12" fmla="*/ 2147483647 w 56"/>
                  <a:gd name="T13" fmla="*/ 2147483647 h 62"/>
                  <a:gd name="T14" fmla="*/ 2147483647 w 56"/>
                  <a:gd name="T15" fmla="*/ 2147483647 h 62"/>
                  <a:gd name="T16" fmla="*/ 2147483647 w 56"/>
                  <a:gd name="T17" fmla="*/ 2147483647 h 62"/>
                  <a:gd name="T18" fmla="*/ 2147483647 w 56"/>
                  <a:gd name="T19" fmla="*/ 2147483647 h 62"/>
                  <a:gd name="T20" fmla="*/ 2147483647 w 56"/>
                  <a:gd name="T21" fmla="*/ 2147483647 h 62"/>
                  <a:gd name="T22" fmla="*/ 2147483647 w 56"/>
                  <a:gd name="T23" fmla="*/ 2147483647 h 62"/>
                  <a:gd name="T24" fmla="*/ 2147483647 w 56"/>
                  <a:gd name="T25" fmla="*/ 2147483647 h 62"/>
                  <a:gd name="T26" fmla="*/ 2147483647 w 56"/>
                  <a:gd name="T27" fmla="*/ 2147483647 h 62"/>
                  <a:gd name="T28" fmla="*/ 2147483647 w 56"/>
                  <a:gd name="T29" fmla="*/ 2147483647 h 62"/>
                  <a:gd name="T30" fmla="*/ 2147483647 w 56"/>
                  <a:gd name="T31" fmla="*/ 2147483647 h 62"/>
                  <a:gd name="T32" fmla="*/ 2147483647 w 56"/>
                  <a:gd name="T33" fmla="*/ 2147483647 h 62"/>
                  <a:gd name="T34" fmla="*/ 2147483647 w 56"/>
                  <a:gd name="T35" fmla="*/ 2147483647 h 62"/>
                  <a:gd name="T36" fmla="*/ 2147483647 w 56"/>
                  <a:gd name="T37" fmla="*/ 2147483647 h 62"/>
                  <a:gd name="T38" fmla="*/ 2147483647 w 56"/>
                  <a:gd name="T39" fmla="*/ 2147483647 h 62"/>
                  <a:gd name="T40" fmla="*/ 2147483647 w 56"/>
                  <a:gd name="T41" fmla="*/ 2147483647 h 62"/>
                  <a:gd name="T42" fmla="*/ 2147483647 w 56"/>
                  <a:gd name="T43" fmla="*/ 2147483647 h 62"/>
                  <a:gd name="T44" fmla="*/ 2147483647 w 56"/>
                  <a:gd name="T45" fmla="*/ 2147483647 h 62"/>
                  <a:gd name="T46" fmla="*/ 2147483647 w 56"/>
                  <a:gd name="T47" fmla="*/ 2147483647 h 62"/>
                  <a:gd name="T48" fmla="*/ 2147483647 w 56"/>
                  <a:gd name="T49" fmla="*/ 2147483647 h 62"/>
                  <a:gd name="T50" fmla="*/ 2147483647 w 56"/>
                  <a:gd name="T51" fmla="*/ 2147483647 h 62"/>
                  <a:gd name="T52" fmla="*/ 2147483647 w 56"/>
                  <a:gd name="T53" fmla="*/ 2147483647 h 62"/>
                  <a:gd name="T54" fmla="*/ 2147483647 w 56"/>
                  <a:gd name="T55" fmla="*/ 2147483647 h 62"/>
                  <a:gd name="T56" fmla="*/ 2147483647 w 56"/>
                  <a:gd name="T57" fmla="*/ 2147483647 h 62"/>
                  <a:gd name="T58" fmla="*/ 2147483647 w 56"/>
                  <a:gd name="T59" fmla="*/ 2147483647 h 62"/>
                  <a:gd name="T60" fmla="*/ 2147483647 w 56"/>
                  <a:gd name="T61" fmla="*/ 2147483647 h 62"/>
                  <a:gd name="T62" fmla="*/ 2147483647 w 56"/>
                  <a:gd name="T63" fmla="*/ 2147483647 h 62"/>
                  <a:gd name="T64" fmla="*/ 2147483647 w 56"/>
                  <a:gd name="T65" fmla="*/ 2147483647 h 62"/>
                  <a:gd name="T66" fmla="*/ 2147483647 w 56"/>
                  <a:gd name="T67" fmla="*/ 2147483647 h 62"/>
                  <a:gd name="T68" fmla="*/ 2147483647 w 56"/>
                  <a:gd name="T69" fmla="*/ 2147483647 h 62"/>
                  <a:gd name="T70" fmla="*/ 2147483647 w 56"/>
                  <a:gd name="T71" fmla="*/ 2147483647 h 62"/>
                  <a:gd name="T72" fmla="*/ 2147483647 w 56"/>
                  <a:gd name="T73" fmla="*/ 2147483647 h 62"/>
                  <a:gd name="T74" fmla="*/ 2147483647 w 56"/>
                  <a:gd name="T75" fmla="*/ 2147483647 h 62"/>
                  <a:gd name="T76" fmla="*/ 2147483647 w 56"/>
                  <a:gd name="T77" fmla="*/ 2147483647 h 62"/>
                  <a:gd name="T78" fmla="*/ 2147483647 w 56"/>
                  <a:gd name="T79" fmla="*/ 2147483647 h 62"/>
                  <a:gd name="T80" fmla="*/ 2147483647 w 56"/>
                  <a:gd name="T81" fmla="*/ 2147483647 h 62"/>
                  <a:gd name="T82" fmla="*/ 2147483647 w 56"/>
                  <a:gd name="T83" fmla="*/ 2147483647 h 62"/>
                  <a:gd name="T84" fmla="*/ 2147483647 w 56"/>
                  <a:gd name="T85" fmla="*/ 2147483647 h 62"/>
                  <a:gd name="T86" fmla="*/ 2147483647 w 56"/>
                  <a:gd name="T87" fmla="*/ 2147483647 h 62"/>
                  <a:gd name="T88" fmla="*/ 2147483647 w 56"/>
                  <a:gd name="T89" fmla="*/ 2147483647 h 62"/>
                  <a:gd name="T90" fmla="*/ 2147483647 w 56"/>
                  <a:gd name="T91" fmla="*/ 2147483647 h 62"/>
                  <a:gd name="T92" fmla="*/ 2147483647 w 56"/>
                  <a:gd name="T93" fmla="*/ 2147483647 h 62"/>
                  <a:gd name="T94" fmla="*/ 2147483647 w 56"/>
                  <a:gd name="T95" fmla="*/ 2147483647 h 62"/>
                  <a:gd name="T96" fmla="*/ 2147483647 w 56"/>
                  <a:gd name="T97" fmla="*/ 2147483647 h 62"/>
                  <a:gd name="T98" fmla="*/ 2147483647 w 56"/>
                  <a:gd name="T99" fmla="*/ 2147483647 h 62"/>
                  <a:gd name="T100" fmla="*/ 2147483647 w 56"/>
                  <a:gd name="T101" fmla="*/ 2147483647 h 62"/>
                  <a:gd name="T102" fmla="*/ 2147483647 w 56"/>
                  <a:gd name="T103" fmla="*/ 2147483647 h 62"/>
                  <a:gd name="T104" fmla="*/ 2147483647 w 56"/>
                  <a:gd name="T105" fmla="*/ 2147483647 h 62"/>
                  <a:gd name="T106" fmla="*/ 2147483647 w 56"/>
                  <a:gd name="T107" fmla="*/ 2147483647 h 62"/>
                  <a:gd name="T108" fmla="*/ 2147483647 w 56"/>
                  <a:gd name="T109" fmla="*/ 2147483647 h 62"/>
                  <a:gd name="T110" fmla="*/ 2147483647 w 56"/>
                  <a:gd name="T111" fmla="*/ 2147483647 h 62"/>
                  <a:gd name="T112" fmla="*/ 2147483647 w 56"/>
                  <a:gd name="T113" fmla="*/ 0 h 6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56"/>
                  <a:gd name="T172" fmla="*/ 0 h 62"/>
                  <a:gd name="T173" fmla="*/ 56 w 56"/>
                  <a:gd name="T174" fmla="*/ 62 h 62"/>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56" h="62">
                    <a:moveTo>
                      <a:pt x="0" y="62"/>
                    </a:moveTo>
                    <a:lnTo>
                      <a:pt x="12" y="62"/>
                    </a:lnTo>
                    <a:lnTo>
                      <a:pt x="15" y="62"/>
                    </a:lnTo>
                    <a:lnTo>
                      <a:pt x="16" y="62"/>
                    </a:lnTo>
                    <a:lnTo>
                      <a:pt x="16" y="61"/>
                    </a:lnTo>
                    <a:lnTo>
                      <a:pt x="17" y="61"/>
                    </a:lnTo>
                    <a:lnTo>
                      <a:pt x="18" y="61"/>
                    </a:lnTo>
                    <a:lnTo>
                      <a:pt x="19" y="61"/>
                    </a:lnTo>
                    <a:lnTo>
                      <a:pt x="19" y="60"/>
                    </a:lnTo>
                    <a:lnTo>
                      <a:pt x="20" y="60"/>
                    </a:lnTo>
                    <a:lnTo>
                      <a:pt x="21" y="60"/>
                    </a:lnTo>
                    <a:lnTo>
                      <a:pt x="22" y="60"/>
                    </a:lnTo>
                    <a:lnTo>
                      <a:pt x="22" y="59"/>
                    </a:lnTo>
                    <a:lnTo>
                      <a:pt x="23" y="59"/>
                    </a:lnTo>
                    <a:lnTo>
                      <a:pt x="23" y="58"/>
                    </a:lnTo>
                    <a:lnTo>
                      <a:pt x="24" y="58"/>
                    </a:lnTo>
                    <a:lnTo>
                      <a:pt x="25" y="58"/>
                    </a:lnTo>
                    <a:lnTo>
                      <a:pt x="25" y="57"/>
                    </a:lnTo>
                    <a:lnTo>
                      <a:pt x="26" y="57"/>
                    </a:lnTo>
                    <a:lnTo>
                      <a:pt x="26" y="56"/>
                    </a:lnTo>
                    <a:lnTo>
                      <a:pt x="27" y="56"/>
                    </a:lnTo>
                    <a:lnTo>
                      <a:pt x="27" y="55"/>
                    </a:lnTo>
                    <a:lnTo>
                      <a:pt x="28" y="55"/>
                    </a:lnTo>
                    <a:lnTo>
                      <a:pt x="28" y="54"/>
                    </a:lnTo>
                    <a:lnTo>
                      <a:pt x="29" y="54"/>
                    </a:lnTo>
                    <a:lnTo>
                      <a:pt x="29" y="53"/>
                    </a:lnTo>
                    <a:lnTo>
                      <a:pt x="30" y="53"/>
                    </a:lnTo>
                    <a:lnTo>
                      <a:pt x="30" y="52"/>
                    </a:lnTo>
                    <a:lnTo>
                      <a:pt x="30" y="51"/>
                    </a:lnTo>
                    <a:lnTo>
                      <a:pt x="31" y="51"/>
                    </a:lnTo>
                    <a:lnTo>
                      <a:pt x="31" y="50"/>
                    </a:lnTo>
                    <a:lnTo>
                      <a:pt x="32" y="50"/>
                    </a:lnTo>
                    <a:lnTo>
                      <a:pt x="32" y="49"/>
                    </a:lnTo>
                    <a:lnTo>
                      <a:pt x="33" y="49"/>
                    </a:lnTo>
                    <a:lnTo>
                      <a:pt x="33" y="48"/>
                    </a:lnTo>
                    <a:lnTo>
                      <a:pt x="33" y="47"/>
                    </a:lnTo>
                    <a:lnTo>
                      <a:pt x="34" y="47"/>
                    </a:lnTo>
                    <a:lnTo>
                      <a:pt x="34" y="46"/>
                    </a:lnTo>
                    <a:lnTo>
                      <a:pt x="34" y="45"/>
                    </a:lnTo>
                    <a:lnTo>
                      <a:pt x="35" y="45"/>
                    </a:lnTo>
                    <a:lnTo>
                      <a:pt x="35" y="44"/>
                    </a:lnTo>
                    <a:lnTo>
                      <a:pt x="35" y="43"/>
                    </a:lnTo>
                    <a:lnTo>
                      <a:pt x="36" y="43"/>
                    </a:lnTo>
                    <a:lnTo>
                      <a:pt x="36" y="42"/>
                    </a:lnTo>
                    <a:lnTo>
                      <a:pt x="36" y="41"/>
                    </a:lnTo>
                    <a:lnTo>
                      <a:pt x="37" y="41"/>
                    </a:lnTo>
                    <a:lnTo>
                      <a:pt x="37" y="40"/>
                    </a:lnTo>
                    <a:lnTo>
                      <a:pt x="37" y="39"/>
                    </a:lnTo>
                    <a:lnTo>
                      <a:pt x="38" y="39"/>
                    </a:lnTo>
                    <a:lnTo>
                      <a:pt x="38" y="38"/>
                    </a:lnTo>
                    <a:lnTo>
                      <a:pt x="38" y="37"/>
                    </a:lnTo>
                    <a:lnTo>
                      <a:pt x="39" y="37"/>
                    </a:lnTo>
                    <a:lnTo>
                      <a:pt x="39" y="36"/>
                    </a:lnTo>
                    <a:lnTo>
                      <a:pt x="39" y="35"/>
                    </a:lnTo>
                    <a:lnTo>
                      <a:pt x="40" y="35"/>
                    </a:lnTo>
                    <a:lnTo>
                      <a:pt x="40" y="34"/>
                    </a:lnTo>
                    <a:lnTo>
                      <a:pt x="40" y="33"/>
                    </a:lnTo>
                    <a:lnTo>
                      <a:pt x="41" y="33"/>
                    </a:lnTo>
                    <a:lnTo>
                      <a:pt x="41" y="32"/>
                    </a:lnTo>
                    <a:lnTo>
                      <a:pt x="41" y="31"/>
                    </a:lnTo>
                    <a:lnTo>
                      <a:pt x="41" y="30"/>
                    </a:lnTo>
                    <a:lnTo>
                      <a:pt x="42" y="30"/>
                    </a:lnTo>
                    <a:lnTo>
                      <a:pt x="42" y="29"/>
                    </a:lnTo>
                    <a:lnTo>
                      <a:pt x="42" y="28"/>
                    </a:lnTo>
                    <a:lnTo>
                      <a:pt x="43" y="28"/>
                    </a:lnTo>
                    <a:lnTo>
                      <a:pt x="43" y="27"/>
                    </a:lnTo>
                    <a:lnTo>
                      <a:pt x="43" y="26"/>
                    </a:lnTo>
                    <a:lnTo>
                      <a:pt x="43" y="25"/>
                    </a:lnTo>
                    <a:lnTo>
                      <a:pt x="44" y="25"/>
                    </a:lnTo>
                    <a:lnTo>
                      <a:pt x="44" y="24"/>
                    </a:lnTo>
                    <a:lnTo>
                      <a:pt x="44" y="23"/>
                    </a:lnTo>
                    <a:lnTo>
                      <a:pt x="45" y="23"/>
                    </a:lnTo>
                    <a:lnTo>
                      <a:pt x="45" y="22"/>
                    </a:lnTo>
                    <a:lnTo>
                      <a:pt x="45" y="21"/>
                    </a:lnTo>
                    <a:lnTo>
                      <a:pt x="45" y="20"/>
                    </a:lnTo>
                    <a:lnTo>
                      <a:pt x="46" y="20"/>
                    </a:lnTo>
                    <a:lnTo>
                      <a:pt x="46" y="19"/>
                    </a:lnTo>
                    <a:lnTo>
                      <a:pt x="46" y="18"/>
                    </a:lnTo>
                    <a:lnTo>
                      <a:pt x="46" y="17"/>
                    </a:lnTo>
                    <a:lnTo>
                      <a:pt x="47" y="17"/>
                    </a:lnTo>
                    <a:lnTo>
                      <a:pt x="47" y="16"/>
                    </a:lnTo>
                    <a:lnTo>
                      <a:pt x="47" y="15"/>
                    </a:lnTo>
                    <a:lnTo>
                      <a:pt x="48" y="15"/>
                    </a:lnTo>
                    <a:lnTo>
                      <a:pt x="48" y="14"/>
                    </a:lnTo>
                    <a:lnTo>
                      <a:pt x="48" y="13"/>
                    </a:lnTo>
                    <a:lnTo>
                      <a:pt x="48" y="12"/>
                    </a:lnTo>
                    <a:lnTo>
                      <a:pt x="49" y="12"/>
                    </a:lnTo>
                    <a:lnTo>
                      <a:pt x="49" y="11"/>
                    </a:lnTo>
                    <a:lnTo>
                      <a:pt x="49" y="10"/>
                    </a:lnTo>
                    <a:lnTo>
                      <a:pt x="50" y="10"/>
                    </a:lnTo>
                    <a:lnTo>
                      <a:pt x="50" y="9"/>
                    </a:lnTo>
                    <a:lnTo>
                      <a:pt x="50" y="8"/>
                    </a:lnTo>
                    <a:lnTo>
                      <a:pt x="50" y="7"/>
                    </a:lnTo>
                    <a:lnTo>
                      <a:pt x="51" y="7"/>
                    </a:lnTo>
                    <a:lnTo>
                      <a:pt x="51" y="6"/>
                    </a:lnTo>
                    <a:lnTo>
                      <a:pt x="51" y="5"/>
                    </a:lnTo>
                    <a:lnTo>
                      <a:pt x="52" y="5"/>
                    </a:lnTo>
                    <a:lnTo>
                      <a:pt x="52" y="4"/>
                    </a:lnTo>
                    <a:lnTo>
                      <a:pt x="52" y="3"/>
                    </a:lnTo>
                    <a:lnTo>
                      <a:pt x="53" y="3"/>
                    </a:lnTo>
                    <a:lnTo>
                      <a:pt x="53" y="2"/>
                    </a:lnTo>
                    <a:lnTo>
                      <a:pt x="54" y="2"/>
                    </a:lnTo>
                    <a:lnTo>
                      <a:pt x="54" y="1"/>
                    </a:lnTo>
                    <a:lnTo>
                      <a:pt x="55" y="1"/>
                    </a:lnTo>
                    <a:lnTo>
                      <a:pt x="55" y="0"/>
                    </a:lnTo>
                    <a:lnTo>
                      <a:pt x="56" y="0"/>
                    </a:lnTo>
                  </a:path>
                </a:pathLst>
              </a:custGeom>
              <a:noFill/>
              <a:ln w="1587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83983" name="Group 322"/>
            <p:cNvGrpSpPr>
              <a:grpSpLocks/>
            </p:cNvGrpSpPr>
            <p:nvPr/>
          </p:nvGrpSpPr>
          <p:grpSpPr bwMode="auto">
            <a:xfrm>
              <a:off x="4850048" y="5215209"/>
              <a:ext cx="1786771" cy="1414191"/>
              <a:chOff x="5516563" y="5897563"/>
              <a:chExt cx="968375" cy="769938"/>
            </a:xfrm>
          </p:grpSpPr>
          <p:sp>
            <p:nvSpPr>
              <p:cNvPr id="83988" name="Rectangle 289"/>
              <p:cNvSpPr>
                <a:spLocks noChangeArrowheads="1"/>
              </p:cNvSpPr>
              <p:nvPr/>
            </p:nvSpPr>
            <p:spPr bwMode="auto">
              <a:xfrm>
                <a:off x="5516563" y="5897563"/>
                <a:ext cx="968375" cy="769938"/>
              </a:xfrm>
              <a:prstGeom prst="rect">
                <a:avLst/>
              </a:prstGeom>
              <a:noFill/>
              <a:ln w="15875"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p>
            </p:txBody>
          </p:sp>
          <p:sp>
            <p:nvSpPr>
              <p:cNvPr id="83989" name="Freeform 291"/>
              <p:cNvSpPr>
                <a:spLocks/>
              </p:cNvSpPr>
              <p:nvPr/>
            </p:nvSpPr>
            <p:spPr bwMode="auto">
              <a:xfrm>
                <a:off x="5565775" y="5930900"/>
                <a:ext cx="885825" cy="701675"/>
              </a:xfrm>
              <a:custGeom>
                <a:avLst/>
                <a:gdLst>
                  <a:gd name="T0" fmla="*/ 2147483647 w 55"/>
                  <a:gd name="T1" fmla="*/ 2147483647 h 62"/>
                  <a:gd name="T2" fmla="*/ 2147483647 w 55"/>
                  <a:gd name="T3" fmla="*/ 2147483647 h 62"/>
                  <a:gd name="T4" fmla="*/ 2147483647 w 55"/>
                  <a:gd name="T5" fmla="*/ 2147483647 h 62"/>
                  <a:gd name="T6" fmla="*/ 2147483647 w 55"/>
                  <a:gd name="T7" fmla="*/ 2147483647 h 62"/>
                  <a:gd name="T8" fmla="*/ 2147483647 w 55"/>
                  <a:gd name="T9" fmla="*/ 2147483647 h 62"/>
                  <a:gd name="T10" fmla="*/ 2147483647 w 55"/>
                  <a:gd name="T11" fmla="*/ 2147483647 h 62"/>
                  <a:gd name="T12" fmla="*/ 2147483647 w 55"/>
                  <a:gd name="T13" fmla="*/ 2147483647 h 62"/>
                  <a:gd name="T14" fmla="*/ 2147483647 w 55"/>
                  <a:gd name="T15" fmla="*/ 2147483647 h 62"/>
                  <a:gd name="T16" fmla="*/ 2147483647 w 55"/>
                  <a:gd name="T17" fmla="*/ 2147483647 h 62"/>
                  <a:gd name="T18" fmla="*/ 2147483647 w 55"/>
                  <a:gd name="T19" fmla="*/ 2147483647 h 62"/>
                  <a:gd name="T20" fmla="*/ 2147483647 w 55"/>
                  <a:gd name="T21" fmla="*/ 2147483647 h 62"/>
                  <a:gd name="T22" fmla="*/ 2147483647 w 55"/>
                  <a:gd name="T23" fmla="*/ 2147483647 h 62"/>
                  <a:gd name="T24" fmla="*/ 2147483647 w 55"/>
                  <a:gd name="T25" fmla="*/ 2147483647 h 62"/>
                  <a:gd name="T26" fmla="*/ 2147483647 w 55"/>
                  <a:gd name="T27" fmla="*/ 2147483647 h 62"/>
                  <a:gd name="T28" fmla="*/ 2147483647 w 55"/>
                  <a:gd name="T29" fmla="*/ 2147483647 h 62"/>
                  <a:gd name="T30" fmla="*/ 2147483647 w 55"/>
                  <a:gd name="T31" fmla="*/ 2147483647 h 62"/>
                  <a:gd name="T32" fmla="*/ 2147483647 w 55"/>
                  <a:gd name="T33" fmla="*/ 2147483647 h 62"/>
                  <a:gd name="T34" fmla="*/ 2147483647 w 55"/>
                  <a:gd name="T35" fmla="*/ 2147483647 h 62"/>
                  <a:gd name="T36" fmla="*/ 2147483647 w 55"/>
                  <a:gd name="T37" fmla="*/ 2147483647 h 62"/>
                  <a:gd name="T38" fmla="*/ 2147483647 w 55"/>
                  <a:gd name="T39" fmla="*/ 2147483647 h 62"/>
                  <a:gd name="T40" fmla="*/ 2147483647 w 55"/>
                  <a:gd name="T41" fmla="*/ 2147483647 h 62"/>
                  <a:gd name="T42" fmla="*/ 2147483647 w 55"/>
                  <a:gd name="T43" fmla="*/ 2147483647 h 62"/>
                  <a:gd name="T44" fmla="*/ 2147483647 w 55"/>
                  <a:gd name="T45" fmla="*/ 2147483647 h 62"/>
                  <a:gd name="T46" fmla="*/ 2147483647 w 55"/>
                  <a:gd name="T47" fmla="*/ 2147483647 h 62"/>
                  <a:gd name="T48" fmla="*/ 2147483647 w 55"/>
                  <a:gd name="T49" fmla="*/ 2147483647 h 62"/>
                  <a:gd name="T50" fmla="*/ 2147483647 w 55"/>
                  <a:gd name="T51" fmla="*/ 2147483647 h 62"/>
                  <a:gd name="T52" fmla="*/ 2147483647 w 55"/>
                  <a:gd name="T53" fmla="*/ 2147483647 h 62"/>
                  <a:gd name="T54" fmla="*/ 2147483647 w 55"/>
                  <a:gd name="T55" fmla="*/ 2147483647 h 62"/>
                  <a:gd name="T56" fmla="*/ 2147483647 w 55"/>
                  <a:gd name="T57" fmla="*/ 2147483647 h 62"/>
                  <a:gd name="T58" fmla="*/ 2147483647 w 55"/>
                  <a:gd name="T59" fmla="*/ 2147483647 h 62"/>
                  <a:gd name="T60" fmla="*/ 2147483647 w 55"/>
                  <a:gd name="T61" fmla="*/ 2147483647 h 62"/>
                  <a:gd name="T62" fmla="*/ 2147483647 w 55"/>
                  <a:gd name="T63" fmla="*/ 2147483647 h 62"/>
                  <a:gd name="T64" fmla="*/ 2147483647 w 55"/>
                  <a:gd name="T65" fmla="*/ 2147483647 h 62"/>
                  <a:gd name="T66" fmla="*/ 2147483647 w 55"/>
                  <a:gd name="T67" fmla="*/ 2147483647 h 62"/>
                  <a:gd name="T68" fmla="*/ 2147483647 w 55"/>
                  <a:gd name="T69" fmla="*/ 2147483647 h 62"/>
                  <a:gd name="T70" fmla="*/ 2147483647 w 55"/>
                  <a:gd name="T71" fmla="*/ 2147483647 h 62"/>
                  <a:gd name="T72" fmla="*/ 2147483647 w 55"/>
                  <a:gd name="T73" fmla="*/ 2147483647 h 62"/>
                  <a:gd name="T74" fmla="*/ 2147483647 w 55"/>
                  <a:gd name="T75" fmla="*/ 2147483647 h 62"/>
                  <a:gd name="T76" fmla="*/ 2147483647 w 55"/>
                  <a:gd name="T77" fmla="*/ 2147483647 h 62"/>
                  <a:gd name="T78" fmla="*/ 2147483647 w 55"/>
                  <a:gd name="T79" fmla="*/ 2147483647 h 62"/>
                  <a:gd name="T80" fmla="*/ 2147483647 w 55"/>
                  <a:gd name="T81" fmla="*/ 2147483647 h 62"/>
                  <a:gd name="T82" fmla="*/ 2147483647 w 55"/>
                  <a:gd name="T83" fmla="*/ 2147483647 h 62"/>
                  <a:gd name="T84" fmla="*/ 2147483647 w 55"/>
                  <a:gd name="T85" fmla="*/ 2147483647 h 62"/>
                  <a:gd name="T86" fmla="*/ 2147483647 w 55"/>
                  <a:gd name="T87" fmla="*/ 2147483647 h 62"/>
                  <a:gd name="T88" fmla="*/ 2147483647 w 55"/>
                  <a:gd name="T89" fmla="*/ 2147483647 h 62"/>
                  <a:gd name="T90" fmla="*/ 2147483647 w 55"/>
                  <a:gd name="T91" fmla="*/ 2147483647 h 62"/>
                  <a:gd name="T92" fmla="*/ 2147483647 w 55"/>
                  <a:gd name="T93" fmla="*/ 2147483647 h 62"/>
                  <a:gd name="T94" fmla="*/ 2147483647 w 55"/>
                  <a:gd name="T95" fmla="*/ 2147483647 h 62"/>
                  <a:gd name="T96" fmla="*/ 2147483647 w 55"/>
                  <a:gd name="T97" fmla="*/ 2147483647 h 62"/>
                  <a:gd name="T98" fmla="*/ 2147483647 w 55"/>
                  <a:gd name="T99" fmla="*/ 2147483647 h 62"/>
                  <a:gd name="T100" fmla="*/ 2147483647 w 55"/>
                  <a:gd name="T101" fmla="*/ 2147483647 h 62"/>
                  <a:gd name="T102" fmla="*/ 2147483647 w 55"/>
                  <a:gd name="T103" fmla="*/ 2147483647 h 62"/>
                  <a:gd name="T104" fmla="*/ 2147483647 w 55"/>
                  <a:gd name="T105" fmla="*/ 2147483647 h 62"/>
                  <a:gd name="T106" fmla="*/ 2147483647 w 55"/>
                  <a:gd name="T107" fmla="*/ 2147483647 h 62"/>
                  <a:gd name="T108" fmla="*/ 2147483647 w 55"/>
                  <a:gd name="T109" fmla="*/ 2147483647 h 62"/>
                  <a:gd name="T110" fmla="*/ 2147483647 w 55"/>
                  <a:gd name="T111" fmla="*/ 2147483647 h 62"/>
                  <a:gd name="T112" fmla="*/ 2147483647 w 55"/>
                  <a:gd name="T113" fmla="*/ 0 h 6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55"/>
                  <a:gd name="T172" fmla="*/ 0 h 62"/>
                  <a:gd name="T173" fmla="*/ 55 w 55"/>
                  <a:gd name="T174" fmla="*/ 62 h 62"/>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55" h="62">
                    <a:moveTo>
                      <a:pt x="0" y="62"/>
                    </a:moveTo>
                    <a:lnTo>
                      <a:pt x="0" y="62"/>
                    </a:lnTo>
                    <a:lnTo>
                      <a:pt x="15" y="62"/>
                    </a:lnTo>
                    <a:lnTo>
                      <a:pt x="18" y="62"/>
                    </a:lnTo>
                    <a:lnTo>
                      <a:pt x="18" y="61"/>
                    </a:lnTo>
                    <a:lnTo>
                      <a:pt x="19" y="61"/>
                    </a:lnTo>
                    <a:lnTo>
                      <a:pt x="21" y="61"/>
                    </a:lnTo>
                    <a:lnTo>
                      <a:pt x="22" y="61"/>
                    </a:lnTo>
                    <a:lnTo>
                      <a:pt x="22" y="60"/>
                    </a:lnTo>
                    <a:lnTo>
                      <a:pt x="23" y="60"/>
                    </a:lnTo>
                    <a:lnTo>
                      <a:pt x="24" y="60"/>
                    </a:lnTo>
                    <a:lnTo>
                      <a:pt x="25" y="60"/>
                    </a:lnTo>
                    <a:lnTo>
                      <a:pt x="25" y="59"/>
                    </a:lnTo>
                    <a:lnTo>
                      <a:pt x="26" y="59"/>
                    </a:lnTo>
                    <a:lnTo>
                      <a:pt x="27" y="59"/>
                    </a:lnTo>
                    <a:lnTo>
                      <a:pt x="27" y="58"/>
                    </a:lnTo>
                    <a:lnTo>
                      <a:pt x="28" y="58"/>
                    </a:lnTo>
                    <a:lnTo>
                      <a:pt x="28" y="57"/>
                    </a:lnTo>
                    <a:lnTo>
                      <a:pt x="29" y="57"/>
                    </a:lnTo>
                    <a:lnTo>
                      <a:pt x="29" y="56"/>
                    </a:lnTo>
                    <a:lnTo>
                      <a:pt x="30" y="56"/>
                    </a:lnTo>
                    <a:lnTo>
                      <a:pt x="30" y="55"/>
                    </a:lnTo>
                    <a:lnTo>
                      <a:pt x="31" y="55"/>
                    </a:lnTo>
                    <a:lnTo>
                      <a:pt x="32" y="55"/>
                    </a:lnTo>
                    <a:lnTo>
                      <a:pt x="32" y="54"/>
                    </a:lnTo>
                    <a:lnTo>
                      <a:pt x="32" y="53"/>
                    </a:lnTo>
                    <a:lnTo>
                      <a:pt x="33" y="53"/>
                    </a:lnTo>
                    <a:lnTo>
                      <a:pt x="33" y="52"/>
                    </a:lnTo>
                    <a:lnTo>
                      <a:pt x="34" y="52"/>
                    </a:lnTo>
                    <a:lnTo>
                      <a:pt x="34" y="51"/>
                    </a:lnTo>
                    <a:lnTo>
                      <a:pt x="35" y="51"/>
                    </a:lnTo>
                    <a:lnTo>
                      <a:pt x="35" y="50"/>
                    </a:lnTo>
                    <a:lnTo>
                      <a:pt x="35" y="49"/>
                    </a:lnTo>
                    <a:lnTo>
                      <a:pt x="36" y="49"/>
                    </a:lnTo>
                    <a:lnTo>
                      <a:pt x="36" y="48"/>
                    </a:lnTo>
                    <a:lnTo>
                      <a:pt x="37" y="48"/>
                    </a:lnTo>
                    <a:lnTo>
                      <a:pt x="37" y="47"/>
                    </a:lnTo>
                    <a:lnTo>
                      <a:pt x="37" y="46"/>
                    </a:lnTo>
                    <a:lnTo>
                      <a:pt x="38" y="46"/>
                    </a:lnTo>
                    <a:lnTo>
                      <a:pt x="38" y="45"/>
                    </a:lnTo>
                    <a:lnTo>
                      <a:pt x="38" y="44"/>
                    </a:lnTo>
                    <a:lnTo>
                      <a:pt x="39" y="44"/>
                    </a:lnTo>
                    <a:lnTo>
                      <a:pt x="39" y="43"/>
                    </a:lnTo>
                    <a:lnTo>
                      <a:pt x="39" y="42"/>
                    </a:lnTo>
                    <a:lnTo>
                      <a:pt x="40" y="42"/>
                    </a:lnTo>
                    <a:lnTo>
                      <a:pt x="40" y="41"/>
                    </a:lnTo>
                    <a:lnTo>
                      <a:pt x="40" y="40"/>
                    </a:lnTo>
                    <a:lnTo>
                      <a:pt x="41" y="40"/>
                    </a:lnTo>
                    <a:lnTo>
                      <a:pt x="41" y="39"/>
                    </a:lnTo>
                    <a:lnTo>
                      <a:pt x="41" y="38"/>
                    </a:lnTo>
                    <a:lnTo>
                      <a:pt x="42" y="38"/>
                    </a:lnTo>
                    <a:lnTo>
                      <a:pt x="42" y="37"/>
                    </a:lnTo>
                    <a:lnTo>
                      <a:pt x="42" y="36"/>
                    </a:lnTo>
                    <a:lnTo>
                      <a:pt x="42" y="35"/>
                    </a:lnTo>
                    <a:lnTo>
                      <a:pt x="43" y="35"/>
                    </a:lnTo>
                    <a:lnTo>
                      <a:pt x="43" y="34"/>
                    </a:lnTo>
                    <a:lnTo>
                      <a:pt x="43" y="33"/>
                    </a:lnTo>
                    <a:lnTo>
                      <a:pt x="44" y="33"/>
                    </a:lnTo>
                    <a:lnTo>
                      <a:pt x="44" y="32"/>
                    </a:lnTo>
                    <a:lnTo>
                      <a:pt x="44" y="31"/>
                    </a:lnTo>
                    <a:lnTo>
                      <a:pt x="44" y="30"/>
                    </a:lnTo>
                    <a:lnTo>
                      <a:pt x="45" y="30"/>
                    </a:lnTo>
                    <a:lnTo>
                      <a:pt x="45" y="29"/>
                    </a:lnTo>
                    <a:lnTo>
                      <a:pt x="45" y="28"/>
                    </a:lnTo>
                    <a:lnTo>
                      <a:pt x="46" y="28"/>
                    </a:lnTo>
                    <a:lnTo>
                      <a:pt x="46" y="27"/>
                    </a:lnTo>
                    <a:lnTo>
                      <a:pt x="46" y="26"/>
                    </a:lnTo>
                    <a:lnTo>
                      <a:pt x="46" y="25"/>
                    </a:lnTo>
                    <a:lnTo>
                      <a:pt x="47" y="25"/>
                    </a:lnTo>
                    <a:lnTo>
                      <a:pt x="47" y="24"/>
                    </a:lnTo>
                    <a:lnTo>
                      <a:pt x="47" y="23"/>
                    </a:lnTo>
                    <a:lnTo>
                      <a:pt x="47" y="22"/>
                    </a:lnTo>
                    <a:lnTo>
                      <a:pt x="48" y="22"/>
                    </a:lnTo>
                    <a:lnTo>
                      <a:pt x="48" y="21"/>
                    </a:lnTo>
                    <a:lnTo>
                      <a:pt x="48" y="20"/>
                    </a:lnTo>
                    <a:lnTo>
                      <a:pt x="48" y="19"/>
                    </a:lnTo>
                    <a:lnTo>
                      <a:pt x="48" y="18"/>
                    </a:lnTo>
                    <a:lnTo>
                      <a:pt x="49" y="18"/>
                    </a:lnTo>
                    <a:lnTo>
                      <a:pt x="49" y="17"/>
                    </a:lnTo>
                    <a:lnTo>
                      <a:pt x="49" y="16"/>
                    </a:lnTo>
                    <a:lnTo>
                      <a:pt x="49" y="15"/>
                    </a:lnTo>
                    <a:lnTo>
                      <a:pt x="50" y="15"/>
                    </a:lnTo>
                    <a:lnTo>
                      <a:pt x="50" y="14"/>
                    </a:lnTo>
                    <a:lnTo>
                      <a:pt x="50" y="13"/>
                    </a:lnTo>
                    <a:lnTo>
                      <a:pt x="50" y="12"/>
                    </a:lnTo>
                    <a:lnTo>
                      <a:pt x="51" y="12"/>
                    </a:lnTo>
                    <a:lnTo>
                      <a:pt x="51" y="11"/>
                    </a:lnTo>
                    <a:lnTo>
                      <a:pt x="51" y="10"/>
                    </a:lnTo>
                    <a:lnTo>
                      <a:pt x="51" y="9"/>
                    </a:lnTo>
                    <a:lnTo>
                      <a:pt x="52" y="9"/>
                    </a:lnTo>
                    <a:lnTo>
                      <a:pt x="52" y="8"/>
                    </a:lnTo>
                    <a:lnTo>
                      <a:pt x="52" y="7"/>
                    </a:lnTo>
                    <a:lnTo>
                      <a:pt x="52" y="6"/>
                    </a:lnTo>
                    <a:lnTo>
                      <a:pt x="53" y="6"/>
                    </a:lnTo>
                    <a:lnTo>
                      <a:pt x="53" y="5"/>
                    </a:lnTo>
                    <a:lnTo>
                      <a:pt x="53" y="4"/>
                    </a:lnTo>
                    <a:lnTo>
                      <a:pt x="53" y="3"/>
                    </a:lnTo>
                    <a:lnTo>
                      <a:pt x="54" y="3"/>
                    </a:lnTo>
                    <a:lnTo>
                      <a:pt x="54" y="2"/>
                    </a:lnTo>
                    <a:lnTo>
                      <a:pt x="54" y="1"/>
                    </a:lnTo>
                    <a:lnTo>
                      <a:pt x="55" y="1"/>
                    </a:lnTo>
                    <a:lnTo>
                      <a:pt x="55" y="0"/>
                    </a:lnTo>
                  </a:path>
                </a:pathLst>
              </a:custGeom>
              <a:noFill/>
              <a:ln w="15875" cap="rnd">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3990" name="Freeform 292"/>
              <p:cNvSpPr>
                <a:spLocks/>
              </p:cNvSpPr>
              <p:nvPr/>
            </p:nvSpPr>
            <p:spPr bwMode="auto">
              <a:xfrm>
                <a:off x="5565775" y="5930900"/>
                <a:ext cx="885825" cy="701675"/>
              </a:xfrm>
              <a:custGeom>
                <a:avLst/>
                <a:gdLst>
                  <a:gd name="T0" fmla="*/ 2147483647 w 55"/>
                  <a:gd name="T1" fmla="*/ 2147483647 h 62"/>
                  <a:gd name="T2" fmla="*/ 2147483647 w 55"/>
                  <a:gd name="T3" fmla="*/ 2147483647 h 62"/>
                  <a:gd name="T4" fmla="*/ 2147483647 w 55"/>
                  <a:gd name="T5" fmla="*/ 2147483647 h 62"/>
                  <a:gd name="T6" fmla="*/ 2147483647 w 55"/>
                  <a:gd name="T7" fmla="*/ 2147483647 h 62"/>
                  <a:gd name="T8" fmla="*/ 2147483647 w 55"/>
                  <a:gd name="T9" fmla="*/ 2147483647 h 62"/>
                  <a:gd name="T10" fmla="*/ 2147483647 w 55"/>
                  <a:gd name="T11" fmla="*/ 2147483647 h 62"/>
                  <a:gd name="T12" fmla="*/ 2147483647 w 55"/>
                  <a:gd name="T13" fmla="*/ 2147483647 h 62"/>
                  <a:gd name="T14" fmla="*/ 2147483647 w 55"/>
                  <a:gd name="T15" fmla="*/ 2147483647 h 62"/>
                  <a:gd name="T16" fmla="*/ 2147483647 w 55"/>
                  <a:gd name="T17" fmla="*/ 2147483647 h 62"/>
                  <a:gd name="T18" fmla="*/ 2147483647 w 55"/>
                  <a:gd name="T19" fmla="*/ 2147483647 h 62"/>
                  <a:gd name="T20" fmla="*/ 2147483647 w 55"/>
                  <a:gd name="T21" fmla="*/ 2147483647 h 62"/>
                  <a:gd name="T22" fmla="*/ 2147483647 w 55"/>
                  <a:gd name="T23" fmla="*/ 2147483647 h 62"/>
                  <a:gd name="T24" fmla="*/ 2147483647 w 55"/>
                  <a:gd name="T25" fmla="*/ 2147483647 h 62"/>
                  <a:gd name="T26" fmla="*/ 2147483647 w 55"/>
                  <a:gd name="T27" fmla="*/ 2147483647 h 62"/>
                  <a:gd name="T28" fmla="*/ 2147483647 w 55"/>
                  <a:gd name="T29" fmla="*/ 2147483647 h 62"/>
                  <a:gd name="T30" fmla="*/ 2147483647 w 55"/>
                  <a:gd name="T31" fmla="*/ 2147483647 h 62"/>
                  <a:gd name="T32" fmla="*/ 2147483647 w 55"/>
                  <a:gd name="T33" fmla="*/ 2147483647 h 62"/>
                  <a:gd name="T34" fmla="*/ 2147483647 w 55"/>
                  <a:gd name="T35" fmla="*/ 2147483647 h 62"/>
                  <a:gd name="T36" fmla="*/ 2147483647 w 55"/>
                  <a:gd name="T37" fmla="*/ 2147483647 h 62"/>
                  <a:gd name="T38" fmla="*/ 2147483647 w 55"/>
                  <a:gd name="T39" fmla="*/ 2147483647 h 62"/>
                  <a:gd name="T40" fmla="*/ 2147483647 w 55"/>
                  <a:gd name="T41" fmla="*/ 2147483647 h 62"/>
                  <a:gd name="T42" fmla="*/ 2147483647 w 55"/>
                  <a:gd name="T43" fmla="*/ 2147483647 h 62"/>
                  <a:gd name="T44" fmla="*/ 2147483647 w 55"/>
                  <a:gd name="T45" fmla="*/ 2147483647 h 62"/>
                  <a:gd name="T46" fmla="*/ 2147483647 w 55"/>
                  <a:gd name="T47" fmla="*/ 2147483647 h 62"/>
                  <a:gd name="T48" fmla="*/ 2147483647 w 55"/>
                  <a:gd name="T49" fmla="*/ 2147483647 h 62"/>
                  <a:gd name="T50" fmla="*/ 2147483647 w 55"/>
                  <a:gd name="T51" fmla="*/ 2147483647 h 62"/>
                  <a:gd name="T52" fmla="*/ 2147483647 w 55"/>
                  <a:gd name="T53" fmla="*/ 2147483647 h 62"/>
                  <a:gd name="T54" fmla="*/ 2147483647 w 55"/>
                  <a:gd name="T55" fmla="*/ 2147483647 h 62"/>
                  <a:gd name="T56" fmla="*/ 2147483647 w 55"/>
                  <a:gd name="T57" fmla="*/ 2147483647 h 62"/>
                  <a:gd name="T58" fmla="*/ 2147483647 w 55"/>
                  <a:gd name="T59" fmla="*/ 2147483647 h 62"/>
                  <a:gd name="T60" fmla="*/ 2147483647 w 55"/>
                  <a:gd name="T61" fmla="*/ 2147483647 h 62"/>
                  <a:gd name="T62" fmla="*/ 2147483647 w 55"/>
                  <a:gd name="T63" fmla="*/ 2147483647 h 62"/>
                  <a:gd name="T64" fmla="*/ 2147483647 w 55"/>
                  <a:gd name="T65" fmla="*/ 2147483647 h 62"/>
                  <a:gd name="T66" fmla="*/ 2147483647 w 55"/>
                  <a:gd name="T67" fmla="*/ 2147483647 h 62"/>
                  <a:gd name="T68" fmla="*/ 2147483647 w 55"/>
                  <a:gd name="T69" fmla="*/ 2147483647 h 62"/>
                  <a:gd name="T70" fmla="*/ 2147483647 w 55"/>
                  <a:gd name="T71" fmla="*/ 2147483647 h 62"/>
                  <a:gd name="T72" fmla="*/ 2147483647 w 55"/>
                  <a:gd name="T73" fmla="*/ 2147483647 h 62"/>
                  <a:gd name="T74" fmla="*/ 2147483647 w 55"/>
                  <a:gd name="T75" fmla="*/ 2147483647 h 62"/>
                  <a:gd name="T76" fmla="*/ 2147483647 w 55"/>
                  <a:gd name="T77" fmla="*/ 2147483647 h 62"/>
                  <a:gd name="T78" fmla="*/ 2147483647 w 55"/>
                  <a:gd name="T79" fmla="*/ 2147483647 h 62"/>
                  <a:gd name="T80" fmla="*/ 2147483647 w 55"/>
                  <a:gd name="T81" fmla="*/ 2147483647 h 62"/>
                  <a:gd name="T82" fmla="*/ 2147483647 w 55"/>
                  <a:gd name="T83" fmla="*/ 2147483647 h 62"/>
                  <a:gd name="T84" fmla="*/ 2147483647 w 55"/>
                  <a:gd name="T85" fmla="*/ 2147483647 h 62"/>
                  <a:gd name="T86" fmla="*/ 2147483647 w 55"/>
                  <a:gd name="T87" fmla="*/ 2147483647 h 62"/>
                  <a:gd name="T88" fmla="*/ 2147483647 w 55"/>
                  <a:gd name="T89" fmla="*/ 2147483647 h 62"/>
                  <a:gd name="T90" fmla="*/ 2147483647 w 55"/>
                  <a:gd name="T91" fmla="*/ 2147483647 h 62"/>
                  <a:gd name="T92" fmla="*/ 2147483647 w 55"/>
                  <a:gd name="T93" fmla="*/ 2147483647 h 62"/>
                  <a:gd name="T94" fmla="*/ 2147483647 w 55"/>
                  <a:gd name="T95" fmla="*/ 2147483647 h 62"/>
                  <a:gd name="T96" fmla="*/ 2147483647 w 55"/>
                  <a:gd name="T97" fmla="*/ 2147483647 h 62"/>
                  <a:gd name="T98" fmla="*/ 2147483647 w 55"/>
                  <a:gd name="T99" fmla="*/ 2147483647 h 62"/>
                  <a:gd name="T100" fmla="*/ 2147483647 w 55"/>
                  <a:gd name="T101" fmla="*/ 2147483647 h 62"/>
                  <a:gd name="T102" fmla="*/ 2147483647 w 55"/>
                  <a:gd name="T103" fmla="*/ 2147483647 h 62"/>
                  <a:gd name="T104" fmla="*/ 2147483647 w 55"/>
                  <a:gd name="T105" fmla="*/ 2147483647 h 62"/>
                  <a:gd name="T106" fmla="*/ 2147483647 w 55"/>
                  <a:gd name="T107" fmla="*/ 2147483647 h 62"/>
                  <a:gd name="T108" fmla="*/ 2147483647 w 55"/>
                  <a:gd name="T109" fmla="*/ 2147483647 h 62"/>
                  <a:gd name="T110" fmla="*/ 2147483647 w 55"/>
                  <a:gd name="T111" fmla="*/ 2147483647 h 62"/>
                  <a:gd name="T112" fmla="*/ 2147483647 w 55"/>
                  <a:gd name="T113" fmla="*/ 0 h 6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55"/>
                  <a:gd name="T172" fmla="*/ 0 h 62"/>
                  <a:gd name="T173" fmla="*/ 55 w 55"/>
                  <a:gd name="T174" fmla="*/ 62 h 62"/>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55" h="62">
                    <a:moveTo>
                      <a:pt x="0" y="62"/>
                    </a:moveTo>
                    <a:lnTo>
                      <a:pt x="15" y="62"/>
                    </a:lnTo>
                    <a:lnTo>
                      <a:pt x="18" y="62"/>
                    </a:lnTo>
                    <a:lnTo>
                      <a:pt x="19" y="62"/>
                    </a:lnTo>
                    <a:lnTo>
                      <a:pt x="19" y="61"/>
                    </a:lnTo>
                    <a:lnTo>
                      <a:pt x="21" y="61"/>
                    </a:lnTo>
                    <a:lnTo>
                      <a:pt x="22" y="61"/>
                    </a:lnTo>
                    <a:lnTo>
                      <a:pt x="23" y="61"/>
                    </a:lnTo>
                    <a:lnTo>
                      <a:pt x="23" y="60"/>
                    </a:lnTo>
                    <a:lnTo>
                      <a:pt x="24" y="60"/>
                    </a:lnTo>
                    <a:lnTo>
                      <a:pt x="25" y="60"/>
                    </a:lnTo>
                    <a:lnTo>
                      <a:pt x="26" y="60"/>
                    </a:lnTo>
                    <a:lnTo>
                      <a:pt x="26" y="59"/>
                    </a:lnTo>
                    <a:lnTo>
                      <a:pt x="27" y="59"/>
                    </a:lnTo>
                    <a:lnTo>
                      <a:pt x="27" y="58"/>
                    </a:lnTo>
                    <a:lnTo>
                      <a:pt x="28" y="58"/>
                    </a:lnTo>
                    <a:lnTo>
                      <a:pt x="28" y="57"/>
                    </a:lnTo>
                    <a:lnTo>
                      <a:pt x="29" y="57"/>
                    </a:lnTo>
                    <a:lnTo>
                      <a:pt x="30" y="57"/>
                    </a:lnTo>
                    <a:lnTo>
                      <a:pt x="30" y="56"/>
                    </a:lnTo>
                    <a:lnTo>
                      <a:pt x="31" y="56"/>
                    </a:lnTo>
                    <a:lnTo>
                      <a:pt x="31" y="55"/>
                    </a:lnTo>
                    <a:lnTo>
                      <a:pt x="32" y="55"/>
                    </a:lnTo>
                    <a:lnTo>
                      <a:pt x="32" y="54"/>
                    </a:lnTo>
                    <a:lnTo>
                      <a:pt x="33" y="54"/>
                    </a:lnTo>
                    <a:lnTo>
                      <a:pt x="33" y="53"/>
                    </a:lnTo>
                    <a:lnTo>
                      <a:pt x="33" y="52"/>
                    </a:lnTo>
                    <a:lnTo>
                      <a:pt x="34" y="52"/>
                    </a:lnTo>
                    <a:lnTo>
                      <a:pt x="34" y="51"/>
                    </a:lnTo>
                    <a:lnTo>
                      <a:pt x="35" y="51"/>
                    </a:lnTo>
                    <a:lnTo>
                      <a:pt x="35" y="50"/>
                    </a:lnTo>
                    <a:lnTo>
                      <a:pt x="36" y="50"/>
                    </a:lnTo>
                    <a:lnTo>
                      <a:pt x="36" y="49"/>
                    </a:lnTo>
                    <a:lnTo>
                      <a:pt x="36" y="48"/>
                    </a:lnTo>
                    <a:lnTo>
                      <a:pt x="37" y="48"/>
                    </a:lnTo>
                    <a:lnTo>
                      <a:pt x="37" y="47"/>
                    </a:lnTo>
                    <a:lnTo>
                      <a:pt x="37" y="46"/>
                    </a:lnTo>
                    <a:lnTo>
                      <a:pt x="38" y="46"/>
                    </a:lnTo>
                    <a:lnTo>
                      <a:pt x="38" y="45"/>
                    </a:lnTo>
                    <a:lnTo>
                      <a:pt x="38" y="44"/>
                    </a:lnTo>
                    <a:lnTo>
                      <a:pt x="39" y="44"/>
                    </a:lnTo>
                    <a:lnTo>
                      <a:pt x="39" y="43"/>
                    </a:lnTo>
                    <a:lnTo>
                      <a:pt x="40" y="43"/>
                    </a:lnTo>
                    <a:lnTo>
                      <a:pt x="40" y="42"/>
                    </a:lnTo>
                    <a:lnTo>
                      <a:pt x="40" y="41"/>
                    </a:lnTo>
                    <a:lnTo>
                      <a:pt x="40" y="40"/>
                    </a:lnTo>
                    <a:lnTo>
                      <a:pt x="41" y="40"/>
                    </a:lnTo>
                    <a:lnTo>
                      <a:pt x="41" y="39"/>
                    </a:lnTo>
                    <a:lnTo>
                      <a:pt x="41" y="38"/>
                    </a:lnTo>
                    <a:lnTo>
                      <a:pt x="42" y="38"/>
                    </a:lnTo>
                    <a:lnTo>
                      <a:pt x="42" y="37"/>
                    </a:lnTo>
                    <a:lnTo>
                      <a:pt x="42" y="36"/>
                    </a:lnTo>
                    <a:lnTo>
                      <a:pt x="43" y="36"/>
                    </a:lnTo>
                    <a:lnTo>
                      <a:pt x="43" y="35"/>
                    </a:lnTo>
                    <a:lnTo>
                      <a:pt x="43" y="34"/>
                    </a:lnTo>
                    <a:lnTo>
                      <a:pt x="43" y="33"/>
                    </a:lnTo>
                    <a:lnTo>
                      <a:pt x="44" y="33"/>
                    </a:lnTo>
                    <a:lnTo>
                      <a:pt x="44" y="32"/>
                    </a:lnTo>
                    <a:lnTo>
                      <a:pt x="44" y="31"/>
                    </a:lnTo>
                    <a:lnTo>
                      <a:pt x="45" y="31"/>
                    </a:lnTo>
                    <a:lnTo>
                      <a:pt x="45" y="30"/>
                    </a:lnTo>
                    <a:lnTo>
                      <a:pt x="45" y="29"/>
                    </a:lnTo>
                    <a:lnTo>
                      <a:pt x="45" y="28"/>
                    </a:lnTo>
                    <a:lnTo>
                      <a:pt x="46" y="28"/>
                    </a:lnTo>
                    <a:lnTo>
                      <a:pt x="46" y="27"/>
                    </a:lnTo>
                    <a:lnTo>
                      <a:pt x="46" y="26"/>
                    </a:lnTo>
                    <a:lnTo>
                      <a:pt x="46" y="25"/>
                    </a:lnTo>
                    <a:lnTo>
                      <a:pt x="47" y="25"/>
                    </a:lnTo>
                    <a:lnTo>
                      <a:pt x="47" y="24"/>
                    </a:lnTo>
                    <a:lnTo>
                      <a:pt x="47" y="23"/>
                    </a:lnTo>
                    <a:lnTo>
                      <a:pt x="47" y="22"/>
                    </a:lnTo>
                    <a:lnTo>
                      <a:pt x="48" y="22"/>
                    </a:lnTo>
                    <a:lnTo>
                      <a:pt x="48" y="21"/>
                    </a:lnTo>
                    <a:lnTo>
                      <a:pt x="48" y="20"/>
                    </a:lnTo>
                    <a:lnTo>
                      <a:pt x="48" y="19"/>
                    </a:lnTo>
                    <a:lnTo>
                      <a:pt x="49" y="19"/>
                    </a:lnTo>
                    <a:lnTo>
                      <a:pt x="49" y="18"/>
                    </a:lnTo>
                    <a:lnTo>
                      <a:pt x="49" y="17"/>
                    </a:lnTo>
                    <a:lnTo>
                      <a:pt x="49" y="16"/>
                    </a:lnTo>
                    <a:lnTo>
                      <a:pt x="50" y="16"/>
                    </a:lnTo>
                    <a:lnTo>
                      <a:pt x="50" y="15"/>
                    </a:lnTo>
                    <a:lnTo>
                      <a:pt x="50" y="14"/>
                    </a:lnTo>
                    <a:lnTo>
                      <a:pt x="50" y="13"/>
                    </a:lnTo>
                    <a:lnTo>
                      <a:pt x="50" y="12"/>
                    </a:lnTo>
                    <a:lnTo>
                      <a:pt x="51" y="12"/>
                    </a:lnTo>
                    <a:lnTo>
                      <a:pt x="51" y="11"/>
                    </a:lnTo>
                    <a:lnTo>
                      <a:pt x="51" y="10"/>
                    </a:lnTo>
                    <a:lnTo>
                      <a:pt x="51" y="9"/>
                    </a:lnTo>
                    <a:lnTo>
                      <a:pt x="52" y="9"/>
                    </a:lnTo>
                    <a:lnTo>
                      <a:pt x="52" y="8"/>
                    </a:lnTo>
                    <a:lnTo>
                      <a:pt x="52" y="7"/>
                    </a:lnTo>
                    <a:lnTo>
                      <a:pt x="52" y="6"/>
                    </a:lnTo>
                    <a:lnTo>
                      <a:pt x="53" y="6"/>
                    </a:lnTo>
                    <a:lnTo>
                      <a:pt x="53" y="5"/>
                    </a:lnTo>
                    <a:lnTo>
                      <a:pt x="53" y="4"/>
                    </a:lnTo>
                    <a:lnTo>
                      <a:pt x="53" y="3"/>
                    </a:lnTo>
                    <a:lnTo>
                      <a:pt x="54" y="3"/>
                    </a:lnTo>
                    <a:lnTo>
                      <a:pt x="54" y="2"/>
                    </a:lnTo>
                    <a:lnTo>
                      <a:pt x="54" y="1"/>
                    </a:lnTo>
                    <a:lnTo>
                      <a:pt x="55" y="1"/>
                    </a:lnTo>
                    <a:lnTo>
                      <a:pt x="55" y="0"/>
                    </a:lnTo>
                  </a:path>
                </a:pathLst>
              </a:custGeom>
              <a:noFill/>
              <a:ln w="1587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83984" name="Group 321"/>
            <p:cNvGrpSpPr>
              <a:grpSpLocks/>
            </p:cNvGrpSpPr>
            <p:nvPr/>
          </p:nvGrpSpPr>
          <p:grpSpPr bwMode="auto">
            <a:xfrm>
              <a:off x="7131557" y="5215209"/>
              <a:ext cx="1783843" cy="1414191"/>
              <a:chOff x="7758113" y="5897563"/>
              <a:chExt cx="966788" cy="769938"/>
            </a:xfrm>
          </p:grpSpPr>
          <p:sp>
            <p:nvSpPr>
              <p:cNvPr id="83985" name="Rectangle 315"/>
              <p:cNvSpPr>
                <a:spLocks noChangeArrowheads="1"/>
              </p:cNvSpPr>
              <p:nvPr/>
            </p:nvSpPr>
            <p:spPr bwMode="auto">
              <a:xfrm>
                <a:off x="7758113" y="5897563"/>
                <a:ext cx="966788" cy="769938"/>
              </a:xfrm>
              <a:prstGeom prst="rect">
                <a:avLst/>
              </a:prstGeom>
              <a:noFill/>
              <a:ln w="15875"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p>
            </p:txBody>
          </p:sp>
          <p:sp>
            <p:nvSpPr>
              <p:cNvPr id="83986" name="Freeform 317"/>
              <p:cNvSpPr>
                <a:spLocks/>
              </p:cNvSpPr>
              <p:nvPr/>
            </p:nvSpPr>
            <p:spPr bwMode="auto">
              <a:xfrm>
                <a:off x="7789863" y="5930900"/>
                <a:ext cx="903288" cy="701675"/>
              </a:xfrm>
              <a:custGeom>
                <a:avLst/>
                <a:gdLst>
                  <a:gd name="T0" fmla="*/ 2147483647 w 56"/>
                  <a:gd name="T1" fmla="*/ 2147483647 h 62"/>
                  <a:gd name="T2" fmla="*/ 2147483647 w 56"/>
                  <a:gd name="T3" fmla="*/ 2147483647 h 62"/>
                  <a:gd name="T4" fmla="*/ 2147483647 w 56"/>
                  <a:gd name="T5" fmla="*/ 2147483647 h 62"/>
                  <a:gd name="T6" fmla="*/ 2147483647 w 56"/>
                  <a:gd name="T7" fmla="*/ 2147483647 h 62"/>
                  <a:gd name="T8" fmla="*/ 2147483647 w 56"/>
                  <a:gd name="T9" fmla="*/ 2147483647 h 62"/>
                  <a:gd name="T10" fmla="*/ 2147483647 w 56"/>
                  <a:gd name="T11" fmla="*/ 2147483647 h 62"/>
                  <a:gd name="T12" fmla="*/ 2147483647 w 56"/>
                  <a:gd name="T13" fmla="*/ 2147483647 h 62"/>
                  <a:gd name="T14" fmla="*/ 2147483647 w 56"/>
                  <a:gd name="T15" fmla="*/ 2147483647 h 62"/>
                  <a:gd name="T16" fmla="*/ 2147483647 w 56"/>
                  <a:gd name="T17" fmla="*/ 2147483647 h 62"/>
                  <a:gd name="T18" fmla="*/ 2147483647 w 56"/>
                  <a:gd name="T19" fmla="*/ 2147483647 h 62"/>
                  <a:gd name="T20" fmla="*/ 2147483647 w 56"/>
                  <a:gd name="T21" fmla="*/ 2147483647 h 62"/>
                  <a:gd name="T22" fmla="*/ 2147483647 w 56"/>
                  <a:gd name="T23" fmla="*/ 2147483647 h 62"/>
                  <a:gd name="T24" fmla="*/ 2147483647 w 56"/>
                  <a:gd name="T25" fmla="*/ 2147483647 h 62"/>
                  <a:gd name="T26" fmla="*/ 2147483647 w 56"/>
                  <a:gd name="T27" fmla="*/ 2147483647 h 62"/>
                  <a:gd name="T28" fmla="*/ 2147483647 w 56"/>
                  <a:gd name="T29" fmla="*/ 2147483647 h 62"/>
                  <a:gd name="T30" fmla="*/ 2147483647 w 56"/>
                  <a:gd name="T31" fmla="*/ 2147483647 h 62"/>
                  <a:gd name="T32" fmla="*/ 2147483647 w 56"/>
                  <a:gd name="T33" fmla="*/ 2147483647 h 62"/>
                  <a:gd name="T34" fmla="*/ 2147483647 w 56"/>
                  <a:gd name="T35" fmla="*/ 2147483647 h 62"/>
                  <a:gd name="T36" fmla="*/ 2147483647 w 56"/>
                  <a:gd name="T37" fmla="*/ 2147483647 h 62"/>
                  <a:gd name="T38" fmla="*/ 2147483647 w 56"/>
                  <a:gd name="T39" fmla="*/ 2147483647 h 62"/>
                  <a:gd name="T40" fmla="*/ 2147483647 w 56"/>
                  <a:gd name="T41" fmla="*/ 2147483647 h 62"/>
                  <a:gd name="T42" fmla="*/ 2147483647 w 56"/>
                  <a:gd name="T43" fmla="*/ 2147483647 h 62"/>
                  <a:gd name="T44" fmla="*/ 2147483647 w 56"/>
                  <a:gd name="T45" fmla="*/ 2147483647 h 62"/>
                  <a:gd name="T46" fmla="*/ 2147483647 w 56"/>
                  <a:gd name="T47" fmla="*/ 2147483647 h 62"/>
                  <a:gd name="T48" fmla="*/ 2147483647 w 56"/>
                  <a:gd name="T49" fmla="*/ 2147483647 h 62"/>
                  <a:gd name="T50" fmla="*/ 2147483647 w 56"/>
                  <a:gd name="T51" fmla="*/ 2147483647 h 62"/>
                  <a:gd name="T52" fmla="*/ 2147483647 w 56"/>
                  <a:gd name="T53" fmla="*/ 2147483647 h 62"/>
                  <a:gd name="T54" fmla="*/ 2147483647 w 56"/>
                  <a:gd name="T55" fmla="*/ 2147483647 h 62"/>
                  <a:gd name="T56" fmla="*/ 2147483647 w 56"/>
                  <a:gd name="T57" fmla="*/ 2147483647 h 62"/>
                  <a:gd name="T58" fmla="*/ 2147483647 w 56"/>
                  <a:gd name="T59" fmla="*/ 2147483647 h 62"/>
                  <a:gd name="T60" fmla="*/ 2147483647 w 56"/>
                  <a:gd name="T61" fmla="*/ 2147483647 h 62"/>
                  <a:gd name="T62" fmla="*/ 2147483647 w 56"/>
                  <a:gd name="T63" fmla="*/ 2147483647 h 62"/>
                  <a:gd name="T64" fmla="*/ 2147483647 w 56"/>
                  <a:gd name="T65" fmla="*/ 2147483647 h 62"/>
                  <a:gd name="T66" fmla="*/ 2147483647 w 56"/>
                  <a:gd name="T67" fmla="*/ 2147483647 h 62"/>
                  <a:gd name="T68" fmla="*/ 2147483647 w 56"/>
                  <a:gd name="T69" fmla="*/ 2147483647 h 62"/>
                  <a:gd name="T70" fmla="*/ 2147483647 w 56"/>
                  <a:gd name="T71" fmla="*/ 2147483647 h 62"/>
                  <a:gd name="T72" fmla="*/ 2147483647 w 56"/>
                  <a:gd name="T73" fmla="*/ 2147483647 h 62"/>
                  <a:gd name="T74" fmla="*/ 2147483647 w 56"/>
                  <a:gd name="T75" fmla="*/ 2147483647 h 62"/>
                  <a:gd name="T76" fmla="*/ 2147483647 w 56"/>
                  <a:gd name="T77" fmla="*/ 2147483647 h 62"/>
                  <a:gd name="T78" fmla="*/ 2147483647 w 56"/>
                  <a:gd name="T79" fmla="*/ 2147483647 h 62"/>
                  <a:gd name="T80" fmla="*/ 2147483647 w 56"/>
                  <a:gd name="T81" fmla="*/ 2147483647 h 62"/>
                  <a:gd name="T82" fmla="*/ 2147483647 w 56"/>
                  <a:gd name="T83" fmla="*/ 2147483647 h 62"/>
                  <a:gd name="T84" fmla="*/ 2147483647 w 56"/>
                  <a:gd name="T85" fmla="*/ 2147483647 h 62"/>
                  <a:gd name="T86" fmla="*/ 2147483647 w 56"/>
                  <a:gd name="T87" fmla="*/ 2147483647 h 62"/>
                  <a:gd name="T88" fmla="*/ 2147483647 w 56"/>
                  <a:gd name="T89" fmla="*/ 2147483647 h 62"/>
                  <a:gd name="T90" fmla="*/ 2147483647 w 56"/>
                  <a:gd name="T91" fmla="*/ 2147483647 h 62"/>
                  <a:gd name="T92" fmla="*/ 2147483647 w 56"/>
                  <a:gd name="T93" fmla="*/ 2147483647 h 62"/>
                  <a:gd name="T94" fmla="*/ 2147483647 w 56"/>
                  <a:gd name="T95" fmla="*/ 2147483647 h 62"/>
                  <a:gd name="T96" fmla="*/ 2147483647 w 56"/>
                  <a:gd name="T97" fmla="*/ 2147483647 h 62"/>
                  <a:gd name="T98" fmla="*/ 2147483647 w 56"/>
                  <a:gd name="T99" fmla="*/ 2147483647 h 62"/>
                  <a:gd name="T100" fmla="*/ 2147483647 w 56"/>
                  <a:gd name="T101" fmla="*/ 2147483647 h 62"/>
                  <a:gd name="T102" fmla="*/ 2147483647 w 56"/>
                  <a:gd name="T103" fmla="*/ 2147483647 h 62"/>
                  <a:gd name="T104" fmla="*/ 2147483647 w 56"/>
                  <a:gd name="T105" fmla="*/ 2147483647 h 62"/>
                  <a:gd name="T106" fmla="*/ 2147483647 w 56"/>
                  <a:gd name="T107" fmla="*/ 2147483647 h 62"/>
                  <a:gd name="T108" fmla="*/ 2147483647 w 56"/>
                  <a:gd name="T109" fmla="*/ 2147483647 h 62"/>
                  <a:gd name="T110" fmla="*/ 2147483647 w 56"/>
                  <a:gd name="T111" fmla="*/ 2147483647 h 62"/>
                  <a:gd name="T112" fmla="*/ 2147483647 w 56"/>
                  <a:gd name="T113" fmla="*/ 0 h 6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56"/>
                  <a:gd name="T172" fmla="*/ 0 h 62"/>
                  <a:gd name="T173" fmla="*/ 56 w 56"/>
                  <a:gd name="T174" fmla="*/ 62 h 62"/>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56" h="62">
                    <a:moveTo>
                      <a:pt x="0" y="62"/>
                    </a:moveTo>
                    <a:lnTo>
                      <a:pt x="0" y="62"/>
                    </a:lnTo>
                    <a:lnTo>
                      <a:pt x="19" y="62"/>
                    </a:lnTo>
                    <a:lnTo>
                      <a:pt x="22" y="62"/>
                    </a:lnTo>
                    <a:lnTo>
                      <a:pt x="22" y="61"/>
                    </a:lnTo>
                    <a:lnTo>
                      <a:pt x="24" y="61"/>
                    </a:lnTo>
                    <a:lnTo>
                      <a:pt x="26" y="61"/>
                    </a:lnTo>
                    <a:lnTo>
                      <a:pt x="27" y="61"/>
                    </a:lnTo>
                    <a:lnTo>
                      <a:pt x="27" y="60"/>
                    </a:lnTo>
                    <a:lnTo>
                      <a:pt x="28" y="60"/>
                    </a:lnTo>
                    <a:lnTo>
                      <a:pt x="29" y="60"/>
                    </a:lnTo>
                    <a:lnTo>
                      <a:pt x="30" y="60"/>
                    </a:lnTo>
                    <a:lnTo>
                      <a:pt x="30" y="59"/>
                    </a:lnTo>
                    <a:lnTo>
                      <a:pt x="31" y="59"/>
                    </a:lnTo>
                    <a:lnTo>
                      <a:pt x="32" y="59"/>
                    </a:lnTo>
                    <a:lnTo>
                      <a:pt x="32" y="58"/>
                    </a:lnTo>
                    <a:lnTo>
                      <a:pt x="33" y="58"/>
                    </a:lnTo>
                    <a:lnTo>
                      <a:pt x="33" y="57"/>
                    </a:lnTo>
                    <a:lnTo>
                      <a:pt x="34" y="57"/>
                    </a:lnTo>
                    <a:lnTo>
                      <a:pt x="34" y="56"/>
                    </a:lnTo>
                    <a:lnTo>
                      <a:pt x="35" y="56"/>
                    </a:lnTo>
                    <a:lnTo>
                      <a:pt x="36" y="56"/>
                    </a:lnTo>
                    <a:lnTo>
                      <a:pt x="36" y="55"/>
                    </a:lnTo>
                    <a:lnTo>
                      <a:pt x="37" y="55"/>
                    </a:lnTo>
                    <a:lnTo>
                      <a:pt x="37" y="54"/>
                    </a:lnTo>
                    <a:lnTo>
                      <a:pt x="38" y="54"/>
                    </a:lnTo>
                    <a:lnTo>
                      <a:pt x="38" y="53"/>
                    </a:lnTo>
                    <a:lnTo>
                      <a:pt x="38" y="52"/>
                    </a:lnTo>
                    <a:lnTo>
                      <a:pt x="39" y="52"/>
                    </a:lnTo>
                    <a:lnTo>
                      <a:pt x="39" y="51"/>
                    </a:lnTo>
                    <a:lnTo>
                      <a:pt x="40" y="51"/>
                    </a:lnTo>
                    <a:lnTo>
                      <a:pt x="40" y="50"/>
                    </a:lnTo>
                    <a:lnTo>
                      <a:pt x="41" y="50"/>
                    </a:lnTo>
                    <a:lnTo>
                      <a:pt x="41" y="49"/>
                    </a:lnTo>
                    <a:lnTo>
                      <a:pt x="41" y="48"/>
                    </a:lnTo>
                    <a:lnTo>
                      <a:pt x="42" y="48"/>
                    </a:lnTo>
                    <a:lnTo>
                      <a:pt x="42" y="47"/>
                    </a:lnTo>
                    <a:lnTo>
                      <a:pt x="42" y="46"/>
                    </a:lnTo>
                    <a:lnTo>
                      <a:pt x="43" y="46"/>
                    </a:lnTo>
                    <a:lnTo>
                      <a:pt x="43" y="45"/>
                    </a:lnTo>
                    <a:lnTo>
                      <a:pt x="43" y="44"/>
                    </a:lnTo>
                    <a:lnTo>
                      <a:pt x="44" y="44"/>
                    </a:lnTo>
                    <a:lnTo>
                      <a:pt x="44" y="43"/>
                    </a:lnTo>
                    <a:lnTo>
                      <a:pt x="44" y="42"/>
                    </a:lnTo>
                    <a:lnTo>
                      <a:pt x="45" y="42"/>
                    </a:lnTo>
                    <a:lnTo>
                      <a:pt x="45" y="41"/>
                    </a:lnTo>
                    <a:lnTo>
                      <a:pt x="45" y="40"/>
                    </a:lnTo>
                    <a:lnTo>
                      <a:pt x="45" y="39"/>
                    </a:lnTo>
                    <a:lnTo>
                      <a:pt x="46" y="39"/>
                    </a:lnTo>
                    <a:lnTo>
                      <a:pt x="46" y="38"/>
                    </a:lnTo>
                    <a:lnTo>
                      <a:pt x="46" y="37"/>
                    </a:lnTo>
                    <a:lnTo>
                      <a:pt x="47" y="37"/>
                    </a:lnTo>
                    <a:lnTo>
                      <a:pt x="47" y="36"/>
                    </a:lnTo>
                    <a:lnTo>
                      <a:pt x="47" y="35"/>
                    </a:lnTo>
                    <a:lnTo>
                      <a:pt x="47" y="34"/>
                    </a:lnTo>
                    <a:lnTo>
                      <a:pt x="48" y="34"/>
                    </a:lnTo>
                    <a:lnTo>
                      <a:pt x="48" y="33"/>
                    </a:lnTo>
                    <a:lnTo>
                      <a:pt x="48" y="32"/>
                    </a:lnTo>
                    <a:lnTo>
                      <a:pt x="48" y="31"/>
                    </a:lnTo>
                    <a:lnTo>
                      <a:pt x="49" y="31"/>
                    </a:lnTo>
                    <a:lnTo>
                      <a:pt x="49" y="30"/>
                    </a:lnTo>
                    <a:lnTo>
                      <a:pt x="49" y="29"/>
                    </a:lnTo>
                    <a:lnTo>
                      <a:pt x="49" y="28"/>
                    </a:lnTo>
                    <a:lnTo>
                      <a:pt x="50" y="28"/>
                    </a:lnTo>
                    <a:lnTo>
                      <a:pt x="50" y="27"/>
                    </a:lnTo>
                    <a:lnTo>
                      <a:pt x="50" y="26"/>
                    </a:lnTo>
                    <a:lnTo>
                      <a:pt x="50" y="25"/>
                    </a:lnTo>
                    <a:lnTo>
                      <a:pt x="50" y="24"/>
                    </a:lnTo>
                    <a:lnTo>
                      <a:pt x="51" y="24"/>
                    </a:lnTo>
                    <a:lnTo>
                      <a:pt x="51" y="23"/>
                    </a:lnTo>
                    <a:lnTo>
                      <a:pt x="51" y="22"/>
                    </a:lnTo>
                    <a:lnTo>
                      <a:pt x="51" y="21"/>
                    </a:lnTo>
                    <a:lnTo>
                      <a:pt x="51" y="20"/>
                    </a:lnTo>
                    <a:lnTo>
                      <a:pt x="52" y="20"/>
                    </a:lnTo>
                    <a:lnTo>
                      <a:pt x="52" y="19"/>
                    </a:lnTo>
                    <a:lnTo>
                      <a:pt x="52" y="18"/>
                    </a:lnTo>
                    <a:lnTo>
                      <a:pt x="52" y="17"/>
                    </a:lnTo>
                    <a:lnTo>
                      <a:pt x="52" y="16"/>
                    </a:lnTo>
                    <a:lnTo>
                      <a:pt x="52" y="15"/>
                    </a:lnTo>
                    <a:lnTo>
                      <a:pt x="53" y="15"/>
                    </a:lnTo>
                    <a:lnTo>
                      <a:pt x="53" y="14"/>
                    </a:lnTo>
                    <a:lnTo>
                      <a:pt x="53" y="13"/>
                    </a:lnTo>
                    <a:lnTo>
                      <a:pt x="53" y="12"/>
                    </a:lnTo>
                    <a:lnTo>
                      <a:pt x="53" y="11"/>
                    </a:lnTo>
                    <a:lnTo>
                      <a:pt x="54" y="11"/>
                    </a:lnTo>
                    <a:lnTo>
                      <a:pt x="54" y="10"/>
                    </a:lnTo>
                    <a:lnTo>
                      <a:pt x="54" y="9"/>
                    </a:lnTo>
                    <a:lnTo>
                      <a:pt x="54" y="8"/>
                    </a:lnTo>
                    <a:lnTo>
                      <a:pt x="54" y="7"/>
                    </a:lnTo>
                    <a:lnTo>
                      <a:pt x="54" y="6"/>
                    </a:lnTo>
                    <a:lnTo>
                      <a:pt x="55" y="6"/>
                    </a:lnTo>
                    <a:lnTo>
                      <a:pt x="55" y="5"/>
                    </a:lnTo>
                    <a:lnTo>
                      <a:pt x="55" y="4"/>
                    </a:lnTo>
                    <a:lnTo>
                      <a:pt x="55" y="3"/>
                    </a:lnTo>
                    <a:lnTo>
                      <a:pt x="55" y="2"/>
                    </a:lnTo>
                    <a:lnTo>
                      <a:pt x="55" y="1"/>
                    </a:lnTo>
                    <a:lnTo>
                      <a:pt x="56" y="1"/>
                    </a:lnTo>
                    <a:lnTo>
                      <a:pt x="56" y="0"/>
                    </a:lnTo>
                  </a:path>
                </a:pathLst>
              </a:custGeom>
              <a:noFill/>
              <a:ln w="15875" cap="rnd">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3987" name="Freeform 318"/>
              <p:cNvSpPr>
                <a:spLocks/>
              </p:cNvSpPr>
              <p:nvPr/>
            </p:nvSpPr>
            <p:spPr bwMode="auto">
              <a:xfrm>
                <a:off x="7789863" y="5930900"/>
                <a:ext cx="903288" cy="701675"/>
              </a:xfrm>
              <a:custGeom>
                <a:avLst/>
                <a:gdLst>
                  <a:gd name="T0" fmla="*/ 2147483647 w 56"/>
                  <a:gd name="T1" fmla="*/ 2147483647 h 62"/>
                  <a:gd name="T2" fmla="*/ 2147483647 w 56"/>
                  <a:gd name="T3" fmla="*/ 2147483647 h 62"/>
                  <a:gd name="T4" fmla="*/ 2147483647 w 56"/>
                  <a:gd name="T5" fmla="*/ 2147483647 h 62"/>
                  <a:gd name="T6" fmla="*/ 2147483647 w 56"/>
                  <a:gd name="T7" fmla="*/ 2147483647 h 62"/>
                  <a:gd name="T8" fmla="*/ 2147483647 w 56"/>
                  <a:gd name="T9" fmla="*/ 2147483647 h 62"/>
                  <a:gd name="T10" fmla="*/ 2147483647 w 56"/>
                  <a:gd name="T11" fmla="*/ 2147483647 h 62"/>
                  <a:gd name="T12" fmla="*/ 2147483647 w 56"/>
                  <a:gd name="T13" fmla="*/ 2147483647 h 62"/>
                  <a:gd name="T14" fmla="*/ 2147483647 w 56"/>
                  <a:gd name="T15" fmla="*/ 2147483647 h 62"/>
                  <a:gd name="T16" fmla="*/ 2147483647 w 56"/>
                  <a:gd name="T17" fmla="*/ 2147483647 h 62"/>
                  <a:gd name="T18" fmla="*/ 2147483647 w 56"/>
                  <a:gd name="T19" fmla="*/ 2147483647 h 62"/>
                  <a:gd name="T20" fmla="*/ 2147483647 w 56"/>
                  <a:gd name="T21" fmla="*/ 2147483647 h 62"/>
                  <a:gd name="T22" fmla="*/ 2147483647 w 56"/>
                  <a:gd name="T23" fmla="*/ 2147483647 h 62"/>
                  <a:gd name="T24" fmla="*/ 2147483647 w 56"/>
                  <a:gd name="T25" fmla="*/ 2147483647 h 62"/>
                  <a:gd name="T26" fmla="*/ 2147483647 w 56"/>
                  <a:gd name="T27" fmla="*/ 2147483647 h 62"/>
                  <a:gd name="T28" fmla="*/ 2147483647 w 56"/>
                  <a:gd name="T29" fmla="*/ 2147483647 h 62"/>
                  <a:gd name="T30" fmla="*/ 2147483647 w 56"/>
                  <a:gd name="T31" fmla="*/ 2147483647 h 62"/>
                  <a:gd name="T32" fmla="*/ 2147483647 w 56"/>
                  <a:gd name="T33" fmla="*/ 2147483647 h 62"/>
                  <a:gd name="T34" fmla="*/ 2147483647 w 56"/>
                  <a:gd name="T35" fmla="*/ 2147483647 h 62"/>
                  <a:gd name="T36" fmla="*/ 2147483647 w 56"/>
                  <a:gd name="T37" fmla="*/ 2147483647 h 62"/>
                  <a:gd name="T38" fmla="*/ 2147483647 w 56"/>
                  <a:gd name="T39" fmla="*/ 2147483647 h 62"/>
                  <a:gd name="T40" fmla="*/ 2147483647 w 56"/>
                  <a:gd name="T41" fmla="*/ 2147483647 h 62"/>
                  <a:gd name="T42" fmla="*/ 2147483647 w 56"/>
                  <a:gd name="T43" fmla="*/ 2147483647 h 62"/>
                  <a:gd name="T44" fmla="*/ 2147483647 w 56"/>
                  <a:gd name="T45" fmla="*/ 2147483647 h 62"/>
                  <a:gd name="T46" fmla="*/ 2147483647 w 56"/>
                  <a:gd name="T47" fmla="*/ 2147483647 h 62"/>
                  <a:gd name="T48" fmla="*/ 2147483647 w 56"/>
                  <a:gd name="T49" fmla="*/ 2147483647 h 62"/>
                  <a:gd name="T50" fmla="*/ 2147483647 w 56"/>
                  <a:gd name="T51" fmla="*/ 2147483647 h 62"/>
                  <a:gd name="T52" fmla="*/ 2147483647 w 56"/>
                  <a:gd name="T53" fmla="*/ 2147483647 h 62"/>
                  <a:gd name="T54" fmla="*/ 2147483647 w 56"/>
                  <a:gd name="T55" fmla="*/ 2147483647 h 62"/>
                  <a:gd name="T56" fmla="*/ 2147483647 w 56"/>
                  <a:gd name="T57" fmla="*/ 2147483647 h 62"/>
                  <a:gd name="T58" fmla="*/ 2147483647 w 56"/>
                  <a:gd name="T59" fmla="*/ 2147483647 h 62"/>
                  <a:gd name="T60" fmla="*/ 2147483647 w 56"/>
                  <a:gd name="T61" fmla="*/ 2147483647 h 62"/>
                  <a:gd name="T62" fmla="*/ 2147483647 w 56"/>
                  <a:gd name="T63" fmla="*/ 2147483647 h 62"/>
                  <a:gd name="T64" fmla="*/ 2147483647 w 56"/>
                  <a:gd name="T65" fmla="*/ 2147483647 h 62"/>
                  <a:gd name="T66" fmla="*/ 2147483647 w 56"/>
                  <a:gd name="T67" fmla="*/ 2147483647 h 62"/>
                  <a:gd name="T68" fmla="*/ 2147483647 w 56"/>
                  <a:gd name="T69" fmla="*/ 2147483647 h 62"/>
                  <a:gd name="T70" fmla="*/ 2147483647 w 56"/>
                  <a:gd name="T71" fmla="*/ 2147483647 h 62"/>
                  <a:gd name="T72" fmla="*/ 2147483647 w 56"/>
                  <a:gd name="T73" fmla="*/ 2147483647 h 62"/>
                  <a:gd name="T74" fmla="*/ 2147483647 w 56"/>
                  <a:gd name="T75" fmla="*/ 2147483647 h 62"/>
                  <a:gd name="T76" fmla="*/ 2147483647 w 56"/>
                  <a:gd name="T77" fmla="*/ 2147483647 h 62"/>
                  <a:gd name="T78" fmla="*/ 2147483647 w 56"/>
                  <a:gd name="T79" fmla="*/ 2147483647 h 62"/>
                  <a:gd name="T80" fmla="*/ 2147483647 w 56"/>
                  <a:gd name="T81" fmla="*/ 2147483647 h 62"/>
                  <a:gd name="T82" fmla="*/ 2147483647 w 56"/>
                  <a:gd name="T83" fmla="*/ 2147483647 h 62"/>
                  <a:gd name="T84" fmla="*/ 2147483647 w 56"/>
                  <a:gd name="T85" fmla="*/ 2147483647 h 62"/>
                  <a:gd name="T86" fmla="*/ 2147483647 w 56"/>
                  <a:gd name="T87" fmla="*/ 2147483647 h 62"/>
                  <a:gd name="T88" fmla="*/ 2147483647 w 56"/>
                  <a:gd name="T89" fmla="*/ 2147483647 h 62"/>
                  <a:gd name="T90" fmla="*/ 2147483647 w 56"/>
                  <a:gd name="T91" fmla="*/ 2147483647 h 62"/>
                  <a:gd name="T92" fmla="*/ 2147483647 w 56"/>
                  <a:gd name="T93" fmla="*/ 2147483647 h 62"/>
                  <a:gd name="T94" fmla="*/ 2147483647 w 56"/>
                  <a:gd name="T95" fmla="*/ 2147483647 h 62"/>
                  <a:gd name="T96" fmla="*/ 2147483647 w 56"/>
                  <a:gd name="T97" fmla="*/ 2147483647 h 62"/>
                  <a:gd name="T98" fmla="*/ 2147483647 w 56"/>
                  <a:gd name="T99" fmla="*/ 2147483647 h 62"/>
                  <a:gd name="T100" fmla="*/ 2147483647 w 56"/>
                  <a:gd name="T101" fmla="*/ 2147483647 h 62"/>
                  <a:gd name="T102" fmla="*/ 2147483647 w 56"/>
                  <a:gd name="T103" fmla="*/ 2147483647 h 62"/>
                  <a:gd name="T104" fmla="*/ 2147483647 w 56"/>
                  <a:gd name="T105" fmla="*/ 2147483647 h 62"/>
                  <a:gd name="T106" fmla="*/ 2147483647 w 56"/>
                  <a:gd name="T107" fmla="*/ 2147483647 h 62"/>
                  <a:gd name="T108" fmla="*/ 2147483647 w 56"/>
                  <a:gd name="T109" fmla="*/ 2147483647 h 62"/>
                  <a:gd name="T110" fmla="*/ 2147483647 w 56"/>
                  <a:gd name="T111" fmla="*/ 2147483647 h 62"/>
                  <a:gd name="T112" fmla="*/ 2147483647 w 56"/>
                  <a:gd name="T113" fmla="*/ 0 h 6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56"/>
                  <a:gd name="T172" fmla="*/ 0 h 62"/>
                  <a:gd name="T173" fmla="*/ 56 w 56"/>
                  <a:gd name="T174" fmla="*/ 62 h 62"/>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56" h="62">
                    <a:moveTo>
                      <a:pt x="0" y="62"/>
                    </a:moveTo>
                    <a:lnTo>
                      <a:pt x="19" y="62"/>
                    </a:lnTo>
                    <a:lnTo>
                      <a:pt x="22" y="62"/>
                    </a:lnTo>
                    <a:lnTo>
                      <a:pt x="24" y="62"/>
                    </a:lnTo>
                    <a:lnTo>
                      <a:pt x="24" y="61"/>
                    </a:lnTo>
                    <a:lnTo>
                      <a:pt x="26" y="61"/>
                    </a:lnTo>
                    <a:lnTo>
                      <a:pt x="27" y="61"/>
                    </a:lnTo>
                    <a:lnTo>
                      <a:pt x="28" y="61"/>
                    </a:lnTo>
                    <a:lnTo>
                      <a:pt x="28" y="60"/>
                    </a:lnTo>
                    <a:lnTo>
                      <a:pt x="29" y="60"/>
                    </a:lnTo>
                    <a:lnTo>
                      <a:pt x="30" y="60"/>
                    </a:lnTo>
                    <a:lnTo>
                      <a:pt x="31" y="60"/>
                    </a:lnTo>
                    <a:lnTo>
                      <a:pt x="31" y="59"/>
                    </a:lnTo>
                    <a:lnTo>
                      <a:pt x="32" y="59"/>
                    </a:lnTo>
                    <a:lnTo>
                      <a:pt x="32" y="58"/>
                    </a:lnTo>
                    <a:lnTo>
                      <a:pt x="33" y="58"/>
                    </a:lnTo>
                    <a:lnTo>
                      <a:pt x="34" y="58"/>
                    </a:lnTo>
                    <a:lnTo>
                      <a:pt x="34" y="57"/>
                    </a:lnTo>
                    <a:lnTo>
                      <a:pt x="35" y="57"/>
                    </a:lnTo>
                    <a:lnTo>
                      <a:pt x="35" y="56"/>
                    </a:lnTo>
                    <a:lnTo>
                      <a:pt x="36" y="56"/>
                    </a:lnTo>
                    <a:lnTo>
                      <a:pt x="36" y="55"/>
                    </a:lnTo>
                    <a:lnTo>
                      <a:pt x="37" y="55"/>
                    </a:lnTo>
                    <a:lnTo>
                      <a:pt x="37" y="54"/>
                    </a:lnTo>
                    <a:lnTo>
                      <a:pt x="38" y="54"/>
                    </a:lnTo>
                    <a:lnTo>
                      <a:pt x="38" y="53"/>
                    </a:lnTo>
                    <a:lnTo>
                      <a:pt x="39" y="53"/>
                    </a:lnTo>
                    <a:lnTo>
                      <a:pt x="39" y="52"/>
                    </a:lnTo>
                    <a:lnTo>
                      <a:pt x="39" y="51"/>
                    </a:lnTo>
                    <a:lnTo>
                      <a:pt x="40" y="51"/>
                    </a:lnTo>
                    <a:lnTo>
                      <a:pt x="40" y="50"/>
                    </a:lnTo>
                    <a:lnTo>
                      <a:pt x="41" y="50"/>
                    </a:lnTo>
                    <a:lnTo>
                      <a:pt x="41" y="49"/>
                    </a:lnTo>
                    <a:lnTo>
                      <a:pt x="41" y="48"/>
                    </a:lnTo>
                    <a:lnTo>
                      <a:pt x="42" y="48"/>
                    </a:lnTo>
                    <a:lnTo>
                      <a:pt x="42" y="47"/>
                    </a:lnTo>
                    <a:lnTo>
                      <a:pt x="42" y="46"/>
                    </a:lnTo>
                    <a:lnTo>
                      <a:pt x="43" y="46"/>
                    </a:lnTo>
                    <a:lnTo>
                      <a:pt x="43" y="45"/>
                    </a:lnTo>
                    <a:lnTo>
                      <a:pt x="43" y="44"/>
                    </a:lnTo>
                    <a:lnTo>
                      <a:pt x="44" y="44"/>
                    </a:lnTo>
                    <a:lnTo>
                      <a:pt x="44" y="43"/>
                    </a:lnTo>
                    <a:lnTo>
                      <a:pt x="44" y="42"/>
                    </a:lnTo>
                    <a:lnTo>
                      <a:pt x="45" y="42"/>
                    </a:lnTo>
                    <a:lnTo>
                      <a:pt x="45" y="41"/>
                    </a:lnTo>
                    <a:lnTo>
                      <a:pt x="45" y="40"/>
                    </a:lnTo>
                    <a:lnTo>
                      <a:pt x="46" y="40"/>
                    </a:lnTo>
                    <a:lnTo>
                      <a:pt x="46" y="39"/>
                    </a:lnTo>
                    <a:lnTo>
                      <a:pt x="46" y="38"/>
                    </a:lnTo>
                    <a:lnTo>
                      <a:pt x="46" y="37"/>
                    </a:lnTo>
                    <a:lnTo>
                      <a:pt x="47" y="37"/>
                    </a:lnTo>
                    <a:lnTo>
                      <a:pt x="47" y="36"/>
                    </a:lnTo>
                    <a:lnTo>
                      <a:pt x="47" y="35"/>
                    </a:lnTo>
                    <a:lnTo>
                      <a:pt x="47" y="34"/>
                    </a:lnTo>
                    <a:lnTo>
                      <a:pt x="48" y="34"/>
                    </a:lnTo>
                    <a:lnTo>
                      <a:pt x="48" y="33"/>
                    </a:lnTo>
                    <a:lnTo>
                      <a:pt x="48" y="32"/>
                    </a:lnTo>
                    <a:lnTo>
                      <a:pt x="48" y="31"/>
                    </a:lnTo>
                    <a:lnTo>
                      <a:pt x="49" y="31"/>
                    </a:lnTo>
                    <a:lnTo>
                      <a:pt x="49" y="30"/>
                    </a:lnTo>
                    <a:lnTo>
                      <a:pt x="49" y="29"/>
                    </a:lnTo>
                    <a:lnTo>
                      <a:pt x="49" y="28"/>
                    </a:lnTo>
                    <a:lnTo>
                      <a:pt x="50" y="28"/>
                    </a:lnTo>
                    <a:lnTo>
                      <a:pt x="50" y="27"/>
                    </a:lnTo>
                    <a:lnTo>
                      <a:pt x="50" y="26"/>
                    </a:lnTo>
                    <a:lnTo>
                      <a:pt x="50" y="25"/>
                    </a:lnTo>
                    <a:lnTo>
                      <a:pt x="50" y="24"/>
                    </a:lnTo>
                    <a:lnTo>
                      <a:pt x="51" y="24"/>
                    </a:lnTo>
                    <a:lnTo>
                      <a:pt x="51" y="23"/>
                    </a:lnTo>
                    <a:lnTo>
                      <a:pt x="51" y="22"/>
                    </a:lnTo>
                    <a:lnTo>
                      <a:pt x="51" y="21"/>
                    </a:lnTo>
                    <a:lnTo>
                      <a:pt x="51" y="20"/>
                    </a:lnTo>
                    <a:lnTo>
                      <a:pt x="52" y="20"/>
                    </a:lnTo>
                    <a:lnTo>
                      <a:pt x="52" y="19"/>
                    </a:lnTo>
                    <a:lnTo>
                      <a:pt x="52" y="18"/>
                    </a:lnTo>
                    <a:lnTo>
                      <a:pt x="52" y="17"/>
                    </a:lnTo>
                    <a:lnTo>
                      <a:pt x="52" y="16"/>
                    </a:lnTo>
                    <a:lnTo>
                      <a:pt x="53" y="16"/>
                    </a:lnTo>
                    <a:lnTo>
                      <a:pt x="53" y="15"/>
                    </a:lnTo>
                    <a:lnTo>
                      <a:pt x="53" y="14"/>
                    </a:lnTo>
                    <a:lnTo>
                      <a:pt x="53" y="13"/>
                    </a:lnTo>
                    <a:lnTo>
                      <a:pt x="53" y="12"/>
                    </a:lnTo>
                    <a:lnTo>
                      <a:pt x="53" y="11"/>
                    </a:lnTo>
                    <a:lnTo>
                      <a:pt x="54" y="11"/>
                    </a:lnTo>
                    <a:lnTo>
                      <a:pt x="54" y="10"/>
                    </a:lnTo>
                    <a:lnTo>
                      <a:pt x="54" y="9"/>
                    </a:lnTo>
                    <a:lnTo>
                      <a:pt x="54" y="8"/>
                    </a:lnTo>
                    <a:lnTo>
                      <a:pt x="54" y="7"/>
                    </a:lnTo>
                    <a:lnTo>
                      <a:pt x="54" y="6"/>
                    </a:lnTo>
                    <a:lnTo>
                      <a:pt x="55" y="6"/>
                    </a:lnTo>
                    <a:lnTo>
                      <a:pt x="55" y="5"/>
                    </a:lnTo>
                    <a:lnTo>
                      <a:pt x="55" y="4"/>
                    </a:lnTo>
                    <a:lnTo>
                      <a:pt x="55" y="3"/>
                    </a:lnTo>
                    <a:lnTo>
                      <a:pt x="55" y="2"/>
                    </a:lnTo>
                    <a:lnTo>
                      <a:pt x="55" y="1"/>
                    </a:lnTo>
                    <a:lnTo>
                      <a:pt x="56" y="1"/>
                    </a:lnTo>
                    <a:lnTo>
                      <a:pt x="56" y="0"/>
                    </a:lnTo>
                  </a:path>
                </a:pathLst>
              </a:custGeom>
              <a:noFill/>
              <a:ln w="1587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sp>
        <p:nvSpPr>
          <p:cNvPr id="83971" name="Title 320"/>
          <p:cNvSpPr>
            <a:spLocks noGrp="1"/>
          </p:cNvSpPr>
          <p:nvPr>
            <p:ph type="title"/>
          </p:nvPr>
        </p:nvSpPr>
        <p:spPr>
          <a:xfrm>
            <a:off x="0" y="457200"/>
            <a:ext cx="9144000" cy="1143000"/>
          </a:xfrm>
        </p:spPr>
        <p:txBody>
          <a:bodyPr/>
          <a:lstStyle/>
          <a:p>
            <a:r>
              <a:rPr lang="en-US" altLang="en-US"/>
              <a:t>Every beta</a:t>
            </a:r>
            <a:r>
              <a:rPr lang="en-US" altLang="en-US" sz="3600"/>
              <a:t>PERT</a:t>
            </a:r>
            <a:r>
              <a:rPr lang="en-US" altLang="en-US"/>
              <a:t> looks like one of these</a:t>
            </a:r>
          </a:p>
        </p:txBody>
      </p:sp>
      <p:sp>
        <p:nvSpPr>
          <p:cNvPr id="83972" name="TextBox 51"/>
          <p:cNvSpPr txBox="1">
            <a:spLocks noChangeArrowheads="1"/>
          </p:cNvSpPr>
          <p:nvPr/>
        </p:nvSpPr>
        <p:spPr bwMode="auto">
          <a:xfrm>
            <a:off x="9372600" y="1295400"/>
            <a:ext cx="5048250" cy="10340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p>
          <a:p>
            <a:pPr eaLnBrk="1" hangingPunct="1"/>
            <a:endParaRPr lang="en-US" altLang="en-US"/>
          </a:p>
          <a:p>
            <a:pPr eaLnBrk="1" hangingPunct="1"/>
            <a:r>
              <a:rPr lang="en-US" altLang="en-US"/>
              <a:t>pbox.plotting.every = FALSE</a:t>
            </a:r>
          </a:p>
          <a:p>
            <a:pPr eaLnBrk="1" hangingPunct="1"/>
            <a:endParaRPr lang="en-US" altLang="en-US" b="1"/>
          </a:p>
          <a:p>
            <a:pPr eaLnBrk="1" hangingPunct="1"/>
            <a:r>
              <a:rPr lang="en-US" altLang="en-US"/>
              <a:t>bp &lt;- function(s1,s2,s3) {</a:t>
            </a:r>
          </a:p>
          <a:p>
            <a:pPr eaLnBrk="1" hangingPunct="1"/>
            <a:r>
              <a:rPr lang="en-US" altLang="en-US"/>
              <a:t>  m = (s1 + s2 + 4*s3)/6</a:t>
            </a:r>
          </a:p>
          <a:p>
            <a:pPr eaLnBrk="1" hangingPunct="1"/>
            <a:r>
              <a:rPr lang="pt-BR" altLang="en-US"/>
              <a:t>  o = (m - s1)*(2*s3 - s1 - s2)/((s3 - m)*(s2 - s1))</a:t>
            </a:r>
          </a:p>
          <a:p>
            <a:pPr eaLnBrk="1" hangingPunct="1"/>
            <a:r>
              <a:rPr lang="en-US" altLang="en-US"/>
              <a:t>  plot((s1</a:t>
            </a:r>
            <a:r>
              <a:rPr lang="en-US" altLang="en-US" i="1"/>
              <a:t> + (s2 - s1)*beta(o,  o*(s2 - m)/(m - s1))))</a:t>
            </a:r>
          </a:p>
          <a:p>
            <a:pPr eaLnBrk="1" hangingPunct="1"/>
            <a:r>
              <a:rPr lang="en-US" altLang="en-US"/>
              <a:t>  }</a:t>
            </a:r>
          </a:p>
          <a:p>
            <a:pPr eaLnBrk="1" hangingPunct="1"/>
            <a:r>
              <a:rPr lang="en-US" altLang="en-US"/>
              <a:t>par(mfrow=c(3,4))</a:t>
            </a:r>
          </a:p>
          <a:p>
            <a:pPr eaLnBrk="1" hangingPunct="1"/>
            <a:endParaRPr lang="en-US" altLang="en-US"/>
          </a:p>
          <a:p>
            <a:pPr eaLnBrk="1" hangingPunct="1"/>
            <a:r>
              <a:rPr lang="en-US" altLang="en-US"/>
              <a:t>bp(1,12, 1)</a:t>
            </a:r>
          </a:p>
          <a:p>
            <a:pPr eaLnBrk="1" hangingPunct="1"/>
            <a:r>
              <a:rPr lang="en-US" altLang="en-US" b="1"/>
              <a:t>    ~(range=[1,12],  mean=2.83333,  var=2.40079) </a:t>
            </a:r>
          </a:p>
          <a:p>
            <a:pPr eaLnBrk="1" hangingPunct="1"/>
            <a:r>
              <a:rPr lang="en-US" altLang="en-US"/>
              <a:t>bp(1,12, 2)</a:t>
            </a:r>
          </a:p>
          <a:p>
            <a:pPr eaLnBrk="1" hangingPunct="1"/>
            <a:r>
              <a:rPr lang="en-US" altLang="en-US" b="1"/>
              <a:t>    ~(range=[1,12],  mean=3.5,  var=3.03571) </a:t>
            </a:r>
          </a:p>
          <a:p>
            <a:pPr eaLnBrk="1" hangingPunct="1"/>
            <a:r>
              <a:rPr lang="en-US" altLang="en-US"/>
              <a:t>bp(1,12, 3)</a:t>
            </a:r>
          </a:p>
          <a:p>
            <a:pPr eaLnBrk="1" hangingPunct="1"/>
            <a:r>
              <a:rPr lang="en-US" altLang="en-US" b="1"/>
              <a:t>    ~(range=[1,12],  mean=4.16667,  var=3.54365) </a:t>
            </a:r>
          </a:p>
          <a:p>
            <a:pPr eaLnBrk="1" hangingPunct="1"/>
            <a:r>
              <a:rPr lang="en-US" altLang="en-US"/>
              <a:t>bp(1,12, 4)</a:t>
            </a:r>
          </a:p>
          <a:p>
            <a:pPr eaLnBrk="1" hangingPunct="1"/>
            <a:r>
              <a:rPr lang="en-US" altLang="en-US" b="1"/>
              <a:t>    ~(range=[1,12],  mean=4.83333,  var=3.9246) </a:t>
            </a:r>
          </a:p>
          <a:p>
            <a:pPr eaLnBrk="1" hangingPunct="1"/>
            <a:r>
              <a:rPr lang="en-US" altLang="en-US"/>
              <a:t>bp(1,12, 5)</a:t>
            </a:r>
          </a:p>
          <a:p>
            <a:pPr eaLnBrk="1" hangingPunct="1"/>
            <a:r>
              <a:rPr lang="en-US" altLang="en-US" b="1"/>
              <a:t>    ~(range=[1,12],  mean=5.5,  var=4.17857) </a:t>
            </a:r>
          </a:p>
          <a:p>
            <a:pPr eaLnBrk="1" hangingPunct="1"/>
            <a:r>
              <a:rPr lang="en-US" altLang="en-US"/>
              <a:t>bp(1,12, 6)</a:t>
            </a:r>
          </a:p>
          <a:p>
            <a:pPr eaLnBrk="1" hangingPunct="1"/>
            <a:r>
              <a:rPr lang="en-US" altLang="en-US" b="1"/>
              <a:t>    ~(range=[1,12],  mean=6.16667,  var=4.30556) </a:t>
            </a:r>
          </a:p>
          <a:p>
            <a:pPr eaLnBrk="1" hangingPunct="1"/>
            <a:r>
              <a:rPr lang="en-US" altLang="en-US"/>
              <a:t>bp(1,12, 7)</a:t>
            </a:r>
          </a:p>
          <a:p>
            <a:pPr eaLnBrk="1" hangingPunct="1"/>
            <a:r>
              <a:rPr lang="en-US" altLang="en-US" b="1"/>
              <a:t>    ~(range=[1,12],  mean=6.83333,  var=4.30556) </a:t>
            </a:r>
          </a:p>
          <a:p>
            <a:pPr eaLnBrk="1" hangingPunct="1"/>
            <a:r>
              <a:rPr lang="en-US" altLang="en-US"/>
              <a:t>bp(1,12, 8)</a:t>
            </a:r>
          </a:p>
          <a:p>
            <a:pPr eaLnBrk="1" hangingPunct="1"/>
            <a:r>
              <a:rPr lang="en-US" altLang="en-US" b="1"/>
              <a:t>    ~(range=[1,12],  mean=7.5,  var=4.17857) </a:t>
            </a:r>
          </a:p>
          <a:p>
            <a:pPr eaLnBrk="1" hangingPunct="1"/>
            <a:r>
              <a:rPr lang="en-US" altLang="en-US"/>
              <a:t>bp(1,12, 9)</a:t>
            </a:r>
          </a:p>
          <a:p>
            <a:pPr eaLnBrk="1" hangingPunct="1"/>
            <a:r>
              <a:rPr lang="en-US" altLang="en-US" b="1"/>
              <a:t>    ~(range=[1,12],  mean=8.16667,  var=3.9246) </a:t>
            </a:r>
          </a:p>
          <a:p>
            <a:pPr eaLnBrk="1" hangingPunct="1"/>
            <a:r>
              <a:rPr lang="en-US" altLang="en-US"/>
              <a:t>bp(1,12, 10)</a:t>
            </a:r>
          </a:p>
          <a:p>
            <a:pPr eaLnBrk="1" hangingPunct="1"/>
            <a:r>
              <a:rPr lang="en-US" altLang="en-US" b="1"/>
              <a:t>    ~(range=[1,12],  mean=8.83333,  var=3.54365) </a:t>
            </a:r>
          </a:p>
          <a:p>
            <a:pPr eaLnBrk="1" hangingPunct="1"/>
            <a:r>
              <a:rPr lang="en-US" altLang="en-US"/>
              <a:t>bp(1,12, 11)</a:t>
            </a:r>
          </a:p>
          <a:p>
            <a:pPr eaLnBrk="1" hangingPunct="1"/>
            <a:r>
              <a:rPr lang="en-US" altLang="en-US" b="1"/>
              <a:t>    ~(range=[1,12],  mean=9.5,  var=3.03571) </a:t>
            </a:r>
          </a:p>
          <a:p>
            <a:pPr eaLnBrk="1" hangingPunct="1"/>
            <a:r>
              <a:rPr lang="en-US" altLang="en-US"/>
              <a:t>bp(1,12, 12)</a:t>
            </a:r>
          </a:p>
          <a:p>
            <a:pPr eaLnBrk="1" hangingPunct="1"/>
            <a:r>
              <a:rPr lang="en-US" altLang="en-US" b="1"/>
              <a:t>    ~(range=[1,12],  mean=10.1667,  var=2.40079) </a:t>
            </a:r>
          </a:p>
          <a:p>
            <a:pPr eaLnBrk="1" hangingPunct="1"/>
            <a:endParaRPr lang="en-US" altLang="en-US"/>
          </a:p>
          <a:p>
            <a:pPr eaLnBrk="1" hangingPunct="1"/>
            <a:endParaRPr lang="en-US" altLang="en-US"/>
          </a:p>
        </p:txBody>
      </p:sp>
    </p:spTree>
    <p:extLst>
      <p:ext uri="{BB962C8B-B14F-4D97-AF65-F5344CB8AC3E}">
        <p14:creationId xmlns:p14="http://schemas.microsoft.com/office/powerpoint/2010/main" val="2636975555"/>
      </p:ext>
    </p:extLst>
  </p:cSld>
  <p:clrMapOvr>
    <a:masterClrMapping/>
  </p:clrMapOvr>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994" name="Rectangle 2"/>
          <p:cNvSpPr>
            <a:spLocks noGrp="1" noChangeArrowheads="1"/>
          </p:cNvSpPr>
          <p:nvPr>
            <p:ph type="title"/>
          </p:nvPr>
        </p:nvSpPr>
        <p:spPr>
          <a:xfrm>
            <a:off x="0" y="609600"/>
            <a:ext cx="9144000" cy="1143000"/>
          </a:xfrm>
        </p:spPr>
        <p:txBody>
          <a:bodyPr/>
          <a:lstStyle/>
          <a:p>
            <a:pPr eaLnBrk="1" hangingPunct="1"/>
            <a:r>
              <a:rPr lang="en-US" altLang="en-US"/>
              <a:t>Example: explosion from gas leaks</a:t>
            </a:r>
          </a:p>
        </p:txBody>
      </p:sp>
      <p:sp>
        <p:nvSpPr>
          <p:cNvPr id="84995" name="Rectangle 3"/>
          <p:cNvSpPr>
            <a:spLocks noGrp="1" noChangeArrowheads="1"/>
          </p:cNvSpPr>
          <p:nvPr>
            <p:ph type="body" idx="1"/>
          </p:nvPr>
        </p:nvSpPr>
        <p:spPr>
          <a:xfrm>
            <a:off x="685800" y="1981200"/>
            <a:ext cx="8458200" cy="4876800"/>
          </a:xfrm>
        </p:spPr>
        <p:txBody>
          <a:bodyPr/>
          <a:lstStyle/>
          <a:p>
            <a:pPr eaLnBrk="1" hangingPunct="1"/>
            <a:r>
              <a:rPr lang="en-US" altLang="en-US">
                <a:sym typeface="Symbol" panose="05050102010706020507" pitchFamily="18" charset="2"/>
              </a:rPr>
              <a:t>Min, max and mode for two gas line leaks</a:t>
            </a:r>
          </a:p>
          <a:p>
            <a:pPr lvl="1" eaLnBrk="1" hangingPunct="1"/>
            <a:r>
              <a:rPr lang="en-US" altLang="en-US">
                <a:sym typeface="Symbol" panose="05050102010706020507" pitchFamily="18" charset="2"/>
              </a:rPr>
              <a:t>Propane:   {1, 10, 2.5} L per minute</a:t>
            </a:r>
          </a:p>
          <a:p>
            <a:pPr lvl="1" eaLnBrk="1" hangingPunct="1"/>
            <a:r>
              <a:rPr lang="en-US" altLang="en-US">
                <a:sym typeface="Symbol" panose="05050102010706020507" pitchFamily="18" charset="2"/>
              </a:rPr>
              <a:t>Butane:   {4, 12, 9.75} L per minute</a:t>
            </a:r>
          </a:p>
          <a:p>
            <a:pPr eaLnBrk="1" hangingPunct="1"/>
            <a:r>
              <a:rPr lang="en-US" altLang="en-US"/>
              <a:t>Room volume 10</a:t>
            </a:r>
            <a:r>
              <a:rPr lang="en-US" altLang="en-US">
                <a:sym typeface="Symbol" panose="05050102010706020507" pitchFamily="18" charset="2"/>
              </a:rPr>
              <a:t>85 m</a:t>
            </a:r>
            <a:r>
              <a:rPr lang="en-US" altLang="en-US" baseline="30000">
                <a:sym typeface="Symbol" panose="05050102010706020507" pitchFamily="18" charset="2"/>
              </a:rPr>
              <a:t>3</a:t>
            </a:r>
          </a:p>
          <a:p>
            <a:pPr eaLnBrk="1" hangingPunct="1"/>
            <a:r>
              <a:rPr lang="en-US" altLang="en-US">
                <a:sym typeface="Symbol" panose="05050102010706020507" pitchFamily="18" charset="2"/>
              </a:rPr>
              <a:t>Duration 72 hours</a:t>
            </a:r>
          </a:p>
          <a:p>
            <a:pPr eaLnBrk="1" hangingPunct="1"/>
            <a:r>
              <a:rPr lang="en-US" altLang="en-US">
                <a:sym typeface="Symbol" panose="05050102010706020507" pitchFamily="18" charset="2"/>
              </a:rPr>
              <a:t>What’s the chance the gas is in its explosive concentration range (between 2.2% and 8.4%)</a:t>
            </a:r>
          </a:p>
          <a:p>
            <a:pPr lvl="4" eaLnBrk="1" hangingPunct="1"/>
            <a:endParaRPr lang="en-US" altLang="en-US" sz="1400">
              <a:sym typeface="Symbol" panose="05050102010706020507" pitchFamily="18" charset="2"/>
            </a:endParaRPr>
          </a:p>
          <a:p>
            <a:pPr eaLnBrk="1" hangingPunct="1"/>
            <a:r>
              <a:rPr lang="en-US" altLang="en-US">
                <a:solidFill>
                  <a:srgbClr val="FF0000"/>
                </a:solidFill>
                <a:sym typeface="Symbol" panose="05050102010706020507" pitchFamily="18" charset="2"/>
              </a:rPr>
              <a:t>Could PERT’s answer be considered reliable?</a:t>
            </a:r>
          </a:p>
        </p:txBody>
      </p:sp>
      <p:sp>
        <p:nvSpPr>
          <p:cNvPr id="84996" name="Text Box 4"/>
          <p:cNvSpPr txBox="1">
            <a:spLocks noChangeArrowheads="1"/>
          </p:cNvSpPr>
          <p:nvPr/>
        </p:nvSpPr>
        <p:spPr bwMode="auto">
          <a:xfrm>
            <a:off x="3460750" y="1447800"/>
            <a:ext cx="56832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a:solidFill>
                  <a:schemeClr val="hlink"/>
                </a:solidFill>
                <a:latin typeface="Times New Roman" panose="02020603050405020304" pitchFamily="18" charset="0"/>
              </a:rPr>
              <a:t>Arthur Valais posted this example on the Riskanal listserver</a:t>
            </a:r>
          </a:p>
        </p:txBody>
      </p:sp>
      <p:pic>
        <p:nvPicPr>
          <p:cNvPr id="1262597" name="Picture 5">
            <a:hlinkClick r:id="" action="ppaction://media"/>
          </p:cNvPr>
          <p:cNvPicPr>
            <a:picLocks noChangeAspect="1" noChangeArrowheads="1"/>
          </p:cNvPicPr>
          <p:nvPr>
            <a:audioFile r:link="rId2"/>
            <p:extLst>
              <p:ext uri="{DAA4B4D4-6D71-4841-9C94-3DE7FCFB9230}">
                <p14:media xmlns:p14="http://schemas.microsoft.com/office/powerpoint/2010/main" r:embed="rId1"/>
              </p:ext>
            </p:extLst>
          </p:nvPr>
        </p:nvPicPr>
        <p:blipFill>
          <a:blip r:embed="rId5">
            <a:extLst>
              <a:ext uri="{28A0092B-C50C-407E-A947-70E740481C1C}">
                <a14:useLocalDpi xmlns:a14="http://schemas.microsoft.com/office/drawing/2010/main" val="0"/>
              </a:ext>
            </a:extLst>
          </a:blip>
          <a:srcRect/>
          <a:stretch>
            <a:fillRect/>
          </a:stretch>
        </p:blipFill>
        <p:spPr bwMode="auto">
          <a:xfrm>
            <a:off x="8661400" y="6235700"/>
            <a:ext cx="304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401170069"/>
      </p:ext>
    </p:extLst>
  </p:cSld>
  <p:clrMapOvr>
    <a:masterClrMapping/>
  </p:clrMapOvr>
  <p:timing>
    <p:tnLst>
      <p:par>
        <p:cTn id="1" dur="indefinite" restart="never" nodeType="tmRoot">
          <p:childTnLst>
            <p:seq concurrent="1" nextAc="seek">
              <p:cTn id="2" restart="whenNotActive" fill="hold" evtFilter="cancelBubble" nodeType="interactiveSeq">
                <p:stCondLst>
                  <p:cond evt="onClick" delay="0">
                    <p:tgtEl>
                      <p:spTgt spid="1262597"/>
                    </p:tgtEl>
                  </p:cond>
                </p:stCondLst>
                <p:endSync evt="end" delay="0">
                  <p:rtn val="all"/>
                </p:endSync>
                <p:childTnLst>
                  <p:par>
                    <p:cTn id="3" fill="hold" nodeType="clickPar">
                      <p:stCondLst>
                        <p:cond delay="0"/>
                      </p:stCondLst>
                      <p:childTnLst>
                        <p:par>
                          <p:cTn id="4" fill="hold" nodeType="withGroup">
                            <p:stCondLst>
                              <p:cond delay="0"/>
                            </p:stCondLst>
                            <p:childTnLst>
                              <p:par>
                                <p:cTn id="5" presetID="1" presetClass="mediacall" presetSubtype="0" fill="hold" nodeType="clickEffect">
                                  <p:stCondLst>
                                    <p:cond delay="0"/>
                                  </p:stCondLst>
                                  <p:childTnLst>
                                    <p:cmd type="call" cmd="playFrom(0.0)">
                                      <p:cBhvr>
                                        <p:cTn id="6" dur="2134" fill="hold"/>
                                        <p:tgtEl>
                                          <p:spTgt spid="1262597"/>
                                        </p:tgtEl>
                                      </p:cBhvr>
                                    </p:cmd>
                                  </p:childTnLst>
                                </p:cTn>
                              </p:par>
                            </p:childTnLst>
                          </p:cTn>
                        </p:par>
                      </p:childTnLst>
                    </p:cTn>
                  </p:par>
                </p:childTnLst>
              </p:cTn>
              <p:nextCondLst>
                <p:cond evt="onClick" delay="0">
                  <p:tgtEl>
                    <p:spTgt spid="1262597"/>
                  </p:tgtEl>
                </p:cond>
              </p:nextCondLst>
            </p:seq>
            <p:audio>
              <p:cMediaNode>
                <p:cTn id="7" fill="hold" display="0">
                  <p:stCondLst>
                    <p:cond delay="indefinite"/>
                  </p:stCondLst>
                  <p:endCondLst>
                    <p:cond evt="onNext" delay="0">
                      <p:tgtEl>
                        <p:sldTgt/>
                      </p:tgtEl>
                    </p:cond>
                    <p:cond evt="onPrev" delay="0">
                      <p:tgtEl>
                        <p:sldTgt/>
                      </p:tgtEl>
                    </p:cond>
                    <p:cond evt="onStopAudio" delay="0">
                      <p:tgtEl>
                        <p:sldTgt/>
                      </p:tgtEl>
                    </p:cond>
                  </p:endCondLst>
                </p:cTn>
                <p:tgtEl>
                  <p:spTgt spid="1262597"/>
                </p:tgtEl>
              </p:cMediaNode>
            </p:audio>
          </p:childTnLst>
        </p:cTn>
      </p:par>
    </p:tn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6018" name="Rectangle 2"/>
          <p:cNvSpPr>
            <a:spLocks noGrp="1" noChangeArrowheads="1"/>
          </p:cNvSpPr>
          <p:nvPr>
            <p:ph type="title"/>
          </p:nvPr>
        </p:nvSpPr>
        <p:spPr>
          <a:xfrm>
            <a:off x="0" y="609600"/>
            <a:ext cx="9144000" cy="1143000"/>
          </a:xfrm>
        </p:spPr>
        <p:txBody>
          <a:bodyPr/>
          <a:lstStyle/>
          <a:p>
            <a:pPr eaLnBrk="1" hangingPunct="1"/>
            <a:r>
              <a:rPr lang="en-US" altLang="en-US"/>
              <a:t>Advantages of PERT</a:t>
            </a:r>
          </a:p>
        </p:txBody>
      </p:sp>
      <p:sp>
        <p:nvSpPr>
          <p:cNvPr id="86019" name="Rectangle 3"/>
          <p:cNvSpPr>
            <a:spLocks noGrp="1" noChangeArrowheads="1"/>
          </p:cNvSpPr>
          <p:nvPr>
            <p:ph type="body" idx="1"/>
          </p:nvPr>
        </p:nvSpPr>
        <p:spPr>
          <a:xfrm>
            <a:off x="685800" y="1981200"/>
            <a:ext cx="8458200" cy="4724400"/>
          </a:xfrm>
        </p:spPr>
        <p:txBody>
          <a:bodyPr/>
          <a:lstStyle/>
          <a:p>
            <a:pPr eaLnBrk="1" hangingPunct="1">
              <a:lnSpc>
                <a:spcPct val="90000"/>
              </a:lnSpc>
            </a:pPr>
            <a:r>
              <a:rPr lang="en-US" altLang="en-US">
                <a:solidFill>
                  <a:srgbClr val="009900"/>
                </a:solidFill>
                <a:sym typeface="Symbol" panose="05050102010706020507" pitchFamily="18" charset="2"/>
              </a:rPr>
              <a:t>Widely used in some quarters</a:t>
            </a:r>
          </a:p>
          <a:p>
            <a:pPr lvl="4" eaLnBrk="1" hangingPunct="1">
              <a:lnSpc>
                <a:spcPct val="90000"/>
              </a:lnSpc>
            </a:pPr>
            <a:endParaRPr lang="en-US" altLang="en-US" sz="1400">
              <a:solidFill>
                <a:srgbClr val="009900"/>
              </a:solidFill>
              <a:sym typeface="Symbol" panose="05050102010706020507" pitchFamily="18" charset="2"/>
            </a:endParaRPr>
          </a:p>
          <a:p>
            <a:pPr eaLnBrk="1" hangingPunct="1">
              <a:lnSpc>
                <a:spcPct val="90000"/>
              </a:lnSpc>
            </a:pPr>
            <a:r>
              <a:rPr lang="en-US" altLang="en-US">
                <a:solidFill>
                  <a:srgbClr val="009900"/>
                </a:solidFill>
                <a:sym typeface="Symbol" panose="05050102010706020507" pitchFamily="18" charset="2"/>
              </a:rPr>
              <a:t>Can use expert opinion when data are sparse</a:t>
            </a:r>
          </a:p>
          <a:p>
            <a:pPr lvl="4" eaLnBrk="1" hangingPunct="1">
              <a:lnSpc>
                <a:spcPct val="90000"/>
              </a:lnSpc>
            </a:pPr>
            <a:endParaRPr lang="en-US" altLang="en-US" sz="1400">
              <a:solidFill>
                <a:srgbClr val="009900"/>
              </a:solidFill>
              <a:sym typeface="Symbol" panose="05050102010706020507" pitchFamily="18" charset="2"/>
            </a:endParaRPr>
          </a:p>
          <a:p>
            <a:pPr eaLnBrk="1" hangingPunct="1">
              <a:lnSpc>
                <a:spcPct val="90000"/>
              </a:lnSpc>
            </a:pPr>
            <a:r>
              <a:rPr lang="en-US" altLang="en-US">
                <a:solidFill>
                  <a:srgbClr val="009900"/>
                </a:solidFill>
                <a:sym typeface="Symbol" panose="05050102010706020507" pitchFamily="18" charset="2"/>
              </a:rPr>
              <a:t>Specifies distributions from three parameters</a:t>
            </a:r>
          </a:p>
          <a:p>
            <a:pPr lvl="4" eaLnBrk="1" hangingPunct="1">
              <a:lnSpc>
                <a:spcPct val="90000"/>
              </a:lnSpc>
            </a:pPr>
            <a:endParaRPr lang="en-US" altLang="en-US" sz="1400">
              <a:solidFill>
                <a:srgbClr val="009900"/>
              </a:solidFill>
              <a:sym typeface="Symbol" panose="05050102010706020507" pitchFamily="18" charset="2"/>
            </a:endParaRPr>
          </a:p>
          <a:p>
            <a:pPr eaLnBrk="1" hangingPunct="1">
              <a:lnSpc>
                <a:spcPct val="90000"/>
              </a:lnSpc>
            </a:pPr>
            <a:r>
              <a:rPr lang="en-US" altLang="en-US">
                <a:solidFill>
                  <a:srgbClr val="009900"/>
                </a:solidFill>
                <a:sym typeface="Symbol" panose="05050102010706020507" pitchFamily="18" charset="2"/>
              </a:rPr>
              <a:t>Extra information about shapes can be used</a:t>
            </a:r>
          </a:p>
          <a:p>
            <a:pPr lvl="4" eaLnBrk="1" hangingPunct="1">
              <a:lnSpc>
                <a:spcPct val="90000"/>
              </a:lnSpc>
            </a:pPr>
            <a:endParaRPr lang="en-US" altLang="en-US" sz="1400">
              <a:solidFill>
                <a:srgbClr val="009900"/>
              </a:solidFill>
              <a:sym typeface="Symbol" panose="05050102010706020507" pitchFamily="18" charset="2"/>
            </a:endParaRPr>
          </a:p>
          <a:p>
            <a:pPr eaLnBrk="1" hangingPunct="1">
              <a:lnSpc>
                <a:spcPct val="90000"/>
              </a:lnSpc>
            </a:pPr>
            <a:r>
              <a:rPr lang="en-US" altLang="en-US">
                <a:solidFill>
                  <a:srgbClr val="009900"/>
                </a:solidFill>
                <a:sym typeface="Symbol" panose="05050102010706020507" pitchFamily="18" charset="2"/>
              </a:rPr>
              <a:t>Doesn’t need correlations or dependencies</a:t>
            </a:r>
          </a:p>
          <a:p>
            <a:pPr lvl="4" eaLnBrk="1" hangingPunct="1">
              <a:lnSpc>
                <a:spcPct val="90000"/>
              </a:lnSpc>
            </a:pPr>
            <a:endParaRPr lang="en-US" altLang="en-US" sz="1400">
              <a:solidFill>
                <a:srgbClr val="009900"/>
              </a:solidFill>
              <a:sym typeface="Symbol" panose="05050102010706020507" pitchFamily="18" charset="2"/>
            </a:endParaRPr>
          </a:p>
          <a:p>
            <a:pPr eaLnBrk="1" hangingPunct="1">
              <a:lnSpc>
                <a:spcPct val="90000"/>
              </a:lnSpc>
            </a:pPr>
            <a:r>
              <a:rPr lang="en-US" altLang="en-US">
                <a:solidFill>
                  <a:srgbClr val="009900"/>
                </a:solidFill>
                <a:sym typeface="Symbol" panose="05050102010706020507" pitchFamily="18" charset="2"/>
              </a:rPr>
              <a:t>Outputs are full distributions</a:t>
            </a:r>
          </a:p>
          <a:p>
            <a:pPr lvl="4" eaLnBrk="1" hangingPunct="1">
              <a:lnSpc>
                <a:spcPct val="90000"/>
              </a:lnSpc>
            </a:pPr>
            <a:endParaRPr lang="en-US" altLang="en-US" sz="1200">
              <a:solidFill>
                <a:srgbClr val="009900"/>
              </a:solidFill>
              <a:sym typeface="Symbol" panose="05050102010706020507" pitchFamily="18" charset="2"/>
            </a:endParaRPr>
          </a:p>
        </p:txBody>
      </p:sp>
    </p:spTree>
    <p:extLst>
      <p:ext uri="{BB962C8B-B14F-4D97-AF65-F5344CB8AC3E}">
        <p14:creationId xmlns:p14="http://schemas.microsoft.com/office/powerpoint/2010/main" val="1369735313"/>
      </p:ext>
    </p:extLst>
  </p:cSld>
  <p:clrMapOvr>
    <a:masterClrMapping/>
  </p:clrMapOvr>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7042" name="Rectangle 2"/>
          <p:cNvSpPr>
            <a:spLocks noGrp="1" noChangeArrowheads="1"/>
          </p:cNvSpPr>
          <p:nvPr>
            <p:ph type="title"/>
          </p:nvPr>
        </p:nvSpPr>
        <p:spPr/>
        <p:txBody>
          <a:bodyPr/>
          <a:lstStyle/>
          <a:p>
            <a:pPr eaLnBrk="1" hangingPunct="1"/>
            <a:r>
              <a:rPr lang="en-US" altLang="en-US"/>
              <a:t>Disadvantages of PERT</a:t>
            </a:r>
          </a:p>
        </p:txBody>
      </p:sp>
      <p:sp>
        <p:nvSpPr>
          <p:cNvPr id="87043" name="Rectangle 3"/>
          <p:cNvSpPr>
            <a:spLocks noGrp="1" noChangeArrowheads="1"/>
          </p:cNvSpPr>
          <p:nvPr>
            <p:ph type="body" idx="1"/>
          </p:nvPr>
        </p:nvSpPr>
        <p:spPr/>
        <p:txBody>
          <a:bodyPr/>
          <a:lstStyle/>
          <a:p>
            <a:pPr eaLnBrk="1" hangingPunct="1">
              <a:lnSpc>
                <a:spcPct val="90000"/>
              </a:lnSpc>
            </a:pPr>
            <a:r>
              <a:rPr lang="en-US" altLang="en-US">
                <a:solidFill>
                  <a:srgbClr val="FF0000"/>
                </a:solidFill>
                <a:sym typeface="Symbol" panose="05050102010706020507" pitchFamily="18" charset="2"/>
              </a:rPr>
              <a:t>Can’t use information about correlations</a:t>
            </a:r>
          </a:p>
          <a:p>
            <a:pPr lvl="4" eaLnBrk="1" hangingPunct="1">
              <a:lnSpc>
                <a:spcPct val="90000"/>
              </a:lnSpc>
            </a:pPr>
            <a:endParaRPr lang="en-US" altLang="en-US">
              <a:solidFill>
                <a:srgbClr val="FF0000"/>
              </a:solidFill>
              <a:sym typeface="Symbol" panose="05050102010706020507" pitchFamily="18" charset="2"/>
            </a:endParaRPr>
          </a:p>
          <a:p>
            <a:pPr eaLnBrk="1" hangingPunct="1">
              <a:lnSpc>
                <a:spcPct val="90000"/>
              </a:lnSpc>
            </a:pPr>
            <a:r>
              <a:rPr lang="en-US" altLang="en-US">
                <a:solidFill>
                  <a:srgbClr val="FF0000"/>
                </a:solidFill>
                <a:sym typeface="Symbol" panose="05050102010706020507" pitchFamily="18" charset="2"/>
              </a:rPr>
              <a:t>Can’t account for general dependencies</a:t>
            </a:r>
          </a:p>
          <a:p>
            <a:pPr lvl="4" eaLnBrk="1" hangingPunct="1">
              <a:lnSpc>
                <a:spcPct val="90000"/>
              </a:lnSpc>
            </a:pPr>
            <a:endParaRPr lang="en-US" altLang="en-US">
              <a:solidFill>
                <a:srgbClr val="FF0000"/>
              </a:solidFill>
              <a:sym typeface="Symbol" panose="05050102010706020507" pitchFamily="18" charset="2"/>
            </a:endParaRPr>
          </a:p>
          <a:p>
            <a:pPr eaLnBrk="1" hangingPunct="1">
              <a:lnSpc>
                <a:spcPct val="90000"/>
              </a:lnSpc>
            </a:pPr>
            <a:r>
              <a:rPr lang="en-US" altLang="en-US">
                <a:solidFill>
                  <a:srgbClr val="FF0000"/>
                </a:solidFill>
                <a:sym typeface="Symbol" panose="05050102010706020507" pitchFamily="18" charset="2"/>
              </a:rPr>
              <a:t>Input shapes are totally arbitrary</a:t>
            </a:r>
          </a:p>
          <a:p>
            <a:pPr lvl="4" eaLnBrk="1" hangingPunct="1">
              <a:lnSpc>
                <a:spcPct val="90000"/>
              </a:lnSpc>
            </a:pPr>
            <a:endParaRPr lang="en-US" altLang="en-US">
              <a:solidFill>
                <a:srgbClr val="FF0000"/>
              </a:solidFill>
              <a:sym typeface="Symbol" panose="05050102010706020507" pitchFamily="18" charset="2"/>
            </a:endParaRPr>
          </a:p>
          <a:p>
            <a:pPr eaLnBrk="1" hangingPunct="1">
              <a:lnSpc>
                <a:spcPct val="90000"/>
              </a:lnSpc>
            </a:pPr>
            <a:r>
              <a:rPr lang="en-US" altLang="en-US">
                <a:solidFill>
                  <a:srgbClr val="FF0000"/>
                </a:solidFill>
                <a:sym typeface="Symbol" panose="05050102010706020507" pitchFamily="18" charset="2"/>
              </a:rPr>
              <a:t>Outputs may not approximate reality</a:t>
            </a:r>
          </a:p>
          <a:p>
            <a:pPr lvl="4" eaLnBrk="1" hangingPunct="1">
              <a:lnSpc>
                <a:spcPct val="90000"/>
              </a:lnSpc>
            </a:pPr>
            <a:endParaRPr lang="en-US" altLang="en-US">
              <a:solidFill>
                <a:srgbClr val="FF0000"/>
              </a:solidFill>
              <a:sym typeface="Symbol" panose="05050102010706020507" pitchFamily="18" charset="2"/>
            </a:endParaRPr>
          </a:p>
          <a:p>
            <a:pPr eaLnBrk="1" hangingPunct="1">
              <a:lnSpc>
                <a:spcPct val="90000"/>
              </a:lnSpc>
            </a:pPr>
            <a:r>
              <a:rPr lang="en-US" altLang="en-US">
                <a:solidFill>
                  <a:srgbClr val="FF0000"/>
                </a:solidFill>
                <a:sym typeface="Symbol" panose="05050102010706020507" pitchFamily="18" charset="2"/>
              </a:rPr>
              <a:t>Not mathematically well justified</a:t>
            </a:r>
          </a:p>
          <a:p>
            <a:pPr eaLnBrk="1" hangingPunct="1">
              <a:lnSpc>
                <a:spcPct val="90000"/>
              </a:lnSpc>
            </a:pPr>
            <a:endParaRPr lang="en-US" altLang="en-US"/>
          </a:p>
        </p:txBody>
      </p:sp>
    </p:spTree>
    <p:extLst>
      <p:ext uri="{BB962C8B-B14F-4D97-AF65-F5344CB8AC3E}">
        <p14:creationId xmlns:p14="http://schemas.microsoft.com/office/powerpoint/2010/main" val="2636459125"/>
      </p:ext>
    </p:extLst>
  </p:cSld>
  <p:clrMapOvr>
    <a:masterClrMapping/>
  </p:clrMapOvr>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9570" name="Rectangle 2"/>
          <p:cNvSpPr>
            <a:spLocks noGrp="1" noChangeArrowheads="1"/>
          </p:cNvSpPr>
          <p:nvPr>
            <p:ph type="ctrTitle"/>
          </p:nvPr>
        </p:nvSpPr>
        <p:spPr>
          <a:xfrm>
            <a:off x="685800" y="2590800"/>
            <a:ext cx="7772400" cy="1143000"/>
          </a:xfrm>
        </p:spPr>
        <p:txBody>
          <a:bodyPr/>
          <a:lstStyle/>
          <a:p>
            <a:pPr eaLnBrk="1" hangingPunct="1"/>
            <a:r>
              <a:rPr lang="en-US" altLang="en-US"/>
              <a:t>Maximum entropy</a:t>
            </a:r>
          </a:p>
        </p:txBody>
      </p:sp>
      <p:sp>
        <p:nvSpPr>
          <p:cNvPr id="109571" name="Rectangle 3"/>
          <p:cNvSpPr>
            <a:spLocks noGrp="1" noChangeArrowheads="1"/>
          </p:cNvSpPr>
          <p:nvPr>
            <p:ph type="subTitle" idx="1"/>
          </p:nvPr>
        </p:nvSpPr>
        <p:spPr/>
        <p:txBody>
          <a:bodyPr/>
          <a:lstStyle/>
          <a:p>
            <a:pPr eaLnBrk="1" hangingPunct="1"/>
            <a:r>
              <a:rPr lang="en-US" altLang="en-US"/>
              <a:t> </a:t>
            </a:r>
          </a:p>
        </p:txBody>
      </p:sp>
    </p:spTree>
    <p:extLst>
      <p:ext uri="{BB962C8B-B14F-4D97-AF65-F5344CB8AC3E}">
        <p14:creationId xmlns:p14="http://schemas.microsoft.com/office/powerpoint/2010/main" val="1696692600"/>
      </p:ext>
    </p:extLst>
  </p:cSld>
  <p:clrMapOvr>
    <a:masterClrMapping/>
  </p:clrMapOvr>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9" name="Rectangle 2"/>
          <p:cNvSpPr>
            <a:spLocks noGrp="1" noChangeArrowheads="1"/>
          </p:cNvSpPr>
          <p:nvPr>
            <p:ph type="title"/>
          </p:nvPr>
        </p:nvSpPr>
        <p:spPr/>
        <p:txBody>
          <a:bodyPr/>
          <a:lstStyle/>
          <a:p>
            <a:pPr eaLnBrk="1" hangingPunct="1"/>
            <a:r>
              <a:rPr lang="en-US" altLang="en-US"/>
              <a:t>Maximum entropy</a:t>
            </a:r>
          </a:p>
        </p:txBody>
      </p:sp>
      <p:sp>
        <p:nvSpPr>
          <p:cNvPr id="4100" name="Rectangle 3"/>
          <p:cNvSpPr>
            <a:spLocks noGrp="1" noChangeArrowheads="1"/>
          </p:cNvSpPr>
          <p:nvPr>
            <p:ph type="body" idx="1"/>
          </p:nvPr>
        </p:nvSpPr>
        <p:spPr>
          <a:xfrm>
            <a:off x="685800" y="1981200"/>
            <a:ext cx="8458200" cy="4648200"/>
          </a:xfrm>
        </p:spPr>
        <p:txBody>
          <a:bodyPr/>
          <a:lstStyle/>
          <a:p>
            <a:pPr eaLnBrk="1" hangingPunct="1">
              <a:spcBef>
                <a:spcPct val="40000"/>
              </a:spcBef>
            </a:pPr>
            <a:r>
              <a:rPr lang="en-US" altLang="en-US" dirty="0"/>
              <a:t>Information theory</a:t>
            </a:r>
          </a:p>
          <a:p>
            <a:pPr eaLnBrk="1" hangingPunct="1">
              <a:spcBef>
                <a:spcPct val="40000"/>
              </a:spcBef>
            </a:pPr>
            <a:r>
              <a:rPr lang="en-US" altLang="en-US" dirty="0"/>
              <a:t>All possibilities are </a:t>
            </a:r>
            <a:r>
              <a:rPr lang="en-US" altLang="en-US" dirty="0" err="1"/>
              <a:t>equiprobable</a:t>
            </a:r>
            <a:endParaRPr lang="en-US" altLang="en-US" dirty="0"/>
          </a:p>
          <a:p>
            <a:pPr eaLnBrk="1" hangingPunct="1">
              <a:spcBef>
                <a:spcPct val="40000"/>
              </a:spcBef>
            </a:pPr>
            <a:r>
              <a:rPr lang="en-US" altLang="en-US" dirty="0">
                <a:solidFill>
                  <a:srgbClr val="009900"/>
                </a:solidFill>
              </a:rPr>
              <a:t>Specified by known constraints (not data)</a:t>
            </a:r>
          </a:p>
          <a:p>
            <a:pPr eaLnBrk="1" hangingPunct="1">
              <a:spcBef>
                <a:spcPct val="40000"/>
              </a:spcBef>
            </a:pPr>
            <a:r>
              <a:rPr lang="en-US" altLang="en-US" dirty="0"/>
              <a:t>Laplace’s “principle of insufficient reason”</a:t>
            </a:r>
          </a:p>
          <a:p>
            <a:pPr eaLnBrk="1" hangingPunct="1">
              <a:spcBef>
                <a:spcPct val="40000"/>
              </a:spcBef>
            </a:pPr>
            <a:r>
              <a:rPr lang="en-US" altLang="en-US" dirty="0"/>
              <a:t>Mathematically more defensible than arbitrary assignment of distributions</a:t>
            </a:r>
          </a:p>
          <a:p>
            <a:pPr eaLnBrk="1" hangingPunct="1">
              <a:spcBef>
                <a:spcPct val="40000"/>
              </a:spcBef>
            </a:pPr>
            <a:r>
              <a:rPr lang="en-US" altLang="en-US" dirty="0"/>
              <a:t>Much cheaper than expert elicitation</a:t>
            </a:r>
          </a:p>
        </p:txBody>
      </p:sp>
      <p:graphicFrame>
        <p:nvGraphicFramePr>
          <p:cNvPr id="4098" name="Object 4"/>
          <p:cNvGraphicFramePr>
            <a:graphicFrameLocks noChangeAspect="1"/>
          </p:cNvGraphicFramePr>
          <p:nvPr/>
        </p:nvGraphicFramePr>
        <p:xfrm>
          <a:off x="6172200" y="1447800"/>
          <a:ext cx="2749550" cy="1533525"/>
        </p:xfrm>
        <a:graphic>
          <a:graphicData uri="http://schemas.openxmlformats.org/presentationml/2006/ole">
            <mc:AlternateContent xmlns:mc="http://schemas.openxmlformats.org/markup-compatibility/2006">
              <mc:Choice xmlns:v="urn:schemas-microsoft-com:vml" Requires="v">
                <p:oleObj spid="_x0000_s75849" name="Equation" r:id="rId4" imgW="774360" imgH="431640" progId="Equation.3">
                  <p:embed/>
                </p:oleObj>
              </mc:Choice>
              <mc:Fallback>
                <p:oleObj name="Equation" r:id="rId4" imgW="774360" imgH="431640" progId="Equation.3">
                  <p:embed/>
                  <p:pic>
                    <p:nvPicPr>
                      <p:cNvPr id="0" name=""/>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6172200" y="1447800"/>
                        <a:ext cx="2749550" cy="15335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Tree>
    <p:extLst>
      <p:ext uri="{BB962C8B-B14F-4D97-AF65-F5344CB8AC3E}">
        <p14:creationId xmlns:p14="http://schemas.microsoft.com/office/powerpoint/2010/main" val="2641756370"/>
      </p:ext>
    </p:extLst>
  </p:cSld>
  <p:clrMapOvr>
    <a:masterClrMapping/>
  </p:clrMapOvr>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p:txBody>
          <a:bodyPr/>
          <a:lstStyle/>
          <a:p>
            <a:pPr eaLnBrk="1" hangingPunct="1">
              <a:defRPr/>
            </a:pPr>
            <a:r>
              <a:rPr lang="en-US"/>
              <a:t>Maximum entropy solutions</a:t>
            </a:r>
          </a:p>
        </p:txBody>
      </p:sp>
      <p:sp>
        <p:nvSpPr>
          <p:cNvPr id="72707" name="Rectangle 3"/>
          <p:cNvSpPr>
            <a:spLocks noGrp="1" noChangeArrowheads="1"/>
          </p:cNvSpPr>
          <p:nvPr>
            <p:ph type="body" idx="1"/>
          </p:nvPr>
        </p:nvSpPr>
        <p:spPr>
          <a:xfrm>
            <a:off x="533400" y="1752600"/>
            <a:ext cx="8610600" cy="4114800"/>
          </a:xfrm>
        </p:spPr>
        <p:txBody>
          <a:bodyPr/>
          <a:lstStyle/>
          <a:p>
            <a:pPr eaLnBrk="1" hangingPunct="1">
              <a:lnSpc>
                <a:spcPct val="90000"/>
              </a:lnSpc>
              <a:buFontTx/>
              <a:buNone/>
            </a:pPr>
            <a:r>
              <a:rPr lang="en-US" altLang="en-US" sz="2800" i="1" dirty="0"/>
              <a:t>When you know				Use this shape</a:t>
            </a:r>
          </a:p>
          <a:p>
            <a:pPr eaLnBrk="1" hangingPunct="1">
              <a:lnSpc>
                <a:spcPct val="90000"/>
              </a:lnSpc>
              <a:buFontTx/>
              <a:buNone/>
            </a:pPr>
            <a:r>
              <a:rPr lang="en-US" altLang="en-US" sz="2800" dirty="0"/>
              <a:t>{minimum, maximum}			uniform</a:t>
            </a:r>
          </a:p>
          <a:p>
            <a:pPr eaLnBrk="1" hangingPunct="1">
              <a:lnSpc>
                <a:spcPct val="90000"/>
              </a:lnSpc>
              <a:buFontTx/>
              <a:buNone/>
            </a:pPr>
            <a:r>
              <a:rPr lang="en-US" altLang="en-US" sz="2800" dirty="0"/>
              <a:t>{mean, standard deviation}		normal</a:t>
            </a:r>
          </a:p>
          <a:p>
            <a:pPr eaLnBrk="1" hangingPunct="1">
              <a:lnSpc>
                <a:spcPct val="90000"/>
              </a:lnSpc>
              <a:buFontTx/>
              <a:buNone/>
            </a:pPr>
            <a:r>
              <a:rPr lang="en-US" altLang="en-US" sz="2800" dirty="0"/>
              <a:t>{minimum, mean}				exponential</a:t>
            </a:r>
          </a:p>
          <a:p>
            <a:pPr eaLnBrk="1" hangingPunct="1">
              <a:lnSpc>
                <a:spcPct val="90000"/>
              </a:lnSpc>
              <a:buFontTx/>
              <a:buNone/>
            </a:pPr>
            <a:r>
              <a:rPr lang="en-US" altLang="en-US" sz="2800" dirty="0"/>
              <a:t>{min, max, some quantiles}		piecewise uniform</a:t>
            </a:r>
          </a:p>
          <a:p>
            <a:pPr eaLnBrk="1" hangingPunct="1">
              <a:lnSpc>
                <a:spcPct val="90000"/>
              </a:lnSpc>
              <a:buFontTx/>
              <a:buNone/>
            </a:pPr>
            <a:r>
              <a:rPr lang="en-US" altLang="en-US" sz="2800" dirty="0"/>
              <a:t>{minimum, maximum, mean}		</a:t>
            </a:r>
            <a:r>
              <a:rPr lang="en-US" altLang="en-US" sz="2800" dirty="0" err="1"/>
              <a:t>Sawin</a:t>
            </a:r>
            <a:r>
              <a:rPr lang="en-US" altLang="en-US" sz="2800" dirty="0"/>
              <a:t>-Conrad</a:t>
            </a:r>
          </a:p>
          <a:p>
            <a:pPr eaLnBrk="1" hangingPunct="1">
              <a:lnSpc>
                <a:spcPct val="90000"/>
              </a:lnSpc>
              <a:buFontTx/>
              <a:buNone/>
            </a:pPr>
            <a:r>
              <a:rPr lang="en-US" altLang="en-US" sz="2800" dirty="0"/>
              <a:t>{mean, geometric mean}			gamma</a:t>
            </a:r>
          </a:p>
          <a:p>
            <a:pPr eaLnBrk="1" hangingPunct="1">
              <a:lnSpc>
                <a:spcPct val="90000"/>
              </a:lnSpc>
              <a:buNone/>
            </a:pPr>
            <a:r>
              <a:rPr lang="en-US" altLang="en-US" sz="2800" dirty="0"/>
              <a:t>{minimum, maximum, mode}		?</a:t>
            </a:r>
          </a:p>
          <a:p>
            <a:pPr eaLnBrk="1" hangingPunct="1">
              <a:lnSpc>
                <a:spcPct val="90000"/>
              </a:lnSpc>
              <a:buFontTx/>
              <a:buNone/>
            </a:pPr>
            <a:r>
              <a:rPr lang="en-US" altLang="en-US" sz="2800" dirty="0"/>
              <a:t>{min, max, mean, </a:t>
            </a:r>
            <a:r>
              <a:rPr lang="en-US" altLang="en-US" sz="2800" dirty="0" err="1"/>
              <a:t>stddev</a:t>
            </a:r>
            <a:r>
              <a:rPr lang="en-US" altLang="en-US" sz="2800" dirty="0"/>
              <a:t>}		?</a:t>
            </a:r>
          </a:p>
        </p:txBody>
      </p:sp>
      <p:sp>
        <p:nvSpPr>
          <p:cNvPr id="2" name="TextBox 1"/>
          <p:cNvSpPr txBox="1"/>
          <p:nvPr/>
        </p:nvSpPr>
        <p:spPr>
          <a:xfrm>
            <a:off x="8862333" y="2209800"/>
            <a:ext cx="3204403" cy="3823098"/>
          </a:xfrm>
          <a:prstGeom prst="rect">
            <a:avLst/>
          </a:prstGeom>
          <a:solidFill>
            <a:srgbClr val="FFFFFF">
              <a:alpha val="89804"/>
            </a:srgbClr>
          </a:solidFill>
          <a:ln>
            <a:noFill/>
          </a:ln>
        </p:spPr>
        <p:txBody>
          <a:bodyPr wrap="none" rtlCol="0">
            <a:spAutoFit/>
          </a:bodyPr>
          <a:lstStyle/>
          <a:p>
            <a:pPr marL="347472">
              <a:lnSpc>
                <a:spcPct val="90000"/>
              </a:lnSpc>
              <a:spcBef>
                <a:spcPts val="672"/>
              </a:spcBef>
            </a:pPr>
            <a:r>
              <a:rPr lang="en-US" sz="2800" dirty="0" err="1">
                <a:solidFill>
                  <a:srgbClr val="009900"/>
                </a:solidFill>
                <a:latin typeface="+mn-lt"/>
              </a:rPr>
              <a:t>MEminmax</a:t>
            </a:r>
            <a:endParaRPr lang="en-US" sz="2800" dirty="0">
              <a:solidFill>
                <a:srgbClr val="009900"/>
              </a:solidFill>
              <a:latin typeface="+mn-lt"/>
            </a:endParaRPr>
          </a:p>
          <a:p>
            <a:pPr marL="347472">
              <a:lnSpc>
                <a:spcPct val="90000"/>
              </a:lnSpc>
              <a:spcBef>
                <a:spcPts val="672"/>
              </a:spcBef>
            </a:pPr>
            <a:r>
              <a:rPr lang="en-US" sz="2800" dirty="0" err="1">
                <a:solidFill>
                  <a:srgbClr val="009900"/>
                </a:solidFill>
                <a:latin typeface="+mn-lt"/>
              </a:rPr>
              <a:t>MEmeansd</a:t>
            </a:r>
            <a:endParaRPr lang="en-US" sz="2800" dirty="0">
              <a:solidFill>
                <a:srgbClr val="009900"/>
              </a:solidFill>
              <a:latin typeface="+mn-lt"/>
            </a:endParaRPr>
          </a:p>
          <a:p>
            <a:pPr marL="347472">
              <a:lnSpc>
                <a:spcPct val="90000"/>
              </a:lnSpc>
              <a:spcBef>
                <a:spcPts val="672"/>
              </a:spcBef>
            </a:pPr>
            <a:r>
              <a:rPr lang="en-US" sz="2800" dirty="0" err="1">
                <a:solidFill>
                  <a:srgbClr val="009900"/>
                </a:solidFill>
                <a:latin typeface="+mn-lt"/>
              </a:rPr>
              <a:t>MEminmean</a:t>
            </a:r>
            <a:endParaRPr lang="en-US" sz="2800" dirty="0">
              <a:solidFill>
                <a:srgbClr val="009900"/>
              </a:solidFill>
              <a:latin typeface="+mn-lt"/>
            </a:endParaRPr>
          </a:p>
          <a:p>
            <a:pPr marL="347472">
              <a:lnSpc>
                <a:spcPct val="90000"/>
              </a:lnSpc>
              <a:spcBef>
                <a:spcPts val="672"/>
              </a:spcBef>
            </a:pPr>
            <a:r>
              <a:rPr lang="en-US" sz="2800" dirty="0" err="1">
                <a:solidFill>
                  <a:srgbClr val="009900"/>
                </a:solidFill>
                <a:latin typeface="+mn-lt"/>
              </a:rPr>
              <a:t>MEquantiles</a:t>
            </a:r>
            <a:endParaRPr lang="en-US" sz="2800" dirty="0">
              <a:solidFill>
                <a:srgbClr val="009900"/>
              </a:solidFill>
              <a:latin typeface="+mn-lt"/>
            </a:endParaRPr>
          </a:p>
          <a:p>
            <a:pPr marL="347472">
              <a:lnSpc>
                <a:spcPct val="90000"/>
              </a:lnSpc>
              <a:spcBef>
                <a:spcPts val="672"/>
              </a:spcBef>
            </a:pPr>
            <a:r>
              <a:rPr lang="en-US" sz="2800" dirty="0" err="1">
                <a:solidFill>
                  <a:srgbClr val="009900"/>
                </a:solidFill>
                <a:latin typeface="+mn-lt"/>
              </a:rPr>
              <a:t>MEminmaxmean</a:t>
            </a:r>
            <a:r>
              <a:rPr lang="en-US" sz="2800" dirty="0">
                <a:solidFill>
                  <a:srgbClr val="009900"/>
                </a:solidFill>
                <a:latin typeface="+mn-lt"/>
              </a:rPr>
              <a:t>  </a:t>
            </a:r>
          </a:p>
          <a:p>
            <a:pPr marL="347472">
              <a:lnSpc>
                <a:spcPct val="90000"/>
              </a:lnSpc>
              <a:spcBef>
                <a:spcPts val="672"/>
              </a:spcBef>
            </a:pPr>
            <a:endParaRPr lang="en-US" sz="2800" dirty="0">
              <a:solidFill>
                <a:srgbClr val="009900"/>
              </a:solidFill>
              <a:latin typeface="+mn-lt"/>
            </a:endParaRPr>
          </a:p>
          <a:p>
            <a:pPr marL="347472">
              <a:lnSpc>
                <a:spcPct val="90000"/>
              </a:lnSpc>
              <a:spcBef>
                <a:spcPts val="672"/>
              </a:spcBef>
            </a:pPr>
            <a:endParaRPr lang="en-US" sz="2800" dirty="0">
              <a:solidFill>
                <a:srgbClr val="009900"/>
              </a:solidFill>
              <a:latin typeface="+mn-lt"/>
            </a:endParaRPr>
          </a:p>
          <a:p>
            <a:pPr marL="347472">
              <a:lnSpc>
                <a:spcPct val="90000"/>
              </a:lnSpc>
              <a:spcBef>
                <a:spcPts val="672"/>
              </a:spcBef>
            </a:pPr>
            <a:r>
              <a:rPr lang="en-US" sz="2800" dirty="0" err="1">
                <a:solidFill>
                  <a:srgbClr val="009900"/>
                </a:solidFill>
                <a:latin typeface="+mn-lt"/>
              </a:rPr>
              <a:t>MEmmms</a:t>
            </a:r>
            <a:endParaRPr lang="en-US" sz="2800" dirty="0">
              <a:solidFill>
                <a:srgbClr val="009900"/>
              </a:solidFill>
              <a:latin typeface="+mn-lt"/>
            </a:endParaRPr>
          </a:p>
        </p:txBody>
      </p:sp>
    </p:spTree>
    <p:extLst>
      <p:ext uri="{BB962C8B-B14F-4D97-AF65-F5344CB8AC3E}">
        <p14:creationId xmlns:p14="http://schemas.microsoft.com/office/powerpoint/2010/main" val="11960547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5" presetClass="path" presetSubtype="0" accel="50000" decel="50000" fill="hold" grpId="0" nodeType="clickEffect">
                                  <p:stCondLst>
                                    <p:cond delay="0"/>
                                  </p:stCondLst>
                                  <p:childTnLst>
                                    <p:animMotion origin="layout" path="M -4.44444E-6 4.07407E-6 L -0.34722 4.07407E-6 " pathEditMode="relative" rAng="0" ptsTypes="AA">
                                      <p:cBhvr>
                                        <p:cTn id="6" dur="2000" fill="hold"/>
                                        <p:tgtEl>
                                          <p:spTgt spid="2"/>
                                        </p:tgtEl>
                                        <p:attrNameLst>
                                          <p:attrName>ppt_x</p:attrName>
                                          <p:attrName>ppt_y</p:attrName>
                                        </p:attrNameLst>
                                      </p:cBhvr>
                                      <p:rCtr x="-17361" y="0"/>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3666" name="Rectangle 2"/>
          <p:cNvSpPr>
            <a:spLocks noChangeArrowheads="1"/>
          </p:cNvSpPr>
          <p:nvPr/>
        </p:nvSpPr>
        <p:spPr bwMode="auto">
          <a:xfrm>
            <a:off x="0" y="0"/>
            <a:ext cx="9144000" cy="685800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latin typeface="Arial" panose="020B0604020202020204" pitchFamily="34" charset="0"/>
            </a:endParaRPr>
          </a:p>
        </p:txBody>
      </p:sp>
      <p:sp>
        <p:nvSpPr>
          <p:cNvPr id="113667" name="Freeform 3"/>
          <p:cNvSpPr>
            <a:spLocks/>
          </p:cNvSpPr>
          <p:nvPr/>
        </p:nvSpPr>
        <p:spPr bwMode="auto">
          <a:xfrm flipV="1">
            <a:off x="1066800" y="484188"/>
            <a:ext cx="1482725" cy="1663700"/>
          </a:xfrm>
          <a:custGeom>
            <a:avLst/>
            <a:gdLst>
              <a:gd name="T0" fmla="*/ 0 w 5281"/>
              <a:gd name="T1" fmla="*/ 2147483647 h 7777"/>
              <a:gd name="T2" fmla="*/ 0 w 5281"/>
              <a:gd name="T3" fmla="*/ 2147483647 h 7777"/>
              <a:gd name="T4" fmla="*/ 0 w 5281"/>
              <a:gd name="T5" fmla="*/ 2147483647 h 7777"/>
              <a:gd name="T6" fmla="*/ 0 w 5281"/>
              <a:gd name="T7" fmla="*/ 2147483647 h 7777"/>
              <a:gd name="T8" fmla="*/ 0 w 5281"/>
              <a:gd name="T9" fmla="*/ 2147483647 h 7777"/>
              <a:gd name="T10" fmla="*/ 0 w 5281"/>
              <a:gd name="T11" fmla="*/ 2147483647 h 7777"/>
              <a:gd name="T12" fmla="*/ 0 w 5281"/>
              <a:gd name="T13" fmla="*/ 2147483647 h 7777"/>
              <a:gd name="T14" fmla="*/ 0 w 5281"/>
              <a:gd name="T15" fmla="*/ 2147483647 h 7777"/>
              <a:gd name="T16" fmla="*/ 0 w 5281"/>
              <a:gd name="T17" fmla="*/ 2147483647 h 7777"/>
              <a:gd name="T18" fmla="*/ 0 w 5281"/>
              <a:gd name="T19" fmla="*/ 2147483647 h 7777"/>
              <a:gd name="T20" fmla="*/ 0 w 5281"/>
              <a:gd name="T21" fmla="*/ 2147483647 h 7777"/>
              <a:gd name="T22" fmla="*/ 0 w 5281"/>
              <a:gd name="T23" fmla="*/ 2147483647 h 7777"/>
              <a:gd name="T24" fmla="*/ 0 w 5281"/>
              <a:gd name="T25" fmla="*/ 2147483647 h 7777"/>
              <a:gd name="T26" fmla="*/ 0 w 5281"/>
              <a:gd name="T27" fmla="*/ 2147483647 h 7777"/>
              <a:gd name="T28" fmla="*/ 0 w 5281"/>
              <a:gd name="T29" fmla="*/ 2147483647 h 7777"/>
              <a:gd name="T30" fmla="*/ 0 w 5281"/>
              <a:gd name="T31" fmla="*/ 2147483647 h 7777"/>
              <a:gd name="T32" fmla="*/ 0 w 5281"/>
              <a:gd name="T33" fmla="*/ 2147483647 h 7777"/>
              <a:gd name="T34" fmla="*/ 0 w 5281"/>
              <a:gd name="T35" fmla="*/ 2147483647 h 7777"/>
              <a:gd name="T36" fmla="*/ 0 w 5281"/>
              <a:gd name="T37" fmla="*/ 2147483647 h 7777"/>
              <a:gd name="T38" fmla="*/ 0 w 5281"/>
              <a:gd name="T39" fmla="*/ 2147483647 h 7777"/>
              <a:gd name="T40" fmla="*/ 0 w 5281"/>
              <a:gd name="T41" fmla="*/ 2147483647 h 7777"/>
              <a:gd name="T42" fmla="*/ 0 w 5281"/>
              <a:gd name="T43" fmla="*/ 2147483647 h 7777"/>
              <a:gd name="T44" fmla="*/ 0 w 5281"/>
              <a:gd name="T45" fmla="*/ 2147483647 h 7777"/>
              <a:gd name="T46" fmla="*/ 0 w 5281"/>
              <a:gd name="T47" fmla="*/ 2147483647 h 7777"/>
              <a:gd name="T48" fmla="*/ 0 w 5281"/>
              <a:gd name="T49" fmla="*/ 2147483647 h 7777"/>
              <a:gd name="T50" fmla="*/ 0 w 5281"/>
              <a:gd name="T51" fmla="*/ 2147483647 h 7777"/>
              <a:gd name="T52" fmla="*/ 0 w 5281"/>
              <a:gd name="T53" fmla="*/ 2147483647 h 7777"/>
              <a:gd name="T54" fmla="*/ 0 w 5281"/>
              <a:gd name="T55" fmla="*/ 2147483647 h 7777"/>
              <a:gd name="T56" fmla="*/ 2147483647 w 5281"/>
              <a:gd name="T57" fmla="*/ 2147483647 h 7777"/>
              <a:gd name="T58" fmla="*/ 2147483647 w 5281"/>
              <a:gd name="T59" fmla="*/ 2147483647 h 7777"/>
              <a:gd name="T60" fmla="*/ 2147483647 w 5281"/>
              <a:gd name="T61" fmla="*/ 2147483647 h 7777"/>
              <a:gd name="T62" fmla="*/ 2147483647 w 5281"/>
              <a:gd name="T63" fmla="*/ 2147483647 h 7777"/>
              <a:gd name="T64" fmla="*/ 2147483647 w 5281"/>
              <a:gd name="T65" fmla="*/ 2147483647 h 7777"/>
              <a:gd name="T66" fmla="*/ 2147483647 w 5281"/>
              <a:gd name="T67" fmla="*/ 2147483647 h 7777"/>
              <a:gd name="T68" fmla="*/ 2147483647 w 5281"/>
              <a:gd name="T69" fmla="*/ 2147483647 h 7777"/>
              <a:gd name="T70" fmla="*/ 2147483647 w 5281"/>
              <a:gd name="T71" fmla="*/ 2147483647 h 7777"/>
              <a:gd name="T72" fmla="*/ 2147483647 w 5281"/>
              <a:gd name="T73" fmla="*/ 2147483647 h 7777"/>
              <a:gd name="T74" fmla="*/ 2147483647 w 5281"/>
              <a:gd name="T75" fmla="*/ 2147483647 h 7777"/>
              <a:gd name="T76" fmla="*/ 2147483647 w 5281"/>
              <a:gd name="T77" fmla="*/ 2147483647 h 7777"/>
              <a:gd name="T78" fmla="*/ 2147483647 w 5281"/>
              <a:gd name="T79" fmla="*/ 2147483647 h 7777"/>
              <a:gd name="T80" fmla="*/ 2147483647 w 5281"/>
              <a:gd name="T81" fmla="*/ 2147483647 h 7777"/>
              <a:gd name="T82" fmla="*/ 2147483647 w 5281"/>
              <a:gd name="T83" fmla="*/ 2147483647 h 7777"/>
              <a:gd name="T84" fmla="*/ 2147483647 w 5281"/>
              <a:gd name="T85" fmla="*/ 2147483647 h 7777"/>
              <a:gd name="T86" fmla="*/ 2147483647 w 5281"/>
              <a:gd name="T87" fmla="*/ 2147483647 h 7777"/>
              <a:gd name="T88" fmla="*/ 2147483647 w 5281"/>
              <a:gd name="T89" fmla="*/ 2147483647 h 7777"/>
              <a:gd name="T90" fmla="*/ 2147483647 w 5281"/>
              <a:gd name="T91" fmla="*/ 2147483647 h 7777"/>
              <a:gd name="T92" fmla="*/ 2147483647 w 5281"/>
              <a:gd name="T93" fmla="*/ 2147483647 h 7777"/>
              <a:gd name="T94" fmla="*/ 2147483647 w 5281"/>
              <a:gd name="T95" fmla="*/ 2147483647 h 7777"/>
              <a:gd name="T96" fmla="*/ 2147483647 w 5281"/>
              <a:gd name="T97" fmla="*/ 2147483647 h 7777"/>
              <a:gd name="T98" fmla="*/ 2147483647 w 5281"/>
              <a:gd name="T99" fmla="*/ 2147483647 h 7777"/>
              <a:gd name="T100" fmla="*/ 2147483647 w 5281"/>
              <a:gd name="T101" fmla="*/ 2147483647 h 7777"/>
              <a:gd name="T102" fmla="*/ 2147483647 w 5281"/>
              <a:gd name="T103" fmla="*/ 2147483647 h 7777"/>
              <a:gd name="T104" fmla="*/ 2147483647 w 5281"/>
              <a:gd name="T105" fmla="*/ 2147483647 h 7777"/>
              <a:gd name="T106" fmla="*/ 2147483647 w 5281"/>
              <a:gd name="T107" fmla="*/ 2147483647 h 7777"/>
              <a:gd name="T108" fmla="*/ 2147483647 w 5281"/>
              <a:gd name="T109" fmla="*/ 2147483647 h 7777"/>
              <a:gd name="T110" fmla="*/ 2147483647 w 5281"/>
              <a:gd name="T111" fmla="*/ 2147483647 h 7777"/>
              <a:gd name="T112" fmla="*/ 2147483647 w 5281"/>
              <a:gd name="T113" fmla="*/ 2147483647 h 7777"/>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5281"/>
              <a:gd name="T172" fmla="*/ 0 h 7777"/>
              <a:gd name="T173" fmla="*/ 5281 w 5281"/>
              <a:gd name="T174" fmla="*/ 7777 h 7777"/>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5281" h="7777">
                <a:moveTo>
                  <a:pt x="0" y="0"/>
                </a:moveTo>
                <a:lnTo>
                  <a:pt x="0" y="0"/>
                </a:lnTo>
                <a:lnTo>
                  <a:pt x="0" y="77"/>
                </a:lnTo>
                <a:lnTo>
                  <a:pt x="0" y="155"/>
                </a:lnTo>
                <a:lnTo>
                  <a:pt x="0" y="233"/>
                </a:lnTo>
                <a:lnTo>
                  <a:pt x="0" y="311"/>
                </a:lnTo>
                <a:lnTo>
                  <a:pt x="0" y="388"/>
                </a:lnTo>
                <a:lnTo>
                  <a:pt x="0" y="466"/>
                </a:lnTo>
                <a:lnTo>
                  <a:pt x="0" y="544"/>
                </a:lnTo>
                <a:lnTo>
                  <a:pt x="0" y="622"/>
                </a:lnTo>
                <a:lnTo>
                  <a:pt x="0" y="699"/>
                </a:lnTo>
                <a:lnTo>
                  <a:pt x="0" y="777"/>
                </a:lnTo>
                <a:lnTo>
                  <a:pt x="0" y="855"/>
                </a:lnTo>
                <a:lnTo>
                  <a:pt x="0" y="933"/>
                </a:lnTo>
                <a:lnTo>
                  <a:pt x="0" y="1011"/>
                </a:lnTo>
                <a:lnTo>
                  <a:pt x="0" y="1088"/>
                </a:lnTo>
                <a:lnTo>
                  <a:pt x="0" y="1166"/>
                </a:lnTo>
                <a:lnTo>
                  <a:pt x="0" y="1244"/>
                </a:lnTo>
                <a:lnTo>
                  <a:pt x="0" y="1322"/>
                </a:lnTo>
                <a:lnTo>
                  <a:pt x="0" y="1399"/>
                </a:lnTo>
                <a:lnTo>
                  <a:pt x="0" y="1477"/>
                </a:lnTo>
                <a:lnTo>
                  <a:pt x="0" y="1555"/>
                </a:lnTo>
                <a:lnTo>
                  <a:pt x="0" y="1633"/>
                </a:lnTo>
                <a:lnTo>
                  <a:pt x="0" y="1710"/>
                </a:lnTo>
                <a:lnTo>
                  <a:pt x="0" y="1788"/>
                </a:lnTo>
                <a:lnTo>
                  <a:pt x="0" y="1866"/>
                </a:lnTo>
                <a:lnTo>
                  <a:pt x="0" y="1944"/>
                </a:lnTo>
                <a:lnTo>
                  <a:pt x="0" y="2022"/>
                </a:lnTo>
                <a:lnTo>
                  <a:pt x="0" y="2099"/>
                </a:lnTo>
                <a:lnTo>
                  <a:pt x="0" y="2177"/>
                </a:lnTo>
                <a:lnTo>
                  <a:pt x="0" y="2255"/>
                </a:lnTo>
                <a:lnTo>
                  <a:pt x="0" y="2333"/>
                </a:lnTo>
                <a:lnTo>
                  <a:pt x="0" y="2410"/>
                </a:lnTo>
                <a:lnTo>
                  <a:pt x="0" y="2488"/>
                </a:lnTo>
                <a:lnTo>
                  <a:pt x="0" y="2566"/>
                </a:lnTo>
                <a:lnTo>
                  <a:pt x="0" y="2644"/>
                </a:lnTo>
                <a:lnTo>
                  <a:pt x="0" y="2721"/>
                </a:lnTo>
                <a:lnTo>
                  <a:pt x="0" y="2799"/>
                </a:lnTo>
                <a:lnTo>
                  <a:pt x="0" y="2877"/>
                </a:lnTo>
                <a:lnTo>
                  <a:pt x="0" y="2955"/>
                </a:lnTo>
                <a:lnTo>
                  <a:pt x="0" y="3033"/>
                </a:lnTo>
                <a:lnTo>
                  <a:pt x="0" y="3110"/>
                </a:lnTo>
                <a:lnTo>
                  <a:pt x="0" y="3188"/>
                </a:lnTo>
                <a:lnTo>
                  <a:pt x="0" y="3266"/>
                </a:lnTo>
                <a:lnTo>
                  <a:pt x="0" y="3344"/>
                </a:lnTo>
                <a:lnTo>
                  <a:pt x="0" y="3421"/>
                </a:lnTo>
                <a:lnTo>
                  <a:pt x="0" y="3499"/>
                </a:lnTo>
                <a:lnTo>
                  <a:pt x="0" y="3577"/>
                </a:lnTo>
                <a:lnTo>
                  <a:pt x="0" y="3655"/>
                </a:lnTo>
                <a:lnTo>
                  <a:pt x="0" y="3732"/>
                </a:lnTo>
                <a:lnTo>
                  <a:pt x="0" y="3810"/>
                </a:lnTo>
                <a:lnTo>
                  <a:pt x="0" y="3888"/>
                </a:lnTo>
                <a:lnTo>
                  <a:pt x="0" y="3966"/>
                </a:lnTo>
                <a:lnTo>
                  <a:pt x="0" y="4044"/>
                </a:lnTo>
                <a:lnTo>
                  <a:pt x="0" y="4121"/>
                </a:lnTo>
                <a:lnTo>
                  <a:pt x="0" y="4199"/>
                </a:lnTo>
                <a:lnTo>
                  <a:pt x="0" y="4277"/>
                </a:lnTo>
                <a:lnTo>
                  <a:pt x="0" y="4355"/>
                </a:lnTo>
                <a:lnTo>
                  <a:pt x="0" y="4432"/>
                </a:lnTo>
                <a:lnTo>
                  <a:pt x="0" y="4510"/>
                </a:lnTo>
                <a:lnTo>
                  <a:pt x="0" y="4588"/>
                </a:lnTo>
                <a:lnTo>
                  <a:pt x="0" y="4666"/>
                </a:lnTo>
                <a:lnTo>
                  <a:pt x="0" y="4743"/>
                </a:lnTo>
                <a:lnTo>
                  <a:pt x="0" y="4821"/>
                </a:lnTo>
                <a:lnTo>
                  <a:pt x="0" y="4899"/>
                </a:lnTo>
                <a:lnTo>
                  <a:pt x="0" y="4977"/>
                </a:lnTo>
                <a:lnTo>
                  <a:pt x="0" y="5055"/>
                </a:lnTo>
                <a:lnTo>
                  <a:pt x="0" y="5132"/>
                </a:lnTo>
                <a:lnTo>
                  <a:pt x="0" y="5210"/>
                </a:lnTo>
                <a:lnTo>
                  <a:pt x="0" y="5288"/>
                </a:lnTo>
                <a:lnTo>
                  <a:pt x="0" y="5366"/>
                </a:lnTo>
                <a:lnTo>
                  <a:pt x="0" y="5443"/>
                </a:lnTo>
                <a:lnTo>
                  <a:pt x="0" y="5521"/>
                </a:lnTo>
                <a:lnTo>
                  <a:pt x="0" y="5599"/>
                </a:lnTo>
                <a:lnTo>
                  <a:pt x="0" y="5677"/>
                </a:lnTo>
                <a:lnTo>
                  <a:pt x="0" y="5754"/>
                </a:lnTo>
                <a:lnTo>
                  <a:pt x="0" y="5832"/>
                </a:lnTo>
                <a:lnTo>
                  <a:pt x="0" y="5910"/>
                </a:lnTo>
                <a:lnTo>
                  <a:pt x="0" y="5988"/>
                </a:lnTo>
                <a:lnTo>
                  <a:pt x="0" y="6066"/>
                </a:lnTo>
                <a:lnTo>
                  <a:pt x="0" y="6143"/>
                </a:lnTo>
                <a:lnTo>
                  <a:pt x="0" y="6221"/>
                </a:lnTo>
                <a:lnTo>
                  <a:pt x="0" y="6299"/>
                </a:lnTo>
                <a:lnTo>
                  <a:pt x="0" y="6377"/>
                </a:lnTo>
                <a:lnTo>
                  <a:pt x="0" y="6454"/>
                </a:lnTo>
                <a:lnTo>
                  <a:pt x="0" y="6532"/>
                </a:lnTo>
                <a:lnTo>
                  <a:pt x="0" y="6610"/>
                </a:lnTo>
                <a:lnTo>
                  <a:pt x="0" y="6688"/>
                </a:lnTo>
                <a:lnTo>
                  <a:pt x="0" y="6765"/>
                </a:lnTo>
                <a:lnTo>
                  <a:pt x="0" y="6843"/>
                </a:lnTo>
                <a:lnTo>
                  <a:pt x="0" y="6921"/>
                </a:lnTo>
                <a:lnTo>
                  <a:pt x="0" y="6999"/>
                </a:lnTo>
                <a:lnTo>
                  <a:pt x="0" y="7077"/>
                </a:lnTo>
                <a:lnTo>
                  <a:pt x="0" y="7154"/>
                </a:lnTo>
                <a:lnTo>
                  <a:pt x="0" y="7232"/>
                </a:lnTo>
                <a:lnTo>
                  <a:pt x="0" y="7310"/>
                </a:lnTo>
                <a:lnTo>
                  <a:pt x="0" y="7388"/>
                </a:lnTo>
                <a:lnTo>
                  <a:pt x="0" y="7465"/>
                </a:lnTo>
                <a:lnTo>
                  <a:pt x="0" y="7543"/>
                </a:lnTo>
                <a:lnTo>
                  <a:pt x="0" y="7621"/>
                </a:lnTo>
                <a:lnTo>
                  <a:pt x="0" y="7699"/>
                </a:lnTo>
                <a:lnTo>
                  <a:pt x="0" y="7777"/>
                </a:lnTo>
                <a:lnTo>
                  <a:pt x="5281" y="7777"/>
                </a:lnTo>
                <a:lnTo>
                  <a:pt x="5281" y="7699"/>
                </a:lnTo>
                <a:lnTo>
                  <a:pt x="5281" y="7621"/>
                </a:lnTo>
                <a:lnTo>
                  <a:pt x="5281" y="7543"/>
                </a:lnTo>
                <a:lnTo>
                  <a:pt x="5281" y="7465"/>
                </a:lnTo>
                <a:lnTo>
                  <a:pt x="5281" y="7388"/>
                </a:lnTo>
                <a:lnTo>
                  <a:pt x="5281" y="7310"/>
                </a:lnTo>
                <a:lnTo>
                  <a:pt x="5281" y="7232"/>
                </a:lnTo>
                <a:lnTo>
                  <a:pt x="5281" y="7154"/>
                </a:lnTo>
                <a:lnTo>
                  <a:pt x="5281" y="7077"/>
                </a:lnTo>
                <a:lnTo>
                  <a:pt x="5281" y="6999"/>
                </a:lnTo>
                <a:lnTo>
                  <a:pt x="5281" y="6921"/>
                </a:lnTo>
                <a:lnTo>
                  <a:pt x="5281" y="6843"/>
                </a:lnTo>
                <a:lnTo>
                  <a:pt x="5281" y="6765"/>
                </a:lnTo>
                <a:lnTo>
                  <a:pt x="5281" y="6688"/>
                </a:lnTo>
                <a:lnTo>
                  <a:pt x="5281" y="6610"/>
                </a:lnTo>
                <a:lnTo>
                  <a:pt x="5281" y="6532"/>
                </a:lnTo>
                <a:lnTo>
                  <a:pt x="5281" y="6454"/>
                </a:lnTo>
                <a:lnTo>
                  <a:pt x="5281" y="6377"/>
                </a:lnTo>
                <a:lnTo>
                  <a:pt x="5281" y="6299"/>
                </a:lnTo>
                <a:lnTo>
                  <a:pt x="5281" y="6221"/>
                </a:lnTo>
                <a:lnTo>
                  <a:pt x="5281" y="6143"/>
                </a:lnTo>
                <a:lnTo>
                  <a:pt x="5281" y="6066"/>
                </a:lnTo>
                <a:lnTo>
                  <a:pt x="5281" y="5988"/>
                </a:lnTo>
                <a:lnTo>
                  <a:pt x="5281" y="5910"/>
                </a:lnTo>
                <a:lnTo>
                  <a:pt x="5281" y="5832"/>
                </a:lnTo>
                <a:lnTo>
                  <a:pt x="5281" y="5754"/>
                </a:lnTo>
                <a:lnTo>
                  <a:pt x="5281" y="5677"/>
                </a:lnTo>
                <a:lnTo>
                  <a:pt x="5281" y="5599"/>
                </a:lnTo>
                <a:lnTo>
                  <a:pt x="5281" y="5521"/>
                </a:lnTo>
                <a:lnTo>
                  <a:pt x="5281" y="5443"/>
                </a:lnTo>
                <a:lnTo>
                  <a:pt x="5281" y="5366"/>
                </a:lnTo>
                <a:lnTo>
                  <a:pt x="5281" y="5288"/>
                </a:lnTo>
                <a:lnTo>
                  <a:pt x="5281" y="5210"/>
                </a:lnTo>
                <a:lnTo>
                  <a:pt x="5281" y="5132"/>
                </a:lnTo>
                <a:lnTo>
                  <a:pt x="5281" y="5055"/>
                </a:lnTo>
                <a:lnTo>
                  <a:pt x="5281" y="4977"/>
                </a:lnTo>
                <a:lnTo>
                  <a:pt x="5281" y="4899"/>
                </a:lnTo>
                <a:lnTo>
                  <a:pt x="5281" y="4821"/>
                </a:lnTo>
                <a:lnTo>
                  <a:pt x="5281" y="4743"/>
                </a:lnTo>
                <a:lnTo>
                  <a:pt x="5281" y="4666"/>
                </a:lnTo>
                <a:lnTo>
                  <a:pt x="5281" y="4588"/>
                </a:lnTo>
                <a:lnTo>
                  <a:pt x="5281" y="4510"/>
                </a:lnTo>
                <a:lnTo>
                  <a:pt x="5281" y="4432"/>
                </a:lnTo>
                <a:lnTo>
                  <a:pt x="5281" y="4355"/>
                </a:lnTo>
                <a:lnTo>
                  <a:pt x="5281" y="4277"/>
                </a:lnTo>
                <a:lnTo>
                  <a:pt x="5281" y="4199"/>
                </a:lnTo>
                <a:lnTo>
                  <a:pt x="5281" y="4121"/>
                </a:lnTo>
                <a:lnTo>
                  <a:pt x="5281" y="4044"/>
                </a:lnTo>
                <a:lnTo>
                  <a:pt x="5281" y="3966"/>
                </a:lnTo>
                <a:lnTo>
                  <a:pt x="5281" y="3888"/>
                </a:lnTo>
                <a:lnTo>
                  <a:pt x="5281" y="3810"/>
                </a:lnTo>
                <a:lnTo>
                  <a:pt x="5281" y="3732"/>
                </a:lnTo>
                <a:lnTo>
                  <a:pt x="5281" y="3655"/>
                </a:lnTo>
                <a:lnTo>
                  <a:pt x="5281" y="3577"/>
                </a:lnTo>
                <a:lnTo>
                  <a:pt x="5281" y="3499"/>
                </a:lnTo>
                <a:lnTo>
                  <a:pt x="5281" y="3421"/>
                </a:lnTo>
                <a:lnTo>
                  <a:pt x="5281" y="3344"/>
                </a:lnTo>
                <a:lnTo>
                  <a:pt x="5281" y="3266"/>
                </a:lnTo>
                <a:lnTo>
                  <a:pt x="5281" y="3188"/>
                </a:lnTo>
                <a:lnTo>
                  <a:pt x="5281" y="3110"/>
                </a:lnTo>
                <a:lnTo>
                  <a:pt x="5281" y="3033"/>
                </a:lnTo>
                <a:lnTo>
                  <a:pt x="5281" y="2955"/>
                </a:lnTo>
                <a:lnTo>
                  <a:pt x="5281" y="2877"/>
                </a:lnTo>
                <a:lnTo>
                  <a:pt x="5281" y="2799"/>
                </a:lnTo>
                <a:lnTo>
                  <a:pt x="5281" y="2721"/>
                </a:lnTo>
                <a:lnTo>
                  <a:pt x="5281" y="2644"/>
                </a:lnTo>
                <a:lnTo>
                  <a:pt x="5281" y="2566"/>
                </a:lnTo>
                <a:lnTo>
                  <a:pt x="5281" y="2488"/>
                </a:lnTo>
                <a:lnTo>
                  <a:pt x="5281" y="2410"/>
                </a:lnTo>
                <a:lnTo>
                  <a:pt x="5281" y="2333"/>
                </a:lnTo>
                <a:lnTo>
                  <a:pt x="5281" y="2255"/>
                </a:lnTo>
                <a:lnTo>
                  <a:pt x="5281" y="2177"/>
                </a:lnTo>
                <a:lnTo>
                  <a:pt x="5281" y="2099"/>
                </a:lnTo>
                <a:lnTo>
                  <a:pt x="5281" y="2022"/>
                </a:lnTo>
                <a:lnTo>
                  <a:pt x="5281" y="1944"/>
                </a:lnTo>
                <a:lnTo>
                  <a:pt x="5281" y="1866"/>
                </a:lnTo>
                <a:lnTo>
                  <a:pt x="5281" y="1788"/>
                </a:lnTo>
                <a:lnTo>
                  <a:pt x="5281" y="1710"/>
                </a:lnTo>
                <a:lnTo>
                  <a:pt x="5281" y="1633"/>
                </a:lnTo>
                <a:lnTo>
                  <a:pt x="5281" y="1555"/>
                </a:lnTo>
                <a:lnTo>
                  <a:pt x="5281" y="1477"/>
                </a:lnTo>
                <a:lnTo>
                  <a:pt x="5281" y="1399"/>
                </a:lnTo>
                <a:lnTo>
                  <a:pt x="5281" y="1322"/>
                </a:lnTo>
                <a:lnTo>
                  <a:pt x="5281" y="1244"/>
                </a:lnTo>
                <a:lnTo>
                  <a:pt x="5281" y="1166"/>
                </a:lnTo>
                <a:lnTo>
                  <a:pt x="5281" y="1088"/>
                </a:lnTo>
                <a:lnTo>
                  <a:pt x="5281" y="1011"/>
                </a:lnTo>
                <a:lnTo>
                  <a:pt x="5281" y="933"/>
                </a:lnTo>
                <a:lnTo>
                  <a:pt x="5281" y="855"/>
                </a:lnTo>
                <a:lnTo>
                  <a:pt x="5281" y="777"/>
                </a:lnTo>
                <a:lnTo>
                  <a:pt x="5281" y="699"/>
                </a:lnTo>
                <a:lnTo>
                  <a:pt x="5281" y="622"/>
                </a:lnTo>
                <a:lnTo>
                  <a:pt x="5281" y="544"/>
                </a:lnTo>
                <a:lnTo>
                  <a:pt x="5281" y="466"/>
                </a:lnTo>
                <a:lnTo>
                  <a:pt x="5281" y="388"/>
                </a:lnTo>
                <a:lnTo>
                  <a:pt x="5281" y="311"/>
                </a:lnTo>
                <a:lnTo>
                  <a:pt x="5281" y="233"/>
                </a:lnTo>
                <a:lnTo>
                  <a:pt x="5281" y="155"/>
                </a:lnTo>
                <a:lnTo>
                  <a:pt x="5281" y="77"/>
                </a:lnTo>
                <a:lnTo>
                  <a:pt x="5281" y="0"/>
                </a:lnTo>
                <a:lnTo>
                  <a:pt x="0" y="0"/>
                </a:lnTo>
              </a:path>
            </a:pathLst>
          </a:custGeom>
          <a:solidFill>
            <a:schemeClr val="hlink"/>
          </a:solidFill>
          <a:ln w="28575">
            <a:solidFill>
              <a:schemeClr val="hlink"/>
            </a:solidFill>
            <a:round/>
            <a:headEnd/>
            <a:tailEnd/>
          </a:ln>
        </p:spPr>
        <p:txBody>
          <a:bodyPr rot="10800000"/>
          <a:lstStyle/>
          <a:p>
            <a:endParaRPr lang="en-US"/>
          </a:p>
        </p:txBody>
      </p:sp>
      <p:sp>
        <p:nvSpPr>
          <p:cNvPr id="113668" name="Freeform 4"/>
          <p:cNvSpPr>
            <a:spLocks/>
          </p:cNvSpPr>
          <p:nvPr/>
        </p:nvSpPr>
        <p:spPr bwMode="auto">
          <a:xfrm flipV="1">
            <a:off x="3702050" y="484188"/>
            <a:ext cx="1790700" cy="1663700"/>
          </a:xfrm>
          <a:custGeom>
            <a:avLst/>
            <a:gdLst>
              <a:gd name="T0" fmla="*/ 2147483647 w 6385"/>
              <a:gd name="T1" fmla="*/ 2147483647 h 7777"/>
              <a:gd name="T2" fmla="*/ 2147483647 w 6385"/>
              <a:gd name="T3" fmla="*/ 2147483647 h 7777"/>
              <a:gd name="T4" fmla="*/ 2147483647 w 6385"/>
              <a:gd name="T5" fmla="*/ 2147483647 h 7777"/>
              <a:gd name="T6" fmla="*/ 2147483647 w 6385"/>
              <a:gd name="T7" fmla="*/ 2147483647 h 7777"/>
              <a:gd name="T8" fmla="*/ 2147483647 w 6385"/>
              <a:gd name="T9" fmla="*/ 2147483647 h 7777"/>
              <a:gd name="T10" fmla="*/ 2147483647 w 6385"/>
              <a:gd name="T11" fmla="*/ 2147483647 h 7777"/>
              <a:gd name="T12" fmla="*/ 2147483647 w 6385"/>
              <a:gd name="T13" fmla="*/ 2147483647 h 7777"/>
              <a:gd name="T14" fmla="*/ 2147483647 w 6385"/>
              <a:gd name="T15" fmla="*/ 2147483647 h 7777"/>
              <a:gd name="T16" fmla="*/ 2147483647 w 6385"/>
              <a:gd name="T17" fmla="*/ 2147483647 h 7777"/>
              <a:gd name="T18" fmla="*/ 2147483647 w 6385"/>
              <a:gd name="T19" fmla="*/ 2147483647 h 7777"/>
              <a:gd name="T20" fmla="*/ 2147483647 w 6385"/>
              <a:gd name="T21" fmla="*/ 2147483647 h 7777"/>
              <a:gd name="T22" fmla="*/ 2147483647 w 6385"/>
              <a:gd name="T23" fmla="*/ 2147483647 h 7777"/>
              <a:gd name="T24" fmla="*/ 2147483647 w 6385"/>
              <a:gd name="T25" fmla="*/ 2147483647 h 7777"/>
              <a:gd name="T26" fmla="*/ 2147483647 w 6385"/>
              <a:gd name="T27" fmla="*/ 2147483647 h 7777"/>
              <a:gd name="T28" fmla="*/ 2147483647 w 6385"/>
              <a:gd name="T29" fmla="*/ 2147483647 h 7777"/>
              <a:gd name="T30" fmla="*/ 2147483647 w 6385"/>
              <a:gd name="T31" fmla="*/ 2147483647 h 7777"/>
              <a:gd name="T32" fmla="*/ 2147483647 w 6385"/>
              <a:gd name="T33" fmla="*/ 2147483647 h 7777"/>
              <a:gd name="T34" fmla="*/ 2147483647 w 6385"/>
              <a:gd name="T35" fmla="*/ 2147483647 h 7777"/>
              <a:gd name="T36" fmla="*/ 2147483647 w 6385"/>
              <a:gd name="T37" fmla="*/ 2147483647 h 7777"/>
              <a:gd name="T38" fmla="*/ 2147483647 w 6385"/>
              <a:gd name="T39" fmla="*/ 2147483647 h 7777"/>
              <a:gd name="T40" fmla="*/ 2147483647 w 6385"/>
              <a:gd name="T41" fmla="*/ 2147483647 h 7777"/>
              <a:gd name="T42" fmla="*/ 2147483647 w 6385"/>
              <a:gd name="T43" fmla="*/ 2147483647 h 7777"/>
              <a:gd name="T44" fmla="*/ 2147483647 w 6385"/>
              <a:gd name="T45" fmla="*/ 2147483647 h 7777"/>
              <a:gd name="T46" fmla="*/ 2147483647 w 6385"/>
              <a:gd name="T47" fmla="*/ 2147483647 h 7777"/>
              <a:gd name="T48" fmla="*/ 2147483647 w 6385"/>
              <a:gd name="T49" fmla="*/ 2147483647 h 7777"/>
              <a:gd name="T50" fmla="*/ 2147483647 w 6385"/>
              <a:gd name="T51" fmla="*/ 2147483647 h 7777"/>
              <a:gd name="T52" fmla="*/ 2147483647 w 6385"/>
              <a:gd name="T53" fmla="*/ 2147483647 h 7777"/>
              <a:gd name="T54" fmla="*/ 2147483647 w 6385"/>
              <a:gd name="T55" fmla="*/ 2147483647 h 7777"/>
              <a:gd name="T56" fmla="*/ 2147483647 w 6385"/>
              <a:gd name="T57" fmla="*/ 2147483647 h 7777"/>
              <a:gd name="T58" fmla="*/ 2147483647 w 6385"/>
              <a:gd name="T59" fmla="*/ 2147483647 h 7777"/>
              <a:gd name="T60" fmla="*/ 2147483647 w 6385"/>
              <a:gd name="T61" fmla="*/ 2147483647 h 7777"/>
              <a:gd name="T62" fmla="*/ 2147483647 w 6385"/>
              <a:gd name="T63" fmla="*/ 2147483647 h 7777"/>
              <a:gd name="T64" fmla="*/ 2147483647 w 6385"/>
              <a:gd name="T65" fmla="*/ 2147483647 h 7777"/>
              <a:gd name="T66" fmla="*/ 2147483647 w 6385"/>
              <a:gd name="T67" fmla="*/ 2147483647 h 7777"/>
              <a:gd name="T68" fmla="*/ 2147483647 w 6385"/>
              <a:gd name="T69" fmla="*/ 2147483647 h 7777"/>
              <a:gd name="T70" fmla="*/ 2147483647 w 6385"/>
              <a:gd name="T71" fmla="*/ 2147483647 h 7777"/>
              <a:gd name="T72" fmla="*/ 2147483647 w 6385"/>
              <a:gd name="T73" fmla="*/ 2147483647 h 7777"/>
              <a:gd name="T74" fmla="*/ 2147483647 w 6385"/>
              <a:gd name="T75" fmla="*/ 2147483647 h 7777"/>
              <a:gd name="T76" fmla="*/ 2147483647 w 6385"/>
              <a:gd name="T77" fmla="*/ 2147483647 h 7777"/>
              <a:gd name="T78" fmla="*/ 2147483647 w 6385"/>
              <a:gd name="T79" fmla="*/ 2147483647 h 7777"/>
              <a:gd name="T80" fmla="*/ 2147483647 w 6385"/>
              <a:gd name="T81" fmla="*/ 2147483647 h 7777"/>
              <a:gd name="T82" fmla="*/ 2147483647 w 6385"/>
              <a:gd name="T83" fmla="*/ 2147483647 h 7777"/>
              <a:gd name="T84" fmla="*/ 2147483647 w 6385"/>
              <a:gd name="T85" fmla="*/ 2147483647 h 7777"/>
              <a:gd name="T86" fmla="*/ 2147483647 w 6385"/>
              <a:gd name="T87" fmla="*/ 2147483647 h 7777"/>
              <a:gd name="T88" fmla="*/ 2147483647 w 6385"/>
              <a:gd name="T89" fmla="*/ 2147483647 h 7777"/>
              <a:gd name="T90" fmla="*/ 2147483647 w 6385"/>
              <a:gd name="T91" fmla="*/ 2147483647 h 7777"/>
              <a:gd name="T92" fmla="*/ 2147483647 w 6385"/>
              <a:gd name="T93" fmla="*/ 2147483647 h 7777"/>
              <a:gd name="T94" fmla="*/ 2147483647 w 6385"/>
              <a:gd name="T95" fmla="*/ 2147483647 h 7777"/>
              <a:gd name="T96" fmla="*/ 2147483647 w 6385"/>
              <a:gd name="T97" fmla="*/ 2147483647 h 7777"/>
              <a:gd name="T98" fmla="*/ 2147483647 w 6385"/>
              <a:gd name="T99" fmla="*/ 2147483647 h 7777"/>
              <a:gd name="T100" fmla="*/ 2147483647 w 6385"/>
              <a:gd name="T101" fmla="*/ 2147483647 h 7777"/>
              <a:gd name="T102" fmla="*/ 2147483647 w 6385"/>
              <a:gd name="T103" fmla="*/ 2147483647 h 7777"/>
              <a:gd name="T104" fmla="*/ 2147483647 w 6385"/>
              <a:gd name="T105" fmla="*/ 2147483647 h 7777"/>
              <a:gd name="T106" fmla="*/ 2147483647 w 6385"/>
              <a:gd name="T107" fmla="*/ 2147483647 h 7777"/>
              <a:gd name="T108" fmla="*/ 2147483647 w 6385"/>
              <a:gd name="T109" fmla="*/ 2147483647 h 7777"/>
              <a:gd name="T110" fmla="*/ 2147483647 w 6385"/>
              <a:gd name="T111" fmla="*/ 2147483647 h 7777"/>
              <a:gd name="T112" fmla="*/ 2147483647 w 6385"/>
              <a:gd name="T113" fmla="*/ 2147483647 h 7777"/>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6385"/>
              <a:gd name="T172" fmla="*/ 0 h 7777"/>
              <a:gd name="T173" fmla="*/ 6385 w 6385"/>
              <a:gd name="T174" fmla="*/ 7777 h 7777"/>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6385" h="7777">
                <a:moveTo>
                  <a:pt x="0" y="0"/>
                </a:moveTo>
                <a:lnTo>
                  <a:pt x="0" y="0"/>
                </a:lnTo>
                <a:lnTo>
                  <a:pt x="0" y="77"/>
                </a:lnTo>
                <a:lnTo>
                  <a:pt x="941" y="77"/>
                </a:lnTo>
                <a:lnTo>
                  <a:pt x="941" y="155"/>
                </a:lnTo>
                <a:lnTo>
                  <a:pt x="1608" y="155"/>
                </a:lnTo>
                <a:lnTo>
                  <a:pt x="1608" y="233"/>
                </a:lnTo>
                <a:lnTo>
                  <a:pt x="1906" y="233"/>
                </a:lnTo>
                <a:lnTo>
                  <a:pt x="1906" y="311"/>
                </a:lnTo>
                <a:lnTo>
                  <a:pt x="2084" y="311"/>
                </a:lnTo>
                <a:lnTo>
                  <a:pt x="2084" y="388"/>
                </a:lnTo>
                <a:lnTo>
                  <a:pt x="2206" y="388"/>
                </a:lnTo>
                <a:lnTo>
                  <a:pt x="2206" y="466"/>
                </a:lnTo>
                <a:lnTo>
                  <a:pt x="2297" y="466"/>
                </a:lnTo>
                <a:lnTo>
                  <a:pt x="2297" y="544"/>
                </a:lnTo>
                <a:lnTo>
                  <a:pt x="2368" y="544"/>
                </a:lnTo>
                <a:lnTo>
                  <a:pt x="2368" y="622"/>
                </a:lnTo>
                <a:lnTo>
                  <a:pt x="2425" y="622"/>
                </a:lnTo>
                <a:lnTo>
                  <a:pt x="2425" y="699"/>
                </a:lnTo>
                <a:lnTo>
                  <a:pt x="2473" y="699"/>
                </a:lnTo>
                <a:lnTo>
                  <a:pt x="2473" y="777"/>
                </a:lnTo>
                <a:lnTo>
                  <a:pt x="2514" y="777"/>
                </a:lnTo>
                <a:lnTo>
                  <a:pt x="2514" y="855"/>
                </a:lnTo>
                <a:lnTo>
                  <a:pt x="2549" y="855"/>
                </a:lnTo>
                <a:lnTo>
                  <a:pt x="2549" y="933"/>
                </a:lnTo>
                <a:lnTo>
                  <a:pt x="2580" y="933"/>
                </a:lnTo>
                <a:lnTo>
                  <a:pt x="2580" y="1011"/>
                </a:lnTo>
                <a:lnTo>
                  <a:pt x="2607" y="1011"/>
                </a:lnTo>
                <a:lnTo>
                  <a:pt x="2607" y="1088"/>
                </a:lnTo>
                <a:lnTo>
                  <a:pt x="2632" y="1088"/>
                </a:lnTo>
                <a:lnTo>
                  <a:pt x="2632" y="1166"/>
                </a:lnTo>
                <a:lnTo>
                  <a:pt x="2654" y="1166"/>
                </a:lnTo>
                <a:lnTo>
                  <a:pt x="2654" y="1244"/>
                </a:lnTo>
                <a:lnTo>
                  <a:pt x="2674" y="1244"/>
                </a:lnTo>
                <a:lnTo>
                  <a:pt x="2674" y="1322"/>
                </a:lnTo>
                <a:lnTo>
                  <a:pt x="2692" y="1322"/>
                </a:lnTo>
                <a:lnTo>
                  <a:pt x="2692" y="1399"/>
                </a:lnTo>
                <a:lnTo>
                  <a:pt x="2709" y="1399"/>
                </a:lnTo>
                <a:lnTo>
                  <a:pt x="2709" y="1477"/>
                </a:lnTo>
                <a:lnTo>
                  <a:pt x="2725" y="1477"/>
                </a:lnTo>
                <a:lnTo>
                  <a:pt x="2725" y="1555"/>
                </a:lnTo>
                <a:lnTo>
                  <a:pt x="2740" y="1555"/>
                </a:lnTo>
                <a:lnTo>
                  <a:pt x="2740" y="1633"/>
                </a:lnTo>
                <a:lnTo>
                  <a:pt x="2754" y="1633"/>
                </a:lnTo>
                <a:lnTo>
                  <a:pt x="2754" y="1710"/>
                </a:lnTo>
                <a:lnTo>
                  <a:pt x="2766" y="1710"/>
                </a:lnTo>
                <a:lnTo>
                  <a:pt x="2766" y="1788"/>
                </a:lnTo>
                <a:lnTo>
                  <a:pt x="2778" y="1788"/>
                </a:lnTo>
                <a:lnTo>
                  <a:pt x="2778" y="1866"/>
                </a:lnTo>
                <a:lnTo>
                  <a:pt x="2790" y="1866"/>
                </a:lnTo>
                <a:lnTo>
                  <a:pt x="2790" y="1944"/>
                </a:lnTo>
                <a:lnTo>
                  <a:pt x="2800" y="1944"/>
                </a:lnTo>
                <a:lnTo>
                  <a:pt x="2800" y="2022"/>
                </a:lnTo>
                <a:lnTo>
                  <a:pt x="2811" y="2022"/>
                </a:lnTo>
                <a:lnTo>
                  <a:pt x="2811" y="2099"/>
                </a:lnTo>
                <a:lnTo>
                  <a:pt x="2820" y="2099"/>
                </a:lnTo>
                <a:lnTo>
                  <a:pt x="2820" y="2177"/>
                </a:lnTo>
                <a:lnTo>
                  <a:pt x="2830" y="2177"/>
                </a:lnTo>
                <a:lnTo>
                  <a:pt x="2830" y="2255"/>
                </a:lnTo>
                <a:lnTo>
                  <a:pt x="2838" y="2255"/>
                </a:lnTo>
                <a:lnTo>
                  <a:pt x="2838" y="2333"/>
                </a:lnTo>
                <a:lnTo>
                  <a:pt x="2847" y="2333"/>
                </a:lnTo>
                <a:lnTo>
                  <a:pt x="2847" y="2410"/>
                </a:lnTo>
                <a:lnTo>
                  <a:pt x="2855" y="2410"/>
                </a:lnTo>
                <a:lnTo>
                  <a:pt x="2855" y="2488"/>
                </a:lnTo>
                <a:lnTo>
                  <a:pt x="2863" y="2488"/>
                </a:lnTo>
                <a:lnTo>
                  <a:pt x="2863" y="2566"/>
                </a:lnTo>
                <a:lnTo>
                  <a:pt x="2870" y="2566"/>
                </a:lnTo>
                <a:lnTo>
                  <a:pt x="2870" y="2644"/>
                </a:lnTo>
                <a:lnTo>
                  <a:pt x="2877" y="2644"/>
                </a:lnTo>
                <a:lnTo>
                  <a:pt x="2877" y="2721"/>
                </a:lnTo>
                <a:lnTo>
                  <a:pt x="2884" y="2721"/>
                </a:lnTo>
                <a:lnTo>
                  <a:pt x="2884" y="2799"/>
                </a:lnTo>
                <a:lnTo>
                  <a:pt x="2891" y="2799"/>
                </a:lnTo>
                <a:lnTo>
                  <a:pt x="2891" y="2877"/>
                </a:lnTo>
                <a:lnTo>
                  <a:pt x="2897" y="2877"/>
                </a:lnTo>
                <a:lnTo>
                  <a:pt x="2897" y="2955"/>
                </a:lnTo>
                <a:lnTo>
                  <a:pt x="2903" y="2955"/>
                </a:lnTo>
                <a:lnTo>
                  <a:pt x="2903" y="3033"/>
                </a:lnTo>
                <a:lnTo>
                  <a:pt x="2909" y="3033"/>
                </a:lnTo>
                <a:lnTo>
                  <a:pt x="2909" y="3110"/>
                </a:lnTo>
                <a:lnTo>
                  <a:pt x="2915" y="3110"/>
                </a:lnTo>
                <a:lnTo>
                  <a:pt x="2915" y="3188"/>
                </a:lnTo>
                <a:lnTo>
                  <a:pt x="2921" y="3188"/>
                </a:lnTo>
                <a:lnTo>
                  <a:pt x="2921" y="3266"/>
                </a:lnTo>
                <a:lnTo>
                  <a:pt x="2927" y="3266"/>
                </a:lnTo>
                <a:lnTo>
                  <a:pt x="2927" y="3344"/>
                </a:lnTo>
                <a:lnTo>
                  <a:pt x="2932" y="3344"/>
                </a:lnTo>
                <a:lnTo>
                  <a:pt x="2932" y="3421"/>
                </a:lnTo>
                <a:lnTo>
                  <a:pt x="2937" y="3421"/>
                </a:lnTo>
                <a:lnTo>
                  <a:pt x="2937" y="3499"/>
                </a:lnTo>
                <a:lnTo>
                  <a:pt x="2942" y="3499"/>
                </a:lnTo>
                <a:lnTo>
                  <a:pt x="2942" y="3577"/>
                </a:lnTo>
                <a:lnTo>
                  <a:pt x="2947" y="3577"/>
                </a:lnTo>
                <a:lnTo>
                  <a:pt x="2947" y="3655"/>
                </a:lnTo>
                <a:lnTo>
                  <a:pt x="2952" y="3655"/>
                </a:lnTo>
                <a:lnTo>
                  <a:pt x="2952" y="3732"/>
                </a:lnTo>
                <a:lnTo>
                  <a:pt x="2957" y="3732"/>
                </a:lnTo>
                <a:lnTo>
                  <a:pt x="2957" y="3810"/>
                </a:lnTo>
                <a:lnTo>
                  <a:pt x="2962" y="3810"/>
                </a:lnTo>
                <a:lnTo>
                  <a:pt x="2962" y="3888"/>
                </a:lnTo>
                <a:lnTo>
                  <a:pt x="2966" y="3888"/>
                </a:lnTo>
                <a:lnTo>
                  <a:pt x="2966" y="3966"/>
                </a:lnTo>
                <a:lnTo>
                  <a:pt x="2971" y="3966"/>
                </a:lnTo>
                <a:lnTo>
                  <a:pt x="2971" y="4044"/>
                </a:lnTo>
                <a:lnTo>
                  <a:pt x="2975" y="4044"/>
                </a:lnTo>
                <a:lnTo>
                  <a:pt x="2975" y="4121"/>
                </a:lnTo>
                <a:lnTo>
                  <a:pt x="2979" y="4121"/>
                </a:lnTo>
                <a:lnTo>
                  <a:pt x="2979" y="4199"/>
                </a:lnTo>
                <a:lnTo>
                  <a:pt x="2984" y="4199"/>
                </a:lnTo>
                <a:lnTo>
                  <a:pt x="2984" y="4277"/>
                </a:lnTo>
                <a:lnTo>
                  <a:pt x="2988" y="4277"/>
                </a:lnTo>
                <a:lnTo>
                  <a:pt x="2988" y="4355"/>
                </a:lnTo>
                <a:lnTo>
                  <a:pt x="2992" y="4355"/>
                </a:lnTo>
                <a:lnTo>
                  <a:pt x="2992" y="4432"/>
                </a:lnTo>
                <a:lnTo>
                  <a:pt x="2996" y="4432"/>
                </a:lnTo>
                <a:lnTo>
                  <a:pt x="2996" y="4510"/>
                </a:lnTo>
                <a:lnTo>
                  <a:pt x="3000" y="4510"/>
                </a:lnTo>
                <a:lnTo>
                  <a:pt x="3000" y="4588"/>
                </a:lnTo>
                <a:lnTo>
                  <a:pt x="3004" y="4588"/>
                </a:lnTo>
                <a:lnTo>
                  <a:pt x="3004" y="4666"/>
                </a:lnTo>
                <a:lnTo>
                  <a:pt x="3008" y="4666"/>
                </a:lnTo>
                <a:lnTo>
                  <a:pt x="3008" y="4743"/>
                </a:lnTo>
                <a:lnTo>
                  <a:pt x="3012" y="4743"/>
                </a:lnTo>
                <a:lnTo>
                  <a:pt x="3012" y="4821"/>
                </a:lnTo>
                <a:lnTo>
                  <a:pt x="3015" y="4821"/>
                </a:lnTo>
                <a:lnTo>
                  <a:pt x="3015" y="4899"/>
                </a:lnTo>
                <a:lnTo>
                  <a:pt x="3019" y="4899"/>
                </a:lnTo>
                <a:lnTo>
                  <a:pt x="3019" y="4977"/>
                </a:lnTo>
                <a:lnTo>
                  <a:pt x="3023" y="4977"/>
                </a:lnTo>
                <a:lnTo>
                  <a:pt x="3023" y="5055"/>
                </a:lnTo>
                <a:lnTo>
                  <a:pt x="3026" y="5055"/>
                </a:lnTo>
                <a:lnTo>
                  <a:pt x="3026" y="5132"/>
                </a:lnTo>
                <a:lnTo>
                  <a:pt x="3030" y="5132"/>
                </a:lnTo>
                <a:lnTo>
                  <a:pt x="3030" y="5210"/>
                </a:lnTo>
                <a:lnTo>
                  <a:pt x="3034" y="5210"/>
                </a:lnTo>
                <a:lnTo>
                  <a:pt x="3034" y="5288"/>
                </a:lnTo>
                <a:lnTo>
                  <a:pt x="3037" y="5288"/>
                </a:lnTo>
                <a:lnTo>
                  <a:pt x="3037" y="5366"/>
                </a:lnTo>
                <a:lnTo>
                  <a:pt x="3041" y="5366"/>
                </a:lnTo>
                <a:lnTo>
                  <a:pt x="3041" y="5443"/>
                </a:lnTo>
                <a:lnTo>
                  <a:pt x="3044" y="5443"/>
                </a:lnTo>
                <a:lnTo>
                  <a:pt x="3044" y="5521"/>
                </a:lnTo>
                <a:lnTo>
                  <a:pt x="3048" y="5521"/>
                </a:lnTo>
                <a:lnTo>
                  <a:pt x="3048" y="5599"/>
                </a:lnTo>
                <a:lnTo>
                  <a:pt x="3051" y="5599"/>
                </a:lnTo>
                <a:lnTo>
                  <a:pt x="3051" y="5677"/>
                </a:lnTo>
                <a:lnTo>
                  <a:pt x="3055" y="5677"/>
                </a:lnTo>
                <a:lnTo>
                  <a:pt x="3055" y="5754"/>
                </a:lnTo>
                <a:lnTo>
                  <a:pt x="3058" y="5754"/>
                </a:lnTo>
                <a:lnTo>
                  <a:pt x="3058" y="5832"/>
                </a:lnTo>
                <a:lnTo>
                  <a:pt x="3062" y="5832"/>
                </a:lnTo>
                <a:lnTo>
                  <a:pt x="3062" y="5910"/>
                </a:lnTo>
                <a:lnTo>
                  <a:pt x="3065" y="5910"/>
                </a:lnTo>
                <a:lnTo>
                  <a:pt x="3065" y="5988"/>
                </a:lnTo>
                <a:lnTo>
                  <a:pt x="3069" y="5988"/>
                </a:lnTo>
                <a:lnTo>
                  <a:pt x="3069" y="6066"/>
                </a:lnTo>
                <a:lnTo>
                  <a:pt x="3072" y="6066"/>
                </a:lnTo>
                <a:lnTo>
                  <a:pt x="3072" y="6143"/>
                </a:lnTo>
                <a:lnTo>
                  <a:pt x="3076" y="6143"/>
                </a:lnTo>
                <a:lnTo>
                  <a:pt x="3076" y="6221"/>
                </a:lnTo>
                <a:lnTo>
                  <a:pt x="3079" y="6221"/>
                </a:lnTo>
                <a:lnTo>
                  <a:pt x="3079" y="6299"/>
                </a:lnTo>
                <a:lnTo>
                  <a:pt x="3083" y="6299"/>
                </a:lnTo>
                <a:lnTo>
                  <a:pt x="3083" y="6377"/>
                </a:lnTo>
                <a:lnTo>
                  <a:pt x="3086" y="6377"/>
                </a:lnTo>
                <a:lnTo>
                  <a:pt x="3086" y="6454"/>
                </a:lnTo>
                <a:lnTo>
                  <a:pt x="3090" y="6454"/>
                </a:lnTo>
                <a:lnTo>
                  <a:pt x="3090" y="6532"/>
                </a:lnTo>
                <a:lnTo>
                  <a:pt x="3094" y="6532"/>
                </a:lnTo>
                <a:lnTo>
                  <a:pt x="3094" y="6610"/>
                </a:lnTo>
                <a:lnTo>
                  <a:pt x="3097" y="6610"/>
                </a:lnTo>
                <a:lnTo>
                  <a:pt x="3097" y="6688"/>
                </a:lnTo>
                <a:lnTo>
                  <a:pt x="3101" y="6688"/>
                </a:lnTo>
                <a:lnTo>
                  <a:pt x="3101" y="6765"/>
                </a:lnTo>
                <a:lnTo>
                  <a:pt x="3105" y="6765"/>
                </a:lnTo>
                <a:lnTo>
                  <a:pt x="3105" y="6843"/>
                </a:lnTo>
                <a:lnTo>
                  <a:pt x="3109" y="6843"/>
                </a:lnTo>
                <a:lnTo>
                  <a:pt x="3109" y="6921"/>
                </a:lnTo>
                <a:lnTo>
                  <a:pt x="3113" y="6921"/>
                </a:lnTo>
                <a:lnTo>
                  <a:pt x="3113" y="6999"/>
                </a:lnTo>
                <a:lnTo>
                  <a:pt x="3117" y="6999"/>
                </a:lnTo>
                <a:lnTo>
                  <a:pt x="3117" y="7077"/>
                </a:lnTo>
                <a:lnTo>
                  <a:pt x="3121" y="7077"/>
                </a:lnTo>
                <a:lnTo>
                  <a:pt x="3121" y="7154"/>
                </a:lnTo>
                <a:lnTo>
                  <a:pt x="3126" y="7154"/>
                </a:lnTo>
                <a:lnTo>
                  <a:pt x="3126" y="7232"/>
                </a:lnTo>
                <a:lnTo>
                  <a:pt x="3130" y="7232"/>
                </a:lnTo>
                <a:lnTo>
                  <a:pt x="3130" y="7310"/>
                </a:lnTo>
                <a:lnTo>
                  <a:pt x="3135" y="7310"/>
                </a:lnTo>
                <a:lnTo>
                  <a:pt x="3135" y="7388"/>
                </a:lnTo>
                <a:lnTo>
                  <a:pt x="3141" y="7388"/>
                </a:lnTo>
                <a:lnTo>
                  <a:pt x="3141" y="7465"/>
                </a:lnTo>
                <a:lnTo>
                  <a:pt x="3146" y="7465"/>
                </a:lnTo>
                <a:lnTo>
                  <a:pt x="3146" y="7543"/>
                </a:lnTo>
                <a:lnTo>
                  <a:pt x="3153" y="7543"/>
                </a:lnTo>
                <a:lnTo>
                  <a:pt x="3153" y="7621"/>
                </a:lnTo>
                <a:lnTo>
                  <a:pt x="3160" y="7621"/>
                </a:lnTo>
                <a:lnTo>
                  <a:pt x="3160" y="7699"/>
                </a:lnTo>
                <a:lnTo>
                  <a:pt x="3170" y="7699"/>
                </a:lnTo>
                <a:lnTo>
                  <a:pt x="3170" y="7777"/>
                </a:lnTo>
                <a:lnTo>
                  <a:pt x="6385" y="7777"/>
                </a:lnTo>
                <a:lnTo>
                  <a:pt x="6385" y="7699"/>
                </a:lnTo>
                <a:lnTo>
                  <a:pt x="5444" y="7699"/>
                </a:lnTo>
                <a:lnTo>
                  <a:pt x="5444" y="7621"/>
                </a:lnTo>
                <a:lnTo>
                  <a:pt x="4777" y="7621"/>
                </a:lnTo>
                <a:lnTo>
                  <a:pt x="4777" y="7543"/>
                </a:lnTo>
                <a:lnTo>
                  <a:pt x="4479" y="7543"/>
                </a:lnTo>
                <a:lnTo>
                  <a:pt x="4479" y="7465"/>
                </a:lnTo>
                <a:lnTo>
                  <a:pt x="4301" y="7465"/>
                </a:lnTo>
                <a:lnTo>
                  <a:pt x="4301" y="7388"/>
                </a:lnTo>
                <a:lnTo>
                  <a:pt x="4179" y="7388"/>
                </a:lnTo>
                <a:lnTo>
                  <a:pt x="4179" y="7310"/>
                </a:lnTo>
                <a:lnTo>
                  <a:pt x="4088" y="7310"/>
                </a:lnTo>
                <a:lnTo>
                  <a:pt x="4088" y="7232"/>
                </a:lnTo>
                <a:lnTo>
                  <a:pt x="4017" y="7232"/>
                </a:lnTo>
                <a:lnTo>
                  <a:pt x="4017" y="7154"/>
                </a:lnTo>
                <a:lnTo>
                  <a:pt x="3960" y="7154"/>
                </a:lnTo>
                <a:lnTo>
                  <a:pt x="3960" y="7077"/>
                </a:lnTo>
                <a:lnTo>
                  <a:pt x="3912" y="7077"/>
                </a:lnTo>
                <a:lnTo>
                  <a:pt x="3912" y="6999"/>
                </a:lnTo>
                <a:lnTo>
                  <a:pt x="3872" y="6999"/>
                </a:lnTo>
                <a:lnTo>
                  <a:pt x="3872" y="6921"/>
                </a:lnTo>
                <a:lnTo>
                  <a:pt x="3836" y="6921"/>
                </a:lnTo>
                <a:lnTo>
                  <a:pt x="3836" y="6843"/>
                </a:lnTo>
                <a:lnTo>
                  <a:pt x="3805" y="6843"/>
                </a:lnTo>
                <a:lnTo>
                  <a:pt x="3805" y="6765"/>
                </a:lnTo>
                <a:lnTo>
                  <a:pt x="3778" y="6765"/>
                </a:lnTo>
                <a:lnTo>
                  <a:pt x="3778" y="6688"/>
                </a:lnTo>
                <a:lnTo>
                  <a:pt x="3753" y="6688"/>
                </a:lnTo>
                <a:lnTo>
                  <a:pt x="3753" y="6610"/>
                </a:lnTo>
                <a:lnTo>
                  <a:pt x="3731" y="6610"/>
                </a:lnTo>
                <a:lnTo>
                  <a:pt x="3731" y="6532"/>
                </a:lnTo>
                <a:lnTo>
                  <a:pt x="3711" y="6532"/>
                </a:lnTo>
                <a:lnTo>
                  <a:pt x="3711" y="6454"/>
                </a:lnTo>
                <a:lnTo>
                  <a:pt x="3693" y="6454"/>
                </a:lnTo>
                <a:lnTo>
                  <a:pt x="3693" y="6377"/>
                </a:lnTo>
                <a:lnTo>
                  <a:pt x="3676" y="6377"/>
                </a:lnTo>
                <a:lnTo>
                  <a:pt x="3676" y="6299"/>
                </a:lnTo>
                <a:lnTo>
                  <a:pt x="3660" y="6299"/>
                </a:lnTo>
                <a:lnTo>
                  <a:pt x="3660" y="6221"/>
                </a:lnTo>
                <a:lnTo>
                  <a:pt x="3645" y="6221"/>
                </a:lnTo>
                <a:lnTo>
                  <a:pt x="3645" y="6143"/>
                </a:lnTo>
                <a:lnTo>
                  <a:pt x="3631" y="6143"/>
                </a:lnTo>
                <a:lnTo>
                  <a:pt x="3631" y="6066"/>
                </a:lnTo>
                <a:lnTo>
                  <a:pt x="3619" y="6066"/>
                </a:lnTo>
                <a:lnTo>
                  <a:pt x="3619" y="5988"/>
                </a:lnTo>
                <a:lnTo>
                  <a:pt x="3607" y="5988"/>
                </a:lnTo>
                <a:lnTo>
                  <a:pt x="3607" y="5910"/>
                </a:lnTo>
                <a:lnTo>
                  <a:pt x="3595" y="5910"/>
                </a:lnTo>
                <a:lnTo>
                  <a:pt x="3595" y="5832"/>
                </a:lnTo>
                <a:lnTo>
                  <a:pt x="3585" y="5832"/>
                </a:lnTo>
                <a:lnTo>
                  <a:pt x="3585" y="5754"/>
                </a:lnTo>
                <a:lnTo>
                  <a:pt x="3574" y="5754"/>
                </a:lnTo>
                <a:lnTo>
                  <a:pt x="3574" y="5677"/>
                </a:lnTo>
                <a:lnTo>
                  <a:pt x="3565" y="5677"/>
                </a:lnTo>
                <a:lnTo>
                  <a:pt x="3565" y="5599"/>
                </a:lnTo>
                <a:lnTo>
                  <a:pt x="3555" y="5599"/>
                </a:lnTo>
                <a:lnTo>
                  <a:pt x="3555" y="5521"/>
                </a:lnTo>
                <a:lnTo>
                  <a:pt x="3547" y="5521"/>
                </a:lnTo>
                <a:lnTo>
                  <a:pt x="3547" y="5443"/>
                </a:lnTo>
                <a:lnTo>
                  <a:pt x="3538" y="5443"/>
                </a:lnTo>
                <a:lnTo>
                  <a:pt x="3538" y="5366"/>
                </a:lnTo>
                <a:lnTo>
                  <a:pt x="3530" y="5366"/>
                </a:lnTo>
                <a:lnTo>
                  <a:pt x="3530" y="5288"/>
                </a:lnTo>
                <a:lnTo>
                  <a:pt x="3522" y="5288"/>
                </a:lnTo>
                <a:lnTo>
                  <a:pt x="3522" y="5210"/>
                </a:lnTo>
                <a:lnTo>
                  <a:pt x="3515" y="5210"/>
                </a:lnTo>
                <a:lnTo>
                  <a:pt x="3515" y="5132"/>
                </a:lnTo>
                <a:lnTo>
                  <a:pt x="3508" y="5132"/>
                </a:lnTo>
                <a:lnTo>
                  <a:pt x="3508" y="5055"/>
                </a:lnTo>
                <a:lnTo>
                  <a:pt x="3501" y="5055"/>
                </a:lnTo>
                <a:lnTo>
                  <a:pt x="3501" y="4977"/>
                </a:lnTo>
                <a:lnTo>
                  <a:pt x="3494" y="4977"/>
                </a:lnTo>
                <a:lnTo>
                  <a:pt x="3494" y="4899"/>
                </a:lnTo>
                <a:lnTo>
                  <a:pt x="3488" y="4899"/>
                </a:lnTo>
                <a:lnTo>
                  <a:pt x="3488" y="4821"/>
                </a:lnTo>
                <a:lnTo>
                  <a:pt x="3482" y="4821"/>
                </a:lnTo>
                <a:lnTo>
                  <a:pt x="3482" y="4743"/>
                </a:lnTo>
                <a:lnTo>
                  <a:pt x="3476" y="4743"/>
                </a:lnTo>
                <a:lnTo>
                  <a:pt x="3476" y="4666"/>
                </a:lnTo>
                <a:lnTo>
                  <a:pt x="3470" y="4666"/>
                </a:lnTo>
                <a:lnTo>
                  <a:pt x="3470" y="4588"/>
                </a:lnTo>
                <a:lnTo>
                  <a:pt x="3464" y="4588"/>
                </a:lnTo>
                <a:lnTo>
                  <a:pt x="3464" y="4510"/>
                </a:lnTo>
                <a:lnTo>
                  <a:pt x="3458" y="4510"/>
                </a:lnTo>
                <a:lnTo>
                  <a:pt x="3458" y="4432"/>
                </a:lnTo>
                <a:lnTo>
                  <a:pt x="3453" y="4432"/>
                </a:lnTo>
                <a:lnTo>
                  <a:pt x="3453" y="4355"/>
                </a:lnTo>
                <a:lnTo>
                  <a:pt x="3448" y="4355"/>
                </a:lnTo>
                <a:lnTo>
                  <a:pt x="3448" y="4277"/>
                </a:lnTo>
                <a:lnTo>
                  <a:pt x="3443" y="4277"/>
                </a:lnTo>
                <a:lnTo>
                  <a:pt x="3443" y="4199"/>
                </a:lnTo>
                <a:lnTo>
                  <a:pt x="3438" y="4199"/>
                </a:lnTo>
                <a:lnTo>
                  <a:pt x="3438" y="4121"/>
                </a:lnTo>
                <a:lnTo>
                  <a:pt x="3433" y="4121"/>
                </a:lnTo>
                <a:lnTo>
                  <a:pt x="3433" y="4044"/>
                </a:lnTo>
                <a:lnTo>
                  <a:pt x="3428" y="4044"/>
                </a:lnTo>
                <a:lnTo>
                  <a:pt x="3428" y="3966"/>
                </a:lnTo>
                <a:lnTo>
                  <a:pt x="3423" y="3966"/>
                </a:lnTo>
                <a:lnTo>
                  <a:pt x="3423" y="3888"/>
                </a:lnTo>
                <a:lnTo>
                  <a:pt x="3419" y="3888"/>
                </a:lnTo>
                <a:lnTo>
                  <a:pt x="3419" y="3810"/>
                </a:lnTo>
                <a:lnTo>
                  <a:pt x="3414" y="3810"/>
                </a:lnTo>
                <a:lnTo>
                  <a:pt x="3414" y="3732"/>
                </a:lnTo>
                <a:lnTo>
                  <a:pt x="3410" y="3732"/>
                </a:lnTo>
                <a:lnTo>
                  <a:pt x="3410" y="3655"/>
                </a:lnTo>
                <a:lnTo>
                  <a:pt x="3406" y="3655"/>
                </a:lnTo>
                <a:lnTo>
                  <a:pt x="3406" y="3577"/>
                </a:lnTo>
                <a:lnTo>
                  <a:pt x="3401" y="3577"/>
                </a:lnTo>
                <a:lnTo>
                  <a:pt x="3401" y="3499"/>
                </a:lnTo>
                <a:lnTo>
                  <a:pt x="3397" y="3499"/>
                </a:lnTo>
                <a:lnTo>
                  <a:pt x="3397" y="3421"/>
                </a:lnTo>
                <a:lnTo>
                  <a:pt x="3393" y="3421"/>
                </a:lnTo>
                <a:lnTo>
                  <a:pt x="3393" y="3344"/>
                </a:lnTo>
                <a:lnTo>
                  <a:pt x="3389" y="3344"/>
                </a:lnTo>
                <a:lnTo>
                  <a:pt x="3389" y="3266"/>
                </a:lnTo>
                <a:lnTo>
                  <a:pt x="3385" y="3266"/>
                </a:lnTo>
                <a:lnTo>
                  <a:pt x="3385" y="3188"/>
                </a:lnTo>
                <a:lnTo>
                  <a:pt x="3381" y="3188"/>
                </a:lnTo>
                <a:lnTo>
                  <a:pt x="3381" y="3110"/>
                </a:lnTo>
                <a:lnTo>
                  <a:pt x="3377" y="3110"/>
                </a:lnTo>
                <a:lnTo>
                  <a:pt x="3377" y="3033"/>
                </a:lnTo>
                <a:lnTo>
                  <a:pt x="3373" y="3033"/>
                </a:lnTo>
                <a:lnTo>
                  <a:pt x="3373" y="2955"/>
                </a:lnTo>
                <a:lnTo>
                  <a:pt x="3370" y="2955"/>
                </a:lnTo>
                <a:lnTo>
                  <a:pt x="3370" y="2877"/>
                </a:lnTo>
                <a:lnTo>
                  <a:pt x="3366" y="2877"/>
                </a:lnTo>
                <a:lnTo>
                  <a:pt x="3366" y="2799"/>
                </a:lnTo>
                <a:lnTo>
                  <a:pt x="3362" y="2799"/>
                </a:lnTo>
                <a:lnTo>
                  <a:pt x="3362" y="2721"/>
                </a:lnTo>
                <a:lnTo>
                  <a:pt x="3359" y="2721"/>
                </a:lnTo>
                <a:lnTo>
                  <a:pt x="3359" y="2644"/>
                </a:lnTo>
                <a:lnTo>
                  <a:pt x="3355" y="2644"/>
                </a:lnTo>
                <a:lnTo>
                  <a:pt x="3355" y="2566"/>
                </a:lnTo>
                <a:lnTo>
                  <a:pt x="3351" y="2566"/>
                </a:lnTo>
                <a:lnTo>
                  <a:pt x="3351" y="2488"/>
                </a:lnTo>
                <a:lnTo>
                  <a:pt x="3348" y="2488"/>
                </a:lnTo>
                <a:lnTo>
                  <a:pt x="3348" y="2410"/>
                </a:lnTo>
                <a:lnTo>
                  <a:pt x="3344" y="2410"/>
                </a:lnTo>
                <a:lnTo>
                  <a:pt x="3344" y="2333"/>
                </a:lnTo>
                <a:lnTo>
                  <a:pt x="3341" y="2333"/>
                </a:lnTo>
                <a:lnTo>
                  <a:pt x="3341" y="2255"/>
                </a:lnTo>
                <a:lnTo>
                  <a:pt x="3337" y="2255"/>
                </a:lnTo>
                <a:lnTo>
                  <a:pt x="3337" y="2177"/>
                </a:lnTo>
                <a:lnTo>
                  <a:pt x="3334" y="2177"/>
                </a:lnTo>
                <a:lnTo>
                  <a:pt x="3334" y="2099"/>
                </a:lnTo>
                <a:lnTo>
                  <a:pt x="3330" y="2099"/>
                </a:lnTo>
                <a:lnTo>
                  <a:pt x="3330" y="2022"/>
                </a:lnTo>
                <a:lnTo>
                  <a:pt x="3327" y="2022"/>
                </a:lnTo>
                <a:lnTo>
                  <a:pt x="3327" y="1944"/>
                </a:lnTo>
                <a:lnTo>
                  <a:pt x="3323" y="1944"/>
                </a:lnTo>
                <a:lnTo>
                  <a:pt x="3323" y="1866"/>
                </a:lnTo>
                <a:lnTo>
                  <a:pt x="3320" y="1866"/>
                </a:lnTo>
                <a:lnTo>
                  <a:pt x="3320" y="1788"/>
                </a:lnTo>
                <a:lnTo>
                  <a:pt x="3316" y="1788"/>
                </a:lnTo>
                <a:lnTo>
                  <a:pt x="3316" y="1710"/>
                </a:lnTo>
                <a:lnTo>
                  <a:pt x="3313" y="1710"/>
                </a:lnTo>
                <a:lnTo>
                  <a:pt x="3313" y="1633"/>
                </a:lnTo>
                <a:lnTo>
                  <a:pt x="3309" y="1633"/>
                </a:lnTo>
                <a:lnTo>
                  <a:pt x="3309" y="1555"/>
                </a:lnTo>
                <a:lnTo>
                  <a:pt x="3306" y="1555"/>
                </a:lnTo>
                <a:lnTo>
                  <a:pt x="3306" y="1477"/>
                </a:lnTo>
                <a:lnTo>
                  <a:pt x="3302" y="1477"/>
                </a:lnTo>
                <a:lnTo>
                  <a:pt x="3302" y="1399"/>
                </a:lnTo>
                <a:lnTo>
                  <a:pt x="3299" y="1399"/>
                </a:lnTo>
                <a:lnTo>
                  <a:pt x="3299" y="1322"/>
                </a:lnTo>
                <a:lnTo>
                  <a:pt x="3295" y="1322"/>
                </a:lnTo>
                <a:lnTo>
                  <a:pt x="3295" y="1244"/>
                </a:lnTo>
                <a:lnTo>
                  <a:pt x="3291" y="1244"/>
                </a:lnTo>
                <a:lnTo>
                  <a:pt x="3291" y="1166"/>
                </a:lnTo>
                <a:lnTo>
                  <a:pt x="3288" y="1166"/>
                </a:lnTo>
                <a:lnTo>
                  <a:pt x="3288" y="1088"/>
                </a:lnTo>
                <a:lnTo>
                  <a:pt x="3284" y="1088"/>
                </a:lnTo>
                <a:lnTo>
                  <a:pt x="3284" y="1011"/>
                </a:lnTo>
                <a:lnTo>
                  <a:pt x="3280" y="1011"/>
                </a:lnTo>
                <a:lnTo>
                  <a:pt x="3280" y="933"/>
                </a:lnTo>
                <a:lnTo>
                  <a:pt x="3276" y="933"/>
                </a:lnTo>
                <a:lnTo>
                  <a:pt x="3276" y="855"/>
                </a:lnTo>
                <a:lnTo>
                  <a:pt x="3272" y="855"/>
                </a:lnTo>
                <a:lnTo>
                  <a:pt x="3272" y="777"/>
                </a:lnTo>
                <a:lnTo>
                  <a:pt x="3268" y="777"/>
                </a:lnTo>
                <a:lnTo>
                  <a:pt x="3268" y="699"/>
                </a:lnTo>
                <a:lnTo>
                  <a:pt x="3264" y="699"/>
                </a:lnTo>
                <a:lnTo>
                  <a:pt x="3264" y="622"/>
                </a:lnTo>
                <a:lnTo>
                  <a:pt x="3259" y="622"/>
                </a:lnTo>
                <a:lnTo>
                  <a:pt x="3259" y="544"/>
                </a:lnTo>
                <a:lnTo>
                  <a:pt x="3255" y="544"/>
                </a:lnTo>
                <a:lnTo>
                  <a:pt x="3255" y="466"/>
                </a:lnTo>
                <a:lnTo>
                  <a:pt x="3250" y="466"/>
                </a:lnTo>
                <a:lnTo>
                  <a:pt x="3250" y="388"/>
                </a:lnTo>
                <a:lnTo>
                  <a:pt x="3244" y="388"/>
                </a:lnTo>
                <a:lnTo>
                  <a:pt x="3244" y="311"/>
                </a:lnTo>
                <a:lnTo>
                  <a:pt x="3239" y="311"/>
                </a:lnTo>
                <a:lnTo>
                  <a:pt x="3239" y="233"/>
                </a:lnTo>
                <a:lnTo>
                  <a:pt x="3232" y="233"/>
                </a:lnTo>
                <a:lnTo>
                  <a:pt x="3232" y="155"/>
                </a:lnTo>
                <a:lnTo>
                  <a:pt x="3225" y="155"/>
                </a:lnTo>
                <a:lnTo>
                  <a:pt x="3225" y="77"/>
                </a:lnTo>
                <a:lnTo>
                  <a:pt x="3215" y="77"/>
                </a:lnTo>
                <a:lnTo>
                  <a:pt x="3215" y="0"/>
                </a:lnTo>
                <a:lnTo>
                  <a:pt x="0" y="0"/>
                </a:lnTo>
              </a:path>
            </a:pathLst>
          </a:custGeom>
          <a:solidFill>
            <a:schemeClr val="hlink"/>
          </a:solidFill>
          <a:ln w="28575">
            <a:solidFill>
              <a:schemeClr val="hlink"/>
            </a:solidFill>
            <a:round/>
            <a:headEnd/>
            <a:tailEnd/>
          </a:ln>
        </p:spPr>
        <p:txBody>
          <a:bodyPr rot="10800000"/>
          <a:lstStyle/>
          <a:p>
            <a:endParaRPr lang="en-US"/>
          </a:p>
        </p:txBody>
      </p:sp>
      <p:sp>
        <p:nvSpPr>
          <p:cNvPr id="113669" name="Freeform 5"/>
          <p:cNvSpPr>
            <a:spLocks/>
          </p:cNvSpPr>
          <p:nvPr/>
        </p:nvSpPr>
        <p:spPr bwMode="auto">
          <a:xfrm flipV="1">
            <a:off x="6434138" y="484188"/>
            <a:ext cx="1866900" cy="1663700"/>
          </a:xfrm>
          <a:custGeom>
            <a:avLst/>
            <a:gdLst>
              <a:gd name="T0" fmla="*/ 0 w 6654"/>
              <a:gd name="T1" fmla="*/ 2147483647 h 7777"/>
              <a:gd name="T2" fmla="*/ 0 w 6654"/>
              <a:gd name="T3" fmla="*/ 2147483647 h 7777"/>
              <a:gd name="T4" fmla="*/ 0 w 6654"/>
              <a:gd name="T5" fmla="*/ 2147483647 h 7777"/>
              <a:gd name="T6" fmla="*/ 0 w 6654"/>
              <a:gd name="T7" fmla="*/ 2147483647 h 7777"/>
              <a:gd name="T8" fmla="*/ 0 w 6654"/>
              <a:gd name="T9" fmla="*/ 2147483647 h 7777"/>
              <a:gd name="T10" fmla="*/ 0 w 6654"/>
              <a:gd name="T11" fmla="*/ 2147483647 h 7777"/>
              <a:gd name="T12" fmla="*/ 0 w 6654"/>
              <a:gd name="T13" fmla="*/ 2147483647 h 7777"/>
              <a:gd name="T14" fmla="*/ 0 w 6654"/>
              <a:gd name="T15" fmla="*/ 2147483647 h 7777"/>
              <a:gd name="T16" fmla="*/ 0 w 6654"/>
              <a:gd name="T17" fmla="*/ 2147483647 h 7777"/>
              <a:gd name="T18" fmla="*/ 0 w 6654"/>
              <a:gd name="T19" fmla="*/ 2147483647 h 7777"/>
              <a:gd name="T20" fmla="*/ 0 w 6654"/>
              <a:gd name="T21" fmla="*/ 2147483647 h 7777"/>
              <a:gd name="T22" fmla="*/ 0 w 6654"/>
              <a:gd name="T23" fmla="*/ 2147483647 h 7777"/>
              <a:gd name="T24" fmla="*/ 0 w 6654"/>
              <a:gd name="T25" fmla="*/ 2147483647 h 7777"/>
              <a:gd name="T26" fmla="*/ 0 w 6654"/>
              <a:gd name="T27" fmla="*/ 2147483647 h 7777"/>
              <a:gd name="T28" fmla="*/ 0 w 6654"/>
              <a:gd name="T29" fmla="*/ 2147483647 h 7777"/>
              <a:gd name="T30" fmla="*/ 0 w 6654"/>
              <a:gd name="T31" fmla="*/ 2147483647 h 7777"/>
              <a:gd name="T32" fmla="*/ 0 w 6654"/>
              <a:gd name="T33" fmla="*/ 2147483647 h 7777"/>
              <a:gd name="T34" fmla="*/ 0 w 6654"/>
              <a:gd name="T35" fmla="*/ 2147483647 h 7777"/>
              <a:gd name="T36" fmla="*/ 0 w 6654"/>
              <a:gd name="T37" fmla="*/ 2147483647 h 7777"/>
              <a:gd name="T38" fmla="*/ 0 w 6654"/>
              <a:gd name="T39" fmla="*/ 2147483647 h 7777"/>
              <a:gd name="T40" fmla="*/ 0 w 6654"/>
              <a:gd name="T41" fmla="*/ 2147483647 h 7777"/>
              <a:gd name="T42" fmla="*/ 2147483647 w 6654"/>
              <a:gd name="T43" fmla="*/ 2147483647 h 7777"/>
              <a:gd name="T44" fmla="*/ 2147483647 w 6654"/>
              <a:gd name="T45" fmla="*/ 2147483647 h 7777"/>
              <a:gd name="T46" fmla="*/ 2147483647 w 6654"/>
              <a:gd name="T47" fmla="*/ 2147483647 h 7777"/>
              <a:gd name="T48" fmla="*/ 2147483647 w 6654"/>
              <a:gd name="T49" fmla="*/ 2147483647 h 7777"/>
              <a:gd name="T50" fmla="*/ 2147483647 w 6654"/>
              <a:gd name="T51" fmla="*/ 2147483647 h 7777"/>
              <a:gd name="T52" fmla="*/ 2147483647 w 6654"/>
              <a:gd name="T53" fmla="*/ 2147483647 h 7777"/>
              <a:gd name="T54" fmla="*/ 2147483647 w 6654"/>
              <a:gd name="T55" fmla="*/ 2147483647 h 7777"/>
              <a:gd name="T56" fmla="*/ 2147483647 w 6654"/>
              <a:gd name="T57" fmla="*/ 2147483647 h 7777"/>
              <a:gd name="T58" fmla="*/ 2147483647 w 6654"/>
              <a:gd name="T59" fmla="*/ 2147483647 h 7777"/>
              <a:gd name="T60" fmla="*/ 2147483647 w 6654"/>
              <a:gd name="T61" fmla="*/ 2147483647 h 7777"/>
              <a:gd name="T62" fmla="*/ 2147483647 w 6654"/>
              <a:gd name="T63" fmla="*/ 2147483647 h 7777"/>
              <a:gd name="T64" fmla="*/ 2147483647 w 6654"/>
              <a:gd name="T65" fmla="*/ 2147483647 h 7777"/>
              <a:gd name="T66" fmla="*/ 2147483647 w 6654"/>
              <a:gd name="T67" fmla="*/ 2147483647 h 7777"/>
              <a:gd name="T68" fmla="*/ 2147483647 w 6654"/>
              <a:gd name="T69" fmla="*/ 2147483647 h 7777"/>
              <a:gd name="T70" fmla="*/ 2147483647 w 6654"/>
              <a:gd name="T71" fmla="*/ 2147483647 h 7777"/>
              <a:gd name="T72" fmla="*/ 2147483647 w 6654"/>
              <a:gd name="T73" fmla="*/ 2147483647 h 7777"/>
              <a:gd name="T74" fmla="*/ 2147483647 w 6654"/>
              <a:gd name="T75" fmla="*/ 2147483647 h 7777"/>
              <a:gd name="T76" fmla="*/ 2147483647 w 6654"/>
              <a:gd name="T77" fmla="*/ 2147483647 h 7777"/>
              <a:gd name="T78" fmla="*/ 2147483647 w 6654"/>
              <a:gd name="T79" fmla="*/ 2147483647 h 7777"/>
              <a:gd name="T80" fmla="*/ 2147483647 w 6654"/>
              <a:gd name="T81" fmla="*/ 2147483647 h 7777"/>
              <a:gd name="T82" fmla="*/ 2147483647 w 6654"/>
              <a:gd name="T83" fmla="*/ 2147483647 h 7777"/>
              <a:gd name="T84" fmla="*/ 2147483647 w 6654"/>
              <a:gd name="T85" fmla="*/ 2147483647 h 7777"/>
              <a:gd name="T86" fmla="*/ 2147483647 w 6654"/>
              <a:gd name="T87" fmla="*/ 2147483647 h 7777"/>
              <a:gd name="T88" fmla="*/ 2147483647 w 6654"/>
              <a:gd name="T89" fmla="*/ 2147483647 h 7777"/>
              <a:gd name="T90" fmla="*/ 2147483647 w 6654"/>
              <a:gd name="T91" fmla="*/ 2147483647 h 7777"/>
              <a:gd name="T92" fmla="*/ 2147483647 w 6654"/>
              <a:gd name="T93" fmla="*/ 2147483647 h 7777"/>
              <a:gd name="T94" fmla="*/ 2147483647 w 6654"/>
              <a:gd name="T95" fmla="*/ 2147483647 h 7777"/>
              <a:gd name="T96" fmla="*/ 2147483647 w 6654"/>
              <a:gd name="T97" fmla="*/ 2147483647 h 7777"/>
              <a:gd name="T98" fmla="*/ 2147483647 w 6654"/>
              <a:gd name="T99" fmla="*/ 2147483647 h 7777"/>
              <a:gd name="T100" fmla="*/ 2147483647 w 6654"/>
              <a:gd name="T101" fmla="*/ 2147483647 h 7777"/>
              <a:gd name="T102" fmla="*/ 2147483647 w 6654"/>
              <a:gd name="T103" fmla="*/ 2147483647 h 7777"/>
              <a:gd name="T104" fmla="*/ 2147483647 w 6654"/>
              <a:gd name="T105" fmla="*/ 2147483647 h 7777"/>
              <a:gd name="T106" fmla="*/ 2147483647 w 6654"/>
              <a:gd name="T107" fmla="*/ 2147483647 h 7777"/>
              <a:gd name="T108" fmla="*/ 2147483647 w 6654"/>
              <a:gd name="T109" fmla="*/ 2147483647 h 7777"/>
              <a:gd name="T110" fmla="*/ 2147483647 w 6654"/>
              <a:gd name="T111" fmla="*/ 2147483647 h 7777"/>
              <a:gd name="T112" fmla="*/ 2147483647 w 6654"/>
              <a:gd name="T113" fmla="*/ 2147483647 h 7777"/>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6654"/>
              <a:gd name="T172" fmla="*/ 0 h 7777"/>
              <a:gd name="T173" fmla="*/ 6654 w 6654"/>
              <a:gd name="T174" fmla="*/ 7777 h 7777"/>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6654" h="7777">
                <a:moveTo>
                  <a:pt x="0" y="0"/>
                </a:moveTo>
                <a:lnTo>
                  <a:pt x="0" y="0"/>
                </a:lnTo>
                <a:lnTo>
                  <a:pt x="0" y="77"/>
                </a:lnTo>
                <a:lnTo>
                  <a:pt x="0" y="155"/>
                </a:lnTo>
                <a:lnTo>
                  <a:pt x="0" y="233"/>
                </a:lnTo>
                <a:lnTo>
                  <a:pt x="0" y="311"/>
                </a:lnTo>
                <a:lnTo>
                  <a:pt x="0" y="388"/>
                </a:lnTo>
                <a:lnTo>
                  <a:pt x="0" y="466"/>
                </a:lnTo>
                <a:lnTo>
                  <a:pt x="0" y="544"/>
                </a:lnTo>
                <a:lnTo>
                  <a:pt x="0" y="622"/>
                </a:lnTo>
                <a:lnTo>
                  <a:pt x="0" y="699"/>
                </a:lnTo>
                <a:lnTo>
                  <a:pt x="0" y="777"/>
                </a:lnTo>
                <a:lnTo>
                  <a:pt x="0" y="855"/>
                </a:lnTo>
                <a:lnTo>
                  <a:pt x="0" y="933"/>
                </a:lnTo>
                <a:lnTo>
                  <a:pt x="0" y="1011"/>
                </a:lnTo>
                <a:lnTo>
                  <a:pt x="0" y="1088"/>
                </a:lnTo>
                <a:lnTo>
                  <a:pt x="0" y="1166"/>
                </a:lnTo>
                <a:lnTo>
                  <a:pt x="0" y="1244"/>
                </a:lnTo>
                <a:lnTo>
                  <a:pt x="0" y="1322"/>
                </a:lnTo>
                <a:lnTo>
                  <a:pt x="0" y="1399"/>
                </a:lnTo>
                <a:lnTo>
                  <a:pt x="0" y="1477"/>
                </a:lnTo>
                <a:lnTo>
                  <a:pt x="0" y="1555"/>
                </a:lnTo>
                <a:lnTo>
                  <a:pt x="0" y="1633"/>
                </a:lnTo>
                <a:lnTo>
                  <a:pt x="0" y="1710"/>
                </a:lnTo>
                <a:lnTo>
                  <a:pt x="0" y="1788"/>
                </a:lnTo>
                <a:lnTo>
                  <a:pt x="0" y="1866"/>
                </a:lnTo>
                <a:lnTo>
                  <a:pt x="0" y="1944"/>
                </a:lnTo>
                <a:lnTo>
                  <a:pt x="0" y="2022"/>
                </a:lnTo>
                <a:lnTo>
                  <a:pt x="0" y="2099"/>
                </a:lnTo>
                <a:lnTo>
                  <a:pt x="0" y="2177"/>
                </a:lnTo>
                <a:lnTo>
                  <a:pt x="0" y="2255"/>
                </a:lnTo>
                <a:lnTo>
                  <a:pt x="0" y="2333"/>
                </a:lnTo>
                <a:lnTo>
                  <a:pt x="0" y="2410"/>
                </a:lnTo>
                <a:lnTo>
                  <a:pt x="0" y="2488"/>
                </a:lnTo>
                <a:lnTo>
                  <a:pt x="0" y="2566"/>
                </a:lnTo>
                <a:lnTo>
                  <a:pt x="0" y="2644"/>
                </a:lnTo>
                <a:lnTo>
                  <a:pt x="0" y="2721"/>
                </a:lnTo>
                <a:lnTo>
                  <a:pt x="0" y="2799"/>
                </a:lnTo>
                <a:lnTo>
                  <a:pt x="0" y="2877"/>
                </a:lnTo>
                <a:lnTo>
                  <a:pt x="0" y="2955"/>
                </a:lnTo>
                <a:lnTo>
                  <a:pt x="0" y="3033"/>
                </a:lnTo>
                <a:lnTo>
                  <a:pt x="0" y="3110"/>
                </a:lnTo>
                <a:lnTo>
                  <a:pt x="0" y="3188"/>
                </a:lnTo>
                <a:lnTo>
                  <a:pt x="0" y="3266"/>
                </a:lnTo>
                <a:lnTo>
                  <a:pt x="0" y="3344"/>
                </a:lnTo>
                <a:lnTo>
                  <a:pt x="0" y="3421"/>
                </a:lnTo>
                <a:lnTo>
                  <a:pt x="0" y="3499"/>
                </a:lnTo>
                <a:lnTo>
                  <a:pt x="0" y="3577"/>
                </a:lnTo>
                <a:lnTo>
                  <a:pt x="0" y="3655"/>
                </a:lnTo>
                <a:lnTo>
                  <a:pt x="0" y="3732"/>
                </a:lnTo>
                <a:lnTo>
                  <a:pt x="0" y="3810"/>
                </a:lnTo>
                <a:lnTo>
                  <a:pt x="0" y="3888"/>
                </a:lnTo>
                <a:lnTo>
                  <a:pt x="0" y="3966"/>
                </a:lnTo>
                <a:lnTo>
                  <a:pt x="0" y="4044"/>
                </a:lnTo>
                <a:lnTo>
                  <a:pt x="0" y="4121"/>
                </a:lnTo>
                <a:lnTo>
                  <a:pt x="0" y="4199"/>
                </a:lnTo>
                <a:lnTo>
                  <a:pt x="0" y="4277"/>
                </a:lnTo>
                <a:lnTo>
                  <a:pt x="0" y="4355"/>
                </a:lnTo>
                <a:lnTo>
                  <a:pt x="0" y="4432"/>
                </a:lnTo>
                <a:lnTo>
                  <a:pt x="0" y="4510"/>
                </a:lnTo>
                <a:lnTo>
                  <a:pt x="0" y="4588"/>
                </a:lnTo>
                <a:lnTo>
                  <a:pt x="0" y="4666"/>
                </a:lnTo>
                <a:lnTo>
                  <a:pt x="0" y="4743"/>
                </a:lnTo>
                <a:lnTo>
                  <a:pt x="0" y="4821"/>
                </a:lnTo>
                <a:lnTo>
                  <a:pt x="0" y="4899"/>
                </a:lnTo>
                <a:lnTo>
                  <a:pt x="0" y="4977"/>
                </a:lnTo>
                <a:lnTo>
                  <a:pt x="0" y="5055"/>
                </a:lnTo>
                <a:lnTo>
                  <a:pt x="0" y="5132"/>
                </a:lnTo>
                <a:lnTo>
                  <a:pt x="0" y="5210"/>
                </a:lnTo>
                <a:lnTo>
                  <a:pt x="0" y="5288"/>
                </a:lnTo>
                <a:lnTo>
                  <a:pt x="0" y="5366"/>
                </a:lnTo>
                <a:lnTo>
                  <a:pt x="0" y="5443"/>
                </a:lnTo>
                <a:lnTo>
                  <a:pt x="0" y="5521"/>
                </a:lnTo>
                <a:lnTo>
                  <a:pt x="0" y="5599"/>
                </a:lnTo>
                <a:lnTo>
                  <a:pt x="0" y="5677"/>
                </a:lnTo>
                <a:lnTo>
                  <a:pt x="0" y="5754"/>
                </a:lnTo>
                <a:lnTo>
                  <a:pt x="0" y="5832"/>
                </a:lnTo>
                <a:lnTo>
                  <a:pt x="0" y="5910"/>
                </a:lnTo>
                <a:lnTo>
                  <a:pt x="814" y="5910"/>
                </a:lnTo>
                <a:lnTo>
                  <a:pt x="814" y="5988"/>
                </a:lnTo>
                <a:lnTo>
                  <a:pt x="814" y="6066"/>
                </a:lnTo>
                <a:lnTo>
                  <a:pt x="814" y="6143"/>
                </a:lnTo>
                <a:lnTo>
                  <a:pt x="814" y="6221"/>
                </a:lnTo>
                <a:lnTo>
                  <a:pt x="814" y="6299"/>
                </a:lnTo>
                <a:lnTo>
                  <a:pt x="814" y="6377"/>
                </a:lnTo>
                <a:lnTo>
                  <a:pt x="814" y="6454"/>
                </a:lnTo>
                <a:lnTo>
                  <a:pt x="814" y="6532"/>
                </a:lnTo>
                <a:lnTo>
                  <a:pt x="814" y="6610"/>
                </a:lnTo>
                <a:lnTo>
                  <a:pt x="814" y="6688"/>
                </a:lnTo>
                <a:lnTo>
                  <a:pt x="814" y="6765"/>
                </a:lnTo>
                <a:lnTo>
                  <a:pt x="814" y="6843"/>
                </a:lnTo>
                <a:lnTo>
                  <a:pt x="814" y="6921"/>
                </a:lnTo>
                <a:lnTo>
                  <a:pt x="814" y="6999"/>
                </a:lnTo>
                <a:lnTo>
                  <a:pt x="814" y="7077"/>
                </a:lnTo>
                <a:lnTo>
                  <a:pt x="814" y="7154"/>
                </a:lnTo>
                <a:lnTo>
                  <a:pt x="814" y="7232"/>
                </a:lnTo>
                <a:lnTo>
                  <a:pt x="814" y="7310"/>
                </a:lnTo>
                <a:lnTo>
                  <a:pt x="814" y="7388"/>
                </a:lnTo>
                <a:lnTo>
                  <a:pt x="814" y="7465"/>
                </a:lnTo>
                <a:lnTo>
                  <a:pt x="814" y="7543"/>
                </a:lnTo>
                <a:lnTo>
                  <a:pt x="814" y="7621"/>
                </a:lnTo>
                <a:lnTo>
                  <a:pt x="814" y="7699"/>
                </a:lnTo>
                <a:lnTo>
                  <a:pt x="814" y="7777"/>
                </a:lnTo>
                <a:lnTo>
                  <a:pt x="6654" y="7777"/>
                </a:lnTo>
                <a:lnTo>
                  <a:pt x="6654" y="7699"/>
                </a:lnTo>
                <a:lnTo>
                  <a:pt x="6654" y="7621"/>
                </a:lnTo>
                <a:lnTo>
                  <a:pt x="6654" y="7543"/>
                </a:lnTo>
                <a:lnTo>
                  <a:pt x="6654" y="7465"/>
                </a:lnTo>
                <a:lnTo>
                  <a:pt x="6654" y="7388"/>
                </a:lnTo>
                <a:lnTo>
                  <a:pt x="6654" y="7310"/>
                </a:lnTo>
                <a:lnTo>
                  <a:pt x="6654" y="7232"/>
                </a:lnTo>
                <a:lnTo>
                  <a:pt x="6654" y="7154"/>
                </a:lnTo>
                <a:lnTo>
                  <a:pt x="6654" y="7077"/>
                </a:lnTo>
                <a:lnTo>
                  <a:pt x="6654" y="6999"/>
                </a:lnTo>
                <a:lnTo>
                  <a:pt x="6654" y="6921"/>
                </a:lnTo>
                <a:lnTo>
                  <a:pt x="6654" y="6843"/>
                </a:lnTo>
                <a:lnTo>
                  <a:pt x="6654" y="6765"/>
                </a:lnTo>
                <a:lnTo>
                  <a:pt x="6654" y="6688"/>
                </a:lnTo>
                <a:lnTo>
                  <a:pt x="6654" y="6610"/>
                </a:lnTo>
                <a:lnTo>
                  <a:pt x="6654" y="6532"/>
                </a:lnTo>
                <a:lnTo>
                  <a:pt x="6654" y="6454"/>
                </a:lnTo>
                <a:lnTo>
                  <a:pt x="6654" y="6377"/>
                </a:lnTo>
                <a:lnTo>
                  <a:pt x="6654" y="6299"/>
                </a:lnTo>
                <a:lnTo>
                  <a:pt x="6654" y="6221"/>
                </a:lnTo>
                <a:lnTo>
                  <a:pt x="6654" y="6143"/>
                </a:lnTo>
                <a:lnTo>
                  <a:pt x="6654" y="6066"/>
                </a:lnTo>
                <a:lnTo>
                  <a:pt x="6654" y="5988"/>
                </a:lnTo>
                <a:lnTo>
                  <a:pt x="6654" y="5910"/>
                </a:lnTo>
                <a:lnTo>
                  <a:pt x="6654" y="5832"/>
                </a:lnTo>
                <a:lnTo>
                  <a:pt x="814" y="5832"/>
                </a:lnTo>
                <a:lnTo>
                  <a:pt x="814" y="5754"/>
                </a:lnTo>
                <a:lnTo>
                  <a:pt x="814" y="5677"/>
                </a:lnTo>
                <a:lnTo>
                  <a:pt x="814" y="5599"/>
                </a:lnTo>
                <a:lnTo>
                  <a:pt x="814" y="5521"/>
                </a:lnTo>
                <a:lnTo>
                  <a:pt x="814" y="5443"/>
                </a:lnTo>
                <a:lnTo>
                  <a:pt x="814" y="5366"/>
                </a:lnTo>
                <a:lnTo>
                  <a:pt x="814" y="5288"/>
                </a:lnTo>
                <a:lnTo>
                  <a:pt x="814" y="5210"/>
                </a:lnTo>
                <a:lnTo>
                  <a:pt x="814" y="5132"/>
                </a:lnTo>
                <a:lnTo>
                  <a:pt x="814" y="5055"/>
                </a:lnTo>
                <a:lnTo>
                  <a:pt x="814" y="4977"/>
                </a:lnTo>
                <a:lnTo>
                  <a:pt x="814" y="4899"/>
                </a:lnTo>
                <a:lnTo>
                  <a:pt x="814" y="4821"/>
                </a:lnTo>
                <a:lnTo>
                  <a:pt x="814" y="4743"/>
                </a:lnTo>
                <a:lnTo>
                  <a:pt x="814" y="4666"/>
                </a:lnTo>
                <a:lnTo>
                  <a:pt x="814" y="4588"/>
                </a:lnTo>
                <a:lnTo>
                  <a:pt x="814" y="4510"/>
                </a:lnTo>
                <a:lnTo>
                  <a:pt x="814" y="4432"/>
                </a:lnTo>
                <a:lnTo>
                  <a:pt x="814" y="4355"/>
                </a:lnTo>
                <a:lnTo>
                  <a:pt x="814" y="4277"/>
                </a:lnTo>
                <a:lnTo>
                  <a:pt x="814" y="4199"/>
                </a:lnTo>
                <a:lnTo>
                  <a:pt x="814" y="4121"/>
                </a:lnTo>
                <a:lnTo>
                  <a:pt x="814" y="4044"/>
                </a:lnTo>
                <a:lnTo>
                  <a:pt x="814" y="3966"/>
                </a:lnTo>
                <a:lnTo>
                  <a:pt x="814" y="3888"/>
                </a:lnTo>
                <a:lnTo>
                  <a:pt x="814" y="3810"/>
                </a:lnTo>
                <a:lnTo>
                  <a:pt x="814" y="3732"/>
                </a:lnTo>
                <a:lnTo>
                  <a:pt x="814" y="3655"/>
                </a:lnTo>
                <a:lnTo>
                  <a:pt x="814" y="3577"/>
                </a:lnTo>
                <a:lnTo>
                  <a:pt x="814" y="3499"/>
                </a:lnTo>
                <a:lnTo>
                  <a:pt x="814" y="3421"/>
                </a:lnTo>
                <a:lnTo>
                  <a:pt x="814" y="3344"/>
                </a:lnTo>
                <a:lnTo>
                  <a:pt x="814" y="3266"/>
                </a:lnTo>
                <a:lnTo>
                  <a:pt x="814" y="3188"/>
                </a:lnTo>
                <a:lnTo>
                  <a:pt x="814" y="3110"/>
                </a:lnTo>
                <a:lnTo>
                  <a:pt x="814" y="3033"/>
                </a:lnTo>
                <a:lnTo>
                  <a:pt x="814" y="2955"/>
                </a:lnTo>
                <a:lnTo>
                  <a:pt x="814" y="2877"/>
                </a:lnTo>
                <a:lnTo>
                  <a:pt x="814" y="2799"/>
                </a:lnTo>
                <a:lnTo>
                  <a:pt x="814" y="2721"/>
                </a:lnTo>
                <a:lnTo>
                  <a:pt x="814" y="2644"/>
                </a:lnTo>
                <a:lnTo>
                  <a:pt x="814" y="2566"/>
                </a:lnTo>
                <a:lnTo>
                  <a:pt x="814" y="2488"/>
                </a:lnTo>
                <a:lnTo>
                  <a:pt x="814" y="2410"/>
                </a:lnTo>
                <a:lnTo>
                  <a:pt x="814" y="2333"/>
                </a:lnTo>
                <a:lnTo>
                  <a:pt x="814" y="2255"/>
                </a:lnTo>
                <a:lnTo>
                  <a:pt x="814" y="2177"/>
                </a:lnTo>
                <a:lnTo>
                  <a:pt x="814" y="2099"/>
                </a:lnTo>
                <a:lnTo>
                  <a:pt x="814" y="2022"/>
                </a:lnTo>
                <a:lnTo>
                  <a:pt x="814" y="1944"/>
                </a:lnTo>
                <a:lnTo>
                  <a:pt x="814" y="1866"/>
                </a:lnTo>
                <a:lnTo>
                  <a:pt x="814" y="1788"/>
                </a:lnTo>
                <a:lnTo>
                  <a:pt x="814" y="1710"/>
                </a:lnTo>
                <a:lnTo>
                  <a:pt x="814" y="1633"/>
                </a:lnTo>
                <a:lnTo>
                  <a:pt x="814" y="1555"/>
                </a:lnTo>
                <a:lnTo>
                  <a:pt x="814" y="1477"/>
                </a:lnTo>
                <a:lnTo>
                  <a:pt x="814" y="1399"/>
                </a:lnTo>
                <a:lnTo>
                  <a:pt x="814" y="1322"/>
                </a:lnTo>
                <a:lnTo>
                  <a:pt x="814" y="1244"/>
                </a:lnTo>
                <a:lnTo>
                  <a:pt x="814" y="1166"/>
                </a:lnTo>
                <a:lnTo>
                  <a:pt x="814" y="1088"/>
                </a:lnTo>
                <a:lnTo>
                  <a:pt x="814" y="1011"/>
                </a:lnTo>
                <a:lnTo>
                  <a:pt x="814" y="933"/>
                </a:lnTo>
                <a:lnTo>
                  <a:pt x="814" y="855"/>
                </a:lnTo>
                <a:lnTo>
                  <a:pt x="814" y="777"/>
                </a:lnTo>
                <a:lnTo>
                  <a:pt x="814" y="699"/>
                </a:lnTo>
                <a:lnTo>
                  <a:pt x="814" y="622"/>
                </a:lnTo>
                <a:lnTo>
                  <a:pt x="814" y="544"/>
                </a:lnTo>
                <a:lnTo>
                  <a:pt x="814" y="466"/>
                </a:lnTo>
                <a:lnTo>
                  <a:pt x="814" y="388"/>
                </a:lnTo>
                <a:lnTo>
                  <a:pt x="814" y="311"/>
                </a:lnTo>
                <a:lnTo>
                  <a:pt x="814" y="233"/>
                </a:lnTo>
                <a:lnTo>
                  <a:pt x="814" y="155"/>
                </a:lnTo>
                <a:lnTo>
                  <a:pt x="814" y="77"/>
                </a:lnTo>
                <a:lnTo>
                  <a:pt x="814" y="0"/>
                </a:lnTo>
                <a:lnTo>
                  <a:pt x="0" y="0"/>
                </a:lnTo>
              </a:path>
            </a:pathLst>
          </a:custGeom>
          <a:solidFill>
            <a:schemeClr val="hlink"/>
          </a:solidFill>
          <a:ln w="28575">
            <a:solidFill>
              <a:schemeClr val="hlink"/>
            </a:solidFill>
            <a:round/>
            <a:headEnd/>
            <a:tailEnd/>
          </a:ln>
        </p:spPr>
        <p:txBody>
          <a:bodyPr rot="10800000"/>
          <a:lstStyle/>
          <a:p>
            <a:endParaRPr lang="en-US"/>
          </a:p>
        </p:txBody>
      </p:sp>
      <p:sp>
        <p:nvSpPr>
          <p:cNvPr id="113670" name="Freeform 6"/>
          <p:cNvSpPr>
            <a:spLocks/>
          </p:cNvSpPr>
          <p:nvPr/>
        </p:nvSpPr>
        <p:spPr bwMode="auto">
          <a:xfrm flipV="1">
            <a:off x="1066800" y="2570163"/>
            <a:ext cx="1482725" cy="1663700"/>
          </a:xfrm>
          <a:custGeom>
            <a:avLst/>
            <a:gdLst>
              <a:gd name="T0" fmla="*/ 0 w 5281"/>
              <a:gd name="T1" fmla="*/ 2147483647 h 7777"/>
              <a:gd name="T2" fmla="*/ 0 w 5281"/>
              <a:gd name="T3" fmla="*/ 2147483647 h 7777"/>
              <a:gd name="T4" fmla="*/ 0 w 5281"/>
              <a:gd name="T5" fmla="*/ 2147483647 h 7777"/>
              <a:gd name="T6" fmla="*/ 0 w 5281"/>
              <a:gd name="T7" fmla="*/ 2147483647 h 7777"/>
              <a:gd name="T8" fmla="*/ 0 w 5281"/>
              <a:gd name="T9" fmla="*/ 2147483647 h 7777"/>
              <a:gd name="T10" fmla="*/ 0 w 5281"/>
              <a:gd name="T11" fmla="*/ 2147483647 h 7777"/>
              <a:gd name="T12" fmla="*/ 0 w 5281"/>
              <a:gd name="T13" fmla="*/ 2147483647 h 7777"/>
              <a:gd name="T14" fmla="*/ 0 w 5281"/>
              <a:gd name="T15" fmla="*/ 2147483647 h 7777"/>
              <a:gd name="T16" fmla="*/ 0 w 5281"/>
              <a:gd name="T17" fmla="*/ 2147483647 h 7777"/>
              <a:gd name="T18" fmla="*/ 0 w 5281"/>
              <a:gd name="T19" fmla="*/ 2147483647 h 7777"/>
              <a:gd name="T20" fmla="*/ 0 w 5281"/>
              <a:gd name="T21" fmla="*/ 2147483647 h 7777"/>
              <a:gd name="T22" fmla="*/ 0 w 5281"/>
              <a:gd name="T23" fmla="*/ 2147483647 h 7777"/>
              <a:gd name="T24" fmla="*/ 0 w 5281"/>
              <a:gd name="T25" fmla="*/ 2147483647 h 7777"/>
              <a:gd name="T26" fmla="*/ 0 w 5281"/>
              <a:gd name="T27" fmla="*/ 2147483647 h 7777"/>
              <a:gd name="T28" fmla="*/ 0 w 5281"/>
              <a:gd name="T29" fmla="*/ 2147483647 h 7777"/>
              <a:gd name="T30" fmla="*/ 0 w 5281"/>
              <a:gd name="T31" fmla="*/ 2147483647 h 7777"/>
              <a:gd name="T32" fmla="*/ 0 w 5281"/>
              <a:gd name="T33" fmla="*/ 2147483647 h 7777"/>
              <a:gd name="T34" fmla="*/ 0 w 5281"/>
              <a:gd name="T35" fmla="*/ 2147483647 h 7777"/>
              <a:gd name="T36" fmla="*/ 0 w 5281"/>
              <a:gd name="T37" fmla="*/ 2147483647 h 7777"/>
              <a:gd name="T38" fmla="*/ 0 w 5281"/>
              <a:gd name="T39" fmla="*/ 2147483647 h 7777"/>
              <a:gd name="T40" fmla="*/ 0 w 5281"/>
              <a:gd name="T41" fmla="*/ 2147483647 h 7777"/>
              <a:gd name="T42" fmla="*/ 0 w 5281"/>
              <a:gd name="T43" fmla="*/ 2147483647 h 7777"/>
              <a:gd name="T44" fmla="*/ 0 w 5281"/>
              <a:gd name="T45" fmla="*/ 2147483647 h 7777"/>
              <a:gd name="T46" fmla="*/ 0 w 5281"/>
              <a:gd name="T47" fmla="*/ 2147483647 h 7777"/>
              <a:gd name="T48" fmla="*/ 0 w 5281"/>
              <a:gd name="T49" fmla="*/ 2147483647 h 7777"/>
              <a:gd name="T50" fmla="*/ 0 w 5281"/>
              <a:gd name="T51" fmla="*/ 2147483647 h 7777"/>
              <a:gd name="T52" fmla="*/ 0 w 5281"/>
              <a:gd name="T53" fmla="*/ 2147483647 h 7777"/>
              <a:gd name="T54" fmla="*/ 0 w 5281"/>
              <a:gd name="T55" fmla="*/ 2147483647 h 7777"/>
              <a:gd name="T56" fmla="*/ 2147483647 w 5281"/>
              <a:gd name="T57" fmla="*/ 2147483647 h 7777"/>
              <a:gd name="T58" fmla="*/ 2147483647 w 5281"/>
              <a:gd name="T59" fmla="*/ 2147483647 h 7777"/>
              <a:gd name="T60" fmla="*/ 2147483647 w 5281"/>
              <a:gd name="T61" fmla="*/ 2147483647 h 7777"/>
              <a:gd name="T62" fmla="*/ 2147483647 w 5281"/>
              <a:gd name="T63" fmla="*/ 2147483647 h 7777"/>
              <a:gd name="T64" fmla="*/ 2147483647 w 5281"/>
              <a:gd name="T65" fmla="*/ 2147483647 h 7777"/>
              <a:gd name="T66" fmla="*/ 2147483647 w 5281"/>
              <a:gd name="T67" fmla="*/ 2147483647 h 7777"/>
              <a:gd name="T68" fmla="*/ 2147483647 w 5281"/>
              <a:gd name="T69" fmla="*/ 2147483647 h 7777"/>
              <a:gd name="T70" fmla="*/ 2147483647 w 5281"/>
              <a:gd name="T71" fmla="*/ 2147483647 h 7777"/>
              <a:gd name="T72" fmla="*/ 2147483647 w 5281"/>
              <a:gd name="T73" fmla="*/ 2147483647 h 7777"/>
              <a:gd name="T74" fmla="*/ 2147483647 w 5281"/>
              <a:gd name="T75" fmla="*/ 2147483647 h 7777"/>
              <a:gd name="T76" fmla="*/ 2147483647 w 5281"/>
              <a:gd name="T77" fmla="*/ 2147483647 h 7777"/>
              <a:gd name="T78" fmla="*/ 2147483647 w 5281"/>
              <a:gd name="T79" fmla="*/ 2147483647 h 7777"/>
              <a:gd name="T80" fmla="*/ 2147483647 w 5281"/>
              <a:gd name="T81" fmla="*/ 2147483647 h 7777"/>
              <a:gd name="T82" fmla="*/ 2147483647 w 5281"/>
              <a:gd name="T83" fmla="*/ 2147483647 h 7777"/>
              <a:gd name="T84" fmla="*/ 2147483647 w 5281"/>
              <a:gd name="T85" fmla="*/ 2147483647 h 7777"/>
              <a:gd name="T86" fmla="*/ 2147483647 w 5281"/>
              <a:gd name="T87" fmla="*/ 2147483647 h 7777"/>
              <a:gd name="T88" fmla="*/ 2147483647 w 5281"/>
              <a:gd name="T89" fmla="*/ 2147483647 h 7777"/>
              <a:gd name="T90" fmla="*/ 2147483647 w 5281"/>
              <a:gd name="T91" fmla="*/ 2147483647 h 7777"/>
              <a:gd name="T92" fmla="*/ 2147483647 w 5281"/>
              <a:gd name="T93" fmla="*/ 2147483647 h 7777"/>
              <a:gd name="T94" fmla="*/ 2147483647 w 5281"/>
              <a:gd name="T95" fmla="*/ 2147483647 h 7777"/>
              <a:gd name="T96" fmla="*/ 2147483647 w 5281"/>
              <a:gd name="T97" fmla="*/ 2147483647 h 7777"/>
              <a:gd name="T98" fmla="*/ 2147483647 w 5281"/>
              <a:gd name="T99" fmla="*/ 2147483647 h 7777"/>
              <a:gd name="T100" fmla="*/ 2147483647 w 5281"/>
              <a:gd name="T101" fmla="*/ 2147483647 h 7777"/>
              <a:gd name="T102" fmla="*/ 2147483647 w 5281"/>
              <a:gd name="T103" fmla="*/ 2147483647 h 7777"/>
              <a:gd name="T104" fmla="*/ 2147483647 w 5281"/>
              <a:gd name="T105" fmla="*/ 2147483647 h 7777"/>
              <a:gd name="T106" fmla="*/ 2147483647 w 5281"/>
              <a:gd name="T107" fmla="*/ 2147483647 h 7777"/>
              <a:gd name="T108" fmla="*/ 2147483647 w 5281"/>
              <a:gd name="T109" fmla="*/ 2147483647 h 7777"/>
              <a:gd name="T110" fmla="*/ 2147483647 w 5281"/>
              <a:gd name="T111" fmla="*/ 2147483647 h 7777"/>
              <a:gd name="T112" fmla="*/ 2147483647 w 5281"/>
              <a:gd name="T113" fmla="*/ 2147483647 h 7777"/>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5281"/>
              <a:gd name="T172" fmla="*/ 0 h 7777"/>
              <a:gd name="T173" fmla="*/ 5281 w 5281"/>
              <a:gd name="T174" fmla="*/ 7777 h 7777"/>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5281" h="7777">
                <a:moveTo>
                  <a:pt x="0" y="0"/>
                </a:moveTo>
                <a:lnTo>
                  <a:pt x="0" y="0"/>
                </a:lnTo>
                <a:lnTo>
                  <a:pt x="0" y="77"/>
                </a:lnTo>
                <a:lnTo>
                  <a:pt x="0" y="155"/>
                </a:lnTo>
                <a:lnTo>
                  <a:pt x="0" y="233"/>
                </a:lnTo>
                <a:lnTo>
                  <a:pt x="0" y="311"/>
                </a:lnTo>
                <a:lnTo>
                  <a:pt x="0" y="388"/>
                </a:lnTo>
                <a:lnTo>
                  <a:pt x="0" y="466"/>
                </a:lnTo>
                <a:lnTo>
                  <a:pt x="0" y="544"/>
                </a:lnTo>
                <a:lnTo>
                  <a:pt x="0" y="622"/>
                </a:lnTo>
                <a:lnTo>
                  <a:pt x="0" y="699"/>
                </a:lnTo>
                <a:lnTo>
                  <a:pt x="0" y="777"/>
                </a:lnTo>
                <a:lnTo>
                  <a:pt x="0" y="855"/>
                </a:lnTo>
                <a:lnTo>
                  <a:pt x="0" y="933"/>
                </a:lnTo>
                <a:lnTo>
                  <a:pt x="0" y="1011"/>
                </a:lnTo>
                <a:lnTo>
                  <a:pt x="0" y="1088"/>
                </a:lnTo>
                <a:lnTo>
                  <a:pt x="0" y="1166"/>
                </a:lnTo>
                <a:lnTo>
                  <a:pt x="0" y="1244"/>
                </a:lnTo>
                <a:lnTo>
                  <a:pt x="0" y="1322"/>
                </a:lnTo>
                <a:lnTo>
                  <a:pt x="0" y="1399"/>
                </a:lnTo>
                <a:lnTo>
                  <a:pt x="0" y="1477"/>
                </a:lnTo>
                <a:lnTo>
                  <a:pt x="0" y="1555"/>
                </a:lnTo>
                <a:lnTo>
                  <a:pt x="0" y="1633"/>
                </a:lnTo>
                <a:lnTo>
                  <a:pt x="0" y="1710"/>
                </a:lnTo>
                <a:lnTo>
                  <a:pt x="0" y="1788"/>
                </a:lnTo>
                <a:lnTo>
                  <a:pt x="0" y="1866"/>
                </a:lnTo>
                <a:lnTo>
                  <a:pt x="0" y="1944"/>
                </a:lnTo>
                <a:lnTo>
                  <a:pt x="0" y="2022"/>
                </a:lnTo>
                <a:lnTo>
                  <a:pt x="0" y="2099"/>
                </a:lnTo>
                <a:lnTo>
                  <a:pt x="0" y="2177"/>
                </a:lnTo>
                <a:lnTo>
                  <a:pt x="0" y="2255"/>
                </a:lnTo>
                <a:lnTo>
                  <a:pt x="0" y="2333"/>
                </a:lnTo>
                <a:lnTo>
                  <a:pt x="0" y="2410"/>
                </a:lnTo>
                <a:lnTo>
                  <a:pt x="0" y="2488"/>
                </a:lnTo>
                <a:lnTo>
                  <a:pt x="0" y="2566"/>
                </a:lnTo>
                <a:lnTo>
                  <a:pt x="0" y="2644"/>
                </a:lnTo>
                <a:lnTo>
                  <a:pt x="0" y="2721"/>
                </a:lnTo>
                <a:lnTo>
                  <a:pt x="0" y="2799"/>
                </a:lnTo>
                <a:lnTo>
                  <a:pt x="0" y="2877"/>
                </a:lnTo>
                <a:lnTo>
                  <a:pt x="0" y="2955"/>
                </a:lnTo>
                <a:lnTo>
                  <a:pt x="0" y="3033"/>
                </a:lnTo>
                <a:lnTo>
                  <a:pt x="0" y="3110"/>
                </a:lnTo>
                <a:lnTo>
                  <a:pt x="0" y="3188"/>
                </a:lnTo>
                <a:lnTo>
                  <a:pt x="0" y="3266"/>
                </a:lnTo>
                <a:lnTo>
                  <a:pt x="0" y="3344"/>
                </a:lnTo>
                <a:lnTo>
                  <a:pt x="0" y="3421"/>
                </a:lnTo>
                <a:lnTo>
                  <a:pt x="0" y="3499"/>
                </a:lnTo>
                <a:lnTo>
                  <a:pt x="0" y="3577"/>
                </a:lnTo>
                <a:lnTo>
                  <a:pt x="0" y="3655"/>
                </a:lnTo>
                <a:lnTo>
                  <a:pt x="0" y="3732"/>
                </a:lnTo>
                <a:lnTo>
                  <a:pt x="0" y="3810"/>
                </a:lnTo>
                <a:lnTo>
                  <a:pt x="0" y="3888"/>
                </a:lnTo>
                <a:lnTo>
                  <a:pt x="0" y="3966"/>
                </a:lnTo>
                <a:lnTo>
                  <a:pt x="0" y="4044"/>
                </a:lnTo>
                <a:lnTo>
                  <a:pt x="0" y="4121"/>
                </a:lnTo>
                <a:lnTo>
                  <a:pt x="0" y="4199"/>
                </a:lnTo>
                <a:lnTo>
                  <a:pt x="0" y="4277"/>
                </a:lnTo>
                <a:lnTo>
                  <a:pt x="0" y="4355"/>
                </a:lnTo>
                <a:lnTo>
                  <a:pt x="0" y="4432"/>
                </a:lnTo>
                <a:lnTo>
                  <a:pt x="0" y="4510"/>
                </a:lnTo>
                <a:lnTo>
                  <a:pt x="0" y="4588"/>
                </a:lnTo>
                <a:lnTo>
                  <a:pt x="0" y="4666"/>
                </a:lnTo>
                <a:lnTo>
                  <a:pt x="0" y="4743"/>
                </a:lnTo>
                <a:lnTo>
                  <a:pt x="0" y="4821"/>
                </a:lnTo>
                <a:lnTo>
                  <a:pt x="0" y="4899"/>
                </a:lnTo>
                <a:lnTo>
                  <a:pt x="0" y="4977"/>
                </a:lnTo>
                <a:lnTo>
                  <a:pt x="0" y="5055"/>
                </a:lnTo>
                <a:lnTo>
                  <a:pt x="0" y="5132"/>
                </a:lnTo>
                <a:lnTo>
                  <a:pt x="0" y="5210"/>
                </a:lnTo>
                <a:lnTo>
                  <a:pt x="0" y="5288"/>
                </a:lnTo>
                <a:lnTo>
                  <a:pt x="0" y="5366"/>
                </a:lnTo>
                <a:lnTo>
                  <a:pt x="0" y="5443"/>
                </a:lnTo>
                <a:lnTo>
                  <a:pt x="0" y="5521"/>
                </a:lnTo>
                <a:lnTo>
                  <a:pt x="0" y="5599"/>
                </a:lnTo>
                <a:lnTo>
                  <a:pt x="0" y="5677"/>
                </a:lnTo>
                <a:lnTo>
                  <a:pt x="0" y="5754"/>
                </a:lnTo>
                <a:lnTo>
                  <a:pt x="0" y="5832"/>
                </a:lnTo>
                <a:lnTo>
                  <a:pt x="0" y="5910"/>
                </a:lnTo>
                <a:lnTo>
                  <a:pt x="0" y="5988"/>
                </a:lnTo>
                <a:lnTo>
                  <a:pt x="0" y="6066"/>
                </a:lnTo>
                <a:lnTo>
                  <a:pt x="0" y="6143"/>
                </a:lnTo>
                <a:lnTo>
                  <a:pt x="0" y="6221"/>
                </a:lnTo>
                <a:lnTo>
                  <a:pt x="0" y="6299"/>
                </a:lnTo>
                <a:lnTo>
                  <a:pt x="0" y="6377"/>
                </a:lnTo>
                <a:lnTo>
                  <a:pt x="0" y="6454"/>
                </a:lnTo>
                <a:lnTo>
                  <a:pt x="0" y="6532"/>
                </a:lnTo>
                <a:lnTo>
                  <a:pt x="0" y="6610"/>
                </a:lnTo>
                <a:lnTo>
                  <a:pt x="0" y="6688"/>
                </a:lnTo>
                <a:lnTo>
                  <a:pt x="0" y="6765"/>
                </a:lnTo>
                <a:lnTo>
                  <a:pt x="0" y="6843"/>
                </a:lnTo>
                <a:lnTo>
                  <a:pt x="0" y="6921"/>
                </a:lnTo>
                <a:lnTo>
                  <a:pt x="0" y="6999"/>
                </a:lnTo>
                <a:lnTo>
                  <a:pt x="0" y="7077"/>
                </a:lnTo>
                <a:lnTo>
                  <a:pt x="0" y="7154"/>
                </a:lnTo>
                <a:lnTo>
                  <a:pt x="0" y="7232"/>
                </a:lnTo>
                <a:lnTo>
                  <a:pt x="0" y="7310"/>
                </a:lnTo>
                <a:lnTo>
                  <a:pt x="0" y="7388"/>
                </a:lnTo>
                <a:lnTo>
                  <a:pt x="0" y="7465"/>
                </a:lnTo>
                <a:lnTo>
                  <a:pt x="0" y="7543"/>
                </a:lnTo>
                <a:lnTo>
                  <a:pt x="0" y="7621"/>
                </a:lnTo>
                <a:lnTo>
                  <a:pt x="0" y="7699"/>
                </a:lnTo>
                <a:lnTo>
                  <a:pt x="0" y="7777"/>
                </a:lnTo>
                <a:lnTo>
                  <a:pt x="5281" y="7777"/>
                </a:lnTo>
                <a:lnTo>
                  <a:pt x="5281" y="7699"/>
                </a:lnTo>
                <a:lnTo>
                  <a:pt x="5281" y="7621"/>
                </a:lnTo>
                <a:lnTo>
                  <a:pt x="5281" y="7543"/>
                </a:lnTo>
                <a:lnTo>
                  <a:pt x="5281" y="7465"/>
                </a:lnTo>
                <a:lnTo>
                  <a:pt x="5281" y="7388"/>
                </a:lnTo>
                <a:lnTo>
                  <a:pt x="5281" y="7310"/>
                </a:lnTo>
                <a:lnTo>
                  <a:pt x="5281" y="7232"/>
                </a:lnTo>
                <a:lnTo>
                  <a:pt x="5281" y="7154"/>
                </a:lnTo>
                <a:lnTo>
                  <a:pt x="5281" y="7077"/>
                </a:lnTo>
                <a:lnTo>
                  <a:pt x="5281" y="6999"/>
                </a:lnTo>
                <a:lnTo>
                  <a:pt x="5281" y="6921"/>
                </a:lnTo>
                <a:lnTo>
                  <a:pt x="5281" y="6843"/>
                </a:lnTo>
                <a:lnTo>
                  <a:pt x="5281" y="6765"/>
                </a:lnTo>
                <a:lnTo>
                  <a:pt x="5281" y="6688"/>
                </a:lnTo>
                <a:lnTo>
                  <a:pt x="5281" y="6610"/>
                </a:lnTo>
                <a:lnTo>
                  <a:pt x="5281" y="6532"/>
                </a:lnTo>
                <a:lnTo>
                  <a:pt x="5281" y="6454"/>
                </a:lnTo>
                <a:lnTo>
                  <a:pt x="5281" y="6377"/>
                </a:lnTo>
                <a:lnTo>
                  <a:pt x="5281" y="6299"/>
                </a:lnTo>
                <a:lnTo>
                  <a:pt x="5281" y="6221"/>
                </a:lnTo>
                <a:lnTo>
                  <a:pt x="5281" y="6143"/>
                </a:lnTo>
                <a:lnTo>
                  <a:pt x="5281" y="6066"/>
                </a:lnTo>
                <a:lnTo>
                  <a:pt x="5281" y="5988"/>
                </a:lnTo>
                <a:lnTo>
                  <a:pt x="5281" y="5910"/>
                </a:lnTo>
                <a:lnTo>
                  <a:pt x="5281" y="5832"/>
                </a:lnTo>
                <a:lnTo>
                  <a:pt x="5281" y="5754"/>
                </a:lnTo>
                <a:lnTo>
                  <a:pt x="5281" y="5677"/>
                </a:lnTo>
                <a:lnTo>
                  <a:pt x="5281" y="5599"/>
                </a:lnTo>
                <a:lnTo>
                  <a:pt x="5281" y="5521"/>
                </a:lnTo>
                <a:lnTo>
                  <a:pt x="5281" y="5443"/>
                </a:lnTo>
                <a:lnTo>
                  <a:pt x="5281" y="5366"/>
                </a:lnTo>
                <a:lnTo>
                  <a:pt x="5281" y="5288"/>
                </a:lnTo>
                <a:lnTo>
                  <a:pt x="5281" y="5210"/>
                </a:lnTo>
                <a:lnTo>
                  <a:pt x="5281" y="5132"/>
                </a:lnTo>
                <a:lnTo>
                  <a:pt x="5281" y="5055"/>
                </a:lnTo>
                <a:lnTo>
                  <a:pt x="5281" y="4977"/>
                </a:lnTo>
                <a:lnTo>
                  <a:pt x="5281" y="4899"/>
                </a:lnTo>
                <a:lnTo>
                  <a:pt x="5281" y="4821"/>
                </a:lnTo>
                <a:lnTo>
                  <a:pt x="5281" y="4743"/>
                </a:lnTo>
                <a:lnTo>
                  <a:pt x="5281" y="4666"/>
                </a:lnTo>
                <a:lnTo>
                  <a:pt x="5281" y="4588"/>
                </a:lnTo>
                <a:lnTo>
                  <a:pt x="5281" y="4510"/>
                </a:lnTo>
                <a:lnTo>
                  <a:pt x="5281" y="4432"/>
                </a:lnTo>
                <a:lnTo>
                  <a:pt x="5281" y="4355"/>
                </a:lnTo>
                <a:lnTo>
                  <a:pt x="5281" y="4277"/>
                </a:lnTo>
                <a:lnTo>
                  <a:pt x="5281" y="4199"/>
                </a:lnTo>
                <a:lnTo>
                  <a:pt x="5281" y="4121"/>
                </a:lnTo>
                <a:lnTo>
                  <a:pt x="5281" y="4044"/>
                </a:lnTo>
                <a:lnTo>
                  <a:pt x="5281" y="3966"/>
                </a:lnTo>
                <a:lnTo>
                  <a:pt x="5281" y="3888"/>
                </a:lnTo>
                <a:lnTo>
                  <a:pt x="5281" y="3810"/>
                </a:lnTo>
                <a:lnTo>
                  <a:pt x="5281" y="3732"/>
                </a:lnTo>
                <a:lnTo>
                  <a:pt x="5281" y="3655"/>
                </a:lnTo>
                <a:lnTo>
                  <a:pt x="5281" y="3577"/>
                </a:lnTo>
                <a:lnTo>
                  <a:pt x="5281" y="3499"/>
                </a:lnTo>
                <a:lnTo>
                  <a:pt x="5281" y="3421"/>
                </a:lnTo>
                <a:lnTo>
                  <a:pt x="5281" y="3344"/>
                </a:lnTo>
                <a:lnTo>
                  <a:pt x="5281" y="3266"/>
                </a:lnTo>
                <a:lnTo>
                  <a:pt x="5281" y="3188"/>
                </a:lnTo>
                <a:lnTo>
                  <a:pt x="5281" y="3110"/>
                </a:lnTo>
                <a:lnTo>
                  <a:pt x="5281" y="3033"/>
                </a:lnTo>
                <a:lnTo>
                  <a:pt x="5281" y="2955"/>
                </a:lnTo>
                <a:lnTo>
                  <a:pt x="5281" y="2877"/>
                </a:lnTo>
                <a:lnTo>
                  <a:pt x="5281" y="2799"/>
                </a:lnTo>
                <a:lnTo>
                  <a:pt x="5281" y="2721"/>
                </a:lnTo>
                <a:lnTo>
                  <a:pt x="5281" y="2644"/>
                </a:lnTo>
                <a:lnTo>
                  <a:pt x="5281" y="2566"/>
                </a:lnTo>
                <a:lnTo>
                  <a:pt x="5281" y="2488"/>
                </a:lnTo>
                <a:lnTo>
                  <a:pt x="5281" y="2410"/>
                </a:lnTo>
                <a:lnTo>
                  <a:pt x="5281" y="2333"/>
                </a:lnTo>
                <a:lnTo>
                  <a:pt x="5281" y="2255"/>
                </a:lnTo>
                <a:lnTo>
                  <a:pt x="5281" y="2177"/>
                </a:lnTo>
                <a:lnTo>
                  <a:pt x="5281" y="2099"/>
                </a:lnTo>
                <a:lnTo>
                  <a:pt x="5281" y="2022"/>
                </a:lnTo>
                <a:lnTo>
                  <a:pt x="5281" y="1944"/>
                </a:lnTo>
                <a:lnTo>
                  <a:pt x="5281" y="1866"/>
                </a:lnTo>
                <a:lnTo>
                  <a:pt x="5281" y="1788"/>
                </a:lnTo>
                <a:lnTo>
                  <a:pt x="5281" y="1710"/>
                </a:lnTo>
                <a:lnTo>
                  <a:pt x="5281" y="1633"/>
                </a:lnTo>
                <a:lnTo>
                  <a:pt x="5281" y="1555"/>
                </a:lnTo>
                <a:lnTo>
                  <a:pt x="5281" y="1477"/>
                </a:lnTo>
                <a:lnTo>
                  <a:pt x="5281" y="1399"/>
                </a:lnTo>
                <a:lnTo>
                  <a:pt x="5281" y="1322"/>
                </a:lnTo>
                <a:lnTo>
                  <a:pt x="5281" y="1244"/>
                </a:lnTo>
                <a:lnTo>
                  <a:pt x="5281" y="1166"/>
                </a:lnTo>
                <a:lnTo>
                  <a:pt x="5281" y="1088"/>
                </a:lnTo>
                <a:lnTo>
                  <a:pt x="5281" y="1011"/>
                </a:lnTo>
                <a:lnTo>
                  <a:pt x="5281" y="933"/>
                </a:lnTo>
                <a:lnTo>
                  <a:pt x="5281" y="855"/>
                </a:lnTo>
                <a:lnTo>
                  <a:pt x="5281" y="777"/>
                </a:lnTo>
                <a:lnTo>
                  <a:pt x="5281" y="699"/>
                </a:lnTo>
                <a:lnTo>
                  <a:pt x="5281" y="622"/>
                </a:lnTo>
                <a:lnTo>
                  <a:pt x="5281" y="544"/>
                </a:lnTo>
                <a:lnTo>
                  <a:pt x="5281" y="466"/>
                </a:lnTo>
                <a:lnTo>
                  <a:pt x="5281" y="388"/>
                </a:lnTo>
                <a:lnTo>
                  <a:pt x="5281" y="311"/>
                </a:lnTo>
                <a:lnTo>
                  <a:pt x="5281" y="233"/>
                </a:lnTo>
                <a:lnTo>
                  <a:pt x="5281" y="155"/>
                </a:lnTo>
                <a:lnTo>
                  <a:pt x="5281" y="77"/>
                </a:lnTo>
                <a:lnTo>
                  <a:pt x="5281" y="0"/>
                </a:lnTo>
                <a:lnTo>
                  <a:pt x="0" y="0"/>
                </a:lnTo>
              </a:path>
            </a:pathLst>
          </a:custGeom>
          <a:solidFill>
            <a:schemeClr val="hlink"/>
          </a:solidFill>
          <a:ln w="28575">
            <a:solidFill>
              <a:schemeClr val="hlink"/>
            </a:solidFill>
            <a:round/>
            <a:headEnd/>
            <a:tailEnd/>
          </a:ln>
        </p:spPr>
        <p:txBody>
          <a:bodyPr rot="10800000"/>
          <a:lstStyle/>
          <a:p>
            <a:endParaRPr lang="en-US"/>
          </a:p>
        </p:txBody>
      </p:sp>
      <p:sp>
        <p:nvSpPr>
          <p:cNvPr id="113671" name="Freeform 7"/>
          <p:cNvSpPr>
            <a:spLocks/>
          </p:cNvSpPr>
          <p:nvPr/>
        </p:nvSpPr>
        <p:spPr bwMode="auto">
          <a:xfrm flipV="1">
            <a:off x="3856038" y="2570163"/>
            <a:ext cx="1482725" cy="1663700"/>
          </a:xfrm>
          <a:custGeom>
            <a:avLst/>
            <a:gdLst>
              <a:gd name="T0" fmla="*/ 0 w 5281"/>
              <a:gd name="T1" fmla="*/ 2147483647 h 7777"/>
              <a:gd name="T2" fmla="*/ 0 w 5281"/>
              <a:gd name="T3" fmla="*/ 2147483647 h 7777"/>
              <a:gd name="T4" fmla="*/ 0 w 5281"/>
              <a:gd name="T5" fmla="*/ 2147483647 h 7777"/>
              <a:gd name="T6" fmla="*/ 0 w 5281"/>
              <a:gd name="T7" fmla="*/ 2147483647 h 7777"/>
              <a:gd name="T8" fmla="*/ 0 w 5281"/>
              <a:gd name="T9" fmla="*/ 2147483647 h 7777"/>
              <a:gd name="T10" fmla="*/ 0 w 5281"/>
              <a:gd name="T11" fmla="*/ 2147483647 h 7777"/>
              <a:gd name="T12" fmla="*/ 0 w 5281"/>
              <a:gd name="T13" fmla="*/ 2147483647 h 7777"/>
              <a:gd name="T14" fmla="*/ 0 w 5281"/>
              <a:gd name="T15" fmla="*/ 2147483647 h 7777"/>
              <a:gd name="T16" fmla="*/ 0 w 5281"/>
              <a:gd name="T17" fmla="*/ 2147483647 h 7777"/>
              <a:gd name="T18" fmla="*/ 0 w 5281"/>
              <a:gd name="T19" fmla="*/ 2147483647 h 7777"/>
              <a:gd name="T20" fmla="*/ 0 w 5281"/>
              <a:gd name="T21" fmla="*/ 2147483647 h 7777"/>
              <a:gd name="T22" fmla="*/ 0 w 5281"/>
              <a:gd name="T23" fmla="*/ 2147483647 h 7777"/>
              <a:gd name="T24" fmla="*/ 0 w 5281"/>
              <a:gd name="T25" fmla="*/ 2147483647 h 7777"/>
              <a:gd name="T26" fmla="*/ 0 w 5281"/>
              <a:gd name="T27" fmla="*/ 2147483647 h 7777"/>
              <a:gd name="T28" fmla="*/ 0 w 5281"/>
              <a:gd name="T29" fmla="*/ 2147483647 h 7777"/>
              <a:gd name="T30" fmla="*/ 0 w 5281"/>
              <a:gd name="T31" fmla="*/ 2147483647 h 7777"/>
              <a:gd name="T32" fmla="*/ 0 w 5281"/>
              <a:gd name="T33" fmla="*/ 2147483647 h 7777"/>
              <a:gd name="T34" fmla="*/ 0 w 5281"/>
              <a:gd name="T35" fmla="*/ 2147483647 h 7777"/>
              <a:gd name="T36" fmla="*/ 0 w 5281"/>
              <a:gd name="T37" fmla="*/ 2147483647 h 7777"/>
              <a:gd name="T38" fmla="*/ 0 w 5281"/>
              <a:gd name="T39" fmla="*/ 2147483647 h 7777"/>
              <a:gd name="T40" fmla="*/ 2147483647 w 5281"/>
              <a:gd name="T41" fmla="*/ 2147483647 h 7777"/>
              <a:gd name="T42" fmla="*/ 2147483647 w 5281"/>
              <a:gd name="T43" fmla="*/ 2147483647 h 7777"/>
              <a:gd name="T44" fmla="*/ 2147483647 w 5281"/>
              <a:gd name="T45" fmla="*/ 2147483647 h 7777"/>
              <a:gd name="T46" fmla="*/ 2147483647 w 5281"/>
              <a:gd name="T47" fmla="*/ 2147483647 h 7777"/>
              <a:gd name="T48" fmla="*/ 2147483647 w 5281"/>
              <a:gd name="T49" fmla="*/ 2147483647 h 7777"/>
              <a:gd name="T50" fmla="*/ 2147483647 w 5281"/>
              <a:gd name="T51" fmla="*/ 2147483647 h 7777"/>
              <a:gd name="T52" fmla="*/ 2147483647 w 5281"/>
              <a:gd name="T53" fmla="*/ 2147483647 h 7777"/>
              <a:gd name="T54" fmla="*/ 2147483647 w 5281"/>
              <a:gd name="T55" fmla="*/ 2147483647 h 7777"/>
              <a:gd name="T56" fmla="*/ 2147483647 w 5281"/>
              <a:gd name="T57" fmla="*/ 2147483647 h 7777"/>
              <a:gd name="T58" fmla="*/ 2147483647 w 5281"/>
              <a:gd name="T59" fmla="*/ 2147483647 h 7777"/>
              <a:gd name="T60" fmla="*/ 2147483647 w 5281"/>
              <a:gd name="T61" fmla="*/ 2147483647 h 7777"/>
              <a:gd name="T62" fmla="*/ 2147483647 w 5281"/>
              <a:gd name="T63" fmla="*/ 2147483647 h 7777"/>
              <a:gd name="T64" fmla="*/ 2147483647 w 5281"/>
              <a:gd name="T65" fmla="*/ 2147483647 h 7777"/>
              <a:gd name="T66" fmla="*/ 2147483647 w 5281"/>
              <a:gd name="T67" fmla="*/ 2147483647 h 7777"/>
              <a:gd name="T68" fmla="*/ 2147483647 w 5281"/>
              <a:gd name="T69" fmla="*/ 2147483647 h 7777"/>
              <a:gd name="T70" fmla="*/ 2147483647 w 5281"/>
              <a:gd name="T71" fmla="*/ 2147483647 h 7777"/>
              <a:gd name="T72" fmla="*/ 2147483647 w 5281"/>
              <a:gd name="T73" fmla="*/ 2147483647 h 7777"/>
              <a:gd name="T74" fmla="*/ 2147483647 w 5281"/>
              <a:gd name="T75" fmla="*/ 2147483647 h 7777"/>
              <a:gd name="T76" fmla="*/ 2147483647 w 5281"/>
              <a:gd name="T77" fmla="*/ 2147483647 h 7777"/>
              <a:gd name="T78" fmla="*/ 2147483647 w 5281"/>
              <a:gd name="T79" fmla="*/ 2147483647 h 7777"/>
              <a:gd name="T80" fmla="*/ 2147483647 w 5281"/>
              <a:gd name="T81" fmla="*/ 2147483647 h 7777"/>
              <a:gd name="T82" fmla="*/ 2147483647 w 5281"/>
              <a:gd name="T83" fmla="*/ 2147483647 h 7777"/>
              <a:gd name="T84" fmla="*/ 2147483647 w 5281"/>
              <a:gd name="T85" fmla="*/ 2147483647 h 7777"/>
              <a:gd name="T86" fmla="*/ 2147483647 w 5281"/>
              <a:gd name="T87" fmla="*/ 2147483647 h 7777"/>
              <a:gd name="T88" fmla="*/ 2147483647 w 5281"/>
              <a:gd name="T89" fmla="*/ 2147483647 h 7777"/>
              <a:gd name="T90" fmla="*/ 2147483647 w 5281"/>
              <a:gd name="T91" fmla="*/ 2147483647 h 7777"/>
              <a:gd name="T92" fmla="*/ 2147483647 w 5281"/>
              <a:gd name="T93" fmla="*/ 2147483647 h 7777"/>
              <a:gd name="T94" fmla="*/ 2147483647 w 5281"/>
              <a:gd name="T95" fmla="*/ 2147483647 h 7777"/>
              <a:gd name="T96" fmla="*/ 2147483647 w 5281"/>
              <a:gd name="T97" fmla="*/ 2147483647 h 7777"/>
              <a:gd name="T98" fmla="*/ 2147483647 w 5281"/>
              <a:gd name="T99" fmla="*/ 2147483647 h 7777"/>
              <a:gd name="T100" fmla="*/ 2147483647 w 5281"/>
              <a:gd name="T101" fmla="*/ 2147483647 h 7777"/>
              <a:gd name="T102" fmla="*/ 2147483647 w 5281"/>
              <a:gd name="T103" fmla="*/ 2147483647 h 7777"/>
              <a:gd name="T104" fmla="*/ 2147483647 w 5281"/>
              <a:gd name="T105" fmla="*/ 2147483647 h 7777"/>
              <a:gd name="T106" fmla="*/ 2147483647 w 5281"/>
              <a:gd name="T107" fmla="*/ 2147483647 h 7777"/>
              <a:gd name="T108" fmla="*/ 2147483647 w 5281"/>
              <a:gd name="T109" fmla="*/ 2147483647 h 7777"/>
              <a:gd name="T110" fmla="*/ 2147483647 w 5281"/>
              <a:gd name="T111" fmla="*/ 2147483647 h 7777"/>
              <a:gd name="T112" fmla="*/ 2147483647 w 5281"/>
              <a:gd name="T113" fmla="*/ 2147483647 h 7777"/>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5281"/>
              <a:gd name="T172" fmla="*/ 0 h 7777"/>
              <a:gd name="T173" fmla="*/ 5281 w 5281"/>
              <a:gd name="T174" fmla="*/ 7777 h 7777"/>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5281" h="7777">
                <a:moveTo>
                  <a:pt x="0" y="0"/>
                </a:moveTo>
                <a:lnTo>
                  <a:pt x="0" y="0"/>
                </a:lnTo>
                <a:lnTo>
                  <a:pt x="0" y="77"/>
                </a:lnTo>
                <a:lnTo>
                  <a:pt x="0" y="155"/>
                </a:lnTo>
                <a:lnTo>
                  <a:pt x="0" y="233"/>
                </a:lnTo>
                <a:lnTo>
                  <a:pt x="0" y="311"/>
                </a:lnTo>
                <a:lnTo>
                  <a:pt x="0" y="388"/>
                </a:lnTo>
                <a:lnTo>
                  <a:pt x="0" y="466"/>
                </a:lnTo>
                <a:lnTo>
                  <a:pt x="0" y="544"/>
                </a:lnTo>
                <a:lnTo>
                  <a:pt x="0" y="622"/>
                </a:lnTo>
                <a:lnTo>
                  <a:pt x="0" y="699"/>
                </a:lnTo>
                <a:lnTo>
                  <a:pt x="0" y="777"/>
                </a:lnTo>
                <a:lnTo>
                  <a:pt x="0" y="855"/>
                </a:lnTo>
                <a:lnTo>
                  <a:pt x="0" y="933"/>
                </a:lnTo>
                <a:lnTo>
                  <a:pt x="0" y="1011"/>
                </a:lnTo>
                <a:lnTo>
                  <a:pt x="0" y="1088"/>
                </a:lnTo>
                <a:lnTo>
                  <a:pt x="0" y="1166"/>
                </a:lnTo>
                <a:lnTo>
                  <a:pt x="0" y="1244"/>
                </a:lnTo>
                <a:lnTo>
                  <a:pt x="0" y="1322"/>
                </a:lnTo>
                <a:lnTo>
                  <a:pt x="0" y="1399"/>
                </a:lnTo>
                <a:lnTo>
                  <a:pt x="0" y="1477"/>
                </a:lnTo>
                <a:lnTo>
                  <a:pt x="0" y="1555"/>
                </a:lnTo>
                <a:lnTo>
                  <a:pt x="0" y="1633"/>
                </a:lnTo>
                <a:lnTo>
                  <a:pt x="0" y="1710"/>
                </a:lnTo>
                <a:lnTo>
                  <a:pt x="0" y="1788"/>
                </a:lnTo>
                <a:lnTo>
                  <a:pt x="0" y="1866"/>
                </a:lnTo>
                <a:lnTo>
                  <a:pt x="0" y="1944"/>
                </a:lnTo>
                <a:lnTo>
                  <a:pt x="0" y="2022"/>
                </a:lnTo>
                <a:lnTo>
                  <a:pt x="0" y="2099"/>
                </a:lnTo>
                <a:lnTo>
                  <a:pt x="0" y="2177"/>
                </a:lnTo>
                <a:lnTo>
                  <a:pt x="0" y="2255"/>
                </a:lnTo>
                <a:lnTo>
                  <a:pt x="0" y="2333"/>
                </a:lnTo>
                <a:lnTo>
                  <a:pt x="0" y="2410"/>
                </a:lnTo>
                <a:lnTo>
                  <a:pt x="0" y="2488"/>
                </a:lnTo>
                <a:lnTo>
                  <a:pt x="0" y="2566"/>
                </a:lnTo>
                <a:lnTo>
                  <a:pt x="0" y="2644"/>
                </a:lnTo>
                <a:lnTo>
                  <a:pt x="0" y="2721"/>
                </a:lnTo>
                <a:lnTo>
                  <a:pt x="0" y="2799"/>
                </a:lnTo>
                <a:lnTo>
                  <a:pt x="0" y="2877"/>
                </a:lnTo>
                <a:lnTo>
                  <a:pt x="0" y="2955"/>
                </a:lnTo>
                <a:lnTo>
                  <a:pt x="0" y="3033"/>
                </a:lnTo>
                <a:lnTo>
                  <a:pt x="0" y="3110"/>
                </a:lnTo>
                <a:lnTo>
                  <a:pt x="0" y="3188"/>
                </a:lnTo>
                <a:lnTo>
                  <a:pt x="0" y="3266"/>
                </a:lnTo>
                <a:lnTo>
                  <a:pt x="0" y="3344"/>
                </a:lnTo>
                <a:lnTo>
                  <a:pt x="0" y="3421"/>
                </a:lnTo>
                <a:lnTo>
                  <a:pt x="0" y="3499"/>
                </a:lnTo>
                <a:lnTo>
                  <a:pt x="0" y="3577"/>
                </a:lnTo>
                <a:lnTo>
                  <a:pt x="0" y="3655"/>
                </a:lnTo>
                <a:lnTo>
                  <a:pt x="0" y="3732"/>
                </a:lnTo>
                <a:lnTo>
                  <a:pt x="0" y="3810"/>
                </a:lnTo>
                <a:lnTo>
                  <a:pt x="0" y="3888"/>
                </a:lnTo>
                <a:lnTo>
                  <a:pt x="0" y="3966"/>
                </a:lnTo>
                <a:lnTo>
                  <a:pt x="0" y="4044"/>
                </a:lnTo>
                <a:lnTo>
                  <a:pt x="0" y="4121"/>
                </a:lnTo>
                <a:lnTo>
                  <a:pt x="0" y="4199"/>
                </a:lnTo>
                <a:lnTo>
                  <a:pt x="0" y="4277"/>
                </a:lnTo>
                <a:lnTo>
                  <a:pt x="0" y="4355"/>
                </a:lnTo>
                <a:lnTo>
                  <a:pt x="0" y="4432"/>
                </a:lnTo>
                <a:lnTo>
                  <a:pt x="0" y="4510"/>
                </a:lnTo>
                <a:lnTo>
                  <a:pt x="0" y="4588"/>
                </a:lnTo>
                <a:lnTo>
                  <a:pt x="0" y="4666"/>
                </a:lnTo>
                <a:lnTo>
                  <a:pt x="0" y="4743"/>
                </a:lnTo>
                <a:lnTo>
                  <a:pt x="0" y="4821"/>
                </a:lnTo>
                <a:lnTo>
                  <a:pt x="0" y="4899"/>
                </a:lnTo>
                <a:lnTo>
                  <a:pt x="0" y="4977"/>
                </a:lnTo>
                <a:lnTo>
                  <a:pt x="0" y="5055"/>
                </a:lnTo>
                <a:lnTo>
                  <a:pt x="0" y="5132"/>
                </a:lnTo>
                <a:lnTo>
                  <a:pt x="0" y="5210"/>
                </a:lnTo>
                <a:lnTo>
                  <a:pt x="0" y="5288"/>
                </a:lnTo>
                <a:lnTo>
                  <a:pt x="0" y="5366"/>
                </a:lnTo>
                <a:lnTo>
                  <a:pt x="0" y="5443"/>
                </a:lnTo>
                <a:lnTo>
                  <a:pt x="0" y="5521"/>
                </a:lnTo>
                <a:lnTo>
                  <a:pt x="0" y="5599"/>
                </a:lnTo>
                <a:lnTo>
                  <a:pt x="42" y="5599"/>
                </a:lnTo>
                <a:lnTo>
                  <a:pt x="42" y="5677"/>
                </a:lnTo>
                <a:lnTo>
                  <a:pt x="114" y="5677"/>
                </a:lnTo>
                <a:lnTo>
                  <a:pt x="114" y="5754"/>
                </a:lnTo>
                <a:lnTo>
                  <a:pt x="183" y="5754"/>
                </a:lnTo>
                <a:lnTo>
                  <a:pt x="183" y="5832"/>
                </a:lnTo>
                <a:lnTo>
                  <a:pt x="251" y="5832"/>
                </a:lnTo>
                <a:lnTo>
                  <a:pt x="251" y="5910"/>
                </a:lnTo>
                <a:lnTo>
                  <a:pt x="318" y="5910"/>
                </a:lnTo>
                <a:lnTo>
                  <a:pt x="318" y="5988"/>
                </a:lnTo>
                <a:lnTo>
                  <a:pt x="382" y="5988"/>
                </a:lnTo>
                <a:lnTo>
                  <a:pt x="382" y="6066"/>
                </a:lnTo>
                <a:lnTo>
                  <a:pt x="445" y="6066"/>
                </a:lnTo>
                <a:lnTo>
                  <a:pt x="445" y="6143"/>
                </a:lnTo>
                <a:lnTo>
                  <a:pt x="506" y="6143"/>
                </a:lnTo>
                <a:lnTo>
                  <a:pt x="506" y="6221"/>
                </a:lnTo>
                <a:lnTo>
                  <a:pt x="566" y="6221"/>
                </a:lnTo>
                <a:lnTo>
                  <a:pt x="566" y="6299"/>
                </a:lnTo>
                <a:lnTo>
                  <a:pt x="624" y="6299"/>
                </a:lnTo>
                <a:lnTo>
                  <a:pt x="624" y="6377"/>
                </a:lnTo>
                <a:lnTo>
                  <a:pt x="681" y="6377"/>
                </a:lnTo>
                <a:lnTo>
                  <a:pt x="681" y="6454"/>
                </a:lnTo>
                <a:lnTo>
                  <a:pt x="736" y="6454"/>
                </a:lnTo>
                <a:lnTo>
                  <a:pt x="736" y="6532"/>
                </a:lnTo>
                <a:lnTo>
                  <a:pt x="790" y="6532"/>
                </a:lnTo>
                <a:lnTo>
                  <a:pt x="790" y="6610"/>
                </a:lnTo>
                <a:lnTo>
                  <a:pt x="843" y="6610"/>
                </a:lnTo>
                <a:lnTo>
                  <a:pt x="843" y="6688"/>
                </a:lnTo>
                <a:lnTo>
                  <a:pt x="895" y="6688"/>
                </a:lnTo>
                <a:lnTo>
                  <a:pt x="895" y="6765"/>
                </a:lnTo>
                <a:lnTo>
                  <a:pt x="945" y="6765"/>
                </a:lnTo>
                <a:lnTo>
                  <a:pt x="945" y="6843"/>
                </a:lnTo>
                <a:lnTo>
                  <a:pt x="994" y="6843"/>
                </a:lnTo>
                <a:lnTo>
                  <a:pt x="994" y="6921"/>
                </a:lnTo>
                <a:lnTo>
                  <a:pt x="1043" y="6921"/>
                </a:lnTo>
                <a:lnTo>
                  <a:pt x="1043" y="6999"/>
                </a:lnTo>
                <a:lnTo>
                  <a:pt x="1090" y="6999"/>
                </a:lnTo>
                <a:lnTo>
                  <a:pt x="1090" y="7077"/>
                </a:lnTo>
                <a:lnTo>
                  <a:pt x="1136" y="7077"/>
                </a:lnTo>
                <a:lnTo>
                  <a:pt x="1136" y="7154"/>
                </a:lnTo>
                <a:lnTo>
                  <a:pt x="1181" y="7154"/>
                </a:lnTo>
                <a:lnTo>
                  <a:pt x="1181" y="7232"/>
                </a:lnTo>
                <a:lnTo>
                  <a:pt x="1225" y="7232"/>
                </a:lnTo>
                <a:lnTo>
                  <a:pt x="1225" y="7310"/>
                </a:lnTo>
                <a:lnTo>
                  <a:pt x="1268" y="7310"/>
                </a:lnTo>
                <a:lnTo>
                  <a:pt x="1268" y="7388"/>
                </a:lnTo>
                <a:lnTo>
                  <a:pt x="1310" y="7388"/>
                </a:lnTo>
                <a:lnTo>
                  <a:pt x="1310" y="7465"/>
                </a:lnTo>
                <a:lnTo>
                  <a:pt x="1352" y="7465"/>
                </a:lnTo>
                <a:lnTo>
                  <a:pt x="1352" y="7543"/>
                </a:lnTo>
                <a:lnTo>
                  <a:pt x="1392" y="7543"/>
                </a:lnTo>
                <a:lnTo>
                  <a:pt x="1392" y="7621"/>
                </a:lnTo>
                <a:lnTo>
                  <a:pt x="1432" y="7621"/>
                </a:lnTo>
                <a:lnTo>
                  <a:pt x="1432" y="7699"/>
                </a:lnTo>
                <a:lnTo>
                  <a:pt x="1471" y="7699"/>
                </a:lnTo>
                <a:lnTo>
                  <a:pt x="1471" y="7777"/>
                </a:lnTo>
                <a:lnTo>
                  <a:pt x="5281" y="7777"/>
                </a:lnTo>
                <a:lnTo>
                  <a:pt x="5281" y="7699"/>
                </a:lnTo>
                <a:lnTo>
                  <a:pt x="5281" y="7621"/>
                </a:lnTo>
                <a:lnTo>
                  <a:pt x="5281" y="7543"/>
                </a:lnTo>
                <a:lnTo>
                  <a:pt x="5281" y="7465"/>
                </a:lnTo>
                <a:lnTo>
                  <a:pt x="5281" y="7388"/>
                </a:lnTo>
                <a:lnTo>
                  <a:pt x="5281" y="7310"/>
                </a:lnTo>
                <a:lnTo>
                  <a:pt x="5281" y="7232"/>
                </a:lnTo>
                <a:lnTo>
                  <a:pt x="5281" y="7154"/>
                </a:lnTo>
                <a:lnTo>
                  <a:pt x="5281" y="7077"/>
                </a:lnTo>
                <a:lnTo>
                  <a:pt x="5281" y="6999"/>
                </a:lnTo>
                <a:lnTo>
                  <a:pt x="5281" y="6921"/>
                </a:lnTo>
                <a:lnTo>
                  <a:pt x="5281" y="6843"/>
                </a:lnTo>
                <a:lnTo>
                  <a:pt x="5281" y="6765"/>
                </a:lnTo>
                <a:lnTo>
                  <a:pt x="5281" y="6688"/>
                </a:lnTo>
                <a:lnTo>
                  <a:pt x="5281" y="6610"/>
                </a:lnTo>
                <a:lnTo>
                  <a:pt x="5281" y="6532"/>
                </a:lnTo>
                <a:lnTo>
                  <a:pt x="5281" y="6454"/>
                </a:lnTo>
                <a:lnTo>
                  <a:pt x="5281" y="6377"/>
                </a:lnTo>
                <a:lnTo>
                  <a:pt x="5281" y="6299"/>
                </a:lnTo>
                <a:lnTo>
                  <a:pt x="5281" y="6221"/>
                </a:lnTo>
                <a:lnTo>
                  <a:pt x="5281" y="6143"/>
                </a:lnTo>
                <a:lnTo>
                  <a:pt x="5281" y="6066"/>
                </a:lnTo>
                <a:lnTo>
                  <a:pt x="5281" y="5988"/>
                </a:lnTo>
                <a:lnTo>
                  <a:pt x="5281" y="5910"/>
                </a:lnTo>
                <a:lnTo>
                  <a:pt x="5281" y="5832"/>
                </a:lnTo>
                <a:lnTo>
                  <a:pt x="5281" y="5754"/>
                </a:lnTo>
                <a:lnTo>
                  <a:pt x="5281" y="5677"/>
                </a:lnTo>
                <a:lnTo>
                  <a:pt x="5281" y="5599"/>
                </a:lnTo>
                <a:lnTo>
                  <a:pt x="5281" y="5521"/>
                </a:lnTo>
                <a:lnTo>
                  <a:pt x="5203" y="5521"/>
                </a:lnTo>
                <a:lnTo>
                  <a:pt x="5203" y="5443"/>
                </a:lnTo>
                <a:lnTo>
                  <a:pt x="5030" y="5443"/>
                </a:lnTo>
                <a:lnTo>
                  <a:pt x="5030" y="5366"/>
                </a:lnTo>
                <a:lnTo>
                  <a:pt x="4867" y="5366"/>
                </a:lnTo>
                <a:lnTo>
                  <a:pt x="4867" y="5288"/>
                </a:lnTo>
                <a:lnTo>
                  <a:pt x="4715" y="5288"/>
                </a:lnTo>
                <a:lnTo>
                  <a:pt x="4715" y="5210"/>
                </a:lnTo>
                <a:lnTo>
                  <a:pt x="4572" y="5210"/>
                </a:lnTo>
                <a:lnTo>
                  <a:pt x="4572" y="5132"/>
                </a:lnTo>
                <a:lnTo>
                  <a:pt x="4438" y="5132"/>
                </a:lnTo>
                <a:lnTo>
                  <a:pt x="4438" y="5055"/>
                </a:lnTo>
                <a:lnTo>
                  <a:pt x="4311" y="5055"/>
                </a:lnTo>
                <a:lnTo>
                  <a:pt x="4311" y="4977"/>
                </a:lnTo>
                <a:lnTo>
                  <a:pt x="4191" y="4977"/>
                </a:lnTo>
                <a:lnTo>
                  <a:pt x="4191" y="4899"/>
                </a:lnTo>
                <a:lnTo>
                  <a:pt x="4078" y="4899"/>
                </a:lnTo>
                <a:lnTo>
                  <a:pt x="4078" y="4821"/>
                </a:lnTo>
                <a:lnTo>
                  <a:pt x="3971" y="4821"/>
                </a:lnTo>
                <a:lnTo>
                  <a:pt x="3971" y="4743"/>
                </a:lnTo>
                <a:lnTo>
                  <a:pt x="3869" y="4743"/>
                </a:lnTo>
                <a:lnTo>
                  <a:pt x="3869" y="4666"/>
                </a:lnTo>
                <a:lnTo>
                  <a:pt x="3772" y="4666"/>
                </a:lnTo>
                <a:lnTo>
                  <a:pt x="3772" y="4588"/>
                </a:lnTo>
                <a:lnTo>
                  <a:pt x="3680" y="4588"/>
                </a:lnTo>
                <a:lnTo>
                  <a:pt x="3680" y="4510"/>
                </a:lnTo>
                <a:lnTo>
                  <a:pt x="3593" y="4510"/>
                </a:lnTo>
                <a:lnTo>
                  <a:pt x="3593" y="4432"/>
                </a:lnTo>
                <a:lnTo>
                  <a:pt x="3509" y="4432"/>
                </a:lnTo>
                <a:lnTo>
                  <a:pt x="3509" y="4355"/>
                </a:lnTo>
                <a:lnTo>
                  <a:pt x="3429" y="4355"/>
                </a:lnTo>
                <a:lnTo>
                  <a:pt x="3429" y="4277"/>
                </a:lnTo>
                <a:lnTo>
                  <a:pt x="3353" y="4277"/>
                </a:lnTo>
                <a:lnTo>
                  <a:pt x="3353" y="4199"/>
                </a:lnTo>
                <a:lnTo>
                  <a:pt x="3280" y="4199"/>
                </a:lnTo>
                <a:lnTo>
                  <a:pt x="3280" y="4121"/>
                </a:lnTo>
                <a:lnTo>
                  <a:pt x="3210" y="4121"/>
                </a:lnTo>
                <a:lnTo>
                  <a:pt x="3210" y="4044"/>
                </a:lnTo>
                <a:lnTo>
                  <a:pt x="3143" y="4044"/>
                </a:lnTo>
                <a:lnTo>
                  <a:pt x="3143" y="3966"/>
                </a:lnTo>
                <a:lnTo>
                  <a:pt x="3079" y="3966"/>
                </a:lnTo>
                <a:lnTo>
                  <a:pt x="3079" y="3888"/>
                </a:lnTo>
                <a:lnTo>
                  <a:pt x="3018" y="3888"/>
                </a:lnTo>
                <a:lnTo>
                  <a:pt x="3018" y="3810"/>
                </a:lnTo>
                <a:lnTo>
                  <a:pt x="2959" y="3810"/>
                </a:lnTo>
                <a:lnTo>
                  <a:pt x="2959" y="3732"/>
                </a:lnTo>
                <a:lnTo>
                  <a:pt x="2902" y="3732"/>
                </a:lnTo>
                <a:lnTo>
                  <a:pt x="2902" y="3655"/>
                </a:lnTo>
                <a:lnTo>
                  <a:pt x="2847" y="3655"/>
                </a:lnTo>
                <a:lnTo>
                  <a:pt x="2847" y="3577"/>
                </a:lnTo>
                <a:lnTo>
                  <a:pt x="2794" y="3577"/>
                </a:lnTo>
                <a:lnTo>
                  <a:pt x="2794" y="3499"/>
                </a:lnTo>
                <a:lnTo>
                  <a:pt x="2743" y="3499"/>
                </a:lnTo>
                <a:lnTo>
                  <a:pt x="2743" y="3421"/>
                </a:lnTo>
                <a:lnTo>
                  <a:pt x="2694" y="3421"/>
                </a:lnTo>
                <a:lnTo>
                  <a:pt x="2694" y="3344"/>
                </a:lnTo>
                <a:lnTo>
                  <a:pt x="2647" y="3344"/>
                </a:lnTo>
                <a:lnTo>
                  <a:pt x="2647" y="3266"/>
                </a:lnTo>
                <a:lnTo>
                  <a:pt x="2601" y="3266"/>
                </a:lnTo>
                <a:lnTo>
                  <a:pt x="2601" y="3188"/>
                </a:lnTo>
                <a:lnTo>
                  <a:pt x="2557" y="3188"/>
                </a:lnTo>
                <a:lnTo>
                  <a:pt x="2557" y="3110"/>
                </a:lnTo>
                <a:lnTo>
                  <a:pt x="2515" y="3110"/>
                </a:lnTo>
                <a:lnTo>
                  <a:pt x="2515" y="3033"/>
                </a:lnTo>
                <a:lnTo>
                  <a:pt x="2474" y="3033"/>
                </a:lnTo>
                <a:lnTo>
                  <a:pt x="2474" y="2955"/>
                </a:lnTo>
                <a:lnTo>
                  <a:pt x="2434" y="2955"/>
                </a:lnTo>
                <a:lnTo>
                  <a:pt x="2434" y="2877"/>
                </a:lnTo>
                <a:lnTo>
                  <a:pt x="2395" y="2877"/>
                </a:lnTo>
                <a:lnTo>
                  <a:pt x="2395" y="2799"/>
                </a:lnTo>
                <a:lnTo>
                  <a:pt x="2358" y="2799"/>
                </a:lnTo>
                <a:lnTo>
                  <a:pt x="2358" y="2721"/>
                </a:lnTo>
                <a:lnTo>
                  <a:pt x="2321" y="2721"/>
                </a:lnTo>
                <a:lnTo>
                  <a:pt x="2321" y="2644"/>
                </a:lnTo>
                <a:lnTo>
                  <a:pt x="2286" y="2644"/>
                </a:lnTo>
                <a:lnTo>
                  <a:pt x="2286" y="2566"/>
                </a:lnTo>
                <a:lnTo>
                  <a:pt x="2252" y="2566"/>
                </a:lnTo>
                <a:lnTo>
                  <a:pt x="2252" y="2488"/>
                </a:lnTo>
                <a:lnTo>
                  <a:pt x="2219" y="2488"/>
                </a:lnTo>
                <a:lnTo>
                  <a:pt x="2219" y="2410"/>
                </a:lnTo>
                <a:lnTo>
                  <a:pt x="2187" y="2410"/>
                </a:lnTo>
                <a:lnTo>
                  <a:pt x="2187" y="2333"/>
                </a:lnTo>
                <a:lnTo>
                  <a:pt x="2155" y="2333"/>
                </a:lnTo>
                <a:lnTo>
                  <a:pt x="2155" y="2255"/>
                </a:lnTo>
                <a:lnTo>
                  <a:pt x="2125" y="2255"/>
                </a:lnTo>
                <a:lnTo>
                  <a:pt x="2125" y="2177"/>
                </a:lnTo>
                <a:lnTo>
                  <a:pt x="2096" y="2177"/>
                </a:lnTo>
                <a:lnTo>
                  <a:pt x="2096" y="2099"/>
                </a:lnTo>
                <a:lnTo>
                  <a:pt x="2067" y="2099"/>
                </a:lnTo>
                <a:lnTo>
                  <a:pt x="2067" y="2022"/>
                </a:lnTo>
                <a:lnTo>
                  <a:pt x="2039" y="2022"/>
                </a:lnTo>
                <a:lnTo>
                  <a:pt x="2039" y="1944"/>
                </a:lnTo>
                <a:lnTo>
                  <a:pt x="2012" y="1944"/>
                </a:lnTo>
                <a:lnTo>
                  <a:pt x="2012" y="1866"/>
                </a:lnTo>
                <a:lnTo>
                  <a:pt x="1985" y="1866"/>
                </a:lnTo>
                <a:lnTo>
                  <a:pt x="1985" y="1788"/>
                </a:lnTo>
                <a:lnTo>
                  <a:pt x="1960" y="1788"/>
                </a:lnTo>
                <a:lnTo>
                  <a:pt x="1960" y="1710"/>
                </a:lnTo>
                <a:lnTo>
                  <a:pt x="1934" y="1710"/>
                </a:lnTo>
                <a:lnTo>
                  <a:pt x="1934" y="1633"/>
                </a:lnTo>
                <a:lnTo>
                  <a:pt x="1910" y="1633"/>
                </a:lnTo>
                <a:lnTo>
                  <a:pt x="1910" y="1555"/>
                </a:lnTo>
                <a:lnTo>
                  <a:pt x="1886" y="1555"/>
                </a:lnTo>
                <a:lnTo>
                  <a:pt x="1886" y="1477"/>
                </a:lnTo>
                <a:lnTo>
                  <a:pt x="1863" y="1477"/>
                </a:lnTo>
                <a:lnTo>
                  <a:pt x="1863" y="1399"/>
                </a:lnTo>
                <a:lnTo>
                  <a:pt x="1840" y="1399"/>
                </a:lnTo>
                <a:lnTo>
                  <a:pt x="1840" y="1322"/>
                </a:lnTo>
                <a:lnTo>
                  <a:pt x="1818" y="1322"/>
                </a:lnTo>
                <a:lnTo>
                  <a:pt x="1818" y="1244"/>
                </a:lnTo>
                <a:lnTo>
                  <a:pt x="1796" y="1244"/>
                </a:lnTo>
                <a:lnTo>
                  <a:pt x="1796" y="1166"/>
                </a:lnTo>
                <a:lnTo>
                  <a:pt x="1775" y="1166"/>
                </a:lnTo>
                <a:lnTo>
                  <a:pt x="1775" y="1088"/>
                </a:lnTo>
                <a:lnTo>
                  <a:pt x="1754" y="1088"/>
                </a:lnTo>
                <a:lnTo>
                  <a:pt x="1754" y="1011"/>
                </a:lnTo>
                <a:lnTo>
                  <a:pt x="1734" y="1011"/>
                </a:lnTo>
                <a:lnTo>
                  <a:pt x="1734" y="933"/>
                </a:lnTo>
                <a:lnTo>
                  <a:pt x="1715" y="933"/>
                </a:lnTo>
                <a:lnTo>
                  <a:pt x="1715" y="855"/>
                </a:lnTo>
                <a:lnTo>
                  <a:pt x="1695" y="855"/>
                </a:lnTo>
                <a:lnTo>
                  <a:pt x="1695" y="777"/>
                </a:lnTo>
                <a:lnTo>
                  <a:pt x="1676" y="777"/>
                </a:lnTo>
                <a:lnTo>
                  <a:pt x="1676" y="699"/>
                </a:lnTo>
                <a:lnTo>
                  <a:pt x="1658" y="699"/>
                </a:lnTo>
                <a:lnTo>
                  <a:pt x="1658" y="622"/>
                </a:lnTo>
                <a:lnTo>
                  <a:pt x="1640" y="622"/>
                </a:lnTo>
                <a:lnTo>
                  <a:pt x="1640" y="544"/>
                </a:lnTo>
                <a:lnTo>
                  <a:pt x="1622" y="544"/>
                </a:lnTo>
                <a:lnTo>
                  <a:pt x="1622" y="466"/>
                </a:lnTo>
                <a:lnTo>
                  <a:pt x="1605" y="466"/>
                </a:lnTo>
                <a:lnTo>
                  <a:pt x="1605" y="388"/>
                </a:lnTo>
                <a:lnTo>
                  <a:pt x="1588" y="388"/>
                </a:lnTo>
                <a:lnTo>
                  <a:pt x="1588" y="311"/>
                </a:lnTo>
                <a:lnTo>
                  <a:pt x="1572" y="311"/>
                </a:lnTo>
                <a:lnTo>
                  <a:pt x="1572" y="233"/>
                </a:lnTo>
                <a:lnTo>
                  <a:pt x="1555" y="233"/>
                </a:lnTo>
                <a:lnTo>
                  <a:pt x="1555" y="155"/>
                </a:lnTo>
                <a:lnTo>
                  <a:pt x="1540" y="155"/>
                </a:lnTo>
                <a:lnTo>
                  <a:pt x="1540" y="77"/>
                </a:lnTo>
                <a:lnTo>
                  <a:pt x="1524" y="77"/>
                </a:lnTo>
                <a:lnTo>
                  <a:pt x="1524" y="0"/>
                </a:lnTo>
                <a:lnTo>
                  <a:pt x="0" y="0"/>
                </a:lnTo>
              </a:path>
            </a:pathLst>
          </a:custGeom>
          <a:solidFill>
            <a:schemeClr val="hlink"/>
          </a:solidFill>
          <a:ln w="28575">
            <a:solidFill>
              <a:schemeClr val="hlink"/>
            </a:solidFill>
            <a:round/>
            <a:headEnd/>
            <a:tailEnd/>
          </a:ln>
        </p:spPr>
        <p:txBody>
          <a:bodyPr rot="10800000"/>
          <a:lstStyle/>
          <a:p>
            <a:endParaRPr lang="en-US"/>
          </a:p>
        </p:txBody>
      </p:sp>
      <p:sp>
        <p:nvSpPr>
          <p:cNvPr id="113672" name="Freeform 8"/>
          <p:cNvSpPr>
            <a:spLocks/>
          </p:cNvSpPr>
          <p:nvPr/>
        </p:nvSpPr>
        <p:spPr bwMode="auto">
          <a:xfrm flipV="1">
            <a:off x="6645275" y="2570163"/>
            <a:ext cx="1482725" cy="1663700"/>
          </a:xfrm>
          <a:custGeom>
            <a:avLst/>
            <a:gdLst>
              <a:gd name="T0" fmla="*/ 0 w 5281"/>
              <a:gd name="T1" fmla="*/ 2147483647 h 7777"/>
              <a:gd name="T2" fmla="*/ 0 w 5281"/>
              <a:gd name="T3" fmla="*/ 2147483647 h 7777"/>
              <a:gd name="T4" fmla="*/ 0 w 5281"/>
              <a:gd name="T5" fmla="*/ 2147483647 h 7777"/>
              <a:gd name="T6" fmla="*/ 0 w 5281"/>
              <a:gd name="T7" fmla="*/ 2147483647 h 7777"/>
              <a:gd name="T8" fmla="*/ 0 w 5281"/>
              <a:gd name="T9" fmla="*/ 2147483647 h 7777"/>
              <a:gd name="T10" fmla="*/ 0 w 5281"/>
              <a:gd name="T11" fmla="*/ 2147483647 h 7777"/>
              <a:gd name="T12" fmla="*/ 0 w 5281"/>
              <a:gd name="T13" fmla="*/ 2147483647 h 7777"/>
              <a:gd name="T14" fmla="*/ 0 w 5281"/>
              <a:gd name="T15" fmla="*/ 2147483647 h 7777"/>
              <a:gd name="T16" fmla="*/ 0 w 5281"/>
              <a:gd name="T17" fmla="*/ 2147483647 h 7777"/>
              <a:gd name="T18" fmla="*/ 2147483647 w 5281"/>
              <a:gd name="T19" fmla="*/ 2147483647 h 7777"/>
              <a:gd name="T20" fmla="*/ 2147483647 w 5281"/>
              <a:gd name="T21" fmla="*/ 2147483647 h 7777"/>
              <a:gd name="T22" fmla="*/ 2147483647 w 5281"/>
              <a:gd name="T23" fmla="*/ 2147483647 h 7777"/>
              <a:gd name="T24" fmla="*/ 2147483647 w 5281"/>
              <a:gd name="T25" fmla="*/ 2147483647 h 7777"/>
              <a:gd name="T26" fmla="*/ 2147483647 w 5281"/>
              <a:gd name="T27" fmla="*/ 2147483647 h 7777"/>
              <a:gd name="T28" fmla="*/ 2147483647 w 5281"/>
              <a:gd name="T29" fmla="*/ 2147483647 h 7777"/>
              <a:gd name="T30" fmla="*/ 2147483647 w 5281"/>
              <a:gd name="T31" fmla="*/ 2147483647 h 7777"/>
              <a:gd name="T32" fmla="*/ 2147483647 w 5281"/>
              <a:gd name="T33" fmla="*/ 2147483647 h 7777"/>
              <a:gd name="T34" fmla="*/ 2147483647 w 5281"/>
              <a:gd name="T35" fmla="*/ 2147483647 h 7777"/>
              <a:gd name="T36" fmla="*/ 2147483647 w 5281"/>
              <a:gd name="T37" fmla="*/ 2147483647 h 7777"/>
              <a:gd name="T38" fmla="*/ 2147483647 w 5281"/>
              <a:gd name="T39" fmla="*/ 2147483647 h 7777"/>
              <a:gd name="T40" fmla="*/ 2147483647 w 5281"/>
              <a:gd name="T41" fmla="*/ 2147483647 h 7777"/>
              <a:gd name="T42" fmla="*/ 2147483647 w 5281"/>
              <a:gd name="T43" fmla="*/ 2147483647 h 7777"/>
              <a:gd name="T44" fmla="*/ 2147483647 w 5281"/>
              <a:gd name="T45" fmla="*/ 2147483647 h 7777"/>
              <a:gd name="T46" fmla="*/ 2147483647 w 5281"/>
              <a:gd name="T47" fmla="*/ 2147483647 h 7777"/>
              <a:gd name="T48" fmla="*/ 2147483647 w 5281"/>
              <a:gd name="T49" fmla="*/ 2147483647 h 7777"/>
              <a:gd name="T50" fmla="*/ 2147483647 w 5281"/>
              <a:gd name="T51" fmla="*/ 2147483647 h 7777"/>
              <a:gd name="T52" fmla="*/ 2147483647 w 5281"/>
              <a:gd name="T53" fmla="*/ 2147483647 h 7777"/>
              <a:gd name="T54" fmla="*/ 2147483647 w 5281"/>
              <a:gd name="T55" fmla="*/ 2147483647 h 7777"/>
              <a:gd name="T56" fmla="*/ 2147483647 w 5281"/>
              <a:gd name="T57" fmla="*/ 2147483647 h 7777"/>
              <a:gd name="T58" fmla="*/ 2147483647 w 5281"/>
              <a:gd name="T59" fmla="*/ 2147483647 h 7777"/>
              <a:gd name="T60" fmla="*/ 2147483647 w 5281"/>
              <a:gd name="T61" fmla="*/ 2147483647 h 7777"/>
              <a:gd name="T62" fmla="*/ 2147483647 w 5281"/>
              <a:gd name="T63" fmla="*/ 2147483647 h 7777"/>
              <a:gd name="T64" fmla="*/ 2147483647 w 5281"/>
              <a:gd name="T65" fmla="*/ 2147483647 h 7777"/>
              <a:gd name="T66" fmla="*/ 2147483647 w 5281"/>
              <a:gd name="T67" fmla="*/ 2147483647 h 7777"/>
              <a:gd name="T68" fmla="*/ 2147483647 w 5281"/>
              <a:gd name="T69" fmla="*/ 2147483647 h 7777"/>
              <a:gd name="T70" fmla="*/ 2147483647 w 5281"/>
              <a:gd name="T71" fmla="*/ 2147483647 h 7777"/>
              <a:gd name="T72" fmla="*/ 2147483647 w 5281"/>
              <a:gd name="T73" fmla="*/ 2147483647 h 7777"/>
              <a:gd name="T74" fmla="*/ 2147483647 w 5281"/>
              <a:gd name="T75" fmla="*/ 2147483647 h 7777"/>
              <a:gd name="T76" fmla="*/ 2147483647 w 5281"/>
              <a:gd name="T77" fmla="*/ 2147483647 h 7777"/>
              <a:gd name="T78" fmla="*/ 2147483647 w 5281"/>
              <a:gd name="T79" fmla="*/ 2147483647 h 7777"/>
              <a:gd name="T80" fmla="*/ 2147483647 w 5281"/>
              <a:gd name="T81" fmla="*/ 2147483647 h 7777"/>
              <a:gd name="T82" fmla="*/ 2147483647 w 5281"/>
              <a:gd name="T83" fmla="*/ 2147483647 h 7777"/>
              <a:gd name="T84" fmla="*/ 2147483647 w 5281"/>
              <a:gd name="T85" fmla="*/ 2147483647 h 7777"/>
              <a:gd name="T86" fmla="*/ 2147483647 w 5281"/>
              <a:gd name="T87" fmla="*/ 2147483647 h 7777"/>
              <a:gd name="T88" fmla="*/ 2147483647 w 5281"/>
              <a:gd name="T89" fmla="*/ 2147483647 h 7777"/>
              <a:gd name="T90" fmla="*/ 2147483647 w 5281"/>
              <a:gd name="T91" fmla="*/ 2147483647 h 7777"/>
              <a:gd name="T92" fmla="*/ 2147483647 w 5281"/>
              <a:gd name="T93" fmla="*/ 2147483647 h 7777"/>
              <a:gd name="T94" fmla="*/ 2147483647 w 5281"/>
              <a:gd name="T95" fmla="*/ 2147483647 h 7777"/>
              <a:gd name="T96" fmla="*/ 2147483647 w 5281"/>
              <a:gd name="T97" fmla="*/ 2147483647 h 7777"/>
              <a:gd name="T98" fmla="*/ 2147483647 w 5281"/>
              <a:gd name="T99" fmla="*/ 2147483647 h 7777"/>
              <a:gd name="T100" fmla="*/ 2147483647 w 5281"/>
              <a:gd name="T101" fmla="*/ 2147483647 h 7777"/>
              <a:gd name="T102" fmla="*/ 2147483647 w 5281"/>
              <a:gd name="T103" fmla="*/ 2147483647 h 7777"/>
              <a:gd name="T104" fmla="*/ 2147483647 w 5281"/>
              <a:gd name="T105" fmla="*/ 2147483647 h 7777"/>
              <a:gd name="T106" fmla="*/ 2147483647 w 5281"/>
              <a:gd name="T107" fmla="*/ 2147483647 h 7777"/>
              <a:gd name="T108" fmla="*/ 2147483647 w 5281"/>
              <a:gd name="T109" fmla="*/ 2147483647 h 7777"/>
              <a:gd name="T110" fmla="*/ 2147483647 w 5281"/>
              <a:gd name="T111" fmla="*/ 2147483647 h 7777"/>
              <a:gd name="T112" fmla="*/ 2147483647 w 5281"/>
              <a:gd name="T113" fmla="*/ 2147483647 h 7777"/>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5281"/>
              <a:gd name="T172" fmla="*/ 0 h 7777"/>
              <a:gd name="T173" fmla="*/ 5281 w 5281"/>
              <a:gd name="T174" fmla="*/ 7777 h 7777"/>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5281" h="7777">
                <a:moveTo>
                  <a:pt x="0" y="0"/>
                </a:moveTo>
                <a:lnTo>
                  <a:pt x="0" y="0"/>
                </a:lnTo>
                <a:lnTo>
                  <a:pt x="0" y="77"/>
                </a:lnTo>
                <a:lnTo>
                  <a:pt x="0" y="155"/>
                </a:lnTo>
                <a:lnTo>
                  <a:pt x="0" y="233"/>
                </a:lnTo>
                <a:lnTo>
                  <a:pt x="0" y="311"/>
                </a:lnTo>
                <a:lnTo>
                  <a:pt x="0" y="388"/>
                </a:lnTo>
                <a:lnTo>
                  <a:pt x="0" y="466"/>
                </a:lnTo>
                <a:lnTo>
                  <a:pt x="0" y="544"/>
                </a:lnTo>
                <a:lnTo>
                  <a:pt x="0" y="622"/>
                </a:lnTo>
                <a:lnTo>
                  <a:pt x="0" y="699"/>
                </a:lnTo>
                <a:lnTo>
                  <a:pt x="0" y="777"/>
                </a:lnTo>
                <a:lnTo>
                  <a:pt x="0" y="855"/>
                </a:lnTo>
                <a:lnTo>
                  <a:pt x="0" y="933"/>
                </a:lnTo>
                <a:lnTo>
                  <a:pt x="0" y="1011"/>
                </a:lnTo>
                <a:lnTo>
                  <a:pt x="0" y="1088"/>
                </a:lnTo>
                <a:lnTo>
                  <a:pt x="0" y="1166"/>
                </a:lnTo>
                <a:lnTo>
                  <a:pt x="0" y="1244"/>
                </a:lnTo>
                <a:lnTo>
                  <a:pt x="0" y="1322"/>
                </a:lnTo>
                <a:lnTo>
                  <a:pt x="0" y="1399"/>
                </a:lnTo>
                <a:lnTo>
                  <a:pt x="0" y="1477"/>
                </a:lnTo>
                <a:lnTo>
                  <a:pt x="0" y="1555"/>
                </a:lnTo>
                <a:lnTo>
                  <a:pt x="0" y="1633"/>
                </a:lnTo>
                <a:lnTo>
                  <a:pt x="0" y="1710"/>
                </a:lnTo>
                <a:lnTo>
                  <a:pt x="0" y="1788"/>
                </a:lnTo>
                <a:lnTo>
                  <a:pt x="0" y="1866"/>
                </a:lnTo>
                <a:lnTo>
                  <a:pt x="0" y="1944"/>
                </a:lnTo>
                <a:lnTo>
                  <a:pt x="0" y="2022"/>
                </a:lnTo>
                <a:lnTo>
                  <a:pt x="0" y="2099"/>
                </a:lnTo>
                <a:lnTo>
                  <a:pt x="0" y="2177"/>
                </a:lnTo>
                <a:lnTo>
                  <a:pt x="0" y="2255"/>
                </a:lnTo>
                <a:lnTo>
                  <a:pt x="0" y="2333"/>
                </a:lnTo>
                <a:lnTo>
                  <a:pt x="0" y="2410"/>
                </a:lnTo>
                <a:lnTo>
                  <a:pt x="0" y="2488"/>
                </a:lnTo>
                <a:lnTo>
                  <a:pt x="0" y="2566"/>
                </a:lnTo>
                <a:lnTo>
                  <a:pt x="0" y="2644"/>
                </a:lnTo>
                <a:lnTo>
                  <a:pt x="526" y="2644"/>
                </a:lnTo>
                <a:lnTo>
                  <a:pt x="526" y="2721"/>
                </a:lnTo>
                <a:lnTo>
                  <a:pt x="526" y="2799"/>
                </a:lnTo>
                <a:lnTo>
                  <a:pt x="526" y="2877"/>
                </a:lnTo>
                <a:lnTo>
                  <a:pt x="526" y="2955"/>
                </a:lnTo>
                <a:lnTo>
                  <a:pt x="526" y="3033"/>
                </a:lnTo>
                <a:lnTo>
                  <a:pt x="526" y="3110"/>
                </a:lnTo>
                <a:lnTo>
                  <a:pt x="526" y="3188"/>
                </a:lnTo>
                <a:lnTo>
                  <a:pt x="1075" y="3188"/>
                </a:lnTo>
                <a:lnTo>
                  <a:pt x="1075" y="3266"/>
                </a:lnTo>
                <a:lnTo>
                  <a:pt x="1075" y="3344"/>
                </a:lnTo>
                <a:lnTo>
                  <a:pt x="1075" y="3421"/>
                </a:lnTo>
                <a:lnTo>
                  <a:pt x="1075" y="3499"/>
                </a:lnTo>
                <a:lnTo>
                  <a:pt x="1075" y="3577"/>
                </a:lnTo>
                <a:lnTo>
                  <a:pt x="1075" y="3655"/>
                </a:lnTo>
                <a:lnTo>
                  <a:pt x="1654" y="3655"/>
                </a:lnTo>
                <a:lnTo>
                  <a:pt x="1654" y="3732"/>
                </a:lnTo>
                <a:lnTo>
                  <a:pt x="1654" y="3810"/>
                </a:lnTo>
                <a:lnTo>
                  <a:pt x="1654" y="3888"/>
                </a:lnTo>
                <a:lnTo>
                  <a:pt x="1654" y="3966"/>
                </a:lnTo>
                <a:lnTo>
                  <a:pt x="1654" y="4044"/>
                </a:lnTo>
                <a:lnTo>
                  <a:pt x="1654" y="4121"/>
                </a:lnTo>
                <a:lnTo>
                  <a:pt x="1654" y="4199"/>
                </a:lnTo>
                <a:lnTo>
                  <a:pt x="1664" y="4199"/>
                </a:lnTo>
                <a:lnTo>
                  <a:pt x="1664" y="4277"/>
                </a:lnTo>
                <a:lnTo>
                  <a:pt x="1664" y="4355"/>
                </a:lnTo>
                <a:lnTo>
                  <a:pt x="1664" y="4432"/>
                </a:lnTo>
                <a:lnTo>
                  <a:pt x="1664" y="4510"/>
                </a:lnTo>
                <a:lnTo>
                  <a:pt x="1664" y="4588"/>
                </a:lnTo>
                <a:lnTo>
                  <a:pt x="1664" y="4666"/>
                </a:lnTo>
                <a:lnTo>
                  <a:pt x="2121" y="4666"/>
                </a:lnTo>
                <a:lnTo>
                  <a:pt x="2121" y="4743"/>
                </a:lnTo>
                <a:lnTo>
                  <a:pt x="2121" y="4821"/>
                </a:lnTo>
                <a:lnTo>
                  <a:pt x="2121" y="4899"/>
                </a:lnTo>
                <a:lnTo>
                  <a:pt x="2121" y="4977"/>
                </a:lnTo>
                <a:lnTo>
                  <a:pt x="2121" y="5055"/>
                </a:lnTo>
                <a:lnTo>
                  <a:pt x="2121" y="5132"/>
                </a:lnTo>
                <a:lnTo>
                  <a:pt x="2121" y="5210"/>
                </a:lnTo>
                <a:lnTo>
                  <a:pt x="2388" y="5210"/>
                </a:lnTo>
                <a:lnTo>
                  <a:pt x="2388" y="5288"/>
                </a:lnTo>
                <a:lnTo>
                  <a:pt x="2388" y="5366"/>
                </a:lnTo>
                <a:lnTo>
                  <a:pt x="2388" y="5443"/>
                </a:lnTo>
                <a:lnTo>
                  <a:pt x="2388" y="5521"/>
                </a:lnTo>
                <a:lnTo>
                  <a:pt x="2388" y="5599"/>
                </a:lnTo>
                <a:lnTo>
                  <a:pt x="2388" y="5677"/>
                </a:lnTo>
                <a:lnTo>
                  <a:pt x="2388" y="5754"/>
                </a:lnTo>
                <a:lnTo>
                  <a:pt x="2404" y="5754"/>
                </a:lnTo>
                <a:lnTo>
                  <a:pt x="2404" y="5832"/>
                </a:lnTo>
                <a:lnTo>
                  <a:pt x="2404" y="5910"/>
                </a:lnTo>
                <a:lnTo>
                  <a:pt x="2404" y="5988"/>
                </a:lnTo>
                <a:lnTo>
                  <a:pt x="2404" y="6066"/>
                </a:lnTo>
                <a:lnTo>
                  <a:pt x="2404" y="6143"/>
                </a:lnTo>
                <a:lnTo>
                  <a:pt x="2404" y="6221"/>
                </a:lnTo>
                <a:lnTo>
                  <a:pt x="2647" y="6221"/>
                </a:lnTo>
                <a:lnTo>
                  <a:pt x="2647" y="6299"/>
                </a:lnTo>
                <a:lnTo>
                  <a:pt x="2647" y="6377"/>
                </a:lnTo>
                <a:lnTo>
                  <a:pt x="2647" y="6454"/>
                </a:lnTo>
                <a:lnTo>
                  <a:pt x="2647" y="6532"/>
                </a:lnTo>
                <a:lnTo>
                  <a:pt x="2647" y="6610"/>
                </a:lnTo>
                <a:lnTo>
                  <a:pt x="2647" y="6688"/>
                </a:lnTo>
                <a:lnTo>
                  <a:pt x="2647" y="6765"/>
                </a:lnTo>
                <a:lnTo>
                  <a:pt x="2848" y="6765"/>
                </a:lnTo>
                <a:lnTo>
                  <a:pt x="2848" y="6843"/>
                </a:lnTo>
                <a:lnTo>
                  <a:pt x="2848" y="6921"/>
                </a:lnTo>
                <a:lnTo>
                  <a:pt x="2848" y="6999"/>
                </a:lnTo>
                <a:lnTo>
                  <a:pt x="2848" y="7077"/>
                </a:lnTo>
                <a:lnTo>
                  <a:pt x="2848" y="7154"/>
                </a:lnTo>
                <a:lnTo>
                  <a:pt x="2848" y="7232"/>
                </a:lnTo>
                <a:lnTo>
                  <a:pt x="3014" y="7232"/>
                </a:lnTo>
                <a:lnTo>
                  <a:pt x="3014" y="7310"/>
                </a:lnTo>
                <a:lnTo>
                  <a:pt x="3014" y="7388"/>
                </a:lnTo>
                <a:lnTo>
                  <a:pt x="3014" y="7465"/>
                </a:lnTo>
                <a:lnTo>
                  <a:pt x="3014" y="7543"/>
                </a:lnTo>
                <a:lnTo>
                  <a:pt x="3014" y="7621"/>
                </a:lnTo>
                <a:lnTo>
                  <a:pt x="3014" y="7699"/>
                </a:lnTo>
                <a:lnTo>
                  <a:pt x="3014" y="7777"/>
                </a:lnTo>
                <a:lnTo>
                  <a:pt x="5281" y="7777"/>
                </a:lnTo>
                <a:lnTo>
                  <a:pt x="5281" y="7699"/>
                </a:lnTo>
                <a:lnTo>
                  <a:pt x="5281" y="7621"/>
                </a:lnTo>
                <a:lnTo>
                  <a:pt x="5281" y="7543"/>
                </a:lnTo>
                <a:lnTo>
                  <a:pt x="5281" y="7465"/>
                </a:lnTo>
                <a:lnTo>
                  <a:pt x="5281" y="7388"/>
                </a:lnTo>
                <a:lnTo>
                  <a:pt x="5281" y="7310"/>
                </a:lnTo>
                <a:lnTo>
                  <a:pt x="5281" y="7232"/>
                </a:lnTo>
                <a:lnTo>
                  <a:pt x="5281" y="7154"/>
                </a:lnTo>
                <a:lnTo>
                  <a:pt x="5281" y="7077"/>
                </a:lnTo>
                <a:lnTo>
                  <a:pt x="5281" y="6999"/>
                </a:lnTo>
                <a:lnTo>
                  <a:pt x="5281" y="6921"/>
                </a:lnTo>
                <a:lnTo>
                  <a:pt x="5281" y="6843"/>
                </a:lnTo>
                <a:lnTo>
                  <a:pt x="5281" y="6765"/>
                </a:lnTo>
                <a:lnTo>
                  <a:pt x="5281" y="6688"/>
                </a:lnTo>
                <a:lnTo>
                  <a:pt x="5281" y="6610"/>
                </a:lnTo>
                <a:lnTo>
                  <a:pt x="5281" y="6532"/>
                </a:lnTo>
                <a:lnTo>
                  <a:pt x="5281" y="6454"/>
                </a:lnTo>
                <a:lnTo>
                  <a:pt x="5281" y="6377"/>
                </a:lnTo>
                <a:lnTo>
                  <a:pt x="5281" y="6299"/>
                </a:lnTo>
                <a:lnTo>
                  <a:pt x="5281" y="6221"/>
                </a:lnTo>
                <a:lnTo>
                  <a:pt x="5281" y="6143"/>
                </a:lnTo>
                <a:lnTo>
                  <a:pt x="5281" y="6066"/>
                </a:lnTo>
                <a:lnTo>
                  <a:pt x="5281" y="5988"/>
                </a:lnTo>
                <a:lnTo>
                  <a:pt x="5281" y="5910"/>
                </a:lnTo>
                <a:lnTo>
                  <a:pt x="5281" y="5832"/>
                </a:lnTo>
                <a:lnTo>
                  <a:pt x="5281" y="5754"/>
                </a:lnTo>
                <a:lnTo>
                  <a:pt x="5281" y="5677"/>
                </a:lnTo>
                <a:lnTo>
                  <a:pt x="5281" y="5599"/>
                </a:lnTo>
                <a:lnTo>
                  <a:pt x="5281" y="5521"/>
                </a:lnTo>
                <a:lnTo>
                  <a:pt x="5281" y="5443"/>
                </a:lnTo>
                <a:lnTo>
                  <a:pt x="5281" y="5366"/>
                </a:lnTo>
                <a:lnTo>
                  <a:pt x="5281" y="5288"/>
                </a:lnTo>
                <a:lnTo>
                  <a:pt x="5281" y="5210"/>
                </a:lnTo>
                <a:lnTo>
                  <a:pt x="5281" y="5132"/>
                </a:lnTo>
                <a:lnTo>
                  <a:pt x="5281" y="5055"/>
                </a:lnTo>
                <a:lnTo>
                  <a:pt x="4755" y="5055"/>
                </a:lnTo>
                <a:lnTo>
                  <a:pt x="4755" y="4977"/>
                </a:lnTo>
                <a:lnTo>
                  <a:pt x="4755" y="4899"/>
                </a:lnTo>
                <a:lnTo>
                  <a:pt x="4755" y="4821"/>
                </a:lnTo>
                <a:lnTo>
                  <a:pt x="4755" y="4743"/>
                </a:lnTo>
                <a:lnTo>
                  <a:pt x="4755" y="4666"/>
                </a:lnTo>
                <a:lnTo>
                  <a:pt x="4755" y="4588"/>
                </a:lnTo>
                <a:lnTo>
                  <a:pt x="4755" y="4510"/>
                </a:lnTo>
                <a:lnTo>
                  <a:pt x="4121" y="4510"/>
                </a:lnTo>
                <a:lnTo>
                  <a:pt x="4121" y="4432"/>
                </a:lnTo>
                <a:lnTo>
                  <a:pt x="4121" y="4355"/>
                </a:lnTo>
                <a:lnTo>
                  <a:pt x="4121" y="4277"/>
                </a:lnTo>
                <a:lnTo>
                  <a:pt x="4121" y="4199"/>
                </a:lnTo>
                <a:lnTo>
                  <a:pt x="4121" y="4121"/>
                </a:lnTo>
                <a:lnTo>
                  <a:pt x="4121" y="4044"/>
                </a:lnTo>
                <a:lnTo>
                  <a:pt x="3981" y="4044"/>
                </a:lnTo>
                <a:lnTo>
                  <a:pt x="3981" y="3966"/>
                </a:lnTo>
                <a:lnTo>
                  <a:pt x="3981" y="3888"/>
                </a:lnTo>
                <a:lnTo>
                  <a:pt x="3981" y="3810"/>
                </a:lnTo>
                <a:lnTo>
                  <a:pt x="3981" y="3732"/>
                </a:lnTo>
                <a:lnTo>
                  <a:pt x="3981" y="3655"/>
                </a:lnTo>
                <a:lnTo>
                  <a:pt x="3981" y="3577"/>
                </a:lnTo>
                <a:lnTo>
                  <a:pt x="3981" y="3499"/>
                </a:lnTo>
                <a:lnTo>
                  <a:pt x="3609" y="3499"/>
                </a:lnTo>
                <a:lnTo>
                  <a:pt x="3609" y="3421"/>
                </a:lnTo>
                <a:lnTo>
                  <a:pt x="3609" y="3344"/>
                </a:lnTo>
                <a:lnTo>
                  <a:pt x="3609" y="3266"/>
                </a:lnTo>
                <a:lnTo>
                  <a:pt x="3609" y="3188"/>
                </a:lnTo>
                <a:lnTo>
                  <a:pt x="3609" y="3110"/>
                </a:lnTo>
                <a:lnTo>
                  <a:pt x="3609" y="3033"/>
                </a:lnTo>
                <a:lnTo>
                  <a:pt x="3152" y="3033"/>
                </a:lnTo>
                <a:lnTo>
                  <a:pt x="3152" y="2955"/>
                </a:lnTo>
                <a:lnTo>
                  <a:pt x="3152" y="2877"/>
                </a:lnTo>
                <a:lnTo>
                  <a:pt x="3152" y="2799"/>
                </a:lnTo>
                <a:lnTo>
                  <a:pt x="3152" y="2721"/>
                </a:lnTo>
                <a:lnTo>
                  <a:pt x="3152" y="2644"/>
                </a:lnTo>
                <a:lnTo>
                  <a:pt x="3152" y="2566"/>
                </a:lnTo>
                <a:lnTo>
                  <a:pt x="3152" y="2488"/>
                </a:lnTo>
                <a:lnTo>
                  <a:pt x="3017" y="2488"/>
                </a:lnTo>
                <a:lnTo>
                  <a:pt x="3017" y="2410"/>
                </a:lnTo>
                <a:lnTo>
                  <a:pt x="3017" y="2333"/>
                </a:lnTo>
                <a:lnTo>
                  <a:pt x="3017" y="2255"/>
                </a:lnTo>
                <a:lnTo>
                  <a:pt x="3017" y="2177"/>
                </a:lnTo>
                <a:lnTo>
                  <a:pt x="3017" y="2099"/>
                </a:lnTo>
                <a:lnTo>
                  <a:pt x="3017" y="2022"/>
                </a:lnTo>
                <a:lnTo>
                  <a:pt x="3017" y="1944"/>
                </a:lnTo>
                <a:lnTo>
                  <a:pt x="2851" y="1944"/>
                </a:lnTo>
                <a:lnTo>
                  <a:pt x="2851" y="1866"/>
                </a:lnTo>
                <a:lnTo>
                  <a:pt x="2851" y="1788"/>
                </a:lnTo>
                <a:lnTo>
                  <a:pt x="2851" y="1710"/>
                </a:lnTo>
                <a:lnTo>
                  <a:pt x="2851" y="1633"/>
                </a:lnTo>
                <a:lnTo>
                  <a:pt x="2851" y="1555"/>
                </a:lnTo>
                <a:lnTo>
                  <a:pt x="2851" y="1477"/>
                </a:lnTo>
                <a:lnTo>
                  <a:pt x="2650" y="1477"/>
                </a:lnTo>
                <a:lnTo>
                  <a:pt x="2650" y="1399"/>
                </a:lnTo>
                <a:lnTo>
                  <a:pt x="2650" y="1322"/>
                </a:lnTo>
                <a:lnTo>
                  <a:pt x="2650" y="1244"/>
                </a:lnTo>
                <a:lnTo>
                  <a:pt x="2650" y="1166"/>
                </a:lnTo>
                <a:lnTo>
                  <a:pt x="2650" y="1088"/>
                </a:lnTo>
                <a:lnTo>
                  <a:pt x="2650" y="1011"/>
                </a:lnTo>
                <a:lnTo>
                  <a:pt x="2650" y="933"/>
                </a:lnTo>
                <a:lnTo>
                  <a:pt x="2407" y="933"/>
                </a:lnTo>
                <a:lnTo>
                  <a:pt x="2407" y="855"/>
                </a:lnTo>
                <a:lnTo>
                  <a:pt x="2407" y="777"/>
                </a:lnTo>
                <a:lnTo>
                  <a:pt x="2407" y="699"/>
                </a:lnTo>
                <a:lnTo>
                  <a:pt x="2407" y="622"/>
                </a:lnTo>
                <a:lnTo>
                  <a:pt x="2407" y="544"/>
                </a:lnTo>
                <a:lnTo>
                  <a:pt x="2407" y="466"/>
                </a:lnTo>
                <a:lnTo>
                  <a:pt x="2391" y="466"/>
                </a:lnTo>
                <a:lnTo>
                  <a:pt x="2391" y="388"/>
                </a:lnTo>
                <a:lnTo>
                  <a:pt x="2391" y="311"/>
                </a:lnTo>
                <a:lnTo>
                  <a:pt x="2391" y="233"/>
                </a:lnTo>
                <a:lnTo>
                  <a:pt x="2391" y="155"/>
                </a:lnTo>
                <a:lnTo>
                  <a:pt x="2391" y="77"/>
                </a:lnTo>
                <a:lnTo>
                  <a:pt x="2391" y="0"/>
                </a:lnTo>
                <a:lnTo>
                  <a:pt x="0" y="0"/>
                </a:lnTo>
              </a:path>
            </a:pathLst>
          </a:custGeom>
          <a:solidFill>
            <a:schemeClr val="hlink"/>
          </a:solidFill>
          <a:ln w="28575">
            <a:solidFill>
              <a:schemeClr val="hlink"/>
            </a:solidFill>
            <a:round/>
            <a:headEnd/>
            <a:tailEnd/>
          </a:ln>
        </p:spPr>
        <p:txBody>
          <a:bodyPr rot="10800000"/>
          <a:lstStyle/>
          <a:p>
            <a:endParaRPr lang="en-US"/>
          </a:p>
        </p:txBody>
      </p:sp>
      <p:sp>
        <p:nvSpPr>
          <p:cNvPr id="113673" name="Freeform 9"/>
          <p:cNvSpPr>
            <a:spLocks/>
          </p:cNvSpPr>
          <p:nvPr/>
        </p:nvSpPr>
        <p:spPr bwMode="auto">
          <a:xfrm flipV="1">
            <a:off x="968375" y="4656138"/>
            <a:ext cx="1768475" cy="1665287"/>
          </a:xfrm>
          <a:custGeom>
            <a:avLst/>
            <a:gdLst>
              <a:gd name="T0" fmla="*/ 0 w 6298"/>
              <a:gd name="T1" fmla="*/ 2147483647 h 7777"/>
              <a:gd name="T2" fmla="*/ 0 w 6298"/>
              <a:gd name="T3" fmla="*/ 2147483647 h 7777"/>
              <a:gd name="T4" fmla="*/ 0 w 6298"/>
              <a:gd name="T5" fmla="*/ 2147483647 h 7777"/>
              <a:gd name="T6" fmla="*/ 0 w 6298"/>
              <a:gd name="T7" fmla="*/ 2147483647 h 7777"/>
              <a:gd name="T8" fmla="*/ 0 w 6298"/>
              <a:gd name="T9" fmla="*/ 2147483647 h 7777"/>
              <a:gd name="T10" fmla="*/ 0 w 6298"/>
              <a:gd name="T11" fmla="*/ 2147483647 h 7777"/>
              <a:gd name="T12" fmla="*/ 0 w 6298"/>
              <a:gd name="T13" fmla="*/ 2147483647 h 7777"/>
              <a:gd name="T14" fmla="*/ 0 w 6298"/>
              <a:gd name="T15" fmla="*/ 2147483647 h 7777"/>
              <a:gd name="T16" fmla="*/ 0 w 6298"/>
              <a:gd name="T17" fmla="*/ 2147483647 h 7777"/>
              <a:gd name="T18" fmla="*/ 0 w 6298"/>
              <a:gd name="T19" fmla="*/ 2147483647 h 7777"/>
              <a:gd name="T20" fmla="*/ 0 w 6298"/>
              <a:gd name="T21" fmla="*/ 2147483647 h 7777"/>
              <a:gd name="T22" fmla="*/ 0 w 6298"/>
              <a:gd name="T23" fmla="*/ 2147483647 h 7777"/>
              <a:gd name="T24" fmla="*/ 0 w 6298"/>
              <a:gd name="T25" fmla="*/ 2147483647 h 7777"/>
              <a:gd name="T26" fmla="*/ 0 w 6298"/>
              <a:gd name="T27" fmla="*/ 2147483647 h 7777"/>
              <a:gd name="T28" fmla="*/ 0 w 6298"/>
              <a:gd name="T29" fmla="*/ 2147483647 h 7777"/>
              <a:gd name="T30" fmla="*/ 0 w 6298"/>
              <a:gd name="T31" fmla="*/ 2147483647 h 7777"/>
              <a:gd name="T32" fmla="*/ 0 w 6298"/>
              <a:gd name="T33" fmla="*/ 2147483647 h 7777"/>
              <a:gd name="T34" fmla="*/ 0 w 6298"/>
              <a:gd name="T35" fmla="*/ 2147483647 h 7777"/>
              <a:gd name="T36" fmla="*/ 0 w 6298"/>
              <a:gd name="T37" fmla="*/ 2147483647 h 7777"/>
              <a:gd name="T38" fmla="*/ 0 w 6298"/>
              <a:gd name="T39" fmla="*/ 2147483647 h 7777"/>
              <a:gd name="T40" fmla="*/ 0 w 6298"/>
              <a:gd name="T41" fmla="*/ 2147483647 h 7777"/>
              <a:gd name="T42" fmla="*/ 0 w 6298"/>
              <a:gd name="T43" fmla="*/ 2147483647 h 7777"/>
              <a:gd name="T44" fmla="*/ 0 w 6298"/>
              <a:gd name="T45" fmla="*/ 2147483647 h 7777"/>
              <a:gd name="T46" fmla="*/ 0 w 6298"/>
              <a:gd name="T47" fmla="*/ 2147483647 h 7777"/>
              <a:gd name="T48" fmla="*/ 0 w 6298"/>
              <a:gd name="T49" fmla="*/ 2147483647 h 7777"/>
              <a:gd name="T50" fmla="*/ 0 w 6298"/>
              <a:gd name="T51" fmla="*/ 2147483647 h 7777"/>
              <a:gd name="T52" fmla="*/ 0 w 6298"/>
              <a:gd name="T53" fmla="*/ 2147483647 h 7777"/>
              <a:gd name="T54" fmla="*/ 0 w 6298"/>
              <a:gd name="T55" fmla="*/ 2147483647 h 7777"/>
              <a:gd name="T56" fmla="*/ 2147483647 w 6298"/>
              <a:gd name="T57" fmla="*/ 2147483647 h 7777"/>
              <a:gd name="T58" fmla="*/ 2147483647 w 6298"/>
              <a:gd name="T59" fmla="*/ 2147483647 h 7777"/>
              <a:gd name="T60" fmla="*/ 2147483647 w 6298"/>
              <a:gd name="T61" fmla="*/ 2147483647 h 7777"/>
              <a:gd name="T62" fmla="*/ 2147483647 w 6298"/>
              <a:gd name="T63" fmla="*/ 2147483647 h 7777"/>
              <a:gd name="T64" fmla="*/ 2147483647 w 6298"/>
              <a:gd name="T65" fmla="*/ 2147483647 h 7777"/>
              <a:gd name="T66" fmla="*/ 2147483647 w 6298"/>
              <a:gd name="T67" fmla="*/ 2147483647 h 7777"/>
              <a:gd name="T68" fmla="*/ 2147483647 w 6298"/>
              <a:gd name="T69" fmla="*/ 2147483647 h 7777"/>
              <a:gd name="T70" fmla="*/ 2147483647 w 6298"/>
              <a:gd name="T71" fmla="*/ 2147483647 h 7777"/>
              <a:gd name="T72" fmla="*/ 2147483647 w 6298"/>
              <a:gd name="T73" fmla="*/ 2147483647 h 7777"/>
              <a:gd name="T74" fmla="*/ 2147483647 w 6298"/>
              <a:gd name="T75" fmla="*/ 2147483647 h 7777"/>
              <a:gd name="T76" fmla="*/ 2147483647 w 6298"/>
              <a:gd name="T77" fmla="*/ 2147483647 h 7777"/>
              <a:gd name="T78" fmla="*/ 2147483647 w 6298"/>
              <a:gd name="T79" fmla="*/ 2147483647 h 7777"/>
              <a:gd name="T80" fmla="*/ 2147483647 w 6298"/>
              <a:gd name="T81" fmla="*/ 2147483647 h 7777"/>
              <a:gd name="T82" fmla="*/ 2147483647 w 6298"/>
              <a:gd name="T83" fmla="*/ 2147483647 h 7777"/>
              <a:gd name="T84" fmla="*/ 2147483647 w 6298"/>
              <a:gd name="T85" fmla="*/ 2147483647 h 7777"/>
              <a:gd name="T86" fmla="*/ 2147483647 w 6298"/>
              <a:gd name="T87" fmla="*/ 2147483647 h 7777"/>
              <a:gd name="T88" fmla="*/ 2147483647 w 6298"/>
              <a:gd name="T89" fmla="*/ 2147483647 h 7777"/>
              <a:gd name="T90" fmla="*/ 2147483647 w 6298"/>
              <a:gd name="T91" fmla="*/ 2147483647 h 7777"/>
              <a:gd name="T92" fmla="*/ 2147483647 w 6298"/>
              <a:gd name="T93" fmla="*/ 2147483647 h 7777"/>
              <a:gd name="T94" fmla="*/ 2147483647 w 6298"/>
              <a:gd name="T95" fmla="*/ 2147483647 h 7777"/>
              <a:gd name="T96" fmla="*/ 2147483647 w 6298"/>
              <a:gd name="T97" fmla="*/ 2147483647 h 7777"/>
              <a:gd name="T98" fmla="*/ 2147483647 w 6298"/>
              <a:gd name="T99" fmla="*/ 2147483647 h 7777"/>
              <a:gd name="T100" fmla="*/ 2147483647 w 6298"/>
              <a:gd name="T101" fmla="*/ 2147483647 h 7777"/>
              <a:gd name="T102" fmla="*/ 2147483647 w 6298"/>
              <a:gd name="T103" fmla="*/ 2147483647 h 7777"/>
              <a:gd name="T104" fmla="*/ 2147483647 w 6298"/>
              <a:gd name="T105" fmla="*/ 2147483647 h 7777"/>
              <a:gd name="T106" fmla="*/ 2147483647 w 6298"/>
              <a:gd name="T107" fmla="*/ 2147483647 h 7777"/>
              <a:gd name="T108" fmla="*/ 2147483647 w 6298"/>
              <a:gd name="T109" fmla="*/ 2147483647 h 7777"/>
              <a:gd name="T110" fmla="*/ 2147483647 w 6298"/>
              <a:gd name="T111" fmla="*/ 2147483647 h 7777"/>
              <a:gd name="T112" fmla="*/ 2147483647 w 6298"/>
              <a:gd name="T113" fmla="*/ 2147483647 h 7777"/>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6298"/>
              <a:gd name="T172" fmla="*/ 0 h 7777"/>
              <a:gd name="T173" fmla="*/ 6298 w 6298"/>
              <a:gd name="T174" fmla="*/ 7777 h 7777"/>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6298" h="7777">
                <a:moveTo>
                  <a:pt x="0" y="0"/>
                </a:moveTo>
                <a:lnTo>
                  <a:pt x="0" y="0"/>
                </a:lnTo>
                <a:lnTo>
                  <a:pt x="0" y="77"/>
                </a:lnTo>
                <a:lnTo>
                  <a:pt x="0" y="155"/>
                </a:lnTo>
                <a:lnTo>
                  <a:pt x="0" y="233"/>
                </a:lnTo>
                <a:lnTo>
                  <a:pt x="0" y="311"/>
                </a:lnTo>
                <a:lnTo>
                  <a:pt x="0" y="388"/>
                </a:lnTo>
                <a:lnTo>
                  <a:pt x="0" y="466"/>
                </a:lnTo>
                <a:lnTo>
                  <a:pt x="0" y="544"/>
                </a:lnTo>
                <a:lnTo>
                  <a:pt x="0" y="622"/>
                </a:lnTo>
                <a:lnTo>
                  <a:pt x="0" y="699"/>
                </a:lnTo>
                <a:lnTo>
                  <a:pt x="0" y="777"/>
                </a:lnTo>
                <a:lnTo>
                  <a:pt x="0" y="855"/>
                </a:lnTo>
                <a:lnTo>
                  <a:pt x="0" y="933"/>
                </a:lnTo>
                <a:lnTo>
                  <a:pt x="0" y="1011"/>
                </a:lnTo>
                <a:lnTo>
                  <a:pt x="0" y="1088"/>
                </a:lnTo>
                <a:lnTo>
                  <a:pt x="0" y="1166"/>
                </a:lnTo>
                <a:lnTo>
                  <a:pt x="0" y="1244"/>
                </a:lnTo>
                <a:lnTo>
                  <a:pt x="0" y="1322"/>
                </a:lnTo>
                <a:lnTo>
                  <a:pt x="0" y="1399"/>
                </a:lnTo>
                <a:lnTo>
                  <a:pt x="0" y="1477"/>
                </a:lnTo>
                <a:lnTo>
                  <a:pt x="0" y="1555"/>
                </a:lnTo>
                <a:lnTo>
                  <a:pt x="0" y="1633"/>
                </a:lnTo>
                <a:lnTo>
                  <a:pt x="0" y="1710"/>
                </a:lnTo>
                <a:lnTo>
                  <a:pt x="0" y="1788"/>
                </a:lnTo>
                <a:lnTo>
                  <a:pt x="0" y="1866"/>
                </a:lnTo>
                <a:lnTo>
                  <a:pt x="0" y="1944"/>
                </a:lnTo>
                <a:lnTo>
                  <a:pt x="0" y="2022"/>
                </a:lnTo>
                <a:lnTo>
                  <a:pt x="0" y="2099"/>
                </a:lnTo>
                <a:lnTo>
                  <a:pt x="0" y="2177"/>
                </a:lnTo>
                <a:lnTo>
                  <a:pt x="0" y="2255"/>
                </a:lnTo>
                <a:lnTo>
                  <a:pt x="0" y="2333"/>
                </a:lnTo>
                <a:lnTo>
                  <a:pt x="0" y="2410"/>
                </a:lnTo>
                <a:lnTo>
                  <a:pt x="0" y="2488"/>
                </a:lnTo>
                <a:lnTo>
                  <a:pt x="0" y="2566"/>
                </a:lnTo>
                <a:lnTo>
                  <a:pt x="0" y="2644"/>
                </a:lnTo>
                <a:lnTo>
                  <a:pt x="0" y="2721"/>
                </a:lnTo>
                <a:lnTo>
                  <a:pt x="0" y="2799"/>
                </a:lnTo>
                <a:lnTo>
                  <a:pt x="0" y="2877"/>
                </a:lnTo>
                <a:lnTo>
                  <a:pt x="0" y="2955"/>
                </a:lnTo>
                <a:lnTo>
                  <a:pt x="0" y="3033"/>
                </a:lnTo>
                <a:lnTo>
                  <a:pt x="0" y="3110"/>
                </a:lnTo>
                <a:lnTo>
                  <a:pt x="0" y="3188"/>
                </a:lnTo>
                <a:lnTo>
                  <a:pt x="0" y="3266"/>
                </a:lnTo>
                <a:lnTo>
                  <a:pt x="0" y="3344"/>
                </a:lnTo>
                <a:lnTo>
                  <a:pt x="0" y="3421"/>
                </a:lnTo>
                <a:lnTo>
                  <a:pt x="0" y="3499"/>
                </a:lnTo>
                <a:lnTo>
                  <a:pt x="0" y="3577"/>
                </a:lnTo>
                <a:lnTo>
                  <a:pt x="0" y="3655"/>
                </a:lnTo>
                <a:lnTo>
                  <a:pt x="0" y="3732"/>
                </a:lnTo>
                <a:lnTo>
                  <a:pt x="0" y="3810"/>
                </a:lnTo>
                <a:lnTo>
                  <a:pt x="0" y="3888"/>
                </a:lnTo>
                <a:lnTo>
                  <a:pt x="0" y="3966"/>
                </a:lnTo>
                <a:lnTo>
                  <a:pt x="0" y="4044"/>
                </a:lnTo>
                <a:lnTo>
                  <a:pt x="0" y="4121"/>
                </a:lnTo>
                <a:lnTo>
                  <a:pt x="0" y="4199"/>
                </a:lnTo>
                <a:lnTo>
                  <a:pt x="0" y="4277"/>
                </a:lnTo>
                <a:lnTo>
                  <a:pt x="0" y="4355"/>
                </a:lnTo>
                <a:lnTo>
                  <a:pt x="0" y="4432"/>
                </a:lnTo>
                <a:lnTo>
                  <a:pt x="0" y="4510"/>
                </a:lnTo>
                <a:lnTo>
                  <a:pt x="0" y="4588"/>
                </a:lnTo>
                <a:lnTo>
                  <a:pt x="0" y="4666"/>
                </a:lnTo>
                <a:lnTo>
                  <a:pt x="0" y="4743"/>
                </a:lnTo>
                <a:lnTo>
                  <a:pt x="0" y="4821"/>
                </a:lnTo>
                <a:lnTo>
                  <a:pt x="0" y="4899"/>
                </a:lnTo>
                <a:lnTo>
                  <a:pt x="0" y="4977"/>
                </a:lnTo>
                <a:lnTo>
                  <a:pt x="0" y="5055"/>
                </a:lnTo>
                <a:lnTo>
                  <a:pt x="0" y="5132"/>
                </a:lnTo>
                <a:lnTo>
                  <a:pt x="0" y="5210"/>
                </a:lnTo>
                <a:lnTo>
                  <a:pt x="0" y="5288"/>
                </a:lnTo>
                <a:lnTo>
                  <a:pt x="0" y="5366"/>
                </a:lnTo>
                <a:lnTo>
                  <a:pt x="0" y="5443"/>
                </a:lnTo>
                <a:lnTo>
                  <a:pt x="0" y="5521"/>
                </a:lnTo>
                <a:lnTo>
                  <a:pt x="0" y="5599"/>
                </a:lnTo>
                <a:lnTo>
                  <a:pt x="0" y="5677"/>
                </a:lnTo>
                <a:lnTo>
                  <a:pt x="0" y="5754"/>
                </a:lnTo>
                <a:lnTo>
                  <a:pt x="0" y="5832"/>
                </a:lnTo>
                <a:lnTo>
                  <a:pt x="0" y="5910"/>
                </a:lnTo>
                <a:lnTo>
                  <a:pt x="0" y="5988"/>
                </a:lnTo>
                <a:lnTo>
                  <a:pt x="0" y="6066"/>
                </a:lnTo>
                <a:lnTo>
                  <a:pt x="0" y="6143"/>
                </a:lnTo>
                <a:lnTo>
                  <a:pt x="0" y="6221"/>
                </a:lnTo>
                <a:lnTo>
                  <a:pt x="0" y="6299"/>
                </a:lnTo>
                <a:lnTo>
                  <a:pt x="0" y="6377"/>
                </a:lnTo>
                <a:lnTo>
                  <a:pt x="0" y="6454"/>
                </a:lnTo>
                <a:lnTo>
                  <a:pt x="0" y="6532"/>
                </a:lnTo>
                <a:lnTo>
                  <a:pt x="0" y="6610"/>
                </a:lnTo>
                <a:lnTo>
                  <a:pt x="0" y="6688"/>
                </a:lnTo>
                <a:lnTo>
                  <a:pt x="0" y="6765"/>
                </a:lnTo>
                <a:lnTo>
                  <a:pt x="0" y="6843"/>
                </a:lnTo>
                <a:lnTo>
                  <a:pt x="0" y="6921"/>
                </a:lnTo>
                <a:lnTo>
                  <a:pt x="0" y="6999"/>
                </a:lnTo>
                <a:lnTo>
                  <a:pt x="0" y="7077"/>
                </a:lnTo>
                <a:lnTo>
                  <a:pt x="0" y="7154"/>
                </a:lnTo>
                <a:lnTo>
                  <a:pt x="0" y="7232"/>
                </a:lnTo>
                <a:lnTo>
                  <a:pt x="0" y="7310"/>
                </a:lnTo>
                <a:lnTo>
                  <a:pt x="0" y="7388"/>
                </a:lnTo>
                <a:lnTo>
                  <a:pt x="0" y="7465"/>
                </a:lnTo>
                <a:lnTo>
                  <a:pt x="0" y="7543"/>
                </a:lnTo>
                <a:lnTo>
                  <a:pt x="0" y="7621"/>
                </a:lnTo>
                <a:lnTo>
                  <a:pt x="0" y="7699"/>
                </a:lnTo>
                <a:lnTo>
                  <a:pt x="0" y="7777"/>
                </a:lnTo>
                <a:lnTo>
                  <a:pt x="6298" y="7777"/>
                </a:lnTo>
                <a:lnTo>
                  <a:pt x="6298" y="7699"/>
                </a:lnTo>
                <a:lnTo>
                  <a:pt x="6298" y="7621"/>
                </a:lnTo>
                <a:lnTo>
                  <a:pt x="6298" y="7543"/>
                </a:lnTo>
                <a:lnTo>
                  <a:pt x="6298" y="7465"/>
                </a:lnTo>
                <a:lnTo>
                  <a:pt x="6298" y="7388"/>
                </a:lnTo>
                <a:lnTo>
                  <a:pt x="5432" y="7388"/>
                </a:lnTo>
                <a:lnTo>
                  <a:pt x="5432" y="7310"/>
                </a:lnTo>
                <a:lnTo>
                  <a:pt x="4527" y="7310"/>
                </a:lnTo>
                <a:lnTo>
                  <a:pt x="4527" y="7232"/>
                </a:lnTo>
                <a:lnTo>
                  <a:pt x="3880" y="7232"/>
                </a:lnTo>
                <a:lnTo>
                  <a:pt x="3880" y="7154"/>
                </a:lnTo>
                <a:lnTo>
                  <a:pt x="3395" y="7154"/>
                </a:lnTo>
                <a:lnTo>
                  <a:pt x="3395" y="7077"/>
                </a:lnTo>
                <a:lnTo>
                  <a:pt x="3018" y="7077"/>
                </a:lnTo>
                <a:lnTo>
                  <a:pt x="3018" y="6999"/>
                </a:lnTo>
                <a:lnTo>
                  <a:pt x="2716" y="6999"/>
                </a:lnTo>
                <a:lnTo>
                  <a:pt x="2716" y="6921"/>
                </a:lnTo>
                <a:lnTo>
                  <a:pt x="2469" y="6921"/>
                </a:lnTo>
                <a:lnTo>
                  <a:pt x="2469" y="6843"/>
                </a:lnTo>
                <a:lnTo>
                  <a:pt x="2263" y="6843"/>
                </a:lnTo>
                <a:lnTo>
                  <a:pt x="2263" y="6765"/>
                </a:lnTo>
                <a:lnTo>
                  <a:pt x="2089" y="6765"/>
                </a:lnTo>
                <a:lnTo>
                  <a:pt x="2089" y="6688"/>
                </a:lnTo>
                <a:lnTo>
                  <a:pt x="1940" y="6688"/>
                </a:lnTo>
                <a:lnTo>
                  <a:pt x="1940" y="6610"/>
                </a:lnTo>
                <a:lnTo>
                  <a:pt x="1811" y="6610"/>
                </a:lnTo>
                <a:lnTo>
                  <a:pt x="1811" y="6532"/>
                </a:lnTo>
                <a:lnTo>
                  <a:pt x="1697" y="6532"/>
                </a:lnTo>
                <a:lnTo>
                  <a:pt x="1697" y="6454"/>
                </a:lnTo>
                <a:lnTo>
                  <a:pt x="1598" y="6454"/>
                </a:lnTo>
                <a:lnTo>
                  <a:pt x="1598" y="6377"/>
                </a:lnTo>
                <a:lnTo>
                  <a:pt x="1509" y="6377"/>
                </a:lnTo>
                <a:lnTo>
                  <a:pt x="1509" y="6299"/>
                </a:lnTo>
                <a:lnTo>
                  <a:pt x="1429" y="6299"/>
                </a:lnTo>
                <a:lnTo>
                  <a:pt x="1429" y="6221"/>
                </a:lnTo>
                <a:lnTo>
                  <a:pt x="1358" y="6221"/>
                </a:lnTo>
                <a:lnTo>
                  <a:pt x="1358" y="6143"/>
                </a:lnTo>
                <a:lnTo>
                  <a:pt x="1293" y="6143"/>
                </a:lnTo>
                <a:lnTo>
                  <a:pt x="1293" y="6066"/>
                </a:lnTo>
                <a:lnTo>
                  <a:pt x="1234" y="6066"/>
                </a:lnTo>
                <a:lnTo>
                  <a:pt x="1234" y="5988"/>
                </a:lnTo>
                <a:lnTo>
                  <a:pt x="1181" y="5988"/>
                </a:lnTo>
                <a:lnTo>
                  <a:pt x="1181" y="5910"/>
                </a:lnTo>
                <a:lnTo>
                  <a:pt x="1132" y="5910"/>
                </a:lnTo>
                <a:lnTo>
                  <a:pt x="1132" y="5832"/>
                </a:lnTo>
                <a:lnTo>
                  <a:pt x="1086" y="5832"/>
                </a:lnTo>
                <a:lnTo>
                  <a:pt x="1086" y="5754"/>
                </a:lnTo>
                <a:lnTo>
                  <a:pt x="1045" y="5754"/>
                </a:lnTo>
                <a:lnTo>
                  <a:pt x="1045" y="5677"/>
                </a:lnTo>
                <a:lnTo>
                  <a:pt x="1006" y="5677"/>
                </a:lnTo>
                <a:lnTo>
                  <a:pt x="1006" y="5599"/>
                </a:lnTo>
                <a:lnTo>
                  <a:pt x="970" y="5599"/>
                </a:lnTo>
                <a:lnTo>
                  <a:pt x="970" y="5521"/>
                </a:lnTo>
                <a:lnTo>
                  <a:pt x="936" y="5521"/>
                </a:lnTo>
                <a:lnTo>
                  <a:pt x="936" y="5443"/>
                </a:lnTo>
                <a:lnTo>
                  <a:pt x="905" y="5443"/>
                </a:lnTo>
                <a:lnTo>
                  <a:pt x="905" y="5366"/>
                </a:lnTo>
                <a:lnTo>
                  <a:pt x="876" y="5366"/>
                </a:lnTo>
                <a:lnTo>
                  <a:pt x="876" y="5288"/>
                </a:lnTo>
                <a:lnTo>
                  <a:pt x="849" y="5288"/>
                </a:lnTo>
                <a:lnTo>
                  <a:pt x="849" y="5210"/>
                </a:lnTo>
                <a:lnTo>
                  <a:pt x="823" y="5210"/>
                </a:lnTo>
                <a:lnTo>
                  <a:pt x="823" y="5132"/>
                </a:lnTo>
                <a:lnTo>
                  <a:pt x="799" y="5132"/>
                </a:lnTo>
                <a:lnTo>
                  <a:pt x="799" y="5055"/>
                </a:lnTo>
                <a:lnTo>
                  <a:pt x="776" y="5055"/>
                </a:lnTo>
                <a:lnTo>
                  <a:pt x="776" y="4977"/>
                </a:lnTo>
                <a:lnTo>
                  <a:pt x="754" y="4977"/>
                </a:lnTo>
                <a:lnTo>
                  <a:pt x="754" y="4899"/>
                </a:lnTo>
                <a:lnTo>
                  <a:pt x="734" y="4899"/>
                </a:lnTo>
                <a:lnTo>
                  <a:pt x="734" y="4821"/>
                </a:lnTo>
                <a:lnTo>
                  <a:pt x="715" y="4821"/>
                </a:lnTo>
                <a:lnTo>
                  <a:pt x="715" y="4743"/>
                </a:lnTo>
                <a:lnTo>
                  <a:pt x="696" y="4743"/>
                </a:lnTo>
                <a:lnTo>
                  <a:pt x="696" y="4666"/>
                </a:lnTo>
                <a:lnTo>
                  <a:pt x="679" y="4666"/>
                </a:lnTo>
                <a:lnTo>
                  <a:pt x="679" y="4588"/>
                </a:lnTo>
                <a:lnTo>
                  <a:pt x="662" y="4588"/>
                </a:lnTo>
                <a:lnTo>
                  <a:pt x="662" y="4510"/>
                </a:lnTo>
                <a:lnTo>
                  <a:pt x="647" y="4510"/>
                </a:lnTo>
                <a:lnTo>
                  <a:pt x="647" y="4432"/>
                </a:lnTo>
                <a:lnTo>
                  <a:pt x="632" y="4432"/>
                </a:lnTo>
                <a:lnTo>
                  <a:pt x="632" y="4355"/>
                </a:lnTo>
                <a:lnTo>
                  <a:pt x="617" y="4355"/>
                </a:lnTo>
                <a:lnTo>
                  <a:pt x="617" y="4277"/>
                </a:lnTo>
                <a:lnTo>
                  <a:pt x="603" y="4277"/>
                </a:lnTo>
                <a:lnTo>
                  <a:pt x="603" y="4199"/>
                </a:lnTo>
                <a:lnTo>
                  <a:pt x="590" y="4199"/>
                </a:lnTo>
                <a:lnTo>
                  <a:pt x="590" y="4121"/>
                </a:lnTo>
                <a:lnTo>
                  <a:pt x="578" y="4121"/>
                </a:lnTo>
                <a:lnTo>
                  <a:pt x="578" y="4044"/>
                </a:lnTo>
                <a:lnTo>
                  <a:pt x="566" y="4044"/>
                </a:lnTo>
                <a:lnTo>
                  <a:pt x="566" y="3966"/>
                </a:lnTo>
                <a:lnTo>
                  <a:pt x="554" y="3966"/>
                </a:lnTo>
                <a:lnTo>
                  <a:pt x="554" y="3888"/>
                </a:lnTo>
                <a:lnTo>
                  <a:pt x="543" y="3888"/>
                </a:lnTo>
                <a:lnTo>
                  <a:pt x="543" y="3810"/>
                </a:lnTo>
                <a:lnTo>
                  <a:pt x="532" y="3810"/>
                </a:lnTo>
                <a:lnTo>
                  <a:pt x="532" y="3732"/>
                </a:lnTo>
                <a:lnTo>
                  <a:pt x="522" y="3732"/>
                </a:lnTo>
                <a:lnTo>
                  <a:pt x="522" y="3655"/>
                </a:lnTo>
                <a:lnTo>
                  <a:pt x="512" y="3655"/>
                </a:lnTo>
                <a:lnTo>
                  <a:pt x="512" y="3577"/>
                </a:lnTo>
                <a:lnTo>
                  <a:pt x="503" y="3577"/>
                </a:lnTo>
                <a:lnTo>
                  <a:pt x="503" y="3499"/>
                </a:lnTo>
                <a:lnTo>
                  <a:pt x="494" y="3499"/>
                </a:lnTo>
                <a:lnTo>
                  <a:pt x="494" y="3421"/>
                </a:lnTo>
                <a:lnTo>
                  <a:pt x="485" y="3421"/>
                </a:lnTo>
                <a:lnTo>
                  <a:pt x="485" y="3344"/>
                </a:lnTo>
                <a:lnTo>
                  <a:pt x="476" y="3344"/>
                </a:lnTo>
                <a:lnTo>
                  <a:pt x="476" y="3266"/>
                </a:lnTo>
                <a:lnTo>
                  <a:pt x="468" y="3266"/>
                </a:lnTo>
                <a:lnTo>
                  <a:pt x="468" y="3188"/>
                </a:lnTo>
                <a:lnTo>
                  <a:pt x="460" y="3188"/>
                </a:lnTo>
                <a:lnTo>
                  <a:pt x="460" y="3110"/>
                </a:lnTo>
                <a:lnTo>
                  <a:pt x="453" y="3110"/>
                </a:lnTo>
                <a:lnTo>
                  <a:pt x="453" y="3033"/>
                </a:lnTo>
                <a:lnTo>
                  <a:pt x="445" y="3033"/>
                </a:lnTo>
                <a:lnTo>
                  <a:pt x="445" y="2955"/>
                </a:lnTo>
                <a:lnTo>
                  <a:pt x="438" y="2955"/>
                </a:lnTo>
                <a:lnTo>
                  <a:pt x="438" y="2877"/>
                </a:lnTo>
                <a:lnTo>
                  <a:pt x="431" y="2877"/>
                </a:lnTo>
                <a:lnTo>
                  <a:pt x="431" y="2799"/>
                </a:lnTo>
                <a:lnTo>
                  <a:pt x="424" y="2799"/>
                </a:lnTo>
                <a:lnTo>
                  <a:pt x="424" y="2721"/>
                </a:lnTo>
                <a:lnTo>
                  <a:pt x="418" y="2721"/>
                </a:lnTo>
                <a:lnTo>
                  <a:pt x="418" y="2644"/>
                </a:lnTo>
                <a:lnTo>
                  <a:pt x="411" y="2644"/>
                </a:lnTo>
                <a:lnTo>
                  <a:pt x="411" y="2566"/>
                </a:lnTo>
                <a:lnTo>
                  <a:pt x="405" y="2566"/>
                </a:lnTo>
                <a:lnTo>
                  <a:pt x="405" y="2488"/>
                </a:lnTo>
                <a:lnTo>
                  <a:pt x="399" y="2488"/>
                </a:lnTo>
                <a:lnTo>
                  <a:pt x="399" y="2410"/>
                </a:lnTo>
                <a:lnTo>
                  <a:pt x="394" y="2410"/>
                </a:lnTo>
                <a:lnTo>
                  <a:pt x="394" y="2333"/>
                </a:lnTo>
                <a:lnTo>
                  <a:pt x="388" y="2333"/>
                </a:lnTo>
                <a:lnTo>
                  <a:pt x="388" y="2255"/>
                </a:lnTo>
                <a:lnTo>
                  <a:pt x="382" y="2255"/>
                </a:lnTo>
                <a:lnTo>
                  <a:pt x="382" y="2177"/>
                </a:lnTo>
                <a:lnTo>
                  <a:pt x="377" y="2177"/>
                </a:lnTo>
                <a:lnTo>
                  <a:pt x="377" y="2099"/>
                </a:lnTo>
                <a:lnTo>
                  <a:pt x="372" y="2099"/>
                </a:lnTo>
                <a:lnTo>
                  <a:pt x="372" y="2022"/>
                </a:lnTo>
                <a:lnTo>
                  <a:pt x="367" y="2022"/>
                </a:lnTo>
                <a:lnTo>
                  <a:pt x="367" y="1944"/>
                </a:lnTo>
                <a:lnTo>
                  <a:pt x="362" y="1944"/>
                </a:lnTo>
                <a:lnTo>
                  <a:pt x="362" y="1866"/>
                </a:lnTo>
                <a:lnTo>
                  <a:pt x="357" y="1866"/>
                </a:lnTo>
                <a:lnTo>
                  <a:pt x="357" y="1788"/>
                </a:lnTo>
                <a:lnTo>
                  <a:pt x="353" y="1788"/>
                </a:lnTo>
                <a:lnTo>
                  <a:pt x="353" y="1710"/>
                </a:lnTo>
                <a:lnTo>
                  <a:pt x="348" y="1710"/>
                </a:lnTo>
                <a:lnTo>
                  <a:pt x="348" y="1633"/>
                </a:lnTo>
                <a:lnTo>
                  <a:pt x="344" y="1633"/>
                </a:lnTo>
                <a:lnTo>
                  <a:pt x="344" y="1555"/>
                </a:lnTo>
                <a:lnTo>
                  <a:pt x="339" y="1555"/>
                </a:lnTo>
                <a:lnTo>
                  <a:pt x="339" y="1477"/>
                </a:lnTo>
                <a:lnTo>
                  <a:pt x="335" y="1477"/>
                </a:lnTo>
                <a:lnTo>
                  <a:pt x="335" y="1399"/>
                </a:lnTo>
                <a:lnTo>
                  <a:pt x="331" y="1399"/>
                </a:lnTo>
                <a:lnTo>
                  <a:pt x="331" y="1322"/>
                </a:lnTo>
                <a:lnTo>
                  <a:pt x="327" y="1322"/>
                </a:lnTo>
                <a:lnTo>
                  <a:pt x="327" y="1244"/>
                </a:lnTo>
                <a:lnTo>
                  <a:pt x="323" y="1244"/>
                </a:lnTo>
                <a:lnTo>
                  <a:pt x="323" y="1166"/>
                </a:lnTo>
                <a:lnTo>
                  <a:pt x="319" y="1166"/>
                </a:lnTo>
                <a:lnTo>
                  <a:pt x="319" y="1088"/>
                </a:lnTo>
                <a:lnTo>
                  <a:pt x="316" y="1088"/>
                </a:lnTo>
                <a:lnTo>
                  <a:pt x="316" y="1011"/>
                </a:lnTo>
                <a:lnTo>
                  <a:pt x="312" y="1011"/>
                </a:lnTo>
                <a:lnTo>
                  <a:pt x="312" y="933"/>
                </a:lnTo>
                <a:lnTo>
                  <a:pt x="309" y="933"/>
                </a:lnTo>
                <a:lnTo>
                  <a:pt x="309" y="855"/>
                </a:lnTo>
                <a:lnTo>
                  <a:pt x="305" y="855"/>
                </a:lnTo>
                <a:lnTo>
                  <a:pt x="305" y="777"/>
                </a:lnTo>
                <a:lnTo>
                  <a:pt x="302" y="777"/>
                </a:lnTo>
                <a:lnTo>
                  <a:pt x="302" y="699"/>
                </a:lnTo>
                <a:lnTo>
                  <a:pt x="298" y="699"/>
                </a:lnTo>
                <a:lnTo>
                  <a:pt x="298" y="622"/>
                </a:lnTo>
                <a:lnTo>
                  <a:pt x="295" y="622"/>
                </a:lnTo>
                <a:lnTo>
                  <a:pt x="295" y="544"/>
                </a:lnTo>
                <a:lnTo>
                  <a:pt x="292" y="544"/>
                </a:lnTo>
                <a:lnTo>
                  <a:pt x="292" y="466"/>
                </a:lnTo>
                <a:lnTo>
                  <a:pt x="289" y="466"/>
                </a:lnTo>
                <a:lnTo>
                  <a:pt x="289" y="388"/>
                </a:lnTo>
                <a:lnTo>
                  <a:pt x="286" y="388"/>
                </a:lnTo>
                <a:lnTo>
                  <a:pt x="286" y="311"/>
                </a:lnTo>
                <a:lnTo>
                  <a:pt x="283" y="311"/>
                </a:lnTo>
                <a:lnTo>
                  <a:pt x="283" y="233"/>
                </a:lnTo>
                <a:lnTo>
                  <a:pt x="280" y="233"/>
                </a:lnTo>
                <a:lnTo>
                  <a:pt x="280" y="155"/>
                </a:lnTo>
                <a:lnTo>
                  <a:pt x="277" y="155"/>
                </a:lnTo>
                <a:lnTo>
                  <a:pt x="277" y="77"/>
                </a:lnTo>
                <a:lnTo>
                  <a:pt x="274" y="77"/>
                </a:lnTo>
                <a:lnTo>
                  <a:pt x="274" y="0"/>
                </a:lnTo>
                <a:lnTo>
                  <a:pt x="0" y="0"/>
                </a:lnTo>
              </a:path>
            </a:pathLst>
          </a:custGeom>
          <a:solidFill>
            <a:schemeClr val="hlink"/>
          </a:solidFill>
          <a:ln w="28575">
            <a:solidFill>
              <a:schemeClr val="hlink"/>
            </a:solidFill>
            <a:round/>
            <a:headEnd/>
            <a:tailEnd/>
          </a:ln>
        </p:spPr>
        <p:txBody>
          <a:bodyPr rot="10800000"/>
          <a:lstStyle/>
          <a:p>
            <a:endParaRPr lang="en-US"/>
          </a:p>
        </p:txBody>
      </p:sp>
      <p:sp>
        <p:nvSpPr>
          <p:cNvPr id="113674" name="Freeform 10"/>
          <p:cNvSpPr>
            <a:spLocks/>
          </p:cNvSpPr>
          <p:nvPr/>
        </p:nvSpPr>
        <p:spPr bwMode="auto">
          <a:xfrm flipV="1">
            <a:off x="3856038" y="4656138"/>
            <a:ext cx="1482725" cy="1665287"/>
          </a:xfrm>
          <a:custGeom>
            <a:avLst/>
            <a:gdLst>
              <a:gd name="T0" fmla="*/ 0 w 5281"/>
              <a:gd name="T1" fmla="*/ 2147483647 h 7777"/>
              <a:gd name="T2" fmla="*/ 0 w 5281"/>
              <a:gd name="T3" fmla="*/ 2147483647 h 7777"/>
              <a:gd name="T4" fmla="*/ 0 w 5281"/>
              <a:gd name="T5" fmla="*/ 2147483647 h 7777"/>
              <a:gd name="T6" fmla="*/ 0 w 5281"/>
              <a:gd name="T7" fmla="*/ 2147483647 h 7777"/>
              <a:gd name="T8" fmla="*/ 0 w 5281"/>
              <a:gd name="T9" fmla="*/ 2147483647 h 7777"/>
              <a:gd name="T10" fmla="*/ 0 w 5281"/>
              <a:gd name="T11" fmla="*/ 2147483647 h 7777"/>
              <a:gd name="T12" fmla="*/ 2147483647 w 5281"/>
              <a:gd name="T13" fmla="*/ 2147483647 h 7777"/>
              <a:gd name="T14" fmla="*/ 2147483647 w 5281"/>
              <a:gd name="T15" fmla="*/ 2147483647 h 7777"/>
              <a:gd name="T16" fmla="*/ 2147483647 w 5281"/>
              <a:gd name="T17" fmla="*/ 2147483647 h 7777"/>
              <a:gd name="T18" fmla="*/ 2147483647 w 5281"/>
              <a:gd name="T19" fmla="*/ 2147483647 h 7777"/>
              <a:gd name="T20" fmla="*/ 2147483647 w 5281"/>
              <a:gd name="T21" fmla="*/ 2147483647 h 7777"/>
              <a:gd name="T22" fmla="*/ 2147483647 w 5281"/>
              <a:gd name="T23" fmla="*/ 2147483647 h 7777"/>
              <a:gd name="T24" fmla="*/ 2147483647 w 5281"/>
              <a:gd name="T25" fmla="*/ 2147483647 h 7777"/>
              <a:gd name="T26" fmla="*/ 2147483647 w 5281"/>
              <a:gd name="T27" fmla="*/ 2147483647 h 7777"/>
              <a:gd name="T28" fmla="*/ 2147483647 w 5281"/>
              <a:gd name="T29" fmla="*/ 2147483647 h 7777"/>
              <a:gd name="T30" fmla="*/ 2147483647 w 5281"/>
              <a:gd name="T31" fmla="*/ 2147483647 h 7777"/>
              <a:gd name="T32" fmla="*/ 2147483647 w 5281"/>
              <a:gd name="T33" fmla="*/ 2147483647 h 7777"/>
              <a:gd name="T34" fmla="*/ 2147483647 w 5281"/>
              <a:gd name="T35" fmla="*/ 2147483647 h 7777"/>
              <a:gd name="T36" fmla="*/ 2147483647 w 5281"/>
              <a:gd name="T37" fmla="*/ 2147483647 h 7777"/>
              <a:gd name="T38" fmla="*/ 2147483647 w 5281"/>
              <a:gd name="T39" fmla="*/ 2147483647 h 7777"/>
              <a:gd name="T40" fmla="*/ 2147483647 w 5281"/>
              <a:gd name="T41" fmla="*/ 2147483647 h 7777"/>
              <a:gd name="T42" fmla="*/ 2147483647 w 5281"/>
              <a:gd name="T43" fmla="*/ 2147483647 h 7777"/>
              <a:gd name="T44" fmla="*/ 2147483647 w 5281"/>
              <a:gd name="T45" fmla="*/ 2147483647 h 7777"/>
              <a:gd name="T46" fmla="*/ 2147483647 w 5281"/>
              <a:gd name="T47" fmla="*/ 2147483647 h 7777"/>
              <a:gd name="T48" fmla="*/ 2147483647 w 5281"/>
              <a:gd name="T49" fmla="*/ 2147483647 h 7777"/>
              <a:gd name="T50" fmla="*/ 2147483647 w 5281"/>
              <a:gd name="T51" fmla="*/ 2147483647 h 7777"/>
              <a:gd name="T52" fmla="*/ 2147483647 w 5281"/>
              <a:gd name="T53" fmla="*/ 2147483647 h 7777"/>
              <a:gd name="T54" fmla="*/ 2147483647 w 5281"/>
              <a:gd name="T55" fmla="*/ 2147483647 h 7777"/>
              <a:gd name="T56" fmla="*/ 2147483647 w 5281"/>
              <a:gd name="T57" fmla="*/ 2147483647 h 7777"/>
              <a:gd name="T58" fmla="*/ 2147483647 w 5281"/>
              <a:gd name="T59" fmla="*/ 2147483647 h 7777"/>
              <a:gd name="T60" fmla="*/ 2147483647 w 5281"/>
              <a:gd name="T61" fmla="*/ 2147483647 h 7777"/>
              <a:gd name="T62" fmla="*/ 2147483647 w 5281"/>
              <a:gd name="T63" fmla="*/ 2147483647 h 7777"/>
              <a:gd name="T64" fmla="*/ 2147483647 w 5281"/>
              <a:gd name="T65" fmla="*/ 2147483647 h 7777"/>
              <a:gd name="T66" fmla="*/ 2147483647 w 5281"/>
              <a:gd name="T67" fmla="*/ 2147483647 h 7777"/>
              <a:gd name="T68" fmla="*/ 2147483647 w 5281"/>
              <a:gd name="T69" fmla="*/ 2147483647 h 7777"/>
              <a:gd name="T70" fmla="*/ 2147483647 w 5281"/>
              <a:gd name="T71" fmla="*/ 2147483647 h 7777"/>
              <a:gd name="T72" fmla="*/ 2147483647 w 5281"/>
              <a:gd name="T73" fmla="*/ 2147483647 h 7777"/>
              <a:gd name="T74" fmla="*/ 2147483647 w 5281"/>
              <a:gd name="T75" fmla="*/ 2147483647 h 7777"/>
              <a:gd name="T76" fmla="*/ 2147483647 w 5281"/>
              <a:gd name="T77" fmla="*/ 2147483647 h 7777"/>
              <a:gd name="T78" fmla="*/ 2147483647 w 5281"/>
              <a:gd name="T79" fmla="*/ 2147483647 h 7777"/>
              <a:gd name="T80" fmla="*/ 2147483647 w 5281"/>
              <a:gd name="T81" fmla="*/ 2147483647 h 7777"/>
              <a:gd name="T82" fmla="*/ 2147483647 w 5281"/>
              <a:gd name="T83" fmla="*/ 2147483647 h 7777"/>
              <a:gd name="T84" fmla="*/ 2147483647 w 5281"/>
              <a:gd name="T85" fmla="*/ 2147483647 h 7777"/>
              <a:gd name="T86" fmla="*/ 2147483647 w 5281"/>
              <a:gd name="T87" fmla="*/ 2147483647 h 7777"/>
              <a:gd name="T88" fmla="*/ 2147483647 w 5281"/>
              <a:gd name="T89" fmla="*/ 2147483647 h 7777"/>
              <a:gd name="T90" fmla="*/ 2147483647 w 5281"/>
              <a:gd name="T91" fmla="*/ 2147483647 h 7777"/>
              <a:gd name="T92" fmla="*/ 2147483647 w 5281"/>
              <a:gd name="T93" fmla="*/ 2147483647 h 7777"/>
              <a:gd name="T94" fmla="*/ 2147483647 w 5281"/>
              <a:gd name="T95" fmla="*/ 2147483647 h 7777"/>
              <a:gd name="T96" fmla="*/ 2147483647 w 5281"/>
              <a:gd name="T97" fmla="*/ 2147483647 h 7777"/>
              <a:gd name="T98" fmla="*/ 2147483647 w 5281"/>
              <a:gd name="T99" fmla="*/ 2147483647 h 7777"/>
              <a:gd name="T100" fmla="*/ 2147483647 w 5281"/>
              <a:gd name="T101" fmla="*/ 2147483647 h 7777"/>
              <a:gd name="T102" fmla="*/ 2147483647 w 5281"/>
              <a:gd name="T103" fmla="*/ 2147483647 h 7777"/>
              <a:gd name="T104" fmla="*/ 2147483647 w 5281"/>
              <a:gd name="T105" fmla="*/ 2147483647 h 7777"/>
              <a:gd name="T106" fmla="*/ 2147483647 w 5281"/>
              <a:gd name="T107" fmla="*/ 2147483647 h 7777"/>
              <a:gd name="T108" fmla="*/ 2147483647 w 5281"/>
              <a:gd name="T109" fmla="*/ 2147483647 h 7777"/>
              <a:gd name="T110" fmla="*/ 2147483647 w 5281"/>
              <a:gd name="T111" fmla="*/ 2147483647 h 7777"/>
              <a:gd name="T112" fmla="*/ 2147483647 w 5281"/>
              <a:gd name="T113" fmla="*/ 2147483647 h 7777"/>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5281"/>
              <a:gd name="T172" fmla="*/ 0 h 7777"/>
              <a:gd name="T173" fmla="*/ 5281 w 5281"/>
              <a:gd name="T174" fmla="*/ 7777 h 7777"/>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5281" h="7777">
                <a:moveTo>
                  <a:pt x="0" y="0"/>
                </a:moveTo>
                <a:lnTo>
                  <a:pt x="0" y="0"/>
                </a:lnTo>
                <a:lnTo>
                  <a:pt x="0" y="77"/>
                </a:lnTo>
                <a:lnTo>
                  <a:pt x="0" y="155"/>
                </a:lnTo>
                <a:lnTo>
                  <a:pt x="0" y="233"/>
                </a:lnTo>
                <a:lnTo>
                  <a:pt x="0" y="311"/>
                </a:lnTo>
                <a:lnTo>
                  <a:pt x="0" y="388"/>
                </a:lnTo>
                <a:lnTo>
                  <a:pt x="0" y="466"/>
                </a:lnTo>
                <a:lnTo>
                  <a:pt x="0" y="544"/>
                </a:lnTo>
                <a:lnTo>
                  <a:pt x="0" y="622"/>
                </a:lnTo>
                <a:lnTo>
                  <a:pt x="0" y="699"/>
                </a:lnTo>
                <a:lnTo>
                  <a:pt x="0" y="777"/>
                </a:lnTo>
                <a:lnTo>
                  <a:pt x="0" y="855"/>
                </a:lnTo>
                <a:lnTo>
                  <a:pt x="0" y="933"/>
                </a:lnTo>
                <a:lnTo>
                  <a:pt x="0" y="1011"/>
                </a:lnTo>
                <a:lnTo>
                  <a:pt x="0" y="1088"/>
                </a:lnTo>
                <a:lnTo>
                  <a:pt x="0" y="1166"/>
                </a:lnTo>
                <a:lnTo>
                  <a:pt x="0" y="1244"/>
                </a:lnTo>
                <a:lnTo>
                  <a:pt x="0" y="1322"/>
                </a:lnTo>
                <a:lnTo>
                  <a:pt x="0" y="1399"/>
                </a:lnTo>
                <a:lnTo>
                  <a:pt x="0" y="1477"/>
                </a:lnTo>
                <a:lnTo>
                  <a:pt x="0" y="1555"/>
                </a:lnTo>
                <a:lnTo>
                  <a:pt x="0" y="1633"/>
                </a:lnTo>
                <a:lnTo>
                  <a:pt x="46" y="1633"/>
                </a:lnTo>
                <a:lnTo>
                  <a:pt x="46" y="1710"/>
                </a:lnTo>
                <a:lnTo>
                  <a:pt x="88" y="1710"/>
                </a:lnTo>
                <a:lnTo>
                  <a:pt x="88" y="1788"/>
                </a:lnTo>
                <a:lnTo>
                  <a:pt x="128" y="1788"/>
                </a:lnTo>
                <a:lnTo>
                  <a:pt x="128" y="1866"/>
                </a:lnTo>
                <a:lnTo>
                  <a:pt x="166" y="1866"/>
                </a:lnTo>
                <a:lnTo>
                  <a:pt x="166" y="1944"/>
                </a:lnTo>
                <a:lnTo>
                  <a:pt x="202" y="1944"/>
                </a:lnTo>
                <a:lnTo>
                  <a:pt x="202" y="2022"/>
                </a:lnTo>
                <a:lnTo>
                  <a:pt x="236" y="2022"/>
                </a:lnTo>
                <a:lnTo>
                  <a:pt x="236" y="2099"/>
                </a:lnTo>
                <a:lnTo>
                  <a:pt x="268" y="2099"/>
                </a:lnTo>
                <a:lnTo>
                  <a:pt x="268" y="2177"/>
                </a:lnTo>
                <a:lnTo>
                  <a:pt x="299" y="2177"/>
                </a:lnTo>
                <a:lnTo>
                  <a:pt x="299" y="2255"/>
                </a:lnTo>
                <a:lnTo>
                  <a:pt x="328" y="2255"/>
                </a:lnTo>
                <a:lnTo>
                  <a:pt x="328" y="2333"/>
                </a:lnTo>
                <a:lnTo>
                  <a:pt x="356" y="2333"/>
                </a:lnTo>
                <a:lnTo>
                  <a:pt x="356" y="2410"/>
                </a:lnTo>
                <a:lnTo>
                  <a:pt x="383" y="2410"/>
                </a:lnTo>
                <a:lnTo>
                  <a:pt x="383" y="2488"/>
                </a:lnTo>
                <a:lnTo>
                  <a:pt x="409" y="2488"/>
                </a:lnTo>
                <a:lnTo>
                  <a:pt x="409" y="2566"/>
                </a:lnTo>
                <a:lnTo>
                  <a:pt x="434" y="2566"/>
                </a:lnTo>
                <a:lnTo>
                  <a:pt x="434" y="2644"/>
                </a:lnTo>
                <a:lnTo>
                  <a:pt x="458" y="2644"/>
                </a:lnTo>
                <a:lnTo>
                  <a:pt x="458" y="2721"/>
                </a:lnTo>
                <a:lnTo>
                  <a:pt x="481" y="2721"/>
                </a:lnTo>
                <a:lnTo>
                  <a:pt x="481" y="2799"/>
                </a:lnTo>
                <a:lnTo>
                  <a:pt x="503" y="2799"/>
                </a:lnTo>
                <a:lnTo>
                  <a:pt x="503" y="2877"/>
                </a:lnTo>
                <a:lnTo>
                  <a:pt x="524" y="2877"/>
                </a:lnTo>
                <a:lnTo>
                  <a:pt x="524" y="2955"/>
                </a:lnTo>
                <a:lnTo>
                  <a:pt x="545" y="2955"/>
                </a:lnTo>
                <a:lnTo>
                  <a:pt x="545" y="3033"/>
                </a:lnTo>
                <a:lnTo>
                  <a:pt x="565" y="3033"/>
                </a:lnTo>
                <a:lnTo>
                  <a:pt x="565" y="3110"/>
                </a:lnTo>
                <a:lnTo>
                  <a:pt x="585" y="3110"/>
                </a:lnTo>
                <a:lnTo>
                  <a:pt x="585" y="3188"/>
                </a:lnTo>
                <a:lnTo>
                  <a:pt x="604" y="3188"/>
                </a:lnTo>
                <a:lnTo>
                  <a:pt x="604" y="3266"/>
                </a:lnTo>
                <a:lnTo>
                  <a:pt x="622" y="3266"/>
                </a:lnTo>
                <a:lnTo>
                  <a:pt x="622" y="3344"/>
                </a:lnTo>
                <a:lnTo>
                  <a:pt x="640" y="3344"/>
                </a:lnTo>
                <a:lnTo>
                  <a:pt x="640" y="3421"/>
                </a:lnTo>
                <a:lnTo>
                  <a:pt x="658" y="3421"/>
                </a:lnTo>
                <a:lnTo>
                  <a:pt x="658" y="3499"/>
                </a:lnTo>
                <a:lnTo>
                  <a:pt x="675" y="3499"/>
                </a:lnTo>
                <a:lnTo>
                  <a:pt x="675" y="3577"/>
                </a:lnTo>
                <a:lnTo>
                  <a:pt x="691" y="3577"/>
                </a:lnTo>
                <a:lnTo>
                  <a:pt x="691" y="3655"/>
                </a:lnTo>
                <a:lnTo>
                  <a:pt x="708" y="3655"/>
                </a:lnTo>
                <a:lnTo>
                  <a:pt x="708" y="3732"/>
                </a:lnTo>
                <a:lnTo>
                  <a:pt x="724" y="3732"/>
                </a:lnTo>
                <a:lnTo>
                  <a:pt x="724" y="3810"/>
                </a:lnTo>
                <a:lnTo>
                  <a:pt x="739" y="3810"/>
                </a:lnTo>
                <a:lnTo>
                  <a:pt x="739" y="3888"/>
                </a:lnTo>
                <a:lnTo>
                  <a:pt x="754" y="3888"/>
                </a:lnTo>
                <a:lnTo>
                  <a:pt x="754" y="3966"/>
                </a:lnTo>
                <a:lnTo>
                  <a:pt x="769" y="3966"/>
                </a:lnTo>
                <a:lnTo>
                  <a:pt x="769" y="4044"/>
                </a:lnTo>
                <a:lnTo>
                  <a:pt x="784" y="4044"/>
                </a:lnTo>
                <a:lnTo>
                  <a:pt x="784" y="4121"/>
                </a:lnTo>
                <a:lnTo>
                  <a:pt x="798" y="4121"/>
                </a:lnTo>
                <a:lnTo>
                  <a:pt x="798" y="4199"/>
                </a:lnTo>
                <a:lnTo>
                  <a:pt x="813" y="4199"/>
                </a:lnTo>
                <a:lnTo>
                  <a:pt x="813" y="4277"/>
                </a:lnTo>
                <a:lnTo>
                  <a:pt x="826" y="4277"/>
                </a:lnTo>
                <a:lnTo>
                  <a:pt x="826" y="4355"/>
                </a:lnTo>
                <a:lnTo>
                  <a:pt x="840" y="4355"/>
                </a:lnTo>
                <a:lnTo>
                  <a:pt x="840" y="4432"/>
                </a:lnTo>
                <a:lnTo>
                  <a:pt x="854" y="4432"/>
                </a:lnTo>
                <a:lnTo>
                  <a:pt x="854" y="4510"/>
                </a:lnTo>
                <a:lnTo>
                  <a:pt x="867" y="4510"/>
                </a:lnTo>
                <a:lnTo>
                  <a:pt x="867" y="4588"/>
                </a:lnTo>
                <a:lnTo>
                  <a:pt x="880" y="4588"/>
                </a:lnTo>
                <a:lnTo>
                  <a:pt x="880" y="4666"/>
                </a:lnTo>
                <a:lnTo>
                  <a:pt x="893" y="4666"/>
                </a:lnTo>
                <a:lnTo>
                  <a:pt x="893" y="4743"/>
                </a:lnTo>
                <a:lnTo>
                  <a:pt x="906" y="4743"/>
                </a:lnTo>
                <a:lnTo>
                  <a:pt x="906" y="4821"/>
                </a:lnTo>
                <a:lnTo>
                  <a:pt x="918" y="4821"/>
                </a:lnTo>
                <a:lnTo>
                  <a:pt x="918" y="4899"/>
                </a:lnTo>
                <a:lnTo>
                  <a:pt x="931" y="4899"/>
                </a:lnTo>
                <a:lnTo>
                  <a:pt x="931" y="4977"/>
                </a:lnTo>
                <a:lnTo>
                  <a:pt x="943" y="4977"/>
                </a:lnTo>
                <a:lnTo>
                  <a:pt x="943" y="5055"/>
                </a:lnTo>
                <a:lnTo>
                  <a:pt x="955" y="5055"/>
                </a:lnTo>
                <a:lnTo>
                  <a:pt x="955" y="5132"/>
                </a:lnTo>
                <a:lnTo>
                  <a:pt x="967" y="5132"/>
                </a:lnTo>
                <a:lnTo>
                  <a:pt x="967" y="5210"/>
                </a:lnTo>
                <a:lnTo>
                  <a:pt x="979" y="5210"/>
                </a:lnTo>
                <a:lnTo>
                  <a:pt x="979" y="5288"/>
                </a:lnTo>
                <a:lnTo>
                  <a:pt x="991" y="5288"/>
                </a:lnTo>
                <a:lnTo>
                  <a:pt x="991" y="5366"/>
                </a:lnTo>
                <a:lnTo>
                  <a:pt x="1003" y="5366"/>
                </a:lnTo>
                <a:lnTo>
                  <a:pt x="1003" y="5443"/>
                </a:lnTo>
                <a:lnTo>
                  <a:pt x="1015" y="5443"/>
                </a:lnTo>
                <a:lnTo>
                  <a:pt x="1015" y="5521"/>
                </a:lnTo>
                <a:lnTo>
                  <a:pt x="1027" y="5521"/>
                </a:lnTo>
                <a:lnTo>
                  <a:pt x="1027" y="5599"/>
                </a:lnTo>
                <a:lnTo>
                  <a:pt x="1038" y="5599"/>
                </a:lnTo>
                <a:lnTo>
                  <a:pt x="1038" y="5677"/>
                </a:lnTo>
                <a:lnTo>
                  <a:pt x="1050" y="5677"/>
                </a:lnTo>
                <a:lnTo>
                  <a:pt x="1050" y="5754"/>
                </a:lnTo>
                <a:lnTo>
                  <a:pt x="1062" y="5754"/>
                </a:lnTo>
                <a:lnTo>
                  <a:pt x="1062" y="5832"/>
                </a:lnTo>
                <a:lnTo>
                  <a:pt x="1073" y="5832"/>
                </a:lnTo>
                <a:lnTo>
                  <a:pt x="1073" y="5910"/>
                </a:lnTo>
                <a:lnTo>
                  <a:pt x="1085" y="5910"/>
                </a:lnTo>
                <a:lnTo>
                  <a:pt x="1085" y="5988"/>
                </a:lnTo>
                <a:lnTo>
                  <a:pt x="1097" y="5988"/>
                </a:lnTo>
                <a:lnTo>
                  <a:pt x="1097" y="6066"/>
                </a:lnTo>
                <a:lnTo>
                  <a:pt x="1108" y="6066"/>
                </a:lnTo>
                <a:lnTo>
                  <a:pt x="1108" y="6143"/>
                </a:lnTo>
                <a:lnTo>
                  <a:pt x="1120" y="6143"/>
                </a:lnTo>
                <a:lnTo>
                  <a:pt x="1120" y="6221"/>
                </a:lnTo>
                <a:lnTo>
                  <a:pt x="1132" y="6221"/>
                </a:lnTo>
                <a:lnTo>
                  <a:pt x="1132" y="6299"/>
                </a:lnTo>
                <a:lnTo>
                  <a:pt x="1143" y="6299"/>
                </a:lnTo>
                <a:lnTo>
                  <a:pt x="1143" y="6377"/>
                </a:lnTo>
                <a:lnTo>
                  <a:pt x="1155" y="6377"/>
                </a:lnTo>
                <a:lnTo>
                  <a:pt x="1155" y="6454"/>
                </a:lnTo>
                <a:lnTo>
                  <a:pt x="1167" y="6454"/>
                </a:lnTo>
                <a:lnTo>
                  <a:pt x="1167" y="6532"/>
                </a:lnTo>
                <a:lnTo>
                  <a:pt x="1180" y="6532"/>
                </a:lnTo>
                <a:lnTo>
                  <a:pt x="1180" y="6610"/>
                </a:lnTo>
                <a:lnTo>
                  <a:pt x="1192" y="6610"/>
                </a:lnTo>
                <a:lnTo>
                  <a:pt x="1192" y="6688"/>
                </a:lnTo>
                <a:lnTo>
                  <a:pt x="1204" y="6688"/>
                </a:lnTo>
                <a:lnTo>
                  <a:pt x="1204" y="6765"/>
                </a:lnTo>
                <a:lnTo>
                  <a:pt x="1217" y="6765"/>
                </a:lnTo>
                <a:lnTo>
                  <a:pt x="1217" y="6843"/>
                </a:lnTo>
                <a:lnTo>
                  <a:pt x="1230" y="6843"/>
                </a:lnTo>
                <a:lnTo>
                  <a:pt x="1230" y="6921"/>
                </a:lnTo>
                <a:lnTo>
                  <a:pt x="1244" y="6921"/>
                </a:lnTo>
                <a:lnTo>
                  <a:pt x="1244" y="6999"/>
                </a:lnTo>
                <a:lnTo>
                  <a:pt x="1257" y="6999"/>
                </a:lnTo>
                <a:lnTo>
                  <a:pt x="1257" y="7077"/>
                </a:lnTo>
                <a:lnTo>
                  <a:pt x="1272" y="7077"/>
                </a:lnTo>
                <a:lnTo>
                  <a:pt x="1272" y="7154"/>
                </a:lnTo>
                <a:lnTo>
                  <a:pt x="1286" y="7154"/>
                </a:lnTo>
                <a:lnTo>
                  <a:pt x="1286" y="7232"/>
                </a:lnTo>
                <a:lnTo>
                  <a:pt x="1302" y="7232"/>
                </a:lnTo>
                <a:lnTo>
                  <a:pt x="1302" y="7310"/>
                </a:lnTo>
                <a:lnTo>
                  <a:pt x="1318" y="7310"/>
                </a:lnTo>
                <a:lnTo>
                  <a:pt x="1318" y="7388"/>
                </a:lnTo>
                <a:lnTo>
                  <a:pt x="1336" y="7388"/>
                </a:lnTo>
                <a:lnTo>
                  <a:pt x="1336" y="7465"/>
                </a:lnTo>
                <a:lnTo>
                  <a:pt x="1355" y="7465"/>
                </a:lnTo>
                <a:lnTo>
                  <a:pt x="1355" y="7543"/>
                </a:lnTo>
                <a:lnTo>
                  <a:pt x="1488" y="7543"/>
                </a:lnTo>
                <a:lnTo>
                  <a:pt x="1488" y="7621"/>
                </a:lnTo>
                <a:lnTo>
                  <a:pt x="1631" y="7621"/>
                </a:lnTo>
                <a:lnTo>
                  <a:pt x="1631" y="7699"/>
                </a:lnTo>
                <a:lnTo>
                  <a:pt x="1763" y="7699"/>
                </a:lnTo>
                <a:lnTo>
                  <a:pt x="1763" y="7777"/>
                </a:lnTo>
                <a:lnTo>
                  <a:pt x="5281" y="7777"/>
                </a:lnTo>
                <a:lnTo>
                  <a:pt x="5281" y="7699"/>
                </a:lnTo>
                <a:lnTo>
                  <a:pt x="5281" y="7621"/>
                </a:lnTo>
                <a:lnTo>
                  <a:pt x="5281" y="7543"/>
                </a:lnTo>
                <a:lnTo>
                  <a:pt x="5281" y="7465"/>
                </a:lnTo>
                <a:lnTo>
                  <a:pt x="5205" y="7465"/>
                </a:lnTo>
                <a:lnTo>
                  <a:pt x="5205" y="7388"/>
                </a:lnTo>
                <a:lnTo>
                  <a:pt x="4797" y="7388"/>
                </a:lnTo>
                <a:lnTo>
                  <a:pt x="4797" y="7310"/>
                </a:lnTo>
                <a:lnTo>
                  <a:pt x="4495" y="7310"/>
                </a:lnTo>
                <a:lnTo>
                  <a:pt x="4495" y="7232"/>
                </a:lnTo>
                <a:lnTo>
                  <a:pt x="4259" y="7232"/>
                </a:lnTo>
                <a:lnTo>
                  <a:pt x="4259" y="7154"/>
                </a:lnTo>
                <a:lnTo>
                  <a:pt x="4067" y="7154"/>
                </a:lnTo>
                <a:lnTo>
                  <a:pt x="4067" y="7077"/>
                </a:lnTo>
                <a:lnTo>
                  <a:pt x="3908" y="7077"/>
                </a:lnTo>
                <a:lnTo>
                  <a:pt x="3908" y="6999"/>
                </a:lnTo>
                <a:lnTo>
                  <a:pt x="3772" y="6999"/>
                </a:lnTo>
                <a:lnTo>
                  <a:pt x="3772" y="6921"/>
                </a:lnTo>
                <a:lnTo>
                  <a:pt x="3655" y="6921"/>
                </a:lnTo>
                <a:lnTo>
                  <a:pt x="3655" y="6843"/>
                </a:lnTo>
                <a:lnTo>
                  <a:pt x="3552" y="6843"/>
                </a:lnTo>
                <a:lnTo>
                  <a:pt x="3552" y="6765"/>
                </a:lnTo>
                <a:lnTo>
                  <a:pt x="3461" y="6765"/>
                </a:lnTo>
                <a:lnTo>
                  <a:pt x="3461" y="6688"/>
                </a:lnTo>
                <a:lnTo>
                  <a:pt x="3379" y="6688"/>
                </a:lnTo>
                <a:lnTo>
                  <a:pt x="3379" y="6610"/>
                </a:lnTo>
                <a:lnTo>
                  <a:pt x="3305" y="6610"/>
                </a:lnTo>
                <a:lnTo>
                  <a:pt x="3305" y="6532"/>
                </a:lnTo>
                <a:lnTo>
                  <a:pt x="3237" y="6532"/>
                </a:lnTo>
                <a:lnTo>
                  <a:pt x="3237" y="6454"/>
                </a:lnTo>
                <a:lnTo>
                  <a:pt x="3176" y="6454"/>
                </a:lnTo>
                <a:lnTo>
                  <a:pt x="3176" y="6377"/>
                </a:lnTo>
                <a:lnTo>
                  <a:pt x="3119" y="6377"/>
                </a:lnTo>
                <a:lnTo>
                  <a:pt x="3119" y="6299"/>
                </a:lnTo>
                <a:lnTo>
                  <a:pt x="3067" y="6299"/>
                </a:lnTo>
                <a:lnTo>
                  <a:pt x="3067" y="6221"/>
                </a:lnTo>
                <a:lnTo>
                  <a:pt x="3018" y="6221"/>
                </a:lnTo>
                <a:lnTo>
                  <a:pt x="3018" y="6143"/>
                </a:lnTo>
                <a:lnTo>
                  <a:pt x="2972" y="6143"/>
                </a:lnTo>
                <a:lnTo>
                  <a:pt x="2972" y="6066"/>
                </a:lnTo>
                <a:lnTo>
                  <a:pt x="2929" y="6066"/>
                </a:lnTo>
                <a:lnTo>
                  <a:pt x="2929" y="5988"/>
                </a:lnTo>
                <a:lnTo>
                  <a:pt x="2889" y="5988"/>
                </a:lnTo>
                <a:lnTo>
                  <a:pt x="2889" y="5910"/>
                </a:lnTo>
                <a:lnTo>
                  <a:pt x="2851" y="5910"/>
                </a:lnTo>
                <a:lnTo>
                  <a:pt x="2851" y="5832"/>
                </a:lnTo>
                <a:lnTo>
                  <a:pt x="2816" y="5832"/>
                </a:lnTo>
                <a:lnTo>
                  <a:pt x="2816" y="5754"/>
                </a:lnTo>
                <a:lnTo>
                  <a:pt x="2782" y="5754"/>
                </a:lnTo>
                <a:lnTo>
                  <a:pt x="2782" y="5677"/>
                </a:lnTo>
                <a:lnTo>
                  <a:pt x="2749" y="5677"/>
                </a:lnTo>
                <a:lnTo>
                  <a:pt x="2749" y="5599"/>
                </a:lnTo>
                <a:lnTo>
                  <a:pt x="2719" y="5599"/>
                </a:lnTo>
                <a:lnTo>
                  <a:pt x="2719" y="5521"/>
                </a:lnTo>
                <a:lnTo>
                  <a:pt x="2689" y="5521"/>
                </a:lnTo>
                <a:lnTo>
                  <a:pt x="2689" y="5443"/>
                </a:lnTo>
                <a:lnTo>
                  <a:pt x="2661" y="5443"/>
                </a:lnTo>
                <a:lnTo>
                  <a:pt x="2661" y="5366"/>
                </a:lnTo>
                <a:lnTo>
                  <a:pt x="2634" y="5366"/>
                </a:lnTo>
                <a:lnTo>
                  <a:pt x="2634" y="5288"/>
                </a:lnTo>
                <a:lnTo>
                  <a:pt x="2609" y="5288"/>
                </a:lnTo>
                <a:lnTo>
                  <a:pt x="2609" y="5210"/>
                </a:lnTo>
                <a:lnTo>
                  <a:pt x="2584" y="5210"/>
                </a:lnTo>
                <a:lnTo>
                  <a:pt x="2584" y="5132"/>
                </a:lnTo>
                <a:lnTo>
                  <a:pt x="2560" y="5132"/>
                </a:lnTo>
                <a:lnTo>
                  <a:pt x="2560" y="5055"/>
                </a:lnTo>
                <a:lnTo>
                  <a:pt x="2537" y="5055"/>
                </a:lnTo>
                <a:lnTo>
                  <a:pt x="2537" y="4977"/>
                </a:lnTo>
                <a:lnTo>
                  <a:pt x="2515" y="4977"/>
                </a:lnTo>
                <a:lnTo>
                  <a:pt x="2515" y="4899"/>
                </a:lnTo>
                <a:lnTo>
                  <a:pt x="2493" y="4899"/>
                </a:lnTo>
                <a:lnTo>
                  <a:pt x="2493" y="4821"/>
                </a:lnTo>
                <a:lnTo>
                  <a:pt x="2473" y="4821"/>
                </a:lnTo>
                <a:lnTo>
                  <a:pt x="2473" y="4743"/>
                </a:lnTo>
                <a:lnTo>
                  <a:pt x="2452" y="4743"/>
                </a:lnTo>
                <a:lnTo>
                  <a:pt x="2452" y="4666"/>
                </a:lnTo>
                <a:lnTo>
                  <a:pt x="2433" y="4666"/>
                </a:lnTo>
                <a:lnTo>
                  <a:pt x="2433" y="4588"/>
                </a:lnTo>
                <a:lnTo>
                  <a:pt x="2414" y="4588"/>
                </a:lnTo>
                <a:lnTo>
                  <a:pt x="2414" y="4510"/>
                </a:lnTo>
                <a:lnTo>
                  <a:pt x="2395" y="4510"/>
                </a:lnTo>
                <a:lnTo>
                  <a:pt x="2395" y="4432"/>
                </a:lnTo>
                <a:lnTo>
                  <a:pt x="2377" y="4432"/>
                </a:lnTo>
                <a:lnTo>
                  <a:pt x="2377" y="4355"/>
                </a:lnTo>
                <a:lnTo>
                  <a:pt x="2360" y="4355"/>
                </a:lnTo>
                <a:lnTo>
                  <a:pt x="2360" y="4277"/>
                </a:lnTo>
                <a:lnTo>
                  <a:pt x="2343" y="4277"/>
                </a:lnTo>
                <a:lnTo>
                  <a:pt x="2343" y="4199"/>
                </a:lnTo>
                <a:lnTo>
                  <a:pt x="2326" y="4199"/>
                </a:lnTo>
                <a:lnTo>
                  <a:pt x="2326" y="4121"/>
                </a:lnTo>
                <a:lnTo>
                  <a:pt x="2310" y="4121"/>
                </a:lnTo>
                <a:lnTo>
                  <a:pt x="2310" y="4044"/>
                </a:lnTo>
                <a:lnTo>
                  <a:pt x="2294" y="4044"/>
                </a:lnTo>
                <a:lnTo>
                  <a:pt x="2294" y="3966"/>
                </a:lnTo>
                <a:lnTo>
                  <a:pt x="2279" y="3966"/>
                </a:lnTo>
                <a:lnTo>
                  <a:pt x="2279" y="3888"/>
                </a:lnTo>
                <a:lnTo>
                  <a:pt x="2263" y="3888"/>
                </a:lnTo>
                <a:lnTo>
                  <a:pt x="2263" y="3810"/>
                </a:lnTo>
                <a:lnTo>
                  <a:pt x="2248" y="3810"/>
                </a:lnTo>
                <a:lnTo>
                  <a:pt x="2248" y="3732"/>
                </a:lnTo>
                <a:lnTo>
                  <a:pt x="2234" y="3732"/>
                </a:lnTo>
                <a:lnTo>
                  <a:pt x="2234" y="3655"/>
                </a:lnTo>
                <a:lnTo>
                  <a:pt x="2219" y="3655"/>
                </a:lnTo>
                <a:lnTo>
                  <a:pt x="2219" y="3577"/>
                </a:lnTo>
                <a:lnTo>
                  <a:pt x="2205" y="3577"/>
                </a:lnTo>
                <a:lnTo>
                  <a:pt x="2205" y="3499"/>
                </a:lnTo>
                <a:lnTo>
                  <a:pt x="2191" y="3499"/>
                </a:lnTo>
                <a:lnTo>
                  <a:pt x="2191" y="3421"/>
                </a:lnTo>
                <a:lnTo>
                  <a:pt x="2178" y="3421"/>
                </a:lnTo>
                <a:lnTo>
                  <a:pt x="2178" y="3344"/>
                </a:lnTo>
                <a:lnTo>
                  <a:pt x="2164" y="3344"/>
                </a:lnTo>
                <a:lnTo>
                  <a:pt x="2164" y="3266"/>
                </a:lnTo>
                <a:lnTo>
                  <a:pt x="2151" y="3266"/>
                </a:lnTo>
                <a:lnTo>
                  <a:pt x="2151" y="3188"/>
                </a:lnTo>
                <a:lnTo>
                  <a:pt x="2138" y="3188"/>
                </a:lnTo>
                <a:lnTo>
                  <a:pt x="2138" y="3110"/>
                </a:lnTo>
                <a:lnTo>
                  <a:pt x="2125" y="3110"/>
                </a:lnTo>
                <a:lnTo>
                  <a:pt x="2125" y="3033"/>
                </a:lnTo>
                <a:lnTo>
                  <a:pt x="2112" y="3033"/>
                </a:lnTo>
                <a:lnTo>
                  <a:pt x="2112" y="2955"/>
                </a:lnTo>
                <a:lnTo>
                  <a:pt x="2099" y="2955"/>
                </a:lnTo>
                <a:lnTo>
                  <a:pt x="2099" y="2877"/>
                </a:lnTo>
                <a:lnTo>
                  <a:pt x="2087" y="2877"/>
                </a:lnTo>
                <a:lnTo>
                  <a:pt x="2087" y="2799"/>
                </a:lnTo>
                <a:lnTo>
                  <a:pt x="2075" y="2799"/>
                </a:lnTo>
                <a:lnTo>
                  <a:pt x="2075" y="2721"/>
                </a:lnTo>
                <a:lnTo>
                  <a:pt x="2062" y="2721"/>
                </a:lnTo>
                <a:lnTo>
                  <a:pt x="2062" y="2644"/>
                </a:lnTo>
                <a:lnTo>
                  <a:pt x="2050" y="2644"/>
                </a:lnTo>
                <a:lnTo>
                  <a:pt x="2050" y="2566"/>
                </a:lnTo>
                <a:lnTo>
                  <a:pt x="2038" y="2566"/>
                </a:lnTo>
                <a:lnTo>
                  <a:pt x="2038" y="2488"/>
                </a:lnTo>
                <a:lnTo>
                  <a:pt x="2026" y="2488"/>
                </a:lnTo>
                <a:lnTo>
                  <a:pt x="2026" y="2410"/>
                </a:lnTo>
                <a:lnTo>
                  <a:pt x="2015" y="2410"/>
                </a:lnTo>
                <a:lnTo>
                  <a:pt x="2015" y="2333"/>
                </a:lnTo>
                <a:lnTo>
                  <a:pt x="2003" y="2333"/>
                </a:lnTo>
                <a:lnTo>
                  <a:pt x="2003" y="2255"/>
                </a:lnTo>
                <a:lnTo>
                  <a:pt x="1991" y="2255"/>
                </a:lnTo>
                <a:lnTo>
                  <a:pt x="1991" y="2177"/>
                </a:lnTo>
                <a:lnTo>
                  <a:pt x="1979" y="2177"/>
                </a:lnTo>
                <a:lnTo>
                  <a:pt x="1979" y="2099"/>
                </a:lnTo>
                <a:lnTo>
                  <a:pt x="1968" y="2099"/>
                </a:lnTo>
                <a:lnTo>
                  <a:pt x="1968" y="2022"/>
                </a:lnTo>
                <a:lnTo>
                  <a:pt x="1956" y="2022"/>
                </a:lnTo>
                <a:lnTo>
                  <a:pt x="1956" y="1944"/>
                </a:lnTo>
                <a:lnTo>
                  <a:pt x="1944" y="1944"/>
                </a:lnTo>
                <a:lnTo>
                  <a:pt x="1944" y="1866"/>
                </a:lnTo>
                <a:lnTo>
                  <a:pt x="1933" y="1866"/>
                </a:lnTo>
                <a:lnTo>
                  <a:pt x="1933" y="1788"/>
                </a:lnTo>
                <a:lnTo>
                  <a:pt x="1921" y="1788"/>
                </a:lnTo>
                <a:lnTo>
                  <a:pt x="1921" y="1710"/>
                </a:lnTo>
                <a:lnTo>
                  <a:pt x="1910" y="1710"/>
                </a:lnTo>
                <a:lnTo>
                  <a:pt x="1910" y="1633"/>
                </a:lnTo>
                <a:lnTo>
                  <a:pt x="1898" y="1633"/>
                </a:lnTo>
                <a:lnTo>
                  <a:pt x="1898" y="1555"/>
                </a:lnTo>
                <a:lnTo>
                  <a:pt x="1886" y="1555"/>
                </a:lnTo>
                <a:lnTo>
                  <a:pt x="1886" y="1477"/>
                </a:lnTo>
                <a:lnTo>
                  <a:pt x="1850" y="1477"/>
                </a:lnTo>
                <a:lnTo>
                  <a:pt x="1850" y="1399"/>
                </a:lnTo>
                <a:lnTo>
                  <a:pt x="1815" y="1399"/>
                </a:lnTo>
                <a:lnTo>
                  <a:pt x="1815" y="1322"/>
                </a:lnTo>
                <a:lnTo>
                  <a:pt x="1782" y="1322"/>
                </a:lnTo>
                <a:lnTo>
                  <a:pt x="1782" y="1244"/>
                </a:lnTo>
                <a:lnTo>
                  <a:pt x="1750" y="1244"/>
                </a:lnTo>
                <a:lnTo>
                  <a:pt x="1750" y="1166"/>
                </a:lnTo>
                <a:lnTo>
                  <a:pt x="1719" y="1166"/>
                </a:lnTo>
                <a:lnTo>
                  <a:pt x="1719" y="1088"/>
                </a:lnTo>
                <a:lnTo>
                  <a:pt x="1689" y="1088"/>
                </a:lnTo>
                <a:lnTo>
                  <a:pt x="1689" y="1011"/>
                </a:lnTo>
                <a:lnTo>
                  <a:pt x="1660" y="1011"/>
                </a:lnTo>
                <a:lnTo>
                  <a:pt x="1660" y="933"/>
                </a:lnTo>
                <a:lnTo>
                  <a:pt x="1632" y="933"/>
                </a:lnTo>
                <a:lnTo>
                  <a:pt x="1632" y="855"/>
                </a:lnTo>
                <a:lnTo>
                  <a:pt x="1605" y="855"/>
                </a:lnTo>
                <a:lnTo>
                  <a:pt x="1605" y="777"/>
                </a:lnTo>
                <a:lnTo>
                  <a:pt x="1579" y="777"/>
                </a:lnTo>
                <a:lnTo>
                  <a:pt x="1579" y="699"/>
                </a:lnTo>
                <a:lnTo>
                  <a:pt x="1554" y="699"/>
                </a:lnTo>
                <a:lnTo>
                  <a:pt x="1554" y="622"/>
                </a:lnTo>
                <a:lnTo>
                  <a:pt x="1529" y="622"/>
                </a:lnTo>
                <a:lnTo>
                  <a:pt x="1529" y="544"/>
                </a:lnTo>
                <a:lnTo>
                  <a:pt x="1505" y="544"/>
                </a:lnTo>
                <a:lnTo>
                  <a:pt x="1505" y="466"/>
                </a:lnTo>
                <a:lnTo>
                  <a:pt x="1482" y="466"/>
                </a:lnTo>
                <a:lnTo>
                  <a:pt x="1482" y="388"/>
                </a:lnTo>
                <a:lnTo>
                  <a:pt x="1460" y="388"/>
                </a:lnTo>
                <a:lnTo>
                  <a:pt x="1460" y="311"/>
                </a:lnTo>
                <a:lnTo>
                  <a:pt x="1439" y="311"/>
                </a:lnTo>
                <a:lnTo>
                  <a:pt x="1439" y="233"/>
                </a:lnTo>
                <a:lnTo>
                  <a:pt x="1417" y="233"/>
                </a:lnTo>
                <a:lnTo>
                  <a:pt x="1417" y="155"/>
                </a:lnTo>
                <a:lnTo>
                  <a:pt x="1397" y="155"/>
                </a:lnTo>
                <a:lnTo>
                  <a:pt x="1397" y="77"/>
                </a:lnTo>
                <a:lnTo>
                  <a:pt x="1377" y="77"/>
                </a:lnTo>
                <a:lnTo>
                  <a:pt x="1377" y="0"/>
                </a:lnTo>
                <a:lnTo>
                  <a:pt x="0" y="0"/>
                </a:lnTo>
              </a:path>
            </a:pathLst>
          </a:custGeom>
          <a:solidFill>
            <a:schemeClr val="hlink"/>
          </a:solidFill>
          <a:ln w="28575">
            <a:solidFill>
              <a:schemeClr val="hlink"/>
            </a:solidFill>
            <a:round/>
            <a:headEnd/>
            <a:tailEnd/>
          </a:ln>
        </p:spPr>
        <p:txBody>
          <a:bodyPr rot="10800000"/>
          <a:lstStyle/>
          <a:p>
            <a:endParaRPr lang="en-US"/>
          </a:p>
        </p:txBody>
      </p:sp>
      <p:sp>
        <p:nvSpPr>
          <p:cNvPr id="113675" name="Freeform 11"/>
          <p:cNvSpPr>
            <a:spLocks/>
          </p:cNvSpPr>
          <p:nvPr/>
        </p:nvSpPr>
        <p:spPr bwMode="auto">
          <a:xfrm flipV="1">
            <a:off x="6524625" y="4656138"/>
            <a:ext cx="1603375" cy="1665287"/>
          </a:xfrm>
          <a:custGeom>
            <a:avLst/>
            <a:gdLst>
              <a:gd name="T0" fmla="*/ 2147483647 w 5715"/>
              <a:gd name="T1" fmla="*/ 2147483647 h 7777"/>
              <a:gd name="T2" fmla="*/ 2147483647 w 5715"/>
              <a:gd name="T3" fmla="*/ 2147483647 h 7777"/>
              <a:gd name="T4" fmla="*/ 2147483647 w 5715"/>
              <a:gd name="T5" fmla="*/ 2147483647 h 7777"/>
              <a:gd name="T6" fmla="*/ 2147483647 w 5715"/>
              <a:gd name="T7" fmla="*/ 2147483647 h 7777"/>
              <a:gd name="T8" fmla="*/ 2147483647 w 5715"/>
              <a:gd name="T9" fmla="*/ 2147483647 h 7777"/>
              <a:gd name="T10" fmla="*/ 2147483647 w 5715"/>
              <a:gd name="T11" fmla="*/ 2147483647 h 7777"/>
              <a:gd name="T12" fmla="*/ 2147483647 w 5715"/>
              <a:gd name="T13" fmla="*/ 2147483647 h 7777"/>
              <a:gd name="T14" fmla="*/ 2147483647 w 5715"/>
              <a:gd name="T15" fmla="*/ 2147483647 h 7777"/>
              <a:gd name="T16" fmla="*/ 2147483647 w 5715"/>
              <a:gd name="T17" fmla="*/ 2147483647 h 7777"/>
              <a:gd name="T18" fmla="*/ 2147483647 w 5715"/>
              <a:gd name="T19" fmla="*/ 2147483647 h 7777"/>
              <a:gd name="T20" fmla="*/ 2147483647 w 5715"/>
              <a:gd name="T21" fmla="*/ 2147483647 h 7777"/>
              <a:gd name="T22" fmla="*/ 2147483647 w 5715"/>
              <a:gd name="T23" fmla="*/ 2147483647 h 7777"/>
              <a:gd name="T24" fmla="*/ 2147483647 w 5715"/>
              <a:gd name="T25" fmla="*/ 2147483647 h 7777"/>
              <a:gd name="T26" fmla="*/ 2147483647 w 5715"/>
              <a:gd name="T27" fmla="*/ 2147483647 h 7777"/>
              <a:gd name="T28" fmla="*/ 2147483647 w 5715"/>
              <a:gd name="T29" fmla="*/ 2147483647 h 7777"/>
              <a:gd name="T30" fmla="*/ 2147483647 w 5715"/>
              <a:gd name="T31" fmla="*/ 2147483647 h 7777"/>
              <a:gd name="T32" fmla="*/ 2147483647 w 5715"/>
              <a:gd name="T33" fmla="*/ 2147483647 h 7777"/>
              <a:gd name="T34" fmla="*/ 2147483647 w 5715"/>
              <a:gd name="T35" fmla="*/ 2147483647 h 7777"/>
              <a:gd name="T36" fmla="*/ 2147483647 w 5715"/>
              <a:gd name="T37" fmla="*/ 2147483647 h 7777"/>
              <a:gd name="T38" fmla="*/ 2147483647 w 5715"/>
              <a:gd name="T39" fmla="*/ 2147483647 h 7777"/>
              <a:gd name="T40" fmla="*/ 2147483647 w 5715"/>
              <a:gd name="T41" fmla="*/ 2147483647 h 7777"/>
              <a:gd name="T42" fmla="*/ 2147483647 w 5715"/>
              <a:gd name="T43" fmla="*/ 2147483647 h 7777"/>
              <a:gd name="T44" fmla="*/ 2147483647 w 5715"/>
              <a:gd name="T45" fmla="*/ 2147483647 h 7777"/>
              <a:gd name="T46" fmla="*/ 2147483647 w 5715"/>
              <a:gd name="T47" fmla="*/ 2147483647 h 7777"/>
              <a:gd name="T48" fmla="*/ 2147483647 w 5715"/>
              <a:gd name="T49" fmla="*/ 2147483647 h 7777"/>
              <a:gd name="T50" fmla="*/ 2147483647 w 5715"/>
              <a:gd name="T51" fmla="*/ 2147483647 h 7777"/>
              <a:gd name="T52" fmla="*/ 2147483647 w 5715"/>
              <a:gd name="T53" fmla="*/ 2147483647 h 7777"/>
              <a:gd name="T54" fmla="*/ 2147483647 w 5715"/>
              <a:gd name="T55" fmla="*/ 2147483647 h 7777"/>
              <a:gd name="T56" fmla="*/ 2147483647 w 5715"/>
              <a:gd name="T57" fmla="*/ 2147483647 h 7777"/>
              <a:gd name="T58" fmla="*/ 2147483647 w 5715"/>
              <a:gd name="T59" fmla="*/ 2147483647 h 7777"/>
              <a:gd name="T60" fmla="*/ 2147483647 w 5715"/>
              <a:gd name="T61" fmla="*/ 2147483647 h 7777"/>
              <a:gd name="T62" fmla="*/ 2147483647 w 5715"/>
              <a:gd name="T63" fmla="*/ 2147483647 h 7777"/>
              <a:gd name="T64" fmla="*/ 2147483647 w 5715"/>
              <a:gd name="T65" fmla="*/ 2147483647 h 7777"/>
              <a:gd name="T66" fmla="*/ 2147483647 w 5715"/>
              <a:gd name="T67" fmla="*/ 2147483647 h 7777"/>
              <a:gd name="T68" fmla="*/ 2147483647 w 5715"/>
              <a:gd name="T69" fmla="*/ 2147483647 h 7777"/>
              <a:gd name="T70" fmla="*/ 2147483647 w 5715"/>
              <a:gd name="T71" fmla="*/ 2147483647 h 7777"/>
              <a:gd name="T72" fmla="*/ 2147483647 w 5715"/>
              <a:gd name="T73" fmla="*/ 2147483647 h 7777"/>
              <a:gd name="T74" fmla="*/ 2147483647 w 5715"/>
              <a:gd name="T75" fmla="*/ 2147483647 h 7777"/>
              <a:gd name="T76" fmla="*/ 2147483647 w 5715"/>
              <a:gd name="T77" fmla="*/ 2147483647 h 7777"/>
              <a:gd name="T78" fmla="*/ 2147483647 w 5715"/>
              <a:gd name="T79" fmla="*/ 2147483647 h 7777"/>
              <a:gd name="T80" fmla="*/ 2147483647 w 5715"/>
              <a:gd name="T81" fmla="*/ 2147483647 h 7777"/>
              <a:gd name="T82" fmla="*/ 2147483647 w 5715"/>
              <a:gd name="T83" fmla="*/ 2147483647 h 7777"/>
              <a:gd name="T84" fmla="*/ 2147483647 w 5715"/>
              <a:gd name="T85" fmla="*/ 2147483647 h 7777"/>
              <a:gd name="T86" fmla="*/ 2147483647 w 5715"/>
              <a:gd name="T87" fmla="*/ 2147483647 h 7777"/>
              <a:gd name="T88" fmla="*/ 2147483647 w 5715"/>
              <a:gd name="T89" fmla="*/ 2147483647 h 7777"/>
              <a:gd name="T90" fmla="*/ 2147483647 w 5715"/>
              <a:gd name="T91" fmla="*/ 2147483647 h 7777"/>
              <a:gd name="T92" fmla="*/ 2147483647 w 5715"/>
              <a:gd name="T93" fmla="*/ 2147483647 h 7777"/>
              <a:gd name="T94" fmla="*/ 2147483647 w 5715"/>
              <a:gd name="T95" fmla="*/ 2147483647 h 7777"/>
              <a:gd name="T96" fmla="*/ 2147483647 w 5715"/>
              <a:gd name="T97" fmla="*/ 2147483647 h 7777"/>
              <a:gd name="T98" fmla="*/ 2147483647 w 5715"/>
              <a:gd name="T99" fmla="*/ 2147483647 h 7777"/>
              <a:gd name="T100" fmla="*/ 2147483647 w 5715"/>
              <a:gd name="T101" fmla="*/ 2147483647 h 7777"/>
              <a:gd name="T102" fmla="*/ 2147483647 w 5715"/>
              <a:gd name="T103" fmla="*/ 2147483647 h 7777"/>
              <a:gd name="T104" fmla="*/ 2147483647 w 5715"/>
              <a:gd name="T105" fmla="*/ 2147483647 h 7777"/>
              <a:gd name="T106" fmla="*/ 2147483647 w 5715"/>
              <a:gd name="T107" fmla="*/ 2147483647 h 7777"/>
              <a:gd name="T108" fmla="*/ 2147483647 w 5715"/>
              <a:gd name="T109" fmla="*/ 2147483647 h 7777"/>
              <a:gd name="T110" fmla="*/ 2147483647 w 5715"/>
              <a:gd name="T111" fmla="*/ 2147483647 h 7777"/>
              <a:gd name="T112" fmla="*/ 2147483647 w 5715"/>
              <a:gd name="T113" fmla="*/ 2147483647 h 7777"/>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5715"/>
              <a:gd name="T172" fmla="*/ 0 h 7777"/>
              <a:gd name="T173" fmla="*/ 5715 w 5715"/>
              <a:gd name="T174" fmla="*/ 7777 h 7777"/>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5715" h="7777">
                <a:moveTo>
                  <a:pt x="0" y="0"/>
                </a:moveTo>
                <a:lnTo>
                  <a:pt x="0" y="0"/>
                </a:lnTo>
                <a:lnTo>
                  <a:pt x="0" y="77"/>
                </a:lnTo>
                <a:lnTo>
                  <a:pt x="188" y="77"/>
                </a:lnTo>
                <a:lnTo>
                  <a:pt x="188" y="155"/>
                </a:lnTo>
                <a:lnTo>
                  <a:pt x="393" y="155"/>
                </a:lnTo>
                <a:lnTo>
                  <a:pt x="393" y="233"/>
                </a:lnTo>
                <a:lnTo>
                  <a:pt x="524" y="233"/>
                </a:lnTo>
                <a:lnTo>
                  <a:pt x="524" y="311"/>
                </a:lnTo>
                <a:lnTo>
                  <a:pt x="622" y="311"/>
                </a:lnTo>
                <a:lnTo>
                  <a:pt x="622" y="388"/>
                </a:lnTo>
                <a:lnTo>
                  <a:pt x="702" y="388"/>
                </a:lnTo>
                <a:lnTo>
                  <a:pt x="702" y="466"/>
                </a:lnTo>
                <a:lnTo>
                  <a:pt x="770" y="466"/>
                </a:lnTo>
                <a:lnTo>
                  <a:pt x="770" y="544"/>
                </a:lnTo>
                <a:lnTo>
                  <a:pt x="829" y="544"/>
                </a:lnTo>
                <a:lnTo>
                  <a:pt x="829" y="622"/>
                </a:lnTo>
                <a:lnTo>
                  <a:pt x="883" y="622"/>
                </a:lnTo>
                <a:lnTo>
                  <a:pt x="883" y="699"/>
                </a:lnTo>
                <a:lnTo>
                  <a:pt x="931" y="699"/>
                </a:lnTo>
                <a:lnTo>
                  <a:pt x="931" y="777"/>
                </a:lnTo>
                <a:lnTo>
                  <a:pt x="976" y="777"/>
                </a:lnTo>
                <a:lnTo>
                  <a:pt x="976" y="855"/>
                </a:lnTo>
                <a:lnTo>
                  <a:pt x="1017" y="855"/>
                </a:lnTo>
                <a:lnTo>
                  <a:pt x="1017" y="933"/>
                </a:lnTo>
                <a:lnTo>
                  <a:pt x="1056" y="933"/>
                </a:lnTo>
                <a:lnTo>
                  <a:pt x="1056" y="1011"/>
                </a:lnTo>
                <a:lnTo>
                  <a:pt x="1093" y="1011"/>
                </a:lnTo>
                <a:lnTo>
                  <a:pt x="1093" y="1088"/>
                </a:lnTo>
                <a:lnTo>
                  <a:pt x="1128" y="1088"/>
                </a:lnTo>
                <a:lnTo>
                  <a:pt x="1128" y="1166"/>
                </a:lnTo>
                <a:lnTo>
                  <a:pt x="1161" y="1166"/>
                </a:lnTo>
                <a:lnTo>
                  <a:pt x="1161" y="1244"/>
                </a:lnTo>
                <a:lnTo>
                  <a:pt x="1193" y="1244"/>
                </a:lnTo>
                <a:lnTo>
                  <a:pt x="1193" y="1322"/>
                </a:lnTo>
                <a:lnTo>
                  <a:pt x="1223" y="1322"/>
                </a:lnTo>
                <a:lnTo>
                  <a:pt x="1223" y="1399"/>
                </a:lnTo>
                <a:lnTo>
                  <a:pt x="1252" y="1399"/>
                </a:lnTo>
                <a:lnTo>
                  <a:pt x="1252" y="1477"/>
                </a:lnTo>
                <a:lnTo>
                  <a:pt x="1281" y="1477"/>
                </a:lnTo>
                <a:lnTo>
                  <a:pt x="1281" y="1555"/>
                </a:lnTo>
                <a:lnTo>
                  <a:pt x="1308" y="1555"/>
                </a:lnTo>
                <a:lnTo>
                  <a:pt x="1308" y="1633"/>
                </a:lnTo>
                <a:lnTo>
                  <a:pt x="1334" y="1633"/>
                </a:lnTo>
                <a:lnTo>
                  <a:pt x="1334" y="1710"/>
                </a:lnTo>
                <a:lnTo>
                  <a:pt x="1360" y="1710"/>
                </a:lnTo>
                <a:lnTo>
                  <a:pt x="1360" y="1788"/>
                </a:lnTo>
                <a:lnTo>
                  <a:pt x="1385" y="1788"/>
                </a:lnTo>
                <a:lnTo>
                  <a:pt x="1385" y="1866"/>
                </a:lnTo>
                <a:lnTo>
                  <a:pt x="1410" y="1866"/>
                </a:lnTo>
                <a:lnTo>
                  <a:pt x="1410" y="1944"/>
                </a:lnTo>
                <a:lnTo>
                  <a:pt x="1434" y="1944"/>
                </a:lnTo>
                <a:lnTo>
                  <a:pt x="1434" y="2022"/>
                </a:lnTo>
                <a:lnTo>
                  <a:pt x="1457" y="2022"/>
                </a:lnTo>
                <a:lnTo>
                  <a:pt x="1457" y="2099"/>
                </a:lnTo>
                <a:lnTo>
                  <a:pt x="1480" y="2099"/>
                </a:lnTo>
                <a:lnTo>
                  <a:pt x="1480" y="2177"/>
                </a:lnTo>
                <a:lnTo>
                  <a:pt x="1503" y="2177"/>
                </a:lnTo>
                <a:lnTo>
                  <a:pt x="1503" y="2255"/>
                </a:lnTo>
                <a:lnTo>
                  <a:pt x="1525" y="2255"/>
                </a:lnTo>
                <a:lnTo>
                  <a:pt x="1525" y="2333"/>
                </a:lnTo>
                <a:lnTo>
                  <a:pt x="1547" y="2333"/>
                </a:lnTo>
                <a:lnTo>
                  <a:pt x="1547" y="2410"/>
                </a:lnTo>
                <a:lnTo>
                  <a:pt x="1569" y="2410"/>
                </a:lnTo>
                <a:lnTo>
                  <a:pt x="1569" y="2488"/>
                </a:lnTo>
                <a:lnTo>
                  <a:pt x="1590" y="2488"/>
                </a:lnTo>
                <a:lnTo>
                  <a:pt x="1590" y="2566"/>
                </a:lnTo>
                <a:lnTo>
                  <a:pt x="1611" y="2566"/>
                </a:lnTo>
                <a:lnTo>
                  <a:pt x="1611" y="2644"/>
                </a:lnTo>
                <a:lnTo>
                  <a:pt x="1632" y="2644"/>
                </a:lnTo>
                <a:lnTo>
                  <a:pt x="1632" y="2721"/>
                </a:lnTo>
                <a:lnTo>
                  <a:pt x="1652" y="2721"/>
                </a:lnTo>
                <a:lnTo>
                  <a:pt x="1652" y="2799"/>
                </a:lnTo>
                <a:lnTo>
                  <a:pt x="1672" y="2799"/>
                </a:lnTo>
                <a:lnTo>
                  <a:pt x="1672" y="2877"/>
                </a:lnTo>
                <a:lnTo>
                  <a:pt x="1692" y="2877"/>
                </a:lnTo>
                <a:lnTo>
                  <a:pt x="1692" y="2955"/>
                </a:lnTo>
                <a:lnTo>
                  <a:pt x="1712" y="2955"/>
                </a:lnTo>
                <a:lnTo>
                  <a:pt x="1712" y="3033"/>
                </a:lnTo>
                <a:lnTo>
                  <a:pt x="1732" y="3033"/>
                </a:lnTo>
                <a:lnTo>
                  <a:pt x="1732" y="3110"/>
                </a:lnTo>
                <a:lnTo>
                  <a:pt x="1752" y="3110"/>
                </a:lnTo>
                <a:lnTo>
                  <a:pt x="1752" y="3188"/>
                </a:lnTo>
                <a:lnTo>
                  <a:pt x="1771" y="3188"/>
                </a:lnTo>
                <a:lnTo>
                  <a:pt x="1771" y="3266"/>
                </a:lnTo>
                <a:lnTo>
                  <a:pt x="1791" y="3266"/>
                </a:lnTo>
                <a:lnTo>
                  <a:pt x="1791" y="3344"/>
                </a:lnTo>
                <a:lnTo>
                  <a:pt x="1810" y="3344"/>
                </a:lnTo>
                <a:lnTo>
                  <a:pt x="1810" y="3421"/>
                </a:lnTo>
                <a:lnTo>
                  <a:pt x="1829" y="3421"/>
                </a:lnTo>
                <a:lnTo>
                  <a:pt x="1829" y="3499"/>
                </a:lnTo>
                <a:lnTo>
                  <a:pt x="1848" y="3499"/>
                </a:lnTo>
                <a:lnTo>
                  <a:pt x="1848" y="3577"/>
                </a:lnTo>
                <a:lnTo>
                  <a:pt x="1867" y="3577"/>
                </a:lnTo>
                <a:lnTo>
                  <a:pt x="1867" y="3655"/>
                </a:lnTo>
                <a:lnTo>
                  <a:pt x="1886" y="3655"/>
                </a:lnTo>
                <a:lnTo>
                  <a:pt x="1886" y="3732"/>
                </a:lnTo>
                <a:lnTo>
                  <a:pt x="1905" y="3732"/>
                </a:lnTo>
                <a:lnTo>
                  <a:pt x="1905" y="3810"/>
                </a:lnTo>
                <a:lnTo>
                  <a:pt x="1924" y="3810"/>
                </a:lnTo>
                <a:lnTo>
                  <a:pt x="1924" y="3888"/>
                </a:lnTo>
                <a:lnTo>
                  <a:pt x="1943" y="3888"/>
                </a:lnTo>
                <a:lnTo>
                  <a:pt x="1943" y="3966"/>
                </a:lnTo>
                <a:lnTo>
                  <a:pt x="1962" y="3966"/>
                </a:lnTo>
                <a:lnTo>
                  <a:pt x="1962" y="4044"/>
                </a:lnTo>
                <a:lnTo>
                  <a:pt x="1981" y="4044"/>
                </a:lnTo>
                <a:lnTo>
                  <a:pt x="1981" y="4121"/>
                </a:lnTo>
                <a:lnTo>
                  <a:pt x="2000" y="4121"/>
                </a:lnTo>
                <a:lnTo>
                  <a:pt x="2000" y="4199"/>
                </a:lnTo>
                <a:lnTo>
                  <a:pt x="2019" y="4199"/>
                </a:lnTo>
                <a:lnTo>
                  <a:pt x="2019" y="4277"/>
                </a:lnTo>
                <a:lnTo>
                  <a:pt x="2038" y="4277"/>
                </a:lnTo>
                <a:lnTo>
                  <a:pt x="2038" y="4355"/>
                </a:lnTo>
                <a:lnTo>
                  <a:pt x="2057" y="4355"/>
                </a:lnTo>
                <a:lnTo>
                  <a:pt x="2057" y="4432"/>
                </a:lnTo>
                <a:lnTo>
                  <a:pt x="2076" y="4432"/>
                </a:lnTo>
                <a:lnTo>
                  <a:pt x="2076" y="4510"/>
                </a:lnTo>
                <a:lnTo>
                  <a:pt x="2095" y="4510"/>
                </a:lnTo>
                <a:lnTo>
                  <a:pt x="2095" y="4588"/>
                </a:lnTo>
                <a:lnTo>
                  <a:pt x="2115" y="4588"/>
                </a:lnTo>
                <a:lnTo>
                  <a:pt x="2115" y="4666"/>
                </a:lnTo>
                <a:lnTo>
                  <a:pt x="2134" y="4666"/>
                </a:lnTo>
                <a:lnTo>
                  <a:pt x="2134" y="4743"/>
                </a:lnTo>
                <a:lnTo>
                  <a:pt x="2154" y="4743"/>
                </a:lnTo>
                <a:lnTo>
                  <a:pt x="2154" y="4821"/>
                </a:lnTo>
                <a:lnTo>
                  <a:pt x="2173" y="4821"/>
                </a:lnTo>
                <a:lnTo>
                  <a:pt x="2173" y="4899"/>
                </a:lnTo>
                <a:lnTo>
                  <a:pt x="2193" y="4899"/>
                </a:lnTo>
                <a:lnTo>
                  <a:pt x="2193" y="4977"/>
                </a:lnTo>
                <a:lnTo>
                  <a:pt x="2213" y="4977"/>
                </a:lnTo>
                <a:lnTo>
                  <a:pt x="2213" y="5055"/>
                </a:lnTo>
                <a:lnTo>
                  <a:pt x="2234" y="5055"/>
                </a:lnTo>
                <a:lnTo>
                  <a:pt x="2234" y="5132"/>
                </a:lnTo>
                <a:lnTo>
                  <a:pt x="2254" y="5132"/>
                </a:lnTo>
                <a:lnTo>
                  <a:pt x="2254" y="5210"/>
                </a:lnTo>
                <a:lnTo>
                  <a:pt x="2275" y="5210"/>
                </a:lnTo>
                <a:lnTo>
                  <a:pt x="2275" y="5288"/>
                </a:lnTo>
                <a:lnTo>
                  <a:pt x="2296" y="5288"/>
                </a:lnTo>
                <a:lnTo>
                  <a:pt x="2296" y="5366"/>
                </a:lnTo>
                <a:lnTo>
                  <a:pt x="2317" y="5366"/>
                </a:lnTo>
                <a:lnTo>
                  <a:pt x="2317" y="5443"/>
                </a:lnTo>
                <a:lnTo>
                  <a:pt x="2338" y="5443"/>
                </a:lnTo>
                <a:lnTo>
                  <a:pt x="2338" y="5521"/>
                </a:lnTo>
                <a:lnTo>
                  <a:pt x="2360" y="5521"/>
                </a:lnTo>
                <a:lnTo>
                  <a:pt x="2360" y="5599"/>
                </a:lnTo>
                <a:lnTo>
                  <a:pt x="2383" y="5599"/>
                </a:lnTo>
                <a:lnTo>
                  <a:pt x="2383" y="5677"/>
                </a:lnTo>
                <a:lnTo>
                  <a:pt x="2405" y="5677"/>
                </a:lnTo>
                <a:lnTo>
                  <a:pt x="2405" y="5754"/>
                </a:lnTo>
                <a:lnTo>
                  <a:pt x="2428" y="5754"/>
                </a:lnTo>
                <a:lnTo>
                  <a:pt x="2428" y="5832"/>
                </a:lnTo>
                <a:lnTo>
                  <a:pt x="2452" y="5832"/>
                </a:lnTo>
                <a:lnTo>
                  <a:pt x="2452" y="5910"/>
                </a:lnTo>
                <a:lnTo>
                  <a:pt x="2476" y="5910"/>
                </a:lnTo>
                <a:lnTo>
                  <a:pt x="2476" y="5988"/>
                </a:lnTo>
                <a:lnTo>
                  <a:pt x="2500" y="5988"/>
                </a:lnTo>
                <a:lnTo>
                  <a:pt x="2500" y="6066"/>
                </a:lnTo>
                <a:lnTo>
                  <a:pt x="2525" y="6066"/>
                </a:lnTo>
                <a:lnTo>
                  <a:pt x="2525" y="6143"/>
                </a:lnTo>
                <a:lnTo>
                  <a:pt x="2551" y="6143"/>
                </a:lnTo>
                <a:lnTo>
                  <a:pt x="2551" y="6221"/>
                </a:lnTo>
                <a:lnTo>
                  <a:pt x="2578" y="6221"/>
                </a:lnTo>
                <a:lnTo>
                  <a:pt x="2578" y="6299"/>
                </a:lnTo>
                <a:lnTo>
                  <a:pt x="2605" y="6299"/>
                </a:lnTo>
                <a:lnTo>
                  <a:pt x="2605" y="6377"/>
                </a:lnTo>
                <a:lnTo>
                  <a:pt x="2633" y="6377"/>
                </a:lnTo>
                <a:lnTo>
                  <a:pt x="2633" y="6454"/>
                </a:lnTo>
                <a:lnTo>
                  <a:pt x="2663" y="6454"/>
                </a:lnTo>
                <a:lnTo>
                  <a:pt x="2663" y="6532"/>
                </a:lnTo>
                <a:lnTo>
                  <a:pt x="2693" y="6532"/>
                </a:lnTo>
                <a:lnTo>
                  <a:pt x="2693" y="6610"/>
                </a:lnTo>
                <a:lnTo>
                  <a:pt x="2725" y="6610"/>
                </a:lnTo>
                <a:lnTo>
                  <a:pt x="2725" y="6688"/>
                </a:lnTo>
                <a:lnTo>
                  <a:pt x="2758" y="6688"/>
                </a:lnTo>
                <a:lnTo>
                  <a:pt x="2758" y="6765"/>
                </a:lnTo>
                <a:lnTo>
                  <a:pt x="2793" y="6765"/>
                </a:lnTo>
                <a:lnTo>
                  <a:pt x="2793" y="6843"/>
                </a:lnTo>
                <a:lnTo>
                  <a:pt x="2829" y="6843"/>
                </a:lnTo>
                <a:lnTo>
                  <a:pt x="2829" y="6921"/>
                </a:lnTo>
                <a:lnTo>
                  <a:pt x="2868" y="6921"/>
                </a:lnTo>
                <a:lnTo>
                  <a:pt x="2868" y="6999"/>
                </a:lnTo>
                <a:lnTo>
                  <a:pt x="2910" y="6999"/>
                </a:lnTo>
                <a:lnTo>
                  <a:pt x="2910" y="7077"/>
                </a:lnTo>
                <a:lnTo>
                  <a:pt x="2954" y="7077"/>
                </a:lnTo>
                <a:lnTo>
                  <a:pt x="2954" y="7154"/>
                </a:lnTo>
                <a:lnTo>
                  <a:pt x="3003" y="7154"/>
                </a:lnTo>
                <a:lnTo>
                  <a:pt x="3003" y="7232"/>
                </a:lnTo>
                <a:lnTo>
                  <a:pt x="3056" y="7232"/>
                </a:lnTo>
                <a:lnTo>
                  <a:pt x="3056" y="7310"/>
                </a:lnTo>
                <a:lnTo>
                  <a:pt x="3116" y="7310"/>
                </a:lnTo>
                <a:lnTo>
                  <a:pt x="3116" y="7388"/>
                </a:lnTo>
                <a:lnTo>
                  <a:pt x="3184" y="7388"/>
                </a:lnTo>
                <a:lnTo>
                  <a:pt x="3184" y="7465"/>
                </a:lnTo>
                <a:lnTo>
                  <a:pt x="3264" y="7465"/>
                </a:lnTo>
                <a:lnTo>
                  <a:pt x="3264" y="7543"/>
                </a:lnTo>
                <a:lnTo>
                  <a:pt x="3362" y="7543"/>
                </a:lnTo>
                <a:lnTo>
                  <a:pt x="3362" y="7621"/>
                </a:lnTo>
                <a:lnTo>
                  <a:pt x="3492" y="7621"/>
                </a:lnTo>
                <a:lnTo>
                  <a:pt x="3492" y="7699"/>
                </a:lnTo>
                <a:lnTo>
                  <a:pt x="3698" y="7699"/>
                </a:lnTo>
                <a:lnTo>
                  <a:pt x="3698" y="7777"/>
                </a:lnTo>
                <a:lnTo>
                  <a:pt x="5715" y="7777"/>
                </a:lnTo>
                <a:lnTo>
                  <a:pt x="5715" y="7699"/>
                </a:lnTo>
                <a:lnTo>
                  <a:pt x="5715" y="7621"/>
                </a:lnTo>
                <a:lnTo>
                  <a:pt x="5715" y="7543"/>
                </a:lnTo>
                <a:lnTo>
                  <a:pt x="5715" y="7465"/>
                </a:lnTo>
                <a:lnTo>
                  <a:pt x="5715" y="7388"/>
                </a:lnTo>
                <a:lnTo>
                  <a:pt x="5715" y="7310"/>
                </a:lnTo>
                <a:lnTo>
                  <a:pt x="4961" y="7310"/>
                </a:lnTo>
                <a:lnTo>
                  <a:pt x="4961" y="7232"/>
                </a:lnTo>
                <a:lnTo>
                  <a:pt x="4961" y="7154"/>
                </a:lnTo>
                <a:lnTo>
                  <a:pt x="4961" y="7077"/>
                </a:lnTo>
                <a:lnTo>
                  <a:pt x="4961" y="6999"/>
                </a:lnTo>
                <a:lnTo>
                  <a:pt x="4961" y="6921"/>
                </a:lnTo>
                <a:lnTo>
                  <a:pt x="4961" y="6843"/>
                </a:lnTo>
                <a:lnTo>
                  <a:pt x="4961" y="6765"/>
                </a:lnTo>
                <a:lnTo>
                  <a:pt x="4961" y="6688"/>
                </a:lnTo>
                <a:lnTo>
                  <a:pt x="4961" y="6610"/>
                </a:lnTo>
                <a:lnTo>
                  <a:pt x="3452" y="6610"/>
                </a:lnTo>
                <a:lnTo>
                  <a:pt x="3452" y="6532"/>
                </a:lnTo>
                <a:lnTo>
                  <a:pt x="3452" y="6454"/>
                </a:lnTo>
                <a:lnTo>
                  <a:pt x="3452" y="6377"/>
                </a:lnTo>
                <a:lnTo>
                  <a:pt x="3452" y="6299"/>
                </a:lnTo>
                <a:lnTo>
                  <a:pt x="3452" y="6221"/>
                </a:lnTo>
                <a:lnTo>
                  <a:pt x="3452" y="6143"/>
                </a:lnTo>
                <a:lnTo>
                  <a:pt x="3452" y="6066"/>
                </a:lnTo>
                <a:lnTo>
                  <a:pt x="3452" y="5988"/>
                </a:lnTo>
                <a:lnTo>
                  <a:pt x="3452" y="5910"/>
                </a:lnTo>
                <a:lnTo>
                  <a:pt x="3452" y="5832"/>
                </a:lnTo>
                <a:lnTo>
                  <a:pt x="3452" y="5754"/>
                </a:lnTo>
                <a:lnTo>
                  <a:pt x="3452" y="5677"/>
                </a:lnTo>
                <a:lnTo>
                  <a:pt x="3452" y="5599"/>
                </a:lnTo>
                <a:lnTo>
                  <a:pt x="3452" y="5521"/>
                </a:lnTo>
                <a:lnTo>
                  <a:pt x="3452" y="5443"/>
                </a:lnTo>
                <a:lnTo>
                  <a:pt x="3452" y="5366"/>
                </a:lnTo>
                <a:lnTo>
                  <a:pt x="3452" y="5288"/>
                </a:lnTo>
                <a:lnTo>
                  <a:pt x="3452" y="5210"/>
                </a:lnTo>
                <a:lnTo>
                  <a:pt x="3452" y="5132"/>
                </a:lnTo>
                <a:lnTo>
                  <a:pt x="3452" y="5055"/>
                </a:lnTo>
                <a:lnTo>
                  <a:pt x="3452" y="4977"/>
                </a:lnTo>
                <a:lnTo>
                  <a:pt x="3452" y="4899"/>
                </a:lnTo>
                <a:lnTo>
                  <a:pt x="3452" y="4821"/>
                </a:lnTo>
                <a:lnTo>
                  <a:pt x="3452" y="4743"/>
                </a:lnTo>
                <a:lnTo>
                  <a:pt x="3452" y="4666"/>
                </a:lnTo>
                <a:lnTo>
                  <a:pt x="3452" y="4588"/>
                </a:lnTo>
                <a:lnTo>
                  <a:pt x="3452" y="4510"/>
                </a:lnTo>
                <a:lnTo>
                  <a:pt x="3452" y="4432"/>
                </a:lnTo>
                <a:lnTo>
                  <a:pt x="3452" y="4355"/>
                </a:lnTo>
                <a:lnTo>
                  <a:pt x="3452" y="4277"/>
                </a:lnTo>
                <a:lnTo>
                  <a:pt x="3452" y="4199"/>
                </a:lnTo>
                <a:lnTo>
                  <a:pt x="3452" y="4121"/>
                </a:lnTo>
                <a:lnTo>
                  <a:pt x="3452" y="4044"/>
                </a:lnTo>
                <a:lnTo>
                  <a:pt x="3452" y="3966"/>
                </a:lnTo>
                <a:lnTo>
                  <a:pt x="3452" y="3888"/>
                </a:lnTo>
                <a:lnTo>
                  <a:pt x="3452" y="3810"/>
                </a:lnTo>
                <a:lnTo>
                  <a:pt x="3452" y="3732"/>
                </a:lnTo>
                <a:lnTo>
                  <a:pt x="3452" y="3655"/>
                </a:lnTo>
                <a:lnTo>
                  <a:pt x="3452" y="3577"/>
                </a:lnTo>
                <a:lnTo>
                  <a:pt x="3452" y="3499"/>
                </a:lnTo>
                <a:lnTo>
                  <a:pt x="3452" y="3421"/>
                </a:lnTo>
                <a:lnTo>
                  <a:pt x="3452" y="3344"/>
                </a:lnTo>
                <a:lnTo>
                  <a:pt x="3452" y="3266"/>
                </a:lnTo>
                <a:lnTo>
                  <a:pt x="3452" y="3188"/>
                </a:lnTo>
                <a:lnTo>
                  <a:pt x="3452" y="3110"/>
                </a:lnTo>
                <a:lnTo>
                  <a:pt x="3452" y="3033"/>
                </a:lnTo>
                <a:lnTo>
                  <a:pt x="3452" y="2955"/>
                </a:lnTo>
                <a:lnTo>
                  <a:pt x="3452" y="2877"/>
                </a:lnTo>
                <a:lnTo>
                  <a:pt x="3452" y="2799"/>
                </a:lnTo>
                <a:lnTo>
                  <a:pt x="3452" y="2721"/>
                </a:lnTo>
                <a:lnTo>
                  <a:pt x="3452" y="2644"/>
                </a:lnTo>
                <a:lnTo>
                  <a:pt x="3452" y="2566"/>
                </a:lnTo>
                <a:lnTo>
                  <a:pt x="3452" y="2488"/>
                </a:lnTo>
                <a:lnTo>
                  <a:pt x="3452" y="2410"/>
                </a:lnTo>
                <a:lnTo>
                  <a:pt x="3452" y="2333"/>
                </a:lnTo>
                <a:lnTo>
                  <a:pt x="3452" y="2255"/>
                </a:lnTo>
                <a:lnTo>
                  <a:pt x="3452" y="2177"/>
                </a:lnTo>
                <a:lnTo>
                  <a:pt x="3452" y="2099"/>
                </a:lnTo>
                <a:lnTo>
                  <a:pt x="3452" y="2022"/>
                </a:lnTo>
                <a:lnTo>
                  <a:pt x="3452" y="1944"/>
                </a:lnTo>
                <a:lnTo>
                  <a:pt x="3452" y="1866"/>
                </a:lnTo>
                <a:lnTo>
                  <a:pt x="2697" y="1866"/>
                </a:lnTo>
                <a:lnTo>
                  <a:pt x="2697" y="1788"/>
                </a:lnTo>
                <a:lnTo>
                  <a:pt x="2697" y="1710"/>
                </a:lnTo>
                <a:lnTo>
                  <a:pt x="2697" y="1633"/>
                </a:lnTo>
                <a:lnTo>
                  <a:pt x="2697" y="1555"/>
                </a:lnTo>
                <a:lnTo>
                  <a:pt x="2697" y="1477"/>
                </a:lnTo>
                <a:lnTo>
                  <a:pt x="2697" y="1399"/>
                </a:lnTo>
                <a:lnTo>
                  <a:pt x="2697" y="1322"/>
                </a:lnTo>
                <a:lnTo>
                  <a:pt x="2697" y="1244"/>
                </a:lnTo>
                <a:lnTo>
                  <a:pt x="2697" y="1166"/>
                </a:lnTo>
                <a:lnTo>
                  <a:pt x="2697" y="1088"/>
                </a:lnTo>
                <a:lnTo>
                  <a:pt x="2697" y="1011"/>
                </a:lnTo>
                <a:lnTo>
                  <a:pt x="2697" y="933"/>
                </a:lnTo>
                <a:lnTo>
                  <a:pt x="2697" y="855"/>
                </a:lnTo>
                <a:lnTo>
                  <a:pt x="2697" y="777"/>
                </a:lnTo>
                <a:lnTo>
                  <a:pt x="1943" y="777"/>
                </a:lnTo>
                <a:lnTo>
                  <a:pt x="1943" y="699"/>
                </a:lnTo>
                <a:lnTo>
                  <a:pt x="1943" y="622"/>
                </a:lnTo>
                <a:lnTo>
                  <a:pt x="1943" y="544"/>
                </a:lnTo>
                <a:lnTo>
                  <a:pt x="1943" y="466"/>
                </a:lnTo>
                <a:lnTo>
                  <a:pt x="1943" y="388"/>
                </a:lnTo>
                <a:lnTo>
                  <a:pt x="1943" y="311"/>
                </a:lnTo>
                <a:lnTo>
                  <a:pt x="1943" y="233"/>
                </a:lnTo>
                <a:lnTo>
                  <a:pt x="1943" y="155"/>
                </a:lnTo>
                <a:lnTo>
                  <a:pt x="1943" y="77"/>
                </a:lnTo>
                <a:lnTo>
                  <a:pt x="1943" y="0"/>
                </a:lnTo>
                <a:lnTo>
                  <a:pt x="0" y="0"/>
                </a:lnTo>
              </a:path>
            </a:pathLst>
          </a:custGeom>
          <a:solidFill>
            <a:schemeClr val="hlink"/>
          </a:solidFill>
          <a:ln w="28575">
            <a:solidFill>
              <a:schemeClr val="hlink"/>
            </a:solidFill>
            <a:round/>
            <a:headEnd/>
            <a:tailEnd/>
          </a:ln>
        </p:spPr>
        <p:txBody>
          <a:bodyPr rot="10800000"/>
          <a:lstStyle/>
          <a:p>
            <a:endParaRPr lang="en-US"/>
          </a:p>
        </p:txBody>
      </p:sp>
      <p:sp>
        <p:nvSpPr>
          <p:cNvPr id="113676" name="Rectangle 12"/>
          <p:cNvSpPr>
            <a:spLocks noChangeArrowheads="1"/>
          </p:cNvSpPr>
          <p:nvPr/>
        </p:nvSpPr>
        <p:spPr bwMode="auto">
          <a:xfrm>
            <a:off x="790575" y="2227263"/>
            <a:ext cx="98425"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1400">
                <a:latin typeface="Arial" panose="020B0604020202020204" pitchFamily="34" charset="0"/>
              </a:rPr>
              <a:t>2</a:t>
            </a:r>
          </a:p>
        </p:txBody>
      </p:sp>
      <p:sp>
        <p:nvSpPr>
          <p:cNvPr id="113677" name="Rectangle 13"/>
          <p:cNvSpPr>
            <a:spLocks noChangeArrowheads="1"/>
          </p:cNvSpPr>
          <p:nvPr/>
        </p:nvSpPr>
        <p:spPr bwMode="auto">
          <a:xfrm>
            <a:off x="1214438" y="2227263"/>
            <a:ext cx="96837"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1400">
                <a:latin typeface="Arial" panose="020B0604020202020204" pitchFamily="34" charset="0"/>
              </a:rPr>
              <a:t>4</a:t>
            </a:r>
          </a:p>
        </p:txBody>
      </p:sp>
      <p:sp>
        <p:nvSpPr>
          <p:cNvPr id="113678" name="Rectangle 14"/>
          <p:cNvSpPr>
            <a:spLocks noChangeArrowheads="1"/>
          </p:cNvSpPr>
          <p:nvPr/>
        </p:nvSpPr>
        <p:spPr bwMode="auto">
          <a:xfrm>
            <a:off x="1638300" y="2227263"/>
            <a:ext cx="96838"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1400">
                <a:latin typeface="Arial" panose="020B0604020202020204" pitchFamily="34" charset="0"/>
              </a:rPr>
              <a:t>6</a:t>
            </a:r>
          </a:p>
        </p:txBody>
      </p:sp>
      <p:sp>
        <p:nvSpPr>
          <p:cNvPr id="113679" name="Rectangle 15"/>
          <p:cNvSpPr>
            <a:spLocks noChangeArrowheads="1"/>
          </p:cNvSpPr>
          <p:nvPr/>
        </p:nvSpPr>
        <p:spPr bwMode="auto">
          <a:xfrm>
            <a:off x="2062163" y="2227263"/>
            <a:ext cx="96837"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1400">
                <a:latin typeface="Arial" panose="020B0604020202020204" pitchFamily="34" charset="0"/>
              </a:rPr>
              <a:t>8</a:t>
            </a:r>
          </a:p>
        </p:txBody>
      </p:sp>
      <p:sp>
        <p:nvSpPr>
          <p:cNvPr id="113680" name="Rectangle 16"/>
          <p:cNvSpPr>
            <a:spLocks noChangeArrowheads="1"/>
          </p:cNvSpPr>
          <p:nvPr/>
        </p:nvSpPr>
        <p:spPr bwMode="auto">
          <a:xfrm>
            <a:off x="2451100" y="2227263"/>
            <a:ext cx="1968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1400">
                <a:latin typeface="Arial" panose="020B0604020202020204" pitchFamily="34" charset="0"/>
              </a:rPr>
              <a:t>10</a:t>
            </a:r>
          </a:p>
        </p:txBody>
      </p:sp>
      <p:sp>
        <p:nvSpPr>
          <p:cNvPr id="113681" name="Rectangle 17"/>
          <p:cNvSpPr>
            <a:spLocks noChangeArrowheads="1"/>
          </p:cNvSpPr>
          <p:nvPr/>
        </p:nvSpPr>
        <p:spPr bwMode="auto">
          <a:xfrm>
            <a:off x="620713" y="2044700"/>
            <a:ext cx="98425"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1400">
                <a:latin typeface="Arial" panose="020B0604020202020204" pitchFamily="34" charset="0"/>
              </a:rPr>
              <a:t>0</a:t>
            </a:r>
          </a:p>
        </p:txBody>
      </p:sp>
      <p:sp>
        <p:nvSpPr>
          <p:cNvPr id="113682" name="Rectangle 18"/>
          <p:cNvSpPr>
            <a:spLocks noChangeArrowheads="1"/>
          </p:cNvSpPr>
          <p:nvPr/>
        </p:nvSpPr>
        <p:spPr bwMode="auto">
          <a:xfrm>
            <a:off x="620713" y="381000"/>
            <a:ext cx="98425"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1400">
                <a:latin typeface="Arial" panose="020B0604020202020204" pitchFamily="34" charset="0"/>
              </a:rPr>
              <a:t>1</a:t>
            </a:r>
          </a:p>
        </p:txBody>
      </p:sp>
      <p:sp>
        <p:nvSpPr>
          <p:cNvPr id="113683" name="Freeform 19"/>
          <p:cNvSpPr>
            <a:spLocks/>
          </p:cNvSpPr>
          <p:nvPr/>
        </p:nvSpPr>
        <p:spPr bwMode="auto">
          <a:xfrm flipV="1">
            <a:off x="1066800" y="484188"/>
            <a:ext cx="1482725" cy="1663700"/>
          </a:xfrm>
          <a:custGeom>
            <a:avLst/>
            <a:gdLst>
              <a:gd name="T0" fmla="*/ 2147483647 w 5281"/>
              <a:gd name="T1" fmla="*/ 2147483647 h 7777"/>
              <a:gd name="T2" fmla="*/ 2147483647 w 5281"/>
              <a:gd name="T3" fmla="*/ 2147483647 h 7777"/>
              <a:gd name="T4" fmla="*/ 2147483647 w 5281"/>
              <a:gd name="T5" fmla="*/ 2147483647 h 7777"/>
              <a:gd name="T6" fmla="*/ 2147483647 w 5281"/>
              <a:gd name="T7" fmla="*/ 2147483647 h 7777"/>
              <a:gd name="T8" fmla="*/ 2147483647 w 5281"/>
              <a:gd name="T9" fmla="*/ 2147483647 h 7777"/>
              <a:gd name="T10" fmla="*/ 2147483647 w 5281"/>
              <a:gd name="T11" fmla="*/ 2147483647 h 7777"/>
              <a:gd name="T12" fmla="*/ 2147483647 w 5281"/>
              <a:gd name="T13" fmla="*/ 2147483647 h 7777"/>
              <a:gd name="T14" fmla="*/ 2147483647 w 5281"/>
              <a:gd name="T15" fmla="*/ 2147483647 h 7777"/>
              <a:gd name="T16" fmla="*/ 2147483647 w 5281"/>
              <a:gd name="T17" fmla="*/ 2147483647 h 7777"/>
              <a:gd name="T18" fmla="*/ 2147483647 w 5281"/>
              <a:gd name="T19" fmla="*/ 2147483647 h 7777"/>
              <a:gd name="T20" fmla="*/ 2147483647 w 5281"/>
              <a:gd name="T21" fmla="*/ 2147483647 h 7777"/>
              <a:gd name="T22" fmla="*/ 2147483647 w 5281"/>
              <a:gd name="T23" fmla="*/ 2147483647 h 7777"/>
              <a:gd name="T24" fmla="*/ 2147483647 w 5281"/>
              <a:gd name="T25" fmla="*/ 2147483647 h 7777"/>
              <a:gd name="T26" fmla="*/ 2147483647 w 5281"/>
              <a:gd name="T27" fmla="*/ 2147483647 h 7777"/>
              <a:gd name="T28" fmla="*/ 2147483647 w 5281"/>
              <a:gd name="T29" fmla="*/ 2147483647 h 7777"/>
              <a:gd name="T30" fmla="*/ 2147483647 w 5281"/>
              <a:gd name="T31" fmla="*/ 2147483647 h 7777"/>
              <a:gd name="T32" fmla="*/ 2147483647 w 5281"/>
              <a:gd name="T33" fmla="*/ 2147483647 h 7777"/>
              <a:gd name="T34" fmla="*/ 2147483647 w 5281"/>
              <a:gd name="T35" fmla="*/ 2147483647 h 7777"/>
              <a:gd name="T36" fmla="*/ 2147483647 w 5281"/>
              <a:gd name="T37" fmla="*/ 2147483647 h 7777"/>
              <a:gd name="T38" fmla="*/ 2147483647 w 5281"/>
              <a:gd name="T39" fmla="*/ 2147483647 h 7777"/>
              <a:gd name="T40" fmla="*/ 2147483647 w 5281"/>
              <a:gd name="T41" fmla="*/ 2147483647 h 7777"/>
              <a:gd name="T42" fmla="*/ 2147483647 w 5281"/>
              <a:gd name="T43" fmla="*/ 2147483647 h 7777"/>
              <a:gd name="T44" fmla="*/ 2147483647 w 5281"/>
              <a:gd name="T45" fmla="*/ 2147483647 h 7777"/>
              <a:gd name="T46" fmla="*/ 2147483647 w 5281"/>
              <a:gd name="T47" fmla="*/ 2147483647 h 7777"/>
              <a:gd name="T48" fmla="*/ 2147483647 w 5281"/>
              <a:gd name="T49" fmla="*/ 2147483647 h 7777"/>
              <a:gd name="T50" fmla="*/ 2147483647 w 5281"/>
              <a:gd name="T51" fmla="*/ 2147483647 h 7777"/>
              <a:gd name="T52" fmla="*/ 2147483647 w 5281"/>
              <a:gd name="T53" fmla="*/ 2147483647 h 7777"/>
              <a:gd name="T54" fmla="*/ 2147483647 w 5281"/>
              <a:gd name="T55" fmla="*/ 2147483647 h 7777"/>
              <a:gd name="T56" fmla="*/ 2147483647 w 5281"/>
              <a:gd name="T57" fmla="*/ 2147483647 h 7777"/>
              <a:gd name="T58" fmla="*/ 2147483647 w 5281"/>
              <a:gd name="T59" fmla="*/ 2147483647 h 7777"/>
              <a:gd name="T60" fmla="*/ 2147483647 w 5281"/>
              <a:gd name="T61" fmla="*/ 2147483647 h 7777"/>
              <a:gd name="T62" fmla="*/ 2147483647 w 5281"/>
              <a:gd name="T63" fmla="*/ 2147483647 h 7777"/>
              <a:gd name="T64" fmla="*/ 2147483647 w 5281"/>
              <a:gd name="T65" fmla="*/ 2147483647 h 7777"/>
              <a:gd name="T66" fmla="*/ 2147483647 w 5281"/>
              <a:gd name="T67" fmla="*/ 2147483647 h 7777"/>
              <a:gd name="T68" fmla="*/ 2147483647 w 5281"/>
              <a:gd name="T69" fmla="*/ 2147483647 h 7777"/>
              <a:gd name="T70" fmla="*/ 2147483647 w 5281"/>
              <a:gd name="T71" fmla="*/ 2147483647 h 7777"/>
              <a:gd name="T72" fmla="*/ 2147483647 w 5281"/>
              <a:gd name="T73" fmla="*/ 2147483647 h 7777"/>
              <a:gd name="T74" fmla="*/ 2147483647 w 5281"/>
              <a:gd name="T75" fmla="*/ 2147483647 h 7777"/>
              <a:gd name="T76" fmla="*/ 2147483647 w 5281"/>
              <a:gd name="T77" fmla="*/ 2147483647 h 7777"/>
              <a:gd name="T78" fmla="*/ 2147483647 w 5281"/>
              <a:gd name="T79" fmla="*/ 2147483647 h 7777"/>
              <a:gd name="T80" fmla="*/ 2147483647 w 5281"/>
              <a:gd name="T81" fmla="*/ 2147483647 h 7777"/>
              <a:gd name="T82" fmla="*/ 2147483647 w 5281"/>
              <a:gd name="T83" fmla="*/ 2147483647 h 7777"/>
              <a:gd name="T84" fmla="*/ 2147483647 w 5281"/>
              <a:gd name="T85" fmla="*/ 2147483647 h 7777"/>
              <a:gd name="T86" fmla="*/ 2147483647 w 5281"/>
              <a:gd name="T87" fmla="*/ 2147483647 h 7777"/>
              <a:gd name="T88" fmla="*/ 2147483647 w 5281"/>
              <a:gd name="T89" fmla="*/ 2147483647 h 7777"/>
              <a:gd name="T90" fmla="*/ 2147483647 w 5281"/>
              <a:gd name="T91" fmla="*/ 2147483647 h 7777"/>
              <a:gd name="T92" fmla="*/ 2147483647 w 5281"/>
              <a:gd name="T93" fmla="*/ 2147483647 h 7777"/>
              <a:gd name="T94" fmla="*/ 2147483647 w 5281"/>
              <a:gd name="T95" fmla="*/ 2147483647 h 7777"/>
              <a:gd name="T96" fmla="*/ 2147483647 w 5281"/>
              <a:gd name="T97" fmla="*/ 2147483647 h 7777"/>
              <a:gd name="T98" fmla="*/ 2147483647 w 5281"/>
              <a:gd name="T99" fmla="*/ 2147483647 h 7777"/>
              <a:gd name="T100" fmla="*/ 2147483647 w 5281"/>
              <a:gd name="T101" fmla="*/ 2147483647 h 7777"/>
              <a:gd name="T102" fmla="*/ 2147483647 w 5281"/>
              <a:gd name="T103" fmla="*/ 2147483647 h 7777"/>
              <a:gd name="T104" fmla="*/ 2147483647 w 5281"/>
              <a:gd name="T105" fmla="*/ 2147483647 h 7777"/>
              <a:gd name="T106" fmla="*/ 2147483647 w 5281"/>
              <a:gd name="T107" fmla="*/ 2147483647 h 7777"/>
              <a:gd name="T108" fmla="*/ 2147483647 w 5281"/>
              <a:gd name="T109" fmla="*/ 2147483647 h 7777"/>
              <a:gd name="T110" fmla="*/ 2147483647 w 5281"/>
              <a:gd name="T111" fmla="*/ 2147483647 h 7777"/>
              <a:gd name="T112" fmla="*/ 2147483647 w 5281"/>
              <a:gd name="T113" fmla="*/ 2147483647 h 7777"/>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5281"/>
              <a:gd name="T172" fmla="*/ 0 h 7777"/>
              <a:gd name="T173" fmla="*/ 5281 w 5281"/>
              <a:gd name="T174" fmla="*/ 7777 h 7777"/>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5281" h="7777">
                <a:moveTo>
                  <a:pt x="0" y="0"/>
                </a:moveTo>
                <a:lnTo>
                  <a:pt x="0" y="0"/>
                </a:lnTo>
                <a:lnTo>
                  <a:pt x="0" y="77"/>
                </a:lnTo>
                <a:lnTo>
                  <a:pt x="53" y="77"/>
                </a:lnTo>
                <a:lnTo>
                  <a:pt x="53" y="155"/>
                </a:lnTo>
                <a:lnTo>
                  <a:pt x="106" y="155"/>
                </a:lnTo>
                <a:lnTo>
                  <a:pt x="106" y="233"/>
                </a:lnTo>
                <a:lnTo>
                  <a:pt x="158" y="233"/>
                </a:lnTo>
                <a:lnTo>
                  <a:pt x="158" y="311"/>
                </a:lnTo>
                <a:lnTo>
                  <a:pt x="211" y="311"/>
                </a:lnTo>
                <a:lnTo>
                  <a:pt x="211" y="388"/>
                </a:lnTo>
                <a:lnTo>
                  <a:pt x="264" y="388"/>
                </a:lnTo>
                <a:lnTo>
                  <a:pt x="264" y="466"/>
                </a:lnTo>
                <a:lnTo>
                  <a:pt x="317" y="466"/>
                </a:lnTo>
                <a:lnTo>
                  <a:pt x="317" y="544"/>
                </a:lnTo>
                <a:lnTo>
                  <a:pt x="370" y="544"/>
                </a:lnTo>
                <a:lnTo>
                  <a:pt x="370" y="622"/>
                </a:lnTo>
                <a:lnTo>
                  <a:pt x="422" y="622"/>
                </a:lnTo>
                <a:lnTo>
                  <a:pt x="422" y="699"/>
                </a:lnTo>
                <a:lnTo>
                  <a:pt x="475" y="699"/>
                </a:lnTo>
                <a:lnTo>
                  <a:pt x="475" y="777"/>
                </a:lnTo>
                <a:lnTo>
                  <a:pt x="528" y="777"/>
                </a:lnTo>
                <a:lnTo>
                  <a:pt x="528" y="855"/>
                </a:lnTo>
                <a:lnTo>
                  <a:pt x="581" y="855"/>
                </a:lnTo>
                <a:lnTo>
                  <a:pt x="581" y="933"/>
                </a:lnTo>
                <a:lnTo>
                  <a:pt x="634" y="933"/>
                </a:lnTo>
                <a:lnTo>
                  <a:pt x="634" y="1011"/>
                </a:lnTo>
                <a:lnTo>
                  <a:pt x="686" y="1011"/>
                </a:lnTo>
                <a:lnTo>
                  <a:pt x="686" y="1088"/>
                </a:lnTo>
                <a:lnTo>
                  <a:pt x="739" y="1088"/>
                </a:lnTo>
                <a:lnTo>
                  <a:pt x="739" y="1166"/>
                </a:lnTo>
                <a:lnTo>
                  <a:pt x="792" y="1166"/>
                </a:lnTo>
                <a:lnTo>
                  <a:pt x="792" y="1244"/>
                </a:lnTo>
                <a:lnTo>
                  <a:pt x="845" y="1244"/>
                </a:lnTo>
                <a:lnTo>
                  <a:pt x="845" y="1322"/>
                </a:lnTo>
                <a:lnTo>
                  <a:pt x="898" y="1322"/>
                </a:lnTo>
                <a:lnTo>
                  <a:pt x="898" y="1399"/>
                </a:lnTo>
                <a:lnTo>
                  <a:pt x="951" y="1399"/>
                </a:lnTo>
                <a:lnTo>
                  <a:pt x="951" y="1477"/>
                </a:lnTo>
                <a:lnTo>
                  <a:pt x="1003" y="1477"/>
                </a:lnTo>
                <a:lnTo>
                  <a:pt x="1003" y="1555"/>
                </a:lnTo>
                <a:lnTo>
                  <a:pt x="1056" y="1555"/>
                </a:lnTo>
                <a:lnTo>
                  <a:pt x="1056" y="1633"/>
                </a:lnTo>
                <a:lnTo>
                  <a:pt x="1109" y="1633"/>
                </a:lnTo>
                <a:lnTo>
                  <a:pt x="1109" y="1710"/>
                </a:lnTo>
                <a:lnTo>
                  <a:pt x="1162" y="1710"/>
                </a:lnTo>
                <a:lnTo>
                  <a:pt x="1162" y="1788"/>
                </a:lnTo>
                <a:lnTo>
                  <a:pt x="1215" y="1788"/>
                </a:lnTo>
                <a:lnTo>
                  <a:pt x="1215" y="1866"/>
                </a:lnTo>
                <a:lnTo>
                  <a:pt x="1267" y="1866"/>
                </a:lnTo>
                <a:lnTo>
                  <a:pt x="1267" y="1944"/>
                </a:lnTo>
                <a:lnTo>
                  <a:pt x="1320" y="1944"/>
                </a:lnTo>
                <a:lnTo>
                  <a:pt x="1320" y="2022"/>
                </a:lnTo>
                <a:lnTo>
                  <a:pt x="1373" y="2022"/>
                </a:lnTo>
                <a:lnTo>
                  <a:pt x="1373" y="2099"/>
                </a:lnTo>
                <a:lnTo>
                  <a:pt x="1426" y="2099"/>
                </a:lnTo>
                <a:lnTo>
                  <a:pt x="1426" y="2177"/>
                </a:lnTo>
                <a:lnTo>
                  <a:pt x="1479" y="2177"/>
                </a:lnTo>
                <a:lnTo>
                  <a:pt x="1479" y="2255"/>
                </a:lnTo>
                <a:lnTo>
                  <a:pt x="1531" y="2255"/>
                </a:lnTo>
                <a:lnTo>
                  <a:pt x="1531" y="2333"/>
                </a:lnTo>
                <a:lnTo>
                  <a:pt x="1584" y="2333"/>
                </a:lnTo>
                <a:lnTo>
                  <a:pt x="1584" y="2410"/>
                </a:lnTo>
                <a:lnTo>
                  <a:pt x="1637" y="2410"/>
                </a:lnTo>
                <a:lnTo>
                  <a:pt x="1637" y="2488"/>
                </a:lnTo>
                <a:lnTo>
                  <a:pt x="1690" y="2488"/>
                </a:lnTo>
                <a:lnTo>
                  <a:pt x="1690" y="2566"/>
                </a:lnTo>
                <a:lnTo>
                  <a:pt x="1743" y="2566"/>
                </a:lnTo>
                <a:lnTo>
                  <a:pt x="1743" y="2644"/>
                </a:lnTo>
                <a:lnTo>
                  <a:pt x="1796" y="2644"/>
                </a:lnTo>
                <a:lnTo>
                  <a:pt x="1796" y="2721"/>
                </a:lnTo>
                <a:lnTo>
                  <a:pt x="1848" y="2721"/>
                </a:lnTo>
                <a:lnTo>
                  <a:pt x="1848" y="2799"/>
                </a:lnTo>
                <a:lnTo>
                  <a:pt x="1901" y="2799"/>
                </a:lnTo>
                <a:lnTo>
                  <a:pt x="1901" y="2877"/>
                </a:lnTo>
                <a:lnTo>
                  <a:pt x="1954" y="2877"/>
                </a:lnTo>
                <a:lnTo>
                  <a:pt x="1954" y="2955"/>
                </a:lnTo>
                <a:lnTo>
                  <a:pt x="2007" y="2955"/>
                </a:lnTo>
                <a:lnTo>
                  <a:pt x="2007" y="3033"/>
                </a:lnTo>
                <a:lnTo>
                  <a:pt x="2060" y="3033"/>
                </a:lnTo>
                <a:lnTo>
                  <a:pt x="2060" y="3110"/>
                </a:lnTo>
                <a:lnTo>
                  <a:pt x="2112" y="3110"/>
                </a:lnTo>
                <a:lnTo>
                  <a:pt x="2112" y="3188"/>
                </a:lnTo>
                <a:lnTo>
                  <a:pt x="2165" y="3188"/>
                </a:lnTo>
                <a:lnTo>
                  <a:pt x="2165" y="3266"/>
                </a:lnTo>
                <a:lnTo>
                  <a:pt x="2218" y="3266"/>
                </a:lnTo>
                <a:lnTo>
                  <a:pt x="2218" y="3344"/>
                </a:lnTo>
                <a:lnTo>
                  <a:pt x="2271" y="3344"/>
                </a:lnTo>
                <a:lnTo>
                  <a:pt x="2271" y="3421"/>
                </a:lnTo>
                <a:lnTo>
                  <a:pt x="2324" y="3421"/>
                </a:lnTo>
                <a:lnTo>
                  <a:pt x="2324" y="3499"/>
                </a:lnTo>
                <a:lnTo>
                  <a:pt x="2376" y="3499"/>
                </a:lnTo>
                <a:lnTo>
                  <a:pt x="2376" y="3577"/>
                </a:lnTo>
                <a:lnTo>
                  <a:pt x="2429" y="3577"/>
                </a:lnTo>
                <a:lnTo>
                  <a:pt x="2429" y="3655"/>
                </a:lnTo>
                <a:lnTo>
                  <a:pt x="2482" y="3655"/>
                </a:lnTo>
                <a:lnTo>
                  <a:pt x="2482" y="3732"/>
                </a:lnTo>
                <a:lnTo>
                  <a:pt x="2535" y="3732"/>
                </a:lnTo>
                <a:lnTo>
                  <a:pt x="2535" y="3810"/>
                </a:lnTo>
                <a:lnTo>
                  <a:pt x="2588" y="3810"/>
                </a:lnTo>
                <a:lnTo>
                  <a:pt x="2588" y="3888"/>
                </a:lnTo>
                <a:lnTo>
                  <a:pt x="2641" y="3888"/>
                </a:lnTo>
                <a:lnTo>
                  <a:pt x="2641" y="3966"/>
                </a:lnTo>
                <a:lnTo>
                  <a:pt x="2693" y="3966"/>
                </a:lnTo>
                <a:lnTo>
                  <a:pt x="2693" y="4044"/>
                </a:lnTo>
                <a:lnTo>
                  <a:pt x="2746" y="4044"/>
                </a:lnTo>
                <a:lnTo>
                  <a:pt x="2746" y="4121"/>
                </a:lnTo>
                <a:lnTo>
                  <a:pt x="2799" y="4121"/>
                </a:lnTo>
                <a:lnTo>
                  <a:pt x="2799" y="4199"/>
                </a:lnTo>
                <a:lnTo>
                  <a:pt x="2852" y="4199"/>
                </a:lnTo>
                <a:lnTo>
                  <a:pt x="2852" y="4277"/>
                </a:lnTo>
                <a:lnTo>
                  <a:pt x="2905" y="4277"/>
                </a:lnTo>
                <a:lnTo>
                  <a:pt x="2905" y="4355"/>
                </a:lnTo>
                <a:lnTo>
                  <a:pt x="2957" y="4355"/>
                </a:lnTo>
                <a:lnTo>
                  <a:pt x="2957" y="4432"/>
                </a:lnTo>
                <a:lnTo>
                  <a:pt x="3010" y="4432"/>
                </a:lnTo>
                <a:lnTo>
                  <a:pt x="3010" y="4510"/>
                </a:lnTo>
                <a:lnTo>
                  <a:pt x="3063" y="4510"/>
                </a:lnTo>
                <a:lnTo>
                  <a:pt x="3063" y="4588"/>
                </a:lnTo>
                <a:lnTo>
                  <a:pt x="3116" y="4588"/>
                </a:lnTo>
                <a:lnTo>
                  <a:pt x="3116" y="4666"/>
                </a:lnTo>
                <a:lnTo>
                  <a:pt x="3169" y="4666"/>
                </a:lnTo>
                <a:lnTo>
                  <a:pt x="3169" y="4743"/>
                </a:lnTo>
                <a:lnTo>
                  <a:pt x="3221" y="4743"/>
                </a:lnTo>
                <a:lnTo>
                  <a:pt x="3221" y="4821"/>
                </a:lnTo>
                <a:lnTo>
                  <a:pt x="3274" y="4821"/>
                </a:lnTo>
                <a:lnTo>
                  <a:pt x="3274" y="4899"/>
                </a:lnTo>
                <a:lnTo>
                  <a:pt x="3327" y="4899"/>
                </a:lnTo>
                <a:lnTo>
                  <a:pt x="3327" y="4977"/>
                </a:lnTo>
                <a:lnTo>
                  <a:pt x="3380" y="4977"/>
                </a:lnTo>
                <a:lnTo>
                  <a:pt x="3380" y="5055"/>
                </a:lnTo>
                <a:lnTo>
                  <a:pt x="3433" y="5055"/>
                </a:lnTo>
                <a:lnTo>
                  <a:pt x="3433" y="5132"/>
                </a:lnTo>
                <a:lnTo>
                  <a:pt x="3485" y="5132"/>
                </a:lnTo>
                <a:lnTo>
                  <a:pt x="3485" y="5210"/>
                </a:lnTo>
                <a:lnTo>
                  <a:pt x="3538" y="5210"/>
                </a:lnTo>
                <a:lnTo>
                  <a:pt x="3538" y="5288"/>
                </a:lnTo>
                <a:lnTo>
                  <a:pt x="3591" y="5288"/>
                </a:lnTo>
                <a:lnTo>
                  <a:pt x="3591" y="5366"/>
                </a:lnTo>
                <a:lnTo>
                  <a:pt x="3644" y="5366"/>
                </a:lnTo>
                <a:lnTo>
                  <a:pt x="3644" y="5443"/>
                </a:lnTo>
                <a:lnTo>
                  <a:pt x="3697" y="5443"/>
                </a:lnTo>
                <a:lnTo>
                  <a:pt x="3697" y="5521"/>
                </a:lnTo>
                <a:lnTo>
                  <a:pt x="3750" y="5521"/>
                </a:lnTo>
                <a:lnTo>
                  <a:pt x="3750" y="5599"/>
                </a:lnTo>
                <a:lnTo>
                  <a:pt x="3802" y="5599"/>
                </a:lnTo>
                <a:lnTo>
                  <a:pt x="3802" y="5677"/>
                </a:lnTo>
                <a:lnTo>
                  <a:pt x="3855" y="5677"/>
                </a:lnTo>
                <a:lnTo>
                  <a:pt x="3855" y="5754"/>
                </a:lnTo>
                <a:lnTo>
                  <a:pt x="3908" y="5754"/>
                </a:lnTo>
                <a:lnTo>
                  <a:pt x="3908" y="5832"/>
                </a:lnTo>
                <a:lnTo>
                  <a:pt x="3961" y="5832"/>
                </a:lnTo>
                <a:lnTo>
                  <a:pt x="3961" y="5910"/>
                </a:lnTo>
                <a:lnTo>
                  <a:pt x="4014" y="5910"/>
                </a:lnTo>
                <a:lnTo>
                  <a:pt x="4014" y="5988"/>
                </a:lnTo>
                <a:lnTo>
                  <a:pt x="4066" y="5988"/>
                </a:lnTo>
                <a:lnTo>
                  <a:pt x="4066" y="6066"/>
                </a:lnTo>
                <a:lnTo>
                  <a:pt x="4119" y="6066"/>
                </a:lnTo>
                <a:lnTo>
                  <a:pt x="4119" y="6143"/>
                </a:lnTo>
                <a:lnTo>
                  <a:pt x="4172" y="6143"/>
                </a:lnTo>
                <a:lnTo>
                  <a:pt x="4172" y="6221"/>
                </a:lnTo>
                <a:lnTo>
                  <a:pt x="4225" y="6221"/>
                </a:lnTo>
                <a:lnTo>
                  <a:pt x="4225" y="6299"/>
                </a:lnTo>
                <a:lnTo>
                  <a:pt x="4278" y="6299"/>
                </a:lnTo>
                <a:lnTo>
                  <a:pt x="4278" y="6377"/>
                </a:lnTo>
                <a:lnTo>
                  <a:pt x="4330" y="6377"/>
                </a:lnTo>
                <a:lnTo>
                  <a:pt x="4330" y="6454"/>
                </a:lnTo>
                <a:lnTo>
                  <a:pt x="4383" y="6454"/>
                </a:lnTo>
                <a:lnTo>
                  <a:pt x="4383" y="6532"/>
                </a:lnTo>
                <a:lnTo>
                  <a:pt x="4436" y="6532"/>
                </a:lnTo>
                <a:lnTo>
                  <a:pt x="4436" y="6610"/>
                </a:lnTo>
                <a:lnTo>
                  <a:pt x="4489" y="6610"/>
                </a:lnTo>
                <a:lnTo>
                  <a:pt x="4489" y="6688"/>
                </a:lnTo>
                <a:lnTo>
                  <a:pt x="4542" y="6688"/>
                </a:lnTo>
                <a:lnTo>
                  <a:pt x="4542" y="6765"/>
                </a:lnTo>
                <a:lnTo>
                  <a:pt x="4595" y="6765"/>
                </a:lnTo>
                <a:lnTo>
                  <a:pt x="4595" y="6843"/>
                </a:lnTo>
                <a:lnTo>
                  <a:pt x="4647" y="6843"/>
                </a:lnTo>
                <a:lnTo>
                  <a:pt x="4647" y="6921"/>
                </a:lnTo>
                <a:lnTo>
                  <a:pt x="4700" y="6921"/>
                </a:lnTo>
                <a:lnTo>
                  <a:pt x="4700" y="6999"/>
                </a:lnTo>
                <a:lnTo>
                  <a:pt x="4753" y="6999"/>
                </a:lnTo>
                <a:lnTo>
                  <a:pt x="4753" y="7077"/>
                </a:lnTo>
                <a:lnTo>
                  <a:pt x="4806" y="7077"/>
                </a:lnTo>
                <a:lnTo>
                  <a:pt x="4806" y="7154"/>
                </a:lnTo>
                <a:lnTo>
                  <a:pt x="4859" y="7154"/>
                </a:lnTo>
                <a:lnTo>
                  <a:pt x="4859" y="7232"/>
                </a:lnTo>
                <a:lnTo>
                  <a:pt x="4911" y="7232"/>
                </a:lnTo>
                <a:lnTo>
                  <a:pt x="4911" y="7310"/>
                </a:lnTo>
                <a:lnTo>
                  <a:pt x="4964" y="7310"/>
                </a:lnTo>
                <a:lnTo>
                  <a:pt x="4964" y="7388"/>
                </a:lnTo>
                <a:lnTo>
                  <a:pt x="5017" y="7388"/>
                </a:lnTo>
                <a:lnTo>
                  <a:pt x="5017" y="7465"/>
                </a:lnTo>
                <a:lnTo>
                  <a:pt x="5070" y="7465"/>
                </a:lnTo>
                <a:lnTo>
                  <a:pt x="5070" y="7543"/>
                </a:lnTo>
                <a:lnTo>
                  <a:pt x="5123" y="7543"/>
                </a:lnTo>
                <a:lnTo>
                  <a:pt x="5123" y="7621"/>
                </a:lnTo>
                <a:lnTo>
                  <a:pt x="5175" y="7621"/>
                </a:lnTo>
                <a:lnTo>
                  <a:pt x="5175" y="7699"/>
                </a:lnTo>
                <a:lnTo>
                  <a:pt x="5228" y="7699"/>
                </a:lnTo>
                <a:lnTo>
                  <a:pt x="5228" y="7777"/>
                </a:lnTo>
                <a:lnTo>
                  <a:pt x="5281" y="7777"/>
                </a:lnTo>
                <a:lnTo>
                  <a:pt x="5281" y="7699"/>
                </a:lnTo>
                <a:lnTo>
                  <a:pt x="5228" y="7699"/>
                </a:lnTo>
                <a:lnTo>
                  <a:pt x="5228" y="7621"/>
                </a:lnTo>
                <a:lnTo>
                  <a:pt x="5175" y="7621"/>
                </a:lnTo>
                <a:lnTo>
                  <a:pt x="5175" y="7543"/>
                </a:lnTo>
                <a:lnTo>
                  <a:pt x="5123" y="7543"/>
                </a:lnTo>
                <a:lnTo>
                  <a:pt x="5123" y="7465"/>
                </a:lnTo>
                <a:lnTo>
                  <a:pt x="5070" y="7465"/>
                </a:lnTo>
                <a:lnTo>
                  <a:pt x="5070" y="7388"/>
                </a:lnTo>
                <a:lnTo>
                  <a:pt x="5017" y="7388"/>
                </a:lnTo>
                <a:lnTo>
                  <a:pt x="5017" y="7310"/>
                </a:lnTo>
                <a:lnTo>
                  <a:pt x="4964" y="7310"/>
                </a:lnTo>
                <a:lnTo>
                  <a:pt x="4964" y="7232"/>
                </a:lnTo>
                <a:lnTo>
                  <a:pt x="4911" y="7232"/>
                </a:lnTo>
                <a:lnTo>
                  <a:pt x="4911" y="7154"/>
                </a:lnTo>
                <a:lnTo>
                  <a:pt x="4859" y="7154"/>
                </a:lnTo>
                <a:lnTo>
                  <a:pt x="4859" y="7077"/>
                </a:lnTo>
                <a:lnTo>
                  <a:pt x="4806" y="7077"/>
                </a:lnTo>
                <a:lnTo>
                  <a:pt x="4806" y="6999"/>
                </a:lnTo>
                <a:lnTo>
                  <a:pt x="4753" y="6999"/>
                </a:lnTo>
                <a:lnTo>
                  <a:pt x="4753" y="6921"/>
                </a:lnTo>
                <a:lnTo>
                  <a:pt x="4700" y="6921"/>
                </a:lnTo>
                <a:lnTo>
                  <a:pt x="4700" y="6843"/>
                </a:lnTo>
                <a:lnTo>
                  <a:pt x="4647" y="6843"/>
                </a:lnTo>
                <a:lnTo>
                  <a:pt x="4647" y="6765"/>
                </a:lnTo>
                <a:lnTo>
                  <a:pt x="4595" y="6765"/>
                </a:lnTo>
                <a:lnTo>
                  <a:pt x="4595" y="6688"/>
                </a:lnTo>
                <a:lnTo>
                  <a:pt x="4542" y="6688"/>
                </a:lnTo>
                <a:lnTo>
                  <a:pt x="4542" y="6610"/>
                </a:lnTo>
                <a:lnTo>
                  <a:pt x="4489" y="6610"/>
                </a:lnTo>
                <a:lnTo>
                  <a:pt x="4489" y="6532"/>
                </a:lnTo>
                <a:lnTo>
                  <a:pt x="4436" y="6532"/>
                </a:lnTo>
                <a:lnTo>
                  <a:pt x="4436" y="6454"/>
                </a:lnTo>
                <a:lnTo>
                  <a:pt x="4383" y="6454"/>
                </a:lnTo>
                <a:lnTo>
                  <a:pt x="4383" y="6377"/>
                </a:lnTo>
                <a:lnTo>
                  <a:pt x="4330" y="6377"/>
                </a:lnTo>
                <a:lnTo>
                  <a:pt x="4330" y="6299"/>
                </a:lnTo>
                <a:lnTo>
                  <a:pt x="4278" y="6299"/>
                </a:lnTo>
                <a:lnTo>
                  <a:pt x="4278" y="6221"/>
                </a:lnTo>
                <a:lnTo>
                  <a:pt x="4225" y="6221"/>
                </a:lnTo>
                <a:lnTo>
                  <a:pt x="4225" y="6143"/>
                </a:lnTo>
                <a:lnTo>
                  <a:pt x="4172" y="6143"/>
                </a:lnTo>
                <a:lnTo>
                  <a:pt x="4172" y="6066"/>
                </a:lnTo>
                <a:lnTo>
                  <a:pt x="4119" y="6066"/>
                </a:lnTo>
                <a:lnTo>
                  <a:pt x="4119" y="5988"/>
                </a:lnTo>
                <a:lnTo>
                  <a:pt x="4066" y="5988"/>
                </a:lnTo>
                <a:lnTo>
                  <a:pt x="4066" y="5910"/>
                </a:lnTo>
                <a:lnTo>
                  <a:pt x="4014" y="5910"/>
                </a:lnTo>
                <a:lnTo>
                  <a:pt x="4014" y="5832"/>
                </a:lnTo>
                <a:lnTo>
                  <a:pt x="3961" y="5832"/>
                </a:lnTo>
                <a:lnTo>
                  <a:pt x="3961" y="5754"/>
                </a:lnTo>
                <a:lnTo>
                  <a:pt x="3908" y="5754"/>
                </a:lnTo>
                <a:lnTo>
                  <a:pt x="3908" y="5677"/>
                </a:lnTo>
                <a:lnTo>
                  <a:pt x="3855" y="5677"/>
                </a:lnTo>
                <a:lnTo>
                  <a:pt x="3855" y="5599"/>
                </a:lnTo>
                <a:lnTo>
                  <a:pt x="3802" y="5599"/>
                </a:lnTo>
                <a:lnTo>
                  <a:pt x="3802" y="5521"/>
                </a:lnTo>
                <a:lnTo>
                  <a:pt x="3750" y="5521"/>
                </a:lnTo>
                <a:lnTo>
                  <a:pt x="3750" y="5443"/>
                </a:lnTo>
                <a:lnTo>
                  <a:pt x="3697" y="5443"/>
                </a:lnTo>
                <a:lnTo>
                  <a:pt x="3697" y="5366"/>
                </a:lnTo>
                <a:lnTo>
                  <a:pt x="3644" y="5366"/>
                </a:lnTo>
                <a:lnTo>
                  <a:pt x="3644" y="5288"/>
                </a:lnTo>
                <a:lnTo>
                  <a:pt x="3591" y="5288"/>
                </a:lnTo>
                <a:lnTo>
                  <a:pt x="3591" y="5210"/>
                </a:lnTo>
                <a:lnTo>
                  <a:pt x="3538" y="5210"/>
                </a:lnTo>
                <a:lnTo>
                  <a:pt x="3538" y="5132"/>
                </a:lnTo>
                <a:lnTo>
                  <a:pt x="3485" y="5132"/>
                </a:lnTo>
                <a:lnTo>
                  <a:pt x="3485" y="5055"/>
                </a:lnTo>
                <a:lnTo>
                  <a:pt x="3433" y="5055"/>
                </a:lnTo>
                <a:lnTo>
                  <a:pt x="3433" y="4977"/>
                </a:lnTo>
                <a:lnTo>
                  <a:pt x="3380" y="4977"/>
                </a:lnTo>
                <a:lnTo>
                  <a:pt x="3380" y="4899"/>
                </a:lnTo>
                <a:lnTo>
                  <a:pt x="3327" y="4899"/>
                </a:lnTo>
                <a:lnTo>
                  <a:pt x="3327" y="4821"/>
                </a:lnTo>
                <a:lnTo>
                  <a:pt x="3274" y="4821"/>
                </a:lnTo>
                <a:lnTo>
                  <a:pt x="3274" y="4743"/>
                </a:lnTo>
                <a:lnTo>
                  <a:pt x="3221" y="4743"/>
                </a:lnTo>
                <a:lnTo>
                  <a:pt x="3221" y="4666"/>
                </a:lnTo>
                <a:lnTo>
                  <a:pt x="3169" y="4666"/>
                </a:lnTo>
                <a:lnTo>
                  <a:pt x="3169" y="4588"/>
                </a:lnTo>
                <a:lnTo>
                  <a:pt x="3116" y="4588"/>
                </a:lnTo>
                <a:lnTo>
                  <a:pt x="3116" y="4510"/>
                </a:lnTo>
                <a:lnTo>
                  <a:pt x="3063" y="4510"/>
                </a:lnTo>
                <a:lnTo>
                  <a:pt x="3063" y="4432"/>
                </a:lnTo>
                <a:lnTo>
                  <a:pt x="3010" y="4432"/>
                </a:lnTo>
                <a:lnTo>
                  <a:pt x="3010" y="4355"/>
                </a:lnTo>
                <a:lnTo>
                  <a:pt x="2957" y="4355"/>
                </a:lnTo>
                <a:lnTo>
                  <a:pt x="2957" y="4277"/>
                </a:lnTo>
                <a:lnTo>
                  <a:pt x="2905" y="4277"/>
                </a:lnTo>
                <a:lnTo>
                  <a:pt x="2905" y="4199"/>
                </a:lnTo>
                <a:lnTo>
                  <a:pt x="2852" y="4199"/>
                </a:lnTo>
                <a:lnTo>
                  <a:pt x="2852" y="4121"/>
                </a:lnTo>
                <a:lnTo>
                  <a:pt x="2799" y="4121"/>
                </a:lnTo>
                <a:lnTo>
                  <a:pt x="2799" y="4044"/>
                </a:lnTo>
                <a:lnTo>
                  <a:pt x="2746" y="4044"/>
                </a:lnTo>
                <a:lnTo>
                  <a:pt x="2746" y="3966"/>
                </a:lnTo>
                <a:lnTo>
                  <a:pt x="2693" y="3966"/>
                </a:lnTo>
                <a:lnTo>
                  <a:pt x="2693" y="3888"/>
                </a:lnTo>
                <a:lnTo>
                  <a:pt x="2641" y="3888"/>
                </a:lnTo>
                <a:lnTo>
                  <a:pt x="2641" y="3810"/>
                </a:lnTo>
                <a:lnTo>
                  <a:pt x="2588" y="3810"/>
                </a:lnTo>
                <a:lnTo>
                  <a:pt x="2588" y="3732"/>
                </a:lnTo>
                <a:lnTo>
                  <a:pt x="2535" y="3732"/>
                </a:lnTo>
                <a:lnTo>
                  <a:pt x="2535" y="3655"/>
                </a:lnTo>
                <a:lnTo>
                  <a:pt x="2482" y="3655"/>
                </a:lnTo>
                <a:lnTo>
                  <a:pt x="2482" y="3577"/>
                </a:lnTo>
                <a:lnTo>
                  <a:pt x="2429" y="3577"/>
                </a:lnTo>
                <a:lnTo>
                  <a:pt x="2429" y="3499"/>
                </a:lnTo>
                <a:lnTo>
                  <a:pt x="2376" y="3499"/>
                </a:lnTo>
                <a:lnTo>
                  <a:pt x="2376" y="3421"/>
                </a:lnTo>
                <a:lnTo>
                  <a:pt x="2324" y="3421"/>
                </a:lnTo>
                <a:lnTo>
                  <a:pt x="2324" y="3344"/>
                </a:lnTo>
                <a:lnTo>
                  <a:pt x="2271" y="3344"/>
                </a:lnTo>
                <a:lnTo>
                  <a:pt x="2271" y="3266"/>
                </a:lnTo>
                <a:lnTo>
                  <a:pt x="2218" y="3266"/>
                </a:lnTo>
                <a:lnTo>
                  <a:pt x="2218" y="3188"/>
                </a:lnTo>
                <a:lnTo>
                  <a:pt x="2165" y="3188"/>
                </a:lnTo>
                <a:lnTo>
                  <a:pt x="2165" y="3110"/>
                </a:lnTo>
                <a:lnTo>
                  <a:pt x="2112" y="3110"/>
                </a:lnTo>
                <a:lnTo>
                  <a:pt x="2112" y="3033"/>
                </a:lnTo>
                <a:lnTo>
                  <a:pt x="2060" y="3033"/>
                </a:lnTo>
                <a:lnTo>
                  <a:pt x="2060" y="2955"/>
                </a:lnTo>
                <a:lnTo>
                  <a:pt x="2007" y="2955"/>
                </a:lnTo>
                <a:lnTo>
                  <a:pt x="2007" y="2877"/>
                </a:lnTo>
                <a:lnTo>
                  <a:pt x="1954" y="2877"/>
                </a:lnTo>
                <a:lnTo>
                  <a:pt x="1954" y="2799"/>
                </a:lnTo>
                <a:lnTo>
                  <a:pt x="1901" y="2799"/>
                </a:lnTo>
                <a:lnTo>
                  <a:pt x="1901" y="2721"/>
                </a:lnTo>
                <a:lnTo>
                  <a:pt x="1848" y="2721"/>
                </a:lnTo>
                <a:lnTo>
                  <a:pt x="1848" y="2644"/>
                </a:lnTo>
                <a:lnTo>
                  <a:pt x="1796" y="2644"/>
                </a:lnTo>
                <a:lnTo>
                  <a:pt x="1796" y="2566"/>
                </a:lnTo>
                <a:lnTo>
                  <a:pt x="1743" y="2566"/>
                </a:lnTo>
                <a:lnTo>
                  <a:pt x="1743" y="2488"/>
                </a:lnTo>
                <a:lnTo>
                  <a:pt x="1690" y="2488"/>
                </a:lnTo>
                <a:lnTo>
                  <a:pt x="1690" y="2410"/>
                </a:lnTo>
                <a:lnTo>
                  <a:pt x="1637" y="2410"/>
                </a:lnTo>
                <a:lnTo>
                  <a:pt x="1637" y="2333"/>
                </a:lnTo>
                <a:lnTo>
                  <a:pt x="1584" y="2333"/>
                </a:lnTo>
                <a:lnTo>
                  <a:pt x="1584" y="2255"/>
                </a:lnTo>
                <a:lnTo>
                  <a:pt x="1531" y="2255"/>
                </a:lnTo>
                <a:lnTo>
                  <a:pt x="1531" y="2177"/>
                </a:lnTo>
                <a:lnTo>
                  <a:pt x="1479" y="2177"/>
                </a:lnTo>
                <a:lnTo>
                  <a:pt x="1479" y="2099"/>
                </a:lnTo>
                <a:lnTo>
                  <a:pt x="1426" y="2099"/>
                </a:lnTo>
                <a:lnTo>
                  <a:pt x="1426" y="2022"/>
                </a:lnTo>
                <a:lnTo>
                  <a:pt x="1373" y="2022"/>
                </a:lnTo>
                <a:lnTo>
                  <a:pt x="1373" y="1944"/>
                </a:lnTo>
                <a:lnTo>
                  <a:pt x="1320" y="1944"/>
                </a:lnTo>
                <a:lnTo>
                  <a:pt x="1320" y="1866"/>
                </a:lnTo>
                <a:lnTo>
                  <a:pt x="1267" y="1866"/>
                </a:lnTo>
                <a:lnTo>
                  <a:pt x="1267" y="1788"/>
                </a:lnTo>
                <a:lnTo>
                  <a:pt x="1215" y="1788"/>
                </a:lnTo>
                <a:lnTo>
                  <a:pt x="1215" y="1710"/>
                </a:lnTo>
                <a:lnTo>
                  <a:pt x="1162" y="1710"/>
                </a:lnTo>
                <a:lnTo>
                  <a:pt x="1162" y="1633"/>
                </a:lnTo>
                <a:lnTo>
                  <a:pt x="1109" y="1633"/>
                </a:lnTo>
                <a:lnTo>
                  <a:pt x="1109" y="1555"/>
                </a:lnTo>
                <a:lnTo>
                  <a:pt x="1056" y="1555"/>
                </a:lnTo>
                <a:lnTo>
                  <a:pt x="1056" y="1477"/>
                </a:lnTo>
                <a:lnTo>
                  <a:pt x="1003" y="1477"/>
                </a:lnTo>
                <a:lnTo>
                  <a:pt x="1003" y="1399"/>
                </a:lnTo>
                <a:lnTo>
                  <a:pt x="951" y="1399"/>
                </a:lnTo>
                <a:lnTo>
                  <a:pt x="951" y="1322"/>
                </a:lnTo>
                <a:lnTo>
                  <a:pt x="898" y="1322"/>
                </a:lnTo>
                <a:lnTo>
                  <a:pt x="898" y="1244"/>
                </a:lnTo>
                <a:lnTo>
                  <a:pt x="845" y="1244"/>
                </a:lnTo>
                <a:lnTo>
                  <a:pt x="845" y="1166"/>
                </a:lnTo>
                <a:lnTo>
                  <a:pt x="792" y="1166"/>
                </a:lnTo>
                <a:lnTo>
                  <a:pt x="792" y="1088"/>
                </a:lnTo>
                <a:lnTo>
                  <a:pt x="739" y="1088"/>
                </a:lnTo>
                <a:lnTo>
                  <a:pt x="739" y="1011"/>
                </a:lnTo>
                <a:lnTo>
                  <a:pt x="686" y="1011"/>
                </a:lnTo>
                <a:lnTo>
                  <a:pt x="686" y="933"/>
                </a:lnTo>
                <a:lnTo>
                  <a:pt x="634" y="933"/>
                </a:lnTo>
                <a:lnTo>
                  <a:pt x="634" y="855"/>
                </a:lnTo>
                <a:lnTo>
                  <a:pt x="581" y="855"/>
                </a:lnTo>
                <a:lnTo>
                  <a:pt x="581" y="777"/>
                </a:lnTo>
                <a:lnTo>
                  <a:pt x="528" y="777"/>
                </a:lnTo>
                <a:lnTo>
                  <a:pt x="528" y="699"/>
                </a:lnTo>
                <a:lnTo>
                  <a:pt x="475" y="699"/>
                </a:lnTo>
                <a:lnTo>
                  <a:pt x="475" y="622"/>
                </a:lnTo>
                <a:lnTo>
                  <a:pt x="422" y="622"/>
                </a:lnTo>
                <a:lnTo>
                  <a:pt x="422" y="544"/>
                </a:lnTo>
                <a:lnTo>
                  <a:pt x="370" y="544"/>
                </a:lnTo>
                <a:lnTo>
                  <a:pt x="370" y="466"/>
                </a:lnTo>
                <a:lnTo>
                  <a:pt x="317" y="466"/>
                </a:lnTo>
                <a:lnTo>
                  <a:pt x="317" y="388"/>
                </a:lnTo>
                <a:lnTo>
                  <a:pt x="264" y="388"/>
                </a:lnTo>
                <a:lnTo>
                  <a:pt x="264" y="311"/>
                </a:lnTo>
                <a:lnTo>
                  <a:pt x="211" y="311"/>
                </a:lnTo>
                <a:lnTo>
                  <a:pt x="211" y="233"/>
                </a:lnTo>
                <a:lnTo>
                  <a:pt x="158" y="233"/>
                </a:lnTo>
                <a:lnTo>
                  <a:pt x="158" y="155"/>
                </a:lnTo>
                <a:lnTo>
                  <a:pt x="106" y="155"/>
                </a:lnTo>
                <a:lnTo>
                  <a:pt x="106" y="77"/>
                </a:lnTo>
                <a:lnTo>
                  <a:pt x="53" y="77"/>
                </a:lnTo>
                <a:lnTo>
                  <a:pt x="53" y="0"/>
                </a:lnTo>
                <a:lnTo>
                  <a:pt x="0" y="0"/>
                </a:lnTo>
              </a:path>
            </a:pathLst>
          </a:custGeom>
          <a:noFill/>
          <a:ln w="28575">
            <a:solidFill>
              <a:srgbClr val="FF0000"/>
            </a:solidFill>
            <a:round/>
            <a:headEnd/>
            <a:tailEnd/>
          </a:ln>
          <a:extLst>
            <a:ext uri="{909E8E84-426E-40DD-AFC4-6F175D3DCCD1}">
              <a14:hiddenFill xmlns:a14="http://schemas.microsoft.com/office/drawing/2010/main">
                <a:solidFill>
                  <a:srgbClr val="FFFFFF"/>
                </a:solidFill>
              </a14:hiddenFill>
            </a:ext>
          </a:extLst>
        </p:spPr>
        <p:txBody>
          <a:bodyPr rot="10800000"/>
          <a:lstStyle/>
          <a:p>
            <a:endParaRPr lang="en-US"/>
          </a:p>
        </p:txBody>
      </p:sp>
      <p:sp>
        <p:nvSpPr>
          <p:cNvPr id="113684" name="Rectangle 20"/>
          <p:cNvSpPr>
            <a:spLocks noChangeArrowheads="1"/>
          </p:cNvSpPr>
          <p:nvPr/>
        </p:nvSpPr>
        <p:spPr bwMode="auto">
          <a:xfrm>
            <a:off x="3527425" y="2227263"/>
            <a:ext cx="257175"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1400">
                <a:latin typeface="Arial" panose="020B0604020202020204" pitchFamily="34" charset="0"/>
              </a:rPr>
              <a:t>-10</a:t>
            </a:r>
          </a:p>
        </p:txBody>
      </p:sp>
      <p:sp>
        <p:nvSpPr>
          <p:cNvPr id="113685" name="Rectangle 21"/>
          <p:cNvSpPr>
            <a:spLocks noChangeArrowheads="1"/>
          </p:cNvSpPr>
          <p:nvPr/>
        </p:nvSpPr>
        <p:spPr bwMode="auto">
          <a:xfrm>
            <a:off x="4216400" y="2227263"/>
            <a:ext cx="98425"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1400">
                <a:latin typeface="Arial" panose="020B0604020202020204" pitchFamily="34" charset="0"/>
              </a:rPr>
              <a:t>0</a:t>
            </a:r>
          </a:p>
        </p:txBody>
      </p:sp>
      <p:sp>
        <p:nvSpPr>
          <p:cNvPr id="113686" name="Rectangle 22"/>
          <p:cNvSpPr>
            <a:spLocks noChangeArrowheads="1"/>
          </p:cNvSpPr>
          <p:nvPr/>
        </p:nvSpPr>
        <p:spPr bwMode="auto">
          <a:xfrm>
            <a:off x="4818063" y="2227263"/>
            <a:ext cx="1968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1400">
                <a:latin typeface="Arial" panose="020B0604020202020204" pitchFamily="34" charset="0"/>
              </a:rPr>
              <a:t>10</a:t>
            </a:r>
          </a:p>
        </p:txBody>
      </p:sp>
      <p:sp>
        <p:nvSpPr>
          <p:cNvPr id="113687" name="Rectangle 23"/>
          <p:cNvSpPr>
            <a:spLocks noChangeArrowheads="1"/>
          </p:cNvSpPr>
          <p:nvPr/>
        </p:nvSpPr>
        <p:spPr bwMode="auto">
          <a:xfrm>
            <a:off x="5453063" y="2227263"/>
            <a:ext cx="1968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1400">
                <a:latin typeface="Arial" panose="020B0604020202020204" pitchFamily="34" charset="0"/>
              </a:rPr>
              <a:t>20</a:t>
            </a:r>
          </a:p>
        </p:txBody>
      </p:sp>
      <p:sp>
        <p:nvSpPr>
          <p:cNvPr id="113688" name="Rectangle 24"/>
          <p:cNvSpPr>
            <a:spLocks noChangeArrowheads="1"/>
          </p:cNvSpPr>
          <p:nvPr/>
        </p:nvSpPr>
        <p:spPr bwMode="auto">
          <a:xfrm>
            <a:off x="3409950" y="2044700"/>
            <a:ext cx="96838"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1400">
                <a:latin typeface="Arial" panose="020B0604020202020204" pitchFamily="34" charset="0"/>
              </a:rPr>
              <a:t>0</a:t>
            </a:r>
          </a:p>
        </p:txBody>
      </p:sp>
      <p:sp>
        <p:nvSpPr>
          <p:cNvPr id="113689" name="Rectangle 25"/>
          <p:cNvSpPr>
            <a:spLocks noChangeArrowheads="1"/>
          </p:cNvSpPr>
          <p:nvPr/>
        </p:nvSpPr>
        <p:spPr bwMode="auto">
          <a:xfrm>
            <a:off x="3409950" y="381000"/>
            <a:ext cx="96838"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1400">
                <a:latin typeface="Arial" panose="020B0604020202020204" pitchFamily="34" charset="0"/>
              </a:rPr>
              <a:t>1</a:t>
            </a:r>
          </a:p>
        </p:txBody>
      </p:sp>
      <p:sp>
        <p:nvSpPr>
          <p:cNvPr id="113690" name="Freeform 26"/>
          <p:cNvSpPr>
            <a:spLocks/>
          </p:cNvSpPr>
          <p:nvPr/>
        </p:nvSpPr>
        <p:spPr bwMode="auto">
          <a:xfrm flipV="1">
            <a:off x="4433888" y="484188"/>
            <a:ext cx="327025" cy="1663700"/>
          </a:xfrm>
          <a:custGeom>
            <a:avLst/>
            <a:gdLst>
              <a:gd name="T0" fmla="*/ 2147483647 w 1165"/>
              <a:gd name="T1" fmla="*/ 2147483647 h 7777"/>
              <a:gd name="T2" fmla="*/ 2147483647 w 1165"/>
              <a:gd name="T3" fmla="*/ 2147483647 h 7777"/>
              <a:gd name="T4" fmla="*/ 2147483647 w 1165"/>
              <a:gd name="T5" fmla="*/ 2147483647 h 7777"/>
              <a:gd name="T6" fmla="*/ 2147483647 w 1165"/>
              <a:gd name="T7" fmla="*/ 2147483647 h 7777"/>
              <a:gd name="T8" fmla="*/ 2147483647 w 1165"/>
              <a:gd name="T9" fmla="*/ 2147483647 h 7777"/>
              <a:gd name="T10" fmla="*/ 2147483647 w 1165"/>
              <a:gd name="T11" fmla="*/ 2147483647 h 7777"/>
              <a:gd name="T12" fmla="*/ 2147483647 w 1165"/>
              <a:gd name="T13" fmla="*/ 2147483647 h 7777"/>
              <a:gd name="T14" fmla="*/ 2147483647 w 1165"/>
              <a:gd name="T15" fmla="*/ 2147483647 h 7777"/>
              <a:gd name="T16" fmla="*/ 2147483647 w 1165"/>
              <a:gd name="T17" fmla="*/ 2147483647 h 7777"/>
              <a:gd name="T18" fmla="*/ 2147483647 w 1165"/>
              <a:gd name="T19" fmla="*/ 2147483647 h 7777"/>
              <a:gd name="T20" fmla="*/ 2147483647 w 1165"/>
              <a:gd name="T21" fmla="*/ 2147483647 h 7777"/>
              <a:gd name="T22" fmla="*/ 2147483647 w 1165"/>
              <a:gd name="T23" fmla="*/ 2147483647 h 7777"/>
              <a:gd name="T24" fmla="*/ 2147483647 w 1165"/>
              <a:gd name="T25" fmla="*/ 2147483647 h 7777"/>
              <a:gd name="T26" fmla="*/ 2147483647 w 1165"/>
              <a:gd name="T27" fmla="*/ 2147483647 h 7777"/>
              <a:gd name="T28" fmla="*/ 2147483647 w 1165"/>
              <a:gd name="T29" fmla="*/ 2147483647 h 7777"/>
              <a:gd name="T30" fmla="*/ 2147483647 w 1165"/>
              <a:gd name="T31" fmla="*/ 2147483647 h 7777"/>
              <a:gd name="T32" fmla="*/ 2147483647 w 1165"/>
              <a:gd name="T33" fmla="*/ 2147483647 h 7777"/>
              <a:gd name="T34" fmla="*/ 2147483647 w 1165"/>
              <a:gd name="T35" fmla="*/ 2147483647 h 7777"/>
              <a:gd name="T36" fmla="*/ 2147483647 w 1165"/>
              <a:gd name="T37" fmla="*/ 2147483647 h 7777"/>
              <a:gd name="T38" fmla="*/ 2147483647 w 1165"/>
              <a:gd name="T39" fmla="*/ 2147483647 h 7777"/>
              <a:gd name="T40" fmla="*/ 2147483647 w 1165"/>
              <a:gd name="T41" fmla="*/ 2147483647 h 7777"/>
              <a:gd name="T42" fmla="*/ 2147483647 w 1165"/>
              <a:gd name="T43" fmla="*/ 2147483647 h 7777"/>
              <a:gd name="T44" fmla="*/ 2147483647 w 1165"/>
              <a:gd name="T45" fmla="*/ 2147483647 h 7777"/>
              <a:gd name="T46" fmla="*/ 2147483647 w 1165"/>
              <a:gd name="T47" fmla="*/ 2147483647 h 7777"/>
              <a:gd name="T48" fmla="*/ 2147483647 w 1165"/>
              <a:gd name="T49" fmla="*/ 2147483647 h 7777"/>
              <a:gd name="T50" fmla="*/ 2147483647 w 1165"/>
              <a:gd name="T51" fmla="*/ 2147483647 h 7777"/>
              <a:gd name="T52" fmla="*/ 2147483647 w 1165"/>
              <a:gd name="T53" fmla="*/ 2147483647 h 7777"/>
              <a:gd name="T54" fmla="*/ 2147483647 w 1165"/>
              <a:gd name="T55" fmla="*/ 2147483647 h 7777"/>
              <a:gd name="T56" fmla="*/ 2147483647 w 1165"/>
              <a:gd name="T57" fmla="*/ 2147483647 h 7777"/>
              <a:gd name="T58" fmla="*/ 2147483647 w 1165"/>
              <a:gd name="T59" fmla="*/ 2147483647 h 7777"/>
              <a:gd name="T60" fmla="*/ 2147483647 w 1165"/>
              <a:gd name="T61" fmla="*/ 2147483647 h 7777"/>
              <a:gd name="T62" fmla="*/ 2147483647 w 1165"/>
              <a:gd name="T63" fmla="*/ 2147483647 h 7777"/>
              <a:gd name="T64" fmla="*/ 2147483647 w 1165"/>
              <a:gd name="T65" fmla="*/ 2147483647 h 7777"/>
              <a:gd name="T66" fmla="*/ 2147483647 w 1165"/>
              <a:gd name="T67" fmla="*/ 2147483647 h 7777"/>
              <a:gd name="T68" fmla="*/ 2147483647 w 1165"/>
              <a:gd name="T69" fmla="*/ 2147483647 h 7777"/>
              <a:gd name="T70" fmla="*/ 2147483647 w 1165"/>
              <a:gd name="T71" fmla="*/ 2147483647 h 7777"/>
              <a:gd name="T72" fmla="*/ 2147483647 w 1165"/>
              <a:gd name="T73" fmla="*/ 2147483647 h 7777"/>
              <a:gd name="T74" fmla="*/ 2147483647 w 1165"/>
              <a:gd name="T75" fmla="*/ 2147483647 h 7777"/>
              <a:gd name="T76" fmla="*/ 2147483647 w 1165"/>
              <a:gd name="T77" fmla="*/ 2147483647 h 7777"/>
              <a:gd name="T78" fmla="*/ 2147483647 w 1165"/>
              <a:gd name="T79" fmla="*/ 2147483647 h 7777"/>
              <a:gd name="T80" fmla="*/ 2147483647 w 1165"/>
              <a:gd name="T81" fmla="*/ 2147483647 h 7777"/>
              <a:gd name="T82" fmla="*/ 2147483647 w 1165"/>
              <a:gd name="T83" fmla="*/ 2147483647 h 7777"/>
              <a:gd name="T84" fmla="*/ 2147483647 w 1165"/>
              <a:gd name="T85" fmla="*/ 2147483647 h 7777"/>
              <a:gd name="T86" fmla="*/ 2147483647 w 1165"/>
              <a:gd name="T87" fmla="*/ 2147483647 h 7777"/>
              <a:gd name="T88" fmla="*/ 2147483647 w 1165"/>
              <a:gd name="T89" fmla="*/ 2147483647 h 7777"/>
              <a:gd name="T90" fmla="*/ 2147483647 w 1165"/>
              <a:gd name="T91" fmla="*/ 2147483647 h 7777"/>
              <a:gd name="T92" fmla="*/ 2147483647 w 1165"/>
              <a:gd name="T93" fmla="*/ 2147483647 h 7777"/>
              <a:gd name="T94" fmla="*/ 2147483647 w 1165"/>
              <a:gd name="T95" fmla="*/ 2147483647 h 7777"/>
              <a:gd name="T96" fmla="*/ 2147483647 w 1165"/>
              <a:gd name="T97" fmla="*/ 2147483647 h 7777"/>
              <a:gd name="T98" fmla="*/ 2147483647 w 1165"/>
              <a:gd name="T99" fmla="*/ 2147483647 h 7777"/>
              <a:gd name="T100" fmla="*/ 2147483647 w 1165"/>
              <a:gd name="T101" fmla="*/ 2147483647 h 7777"/>
              <a:gd name="T102" fmla="*/ 2147483647 w 1165"/>
              <a:gd name="T103" fmla="*/ 2147483647 h 7777"/>
              <a:gd name="T104" fmla="*/ 2147483647 w 1165"/>
              <a:gd name="T105" fmla="*/ 2147483647 h 7777"/>
              <a:gd name="T106" fmla="*/ 2147483647 w 1165"/>
              <a:gd name="T107" fmla="*/ 2147483647 h 7777"/>
              <a:gd name="T108" fmla="*/ 2147483647 w 1165"/>
              <a:gd name="T109" fmla="*/ 2147483647 h 7777"/>
              <a:gd name="T110" fmla="*/ 2147483647 w 1165"/>
              <a:gd name="T111" fmla="*/ 2147483647 h 7777"/>
              <a:gd name="T112" fmla="*/ 2147483647 w 1165"/>
              <a:gd name="T113" fmla="*/ 2147483647 h 7777"/>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165"/>
              <a:gd name="T172" fmla="*/ 0 h 7777"/>
              <a:gd name="T173" fmla="*/ 1165 w 1165"/>
              <a:gd name="T174" fmla="*/ 7777 h 7777"/>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165" h="7777">
                <a:moveTo>
                  <a:pt x="0" y="0"/>
                </a:moveTo>
                <a:lnTo>
                  <a:pt x="0" y="0"/>
                </a:lnTo>
                <a:lnTo>
                  <a:pt x="0" y="77"/>
                </a:lnTo>
                <a:lnTo>
                  <a:pt x="56" y="77"/>
                </a:lnTo>
                <a:lnTo>
                  <a:pt x="56" y="155"/>
                </a:lnTo>
                <a:lnTo>
                  <a:pt x="118" y="155"/>
                </a:lnTo>
                <a:lnTo>
                  <a:pt x="118" y="233"/>
                </a:lnTo>
                <a:lnTo>
                  <a:pt x="157" y="233"/>
                </a:lnTo>
                <a:lnTo>
                  <a:pt x="157" y="311"/>
                </a:lnTo>
                <a:lnTo>
                  <a:pt x="186" y="311"/>
                </a:lnTo>
                <a:lnTo>
                  <a:pt x="186" y="388"/>
                </a:lnTo>
                <a:lnTo>
                  <a:pt x="210" y="388"/>
                </a:lnTo>
                <a:lnTo>
                  <a:pt x="210" y="466"/>
                </a:lnTo>
                <a:lnTo>
                  <a:pt x="231" y="466"/>
                </a:lnTo>
                <a:lnTo>
                  <a:pt x="231" y="544"/>
                </a:lnTo>
                <a:lnTo>
                  <a:pt x="248" y="544"/>
                </a:lnTo>
                <a:lnTo>
                  <a:pt x="248" y="622"/>
                </a:lnTo>
                <a:lnTo>
                  <a:pt x="264" y="622"/>
                </a:lnTo>
                <a:lnTo>
                  <a:pt x="264" y="699"/>
                </a:lnTo>
                <a:lnTo>
                  <a:pt x="279" y="699"/>
                </a:lnTo>
                <a:lnTo>
                  <a:pt x="279" y="777"/>
                </a:lnTo>
                <a:lnTo>
                  <a:pt x="292" y="777"/>
                </a:lnTo>
                <a:lnTo>
                  <a:pt x="292" y="855"/>
                </a:lnTo>
                <a:lnTo>
                  <a:pt x="305" y="855"/>
                </a:lnTo>
                <a:lnTo>
                  <a:pt x="305" y="933"/>
                </a:lnTo>
                <a:lnTo>
                  <a:pt x="317" y="933"/>
                </a:lnTo>
                <a:lnTo>
                  <a:pt x="317" y="1011"/>
                </a:lnTo>
                <a:lnTo>
                  <a:pt x="328" y="1011"/>
                </a:lnTo>
                <a:lnTo>
                  <a:pt x="328" y="1088"/>
                </a:lnTo>
                <a:lnTo>
                  <a:pt x="338" y="1088"/>
                </a:lnTo>
                <a:lnTo>
                  <a:pt x="338" y="1166"/>
                </a:lnTo>
                <a:lnTo>
                  <a:pt x="348" y="1166"/>
                </a:lnTo>
                <a:lnTo>
                  <a:pt x="348" y="1244"/>
                </a:lnTo>
                <a:lnTo>
                  <a:pt x="357" y="1244"/>
                </a:lnTo>
                <a:lnTo>
                  <a:pt x="357" y="1322"/>
                </a:lnTo>
                <a:lnTo>
                  <a:pt x="367" y="1322"/>
                </a:lnTo>
                <a:lnTo>
                  <a:pt x="367" y="1399"/>
                </a:lnTo>
                <a:lnTo>
                  <a:pt x="375" y="1399"/>
                </a:lnTo>
                <a:lnTo>
                  <a:pt x="375" y="1477"/>
                </a:lnTo>
                <a:lnTo>
                  <a:pt x="384" y="1477"/>
                </a:lnTo>
                <a:lnTo>
                  <a:pt x="384" y="1555"/>
                </a:lnTo>
                <a:lnTo>
                  <a:pt x="392" y="1555"/>
                </a:lnTo>
                <a:lnTo>
                  <a:pt x="392" y="1633"/>
                </a:lnTo>
                <a:lnTo>
                  <a:pt x="400" y="1633"/>
                </a:lnTo>
                <a:lnTo>
                  <a:pt x="400" y="1710"/>
                </a:lnTo>
                <a:lnTo>
                  <a:pt x="408" y="1710"/>
                </a:lnTo>
                <a:lnTo>
                  <a:pt x="408" y="1788"/>
                </a:lnTo>
                <a:lnTo>
                  <a:pt x="415" y="1788"/>
                </a:lnTo>
                <a:lnTo>
                  <a:pt x="415" y="1866"/>
                </a:lnTo>
                <a:lnTo>
                  <a:pt x="423" y="1866"/>
                </a:lnTo>
                <a:lnTo>
                  <a:pt x="423" y="1944"/>
                </a:lnTo>
                <a:lnTo>
                  <a:pt x="430" y="1944"/>
                </a:lnTo>
                <a:lnTo>
                  <a:pt x="430" y="2022"/>
                </a:lnTo>
                <a:lnTo>
                  <a:pt x="437" y="2022"/>
                </a:lnTo>
                <a:lnTo>
                  <a:pt x="437" y="2099"/>
                </a:lnTo>
                <a:lnTo>
                  <a:pt x="444" y="2099"/>
                </a:lnTo>
                <a:lnTo>
                  <a:pt x="444" y="2177"/>
                </a:lnTo>
                <a:lnTo>
                  <a:pt x="451" y="2177"/>
                </a:lnTo>
                <a:lnTo>
                  <a:pt x="451" y="2255"/>
                </a:lnTo>
                <a:lnTo>
                  <a:pt x="457" y="2255"/>
                </a:lnTo>
                <a:lnTo>
                  <a:pt x="457" y="2333"/>
                </a:lnTo>
                <a:lnTo>
                  <a:pt x="464" y="2333"/>
                </a:lnTo>
                <a:lnTo>
                  <a:pt x="464" y="2410"/>
                </a:lnTo>
                <a:lnTo>
                  <a:pt x="470" y="2410"/>
                </a:lnTo>
                <a:lnTo>
                  <a:pt x="470" y="2488"/>
                </a:lnTo>
                <a:lnTo>
                  <a:pt x="477" y="2488"/>
                </a:lnTo>
                <a:lnTo>
                  <a:pt x="477" y="2566"/>
                </a:lnTo>
                <a:lnTo>
                  <a:pt x="483" y="2566"/>
                </a:lnTo>
                <a:lnTo>
                  <a:pt x="483" y="2644"/>
                </a:lnTo>
                <a:lnTo>
                  <a:pt x="489" y="2644"/>
                </a:lnTo>
                <a:lnTo>
                  <a:pt x="489" y="2721"/>
                </a:lnTo>
                <a:lnTo>
                  <a:pt x="495" y="2721"/>
                </a:lnTo>
                <a:lnTo>
                  <a:pt x="495" y="2799"/>
                </a:lnTo>
                <a:lnTo>
                  <a:pt x="501" y="2799"/>
                </a:lnTo>
                <a:lnTo>
                  <a:pt x="501" y="2877"/>
                </a:lnTo>
                <a:lnTo>
                  <a:pt x="507" y="2877"/>
                </a:lnTo>
                <a:lnTo>
                  <a:pt x="507" y="2955"/>
                </a:lnTo>
                <a:lnTo>
                  <a:pt x="513" y="2955"/>
                </a:lnTo>
                <a:lnTo>
                  <a:pt x="513" y="3033"/>
                </a:lnTo>
                <a:lnTo>
                  <a:pt x="519" y="3033"/>
                </a:lnTo>
                <a:lnTo>
                  <a:pt x="519" y="3110"/>
                </a:lnTo>
                <a:lnTo>
                  <a:pt x="525" y="3110"/>
                </a:lnTo>
                <a:lnTo>
                  <a:pt x="525" y="3188"/>
                </a:lnTo>
                <a:lnTo>
                  <a:pt x="531" y="3188"/>
                </a:lnTo>
                <a:lnTo>
                  <a:pt x="531" y="3266"/>
                </a:lnTo>
                <a:lnTo>
                  <a:pt x="537" y="3266"/>
                </a:lnTo>
                <a:lnTo>
                  <a:pt x="537" y="3344"/>
                </a:lnTo>
                <a:lnTo>
                  <a:pt x="543" y="3344"/>
                </a:lnTo>
                <a:lnTo>
                  <a:pt x="543" y="3421"/>
                </a:lnTo>
                <a:lnTo>
                  <a:pt x="548" y="3421"/>
                </a:lnTo>
                <a:lnTo>
                  <a:pt x="548" y="3499"/>
                </a:lnTo>
                <a:lnTo>
                  <a:pt x="554" y="3499"/>
                </a:lnTo>
                <a:lnTo>
                  <a:pt x="554" y="3577"/>
                </a:lnTo>
                <a:lnTo>
                  <a:pt x="560" y="3577"/>
                </a:lnTo>
                <a:lnTo>
                  <a:pt x="560" y="3655"/>
                </a:lnTo>
                <a:lnTo>
                  <a:pt x="565" y="3655"/>
                </a:lnTo>
                <a:lnTo>
                  <a:pt x="565" y="3732"/>
                </a:lnTo>
                <a:lnTo>
                  <a:pt x="571" y="3732"/>
                </a:lnTo>
                <a:lnTo>
                  <a:pt x="571" y="3810"/>
                </a:lnTo>
                <a:lnTo>
                  <a:pt x="577" y="3810"/>
                </a:lnTo>
                <a:lnTo>
                  <a:pt x="577" y="3888"/>
                </a:lnTo>
                <a:lnTo>
                  <a:pt x="583" y="3888"/>
                </a:lnTo>
                <a:lnTo>
                  <a:pt x="583" y="3966"/>
                </a:lnTo>
                <a:lnTo>
                  <a:pt x="588" y="3966"/>
                </a:lnTo>
                <a:lnTo>
                  <a:pt x="588" y="4044"/>
                </a:lnTo>
                <a:lnTo>
                  <a:pt x="594" y="4044"/>
                </a:lnTo>
                <a:lnTo>
                  <a:pt x="594" y="4121"/>
                </a:lnTo>
                <a:lnTo>
                  <a:pt x="600" y="4121"/>
                </a:lnTo>
                <a:lnTo>
                  <a:pt x="600" y="4199"/>
                </a:lnTo>
                <a:lnTo>
                  <a:pt x="605" y="4199"/>
                </a:lnTo>
                <a:lnTo>
                  <a:pt x="605" y="4277"/>
                </a:lnTo>
                <a:lnTo>
                  <a:pt x="611" y="4277"/>
                </a:lnTo>
                <a:lnTo>
                  <a:pt x="611" y="4355"/>
                </a:lnTo>
                <a:lnTo>
                  <a:pt x="617" y="4355"/>
                </a:lnTo>
                <a:lnTo>
                  <a:pt x="617" y="4432"/>
                </a:lnTo>
                <a:lnTo>
                  <a:pt x="622" y="4432"/>
                </a:lnTo>
                <a:lnTo>
                  <a:pt x="622" y="4510"/>
                </a:lnTo>
                <a:lnTo>
                  <a:pt x="628" y="4510"/>
                </a:lnTo>
                <a:lnTo>
                  <a:pt x="628" y="4588"/>
                </a:lnTo>
                <a:lnTo>
                  <a:pt x="634" y="4588"/>
                </a:lnTo>
                <a:lnTo>
                  <a:pt x="634" y="4666"/>
                </a:lnTo>
                <a:lnTo>
                  <a:pt x="640" y="4666"/>
                </a:lnTo>
                <a:lnTo>
                  <a:pt x="640" y="4743"/>
                </a:lnTo>
                <a:lnTo>
                  <a:pt x="646" y="4743"/>
                </a:lnTo>
                <a:lnTo>
                  <a:pt x="646" y="4821"/>
                </a:lnTo>
                <a:lnTo>
                  <a:pt x="652" y="4821"/>
                </a:lnTo>
                <a:lnTo>
                  <a:pt x="652" y="4899"/>
                </a:lnTo>
                <a:lnTo>
                  <a:pt x="658" y="4899"/>
                </a:lnTo>
                <a:lnTo>
                  <a:pt x="658" y="4977"/>
                </a:lnTo>
                <a:lnTo>
                  <a:pt x="664" y="4977"/>
                </a:lnTo>
                <a:lnTo>
                  <a:pt x="664" y="5055"/>
                </a:lnTo>
                <a:lnTo>
                  <a:pt x="670" y="5055"/>
                </a:lnTo>
                <a:lnTo>
                  <a:pt x="670" y="5132"/>
                </a:lnTo>
                <a:lnTo>
                  <a:pt x="676" y="5132"/>
                </a:lnTo>
                <a:lnTo>
                  <a:pt x="676" y="5210"/>
                </a:lnTo>
                <a:lnTo>
                  <a:pt x="682" y="5210"/>
                </a:lnTo>
                <a:lnTo>
                  <a:pt x="682" y="5288"/>
                </a:lnTo>
                <a:lnTo>
                  <a:pt x="688" y="5288"/>
                </a:lnTo>
                <a:lnTo>
                  <a:pt x="688" y="5366"/>
                </a:lnTo>
                <a:lnTo>
                  <a:pt x="695" y="5366"/>
                </a:lnTo>
                <a:lnTo>
                  <a:pt x="695" y="5443"/>
                </a:lnTo>
                <a:lnTo>
                  <a:pt x="701" y="5443"/>
                </a:lnTo>
                <a:lnTo>
                  <a:pt x="701" y="5521"/>
                </a:lnTo>
                <a:lnTo>
                  <a:pt x="708" y="5521"/>
                </a:lnTo>
                <a:lnTo>
                  <a:pt x="708" y="5599"/>
                </a:lnTo>
                <a:lnTo>
                  <a:pt x="714" y="5599"/>
                </a:lnTo>
                <a:lnTo>
                  <a:pt x="714" y="5677"/>
                </a:lnTo>
                <a:lnTo>
                  <a:pt x="721" y="5677"/>
                </a:lnTo>
                <a:lnTo>
                  <a:pt x="721" y="5754"/>
                </a:lnTo>
                <a:lnTo>
                  <a:pt x="728" y="5754"/>
                </a:lnTo>
                <a:lnTo>
                  <a:pt x="728" y="5832"/>
                </a:lnTo>
                <a:lnTo>
                  <a:pt x="735" y="5832"/>
                </a:lnTo>
                <a:lnTo>
                  <a:pt x="735" y="5910"/>
                </a:lnTo>
                <a:lnTo>
                  <a:pt x="742" y="5910"/>
                </a:lnTo>
                <a:lnTo>
                  <a:pt x="742" y="5988"/>
                </a:lnTo>
                <a:lnTo>
                  <a:pt x="750" y="5988"/>
                </a:lnTo>
                <a:lnTo>
                  <a:pt x="750" y="6066"/>
                </a:lnTo>
                <a:lnTo>
                  <a:pt x="757" y="6066"/>
                </a:lnTo>
                <a:lnTo>
                  <a:pt x="757" y="6143"/>
                </a:lnTo>
                <a:lnTo>
                  <a:pt x="765" y="6143"/>
                </a:lnTo>
                <a:lnTo>
                  <a:pt x="765" y="6221"/>
                </a:lnTo>
                <a:lnTo>
                  <a:pt x="773" y="6221"/>
                </a:lnTo>
                <a:lnTo>
                  <a:pt x="773" y="6299"/>
                </a:lnTo>
                <a:lnTo>
                  <a:pt x="781" y="6299"/>
                </a:lnTo>
                <a:lnTo>
                  <a:pt x="781" y="6377"/>
                </a:lnTo>
                <a:lnTo>
                  <a:pt x="790" y="6377"/>
                </a:lnTo>
                <a:lnTo>
                  <a:pt x="790" y="6454"/>
                </a:lnTo>
                <a:lnTo>
                  <a:pt x="798" y="6454"/>
                </a:lnTo>
                <a:lnTo>
                  <a:pt x="798" y="6532"/>
                </a:lnTo>
                <a:lnTo>
                  <a:pt x="808" y="6532"/>
                </a:lnTo>
                <a:lnTo>
                  <a:pt x="808" y="6610"/>
                </a:lnTo>
                <a:lnTo>
                  <a:pt x="817" y="6610"/>
                </a:lnTo>
                <a:lnTo>
                  <a:pt x="817" y="6688"/>
                </a:lnTo>
                <a:lnTo>
                  <a:pt x="827" y="6688"/>
                </a:lnTo>
                <a:lnTo>
                  <a:pt x="827" y="6765"/>
                </a:lnTo>
                <a:lnTo>
                  <a:pt x="837" y="6765"/>
                </a:lnTo>
                <a:lnTo>
                  <a:pt x="837" y="6843"/>
                </a:lnTo>
                <a:lnTo>
                  <a:pt x="848" y="6843"/>
                </a:lnTo>
                <a:lnTo>
                  <a:pt x="848" y="6921"/>
                </a:lnTo>
                <a:lnTo>
                  <a:pt x="860" y="6921"/>
                </a:lnTo>
                <a:lnTo>
                  <a:pt x="860" y="6999"/>
                </a:lnTo>
                <a:lnTo>
                  <a:pt x="873" y="6999"/>
                </a:lnTo>
                <a:lnTo>
                  <a:pt x="873" y="7077"/>
                </a:lnTo>
                <a:lnTo>
                  <a:pt x="886" y="7077"/>
                </a:lnTo>
                <a:lnTo>
                  <a:pt x="886" y="7154"/>
                </a:lnTo>
                <a:lnTo>
                  <a:pt x="901" y="7154"/>
                </a:lnTo>
                <a:lnTo>
                  <a:pt x="901" y="7232"/>
                </a:lnTo>
                <a:lnTo>
                  <a:pt x="917" y="7232"/>
                </a:lnTo>
                <a:lnTo>
                  <a:pt x="917" y="7310"/>
                </a:lnTo>
                <a:lnTo>
                  <a:pt x="934" y="7310"/>
                </a:lnTo>
                <a:lnTo>
                  <a:pt x="934" y="7388"/>
                </a:lnTo>
                <a:lnTo>
                  <a:pt x="955" y="7388"/>
                </a:lnTo>
                <a:lnTo>
                  <a:pt x="955" y="7465"/>
                </a:lnTo>
                <a:lnTo>
                  <a:pt x="979" y="7465"/>
                </a:lnTo>
                <a:lnTo>
                  <a:pt x="979" y="7543"/>
                </a:lnTo>
                <a:lnTo>
                  <a:pt x="1008" y="7543"/>
                </a:lnTo>
                <a:lnTo>
                  <a:pt x="1008" y="7621"/>
                </a:lnTo>
                <a:lnTo>
                  <a:pt x="1047" y="7621"/>
                </a:lnTo>
                <a:lnTo>
                  <a:pt x="1047" y="7699"/>
                </a:lnTo>
                <a:lnTo>
                  <a:pt x="1109" y="7699"/>
                </a:lnTo>
                <a:lnTo>
                  <a:pt x="1109" y="7777"/>
                </a:lnTo>
                <a:lnTo>
                  <a:pt x="1165" y="7777"/>
                </a:lnTo>
                <a:lnTo>
                  <a:pt x="1165" y="7699"/>
                </a:lnTo>
                <a:lnTo>
                  <a:pt x="1109" y="7699"/>
                </a:lnTo>
                <a:lnTo>
                  <a:pt x="1109" y="7621"/>
                </a:lnTo>
                <a:lnTo>
                  <a:pt x="1047" y="7621"/>
                </a:lnTo>
                <a:lnTo>
                  <a:pt x="1047" y="7543"/>
                </a:lnTo>
                <a:lnTo>
                  <a:pt x="1008" y="7543"/>
                </a:lnTo>
                <a:lnTo>
                  <a:pt x="1008" y="7465"/>
                </a:lnTo>
                <a:lnTo>
                  <a:pt x="979" y="7465"/>
                </a:lnTo>
                <a:lnTo>
                  <a:pt x="979" y="7388"/>
                </a:lnTo>
                <a:lnTo>
                  <a:pt x="955" y="7388"/>
                </a:lnTo>
                <a:lnTo>
                  <a:pt x="955" y="7310"/>
                </a:lnTo>
                <a:lnTo>
                  <a:pt x="934" y="7310"/>
                </a:lnTo>
                <a:lnTo>
                  <a:pt x="934" y="7232"/>
                </a:lnTo>
                <a:lnTo>
                  <a:pt x="917" y="7232"/>
                </a:lnTo>
                <a:lnTo>
                  <a:pt x="917" y="7154"/>
                </a:lnTo>
                <a:lnTo>
                  <a:pt x="901" y="7154"/>
                </a:lnTo>
                <a:lnTo>
                  <a:pt x="901" y="7077"/>
                </a:lnTo>
                <a:lnTo>
                  <a:pt x="886" y="7077"/>
                </a:lnTo>
                <a:lnTo>
                  <a:pt x="886" y="6999"/>
                </a:lnTo>
                <a:lnTo>
                  <a:pt x="873" y="6999"/>
                </a:lnTo>
                <a:lnTo>
                  <a:pt x="873" y="6921"/>
                </a:lnTo>
                <a:lnTo>
                  <a:pt x="860" y="6921"/>
                </a:lnTo>
                <a:lnTo>
                  <a:pt x="860" y="6843"/>
                </a:lnTo>
                <a:lnTo>
                  <a:pt x="848" y="6843"/>
                </a:lnTo>
                <a:lnTo>
                  <a:pt x="848" y="6765"/>
                </a:lnTo>
                <a:lnTo>
                  <a:pt x="837" y="6765"/>
                </a:lnTo>
                <a:lnTo>
                  <a:pt x="837" y="6688"/>
                </a:lnTo>
                <a:lnTo>
                  <a:pt x="827" y="6688"/>
                </a:lnTo>
                <a:lnTo>
                  <a:pt x="827" y="6610"/>
                </a:lnTo>
                <a:lnTo>
                  <a:pt x="817" y="6610"/>
                </a:lnTo>
                <a:lnTo>
                  <a:pt x="817" y="6532"/>
                </a:lnTo>
                <a:lnTo>
                  <a:pt x="808" y="6532"/>
                </a:lnTo>
                <a:lnTo>
                  <a:pt x="808" y="6454"/>
                </a:lnTo>
                <a:lnTo>
                  <a:pt x="798" y="6454"/>
                </a:lnTo>
                <a:lnTo>
                  <a:pt x="798" y="6377"/>
                </a:lnTo>
                <a:lnTo>
                  <a:pt x="790" y="6377"/>
                </a:lnTo>
                <a:lnTo>
                  <a:pt x="790" y="6299"/>
                </a:lnTo>
                <a:lnTo>
                  <a:pt x="781" y="6299"/>
                </a:lnTo>
                <a:lnTo>
                  <a:pt x="781" y="6221"/>
                </a:lnTo>
                <a:lnTo>
                  <a:pt x="773" y="6221"/>
                </a:lnTo>
                <a:lnTo>
                  <a:pt x="773" y="6143"/>
                </a:lnTo>
                <a:lnTo>
                  <a:pt x="765" y="6143"/>
                </a:lnTo>
                <a:lnTo>
                  <a:pt x="765" y="6066"/>
                </a:lnTo>
                <a:lnTo>
                  <a:pt x="757" y="6066"/>
                </a:lnTo>
                <a:lnTo>
                  <a:pt x="757" y="5988"/>
                </a:lnTo>
                <a:lnTo>
                  <a:pt x="750" y="5988"/>
                </a:lnTo>
                <a:lnTo>
                  <a:pt x="750" y="5910"/>
                </a:lnTo>
                <a:lnTo>
                  <a:pt x="742" y="5910"/>
                </a:lnTo>
                <a:lnTo>
                  <a:pt x="742" y="5832"/>
                </a:lnTo>
                <a:lnTo>
                  <a:pt x="735" y="5832"/>
                </a:lnTo>
                <a:lnTo>
                  <a:pt x="735" y="5754"/>
                </a:lnTo>
                <a:lnTo>
                  <a:pt x="728" y="5754"/>
                </a:lnTo>
                <a:lnTo>
                  <a:pt x="728" y="5677"/>
                </a:lnTo>
                <a:lnTo>
                  <a:pt x="721" y="5677"/>
                </a:lnTo>
                <a:lnTo>
                  <a:pt x="721" y="5599"/>
                </a:lnTo>
                <a:lnTo>
                  <a:pt x="714" y="5599"/>
                </a:lnTo>
                <a:lnTo>
                  <a:pt x="714" y="5521"/>
                </a:lnTo>
                <a:lnTo>
                  <a:pt x="708" y="5521"/>
                </a:lnTo>
                <a:lnTo>
                  <a:pt x="708" y="5443"/>
                </a:lnTo>
                <a:lnTo>
                  <a:pt x="701" y="5443"/>
                </a:lnTo>
                <a:lnTo>
                  <a:pt x="701" y="5366"/>
                </a:lnTo>
                <a:lnTo>
                  <a:pt x="695" y="5366"/>
                </a:lnTo>
                <a:lnTo>
                  <a:pt x="695" y="5288"/>
                </a:lnTo>
                <a:lnTo>
                  <a:pt x="688" y="5288"/>
                </a:lnTo>
                <a:lnTo>
                  <a:pt x="688" y="5210"/>
                </a:lnTo>
                <a:lnTo>
                  <a:pt x="682" y="5210"/>
                </a:lnTo>
                <a:lnTo>
                  <a:pt x="682" y="5132"/>
                </a:lnTo>
                <a:lnTo>
                  <a:pt x="676" y="5132"/>
                </a:lnTo>
                <a:lnTo>
                  <a:pt x="676" y="5055"/>
                </a:lnTo>
                <a:lnTo>
                  <a:pt x="670" y="5055"/>
                </a:lnTo>
                <a:lnTo>
                  <a:pt x="670" y="4977"/>
                </a:lnTo>
                <a:lnTo>
                  <a:pt x="664" y="4977"/>
                </a:lnTo>
                <a:lnTo>
                  <a:pt x="664" y="4899"/>
                </a:lnTo>
                <a:lnTo>
                  <a:pt x="658" y="4899"/>
                </a:lnTo>
                <a:lnTo>
                  <a:pt x="658" y="4821"/>
                </a:lnTo>
                <a:lnTo>
                  <a:pt x="652" y="4821"/>
                </a:lnTo>
                <a:lnTo>
                  <a:pt x="652" y="4743"/>
                </a:lnTo>
                <a:lnTo>
                  <a:pt x="646" y="4743"/>
                </a:lnTo>
                <a:lnTo>
                  <a:pt x="646" y="4666"/>
                </a:lnTo>
                <a:lnTo>
                  <a:pt x="640" y="4666"/>
                </a:lnTo>
                <a:lnTo>
                  <a:pt x="640" y="4588"/>
                </a:lnTo>
                <a:lnTo>
                  <a:pt x="634" y="4588"/>
                </a:lnTo>
                <a:lnTo>
                  <a:pt x="634" y="4510"/>
                </a:lnTo>
                <a:lnTo>
                  <a:pt x="628" y="4510"/>
                </a:lnTo>
                <a:lnTo>
                  <a:pt x="628" y="4432"/>
                </a:lnTo>
                <a:lnTo>
                  <a:pt x="622" y="4432"/>
                </a:lnTo>
                <a:lnTo>
                  <a:pt x="622" y="4355"/>
                </a:lnTo>
                <a:lnTo>
                  <a:pt x="617" y="4355"/>
                </a:lnTo>
                <a:lnTo>
                  <a:pt x="617" y="4277"/>
                </a:lnTo>
                <a:lnTo>
                  <a:pt x="611" y="4277"/>
                </a:lnTo>
                <a:lnTo>
                  <a:pt x="611" y="4199"/>
                </a:lnTo>
                <a:lnTo>
                  <a:pt x="605" y="4199"/>
                </a:lnTo>
                <a:lnTo>
                  <a:pt x="605" y="4121"/>
                </a:lnTo>
                <a:lnTo>
                  <a:pt x="600" y="4121"/>
                </a:lnTo>
                <a:lnTo>
                  <a:pt x="600" y="4044"/>
                </a:lnTo>
                <a:lnTo>
                  <a:pt x="594" y="4044"/>
                </a:lnTo>
                <a:lnTo>
                  <a:pt x="594" y="3966"/>
                </a:lnTo>
                <a:lnTo>
                  <a:pt x="588" y="3966"/>
                </a:lnTo>
                <a:lnTo>
                  <a:pt x="588" y="3888"/>
                </a:lnTo>
                <a:lnTo>
                  <a:pt x="583" y="3888"/>
                </a:lnTo>
                <a:lnTo>
                  <a:pt x="583" y="3810"/>
                </a:lnTo>
                <a:lnTo>
                  <a:pt x="577" y="3810"/>
                </a:lnTo>
                <a:lnTo>
                  <a:pt x="577" y="3732"/>
                </a:lnTo>
                <a:lnTo>
                  <a:pt x="571" y="3732"/>
                </a:lnTo>
                <a:lnTo>
                  <a:pt x="571" y="3655"/>
                </a:lnTo>
                <a:lnTo>
                  <a:pt x="565" y="3655"/>
                </a:lnTo>
                <a:lnTo>
                  <a:pt x="565" y="3577"/>
                </a:lnTo>
                <a:lnTo>
                  <a:pt x="560" y="3577"/>
                </a:lnTo>
                <a:lnTo>
                  <a:pt x="560" y="3499"/>
                </a:lnTo>
                <a:lnTo>
                  <a:pt x="554" y="3499"/>
                </a:lnTo>
                <a:lnTo>
                  <a:pt x="554" y="3421"/>
                </a:lnTo>
                <a:lnTo>
                  <a:pt x="548" y="3421"/>
                </a:lnTo>
                <a:lnTo>
                  <a:pt x="548" y="3344"/>
                </a:lnTo>
                <a:lnTo>
                  <a:pt x="543" y="3344"/>
                </a:lnTo>
                <a:lnTo>
                  <a:pt x="543" y="3266"/>
                </a:lnTo>
                <a:lnTo>
                  <a:pt x="537" y="3266"/>
                </a:lnTo>
                <a:lnTo>
                  <a:pt x="537" y="3188"/>
                </a:lnTo>
                <a:lnTo>
                  <a:pt x="531" y="3188"/>
                </a:lnTo>
                <a:lnTo>
                  <a:pt x="531" y="3110"/>
                </a:lnTo>
                <a:lnTo>
                  <a:pt x="525" y="3110"/>
                </a:lnTo>
                <a:lnTo>
                  <a:pt x="525" y="3033"/>
                </a:lnTo>
                <a:lnTo>
                  <a:pt x="519" y="3033"/>
                </a:lnTo>
                <a:lnTo>
                  <a:pt x="519" y="2955"/>
                </a:lnTo>
                <a:lnTo>
                  <a:pt x="513" y="2955"/>
                </a:lnTo>
                <a:lnTo>
                  <a:pt x="513" y="2877"/>
                </a:lnTo>
                <a:lnTo>
                  <a:pt x="507" y="2877"/>
                </a:lnTo>
                <a:lnTo>
                  <a:pt x="507" y="2799"/>
                </a:lnTo>
                <a:lnTo>
                  <a:pt x="501" y="2799"/>
                </a:lnTo>
                <a:lnTo>
                  <a:pt x="501" y="2721"/>
                </a:lnTo>
                <a:lnTo>
                  <a:pt x="495" y="2721"/>
                </a:lnTo>
                <a:lnTo>
                  <a:pt x="495" y="2644"/>
                </a:lnTo>
                <a:lnTo>
                  <a:pt x="489" y="2644"/>
                </a:lnTo>
                <a:lnTo>
                  <a:pt x="489" y="2566"/>
                </a:lnTo>
                <a:lnTo>
                  <a:pt x="483" y="2566"/>
                </a:lnTo>
                <a:lnTo>
                  <a:pt x="483" y="2488"/>
                </a:lnTo>
                <a:lnTo>
                  <a:pt x="477" y="2488"/>
                </a:lnTo>
                <a:lnTo>
                  <a:pt x="477" y="2410"/>
                </a:lnTo>
                <a:lnTo>
                  <a:pt x="470" y="2410"/>
                </a:lnTo>
                <a:lnTo>
                  <a:pt x="470" y="2333"/>
                </a:lnTo>
                <a:lnTo>
                  <a:pt x="464" y="2333"/>
                </a:lnTo>
                <a:lnTo>
                  <a:pt x="464" y="2255"/>
                </a:lnTo>
                <a:lnTo>
                  <a:pt x="457" y="2255"/>
                </a:lnTo>
                <a:lnTo>
                  <a:pt x="457" y="2177"/>
                </a:lnTo>
                <a:lnTo>
                  <a:pt x="451" y="2177"/>
                </a:lnTo>
                <a:lnTo>
                  <a:pt x="451" y="2099"/>
                </a:lnTo>
                <a:lnTo>
                  <a:pt x="444" y="2099"/>
                </a:lnTo>
                <a:lnTo>
                  <a:pt x="444" y="2022"/>
                </a:lnTo>
                <a:lnTo>
                  <a:pt x="437" y="2022"/>
                </a:lnTo>
                <a:lnTo>
                  <a:pt x="437" y="1944"/>
                </a:lnTo>
                <a:lnTo>
                  <a:pt x="430" y="1944"/>
                </a:lnTo>
                <a:lnTo>
                  <a:pt x="430" y="1866"/>
                </a:lnTo>
                <a:lnTo>
                  <a:pt x="423" y="1866"/>
                </a:lnTo>
                <a:lnTo>
                  <a:pt x="423" y="1788"/>
                </a:lnTo>
                <a:lnTo>
                  <a:pt x="415" y="1788"/>
                </a:lnTo>
                <a:lnTo>
                  <a:pt x="415" y="1710"/>
                </a:lnTo>
                <a:lnTo>
                  <a:pt x="408" y="1710"/>
                </a:lnTo>
                <a:lnTo>
                  <a:pt x="408" y="1633"/>
                </a:lnTo>
                <a:lnTo>
                  <a:pt x="400" y="1633"/>
                </a:lnTo>
                <a:lnTo>
                  <a:pt x="400" y="1555"/>
                </a:lnTo>
                <a:lnTo>
                  <a:pt x="392" y="1555"/>
                </a:lnTo>
                <a:lnTo>
                  <a:pt x="392" y="1477"/>
                </a:lnTo>
                <a:lnTo>
                  <a:pt x="384" y="1477"/>
                </a:lnTo>
                <a:lnTo>
                  <a:pt x="384" y="1399"/>
                </a:lnTo>
                <a:lnTo>
                  <a:pt x="375" y="1399"/>
                </a:lnTo>
                <a:lnTo>
                  <a:pt x="375" y="1322"/>
                </a:lnTo>
                <a:lnTo>
                  <a:pt x="367" y="1322"/>
                </a:lnTo>
                <a:lnTo>
                  <a:pt x="367" y="1244"/>
                </a:lnTo>
                <a:lnTo>
                  <a:pt x="357" y="1244"/>
                </a:lnTo>
                <a:lnTo>
                  <a:pt x="357" y="1166"/>
                </a:lnTo>
                <a:lnTo>
                  <a:pt x="348" y="1166"/>
                </a:lnTo>
                <a:lnTo>
                  <a:pt x="348" y="1088"/>
                </a:lnTo>
                <a:lnTo>
                  <a:pt x="338" y="1088"/>
                </a:lnTo>
                <a:lnTo>
                  <a:pt x="338" y="1011"/>
                </a:lnTo>
                <a:lnTo>
                  <a:pt x="328" y="1011"/>
                </a:lnTo>
                <a:lnTo>
                  <a:pt x="328" y="933"/>
                </a:lnTo>
                <a:lnTo>
                  <a:pt x="317" y="933"/>
                </a:lnTo>
                <a:lnTo>
                  <a:pt x="317" y="855"/>
                </a:lnTo>
                <a:lnTo>
                  <a:pt x="305" y="855"/>
                </a:lnTo>
                <a:lnTo>
                  <a:pt x="305" y="777"/>
                </a:lnTo>
                <a:lnTo>
                  <a:pt x="292" y="777"/>
                </a:lnTo>
                <a:lnTo>
                  <a:pt x="292" y="699"/>
                </a:lnTo>
                <a:lnTo>
                  <a:pt x="279" y="699"/>
                </a:lnTo>
                <a:lnTo>
                  <a:pt x="279" y="622"/>
                </a:lnTo>
                <a:lnTo>
                  <a:pt x="264" y="622"/>
                </a:lnTo>
                <a:lnTo>
                  <a:pt x="264" y="544"/>
                </a:lnTo>
                <a:lnTo>
                  <a:pt x="248" y="544"/>
                </a:lnTo>
                <a:lnTo>
                  <a:pt x="248" y="466"/>
                </a:lnTo>
                <a:lnTo>
                  <a:pt x="231" y="466"/>
                </a:lnTo>
                <a:lnTo>
                  <a:pt x="231" y="388"/>
                </a:lnTo>
                <a:lnTo>
                  <a:pt x="210" y="388"/>
                </a:lnTo>
                <a:lnTo>
                  <a:pt x="210" y="311"/>
                </a:lnTo>
                <a:lnTo>
                  <a:pt x="186" y="311"/>
                </a:lnTo>
                <a:lnTo>
                  <a:pt x="186" y="233"/>
                </a:lnTo>
                <a:lnTo>
                  <a:pt x="157" y="233"/>
                </a:lnTo>
                <a:lnTo>
                  <a:pt x="157" y="155"/>
                </a:lnTo>
                <a:lnTo>
                  <a:pt x="118" y="155"/>
                </a:lnTo>
                <a:lnTo>
                  <a:pt x="118" y="77"/>
                </a:lnTo>
                <a:lnTo>
                  <a:pt x="56" y="77"/>
                </a:lnTo>
                <a:lnTo>
                  <a:pt x="56" y="0"/>
                </a:lnTo>
                <a:lnTo>
                  <a:pt x="0" y="0"/>
                </a:lnTo>
              </a:path>
            </a:pathLst>
          </a:custGeom>
          <a:solidFill>
            <a:schemeClr val="folHlink"/>
          </a:solidFill>
          <a:ln w="38100">
            <a:solidFill>
              <a:srgbClr val="FF0000"/>
            </a:solidFill>
            <a:round/>
            <a:headEnd/>
            <a:tailEnd/>
          </a:ln>
        </p:spPr>
        <p:txBody>
          <a:bodyPr rot="10800000"/>
          <a:lstStyle/>
          <a:p>
            <a:endParaRPr lang="en-US"/>
          </a:p>
        </p:txBody>
      </p:sp>
      <p:sp>
        <p:nvSpPr>
          <p:cNvPr id="113691" name="Rectangle 27"/>
          <p:cNvSpPr>
            <a:spLocks noChangeArrowheads="1"/>
          </p:cNvSpPr>
          <p:nvPr/>
        </p:nvSpPr>
        <p:spPr bwMode="auto">
          <a:xfrm>
            <a:off x="6370638" y="2227263"/>
            <a:ext cx="98425"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1400">
                <a:latin typeface="Arial" panose="020B0604020202020204" pitchFamily="34" charset="0"/>
              </a:rPr>
              <a:t>0</a:t>
            </a:r>
          </a:p>
        </p:txBody>
      </p:sp>
      <p:sp>
        <p:nvSpPr>
          <p:cNvPr id="113692" name="Rectangle 28"/>
          <p:cNvSpPr>
            <a:spLocks noChangeArrowheads="1"/>
          </p:cNvSpPr>
          <p:nvPr/>
        </p:nvSpPr>
        <p:spPr bwMode="auto">
          <a:xfrm>
            <a:off x="6718300" y="2227263"/>
            <a:ext cx="1968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1400">
                <a:latin typeface="Arial" panose="020B0604020202020204" pitchFamily="34" charset="0"/>
              </a:rPr>
              <a:t>10</a:t>
            </a:r>
          </a:p>
        </p:txBody>
      </p:sp>
      <p:sp>
        <p:nvSpPr>
          <p:cNvPr id="113693" name="Rectangle 29"/>
          <p:cNvSpPr>
            <a:spLocks noChangeArrowheads="1"/>
          </p:cNvSpPr>
          <p:nvPr/>
        </p:nvSpPr>
        <p:spPr bwMode="auto">
          <a:xfrm>
            <a:off x="7099300" y="2227263"/>
            <a:ext cx="1968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1400">
                <a:latin typeface="Arial" panose="020B0604020202020204" pitchFamily="34" charset="0"/>
              </a:rPr>
              <a:t>20</a:t>
            </a:r>
          </a:p>
        </p:txBody>
      </p:sp>
      <p:sp>
        <p:nvSpPr>
          <p:cNvPr id="113694" name="Rectangle 30"/>
          <p:cNvSpPr>
            <a:spLocks noChangeArrowheads="1"/>
          </p:cNvSpPr>
          <p:nvPr/>
        </p:nvSpPr>
        <p:spPr bwMode="auto">
          <a:xfrm>
            <a:off x="7480300" y="2227263"/>
            <a:ext cx="1968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1400">
                <a:latin typeface="Arial" panose="020B0604020202020204" pitchFamily="34" charset="0"/>
              </a:rPr>
              <a:t>30</a:t>
            </a:r>
          </a:p>
        </p:txBody>
      </p:sp>
      <p:sp>
        <p:nvSpPr>
          <p:cNvPr id="113695" name="Rectangle 31"/>
          <p:cNvSpPr>
            <a:spLocks noChangeArrowheads="1"/>
          </p:cNvSpPr>
          <p:nvPr/>
        </p:nvSpPr>
        <p:spPr bwMode="auto">
          <a:xfrm>
            <a:off x="7861300" y="2227263"/>
            <a:ext cx="1968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1400">
                <a:latin typeface="Arial" panose="020B0604020202020204" pitchFamily="34" charset="0"/>
              </a:rPr>
              <a:t>40</a:t>
            </a:r>
          </a:p>
        </p:txBody>
      </p:sp>
      <p:sp>
        <p:nvSpPr>
          <p:cNvPr id="113696" name="Rectangle 32"/>
          <p:cNvSpPr>
            <a:spLocks noChangeArrowheads="1"/>
          </p:cNvSpPr>
          <p:nvPr/>
        </p:nvSpPr>
        <p:spPr bwMode="auto">
          <a:xfrm>
            <a:off x="8242300" y="2227263"/>
            <a:ext cx="1968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1400">
                <a:latin typeface="Arial" panose="020B0604020202020204" pitchFamily="34" charset="0"/>
              </a:rPr>
              <a:t>50</a:t>
            </a:r>
          </a:p>
        </p:txBody>
      </p:sp>
      <p:sp>
        <p:nvSpPr>
          <p:cNvPr id="113697" name="Rectangle 33"/>
          <p:cNvSpPr>
            <a:spLocks noChangeArrowheads="1"/>
          </p:cNvSpPr>
          <p:nvPr/>
        </p:nvSpPr>
        <p:spPr bwMode="auto">
          <a:xfrm>
            <a:off x="6199188" y="2044700"/>
            <a:ext cx="98425"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1400">
                <a:latin typeface="Arial" panose="020B0604020202020204" pitchFamily="34" charset="0"/>
              </a:rPr>
              <a:t>0</a:t>
            </a:r>
          </a:p>
        </p:txBody>
      </p:sp>
      <p:sp>
        <p:nvSpPr>
          <p:cNvPr id="113698" name="Rectangle 34"/>
          <p:cNvSpPr>
            <a:spLocks noChangeArrowheads="1"/>
          </p:cNvSpPr>
          <p:nvPr/>
        </p:nvSpPr>
        <p:spPr bwMode="auto">
          <a:xfrm>
            <a:off x="6199188" y="381000"/>
            <a:ext cx="98425"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1400">
                <a:latin typeface="Arial" panose="020B0604020202020204" pitchFamily="34" charset="0"/>
              </a:rPr>
              <a:t>1</a:t>
            </a:r>
          </a:p>
        </p:txBody>
      </p:sp>
      <p:sp>
        <p:nvSpPr>
          <p:cNvPr id="113699" name="Rectangle 36"/>
          <p:cNvSpPr>
            <a:spLocks noChangeArrowheads="1"/>
          </p:cNvSpPr>
          <p:nvPr/>
        </p:nvSpPr>
        <p:spPr bwMode="auto">
          <a:xfrm>
            <a:off x="790575" y="4314825"/>
            <a:ext cx="98425"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1400">
                <a:latin typeface="Arial" panose="020B0604020202020204" pitchFamily="34" charset="0"/>
              </a:rPr>
              <a:t>2</a:t>
            </a:r>
          </a:p>
        </p:txBody>
      </p:sp>
      <p:sp>
        <p:nvSpPr>
          <p:cNvPr id="113700" name="Rectangle 37"/>
          <p:cNvSpPr>
            <a:spLocks noChangeArrowheads="1"/>
          </p:cNvSpPr>
          <p:nvPr/>
        </p:nvSpPr>
        <p:spPr bwMode="auto">
          <a:xfrm>
            <a:off x="1214438" y="4314825"/>
            <a:ext cx="96837"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1400">
                <a:latin typeface="Arial" panose="020B0604020202020204" pitchFamily="34" charset="0"/>
              </a:rPr>
              <a:t>4</a:t>
            </a:r>
          </a:p>
        </p:txBody>
      </p:sp>
      <p:sp>
        <p:nvSpPr>
          <p:cNvPr id="113701" name="Rectangle 38"/>
          <p:cNvSpPr>
            <a:spLocks noChangeArrowheads="1"/>
          </p:cNvSpPr>
          <p:nvPr/>
        </p:nvSpPr>
        <p:spPr bwMode="auto">
          <a:xfrm>
            <a:off x="1638300" y="4314825"/>
            <a:ext cx="96838"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1400">
                <a:latin typeface="Arial" panose="020B0604020202020204" pitchFamily="34" charset="0"/>
              </a:rPr>
              <a:t>6</a:t>
            </a:r>
          </a:p>
        </p:txBody>
      </p:sp>
      <p:sp>
        <p:nvSpPr>
          <p:cNvPr id="113702" name="Rectangle 39"/>
          <p:cNvSpPr>
            <a:spLocks noChangeArrowheads="1"/>
          </p:cNvSpPr>
          <p:nvPr/>
        </p:nvSpPr>
        <p:spPr bwMode="auto">
          <a:xfrm>
            <a:off x="2062163" y="4314825"/>
            <a:ext cx="96837"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1400">
                <a:latin typeface="Arial" panose="020B0604020202020204" pitchFamily="34" charset="0"/>
              </a:rPr>
              <a:t>8</a:t>
            </a:r>
          </a:p>
        </p:txBody>
      </p:sp>
      <p:sp>
        <p:nvSpPr>
          <p:cNvPr id="113703" name="Rectangle 40"/>
          <p:cNvSpPr>
            <a:spLocks noChangeArrowheads="1"/>
          </p:cNvSpPr>
          <p:nvPr/>
        </p:nvSpPr>
        <p:spPr bwMode="auto">
          <a:xfrm>
            <a:off x="2451100" y="4314825"/>
            <a:ext cx="1968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1400">
                <a:latin typeface="Arial" panose="020B0604020202020204" pitchFamily="34" charset="0"/>
              </a:rPr>
              <a:t>10</a:t>
            </a:r>
          </a:p>
        </p:txBody>
      </p:sp>
      <p:sp>
        <p:nvSpPr>
          <p:cNvPr id="113704" name="Rectangle 41"/>
          <p:cNvSpPr>
            <a:spLocks noChangeArrowheads="1"/>
          </p:cNvSpPr>
          <p:nvPr/>
        </p:nvSpPr>
        <p:spPr bwMode="auto">
          <a:xfrm>
            <a:off x="620713" y="4132263"/>
            <a:ext cx="98425"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1400">
                <a:latin typeface="Arial" panose="020B0604020202020204" pitchFamily="34" charset="0"/>
              </a:rPr>
              <a:t>0</a:t>
            </a:r>
          </a:p>
        </p:txBody>
      </p:sp>
      <p:sp>
        <p:nvSpPr>
          <p:cNvPr id="113705" name="Rectangle 42"/>
          <p:cNvSpPr>
            <a:spLocks noChangeArrowheads="1"/>
          </p:cNvSpPr>
          <p:nvPr/>
        </p:nvSpPr>
        <p:spPr bwMode="auto">
          <a:xfrm>
            <a:off x="620713" y="2466975"/>
            <a:ext cx="98425"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1400">
                <a:latin typeface="Arial" panose="020B0604020202020204" pitchFamily="34" charset="0"/>
              </a:rPr>
              <a:t>1</a:t>
            </a:r>
          </a:p>
        </p:txBody>
      </p:sp>
      <p:sp>
        <p:nvSpPr>
          <p:cNvPr id="113706" name="Freeform 43"/>
          <p:cNvSpPr>
            <a:spLocks/>
          </p:cNvSpPr>
          <p:nvPr/>
        </p:nvSpPr>
        <p:spPr bwMode="auto">
          <a:xfrm flipV="1">
            <a:off x="1066800" y="2570163"/>
            <a:ext cx="1482725" cy="1663700"/>
          </a:xfrm>
          <a:custGeom>
            <a:avLst/>
            <a:gdLst>
              <a:gd name="T0" fmla="*/ 0 w 5281"/>
              <a:gd name="T1" fmla="*/ 2147483647 h 7777"/>
              <a:gd name="T2" fmla="*/ 0 w 5281"/>
              <a:gd name="T3" fmla="*/ 2147483647 h 7777"/>
              <a:gd name="T4" fmla="*/ 0 w 5281"/>
              <a:gd name="T5" fmla="*/ 2147483647 h 7777"/>
              <a:gd name="T6" fmla="*/ 2147483647 w 5281"/>
              <a:gd name="T7" fmla="*/ 2147483647 h 7777"/>
              <a:gd name="T8" fmla="*/ 2147483647 w 5281"/>
              <a:gd name="T9" fmla="*/ 2147483647 h 7777"/>
              <a:gd name="T10" fmla="*/ 2147483647 w 5281"/>
              <a:gd name="T11" fmla="*/ 2147483647 h 7777"/>
              <a:gd name="T12" fmla="*/ 2147483647 w 5281"/>
              <a:gd name="T13" fmla="*/ 2147483647 h 7777"/>
              <a:gd name="T14" fmla="*/ 2147483647 w 5281"/>
              <a:gd name="T15" fmla="*/ 2147483647 h 7777"/>
              <a:gd name="T16" fmla="*/ 2147483647 w 5281"/>
              <a:gd name="T17" fmla="*/ 2147483647 h 7777"/>
              <a:gd name="T18" fmla="*/ 2147483647 w 5281"/>
              <a:gd name="T19" fmla="*/ 2147483647 h 7777"/>
              <a:gd name="T20" fmla="*/ 2147483647 w 5281"/>
              <a:gd name="T21" fmla="*/ 2147483647 h 7777"/>
              <a:gd name="T22" fmla="*/ 2147483647 w 5281"/>
              <a:gd name="T23" fmla="*/ 2147483647 h 7777"/>
              <a:gd name="T24" fmla="*/ 2147483647 w 5281"/>
              <a:gd name="T25" fmla="*/ 2147483647 h 7777"/>
              <a:gd name="T26" fmla="*/ 2147483647 w 5281"/>
              <a:gd name="T27" fmla="*/ 2147483647 h 7777"/>
              <a:gd name="T28" fmla="*/ 2147483647 w 5281"/>
              <a:gd name="T29" fmla="*/ 2147483647 h 7777"/>
              <a:gd name="T30" fmla="*/ 2147483647 w 5281"/>
              <a:gd name="T31" fmla="*/ 2147483647 h 7777"/>
              <a:gd name="T32" fmla="*/ 2147483647 w 5281"/>
              <a:gd name="T33" fmla="*/ 2147483647 h 7777"/>
              <a:gd name="T34" fmla="*/ 2147483647 w 5281"/>
              <a:gd name="T35" fmla="*/ 2147483647 h 7777"/>
              <a:gd name="T36" fmla="*/ 2147483647 w 5281"/>
              <a:gd name="T37" fmla="*/ 2147483647 h 7777"/>
              <a:gd name="T38" fmla="*/ 2147483647 w 5281"/>
              <a:gd name="T39" fmla="*/ 2147483647 h 7777"/>
              <a:gd name="T40" fmla="*/ 2147483647 w 5281"/>
              <a:gd name="T41" fmla="*/ 2147483647 h 7777"/>
              <a:gd name="T42" fmla="*/ 2147483647 w 5281"/>
              <a:gd name="T43" fmla="*/ 2147483647 h 7777"/>
              <a:gd name="T44" fmla="*/ 2147483647 w 5281"/>
              <a:gd name="T45" fmla="*/ 2147483647 h 7777"/>
              <a:gd name="T46" fmla="*/ 2147483647 w 5281"/>
              <a:gd name="T47" fmla="*/ 2147483647 h 7777"/>
              <a:gd name="T48" fmla="*/ 2147483647 w 5281"/>
              <a:gd name="T49" fmla="*/ 2147483647 h 7777"/>
              <a:gd name="T50" fmla="*/ 2147483647 w 5281"/>
              <a:gd name="T51" fmla="*/ 2147483647 h 7777"/>
              <a:gd name="T52" fmla="*/ 2147483647 w 5281"/>
              <a:gd name="T53" fmla="*/ 2147483647 h 7777"/>
              <a:gd name="T54" fmla="*/ 2147483647 w 5281"/>
              <a:gd name="T55" fmla="*/ 2147483647 h 7777"/>
              <a:gd name="T56" fmla="*/ 2147483647 w 5281"/>
              <a:gd name="T57" fmla="*/ 2147483647 h 7777"/>
              <a:gd name="T58" fmla="*/ 2147483647 w 5281"/>
              <a:gd name="T59" fmla="*/ 2147483647 h 7777"/>
              <a:gd name="T60" fmla="*/ 2147483647 w 5281"/>
              <a:gd name="T61" fmla="*/ 2147483647 h 7777"/>
              <a:gd name="T62" fmla="*/ 2147483647 w 5281"/>
              <a:gd name="T63" fmla="*/ 2147483647 h 7777"/>
              <a:gd name="T64" fmla="*/ 2147483647 w 5281"/>
              <a:gd name="T65" fmla="*/ 2147483647 h 7777"/>
              <a:gd name="T66" fmla="*/ 2147483647 w 5281"/>
              <a:gd name="T67" fmla="*/ 2147483647 h 7777"/>
              <a:gd name="T68" fmla="*/ 2147483647 w 5281"/>
              <a:gd name="T69" fmla="*/ 2147483647 h 7777"/>
              <a:gd name="T70" fmla="*/ 2147483647 w 5281"/>
              <a:gd name="T71" fmla="*/ 2147483647 h 7777"/>
              <a:gd name="T72" fmla="*/ 2147483647 w 5281"/>
              <a:gd name="T73" fmla="*/ 2147483647 h 7777"/>
              <a:gd name="T74" fmla="*/ 2147483647 w 5281"/>
              <a:gd name="T75" fmla="*/ 2147483647 h 7777"/>
              <a:gd name="T76" fmla="*/ 2147483647 w 5281"/>
              <a:gd name="T77" fmla="*/ 2147483647 h 7777"/>
              <a:gd name="T78" fmla="*/ 2147483647 w 5281"/>
              <a:gd name="T79" fmla="*/ 2147483647 h 7777"/>
              <a:gd name="T80" fmla="*/ 2147483647 w 5281"/>
              <a:gd name="T81" fmla="*/ 2147483647 h 7777"/>
              <a:gd name="T82" fmla="*/ 2147483647 w 5281"/>
              <a:gd name="T83" fmla="*/ 2147483647 h 7777"/>
              <a:gd name="T84" fmla="*/ 2147483647 w 5281"/>
              <a:gd name="T85" fmla="*/ 2147483647 h 7777"/>
              <a:gd name="T86" fmla="*/ 2147483647 w 5281"/>
              <a:gd name="T87" fmla="*/ 2147483647 h 7777"/>
              <a:gd name="T88" fmla="*/ 2147483647 w 5281"/>
              <a:gd name="T89" fmla="*/ 2147483647 h 7777"/>
              <a:gd name="T90" fmla="*/ 2147483647 w 5281"/>
              <a:gd name="T91" fmla="*/ 2147483647 h 7777"/>
              <a:gd name="T92" fmla="*/ 2147483647 w 5281"/>
              <a:gd name="T93" fmla="*/ 2147483647 h 7777"/>
              <a:gd name="T94" fmla="*/ 2147483647 w 5281"/>
              <a:gd name="T95" fmla="*/ 2147483647 h 7777"/>
              <a:gd name="T96" fmla="*/ 2147483647 w 5281"/>
              <a:gd name="T97" fmla="*/ 2147483647 h 7777"/>
              <a:gd name="T98" fmla="*/ 2147483647 w 5281"/>
              <a:gd name="T99" fmla="*/ 2147483647 h 7777"/>
              <a:gd name="T100" fmla="*/ 2147483647 w 5281"/>
              <a:gd name="T101" fmla="*/ 2147483647 h 7777"/>
              <a:gd name="T102" fmla="*/ 2147483647 w 5281"/>
              <a:gd name="T103" fmla="*/ 2147483647 h 7777"/>
              <a:gd name="T104" fmla="*/ 2147483647 w 5281"/>
              <a:gd name="T105" fmla="*/ 2147483647 h 7777"/>
              <a:gd name="T106" fmla="*/ 0 w 5281"/>
              <a:gd name="T107" fmla="*/ 2147483647 h 7777"/>
              <a:gd name="T108" fmla="*/ 0 w 5281"/>
              <a:gd name="T109" fmla="*/ 2147483647 h 7777"/>
              <a:gd name="T110" fmla="*/ 0 w 5281"/>
              <a:gd name="T111" fmla="*/ 2147483647 h 7777"/>
              <a:gd name="T112" fmla="*/ 0 w 5281"/>
              <a:gd name="T113" fmla="*/ 2147483647 h 7777"/>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5281"/>
              <a:gd name="T172" fmla="*/ 0 h 7777"/>
              <a:gd name="T173" fmla="*/ 5281 w 5281"/>
              <a:gd name="T174" fmla="*/ 7777 h 7777"/>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5281" h="7777">
                <a:moveTo>
                  <a:pt x="0" y="0"/>
                </a:moveTo>
                <a:lnTo>
                  <a:pt x="0" y="0"/>
                </a:lnTo>
                <a:lnTo>
                  <a:pt x="0" y="77"/>
                </a:lnTo>
                <a:lnTo>
                  <a:pt x="0" y="155"/>
                </a:lnTo>
                <a:lnTo>
                  <a:pt x="0" y="233"/>
                </a:lnTo>
                <a:lnTo>
                  <a:pt x="0" y="311"/>
                </a:lnTo>
                <a:lnTo>
                  <a:pt x="0" y="388"/>
                </a:lnTo>
                <a:lnTo>
                  <a:pt x="0" y="466"/>
                </a:lnTo>
                <a:lnTo>
                  <a:pt x="0" y="544"/>
                </a:lnTo>
                <a:lnTo>
                  <a:pt x="0" y="622"/>
                </a:lnTo>
                <a:lnTo>
                  <a:pt x="0" y="699"/>
                </a:lnTo>
                <a:lnTo>
                  <a:pt x="0" y="777"/>
                </a:lnTo>
                <a:lnTo>
                  <a:pt x="0" y="855"/>
                </a:lnTo>
                <a:lnTo>
                  <a:pt x="0" y="933"/>
                </a:lnTo>
                <a:lnTo>
                  <a:pt x="0" y="1011"/>
                </a:lnTo>
                <a:lnTo>
                  <a:pt x="754" y="1011"/>
                </a:lnTo>
                <a:lnTo>
                  <a:pt x="754" y="1088"/>
                </a:lnTo>
                <a:lnTo>
                  <a:pt x="754" y="1166"/>
                </a:lnTo>
                <a:lnTo>
                  <a:pt x="754" y="1244"/>
                </a:lnTo>
                <a:lnTo>
                  <a:pt x="754" y="1322"/>
                </a:lnTo>
                <a:lnTo>
                  <a:pt x="754" y="1399"/>
                </a:lnTo>
                <a:lnTo>
                  <a:pt x="754" y="1477"/>
                </a:lnTo>
                <a:lnTo>
                  <a:pt x="754" y="1555"/>
                </a:lnTo>
                <a:lnTo>
                  <a:pt x="754" y="1633"/>
                </a:lnTo>
                <a:lnTo>
                  <a:pt x="754" y="1710"/>
                </a:lnTo>
                <a:lnTo>
                  <a:pt x="754" y="1788"/>
                </a:lnTo>
                <a:lnTo>
                  <a:pt x="754" y="1866"/>
                </a:lnTo>
                <a:lnTo>
                  <a:pt x="754" y="1944"/>
                </a:lnTo>
                <a:lnTo>
                  <a:pt x="1509" y="1944"/>
                </a:lnTo>
                <a:lnTo>
                  <a:pt x="1509" y="2022"/>
                </a:lnTo>
                <a:lnTo>
                  <a:pt x="1509" y="2099"/>
                </a:lnTo>
                <a:lnTo>
                  <a:pt x="1509" y="2177"/>
                </a:lnTo>
                <a:lnTo>
                  <a:pt x="1509" y="2255"/>
                </a:lnTo>
                <a:lnTo>
                  <a:pt x="1509" y="2333"/>
                </a:lnTo>
                <a:lnTo>
                  <a:pt x="1509" y="2410"/>
                </a:lnTo>
                <a:lnTo>
                  <a:pt x="1509" y="2488"/>
                </a:lnTo>
                <a:lnTo>
                  <a:pt x="1509" y="2566"/>
                </a:lnTo>
                <a:lnTo>
                  <a:pt x="1509" y="2644"/>
                </a:lnTo>
                <a:lnTo>
                  <a:pt x="1509" y="2721"/>
                </a:lnTo>
                <a:lnTo>
                  <a:pt x="1509" y="2799"/>
                </a:lnTo>
                <a:lnTo>
                  <a:pt x="1509" y="2877"/>
                </a:lnTo>
                <a:lnTo>
                  <a:pt x="1509" y="2955"/>
                </a:lnTo>
                <a:lnTo>
                  <a:pt x="2263" y="2955"/>
                </a:lnTo>
                <a:lnTo>
                  <a:pt x="2263" y="3033"/>
                </a:lnTo>
                <a:lnTo>
                  <a:pt x="2263" y="3110"/>
                </a:lnTo>
                <a:lnTo>
                  <a:pt x="2263" y="3188"/>
                </a:lnTo>
                <a:lnTo>
                  <a:pt x="2263" y="3266"/>
                </a:lnTo>
                <a:lnTo>
                  <a:pt x="2263" y="3344"/>
                </a:lnTo>
                <a:lnTo>
                  <a:pt x="2263" y="3421"/>
                </a:lnTo>
                <a:lnTo>
                  <a:pt x="2263" y="3499"/>
                </a:lnTo>
                <a:lnTo>
                  <a:pt x="2263" y="3577"/>
                </a:lnTo>
                <a:lnTo>
                  <a:pt x="2263" y="3655"/>
                </a:lnTo>
                <a:lnTo>
                  <a:pt x="2263" y="3732"/>
                </a:lnTo>
                <a:lnTo>
                  <a:pt x="2263" y="3810"/>
                </a:lnTo>
                <a:lnTo>
                  <a:pt x="2263" y="3888"/>
                </a:lnTo>
                <a:lnTo>
                  <a:pt x="3018" y="3888"/>
                </a:lnTo>
                <a:lnTo>
                  <a:pt x="3018" y="3966"/>
                </a:lnTo>
                <a:lnTo>
                  <a:pt x="3018" y="4044"/>
                </a:lnTo>
                <a:lnTo>
                  <a:pt x="3018" y="4121"/>
                </a:lnTo>
                <a:lnTo>
                  <a:pt x="3018" y="4199"/>
                </a:lnTo>
                <a:lnTo>
                  <a:pt x="3018" y="4277"/>
                </a:lnTo>
                <a:lnTo>
                  <a:pt x="3018" y="4355"/>
                </a:lnTo>
                <a:lnTo>
                  <a:pt x="3018" y="4432"/>
                </a:lnTo>
                <a:lnTo>
                  <a:pt x="3018" y="4510"/>
                </a:lnTo>
                <a:lnTo>
                  <a:pt x="3018" y="4588"/>
                </a:lnTo>
                <a:lnTo>
                  <a:pt x="3018" y="4666"/>
                </a:lnTo>
                <a:lnTo>
                  <a:pt x="3018" y="4743"/>
                </a:lnTo>
                <a:lnTo>
                  <a:pt x="3018" y="4821"/>
                </a:lnTo>
                <a:lnTo>
                  <a:pt x="3018" y="4899"/>
                </a:lnTo>
                <a:lnTo>
                  <a:pt x="3772" y="4899"/>
                </a:lnTo>
                <a:lnTo>
                  <a:pt x="3772" y="4977"/>
                </a:lnTo>
                <a:lnTo>
                  <a:pt x="3772" y="5055"/>
                </a:lnTo>
                <a:lnTo>
                  <a:pt x="3772" y="5132"/>
                </a:lnTo>
                <a:lnTo>
                  <a:pt x="3772" y="5210"/>
                </a:lnTo>
                <a:lnTo>
                  <a:pt x="3772" y="5288"/>
                </a:lnTo>
                <a:lnTo>
                  <a:pt x="3772" y="5366"/>
                </a:lnTo>
                <a:lnTo>
                  <a:pt x="3772" y="5443"/>
                </a:lnTo>
                <a:lnTo>
                  <a:pt x="3772" y="5521"/>
                </a:lnTo>
                <a:lnTo>
                  <a:pt x="3772" y="5599"/>
                </a:lnTo>
                <a:lnTo>
                  <a:pt x="3772" y="5677"/>
                </a:lnTo>
                <a:lnTo>
                  <a:pt x="3772" y="5754"/>
                </a:lnTo>
                <a:lnTo>
                  <a:pt x="3772" y="5832"/>
                </a:lnTo>
                <a:lnTo>
                  <a:pt x="4527" y="5832"/>
                </a:lnTo>
                <a:lnTo>
                  <a:pt x="4527" y="5910"/>
                </a:lnTo>
                <a:lnTo>
                  <a:pt x="4527" y="5988"/>
                </a:lnTo>
                <a:lnTo>
                  <a:pt x="4527" y="6066"/>
                </a:lnTo>
                <a:lnTo>
                  <a:pt x="4527" y="6143"/>
                </a:lnTo>
                <a:lnTo>
                  <a:pt x="4527" y="6221"/>
                </a:lnTo>
                <a:lnTo>
                  <a:pt x="4527" y="6299"/>
                </a:lnTo>
                <a:lnTo>
                  <a:pt x="4527" y="6377"/>
                </a:lnTo>
                <a:lnTo>
                  <a:pt x="4527" y="6454"/>
                </a:lnTo>
                <a:lnTo>
                  <a:pt x="4527" y="6532"/>
                </a:lnTo>
                <a:lnTo>
                  <a:pt x="4527" y="6610"/>
                </a:lnTo>
                <a:lnTo>
                  <a:pt x="4527" y="6688"/>
                </a:lnTo>
                <a:lnTo>
                  <a:pt x="4527" y="6765"/>
                </a:lnTo>
                <a:lnTo>
                  <a:pt x="4527" y="6843"/>
                </a:lnTo>
                <a:lnTo>
                  <a:pt x="5281" y="6843"/>
                </a:lnTo>
                <a:lnTo>
                  <a:pt x="5281" y="6921"/>
                </a:lnTo>
                <a:lnTo>
                  <a:pt x="5281" y="6999"/>
                </a:lnTo>
                <a:lnTo>
                  <a:pt x="5281" y="7077"/>
                </a:lnTo>
                <a:lnTo>
                  <a:pt x="5281" y="7154"/>
                </a:lnTo>
                <a:lnTo>
                  <a:pt x="5281" y="7232"/>
                </a:lnTo>
                <a:lnTo>
                  <a:pt x="5281" y="7310"/>
                </a:lnTo>
                <a:lnTo>
                  <a:pt x="5281" y="7388"/>
                </a:lnTo>
                <a:lnTo>
                  <a:pt x="5281" y="7465"/>
                </a:lnTo>
                <a:lnTo>
                  <a:pt x="5281" y="7543"/>
                </a:lnTo>
                <a:lnTo>
                  <a:pt x="5281" y="7621"/>
                </a:lnTo>
                <a:lnTo>
                  <a:pt x="5281" y="7699"/>
                </a:lnTo>
                <a:lnTo>
                  <a:pt x="5281" y="7777"/>
                </a:lnTo>
                <a:lnTo>
                  <a:pt x="5281" y="7699"/>
                </a:lnTo>
                <a:lnTo>
                  <a:pt x="5281" y="7621"/>
                </a:lnTo>
                <a:lnTo>
                  <a:pt x="5281" y="7543"/>
                </a:lnTo>
                <a:lnTo>
                  <a:pt x="5281" y="7465"/>
                </a:lnTo>
                <a:lnTo>
                  <a:pt x="5281" y="7388"/>
                </a:lnTo>
                <a:lnTo>
                  <a:pt x="5281" y="7310"/>
                </a:lnTo>
                <a:lnTo>
                  <a:pt x="5281" y="7232"/>
                </a:lnTo>
                <a:lnTo>
                  <a:pt x="5281" y="7154"/>
                </a:lnTo>
                <a:lnTo>
                  <a:pt x="5281" y="7077"/>
                </a:lnTo>
                <a:lnTo>
                  <a:pt x="5281" y="6999"/>
                </a:lnTo>
                <a:lnTo>
                  <a:pt x="5281" y="6921"/>
                </a:lnTo>
                <a:lnTo>
                  <a:pt x="5281" y="6843"/>
                </a:lnTo>
                <a:lnTo>
                  <a:pt x="5281" y="6765"/>
                </a:lnTo>
                <a:lnTo>
                  <a:pt x="4527" y="6765"/>
                </a:lnTo>
                <a:lnTo>
                  <a:pt x="4527" y="6688"/>
                </a:lnTo>
                <a:lnTo>
                  <a:pt x="4527" y="6610"/>
                </a:lnTo>
                <a:lnTo>
                  <a:pt x="4527" y="6532"/>
                </a:lnTo>
                <a:lnTo>
                  <a:pt x="4527" y="6454"/>
                </a:lnTo>
                <a:lnTo>
                  <a:pt x="4527" y="6377"/>
                </a:lnTo>
                <a:lnTo>
                  <a:pt x="4527" y="6299"/>
                </a:lnTo>
                <a:lnTo>
                  <a:pt x="4527" y="6221"/>
                </a:lnTo>
                <a:lnTo>
                  <a:pt x="4527" y="6143"/>
                </a:lnTo>
                <a:lnTo>
                  <a:pt x="4527" y="6066"/>
                </a:lnTo>
                <a:lnTo>
                  <a:pt x="4527" y="5988"/>
                </a:lnTo>
                <a:lnTo>
                  <a:pt x="4527" y="5910"/>
                </a:lnTo>
                <a:lnTo>
                  <a:pt x="4527" y="5832"/>
                </a:lnTo>
                <a:lnTo>
                  <a:pt x="4527" y="5754"/>
                </a:lnTo>
                <a:lnTo>
                  <a:pt x="3772" y="5754"/>
                </a:lnTo>
                <a:lnTo>
                  <a:pt x="3772" y="5677"/>
                </a:lnTo>
                <a:lnTo>
                  <a:pt x="3772" y="5599"/>
                </a:lnTo>
                <a:lnTo>
                  <a:pt x="3772" y="5521"/>
                </a:lnTo>
                <a:lnTo>
                  <a:pt x="3772" y="5443"/>
                </a:lnTo>
                <a:lnTo>
                  <a:pt x="3772" y="5366"/>
                </a:lnTo>
                <a:lnTo>
                  <a:pt x="3772" y="5288"/>
                </a:lnTo>
                <a:lnTo>
                  <a:pt x="3772" y="5210"/>
                </a:lnTo>
                <a:lnTo>
                  <a:pt x="3772" y="5132"/>
                </a:lnTo>
                <a:lnTo>
                  <a:pt x="3772" y="5055"/>
                </a:lnTo>
                <a:lnTo>
                  <a:pt x="3772" y="4977"/>
                </a:lnTo>
                <a:lnTo>
                  <a:pt x="3772" y="4899"/>
                </a:lnTo>
                <a:lnTo>
                  <a:pt x="3772" y="4821"/>
                </a:lnTo>
                <a:lnTo>
                  <a:pt x="3018" y="4821"/>
                </a:lnTo>
                <a:lnTo>
                  <a:pt x="3018" y="4743"/>
                </a:lnTo>
                <a:lnTo>
                  <a:pt x="3018" y="4666"/>
                </a:lnTo>
                <a:lnTo>
                  <a:pt x="3018" y="4588"/>
                </a:lnTo>
                <a:lnTo>
                  <a:pt x="3018" y="4510"/>
                </a:lnTo>
                <a:lnTo>
                  <a:pt x="3018" y="4432"/>
                </a:lnTo>
                <a:lnTo>
                  <a:pt x="3018" y="4355"/>
                </a:lnTo>
                <a:lnTo>
                  <a:pt x="3018" y="4277"/>
                </a:lnTo>
                <a:lnTo>
                  <a:pt x="3018" y="4199"/>
                </a:lnTo>
                <a:lnTo>
                  <a:pt x="3018" y="4121"/>
                </a:lnTo>
                <a:lnTo>
                  <a:pt x="3018" y="4044"/>
                </a:lnTo>
                <a:lnTo>
                  <a:pt x="3018" y="3966"/>
                </a:lnTo>
                <a:lnTo>
                  <a:pt x="3018" y="3888"/>
                </a:lnTo>
                <a:lnTo>
                  <a:pt x="3018" y="3810"/>
                </a:lnTo>
                <a:lnTo>
                  <a:pt x="2263" y="3810"/>
                </a:lnTo>
                <a:lnTo>
                  <a:pt x="2263" y="3732"/>
                </a:lnTo>
                <a:lnTo>
                  <a:pt x="2263" y="3655"/>
                </a:lnTo>
                <a:lnTo>
                  <a:pt x="2263" y="3577"/>
                </a:lnTo>
                <a:lnTo>
                  <a:pt x="2263" y="3499"/>
                </a:lnTo>
                <a:lnTo>
                  <a:pt x="2263" y="3421"/>
                </a:lnTo>
                <a:lnTo>
                  <a:pt x="2263" y="3344"/>
                </a:lnTo>
                <a:lnTo>
                  <a:pt x="2263" y="3266"/>
                </a:lnTo>
                <a:lnTo>
                  <a:pt x="2263" y="3188"/>
                </a:lnTo>
                <a:lnTo>
                  <a:pt x="2263" y="3110"/>
                </a:lnTo>
                <a:lnTo>
                  <a:pt x="2263" y="3033"/>
                </a:lnTo>
                <a:lnTo>
                  <a:pt x="2263" y="2955"/>
                </a:lnTo>
                <a:lnTo>
                  <a:pt x="2263" y="2877"/>
                </a:lnTo>
                <a:lnTo>
                  <a:pt x="1509" y="2877"/>
                </a:lnTo>
                <a:lnTo>
                  <a:pt x="1509" y="2799"/>
                </a:lnTo>
                <a:lnTo>
                  <a:pt x="1509" y="2721"/>
                </a:lnTo>
                <a:lnTo>
                  <a:pt x="1509" y="2644"/>
                </a:lnTo>
                <a:lnTo>
                  <a:pt x="1509" y="2566"/>
                </a:lnTo>
                <a:lnTo>
                  <a:pt x="1509" y="2488"/>
                </a:lnTo>
                <a:lnTo>
                  <a:pt x="1509" y="2410"/>
                </a:lnTo>
                <a:lnTo>
                  <a:pt x="1509" y="2333"/>
                </a:lnTo>
                <a:lnTo>
                  <a:pt x="1509" y="2255"/>
                </a:lnTo>
                <a:lnTo>
                  <a:pt x="1509" y="2177"/>
                </a:lnTo>
                <a:lnTo>
                  <a:pt x="1509" y="2099"/>
                </a:lnTo>
                <a:lnTo>
                  <a:pt x="1509" y="2022"/>
                </a:lnTo>
                <a:lnTo>
                  <a:pt x="1509" y="1944"/>
                </a:lnTo>
                <a:lnTo>
                  <a:pt x="1509" y="1866"/>
                </a:lnTo>
                <a:lnTo>
                  <a:pt x="754" y="1866"/>
                </a:lnTo>
                <a:lnTo>
                  <a:pt x="754" y="1788"/>
                </a:lnTo>
                <a:lnTo>
                  <a:pt x="754" y="1710"/>
                </a:lnTo>
                <a:lnTo>
                  <a:pt x="754" y="1633"/>
                </a:lnTo>
                <a:lnTo>
                  <a:pt x="754" y="1555"/>
                </a:lnTo>
                <a:lnTo>
                  <a:pt x="754" y="1477"/>
                </a:lnTo>
                <a:lnTo>
                  <a:pt x="754" y="1399"/>
                </a:lnTo>
                <a:lnTo>
                  <a:pt x="754" y="1322"/>
                </a:lnTo>
                <a:lnTo>
                  <a:pt x="754" y="1244"/>
                </a:lnTo>
                <a:lnTo>
                  <a:pt x="754" y="1166"/>
                </a:lnTo>
                <a:lnTo>
                  <a:pt x="754" y="1088"/>
                </a:lnTo>
                <a:lnTo>
                  <a:pt x="754" y="1011"/>
                </a:lnTo>
                <a:lnTo>
                  <a:pt x="754" y="933"/>
                </a:lnTo>
                <a:lnTo>
                  <a:pt x="0" y="933"/>
                </a:lnTo>
                <a:lnTo>
                  <a:pt x="0" y="855"/>
                </a:lnTo>
                <a:lnTo>
                  <a:pt x="0" y="777"/>
                </a:lnTo>
                <a:lnTo>
                  <a:pt x="0" y="699"/>
                </a:lnTo>
                <a:lnTo>
                  <a:pt x="0" y="622"/>
                </a:lnTo>
                <a:lnTo>
                  <a:pt x="0" y="544"/>
                </a:lnTo>
                <a:lnTo>
                  <a:pt x="0" y="466"/>
                </a:lnTo>
                <a:lnTo>
                  <a:pt x="0" y="388"/>
                </a:lnTo>
                <a:lnTo>
                  <a:pt x="0" y="311"/>
                </a:lnTo>
                <a:lnTo>
                  <a:pt x="0" y="233"/>
                </a:lnTo>
                <a:lnTo>
                  <a:pt x="0" y="155"/>
                </a:lnTo>
                <a:lnTo>
                  <a:pt x="0" y="77"/>
                </a:lnTo>
                <a:lnTo>
                  <a:pt x="0" y="0"/>
                </a:lnTo>
              </a:path>
            </a:pathLst>
          </a:custGeom>
          <a:noFill/>
          <a:ln w="28575">
            <a:solidFill>
              <a:srgbClr val="FF0000"/>
            </a:solidFill>
            <a:round/>
            <a:headEnd/>
            <a:tailEnd/>
          </a:ln>
          <a:extLst>
            <a:ext uri="{909E8E84-426E-40DD-AFC4-6F175D3DCCD1}">
              <a14:hiddenFill xmlns:a14="http://schemas.microsoft.com/office/drawing/2010/main">
                <a:solidFill>
                  <a:srgbClr val="FFFFFF"/>
                </a:solidFill>
              </a14:hiddenFill>
            </a:ext>
          </a:extLst>
        </p:spPr>
        <p:txBody>
          <a:bodyPr rot="10800000"/>
          <a:lstStyle/>
          <a:p>
            <a:endParaRPr lang="en-US"/>
          </a:p>
        </p:txBody>
      </p:sp>
      <p:sp>
        <p:nvSpPr>
          <p:cNvPr id="113707" name="Rectangle 44"/>
          <p:cNvSpPr>
            <a:spLocks noChangeArrowheads="1"/>
          </p:cNvSpPr>
          <p:nvPr/>
        </p:nvSpPr>
        <p:spPr bwMode="auto">
          <a:xfrm>
            <a:off x="3579813" y="4314825"/>
            <a:ext cx="100012"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1400">
                <a:latin typeface="Arial" panose="020B0604020202020204" pitchFamily="34" charset="0"/>
              </a:rPr>
              <a:t>2</a:t>
            </a:r>
          </a:p>
        </p:txBody>
      </p:sp>
      <p:sp>
        <p:nvSpPr>
          <p:cNvPr id="113708" name="Rectangle 45"/>
          <p:cNvSpPr>
            <a:spLocks noChangeArrowheads="1"/>
          </p:cNvSpPr>
          <p:nvPr/>
        </p:nvSpPr>
        <p:spPr bwMode="auto">
          <a:xfrm>
            <a:off x="4003675" y="4314825"/>
            <a:ext cx="98425"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1400">
                <a:latin typeface="Arial" panose="020B0604020202020204" pitchFamily="34" charset="0"/>
              </a:rPr>
              <a:t>4</a:t>
            </a:r>
          </a:p>
        </p:txBody>
      </p:sp>
      <p:sp>
        <p:nvSpPr>
          <p:cNvPr id="113709" name="Rectangle 46"/>
          <p:cNvSpPr>
            <a:spLocks noChangeArrowheads="1"/>
          </p:cNvSpPr>
          <p:nvPr/>
        </p:nvSpPr>
        <p:spPr bwMode="auto">
          <a:xfrm>
            <a:off x="4427538" y="4314825"/>
            <a:ext cx="98425"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1400">
                <a:latin typeface="Arial" panose="020B0604020202020204" pitchFamily="34" charset="0"/>
              </a:rPr>
              <a:t>6</a:t>
            </a:r>
          </a:p>
        </p:txBody>
      </p:sp>
      <p:sp>
        <p:nvSpPr>
          <p:cNvPr id="113710" name="Rectangle 47"/>
          <p:cNvSpPr>
            <a:spLocks noChangeArrowheads="1"/>
          </p:cNvSpPr>
          <p:nvPr/>
        </p:nvSpPr>
        <p:spPr bwMode="auto">
          <a:xfrm>
            <a:off x="4851400" y="4314825"/>
            <a:ext cx="98425"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1400">
                <a:latin typeface="Arial" panose="020B0604020202020204" pitchFamily="34" charset="0"/>
              </a:rPr>
              <a:t>8</a:t>
            </a:r>
          </a:p>
        </p:txBody>
      </p:sp>
      <p:sp>
        <p:nvSpPr>
          <p:cNvPr id="113711" name="Rectangle 48"/>
          <p:cNvSpPr>
            <a:spLocks noChangeArrowheads="1"/>
          </p:cNvSpPr>
          <p:nvPr/>
        </p:nvSpPr>
        <p:spPr bwMode="auto">
          <a:xfrm>
            <a:off x="5241925" y="4314825"/>
            <a:ext cx="1968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1400">
                <a:latin typeface="Arial" panose="020B0604020202020204" pitchFamily="34" charset="0"/>
              </a:rPr>
              <a:t>10</a:t>
            </a:r>
          </a:p>
        </p:txBody>
      </p:sp>
      <p:sp>
        <p:nvSpPr>
          <p:cNvPr id="113712" name="Rectangle 49"/>
          <p:cNvSpPr>
            <a:spLocks noChangeArrowheads="1"/>
          </p:cNvSpPr>
          <p:nvPr/>
        </p:nvSpPr>
        <p:spPr bwMode="auto">
          <a:xfrm>
            <a:off x="3409950" y="4132263"/>
            <a:ext cx="96838"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1400">
                <a:latin typeface="Arial" panose="020B0604020202020204" pitchFamily="34" charset="0"/>
              </a:rPr>
              <a:t>0</a:t>
            </a:r>
          </a:p>
        </p:txBody>
      </p:sp>
      <p:sp>
        <p:nvSpPr>
          <p:cNvPr id="113713" name="Rectangle 50"/>
          <p:cNvSpPr>
            <a:spLocks noChangeArrowheads="1"/>
          </p:cNvSpPr>
          <p:nvPr/>
        </p:nvSpPr>
        <p:spPr bwMode="auto">
          <a:xfrm>
            <a:off x="3409950" y="2466975"/>
            <a:ext cx="96838"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1400">
                <a:latin typeface="Arial" panose="020B0604020202020204" pitchFamily="34" charset="0"/>
              </a:rPr>
              <a:t>1</a:t>
            </a:r>
          </a:p>
        </p:txBody>
      </p:sp>
      <p:sp>
        <p:nvSpPr>
          <p:cNvPr id="113714" name="Freeform 51"/>
          <p:cNvSpPr>
            <a:spLocks/>
          </p:cNvSpPr>
          <p:nvPr/>
        </p:nvSpPr>
        <p:spPr bwMode="auto">
          <a:xfrm flipV="1">
            <a:off x="3856038" y="2570163"/>
            <a:ext cx="1482725" cy="1663700"/>
          </a:xfrm>
          <a:custGeom>
            <a:avLst/>
            <a:gdLst>
              <a:gd name="T0" fmla="*/ 2147483647 w 5281"/>
              <a:gd name="T1" fmla="*/ 2147483647 h 7777"/>
              <a:gd name="T2" fmla="*/ 2147483647 w 5281"/>
              <a:gd name="T3" fmla="*/ 2147483647 h 7777"/>
              <a:gd name="T4" fmla="*/ 2147483647 w 5281"/>
              <a:gd name="T5" fmla="*/ 2147483647 h 7777"/>
              <a:gd name="T6" fmla="*/ 2147483647 w 5281"/>
              <a:gd name="T7" fmla="*/ 2147483647 h 7777"/>
              <a:gd name="T8" fmla="*/ 2147483647 w 5281"/>
              <a:gd name="T9" fmla="*/ 2147483647 h 7777"/>
              <a:gd name="T10" fmla="*/ 2147483647 w 5281"/>
              <a:gd name="T11" fmla="*/ 2147483647 h 7777"/>
              <a:gd name="T12" fmla="*/ 2147483647 w 5281"/>
              <a:gd name="T13" fmla="*/ 2147483647 h 7777"/>
              <a:gd name="T14" fmla="*/ 2147483647 w 5281"/>
              <a:gd name="T15" fmla="*/ 2147483647 h 7777"/>
              <a:gd name="T16" fmla="*/ 2147483647 w 5281"/>
              <a:gd name="T17" fmla="*/ 2147483647 h 7777"/>
              <a:gd name="T18" fmla="*/ 2147483647 w 5281"/>
              <a:gd name="T19" fmla="*/ 2147483647 h 7777"/>
              <a:gd name="T20" fmla="*/ 2147483647 w 5281"/>
              <a:gd name="T21" fmla="*/ 2147483647 h 7777"/>
              <a:gd name="T22" fmla="*/ 2147483647 w 5281"/>
              <a:gd name="T23" fmla="*/ 2147483647 h 7777"/>
              <a:gd name="T24" fmla="*/ 2147483647 w 5281"/>
              <a:gd name="T25" fmla="*/ 2147483647 h 7777"/>
              <a:gd name="T26" fmla="*/ 2147483647 w 5281"/>
              <a:gd name="T27" fmla="*/ 2147483647 h 7777"/>
              <a:gd name="T28" fmla="*/ 2147483647 w 5281"/>
              <a:gd name="T29" fmla="*/ 2147483647 h 7777"/>
              <a:gd name="T30" fmla="*/ 2147483647 w 5281"/>
              <a:gd name="T31" fmla="*/ 2147483647 h 7777"/>
              <a:gd name="T32" fmla="*/ 2147483647 w 5281"/>
              <a:gd name="T33" fmla="*/ 2147483647 h 7777"/>
              <a:gd name="T34" fmla="*/ 2147483647 w 5281"/>
              <a:gd name="T35" fmla="*/ 2147483647 h 7777"/>
              <a:gd name="T36" fmla="*/ 2147483647 w 5281"/>
              <a:gd name="T37" fmla="*/ 2147483647 h 7777"/>
              <a:gd name="T38" fmla="*/ 2147483647 w 5281"/>
              <a:gd name="T39" fmla="*/ 2147483647 h 7777"/>
              <a:gd name="T40" fmla="*/ 2147483647 w 5281"/>
              <a:gd name="T41" fmla="*/ 2147483647 h 7777"/>
              <a:gd name="T42" fmla="*/ 2147483647 w 5281"/>
              <a:gd name="T43" fmla="*/ 2147483647 h 7777"/>
              <a:gd name="T44" fmla="*/ 2147483647 w 5281"/>
              <a:gd name="T45" fmla="*/ 2147483647 h 7777"/>
              <a:gd name="T46" fmla="*/ 2147483647 w 5281"/>
              <a:gd name="T47" fmla="*/ 2147483647 h 7777"/>
              <a:gd name="T48" fmla="*/ 2147483647 w 5281"/>
              <a:gd name="T49" fmla="*/ 2147483647 h 7777"/>
              <a:gd name="T50" fmla="*/ 2147483647 w 5281"/>
              <a:gd name="T51" fmla="*/ 2147483647 h 7777"/>
              <a:gd name="T52" fmla="*/ 2147483647 w 5281"/>
              <a:gd name="T53" fmla="*/ 2147483647 h 7777"/>
              <a:gd name="T54" fmla="*/ 2147483647 w 5281"/>
              <a:gd name="T55" fmla="*/ 2147483647 h 7777"/>
              <a:gd name="T56" fmla="*/ 2147483647 w 5281"/>
              <a:gd name="T57" fmla="*/ 2147483647 h 7777"/>
              <a:gd name="T58" fmla="*/ 2147483647 w 5281"/>
              <a:gd name="T59" fmla="*/ 2147483647 h 7777"/>
              <a:gd name="T60" fmla="*/ 2147483647 w 5281"/>
              <a:gd name="T61" fmla="*/ 2147483647 h 7777"/>
              <a:gd name="T62" fmla="*/ 2147483647 w 5281"/>
              <a:gd name="T63" fmla="*/ 2147483647 h 7777"/>
              <a:gd name="T64" fmla="*/ 2147483647 w 5281"/>
              <a:gd name="T65" fmla="*/ 2147483647 h 7777"/>
              <a:gd name="T66" fmla="*/ 2147483647 w 5281"/>
              <a:gd name="T67" fmla="*/ 2147483647 h 7777"/>
              <a:gd name="T68" fmla="*/ 2147483647 w 5281"/>
              <a:gd name="T69" fmla="*/ 2147483647 h 7777"/>
              <a:gd name="T70" fmla="*/ 2147483647 w 5281"/>
              <a:gd name="T71" fmla="*/ 2147483647 h 7777"/>
              <a:gd name="T72" fmla="*/ 2147483647 w 5281"/>
              <a:gd name="T73" fmla="*/ 2147483647 h 7777"/>
              <a:gd name="T74" fmla="*/ 2147483647 w 5281"/>
              <a:gd name="T75" fmla="*/ 2147483647 h 7777"/>
              <a:gd name="T76" fmla="*/ 2147483647 w 5281"/>
              <a:gd name="T77" fmla="*/ 2147483647 h 7777"/>
              <a:gd name="T78" fmla="*/ 2147483647 w 5281"/>
              <a:gd name="T79" fmla="*/ 2147483647 h 7777"/>
              <a:gd name="T80" fmla="*/ 2147483647 w 5281"/>
              <a:gd name="T81" fmla="*/ 2147483647 h 7777"/>
              <a:gd name="T82" fmla="*/ 2147483647 w 5281"/>
              <a:gd name="T83" fmla="*/ 2147483647 h 7777"/>
              <a:gd name="T84" fmla="*/ 2147483647 w 5281"/>
              <a:gd name="T85" fmla="*/ 2147483647 h 7777"/>
              <a:gd name="T86" fmla="*/ 2147483647 w 5281"/>
              <a:gd name="T87" fmla="*/ 2147483647 h 7777"/>
              <a:gd name="T88" fmla="*/ 2147483647 w 5281"/>
              <a:gd name="T89" fmla="*/ 2147483647 h 7777"/>
              <a:gd name="T90" fmla="*/ 2147483647 w 5281"/>
              <a:gd name="T91" fmla="*/ 2147483647 h 7777"/>
              <a:gd name="T92" fmla="*/ 2147483647 w 5281"/>
              <a:gd name="T93" fmla="*/ 2147483647 h 7777"/>
              <a:gd name="T94" fmla="*/ 2147483647 w 5281"/>
              <a:gd name="T95" fmla="*/ 2147483647 h 7777"/>
              <a:gd name="T96" fmla="*/ 2147483647 w 5281"/>
              <a:gd name="T97" fmla="*/ 2147483647 h 7777"/>
              <a:gd name="T98" fmla="*/ 2147483647 w 5281"/>
              <a:gd name="T99" fmla="*/ 2147483647 h 7777"/>
              <a:gd name="T100" fmla="*/ 2147483647 w 5281"/>
              <a:gd name="T101" fmla="*/ 2147483647 h 7777"/>
              <a:gd name="T102" fmla="*/ 2147483647 w 5281"/>
              <a:gd name="T103" fmla="*/ 2147483647 h 7777"/>
              <a:gd name="T104" fmla="*/ 2147483647 w 5281"/>
              <a:gd name="T105" fmla="*/ 2147483647 h 7777"/>
              <a:gd name="T106" fmla="*/ 2147483647 w 5281"/>
              <a:gd name="T107" fmla="*/ 2147483647 h 7777"/>
              <a:gd name="T108" fmla="*/ 2147483647 w 5281"/>
              <a:gd name="T109" fmla="*/ 2147483647 h 7777"/>
              <a:gd name="T110" fmla="*/ 2147483647 w 5281"/>
              <a:gd name="T111" fmla="*/ 2147483647 h 7777"/>
              <a:gd name="T112" fmla="*/ 2147483647 w 5281"/>
              <a:gd name="T113" fmla="*/ 2147483647 h 7777"/>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5281"/>
              <a:gd name="T172" fmla="*/ 0 h 7777"/>
              <a:gd name="T173" fmla="*/ 5281 w 5281"/>
              <a:gd name="T174" fmla="*/ 7777 h 7777"/>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5281" h="7777">
                <a:moveTo>
                  <a:pt x="0" y="0"/>
                </a:moveTo>
                <a:lnTo>
                  <a:pt x="0" y="0"/>
                </a:lnTo>
                <a:lnTo>
                  <a:pt x="0" y="77"/>
                </a:lnTo>
                <a:lnTo>
                  <a:pt x="10" y="77"/>
                </a:lnTo>
                <a:lnTo>
                  <a:pt x="10" y="155"/>
                </a:lnTo>
                <a:lnTo>
                  <a:pt x="24" y="155"/>
                </a:lnTo>
                <a:lnTo>
                  <a:pt x="24" y="233"/>
                </a:lnTo>
                <a:lnTo>
                  <a:pt x="38" y="233"/>
                </a:lnTo>
                <a:lnTo>
                  <a:pt x="38" y="311"/>
                </a:lnTo>
                <a:lnTo>
                  <a:pt x="54" y="311"/>
                </a:lnTo>
                <a:lnTo>
                  <a:pt x="54" y="388"/>
                </a:lnTo>
                <a:lnTo>
                  <a:pt x="70" y="388"/>
                </a:lnTo>
                <a:lnTo>
                  <a:pt x="70" y="466"/>
                </a:lnTo>
                <a:lnTo>
                  <a:pt x="87" y="466"/>
                </a:lnTo>
                <a:lnTo>
                  <a:pt x="87" y="544"/>
                </a:lnTo>
                <a:lnTo>
                  <a:pt x="105" y="544"/>
                </a:lnTo>
                <a:lnTo>
                  <a:pt x="105" y="622"/>
                </a:lnTo>
                <a:lnTo>
                  <a:pt x="123" y="622"/>
                </a:lnTo>
                <a:lnTo>
                  <a:pt x="123" y="699"/>
                </a:lnTo>
                <a:lnTo>
                  <a:pt x="142" y="699"/>
                </a:lnTo>
                <a:lnTo>
                  <a:pt x="142" y="777"/>
                </a:lnTo>
                <a:lnTo>
                  <a:pt x="162" y="777"/>
                </a:lnTo>
                <a:lnTo>
                  <a:pt x="162" y="855"/>
                </a:lnTo>
                <a:lnTo>
                  <a:pt x="181" y="855"/>
                </a:lnTo>
                <a:lnTo>
                  <a:pt x="181" y="933"/>
                </a:lnTo>
                <a:lnTo>
                  <a:pt x="201" y="933"/>
                </a:lnTo>
                <a:lnTo>
                  <a:pt x="201" y="1011"/>
                </a:lnTo>
                <a:lnTo>
                  <a:pt x="222" y="1011"/>
                </a:lnTo>
                <a:lnTo>
                  <a:pt x="222" y="1088"/>
                </a:lnTo>
                <a:lnTo>
                  <a:pt x="243" y="1088"/>
                </a:lnTo>
                <a:lnTo>
                  <a:pt x="243" y="1166"/>
                </a:lnTo>
                <a:lnTo>
                  <a:pt x="264" y="1166"/>
                </a:lnTo>
                <a:lnTo>
                  <a:pt x="264" y="1244"/>
                </a:lnTo>
                <a:lnTo>
                  <a:pt x="286" y="1244"/>
                </a:lnTo>
                <a:lnTo>
                  <a:pt x="286" y="1322"/>
                </a:lnTo>
                <a:lnTo>
                  <a:pt x="308" y="1322"/>
                </a:lnTo>
                <a:lnTo>
                  <a:pt x="308" y="1399"/>
                </a:lnTo>
                <a:lnTo>
                  <a:pt x="330" y="1399"/>
                </a:lnTo>
                <a:lnTo>
                  <a:pt x="330" y="1477"/>
                </a:lnTo>
                <a:lnTo>
                  <a:pt x="353" y="1477"/>
                </a:lnTo>
                <a:lnTo>
                  <a:pt x="353" y="1555"/>
                </a:lnTo>
                <a:lnTo>
                  <a:pt x="376" y="1555"/>
                </a:lnTo>
                <a:lnTo>
                  <a:pt x="376" y="1633"/>
                </a:lnTo>
                <a:lnTo>
                  <a:pt x="400" y="1633"/>
                </a:lnTo>
                <a:lnTo>
                  <a:pt x="400" y="1710"/>
                </a:lnTo>
                <a:lnTo>
                  <a:pt x="423" y="1710"/>
                </a:lnTo>
                <a:lnTo>
                  <a:pt x="423" y="1788"/>
                </a:lnTo>
                <a:lnTo>
                  <a:pt x="447" y="1788"/>
                </a:lnTo>
                <a:lnTo>
                  <a:pt x="447" y="1866"/>
                </a:lnTo>
                <a:lnTo>
                  <a:pt x="472" y="1866"/>
                </a:lnTo>
                <a:lnTo>
                  <a:pt x="472" y="1944"/>
                </a:lnTo>
                <a:lnTo>
                  <a:pt x="497" y="1944"/>
                </a:lnTo>
                <a:lnTo>
                  <a:pt x="497" y="2022"/>
                </a:lnTo>
                <a:lnTo>
                  <a:pt x="522" y="2022"/>
                </a:lnTo>
                <a:lnTo>
                  <a:pt x="522" y="2099"/>
                </a:lnTo>
                <a:lnTo>
                  <a:pt x="547" y="2099"/>
                </a:lnTo>
                <a:lnTo>
                  <a:pt x="547" y="2177"/>
                </a:lnTo>
                <a:lnTo>
                  <a:pt x="573" y="2177"/>
                </a:lnTo>
                <a:lnTo>
                  <a:pt x="573" y="2255"/>
                </a:lnTo>
                <a:lnTo>
                  <a:pt x="599" y="2255"/>
                </a:lnTo>
                <a:lnTo>
                  <a:pt x="599" y="2333"/>
                </a:lnTo>
                <a:lnTo>
                  <a:pt x="626" y="2333"/>
                </a:lnTo>
                <a:lnTo>
                  <a:pt x="626" y="2410"/>
                </a:lnTo>
                <a:lnTo>
                  <a:pt x="653" y="2410"/>
                </a:lnTo>
                <a:lnTo>
                  <a:pt x="653" y="2488"/>
                </a:lnTo>
                <a:lnTo>
                  <a:pt x="680" y="2488"/>
                </a:lnTo>
                <a:lnTo>
                  <a:pt x="680" y="2566"/>
                </a:lnTo>
                <a:lnTo>
                  <a:pt x="708" y="2566"/>
                </a:lnTo>
                <a:lnTo>
                  <a:pt x="708" y="2644"/>
                </a:lnTo>
                <a:lnTo>
                  <a:pt x="736" y="2644"/>
                </a:lnTo>
                <a:lnTo>
                  <a:pt x="736" y="2721"/>
                </a:lnTo>
                <a:lnTo>
                  <a:pt x="764" y="2721"/>
                </a:lnTo>
                <a:lnTo>
                  <a:pt x="764" y="2799"/>
                </a:lnTo>
                <a:lnTo>
                  <a:pt x="793" y="2799"/>
                </a:lnTo>
                <a:lnTo>
                  <a:pt x="793" y="2877"/>
                </a:lnTo>
                <a:lnTo>
                  <a:pt x="822" y="2877"/>
                </a:lnTo>
                <a:lnTo>
                  <a:pt x="822" y="2955"/>
                </a:lnTo>
                <a:lnTo>
                  <a:pt x="851" y="2955"/>
                </a:lnTo>
                <a:lnTo>
                  <a:pt x="851" y="3033"/>
                </a:lnTo>
                <a:lnTo>
                  <a:pt x="881" y="3033"/>
                </a:lnTo>
                <a:lnTo>
                  <a:pt x="881" y="3110"/>
                </a:lnTo>
                <a:lnTo>
                  <a:pt x="911" y="3110"/>
                </a:lnTo>
                <a:lnTo>
                  <a:pt x="911" y="3188"/>
                </a:lnTo>
                <a:lnTo>
                  <a:pt x="941" y="3188"/>
                </a:lnTo>
                <a:lnTo>
                  <a:pt x="941" y="3266"/>
                </a:lnTo>
                <a:lnTo>
                  <a:pt x="972" y="3266"/>
                </a:lnTo>
                <a:lnTo>
                  <a:pt x="972" y="3344"/>
                </a:lnTo>
                <a:lnTo>
                  <a:pt x="1004" y="3344"/>
                </a:lnTo>
                <a:lnTo>
                  <a:pt x="1004" y="3421"/>
                </a:lnTo>
                <a:lnTo>
                  <a:pt x="1035" y="3421"/>
                </a:lnTo>
                <a:lnTo>
                  <a:pt x="1035" y="3499"/>
                </a:lnTo>
                <a:lnTo>
                  <a:pt x="1068" y="3499"/>
                </a:lnTo>
                <a:lnTo>
                  <a:pt x="1068" y="3577"/>
                </a:lnTo>
                <a:lnTo>
                  <a:pt x="1100" y="3577"/>
                </a:lnTo>
                <a:lnTo>
                  <a:pt x="1100" y="3655"/>
                </a:lnTo>
                <a:lnTo>
                  <a:pt x="1133" y="3655"/>
                </a:lnTo>
                <a:lnTo>
                  <a:pt x="1133" y="3732"/>
                </a:lnTo>
                <a:lnTo>
                  <a:pt x="1167" y="3732"/>
                </a:lnTo>
                <a:lnTo>
                  <a:pt x="1167" y="3810"/>
                </a:lnTo>
                <a:lnTo>
                  <a:pt x="1201" y="3810"/>
                </a:lnTo>
                <a:lnTo>
                  <a:pt x="1201" y="3888"/>
                </a:lnTo>
                <a:lnTo>
                  <a:pt x="1235" y="3888"/>
                </a:lnTo>
                <a:lnTo>
                  <a:pt x="1235" y="3966"/>
                </a:lnTo>
                <a:lnTo>
                  <a:pt x="1270" y="3966"/>
                </a:lnTo>
                <a:lnTo>
                  <a:pt x="1270" y="4044"/>
                </a:lnTo>
                <a:lnTo>
                  <a:pt x="1306" y="4044"/>
                </a:lnTo>
                <a:lnTo>
                  <a:pt x="1306" y="4121"/>
                </a:lnTo>
                <a:lnTo>
                  <a:pt x="1341" y="4121"/>
                </a:lnTo>
                <a:lnTo>
                  <a:pt x="1341" y="4199"/>
                </a:lnTo>
                <a:lnTo>
                  <a:pt x="1378" y="4199"/>
                </a:lnTo>
                <a:lnTo>
                  <a:pt x="1378" y="4277"/>
                </a:lnTo>
                <a:lnTo>
                  <a:pt x="1415" y="4277"/>
                </a:lnTo>
                <a:lnTo>
                  <a:pt x="1415" y="4355"/>
                </a:lnTo>
                <a:lnTo>
                  <a:pt x="1452" y="4355"/>
                </a:lnTo>
                <a:lnTo>
                  <a:pt x="1452" y="4432"/>
                </a:lnTo>
                <a:lnTo>
                  <a:pt x="1490" y="4432"/>
                </a:lnTo>
                <a:lnTo>
                  <a:pt x="1490" y="4510"/>
                </a:lnTo>
                <a:lnTo>
                  <a:pt x="1529" y="4510"/>
                </a:lnTo>
                <a:lnTo>
                  <a:pt x="1529" y="4588"/>
                </a:lnTo>
                <a:lnTo>
                  <a:pt x="1568" y="4588"/>
                </a:lnTo>
                <a:lnTo>
                  <a:pt x="1568" y="4666"/>
                </a:lnTo>
                <a:lnTo>
                  <a:pt x="1608" y="4666"/>
                </a:lnTo>
                <a:lnTo>
                  <a:pt x="1608" y="4743"/>
                </a:lnTo>
                <a:lnTo>
                  <a:pt x="1649" y="4743"/>
                </a:lnTo>
                <a:lnTo>
                  <a:pt x="1649" y="4821"/>
                </a:lnTo>
                <a:lnTo>
                  <a:pt x="1690" y="4821"/>
                </a:lnTo>
                <a:lnTo>
                  <a:pt x="1690" y="4899"/>
                </a:lnTo>
                <a:lnTo>
                  <a:pt x="1732" y="4899"/>
                </a:lnTo>
                <a:lnTo>
                  <a:pt x="1732" y="4977"/>
                </a:lnTo>
                <a:lnTo>
                  <a:pt x="1775" y="4977"/>
                </a:lnTo>
                <a:lnTo>
                  <a:pt x="1775" y="5055"/>
                </a:lnTo>
                <a:lnTo>
                  <a:pt x="1818" y="5055"/>
                </a:lnTo>
                <a:lnTo>
                  <a:pt x="1818" y="5132"/>
                </a:lnTo>
                <a:lnTo>
                  <a:pt x="1862" y="5132"/>
                </a:lnTo>
                <a:lnTo>
                  <a:pt x="1862" y="5210"/>
                </a:lnTo>
                <a:lnTo>
                  <a:pt x="1907" y="5210"/>
                </a:lnTo>
                <a:lnTo>
                  <a:pt x="1907" y="5288"/>
                </a:lnTo>
                <a:lnTo>
                  <a:pt x="1953" y="5288"/>
                </a:lnTo>
                <a:lnTo>
                  <a:pt x="1953" y="5366"/>
                </a:lnTo>
                <a:lnTo>
                  <a:pt x="2000" y="5366"/>
                </a:lnTo>
                <a:lnTo>
                  <a:pt x="2000" y="5443"/>
                </a:lnTo>
                <a:lnTo>
                  <a:pt x="2047" y="5443"/>
                </a:lnTo>
                <a:lnTo>
                  <a:pt x="2047" y="5521"/>
                </a:lnTo>
                <a:lnTo>
                  <a:pt x="2096" y="5521"/>
                </a:lnTo>
                <a:lnTo>
                  <a:pt x="2096" y="5599"/>
                </a:lnTo>
                <a:lnTo>
                  <a:pt x="2145" y="5599"/>
                </a:lnTo>
                <a:lnTo>
                  <a:pt x="2145" y="5677"/>
                </a:lnTo>
                <a:lnTo>
                  <a:pt x="2196" y="5677"/>
                </a:lnTo>
                <a:lnTo>
                  <a:pt x="2196" y="5754"/>
                </a:lnTo>
                <a:lnTo>
                  <a:pt x="2248" y="5754"/>
                </a:lnTo>
                <a:lnTo>
                  <a:pt x="2248" y="5832"/>
                </a:lnTo>
                <a:lnTo>
                  <a:pt x="2301" y="5832"/>
                </a:lnTo>
                <a:lnTo>
                  <a:pt x="2301" y="5910"/>
                </a:lnTo>
                <a:lnTo>
                  <a:pt x="2355" y="5910"/>
                </a:lnTo>
                <a:lnTo>
                  <a:pt x="2355" y="5988"/>
                </a:lnTo>
                <a:lnTo>
                  <a:pt x="2411" y="5988"/>
                </a:lnTo>
                <a:lnTo>
                  <a:pt x="2411" y="6066"/>
                </a:lnTo>
                <a:lnTo>
                  <a:pt x="2468" y="6066"/>
                </a:lnTo>
                <a:lnTo>
                  <a:pt x="2468" y="6143"/>
                </a:lnTo>
                <a:lnTo>
                  <a:pt x="2527" y="6143"/>
                </a:lnTo>
                <a:lnTo>
                  <a:pt x="2527" y="6221"/>
                </a:lnTo>
                <a:lnTo>
                  <a:pt x="2587" y="6221"/>
                </a:lnTo>
                <a:lnTo>
                  <a:pt x="2587" y="6299"/>
                </a:lnTo>
                <a:lnTo>
                  <a:pt x="2649" y="6299"/>
                </a:lnTo>
                <a:lnTo>
                  <a:pt x="2649" y="6377"/>
                </a:lnTo>
                <a:lnTo>
                  <a:pt x="2713" y="6377"/>
                </a:lnTo>
                <a:lnTo>
                  <a:pt x="2713" y="6454"/>
                </a:lnTo>
                <a:lnTo>
                  <a:pt x="2779" y="6454"/>
                </a:lnTo>
                <a:lnTo>
                  <a:pt x="2779" y="6532"/>
                </a:lnTo>
                <a:lnTo>
                  <a:pt x="2847" y="6532"/>
                </a:lnTo>
                <a:lnTo>
                  <a:pt x="2847" y="6610"/>
                </a:lnTo>
                <a:lnTo>
                  <a:pt x="2918" y="6610"/>
                </a:lnTo>
                <a:lnTo>
                  <a:pt x="2918" y="6688"/>
                </a:lnTo>
                <a:lnTo>
                  <a:pt x="2991" y="6688"/>
                </a:lnTo>
                <a:lnTo>
                  <a:pt x="2991" y="6765"/>
                </a:lnTo>
                <a:lnTo>
                  <a:pt x="3068" y="6765"/>
                </a:lnTo>
                <a:lnTo>
                  <a:pt x="3068" y="6843"/>
                </a:lnTo>
                <a:lnTo>
                  <a:pt x="3148" y="6843"/>
                </a:lnTo>
                <a:lnTo>
                  <a:pt x="3148" y="6921"/>
                </a:lnTo>
                <a:lnTo>
                  <a:pt x="3231" y="6921"/>
                </a:lnTo>
                <a:lnTo>
                  <a:pt x="3231" y="6999"/>
                </a:lnTo>
                <a:lnTo>
                  <a:pt x="3320" y="6999"/>
                </a:lnTo>
                <a:lnTo>
                  <a:pt x="3320" y="7077"/>
                </a:lnTo>
                <a:lnTo>
                  <a:pt x="3413" y="7077"/>
                </a:lnTo>
                <a:lnTo>
                  <a:pt x="3413" y="7154"/>
                </a:lnTo>
                <a:lnTo>
                  <a:pt x="3512" y="7154"/>
                </a:lnTo>
                <a:lnTo>
                  <a:pt x="3512" y="7232"/>
                </a:lnTo>
                <a:lnTo>
                  <a:pt x="3618" y="7232"/>
                </a:lnTo>
                <a:lnTo>
                  <a:pt x="3618" y="7310"/>
                </a:lnTo>
                <a:lnTo>
                  <a:pt x="3733" y="7310"/>
                </a:lnTo>
                <a:lnTo>
                  <a:pt x="3733" y="7388"/>
                </a:lnTo>
                <a:lnTo>
                  <a:pt x="3858" y="7388"/>
                </a:lnTo>
                <a:lnTo>
                  <a:pt x="3858" y="7465"/>
                </a:lnTo>
                <a:lnTo>
                  <a:pt x="3999" y="7465"/>
                </a:lnTo>
                <a:lnTo>
                  <a:pt x="3999" y="7543"/>
                </a:lnTo>
                <a:lnTo>
                  <a:pt x="4160" y="7543"/>
                </a:lnTo>
                <a:lnTo>
                  <a:pt x="4160" y="7621"/>
                </a:lnTo>
                <a:lnTo>
                  <a:pt x="4354" y="7621"/>
                </a:lnTo>
                <a:lnTo>
                  <a:pt x="4354" y="7699"/>
                </a:lnTo>
                <a:lnTo>
                  <a:pt x="4611" y="7699"/>
                </a:lnTo>
                <a:lnTo>
                  <a:pt x="4611" y="7777"/>
                </a:lnTo>
                <a:lnTo>
                  <a:pt x="5281" y="7777"/>
                </a:lnTo>
                <a:lnTo>
                  <a:pt x="5281" y="7699"/>
                </a:lnTo>
                <a:lnTo>
                  <a:pt x="4611" y="7699"/>
                </a:lnTo>
                <a:lnTo>
                  <a:pt x="4611" y="7621"/>
                </a:lnTo>
                <a:lnTo>
                  <a:pt x="4354" y="7621"/>
                </a:lnTo>
                <a:lnTo>
                  <a:pt x="4354" y="7543"/>
                </a:lnTo>
                <a:lnTo>
                  <a:pt x="4160" y="7543"/>
                </a:lnTo>
                <a:lnTo>
                  <a:pt x="4160" y="7465"/>
                </a:lnTo>
                <a:lnTo>
                  <a:pt x="3999" y="7465"/>
                </a:lnTo>
                <a:lnTo>
                  <a:pt x="3999" y="7388"/>
                </a:lnTo>
                <a:lnTo>
                  <a:pt x="3858" y="7388"/>
                </a:lnTo>
                <a:lnTo>
                  <a:pt x="3858" y="7310"/>
                </a:lnTo>
                <a:lnTo>
                  <a:pt x="3733" y="7310"/>
                </a:lnTo>
                <a:lnTo>
                  <a:pt x="3733" y="7232"/>
                </a:lnTo>
                <a:lnTo>
                  <a:pt x="3618" y="7232"/>
                </a:lnTo>
                <a:lnTo>
                  <a:pt x="3618" y="7154"/>
                </a:lnTo>
                <a:lnTo>
                  <a:pt x="3512" y="7154"/>
                </a:lnTo>
                <a:lnTo>
                  <a:pt x="3512" y="7077"/>
                </a:lnTo>
                <a:lnTo>
                  <a:pt x="3413" y="7077"/>
                </a:lnTo>
                <a:lnTo>
                  <a:pt x="3413" y="6999"/>
                </a:lnTo>
                <a:lnTo>
                  <a:pt x="3320" y="6999"/>
                </a:lnTo>
                <a:lnTo>
                  <a:pt x="3320" y="6921"/>
                </a:lnTo>
                <a:lnTo>
                  <a:pt x="3231" y="6921"/>
                </a:lnTo>
                <a:lnTo>
                  <a:pt x="3231" y="6843"/>
                </a:lnTo>
                <a:lnTo>
                  <a:pt x="3148" y="6843"/>
                </a:lnTo>
                <a:lnTo>
                  <a:pt x="3148" y="6765"/>
                </a:lnTo>
                <a:lnTo>
                  <a:pt x="3068" y="6765"/>
                </a:lnTo>
                <a:lnTo>
                  <a:pt x="3068" y="6688"/>
                </a:lnTo>
                <a:lnTo>
                  <a:pt x="2991" y="6688"/>
                </a:lnTo>
                <a:lnTo>
                  <a:pt x="2991" y="6610"/>
                </a:lnTo>
                <a:lnTo>
                  <a:pt x="2918" y="6610"/>
                </a:lnTo>
                <a:lnTo>
                  <a:pt x="2918" y="6532"/>
                </a:lnTo>
                <a:lnTo>
                  <a:pt x="2847" y="6532"/>
                </a:lnTo>
                <a:lnTo>
                  <a:pt x="2847" y="6454"/>
                </a:lnTo>
                <a:lnTo>
                  <a:pt x="2779" y="6454"/>
                </a:lnTo>
                <a:lnTo>
                  <a:pt x="2779" y="6377"/>
                </a:lnTo>
                <a:lnTo>
                  <a:pt x="2713" y="6377"/>
                </a:lnTo>
                <a:lnTo>
                  <a:pt x="2713" y="6299"/>
                </a:lnTo>
                <a:lnTo>
                  <a:pt x="2649" y="6299"/>
                </a:lnTo>
                <a:lnTo>
                  <a:pt x="2649" y="6221"/>
                </a:lnTo>
                <a:lnTo>
                  <a:pt x="2587" y="6221"/>
                </a:lnTo>
                <a:lnTo>
                  <a:pt x="2587" y="6143"/>
                </a:lnTo>
                <a:lnTo>
                  <a:pt x="2527" y="6143"/>
                </a:lnTo>
                <a:lnTo>
                  <a:pt x="2527" y="6066"/>
                </a:lnTo>
                <a:lnTo>
                  <a:pt x="2468" y="6066"/>
                </a:lnTo>
                <a:lnTo>
                  <a:pt x="2468" y="5988"/>
                </a:lnTo>
                <a:lnTo>
                  <a:pt x="2411" y="5988"/>
                </a:lnTo>
                <a:lnTo>
                  <a:pt x="2411" y="5910"/>
                </a:lnTo>
                <a:lnTo>
                  <a:pt x="2355" y="5910"/>
                </a:lnTo>
                <a:lnTo>
                  <a:pt x="2355" y="5832"/>
                </a:lnTo>
                <a:lnTo>
                  <a:pt x="2301" y="5832"/>
                </a:lnTo>
                <a:lnTo>
                  <a:pt x="2301" y="5754"/>
                </a:lnTo>
                <a:lnTo>
                  <a:pt x="2248" y="5754"/>
                </a:lnTo>
                <a:lnTo>
                  <a:pt x="2248" y="5677"/>
                </a:lnTo>
                <a:lnTo>
                  <a:pt x="2196" y="5677"/>
                </a:lnTo>
                <a:lnTo>
                  <a:pt x="2196" y="5599"/>
                </a:lnTo>
                <a:lnTo>
                  <a:pt x="2145" y="5599"/>
                </a:lnTo>
                <a:lnTo>
                  <a:pt x="2145" y="5521"/>
                </a:lnTo>
                <a:lnTo>
                  <a:pt x="2096" y="5521"/>
                </a:lnTo>
                <a:lnTo>
                  <a:pt x="2096" y="5443"/>
                </a:lnTo>
                <a:lnTo>
                  <a:pt x="2047" y="5443"/>
                </a:lnTo>
                <a:lnTo>
                  <a:pt x="2047" y="5366"/>
                </a:lnTo>
                <a:lnTo>
                  <a:pt x="2000" y="5366"/>
                </a:lnTo>
                <a:lnTo>
                  <a:pt x="2000" y="5288"/>
                </a:lnTo>
                <a:lnTo>
                  <a:pt x="1953" y="5288"/>
                </a:lnTo>
                <a:lnTo>
                  <a:pt x="1953" y="5210"/>
                </a:lnTo>
                <a:lnTo>
                  <a:pt x="1907" y="5210"/>
                </a:lnTo>
                <a:lnTo>
                  <a:pt x="1907" y="5132"/>
                </a:lnTo>
                <a:lnTo>
                  <a:pt x="1862" y="5132"/>
                </a:lnTo>
                <a:lnTo>
                  <a:pt x="1862" y="5055"/>
                </a:lnTo>
                <a:lnTo>
                  <a:pt x="1818" y="5055"/>
                </a:lnTo>
                <a:lnTo>
                  <a:pt x="1818" y="4977"/>
                </a:lnTo>
                <a:lnTo>
                  <a:pt x="1775" y="4977"/>
                </a:lnTo>
                <a:lnTo>
                  <a:pt x="1775" y="4899"/>
                </a:lnTo>
                <a:lnTo>
                  <a:pt x="1732" y="4899"/>
                </a:lnTo>
                <a:lnTo>
                  <a:pt x="1732" y="4821"/>
                </a:lnTo>
                <a:lnTo>
                  <a:pt x="1690" y="4821"/>
                </a:lnTo>
                <a:lnTo>
                  <a:pt x="1690" y="4743"/>
                </a:lnTo>
                <a:lnTo>
                  <a:pt x="1649" y="4743"/>
                </a:lnTo>
                <a:lnTo>
                  <a:pt x="1649" y="4666"/>
                </a:lnTo>
                <a:lnTo>
                  <a:pt x="1608" y="4666"/>
                </a:lnTo>
                <a:lnTo>
                  <a:pt x="1608" y="4588"/>
                </a:lnTo>
                <a:lnTo>
                  <a:pt x="1568" y="4588"/>
                </a:lnTo>
                <a:lnTo>
                  <a:pt x="1568" y="4510"/>
                </a:lnTo>
                <a:lnTo>
                  <a:pt x="1529" y="4510"/>
                </a:lnTo>
                <a:lnTo>
                  <a:pt x="1529" y="4432"/>
                </a:lnTo>
                <a:lnTo>
                  <a:pt x="1490" y="4432"/>
                </a:lnTo>
                <a:lnTo>
                  <a:pt x="1490" y="4355"/>
                </a:lnTo>
                <a:lnTo>
                  <a:pt x="1452" y="4355"/>
                </a:lnTo>
                <a:lnTo>
                  <a:pt x="1452" y="4277"/>
                </a:lnTo>
                <a:lnTo>
                  <a:pt x="1415" y="4277"/>
                </a:lnTo>
                <a:lnTo>
                  <a:pt x="1415" y="4199"/>
                </a:lnTo>
                <a:lnTo>
                  <a:pt x="1378" y="4199"/>
                </a:lnTo>
                <a:lnTo>
                  <a:pt x="1378" y="4121"/>
                </a:lnTo>
                <a:lnTo>
                  <a:pt x="1341" y="4121"/>
                </a:lnTo>
                <a:lnTo>
                  <a:pt x="1341" y="4044"/>
                </a:lnTo>
                <a:lnTo>
                  <a:pt x="1306" y="4044"/>
                </a:lnTo>
                <a:lnTo>
                  <a:pt x="1306" y="3966"/>
                </a:lnTo>
                <a:lnTo>
                  <a:pt x="1270" y="3966"/>
                </a:lnTo>
                <a:lnTo>
                  <a:pt x="1270" y="3888"/>
                </a:lnTo>
                <a:lnTo>
                  <a:pt x="1235" y="3888"/>
                </a:lnTo>
                <a:lnTo>
                  <a:pt x="1235" y="3810"/>
                </a:lnTo>
                <a:lnTo>
                  <a:pt x="1201" y="3810"/>
                </a:lnTo>
                <a:lnTo>
                  <a:pt x="1201" y="3732"/>
                </a:lnTo>
                <a:lnTo>
                  <a:pt x="1167" y="3732"/>
                </a:lnTo>
                <a:lnTo>
                  <a:pt x="1167" y="3655"/>
                </a:lnTo>
                <a:lnTo>
                  <a:pt x="1133" y="3655"/>
                </a:lnTo>
                <a:lnTo>
                  <a:pt x="1133" y="3577"/>
                </a:lnTo>
                <a:lnTo>
                  <a:pt x="1100" y="3577"/>
                </a:lnTo>
                <a:lnTo>
                  <a:pt x="1100" y="3499"/>
                </a:lnTo>
                <a:lnTo>
                  <a:pt x="1068" y="3499"/>
                </a:lnTo>
                <a:lnTo>
                  <a:pt x="1068" y="3421"/>
                </a:lnTo>
                <a:lnTo>
                  <a:pt x="1035" y="3421"/>
                </a:lnTo>
                <a:lnTo>
                  <a:pt x="1035" y="3344"/>
                </a:lnTo>
                <a:lnTo>
                  <a:pt x="1004" y="3344"/>
                </a:lnTo>
                <a:lnTo>
                  <a:pt x="1004" y="3266"/>
                </a:lnTo>
                <a:lnTo>
                  <a:pt x="972" y="3266"/>
                </a:lnTo>
                <a:lnTo>
                  <a:pt x="972" y="3188"/>
                </a:lnTo>
                <a:lnTo>
                  <a:pt x="941" y="3188"/>
                </a:lnTo>
                <a:lnTo>
                  <a:pt x="941" y="3110"/>
                </a:lnTo>
                <a:lnTo>
                  <a:pt x="911" y="3110"/>
                </a:lnTo>
                <a:lnTo>
                  <a:pt x="911" y="3033"/>
                </a:lnTo>
                <a:lnTo>
                  <a:pt x="881" y="3033"/>
                </a:lnTo>
                <a:lnTo>
                  <a:pt x="881" y="2955"/>
                </a:lnTo>
                <a:lnTo>
                  <a:pt x="851" y="2955"/>
                </a:lnTo>
                <a:lnTo>
                  <a:pt x="851" y="2877"/>
                </a:lnTo>
                <a:lnTo>
                  <a:pt x="822" y="2877"/>
                </a:lnTo>
                <a:lnTo>
                  <a:pt x="822" y="2799"/>
                </a:lnTo>
                <a:lnTo>
                  <a:pt x="793" y="2799"/>
                </a:lnTo>
                <a:lnTo>
                  <a:pt x="793" y="2721"/>
                </a:lnTo>
                <a:lnTo>
                  <a:pt x="764" y="2721"/>
                </a:lnTo>
                <a:lnTo>
                  <a:pt x="764" y="2644"/>
                </a:lnTo>
                <a:lnTo>
                  <a:pt x="736" y="2644"/>
                </a:lnTo>
                <a:lnTo>
                  <a:pt x="736" y="2566"/>
                </a:lnTo>
                <a:lnTo>
                  <a:pt x="708" y="2566"/>
                </a:lnTo>
                <a:lnTo>
                  <a:pt x="708" y="2488"/>
                </a:lnTo>
                <a:lnTo>
                  <a:pt x="680" y="2488"/>
                </a:lnTo>
                <a:lnTo>
                  <a:pt x="680" y="2410"/>
                </a:lnTo>
                <a:lnTo>
                  <a:pt x="653" y="2410"/>
                </a:lnTo>
                <a:lnTo>
                  <a:pt x="653" y="2333"/>
                </a:lnTo>
                <a:lnTo>
                  <a:pt x="626" y="2333"/>
                </a:lnTo>
                <a:lnTo>
                  <a:pt x="626" y="2255"/>
                </a:lnTo>
                <a:lnTo>
                  <a:pt x="599" y="2255"/>
                </a:lnTo>
                <a:lnTo>
                  <a:pt x="599" y="2177"/>
                </a:lnTo>
                <a:lnTo>
                  <a:pt x="573" y="2177"/>
                </a:lnTo>
                <a:lnTo>
                  <a:pt x="573" y="2099"/>
                </a:lnTo>
                <a:lnTo>
                  <a:pt x="547" y="2099"/>
                </a:lnTo>
                <a:lnTo>
                  <a:pt x="547" y="2022"/>
                </a:lnTo>
                <a:lnTo>
                  <a:pt x="522" y="2022"/>
                </a:lnTo>
                <a:lnTo>
                  <a:pt x="522" y="1944"/>
                </a:lnTo>
                <a:lnTo>
                  <a:pt x="497" y="1944"/>
                </a:lnTo>
                <a:lnTo>
                  <a:pt x="497" y="1866"/>
                </a:lnTo>
                <a:lnTo>
                  <a:pt x="472" y="1866"/>
                </a:lnTo>
                <a:lnTo>
                  <a:pt x="472" y="1788"/>
                </a:lnTo>
                <a:lnTo>
                  <a:pt x="447" y="1788"/>
                </a:lnTo>
                <a:lnTo>
                  <a:pt x="447" y="1710"/>
                </a:lnTo>
                <a:lnTo>
                  <a:pt x="423" y="1710"/>
                </a:lnTo>
                <a:lnTo>
                  <a:pt x="423" y="1633"/>
                </a:lnTo>
                <a:lnTo>
                  <a:pt x="400" y="1633"/>
                </a:lnTo>
                <a:lnTo>
                  <a:pt x="400" y="1555"/>
                </a:lnTo>
                <a:lnTo>
                  <a:pt x="376" y="1555"/>
                </a:lnTo>
                <a:lnTo>
                  <a:pt x="376" y="1477"/>
                </a:lnTo>
                <a:lnTo>
                  <a:pt x="353" y="1477"/>
                </a:lnTo>
                <a:lnTo>
                  <a:pt x="353" y="1399"/>
                </a:lnTo>
                <a:lnTo>
                  <a:pt x="330" y="1399"/>
                </a:lnTo>
                <a:lnTo>
                  <a:pt x="330" y="1322"/>
                </a:lnTo>
                <a:lnTo>
                  <a:pt x="308" y="1322"/>
                </a:lnTo>
                <a:lnTo>
                  <a:pt x="308" y="1244"/>
                </a:lnTo>
                <a:lnTo>
                  <a:pt x="286" y="1244"/>
                </a:lnTo>
                <a:lnTo>
                  <a:pt x="286" y="1166"/>
                </a:lnTo>
                <a:lnTo>
                  <a:pt x="264" y="1166"/>
                </a:lnTo>
                <a:lnTo>
                  <a:pt x="264" y="1088"/>
                </a:lnTo>
                <a:lnTo>
                  <a:pt x="243" y="1088"/>
                </a:lnTo>
                <a:lnTo>
                  <a:pt x="243" y="1011"/>
                </a:lnTo>
                <a:lnTo>
                  <a:pt x="222" y="1011"/>
                </a:lnTo>
                <a:lnTo>
                  <a:pt x="222" y="933"/>
                </a:lnTo>
                <a:lnTo>
                  <a:pt x="201" y="933"/>
                </a:lnTo>
                <a:lnTo>
                  <a:pt x="201" y="855"/>
                </a:lnTo>
                <a:lnTo>
                  <a:pt x="181" y="855"/>
                </a:lnTo>
                <a:lnTo>
                  <a:pt x="181" y="777"/>
                </a:lnTo>
                <a:lnTo>
                  <a:pt x="162" y="777"/>
                </a:lnTo>
                <a:lnTo>
                  <a:pt x="162" y="699"/>
                </a:lnTo>
                <a:lnTo>
                  <a:pt x="142" y="699"/>
                </a:lnTo>
                <a:lnTo>
                  <a:pt x="142" y="622"/>
                </a:lnTo>
                <a:lnTo>
                  <a:pt x="123" y="622"/>
                </a:lnTo>
                <a:lnTo>
                  <a:pt x="123" y="544"/>
                </a:lnTo>
                <a:lnTo>
                  <a:pt x="105" y="544"/>
                </a:lnTo>
                <a:lnTo>
                  <a:pt x="105" y="466"/>
                </a:lnTo>
                <a:lnTo>
                  <a:pt x="87" y="466"/>
                </a:lnTo>
                <a:lnTo>
                  <a:pt x="87" y="388"/>
                </a:lnTo>
                <a:lnTo>
                  <a:pt x="70" y="388"/>
                </a:lnTo>
                <a:lnTo>
                  <a:pt x="70" y="311"/>
                </a:lnTo>
                <a:lnTo>
                  <a:pt x="54" y="311"/>
                </a:lnTo>
                <a:lnTo>
                  <a:pt x="54" y="233"/>
                </a:lnTo>
                <a:lnTo>
                  <a:pt x="38" y="233"/>
                </a:lnTo>
                <a:lnTo>
                  <a:pt x="38" y="155"/>
                </a:lnTo>
                <a:lnTo>
                  <a:pt x="24" y="155"/>
                </a:lnTo>
                <a:lnTo>
                  <a:pt x="24" y="77"/>
                </a:lnTo>
                <a:lnTo>
                  <a:pt x="10" y="77"/>
                </a:lnTo>
                <a:lnTo>
                  <a:pt x="10" y="0"/>
                </a:lnTo>
                <a:lnTo>
                  <a:pt x="0" y="0"/>
                </a:lnTo>
              </a:path>
            </a:pathLst>
          </a:custGeom>
          <a:noFill/>
          <a:ln w="28575">
            <a:solidFill>
              <a:srgbClr val="FF0000"/>
            </a:solidFill>
            <a:round/>
            <a:headEnd/>
            <a:tailEnd/>
          </a:ln>
          <a:extLst>
            <a:ext uri="{909E8E84-426E-40DD-AFC4-6F175D3DCCD1}">
              <a14:hiddenFill xmlns:a14="http://schemas.microsoft.com/office/drawing/2010/main">
                <a:solidFill>
                  <a:srgbClr val="FFFFFF"/>
                </a:solidFill>
              </a14:hiddenFill>
            </a:ext>
          </a:extLst>
        </p:spPr>
        <p:txBody>
          <a:bodyPr rot="10800000"/>
          <a:lstStyle/>
          <a:p>
            <a:endParaRPr lang="en-US"/>
          </a:p>
        </p:txBody>
      </p:sp>
      <p:sp>
        <p:nvSpPr>
          <p:cNvPr id="113715" name="Rectangle 52"/>
          <p:cNvSpPr>
            <a:spLocks noChangeArrowheads="1"/>
          </p:cNvSpPr>
          <p:nvPr/>
        </p:nvSpPr>
        <p:spPr bwMode="auto">
          <a:xfrm>
            <a:off x="6370638" y="4314825"/>
            <a:ext cx="98425"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1400">
                <a:latin typeface="Arial" panose="020B0604020202020204" pitchFamily="34" charset="0"/>
              </a:rPr>
              <a:t>2</a:t>
            </a:r>
          </a:p>
        </p:txBody>
      </p:sp>
      <p:sp>
        <p:nvSpPr>
          <p:cNvPr id="113716" name="Rectangle 53"/>
          <p:cNvSpPr>
            <a:spLocks noChangeArrowheads="1"/>
          </p:cNvSpPr>
          <p:nvPr/>
        </p:nvSpPr>
        <p:spPr bwMode="auto">
          <a:xfrm>
            <a:off x="6794500" y="4314825"/>
            <a:ext cx="98425"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1400">
                <a:latin typeface="Arial" panose="020B0604020202020204" pitchFamily="34" charset="0"/>
              </a:rPr>
              <a:t>4</a:t>
            </a:r>
          </a:p>
        </p:txBody>
      </p:sp>
      <p:sp>
        <p:nvSpPr>
          <p:cNvPr id="113717" name="Rectangle 54"/>
          <p:cNvSpPr>
            <a:spLocks noChangeArrowheads="1"/>
          </p:cNvSpPr>
          <p:nvPr/>
        </p:nvSpPr>
        <p:spPr bwMode="auto">
          <a:xfrm>
            <a:off x="7216775" y="4314825"/>
            <a:ext cx="100013"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1400">
                <a:latin typeface="Arial" panose="020B0604020202020204" pitchFamily="34" charset="0"/>
              </a:rPr>
              <a:t>6</a:t>
            </a:r>
          </a:p>
        </p:txBody>
      </p:sp>
      <p:sp>
        <p:nvSpPr>
          <p:cNvPr id="113718" name="Rectangle 55"/>
          <p:cNvSpPr>
            <a:spLocks noChangeArrowheads="1"/>
          </p:cNvSpPr>
          <p:nvPr/>
        </p:nvSpPr>
        <p:spPr bwMode="auto">
          <a:xfrm>
            <a:off x="7640638" y="4314825"/>
            <a:ext cx="98425"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1400">
                <a:latin typeface="Arial" panose="020B0604020202020204" pitchFamily="34" charset="0"/>
              </a:rPr>
              <a:t>8</a:t>
            </a:r>
          </a:p>
        </p:txBody>
      </p:sp>
      <p:sp>
        <p:nvSpPr>
          <p:cNvPr id="113719" name="Rectangle 56"/>
          <p:cNvSpPr>
            <a:spLocks noChangeArrowheads="1"/>
          </p:cNvSpPr>
          <p:nvPr/>
        </p:nvSpPr>
        <p:spPr bwMode="auto">
          <a:xfrm>
            <a:off x="8031163" y="4314825"/>
            <a:ext cx="1968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1400">
                <a:latin typeface="Arial" panose="020B0604020202020204" pitchFamily="34" charset="0"/>
              </a:rPr>
              <a:t>10</a:t>
            </a:r>
          </a:p>
        </p:txBody>
      </p:sp>
      <p:sp>
        <p:nvSpPr>
          <p:cNvPr id="113720" name="Rectangle 57"/>
          <p:cNvSpPr>
            <a:spLocks noChangeArrowheads="1"/>
          </p:cNvSpPr>
          <p:nvPr/>
        </p:nvSpPr>
        <p:spPr bwMode="auto">
          <a:xfrm>
            <a:off x="6199188" y="4132263"/>
            <a:ext cx="98425"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1400">
                <a:latin typeface="Arial" panose="020B0604020202020204" pitchFamily="34" charset="0"/>
              </a:rPr>
              <a:t>0</a:t>
            </a:r>
          </a:p>
        </p:txBody>
      </p:sp>
      <p:sp>
        <p:nvSpPr>
          <p:cNvPr id="113721" name="Rectangle 58"/>
          <p:cNvSpPr>
            <a:spLocks noChangeArrowheads="1"/>
          </p:cNvSpPr>
          <p:nvPr/>
        </p:nvSpPr>
        <p:spPr bwMode="auto">
          <a:xfrm>
            <a:off x="6199188" y="2466975"/>
            <a:ext cx="98425"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1400">
                <a:latin typeface="Arial" panose="020B0604020202020204" pitchFamily="34" charset="0"/>
              </a:rPr>
              <a:t>1</a:t>
            </a:r>
          </a:p>
        </p:txBody>
      </p:sp>
      <p:sp>
        <p:nvSpPr>
          <p:cNvPr id="113722" name="Freeform 59"/>
          <p:cNvSpPr>
            <a:spLocks/>
          </p:cNvSpPr>
          <p:nvPr/>
        </p:nvSpPr>
        <p:spPr bwMode="auto">
          <a:xfrm flipV="1">
            <a:off x="6645275" y="2570163"/>
            <a:ext cx="1482725" cy="1663700"/>
          </a:xfrm>
          <a:custGeom>
            <a:avLst/>
            <a:gdLst>
              <a:gd name="T0" fmla="*/ 0 w 5281"/>
              <a:gd name="T1" fmla="*/ 2147483647 h 7777"/>
              <a:gd name="T2" fmla="*/ 0 w 5281"/>
              <a:gd name="T3" fmla="*/ 2147483647 h 7777"/>
              <a:gd name="T4" fmla="*/ 2147483647 w 5281"/>
              <a:gd name="T5" fmla="*/ 2147483647 h 7777"/>
              <a:gd name="T6" fmla="*/ 2147483647 w 5281"/>
              <a:gd name="T7" fmla="*/ 2147483647 h 7777"/>
              <a:gd name="T8" fmla="*/ 2147483647 w 5281"/>
              <a:gd name="T9" fmla="*/ 2147483647 h 7777"/>
              <a:gd name="T10" fmla="*/ 2147483647 w 5281"/>
              <a:gd name="T11" fmla="*/ 2147483647 h 7777"/>
              <a:gd name="T12" fmla="*/ 2147483647 w 5281"/>
              <a:gd name="T13" fmla="*/ 2147483647 h 7777"/>
              <a:gd name="T14" fmla="*/ 2147483647 w 5281"/>
              <a:gd name="T15" fmla="*/ 2147483647 h 7777"/>
              <a:gd name="T16" fmla="*/ 2147483647 w 5281"/>
              <a:gd name="T17" fmla="*/ 2147483647 h 7777"/>
              <a:gd name="T18" fmla="*/ 2147483647 w 5281"/>
              <a:gd name="T19" fmla="*/ 2147483647 h 7777"/>
              <a:gd name="T20" fmla="*/ 2147483647 w 5281"/>
              <a:gd name="T21" fmla="*/ 2147483647 h 7777"/>
              <a:gd name="T22" fmla="*/ 2147483647 w 5281"/>
              <a:gd name="T23" fmla="*/ 2147483647 h 7777"/>
              <a:gd name="T24" fmla="*/ 2147483647 w 5281"/>
              <a:gd name="T25" fmla="*/ 2147483647 h 7777"/>
              <a:gd name="T26" fmla="*/ 2147483647 w 5281"/>
              <a:gd name="T27" fmla="*/ 2147483647 h 7777"/>
              <a:gd name="T28" fmla="*/ 2147483647 w 5281"/>
              <a:gd name="T29" fmla="*/ 2147483647 h 7777"/>
              <a:gd name="T30" fmla="*/ 2147483647 w 5281"/>
              <a:gd name="T31" fmla="*/ 2147483647 h 7777"/>
              <a:gd name="T32" fmla="*/ 2147483647 w 5281"/>
              <a:gd name="T33" fmla="*/ 2147483647 h 7777"/>
              <a:gd name="T34" fmla="*/ 2147483647 w 5281"/>
              <a:gd name="T35" fmla="*/ 2147483647 h 7777"/>
              <a:gd name="T36" fmla="*/ 2147483647 w 5281"/>
              <a:gd name="T37" fmla="*/ 2147483647 h 7777"/>
              <a:gd name="T38" fmla="*/ 2147483647 w 5281"/>
              <a:gd name="T39" fmla="*/ 2147483647 h 7777"/>
              <a:gd name="T40" fmla="*/ 2147483647 w 5281"/>
              <a:gd name="T41" fmla="*/ 2147483647 h 7777"/>
              <a:gd name="T42" fmla="*/ 2147483647 w 5281"/>
              <a:gd name="T43" fmla="*/ 2147483647 h 7777"/>
              <a:gd name="T44" fmla="*/ 2147483647 w 5281"/>
              <a:gd name="T45" fmla="*/ 2147483647 h 7777"/>
              <a:gd name="T46" fmla="*/ 2147483647 w 5281"/>
              <a:gd name="T47" fmla="*/ 2147483647 h 7777"/>
              <a:gd name="T48" fmla="*/ 2147483647 w 5281"/>
              <a:gd name="T49" fmla="*/ 2147483647 h 7777"/>
              <a:gd name="T50" fmla="*/ 2147483647 w 5281"/>
              <a:gd name="T51" fmla="*/ 2147483647 h 7777"/>
              <a:gd name="T52" fmla="*/ 2147483647 w 5281"/>
              <a:gd name="T53" fmla="*/ 2147483647 h 7777"/>
              <a:gd name="T54" fmla="*/ 2147483647 w 5281"/>
              <a:gd name="T55" fmla="*/ 2147483647 h 7777"/>
              <a:gd name="T56" fmla="*/ 2147483647 w 5281"/>
              <a:gd name="T57" fmla="*/ 2147483647 h 7777"/>
              <a:gd name="T58" fmla="*/ 2147483647 w 5281"/>
              <a:gd name="T59" fmla="*/ 2147483647 h 7777"/>
              <a:gd name="T60" fmla="*/ 2147483647 w 5281"/>
              <a:gd name="T61" fmla="*/ 2147483647 h 7777"/>
              <a:gd name="T62" fmla="*/ 2147483647 w 5281"/>
              <a:gd name="T63" fmla="*/ 2147483647 h 7777"/>
              <a:gd name="T64" fmla="*/ 2147483647 w 5281"/>
              <a:gd name="T65" fmla="*/ 2147483647 h 7777"/>
              <a:gd name="T66" fmla="*/ 2147483647 w 5281"/>
              <a:gd name="T67" fmla="*/ 2147483647 h 7777"/>
              <a:gd name="T68" fmla="*/ 2147483647 w 5281"/>
              <a:gd name="T69" fmla="*/ 2147483647 h 7777"/>
              <a:gd name="T70" fmla="*/ 2147483647 w 5281"/>
              <a:gd name="T71" fmla="*/ 2147483647 h 7777"/>
              <a:gd name="T72" fmla="*/ 2147483647 w 5281"/>
              <a:gd name="T73" fmla="*/ 2147483647 h 7777"/>
              <a:gd name="T74" fmla="*/ 2147483647 w 5281"/>
              <a:gd name="T75" fmla="*/ 2147483647 h 7777"/>
              <a:gd name="T76" fmla="*/ 2147483647 w 5281"/>
              <a:gd name="T77" fmla="*/ 2147483647 h 7777"/>
              <a:gd name="T78" fmla="*/ 2147483647 w 5281"/>
              <a:gd name="T79" fmla="*/ 2147483647 h 7777"/>
              <a:gd name="T80" fmla="*/ 2147483647 w 5281"/>
              <a:gd name="T81" fmla="*/ 2147483647 h 7777"/>
              <a:gd name="T82" fmla="*/ 2147483647 w 5281"/>
              <a:gd name="T83" fmla="*/ 2147483647 h 7777"/>
              <a:gd name="T84" fmla="*/ 2147483647 w 5281"/>
              <a:gd name="T85" fmla="*/ 2147483647 h 7777"/>
              <a:gd name="T86" fmla="*/ 2147483647 w 5281"/>
              <a:gd name="T87" fmla="*/ 2147483647 h 7777"/>
              <a:gd name="T88" fmla="*/ 2147483647 w 5281"/>
              <a:gd name="T89" fmla="*/ 2147483647 h 7777"/>
              <a:gd name="T90" fmla="*/ 2147483647 w 5281"/>
              <a:gd name="T91" fmla="*/ 2147483647 h 7777"/>
              <a:gd name="T92" fmla="*/ 2147483647 w 5281"/>
              <a:gd name="T93" fmla="*/ 2147483647 h 7777"/>
              <a:gd name="T94" fmla="*/ 2147483647 w 5281"/>
              <a:gd name="T95" fmla="*/ 2147483647 h 7777"/>
              <a:gd name="T96" fmla="*/ 2147483647 w 5281"/>
              <a:gd name="T97" fmla="*/ 2147483647 h 7777"/>
              <a:gd name="T98" fmla="*/ 2147483647 w 5281"/>
              <a:gd name="T99" fmla="*/ 2147483647 h 7777"/>
              <a:gd name="T100" fmla="*/ 2147483647 w 5281"/>
              <a:gd name="T101" fmla="*/ 2147483647 h 7777"/>
              <a:gd name="T102" fmla="*/ 2147483647 w 5281"/>
              <a:gd name="T103" fmla="*/ 2147483647 h 7777"/>
              <a:gd name="T104" fmla="*/ 2147483647 w 5281"/>
              <a:gd name="T105" fmla="*/ 2147483647 h 7777"/>
              <a:gd name="T106" fmla="*/ 2147483647 w 5281"/>
              <a:gd name="T107" fmla="*/ 2147483647 h 7777"/>
              <a:gd name="T108" fmla="*/ 2147483647 w 5281"/>
              <a:gd name="T109" fmla="*/ 2147483647 h 7777"/>
              <a:gd name="T110" fmla="*/ 0 w 5281"/>
              <a:gd name="T111" fmla="*/ 2147483647 h 7777"/>
              <a:gd name="T112" fmla="*/ 0 w 5281"/>
              <a:gd name="T113" fmla="*/ 2147483647 h 7777"/>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5281"/>
              <a:gd name="T172" fmla="*/ 0 h 7777"/>
              <a:gd name="T173" fmla="*/ 5281 w 5281"/>
              <a:gd name="T174" fmla="*/ 7777 h 7777"/>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5281" h="7777">
                <a:moveTo>
                  <a:pt x="0" y="0"/>
                </a:moveTo>
                <a:lnTo>
                  <a:pt x="0" y="0"/>
                </a:lnTo>
                <a:lnTo>
                  <a:pt x="0" y="77"/>
                </a:lnTo>
                <a:lnTo>
                  <a:pt x="0" y="155"/>
                </a:lnTo>
                <a:lnTo>
                  <a:pt x="0" y="233"/>
                </a:lnTo>
                <a:lnTo>
                  <a:pt x="0" y="311"/>
                </a:lnTo>
                <a:lnTo>
                  <a:pt x="0" y="388"/>
                </a:lnTo>
                <a:lnTo>
                  <a:pt x="0" y="466"/>
                </a:lnTo>
                <a:lnTo>
                  <a:pt x="0" y="544"/>
                </a:lnTo>
                <a:lnTo>
                  <a:pt x="0" y="622"/>
                </a:lnTo>
                <a:lnTo>
                  <a:pt x="185" y="622"/>
                </a:lnTo>
                <a:lnTo>
                  <a:pt x="185" y="699"/>
                </a:lnTo>
                <a:lnTo>
                  <a:pt x="185" y="777"/>
                </a:lnTo>
                <a:lnTo>
                  <a:pt x="405" y="777"/>
                </a:lnTo>
                <a:lnTo>
                  <a:pt x="405" y="855"/>
                </a:lnTo>
                <a:lnTo>
                  <a:pt x="405" y="933"/>
                </a:lnTo>
                <a:lnTo>
                  <a:pt x="624" y="933"/>
                </a:lnTo>
                <a:lnTo>
                  <a:pt x="624" y="1011"/>
                </a:lnTo>
                <a:lnTo>
                  <a:pt x="624" y="1088"/>
                </a:lnTo>
                <a:lnTo>
                  <a:pt x="852" y="1088"/>
                </a:lnTo>
                <a:lnTo>
                  <a:pt x="852" y="1166"/>
                </a:lnTo>
                <a:lnTo>
                  <a:pt x="852" y="1244"/>
                </a:lnTo>
                <a:lnTo>
                  <a:pt x="1083" y="1244"/>
                </a:lnTo>
                <a:lnTo>
                  <a:pt x="1083" y="1322"/>
                </a:lnTo>
                <a:lnTo>
                  <a:pt x="1083" y="1399"/>
                </a:lnTo>
                <a:lnTo>
                  <a:pt x="1314" y="1399"/>
                </a:lnTo>
                <a:lnTo>
                  <a:pt x="1314" y="1477"/>
                </a:lnTo>
                <a:lnTo>
                  <a:pt x="1314" y="1555"/>
                </a:lnTo>
                <a:lnTo>
                  <a:pt x="1410" y="1555"/>
                </a:lnTo>
                <a:lnTo>
                  <a:pt x="1410" y="1633"/>
                </a:lnTo>
                <a:lnTo>
                  <a:pt x="1410" y="1710"/>
                </a:lnTo>
                <a:lnTo>
                  <a:pt x="1414" y="1710"/>
                </a:lnTo>
                <a:lnTo>
                  <a:pt x="1414" y="1788"/>
                </a:lnTo>
                <a:lnTo>
                  <a:pt x="1414" y="1866"/>
                </a:lnTo>
                <a:lnTo>
                  <a:pt x="1418" y="1866"/>
                </a:lnTo>
                <a:lnTo>
                  <a:pt x="1418" y="1944"/>
                </a:lnTo>
                <a:lnTo>
                  <a:pt x="1418" y="2022"/>
                </a:lnTo>
                <a:lnTo>
                  <a:pt x="1507" y="2022"/>
                </a:lnTo>
                <a:lnTo>
                  <a:pt x="1507" y="2099"/>
                </a:lnTo>
                <a:lnTo>
                  <a:pt x="1507" y="2177"/>
                </a:lnTo>
                <a:lnTo>
                  <a:pt x="1690" y="2177"/>
                </a:lnTo>
                <a:lnTo>
                  <a:pt x="1690" y="2255"/>
                </a:lnTo>
                <a:lnTo>
                  <a:pt x="1690" y="2333"/>
                </a:lnTo>
                <a:lnTo>
                  <a:pt x="1874" y="2333"/>
                </a:lnTo>
                <a:lnTo>
                  <a:pt x="1874" y="2410"/>
                </a:lnTo>
                <a:lnTo>
                  <a:pt x="1874" y="2488"/>
                </a:lnTo>
                <a:lnTo>
                  <a:pt x="2031" y="2488"/>
                </a:lnTo>
                <a:lnTo>
                  <a:pt x="2031" y="2566"/>
                </a:lnTo>
                <a:lnTo>
                  <a:pt x="2031" y="2644"/>
                </a:lnTo>
                <a:lnTo>
                  <a:pt x="2137" y="2644"/>
                </a:lnTo>
                <a:lnTo>
                  <a:pt x="2137" y="2721"/>
                </a:lnTo>
                <a:lnTo>
                  <a:pt x="2137" y="2799"/>
                </a:lnTo>
                <a:lnTo>
                  <a:pt x="2243" y="2799"/>
                </a:lnTo>
                <a:lnTo>
                  <a:pt x="2243" y="2877"/>
                </a:lnTo>
                <a:lnTo>
                  <a:pt x="2243" y="2955"/>
                </a:lnTo>
                <a:lnTo>
                  <a:pt x="2327" y="2955"/>
                </a:lnTo>
                <a:lnTo>
                  <a:pt x="2327" y="3033"/>
                </a:lnTo>
                <a:lnTo>
                  <a:pt x="2327" y="3110"/>
                </a:lnTo>
                <a:lnTo>
                  <a:pt x="2333" y="3110"/>
                </a:lnTo>
                <a:lnTo>
                  <a:pt x="2333" y="3188"/>
                </a:lnTo>
                <a:lnTo>
                  <a:pt x="2333" y="3266"/>
                </a:lnTo>
                <a:lnTo>
                  <a:pt x="2340" y="3266"/>
                </a:lnTo>
                <a:lnTo>
                  <a:pt x="2340" y="3344"/>
                </a:lnTo>
                <a:lnTo>
                  <a:pt x="2340" y="3421"/>
                </a:lnTo>
                <a:lnTo>
                  <a:pt x="2355" y="3421"/>
                </a:lnTo>
                <a:lnTo>
                  <a:pt x="2355" y="3499"/>
                </a:lnTo>
                <a:lnTo>
                  <a:pt x="2355" y="3577"/>
                </a:lnTo>
                <a:lnTo>
                  <a:pt x="2453" y="3577"/>
                </a:lnTo>
                <a:lnTo>
                  <a:pt x="2453" y="3655"/>
                </a:lnTo>
                <a:lnTo>
                  <a:pt x="2453" y="3732"/>
                </a:lnTo>
                <a:lnTo>
                  <a:pt x="2550" y="3732"/>
                </a:lnTo>
                <a:lnTo>
                  <a:pt x="2550" y="3810"/>
                </a:lnTo>
                <a:lnTo>
                  <a:pt x="2550" y="3888"/>
                </a:lnTo>
                <a:lnTo>
                  <a:pt x="2648" y="3888"/>
                </a:lnTo>
                <a:lnTo>
                  <a:pt x="2648" y="3966"/>
                </a:lnTo>
                <a:lnTo>
                  <a:pt x="2648" y="4044"/>
                </a:lnTo>
                <a:lnTo>
                  <a:pt x="2729" y="4044"/>
                </a:lnTo>
                <a:lnTo>
                  <a:pt x="2729" y="4121"/>
                </a:lnTo>
                <a:lnTo>
                  <a:pt x="2729" y="4199"/>
                </a:lnTo>
                <a:lnTo>
                  <a:pt x="2810" y="4199"/>
                </a:lnTo>
                <a:lnTo>
                  <a:pt x="2810" y="4277"/>
                </a:lnTo>
                <a:lnTo>
                  <a:pt x="2810" y="4355"/>
                </a:lnTo>
                <a:lnTo>
                  <a:pt x="2890" y="4355"/>
                </a:lnTo>
                <a:lnTo>
                  <a:pt x="2890" y="4432"/>
                </a:lnTo>
                <a:lnTo>
                  <a:pt x="2890" y="4510"/>
                </a:lnTo>
                <a:lnTo>
                  <a:pt x="2958" y="4510"/>
                </a:lnTo>
                <a:lnTo>
                  <a:pt x="2958" y="4588"/>
                </a:lnTo>
                <a:lnTo>
                  <a:pt x="2958" y="4666"/>
                </a:lnTo>
                <a:lnTo>
                  <a:pt x="3024" y="4666"/>
                </a:lnTo>
                <a:lnTo>
                  <a:pt x="3024" y="4743"/>
                </a:lnTo>
                <a:lnTo>
                  <a:pt x="3024" y="4821"/>
                </a:lnTo>
                <a:lnTo>
                  <a:pt x="3089" y="4821"/>
                </a:lnTo>
                <a:lnTo>
                  <a:pt x="3089" y="4899"/>
                </a:lnTo>
                <a:lnTo>
                  <a:pt x="3089" y="4977"/>
                </a:lnTo>
                <a:lnTo>
                  <a:pt x="3147" y="4977"/>
                </a:lnTo>
                <a:lnTo>
                  <a:pt x="3147" y="5055"/>
                </a:lnTo>
                <a:lnTo>
                  <a:pt x="3147" y="5132"/>
                </a:lnTo>
                <a:lnTo>
                  <a:pt x="3201" y="5132"/>
                </a:lnTo>
                <a:lnTo>
                  <a:pt x="3201" y="5210"/>
                </a:lnTo>
                <a:lnTo>
                  <a:pt x="3201" y="5288"/>
                </a:lnTo>
                <a:lnTo>
                  <a:pt x="3255" y="5288"/>
                </a:lnTo>
                <a:lnTo>
                  <a:pt x="3255" y="5366"/>
                </a:lnTo>
                <a:lnTo>
                  <a:pt x="3255" y="5443"/>
                </a:lnTo>
                <a:lnTo>
                  <a:pt x="3386" y="5443"/>
                </a:lnTo>
                <a:lnTo>
                  <a:pt x="3386" y="5521"/>
                </a:lnTo>
                <a:lnTo>
                  <a:pt x="3386" y="5599"/>
                </a:lnTo>
                <a:lnTo>
                  <a:pt x="3569" y="5599"/>
                </a:lnTo>
                <a:lnTo>
                  <a:pt x="3569" y="5677"/>
                </a:lnTo>
                <a:lnTo>
                  <a:pt x="3569" y="5754"/>
                </a:lnTo>
                <a:lnTo>
                  <a:pt x="3753" y="5754"/>
                </a:lnTo>
                <a:lnTo>
                  <a:pt x="3753" y="5832"/>
                </a:lnTo>
                <a:lnTo>
                  <a:pt x="3753" y="5910"/>
                </a:lnTo>
                <a:lnTo>
                  <a:pt x="3920" y="5910"/>
                </a:lnTo>
                <a:lnTo>
                  <a:pt x="3920" y="5988"/>
                </a:lnTo>
                <a:lnTo>
                  <a:pt x="3920" y="6066"/>
                </a:lnTo>
                <a:lnTo>
                  <a:pt x="4069" y="6066"/>
                </a:lnTo>
                <a:lnTo>
                  <a:pt x="4069" y="6143"/>
                </a:lnTo>
                <a:lnTo>
                  <a:pt x="4069" y="6221"/>
                </a:lnTo>
                <a:lnTo>
                  <a:pt x="4218" y="6221"/>
                </a:lnTo>
                <a:lnTo>
                  <a:pt x="4218" y="6299"/>
                </a:lnTo>
                <a:lnTo>
                  <a:pt x="4218" y="6377"/>
                </a:lnTo>
                <a:lnTo>
                  <a:pt x="4335" y="6377"/>
                </a:lnTo>
                <a:lnTo>
                  <a:pt x="4335" y="6454"/>
                </a:lnTo>
                <a:lnTo>
                  <a:pt x="4335" y="6532"/>
                </a:lnTo>
                <a:lnTo>
                  <a:pt x="4390" y="6532"/>
                </a:lnTo>
                <a:lnTo>
                  <a:pt x="4390" y="6610"/>
                </a:lnTo>
                <a:lnTo>
                  <a:pt x="4390" y="6688"/>
                </a:lnTo>
                <a:lnTo>
                  <a:pt x="4445" y="6688"/>
                </a:lnTo>
                <a:lnTo>
                  <a:pt x="4445" y="6765"/>
                </a:lnTo>
                <a:lnTo>
                  <a:pt x="4445" y="6843"/>
                </a:lnTo>
                <a:lnTo>
                  <a:pt x="4544" y="6843"/>
                </a:lnTo>
                <a:lnTo>
                  <a:pt x="4544" y="6921"/>
                </a:lnTo>
                <a:lnTo>
                  <a:pt x="4544" y="6999"/>
                </a:lnTo>
                <a:lnTo>
                  <a:pt x="4797" y="6999"/>
                </a:lnTo>
                <a:lnTo>
                  <a:pt x="4797" y="7077"/>
                </a:lnTo>
                <a:lnTo>
                  <a:pt x="4797" y="7154"/>
                </a:lnTo>
                <a:lnTo>
                  <a:pt x="5051" y="7154"/>
                </a:lnTo>
                <a:lnTo>
                  <a:pt x="5051" y="7232"/>
                </a:lnTo>
                <a:lnTo>
                  <a:pt x="5051" y="7310"/>
                </a:lnTo>
                <a:lnTo>
                  <a:pt x="5281" y="7310"/>
                </a:lnTo>
                <a:lnTo>
                  <a:pt x="5281" y="7388"/>
                </a:lnTo>
                <a:lnTo>
                  <a:pt x="5281" y="7465"/>
                </a:lnTo>
                <a:lnTo>
                  <a:pt x="5281" y="7543"/>
                </a:lnTo>
                <a:lnTo>
                  <a:pt x="5281" y="7621"/>
                </a:lnTo>
                <a:lnTo>
                  <a:pt x="5281" y="7699"/>
                </a:lnTo>
                <a:lnTo>
                  <a:pt x="5281" y="7777"/>
                </a:lnTo>
                <a:lnTo>
                  <a:pt x="5281" y="7699"/>
                </a:lnTo>
                <a:lnTo>
                  <a:pt x="5281" y="7621"/>
                </a:lnTo>
                <a:lnTo>
                  <a:pt x="5281" y="7543"/>
                </a:lnTo>
                <a:lnTo>
                  <a:pt x="5281" y="7465"/>
                </a:lnTo>
                <a:lnTo>
                  <a:pt x="5281" y="7388"/>
                </a:lnTo>
                <a:lnTo>
                  <a:pt x="5281" y="7310"/>
                </a:lnTo>
                <a:lnTo>
                  <a:pt x="5281" y="7232"/>
                </a:lnTo>
                <a:lnTo>
                  <a:pt x="5186" y="7232"/>
                </a:lnTo>
                <a:lnTo>
                  <a:pt x="5186" y="7154"/>
                </a:lnTo>
                <a:lnTo>
                  <a:pt x="5059" y="7154"/>
                </a:lnTo>
                <a:lnTo>
                  <a:pt x="5059" y="7077"/>
                </a:lnTo>
                <a:lnTo>
                  <a:pt x="4932" y="7077"/>
                </a:lnTo>
                <a:lnTo>
                  <a:pt x="4932" y="6999"/>
                </a:lnTo>
                <a:lnTo>
                  <a:pt x="4805" y="6999"/>
                </a:lnTo>
                <a:lnTo>
                  <a:pt x="4805" y="6921"/>
                </a:lnTo>
                <a:lnTo>
                  <a:pt x="4678" y="6921"/>
                </a:lnTo>
                <a:lnTo>
                  <a:pt x="4678" y="6843"/>
                </a:lnTo>
                <a:lnTo>
                  <a:pt x="4552" y="6843"/>
                </a:lnTo>
                <a:lnTo>
                  <a:pt x="4552" y="6765"/>
                </a:lnTo>
                <a:lnTo>
                  <a:pt x="4474" y="6765"/>
                </a:lnTo>
                <a:lnTo>
                  <a:pt x="4474" y="6688"/>
                </a:lnTo>
                <a:lnTo>
                  <a:pt x="4447" y="6688"/>
                </a:lnTo>
                <a:lnTo>
                  <a:pt x="4447" y="6610"/>
                </a:lnTo>
                <a:lnTo>
                  <a:pt x="4419" y="6610"/>
                </a:lnTo>
                <a:lnTo>
                  <a:pt x="4419" y="6532"/>
                </a:lnTo>
                <a:lnTo>
                  <a:pt x="4392" y="6532"/>
                </a:lnTo>
                <a:lnTo>
                  <a:pt x="4392" y="6454"/>
                </a:lnTo>
                <a:lnTo>
                  <a:pt x="4364" y="6454"/>
                </a:lnTo>
                <a:lnTo>
                  <a:pt x="4364" y="6377"/>
                </a:lnTo>
                <a:lnTo>
                  <a:pt x="4337" y="6377"/>
                </a:lnTo>
                <a:lnTo>
                  <a:pt x="4337" y="6299"/>
                </a:lnTo>
                <a:lnTo>
                  <a:pt x="4298" y="6299"/>
                </a:lnTo>
                <a:lnTo>
                  <a:pt x="4298" y="6221"/>
                </a:lnTo>
                <a:lnTo>
                  <a:pt x="4223" y="6221"/>
                </a:lnTo>
                <a:lnTo>
                  <a:pt x="4223" y="6143"/>
                </a:lnTo>
                <a:lnTo>
                  <a:pt x="4149" y="6143"/>
                </a:lnTo>
                <a:lnTo>
                  <a:pt x="4149" y="6066"/>
                </a:lnTo>
                <a:lnTo>
                  <a:pt x="4074" y="6066"/>
                </a:lnTo>
                <a:lnTo>
                  <a:pt x="4074" y="5988"/>
                </a:lnTo>
                <a:lnTo>
                  <a:pt x="4000" y="5988"/>
                </a:lnTo>
                <a:lnTo>
                  <a:pt x="4000" y="5910"/>
                </a:lnTo>
                <a:lnTo>
                  <a:pt x="3925" y="5910"/>
                </a:lnTo>
                <a:lnTo>
                  <a:pt x="3925" y="5832"/>
                </a:lnTo>
                <a:lnTo>
                  <a:pt x="3851" y="5832"/>
                </a:lnTo>
                <a:lnTo>
                  <a:pt x="3851" y="5754"/>
                </a:lnTo>
                <a:lnTo>
                  <a:pt x="3759" y="5754"/>
                </a:lnTo>
                <a:lnTo>
                  <a:pt x="3759" y="5677"/>
                </a:lnTo>
                <a:lnTo>
                  <a:pt x="3667" y="5677"/>
                </a:lnTo>
                <a:lnTo>
                  <a:pt x="3667" y="5599"/>
                </a:lnTo>
                <a:lnTo>
                  <a:pt x="3575" y="5599"/>
                </a:lnTo>
                <a:lnTo>
                  <a:pt x="3575" y="5521"/>
                </a:lnTo>
                <a:lnTo>
                  <a:pt x="3483" y="5521"/>
                </a:lnTo>
                <a:lnTo>
                  <a:pt x="3483" y="5443"/>
                </a:lnTo>
                <a:lnTo>
                  <a:pt x="3392" y="5443"/>
                </a:lnTo>
                <a:lnTo>
                  <a:pt x="3392" y="5366"/>
                </a:lnTo>
                <a:lnTo>
                  <a:pt x="3300" y="5366"/>
                </a:lnTo>
                <a:lnTo>
                  <a:pt x="3300" y="5288"/>
                </a:lnTo>
                <a:lnTo>
                  <a:pt x="3257" y="5288"/>
                </a:lnTo>
                <a:lnTo>
                  <a:pt x="3257" y="5210"/>
                </a:lnTo>
                <a:lnTo>
                  <a:pt x="3230" y="5210"/>
                </a:lnTo>
                <a:lnTo>
                  <a:pt x="3230" y="5132"/>
                </a:lnTo>
                <a:lnTo>
                  <a:pt x="3202" y="5132"/>
                </a:lnTo>
                <a:lnTo>
                  <a:pt x="3202" y="5055"/>
                </a:lnTo>
                <a:lnTo>
                  <a:pt x="3175" y="5055"/>
                </a:lnTo>
                <a:lnTo>
                  <a:pt x="3175" y="4977"/>
                </a:lnTo>
                <a:lnTo>
                  <a:pt x="3148" y="4977"/>
                </a:lnTo>
                <a:lnTo>
                  <a:pt x="3148" y="4899"/>
                </a:lnTo>
                <a:lnTo>
                  <a:pt x="3121" y="4899"/>
                </a:lnTo>
                <a:lnTo>
                  <a:pt x="3121" y="4821"/>
                </a:lnTo>
                <a:lnTo>
                  <a:pt x="3091" y="4821"/>
                </a:lnTo>
                <a:lnTo>
                  <a:pt x="3091" y="4743"/>
                </a:lnTo>
                <a:lnTo>
                  <a:pt x="3059" y="4743"/>
                </a:lnTo>
                <a:lnTo>
                  <a:pt x="3059" y="4666"/>
                </a:lnTo>
                <a:lnTo>
                  <a:pt x="3026" y="4666"/>
                </a:lnTo>
                <a:lnTo>
                  <a:pt x="3026" y="4588"/>
                </a:lnTo>
                <a:lnTo>
                  <a:pt x="2993" y="4588"/>
                </a:lnTo>
                <a:lnTo>
                  <a:pt x="2993" y="4510"/>
                </a:lnTo>
                <a:lnTo>
                  <a:pt x="2960" y="4510"/>
                </a:lnTo>
                <a:lnTo>
                  <a:pt x="2960" y="4432"/>
                </a:lnTo>
                <a:lnTo>
                  <a:pt x="2927" y="4432"/>
                </a:lnTo>
                <a:lnTo>
                  <a:pt x="2927" y="4355"/>
                </a:lnTo>
                <a:lnTo>
                  <a:pt x="2893" y="4355"/>
                </a:lnTo>
                <a:lnTo>
                  <a:pt x="2893" y="4277"/>
                </a:lnTo>
                <a:lnTo>
                  <a:pt x="2852" y="4277"/>
                </a:lnTo>
                <a:lnTo>
                  <a:pt x="2852" y="4199"/>
                </a:lnTo>
                <a:lnTo>
                  <a:pt x="2812" y="4199"/>
                </a:lnTo>
                <a:lnTo>
                  <a:pt x="2812" y="4121"/>
                </a:lnTo>
                <a:lnTo>
                  <a:pt x="2772" y="4121"/>
                </a:lnTo>
                <a:lnTo>
                  <a:pt x="2772" y="4044"/>
                </a:lnTo>
                <a:lnTo>
                  <a:pt x="2732" y="4044"/>
                </a:lnTo>
                <a:lnTo>
                  <a:pt x="2732" y="3966"/>
                </a:lnTo>
                <a:lnTo>
                  <a:pt x="2691" y="3966"/>
                </a:lnTo>
                <a:lnTo>
                  <a:pt x="2691" y="3888"/>
                </a:lnTo>
                <a:lnTo>
                  <a:pt x="2651" y="3888"/>
                </a:lnTo>
                <a:lnTo>
                  <a:pt x="2651" y="3810"/>
                </a:lnTo>
                <a:lnTo>
                  <a:pt x="2602" y="3810"/>
                </a:lnTo>
                <a:lnTo>
                  <a:pt x="2602" y="3732"/>
                </a:lnTo>
                <a:lnTo>
                  <a:pt x="2553" y="3732"/>
                </a:lnTo>
                <a:lnTo>
                  <a:pt x="2553" y="3655"/>
                </a:lnTo>
                <a:lnTo>
                  <a:pt x="2505" y="3655"/>
                </a:lnTo>
                <a:lnTo>
                  <a:pt x="2505" y="3577"/>
                </a:lnTo>
                <a:lnTo>
                  <a:pt x="2456" y="3577"/>
                </a:lnTo>
                <a:lnTo>
                  <a:pt x="2456" y="3499"/>
                </a:lnTo>
                <a:lnTo>
                  <a:pt x="2407" y="3499"/>
                </a:lnTo>
                <a:lnTo>
                  <a:pt x="2407" y="3421"/>
                </a:lnTo>
                <a:lnTo>
                  <a:pt x="2358" y="3421"/>
                </a:lnTo>
                <a:lnTo>
                  <a:pt x="2358" y="3344"/>
                </a:lnTo>
                <a:lnTo>
                  <a:pt x="2343" y="3344"/>
                </a:lnTo>
                <a:lnTo>
                  <a:pt x="2343" y="3266"/>
                </a:lnTo>
                <a:lnTo>
                  <a:pt x="2340" y="3266"/>
                </a:lnTo>
                <a:lnTo>
                  <a:pt x="2340" y="3188"/>
                </a:lnTo>
                <a:lnTo>
                  <a:pt x="2337" y="3188"/>
                </a:lnTo>
                <a:lnTo>
                  <a:pt x="2337" y="3110"/>
                </a:lnTo>
                <a:lnTo>
                  <a:pt x="2334" y="3110"/>
                </a:lnTo>
                <a:lnTo>
                  <a:pt x="2334" y="3033"/>
                </a:lnTo>
                <a:lnTo>
                  <a:pt x="2330" y="3033"/>
                </a:lnTo>
                <a:lnTo>
                  <a:pt x="2330" y="2955"/>
                </a:lnTo>
                <a:lnTo>
                  <a:pt x="2327" y="2955"/>
                </a:lnTo>
                <a:lnTo>
                  <a:pt x="2327" y="2877"/>
                </a:lnTo>
                <a:lnTo>
                  <a:pt x="2299" y="2877"/>
                </a:lnTo>
                <a:lnTo>
                  <a:pt x="2299" y="2799"/>
                </a:lnTo>
                <a:lnTo>
                  <a:pt x="2246" y="2799"/>
                </a:lnTo>
                <a:lnTo>
                  <a:pt x="2246" y="2721"/>
                </a:lnTo>
                <a:lnTo>
                  <a:pt x="2193" y="2721"/>
                </a:lnTo>
                <a:lnTo>
                  <a:pt x="2193" y="2644"/>
                </a:lnTo>
                <a:lnTo>
                  <a:pt x="2140" y="2644"/>
                </a:lnTo>
                <a:lnTo>
                  <a:pt x="2140" y="2566"/>
                </a:lnTo>
                <a:lnTo>
                  <a:pt x="2087" y="2566"/>
                </a:lnTo>
                <a:lnTo>
                  <a:pt x="2087" y="2488"/>
                </a:lnTo>
                <a:lnTo>
                  <a:pt x="2035" y="2488"/>
                </a:lnTo>
                <a:lnTo>
                  <a:pt x="2035" y="2410"/>
                </a:lnTo>
                <a:lnTo>
                  <a:pt x="1972" y="2410"/>
                </a:lnTo>
                <a:lnTo>
                  <a:pt x="1972" y="2333"/>
                </a:lnTo>
                <a:lnTo>
                  <a:pt x="1880" y="2333"/>
                </a:lnTo>
                <a:lnTo>
                  <a:pt x="1880" y="2255"/>
                </a:lnTo>
                <a:lnTo>
                  <a:pt x="1788" y="2255"/>
                </a:lnTo>
                <a:lnTo>
                  <a:pt x="1788" y="2177"/>
                </a:lnTo>
                <a:lnTo>
                  <a:pt x="1696" y="2177"/>
                </a:lnTo>
                <a:lnTo>
                  <a:pt x="1696" y="2099"/>
                </a:lnTo>
                <a:lnTo>
                  <a:pt x="1604" y="2099"/>
                </a:lnTo>
                <a:lnTo>
                  <a:pt x="1604" y="2022"/>
                </a:lnTo>
                <a:lnTo>
                  <a:pt x="1512" y="2022"/>
                </a:lnTo>
                <a:lnTo>
                  <a:pt x="1512" y="1944"/>
                </a:lnTo>
                <a:lnTo>
                  <a:pt x="1420" y="1944"/>
                </a:lnTo>
                <a:lnTo>
                  <a:pt x="1420" y="1866"/>
                </a:lnTo>
                <a:lnTo>
                  <a:pt x="1418" y="1866"/>
                </a:lnTo>
                <a:lnTo>
                  <a:pt x="1418" y="1788"/>
                </a:lnTo>
                <a:lnTo>
                  <a:pt x="1416" y="1788"/>
                </a:lnTo>
                <a:lnTo>
                  <a:pt x="1416" y="1710"/>
                </a:lnTo>
                <a:lnTo>
                  <a:pt x="1414" y="1710"/>
                </a:lnTo>
                <a:lnTo>
                  <a:pt x="1414" y="1633"/>
                </a:lnTo>
                <a:lnTo>
                  <a:pt x="1412" y="1633"/>
                </a:lnTo>
                <a:lnTo>
                  <a:pt x="1412" y="1555"/>
                </a:lnTo>
                <a:lnTo>
                  <a:pt x="1410" y="1555"/>
                </a:lnTo>
                <a:lnTo>
                  <a:pt x="1410" y="1477"/>
                </a:lnTo>
                <a:lnTo>
                  <a:pt x="1408" y="1477"/>
                </a:lnTo>
                <a:lnTo>
                  <a:pt x="1408" y="1399"/>
                </a:lnTo>
                <a:lnTo>
                  <a:pt x="1321" y="1399"/>
                </a:lnTo>
                <a:lnTo>
                  <a:pt x="1321" y="1322"/>
                </a:lnTo>
                <a:lnTo>
                  <a:pt x="1205" y="1322"/>
                </a:lnTo>
                <a:lnTo>
                  <a:pt x="1205" y="1244"/>
                </a:lnTo>
                <a:lnTo>
                  <a:pt x="1090" y="1244"/>
                </a:lnTo>
                <a:lnTo>
                  <a:pt x="1090" y="1166"/>
                </a:lnTo>
                <a:lnTo>
                  <a:pt x="974" y="1166"/>
                </a:lnTo>
                <a:lnTo>
                  <a:pt x="974" y="1088"/>
                </a:lnTo>
                <a:lnTo>
                  <a:pt x="859" y="1088"/>
                </a:lnTo>
                <a:lnTo>
                  <a:pt x="859" y="1011"/>
                </a:lnTo>
                <a:lnTo>
                  <a:pt x="743" y="1011"/>
                </a:lnTo>
                <a:lnTo>
                  <a:pt x="743" y="933"/>
                </a:lnTo>
                <a:lnTo>
                  <a:pt x="631" y="933"/>
                </a:lnTo>
                <a:lnTo>
                  <a:pt x="631" y="855"/>
                </a:lnTo>
                <a:lnTo>
                  <a:pt x="521" y="855"/>
                </a:lnTo>
                <a:lnTo>
                  <a:pt x="521" y="777"/>
                </a:lnTo>
                <a:lnTo>
                  <a:pt x="411" y="777"/>
                </a:lnTo>
                <a:lnTo>
                  <a:pt x="411" y="699"/>
                </a:lnTo>
                <a:lnTo>
                  <a:pt x="302" y="699"/>
                </a:lnTo>
                <a:lnTo>
                  <a:pt x="302" y="622"/>
                </a:lnTo>
                <a:lnTo>
                  <a:pt x="192" y="622"/>
                </a:lnTo>
                <a:lnTo>
                  <a:pt x="192" y="544"/>
                </a:lnTo>
                <a:lnTo>
                  <a:pt x="82" y="544"/>
                </a:lnTo>
                <a:lnTo>
                  <a:pt x="82" y="466"/>
                </a:lnTo>
                <a:lnTo>
                  <a:pt x="0" y="466"/>
                </a:lnTo>
                <a:lnTo>
                  <a:pt x="0" y="388"/>
                </a:lnTo>
                <a:lnTo>
                  <a:pt x="0" y="311"/>
                </a:lnTo>
                <a:lnTo>
                  <a:pt x="0" y="233"/>
                </a:lnTo>
                <a:lnTo>
                  <a:pt x="0" y="155"/>
                </a:lnTo>
                <a:lnTo>
                  <a:pt x="0" y="77"/>
                </a:lnTo>
                <a:lnTo>
                  <a:pt x="0" y="0"/>
                </a:lnTo>
              </a:path>
            </a:pathLst>
          </a:custGeom>
          <a:noFill/>
          <a:ln w="28575">
            <a:solidFill>
              <a:srgbClr val="FF0000"/>
            </a:solidFill>
            <a:round/>
            <a:headEnd/>
            <a:tailEnd/>
          </a:ln>
          <a:extLst>
            <a:ext uri="{909E8E84-426E-40DD-AFC4-6F175D3DCCD1}">
              <a14:hiddenFill xmlns:a14="http://schemas.microsoft.com/office/drawing/2010/main">
                <a:solidFill>
                  <a:srgbClr val="FFFFFF"/>
                </a:solidFill>
              </a14:hiddenFill>
            </a:ext>
          </a:extLst>
        </p:spPr>
        <p:txBody>
          <a:bodyPr rot="10800000"/>
          <a:lstStyle/>
          <a:p>
            <a:endParaRPr lang="en-US"/>
          </a:p>
        </p:txBody>
      </p:sp>
      <p:sp>
        <p:nvSpPr>
          <p:cNvPr id="113723" name="Rectangle 60"/>
          <p:cNvSpPr>
            <a:spLocks noChangeArrowheads="1"/>
          </p:cNvSpPr>
          <p:nvPr/>
        </p:nvSpPr>
        <p:spPr bwMode="auto">
          <a:xfrm>
            <a:off x="790575" y="6400800"/>
            <a:ext cx="98425"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1400">
                <a:latin typeface="Arial" panose="020B0604020202020204" pitchFamily="34" charset="0"/>
              </a:rPr>
              <a:t>0</a:t>
            </a:r>
          </a:p>
        </p:txBody>
      </p:sp>
      <p:sp>
        <p:nvSpPr>
          <p:cNvPr id="113724" name="Rectangle 61"/>
          <p:cNvSpPr>
            <a:spLocks noChangeArrowheads="1"/>
          </p:cNvSpPr>
          <p:nvPr/>
        </p:nvSpPr>
        <p:spPr bwMode="auto">
          <a:xfrm>
            <a:off x="1139825" y="6400800"/>
            <a:ext cx="1968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1400">
                <a:latin typeface="Arial" panose="020B0604020202020204" pitchFamily="34" charset="0"/>
              </a:rPr>
              <a:t>10</a:t>
            </a:r>
          </a:p>
        </p:txBody>
      </p:sp>
      <p:sp>
        <p:nvSpPr>
          <p:cNvPr id="113725" name="Rectangle 62"/>
          <p:cNvSpPr>
            <a:spLocks noChangeArrowheads="1"/>
          </p:cNvSpPr>
          <p:nvPr/>
        </p:nvSpPr>
        <p:spPr bwMode="auto">
          <a:xfrm>
            <a:off x="1520825" y="6400800"/>
            <a:ext cx="1968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1400">
                <a:latin typeface="Arial" panose="020B0604020202020204" pitchFamily="34" charset="0"/>
              </a:rPr>
              <a:t>20</a:t>
            </a:r>
          </a:p>
        </p:txBody>
      </p:sp>
      <p:sp>
        <p:nvSpPr>
          <p:cNvPr id="113726" name="Rectangle 63"/>
          <p:cNvSpPr>
            <a:spLocks noChangeArrowheads="1"/>
          </p:cNvSpPr>
          <p:nvPr/>
        </p:nvSpPr>
        <p:spPr bwMode="auto">
          <a:xfrm>
            <a:off x="1900238" y="6400800"/>
            <a:ext cx="1968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1400">
                <a:latin typeface="Arial" panose="020B0604020202020204" pitchFamily="34" charset="0"/>
              </a:rPr>
              <a:t>30</a:t>
            </a:r>
          </a:p>
        </p:txBody>
      </p:sp>
      <p:sp>
        <p:nvSpPr>
          <p:cNvPr id="113727" name="Rectangle 64"/>
          <p:cNvSpPr>
            <a:spLocks noChangeArrowheads="1"/>
          </p:cNvSpPr>
          <p:nvPr/>
        </p:nvSpPr>
        <p:spPr bwMode="auto">
          <a:xfrm>
            <a:off x="2281238" y="6400800"/>
            <a:ext cx="1968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1400">
                <a:latin typeface="Arial" panose="020B0604020202020204" pitchFamily="34" charset="0"/>
              </a:rPr>
              <a:t>40</a:t>
            </a:r>
          </a:p>
        </p:txBody>
      </p:sp>
      <p:sp>
        <p:nvSpPr>
          <p:cNvPr id="113728" name="Rectangle 65"/>
          <p:cNvSpPr>
            <a:spLocks noChangeArrowheads="1"/>
          </p:cNvSpPr>
          <p:nvPr/>
        </p:nvSpPr>
        <p:spPr bwMode="auto">
          <a:xfrm>
            <a:off x="2663825" y="6400800"/>
            <a:ext cx="1968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1400">
                <a:latin typeface="Arial" panose="020B0604020202020204" pitchFamily="34" charset="0"/>
              </a:rPr>
              <a:t>50</a:t>
            </a:r>
          </a:p>
        </p:txBody>
      </p:sp>
      <p:sp>
        <p:nvSpPr>
          <p:cNvPr id="113729" name="Rectangle 66"/>
          <p:cNvSpPr>
            <a:spLocks noChangeArrowheads="1"/>
          </p:cNvSpPr>
          <p:nvPr/>
        </p:nvSpPr>
        <p:spPr bwMode="auto">
          <a:xfrm>
            <a:off x="620713" y="6219825"/>
            <a:ext cx="98425"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1400">
                <a:latin typeface="Arial" panose="020B0604020202020204" pitchFamily="34" charset="0"/>
              </a:rPr>
              <a:t>0</a:t>
            </a:r>
          </a:p>
        </p:txBody>
      </p:sp>
      <p:sp>
        <p:nvSpPr>
          <p:cNvPr id="113730" name="Rectangle 67"/>
          <p:cNvSpPr>
            <a:spLocks noChangeArrowheads="1"/>
          </p:cNvSpPr>
          <p:nvPr/>
        </p:nvSpPr>
        <p:spPr bwMode="auto">
          <a:xfrm>
            <a:off x="620713" y="4556125"/>
            <a:ext cx="98425"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1400">
                <a:latin typeface="Arial" panose="020B0604020202020204" pitchFamily="34" charset="0"/>
              </a:rPr>
              <a:t>1</a:t>
            </a:r>
          </a:p>
        </p:txBody>
      </p:sp>
      <p:sp>
        <p:nvSpPr>
          <p:cNvPr id="113731" name="Freeform 68"/>
          <p:cNvSpPr>
            <a:spLocks/>
          </p:cNvSpPr>
          <p:nvPr/>
        </p:nvSpPr>
        <p:spPr bwMode="auto">
          <a:xfrm flipV="1">
            <a:off x="968375" y="4656138"/>
            <a:ext cx="404813" cy="1665287"/>
          </a:xfrm>
          <a:custGeom>
            <a:avLst/>
            <a:gdLst>
              <a:gd name="T0" fmla="*/ 2147483647 w 1439"/>
              <a:gd name="T1" fmla="*/ 2147483647 h 7777"/>
              <a:gd name="T2" fmla="*/ 2147483647 w 1439"/>
              <a:gd name="T3" fmla="*/ 2147483647 h 7777"/>
              <a:gd name="T4" fmla="*/ 2147483647 w 1439"/>
              <a:gd name="T5" fmla="*/ 2147483647 h 7777"/>
              <a:gd name="T6" fmla="*/ 2147483647 w 1439"/>
              <a:gd name="T7" fmla="*/ 2147483647 h 7777"/>
              <a:gd name="T8" fmla="*/ 2147483647 w 1439"/>
              <a:gd name="T9" fmla="*/ 2147483647 h 7777"/>
              <a:gd name="T10" fmla="*/ 2147483647 w 1439"/>
              <a:gd name="T11" fmla="*/ 2147483647 h 7777"/>
              <a:gd name="T12" fmla="*/ 2147483647 w 1439"/>
              <a:gd name="T13" fmla="*/ 2147483647 h 7777"/>
              <a:gd name="T14" fmla="*/ 2147483647 w 1439"/>
              <a:gd name="T15" fmla="*/ 2147483647 h 7777"/>
              <a:gd name="T16" fmla="*/ 2147483647 w 1439"/>
              <a:gd name="T17" fmla="*/ 2147483647 h 7777"/>
              <a:gd name="T18" fmla="*/ 2147483647 w 1439"/>
              <a:gd name="T19" fmla="*/ 2147483647 h 7777"/>
              <a:gd name="T20" fmla="*/ 2147483647 w 1439"/>
              <a:gd name="T21" fmla="*/ 2147483647 h 7777"/>
              <a:gd name="T22" fmla="*/ 2147483647 w 1439"/>
              <a:gd name="T23" fmla="*/ 2147483647 h 7777"/>
              <a:gd name="T24" fmla="*/ 2147483647 w 1439"/>
              <a:gd name="T25" fmla="*/ 2147483647 h 7777"/>
              <a:gd name="T26" fmla="*/ 2147483647 w 1439"/>
              <a:gd name="T27" fmla="*/ 2147483647 h 7777"/>
              <a:gd name="T28" fmla="*/ 2147483647 w 1439"/>
              <a:gd name="T29" fmla="*/ 2147483647 h 7777"/>
              <a:gd name="T30" fmla="*/ 2147483647 w 1439"/>
              <a:gd name="T31" fmla="*/ 2147483647 h 7777"/>
              <a:gd name="T32" fmla="*/ 2147483647 w 1439"/>
              <a:gd name="T33" fmla="*/ 2147483647 h 7777"/>
              <a:gd name="T34" fmla="*/ 2147483647 w 1439"/>
              <a:gd name="T35" fmla="*/ 2147483647 h 7777"/>
              <a:gd name="T36" fmla="*/ 2147483647 w 1439"/>
              <a:gd name="T37" fmla="*/ 2147483647 h 7777"/>
              <a:gd name="T38" fmla="*/ 2147483647 w 1439"/>
              <a:gd name="T39" fmla="*/ 2147483647 h 7777"/>
              <a:gd name="T40" fmla="*/ 2147483647 w 1439"/>
              <a:gd name="T41" fmla="*/ 2147483647 h 7777"/>
              <a:gd name="T42" fmla="*/ 2147483647 w 1439"/>
              <a:gd name="T43" fmla="*/ 2147483647 h 7777"/>
              <a:gd name="T44" fmla="*/ 2147483647 w 1439"/>
              <a:gd name="T45" fmla="*/ 2147483647 h 7777"/>
              <a:gd name="T46" fmla="*/ 2147483647 w 1439"/>
              <a:gd name="T47" fmla="*/ 2147483647 h 7777"/>
              <a:gd name="T48" fmla="*/ 2147483647 w 1439"/>
              <a:gd name="T49" fmla="*/ 2147483647 h 7777"/>
              <a:gd name="T50" fmla="*/ 2147483647 w 1439"/>
              <a:gd name="T51" fmla="*/ 2147483647 h 7777"/>
              <a:gd name="T52" fmla="*/ 2147483647 w 1439"/>
              <a:gd name="T53" fmla="*/ 2147483647 h 7777"/>
              <a:gd name="T54" fmla="*/ 2147483647 w 1439"/>
              <a:gd name="T55" fmla="*/ 2147483647 h 7777"/>
              <a:gd name="T56" fmla="*/ 2147483647 w 1439"/>
              <a:gd name="T57" fmla="*/ 2147483647 h 7777"/>
              <a:gd name="T58" fmla="*/ 2147483647 w 1439"/>
              <a:gd name="T59" fmla="*/ 2147483647 h 7777"/>
              <a:gd name="T60" fmla="*/ 2147483647 w 1439"/>
              <a:gd name="T61" fmla="*/ 2147483647 h 7777"/>
              <a:gd name="T62" fmla="*/ 2147483647 w 1439"/>
              <a:gd name="T63" fmla="*/ 2147483647 h 7777"/>
              <a:gd name="T64" fmla="*/ 2147483647 w 1439"/>
              <a:gd name="T65" fmla="*/ 2147483647 h 7777"/>
              <a:gd name="T66" fmla="*/ 2147483647 w 1439"/>
              <a:gd name="T67" fmla="*/ 2147483647 h 7777"/>
              <a:gd name="T68" fmla="*/ 2147483647 w 1439"/>
              <a:gd name="T69" fmla="*/ 2147483647 h 7777"/>
              <a:gd name="T70" fmla="*/ 2147483647 w 1439"/>
              <a:gd name="T71" fmla="*/ 2147483647 h 7777"/>
              <a:gd name="T72" fmla="*/ 2147483647 w 1439"/>
              <a:gd name="T73" fmla="*/ 2147483647 h 7777"/>
              <a:gd name="T74" fmla="*/ 2147483647 w 1439"/>
              <a:gd name="T75" fmla="*/ 2147483647 h 7777"/>
              <a:gd name="T76" fmla="*/ 2147483647 w 1439"/>
              <a:gd name="T77" fmla="*/ 2147483647 h 7777"/>
              <a:gd name="T78" fmla="*/ 2147483647 w 1439"/>
              <a:gd name="T79" fmla="*/ 2147483647 h 7777"/>
              <a:gd name="T80" fmla="*/ 2147483647 w 1439"/>
              <a:gd name="T81" fmla="*/ 2147483647 h 7777"/>
              <a:gd name="T82" fmla="*/ 2147483647 w 1439"/>
              <a:gd name="T83" fmla="*/ 2147483647 h 7777"/>
              <a:gd name="T84" fmla="*/ 2147483647 w 1439"/>
              <a:gd name="T85" fmla="*/ 2147483647 h 7777"/>
              <a:gd name="T86" fmla="*/ 2147483647 w 1439"/>
              <a:gd name="T87" fmla="*/ 2147483647 h 7777"/>
              <a:gd name="T88" fmla="*/ 2147483647 w 1439"/>
              <a:gd name="T89" fmla="*/ 2147483647 h 7777"/>
              <a:gd name="T90" fmla="*/ 2147483647 w 1439"/>
              <a:gd name="T91" fmla="*/ 2147483647 h 7777"/>
              <a:gd name="T92" fmla="*/ 2147483647 w 1439"/>
              <a:gd name="T93" fmla="*/ 2147483647 h 7777"/>
              <a:gd name="T94" fmla="*/ 2147483647 w 1439"/>
              <a:gd name="T95" fmla="*/ 2147483647 h 7777"/>
              <a:gd name="T96" fmla="*/ 2147483647 w 1439"/>
              <a:gd name="T97" fmla="*/ 2147483647 h 7777"/>
              <a:gd name="T98" fmla="*/ 2147483647 w 1439"/>
              <a:gd name="T99" fmla="*/ 2147483647 h 7777"/>
              <a:gd name="T100" fmla="*/ 2147483647 w 1439"/>
              <a:gd name="T101" fmla="*/ 2147483647 h 7777"/>
              <a:gd name="T102" fmla="*/ 2147483647 w 1439"/>
              <a:gd name="T103" fmla="*/ 2147483647 h 7777"/>
              <a:gd name="T104" fmla="*/ 2147483647 w 1439"/>
              <a:gd name="T105" fmla="*/ 2147483647 h 7777"/>
              <a:gd name="T106" fmla="*/ 2147483647 w 1439"/>
              <a:gd name="T107" fmla="*/ 2147483647 h 7777"/>
              <a:gd name="T108" fmla="*/ 2147483647 w 1439"/>
              <a:gd name="T109" fmla="*/ 2147483647 h 7777"/>
              <a:gd name="T110" fmla="*/ 2147483647 w 1439"/>
              <a:gd name="T111" fmla="*/ 2147483647 h 7777"/>
              <a:gd name="T112" fmla="*/ 2147483647 w 1439"/>
              <a:gd name="T113" fmla="*/ 2147483647 h 7777"/>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439"/>
              <a:gd name="T172" fmla="*/ 0 h 7777"/>
              <a:gd name="T173" fmla="*/ 1439 w 1439"/>
              <a:gd name="T174" fmla="*/ 7777 h 7777"/>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439" h="7777">
                <a:moveTo>
                  <a:pt x="0" y="0"/>
                </a:moveTo>
                <a:lnTo>
                  <a:pt x="0" y="0"/>
                </a:lnTo>
                <a:lnTo>
                  <a:pt x="0" y="77"/>
                </a:lnTo>
                <a:lnTo>
                  <a:pt x="3" y="77"/>
                </a:lnTo>
                <a:lnTo>
                  <a:pt x="3" y="155"/>
                </a:lnTo>
                <a:lnTo>
                  <a:pt x="5" y="155"/>
                </a:lnTo>
                <a:lnTo>
                  <a:pt x="5" y="233"/>
                </a:lnTo>
                <a:lnTo>
                  <a:pt x="8" y="233"/>
                </a:lnTo>
                <a:lnTo>
                  <a:pt x="8" y="311"/>
                </a:lnTo>
                <a:lnTo>
                  <a:pt x="11" y="311"/>
                </a:lnTo>
                <a:lnTo>
                  <a:pt x="11" y="388"/>
                </a:lnTo>
                <a:lnTo>
                  <a:pt x="14" y="388"/>
                </a:lnTo>
                <a:lnTo>
                  <a:pt x="14" y="466"/>
                </a:lnTo>
                <a:lnTo>
                  <a:pt x="17" y="466"/>
                </a:lnTo>
                <a:lnTo>
                  <a:pt x="17" y="544"/>
                </a:lnTo>
                <a:lnTo>
                  <a:pt x="20" y="544"/>
                </a:lnTo>
                <a:lnTo>
                  <a:pt x="20" y="622"/>
                </a:lnTo>
                <a:lnTo>
                  <a:pt x="23" y="622"/>
                </a:lnTo>
                <a:lnTo>
                  <a:pt x="23" y="699"/>
                </a:lnTo>
                <a:lnTo>
                  <a:pt x="26" y="699"/>
                </a:lnTo>
                <a:lnTo>
                  <a:pt x="26" y="777"/>
                </a:lnTo>
                <a:lnTo>
                  <a:pt x="29" y="777"/>
                </a:lnTo>
                <a:lnTo>
                  <a:pt x="29" y="855"/>
                </a:lnTo>
                <a:lnTo>
                  <a:pt x="32" y="855"/>
                </a:lnTo>
                <a:lnTo>
                  <a:pt x="32" y="933"/>
                </a:lnTo>
                <a:lnTo>
                  <a:pt x="35" y="933"/>
                </a:lnTo>
                <a:lnTo>
                  <a:pt x="35" y="1011"/>
                </a:lnTo>
                <a:lnTo>
                  <a:pt x="38" y="1011"/>
                </a:lnTo>
                <a:lnTo>
                  <a:pt x="38" y="1088"/>
                </a:lnTo>
                <a:lnTo>
                  <a:pt x="41" y="1088"/>
                </a:lnTo>
                <a:lnTo>
                  <a:pt x="41" y="1166"/>
                </a:lnTo>
                <a:lnTo>
                  <a:pt x="44" y="1166"/>
                </a:lnTo>
                <a:lnTo>
                  <a:pt x="44" y="1244"/>
                </a:lnTo>
                <a:lnTo>
                  <a:pt x="47" y="1244"/>
                </a:lnTo>
                <a:lnTo>
                  <a:pt x="47" y="1322"/>
                </a:lnTo>
                <a:lnTo>
                  <a:pt x="51" y="1322"/>
                </a:lnTo>
                <a:lnTo>
                  <a:pt x="51" y="1399"/>
                </a:lnTo>
                <a:lnTo>
                  <a:pt x="54" y="1399"/>
                </a:lnTo>
                <a:lnTo>
                  <a:pt x="54" y="1477"/>
                </a:lnTo>
                <a:lnTo>
                  <a:pt x="57" y="1477"/>
                </a:lnTo>
                <a:lnTo>
                  <a:pt x="57" y="1555"/>
                </a:lnTo>
                <a:lnTo>
                  <a:pt x="61" y="1555"/>
                </a:lnTo>
                <a:lnTo>
                  <a:pt x="61" y="1633"/>
                </a:lnTo>
                <a:lnTo>
                  <a:pt x="64" y="1633"/>
                </a:lnTo>
                <a:lnTo>
                  <a:pt x="64" y="1710"/>
                </a:lnTo>
                <a:lnTo>
                  <a:pt x="67" y="1710"/>
                </a:lnTo>
                <a:lnTo>
                  <a:pt x="67" y="1788"/>
                </a:lnTo>
                <a:lnTo>
                  <a:pt x="71" y="1788"/>
                </a:lnTo>
                <a:lnTo>
                  <a:pt x="71" y="1866"/>
                </a:lnTo>
                <a:lnTo>
                  <a:pt x="74" y="1866"/>
                </a:lnTo>
                <a:lnTo>
                  <a:pt x="74" y="1944"/>
                </a:lnTo>
                <a:lnTo>
                  <a:pt x="78" y="1944"/>
                </a:lnTo>
                <a:lnTo>
                  <a:pt x="78" y="2022"/>
                </a:lnTo>
                <a:lnTo>
                  <a:pt x="82" y="2022"/>
                </a:lnTo>
                <a:lnTo>
                  <a:pt x="82" y="2099"/>
                </a:lnTo>
                <a:lnTo>
                  <a:pt x="85" y="2099"/>
                </a:lnTo>
                <a:lnTo>
                  <a:pt x="85" y="2177"/>
                </a:lnTo>
                <a:lnTo>
                  <a:pt x="89" y="2177"/>
                </a:lnTo>
                <a:lnTo>
                  <a:pt x="89" y="2255"/>
                </a:lnTo>
                <a:lnTo>
                  <a:pt x="93" y="2255"/>
                </a:lnTo>
                <a:lnTo>
                  <a:pt x="93" y="2333"/>
                </a:lnTo>
                <a:lnTo>
                  <a:pt x="97" y="2333"/>
                </a:lnTo>
                <a:lnTo>
                  <a:pt x="97" y="2410"/>
                </a:lnTo>
                <a:lnTo>
                  <a:pt x="101" y="2410"/>
                </a:lnTo>
                <a:lnTo>
                  <a:pt x="101" y="2488"/>
                </a:lnTo>
                <a:lnTo>
                  <a:pt x="105" y="2488"/>
                </a:lnTo>
                <a:lnTo>
                  <a:pt x="105" y="2566"/>
                </a:lnTo>
                <a:lnTo>
                  <a:pt x="109" y="2566"/>
                </a:lnTo>
                <a:lnTo>
                  <a:pt x="109" y="2644"/>
                </a:lnTo>
                <a:lnTo>
                  <a:pt x="113" y="2644"/>
                </a:lnTo>
                <a:lnTo>
                  <a:pt x="113" y="2721"/>
                </a:lnTo>
                <a:lnTo>
                  <a:pt x="117" y="2721"/>
                </a:lnTo>
                <a:lnTo>
                  <a:pt x="117" y="2799"/>
                </a:lnTo>
                <a:lnTo>
                  <a:pt x="121" y="2799"/>
                </a:lnTo>
                <a:lnTo>
                  <a:pt x="121" y="2877"/>
                </a:lnTo>
                <a:lnTo>
                  <a:pt x="125" y="2877"/>
                </a:lnTo>
                <a:lnTo>
                  <a:pt x="125" y="2955"/>
                </a:lnTo>
                <a:lnTo>
                  <a:pt x="130" y="2955"/>
                </a:lnTo>
                <a:lnTo>
                  <a:pt x="130" y="3033"/>
                </a:lnTo>
                <a:lnTo>
                  <a:pt x="134" y="3033"/>
                </a:lnTo>
                <a:lnTo>
                  <a:pt x="134" y="3110"/>
                </a:lnTo>
                <a:lnTo>
                  <a:pt x="139" y="3110"/>
                </a:lnTo>
                <a:lnTo>
                  <a:pt x="139" y="3188"/>
                </a:lnTo>
                <a:lnTo>
                  <a:pt x="143" y="3188"/>
                </a:lnTo>
                <a:lnTo>
                  <a:pt x="143" y="3266"/>
                </a:lnTo>
                <a:lnTo>
                  <a:pt x="148" y="3266"/>
                </a:lnTo>
                <a:lnTo>
                  <a:pt x="148" y="3344"/>
                </a:lnTo>
                <a:lnTo>
                  <a:pt x="153" y="3344"/>
                </a:lnTo>
                <a:lnTo>
                  <a:pt x="153" y="3421"/>
                </a:lnTo>
                <a:lnTo>
                  <a:pt x="157" y="3421"/>
                </a:lnTo>
                <a:lnTo>
                  <a:pt x="157" y="3499"/>
                </a:lnTo>
                <a:lnTo>
                  <a:pt x="162" y="3499"/>
                </a:lnTo>
                <a:lnTo>
                  <a:pt x="162" y="3577"/>
                </a:lnTo>
                <a:lnTo>
                  <a:pt x="167" y="3577"/>
                </a:lnTo>
                <a:lnTo>
                  <a:pt x="167" y="3655"/>
                </a:lnTo>
                <a:lnTo>
                  <a:pt x="172" y="3655"/>
                </a:lnTo>
                <a:lnTo>
                  <a:pt x="172" y="3732"/>
                </a:lnTo>
                <a:lnTo>
                  <a:pt x="178" y="3732"/>
                </a:lnTo>
                <a:lnTo>
                  <a:pt x="178" y="3810"/>
                </a:lnTo>
                <a:lnTo>
                  <a:pt x="183" y="3810"/>
                </a:lnTo>
                <a:lnTo>
                  <a:pt x="183" y="3888"/>
                </a:lnTo>
                <a:lnTo>
                  <a:pt x="188" y="3888"/>
                </a:lnTo>
                <a:lnTo>
                  <a:pt x="188" y="3966"/>
                </a:lnTo>
                <a:lnTo>
                  <a:pt x="194" y="3966"/>
                </a:lnTo>
                <a:lnTo>
                  <a:pt x="194" y="4044"/>
                </a:lnTo>
                <a:lnTo>
                  <a:pt x="199" y="4044"/>
                </a:lnTo>
                <a:lnTo>
                  <a:pt x="199" y="4121"/>
                </a:lnTo>
                <a:lnTo>
                  <a:pt x="205" y="4121"/>
                </a:lnTo>
                <a:lnTo>
                  <a:pt x="205" y="4199"/>
                </a:lnTo>
                <a:lnTo>
                  <a:pt x="211" y="4199"/>
                </a:lnTo>
                <a:lnTo>
                  <a:pt x="211" y="4277"/>
                </a:lnTo>
                <a:lnTo>
                  <a:pt x="217" y="4277"/>
                </a:lnTo>
                <a:lnTo>
                  <a:pt x="217" y="4355"/>
                </a:lnTo>
                <a:lnTo>
                  <a:pt x="223" y="4355"/>
                </a:lnTo>
                <a:lnTo>
                  <a:pt x="223" y="4432"/>
                </a:lnTo>
                <a:lnTo>
                  <a:pt x="229" y="4432"/>
                </a:lnTo>
                <a:lnTo>
                  <a:pt x="229" y="4510"/>
                </a:lnTo>
                <a:lnTo>
                  <a:pt x="236" y="4510"/>
                </a:lnTo>
                <a:lnTo>
                  <a:pt x="236" y="4588"/>
                </a:lnTo>
                <a:lnTo>
                  <a:pt x="242" y="4588"/>
                </a:lnTo>
                <a:lnTo>
                  <a:pt x="242" y="4666"/>
                </a:lnTo>
                <a:lnTo>
                  <a:pt x="249" y="4666"/>
                </a:lnTo>
                <a:lnTo>
                  <a:pt x="249" y="4743"/>
                </a:lnTo>
                <a:lnTo>
                  <a:pt x="256" y="4743"/>
                </a:lnTo>
                <a:lnTo>
                  <a:pt x="256" y="4821"/>
                </a:lnTo>
                <a:lnTo>
                  <a:pt x="263" y="4821"/>
                </a:lnTo>
                <a:lnTo>
                  <a:pt x="263" y="4899"/>
                </a:lnTo>
                <a:lnTo>
                  <a:pt x="270" y="4899"/>
                </a:lnTo>
                <a:lnTo>
                  <a:pt x="270" y="4977"/>
                </a:lnTo>
                <a:lnTo>
                  <a:pt x="277" y="4977"/>
                </a:lnTo>
                <a:lnTo>
                  <a:pt x="277" y="5055"/>
                </a:lnTo>
                <a:lnTo>
                  <a:pt x="285" y="5055"/>
                </a:lnTo>
                <a:lnTo>
                  <a:pt x="285" y="5132"/>
                </a:lnTo>
                <a:lnTo>
                  <a:pt x="293" y="5132"/>
                </a:lnTo>
                <a:lnTo>
                  <a:pt x="293" y="5210"/>
                </a:lnTo>
                <a:lnTo>
                  <a:pt x="301" y="5210"/>
                </a:lnTo>
                <a:lnTo>
                  <a:pt x="301" y="5288"/>
                </a:lnTo>
                <a:lnTo>
                  <a:pt x="309" y="5288"/>
                </a:lnTo>
                <a:lnTo>
                  <a:pt x="309" y="5366"/>
                </a:lnTo>
                <a:lnTo>
                  <a:pt x="318" y="5366"/>
                </a:lnTo>
                <a:lnTo>
                  <a:pt x="318" y="5443"/>
                </a:lnTo>
                <a:lnTo>
                  <a:pt x="327" y="5443"/>
                </a:lnTo>
                <a:lnTo>
                  <a:pt x="327" y="5521"/>
                </a:lnTo>
                <a:lnTo>
                  <a:pt x="336" y="5521"/>
                </a:lnTo>
                <a:lnTo>
                  <a:pt x="336" y="5599"/>
                </a:lnTo>
                <a:lnTo>
                  <a:pt x="346" y="5599"/>
                </a:lnTo>
                <a:lnTo>
                  <a:pt x="346" y="5677"/>
                </a:lnTo>
                <a:lnTo>
                  <a:pt x="356" y="5677"/>
                </a:lnTo>
                <a:lnTo>
                  <a:pt x="356" y="5754"/>
                </a:lnTo>
                <a:lnTo>
                  <a:pt x="366" y="5754"/>
                </a:lnTo>
                <a:lnTo>
                  <a:pt x="366" y="5832"/>
                </a:lnTo>
                <a:lnTo>
                  <a:pt x="376" y="5832"/>
                </a:lnTo>
                <a:lnTo>
                  <a:pt x="376" y="5910"/>
                </a:lnTo>
                <a:lnTo>
                  <a:pt x="388" y="5910"/>
                </a:lnTo>
                <a:lnTo>
                  <a:pt x="388" y="5988"/>
                </a:lnTo>
                <a:lnTo>
                  <a:pt x="399" y="5988"/>
                </a:lnTo>
                <a:lnTo>
                  <a:pt x="399" y="6066"/>
                </a:lnTo>
                <a:lnTo>
                  <a:pt x="411" y="6066"/>
                </a:lnTo>
                <a:lnTo>
                  <a:pt x="411" y="6143"/>
                </a:lnTo>
                <a:lnTo>
                  <a:pt x="424" y="6143"/>
                </a:lnTo>
                <a:lnTo>
                  <a:pt x="424" y="6221"/>
                </a:lnTo>
                <a:lnTo>
                  <a:pt x="437" y="6221"/>
                </a:lnTo>
                <a:lnTo>
                  <a:pt x="437" y="6299"/>
                </a:lnTo>
                <a:lnTo>
                  <a:pt x="451" y="6299"/>
                </a:lnTo>
                <a:lnTo>
                  <a:pt x="451" y="6377"/>
                </a:lnTo>
                <a:lnTo>
                  <a:pt x="466" y="6377"/>
                </a:lnTo>
                <a:lnTo>
                  <a:pt x="466" y="6454"/>
                </a:lnTo>
                <a:lnTo>
                  <a:pt x="481" y="6454"/>
                </a:lnTo>
                <a:lnTo>
                  <a:pt x="481" y="6532"/>
                </a:lnTo>
                <a:lnTo>
                  <a:pt x="498" y="6532"/>
                </a:lnTo>
                <a:lnTo>
                  <a:pt x="498" y="6610"/>
                </a:lnTo>
                <a:lnTo>
                  <a:pt x="515" y="6610"/>
                </a:lnTo>
                <a:lnTo>
                  <a:pt x="515" y="6688"/>
                </a:lnTo>
                <a:lnTo>
                  <a:pt x="534" y="6688"/>
                </a:lnTo>
                <a:lnTo>
                  <a:pt x="534" y="6765"/>
                </a:lnTo>
                <a:lnTo>
                  <a:pt x="554" y="6765"/>
                </a:lnTo>
                <a:lnTo>
                  <a:pt x="554" y="6843"/>
                </a:lnTo>
                <a:lnTo>
                  <a:pt x="576" y="6843"/>
                </a:lnTo>
                <a:lnTo>
                  <a:pt x="576" y="6921"/>
                </a:lnTo>
                <a:lnTo>
                  <a:pt x="599" y="6921"/>
                </a:lnTo>
                <a:lnTo>
                  <a:pt x="599" y="6999"/>
                </a:lnTo>
                <a:lnTo>
                  <a:pt x="625" y="6999"/>
                </a:lnTo>
                <a:lnTo>
                  <a:pt x="625" y="7077"/>
                </a:lnTo>
                <a:lnTo>
                  <a:pt x="654" y="7077"/>
                </a:lnTo>
                <a:lnTo>
                  <a:pt x="654" y="7154"/>
                </a:lnTo>
                <a:lnTo>
                  <a:pt x="686" y="7154"/>
                </a:lnTo>
                <a:lnTo>
                  <a:pt x="686" y="7232"/>
                </a:lnTo>
                <a:lnTo>
                  <a:pt x="722" y="7232"/>
                </a:lnTo>
                <a:lnTo>
                  <a:pt x="722" y="7310"/>
                </a:lnTo>
                <a:lnTo>
                  <a:pt x="764" y="7310"/>
                </a:lnTo>
                <a:lnTo>
                  <a:pt x="764" y="7388"/>
                </a:lnTo>
                <a:lnTo>
                  <a:pt x="814" y="7388"/>
                </a:lnTo>
                <a:lnTo>
                  <a:pt x="814" y="7465"/>
                </a:lnTo>
                <a:lnTo>
                  <a:pt x="874" y="7465"/>
                </a:lnTo>
                <a:lnTo>
                  <a:pt x="874" y="7543"/>
                </a:lnTo>
                <a:lnTo>
                  <a:pt x="952" y="7543"/>
                </a:lnTo>
                <a:lnTo>
                  <a:pt x="952" y="7621"/>
                </a:lnTo>
                <a:lnTo>
                  <a:pt x="1062" y="7621"/>
                </a:lnTo>
                <a:lnTo>
                  <a:pt x="1062" y="7699"/>
                </a:lnTo>
                <a:lnTo>
                  <a:pt x="1251" y="7699"/>
                </a:lnTo>
                <a:lnTo>
                  <a:pt x="1251" y="7777"/>
                </a:lnTo>
                <a:lnTo>
                  <a:pt x="1439" y="7777"/>
                </a:lnTo>
                <a:lnTo>
                  <a:pt x="1439" y="7699"/>
                </a:lnTo>
                <a:lnTo>
                  <a:pt x="1251" y="7699"/>
                </a:lnTo>
                <a:lnTo>
                  <a:pt x="1251" y="7621"/>
                </a:lnTo>
                <a:lnTo>
                  <a:pt x="1062" y="7621"/>
                </a:lnTo>
                <a:lnTo>
                  <a:pt x="1062" y="7543"/>
                </a:lnTo>
                <a:lnTo>
                  <a:pt x="952" y="7543"/>
                </a:lnTo>
                <a:lnTo>
                  <a:pt x="952" y="7465"/>
                </a:lnTo>
                <a:lnTo>
                  <a:pt x="874" y="7465"/>
                </a:lnTo>
                <a:lnTo>
                  <a:pt x="874" y="7388"/>
                </a:lnTo>
                <a:lnTo>
                  <a:pt x="814" y="7388"/>
                </a:lnTo>
                <a:lnTo>
                  <a:pt x="814" y="7310"/>
                </a:lnTo>
                <a:lnTo>
                  <a:pt x="764" y="7310"/>
                </a:lnTo>
                <a:lnTo>
                  <a:pt x="764" y="7232"/>
                </a:lnTo>
                <a:lnTo>
                  <a:pt x="722" y="7232"/>
                </a:lnTo>
                <a:lnTo>
                  <a:pt x="722" y="7154"/>
                </a:lnTo>
                <a:lnTo>
                  <a:pt x="686" y="7154"/>
                </a:lnTo>
                <a:lnTo>
                  <a:pt x="686" y="7077"/>
                </a:lnTo>
                <a:lnTo>
                  <a:pt x="654" y="7077"/>
                </a:lnTo>
                <a:lnTo>
                  <a:pt x="654" y="6999"/>
                </a:lnTo>
                <a:lnTo>
                  <a:pt x="625" y="6999"/>
                </a:lnTo>
                <a:lnTo>
                  <a:pt x="625" y="6921"/>
                </a:lnTo>
                <a:lnTo>
                  <a:pt x="599" y="6921"/>
                </a:lnTo>
                <a:lnTo>
                  <a:pt x="599" y="6843"/>
                </a:lnTo>
                <a:lnTo>
                  <a:pt x="576" y="6843"/>
                </a:lnTo>
                <a:lnTo>
                  <a:pt x="576" y="6765"/>
                </a:lnTo>
                <a:lnTo>
                  <a:pt x="554" y="6765"/>
                </a:lnTo>
                <a:lnTo>
                  <a:pt x="554" y="6688"/>
                </a:lnTo>
                <a:lnTo>
                  <a:pt x="534" y="6688"/>
                </a:lnTo>
                <a:lnTo>
                  <a:pt x="534" y="6610"/>
                </a:lnTo>
                <a:lnTo>
                  <a:pt x="515" y="6610"/>
                </a:lnTo>
                <a:lnTo>
                  <a:pt x="515" y="6532"/>
                </a:lnTo>
                <a:lnTo>
                  <a:pt x="498" y="6532"/>
                </a:lnTo>
                <a:lnTo>
                  <a:pt x="498" y="6454"/>
                </a:lnTo>
                <a:lnTo>
                  <a:pt x="481" y="6454"/>
                </a:lnTo>
                <a:lnTo>
                  <a:pt x="481" y="6377"/>
                </a:lnTo>
                <a:lnTo>
                  <a:pt x="466" y="6377"/>
                </a:lnTo>
                <a:lnTo>
                  <a:pt x="466" y="6299"/>
                </a:lnTo>
                <a:lnTo>
                  <a:pt x="451" y="6299"/>
                </a:lnTo>
                <a:lnTo>
                  <a:pt x="451" y="6221"/>
                </a:lnTo>
                <a:lnTo>
                  <a:pt x="437" y="6221"/>
                </a:lnTo>
                <a:lnTo>
                  <a:pt x="437" y="6143"/>
                </a:lnTo>
                <a:lnTo>
                  <a:pt x="424" y="6143"/>
                </a:lnTo>
                <a:lnTo>
                  <a:pt x="424" y="6066"/>
                </a:lnTo>
                <a:lnTo>
                  <a:pt x="411" y="6066"/>
                </a:lnTo>
                <a:lnTo>
                  <a:pt x="411" y="5988"/>
                </a:lnTo>
                <a:lnTo>
                  <a:pt x="399" y="5988"/>
                </a:lnTo>
                <a:lnTo>
                  <a:pt x="399" y="5910"/>
                </a:lnTo>
                <a:lnTo>
                  <a:pt x="388" y="5910"/>
                </a:lnTo>
                <a:lnTo>
                  <a:pt x="388" y="5832"/>
                </a:lnTo>
                <a:lnTo>
                  <a:pt x="376" y="5832"/>
                </a:lnTo>
                <a:lnTo>
                  <a:pt x="376" y="5754"/>
                </a:lnTo>
                <a:lnTo>
                  <a:pt x="366" y="5754"/>
                </a:lnTo>
                <a:lnTo>
                  <a:pt x="366" y="5677"/>
                </a:lnTo>
                <a:lnTo>
                  <a:pt x="356" y="5677"/>
                </a:lnTo>
                <a:lnTo>
                  <a:pt x="356" y="5599"/>
                </a:lnTo>
                <a:lnTo>
                  <a:pt x="346" y="5599"/>
                </a:lnTo>
                <a:lnTo>
                  <a:pt x="346" y="5521"/>
                </a:lnTo>
                <a:lnTo>
                  <a:pt x="336" y="5521"/>
                </a:lnTo>
                <a:lnTo>
                  <a:pt x="336" y="5443"/>
                </a:lnTo>
                <a:lnTo>
                  <a:pt x="327" y="5443"/>
                </a:lnTo>
                <a:lnTo>
                  <a:pt x="327" y="5366"/>
                </a:lnTo>
                <a:lnTo>
                  <a:pt x="318" y="5366"/>
                </a:lnTo>
                <a:lnTo>
                  <a:pt x="318" y="5288"/>
                </a:lnTo>
                <a:lnTo>
                  <a:pt x="309" y="5288"/>
                </a:lnTo>
                <a:lnTo>
                  <a:pt x="309" y="5210"/>
                </a:lnTo>
                <a:lnTo>
                  <a:pt x="301" y="5210"/>
                </a:lnTo>
                <a:lnTo>
                  <a:pt x="301" y="5132"/>
                </a:lnTo>
                <a:lnTo>
                  <a:pt x="293" y="5132"/>
                </a:lnTo>
                <a:lnTo>
                  <a:pt x="293" y="5055"/>
                </a:lnTo>
                <a:lnTo>
                  <a:pt x="285" y="5055"/>
                </a:lnTo>
                <a:lnTo>
                  <a:pt x="285" y="4977"/>
                </a:lnTo>
                <a:lnTo>
                  <a:pt x="277" y="4977"/>
                </a:lnTo>
                <a:lnTo>
                  <a:pt x="277" y="4899"/>
                </a:lnTo>
                <a:lnTo>
                  <a:pt x="270" y="4899"/>
                </a:lnTo>
                <a:lnTo>
                  <a:pt x="270" y="4821"/>
                </a:lnTo>
                <a:lnTo>
                  <a:pt x="263" y="4821"/>
                </a:lnTo>
                <a:lnTo>
                  <a:pt x="263" y="4743"/>
                </a:lnTo>
                <a:lnTo>
                  <a:pt x="256" y="4743"/>
                </a:lnTo>
                <a:lnTo>
                  <a:pt x="256" y="4666"/>
                </a:lnTo>
                <a:lnTo>
                  <a:pt x="249" y="4666"/>
                </a:lnTo>
                <a:lnTo>
                  <a:pt x="249" y="4588"/>
                </a:lnTo>
                <a:lnTo>
                  <a:pt x="242" y="4588"/>
                </a:lnTo>
                <a:lnTo>
                  <a:pt x="242" y="4510"/>
                </a:lnTo>
                <a:lnTo>
                  <a:pt x="236" y="4510"/>
                </a:lnTo>
                <a:lnTo>
                  <a:pt x="236" y="4432"/>
                </a:lnTo>
                <a:lnTo>
                  <a:pt x="229" y="4432"/>
                </a:lnTo>
                <a:lnTo>
                  <a:pt x="229" y="4355"/>
                </a:lnTo>
                <a:lnTo>
                  <a:pt x="223" y="4355"/>
                </a:lnTo>
                <a:lnTo>
                  <a:pt x="223" y="4277"/>
                </a:lnTo>
                <a:lnTo>
                  <a:pt x="217" y="4277"/>
                </a:lnTo>
                <a:lnTo>
                  <a:pt x="217" y="4199"/>
                </a:lnTo>
                <a:lnTo>
                  <a:pt x="211" y="4199"/>
                </a:lnTo>
                <a:lnTo>
                  <a:pt x="211" y="4121"/>
                </a:lnTo>
                <a:lnTo>
                  <a:pt x="205" y="4121"/>
                </a:lnTo>
                <a:lnTo>
                  <a:pt x="205" y="4044"/>
                </a:lnTo>
                <a:lnTo>
                  <a:pt x="199" y="4044"/>
                </a:lnTo>
                <a:lnTo>
                  <a:pt x="199" y="3966"/>
                </a:lnTo>
                <a:lnTo>
                  <a:pt x="194" y="3966"/>
                </a:lnTo>
                <a:lnTo>
                  <a:pt x="194" y="3888"/>
                </a:lnTo>
                <a:lnTo>
                  <a:pt x="188" y="3888"/>
                </a:lnTo>
                <a:lnTo>
                  <a:pt x="188" y="3810"/>
                </a:lnTo>
                <a:lnTo>
                  <a:pt x="183" y="3810"/>
                </a:lnTo>
                <a:lnTo>
                  <a:pt x="183" y="3732"/>
                </a:lnTo>
                <a:lnTo>
                  <a:pt x="178" y="3732"/>
                </a:lnTo>
                <a:lnTo>
                  <a:pt x="178" y="3655"/>
                </a:lnTo>
                <a:lnTo>
                  <a:pt x="172" y="3655"/>
                </a:lnTo>
                <a:lnTo>
                  <a:pt x="172" y="3577"/>
                </a:lnTo>
                <a:lnTo>
                  <a:pt x="167" y="3577"/>
                </a:lnTo>
                <a:lnTo>
                  <a:pt x="167" y="3499"/>
                </a:lnTo>
                <a:lnTo>
                  <a:pt x="162" y="3499"/>
                </a:lnTo>
                <a:lnTo>
                  <a:pt x="162" y="3421"/>
                </a:lnTo>
                <a:lnTo>
                  <a:pt x="157" y="3421"/>
                </a:lnTo>
                <a:lnTo>
                  <a:pt x="157" y="3344"/>
                </a:lnTo>
                <a:lnTo>
                  <a:pt x="153" y="3344"/>
                </a:lnTo>
                <a:lnTo>
                  <a:pt x="153" y="3266"/>
                </a:lnTo>
                <a:lnTo>
                  <a:pt x="148" y="3266"/>
                </a:lnTo>
                <a:lnTo>
                  <a:pt x="148" y="3188"/>
                </a:lnTo>
                <a:lnTo>
                  <a:pt x="143" y="3188"/>
                </a:lnTo>
                <a:lnTo>
                  <a:pt x="143" y="3110"/>
                </a:lnTo>
                <a:lnTo>
                  <a:pt x="139" y="3110"/>
                </a:lnTo>
                <a:lnTo>
                  <a:pt x="139" y="3033"/>
                </a:lnTo>
                <a:lnTo>
                  <a:pt x="134" y="3033"/>
                </a:lnTo>
                <a:lnTo>
                  <a:pt x="134" y="2955"/>
                </a:lnTo>
                <a:lnTo>
                  <a:pt x="130" y="2955"/>
                </a:lnTo>
                <a:lnTo>
                  <a:pt x="130" y="2877"/>
                </a:lnTo>
                <a:lnTo>
                  <a:pt x="125" y="2877"/>
                </a:lnTo>
                <a:lnTo>
                  <a:pt x="125" y="2799"/>
                </a:lnTo>
                <a:lnTo>
                  <a:pt x="121" y="2799"/>
                </a:lnTo>
                <a:lnTo>
                  <a:pt x="121" y="2721"/>
                </a:lnTo>
                <a:lnTo>
                  <a:pt x="117" y="2721"/>
                </a:lnTo>
                <a:lnTo>
                  <a:pt x="117" y="2644"/>
                </a:lnTo>
                <a:lnTo>
                  <a:pt x="113" y="2644"/>
                </a:lnTo>
                <a:lnTo>
                  <a:pt x="113" y="2566"/>
                </a:lnTo>
                <a:lnTo>
                  <a:pt x="109" y="2566"/>
                </a:lnTo>
                <a:lnTo>
                  <a:pt x="109" y="2488"/>
                </a:lnTo>
                <a:lnTo>
                  <a:pt x="105" y="2488"/>
                </a:lnTo>
                <a:lnTo>
                  <a:pt x="105" y="2410"/>
                </a:lnTo>
                <a:lnTo>
                  <a:pt x="101" y="2410"/>
                </a:lnTo>
                <a:lnTo>
                  <a:pt x="101" y="2333"/>
                </a:lnTo>
                <a:lnTo>
                  <a:pt x="97" y="2333"/>
                </a:lnTo>
                <a:lnTo>
                  <a:pt x="97" y="2255"/>
                </a:lnTo>
                <a:lnTo>
                  <a:pt x="93" y="2255"/>
                </a:lnTo>
                <a:lnTo>
                  <a:pt x="93" y="2177"/>
                </a:lnTo>
                <a:lnTo>
                  <a:pt x="89" y="2177"/>
                </a:lnTo>
                <a:lnTo>
                  <a:pt x="89" y="2099"/>
                </a:lnTo>
                <a:lnTo>
                  <a:pt x="85" y="2099"/>
                </a:lnTo>
                <a:lnTo>
                  <a:pt x="85" y="2022"/>
                </a:lnTo>
                <a:lnTo>
                  <a:pt x="82" y="2022"/>
                </a:lnTo>
                <a:lnTo>
                  <a:pt x="82" y="1944"/>
                </a:lnTo>
                <a:lnTo>
                  <a:pt x="78" y="1944"/>
                </a:lnTo>
                <a:lnTo>
                  <a:pt x="78" y="1866"/>
                </a:lnTo>
                <a:lnTo>
                  <a:pt x="74" y="1866"/>
                </a:lnTo>
                <a:lnTo>
                  <a:pt x="74" y="1788"/>
                </a:lnTo>
                <a:lnTo>
                  <a:pt x="71" y="1788"/>
                </a:lnTo>
                <a:lnTo>
                  <a:pt x="71" y="1710"/>
                </a:lnTo>
                <a:lnTo>
                  <a:pt x="67" y="1710"/>
                </a:lnTo>
                <a:lnTo>
                  <a:pt x="67" y="1633"/>
                </a:lnTo>
                <a:lnTo>
                  <a:pt x="64" y="1633"/>
                </a:lnTo>
                <a:lnTo>
                  <a:pt x="64" y="1555"/>
                </a:lnTo>
                <a:lnTo>
                  <a:pt x="61" y="1555"/>
                </a:lnTo>
                <a:lnTo>
                  <a:pt x="61" y="1477"/>
                </a:lnTo>
                <a:lnTo>
                  <a:pt x="57" y="1477"/>
                </a:lnTo>
                <a:lnTo>
                  <a:pt x="57" y="1399"/>
                </a:lnTo>
                <a:lnTo>
                  <a:pt x="54" y="1399"/>
                </a:lnTo>
                <a:lnTo>
                  <a:pt x="54" y="1322"/>
                </a:lnTo>
                <a:lnTo>
                  <a:pt x="51" y="1322"/>
                </a:lnTo>
                <a:lnTo>
                  <a:pt x="51" y="1244"/>
                </a:lnTo>
                <a:lnTo>
                  <a:pt x="47" y="1244"/>
                </a:lnTo>
                <a:lnTo>
                  <a:pt x="47" y="1166"/>
                </a:lnTo>
                <a:lnTo>
                  <a:pt x="44" y="1166"/>
                </a:lnTo>
                <a:lnTo>
                  <a:pt x="44" y="1088"/>
                </a:lnTo>
                <a:lnTo>
                  <a:pt x="41" y="1088"/>
                </a:lnTo>
                <a:lnTo>
                  <a:pt x="41" y="1011"/>
                </a:lnTo>
                <a:lnTo>
                  <a:pt x="38" y="1011"/>
                </a:lnTo>
                <a:lnTo>
                  <a:pt x="38" y="933"/>
                </a:lnTo>
                <a:lnTo>
                  <a:pt x="35" y="933"/>
                </a:lnTo>
                <a:lnTo>
                  <a:pt x="35" y="855"/>
                </a:lnTo>
                <a:lnTo>
                  <a:pt x="32" y="855"/>
                </a:lnTo>
                <a:lnTo>
                  <a:pt x="32" y="777"/>
                </a:lnTo>
                <a:lnTo>
                  <a:pt x="29" y="777"/>
                </a:lnTo>
                <a:lnTo>
                  <a:pt x="29" y="699"/>
                </a:lnTo>
                <a:lnTo>
                  <a:pt x="26" y="699"/>
                </a:lnTo>
                <a:lnTo>
                  <a:pt x="26" y="622"/>
                </a:lnTo>
                <a:lnTo>
                  <a:pt x="23" y="622"/>
                </a:lnTo>
                <a:lnTo>
                  <a:pt x="23" y="544"/>
                </a:lnTo>
                <a:lnTo>
                  <a:pt x="20" y="544"/>
                </a:lnTo>
                <a:lnTo>
                  <a:pt x="20" y="466"/>
                </a:lnTo>
                <a:lnTo>
                  <a:pt x="17" y="466"/>
                </a:lnTo>
                <a:lnTo>
                  <a:pt x="17" y="388"/>
                </a:lnTo>
                <a:lnTo>
                  <a:pt x="14" y="388"/>
                </a:lnTo>
                <a:lnTo>
                  <a:pt x="14" y="311"/>
                </a:lnTo>
                <a:lnTo>
                  <a:pt x="11" y="311"/>
                </a:lnTo>
                <a:lnTo>
                  <a:pt x="11" y="233"/>
                </a:lnTo>
                <a:lnTo>
                  <a:pt x="8" y="233"/>
                </a:lnTo>
                <a:lnTo>
                  <a:pt x="8" y="155"/>
                </a:lnTo>
                <a:lnTo>
                  <a:pt x="5" y="155"/>
                </a:lnTo>
                <a:lnTo>
                  <a:pt x="5" y="77"/>
                </a:lnTo>
                <a:lnTo>
                  <a:pt x="3" y="77"/>
                </a:lnTo>
                <a:lnTo>
                  <a:pt x="3" y="0"/>
                </a:lnTo>
                <a:lnTo>
                  <a:pt x="0" y="0"/>
                </a:lnTo>
              </a:path>
            </a:pathLst>
          </a:custGeom>
          <a:noFill/>
          <a:ln w="28575">
            <a:solidFill>
              <a:srgbClr val="FF0000"/>
            </a:solidFill>
            <a:round/>
            <a:headEnd/>
            <a:tailEnd/>
          </a:ln>
          <a:extLst>
            <a:ext uri="{909E8E84-426E-40DD-AFC4-6F175D3DCCD1}">
              <a14:hiddenFill xmlns:a14="http://schemas.microsoft.com/office/drawing/2010/main">
                <a:solidFill>
                  <a:srgbClr val="FFFFFF"/>
                </a:solidFill>
              </a14:hiddenFill>
            </a:ext>
          </a:extLst>
        </p:spPr>
        <p:txBody>
          <a:bodyPr rot="10800000"/>
          <a:lstStyle/>
          <a:p>
            <a:endParaRPr lang="en-US"/>
          </a:p>
        </p:txBody>
      </p:sp>
      <p:sp>
        <p:nvSpPr>
          <p:cNvPr id="113732" name="Rectangle 69"/>
          <p:cNvSpPr>
            <a:spLocks noChangeArrowheads="1"/>
          </p:cNvSpPr>
          <p:nvPr/>
        </p:nvSpPr>
        <p:spPr bwMode="auto">
          <a:xfrm>
            <a:off x="3579813" y="6400800"/>
            <a:ext cx="100012"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1400">
                <a:latin typeface="Arial" panose="020B0604020202020204" pitchFamily="34" charset="0"/>
              </a:rPr>
              <a:t>2</a:t>
            </a:r>
          </a:p>
        </p:txBody>
      </p:sp>
      <p:sp>
        <p:nvSpPr>
          <p:cNvPr id="113733" name="Rectangle 70"/>
          <p:cNvSpPr>
            <a:spLocks noChangeArrowheads="1"/>
          </p:cNvSpPr>
          <p:nvPr/>
        </p:nvSpPr>
        <p:spPr bwMode="auto">
          <a:xfrm>
            <a:off x="4003675" y="6400800"/>
            <a:ext cx="98425"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1400">
                <a:latin typeface="Arial" panose="020B0604020202020204" pitchFamily="34" charset="0"/>
              </a:rPr>
              <a:t>4</a:t>
            </a:r>
          </a:p>
        </p:txBody>
      </p:sp>
      <p:sp>
        <p:nvSpPr>
          <p:cNvPr id="113734" name="Rectangle 71"/>
          <p:cNvSpPr>
            <a:spLocks noChangeArrowheads="1"/>
          </p:cNvSpPr>
          <p:nvPr/>
        </p:nvSpPr>
        <p:spPr bwMode="auto">
          <a:xfrm>
            <a:off x="4427538" y="6400800"/>
            <a:ext cx="98425"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1400">
                <a:latin typeface="Arial" panose="020B0604020202020204" pitchFamily="34" charset="0"/>
              </a:rPr>
              <a:t>6</a:t>
            </a:r>
          </a:p>
        </p:txBody>
      </p:sp>
      <p:sp>
        <p:nvSpPr>
          <p:cNvPr id="113735" name="Rectangle 72"/>
          <p:cNvSpPr>
            <a:spLocks noChangeArrowheads="1"/>
          </p:cNvSpPr>
          <p:nvPr/>
        </p:nvSpPr>
        <p:spPr bwMode="auto">
          <a:xfrm>
            <a:off x="4851400" y="6400800"/>
            <a:ext cx="98425"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1400">
                <a:latin typeface="Arial" panose="020B0604020202020204" pitchFamily="34" charset="0"/>
              </a:rPr>
              <a:t>8</a:t>
            </a:r>
          </a:p>
        </p:txBody>
      </p:sp>
      <p:sp>
        <p:nvSpPr>
          <p:cNvPr id="113736" name="Rectangle 73"/>
          <p:cNvSpPr>
            <a:spLocks noChangeArrowheads="1"/>
          </p:cNvSpPr>
          <p:nvPr/>
        </p:nvSpPr>
        <p:spPr bwMode="auto">
          <a:xfrm>
            <a:off x="5241925" y="6400800"/>
            <a:ext cx="1968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1400">
                <a:latin typeface="Arial" panose="020B0604020202020204" pitchFamily="34" charset="0"/>
              </a:rPr>
              <a:t>10</a:t>
            </a:r>
          </a:p>
        </p:txBody>
      </p:sp>
      <p:sp>
        <p:nvSpPr>
          <p:cNvPr id="113737" name="Rectangle 74"/>
          <p:cNvSpPr>
            <a:spLocks noChangeArrowheads="1"/>
          </p:cNvSpPr>
          <p:nvPr/>
        </p:nvSpPr>
        <p:spPr bwMode="auto">
          <a:xfrm>
            <a:off x="3409950" y="6219825"/>
            <a:ext cx="96838"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1400">
                <a:latin typeface="Arial" panose="020B0604020202020204" pitchFamily="34" charset="0"/>
              </a:rPr>
              <a:t>0</a:t>
            </a:r>
          </a:p>
        </p:txBody>
      </p:sp>
      <p:sp>
        <p:nvSpPr>
          <p:cNvPr id="113738" name="Rectangle 75"/>
          <p:cNvSpPr>
            <a:spLocks noChangeArrowheads="1"/>
          </p:cNvSpPr>
          <p:nvPr/>
        </p:nvSpPr>
        <p:spPr bwMode="auto">
          <a:xfrm>
            <a:off x="3409950" y="4556125"/>
            <a:ext cx="96838"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1400">
                <a:latin typeface="Arial" panose="020B0604020202020204" pitchFamily="34" charset="0"/>
              </a:rPr>
              <a:t>1</a:t>
            </a:r>
          </a:p>
        </p:txBody>
      </p:sp>
      <p:sp>
        <p:nvSpPr>
          <p:cNvPr id="113739" name="Freeform 76"/>
          <p:cNvSpPr>
            <a:spLocks/>
          </p:cNvSpPr>
          <p:nvPr/>
        </p:nvSpPr>
        <p:spPr bwMode="auto">
          <a:xfrm flipV="1">
            <a:off x="3856038" y="4656138"/>
            <a:ext cx="1482725" cy="1665287"/>
          </a:xfrm>
          <a:custGeom>
            <a:avLst/>
            <a:gdLst>
              <a:gd name="T0" fmla="*/ 2147483647 w 5281"/>
              <a:gd name="T1" fmla="*/ 2147483647 h 7777"/>
              <a:gd name="T2" fmla="*/ 2147483647 w 5281"/>
              <a:gd name="T3" fmla="*/ 2147483647 h 7777"/>
              <a:gd name="T4" fmla="*/ 2147483647 w 5281"/>
              <a:gd name="T5" fmla="*/ 2147483647 h 7777"/>
              <a:gd name="T6" fmla="*/ 2147483647 w 5281"/>
              <a:gd name="T7" fmla="*/ 2147483647 h 7777"/>
              <a:gd name="T8" fmla="*/ 2147483647 w 5281"/>
              <a:gd name="T9" fmla="*/ 2147483647 h 7777"/>
              <a:gd name="T10" fmla="*/ 2147483647 w 5281"/>
              <a:gd name="T11" fmla="*/ 2147483647 h 7777"/>
              <a:gd name="T12" fmla="*/ 2147483647 w 5281"/>
              <a:gd name="T13" fmla="*/ 2147483647 h 7777"/>
              <a:gd name="T14" fmla="*/ 2147483647 w 5281"/>
              <a:gd name="T15" fmla="*/ 2147483647 h 7777"/>
              <a:gd name="T16" fmla="*/ 2147483647 w 5281"/>
              <a:gd name="T17" fmla="*/ 2147483647 h 7777"/>
              <a:gd name="T18" fmla="*/ 2147483647 w 5281"/>
              <a:gd name="T19" fmla="*/ 2147483647 h 7777"/>
              <a:gd name="T20" fmla="*/ 2147483647 w 5281"/>
              <a:gd name="T21" fmla="*/ 2147483647 h 7777"/>
              <a:gd name="T22" fmla="*/ 2147483647 w 5281"/>
              <a:gd name="T23" fmla="*/ 2147483647 h 7777"/>
              <a:gd name="T24" fmla="*/ 2147483647 w 5281"/>
              <a:gd name="T25" fmla="*/ 2147483647 h 7777"/>
              <a:gd name="T26" fmla="*/ 2147483647 w 5281"/>
              <a:gd name="T27" fmla="*/ 2147483647 h 7777"/>
              <a:gd name="T28" fmla="*/ 2147483647 w 5281"/>
              <a:gd name="T29" fmla="*/ 2147483647 h 7777"/>
              <a:gd name="T30" fmla="*/ 2147483647 w 5281"/>
              <a:gd name="T31" fmla="*/ 2147483647 h 7777"/>
              <a:gd name="T32" fmla="*/ 2147483647 w 5281"/>
              <a:gd name="T33" fmla="*/ 2147483647 h 7777"/>
              <a:gd name="T34" fmla="*/ 2147483647 w 5281"/>
              <a:gd name="T35" fmla="*/ 2147483647 h 7777"/>
              <a:gd name="T36" fmla="*/ 2147483647 w 5281"/>
              <a:gd name="T37" fmla="*/ 2147483647 h 7777"/>
              <a:gd name="T38" fmla="*/ 2147483647 w 5281"/>
              <a:gd name="T39" fmla="*/ 2147483647 h 7777"/>
              <a:gd name="T40" fmla="*/ 2147483647 w 5281"/>
              <a:gd name="T41" fmla="*/ 2147483647 h 7777"/>
              <a:gd name="T42" fmla="*/ 2147483647 w 5281"/>
              <a:gd name="T43" fmla="*/ 2147483647 h 7777"/>
              <a:gd name="T44" fmla="*/ 2147483647 w 5281"/>
              <a:gd name="T45" fmla="*/ 2147483647 h 7777"/>
              <a:gd name="T46" fmla="*/ 2147483647 w 5281"/>
              <a:gd name="T47" fmla="*/ 2147483647 h 7777"/>
              <a:gd name="T48" fmla="*/ 2147483647 w 5281"/>
              <a:gd name="T49" fmla="*/ 2147483647 h 7777"/>
              <a:gd name="T50" fmla="*/ 2147483647 w 5281"/>
              <a:gd name="T51" fmla="*/ 2147483647 h 7777"/>
              <a:gd name="T52" fmla="*/ 2147483647 w 5281"/>
              <a:gd name="T53" fmla="*/ 2147483647 h 7777"/>
              <a:gd name="T54" fmla="*/ 2147483647 w 5281"/>
              <a:gd name="T55" fmla="*/ 2147483647 h 7777"/>
              <a:gd name="T56" fmla="*/ 2147483647 w 5281"/>
              <a:gd name="T57" fmla="*/ 2147483647 h 7777"/>
              <a:gd name="T58" fmla="*/ 2147483647 w 5281"/>
              <a:gd name="T59" fmla="*/ 2147483647 h 7777"/>
              <a:gd name="T60" fmla="*/ 2147483647 w 5281"/>
              <a:gd name="T61" fmla="*/ 2147483647 h 7777"/>
              <a:gd name="T62" fmla="*/ 2147483647 w 5281"/>
              <a:gd name="T63" fmla="*/ 2147483647 h 7777"/>
              <a:gd name="T64" fmla="*/ 2147483647 w 5281"/>
              <a:gd name="T65" fmla="*/ 2147483647 h 7777"/>
              <a:gd name="T66" fmla="*/ 2147483647 w 5281"/>
              <a:gd name="T67" fmla="*/ 2147483647 h 7777"/>
              <a:gd name="T68" fmla="*/ 2147483647 w 5281"/>
              <a:gd name="T69" fmla="*/ 2147483647 h 7777"/>
              <a:gd name="T70" fmla="*/ 2147483647 w 5281"/>
              <a:gd name="T71" fmla="*/ 2147483647 h 7777"/>
              <a:gd name="T72" fmla="*/ 2147483647 w 5281"/>
              <a:gd name="T73" fmla="*/ 2147483647 h 7777"/>
              <a:gd name="T74" fmla="*/ 2147483647 w 5281"/>
              <a:gd name="T75" fmla="*/ 2147483647 h 7777"/>
              <a:gd name="T76" fmla="*/ 2147483647 w 5281"/>
              <a:gd name="T77" fmla="*/ 2147483647 h 7777"/>
              <a:gd name="T78" fmla="*/ 2147483647 w 5281"/>
              <a:gd name="T79" fmla="*/ 2147483647 h 7777"/>
              <a:gd name="T80" fmla="*/ 2147483647 w 5281"/>
              <a:gd name="T81" fmla="*/ 2147483647 h 7777"/>
              <a:gd name="T82" fmla="*/ 2147483647 w 5281"/>
              <a:gd name="T83" fmla="*/ 2147483647 h 7777"/>
              <a:gd name="T84" fmla="*/ 2147483647 w 5281"/>
              <a:gd name="T85" fmla="*/ 2147483647 h 7777"/>
              <a:gd name="T86" fmla="*/ 2147483647 w 5281"/>
              <a:gd name="T87" fmla="*/ 2147483647 h 7777"/>
              <a:gd name="T88" fmla="*/ 2147483647 w 5281"/>
              <a:gd name="T89" fmla="*/ 2147483647 h 7777"/>
              <a:gd name="T90" fmla="*/ 2147483647 w 5281"/>
              <a:gd name="T91" fmla="*/ 2147483647 h 7777"/>
              <a:gd name="T92" fmla="*/ 2147483647 w 5281"/>
              <a:gd name="T93" fmla="*/ 2147483647 h 7777"/>
              <a:gd name="T94" fmla="*/ 2147483647 w 5281"/>
              <a:gd name="T95" fmla="*/ 2147483647 h 7777"/>
              <a:gd name="T96" fmla="*/ 2147483647 w 5281"/>
              <a:gd name="T97" fmla="*/ 2147483647 h 7777"/>
              <a:gd name="T98" fmla="*/ 2147483647 w 5281"/>
              <a:gd name="T99" fmla="*/ 2147483647 h 7777"/>
              <a:gd name="T100" fmla="*/ 2147483647 w 5281"/>
              <a:gd name="T101" fmla="*/ 2147483647 h 7777"/>
              <a:gd name="T102" fmla="*/ 2147483647 w 5281"/>
              <a:gd name="T103" fmla="*/ 2147483647 h 7777"/>
              <a:gd name="T104" fmla="*/ 2147483647 w 5281"/>
              <a:gd name="T105" fmla="*/ 2147483647 h 7777"/>
              <a:gd name="T106" fmla="*/ 2147483647 w 5281"/>
              <a:gd name="T107" fmla="*/ 2147483647 h 7777"/>
              <a:gd name="T108" fmla="*/ 2147483647 w 5281"/>
              <a:gd name="T109" fmla="*/ 2147483647 h 7777"/>
              <a:gd name="T110" fmla="*/ 2147483647 w 5281"/>
              <a:gd name="T111" fmla="*/ 2147483647 h 7777"/>
              <a:gd name="T112" fmla="*/ 2147483647 w 5281"/>
              <a:gd name="T113" fmla="*/ 2147483647 h 7777"/>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5281"/>
              <a:gd name="T172" fmla="*/ 0 h 7777"/>
              <a:gd name="T173" fmla="*/ 5281 w 5281"/>
              <a:gd name="T174" fmla="*/ 7777 h 7777"/>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5281" h="7777">
                <a:moveTo>
                  <a:pt x="0" y="0"/>
                </a:moveTo>
                <a:lnTo>
                  <a:pt x="0" y="0"/>
                </a:lnTo>
                <a:lnTo>
                  <a:pt x="0" y="77"/>
                </a:lnTo>
                <a:lnTo>
                  <a:pt x="215" y="77"/>
                </a:lnTo>
                <a:lnTo>
                  <a:pt x="215" y="155"/>
                </a:lnTo>
                <a:lnTo>
                  <a:pt x="287" y="155"/>
                </a:lnTo>
                <a:lnTo>
                  <a:pt x="287" y="233"/>
                </a:lnTo>
                <a:lnTo>
                  <a:pt x="342" y="233"/>
                </a:lnTo>
                <a:lnTo>
                  <a:pt x="342" y="311"/>
                </a:lnTo>
                <a:lnTo>
                  <a:pt x="388" y="311"/>
                </a:lnTo>
                <a:lnTo>
                  <a:pt x="388" y="388"/>
                </a:lnTo>
                <a:lnTo>
                  <a:pt x="428" y="388"/>
                </a:lnTo>
                <a:lnTo>
                  <a:pt x="428" y="466"/>
                </a:lnTo>
                <a:lnTo>
                  <a:pt x="464" y="466"/>
                </a:lnTo>
                <a:lnTo>
                  <a:pt x="464" y="544"/>
                </a:lnTo>
                <a:lnTo>
                  <a:pt x="498" y="544"/>
                </a:lnTo>
                <a:lnTo>
                  <a:pt x="498" y="622"/>
                </a:lnTo>
                <a:lnTo>
                  <a:pt x="529" y="622"/>
                </a:lnTo>
                <a:lnTo>
                  <a:pt x="529" y="699"/>
                </a:lnTo>
                <a:lnTo>
                  <a:pt x="559" y="699"/>
                </a:lnTo>
                <a:lnTo>
                  <a:pt x="559" y="777"/>
                </a:lnTo>
                <a:lnTo>
                  <a:pt x="588" y="777"/>
                </a:lnTo>
                <a:lnTo>
                  <a:pt x="588" y="855"/>
                </a:lnTo>
                <a:lnTo>
                  <a:pt x="615" y="855"/>
                </a:lnTo>
                <a:lnTo>
                  <a:pt x="615" y="933"/>
                </a:lnTo>
                <a:lnTo>
                  <a:pt x="641" y="933"/>
                </a:lnTo>
                <a:lnTo>
                  <a:pt x="641" y="1011"/>
                </a:lnTo>
                <a:lnTo>
                  <a:pt x="666" y="1011"/>
                </a:lnTo>
                <a:lnTo>
                  <a:pt x="666" y="1088"/>
                </a:lnTo>
                <a:lnTo>
                  <a:pt x="691" y="1088"/>
                </a:lnTo>
                <a:lnTo>
                  <a:pt x="691" y="1166"/>
                </a:lnTo>
                <a:lnTo>
                  <a:pt x="715" y="1166"/>
                </a:lnTo>
                <a:lnTo>
                  <a:pt x="715" y="1244"/>
                </a:lnTo>
                <a:lnTo>
                  <a:pt x="738" y="1244"/>
                </a:lnTo>
                <a:lnTo>
                  <a:pt x="738" y="1322"/>
                </a:lnTo>
                <a:lnTo>
                  <a:pt x="761" y="1322"/>
                </a:lnTo>
                <a:lnTo>
                  <a:pt x="761" y="1399"/>
                </a:lnTo>
                <a:lnTo>
                  <a:pt x="784" y="1399"/>
                </a:lnTo>
                <a:lnTo>
                  <a:pt x="784" y="1477"/>
                </a:lnTo>
                <a:lnTo>
                  <a:pt x="806" y="1477"/>
                </a:lnTo>
                <a:lnTo>
                  <a:pt x="806" y="1555"/>
                </a:lnTo>
                <a:lnTo>
                  <a:pt x="828" y="1555"/>
                </a:lnTo>
                <a:lnTo>
                  <a:pt x="828" y="1633"/>
                </a:lnTo>
                <a:lnTo>
                  <a:pt x="849" y="1633"/>
                </a:lnTo>
                <a:lnTo>
                  <a:pt x="849" y="1710"/>
                </a:lnTo>
                <a:lnTo>
                  <a:pt x="870" y="1710"/>
                </a:lnTo>
                <a:lnTo>
                  <a:pt x="870" y="1788"/>
                </a:lnTo>
                <a:lnTo>
                  <a:pt x="891" y="1788"/>
                </a:lnTo>
                <a:lnTo>
                  <a:pt x="891" y="1866"/>
                </a:lnTo>
                <a:lnTo>
                  <a:pt x="912" y="1866"/>
                </a:lnTo>
                <a:lnTo>
                  <a:pt x="912" y="1944"/>
                </a:lnTo>
                <a:lnTo>
                  <a:pt x="932" y="1944"/>
                </a:lnTo>
                <a:lnTo>
                  <a:pt x="932" y="2022"/>
                </a:lnTo>
                <a:lnTo>
                  <a:pt x="952" y="2022"/>
                </a:lnTo>
                <a:lnTo>
                  <a:pt x="952" y="2099"/>
                </a:lnTo>
                <a:lnTo>
                  <a:pt x="972" y="2099"/>
                </a:lnTo>
                <a:lnTo>
                  <a:pt x="972" y="2177"/>
                </a:lnTo>
                <a:lnTo>
                  <a:pt x="992" y="2177"/>
                </a:lnTo>
                <a:lnTo>
                  <a:pt x="992" y="2255"/>
                </a:lnTo>
                <a:lnTo>
                  <a:pt x="1012" y="2255"/>
                </a:lnTo>
                <a:lnTo>
                  <a:pt x="1012" y="2333"/>
                </a:lnTo>
                <a:lnTo>
                  <a:pt x="1032" y="2333"/>
                </a:lnTo>
                <a:lnTo>
                  <a:pt x="1032" y="2410"/>
                </a:lnTo>
                <a:lnTo>
                  <a:pt x="1052" y="2410"/>
                </a:lnTo>
                <a:lnTo>
                  <a:pt x="1052" y="2488"/>
                </a:lnTo>
                <a:lnTo>
                  <a:pt x="1071" y="2488"/>
                </a:lnTo>
                <a:lnTo>
                  <a:pt x="1071" y="2566"/>
                </a:lnTo>
                <a:lnTo>
                  <a:pt x="1091" y="2566"/>
                </a:lnTo>
                <a:lnTo>
                  <a:pt x="1091" y="2644"/>
                </a:lnTo>
                <a:lnTo>
                  <a:pt x="1110" y="2644"/>
                </a:lnTo>
                <a:lnTo>
                  <a:pt x="1110" y="2721"/>
                </a:lnTo>
                <a:lnTo>
                  <a:pt x="1129" y="2721"/>
                </a:lnTo>
                <a:lnTo>
                  <a:pt x="1129" y="2799"/>
                </a:lnTo>
                <a:lnTo>
                  <a:pt x="1149" y="2799"/>
                </a:lnTo>
                <a:lnTo>
                  <a:pt x="1149" y="2877"/>
                </a:lnTo>
                <a:lnTo>
                  <a:pt x="1168" y="2877"/>
                </a:lnTo>
                <a:lnTo>
                  <a:pt x="1168" y="2955"/>
                </a:lnTo>
                <a:lnTo>
                  <a:pt x="1187" y="2955"/>
                </a:lnTo>
                <a:lnTo>
                  <a:pt x="1187" y="3033"/>
                </a:lnTo>
                <a:lnTo>
                  <a:pt x="1207" y="3033"/>
                </a:lnTo>
                <a:lnTo>
                  <a:pt x="1207" y="3110"/>
                </a:lnTo>
                <a:lnTo>
                  <a:pt x="1226" y="3110"/>
                </a:lnTo>
                <a:lnTo>
                  <a:pt x="1226" y="3188"/>
                </a:lnTo>
                <a:lnTo>
                  <a:pt x="1245" y="3188"/>
                </a:lnTo>
                <a:lnTo>
                  <a:pt x="1245" y="3266"/>
                </a:lnTo>
                <a:lnTo>
                  <a:pt x="1265" y="3266"/>
                </a:lnTo>
                <a:lnTo>
                  <a:pt x="1265" y="3344"/>
                </a:lnTo>
                <a:lnTo>
                  <a:pt x="1284" y="3344"/>
                </a:lnTo>
                <a:lnTo>
                  <a:pt x="1284" y="3421"/>
                </a:lnTo>
                <a:lnTo>
                  <a:pt x="1304" y="3421"/>
                </a:lnTo>
                <a:lnTo>
                  <a:pt x="1304" y="3499"/>
                </a:lnTo>
                <a:lnTo>
                  <a:pt x="1323" y="3499"/>
                </a:lnTo>
                <a:lnTo>
                  <a:pt x="1323" y="3577"/>
                </a:lnTo>
                <a:lnTo>
                  <a:pt x="1343" y="3577"/>
                </a:lnTo>
                <a:lnTo>
                  <a:pt x="1343" y="3655"/>
                </a:lnTo>
                <a:lnTo>
                  <a:pt x="1363" y="3655"/>
                </a:lnTo>
                <a:lnTo>
                  <a:pt x="1363" y="3732"/>
                </a:lnTo>
                <a:lnTo>
                  <a:pt x="1382" y="3732"/>
                </a:lnTo>
                <a:lnTo>
                  <a:pt x="1382" y="3810"/>
                </a:lnTo>
                <a:lnTo>
                  <a:pt x="1402" y="3810"/>
                </a:lnTo>
                <a:lnTo>
                  <a:pt x="1402" y="3888"/>
                </a:lnTo>
                <a:lnTo>
                  <a:pt x="1422" y="3888"/>
                </a:lnTo>
                <a:lnTo>
                  <a:pt x="1422" y="3966"/>
                </a:lnTo>
                <a:lnTo>
                  <a:pt x="1442" y="3966"/>
                </a:lnTo>
                <a:lnTo>
                  <a:pt x="1442" y="4044"/>
                </a:lnTo>
                <a:lnTo>
                  <a:pt x="1463" y="4044"/>
                </a:lnTo>
                <a:lnTo>
                  <a:pt x="1463" y="4121"/>
                </a:lnTo>
                <a:lnTo>
                  <a:pt x="1483" y="4121"/>
                </a:lnTo>
                <a:lnTo>
                  <a:pt x="1483" y="4199"/>
                </a:lnTo>
                <a:lnTo>
                  <a:pt x="1503" y="4199"/>
                </a:lnTo>
                <a:lnTo>
                  <a:pt x="1503" y="4277"/>
                </a:lnTo>
                <a:lnTo>
                  <a:pt x="1524" y="4277"/>
                </a:lnTo>
                <a:lnTo>
                  <a:pt x="1524" y="4355"/>
                </a:lnTo>
                <a:lnTo>
                  <a:pt x="1545" y="4355"/>
                </a:lnTo>
                <a:lnTo>
                  <a:pt x="1545" y="4432"/>
                </a:lnTo>
                <a:lnTo>
                  <a:pt x="1566" y="4432"/>
                </a:lnTo>
                <a:lnTo>
                  <a:pt x="1566" y="4510"/>
                </a:lnTo>
                <a:lnTo>
                  <a:pt x="1587" y="4510"/>
                </a:lnTo>
                <a:lnTo>
                  <a:pt x="1587" y="4588"/>
                </a:lnTo>
                <a:lnTo>
                  <a:pt x="1609" y="4588"/>
                </a:lnTo>
                <a:lnTo>
                  <a:pt x="1609" y="4666"/>
                </a:lnTo>
                <a:lnTo>
                  <a:pt x="1631" y="4666"/>
                </a:lnTo>
                <a:lnTo>
                  <a:pt x="1631" y="4743"/>
                </a:lnTo>
                <a:lnTo>
                  <a:pt x="1653" y="4743"/>
                </a:lnTo>
                <a:lnTo>
                  <a:pt x="1653" y="4821"/>
                </a:lnTo>
                <a:lnTo>
                  <a:pt x="1675" y="4821"/>
                </a:lnTo>
                <a:lnTo>
                  <a:pt x="1675" y="4899"/>
                </a:lnTo>
                <a:lnTo>
                  <a:pt x="1697" y="4899"/>
                </a:lnTo>
                <a:lnTo>
                  <a:pt x="1697" y="4977"/>
                </a:lnTo>
                <a:lnTo>
                  <a:pt x="1720" y="4977"/>
                </a:lnTo>
                <a:lnTo>
                  <a:pt x="1720" y="5055"/>
                </a:lnTo>
                <a:lnTo>
                  <a:pt x="1743" y="5055"/>
                </a:lnTo>
                <a:lnTo>
                  <a:pt x="1743" y="5132"/>
                </a:lnTo>
                <a:lnTo>
                  <a:pt x="1767" y="5132"/>
                </a:lnTo>
                <a:lnTo>
                  <a:pt x="1767" y="5210"/>
                </a:lnTo>
                <a:lnTo>
                  <a:pt x="1791" y="5210"/>
                </a:lnTo>
                <a:lnTo>
                  <a:pt x="1791" y="5288"/>
                </a:lnTo>
                <a:lnTo>
                  <a:pt x="1815" y="5288"/>
                </a:lnTo>
                <a:lnTo>
                  <a:pt x="1815" y="5366"/>
                </a:lnTo>
                <a:lnTo>
                  <a:pt x="1840" y="5366"/>
                </a:lnTo>
                <a:lnTo>
                  <a:pt x="1840" y="5443"/>
                </a:lnTo>
                <a:lnTo>
                  <a:pt x="1865" y="5443"/>
                </a:lnTo>
                <a:lnTo>
                  <a:pt x="1865" y="5521"/>
                </a:lnTo>
                <a:lnTo>
                  <a:pt x="1890" y="5521"/>
                </a:lnTo>
                <a:lnTo>
                  <a:pt x="1890" y="5599"/>
                </a:lnTo>
                <a:lnTo>
                  <a:pt x="1917" y="5599"/>
                </a:lnTo>
                <a:lnTo>
                  <a:pt x="1917" y="5677"/>
                </a:lnTo>
                <a:lnTo>
                  <a:pt x="1943" y="5677"/>
                </a:lnTo>
                <a:lnTo>
                  <a:pt x="1943" y="5754"/>
                </a:lnTo>
                <a:lnTo>
                  <a:pt x="1971" y="5754"/>
                </a:lnTo>
                <a:lnTo>
                  <a:pt x="1971" y="5832"/>
                </a:lnTo>
                <a:lnTo>
                  <a:pt x="1999" y="5832"/>
                </a:lnTo>
                <a:lnTo>
                  <a:pt x="1999" y="5910"/>
                </a:lnTo>
                <a:lnTo>
                  <a:pt x="2027" y="5910"/>
                </a:lnTo>
                <a:lnTo>
                  <a:pt x="2027" y="5988"/>
                </a:lnTo>
                <a:lnTo>
                  <a:pt x="2056" y="5988"/>
                </a:lnTo>
                <a:lnTo>
                  <a:pt x="2056" y="6066"/>
                </a:lnTo>
                <a:lnTo>
                  <a:pt x="2087" y="6066"/>
                </a:lnTo>
                <a:lnTo>
                  <a:pt x="2087" y="6143"/>
                </a:lnTo>
                <a:lnTo>
                  <a:pt x="2118" y="6143"/>
                </a:lnTo>
                <a:lnTo>
                  <a:pt x="2118" y="6221"/>
                </a:lnTo>
                <a:lnTo>
                  <a:pt x="2150" y="6221"/>
                </a:lnTo>
                <a:lnTo>
                  <a:pt x="2150" y="6299"/>
                </a:lnTo>
                <a:lnTo>
                  <a:pt x="2183" y="6299"/>
                </a:lnTo>
                <a:lnTo>
                  <a:pt x="2183" y="6377"/>
                </a:lnTo>
                <a:lnTo>
                  <a:pt x="2217" y="6377"/>
                </a:lnTo>
                <a:lnTo>
                  <a:pt x="2217" y="6454"/>
                </a:lnTo>
                <a:lnTo>
                  <a:pt x="2253" y="6454"/>
                </a:lnTo>
                <a:lnTo>
                  <a:pt x="2253" y="6532"/>
                </a:lnTo>
                <a:lnTo>
                  <a:pt x="2290" y="6532"/>
                </a:lnTo>
                <a:lnTo>
                  <a:pt x="2290" y="6610"/>
                </a:lnTo>
                <a:lnTo>
                  <a:pt x="2328" y="6610"/>
                </a:lnTo>
                <a:lnTo>
                  <a:pt x="2328" y="6688"/>
                </a:lnTo>
                <a:lnTo>
                  <a:pt x="2369" y="6688"/>
                </a:lnTo>
                <a:lnTo>
                  <a:pt x="2369" y="6765"/>
                </a:lnTo>
                <a:lnTo>
                  <a:pt x="2411" y="6765"/>
                </a:lnTo>
                <a:lnTo>
                  <a:pt x="2411" y="6843"/>
                </a:lnTo>
                <a:lnTo>
                  <a:pt x="2456" y="6843"/>
                </a:lnTo>
                <a:lnTo>
                  <a:pt x="2456" y="6921"/>
                </a:lnTo>
                <a:lnTo>
                  <a:pt x="2504" y="6921"/>
                </a:lnTo>
                <a:lnTo>
                  <a:pt x="2504" y="6999"/>
                </a:lnTo>
                <a:lnTo>
                  <a:pt x="2555" y="6999"/>
                </a:lnTo>
                <a:lnTo>
                  <a:pt x="2555" y="7077"/>
                </a:lnTo>
                <a:lnTo>
                  <a:pt x="2609" y="7077"/>
                </a:lnTo>
                <a:lnTo>
                  <a:pt x="2609" y="7154"/>
                </a:lnTo>
                <a:lnTo>
                  <a:pt x="2669" y="7154"/>
                </a:lnTo>
                <a:lnTo>
                  <a:pt x="2669" y="7232"/>
                </a:lnTo>
                <a:lnTo>
                  <a:pt x="2734" y="7232"/>
                </a:lnTo>
                <a:lnTo>
                  <a:pt x="2734" y="7310"/>
                </a:lnTo>
                <a:lnTo>
                  <a:pt x="2806" y="7310"/>
                </a:lnTo>
                <a:lnTo>
                  <a:pt x="2806" y="7388"/>
                </a:lnTo>
                <a:lnTo>
                  <a:pt x="2888" y="7388"/>
                </a:lnTo>
                <a:lnTo>
                  <a:pt x="2888" y="7465"/>
                </a:lnTo>
                <a:lnTo>
                  <a:pt x="2984" y="7465"/>
                </a:lnTo>
                <a:lnTo>
                  <a:pt x="2984" y="7543"/>
                </a:lnTo>
                <a:lnTo>
                  <a:pt x="3101" y="7543"/>
                </a:lnTo>
                <a:lnTo>
                  <a:pt x="3101" y="7621"/>
                </a:lnTo>
                <a:lnTo>
                  <a:pt x="3253" y="7621"/>
                </a:lnTo>
                <a:lnTo>
                  <a:pt x="3253" y="7699"/>
                </a:lnTo>
                <a:lnTo>
                  <a:pt x="3484" y="7699"/>
                </a:lnTo>
                <a:lnTo>
                  <a:pt x="3484" y="7777"/>
                </a:lnTo>
                <a:lnTo>
                  <a:pt x="5281" y="7777"/>
                </a:lnTo>
                <a:lnTo>
                  <a:pt x="5281" y="7699"/>
                </a:lnTo>
                <a:lnTo>
                  <a:pt x="3484" y="7699"/>
                </a:lnTo>
                <a:lnTo>
                  <a:pt x="3484" y="7621"/>
                </a:lnTo>
                <a:lnTo>
                  <a:pt x="3253" y="7621"/>
                </a:lnTo>
                <a:lnTo>
                  <a:pt x="3253" y="7543"/>
                </a:lnTo>
                <a:lnTo>
                  <a:pt x="3101" y="7543"/>
                </a:lnTo>
                <a:lnTo>
                  <a:pt x="3101" y="7465"/>
                </a:lnTo>
                <a:lnTo>
                  <a:pt x="2984" y="7465"/>
                </a:lnTo>
                <a:lnTo>
                  <a:pt x="2984" y="7388"/>
                </a:lnTo>
                <a:lnTo>
                  <a:pt x="2888" y="7388"/>
                </a:lnTo>
                <a:lnTo>
                  <a:pt x="2888" y="7310"/>
                </a:lnTo>
                <a:lnTo>
                  <a:pt x="2806" y="7310"/>
                </a:lnTo>
                <a:lnTo>
                  <a:pt x="2806" y="7232"/>
                </a:lnTo>
                <a:lnTo>
                  <a:pt x="2734" y="7232"/>
                </a:lnTo>
                <a:lnTo>
                  <a:pt x="2734" y="7154"/>
                </a:lnTo>
                <a:lnTo>
                  <a:pt x="2669" y="7154"/>
                </a:lnTo>
                <a:lnTo>
                  <a:pt x="2669" y="7077"/>
                </a:lnTo>
                <a:lnTo>
                  <a:pt x="2609" y="7077"/>
                </a:lnTo>
                <a:lnTo>
                  <a:pt x="2609" y="6999"/>
                </a:lnTo>
                <a:lnTo>
                  <a:pt x="2555" y="6999"/>
                </a:lnTo>
                <a:lnTo>
                  <a:pt x="2555" y="6921"/>
                </a:lnTo>
                <a:lnTo>
                  <a:pt x="2504" y="6921"/>
                </a:lnTo>
                <a:lnTo>
                  <a:pt x="2504" y="6843"/>
                </a:lnTo>
                <a:lnTo>
                  <a:pt x="2456" y="6843"/>
                </a:lnTo>
                <a:lnTo>
                  <a:pt x="2456" y="6765"/>
                </a:lnTo>
                <a:lnTo>
                  <a:pt x="2411" y="6765"/>
                </a:lnTo>
                <a:lnTo>
                  <a:pt x="2411" y="6688"/>
                </a:lnTo>
                <a:lnTo>
                  <a:pt x="2369" y="6688"/>
                </a:lnTo>
                <a:lnTo>
                  <a:pt x="2369" y="6610"/>
                </a:lnTo>
                <a:lnTo>
                  <a:pt x="2328" y="6610"/>
                </a:lnTo>
                <a:lnTo>
                  <a:pt x="2328" y="6532"/>
                </a:lnTo>
                <a:lnTo>
                  <a:pt x="2290" y="6532"/>
                </a:lnTo>
                <a:lnTo>
                  <a:pt x="2290" y="6454"/>
                </a:lnTo>
                <a:lnTo>
                  <a:pt x="2253" y="6454"/>
                </a:lnTo>
                <a:lnTo>
                  <a:pt x="2253" y="6377"/>
                </a:lnTo>
                <a:lnTo>
                  <a:pt x="2217" y="6377"/>
                </a:lnTo>
                <a:lnTo>
                  <a:pt x="2217" y="6299"/>
                </a:lnTo>
                <a:lnTo>
                  <a:pt x="2183" y="6299"/>
                </a:lnTo>
                <a:lnTo>
                  <a:pt x="2183" y="6221"/>
                </a:lnTo>
                <a:lnTo>
                  <a:pt x="2150" y="6221"/>
                </a:lnTo>
                <a:lnTo>
                  <a:pt x="2150" y="6143"/>
                </a:lnTo>
                <a:lnTo>
                  <a:pt x="2118" y="6143"/>
                </a:lnTo>
                <a:lnTo>
                  <a:pt x="2118" y="6066"/>
                </a:lnTo>
                <a:lnTo>
                  <a:pt x="2087" y="6066"/>
                </a:lnTo>
                <a:lnTo>
                  <a:pt x="2087" y="5988"/>
                </a:lnTo>
                <a:lnTo>
                  <a:pt x="2056" y="5988"/>
                </a:lnTo>
                <a:lnTo>
                  <a:pt x="2056" y="5910"/>
                </a:lnTo>
                <a:lnTo>
                  <a:pt x="2027" y="5910"/>
                </a:lnTo>
                <a:lnTo>
                  <a:pt x="2027" y="5832"/>
                </a:lnTo>
                <a:lnTo>
                  <a:pt x="1999" y="5832"/>
                </a:lnTo>
                <a:lnTo>
                  <a:pt x="1999" y="5754"/>
                </a:lnTo>
                <a:lnTo>
                  <a:pt x="1971" y="5754"/>
                </a:lnTo>
                <a:lnTo>
                  <a:pt x="1971" y="5677"/>
                </a:lnTo>
                <a:lnTo>
                  <a:pt x="1943" y="5677"/>
                </a:lnTo>
                <a:lnTo>
                  <a:pt x="1943" y="5599"/>
                </a:lnTo>
                <a:lnTo>
                  <a:pt x="1917" y="5599"/>
                </a:lnTo>
                <a:lnTo>
                  <a:pt x="1917" y="5521"/>
                </a:lnTo>
                <a:lnTo>
                  <a:pt x="1890" y="5521"/>
                </a:lnTo>
                <a:lnTo>
                  <a:pt x="1890" y="5443"/>
                </a:lnTo>
                <a:lnTo>
                  <a:pt x="1865" y="5443"/>
                </a:lnTo>
                <a:lnTo>
                  <a:pt x="1865" y="5366"/>
                </a:lnTo>
                <a:lnTo>
                  <a:pt x="1840" y="5366"/>
                </a:lnTo>
                <a:lnTo>
                  <a:pt x="1840" y="5288"/>
                </a:lnTo>
                <a:lnTo>
                  <a:pt x="1815" y="5288"/>
                </a:lnTo>
                <a:lnTo>
                  <a:pt x="1815" y="5210"/>
                </a:lnTo>
                <a:lnTo>
                  <a:pt x="1791" y="5210"/>
                </a:lnTo>
                <a:lnTo>
                  <a:pt x="1791" y="5132"/>
                </a:lnTo>
                <a:lnTo>
                  <a:pt x="1767" y="5132"/>
                </a:lnTo>
                <a:lnTo>
                  <a:pt x="1767" y="5055"/>
                </a:lnTo>
                <a:lnTo>
                  <a:pt x="1743" y="5055"/>
                </a:lnTo>
                <a:lnTo>
                  <a:pt x="1743" y="4977"/>
                </a:lnTo>
                <a:lnTo>
                  <a:pt x="1720" y="4977"/>
                </a:lnTo>
                <a:lnTo>
                  <a:pt x="1720" y="4899"/>
                </a:lnTo>
                <a:lnTo>
                  <a:pt x="1697" y="4899"/>
                </a:lnTo>
                <a:lnTo>
                  <a:pt x="1697" y="4821"/>
                </a:lnTo>
                <a:lnTo>
                  <a:pt x="1675" y="4821"/>
                </a:lnTo>
                <a:lnTo>
                  <a:pt x="1675" y="4743"/>
                </a:lnTo>
                <a:lnTo>
                  <a:pt x="1653" y="4743"/>
                </a:lnTo>
                <a:lnTo>
                  <a:pt x="1653" y="4666"/>
                </a:lnTo>
                <a:lnTo>
                  <a:pt x="1631" y="4666"/>
                </a:lnTo>
                <a:lnTo>
                  <a:pt x="1631" y="4588"/>
                </a:lnTo>
                <a:lnTo>
                  <a:pt x="1609" y="4588"/>
                </a:lnTo>
                <a:lnTo>
                  <a:pt x="1609" y="4510"/>
                </a:lnTo>
                <a:lnTo>
                  <a:pt x="1587" y="4510"/>
                </a:lnTo>
                <a:lnTo>
                  <a:pt x="1587" y="4432"/>
                </a:lnTo>
                <a:lnTo>
                  <a:pt x="1566" y="4432"/>
                </a:lnTo>
                <a:lnTo>
                  <a:pt x="1566" y="4355"/>
                </a:lnTo>
                <a:lnTo>
                  <a:pt x="1545" y="4355"/>
                </a:lnTo>
                <a:lnTo>
                  <a:pt x="1545" y="4277"/>
                </a:lnTo>
                <a:lnTo>
                  <a:pt x="1524" y="4277"/>
                </a:lnTo>
                <a:lnTo>
                  <a:pt x="1524" y="4199"/>
                </a:lnTo>
                <a:lnTo>
                  <a:pt x="1503" y="4199"/>
                </a:lnTo>
                <a:lnTo>
                  <a:pt x="1503" y="4121"/>
                </a:lnTo>
                <a:lnTo>
                  <a:pt x="1483" y="4121"/>
                </a:lnTo>
                <a:lnTo>
                  <a:pt x="1483" y="4044"/>
                </a:lnTo>
                <a:lnTo>
                  <a:pt x="1463" y="4044"/>
                </a:lnTo>
                <a:lnTo>
                  <a:pt x="1463" y="3966"/>
                </a:lnTo>
                <a:lnTo>
                  <a:pt x="1442" y="3966"/>
                </a:lnTo>
                <a:lnTo>
                  <a:pt x="1442" y="3888"/>
                </a:lnTo>
                <a:lnTo>
                  <a:pt x="1422" y="3888"/>
                </a:lnTo>
                <a:lnTo>
                  <a:pt x="1422" y="3810"/>
                </a:lnTo>
                <a:lnTo>
                  <a:pt x="1402" y="3810"/>
                </a:lnTo>
                <a:lnTo>
                  <a:pt x="1402" y="3732"/>
                </a:lnTo>
                <a:lnTo>
                  <a:pt x="1382" y="3732"/>
                </a:lnTo>
                <a:lnTo>
                  <a:pt x="1382" y="3655"/>
                </a:lnTo>
                <a:lnTo>
                  <a:pt x="1363" y="3655"/>
                </a:lnTo>
                <a:lnTo>
                  <a:pt x="1363" y="3577"/>
                </a:lnTo>
                <a:lnTo>
                  <a:pt x="1343" y="3577"/>
                </a:lnTo>
                <a:lnTo>
                  <a:pt x="1343" y="3499"/>
                </a:lnTo>
                <a:lnTo>
                  <a:pt x="1323" y="3499"/>
                </a:lnTo>
                <a:lnTo>
                  <a:pt x="1323" y="3421"/>
                </a:lnTo>
                <a:lnTo>
                  <a:pt x="1304" y="3421"/>
                </a:lnTo>
                <a:lnTo>
                  <a:pt x="1304" y="3344"/>
                </a:lnTo>
                <a:lnTo>
                  <a:pt x="1284" y="3344"/>
                </a:lnTo>
                <a:lnTo>
                  <a:pt x="1284" y="3266"/>
                </a:lnTo>
                <a:lnTo>
                  <a:pt x="1265" y="3266"/>
                </a:lnTo>
                <a:lnTo>
                  <a:pt x="1265" y="3188"/>
                </a:lnTo>
                <a:lnTo>
                  <a:pt x="1245" y="3188"/>
                </a:lnTo>
                <a:lnTo>
                  <a:pt x="1245" y="3110"/>
                </a:lnTo>
                <a:lnTo>
                  <a:pt x="1226" y="3110"/>
                </a:lnTo>
                <a:lnTo>
                  <a:pt x="1226" y="3033"/>
                </a:lnTo>
                <a:lnTo>
                  <a:pt x="1207" y="3033"/>
                </a:lnTo>
                <a:lnTo>
                  <a:pt x="1207" y="2955"/>
                </a:lnTo>
                <a:lnTo>
                  <a:pt x="1187" y="2955"/>
                </a:lnTo>
                <a:lnTo>
                  <a:pt x="1187" y="2877"/>
                </a:lnTo>
                <a:lnTo>
                  <a:pt x="1168" y="2877"/>
                </a:lnTo>
                <a:lnTo>
                  <a:pt x="1168" y="2799"/>
                </a:lnTo>
                <a:lnTo>
                  <a:pt x="1149" y="2799"/>
                </a:lnTo>
                <a:lnTo>
                  <a:pt x="1149" y="2721"/>
                </a:lnTo>
                <a:lnTo>
                  <a:pt x="1129" y="2721"/>
                </a:lnTo>
                <a:lnTo>
                  <a:pt x="1129" y="2644"/>
                </a:lnTo>
                <a:lnTo>
                  <a:pt x="1110" y="2644"/>
                </a:lnTo>
                <a:lnTo>
                  <a:pt x="1110" y="2566"/>
                </a:lnTo>
                <a:lnTo>
                  <a:pt x="1091" y="2566"/>
                </a:lnTo>
                <a:lnTo>
                  <a:pt x="1091" y="2488"/>
                </a:lnTo>
                <a:lnTo>
                  <a:pt x="1071" y="2488"/>
                </a:lnTo>
                <a:lnTo>
                  <a:pt x="1071" y="2410"/>
                </a:lnTo>
                <a:lnTo>
                  <a:pt x="1052" y="2410"/>
                </a:lnTo>
                <a:lnTo>
                  <a:pt x="1052" y="2333"/>
                </a:lnTo>
                <a:lnTo>
                  <a:pt x="1032" y="2333"/>
                </a:lnTo>
                <a:lnTo>
                  <a:pt x="1032" y="2255"/>
                </a:lnTo>
                <a:lnTo>
                  <a:pt x="1012" y="2255"/>
                </a:lnTo>
                <a:lnTo>
                  <a:pt x="1012" y="2177"/>
                </a:lnTo>
                <a:lnTo>
                  <a:pt x="992" y="2177"/>
                </a:lnTo>
                <a:lnTo>
                  <a:pt x="992" y="2099"/>
                </a:lnTo>
                <a:lnTo>
                  <a:pt x="972" y="2099"/>
                </a:lnTo>
                <a:lnTo>
                  <a:pt x="972" y="2022"/>
                </a:lnTo>
                <a:lnTo>
                  <a:pt x="952" y="2022"/>
                </a:lnTo>
                <a:lnTo>
                  <a:pt x="952" y="1944"/>
                </a:lnTo>
                <a:lnTo>
                  <a:pt x="932" y="1944"/>
                </a:lnTo>
                <a:lnTo>
                  <a:pt x="932" y="1866"/>
                </a:lnTo>
                <a:lnTo>
                  <a:pt x="912" y="1866"/>
                </a:lnTo>
                <a:lnTo>
                  <a:pt x="912" y="1788"/>
                </a:lnTo>
                <a:lnTo>
                  <a:pt x="891" y="1788"/>
                </a:lnTo>
                <a:lnTo>
                  <a:pt x="891" y="1710"/>
                </a:lnTo>
                <a:lnTo>
                  <a:pt x="870" y="1710"/>
                </a:lnTo>
                <a:lnTo>
                  <a:pt x="870" y="1633"/>
                </a:lnTo>
                <a:lnTo>
                  <a:pt x="849" y="1633"/>
                </a:lnTo>
                <a:lnTo>
                  <a:pt x="849" y="1555"/>
                </a:lnTo>
                <a:lnTo>
                  <a:pt x="828" y="1555"/>
                </a:lnTo>
                <a:lnTo>
                  <a:pt x="828" y="1477"/>
                </a:lnTo>
                <a:lnTo>
                  <a:pt x="806" y="1477"/>
                </a:lnTo>
                <a:lnTo>
                  <a:pt x="806" y="1399"/>
                </a:lnTo>
                <a:lnTo>
                  <a:pt x="784" y="1399"/>
                </a:lnTo>
                <a:lnTo>
                  <a:pt x="784" y="1322"/>
                </a:lnTo>
                <a:lnTo>
                  <a:pt x="761" y="1322"/>
                </a:lnTo>
                <a:lnTo>
                  <a:pt x="761" y="1244"/>
                </a:lnTo>
                <a:lnTo>
                  <a:pt x="738" y="1244"/>
                </a:lnTo>
                <a:lnTo>
                  <a:pt x="738" y="1166"/>
                </a:lnTo>
                <a:lnTo>
                  <a:pt x="715" y="1166"/>
                </a:lnTo>
                <a:lnTo>
                  <a:pt x="715" y="1088"/>
                </a:lnTo>
                <a:lnTo>
                  <a:pt x="691" y="1088"/>
                </a:lnTo>
                <a:lnTo>
                  <a:pt x="691" y="1011"/>
                </a:lnTo>
                <a:lnTo>
                  <a:pt x="666" y="1011"/>
                </a:lnTo>
                <a:lnTo>
                  <a:pt x="666" y="933"/>
                </a:lnTo>
                <a:lnTo>
                  <a:pt x="641" y="933"/>
                </a:lnTo>
                <a:lnTo>
                  <a:pt x="641" y="855"/>
                </a:lnTo>
                <a:lnTo>
                  <a:pt x="615" y="855"/>
                </a:lnTo>
                <a:lnTo>
                  <a:pt x="615" y="777"/>
                </a:lnTo>
                <a:lnTo>
                  <a:pt x="588" y="777"/>
                </a:lnTo>
                <a:lnTo>
                  <a:pt x="588" y="699"/>
                </a:lnTo>
                <a:lnTo>
                  <a:pt x="559" y="699"/>
                </a:lnTo>
                <a:lnTo>
                  <a:pt x="559" y="622"/>
                </a:lnTo>
                <a:lnTo>
                  <a:pt x="529" y="622"/>
                </a:lnTo>
                <a:lnTo>
                  <a:pt x="529" y="544"/>
                </a:lnTo>
                <a:lnTo>
                  <a:pt x="498" y="544"/>
                </a:lnTo>
                <a:lnTo>
                  <a:pt x="498" y="466"/>
                </a:lnTo>
                <a:lnTo>
                  <a:pt x="464" y="466"/>
                </a:lnTo>
                <a:lnTo>
                  <a:pt x="464" y="388"/>
                </a:lnTo>
                <a:lnTo>
                  <a:pt x="428" y="388"/>
                </a:lnTo>
                <a:lnTo>
                  <a:pt x="428" y="311"/>
                </a:lnTo>
                <a:lnTo>
                  <a:pt x="388" y="311"/>
                </a:lnTo>
                <a:lnTo>
                  <a:pt x="388" y="233"/>
                </a:lnTo>
                <a:lnTo>
                  <a:pt x="342" y="233"/>
                </a:lnTo>
                <a:lnTo>
                  <a:pt x="342" y="155"/>
                </a:lnTo>
                <a:lnTo>
                  <a:pt x="287" y="155"/>
                </a:lnTo>
                <a:lnTo>
                  <a:pt x="287" y="77"/>
                </a:lnTo>
                <a:lnTo>
                  <a:pt x="215" y="77"/>
                </a:lnTo>
                <a:lnTo>
                  <a:pt x="215" y="0"/>
                </a:lnTo>
                <a:lnTo>
                  <a:pt x="0" y="0"/>
                </a:lnTo>
              </a:path>
            </a:pathLst>
          </a:custGeom>
          <a:noFill/>
          <a:ln w="28575">
            <a:solidFill>
              <a:srgbClr val="FF0000"/>
            </a:solidFill>
            <a:round/>
            <a:headEnd/>
            <a:tailEnd/>
          </a:ln>
          <a:extLst>
            <a:ext uri="{909E8E84-426E-40DD-AFC4-6F175D3DCCD1}">
              <a14:hiddenFill xmlns:a14="http://schemas.microsoft.com/office/drawing/2010/main">
                <a:solidFill>
                  <a:srgbClr val="FFFFFF"/>
                </a:solidFill>
              </a14:hiddenFill>
            </a:ext>
          </a:extLst>
        </p:spPr>
        <p:txBody>
          <a:bodyPr rot="10800000"/>
          <a:lstStyle/>
          <a:p>
            <a:endParaRPr lang="en-US"/>
          </a:p>
        </p:txBody>
      </p:sp>
      <p:sp>
        <p:nvSpPr>
          <p:cNvPr id="113740" name="Rectangle 77"/>
          <p:cNvSpPr>
            <a:spLocks noChangeArrowheads="1"/>
          </p:cNvSpPr>
          <p:nvPr/>
        </p:nvSpPr>
        <p:spPr bwMode="auto">
          <a:xfrm>
            <a:off x="6370638" y="6400800"/>
            <a:ext cx="98425"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1400">
                <a:latin typeface="Arial" panose="020B0604020202020204" pitchFamily="34" charset="0"/>
              </a:rPr>
              <a:t>2</a:t>
            </a:r>
          </a:p>
        </p:txBody>
      </p:sp>
      <p:sp>
        <p:nvSpPr>
          <p:cNvPr id="113741" name="Rectangle 78"/>
          <p:cNvSpPr>
            <a:spLocks noChangeArrowheads="1"/>
          </p:cNvSpPr>
          <p:nvPr/>
        </p:nvSpPr>
        <p:spPr bwMode="auto">
          <a:xfrm>
            <a:off x="6794500" y="6400800"/>
            <a:ext cx="98425"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1400">
                <a:latin typeface="Arial" panose="020B0604020202020204" pitchFamily="34" charset="0"/>
              </a:rPr>
              <a:t>4</a:t>
            </a:r>
          </a:p>
        </p:txBody>
      </p:sp>
      <p:sp>
        <p:nvSpPr>
          <p:cNvPr id="113742" name="Rectangle 79"/>
          <p:cNvSpPr>
            <a:spLocks noChangeArrowheads="1"/>
          </p:cNvSpPr>
          <p:nvPr/>
        </p:nvSpPr>
        <p:spPr bwMode="auto">
          <a:xfrm>
            <a:off x="7216775" y="6400800"/>
            <a:ext cx="100013"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1400">
                <a:latin typeface="Arial" panose="020B0604020202020204" pitchFamily="34" charset="0"/>
              </a:rPr>
              <a:t>6</a:t>
            </a:r>
          </a:p>
        </p:txBody>
      </p:sp>
      <p:sp>
        <p:nvSpPr>
          <p:cNvPr id="113743" name="Rectangle 80"/>
          <p:cNvSpPr>
            <a:spLocks noChangeArrowheads="1"/>
          </p:cNvSpPr>
          <p:nvPr/>
        </p:nvSpPr>
        <p:spPr bwMode="auto">
          <a:xfrm>
            <a:off x="7640638" y="6400800"/>
            <a:ext cx="98425"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1400">
                <a:latin typeface="Arial" panose="020B0604020202020204" pitchFamily="34" charset="0"/>
              </a:rPr>
              <a:t>8</a:t>
            </a:r>
          </a:p>
        </p:txBody>
      </p:sp>
      <p:sp>
        <p:nvSpPr>
          <p:cNvPr id="113744" name="Rectangle 81"/>
          <p:cNvSpPr>
            <a:spLocks noChangeArrowheads="1"/>
          </p:cNvSpPr>
          <p:nvPr/>
        </p:nvSpPr>
        <p:spPr bwMode="auto">
          <a:xfrm>
            <a:off x="8031163" y="6400800"/>
            <a:ext cx="1968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1400">
                <a:latin typeface="Arial" panose="020B0604020202020204" pitchFamily="34" charset="0"/>
              </a:rPr>
              <a:t>10</a:t>
            </a:r>
          </a:p>
        </p:txBody>
      </p:sp>
      <p:sp>
        <p:nvSpPr>
          <p:cNvPr id="113745" name="Rectangle 82"/>
          <p:cNvSpPr>
            <a:spLocks noChangeArrowheads="1"/>
          </p:cNvSpPr>
          <p:nvPr/>
        </p:nvSpPr>
        <p:spPr bwMode="auto">
          <a:xfrm>
            <a:off x="6199188" y="6219825"/>
            <a:ext cx="98425"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1400">
                <a:latin typeface="Arial" panose="020B0604020202020204" pitchFamily="34" charset="0"/>
              </a:rPr>
              <a:t>0</a:t>
            </a:r>
          </a:p>
        </p:txBody>
      </p:sp>
      <p:grpSp>
        <p:nvGrpSpPr>
          <p:cNvPr id="113746" name="Group 83"/>
          <p:cNvGrpSpPr>
            <a:grpSpLocks/>
          </p:cNvGrpSpPr>
          <p:nvPr/>
        </p:nvGrpSpPr>
        <p:grpSpPr bwMode="auto">
          <a:xfrm>
            <a:off x="765175" y="484188"/>
            <a:ext cx="7577138" cy="5916612"/>
            <a:chOff x="816" y="713"/>
            <a:chExt cx="4042" cy="3335"/>
          </a:xfrm>
        </p:grpSpPr>
        <p:sp>
          <p:nvSpPr>
            <p:cNvPr id="113760" name="Line 84"/>
            <p:cNvSpPr>
              <a:spLocks noChangeShapeType="1"/>
            </p:cNvSpPr>
            <p:nvPr/>
          </p:nvSpPr>
          <p:spPr bwMode="auto">
            <a:xfrm>
              <a:off x="864" y="1651"/>
              <a:ext cx="1017"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3761" name="Line 85"/>
            <p:cNvSpPr>
              <a:spLocks noChangeShapeType="1"/>
            </p:cNvSpPr>
            <p:nvPr/>
          </p:nvSpPr>
          <p:spPr bwMode="auto">
            <a:xfrm>
              <a:off x="864" y="1651"/>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3762" name="Line 86"/>
            <p:cNvSpPr>
              <a:spLocks noChangeShapeType="1"/>
            </p:cNvSpPr>
            <p:nvPr/>
          </p:nvSpPr>
          <p:spPr bwMode="auto">
            <a:xfrm>
              <a:off x="864" y="1651"/>
              <a:ext cx="1" cy="4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3763" name="Line 87"/>
            <p:cNvSpPr>
              <a:spLocks noChangeShapeType="1"/>
            </p:cNvSpPr>
            <p:nvPr/>
          </p:nvSpPr>
          <p:spPr bwMode="auto">
            <a:xfrm>
              <a:off x="875" y="1651"/>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3764" name="Line 88"/>
            <p:cNvSpPr>
              <a:spLocks noChangeShapeType="1"/>
            </p:cNvSpPr>
            <p:nvPr/>
          </p:nvSpPr>
          <p:spPr bwMode="auto">
            <a:xfrm>
              <a:off x="887" y="1651"/>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3765" name="Line 89"/>
            <p:cNvSpPr>
              <a:spLocks noChangeShapeType="1"/>
            </p:cNvSpPr>
            <p:nvPr/>
          </p:nvSpPr>
          <p:spPr bwMode="auto">
            <a:xfrm>
              <a:off x="898" y="1651"/>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3766" name="Line 90"/>
            <p:cNvSpPr>
              <a:spLocks noChangeShapeType="1"/>
            </p:cNvSpPr>
            <p:nvPr/>
          </p:nvSpPr>
          <p:spPr bwMode="auto">
            <a:xfrm>
              <a:off x="909" y="1651"/>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3767" name="Line 91"/>
            <p:cNvSpPr>
              <a:spLocks noChangeShapeType="1"/>
            </p:cNvSpPr>
            <p:nvPr/>
          </p:nvSpPr>
          <p:spPr bwMode="auto">
            <a:xfrm>
              <a:off x="921" y="1651"/>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3768" name="Line 92"/>
            <p:cNvSpPr>
              <a:spLocks noChangeShapeType="1"/>
            </p:cNvSpPr>
            <p:nvPr/>
          </p:nvSpPr>
          <p:spPr bwMode="auto">
            <a:xfrm>
              <a:off x="932" y="1651"/>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3769" name="Line 93"/>
            <p:cNvSpPr>
              <a:spLocks noChangeShapeType="1"/>
            </p:cNvSpPr>
            <p:nvPr/>
          </p:nvSpPr>
          <p:spPr bwMode="auto">
            <a:xfrm>
              <a:off x="943" y="1651"/>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3770" name="Line 94"/>
            <p:cNvSpPr>
              <a:spLocks noChangeShapeType="1"/>
            </p:cNvSpPr>
            <p:nvPr/>
          </p:nvSpPr>
          <p:spPr bwMode="auto">
            <a:xfrm>
              <a:off x="955" y="1651"/>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3771" name="Line 95"/>
            <p:cNvSpPr>
              <a:spLocks noChangeShapeType="1"/>
            </p:cNvSpPr>
            <p:nvPr/>
          </p:nvSpPr>
          <p:spPr bwMode="auto">
            <a:xfrm>
              <a:off x="966" y="1651"/>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3772" name="Line 96"/>
            <p:cNvSpPr>
              <a:spLocks noChangeShapeType="1"/>
            </p:cNvSpPr>
            <p:nvPr/>
          </p:nvSpPr>
          <p:spPr bwMode="auto">
            <a:xfrm>
              <a:off x="977" y="1651"/>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3773" name="Line 97"/>
            <p:cNvSpPr>
              <a:spLocks noChangeShapeType="1"/>
            </p:cNvSpPr>
            <p:nvPr/>
          </p:nvSpPr>
          <p:spPr bwMode="auto">
            <a:xfrm>
              <a:off x="988" y="1651"/>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3774" name="Line 98"/>
            <p:cNvSpPr>
              <a:spLocks noChangeShapeType="1"/>
            </p:cNvSpPr>
            <p:nvPr/>
          </p:nvSpPr>
          <p:spPr bwMode="auto">
            <a:xfrm>
              <a:off x="1000" y="1651"/>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3775" name="Line 99"/>
            <p:cNvSpPr>
              <a:spLocks noChangeShapeType="1"/>
            </p:cNvSpPr>
            <p:nvPr/>
          </p:nvSpPr>
          <p:spPr bwMode="auto">
            <a:xfrm>
              <a:off x="1011" y="1651"/>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3776" name="Line 100"/>
            <p:cNvSpPr>
              <a:spLocks noChangeShapeType="1"/>
            </p:cNvSpPr>
            <p:nvPr/>
          </p:nvSpPr>
          <p:spPr bwMode="auto">
            <a:xfrm>
              <a:off x="1022" y="1651"/>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3777" name="Line 101"/>
            <p:cNvSpPr>
              <a:spLocks noChangeShapeType="1"/>
            </p:cNvSpPr>
            <p:nvPr/>
          </p:nvSpPr>
          <p:spPr bwMode="auto">
            <a:xfrm>
              <a:off x="1034" y="1651"/>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3778" name="Line 102"/>
            <p:cNvSpPr>
              <a:spLocks noChangeShapeType="1"/>
            </p:cNvSpPr>
            <p:nvPr/>
          </p:nvSpPr>
          <p:spPr bwMode="auto">
            <a:xfrm>
              <a:off x="1045" y="1651"/>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3779" name="Line 103"/>
            <p:cNvSpPr>
              <a:spLocks noChangeShapeType="1"/>
            </p:cNvSpPr>
            <p:nvPr/>
          </p:nvSpPr>
          <p:spPr bwMode="auto">
            <a:xfrm>
              <a:off x="1056" y="1651"/>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3780" name="Line 104"/>
            <p:cNvSpPr>
              <a:spLocks noChangeShapeType="1"/>
            </p:cNvSpPr>
            <p:nvPr/>
          </p:nvSpPr>
          <p:spPr bwMode="auto">
            <a:xfrm>
              <a:off x="1067" y="1651"/>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3781" name="Line 105"/>
            <p:cNvSpPr>
              <a:spLocks noChangeShapeType="1"/>
            </p:cNvSpPr>
            <p:nvPr/>
          </p:nvSpPr>
          <p:spPr bwMode="auto">
            <a:xfrm>
              <a:off x="1079" y="1651"/>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3782" name="Line 106"/>
            <p:cNvSpPr>
              <a:spLocks noChangeShapeType="1"/>
            </p:cNvSpPr>
            <p:nvPr/>
          </p:nvSpPr>
          <p:spPr bwMode="auto">
            <a:xfrm>
              <a:off x="1090" y="1651"/>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3783" name="Line 107"/>
            <p:cNvSpPr>
              <a:spLocks noChangeShapeType="1"/>
            </p:cNvSpPr>
            <p:nvPr/>
          </p:nvSpPr>
          <p:spPr bwMode="auto">
            <a:xfrm>
              <a:off x="1090" y="1651"/>
              <a:ext cx="1" cy="4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3784" name="Line 108"/>
            <p:cNvSpPr>
              <a:spLocks noChangeShapeType="1"/>
            </p:cNvSpPr>
            <p:nvPr/>
          </p:nvSpPr>
          <p:spPr bwMode="auto">
            <a:xfrm>
              <a:off x="1101" y="1651"/>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3785" name="Line 109"/>
            <p:cNvSpPr>
              <a:spLocks noChangeShapeType="1"/>
            </p:cNvSpPr>
            <p:nvPr/>
          </p:nvSpPr>
          <p:spPr bwMode="auto">
            <a:xfrm>
              <a:off x="1113" y="1651"/>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3786" name="Line 110"/>
            <p:cNvSpPr>
              <a:spLocks noChangeShapeType="1"/>
            </p:cNvSpPr>
            <p:nvPr/>
          </p:nvSpPr>
          <p:spPr bwMode="auto">
            <a:xfrm>
              <a:off x="1124" y="1651"/>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3787" name="Line 111"/>
            <p:cNvSpPr>
              <a:spLocks noChangeShapeType="1"/>
            </p:cNvSpPr>
            <p:nvPr/>
          </p:nvSpPr>
          <p:spPr bwMode="auto">
            <a:xfrm>
              <a:off x="1135" y="1651"/>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3788" name="Line 112"/>
            <p:cNvSpPr>
              <a:spLocks noChangeShapeType="1"/>
            </p:cNvSpPr>
            <p:nvPr/>
          </p:nvSpPr>
          <p:spPr bwMode="auto">
            <a:xfrm>
              <a:off x="1147" y="1651"/>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3789" name="Line 113"/>
            <p:cNvSpPr>
              <a:spLocks noChangeShapeType="1"/>
            </p:cNvSpPr>
            <p:nvPr/>
          </p:nvSpPr>
          <p:spPr bwMode="auto">
            <a:xfrm>
              <a:off x="1158" y="1651"/>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3790" name="Line 114"/>
            <p:cNvSpPr>
              <a:spLocks noChangeShapeType="1"/>
            </p:cNvSpPr>
            <p:nvPr/>
          </p:nvSpPr>
          <p:spPr bwMode="auto">
            <a:xfrm>
              <a:off x="1169" y="1651"/>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3791" name="Line 115"/>
            <p:cNvSpPr>
              <a:spLocks noChangeShapeType="1"/>
            </p:cNvSpPr>
            <p:nvPr/>
          </p:nvSpPr>
          <p:spPr bwMode="auto">
            <a:xfrm>
              <a:off x="1180" y="1651"/>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3792" name="Line 116"/>
            <p:cNvSpPr>
              <a:spLocks noChangeShapeType="1"/>
            </p:cNvSpPr>
            <p:nvPr/>
          </p:nvSpPr>
          <p:spPr bwMode="auto">
            <a:xfrm>
              <a:off x="1192" y="1651"/>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3793" name="Line 117"/>
            <p:cNvSpPr>
              <a:spLocks noChangeShapeType="1"/>
            </p:cNvSpPr>
            <p:nvPr/>
          </p:nvSpPr>
          <p:spPr bwMode="auto">
            <a:xfrm>
              <a:off x="1203" y="1651"/>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3794" name="Line 118"/>
            <p:cNvSpPr>
              <a:spLocks noChangeShapeType="1"/>
            </p:cNvSpPr>
            <p:nvPr/>
          </p:nvSpPr>
          <p:spPr bwMode="auto">
            <a:xfrm>
              <a:off x="1214" y="1651"/>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3795" name="Line 119"/>
            <p:cNvSpPr>
              <a:spLocks noChangeShapeType="1"/>
            </p:cNvSpPr>
            <p:nvPr/>
          </p:nvSpPr>
          <p:spPr bwMode="auto">
            <a:xfrm>
              <a:off x="1226" y="1651"/>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3796" name="Line 120"/>
            <p:cNvSpPr>
              <a:spLocks noChangeShapeType="1"/>
            </p:cNvSpPr>
            <p:nvPr/>
          </p:nvSpPr>
          <p:spPr bwMode="auto">
            <a:xfrm>
              <a:off x="1237" y="1651"/>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3797" name="Line 121"/>
            <p:cNvSpPr>
              <a:spLocks noChangeShapeType="1"/>
            </p:cNvSpPr>
            <p:nvPr/>
          </p:nvSpPr>
          <p:spPr bwMode="auto">
            <a:xfrm>
              <a:off x="1248" y="1651"/>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3798" name="Line 122"/>
            <p:cNvSpPr>
              <a:spLocks noChangeShapeType="1"/>
            </p:cNvSpPr>
            <p:nvPr/>
          </p:nvSpPr>
          <p:spPr bwMode="auto">
            <a:xfrm>
              <a:off x="1259" y="1651"/>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3799" name="Line 123"/>
            <p:cNvSpPr>
              <a:spLocks noChangeShapeType="1"/>
            </p:cNvSpPr>
            <p:nvPr/>
          </p:nvSpPr>
          <p:spPr bwMode="auto">
            <a:xfrm>
              <a:off x="1271" y="1651"/>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3800" name="Line 124"/>
            <p:cNvSpPr>
              <a:spLocks noChangeShapeType="1"/>
            </p:cNvSpPr>
            <p:nvPr/>
          </p:nvSpPr>
          <p:spPr bwMode="auto">
            <a:xfrm>
              <a:off x="1282" y="1651"/>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3801" name="Line 125"/>
            <p:cNvSpPr>
              <a:spLocks noChangeShapeType="1"/>
            </p:cNvSpPr>
            <p:nvPr/>
          </p:nvSpPr>
          <p:spPr bwMode="auto">
            <a:xfrm>
              <a:off x="1293" y="1651"/>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3802" name="Line 126"/>
            <p:cNvSpPr>
              <a:spLocks noChangeShapeType="1"/>
            </p:cNvSpPr>
            <p:nvPr/>
          </p:nvSpPr>
          <p:spPr bwMode="auto">
            <a:xfrm>
              <a:off x="1305" y="1651"/>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3803" name="Line 127"/>
            <p:cNvSpPr>
              <a:spLocks noChangeShapeType="1"/>
            </p:cNvSpPr>
            <p:nvPr/>
          </p:nvSpPr>
          <p:spPr bwMode="auto">
            <a:xfrm>
              <a:off x="1316" y="1651"/>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3804" name="Line 128"/>
            <p:cNvSpPr>
              <a:spLocks noChangeShapeType="1"/>
            </p:cNvSpPr>
            <p:nvPr/>
          </p:nvSpPr>
          <p:spPr bwMode="auto">
            <a:xfrm>
              <a:off x="1316" y="1651"/>
              <a:ext cx="1" cy="4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3805" name="Line 129"/>
            <p:cNvSpPr>
              <a:spLocks noChangeShapeType="1"/>
            </p:cNvSpPr>
            <p:nvPr/>
          </p:nvSpPr>
          <p:spPr bwMode="auto">
            <a:xfrm>
              <a:off x="1327" y="1651"/>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3806" name="Line 130"/>
            <p:cNvSpPr>
              <a:spLocks noChangeShapeType="1"/>
            </p:cNvSpPr>
            <p:nvPr/>
          </p:nvSpPr>
          <p:spPr bwMode="auto">
            <a:xfrm>
              <a:off x="1339" y="1651"/>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3807" name="Line 131"/>
            <p:cNvSpPr>
              <a:spLocks noChangeShapeType="1"/>
            </p:cNvSpPr>
            <p:nvPr/>
          </p:nvSpPr>
          <p:spPr bwMode="auto">
            <a:xfrm>
              <a:off x="1350" y="1651"/>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3808" name="Line 132"/>
            <p:cNvSpPr>
              <a:spLocks noChangeShapeType="1"/>
            </p:cNvSpPr>
            <p:nvPr/>
          </p:nvSpPr>
          <p:spPr bwMode="auto">
            <a:xfrm>
              <a:off x="1361" y="1651"/>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3809" name="Line 133"/>
            <p:cNvSpPr>
              <a:spLocks noChangeShapeType="1"/>
            </p:cNvSpPr>
            <p:nvPr/>
          </p:nvSpPr>
          <p:spPr bwMode="auto">
            <a:xfrm>
              <a:off x="1372" y="1651"/>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3810" name="Line 134"/>
            <p:cNvSpPr>
              <a:spLocks noChangeShapeType="1"/>
            </p:cNvSpPr>
            <p:nvPr/>
          </p:nvSpPr>
          <p:spPr bwMode="auto">
            <a:xfrm>
              <a:off x="1384" y="1651"/>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3811" name="Line 135"/>
            <p:cNvSpPr>
              <a:spLocks noChangeShapeType="1"/>
            </p:cNvSpPr>
            <p:nvPr/>
          </p:nvSpPr>
          <p:spPr bwMode="auto">
            <a:xfrm>
              <a:off x="1395" y="1651"/>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3812" name="Line 136"/>
            <p:cNvSpPr>
              <a:spLocks noChangeShapeType="1"/>
            </p:cNvSpPr>
            <p:nvPr/>
          </p:nvSpPr>
          <p:spPr bwMode="auto">
            <a:xfrm>
              <a:off x="1406" y="1651"/>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3813" name="Line 137"/>
            <p:cNvSpPr>
              <a:spLocks noChangeShapeType="1"/>
            </p:cNvSpPr>
            <p:nvPr/>
          </p:nvSpPr>
          <p:spPr bwMode="auto">
            <a:xfrm>
              <a:off x="1418" y="1651"/>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3814" name="Line 138"/>
            <p:cNvSpPr>
              <a:spLocks noChangeShapeType="1"/>
            </p:cNvSpPr>
            <p:nvPr/>
          </p:nvSpPr>
          <p:spPr bwMode="auto">
            <a:xfrm>
              <a:off x="1429" y="1651"/>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3815" name="Line 139"/>
            <p:cNvSpPr>
              <a:spLocks noChangeShapeType="1"/>
            </p:cNvSpPr>
            <p:nvPr/>
          </p:nvSpPr>
          <p:spPr bwMode="auto">
            <a:xfrm>
              <a:off x="1440" y="1651"/>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3816" name="Line 140"/>
            <p:cNvSpPr>
              <a:spLocks noChangeShapeType="1"/>
            </p:cNvSpPr>
            <p:nvPr/>
          </p:nvSpPr>
          <p:spPr bwMode="auto">
            <a:xfrm>
              <a:off x="1452" y="1651"/>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3817" name="Line 141"/>
            <p:cNvSpPr>
              <a:spLocks noChangeShapeType="1"/>
            </p:cNvSpPr>
            <p:nvPr/>
          </p:nvSpPr>
          <p:spPr bwMode="auto">
            <a:xfrm>
              <a:off x="1463" y="1651"/>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3818" name="Line 142"/>
            <p:cNvSpPr>
              <a:spLocks noChangeShapeType="1"/>
            </p:cNvSpPr>
            <p:nvPr/>
          </p:nvSpPr>
          <p:spPr bwMode="auto">
            <a:xfrm>
              <a:off x="1474" y="1651"/>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3819" name="Line 143"/>
            <p:cNvSpPr>
              <a:spLocks noChangeShapeType="1"/>
            </p:cNvSpPr>
            <p:nvPr/>
          </p:nvSpPr>
          <p:spPr bwMode="auto">
            <a:xfrm>
              <a:off x="1485" y="1651"/>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3820" name="Line 144"/>
            <p:cNvSpPr>
              <a:spLocks noChangeShapeType="1"/>
            </p:cNvSpPr>
            <p:nvPr/>
          </p:nvSpPr>
          <p:spPr bwMode="auto">
            <a:xfrm>
              <a:off x="1497" y="1651"/>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3821" name="Line 145"/>
            <p:cNvSpPr>
              <a:spLocks noChangeShapeType="1"/>
            </p:cNvSpPr>
            <p:nvPr/>
          </p:nvSpPr>
          <p:spPr bwMode="auto">
            <a:xfrm>
              <a:off x="1508" y="1651"/>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3822" name="Line 146"/>
            <p:cNvSpPr>
              <a:spLocks noChangeShapeType="1"/>
            </p:cNvSpPr>
            <p:nvPr/>
          </p:nvSpPr>
          <p:spPr bwMode="auto">
            <a:xfrm>
              <a:off x="1519" y="1651"/>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3823" name="Line 147"/>
            <p:cNvSpPr>
              <a:spLocks noChangeShapeType="1"/>
            </p:cNvSpPr>
            <p:nvPr/>
          </p:nvSpPr>
          <p:spPr bwMode="auto">
            <a:xfrm>
              <a:off x="1531" y="1651"/>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3824" name="Line 148"/>
            <p:cNvSpPr>
              <a:spLocks noChangeShapeType="1"/>
            </p:cNvSpPr>
            <p:nvPr/>
          </p:nvSpPr>
          <p:spPr bwMode="auto">
            <a:xfrm>
              <a:off x="1542" y="1651"/>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3825" name="Line 149"/>
            <p:cNvSpPr>
              <a:spLocks noChangeShapeType="1"/>
            </p:cNvSpPr>
            <p:nvPr/>
          </p:nvSpPr>
          <p:spPr bwMode="auto">
            <a:xfrm>
              <a:off x="1542" y="1651"/>
              <a:ext cx="1" cy="4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3826" name="Line 150"/>
            <p:cNvSpPr>
              <a:spLocks noChangeShapeType="1"/>
            </p:cNvSpPr>
            <p:nvPr/>
          </p:nvSpPr>
          <p:spPr bwMode="auto">
            <a:xfrm>
              <a:off x="1553" y="1651"/>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3827" name="Line 151"/>
            <p:cNvSpPr>
              <a:spLocks noChangeShapeType="1"/>
            </p:cNvSpPr>
            <p:nvPr/>
          </p:nvSpPr>
          <p:spPr bwMode="auto">
            <a:xfrm>
              <a:off x="1564" y="1651"/>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3828" name="Line 152"/>
            <p:cNvSpPr>
              <a:spLocks noChangeShapeType="1"/>
            </p:cNvSpPr>
            <p:nvPr/>
          </p:nvSpPr>
          <p:spPr bwMode="auto">
            <a:xfrm>
              <a:off x="1576" y="1651"/>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3829" name="Line 153"/>
            <p:cNvSpPr>
              <a:spLocks noChangeShapeType="1"/>
            </p:cNvSpPr>
            <p:nvPr/>
          </p:nvSpPr>
          <p:spPr bwMode="auto">
            <a:xfrm>
              <a:off x="1587" y="1651"/>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3830" name="Line 154"/>
            <p:cNvSpPr>
              <a:spLocks noChangeShapeType="1"/>
            </p:cNvSpPr>
            <p:nvPr/>
          </p:nvSpPr>
          <p:spPr bwMode="auto">
            <a:xfrm>
              <a:off x="1598" y="1651"/>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3831" name="Line 155"/>
            <p:cNvSpPr>
              <a:spLocks noChangeShapeType="1"/>
            </p:cNvSpPr>
            <p:nvPr/>
          </p:nvSpPr>
          <p:spPr bwMode="auto">
            <a:xfrm>
              <a:off x="1610" y="1651"/>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3832" name="Line 156"/>
            <p:cNvSpPr>
              <a:spLocks noChangeShapeType="1"/>
            </p:cNvSpPr>
            <p:nvPr/>
          </p:nvSpPr>
          <p:spPr bwMode="auto">
            <a:xfrm>
              <a:off x="1621" y="1651"/>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3833" name="Line 157"/>
            <p:cNvSpPr>
              <a:spLocks noChangeShapeType="1"/>
            </p:cNvSpPr>
            <p:nvPr/>
          </p:nvSpPr>
          <p:spPr bwMode="auto">
            <a:xfrm>
              <a:off x="1632" y="1651"/>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3834" name="Line 158"/>
            <p:cNvSpPr>
              <a:spLocks noChangeShapeType="1"/>
            </p:cNvSpPr>
            <p:nvPr/>
          </p:nvSpPr>
          <p:spPr bwMode="auto">
            <a:xfrm>
              <a:off x="1643" y="1651"/>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3835" name="Line 159"/>
            <p:cNvSpPr>
              <a:spLocks noChangeShapeType="1"/>
            </p:cNvSpPr>
            <p:nvPr/>
          </p:nvSpPr>
          <p:spPr bwMode="auto">
            <a:xfrm>
              <a:off x="1655" y="1651"/>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3836" name="Line 160"/>
            <p:cNvSpPr>
              <a:spLocks noChangeShapeType="1"/>
            </p:cNvSpPr>
            <p:nvPr/>
          </p:nvSpPr>
          <p:spPr bwMode="auto">
            <a:xfrm>
              <a:off x="1666" y="1651"/>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3837" name="Line 161"/>
            <p:cNvSpPr>
              <a:spLocks noChangeShapeType="1"/>
            </p:cNvSpPr>
            <p:nvPr/>
          </p:nvSpPr>
          <p:spPr bwMode="auto">
            <a:xfrm>
              <a:off x="1677" y="1651"/>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3838" name="Line 162"/>
            <p:cNvSpPr>
              <a:spLocks noChangeShapeType="1"/>
            </p:cNvSpPr>
            <p:nvPr/>
          </p:nvSpPr>
          <p:spPr bwMode="auto">
            <a:xfrm>
              <a:off x="1689" y="1651"/>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3839" name="Line 163"/>
            <p:cNvSpPr>
              <a:spLocks noChangeShapeType="1"/>
            </p:cNvSpPr>
            <p:nvPr/>
          </p:nvSpPr>
          <p:spPr bwMode="auto">
            <a:xfrm>
              <a:off x="1700" y="1651"/>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3840" name="Line 164"/>
            <p:cNvSpPr>
              <a:spLocks noChangeShapeType="1"/>
            </p:cNvSpPr>
            <p:nvPr/>
          </p:nvSpPr>
          <p:spPr bwMode="auto">
            <a:xfrm>
              <a:off x="1711" y="1651"/>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3841" name="Line 165"/>
            <p:cNvSpPr>
              <a:spLocks noChangeShapeType="1"/>
            </p:cNvSpPr>
            <p:nvPr/>
          </p:nvSpPr>
          <p:spPr bwMode="auto">
            <a:xfrm>
              <a:off x="1722" y="1651"/>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3842" name="Line 166"/>
            <p:cNvSpPr>
              <a:spLocks noChangeShapeType="1"/>
            </p:cNvSpPr>
            <p:nvPr/>
          </p:nvSpPr>
          <p:spPr bwMode="auto">
            <a:xfrm>
              <a:off x="1734" y="1651"/>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3843" name="Line 167"/>
            <p:cNvSpPr>
              <a:spLocks noChangeShapeType="1"/>
            </p:cNvSpPr>
            <p:nvPr/>
          </p:nvSpPr>
          <p:spPr bwMode="auto">
            <a:xfrm>
              <a:off x="1745" y="1651"/>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3844" name="Line 168"/>
            <p:cNvSpPr>
              <a:spLocks noChangeShapeType="1"/>
            </p:cNvSpPr>
            <p:nvPr/>
          </p:nvSpPr>
          <p:spPr bwMode="auto">
            <a:xfrm>
              <a:off x="1756" y="1651"/>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3845" name="Line 169"/>
            <p:cNvSpPr>
              <a:spLocks noChangeShapeType="1"/>
            </p:cNvSpPr>
            <p:nvPr/>
          </p:nvSpPr>
          <p:spPr bwMode="auto">
            <a:xfrm>
              <a:off x="1768" y="1651"/>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3846" name="Line 170"/>
            <p:cNvSpPr>
              <a:spLocks noChangeShapeType="1"/>
            </p:cNvSpPr>
            <p:nvPr/>
          </p:nvSpPr>
          <p:spPr bwMode="auto">
            <a:xfrm>
              <a:off x="1768" y="1651"/>
              <a:ext cx="1" cy="4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3847" name="Line 171"/>
            <p:cNvSpPr>
              <a:spLocks noChangeShapeType="1"/>
            </p:cNvSpPr>
            <p:nvPr/>
          </p:nvSpPr>
          <p:spPr bwMode="auto">
            <a:xfrm>
              <a:off x="1779" y="1651"/>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3848" name="Line 172"/>
            <p:cNvSpPr>
              <a:spLocks noChangeShapeType="1"/>
            </p:cNvSpPr>
            <p:nvPr/>
          </p:nvSpPr>
          <p:spPr bwMode="auto">
            <a:xfrm>
              <a:off x="1790" y="1651"/>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3849" name="Line 173"/>
            <p:cNvSpPr>
              <a:spLocks noChangeShapeType="1"/>
            </p:cNvSpPr>
            <p:nvPr/>
          </p:nvSpPr>
          <p:spPr bwMode="auto">
            <a:xfrm>
              <a:off x="1802" y="1651"/>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3850" name="Line 174"/>
            <p:cNvSpPr>
              <a:spLocks noChangeShapeType="1"/>
            </p:cNvSpPr>
            <p:nvPr/>
          </p:nvSpPr>
          <p:spPr bwMode="auto">
            <a:xfrm>
              <a:off x="1813" y="1651"/>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3851" name="Line 175"/>
            <p:cNvSpPr>
              <a:spLocks noChangeShapeType="1"/>
            </p:cNvSpPr>
            <p:nvPr/>
          </p:nvSpPr>
          <p:spPr bwMode="auto">
            <a:xfrm>
              <a:off x="1824" y="1651"/>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3852" name="Line 176"/>
            <p:cNvSpPr>
              <a:spLocks noChangeShapeType="1"/>
            </p:cNvSpPr>
            <p:nvPr/>
          </p:nvSpPr>
          <p:spPr bwMode="auto">
            <a:xfrm>
              <a:off x="1836" y="1651"/>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3853" name="Line 177"/>
            <p:cNvSpPr>
              <a:spLocks noChangeShapeType="1"/>
            </p:cNvSpPr>
            <p:nvPr/>
          </p:nvSpPr>
          <p:spPr bwMode="auto">
            <a:xfrm>
              <a:off x="1847" y="1651"/>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3854" name="Line 178"/>
            <p:cNvSpPr>
              <a:spLocks noChangeShapeType="1"/>
            </p:cNvSpPr>
            <p:nvPr/>
          </p:nvSpPr>
          <p:spPr bwMode="auto">
            <a:xfrm>
              <a:off x="1858" y="1651"/>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3855" name="Line 179"/>
            <p:cNvSpPr>
              <a:spLocks noChangeShapeType="1"/>
            </p:cNvSpPr>
            <p:nvPr/>
          </p:nvSpPr>
          <p:spPr bwMode="auto">
            <a:xfrm>
              <a:off x="1869" y="1651"/>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3856" name="Line 180"/>
            <p:cNvSpPr>
              <a:spLocks noChangeShapeType="1"/>
            </p:cNvSpPr>
            <p:nvPr/>
          </p:nvSpPr>
          <p:spPr bwMode="auto">
            <a:xfrm>
              <a:off x="1881" y="1651"/>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3857" name="Line 181"/>
            <p:cNvSpPr>
              <a:spLocks noChangeShapeType="1"/>
            </p:cNvSpPr>
            <p:nvPr/>
          </p:nvSpPr>
          <p:spPr bwMode="auto">
            <a:xfrm flipV="1">
              <a:off x="864" y="713"/>
              <a:ext cx="1" cy="938"/>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3858" name="Line 182"/>
            <p:cNvSpPr>
              <a:spLocks noChangeShapeType="1"/>
            </p:cNvSpPr>
            <p:nvPr/>
          </p:nvSpPr>
          <p:spPr bwMode="auto">
            <a:xfrm flipH="1">
              <a:off x="826" y="1651"/>
              <a:ext cx="38"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3859" name="Line 183"/>
            <p:cNvSpPr>
              <a:spLocks noChangeShapeType="1"/>
            </p:cNvSpPr>
            <p:nvPr/>
          </p:nvSpPr>
          <p:spPr bwMode="auto">
            <a:xfrm flipH="1">
              <a:off x="816" y="1651"/>
              <a:ext cx="48"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3860" name="Line 184"/>
            <p:cNvSpPr>
              <a:spLocks noChangeShapeType="1"/>
            </p:cNvSpPr>
            <p:nvPr/>
          </p:nvSpPr>
          <p:spPr bwMode="auto">
            <a:xfrm flipH="1">
              <a:off x="826" y="1558"/>
              <a:ext cx="38"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3861" name="Line 185"/>
            <p:cNvSpPr>
              <a:spLocks noChangeShapeType="1"/>
            </p:cNvSpPr>
            <p:nvPr/>
          </p:nvSpPr>
          <p:spPr bwMode="auto">
            <a:xfrm flipH="1">
              <a:off x="826" y="1464"/>
              <a:ext cx="38"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3862" name="Line 186"/>
            <p:cNvSpPr>
              <a:spLocks noChangeShapeType="1"/>
            </p:cNvSpPr>
            <p:nvPr/>
          </p:nvSpPr>
          <p:spPr bwMode="auto">
            <a:xfrm flipH="1">
              <a:off x="826" y="1370"/>
              <a:ext cx="38"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3863" name="Line 187"/>
            <p:cNvSpPr>
              <a:spLocks noChangeShapeType="1"/>
            </p:cNvSpPr>
            <p:nvPr/>
          </p:nvSpPr>
          <p:spPr bwMode="auto">
            <a:xfrm flipH="1">
              <a:off x="826" y="1276"/>
              <a:ext cx="38"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3864" name="Line 188"/>
            <p:cNvSpPr>
              <a:spLocks noChangeShapeType="1"/>
            </p:cNvSpPr>
            <p:nvPr/>
          </p:nvSpPr>
          <p:spPr bwMode="auto">
            <a:xfrm flipH="1">
              <a:off x="826" y="1182"/>
              <a:ext cx="38"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3865" name="Line 189"/>
            <p:cNvSpPr>
              <a:spLocks noChangeShapeType="1"/>
            </p:cNvSpPr>
            <p:nvPr/>
          </p:nvSpPr>
          <p:spPr bwMode="auto">
            <a:xfrm flipH="1">
              <a:off x="816" y="1182"/>
              <a:ext cx="48"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3866" name="Line 190"/>
            <p:cNvSpPr>
              <a:spLocks noChangeShapeType="1"/>
            </p:cNvSpPr>
            <p:nvPr/>
          </p:nvSpPr>
          <p:spPr bwMode="auto">
            <a:xfrm flipH="1">
              <a:off x="826" y="1089"/>
              <a:ext cx="38"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3867" name="Line 191"/>
            <p:cNvSpPr>
              <a:spLocks noChangeShapeType="1"/>
            </p:cNvSpPr>
            <p:nvPr/>
          </p:nvSpPr>
          <p:spPr bwMode="auto">
            <a:xfrm flipH="1">
              <a:off x="826" y="995"/>
              <a:ext cx="38"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3868" name="Line 192"/>
            <p:cNvSpPr>
              <a:spLocks noChangeShapeType="1"/>
            </p:cNvSpPr>
            <p:nvPr/>
          </p:nvSpPr>
          <p:spPr bwMode="auto">
            <a:xfrm flipH="1">
              <a:off x="826" y="901"/>
              <a:ext cx="38"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3869" name="Line 193"/>
            <p:cNvSpPr>
              <a:spLocks noChangeShapeType="1"/>
            </p:cNvSpPr>
            <p:nvPr/>
          </p:nvSpPr>
          <p:spPr bwMode="auto">
            <a:xfrm flipH="1">
              <a:off x="826" y="807"/>
              <a:ext cx="38"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3870" name="Line 194"/>
            <p:cNvSpPr>
              <a:spLocks noChangeShapeType="1"/>
            </p:cNvSpPr>
            <p:nvPr/>
          </p:nvSpPr>
          <p:spPr bwMode="auto">
            <a:xfrm flipH="1">
              <a:off x="826" y="713"/>
              <a:ext cx="38"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3871" name="Line 195"/>
            <p:cNvSpPr>
              <a:spLocks noChangeShapeType="1"/>
            </p:cNvSpPr>
            <p:nvPr/>
          </p:nvSpPr>
          <p:spPr bwMode="auto">
            <a:xfrm flipH="1">
              <a:off x="816" y="713"/>
              <a:ext cx="48"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3872" name="Line 196"/>
            <p:cNvSpPr>
              <a:spLocks noChangeShapeType="1"/>
            </p:cNvSpPr>
            <p:nvPr/>
          </p:nvSpPr>
          <p:spPr bwMode="auto">
            <a:xfrm>
              <a:off x="2352" y="1651"/>
              <a:ext cx="1017"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3873" name="Line 197"/>
            <p:cNvSpPr>
              <a:spLocks noChangeShapeType="1"/>
            </p:cNvSpPr>
            <p:nvPr/>
          </p:nvSpPr>
          <p:spPr bwMode="auto">
            <a:xfrm>
              <a:off x="2352" y="1651"/>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3874" name="Line 198"/>
            <p:cNvSpPr>
              <a:spLocks noChangeShapeType="1"/>
            </p:cNvSpPr>
            <p:nvPr/>
          </p:nvSpPr>
          <p:spPr bwMode="auto">
            <a:xfrm>
              <a:off x="2352" y="1651"/>
              <a:ext cx="1" cy="4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3875" name="Line 199"/>
            <p:cNvSpPr>
              <a:spLocks noChangeShapeType="1"/>
            </p:cNvSpPr>
            <p:nvPr/>
          </p:nvSpPr>
          <p:spPr bwMode="auto">
            <a:xfrm>
              <a:off x="2386" y="1651"/>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3876" name="Line 200"/>
            <p:cNvSpPr>
              <a:spLocks noChangeShapeType="1"/>
            </p:cNvSpPr>
            <p:nvPr/>
          </p:nvSpPr>
          <p:spPr bwMode="auto">
            <a:xfrm>
              <a:off x="2420" y="1651"/>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3877" name="Line 201"/>
            <p:cNvSpPr>
              <a:spLocks noChangeShapeType="1"/>
            </p:cNvSpPr>
            <p:nvPr/>
          </p:nvSpPr>
          <p:spPr bwMode="auto">
            <a:xfrm>
              <a:off x="2454" y="1651"/>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3878" name="Line 202"/>
            <p:cNvSpPr>
              <a:spLocks noChangeShapeType="1"/>
            </p:cNvSpPr>
            <p:nvPr/>
          </p:nvSpPr>
          <p:spPr bwMode="auto">
            <a:xfrm>
              <a:off x="2488" y="1651"/>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3879" name="Line 203"/>
            <p:cNvSpPr>
              <a:spLocks noChangeShapeType="1"/>
            </p:cNvSpPr>
            <p:nvPr/>
          </p:nvSpPr>
          <p:spPr bwMode="auto">
            <a:xfrm>
              <a:off x="2522" y="1651"/>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3880" name="Line 204"/>
            <p:cNvSpPr>
              <a:spLocks noChangeShapeType="1"/>
            </p:cNvSpPr>
            <p:nvPr/>
          </p:nvSpPr>
          <p:spPr bwMode="auto">
            <a:xfrm>
              <a:off x="2556" y="1651"/>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3881" name="Line 205"/>
            <p:cNvSpPr>
              <a:spLocks noChangeShapeType="1"/>
            </p:cNvSpPr>
            <p:nvPr/>
          </p:nvSpPr>
          <p:spPr bwMode="auto">
            <a:xfrm>
              <a:off x="2589" y="1651"/>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3882" name="Line 206"/>
            <p:cNvSpPr>
              <a:spLocks noChangeShapeType="1"/>
            </p:cNvSpPr>
            <p:nvPr/>
          </p:nvSpPr>
          <p:spPr bwMode="auto">
            <a:xfrm>
              <a:off x="2623" y="1651"/>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3883" name="Line 207"/>
            <p:cNvSpPr>
              <a:spLocks noChangeShapeType="1"/>
            </p:cNvSpPr>
            <p:nvPr/>
          </p:nvSpPr>
          <p:spPr bwMode="auto">
            <a:xfrm>
              <a:off x="2657" y="1651"/>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3884" name="Line 208"/>
            <p:cNvSpPr>
              <a:spLocks noChangeShapeType="1"/>
            </p:cNvSpPr>
            <p:nvPr/>
          </p:nvSpPr>
          <p:spPr bwMode="auto">
            <a:xfrm>
              <a:off x="2691" y="1651"/>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3885" name="Line 209"/>
            <p:cNvSpPr>
              <a:spLocks noChangeShapeType="1"/>
            </p:cNvSpPr>
            <p:nvPr/>
          </p:nvSpPr>
          <p:spPr bwMode="auto">
            <a:xfrm>
              <a:off x="2691" y="1651"/>
              <a:ext cx="1" cy="4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3886" name="Line 210"/>
            <p:cNvSpPr>
              <a:spLocks noChangeShapeType="1"/>
            </p:cNvSpPr>
            <p:nvPr/>
          </p:nvSpPr>
          <p:spPr bwMode="auto">
            <a:xfrm>
              <a:off x="2725" y="1651"/>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3887" name="Line 211"/>
            <p:cNvSpPr>
              <a:spLocks noChangeShapeType="1"/>
            </p:cNvSpPr>
            <p:nvPr/>
          </p:nvSpPr>
          <p:spPr bwMode="auto">
            <a:xfrm>
              <a:off x="2759" y="1651"/>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3888" name="Line 212"/>
            <p:cNvSpPr>
              <a:spLocks noChangeShapeType="1"/>
            </p:cNvSpPr>
            <p:nvPr/>
          </p:nvSpPr>
          <p:spPr bwMode="auto">
            <a:xfrm>
              <a:off x="2793" y="1651"/>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3889" name="Line 213"/>
            <p:cNvSpPr>
              <a:spLocks noChangeShapeType="1"/>
            </p:cNvSpPr>
            <p:nvPr/>
          </p:nvSpPr>
          <p:spPr bwMode="auto">
            <a:xfrm>
              <a:off x="2827" y="1651"/>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3890" name="Line 214"/>
            <p:cNvSpPr>
              <a:spLocks noChangeShapeType="1"/>
            </p:cNvSpPr>
            <p:nvPr/>
          </p:nvSpPr>
          <p:spPr bwMode="auto">
            <a:xfrm>
              <a:off x="2861" y="1651"/>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3891" name="Line 215"/>
            <p:cNvSpPr>
              <a:spLocks noChangeShapeType="1"/>
            </p:cNvSpPr>
            <p:nvPr/>
          </p:nvSpPr>
          <p:spPr bwMode="auto">
            <a:xfrm>
              <a:off x="2894" y="1651"/>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3892" name="Line 216"/>
            <p:cNvSpPr>
              <a:spLocks noChangeShapeType="1"/>
            </p:cNvSpPr>
            <p:nvPr/>
          </p:nvSpPr>
          <p:spPr bwMode="auto">
            <a:xfrm>
              <a:off x="2928" y="1651"/>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3893" name="Line 217"/>
            <p:cNvSpPr>
              <a:spLocks noChangeShapeType="1"/>
            </p:cNvSpPr>
            <p:nvPr/>
          </p:nvSpPr>
          <p:spPr bwMode="auto">
            <a:xfrm>
              <a:off x="2962" y="1651"/>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3894" name="Line 218"/>
            <p:cNvSpPr>
              <a:spLocks noChangeShapeType="1"/>
            </p:cNvSpPr>
            <p:nvPr/>
          </p:nvSpPr>
          <p:spPr bwMode="auto">
            <a:xfrm>
              <a:off x="2996" y="1651"/>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3895" name="Line 219"/>
            <p:cNvSpPr>
              <a:spLocks noChangeShapeType="1"/>
            </p:cNvSpPr>
            <p:nvPr/>
          </p:nvSpPr>
          <p:spPr bwMode="auto">
            <a:xfrm>
              <a:off x="3030" y="1651"/>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3896" name="Line 220"/>
            <p:cNvSpPr>
              <a:spLocks noChangeShapeType="1"/>
            </p:cNvSpPr>
            <p:nvPr/>
          </p:nvSpPr>
          <p:spPr bwMode="auto">
            <a:xfrm>
              <a:off x="3030" y="1651"/>
              <a:ext cx="1" cy="4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3897" name="Line 221"/>
            <p:cNvSpPr>
              <a:spLocks noChangeShapeType="1"/>
            </p:cNvSpPr>
            <p:nvPr/>
          </p:nvSpPr>
          <p:spPr bwMode="auto">
            <a:xfrm>
              <a:off x="3064" y="1651"/>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3898" name="Line 222"/>
            <p:cNvSpPr>
              <a:spLocks noChangeShapeType="1"/>
            </p:cNvSpPr>
            <p:nvPr/>
          </p:nvSpPr>
          <p:spPr bwMode="auto">
            <a:xfrm>
              <a:off x="3098" y="1651"/>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3899" name="Line 223"/>
            <p:cNvSpPr>
              <a:spLocks noChangeShapeType="1"/>
            </p:cNvSpPr>
            <p:nvPr/>
          </p:nvSpPr>
          <p:spPr bwMode="auto">
            <a:xfrm>
              <a:off x="3131" y="1651"/>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3900" name="Line 224"/>
            <p:cNvSpPr>
              <a:spLocks noChangeShapeType="1"/>
            </p:cNvSpPr>
            <p:nvPr/>
          </p:nvSpPr>
          <p:spPr bwMode="auto">
            <a:xfrm>
              <a:off x="3165" y="1651"/>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3901" name="Line 225"/>
            <p:cNvSpPr>
              <a:spLocks noChangeShapeType="1"/>
            </p:cNvSpPr>
            <p:nvPr/>
          </p:nvSpPr>
          <p:spPr bwMode="auto">
            <a:xfrm>
              <a:off x="3199" y="1651"/>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3902" name="Line 226"/>
            <p:cNvSpPr>
              <a:spLocks noChangeShapeType="1"/>
            </p:cNvSpPr>
            <p:nvPr/>
          </p:nvSpPr>
          <p:spPr bwMode="auto">
            <a:xfrm>
              <a:off x="3233" y="1651"/>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3903" name="Line 227"/>
            <p:cNvSpPr>
              <a:spLocks noChangeShapeType="1"/>
            </p:cNvSpPr>
            <p:nvPr/>
          </p:nvSpPr>
          <p:spPr bwMode="auto">
            <a:xfrm>
              <a:off x="3267" y="1651"/>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3904" name="Line 228"/>
            <p:cNvSpPr>
              <a:spLocks noChangeShapeType="1"/>
            </p:cNvSpPr>
            <p:nvPr/>
          </p:nvSpPr>
          <p:spPr bwMode="auto">
            <a:xfrm>
              <a:off x="3301" y="1651"/>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3905" name="Line 229"/>
            <p:cNvSpPr>
              <a:spLocks noChangeShapeType="1"/>
            </p:cNvSpPr>
            <p:nvPr/>
          </p:nvSpPr>
          <p:spPr bwMode="auto">
            <a:xfrm>
              <a:off x="3335" y="1651"/>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3906" name="Line 230"/>
            <p:cNvSpPr>
              <a:spLocks noChangeShapeType="1"/>
            </p:cNvSpPr>
            <p:nvPr/>
          </p:nvSpPr>
          <p:spPr bwMode="auto">
            <a:xfrm>
              <a:off x="3369" y="1651"/>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3907" name="Line 231"/>
            <p:cNvSpPr>
              <a:spLocks noChangeShapeType="1"/>
            </p:cNvSpPr>
            <p:nvPr/>
          </p:nvSpPr>
          <p:spPr bwMode="auto">
            <a:xfrm>
              <a:off x="3369" y="1651"/>
              <a:ext cx="1" cy="4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3908" name="Line 232"/>
            <p:cNvSpPr>
              <a:spLocks noChangeShapeType="1"/>
            </p:cNvSpPr>
            <p:nvPr/>
          </p:nvSpPr>
          <p:spPr bwMode="auto">
            <a:xfrm flipV="1">
              <a:off x="2352" y="713"/>
              <a:ext cx="1" cy="938"/>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3909" name="Line 233"/>
            <p:cNvSpPr>
              <a:spLocks noChangeShapeType="1"/>
            </p:cNvSpPr>
            <p:nvPr/>
          </p:nvSpPr>
          <p:spPr bwMode="auto">
            <a:xfrm flipH="1">
              <a:off x="2314" y="1651"/>
              <a:ext cx="38"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3910" name="Line 234"/>
            <p:cNvSpPr>
              <a:spLocks noChangeShapeType="1"/>
            </p:cNvSpPr>
            <p:nvPr/>
          </p:nvSpPr>
          <p:spPr bwMode="auto">
            <a:xfrm flipH="1">
              <a:off x="2304" y="1651"/>
              <a:ext cx="48"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3911" name="Line 235"/>
            <p:cNvSpPr>
              <a:spLocks noChangeShapeType="1"/>
            </p:cNvSpPr>
            <p:nvPr/>
          </p:nvSpPr>
          <p:spPr bwMode="auto">
            <a:xfrm flipH="1">
              <a:off x="2314" y="1558"/>
              <a:ext cx="38"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3912" name="Line 236"/>
            <p:cNvSpPr>
              <a:spLocks noChangeShapeType="1"/>
            </p:cNvSpPr>
            <p:nvPr/>
          </p:nvSpPr>
          <p:spPr bwMode="auto">
            <a:xfrm flipH="1">
              <a:off x="2314" y="1464"/>
              <a:ext cx="38"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3913" name="Line 237"/>
            <p:cNvSpPr>
              <a:spLocks noChangeShapeType="1"/>
            </p:cNvSpPr>
            <p:nvPr/>
          </p:nvSpPr>
          <p:spPr bwMode="auto">
            <a:xfrm flipH="1">
              <a:off x="2314" y="1370"/>
              <a:ext cx="38"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3914" name="Line 238"/>
            <p:cNvSpPr>
              <a:spLocks noChangeShapeType="1"/>
            </p:cNvSpPr>
            <p:nvPr/>
          </p:nvSpPr>
          <p:spPr bwMode="auto">
            <a:xfrm flipH="1">
              <a:off x="2314" y="1276"/>
              <a:ext cx="38"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3915" name="Line 239"/>
            <p:cNvSpPr>
              <a:spLocks noChangeShapeType="1"/>
            </p:cNvSpPr>
            <p:nvPr/>
          </p:nvSpPr>
          <p:spPr bwMode="auto">
            <a:xfrm flipH="1">
              <a:off x="2314" y="1182"/>
              <a:ext cx="38"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3916" name="Line 240"/>
            <p:cNvSpPr>
              <a:spLocks noChangeShapeType="1"/>
            </p:cNvSpPr>
            <p:nvPr/>
          </p:nvSpPr>
          <p:spPr bwMode="auto">
            <a:xfrm flipH="1">
              <a:off x="2304" y="1182"/>
              <a:ext cx="48"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3917" name="Line 241"/>
            <p:cNvSpPr>
              <a:spLocks noChangeShapeType="1"/>
            </p:cNvSpPr>
            <p:nvPr/>
          </p:nvSpPr>
          <p:spPr bwMode="auto">
            <a:xfrm flipH="1">
              <a:off x="2314" y="1089"/>
              <a:ext cx="38"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3918" name="Line 242"/>
            <p:cNvSpPr>
              <a:spLocks noChangeShapeType="1"/>
            </p:cNvSpPr>
            <p:nvPr/>
          </p:nvSpPr>
          <p:spPr bwMode="auto">
            <a:xfrm flipH="1">
              <a:off x="2314" y="995"/>
              <a:ext cx="38"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3919" name="Line 243"/>
            <p:cNvSpPr>
              <a:spLocks noChangeShapeType="1"/>
            </p:cNvSpPr>
            <p:nvPr/>
          </p:nvSpPr>
          <p:spPr bwMode="auto">
            <a:xfrm flipH="1">
              <a:off x="2314" y="901"/>
              <a:ext cx="38"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3920" name="Line 244"/>
            <p:cNvSpPr>
              <a:spLocks noChangeShapeType="1"/>
            </p:cNvSpPr>
            <p:nvPr/>
          </p:nvSpPr>
          <p:spPr bwMode="auto">
            <a:xfrm flipH="1">
              <a:off x="2314" y="807"/>
              <a:ext cx="38"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3921" name="Line 245"/>
            <p:cNvSpPr>
              <a:spLocks noChangeShapeType="1"/>
            </p:cNvSpPr>
            <p:nvPr/>
          </p:nvSpPr>
          <p:spPr bwMode="auto">
            <a:xfrm flipH="1">
              <a:off x="2314" y="713"/>
              <a:ext cx="38"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3922" name="Line 246"/>
            <p:cNvSpPr>
              <a:spLocks noChangeShapeType="1"/>
            </p:cNvSpPr>
            <p:nvPr/>
          </p:nvSpPr>
          <p:spPr bwMode="auto">
            <a:xfrm flipH="1">
              <a:off x="2304" y="713"/>
              <a:ext cx="48"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3923" name="Line 247"/>
            <p:cNvSpPr>
              <a:spLocks noChangeShapeType="1"/>
            </p:cNvSpPr>
            <p:nvPr/>
          </p:nvSpPr>
          <p:spPr bwMode="auto">
            <a:xfrm>
              <a:off x="3840" y="1651"/>
              <a:ext cx="1017"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3924" name="Line 248"/>
            <p:cNvSpPr>
              <a:spLocks noChangeShapeType="1"/>
            </p:cNvSpPr>
            <p:nvPr/>
          </p:nvSpPr>
          <p:spPr bwMode="auto">
            <a:xfrm>
              <a:off x="3840" y="1651"/>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3925" name="Line 249"/>
            <p:cNvSpPr>
              <a:spLocks noChangeShapeType="1"/>
            </p:cNvSpPr>
            <p:nvPr/>
          </p:nvSpPr>
          <p:spPr bwMode="auto">
            <a:xfrm>
              <a:off x="3840" y="1651"/>
              <a:ext cx="1" cy="4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3926" name="Line 250"/>
            <p:cNvSpPr>
              <a:spLocks noChangeShapeType="1"/>
            </p:cNvSpPr>
            <p:nvPr/>
          </p:nvSpPr>
          <p:spPr bwMode="auto">
            <a:xfrm>
              <a:off x="3860" y="1651"/>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3927" name="Line 251"/>
            <p:cNvSpPr>
              <a:spLocks noChangeShapeType="1"/>
            </p:cNvSpPr>
            <p:nvPr/>
          </p:nvSpPr>
          <p:spPr bwMode="auto">
            <a:xfrm>
              <a:off x="3881" y="1651"/>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3928" name="Line 252"/>
            <p:cNvSpPr>
              <a:spLocks noChangeShapeType="1"/>
            </p:cNvSpPr>
            <p:nvPr/>
          </p:nvSpPr>
          <p:spPr bwMode="auto">
            <a:xfrm>
              <a:off x="3901" y="1651"/>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3929" name="Line 253"/>
            <p:cNvSpPr>
              <a:spLocks noChangeShapeType="1"/>
            </p:cNvSpPr>
            <p:nvPr/>
          </p:nvSpPr>
          <p:spPr bwMode="auto">
            <a:xfrm>
              <a:off x="3922" y="1651"/>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3930" name="Line 254"/>
            <p:cNvSpPr>
              <a:spLocks noChangeShapeType="1"/>
            </p:cNvSpPr>
            <p:nvPr/>
          </p:nvSpPr>
          <p:spPr bwMode="auto">
            <a:xfrm>
              <a:off x="3942" y="1651"/>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3931" name="Line 255"/>
            <p:cNvSpPr>
              <a:spLocks noChangeShapeType="1"/>
            </p:cNvSpPr>
            <p:nvPr/>
          </p:nvSpPr>
          <p:spPr bwMode="auto">
            <a:xfrm>
              <a:off x="3962" y="1651"/>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3932" name="Line 256"/>
            <p:cNvSpPr>
              <a:spLocks noChangeShapeType="1"/>
            </p:cNvSpPr>
            <p:nvPr/>
          </p:nvSpPr>
          <p:spPr bwMode="auto">
            <a:xfrm>
              <a:off x="3982" y="1651"/>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3933" name="Line 257"/>
            <p:cNvSpPr>
              <a:spLocks noChangeShapeType="1"/>
            </p:cNvSpPr>
            <p:nvPr/>
          </p:nvSpPr>
          <p:spPr bwMode="auto">
            <a:xfrm>
              <a:off x="4003" y="1651"/>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3934" name="Line 258"/>
            <p:cNvSpPr>
              <a:spLocks noChangeShapeType="1"/>
            </p:cNvSpPr>
            <p:nvPr/>
          </p:nvSpPr>
          <p:spPr bwMode="auto">
            <a:xfrm>
              <a:off x="4023" y="1651"/>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3935" name="Line 259"/>
            <p:cNvSpPr>
              <a:spLocks noChangeShapeType="1"/>
            </p:cNvSpPr>
            <p:nvPr/>
          </p:nvSpPr>
          <p:spPr bwMode="auto">
            <a:xfrm>
              <a:off x="4044" y="1651"/>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3936" name="Line 260"/>
            <p:cNvSpPr>
              <a:spLocks noChangeShapeType="1"/>
            </p:cNvSpPr>
            <p:nvPr/>
          </p:nvSpPr>
          <p:spPr bwMode="auto">
            <a:xfrm>
              <a:off x="4044" y="1651"/>
              <a:ext cx="1" cy="4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3937" name="Line 261"/>
            <p:cNvSpPr>
              <a:spLocks noChangeShapeType="1"/>
            </p:cNvSpPr>
            <p:nvPr/>
          </p:nvSpPr>
          <p:spPr bwMode="auto">
            <a:xfrm>
              <a:off x="4064" y="1651"/>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3938" name="Line 262"/>
            <p:cNvSpPr>
              <a:spLocks noChangeShapeType="1"/>
            </p:cNvSpPr>
            <p:nvPr/>
          </p:nvSpPr>
          <p:spPr bwMode="auto">
            <a:xfrm>
              <a:off x="4084" y="1651"/>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3939" name="Line 263"/>
            <p:cNvSpPr>
              <a:spLocks noChangeShapeType="1"/>
            </p:cNvSpPr>
            <p:nvPr/>
          </p:nvSpPr>
          <p:spPr bwMode="auto">
            <a:xfrm>
              <a:off x="4104" y="1651"/>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3940" name="Line 264"/>
            <p:cNvSpPr>
              <a:spLocks noChangeShapeType="1"/>
            </p:cNvSpPr>
            <p:nvPr/>
          </p:nvSpPr>
          <p:spPr bwMode="auto">
            <a:xfrm>
              <a:off x="4125" y="1651"/>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3941" name="Line 265"/>
            <p:cNvSpPr>
              <a:spLocks noChangeShapeType="1"/>
            </p:cNvSpPr>
            <p:nvPr/>
          </p:nvSpPr>
          <p:spPr bwMode="auto">
            <a:xfrm>
              <a:off x="4145" y="1651"/>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3942" name="Line 266"/>
            <p:cNvSpPr>
              <a:spLocks noChangeShapeType="1"/>
            </p:cNvSpPr>
            <p:nvPr/>
          </p:nvSpPr>
          <p:spPr bwMode="auto">
            <a:xfrm>
              <a:off x="4165" y="1651"/>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3943" name="Line 267"/>
            <p:cNvSpPr>
              <a:spLocks noChangeShapeType="1"/>
            </p:cNvSpPr>
            <p:nvPr/>
          </p:nvSpPr>
          <p:spPr bwMode="auto">
            <a:xfrm>
              <a:off x="4186" y="1651"/>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3944" name="Line 268"/>
            <p:cNvSpPr>
              <a:spLocks noChangeShapeType="1"/>
            </p:cNvSpPr>
            <p:nvPr/>
          </p:nvSpPr>
          <p:spPr bwMode="auto">
            <a:xfrm>
              <a:off x="4206" y="1651"/>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3945" name="Line 269"/>
            <p:cNvSpPr>
              <a:spLocks noChangeShapeType="1"/>
            </p:cNvSpPr>
            <p:nvPr/>
          </p:nvSpPr>
          <p:spPr bwMode="auto">
            <a:xfrm>
              <a:off x="4226" y="1651"/>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3946" name="Line 270"/>
            <p:cNvSpPr>
              <a:spLocks noChangeShapeType="1"/>
            </p:cNvSpPr>
            <p:nvPr/>
          </p:nvSpPr>
          <p:spPr bwMode="auto">
            <a:xfrm>
              <a:off x="4247" y="1651"/>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3947" name="Line 271"/>
            <p:cNvSpPr>
              <a:spLocks noChangeShapeType="1"/>
            </p:cNvSpPr>
            <p:nvPr/>
          </p:nvSpPr>
          <p:spPr bwMode="auto">
            <a:xfrm>
              <a:off x="4247" y="1651"/>
              <a:ext cx="1" cy="4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3948" name="Line 272"/>
            <p:cNvSpPr>
              <a:spLocks noChangeShapeType="1"/>
            </p:cNvSpPr>
            <p:nvPr/>
          </p:nvSpPr>
          <p:spPr bwMode="auto">
            <a:xfrm>
              <a:off x="4267" y="1651"/>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3949" name="Line 273"/>
            <p:cNvSpPr>
              <a:spLocks noChangeShapeType="1"/>
            </p:cNvSpPr>
            <p:nvPr/>
          </p:nvSpPr>
          <p:spPr bwMode="auto">
            <a:xfrm>
              <a:off x="4287" y="1651"/>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3950" name="Line 274"/>
            <p:cNvSpPr>
              <a:spLocks noChangeShapeType="1"/>
            </p:cNvSpPr>
            <p:nvPr/>
          </p:nvSpPr>
          <p:spPr bwMode="auto">
            <a:xfrm>
              <a:off x="4308" y="1651"/>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3951" name="Line 275"/>
            <p:cNvSpPr>
              <a:spLocks noChangeShapeType="1"/>
            </p:cNvSpPr>
            <p:nvPr/>
          </p:nvSpPr>
          <p:spPr bwMode="auto">
            <a:xfrm>
              <a:off x="4328" y="1651"/>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3952" name="Line 276"/>
            <p:cNvSpPr>
              <a:spLocks noChangeShapeType="1"/>
            </p:cNvSpPr>
            <p:nvPr/>
          </p:nvSpPr>
          <p:spPr bwMode="auto">
            <a:xfrm>
              <a:off x="4349" y="1651"/>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3953" name="Line 277"/>
            <p:cNvSpPr>
              <a:spLocks noChangeShapeType="1"/>
            </p:cNvSpPr>
            <p:nvPr/>
          </p:nvSpPr>
          <p:spPr bwMode="auto">
            <a:xfrm>
              <a:off x="4369" y="1651"/>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3954" name="Line 278"/>
            <p:cNvSpPr>
              <a:spLocks noChangeShapeType="1"/>
            </p:cNvSpPr>
            <p:nvPr/>
          </p:nvSpPr>
          <p:spPr bwMode="auto">
            <a:xfrm>
              <a:off x="4389" y="1651"/>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3955" name="Line 279"/>
            <p:cNvSpPr>
              <a:spLocks noChangeShapeType="1"/>
            </p:cNvSpPr>
            <p:nvPr/>
          </p:nvSpPr>
          <p:spPr bwMode="auto">
            <a:xfrm>
              <a:off x="4409" y="1651"/>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3956" name="Line 280"/>
            <p:cNvSpPr>
              <a:spLocks noChangeShapeType="1"/>
            </p:cNvSpPr>
            <p:nvPr/>
          </p:nvSpPr>
          <p:spPr bwMode="auto">
            <a:xfrm>
              <a:off x="4430" y="1651"/>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3957" name="Line 281"/>
            <p:cNvSpPr>
              <a:spLocks noChangeShapeType="1"/>
            </p:cNvSpPr>
            <p:nvPr/>
          </p:nvSpPr>
          <p:spPr bwMode="auto">
            <a:xfrm>
              <a:off x="4450" y="1651"/>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3958" name="Line 282"/>
            <p:cNvSpPr>
              <a:spLocks noChangeShapeType="1"/>
            </p:cNvSpPr>
            <p:nvPr/>
          </p:nvSpPr>
          <p:spPr bwMode="auto">
            <a:xfrm>
              <a:off x="4450" y="1651"/>
              <a:ext cx="1" cy="4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3959" name="Line 283"/>
            <p:cNvSpPr>
              <a:spLocks noChangeShapeType="1"/>
            </p:cNvSpPr>
            <p:nvPr/>
          </p:nvSpPr>
          <p:spPr bwMode="auto">
            <a:xfrm>
              <a:off x="4470" y="1651"/>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3960" name="Line 284"/>
            <p:cNvSpPr>
              <a:spLocks noChangeShapeType="1"/>
            </p:cNvSpPr>
            <p:nvPr/>
          </p:nvSpPr>
          <p:spPr bwMode="auto">
            <a:xfrm>
              <a:off x="4491" y="1651"/>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3961" name="Line 285"/>
            <p:cNvSpPr>
              <a:spLocks noChangeShapeType="1"/>
            </p:cNvSpPr>
            <p:nvPr/>
          </p:nvSpPr>
          <p:spPr bwMode="auto">
            <a:xfrm>
              <a:off x="4511" y="1651"/>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3962" name="Line 286"/>
            <p:cNvSpPr>
              <a:spLocks noChangeShapeType="1"/>
            </p:cNvSpPr>
            <p:nvPr/>
          </p:nvSpPr>
          <p:spPr bwMode="auto">
            <a:xfrm>
              <a:off x="4531" y="1651"/>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3963" name="Line 287"/>
            <p:cNvSpPr>
              <a:spLocks noChangeShapeType="1"/>
            </p:cNvSpPr>
            <p:nvPr/>
          </p:nvSpPr>
          <p:spPr bwMode="auto">
            <a:xfrm>
              <a:off x="4552" y="1651"/>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3964" name="Line 288"/>
            <p:cNvSpPr>
              <a:spLocks noChangeShapeType="1"/>
            </p:cNvSpPr>
            <p:nvPr/>
          </p:nvSpPr>
          <p:spPr bwMode="auto">
            <a:xfrm>
              <a:off x="4572" y="1651"/>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3965" name="Line 289"/>
            <p:cNvSpPr>
              <a:spLocks noChangeShapeType="1"/>
            </p:cNvSpPr>
            <p:nvPr/>
          </p:nvSpPr>
          <p:spPr bwMode="auto">
            <a:xfrm>
              <a:off x="4592" y="1651"/>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3966" name="Line 290"/>
            <p:cNvSpPr>
              <a:spLocks noChangeShapeType="1"/>
            </p:cNvSpPr>
            <p:nvPr/>
          </p:nvSpPr>
          <p:spPr bwMode="auto">
            <a:xfrm>
              <a:off x="4613" y="1651"/>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3967" name="Line 291"/>
            <p:cNvSpPr>
              <a:spLocks noChangeShapeType="1"/>
            </p:cNvSpPr>
            <p:nvPr/>
          </p:nvSpPr>
          <p:spPr bwMode="auto">
            <a:xfrm>
              <a:off x="4633" y="1651"/>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3968" name="Line 292"/>
            <p:cNvSpPr>
              <a:spLocks noChangeShapeType="1"/>
            </p:cNvSpPr>
            <p:nvPr/>
          </p:nvSpPr>
          <p:spPr bwMode="auto">
            <a:xfrm>
              <a:off x="4653" y="1651"/>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3969" name="Line 293"/>
            <p:cNvSpPr>
              <a:spLocks noChangeShapeType="1"/>
            </p:cNvSpPr>
            <p:nvPr/>
          </p:nvSpPr>
          <p:spPr bwMode="auto">
            <a:xfrm>
              <a:off x="4653" y="1651"/>
              <a:ext cx="1" cy="4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3970" name="Line 294"/>
            <p:cNvSpPr>
              <a:spLocks noChangeShapeType="1"/>
            </p:cNvSpPr>
            <p:nvPr/>
          </p:nvSpPr>
          <p:spPr bwMode="auto">
            <a:xfrm>
              <a:off x="4674" y="1651"/>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3971" name="Line 295"/>
            <p:cNvSpPr>
              <a:spLocks noChangeShapeType="1"/>
            </p:cNvSpPr>
            <p:nvPr/>
          </p:nvSpPr>
          <p:spPr bwMode="auto">
            <a:xfrm>
              <a:off x="4694" y="1651"/>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3972" name="Line 296"/>
            <p:cNvSpPr>
              <a:spLocks noChangeShapeType="1"/>
            </p:cNvSpPr>
            <p:nvPr/>
          </p:nvSpPr>
          <p:spPr bwMode="auto">
            <a:xfrm>
              <a:off x="4714" y="1651"/>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3973" name="Line 297"/>
            <p:cNvSpPr>
              <a:spLocks noChangeShapeType="1"/>
            </p:cNvSpPr>
            <p:nvPr/>
          </p:nvSpPr>
          <p:spPr bwMode="auto">
            <a:xfrm>
              <a:off x="4735" y="1651"/>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3974" name="Line 298"/>
            <p:cNvSpPr>
              <a:spLocks noChangeShapeType="1"/>
            </p:cNvSpPr>
            <p:nvPr/>
          </p:nvSpPr>
          <p:spPr bwMode="auto">
            <a:xfrm>
              <a:off x="4755" y="1651"/>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3975" name="Line 299"/>
            <p:cNvSpPr>
              <a:spLocks noChangeShapeType="1"/>
            </p:cNvSpPr>
            <p:nvPr/>
          </p:nvSpPr>
          <p:spPr bwMode="auto">
            <a:xfrm>
              <a:off x="4775" y="1651"/>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3976" name="Line 300"/>
            <p:cNvSpPr>
              <a:spLocks noChangeShapeType="1"/>
            </p:cNvSpPr>
            <p:nvPr/>
          </p:nvSpPr>
          <p:spPr bwMode="auto">
            <a:xfrm>
              <a:off x="4796" y="1651"/>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3977" name="Line 301"/>
            <p:cNvSpPr>
              <a:spLocks noChangeShapeType="1"/>
            </p:cNvSpPr>
            <p:nvPr/>
          </p:nvSpPr>
          <p:spPr bwMode="auto">
            <a:xfrm>
              <a:off x="4816" y="1651"/>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3978" name="Line 302"/>
            <p:cNvSpPr>
              <a:spLocks noChangeShapeType="1"/>
            </p:cNvSpPr>
            <p:nvPr/>
          </p:nvSpPr>
          <p:spPr bwMode="auto">
            <a:xfrm>
              <a:off x="4836" y="1651"/>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3979" name="Line 303"/>
            <p:cNvSpPr>
              <a:spLocks noChangeShapeType="1"/>
            </p:cNvSpPr>
            <p:nvPr/>
          </p:nvSpPr>
          <p:spPr bwMode="auto">
            <a:xfrm>
              <a:off x="4857" y="1651"/>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3980" name="Line 304"/>
            <p:cNvSpPr>
              <a:spLocks noChangeShapeType="1"/>
            </p:cNvSpPr>
            <p:nvPr/>
          </p:nvSpPr>
          <p:spPr bwMode="auto">
            <a:xfrm>
              <a:off x="4857" y="1651"/>
              <a:ext cx="1" cy="4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3981" name="Line 305"/>
            <p:cNvSpPr>
              <a:spLocks noChangeShapeType="1"/>
            </p:cNvSpPr>
            <p:nvPr/>
          </p:nvSpPr>
          <p:spPr bwMode="auto">
            <a:xfrm flipV="1">
              <a:off x="3840" y="713"/>
              <a:ext cx="1" cy="938"/>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3982" name="Line 306"/>
            <p:cNvSpPr>
              <a:spLocks noChangeShapeType="1"/>
            </p:cNvSpPr>
            <p:nvPr/>
          </p:nvSpPr>
          <p:spPr bwMode="auto">
            <a:xfrm flipH="1">
              <a:off x="3802" y="1651"/>
              <a:ext cx="38"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3983" name="Line 307"/>
            <p:cNvSpPr>
              <a:spLocks noChangeShapeType="1"/>
            </p:cNvSpPr>
            <p:nvPr/>
          </p:nvSpPr>
          <p:spPr bwMode="auto">
            <a:xfrm flipH="1">
              <a:off x="3792" y="1651"/>
              <a:ext cx="48"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3984" name="Line 308"/>
            <p:cNvSpPr>
              <a:spLocks noChangeShapeType="1"/>
            </p:cNvSpPr>
            <p:nvPr/>
          </p:nvSpPr>
          <p:spPr bwMode="auto">
            <a:xfrm flipH="1">
              <a:off x="3802" y="1558"/>
              <a:ext cx="38"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3985" name="Line 309"/>
            <p:cNvSpPr>
              <a:spLocks noChangeShapeType="1"/>
            </p:cNvSpPr>
            <p:nvPr/>
          </p:nvSpPr>
          <p:spPr bwMode="auto">
            <a:xfrm flipH="1">
              <a:off x="3802" y="1464"/>
              <a:ext cx="38"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3986" name="Line 310"/>
            <p:cNvSpPr>
              <a:spLocks noChangeShapeType="1"/>
            </p:cNvSpPr>
            <p:nvPr/>
          </p:nvSpPr>
          <p:spPr bwMode="auto">
            <a:xfrm flipH="1">
              <a:off x="3802" y="1370"/>
              <a:ext cx="38"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3987" name="Line 311"/>
            <p:cNvSpPr>
              <a:spLocks noChangeShapeType="1"/>
            </p:cNvSpPr>
            <p:nvPr/>
          </p:nvSpPr>
          <p:spPr bwMode="auto">
            <a:xfrm flipH="1">
              <a:off x="3802" y="1276"/>
              <a:ext cx="38"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3988" name="Line 312"/>
            <p:cNvSpPr>
              <a:spLocks noChangeShapeType="1"/>
            </p:cNvSpPr>
            <p:nvPr/>
          </p:nvSpPr>
          <p:spPr bwMode="auto">
            <a:xfrm flipH="1">
              <a:off x="3802" y="1182"/>
              <a:ext cx="38"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3989" name="Line 313"/>
            <p:cNvSpPr>
              <a:spLocks noChangeShapeType="1"/>
            </p:cNvSpPr>
            <p:nvPr/>
          </p:nvSpPr>
          <p:spPr bwMode="auto">
            <a:xfrm flipH="1">
              <a:off x="3792" y="1182"/>
              <a:ext cx="48"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3990" name="Line 314"/>
            <p:cNvSpPr>
              <a:spLocks noChangeShapeType="1"/>
            </p:cNvSpPr>
            <p:nvPr/>
          </p:nvSpPr>
          <p:spPr bwMode="auto">
            <a:xfrm flipH="1">
              <a:off x="3802" y="1089"/>
              <a:ext cx="38"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3991" name="Line 315"/>
            <p:cNvSpPr>
              <a:spLocks noChangeShapeType="1"/>
            </p:cNvSpPr>
            <p:nvPr/>
          </p:nvSpPr>
          <p:spPr bwMode="auto">
            <a:xfrm flipH="1">
              <a:off x="3802" y="995"/>
              <a:ext cx="38"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3992" name="Line 316"/>
            <p:cNvSpPr>
              <a:spLocks noChangeShapeType="1"/>
            </p:cNvSpPr>
            <p:nvPr/>
          </p:nvSpPr>
          <p:spPr bwMode="auto">
            <a:xfrm flipH="1">
              <a:off x="3802" y="901"/>
              <a:ext cx="38"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3993" name="Line 317"/>
            <p:cNvSpPr>
              <a:spLocks noChangeShapeType="1"/>
            </p:cNvSpPr>
            <p:nvPr/>
          </p:nvSpPr>
          <p:spPr bwMode="auto">
            <a:xfrm flipH="1">
              <a:off x="3802" y="807"/>
              <a:ext cx="38"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3994" name="Line 318"/>
            <p:cNvSpPr>
              <a:spLocks noChangeShapeType="1"/>
            </p:cNvSpPr>
            <p:nvPr/>
          </p:nvSpPr>
          <p:spPr bwMode="auto">
            <a:xfrm flipH="1">
              <a:off x="3802" y="713"/>
              <a:ext cx="38"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3995" name="Line 319"/>
            <p:cNvSpPr>
              <a:spLocks noChangeShapeType="1"/>
            </p:cNvSpPr>
            <p:nvPr/>
          </p:nvSpPr>
          <p:spPr bwMode="auto">
            <a:xfrm flipH="1">
              <a:off x="3792" y="713"/>
              <a:ext cx="48"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3996" name="Line 320"/>
            <p:cNvSpPr>
              <a:spLocks noChangeShapeType="1"/>
            </p:cNvSpPr>
            <p:nvPr/>
          </p:nvSpPr>
          <p:spPr bwMode="auto">
            <a:xfrm>
              <a:off x="864" y="2827"/>
              <a:ext cx="1017"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3997" name="Line 321"/>
            <p:cNvSpPr>
              <a:spLocks noChangeShapeType="1"/>
            </p:cNvSpPr>
            <p:nvPr/>
          </p:nvSpPr>
          <p:spPr bwMode="auto">
            <a:xfrm>
              <a:off x="864"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3998" name="Line 322"/>
            <p:cNvSpPr>
              <a:spLocks noChangeShapeType="1"/>
            </p:cNvSpPr>
            <p:nvPr/>
          </p:nvSpPr>
          <p:spPr bwMode="auto">
            <a:xfrm>
              <a:off x="864" y="2827"/>
              <a:ext cx="1" cy="4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3999" name="Line 323"/>
            <p:cNvSpPr>
              <a:spLocks noChangeShapeType="1"/>
            </p:cNvSpPr>
            <p:nvPr/>
          </p:nvSpPr>
          <p:spPr bwMode="auto">
            <a:xfrm>
              <a:off x="875"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000" name="Line 324"/>
            <p:cNvSpPr>
              <a:spLocks noChangeShapeType="1"/>
            </p:cNvSpPr>
            <p:nvPr/>
          </p:nvSpPr>
          <p:spPr bwMode="auto">
            <a:xfrm>
              <a:off x="887"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001" name="Line 325"/>
            <p:cNvSpPr>
              <a:spLocks noChangeShapeType="1"/>
            </p:cNvSpPr>
            <p:nvPr/>
          </p:nvSpPr>
          <p:spPr bwMode="auto">
            <a:xfrm>
              <a:off x="898"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002" name="Line 326"/>
            <p:cNvSpPr>
              <a:spLocks noChangeShapeType="1"/>
            </p:cNvSpPr>
            <p:nvPr/>
          </p:nvSpPr>
          <p:spPr bwMode="auto">
            <a:xfrm>
              <a:off x="909"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003" name="Line 327"/>
            <p:cNvSpPr>
              <a:spLocks noChangeShapeType="1"/>
            </p:cNvSpPr>
            <p:nvPr/>
          </p:nvSpPr>
          <p:spPr bwMode="auto">
            <a:xfrm>
              <a:off x="921"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004" name="Line 328"/>
            <p:cNvSpPr>
              <a:spLocks noChangeShapeType="1"/>
            </p:cNvSpPr>
            <p:nvPr/>
          </p:nvSpPr>
          <p:spPr bwMode="auto">
            <a:xfrm>
              <a:off x="932"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005" name="Line 329"/>
            <p:cNvSpPr>
              <a:spLocks noChangeShapeType="1"/>
            </p:cNvSpPr>
            <p:nvPr/>
          </p:nvSpPr>
          <p:spPr bwMode="auto">
            <a:xfrm>
              <a:off x="943"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006" name="Line 330"/>
            <p:cNvSpPr>
              <a:spLocks noChangeShapeType="1"/>
            </p:cNvSpPr>
            <p:nvPr/>
          </p:nvSpPr>
          <p:spPr bwMode="auto">
            <a:xfrm>
              <a:off x="955"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007" name="Line 331"/>
            <p:cNvSpPr>
              <a:spLocks noChangeShapeType="1"/>
            </p:cNvSpPr>
            <p:nvPr/>
          </p:nvSpPr>
          <p:spPr bwMode="auto">
            <a:xfrm>
              <a:off x="966"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008" name="Line 332"/>
            <p:cNvSpPr>
              <a:spLocks noChangeShapeType="1"/>
            </p:cNvSpPr>
            <p:nvPr/>
          </p:nvSpPr>
          <p:spPr bwMode="auto">
            <a:xfrm>
              <a:off x="977"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009" name="Line 333"/>
            <p:cNvSpPr>
              <a:spLocks noChangeShapeType="1"/>
            </p:cNvSpPr>
            <p:nvPr/>
          </p:nvSpPr>
          <p:spPr bwMode="auto">
            <a:xfrm>
              <a:off x="988"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010" name="Line 334"/>
            <p:cNvSpPr>
              <a:spLocks noChangeShapeType="1"/>
            </p:cNvSpPr>
            <p:nvPr/>
          </p:nvSpPr>
          <p:spPr bwMode="auto">
            <a:xfrm>
              <a:off x="1000"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011" name="Line 335"/>
            <p:cNvSpPr>
              <a:spLocks noChangeShapeType="1"/>
            </p:cNvSpPr>
            <p:nvPr/>
          </p:nvSpPr>
          <p:spPr bwMode="auto">
            <a:xfrm>
              <a:off x="1011"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012" name="Line 336"/>
            <p:cNvSpPr>
              <a:spLocks noChangeShapeType="1"/>
            </p:cNvSpPr>
            <p:nvPr/>
          </p:nvSpPr>
          <p:spPr bwMode="auto">
            <a:xfrm>
              <a:off x="1022"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013" name="Line 337"/>
            <p:cNvSpPr>
              <a:spLocks noChangeShapeType="1"/>
            </p:cNvSpPr>
            <p:nvPr/>
          </p:nvSpPr>
          <p:spPr bwMode="auto">
            <a:xfrm>
              <a:off x="1034"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014" name="Line 338"/>
            <p:cNvSpPr>
              <a:spLocks noChangeShapeType="1"/>
            </p:cNvSpPr>
            <p:nvPr/>
          </p:nvSpPr>
          <p:spPr bwMode="auto">
            <a:xfrm>
              <a:off x="1045"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015" name="Line 339"/>
            <p:cNvSpPr>
              <a:spLocks noChangeShapeType="1"/>
            </p:cNvSpPr>
            <p:nvPr/>
          </p:nvSpPr>
          <p:spPr bwMode="auto">
            <a:xfrm>
              <a:off x="1056"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016" name="Line 340"/>
            <p:cNvSpPr>
              <a:spLocks noChangeShapeType="1"/>
            </p:cNvSpPr>
            <p:nvPr/>
          </p:nvSpPr>
          <p:spPr bwMode="auto">
            <a:xfrm>
              <a:off x="1067"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017" name="Line 341"/>
            <p:cNvSpPr>
              <a:spLocks noChangeShapeType="1"/>
            </p:cNvSpPr>
            <p:nvPr/>
          </p:nvSpPr>
          <p:spPr bwMode="auto">
            <a:xfrm>
              <a:off x="1079"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018" name="Line 342"/>
            <p:cNvSpPr>
              <a:spLocks noChangeShapeType="1"/>
            </p:cNvSpPr>
            <p:nvPr/>
          </p:nvSpPr>
          <p:spPr bwMode="auto">
            <a:xfrm>
              <a:off x="1090"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019" name="Line 343"/>
            <p:cNvSpPr>
              <a:spLocks noChangeShapeType="1"/>
            </p:cNvSpPr>
            <p:nvPr/>
          </p:nvSpPr>
          <p:spPr bwMode="auto">
            <a:xfrm>
              <a:off x="1090" y="2827"/>
              <a:ext cx="1" cy="4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020" name="Line 344"/>
            <p:cNvSpPr>
              <a:spLocks noChangeShapeType="1"/>
            </p:cNvSpPr>
            <p:nvPr/>
          </p:nvSpPr>
          <p:spPr bwMode="auto">
            <a:xfrm>
              <a:off x="1101"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021" name="Line 345"/>
            <p:cNvSpPr>
              <a:spLocks noChangeShapeType="1"/>
            </p:cNvSpPr>
            <p:nvPr/>
          </p:nvSpPr>
          <p:spPr bwMode="auto">
            <a:xfrm>
              <a:off x="1113"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022" name="Line 346"/>
            <p:cNvSpPr>
              <a:spLocks noChangeShapeType="1"/>
            </p:cNvSpPr>
            <p:nvPr/>
          </p:nvSpPr>
          <p:spPr bwMode="auto">
            <a:xfrm>
              <a:off x="1124"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023" name="Line 347"/>
            <p:cNvSpPr>
              <a:spLocks noChangeShapeType="1"/>
            </p:cNvSpPr>
            <p:nvPr/>
          </p:nvSpPr>
          <p:spPr bwMode="auto">
            <a:xfrm>
              <a:off x="1135"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024" name="Line 348"/>
            <p:cNvSpPr>
              <a:spLocks noChangeShapeType="1"/>
            </p:cNvSpPr>
            <p:nvPr/>
          </p:nvSpPr>
          <p:spPr bwMode="auto">
            <a:xfrm>
              <a:off x="1147"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025" name="Line 349"/>
            <p:cNvSpPr>
              <a:spLocks noChangeShapeType="1"/>
            </p:cNvSpPr>
            <p:nvPr/>
          </p:nvSpPr>
          <p:spPr bwMode="auto">
            <a:xfrm>
              <a:off x="1158"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026" name="Line 350"/>
            <p:cNvSpPr>
              <a:spLocks noChangeShapeType="1"/>
            </p:cNvSpPr>
            <p:nvPr/>
          </p:nvSpPr>
          <p:spPr bwMode="auto">
            <a:xfrm>
              <a:off x="1169"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027" name="Line 351"/>
            <p:cNvSpPr>
              <a:spLocks noChangeShapeType="1"/>
            </p:cNvSpPr>
            <p:nvPr/>
          </p:nvSpPr>
          <p:spPr bwMode="auto">
            <a:xfrm>
              <a:off x="1180"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028" name="Line 352"/>
            <p:cNvSpPr>
              <a:spLocks noChangeShapeType="1"/>
            </p:cNvSpPr>
            <p:nvPr/>
          </p:nvSpPr>
          <p:spPr bwMode="auto">
            <a:xfrm>
              <a:off x="1192"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029" name="Line 353"/>
            <p:cNvSpPr>
              <a:spLocks noChangeShapeType="1"/>
            </p:cNvSpPr>
            <p:nvPr/>
          </p:nvSpPr>
          <p:spPr bwMode="auto">
            <a:xfrm>
              <a:off x="1203"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030" name="Line 354"/>
            <p:cNvSpPr>
              <a:spLocks noChangeShapeType="1"/>
            </p:cNvSpPr>
            <p:nvPr/>
          </p:nvSpPr>
          <p:spPr bwMode="auto">
            <a:xfrm>
              <a:off x="1214"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031" name="Line 355"/>
            <p:cNvSpPr>
              <a:spLocks noChangeShapeType="1"/>
            </p:cNvSpPr>
            <p:nvPr/>
          </p:nvSpPr>
          <p:spPr bwMode="auto">
            <a:xfrm>
              <a:off x="1226"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032" name="Line 356"/>
            <p:cNvSpPr>
              <a:spLocks noChangeShapeType="1"/>
            </p:cNvSpPr>
            <p:nvPr/>
          </p:nvSpPr>
          <p:spPr bwMode="auto">
            <a:xfrm>
              <a:off x="1237"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033" name="Line 357"/>
            <p:cNvSpPr>
              <a:spLocks noChangeShapeType="1"/>
            </p:cNvSpPr>
            <p:nvPr/>
          </p:nvSpPr>
          <p:spPr bwMode="auto">
            <a:xfrm>
              <a:off x="1248"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034" name="Line 358"/>
            <p:cNvSpPr>
              <a:spLocks noChangeShapeType="1"/>
            </p:cNvSpPr>
            <p:nvPr/>
          </p:nvSpPr>
          <p:spPr bwMode="auto">
            <a:xfrm>
              <a:off x="1259"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035" name="Line 359"/>
            <p:cNvSpPr>
              <a:spLocks noChangeShapeType="1"/>
            </p:cNvSpPr>
            <p:nvPr/>
          </p:nvSpPr>
          <p:spPr bwMode="auto">
            <a:xfrm>
              <a:off x="1271"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036" name="Line 360"/>
            <p:cNvSpPr>
              <a:spLocks noChangeShapeType="1"/>
            </p:cNvSpPr>
            <p:nvPr/>
          </p:nvSpPr>
          <p:spPr bwMode="auto">
            <a:xfrm>
              <a:off x="1282"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037" name="Line 361"/>
            <p:cNvSpPr>
              <a:spLocks noChangeShapeType="1"/>
            </p:cNvSpPr>
            <p:nvPr/>
          </p:nvSpPr>
          <p:spPr bwMode="auto">
            <a:xfrm>
              <a:off x="1293"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038" name="Line 362"/>
            <p:cNvSpPr>
              <a:spLocks noChangeShapeType="1"/>
            </p:cNvSpPr>
            <p:nvPr/>
          </p:nvSpPr>
          <p:spPr bwMode="auto">
            <a:xfrm>
              <a:off x="1305"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039" name="Line 363"/>
            <p:cNvSpPr>
              <a:spLocks noChangeShapeType="1"/>
            </p:cNvSpPr>
            <p:nvPr/>
          </p:nvSpPr>
          <p:spPr bwMode="auto">
            <a:xfrm>
              <a:off x="1316"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040" name="Line 364"/>
            <p:cNvSpPr>
              <a:spLocks noChangeShapeType="1"/>
            </p:cNvSpPr>
            <p:nvPr/>
          </p:nvSpPr>
          <p:spPr bwMode="auto">
            <a:xfrm>
              <a:off x="1316" y="2827"/>
              <a:ext cx="1" cy="4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041" name="Line 365"/>
            <p:cNvSpPr>
              <a:spLocks noChangeShapeType="1"/>
            </p:cNvSpPr>
            <p:nvPr/>
          </p:nvSpPr>
          <p:spPr bwMode="auto">
            <a:xfrm>
              <a:off x="1327"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042" name="Line 366"/>
            <p:cNvSpPr>
              <a:spLocks noChangeShapeType="1"/>
            </p:cNvSpPr>
            <p:nvPr/>
          </p:nvSpPr>
          <p:spPr bwMode="auto">
            <a:xfrm>
              <a:off x="1339"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043" name="Line 367"/>
            <p:cNvSpPr>
              <a:spLocks noChangeShapeType="1"/>
            </p:cNvSpPr>
            <p:nvPr/>
          </p:nvSpPr>
          <p:spPr bwMode="auto">
            <a:xfrm>
              <a:off x="1350"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044" name="Line 368"/>
            <p:cNvSpPr>
              <a:spLocks noChangeShapeType="1"/>
            </p:cNvSpPr>
            <p:nvPr/>
          </p:nvSpPr>
          <p:spPr bwMode="auto">
            <a:xfrm>
              <a:off x="1361"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045" name="Line 369"/>
            <p:cNvSpPr>
              <a:spLocks noChangeShapeType="1"/>
            </p:cNvSpPr>
            <p:nvPr/>
          </p:nvSpPr>
          <p:spPr bwMode="auto">
            <a:xfrm>
              <a:off x="1372"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046" name="Line 370"/>
            <p:cNvSpPr>
              <a:spLocks noChangeShapeType="1"/>
            </p:cNvSpPr>
            <p:nvPr/>
          </p:nvSpPr>
          <p:spPr bwMode="auto">
            <a:xfrm>
              <a:off x="1384"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047" name="Line 371"/>
            <p:cNvSpPr>
              <a:spLocks noChangeShapeType="1"/>
            </p:cNvSpPr>
            <p:nvPr/>
          </p:nvSpPr>
          <p:spPr bwMode="auto">
            <a:xfrm>
              <a:off x="1395"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048" name="Line 372"/>
            <p:cNvSpPr>
              <a:spLocks noChangeShapeType="1"/>
            </p:cNvSpPr>
            <p:nvPr/>
          </p:nvSpPr>
          <p:spPr bwMode="auto">
            <a:xfrm>
              <a:off x="1406"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049" name="Line 373"/>
            <p:cNvSpPr>
              <a:spLocks noChangeShapeType="1"/>
            </p:cNvSpPr>
            <p:nvPr/>
          </p:nvSpPr>
          <p:spPr bwMode="auto">
            <a:xfrm>
              <a:off x="1418"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050" name="Line 374"/>
            <p:cNvSpPr>
              <a:spLocks noChangeShapeType="1"/>
            </p:cNvSpPr>
            <p:nvPr/>
          </p:nvSpPr>
          <p:spPr bwMode="auto">
            <a:xfrm>
              <a:off x="1429"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051" name="Line 375"/>
            <p:cNvSpPr>
              <a:spLocks noChangeShapeType="1"/>
            </p:cNvSpPr>
            <p:nvPr/>
          </p:nvSpPr>
          <p:spPr bwMode="auto">
            <a:xfrm>
              <a:off x="1440"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052" name="Line 376"/>
            <p:cNvSpPr>
              <a:spLocks noChangeShapeType="1"/>
            </p:cNvSpPr>
            <p:nvPr/>
          </p:nvSpPr>
          <p:spPr bwMode="auto">
            <a:xfrm>
              <a:off x="1452"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053" name="Line 377"/>
            <p:cNvSpPr>
              <a:spLocks noChangeShapeType="1"/>
            </p:cNvSpPr>
            <p:nvPr/>
          </p:nvSpPr>
          <p:spPr bwMode="auto">
            <a:xfrm>
              <a:off x="1463"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054" name="Line 378"/>
            <p:cNvSpPr>
              <a:spLocks noChangeShapeType="1"/>
            </p:cNvSpPr>
            <p:nvPr/>
          </p:nvSpPr>
          <p:spPr bwMode="auto">
            <a:xfrm>
              <a:off x="1474"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055" name="Line 379"/>
            <p:cNvSpPr>
              <a:spLocks noChangeShapeType="1"/>
            </p:cNvSpPr>
            <p:nvPr/>
          </p:nvSpPr>
          <p:spPr bwMode="auto">
            <a:xfrm>
              <a:off x="1485"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056" name="Line 380"/>
            <p:cNvSpPr>
              <a:spLocks noChangeShapeType="1"/>
            </p:cNvSpPr>
            <p:nvPr/>
          </p:nvSpPr>
          <p:spPr bwMode="auto">
            <a:xfrm>
              <a:off x="1497"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057" name="Line 381"/>
            <p:cNvSpPr>
              <a:spLocks noChangeShapeType="1"/>
            </p:cNvSpPr>
            <p:nvPr/>
          </p:nvSpPr>
          <p:spPr bwMode="auto">
            <a:xfrm>
              <a:off x="1508"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058" name="Line 382"/>
            <p:cNvSpPr>
              <a:spLocks noChangeShapeType="1"/>
            </p:cNvSpPr>
            <p:nvPr/>
          </p:nvSpPr>
          <p:spPr bwMode="auto">
            <a:xfrm>
              <a:off x="1519"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059" name="Line 383"/>
            <p:cNvSpPr>
              <a:spLocks noChangeShapeType="1"/>
            </p:cNvSpPr>
            <p:nvPr/>
          </p:nvSpPr>
          <p:spPr bwMode="auto">
            <a:xfrm>
              <a:off x="1531"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060" name="Line 384"/>
            <p:cNvSpPr>
              <a:spLocks noChangeShapeType="1"/>
            </p:cNvSpPr>
            <p:nvPr/>
          </p:nvSpPr>
          <p:spPr bwMode="auto">
            <a:xfrm>
              <a:off x="1542"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061" name="Line 385"/>
            <p:cNvSpPr>
              <a:spLocks noChangeShapeType="1"/>
            </p:cNvSpPr>
            <p:nvPr/>
          </p:nvSpPr>
          <p:spPr bwMode="auto">
            <a:xfrm>
              <a:off x="1542" y="2827"/>
              <a:ext cx="1" cy="4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062" name="Line 386"/>
            <p:cNvSpPr>
              <a:spLocks noChangeShapeType="1"/>
            </p:cNvSpPr>
            <p:nvPr/>
          </p:nvSpPr>
          <p:spPr bwMode="auto">
            <a:xfrm>
              <a:off x="1553"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063" name="Line 387"/>
            <p:cNvSpPr>
              <a:spLocks noChangeShapeType="1"/>
            </p:cNvSpPr>
            <p:nvPr/>
          </p:nvSpPr>
          <p:spPr bwMode="auto">
            <a:xfrm>
              <a:off x="1564"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064" name="Line 388"/>
            <p:cNvSpPr>
              <a:spLocks noChangeShapeType="1"/>
            </p:cNvSpPr>
            <p:nvPr/>
          </p:nvSpPr>
          <p:spPr bwMode="auto">
            <a:xfrm>
              <a:off x="1576"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065" name="Line 389"/>
            <p:cNvSpPr>
              <a:spLocks noChangeShapeType="1"/>
            </p:cNvSpPr>
            <p:nvPr/>
          </p:nvSpPr>
          <p:spPr bwMode="auto">
            <a:xfrm>
              <a:off x="1587"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066" name="Line 390"/>
            <p:cNvSpPr>
              <a:spLocks noChangeShapeType="1"/>
            </p:cNvSpPr>
            <p:nvPr/>
          </p:nvSpPr>
          <p:spPr bwMode="auto">
            <a:xfrm>
              <a:off x="1598"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067" name="Line 391"/>
            <p:cNvSpPr>
              <a:spLocks noChangeShapeType="1"/>
            </p:cNvSpPr>
            <p:nvPr/>
          </p:nvSpPr>
          <p:spPr bwMode="auto">
            <a:xfrm>
              <a:off x="1610"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068" name="Line 392"/>
            <p:cNvSpPr>
              <a:spLocks noChangeShapeType="1"/>
            </p:cNvSpPr>
            <p:nvPr/>
          </p:nvSpPr>
          <p:spPr bwMode="auto">
            <a:xfrm>
              <a:off x="1621"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069" name="Line 393"/>
            <p:cNvSpPr>
              <a:spLocks noChangeShapeType="1"/>
            </p:cNvSpPr>
            <p:nvPr/>
          </p:nvSpPr>
          <p:spPr bwMode="auto">
            <a:xfrm>
              <a:off x="1632"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070" name="Line 394"/>
            <p:cNvSpPr>
              <a:spLocks noChangeShapeType="1"/>
            </p:cNvSpPr>
            <p:nvPr/>
          </p:nvSpPr>
          <p:spPr bwMode="auto">
            <a:xfrm>
              <a:off x="1643"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071" name="Line 395"/>
            <p:cNvSpPr>
              <a:spLocks noChangeShapeType="1"/>
            </p:cNvSpPr>
            <p:nvPr/>
          </p:nvSpPr>
          <p:spPr bwMode="auto">
            <a:xfrm>
              <a:off x="1655"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072" name="Line 396"/>
            <p:cNvSpPr>
              <a:spLocks noChangeShapeType="1"/>
            </p:cNvSpPr>
            <p:nvPr/>
          </p:nvSpPr>
          <p:spPr bwMode="auto">
            <a:xfrm>
              <a:off x="1666"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073" name="Line 397"/>
            <p:cNvSpPr>
              <a:spLocks noChangeShapeType="1"/>
            </p:cNvSpPr>
            <p:nvPr/>
          </p:nvSpPr>
          <p:spPr bwMode="auto">
            <a:xfrm>
              <a:off x="1677"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074" name="Line 398"/>
            <p:cNvSpPr>
              <a:spLocks noChangeShapeType="1"/>
            </p:cNvSpPr>
            <p:nvPr/>
          </p:nvSpPr>
          <p:spPr bwMode="auto">
            <a:xfrm>
              <a:off x="1689"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075" name="Line 399"/>
            <p:cNvSpPr>
              <a:spLocks noChangeShapeType="1"/>
            </p:cNvSpPr>
            <p:nvPr/>
          </p:nvSpPr>
          <p:spPr bwMode="auto">
            <a:xfrm>
              <a:off x="1700"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076" name="Line 400"/>
            <p:cNvSpPr>
              <a:spLocks noChangeShapeType="1"/>
            </p:cNvSpPr>
            <p:nvPr/>
          </p:nvSpPr>
          <p:spPr bwMode="auto">
            <a:xfrm>
              <a:off x="1711"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077" name="Line 401"/>
            <p:cNvSpPr>
              <a:spLocks noChangeShapeType="1"/>
            </p:cNvSpPr>
            <p:nvPr/>
          </p:nvSpPr>
          <p:spPr bwMode="auto">
            <a:xfrm>
              <a:off x="1722"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078" name="Line 402"/>
            <p:cNvSpPr>
              <a:spLocks noChangeShapeType="1"/>
            </p:cNvSpPr>
            <p:nvPr/>
          </p:nvSpPr>
          <p:spPr bwMode="auto">
            <a:xfrm>
              <a:off x="1734"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079" name="Line 403"/>
            <p:cNvSpPr>
              <a:spLocks noChangeShapeType="1"/>
            </p:cNvSpPr>
            <p:nvPr/>
          </p:nvSpPr>
          <p:spPr bwMode="auto">
            <a:xfrm>
              <a:off x="1745"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080" name="Line 404"/>
            <p:cNvSpPr>
              <a:spLocks noChangeShapeType="1"/>
            </p:cNvSpPr>
            <p:nvPr/>
          </p:nvSpPr>
          <p:spPr bwMode="auto">
            <a:xfrm>
              <a:off x="1756"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081" name="Line 405"/>
            <p:cNvSpPr>
              <a:spLocks noChangeShapeType="1"/>
            </p:cNvSpPr>
            <p:nvPr/>
          </p:nvSpPr>
          <p:spPr bwMode="auto">
            <a:xfrm>
              <a:off x="1768"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082" name="Line 406"/>
            <p:cNvSpPr>
              <a:spLocks noChangeShapeType="1"/>
            </p:cNvSpPr>
            <p:nvPr/>
          </p:nvSpPr>
          <p:spPr bwMode="auto">
            <a:xfrm>
              <a:off x="1768" y="2827"/>
              <a:ext cx="1" cy="4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083" name="Line 407"/>
            <p:cNvSpPr>
              <a:spLocks noChangeShapeType="1"/>
            </p:cNvSpPr>
            <p:nvPr/>
          </p:nvSpPr>
          <p:spPr bwMode="auto">
            <a:xfrm>
              <a:off x="1779"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084" name="Line 408"/>
            <p:cNvSpPr>
              <a:spLocks noChangeShapeType="1"/>
            </p:cNvSpPr>
            <p:nvPr/>
          </p:nvSpPr>
          <p:spPr bwMode="auto">
            <a:xfrm>
              <a:off x="1790"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085" name="Line 409"/>
            <p:cNvSpPr>
              <a:spLocks noChangeShapeType="1"/>
            </p:cNvSpPr>
            <p:nvPr/>
          </p:nvSpPr>
          <p:spPr bwMode="auto">
            <a:xfrm>
              <a:off x="1802"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086" name="Line 410"/>
            <p:cNvSpPr>
              <a:spLocks noChangeShapeType="1"/>
            </p:cNvSpPr>
            <p:nvPr/>
          </p:nvSpPr>
          <p:spPr bwMode="auto">
            <a:xfrm>
              <a:off x="1813"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087" name="Line 411"/>
            <p:cNvSpPr>
              <a:spLocks noChangeShapeType="1"/>
            </p:cNvSpPr>
            <p:nvPr/>
          </p:nvSpPr>
          <p:spPr bwMode="auto">
            <a:xfrm>
              <a:off x="1824"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088" name="Line 412"/>
            <p:cNvSpPr>
              <a:spLocks noChangeShapeType="1"/>
            </p:cNvSpPr>
            <p:nvPr/>
          </p:nvSpPr>
          <p:spPr bwMode="auto">
            <a:xfrm>
              <a:off x="1836"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089" name="Line 413"/>
            <p:cNvSpPr>
              <a:spLocks noChangeShapeType="1"/>
            </p:cNvSpPr>
            <p:nvPr/>
          </p:nvSpPr>
          <p:spPr bwMode="auto">
            <a:xfrm>
              <a:off x="1847"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090" name="Line 414"/>
            <p:cNvSpPr>
              <a:spLocks noChangeShapeType="1"/>
            </p:cNvSpPr>
            <p:nvPr/>
          </p:nvSpPr>
          <p:spPr bwMode="auto">
            <a:xfrm>
              <a:off x="1858"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091" name="Line 415"/>
            <p:cNvSpPr>
              <a:spLocks noChangeShapeType="1"/>
            </p:cNvSpPr>
            <p:nvPr/>
          </p:nvSpPr>
          <p:spPr bwMode="auto">
            <a:xfrm>
              <a:off x="1869"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092" name="Line 416"/>
            <p:cNvSpPr>
              <a:spLocks noChangeShapeType="1"/>
            </p:cNvSpPr>
            <p:nvPr/>
          </p:nvSpPr>
          <p:spPr bwMode="auto">
            <a:xfrm>
              <a:off x="1881"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093" name="Line 417"/>
            <p:cNvSpPr>
              <a:spLocks noChangeShapeType="1"/>
            </p:cNvSpPr>
            <p:nvPr/>
          </p:nvSpPr>
          <p:spPr bwMode="auto">
            <a:xfrm flipV="1">
              <a:off x="864" y="1889"/>
              <a:ext cx="1" cy="938"/>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094" name="Line 418"/>
            <p:cNvSpPr>
              <a:spLocks noChangeShapeType="1"/>
            </p:cNvSpPr>
            <p:nvPr/>
          </p:nvSpPr>
          <p:spPr bwMode="auto">
            <a:xfrm flipH="1">
              <a:off x="826" y="2827"/>
              <a:ext cx="38"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095" name="Line 419"/>
            <p:cNvSpPr>
              <a:spLocks noChangeShapeType="1"/>
            </p:cNvSpPr>
            <p:nvPr/>
          </p:nvSpPr>
          <p:spPr bwMode="auto">
            <a:xfrm flipH="1">
              <a:off x="816" y="2827"/>
              <a:ext cx="48"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096" name="Line 420"/>
            <p:cNvSpPr>
              <a:spLocks noChangeShapeType="1"/>
            </p:cNvSpPr>
            <p:nvPr/>
          </p:nvSpPr>
          <p:spPr bwMode="auto">
            <a:xfrm flipH="1">
              <a:off x="826" y="2734"/>
              <a:ext cx="38"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097" name="Line 421"/>
            <p:cNvSpPr>
              <a:spLocks noChangeShapeType="1"/>
            </p:cNvSpPr>
            <p:nvPr/>
          </p:nvSpPr>
          <p:spPr bwMode="auto">
            <a:xfrm flipH="1">
              <a:off x="826" y="2640"/>
              <a:ext cx="38"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098" name="Line 422"/>
            <p:cNvSpPr>
              <a:spLocks noChangeShapeType="1"/>
            </p:cNvSpPr>
            <p:nvPr/>
          </p:nvSpPr>
          <p:spPr bwMode="auto">
            <a:xfrm flipH="1">
              <a:off x="826" y="2546"/>
              <a:ext cx="38"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099" name="Line 423"/>
            <p:cNvSpPr>
              <a:spLocks noChangeShapeType="1"/>
            </p:cNvSpPr>
            <p:nvPr/>
          </p:nvSpPr>
          <p:spPr bwMode="auto">
            <a:xfrm flipH="1">
              <a:off x="826" y="2452"/>
              <a:ext cx="38"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100" name="Line 424"/>
            <p:cNvSpPr>
              <a:spLocks noChangeShapeType="1"/>
            </p:cNvSpPr>
            <p:nvPr/>
          </p:nvSpPr>
          <p:spPr bwMode="auto">
            <a:xfrm flipH="1">
              <a:off x="826" y="2358"/>
              <a:ext cx="38"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101" name="Line 425"/>
            <p:cNvSpPr>
              <a:spLocks noChangeShapeType="1"/>
            </p:cNvSpPr>
            <p:nvPr/>
          </p:nvSpPr>
          <p:spPr bwMode="auto">
            <a:xfrm flipH="1">
              <a:off x="816" y="2358"/>
              <a:ext cx="48"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102" name="Line 426"/>
            <p:cNvSpPr>
              <a:spLocks noChangeShapeType="1"/>
            </p:cNvSpPr>
            <p:nvPr/>
          </p:nvSpPr>
          <p:spPr bwMode="auto">
            <a:xfrm flipH="1">
              <a:off x="826" y="2265"/>
              <a:ext cx="38"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103" name="Line 427"/>
            <p:cNvSpPr>
              <a:spLocks noChangeShapeType="1"/>
            </p:cNvSpPr>
            <p:nvPr/>
          </p:nvSpPr>
          <p:spPr bwMode="auto">
            <a:xfrm flipH="1">
              <a:off x="826" y="2171"/>
              <a:ext cx="38"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104" name="Line 428"/>
            <p:cNvSpPr>
              <a:spLocks noChangeShapeType="1"/>
            </p:cNvSpPr>
            <p:nvPr/>
          </p:nvSpPr>
          <p:spPr bwMode="auto">
            <a:xfrm flipH="1">
              <a:off x="826" y="2077"/>
              <a:ext cx="38"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105" name="Line 429"/>
            <p:cNvSpPr>
              <a:spLocks noChangeShapeType="1"/>
            </p:cNvSpPr>
            <p:nvPr/>
          </p:nvSpPr>
          <p:spPr bwMode="auto">
            <a:xfrm flipH="1">
              <a:off x="826" y="1983"/>
              <a:ext cx="38"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106" name="Line 430"/>
            <p:cNvSpPr>
              <a:spLocks noChangeShapeType="1"/>
            </p:cNvSpPr>
            <p:nvPr/>
          </p:nvSpPr>
          <p:spPr bwMode="auto">
            <a:xfrm flipH="1">
              <a:off x="826" y="1889"/>
              <a:ext cx="38"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107" name="Line 431"/>
            <p:cNvSpPr>
              <a:spLocks noChangeShapeType="1"/>
            </p:cNvSpPr>
            <p:nvPr/>
          </p:nvSpPr>
          <p:spPr bwMode="auto">
            <a:xfrm flipH="1">
              <a:off x="816" y="1889"/>
              <a:ext cx="48"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108" name="Line 432"/>
            <p:cNvSpPr>
              <a:spLocks noChangeShapeType="1"/>
            </p:cNvSpPr>
            <p:nvPr/>
          </p:nvSpPr>
          <p:spPr bwMode="auto">
            <a:xfrm>
              <a:off x="2352" y="2827"/>
              <a:ext cx="1017"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109" name="Line 433"/>
            <p:cNvSpPr>
              <a:spLocks noChangeShapeType="1"/>
            </p:cNvSpPr>
            <p:nvPr/>
          </p:nvSpPr>
          <p:spPr bwMode="auto">
            <a:xfrm>
              <a:off x="2352"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110" name="Line 434"/>
            <p:cNvSpPr>
              <a:spLocks noChangeShapeType="1"/>
            </p:cNvSpPr>
            <p:nvPr/>
          </p:nvSpPr>
          <p:spPr bwMode="auto">
            <a:xfrm>
              <a:off x="2352" y="2827"/>
              <a:ext cx="1" cy="4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111" name="Line 435"/>
            <p:cNvSpPr>
              <a:spLocks noChangeShapeType="1"/>
            </p:cNvSpPr>
            <p:nvPr/>
          </p:nvSpPr>
          <p:spPr bwMode="auto">
            <a:xfrm>
              <a:off x="2363"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112" name="Line 436"/>
            <p:cNvSpPr>
              <a:spLocks noChangeShapeType="1"/>
            </p:cNvSpPr>
            <p:nvPr/>
          </p:nvSpPr>
          <p:spPr bwMode="auto">
            <a:xfrm>
              <a:off x="2375"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113" name="Line 437"/>
            <p:cNvSpPr>
              <a:spLocks noChangeShapeType="1"/>
            </p:cNvSpPr>
            <p:nvPr/>
          </p:nvSpPr>
          <p:spPr bwMode="auto">
            <a:xfrm>
              <a:off x="2386"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114" name="Line 438"/>
            <p:cNvSpPr>
              <a:spLocks noChangeShapeType="1"/>
            </p:cNvSpPr>
            <p:nvPr/>
          </p:nvSpPr>
          <p:spPr bwMode="auto">
            <a:xfrm>
              <a:off x="2397"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115" name="Line 439"/>
            <p:cNvSpPr>
              <a:spLocks noChangeShapeType="1"/>
            </p:cNvSpPr>
            <p:nvPr/>
          </p:nvSpPr>
          <p:spPr bwMode="auto">
            <a:xfrm>
              <a:off x="2409"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116" name="Line 440"/>
            <p:cNvSpPr>
              <a:spLocks noChangeShapeType="1"/>
            </p:cNvSpPr>
            <p:nvPr/>
          </p:nvSpPr>
          <p:spPr bwMode="auto">
            <a:xfrm>
              <a:off x="2420"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117" name="Line 441"/>
            <p:cNvSpPr>
              <a:spLocks noChangeShapeType="1"/>
            </p:cNvSpPr>
            <p:nvPr/>
          </p:nvSpPr>
          <p:spPr bwMode="auto">
            <a:xfrm>
              <a:off x="2431"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118" name="Line 442"/>
            <p:cNvSpPr>
              <a:spLocks noChangeShapeType="1"/>
            </p:cNvSpPr>
            <p:nvPr/>
          </p:nvSpPr>
          <p:spPr bwMode="auto">
            <a:xfrm>
              <a:off x="2443"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119" name="Line 443"/>
            <p:cNvSpPr>
              <a:spLocks noChangeShapeType="1"/>
            </p:cNvSpPr>
            <p:nvPr/>
          </p:nvSpPr>
          <p:spPr bwMode="auto">
            <a:xfrm>
              <a:off x="2454"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120" name="Line 444"/>
            <p:cNvSpPr>
              <a:spLocks noChangeShapeType="1"/>
            </p:cNvSpPr>
            <p:nvPr/>
          </p:nvSpPr>
          <p:spPr bwMode="auto">
            <a:xfrm>
              <a:off x="2465"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121" name="Line 445"/>
            <p:cNvSpPr>
              <a:spLocks noChangeShapeType="1"/>
            </p:cNvSpPr>
            <p:nvPr/>
          </p:nvSpPr>
          <p:spPr bwMode="auto">
            <a:xfrm>
              <a:off x="2476"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122" name="Line 446"/>
            <p:cNvSpPr>
              <a:spLocks noChangeShapeType="1"/>
            </p:cNvSpPr>
            <p:nvPr/>
          </p:nvSpPr>
          <p:spPr bwMode="auto">
            <a:xfrm>
              <a:off x="2488"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123" name="Line 447"/>
            <p:cNvSpPr>
              <a:spLocks noChangeShapeType="1"/>
            </p:cNvSpPr>
            <p:nvPr/>
          </p:nvSpPr>
          <p:spPr bwMode="auto">
            <a:xfrm>
              <a:off x="2499"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124" name="Line 448"/>
            <p:cNvSpPr>
              <a:spLocks noChangeShapeType="1"/>
            </p:cNvSpPr>
            <p:nvPr/>
          </p:nvSpPr>
          <p:spPr bwMode="auto">
            <a:xfrm>
              <a:off x="2510"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125" name="Line 449"/>
            <p:cNvSpPr>
              <a:spLocks noChangeShapeType="1"/>
            </p:cNvSpPr>
            <p:nvPr/>
          </p:nvSpPr>
          <p:spPr bwMode="auto">
            <a:xfrm>
              <a:off x="2522"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126" name="Line 450"/>
            <p:cNvSpPr>
              <a:spLocks noChangeShapeType="1"/>
            </p:cNvSpPr>
            <p:nvPr/>
          </p:nvSpPr>
          <p:spPr bwMode="auto">
            <a:xfrm>
              <a:off x="2533"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127" name="Line 451"/>
            <p:cNvSpPr>
              <a:spLocks noChangeShapeType="1"/>
            </p:cNvSpPr>
            <p:nvPr/>
          </p:nvSpPr>
          <p:spPr bwMode="auto">
            <a:xfrm>
              <a:off x="2544"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128" name="Line 452"/>
            <p:cNvSpPr>
              <a:spLocks noChangeShapeType="1"/>
            </p:cNvSpPr>
            <p:nvPr/>
          </p:nvSpPr>
          <p:spPr bwMode="auto">
            <a:xfrm>
              <a:off x="2555"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129" name="Line 453"/>
            <p:cNvSpPr>
              <a:spLocks noChangeShapeType="1"/>
            </p:cNvSpPr>
            <p:nvPr/>
          </p:nvSpPr>
          <p:spPr bwMode="auto">
            <a:xfrm>
              <a:off x="2567"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130" name="Line 454"/>
            <p:cNvSpPr>
              <a:spLocks noChangeShapeType="1"/>
            </p:cNvSpPr>
            <p:nvPr/>
          </p:nvSpPr>
          <p:spPr bwMode="auto">
            <a:xfrm>
              <a:off x="2578"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131" name="Line 455"/>
            <p:cNvSpPr>
              <a:spLocks noChangeShapeType="1"/>
            </p:cNvSpPr>
            <p:nvPr/>
          </p:nvSpPr>
          <p:spPr bwMode="auto">
            <a:xfrm>
              <a:off x="2578" y="2827"/>
              <a:ext cx="1" cy="4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132" name="Line 456"/>
            <p:cNvSpPr>
              <a:spLocks noChangeShapeType="1"/>
            </p:cNvSpPr>
            <p:nvPr/>
          </p:nvSpPr>
          <p:spPr bwMode="auto">
            <a:xfrm>
              <a:off x="2589"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133" name="Line 457"/>
            <p:cNvSpPr>
              <a:spLocks noChangeShapeType="1"/>
            </p:cNvSpPr>
            <p:nvPr/>
          </p:nvSpPr>
          <p:spPr bwMode="auto">
            <a:xfrm>
              <a:off x="2601"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134" name="Line 458"/>
            <p:cNvSpPr>
              <a:spLocks noChangeShapeType="1"/>
            </p:cNvSpPr>
            <p:nvPr/>
          </p:nvSpPr>
          <p:spPr bwMode="auto">
            <a:xfrm>
              <a:off x="2612"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135" name="Line 459"/>
            <p:cNvSpPr>
              <a:spLocks noChangeShapeType="1"/>
            </p:cNvSpPr>
            <p:nvPr/>
          </p:nvSpPr>
          <p:spPr bwMode="auto">
            <a:xfrm>
              <a:off x="2623"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136" name="Line 460"/>
            <p:cNvSpPr>
              <a:spLocks noChangeShapeType="1"/>
            </p:cNvSpPr>
            <p:nvPr/>
          </p:nvSpPr>
          <p:spPr bwMode="auto">
            <a:xfrm>
              <a:off x="2635"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137" name="Line 461"/>
            <p:cNvSpPr>
              <a:spLocks noChangeShapeType="1"/>
            </p:cNvSpPr>
            <p:nvPr/>
          </p:nvSpPr>
          <p:spPr bwMode="auto">
            <a:xfrm>
              <a:off x="2646"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138" name="Line 462"/>
            <p:cNvSpPr>
              <a:spLocks noChangeShapeType="1"/>
            </p:cNvSpPr>
            <p:nvPr/>
          </p:nvSpPr>
          <p:spPr bwMode="auto">
            <a:xfrm>
              <a:off x="2657"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139" name="Line 463"/>
            <p:cNvSpPr>
              <a:spLocks noChangeShapeType="1"/>
            </p:cNvSpPr>
            <p:nvPr/>
          </p:nvSpPr>
          <p:spPr bwMode="auto">
            <a:xfrm>
              <a:off x="2668"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140" name="Line 464"/>
            <p:cNvSpPr>
              <a:spLocks noChangeShapeType="1"/>
            </p:cNvSpPr>
            <p:nvPr/>
          </p:nvSpPr>
          <p:spPr bwMode="auto">
            <a:xfrm>
              <a:off x="2680"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141" name="Line 465"/>
            <p:cNvSpPr>
              <a:spLocks noChangeShapeType="1"/>
            </p:cNvSpPr>
            <p:nvPr/>
          </p:nvSpPr>
          <p:spPr bwMode="auto">
            <a:xfrm>
              <a:off x="2691"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142" name="Line 466"/>
            <p:cNvSpPr>
              <a:spLocks noChangeShapeType="1"/>
            </p:cNvSpPr>
            <p:nvPr/>
          </p:nvSpPr>
          <p:spPr bwMode="auto">
            <a:xfrm>
              <a:off x="2702"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143" name="Line 467"/>
            <p:cNvSpPr>
              <a:spLocks noChangeShapeType="1"/>
            </p:cNvSpPr>
            <p:nvPr/>
          </p:nvSpPr>
          <p:spPr bwMode="auto">
            <a:xfrm>
              <a:off x="2714"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144" name="Line 468"/>
            <p:cNvSpPr>
              <a:spLocks noChangeShapeType="1"/>
            </p:cNvSpPr>
            <p:nvPr/>
          </p:nvSpPr>
          <p:spPr bwMode="auto">
            <a:xfrm>
              <a:off x="2725"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145" name="Line 469"/>
            <p:cNvSpPr>
              <a:spLocks noChangeShapeType="1"/>
            </p:cNvSpPr>
            <p:nvPr/>
          </p:nvSpPr>
          <p:spPr bwMode="auto">
            <a:xfrm>
              <a:off x="2736"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146" name="Line 470"/>
            <p:cNvSpPr>
              <a:spLocks noChangeShapeType="1"/>
            </p:cNvSpPr>
            <p:nvPr/>
          </p:nvSpPr>
          <p:spPr bwMode="auto">
            <a:xfrm>
              <a:off x="2747"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147" name="Line 471"/>
            <p:cNvSpPr>
              <a:spLocks noChangeShapeType="1"/>
            </p:cNvSpPr>
            <p:nvPr/>
          </p:nvSpPr>
          <p:spPr bwMode="auto">
            <a:xfrm>
              <a:off x="2759"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148" name="Line 472"/>
            <p:cNvSpPr>
              <a:spLocks noChangeShapeType="1"/>
            </p:cNvSpPr>
            <p:nvPr/>
          </p:nvSpPr>
          <p:spPr bwMode="auto">
            <a:xfrm>
              <a:off x="2770"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149" name="Line 473"/>
            <p:cNvSpPr>
              <a:spLocks noChangeShapeType="1"/>
            </p:cNvSpPr>
            <p:nvPr/>
          </p:nvSpPr>
          <p:spPr bwMode="auto">
            <a:xfrm>
              <a:off x="2781"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150" name="Line 474"/>
            <p:cNvSpPr>
              <a:spLocks noChangeShapeType="1"/>
            </p:cNvSpPr>
            <p:nvPr/>
          </p:nvSpPr>
          <p:spPr bwMode="auto">
            <a:xfrm>
              <a:off x="2793"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151" name="Line 475"/>
            <p:cNvSpPr>
              <a:spLocks noChangeShapeType="1"/>
            </p:cNvSpPr>
            <p:nvPr/>
          </p:nvSpPr>
          <p:spPr bwMode="auto">
            <a:xfrm>
              <a:off x="2804"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152" name="Line 476"/>
            <p:cNvSpPr>
              <a:spLocks noChangeShapeType="1"/>
            </p:cNvSpPr>
            <p:nvPr/>
          </p:nvSpPr>
          <p:spPr bwMode="auto">
            <a:xfrm>
              <a:off x="2804" y="2827"/>
              <a:ext cx="1" cy="4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153" name="Line 477"/>
            <p:cNvSpPr>
              <a:spLocks noChangeShapeType="1"/>
            </p:cNvSpPr>
            <p:nvPr/>
          </p:nvSpPr>
          <p:spPr bwMode="auto">
            <a:xfrm>
              <a:off x="2815"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154" name="Line 478"/>
            <p:cNvSpPr>
              <a:spLocks noChangeShapeType="1"/>
            </p:cNvSpPr>
            <p:nvPr/>
          </p:nvSpPr>
          <p:spPr bwMode="auto">
            <a:xfrm>
              <a:off x="2827"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155" name="Line 479"/>
            <p:cNvSpPr>
              <a:spLocks noChangeShapeType="1"/>
            </p:cNvSpPr>
            <p:nvPr/>
          </p:nvSpPr>
          <p:spPr bwMode="auto">
            <a:xfrm>
              <a:off x="2838"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156" name="Line 480"/>
            <p:cNvSpPr>
              <a:spLocks noChangeShapeType="1"/>
            </p:cNvSpPr>
            <p:nvPr/>
          </p:nvSpPr>
          <p:spPr bwMode="auto">
            <a:xfrm>
              <a:off x="2849"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157" name="Line 481"/>
            <p:cNvSpPr>
              <a:spLocks noChangeShapeType="1"/>
            </p:cNvSpPr>
            <p:nvPr/>
          </p:nvSpPr>
          <p:spPr bwMode="auto">
            <a:xfrm>
              <a:off x="2860"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158" name="Line 482"/>
            <p:cNvSpPr>
              <a:spLocks noChangeShapeType="1"/>
            </p:cNvSpPr>
            <p:nvPr/>
          </p:nvSpPr>
          <p:spPr bwMode="auto">
            <a:xfrm>
              <a:off x="2872"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159" name="Line 483"/>
            <p:cNvSpPr>
              <a:spLocks noChangeShapeType="1"/>
            </p:cNvSpPr>
            <p:nvPr/>
          </p:nvSpPr>
          <p:spPr bwMode="auto">
            <a:xfrm>
              <a:off x="2883"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160" name="Line 484"/>
            <p:cNvSpPr>
              <a:spLocks noChangeShapeType="1"/>
            </p:cNvSpPr>
            <p:nvPr/>
          </p:nvSpPr>
          <p:spPr bwMode="auto">
            <a:xfrm>
              <a:off x="2894"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161" name="Line 485"/>
            <p:cNvSpPr>
              <a:spLocks noChangeShapeType="1"/>
            </p:cNvSpPr>
            <p:nvPr/>
          </p:nvSpPr>
          <p:spPr bwMode="auto">
            <a:xfrm>
              <a:off x="2906"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162" name="Line 486"/>
            <p:cNvSpPr>
              <a:spLocks noChangeShapeType="1"/>
            </p:cNvSpPr>
            <p:nvPr/>
          </p:nvSpPr>
          <p:spPr bwMode="auto">
            <a:xfrm>
              <a:off x="2917"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163" name="Line 487"/>
            <p:cNvSpPr>
              <a:spLocks noChangeShapeType="1"/>
            </p:cNvSpPr>
            <p:nvPr/>
          </p:nvSpPr>
          <p:spPr bwMode="auto">
            <a:xfrm>
              <a:off x="2928"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164" name="Line 488"/>
            <p:cNvSpPr>
              <a:spLocks noChangeShapeType="1"/>
            </p:cNvSpPr>
            <p:nvPr/>
          </p:nvSpPr>
          <p:spPr bwMode="auto">
            <a:xfrm>
              <a:off x="2940"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165" name="Line 489"/>
            <p:cNvSpPr>
              <a:spLocks noChangeShapeType="1"/>
            </p:cNvSpPr>
            <p:nvPr/>
          </p:nvSpPr>
          <p:spPr bwMode="auto">
            <a:xfrm>
              <a:off x="2951"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166" name="Line 490"/>
            <p:cNvSpPr>
              <a:spLocks noChangeShapeType="1"/>
            </p:cNvSpPr>
            <p:nvPr/>
          </p:nvSpPr>
          <p:spPr bwMode="auto">
            <a:xfrm>
              <a:off x="2962"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167" name="Line 491"/>
            <p:cNvSpPr>
              <a:spLocks noChangeShapeType="1"/>
            </p:cNvSpPr>
            <p:nvPr/>
          </p:nvSpPr>
          <p:spPr bwMode="auto">
            <a:xfrm>
              <a:off x="2973"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168" name="Line 492"/>
            <p:cNvSpPr>
              <a:spLocks noChangeShapeType="1"/>
            </p:cNvSpPr>
            <p:nvPr/>
          </p:nvSpPr>
          <p:spPr bwMode="auto">
            <a:xfrm>
              <a:off x="2985"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169" name="Line 493"/>
            <p:cNvSpPr>
              <a:spLocks noChangeShapeType="1"/>
            </p:cNvSpPr>
            <p:nvPr/>
          </p:nvSpPr>
          <p:spPr bwMode="auto">
            <a:xfrm>
              <a:off x="2996"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170" name="Line 494"/>
            <p:cNvSpPr>
              <a:spLocks noChangeShapeType="1"/>
            </p:cNvSpPr>
            <p:nvPr/>
          </p:nvSpPr>
          <p:spPr bwMode="auto">
            <a:xfrm>
              <a:off x="3007"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171" name="Line 495"/>
            <p:cNvSpPr>
              <a:spLocks noChangeShapeType="1"/>
            </p:cNvSpPr>
            <p:nvPr/>
          </p:nvSpPr>
          <p:spPr bwMode="auto">
            <a:xfrm>
              <a:off x="3019"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172" name="Line 496"/>
            <p:cNvSpPr>
              <a:spLocks noChangeShapeType="1"/>
            </p:cNvSpPr>
            <p:nvPr/>
          </p:nvSpPr>
          <p:spPr bwMode="auto">
            <a:xfrm>
              <a:off x="3030"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173" name="Line 497"/>
            <p:cNvSpPr>
              <a:spLocks noChangeShapeType="1"/>
            </p:cNvSpPr>
            <p:nvPr/>
          </p:nvSpPr>
          <p:spPr bwMode="auto">
            <a:xfrm>
              <a:off x="3030" y="2827"/>
              <a:ext cx="1" cy="4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174" name="Line 498"/>
            <p:cNvSpPr>
              <a:spLocks noChangeShapeType="1"/>
            </p:cNvSpPr>
            <p:nvPr/>
          </p:nvSpPr>
          <p:spPr bwMode="auto">
            <a:xfrm>
              <a:off x="3041"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175" name="Line 499"/>
            <p:cNvSpPr>
              <a:spLocks noChangeShapeType="1"/>
            </p:cNvSpPr>
            <p:nvPr/>
          </p:nvSpPr>
          <p:spPr bwMode="auto">
            <a:xfrm>
              <a:off x="3052"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176" name="Line 500"/>
            <p:cNvSpPr>
              <a:spLocks noChangeShapeType="1"/>
            </p:cNvSpPr>
            <p:nvPr/>
          </p:nvSpPr>
          <p:spPr bwMode="auto">
            <a:xfrm>
              <a:off x="3064"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177" name="Line 501"/>
            <p:cNvSpPr>
              <a:spLocks noChangeShapeType="1"/>
            </p:cNvSpPr>
            <p:nvPr/>
          </p:nvSpPr>
          <p:spPr bwMode="auto">
            <a:xfrm>
              <a:off x="3075"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178" name="Line 502"/>
            <p:cNvSpPr>
              <a:spLocks noChangeShapeType="1"/>
            </p:cNvSpPr>
            <p:nvPr/>
          </p:nvSpPr>
          <p:spPr bwMode="auto">
            <a:xfrm>
              <a:off x="3086"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179" name="Line 503"/>
            <p:cNvSpPr>
              <a:spLocks noChangeShapeType="1"/>
            </p:cNvSpPr>
            <p:nvPr/>
          </p:nvSpPr>
          <p:spPr bwMode="auto">
            <a:xfrm>
              <a:off x="3098"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180" name="Line 504"/>
            <p:cNvSpPr>
              <a:spLocks noChangeShapeType="1"/>
            </p:cNvSpPr>
            <p:nvPr/>
          </p:nvSpPr>
          <p:spPr bwMode="auto">
            <a:xfrm>
              <a:off x="3109"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181" name="Line 505"/>
            <p:cNvSpPr>
              <a:spLocks noChangeShapeType="1"/>
            </p:cNvSpPr>
            <p:nvPr/>
          </p:nvSpPr>
          <p:spPr bwMode="auto">
            <a:xfrm>
              <a:off x="3120"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182" name="Line 506"/>
            <p:cNvSpPr>
              <a:spLocks noChangeShapeType="1"/>
            </p:cNvSpPr>
            <p:nvPr/>
          </p:nvSpPr>
          <p:spPr bwMode="auto">
            <a:xfrm>
              <a:off x="3131"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183" name="Line 507"/>
            <p:cNvSpPr>
              <a:spLocks noChangeShapeType="1"/>
            </p:cNvSpPr>
            <p:nvPr/>
          </p:nvSpPr>
          <p:spPr bwMode="auto">
            <a:xfrm>
              <a:off x="3143"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184" name="Line 508"/>
            <p:cNvSpPr>
              <a:spLocks noChangeShapeType="1"/>
            </p:cNvSpPr>
            <p:nvPr/>
          </p:nvSpPr>
          <p:spPr bwMode="auto">
            <a:xfrm>
              <a:off x="3154"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185" name="Line 509"/>
            <p:cNvSpPr>
              <a:spLocks noChangeShapeType="1"/>
            </p:cNvSpPr>
            <p:nvPr/>
          </p:nvSpPr>
          <p:spPr bwMode="auto">
            <a:xfrm>
              <a:off x="3165"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186" name="Line 510"/>
            <p:cNvSpPr>
              <a:spLocks noChangeShapeType="1"/>
            </p:cNvSpPr>
            <p:nvPr/>
          </p:nvSpPr>
          <p:spPr bwMode="auto">
            <a:xfrm>
              <a:off x="3177"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187" name="Line 511"/>
            <p:cNvSpPr>
              <a:spLocks noChangeShapeType="1"/>
            </p:cNvSpPr>
            <p:nvPr/>
          </p:nvSpPr>
          <p:spPr bwMode="auto">
            <a:xfrm>
              <a:off x="3188"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188" name="Line 512"/>
            <p:cNvSpPr>
              <a:spLocks noChangeShapeType="1"/>
            </p:cNvSpPr>
            <p:nvPr/>
          </p:nvSpPr>
          <p:spPr bwMode="auto">
            <a:xfrm>
              <a:off x="3199"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189" name="Line 513"/>
            <p:cNvSpPr>
              <a:spLocks noChangeShapeType="1"/>
            </p:cNvSpPr>
            <p:nvPr/>
          </p:nvSpPr>
          <p:spPr bwMode="auto">
            <a:xfrm>
              <a:off x="3210"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190" name="Line 514"/>
            <p:cNvSpPr>
              <a:spLocks noChangeShapeType="1"/>
            </p:cNvSpPr>
            <p:nvPr/>
          </p:nvSpPr>
          <p:spPr bwMode="auto">
            <a:xfrm>
              <a:off x="3222"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191" name="Line 515"/>
            <p:cNvSpPr>
              <a:spLocks noChangeShapeType="1"/>
            </p:cNvSpPr>
            <p:nvPr/>
          </p:nvSpPr>
          <p:spPr bwMode="auto">
            <a:xfrm>
              <a:off x="3233"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192" name="Line 516"/>
            <p:cNvSpPr>
              <a:spLocks noChangeShapeType="1"/>
            </p:cNvSpPr>
            <p:nvPr/>
          </p:nvSpPr>
          <p:spPr bwMode="auto">
            <a:xfrm>
              <a:off x="3244"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193" name="Line 517"/>
            <p:cNvSpPr>
              <a:spLocks noChangeShapeType="1"/>
            </p:cNvSpPr>
            <p:nvPr/>
          </p:nvSpPr>
          <p:spPr bwMode="auto">
            <a:xfrm>
              <a:off x="3256"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194" name="Line 518"/>
            <p:cNvSpPr>
              <a:spLocks noChangeShapeType="1"/>
            </p:cNvSpPr>
            <p:nvPr/>
          </p:nvSpPr>
          <p:spPr bwMode="auto">
            <a:xfrm>
              <a:off x="3256" y="2827"/>
              <a:ext cx="1" cy="4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195" name="Line 519"/>
            <p:cNvSpPr>
              <a:spLocks noChangeShapeType="1"/>
            </p:cNvSpPr>
            <p:nvPr/>
          </p:nvSpPr>
          <p:spPr bwMode="auto">
            <a:xfrm>
              <a:off x="3267"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196" name="Line 520"/>
            <p:cNvSpPr>
              <a:spLocks noChangeShapeType="1"/>
            </p:cNvSpPr>
            <p:nvPr/>
          </p:nvSpPr>
          <p:spPr bwMode="auto">
            <a:xfrm>
              <a:off x="3278"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197" name="Line 521"/>
            <p:cNvSpPr>
              <a:spLocks noChangeShapeType="1"/>
            </p:cNvSpPr>
            <p:nvPr/>
          </p:nvSpPr>
          <p:spPr bwMode="auto">
            <a:xfrm>
              <a:off x="3290"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198" name="Line 522"/>
            <p:cNvSpPr>
              <a:spLocks noChangeShapeType="1"/>
            </p:cNvSpPr>
            <p:nvPr/>
          </p:nvSpPr>
          <p:spPr bwMode="auto">
            <a:xfrm>
              <a:off x="3301"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199" name="Line 523"/>
            <p:cNvSpPr>
              <a:spLocks noChangeShapeType="1"/>
            </p:cNvSpPr>
            <p:nvPr/>
          </p:nvSpPr>
          <p:spPr bwMode="auto">
            <a:xfrm>
              <a:off x="3312"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200" name="Line 524"/>
            <p:cNvSpPr>
              <a:spLocks noChangeShapeType="1"/>
            </p:cNvSpPr>
            <p:nvPr/>
          </p:nvSpPr>
          <p:spPr bwMode="auto">
            <a:xfrm>
              <a:off x="3324"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201" name="Line 525"/>
            <p:cNvSpPr>
              <a:spLocks noChangeShapeType="1"/>
            </p:cNvSpPr>
            <p:nvPr/>
          </p:nvSpPr>
          <p:spPr bwMode="auto">
            <a:xfrm>
              <a:off x="3335"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202" name="Line 526"/>
            <p:cNvSpPr>
              <a:spLocks noChangeShapeType="1"/>
            </p:cNvSpPr>
            <p:nvPr/>
          </p:nvSpPr>
          <p:spPr bwMode="auto">
            <a:xfrm>
              <a:off x="3346"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203" name="Line 527"/>
            <p:cNvSpPr>
              <a:spLocks noChangeShapeType="1"/>
            </p:cNvSpPr>
            <p:nvPr/>
          </p:nvSpPr>
          <p:spPr bwMode="auto">
            <a:xfrm>
              <a:off x="3357"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204" name="Line 528"/>
            <p:cNvSpPr>
              <a:spLocks noChangeShapeType="1"/>
            </p:cNvSpPr>
            <p:nvPr/>
          </p:nvSpPr>
          <p:spPr bwMode="auto">
            <a:xfrm>
              <a:off x="3369"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205" name="Line 529"/>
            <p:cNvSpPr>
              <a:spLocks noChangeShapeType="1"/>
            </p:cNvSpPr>
            <p:nvPr/>
          </p:nvSpPr>
          <p:spPr bwMode="auto">
            <a:xfrm flipV="1">
              <a:off x="2352" y="1889"/>
              <a:ext cx="1" cy="938"/>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206" name="Line 530"/>
            <p:cNvSpPr>
              <a:spLocks noChangeShapeType="1"/>
            </p:cNvSpPr>
            <p:nvPr/>
          </p:nvSpPr>
          <p:spPr bwMode="auto">
            <a:xfrm flipH="1">
              <a:off x="2314" y="2827"/>
              <a:ext cx="38"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207" name="Line 531"/>
            <p:cNvSpPr>
              <a:spLocks noChangeShapeType="1"/>
            </p:cNvSpPr>
            <p:nvPr/>
          </p:nvSpPr>
          <p:spPr bwMode="auto">
            <a:xfrm flipH="1">
              <a:off x="2304" y="2827"/>
              <a:ext cx="48"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208" name="Line 532"/>
            <p:cNvSpPr>
              <a:spLocks noChangeShapeType="1"/>
            </p:cNvSpPr>
            <p:nvPr/>
          </p:nvSpPr>
          <p:spPr bwMode="auto">
            <a:xfrm flipH="1">
              <a:off x="2314" y="2734"/>
              <a:ext cx="38"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209" name="Line 533"/>
            <p:cNvSpPr>
              <a:spLocks noChangeShapeType="1"/>
            </p:cNvSpPr>
            <p:nvPr/>
          </p:nvSpPr>
          <p:spPr bwMode="auto">
            <a:xfrm flipH="1">
              <a:off x="2314" y="2640"/>
              <a:ext cx="38"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210" name="Line 534"/>
            <p:cNvSpPr>
              <a:spLocks noChangeShapeType="1"/>
            </p:cNvSpPr>
            <p:nvPr/>
          </p:nvSpPr>
          <p:spPr bwMode="auto">
            <a:xfrm flipH="1">
              <a:off x="2314" y="2546"/>
              <a:ext cx="38"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211" name="Line 535"/>
            <p:cNvSpPr>
              <a:spLocks noChangeShapeType="1"/>
            </p:cNvSpPr>
            <p:nvPr/>
          </p:nvSpPr>
          <p:spPr bwMode="auto">
            <a:xfrm flipH="1">
              <a:off x="2314" y="2452"/>
              <a:ext cx="38"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212" name="Line 536"/>
            <p:cNvSpPr>
              <a:spLocks noChangeShapeType="1"/>
            </p:cNvSpPr>
            <p:nvPr/>
          </p:nvSpPr>
          <p:spPr bwMode="auto">
            <a:xfrm flipH="1">
              <a:off x="2314" y="2358"/>
              <a:ext cx="38"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213" name="Line 537"/>
            <p:cNvSpPr>
              <a:spLocks noChangeShapeType="1"/>
            </p:cNvSpPr>
            <p:nvPr/>
          </p:nvSpPr>
          <p:spPr bwMode="auto">
            <a:xfrm flipH="1">
              <a:off x="2304" y="2358"/>
              <a:ext cx="48"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214" name="Line 538"/>
            <p:cNvSpPr>
              <a:spLocks noChangeShapeType="1"/>
            </p:cNvSpPr>
            <p:nvPr/>
          </p:nvSpPr>
          <p:spPr bwMode="auto">
            <a:xfrm flipH="1">
              <a:off x="2314" y="2265"/>
              <a:ext cx="38"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215" name="Line 539"/>
            <p:cNvSpPr>
              <a:spLocks noChangeShapeType="1"/>
            </p:cNvSpPr>
            <p:nvPr/>
          </p:nvSpPr>
          <p:spPr bwMode="auto">
            <a:xfrm flipH="1">
              <a:off x="2314" y="2171"/>
              <a:ext cx="38"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216" name="Line 540"/>
            <p:cNvSpPr>
              <a:spLocks noChangeShapeType="1"/>
            </p:cNvSpPr>
            <p:nvPr/>
          </p:nvSpPr>
          <p:spPr bwMode="auto">
            <a:xfrm flipH="1">
              <a:off x="2314" y="2077"/>
              <a:ext cx="38"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217" name="Line 541"/>
            <p:cNvSpPr>
              <a:spLocks noChangeShapeType="1"/>
            </p:cNvSpPr>
            <p:nvPr/>
          </p:nvSpPr>
          <p:spPr bwMode="auto">
            <a:xfrm flipH="1">
              <a:off x="2314" y="1983"/>
              <a:ext cx="38"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218" name="Line 542"/>
            <p:cNvSpPr>
              <a:spLocks noChangeShapeType="1"/>
            </p:cNvSpPr>
            <p:nvPr/>
          </p:nvSpPr>
          <p:spPr bwMode="auto">
            <a:xfrm flipH="1">
              <a:off x="2314" y="1889"/>
              <a:ext cx="38"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219" name="Line 543"/>
            <p:cNvSpPr>
              <a:spLocks noChangeShapeType="1"/>
            </p:cNvSpPr>
            <p:nvPr/>
          </p:nvSpPr>
          <p:spPr bwMode="auto">
            <a:xfrm flipH="1">
              <a:off x="2304" y="1889"/>
              <a:ext cx="48"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220" name="Line 544"/>
            <p:cNvSpPr>
              <a:spLocks noChangeShapeType="1"/>
            </p:cNvSpPr>
            <p:nvPr/>
          </p:nvSpPr>
          <p:spPr bwMode="auto">
            <a:xfrm>
              <a:off x="3840" y="2827"/>
              <a:ext cx="1017"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221" name="Line 545"/>
            <p:cNvSpPr>
              <a:spLocks noChangeShapeType="1"/>
            </p:cNvSpPr>
            <p:nvPr/>
          </p:nvSpPr>
          <p:spPr bwMode="auto">
            <a:xfrm>
              <a:off x="3840"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222" name="Line 546"/>
            <p:cNvSpPr>
              <a:spLocks noChangeShapeType="1"/>
            </p:cNvSpPr>
            <p:nvPr/>
          </p:nvSpPr>
          <p:spPr bwMode="auto">
            <a:xfrm>
              <a:off x="3840" y="2827"/>
              <a:ext cx="1" cy="4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223" name="Line 547"/>
            <p:cNvSpPr>
              <a:spLocks noChangeShapeType="1"/>
            </p:cNvSpPr>
            <p:nvPr/>
          </p:nvSpPr>
          <p:spPr bwMode="auto">
            <a:xfrm>
              <a:off x="3851"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224" name="Line 548"/>
            <p:cNvSpPr>
              <a:spLocks noChangeShapeType="1"/>
            </p:cNvSpPr>
            <p:nvPr/>
          </p:nvSpPr>
          <p:spPr bwMode="auto">
            <a:xfrm>
              <a:off x="3863"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225" name="Line 549"/>
            <p:cNvSpPr>
              <a:spLocks noChangeShapeType="1"/>
            </p:cNvSpPr>
            <p:nvPr/>
          </p:nvSpPr>
          <p:spPr bwMode="auto">
            <a:xfrm>
              <a:off x="3874"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226" name="Line 550"/>
            <p:cNvSpPr>
              <a:spLocks noChangeShapeType="1"/>
            </p:cNvSpPr>
            <p:nvPr/>
          </p:nvSpPr>
          <p:spPr bwMode="auto">
            <a:xfrm>
              <a:off x="3885"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227" name="Line 551"/>
            <p:cNvSpPr>
              <a:spLocks noChangeShapeType="1"/>
            </p:cNvSpPr>
            <p:nvPr/>
          </p:nvSpPr>
          <p:spPr bwMode="auto">
            <a:xfrm>
              <a:off x="3897"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228" name="Line 552"/>
            <p:cNvSpPr>
              <a:spLocks noChangeShapeType="1"/>
            </p:cNvSpPr>
            <p:nvPr/>
          </p:nvSpPr>
          <p:spPr bwMode="auto">
            <a:xfrm>
              <a:off x="3908"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229" name="Line 553"/>
            <p:cNvSpPr>
              <a:spLocks noChangeShapeType="1"/>
            </p:cNvSpPr>
            <p:nvPr/>
          </p:nvSpPr>
          <p:spPr bwMode="auto">
            <a:xfrm>
              <a:off x="3919"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230" name="Line 554"/>
            <p:cNvSpPr>
              <a:spLocks noChangeShapeType="1"/>
            </p:cNvSpPr>
            <p:nvPr/>
          </p:nvSpPr>
          <p:spPr bwMode="auto">
            <a:xfrm>
              <a:off x="3931"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231" name="Line 555"/>
            <p:cNvSpPr>
              <a:spLocks noChangeShapeType="1"/>
            </p:cNvSpPr>
            <p:nvPr/>
          </p:nvSpPr>
          <p:spPr bwMode="auto">
            <a:xfrm>
              <a:off x="3942"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232" name="Line 556"/>
            <p:cNvSpPr>
              <a:spLocks noChangeShapeType="1"/>
            </p:cNvSpPr>
            <p:nvPr/>
          </p:nvSpPr>
          <p:spPr bwMode="auto">
            <a:xfrm>
              <a:off x="3953"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233" name="Line 557"/>
            <p:cNvSpPr>
              <a:spLocks noChangeShapeType="1"/>
            </p:cNvSpPr>
            <p:nvPr/>
          </p:nvSpPr>
          <p:spPr bwMode="auto">
            <a:xfrm>
              <a:off x="3964"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234" name="Line 558"/>
            <p:cNvSpPr>
              <a:spLocks noChangeShapeType="1"/>
            </p:cNvSpPr>
            <p:nvPr/>
          </p:nvSpPr>
          <p:spPr bwMode="auto">
            <a:xfrm>
              <a:off x="3976"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235" name="Line 559"/>
            <p:cNvSpPr>
              <a:spLocks noChangeShapeType="1"/>
            </p:cNvSpPr>
            <p:nvPr/>
          </p:nvSpPr>
          <p:spPr bwMode="auto">
            <a:xfrm>
              <a:off x="3987"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236" name="Line 560"/>
            <p:cNvSpPr>
              <a:spLocks noChangeShapeType="1"/>
            </p:cNvSpPr>
            <p:nvPr/>
          </p:nvSpPr>
          <p:spPr bwMode="auto">
            <a:xfrm>
              <a:off x="3998"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237" name="Line 561"/>
            <p:cNvSpPr>
              <a:spLocks noChangeShapeType="1"/>
            </p:cNvSpPr>
            <p:nvPr/>
          </p:nvSpPr>
          <p:spPr bwMode="auto">
            <a:xfrm>
              <a:off x="4010"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238" name="Line 562"/>
            <p:cNvSpPr>
              <a:spLocks noChangeShapeType="1"/>
            </p:cNvSpPr>
            <p:nvPr/>
          </p:nvSpPr>
          <p:spPr bwMode="auto">
            <a:xfrm>
              <a:off x="4021"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239" name="Line 563"/>
            <p:cNvSpPr>
              <a:spLocks noChangeShapeType="1"/>
            </p:cNvSpPr>
            <p:nvPr/>
          </p:nvSpPr>
          <p:spPr bwMode="auto">
            <a:xfrm>
              <a:off x="4032"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240" name="Line 564"/>
            <p:cNvSpPr>
              <a:spLocks noChangeShapeType="1"/>
            </p:cNvSpPr>
            <p:nvPr/>
          </p:nvSpPr>
          <p:spPr bwMode="auto">
            <a:xfrm>
              <a:off x="4043"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241" name="Line 565"/>
            <p:cNvSpPr>
              <a:spLocks noChangeShapeType="1"/>
            </p:cNvSpPr>
            <p:nvPr/>
          </p:nvSpPr>
          <p:spPr bwMode="auto">
            <a:xfrm>
              <a:off x="4055"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242" name="Line 566"/>
            <p:cNvSpPr>
              <a:spLocks noChangeShapeType="1"/>
            </p:cNvSpPr>
            <p:nvPr/>
          </p:nvSpPr>
          <p:spPr bwMode="auto">
            <a:xfrm>
              <a:off x="4066"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243" name="Line 567"/>
            <p:cNvSpPr>
              <a:spLocks noChangeShapeType="1"/>
            </p:cNvSpPr>
            <p:nvPr/>
          </p:nvSpPr>
          <p:spPr bwMode="auto">
            <a:xfrm>
              <a:off x="4066" y="2827"/>
              <a:ext cx="1" cy="4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244" name="Line 568"/>
            <p:cNvSpPr>
              <a:spLocks noChangeShapeType="1"/>
            </p:cNvSpPr>
            <p:nvPr/>
          </p:nvSpPr>
          <p:spPr bwMode="auto">
            <a:xfrm>
              <a:off x="4077"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245" name="Line 569"/>
            <p:cNvSpPr>
              <a:spLocks noChangeShapeType="1"/>
            </p:cNvSpPr>
            <p:nvPr/>
          </p:nvSpPr>
          <p:spPr bwMode="auto">
            <a:xfrm>
              <a:off x="4089"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246" name="Line 570"/>
            <p:cNvSpPr>
              <a:spLocks noChangeShapeType="1"/>
            </p:cNvSpPr>
            <p:nvPr/>
          </p:nvSpPr>
          <p:spPr bwMode="auto">
            <a:xfrm>
              <a:off x="4100"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247" name="Line 571"/>
            <p:cNvSpPr>
              <a:spLocks noChangeShapeType="1"/>
            </p:cNvSpPr>
            <p:nvPr/>
          </p:nvSpPr>
          <p:spPr bwMode="auto">
            <a:xfrm>
              <a:off x="4111"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248" name="Line 572"/>
            <p:cNvSpPr>
              <a:spLocks noChangeShapeType="1"/>
            </p:cNvSpPr>
            <p:nvPr/>
          </p:nvSpPr>
          <p:spPr bwMode="auto">
            <a:xfrm>
              <a:off x="4123"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249" name="Line 573"/>
            <p:cNvSpPr>
              <a:spLocks noChangeShapeType="1"/>
            </p:cNvSpPr>
            <p:nvPr/>
          </p:nvSpPr>
          <p:spPr bwMode="auto">
            <a:xfrm>
              <a:off x="4134"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250" name="Line 574"/>
            <p:cNvSpPr>
              <a:spLocks noChangeShapeType="1"/>
            </p:cNvSpPr>
            <p:nvPr/>
          </p:nvSpPr>
          <p:spPr bwMode="auto">
            <a:xfrm>
              <a:off x="4145"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251" name="Line 575"/>
            <p:cNvSpPr>
              <a:spLocks noChangeShapeType="1"/>
            </p:cNvSpPr>
            <p:nvPr/>
          </p:nvSpPr>
          <p:spPr bwMode="auto">
            <a:xfrm>
              <a:off x="4156"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252" name="Line 576"/>
            <p:cNvSpPr>
              <a:spLocks noChangeShapeType="1"/>
            </p:cNvSpPr>
            <p:nvPr/>
          </p:nvSpPr>
          <p:spPr bwMode="auto">
            <a:xfrm>
              <a:off x="4168"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253" name="Line 577"/>
            <p:cNvSpPr>
              <a:spLocks noChangeShapeType="1"/>
            </p:cNvSpPr>
            <p:nvPr/>
          </p:nvSpPr>
          <p:spPr bwMode="auto">
            <a:xfrm>
              <a:off x="4179"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254" name="Line 578"/>
            <p:cNvSpPr>
              <a:spLocks noChangeShapeType="1"/>
            </p:cNvSpPr>
            <p:nvPr/>
          </p:nvSpPr>
          <p:spPr bwMode="auto">
            <a:xfrm>
              <a:off x="4190"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255" name="Line 579"/>
            <p:cNvSpPr>
              <a:spLocks noChangeShapeType="1"/>
            </p:cNvSpPr>
            <p:nvPr/>
          </p:nvSpPr>
          <p:spPr bwMode="auto">
            <a:xfrm>
              <a:off x="4202"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256" name="Line 580"/>
            <p:cNvSpPr>
              <a:spLocks noChangeShapeType="1"/>
            </p:cNvSpPr>
            <p:nvPr/>
          </p:nvSpPr>
          <p:spPr bwMode="auto">
            <a:xfrm>
              <a:off x="4213"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257" name="Line 581"/>
            <p:cNvSpPr>
              <a:spLocks noChangeShapeType="1"/>
            </p:cNvSpPr>
            <p:nvPr/>
          </p:nvSpPr>
          <p:spPr bwMode="auto">
            <a:xfrm>
              <a:off x="4224"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258" name="Line 582"/>
            <p:cNvSpPr>
              <a:spLocks noChangeShapeType="1"/>
            </p:cNvSpPr>
            <p:nvPr/>
          </p:nvSpPr>
          <p:spPr bwMode="auto">
            <a:xfrm>
              <a:off x="4235"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259" name="Line 583"/>
            <p:cNvSpPr>
              <a:spLocks noChangeShapeType="1"/>
            </p:cNvSpPr>
            <p:nvPr/>
          </p:nvSpPr>
          <p:spPr bwMode="auto">
            <a:xfrm>
              <a:off x="4247"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260" name="Line 584"/>
            <p:cNvSpPr>
              <a:spLocks noChangeShapeType="1"/>
            </p:cNvSpPr>
            <p:nvPr/>
          </p:nvSpPr>
          <p:spPr bwMode="auto">
            <a:xfrm>
              <a:off x="4258"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261" name="Line 585"/>
            <p:cNvSpPr>
              <a:spLocks noChangeShapeType="1"/>
            </p:cNvSpPr>
            <p:nvPr/>
          </p:nvSpPr>
          <p:spPr bwMode="auto">
            <a:xfrm>
              <a:off x="4269"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262" name="Line 586"/>
            <p:cNvSpPr>
              <a:spLocks noChangeShapeType="1"/>
            </p:cNvSpPr>
            <p:nvPr/>
          </p:nvSpPr>
          <p:spPr bwMode="auto">
            <a:xfrm>
              <a:off x="4281"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263" name="Line 587"/>
            <p:cNvSpPr>
              <a:spLocks noChangeShapeType="1"/>
            </p:cNvSpPr>
            <p:nvPr/>
          </p:nvSpPr>
          <p:spPr bwMode="auto">
            <a:xfrm>
              <a:off x="4292"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264" name="Line 588"/>
            <p:cNvSpPr>
              <a:spLocks noChangeShapeType="1"/>
            </p:cNvSpPr>
            <p:nvPr/>
          </p:nvSpPr>
          <p:spPr bwMode="auto">
            <a:xfrm>
              <a:off x="4292" y="2827"/>
              <a:ext cx="1" cy="4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265" name="Line 589"/>
            <p:cNvSpPr>
              <a:spLocks noChangeShapeType="1"/>
            </p:cNvSpPr>
            <p:nvPr/>
          </p:nvSpPr>
          <p:spPr bwMode="auto">
            <a:xfrm>
              <a:off x="4303"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266" name="Line 590"/>
            <p:cNvSpPr>
              <a:spLocks noChangeShapeType="1"/>
            </p:cNvSpPr>
            <p:nvPr/>
          </p:nvSpPr>
          <p:spPr bwMode="auto">
            <a:xfrm>
              <a:off x="4315"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267" name="Line 591"/>
            <p:cNvSpPr>
              <a:spLocks noChangeShapeType="1"/>
            </p:cNvSpPr>
            <p:nvPr/>
          </p:nvSpPr>
          <p:spPr bwMode="auto">
            <a:xfrm>
              <a:off x="4326"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268" name="Line 592"/>
            <p:cNvSpPr>
              <a:spLocks noChangeShapeType="1"/>
            </p:cNvSpPr>
            <p:nvPr/>
          </p:nvSpPr>
          <p:spPr bwMode="auto">
            <a:xfrm>
              <a:off x="4337"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269" name="Line 593"/>
            <p:cNvSpPr>
              <a:spLocks noChangeShapeType="1"/>
            </p:cNvSpPr>
            <p:nvPr/>
          </p:nvSpPr>
          <p:spPr bwMode="auto">
            <a:xfrm>
              <a:off x="4348"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270" name="Line 594"/>
            <p:cNvSpPr>
              <a:spLocks noChangeShapeType="1"/>
            </p:cNvSpPr>
            <p:nvPr/>
          </p:nvSpPr>
          <p:spPr bwMode="auto">
            <a:xfrm>
              <a:off x="4360"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271" name="Line 595"/>
            <p:cNvSpPr>
              <a:spLocks noChangeShapeType="1"/>
            </p:cNvSpPr>
            <p:nvPr/>
          </p:nvSpPr>
          <p:spPr bwMode="auto">
            <a:xfrm>
              <a:off x="4371"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272" name="Line 596"/>
            <p:cNvSpPr>
              <a:spLocks noChangeShapeType="1"/>
            </p:cNvSpPr>
            <p:nvPr/>
          </p:nvSpPr>
          <p:spPr bwMode="auto">
            <a:xfrm>
              <a:off x="4382"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273" name="Line 597"/>
            <p:cNvSpPr>
              <a:spLocks noChangeShapeType="1"/>
            </p:cNvSpPr>
            <p:nvPr/>
          </p:nvSpPr>
          <p:spPr bwMode="auto">
            <a:xfrm>
              <a:off x="4394"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274" name="Line 598"/>
            <p:cNvSpPr>
              <a:spLocks noChangeShapeType="1"/>
            </p:cNvSpPr>
            <p:nvPr/>
          </p:nvSpPr>
          <p:spPr bwMode="auto">
            <a:xfrm>
              <a:off x="4405"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275" name="Line 599"/>
            <p:cNvSpPr>
              <a:spLocks noChangeShapeType="1"/>
            </p:cNvSpPr>
            <p:nvPr/>
          </p:nvSpPr>
          <p:spPr bwMode="auto">
            <a:xfrm>
              <a:off x="4416"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276" name="Line 600"/>
            <p:cNvSpPr>
              <a:spLocks noChangeShapeType="1"/>
            </p:cNvSpPr>
            <p:nvPr/>
          </p:nvSpPr>
          <p:spPr bwMode="auto">
            <a:xfrm>
              <a:off x="4428"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277" name="Line 601"/>
            <p:cNvSpPr>
              <a:spLocks noChangeShapeType="1"/>
            </p:cNvSpPr>
            <p:nvPr/>
          </p:nvSpPr>
          <p:spPr bwMode="auto">
            <a:xfrm>
              <a:off x="4439"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278" name="Line 602"/>
            <p:cNvSpPr>
              <a:spLocks noChangeShapeType="1"/>
            </p:cNvSpPr>
            <p:nvPr/>
          </p:nvSpPr>
          <p:spPr bwMode="auto">
            <a:xfrm>
              <a:off x="4450"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279" name="Line 603"/>
            <p:cNvSpPr>
              <a:spLocks noChangeShapeType="1"/>
            </p:cNvSpPr>
            <p:nvPr/>
          </p:nvSpPr>
          <p:spPr bwMode="auto">
            <a:xfrm>
              <a:off x="4461"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280" name="Line 604"/>
            <p:cNvSpPr>
              <a:spLocks noChangeShapeType="1"/>
            </p:cNvSpPr>
            <p:nvPr/>
          </p:nvSpPr>
          <p:spPr bwMode="auto">
            <a:xfrm>
              <a:off x="4473"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281" name="Line 605"/>
            <p:cNvSpPr>
              <a:spLocks noChangeShapeType="1"/>
            </p:cNvSpPr>
            <p:nvPr/>
          </p:nvSpPr>
          <p:spPr bwMode="auto">
            <a:xfrm>
              <a:off x="4484"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282" name="Line 606"/>
            <p:cNvSpPr>
              <a:spLocks noChangeShapeType="1"/>
            </p:cNvSpPr>
            <p:nvPr/>
          </p:nvSpPr>
          <p:spPr bwMode="auto">
            <a:xfrm>
              <a:off x="4495"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283" name="Line 607"/>
            <p:cNvSpPr>
              <a:spLocks noChangeShapeType="1"/>
            </p:cNvSpPr>
            <p:nvPr/>
          </p:nvSpPr>
          <p:spPr bwMode="auto">
            <a:xfrm>
              <a:off x="4507"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284" name="Line 608"/>
            <p:cNvSpPr>
              <a:spLocks noChangeShapeType="1"/>
            </p:cNvSpPr>
            <p:nvPr/>
          </p:nvSpPr>
          <p:spPr bwMode="auto">
            <a:xfrm>
              <a:off x="4518"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285" name="Line 609"/>
            <p:cNvSpPr>
              <a:spLocks noChangeShapeType="1"/>
            </p:cNvSpPr>
            <p:nvPr/>
          </p:nvSpPr>
          <p:spPr bwMode="auto">
            <a:xfrm>
              <a:off x="4518" y="2827"/>
              <a:ext cx="1" cy="4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286" name="Line 610"/>
            <p:cNvSpPr>
              <a:spLocks noChangeShapeType="1"/>
            </p:cNvSpPr>
            <p:nvPr/>
          </p:nvSpPr>
          <p:spPr bwMode="auto">
            <a:xfrm>
              <a:off x="4529"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287" name="Line 611"/>
            <p:cNvSpPr>
              <a:spLocks noChangeShapeType="1"/>
            </p:cNvSpPr>
            <p:nvPr/>
          </p:nvSpPr>
          <p:spPr bwMode="auto">
            <a:xfrm>
              <a:off x="4540"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288" name="Line 612"/>
            <p:cNvSpPr>
              <a:spLocks noChangeShapeType="1"/>
            </p:cNvSpPr>
            <p:nvPr/>
          </p:nvSpPr>
          <p:spPr bwMode="auto">
            <a:xfrm>
              <a:off x="4552"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289" name="Line 613"/>
            <p:cNvSpPr>
              <a:spLocks noChangeShapeType="1"/>
            </p:cNvSpPr>
            <p:nvPr/>
          </p:nvSpPr>
          <p:spPr bwMode="auto">
            <a:xfrm>
              <a:off x="4563"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290" name="Line 614"/>
            <p:cNvSpPr>
              <a:spLocks noChangeShapeType="1"/>
            </p:cNvSpPr>
            <p:nvPr/>
          </p:nvSpPr>
          <p:spPr bwMode="auto">
            <a:xfrm>
              <a:off x="4574"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291" name="Line 615"/>
            <p:cNvSpPr>
              <a:spLocks noChangeShapeType="1"/>
            </p:cNvSpPr>
            <p:nvPr/>
          </p:nvSpPr>
          <p:spPr bwMode="auto">
            <a:xfrm>
              <a:off x="4586"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292" name="Line 616"/>
            <p:cNvSpPr>
              <a:spLocks noChangeShapeType="1"/>
            </p:cNvSpPr>
            <p:nvPr/>
          </p:nvSpPr>
          <p:spPr bwMode="auto">
            <a:xfrm>
              <a:off x="4597"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293" name="Line 617"/>
            <p:cNvSpPr>
              <a:spLocks noChangeShapeType="1"/>
            </p:cNvSpPr>
            <p:nvPr/>
          </p:nvSpPr>
          <p:spPr bwMode="auto">
            <a:xfrm>
              <a:off x="4608"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294" name="Line 618"/>
            <p:cNvSpPr>
              <a:spLocks noChangeShapeType="1"/>
            </p:cNvSpPr>
            <p:nvPr/>
          </p:nvSpPr>
          <p:spPr bwMode="auto">
            <a:xfrm>
              <a:off x="4619"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295" name="Line 619"/>
            <p:cNvSpPr>
              <a:spLocks noChangeShapeType="1"/>
            </p:cNvSpPr>
            <p:nvPr/>
          </p:nvSpPr>
          <p:spPr bwMode="auto">
            <a:xfrm>
              <a:off x="4631"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296" name="Line 620"/>
            <p:cNvSpPr>
              <a:spLocks noChangeShapeType="1"/>
            </p:cNvSpPr>
            <p:nvPr/>
          </p:nvSpPr>
          <p:spPr bwMode="auto">
            <a:xfrm>
              <a:off x="4642"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297" name="Line 621"/>
            <p:cNvSpPr>
              <a:spLocks noChangeShapeType="1"/>
            </p:cNvSpPr>
            <p:nvPr/>
          </p:nvSpPr>
          <p:spPr bwMode="auto">
            <a:xfrm>
              <a:off x="4653"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298" name="Line 622"/>
            <p:cNvSpPr>
              <a:spLocks noChangeShapeType="1"/>
            </p:cNvSpPr>
            <p:nvPr/>
          </p:nvSpPr>
          <p:spPr bwMode="auto">
            <a:xfrm>
              <a:off x="4665"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299" name="Line 623"/>
            <p:cNvSpPr>
              <a:spLocks noChangeShapeType="1"/>
            </p:cNvSpPr>
            <p:nvPr/>
          </p:nvSpPr>
          <p:spPr bwMode="auto">
            <a:xfrm>
              <a:off x="4676"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300" name="Line 624"/>
            <p:cNvSpPr>
              <a:spLocks noChangeShapeType="1"/>
            </p:cNvSpPr>
            <p:nvPr/>
          </p:nvSpPr>
          <p:spPr bwMode="auto">
            <a:xfrm>
              <a:off x="4687"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301" name="Line 625"/>
            <p:cNvSpPr>
              <a:spLocks noChangeShapeType="1"/>
            </p:cNvSpPr>
            <p:nvPr/>
          </p:nvSpPr>
          <p:spPr bwMode="auto">
            <a:xfrm>
              <a:off x="4698"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302" name="Line 626"/>
            <p:cNvSpPr>
              <a:spLocks noChangeShapeType="1"/>
            </p:cNvSpPr>
            <p:nvPr/>
          </p:nvSpPr>
          <p:spPr bwMode="auto">
            <a:xfrm>
              <a:off x="4710"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303" name="Line 627"/>
            <p:cNvSpPr>
              <a:spLocks noChangeShapeType="1"/>
            </p:cNvSpPr>
            <p:nvPr/>
          </p:nvSpPr>
          <p:spPr bwMode="auto">
            <a:xfrm>
              <a:off x="4721"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304" name="Line 628"/>
            <p:cNvSpPr>
              <a:spLocks noChangeShapeType="1"/>
            </p:cNvSpPr>
            <p:nvPr/>
          </p:nvSpPr>
          <p:spPr bwMode="auto">
            <a:xfrm>
              <a:off x="4732"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305" name="Line 629"/>
            <p:cNvSpPr>
              <a:spLocks noChangeShapeType="1"/>
            </p:cNvSpPr>
            <p:nvPr/>
          </p:nvSpPr>
          <p:spPr bwMode="auto">
            <a:xfrm>
              <a:off x="4744"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306" name="Line 630"/>
            <p:cNvSpPr>
              <a:spLocks noChangeShapeType="1"/>
            </p:cNvSpPr>
            <p:nvPr/>
          </p:nvSpPr>
          <p:spPr bwMode="auto">
            <a:xfrm>
              <a:off x="4744" y="2827"/>
              <a:ext cx="1" cy="4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307" name="Line 631"/>
            <p:cNvSpPr>
              <a:spLocks noChangeShapeType="1"/>
            </p:cNvSpPr>
            <p:nvPr/>
          </p:nvSpPr>
          <p:spPr bwMode="auto">
            <a:xfrm>
              <a:off x="4755"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308" name="Line 632"/>
            <p:cNvSpPr>
              <a:spLocks noChangeShapeType="1"/>
            </p:cNvSpPr>
            <p:nvPr/>
          </p:nvSpPr>
          <p:spPr bwMode="auto">
            <a:xfrm>
              <a:off x="4766"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309" name="Line 633"/>
            <p:cNvSpPr>
              <a:spLocks noChangeShapeType="1"/>
            </p:cNvSpPr>
            <p:nvPr/>
          </p:nvSpPr>
          <p:spPr bwMode="auto">
            <a:xfrm>
              <a:off x="4778"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310" name="Line 634"/>
            <p:cNvSpPr>
              <a:spLocks noChangeShapeType="1"/>
            </p:cNvSpPr>
            <p:nvPr/>
          </p:nvSpPr>
          <p:spPr bwMode="auto">
            <a:xfrm>
              <a:off x="4789"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311" name="Line 635"/>
            <p:cNvSpPr>
              <a:spLocks noChangeShapeType="1"/>
            </p:cNvSpPr>
            <p:nvPr/>
          </p:nvSpPr>
          <p:spPr bwMode="auto">
            <a:xfrm>
              <a:off x="4800"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312" name="Line 636"/>
            <p:cNvSpPr>
              <a:spLocks noChangeShapeType="1"/>
            </p:cNvSpPr>
            <p:nvPr/>
          </p:nvSpPr>
          <p:spPr bwMode="auto">
            <a:xfrm>
              <a:off x="4812"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313" name="Line 637"/>
            <p:cNvSpPr>
              <a:spLocks noChangeShapeType="1"/>
            </p:cNvSpPr>
            <p:nvPr/>
          </p:nvSpPr>
          <p:spPr bwMode="auto">
            <a:xfrm>
              <a:off x="4823"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314" name="Line 638"/>
            <p:cNvSpPr>
              <a:spLocks noChangeShapeType="1"/>
            </p:cNvSpPr>
            <p:nvPr/>
          </p:nvSpPr>
          <p:spPr bwMode="auto">
            <a:xfrm>
              <a:off x="4834"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315" name="Line 639"/>
            <p:cNvSpPr>
              <a:spLocks noChangeShapeType="1"/>
            </p:cNvSpPr>
            <p:nvPr/>
          </p:nvSpPr>
          <p:spPr bwMode="auto">
            <a:xfrm>
              <a:off x="4845"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316" name="Line 640"/>
            <p:cNvSpPr>
              <a:spLocks noChangeShapeType="1"/>
            </p:cNvSpPr>
            <p:nvPr/>
          </p:nvSpPr>
          <p:spPr bwMode="auto">
            <a:xfrm>
              <a:off x="4857" y="2827"/>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317" name="Line 641"/>
            <p:cNvSpPr>
              <a:spLocks noChangeShapeType="1"/>
            </p:cNvSpPr>
            <p:nvPr/>
          </p:nvSpPr>
          <p:spPr bwMode="auto">
            <a:xfrm flipV="1">
              <a:off x="3840" y="1889"/>
              <a:ext cx="1" cy="938"/>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318" name="Line 642"/>
            <p:cNvSpPr>
              <a:spLocks noChangeShapeType="1"/>
            </p:cNvSpPr>
            <p:nvPr/>
          </p:nvSpPr>
          <p:spPr bwMode="auto">
            <a:xfrm flipH="1">
              <a:off x="3802" y="2827"/>
              <a:ext cx="38"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319" name="Line 643"/>
            <p:cNvSpPr>
              <a:spLocks noChangeShapeType="1"/>
            </p:cNvSpPr>
            <p:nvPr/>
          </p:nvSpPr>
          <p:spPr bwMode="auto">
            <a:xfrm flipH="1">
              <a:off x="3792" y="2827"/>
              <a:ext cx="48"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320" name="Line 644"/>
            <p:cNvSpPr>
              <a:spLocks noChangeShapeType="1"/>
            </p:cNvSpPr>
            <p:nvPr/>
          </p:nvSpPr>
          <p:spPr bwMode="auto">
            <a:xfrm flipH="1">
              <a:off x="3802" y="2734"/>
              <a:ext cx="38"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321" name="Line 645"/>
            <p:cNvSpPr>
              <a:spLocks noChangeShapeType="1"/>
            </p:cNvSpPr>
            <p:nvPr/>
          </p:nvSpPr>
          <p:spPr bwMode="auto">
            <a:xfrm flipH="1">
              <a:off x="3802" y="2640"/>
              <a:ext cx="38"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322" name="Line 646"/>
            <p:cNvSpPr>
              <a:spLocks noChangeShapeType="1"/>
            </p:cNvSpPr>
            <p:nvPr/>
          </p:nvSpPr>
          <p:spPr bwMode="auto">
            <a:xfrm flipH="1">
              <a:off x="3802" y="2546"/>
              <a:ext cx="38"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323" name="Line 647"/>
            <p:cNvSpPr>
              <a:spLocks noChangeShapeType="1"/>
            </p:cNvSpPr>
            <p:nvPr/>
          </p:nvSpPr>
          <p:spPr bwMode="auto">
            <a:xfrm flipH="1">
              <a:off x="3802" y="2452"/>
              <a:ext cx="38"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324" name="Line 648"/>
            <p:cNvSpPr>
              <a:spLocks noChangeShapeType="1"/>
            </p:cNvSpPr>
            <p:nvPr/>
          </p:nvSpPr>
          <p:spPr bwMode="auto">
            <a:xfrm flipH="1">
              <a:off x="3802" y="2358"/>
              <a:ext cx="38"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325" name="Line 649"/>
            <p:cNvSpPr>
              <a:spLocks noChangeShapeType="1"/>
            </p:cNvSpPr>
            <p:nvPr/>
          </p:nvSpPr>
          <p:spPr bwMode="auto">
            <a:xfrm flipH="1">
              <a:off x="3792" y="2358"/>
              <a:ext cx="48"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326" name="Line 650"/>
            <p:cNvSpPr>
              <a:spLocks noChangeShapeType="1"/>
            </p:cNvSpPr>
            <p:nvPr/>
          </p:nvSpPr>
          <p:spPr bwMode="auto">
            <a:xfrm flipH="1">
              <a:off x="3802" y="2265"/>
              <a:ext cx="38"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327" name="Line 651"/>
            <p:cNvSpPr>
              <a:spLocks noChangeShapeType="1"/>
            </p:cNvSpPr>
            <p:nvPr/>
          </p:nvSpPr>
          <p:spPr bwMode="auto">
            <a:xfrm flipH="1">
              <a:off x="3802" y="2171"/>
              <a:ext cx="38"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328" name="Line 652"/>
            <p:cNvSpPr>
              <a:spLocks noChangeShapeType="1"/>
            </p:cNvSpPr>
            <p:nvPr/>
          </p:nvSpPr>
          <p:spPr bwMode="auto">
            <a:xfrm flipH="1">
              <a:off x="3802" y="2077"/>
              <a:ext cx="38"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329" name="Line 653"/>
            <p:cNvSpPr>
              <a:spLocks noChangeShapeType="1"/>
            </p:cNvSpPr>
            <p:nvPr/>
          </p:nvSpPr>
          <p:spPr bwMode="auto">
            <a:xfrm flipH="1">
              <a:off x="3802" y="1983"/>
              <a:ext cx="38"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330" name="Line 654"/>
            <p:cNvSpPr>
              <a:spLocks noChangeShapeType="1"/>
            </p:cNvSpPr>
            <p:nvPr/>
          </p:nvSpPr>
          <p:spPr bwMode="auto">
            <a:xfrm flipH="1">
              <a:off x="3802" y="1889"/>
              <a:ext cx="38"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331" name="Line 655"/>
            <p:cNvSpPr>
              <a:spLocks noChangeShapeType="1"/>
            </p:cNvSpPr>
            <p:nvPr/>
          </p:nvSpPr>
          <p:spPr bwMode="auto">
            <a:xfrm flipH="1">
              <a:off x="3792" y="1889"/>
              <a:ext cx="48"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332" name="Line 656"/>
            <p:cNvSpPr>
              <a:spLocks noChangeShapeType="1"/>
            </p:cNvSpPr>
            <p:nvPr/>
          </p:nvSpPr>
          <p:spPr bwMode="auto">
            <a:xfrm>
              <a:off x="864" y="4003"/>
              <a:ext cx="1017"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333" name="Line 657"/>
            <p:cNvSpPr>
              <a:spLocks noChangeShapeType="1"/>
            </p:cNvSpPr>
            <p:nvPr/>
          </p:nvSpPr>
          <p:spPr bwMode="auto">
            <a:xfrm>
              <a:off x="864" y="4003"/>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334" name="Line 658"/>
            <p:cNvSpPr>
              <a:spLocks noChangeShapeType="1"/>
            </p:cNvSpPr>
            <p:nvPr/>
          </p:nvSpPr>
          <p:spPr bwMode="auto">
            <a:xfrm>
              <a:off x="864" y="4003"/>
              <a:ext cx="1" cy="4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335" name="Line 659"/>
            <p:cNvSpPr>
              <a:spLocks noChangeShapeType="1"/>
            </p:cNvSpPr>
            <p:nvPr/>
          </p:nvSpPr>
          <p:spPr bwMode="auto">
            <a:xfrm>
              <a:off x="884" y="4003"/>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336" name="Line 660"/>
            <p:cNvSpPr>
              <a:spLocks noChangeShapeType="1"/>
            </p:cNvSpPr>
            <p:nvPr/>
          </p:nvSpPr>
          <p:spPr bwMode="auto">
            <a:xfrm>
              <a:off x="905" y="4003"/>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337" name="Line 661"/>
            <p:cNvSpPr>
              <a:spLocks noChangeShapeType="1"/>
            </p:cNvSpPr>
            <p:nvPr/>
          </p:nvSpPr>
          <p:spPr bwMode="auto">
            <a:xfrm>
              <a:off x="925" y="4003"/>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338" name="Line 662"/>
            <p:cNvSpPr>
              <a:spLocks noChangeShapeType="1"/>
            </p:cNvSpPr>
            <p:nvPr/>
          </p:nvSpPr>
          <p:spPr bwMode="auto">
            <a:xfrm>
              <a:off x="946" y="4003"/>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339" name="Line 663"/>
            <p:cNvSpPr>
              <a:spLocks noChangeShapeType="1"/>
            </p:cNvSpPr>
            <p:nvPr/>
          </p:nvSpPr>
          <p:spPr bwMode="auto">
            <a:xfrm>
              <a:off x="966" y="4003"/>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340" name="Line 664"/>
            <p:cNvSpPr>
              <a:spLocks noChangeShapeType="1"/>
            </p:cNvSpPr>
            <p:nvPr/>
          </p:nvSpPr>
          <p:spPr bwMode="auto">
            <a:xfrm>
              <a:off x="986" y="4003"/>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341" name="Line 665"/>
            <p:cNvSpPr>
              <a:spLocks noChangeShapeType="1"/>
            </p:cNvSpPr>
            <p:nvPr/>
          </p:nvSpPr>
          <p:spPr bwMode="auto">
            <a:xfrm>
              <a:off x="1006" y="4003"/>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342" name="Line 666"/>
            <p:cNvSpPr>
              <a:spLocks noChangeShapeType="1"/>
            </p:cNvSpPr>
            <p:nvPr/>
          </p:nvSpPr>
          <p:spPr bwMode="auto">
            <a:xfrm>
              <a:off x="1027" y="4003"/>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343" name="Line 667"/>
            <p:cNvSpPr>
              <a:spLocks noChangeShapeType="1"/>
            </p:cNvSpPr>
            <p:nvPr/>
          </p:nvSpPr>
          <p:spPr bwMode="auto">
            <a:xfrm>
              <a:off x="1047" y="4003"/>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344" name="Line 668"/>
            <p:cNvSpPr>
              <a:spLocks noChangeShapeType="1"/>
            </p:cNvSpPr>
            <p:nvPr/>
          </p:nvSpPr>
          <p:spPr bwMode="auto">
            <a:xfrm>
              <a:off x="1068" y="4003"/>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345" name="Line 669"/>
            <p:cNvSpPr>
              <a:spLocks noChangeShapeType="1"/>
            </p:cNvSpPr>
            <p:nvPr/>
          </p:nvSpPr>
          <p:spPr bwMode="auto">
            <a:xfrm>
              <a:off x="1068" y="4003"/>
              <a:ext cx="1" cy="4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346" name="Line 670"/>
            <p:cNvSpPr>
              <a:spLocks noChangeShapeType="1"/>
            </p:cNvSpPr>
            <p:nvPr/>
          </p:nvSpPr>
          <p:spPr bwMode="auto">
            <a:xfrm>
              <a:off x="1088" y="4003"/>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347" name="Line 671"/>
            <p:cNvSpPr>
              <a:spLocks noChangeShapeType="1"/>
            </p:cNvSpPr>
            <p:nvPr/>
          </p:nvSpPr>
          <p:spPr bwMode="auto">
            <a:xfrm>
              <a:off x="1108" y="4003"/>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348" name="Line 672"/>
            <p:cNvSpPr>
              <a:spLocks noChangeShapeType="1"/>
            </p:cNvSpPr>
            <p:nvPr/>
          </p:nvSpPr>
          <p:spPr bwMode="auto">
            <a:xfrm>
              <a:off x="1128" y="4003"/>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349" name="Line 673"/>
            <p:cNvSpPr>
              <a:spLocks noChangeShapeType="1"/>
            </p:cNvSpPr>
            <p:nvPr/>
          </p:nvSpPr>
          <p:spPr bwMode="auto">
            <a:xfrm>
              <a:off x="1149" y="4003"/>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350" name="Line 674"/>
            <p:cNvSpPr>
              <a:spLocks noChangeShapeType="1"/>
            </p:cNvSpPr>
            <p:nvPr/>
          </p:nvSpPr>
          <p:spPr bwMode="auto">
            <a:xfrm>
              <a:off x="1169" y="4003"/>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351" name="Line 675"/>
            <p:cNvSpPr>
              <a:spLocks noChangeShapeType="1"/>
            </p:cNvSpPr>
            <p:nvPr/>
          </p:nvSpPr>
          <p:spPr bwMode="auto">
            <a:xfrm>
              <a:off x="1189" y="4003"/>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352" name="Line 676"/>
            <p:cNvSpPr>
              <a:spLocks noChangeShapeType="1"/>
            </p:cNvSpPr>
            <p:nvPr/>
          </p:nvSpPr>
          <p:spPr bwMode="auto">
            <a:xfrm>
              <a:off x="1210" y="4003"/>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353" name="Line 677"/>
            <p:cNvSpPr>
              <a:spLocks noChangeShapeType="1"/>
            </p:cNvSpPr>
            <p:nvPr/>
          </p:nvSpPr>
          <p:spPr bwMode="auto">
            <a:xfrm>
              <a:off x="1230" y="4003"/>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354" name="Line 678"/>
            <p:cNvSpPr>
              <a:spLocks noChangeShapeType="1"/>
            </p:cNvSpPr>
            <p:nvPr/>
          </p:nvSpPr>
          <p:spPr bwMode="auto">
            <a:xfrm>
              <a:off x="1250" y="4003"/>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355" name="Line 679"/>
            <p:cNvSpPr>
              <a:spLocks noChangeShapeType="1"/>
            </p:cNvSpPr>
            <p:nvPr/>
          </p:nvSpPr>
          <p:spPr bwMode="auto">
            <a:xfrm>
              <a:off x="1271" y="4003"/>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356" name="Line 680"/>
            <p:cNvSpPr>
              <a:spLocks noChangeShapeType="1"/>
            </p:cNvSpPr>
            <p:nvPr/>
          </p:nvSpPr>
          <p:spPr bwMode="auto">
            <a:xfrm>
              <a:off x="1271" y="4003"/>
              <a:ext cx="1" cy="4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357" name="Line 681"/>
            <p:cNvSpPr>
              <a:spLocks noChangeShapeType="1"/>
            </p:cNvSpPr>
            <p:nvPr/>
          </p:nvSpPr>
          <p:spPr bwMode="auto">
            <a:xfrm>
              <a:off x="1291" y="4003"/>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358" name="Line 682"/>
            <p:cNvSpPr>
              <a:spLocks noChangeShapeType="1"/>
            </p:cNvSpPr>
            <p:nvPr/>
          </p:nvSpPr>
          <p:spPr bwMode="auto">
            <a:xfrm>
              <a:off x="1311" y="4003"/>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359" name="Line 683"/>
            <p:cNvSpPr>
              <a:spLocks noChangeShapeType="1"/>
            </p:cNvSpPr>
            <p:nvPr/>
          </p:nvSpPr>
          <p:spPr bwMode="auto">
            <a:xfrm>
              <a:off x="1332" y="4003"/>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360" name="Line 684"/>
            <p:cNvSpPr>
              <a:spLocks noChangeShapeType="1"/>
            </p:cNvSpPr>
            <p:nvPr/>
          </p:nvSpPr>
          <p:spPr bwMode="auto">
            <a:xfrm>
              <a:off x="1352" y="4003"/>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361" name="Line 685"/>
            <p:cNvSpPr>
              <a:spLocks noChangeShapeType="1"/>
            </p:cNvSpPr>
            <p:nvPr/>
          </p:nvSpPr>
          <p:spPr bwMode="auto">
            <a:xfrm>
              <a:off x="1373" y="4003"/>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362" name="Line 686"/>
            <p:cNvSpPr>
              <a:spLocks noChangeShapeType="1"/>
            </p:cNvSpPr>
            <p:nvPr/>
          </p:nvSpPr>
          <p:spPr bwMode="auto">
            <a:xfrm>
              <a:off x="1393" y="4003"/>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363" name="Line 687"/>
            <p:cNvSpPr>
              <a:spLocks noChangeShapeType="1"/>
            </p:cNvSpPr>
            <p:nvPr/>
          </p:nvSpPr>
          <p:spPr bwMode="auto">
            <a:xfrm>
              <a:off x="1413" y="4003"/>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364" name="Line 688"/>
            <p:cNvSpPr>
              <a:spLocks noChangeShapeType="1"/>
            </p:cNvSpPr>
            <p:nvPr/>
          </p:nvSpPr>
          <p:spPr bwMode="auto">
            <a:xfrm>
              <a:off x="1433" y="4003"/>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365" name="Line 689"/>
            <p:cNvSpPr>
              <a:spLocks noChangeShapeType="1"/>
            </p:cNvSpPr>
            <p:nvPr/>
          </p:nvSpPr>
          <p:spPr bwMode="auto">
            <a:xfrm>
              <a:off x="1454" y="4003"/>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366" name="Line 690"/>
            <p:cNvSpPr>
              <a:spLocks noChangeShapeType="1"/>
            </p:cNvSpPr>
            <p:nvPr/>
          </p:nvSpPr>
          <p:spPr bwMode="auto">
            <a:xfrm>
              <a:off x="1474" y="4003"/>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367" name="Line 691"/>
            <p:cNvSpPr>
              <a:spLocks noChangeShapeType="1"/>
            </p:cNvSpPr>
            <p:nvPr/>
          </p:nvSpPr>
          <p:spPr bwMode="auto">
            <a:xfrm>
              <a:off x="1474" y="4003"/>
              <a:ext cx="1" cy="4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368" name="Line 692"/>
            <p:cNvSpPr>
              <a:spLocks noChangeShapeType="1"/>
            </p:cNvSpPr>
            <p:nvPr/>
          </p:nvSpPr>
          <p:spPr bwMode="auto">
            <a:xfrm>
              <a:off x="1494" y="4003"/>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369" name="Line 693"/>
            <p:cNvSpPr>
              <a:spLocks noChangeShapeType="1"/>
            </p:cNvSpPr>
            <p:nvPr/>
          </p:nvSpPr>
          <p:spPr bwMode="auto">
            <a:xfrm>
              <a:off x="1515" y="4003"/>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370" name="Line 694"/>
            <p:cNvSpPr>
              <a:spLocks noChangeShapeType="1"/>
            </p:cNvSpPr>
            <p:nvPr/>
          </p:nvSpPr>
          <p:spPr bwMode="auto">
            <a:xfrm>
              <a:off x="1535" y="4003"/>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371" name="Line 695"/>
            <p:cNvSpPr>
              <a:spLocks noChangeShapeType="1"/>
            </p:cNvSpPr>
            <p:nvPr/>
          </p:nvSpPr>
          <p:spPr bwMode="auto">
            <a:xfrm>
              <a:off x="1555" y="4003"/>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372" name="Line 696"/>
            <p:cNvSpPr>
              <a:spLocks noChangeShapeType="1"/>
            </p:cNvSpPr>
            <p:nvPr/>
          </p:nvSpPr>
          <p:spPr bwMode="auto">
            <a:xfrm>
              <a:off x="1576" y="4003"/>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373" name="Line 697"/>
            <p:cNvSpPr>
              <a:spLocks noChangeShapeType="1"/>
            </p:cNvSpPr>
            <p:nvPr/>
          </p:nvSpPr>
          <p:spPr bwMode="auto">
            <a:xfrm>
              <a:off x="1596" y="4003"/>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374" name="Line 698"/>
            <p:cNvSpPr>
              <a:spLocks noChangeShapeType="1"/>
            </p:cNvSpPr>
            <p:nvPr/>
          </p:nvSpPr>
          <p:spPr bwMode="auto">
            <a:xfrm>
              <a:off x="1616" y="4003"/>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375" name="Line 699"/>
            <p:cNvSpPr>
              <a:spLocks noChangeShapeType="1"/>
            </p:cNvSpPr>
            <p:nvPr/>
          </p:nvSpPr>
          <p:spPr bwMode="auto">
            <a:xfrm>
              <a:off x="1637" y="4003"/>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376" name="Line 700"/>
            <p:cNvSpPr>
              <a:spLocks noChangeShapeType="1"/>
            </p:cNvSpPr>
            <p:nvPr/>
          </p:nvSpPr>
          <p:spPr bwMode="auto">
            <a:xfrm>
              <a:off x="1657" y="4003"/>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377" name="Line 701"/>
            <p:cNvSpPr>
              <a:spLocks noChangeShapeType="1"/>
            </p:cNvSpPr>
            <p:nvPr/>
          </p:nvSpPr>
          <p:spPr bwMode="auto">
            <a:xfrm>
              <a:off x="1677" y="4003"/>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378" name="Line 702"/>
            <p:cNvSpPr>
              <a:spLocks noChangeShapeType="1"/>
            </p:cNvSpPr>
            <p:nvPr/>
          </p:nvSpPr>
          <p:spPr bwMode="auto">
            <a:xfrm>
              <a:off x="1677" y="4003"/>
              <a:ext cx="1" cy="4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379" name="Line 703"/>
            <p:cNvSpPr>
              <a:spLocks noChangeShapeType="1"/>
            </p:cNvSpPr>
            <p:nvPr/>
          </p:nvSpPr>
          <p:spPr bwMode="auto">
            <a:xfrm>
              <a:off x="1698" y="4003"/>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380" name="Line 704"/>
            <p:cNvSpPr>
              <a:spLocks noChangeShapeType="1"/>
            </p:cNvSpPr>
            <p:nvPr/>
          </p:nvSpPr>
          <p:spPr bwMode="auto">
            <a:xfrm>
              <a:off x="1718" y="4003"/>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381" name="Line 705"/>
            <p:cNvSpPr>
              <a:spLocks noChangeShapeType="1"/>
            </p:cNvSpPr>
            <p:nvPr/>
          </p:nvSpPr>
          <p:spPr bwMode="auto">
            <a:xfrm>
              <a:off x="1738" y="4003"/>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382" name="Line 706"/>
            <p:cNvSpPr>
              <a:spLocks noChangeShapeType="1"/>
            </p:cNvSpPr>
            <p:nvPr/>
          </p:nvSpPr>
          <p:spPr bwMode="auto">
            <a:xfrm>
              <a:off x="1759" y="4003"/>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383" name="Line 707"/>
            <p:cNvSpPr>
              <a:spLocks noChangeShapeType="1"/>
            </p:cNvSpPr>
            <p:nvPr/>
          </p:nvSpPr>
          <p:spPr bwMode="auto">
            <a:xfrm>
              <a:off x="1779" y="4003"/>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384" name="Line 708"/>
            <p:cNvSpPr>
              <a:spLocks noChangeShapeType="1"/>
            </p:cNvSpPr>
            <p:nvPr/>
          </p:nvSpPr>
          <p:spPr bwMode="auto">
            <a:xfrm>
              <a:off x="1799" y="4003"/>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385" name="Line 709"/>
            <p:cNvSpPr>
              <a:spLocks noChangeShapeType="1"/>
            </p:cNvSpPr>
            <p:nvPr/>
          </p:nvSpPr>
          <p:spPr bwMode="auto">
            <a:xfrm>
              <a:off x="1820" y="4003"/>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386" name="Line 710"/>
            <p:cNvSpPr>
              <a:spLocks noChangeShapeType="1"/>
            </p:cNvSpPr>
            <p:nvPr/>
          </p:nvSpPr>
          <p:spPr bwMode="auto">
            <a:xfrm>
              <a:off x="1840" y="4003"/>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387" name="Line 711"/>
            <p:cNvSpPr>
              <a:spLocks noChangeShapeType="1"/>
            </p:cNvSpPr>
            <p:nvPr/>
          </p:nvSpPr>
          <p:spPr bwMode="auto">
            <a:xfrm>
              <a:off x="1860" y="4003"/>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388" name="Line 712"/>
            <p:cNvSpPr>
              <a:spLocks noChangeShapeType="1"/>
            </p:cNvSpPr>
            <p:nvPr/>
          </p:nvSpPr>
          <p:spPr bwMode="auto">
            <a:xfrm>
              <a:off x="1881" y="4003"/>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389" name="Line 713"/>
            <p:cNvSpPr>
              <a:spLocks noChangeShapeType="1"/>
            </p:cNvSpPr>
            <p:nvPr/>
          </p:nvSpPr>
          <p:spPr bwMode="auto">
            <a:xfrm>
              <a:off x="1881" y="4003"/>
              <a:ext cx="1" cy="4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390" name="Line 714"/>
            <p:cNvSpPr>
              <a:spLocks noChangeShapeType="1"/>
            </p:cNvSpPr>
            <p:nvPr/>
          </p:nvSpPr>
          <p:spPr bwMode="auto">
            <a:xfrm flipV="1">
              <a:off x="864" y="3065"/>
              <a:ext cx="1" cy="938"/>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391" name="Line 715"/>
            <p:cNvSpPr>
              <a:spLocks noChangeShapeType="1"/>
            </p:cNvSpPr>
            <p:nvPr/>
          </p:nvSpPr>
          <p:spPr bwMode="auto">
            <a:xfrm flipH="1">
              <a:off x="826" y="4003"/>
              <a:ext cx="38"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392" name="Line 716"/>
            <p:cNvSpPr>
              <a:spLocks noChangeShapeType="1"/>
            </p:cNvSpPr>
            <p:nvPr/>
          </p:nvSpPr>
          <p:spPr bwMode="auto">
            <a:xfrm flipH="1">
              <a:off x="816" y="4003"/>
              <a:ext cx="48"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393" name="Line 717"/>
            <p:cNvSpPr>
              <a:spLocks noChangeShapeType="1"/>
            </p:cNvSpPr>
            <p:nvPr/>
          </p:nvSpPr>
          <p:spPr bwMode="auto">
            <a:xfrm flipH="1">
              <a:off x="826" y="3910"/>
              <a:ext cx="38"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394" name="Line 718"/>
            <p:cNvSpPr>
              <a:spLocks noChangeShapeType="1"/>
            </p:cNvSpPr>
            <p:nvPr/>
          </p:nvSpPr>
          <p:spPr bwMode="auto">
            <a:xfrm flipH="1">
              <a:off x="826" y="3816"/>
              <a:ext cx="38"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395" name="Line 719"/>
            <p:cNvSpPr>
              <a:spLocks noChangeShapeType="1"/>
            </p:cNvSpPr>
            <p:nvPr/>
          </p:nvSpPr>
          <p:spPr bwMode="auto">
            <a:xfrm flipH="1">
              <a:off x="826" y="3722"/>
              <a:ext cx="38"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396" name="Line 720"/>
            <p:cNvSpPr>
              <a:spLocks noChangeShapeType="1"/>
            </p:cNvSpPr>
            <p:nvPr/>
          </p:nvSpPr>
          <p:spPr bwMode="auto">
            <a:xfrm flipH="1">
              <a:off x="826" y="3628"/>
              <a:ext cx="38"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397" name="Line 721"/>
            <p:cNvSpPr>
              <a:spLocks noChangeShapeType="1"/>
            </p:cNvSpPr>
            <p:nvPr/>
          </p:nvSpPr>
          <p:spPr bwMode="auto">
            <a:xfrm flipH="1">
              <a:off x="826" y="3534"/>
              <a:ext cx="38"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398" name="Line 722"/>
            <p:cNvSpPr>
              <a:spLocks noChangeShapeType="1"/>
            </p:cNvSpPr>
            <p:nvPr/>
          </p:nvSpPr>
          <p:spPr bwMode="auto">
            <a:xfrm flipH="1">
              <a:off x="816" y="3534"/>
              <a:ext cx="48"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399" name="Line 723"/>
            <p:cNvSpPr>
              <a:spLocks noChangeShapeType="1"/>
            </p:cNvSpPr>
            <p:nvPr/>
          </p:nvSpPr>
          <p:spPr bwMode="auto">
            <a:xfrm flipH="1">
              <a:off x="826" y="3441"/>
              <a:ext cx="38"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400" name="Line 724"/>
            <p:cNvSpPr>
              <a:spLocks noChangeShapeType="1"/>
            </p:cNvSpPr>
            <p:nvPr/>
          </p:nvSpPr>
          <p:spPr bwMode="auto">
            <a:xfrm flipH="1">
              <a:off x="826" y="3347"/>
              <a:ext cx="38"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401" name="Line 725"/>
            <p:cNvSpPr>
              <a:spLocks noChangeShapeType="1"/>
            </p:cNvSpPr>
            <p:nvPr/>
          </p:nvSpPr>
          <p:spPr bwMode="auto">
            <a:xfrm flipH="1">
              <a:off x="826" y="3253"/>
              <a:ext cx="38"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402" name="Line 726"/>
            <p:cNvSpPr>
              <a:spLocks noChangeShapeType="1"/>
            </p:cNvSpPr>
            <p:nvPr/>
          </p:nvSpPr>
          <p:spPr bwMode="auto">
            <a:xfrm flipH="1">
              <a:off x="826" y="3159"/>
              <a:ext cx="38"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403" name="Line 727"/>
            <p:cNvSpPr>
              <a:spLocks noChangeShapeType="1"/>
            </p:cNvSpPr>
            <p:nvPr/>
          </p:nvSpPr>
          <p:spPr bwMode="auto">
            <a:xfrm flipH="1">
              <a:off x="826" y="3065"/>
              <a:ext cx="38"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404" name="Line 728"/>
            <p:cNvSpPr>
              <a:spLocks noChangeShapeType="1"/>
            </p:cNvSpPr>
            <p:nvPr/>
          </p:nvSpPr>
          <p:spPr bwMode="auto">
            <a:xfrm flipH="1">
              <a:off x="816" y="3065"/>
              <a:ext cx="48"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405" name="Line 729"/>
            <p:cNvSpPr>
              <a:spLocks noChangeShapeType="1"/>
            </p:cNvSpPr>
            <p:nvPr/>
          </p:nvSpPr>
          <p:spPr bwMode="auto">
            <a:xfrm>
              <a:off x="2352" y="4003"/>
              <a:ext cx="1017"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406" name="Line 730"/>
            <p:cNvSpPr>
              <a:spLocks noChangeShapeType="1"/>
            </p:cNvSpPr>
            <p:nvPr/>
          </p:nvSpPr>
          <p:spPr bwMode="auto">
            <a:xfrm>
              <a:off x="2352" y="4003"/>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407" name="Line 731"/>
            <p:cNvSpPr>
              <a:spLocks noChangeShapeType="1"/>
            </p:cNvSpPr>
            <p:nvPr/>
          </p:nvSpPr>
          <p:spPr bwMode="auto">
            <a:xfrm>
              <a:off x="2352" y="4003"/>
              <a:ext cx="1" cy="4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408" name="Line 732"/>
            <p:cNvSpPr>
              <a:spLocks noChangeShapeType="1"/>
            </p:cNvSpPr>
            <p:nvPr/>
          </p:nvSpPr>
          <p:spPr bwMode="auto">
            <a:xfrm>
              <a:off x="2363" y="4003"/>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409" name="Line 733"/>
            <p:cNvSpPr>
              <a:spLocks noChangeShapeType="1"/>
            </p:cNvSpPr>
            <p:nvPr/>
          </p:nvSpPr>
          <p:spPr bwMode="auto">
            <a:xfrm>
              <a:off x="2375" y="4003"/>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410" name="Line 734"/>
            <p:cNvSpPr>
              <a:spLocks noChangeShapeType="1"/>
            </p:cNvSpPr>
            <p:nvPr/>
          </p:nvSpPr>
          <p:spPr bwMode="auto">
            <a:xfrm>
              <a:off x="2386" y="4003"/>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411" name="Line 735"/>
            <p:cNvSpPr>
              <a:spLocks noChangeShapeType="1"/>
            </p:cNvSpPr>
            <p:nvPr/>
          </p:nvSpPr>
          <p:spPr bwMode="auto">
            <a:xfrm>
              <a:off x="2397" y="4003"/>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412" name="Line 736"/>
            <p:cNvSpPr>
              <a:spLocks noChangeShapeType="1"/>
            </p:cNvSpPr>
            <p:nvPr/>
          </p:nvSpPr>
          <p:spPr bwMode="auto">
            <a:xfrm>
              <a:off x="2409" y="4003"/>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413" name="Line 737"/>
            <p:cNvSpPr>
              <a:spLocks noChangeShapeType="1"/>
            </p:cNvSpPr>
            <p:nvPr/>
          </p:nvSpPr>
          <p:spPr bwMode="auto">
            <a:xfrm>
              <a:off x="2420" y="4003"/>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414" name="Line 738"/>
            <p:cNvSpPr>
              <a:spLocks noChangeShapeType="1"/>
            </p:cNvSpPr>
            <p:nvPr/>
          </p:nvSpPr>
          <p:spPr bwMode="auto">
            <a:xfrm>
              <a:off x="2431" y="4003"/>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415" name="Line 739"/>
            <p:cNvSpPr>
              <a:spLocks noChangeShapeType="1"/>
            </p:cNvSpPr>
            <p:nvPr/>
          </p:nvSpPr>
          <p:spPr bwMode="auto">
            <a:xfrm>
              <a:off x="2443" y="4003"/>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416" name="Line 740"/>
            <p:cNvSpPr>
              <a:spLocks noChangeShapeType="1"/>
            </p:cNvSpPr>
            <p:nvPr/>
          </p:nvSpPr>
          <p:spPr bwMode="auto">
            <a:xfrm>
              <a:off x="2454" y="4003"/>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417" name="Line 741"/>
            <p:cNvSpPr>
              <a:spLocks noChangeShapeType="1"/>
            </p:cNvSpPr>
            <p:nvPr/>
          </p:nvSpPr>
          <p:spPr bwMode="auto">
            <a:xfrm>
              <a:off x="2465" y="4003"/>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418" name="Line 742"/>
            <p:cNvSpPr>
              <a:spLocks noChangeShapeType="1"/>
            </p:cNvSpPr>
            <p:nvPr/>
          </p:nvSpPr>
          <p:spPr bwMode="auto">
            <a:xfrm>
              <a:off x="2476" y="4003"/>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419" name="Line 743"/>
            <p:cNvSpPr>
              <a:spLocks noChangeShapeType="1"/>
            </p:cNvSpPr>
            <p:nvPr/>
          </p:nvSpPr>
          <p:spPr bwMode="auto">
            <a:xfrm>
              <a:off x="2488" y="4003"/>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420" name="Line 744"/>
            <p:cNvSpPr>
              <a:spLocks noChangeShapeType="1"/>
            </p:cNvSpPr>
            <p:nvPr/>
          </p:nvSpPr>
          <p:spPr bwMode="auto">
            <a:xfrm>
              <a:off x="2499" y="4003"/>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421" name="Line 745"/>
            <p:cNvSpPr>
              <a:spLocks noChangeShapeType="1"/>
            </p:cNvSpPr>
            <p:nvPr/>
          </p:nvSpPr>
          <p:spPr bwMode="auto">
            <a:xfrm>
              <a:off x="2510" y="4003"/>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422" name="Line 746"/>
            <p:cNvSpPr>
              <a:spLocks noChangeShapeType="1"/>
            </p:cNvSpPr>
            <p:nvPr/>
          </p:nvSpPr>
          <p:spPr bwMode="auto">
            <a:xfrm>
              <a:off x="2522" y="4003"/>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423" name="Line 747"/>
            <p:cNvSpPr>
              <a:spLocks noChangeShapeType="1"/>
            </p:cNvSpPr>
            <p:nvPr/>
          </p:nvSpPr>
          <p:spPr bwMode="auto">
            <a:xfrm>
              <a:off x="2533" y="4003"/>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424" name="Line 748"/>
            <p:cNvSpPr>
              <a:spLocks noChangeShapeType="1"/>
            </p:cNvSpPr>
            <p:nvPr/>
          </p:nvSpPr>
          <p:spPr bwMode="auto">
            <a:xfrm>
              <a:off x="2544" y="4003"/>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425" name="Line 749"/>
            <p:cNvSpPr>
              <a:spLocks noChangeShapeType="1"/>
            </p:cNvSpPr>
            <p:nvPr/>
          </p:nvSpPr>
          <p:spPr bwMode="auto">
            <a:xfrm>
              <a:off x="2555" y="4003"/>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426" name="Line 750"/>
            <p:cNvSpPr>
              <a:spLocks noChangeShapeType="1"/>
            </p:cNvSpPr>
            <p:nvPr/>
          </p:nvSpPr>
          <p:spPr bwMode="auto">
            <a:xfrm>
              <a:off x="2567" y="4003"/>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427" name="Line 751"/>
            <p:cNvSpPr>
              <a:spLocks noChangeShapeType="1"/>
            </p:cNvSpPr>
            <p:nvPr/>
          </p:nvSpPr>
          <p:spPr bwMode="auto">
            <a:xfrm>
              <a:off x="2578" y="4003"/>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428" name="Line 752"/>
            <p:cNvSpPr>
              <a:spLocks noChangeShapeType="1"/>
            </p:cNvSpPr>
            <p:nvPr/>
          </p:nvSpPr>
          <p:spPr bwMode="auto">
            <a:xfrm>
              <a:off x="2578" y="4003"/>
              <a:ext cx="1" cy="4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429" name="Line 753"/>
            <p:cNvSpPr>
              <a:spLocks noChangeShapeType="1"/>
            </p:cNvSpPr>
            <p:nvPr/>
          </p:nvSpPr>
          <p:spPr bwMode="auto">
            <a:xfrm>
              <a:off x="2589" y="4003"/>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430" name="Line 754"/>
            <p:cNvSpPr>
              <a:spLocks noChangeShapeType="1"/>
            </p:cNvSpPr>
            <p:nvPr/>
          </p:nvSpPr>
          <p:spPr bwMode="auto">
            <a:xfrm>
              <a:off x="2601" y="4003"/>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431" name="Line 755"/>
            <p:cNvSpPr>
              <a:spLocks noChangeShapeType="1"/>
            </p:cNvSpPr>
            <p:nvPr/>
          </p:nvSpPr>
          <p:spPr bwMode="auto">
            <a:xfrm>
              <a:off x="2612" y="4003"/>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432" name="Line 756"/>
            <p:cNvSpPr>
              <a:spLocks noChangeShapeType="1"/>
            </p:cNvSpPr>
            <p:nvPr/>
          </p:nvSpPr>
          <p:spPr bwMode="auto">
            <a:xfrm>
              <a:off x="2623" y="4003"/>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433" name="Line 757"/>
            <p:cNvSpPr>
              <a:spLocks noChangeShapeType="1"/>
            </p:cNvSpPr>
            <p:nvPr/>
          </p:nvSpPr>
          <p:spPr bwMode="auto">
            <a:xfrm>
              <a:off x="2635" y="4003"/>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434" name="Line 758"/>
            <p:cNvSpPr>
              <a:spLocks noChangeShapeType="1"/>
            </p:cNvSpPr>
            <p:nvPr/>
          </p:nvSpPr>
          <p:spPr bwMode="auto">
            <a:xfrm>
              <a:off x="2646" y="4003"/>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435" name="Line 759"/>
            <p:cNvSpPr>
              <a:spLocks noChangeShapeType="1"/>
            </p:cNvSpPr>
            <p:nvPr/>
          </p:nvSpPr>
          <p:spPr bwMode="auto">
            <a:xfrm>
              <a:off x="2657" y="4003"/>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436" name="Line 760"/>
            <p:cNvSpPr>
              <a:spLocks noChangeShapeType="1"/>
            </p:cNvSpPr>
            <p:nvPr/>
          </p:nvSpPr>
          <p:spPr bwMode="auto">
            <a:xfrm>
              <a:off x="2668" y="4003"/>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437" name="Line 761"/>
            <p:cNvSpPr>
              <a:spLocks noChangeShapeType="1"/>
            </p:cNvSpPr>
            <p:nvPr/>
          </p:nvSpPr>
          <p:spPr bwMode="auto">
            <a:xfrm>
              <a:off x="2680" y="4003"/>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438" name="Line 762"/>
            <p:cNvSpPr>
              <a:spLocks noChangeShapeType="1"/>
            </p:cNvSpPr>
            <p:nvPr/>
          </p:nvSpPr>
          <p:spPr bwMode="auto">
            <a:xfrm>
              <a:off x="2691" y="4003"/>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439" name="Line 763"/>
            <p:cNvSpPr>
              <a:spLocks noChangeShapeType="1"/>
            </p:cNvSpPr>
            <p:nvPr/>
          </p:nvSpPr>
          <p:spPr bwMode="auto">
            <a:xfrm>
              <a:off x="2702" y="4003"/>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440" name="Line 764"/>
            <p:cNvSpPr>
              <a:spLocks noChangeShapeType="1"/>
            </p:cNvSpPr>
            <p:nvPr/>
          </p:nvSpPr>
          <p:spPr bwMode="auto">
            <a:xfrm>
              <a:off x="2714" y="4003"/>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441" name="Line 765"/>
            <p:cNvSpPr>
              <a:spLocks noChangeShapeType="1"/>
            </p:cNvSpPr>
            <p:nvPr/>
          </p:nvSpPr>
          <p:spPr bwMode="auto">
            <a:xfrm>
              <a:off x="2725" y="4003"/>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442" name="Line 766"/>
            <p:cNvSpPr>
              <a:spLocks noChangeShapeType="1"/>
            </p:cNvSpPr>
            <p:nvPr/>
          </p:nvSpPr>
          <p:spPr bwMode="auto">
            <a:xfrm>
              <a:off x="2736" y="4003"/>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443" name="Line 767"/>
            <p:cNvSpPr>
              <a:spLocks noChangeShapeType="1"/>
            </p:cNvSpPr>
            <p:nvPr/>
          </p:nvSpPr>
          <p:spPr bwMode="auto">
            <a:xfrm>
              <a:off x="2747" y="4003"/>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444" name="Line 768"/>
            <p:cNvSpPr>
              <a:spLocks noChangeShapeType="1"/>
            </p:cNvSpPr>
            <p:nvPr/>
          </p:nvSpPr>
          <p:spPr bwMode="auto">
            <a:xfrm>
              <a:off x="2759" y="4003"/>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445" name="Line 769"/>
            <p:cNvSpPr>
              <a:spLocks noChangeShapeType="1"/>
            </p:cNvSpPr>
            <p:nvPr/>
          </p:nvSpPr>
          <p:spPr bwMode="auto">
            <a:xfrm>
              <a:off x="2770" y="4003"/>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446" name="Line 770"/>
            <p:cNvSpPr>
              <a:spLocks noChangeShapeType="1"/>
            </p:cNvSpPr>
            <p:nvPr/>
          </p:nvSpPr>
          <p:spPr bwMode="auto">
            <a:xfrm>
              <a:off x="2781" y="4003"/>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447" name="Line 771"/>
            <p:cNvSpPr>
              <a:spLocks noChangeShapeType="1"/>
            </p:cNvSpPr>
            <p:nvPr/>
          </p:nvSpPr>
          <p:spPr bwMode="auto">
            <a:xfrm>
              <a:off x="2793" y="4003"/>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448" name="Line 772"/>
            <p:cNvSpPr>
              <a:spLocks noChangeShapeType="1"/>
            </p:cNvSpPr>
            <p:nvPr/>
          </p:nvSpPr>
          <p:spPr bwMode="auto">
            <a:xfrm>
              <a:off x="2804" y="4003"/>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449" name="Line 773"/>
            <p:cNvSpPr>
              <a:spLocks noChangeShapeType="1"/>
            </p:cNvSpPr>
            <p:nvPr/>
          </p:nvSpPr>
          <p:spPr bwMode="auto">
            <a:xfrm>
              <a:off x="2804" y="4003"/>
              <a:ext cx="1" cy="4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450" name="Line 774"/>
            <p:cNvSpPr>
              <a:spLocks noChangeShapeType="1"/>
            </p:cNvSpPr>
            <p:nvPr/>
          </p:nvSpPr>
          <p:spPr bwMode="auto">
            <a:xfrm>
              <a:off x="2815" y="4003"/>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451" name="Line 775"/>
            <p:cNvSpPr>
              <a:spLocks noChangeShapeType="1"/>
            </p:cNvSpPr>
            <p:nvPr/>
          </p:nvSpPr>
          <p:spPr bwMode="auto">
            <a:xfrm>
              <a:off x="2827" y="4003"/>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452" name="Line 776"/>
            <p:cNvSpPr>
              <a:spLocks noChangeShapeType="1"/>
            </p:cNvSpPr>
            <p:nvPr/>
          </p:nvSpPr>
          <p:spPr bwMode="auto">
            <a:xfrm>
              <a:off x="2838" y="4003"/>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453" name="Line 777"/>
            <p:cNvSpPr>
              <a:spLocks noChangeShapeType="1"/>
            </p:cNvSpPr>
            <p:nvPr/>
          </p:nvSpPr>
          <p:spPr bwMode="auto">
            <a:xfrm>
              <a:off x="2849" y="4003"/>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454" name="Line 778"/>
            <p:cNvSpPr>
              <a:spLocks noChangeShapeType="1"/>
            </p:cNvSpPr>
            <p:nvPr/>
          </p:nvSpPr>
          <p:spPr bwMode="auto">
            <a:xfrm>
              <a:off x="2860" y="4003"/>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455" name="Line 779"/>
            <p:cNvSpPr>
              <a:spLocks noChangeShapeType="1"/>
            </p:cNvSpPr>
            <p:nvPr/>
          </p:nvSpPr>
          <p:spPr bwMode="auto">
            <a:xfrm>
              <a:off x="2872" y="4003"/>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456" name="Line 780"/>
            <p:cNvSpPr>
              <a:spLocks noChangeShapeType="1"/>
            </p:cNvSpPr>
            <p:nvPr/>
          </p:nvSpPr>
          <p:spPr bwMode="auto">
            <a:xfrm>
              <a:off x="2883" y="4003"/>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457" name="Line 781"/>
            <p:cNvSpPr>
              <a:spLocks noChangeShapeType="1"/>
            </p:cNvSpPr>
            <p:nvPr/>
          </p:nvSpPr>
          <p:spPr bwMode="auto">
            <a:xfrm>
              <a:off x="2894" y="4003"/>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458" name="Line 782"/>
            <p:cNvSpPr>
              <a:spLocks noChangeShapeType="1"/>
            </p:cNvSpPr>
            <p:nvPr/>
          </p:nvSpPr>
          <p:spPr bwMode="auto">
            <a:xfrm>
              <a:off x="2906" y="4003"/>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459" name="Line 783"/>
            <p:cNvSpPr>
              <a:spLocks noChangeShapeType="1"/>
            </p:cNvSpPr>
            <p:nvPr/>
          </p:nvSpPr>
          <p:spPr bwMode="auto">
            <a:xfrm>
              <a:off x="2917" y="4003"/>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460" name="Line 784"/>
            <p:cNvSpPr>
              <a:spLocks noChangeShapeType="1"/>
            </p:cNvSpPr>
            <p:nvPr/>
          </p:nvSpPr>
          <p:spPr bwMode="auto">
            <a:xfrm>
              <a:off x="2928" y="4003"/>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461" name="Line 785"/>
            <p:cNvSpPr>
              <a:spLocks noChangeShapeType="1"/>
            </p:cNvSpPr>
            <p:nvPr/>
          </p:nvSpPr>
          <p:spPr bwMode="auto">
            <a:xfrm>
              <a:off x="2940" y="4003"/>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462" name="Line 786"/>
            <p:cNvSpPr>
              <a:spLocks noChangeShapeType="1"/>
            </p:cNvSpPr>
            <p:nvPr/>
          </p:nvSpPr>
          <p:spPr bwMode="auto">
            <a:xfrm>
              <a:off x="2951" y="4003"/>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463" name="Line 787"/>
            <p:cNvSpPr>
              <a:spLocks noChangeShapeType="1"/>
            </p:cNvSpPr>
            <p:nvPr/>
          </p:nvSpPr>
          <p:spPr bwMode="auto">
            <a:xfrm>
              <a:off x="2962" y="4003"/>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464" name="Line 788"/>
            <p:cNvSpPr>
              <a:spLocks noChangeShapeType="1"/>
            </p:cNvSpPr>
            <p:nvPr/>
          </p:nvSpPr>
          <p:spPr bwMode="auto">
            <a:xfrm>
              <a:off x="2973" y="4003"/>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465" name="Line 789"/>
            <p:cNvSpPr>
              <a:spLocks noChangeShapeType="1"/>
            </p:cNvSpPr>
            <p:nvPr/>
          </p:nvSpPr>
          <p:spPr bwMode="auto">
            <a:xfrm>
              <a:off x="2985" y="4003"/>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466" name="Line 790"/>
            <p:cNvSpPr>
              <a:spLocks noChangeShapeType="1"/>
            </p:cNvSpPr>
            <p:nvPr/>
          </p:nvSpPr>
          <p:spPr bwMode="auto">
            <a:xfrm>
              <a:off x="2996" y="4003"/>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467" name="Line 791"/>
            <p:cNvSpPr>
              <a:spLocks noChangeShapeType="1"/>
            </p:cNvSpPr>
            <p:nvPr/>
          </p:nvSpPr>
          <p:spPr bwMode="auto">
            <a:xfrm>
              <a:off x="3007" y="4003"/>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468" name="Line 792"/>
            <p:cNvSpPr>
              <a:spLocks noChangeShapeType="1"/>
            </p:cNvSpPr>
            <p:nvPr/>
          </p:nvSpPr>
          <p:spPr bwMode="auto">
            <a:xfrm>
              <a:off x="3019" y="4003"/>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469" name="Line 793"/>
            <p:cNvSpPr>
              <a:spLocks noChangeShapeType="1"/>
            </p:cNvSpPr>
            <p:nvPr/>
          </p:nvSpPr>
          <p:spPr bwMode="auto">
            <a:xfrm>
              <a:off x="3030" y="4003"/>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470" name="Line 794"/>
            <p:cNvSpPr>
              <a:spLocks noChangeShapeType="1"/>
            </p:cNvSpPr>
            <p:nvPr/>
          </p:nvSpPr>
          <p:spPr bwMode="auto">
            <a:xfrm>
              <a:off x="3030" y="4003"/>
              <a:ext cx="1" cy="4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471" name="Line 795"/>
            <p:cNvSpPr>
              <a:spLocks noChangeShapeType="1"/>
            </p:cNvSpPr>
            <p:nvPr/>
          </p:nvSpPr>
          <p:spPr bwMode="auto">
            <a:xfrm>
              <a:off x="3041" y="4003"/>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472" name="Line 796"/>
            <p:cNvSpPr>
              <a:spLocks noChangeShapeType="1"/>
            </p:cNvSpPr>
            <p:nvPr/>
          </p:nvSpPr>
          <p:spPr bwMode="auto">
            <a:xfrm>
              <a:off x="3052" y="4003"/>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473" name="Line 797"/>
            <p:cNvSpPr>
              <a:spLocks noChangeShapeType="1"/>
            </p:cNvSpPr>
            <p:nvPr/>
          </p:nvSpPr>
          <p:spPr bwMode="auto">
            <a:xfrm>
              <a:off x="3064" y="4003"/>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474" name="Line 798"/>
            <p:cNvSpPr>
              <a:spLocks noChangeShapeType="1"/>
            </p:cNvSpPr>
            <p:nvPr/>
          </p:nvSpPr>
          <p:spPr bwMode="auto">
            <a:xfrm>
              <a:off x="3075" y="4003"/>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475" name="Line 799"/>
            <p:cNvSpPr>
              <a:spLocks noChangeShapeType="1"/>
            </p:cNvSpPr>
            <p:nvPr/>
          </p:nvSpPr>
          <p:spPr bwMode="auto">
            <a:xfrm>
              <a:off x="3086" y="4003"/>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476" name="Line 800"/>
            <p:cNvSpPr>
              <a:spLocks noChangeShapeType="1"/>
            </p:cNvSpPr>
            <p:nvPr/>
          </p:nvSpPr>
          <p:spPr bwMode="auto">
            <a:xfrm>
              <a:off x="3098" y="4003"/>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477" name="Line 801"/>
            <p:cNvSpPr>
              <a:spLocks noChangeShapeType="1"/>
            </p:cNvSpPr>
            <p:nvPr/>
          </p:nvSpPr>
          <p:spPr bwMode="auto">
            <a:xfrm>
              <a:off x="3109" y="4003"/>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478" name="Line 802"/>
            <p:cNvSpPr>
              <a:spLocks noChangeShapeType="1"/>
            </p:cNvSpPr>
            <p:nvPr/>
          </p:nvSpPr>
          <p:spPr bwMode="auto">
            <a:xfrm>
              <a:off x="3120" y="4003"/>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479" name="Line 803"/>
            <p:cNvSpPr>
              <a:spLocks noChangeShapeType="1"/>
            </p:cNvSpPr>
            <p:nvPr/>
          </p:nvSpPr>
          <p:spPr bwMode="auto">
            <a:xfrm>
              <a:off x="3131" y="4003"/>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480" name="Line 804"/>
            <p:cNvSpPr>
              <a:spLocks noChangeShapeType="1"/>
            </p:cNvSpPr>
            <p:nvPr/>
          </p:nvSpPr>
          <p:spPr bwMode="auto">
            <a:xfrm>
              <a:off x="3143" y="4003"/>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481" name="Line 805"/>
            <p:cNvSpPr>
              <a:spLocks noChangeShapeType="1"/>
            </p:cNvSpPr>
            <p:nvPr/>
          </p:nvSpPr>
          <p:spPr bwMode="auto">
            <a:xfrm>
              <a:off x="3154" y="4003"/>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482" name="Line 806"/>
            <p:cNvSpPr>
              <a:spLocks noChangeShapeType="1"/>
            </p:cNvSpPr>
            <p:nvPr/>
          </p:nvSpPr>
          <p:spPr bwMode="auto">
            <a:xfrm>
              <a:off x="3165" y="4003"/>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483" name="Line 807"/>
            <p:cNvSpPr>
              <a:spLocks noChangeShapeType="1"/>
            </p:cNvSpPr>
            <p:nvPr/>
          </p:nvSpPr>
          <p:spPr bwMode="auto">
            <a:xfrm>
              <a:off x="3177" y="4003"/>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484" name="Line 808"/>
            <p:cNvSpPr>
              <a:spLocks noChangeShapeType="1"/>
            </p:cNvSpPr>
            <p:nvPr/>
          </p:nvSpPr>
          <p:spPr bwMode="auto">
            <a:xfrm>
              <a:off x="3188" y="4003"/>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485" name="Line 809"/>
            <p:cNvSpPr>
              <a:spLocks noChangeShapeType="1"/>
            </p:cNvSpPr>
            <p:nvPr/>
          </p:nvSpPr>
          <p:spPr bwMode="auto">
            <a:xfrm>
              <a:off x="3199" y="4003"/>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486" name="Line 810"/>
            <p:cNvSpPr>
              <a:spLocks noChangeShapeType="1"/>
            </p:cNvSpPr>
            <p:nvPr/>
          </p:nvSpPr>
          <p:spPr bwMode="auto">
            <a:xfrm>
              <a:off x="3210" y="4003"/>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487" name="Line 811"/>
            <p:cNvSpPr>
              <a:spLocks noChangeShapeType="1"/>
            </p:cNvSpPr>
            <p:nvPr/>
          </p:nvSpPr>
          <p:spPr bwMode="auto">
            <a:xfrm>
              <a:off x="3222" y="4003"/>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488" name="Line 812"/>
            <p:cNvSpPr>
              <a:spLocks noChangeShapeType="1"/>
            </p:cNvSpPr>
            <p:nvPr/>
          </p:nvSpPr>
          <p:spPr bwMode="auto">
            <a:xfrm>
              <a:off x="3233" y="4003"/>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489" name="Line 813"/>
            <p:cNvSpPr>
              <a:spLocks noChangeShapeType="1"/>
            </p:cNvSpPr>
            <p:nvPr/>
          </p:nvSpPr>
          <p:spPr bwMode="auto">
            <a:xfrm>
              <a:off x="3244" y="4003"/>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490" name="Line 814"/>
            <p:cNvSpPr>
              <a:spLocks noChangeShapeType="1"/>
            </p:cNvSpPr>
            <p:nvPr/>
          </p:nvSpPr>
          <p:spPr bwMode="auto">
            <a:xfrm>
              <a:off x="3256" y="4003"/>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491" name="Line 815"/>
            <p:cNvSpPr>
              <a:spLocks noChangeShapeType="1"/>
            </p:cNvSpPr>
            <p:nvPr/>
          </p:nvSpPr>
          <p:spPr bwMode="auto">
            <a:xfrm>
              <a:off x="3256" y="4003"/>
              <a:ext cx="1" cy="4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492" name="Line 816"/>
            <p:cNvSpPr>
              <a:spLocks noChangeShapeType="1"/>
            </p:cNvSpPr>
            <p:nvPr/>
          </p:nvSpPr>
          <p:spPr bwMode="auto">
            <a:xfrm>
              <a:off x="3267" y="4003"/>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493" name="Line 817"/>
            <p:cNvSpPr>
              <a:spLocks noChangeShapeType="1"/>
            </p:cNvSpPr>
            <p:nvPr/>
          </p:nvSpPr>
          <p:spPr bwMode="auto">
            <a:xfrm>
              <a:off x="3278" y="4003"/>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494" name="Line 818"/>
            <p:cNvSpPr>
              <a:spLocks noChangeShapeType="1"/>
            </p:cNvSpPr>
            <p:nvPr/>
          </p:nvSpPr>
          <p:spPr bwMode="auto">
            <a:xfrm>
              <a:off x="3290" y="4003"/>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495" name="Line 819"/>
            <p:cNvSpPr>
              <a:spLocks noChangeShapeType="1"/>
            </p:cNvSpPr>
            <p:nvPr/>
          </p:nvSpPr>
          <p:spPr bwMode="auto">
            <a:xfrm>
              <a:off x="3301" y="4003"/>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496" name="Line 820"/>
            <p:cNvSpPr>
              <a:spLocks noChangeShapeType="1"/>
            </p:cNvSpPr>
            <p:nvPr/>
          </p:nvSpPr>
          <p:spPr bwMode="auto">
            <a:xfrm>
              <a:off x="3312" y="4003"/>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497" name="Line 821"/>
            <p:cNvSpPr>
              <a:spLocks noChangeShapeType="1"/>
            </p:cNvSpPr>
            <p:nvPr/>
          </p:nvSpPr>
          <p:spPr bwMode="auto">
            <a:xfrm>
              <a:off x="3324" y="4003"/>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498" name="Line 822"/>
            <p:cNvSpPr>
              <a:spLocks noChangeShapeType="1"/>
            </p:cNvSpPr>
            <p:nvPr/>
          </p:nvSpPr>
          <p:spPr bwMode="auto">
            <a:xfrm>
              <a:off x="3335" y="4003"/>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499" name="Line 823"/>
            <p:cNvSpPr>
              <a:spLocks noChangeShapeType="1"/>
            </p:cNvSpPr>
            <p:nvPr/>
          </p:nvSpPr>
          <p:spPr bwMode="auto">
            <a:xfrm>
              <a:off x="3346" y="4003"/>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500" name="Line 824"/>
            <p:cNvSpPr>
              <a:spLocks noChangeShapeType="1"/>
            </p:cNvSpPr>
            <p:nvPr/>
          </p:nvSpPr>
          <p:spPr bwMode="auto">
            <a:xfrm>
              <a:off x="3357" y="4003"/>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501" name="Line 825"/>
            <p:cNvSpPr>
              <a:spLocks noChangeShapeType="1"/>
            </p:cNvSpPr>
            <p:nvPr/>
          </p:nvSpPr>
          <p:spPr bwMode="auto">
            <a:xfrm>
              <a:off x="3369" y="4003"/>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502" name="Line 826"/>
            <p:cNvSpPr>
              <a:spLocks noChangeShapeType="1"/>
            </p:cNvSpPr>
            <p:nvPr/>
          </p:nvSpPr>
          <p:spPr bwMode="auto">
            <a:xfrm flipV="1">
              <a:off x="2352" y="3065"/>
              <a:ext cx="1" cy="938"/>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503" name="Line 827"/>
            <p:cNvSpPr>
              <a:spLocks noChangeShapeType="1"/>
            </p:cNvSpPr>
            <p:nvPr/>
          </p:nvSpPr>
          <p:spPr bwMode="auto">
            <a:xfrm flipH="1">
              <a:off x="2314" y="4003"/>
              <a:ext cx="38"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504" name="Line 828"/>
            <p:cNvSpPr>
              <a:spLocks noChangeShapeType="1"/>
            </p:cNvSpPr>
            <p:nvPr/>
          </p:nvSpPr>
          <p:spPr bwMode="auto">
            <a:xfrm flipH="1">
              <a:off x="2304" y="4003"/>
              <a:ext cx="48"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505" name="Line 829"/>
            <p:cNvSpPr>
              <a:spLocks noChangeShapeType="1"/>
            </p:cNvSpPr>
            <p:nvPr/>
          </p:nvSpPr>
          <p:spPr bwMode="auto">
            <a:xfrm flipH="1">
              <a:off x="2314" y="3910"/>
              <a:ext cx="38"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506" name="Line 830"/>
            <p:cNvSpPr>
              <a:spLocks noChangeShapeType="1"/>
            </p:cNvSpPr>
            <p:nvPr/>
          </p:nvSpPr>
          <p:spPr bwMode="auto">
            <a:xfrm flipH="1">
              <a:off x="2314" y="3816"/>
              <a:ext cx="38"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507" name="Line 831"/>
            <p:cNvSpPr>
              <a:spLocks noChangeShapeType="1"/>
            </p:cNvSpPr>
            <p:nvPr/>
          </p:nvSpPr>
          <p:spPr bwMode="auto">
            <a:xfrm flipH="1">
              <a:off x="2314" y="3722"/>
              <a:ext cx="38"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508" name="Line 832"/>
            <p:cNvSpPr>
              <a:spLocks noChangeShapeType="1"/>
            </p:cNvSpPr>
            <p:nvPr/>
          </p:nvSpPr>
          <p:spPr bwMode="auto">
            <a:xfrm flipH="1">
              <a:off x="2314" y="3628"/>
              <a:ext cx="38"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509" name="Line 833"/>
            <p:cNvSpPr>
              <a:spLocks noChangeShapeType="1"/>
            </p:cNvSpPr>
            <p:nvPr/>
          </p:nvSpPr>
          <p:spPr bwMode="auto">
            <a:xfrm flipH="1">
              <a:off x="2314" y="3534"/>
              <a:ext cx="38"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510" name="Line 834"/>
            <p:cNvSpPr>
              <a:spLocks noChangeShapeType="1"/>
            </p:cNvSpPr>
            <p:nvPr/>
          </p:nvSpPr>
          <p:spPr bwMode="auto">
            <a:xfrm flipH="1">
              <a:off x="2304" y="3534"/>
              <a:ext cx="48"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511" name="Line 835"/>
            <p:cNvSpPr>
              <a:spLocks noChangeShapeType="1"/>
            </p:cNvSpPr>
            <p:nvPr/>
          </p:nvSpPr>
          <p:spPr bwMode="auto">
            <a:xfrm flipH="1">
              <a:off x="2314" y="3441"/>
              <a:ext cx="38"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512" name="Line 836"/>
            <p:cNvSpPr>
              <a:spLocks noChangeShapeType="1"/>
            </p:cNvSpPr>
            <p:nvPr/>
          </p:nvSpPr>
          <p:spPr bwMode="auto">
            <a:xfrm flipH="1">
              <a:off x="2314" y="3347"/>
              <a:ext cx="38"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513" name="Line 837"/>
            <p:cNvSpPr>
              <a:spLocks noChangeShapeType="1"/>
            </p:cNvSpPr>
            <p:nvPr/>
          </p:nvSpPr>
          <p:spPr bwMode="auto">
            <a:xfrm flipH="1">
              <a:off x="2314" y="3253"/>
              <a:ext cx="38"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514" name="Line 838"/>
            <p:cNvSpPr>
              <a:spLocks noChangeShapeType="1"/>
            </p:cNvSpPr>
            <p:nvPr/>
          </p:nvSpPr>
          <p:spPr bwMode="auto">
            <a:xfrm flipH="1">
              <a:off x="2314" y="3159"/>
              <a:ext cx="38"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515" name="Line 839"/>
            <p:cNvSpPr>
              <a:spLocks noChangeShapeType="1"/>
            </p:cNvSpPr>
            <p:nvPr/>
          </p:nvSpPr>
          <p:spPr bwMode="auto">
            <a:xfrm flipH="1">
              <a:off x="2314" y="3065"/>
              <a:ext cx="38"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516" name="Line 840"/>
            <p:cNvSpPr>
              <a:spLocks noChangeShapeType="1"/>
            </p:cNvSpPr>
            <p:nvPr/>
          </p:nvSpPr>
          <p:spPr bwMode="auto">
            <a:xfrm flipH="1">
              <a:off x="2304" y="3065"/>
              <a:ext cx="48"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517" name="Line 841"/>
            <p:cNvSpPr>
              <a:spLocks noChangeShapeType="1"/>
            </p:cNvSpPr>
            <p:nvPr/>
          </p:nvSpPr>
          <p:spPr bwMode="auto">
            <a:xfrm>
              <a:off x="3840" y="4003"/>
              <a:ext cx="1017"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518" name="Line 842"/>
            <p:cNvSpPr>
              <a:spLocks noChangeShapeType="1"/>
            </p:cNvSpPr>
            <p:nvPr/>
          </p:nvSpPr>
          <p:spPr bwMode="auto">
            <a:xfrm>
              <a:off x="3840" y="4003"/>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519" name="Line 843"/>
            <p:cNvSpPr>
              <a:spLocks noChangeShapeType="1"/>
            </p:cNvSpPr>
            <p:nvPr/>
          </p:nvSpPr>
          <p:spPr bwMode="auto">
            <a:xfrm>
              <a:off x="3840" y="4003"/>
              <a:ext cx="1" cy="4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520" name="Line 844"/>
            <p:cNvSpPr>
              <a:spLocks noChangeShapeType="1"/>
            </p:cNvSpPr>
            <p:nvPr/>
          </p:nvSpPr>
          <p:spPr bwMode="auto">
            <a:xfrm>
              <a:off x="3851" y="4003"/>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521" name="Line 845"/>
            <p:cNvSpPr>
              <a:spLocks noChangeShapeType="1"/>
            </p:cNvSpPr>
            <p:nvPr/>
          </p:nvSpPr>
          <p:spPr bwMode="auto">
            <a:xfrm>
              <a:off x="3863" y="4003"/>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522" name="Line 846"/>
            <p:cNvSpPr>
              <a:spLocks noChangeShapeType="1"/>
            </p:cNvSpPr>
            <p:nvPr/>
          </p:nvSpPr>
          <p:spPr bwMode="auto">
            <a:xfrm>
              <a:off x="3874" y="4003"/>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523" name="Line 847"/>
            <p:cNvSpPr>
              <a:spLocks noChangeShapeType="1"/>
            </p:cNvSpPr>
            <p:nvPr/>
          </p:nvSpPr>
          <p:spPr bwMode="auto">
            <a:xfrm>
              <a:off x="3885" y="4003"/>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524" name="Line 848"/>
            <p:cNvSpPr>
              <a:spLocks noChangeShapeType="1"/>
            </p:cNvSpPr>
            <p:nvPr/>
          </p:nvSpPr>
          <p:spPr bwMode="auto">
            <a:xfrm>
              <a:off x="3897" y="4003"/>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525" name="Line 849"/>
            <p:cNvSpPr>
              <a:spLocks noChangeShapeType="1"/>
            </p:cNvSpPr>
            <p:nvPr/>
          </p:nvSpPr>
          <p:spPr bwMode="auto">
            <a:xfrm>
              <a:off x="3908" y="4003"/>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526" name="Line 850"/>
            <p:cNvSpPr>
              <a:spLocks noChangeShapeType="1"/>
            </p:cNvSpPr>
            <p:nvPr/>
          </p:nvSpPr>
          <p:spPr bwMode="auto">
            <a:xfrm>
              <a:off x="3919" y="4003"/>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527" name="Line 851"/>
            <p:cNvSpPr>
              <a:spLocks noChangeShapeType="1"/>
            </p:cNvSpPr>
            <p:nvPr/>
          </p:nvSpPr>
          <p:spPr bwMode="auto">
            <a:xfrm>
              <a:off x="3931" y="4003"/>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528" name="Line 852"/>
            <p:cNvSpPr>
              <a:spLocks noChangeShapeType="1"/>
            </p:cNvSpPr>
            <p:nvPr/>
          </p:nvSpPr>
          <p:spPr bwMode="auto">
            <a:xfrm>
              <a:off x="3942" y="4003"/>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529" name="Line 853"/>
            <p:cNvSpPr>
              <a:spLocks noChangeShapeType="1"/>
            </p:cNvSpPr>
            <p:nvPr/>
          </p:nvSpPr>
          <p:spPr bwMode="auto">
            <a:xfrm>
              <a:off x="3953" y="4003"/>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530" name="Line 854"/>
            <p:cNvSpPr>
              <a:spLocks noChangeShapeType="1"/>
            </p:cNvSpPr>
            <p:nvPr/>
          </p:nvSpPr>
          <p:spPr bwMode="auto">
            <a:xfrm>
              <a:off x="3964" y="4003"/>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531" name="Line 855"/>
            <p:cNvSpPr>
              <a:spLocks noChangeShapeType="1"/>
            </p:cNvSpPr>
            <p:nvPr/>
          </p:nvSpPr>
          <p:spPr bwMode="auto">
            <a:xfrm>
              <a:off x="3976" y="4003"/>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532" name="Line 856"/>
            <p:cNvSpPr>
              <a:spLocks noChangeShapeType="1"/>
            </p:cNvSpPr>
            <p:nvPr/>
          </p:nvSpPr>
          <p:spPr bwMode="auto">
            <a:xfrm>
              <a:off x="3987" y="4003"/>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533" name="Line 857"/>
            <p:cNvSpPr>
              <a:spLocks noChangeShapeType="1"/>
            </p:cNvSpPr>
            <p:nvPr/>
          </p:nvSpPr>
          <p:spPr bwMode="auto">
            <a:xfrm>
              <a:off x="3998" y="4003"/>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534" name="Line 858"/>
            <p:cNvSpPr>
              <a:spLocks noChangeShapeType="1"/>
            </p:cNvSpPr>
            <p:nvPr/>
          </p:nvSpPr>
          <p:spPr bwMode="auto">
            <a:xfrm>
              <a:off x="4010" y="4003"/>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535" name="Line 859"/>
            <p:cNvSpPr>
              <a:spLocks noChangeShapeType="1"/>
            </p:cNvSpPr>
            <p:nvPr/>
          </p:nvSpPr>
          <p:spPr bwMode="auto">
            <a:xfrm>
              <a:off x="4021" y="4003"/>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536" name="Line 860"/>
            <p:cNvSpPr>
              <a:spLocks noChangeShapeType="1"/>
            </p:cNvSpPr>
            <p:nvPr/>
          </p:nvSpPr>
          <p:spPr bwMode="auto">
            <a:xfrm>
              <a:off x="4032" y="4003"/>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537" name="Line 861"/>
            <p:cNvSpPr>
              <a:spLocks noChangeShapeType="1"/>
            </p:cNvSpPr>
            <p:nvPr/>
          </p:nvSpPr>
          <p:spPr bwMode="auto">
            <a:xfrm>
              <a:off x="4043" y="4003"/>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538" name="Line 862"/>
            <p:cNvSpPr>
              <a:spLocks noChangeShapeType="1"/>
            </p:cNvSpPr>
            <p:nvPr/>
          </p:nvSpPr>
          <p:spPr bwMode="auto">
            <a:xfrm>
              <a:off x="4055" y="4003"/>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539" name="Line 863"/>
            <p:cNvSpPr>
              <a:spLocks noChangeShapeType="1"/>
            </p:cNvSpPr>
            <p:nvPr/>
          </p:nvSpPr>
          <p:spPr bwMode="auto">
            <a:xfrm>
              <a:off x="4066" y="4003"/>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540" name="Line 864"/>
            <p:cNvSpPr>
              <a:spLocks noChangeShapeType="1"/>
            </p:cNvSpPr>
            <p:nvPr/>
          </p:nvSpPr>
          <p:spPr bwMode="auto">
            <a:xfrm>
              <a:off x="4066" y="4003"/>
              <a:ext cx="1" cy="4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541" name="Line 865"/>
            <p:cNvSpPr>
              <a:spLocks noChangeShapeType="1"/>
            </p:cNvSpPr>
            <p:nvPr/>
          </p:nvSpPr>
          <p:spPr bwMode="auto">
            <a:xfrm>
              <a:off x="4077" y="4003"/>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542" name="Line 866"/>
            <p:cNvSpPr>
              <a:spLocks noChangeShapeType="1"/>
            </p:cNvSpPr>
            <p:nvPr/>
          </p:nvSpPr>
          <p:spPr bwMode="auto">
            <a:xfrm>
              <a:off x="4089" y="4003"/>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543" name="Line 867"/>
            <p:cNvSpPr>
              <a:spLocks noChangeShapeType="1"/>
            </p:cNvSpPr>
            <p:nvPr/>
          </p:nvSpPr>
          <p:spPr bwMode="auto">
            <a:xfrm>
              <a:off x="4100" y="4003"/>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544" name="Line 868"/>
            <p:cNvSpPr>
              <a:spLocks noChangeShapeType="1"/>
            </p:cNvSpPr>
            <p:nvPr/>
          </p:nvSpPr>
          <p:spPr bwMode="auto">
            <a:xfrm>
              <a:off x="4111" y="4003"/>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545" name="Line 869"/>
            <p:cNvSpPr>
              <a:spLocks noChangeShapeType="1"/>
            </p:cNvSpPr>
            <p:nvPr/>
          </p:nvSpPr>
          <p:spPr bwMode="auto">
            <a:xfrm>
              <a:off x="4123" y="4003"/>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546" name="Line 870"/>
            <p:cNvSpPr>
              <a:spLocks noChangeShapeType="1"/>
            </p:cNvSpPr>
            <p:nvPr/>
          </p:nvSpPr>
          <p:spPr bwMode="auto">
            <a:xfrm>
              <a:off x="4134" y="4003"/>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547" name="Line 871"/>
            <p:cNvSpPr>
              <a:spLocks noChangeShapeType="1"/>
            </p:cNvSpPr>
            <p:nvPr/>
          </p:nvSpPr>
          <p:spPr bwMode="auto">
            <a:xfrm>
              <a:off x="4145" y="4003"/>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548" name="Line 872"/>
            <p:cNvSpPr>
              <a:spLocks noChangeShapeType="1"/>
            </p:cNvSpPr>
            <p:nvPr/>
          </p:nvSpPr>
          <p:spPr bwMode="auto">
            <a:xfrm>
              <a:off x="4156" y="4003"/>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549" name="Line 873"/>
            <p:cNvSpPr>
              <a:spLocks noChangeShapeType="1"/>
            </p:cNvSpPr>
            <p:nvPr/>
          </p:nvSpPr>
          <p:spPr bwMode="auto">
            <a:xfrm>
              <a:off x="4168" y="4003"/>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550" name="Line 874"/>
            <p:cNvSpPr>
              <a:spLocks noChangeShapeType="1"/>
            </p:cNvSpPr>
            <p:nvPr/>
          </p:nvSpPr>
          <p:spPr bwMode="auto">
            <a:xfrm>
              <a:off x="4179" y="4003"/>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551" name="Line 875"/>
            <p:cNvSpPr>
              <a:spLocks noChangeShapeType="1"/>
            </p:cNvSpPr>
            <p:nvPr/>
          </p:nvSpPr>
          <p:spPr bwMode="auto">
            <a:xfrm>
              <a:off x="4190" y="4003"/>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552" name="Line 876"/>
            <p:cNvSpPr>
              <a:spLocks noChangeShapeType="1"/>
            </p:cNvSpPr>
            <p:nvPr/>
          </p:nvSpPr>
          <p:spPr bwMode="auto">
            <a:xfrm>
              <a:off x="4202" y="4003"/>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553" name="Line 877"/>
            <p:cNvSpPr>
              <a:spLocks noChangeShapeType="1"/>
            </p:cNvSpPr>
            <p:nvPr/>
          </p:nvSpPr>
          <p:spPr bwMode="auto">
            <a:xfrm>
              <a:off x="4213" y="4003"/>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554" name="Line 878"/>
            <p:cNvSpPr>
              <a:spLocks noChangeShapeType="1"/>
            </p:cNvSpPr>
            <p:nvPr/>
          </p:nvSpPr>
          <p:spPr bwMode="auto">
            <a:xfrm>
              <a:off x="4224" y="4003"/>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555" name="Line 879"/>
            <p:cNvSpPr>
              <a:spLocks noChangeShapeType="1"/>
            </p:cNvSpPr>
            <p:nvPr/>
          </p:nvSpPr>
          <p:spPr bwMode="auto">
            <a:xfrm>
              <a:off x="4235" y="4003"/>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556" name="Line 880"/>
            <p:cNvSpPr>
              <a:spLocks noChangeShapeType="1"/>
            </p:cNvSpPr>
            <p:nvPr/>
          </p:nvSpPr>
          <p:spPr bwMode="auto">
            <a:xfrm>
              <a:off x="4247" y="4003"/>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557" name="Line 881"/>
            <p:cNvSpPr>
              <a:spLocks noChangeShapeType="1"/>
            </p:cNvSpPr>
            <p:nvPr/>
          </p:nvSpPr>
          <p:spPr bwMode="auto">
            <a:xfrm>
              <a:off x="4258" y="4003"/>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558" name="Line 882"/>
            <p:cNvSpPr>
              <a:spLocks noChangeShapeType="1"/>
            </p:cNvSpPr>
            <p:nvPr/>
          </p:nvSpPr>
          <p:spPr bwMode="auto">
            <a:xfrm>
              <a:off x="4269" y="4003"/>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559" name="Line 883"/>
            <p:cNvSpPr>
              <a:spLocks noChangeShapeType="1"/>
            </p:cNvSpPr>
            <p:nvPr/>
          </p:nvSpPr>
          <p:spPr bwMode="auto">
            <a:xfrm>
              <a:off x="4281" y="4003"/>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560" name="Line 884"/>
            <p:cNvSpPr>
              <a:spLocks noChangeShapeType="1"/>
            </p:cNvSpPr>
            <p:nvPr/>
          </p:nvSpPr>
          <p:spPr bwMode="auto">
            <a:xfrm>
              <a:off x="4292" y="4003"/>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561" name="Line 885"/>
            <p:cNvSpPr>
              <a:spLocks noChangeShapeType="1"/>
            </p:cNvSpPr>
            <p:nvPr/>
          </p:nvSpPr>
          <p:spPr bwMode="auto">
            <a:xfrm>
              <a:off x="4292" y="4003"/>
              <a:ext cx="1" cy="4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562" name="Line 886"/>
            <p:cNvSpPr>
              <a:spLocks noChangeShapeType="1"/>
            </p:cNvSpPr>
            <p:nvPr/>
          </p:nvSpPr>
          <p:spPr bwMode="auto">
            <a:xfrm>
              <a:off x="4303" y="4003"/>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563" name="Line 887"/>
            <p:cNvSpPr>
              <a:spLocks noChangeShapeType="1"/>
            </p:cNvSpPr>
            <p:nvPr/>
          </p:nvSpPr>
          <p:spPr bwMode="auto">
            <a:xfrm>
              <a:off x="4315" y="4003"/>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564" name="Line 888"/>
            <p:cNvSpPr>
              <a:spLocks noChangeShapeType="1"/>
            </p:cNvSpPr>
            <p:nvPr/>
          </p:nvSpPr>
          <p:spPr bwMode="auto">
            <a:xfrm>
              <a:off x="4326" y="4003"/>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565" name="Line 889"/>
            <p:cNvSpPr>
              <a:spLocks noChangeShapeType="1"/>
            </p:cNvSpPr>
            <p:nvPr/>
          </p:nvSpPr>
          <p:spPr bwMode="auto">
            <a:xfrm>
              <a:off x="4337" y="4003"/>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566" name="Line 890"/>
            <p:cNvSpPr>
              <a:spLocks noChangeShapeType="1"/>
            </p:cNvSpPr>
            <p:nvPr/>
          </p:nvSpPr>
          <p:spPr bwMode="auto">
            <a:xfrm>
              <a:off x="4348" y="4003"/>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567" name="Line 891"/>
            <p:cNvSpPr>
              <a:spLocks noChangeShapeType="1"/>
            </p:cNvSpPr>
            <p:nvPr/>
          </p:nvSpPr>
          <p:spPr bwMode="auto">
            <a:xfrm>
              <a:off x="4360" y="4003"/>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568" name="Line 892"/>
            <p:cNvSpPr>
              <a:spLocks noChangeShapeType="1"/>
            </p:cNvSpPr>
            <p:nvPr/>
          </p:nvSpPr>
          <p:spPr bwMode="auto">
            <a:xfrm>
              <a:off x="4371" y="4003"/>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569" name="Line 893"/>
            <p:cNvSpPr>
              <a:spLocks noChangeShapeType="1"/>
            </p:cNvSpPr>
            <p:nvPr/>
          </p:nvSpPr>
          <p:spPr bwMode="auto">
            <a:xfrm>
              <a:off x="4382" y="4003"/>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570" name="Line 894"/>
            <p:cNvSpPr>
              <a:spLocks noChangeShapeType="1"/>
            </p:cNvSpPr>
            <p:nvPr/>
          </p:nvSpPr>
          <p:spPr bwMode="auto">
            <a:xfrm>
              <a:off x="4394" y="4003"/>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571" name="Line 895"/>
            <p:cNvSpPr>
              <a:spLocks noChangeShapeType="1"/>
            </p:cNvSpPr>
            <p:nvPr/>
          </p:nvSpPr>
          <p:spPr bwMode="auto">
            <a:xfrm>
              <a:off x="4405" y="4003"/>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572" name="Line 896"/>
            <p:cNvSpPr>
              <a:spLocks noChangeShapeType="1"/>
            </p:cNvSpPr>
            <p:nvPr/>
          </p:nvSpPr>
          <p:spPr bwMode="auto">
            <a:xfrm>
              <a:off x="4416" y="4003"/>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573" name="Line 897"/>
            <p:cNvSpPr>
              <a:spLocks noChangeShapeType="1"/>
            </p:cNvSpPr>
            <p:nvPr/>
          </p:nvSpPr>
          <p:spPr bwMode="auto">
            <a:xfrm>
              <a:off x="4428" y="4003"/>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574" name="Line 898"/>
            <p:cNvSpPr>
              <a:spLocks noChangeShapeType="1"/>
            </p:cNvSpPr>
            <p:nvPr/>
          </p:nvSpPr>
          <p:spPr bwMode="auto">
            <a:xfrm>
              <a:off x="4439" y="4003"/>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575" name="Line 899"/>
            <p:cNvSpPr>
              <a:spLocks noChangeShapeType="1"/>
            </p:cNvSpPr>
            <p:nvPr/>
          </p:nvSpPr>
          <p:spPr bwMode="auto">
            <a:xfrm>
              <a:off x="4450" y="4003"/>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576" name="Line 900"/>
            <p:cNvSpPr>
              <a:spLocks noChangeShapeType="1"/>
            </p:cNvSpPr>
            <p:nvPr/>
          </p:nvSpPr>
          <p:spPr bwMode="auto">
            <a:xfrm>
              <a:off x="4461" y="4003"/>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577" name="Line 901"/>
            <p:cNvSpPr>
              <a:spLocks noChangeShapeType="1"/>
            </p:cNvSpPr>
            <p:nvPr/>
          </p:nvSpPr>
          <p:spPr bwMode="auto">
            <a:xfrm>
              <a:off x="4473" y="4003"/>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578" name="Line 902"/>
            <p:cNvSpPr>
              <a:spLocks noChangeShapeType="1"/>
            </p:cNvSpPr>
            <p:nvPr/>
          </p:nvSpPr>
          <p:spPr bwMode="auto">
            <a:xfrm>
              <a:off x="4484" y="4003"/>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579" name="Line 903"/>
            <p:cNvSpPr>
              <a:spLocks noChangeShapeType="1"/>
            </p:cNvSpPr>
            <p:nvPr/>
          </p:nvSpPr>
          <p:spPr bwMode="auto">
            <a:xfrm>
              <a:off x="4495" y="4003"/>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580" name="Line 904"/>
            <p:cNvSpPr>
              <a:spLocks noChangeShapeType="1"/>
            </p:cNvSpPr>
            <p:nvPr/>
          </p:nvSpPr>
          <p:spPr bwMode="auto">
            <a:xfrm>
              <a:off x="4507" y="4003"/>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581" name="Line 905"/>
            <p:cNvSpPr>
              <a:spLocks noChangeShapeType="1"/>
            </p:cNvSpPr>
            <p:nvPr/>
          </p:nvSpPr>
          <p:spPr bwMode="auto">
            <a:xfrm>
              <a:off x="4518" y="4003"/>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582" name="Line 906"/>
            <p:cNvSpPr>
              <a:spLocks noChangeShapeType="1"/>
            </p:cNvSpPr>
            <p:nvPr/>
          </p:nvSpPr>
          <p:spPr bwMode="auto">
            <a:xfrm>
              <a:off x="4518" y="4003"/>
              <a:ext cx="1" cy="4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583" name="Line 907"/>
            <p:cNvSpPr>
              <a:spLocks noChangeShapeType="1"/>
            </p:cNvSpPr>
            <p:nvPr/>
          </p:nvSpPr>
          <p:spPr bwMode="auto">
            <a:xfrm>
              <a:off x="4529" y="4003"/>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584" name="Line 908"/>
            <p:cNvSpPr>
              <a:spLocks noChangeShapeType="1"/>
            </p:cNvSpPr>
            <p:nvPr/>
          </p:nvSpPr>
          <p:spPr bwMode="auto">
            <a:xfrm>
              <a:off x="4540" y="4003"/>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585" name="Line 909"/>
            <p:cNvSpPr>
              <a:spLocks noChangeShapeType="1"/>
            </p:cNvSpPr>
            <p:nvPr/>
          </p:nvSpPr>
          <p:spPr bwMode="auto">
            <a:xfrm>
              <a:off x="4552" y="4003"/>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586" name="Line 910"/>
            <p:cNvSpPr>
              <a:spLocks noChangeShapeType="1"/>
            </p:cNvSpPr>
            <p:nvPr/>
          </p:nvSpPr>
          <p:spPr bwMode="auto">
            <a:xfrm>
              <a:off x="4563" y="4003"/>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587" name="Line 911"/>
            <p:cNvSpPr>
              <a:spLocks noChangeShapeType="1"/>
            </p:cNvSpPr>
            <p:nvPr/>
          </p:nvSpPr>
          <p:spPr bwMode="auto">
            <a:xfrm>
              <a:off x="4574" y="4003"/>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588" name="Line 912"/>
            <p:cNvSpPr>
              <a:spLocks noChangeShapeType="1"/>
            </p:cNvSpPr>
            <p:nvPr/>
          </p:nvSpPr>
          <p:spPr bwMode="auto">
            <a:xfrm>
              <a:off x="4586" y="4003"/>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589" name="Line 913"/>
            <p:cNvSpPr>
              <a:spLocks noChangeShapeType="1"/>
            </p:cNvSpPr>
            <p:nvPr/>
          </p:nvSpPr>
          <p:spPr bwMode="auto">
            <a:xfrm>
              <a:off x="4597" y="4003"/>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590" name="Line 914"/>
            <p:cNvSpPr>
              <a:spLocks noChangeShapeType="1"/>
            </p:cNvSpPr>
            <p:nvPr/>
          </p:nvSpPr>
          <p:spPr bwMode="auto">
            <a:xfrm>
              <a:off x="4608" y="4003"/>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591" name="Line 915"/>
            <p:cNvSpPr>
              <a:spLocks noChangeShapeType="1"/>
            </p:cNvSpPr>
            <p:nvPr/>
          </p:nvSpPr>
          <p:spPr bwMode="auto">
            <a:xfrm>
              <a:off x="4619" y="4003"/>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592" name="Line 916"/>
            <p:cNvSpPr>
              <a:spLocks noChangeShapeType="1"/>
            </p:cNvSpPr>
            <p:nvPr/>
          </p:nvSpPr>
          <p:spPr bwMode="auto">
            <a:xfrm>
              <a:off x="4631" y="4003"/>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593" name="Line 917"/>
            <p:cNvSpPr>
              <a:spLocks noChangeShapeType="1"/>
            </p:cNvSpPr>
            <p:nvPr/>
          </p:nvSpPr>
          <p:spPr bwMode="auto">
            <a:xfrm>
              <a:off x="4642" y="4003"/>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594" name="Line 918"/>
            <p:cNvSpPr>
              <a:spLocks noChangeShapeType="1"/>
            </p:cNvSpPr>
            <p:nvPr/>
          </p:nvSpPr>
          <p:spPr bwMode="auto">
            <a:xfrm>
              <a:off x="4653" y="4003"/>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595" name="Line 919"/>
            <p:cNvSpPr>
              <a:spLocks noChangeShapeType="1"/>
            </p:cNvSpPr>
            <p:nvPr/>
          </p:nvSpPr>
          <p:spPr bwMode="auto">
            <a:xfrm>
              <a:off x="4665" y="4003"/>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596" name="Line 920"/>
            <p:cNvSpPr>
              <a:spLocks noChangeShapeType="1"/>
            </p:cNvSpPr>
            <p:nvPr/>
          </p:nvSpPr>
          <p:spPr bwMode="auto">
            <a:xfrm>
              <a:off x="4676" y="4003"/>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597" name="Line 921"/>
            <p:cNvSpPr>
              <a:spLocks noChangeShapeType="1"/>
            </p:cNvSpPr>
            <p:nvPr/>
          </p:nvSpPr>
          <p:spPr bwMode="auto">
            <a:xfrm>
              <a:off x="4687" y="4003"/>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598" name="Line 922"/>
            <p:cNvSpPr>
              <a:spLocks noChangeShapeType="1"/>
            </p:cNvSpPr>
            <p:nvPr/>
          </p:nvSpPr>
          <p:spPr bwMode="auto">
            <a:xfrm>
              <a:off x="4698" y="4003"/>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599" name="Line 923"/>
            <p:cNvSpPr>
              <a:spLocks noChangeShapeType="1"/>
            </p:cNvSpPr>
            <p:nvPr/>
          </p:nvSpPr>
          <p:spPr bwMode="auto">
            <a:xfrm>
              <a:off x="4710" y="4003"/>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600" name="Line 924"/>
            <p:cNvSpPr>
              <a:spLocks noChangeShapeType="1"/>
            </p:cNvSpPr>
            <p:nvPr/>
          </p:nvSpPr>
          <p:spPr bwMode="auto">
            <a:xfrm>
              <a:off x="4721" y="4003"/>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601" name="Line 925"/>
            <p:cNvSpPr>
              <a:spLocks noChangeShapeType="1"/>
            </p:cNvSpPr>
            <p:nvPr/>
          </p:nvSpPr>
          <p:spPr bwMode="auto">
            <a:xfrm>
              <a:off x="4732" y="4003"/>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602" name="Line 926"/>
            <p:cNvSpPr>
              <a:spLocks noChangeShapeType="1"/>
            </p:cNvSpPr>
            <p:nvPr/>
          </p:nvSpPr>
          <p:spPr bwMode="auto">
            <a:xfrm>
              <a:off x="4744" y="4003"/>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603" name="Line 927"/>
            <p:cNvSpPr>
              <a:spLocks noChangeShapeType="1"/>
            </p:cNvSpPr>
            <p:nvPr/>
          </p:nvSpPr>
          <p:spPr bwMode="auto">
            <a:xfrm>
              <a:off x="4744" y="4003"/>
              <a:ext cx="1" cy="4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604" name="Line 928"/>
            <p:cNvSpPr>
              <a:spLocks noChangeShapeType="1"/>
            </p:cNvSpPr>
            <p:nvPr/>
          </p:nvSpPr>
          <p:spPr bwMode="auto">
            <a:xfrm>
              <a:off x="4755" y="4003"/>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605" name="Line 929"/>
            <p:cNvSpPr>
              <a:spLocks noChangeShapeType="1"/>
            </p:cNvSpPr>
            <p:nvPr/>
          </p:nvSpPr>
          <p:spPr bwMode="auto">
            <a:xfrm>
              <a:off x="4766" y="4003"/>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606" name="Line 930"/>
            <p:cNvSpPr>
              <a:spLocks noChangeShapeType="1"/>
            </p:cNvSpPr>
            <p:nvPr/>
          </p:nvSpPr>
          <p:spPr bwMode="auto">
            <a:xfrm>
              <a:off x="4778" y="4003"/>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607" name="Line 931"/>
            <p:cNvSpPr>
              <a:spLocks noChangeShapeType="1"/>
            </p:cNvSpPr>
            <p:nvPr/>
          </p:nvSpPr>
          <p:spPr bwMode="auto">
            <a:xfrm>
              <a:off x="4789" y="4003"/>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608" name="Line 932"/>
            <p:cNvSpPr>
              <a:spLocks noChangeShapeType="1"/>
            </p:cNvSpPr>
            <p:nvPr/>
          </p:nvSpPr>
          <p:spPr bwMode="auto">
            <a:xfrm>
              <a:off x="4800" y="4003"/>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609" name="Line 933"/>
            <p:cNvSpPr>
              <a:spLocks noChangeShapeType="1"/>
            </p:cNvSpPr>
            <p:nvPr/>
          </p:nvSpPr>
          <p:spPr bwMode="auto">
            <a:xfrm>
              <a:off x="4812" y="4003"/>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610" name="Line 934"/>
            <p:cNvSpPr>
              <a:spLocks noChangeShapeType="1"/>
            </p:cNvSpPr>
            <p:nvPr/>
          </p:nvSpPr>
          <p:spPr bwMode="auto">
            <a:xfrm>
              <a:off x="4823" y="4003"/>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611" name="Line 935"/>
            <p:cNvSpPr>
              <a:spLocks noChangeShapeType="1"/>
            </p:cNvSpPr>
            <p:nvPr/>
          </p:nvSpPr>
          <p:spPr bwMode="auto">
            <a:xfrm>
              <a:off x="4834" y="4003"/>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612" name="Line 936"/>
            <p:cNvSpPr>
              <a:spLocks noChangeShapeType="1"/>
            </p:cNvSpPr>
            <p:nvPr/>
          </p:nvSpPr>
          <p:spPr bwMode="auto">
            <a:xfrm>
              <a:off x="4845" y="4003"/>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613" name="Line 937"/>
            <p:cNvSpPr>
              <a:spLocks noChangeShapeType="1"/>
            </p:cNvSpPr>
            <p:nvPr/>
          </p:nvSpPr>
          <p:spPr bwMode="auto">
            <a:xfrm>
              <a:off x="4857" y="4003"/>
              <a:ext cx="1" cy="2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614" name="Line 938"/>
            <p:cNvSpPr>
              <a:spLocks noChangeShapeType="1"/>
            </p:cNvSpPr>
            <p:nvPr/>
          </p:nvSpPr>
          <p:spPr bwMode="auto">
            <a:xfrm flipV="1">
              <a:off x="3840" y="3065"/>
              <a:ext cx="1" cy="938"/>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615" name="Line 939"/>
            <p:cNvSpPr>
              <a:spLocks noChangeShapeType="1"/>
            </p:cNvSpPr>
            <p:nvPr/>
          </p:nvSpPr>
          <p:spPr bwMode="auto">
            <a:xfrm flipH="1">
              <a:off x="3802" y="4003"/>
              <a:ext cx="38"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616" name="Line 940"/>
            <p:cNvSpPr>
              <a:spLocks noChangeShapeType="1"/>
            </p:cNvSpPr>
            <p:nvPr/>
          </p:nvSpPr>
          <p:spPr bwMode="auto">
            <a:xfrm flipH="1">
              <a:off x="3792" y="4003"/>
              <a:ext cx="48"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617" name="Line 941"/>
            <p:cNvSpPr>
              <a:spLocks noChangeShapeType="1"/>
            </p:cNvSpPr>
            <p:nvPr/>
          </p:nvSpPr>
          <p:spPr bwMode="auto">
            <a:xfrm flipH="1">
              <a:off x="3802" y="3910"/>
              <a:ext cx="38"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618" name="Line 942"/>
            <p:cNvSpPr>
              <a:spLocks noChangeShapeType="1"/>
            </p:cNvSpPr>
            <p:nvPr/>
          </p:nvSpPr>
          <p:spPr bwMode="auto">
            <a:xfrm flipH="1">
              <a:off x="3802" y="3816"/>
              <a:ext cx="38"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619" name="Line 943"/>
            <p:cNvSpPr>
              <a:spLocks noChangeShapeType="1"/>
            </p:cNvSpPr>
            <p:nvPr/>
          </p:nvSpPr>
          <p:spPr bwMode="auto">
            <a:xfrm flipH="1">
              <a:off x="3802" y="3722"/>
              <a:ext cx="38"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620" name="Line 944"/>
            <p:cNvSpPr>
              <a:spLocks noChangeShapeType="1"/>
            </p:cNvSpPr>
            <p:nvPr/>
          </p:nvSpPr>
          <p:spPr bwMode="auto">
            <a:xfrm flipH="1">
              <a:off x="3802" y="3628"/>
              <a:ext cx="38"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621" name="Line 945"/>
            <p:cNvSpPr>
              <a:spLocks noChangeShapeType="1"/>
            </p:cNvSpPr>
            <p:nvPr/>
          </p:nvSpPr>
          <p:spPr bwMode="auto">
            <a:xfrm flipH="1">
              <a:off x="3802" y="3534"/>
              <a:ext cx="38"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622" name="Line 946"/>
            <p:cNvSpPr>
              <a:spLocks noChangeShapeType="1"/>
            </p:cNvSpPr>
            <p:nvPr/>
          </p:nvSpPr>
          <p:spPr bwMode="auto">
            <a:xfrm flipH="1">
              <a:off x="3792" y="3534"/>
              <a:ext cx="48"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623" name="Line 947"/>
            <p:cNvSpPr>
              <a:spLocks noChangeShapeType="1"/>
            </p:cNvSpPr>
            <p:nvPr/>
          </p:nvSpPr>
          <p:spPr bwMode="auto">
            <a:xfrm flipH="1">
              <a:off x="3802" y="3441"/>
              <a:ext cx="38"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624" name="Line 948"/>
            <p:cNvSpPr>
              <a:spLocks noChangeShapeType="1"/>
            </p:cNvSpPr>
            <p:nvPr/>
          </p:nvSpPr>
          <p:spPr bwMode="auto">
            <a:xfrm flipH="1">
              <a:off x="3802" y="3347"/>
              <a:ext cx="38"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625" name="Line 949"/>
            <p:cNvSpPr>
              <a:spLocks noChangeShapeType="1"/>
            </p:cNvSpPr>
            <p:nvPr/>
          </p:nvSpPr>
          <p:spPr bwMode="auto">
            <a:xfrm flipH="1">
              <a:off x="3802" y="3253"/>
              <a:ext cx="38"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626" name="Line 950"/>
            <p:cNvSpPr>
              <a:spLocks noChangeShapeType="1"/>
            </p:cNvSpPr>
            <p:nvPr/>
          </p:nvSpPr>
          <p:spPr bwMode="auto">
            <a:xfrm flipH="1">
              <a:off x="3802" y="3159"/>
              <a:ext cx="38"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627" name="Line 951"/>
            <p:cNvSpPr>
              <a:spLocks noChangeShapeType="1"/>
            </p:cNvSpPr>
            <p:nvPr/>
          </p:nvSpPr>
          <p:spPr bwMode="auto">
            <a:xfrm flipH="1">
              <a:off x="3802" y="3065"/>
              <a:ext cx="38"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628" name="Line 952"/>
            <p:cNvSpPr>
              <a:spLocks noChangeShapeType="1"/>
            </p:cNvSpPr>
            <p:nvPr/>
          </p:nvSpPr>
          <p:spPr bwMode="auto">
            <a:xfrm flipH="1">
              <a:off x="3792" y="3065"/>
              <a:ext cx="48"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sp>
        <p:nvSpPr>
          <p:cNvPr id="113747" name="Rectangle 953"/>
          <p:cNvSpPr>
            <a:spLocks noChangeArrowheads="1"/>
          </p:cNvSpPr>
          <p:nvPr/>
        </p:nvSpPr>
        <p:spPr bwMode="auto">
          <a:xfrm>
            <a:off x="6199188" y="4556125"/>
            <a:ext cx="98425"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1400">
                <a:latin typeface="Arial" panose="020B0604020202020204" pitchFamily="34" charset="0"/>
              </a:rPr>
              <a:t>1</a:t>
            </a:r>
          </a:p>
        </p:txBody>
      </p:sp>
      <p:sp>
        <p:nvSpPr>
          <p:cNvPr id="113748" name="Freeform 954"/>
          <p:cNvSpPr>
            <a:spLocks/>
          </p:cNvSpPr>
          <p:nvPr/>
        </p:nvSpPr>
        <p:spPr bwMode="auto">
          <a:xfrm flipV="1">
            <a:off x="6524625" y="4656138"/>
            <a:ext cx="1603375" cy="1665287"/>
          </a:xfrm>
          <a:custGeom>
            <a:avLst/>
            <a:gdLst>
              <a:gd name="T0" fmla="*/ 2147483647 w 5719"/>
              <a:gd name="T1" fmla="*/ 2147483647 h 7777"/>
              <a:gd name="T2" fmla="*/ 2147483647 w 5719"/>
              <a:gd name="T3" fmla="*/ 2147483647 h 7777"/>
              <a:gd name="T4" fmla="*/ 2147483647 w 5719"/>
              <a:gd name="T5" fmla="*/ 2147483647 h 7777"/>
              <a:gd name="T6" fmla="*/ 2147483647 w 5719"/>
              <a:gd name="T7" fmla="*/ 2147483647 h 7777"/>
              <a:gd name="T8" fmla="*/ 2147483647 w 5719"/>
              <a:gd name="T9" fmla="*/ 2147483647 h 7777"/>
              <a:gd name="T10" fmla="*/ 2147483647 w 5719"/>
              <a:gd name="T11" fmla="*/ 2147483647 h 7777"/>
              <a:gd name="T12" fmla="*/ 2147483647 w 5719"/>
              <a:gd name="T13" fmla="*/ 2147483647 h 7777"/>
              <a:gd name="T14" fmla="*/ 2147483647 w 5719"/>
              <a:gd name="T15" fmla="*/ 2147483647 h 7777"/>
              <a:gd name="T16" fmla="*/ 2147483647 w 5719"/>
              <a:gd name="T17" fmla="*/ 2147483647 h 7777"/>
              <a:gd name="T18" fmla="*/ 2147483647 w 5719"/>
              <a:gd name="T19" fmla="*/ 2147483647 h 7777"/>
              <a:gd name="T20" fmla="*/ 2147483647 w 5719"/>
              <a:gd name="T21" fmla="*/ 2147483647 h 7777"/>
              <a:gd name="T22" fmla="*/ 2147483647 w 5719"/>
              <a:gd name="T23" fmla="*/ 2147483647 h 7777"/>
              <a:gd name="T24" fmla="*/ 2147483647 w 5719"/>
              <a:gd name="T25" fmla="*/ 2147483647 h 7777"/>
              <a:gd name="T26" fmla="*/ 2147483647 w 5719"/>
              <a:gd name="T27" fmla="*/ 2147483647 h 7777"/>
              <a:gd name="T28" fmla="*/ 2147483647 w 5719"/>
              <a:gd name="T29" fmla="*/ 2147483647 h 7777"/>
              <a:gd name="T30" fmla="*/ 2147483647 w 5719"/>
              <a:gd name="T31" fmla="*/ 2147483647 h 7777"/>
              <a:gd name="T32" fmla="*/ 2147483647 w 5719"/>
              <a:gd name="T33" fmla="*/ 2147483647 h 7777"/>
              <a:gd name="T34" fmla="*/ 2147483647 w 5719"/>
              <a:gd name="T35" fmla="*/ 2147483647 h 7777"/>
              <a:gd name="T36" fmla="*/ 2147483647 w 5719"/>
              <a:gd name="T37" fmla="*/ 2147483647 h 7777"/>
              <a:gd name="T38" fmla="*/ 2147483647 w 5719"/>
              <a:gd name="T39" fmla="*/ 2147483647 h 7777"/>
              <a:gd name="T40" fmla="*/ 2147483647 w 5719"/>
              <a:gd name="T41" fmla="*/ 2147483647 h 7777"/>
              <a:gd name="T42" fmla="*/ 2147483647 w 5719"/>
              <a:gd name="T43" fmla="*/ 2147483647 h 7777"/>
              <a:gd name="T44" fmla="*/ 2147483647 w 5719"/>
              <a:gd name="T45" fmla="*/ 2147483647 h 7777"/>
              <a:gd name="T46" fmla="*/ 2147483647 w 5719"/>
              <a:gd name="T47" fmla="*/ 2147483647 h 7777"/>
              <a:gd name="T48" fmla="*/ 2147483647 w 5719"/>
              <a:gd name="T49" fmla="*/ 2147483647 h 7777"/>
              <a:gd name="T50" fmla="*/ 2147483647 w 5719"/>
              <a:gd name="T51" fmla="*/ 2147483647 h 7777"/>
              <a:gd name="T52" fmla="*/ 2147483647 w 5719"/>
              <a:gd name="T53" fmla="*/ 2147483647 h 7777"/>
              <a:gd name="T54" fmla="*/ 2147483647 w 5719"/>
              <a:gd name="T55" fmla="*/ 2147483647 h 7777"/>
              <a:gd name="T56" fmla="*/ 2147483647 w 5719"/>
              <a:gd name="T57" fmla="*/ 2147483647 h 7777"/>
              <a:gd name="T58" fmla="*/ 2147483647 w 5719"/>
              <a:gd name="T59" fmla="*/ 2147483647 h 7777"/>
              <a:gd name="T60" fmla="*/ 2147483647 w 5719"/>
              <a:gd name="T61" fmla="*/ 2147483647 h 7777"/>
              <a:gd name="T62" fmla="*/ 2147483647 w 5719"/>
              <a:gd name="T63" fmla="*/ 2147483647 h 7777"/>
              <a:gd name="T64" fmla="*/ 2147483647 w 5719"/>
              <a:gd name="T65" fmla="*/ 2147483647 h 7777"/>
              <a:gd name="T66" fmla="*/ 2147483647 w 5719"/>
              <a:gd name="T67" fmla="*/ 2147483647 h 7777"/>
              <a:gd name="T68" fmla="*/ 2147483647 w 5719"/>
              <a:gd name="T69" fmla="*/ 2147483647 h 7777"/>
              <a:gd name="T70" fmla="*/ 2147483647 w 5719"/>
              <a:gd name="T71" fmla="*/ 2147483647 h 7777"/>
              <a:gd name="T72" fmla="*/ 2147483647 w 5719"/>
              <a:gd name="T73" fmla="*/ 2147483647 h 7777"/>
              <a:gd name="T74" fmla="*/ 2147483647 w 5719"/>
              <a:gd name="T75" fmla="*/ 2147483647 h 7777"/>
              <a:gd name="T76" fmla="*/ 2147483647 w 5719"/>
              <a:gd name="T77" fmla="*/ 2147483647 h 7777"/>
              <a:gd name="T78" fmla="*/ 2147483647 w 5719"/>
              <a:gd name="T79" fmla="*/ 2147483647 h 7777"/>
              <a:gd name="T80" fmla="*/ 2147483647 w 5719"/>
              <a:gd name="T81" fmla="*/ 2147483647 h 7777"/>
              <a:gd name="T82" fmla="*/ 2147483647 w 5719"/>
              <a:gd name="T83" fmla="*/ 2147483647 h 7777"/>
              <a:gd name="T84" fmla="*/ 2147483647 w 5719"/>
              <a:gd name="T85" fmla="*/ 2147483647 h 7777"/>
              <a:gd name="T86" fmla="*/ 2147483647 w 5719"/>
              <a:gd name="T87" fmla="*/ 2147483647 h 7777"/>
              <a:gd name="T88" fmla="*/ 2147483647 w 5719"/>
              <a:gd name="T89" fmla="*/ 2147483647 h 7777"/>
              <a:gd name="T90" fmla="*/ 2147483647 w 5719"/>
              <a:gd name="T91" fmla="*/ 2147483647 h 7777"/>
              <a:gd name="T92" fmla="*/ 2147483647 w 5719"/>
              <a:gd name="T93" fmla="*/ 2147483647 h 7777"/>
              <a:gd name="T94" fmla="*/ 2147483647 w 5719"/>
              <a:gd name="T95" fmla="*/ 2147483647 h 7777"/>
              <a:gd name="T96" fmla="*/ 2147483647 w 5719"/>
              <a:gd name="T97" fmla="*/ 2147483647 h 7777"/>
              <a:gd name="T98" fmla="*/ 2147483647 w 5719"/>
              <a:gd name="T99" fmla="*/ 2147483647 h 7777"/>
              <a:gd name="T100" fmla="*/ 2147483647 w 5719"/>
              <a:gd name="T101" fmla="*/ 2147483647 h 7777"/>
              <a:gd name="T102" fmla="*/ 2147483647 w 5719"/>
              <a:gd name="T103" fmla="*/ 2147483647 h 7777"/>
              <a:gd name="T104" fmla="*/ 2147483647 w 5719"/>
              <a:gd name="T105" fmla="*/ 2147483647 h 7777"/>
              <a:gd name="T106" fmla="*/ 2147483647 w 5719"/>
              <a:gd name="T107" fmla="*/ 2147483647 h 7777"/>
              <a:gd name="T108" fmla="*/ 2147483647 w 5719"/>
              <a:gd name="T109" fmla="*/ 2147483647 h 7777"/>
              <a:gd name="T110" fmla="*/ 2147483647 w 5719"/>
              <a:gd name="T111" fmla="*/ 2147483647 h 7777"/>
              <a:gd name="T112" fmla="*/ 2147483647 w 5719"/>
              <a:gd name="T113" fmla="*/ 2147483647 h 7777"/>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5719"/>
              <a:gd name="T172" fmla="*/ 0 h 7777"/>
              <a:gd name="T173" fmla="*/ 5719 w 5719"/>
              <a:gd name="T174" fmla="*/ 7777 h 7777"/>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5719" h="7777">
                <a:moveTo>
                  <a:pt x="0" y="0"/>
                </a:moveTo>
                <a:lnTo>
                  <a:pt x="0" y="0"/>
                </a:lnTo>
                <a:lnTo>
                  <a:pt x="0" y="77"/>
                </a:lnTo>
                <a:lnTo>
                  <a:pt x="189" y="77"/>
                </a:lnTo>
                <a:lnTo>
                  <a:pt x="189" y="155"/>
                </a:lnTo>
                <a:lnTo>
                  <a:pt x="400" y="155"/>
                </a:lnTo>
                <a:lnTo>
                  <a:pt x="400" y="233"/>
                </a:lnTo>
                <a:lnTo>
                  <a:pt x="528" y="233"/>
                </a:lnTo>
                <a:lnTo>
                  <a:pt x="528" y="311"/>
                </a:lnTo>
                <a:lnTo>
                  <a:pt x="627" y="311"/>
                </a:lnTo>
                <a:lnTo>
                  <a:pt x="627" y="388"/>
                </a:lnTo>
                <a:lnTo>
                  <a:pt x="702" y="388"/>
                </a:lnTo>
                <a:lnTo>
                  <a:pt x="702" y="466"/>
                </a:lnTo>
                <a:lnTo>
                  <a:pt x="777" y="466"/>
                </a:lnTo>
                <a:lnTo>
                  <a:pt x="777" y="544"/>
                </a:lnTo>
                <a:lnTo>
                  <a:pt x="830" y="544"/>
                </a:lnTo>
                <a:lnTo>
                  <a:pt x="830" y="622"/>
                </a:lnTo>
                <a:lnTo>
                  <a:pt x="883" y="622"/>
                </a:lnTo>
                <a:lnTo>
                  <a:pt x="883" y="699"/>
                </a:lnTo>
                <a:lnTo>
                  <a:pt x="936" y="699"/>
                </a:lnTo>
                <a:lnTo>
                  <a:pt x="936" y="777"/>
                </a:lnTo>
                <a:lnTo>
                  <a:pt x="981" y="777"/>
                </a:lnTo>
                <a:lnTo>
                  <a:pt x="981" y="855"/>
                </a:lnTo>
                <a:lnTo>
                  <a:pt x="1019" y="855"/>
                </a:lnTo>
                <a:lnTo>
                  <a:pt x="1019" y="933"/>
                </a:lnTo>
                <a:lnTo>
                  <a:pt x="1064" y="933"/>
                </a:lnTo>
                <a:lnTo>
                  <a:pt x="1064" y="1011"/>
                </a:lnTo>
                <a:lnTo>
                  <a:pt x="1094" y="1011"/>
                </a:lnTo>
                <a:lnTo>
                  <a:pt x="1094" y="1088"/>
                </a:lnTo>
                <a:lnTo>
                  <a:pt x="1132" y="1088"/>
                </a:lnTo>
                <a:lnTo>
                  <a:pt x="1132" y="1166"/>
                </a:lnTo>
                <a:lnTo>
                  <a:pt x="1192" y="1166"/>
                </a:lnTo>
                <a:lnTo>
                  <a:pt x="1192" y="1244"/>
                </a:lnTo>
                <a:lnTo>
                  <a:pt x="1225" y="1244"/>
                </a:lnTo>
                <a:lnTo>
                  <a:pt x="1225" y="1322"/>
                </a:lnTo>
                <a:lnTo>
                  <a:pt x="1257" y="1322"/>
                </a:lnTo>
                <a:lnTo>
                  <a:pt x="1257" y="1399"/>
                </a:lnTo>
                <a:lnTo>
                  <a:pt x="1289" y="1399"/>
                </a:lnTo>
                <a:lnTo>
                  <a:pt x="1289" y="1477"/>
                </a:lnTo>
                <a:lnTo>
                  <a:pt x="1322" y="1477"/>
                </a:lnTo>
                <a:lnTo>
                  <a:pt x="1322" y="1555"/>
                </a:lnTo>
                <a:lnTo>
                  <a:pt x="1354" y="1555"/>
                </a:lnTo>
                <a:lnTo>
                  <a:pt x="1354" y="1633"/>
                </a:lnTo>
                <a:lnTo>
                  <a:pt x="1386" y="1633"/>
                </a:lnTo>
                <a:lnTo>
                  <a:pt x="1386" y="1710"/>
                </a:lnTo>
                <a:lnTo>
                  <a:pt x="1419" y="1710"/>
                </a:lnTo>
                <a:lnTo>
                  <a:pt x="1419" y="1788"/>
                </a:lnTo>
                <a:lnTo>
                  <a:pt x="1451" y="1788"/>
                </a:lnTo>
                <a:lnTo>
                  <a:pt x="1451" y="1866"/>
                </a:lnTo>
                <a:lnTo>
                  <a:pt x="1483" y="1866"/>
                </a:lnTo>
                <a:lnTo>
                  <a:pt x="1483" y="1944"/>
                </a:lnTo>
                <a:lnTo>
                  <a:pt x="1516" y="1944"/>
                </a:lnTo>
                <a:lnTo>
                  <a:pt x="1516" y="2022"/>
                </a:lnTo>
                <a:lnTo>
                  <a:pt x="1548" y="2022"/>
                </a:lnTo>
                <a:lnTo>
                  <a:pt x="1548" y="2099"/>
                </a:lnTo>
                <a:lnTo>
                  <a:pt x="1580" y="2099"/>
                </a:lnTo>
                <a:lnTo>
                  <a:pt x="1580" y="2177"/>
                </a:lnTo>
                <a:lnTo>
                  <a:pt x="1613" y="2177"/>
                </a:lnTo>
                <a:lnTo>
                  <a:pt x="1613" y="2255"/>
                </a:lnTo>
                <a:lnTo>
                  <a:pt x="1645" y="2255"/>
                </a:lnTo>
                <a:lnTo>
                  <a:pt x="1645" y="2333"/>
                </a:lnTo>
                <a:lnTo>
                  <a:pt x="1677" y="2333"/>
                </a:lnTo>
                <a:lnTo>
                  <a:pt x="1677" y="2410"/>
                </a:lnTo>
                <a:lnTo>
                  <a:pt x="1710" y="2410"/>
                </a:lnTo>
                <a:lnTo>
                  <a:pt x="1710" y="2488"/>
                </a:lnTo>
                <a:lnTo>
                  <a:pt x="1742" y="2488"/>
                </a:lnTo>
                <a:lnTo>
                  <a:pt x="1742" y="2566"/>
                </a:lnTo>
                <a:lnTo>
                  <a:pt x="1774" y="2566"/>
                </a:lnTo>
                <a:lnTo>
                  <a:pt x="1774" y="2644"/>
                </a:lnTo>
                <a:lnTo>
                  <a:pt x="1807" y="2644"/>
                </a:lnTo>
                <a:lnTo>
                  <a:pt x="1807" y="2721"/>
                </a:lnTo>
                <a:lnTo>
                  <a:pt x="1839" y="2721"/>
                </a:lnTo>
                <a:lnTo>
                  <a:pt x="1839" y="2799"/>
                </a:lnTo>
                <a:lnTo>
                  <a:pt x="1871" y="2799"/>
                </a:lnTo>
                <a:lnTo>
                  <a:pt x="1871" y="2877"/>
                </a:lnTo>
                <a:lnTo>
                  <a:pt x="1904" y="2877"/>
                </a:lnTo>
                <a:lnTo>
                  <a:pt x="1904" y="2955"/>
                </a:lnTo>
                <a:lnTo>
                  <a:pt x="1936" y="2955"/>
                </a:lnTo>
                <a:lnTo>
                  <a:pt x="1936" y="3033"/>
                </a:lnTo>
                <a:lnTo>
                  <a:pt x="1968" y="3033"/>
                </a:lnTo>
                <a:lnTo>
                  <a:pt x="1968" y="3110"/>
                </a:lnTo>
                <a:lnTo>
                  <a:pt x="2001" y="3110"/>
                </a:lnTo>
                <a:lnTo>
                  <a:pt x="2001" y="3188"/>
                </a:lnTo>
                <a:lnTo>
                  <a:pt x="2033" y="3188"/>
                </a:lnTo>
                <a:lnTo>
                  <a:pt x="2033" y="3266"/>
                </a:lnTo>
                <a:lnTo>
                  <a:pt x="2065" y="3266"/>
                </a:lnTo>
                <a:lnTo>
                  <a:pt x="2065" y="3344"/>
                </a:lnTo>
                <a:lnTo>
                  <a:pt x="2098" y="3344"/>
                </a:lnTo>
                <a:lnTo>
                  <a:pt x="2098" y="3421"/>
                </a:lnTo>
                <a:lnTo>
                  <a:pt x="2130" y="3421"/>
                </a:lnTo>
                <a:lnTo>
                  <a:pt x="2130" y="3499"/>
                </a:lnTo>
                <a:lnTo>
                  <a:pt x="2162" y="3499"/>
                </a:lnTo>
                <a:lnTo>
                  <a:pt x="2162" y="3577"/>
                </a:lnTo>
                <a:lnTo>
                  <a:pt x="2195" y="3577"/>
                </a:lnTo>
                <a:lnTo>
                  <a:pt x="2195" y="3655"/>
                </a:lnTo>
                <a:lnTo>
                  <a:pt x="2227" y="3655"/>
                </a:lnTo>
                <a:lnTo>
                  <a:pt x="2227" y="3732"/>
                </a:lnTo>
                <a:lnTo>
                  <a:pt x="2259" y="3732"/>
                </a:lnTo>
                <a:lnTo>
                  <a:pt x="2259" y="3810"/>
                </a:lnTo>
                <a:lnTo>
                  <a:pt x="2292" y="3810"/>
                </a:lnTo>
                <a:lnTo>
                  <a:pt x="2292" y="3888"/>
                </a:lnTo>
                <a:lnTo>
                  <a:pt x="2324" y="3888"/>
                </a:lnTo>
                <a:lnTo>
                  <a:pt x="2324" y="3966"/>
                </a:lnTo>
                <a:lnTo>
                  <a:pt x="2356" y="3966"/>
                </a:lnTo>
                <a:lnTo>
                  <a:pt x="2356" y="4044"/>
                </a:lnTo>
                <a:lnTo>
                  <a:pt x="2389" y="4044"/>
                </a:lnTo>
                <a:lnTo>
                  <a:pt x="2389" y="4121"/>
                </a:lnTo>
                <a:lnTo>
                  <a:pt x="2421" y="4121"/>
                </a:lnTo>
                <a:lnTo>
                  <a:pt x="2421" y="4199"/>
                </a:lnTo>
                <a:lnTo>
                  <a:pt x="2453" y="4199"/>
                </a:lnTo>
                <a:lnTo>
                  <a:pt x="2453" y="4277"/>
                </a:lnTo>
                <a:lnTo>
                  <a:pt x="2486" y="4277"/>
                </a:lnTo>
                <a:lnTo>
                  <a:pt x="2486" y="4355"/>
                </a:lnTo>
                <a:lnTo>
                  <a:pt x="2518" y="4355"/>
                </a:lnTo>
                <a:lnTo>
                  <a:pt x="2518" y="4432"/>
                </a:lnTo>
                <a:lnTo>
                  <a:pt x="2550" y="4432"/>
                </a:lnTo>
                <a:lnTo>
                  <a:pt x="2550" y="4510"/>
                </a:lnTo>
                <a:lnTo>
                  <a:pt x="2583" y="4510"/>
                </a:lnTo>
                <a:lnTo>
                  <a:pt x="2583" y="4588"/>
                </a:lnTo>
                <a:lnTo>
                  <a:pt x="2615" y="4588"/>
                </a:lnTo>
                <a:lnTo>
                  <a:pt x="2615" y="4666"/>
                </a:lnTo>
                <a:lnTo>
                  <a:pt x="2647" y="4666"/>
                </a:lnTo>
                <a:lnTo>
                  <a:pt x="2647" y="4743"/>
                </a:lnTo>
                <a:lnTo>
                  <a:pt x="2680" y="4743"/>
                </a:lnTo>
                <a:lnTo>
                  <a:pt x="2680" y="4821"/>
                </a:lnTo>
                <a:lnTo>
                  <a:pt x="2712" y="4821"/>
                </a:lnTo>
                <a:lnTo>
                  <a:pt x="2712" y="4899"/>
                </a:lnTo>
                <a:lnTo>
                  <a:pt x="2744" y="4899"/>
                </a:lnTo>
                <a:lnTo>
                  <a:pt x="2744" y="4977"/>
                </a:lnTo>
                <a:lnTo>
                  <a:pt x="2777" y="4977"/>
                </a:lnTo>
                <a:lnTo>
                  <a:pt x="2777" y="5055"/>
                </a:lnTo>
                <a:lnTo>
                  <a:pt x="2809" y="5055"/>
                </a:lnTo>
                <a:lnTo>
                  <a:pt x="2809" y="5132"/>
                </a:lnTo>
                <a:lnTo>
                  <a:pt x="2841" y="5132"/>
                </a:lnTo>
                <a:lnTo>
                  <a:pt x="2841" y="5210"/>
                </a:lnTo>
                <a:lnTo>
                  <a:pt x="2874" y="5210"/>
                </a:lnTo>
                <a:lnTo>
                  <a:pt x="2874" y="5288"/>
                </a:lnTo>
                <a:lnTo>
                  <a:pt x="2906" y="5288"/>
                </a:lnTo>
                <a:lnTo>
                  <a:pt x="2906" y="5366"/>
                </a:lnTo>
                <a:lnTo>
                  <a:pt x="2938" y="5366"/>
                </a:lnTo>
                <a:lnTo>
                  <a:pt x="2938" y="5443"/>
                </a:lnTo>
                <a:lnTo>
                  <a:pt x="2971" y="5443"/>
                </a:lnTo>
                <a:lnTo>
                  <a:pt x="2971" y="5521"/>
                </a:lnTo>
                <a:lnTo>
                  <a:pt x="3003" y="5521"/>
                </a:lnTo>
                <a:lnTo>
                  <a:pt x="3003" y="5599"/>
                </a:lnTo>
                <a:lnTo>
                  <a:pt x="3035" y="5599"/>
                </a:lnTo>
                <a:lnTo>
                  <a:pt x="3035" y="5677"/>
                </a:lnTo>
                <a:lnTo>
                  <a:pt x="3068" y="5677"/>
                </a:lnTo>
                <a:lnTo>
                  <a:pt x="3068" y="5754"/>
                </a:lnTo>
                <a:lnTo>
                  <a:pt x="3100" y="5754"/>
                </a:lnTo>
                <a:lnTo>
                  <a:pt x="3100" y="5832"/>
                </a:lnTo>
                <a:lnTo>
                  <a:pt x="3132" y="5832"/>
                </a:lnTo>
                <a:lnTo>
                  <a:pt x="3132" y="5910"/>
                </a:lnTo>
                <a:lnTo>
                  <a:pt x="3165" y="5910"/>
                </a:lnTo>
                <a:lnTo>
                  <a:pt x="3165" y="5988"/>
                </a:lnTo>
                <a:lnTo>
                  <a:pt x="3197" y="5988"/>
                </a:lnTo>
                <a:lnTo>
                  <a:pt x="3197" y="6066"/>
                </a:lnTo>
                <a:lnTo>
                  <a:pt x="3229" y="6066"/>
                </a:lnTo>
                <a:lnTo>
                  <a:pt x="3229" y="6143"/>
                </a:lnTo>
                <a:lnTo>
                  <a:pt x="3262" y="6143"/>
                </a:lnTo>
                <a:lnTo>
                  <a:pt x="3262" y="6221"/>
                </a:lnTo>
                <a:lnTo>
                  <a:pt x="3294" y="6221"/>
                </a:lnTo>
                <a:lnTo>
                  <a:pt x="3294" y="6299"/>
                </a:lnTo>
                <a:lnTo>
                  <a:pt x="3326" y="6299"/>
                </a:lnTo>
                <a:lnTo>
                  <a:pt x="3326" y="6377"/>
                </a:lnTo>
                <a:lnTo>
                  <a:pt x="3359" y="6377"/>
                </a:lnTo>
                <a:lnTo>
                  <a:pt x="3359" y="6454"/>
                </a:lnTo>
                <a:lnTo>
                  <a:pt x="3391" y="6454"/>
                </a:lnTo>
                <a:lnTo>
                  <a:pt x="3391" y="6532"/>
                </a:lnTo>
                <a:lnTo>
                  <a:pt x="3423" y="6532"/>
                </a:lnTo>
                <a:lnTo>
                  <a:pt x="3423" y="6610"/>
                </a:lnTo>
                <a:lnTo>
                  <a:pt x="3456" y="6610"/>
                </a:lnTo>
                <a:lnTo>
                  <a:pt x="3456" y="6688"/>
                </a:lnTo>
                <a:lnTo>
                  <a:pt x="3607" y="6688"/>
                </a:lnTo>
                <a:lnTo>
                  <a:pt x="3607" y="6765"/>
                </a:lnTo>
                <a:lnTo>
                  <a:pt x="3757" y="6765"/>
                </a:lnTo>
                <a:lnTo>
                  <a:pt x="3757" y="6843"/>
                </a:lnTo>
                <a:lnTo>
                  <a:pt x="3908" y="6843"/>
                </a:lnTo>
                <a:lnTo>
                  <a:pt x="3908" y="6921"/>
                </a:lnTo>
                <a:lnTo>
                  <a:pt x="4059" y="6921"/>
                </a:lnTo>
                <a:lnTo>
                  <a:pt x="4059" y="6999"/>
                </a:lnTo>
                <a:lnTo>
                  <a:pt x="4210" y="6999"/>
                </a:lnTo>
                <a:lnTo>
                  <a:pt x="4210" y="7077"/>
                </a:lnTo>
                <a:lnTo>
                  <a:pt x="4361" y="7077"/>
                </a:lnTo>
                <a:lnTo>
                  <a:pt x="4361" y="7154"/>
                </a:lnTo>
                <a:lnTo>
                  <a:pt x="4512" y="7154"/>
                </a:lnTo>
                <a:lnTo>
                  <a:pt x="4512" y="7232"/>
                </a:lnTo>
                <a:lnTo>
                  <a:pt x="4663" y="7232"/>
                </a:lnTo>
                <a:lnTo>
                  <a:pt x="4663" y="7310"/>
                </a:lnTo>
                <a:lnTo>
                  <a:pt x="4814" y="7310"/>
                </a:lnTo>
                <a:lnTo>
                  <a:pt x="4814" y="7388"/>
                </a:lnTo>
                <a:lnTo>
                  <a:pt x="4965" y="7388"/>
                </a:lnTo>
                <a:lnTo>
                  <a:pt x="4965" y="7465"/>
                </a:lnTo>
                <a:lnTo>
                  <a:pt x="5115" y="7465"/>
                </a:lnTo>
                <a:lnTo>
                  <a:pt x="5115" y="7543"/>
                </a:lnTo>
                <a:lnTo>
                  <a:pt x="5266" y="7543"/>
                </a:lnTo>
                <a:lnTo>
                  <a:pt x="5266" y="7621"/>
                </a:lnTo>
                <a:lnTo>
                  <a:pt x="5417" y="7621"/>
                </a:lnTo>
                <a:lnTo>
                  <a:pt x="5417" y="7699"/>
                </a:lnTo>
                <a:lnTo>
                  <a:pt x="5568" y="7699"/>
                </a:lnTo>
                <a:lnTo>
                  <a:pt x="5568" y="7777"/>
                </a:lnTo>
                <a:lnTo>
                  <a:pt x="5719" y="7777"/>
                </a:lnTo>
                <a:lnTo>
                  <a:pt x="5719" y="7699"/>
                </a:lnTo>
                <a:lnTo>
                  <a:pt x="5568" y="7699"/>
                </a:lnTo>
                <a:lnTo>
                  <a:pt x="5568" y="7621"/>
                </a:lnTo>
                <a:lnTo>
                  <a:pt x="5417" y="7621"/>
                </a:lnTo>
                <a:lnTo>
                  <a:pt x="5417" y="7543"/>
                </a:lnTo>
                <a:lnTo>
                  <a:pt x="5266" y="7543"/>
                </a:lnTo>
                <a:lnTo>
                  <a:pt x="5266" y="7465"/>
                </a:lnTo>
                <a:lnTo>
                  <a:pt x="5115" y="7465"/>
                </a:lnTo>
                <a:lnTo>
                  <a:pt x="5115" y="7388"/>
                </a:lnTo>
                <a:lnTo>
                  <a:pt x="4965" y="7388"/>
                </a:lnTo>
                <a:lnTo>
                  <a:pt x="4965" y="7310"/>
                </a:lnTo>
                <a:lnTo>
                  <a:pt x="4814" y="7310"/>
                </a:lnTo>
                <a:lnTo>
                  <a:pt x="4814" y="7232"/>
                </a:lnTo>
                <a:lnTo>
                  <a:pt x="4663" y="7232"/>
                </a:lnTo>
                <a:lnTo>
                  <a:pt x="4663" y="7154"/>
                </a:lnTo>
                <a:lnTo>
                  <a:pt x="4512" y="7154"/>
                </a:lnTo>
                <a:lnTo>
                  <a:pt x="4512" y="7077"/>
                </a:lnTo>
                <a:lnTo>
                  <a:pt x="4361" y="7077"/>
                </a:lnTo>
                <a:lnTo>
                  <a:pt x="4361" y="6999"/>
                </a:lnTo>
                <a:lnTo>
                  <a:pt x="4210" y="6999"/>
                </a:lnTo>
                <a:lnTo>
                  <a:pt x="4210" y="6921"/>
                </a:lnTo>
                <a:lnTo>
                  <a:pt x="4059" y="6921"/>
                </a:lnTo>
                <a:lnTo>
                  <a:pt x="4059" y="6843"/>
                </a:lnTo>
                <a:lnTo>
                  <a:pt x="3908" y="6843"/>
                </a:lnTo>
                <a:lnTo>
                  <a:pt x="3908" y="6765"/>
                </a:lnTo>
                <a:lnTo>
                  <a:pt x="3757" y="6765"/>
                </a:lnTo>
                <a:lnTo>
                  <a:pt x="3757" y="6688"/>
                </a:lnTo>
                <a:lnTo>
                  <a:pt x="3607" y="6688"/>
                </a:lnTo>
                <a:lnTo>
                  <a:pt x="3607" y="6610"/>
                </a:lnTo>
                <a:lnTo>
                  <a:pt x="3456" y="6610"/>
                </a:lnTo>
                <a:lnTo>
                  <a:pt x="3456" y="6532"/>
                </a:lnTo>
                <a:lnTo>
                  <a:pt x="3423" y="6532"/>
                </a:lnTo>
                <a:lnTo>
                  <a:pt x="3423" y="6454"/>
                </a:lnTo>
                <a:lnTo>
                  <a:pt x="3391" y="6454"/>
                </a:lnTo>
                <a:lnTo>
                  <a:pt x="3391" y="6377"/>
                </a:lnTo>
                <a:lnTo>
                  <a:pt x="3359" y="6377"/>
                </a:lnTo>
                <a:lnTo>
                  <a:pt x="3359" y="6299"/>
                </a:lnTo>
                <a:lnTo>
                  <a:pt x="3326" y="6299"/>
                </a:lnTo>
                <a:lnTo>
                  <a:pt x="3326" y="6221"/>
                </a:lnTo>
                <a:lnTo>
                  <a:pt x="3294" y="6221"/>
                </a:lnTo>
                <a:lnTo>
                  <a:pt x="3294" y="6143"/>
                </a:lnTo>
                <a:lnTo>
                  <a:pt x="3262" y="6143"/>
                </a:lnTo>
                <a:lnTo>
                  <a:pt x="3262" y="6066"/>
                </a:lnTo>
                <a:lnTo>
                  <a:pt x="3229" y="6066"/>
                </a:lnTo>
                <a:lnTo>
                  <a:pt x="3229" y="5988"/>
                </a:lnTo>
                <a:lnTo>
                  <a:pt x="3197" y="5988"/>
                </a:lnTo>
                <a:lnTo>
                  <a:pt x="3197" y="5910"/>
                </a:lnTo>
                <a:lnTo>
                  <a:pt x="3165" y="5910"/>
                </a:lnTo>
                <a:lnTo>
                  <a:pt x="3165" y="5832"/>
                </a:lnTo>
                <a:lnTo>
                  <a:pt x="3132" y="5832"/>
                </a:lnTo>
                <a:lnTo>
                  <a:pt x="3132" y="5754"/>
                </a:lnTo>
                <a:lnTo>
                  <a:pt x="3100" y="5754"/>
                </a:lnTo>
                <a:lnTo>
                  <a:pt x="3100" y="5677"/>
                </a:lnTo>
                <a:lnTo>
                  <a:pt x="3068" y="5677"/>
                </a:lnTo>
                <a:lnTo>
                  <a:pt x="3068" y="5599"/>
                </a:lnTo>
                <a:lnTo>
                  <a:pt x="3035" y="5599"/>
                </a:lnTo>
                <a:lnTo>
                  <a:pt x="3035" y="5521"/>
                </a:lnTo>
                <a:lnTo>
                  <a:pt x="3003" y="5521"/>
                </a:lnTo>
                <a:lnTo>
                  <a:pt x="3003" y="5443"/>
                </a:lnTo>
                <a:lnTo>
                  <a:pt x="2971" y="5443"/>
                </a:lnTo>
                <a:lnTo>
                  <a:pt x="2971" y="5366"/>
                </a:lnTo>
                <a:lnTo>
                  <a:pt x="2938" y="5366"/>
                </a:lnTo>
                <a:lnTo>
                  <a:pt x="2938" y="5288"/>
                </a:lnTo>
                <a:lnTo>
                  <a:pt x="2906" y="5288"/>
                </a:lnTo>
                <a:lnTo>
                  <a:pt x="2906" y="5210"/>
                </a:lnTo>
                <a:lnTo>
                  <a:pt x="2874" y="5210"/>
                </a:lnTo>
                <a:lnTo>
                  <a:pt x="2874" y="5132"/>
                </a:lnTo>
                <a:lnTo>
                  <a:pt x="2841" y="5132"/>
                </a:lnTo>
                <a:lnTo>
                  <a:pt x="2841" y="5055"/>
                </a:lnTo>
                <a:lnTo>
                  <a:pt x="2809" y="5055"/>
                </a:lnTo>
                <a:lnTo>
                  <a:pt x="2809" y="4977"/>
                </a:lnTo>
                <a:lnTo>
                  <a:pt x="2777" y="4977"/>
                </a:lnTo>
                <a:lnTo>
                  <a:pt x="2777" y="4899"/>
                </a:lnTo>
                <a:lnTo>
                  <a:pt x="2744" y="4899"/>
                </a:lnTo>
                <a:lnTo>
                  <a:pt x="2744" y="4821"/>
                </a:lnTo>
                <a:lnTo>
                  <a:pt x="2712" y="4821"/>
                </a:lnTo>
                <a:lnTo>
                  <a:pt x="2712" y="4743"/>
                </a:lnTo>
                <a:lnTo>
                  <a:pt x="2680" y="4743"/>
                </a:lnTo>
                <a:lnTo>
                  <a:pt x="2680" y="4666"/>
                </a:lnTo>
                <a:lnTo>
                  <a:pt x="2647" y="4666"/>
                </a:lnTo>
                <a:lnTo>
                  <a:pt x="2647" y="4588"/>
                </a:lnTo>
                <a:lnTo>
                  <a:pt x="2615" y="4588"/>
                </a:lnTo>
                <a:lnTo>
                  <a:pt x="2615" y="4510"/>
                </a:lnTo>
                <a:lnTo>
                  <a:pt x="2583" y="4510"/>
                </a:lnTo>
                <a:lnTo>
                  <a:pt x="2583" y="4432"/>
                </a:lnTo>
                <a:lnTo>
                  <a:pt x="2550" y="4432"/>
                </a:lnTo>
                <a:lnTo>
                  <a:pt x="2550" y="4355"/>
                </a:lnTo>
                <a:lnTo>
                  <a:pt x="2518" y="4355"/>
                </a:lnTo>
                <a:lnTo>
                  <a:pt x="2518" y="4277"/>
                </a:lnTo>
                <a:lnTo>
                  <a:pt x="2486" y="4277"/>
                </a:lnTo>
                <a:lnTo>
                  <a:pt x="2486" y="4199"/>
                </a:lnTo>
                <a:lnTo>
                  <a:pt x="2453" y="4199"/>
                </a:lnTo>
                <a:lnTo>
                  <a:pt x="2453" y="4121"/>
                </a:lnTo>
                <a:lnTo>
                  <a:pt x="2421" y="4121"/>
                </a:lnTo>
                <a:lnTo>
                  <a:pt x="2421" y="4044"/>
                </a:lnTo>
                <a:lnTo>
                  <a:pt x="2389" y="4044"/>
                </a:lnTo>
                <a:lnTo>
                  <a:pt x="2389" y="3966"/>
                </a:lnTo>
                <a:lnTo>
                  <a:pt x="2356" y="3966"/>
                </a:lnTo>
                <a:lnTo>
                  <a:pt x="2356" y="3888"/>
                </a:lnTo>
                <a:lnTo>
                  <a:pt x="2324" y="3888"/>
                </a:lnTo>
                <a:lnTo>
                  <a:pt x="2324" y="3810"/>
                </a:lnTo>
                <a:lnTo>
                  <a:pt x="2292" y="3810"/>
                </a:lnTo>
                <a:lnTo>
                  <a:pt x="2292" y="3732"/>
                </a:lnTo>
                <a:lnTo>
                  <a:pt x="2259" y="3732"/>
                </a:lnTo>
                <a:lnTo>
                  <a:pt x="2259" y="3655"/>
                </a:lnTo>
                <a:lnTo>
                  <a:pt x="2227" y="3655"/>
                </a:lnTo>
                <a:lnTo>
                  <a:pt x="2227" y="3577"/>
                </a:lnTo>
                <a:lnTo>
                  <a:pt x="2195" y="3577"/>
                </a:lnTo>
                <a:lnTo>
                  <a:pt x="2195" y="3499"/>
                </a:lnTo>
                <a:lnTo>
                  <a:pt x="2162" y="3499"/>
                </a:lnTo>
                <a:lnTo>
                  <a:pt x="2162" y="3421"/>
                </a:lnTo>
                <a:lnTo>
                  <a:pt x="2130" y="3421"/>
                </a:lnTo>
                <a:lnTo>
                  <a:pt x="2130" y="3344"/>
                </a:lnTo>
                <a:lnTo>
                  <a:pt x="2098" y="3344"/>
                </a:lnTo>
                <a:lnTo>
                  <a:pt x="2098" y="3266"/>
                </a:lnTo>
                <a:lnTo>
                  <a:pt x="2065" y="3266"/>
                </a:lnTo>
                <a:lnTo>
                  <a:pt x="2065" y="3188"/>
                </a:lnTo>
                <a:lnTo>
                  <a:pt x="2033" y="3188"/>
                </a:lnTo>
                <a:lnTo>
                  <a:pt x="2033" y="3110"/>
                </a:lnTo>
                <a:lnTo>
                  <a:pt x="2001" y="3110"/>
                </a:lnTo>
                <a:lnTo>
                  <a:pt x="2001" y="3033"/>
                </a:lnTo>
                <a:lnTo>
                  <a:pt x="1968" y="3033"/>
                </a:lnTo>
                <a:lnTo>
                  <a:pt x="1968" y="2955"/>
                </a:lnTo>
                <a:lnTo>
                  <a:pt x="1936" y="2955"/>
                </a:lnTo>
                <a:lnTo>
                  <a:pt x="1936" y="2877"/>
                </a:lnTo>
                <a:lnTo>
                  <a:pt x="1904" y="2877"/>
                </a:lnTo>
                <a:lnTo>
                  <a:pt x="1904" y="2799"/>
                </a:lnTo>
                <a:lnTo>
                  <a:pt x="1871" y="2799"/>
                </a:lnTo>
                <a:lnTo>
                  <a:pt x="1871" y="2721"/>
                </a:lnTo>
                <a:lnTo>
                  <a:pt x="1839" y="2721"/>
                </a:lnTo>
                <a:lnTo>
                  <a:pt x="1839" y="2644"/>
                </a:lnTo>
                <a:lnTo>
                  <a:pt x="1807" y="2644"/>
                </a:lnTo>
                <a:lnTo>
                  <a:pt x="1807" y="2566"/>
                </a:lnTo>
                <a:lnTo>
                  <a:pt x="1774" y="2566"/>
                </a:lnTo>
                <a:lnTo>
                  <a:pt x="1774" y="2488"/>
                </a:lnTo>
                <a:lnTo>
                  <a:pt x="1742" y="2488"/>
                </a:lnTo>
                <a:lnTo>
                  <a:pt x="1742" y="2410"/>
                </a:lnTo>
                <a:lnTo>
                  <a:pt x="1710" y="2410"/>
                </a:lnTo>
                <a:lnTo>
                  <a:pt x="1710" y="2333"/>
                </a:lnTo>
                <a:lnTo>
                  <a:pt x="1677" y="2333"/>
                </a:lnTo>
                <a:lnTo>
                  <a:pt x="1677" y="2255"/>
                </a:lnTo>
                <a:lnTo>
                  <a:pt x="1645" y="2255"/>
                </a:lnTo>
                <a:lnTo>
                  <a:pt x="1645" y="2177"/>
                </a:lnTo>
                <a:lnTo>
                  <a:pt x="1613" y="2177"/>
                </a:lnTo>
                <a:lnTo>
                  <a:pt x="1613" y="2099"/>
                </a:lnTo>
                <a:lnTo>
                  <a:pt x="1580" y="2099"/>
                </a:lnTo>
                <a:lnTo>
                  <a:pt x="1580" y="2022"/>
                </a:lnTo>
                <a:lnTo>
                  <a:pt x="1548" y="2022"/>
                </a:lnTo>
                <a:lnTo>
                  <a:pt x="1548" y="1944"/>
                </a:lnTo>
                <a:lnTo>
                  <a:pt x="1516" y="1944"/>
                </a:lnTo>
                <a:lnTo>
                  <a:pt x="1516" y="1866"/>
                </a:lnTo>
                <a:lnTo>
                  <a:pt x="1483" y="1866"/>
                </a:lnTo>
                <a:lnTo>
                  <a:pt x="1483" y="1788"/>
                </a:lnTo>
                <a:lnTo>
                  <a:pt x="1451" y="1788"/>
                </a:lnTo>
                <a:lnTo>
                  <a:pt x="1451" y="1710"/>
                </a:lnTo>
                <a:lnTo>
                  <a:pt x="1419" y="1710"/>
                </a:lnTo>
                <a:lnTo>
                  <a:pt x="1419" y="1633"/>
                </a:lnTo>
                <a:lnTo>
                  <a:pt x="1386" y="1633"/>
                </a:lnTo>
                <a:lnTo>
                  <a:pt x="1386" y="1555"/>
                </a:lnTo>
                <a:lnTo>
                  <a:pt x="1354" y="1555"/>
                </a:lnTo>
                <a:lnTo>
                  <a:pt x="1354" y="1477"/>
                </a:lnTo>
                <a:lnTo>
                  <a:pt x="1322" y="1477"/>
                </a:lnTo>
                <a:lnTo>
                  <a:pt x="1322" y="1399"/>
                </a:lnTo>
                <a:lnTo>
                  <a:pt x="1289" y="1399"/>
                </a:lnTo>
                <a:lnTo>
                  <a:pt x="1289" y="1322"/>
                </a:lnTo>
                <a:lnTo>
                  <a:pt x="1257" y="1322"/>
                </a:lnTo>
                <a:lnTo>
                  <a:pt x="1257" y="1244"/>
                </a:lnTo>
                <a:lnTo>
                  <a:pt x="1225" y="1244"/>
                </a:lnTo>
                <a:lnTo>
                  <a:pt x="1225" y="1166"/>
                </a:lnTo>
                <a:lnTo>
                  <a:pt x="1192" y="1166"/>
                </a:lnTo>
                <a:lnTo>
                  <a:pt x="1192" y="1088"/>
                </a:lnTo>
                <a:lnTo>
                  <a:pt x="1132" y="1088"/>
                </a:lnTo>
                <a:lnTo>
                  <a:pt x="1132" y="1011"/>
                </a:lnTo>
                <a:lnTo>
                  <a:pt x="1094" y="1011"/>
                </a:lnTo>
                <a:lnTo>
                  <a:pt x="1094" y="933"/>
                </a:lnTo>
                <a:lnTo>
                  <a:pt x="1064" y="933"/>
                </a:lnTo>
                <a:lnTo>
                  <a:pt x="1064" y="855"/>
                </a:lnTo>
                <a:lnTo>
                  <a:pt x="1019" y="855"/>
                </a:lnTo>
                <a:lnTo>
                  <a:pt x="1019" y="777"/>
                </a:lnTo>
                <a:lnTo>
                  <a:pt x="981" y="777"/>
                </a:lnTo>
                <a:lnTo>
                  <a:pt x="981" y="699"/>
                </a:lnTo>
                <a:lnTo>
                  <a:pt x="936" y="699"/>
                </a:lnTo>
                <a:lnTo>
                  <a:pt x="936" y="622"/>
                </a:lnTo>
                <a:lnTo>
                  <a:pt x="883" y="622"/>
                </a:lnTo>
                <a:lnTo>
                  <a:pt x="883" y="544"/>
                </a:lnTo>
                <a:lnTo>
                  <a:pt x="830" y="544"/>
                </a:lnTo>
                <a:lnTo>
                  <a:pt x="830" y="466"/>
                </a:lnTo>
                <a:lnTo>
                  <a:pt x="777" y="466"/>
                </a:lnTo>
                <a:lnTo>
                  <a:pt x="777" y="388"/>
                </a:lnTo>
                <a:lnTo>
                  <a:pt x="702" y="388"/>
                </a:lnTo>
                <a:lnTo>
                  <a:pt x="702" y="311"/>
                </a:lnTo>
                <a:lnTo>
                  <a:pt x="627" y="311"/>
                </a:lnTo>
                <a:lnTo>
                  <a:pt x="627" y="233"/>
                </a:lnTo>
                <a:lnTo>
                  <a:pt x="528" y="233"/>
                </a:lnTo>
                <a:lnTo>
                  <a:pt x="528" y="155"/>
                </a:lnTo>
                <a:lnTo>
                  <a:pt x="400" y="155"/>
                </a:lnTo>
                <a:lnTo>
                  <a:pt x="400" y="77"/>
                </a:lnTo>
                <a:lnTo>
                  <a:pt x="189" y="77"/>
                </a:lnTo>
                <a:lnTo>
                  <a:pt x="189" y="0"/>
                </a:lnTo>
                <a:lnTo>
                  <a:pt x="0" y="0"/>
                </a:lnTo>
              </a:path>
            </a:pathLst>
          </a:custGeom>
          <a:noFill/>
          <a:ln w="28575">
            <a:solidFill>
              <a:srgbClr val="FF0000"/>
            </a:solidFill>
            <a:round/>
            <a:headEnd/>
            <a:tailEnd/>
          </a:ln>
          <a:extLst>
            <a:ext uri="{909E8E84-426E-40DD-AFC4-6F175D3DCCD1}">
              <a14:hiddenFill xmlns:a14="http://schemas.microsoft.com/office/drawing/2010/main">
                <a:solidFill>
                  <a:srgbClr val="FFFFFF"/>
                </a:solidFill>
              </a14:hiddenFill>
            </a:ext>
          </a:extLst>
        </p:spPr>
        <p:txBody>
          <a:bodyPr rot="10800000"/>
          <a:lstStyle/>
          <a:p>
            <a:endParaRPr lang="en-US"/>
          </a:p>
        </p:txBody>
      </p:sp>
      <p:sp>
        <p:nvSpPr>
          <p:cNvPr id="113749" name="Text Box 955"/>
          <p:cNvSpPr txBox="1">
            <a:spLocks noChangeArrowheads="1"/>
          </p:cNvSpPr>
          <p:nvPr/>
        </p:nvSpPr>
        <p:spPr bwMode="auto">
          <a:xfrm>
            <a:off x="1484313" y="3651250"/>
            <a:ext cx="1417637" cy="530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lnSpc>
                <a:spcPct val="80000"/>
              </a:lnSpc>
            </a:pPr>
            <a:r>
              <a:rPr lang="en-US" altLang="en-US">
                <a:latin typeface="Arial" panose="020B0604020202020204" pitchFamily="34" charset="0"/>
              </a:rPr>
              <a:t>integral, min,max</a:t>
            </a:r>
          </a:p>
        </p:txBody>
      </p:sp>
      <p:sp>
        <p:nvSpPr>
          <p:cNvPr id="113750" name="Text Box 956"/>
          <p:cNvSpPr txBox="1">
            <a:spLocks noChangeArrowheads="1"/>
          </p:cNvSpPr>
          <p:nvPr/>
        </p:nvSpPr>
        <p:spPr bwMode="auto">
          <a:xfrm>
            <a:off x="4724400" y="1557338"/>
            <a:ext cx="1079500" cy="530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lnSpc>
                <a:spcPct val="80000"/>
              </a:lnSpc>
            </a:pPr>
            <a:r>
              <a:rPr lang="en-US" altLang="en-US">
                <a:latin typeface="Arial" panose="020B0604020202020204" pitchFamily="34" charset="0"/>
              </a:rPr>
              <a:t>mean, std</a:t>
            </a:r>
          </a:p>
        </p:txBody>
      </p:sp>
      <p:sp>
        <p:nvSpPr>
          <p:cNvPr id="113751" name="Text Box 957"/>
          <p:cNvSpPr txBox="1">
            <a:spLocks noChangeArrowheads="1"/>
          </p:cNvSpPr>
          <p:nvPr/>
        </p:nvSpPr>
        <p:spPr bwMode="auto">
          <a:xfrm>
            <a:off x="7064375" y="1557338"/>
            <a:ext cx="1349375" cy="530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lnSpc>
                <a:spcPct val="80000"/>
              </a:lnSpc>
            </a:pPr>
            <a:r>
              <a:rPr lang="en-US" altLang="en-US">
                <a:latin typeface="Arial" panose="020B0604020202020204" pitchFamily="34" charset="0"/>
              </a:rPr>
              <a:t>range, quantile</a:t>
            </a:r>
          </a:p>
        </p:txBody>
      </p:sp>
      <p:sp>
        <p:nvSpPr>
          <p:cNvPr id="113752" name="Text Box 958"/>
          <p:cNvSpPr txBox="1">
            <a:spLocks noChangeArrowheads="1"/>
          </p:cNvSpPr>
          <p:nvPr/>
        </p:nvSpPr>
        <p:spPr bwMode="auto">
          <a:xfrm>
            <a:off x="1447800" y="1751013"/>
            <a:ext cx="1047750" cy="366712"/>
          </a:xfrm>
          <a:prstGeom prst="rect">
            <a:avLst/>
          </a:prstGeom>
          <a:solidFill>
            <a:schemeClr val="hlink"/>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a:latin typeface="Arial" panose="020B0604020202020204" pitchFamily="34" charset="0"/>
              </a:rPr>
              <a:t>min,max</a:t>
            </a:r>
          </a:p>
        </p:txBody>
      </p:sp>
      <p:sp>
        <p:nvSpPr>
          <p:cNvPr id="113753" name="Text Box 959"/>
          <p:cNvSpPr txBox="1">
            <a:spLocks noChangeArrowheads="1"/>
          </p:cNvSpPr>
          <p:nvPr/>
        </p:nvSpPr>
        <p:spPr bwMode="auto">
          <a:xfrm>
            <a:off x="4724400" y="3405188"/>
            <a:ext cx="1258888" cy="749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lnSpc>
                <a:spcPct val="80000"/>
              </a:lnSpc>
            </a:pPr>
            <a:r>
              <a:rPr lang="en-US" altLang="en-US">
                <a:latin typeface="Arial" panose="020B0604020202020204" pitchFamily="34" charset="0"/>
              </a:rPr>
              <a:t>min,</a:t>
            </a:r>
          </a:p>
          <a:p>
            <a:pPr eaLnBrk="1" hangingPunct="1">
              <a:lnSpc>
                <a:spcPct val="80000"/>
              </a:lnSpc>
            </a:pPr>
            <a:r>
              <a:rPr lang="en-US" altLang="en-US">
                <a:latin typeface="Arial" panose="020B0604020202020204" pitchFamily="34" charset="0"/>
              </a:rPr>
              <a:t>max, mean</a:t>
            </a:r>
          </a:p>
        </p:txBody>
      </p:sp>
      <p:sp>
        <p:nvSpPr>
          <p:cNvPr id="113754" name="Text Box 960"/>
          <p:cNvSpPr txBox="1">
            <a:spLocks noChangeArrowheads="1"/>
          </p:cNvSpPr>
          <p:nvPr/>
        </p:nvSpPr>
        <p:spPr bwMode="auto">
          <a:xfrm>
            <a:off x="1663700" y="5729288"/>
            <a:ext cx="1169988" cy="530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lnSpc>
                <a:spcPct val="80000"/>
              </a:lnSpc>
            </a:pPr>
            <a:r>
              <a:rPr lang="en-US" altLang="en-US">
                <a:latin typeface="Arial" panose="020B0604020202020204" pitchFamily="34" charset="0"/>
              </a:rPr>
              <a:t>min, mean</a:t>
            </a:r>
          </a:p>
        </p:txBody>
      </p:sp>
      <p:sp>
        <p:nvSpPr>
          <p:cNvPr id="113755" name="Text Box 961"/>
          <p:cNvSpPr txBox="1">
            <a:spLocks noChangeArrowheads="1"/>
          </p:cNvSpPr>
          <p:nvPr/>
        </p:nvSpPr>
        <p:spPr bwMode="auto">
          <a:xfrm>
            <a:off x="7604125" y="3440113"/>
            <a:ext cx="1079500" cy="750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lnSpc>
                <a:spcPct val="80000"/>
              </a:lnSpc>
            </a:pPr>
            <a:r>
              <a:rPr lang="en-US" altLang="en-US">
                <a:latin typeface="Arial" panose="020B0604020202020204" pitchFamily="34" charset="0"/>
              </a:rPr>
              <a:t>sample data, range</a:t>
            </a:r>
          </a:p>
        </p:txBody>
      </p:sp>
      <p:sp>
        <p:nvSpPr>
          <p:cNvPr id="113756" name="Text Box 962"/>
          <p:cNvSpPr txBox="1">
            <a:spLocks noChangeArrowheads="1"/>
          </p:cNvSpPr>
          <p:nvPr/>
        </p:nvSpPr>
        <p:spPr bwMode="auto">
          <a:xfrm>
            <a:off x="4454525" y="5729288"/>
            <a:ext cx="1349375" cy="531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lnSpc>
                <a:spcPct val="80000"/>
              </a:lnSpc>
            </a:pPr>
            <a:r>
              <a:rPr lang="en-US" altLang="en-US">
                <a:latin typeface="Arial" panose="020B0604020202020204" pitchFamily="34" charset="0"/>
              </a:rPr>
              <a:t>min,max, mean,std</a:t>
            </a:r>
          </a:p>
        </p:txBody>
      </p:sp>
      <p:sp>
        <p:nvSpPr>
          <p:cNvPr id="113757" name="Text Box 963"/>
          <p:cNvSpPr txBox="1">
            <a:spLocks noChangeArrowheads="1"/>
          </p:cNvSpPr>
          <p:nvPr/>
        </p:nvSpPr>
        <p:spPr bwMode="auto">
          <a:xfrm>
            <a:off x="7205663" y="5911850"/>
            <a:ext cx="12890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a:latin typeface="Arial" panose="020B0604020202020204" pitchFamily="34" charset="0"/>
              </a:rPr>
              <a:t>percentiles</a:t>
            </a:r>
          </a:p>
        </p:txBody>
      </p:sp>
      <p:sp>
        <p:nvSpPr>
          <p:cNvPr id="113758" name="Text Box 964"/>
          <p:cNvSpPr txBox="1">
            <a:spLocks noChangeArrowheads="1"/>
          </p:cNvSpPr>
          <p:nvPr/>
        </p:nvSpPr>
        <p:spPr bwMode="auto">
          <a:xfrm rot="-5400000">
            <a:off x="-629444" y="5387182"/>
            <a:ext cx="2027237"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1400">
                <a:latin typeface="Arial" panose="020B0604020202020204" pitchFamily="34" charset="0"/>
              </a:rPr>
              <a:t>  Cumulative probability</a:t>
            </a:r>
          </a:p>
        </p:txBody>
      </p:sp>
      <p:sp>
        <p:nvSpPr>
          <p:cNvPr id="113759" name="Freeform 969"/>
          <p:cNvSpPr>
            <a:spLocks/>
          </p:cNvSpPr>
          <p:nvPr/>
        </p:nvSpPr>
        <p:spPr bwMode="auto">
          <a:xfrm>
            <a:off x="6413500" y="495300"/>
            <a:ext cx="1892300" cy="1663700"/>
          </a:xfrm>
          <a:custGeom>
            <a:avLst/>
            <a:gdLst>
              <a:gd name="T0" fmla="*/ 0 w 1192"/>
              <a:gd name="T1" fmla="*/ 2147483647 h 1048"/>
              <a:gd name="T2" fmla="*/ 2147483647 w 1192"/>
              <a:gd name="T3" fmla="*/ 2147483647 h 1048"/>
              <a:gd name="T4" fmla="*/ 2147483647 w 1192"/>
              <a:gd name="T5" fmla="*/ 0 h 1048"/>
              <a:gd name="T6" fmla="*/ 0 60000 65536"/>
              <a:gd name="T7" fmla="*/ 0 60000 65536"/>
              <a:gd name="T8" fmla="*/ 0 60000 65536"/>
              <a:gd name="T9" fmla="*/ 0 w 1192"/>
              <a:gd name="T10" fmla="*/ 0 h 1048"/>
              <a:gd name="T11" fmla="*/ 1192 w 1192"/>
              <a:gd name="T12" fmla="*/ 1048 h 1048"/>
            </a:gdLst>
            <a:ahLst/>
            <a:cxnLst>
              <a:cxn ang="T6">
                <a:pos x="T0" y="T1"/>
              </a:cxn>
              <a:cxn ang="T7">
                <a:pos x="T2" y="T3"/>
              </a:cxn>
              <a:cxn ang="T8">
                <a:pos x="T4" y="T5"/>
              </a:cxn>
            </a:cxnLst>
            <a:rect l="T9" t="T10" r="T11" b="T12"/>
            <a:pathLst>
              <a:path w="1192" h="1048">
                <a:moveTo>
                  <a:pt x="0" y="1048"/>
                </a:moveTo>
                <a:lnTo>
                  <a:pt x="160" y="248"/>
                </a:lnTo>
                <a:lnTo>
                  <a:pt x="1192" y="0"/>
                </a:lnTo>
              </a:path>
            </a:pathLst>
          </a:custGeom>
          <a:noFill/>
          <a:ln w="5715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Tree>
    <p:extLst>
      <p:ext uri="{BB962C8B-B14F-4D97-AF65-F5344CB8AC3E}">
        <p14:creationId xmlns:p14="http://schemas.microsoft.com/office/powerpoint/2010/main" val="2877100957"/>
      </p:ext>
    </p:extLst>
  </p:cSld>
  <p:clrMapOvr>
    <a:masterClrMapping/>
  </p:clrMapOvr>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4724400" y="4264025"/>
            <a:ext cx="3670300" cy="2289175"/>
          </a:xfrm>
          <a:prstGeom prst="rect">
            <a:avLst/>
          </a:prstGeom>
          <a:solidFill>
            <a:srgbClr val="CCCC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23" name="Text Box 3"/>
          <p:cNvSpPr txBox="1">
            <a:spLocks noChangeArrowheads="1"/>
          </p:cNvSpPr>
          <p:nvPr/>
        </p:nvSpPr>
        <p:spPr bwMode="auto">
          <a:xfrm>
            <a:off x="7239000" y="4264025"/>
            <a:ext cx="1155700" cy="2289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b="1">
                <a:latin typeface="Times New Roman" panose="02020603050405020304" pitchFamily="18" charset="0"/>
                <a:cs typeface="Times New Roman" panose="02020603050405020304" pitchFamily="18" charset="0"/>
              </a:rPr>
              <a:t>Stdv</a:t>
            </a:r>
          </a:p>
          <a:p>
            <a:pPr eaLnBrk="1" hangingPunct="1"/>
            <a:r>
              <a:rPr lang="en-US" altLang="en-US">
                <a:latin typeface="Times New Roman" panose="02020603050405020304" pitchFamily="18" charset="0"/>
                <a:cs typeface="Times New Roman" panose="02020603050405020304" pitchFamily="18" charset="0"/>
              </a:rPr>
              <a:t>11.55</a:t>
            </a:r>
          </a:p>
          <a:p>
            <a:pPr eaLnBrk="1" hangingPunct="1"/>
            <a:r>
              <a:rPr lang="en-US" altLang="en-US">
                <a:latin typeface="Times New Roman" panose="02020603050405020304" pitchFamily="18" charset="0"/>
                <a:cs typeface="Times New Roman" panose="02020603050405020304" pitchFamily="18" charset="0"/>
              </a:rPr>
              <a:t>0.0001443</a:t>
            </a:r>
          </a:p>
          <a:p>
            <a:pPr eaLnBrk="1" hangingPunct="1"/>
            <a:r>
              <a:rPr lang="en-US" altLang="en-US">
                <a:latin typeface="Times New Roman" panose="02020603050405020304" pitchFamily="18" charset="0"/>
                <a:cs typeface="Times New Roman" panose="02020603050405020304" pitchFamily="18" charset="0"/>
              </a:rPr>
              <a:t>750</a:t>
            </a:r>
          </a:p>
          <a:p>
            <a:pPr eaLnBrk="1" hangingPunct="1"/>
            <a:r>
              <a:rPr lang="en-US" altLang="en-US">
                <a:latin typeface="Times New Roman" panose="02020603050405020304" pitchFamily="18" charset="0"/>
                <a:cs typeface="Times New Roman" panose="02020603050405020304" pitchFamily="18" charset="0"/>
              </a:rPr>
              <a:t>0.05</a:t>
            </a:r>
          </a:p>
          <a:p>
            <a:pPr eaLnBrk="1" hangingPunct="1"/>
            <a:r>
              <a:rPr lang="en-US" altLang="en-US">
                <a:latin typeface="Times New Roman" panose="02020603050405020304" pitchFamily="18" charset="0"/>
                <a:cs typeface="Times New Roman" panose="02020603050405020304" pitchFamily="18" charset="0"/>
              </a:rPr>
              <a:t>100</a:t>
            </a:r>
          </a:p>
          <a:p>
            <a:pPr eaLnBrk="1" hangingPunct="1"/>
            <a:r>
              <a:rPr lang="en-US" altLang="en-US">
                <a:latin typeface="Times New Roman" panose="02020603050405020304" pitchFamily="18" charset="0"/>
                <a:cs typeface="Times New Roman" panose="02020603050405020304" pitchFamily="18" charset="0"/>
              </a:rPr>
              <a:t>0.001415</a:t>
            </a:r>
          </a:p>
          <a:p>
            <a:pPr eaLnBrk="1" hangingPunct="1"/>
            <a:r>
              <a:rPr lang="en-US" altLang="en-US">
                <a:latin typeface="Times New Roman" panose="02020603050405020304" pitchFamily="18" charset="0"/>
                <a:cs typeface="Times New Roman" panose="02020603050405020304" pitchFamily="18" charset="0"/>
              </a:rPr>
              <a:t>3</a:t>
            </a:r>
            <a:r>
              <a:rPr lang="en-US" altLang="en-US">
                <a:latin typeface="Times New Roman" panose="02020603050405020304" pitchFamily="18" charset="0"/>
              </a:rPr>
              <a:t> </a:t>
            </a:r>
          </a:p>
        </p:txBody>
      </p:sp>
      <p:sp>
        <p:nvSpPr>
          <p:cNvPr id="5124" name="Rectangle 4"/>
          <p:cNvSpPr>
            <a:spLocks noChangeArrowheads="1"/>
          </p:cNvSpPr>
          <p:nvPr/>
        </p:nvSpPr>
        <p:spPr bwMode="auto">
          <a:xfrm>
            <a:off x="919163" y="2057400"/>
            <a:ext cx="6929437" cy="1905000"/>
          </a:xfrm>
          <a:prstGeom prst="rect">
            <a:avLst/>
          </a:prstGeom>
          <a:solidFill>
            <a:srgbClr val="EAEAEA"/>
          </a:solidFill>
          <a:ln>
            <a:noFill/>
          </a:ln>
          <a:extLst>
            <a:ext uri="{91240B29-F687-4F45-9708-019B960494DF}">
              <a14:hiddenLine xmlns:a14="http://schemas.microsoft.com/office/drawing/2010/main" w="38100">
                <a:solidFill>
                  <a:srgbClr val="000000"/>
                </a:solidFill>
                <a:miter lim="800000"/>
                <a:headEnd/>
                <a:tailEnd/>
              </a14:hiddenLine>
            </a:ext>
          </a:extLst>
        </p:spPr>
        <p:txBody>
          <a:bodyPr wrap="none" anchor="ct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ctr" eaLnBrk="1" hangingPunct="1"/>
            <a:endParaRPr lang="en-US" altLang="en-US" sz="2400">
              <a:solidFill>
                <a:srgbClr val="111111"/>
              </a:solidFill>
              <a:latin typeface="Times New Roman" panose="02020603050405020304" pitchFamily="18" charset="0"/>
            </a:endParaRPr>
          </a:p>
        </p:txBody>
      </p:sp>
      <p:sp>
        <p:nvSpPr>
          <p:cNvPr id="5125" name="Rectangle 5"/>
          <p:cNvSpPr>
            <a:spLocks noGrp="1" noChangeArrowheads="1"/>
          </p:cNvSpPr>
          <p:nvPr>
            <p:ph type="title" idx="4294967295"/>
          </p:nvPr>
        </p:nvSpPr>
        <p:spPr>
          <a:xfrm>
            <a:off x="0" y="609600"/>
            <a:ext cx="9144000" cy="1143000"/>
          </a:xfrm>
        </p:spPr>
        <p:txBody>
          <a:bodyPr/>
          <a:lstStyle/>
          <a:p>
            <a:pPr eaLnBrk="1" hangingPunct="1"/>
            <a:r>
              <a:rPr lang="en-US" altLang="en-US"/>
              <a:t>Example: groundwater travel time</a:t>
            </a:r>
          </a:p>
        </p:txBody>
      </p:sp>
      <p:graphicFrame>
        <p:nvGraphicFramePr>
          <p:cNvPr id="5122" name="Object 2"/>
          <p:cNvGraphicFramePr>
            <a:graphicFrameLocks noChangeAspect="1"/>
          </p:cNvGraphicFramePr>
          <p:nvPr/>
        </p:nvGraphicFramePr>
        <p:xfrm>
          <a:off x="1143000" y="2286000"/>
          <a:ext cx="6400800" cy="1517650"/>
        </p:xfrm>
        <a:graphic>
          <a:graphicData uri="http://schemas.openxmlformats.org/presentationml/2006/ole">
            <mc:AlternateContent xmlns:mc="http://schemas.openxmlformats.org/markup-compatibility/2006">
              <mc:Choice xmlns:v="urn:schemas-microsoft-com:vml" Requires="v">
                <p:oleObj spid="_x0000_s77898" r:id="rId4" imgW="1651000" imgH="393700" progId="Equation.3">
                  <p:embed/>
                </p:oleObj>
              </mc:Choice>
              <mc:Fallback>
                <p:oleObj r:id="rId4" imgW="1651000" imgH="393700" progId="Equation.3">
                  <p:embed/>
                  <p:pic>
                    <p:nvPicPr>
                      <p:cNvPr id="0" name=""/>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143000" y="2286000"/>
                        <a:ext cx="6400800" cy="151765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5126" name="Text Box 7"/>
          <p:cNvSpPr txBox="1">
            <a:spLocks noChangeArrowheads="1"/>
          </p:cNvSpPr>
          <p:nvPr/>
        </p:nvSpPr>
        <p:spPr bwMode="auto">
          <a:xfrm>
            <a:off x="838200" y="4264025"/>
            <a:ext cx="3276600" cy="2289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b="1">
                <a:latin typeface="Times New Roman" panose="02020603050405020304" pitchFamily="18" charset="0"/>
                <a:cs typeface="Times New Roman" panose="02020603050405020304" pitchFamily="18" charset="0"/>
              </a:rPr>
              <a:t>Parameter</a:t>
            </a:r>
          </a:p>
          <a:p>
            <a:pPr eaLnBrk="1" hangingPunct="1"/>
            <a:r>
              <a:rPr lang="en-US" altLang="en-US" i="1">
                <a:latin typeface="Times New Roman" panose="02020603050405020304" pitchFamily="18" charset="0"/>
                <a:cs typeface="Times New Roman" panose="02020603050405020304" pitchFamily="18" charset="0"/>
              </a:rPr>
              <a:t>L     </a:t>
            </a:r>
            <a:r>
              <a:rPr lang="en-US" altLang="en-US">
                <a:latin typeface="Times New Roman" panose="02020603050405020304" pitchFamily="18" charset="0"/>
                <a:cs typeface="Times New Roman" panose="02020603050405020304" pitchFamily="18" charset="0"/>
              </a:rPr>
              <a:t>source-receptor distance</a:t>
            </a:r>
          </a:p>
          <a:p>
            <a:pPr eaLnBrk="1" hangingPunct="1"/>
            <a:r>
              <a:rPr lang="en-US" altLang="en-US" i="1">
                <a:latin typeface="Times New Roman" panose="02020603050405020304" pitchFamily="18" charset="0"/>
                <a:cs typeface="Times New Roman" panose="02020603050405020304" pitchFamily="18" charset="0"/>
              </a:rPr>
              <a:t>i      </a:t>
            </a:r>
            <a:r>
              <a:rPr lang="en-US" altLang="en-US">
                <a:latin typeface="Times New Roman" panose="02020603050405020304" pitchFamily="18" charset="0"/>
                <a:cs typeface="Times New Roman" panose="02020603050405020304" pitchFamily="18" charset="0"/>
              </a:rPr>
              <a:t>hydraulic gradient</a:t>
            </a:r>
          </a:p>
          <a:p>
            <a:pPr eaLnBrk="1" hangingPunct="1"/>
            <a:r>
              <a:rPr lang="en-US" altLang="en-US" i="1">
                <a:latin typeface="Times New Roman" panose="02020603050405020304" pitchFamily="18" charset="0"/>
                <a:cs typeface="Times New Roman" panose="02020603050405020304" pitchFamily="18" charset="0"/>
              </a:rPr>
              <a:t>K     </a:t>
            </a:r>
            <a:r>
              <a:rPr lang="en-US" altLang="en-US">
                <a:latin typeface="Times New Roman" panose="02020603050405020304" pitchFamily="18" charset="0"/>
                <a:cs typeface="Times New Roman" panose="02020603050405020304" pitchFamily="18" charset="0"/>
              </a:rPr>
              <a:t>hydraulic conductivity</a:t>
            </a:r>
          </a:p>
          <a:p>
            <a:pPr eaLnBrk="1" hangingPunct="1"/>
            <a:r>
              <a:rPr lang="en-US" altLang="en-US" i="1">
                <a:latin typeface="Times New Roman" panose="02020603050405020304" pitchFamily="18" charset="0"/>
                <a:cs typeface="Times New Roman" panose="02020603050405020304" pitchFamily="18" charset="0"/>
              </a:rPr>
              <a:t>n      </a:t>
            </a:r>
            <a:r>
              <a:rPr lang="en-US" altLang="en-US">
                <a:latin typeface="Times New Roman" panose="02020603050405020304" pitchFamily="18" charset="0"/>
                <a:cs typeface="Times New Roman" panose="02020603050405020304" pitchFamily="18" charset="0"/>
              </a:rPr>
              <a:t>effective soil porosity</a:t>
            </a:r>
          </a:p>
          <a:p>
            <a:pPr eaLnBrk="1" hangingPunct="1"/>
            <a:r>
              <a:rPr lang="en-US" altLang="en-US" i="1">
                <a:latin typeface="Times New Roman" panose="02020603050405020304" pitchFamily="18" charset="0"/>
                <a:cs typeface="Times New Roman" panose="02020603050405020304" pitchFamily="18" charset="0"/>
              </a:rPr>
              <a:t>BD   </a:t>
            </a:r>
            <a:r>
              <a:rPr lang="en-US" altLang="en-US">
                <a:latin typeface="Times New Roman" panose="02020603050405020304" pitchFamily="18" charset="0"/>
                <a:cs typeface="Times New Roman" panose="02020603050405020304" pitchFamily="18" charset="0"/>
              </a:rPr>
              <a:t>soil bulk density</a:t>
            </a:r>
          </a:p>
          <a:p>
            <a:pPr eaLnBrk="1" hangingPunct="1"/>
            <a:r>
              <a:rPr lang="en-US" altLang="en-US" i="1">
                <a:latin typeface="Times New Roman" panose="02020603050405020304" pitchFamily="18" charset="0"/>
                <a:cs typeface="Times New Roman" panose="02020603050405020304" pitchFamily="18" charset="0"/>
              </a:rPr>
              <a:t>foc   </a:t>
            </a:r>
            <a:r>
              <a:rPr lang="en-US" altLang="en-US">
                <a:latin typeface="Times New Roman" panose="02020603050405020304" pitchFamily="18" charset="0"/>
                <a:cs typeface="Times New Roman" panose="02020603050405020304" pitchFamily="18" charset="0"/>
              </a:rPr>
              <a:t>fraction organic carbon</a:t>
            </a:r>
          </a:p>
          <a:p>
            <a:pPr eaLnBrk="1" hangingPunct="1"/>
            <a:r>
              <a:rPr lang="en-US" altLang="en-US" i="1">
                <a:latin typeface="Times New Roman" panose="02020603050405020304" pitchFamily="18" charset="0"/>
                <a:cs typeface="Times New Roman" panose="02020603050405020304" pitchFamily="18" charset="0"/>
              </a:rPr>
              <a:t>Koc </a:t>
            </a:r>
            <a:r>
              <a:rPr lang="en-US" altLang="en-US">
                <a:latin typeface="Times New Roman" panose="02020603050405020304" pitchFamily="18" charset="0"/>
                <a:cs typeface="Times New Roman" panose="02020603050405020304" pitchFamily="18" charset="0"/>
              </a:rPr>
              <a:t>organic partition coefficient</a:t>
            </a:r>
            <a:r>
              <a:rPr lang="en-US" altLang="en-US">
                <a:latin typeface="Times New Roman" panose="02020603050405020304" pitchFamily="18" charset="0"/>
              </a:rPr>
              <a:t> </a:t>
            </a:r>
          </a:p>
        </p:txBody>
      </p:sp>
      <p:grpSp>
        <p:nvGrpSpPr>
          <p:cNvPr id="5127" name="Group 8"/>
          <p:cNvGrpSpPr>
            <a:grpSpLocks/>
          </p:cNvGrpSpPr>
          <p:nvPr/>
        </p:nvGrpSpPr>
        <p:grpSpPr bwMode="auto">
          <a:xfrm>
            <a:off x="4800600" y="4264025"/>
            <a:ext cx="1574800" cy="2289175"/>
            <a:chOff x="2112" y="2542"/>
            <a:chExt cx="992" cy="1442"/>
          </a:xfrm>
        </p:grpSpPr>
        <p:sp>
          <p:nvSpPr>
            <p:cNvPr id="5133" name="Text Box 9"/>
            <p:cNvSpPr txBox="1">
              <a:spLocks noChangeArrowheads="1"/>
            </p:cNvSpPr>
            <p:nvPr/>
          </p:nvSpPr>
          <p:spPr bwMode="auto">
            <a:xfrm>
              <a:off x="2112" y="2542"/>
              <a:ext cx="512" cy="144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b="1">
                  <a:latin typeface="Times New Roman" panose="02020603050405020304" pitchFamily="18" charset="0"/>
                  <a:cs typeface="Times New Roman" panose="02020603050405020304" pitchFamily="18" charset="0"/>
                </a:rPr>
                <a:t>Min</a:t>
              </a:r>
            </a:p>
            <a:p>
              <a:pPr eaLnBrk="1" hangingPunct="1"/>
              <a:r>
                <a:rPr lang="en-US" altLang="en-US">
                  <a:latin typeface="Times New Roman" panose="02020603050405020304" pitchFamily="18" charset="0"/>
                  <a:cs typeface="Times New Roman" panose="02020603050405020304" pitchFamily="18" charset="0"/>
                </a:rPr>
                <a:t>80</a:t>
              </a:r>
            </a:p>
            <a:p>
              <a:pPr eaLnBrk="1" hangingPunct="1"/>
              <a:r>
                <a:rPr lang="en-US" altLang="en-US">
                  <a:latin typeface="Times New Roman" panose="02020603050405020304" pitchFamily="18" charset="0"/>
                  <a:cs typeface="Times New Roman" panose="02020603050405020304" pitchFamily="18" charset="0"/>
                </a:rPr>
                <a:t>0.0003</a:t>
              </a:r>
            </a:p>
            <a:p>
              <a:pPr eaLnBrk="1" hangingPunct="1"/>
              <a:r>
                <a:rPr lang="en-US" altLang="en-US">
                  <a:latin typeface="Times New Roman" panose="02020603050405020304" pitchFamily="18" charset="0"/>
                  <a:cs typeface="Times New Roman" panose="02020603050405020304" pitchFamily="18" charset="0"/>
                </a:rPr>
                <a:t>300</a:t>
              </a:r>
            </a:p>
            <a:p>
              <a:pPr eaLnBrk="1" hangingPunct="1"/>
              <a:r>
                <a:rPr lang="en-US" altLang="en-US">
                  <a:latin typeface="Times New Roman" panose="02020603050405020304" pitchFamily="18" charset="0"/>
                  <a:cs typeface="Times New Roman" panose="02020603050405020304" pitchFamily="18" charset="0"/>
                </a:rPr>
                <a:t>0.2</a:t>
              </a:r>
            </a:p>
            <a:p>
              <a:pPr eaLnBrk="1" hangingPunct="1"/>
              <a:r>
                <a:rPr lang="en-US" altLang="en-US">
                  <a:latin typeface="Times New Roman" panose="02020603050405020304" pitchFamily="18" charset="0"/>
                  <a:cs typeface="Times New Roman" panose="02020603050405020304" pitchFamily="18" charset="0"/>
                </a:rPr>
                <a:t>1500</a:t>
              </a:r>
            </a:p>
            <a:p>
              <a:pPr eaLnBrk="1" hangingPunct="1"/>
              <a:r>
                <a:rPr lang="en-US" altLang="en-US">
                  <a:latin typeface="Times New Roman" panose="02020603050405020304" pitchFamily="18" charset="0"/>
                  <a:cs typeface="Times New Roman" panose="02020603050405020304" pitchFamily="18" charset="0"/>
                </a:rPr>
                <a:t>0.0001</a:t>
              </a:r>
            </a:p>
            <a:p>
              <a:pPr eaLnBrk="1" hangingPunct="1"/>
              <a:r>
                <a:rPr lang="en-US" altLang="en-US">
                  <a:latin typeface="Times New Roman" panose="02020603050405020304" pitchFamily="18" charset="0"/>
                  <a:cs typeface="Times New Roman" panose="02020603050405020304" pitchFamily="18" charset="0"/>
                </a:rPr>
                <a:t>5</a:t>
              </a:r>
              <a:r>
                <a:rPr lang="en-US" altLang="en-US">
                  <a:latin typeface="Times New Roman" panose="02020603050405020304" pitchFamily="18" charset="0"/>
                </a:rPr>
                <a:t> </a:t>
              </a:r>
            </a:p>
          </p:txBody>
        </p:sp>
        <p:sp>
          <p:nvSpPr>
            <p:cNvPr id="5134" name="Text Box 10"/>
            <p:cNvSpPr txBox="1">
              <a:spLocks noChangeArrowheads="1"/>
            </p:cNvSpPr>
            <p:nvPr/>
          </p:nvSpPr>
          <p:spPr bwMode="auto">
            <a:xfrm>
              <a:off x="2592" y="2542"/>
              <a:ext cx="512" cy="144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b="1">
                  <a:latin typeface="Times New Roman" panose="02020603050405020304" pitchFamily="18" charset="0"/>
                  <a:cs typeface="Times New Roman" panose="02020603050405020304" pitchFamily="18" charset="0"/>
                </a:rPr>
                <a:t>Max</a:t>
              </a:r>
            </a:p>
            <a:p>
              <a:pPr eaLnBrk="1" hangingPunct="1"/>
              <a:r>
                <a:rPr lang="en-US" altLang="en-US">
                  <a:latin typeface="Times New Roman" panose="02020603050405020304" pitchFamily="18" charset="0"/>
                  <a:cs typeface="Times New Roman" panose="02020603050405020304" pitchFamily="18" charset="0"/>
                </a:rPr>
                <a:t>120</a:t>
              </a:r>
            </a:p>
            <a:p>
              <a:pPr eaLnBrk="1" hangingPunct="1"/>
              <a:r>
                <a:rPr lang="en-US" altLang="en-US">
                  <a:latin typeface="Times New Roman" panose="02020603050405020304" pitchFamily="18" charset="0"/>
                  <a:cs typeface="Times New Roman" panose="02020603050405020304" pitchFamily="18" charset="0"/>
                </a:rPr>
                <a:t>0.0008</a:t>
              </a:r>
            </a:p>
            <a:p>
              <a:pPr eaLnBrk="1" hangingPunct="1"/>
              <a:r>
                <a:rPr lang="en-US" altLang="en-US">
                  <a:latin typeface="Times New Roman" panose="02020603050405020304" pitchFamily="18" charset="0"/>
                  <a:cs typeface="Times New Roman" panose="02020603050405020304" pitchFamily="18" charset="0"/>
                </a:rPr>
                <a:t>3000</a:t>
              </a:r>
            </a:p>
            <a:p>
              <a:pPr eaLnBrk="1" hangingPunct="1"/>
              <a:r>
                <a:rPr lang="en-US" altLang="en-US">
                  <a:latin typeface="Times New Roman" panose="02020603050405020304" pitchFamily="18" charset="0"/>
                  <a:cs typeface="Times New Roman" panose="02020603050405020304" pitchFamily="18" charset="0"/>
                </a:rPr>
                <a:t>0.35</a:t>
              </a:r>
            </a:p>
            <a:p>
              <a:pPr eaLnBrk="1" hangingPunct="1"/>
              <a:r>
                <a:rPr lang="en-US" altLang="en-US">
                  <a:latin typeface="Times New Roman" panose="02020603050405020304" pitchFamily="18" charset="0"/>
                  <a:cs typeface="Times New Roman" panose="02020603050405020304" pitchFamily="18" charset="0"/>
                </a:rPr>
                <a:t>1750</a:t>
              </a:r>
            </a:p>
            <a:p>
              <a:pPr eaLnBrk="1" hangingPunct="1"/>
              <a:r>
                <a:rPr lang="en-US" altLang="en-US">
                  <a:latin typeface="Times New Roman" panose="02020603050405020304" pitchFamily="18" charset="0"/>
                  <a:cs typeface="Times New Roman" panose="02020603050405020304" pitchFamily="18" charset="0"/>
                </a:rPr>
                <a:t>0.005</a:t>
              </a:r>
            </a:p>
            <a:p>
              <a:pPr eaLnBrk="1" hangingPunct="1"/>
              <a:r>
                <a:rPr lang="en-US" altLang="en-US">
                  <a:latin typeface="Times New Roman" panose="02020603050405020304" pitchFamily="18" charset="0"/>
                  <a:cs typeface="Times New Roman" panose="02020603050405020304" pitchFamily="18" charset="0"/>
                </a:rPr>
                <a:t>20</a:t>
              </a:r>
              <a:r>
                <a:rPr lang="en-US" altLang="en-US">
                  <a:latin typeface="Times New Roman" panose="02020603050405020304" pitchFamily="18" charset="0"/>
                </a:rPr>
                <a:t> </a:t>
              </a:r>
            </a:p>
          </p:txBody>
        </p:sp>
      </p:grpSp>
      <p:sp>
        <p:nvSpPr>
          <p:cNvPr id="5128" name="Text Box 11"/>
          <p:cNvSpPr txBox="1">
            <a:spLocks noChangeArrowheads="1"/>
          </p:cNvSpPr>
          <p:nvPr/>
        </p:nvSpPr>
        <p:spPr bwMode="auto">
          <a:xfrm>
            <a:off x="6324600" y="4264025"/>
            <a:ext cx="927100" cy="2289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b="1">
                <a:latin typeface="Times New Roman" panose="02020603050405020304" pitchFamily="18" charset="0"/>
                <a:cs typeface="Times New Roman" panose="02020603050405020304" pitchFamily="18" charset="0"/>
              </a:rPr>
              <a:t>Mean</a:t>
            </a:r>
          </a:p>
          <a:p>
            <a:pPr eaLnBrk="1" hangingPunct="1"/>
            <a:r>
              <a:rPr lang="en-US" altLang="en-US">
                <a:latin typeface="Times New Roman" panose="02020603050405020304" pitchFamily="18" charset="0"/>
                <a:cs typeface="Times New Roman" panose="02020603050405020304" pitchFamily="18" charset="0"/>
              </a:rPr>
              <a:t>100</a:t>
            </a:r>
          </a:p>
          <a:p>
            <a:pPr eaLnBrk="1" hangingPunct="1"/>
            <a:r>
              <a:rPr lang="en-US" altLang="en-US">
                <a:latin typeface="Times New Roman" panose="02020603050405020304" pitchFamily="18" charset="0"/>
                <a:cs typeface="Times New Roman" panose="02020603050405020304" pitchFamily="18" charset="0"/>
              </a:rPr>
              <a:t>0.00055</a:t>
            </a:r>
          </a:p>
          <a:p>
            <a:pPr eaLnBrk="1" hangingPunct="1"/>
            <a:r>
              <a:rPr lang="en-US" altLang="en-US">
                <a:latin typeface="Times New Roman" panose="02020603050405020304" pitchFamily="18" charset="0"/>
                <a:cs typeface="Times New Roman" panose="02020603050405020304" pitchFamily="18" charset="0"/>
              </a:rPr>
              <a:t>1000</a:t>
            </a:r>
          </a:p>
          <a:p>
            <a:pPr eaLnBrk="1" hangingPunct="1"/>
            <a:r>
              <a:rPr lang="en-US" altLang="en-US">
                <a:latin typeface="Times New Roman" panose="02020603050405020304" pitchFamily="18" charset="0"/>
                <a:cs typeface="Times New Roman" panose="02020603050405020304" pitchFamily="18" charset="0"/>
              </a:rPr>
              <a:t>0.25</a:t>
            </a:r>
          </a:p>
          <a:p>
            <a:pPr eaLnBrk="1" hangingPunct="1"/>
            <a:r>
              <a:rPr lang="en-US" altLang="en-US">
                <a:latin typeface="Times New Roman" panose="02020603050405020304" pitchFamily="18" charset="0"/>
                <a:cs typeface="Times New Roman" panose="02020603050405020304" pitchFamily="18" charset="0"/>
              </a:rPr>
              <a:t>1650</a:t>
            </a:r>
          </a:p>
          <a:p>
            <a:pPr eaLnBrk="1" hangingPunct="1"/>
            <a:r>
              <a:rPr lang="en-US" altLang="en-US">
                <a:latin typeface="Times New Roman" panose="02020603050405020304" pitchFamily="18" charset="0"/>
                <a:cs typeface="Times New Roman" panose="02020603050405020304" pitchFamily="18" charset="0"/>
              </a:rPr>
              <a:t>0.00255</a:t>
            </a:r>
          </a:p>
          <a:p>
            <a:pPr eaLnBrk="1" hangingPunct="1"/>
            <a:r>
              <a:rPr lang="en-US" altLang="en-US">
                <a:latin typeface="Times New Roman" panose="02020603050405020304" pitchFamily="18" charset="0"/>
                <a:cs typeface="Times New Roman" panose="02020603050405020304" pitchFamily="18" charset="0"/>
              </a:rPr>
              <a:t>10</a:t>
            </a:r>
            <a:r>
              <a:rPr lang="en-US" altLang="en-US">
                <a:latin typeface="Times New Roman" panose="02020603050405020304" pitchFamily="18" charset="0"/>
              </a:rPr>
              <a:t> </a:t>
            </a:r>
          </a:p>
        </p:txBody>
      </p:sp>
      <p:sp>
        <p:nvSpPr>
          <p:cNvPr id="5129" name="Text Box 12"/>
          <p:cNvSpPr txBox="1">
            <a:spLocks noChangeArrowheads="1"/>
          </p:cNvSpPr>
          <p:nvPr/>
        </p:nvSpPr>
        <p:spPr bwMode="auto">
          <a:xfrm>
            <a:off x="8305800" y="4264025"/>
            <a:ext cx="1123950" cy="2289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b="1">
                <a:latin typeface="Times New Roman" panose="02020603050405020304" pitchFamily="18" charset="0"/>
                <a:cs typeface="Times New Roman" panose="02020603050405020304" pitchFamily="18" charset="0"/>
              </a:rPr>
              <a:t>Shape</a:t>
            </a:r>
          </a:p>
          <a:p>
            <a:pPr eaLnBrk="1" hangingPunct="1"/>
            <a:r>
              <a:rPr lang="en-US" altLang="en-US">
                <a:latin typeface="Times New Roman" panose="02020603050405020304" pitchFamily="18" charset="0"/>
                <a:cs typeface="Times New Roman" panose="02020603050405020304" pitchFamily="18" charset="0"/>
              </a:rPr>
              <a:t>uniform</a:t>
            </a:r>
          </a:p>
          <a:p>
            <a:pPr eaLnBrk="1" hangingPunct="1"/>
            <a:r>
              <a:rPr lang="en-US" altLang="en-US">
                <a:latin typeface="Times New Roman" panose="02020603050405020304" pitchFamily="18" charset="0"/>
                <a:cs typeface="Times New Roman" panose="02020603050405020304" pitchFamily="18" charset="0"/>
              </a:rPr>
              <a:t>uniform</a:t>
            </a:r>
          </a:p>
          <a:p>
            <a:pPr eaLnBrk="1" hangingPunct="1"/>
            <a:r>
              <a:rPr lang="en-US" altLang="en-US">
                <a:latin typeface="Times New Roman" panose="02020603050405020304" pitchFamily="18" charset="0"/>
                <a:cs typeface="Times New Roman" panose="02020603050405020304" pitchFamily="18" charset="0"/>
              </a:rPr>
              <a:t>lognormal</a:t>
            </a:r>
          </a:p>
          <a:p>
            <a:pPr eaLnBrk="1" hangingPunct="1"/>
            <a:r>
              <a:rPr lang="en-US" altLang="en-US">
                <a:latin typeface="Times New Roman" panose="02020603050405020304" pitchFamily="18" charset="0"/>
                <a:cs typeface="Times New Roman" panose="02020603050405020304" pitchFamily="18" charset="0"/>
              </a:rPr>
              <a:t>lognormal</a:t>
            </a:r>
          </a:p>
          <a:p>
            <a:pPr eaLnBrk="1" hangingPunct="1"/>
            <a:r>
              <a:rPr lang="en-US" altLang="en-US">
                <a:latin typeface="Times New Roman" panose="02020603050405020304" pitchFamily="18" charset="0"/>
                <a:cs typeface="Times New Roman" panose="02020603050405020304" pitchFamily="18" charset="0"/>
              </a:rPr>
              <a:t>lognormal</a:t>
            </a:r>
          </a:p>
          <a:p>
            <a:pPr eaLnBrk="1" hangingPunct="1"/>
            <a:r>
              <a:rPr lang="en-US" altLang="en-US">
                <a:latin typeface="Times New Roman" panose="02020603050405020304" pitchFamily="18" charset="0"/>
                <a:cs typeface="Times New Roman" panose="02020603050405020304" pitchFamily="18" charset="0"/>
              </a:rPr>
              <a:t>uniform</a:t>
            </a:r>
          </a:p>
          <a:p>
            <a:pPr eaLnBrk="1" hangingPunct="1"/>
            <a:r>
              <a:rPr lang="en-US" altLang="en-US">
                <a:latin typeface="Times New Roman" panose="02020603050405020304" pitchFamily="18" charset="0"/>
                <a:cs typeface="Times New Roman" panose="02020603050405020304" pitchFamily="18" charset="0"/>
              </a:rPr>
              <a:t>normal</a:t>
            </a:r>
            <a:r>
              <a:rPr lang="en-US" altLang="en-US">
                <a:latin typeface="Times New Roman" panose="02020603050405020304" pitchFamily="18" charset="0"/>
              </a:rPr>
              <a:t> </a:t>
            </a:r>
          </a:p>
        </p:txBody>
      </p:sp>
      <p:sp>
        <p:nvSpPr>
          <p:cNvPr id="5130" name="Text Box 13"/>
          <p:cNvSpPr txBox="1">
            <a:spLocks noChangeArrowheads="1"/>
          </p:cNvSpPr>
          <p:nvPr/>
        </p:nvSpPr>
        <p:spPr bwMode="auto">
          <a:xfrm>
            <a:off x="4013200" y="4264025"/>
            <a:ext cx="787400" cy="2289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b="1">
                <a:latin typeface="Times New Roman" panose="02020603050405020304" pitchFamily="18" charset="0"/>
                <a:cs typeface="Times New Roman" panose="02020603050405020304" pitchFamily="18" charset="0"/>
              </a:rPr>
              <a:t>Units</a:t>
            </a:r>
          </a:p>
          <a:p>
            <a:pPr eaLnBrk="1" hangingPunct="1"/>
            <a:r>
              <a:rPr lang="en-US" altLang="en-US">
                <a:latin typeface="Times New Roman" panose="02020603050405020304" pitchFamily="18" charset="0"/>
                <a:cs typeface="Times New Roman" panose="02020603050405020304" pitchFamily="18" charset="0"/>
              </a:rPr>
              <a:t>m</a:t>
            </a:r>
          </a:p>
          <a:p>
            <a:pPr eaLnBrk="1" hangingPunct="1"/>
            <a:r>
              <a:rPr lang="en-US" altLang="en-US">
                <a:latin typeface="Times New Roman" panose="02020603050405020304" pitchFamily="18" charset="0"/>
                <a:cs typeface="Times New Roman" panose="02020603050405020304" pitchFamily="18" charset="0"/>
              </a:rPr>
              <a:t>m/m</a:t>
            </a:r>
          </a:p>
          <a:p>
            <a:pPr eaLnBrk="1" hangingPunct="1"/>
            <a:r>
              <a:rPr lang="en-US" altLang="en-US">
                <a:latin typeface="Times New Roman" panose="02020603050405020304" pitchFamily="18" charset="0"/>
                <a:cs typeface="Times New Roman" panose="02020603050405020304" pitchFamily="18" charset="0"/>
              </a:rPr>
              <a:t>m/yr</a:t>
            </a:r>
          </a:p>
          <a:p>
            <a:pPr eaLnBrk="1" hangingPunct="1"/>
            <a:r>
              <a:rPr lang="en-US" altLang="en-US">
                <a:latin typeface="Times New Roman" panose="02020603050405020304" pitchFamily="18" charset="0"/>
                <a:cs typeface="Times New Roman" panose="02020603050405020304" pitchFamily="18" charset="0"/>
              </a:rPr>
              <a:t>-</a:t>
            </a:r>
          </a:p>
          <a:p>
            <a:pPr eaLnBrk="1" hangingPunct="1"/>
            <a:r>
              <a:rPr lang="en-US" altLang="en-US">
                <a:latin typeface="Times New Roman" panose="02020603050405020304" pitchFamily="18" charset="0"/>
                <a:cs typeface="Times New Roman" panose="02020603050405020304" pitchFamily="18" charset="0"/>
              </a:rPr>
              <a:t>kg/m</a:t>
            </a:r>
            <a:r>
              <a:rPr lang="en-US" altLang="en-US" baseline="30000">
                <a:latin typeface="Times New Roman" panose="02020603050405020304" pitchFamily="18" charset="0"/>
                <a:cs typeface="Times New Roman" panose="02020603050405020304" pitchFamily="18" charset="0"/>
              </a:rPr>
              <a:t>3</a:t>
            </a:r>
            <a:endParaRPr lang="en-US" altLang="en-US">
              <a:latin typeface="Times New Roman" panose="02020603050405020304" pitchFamily="18" charset="0"/>
              <a:cs typeface="Times New Roman" panose="02020603050405020304" pitchFamily="18" charset="0"/>
            </a:endParaRPr>
          </a:p>
          <a:p>
            <a:pPr eaLnBrk="1" hangingPunct="1"/>
            <a:r>
              <a:rPr lang="en-US" altLang="en-US">
                <a:latin typeface="Times New Roman" panose="02020603050405020304" pitchFamily="18" charset="0"/>
                <a:cs typeface="Times New Roman" panose="02020603050405020304" pitchFamily="18" charset="0"/>
              </a:rPr>
              <a:t>-</a:t>
            </a:r>
          </a:p>
          <a:p>
            <a:pPr eaLnBrk="1" hangingPunct="1"/>
            <a:r>
              <a:rPr lang="en-US" altLang="en-US">
                <a:latin typeface="Times New Roman" panose="02020603050405020304" pitchFamily="18" charset="0"/>
                <a:cs typeface="Times New Roman" panose="02020603050405020304" pitchFamily="18" charset="0"/>
              </a:rPr>
              <a:t>m</a:t>
            </a:r>
            <a:r>
              <a:rPr lang="en-US" altLang="en-US" baseline="30000">
                <a:latin typeface="Times New Roman" panose="02020603050405020304" pitchFamily="18" charset="0"/>
                <a:cs typeface="Times New Roman" panose="02020603050405020304" pitchFamily="18" charset="0"/>
              </a:rPr>
              <a:t>3</a:t>
            </a:r>
            <a:r>
              <a:rPr lang="en-US" altLang="en-US">
                <a:latin typeface="Times New Roman" panose="02020603050405020304" pitchFamily="18" charset="0"/>
                <a:cs typeface="Times New Roman" panose="02020603050405020304" pitchFamily="18" charset="0"/>
              </a:rPr>
              <a:t>/kg</a:t>
            </a:r>
            <a:r>
              <a:rPr lang="en-US" altLang="en-US">
                <a:latin typeface="Times New Roman" panose="02020603050405020304" pitchFamily="18" charset="0"/>
              </a:rPr>
              <a:t> </a:t>
            </a:r>
          </a:p>
        </p:txBody>
      </p:sp>
      <p:sp useBgFill="1">
        <p:nvSpPr>
          <p:cNvPr id="5131" name="Rectangle 14"/>
          <p:cNvSpPr>
            <a:spLocks noChangeArrowheads="1"/>
          </p:cNvSpPr>
          <p:nvPr/>
        </p:nvSpPr>
        <p:spPr bwMode="auto">
          <a:xfrm>
            <a:off x="8382000" y="3886200"/>
            <a:ext cx="990600" cy="2971800"/>
          </a:xfrm>
          <a:prstGeom prst="rect">
            <a:avLst/>
          </a:prstGeom>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ctr" eaLnBrk="1" hangingPunct="1"/>
            <a:endParaRPr lang="en-US" altLang="en-US" sz="2400">
              <a:solidFill>
                <a:srgbClr val="111111"/>
              </a:solidFill>
              <a:latin typeface="Times New Roman" panose="02020603050405020304" pitchFamily="18" charset="0"/>
            </a:endParaRPr>
          </a:p>
        </p:txBody>
      </p:sp>
      <p:sp>
        <p:nvSpPr>
          <p:cNvPr id="5132" name="Text Box 15"/>
          <p:cNvSpPr txBox="1">
            <a:spLocks noChangeArrowheads="1"/>
          </p:cNvSpPr>
          <p:nvPr/>
        </p:nvSpPr>
        <p:spPr bwMode="auto">
          <a:xfrm>
            <a:off x="9296400" y="269875"/>
            <a:ext cx="6927850" cy="3282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1400" dirty="0" err="1">
                <a:latin typeface="Times New Roman" panose="02020603050405020304" pitchFamily="18" charset="0"/>
              </a:rPr>
              <a:t>func</a:t>
            </a:r>
            <a:r>
              <a:rPr lang="en-US" altLang="en-US" sz="1400" dirty="0">
                <a:latin typeface="Times New Roman" panose="02020603050405020304" pitchFamily="18" charset="0"/>
              </a:rPr>
              <a:t> </a:t>
            </a:r>
            <a:r>
              <a:rPr lang="en-US" altLang="en-US" sz="1400" dirty="0" err="1">
                <a:latin typeface="Times New Roman" panose="02020603050405020304" pitchFamily="18" charset="0"/>
              </a:rPr>
              <a:t>MEmmms</a:t>
            </a:r>
            <a:r>
              <a:rPr lang="en-US" altLang="en-US" sz="1400" dirty="0">
                <a:latin typeface="Times New Roman" panose="02020603050405020304" pitchFamily="18" charset="0"/>
              </a:rPr>
              <a:t>()   _return beta1(($3- $1 ) / ($2 - $1),  $4/($2 - $1) ) * ($2 - $1) + $1;</a:t>
            </a:r>
          </a:p>
          <a:p>
            <a:pPr eaLnBrk="1" hangingPunct="1"/>
            <a:endParaRPr lang="en-US" altLang="en-US" sz="1400" dirty="0">
              <a:latin typeface="Times New Roman" panose="02020603050405020304" pitchFamily="18" charset="0"/>
            </a:endParaRPr>
          </a:p>
          <a:p>
            <a:pPr eaLnBrk="1" hangingPunct="1"/>
            <a:r>
              <a:rPr lang="en-US" altLang="en-US" sz="1400" dirty="0">
                <a:latin typeface="Times New Roman" panose="02020603050405020304" pitchFamily="18" charset="0"/>
              </a:rPr>
              <a:t>L   = </a:t>
            </a:r>
            <a:r>
              <a:rPr lang="en-US" altLang="en-US" sz="1400" dirty="0" err="1">
                <a:latin typeface="Times New Roman" panose="02020603050405020304" pitchFamily="18" charset="0"/>
              </a:rPr>
              <a:t>MEmmms</a:t>
            </a:r>
            <a:r>
              <a:rPr lang="en-US" altLang="en-US" sz="1400" dirty="0">
                <a:latin typeface="Times New Roman" panose="02020603050405020304" pitchFamily="18" charset="0"/>
              </a:rPr>
              <a:t>(80,120,100,11.55) * 1 m 		// source-receptor distance</a:t>
            </a:r>
          </a:p>
          <a:p>
            <a:pPr eaLnBrk="1" hangingPunct="1"/>
            <a:r>
              <a:rPr lang="en-US" altLang="en-US" sz="1400" dirty="0" err="1">
                <a:latin typeface="Times New Roman" panose="02020603050405020304" pitchFamily="18" charset="0"/>
              </a:rPr>
              <a:t>i</a:t>
            </a:r>
            <a:r>
              <a:rPr lang="en-US" altLang="en-US" sz="1400" dirty="0">
                <a:latin typeface="Times New Roman" panose="02020603050405020304" pitchFamily="18" charset="0"/>
              </a:rPr>
              <a:t>   = </a:t>
            </a:r>
            <a:r>
              <a:rPr lang="en-US" altLang="en-US" sz="1400" dirty="0" err="1">
                <a:latin typeface="Times New Roman" panose="02020603050405020304" pitchFamily="18" charset="0"/>
              </a:rPr>
              <a:t>MEmmms</a:t>
            </a:r>
            <a:r>
              <a:rPr lang="en-US" altLang="en-US" sz="1400" dirty="0">
                <a:latin typeface="Times New Roman" panose="02020603050405020304" pitchFamily="18" charset="0"/>
              </a:rPr>
              <a:t>(0.0003,0.0008,0.00055,0.0001443)		// hydraulic gradient</a:t>
            </a:r>
          </a:p>
          <a:p>
            <a:pPr eaLnBrk="1" hangingPunct="1"/>
            <a:r>
              <a:rPr lang="en-US" altLang="en-US" sz="1400" dirty="0">
                <a:latin typeface="Times New Roman" panose="02020603050405020304" pitchFamily="18" charset="0"/>
              </a:rPr>
              <a:t>K   = </a:t>
            </a:r>
            <a:r>
              <a:rPr lang="en-US" altLang="en-US" sz="1400" dirty="0" err="1">
                <a:latin typeface="Times New Roman" panose="02020603050405020304" pitchFamily="18" charset="0"/>
              </a:rPr>
              <a:t>MEmmms</a:t>
            </a:r>
            <a:r>
              <a:rPr lang="en-US" altLang="en-US" sz="1400" dirty="0">
                <a:latin typeface="Times New Roman" panose="02020603050405020304" pitchFamily="18" charset="0"/>
              </a:rPr>
              <a:t>(300,3000,1000,750) * 1 m per </a:t>
            </a:r>
            <a:r>
              <a:rPr lang="en-US" altLang="en-US" sz="1400" dirty="0" err="1">
                <a:latin typeface="Times New Roman" panose="02020603050405020304" pitchFamily="18" charset="0"/>
              </a:rPr>
              <a:t>yr</a:t>
            </a:r>
            <a:r>
              <a:rPr lang="en-US" altLang="en-US" sz="1400" dirty="0">
                <a:latin typeface="Times New Roman" panose="02020603050405020304" pitchFamily="18" charset="0"/>
              </a:rPr>
              <a:t> 		// hydraulic conductivity</a:t>
            </a:r>
          </a:p>
          <a:p>
            <a:pPr eaLnBrk="1" hangingPunct="1"/>
            <a:r>
              <a:rPr lang="en-US" altLang="en-US" sz="1400" dirty="0">
                <a:latin typeface="Times New Roman" panose="02020603050405020304" pitchFamily="18" charset="0"/>
              </a:rPr>
              <a:t>n   = </a:t>
            </a:r>
            <a:r>
              <a:rPr lang="en-US" altLang="en-US" sz="1400" dirty="0" err="1">
                <a:latin typeface="Times New Roman" panose="02020603050405020304" pitchFamily="18" charset="0"/>
              </a:rPr>
              <a:t>MEmmms</a:t>
            </a:r>
            <a:r>
              <a:rPr lang="en-US" altLang="en-US" sz="1400" dirty="0">
                <a:latin typeface="Times New Roman" panose="02020603050405020304" pitchFamily="18" charset="0"/>
              </a:rPr>
              <a:t>(0.2,0.35,0.25,0.05)  			// effective soil porosity</a:t>
            </a:r>
          </a:p>
          <a:p>
            <a:pPr eaLnBrk="1" hangingPunct="1"/>
            <a:r>
              <a:rPr lang="en-US" altLang="en-US" sz="1400" dirty="0">
                <a:latin typeface="Times New Roman" panose="02020603050405020304" pitchFamily="18" charset="0"/>
              </a:rPr>
              <a:t>BD  = </a:t>
            </a:r>
            <a:r>
              <a:rPr lang="en-US" altLang="en-US" sz="1400" dirty="0" err="1">
                <a:latin typeface="Times New Roman" panose="02020603050405020304" pitchFamily="18" charset="0"/>
              </a:rPr>
              <a:t>MEmmms</a:t>
            </a:r>
            <a:r>
              <a:rPr lang="en-US" altLang="en-US" sz="1400" dirty="0">
                <a:latin typeface="Times New Roman" panose="02020603050405020304" pitchFamily="18" charset="0"/>
              </a:rPr>
              <a:t>(1500,1750,1650,100) * 1 kg per m{3} 	// soil bulk density</a:t>
            </a:r>
          </a:p>
          <a:p>
            <a:pPr eaLnBrk="1" hangingPunct="1"/>
            <a:r>
              <a:rPr lang="en-US" altLang="en-US" sz="1400" dirty="0" err="1">
                <a:latin typeface="Times New Roman" panose="02020603050405020304" pitchFamily="18" charset="0"/>
              </a:rPr>
              <a:t>foc</a:t>
            </a:r>
            <a:r>
              <a:rPr lang="en-US" altLang="en-US" sz="1400" dirty="0">
                <a:latin typeface="Times New Roman" panose="02020603050405020304" pitchFamily="18" charset="0"/>
              </a:rPr>
              <a:t> = </a:t>
            </a:r>
            <a:r>
              <a:rPr lang="en-US" altLang="en-US" sz="1400" dirty="0" err="1">
                <a:latin typeface="Times New Roman" panose="02020603050405020304" pitchFamily="18" charset="0"/>
              </a:rPr>
              <a:t>MEmmms</a:t>
            </a:r>
            <a:r>
              <a:rPr lang="en-US" altLang="en-US" sz="1400" dirty="0">
                <a:latin typeface="Times New Roman" panose="02020603050405020304" pitchFamily="18" charset="0"/>
              </a:rPr>
              <a:t>(0.0001,0.005,0.00255,0.001415)   	// fraction organic carbon</a:t>
            </a:r>
          </a:p>
          <a:p>
            <a:pPr eaLnBrk="1" hangingPunct="1"/>
            <a:r>
              <a:rPr lang="en-US" altLang="en-US" sz="1400" dirty="0" err="1">
                <a:latin typeface="Times New Roman" panose="02020603050405020304" pitchFamily="18" charset="0"/>
              </a:rPr>
              <a:t>Koc</a:t>
            </a:r>
            <a:r>
              <a:rPr lang="en-US" altLang="en-US" sz="1400" dirty="0">
                <a:latin typeface="Times New Roman" panose="02020603050405020304" pitchFamily="18" charset="0"/>
              </a:rPr>
              <a:t> = </a:t>
            </a:r>
            <a:r>
              <a:rPr lang="en-US" altLang="en-US" sz="1400" dirty="0" err="1">
                <a:latin typeface="Times New Roman" panose="02020603050405020304" pitchFamily="18" charset="0"/>
              </a:rPr>
              <a:t>MEmmms</a:t>
            </a:r>
            <a:r>
              <a:rPr lang="en-US" altLang="en-US" sz="1400" dirty="0">
                <a:latin typeface="Times New Roman" panose="02020603050405020304" pitchFamily="18" charset="0"/>
              </a:rPr>
              <a:t>(5,20,10,3) * 1 m{3} per kg   		// organic partition coefficient </a:t>
            </a:r>
          </a:p>
          <a:p>
            <a:pPr eaLnBrk="1" hangingPunct="1"/>
            <a:endParaRPr lang="en-US" altLang="en-US" sz="1400" dirty="0">
              <a:latin typeface="Times New Roman" panose="02020603050405020304" pitchFamily="18" charset="0"/>
            </a:endParaRPr>
          </a:p>
          <a:p>
            <a:pPr eaLnBrk="1" hangingPunct="1"/>
            <a:r>
              <a:rPr lang="en-US" altLang="en-US" sz="1400" dirty="0" err="1">
                <a:latin typeface="Times New Roman" panose="02020603050405020304" pitchFamily="18" charset="0"/>
              </a:rPr>
              <a:t>Tind</a:t>
            </a:r>
            <a:r>
              <a:rPr lang="en-US" altLang="en-US" sz="1400" dirty="0">
                <a:latin typeface="Times New Roman" panose="02020603050405020304" pitchFamily="18" charset="0"/>
              </a:rPr>
              <a:t>  = (n |+| BD |*| </a:t>
            </a:r>
            <a:r>
              <a:rPr lang="en-US" altLang="en-US" sz="1400" dirty="0" err="1">
                <a:latin typeface="Times New Roman" panose="02020603050405020304" pitchFamily="18" charset="0"/>
              </a:rPr>
              <a:t>foc</a:t>
            </a:r>
            <a:r>
              <a:rPr lang="en-US" altLang="en-US" sz="1400" dirty="0">
                <a:latin typeface="Times New Roman" panose="02020603050405020304" pitchFamily="18" charset="0"/>
              </a:rPr>
              <a:t> |*| </a:t>
            </a:r>
            <a:r>
              <a:rPr lang="en-US" altLang="en-US" sz="1400" dirty="0" err="1">
                <a:latin typeface="Times New Roman" panose="02020603050405020304" pitchFamily="18" charset="0"/>
              </a:rPr>
              <a:t>Koc</a:t>
            </a:r>
            <a:r>
              <a:rPr lang="en-US" altLang="en-US" sz="1400" dirty="0">
                <a:latin typeface="Times New Roman" panose="02020603050405020304" pitchFamily="18" charset="0"/>
              </a:rPr>
              <a:t>) |*| L |/| (K |*| </a:t>
            </a:r>
            <a:r>
              <a:rPr lang="en-US" altLang="en-US" sz="1400" dirty="0" err="1">
                <a:latin typeface="Times New Roman" panose="02020603050405020304" pitchFamily="18" charset="0"/>
              </a:rPr>
              <a:t>i</a:t>
            </a:r>
            <a:r>
              <a:rPr lang="en-US" altLang="en-US" sz="1400" dirty="0">
                <a:latin typeface="Times New Roman" panose="02020603050405020304" pitchFamily="18" charset="0"/>
              </a:rPr>
              <a:t>) </a:t>
            </a:r>
          </a:p>
          <a:p>
            <a:pPr eaLnBrk="1" hangingPunct="1"/>
            <a:r>
              <a:rPr lang="en-US" altLang="en-US" sz="1400" dirty="0" err="1">
                <a:latin typeface="Times New Roman" panose="02020603050405020304" pitchFamily="18" charset="0"/>
              </a:rPr>
              <a:t>Tind</a:t>
            </a:r>
            <a:endParaRPr lang="en-US" altLang="en-US" sz="1400" dirty="0">
              <a:latin typeface="Times New Roman" panose="02020603050405020304" pitchFamily="18" charset="0"/>
            </a:endParaRPr>
          </a:p>
          <a:p>
            <a:pPr eaLnBrk="1" hangingPunct="1"/>
            <a:r>
              <a:rPr lang="en-US" altLang="en-US" sz="1400" dirty="0">
                <a:latin typeface="Times New Roman" panose="02020603050405020304" pitchFamily="18" charset="0"/>
              </a:rPr>
              <a:t>    ~(range=[31.6667,233800],  mean=[13503,14346],  </a:t>
            </a:r>
            <a:r>
              <a:rPr lang="en-US" altLang="en-US" sz="1400" dirty="0" err="1">
                <a:latin typeface="Times New Roman" panose="02020603050405020304" pitchFamily="18" charset="0"/>
              </a:rPr>
              <a:t>var</a:t>
            </a:r>
            <a:r>
              <a:rPr lang="en-US" altLang="en-US" sz="1400" dirty="0">
                <a:latin typeface="Times New Roman" panose="02020603050405020304" pitchFamily="18" charset="0"/>
              </a:rPr>
              <a:t>=[2e+08,2e+08]) </a:t>
            </a:r>
            <a:r>
              <a:rPr lang="en-US" altLang="en-US" sz="1400" dirty="0" err="1">
                <a:latin typeface="Times New Roman" panose="02020603050405020304" pitchFamily="18" charset="0"/>
              </a:rPr>
              <a:t>yr</a:t>
            </a:r>
            <a:endParaRPr lang="en-US" altLang="en-US" sz="1400" dirty="0">
              <a:latin typeface="Times New Roman" panose="02020603050405020304" pitchFamily="18" charset="0"/>
            </a:endParaRPr>
          </a:p>
          <a:p>
            <a:pPr eaLnBrk="1" hangingPunct="1"/>
            <a:endParaRPr lang="en-US" altLang="en-US" sz="1400" dirty="0">
              <a:latin typeface="Times New Roman" panose="02020603050405020304" pitchFamily="18" charset="0"/>
            </a:endParaRPr>
          </a:p>
          <a:p>
            <a:pPr eaLnBrk="1" hangingPunct="1"/>
            <a:endParaRPr lang="en-US" altLang="en-US" sz="1400" dirty="0">
              <a:latin typeface="Times New Roman" panose="02020603050405020304" pitchFamily="18" charset="0"/>
            </a:endParaRPr>
          </a:p>
        </p:txBody>
      </p:sp>
    </p:spTree>
    <p:extLst>
      <p:ext uri="{BB962C8B-B14F-4D97-AF65-F5344CB8AC3E}">
        <p14:creationId xmlns:p14="http://schemas.microsoft.com/office/powerpoint/2010/main" val="1842837108"/>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457200"/>
            <a:ext cx="9144000" cy="1143000"/>
          </a:xfrm>
        </p:spPr>
        <p:txBody>
          <a:bodyPr/>
          <a:lstStyle/>
          <a:p>
            <a:r>
              <a:rPr lang="en-US" dirty="0"/>
              <a:t>Install the </a:t>
            </a:r>
            <a:r>
              <a:rPr lang="en-US" dirty="0" err="1">
                <a:latin typeface="Arial" panose="020B0604020202020204" pitchFamily="34" charset="0"/>
                <a:cs typeface="Arial" panose="020B0604020202020204" pitchFamily="34" charset="0"/>
              </a:rPr>
              <a:t>sra.r</a:t>
            </a:r>
            <a:r>
              <a:rPr lang="en-US" dirty="0"/>
              <a:t> Monte Carlo library</a:t>
            </a:r>
          </a:p>
        </p:txBody>
      </p:sp>
      <p:sp>
        <p:nvSpPr>
          <p:cNvPr id="3" name="Content Placeholder 2"/>
          <p:cNvSpPr>
            <a:spLocks noGrp="1"/>
          </p:cNvSpPr>
          <p:nvPr>
            <p:ph idx="1"/>
          </p:nvPr>
        </p:nvSpPr>
        <p:spPr>
          <a:xfrm>
            <a:off x="685800" y="1981200"/>
            <a:ext cx="8305800" cy="4572000"/>
          </a:xfrm>
        </p:spPr>
        <p:txBody>
          <a:bodyPr/>
          <a:lstStyle/>
          <a:p>
            <a:r>
              <a:rPr lang="en-US" dirty="0"/>
              <a:t>If you left R, invoke it again</a:t>
            </a:r>
          </a:p>
          <a:p>
            <a:pPr lvl="8"/>
            <a:endParaRPr lang="en-US" dirty="0"/>
          </a:p>
          <a:p>
            <a:r>
              <a:rPr lang="en-US" dirty="0"/>
              <a:t>Enter </a:t>
            </a:r>
            <a:r>
              <a:rPr lang="en-US" b="1" dirty="0" err="1">
                <a:latin typeface="Arial" panose="020B0604020202020204" pitchFamily="34" charset="0"/>
                <a:cs typeface="Arial" panose="020B0604020202020204" pitchFamily="34" charset="0"/>
              </a:rPr>
              <a:t>rm</a:t>
            </a:r>
            <a:r>
              <a:rPr lang="en-US" b="1" dirty="0">
                <a:latin typeface="Arial" panose="020B0604020202020204" pitchFamily="34" charset="0"/>
                <a:cs typeface="Arial" panose="020B0604020202020204" pitchFamily="34" charset="0"/>
              </a:rPr>
              <a:t>(list = ls())</a:t>
            </a:r>
            <a:r>
              <a:rPr lang="en-US" dirty="0"/>
              <a:t> to clear its memory</a:t>
            </a:r>
          </a:p>
          <a:p>
            <a:pPr lvl="8"/>
            <a:endParaRPr lang="en-US" dirty="0"/>
          </a:p>
          <a:p>
            <a:r>
              <a:rPr lang="en-US" dirty="0"/>
              <a:t>Click </a:t>
            </a:r>
            <a:r>
              <a:rPr lang="en-US" u="sng" dirty="0">
                <a:solidFill>
                  <a:srgbClr val="0000FF"/>
                </a:solidFill>
                <a:uFill>
                  <a:solidFill>
                    <a:srgbClr val="0000FF"/>
                  </a:solidFill>
                </a:uFill>
                <a:latin typeface="Arial" panose="020B0604020202020204" pitchFamily="34" charset="0"/>
                <a:cs typeface="Arial" panose="020B0604020202020204" pitchFamily="34" charset="0"/>
              </a:rPr>
              <a:t>File</a:t>
            </a:r>
            <a:r>
              <a:rPr lang="en-US" dirty="0">
                <a:solidFill>
                  <a:srgbClr val="0000FF"/>
                </a:solidFill>
                <a:uFill>
                  <a:solidFill>
                    <a:srgbClr val="0000FF"/>
                  </a:solidFill>
                </a:uFill>
                <a:latin typeface="Arial" panose="020B0604020202020204" pitchFamily="34" charset="0"/>
                <a:cs typeface="Arial" panose="020B0604020202020204" pitchFamily="34" charset="0"/>
              </a:rPr>
              <a:t> </a:t>
            </a:r>
            <a:r>
              <a:rPr lang="en-US" dirty="0">
                <a:uFill>
                  <a:solidFill>
                    <a:srgbClr val="0000FF"/>
                  </a:solidFill>
                </a:uFill>
                <a:latin typeface="Arial" panose="020B0604020202020204" pitchFamily="34" charset="0"/>
                <a:cs typeface="Arial" panose="020B0604020202020204" pitchFamily="34" charset="0"/>
              </a:rPr>
              <a:t>/</a:t>
            </a:r>
            <a:r>
              <a:rPr lang="en-US" dirty="0">
                <a:solidFill>
                  <a:srgbClr val="0000FF"/>
                </a:solidFill>
                <a:uFill>
                  <a:solidFill>
                    <a:srgbClr val="0000FF"/>
                  </a:solidFill>
                </a:uFill>
                <a:latin typeface="Arial" panose="020B0604020202020204" pitchFamily="34" charset="0"/>
                <a:cs typeface="Arial" panose="020B0604020202020204" pitchFamily="34" charset="0"/>
              </a:rPr>
              <a:t> </a:t>
            </a:r>
            <a:r>
              <a:rPr lang="en-US" u="sng" dirty="0">
                <a:solidFill>
                  <a:srgbClr val="0000FF"/>
                </a:solidFill>
                <a:uFill>
                  <a:solidFill>
                    <a:srgbClr val="0000FF"/>
                  </a:solidFill>
                </a:uFill>
                <a:latin typeface="Arial" panose="020B0604020202020204" pitchFamily="34" charset="0"/>
                <a:cs typeface="Arial" panose="020B0604020202020204" pitchFamily="34" charset="0"/>
              </a:rPr>
              <a:t>Source R code</a:t>
            </a:r>
            <a:r>
              <a:rPr lang="en-US" dirty="0">
                <a:solidFill>
                  <a:srgbClr val="0000FF"/>
                </a:solidFill>
                <a:uFill>
                  <a:solidFill>
                    <a:srgbClr val="0000FF"/>
                  </a:solidFill>
                </a:uFill>
                <a:latin typeface="Arial" panose="020B0604020202020204" pitchFamily="34" charset="0"/>
                <a:cs typeface="Arial" panose="020B0604020202020204" pitchFamily="34" charset="0"/>
              </a:rPr>
              <a:t> </a:t>
            </a:r>
            <a:r>
              <a:rPr lang="en-US" dirty="0"/>
              <a:t>on the main menu</a:t>
            </a:r>
          </a:p>
          <a:p>
            <a:pPr lvl="8"/>
            <a:endParaRPr lang="en-US" dirty="0"/>
          </a:p>
          <a:p>
            <a:r>
              <a:rPr lang="en-US" dirty="0"/>
              <a:t>Locate and </a:t>
            </a:r>
            <a:r>
              <a:rPr lang="en-US" u="sng" dirty="0">
                <a:solidFill>
                  <a:srgbClr val="0000FF"/>
                </a:solidFill>
                <a:uFill>
                  <a:solidFill>
                    <a:srgbClr val="0000FF"/>
                  </a:solidFill>
                </a:uFill>
                <a:latin typeface="Arial" panose="020B0604020202020204" pitchFamily="34" charset="0"/>
                <a:cs typeface="Arial" panose="020B0604020202020204" pitchFamily="34" charset="0"/>
              </a:rPr>
              <a:t>Open</a:t>
            </a:r>
            <a:r>
              <a:rPr lang="en-US" dirty="0">
                <a:solidFill>
                  <a:srgbClr val="0000FF"/>
                </a:solidFill>
              </a:rPr>
              <a:t> </a:t>
            </a:r>
            <a:r>
              <a:rPr lang="en-US" dirty="0"/>
              <a:t>the file </a:t>
            </a:r>
            <a:r>
              <a:rPr lang="en-US" b="1" dirty="0" err="1">
                <a:latin typeface="Arial" panose="020B0604020202020204" pitchFamily="34" charset="0"/>
                <a:cs typeface="Arial" panose="020B0604020202020204" pitchFamily="34" charset="0"/>
              </a:rPr>
              <a:t>sra.r</a:t>
            </a:r>
            <a:endParaRPr lang="en-US" b="1" dirty="0"/>
          </a:p>
          <a:p>
            <a:pPr lvl="8"/>
            <a:endParaRPr lang="en-US" dirty="0"/>
          </a:p>
          <a:p>
            <a:r>
              <a:rPr lang="en-US" dirty="0"/>
              <a:t>You’ll get the message "</a:t>
            </a:r>
            <a:r>
              <a:rPr lang="en-US" sz="2200" dirty="0">
                <a:latin typeface="Courier New" panose="02070309020205020404" pitchFamily="49" charset="0"/>
                <a:cs typeface="Courier New" panose="02070309020205020404" pitchFamily="49" charset="0"/>
              </a:rPr>
              <a:t>:</a:t>
            </a:r>
            <a:r>
              <a:rPr lang="en-US" sz="2200" dirty="0" err="1">
                <a:latin typeface="Courier New" panose="02070309020205020404" pitchFamily="49" charset="0"/>
                <a:cs typeface="Courier New" panose="02070309020205020404" pitchFamily="49" charset="0"/>
              </a:rPr>
              <a:t>sra</a:t>
            </a:r>
            <a:r>
              <a:rPr lang="en-US" sz="2200" dirty="0">
                <a:latin typeface="Courier New" panose="02070309020205020404" pitchFamily="49" charset="0"/>
                <a:cs typeface="Courier New" panose="02070309020205020404" pitchFamily="49" charset="0"/>
              </a:rPr>
              <a:t>&gt; library loaded</a:t>
            </a:r>
            <a:r>
              <a:rPr lang="en-US" dirty="0"/>
              <a:t>"</a:t>
            </a:r>
          </a:p>
          <a:p>
            <a:endParaRPr lang="en-US" dirty="0"/>
          </a:p>
        </p:txBody>
      </p:sp>
    </p:spTree>
    <p:extLst>
      <p:ext uri="{BB962C8B-B14F-4D97-AF65-F5344CB8AC3E}">
        <p14:creationId xmlns:p14="http://schemas.microsoft.com/office/powerpoint/2010/main" val="13503100"/>
      </p:ext>
    </p:extLst>
  </p:cSld>
  <p:clrMapOvr>
    <a:masterClrMapping/>
  </p:clrMapOvr>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Implementation</a:t>
            </a:r>
          </a:p>
        </p:txBody>
      </p:sp>
      <p:sp>
        <p:nvSpPr>
          <p:cNvPr id="3" name="Content Placeholder 2"/>
          <p:cNvSpPr>
            <a:spLocks noGrp="1"/>
          </p:cNvSpPr>
          <p:nvPr>
            <p:ph idx="1"/>
          </p:nvPr>
        </p:nvSpPr>
        <p:spPr>
          <a:xfrm>
            <a:off x="457200" y="1981200"/>
            <a:ext cx="8610600" cy="4114800"/>
          </a:xfrm>
        </p:spPr>
        <p:txBody>
          <a:bodyPr/>
          <a:lstStyle/>
          <a:p>
            <a:pPr marL="0" indent="0" eaLnBrk="1" hangingPunct="1">
              <a:buNone/>
            </a:pPr>
            <a:r>
              <a:rPr lang="en-US" altLang="en-US" sz="1800" b="1" dirty="0">
                <a:latin typeface="Arial" panose="020B0604020202020204" pitchFamily="34" charset="0"/>
                <a:cs typeface="Arial" panose="020B0604020202020204" pitchFamily="34" charset="0"/>
              </a:rPr>
              <a:t>L   = </a:t>
            </a:r>
            <a:r>
              <a:rPr lang="en-US" altLang="en-US" sz="1800" b="1" dirty="0" err="1">
                <a:latin typeface="Arial" panose="020B0604020202020204" pitchFamily="34" charset="0"/>
                <a:cs typeface="Arial" panose="020B0604020202020204" pitchFamily="34" charset="0"/>
              </a:rPr>
              <a:t>MEmmms</a:t>
            </a:r>
            <a:r>
              <a:rPr lang="en-US" altLang="en-US" sz="1800" b="1" dirty="0">
                <a:latin typeface="Arial" panose="020B0604020202020204" pitchFamily="34" charset="0"/>
                <a:cs typeface="Arial" panose="020B0604020202020204" pitchFamily="34" charset="0"/>
              </a:rPr>
              <a:t>(80,120,100,11.55)  </a:t>
            </a:r>
            <a:r>
              <a:rPr lang="en-US" altLang="en-US" sz="1800" dirty="0">
                <a:latin typeface="Times New Roman" panose="02020603050405020304" pitchFamily="18" charset="0"/>
              </a:rPr>
              <a:t>		# source-receptor distance</a:t>
            </a:r>
          </a:p>
          <a:p>
            <a:pPr marL="0" indent="0" eaLnBrk="1" hangingPunct="1">
              <a:buNone/>
            </a:pPr>
            <a:r>
              <a:rPr lang="en-US" altLang="en-US" sz="1800" b="1" dirty="0" err="1">
                <a:latin typeface="Arial" panose="020B0604020202020204" pitchFamily="34" charset="0"/>
                <a:cs typeface="Arial" panose="020B0604020202020204" pitchFamily="34" charset="0"/>
              </a:rPr>
              <a:t>i</a:t>
            </a:r>
            <a:r>
              <a:rPr lang="en-US" altLang="en-US" sz="1800" b="1" dirty="0">
                <a:latin typeface="Arial" panose="020B0604020202020204" pitchFamily="34" charset="0"/>
                <a:cs typeface="Arial" panose="020B0604020202020204" pitchFamily="34" charset="0"/>
              </a:rPr>
              <a:t>   = </a:t>
            </a:r>
            <a:r>
              <a:rPr lang="en-US" altLang="en-US" sz="1800" b="1" dirty="0" err="1">
                <a:latin typeface="Arial" panose="020B0604020202020204" pitchFamily="34" charset="0"/>
                <a:cs typeface="Arial" panose="020B0604020202020204" pitchFamily="34" charset="0"/>
              </a:rPr>
              <a:t>MEmmms</a:t>
            </a:r>
            <a:r>
              <a:rPr lang="en-US" altLang="en-US" sz="1800" b="1" dirty="0">
                <a:latin typeface="Arial" panose="020B0604020202020204" pitchFamily="34" charset="0"/>
                <a:cs typeface="Arial" panose="020B0604020202020204" pitchFamily="34" charset="0"/>
              </a:rPr>
              <a:t>(0.0003,0.0008,0.00055,0.0001443)</a:t>
            </a:r>
            <a:r>
              <a:rPr lang="en-US" altLang="en-US" sz="1800" dirty="0">
                <a:latin typeface="Times New Roman" panose="02020603050405020304" pitchFamily="18" charset="0"/>
              </a:rPr>
              <a:t>	# hydraulic gradient</a:t>
            </a:r>
          </a:p>
          <a:p>
            <a:pPr marL="0" indent="0" eaLnBrk="1" hangingPunct="1">
              <a:buNone/>
            </a:pPr>
            <a:r>
              <a:rPr lang="en-US" altLang="en-US" sz="1800" b="1" dirty="0">
                <a:latin typeface="Arial" panose="020B0604020202020204" pitchFamily="34" charset="0"/>
                <a:cs typeface="Arial" panose="020B0604020202020204" pitchFamily="34" charset="0"/>
              </a:rPr>
              <a:t>K   = </a:t>
            </a:r>
            <a:r>
              <a:rPr lang="en-US" altLang="en-US" sz="1800" b="1" dirty="0" err="1">
                <a:latin typeface="Arial" panose="020B0604020202020204" pitchFamily="34" charset="0"/>
                <a:cs typeface="Arial" panose="020B0604020202020204" pitchFamily="34" charset="0"/>
              </a:rPr>
              <a:t>MEmmms</a:t>
            </a:r>
            <a:r>
              <a:rPr lang="en-US" altLang="en-US" sz="1800" b="1" dirty="0">
                <a:latin typeface="Arial" panose="020B0604020202020204" pitchFamily="34" charset="0"/>
                <a:cs typeface="Arial" panose="020B0604020202020204" pitchFamily="34" charset="0"/>
              </a:rPr>
              <a:t>(300,3000,1000,750)  </a:t>
            </a:r>
            <a:r>
              <a:rPr lang="en-US" altLang="en-US" sz="1800" dirty="0">
                <a:latin typeface="Times New Roman" panose="02020603050405020304" pitchFamily="18" charset="0"/>
              </a:rPr>
              <a:t>		# hydraulic conductivity</a:t>
            </a:r>
          </a:p>
          <a:p>
            <a:pPr marL="0" indent="0" eaLnBrk="1" hangingPunct="1">
              <a:buNone/>
            </a:pPr>
            <a:r>
              <a:rPr lang="en-US" altLang="en-US" sz="1800" b="1" dirty="0">
                <a:latin typeface="Arial" panose="020B0604020202020204" pitchFamily="34" charset="0"/>
                <a:cs typeface="Arial" panose="020B0604020202020204" pitchFamily="34" charset="0"/>
              </a:rPr>
              <a:t>n   = </a:t>
            </a:r>
            <a:r>
              <a:rPr lang="en-US" altLang="en-US" sz="1800" b="1" dirty="0" err="1">
                <a:latin typeface="Arial" panose="020B0604020202020204" pitchFamily="34" charset="0"/>
                <a:cs typeface="Arial" panose="020B0604020202020204" pitchFamily="34" charset="0"/>
              </a:rPr>
              <a:t>MEmmms</a:t>
            </a:r>
            <a:r>
              <a:rPr lang="en-US" altLang="en-US" sz="1800" b="1" dirty="0">
                <a:latin typeface="Arial" panose="020B0604020202020204" pitchFamily="34" charset="0"/>
                <a:cs typeface="Arial" panose="020B0604020202020204" pitchFamily="34" charset="0"/>
              </a:rPr>
              <a:t>(0.2,0.35,0.25,0.05)  </a:t>
            </a:r>
            <a:r>
              <a:rPr lang="en-US" altLang="en-US" sz="1800" dirty="0">
                <a:latin typeface="Times New Roman" panose="02020603050405020304" pitchFamily="18" charset="0"/>
              </a:rPr>
              <a:t>		# effective soil porosity</a:t>
            </a:r>
          </a:p>
          <a:p>
            <a:pPr marL="0" indent="0" eaLnBrk="1" hangingPunct="1">
              <a:buNone/>
            </a:pPr>
            <a:r>
              <a:rPr lang="en-US" altLang="en-US" sz="1800" b="1" dirty="0">
                <a:latin typeface="Arial" panose="020B0604020202020204" pitchFamily="34" charset="0"/>
                <a:cs typeface="Arial" panose="020B0604020202020204" pitchFamily="34" charset="0"/>
              </a:rPr>
              <a:t>BD  = </a:t>
            </a:r>
            <a:r>
              <a:rPr lang="en-US" altLang="en-US" sz="1800" b="1" dirty="0" err="1">
                <a:latin typeface="Arial" panose="020B0604020202020204" pitchFamily="34" charset="0"/>
                <a:cs typeface="Arial" panose="020B0604020202020204" pitchFamily="34" charset="0"/>
              </a:rPr>
              <a:t>MEmmms</a:t>
            </a:r>
            <a:r>
              <a:rPr lang="en-US" altLang="en-US" sz="1800" b="1" dirty="0">
                <a:latin typeface="Arial" panose="020B0604020202020204" pitchFamily="34" charset="0"/>
                <a:cs typeface="Arial" panose="020B0604020202020204" pitchFamily="34" charset="0"/>
              </a:rPr>
              <a:t>(1500,1750,1650,100) </a:t>
            </a:r>
            <a:r>
              <a:rPr lang="en-US" altLang="en-US" sz="1800" dirty="0">
                <a:latin typeface="Times New Roman" panose="02020603050405020304" pitchFamily="18" charset="0"/>
              </a:rPr>
              <a:t>		# soil bulk density</a:t>
            </a:r>
          </a:p>
          <a:p>
            <a:pPr marL="0" indent="0" eaLnBrk="1" hangingPunct="1">
              <a:buNone/>
            </a:pPr>
            <a:r>
              <a:rPr lang="en-US" altLang="en-US" sz="1800" b="1" dirty="0" err="1">
                <a:latin typeface="Arial" panose="020B0604020202020204" pitchFamily="34" charset="0"/>
                <a:cs typeface="Arial" panose="020B0604020202020204" pitchFamily="34" charset="0"/>
              </a:rPr>
              <a:t>foc</a:t>
            </a:r>
            <a:r>
              <a:rPr lang="en-US" altLang="en-US" sz="1800" b="1" dirty="0">
                <a:latin typeface="Arial" panose="020B0604020202020204" pitchFamily="34" charset="0"/>
                <a:cs typeface="Arial" panose="020B0604020202020204" pitchFamily="34" charset="0"/>
              </a:rPr>
              <a:t> = </a:t>
            </a:r>
            <a:r>
              <a:rPr lang="en-US" altLang="en-US" sz="1800" b="1" dirty="0" err="1">
                <a:latin typeface="Arial" panose="020B0604020202020204" pitchFamily="34" charset="0"/>
                <a:cs typeface="Arial" panose="020B0604020202020204" pitchFamily="34" charset="0"/>
              </a:rPr>
              <a:t>MEmmms</a:t>
            </a:r>
            <a:r>
              <a:rPr lang="en-US" altLang="en-US" sz="1800" b="1" dirty="0">
                <a:latin typeface="Arial" panose="020B0604020202020204" pitchFamily="34" charset="0"/>
                <a:cs typeface="Arial" panose="020B0604020202020204" pitchFamily="34" charset="0"/>
              </a:rPr>
              <a:t>(0.0001,0.005,0.00255,0.001415)   </a:t>
            </a:r>
            <a:r>
              <a:rPr lang="en-US" altLang="en-US" sz="1800" dirty="0">
                <a:latin typeface="Times New Roman" panose="02020603050405020304" pitchFamily="18" charset="0"/>
              </a:rPr>
              <a:t>	# fraction organic carbon</a:t>
            </a:r>
          </a:p>
          <a:p>
            <a:pPr marL="0" indent="0" eaLnBrk="1" hangingPunct="1">
              <a:buNone/>
            </a:pPr>
            <a:r>
              <a:rPr lang="en-US" altLang="en-US" sz="1800" b="1" dirty="0" err="1">
                <a:latin typeface="Arial" panose="020B0604020202020204" pitchFamily="34" charset="0"/>
                <a:cs typeface="Arial" panose="020B0604020202020204" pitchFamily="34" charset="0"/>
              </a:rPr>
              <a:t>Koc</a:t>
            </a:r>
            <a:r>
              <a:rPr lang="en-US" altLang="en-US" sz="1800" b="1" dirty="0">
                <a:latin typeface="Arial" panose="020B0604020202020204" pitchFamily="34" charset="0"/>
                <a:cs typeface="Arial" panose="020B0604020202020204" pitchFamily="34" charset="0"/>
              </a:rPr>
              <a:t> = </a:t>
            </a:r>
            <a:r>
              <a:rPr lang="en-US" altLang="en-US" sz="1800" b="1" dirty="0" err="1">
                <a:latin typeface="Arial" panose="020B0604020202020204" pitchFamily="34" charset="0"/>
                <a:cs typeface="Arial" panose="020B0604020202020204" pitchFamily="34" charset="0"/>
              </a:rPr>
              <a:t>MEmmms</a:t>
            </a:r>
            <a:r>
              <a:rPr lang="en-US" altLang="en-US" sz="1800" b="1" dirty="0">
                <a:latin typeface="Arial" panose="020B0604020202020204" pitchFamily="34" charset="0"/>
                <a:cs typeface="Arial" panose="020B0604020202020204" pitchFamily="34" charset="0"/>
              </a:rPr>
              <a:t>(5,20,10,3)    </a:t>
            </a:r>
            <a:r>
              <a:rPr lang="en-US" altLang="en-US" sz="1800" dirty="0">
                <a:latin typeface="Times New Roman" panose="02020603050405020304" pitchFamily="18" charset="0"/>
              </a:rPr>
              <a:t>			# organic partition coefficient </a:t>
            </a:r>
          </a:p>
          <a:p>
            <a:pPr marL="0" indent="0" eaLnBrk="1" hangingPunct="1">
              <a:buNone/>
            </a:pPr>
            <a:endParaRPr lang="en-US" altLang="en-US" sz="1800" dirty="0">
              <a:latin typeface="Times New Roman" panose="02020603050405020304" pitchFamily="18" charset="0"/>
            </a:endParaRPr>
          </a:p>
          <a:p>
            <a:pPr marL="0" indent="0" eaLnBrk="1" hangingPunct="1">
              <a:buNone/>
            </a:pPr>
            <a:r>
              <a:rPr lang="en-US" altLang="en-US" sz="1800" b="1" dirty="0" err="1">
                <a:latin typeface="Arial" panose="020B0604020202020204" pitchFamily="34" charset="0"/>
                <a:cs typeface="Arial" panose="020B0604020202020204" pitchFamily="34" charset="0"/>
              </a:rPr>
              <a:t>Tind</a:t>
            </a:r>
            <a:r>
              <a:rPr lang="en-US" altLang="en-US" sz="1800" b="1" dirty="0">
                <a:latin typeface="Arial" panose="020B0604020202020204" pitchFamily="34" charset="0"/>
                <a:cs typeface="Arial" panose="020B0604020202020204" pitchFamily="34" charset="0"/>
              </a:rPr>
              <a:t>  = (n + BD * </a:t>
            </a:r>
            <a:r>
              <a:rPr lang="en-US" altLang="en-US" sz="1800" b="1" dirty="0" err="1">
                <a:latin typeface="Arial" panose="020B0604020202020204" pitchFamily="34" charset="0"/>
                <a:cs typeface="Arial" panose="020B0604020202020204" pitchFamily="34" charset="0"/>
              </a:rPr>
              <a:t>foc</a:t>
            </a:r>
            <a:r>
              <a:rPr lang="en-US" altLang="en-US" sz="1800" b="1" dirty="0">
                <a:latin typeface="Arial" panose="020B0604020202020204" pitchFamily="34" charset="0"/>
                <a:cs typeface="Arial" panose="020B0604020202020204" pitchFamily="34" charset="0"/>
              </a:rPr>
              <a:t>* </a:t>
            </a:r>
            <a:r>
              <a:rPr lang="en-US" altLang="en-US" sz="1800" b="1" dirty="0" err="1">
                <a:latin typeface="Arial" panose="020B0604020202020204" pitchFamily="34" charset="0"/>
                <a:cs typeface="Arial" panose="020B0604020202020204" pitchFamily="34" charset="0"/>
              </a:rPr>
              <a:t>Koc</a:t>
            </a:r>
            <a:r>
              <a:rPr lang="en-US" altLang="en-US" sz="1800" b="1" dirty="0">
                <a:latin typeface="Arial" panose="020B0604020202020204" pitchFamily="34" charset="0"/>
                <a:cs typeface="Arial" panose="020B0604020202020204" pitchFamily="34" charset="0"/>
              </a:rPr>
              <a:t>) * L / (K * </a:t>
            </a:r>
            <a:r>
              <a:rPr lang="en-US" altLang="en-US" sz="1800" b="1" dirty="0" err="1">
                <a:latin typeface="Arial" panose="020B0604020202020204" pitchFamily="34" charset="0"/>
                <a:cs typeface="Arial" panose="020B0604020202020204" pitchFamily="34" charset="0"/>
              </a:rPr>
              <a:t>i</a:t>
            </a:r>
            <a:r>
              <a:rPr lang="en-US" altLang="en-US" sz="1800" b="1" dirty="0">
                <a:latin typeface="Arial" panose="020B0604020202020204" pitchFamily="34" charset="0"/>
                <a:cs typeface="Arial" panose="020B0604020202020204" pitchFamily="34" charset="0"/>
              </a:rPr>
              <a:t>) </a:t>
            </a:r>
          </a:p>
          <a:p>
            <a:pPr marL="0" indent="0" eaLnBrk="1" hangingPunct="1">
              <a:buNone/>
            </a:pPr>
            <a:r>
              <a:rPr lang="en-US" altLang="en-US" sz="1800" b="1" dirty="0" err="1">
                <a:latin typeface="Arial" panose="020B0604020202020204" pitchFamily="34" charset="0"/>
                <a:cs typeface="Arial" panose="020B0604020202020204" pitchFamily="34" charset="0"/>
              </a:rPr>
              <a:t>Tind</a:t>
            </a:r>
            <a:endParaRPr lang="en-US" altLang="en-US" sz="1800" b="1" dirty="0">
              <a:latin typeface="Arial" panose="020B0604020202020204" pitchFamily="34" charset="0"/>
              <a:cs typeface="Arial" panose="020B0604020202020204" pitchFamily="34" charset="0"/>
            </a:endParaRPr>
          </a:p>
          <a:p>
            <a:pPr marL="0" indent="0">
              <a:buNone/>
            </a:pPr>
            <a:endParaRPr lang="en-US" sz="1800" dirty="0"/>
          </a:p>
        </p:txBody>
      </p:sp>
    </p:spTree>
    <p:extLst>
      <p:ext uri="{BB962C8B-B14F-4D97-AF65-F5344CB8AC3E}">
        <p14:creationId xmlns:p14="http://schemas.microsoft.com/office/powerpoint/2010/main" val="3000968062"/>
      </p:ext>
    </p:extLst>
  </p:cSld>
  <p:clrMapOvr>
    <a:masterClrMapping/>
  </p:clrMapOvr>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1618" name="Rectangle 4"/>
          <p:cNvSpPr>
            <a:spLocks noGrp="1" noChangeArrowheads="1"/>
          </p:cNvSpPr>
          <p:nvPr>
            <p:ph type="title"/>
          </p:nvPr>
        </p:nvSpPr>
        <p:spPr/>
        <p:txBody>
          <a:bodyPr/>
          <a:lstStyle/>
          <a:p>
            <a:r>
              <a:rPr lang="en-US" altLang="en-US"/>
              <a:t>Maximum entropy inputs</a:t>
            </a:r>
          </a:p>
        </p:txBody>
      </p:sp>
      <p:sp>
        <p:nvSpPr>
          <p:cNvPr id="111619" name="Rectangle 79"/>
          <p:cNvSpPr>
            <a:spLocks noChangeArrowheads="1"/>
          </p:cNvSpPr>
          <p:nvPr/>
        </p:nvSpPr>
        <p:spPr bwMode="auto">
          <a:xfrm>
            <a:off x="4481513" y="4406900"/>
            <a:ext cx="598487" cy="487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ctr" eaLnBrk="1" hangingPunct="1"/>
            <a:r>
              <a:rPr lang="en-US" altLang="en-US" sz="3200" i="1">
                <a:latin typeface="Times New Roman" panose="02020603050405020304" pitchFamily="18" charset="0"/>
              </a:rPr>
              <a:t> foc</a:t>
            </a:r>
          </a:p>
        </p:txBody>
      </p:sp>
      <p:sp>
        <p:nvSpPr>
          <p:cNvPr id="111620" name="Rectangle 149"/>
          <p:cNvSpPr>
            <a:spLocks noChangeArrowheads="1"/>
          </p:cNvSpPr>
          <p:nvPr/>
        </p:nvSpPr>
        <p:spPr bwMode="auto">
          <a:xfrm>
            <a:off x="2036763" y="4406900"/>
            <a:ext cx="541337" cy="487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ctr" eaLnBrk="1" hangingPunct="1"/>
            <a:r>
              <a:rPr lang="en-US" altLang="en-US" sz="3200" i="1">
                <a:latin typeface="Times New Roman" panose="02020603050405020304" pitchFamily="18" charset="0"/>
              </a:rPr>
              <a:t>BD</a:t>
            </a:r>
          </a:p>
        </p:txBody>
      </p:sp>
      <p:sp>
        <p:nvSpPr>
          <p:cNvPr id="111621" name="Rectangle 151"/>
          <p:cNvSpPr>
            <a:spLocks noChangeArrowheads="1"/>
          </p:cNvSpPr>
          <p:nvPr/>
        </p:nvSpPr>
        <p:spPr bwMode="auto">
          <a:xfrm>
            <a:off x="1905000" y="6537325"/>
            <a:ext cx="528638"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ctr" eaLnBrk="1" hangingPunct="1"/>
            <a:r>
              <a:rPr lang="en-US" altLang="en-US" sz="1600">
                <a:latin typeface="Times New Roman" panose="02020603050405020304" pitchFamily="18" charset="0"/>
              </a:rPr>
              <a:t>kg m</a:t>
            </a:r>
            <a:r>
              <a:rPr lang="en-US" altLang="en-US" sz="1600" baseline="30000">
                <a:latin typeface="Times New Roman" panose="02020603050405020304" pitchFamily="18" charset="0"/>
              </a:rPr>
              <a:t>-3</a:t>
            </a:r>
          </a:p>
        </p:txBody>
      </p:sp>
      <p:sp>
        <p:nvSpPr>
          <p:cNvPr id="111622" name="Rectangle 239"/>
          <p:cNvSpPr>
            <a:spLocks noChangeArrowheads="1"/>
          </p:cNvSpPr>
          <p:nvPr/>
        </p:nvSpPr>
        <p:spPr bwMode="auto">
          <a:xfrm>
            <a:off x="3505200" y="1828800"/>
            <a:ext cx="214313" cy="487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ctr" eaLnBrk="1" hangingPunct="1"/>
            <a:r>
              <a:rPr lang="en-US" altLang="en-US" sz="3200" i="1">
                <a:latin typeface="Times New Roman" panose="02020603050405020304" pitchFamily="18" charset="0"/>
              </a:rPr>
              <a:t> i</a:t>
            </a:r>
          </a:p>
        </p:txBody>
      </p:sp>
      <p:sp>
        <p:nvSpPr>
          <p:cNvPr id="111623" name="Rectangle 298"/>
          <p:cNvSpPr>
            <a:spLocks noChangeArrowheads="1"/>
          </p:cNvSpPr>
          <p:nvPr/>
        </p:nvSpPr>
        <p:spPr bwMode="auto">
          <a:xfrm>
            <a:off x="7400925" y="4406900"/>
            <a:ext cx="655638" cy="487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ctr" eaLnBrk="1" hangingPunct="1"/>
            <a:r>
              <a:rPr lang="en-US" altLang="en-US" sz="3200" i="1">
                <a:latin typeface="Times New Roman" panose="02020603050405020304" pitchFamily="18" charset="0"/>
              </a:rPr>
              <a:t>Koc</a:t>
            </a:r>
          </a:p>
        </p:txBody>
      </p:sp>
      <p:sp>
        <p:nvSpPr>
          <p:cNvPr id="111624" name="Rectangle 299"/>
          <p:cNvSpPr>
            <a:spLocks noChangeArrowheads="1"/>
          </p:cNvSpPr>
          <p:nvPr/>
        </p:nvSpPr>
        <p:spPr bwMode="auto">
          <a:xfrm>
            <a:off x="7097713" y="6537325"/>
            <a:ext cx="598487"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ctr" eaLnBrk="1" hangingPunct="1"/>
            <a:r>
              <a:rPr lang="en-US" altLang="en-US" sz="1600">
                <a:latin typeface="Times New Roman" panose="02020603050405020304" pitchFamily="18" charset="0"/>
              </a:rPr>
              <a:t>m</a:t>
            </a:r>
            <a:r>
              <a:rPr lang="en-US" altLang="en-US" sz="1600" baseline="30000">
                <a:latin typeface="Times New Roman" panose="02020603050405020304" pitchFamily="18" charset="0"/>
              </a:rPr>
              <a:t>3</a:t>
            </a:r>
            <a:r>
              <a:rPr lang="en-US" altLang="en-US" sz="1600">
                <a:latin typeface="Times New Roman" panose="02020603050405020304" pitchFamily="18" charset="0"/>
              </a:rPr>
              <a:t> kg</a:t>
            </a:r>
            <a:r>
              <a:rPr lang="en-US" altLang="en-US" sz="1600" baseline="30000">
                <a:latin typeface="Times New Roman" panose="02020603050405020304" pitchFamily="18" charset="0"/>
              </a:rPr>
              <a:t>-1</a:t>
            </a:r>
          </a:p>
        </p:txBody>
      </p:sp>
      <p:sp>
        <p:nvSpPr>
          <p:cNvPr id="111625" name="Rectangle 368"/>
          <p:cNvSpPr>
            <a:spLocks noChangeArrowheads="1"/>
          </p:cNvSpPr>
          <p:nvPr/>
        </p:nvSpPr>
        <p:spPr bwMode="auto">
          <a:xfrm>
            <a:off x="5329238" y="1828800"/>
            <a:ext cx="271462" cy="487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ctr" eaLnBrk="1" hangingPunct="1"/>
            <a:r>
              <a:rPr lang="en-US" altLang="en-US" sz="3200" i="1">
                <a:latin typeface="Times New Roman" panose="02020603050405020304" pitchFamily="18" charset="0"/>
              </a:rPr>
              <a:t>K</a:t>
            </a:r>
          </a:p>
        </p:txBody>
      </p:sp>
      <p:sp>
        <p:nvSpPr>
          <p:cNvPr id="111626" name="Rectangle 369"/>
          <p:cNvSpPr>
            <a:spLocks noChangeArrowheads="1"/>
          </p:cNvSpPr>
          <p:nvPr/>
        </p:nvSpPr>
        <p:spPr bwMode="auto">
          <a:xfrm>
            <a:off x="5715000" y="3810000"/>
            <a:ext cx="4953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ctr" eaLnBrk="1" hangingPunct="1"/>
            <a:r>
              <a:rPr lang="en-US" altLang="en-US" sz="1600">
                <a:latin typeface="Times New Roman" panose="02020603050405020304" pitchFamily="18" charset="0"/>
              </a:rPr>
              <a:t>m yr</a:t>
            </a:r>
            <a:r>
              <a:rPr lang="en-US" altLang="en-US" sz="1600" baseline="30000">
                <a:latin typeface="Times New Roman" panose="02020603050405020304" pitchFamily="18" charset="0"/>
              </a:rPr>
              <a:t>-1</a:t>
            </a:r>
          </a:p>
        </p:txBody>
      </p:sp>
      <p:sp>
        <p:nvSpPr>
          <p:cNvPr id="111627" name="Rectangle 416"/>
          <p:cNvSpPr>
            <a:spLocks noChangeArrowheads="1"/>
          </p:cNvSpPr>
          <p:nvPr/>
        </p:nvSpPr>
        <p:spPr bwMode="auto">
          <a:xfrm>
            <a:off x="7651750" y="1828800"/>
            <a:ext cx="304800" cy="487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ctr" eaLnBrk="1" hangingPunct="1"/>
            <a:r>
              <a:rPr lang="en-US" altLang="en-US" sz="3200" i="1">
                <a:latin typeface="Times New Roman" panose="02020603050405020304" pitchFamily="18" charset="0"/>
              </a:rPr>
              <a:t> n</a:t>
            </a:r>
          </a:p>
        </p:txBody>
      </p:sp>
      <p:sp>
        <p:nvSpPr>
          <p:cNvPr id="111628" name="Rectangle 505"/>
          <p:cNvSpPr>
            <a:spLocks noChangeArrowheads="1"/>
          </p:cNvSpPr>
          <p:nvPr/>
        </p:nvSpPr>
        <p:spPr bwMode="auto">
          <a:xfrm>
            <a:off x="1295400" y="1828800"/>
            <a:ext cx="225425" cy="487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ctr" eaLnBrk="1" hangingPunct="1"/>
            <a:r>
              <a:rPr lang="en-US" altLang="en-US" sz="3200" i="1">
                <a:latin typeface="Times New Roman" panose="02020603050405020304" pitchFamily="18" charset="0"/>
              </a:rPr>
              <a:t>L</a:t>
            </a:r>
          </a:p>
        </p:txBody>
      </p:sp>
      <p:sp>
        <p:nvSpPr>
          <p:cNvPr id="111629" name="Rectangle 506"/>
          <p:cNvSpPr>
            <a:spLocks noChangeArrowheads="1"/>
          </p:cNvSpPr>
          <p:nvPr/>
        </p:nvSpPr>
        <p:spPr bwMode="auto">
          <a:xfrm>
            <a:off x="1206500" y="3810000"/>
            <a:ext cx="15875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ctr" eaLnBrk="1" hangingPunct="1"/>
            <a:r>
              <a:rPr lang="en-US" altLang="en-US" sz="1600">
                <a:latin typeface="Times New Roman" panose="02020603050405020304" pitchFamily="18" charset="0"/>
              </a:rPr>
              <a:t>m</a:t>
            </a:r>
          </a:p>
        </p:txBody>
      </p:sp>
      <p:sp>
        <p:nvSpPr>
          <p:cNvPr id="111630" name="Line 25"/>
          <p:cNvSpPr>
            <a:spLocks noChangeShapeType="1"/>
          </p:cNvSpPr>
          <p:nvPr/>
        </p:nvSpPr>
        <p:spPr bwMode="auto">
          <a:xfrm>
            <a:off x="7304088" y="3559175"/>
            <a:ext cx="1560512" cy="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1631" name="Line 26"/>
          <p:cNvSpPr>
            <a:spLocks noChangeShapeType="1"/>
          </p:cNvSpPr>
          <p:nvPr/>
        </p:nvSpPr>
        <p:spPr bwMode="auto">
          <a:xfrm>
            <a:off x="7304088" y="3559175"/>
            <a:ext cx="0" cy="5080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1632" name="Line 27"/>
          <p:cNvSpPr>
            <a:spLocks noChangeShapeType="1"/>
          </p:cNvSpPr>
          <p:nvPr/>
        </p:nvSpPr>
        <p:spPr bwMode="auto">
          <a:xfrm>
            <a:off x="7304088" y="3559175"/>
            <a:ext cx="0" cy="8572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1633" name="Rectangle 28"/>
          <p:cNvSpPr>
            <a:spLocks noChangeArrowheads="1"/>
          </p:cNvSpPr>
          <p:nvPr/>
        </p:nvSpPr>
        <p:spPr bwMode="auto">
          <a:xfrm>
            <a:off x="7146925" y="3657600"/>
            <a:ext cx="28575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a:latin typeface="Times New Roman" panose="02020603050405020304" pitchFamily="18" charset="0"/>
              </a:rPr>
              <a:t>0.2</a:t>
            </a:r>
          </a:p>
        </p:txBody>
      </p:sp>
      <p:sp>
        <p:nvSpPr>
          <p:cNvPr id="111634" name="Line 29"/>
          <p:cNvSpPr>
            <a:spLocks noChangeShapeType="1"/>
          </p:cNvSpPr>
          <p:nvPr/>
        </p:nvSpPr>
        <p:spPr bwMode="auto">
          <a:xfrm>
            <a:off x="7381875" y="3559175"/>
            <a:ext cx="0" cy="5080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1635" name="Line 30"/>
          <p:cNvSpPr>
            <a:spLocks noChangeShapeType="1"/>
          </p:cNvSpPr>
          <p:nvPr/>
        </p:nvSpPr>
        <p:spPr bwMode="auto">
          <a:xfrm>
            <a:off x="7459663" y="3559175"/>
            <a:ext cx="0" cy="5080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1636" name="Line 31"/>
          <p:cNvSpPr>
            <a:spLocks noChangeShapeType="1"/>
          </p:cNvSpPr>
          <p:nvPr/>
        </p:nvSpPr>
        <p:spPr bwMode="auto">
          <a:xfrm>
            <a:off x="7537450" y="3559175"/>
            <a:ext cx="0" cy="5080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1637" name="Line 32"/>
          <p:cNvSpPr>
            <a:spLocks noChangeShapeType="1"/>
          </p:cNvSpPr>
          <p:nvPr/>
        </p:nvSpPr>
        <p:spPr bwMode="auto">
          <a:xfrm>
            <a:off x="7615238" y="3559175"/>
            <a:ext cx="0" cy="5080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1638" name="Line 33"/>
          <p:cNvSpPr>
            <a:spLocks noChangeShapeType="1"/>
          </p:cNvSpPr>
          <p:nvPr/>
        </p:nvSpPr>
        <p:spPr bwMode="auto">
          <a:xfrm>
            <a:off x="7693025" y="3559175"/>
            <a:ext cx="0" cy="5080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1639" name="Line 34"/>
          <p:cNvSpPr>
            <a:spLocks noChangeShapeType="1"/>
          </p:cNvSpPr>
          <p:nvPr/>
        </p:nvSpPr>
        <p:spPr bwMode="auto">
          <a:xfrm>
            <a:off x="7772400" y="3559175"/>
            <a:ext cx="0" cy="5080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1640" name="Line 35"/>
          <p:cNvSpPr>
            <a:spLocks noChangeShapeType="1"/>
          </p:cNvSpPr>
          <p:nvPr/>
        </p:nvSpPr>
        <p:spPr bwMode="auto">
          <a:xfrm>
            <a:off x="7850188" y="3559175"/>
            <a:ext cx="0" cy="5080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1641" name="Line 36"/>
          <p:cNvSpPr>
            <a:spLocks noChangeShapeType="1"/>
          </p:cNvSpPr>
          <p:nvPr/>
        </p:nvSpPr>
        <p:spPr bwMode="auto">
          <a:xfrm>
            <a:off x="7927975" y="3559175"/>
            <a:ext cx="0" cy="5080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1642" name="Line 37"/>
          <p:cNvSpPr>
            <a:spLocks noChangeShapeType="1"/>
          </p:cNvSpPr>
          <p:nvPr/>
        </p:nvSpPr>
        <p:spPr bwMode="auto">
          <a:xfrm>
            <a:off x="8005763" y="3559175"/>
            <a:ext cx="0" cy="5080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1643" name="Line 38"/>
          <p:cNvSpPr>
            <a:spLocks noChangeShapeType="1"/>
          </p:cNvSpPr>
          <p:nvPr/>
        </p:nvSpPr>
        <p:spPr bwMode="auto">
          <a:xfrm>
            <a:off x="8083550" y="3559175"/>
            <a:ext cx="0" cy="5080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1644" name="Line 39"/>
          <p:cNvSpPr>
            <a:spLocks noChangeShapeType="1"/>
          </p:cNvSpPr>
          <p:nvPr/>
        </p:nvSpPr>
        <p:spPr bwMode="auto">
          <a:xfrm>
            <a:off x="8083550" y="3559175"/>
            <a:ext cx="0" cy="8572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1645" name="Rectangle 40"/>
          <p:cNvSpPr>
            <a:spLocks noChangeArrowheads="1"/>
          </p:cNvSpPr>
          <p:nvPr/>
        </p:nvSpPr>
        <p:spPr bwMode="auto">
          <a:xfrm>
            <a:off x="7926388" y="3657600"/>
            <a:ext cx="28575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a:latin typeface="Times New Roman" panose="02020603050405020304" pitchFamily="18" charset="0"/>
              </a:rPr>
              <a:t>0.3</a:t>
            </a:r>
          </a:p>
        </p:txBody>
      </p:sp>
      <p:sp>
        <p:nvSpPr>
          <p:cNvPr id="111646" name="Line 41"/>
          <p:cNvSpPr>
            <a:spLocks noChangeShapeType="1"/>
          </p:cNvSpPr>
          <p:nvPr/>
        </p:nvSpPr>
        <p:spPr bwMode="auto">
          <a:xfrm>
            <a:off x="8162925" y="3559175"/>
            <a:ext cx="0" cy="5080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1647" name="Line 42"/>
          <p:cNvSpPr>
            <a:spLocks noChangeShapeType="1"/>
          </p:cNvSpPr>
          <p:nvPr/>
        </p:nvSpPr>
        <p:spPr bwMode="auto">
          <a:xfrm>
            <a:off x="8240713" y="3559175"/>
            <a:ext cx="0" cy="5080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1648" name="Line 43"/>
          <p:cNvSpPr>
            <a:spLocks noChangeShapeType="1"/>
          </p:cNvSpPr>
          <p:nvPr/>
        </p:nvSpPr>
        <p:spPr bwMode="auto">
          <a:xfrm>
            <a:off x="8318500" y="3559175"/>
            <a:ext cx="0" cy="5080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1649" name="Line 44"/>
          <p:cNvSpPr>
            <a:spLocks noChangeShapeType="1"/>
          </p:cNvSpPr>
          <p:nvPr/>
        </p:nvSpPr>
        <p:spPr bwMode="auto">
          <a:xfrm>
            <a:off x="8396288" y="3559175"/>
            <a:ext cx="0" cy="5080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1650" name="Line 45"/>
          <p:cNvSpPr>
            <a:spLocks noChangeShapeType="1"/>
          </p:cNvSpPr>
          <p:nvPr/>
        </p:nvSpPr>
        <p:spPr bwMode="auto">
          <a:xfrm>
            <a:off x="8474075" y="3559175"/>
            <a:ext cx="0" cy="5080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1651" name="Line 46"/>
          <p:cNvSpPr>
            <a:spLocks noChangeShapeType="1"/>
          </p:cNvSpPr>
          <p:nvPr/>
        </p:nvSpPr>
        <p:spPr bwMode="auto">
          <a:xfrm>
            <a:off x="8553450" y="3559175"/>
            <a:ext cx="0" cy="5080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1652" name="Line 47"/>
          <p:cNvSpPr>
            <a:spLocks noChangeShapeType="1"/>
          </p:cNvSpPr>
          <p:nvPr/>
        </p:nvSpPr>
        <p:spPr bwMode="auto">
          <a:xfrm>
            <a:off x="8631238" y="3559175"/>
            <a:ext cx="0" cy="5080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1653" name="Line 48"/>
          <p:cNvSpPr>
            <a:spLocks noChangeShapeType="1"/>
          </p:cNvSpPr>
          <p:nvPr/>
        </p:nvSpPr>
        <p:spPr bwMode="auto">
          <a:xfrm>
            <a:off x="8709025" y="3559175"/>
            <a:ext cx="0" cy="5080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1654" name="Line 49"/>
          <p:cNvSpPr>
            <a:spLocks noChangeShapeType="1"/>
          </p:cNvSpPr>
          <p:nvPr/>
        </p:nvSpPr>
        <p:spPr bwMode="auto">
          <a:xfrm>
            <a:off x="8786813" y="3559175"/>
            <a:ext cx="0" cy="5080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1655" name="Line 50"/>
          <p:cNvSpPr>
            <a:spLocks noChangeShapeType="1"/>
          </p:cNvSpPr>
          <p:nvPr/>
        </p:nvSpPr>
        <p:spPr bwMode="auto">
          <a:xfrm>
            <a:off x="8864600" y="3559175"/>
            <a:ext cx="0" cy="5080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1656" name="Line 51"/>
          <p:cNvSpPr>
            <a:spLocks noChangeShapeType="1"/>
          </p:cNvSpPr>
          <p:nvPr/>
        </p:nvSpPr>
        <p:spPr bwMode="auto">
          <a:xfrm>
            <a:off x="8864600" y="3559175"/>
            <a:ext cx="0" cy="8572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1657" name="Rectangle 52"/>
          <p:cNvSpPr>
            <a:spLocks noChangeArrowheads="1"/>
          </p:cNvSpPr>
          <p:nvPr/>
        </p:nvSpPr>
        <p:spPr bwMode="auto">
          <a:xfrm>
            <a:off x="8704263" y="3657600"/>
            <a:ext cx="28575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a:latin typeface="Times New Roman" panose="02020603050405020304" pitchFamily="18" charset="0"/>
              </a:rPr>
              <a:t>0.4</a:t>
            </a:r>
          </a:p>
        </p:txBody>
      </p:sp>
      <p:sp>
        <p:nvSpPr>
          <p:cNvPr id="111658" name="Line 53"/>
          <p:cNvSpPr>
            <a:spLocks noChangeShapeType="1"/>
          </p:cNvSpPr>
          <p:nvPr/>
        </p:nvSpPr>
        <p:spPr bwMode="auto">
          <a:xfrm flipV="1">
            <a:off x="7304088" y="1770063"/>
            <a:ext cx="0" cy="178911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1659" name="Line 54"/>
          <p:cNvSpPr>
            <a:spLocks noChangeShapeType="1"/>
          </p:cNvSpPr>
          <p:nvPr/>
        </p:nvSpPr>
        <p:spPr bwMode="auto">
          <a:xfrm flipH="1">
            <a:off x="7243763" y="3559175"/>
            <a:ext cx="60325" cy="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1660" name="Line 55"/>
          <p:cNvSpPr>
            <a:spLocks noChangeShapeType="1"/>
          </p:cNvSpPr>
          <p:nvPr/>
        </p:nvSpPr>
        <p:spPr bwMode="auto">
          <a:xfrm flipH="1">
            <a:off x="7229475" y="3559175"/>
            <a:ext cx="74613" cy="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1661" name="Line 57"/>
          <p:cNvSpPr>
            <a:spLocks noChangeShapeType="1"/>
          </p:cNvSpPr>
          <p:nvPr/>
        </p:nvSpPr>
        <p:spPr bwMode="auto">
          <a:xfrm flipH="1">
            <a:off x="7243763" y="3381375"/>
            <a:ext cx="60325" cy="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1662" name="Line 58"/>
          <p:cNvSpPr>
            <a:spLocks noChangeShapeType="1"/>
          </p:cNvSpPr>
          <p:nvPr/>
        </p:nvSpPr>
        <p:spPr bwMode="auto">
          <a:xfrm flipH="1">
            <a:off x="7243763" y="3201988"/>
            <a:ext cx="60325" cy="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1663" name="Line 59"/>
          <p:cNvSpPr>
            <a:spLocks noChangeShapeType="1"/>
          </p:cNvSpPr>
          <p:nvPr/>
        </p:nvSpPr>
        <p:spPr bwMode="auto">
          <a:xfrm flipH="1">
            <a:off x="7243763" y="3022600"/>
            <a:ext cx="60325" cy="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1664" name="Line 60"/>
          <p:cNvSpPr>
            <a:spLocks noChangeShapeType="1"/>
          </p:cNvSpPr>
          <p:nvPr/>
        </p:nvSpPr>
        <p:spPr bwMode="auto">
          <a:xfrm flipH="1">
            <a:off x="7243763" y="2844800"/>
            <a:ext cx="60325" cy="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1665" name="Line 61"/>
          <p:cNvSpPr>
            <a:spLocks noChangeShapeType="1"/>
          </p:cNvSpPr>
          <p:nvPr/>
        </p:nvSpPr>
        <p:spPr bwMode="auto">
          <a:xfrm flipH="1">
            <a:off x="7243763" y="2665413"/>
            <a:ext cx="60325" cy="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1666" name="Line 62"/>
          <p:cNvSpPr>
            <a:spLocks noChangeShapeType="1"/>
          </p:cNvSpPr>
          <p:nvPr/>
        </p:nvSpPr>
        <p:spPr bwMode="auto">
          <a:xfrm flipH="1">
            <a:off x="7229475" y="2665413"/>
            <a:ext cx="74613" cy="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1667" name="Line 64"/>
          <p:cNvSpPr>
            <a:spLocks noChangeShapeType="1"/>
          </p:cNvSpPr>
          <p:nvPr/>
        </p:nvSpPr>
        <p:spPr bwMode="auto">
          <a:xfrm flipH="1">
            <a:off x="7243763" y="2486025"/>
            <a:ext cx="60325" cy="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1668" name="Line 65"/>
          <p:cNvSpPr>
            <a:spLocks noChangeShapeType="1"/>
          </p:cNvSpPr>
          <p:nvPr/>
        </p:nvSpPr>
        <p:spPr bwMode="auto">
          <a:xfrm flipH="1">
            <a:off x="7243763" y="2308225"/>
            <a:ext cx="60325" cy="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1669" name="Line 66"/>
          <p:cNvSpPr>
            <a:spLocks noChangeShapeType="1"/>
          </p:cNvSpPr>
          <p:nvPr/>
        </p:nvSpPr>
        <p:spPr bwMode="auto">
          <a:xfrm flipH="1">
            <a:off x="7243763" y="2128838"/>
            <a:ext cx="60325" cy="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1670" name="Line 67"/>
          <p:cNvSpPr>
            <a:spLocks noChangeShapeType="1"/>
          </p:cNvSpPr>
          <p:nvPr/>
        </p:nvSpPr>
        <p:spPr bwMode="auto">
          <a:xfrm flipH="1">
            <a:off x="7243763" y="1949450"/>
            <a:ext cx="60325" cy="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1671" name="Line 68"/>
          <p:cNvSpPr>
            <a:spLocks noChangeShapeType="1"/>
          </p:cNvSpPr>
          <p:nvPr/>
        </p:nvSpPr>
        <p:spPr bwMode="auto">
          <a:xfrm flipH="1">
            <a:off x="7243763" y="1771650"/>
            <a:ext cx="60325" cy="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1672" name="Line 69"/>
          <p:cNvSpPr>
            <a:spLocks noChangeShapeType="1"/>
          </p:cNvSpPr>
          <p:nvPr/>
        </p:nvSpPr>
        <p:spPr bwMode="auto">
          <a:xfrm flipH="1">
            <a:off x="7229475" y="1771650"/>
            <a:ext cx="74613" cy="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1673" name="Freeform 71"/>
          <p:cNvSpPr>
            <a:spLocks/>
          </p:cNvSpPr>
          <p:nvPr/>
        </p:nvSpPr>
        <p:spPr bwMode="auto">
          <a:xfrm flipV="1">
            <a:off x="7304088" y="1770063"/>
            <a:ext cx="1169987" cy="1789112"/>
          </a:xfrm>
          <a:custGeom>
            <a:avLst/>
            <a:gdLst>
              <a:gd name="T0" fmla="*/ 0 w 5092"/>
              <a:gd name="T1" fmla="*/ 2147483647 h 7777"/>
              <a:gd name="T2" fmla="*/ 2147483647 w 5092"/>
              <a:gd name="T3" fmla="*/ 2147483647 h 7777"/>
              <a:gd name="T4" fmla="*/ 2147483647 w 5092"/>
              <a:gd name="T5" fmla="*/ 2147483647 h 7777"/>
              <a:gd name="T6" fmla="*/ 2147483647 w 5092"/>
              <a:gd name="T7" fmla="*/ 2147483647 h 7777"/>
              <a:gd name="T8" fmla="*/ 2147483647 w 5092"/>
              <a:gd name="T9" fmla="*/ 2147483647 h 7777"/>
              <a:gd name="T10" fmla="*/ 2147483647 w 5092"/>
              <a:gd name="T11" fmla="*/ 2147483647 h 7777"/>
              <a:gd name="T12" fmla="*/ 2147483647 w 5092"/>
              <a:gd name="T13" fmla="*/ 2147483647 h 7777"/>
              <a:gd name="T14" fmla="*/ 2147483647 w 5092"/>
              <a:gd name="T15" fmla="*/ 2147483647 h 7777"/>
              <a:gd name="T16" fmla="*/ 2147483647 w 5092"/>
              <a:gd name="T17" fmla="*/ 2147483647 h 7777"/>
              <a:gd name="T18" fmla="*/ 2147483647 w 5092"/>
              <a:gd name="T19" fmla="*/ 2147483647 h 7777"/>
              <a:gd name="T20" fmla="*/ 2147483647 w 5092"/>
              <a:gd name="T21" fmla="*/ 2147483647 h 7777"/>
              <a:gd name="T22" fmla="*/ 2147483647 w 5092"/>
              <a:gd name="T23" fmla="*/ 2147483647 h 7777"/>
              <a:gd name="T24" fmla="*/ 2147483647 w 5092"/>
              <a:gd name="T25" fmla="*/ 2147483647 h 7777"/>
              <a:gd name="T26" fmla="*/ 2147483647 w 5092"/>
              <a:gd name="T27" fmla="*/ 2147483647 h 7777"/>
              <a:gd name="T28" fmla="*/ 2147483647 w 5092"/>
              <a:gd name="T29" fmla="*/ 2147483647 h 7777"/>
              <a:gd name="T30" fmla="*/ 2147483647 w 5092"/>
              <a:gd name="T31" fmla="*/ 2147483647 h 7777"/>
              <a:gd name="T32" fmla="*/ 2147483647 w 5092"/>
              <a:gd name="T33" fmla="*/ 2147483647 h 7777"/>
              <a:gd name="T34" fmla="*/ 2147483647 w 5092"/>
              <a:gd name="T35" fmla="*/ 2147483647 h 7777"/>
              <a:gd name="T36" fmla="*/ 2147483647 w 5092"/>
              <a:gd name="T37" fmla="*/ 2147483647 h 7777"/>
              <a:gd name="T38" fmla="*/ 2147483647 w 5092"/>
              <a:gd name="T39" fmla="*/ 2147483647 h 7777"/>
              <a:gd name="T40" fmla="*/ 2147483647 w 5092"/>
              <a:gd name="T41" fmla="*/ 2147483647 h 7777"/>
              <a:gd name="T42" fmla="*/ 2147483647 w 5092"/>
              <a:gd name="T43" fmla="*/ 2147483647 h 7777"/>
              <a:gd name="T44" fmla="*/ 2147483647 w 5092"/>
              <a:gd name="T45" fmla="*/ 2147483647 h 7777"/>
              <a:gd name="T46" fmla="*/ 2147483647 w 5092"/>
              <a:gd name="T47" fmla="*/ 2147483647 h 7777"/>
              <a:gd name="T48" fmla="*/ 2147483647 w 5092"/>
              <a:gd name="T49" fmla="*/ 2147483647 h 7777"/>
              <a:gd name="T50" fmla="*/ 2147483647 w 5092"/>
              <a:gd name="T51" fmla="*/ 2147483647 h 7777"/>
              <a:gd name="T52" fmla="*/ 2147483647 w 5092"/>
              <a:gd name="T53" fmla="*/ 2147483647 h 7777"/>
              <a:gd name="T54" fmla="*/ 2147483647 w 5092"/>
              <a:gd name="T55" fmla="*/ 2147483647 h 7777"/>
              <a:gd name="T56" fmla="*/ 2147483647 w 5092"/>
              <a:gd name="T57" fmla="*/ 2147483647 h 7777"/>
              <a:gd name="T58" fmla="*/ 2147483647 w 5092"/>
              <a:gd name="T59" fmla="*/ 2147483647 h 7777"/>
              <a:gd name="T60" fmla="*/ 2147483647 w 5092"/>
              <a:gd name="T61" fmla="*/ 2147483647 h 7777"/>
              <a:gd name="T62" fmla="*/ 2147483647 w 5092"/>
              <a:gd name="T63" fmla="*/ 2147483647 h 7777"/>
              <a:gd name="T64" fmla="*/ 2147483647 w 5092"/>
              <a:gd name="T65" fmla="*/ 2147483647 h 7777"/>
              <a:gd name="T66" fmla="*/ 2147483647 w 5092"/>
              <a:gd name="T67" fmla="*/ 2147483647 h 7777"/>
              <a:gd name="T68" fmla="*/ 2147483647 w 5092"/>
              <a:gd name="T69" fmla="*/ 2147483647 h 7777"/>
              <a:gd name="T70" fmla="*/ 2147483647 w 5092"/>
              <a:gd name="T71" fmla="*/ 2147483647 h 7777"/>
              <a:gd name="T72" fmla="*/ 2147483647 w 5092"/>
              <a:gd name="T73" fmla="*/ 2147483647 h 7777"/>
              <a:gd name="T74" fmla="*/ 2147483647 w 5092"/>
              <a:gd name="T75" fmla="*/ 2147483647 h 7777"/>
              <a:gd name="T76" fmla="*/ 2147483647 w 5092"/>
              <a:gd name="T77" fmla="*/ 2147483647 h 7777"/>
              <a:gd name="T78" fmla="*/ 2147483647 w 5092"/>
              <a:gd name="T79" fmla="*/ 2147483647 h 7777"/>
              <a:gd name="T80" fmla="*/ 2147483647 w 5092"/>
              <a:gd name="T81" fmla="*/ 2147483647 h 7777"/>
              <a:gd name="T82" fmla="*/ 2147483647 w 5092"/>
              <a:gd name="T83" fmla="*/ 2147483647 h 7777"/>
              <a:gd name="T84" fmla="*/ 2147483647 w 5092"/>
              <a:gd name="T85" fmla="*/ 2147483647 h 7777"/>
              <a:gd name="T86" fmla="*/ 2147483647 w 5092"/>
              <a:gd name="T87" fmla="*/ 2147483647 h 7777"/>
              <a:gd name="T88" fmla="*/ 2147483647 w 5092"/>
              <a:gd name="T89" fmla="*/ 2147483647 h 7777"/>
              <a:gd name="T90" fmla="*/ 2147483647 w 5092"/>
              <a:gd name="T91" fmla="*/ 2147483647 h 7777"/>
              <a:gd name="T92" fmla="*/ 2147483647 w 5092"/>
              <a:gd name="T93" fmla="*/ 2147483647 h 7777"/>
              <a:gd name="T94" fmla="*/ 2147483647 w 5092"/>
              <a:gd name="T95" fmla="*/ 2147483647 h 7777"/>
              <a:gd name="T96" fmla="*/ 2147483647 w 5092"/>
              <a:gd name="T97" fmla="*/ 2147483647 h 7777"/>
              <a:gd name="T98" fmla="*/ 2147483647 w 5092"/>
              <a:gd name="T99" fmla="*/ 2147483647 h 7777"/>
              <a:gd name="T100" fmla="*/ 2147483647 w 5092"/>
              <a:gd name="T101" fmla="*/ 2147483647 h 7777"/>
              <a:gd name="T102" fmla="*/ 2147483647 w 5092"/>
              <a:gd name="T103" fmla="*/ 2147483647 h 7777"/>
              <a:gd name="T104" fmla="*/ 2147483647 w 5092"/>
              <a:gd name="T105" fmla="*/ 2147483647 h 7777"/>
              <a:gd name="T106" fmla="*/ 2147483647 w 5092"/>
              <a:gd name="T107" fmla="*/ 2147483647 h 7777"/>
              <a:gd name="T108" fmla="*/ 2147483647 w 5092"/>
              <a:gd name="T109" fmla="*/ 2147483647 h 7777"/>
              <a:gd name="T110" fmla="*/ 2147483647 w 5092"/>
              <a:gd name="T111" fmla="*/ 2147483647 h 7777"/>
              <a:gd name="T112" fmla="*/ 0 w 5092"/>
              <a:gd name="T113" fmla="*/ 2147483647 h 7777"/>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5092"/>
              <a:gd name="T172" fmla="*/ 0 h 7777"/>
              <a:gd name="T173" fmla="*/ 5092 w 5092"/>
              <a:gd name="T174" fmla="*/ 7777 h 7777"/>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5092" h="7777">
                <a:moveTo>
                  <a:pt x="0" y="0"/>
                </a:moveTo>
                <a:lnTo>
                  <a:pt x="0" y="0"/>
                </a:lnTo>
                <a:lnTo>
                  <a:pt x="0" y="77"/>
                </a:lnTo>
                <a:lnTo>
                  <a:pt x="0" y="155"/>
                </a:lnTo>
                <a:lnTo>
                  <a:pt x="0" y="233"/>
                </a:lnTo>
                <a:lnTo>
                  <a:pt x="0" y="311"/>
                </a:lnTo>
                <a:lnTo>
                  <a:pt x="0" y="388"/>
                </a:lnTo>
                <a:lnTo>
                  <a:pt x="1" y="388"/>
                </a:lnTo>
                <a:lnTo>
                  <a:pt x="1" y="466"/>
                </a:lnTo>
                <a:lnTo>
                  <a:pt x="1" y="544"/>
                </a:lnTo>
                <a:lnTo>
                  <a:pt x="3" y="544"/>
                </a:lnTo>
                <a:lnTo>
                  <a:pt x="3" y="622"/>
                </a:lnTo>
                <a:lnTo>
                  <a:pt x="4" y="622"/>
                </a:lnTo>
                <a:lnTo>
                  <a:pt x="4" y="699"/>
                </a:lnTo>
                <a:lnTo>
                  <a:pt x="6" y="699"/>
                </a:lnTo>
                <a:lnTo>
                  <a:pt x="6" y="777"/>
                </a:lnTo>
                <a:lnTo>
                  <a:pt x="8" y="777"/>
                </a:lnTo>
                <a:lnTo>
                  <a:pt x="8" y="855"/>
                </a:lnTo>
                <a:lnTo>
                  <a:pt x="11" y="855"/>
                </a:lnTo>
                <a:lnTo>
                  <a:pt x="11" y="933"/>
                </a:lnTo>
                <a:lnTo>
                  <a:pt x="15" y="933"/>
                </a:lnTo>
                <a:lnTo>
                  <a:pt x="15" y="1011"/>
                </a:lnTo>
                <a:lnTo>
                  <a:pt x="19" y="1011"/>
                </a:lnTo>
                <a:lnTo>
                  <a:pt x="19" y="1088"/>
                </a:lnTo>
                <a:lnTo>
                  <a:pt x="24" y="1088"/>
                </a:lnTo>
                <a:lnTo>
                  <a:pt x="24" y="1166"/>
                </a:lnTo>
                <a:lnTo>
                  <a:pt x="30" y="1166"/>
                </a:lnTo>
                <a:lnTo>
                  <a:pt x="30" y="1244"/>
                </a:lnTo>
                <a:lnTo>
                  <a:pt x="36" y="1244"/>
                </a:lnTo>
                <a:lnTo>
                  <a:pt x="36" y="1322"/>
                </a:lnTo>
                <a:lnTo>
                  <a:pt x="44" y="1322"/>
                </a:lnTo>
                <a:lnTo>
                  <a:pt x="44" y="1399"/>
                </a:lnTo>
                <a:lnTo>
                  <a:pt x="52" y="1399"/>
                </a:lnTo>
                <a:lnTo>
                  <a:pt x="52" y="1477"/>
                </a:lnTo>
                <a:lnTo>
                  <a:pt x="61" y="1477"/>
                </a:lnTo>
                <a:lnTo>
                  <a:pt x="61" y="1555"/>
                </a:lnTo>
                <a:lnTo>
                  <a:pt x="71" y="1555"/>
                </a:lnTo>
                <a:lnTo>
                  <a:pt x="71" y="1633"/>
                </a:lnTo>
                <a:lnTo>
                  <a:pt x="83" y="1633"/>
                </a:lnTo>
                <a:lnTo>
                  <a:pt x="83" y="1710"/>
                </a:lnTo>
                <a:lnTo>
                  <a:pt x="95" y="1710"/>
                </a:lnTo>
                <a:lnTo>
                  <a:pt x="95" y="1788"/>
                </a:lnTo>
                <a:lnTo>
                  <a:pt x="108" y="1788"/>
                </a:lnTo>
                <a:lnTo>
                  <a:pt x="108" y="1866"/>
                </a:lnTo>
                <a:lnTo>
                  <a:pt x="123" y="1866"/>
                </a:lnTo>
                <a:lnTo>
                  <a:pt x="123" y="1944"/>
                </a:lnTo>
                <a:lnTo>
                  <a:pt x="139" y="1944"/>
                </a:lnTo>
                <a:lnTo>
                  <a:pt x="139" y="2022"/>
                </a:lnTo>
                <a:lnTo>
                  <a:pt x="157" y="2022"/>
                </a:lnTo>
                <a:lnTo>
                  <a:pt x="157" y="2099"/>
                </a:lnTo>
                <a:lnTo>
                  <a:pt x="175" y="2099"/>
                </a:lnTo>
                <a:lnTo>
                  <a:pt x="175" y="2177"/>
                </a:lnTo>
                <a:lnTo>
                  <a:pt x="195" y="2177"/>
                </a:lnTo>
                <a:lnTo>
                  <a:pt x="195" y="2255"/>
                </a:lnTo>
                <a:lnTo>
                  <a:pt x="217" y="2255"/>
                </a:lnTo>
                <a:lnTo>
                  <a:pt x="217" y="2333"/>
                </a:lnTo>
                <a:lnTo>
                  <a:pt x="240" y="2333"/>
                </a:lnTo>
                <a:lnTo>
                  <a:pt x="240" y="2410"/>
                </a:lnTo>
                <a:lnTo>
                  <a:pt x="264" y="2410"/>
                </a:lnTo>
                <a:lnTo>
                  <a:pt x="264" y="2488"/>
                </a:lnTo>
                <a:lnTo>
                  <a:pt x="290" y="2488"/>
                </a:lnTo>
                <a:lnTo>
                  <a:pt x="290" y="2566"/>
                </a:lnTo>
                <a:lnTo>
                  <a:pt x="318" y="2566"/>
                </a:lnTo>
                <a:lnTo>
                  <a:pt x="318" y="2644"/>
                </a:lnTo>
                <a:lnTo>
                  <a:pt x="347" y="2644"/>
                </a:lnTo>
                <a:lnTo>
                  <a:pt x="347" y="2721"/>
                </a:lnTo>
                <a:lnTo>
                  <a:pt x="378" y="2721"/>
                </a:lnTo>
                <a:lnTo>
                  <a:pt x="378" y="2799"/>
                </a:lnTo>
                <a:lnTo>
                  <a:pt x="411" y="2799"/>
                </a:lnTo>
                <a:lnTo>
                  <a:pt x="411" y="2877"/>
                </a:lnTo>
                <a:lnTo>
                  <a:pt x="445" y="2877"/>
                </a:lnTo>
                <a:lnTo>
                  <a:pt x="445" y="2955"/>
                </a:lnTo>
                <a:lnTo>
                  <a:pt x="482" y="2955"/>
                </a:lnTo>
                <a:lnTo>
                  <a:pt x="482" y="3033"/>
                </a:lnTo>
                <a:lnTo>
                  <a:pt x="520" y="3033"/>
                </a:lnTo>
                <a:lnTo>
                  <a:pt x="520" y="3110"/>
                </a:lnTo>
                <a:lnTo>
                  <a:pt x="560" y="3110"/>
                </a:lnTo>
                <a:lnTo>
                  <a:pt x="560" y="3188"/>
                </a:lnTo>
                <a:lnTo>
                  <a:pt x="601" y="3188"/>
                </a:lnTo>
                <a:lnTo>
                  <a:pt x="601" y="3266"/>
                </a:lnTo>
                <a:lnTo>
                  <a:pt x="645" y="3266"/>
                </a:lnTo>
                <a:lnTo>
                  <a:pt x="645" y="3344"/>
                </a:lnTo>
                <a:lnTo>
                  <a:pt x="690" y="3344"/>
                </a:lnTo>
                <a:lnTo>
                  <a:pt x="690" y="3421"/>
                </a:lnTo>
                <a:lnTo>
                  <a:pt x="738" y="3421"/>
                </a:lnTo>
                <a:lnTo>
                  <a:pt x="738" y="3499"/>
                </a:lnTo>
                <a:lnTo>
                  <a:pt x="787" y="3499"/>
                </a:lnTo>
                <a:lnTo>
                  <a:pt x="787" y="3577"/>
                </a:lnTo>
                <a:lnTo>
                  <a:pt x="838" y="3577"/>
                </a:lnTo>
                <a:lnTo>
                  <a:pt x="838" y="3655"/>
                </a:lnTo>
                <a:lnTo>
                  <a:pt x="892" y="3655"/>
                </a:lnTo>
                <a:lnTo>
                  <a:pt x="892" y="3732"/>
                </a:lnTo>
                <a:lnTo>
                  <a:pt x="947" y="3732"/>
                </a:lnTo>
                <a:lnTo>
                  <a:pt x="947" y="3810"/>
                </a:lnTo>
                <a:lnTo>
                  <a:pt x="1004" y="3810"/>
                </a:lnTo>
                <a:lnTo>
                  <a:pt x="1004" y="3888"/>
                </a:lnTo>
                <a:lnTo>
                  <a:pt x="1063" y="3888"/>
                </a:lnTo>
                <a:lnTo>
                  <a:pt x="1063" y="3966"/>
                </a:lnTo>
                <a:lnTo>
                  <a:pt x="1124" y="3966"/>
                </a:lnTo>
                <a:lnTo>
                  <a:pt x="1124" y="4044"/>
                </a:lnTo>
                <a:lnTo>
                  <a:pt x="1187" y="4044"/>
                </a:lnTo>
                <a:lnTo>
                  <a:pt x="1187" y="4121"/>
                </a:lnTo>
                <a:lnTo>
                  <a:pt x="1253" y="4121"/>
                </a:lnTo>
                <a:lnTo>
                  <a:pt x="1253" y="4199"/>
                </a:lnTo>
                <a:lnTo>
                  <a:pt x="1320" y="4199"/>
                </a:lnTo>
                <a:lnTo>
                  <a:pt x="1320" y="4277"/>
                </a:lnTo>
                <a:lnTo>
                  <a:pt x="1388" y="4277"/>
                </a:lnTo>
                <a:lnTo>
                  <a:pt x="1388" y="4355"/>
                </a:lnTo>
                <a:lnTo>
                  <a:pt x="1459" y="4355"/>
                </a:lnTo>
                <a:lnTo>
                  <a:pt x="1459" y="4432"/>
                </a:lnTo>
                <a:lnTo>
                  <a:pt x="1532" y="4432"/>
                </a:lnTo>
                <a:lnTo>
                  <a:pt x="1532" y="4510"/>
                </a:lnTo>
                <a:lnTo>
                  <a:pt x="1607" y="4510"/>
                </a:lnTo>
                <a:lnTo>
                  <a:pt x="1607" y="4588"/>
                </a:lnTo>
                <a:lnTo>
                  <a:pt x="1683" y="4588"/>
                </a:lnTo>
                <a:lnTo>
                  <a:pt x="1683" y="4666"/>
                </a:lnTo>
                <a:lnTo>
                  <a:pt x="1761" y="4666"/>
                </a:lnTo>
                <a:lnTo>
                  <a:pt x="1761" y="4743"/>
                </a:lnTo>
                <a:lnTo>
                  <a:pt x="1841" y="4743"/>
                </a:lnTo>
                <a:lnTo>
                  <a:pt x="1841" y="4821"/>
                </a:lnTo>
                <a:lnTo>
                  <a:pt x="1922" y="4821"/>
                </a:lnTo>
                <a:lnTo>
                  <a:pt x="1922" y="4899"/>
                </a:lnTo>
                <a:lnTo>
                  <a:pt x="2006" y="4899"/>
                </a:lnTo>
                <a:lnTo>
                  <a:pt x="2006" y="4977"/>
                </a:lnTo>
                <a:lnTo>
                  <a:pt x="2090" y="4977"/>
                </a:lnTo>
                <a:lnTo>
                  <a:pt x="2090" y="5055"/>
                </a:lnTo>
                <a:lnTo>
                  <a:pt x="2177" y="5055"/>
                </a:lnTo>
                <a:lnTo>
                  <a:pt x="2177" y="5132"/>
                </a:lnTo>
                <a:lnTo>
                  <a:pt x="2265" y="5132"/>
                </a:lnTo>
                <a:lnTo>
                  <a:pt x="2265" y="5210"/>
                </a:lnTo>
                <a:lnTo>
                  <a:pt x="2354" y="5210"/>
                </a:lnTo>
                <a:lnTo>
                  <a:pt x="2354" y="5288"/>
                </a:lnTo>
                <a:lnTo>
                  <a:pt x="2444" y="5288"/>
                </a:lnTo>
                <a:lnTo>
                  <a:pt x="2444" y="5366"/>
                </a:lnTo>
                <a:lnTo>
                  <a:pt x="2536" y="5366"/>
                </a:lnTo>
                <a:lnTo>
                  <a:pt x="2536" y="5443"/>
                </a:lnTo>
                <a:lnTo>
                  <a:pt x="2629" y="5443"/>
                </a:lnTo>
                <a:lnTo>
                  <a:pt x="2629" y="5521"/>
                </a:lnTo>
                <a:lnTo>
                  <a:pt x="2722" y="5521"/>
                </a:lnTo>
                <a:lnTo>
                  <a:pt x="2722" y="5599"/>
                </a:lnTo>
                <a:lnTo>
                  <a:pt x="2817" y="5599"/>
                </a:lnTo>
                <a:lnTo>
                  <a:pt x="2817" y="5677"/>
                </a:lnTo>
                <a:lnTo>
                  <a:pt x="2913" y="5677"/>
                </a:lnTo>
                <a:lnTo>
                  <a:pt x="2913" y="5754"/>
                </a:lnTo>
                <a:lnTo>
                  <a:pt x="3009" y="5754"/>
                </a:lnTo>
                <a:lnTo>
                  <a:pt x="3009" y="5832"/>
                </a:lnTo>
                <a:lnTo>
                  <a:pt x="3106" y="5832"/>
                </a:lnTo>
                <a:lnTo>
                  <a:pt x="3106" y="5910"/>
                </a:lnTo>
                <a:lnTo>
                  <a:pt x="3203" y="5910"/>
                </a:lnTo>
                <a:lnTo>
                  <a:pt x="3203" y="5988"/>
                </a:lnTo>
                <a:lnTo>
                  <a:pt x="3301" y="5988"/>
                </a:lnTo>
                <a:lnTo>
                  <a:pt x="3301" y="6066"/>
                </a:lnTo>
                <a:lnTo>
                  <a:pt x="3398" y="6066"/>
                </a:lnTo>
                <a:lnTo>
                  <a:pt x="3398" y="6143"/>
                </a:lnTo>
                <a:lnTo>
                  <a:pt x="3496" y="6143"/>
                </a:lnTo>
                <a:lnTo>
                  <a:pt x="3496" y="6221"/>
                </a:lnTo>
                <a:lnTo>
                  <a:pt x="3594" y="6221"/>
                </a:lnTo>
                <a:lnTo>
                  <a:pt x="3594" y="6299"/>
                </a:lnTo>
                <a:lnTo>
                  <a:pt x="3691" y="6299"/>
                </a:lnTo>
                <a:lnTo>
                  <a:pt x="3691" y="6377"/>
                </a:lnTo>
                <a:lnTo>
                  <a:pt x="3788" y="6377"/>
                </a:lnTo>
                <a:lnTo>
                  <a:pt x="3788" y="6454"/>
                </a:lnTo>
                <a:lnTo>
                  <a:pt x="3883" y="6454"/>
                </a:lnTo>
                <a:lnTo>
                  <a:pt x="3883" y="6532"/>
                </a:lnTo>
                <a:lnTo>
                  <a:pt x="3978" y="6532"/>
                </a:lnTo>
                <a:lnTo>
                  <a:pt x="3978" y="6610"/>
                </a:lnTo>
                <a:lnTo>
                  <a:pt x="4072" y="6610"/>
                </a:lnTo>
                <a:lnTo>
                  <a:pt x="4072" y="6688"/>
                </a:lnTo>
                <a:lnTo>
                  <a:pt x="4165" y="6688"/>
                </a:lnTo>
                <a:lnTo>
                  <a:pt x="4165" y="6765"/>
                </a:lnTo>
                <a:lnTo>
                  <a:pt x="4255" y="6765"/>
                </a:lnTo>
                <a:lnTo>
                  <a:pt x="4255" y="6843"/>
                </a:lnTo>
                <a:lnTo>
                  <a:pt x="4344" y="6843"/>
                </a:lnTo>
                <a:lnTo>
                  <a:pt x="4344" y="6921"/>
                </a:lnTo>
                <a:lnTo>
                  <a:pt x="4431" y="6921"/>
                </a:lnTo>
                <a:lnTo>
                  <a:pt x="4431" y="6999"/>
                </a:lnTo>
                <a:lnTo>
                  <a:pt x="4514" y="6999"/>
                </a:lnTo>
                <a:lnTo>
                  <a:pt x="4514" y="7077"/>
                </a:lnTo>
                <a:lnTo>
                  <a:pt x="4595" y="7077"/>
                </a:lnTo>
                <a:lnTo>
                  <a:pt x="4595" y="7154"/>
                </a:lnTo>
                <a:lnTo>
                  <a:pt x="4673" y="7154"/>
                </a:lnTo>
                <a:lnTo>
                  <a:pt x="4673" y="7232"/>
                </a:lnTo>
                <a:lnTo>
                  <a:pt x="4747" y="7232"/>
                </a:lnTo>
                <a:lnTo>
                  <a:pt x="4747" y="7310"/>
                </a:lnTo>
                <a:lnTo>
                  <a:pt x="4817" y="7310"/>
                </a:lnTo>
                <a:lnTo>
                  <a:pt x="4817" y="7388"/>
                </a:lnTo>
                <a:lnTo>
                  <a:pt x="4881" y="7388"/>
                </a:lnTo>
                <a:lnTo>
                  <a:pt x="4881" y="7465"/>
                </a:lnTo>
                <a:lnTo>
                  <a:pt x="4941" y="7465"/>
                </a:lnTo>
                <a:lnTo>
                  <a:pt x="4941" y="7543"/>
                </a:lnTo>
                <a:lnTo>
                  <a:pt x="4993" y="7543"/>
                </a:lnTo>
                <a:lnTo>
                  <a:pt x="4993" y="7621"/>
                </a:lnTo>
                <a:lnTo>
                  <a:pt x="5038" y="7621"/>
                </a:lnTo>
                <a:lnTo>
                  <a:pt x="5038" y="7699"/>
                </a:lnTo>
                <a:lnTo>
                  <a:pt x="5073" y="7699"/>
                </a:lnTo>
                <a:lnTo>
                  <a:pt x="5073" y="7777"/>
                </a:lnTo>
                <a:lnTo>
                  <a:pt x="5092" y="7777"/>
                </a:lnTo>
                <a:lnTo>
                  <a:pt x="5092" y="7699"/>
                </a:lnTo>
                <a:lnTo>
                  <a:pt x="5073" y="7699"/>
                </a:lnTo>
                <a:lnTo>
                  <a:pt x="5073" y="7621"/>
                </a:lnTo>
                <a:lnTo>
                  <a:pt x="5038" y="7621"/>
                </a:lnTo>
                <a:lnTo>
                  <a:pt x="5038" y="7543"/>
                </a:lnTo>
                <a:lnTo>
                  <a:pt x="4993" y="7543"/>
                </a:lnTo>
                <a:lnTo>
                  <a:pt x="4993" y="7465"/>
                </a:lnTo>
                <a:lnTo>
                  <a:pt x="4941" y="7465"/>
                </a:lnTo>
                <a:lnTo>
                  <a:pt x="4941" y="7388"/>
                </a:lnTo>
                <a:lnTo>
                  <a:pt x="4881" y="7388"/>
                </a:lnTo>
                <a:lnTo>
                  <a:pt x="4881" y="7310"/>
                </a:lnTo>
                <a:lnTo>
                  <a:pt x="4817" y="7310"/>
                </a:lnTo>
                <a:lnTo>
                  <a:pt x="4817" y="7232"/>
                </a:lnTo>
                <a:lnTo>
                  <a:pt x="4747" y="7232"/>
                </a:lnTo>
                <a:lnTo>
                  <a:pt x="4747" y="7154"/>
                </a:lnTo>
                <a:lnTo>
                  <a:pt x="4673" y="7154"/>
                </a:lnTo>
                <a:lnTo>
                  <a:pt x="4673" y="7077"/>
                </a:lnTo>
                <a:lnTo>
                  <a:pt x="4595" y="7077"/>
                </a:lnTo>
                <a:lnTo>
                  <a:pt x="4595" y="6999"/>
                </a:lnTo>
                <a:lnTo>
                  <a:pt x="4514" y="6999"/>
                </a:lnTo>
                <a:lnTo>
                  <a:pt x="4514" y="6921"/>
                </a:lnTo>
                <a:lnTo>
                  <a:pt x="4431" y="6921"/>
                </a:lnTo>
                <a:lnTo>
                  <a:pt x="4431" y="6843"/>
                </a:lnTo>
                <a:lnTo>
                  <a:pt x="4344" y="6843"/>
                </a:lnTo>
                <a:lnTo>
                  <a:pt x="4344" y="6765"/>
                </a:lnTo>
                <a:lnTo>
                  <a:pt x="4255" y="6765"/>
                </a:lnTo>
                <a:lnTo>
                  <a:pt x="4255" y="6688"/>
                </a:lnTo>
                <a:lnTo>
                  <a:pt x="4165" y="6688"/>
                </a:lnTo>
                <a:lnTo>
                  <a:pt x="4165" y="6610"/>
                </a:lnTo>
                <a:lnTo>
                  <a:pt x="4072" y="6610"/>
                </a:lnTo>
                <a:lnTo>
                  <a:pt x="4072" y="6532"/>
                </a:lnTo>
                <a:lnTo>
                  <a:pt x="3978" y="6532"/>
                </a:lnTo>
                <a:lnTo>
                  <a:pt x="3978" y="6454"/>
                </a:lnTo>
                <a:lnTo>
                  <a:pt x="3883" y="6454"/>
                </a:lnTo>
                <a:lnTo>
                  <a:pt x="3883" y="6377"/>
                </a:lnTo>
                <a:lnTo>
                  <a:pt x="3788" y="6377"/>
                </a:lnTo>
                <a:lnTo>
                  <a:pt x="3788" y="6299"/>
                </a:lnTo>
                <a:lnTo>
                  <a:pt x="3691" y="6299"/>
                </a:lnTo>
                <a:lnTo>
                  <a:pt x="3691" y="6221"/>
                </a:lnTo>
                <a:lnTo>
                  <a:pt x="3594" y="6221"/>
                </a:lnTo>
                <a:lnTo>
                  <a:pt x="3594" y="6143"/>
                </a:lnTo>
                <a:lnTo>
                  <a:pt x="3496" y="6143"/>
                </a:lnTo>
                <a:lnTo>
                  <a:pt x="3496" y="6066"/>
                </a:lnTo>
                <a:lnTo>
                  <a:pt x="3398" y="6066"/>
                </a:lnTo>
                <a:lnTo>
                  <a:pt x="3398" y="5988"/>
                </a:lnTo>
                <a:lnTo>
                  <a:pt x="3301" y="5988"/>
                </a:lnTo>
                <a:lnTo>
                  <a:pt x="3301" y="5910"/>
                </a:lnTo>
                <a:lnTo>
                  <a:pt x="3203" y="5910"/>
                </a:lnTo>
                <a:lnTo>
                  <a:pt x="3203" y="5832"/>
                </a:lnTo>
                <a:lnTo>
                  <a:pt x="3106" y="5832"/>
                </a:lnTo>
                <a:lnTo>
                  <a:pt x="3106" y="5754"/>
                </a:lnTo>
                <a:lnTo>
                  <a:pt x="3009" y="5754"/>
                </a:lnTo>
                <a:lnTo>
                  <a:pt x="3009" y="5677"/>
                </a:lnTo>
                <a:lnTo>
                  <a:pt x="2913" y="5677"/>
                </a:lnTo>
                <a:lnTo>
                  <a:pt x="2913" y="5599"/>
                </a:lnTo>
                <a:lnTo>
                  <a:pt x="2817" y="5599"/>
                </a:lnTo>
                <a:lnTo>
                  <a:pt x="2817" y="5521"/>
                </a:lnTo>
                <a:lnTo>
                  <a:pt x="2722" y="5521"/>
                </a:lnTo>
                <a:lnTo>
                  <a:pt x="2722" y="5443"/>
                </a:lnTo>
                <a:lnTo>
                  <a:pt x="2629" y="5443"/>
                </a:lnTo>
                <a:lnTo>
                  <a:pt x="2629" y="5366"/>
                </a:lnTo>
                <a:lnTo>
                  <a:pt x="2536" y="5366"/>
                </a:lnTo>
                <a:lnTo>
                  <a:pt x="2536" y="5288"/>
                </a:lnTo>
                <a:lnTo>
                  <a:pt x="2444" y="5288"/>
                </a:lnTo>
                <a:lnTo>
                  <a:pt x="2444" y="5210"/>
                </a:lnTo>
                <a:lnTo>
                  <a:pt x="2354" y="5210"/>
                </a:lnTo>
                <a:lnTo>
                  <a:pt x="2354" y="5132"/>
                </a:lnTo>
                <a:lnTo>
                  <a:pt x="2265" y="5132"/>
                </a:lnTo>
                <a:lnTo>
                  <a:pt x="2265" y="5055"/>
                </a:lnTo>
                <a:lnTo>
                  <a:pt x="2177" y="5055"/>
                </a:lnTo>
                <a:lnTo>
                  <a:pt x="2177" y="4977"/>
                </a:lnTo>
                <a:lnTo>
                  <a:pt x="2090" y="4977"/>
                </a:lnTo>
                <a:lnTo>
                  <a:pt x="2090" y="4899"/>
                </a:lnTo>
                <a:lnTo>
                  <a:pt x="2006" y="4899"/>
                </a:lnTo>
                <a:lnTo>
                  <a:pt x="2006" y="4821"/>
                </a:lnTo>
                <a:lnTo>
                  <a:pt x="1922" y="4821"/>
                </a:lnTo>
                <a:lnTo>
                  <a:pt x="1922" y="4743"/>
                </a:lnTo>
                <a:lnTo>
                  <a:pt x="1841" y="4743"/>
                </a:lnTo>
                <a:lnTo>
                  <a:pt x="1841" y="4666"/>
                </a:lnTo>
                <a:lnTo>
                  <a:pt x="1761" y="4666"/>
                </a:lnTo>
                <a:lnTo>
                  <a:pt x="1761" y="4588"/>
                </a:lnTo>
                <a:lnTo>
                  <a:pt x="1683" y="4588"/>
                </a:lnTo>
                <a:lnTo>
                  <a:pt x="1683" y="4510"/>
                </a:lnTo>
                <a:lnTo>
                  <a:pt x="1607" y="4510"/>
                </a:lnTo>
                <a:lnTo>
                  <a:pt x="1607" y="4432"/>
                </a:lnTo>
                <a:lnTo>
                  <a:pt x="1532" y="4432"/>
                </a:lnTo>
                <a:lnTo>
                  <a:pt x="1532" y="4355"/>
                </a:lnTo>
                <a:lnTo>
                  <a:pt x="1459" y="4355"/>
                </a:lnTo>
                <a:lnTo>
                  <a:pt x="1459" y="4277"/>
                </a:lnTo>
                <a:lnTo>
                  <a:pt x="1388" y="4277"/>
                </a:lnTo>
                <a:lnTo>
                  <a:pt x="1388" y="4199"/>
                </a:lnTo>
                <a:lnTo>
                  <a:pt x="1320" y="4199"/>
                </a:lnTo>
                <a:lnTo>
                  <a:pt x="1320" y="4121"/>
                </a:lnTo>
                <a:lnTo>
                  <a:pt x="1253" y="4121"/>
                </a:lnTo>
                <a:lnTo>
                  <a:pt x="1253" y="4044"/>
                </a:lnTo>
                <a:lnTo>
                  <a:pt x="1187" y="4044"/>
                </a:lnTo>
                <a:lnTo>
                  <a:pt x="1187" y="3966"/>
                </a:lnTo>
                <a:lnTo>
                  <a:pt x="1124" y="3966"/>
                </a:lnTo>
                <a:lnTo>
                  <a:pt x="1124" y="3888"/>
                </a:lnTo>
                <a:lnTo>
                  <a:pt x="1063" y="3888"/>
                </a:lnTo>
                <a:lnTo>
                  <a:pt x="1063" y="3810"/>
                </a:lnTo>
                <a:lnTo>
                  <a:pt x="1004" y="3810"/>
                </a:lnTo>
                <a:lnTo>
                  <a:pt x="1004" y="3732"/>
                </a:lnTo>
                <a:lnTo>
                  <a:pt x="947" y="3732"/>
                </a:lnTo>
                <a:lnTo>
                  <a:pt x="947" y="3655"/>
                </a:lnTo>
                <a:lnTo>
                  <a:pt x="892" y="3655"/>
                </a:lnTo>
                <a:lnTo>
                  <a:pt x="892" y="3577"/>
                </a:lnTo>
                <a:lnTo>
                  <a:pt x="838" y="3577"/>
                </a:lnTo>
                <a:lnTo>
                  <a:pt x="838" y="3499"/>
                </a:lnTo>
                <a:lnTo>
                  <a:pt x="787" y="3499"/>
                </a:lnTo>
                <a:lnTo>
                  <a:pt x="787" y="3421"/>
                </a:lnTo>
                <a:lnTo>
                  <a:pt x="738" y="3421"/>
                </a:lnTo>
                <a:lnTo>
                  <a:pt x="738" y="3344"/>
                </a:lnTo>
                <a:lnTo>
                  <a:pt x="690" y="3344"/>
                </a:lnTo>
                <a:lnTo>
                  <a:pt x="690" y="3266"/>
                </a:lnTo>
                <a:lnTo>
                  <a:pt x="645" y="3266"/>
                </a:lnTo>
                <a:lnTo>
                  <a:pt x="645" y="3188"/>
                </a:lnTo>
                <a:lnTo>
                  <a:pt x="601" y="3188"/>
                </a:lnTo>
                <a:lnTo>
                  <a:pt x="601" y="3110"/>
                </a:lnTo>
                <a:lnTo>
                  <a:pt x="560" y="3110"/>
                </a:lnTo>
                <a:lnTo>
                  <a:pt x="560" y="3033"/>
                </a:lnTo>
                <a:lnTo>
                  <a:pt x="520" y="3033"/>
                </a:lnTo>
                <a:lnTo>
                  <a:pt x="520" y="2955"/>
                </a:lnTo>
                <a:lnTo>
                  <a:pt x="482" y="2955"/>
                </a:lnTo>
                <a:lnTo>
                  <a:pt x="482" y="2877"/>
                </a:lnTo>
                <a:lnTo>
                  <a:pt x="445" y="2877"/>
                </a:lnTo>
                <a:lnTo>
                  <a:pt x="445" y="2799"/>
                </a:lnTo>
                <a:lnTo>
                  <a:pt x="411" y="2799"/>
                </a:lnTo>
                <a:lnTo>
                  <a:pt x="411" y="2721"/>
                </a:lnTo>
                <a:lnTo>
                  <a:pt x="378" y="2721"/>
                </a:lnTo>
                <a:lnTo>
                  <a:pt x="378" y="2644"/>
                </a:lnTo>
                <a:lnTo>
                  <a:pt x="347" y="2644"/>
                </a:lnTo>
                <a:lnTo>
                  <a:pt x="347" y="2566"/>
                </a:lnTo>
                <a:lnTo>
                  <a:pt x="318" y="2566"/>
                </a:lnTo>
                <a:lnTo>
                  <a:pt x="318" y="2488"/>
                </a:lnTo>
                <a:lnTo>
                  <a:pt x="290" y="2488"/>
                </a:lnTo>
                <a:lnTo>
                  <a:pt x="290" y="2410"/>
                </a:lnTo>
                <a:lnTo>
                  <a:pt x="264" y="2410"/>
                </a:lnTo>
                <a:lnTo>
                  <a:pt x="264" y="2333"/>
                </a:lnTo>
                <a:lnTo>
                  <a:pt x="240" y="2333"/>
                </a:lnTo>
                <a:lnTo>
                  <a:pt x="240" y="2255"/>
                </a:lnTo>
                <a:lnTo>
                  <a:pt x="217" y="2255"/>
                </a:lnTo>
                <a:lnTo>
                  <a:pt x="217" y="2177"/>
                </a:lnTo>
                <a:lnTo>
                  <a:pt x="195" y="2177"/>
                </a:lnTo>
                <a:lnTo>
                  <a:pt x="195" y="2099"/>
                </a:lnTo>
                <a:lnTo>
                  <a:pt x="175" y="2099"/>
                </a:lnTo>
                <a:lnTo>
                  <a:pt x="175" y="2022"/>
                </a:lnTo>
                <a:lnTo>
                  <a:pt x="157" y="2022"/>
                </a:lnTo>
                <a:lnTo>
                  <a:pt x="157" y="1944"/>
                </a:lnTo>
                <a:lnTo>
                  <a:pt x="139" y="1944"/>
                </a:lnTo>
                <a:lnTo>
                  <a:pt x="139" y="1866"/>
                </a:lnTo>
                <a:lnTo>
                  <a:pt x="123" y="1866"/>
                </a:lnTo>
                <a:lnTo>
                  <a:pt x="123" y="1788"/>
                </a:lnTo>
                <a:lnTo>
                  <a:pt x="108" y="1788"/>
                </a:lnTo>
                <a:lnTo>
                  <a:pt x="108" y="1710"/>
                </a:lnTo>
                <a:lnTo>
                  <a:pt x="95" y="1710"/>
                </a:lnTo>
                <a:lnTo>
                  <a:pt x="95" y="1633"/>
                </a:lnTo>
                <a:lnTo>
                  <a:pt x="83" y="1633"/>
                </a:lnTo>
                <a:lnTo>
                  <a:pt x="83" y="1555"/>
                </a:lnTo>
                <a:lnTo>
                  <a:pt x="71" y="1555"/>
                </a:lnTo>
                <a:lnTo>
                  <a:pt x="71" y="1477"/>
                </a:lnTo>
                <a:lnTo>
                  <a:pt x="61" y="1477"/>
                </a:lnTo>
                <a:lnTo>
                  <a:pt x="61" y="1399"/>
                </a:lnTo>
                <a:lnTo>
                  <a:pt x="52" y="1399"/>
                </a:lnTo>
                <a:lnTo>
                  <a:pt x="52" y="1322"/>
                </a:lnTo>
                <a:lnTo>
                  <a:pt x="44" y="1322"/>
                </a:lnTo>
                <a:lnTo>
                  <a:pt x="44" y="1244"/>
                </a:lnTo>
                <a:lnTo>
                  <a:pt x="36" y="1244"/>
                </a:lnTo>
                <a:lnTo>
                  <a:pt x="36" y="1166"/>
                </a:lnTo>
                <a:lnTo>
                  <a:pt x="30" y="1166"/>
                </a:lnTo>
                <a:lnTo>
                  <a:pt x="30" y="1088"/>
                </a:lnTo>
                <a:lnTo>
                  <a:pt x="24" y="1088"/>
                </a:lnTo>
                <a:lnTo>
                  <a:pt x="24" y="1011"/>
                </a:lnTo>
                <a:lnTo>
                  <a:pt x="19" y="1011"/>
                </a:lnTo>
                <a:lnTo>
                  <a:pt x="19" y="933"/>
                </a:lnTo>
                <a:lnTo>
                  <a:pt x="15" y="933"/>
                </a:lnTo>
                <a:lnTo>
                  <a:pt x="15" y="855"/>
                </a:lnTo>
                <a:lnTo>
                  <a:pt x="11" y="855"/>
                </a:lnTo>
                <a:lnTo>
                  <a:pt x="11" y="777"/>
                </a:lnTo>
                <a:lnTo>
                  <a:pt x="8" y="777"/>
                </a:lnTo>
                <a:lnTo>
                  <a:pt x="8" y="699"/>
                </a:lnTo>
                <a:lnTo>
                  <a:pt x="6" y="699"/>
                </a:lnTo>
                <a:lnTo>
                  <a:pt x="6" y="622"/>
                </a:lnTo>
                <a:lnTo>
                  <a:pt x="4" y="622"/>
                </a:lnTo>
                <a:lnTo>
                  <a:pt x="4" y="544"/>
                </a:lnTo>
                <a:lnTo>
                  <a:pt x="3" y="544"/>
                </a:lnTo>
                <a:lnTo>
                  <a:pt x="3" y="466"/>
                </a:lnTo>
                <a:lnTo>
                  <a:pt x="1" y="466"/>
                </a:lnTo>
                <a:lnTo>
                  <a:pt x="1" y="388"/>
                </a:lnTo>
                <a:lnTo>
                  <a:pt x="1" y="311"/>
                </a:lnTo>
                <a:lnTo>
                  <a:pt x="0" y="311"/>
                </a:lnTo>
                <a:lnTo>
                  <a:pt x="0" y="233"/>
                </a:lnTo>
                <a:lnTo>
                  <a:pt x="0" y="155"/>
                </a:lnTo>
                <a:lnTo>
                  <a:pt x="0" y="77"/>
                </a:lnTo>
                <a:lnTo>
                  <a:pt x="0" y="0"/>
                </a:lnTo>
              </a:path>
            </a:pathLst>
          </a:custGeom>
          <a:noFill/>
          <a:ln w="2857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1674" name="Line 75"/>
          <p:cNvSpPr>
            <a:spLocks noChangeShapeType="1"/>
          </p:cNvSpPr>
          <p:nvPr/>
        </p:nvSpPr>
        <p:spPr bwMode="auto">
          <a:xfrm>
            <a:off x="5064125" y="3559175"/>
            <a:ext cx="1560513" cy="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1675" name="Line 76"/>
          <p:cNvSpPr>
            <a:spLocks noChangeShapeType="1"/>
          </p:cNvSpPr>
          <p:nvPr/>
        </p:nvSpPr>
        <p:spPr bwMode="auto">
          <a:xfrm>
            <a:off x="5064125" y="3559175"/>
            <a:ext cx="0" cy="5080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1676" name="Line 77"/>
          <p:cNvSpPr>
            <a:spLocks noChangeShapeType="1"/>
          </p:cNvSpPr>
          <p:nvPr/>
        </p:nvSpPr>
        <p:spPr bwMode="auto">
          <a:xfrm>
            <a:off x="5064125" y="3559175"/>
            <a:ext cx="0" cy="8572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1677" name="Rectangle 78"/>
          <p:cNvSpPr>
            <a:spLocks noChangeArrowheads="1"/>
          </p:cNvSpPr>
          <p:nvPr/>
        </p:nvSpPr>
        <p:spPr bwMode="auto">
          <a:xfrm>
            <a:off x="4995863" y="3644900"/>
            <a:ext cx="1143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a:latin typeface="Times New Roman" panose="02020603050405020304" pitchFamily="18" charset="0"/>
              </a:rPr>
              <a:t>0</a:t>
            </a:r>
          </a:p>
        </p:txBody>
      </p:sp>
      <p:sp>
        <p:nvSpPr>
          <p:cNvPr id="111678" name="Line 79"/>
          <p:cNvSpPr>
            <a:spLocks noChangeShapeType="1"/>
          </p:cNvSpPr>
          <p:nvPr/>
        </p:nvSpPr>
        <p:spPr bwMode="auto">
          <a:xfrm>
            <a:off x="5102225" y="3559175"/>
            <a:ext cx="0" cy="5080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1679" name="Line 80"/>
          <p:cNvSpPr>
            <a:spLocks noChangeShapeType="1"/>
          </p:cNvSpPr>
          <p:nvPr/>
        </p:nvSpPr>
        <p:spPr bwMode="auto">
          <a:xfrm>
            <a:off x="5141913" y="3559175"/>
            <a:ext cx="0" cy="5080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1680" name="Line 81"/>
          <p:cNvSpPr>
            <a:spLocks noChangeShapeType="1"/>
          </p:cNvSpPr>
          <p:nvPr/>
        </p:nvSpPr>
        <p:spPr bwMode="auto">
          <a:xfrm>
            <a:off x="5180013" y="3559175"/>
            <a:ext cx="0" cy="5080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1681" name="Line 82"/>
          <p:cNvSpPr>
            <a:spLocks noChangeShapeType="1"/>
          </p:cNvSpPr>
          <p:nvPr/>
        </p:nvSpPr>
        <p:spPr bwMode="auto">
          <a:xfrm>
            <a:off x="5219700" y="3559175"/>
            <a:ext cx="0" cy="5080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1682" name="Line 83"/>
          <p:cNvSpPr>
            <a:spLocks noChangeShapeType="1"/>
          </p:cNvSpPr>
          <p:nvPr/>
        </p:nvSpPr>
        <p:spPr bwMode="auto">
          <a:xfrm>
            <a:off x="5257800" y="3559175"/>
            <a:ext cx="0" cy="5080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1683" name="Line 84"/>
          <p:cNvSpPr>
            <a:spLocks noChangeShapeType="1"/>
          </p:cNvSpPr>
          <p:nvPr/>
        </p:nvSpPr>
        <p:spPr bwMode="auto">
          <a:xfrm>
            <a:off x="5297488" y="3559175"/>
            <a:ext cx="0" cy="5080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1684" name="Line 85"/>
          <p:cNvSpPr>
            <a:spLocks noChangeShapeType="1"/>
          </p:cNvSpPr>
          <p:nvPr/>
        </p:nvSpPr>
        <p:spPr bwMode="auto">
          <a:xfrm>
            <a:off x="5337175" y="3559175"/>
            <a:ext cx="0" cy="5080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1685" name="Line 86"/>
          <p:cNvSpPr>
            <a:spLocks noChangeShapeType="1"/>
          </p:cNvSpPr>
          <p:nvPr/>
        </p:nvSpPr>
        <p:spPr bwMode="auto">
          <a:xfrm>
            <a:off x="5375275" y="3559175"/>
            <a:ext cx="0" cy="5080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1686" name="Line 87"/>
          <p:cNvSpPr>
            <a:spLocks noChangeShapeType="1"/>
          </p:cNvSpPr>
          <p:nvPr/>
        </p:nvSpPr>
        <p:spPr bwMode="auto">
          <a:xfrm>
            <a:off x="5414963" y="3559175"/>
            <a:ext cx="0" cy="5080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1687" name="Line 88"/>
          <p:cNvSpPr>
            <a:spLocks noChangeShapeType="1"/>
          </p:cNvSpPr>
          <p:nvPr/>
        </p:nvSpPr>
        <p:spPr bwMode="auto">
          <a:xfrm>
            <a:off x="5453063" y="3559175"/>
            <a:ext cx="0" cy="5080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1688" name="Line 89"/>
          <p:cNvSpPr>
            <a:spLocks noChangeShapeType="1"/>
          </p:cNvSpPr>
          <p:nvPr/>
        </p:nvSpPr>
        <p:spPr bwMode="auto">
          <a:xfrm>
            <a:off x="5453063" y="3559175"/>
            <a:ext cx="0" cy="8572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1689" name="Line 91"/>
          <p:cNvSpPr>
            <a:spLocks noChangeShapeType="1"/>
          </p:cNvSpPr>
          <p:nvPr/>
        </p:nvSpPr>
        <p:spPr bwMode="auto">
          <a:xfrm>
            <a:off x="5492750" y="3559175"/>
            <a:ext cx="0" cy="5080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1690" name="Line 92"/>
          <p:cNvSpPr>
            <a:spLocks noChangeShapeType="1"/>
          </p:cNvSpPr>
          <p:nvPr/>
        </p:nvSpPr>
        <p:spPr bwMode="auto">
          <a:xfrm>
            <a:off x="5532438" y="3559175"/>
            <a:ext cx="0" cy="5080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1691" name="Line 93"/>
          <p:cNvSpPr>
            <a:spLocks noChangeShapeType="1"/>
          </p:cNvSpPr>
          <p:nvPr/>
        </p:nvSpPr>
        <p:spPr bwMode="auto">
          <a:xfrm>
            <a:off x="5570538" y="3559175"/>
            <a:ext cx="0" cy="5080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1692" name="Line 94"/>
          <p:cNvSpPr>
            <a:spLocks noChangeShapeType="1"/>
          </p:cNvSpPr>
          <p:nvPr/>
        </p:nvSpPr>
        <p:spPr bwMode="auto">
          <a:xfrm>
            <a:off x="5610225" y="3559175"/>
            <a:ext cx="0" cy="5080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1693" name="Line 95"/>
          <p:cNvSpPr>
            <a:spLocks noChangeShapeType="1"/>
          </p:cNvSpPr>
          <p:nvPr/>
        </p:nvSpPr>
        <p:spPr bwMode="auto">
          <a:xfrm>
            <a:off x="5648325" y="3559175"/>
            <a:ext cx="0" cy="5080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1694" name="Line 96"/>
          <p:cNvSpPr>
            <a:spLocks noChangeShapeType="1"/>
          </p:cNvSpPr>
          <p:nvPr/>
        </p:nvSpPr>
        <p:spPr bwMode="auto">
          <a:xfrm>
            <a:off x="5688013" y="3559175"/>
            <a:ext cx="0" cy="5080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1695" name="Line 97"/>
          <p:cNvSpPr>
            <a:spLocks noChangeShapeType="1"/>
          </p:cNvSpPr>
          <p:nvPr/>
        </p:nvSpPr>
        <p:spPr bwMode="auto">
          <a:xfrm>
            <a:off x="5727700" y="3559175"/>
            <a:ext cx="0" cy="5080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1696" name="Line 98"/>
          <p:cNvSpPr>
            <a:spLocks noChangeShapeType="1"/>
          </p:cNvSpPr>
          <p:nvPr/>
        </p:nvSpPr>
        <p:spPr bwMode="auto">
          <a:xfrm>
            <a:off x="5765800" y="3559175"/>
            <a:ext cx="0" cy="5080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1697" name="Line 99"/>
          <p:cNvSpPr>
            <a:spLocks noChangeShapeType="1"/>
          </p:cNvSpPr>
          <p:nvPr/>
        </p:nvSpPr>
        <p:spPr bwMode="auto">
          <a:xfrm>
            <a:off x="5805488" y="3559175"/>
            <a:ext cx="0" cy="5080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1698" name="Line 100"/>
          <p:cNvSpPr>
            <a:spLocks noChangeShapeType="1"/>
          </p:cNvSpPr>
          <p:nvPr/>
        </p:nvSpPr>
        <p:spPr bwMode="auto">
          <a:xfrm>
            <a:off x="5845175" y="3559175"/>
            <a:ext cx="0" cy="5080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1699" name="Line 101"/>
          <p:cNvSpPr>
            <a:spLocks noChangeShapeType="1"/>
          </p:cNvSpPr>
          <p:nvPr/>
        </p:nvSpPr>
        <p:spPr bwMode="auto">
          <a:xfrm>
            <a:off x="5845175" y="3559175"/>
            <a:ext cx="0" cy="8572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1700" name="Rectangle 102"/>
          <p:cNvSpPr>
            <a:spLocks noChangeArrowheads="1"/>
          </p:cNvSpPr>
          <p:nvPr/>
        </p:nvSpPr>
        <p:spPr bwMode="auto">
          <a:xfrm>
            <a:off x="5595938" y="3644900"/>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a:latin typeface="Times New Roman" panose="02020603050405020304" pitchFamily="18" charset="0"/>
              </a:rPr>
              <a:t>2000</a:t>
            </a:r>
          </a:p>
        </p:txBody>
      </p:sp>
      <p:sp>
        <p:nvSpPr>
          <p:cNvPr id="111701" name="Line 103"/>
          <p:cNvSpPr>
            <a:spLocks noChangeShapeType="1"/>
          </p:cNvSpPr>
          <p:nvPr/>
        </p:nvSpPr>
        <p:spPr bwMode="auto">
          <a:xfrm>
            <a:off x="5883275" y="3559175"/>
            <a:ext cx="0" cy="5080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1702" name="Line 104"/>
          <p:cNvSpPr>
            <a:spLocks noChangeShapeType="1"/>
          </p:cNvSpPr>
          <p:nvPr/>
        </p:nvSpPr>
        <p:spPr bwMode="auto">
          <a:xfrm>
            <a:off x="5922963" y="3559175"/>
            <a:ext cx="0" cy="5080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1703" name="Line 105"/>
          <p:cNvSpPr>
            <a:spLocks noChangeShapeType="1"/>
          </p:cNvSpPr>
          <p:nvPr/>
        </p:nvSpPr>
        <p:spPr bwMode="auto">
          <a:xfrm>
            <a:off x="5961063" y="3559175"/>
            <a:ext cx="0" cy="5080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1704" name="Line 106"/>
          <p:cNvSpPr>
            <a:spLocks noChangeShapeType="1"/>
          </p:cNvSpPr>
          <p:nvPr/>
        </p:nvSpPr>
        <p:spPr bwMode="auto">
          <a:xfrm>
            <a:off x="6000750" y="3559175"/>
            <a:ext cx="0" cy="5080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1705" name="Line 107"/>
          <p:cNvSpPr>
            <a:spLocks noChangeShapeType="1"/>
          </p:cNvSpPr>
          <p:nvPr/>
        </p:nvSpPr>
        <p:spPr bwMode="auto">
          <a:xfrm>
            <a:off x="6038850" y="3559175"/>
            <a:ext cx="0" cy="5080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1706" name="Line 108"/>
          <p:cNvSpPr>
            <a:spLocks noChangeShapeType="1"/>
          </p:cNvSpPr>
          <p:nvPr/>
        </p:nvSpPr>
        <p:spPr bwMode="auto">
          <a:xfrm>
            <a:off x="6078538" y="3559175"/>
            <a:ext cx="0" cy="5080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1707" name="Line 109"/>
          <p:cNvSpPr>
            <a:spLocks noChangeShapeType="1"/>
          </p:cNvSpPr>
          <p:nvPr/>
        </p:nvSpPr>
        <p:spPr bwMode="auto">
          <a:xfrm>
            <a:off x="6118225" y="3559175"/>
            <a:ext cx="0" cy="5080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1708" name="Line 110"/>
          <p:cNvSpPr>
            <a:spLocks noChangeShapeType="1"/>
          </p:cNvSpPr>
          <p:nvPr/>
        </p:nvSpPr>
        <p:spPr bwMode="auto">
          <a:xfrm>
            <a:off x="6156325" y="3559175"/>
            <a:ext cx="0" cy="5080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1709" name="Line 111"/>
          <p:cNvSpPr>
            <a:spLocks noChangeShapeType="1"/>
          </p:cNvSpPr>
          <p:nvPr/>
        </p:nvSpPr>
        <p:spPr bwMode="auto">
          <a:xfrm>
            <a:off x="6196013" y="3559175"/>
            <a:ext cx="0" cy="5080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1710" name="Line 112"/>
          <p:cNvSpPr>
            <a:spLocks noChangeShapeType="1"/>
          </p:cNvSpPr>
          <p:nvPr/>
        </p:nvSpPr>
        <p:spPr bwMode="auto">
          <a:xfrm>
            <a:off x="6234113" y="3559175"/>
            <a:ext cx="0" cy="5080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1711" name="Line 113"/>
          <p:cNvSpPr>
            <a:spLocks noChangeShapeType="1"/>
          </p:cNvSpPr>
          <p:nvPr/>
        </p:nvSpPr>
        <p:spPr bwMode="auto">
          <a:xfrm>
            <a:off x="6234113" y="3559175"/>
            <a:ext cx="0" cy="8572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1712" name="Line 115"/>
          <p:cNvSpPr>
            <a:spLocks noChangeShapeType="1"/>
          </p:cNvSpPr>
          <p:nvPr/>
        </p:nvSpPr>
        <p:spPr bwMode="auto">
          <a:xfrm>
            <a:off x="6273800" y="3559175"/>
            <a:ext cx="0" cy="5080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1713" name="Line 116"/>
          <p:cNvSpPr>
            <a:spLocks noChangeShapeType="1"/>
          </p:cNvSpPr>
          <p:nvPr/>
        </p:nvSpPr>
        <p:spPr bwMode="auto">
          <a:xfrm>
            <a:off x="6313488" y="3559175"/>
            <a:ext cx="0" cy="5080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1714" name="Line 117"/>
          <p:cNvSpPr>
            <a:spLocks noChangeShapeType="1"/>
          </p:cNvSpPr>
          <p:nvPr/>
        </p:nvSpPr>
        <p:spPr bwMode="auto">
          <a:xfrm>
            <a:off x="6351588" y="3559175"/>
            <a:ext cx="0" cy="5080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1715" name="Line 118"/>
          <p:cNvSpPr>
            <a:spLocks noChangeShapeType="1"/>
          </p:cNvSpPr>
          <p:nvPr/>
        </p:nvSpPr>
        <p:spPr bwMode="auto">
          <a:xfrm>
            <a:off x="6391275" y="3559175"/>
            <a:ext cx="0" cy="5080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1716" name="Line 119"/>
          <p:cNvSpPr>
            <a:spLocks noChangeShapeType="1"/>
          </p:cNvSpPr>
          <p:nvPr/>
        </p:nvSpPr>
        <p:spPr bwMode="auto">
          <a:xfrm>
            <a:off x="6429375" y="3559175"/>
            <a:ext cx="0" cy="5080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1717" name="Line 120"/>
          <p:cNvSpPr>
            <a:spLocks noChangeShapeType="1"/>
          </p:cNvSpPr>
          <p:nvPr/>
        </p:nvSpPr>
        <p:spPr bwMode="auto">
          <a:xfrm>
            <a:off x="6469063" y="3559175"/>
            <a:ext cx="0" cy="5080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1718" name="Line 121"/>
          <p:cNvSpPr>
            <a:spLocks noChangeShapeType="1"/>
          </p:cNvSpPr>
          <p:nvPr/>
        </p:nvSpPr>
        <p:spPr bwMode="auto">
          <a:xfrm>
            <a:off x="6508750" y="3559175"/>
            <a:ext cx="0" cy="5080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1719" name="Line 122"/>
          <p:cNvSpPr>
            <a:spLocks noChangeShapeType="1"/>
          </p:cNvSpPr>
          <p:nvPr/>
        </p:nvSpPr>
        <p:spPr bwMode="auto">
          <a:xfrm>
            <a:off x="6546850" y="3559175"/>
            <a:ext cx="0" cy="5080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1720" name="Line 123"/>
          <p:cNvSpPr>
            <a:spLocks noChangeShapeType="1"/>
          </p:cNvSpPr>
          <p:nvPr/>
        </p:nvSpPr>
        <p:spPr bwMode="auto">
          <a:xfrm>
            <a:off x="6586538" y="3559175"/>
            <a:ext cx="0" cy="5080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1721" name="Line 124"/>
          <p:cNvSpPr>
            <a:spLocks noChangeShapeType="1"/>
          </p:cNvSpPr>
          <p:nvPr/>
        </p:nvSpPr>
        <p:spPr bwMode="auto">
          <a:xfrm>
            <a:off x="6624638" y="3559175"/>
            <a:ext cx="0" cy="5080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1722" name="Line 125"/>
          <p:cNvSpPr>
            <a:spLocks noChangeShapeType="1"/>
          </p:cNvSpPr>
          <p:nvPr/>
        </p:nvSpPr>
        <p:spPr bwMode="auto">
          <a:xfrm>
            <a:off x="6624638" y="3559175"/>
            <a:ext cx="0" cy="8572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1723" name="Rectangle 126"/>
          <p:cNvSpPr>
            <a:spLocks noChangeArrowheads="1"/>
          </p:cNvSpPr>
          <p:nvPr/>
        </p:nvSpPr>
        <p:spPr bwMode="auto">
          <a:xfrm>
            <a:off x="6369050" y="3660775"/>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a:latin typeface="Times New Roman" panose="02020603050405020304" pitchFamily="18" charset="0"/>
              </a:rPr>
              <a:t>4000</a:t>
            </a:r>
          </a:p>
        </p:txBody>
      </p:sp>
      <p:sp>
        <p:nvSpPr>
          <p:cNvPr id="111724" name="Line 127"/>
          <p:cNvSpPr>
            <a:spLocks noChangeShapeType="1"/>
          </p:cNvSpPr>
          <p:nvPr/>
        </p:nvSpPr>
        <p:spPr bwMode="auto">
          <a:xfrm flipV="1">
            <a:off x="5064125" y="1770063"/>
            <a:ext cx="0" cy="178911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1725" name="Line 128"/>
          <p:cNvSpPr>
            <a:spLocks noChangeShapeType="1"/>
          </p:cNvSpPr>
          <p:nvPr/>
        </p:nvSpPr>
        <p:spPr bwMode="auto">
          <a:xfrm flipH="1">
            <a:off x="5003800" y="3559175"/>
            <a:ext cx="60325" cy="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1726" name="Line 129"/>
          <p:cNvSpPr>
            <a:spLocks noChangeShapeType="1"/>
          </p:cNvSpPr>
          <p:nvPr/>
        </p:nvSpPr>
        <p:spPr bwMode="auto">
          <a:xfrm flipH="1">
            <a:off x="4989513" y="3559175"/>
            <a:ext cx="74612" cy="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1727" name="Line 131"/>
          <p:cNvSpPr>
            <a:spLocks noChangeShapeType="1"/>
          </p:cNvSpPr>
          <p:nvPr/>
        </p:nvSpPr>
        <p:spPr bwMode="auto">
          <a:xfrm flipH="1">
            <a:off x="5003800" y="3381375"/>
            <a:ext cx="60325" cy="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1728" name="Line 132"/>
          <p:cNvSpPr>
            <a:spLocks noChangeShapeType="1"/>
          </p:cNvSpPr>
          <p:nvPr/>
        </p:nvSpPr>
        <p:spPr bwMode="auto">
          <a:xfrm flipH="1">
            <a:off x="5003800" y="3201988"/>
            <a:ext cx="60325" cy="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1729" name="Line 133"/>
          <p:cNvSpPr>
            <a:spLocks noChangeShapeType="1"/>
          </p:cNvSpPr>
          <p:nvPr/>
        </p:nvSpPr>
        <p:spPr bwMode="auto">
          <a:xfrm flipH="1">
            <a:off x="5003800" y="3022600"/>
            <a:ext cx="60325" cy="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1730" name="Line 134"/>
          <p:cNvSpPr>
            <a:spLocks noChangeShapeType="1"/>
          </p:cNvSpPr>
          <p:nvPr/>
        </p:nvSpPr>
        <p:spPr bwMode="auto">
          <a:xfrm flipH="1">
            <a:off x="5003800" y="2844800"/>
            <a:ext cx="60325" cy="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1731" name="Line 135"/>
          <p:cNvSpPr>
            <a:spLocks noChangeShapeType="1"/>
          </p:cNvSpPr>
          <p:nvPr/>
        </p:nvSpPr>
        <p:spPr bwMode="auto">
          <a:xfrm flipH="1">
            <a:off x="5003800" y="2665413"/>
            <a:ext cx="60325" cy="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1732" name="Line 136"/>
          <p:cNvSpPr>
            <a:spLocks noChangeShapeType="1"/>
          </p:cNvSpPr>
          <p:nvPr/>
        </p:nvSpPr>
        <p:spPr bwMode="auto">
          <a:xfrm flipH="1">
            <a:off x="4989513" y="2665413"/>
            <a:ext cx="74612" cy="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1733" name="Line 138"/>
          <p:cNvSpPr>
            <a:spLocks noChangeShapeType="1"/>
          </p:cNvSpPr>
          <p:nvPr/>
        </p:nvSpPr>
        <p:spPr bwMode="auto">
          <a:xfrm flipH="1">
            <a:off x="5003800" y="2486025"/>
            <a:ext cx="60325" cy="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1734" name="Line 139"/>
          <p:cNvSpPr>
            <a:spLocks noChangeShapeType="1"/>
          </p:cNvSpPr>
          <p:nvPr/>
        </p:nvSpPr>
        <p:spPr bwMode="auto">
          <a:xfrm flipH="1">
            <a:off x="5003800" y="2308225"/>
            <a:ext cx="60325" cy="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1735" name="Line 140"/>
          <p:cNvSpPr>
            <a:spLocks noChangeShapeType="1"/>
          </p:cNvSpPr>
          <p:nvPr/>
        </p:nvSpPr>
        <p:spPr bwMode="auto">
          <a:xfrm flipH="1">
            <a:off x="5003800" y="2128838"/>
            <a:ext cx="60325" cy="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1736" name="Line 141"/>
          <p:cNvSpPr>
            <a:spLocks noChangeShapeType="1"/>
          </p:cNvSpPr>
          <p:nvPr/>
        </p:nvSpPr>
        <p:spPr bwMode="auto">
          <a:xfrm flipH="1">
            <a:off x="5003800" y="1949450"/>
            <a:ext cx="60325" cy="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1737" name="Line 142"/>
          <p:cNvSpPr>
            <a:spLocks noChangeShapeType="1"/>
          </p:cNvSpPr>
          <p:nvPr/>
        </p:nvSpPr>
        <p:spPr bwMode="auto">
          <a:xfrm flipH="1">
            <a:off x="5003800" y="1771650"/>
            <a:ext cx="60325" cy="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1738" name="Line 143"/>
          <p:cNvSpPr>
            <a:spLocks noChangeShapeType="1"/>
          </p:cNvSpPr>
          <p:nvPr/>
        </p:nvSpPr>
        <p:spPr bwMode="auto">
          <a:xfrm flipH="1">
            <a:off x="4989513" y="1771650"/>
            <a:ext cx="74612" cy="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1739" name="Freeform 145"/>
          <p:cNvSpPr>
            <a:spLocks/>
          </p:cNvSpPr>
          <p:nvPr/>
        </p:nvSpPr>
        <p:spPr bwMode="auto">
          <a:xfrm flipV="1">
            <a:off x="5180013" y="1770063"/>
            <a:ext cx="1054100" cy="1789112"/>
          </a:xfrm>
          <a:custGeom>
            <a:avLst/>
            <a:gdLst>
              <a:gd name="T0" fmla="*/ 0 w 4583"/>
              <a:gd name="T1" fmla="*/ 2147483647 h 7777"/>
              <a:gd name="T2" fmla="*/ 2147483647 w 4583"/>
              <a:gd name="T3" fmla="*/ 2147483647 h 7777"/>
              <a:gd name="T4" fmla="*/ 2147483647 w 4583"/>
              <a:gd name="T5" fmla="*/ 2147483647 h 7777"/>
              <a:gd name="T6" fmla="*/ 2147483647 w 4583"/>
              <a:gd name="T7" fmla="*/ 2147483647 h 7777"/>
              <a:gd name="T8" fmla="*/ 2147483647 w 4583"/>
              <a:gd name="T9" fmla="*/ 2147483647 h 7777"/>
              <a:gd name="T10" fmla="*/ 2147483647 w 4583"/>
              <a:gd name="T11" fmla="*/ 2147483647 h 7777"/>
              <a:gd name="T12" fmla="*/ 2147483647 w 4583"/>
              <a:gd name="T13" fmla="*/ 2147483647 h 7777"/>
              <a:gd name="T14" fmla="*/ 2147483647 w 4583"/>
              <a:gd name="T15" fmla="*/ 2147483647 h 7777"/>
              <a:gd name="T16" fmla="*/ 2147483647 w 4583"/>
              <a:gd name="T17" fmla="*/ 2147483647 h 7777"/>
              <a:gd name="T18" fmla="*/ 2147483647 w 4583"/>
              <a:gd name="T19" fmla="*/ 2147483647 h 7777"/>
              <a:gd name="T20" fmla="*/ 2147483647 w 4583"/>
              <a:gd name="T21" fmla="*/ 2147483647 h 7777"/>
              <a:gd name="T22" fmla="*/ 2147483647 w 4583"/>
              <a:gd name="T23" fmla="*/ 2147483647 h 7777"/>
              <a:gd name="T24" fmla="*/ 2147483647 w 4583"/>
              <a:gd name="T25" fmla="*/ 2147483647 h 7777"/>
              <a:gd name="T26" fmla="*/ 2147483647 w 4583"/>
              <a:gd name="T27" fmla="*/ 2147483647 h 7777"/>
              <a:gd name="T28" fmla="*/ 2147483647 w 4583"/>
              <a:gd name="T29" fmla="*/ 2147483647 h 7777"/>
              <a:gd name="T30" fmla="*/ 2147483647 w 4583"/>
              <a:gd name="T31" fmla="*/ 2147483647 h 7777"/>
              <a:gd name="T32" fmla="*/ 2147483647 w 4583"/>
              <a:gd name="T33" fmla="*/ 2147483647 h 7777"/>
              <a:gd name="T34" fmla="*/ 2147483647 w 4583"/>
              <a:gd name="T35" fmla="*/ 2147483647 h 7777"/>
              <a:gd name="T36" fmla="*/ 2147483647 w 4583"/>
              <a:gd name="T37" fmla="*/ 2147483647 h 7777"/>
              <a:gd name="T38" fmla="*/ 2147483647 w 4583"/>
              <a:gd name="T39" fmla="*/ 2147483647 h 7777"/>
              <a:gd name="T40" fmla="*/ 2147483647 w 4583"/>
              <a:gd name="T41" fmla="*/ 2147483647 h 7777"/>
              <a:gd name="T42" fmla="*/ 2147483647 w 4583"/>
              <a:gd name="T43" fmla="*/ 2147483647 h 7777"/>
              <a:gd name="T44" fmla="*/ 2147483647 w 4583"/>
              <a:gd name="T45" fmla="*/ 2147483647 h 7777"/>
              <a:gd name="T46" fmla="*/ 2147483647 w 4583"/>
              <a:gd name="T47" fmla="*/ 2147483647 h 7777"/>
              <a:gd name="T48" fmla="*/ 2147483647 w 4583"/>
              <a:gd name="T49" fmla="*/ 2147483647 h 7777"/>
              <a:gd name="T50" fmla="*/ 2147483647 w 4583"/>
              <a:gd name="T51" fmla="*/ 2147483647 h 7777"/>
              <a:gd name="T52" fmla="*/ 2147483647 w 4583"/>
              <a:gd name="T53" fmla="*/ 2147483647 h 7777"/>
              <a:gd name="T54" fmla="*/ 2147483647 w 4583"/>
              <a:gd name="T55" fmla="*/ 2147483647 h 7777"/>
              <a:gd name="T56" fmla="*/ 2147483647 w 4583"/>
              <a:gd name="T57" fmla="*/ 2147483647 h 7777"/>
              <a:gd name="T58" fmla="*/ 2147483647 w 4583"/>
              <a:gd name="T59" fmla="*/ 2147483647 h 7777"/>
              <a:gd name="T60" fmla="*/ 2147483647 w 4583"/>
              <a:gd name="T61" fmla="*/ 2147483647 h 7777"/>
              <a:gd name="T62" fmla="*/ 2147483647 w 4583"/>
              <a:gd name="T63" fmla="*/ 2147483647 h 7777"/>
              <a:gd name="T64" fmla="*/ 2147483647 w 4583"/>
              <a:gd name="T65" fmla="*/ 2147483647 h 7777"/>
              <a:gd name="T66" fmla="*/ 2147483647 w 4583"/>
              <a:gd name="T67" fmla="*/ 2147483647 h 7777"/>
              <a:gd name="T68" fmla="*/ 2147483647 w 4583"/>
              <a:gd name="T69" fmla="*/ 2147483647 h 7777"/>
              <a:gd name="T70" fmla="*/ 2147483647 w 4583"/>
              <a:gd name="T71" fmla="*/ 2147483647 h 7777"/>
              <a:gd name="T72" fmla="*/ 2147483647 w 4583"/>
              <a:gd name="T73" fmla="*/ 2147483647 h 7777"/>
              <a:gd name="T74" fmla="*/ 2147483647 w 4583"/>
              <a:gd name="T75" fmla="*/ 2147483647 h 7777"/>
              <a:gd name="T76" fmla="*/ 2147483647 w 4583"/>
              <a:gd name="T77" fmla="*/ 2147483647 h 7777"/>
              <a:gd name="T78" fmla="*/ 2147483647 w 4583"/>
              <a:gd name="T79" fmla="*/ 2147483647 h 7777"/>
              <a:gd name="T80" fmla="*/ 2147483647 w 4583"/>
              <a:gd name="T81" fmla="*/ 2147483647 h 7777"/>
              <a:gd name="T82" fmla="*/ 2147483647 w 4583"/>
              <a:gd name="T83" fmla="*/ 2147483647 h 7777"/>
              <a:gd name="T84" fmla="*/ 2147483647 w 4583"/>
              <a:gd name="T85" fmla="*/ 2147483647 h 7777"/>
              <a:gd name="T86" fmla="*/ 2147483647 w 4583"/>
              <a:gd name="T87" fmla="*/ 2147483647 h 7777"/>
              <a:gd name="T88" fmla="*/ 2147483647 w 4583"/>
              <a:gd name="T89" fmla="*/ 2147483647 h 7777"/>
              <a:gd name="T90" fmla="*/ 2147483647 w 4583"/>
              <a:gd name="T91" fmla="*/ 2147483647 h 7777"/>
              <a:gd name="T92" fmla="*/ 2147483647 w 4583"/>
              <a:gd name="T93" fmla="*/ 2147483647 h 7777"/>
              <a:gd name="T94" fmla="*/ 2147483647 w 4583"/>
              <a:gd name="T95" fmla="*/ 2147483647 h 7777"/>
              <a:gd name="T96" fmla="*/ 2147483647 w 4583"/>
              <a:gd name="T97" fmla="*/ 2147483647 h 7777"/>
              <a:gd name="T98" fmla="*/ 2147483647 w 4583"/>
              <a:gd name="T99" fmla="*/ 2147483647 h 7777"/>
              <a:gd name="T100" fmla="*/ 2147483647 w 4583"/>
              <a:gd name="T101" fmla="*/ 2147483647 h 7777"/>
              <a:gd name="T102" fmla="*/ 2147483647 w 4583"/>
              <a:gd name="T103" fmla="*/ 2147483647 h 7777"/>
              <a:gd name="T104" fmla="*/ 2147483647 w 4583"/>
              <a:gd name="T105" fmla="*/ 2147483647 h 7777"/>
              <a:gd name="T106" fmla="*/ 2147483647 w 4583"/>
              <a:gd name="T107" fmla="*/ 2147483647 h 7777"/>
              <a:gd name="T108" fmla="*/ 2147483647 w 4583"/>
              <a:gd name="T109" fmla="*/ 2147483647 h 7777"/>
              <a:gd name="T110" fmla="*/ 2147483647 w 4583"/>
              <a:gd name="T111" fmla="*/ 2147483647 h 7777"/>
              <a:gd name="T112" fmla="*/ 0 w 4583"/>
              <a:gd name="T113" fmla="*/ 2147483647 h 7777"/>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4583"/>
              <a:gd name="T172" fmla="*/ 0 h 7777"/>
              <a:gd name="T173" fmla="*/ 4583 w 4583"/>
              <a:gd name="T174" fmla="*/ 7777 h 7777"/>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4583" h="7777">
                <a:moveTo>
                  <a:pt x="0" y="0"/>
                </a:moveTo>
                <a:lnTo>
                  <a:pt x="0" y="0"/>
                </a:lnTo>
                <a:lnTo>
                  <a:pt x="0" y="77"/>
                </a:lnTo>
                <a:lnTo>
                  <a:pt x="0" y="155"/>
                </a:lnTo>
                <a:lnTo>
                  <a:pt x="0" y="233"/>
                </a:lnTo>
                <a:lnTo>
                  <a:pt x="0" y="311"/>
                </a:lnTo>
                <a:lnTo>
                  <a:pt x="1" y="311"/>
                </a:lnTo>
                <a:lnTo>
                  <a:pt x="1" y="388"/>
                </a:lnTo>
                <a:lnTo>
                  <a:pt x="1" y="466"/>
                </a:lnTo>
                <a:lnTo>
                  <a:pt x="3" y="466"/>
                </a:lnTo>
                <a:lnTo>
                  <a:pt x="3" y="544"/>
                </a:lnTo>
                <a:lnTo>
                  <a:pt x="4" y="544"/>
                </a:lnTo>
                <a:lnTo>
                  <a:pt x="4" y="622"/>
                </a:lnTo>
                <a:lnTo>
                  <a:pt x="6" y="622"/>
                </a:lnTo>
                <a:lnTo>
                  <a:pt x="6" y="699"/>
                </a:lnTo>
                <a:lnTo>
                  <a:pt x="8" y="699"/>
                </a:lnTo>
                <a:lnTo>
                  <a:pt x="8" y="777"/>
                </a:lnTo>
                <a:lnTo>
                  <a:pt x="10" y="777"/>
                </a:lnTo>
                <a:lnTo>
                  <a:pt x="10" y="855"/>
                </a:lnTo>
                <a:lnTo>
                  <a:pt x="13" y="855"/>
                </a:lnTo>
                <a:lnTo>
                  <a:pt x="13" y="933"/>
                </a:lnTo>
                <a:lnTo>
                  <a:pt x="16" y="933"/>
                </a:lnTo>
                <a:lnTo>
                  <a:pt x="16" y="1011"/>
                </a:lnTo>
                <a:lnTo>
                  <a:pt x="20" y="1011"/>
                </a:lnTo>
                <a:lnTo>
                  <a:pt x="20" y="1088"/>
                </a:lnTo>
                <a:lnTo>
                  <a:pt x="25" y="1088"/>
                </a:lnTo>
                <a:lnTo>
                  <a:pt x="25" y="1166"/>
                </a:lnTo>
                <a:lnTo>
                  <a:pt x="29" y="1166"/>
                </a:lnTo>
                <a:lnTo>
                  <a:pt x="29" y="1244"/>
                </a:lnTo>
                <a:lnTo>
                  <a:pt x="35" y="1244"/>
                </a:lnTo>
                <a:lnTo>
                  <a:pt x="35" y="1322"/>
                </a:lnTo>
                <a:lnTo>
                  <a:pt x="41" y="1322"/>
                </a:lnTo>
                <a:lnTo>
                  <a:pt x="41" y="1399"/>
                </a:lnTo>
                <a:lnTo>
                  <a:pt x="47" y="1399"/>
                </a:lnTo>
                <a:lnTo>
                  <a:pt x="47" y="1477"/>
                </a:lnTo>
                <a:lnTo>
                  <a:pt x="55" y="1477"/>
                </a:lnTo>
                <a:lnTo>
                  <a:pt x="55" y="1555"/>
                </a:lnTo>
                <a:lnTo>
                  <a:pt x="62" y="1555"/>
                </a:lnTo>
                <a:lnTo>
                  <a:pt x="62" y="1633"/>
                </a:lnTo>
                <a:lnTo>
                  <a:pt x="71" y="1633"/>
                </a:lnTo>
                <a:lnTo>
                  <a:pt x="71" y="1710"/>
                </a:lnTo>
                <a:lnTo>
                  <a:pt x="80" y="1710"/>
                </a:lnTo>
                <a:lnTo>
                  <a:pt x="80" y="1788"/>
                </a:lnTo>
                <a:lnTo>
                  <a:pt x="90" y="1788"/>
                </a:lnTo>
                <a:lnTo>
                  <a:pt x="90" y="1866"/>
                </a:lnTo>
                <a:lnTo>
                  <a:pt x="100" y="1866"/>
                </a:lnTo>
                <a:lnTo>
                  <a:pt x="100" y="1944"/>
                </a:lnTo>
                <a:lnTo>
                  <a:pt x="111" y="1944"/>
                </a:lnTo>
                <a:lnTo>
                  <a:pt x="111" y="2022"/>
                </a:lnTo>
                <a:lnTo>
                  <a:pt x="123" y="2022"/>
                </a:lnTo>
                <a:lnTo>
                  <a:pt x="123" y="2099"/>
                </a:lnTo>
                <a:lnTo>
                  <a:pt x="136" y="2099"/>
                </a:lnTo>
                <a:lnTo>
                  <a:pt x="136" y="2177"/>
                </a:lnTo>
                <a:lnTo>
                  <a:pt x="149" y="2177"/>
                </a:lnTo>
                <a:lnTo>
                  <a:pt x="149" y="2255"/>
                </a:lnTo>
                <a:lnTo>
                  <a:pt x="164" y="2255"/>
                </a:lnTo>
                <a:lnTo>
                  <a:pt x="164" y="2333"/>
                </a:lnTo>
                <a:lnTo>
                  <a:pt x="179" y="2333"/>
                </a:lnTo>
                <a:lnTo>
                  <a:pt x="179" y="2410"/>
                </a:lnTo>
                <a:lnTo>
                  <a:pt x="195" y="2410"/>
                </a:lnTo>
                <a:lnTo>
                  <a:pt x="195" y="2488"/>
                </a:lnTo>
                <a:lnTo>
                  <a:pt x="212" y="2488"/>
                </a:lnTo>
                <a:lnTo>
                  <a:pt x="212" y="2566"/>
                </a:lnTo>
                <a:lnTo>
                  <a:pt x="229" y="2566"/>
                </a:lnTo>
                <a:lnTo>
                  <a:pt x="229" y="2644"/>
                </a:lnTo>
                <a:lnTo>
                  <a:pt x="248" y="2644"/>
                </a:lnTo>
                <a:lnTo>
                  <a:pt x="248" y="2721"/>
                </a:lnTo>
                <a:lnTo>
                  <a:pt x="267" y="2721"/>
                </a:lnTo>
                <a:lnTo>
                  <a:pt x="267" y="2799"/>
                </a:lnTo>
                <a:lnTo>
                  <a:pt x="288" y="2799"/>
                </a:lnTo>
                <a:lnTo>
                  <a:pt x="288" y="2877"/>
                </a:lnTo>
                <a:lnTo>
                  <a:pt x="309" y="2877"/>
                </a:lnTo>
                <a:lnTo>
                  <a:pt x="309" y="2955"/>
                </a:lnTo>
                <a:lnTo>
                  <a:pt x="331" y="2955"/>
                </a:lnTo>
                <a:lnTo>
                  <a:pt x="331" y="3033"/>
                </a:lnTo>
                <a:lnTo>
                  <a:pt x="354" y="3033"/>
                </a:lnTo>
                <a:lnTo>
                  <a:pt x="354" y="3110"/>
                </a:lnTo>
                <a:lnTo>
                  <a:pt x="378" y="3110"/>
                </a:lnTo>
                <a:lnTo>
                  <a:pt x="378" y="3188"/>
                </a:lnTo>
                <a:lnTo>
                  <a:pt x="404" y="3188"/>
                </a:lnTo>
                <a:lnTo>
                  <a:pt x="404" y="3266"/>
                </a:lnTo>
                <a:lnTo>
                  <a:pt x="430" y="3266"/>
                </a:lnTo>
                <a:lnTo>
                  <a:pt x="430" y="3344"/>
                </a:lnTo>
                <a:lnTo>
                  <a:pt x="457" y="3344"/>
                </a:lnTo>
                <a:lnTo>
                  <a:pt x="457" y="3421"/>
                </a:lnTo>
                <a:lnTo>
                  <a:pt x="485" y="3421"/>
                </a:lnTo>
                <a:lnTo>
                  <a:pt x="485" y="3499"/>
                </a:lnTo>
                <a:lnTo>
                  <a:pt x="515" y="3499"/>
                </a:lnTo>
                <a:lnTo>
                  <a:pt x="515" y="3577"/>
                </a:lnTo>
                <a:lnTo>
                  <a:pt x="545" y="3577"/>
                </a:lnTo>
                <a:lnTo>
                  <a:pt x="545" y="3655"/>
                </a:lnTo>
                <a:lnTo>
                  <a:pt x="577" y="3655"/>
                </a:lnTo>
                <a:lnTo>
                  <a:pt x="577" y="3732"/>
                </a:lnTo>
                <a:lnTo>
                  <a:pt x="610" y="3732"/>
                </a:lnTo>
                <a:lnTo>
                  <a:pt x="610" y="3810"/>
                </a:lnTo>
                <a:lnTo>
                  <a:pt x="643" y="3810"/>
                </a:lnTo>
                <a:lnTo>
                  <a:pt x="643" y="3888"/>
                </a:lnTo>
                <a:lnTo>
                  <a:pt x="678" y="3888"/>
                </a:lnTo>
                <a:lnTo>
                  <a:pt x="678" y="3966"/>
                </a:lnTo>
                <a:lnTo>
                  <a:pt x="715" y="3966"/>
                </a:lnTo>
                <a:lnTo>
                  <a:pt x="715" y="4044"/>
                </a:lnTo>
                <a:lnTo>
                  <a:pt x="752" y="4044"/>
                </a:lnTo>
                <a:lnTo>
                  <a:pt x="752" y="4121"/>
                </a:lnTo>
                <a:lnTo>
                  <a:pt x="790" y="4121"/>
                </a:lnTo>
                <a:lnTo>
                  <a:pt x="790" y="4199"/>
                </a:lnTo>
                <a:lnTo>
                  <a:pt x="830" y="4199"/>
                </a:lnTo>
                <a:lnTo>
                  <a:pt x="830" y="4277"/>
                </a:lnTo>
                <a:lnTo>
                  <a:pt x="871" y="4277"/>
                </a:lnTo>
                <a:lnTo>
                  <a:pt x="871" y="4355"/>
                </a:lnTo>
                <a:lnTo>
                  <a:pt x="914" y="4355"/>
                </a:lnTo>
                <a:lnTo>
                  <a:pt x="914" y="4432"/>
                </a:lnTo>
                <a:lnTo>
                  <a:pt x="957" y="4432"/>
                </a:lnTo>
                <a:lnTo>
                  <a:pt x="957" y="4510"/>
                </a:lnTo>
                <a:lnTo>
                  <a:pt x="1002" y="4510"/>
                </a:lnTo>
                <a:lnTo>
                  <a:pt x="1002" y="4588"/>
                </a:lnTo>
                <a:lnTo>
                  <a:pt x="1049" y="4588"/>
                </a:lnTo>
                <a:lnTo>
                  <a:pt x="1049" y="4666"/>
                </a:lnTo>
                <a:lnTo>
                  <a:pt x="1096" y="4666"/>
                </a:lnTo>
                <a:lnTo>
                  <a:pt x="1096" y="4743"/>
                </a:lnTo>
                <a:lnTo>
                  <a:pt x="1145" y="4743"/>
                </a:lnTo>
                <a:lnTo>
                  <a:pt x="1145" y="4821"/>
                </a:lnTo>
                <a:lnTo>
                  <a:pt x="1196" y="4821"/>
                </a:lnTo>
                <a:lnTo>
                  <a:pt x="1196" y="4899"/>
                </a:lnTo>
                <a:lnTo>
                  <a:pt x="1248" y="4899"/>
                </a:lnTo>
                <a:lnTo>
                  <a:pt x="1248" y="4977"/>
                </a:lnTo>
                <a:lnTo>
                  <a:pt x="1301" y="4977"/>
                </a:lnTo>
                <a:lnTo>
                  <a:pt x="1301" y="5055"/>
                </a:lnTo>
                <a:lnTo>
                  <a:pt x="1356" y="5055"/>
                </a:lnTo>
                <a:lnTo>
                  <a:pt x="1356" y="5132"/>
                </a:lnTo>
                <a:lnTo>
                  <a:pt x="1412" y="5132"/>
                </a:lnTo>
                <a:lnTo>
                  <a:pt x="1412" y="5210"/>
                </a:lnTo>
                <a:lnTo>
                  <a:pt x="1470" y="5210"/>
                </a:lnTo>
                <a:lnTo>
                  <a:pt x="1470" y="5288"/>
                </a:lnTo>
                <a:lnTo>
                  <a:pt x="1529" y="5288"/>
                </a:lnTo>
                <a:lnTo>
                  <a:pt x="1529" y="5366"/>
                </a:lnTo>
                <a:lnTo>
                  <a:pt x="1590" y="5366"/>
                </a:lnTo>
                <a:lnTo>
                  <a:pt x="1590" y="5443"/>
                </a:lnTo>
                <a:lnTo>
                  <a:pt x="1652" y="5443"/>
                </a:lnTo>
                <a:lnTo>
                  <a:pt x="1652" y="5521"/>
                </a:lnTo>
                <a:lnTo>
                  <a:pt x="1717" y="5521"/>
                </a:lnTo>
                <a:lnTo>
                  <a:pt x="1717" y="5599"/>
                </a:lnTo>
                <a:lnTo>
                  <a:pt x="1782" y="5599"/>
                </a:lnTo>
                <a:lnTo>
                  <a:pt x="1782" y="5677"/>
                </a:lnTo>
                <a:lnTo>
                  <a:pt x="1850" y="5677"/>
                </a:lnTo>
                <a:lnTo>
                  <a:pt x="1850" y="5754"/>
                </a:lnTo>
                <a:lnTo>
                  <a:pt x="1919" y="5754"/>
                </a:lnTo>
                <a:lnTo>
                  <a:pt x="1919" y="5832"/>
                </a:lnTo>
                <a:lnTo>
                  <a:pt x="1990" y="5832"/>
                </a:lnTo>
                <a:lnTo>
                  <a:pt x="1990" y="5910"/>
                </a:lnTo>
                <a:lnTo>
                  <a:pt x="2063" y="5910"/>
                </a:lnTo>
                <a:lnTo>
                  <a:pt x="2063" y="5988"/>
                </a:lnTo>
                <a:lnTo>
                  <a:pt x="2137" y="5988"/>
                </a:lnTo>
                <a:lnTo>
                  <a:pt x="2137" y="6066"/>
                </a:lnTo>
                <a:lnTo>
                  <a:pt x="2214" y="6066"/>
                </a:lnTo>
                <a:lnTo>
                  <a:pt x="2214" y="6143"/>
                </a:lnTo>
                <a:lnTo>
                  <a:pt x="2292" y="6143"/>
                </a:lnTo>
                <a:lnTo>
                  <a:pt x="2292" y="6221"/>
                </a:lnTo>
                <a:lnTo>
                  <a:pt x="2373" y="6221"/>
                </a:lnTo>
                <a:lnTo>
                  <a:pt x="2373" y="6299"/>
                </a:lnTo>
                <a:lnTo>
                  <a:pt x="2455" y="6299"/>
                </a:lnTo>
                <a:lnTo>
                  <a:pt x="2455" y="6377"/>
                </a:lnTo>
                <a:lnTo>
                  <a:pt x="2540" y="6377"/>
                </a:lnTo>
                <a:lnTo>
                  <a:pt x="2540" y="6454"/>
                </a:lnTo>
                <a:lnTo>
                  <a:pt x="2626" y="6454"/>
                </a:lnTo>
                <a:lnTo>
                  <a:pt x="2626" y="6532"/>
                </a:lnTo>
                <a:lnTo>
                  <a:pt x="2715" y="6532"/>
                </a:lnTo>
                <a:lnTo>
                  <a:pt x="2715" y="6610"/>
                </a:lnTo>
                <a:lnTo>
                  <a:pt x="2806" y="6610"/>
                </a:lnTo>
                <a:lnTo>
                  <a:pt x="2806" y="6688"/>
                </a:lnTo>
                <a:lnTo>
                  <a:pt x="2900" y="6688"/>
                </a:lnTo>
                <a:lnTo>
                  <a:pt x="2900" y="6765"/>
                </a:lnTo>
                <a:lnTo>
                  <a:pt x="2995" y="6765"/>
                </a:lnTo>
                <a:lnTo>
                  <a:pt x="2995" y="6843"/>
                </a:lnTo>
                <a:lnTo>
                  <a:pt x="3094" y="6843"/>
                </a:lnTo>
                <a:lnTo>
                  <a:pt x="3094" y="6921"/>
                </a:lnTo>
                <a:lnTo>
                  <a:pt x="3195" y="6921"/>
                </a:lnTo>
                <a:lnTo>
                  <a:pt x="3195" y="6999"/>
                </a:lnTo>
                <a:lnTo>
                  <a:pt x="3299" y="6999"/>
                </a:lnTo>
                <a:lnTo>
                  <a:pt x="3299" y="7077"/>
                </a:lnTo>
                <a:lnTo>
                  <a:pt x="3406" y="7077"/>
                </a:lnTo>
                <a:lnTo>
                  <a:pt x="3406" y="7154"/>
                </a:lnTo>
                <a:lnTo>
                  <a:pt x="3516" y="7154"/>
                </a:lnTo>
                <a:lnTo>
                  <a:pt x="3516" y="7232"/>
                </a:lnTo>
                <a:lnTo>
                  <a:pt x="3629" y="7232"/>
                </a:lnTo>
                <a:lnTo>
                  <a:pt x="3629" y="7310"/>
                </a:lnTo>
                <a:lnTo>
                  <a:pt x="3746" y="7310"/>
                </a:lnTo>
                <a:lnTo>
                  <a:pt x="3746" y="7388"/>
                </a:lnTo>
                <a:lnTo>
                  <a:pt x="3867" y="7388"/>
                </a:lnTo>
                <a:lnTo>
                  <a:pt x="3867" y="7465"/>
                </a:lnTo>
                <a:lnTo>
                  <a:pt x="3993" y="7465"/>
                </a:lnTo>
                <a:lnTo>
                  <a:pt x="3993" y="7543"/>
                </a:lnTo>
                <a:lnTo>
                  <a:pt x="4124" y="7543"/>
                </a:lnTo>
                <a:lnTo>
                  <a:pt x="4124" y="7621"/>
                </a:lnTo>
                <a:lnTo>
                  <a:pt x="4262" y="7621"/>
                </a:lnTo>
                <a:lnTo>
                  <a:pt x="4262" y="7699"/>
                </a:lnTo>
                <a:lnTo>
                  <a:pt x="4410" y="7699"/>
                </a:lnTo>
                <a:lnTo>
                  <a:pt x="4410" y="7777"/>
                </a:lnTo>
                <a:lnTo>
                  <a:pt x="4583" y="7777"/>
                </a:lnTo>
                <a:lnTo>
                  <a:pt x="4583" y="7699"/>
                </a:lnTo>
                <a:lnTo>
                  <a:pt x="4410" y="7699"/>
                </a:lnTo>
                <a:lnTo>
                  <a:pt x="4410" y="7621"/>
                </a:lnTo>
                <a:lnTo>
                  <a:pt x="4262" y="7621"/>
                </a:lnTo>
                <a:lnTo>
                  <a:pt x="4262" y="7543"/>
                </a:lnTo>
                <a:lnTo>
                  <a:pt x="4124" y="7543"/>
                </a:lnTo>
                <a:lnTo>
                  <a:pt x="4124" y="7465"/>
                </a:lnTo>
                <a:lnTo>
                  <a:pt x="3993" y="7465"/>
                </a:lnTo>
                <a:lnTo>
                  <a:pt x="3993" y="7388"/>
                </a:lnTo>
                <a:lnTo>
                  <a:pt x="3867" y="7388"/>
                </a:lnTo>
                <a:lnTo>
                  <a:pt x="3867" y="7310"/>
                </a:lnTo>
                <a:lnTo>
                  <a:pt x="3746" y="7310"/>
                </a:lnTo>
                <a:lnTo>
                  <a:pt x="3746" y="7232"/>
                </a:lnTo>
                <a:lnTo>
                  <a:pt x="3629" y="7232"/>
                </a:lnTo>
                <a:lnTo>
                  <a:pt x="3629" y="7154"/>
                </a:lnTo>
                <a:lnTo>
                  <a:pt x="3516" y="7154"/>
                </a:lnTo>
                <a:lnTo>
                  <a:pt x="3516" y="7077"/>
                </a:lnTo>
                <a:lnTo>
                  <a:pt x="3406" y="7077"/>
                </a:lnTo>
                <a:lnTo>
                  <a:pt x="3406" y="6999"/>
                </a:lnTo>
                <a:lnTo>
                  <a:pt x="3299" y="6999"/>
                </a:lnTo>
                <a:lnTo>
                  <a:pt x="3299" y="6921"/>
                </a:lnTo>
                <a:lnTo>
                  <a:pt x="3195" y="6921"/>
                </a:lnTo>
                <a:lnTo>
                  <a:pt x="3195" y="6843"/>
                </a:lnTo>
                <a:lnTo>
                  <a:pt x="3094" y="6843"/>
                </a:lnTo>
                <a:lnTo>
                  <a:pt x="3094" y="6765"/>
                </a:lnTo>
                <a:lnTo>
                  <a:pt x="2995" y="6765"/>
                </a:lnTo>
                <a:lnTo>
                  <a:pt x="2995" y="6688"/>
                </a:lnTo>
                <a:lnTo>
                  <a:pt x="2900" y="6688"/>
                </a:lnTo>
                <a:lnTo>
                  <a:pt x="2900" y="6610"/>
                </a:lnTo>
                <a:lnTo>
                  <a:pt x="2806" y="6610"/>
                </a:lnTo>
                <a:lnTo>
                  <a:pt x="2806" y="6532"/>
                </a:lnTo>
                <a:lnTo>
                  <a:pt x="2715" y="6532"/>
                </a:lnTo>
                <a:lnTo>
                  <a:pt x="2715" y="6454"/>
                </a:lnTo>
                <a:lnTo>
                  <a:pt x="2626" y="6454"/>
                </a:lnTo>
                <a:lnTo>
                  <a:pt x="2626" y="6377"/>
                </a:lnTo>
                <a:lnTo>
                  <a:pt x="2540" y="6377"/>
                </a:lnTo>
                <a:lnTo>
                  <a:pt x="2540" y="6299"/>
                </a:lnTo>
                <a:lnTo>
                  <a:pt x="2455" y="6299"/>
                </a:lnTo>
                <a:lnTo>
                  <a:pt x="2455" y="6221"/>
                </a:lnTo>
                <a:lnTo>
                  <a:pt x="2373" y="6221"/>
                </a:lnTo>
                <a:lnTo>
                  <a:pt x="2373" y="6143"/>
                </a:lnTo>
                <a:lnTo>
                  <a:pt x="2292" y="6143"/>
                </a:lnTo>
                <a:lnTo>
                  <a:pt x="2292" y="6066"/>
                </a:lnTo>
                <a:lnTo>
                  <a:pt x="2214" y="6066"/>
                </a:lnTo>
                <a:lnTo>
                  <a:pt x="2214" y="5988"/>
                </a:lnTo>
                <a:lnTo>
                  <a:pt x="2137" y="5988"/>
                </a:lnTo>
                <a:lnTo>
                  <a:pt x="2137" y="5910"/>
                </a:lnTo>
                <a:lnTo>
                  <a:pt x="2063" y="5910"/>
                </a:lnTo>
                <a:lnTo>
                  <a:pt x="2063" y="5832"/>
                </a:lnTo>
                <a:lnTo>
                  <a:pt x="1990" y="5832"/>
                </a:lnTo>
                <a:lnTo>
                  <a:pt x="1990" y="5754"/>
                </a:lnTo>
                <a:lnTo>
                  <a:pt x="1919" y="5754"/>
                </a:lnTo>
                <a:lnTo>
                  <a:pt x="1919" y="5677"/>
                </a:lnTo>
                <a:lnTo>
                  <a:pt x="1850" y="5677"/>
                </a:lnTo>
                <a:lnTo>
                  <a:pt x="1850" y="5599"/>
                </a:lnTo>
                <a:lnTo>
                  <a:pt x="1782" y="5599"/>
                </a:lnTo>
                <a:lnTo>
                  <a:pt x="1782" y="5521"/>
                </a:lnTo>
                <a:lnTo>
                  <a:pt x="1717" y="5521"/>
                </a:lnTo>
                <a:lnTo>
                  <a:pt x="1717" y="5443"/>
                </a:lnTo>
                <a:lnTo>
                  <a:pt x="1652" y="5443"/>
                </a:lnTo>
                <a:lnTo>
                  <a:pt x="1652" y="5366"/>
                </a:lnTo>
                <a:lnTo>
                  <a:pt x="1590" y="5366"/>
                </a:lnTo>
                <a:lnTo>
                  <a:pt x="1590" y="5288"/>
                </a:lnTo>
                <a:lnTo>
                  <a:pt x="1529" y="5288"/>
                </a:lnTo>
                <a:lnTo>
                  <a:pt x="1529" y="5210"/>
                </a:lnTo>
                <a:lnTo>
                  <a:pt x="1470" y="5210"/>
                </a:lnTo>
                <a:lnTo>
                  <a:pt x="1470" y="5132"/>
                </a:lnTo>
                <a:lnTo>
                  <a:pt x="1412" y="5132"/>
                </a:lnTo>
                <a:lnTo>
                  <a:pt x="1412" y="5055"/>
                </a:lnTo>
                <a:lnTo>
                  <a:pt x="1356" y="5055"/>
                </a:lnTo>
                <a:lnTo>
                  <a:pt x="1356" y="4977"/>
                </a:lnTo>
                <a:lnTo>
                  <a:pt x="1301" y="4977"/>
                </a:lnTo>
                <a:lnTo>
                  <a:pt x="1301" y="4899"/>
                </a:lnTo>
                <a:lnTo>
                  <a:pt x="1248" y="4899"/>
                </a:lnTo>
                <a:lnTo>
                  <a:pt x="1248" y="4821"/>
                </a:lnTo>
                <a:lnTo>
                  <a:pt x="1196" y="4821"/>
                </a:lnTo>
                <a:lnTo>
                  <a:pt x="1196" y="4743"/>
                </a:lnTo>
                <a:lnTo>
                  <a:pt x="1145" y="4743"/>
                </a:lnTo>
                <a:lnTo>
                  <a:pt x="1145" y="4666"/>
                </a:lnTo>
                <a:lnTo>
                  <a:pt x="1096" y="4666"/>
                </a:lnTo>
                <a:lnTo>
                  <a:pt x="1096" y="4588"/>
                </a:lnTo>
                <a:lnTo>
                  <a:pt x="1049" y="4588"/>
                </a:lnTo>
                <a:lnTo>
                  <a:pt x="1049" y="4510"/>
                </a:lnTo>
                <a:lnTo>
                  <a:pt x="1002" y="4510"/>
                </a:lnTo>
                <a:lnTo>
                  <a:pt x="1002" y="4432"/>
                </a:lnTo>
                <a:lnTo>
                  <a:pt x="957" y="4432"/>
                </a:lnTo>
                <a:lnTo>
                  <a:pt x="957" y="4355"/>
                </a:lnTo>
                <a:lnTo>
                  <a:pt x="914" y="4355"/>
                </a:lnTo>
                <a:lnTo>
                  <a:pt x="914" y="4277"/>
                </a:lnTo>
                <a:lnTo>
                  <a:pt x="871" y="4277"/>
                </a:lnTo>
                <a:lnTo>
                  <a:pt x="871" y="4199"/>
                </a:lnTo>
                <a:lnTo>
                  <a:pt x="830" y="4199"/>
                </a:lnTo>
                <a:lnTo>
                  <a:pt x="830" y="4121"/>
                </a:lnTo>
                <a:lnTo>
                  <a:pt x="790" y="4121"/>
                </a:lnTo>
                <a:lnTo>
                  <a:pt x="790" y="4044"/>
                </a:lnTo>
                <a:lnTo>
                  <a:pt x="752" y="4044"/>
                </a:lnTo>
                <a:lnTo>
                  <a:pt x="752" y="3966"/>
                </a:lnTo>
                <a:lnTo>
                  <a:pt x="715" y="3966"/>
                </a:lnTo>
                <a:lnTo>
                  <a:pt x="715" y="3888"/>
                </a:lnTo>
                <a:lnTo>
                  <a:pt x="678" y="3888"/>
                </a:lnTo>
                <a:lnTo>
                  <a:pt x="678" y="3810"/>
                </a:lnTo>
                <a:lnTo>
                  <a:pt x="643" y="3810"/>
                </a:lnTo>
                <a:lnTo>
                  <a:pt x="643" y="3732"/>
                </a:lnTo>
                <a:lnTo>
                  <a:pt x="610" y="3732"/>
                </a:lnTo>
                <a:lnTo>
                  <a:pt x="610" y="3655"/>
                </a:lnTo>
                <a:lnTo>
                  <a:pt x="577" y="3655"/>
                </a:lnTo>
                <a:lnTo>
                  <a:pt x="577" y="3577"/>
                </a:lnTo>
                <a:lnTo>
                  <a:pt x="545" y="3577"/>
                </a:lnTo>
                <a:lnTo>
                  <a:pt x="545" y="3499"/>
                </a:lnTo>
                <a:lnTo>
                  <a:pt x="515" y="3499"/>
                </a:lnTo>
                <a:lnTo>
                  <a:pt x="515" y="3421"/>
                </a:lnTo>
                <a:lnTo>
                  <a:pt x="485" y="3421"/>
                </a:lnTo>
                <a:lnTo>
                  <a:pt x="485" y="3344"/>
                </a:lnTo>
                <a:lnTo>
                  <a:pt x="457" y="3344"/>
                </a:lnTo>
                <a:lnTo>
                  <a:pt x="457" y="3266"/>
                </a:lnTo>
                <a:lnTo>
                  <a:pt x="430" y="3266"/>
                </a:lnTo>
                <a:lnTo>
                  <a:pt x="430" y="3188"/>
                </a:lnTo>
                <a:lnTo>
                  <a:pt x="404" y="3188"/>
                </a:lnTo>
                <a:lnTo>
                  <a:pt x="404" y="3110"/>
                </a:lnTo>
                <a:lnTo>
                  <a:pt x="378" y="3110"/>
                </a:lnTo>
                <a:lnTo>
                  <a:pt x="378" y="3033"/>
                </a:lnTo>
                <a:lnTo>
                  <a:pt x="354" y="3033"/>
                </a:lnTo>
                <a:lnTo>
                  <a:pt x="354" y="2955"/>
                </a:lnTo>
                <a:lnTo>
                  <a:pt x="331" y="2955"/>
                </a:lnTo>
                <a:lnTo>
                  <a:pt x="331" y="2877"/>
                </a:lnTo>
                <a:lnTo>
                  <a:pt x="309" y="2877"/>
                </a:lnTo>
                <a:lnTo>
                  <a:pt x="309" y="2799"/>
                </a:lnTo>
                <a:lnTo>
                  <a:pt x="288" y="2799"/>
                </a:lnTo>
                <a:lnTo>
                  <a:pt x="288" y="2721"/>
                </a:lnTo>
                <a:lnTo>
                  <a:pt x="267" y="2721"/>
                </a:lnTo>
                <a:lnTo>
                  <a:pt x="267" y="2644"/>
                </a:lnTo>
                <a:lnTo>
                  <a:pt x="248" y="2644"/>
                </a:lnTo>
                <a:lnTo>
                  <a:pt x="248" y="2566"/>
                </a:lnTo>
                <a:lnTo>
                  <a:pt x="229" y="2566"/>
                </a:lnTo>
                <a:lnTo>
                  <a:pt x="229" y="2488"/>
                </a:lnTo>
                <a:lnTo>
                  <a:pt x="212" y="2488"/>
                </a:lnTo>
                <a:lnTo>
                  <a:pt x="212" y="2410"/>
                </a:lnTo>
                <a:lnTo>
                  <a:pt x="195" y="2410"/>
                </a:lnTo>
                <a:lnTo>
                  <a:pt x="195" y="2333"/>
                </a:lnTo>
                <a:lnTo>
                  <a:pt x="179" y="2333"/>
                </a:lnTo>
                <a:lnTo>
                  <a:pt x="179" y="2255"/>
                </a:lnTo>
                <a:lnTo>
                  <a:pt x="164" y="2255"/>
                </a:lnTo>
                <a:lnTo>
                  <a:pt x="164" y="2177"/>
                </a:lnTo>
                <a:lnTo>
                  <a:pt x="149" y="2177"/>
                </a:lnTo>
                <a:lnTo>
                  <a:pt x="149" y="2099"/>
                </a:lnTo>
                <a:lnTo>
                  <a:pt x="136" y="2099"/>
                </a:lnTo>
                <a:lnTo>
                  <a:pt x="136" y="2022"/>
                </a:lnTo>
                <a:lnTo>
                  <a:pt x="123" y="2022"/>
                </a:lnTo>
                <a:lnTo>
                  <a:pt x="123" y="1944"/>
                </a:lnTo>
                <a:lnTo>
                  <a:pt x="111" y="1944"/>
                </a:lnTo>
                <a:lnTo>
                  <a:pt x="111" y="1866"/>
                </a:lnTo>
                <a:lnTo>
                  <a:pt x="100" y="1866"/>
                </a:lnTo>
                <a:lnTo>
                  <a:pt x="100" y="1788"/>
                </a:lnTo>
                <a:lnTo>
                  <a:pt x="90" y="1788"/>
                </a:lnTo>
                <a:lnTo>
                  <a:pt x="90" y="1710"/>
                </a:lnTo>
                <a:lnTo>
                  <a:pt x="80" y="1710"/>
                </a:lnTo>
                <a:lnTo>
                  <a:pt x="80" y="1633"/>
                </a:lnTo>
                <a:lnTo>
                  <a:pt x="71" y="1633"/>
                </a:lnTo>
                <a:lnTo>
                  <a:pt x="71" y="1555"/>
                </a:lnTo>
                <a:lnTo>
                  <a:pt x="62" y="1555"/>
                </a:lnTo>
                <a:lnTo>
                  <a:pt x="62" y="1477"/>
                </a:lnTo>
                <a:lnTo>
                  <a:pt x="55" y="1477"/>
                </a:lnTo>
                <a:lnTo>
                  <a:pt x="55" y="1399"/>
                </a:lnTo>
                <a:lnTo>
                  <a:pt x="47" y="1399"/>
                </a:lnTo>
                <a:lnTo>
                  <a:pt x="47" y="1322"/>
                </a:lnTo>
                <a:lnTo>
                  <a:pt x="41" y="1322"/>
                </a:lnTo>
                <a:lnTo>
                  <a:pt x="41" y="1244"/>
                </a:lnTo>
                <a:lnTo>
                  <a:pt x="35" y="1244"/>
                </a:lnTo>
                <a:lnTo>
                  <a:pt x="35" y="1166"/>
                </a:lnTo>
                <a:lnTo>
                  <a:pt x="29" y="1166"/>
                </a:lnTo>
                <a:lnTo>
                  <a:pt x="29" y="1088"/>
                </a:lnTo>
                <a:lnTo>
                  <a:pt x="25" y="1088"/>
                </a:lnTo>
                <a:lnTo>
                  <a:pt x="25" y="1011"/>
                </a:lnTo>
                <a:lnTo>
                  <a:pt x="20" y="1011"/>
                </a:lnTo>
                <a:lnTo>
                  <a:pt x="20" y="933"/>
                </a:lnTo>
                <a:lnTo>
                  <a:pt x="16" y="933"/>
                </a:lnTo>
                <a:lnTo>
                  <a:pt x="16" y="855"/>
                </a:lnTo>
                <a:lnTo>
                  <a:pt x="13" y="855"/>
                </a:lnTo>
                <a:lnTo>
                  <a:pt x="13" y="777"/>
                </a:lnTo>
                <a:lnTo>
                  <a:pt x="10" y="777"/>
                </a:lnTo>
                <a:lnTo>
                  <a:pt x="10" y="699"/>
                </a:lnTo>
                <a:lnTo>
                  <a:pt x="8" y="699"/>
                </a:lnTo>
                <a:lnTo>
                  <a:pt x="8" y="622"/>
                </a:lnTo>
                <a:lnTo>
                  <a:pt x="6" y="622"/>
                </a:lnTo>
                <a:lnTo>
                  <a:pt x="6" y="544"/>
                </a:lnTo>
                <a:lnTo>
                  <a:pt x="4" y="544"/>
                </a:lnTo>
                <a:lnTo>
                  <a:pt x="4" y="466"/>
                </a:lnTo>
                <a:lnTo>
                  <a:pt x="3" y="466"/>
                </a:lnTo>
                <a:lnTo>
                  <a:pt x="3" y="388"/>
                </a:lnTo>
                <a:lnTo>
                  <a:pt x="1" y="388"/>
                </a:lnTo>
                <a:lnTo>
                  <a:pt x="1" y="311"/>
                </a:lnTo>
                <a:lnTo>
                  <a:pt x="1" y="233"/>
                </a:lnTo>
                <a:lnTo>
                  <a:pt x="0" y="233"/>
                </a:lnTo>
                <a:lnTo>
                  <a:pt x="0" y="155"/>
                </a:lnTo>
                <a:lnTo>
                  <a:pt x="0" y="77"/>
                </a:lnTo>
                <a:lnTo>
                  <a:pt x="0" y="0"/>
                </a:lnTo>
              </a:path>
            </a:pathLst>
          </a:custGeom>
          <a:noFill/>
          <a:ln w="2857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1740" name="Line 159"/>
          <p:cNvSpPr>
            <a:spLocks noChangeShapeType="1"/>
          </p:cNvSpPr>
          <p:nvPr/>
        </p:nvSpPr>
        <p:spPr bwMode="auto">
          <a:xfrm>
            <a:off x="2824163" y="3559175"/>
            <a:ext cx="1560512" cy="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1741" name="Line 160"/>
          <p:cNvSpPr>
            <a:spLocks noChangeShapeType="1"/>
          </p:cNvSpPr>
          <p:nvPr/>
        </p:nvSpPr>
        <p:spPr bwMode="auto">
          <a:xfrm>
            <a:off x="2824163" y="3559175"/>
            <a:ext cx="0" cy="5080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1742" name="Line 161"/>
          <p:cNvSpPr>
            <a:spLocks noChangeShapeType="1"/>
          </p:cNvSpPr>
          <p:nvPr/>
        </p:nvSpPr>
        <p:spPr bwMode="auto">
          <a:xfrm>
            <a:off x="2824163" y="3559175"/>
            <a:ext cx="0" cy="8572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1743" name="Rectangle 162"/>
          <p:cNvSpPr>
            <a:spLocks noChangeArrowheads="1"/>
          </p:cNvSpPr>
          <p:nvPr/>
        </p:nvSpPr>
        <p:spPr bwMode="auto">
          <a:xfrm>
            <a:off x="2546350" y="3644900"/>
            <a:ext cx="51435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a:latin typeface="Times New Roman" panose="02020603050405020304" pitchFamily="18" charset="0"/>
              </a:rPr>
              <a:t>0.003</a:t>
            </a:r>
          </a:p>
        </p:txBody>
      </p:sp>
      <p:sp>
        <p:nvSpPr>
          <p:cNvPr id="111744" name="Line 163"/>
          <p:cNvSpPr>
            <a:spLocks noChangeShapeType="1"/>
          </p:cNvSpPr>
          <p:nvPr/>
        </p:nvSpPr>
        <p:spPr bwMode="auto">
          <a:xfrm>
            <a:off x="2849563" y="3559175"/>
            <a:ext cx="0" cy="5080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1745" name="Line 164"/>
          <p:cNvSpPr>
            <a:spLocks noChangeShapeType="1"/>
          </p:cNvSpPr>
          <p:nvPr/>
        </p:nvSpPr>
        <p:spPr bwMode="auto">
          <a:xfrm>
            <a:off x="2874963" y="3559175"/>
            <a:ext cx="0" cy="5080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1746" name="Line 165"/>
          <p:cNvSpPr>
            <a:spLocks noChangeShapeType="1"/>
          </p:cNvSpPr>
          <p:nvPr/>
        </p:nvSpPr>
        <p:spPr bwMode="auto">
          <a:xfrm>
            <a:off x="2901950" y="3559175"/>
            <a:ext cx="0" cy="5080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1747" name="Line 166"/>
          <p:cNvSpPr>
            <a:spLocks noChangeShapeType="1"/>
          </p:cNvSpPr>
          <p:nvPr/>
        </p:nvSpPr>
        <p:spPr bwMode="auto">
          <a:xfrm>
            <a:off x="2927350" y="3559175"/>
            <a:ext cx="0" cy="5080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1748" name="Line 167"/>
          <p:cNvSpPr>
            <a:spLocks noChangeShapeType="1"/>
          </p:cNvSpPr>
          <p:nvPr/>
        </p:nvSpPr>
        <p:spPr bwMode="auto">
          <a:xfrm>
            <a:off x="2952750" y="3559175"/>
            <a:ext cx="0" cy="5080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1749" name="Line 168"/>
          <p:cNvSpPr>
            <a:spLocks noChangeShapeType="1"/>
          </p:cNvSpPr>
          <p:nvPr/>
        </p:nvSpPr>
        <p:spPr bwMode="auto">
          <a:xfrm>
            <a:off x="2979738" y="3559175"/>
            <a:ext cx="0" cy="5080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1750" name="Line 169"/>
          <p:cNvSpPr>
            <a:spLocks noChangeShapeType="1"/>
          </p:cNvSpPr>
          <p:nvPr/>
        </p:nvSpPr>
        <p:spPr bwMode="auto">
          <a:xfrm>
            <a:off x="3005138" y="3559175"/>
            <a:ext cx="0" cy="5080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1751" name="Line 170"/>
          <p:cNvSpPr>
            <a:spLocks noChangeShapeType="1"/>
          </p:cNvSpPr>
          <p:nvPr/>
        </p:nvSpPr>
        <p:spPr bwMode="auto">
          <a:xfrm>
            <a:off x="3032125" y="3559175"/>
            <a:ext cx="0" cy="5080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1752" name="Line 171"/>
          <p:cNvSpPr>
            <a:spLocks noChangeShapeType="1"/>
          </p:cNvSpPr>
          <p:nvPr/>
        </p:nvSpPr>
        <p:spPr bwMode="auto">
          <a:xfrm>
            <a:off x="3057525" y="3559175"/>
            <a:ext cx="0" cy="5080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1753" name="Line 172"/>
          <p:cNvSpPr>
            <a:spLocks noChangeShapeType="1"/>
          </p:cNvSpPr>
          <p:nvPr/>
        </p:nvSpPr>
        <p:spPr bwMode="auto">
          <a:xfrm>
            <a:off x="3082925" y="3559175"/>
            <a:ext cx="0" cy="5080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1754" name="Line 173"/>
          <p:cNvSpPr>
            <a:spLocks noChangeShapeType="1"/>
          </p:cNvSpPr>
          <p:nvPr/>
        </p:nvSpPr>
        <p:spPr bwMode="auto">
          <a:xfrm>
            <a:off x="3109913" y="3559175"/>
            <a:ext cx="0" cy="5080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1755" name="Line 174"/>
          <p:cNvSpPr>
            <a:spLocks noChangeShapeType="1"/>
          </p:cNvSpPr>
          <p:nvPr/>
        </p:nvSpPr>
        <p:spPr bwMode="auto">
          <a:xfrm>
            <a:off x="3135313" y="3559175"/>
            <a:ext cx="0" cy="5080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1756" name="Line 175"/>
          <p:cNvSpPr>
            <a:spLocks noChangeShapeType="1"/>
          </p:cNvSpPr>
          <p:nvPr/>
        </p:nvSpPr>
        <p:spPr bwMode="auto">
          <a:xfrm>
            <a:off x="3162300" y="3559175"/>
            <a:ext cx="0" cy="5080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1757" name="Line 176"/>
          <p:cNvSpPr>
            <a:spLocks noChangeShapeType="1"/>
          </p:cNvSpPr>
          <p:nvPr/>
        </p:nvSpPr>
        <p:spPr bwMode="auto">
          <a:xfrm>
            <a:off x="3187700" y="3559175"/>
            <a:ext cx="0" cy="5080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1758" name="Line 177"/>
          <p:cNvSpPr>
            <a:spLocks noChangeShapeType="1"/>
          </p:cNvSpPr>
          <p:nvPr/>
        </p:nvSpPr>
        <p:spPr bwMode="auto">
          <a:xfrm>
            <a:off x="3213100" y="3559175"/>
            <a:ext cx="0" cy="5080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1759" name="Line 178"/>
          <p:cNvSpPr>
            <a:spLocks noChangeShapeType="1"/>
          </p:cNvSpPr>
          <p:nvPr/>
        </p:nvSpPr>
        <p:spPr bwMode="auto">
          <a:xfrm>
            <a:off x="3240088" y="3559175"/>
            <a:ext cx="0" cy="5080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1760" name="Line 179"/>
          <p:cNvSpPr>
            <a:spLocks noChangeShapeType="1"/>
          </p:cNvSpPr>
          <p:nvPr/>
        </p:nvSpPr>
        <p:spPr bwMode="auto">
          <a:xfrm>
            <a:off x="3265488" y="3559175"/>
            <a:ext cx="0" cy="5080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1761" name="Line 180"/>
          <p:cNvSpPr>
            <a:spLocks noChangeShapeType="1"/>
          </p:cNvSpPr>
          <p:nvPr/>
        </p:nvSpPr>
        <p:spPr bwMode="auto">
          <a:xfrm>
            <a:off x="3292475" y="3559175"/>
            <a:ext cx="0" cy="5080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1762" name="Line 181"/>
          <p:cNvSpPr>
            <a:spLocks noChangeShapeType="1"/>
          </p:cNvSpPr>
          <p:nvPr/>
        </p:nvSpPr>
        <p:spPr bwMode="auto">
          <a:xfrm>
            <a:off x="3317875" y="3559175"/>
            <a:ext cx="0" cy="5080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1763" name="Line 182"/>
          <p:cNvSpPr>
            <a:spLocks noChangeShapeType="1"/>
          </p:cNvSpPr>
          <p:nvPr/>
        </p:nvSpPr>
        <p:spPr bwMode="auto">
          <a:xfrm>
            <a:off x="3343275" y="3559175"/>
            <a:ext cx="0" cy="5080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1764" name="Line 185"/>
          <p:cNvSpPr>
            <a:spLocks noChangeShapeType="1"/>
          </p:cNvSpPr>
          <p:nvPr/>
        </p:nvSpPr>
        <p:spPr bwMode="auto">
          <a:xfrm>
            <a:off x="3370263" y="3559175"/>
            <a:ext cx="0" cy="5080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1765" name="Line 186"/>
          <p:cNvSpPr>
            <a:spLocks noChangeShapeType="1"/>
          </p:cNvSpPr>
          <p:nvPr/>
        </p:nvSpPr>
        <p:spPr bwMode="auto">
          <a:xfrm>
            <a:off x="3395663" y="3559175"/>
            <a:ext cx="0" cy="5080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1766" name="Line 187"/>
          <p:cNvSpPr>
            <a:spLocks noChangeShapeType="1"/>
          </p:cNvSpPr>
          <p:nvPr/>
        </p:nvSpPr>
        <p:spPr bwMode="auto">
          <a:xfrm>
            <a:off x="3422650" y="3559175"/>
            <a:ext cx="0" cy="5080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1767" name="Line 188"/>
          <p:cNvSpPr>
            <a:spLocks noChangeShapeType="1"/>
          </p:cNvSpPr>
          <p:nvPr/>
        </p:nvSpPr>
        <p:spPr bwMode="auto">
          <a:xfrm>
            <a:off x="3448050" y="3559175"/>
            <a:ext cx="0" cy="5080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1768" name="Line 189"/>
          <p:cNvSpPr>
            <a:spLocks noChangeShapeType="1"/>
          </p:cNvSpPr>
          <p:nvPr/>
        </p:nvSpPr>
        <p:spPr bwMode="auto">
          <a:xfrm>
            <a:off x="3473450" y="3559175"/>
            <a:ext cx="0" cy="5080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1769" name="Line 190"/>
          <p:cNvSpPr>
            <a:spLocks noChangeShapeType="1"/>
          </p:cNvSpPr>
          <p:nvPr/>
        </p:nvSpPr>
        <p:spPr bwMode="auto">
          <a:xfrm>
            <a:off x="3500438" y="3559175"/>
            <a:ext cx="0" cy="5080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1770" name="Line 191"/>
          <p:cNvSpPr>
            <a:spLocks noChangeShapeType="1"/>
          </p:cNvSpPr>
          <p:nvPr/>
        </p:nvSpPr>
        <p:spPr bwMode="auto">
          <a:xfrm>
            <a:off x="3525838" y="3559175"/>
            <a:ext cx="0" cy="5080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1771" name="Line 192"/>
          <p:cNvSpPr>
            <a:spLocks noChangeShapeType="1"/>
          </p:cNvSpPr>
          <p:nvPr/>
        </p:nvSpPr>
        <p:spPr bwMode="auto">
          <a:xfrm>
            <a:off x="3552825" y="3559175"/>
            <a:ext cx="0" cy="5080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1772" name="Line 193"/>
          <p:cNvSpPr>
            <a:spLocks noChangeShapeType="1"/>
          </p:cNvSpPr>
          <p:nvPr/>
        </p:nvSpPr>
        <p:spPr bwMode="auto">
          <a:xfrm>
            <a:off x="3578225" y="3559175"/>
            <a:ext cx="0" cy="5080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1773" name="Line 194"/>
          <p:cNvSpPr>
            <a:spLocks noChangeShapeType="1"/>
          </p:cNvSpPr>
          <p:nvPr/>
        </p:nvSpPr>
        <p:spPr bwMode="auto">
          <a:xfrm>
            <a:off x="3605213" y="3559175"/>
            <a:ext cx="0" cy="5080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1774" name="Line 195"/>
          <p:cNvSpPr>
            <a:spLocks noChangeShapeType="1"/>
          </p:cNvSpPr>
          <p:nvPr/>
        </p:nvSpPr>
        <p:spPr bwMode="auto">
          <a:xfrm>
            <a:off x="3630613" y="3559175"/>
            <a:ext cx="0" cy="5080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1775" name="Line 196"/>
          <p:cNvSpPr>
            <a:spLocks noChangeShapeType="1"/>
          </p:cNvSpPr>
          <p:nvPr/>
        </p:nvSpPr>
        <p:spPr bwMode="auto">
          <a:xfrm>
            <a:off x="3656013" y="3559175"/>
            <a:ext cx="0" cy="5080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1776" name="Line 197"/>
          <p:cNvSpPr>
            <a:spLocks noChangeShapeType="1"/>
          </p:cNvSpPr>
          <p:nvPr/>
        </p:nvSpPr>
        <p:spPr bwMode="auto">
          <a:xfrm>
            <a:off x="3683000" y="3559175"/>
            <a:ext cx="0" cy="5080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1777" name="Line 198"/>
          <p:cNvSpPr>
            <a:spLocks noChangeShapeType="1"/>
          </p:cNvSpPr>
          <p:nvPr/>
        </p:nvSpPr>
        <p:spPr bwMode="auto">
          <a:xfrm>
            <a:off x="3708400" y="3559175"/>
            <a:ext cx="0" cy="5080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1778" name="Line 199"/>
          <p:cNvSpPr>
            <a:spLocks noChangeShapeType="1"/>
          </p:cNvSpPr>
          <p:nvPr/>
        </p:nvSpPr>
        <p:spPr bwMode="auto">
          <a:xfrm>
            <a:off x="3733800" y="3559175"/>
            <a:ext cx="0" cy="5080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1779" name="Line 200"/>
          <p:cNvSpPr>
            <a:spLocks noChangeShapeType="1"/>
          </p:cNvSpPr>
          <p:nvPr/>
        </p:nvSpPr>
        <p:spPr bwMode="auto">
          <a:xfrm>
            <a:off x="3760788" y="3559175"/>
            <a:ext cx="0" cy="5080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1780" name="Line 201"/>
          <p:cNvSpPr>
            <a:spLocks noChangeShapeType="1"/>
          </p:cNvSpPr>
          <p:nvPr/>
        </p:nvSpPr>
        <p:spPr bwMode="auto">
          <a:xfrm>
            <a:off x="3786188" y="3559175"/>
            <a:ext cx="0" cy="5080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1781" name="Line 202"/>
          <p:cNvSpPr>
            <a:spLocks noChangeShapeType="1"/>
          </p:cNvSpPr>
          <p:nvPr/>
        </p:nvSpPr>
        <p:spPr bwMode="auto">
          <a:xfrm>
            <a:off x="3813175" y="3559175"/>
            <a:ext cx="0" cy="5080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1782" name="Line 203"/>
          <p:cNvSpPr>
            <a:spLocks noChangeShapeType="1"/>
          </p:cNvSpPr>
          <p:nvPr/>
        </p:nvSpPr>
        <p:spPr bwMode="auto">
          <a:xfrm>
            <a:off x="3838575" y="3559175"/>
            <a:ext cx="0" cy="5080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1783" name="Line 204"/>
          <p:cNvSpPr>
            <a:spLocks noChangeShapeType="1"/>
          </p:cNvSpPr>
          <p:nvPr/>
        </p:nvSpPr>
        <p:spPr bwMode="auto">
          <a:xfrm>
            <a:off x="3863975" y="3559175"/>
            <a:ext cx="0" cy="5080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1784" name="Line 205"/>
          <p:cNvSpPr>
            <a:spLocks noChangeShapeType="1"/>
          </p:cNvSpPr>
          <p:nvPr/>
        </p:nvSpPr>
        <p:spPr bwMode="auto">
          <a:xfrm>
            <a:off x="3657600" y="3559175"/>
            <a:ext cx="0" cy="8572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1785" name="Rectangle 206"/>
          <p:cNvSpPr>
            <a:spLocks noChangeArrowheads="1"/>
          </p:cNvSpPr>
          <p:nvPr/>
        </p:nvSpPr>
        <p:spPr bwMode="auto">
          <a:xfrm>
            <a:off x="3330575" y="3644900"/>
            <a:ext cx="51435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a:latin typeface="Times New Roman" panose="02020603050405020304" pitchFamily="18" charset="0"/>
              </a:rPr>
              <a:t>0.006</a:t>
            </a:r>
          </a:p>
        </p:txBody>
      </p:sp>
      <p:sp>
        <p:nvSpPr>
          <p:cNvPr id="111786" name="Line 207"/>
          <p:cNvSpPr>
            <a:spLocks noChangeShapeType="1"/>
          </p:cNvSpPr>
          <p:nvPr/>
        </p:nvSpPr>
        <p:spPr bwMode="auto">
          <a:xfrm>
            <a:off x="3890963" y="3559175"/>
            <a:ext cx="0" cy="5080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1787" name="Line 208"/>
          <p:cNvSpPr>
            <a:spLocks noChangeShapeType="1"/>
          </p:cNvSpPr>
          <p:nvPr/>
        </p:nvSpPr>
        <p:spPr bwMode="auto">
          <a:xfrm>
            <a:off x="3916363" y="3559175"/>
            <a:ext cx="0" cy="5080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1788" name="Line 209"/>
          <p:cNvSpPr>
            <a:spLocks noChangeShapeType="1"/>
          </p:cNvSpPr>
          <p:nvPr/>
        </p:nvSpPr>
        <p:spPr bwMode="auto">
          <a:xfrm>
            <a:off x="3943350" y="3559175"/>
            <a:ext cx="0" cy="5080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1789" name="Line 210"/>
          <p:cNvSpPr>
            <a:spLocks noChangeShapeType="1"/>
          </p:cNvSpPr>
          <p:nvPr/>
        </p:nvSpPr>
        <p:spPr bwMode="auto">
          <a:xfrm>
            <a:off x="3968750" y="3559175"/>
            <a:ext cx="0" cy="5080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1790" name="Line 211"/>
          <p:cNvSpPr>
            <a:spLocks noChangeShapeType="1"/>
          </p:cNvSpPr>
          <p:nvPr/>
        </p:nvSpPr>
        <p:spPr bwMode="auto">
          <a:xfrm>
            <a:off x="3994150" y="3559175"/>
            <a:ext cx="0" cy="5080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1791" name="Line 212"/>
          <p:cNvSpPr>
            <a:spLocks noChangeShapeType="1"/>
          </p:cNvSpPr>
          <p:nvPr/>
        </p:nvSpPr>
        <p:spPr bwMode="auto">
          <a:xfrm>
            <a:off x="4021138" y="3559175"/>
            <a:ext cx="0" cy="5080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1792" name="Line 213"/>
          <p:cNvSpPr>
            <a:spLocks noChangeShapeType="1"/>
          </p:cNvSpPr>
          <p:nvPr/>
        </p:nvSpPr>
        <p:spPr bwMode="auto">
          <a:xfrm>
            <a:off x="4046538" y="3559175"/>
            <a:ext cx="0" cy="5080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1793" name="Line 214"/>
          <p:cNvSpPr>
            <a:spLocks noChangeShapeType="1"/>
          </p:cNvSpPr>
          <p:nvPr/>
        </p:nvSpPr>
        <p:spPr bwMode="auto">
          <a:xfrm>
            <a:off x="4073525" y="3559175"/>
            <a:ext cx="0" cy="5080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1794" name="Line 215"/>
          <p:cNvSpPr>
            <a:spLocks noChangeShapeType="1"/>
          </p:cNvSpPr>
          <p:nvPr/>
        </p:nvSpPr>
        <p:spPr bwMode="auto">
          <a:xfrm>
            <a:off x="4098925" y="3559175"/>
            <a:ext cx="0" cy="5080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1795" name="Line 216"/>
          <p:cNvSpPr>
            <a:spLocks noChangeShapeType="1"/>
          </p:cNvSpPr>
          <p:nvPr/>
        </p:nvSpPr>
        <p:spPr bwMode="auto">
          <a:xfrm>
            <a:off x="4124325" y="3559175"/>
            <a:ext cx="0" cy="5080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1796" name="Line 217"/>
          <p:cNvSpPr>
            <a:spLocks noChangeShapeType="1"/>
          </p:cNvSpPr>
          <p:nvPr/>
        </p:nvSpPr>
        <p:spPr bwMode="auto">
          <a:xfrm>
            <a:off x="4151313" y="3559175"/>
            <a:ext cx="0" cy="5080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1797" name="Line 218"/>
          <p:cNvSpPr>
            <a:spLocks noChangeShapeType="1"/>
          </p:cNvSpPr>
          <p:nvPr/>
        </p:nvSpPr>
        <p:spPr bwMode="auto">
          <a:xfrm>
            <a:off x="4176713" y="3559175"/>
            <a:ext cx="0" cy="5080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1798" name="Line 219"/>
          <p:cNvSpPr>
            <a:spLocks noChangeShapeType="1"/>
          </p:cNvSpPr>
          <p:nvPr/>
        </p:nvSpPr>
        <p:spPr bwMode="auto">
          <a:xfrm>
            <a:off x="4203700" y="3559175"/>
            <a:ext cx="0" cy="5080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1799" name="Line 220"/>
          <p:cNvSpPr>
            <a:spLocks noChangeShapeType="1"/>
          </p:cNvSpPr>
          <p:nvPr/>
        </p:nvSpPr>
        <p:spPr bwMode="auto">
          <a:xfrm>
            <a:off x="4229100" y="3559175"/>
            <a:ext cx="0" cy="5080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1800" name="Line 221"/>
          <p:cNvSpPr>
            <a:spLocks noChangeShapeType="1"/>
          </p:cNvSpPr>
          <p:nvPr/>
        </p:nvSpPr>
        <p:spPr bwMode="auto">
          <a:xfrm>
            <a:off x="4254500" y="3559175"/>
            <a:ext cx="0" cy="5080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1801" name="Line 222"/>
          <p:cNvSpPr>
            <a:spLocks noChangeShapeType="1"/>
          </p:cNvSpPr>
          <p:nvPr/>
        </p:nvSpPr>
        <p:spPr bwMode="auto">
          <a:xfrm>
            <a:off x="4281488" y="3559175"/>
            <a:ext cx="0" cy="5080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1802" name="Line 223"/>
          <p:cNvSpPr>
            <a:spLocks noChangeShapeType="1"/>
          </p:cNvSpPr>
          <p:nvPr/>
        </p:nvSpPr>
        <p:spPr bwMode="auto">
          <a:xfrm>
            <a:off x="4306888" y="3559175"/>
            <a:ext cx="0" cy="5080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1803" name="Line 224"/>
          <p:cNvSpPr>
            <a:spLocks noChangeShapeType="1"/>
          </p:cNvSpPr>
          <p:nvPr/>
        </p:nvSpPr>
        <p:spPr bwMode="auto">
          <a:xfrm>
            <a:off x="4333875" y="3559175"/>
            <a:ext cx="0" cy="5080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1804" name="Line 225"/>
          <p:cNvSpPr>
            <a:spLocks noChangeShapeType="1"/>
          </p:cNvSpPr>
          <p:nvPr/>
        </p:nvSpPr>
        <p:spPr bwMode="auto">
          <a:xfrm>
            <a:off x="4359275" y="3559175"/>
            <a:ext cx="0" cy="5080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1805" name="Line 226"/>
          <p:cNvSpPr>
            <a:spLocks noChangeShapeType="1"/>
          </p:cNvSpPr>
          <p:nvPr/>
        </p:nvSpPr>
        <p:spPr bwMode="auto">
          <a:xfrm>
            <a:off x="4384675" y="3559175"/>
            <a:ext cx="0" cy="5080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1806" name="Line 227"/>
          <p:cNvSpPr>
            <a:spLocks noChangeShapeType="1"/>
          </p:cNvSpPr>
          <p:nvPr/>
        </p:nvSpPr>
        <p:spPr bwMode="auto">
          <a:xfrm>
            <a:off x="4384675" y="3559175"/>
            <a:ext cx="0" cy="8572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1807" name="Rectangle 228"/>
          <p:cNvSpPr>
            <a:spLocks noChangeArrowheads="1"/>
          </p:cNvSpPr>
          <p:nvPr/>
        </p:nvSpPr>
        <p:spPr bwMode="auto">
          <a:xfrm>
            <a:off x="4116388" y="3644900"/>
            <a:ext cx="51435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a:latin typeface="Times New Roman" panose="02020603050405020304" pitchFamily="18" charset="0"/>
              </a:rPr>
              <a:t>0.009</a:t>
            </a:r>
          </a:p>
        </p:txBody>
      </p:sp>
      <p:sp>
        <p:nvSpPr>
          <p:cNvPr id="111808" name="Line 229"/>
          <p:cNvSpPr>
            <a:spLocks noChangeShapeType="1"/>
          </p:cNvSpPr>
          <p:nvPr/>
        </p:nvSpPr>
        <p:spPr bwMode="auto">
          <a:xfrm flipV="1">
            <a:off x="2824163" y="1770063"/>
            <a:ext cx="0" cy="178911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1809" name="Line 230"/>
          <p:cNvSpPr>
            <a:spLocks noChangeShapeType="1"/>
          </p:cNvSpPr>
          <p:nvPr/>
        </p:nvSpPr>
        <p:spPr bwMode="auto">
          <a:xfrm flipH="1">
            <a:off x="2763838" y="3559175"/>
            <a:ext cx="60325" cy="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1810" name="Line 231"/>
          <p:cNvSpPr>
            <a:spLocks noChangeShapeType="1"/>
          </p:cNvSpPr>
          <p:nvPr/>
        </p:nvSpPr>
        <p:spPr bwMode="auto">
          <a:xfrm flipH="1">
            <a:off x="2749550" y="3559175"/>
            <a:ext cx="74613" cy="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1811" name="Line 233"/>
          <p:cNvSpPr>
            <a:spLocks noChangeShapeType="1"/>
          </p:cNvSpPr>
          <p:nvPr/>
        </p:nvSpPr>
        <p:spPr bwMode="auto">
          <a:xfrm flipH="1">
            <a:off x="2763838" y="3381375"/>
            <a:ext cx="60325" cy="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1812" name="Line 234"/>
          <p:cNvSpPr>
            <a:spLocks noChangeShapeType="1"/>
          </p:cNvSpPr>
          <p:nvPr/>
        </p:nvSpPr>
        <p:spPr bwMode="auto">
          <a:xfrm flipH="1">
            <a:off x="2763838" y="3201988"/>
            <a:ext cx="60325" cy="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1813" name="Line 235"/>
          <p:cNvSpPr>
            <a:spLocks noChangeShapeType="1"/>
          </p:cNvSpPr>
          <p:nvPr/>
        </p:nvSpPr>
        <p:spPr bwMode="auto">
          <a:xfrm flipH="1">
            <a:off x="2763838" y="3022600"/>
            <a:ext cx="60325" cy="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1814" name="Line 236"/>
          <p:cNvSpPr>
            <a:spLocks noChangeShapeType="1"/>
          </p:cNvSpPr>
          <p:nvPr/>
        </p:nvSpPr>
        <p:spPr bwMode="auto">
          <a:xfrm flipH="1">
            <a:off x="2763838" y="2844800"/>
            <a:ext cx="60325" cy="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1815" name="Line 237"/>
          <p:cNvSpPr>
            <a:spLocks noChangeShapeType="1"/>
          </p:cNvSpPr>
          <p:nvPr/>
        </p:nvSpPr>
        <p:spPr bwMode="auto">
          <a:xfrm flipH="1">
            <a:off x="2763838" y="2665413"/>
            <a:ext cx="60325" cy="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1816" name="Line 238"/>
          <p:cNvSpPr>
            <a:spLocks noChangeShapeType="1"/>
          </p:cNvSpPr>
          <p:nvPr/>
        </p:nvSpPr>
        <p:spPr bwMode="auto">
          <a:xfrm flipH="1">
            <a:off x="2749550" y="2665413"/>
            <a:ext cx="74613" cy="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1817" name="Line 240"/>
          <p:cNvSpPr>
            <a:spLocks noChangeShapeType="1"/>
          </p:cNvSpPr>
          <p:nvPr/>
        </p:nvSpPr>
        <p:spPr bwMode="auto">
          <a:xfrm flipH="1">
            <a:off x="2763838" y="2486025"/>
            <a:ext cx="60325" cy="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1818" name="Line 241"/>
          <p:cNvSpPr>
            <a:spLocks noChangeShapeType="1"/>
          </p:cNvSpPr>
          <p:nvPr/>
        </p:nvSpPr>
        <p:spPr bwMode="auto">
          <a:xfrm flipH="1">
            <a:off x="2763838" y="2308225"/>
            <a:ext cx="60325" cy="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1819" name="Line 242"/>
          <p:cNvSpPr>
            <a:spLocks noChangeShapeType="1"/>
          </p:cNvSpPr>
          <p:nvPr/>
        </p:nvSpPr>
        <p:spPr bwMode="auto">
          <a:xfrm flipH="1">
            <a:off x="2763838" y="2128838"/>
            <a:ext cx="60325" cy="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1820" name="Line 243"/>
          <p:cNvSpPr>
            <a:spLocks noChangeShapeType="1"/>
          </p:cNvSpPr>
          <p:nvPr/>
        </p:nvSpPr>
        <p:spPr bwMode="auto">
          <a:xfrm flipH="1">
            <a:off x="2763838" y="1949450"/>
            <a:ext cx="60325" cy="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1821" name="Line 244"/>
          <p:cNvSpPr>
            <a:spLocks noChangeShapeType="1"/>
          </p:cNvSpPr>
          <p:nvPr/>
        </p:nvSpPr>
        <p:spPr bwMode="auto">
          <a:xfrm flipH="1">
            <a:off x="2763838" y="1771650"/>
            <a:ext cx="60325" cy="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1822" name="Line 245"/>
          <p:cNvSpPr>
            <a:spLocks noChangeShapeType="1"/>
          </p:cNvSpPr>
          <p:nvPr/>
        </p:nvSpPr>
        <p:spPr bwMode="auto">
          <a:xfrm flipH="1">
            <a:off x="2749550" y="1771650"/>
            <a:ext cx="74613" cy="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1823" name="Freeform 247"/>
          <p:cNvSpPr>
            <a:spLocks/>
          </p:cNvSpPr>
          <p:nvPr/>
        </p:nvSpPr>
        <p:spPr bwMode="auto">
          <a:xfrm flipV="1">
            <a:off x="2824163" y="1770063"/>
            <a:ext cx="1300162" cy="1789112"/>
          </a:xfrm>
          <a:custGeom>
            <a:avLst/>
            <a:gdLst>
              <a:gd name="T0" fmla="*/ 2147483647 w 5658"/>
              <a:gd name="T1" fmla="*/ 2147483647 h 7777"/>
              <a:gd name="T2" fmla="*/ 2147483647 w 5658"/>
              <a:gd name="T3" fmla="*/ 2147483647 h 7777"/>
              <a:gd name="T4" fmla="*/ 2147483647 w 5658"/>
              <a:gd name="T5" fmla="*/ 2147483647 h 7777"/>
              <a:gd name="T6" fmla="*/ 2147483647 w 5658"/>
              <a:gd name="T7" fmla="*/ 2147483647 h 7777"/>
              <a:gd name="T8" fmla="*/ 2147483647 w 5658"/>
              <a:gd name="T9" fmla="*/ 2147483647 h 7777"/>
              <a:gd name="T10" fmla="*/ 2147483647 w 5658"/>
              <a:gd name="T11" fmla="*/ 2147483647 h 7777"/>
              <a:gd name="T12" fmla="*/ 2147483647 w 5658"/>
              <a:gd name="T13" fmla="*/ 2147483647 h 7777"/>
              <a:gd name="T14" fmla="*/ 2147483647 w 5658"/>
              <a:gd name="T15" fmla="*/ 2147483647 h 7777"/>
              <a:gd name="T16" fmla="*/ 2147483647 w 5658"/>
              <a:gd name="T17" fmla="*/ 2147483647 h 7777"/>
              <a:gd name="T18" fmla="*/ 2147483647 w 5658"/>
              <a:gd name="T19" fmla="*/ 2147483647 h 7777"/>
              <a:gd name="T20" fmla="*/ 2147483647 w 5658"/>
              <a:gd name="T21" fmla="*/ 2147483647 h 7777"/>
              <a:gd name="T22" fmla="*/ 2147483647 w 5658"/>
              <a:gd name="T23" fmla="*/ 2147483647 h 7777"/>
              <a:gd name="T24" fmla="*/ 2147483647 w 5658"/>
              <a:gd name="T25" fmla="*/ 2147483647 h 7777"/>
              <a:gd name="T26" fmla="*/ 2147483647 w 5658"/>
              <a:gd name="T27" fmla="*/ 2147483647 h 7777"/>
              <a:gd name="T28" fmla="*/ 2147483647 w 5658"/>
              <a:gd name="T29" fmla="*/ 2147483647 h 7777"/>
              <a:gd name="T30" fmla="*/ 2147483647 w 5658"/>
              <a:gd name="T31" fmla="*/ 2147483647 h 7777"/>
              <a:gd name="T32" fmla="*/ 2147483647 w 5658"/>
              <a:gd name="T33" fmla="*/ 2147483647 h 7777"/>
              <a:gd name="T34" fmla="*/ 2147483647 w 5658"/>
              <a:gd name="T35" fmla="*/ 2147483647 h 7777"/>
              <a:gd name="T36" fmla="*/ 2147483647 w 5658"/>
              <a:gd name="T37" fmla="*/ 2147483647 h 7777"/>
              <a:gd name="T38" fmla="*/ 2147483647 w 5658"/>
              <a:gd name="T39" fmla="*/ 2147483647 h 7777"/>
              <a:gd name="T40" fmla="*/ 2147483647 w 5658"/>
              <a:gd name="T41" fmla="*/ 2147483647 h 7777"/>
              <a:gd name="T42" fmla="*/ 2147483647 w 5658"/>
              <a:gd name="T43" fmla="*/ 2147483647 h 7777"/>
              <a:gd name="T44" fmla="*/ 2147483647 w 5658"/>
              <a:gd name="T45" fmla="*/ 2147483647 h 7777"/>
              <a:gd name="T46" fmla="*/ 2147483647 w 5658"/>
              <a:gd name="T47" fmla="*/ 2147483647 h 7777"/>
              <a:gd name="T48" fmla="*/ 2147483647 w 5658"/>
              <a:gd name="T49" fmla="*/ 2147483647 h 7777"/>
              <a:gd name="T50" fmla="*/ 2147483647 w 5658"/>
              <a:gd name="T51" fmla="*/ 2147483647 h 7777"/>
              <a:gd name="T52" fmla="*/ 2147483647 w 5658"/>
              <a:gd name="T53" fmla="*/ 2147483647 h 7777"/>
              <a:gd name="T54" fmla="*/ 2147483647 w 5658"/>
              <a:gd name="T55" fmla="*/ 2147483647 h 7777"/>
              <a:gd name="T56" fmla="*/ 2147483647 w 5658"/>
              <a:gd name="T57" fmla="*/ 2147483647 h 7777"/>
              <a:gd name="T58" fmla="*/ 2147483647 w 5658"/>
              <a:gd name="T59" fmla="*/ 2147483647 h 7777"/>
              <a:gd name="T60" fmla="*/ 2147483647 w 5658"/>
              <a:gd name="T61" fmla="*/ 2147483647 h 7777"/>
              <a:gd name="T62" fmla="*/ 2147483647 w 5658"/>
              <a:gd name="T63" fmla="*/ 2147483647 h 7777"/>
              <a:gd name="T64" fmla="*/ 2147483647 w 5658"/>
              <a:gd name="T65" fmla="*/ 2147483647 h 7777"/>
              <a:gd name="T66" fmla="*/ 2147483647 w 5658"/>
              <a:gd name="T67" fmla="*/ 2147483647 h 7777"/>
              <a:gd name="T68" fmla="*/ 2147483647 w 5658"/>
              <a:gd name="T69" fmla="*/ 2147483647 h 7777"/>
              <a:gd name="T70" fmla="*/ 2147483647 w 5658"/>
              <a:gd name="T71" fmla="*/ 2147483647 h 7777"/>
              <a:gd name="T72" fmla="*/ 2147483647 w 5658"/>
              <a:gd name="T73" fmla="*/ 2147483647 h 7777"/>
              <a:gd name="T74" fmla="*/ 2147483647 w 5658"/>
              <a:gd name="T75" fmla="*/ 2147483647 h 7777"/>
              <a:gd name="T76" fmla="*/ 2147483647 w 5658"/>
              <a:gd name="T77" fmla="*/ 2147483647 h 7777"/>
              <a:gd name="T78" fmla="*/ 2147483647 w 5658"/>
              <a:gd name="T79" fmla="*/ 2147483647 h 7777"/>
              <a:gd name="T80" fmla="*/ 2147483647 w 5658"/>
              <a:gd name="T81" fmla="*/ 2147483647 h 7777"/>
              <a:gd name="T82" fmla="*/ 2147483647 w 5658"/>
              <a:gd name="T83" fmla="*/ 2147483647 h 7777"/>
              <a:gd name="T84" fmla="*/ 2147483647 w 5658"/>
              <a:gd name="T85" fmla="*/ 2147483647 h 7777"/>
              <a:gd name="T86" fmla="*/ 2147483647 w 5658"/>
              <a:gd name="T87" fmla="*/ 2147483647 h 7777"/>
              <a:gd name="T88" fmla="*/ 2147483647 w 5658"/>
              <a:gd name="T89" fmla="*/ 2147483647 h 7777"/>
              <a:gd name="T90" fmla="*/ 2147483647 w 5658"/>
              <a:gd name="T91" fmla="*/ 2147483647 h 7777"/>
              <a:gd name="T92" fmla="*/ 2147483647 w 5658"/>
              <a:gd name="T93" fmla="*/ 2147483647 h 7777"/>
              <a:gd name="T94" fmla="*/ 2147483647 w 5658"/>
              <a:gd name="T95" fmla="*/ 2147483647 h 7777"/>
              <a:gd name="T96" fmla="*/ 2147483647 w 5658"/>
              <a:gd name="T97" fmla="*/ 2147483647 h 7777"/>
              <a:gd name="T98" fmla="*/ 2147483647 w 5658"/>
              <a:gd name="T99" fmla="*/ 2147483647 h 7777"/>
              <a:gd name="T100" fmla="*/ 2147483647 w 5658"/>
              <a:gd name="T101" fmla="*/ 2147483647 h 7777"/>
              <a:gd name="T102" fmla="*/ 2147483647 w 5658"/>
              <a:gd name="T103" fmla="*/ 2147483647 h 7777"/>
              <a:gd name="T104" fmla="*/ 2147483647 w 5658"/>
              <a:gd name="T105" fmla="*/ 2147483647 h 7777"/>
              <a:gd name="T106" fmla="*/ 2147483647 w 5658"/>
              <a:gd name="T107" fmla="*/ 2147483647 h 7777"/>
              <a:gd name="T108" fmla="*/ 2147483647 w 5658"/>
              <a:gd name="T109" fmla="*/ 2147483647 h 7777"/>
              <a:gd name="T110" fmla="*/ 2147483647 w 5658"/>
              <a:gd name="T111" fmla="*/ 2147483647 h 7777"/>
              <a:gd name="T112" fmla="*/ 2147483647 w 5658"/>
              <a:gd name="T113" fmla="*/ 2147483647 h 7777"/>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5658"/>
              <a:gd name="T172" fmla="*/ 0 h 7777"/>
              <a:gd name="T173" fmla="*/ 5658 w 5658"/>
              <a:gd name="T174" fmla="*/ 7777 h 7777"/>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5658" h="7777">
                <a:moveTo>
                  <a:pt x="0" y="0"/>
                </a:moveTo>
                <a:lnTo>
                  <a:pt x="0" y="0"/>
                </a:lnTo>
                <a:lnTo>
                  <a:pt x="0" y="77"/>
                </a:lnTo>
                <a:lnTo>
                  <a:pt x="56" y="77"/>
                </a:lnTo>
                <a:lnTo>
                  <a:pt x="56" y="155"/>
                </a:lnTo>
                <a:lnTo>
                  <a:pt x="113" y="155"/>
                </a:lnTo>
                <a:lnTo>
                  <a:pt x="113" y="233"/>
                </a:lnTo>
                <a:lnTo>
                  <a:pt x="170" y="233"/>
                </a:lnTo>
                <a:lnTo>
                  <a:pt x="170" y="311"/>
                </a:lnTo>
                <a:lnTo>
                  <a:pt x="226" y="311"/>
                </a:lnTo>
                <a:lnTo>
                  <a:pt x="226" y="388"/>
                </a:lnTo>
                <a:lnTo>
                  <a:pt x="283" y="388"/>
                </a:lnTo>
                <a:lnTo>
                  <a:pt x="283" y="466"/>
                </a:lnTo>
                <a:lnTo>
                  <a:pt x="339" y="466"/>
                </a:lnTo>
                <a:lnTo>
                  <a:pt x="339" y="544"/>
                </a:lnTo>
                <a:lnTo>
                  <a:pt x="396" y="544"/>
                </a:lnTo>
                <a:lnTo>
                  <a:pt x="396" y="622"/>
                </a:lnTo>
                <a:lnTo>
                  <a:pt x="453" y="622"/>
                </a:lnTo>
                <a:lnTo>
                  <a:pt x="453" y="699"/>
                </a:lnTo>
                <a:lnTo>
                  <a:pt x="509" y="699"/>
                </a:lnTo>
                <a:lnTo>
                  <a:pt x="509" y="777"/>
                </a:lnTo>
                <a:lnTo>
                  <a:pt x="566" y="777"/>
                </a:lnTo>
                <a:lnTo>
                  <a:pt x="566" y="855"/>
                </a:lnTo>
                <a:lnTo>
                  <a:pt x="623" y="855"/>
                </a:lnTo>
                <a:lnTo>
                  <a:pt x="623" y="933"/>
                </a:lnTo>
                <a:lnTo>
                  <a:pt x="679" y="933"/>
                </a:lnTo>
                <a:lnTo>
                  <a:pt x="679" y="1011"/>
                </a:lnTo>
                <a:lnTo>
                  <a:pt x="736" y="1011"/>
                </a:lnTo>
                <a:lnTo>
                  <a:pt x="736" y="1088"/>
                </a:lnTo>
                <a:lnTo>
                  <a:pt x="792" y="1088"/>
                </a:lnTo>
                <a:lnTo>
                  <a:pt x="792" y="1166"/>
                </a:lnTo>
                <a:lnTo>
                  <a:pt x="849" y="1166"/>
                </a:lnTo>
                <a:lnTo>
                  <a:pt x="849" y="1244"/>
                </a:lnTo>
                <a:lnTo>
                  <a:pt x="905" y="1244"/>
                </a:lnTo>
                <a:lnTo>
                  <a:pt x="905" y="1322"/>
                </a:lnTo>
                <a:lnTo>
                  <a:pt x="962" y="1322"/>
                </a:lnTo>
                <a:lnTo>
                  <a:pt x="962" y="1399"/>
                </a:lnTo>
                <a:lnTo>
                  <a:pt x="1019" y="1399"/>
                </a:lnTo>
                <a:lnTo>
                  <a:pt x="1019" y="1477"/>
                </a:lnTo>
                <a:lnTo>
                  <a:pt x="1075" y="1477"/>
                </a:lnTo>
                <a:lnTo>
                  <a:pt x="1075" y="1555"/>
                </a:lnTo>
                <a:lnTo>
                  <a:pt x="1132" y="1555"/>
                </a:lnTo>
                <a:lnTo>
                  <a:pt x="1132" y="1633"/>
                </a:lnTo>
                <a:lnTo>
                  <a:pt x="1188" y="1633"/>
                </a:lnTo>
                <a:lnTo>
                  <a:pt x="1188" y="1710"/>
                </a:lnTo>
                <a:lnTo>
                  <a:pt x="1245" y="1710"/>
                </a:lnTo>
                <a:lnTo>
                  <a:pt x="1245" y="1788"/>
                </a:lnTo>
                <a:lnTo>
                  <a:pt x="1302" y="1788"/>
                </a:lnTo>
                <a:lnTo>
                  <a:pt x="1302" y="1866"/>
                </a:lnTo>
                <a:lnTo>
                  <a:pt x="1358" y="1866"/>
                </a:lnTo>
                <a:lnTo>
                  <a:pt x="1358" y="1944"/>
                </a:lnTo>
                <a:lnTo>
                  <a:pt x="1415" y="1944"/>
                </a:lnTo>
                <a:lnTo>
                  <a:pt x="1415" y="2022"/>
                </a:lnTo>
                <a:lnTo>
                  <a:pt x="1471" y="2022"/>
                </a:lnTo>
                <a:lnTo>
                  <a:pt x="1471" y="2099"/>
                </a:lnTo>
                <a:lnTo>
                  <a:pt x="1528" y="2099"/>
                </a:lnTo>
                <a:lnTo>
                  <a:pt x="1528" y="2177"/>
                </a:lnTo>
                <a:lnTo>
                  <a:pt x="1584" y="2177"/>
                </a:lnTo>
                <a:lnTo>
                  <a:pt x="1584" y="2255"/>
                </a:lnTo>
                <a:lnTo>
                  <a:pt x="1641" y="2255"/>
                </a:lnTo>
                <a:lnTo>
                  <a:pt x="1641" y="2333"/>
                </a:lnTo>
                <a:lnTo>
                  <a:pt x="1697" y="2333"/>
                </a:lnTo>
                <a:lnTo>
                  <a:pt x="1697" y="2410"/>
                </a:lnTo>
                <a:lnTo>
                  <a:pt x="1754" y="2410"/>
                </a:lnTo>
                <a:lnTo>
                  <a:pt x="1754" y="2488"/>
                </a:lnTo>
                <a:lnTo>
                  <a:pt x="1811" y="2488"/>
                </a:lnTo>
                <a:lnTo>
                  <a:pt x="1811" y="2566"/>
                </a:lnTo>
                <a:lnTo>
                  <a:pt x="1867" y="2566"/>
                </a:lnTo>
                <a:lnTo>
                  <a:pt x="1867" y="2644"/>
                </a:lnTo>
                <a:lnTo>
                  <a:pt x="1924" y="2644"/>
                </a:lnTo>
                <a:lnTo>
                  <a:pt x="1924" y="2721"/>
                </a:lnTo>
                <a:lnTo>
                  <a:pt x="1980" y="2721"/>
                </a:lnTo>
                <a:lnTo>
                  <a:pt x="1980" y="2799"/>
                </a:lnTo>
                <a:lnTo>
                  <a:pt x="2037" y="2799"/>
                </a:lnTo>
                <a:lnTo>
                  <a:pt x="2037" y="2877"/>
                </a:lnTo>
                <a:lnTo>
                  <a:pt x="2093" y="2877"/>
                </a:lnTo>
                <a:lnTo>
                  <a:pt x="2093" y="2955"/>
                </a:lnTo>
                <a:lnTo>
                  <a:pt x="2150" y="2955"/>
                </a:lnTo>
                <a:lnTo>
                  <a:pt x="2150" y="3033"/>
                </a:lnTo>
                <a:lnTo>
                  <a:pt x="2207" y="3033"/>
                </a:lnTo>
                <a:lnTo>
                  <a:pt x="2207" y="3110"/>
                </a:lnTo>
                <a:lnTo>
                  <a:pt x="2263" y="3110"/>
                </a:lnTo>
                <a:lnTo>
                  <a:pt x="2263" y="3188"/>
                </a:lnTo>
                <a:lnTo>
                  <a:pt x="2320" y="3188"/>
                </a:lnTo>
                <a:lnTo>
                  <a:pt x="2320" y="3266"/>
                </a:lnTo>
                <a:lnTo>
                  <a:pt x="2376" y="3266"/>
                </a:lnTo>
                <a:lnTo>
                  <a:pt x="2376" y="3344"/>
                </a:lnTo>
                <a:lnTo>
                  <a:pt x="2433" y="3344"/>
                </a:lnTo>
                <a:lnTo>
                  <a:pt x="2433" y="3421"/>
                </a:lnTo>
                <a:lnTo>
                  <a:pt x="2489" y="3421"/>
                </a:lnTo>
                <a:lnTo>
                  <a:pt x="2489" y="3499"/>
                </a:lnTo>
                <a:lnTo>
                  <a:pt x="2546" y="3499"/>
                </a:lnTo>
                <a:lnTo>
                  <a:pt x="2546" y="3577"/>
                </a:lnTo>
                <a:lnTo>
                  <a:pt x="2602" y="3577"/>
                </a:lnTo>
                <a:lnTo>
                  <a:pt x="2602" y="3655"/>
                </a:lnTo>
                <a:lnTo>
                  <a:pt x="2659" y="3655"/>
                </a:lnTo>
                <a:lnTo>
                  <a:pt x="2659" y="3732"/>
                </a:lnTo>
                <a:lnTo>
                  <a:pt x="2716" y="3732"/>
                </a:lnTo>
                <a:lnTo>
                  <a:pt x="2716" y="3810"/>
                </a:lnTo>
                <a:lnTo>
                  <a:pt x="2772" y="3810"/>
                </a:lnTo>
                <a:lnTo>
                  <a:pt x="2772" y="3888"/>
                </a:lnTo>
                <a:lnTo>
                  <a:pt x="2829" y="3888"/>
                </a:lnTo>
                <a:lnTo>
                  <a:pt x="2829" y="3966"/>
                </a:lnTo>
                <a:lnTo>
                  <a:pt x="2885" y="3966"/>
                </a:lnTo>
                <a:lnTo>
                  <a:pt x="2885" y="4044"/>
                </a:lnTo>
                <a:lnTo>
                  <a:pt x="2942" y="4044"/>
                </a:lnTo>
                <a:lnTo>
                  <a:pt x="2942" y="4121"/>
                </a:lnTo>
                <a:lnTo>
                  <a:pt x="2998" y="4121"/>
                </a:lnTo>
                <a:lnTo>
                  <a:pt x="2998" y="4199"/>
                </a:lnTo>
                <a:lnTo>
                  <a:pt x="3055" y="4199"/>
                </a:lnTo>
                <a:lnTo>
                  <a:pt x="3055" y="4277"/>
                </a:lnTo>
                <a:lnTo>
                  <a:pt x="3111" y="4277"/>
                </a:lnTo>
                <a:lnTo>
                  <a:pt x="3111" y="4355"/>
                </a:lnTo>
                <a:lnTo>
                  <a:pt x="3168" y="4355"/>
                </a:lnTo>
                <a:lnTo>
                  <a:pt x="3168" y="4432"/>
                </a:lnTo>
                <a:lnTo>
                  <a:pt x="3225" y="4432"/>
                </a:lnTo>
                <a:lnTo>
                  <a:pt x="3225" y="4510"/>
                </a:lnTo>
                <a:lnTo>
                  <a:pt x="3281" y="4510"/>
                </a:lnTo>
                <a:lnTo>
                  <a:pt x="3281" y="4588"/>
                </a:lnTo>
                <a:lnTo>
                  <a:pt x="3338" y="4588"/>
                </a:lnTo>
                <a:lnTo>
                  <a:pt x="3338" y="4666"/>
                </a:lnTo>
                <a:lnTo>
                  <a:pt x="3394" y="4666"/>
                </a:lnTo>
                <a:lnTo>
                  <a:pt x="3394" y="4743"/>
                </a:lnTo>
                <a:lnTo>
                  <a:pt x="3451" y="4743"/>
                </a:lnTo>
                <a:lnTo>
                  <a:pt x="3451" y="4821"/>
                </a:lnTo>
                <a:lnTo>
                  <a:pt x="3507" y="4821"/>
                </a:lnTo>
                <a:lnTo>
                  <a:pt x="3507" y="4899"/>
                </a:lnTo>
                <a:lnTo>
                  <a:pt x="3564" y="4899"/>
                </a:lnTo>
                <a:lnTo>
                  <a:pt x="3564" y="4977"/>
                </a:lnTo>
                <a:lnTo>
                  <a:pt x="3620" y="4977"/>
                </a:lnTo>
                <a:lnTo>
                  <a:pt x="3620" y="5055"/>
                </a:lnTo>
                <a:lnTo>
                  <a:pt x="3677" y="5055"/>
                </a:lnTo>
                <a:lnTo>
                  <a:pt x="3677" y="5132"/>
                </a:lnTo>
                <a:lnTo>
                  <a:pt x="3734" y="5132"/>
                </a:lnTo>
                <a:lnTo>
                  <a:pt x="3734" y="5210"/>
                </a:lnTo>
                <a:lnTo>
                  <a:pt x="3790" y="5210"/>
                </a:lnTo>
                <a:lnTo>
                  <a:pt x="3790" y="5288"/>
                </a:lnTo>
                <a:lnTo>
                  <a:pt x="3847" y="5288"/>
                </a:lnTo>
                <a:lnTo>
                  <a:pt x="3847" y="5366"/>
                </a:lnTo>
                <a:lnTo>
                  <a:pt x="3903" y="5366"/>
                </a:lnTo>
                <a:lnTo>
                  <a:pt x="3903" y="5443"/>
                </a:lnTo>
                <a:lnTo>
                  <a:pt x="3960" y="5443"/>
                </a:lnTo>
                <a:lnTo>
                  <a:pt x="3960" y="5521"/>
                </a:lnTo>
                <a:lnTo>
                  <a:pt x="4016" y="5521"/>
                </a:lnTo>
                <a:lnTo>
                  <a:pt x="4016" y="5599"/>
                </a:lnTo>
                <a:lnTo>
                  <a:pt x="4073" y="5599"/>
                </a:lnTo>
                <a:lnTo>
                  <a:pt x="4073" y="5677"/>
                </a:lnTo>
                <a:lnTo>
                  <a:pt x="4130" y="5677"/>
                </a:lnTo>
                <a:lnTo>
                  <a:pt x="4130" y="5754"/>
                </a:lnTo>
                <a:lnTo>
                  <a:pt x="4186" y="5754"/>
                </a:lnTo>
                <a:lnTo>
                  <a:pt x="4186" y="5832"/>
                </a:lnTo>
                <a:lnTo>
                  <a:pt x="4243" y="5832"/>
                </a:lnTo>
                <a:lnTo>
                  <a:pt x="4243" y="5910"/>
                </a:lnTo>
                <a:lnTo>
                  <a:pt x="4299" y="5910"/>
                </a:lnTo>
                <a:lnTo>
                  <a:pt x="4299" y="5988"/>
                </a:lnTo>
                <a:lnTo>
                  <a:pt x="4356" y="5988"/>
                </a:lnTo>
                <a:lnTo>
                  <a:pt x="4356" y="6066"/>
                </a:lnTo>
                <a:lnTo>
                  <a:pt x="4412" y="6066"/>
                </a:lnTo>
                <a:lnTo>
                  <a:pt x="4412" y="6143"/>
                </a:lnTo>
                <a:lnTo>
                  <a:pt x="4469" y="6143"/>
                </a:lnTo>
                <a:lnTo>
                  <a:pt x="4469" y="6221"/>
                </a:lnTo>
                <a:lnTo>
                  <a:pt x="4526" y="6221"/>
                </a:lnTo>
                <a:lnTo>
                  <a:pt x="4526" y="6299"/>
                </a:lnTo>
                <a:lnTo>
                  <a:pt x="4582" y="6299"/>
                </a:lnTo>
                <a:lnTo>
                  <a:pt x="4582" y="6377"/>
                </a:lnTo>
                <a:lnTo>
                  <a:pt x="4639" y="6377"/>
                </a:lnTo>
                <a:lnTo>
                  <a:pt x="4639" y="6454"/>
                </a:lnTo>
                <a:lnTo>
                  <a:pt x="4695" y="6454"/>
                </a:lnTo>
                <a:lnTo>
                  <a:pt x="4695" y="6532"/>
                </a:lnTo>
                <a:lnTo>
                  <a:pt x="4752" y="6532"/>
                </a:lnTo>
                <a:lnTo>
                  <a:pt x="4752" y="6610"/>
                </a:lnTo>
                <a:lnTo>
                  <a:pt x="4808" y="6610"/>
                </a:lnTo>
                <a:lnTo>
                  <a:pt x="4808" y="6688"/>
                </a:lnTo>
                <a:lnTo>
                  <a:pt x="4865" y="6688"/>
                </a:lnTo>
                <a:lnTo>
                  <a:pt x="4865" y="6765"/>
                </a:lnTo>
                <a:lnTo>
                  <a:pt x="4922" y="6765"/>
                </a:lnTo>
                <a:lnTo>
                  <a:pt x="4922" y="6843"/>
                </a:lnTo>
                <a:lnTo>
                  <a:pt x="4978" y="6843"/>
                </a:lnTo>
                <a:lnTo>
                  <a:pt x="4978" y="6921"/>
                </a:lnTo>
                <a:lnTo>
                  <a:pt x="5035" y="6921"/>
                </a:lnTo>
                <a:lnTo>
                  <a:pt x="5035" y="6999"/>
                </a:lnTo>
                <a:lnTo>
                  <a:pt x="5091" y="6999"/>
                </a:lnTo>
                <a:lnTo>
                  <a:pt x="5091" y="7077"/>
                </a:lnTo>
                <a:lnTo>
                  <a:pt x="5148" y="7077"/>
                </a:lnTo>
                <a:lnTo>
                  <a:pt x="5148" y="7154"/>
                </a:lnTo>
                <a:lnTo>
                  <a:pt x="5205" y="7154"/>
                </a:lnTo>
                <a:lnTo>
                  <a:pt x="5205" y="7232"/>
                </a:lnTo>
                <a:lnTo>
                  <a:pt x="5261" y="7232"/>
                </a:lnTo>
                <a:lnTo>
                  <a:pt x="5261" y="7310"/>
                </a:lnTo>
                <a:lnTo>
                  <a:pt x="5318" y="7310"/>
                </a:lnTo>
                <a:lnTo>
                  <a:pt x="5318" y="7388"/>
                </a:lnTo>
                <a:lnTo>
                  <a:pt x="5374" y="7388"/>
                </a:lnTo>
                <a:lnTo>
                  <a:pt x="5374" y="7465"/>
                </a:lnTo>
                <a:lnTo>
                  <a:pt x="5431" y="7465"/>
                </a:lnTo>
                <a:lnTo>
                  <a:pt x="5431" y="7543"/>
                </a:lnTo>
                <a:lnTo>
                  <a:pt x="5488" y="7543"/>
                </a:lnTo>
                <a:lnTo>
                  <a:pt x="5488" y="7621"/>
                </a:lnTo>
                <a:lnTo>
                  <a:pt x="5544" y="7621"/>
                </a:lnTo>
                <a:lnTo>
                  <a:pt x="5544" y="7699"/>
                </a:lnTo>
                <a:lnTo>
                  <a:pt x="5601" y="7699"/>
                </a:lnTo>
                <a:lnTo>
                  <a:pt x="5601" y="7777"/>
                </a:lnTo>
                <a:lnTo>
                  <a:pt x="5658" y="7777"/>
                </a:lnTo>
                <a:lnTo>
                  <a:pt x="5658" y="7699"/>
                </a:lnTo>
                <a:lnTo>
                  <a:pt x="5601" y="7699"/>
                </a:lnTo>
                <a:lnTo>
                  <a:pt x="5601" y="7621"/>
                </a:lnTo>
                <a:lnTo>
                  <a:pt x="5544" y="7621"/>
                </a:lnTo>
                <a:lnTo>
                  <a:pt x="5544" y="7543"/>
                </a:lnTo>
                <a:lnTo>
                  <a:pt x="5488" y="7543"/>
                </a:lnTo>
                <a:lnTo>
                  <a:pt x="5488" y="7465"/>
                </a:lnTo>
                <a:lnTo>
                  <a:pt x="5431" y="7465"/>
                </a:lnTo>
                <a:lnTo>
                  <a:pt x="5431" y="7388"/>
                </a:lnTo>
                <a:lnTo>
                  <a:pt x="5374" y="7388"/>
                </a:lnTo>
                <a:lnTo>
                  <a:pt x="5374" y="7310"/>
                </a:lnTo>
                <a:lnTo>
                  <a:pt x="5318" y="7310"/>
                </a:lnTo>
                <a:lnTo>
                  <a:pt x="5318" y="7232"/>
                </a:lnTo>
                <a:lnTo>
                  <a:pt x="5261" y="7232"/>
                </a:lnTo>
                <a:lnTo>
                  <a:pt x="5261" y="7154"/>
                </a:lnTo>
                <a:lnTo>
                  <a:pt x="5205" y="7154"/>
                </a:lnTo>
                <a:lnTo>
                  <a:pt x="5205" y="7077"/>
                </a:lnTo>
                <a:lnTo>
                  <a:pt x="5148" y="7077"/>
                </a:lnTo>
                <a:lnTo>
                  <a:pt x="5148" y="6999"/>
                </a:lnTo>
                <a:lnTo>
                  <a:pt x="5091" y="6999"/>
                </a:lnTo>
                <a:lnTo>
                  <a:pt x="5091" y="6921"/>
                </a:lnTo>
                <a:lnTo>
                  <a:pt x="5035" y="6921"/>
                </a:lnTo>
                <a:lnTo>
                  <a:pt x="5035" y="6843"/>
                </a:lnTo>
                <a:lnTo>
                  <a:pt x="4978" y="6843"/>
                </a:lnTo>
                <a:lnTo>
                  <a:pt x="4978" y="6765"/>
                </a:lnTo>
                <a:lnTo>
                  <a:pt x="4922" y="6765"/>
                </a:lnTo>
                <a:lnTo>
                  <a:pt x="4922" y="6688"/>
                </a:lnTo>
                <a:lnTo>
                  <a:pt x="4865" y="6688"/>
                </a:lnTo>
                <a:lnTo>
                  <a:pt x="4865" y="6610"/>
                </a:lnTo>
                <a:lnTo>
                  <a:pt x="4808" y="6610"/>
                </a:lnTo>
                <a:lnTo>
                  <a:pt x="4808" y="6532"/>
                </a:lnTo>
                <a:lnTo>
                  <a:pt x="4752" y="6532"/>
                </a:lnTo>
                <a:lnTo>
                  <a:pt x="4752" y="6454"/>
                </a:lnTo>
                <a:lnTo>
                  <a:pt x="4695" y="6454"/>
                </a:lnTo>
                <a:lnTo>
                  <a:pt x="4695" y="6377"/>
                </a:lnTo>
                <a:lnTo>
                  <a:pt x="4639" y="6377"/>
                </a:lnTo>
                <a:lnTo>
                  <a:pt x="4639" y="6299"/>
                </a:lnTo>
                <a:lnTo>
                  <a:pt x="4582" y="6299"/>
                </a:lnTo>
                <a:lnTo>
                  <a:pt x="4582" y="6221"/>
                </a:lnTo>
                <a:lnTo>
                  <a:pt x="4526" y="6221"/>
                </a:lnTo>
                <a:lnTo>
                  <a:pt x="4526" y="6143"/>
                </a:lnTo>
                <a:lnTo>
                  <a:pt x="4469" y="6143"/>
                </a:lnTo>
                <a:lnTo>
                  <a:pt x="4469" y="6066"/>
                </a:lnTo>
                <a:lnTo>
                  <a:pt x="4412" y="6066"/>
                </a:lnTo>
                <a:lnTo>
                  <a:pt x="4412" y="5988"/>
                </a:lnTo>
                <a:lnTo>
                  <a:pt x="4356" y="5988"/>
                </a:lnTo>
                <a:lnTo>
                  <a:pt x="4356" y="5910"/>
                </a:lnTo>
                <a:lnTo>
                  <a:pt x="4299" y="5910"/>
                </a:lnTo>
                <a:lnTo>
                  <a:pt x="4299" y="5832"/>
                </a:lnTo>
                <a:lnTo>
                  <a:pt x="4243" y="5832"/>
                </a:lnTo>
                <a:lnTo>
                  <a:pt x="4243" y="5754"/>
                </a:lnTo>
                <a:lnTo>
                  <a:pt x="4186" y="5754"/>
                </a:lnTo>
                <a:lnTo>
                  <a:pt x="4186" y="5677"/>
                </a:lnTo>
                <a:lnTo>
                  <a:pt x="4130" y="5677"/>
                </a:lnTo>
                <a:lnTo>
                  <a:pt x="4130" y="5599"/>
                </a:lnTo>
                <a:lnTo>
                  <a:pt x="4073" y="5599"/>
                </a:lnTo>
                <a:lnTo>
                  <a:pt x="4073" y="5521"/>
                </a:lnTo>
                <a:lnTo>
                  <a:pt x="4016" y="5521"/>
                </a:lnTo>
                <a:lnTo>
                  <a:pt x="4016" y="5443"/>
                </a:lnTo>
                <a:lnTo>
                  <a:pt x="3960" y="5443"/>
                </a:lnTo>
                <a:lnTo>
                  <a:pt x="3960" y="5366"/>
                </a:lnTo>
                <a:lnTo>
                  <a:pt x="3903" y="5366"/>
                </a:lnTo>
                <a:lnTo>
                  <a:pt x="3903" y="5288"/>
                </a:lnTo>
                <a:lnTo>
                  <a:pt x="3847" y="5288"/>
                </a:lnTo>
                <a:lnTo>
                  <a:pt x="3847" y="5210"/>
                </a:lnTo>
                <a:lnTo>
                  <a:pt x="3790" y="5210"/>
                </a:lnTo>
                <a:lnTo>
                  <a:pt x="3790" y="5132"/>
                </a:lnTo>
                <a:lnTo>
                  <a:pt x="3734" y="5132"/>
                </a:lnTo>
                <a:lnTo>
                  <a:pt x="3734" y="5055"/>
                </a:lnTo>
                <a:lnTo>
                  <a:pt x="3677" y="5055"/>
                </a:lnTo>
                <a:lnTo>
                  <a:pt x="3677" y="4977"/>
                </a:lnTo>
                <a:lnTo>
                  <a:pt x="3620" y="4977"/>
                </a:lnTo>
                <a:lnTo>
                  <a:pt x="3620" y="4899"/>
                </a:lnTo>
                <a:lnTo>
                  <a:pt x="3564" y="4899"/>
                </a:lnTo>
                <a:lnTo>
                  <a:pt x="3564" y="4821"/>
                </a:lnTo>
                <a:lnTo>
                  <a:pt x="3507" y="4821"/>
                </a:lnTo>
                <a:lnTo>
                  <a:pt x="3507" y="4743"/>
                </a:lnTo>
                <a:lnTo>
                  <a:pt x="3451" y="4743"/>
                </a:lnTo>
                <a:lnTo>
                  <a:pt x="3451" y="4666"/>
                </a:lnTo>
                <a:lnTo>
                  <a:pt x="3394" y="4666"/>
                </a:lnTo>
                <a:lnTo>
                  <a:pt x="3394" y="4588"/>
                </a:lnTo>
                <a:lnTo>
                  <a:pt x="3338" y="4588"/>
                </a:lnTo>
                <a:lnTo>
                  <a:pt x="3338" y="4510"/>
                </a:lnTo>
                <a:lnTo>
                  <a:pt x="3281" y="4510"/>
                </a:lnTo>
                <a:lnTo>
                  <a:pt x="3281" y="4432"/>
                </a:lnTo>
                <a:lnTo>
                  <a:pt x="3225" y="4432"/>
                </a:lnTo>
                <a:lnTo>
                  <a:pt x="3225" y="4355"/>
                </a:lnTo>
                <a:lnTo>
                  <a:pt x="3168" y="4355"/>
                </a:lnTo>
                <a:lnTo>
                  <a:pt x="3168" y="4277"/>
                </a:lnTo>
                <a:lnTo>
                  <a:pt x="3111" y="4277"/>
                </a:lnTo>
                <a:lnTo>
                  <a:pt x="3111" y="4199"/>
                </a:lnTo>
                <a:lnTo>
                  <a:pt x="3055" y="4199"/>
                </a:lnTo>
                <a:lnTo>
                  <a:pt x="3055" y="4121"/>
                </a:lnTo>
                <a:lnTo>
                  <a:pt x="2998" y="4121"/>
                </a:lnTo>
                <a:lnTo>
                  <a:pt x="2998" y="4044"/>
                </a:lnTo>
                <a:lnTo>
                  <a:pt x="2942" y="4044"/>
                </a:lnTo>
                <a:lnTo>
                  <a:pt x="2942" y="3966"/>
                </a:lnTo>
                <a:lnTo>
                  <a:pt x="2885" y="3966"/>
                </a:lnTo>
                <a:lnTo>
                  <a:pt x="2885" y="3888"/>
                </a:lnTo>
                <a:lnTo>
                  <a:pt x="2829" y="3888"/>
                </a:lnTo>
                <a:lnTo>
                  <a:pt x="2829" y="3810"/>
                </a:lnTo>
                <a:lnTo>
                  <a:pt x="2772" y="3810"/>
                </a:lnTo>
                <a:lnTo>
                  <a:pt x="2772" y="3732"/>
                </a:lnTo>
                <a:lnTo>
                  <a:pt x="2716" y="3732"/>
                </a:lnTo>
                <a:lnTo>
                  <a:pt x="2716" y="3655"/>
                </a:lnTo>
                <a:lnTo>
                  <a:pt x="2659" y="3655"/>
                </a:lnTo>
                <a:lnTo>
                  <a:pt x="2659" y="3577"/>
                </a:lnTo>
                <a:lnTo>
                  <a:pt x="2602" y="3577"/>
                </a:lnTo>
                <a:lnTo>
                  <a:pt x="2602" y="3499"/>
                </a:lnTo>
                <a:lnTo>
                  <a:pt x="2546" y="3499"/>
                </a:lnTo>
                <a:lnTo>
                  <a:pt x="2546" y="3421"/>
                </a:lnTo>
                <a:lnTo>
                  <a:pt x="2489" y="3421"/>
                </a:lnTo>
                <a:lnTo>
                  <a:pt x="2489" y="3344"/>
                </a:lnTo>
                <a:lnTo>
                  <a:pt x="2433" y="3344"/>
                </a:lnTo>
                <a:lnTo>
                  <a:pt x="2433" y="3266"/>
                </a:lnTo>
                <a:lnTo>
                  <a:pt x="2376" y="3266"/>
                </a:lnTo>
                <a:lnTo>
                  <a:pt x="2376" y="3188"/>
                </a:lnTo>
                <a:lnTo>
                  <a:pt x="2320" y="3188"/>
                </a:lnTo>
                <a:lnTo>
                  <a:pt x="2320" y="3110"/>
                </a:lnTo>
                <a:lnTo>
                  <a:pt x="2263" y="3110"/>
                </a:lnTo>
                <a:lnTo>
                  <a:pt x="2263" y="3033"/>
                </a:lnTo>
                <a:lnTo>
                  <a:pt x="2207" y="3033"/>
                </a:lnTo>
                <a:lnTo>
                  <a:pt x="2207" y="2955"/>
                </a:lnTo>
                <a:lnTo>
                  <a:pt x="2150" y="2955"/>
                </a:lnTo>
                <a:lnTo>
                  <a:pt x="2150" y="2877"/>
                </a:lnTo>
                <a:lnTo>
                  <a:pt x="2093" y="2877"/>
                </a:lnTo>
                <a:lnTo>
                  <a:pt x="2093" y="2799"/>
                </a:lnTo>
                <a:lnTo>
                  <a:pt x="2037" y="2799"/>
                </a:lnTo>
                <a:lnTo>
                  <a:pt x="2037" y="2721"/>
                </a:lnTo>
                <a:lnTo>
                  <a:pt x="1980" y="2721"/>
                </a:lnTo>
                <a:lnTo>
                  <a:pt x="1980" y="2644"/>
                </a:lnTo>
                <a:lnTo>
                  <a:pt x="1924" y="2644"/>
                </a:lnTo>
                <a:lnTo>
                  <a:pt x="1924" y="2566"/>
                </a:lnTo>
                <a:lnTo>
                  <a:pt x="1867" y="2566"/>
                </a:lnTo>
                <a:lnTo>
                  <a:pt x="1867" y="2488"/>
                </a:lnTo>
                <a:lnTo>
                  <a:pt x="1811" y="2488"/>
                </a:lnTo>
                <a:lnTo>
                  <a:pt x="1811" y="2410"/>
                </a:lnTo>
                <a:lnTo>
                  <a:pt x="1754" y="2410"/>
                </a:lnTo>
                <a:lnTo>
                  <a:pt x="1754" y="2333"/>
                </a:lnTo>
                <a:lnTo>
                  <a:pt x="1697" y="2333"/>
                </a:lnTo>
                <a:lnTo>
                  <a:pt x="1697" y="2255"/>
                </a:lnTo>
                <a:lnTo>
                  <a:pt x="1641" y="2255"/>
                </a:lnTo>
                <a:lnTo>
                  <a:pt x="1641" y="2177"/>
                </a:lnTo>
                <a:lnTo>
                  <a:pt x="1584" y="2177"/>
                </a:lnTo>
                <a:lnTo>
                  <a:pt x="1584" y="2099"/>
                </a:lnTo>
                <a:lnTo>
                  <a:pt x="1528" y="2099"/>
                </a:lnTo>
                <a:lnTo>
                  <a:pt x="1528" y="2022"/>
                </a:lnTo>
                <a:lnTo>
                  <a:pt x="1471" y="2022"/>
                </a:lnTo>
                <a:lnTo>
                  <a:pt x="1471" y="1944"/>
                </a:lnTo>
                <a:lnTo>
                  <a:pt x="1415" y="1944"/>
                </a:lnTo>
                <a:lnTo>
                  <a:pt x="1415" y="1866"/>
                </a:lnTo>
                <a:lnTo>
                  <a:pt x="1358" y="1866"/>
                </a:lnTo>
                <a:lnTo>
                  <a:pt x="1358" y="1788"/>
                </a:lnTo>
                <a:lnTo>
                  <a:pt x="1302" y="1788"/>
                </a:lnTo>
                <a:lnTo>
                  <a:pt x="1302" y="1710"/>
                </a:lnTo>
                <a:lnTo>
                  <a:pt x="1245" y="1710"/>
                </a:lnTo>
                <a:lnTo>
                  <a:pt x="1245" y="1633"/>
                </a:lnTo>
                <a:lnTo>
                  <a:pt x="1188" y="1633"/>
                </a:lnTo>
                <a:lnTo>
                  <a:pt x="1188" y="1555"/>
                </a:lnTo>
                <a:lnTo>
                  <a:pt x="1132" y="1555"/>
                </a:lnTo>
                <a:lnTo>
                  <a:pt x="1132" y="1477"/>
                </a:lnTo>
                <a:lnTo>
                  <a:pt x="1075" y="1477"/>
                </a:lnTo>
                <a:lnTo>
                  <a:pt x="1075" y="1399"/>
                </a:lnTo>
                <a:lnTo>
                  <a:pt x="1019" y="1399"/>
                </a:lnTo>
                <a:lnTo>
                  <a:pt x="1019" y="1322"/>
                </a:lnTo>
                <a:lnTo>
                  <a:pt x="962" y="1322"/>
                </a:lnTo>
                <a:lnTo>
                  <a:pt x="962" y="1244"/>
                </a:lnTo>
                <a:lnTo>
                  <a:pt x="905" y="1244"/>
                </a:lnTo>
                <a:lnTo>
                  <a:pt x="905" y="1166"/>
                </a:lnTo>
                <a:lnTo>
                  <a:pt x="849" y="1166"/>
                </a:lnTo>
                <a:lnTo>
                  <a:pt x="849" y="1088"/>
                </a:lnTo>
                <a:lnTo>
                  <a:pt x="792" y="1088"/>
                </a:lnTo>
                <a:lnTo>
                  <a:pt x="792" y="1011"/>
                </a:lnTo>
                <a:lnTo>
                  <a:pt x="736" y="1011"/>
                </a:lnTo>
                <a:lnTo>
                  <a:pt x="736" y="933"/>
                </a:lnTo>
                <a:lnTo>
                  <a:pt x="679" y="933"/>
                </a:lnTo>
                <a:lnTo>
                  <a:pt x="679" y="855"/>
                </a:lnTo>
                <a:lnTo>
                  <a:pt x="623" y="855"/>
                </a:lnTo>
                <a:lnTo>
                  <a:pt x="623" y="777"/>
                </a:lnTo>
                <a:lnTo>
                  <a:pt x="566" y="777"/>
                </a:lnTo>
                <a:lnTo>
                  <a:pt x="566" y="699"/>
                </a:lnTo>
                <a:lnTo>
                  <a:pt x="509" y="699"/>
                </a:lnTo>
                <a:lnTo>
                  <a:pt x="509" y="622"/>
                </a:lnTo>
                <a:lnTo>
                  <a:pt x="453" y="622"/>
                </a:lnTo>
                <a:lnTo>
                  <a:pt x="453" y="544"/>
                </a:lnTo>
                <a:lnTo>
                  <a:pt x="396" y="544"/>
                </a:lnTo>
                <a:lnTo>
                  <a:pt x="396" y="466"/>
                </a:lnTo>
                <a:lnTo>
                  <a:pt x="339" y="466"/>
                </a:lnTo>
                <a:lnTo>
                  <a:pt x="339" y="388"/>
                </a:lnTo>
                <a:lnTo>
                  <a:pt x="283" y="388"/>
                </a:lnTo>
                <a:lnTo>
                  <a:pt x="283" y="311"/>
                </a:lnTo>
                <a:lnTo>
                  <a:pt x="226" y="311"/>
                </a:lnTo>
                <a:lnTo>
                  <a:pt x="226" y="233"/>
                </a:lnTo>
                <a:lnTo>
                  <a:pt x="170" y="233"/>
                </a:lnTo>
                <a:lnTo>
                  <a:pt x="170" y="155"/>
                </a:lnTo>
                <a:lnTo>
                  <a:pt x="113" y="155"/>
                </a:lnTo>
                <a:lnTo>
                  <a:pt x="113" y="77"/>
                </a:lnTo>
                <a:lnTo>
                  <a:pt x="56" y="77"/>
                </a:lnTo>
                <a:lnTo>
                  <a:pt x="56" y="0"/>
                </a:lnTo>
                <a:lnTo>
                  <a:pt x="0" y="0"/>
                </a:lnTo>
              </a:path>
            </a:pathLst>
          </a:custGeom>
          <a:noFill/>
          <a:ln w="2857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1824" name="Line 251"/>
          <p:cNvSpPr>
            <a:spLocks noChangeShapeType="1"/>
          </p:cNvSpPr>
          <p:nvPr/>
        </p:nvSpPr>
        <p:spPr bwMode="auto">
          <a:xfrm>
            <a:off x="584200" y="3559175"/>
            <a:ext cx="1560513" cy="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1825" name="Line 252"/>
          <p:cNvSpPr>
            <a:spLocks noChangeShapeType="1"/>
          </p:cNvSpPr>
          <p:nvPr/>
        </p:nvSpPr>
        <p:spPr bwMode="auto">
          <a:xfrm>
            <a:off x="584200" y="3559175"/>
            <a:ext cx="0" cy="5080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1826" name="Line 253"/>
          <p:cNvSpPr>
            <a:spLocks noChangeShapeType="1"/>
          </p:cNvSpPr>
          <p:nvPr/>
        </p:nvSpPr>
        <p:spPr bwMode="auto">
          <a:xfrm>
            <a:off x="584200" y="3559175"/>
            <a:ext cx="0" cy="8572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1827" name="Rectangle 254"/>
          <p:cNvSpPr>
            <a:spLocks noChangeArrowheads="1"/>
          </p:cNvSpPr>
          <p:nvPr/>
        </p:nvSpPr>
        <p:spPr bwMode="auto">
          <a:xfrm>
            <a:off x="458788" y="3641725"/>
            <a:ext cx="2286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a:latin typeface="Times New Roman" panose="02020603050405020304" pitchFamily="18" charset="0"/>
              </a:rPr>
              <a:t>70</a:t>
            </a:r>
          </a:p>
        </p:txBody>
      </p:sp>
      <p:sp>
        <p:nvSpPr>
          <p:cNvPr id="111828" name="Line 255"/>
          <p:cNvSpPr>
            <a:spLocks noChangeShapeType="1"/>
          </p:cNvSpPr>
          <p:nvPr/>
        </p:nvSpPr>
        <p:spPr bwMode="auto">
          <a:xfrm>
            <a:off x="609600" y="3559175"/>
            <a:ext cx="0" cy="5080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1829" name="Line 256"/>
          <p:cNvSpPr>
            <a:spLocks noChangeShapeType="1"/>
          </p:cNvSpPr>
          <p:nvPr/>
        </p:nvSpPr>
        <p:spPr bwMode="auto">
          <a:xfrm>
            <a:off x="635000" y="3559175"/>
            <a:ext cx="0" cy="5080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1830" name="Line 257"/>
          <p:cNvSpPr>
            <a:spLocks noChangeShapeType="1"/>
          </p:cNvSpPr>
          <p:nvPr/>
        </p:nvSpPr>
        <p:spPr bwMode="auto">
          <a:xfrm>
            <a:off x="661988" y="3559175"/>
            <a:ext cx="0" cy="5080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1831" name="Line 258"/>
          <p:cNvSpPr>
            <a:spLocks noChangeShapeType="1"/>
          </p:cNvSpPr>
          <p:nvPr/>
        </p:nvSpPr>
        <p:spPr bwMode="auto">
          <a:xfrm>
            <a:off x="687388" y="3559175"/>
            <a:ext cx="0" cy="5080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1832" name="Line 259"/>
          <p:cNvSpPr>
            <a:spLocks noChangeShapeType="1"/>
          </p:cNvSpPr>
          <p:nvPr/>
        </p:nvSpPr>
        <p:spPr bwMode="auto">
          <a:xfrm>
            <a:off x="712788" y="3559175"/>
            <a:ext cx="0" cy="5080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1833" name="Line 260"/>
          <p:cNvSpPr>
            <a:spLocks noChangeShapeType="1"/>
          </p:cNvSpPr>
          <p:nvPr/>
        </p:nvSpPr>
        <p:spPr bwMode="auto">
          <a:xfrm>
            <a:off x="739775" y="3559175"/>
            <a:ext cx="0" cy="5080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1834" name="Line 261"/>
          <p:cNvSpPr>
            <a:spLocks noChangeShapeType="1"/>
          </p:cNvSpPr>
          <p:nvPr/>
        </p:nvSpPr>
        <p:spPr bwMode="auto">
          <a:xfrm>
            <a:off x="765175" y="3559175"/>
            <a:ext cx="0" cy="5080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1835" name="Line 262"/>
          <p:cNvSpPr>
            <a:spLocks noChangeShapeType="1"/>
          </p:cNvSpPr>
          <p:nvPr/>
        </p:nvSpPr>
        <p:spPr bwMode="auto">
          <a:xfrm>
            <a:off x="792163" y="3559175"/>
            <a:ext cx="0" cy="5080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1836" name="Line 263"/>
          <p:cNvSpPr>
            <a:spLocks noChangeShapeType="1"/>
          </p:cNvSpPr>
          <p:nvPr/>
        </p:nvSpPr>
        <p:spPr bwMode="auto">
          <a:xfrm>
            <a:off x="817563" y="3559175"/>
            <a:ext cx="0" cy="5080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1837" name="Line 264"/>
          <p:cNvSpPr>
            <a:spLocks noChangeShapeType="1"/>
          </p:cNvSpPr>
          <p:nvPr/>
        </p:nvSpPr>
        <p:spPr bwMode="auto">
          <a:xfrm>
            <a:off x="842963" y="3559175"/>
            <a:ext cx="0" cy="5080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1838" name="Line 265"/>
          <p:cNvSpPr>
            <a:spLocks noChangeShapeType="1"/>
          </p:cNvSpPr>
          <p:nvPr/>
        </p:nvSpPr>
        <p:spPr bwMode="auto">
          <a:xfrm>
            <a:off x="869950" y="3559175"/>
            <a:ext cx="0" cy="5080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1839" name="Line 266"/>
          <p:cNvSpPr>
            <a:spLocks noChangeShapeType="1"/>
          </p:cNvSpPr>
          <p:nvPr/>
        </p:nvSpPr>
        <p:spPr bwMode="auto">
          <a:xfrm>
            <a:off x="895350" y="3559175"/>
            <a:ext cx="0" cy="5080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1840" name="Line 267"/>
          <p:cNvSpPr>
            <a:spLocks noChangeShapeType="1"/>
          </p:cNvSpPr>
          <p:nvPr/>
        </p:nvSpPr>
        <p:spPr bwMode="auto">
          <a:xfrm>
            <a:off x="922338" y="3559175"/>
            <a:ext cx="0" cy="5080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1841" name="Line 268"/>
          <p:cNvSpPr>
            <a:spLocks noChangeShapeType="1"/>
          </p:cNvSpPr>
          <p:nvPr/>
        </p:nvSpPr>
        <p:spPr bwMode="auto">
          <a:xfrm>
            <a:off x="947738" y="3559175"/>
            <a:ext cx="0" cy="5080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1842" name="Line 269"/>
          <p:cNvSpPr>
            <a:spLocks noChangeShapeType="1"/>
          </p:cNvSpPr>
          <p:nvPr/>
        </p:nvSpPr>
        <p:spPr bwMode="auto">
          <a:xfrm>
            <a:off x="973138" y="3559175"/>
            <a:ext cx="0" cy="5080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1843" name="Line 270"/>
          <p:cNvSpPr>
            <a:spLocks noChangeShapeType="1"/>
          </p:cNvSpPr>
          <p:nvPr/>
        </p:nvSpPr>
        <p:spPr bwMode="auto">
          <a:xfrm>
            <a:off x="1000125" y="3559175"/>
            <a:ext cx="0" cy="5080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1844" name="Line 271"/>
          <p:cNvSpPr>
            <a:spLocks noChangeShapeType="1"/>
          </p:cNvSpPr>
          <p:nvPr/>
        </p:nvSpPr>
        <p:spPr bwMode="auto">
          <a:xfrm>
            <a:off x="1025525" y="3559175"/>
            <a:ext cx="0" cy="5080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1845" name="Line 272"/>
          <p:cNvSpPr>
            <a:spLocks noChangeShapeType="1"/>
          </p:cNvSpPr>
          <p:nvPr/>
        </p:nvSpPr>
        <p:spPr bwMode="auto">
          <a:xfrm>
            <a:off x="1052513" y="3559175"/>
            <a:ext cx="0" cy="5080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1846" name="Line 273"/>
          <p:cNvSpPr>
            <a:spLocks noChangeShapeType="1"/>
          </p:cNvSpPr>
          <p:nvPr/>
        </p:nvSpPr>
        <p:spPr bwMode="auto">
          <a:xfrm>
            <a:off x="1077913" y="3559175"/>
            <a:ext cx="0" cy="5080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1847" name="Line 274"/>
          <p:cNvSpPr>
            <a:spLocks noChangeShapeType="1"/>
          </p:cNvSpPr>
          <p:nvPr/>
        </p:nvSpPr>
        <p:spPr bwMode="auto">
          <a:xfrm>
            <a:off x="1103313" y="3559175"/>
            <a:ext cx="0" cy="5080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1848" name="Line 275"/>
          <p:cNvSpPr>
            <a:spLocks noChangeShapeType="1"/>
          </p:cNvSpPr>
          <p:nvPr/>
        </p:nvSpPr>
        <p:spPr bwMode="auto">
          <a:xfrm>
            <a:off x="1103313" y="3559175"/>
            <a:ext cx="0" cy="8572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1849" name="Rectangle 276"/>
          <p:cNvSpPr>
            <a:spLocks noChangeArrowheads="1"/>
          </p:cNvSpPr>
          <p:nvPr/>
        </p:nvSpPr>
        <p:spPr bwMode="auto">
          <a:xfrm>
            <a:off x="977900" y="3644900"/>
            <a:ext cx="2286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a:latin typeface="Times New Roman" panose="02020603050405020304" pitchFamily="18" charset="0"/>
              </a:rPr>
              <a:t>90</a:t>
            </a:r>
          </a:p>
        </p:txBody>
      </p:sp>
      <p:sp>
        <p:nvSpPr>
          <p:cNvPr id="111850" name="Line 277"/>
          <p:cNvSpPr>
            <a:spLocks noChangeShapeType="1"/>
          </p:cNvSpPr>
          <p:nvPr/>
        </p:nvSpPr>
        <p:spPr bwMode="auto">
          <a:xfrm>
            <a:off x="1130300" y="3559175"/>
            <a:ext cx="0" cy="5080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1851" name="Line 278"/>
          <p:cNvSpPr>
            <a:spLocks noChangeShapeType="1"/>
          </p:cNvSpPr>
          <p:nvPr/>
        </p:nvSpPr>
        <p:spPr bwMode="auto">
          <a:xfrm>
            <a:off x="1155700" y="3559175"/>
            <a:ext cx="0" cy="5080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1852" name="Line 279"/>
          <p:cNvSpPr>
            <a:spLocks noChangeShapeType="1"/>
          </p:cNvSpPr>
          <p:nvPr/>
        </p:nvSpPr>
        <p:spPr bwMode="auto">
          <a:xfrm>
            <a:off x="1182688" y="3559175"/>
            <a:ext cx="0" cy="5080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1853" name="Line 280"/>
          <p:cNvSpPr>
            <a:spLocks noChangeShapeType="1"/>
          </p:cNvSpPr>
          <p:nvPr/>
        </p:nvSpPr>
        <p:spPr bwMode="auto">
          <a:xfrm>
            <a:off x="1208088" y="3559175"/>
            <a:ext cx="0" cy="5080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1854" name="Line 281"/>
          <p:cNvSpPr>
            <a:spLocks noChangeShapeType="1"/>
          </p:cNvSpPr>
          <p:nvPr/>
        </p:nvSpPr>
        <p:spPr bwMode="auto">
          <a:xfrm>
            <a:off x="1233488" y="3559175"/>
            <a:ext cx="0" cy="5080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1855" name="Line 282"/>
          <p:cNvSpPr>
            <a:spLocks noChangeShapeType="1"/>
          </p:cNvSpPr>
          <p:nvPr/>
        </p:nvSpPr>
        <p:spPr bwMode="auto">
          <a:xfrm>
            <a:off x="1260475" y="3559175"/>
            <a:ext cx="0" cy="5080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1856" name="Line 283"/>
          <p:cNvSpPr>
            <a:spLocks noChangeShapeType="1"/>
          </p:cNvSpPr>
          <p:nvPr/>
        </p:nvSpPr>
        <p:spPr bwMode="auto">
          <a:xfrm>
            <a:off x="1285875" y="3559175"/>
            <a:ext cx="0" cy="5080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1857" name="Line 284"/>
          <p:cNvSpPr>
            <a:spLocks noChangeShapeType="1"/>
          </p:cNvSpPr>
          <p:nvPr/>
        </p:nvSpPr>
        <p:spPr bwMode="auto">
          <a:xfrm>
            <a:off x="1312863" y="3559175"/>
            <a:ext cx="0" cy="5080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1858" name="Line 285"/>
          <p:cNvSpPr>
            <a:spLocks noChangeShapeType="1"/>
          </p:cNvSpPr>
          <p:nvPr/>
        </p:nvSpPr>
        <p:spPr bwMode="auto">
          <a:xfrm>
            <a:off x="1338263" y="3559175"/>
            <a:ext cx="0" cy="5080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1859" name="Line 286"/>
          <p:cNvSpPr>
            <a:spLocks noChangeShapeType="1"/>
          </p:cNvSpPr>
          <p:nvPr/>
        </p:nvSpPr>
        <p:spPr bwMode="auto">
          <a:xfrm>
            <a:off x="1365250" y="3559175"/>
            <a:ext cx="0" cy="5080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1860" name="Line 287"/>
          <p:cNvSpPr>
            <a:spLocks noChangeShapeType="1"/>
          </p:cNvSpPr>
          <p:nvPr/>
        </p:nvSpPr>
        <p:spPr bwMode="auto">
          <a:xfrm>
            <a:off x="1390650" y="3559175"/>
            <a:ext cx="0" cy="5080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1861" name="Line 288"/>
          <p:cNvSpPr>
            <a:spLocks noChangeShapeType="1"/>
          </p:cNvSpPr>
          <p:nvPr/>
        </p:nvSpPr>
        <p:spPr bwMode="auto">
          <a:xfrm>
            <a:off x="1416050" y="3559175"/>
            <a:ext cx="0" cy="5080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1862" name="Line 289"/>
          <p:cNvSpPr>
            <a:spLocks noChangeShapeType="1"/>
          </p:cNvSpPr>
          <p:nvPr/>
        </p:nvSpPr>
        <p:spPr bwMode="auto">
          <a:xfrm>
            <a:off x="1443038" y="3559175"/>
            <a:ext cx="0" cy="5080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1863" name="Line 290"/>
          <p:cNvSpPr>
            <a:spLocks noChangeShapeType="1"/>
          </p:cNvSpPr>
          <p:nvPr/>
        </p:nvSpPr>
        <p:spPr bwMode="auto">
          <a:xfrm>
            <a:off x="1468438" y="3559175"/>
            <a:ext cx="0" cy="5080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1864" name="Line 291"/>
          <p:cNvSpPr>
            <a:spLocks noChangeShapeType="1"/>
          </p:cNvSpPr>
          <p:nvPr/>
        </p:nvSpPr>
        <p:spPr bwMode="auto">
          <a:xfrm>
            <a:off x="1493838" y="3559175"/>
            <a:ext cx="0" cy="5080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1865" name="Line 292"/>
          <p:cNvSpPr>
            <a:spLocks noChangeShapeType="1"/>
          </p:cNvSpPr>
          <p:nvPr/>
        </p:nvSpPr>
        <p:spPr bwMode="auto">
          <a:xfrm>
            <a:off x="1520825" y="3559175"/>
            <a:ext cx="0" cy="5080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1866" name="Line 293"/>
          <p:cNvSpPr>
            <a:spLocks noChangeShapeType="1"/>
          </p:cNvSpPr>
          <p:nvPr/>
        </p:nvSpPr>
        <p:spPr bwMode="auto">
          <a:xfrm>
            <a:off x="1546225" y="3559175"/>
            <a:ext cx="0" cy="5080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1867" name="Line 294"/>
          <p:cNvSpPr>
            <a:spLocks noChangeShapeType="1"/>
          </p:cNvSpPr>
          <p:nvPr/>
        </p:nvSpPr>
        <p:spPr bwMode="auto">
          <a:xfrm>
            <a:off x="1573213" y="3559175"/>
            <a:ext cx="0" cy="5080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1868" name="Line 295"/>
          <p:cNvSpPr>
            <a:spLocks noChangeShapeType="1"/>
          </p:cNvSpPr>
          <p:nvPr/>
        </p:nvSpPr>
        <p:spPr bwMode="auto">
          <a:xfrm>
            <a:off x="1598613" y="3559175"/>
            <a:ext cx="0" cy="5080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1869" name="Line 296"/>
          <p:cNvSpPr>
            <a:spLocks noChangeShapeType="1"/>
          </p:cNvSpPr>
          <p:nvPr/>
        </p:nvSpPr>
        <p:spPr bwMode="auto">
          <a:xfrm>
            <a:off x="1624013" y="3559175"/>
            <a:ext cx="0" cy="5080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1870" name="Line 297"/>
          <p:cNvSpPr>
            <a:spLocks noChangeShapeType="1"/>
          </p:cNvSpPr>
          <p:nvPr/>
        </p:nvSpPr>
        <p:spPr bwMode="auto">
          <a:xfrm>
            <a:off x="1624013" y="3559175"/>
            <a:ext cx="0" cy="8572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1871" name="Rectangle 298"/>
          <p:cNvSpPr>
            <a:spLocks noChangeArrowheads="1"/>
          </p:cNvSpPr>
          <p:nvPr/>
        </p:nvSpPr>
        <p:spPr bwMode="auto">
          <a:xfrm>
            <a:off x="1425575" y="3644900"/>
            <a:ext cx="3429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a:latin typeface="Times New Roman" panose="02020603050405020304" pitchFamily="18" charset="0"/>
              </a:rPr>
              <a:t>110</a:t>
            </a:r>
          </a:p>
        </p:txBody>
      </p:sp>
      <p:sp>
        <p:nvSpPr>
          <p:cNvPr id="111872" name="Line 299"/>
          <p:cNvSpPr>
            <a:spLocks noChangeShapeType="1"/>
          </p:cNvSpPr>
          <p:nvPr/>
        </p:nvSpPr>
        <p:spPr bwMode="auto">
          <a:xfrm>
            <a:off x="1651000" y="3559175"/>
            <a:ext cx="0" cy="5080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1873" name="Line 300"/>
          <p:cNvSpPr>
            <a:spLocks noChangeShapeType="1"/>
          </p:cNvSpPr>
          <p:nvPr/>
        </p:nvSpPr>
        <p:spPr bwMode="auto">
          <a:xfrm>
            <a:off x="1676400" y="3559175"/>
            <a:ext cx="0" cy="5080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1874" name="Line 301"/>
          <p:cNvSpPr>
            <a:spLocks noChangeShapeType="1"/>
          </p:cNvSpPr>
          <p:nvPr/>
        </p:nvSpPr>
        <p:spPr bwMode="auto">
          <a:xfrm>
            <a:off x="1703388" y="3559175"/>
            <a:ext cx="0" cy="5080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1875" name="Line 302"/>
          <p:cNvSpPr>
            <a:spLocks noChangeShapeType="1"/>
          </p:cNvSpPr>
          <p:nvPr/>
        </p:nvSpPr>
        <p:spPr bwMode="auto">
          <a:xfrm>
            <a:off x="1728788" y="3559175"/>
            <a:ext cx="0" cy="5080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1876" name="Line 303"/>
          <p:cNvSpPr>
            <a:spLocks noChangeShapeType="1"/>
          </p:cNvSpPr>
          <p:nvPr/>
        </p:nvSpPr>
        <p:spPr bwMode="auto">
          <a:xfrm>
            <a:off x="1754188" y="3559175"/>
            <a:ext cx="0" cy="5080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1877" name="Line 304"/>
          <p:cNvSpPr>
            <a:spLocks noChangeShapeType="1"/>
          </p:cNvSpPr>
          <p:nvPr/>
        </p:nvSpPr>
        <p:spPr bwMode="auto">
          <a:xfrm>
            <a:off x="1781175" y="3559175"/>
            <a:ext cx="0" cy="5080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1878" name="Line 305"/>
          <p:cNvSpPr>
            <a:spLocks noChangeShapeType="1"/>
          </p:cNvSpPr>
          <p:nvPr/>
        </p:nvSpPr>
        <p:spPr bwMode="auto">
          <a:xfrm>
            <a:off x="1806575" y="3559175"/>
            <a:ext cx="0" cy="5080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1879" name="Line 306"/>
          <p:cNvSpPr>
            <a:spLocks noChangeShapeType="1"/>
          </p:cNvSpPr>
          <p:nvPr/>
        </p:nvSpPr>
        <p:spPr bwMode="auto">
          <a:xfrm>
            <a:off x="1833563" y="3559175"/>
            <a:ext cx="0" cy="5080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1880" name="Line 307"/>
          <p:cNvSpPr>
            <a:spLocks noChangeShapeType="1"/>
          </p:cNvSpPr>
          <p:nvPr/>
        </p:nvSpPr>
        <p:spPr bwMode="auto">
          <a:xfrm>
            <a:off x="1858963" y="3559175"/>
            <a:ext cx="0" cy="5080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1881" name="Line 308"/>
          <p:cNvSpPr>
            <a:spLocks noChangeShapeType="1"/>
          </p:cNvSpPr>
          <p:nvPr/>
        </p:nvSpPr>
        <p:spPr bwMode="auto">
          <a:xfrm>
            <a:off x="1884363" y="3559175"/>
            <a:ext cx="0" cy="5080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1882" name="Line 309"/>
          <p:cNvSpPr>
            <a:spLocks noChangeShapeType="1"/>
          </p:cNvSpPr>
          <p:nvPr/>
        </p:nvSpPr>
        <p:spPr bwMode="auto">
          <a:xfrm>
            <a:off x="1911350" y="3559175"/>
            <a:ext cx="0" cy="5080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1883" name="Line 310"/>
          <p:cNvSpPr>
            <a:spLocks noChangeShapeType="1"/>
          </p:cNvSpPr>
          <p:nvPr/>
        </p:nvSpPr>
        <p:spPr bwMode="auto">
          <a:xfrm>
            <a:off x="1936750" y="3559175"/>
            <a:ext cx="0" cy="5080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1884" name="Line 311"/>
          <p:cNvSpPr>
            <a:spLocks noChangeShapeType="1"/>
          </p:cNvSpPr>
          <p:nvPr/>
        </p:nvSpPr>
        <p:spPr bwMode="auto">
          <a:xfrm>
            <a:off x="1963738" y="3559175"/>
            <a:ext cx="0" cy="5080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1885" name="Line 312"/>
          <p:cNvSpPr>
            <a:spLocks noChangeShapeType="1"/>
          </p:cNvSpPr>
          <p:nvPr/>
        </p:nvSpPr>
        <p:spPr bwMode="auto">
          <a:xfrm>
            <a:off x="1989138" y="3559175"/>
            <a:ext cx="0" cy="5080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1886" name="Line 313"/>
          <p:cNvSpPr>
            <a:spLocks noChangeShapeType="1"/>
          </p:cNvSpPr>
          <p:nvPr/>
        </p:nvSpPr>
        <p:spPr bwMode="auto">
          <a:xfrm>
            <a:off x="2014538" y="3559175"/>
            <a:ext cx="0" cy="5080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1887" name="Line 314"/>
          <p:cNvSpPr>
            <a:spLocks noChangeShapeType="1"/>
          </p:cNvSpPr>
          <p:nvPr/>
        </p:nvSpPr>
        <p:spPr bwMode="auto">
          <a:xfrm>
            <a:off x="2041525" y="3559175"/>
            <a:ext cx="0" cy="5080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1888" name="Line 315"/>
          <p:cNvSpPr>
            <a:spLocks noChangeShapeType="1"/>
          </p:cNvSpPr>
          <p:nvPr/>
        </p:nvSpPr>
        <p:spPr bwMode="auto">
          <a:xfrm>
            <a:off x="2066925" y="3559175"/>
            <a:ext cx="0" cy="5080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1889" name="Line 316"/>
          <p:cNvSpPr>
            <a:spLocks noChangeShapeType="1"/>
          </p:cNvSpPr>
          <p:nvPr/>
        </p:nvSpPr>
        <p:spPr bwMode="auto">
          <a:xfrm>
            <a:off x="2093913" y="3559175"/>
            <a:ext cx="0" cy="5080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1890" name="Line 317"/>
          <p:cNvSpPr>
            <a:spLocks noChangeShapeType="1"/>
          </p:cNvSpPr>
          <p:nvPr/>
        </p:nvSpPr>
        <p:spPr bwMode="auto">
          <a:xfrm>
            <a:off x="2119313" y="3559175"/>
            <a:ext cx="0" cy="5080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1891" name="Line 318"/>
          <p:cNvSpPr>
            <a:spLocks noChangeShapeType="1"/>
          </p:cNvSpPr>
          <p:nvPr/>
        </p:nvSpPr>
        <p:spPr bwMode="auto">
          <a:xfrm>
            <a:off x="2144713" y="3559175"/>
            <a:ext cx="0" cy="5080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1892" name="Line 319"/>
          <p:cNvSpPr>
            <a:spLocks noChangeShapeType="1"/>
          </p:cNvSpPr>
          <p:nvPr/>
        </p:nvSpPr>
        <p:spPr bwMode="auto">
          <a:xfrm>
            <a:off x="2144713" y="3559175"/>
            <a:ext cx="0" cy="8572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1893" name="Rectangle 320"/>
          <p:cNvSpPr>
            <a:spLocks noChangeArrowheads="1"/>
          </p:cNvSpPr>
          <p:nvPr/>
        </p:nvSpPr>
        <p:spPr bwMode="auto">
          <a:xfrm>
            <a:off x="1958975" y="3644900"/>
            <a:ext cx="3429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a:latin typeface="Times New Roman" panose="02020603050405020304" pitchFamily="18" charset="0"/>
              </a:rPr>
              <a:t>130</a:t>
            </a:r>
          </a:p>
        </p:txBody>
      </p:sp>
      <p:sp>
        <p:nvSpPr>
          <p:cNvPr id="111894" name="Line 321"/>
          <p:cNvSpPr>
            <a:spLocks noChangeShapeType="1"/>
          </p:cNvSpPr>
          <p:nvPr/>
        </p:nvSpPr>
        <p:spPr bwMode="auto">
          <a:xfrm flipV="1">
            <a:off x="584200" y="1770063"/>
            <a:ext cx="0" cy="178911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1895" name="Line 322"/>
          <p:cNvSpPr>
            <a:spLocks noChangeShapeType="1"/>
          </p:cNvSpPr>
          <p:nvPr/>
        </p:nvSpPr>
        <p:spPr bwMode="auto">
          <a:xfrm flipH="1">
            <a:off x="523875" y="3559175"/>
            <a:ext cx="60325" cy="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1896" name="Line 323"/>
          <p:cNvSpPr>
            <a:spLocks noChangeShapeType="1"/>
          </p:cNvSpPr>
          <p:nvPr/>
        </p:nvSpPr>
        <p:spPr bwMode="auto">
          <a:xfrm flipH="1">
            <a:off x="509588" y="3559175"/>
            <a:ext cx="74612" cy="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1897" name="Line 325"/>
          <p:cNvSpPr>
            <a:spLocks noChangeShapeType="1"/>
          </p:cNvSpPr>
          <p:nvPr/>
        </p:nvSpPr>
        <p:spPr bwMode="auto">
          <a:xfrm flipH="1">
            <a:off x="523875" y="3381375"/>
            <a:ext cx="60325" cy="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1898" name="Line 326"/>
          <p:cNvSpPr>
            <a:spLocks noChangeShapeType="1"/>
          </p:cNvSpPr>
          <p:nvPr/>
        </p:nvSpPr>
        <p:spPr bwMode="auto">
          <a:xfrm flipH="1">
            <a:off x="523875" y="3201988"/>
            <a:ext cx="60325" cy="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1899" name="Line 327"/>
          <p:cNvSpPr>
            <a:spLocks noChangeShapeType="1"/>
          </p:cNvSpPr>
          <p:nvPr/>
        </p:nvSpPr>
        <p:spPr bwMode="auto">
          <a:xfrm flipH="1">
            <a:off x="523875" y="3022600"/>
            <a:ext cx="60325" cy="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1900" name="Line 328"/>
          <p:cNvSpPr>
            <a:spLocks noChangeShapeType="1"/>
          </p:cNvSpPr>
          <p:nvPr/>
        </p:nvSpPr>
        <p:spPr bwMode="auto">
          <a:xfrm flipH="1">
            <a:off x="523875" y="2844800"/>
            <a:ext cx="60325" cy="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1901" name="Line 329"/>
          <p:cNvSpPr>
            <a:spLocks noChangeShapeType="1"/>
          </p:cNvSpPr>
          <p:nvPr/>
        </p:nvSpPr>
        <p:spPr bwMode="auto">
          <a:xfrm flipH="1">
            <a:off x="523875" y="2665413"/>
            <a:ext cx="60325" cy="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1902" name="Line 330"/>
          <p:cNvSpPr>
            <a:spLocks noChangeShapeType="1"/>
          </p:cNvSpPr>
          <p:nvPr/>
        </p:nvSpPr>
        <p:spPr bwMode="auto">
          <a:xfrm flipH="1">
            <a:off x="509588" y="2665413"/>
            <a:ext cx="74612" cy="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1903" name="Rectangle 331"/>
          <p:cNvSpPr>
            <a:spLocks noChangeArrowheads="1"/>
          </p:cNvSpPr>
          <p:nvPr/>
        </p:nvSpPr>
        <p:spPr bwMode="auto">
          <a:xfrm rot="-5400000">
            <a:off x="829469" y="5139531"/>
            <a:ext cx="4445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a:latin typeface="Times New Roman" panose="02020603050405020304" pitchFamily="18" charset="0"/>
              </a:rPr>
              <a:t>CDF</a:t>
            </a:r>
          </a:p>
        </p:txBody>
      </p:sp>
      <p:sp>
        <p:nvSpPr>
          <p:cNvPr id="111904" name="Line 332"/>
          <p:cNvSpPr>
            <a:spLocks noChangeShapeType="1"/>
          </p:cNvSpPr>
          <p:nvPr/>
        </p:nvSpPr>
        <p:spPr bwMode="auto">
          <a:xfrm flipH="1">
            <a:off x="523875" y="2486025"/>
            <a:ext cx="60325" cy="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1905" name="Line 333"/>
          <p:cNvSpPr>
            <a:spLocks noChangeShapeType="1"/>
          </p:cNvSpPr>
          <p:nvPr/>
        </p:nvSpPr>
        <p:spPr bwMode="auto">
          <a:xfrm flipH="1">
            <a:off x="523875" y="2308225"/>
            <a:ext cx="60325" cy="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1906" name="Line 334"/>
          <p:cNvSpPr>
            <a:spLocks noChangeShapeType="1"/>
          </p:cNvSpPr>
          <p:nvPr/>
        </p:nvSpPr>
        <p:spPr bwMode="auto">
          <a:xfrm flipH="1">
            <a:off x="523875" y="2128838"/>
            <a:ext cx="60325" cy="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1907" name="Line 335"/>
          <p:cNvSpPr>
            <a:spLocks noChangeShapeType="1"/>
          </p:cNvSpPr>
          <p:nvPr/>
        </p:nvSpPr>
        <p:spPr bwMode="auto">
          <a:xfrm flipH="1">
            <a:off x="523875" y="1949450"/>
            <a:ext cx="60325" cy="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1908" name="Line 336"/>
          <p:cNvSpPr>
            <a:spLocks noChangeShapeType="1"/>
          </p:cNvSpPr>
          <p:nvPr/>
        </p:nvSpPr>
        <p:spPr bwMode="auto">
          <a:xfrm flipH="1">
            <a:off x="523875" y="1771650"/>
            <a:ext cx="60325" cy="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1909" name="Line 337"/>
          <p:cNvSpPr>
            <a:spLocks noChangeShapeType="1"/>
          </p:cNvSpPr>
          <p:nvPr/>
        </p:nvSpPr>
        <p:spPr bwMode="auto">
          <a:xfrm flipH="1">
            <a:off x="509588" y="1771650"/>
            <a:ext cx="74612" cy="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1910" name="Freeform 339"/>
          <p:cNvSpPr>
            <a:spLocks/>
          </p:cNvSpPr>
          <p:nvPr/>
        </p:nvSpPr>
        <p:spPr bwMode="auto">
          <a:xfrm flipV="1">
            <a:off x="842963" y="1770063"/>
            <a:ext cx="1041400" cy="1789112"/>
          </a:xfrm>
          <a:custGeom>
            <a:avLst/>
            <a:gdLst>
              <a:gd name="T0" fmla="*/ 2147483647 w 4527"/>
              <a:gd name="T1" fmla="*/ 2147483647 h 7777"/>
              <a:gd name="T2" fmla="*/ 2147483647 w 4527"/>
              <a:gd name="T3" fmla="*/ 2147483647 h 7777"/>
              <a:gd name="T4" fmla="*/ 2147483647 w 4527"/>
              <a:gd name="T5" fmla="*/ 2147483647 h 7777"/>
              <a:gd name="T6" fmla="*/ 2147483647 w 4527"/>
              <a:gd name="T7" fmla="*/ 2147483647 h 7777"/>
              <a:gd name="T8" fmla="*/ 2147483647 w 4527"/>
              <a:gd name="T9" fmla="*/ 2147483647 h 7777"/>
              <a:gd name="T10" fmla="*/ 2147483647 w 4527"/>
              <a:gd name="T11" fmla="*/ 2147483647 h 7777"/>
              <a:gd name="T12" fmla="*/ 2147483647 w 4527"/>
              <a:gd name="T13" fmla="*/ 2147483647 h 7777"/>
              <a:gd name="T14" fmla="*/ 2147483647 w 4527"/>
              <a:gd name="T15" fmla="*/ 2147483647 h 7777"/>
              <a:gd name="T16" fmla="*/ 2147483647 w 4527"/>
              <a:gd name="T17" fmla="*/ 2147483647 h 7777"/>
              <a:gd name="T18" fmla="*/ 2147483647 w 4527"/>
              <a:gd name="T19" fmla="*/ 2147483647 h 7777"/>
              <a:gd name="T20" fmla="*/ 2147483647 w 4527"/>
              <a:gd name="T21" fmla="*/ 2147483647 h 7777"/>
              <a:gd name="T22" fmla="*/ 2147483647 w 4527"/>
              <a:gd name="T23" fmla="*/ 2147483647 h 7777"/>
              <a:gd name="T24" fmla="*/ 2147483647 w 4527"/>
              <a:gd name="T25" fmla="*/ 2147483647 h 7777"/>
              <a:gd name="T26" fmla="*/ 2147483647 w 4527"/>
              <a:gd name="T27" fmla="*/ 2147483647 h 7777"/>
              <a:gd name="T28" fmla="*/ 2147483647 w 4527"/>
              <a:gd name="T29" fmla="*/ 2147483647 h 7777"/>
              <a:gd name="T30" fmla="*/ 2147483647 w 4527"/>
              <a:gd name="T31" fmla="*/ 2147483647 h 7777"/>
              <a:gd name="T32" fmla="*/ 2147483647 w 4527"/>
              <a:gd name="T33" fmla="*/ 2147483647 h 7777"/>
              <a:gd name="T34" fmla="*/ 2147483647 w 4527"/>
              <a:gd name="T35" fmla="*/ 2147483647 h 7777"/>
              <a:gd name="T36" fmla="*/ 2147483647 w 4527"/>
              <a:gd name="T37" fmla="*/ 2147483647 h 7777"/>
              <a:gd name="T38" fmla="*/ 2147483647 w 4527"/>
              <a:gd name="T39" fmla="*/ 2147483647 h 7777"/>
              <a:gd name="T40" fmla="*/ 2147483647 w 4527"/>
              <a:gd name="T41" fmla="*/ 2147483647 h 7777"/>
              <a:gd name="T42" fmla="*/ 2147483647 w 4527"/>
              <a:gd name="T43" fmla="*/ 2147483647 h 7777"/>
              <a:gd name="T44" fmla="*/ 2147483647 w 4527"/>
              <a:gd name="T45" fmla="*/ 2147483647 h 7777"/>
              <a:gd name="T46" fmla="*/ 2147483647 w 4527"/>
              <a:gd name="T47" fmla="*/ 2147483647 h 7777"/>
              <a:gd name="T48" fmla="*/ 2147483647 w 4527"/>
              <a:gd name="T49" fmla="*/ 2147483647 h 7777"/>
              <a:gd name="T50" fmla="*/ 2147483647 w 4527"/>
              <a:gd name="T51" fmla="*/ 2147483647 h 7777"/>
              <a:gd name="T52" fmla="*/ 2147483647 w 4527"/>
              <a:gd name="T53" fmla="*/ 2147483647 h 7777"/>
              <a:gd name="T54" fmla="*/ 2147483647 w 4527"/>
              <a:gd name="T55" fmla="*/ 2147483647 h 7777"/>
              <a:gd name="T56" fmla="*/ 2147483647 w 4527"/>
              <a:gd name="T57" fmla="*/ 2147483647 h 7777"/>
              <a:gd name="T58" fmla="*/ 2147483647 w 4527"/>
              <a:gd name="T59" fmla="*/ 2147483647 h 7777"/>
              <a:gd name="T60" fmla="*/ 2147483647 w 4527"/>
              <a:gd name="T61" fmla="*/ 2147483647 h 7777"/>
              <a:gd name="T62" fmla="*/ 2147483647 w 4527"/>
              <a:gd name="T63" fmla="*/ 2147483647 h 7777"/>
              <a:gd name="T64" fmla="*/ 2147483647 w 4527"/>
              <a:gd name="T65" fmla="*/ 2147483647 h 7777"/>
              <a:gd name="T66" fmla="*/ 2147483647 w 4527"/>
              <a:gd name="T67" fmla="*/ 2147483647 h 7777"/>
              <a:gd name="T68" fmla="*/ 2147483647 w 4527"/>
              <a:gd name="T69" fmla="*/ 2147483647 h 7777"/>
              <a:gd name="T70" fmla="*/ 2147483647 w 4527"/>
              <a:gd name="T71" fmla="*/ 2147483647 h 7777"/>
              <a:gd name="T72" fmla="*/ 2147483647 w 4527"/>
              <a:gd name="T73" fmla="*/ 2147483647 h 7777"/>
              <a:gd name="T74" fmla="*/ 2147483647 w 4527"/>
              <a:gd name="T75" fmla="*/ 2147483647 h 7777"/>
              <a:gd name="T76" fmla="*/ 2147483647 w 4527"/>
              <a:gd name="T77" fmla="*/ 2147483647 h 7777"/>
              <a:gd name="T78" fmla="*/ 2147483647 w 4527"/>
              <a:gd name="T79" fmla="*/ 2147483647 h 7777"/>
              <a:gd name="T80" fmla="*/ 2147483647 w 4527"/>
              <a:gd name="T81" fmla="*/ 2147483647 h 7777"/>
              <a:gd name="T82" fmla="*/ 2147483647 w 4527"/>
              <a:gd name="T83" fmla="*/ 2147483647 h 7777"/>
              <a:gd name="T84" fmla="*/ 2147483647 w 4527"/>
              <a:gd name="T85" fmla="*/ 2147483647 h 7777"/>
              <a:gd name="T86" fmla="*/ 2147483647 w 4527"/>
              <a:gd name="T87" fmla="*/ 2147483647 h 7777"/>
              <a:gd name="T88" fmla="*/ 2147483647 w 4527"/>
              <a:gd name="T89" fmla="*/ 2147483647 h 7777"/>
              <a:gd name="T90" fmla="*/ 2147483647 w 4527"/>
              <a:gd name="T91" fmla="*/ 2147483647 h 7777"/>
              <a:gd name="T92" fmla="*/ 2147483647 w 4527"/>
              <a:gd name="T93" fmla="*/ 2147483647 h 7777"/>
              <a:gd name="T94" fmla="*/ 2147483647 w 4527"/>
              <a:gd name="T95" fmla="*/ 2147483647 h 7777"/>
              <a:gd name="T96" fmla="*/ 2147483647 w 4527"/>
              <a:gd name="T97" fmla="*/ 2147483647 h 7777"/>
              <a:gd name="T98" fmla="*/ 2147483647 w 4527"/>
              <a:gd name="T99" fmla="*/ 2147483647 h 7777"/>
              <a:gd name="T100" fmla="*/ 2147483647 w 4527"/>
              <a:gd name="T101" fmla="*/ 2147483647 h 7777"/>
              <a:gd name="T102" fmla="*/ 2147483647 w 4527"/>
              <a:gd name="T103" fmla="*/ 2147483647 h 7777"/>
              <a:gd name="T104" fmla="*/ 2147483647 w 4527"/>
              <a:gd name="T105" fmla="*/ 2147483647 h 7777"/>
              <a:gd name="T106" fmla="*/ 2147483647 w 4527"/>
              <a:gd name="T107" fmla="*/ 2147483647 h 7777"/>
              <a:gd name="T108" fmla="*/ 2147483647 w 4527"/>
              <a:gd name="T109" fmla="*/ 2147483647 h 7777"/>
              <a:gd name="T110" fmla="*/ 2147483647 w 4527"/>
              <a:gd name="T111" fmla="*/ 2147483647 h 7777"/>
              <a:gd name="T112" fmla="*/ 2147483647 w 4527"/>
              <a:gd name="T113" fmla="*/ 2147483647 h 7777"/>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4527"/>
              <a:gd name="T172" fmla="*/ 0 h 7777"/>
              <a:gd name="T173" fmla="*/ 4527 w 4527"/>
              <a:gd name="T174" fmla="*/ 7777 h 7777"/>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4527" h="7777">
                <a:moveTo>
                  <a:pt x="0" y="0"/>
                </a:moveTo>
                <a:lnTo>
                  <a:pt x="0" y="0"/>
                </a:lnTo>
                <a:lnTo>
                  <a:pt x="0" y="77"/>
                </a:lnTo>
                <a:lnTo>
                  <a:pt x="45" y="77"/>
                </a:lnTo>
                <a:lnTo>
                  <a:pt x="45" y="155"/>
                </a:lnTo>
                <a:lnTo>
                  <a:pt x="90" y="155"/>
                </a:lnTo>
                <a:lnTo>
                  <a:pt x="90" y="233"/>
                </a:lnTo>
                <a:lnTo>
                  <a:pt x="136" y="233"/>
                </a:lnTo>
                <a:lnTo>
                  <a:pt x="136" y="311"/>
                </a:lnTo>
                <a:lnTo>
                  <a:pt x="181" y="311"/>
                </a:lnTo>
                <a:lnTo>
                  <a:pt x="181" y="388"/>
                </a:lnTo>
                <a:lnTo>
                  <a:pt x="226" y="388"/>
                </a:lnTo>
                <a:lnTo>
                  <a:pt x="226" y="466"/>
                </a:lnTo>
                <a:lnTo>
                  <a:pt x="271" y="466"/>
                </a:lnTo>
                <a:lnTo>
                  <a:pt x="271" y="544"/>
                </a:lnTo>
                <a:lnTo>
                  <a:pt x="317" y="544"/>
                </a:lnTo>
                <a:lnTo>
                  <a:pt x="317" y="622"/>
                </a:lnTo>
                <a:lnTo>
                  <a:pt x="362" y="622"/>
                </a:lnTo>
                <a:lnTo>
                  <a:pt x="362" y="699"/>
                </a:lnTo>
                <a:lnTo>
                  <a:pt x="407" y="699"/>
                </a:lnTo>
                <a:lnTo>
                  <a:pt x="407" y="777"/>
                </a:lnTo>
                <a:lnTo>
                  <a:pt x="452" y="777"/>
                </a:lnTo>
                <a:lnTo>
                  <a:pt x="452" y="855"/>
                </a:lnTo>
                <a:lnTo>
                  <a:pt x="498" y="855"/>
                </a:lnTo>
                <a:lnTo>
                  <a:pt x="498" y="933"/>
                </a:lnTo>
                <a:lnTo>
                  <a:pt x="543" y="933"/>
                </a:lnTo>
                <a:lnTo>
                  <a:pt x="543" y="1011"/>
                </a:lnTo>
                <a:lnTo>
                  <a:pt x="588" y="1011"/>
                </a:lnTo>
                <a:lnTo>
                  <a:pt x="588" y="1088"/>
                </a:lnTo>
                <a:lnTo>
                  <a:pt x="633" y="1088"/>
                </a:lnTo>
                <a:lnTo>
                  <a:pt x="633" y="1166"/>
                </a:lnTo>
                <a:lnTo>
                  <a:pt x="679" y="1166"/>
                </a:lnTo>
                <a:lnTo>
                  <a:pt x="679" y="1244"/>
                </a:lnTo>
                <a:lnTo>
                  <a:pt x="724" y="1244"/>
                </a:lnTo>
                <a:lnTo>
                  <a:pt x="724" y="1322"/>
                </a:lnTo>
                <a:lnTo>
                  <a:pt x="769" y="1322"/>
                </a:lnTo>
                <a:lnTo>
                  <a:pt x="769" y="1399"/>
                </a:lnTo>
                <a:lnTo>
                  <a:pt x="814" y="1399"/>
                </a:lnTo>
                <a:lnTo>
                  <a:pt x="814" y="1477"/>
                </a:lnTo>
                <a:lnTo>
                  <a:pt x="860" y="1477"/>
                </a:lnTo>
                <a:lnTo>
                  <a:pt x="860" y="1555"/>
                </a:lnTo>
                <a:lnTo>
                  <a:pt x="905" y="1555"/>
                </a:lnTo>
                <a:lnTo>
                  <a:pt x="905" y="1633"/>
                </a:lnTo>
                <a:lnTo>
                  <a:pt x="950" y="1633"/>
                </a:lnTo>
                <a:lnTo>
                  <a:pt x="950" y="1710"/>
                </a:lnTo>
                <a:lnTo>
                  <a:pt x="996" y="1710"/>
                </a:lnTo>
                <a:lnTo>
                  <a:pt x="996" y="1788"/>
                </a:lnTo>
                <a:lnTo>
                  <a:pt x="1041" y="1788"/>
                </a:lnTo>
                <a:lnTo>
                  <a:pt x="1041" y="1866"/>
                </a:lnTo>
                <a:lnTo>
                  <a:pt x="1086" y="1866"/>
                </a:lnTo>
                <a:lnTo>
                  <a:pt x="1086" y="1944"/>
                </a:lnTo>
                <a:lnTo>
                  <a:pt x="1131" y="1944"/>
                </a:lnTo>
                <a:lnTo>
                  <a:pt x="1131" y="2022"/>
                </a:lnTo>
                <a:lnTo>
                  <a:pt x="1177" y="2022"/>
                </a:lnTo>
                <a:lnTo>
                  <a:pt x="1177" y="2099"/>
                </a:lnTo>
                <a:lnTo>
                  <a:pt x="1222" y="2099"/>
                </a:lnTo>
                <a:lnTo>
                  <a:pt x="1222" y="2177"/>
                </a:lnTo>
                <a:lnTo>
                  <a:pt x="1267" y="2177"/>
                </a:lnTo>
                <a:lnTo>
                  <a:pt x="1267" y="2255"/>
                </a:lnTo>
                <a:lnTo>
                  <a:pt x="1312" y="2255"/>
                </a:lnTo>
                <a:lnTo>
                  <a:pt x="1312" y="2333"/>
                </a:lnTo>
                <a:lnTo>
                  <a:pt x="1358" y="2333"/>
                </a:lnTo>
                <a:lnTo>
                  <a:pt x="1358" y="2410"/>
                </a:lnTo>
                <a:lnTo>
                  <a:pt x="1403" y="2410"/>
                </a:lnTo>
                <a:lnTo>
                  <a:pt x="1403" y="2488"/>
                </a:lnTo>
                <a:lnTo>
                  <a:pt x="1448" y="2488"/>
                </a:lnTo>
                <a:lnTo>
                  <a:pt x="1448" y="2566"/>
                </a:lnTo>
                <a:lnTo>
                  <a:pt x="1494" y="2566"/>
                </a:lnTo>
                <a:lnTo>
                  <a:pt x="1494" y="2644"/>
                </a:lnTo>
                <a:lnTo>
                  <a:pt x="1539" y="2644"/>
                </a:lnTo>
                <a:lnTo>
                  <a:pt x="1539" y="2721"/>
                </a:lnTo>
                <a:lnTo>
                  <a:pt x="1584" y="2721"/>
                </a:lnTo>
                <a:lnTo>
                  <a:pt x="1584" y="2799"/>
                </a:lnTo>
                <a:lnTo>
                  <a:pt x="1629" y="2799"/>
                </a:lnTo>
                <a:lnTo>
                  <a:pt x="1629" y="2877"/>
                </a:lnTo>
                <a:lnTo>
                  <a:pt x="1675" y="2877"/>
                </a:lnTo>
                <a:lnTo>
                  <a:pt x="1675" y="2955"/>
                </a:lnTo>
                <a:lnTo>
                  <a:pt x="1720" y="2955"/>
                </a:lnTo>
                <a:lnTo>
                  <a:pt x="1720" y="3033"/>
                </a:lnTo>
                <a:lnTo>
                  <a:pt x="1765" y="3033"/>
                </a:lnTo>
                <a:lnTo>
                  <a:pt x="1765" y="3110"/>
                </a:lnTo>
                <a:lnTo>
                  <a:pt x="1811" y="3110"/>
                </a:lnTo>
                <a:lnTo>
                  <a:pt x="1811" y="3188"/>
                </a:lnTo>
                <a:lnTo>
                  <a:pt x="1856" y="3188"/>
                </a:lnTo>
                <a:lnTo>
                  <a:pt x="1856" y="3266"/>
                </a:lnTo>
                <a:lnTo>
                  <a:pt x="1901" y="3266"/>
                </a:lnTo>
                <a:lnTo>
                  <a:pt x="1901" y="3344"/>
                </a:lnTo>
                <a:lnTo>
                  <a:pt x="1946" y="3344"/>
                </a:lnTo>
                <a:lnTo>
                  <a:pt x="1946" y="3421"/>
                </a:lnTo>
                <a:lnTo>
                  <a:pt x="1992" y="3421"/>
                </a:lnTo>
                <a:lnTo>
                  <a:pt x="1992" y="3499"/>
                </a:lnTo>
                <a:lnTo>
                  <a:pt x="2037" y="3499"/>
                </a:lnTo>
                <a:lnTo>
                  <a:pt x="2037" y="3577"/>
                </a:lnTo>
                <a:lnTo>
                  <a:pt x="2082" y="3577"/>
                </a:lnTo>
                <a:lnTo>
                  <a:pt x="2082" y="3655"/>
                </a:lnTo>
                <a:lnTo>
                  <a:pt x="2128" y="3655"/>
                </a:lnTo>
                <a:lnTo>
                  <a:pt x="2128" y="3732"/>
                </a:lnTo>
                <a:lnTo>
                  <a:pt x="2173" y="3732"/>
                </a:lnTo>
                <a:lnTo>
                  <a:pt x="2173" y="3810"/>
                </a:lnTo>
                <a:lnTo>
                  <a:pt x="2218" y="3810"/>
                </a:lnTo>
                <a:lnTo>
                  <a:pt x="2218" y="3888"/>
                </a:lnTo>
                <a:lnTo>
                  <a:pt x="2264" y="3888"/>
                </a:lnTo>
                <a:lnTo>
                  <a:pt x="2264" y="3966"/>
                </a:lnTo>
                <a:lnTo>
                  <a:pt x="2309" y="3966"/>
                </a:lnTo>
                <a:lnTo>
                  <a:pt x="2309" y="4044"/>
                </a:lnTo>
                <a:lnTo>
                  <a:pt x="2354" y="4044"/>
                </a:lnTo>
                <a:lnTo>
                  <a:pt x="2354" y="4121"/>
                </a:lnTo>
                <a:lnTo>
                  <a:pt x="2399" y="4121"/>
                </a:lnTo>
                <a:lnTo>
                  <a:pt x="2399" y="4199"/>
                </a:lnTo>
                <a:lnTo>
                  <a:pt x="2445" y="4199"/>
                </a:lnTo>
                <a:lnTo>
                  <a:pt x="2445" y="4277"/>
                </a:lnTo>
                <a:lnTo>
                  <a:pt x="2490" y="4277"/>
                </a:lnTo>
                <a:lnTo>
                  <a:pt x="2490" y="4355"/>
                </a:lnTo>
                <a:lnTo>
                  <a:pt x="2535" y="4355"/>
                </a:lnTo>
                <a:lnTo>
                  <a:pt x="2535" y="4432"/>
                </a:lnTo>
                <a:lnTo>
                  <a:pt x="2581" y="4432"/>
                </a:lnTo>
                <a:lnTo>
                  <a:pt x="2581" y="4510"/>
                </a:lnTo>
                <a:lnTo>
                  <a:pt x="2626" y="4510"/>
                </a:lnTo>
                <a:lnTo>
                  <a:pt x="2626" y="4588"/>
                </a:lnTo>
                <a:lnTo>
                  <a:pt x="2671" y="4588"/>
                </a:lnTo>
                <a:lnTo>
                  <a:pt x="2671" y="4666"/>
                </a:lnTo>
                <a:lnTo>
                  <a:pt x="2716" y="4666"/>
                </a:lnTo>
                <a:lnTo>
                  <a:pt x="2716" y="4743"/>
                </a:lnTo>
                <a:lnTo>
                  <a:pt x="2762" y="4743"/>
                </a:lnTo>
                <a:lnTo>
                  <a:pt x="2762" y="4821"/>
                </a:lnTo>
                <a:lnTo>
                  <a:pt x="2807" y="4821"/>
                </a:lnTo>
                <a:lnTo>
                  <a:pt x="2807" y="4899"/>
                </a:lnTo>
                <a:lnTo>
                  <a:pt x="2852" y="4899"/>
                </a:lnTo>
                <a:lnTo>
                  <a:pt x="2852" y="4977"/>
                </a:lnTo>
                <a:lnTo>
                  <a:pt x="2898" y="4977"/>
                </a:lnTo>
                <a:lnTo>
                  <a:pt x="2898" y="5055"/>
                </a:lnTo>
                <a:lnTo>
                  <a:pt x="2943" y="5055"/>
                </a:lnTo>
                <a:lnTo>
                  <a:pt x="2943" y="5132"/>
                </a:lnTo>
                <a:lnTo>
                  <a:pt x="2988" y="5132"/>
                </a:lnTo>
                <a:lnTo>
                  <a:pt x="2988" y="5210"/>
                </a:lnTo>
                <a:lnTo>
                  <a:pt x="3033" y="5210"/>
                </a:lnTo>
                <a:lnTo>
                  <a:pt x="3033" y="5288"/>
                </a:lnTo>
                <a:lnTo>
                  <a:pt x="3079" y="5288"/>
                </a:lnTo>
                <a:lnTo>
                  <a:pt x="3079" y="5366"/>
                </a:lnTo>
                <a:lnTo>
                  <a:pt x="3124" y="5366"/>
                </a:lnTo>
                <a:lnTo>
                  <a:pt x="3124" y="5443"/>
                </a:lnTo>
                <a:lnTo>
                  <a:pt x="3169" y="5443"/>
                </a:lnTo>
                <a:lnTo>
                  <a:pt x="3169" y="5521"/>
                </a:lnTo>
                <a:lnTo>
                  <a:pt x="3215" y="5521"/>
                </a:lnTo>
                <a:lnTo>
                  <a:pt x="3215" y="5599"/>
                </a:lnTo>
                <a:lnTo>
                  <a:pt x="3260" y="5599"/>
                </a:lnTo>
                <a:lnTo>
                  <a:pt x="3260" y="5677"/>
                </a:lnTo>
                <a:lnTo>
                  <a:pt x="3305" y="5677"/>
                </a:lnTo>
                <a:lnTo>
                  <a:pt x="3305" y="5754"/>
                </a:lnTo>
                <a:lnTo>
                  <a:pt x="3350" y="5754"/>
                </a:lnTo>
                <a:lnTo>
                  <a:pt x="3350" y="5832"/>
                </a:lnTo>
                <a:lnTo>
                  <a:pt x="3396" y="5832"/>
                </a:lnTo>
                <a:lnTo>
                  <a:pt x="3396" y="5910"/>
                </a:lnTo>
                <a:lnTo>
                  <a:pt x="3441" y="5910"/>
                </a:lnTo>
                <a:lnTo>
                  <a:pt x="3441" y="5988"/>
                </a:lnTo>
                <a:lnTo>
                  <a:pt x="3486" y="5988"/>
                </a:lnTo>
                <a:lnTo>
                  <a:pt x="3486" y="6066"/>
                </a:lnTo>
                <a:lnTo>
                  <a:pt x="3531" y="6066"/>
                </a:lnTo>
                <a:lnTo>
                  <a:pt x="3531" y="6143"/>
                </a:lnTo>
                <a:lnTo>
                  <a:pt x="3577" y="6143"/>
                </a:lnTo>
                <a:lnTo>
                  <a:pt x="3577" y="6221"/>
                </a:lnTo>
                <a:lnTo>
                  <a:pt x="3622" y="6221"/>
                </a:lnTo>
                <a:lnTo>
                  <a:pt x="3622" y="6299"/>
                </a:lnTo>
                <a:lnTo>
                  <a:pt x="3667" y="6299"/>
                </a:lnTo>
                <a:lnTo>
                  <a:pt x="3667" y="6377"/>
                </a:lnTo>
                <a:lnTo>
                  <a:pt x="3713" y="6377"/>
                </a:lnTo>
                <a:lnTo>
                  <a:pt x="3713" y="6454"/>
                </a:lnTo>
                <a:lnTo>
                  <a:pt x="3758" y="6454"/>
                </a:lnTo>
                <a:lnTo>
                  <a:pt x="3758" y="6532"/>
                </a:lnTo>
                <a:lnTo>
                  <a:pt x="3803" y="6532"/>
                </a:lnTo>
                <a:lnTo>
                  <a:pt x="3803" y="6610"/>
                </a:lnTo>
                <a:lnTo>
                  <a:pt x="3848" y="6610"/>
                </a:lnTo>
                <a:lnTo>
                  <a:pt x="3848" y="6688"/>
                </a:lnTo>
                <a:lnTo>
                  <a:pt x="3894" y="6688"/>
                </a:lnTo>
                <a:lnTo>
                  <a:pt x="3894" y="6765"/>
                </a:lnTo>
                <a:lnTo>
                  <a:pt x="3939" y="6765"/>
                </a:lnTo>
                <a:lnTo>
                  <a:pt x="3939" y="6843"/>
                </a:lnTo>
                <a:lnTo>
                  <a:pt x="3984" y="6843"/>
                </a:lnTo>
                <a:lnTo>
                  <a:pt x="3984" y="6921"/>
                </a:lnTo>
                <a:lnTo>
                  <a:pt x="4029" y="6921"/>
                </a:lnTo>
                <a:lnTo>
                  <a:pt x="4029" y="6999"/>
                </a:lnTo>
                <a:lnTo>
                  <a:pt x="4075" y="6999"/>
                </a:lnTo>
                <a:lnTo>
                  <a:pt x="4075" y="7077"/>
                </a:lnTo>
                <a:lnTo>
                  <a:pt x="4120" y="7077"/>
                </a:lnTo>
                <a:lnTo>
                  <a:pt x="4120" y="7154"/>
                </a:lnTo>
                <a:lnTo>
                  <a:pt x="4165" y="7154"/>
                </a:lnTo>
                <a:lnTo>
                  <a:pt x="4165" y="7232"/>
                </a:lnTo>
                <a:lnTo>
                  <a:pt x="4210" y="7232"/>
                </a:lnTo>
                <a:lnTo>
                  <a:pt x="4210" y="7310"/>
                </a:lnTo>
                <a:lnTo>
                  <a:pt x="4256" y="7310"/>
                </a:lnTo>
                <a:lnTo>
                  <a:pt x="4256" y="7388"/>
                </a:lnTo>
                <a:lnTo>
                  <a:pt x="4301" y="7388"/>
                </a:lnTo>
                <a:lnTo>
                  <a:pt x="4301" y="7465"/>
                </a:lnTo>
                <a:lnTo>
                  <a:pt x="4346" y="7465"/>
                </a:lnTo>
                <a:lnTo>
                  <a:pt x="4346" y="7543"/>
                </a:lnTo>
                <a:lnTo>
                  <a:pt x="4391" y="7543"/>
                </a:lnTo>
                <a:lnTo>
                  <a:pt x="4391" y="7621"/>
                </a:lnTo>
                <a:lnTo>
                  <a:pt x="4437" y="7621"/>
                </a:lnTo>
                <a:lnTo>
                  <a:pt x="4437" y="7699"/>
                </a:lnTo>
                <a:lnTo>
                  <a:pt x="4482" y="7699"/>
                </a:lnTo>
                <a:lnTo>
                  <a:pt x="4482" y="7777"/>
                </a:lnTo>
                <a:lnTo>
                  <a:pt x="4527" y="7777"/>
                </a:lnTo>
                <a:lnTo>
                  <a:pt x="4527" y="7699"/>
                </a:lnTo>
                <a:lnTo>
                  <a:pt x="4482" y="7699"/>
                </a:lnTo>
                <a:lnTo>
                  <a:pt x="4482" y="7621"/>
                </a:lnTo>
                <a:lnTo>
                  <a:pt x="4437" y="7621"/>
                </a:lnTo>
                <a:lnTo>
                  <a:pt x="4437" y="7543"/>
                </a:lnTo>
                <a:lnTo>
                  <a:pt x="4391" y="7543"/>
                </a:lnTo>
                <a:lnTo>
                  <a:pt x="4391" y="7465"/>
                </a:lnTo>
                <a:lnTo>
                  <a:pt x="4346" y="7465"/>
                </a:lnTo>
                <a:lnTo>
                  <a:pt x="4346" y="7388"/>
                </a:lnTo>
                <a:lnTo>
                  <a:pt x="4301" y="7388"/>
                </a:lnTo>
                <a:lnTo>
                  <a:pt x="4301" y="7310"/>
                </a:lnTo>
                <a:lnTo>
                  <a:pt x="4256" y="7310"/>
                </a:lnTo>
                <a:lnTo>
                  <a:pt x="4256" y="7232"/>
                </a:lnTo>
                <a:lnTo>
                  <a:pt x="4210" y="7232"/>
                </a:lnTo>
                <a:lnTo>
                  <a:pt x="4210" y="7154"/>
                </a:lnTo>
                <a:lnTo>
                  <a:pt x="4165" y="7154"/>
                </a:lnTo>
                <a:lnTo>
                  <a:pt x="4165" y="7077"/>
                </a:lnTo>
                <a:lnTo>
                  <a:pt x="4120" y="7077"/>
                </a:lnTo>
                <a:lnTo>
                  <a:pt x="4120" y="6999"/>
                </a:lnTo>
                <a:lnTo>
                  <a:pt x="4075" y="6999"/>
                </a:lnTo>
                <a:lnTo>
                  <a:pt x="4075" y="6921"/>
                </a:lnTo>
                <a:lnTo>
                  <a:pt x="4029" y="6921"/>
                </a:lnTo>
                <a:lnTo>
                  <a:pt x="4029" y="6843"/>
                </a:lnTo>
                <a:lnTo>
                  <a:pt x="3984" y="6843"/>
                </a:lnTo>
                <a:lnTo>
                  <a:pt x="3984" y="6765"/>
                </a:lnTo>
                <a:lnTo>
                  <a:pt x="3939" y="6765"/>
                </a:lnTo>
                <a:lnTo>
                  <a:pt x="3939" y="6688"/>
                </a:lnTo>
                <a:lnTo>
                  <a:pt x="3894" y="6688"/>
                </a:lnTo>
                <a:lnTo>
                  <a:pt x="3894" y="6610"/>
                </a:lnTo>
                <a:lnTo>
                  <a:pt x="3848" y="6610"/>
                </a:lnTo>
                <a:lnTo>
                  <a:pt x="3848" y="6532"/>
                </a:lnTo>
                <a:lnTo>
                  <a:pt x="3803" y="6532"/>
                </a:lnTo>
                <a:lnTo>
                  <a:pt x="3803" y="6454"/>
                </a:lnTo>
                <a:lnTo>
                  <a:pt x="3758" y="6454"/>
                </a:lnTo>
                <a:lnTo>
                  <a:pt x="3758" y="6377"/>
                </a:lnTo>
                <a:lnTo>
                  <a:pt x="3713" y="6377"/>
                </a:lnTo>
                <a:lnTo>
                  <a:pt x="3713" y="6299"/>
                </a:lnTo>
                <a:lnTo>
                  <a:pt x="3667" y="6299"/>
                </a:lnTo>
                <a:lnTo>
                  <a:pt x="3667" y="6221"/>
                </a:lnTo>
                <a:lnTo>
                  <a:pt x="3622" y="6221"/>
                </a:lnTo>
                <a:lnTo>
                  <a:pt x="3622" y="6143"/>
                </a:lnTo>
                <a:lnTo>
                  <a:pt x="3577" y="6143"/>
                </a:lnTo>
                <a:lnTo>
                  <a:pt x="3577" y="6066"/>
                </a:lnTo>
                <a:lnTo>
                  <a:pt x="3531" y="6066"/>
                </a:lnTo>
                <a:lnTo>
                  <a:pt x="3531" y="5988"/>
                </a:lnTo>
                <a:lnTo>
                  <a:pt x="3486" y="5988"/>
                </a:lnTo>
                <a:lnTo>
                  <a:pt x="3486" y="5910"/>
                </a:lnTo>
                <a:lnTo>
                  <a:pt x="3441" y="5910"/>
                </a:lnTo>
                <a:lnTo>
                  <a:pt x="3441" y="5832"/>
                </a:lnTo>
                <a:lnTo>
                  <a:pt x="3396" y="5832"/>
                </a:lnTo>
                <a:lnTo>
                  <a:pt x="3396" y="5754"/>
                </a:lnTo>
                <a:lnTo>
                  <a:pt x="3350" y="5754"/>
                </a:lnTo>
                <a:lnTo>
                  <a:pt x="3350" y="5677"/>
                </a:lnTo>
                <a:lnTo>
                  <a:pt x="3305" y="5677"/>
                </a:lnTo>
                <a:lnTo>
                  <a:pt x="3305" y="5599"/>
                </a:lnTo>
                <a:lnTo>
                  <a:pt x="3260" y="5599"/>
                </a:lnTo>
                <a:lnTo>
                  <a:pt x="3260" y="5521"/>
                </a:lnTo>
                <a:lnTo>
                  <a:pt x="3215" y="5521"/>
                </a:lnTo>
                <a:lnTo>
                  <a:pt x="3215" y="5443"/>
                </a:lnTo>
                <a:lnTo>
                  <a:pt x="3169" y="5443"/>
                </a:lnTo>
                <a:lnTo>
                  <a:pt x="3169" y="5366"/>
                </a:lnTo>
                <a:lnTo>
                  <a:pt x="3124" y="5366"/>
                </a:lnTo>
                <a:lnTo>
                  <a:pt x="3124" y="5288"/>
                </a:lnTo>
                <a:lnTo>
                  <a:pt x="3079" y="5288"/>
                </a:lnTo>
                <a:lnTo>
                  <a:pt x="3079" y="5210"/>
                </a:lnTo>
                <a:lnTo>
                  <a:pt x="3033" y="5210"/>
                </a:lnTo>
                <a:lnTo>
                  <a:pt x="3033" y="5132"/>
                </a:lnTo>
                <a:lnTo>
                  <a:pt x="2988" y="5132"/>
                </a:lnTo>
                <a:lnTo>
                  <a:pt x="2988" y="5055"/>
                </a:lnTo>
                <a:lnTo>
                  <a:pt x="2943" y="5055"/>
                </a:lnTo>
                <a:lnTo>
                  <a:pt x="2943" y="4977"/>
                </a:lnTo>
                <a:lnTo>
                  <a:pt x="2898" y="4977"/>
                </a:lnTo>
                <a:lnTo>
                  <a:pt x="2898" y="4899"/>
                </a:lnTo>
                <a:lnTo>
                  <a:pt x="2852" y="4899"/>
                </a:lnTo>
                <a:lnTo>
                  <a:pt x="2852" y="4821"/>
                </a:lnTo>
                <a:lnTo>
                  <a:pt x="2807" y="4821"/>
                </a:lnTo>
                <a:lnTo>
                  <a:pt x="2807" y="4743"/>
                </a:lnTo>
                <a:lnTo>
                  <a:pt x="2762" y="4743"/>
                </a:lnTo>
                <a:lnTo>
                  <a:pt x="2762" y="4666"/>
                </a:lnTo>
                <a:lnTo>
                  <a:pt x="2716" y="4666"/>
                </a:lnTo>
                <a:lnTo>
                  <a:pt x="2716" y="4588"/>
                </a:lnTo>
                <a:lnTo>
                  <a:pt x="2671" y="4588"/>
                </a:lnTo>
                <a:lnTo>
                  <a:pt x="2671" y="4510"/>
                </a:lnTo>
                <a:lnTo>
                  <a:pt x="2626" y="4510"/>
                </a:lnTo>
                <a:lnTo>
                  <a:pt x="2626" y="4432"/>
                </a:lnTo>
                <a:lnTo>
                  <a:pt x="2581" y="4432"/>
                </a:lnTo>
                <a:lnTo>
                  <a:pt x="2581" y="4355"/>
                </a:lnTo>
                <a:lnTo>
                  <a:pt x="2535" y="4355"/>
                </a:lnTo>
                <a:lnTo>
                  <a:pt x="2535" y="4277"/>
                </a:lnTo>
                <a:lnTo>
                  <a:pt x="2490" y="4277"/>
                </a:lnTo>
                <a:lnTo>
                  <a:pt x="2490" y="4199"/>
                </a:lnTo>
                <a:lnTo>
                  <a:pt x="2445" y="4199"/>
                </a:lnTo>
                <a:lnTo>
                  <a:pt x="2445" y="4121"/>
                </a:lnTo>
                <a:lnTo>
                  <a:pt x="2399" y="4121"/>
                </a:lnTo>
                <a:lnTo>
                  <a:pt x="2399" y="4044"/>
                </a:lnTo>
                <a:lnTo>
                  <a:pt x="2354" y="4044"/>
                </a:lnTo>
                <a:lnTo>
                  <a:pt x="2354" y="3966"/>
                </a:lnTo>
                <a:lnTo>
                  <a:pt x="2309" y="3966"/>
                </a:lnTo>
                <a:lnTo>
                  <a:pt x="2309" y="3888"/>
                </a:lnTo>
                <a:lnTo>
                  <a:pt x="2264" y="3888"/>
                </a:lnTo>
                <a:lnTo>
                  <a:pt x="2264" y="3810"/>
                </a:lnTo>
                <a:lnTo>
                  <a:pt x="2218" y="3810"/>
                </a:lnTo>
                <a:lnTo>
                  <a:pt x="2218" y="3732"/>
                </a:lnTo>
                <a:lnTo>
                  <a:pt x="2173" y="3732"/>
                </a:lnTo>
                <a:lnTo>
                  <a:pt x="2173" y="3655"/>
                </a:lnTo>
                <a:lnTo>
                  <a:pt x="2128" y="3655"/>
                </a:lnTo>
                <a:lnTo>
                  <a:pt x="2128" y="3577"/>
                </a:lnTo>
                <a:lnTo>
                  <a:pt x="2082" y="3577"/>
                </a:lnTo>
                <a:lnTo>
                  <a:pt x="2082" y="3499"/>
                </a:lnTo>
                <a:lnTo>
                  <a:pt x="2037" y="3499"/>
                </a:lnTo>
                <a:lnTo>
                  <a:pt x="2037" y="3421"/>
                </a:lnTo>
                <a:lnTo>
                  <a:pt x="1992" y="3421"/>
                </a:lnTo>
                <a:lnTo>
                  <a:pt x="1992" y="3344"/>
                </a:lnTo>
                <a:lnTo>
                  <a:pt x="1946" y="3344"/>
                </a:lnTo>
                <a:lnTo>
                  <a:pt x="1946" y="3266"/>
                </a:lnTo>
                <a:lnTo>
                  <a:pt x="1901" y="3266"/>
                </a:lnTo>
                <a:lnTo>
                  <a:pt x="1901" y="3188"/>
                </a:lnTo>
                <a:lnTo>
                  <a:pt x="1856" y="3188"/>
                </a:lnTo>
                <a:lnTo>
                  <a:pt x="1856" y="3110"/>
                </a:lnTo>
                <a:lnTo>
                  <a:pt x="1811" y="3110"/>
                </a:lnTo>
                <a:lnTo>
                  <a:pt x="1811" y="3033"/>
                </a:lnTo>
                <a:lnTo>
                  <a:pt x="1765" y="3033"/>
                </a:lnTo>
                <a:lnTo>
                  <a:pt x="1765" y="2955"/>
                </a:lnTo>
                <a:lnTo>
                  <a:pt x="1720" y="2955"/>
                </a:lnTo>
                <a:lnTo>
                  <a:pt x="1720" y="2877"/>
                </a:lnTo>
                <a:lnTo>
                  <a:pt x="1675" y="2877"/>
                </a:lnTo>
                <a:lnTo>
                  <a:pt x="1675" y="2799"/>
                </a:lnTo>
                <a:lnTo>
                  <a:pt x="1629" y="2799"/>
                </a:lnTo>
                <a:lnTo>
                  <a:pt x="1629" y="2721"/>
                </a:lnTo>
                <a:lnTo>
                  <a:pt x="1584" y="2721"/>
                </a:lnTo>
                <a:lnTo>
                  <a:pt x="1584" y="2644"/>
                </a:lnTo>
                <a:lnTo>
                  <a:pt x="1539" y="2644"/>
                </a:lnTo>
                <a:lnTo>
                  <a:pt x="1539" y="2566"/>
                </a:lnTo>
                <a:lnTo>
                  <a:pt x="1494" y="2566"/>
                </a:lnTo>
                <a:lnTo>
                  <a:pt x="1494" y="2488"/>
                </a:lnTo>
                <a:lnTo>
                  <a:pt x="1448" y="2488"/>
                </a:lnTo>
                <a:lnTo>
                  <a:pt x="1448" y="2410"/>
                </a:lnTo>
                <a:lnTo>
                  <a:pt x="1403" y="2410"/>
                </a:lnTo>
                <a:lnTo>
                  <a:pt x="1403" y="2333"/>
                </a:lnTo>
                <a:lnTo>
                  <a:pt x="1358" y="2333"/>
                </a:lnTo>
                <a:lnTo>
                  <a:pt x="1358" y="2255"/>
                </a:lnTo>
                <a:lnTo>
                  <a:pt x="1312" y="2255"/>
                </a:lnTo>
                <a:lnTo>
                  <a:pt x="1312" y="2177"/>
                </a:lnTo>
                <a:lnTo>
                  <a:pt x="1267" y="2177"/>
                </a:lnTo>
                <a:lnTo>
                  <a:pt x="1267" y="2099"/>
                </a:lnTo>
                <a:lnTo>
                  <a:pt x="1222" y="2099"/>
                </a:lnTo>
                <a:lnTo>
                  <a:pt x="1222" y="2022"/>
                </a:lnTo>
                <a:lnTo>
                  <a:pt x="1177" y="2022"/>
                </a:lnTo>
                <a:lnTo>
                  <a:pt x="1177" y="1944"/>
                </a:lnTo>
                <a:lnTo>
                  <a:pt x="1131" y="1944"/>
                </a:lnTo>
                <a:lnTo>
                  <a:pt x="1131" y="1866"/>
                </a:lnTo>
                <a:lnTo>
                  <a:pt x="1086" y="1866"/>
                </a:lnTo>
                <a:lnTo>
                  <a:pt x="1086" y="1788"/>
                </a:lnTo>
                <a:lnTo>
                  <a:pt x="1041" y="1788"/>
                </a:lnTo>
                <a:lnTo>
                  <a:pt x="1041" y="1710"/>
                </a:lnTo>
                <a:lnTo>
                  <a:pt x="996" y="1710"/>
                </a:lnTo>
                <a:lnTo>
                  <a:pt x="996" y="1633"/>
                </a:lnTo>
                <a:lnTo>
                  <a:pt x="950" y="1633"/>
                </a:lnTo>
                <a:lnTo>
                  <a:pt x="950" y="1555"/>
                </a:lnTo>
                <a:lnTo>
                  <a:pt x="905" y="1555"/>
                </a:lnTo>
                <a:lnTo>
                  <a:pt x="905" y="1477"/>
                </a:lnTo>
                <a:lnTo>
                  <a:pt x="860" y="1477"/>
                </a:lnTo>
                <a:lnTo>
                  <a:pt x="860" y="1399"/>
                </a:lnTo>
                <a:lnTo>
                  <a:pt x="814" y="1399"/>
                </a:lnTo>
                <a:lnTo>
                  <a:pt x="814" y="1322"/>
                </a:lnTo>
                <a:lnTo>
                  <a:pt x="769" y="1322"/>
                </a:lnTo>
                <a:lnTo>
                  <a:pt x="769" y="1244"/>
                </a:lnTo>
                <a:lnTo>
                  <a:pt x="724" y="1244"/>
                </a:lnTo>
                <a:lnTo>
                  <a:pt x="724" y="1166"/>
                </a:lnTo>
                <a:lnTo>
                  <a:pt x="679" y="1166"/>
                </a:lnTo>
                <a:lnTo>
                  <a:pt x="679" y="1088"/>
                </a:lnTo>
                <a:lnTo>
                  <a:pt x="633" y="1088"/>
                </a:lnTo>
                <a:lnTo>
                  <a:pt x="633" y="1011"/>
                </a:lnTo>
                <a:lnTo>
                  <a:pt x="588" y="1011"/>
                </a:lnTo>
                <a:lnTo>
                  <a:pt x="588" y="933"/>
                </a:lnTo>
                <a:lnTo>
                  <a:pt x="543" y="933"/>
                </a:lnTo>
                <a:lnTo>
                  <a:pt x="543" y="855"/>
                </a:lnTo>
                <a:lnTo>
                  <a:pt x="498" y="855"/>
                </a:lnTo>
                <a:lnTo>
                  <a:pt x="498" y="777"/>
                </a:lnTo>
                <a:lnTo>
                  <a:pt x="452" y="777"/>
                </a:lnTo>
                <a:lnTo>
                  <a:pt x="452" y="699"/>
                </a:lnTo>
                <a:lnTo>
                  <a:pt x="407" y="699"/>
                </a:lnTo>
                <a:lnTo>
                  <a:pt x="407" y="622"/>
                </a:lnTo>
                <a:lnTo>
                  <a:pt x="362" y="622"/>
                </a:lnTo>
                <a:lnTo>
                  <a:pt x="362" y="544"/>
                </a:lnTo>
                <a:lnTo>
                  <a:pt x="317" y="544"/>
                </a:lnTo>
                <a:lnTo>
                  <a:pt x="317" y="466"/>
                </a:lnTo>
                <a:lnTo>
                  <a:pt x="271" y="466"/>
                </a:lnTo>
                <a:lnTo>
                  <a:pt x="271" y="388"/>
                </a:lnTo>
                <a:lnTo>
                  <a:pt x="226" y="388"/>
                </a:lnTo>
                <a:lnTo>
                  <a:pt x="226" y="311"/>
                </a:lnTo>
                <a:lnTo>
                  <a:pt x="181" y="311"/>
                </a:lnTo>
                <a:lnTo>
                  <a:pt x="181" y="233"/>
                </a:lnTo>
                <a:lnTo>
                  <a:pt x="136" y="233"/>
                </a:lnTo>
                <a:lnTo>
                  <a:pt x="136" y="155"/>
                </a:lnTo>
                <a:lnTo>
                  <a:pt x="90" y="155"/>
                </a:lnTo>
                <a:lnTo>
                  <a:pt x="90" y="77"/>
                </a:lnTo>
                <a:lnTo>
                  <a:pt x="45" y="77"/>
                </a:lnTo>
                <a:lnTo>
                  <a:pt x="45" y="0"/>
                </a:lnTo>
                <a:lnTo>
                  <a:pt x="0" y="0"/>
                </a:lnTo>
              </a:path>
            </a:pathLst>
          </a:custGeom>
          <a:noFill/>
          <a:ln w="2857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1911" name="Line 343"/>
          <p:cNvSpPr>
            <a:spLocks noChangeShapeType="1"/>
          </p:cNvSpPr>
          <p:nvPr/>
        </p:nvSpPr>
        <p:spPr bwMode="auto">
          <a:xfrm>
            <a:off x="1360488" y="6149975"/>
            <a:ext cx="1560512" cy="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1912" name="Line 344"/>
          <p:cNvSpPr>
            <a:spLocks noChangeShapeType="1"/>
          </p:cNvSpPr>
          <p:nvPr/>
        </p:nvSpPr>
        <p:spPr bwMode="auto">
          <a:xfrm>
            <a:off x="1360488" y="6149975"/>
            <a:ext cx="0" cy="5080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1913" name="Line 345"/>
          <p:cNvSpPr>
            <a:spLocks noChangeShapeType="1"/>
          </p:cNvSpPr>
          <p:nvPr/>
        </p:nvSpPr>
        <p:spPr bwMode="auto">
          <a:xfrm>
            <a:off x="1360488" y="6149975"/>
            <a:ext cx="0" cy="8572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1914" name="Rectangle 346"/>
          <p:cNvSpPr>
            <a:spLocks noChangeArrowheads="1"/>
          </p:cNvSpPr>
          <p:nvPr/>
        </p:nvSpPr>
        <p:spPr bwMode="auto">
          <a:xfrm>
            <a:off x="1092200" y="6235700"/>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a:latin typeface="Times New Roman" panose="02020603050405020304" pitchFamily="18" charset="0"/>
              </a:rPr>
              <a:t>1400</a:t>
            </a:r>
          </a:p>
        </p:txBody>
      </p:sp>
      <p:sp>
        <p:nvSpPr>
          <p:cNvPr id="111915" name="Line 347"/>
          <p:cNvSpPr>
            <a:spLocks noChangeShapeType="1"/>
          </p:cNvSpPr>
          <p:nvPr/>
        </p:nvSpPr>
        <p:spPr bwMode="auto">
          <a:xfrm>
            <a:off x="1398588" y="6149975"/>
            <a:ext cx="0" cy="5080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1916" name="Line 348"/>
          <p:cNvSpPr>
            <a:spLocks noChangeShapeType="1"/>
          </p:cNvSpPr>
          <p:nvPr/>
        </p:nvSpPr>
        <p:spPr bwMode="auto">
          <a:xfrm>
            <a:off x="1438275" y="6149975"/>
            <a:ext cx="0" cy="5080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1917" name="Line 349"/>
          <p:cNvSpPr>
            <a:spLocks noChangeShapeType="1"/>
          </p:cNvSpPr>
          <p:nvPr/>
        </p:nvSpPr>
        <p:spPr bwMode="auto">
          <a:xfrm>
            <a:off x="1476375" y="6149975"/>
            <a:ext cx="0" cy="5080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1918" name="Line 350"/>
          <p:cNvSpPr>
            <a:spLocks noChangeShapeType="1"/>
          </p:cNvSpPr>
          <p:nvPr/>
        </p:nvSpPr>
        <p:spPr bwMode="auto">
          <a:xfrm>
            <a:off x="1516063" y="6149975"/>
            <a:ext cx="0" cy="5080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1919" name="Line 351"/>
          <p:cNvSpPr>
            <a:spLocks noChangeShapeType="1"/>
          </p:cNvSpPr>
          <p:nvPr/>
        </p:nvSpPr>
        <p:spPr bwMode="auto">
          <a:xfrm>
            <a:off x="1554163" y="6149975"/>
            <a:ext cx="0" cy="5080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1920" name="Line 352"/>
          <p:cNvSpPr>
            <a:spLocks noChangeShapeType="1"/>
          </p:cNvSpPr>
          <p:nvPr/>
        </p:nvSpPr>
        <p:spPr bwMode="auto">
          <a:xfrm>
            <a:off x="1593850" y="6149975"/>
            <a:ext cx="0" cy="5080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1921" name="Line 353"/>
          <p:cNvSpPr>
            <a:spLocks noChangeShapeType="1"/>
          </p:cNvSpPr>
          <p:nvPr/>
        </p:nvSpPr>
        <p:spPr bwMode="auto">
          <a:xfrm>
            <a:off x="1633538" y="6149975"/>
            <a:ext cx="0" cy="5080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1922" name="Line 354"/>
          <p:cNvSpPr>
            <a:spLocks noChangeShapeType="1"/>
          </p:cNvSpPr>
          <p:nvPr/>
        </p:nvSpPr>
        <p:spPr bwMode="auto">
          <a:xfrm>
            <a:off x="1671638" y="6149975"/>
            <a:ext cx="0" cy="5080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1923" name="Line 355"/>
          <p:cNvSpPr>
            <a:spLocks noChangeShapeType="1"/>
          </p:cNvSpPr>
          <p:nvPr/>
        </p:nvSpPr>
        <p:spPr bwMode="auto">
          <a:xfrm>
            <a:off x="1711325" y="6149975"/>
            <a:ext cx="0" cy="5080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1924" name="Line 356"/>
          <p:cNvSpPr>
            <a:spLocks noChangeShapeType="1"/>
          </p:cNvSpPr>
          <p:nvPr/>
        </p:nvSpPr>
        <p:spPr bwMode="auto">
          <a:xfrm>
            <a:off x="1749425" y="6149975"/>
            <a:ext cx="0" cy="5080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1925" name="Line 359"/>
          <p:cNvSpPr>
            <a:spLocks noChangeShapeType="1"/>
          </p:cNvSpPr>
          <p:nvPr/>
        </p:nvSpPr>
        <p:spPr bwMode="auto">
          <a:xfrm>
            <a:off x="1789113" y="6149975"/>
            <a:ext cx="0" cy="5080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1926" name="Line 360"/>
          <p:cNvSpPr>
            <a:spLocks noChangeShapeType="1"/>
          </p:cNvSpPr>
          <p:nvPr/>
        </p:nvSpPr>
        <p:spPr bwMode="auto">
          <a:xfrm>
            <a:off x="1828800" y="6149975"/>
            <a:ext cx="0" cy="5080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1927" name="Line 361"/>
          <p:cNvSpPr>
            <a:spLocks noChangeShapeType="1"/>
          </p:cNvSpPr>
          <p:nvPr/>
        </p:nvSpPr>
        <p:spPr bwMode="auto">
          <a:xfrm>
            <a:off x="1866900" y="6149975"/>
            <a:ext cx="0" cy="5080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1928" name="Line 362"/>
          <p:cNvSpPr>
            <a:spLocks noChangeShapeType="1"/>
          </p:cNvSpPr>
          <p:nvPr/>
        </p:nvSpPr>
        <p:spPr bwMode="auto">
          <a:xfrm>
            <a:off x="1906588" y="6149975"/>
            <a:ext cx="0" cy="5080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1929" name="Line 363"/>
          <p:cNvSpPr>
            <a:spLocks noChangeShapeType="1"/>
          </p:cNvSpPr>
          <p:nvPr/>
        </p:nvSpPr>
        <p:spPr bwMode="auto">
          <a:xfrm>
            <a:off x="1944688" y="6149975"/>
            <a:ext cx="0" cy="5080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1930" name="Line 364"/>
          <p:cNvSpPr>
            <a:spLocks noChangeShapeType="1"/>
          </p:cNvSpPr>
          <p:nvPr/>
        </p:nvSpPr>
        <p:spPr bwMode="auto">
          <a:xfrm>
            <a:off x="1984375" y="6149975"/>
            <a:ext cx="0" cy="5080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1931" name="Line 365"/>
          <p:cNvSpPr>
            <a:spLocks noChangeShapeType="1"/>
          </p:cNvSpPr>
          <p:nvPr/>
        </p:nvSpPr>
        <p:spPr bwMode="auto">
          <a:xfrm>
            <a:off x="2024063" y="6149975"/>
            <a:ext cx="0" cy="5080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1932" name="Line 366"/>
          <p:cNvSpPr>
            <a:spLocks noChangeShapeType="1"/>
          </p:cNvSpPr>
          <p:nvPr/>
        </p:nvSpPr>
        <p:spPr bwMode="auto">
          <a:xfrm>
            <a:off x="2062163" y="6149975"/>
            <a:ext cx="0" cy="5080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1933" name="Line 367"/>
          <p:cNvSpPr>
            <a:spLocks noChangeShapeType="1"/>
          </p:cNvSpPr>
          <p:nvPr/>
        </p:nvSpPr>
        <p:spPr bwMode="auto">
          <a:xfrm>
            <a:off x="2101850" y="6149975"/>
            <a:ext cx="0" cy="5080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1934" name="Line 368"/>
          <p:cNvSpPr>
            <a:spLocks noChangeShapeType="1"/>
          </p:cNvSpPr>
          <p:nvPr/>
        </p:nvSpPr>
        <p:spPr bwMode="auto">
          <a:xfrm>
            <a:off x="2141538" y="6149975"/>
            <a:ext cx="0" cy="5080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1935" name="Line 369"/>
          <p:cNvSpPr>
            <a:spLocks noChangeShapeType="1"/>
          </p:cNvSpPr>
          <p:nvPr/>
        </p:nvSpPr>
        <p:spPr bwMode="auto">
          <a:xfrm>
            <a:off x="2141538" y="6149975"/>
            <a:ext cx="0" cy="8572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1936" name="Rectangle 370"/>
          <p:cNvSpPr>
            <a:spLocks noChangeArrowheads="1"/>
          </p:cNvSpPr>
          <p:nvPr/>
        </p:nvSpPr>
        <p:spPr bwMode="auto">
          <a:xfrm>
            <a:off x="1884363" y="6235700"/>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a:latin typeface="Times New Roman" panose="02020603050405020304" pitchFamily="18" charset="0"/>
              </a:rPr>
              <a:t>1600</a:t>
            </a:r>
          </a:p>
        </p:txBody>
      </p:sp>
      <p:sp>
        <p:nvSpPr>
          <p:cNvPr id="111937" name="Line 371"/>
          <p:cNvSpPr>
            <a:spLocks noChangeShapeType="1"/>
          </p:cNvSpPr>
          <p:nvPr/>
        </p:nvSpPr>
        <p:spPr bwMode="auto">
          <a:xfrm>
            <a:off x="2179638" y="6149975"/>
            <a:ext cx="0" cy="5080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1938" name="Line 372"/>
          <p:cNvSpPr>
            <a:spLocks noChangeShapeType="1"/>
          </p:cNvSpPr>
          <p:nvPr/>
        </p:nvSpPr>
        <p:spPr bwMode="auto">
          <a:xfrm>
            <a:off x="2219325" y="6149975"/>
            <a:ext cx="0" cy="5080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1939" name="Line 373"/>
          <p:cNvSpPr>
            <a:spLocks noChangeShapeType="1"/>
          </p:cNvSpPr>
          <p:nvPr/>
        </p:nvSpPr>
        <p:spPr bwMode="auto">
          <a:xfrm>
            <a:off x="2257425" y="6149975"/>
            <a:ext cx="0" cy="5080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1940" name="Line 374"/>
          <p:cNvSpPr>
            <a:spLocks noChangeShapeType="1"/>
          </p:cNvSpPr>
          <p:nvPr/>
        </p:nvSpPr>
        <p:spPr bwMode="auto">
          <a:xfrm>
            <a:off x="2297113" y="6149975"/>
            <a:ext cx="0" cy="5080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1941" name="Line 375"/>
          <p:cNvSpPr>
            <a:spLocks noChangeShapeType="1"/>
          </p:cNvSpPr>
          <p:nvPr/>
        </p:nvSpPr>
        <p:spPr bwMode="auto">
          <a:xfrm>
            <a:off x="2335213" y="6149975"/>
            <a:ext cx="0" cy="5080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1942" name="Line 376"/>
          <p:cNvSpPr>
            <a:spLocks noChangeShapeType="1"/>
          </p:cNvSpPr>
          <p:nvPr/>
        </p:nvSpPr>
        <p:spPr bwMode="auto">
          <a:xfrm>
            <a:off x="2374900" y="6149975"/>
            <a:ext cx="0" cy="5080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1943" name="Line 377"/>
          <p:cNvSpPr>
            <a:spLocks noChangeShapeType="1"/>
          </p:cNvSpPr>
          <p:nvPr/>
        </p:nvSpPr>
        <p:spPr bwMode="auto">
          <a:xfrm>
            <a:off x="2414588" y="6149975"/>
            <a:ext cx="0" cy="5080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1944" name="Line 378"/>
          <p:cNvSpPr>
            <a:spLocks noChangeShapeType="1"/>
          </p:cNvSpPr>
          <p:nvPr/>
        </p:nvSpPr>
        <p:spPr bwMode="auto">
          <a:xfrm>
            <a:off x="2452688" y="6149975"/>
            <a:ext cx="0" cy="5080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1945" name="Line 379"/>
          <p:cNvSpPr>
            <a:spLocks noChangeShapeType="1"/>
          </p:cNvSpPr>
          <p:nvPr/>
        </p:nvSpPr>
        <p:spPr bwMode="auto">
          <a:xfrm>
            <a:off x="2492375" y="6149975"/>
            <a:ext cx="0" cy="5080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1946" name="Line 380"/>
          <p:cNvSpPr>
            <a:spLocks noChangeShapeType="1"/>
          </p:cNvSpPr>
          <p:nvPr/>
        </p:nvSpPr>
        <p:spPr bwMode="auto">
          <a:xfrm>
            <a:off x="2530475" y="6149975"/>
            <a:ext cx="0" cy="5080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1947" name="Line 381"/>
          <p:cNvSpPr>
            <a:spLocks noChangeShapeType="1"/>
          </p:cNvSpPr>
          <p:nvPr/>
        </p:nvSpPr>
        <p:spPr bwMode="auto">
          <a:xfrm>
            <a:off x="2530475" y="6149975"/>
            <a:ext cx="0" cy="8572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1948" name="Line 383"/>
          <p:cNvSpPr>
            <a:spLocks noChangeShapeType="1"/>
          </p:cNvSpPr>
          <p:nvPr/>
        </p:nvSpPr>
        <p:spPr bwMode="auto">
          <a:xfrm>
            <a:off x="2570163" y="6149975"/>
            <a:ext cx="0" cy="5080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1949" name="Line 384"/>
          <p:cNvSpPr>
            <a:spLocks noChangeShapeType="1"/>
          </p:cNvSpPr>
          <p:nvPr/>
        </p:nvSpPr>
        <p:spPr bwMode="auto">
          <a:xfrm>
            <a:off x="2609850" y="6149975"/>
            <a:ext cx="0" cy="5080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1950" name="Line 385"/>
          <p:cNvSpPr>
            <a:spLocks noChangeShapeType="1"/>
          </p:cNvSpPr>
          <p:nvPr/>
        </p:nvSpPr>
        <p:spPr bwMode="auto">
          <a:xfrm>
            <a:off x="2647950" y="6149975"/>
            <a:ext cx="0" cy="5080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1951" name="Line 386"/>
          <p:cNvSpPr>
            <a:spLocks noChangeShapeType="1"/>
          </p:cNvSpPr>
          <p:nvPr/>
        </p:nvSpPr>
        <p:spPr bwMode="auto">
          <a:xfrm>
            <a:off x="2687638" y="6149975"/>
            <a:ext cx="0" cy="5080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1952" name="Line 387"/>
          <p:cNvSpPr>
            <a:spLocks noChangeShapeType="1"/>
          </p:cNvSpPr>
          <p:nvPr/>
        </p:nvSpPr>
        <p:spPr bwMode="auto">
          <a:xfrm>
            <a:off x="2725738" y="6149975"/>
            <a:ext cx="0" cy="5080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1953" name="Line 388"/>
          <p:cNvSpPr>
            <a:spLocks noChangeShapeType="1"/>
          </p:cNvSpPr>
          <p:nvPr/>
        </p:nvSpPr>
        <p:spPr bwMode="auto">
          <a:xfrm>
            <a:off x="2765425" y="6149975"/>
            <a:ext cx="0" cy="5080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1954" name="Line 389"/>
          <p:cNvSpPr>
            <a:spLocks noChangeShapeType="1"/>
          </p:cNvSpPr>
          <p:nvPr/>
        </p:nvSpPr>
        <p:spPr bwMode="auto">
          <a:xfrm>
            <a:off x="2805113" y="6149975"/>
            <a:ext cx="0" cy="5080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1955" name="Line 390"/>
          <p:cNvSpPr>
            <a:spLocks noChangeShapeType="1"/>
          </p:cNvSpPr>
          <p:nvPr/>
        </p:nvSpPr>
        <p:spPr bwMode="auto">
          <a:xfrm>
            <a:off x="2843213" y="6149975"/>
            <a:ext cx="0" cy="5080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1956" name="Line 391"/>
          <p:cNvSpPr>
            <a:spLocks noChangeShapeType="1"/>
          </p:cNvSpPr>
          <p:nvPr/>
        </p:nvSpPr>
        <p:spPr bwMode="auto">
          <a:xfrm>
            <a:off x="2882900" y="6149975"/>
            <a:ext cx="0" cy="5080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1957" name="Line 392"/>
          <p:cNvSpPr>
            <a:spLocks noChangeShapeType="1"/>
          </p:cNvSpPr>
          <p:nvPr/>
        </p:nvSpPr>
        <p:spPr bwMode="auto">
          <a:xfrm>
            <a:off x="2921000" y="6149975"/>
            <a:ext cx="0" cy="5080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1958" name="Line 393"/>
          <p:cNvSpPr>
            <a:spLocks noChangeShapeType="1"/>
          </p:cNvSpPr>
          <p:nvPr/>
        </p:nvSpPr>
        <p:spPr bwMode="auto">
          <a:xfrm>
            <a:off x="2921000" y="6149975"/>
            <a:ext cx="0" cy="8572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1959" name="Rectangle 394"/>
          <p:cNvSpPr>
            <a:spLocks noChangeArrowheads="1"/>
          </p:cNvSpPr>
          <p:nvPr/>
        </p:nvSpPr>
        <p:spPr bwMode="auto">
          <a:xfrm>
            <a:off x="2667000" y="6235700"/>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a:latin typeface="Times New Roman" panose="02020603050405020304" pitchFamily="18" charset="0"/>
              </a:rPr>
              <a:t>1800</a:t>
            </a:r>
          </a:p>
        </p:txBody>
      </p:sp>
      <p:sp>
        <p:nvSpPr>
          <p:cNvPr id="111960" name="Line 395"/>
          <p:cNvSpPr>
            <a:spLocks noChangeShapeType="1"/>
          </p:cNvSpPr>
          <p:nvPr/>
        </p:nvSpPr>
        <p:spPr bwMode="auto">
          <a:xfrm flipV="1">
            <a:off x="1360488" y="4360863"/>
            <a:ext cx="0" cy="178911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1961" name="Line 396"/>
          <p:cNvSpPr>
            <a:spLocks noChangeShapeType="1"/>
          </p:cNvSpPr>
          <p:nvPr/>
        </p:nvSpPr>
        <p:spPr bwMode="auto">
          <a:xfrm flipH="1">
            <a:off x="1300163" y="6149975"/>
            <a:ext cx="60325" cy="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1962" name="Line 397"/>
          <p:cNvSpPr>
            <a:spLocks noChangeShapeType="1"/>
          </p:cNvSpPr>
          <p:nvPr/>
        </p:nvSpPr>
        <p:spPr bwMode="auto">
          <a:xfrm flipH="1">
            <a:off x="1285875" y="6149975"/>
            <a:ext cx="74613" cy="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1963" name="Rectangle 398"/>
          <p:cNvSpPr>
            <a:spLocks noChangeArrowheads="1"/>
          </p:cNvSpPr>
          <p:nvPr/>
        </p:nvSpPr>
        <p:spPr bwMode="auto">
          <a:xfrm>
            <a:off x="1135063" y="5980113"/>
            <a:ext cx="1143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a:latin typeface="Times New Roman" panose="02020603050405020304" pitchFamily="18" charset="0"/>
              </a:rPr>
              <a:t>0</a:t>
            </a:r>
          </a:p>
        </p:txBody>
      </p:sp>
      <p:sp>
        <p:nvSpPr>
          <p:cNvPr id="111964" name="Line 399"/>
          <p:cNvSpPr>
            <a:spLocks noChangeShapeType="1"/>
          </p:cNvSpPr>
          <p:nvPr/>
        </p:nvSpPr>
        <p:spPr bwMode="auto">
          <a:xfrm flipH="1">
            <a:off x="1300163" y="5972175"/>
            <a:ext cx="60325" cy="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1965" name="Line 400"/>
          <p:cNvSpPr>
            <a:spLocks noChangeShapeType="1"/>
          </p:cNvSpPr>
          <p:nvPr/>
        </p:nvSpPr>
        <p:spPr bwMode="auto">
          <a:xfrm flipH="1">
            <a:off x="1300163" y="5792788"/>
            <a:ext cx="60325" cy="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1966" name="Line 401"/>
          <p:cNvSpPr>
            <a:spLocks noChangeShapeType="1"/>
          </p:cNvSpPr>
          <p:nvPr/>
        </p:nvSpPr>
        <p:spPr bwMode="auto">
          <a:xfrm flipH="1">
            <a:off x="1300163" y="5613400"/>
            <a:ext cx="60325" cy="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1967" name="Line 402"/>
          <p:cNvSpPr>
            <a:spLocks noChangeShapeType="1"/>
          </p:cNvSpPr>
          <p:nvPr/>
        </p:nvSpPr>
        <p:spPr bwMode="auto">
          <a:xfrm flipH="1">
            <a:off x="1300163" y="5435600"/>
            <a:ext cx="60325" cy="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1968" name="Line 403"/>
          <p:cNvSpPr>
            <a:spLocks noChangeShapeType="1"/>
          </p:cNvSpPr>
          <p:nvPr/>
        </p:nvSpPr>
        <p:spPr bwMode="auto">
          <a:xfrm flipH="1">
            <a:off x="1300163" y="5256213"/>
            <a:ext cx="60325" cy="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1969" name="Line 404"/>
          <p:cNvSpPr>
            <a:spLocks noChangeShapeType="1"/>
          </p:cNvSpPr>
          <p:nvPr/>
        </p:nvSpPr>
        <p:spPr bwMode="auto">
          <a:xfrm flipH="1">
            <a:off x="1285875" y="5256213"/>
            <a:ext cx="74613" cy="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1970" name="Line 406"/>
          <p:cNvSpPr>
            <a:spLocks noChangeShapeType="1"/>
          </p:cNvSpPr>
          <p:nvPr/>
        </p:nvSpPr>
        <p:spPr bwMode="auto">
          <a:xfrm flipH="1">
            <a:off x="1300163" y="5076825"/>
            <a:ext cx="60325" cy="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1971" name="Line 407"/>
          <p:cNvSpPr>
            <a:spLocks noChangeShapeType="1"/>
          </p:cNvSpPr>
          <p:nvPr/>
        </p:nvSpPr>
        <p:spPr bwMode="auto">
          <a:xfrm flipH="1">
            <a:off x="1300163" y="4899025"/>
            <a:ext cx="60325" cy="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1972" name="Line 408"/>
          <p:cNvSpPr>
            <a:spLocks noChangeShapeType="1"/>
          </p:cNvSpPr>
          <p:nvPr/>
        </p:nvSpPr>
        <p:spPr bwMode="auto">
          <a:xfrm flipH="1">
            <a:off x="1300163" y="4719638"/>
            <a:ext cx="60325" cy="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1973" name="Line 409"/>
          <p:cNvSpPr>
            <a:spLocks noChangeShapeType="1"/>
          </p:cNvSpPr>
          <p:nvPr/>
        </p:nvSpPr>
        <p:spPr bwMode="auto">
          <a:xfrm flipH="1">
            <a:off x="1300163" y="4540250"/>
            <a:ext cx="60325" cy="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1974" name="Line 410"/>
          <p:cNvSpPr>
            <a:spLocks noChangeShapeType="1"/>
          </p:cNvSpPr>
          <p:nvPr/>
        </p:nvSpPr>
        <p:spPr bwMode="auto">
          <a:xfrm flipH="1">
            <a:off x="1300163" y="4362450"/>
            <a:ext cx="60325" cy="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1975" name="Line 411"/>
          <p:cNvSpPr>
            <a:spLocks noChangeShapeType="1"/>
          </p:cNvSpPr>
          <p:nvPr/>
        </p:nvSpPr>
        <p:spPr bwMode="auto">
          <a:xfrm flipH="1">
            <a:off x="1285875" y="4362450"/>
            <a:ext cx="74613" cy="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1976" name="Rectangle 412"/>
          <p:cNvSpPr>
            <a:spLocks noChangeArrowheads="1"/>
          </p:cNvSpPr>
          <p:nvPr/>
        </p:nvSpPr>
        <p:spPr bwMode="auto">
          <a:xfrm>
            <a:off x="1135063" y="4191000"/>
            <a:ext cx="1143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a:latin typeface="Times New Roman" panose="02020603050405020304" pitchFamily="18" charset="0"/>
              </a:rPr>
              <a:t>1</a:t>
            </a:r>
          </a:p>
        </p:txBody>
      </p:sp>
      <p:sp>
        <p:nvSpPr>
          <p:cNvPr id="111977" name="Freeform 413"/>
          <p:cNvSpPr>
            <a:spLocks/>
          </p:cNvSpPr>
          <p:nvPr/>
        </p:nvSpPr>
        <p:spPr bwMode="auto">
          <a:xfrm flipV="1">
            <a:off x="1749425" y="4360863"/>
            <a:ext cx="976313" cy="1789112"/>
          </a:xfrm>
          <a:custGeom>
            <a:avLst/>
            <a:gdLst>
              <a:gd name="T0" fmla="*/ 0 w 4244"/>
              <a:gd name="T1" fmla="*/ 2147483647 h 7777"/>
              <a:gd name="T2" fmla="*/ 2147483647 w 4244"/>
              <a:gd name="T3" fmla="*/ 2147483647 h 7777"/>
              <a:gd name="T4" fmla="*/ 2147483647 w 4244"/>
              <a:gd name="T5" fmla="*/ 2147483647 h 7777"/>
              <a:gd name="T6" fmla="*/ 2147483647 w 4244"/>
              <a:gd name="T7" fmla="*/ 2147483647 h 7777"/>
              <a:gd name="T8" fmla="*/ 2147483647 w 4244"/>
              <a:gd name="T9" fmla="*/ 2147483647 h 7777"/>
              <a:gd name="T10" fmla="*/ 2147483647 w 4244"/>
              <a:gd name="T11" fmla="*/ 2147483647 h 7777"/>
              <a:gd name="T12" fmla="*/ 2147483647 w 4244"/>
              <a:gd name="T13" fmla="*/ 2147483647 h 7777"/>
              <a:gd name="T14" fmla="*/ 2147483647 w 4244"/>
              <a:gd name="T15" fmla="*/ 2147483647 h 7777"/>
              <a:gd name="T16" fmla="*/ 2147483647 w 4244"/>
              <a:gd name="T17" fmla="*/ 2147483647 h 7777"/>
              <a:gd name="T18" fmla="*/ 2147483647 w 4244"/>
              <a:gd name="T19" fmla="*/ 2147483647 h 7777"/>
              <a:gd name="T20" fmla="*/ 2147483647 w 4244"/>
              <a:gd name="T21" fmla="*/ 2147483647 h 7777"/>
              <a:gd name="T22" fmla="*/ 2147483647 w 4244"/>
              <a:gd name="T23" fmla="*/ 2147483647 h 7777"/>
              <a:gd name="T24" fmla="*/ 2147483647 w 4244"/>
              <a:gd name="T25" fmla="*/ 2147483647 h 7777"/>
              <a:gd name="T26" fmla="*/ 2147483647 w 4244"/>
              <a:gd name="T27" fmla="*/ 2147483647 h 7777"/>
              <a:gd name="T28" fmla="*/ 2147483647 w 4244"/>
              <a:gd name="T29" fmla="*/ 2147483647 h 7777"/>
              <a:gd name="T30" fmla="*/ 2147483647 w 4244"/>
              <a:gd name="T31" fmla="*/ 2147483647 h 7777"/>
              <a:gd name="T32" fmla="*/ 2147483647 w 4244"/>
              <a:gd name="T33" fmla="*/ 2147483647 h 7777"/>
              <a:gd name="T34" fmla="*/ 2147483647 w 4244"/>
              <a:gd name="T35" fmla="*/ 2147483647 h 7777"/>
              <a:gd name="T36" fmla="*/ 2147483647 w 4244"/>
              <a:gd name="T37" fmla="*/ 2147483647 h 7777"/>
              <a:gd name="T38" fmla="*/ 2147483647 w 4244"/>
              <a:gd name="T39" fmla="*/ 2147483647 h 7777"/>
              <a:gd name="T40" fmla="*/ 2147483647 w 4244"/>
              <a:gd name="T41" fmla="*/ 2147483647 h 7777"/>
              <a:gd name="T42" fmla="*/ 2147483647 w 4244"/>
              <a:gd name="T43" fmla="*/ 2147483647 h 7777"/>
              <a:gd name="T44" fmla="*/ 2147483647 w 4244"/>
              <a:gd name="T45" fmla="*/ 2147483647 h 7777"/>
              <a:gd name="T46" fmla="*/ 2147483647 w 4244"/>
              <a:gd name="T47" fmla="*/ 2147483647 h 7777"/>
              <a:gd name="T48" fmla="*/ 2147483647 w 4244"/>
              <a:gd name="T49" fmla="*/ 2147483647 h 7777"/>
              <a:gd name="T50" fmla="*/ 2147483647 w 4244"/>
              <a:gd name="T51" fmla="*/ 2147483647 h 7777"/>
              <a:gd name="T52" fmla="*/ 2147483647 w 4244"/>
              <a:gd name="T53" fmla="*/ 2147483647 h 7777"/>
              <a:gd name="T54" fmla="*/ 2147483647 w 4244"/>
              <a:gd name="T55" fmla="*/ 2147483647 h 7777"/>
              <a:gd name="T56" fmla="*/ 2147483647 w 4244"/>
              <a:gd name="T57" fmla="*/ 2147483647 h 7777"/>
              <a:gd name="T58" fmla="*/ 2147483647 w 4244"/>
              <a:gd name="T59" fmla="*/ 2147483647 h 7777"/>
              <a:gd name="T60" fmla="*/ 2147483647 w 4244"/>
              <a:gd name="T61" fmla="*/ 2147483647 h 7777"/>
              <a:gd name="T62" fmla="*/ 2147483647 w 4244"/>
              <a:gd name="T63" fmla="*/ 2147483647 h 7777"/>
              <a:gd name="T64" fmla="*/ 2147483647 w 4244"/>
              <a:gd name="T65" fmla="*/ 2147483647 h 7777"/>
              <a:gd name="T66" fmla="*/ 2147483647 w 4244"/>
              <a:gd name="T67" fmla="*/ 2147483647 h 7777"/>
              <a:gd name="T68" fmla="*/ 2147483647 w 4244"/>
              <a:gd name="T69" fmla="*/ 2147483647 h 7777"/>
              <a:gd name="T70" fmla="*/ 2147483647 w 4244"/>
              <a:gd name="T71" fmla="*/ 2147483647 h 7777"/>
              <a:gd name="T72" fmla="*/ 2147483647 w 4244"/>
              <a:gd name="T73" fmla="*/ 2147483647 h 7777"/>
              <a:gd name="T74" fmla="*/ 2147483647 w 4244"/>
              <a:gd name="T75" fmla="*/ 2147483647 h 7777"/>
              <a:gd name="T76" fmla="*/ 2147483647 w 4244"/>
              <a:gd name="T77" fmla="*/ 2147483647 h 7777"/>
              <a:gd name="T78" fmla="*/ 2147483647 w 4244"/>
              <a:gd name="T79" fmla="*/ 2147483647 h 7777"/>
              <a:gd name="T80" fmla="*/ 2147483647 w 4244"/>
              <a:gd name="T81" fmla="*/ 2147483647 h 7777"/>
              <a:gd name="T82" fmla="*/ 2147483647 w 4244"/>
              <a:gd name="T83" fmla="*/ 2147483647 h 7777"/>
              <a:gd name="T84" fmla="*/ 2147483647 w 4244"/>
              <a:gd name="T85" fmla="*/ 2147483647 h 7777"/>
              <a:gd name="T86" fmla="*/ 2147483647 w 4244"/>
              <a:gd name="T87" fmla="*/ 2147483647 h 7777"/>
              <a:gd name="T88" fmla="*/ 2147483647 w 4244"/>
              <a:gd name="T89" fmla="*/ 2147483647 h 7777"/>
              <a:gd name="T90" fmla="*/ 2147483647 w 4244"/>
              <a:gd name="T91" fmla="*/ 2147483647 h 7777"/>
              <a:gd name="T92" fmla="*/ 2147483647 w 4244"/>
              <a:gd name="T93" fmla="*/ 2147483647 h 7777"/>
              <a:gd name="T94" fmla="*/ 2147483647 w 4244"/>
              <a:gd name="T95" fmla="*/ 2147483647 h 7777"/>
              <a:gd name="T96" fmla="*/ 2147483647 w 4244"/>
              <a:gd name="T97" fmla="*/ 2147483647 h 7777"/>
              <a:gd name="T98" fmla="*/ 2147483647 w 4244"/>
              <a:gd name="T99" fmla="*/ 2147483647 h 7777"/>
              <a:gd name="T100" fmla="*/ 2147483647 w 4244"/>
              <a:gd name="T101" fmla="*/ 2147483647 h 7777"/>
              <a:gd name="T102" fmla="*/ 2147483647 w 4244"/>
              <a:gd name="T103" fmla="*/ 2147483647 h 7777"/>
              <a:gd name="T104" fmla="*/ 2147483647 w 4244"/>
              <a:gd name="T105" fmla="*/ 2147483647 h 7777"/>
              <a:gd name="T106" fmla="*/ 2147483647 w 4244"/>
              <a:gd name="T107" fmla="*/ 2147483647 h 7777"/>
              <a:gd name="T108" fmla="*/ 2147483647 w 4244"/>
              <a:gd name="T109" fmla="*/ 2147483647 h 7777"/>
              <a:gd name="T110" fmla="*/ 2147483647 w 4244"/>
              <a:gd name="T111" fmla="*/ 2147483647 h 7777"/>
              <a:gd name="T112" fmla="*/ 0 w 4244"/>
              <a:gd name="T113" fmla="*/ 2147483647 h 7777"/>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4244"/>
              <a:gd name="T172" fmla="*/ 0 h 7777"/>
              <a:gd name="T173" fmla="*/ 4244 w 4244"/>
              <a:gd name="T174" fmla="*/ 7777 h 7777"/>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4244" h="7777">
                <a:moveTo>
                  <a:pt x="0" y="0"/>
                </a:moveTo>
                <a:lnTo>
                  <a:pt x="0" y="0"/>
                </a:lnTo>
                <a:lnTo>
                  <a:pt x="0" y="77"/>
                </a:lnTo>
                <a:lnTo>
                  <a:pt x="0" y="155"/>
                </a:lnTo>
                <a:lnTo>
                  <a:pt x="0" y="233"/>
                </a:lnTo>
                <a:lnTo>
                  <a:pt x="1" y="233"/>
                </a:lnTo>
                <a:lnTo>
                  <a:pt x="1" y="311"/>
                </a:lnTo>
                <a:lnTo>
                  <a:pt x="2" y="311"/>
                </a:lnTo>
                <a:lnTo>
                  <a:pt x="2" y="388"/>
                </a:lnTo>
                <a:lnTo>
                  <a:pt x="3" y="388"/>
                </a:lnTo>
                <a:lnTo>
                  <a:pt x="3" y="466"/>
                </a:lnTo>
                <a:lnTo>
                  <a:pt x="6" y="466"/>
                </a:lnTo>
                <a:lnTo>
                  <a:pt x="6" y="544"/>
                </a:lnTo>
                <a:lnTo>
                  <a:pt x="10" y="544"/>
                </a:lnTo>
                <a:lnTo>
                  <a:pt x="10" y="622"/>
                </a:lnTo>
                <a:lnTo>
                  <a:pt x="16" y="622"/>
                </a:lnTo>
                <a:lnTo>
                  <a:pt x="16" y="699"/>
                </a:lnTo>
                <a:lnTo>
                  <a:pt x="23" y="699"/>
                </a:lnTo>
                <a:lnTo>
                  <a:pt x="23" y="777"/>
                </a:lnTo>
                <a:lnTo>
                  <a:pt x="33" y="777"/>
                </a:lnTo>
                <a:lnTo>
                  <a:pt x="33" y="855"/>
                </a:lnTo>
                <a:lnTo>
                  <a:pt x="45" y="855"/>
                </a:lnTo>
                <a:lnTo>
                  <a:pt x="45" y="933"/>
                </a:lnTo>
                <a:lnTo>
                  <a:pt x="60" y="933"/>
                </a:lnTo>
                <a:lnTo>
                  <a:pt x="60" y="1011"/>
                </a:lnTo>
                <a:lnTo>
                  <a:pt x="78" y="1011"/>
                </a:lnTo>
                <a:lnTo>
                  <a:pt x="78" y="1088"/>
                </a:lnTo>
                <a:lnTo>
                  <a:pt x="99" y="1088"/>
                </a:lnTo>
                <a:lnTo>
                  <a:pt x="99" y="1166"/>
                </a:lnTo>
                <a:lnTo>
                  <a:pt x="124" y="1166"/>
                </a:lnTo>
                <a:lnTo>
                  <a:pt x="124" y="1244"/>
                </a:lnTo>
                <a:lnTo>
                  <a:pt x="154" y="1244"/>
                </a:lnTo>
                <a:lnTo>
                  <a:pt x="154" y="1322"/>
                </a:lnTo>
                <a:lnTo>
                  <a:pt x="187" y="1322"/>
                </a:lnTo>
                <a:lnTo>
                  <a:pt x="187" y="1399"/>
                </a:lnTo>
                <a:lnTo>
                  <a:pt x="225" y="1399"/>
                </a:lnTo>
                <a:lnTo>
                  <a:pt x="225" y="1477"/>
                </a:lnTo>
                <a:lnTo>
                  <a:pt x="268" y="1477"/>
                </a:lnTo>
                <a:lnTo>
                  <a:pt x="268" y="1555"/>
                </a:lnTo>
                <a:lnTo>
                  <a:pt x="315" y="1555"/>
                </a:lnTo>
                <a:lnTo>
                  <a:pt x="315" y="1633"/>
                </a:lnTo>
                <a:lnTo>
                  <a:pt x="368" y="1633"/>
                </a:lnTo>
                <a:lnTo>
                  <a:pt x="368" y="1710"/>
                </a:lnTo>
                <a:lnTo>
                  <a:pt x="426" y="1710"/>
                </a:lnTo>
                <a:lnTo>
                  <a:pt x="426" y="1788"/>
                </a:lnTo>
                <a:lnTo>
                  <a:pt x="489" y="1788"/>
                </a:lnTo>
                <a:lnTo>
                  <a:pt x="489" y="1866"/>
                </a:lnTo>
                <a:lnTo>
                  <a:pt x="557" y="1866"/>
                </a:lnTo>
                <a:lnTo>
                  <a:pt x="557" y="1944"/>
                </a:lnTo>
                <a:lnTo>
                  <a:pt x="630" y="1944"/>
                </a:lnTo>
                <a:lnTo>
                  <a:pt x="630" y="2022"/>
                </a:lnTo>
                <a:lnTo>
                  <a:pt x="709" y="2022"/>
                </a:lnTo>
                <a:lnTo>
                  <a:pt x="709" y="2099"/>
                </a:lnTo>
                <a:lnTo>
                  <a:pt x="793" y="2099"/>
                </a:lnTo>
                <a:lnTo>
                  <a:pt x="793" y="2177"/>
                </a:lnTo>
                <a:lnTo>
                  <a:pt x="881" y="2177"/>
                </a:lnTo>
                <a:lnTo>
                  <a:pt x="881" y="2255"/>
                </a:lnTo>
                <a:lnTo>
                  <a:pt x="974" y="2255"/>
                </a:lnTo>
                <a:lnTo>
                  <a:pt x="974" y="2333"/>
                </a:lnTo>
                <a:lnTo>
                  <a:pt x="1072" y="2333"/>
                </a:lnTo>
                <a:lnTo>
                  <a:pt x="1072" y="2410"/>
                </a:lnTo>
                <a:lnTo>
                  <a:pt x="1173" y="2410"/>
                </a:lnTo>
                <a:lnTo>
                  <a:pt x="1173" y="2488"/>
                </a:lnTo>
                <a:lnTo>
                  <a:pt x="1278" y="2488"/>
                </a:lnTo>
                <a:lnTo>
                  <a:pt x="1278" y="2566"/>
                </a:lnTo>
                <a:lnTo>
                  <a:pt x="1386" y="2566"/>
                </a:lnTo>
                <a:lnTo>
                  <a:pt x="1386" y="2644"/>
                </a:lnTo>
                <a:lnTo>
                  <a:pt x="1497" y="2644"/>
                </a:lnTo>
                <a:lnTo>
                  <a:pt x="1497" y="2721"/>
                </a:lnTo>
                <a:lnTo>
                  <a:pt x="1610" y="2721"/>
                </a:lnTo>
                <a:lnTo>
                  <a:pt x="1610" y="2799"/>
                </a:lnTo>
                <a:lnTo>
                  <a:pt x="1724" y="2799"/>
                </a:lnTo>
                <a:lnTo>
                  <a:pt x="1724" y="2877"/>
                </a:lnTo>
                <a:lnTo>
                  <a:pt x="1840" y="2877"/>
                </a:lnTo>
                <a:lnTo>
                  <a:pt x="1840" y="2955"/>
                </a:lnTo>
                <a:lnTo>
                  <a:pt x="1957" y="2955"/>
                </a:lnTo>
                <a:lnTo>
                  <a:pt x="1957" y="3033"/>
                </a:lnTo>
                <a:lnTo>
                  <a:pt x="2073" y="3033"/>
                </a:lnTo>
                <a:lnTo>
                  <a:pt x="2073" y="3110"/>
                </a:lnTo>
                <a:lnTo>
                  <a:pt x="2190" y="3110"/>
                </a:lnTo>
                <a:lnTo>
                  <a:pt x="2190" y="3188"/>
                </a:lnTo>
                <a:lnTo>
                  <a:pt x="2305" y="3188"/>
                </a:lnTo>
                <a:lnTo>
                  <a:pt x="2305" y="3266"/>
                </a:lnTo>
                <a:lnTo>
                  <a:pt x="2419" y="3266"/>
                </a:lnTo>
                <a:lnTo>
                  <a:pt x="2419" y="3344"/>
                </a:lnTo>
                <a:lnTo>
                  <a:pt x="2531" y="3344"/>
                </a:lnTo>
                <a:lnTo>
                  <a:pt x="2531" y="3421"/>
                </a:lnTo>
                <a:lnTo>
                  <a:pt x="2640" y="3421"/>
                </a:lnTo>
                <a:lnTo>
                  <a:pt x="2640" y="3499"/>
                </a:lnTo>
                <a:lnTo>
                  <a:pt x="2747" y="3499"/>
                </a:lnTo>
                <a:lnTo>
                  <a:pt x="2747" y="3577"/>
                </a:lnTo>
                <a:lnTo>
                  <a:pt x="2851" y="3577"/>
                </a:lnTo>
                <a:lnTo>
                  <a:pt x="2851" y="3655"/>
                </a:lnTo>
                <a:lnTo>
                  <a:pt x="2951" y="3655"/>
                </a:lnTo>
                <a:lnTo>
                  <a:pt x="2951" y="3732"/>
                </a:lnTo>
                <a:lnTo>
                  <a:pt x="3048" y="3732"/>
                </a:lnTo>
                <a:lnTo>
                  <a:pt x="3048" y="3810"/>
                </a:lnTo>
                <a:lnTo>
                  <a:pt x="3140" y="3810"/>
                </a:lnTo>
                <a:lnTo>
                  <a:pt x="3140" y="3888"/>
                </a:lnTo>
                <a:lnTo>
                  <a:pt x="3229" y="3888"/>
                </a:lnTo>
                <a:lnTo>
                  <a:pt x="3229" y="3966"/>
                </a:lnTo>
                <a:lnTo>
                  <a:pt x="3313" y="3966"/>
                </a:lnTo>
                <a:lnTo>
                  <a:pt x="3313" y="4044"/>
                </a:lnTo>
                <a:lnTo>
                  <a:pt x="3393" y="4044"/>
                </a:lnTo>
                <a:lnTo>
                  <a:pt x="3393" y="4121"/>
                </a:lnTo>
                <a:lnTo>
                  <a:pt x="3469" y="4121"/>
                </a:lnTo>
                <a:lnTo>
                  <a:pt x="3469" y="4199"/>
                </a:lnTo>
                <a:lnTo>
                  <a:pt x="3540" y="4199"/>
                </a:lnTo>
                <a:lnTo>
                  <a:pt x="3540" y="4277"/>
                </a:lnTo>
                <a:lnTo>
                  <a:pt x="3606" y="4277"/>
                </a:lnTo>
                <a:lnTo>
                  <a:pt x="3606" y="4355"/>
                </a:lnTo>
                <a:lnTo>
                  <a:pt x="3669" y="4355"/>
                </a:lnTo>
                <a:lnTo>
                  <a:pt x="3669" y="4432"/>
                </a:lnTo>
                <a:lnTo>
                  <a:pt x="3726" y="4432"/>
                </a:lnTo>
                <a:lnTo>
                  <a:pt x="3726" y="4510"/>
                </a:lnTo>
                <a:lnTo>
                  <a:pt x="3780" y="4510"/>
                </a:lnTo>
                <a:lnTo>
                  <a:pt x="3780" y="4588"/>
                </a:lnTo>
                <a:lnTo>
                  <a:pt x="3830" y="4588"/>
                </a:lnTo>
                <a:lnTo>
                  <a:pt x="3830" y="4666"/>
                </a:lnTo>
                <a:lnTo>
                  <a:pt x="3875" y="4666"/>
                </a:lnTo>
                <a:lnTo>
                  <a:pt x="3875" y="4743"/>
                </a:lnTo>
                <a:lnTo>
                  <a:pt x="3917" y="4743"/>
                </a:lnTo>
                <a:lnTo>
                  <a:pt x="3917" y="4821"/>
                </a:lnTo>
                <a:lnTo>
                  <a:pt x="3955" y="4821"/>
                </a:lnTo>
                <a:lnTo>
                  <a:pt x="3955" y="4899"/>
                </a:lnTo>
                <a:lnTo>
                  <a:pt x="3990" y="4899"/>
                </a:lnTo>
                <a:lnTo>
                  <a:pt x="3990" y="4977"/>
                </a:lnTo>
                <a:lnTo>
                  <a:pt x="4021" y="4977"/>
                </a:lnTo>
                <a:lnTo>
                  <a:pt x="4021" y="5055"/>
                </a:lnTo>
                <a:lnTo>
                  <a:pt x="4050" y="5055"/>
                </a:lnTo>
                <a:lnTo>
                  <a:pt x="4050" y="5132"/>
                </a:lnTo>
                <a:lnTo>
                  <a:pt x="4075" y="5132"/>
                </a:lnTo>
                <a:lnTo>
                  <a:pt x="4075" y="5210"/>
                </a:lnTo>
                <a:lnTo>
                  <a:pt x="4098" y="5210"/>
                </a:lnTo>
                <a:lnTo>
                  <a:pt x="4098" y="5288"/>
                </a:lnTo>
                <a:lnTo>
                  <a:pt x="4119" y="5288"/>
                </a:lnTo>
                <a:lnTo>
                  <a:pt x="4119" y="5366"/>
                </a:lnTo>
                <a:lnTo>
                  <a:pt x="4137" y="5366"/>
                </a:lnTo>
                <a:lnTo>
                  <a:pt x="4137" y="5443"/>
                </a:lnTo>
                <a:lnTo>
                  <a:pt x="4153" y="5443"/>
                </a:lnTo>
                <a:lnTo>
                  <a:pt x="4153" y="5521"/>
                </a:lnTo>
                <a:lnTo>
                  <a:pt x="4167" y="5521"/>
                </a:lnTo>
                <a:lnTo>
                  <a:pt x="4167" y="5599"/>
                </a:lnTo>
                <a:lnTo>
                  <a:pt x="4179" y="5599"/>
                </a:lnTo>
                <a:lnTo>
                  <a:pt x="4179" y="5677"/>
                </a:lnTo>
                <a:lnTo>
                  <a:pt x="4190" y="5677"/>
                </a:lnTo>
                <a:lnTo>
                  <a:pt x="4190" y="5754"/>
                </a:lnTo>
                <a:lnTo>
                  <a:pt x="4199" y="5754"/>
                </a:lnTo>
                <a:lnTo>
                  <a:pt x="4199" y="5832"/>
                </a:lnTo>
                <a:lnTo>
                  <a:pt x="4207" y="5832"/>
                </a:lnTo>
                <a:lnTo>
                  <a:pt x="4207" y="5910"/>
                </a:lnTo>
                <a:lnTo>
                  <a:pt x="4214" y="5910"/>
                </a:lnTo>
                <a:lnTo>
                  <a:pt x="4214" y="5988"/>
                </a:lnTo>
                <a:lnTo>
                  <a:pt x="4219" y="5988"/>
                </a:lnTo>
                <a:lnTo>
                  <a:pt x="4219" y="6066"/>
                </a:lnTo>
                <a:lnTo>
                  <a:pt x="4224" y="6066"/>
                </a:lnTo>
                <a:lnTo>
                  <a:pt x="4224" y="6143"/>
                </a:lnTo>
                <a:lnTo>
                  <a:pt x="4228" y="6143"/>
                </a:lnTo>
                <a:lnTo>
                  <a:pt x="4228" y="6221"/>
                </a:lnTo>
                <a:lnTo>
                  <a:pt x="4232" y="6221"/>
                </a:lnTo>
                <a:lnTo>
                  <a:pt x="4232" y="6299"/>
                </a:lnTo>
                <a:lnTo>
                  <a:pt x="4234" y="6299"/>
                </a:lnTo>
                <a:lnTo>
                  <a:pt x="4234" y="6377"/>
                </a:lnTo>
                <a:lnTo>
                  <a:pt x="4237" y="6377"/>
                </a:lnTo>
                <a:lnTo>
                  <a:pt x="4237" y="6454"/>
                </a:lnTo>
                <a:lnTo>
                  <a:pt x="4238" y="6454"/>
                </a:lnTo>
                <a:lnTo>
                  <a:pt x="4238" y="6532"/>
                </a:lnTo>
                <a:lnTo>
                  <a:pt x="4240" y="6532"/>
                </a:lnTo>
                <a:lnTo>
                  <a:pt x="4240" y="6610"/>
                </a:lnTo>
                <a:lnTo>
                  <a:pt x="4241" y="6610"/>
                </a:lnTo>
                <a:lnTo>
                  <a:pt x="4241" y="6688"/>
                </a:lnTo>
                <a:lnTo>
                  <a:pt x="4242" y="6688"/>
                </a:lnTo>
                <a:lnTo>
                  <a:pt x="4242" y="6765"/>
                </a:lnTo>
                <a:lnTo>
                  <a:pt x="4242" y="6843"/>
                </a:lnTo>
                <a:lnTo>
                  <a:pt x="4243" y="6843"/>
                </a:lnTo>
                <a:lnTo>
                  <a:pt x="4243" y="6921"/>
                </a:lnTo>
                <a:lnTo>
                  <a:pt x="4243" y="6999"/>
                </a:lnTo>
                <a:lnTo>
                  <a:pt x="4243" y="7077"/>
                </a:lnTo>
                <a:lnTo>
                  <a:pt x="4244" y="7077"/>
                </a:lnTo>
                <a:lnTo>
                  <a:pt x="4244" y="7154"/>
                </a:lnTo>
                <a:lnTo>
                  <a:pt x="4244" y="7232"/>
                </a:lnTo>
                <a:lnTo>
                  <a:pt x="4244" y="7310"/>
                </a:lnTo>
                <a:lnTo>
                  <a:pt x="4244" y="7388"/>
                </a:lnTo>
                <a:lnTo>
                  <a:pt x="4244" y="7465"/>
                </a:lnTo>
                <a:lnTo>
                  <a:pt x="4244" y="7543"/>
                </a:lnTo>
                <a:lnTo>
                  <a:pt x="4244" y="7621"/>
                </a:lnTo>
                <a:lnTo>
                  <a:pt x="4244" y="7699"/>
                </a:lnTo>
                <a:lnTo>
                  <a:pt x="4244" y="7777"/>
                </a:lnTo>
                <a:lnTo>
                  <a:pt x="4244" y="7699"/>
                </a:lnTo>
                <a:lnTo>
                  <a:pt x="4244" y="7621"/>
                </a:lnTo>
                <a:lnTo>
                  <a:pt x="4244" y="7543"/>
                </a:lnTo>
                <a:lnTo>
                  <a:pt x="4244" y="7465"/>
                </a:lnTo>
                <a:lnTo>
                  <a:pt x="4244" y="7388"/>
                </a:lnTo>
                <a:lnTo>
                  <a:pt x="4244" y="7310"/>
                </a:lnTo>
                <a:lnTo>
                  <a:pt x="4244" y="7232"/>
                </a:lnTo>
                <a:lnTo>
                  <a:pt x="4244" y="7154"/>
                </a:lnTo>
                <a:lnTo>
                  <a:pt x="4244" y="7077"/>
                </a:lnTo>
                <a:lnTo>
                  <a:pt x="4244" y="6999"/>
                </a:lnTo>
                <a:lnTo>
                  <a:pt x="4243" y="6999"/>
                </a:lnTo>
                <a:lnTo>
                  <a:pt x="4243" y="6921"/>
                </a:lnTo>
                <a:lnTo>
                  <a:pt x="4243" y="6843"/>
                </a:lnTo>
                <a:lnTo>
                  <a:pt x="4243" y="6765"/>
                </a:lnTo>
                <a:lnTo>
                  <a:pt x="4242" y="6765"/>
                </a:lnTo>
                <a:lnTo>
                  <a:pt x="4242" y="6688"/>
                </a:lnTo>
                <a:lnTo>
                  <a:pt x="4242" y="6610"/>
                </a:lnTo>
                <a:lnTo>
                  <a:pt x="4241" y="6610"/>
                </a:lnTo>
                <a:lnTo>
                  <a:pt x="4241" y="6532"/>
                </a:lnTo>
                <a:lnTo>
                  <a:pt x="4240" y="6532"/>
                </a:lnTo>
                <a:lnTo>
                  <a:pt x="4240" y="6454"/>
                </a:lnTo>
                <a:lnTo>
                  <a:pt x="4238" y="6454"/>
                </a:lnTo>
                <a:lnTo>
                  <a:pt x="4238" y="6377"/>
                </a:lnTo>
                <a:lnTo>
                  <a:pt x="4237" y="6377"/>
                </a:lnTo>
                <a:lnTo>
                  <a:pt x="4237" y="6299"/>
                </a:lnTo>
                <a:lnTo>
                  <a:pt x="4234" y="6299"/>
                </a:lnTo>
                <a:lnTo>
                  <a:pt x="4234" y="6221"/>
                </a:lnTo>
                <a:lnTo>
                  <a:pt x="4232" y="6221"/>
                </a:lnTo>
                <a:lnTo>
                  <a:pt x="4232" y="6143"/>
                </a:lnTo>
                <a:lnTo>
                  <a:pt x="4228" y="6143"/>
                </a:lnTo>
                <a:lnTo>
                  <a:pt x="4228" y="6066"/>
                </a:lnTo>
                <a:lnTo>
                  <a:pt x="4224" y="6066"/>
                </a:lnTo>
                <a:lnTo>
                  <a:pt x="4224" y="5988"/>
                </a:lnTo>
                <a:lnTo>
                  <a:pt x="4219" y="5988"/>
                </a:lnTo>
                <a:lnTo>
                  <a:pt x="4219" y="5910"/>
                </a:lnTo>
                <a:lnTo>
                  <a:pt x="4214" y="5910"/>
                </a:lnTo>
                <a:lnTo>
                  <a:pt x="4214" y="5832"/>
                </a:lnTo>
                <a:lnTo>
                  <a:pt x="4207" y="5832"/>
                </a:lnTo>
                <a:lnTo>
                  <a:pt x="4207" y="5754"/>
                </a:lnTo>
                <a:lnTo>
                  <a:pt x="4199" y="5754"/>
                </a:lnTo>
                <a:lnTo>
                  <a:pt x="4199" y="5677"/>
                </a:lnTo>
                <a:lnTo>
                  <a:pt x="4190" y="5677"/>
                </a:lnTo>
                <a:lnTo>
                  <a:pt x="4190" y="5599"/>
                </a:lnTo>
                <a:lnTo>
                  <a:pt x="4179" y="5599"/>
                </a:lnTo>
                <a:lnTo>
                  <a:pt x="4179" y="5521"/>
                </a:lnTo>
                <a:lnTo>
                  <a:pt x="4167" y="5521"/>
                </a:lnTo>
                <a:lnTo>
                  <a:pt x="4167" y="5443"/>
                </a:lnTo>
                <a:lnTo>
                  <a:pt x="4153" y="5443"/>
                </a:lnTo>
                <a:lnTo>
                  <a:pt x="4153" y="5366"/>
                </a:lnTo>
                <a:lnTo>
                  <a:pt x="4137" y="5366"/>
                </a:lnTo>
                <a:lnTo>
                  <a:pt x="4137" y="5288"/>
                </a:lnTo>
                <a:lnTo>
                  <a:pt x="4119" y="5288"/>
                </a:lnTo>
                <a:lnTo>
                  <a:pt x="4119" y="5210"/>
                </a:lnTo>
                <a:lnTo>
                  <a:pt x="4098" y="5210"/>
                </a:lnTo>
                <a:lnTo>
                  <a:pt x="4098" y="5132"/>
                </a:lnTo>
                <a:lnTo>
                  <a:pt x="4075" y="5132"/>
                </a:lnTo>
                <a:lnTo>
                  <a:pt x="4075" y="5055"/>
                </a:lnTo>
                <a:lnTo>
                  <a:pt x="4050" y="5055"/>
                </a:lnTo>
                <a:lnTo>
                  <a:pt x="4050" y="4977"/>
                </a:lnTo>
                <a:lnTo>
                  <a:pt x="4021" y="4977"/>
                </a:lnTo>
                <a:lnTo>
                  <a:pt x="4021" y="4899"/>
                </a:lnTo>
                <a:lnTo>
                  <a:pt x="3990" y="4899"/>
                </a:lnTo>
                <a:lnTo>
                  <a:pt x="3990" y="4821"/>
                </a:lnTo>
                <a:lnTo>
                  <a:pt x="3955" y="4821"/>
                </a:lnTo>
                <a:lnTo>
                  <a:pt x="3955" y="4743"/>
                </a:lnTo>
                <a:lnTo>
                  <a:pt x="3917" y="4743"/>
                </a:lnTo>
                <a:lnTo>
                  <a:pt x="3917" y="4666"/>
                </a:lnTo>
                <a:lnTo>
                  <a:pt x="3875" y="4666"/>
                </a:lnTo>
                <a:lnTo>
                  <a:pt x="3875" y="4588"/>
                </a:lnTo>
                <a:lnTo>
                  <a:pt x="3830" y="4588"/>
                </a:lnTo>
                <a:lnTo>
                  <a:pt x="3830" y="4510"/>
                </a:lnTo>
                <a:lnTo>
                  <a:pt x="3780" y="4510"/>
                </a:lnTo>
                <a:lnTo>
                  <a:pt x="3780" y="4432"/>
                </a:lnTo>
                <a:lnTo>
                  <a:pt x="3726" y="4432"/>
                </a:lnTo>
                <a:lnTo>
                  <a:pt x="3726" y="4355"/>
                </a:lnTo>
                <a:lnTo>
                  <a:pt x="3669" y="4355"/>
                </a:lnTo>
                <a:lnTo>
                  <a:pt x="3669" y="4277"/>
                </a:lnTo>
                <a:lnTo>
                  <a:pt x="3606" y="4277"/>
                </a:lnTo>
                <a:lnTo>
                  <a:pt x="3606" y="4199"/>
                </a:lnTo>
                <a:lnTo>
                  <a:pt x="3540" y="4199"/>
                </a:lnTo>
                <a:lnTo>
                  <a:pt x="3540" y="4121"/>
                </a:lnTo>
                <a:lnTo>
                  <a:pt x="3469" y="4121"/>
                </a:lnTo>
                <a:lnTo>
                  <a:pt x="3469" y="4044"/>
                </a:lnTo>
                <a:lnTo>
                  <a:pt x="3393" y="4044"/>
                </a:lnTo>
                <a:lnTo>
                  <a:pt x="3393" y="3966"/>
                </a:lnTo>
                <a:lnTo>
                  <a:pt x="3313" y="3966"/>
                </a:lnTo>
                <a:lnTo>
                  <a:pt x="3313" y="3888"/>
                </a:lnTo>
                <a:lnTo>
                  <a:pt x="3229" y="3888"/>
                </a:lnTo>
                <a:lnTo>
                  <a:pt x="3229" y="3810"/>
                </a:lnTo>
                <a:lnTo>
                  <a:pt x="3140" y="3810"/>
                </a:lnTo>
                <a:lnTo>
                  <a:pt x="3140" y="3732"/>
                </a:lnTo>
                <a:lnTo>
                  <a:pt x="3048" y="3732"/>
                </a:lnTo>
                <a:lnTo>
                  <a:pt x="3048" y="3655"/>
                </a:lnTo>
                <a:lnTo>
                  <a:pt x="2951" y="3655"/>
                </a:lnTo>
                <a:lnTo>
                  <a:pt x="2951" y="3577"/>
                </a:lnTo>
                <a:lnTo>
                  <a:pt x="2851" y="3577"/>
                </a:lnTo>
                <a:lnTo>
                  <a:pt x="2851" y="3499"/>
                </a:lnTo>
                <a:lnTo>
                  <a:pt x="2747" y="3499"/>
                </a:lnTo>
                <a:lnTo>
                  <a:pt x="2747" y="3421"/>
                </a:lnTo>
                <a:lnTo>
                  <a:pt x="2640" y="3421"/>
                </a:lnTo>
                <a:lnTo>
                  <a:pt x="2640" y="3344"/>
                </a:lnTo>
                <a:lnTo>
                  <a:pt x="2531" y="3344"/>
                </a:lnTo>
                <a:lnTo>
                  <a:pt x="2531" y="3266"/>
                </a:lnTo>
                <a:lnTo>
                  <a:pt x="2419" y="3266"/>
                </a:lnTo>
                <a:lnTo>
                  <a:pt x="2419" y="3188"/>
                </a:lnTo>
                <a:lnTo>
                  <a:pt x="2305" y="3188"/>
                </a:lnTo>
                <a:lnTo>
                  <a:pt x="2305" y="3110"/>
                </a:lnTo>
                <a:lnTo>
                  <a:pt x="2190" y="3110"/>
                </a:lnTo>
                <a:lnTo>
                  <a:pt x="2190" y="3033"/>
                </a:lnTo>
                <a:lnTo>
                  <a:pt x="2073" y="3033"/>
                </a:lnTo>
                <a:lnTo>
                  <a:pt x="2073" y="2955"/>
                </a:lnTo>
                <a:lnTo>
                  <a:pt x="1957" y="2955"/>
                </a:lnTo>
                <a:lnTo>
                  <a:pt x="1957" y="2877"/>
                </a:lnTo>
                <a:lnTo>
                  <a:pt x="1840" y="2877"/>
                </a:lnTo>
                <a:lnTo>
                  <a:pt x="1840" y="2799"/>
                </a:lnTo>
                <a:lnTo>
                  <a:pt x="1724" y="2799"/>
                </a:lnTo>
                <a:lnTo>
                  <a:pt x="1724" y="2721"/>
                </a:lnTo>
                <a:lnTo>
                  <a:pt x="1610" y="2721"/>
                </a:lnTo>
                <a:lnTo>
                  <a:pt x="1610" y="2644"/>
                </a:lnTo>
                <a:lnTo>
                  <a:pt x="1497" y="2644"/>
                </a:lnTo>
                <a:lnTo>
                  <a:pt x="1497" y="2566"/>
                </a:lnTo>
                <a:lnTo>
                  <a:pt x="1386" y="2566"/>
                </a:lnTo>
                <a:lnTo>
                  <a:pt x="1386" y="2488"/>
                </a:lnTo>
                <a:lnTo>
                  <a:pt x="1278" y="2488"/>
                </a:lnTo>
                <a:lnTo>
                  <a:pt x="1278" y="2410"/>
                </a:lnTo>
                <a:lnTo>
                  <a:pt x="1173" y="2410"/>
                </a:lnTo>
                <a:lnTo>
                  <a:pt x="1173" y="2333"/>
                </a:lnTo>
                <a:lnTo>
                  <a:pt x="1072" y="2333"/>
                </a:lnTo>
                <a:lnTo>
                  <a:pt x="1072" y="2255"/>
                </a:lnTo>
                <a:lnTo>
                  <a:pt x="974" y="2255"/>
                </a:lnTo>
                <a:lnTo>
                  <a:pt x="974" y="2177"/>
                </a:lnTo>
                <a:lnTo>
                  <a:pt x="881" y="2177"/>
                </a:lnTo>
                <a:lnTo>
                  <a:pt x="881" y="2099"/>
                </a:lnTo>
                <a:lnTo>
                  <a:pt x="793" y="2099"/>
                </a:lnTo>
                <a:lnTo>
                  <a:pt x="793" y="2022"/>
                </a:lnTo>
                <a:lnTo>
                  <a:pt x="709" y="2022"/>
                </a:lnTo>
                <a:lnTo>
                  <a:pt x="709" y="1944"/>
                </a:lnTo>
                <a:lnTo>
                  <a:pt x="630" y="1944"/>
                </a:lnTo>
                <a:lnTo>
                  <a:pt x="630" y="1866"/>
                </a:lnTo>
                <a:lnTo>
                  <a:pt x="557" y="1866"/>
                </a:lnTo>
                <a:lnTo>
                  <a:pt x="557" y="1788"/>
                </a:lnTo>
                <a:lnTo>
                  <a:pt x="489" y="1788"/>
                </a:lnTo>
                <a:lnTo>
                  <a:pt x="489" y="1710"/>
                </a:lnTo>
                <a:lnTo>
                  <a:pt x="426" y="1710"/>
                </a:lnTo>
                <a:lnTo>
                  <a:pt x="426" y="1633"/>
                </a:lnTo>
                <a:lnTo>
                  <a:pt x="368" y="1633"/>
                </a:lnTo>
                <a:lnTo>
                  <a:pt x="368" y="1555"/>
                </a:lnTo>
                <a:lnTo>
                  <a:pt x="315" y="1555"/>
                </a:lnTo>
                <a:lnTo>
                  <a:pt x="315" y="1477"/>
                </a:lnTo>
                <a:lnTo>
                  <a:pt x="268" y="1477"/>
                </a:lnTo>
                <a:lnTo>
                  <a:pt x="268" y="1399"/>
                </a:lnTo>
                <a:lnTo>
                  <a:pt x="225" y="1399"/>
                </a:lnTo>
                <a:lnTo>
                  <a:pt x="225" y="1322"/>
                </a:lnTo>
                <a:lnTo>
                  <a:pt x="187" y="1322"/>
                </a:lnTo>
                <a:lnTo>
                  <a:pt x="187" y="1244"/>
                </a:lnTo>
                <a:lnTo>
                  <a:pt x="154" y="1244"/>
                </a:lnTo>
                <a:lnTo>
                  <a:pt x="154" y="1166"/>
                </a:lnTo>
                <a:lnTo>
                  <a:pt x="124" y="1166"/>
                </a:lnTo>
                <a:lnTo>
                  <a:pt x="124" y="1088"/>
                </a:lnTo>
                <a:lnTo>
                  <a:pt x="99" y="1088"/>
                </a:lnTo>
                <a:lnTo>
                  <a:pt x="99" y="1011"/>
                </a:lnTo>
                <a:lnTo>
                  <a:pt x="78" y="1011"/>
                </a:lnTo>
                <a:lnTo>
                  <a:pt x="78" y="933"/>
                </a:lnTo>
                <a:lnTo>
                  <a:pt x="60" y="933"/>
                </a:lnTo>
                <a:lnTo>
                  <a:pt x="60" y="855"/>
                </a:lnTo>
                <a:lnTo>
                  <a:pt x="45" y="855"/>
                </a:lnTo>
                <a:lnTo>
                  <a:pt x="45" y="777"/>
                </a:lnTo>
                <a:lnTo>
                  <a:pt x="33" y="777"/>
                </a:lnTo>
                <a:lnTo>
                  <a:pt x="33" y="699"/>
                </a:lnTo>
                <a:lnTo>
                  <a:pt x="23" y="699"/>
                </a:lnTo>
                <a:lnTo>
                  <a:pt x="23" y="622"/>
                </a:lnTo>
                <a:lnTo>
                  <a:pt x="16" y="622"/>
                </a:lnTo>
                <a:lnTo>
                  <a:pt x="16" y="544"/>
                </a:lnTo>
                <a:lnTo>
                  <a:pt x="10" y="544"/>
                </a:lnTo>
                <a:lnTo>
                  <a:pt x="10" y="466"/>
                </a:lnTo>
                <a:lnTo>
                  <a:pt x="6" y="466"/>
                </a:lnTo>
                <a:lnTo>
                  <a:pt x="6" y="388"/>
                </a:lnTo>
                <a:lnTo>
                  <a:pt x="3" y="388"/>
                </a:lnTo>
                <a:lnTo>
                  <a:pt x="3" y="311"/>
                </a:lnTo>
                <a:lnTo>
                  <a:pt x="2" y="311"/>
                </a:lnTo>
                <a:lnTo>
                  <a:pt x="2" y="233"/>
                </a:lnTo>
                <a:lnTo>
                  <a:pt x="1" y="233"/>
                </a:lnTo>
                <a:lnTo>
                  <a:pt x="1" y="155"/>
                </a:lnTo>
                <a:lnTo>
                  <a:pt x="0" y="155"/>
                </a:lnTo>
                <a:lnTo>
                  <a:pt x="0" y="77"/>
                </a:lnTo>
                <a:lnTo>
                  <a:pt x="0" y="0"/>
                </a:lnTo>
              </a:path>
            </a:pathLst>
          </a:custGeom>
          <a:noFill/>
          <a:ln w="2857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1978" name="Line 428"/>
          <p:cNvSpPr>
            <a:spLocks noChangeShapeType="1"/>
          </p:cNvSpPr>
          <p:nvPr/>
        </p:nvSpPr>
        <p:spPr bwMode="auto">
          <a:xfrm>
            <a:off x="3989388" y="6149975"/>
            <a:ext cx="1560512" cy="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1979" name="Line 429"/>
          <p:cNvSpPr>
            <a:spLocks noChangeShapeType="1"/>
          </p:cNvSpPr>
          <p:nvPr/>
        </p:nvSpPr>
        <p:spPr bwMode="auto">
          <a:xfrm>
            <a:off x="3989388" y="6149975"/>
            <a:ext cx="0" cy="5080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1980" name="Line 430"/>
          <p:cNvSpPr>
            <a:spLocks noChangeShapeType="1"/>
          </p:cNvSpPr>
          <p:nvPr/>
        </p:nvSpPr>
        <p:spPr bwMode="auto">
          <a:xfrm>
            <a:off x="3989388" y="6149975"/>
            <a:ext cx="0" cy="8572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1981" name="Rectangle 431"/>
          <p:cNvSpPr>
            <a:spLocks noChangeArrowheads="1"/>
          </p:cNvSpPr>
          <p:nvPr/>
        </p:nvSpPr>
        <p:spPr bwMode="auto">
          <a:xfrm>
            <a:off x="3921125" y="6235700"/>
            <a:ext cx="1143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a:latin typeface="Times New Roman" panose="02020603050405020304" pitchFamily="18" charset="0"/>
              </a:rPr>
              <a:t>0</a:t>
            </a:r>
          </a:p>
        </p:txBody>
      </p:sp>
      <p:sp>
        <p:nvSpPr>
          <p:cNvPr id="111982" name="Line 432"/>
          <p:cNvSpPr>
            <a:spLocks noChangeShapeType="1"/>
          </p:cNvSpPr>
          <p:nvPr/>
        </p:nvSpPr>
        <p:spPr bwMode="auto">
          <a:xfrm>
            <a:off x="4019550" y="6149975"/>
            <a:ext cx="0" cy="5080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1983" name="Line 433"/>
          <p:cNvSpPr>
            <a:spLocks noChangeShapeType="1"/>
          </p:cNvSpPr>
          <p:nvPr/>
        </p:nvSpPr>
        <p:spPr bwMode="auto">
          <a:xfrm>
            <a:off x="4051300" y="6149975"/>
            <a:ext cx="0" cy="5080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1984" name="Line 434"/>
          <p:cNvSpPr>
            <a:spLocks noChangeShapeType="1"/>
          </p:cNvSpPr>
          <p:nvPr/>
        </p:nvSpPr>
        <p:spPr bwMode="auto">
          <a:xfrm>
            <a:off x="4083050" y="6149975"/>
            <a:ext cx="0" cy="5080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1985" name="Line 435"/>
          <p:cNvSpPr>
            <a:spLocks noChangeShapeType="1"/>
          </p:cNvSpPr>
          <p:nvPr/>
        </p:nvSpPr>
        <p:spPr bwMode="auto">
          <a:xfrm>
            <a:off x="4113213" y="6149975"/>
            <a:ext cx="0" cy="5080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1986" name="Line 436"/>
          <p:cNvSpPr>
            <a:spLocks noChangeShapeType="1"/>
          </p:cNvSpPr>
          <p:nvPr/>
        </p:nvSpPr>
        <p:spPr bwMode="auto">
          <a:xfrm>
            <a:off x="4144963" y="6149975"/>
            <a:ext cx="0" cy="5080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1987" name="Line 437"/>
          <p:cNvSpPr>
            <a:spLocks noChangeShapeType="1"/>
          </p:cNvSpPr>
          <p:nvPr/>
        </p:nvSpPr>
        <p:spPr bwMode="auto">
          <a:xfrm>
            <a:off x="4176713" y="6149975"/>
            <a:ext cx="0" cy="5080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1988" name="Line 438"/>
          <p:cNvSpPr>
            <a:spLocks noChangeShapeType="1"/>
          </p:cNvSpPr>
          <p:nvPr/>
        </p:nvSpPr>
        <p:spPr bwMode="auto">
          <a:xfrm>
            <a:off x="4206875" y="6149975"/>
            <a:ext cx="0" cy="5080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1989" name="Line 439"/>
          <p:cNvSpPr>
            <a:spLocks noChangeShapeType="1"/>
          </p:cNvSpPr>
          <p:nvPr/>
        </p:nvSpPr>
        <p:spPr bwMode="auto">
          <a:xfrm>
            <a:off x="4238625" y="6149975"/>
            <a:ext cx="0" cy="5080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1990" name="Line 440"/>
          <p:cNvSpPr>
            <a:spLocks noChangeShapeType="1"/>
          </p:cNvSpPr>
          <p:nvPr/>
        </p:nvSpPr>
        <p:spPr bwMode="auto">
          <a:xfrm>
            <a:off x="4270375" y="6149975"/>
            <a:ext cx="0" cy="5080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1991" name="Line 441"/>
          <p:cNvSpPr>
            <a:spLocks noChangeShapeType="1"/>
          </p:cNvSpPr>
          <p:nvPr/>
        </p:nvSpPr>
        <p:spPr bwMode="auto">
          <a:xfrm>
            <a:off x="4300538" y="6149975"/>
            <a:ext cx="0" cy="5080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1992" name="Line 442"/>
          <p:cNvSpPr>
            <a:spLocks noChangeShapeType="1"/>
          </p:cNvSpPr>
          <p:nvPr/>
        </p:nvSpPr>
        <p:spPr bwMode="auto">
          <a:xfrm>
            <a:off x="4332288" y="6149975"/>
            <a:ext cx="0" cy="5080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1993" name="Line 443"/>
          <p:cNvSpPr>
            <a:spLocks noChangeShapeType="1"/>
          </p:cNvSpPr>
          <p:nvPr/>
        </p:nvSpPr>
        <p:spPr bwMode="auto">
          <a:xfrm>
            <a:off x="4364038" y="6149975"/>
            <a:ext cx="0" cy="5080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1994" name="Line 444"/>
          <p:cNvSpPr>
            <a:spLocks noChangeShapeType="1"/>
          </p:cNvSpPr>
          <p:nvPr/>
        </p:nvSpPr>
        <p:spPr bwMode="auto">
          <a:xfrm>
            <a:off x="4394200" y="6149975"/>
            <a:ext cx="0" cy="5080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1995" name="Line 445"/>
          <p:cNvSpPr>
            <a:spLocks noChangeShapeType="1"/>
          </p:cNvSpPr>
          <p:nvPr/>
        </p:nvSpPr>
        <p:spPr bwMode="auto">
          <a:xfrm>
            <a:off x="4425950" y="6149975"/>
            <a:ext cx="0" cy="5080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1996" name="Line 446"/>
          <p:cNvSpPr>
            <a:spLocks noChangeShapeType="1"/>
          </p:cNvSpPr>
          <p:nvPr/>
        </p:nvSpPr>
        <p:spPr bwMode="auto">
          <a:xfrm>
            <a:off x="4457700" y="6149975"/>
            <a:ext cx="0" cy="5080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1997" name="Line 447"/>
          <p:cNvSpPr>
            <a:spLocks noChangeShapeType="1"/>
          </p:cNvSpPr>
          <p:nvPr/>
        </p:nvSpPr>
        <p:spPr bwMode="auto">
          <a:xfrm>
            <a:off x="4487863" y="6149975"/>
            <a:ext cx="0" cy="5080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1998" name="Line 448"/>
          <p:cNvSpPr>
            <a:spLocks noChangeShapeType="1"/>
          </p:cNvSpPr>
          <p:nvPr/>
        </p:nvSpPr>
        <p:spPr bwMode="auto">
          <a:xfrm>
            <a:off x="4519613" y="6149975"/>
            <a:ext cx="0" cy="5080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1999" name="Line 449"/>
          <p:cNvSpPr>
            <a:spLocks noChangeShapeType="1"/>
          </p:cNvSpPr>
          <p:nvPr/>
        </p:nvSpPr>
        <p:spPr bwMode="auto">
          <a:xfrm>
            <a:off x="4551363" y="6149975"/>
            <a:ext cx="0" cy="5080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2000" name="Line 450"/>
          <p:cNvSpPr>
            <a:spLocks noChangeShapeType="1"/>
          </p:cNvSpPr>
          <p:nvPr/>
        </p:nvSpPr>
        <p:spPr bwMode="auto">
          <a:xfrm>
            <a:off x="4581525" y="6149975"/>
            <a:ext cx="0" cy="5080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2001" name="Line 451"/>
          <p:cNvSpPr>
            <a:spLocks noChangeShapeType="1"/>
          </p:cNvSpPr>
          <p:nvPr/>
        </p:nvSpPr>
        <p:spPr bwMode="auto">
          <a:xfrm>
            <a:off x="4613275" y="6149975"/>
            <a:ext cx="0" cy="5080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2002" name="Line 452"/>
          <p:cNvSpPr>
            <a:spLocks noChangeShapeType="1"/>
          </p:cNvSpPr>
          <p:nvPr/>
        </p:nvSpPr>
        <p:spPr bwMode="auto">
          <a:xfrm>
            <a:off x="4613275" y="6149975"/>
            <a:ext cx="0" cy="8572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2003" name="Rectangle 453"/>
          <p:cNvSpPr>
            <a:spLocks noChangeArrowheads="1"/>
          </p:cNvSpPr>
          <p:nvPr/>
        </p:nvSpPr>
        <p:spPr bwMode="auto">
          <a:xfrm>
            <a:off x="4305300" y="6235700"/>
            <a:ext cx="51435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a:latin typeface="Times New Roman" panose="02020603050405020304" pitchFamily="18" charset="0"/>
              </a:rPr>
              <a:t>0.002</a:t>
            </a:r>
          </a:p>
        </p:txBody>
      </p:sp>
      <p:sp>
        <p:nvSpPr>
          <p:cNvPr id="112004" name="Line 454"/>
          <p:cNvSpPr>
            <a:spLocks noChangeShapeType="1"/>
          </p:cNvSpPr>
          <p:nvPr/>
        </p:nvSpPr>
        <p:spPr bwMode="auto">
          <a:xfrm>
            <a:off x="4645025" y="6149975"/>
            <a:ext cx="0" cy="5080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2005" name="Line 455"/>
          <p:cNvSpPr>
            <a:spLocks noChangeShapeType="1"/>
          </p:cNvSpPr>
          <p:nvPr/>
        </p:nvSpPr>
        <p:spPr bwMode="auto">
          <a:xfrm>
            <a:off x="4675188" y="6149975"/>
            <a:ext cx="0" cy="5080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2006" name="Line 456"/>
          <p:cNvSpPr>
            <a:spLocks noChangeShapeType="1"/>
          </p:cNvSpPr>
          <p:nvPr/>
        </p:nvSpPr>
        <p:spPr bwMode="auto">
          <a:xfrm>
            <a:off x="4706938" y="6149975"/>
            <a:ext cx="0" cy="5080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2007" name="Line 457"/>
          <p:cNvSpPr>
            <a:spLocks noChangeShapeType="1"/>
          </p:cNvSpPr>
          <p:nvPr/>
        </p:nvSpPr>
        <p:spPr bwMode="auto">
          <a:xfrm>
            <a:off x="4738688" y="6149975"/>
            <a:ext cx="0" cy="5080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2008" name="Line 458"/>
          <p:cNvSpPr>
            <a:spLocks noChangeShapeType="1"/>
          </p:cNvSpPr>
          <p:nvPr/>
        </p:nvSpPr>
        <p:spPr bwMode="auto">
          <a:xfrm>
            <a:off x="4768850" y="6149975"/>
            <a:ext cx="0" cy="5080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2009" name="Line 459"/>
          <p:cNvSpPr>
            <a:spLocks noChangeShapeType="1"/>
          </p:cNvSpPr>
          <p:nvPr/>
        </p:nvSpPr>
        <p:spPr bwMode="auto">
          <a:xfrm>
            <a:off x="4800600" y="6149975"/>
            <a:ext cx="0" cy="5080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2010" name="Line 460"/>
          <p:cNvSpPr>
            <a:spLocks noChangeShapeType="1"/>
          </p:cNvSpPr>
          <p:nvPr/>
        </p:nvSpPr>
        <p:spPr bwMode="auto">
          <a:xfrm>
            <a:off x="4832350" y="6149975"/>
            <a:ext cx="0" cy="5080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2011" name="Line 461"/>
          <p:cNvSpPr>
            <a:spLocks noChangeShapeType="1"/>
          </p:cNvSpPr>
          <p:nvPr/>
        </p:nvSpPr>
        <p:spPr bwMode="auto">
          <a:xfrm>
            <a:off x="4862513" y="6149975"/>
            <a:ext cx="0" cy="5080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2012" name="Line 462"/>
          <p:cNvSpPr>
            <a:spLocks noChangeShapeType="1"/>
          </p:cNvSpPr>
          <p:nvPr/>
        </p:nvSpPr>
        <p:spPr bwMode="auto">
          <a:xfrm>
            <a:off x="4894263" y="6149975"/>
            <a:ext cx="0" cy="5080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2013" name="Line 463"/>
          <p:cNvSpPr>
            <a:spLocks noChangeShapeType="1"/>
          </p:cNvSpPr>
          <p:nvPr/>
        </p:nvSpPr>
        <p:spPr bwMode="auto">
          <a:xfrm>
            <a:off x="4926013" y="6149975"/>
            <a:ext cx="0" cy="5080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2014" name="Line 464"/>
          <p:cNvSpPr>
            <a:spLocks noChangeShapeType="1"/>
          </p:cNvSpPr>
          <p:nvPr/>
        </p:nvSpPr>
        <p:spPr bwMode="auto">
          <a:xfrm>
            <a:off x="4956175" y="6149975"/>
            <a:ext cx="0" cy="5080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2015" name="Line 465"/>
          <p:cNvSpPr>
            <a:spLocks noChangeShapeType="1"/>
          </p:cNvSpPr>
          <p:nvPr/>
        </p:nvSpPr>
        <p:spPr bwMode="auto">
          <a:xfrm>
            <a:off x="4987925" y="6149975"/>
            <a:ext cx="0" cy="5080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2016" name="Line 466"/>
          <p:cNvSpPr>
            <a:spLocks noChangeShapeType="1"/>
          </p:cNvSpPr>
          <p:nvPr/>
        </p:nvSpPr>
        <p:spPr bwMode="auto">
          <a:xfrm>
            <a:off x="5019675" y="6149975"/>
            <a:ext cx="0" cy="5080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2017" name="Line 467"/>
          <p:cNvSpPr>
            <a:spLocks noChangeShapeType="1"/>
          </p:cNvSpPr>
          <p:nvPr/>
        </p:nvSpPr>
        <p:spPr bwMode="auto">
          <a:xfrm>
            <a:off x="5051425" y="6149975"/>
            <a:ext cx="0" cy="5080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2018" name="Line 468"/>
          <p:cNvSpPr>
            <a:spLocks noChangeShapeType="1"/>
          </p:cNvSpPr>
          <p:nvPr/>
        </p:nvSpPr>
        <p:spPr bwMode="auto">
          <a:xfrm>
            <a:off x="5081588" y="6149975"/>
            <a:ext cx="0" cy="5080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2019" name="Line 469"/>
          <p:cNvSpPr>
            <a:spLocks noChangeShapeType="1"/>
          </p:cNvSpPr>
          <p:nvPr/>
        </p:nvSpPr>
        <p:spPr bwMode="auto">
          <a:xfrm>
            <a:off x="5113338" y="6149975"/>
            <a:ext cx="0" cy="5080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2020" name="Line 470"/>
          <p:cNvSpPr>
            <a:spLocks noChangeShapeType="1"/>
          </p:cNvSpPr>
          <p:nvPr/>
        </p:nvSpPr>
        <p:spPr bwMode="auto">
          <a:xfrm>
            <a:off x="5145088" y="6149975"/>
            <a:ext cx="0" cy="5080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2021" name="Line 471"/>
          <p:cNvSpPr>
            <a:spLocks noChangeShapeType="1"/>
          </p:cNvSpPr>
          <p:nvPr/>
        </p:nvSpPr>
        <p:spPr bwMode="auto">
          <a:xfrm>
            <a:off x="5175250" y="6149975"/>
            <a:ext cx="0" cy="5080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2022" name="Line 472"/>
          <p:cNvSpPr>
            <a:spLocks noChangeShapeType="1"/>
          </p:cNvSpPr>
          <p:nvPr/>
        </p:nvSpPr>
        <p:spPr bwMode="auto">
          <a:xfrm>
            <a:off x="5207000" y="6149975"/>
            <a:ext cx="0" cy="5080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2023" name="Line 473"/>
          <p:cNvSpPr>
            <a:spLocks noChangeShapeType="1"/>
          </p:cNvSpPr>
          <p:nvPr/>
        </p:nvSpPr>
        <p:spPr bwMode="auto">
          <a:xfrm>
            <a:off x="5238750" y="6149975"/>
            <a:ext cx="0" cy="5080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2024" name="Line 474"/>
          <p:cNvSpPr>
            <a:spLocks noChangeShapeType="1"/>
          </p:cNvSpPr>
          <p:nvPr/>
        </p:nvSpPr>
        <p:spPr bwMode="auto">
          <a:xfrm>
            <a:off x="5238750" y="6149975"/>
            <a:ext cx="0" cy="8572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2025" name="Rectangle 475"/>
          <p:cNvSpPr>
            <a:spLocks noChangeArrowheads="1"/>
          </p:cNvSpPr>
          <p:nvPr/>
        </p:nvSpPr>
        <p:spPr bwMode="auto">
          <a:xfrm>
            <a:off x="5037138" y="6235700"/>
            <a:ext cx="51435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a:latin typeface="Times New Roman" panose="02020603050405020304" pitchFamily="18" charset="0"/>
              </a:rPr>
              <a:t>0.004</a:t>
            </a:r>
          </a:p>
        </p:txBody>
      </p:sp>
      <p:sp>
        <p:nvSpPr>
          <p:cNvPr id="112026" name="Line 476"/>
          <p:cNvSpPr>
            <a:spLocks noChangeShapeType="1"/>
          </p:cNvSpPr>
          <p:nvPr/>
        </p:nvSpPr>
        <p:spPr bwMode="auto">
          <a:xfrm>
            <a:off x="5268913" y="6149975"/>
            <a:ext cx="0" cy="5080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2027" name="Line 477"/>
          <p:cNvSpPr>
            <a:spLocks noChangeShapeType="1"/>
          </p:cNvSpPr>
          <p:nvPr/>
        </p:nvSpPr>
        <p:spPr bwMode="auto">
          <a:xfrm>
            <a:off x="5300663" y="6149975"/>
            <a:ext cx="0" cy="5080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2028" name="Line 478"/>
          <p:cNvSpPr>
            <a:spLocks noChangeShapeType="1"/>
          </p:cNvSpPr>
          <p:nvPr/>
        </p:nvSpPr>
        <p:spPr bwMode="auto">
          <a:xfrm>
            <a:off x="5332413" y="6149975"/>
            <a:ext cx="0" cy="5080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2029" name="Line 479"/>
          <p:cNvSpPr>
            <a:spLocks noChangeShapeType="1"/>
          </p:cNvSpPr>
          <p:nvPr/>
        </p:nvSpPr>
        <p:spPr bwMode="auto">
          <a:xfrm>
            <a:off x="5362575" y="6149975"/>
            <a:ext cx="0" cy="5080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2030" name="Line 480"/>
          <p:cNvSpPr>
            <a:spLocks noChangeShapeType="1"/>
          </p:cNvSpPr>
          <p:nvPr/>
        </p:nvSpPr>
        <p:spPr bwMode="auto">
          <a:xfrm>
            <a:off x="5394325" y="6149975"/>
            <a:ext cx="0" cy="5080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2031" name="Line 481"/>
          <p:cNvSpPr>
            <a:spLocks noChangeShapeType="1"/>
          </p:cNvSpPr>
          <p:nvPr/>
        </p:nvSpPr>
        <p:spPr bwMode="auto">
          <a:xfrm>
            <a:off x="5426075" y="6149975"/>
            <a:ext cx="0" cy="5080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2032" name="Line 482"/>
          <p:cNvSpPr>
            <a:spLocks noChangeShapeType="1"/>
          </p:cNvSpPr>
          <p:nvPr/>
        </p:nvSpPr>
        <p:spPr bwMode="auto">
          <a:xfrm>
            <a:off x="5456238" y="6149975"/>
            <a:ext cx="0" cy="5080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2033" name="Line 483"/>
          <p:cNvSpPr>
            <a:spLocks noChangeShapeType="1"/>
          </p:cNvSpPr>
          <p:nvPr/>
        </p:nvSpPr>
        <p:spPr bwMode="auto">
          <a:xfrm>
            <a:off x="5487988" y="6149975"/>
            <a:ext cx="0" cy="5080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2034" name="Line 484"/>
          <p:cNvSpPr>
            <a:spLocks noChangeShapeType="1"/>
          </p:cNvSpPr>
          <p:nvPr/>
        </p:nvSpPr>
        <p:spPr bwMode="auto">
          <a:xfrm>
            <a:off x="5519738" y="6149975"/>
            <a:ext cx="0" cy="5080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2035" name="Line 485"/>
          <p:cNvSpPr>
            <a:spLocks noChangeShapeType="1"/>
          </p:cNvSpPr>
          <p:nvPr/>
        </p:nvSpPr>
        <p:spPr bwMode="auto">
          <a:xfrm>
            <a:off x="5549900" y="6149975"/>
            <a:ext cx="0" cy="5080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2036" name="Line 486"/>
          <p:cNvSpPr>
            <a:spLocks noChangeShapeType="1"/>
          </p:cNvSpPr>
          <p:nvPr/>
        </p:nvSpPr>
        <p:spPr bwMode="auto">
          <a:xfrm flipV="1">
            <a:off x="3989388" y="4360863"/>
            <a:ext cx="0" cy="178911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2037" name="Line 487"/>
          <p:cNvSpPr>
            <a:spLocks noChangeShapeType="1"/>
          </p:cNvSpPr>
          <p:nvPr/>
        </p:nvSpPr>
        <p:spPr bwMode="auto">
          <a:xfrm flipH="1">
            <a:off x="3929063" y="6149975"/>
            <a:ext cx="60325" cy="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2038" name="Line 488"/>
          <p:cNvSpPr>
            <a:spLocks noChangeShapeType="1"/>
          </p:cNvSpPr>
          <p:nvPr/>
        </p:nvSpPr>
        <p:spPr bwMode="auto">
          <a:xfrm flipH="1">
            <a:off x="3914775" y="6149975"/>
            <a:ext cx="74613" cy="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2039" name="Line 490"/>
          <p:cNvSpPr>
            <a:spLocks noChangeShapeType="1"/>
          </p:cNvSpPr>
          <p:nvPr/>
        </p:nvSpPr>
        <p:spPr bwMode="auto">
          <a:xfrm flipH="1">
            <a:off x="3929063" y="5972175"/>
            <a:ext cx="60325" cy="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2040" name="Line 491"/>
          <p:cNvSpPr>
            <a:spLocks noChangeShapeType="1"/>
          </p:cNvSpPr>
          <p:nvPr/>
        </p:nvSpPr>
        <p:spPr bwMode="auto">
          <a:xfrm flipH="1">
            <a:off x="3929063" y="5792788"/>
            <a:ext cx="60325" cy="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2041" name="Line 492"/>
          <p:cNvSpPr>
            <a:spLocks noChangeShapeType="1"/>
          </p:cNvSpPr>
          <p:nvPr/>
        </p:nvSpPr>
        <p:spPr bwMode="auto">
          <a:xfrm flipH="1">
            <a:off x="3929063" y="5613400"/>
            <a:ext cx="60325" cy="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2042" name="Line 493"/>
          <p:cNvSpPr>
            <a:spLocks noChangeShapeType="1"/>
          </p:cNvSpPr>
          <p:nvPr/>
        </p:nvSpPr>
        <p:spPr bwMode="auto">
          <a:xfrm flipH="1">
            <a:off x="3929063" y="5435600"/>
            <a:ext cx="60325" cy="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2043" name="Line 494"/>
          <p:cNvSpPr>
            <a:spLocks noChangeShapeType="1"/>
          </p:cNvSpPr>
          <p:nvPr/>
        </p:nvSpPr>
        <p:spPr bwMode="auto">
          <a:xfrm flipH="1">
            <a:off x="3929063" y="5256213"/>
            <a:ext cx="60325" cy="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2044" name="Line 495"/>
          <p:cNvSpPr>
            <a:spLocks noChangeShapeType="1"/>
          </p:cNvSpPr>
          <p:nvPr/>
        </p:nvSpPr>
        <p:spPr bwMode="auto">
          <a:xfrm flipH="1">
            <a:off x="3914775" y="5256213"/>
            <a:ext cx="74613" cy="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2045" name="Line 497"/>
          <p:cNvSpPr>
            <a:spLocks noChangeShapeType="1"/>
          </p:cNvSpPr>
          <p:nvPr/>
        </p:nvSpPr>
        <p:spPr bwMode="auto">
          <a:xfrm flipH="1">
            <a:off x="3929063" y="5076825"/>
            <a:ext cx="60325" cy="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2046" name="Line 498"/>
          <p:cNvSpPr>
            <a:spLocks noChangeShapeType="1"/>
          </p:cNvSpPr>
          <p:nvPr/>
        </p:nvSpPr>
        <p:spPr bwMode="auto">
          <a:xfrm flipH="1">
            <a:off x="3929063" y="4899025"/>
            <a:ext cx="60325" cy="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2047" name="Line 499"/>
          <p:cNvSpPr>
            <a:spLocks noChangeShapeType="1"/>
          </p:cNvSpPr>
          <p:nvPr/>
        </p:nvSpPr>
        <p:spPr bwMode="auto">
          <a:xfrm flipH="1">
            <a:off x="3929063" y="4719638"/>
            <a:ext cx="60325" cy="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2048" name="Line 500"/>
          <p:cNvSpPr>
            <a:spLocks noChangeShapeType="1"/>
          </p:cNvSpPr>
          <p:nvPr/>
        </p:nvSpPr>
        <p:spPr bwMode="auto">
          <a:xfrm flipH="1">
            <a:off x="3929063" y="4540250"/>
            <a:ext cx="60325" cy="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2049" name="Line 501"/>
          <p:cNvSpPr>
            <a:spLocks noChangeShapeType="1"/>
          </p:cNvSpPr>
          <p:nvPr/>
        </p:nvSpPr>
        <p:spPr bwMode="auto">
          <a:xfrm flipH="1">
            <a:off x="3929063" y="4362450"/>
            <a:ext cx="60325" cy="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2050" name="Line 502"/>
          <p:cNvSpPr>
            <a:spLocks noChangeShapeType="1"/>
          </p:cNvSpPr>
          <p:nvPr/>
        </p:nvSpPr>
        <p:spPr bwMode="auto">
          <a:xfrm flipH="1">
            <a:off x="3914775" y="4362450"/>
            <a:ext cx="74613" cy="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2051" name="Freeform 504"/>
          <p:cNvSpPr>
            <a:spLocks/>
          </p:cNvSpPr>
          <p:nvPr/>
        </p:nvSpPr>
        <p:spPr bwMode="auto">
          <a:xfrm flipV="1">
            <a:off x="4019550" y="4360863"/>
            <a:ext cx="1530350" cy="1789112"/>
          </a:xfrm>
          <a:custGeom>
            <a:avLst/>
            <a:gdLst>
              <a:gd name="T0" fmla="*/ 2147483647 w 6654"/>
              <a:gd name="T1" fmla="*/ 2147483647 h 7777"/>
              <a:gd name="T2" fmla="*/ 2147483647 w 6654"/>
              <a:gd name="T3" fmla="*/ 2147483647 h 7777"/>
              <a:gd name="T4" fmla="*/ 2147483647 w 6654"/>
              <a:gd name="T5" fmla="*/ 2147483647 h 7777"/>
              <a:gd name="T6" fmla="*/ 2147483647 w 6654"/>
              <a:gd name="T7" fmla="*/ 2147483647 h 7777"/>
              <a:gd name="T8" fmla="*/ 2147483647 w 6654"/>
              <a:gd name="T9" fmla="*/ 2147483647 h 7777"/>
              <a:gd name="T10" fmla="*/ 2147483647 w 6654"/>
              <a:gd name="T11" fmla="*/ 2147483647 h 7777"/>
              <a:gd name="T12" fmla="*/ 2147483647 w 6654"/>
              <a:gd name="T13" fmla="*/ 2147483647 h 7777"/>
              <a:gd name="T14" fmla="*/ 2147483647 w 6654"/>
              <a:gd name="T15" fmla="*/ 2147483647 h 7777"/>
              <a:gd name="T16" fmla="*/ 2147483647 w 6654"/>
              <a:gd name="T17" fmla="*/ 2147483647 h 7777"/>
              <a:gd name="T18" fmla="*/ 2147483647 w 6654"/>
              <a:gd name="T19" fmla="*/ 2147483647 h 7777"/>
              <a:gd name="T20" fmla="*/ 2147483647 w 6654"/>
              <a:gd name="T21" fmla="*/ 2147483647 h 7777"/>
              <a:gd name="T22" fmla="*/ 2147483647 w 6654"/>
              <a:gd name="T23" fmla="*/ 2147483647 h 7777"/>
              <a:gd name="T24" fmla="*/ 2147483647 w 6654"/>
              <a:gd name="T25" fmla="*/ 2147483647 h 7777"/>
              <a:gd name="T26" fmla="*/ 2147483647 w 6654"/>
              <a:gd name="T27" fmla="*/ 2147483647 h 7777"/>
              <a:gd name="T28" fmla="*/ 2147483647 w 6654"/>
              <a:gd name="T29" fmla="*/ 2147483647 h 7777"/>
              <a:gd name="T30" fmla="*/ 2147483647 w 6654"/>
              <a:gd name="T31" fmla="*/ 2147483647 h 7777"/>
              <a:gd name="T32" fmla="*/ 2147483647 w 6654"/>
              <a:gd name="T33" fmla="*/ 2147483647 h 7777"/>
              <a:gd name="T34" fmla="*/ 2147483647 w 6654"/>
              <a:gd name="T35" fmla="*/ 2147483647 h 7777"/>
              <a:gd name="T36" fmla="*/ 2147483647 w 6654"/>
              <a:gd name="T37" fmla="*/ 2147483647 h 7777"/>
              <a:gd name="T38" fmla="*/ 2147483647 w 6654"/>
              <a:gd name="T39" fmla="*/ 2147483647 h 7777"/>
              <a:gd name="T40" fmla="*/ 2147483647 w 6654"/>
              <a:gd name="T41" fmla="*/ 2147483647 h 7777"/>
              <a:gd name="T42" fmla="*/ 2147483647 w 6654"/>
              <a:gd name="T43" fmla="*/ 2147483647 h 7777"/>
              <a:gd name="T44" fmla="*/ 2147483647 w 6654"/>
              <a:gd name="T45" fmla="*/ 2147483647 h 7777"/>
              <a:gd name="T46" fmla="*/ 2147483647 w 6654"/>
              <a:gd name="T47" fmla="*/ 2147483647 h 7777"/>
              <a:gd name="T48" fmla="*/ 2147483647 w 6654"/>
              <a:gd name="T49" fmla="*/ 2147483647 h 7777"/>
              <a:gd name="T50" fmla="*/ 2147483647 w 6654"/>
              <a:gd name="T51" fmla="*/ 2147483647 h 7777"/>
              <a:gd name="T52" fmla="*/ 2147483647 w 6654"/>
              <a:gd name="T53" fmla="*/ 2147483647 h 7777"/>
              <a:gd name="T54" fmla="*/ 2147483647 w 6654"/>
              <a:gd name="T55" fmla="*/ 2147483647 h 7777"/>
              <a:gd name="T56" fmla="*/ 2147483647 w 6654"/>
              <a:gd name="T57" fmla="*/ 2147483647 h 7777"/>
              <a:gd name="T58" fmla="*/ 2147483647 w 6654"/>
              <a:gd name="T59" fmla="*/ 2147483647 h 7777"/>
              <a:gd name="T60" fmla="*/ 2147483647 w 6654"/>
              <a:gd name="T61" fmla="*/ 2147483647 h 7777"/>
              <a:gd name="T62" fmla="*/ 2147483647 w 6654"/>
              <a:gd name="T63" fmla="*/ 2147483647 h 7777"/>
              <a:gd name="T64" fmla="*/ 2147483647 w 6654"/>
              <a:gd name="T65" fmla="*/ 2147483647 h 7777"/>
              <a:gd name="T66" fmla="*/ 2147483647 w 6654"/>
              <a:gd name="T67" fmla="*/ 2147483647 h 7777"/>
              <a:gd name="T68" fmla="*/ 2147483647 w 6654"/>
              <a:gd name="T69" fmla="*/ 2147483647 h 7777"/>
              <a:gd name="T70" fmla="*/ 2147483647 w 6654"/>
              <a:gd name="T71" fmla="*/ 2147483647 h 7777"/>
              <a:gd name="T72" fmla="*/ 2147483647 w 6654"/>
              <a:gd name="T73" fmla="*/ 2147483647 h 7777"/>
              <a:gd name="T74" fmla="*/ 2147483647 w 6654"/>
              <a:gd name="T75" fmla="*/ 2147483647 h 7777"/>
              <a:gd name="T76" fmla="*/ 2147483647 w 6654"/>
              <a:gd name="T77" fmla="*/ 2147483647 h 7777"/>
              <a:gd name="T78" fmla="*/ 2147483647 w 6654"/>
              <a:gd name="T79" fmla="*/ 2147483647 h 7777"/>
              <a:gd name="T80" fmla="*/ 2147483647 w 6654"/>
              <a:gd name="T81" fmla="*/ 2147483647 h 7777"/>
              <a:gd name="T82" fmla="*/ 2147483647 w 6654"/>
              <a:gd name="T83" fmla="*/ 2147483647 h 7777"/>
              <a:gd name="T84" fmla="*/ 2147483647 w 6654"/>
              <a:gd name="T85" fmla="*/ 2147483647 h 7777"/>
              <a:gd name="T86" fmla="*/ 2147483647 w 6654"/>
              <a:gd name="T87" fmla="*/ 2147483647 h 7777"/>
              <a:gd name="T88" fmla="*/ 2147483647 w 6654"/>
              <a:gd name="T89" fmla="*/ 2147483647 h 7777"/>
              <a:gd name="T90" fmla="*/ 2147483647 w 6654"/>
              <a:gd name="T91" fmla="*/ 2147483647 h 7777"/>
              <a:gd name="T92" fmla="*/ 2147483647 w 6654"/>
              <a:gd name="T93" fmla="*/ 2147483647 h 7777"/>
              <a:gd name="T94" fmla="*/ 2147483647 w 6654"/>
              <a:gd name="T95" fmla="*/ 2147483647 h 7777"/>
              <a:gd name="T96" fmla="*/ 2147483647 w 6654"/>
              <a:gd name="T97" fmla="*/ 2147483647 h 7777"/>
              <a:gd name="T98" fmla="*/ 2147483647 w 6654"/>
              <a:gd name="T99" fmla="*/ 2147483647 h 7777"/>
              <a:gd name="T100" fmla="*/ 2147483647 w 6654"/>
              <a:gd name="T101" fmla="*/ 2147483647 h 7777"/>
              <a:gd name="T102" fmla="*/ 2147483647 w 6654"/>
              <a:gd name="T103" fmla="*/ 2147483647 h 7777"/>
              <a:gd name="T104" fmla="*/ 2147483647 w 6654"/>
              <a:gd name="T105" fmla="*/ 2147483647 h 7777"/>
              <a:gd name="T106" fmla="*/ 2147483647 w 6654"/>
              <a:gd name="T107" fmla="*/ 2147483647 h 7777"/>
              <a:gd name="T108" fmla="*/ 2147483647 w 6654"/>
              <a:gd name="T109" fmla="*/ 2147483647 h 7777"/>
              <a:gd name="T110" fmla="*/ 2147483647 w 6654"/>
              <a:gd name="T111" fmla="*/ 2147483647 h 7777"/>
              <a:gd name="T112" fmla="*/ 2147483647 w 6654"/>
              <a:gd name="T113" fmla="*/ 2147483647 h 7777"/>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6654"/>
              <a:gd name="T172" fmla="*/ 0 h 7777"/>
              <a:gd name="T173" fmla="*/ 6654 w 6654"/>
              <a:gd name="T174" fmla="*/ 7777 h 7777"/>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6654" h="7777">
                <a:moveTo>
                  <a:pt x="0" y="0"/>
                </a:moveTo>
                <a:lnTo>
                  <a:pt x="0" y="0"/>
                </a:lnTo>
                <a:lnTo>
                  <a:pt x="0" y="77"/>
                </a:lnTo>
                <a:lnTo>
                  <a:pt x="67" y="77"/>
                </a:lnTo>
                <a:lnTo>
                  <a:pt x="67" y="155"/>
                </a:lnTo>
                <a:lnTo>
                  <a:pt x="133" y="155"/>
                </a:lnTo>
                <a:lnTo>
                  <a:pt x="133" y="233"/>
                </a:lnTo>
                <a:lnTo>
                  <a:pt x="199" y="233"/>
                </a:lnTo>
                <a:lnTo>
                  <a:pt x="199" y="311"/>
                </a:lnTo>
                <a:lnTo>
                  <a:pt x="266" y="311"/>
                </a:lnTo>
                <a:lnTo>
                  <a:pt x="266" y="388"/>
                </a:lnTo>
                <a:lnTo>
                  <a:pt x="332" y="388"/>
                </a:lnTo>
                <a:lnTo>
                  <a:pt x="332" y="466"/>
                </a:lnTo>
                <a:lnTo>
                  <a:pt x="399" y="466"/>
                </a:lnTo>
                <a:lnTo>
                  <a:pt x="399" y="544"/>
                </a:lnTo>
                <a:lnTo>
                  <a:pt x="465" y="544"/>
                </a:lnTo>
                <a:lnTo>
                  <a:pt x="465" y="622"/>
                </a:lnTo>
                <a:lnTo>
                  <a:pt x="532" y="622"/>
                </a:lnTo>
                <a:lnTo>
                  <a:pt x="532" y="699"/>
                </a:lnTo>
                <a:lnTo>
                  <a:pt x="598" y="699"/>
                </a:lnTo>
                <a:lnTo>
                  <a:pt x="598" y="777"/>
                </a:lnTo>
                <a:lnTo>
                  <a:pt x="665" y="777"/>
                </a:lnTo>
                <a:lnTo>
                  <a:pt x="665" y="855"/>
                </a:lnTo>
                <a:lnTo>
                  <a:pt x="731" y="855"/>
                </a:lnTo>
                <a:lnTo>
                  <a:pt x="731" y="933"/>
                </a:lnTo>
                <a:lnTo>
                  <a:pt x="798" y="933"/>
                </a:lnTo>
                <a:lnTo>
                  <a:pt x="798" y="1011"/>
                </a:lnTo>
                <a:lnTo>
                  <a:pt x="864" y="1011"/>
                </a:lnTo>
                <a:lnTo>
                  <a:pt x="864" y="1088"/>
                </a:lnTo>
                <a:lnTo>
                  <a:pt x="931" y="1088"/>
                </a:lnTo>
                <a:lnTo>
                  <a:pt x="931" y="1166"/>
                </a:lnTo>
                <a:lnTo>
                  <a:pt x="997" y="1166"/>
                </a:lnTo>
                <a:lnTo>
                  <a:pt x="997" y="1244"/>
                </a:lnTo>
                <a:lnTo>
                  <a:pt x="1064" y="1244"/>
                </a:lnTo>
                <a:lnTo>
                  <a:pt x="1064" y="1322"/>
                </a:lnTo>
                <a:lnTo>
                  <a:pt x="1130" y="1322"/>
                </a:lnTo>
                <a:lnTo>
                  <a:pt x="1130" y="1399"/>
                </a:lnTo>
                <a:lnTo>
                  <a:pt x="1197" y="1399"/>
                </a:lnTo>
                <a:lnTo>
                  <a:pt x="1197" y="1477"/>
                </a:lnTo>
                <a:lnTo>
                  <a:pt x="1264" y="1477"/>
                </a:lnTo>
                <a:lnTo>
                  <a:pt x="1264" y="1555"/>
                </a:lnTo>
                <a:lnTo>
                  <a:pt x="1330" y="1555"/>
                </a:lnTo>
                <a:lnTo>
                  <a:pt x="1330" y="1633"/>
                </a:lnTo>
                <a:lnTo>
                  <a:pt x="1397" y="1633"/>
                </a:lnTo>
                <a:lnTo>
                  <a:pt x="1397" y="1710"/>
                </a:lnTo>
                <a:lnTo>
                  <a:pt x="1463" y="1710"/>
                </a:lnTo>
                <a:lnTo>
                  <a:pt x="1463" y="1788"/>
                </a:lnTo>
                <a:lnTo>
                  <a:pt x="1530" y="1788"/>
                </a:lnTo>
                <a:lnTo>
                  <a:pt x="1530" y="1866"/>
                </a:lnTo>
                <a:lnTo>
                  <a:pt x="1596" y="1866"/>
                </a:lnTo>
                <a:lnTo>
                  <a:pt x="1596" y="1944"/>
                </a:lnTo>
                <a:lnTo>
                  <a:pt x="1663" y="1944"/>
                </a:lnTo>
                <a:lnTo>
                  <a:pt x="1663" y="2022"/>
                </a:lnTo>
                <a:lnTo>
                  <a:pt x="1730" y="2022"/>
                </a:lnTo>
                <a:lnTo>
                  <a:pt x="1730" y="2099"/>
                </a:lnTo>
                <a:lnTo>
                  <a:pt x="1796" y="2099"/>
                </a:lnTo>
                <a:lnTo>
                  <a:pt x="1796" y="2177"/>
                </a:lnTo>
                <a:lnTo>
                  <a:pt x="1863" y="2177"/>
                </a:lnTo>
                <a:lnTo>
                  <a:pt x="1863" y="2255"/>
                </a:lnTo>
                <a:lnTo>
                  <a:pt x="1929" y="2255"/>
                </a:lnTo>
                <a:lnTo>
                  <a:pt x="1929" y="2333"/>
                </a:lnTo>
                <a:lnTo>
                  <a:pt x="1996" y="2333"/>
                </a:lnTo>
                <a:lnTo>
                  <a:pt x="1996" y="2410"/>
                </a:lnTo>
                <a:lnTo>
                  <a:pt x="2062" y="2410"/>
                </a:lnTo>
                <a:lnTo>
                  <a:pt x="2062" y="2488"/>
                </a:lnTo>
                <a:lnTo>
                  <a:pt x="2129" y="2488"/>
                </a:lnTo>
                <a:lnTo>
                  <a:pt x="2129" y="2566"/>
                </a:lnTo>
                <a:lnTo>
                  <a:pt x="2196" y="2566"/>
                </a:lnTo>
                <a:lnTo>
                  <a:pt x="2196" y="2644"/>
                </a:lnTo>
                <a:lnTo>
                  <a:pt x="2262" y="2644"/>
                </a:lnTo>
                <a:lnTo>
                  <a:pt x="2262" y="2721"/>
                </a:lnTo>
                <a:lnTo>
                  <a:pt x="2329" y="2721"/>
                </a:lnTo>
                <a:lnTo>
                  <a:pt x="2329" y="2799"/>
                </a:lnTo>
                <a:lnTo>
                  <a:pt x="2395" y="2799"/>
                </a:lnTo>
                <a:lnTo>
                  <a:pt x="2395" y="2877"/>
                </a:lnTo>
                <a:lnTo>
                  <a:pt x="2462" y="2877"/>
                </a:lnTo>
                <a:lnTo>
                  <a:pt x="2462" y="2955"/>
                </a:lnTo>
                <a:lnTo>
                  <a:pt x="2528" y="2955"/>
                </a:lnTo>
                <a:lnTo>
                  <a:pt x="2528" y="3033"/>
                </a:lnTo>
                <a:lnTo>
                  <a:pt x="2595" y="3033"/>
                </a:lnTo>
                <a:lnTo>
                  <a:pt x="2595" y="3110"/>
                </a:lnTo>
                <a:lnTo>
                  <a:pt x="2662" y="3110"/>
                </a:lnTo>
                <a:lnTo>
                  <a:pt x="2662" y="3188"/>
                </a:lnTo>
                <a:lnTo>
                  <a:pt x="2728" y="3188"/>
                </a:lnTo>
                <a:lnTo>
                  <a:pt x="2728" y="3266"/>
                </a:lnTo>
                <a:lnTo>
                  <a:pt x="2795" y="3266"/>
                </a:lnTo>
                <a:lnTo>
                  <a:pt x="2795" y="3344"/>
                </a:lnTo>
                <a:lnTo>
                  <a:pt x="2861" y="3344"/>
                </a:lnTo>
                <a:lnTo>
                  <a:pt x="2861" y="3421"/>
                </a:lnTo>
                <a:lnTo>
                  <a:pt x="2928" y="3421"/>
                </a:lnTo>
                <a:lnTo>
                  <a:pt x="2928" y="3499"/>
                </a:lnTo>
                <a:lnTo>
                  <a:pt x="2994" y="3499"/>
                </a:lnTo>
                <a:lnTo>
                  <a:pt x="2994" y="3577"/>
                </a:lnTo>
                <a:lnTo>
                  <a:pt x="3061" y="3577"/>
                </a:lnTo>
                <a:lnTo>
                  <a:pt x="3061" y="3655"/>
                </a:lnTo>
                <a:lnTo>
                  <a:pt x="3128" y="3655"/>
                </a:lnTo>
                <a:lnTo>
                  <a:pt x="3128" y="3732"/>
                </a:lnTo>
                <a:lnTo>
                  <a:pt x="3194" y="3732"/>
                </a:lnTo>
                <a:lnTo>
                  <a:pt x="3194" y="3810"/>
                </a:lnTo>
                <a:lnTo>
                  <a:pt x="3261" y="3810"/>
                </a:lnTo>
                <a:lnTo>
                  <a:pt x="3261" y="3888"/>
                </a:lnTo>
                <a:lnTo>
                  <a:pt x="3327" y="3888"/>
                </a:lnTo>
                <a:lnTo>
                  <a:pt x="3327" y="3966"/>
                </a:lnTo>
                <a:lnTo>
                  <a:pt x="3394" y="3966"/>
                </a:lnTo>
                <a:lnTo>
                  <a:pt x="3394" y="4044"/>
                </a:lnTo>
                <a:lnTo>
                  <a:pt x="3461" y="4044"/>
                </a:lnTo>
                <a:lnTo>
                  <a:pt x="3461" y="4121"/>
                </a:lnTo>
                <a:lnTo>
                  <a:pt x="3527" y="4121"/>
                </a:lnTo>
                <a:lnTo>
                  <a:pt x="3527" y="4199"/>
                </a:lnTo>
                <a:lnTo>
                  <a:pt x="3594" y="4199"/>
                </a:lnTo>
                <a:lnTo>
                  <a:pt x="3594" y="4277"/>
                </a:lnTo>
                <a:lnTo>
                  <a:pt x="3660" y="4277"/>
                </a:lnTo>
                <a:lnTo>
                  <a:pt x="3660" y="4355"/>
                </a:lnTo>
                <a:lnTo>
                  <a:pt x="3727" y="4355"/>
                </a:lnTo>
                <a:lnTo>
                  <a:pt x="3727" y="4432"/>
                </a:lnTo>
                <a:lnTo>
                  <a:pt x="3793" y="4432"/>
                </a:lnTo>
                <a:lnTo>
                  <a:pt x="3793" y="4510"/>
                </a:lnTo>
                <a:lnTo>
                  <a:pt x="3860" y="4510"/>
                </a:lnTo>
                <a:lnTo>
                  <a:pt x="3860" y="4588"/>
                </a:lnTo>
                <a:lnTo>
                  <a:pt x="3927" y="4588"/>
                </a:lnTo>
                <a:lnTo>
                  <a:pt x="3927" y="4666"/>
                </a:lnTo>
                <a:lnTo>
                  <a:pt x="3993" y="4666"/>
                </a:lnTo>
                <a:lnTo>
                  <a:pt x="3993" y="4743"/>
                </a:lnTo>
                <a:lnTo>
                  <a:pt x="4060" y="4743"/>
                </a:lnTo>
                <a:lnTo>
                  <a:pt x="4060" y="4821"/>
                </a:lnTo>
                <a:lnTo>
                  <a:pt x="4126" y="4821"/>
                </a:lnTo>
                <a:lnTo>
                  <a:pt x="4126" y="4899"/>
                </a:lnTo>
                <a:lnTo>
                  <a:pt x="4193" y="4899"/>
                </a:lnTo>
                <a:lnTo>
                  <a:pt x="4193" y="4977"/>
                </a:lnTo>
                <a:lnTo>
                  <a:pt x="4260" y="4977"/>
                </a:lnTo>
                <a:lnTo>
                  <a:pt x="4260" y="5055"/>
                </a:lnTo>
                <a:lnTo>
                  <a:pt x="4326" y="5055"/>
                </a:lnTo>
                <a:lnTo>
                  <a:pt x="4326" y="5132"/>
                </a:lnTo>
                <a:lnTo>
                  <a:pt x="4393" y="5132"/>
                </a:lnTo>
                <a:lnTo>
                  <a:pt x="4393" y="5210"/>
                </a:lnTo>
                <a:lnTo>
                  <a:pt x="4459" y="5210"/>
                </a:lnTo>
                <a:lnTo>
                  <a:pt x="4459" y="5288"/>
                </a:lnTo>
                <a:lnTo>
                  <a:pt x="4526" y="5288"/>
                </a:lnTo>
                <a:lnTo>
                  <a:pt x="4526" y="5366"/>
                </a:lnTo>
                <a:lnTo>
                  <a:pt x="4592" y="5366"/>
                </a:lnTo>
                <a:lnTo>
                  <a:pt x="4592" y="5443"/>
                </a:lnTo>
                <a:lnTo>
                  <a:pt x="4659" y="5443"/>
                </a:lnTo>
                <a:lnTo>
                  <a:pt x="4659" y="5521"/>
                </a:lnTo>
                <a:lnTo>
                  <a:pt x="4726" y="5521"/>
                </a:lnTo>
                <a:lnTo>
                  <a:pt x="4726" y="5599"/>
                </a:lnTo>
                <a:lnTo>
                  <a:pt x="4792" y="5599"/>
                </a:lnTo>
                <a:lnTo>
                  <a:pt x="4792" y="5677"/>
                </a:lnTo>
                <a:lnTo>
                  <a:pt x="4859" y="5677"/>
                </a:lnTo>
                <a:lnTo>
                  <a:pt x="4859" y="5754"/>
                </a:lnTo>
                <a:lnTo>
                  <a:pt x="4925" y="5754"/>
                </a:lnTo>
                <a:lnTo>
                  <a:pt x="4925" y="5832"/>
                </a:lnTo>
                <a:lnTo>
                  <a:pt x="4992" y="5832"/>
                </a:lnTo>
                <a:lnTo>
                  <a:pt x="4992" y="5910"/>
                </a:lnTo>
                <a:lnTo>
                  <a:pt x="5058" y="5910"/>
                </a:lnTo>
                <a:lnTo>
                  <a:pt x="5058" y="5988"/>
                </a:lnTo>
                <a:lnTo>
                  <a:pt x="5125" y="5988"/>
                </a:lnTo>
                <a:lnTo>
                  <a:pt x="5125" y="6066"/>
                </a:lnTo>
                <a:lnTo>
                  <a:pt x="5192" y="6066"/>
                </a:lnTo>
                <a:lnTo>
                  <a:pt x="5192" y="6143"/>
                </a:lnTo>
                <a:lnTo>
                  <a:pt x="5258" y="6143"/>
                </a:lnTo>
                <a:lnTo>
                  <a:pt x="5258" y="6221"/>
                </a:lnTo>
                <a:lnTo>
                  <a:pt x="5325" y="6221"/>
                </a:lnTo>
                <a:lnTo>
                  <a:pt x="5325" y="6299"/>
                </a:lnTo>
                <a:lnTo>
                  <a:pt x="5391" y="6299"/>
                </a:lnTo>
                <a:lnTo>
                  <a:pt x="5391" y="6377"/>
                </a:lnTo>
                <a:lnTo>
                  <a:pt x="5458" y="6377"/>
                </a:lnTo>
                <a:lnTo>
                  <a:pt x="5458" y="6454"/>
                </a:lnTo>
                <a:lnTo>
                  <a:pt x="5524" y="6454"/>
                </a:lnTo>
                <a:lnTo>
                  <a:pt x="5524" y="6532"/>
                </a:lnTo>
                <a:lnTo>
                  <a:pt x="5591" y="6532"/>
                </a:lnTo>
                <a:lnTo>
                  <a:pt x="5591" y="6610"/>
                </a:lnTo>
                <a:lnTo>
                  <a:pt x="5657" y="6610"/>
                </a:lnTo>
                <a:lnTo>
                  <a:pt x="5657" y="6688"/>
                </a:lnTo>
                <a:lnTo>
                  <a:pt x="5724" y="6688"/>
                </a:lnTo>
                <a:lnTo>
                  <a:pt x="5724" y="6765"/>
                </a:lnTo>
                <a:lnTo>
                  <a:pt x="5790" y="6765"/>
                </a:lnTo>
                <a:lnTo>
                  <a:pt x="5790" y="6843"/>
                </a:lnTo>
                <a:lnTo>
                  <a:pt x="5857" y="6843"/>
                </a:lnTo>
                <a:lnTo>
                  <a:pt x="5857" y="6921"/>
                </a:lnTo>
                <a:lnTo>
                  <a:pt x="5924" y="6921"/>
                </a:lnTo>
                <a:lnTo>
                  <a:pt x="5924" y="6999"/>
                </a:lnTo>
                <a:lnTo>
                  <a:pt x="5990" y="6999"/>
                </a:lnTo>
                <a:lnTo>
                  <a:pt x="5990" y="7077"/>
                </a:lnTo>
                <a:lnTo>
                  <a:pt x="6057" y="7077"/>
                </a:lnTo>
                <a:lnTo>
                  <a:pt x="6057" y="7154"/>
                </a:lnTo>
                <a:lnTo>
                  <a:pt x="6123" y="7154"/>
                </a:lnTo>
                <a:lnTo>
                  <a:pt x="6123" y="7232"/>
                </a:lnTo>
                <a:lnTo>
                  <a:pt x="6190" y="7232"/>
                </a:lnTo>
                <a:lnTo>
                  <a:pt x="6190" y="7310"/>
                </a:lnTo>
                <a:lnTo>
                  <a:pt x="6256" y="7310"/>
                </a:lnTo>
                <a:lnTo>
                  <a:pt x="6256" y="7388"/>
                </a:lnTo>
                <a:lnTo>
                  <a:pt x="6322" y="7388"/>
                </a:lnTo>
                <a:lnTo>
                  <a:pt x="6322" y="7465"/>
                </a:lnTo>
                <a:lnTo>
                  <a:pt x="6389" y="7465"/>
                </a:lnTo>
                <a:lnTo>
                  <a:pt x="6389" y="7543"/>
                </a:lnTo>
                <a:lnTo>
                  <a:pt x="6455" y="7543"/>
                </a:lnTo>
                <a:lnTo>
                  <a:pt x="6455" y="7621"/>
                </a:lnTo>
                <a:lnTo>
                  <a:pt x="6522" y="7621"/>
                </a:lnTo>
                <a:lnTo>
                  <a:pt x="6522" y="7699"/>
                </a:lnTo>
                <a:lnTo>
                  <a:pt x="6588" y="7699"/>
                </a:lnTo>
                <a:lnTo>
                  <a:pt x="6588" y="7777"/>
                </a:lnTo>
                <a:lnTo>
                  <a:pt x="6654" y="7777"/>
                </a:lnTo>
                <a:lnTo>
                  <a:pt x="6654" y="7699"/>
                </a:lnTo>
                <a:lnTo>
                  <a:pt x="6588" y="7699"/>
                </a:lnTo>
                <a:lnTo>
                  <a:pt x="6588" y="7621"/>
                </a:lnTo>
                <a:lnTo>
                  <a:pt x="6522" y="7621"/>
                </a:lnTo>
                <a:lnTo>
                  <a:pt x="6522" y="7543"/>
                </a:lnTo>
                <a:lnTo>
                  <a:pt x="6455" y="7543"/>
                </a:lnTo>
                <a:lnTo>
                  <a:pt x="6455" y="7465"/>
                </a:lnTo>
                <a:lnTo>
                  <a:pt x="6389" y="7465"/>
                </a:lnTo>
                <a:lnTo>
                  <a:pt x="6389" y="7388"/>
                </a:lnTo>
                <a:lnTo>
                  <a:pt x="6322" y="7388"/>
                </a:lnTo>
                <a:lnTo>
                  <a:pt x="6322" y="7310"/>
                </a:lnTo>
                <a:lnTo>
                  <a:pt x="6256" y="7310"/>
                </a:lnTo>
                <a:lnTo>
                  <a:pt x="6256" y="7232"/>
                </a:lnTo>
                <a:lnTo>
                  <a:pt x="6190" y="7232"/>
                </a:lnTo>
                <a:lnTo>
                  <a:pt x="6190" y="7154"/>
                </a:lnTo>
                <a:lnTo>
                  <a:pt x="6123" y="7154"/>
                </a:lnTo>
                <a:lnTo>
                  <a:pt x="6123" y="7077"/>
                </a:lnTo>
                <a:lnTo>
                  <a:pt x="6057" y="7077"/>
                </a:lnTo>
                <a:lnTo>
                  <a:pt x="6057" y="6999"/>
                </a:lnTo>
                <a:lnTo>
                  <a:pt x="5990" y="6999"/>
                </a:lnTo>
                <a:lnTo>
                  <a:pt x="5990" y="6921"/>
                </a:lnTo>
                <a:lnTo>
                  <a:pt x="5924" y="6921"/>
                </a:lnTo>
                <a:lnTo>
                  <a:pt x="5924" y="6843"/>
                </a:lnTo>
                <a:lnTo>
                  <a:pt x="5857" y="6843"/>
                </a:lnTo>
                <a:lnTo>
                  <a:pt x="5857" y="6765"/>
                </a:lnTo>
                <a:lnTo>
                  <a:pt x="5790" y="6765"/>
                </a:lnTo>
                <a:lnTo>
                  <a:pt x="5790" y="6688"/>
                </a:lnTo>
                <a:lnTo>
                  <a:pt x="5724" y="6688"/>
                </a:lnTo>
                <a:lnTo>
                  <a:pt x="5724" y="6610"/>
                </a:lnTo>
                <a:lnTo>
                  <a:pt x="5657" y="6610"/>
                </a:lnTo>
                <a:lnTo>
                  <a:pt x="5657" y="6532"/>
                </a:lnTo>
                <a:lnTo>
                  <a:pt x="5591" y="6532"/>
                </a:lnTo>
                <a:lnTo>
                  <a:pt x="5591" y="6454"/>
                </a:lnTo>
                <a:lnTo>
                  <a:pt x="5524" y="6454"/>
                </a:lnTo>
                <a:lnTo>
                  <a:pt x="5524" y="6377"/>
                </a:lnTo>
                <a:lnTo>
                  <a:pt x="5458" y="6377"/>
                </a:lnTo>
                <a:lnTo>
                  <a:pt x="5458" y="6299"/>
                </a:lnTo>
                <a:lnTo>
                  <a:pt x="5391" y="6299"/>
                </a:lnTo>
                <a:lnTo>
                  <a:pt x="5391" y="6221"/>
                </a:lnTo>
                <a:lnTo>
                  <a:pt x="5325" y="6221"/>
                </a:lnTo>
                <a:lnTo>
                  <a:pt x="5325" y="6143"/>
                </a:lnTo>
                <a:lnTo>
                  <a:pt x="5258" y="6143"/>
                </a:lnTo>
                <a:lnTo>
                  <a:pt x="5258" y="6066"/>
                </a:lnTo>
                <a:lnTo>
                  <a:pt x="5192" y="6066"/>
                </a:lnTo>
                <a:lnTo>
                  <a:pt x="5192" y="5988"/>
                </a:lnTo>
                <a:lnTo>
                  <a:pt x="5125" y="5988"/>
                </a:lnTo>
                <a:lnTo>
                  <a:pt x="5125" y="5910"/>
                </a:lnTo>
                <a:lnTo>
                  <a:pt x="5058" y="5910"/>
                </a:lnTo>
                <a:lnTo>
                  <a:pt x="5058" y="5832"/>
                </a:lnTo>
                <a:lnTo>
                  <a:pt x="4992" y="5832"/>
                </a:lnTo>
                <a:lnTo>
                  <a:pt x="4992" y="5754"/>
                </a:lnTo>
                <a:lnTo>
                  <a:pt x="4925" y="5754"/>
                </a:lnTo>
                <a:lnTo>
                  <a:pt x="4925" y="5677"/>
                </a:lnTo>
                <a:lnTo>
                  <a:pt x="4859" y="5677"/>
                </a:lnTo>
                <a:lnTo>
                  <a:pt x="4859" y="5599"/>
                </a:lnTo>
                <a:lnTo>
                  <a:pt x="4792" y="5599"/>
                </a:lnTo>
                <a:lnTo>
                  <a:pt x="4792" y="5521"/>
                </a:lnTo>
                <a:lnTo>
                  <a:pt x="4726" y="5521"/>
                </a:lnTo>
                <a:lnTo>
                  <a:pt x="4726" y="5443"/>
                </a:lnTo>
                <a:lnTo>
                  <a:pt x="4659" y="5443"/>
                </a:lnTo>
                <a:lnTo>
                  <a:pt x="4659" y="5366"/>
                </a:lnTo>
                <a:lnTo>
                  <a:pt x="4592" y="5366"/>
                </a:lnTo>
                <a:lnTo>
                  <a:pt x="4592" y="5288"/>
                </a:lnTo>
                <a:lnTo>
                  <a:pt x="4526" y="5288"/>
                </a:lnTo>
                <a:lnTo>
                  <a:pt x="4526" y="5210"/>
                </a:lnTo>
                <a:lnTo>
                  <a:pt x="4459" y="5210"/>
                </a:lnTo>
                <a:lnTo>
                  <a:pt x="4459" y="5132"/>
                </a:lnTo>
                <a:lnTo>
                  <a:pt x="4393" y="5132"/>
                </a:lnTo>
                <a:lnTo>
                  <a:pt x="4393" y="5055"/>
                </a:lnTo>
                <a:lnTo>
                  <a:pt x="4326" y="5055"/>
                </a:lnTo>
                <a:lnTo>
                  <a:pt x="4326" y="4977"/>
                </a:lnTo>
                <a:lnTo>
                  <a:pt x="4260" y="4977"/>
                </a:lnTo>
                <a:lnTo>
                  <a:pt x="4260" y="4899"/>
                </a:lnTo>
                <a:lnTo>
                  <a:pt x="4193" y="4899"/>
                </a:lnTo>
                <a:lnTo>
                  <a:pt x="4193" y="4821"/>
                </a:lnTo>
                <a:lnTo>
                  <a:pt x="4126" y="4821"/>
                </a:lnTo>
                <a:lnTo>
                  <a:pt x="4126" y="4743"/>
                </a:lnTo>
                <a:lnTo>
                  <a:pt x="4060" y="4743"/>
                </a:lnTo>
                <a:lnTo>
                  <a:pt x="4060" y="4666"/>
                </a:lnTo>
                <a:lnTo>
                  <a:pt x="3993" y="4666"/>
                </a:lnTo>
                <a:lnTo>
                  <a:pt x="3993" y="4588"/>
                </a:lnTo>
                <a:lnTo>
                  <a:pt x="3927" y="4588"/>
                </a:lnTo>
                <a:lnTo>
                  <a:pt x="3927" y="4510"/>
                </a:lnTo>
                <a:lnTo>
                  <a:pt x="3860" y="4510"/>
                </a:lnTo>
                <a:lnTo>
                  <a:pt x="3860" y="4432"/>
                </a:lnTo>
                <a:lnTo>
                  <a:pt x="3793" y="4432"/>
                </a:lnTo>
                <a:lnTo>
                  <a:pt x="3793" y="4355"/>
                </a:lnTo>
                <a:lnTo>
                  <a:pt x="3727" y="4355"/>
                </a:lnTo>
                <a:lnTo>
                  <a:pt x="3727" y="4277"/>
                </a:lnTo>
                <a:lnTo>
                  <a:pt x="3660" y="4277"/>
                </a:lnTo>
                <a:lnTo>
                  <a:pt x="3660" y="4199"/>
                </a:lnTo>
                <a:lnTo>
                  <a:pt x="3594" y="4199"/>
                </a:lnTo>
                <a:lnTo>
                  <a:pt x="3594" y="4121"/>
                </a:lnTo>
                <a:lnTo>
                  <a:pt x="3527" y="4121"/>
                </a:lnTo>
                <a:lnTo>
                  <a:pt x="3527" y="4044"/>
                </a:lnTo>
                <a:lnTo>
                  <a:pt x="3461" y="4044"/>
                </a:lnTo>
                <a:lnTo>
                  <a:pt x="3461" y="3966"/>
                </a:lnTo>
                <a:lnTo>
                  <a:pt x="3394" y="3966"/>
                </a:lnTo>
                <a:lnTo>
                  <a:pt x="3394" y="3888"/>
                </a:lnTo>
                <a:lnTo>
                  <a:pt x="3327" y="3888"/>
                </a:lnTo>
                <a:lnTo>
                  <a:pt x="3327" y="3810"/>
                </a:lnTo>
                <a:lnTo>
                  <a:pt x="3261" y="3810"/>
                </a:lnTo>
                <a:lnTo>
                  <a:pt x="3261" y="3732"/>
                </a:lnTo>
                <a:lnTo>
                  <a:pt x="3194" y="3732"/>
                </a:lnTo>
                <a:lnTo>
                  <a:pt x="3194" y="3655"/>
                </a:lnTo>
                <a:lnTo>
                  <a:pt x="3128" y="3655"/>
                </a:lnTo>
                <a:lnTo>
                  <a:pt x="3128" y="3577"/>
                </a:lnTo>
                <a:lnTo>
                  <a:pt x="3061" y="3577"/>
                </a:lnTo>
                <a:lnTo>
                  <a:pt x="3061" y="3499"/>
                </a:lnTo>
                <a:lnTo>
                  <a:pt x="2994" y="3499"/>
                </a:lnTo>
                <a:lnTo>
                  <a:pt x="2994" y="3421"/>
                </a:lnTo>
                <a:lnTo>
                  <a:pt x="2928" y="3421"/>
                </a:lnTo>
                <a:lnTo>
                  <a:pt x="2928" y="3344"/>
                </a:lnTo>
                <a:lnTo>
                  <a:pt x="2861" y="3344"/>
                </a:lnTo>
                <a:lnTo>
                  <a:pt x="2861" y="3266"/>
                </a:lnTo>
                <a:lnTo>
                  <a:pt x="2795" y="3266"/>
                </a:lnTo>
                <a:lnTo>
                  <a:pt x="2795" y="3188"/>
                </a:lnTo>
                <a:lnTo>
                  <a:pt x="2728" y="3188"/>
                </a:lnTo>
                <a:lnTo>
                  <a:pt x="2728" y="3110"/>
                </a:lnTo>
                <a:lnTo>
                  <a:pt x="2662" y="3110"/>
                </a:lnTo>
                <a:lnTo>
                  <a:pt x="2662" y="3033"/>
                </a:lnTo>
                <a:lnTo>
                  <a:pt x="2595" y="3033"/>
                </a:lnTo>
                <a:lnTo>
                  <a:pt x="2595" y="2955"/>
                </a:lnTo>
                <a:lnTo>
                  <a:pt x="2528" y="2955"/>
                </a:lnTo>
                <a:lnTo>
                  <a:pt x="2528" y="2877"/>
                </a:lnTo>
                <a:lnTo>
                  <a:pt x="2462" y="2877"/>
                </a:lnTo>
                <a:lnTo>
                  <a:pt x="2462" y="2799"/>
                </a:lnTo>
                <a:lnTo>
                  <a:pt x="2395" y="2799"/>
                </a:lnTo>
                <a:lnTo>
                  <a:pt x="2395" y="2721"/>
                </a:lnTo>
                <a:lnTo>
                  <a:pt x="2329" y="2721"/>
                </a:lnTo>
                <a:lnTo>
                  <a:pt x="2329" y="2644"/>
                </a:lnTo>
                <a:lnTo>
                  <a:pt x="2262" y="2644"/>
                </a:lnTo>
                <a:lnTo>
                  <a:pt x="2262" y="2566"/>
                </a:lnTo>
                <a:lnTo>
                  <a:pt x="2196" y="2566"/>
                </a:lnTo>
                <a:lnTo>
                  <a:pt x="2196" y="2488"/>
                </a:lnTo>
                <a:lnTo>
                  <a:pt x="2129" y="2488"/>
                </a:lnTo>
                <a:lnTo>
                  <a:pt x="2129" y="2410"/>
                </a:lnTo>
                <a:lnTo>
                  <a:pt x="2062" y="2410"/>
                </a:lnTo>
                <a:lnTo>
                  <a:pt x="2062" y="2333"/>
                </a:lnTo>
                <a:lnTo>
                  <a:pt x="1996" y="2333"/>
                </a:lnTo>
                <a:lnTo>
                  <a:pt x="1996" y="2255"/>
                </a:lnTo>
                <a:lnTo>
                  <a:pt x="1929" y="2255"/>
                </a:lnTo>
                <a:lnTo>
                  <a:pt x="1929" y="2177"/>
                </a:lnTo>
                <a:lnTo>
                  <a:pt x="1863" y="2177"/>
                </a:lnTo>
                <a:lnTo>
                  <a:pt x="1863" y="2099"/>
                </a:lnTo>
                <a:lnTo>
                  <a:pt x="1796" y="2099"/>
                </a:lnTo>
                <a:lnTo>
                  <a:pt x="1796" y="2022"/>
                </a:lnTo>
                <a:lnTo>
                  <a:pt x="1730" y="2022"/>
                </a:lnTo>
                <a:lnTo>
                  <a:pt x="1730" y="1944"/>
                </a:lnTo>
                <a:lnTo>
                  <a:pt x="1663" y="1944"/>
                </a:lnTo>
                <a:lnTo>
                  <a:pt x="1663" y="1866"/>
                </a:lnTo>
                <a:lnTo>
                  <a:pt x="1596" y="1866"/>
                </a:lnTo>
                <a:lnTo>
                  <a:pt x="1596" y="1788"/>
                </a:lnTo>
                <a:lnTo>
                  <a:pt x="1530" y="1788"/>
                </a:lnTo>
                <a:lnTo>
                  <a:pt x="1530" y="1710"/>
                </a:lnTo>
                <a:lnTo>
                  <a:pt x="1463" y="1710"/>
                </a:lnTo>
                <a:lnTo>
                  <a:pt x="1463" y="1633"/>
                </a:lnTo>
                <a:lnTo>
                  <a:pt x="1397" y="1633"/>
                </a:lnTo>
                <a:lnTo>
                  <a:pt x="1397" y="1555"/>
                </a:lnTo>
                <a:lnTo>
                  <a:pt x="1330" y="1555"/>
                </a:lnTo>
                <a:lnTo>
                  <a:pt x="1330" y="1477"/>
                </a:lnTo>
                <a:lnTo>
                  <a:pt x="1264" y="1477"/>
                </a:lnTo>
                <a:lnTo>
                  <a:pt x="1264" y="1399"/>
                </a:lnTo>
                <a:lnTo>
                  <a:pt x="1197" y="1399"/>
                </a:lnTo>
                <a:lnTo>
                  <a:pt x="1197" y="1322"/>
                </a:lnTo>
                <a:lnTo>
                  <a:pt x="1130" y="1322"/>
                </a:lnTo>
                <a:lnTo>
                  <a:pt x="1130" y="1244"/>
                </a:lnTo>
                <a:lnTo>
                  <a:pt x="1064" y="1244"/>
                </a:lnTo>
                <a:lnTo>
                  <a:pt x="1064" y="1166"/>
                </a:lnTo>
                <a:lnTo>
                  <a:pt x="997" y="1166"/>
                </a:lnTo>
                <a:lnTo>
                  <a:pt x="997" y="1088"/>
                </a:lnTo>
                <a:lnTo>
                  <a:pt x="931" y="1088"/>
                </a:lnTo>
                <a:lnTo>
                  <a:pt x="931" y="1011"/>
                </a:lnTo>
                <a:lnTo>
                  <a:pt x="864" y="1011"/>
                </a:lnTo>
                <a:lnTo>
                  <a:pt x="864" y="933"/>
                </a:lnTo>
                <a:lnTo>
                  <a:pt x="798" y="933"/>
                </a:lnTo>
                <a:lnTo>
                  <a:pt x="798" y="855"/>
                </a:lnTo>
                <a:lnTo>
                  <a:pt x="731" y="855"/>
                </a:lnTo>
                <a:lnTo>
                  <a:pt x="731" y="777"/>
                </a:lnTo>
                <a:lnTo>
                  <a:pt x="665" y="777"/>
                </a:lnTo>
                <a:lnTo>
                  <a:pt x="665" y="699"/>
                </a:lnTo>
                <a:lnTo>
                  <a:pt x="598" y="699"/>
                </a:lnTo>
                <a:lnTo>
                  <a:pt x="598" y="622"/>
                </a:lnTo>
                <a:lnTo>
                  <a:pt x="532" y="622"/>
                </a:lnTo>
                <a:lnTo>
                  <a:pt x="532" y="544"/>
                </a:lnTo>
                <a:lnTo>
                  <a:pt x="465" y="544"/>
                </a:lnTo>
                <a:lnTo>
                  <a:pt x="465" y="466"/>
                </a:lnTo>
                <a:lnTo>
                  <a:pt x="399" y="466"/>
                </a:lnTo>
                <a:lnTo>
                  <a:pt x="399" y="388"/>
                </a:lnTo>
                <a:lnTo>
                  <a:pt x="332" y="388"/>
                </a:lnTo>
                <a:lnTo>
                  <a:pt x="332" y="311"/>
                </a:lnTo>
                <a:lnTo>
                  <a:pt x="266" y="311"/>
                </a:lnTo>
                <a:lnTo>
                  <a:pt x="266" y="233"/>
                </a:lnTo>
                <a:lnTo>
                  <a:pt x="199" y="233"/>
                </a:lnTo>
                <a:lnTo>
                  <a:pt x="199" y="155"/>
                </a:lnTo>
                <a:lnTo>
                  <a:pt x="133" y="155"/>
                </a:lnTo>
                <a:lnTo>
                  <a:pt x="133" y="77"/>
                </a:lnTo>
                <a:lnTo>
                  <a:pt x="67" y="77"/>
                </a:lnTo>
                <a:lnTo>
                  <a:pt x="67" y="0"/>
                </a:lnTo>
                <a:lnTo>
                  <a:pt x="0" y="0"/>
                </a:lnTo>
              </a:path>
            </a:pathLst>
          </a:custGeom>
          <a:noFill/>
          <a:ln w="2857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2052" name="Line 508"/>
          <p:cNvSpPr>
            <a:spLocks noChangeShapeType="1"/>
          </p:cNvSpPr>
          <p:nvPr/>
        </p:nvSpPr>
        <p:spPr bwMode="auto">
          <a:xfrm>
            <a:off x="6618288" y="6149975"/>
            <a:ext cx="1560512" cy="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2053" name="Line 509"/>
          <p:cNvSpPr>
            <a:spLocks noChangeShapeType="1"/>
          </p:cNvSpPr>
          <p:nvPr/>
        </p:nvSpPr>
        <p:spPr bwMode="auto">
          <a:xfrm>
            <a:off x="6618288" y="6149975"/>
            <a:ext cx="0" cy="5080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2054" name="Line 510"/>
          <p:cNvSpPr>
            <a:spLocks noChangeShapeType="1"/>
          </p:cNvSpPr>
          <p:nvPr/>
        </p:nvSpPr>
        <p:spPr bwMode="auto">
          <a:xfrm>
            <a:off x="6618288" y="6149975"/>
            <a:ext cx="0" cy="8572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2055" name="Rectangle 511"/>
          <p:cNvSpPr>
            <a:spLocks noChangeArrowheads="1"/>
          </p:cNvSpPr>
          <p:nvPr/>
        </p:nvSpPr>
        <p:spPr bwMode="auto">
          <a:xfrm>
            <a:off x="6550025" y="6235700"/>
            <a:ext cx="1143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a:latin typeface="Times New Roman" panose="02020603050405020304" pitchFamily="18" charset="0"/>
              </a:rPr>
              <a:t>0</a:t>
            </a:r>
          </a:p>
        </p:txBody>
      </p:sp>
      <p:sp>
        <p:nvSpPr>
          <p:cNvPr id="112056" name="Line 512"/>
          <p:cNvSpPr>
            <a:spLocks noChangeShapeType="1"/>
          </p:cNvSpPr>
          <p:nvPr/>
        </p:nvSpPr>
        <p:spPr bwMode="auto">
          <a:xfrm>
            <a:off x="6669088" y="6149975"/>
            <a:ext cx="0" cy="5080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2057" name="Line 513"/>
          <p:cNvSpPr>
            <a:spLocks noChangeShapeType="1"/>
          </p:cNvSpPr>
          <p:nvPr/>
        </p:nvSpPr>
        <p:spPr bwMode="auto">
          <a:xfrm>
            <a:off x="6721475" y="6149975"/>
            <a:ext cx="0" cy="5080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2058" name="Line 514"/>
          <p:cNvSpPr>
            <a:spLocks noChangeShapeType="1"/>
          </p:cNvSpPr>
          <p:nvPr/>
        </p:nvSpPr>
        <p:spPr bwMode="auto">
          <a:xfrm>
            <a:off x="6773863" y="6149975"/>
            <a:ext cx="0" cy="5080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2059" name="Line 515"/>
          <p:cNvSpPr>
            <a:spLocks noChangeShapeType="1"/>
          </p:cNvSpPr>
          <p:nvPr/>
        </p:nvSpPr>
        <p:spPr bwMode="auto">
          <a:xfrm>
            <a:off x="6826250" y="6149975"/>
            <a:ext cx="0" cy="5080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2060" name="Line 516"/>
          <p:cNvSpPr>
            <a:spLocks noChangeShapeType="1"/>
          </p:cNvSpPr>
          <p:nvPr/>
        </p:nvSpPr>
        <p:spPr bwMode="auto">
          <a:xfrm>
            <a:off x="6877050" y="6149975"/>
            <a:ext cx="0" cy="5080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2061" name="Line 517"/>
          <p:cNvSpPr>
            <a:spLocks noChangeShapeType="1"/>
          </p:cNvSpPr>
          <p:nvPr/>
        </p:nvSpPr>
        <p:spPr bwMode="auto">
          <a:xfrm>
            <a:off x="6929438" y="6149975"/>
            <a:ext cx="0" cy="5080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2062" name="Line 518"/>
          <p:cNvSpPr>
            <a:spLocks noChangeShapeType="1"/>
          </p:cNvSpPr>
          <p:nvPr/>
        </p:nvSpPr>
        <p:spPr bwMode="auto">
          <a:xfrm>
            <a:off x="6981825" y="6149975"/>
            <a:ext cx="0" cy="5080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2063" name="Line 519"/>
          <p:cNvSpPr>
            <a:spLocks noChangeShapeType="1"/>
          </p:cNvSpPr>
          <p:nvPr/>
        </p:nvSpPr>
        <p:spPr bwMode="auto">
          <a:xfrm>
            <a:off x="7034213" y="6149975"/>
            <a:ext cx="0" cy="5080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2064" name="Line 520"/>
          <p:cNvSpPr>
            <a:spLocks noChangeShapeType="1"/>
          </p:cNvSpPr>
          <p:nvPr/>
        </p:nvSpPr>
        <p:spPr bwMode="auto">
          <a:xfrm>
            <a:off x="7086600" y="6149975"/>
            <a:ext cx="0" cy="5080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2065" name="Line 521"/>
          <p:cNvSpPr>
            <a:spLocks noChangeShapeType="1"/>
          </p:cNvSpPr>
          <p:nvPr/>
        </p:nvSpPr>
        <p:spPr bwMode="auto">
          <a:xfrm>
            <a:off x="7137400" y="6149975"/>
            <a:ext cx="0" cy="5080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2066" name="Line 522"/>
          <p:cNvSpPr>
            <a:spLocks noChangeShapeType="1"/>
          </p:cNvSpPr>
          <p:nvPr/>
        </p:nvSpPr>
        <p:spPr bwMode="auto">
          <a:xfrm>
            <a:off x="7137400" y="6149975"/>
            <a:ext cx="0" cy="8572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2067" name="Rectangle 523"/>
          <p:cNvSpPr>
            <a:spLocks noChangeArrowheads="1"/>
          </p:cNvSpPr>
          <p:nvPr/>
        </p:nvSpPr>
        <p:spPr bwMode="auto">
          <a:xfrm>
            <a:off x="7031038" y="6235700"/>
            <a:ext cx="2286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a:latin typeface="Times New Roman" panose="02020603050405020304" pitchFamily="18" charset="0"/>
              </a:rPr>
              <a:t>10</a:t>
            </a:r>
          </a:p>
        </p:txBody>
      </p:sp>
      <p:sp>
        <p:nvSpPr>
          <p:cNvPr id="112068" name="Line 524"/>
          <p:cNvSpPr>
            <a:spLocks noChangeShapeType="1"/>
          </p:cNvSpPr>
          <p:nvPr/>
        </p:nvSpPr>
        <p:spPr bwMode="auto">
          <a:xfrm>
            <a:off x="7189788" y="6149975"/>
            <a:ext cx="0" cy="5080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2069" name="Line 525"/>
          <p:cNvSpPr>
            <a:spLocks noChangeShapeType="1"/>
          </p:cNvSpPr>
          <p:nvPr/>
        </p:nvSpPr>
        <p:spPr bwMode="auto">
          <a:xfrm>
            <a:off x="7242175" y="6149975"/>
            <a:ext cx="0" cy="5080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2070" name="Line 526"/>
          <p:cNvSpPr>
            <a:spLocks noChangeShapeType="1"/>
          </p:cNvSpPr>
          <p:nvPr/>
        </p:nvSpPr>
        <p:spPr bwMode="auto">
          <a:xfrm>
            <a:off x="7294563" y="6149975"/>
            <a:ext cx="0" cy="5080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2071" name="Line 527"/>
          <p:cNvSpPr>
            <a:spLocks noChangeShapeType="1"/>
          </p:cNvSpPr>
          <p:nvPr/>
        </p:nvSpPr>
        <p:spPr bwMode="auto">
          <a:xfrm>
            <a:off x="7346950" y="6149975"/>
            <a:ext cx="0" cy="5080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2072" name="Line 528"/>
          <p:cNvSpPr>
            <a:spLocks noChangeShapeType="1"/>
          </p:cNvSpPr>
          <p:nvPr/>
        </p:nvSpPr>
        <p:spPr bwMode="auto">
          <a:xfrm>
            <a:off x="7399338" y="6149975"/>
            <a:ext cx="0" cy="5080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2073" name="Line 529"/>
          <p:cNvSpPr>
            <a:spLocks noChangeShapeType="1"/>
          </p:cNvSpPr>
          <p:nvPr/>
        </p:nvSpPr>
        <p:spPr bwMode="auto">
          <a:xfrm>
            <a:off x="7450138" y="6149975"/>
            <a:ext cx="0" cy="5080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2074" name="Line 530"/>
          <p:cNvSpPr>
            <a:spLocks noChangeShapeType="1"/>
          </p:cNvSpPr>
          <p:nvPr/>
        </p:nvSpPr>
        <p:spPr bwMode="auto">
          <a:xfrm>
            <a:off x="7502525" y="6149975"/>
            <a:ext cx="0" cy="5080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2075" name="Line 531"/>
          <p:cNvSpPr>
            <a:spLocks noChangeShapeType="1"/>
          </p:cNvSpPr>
          <p:nvPr/>
        </p:nvSpPr>
        <p:spPr bwMode="auto">
          <a:xfrm>
            <a:off x="7554913" y="6149975"/>
            <a:ext cx="0" cy="5080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2076" name="Line 532"/>
          <p:cNvSpPr>
            <a:spLocks noChangeShapeType="1"/>
          </p:cNvSpPr>
          <p:nvPr/>
        </p:nvSpPr>
        <p:spPr bwMode="auto">
          <a:xfrm>
            <a:off x="7607300" y="6149975"/>
            <a:ext cx="0" cy="5080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2077" name="Line 533"/>
          <p:cNvSpPr>
            <a:spLocks noChangeShapeType="1"/>
          </p:cNvSpPr>
          <p:nvPr/>
        </p:nvSpPr>
        <p:spPr bwMode="auto">
          <a:xfrm>
            <a:off x="7658100" y="6149975"/>
            <a:ext cx="0" cy="5080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2078" name="Line 534"/>
          <p:cNvSpPr>
            <a:spLocks noChangeShapeType="1"/>
          </p:cNvSpPr>
          <p:nvPr/>
        </p:nvSpPr>
        <p:spPr bwMode="auto">
          <a:xfrm>
            <a:off x="7658100" y="6149975"/>
            <a:ext cx="0" cy="8572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2079" name="Rectangle 535"/>
          <p:cNvSpPr>
            <a:spLocks noChangeArrowheads="1"/>
          </p:cNvSpPr>
          <p:nvPr/>
        </p:nvSpPr>
        <p:spPr bwMode="auto">
          <a:xfrm>
            <a:off x="7551738" y="6235700"/>
            <a:ext cx="2286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a:latin typeface="Times New Roman" panose="02020603050405020304" pitchFamily="18" charset="0"/>
              </a:rPr>
              <a:t>20</a:t>
            </a:r>
          </a:p>
        </p:txBody>
      </p:sp>
      <p:sp>
        <p:nvSpPr>
          <p:cNvPr id="112080" name="Line 536"/>
          <p:cNvSpPr>
            <a:spLocks noChangeShapeType="1"/>
          </p:cNvSpPr>
          <p:nvPr/>
        </p:nvSpPr>
        <p:spPr bwMode="auto">
          <a:xfrm>
            <a:off x="7710488" y="6149975"/>
            <a:ext cx="0" cy="5080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2081" name="Line 537"/>
          <p:cNvSpPr>
            <a:spLocks noChangeShapeType="1"/>
          </p:cNvSpPr>
          <p:nvPr/>
        </p:nvSpPr>
        <p:spPr bwMode="auto">
          <a:xfrm>
            <a:off x="7762875" y="6149975"/>
            <a:ext cx="0" cy="5080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2082" name="Line 538"/>
          <p:cNvSpPr>
            <a:spLocks noChangeShapeType="1"/>
          </p:cNvSpPr>
          <p:nvPr/>
        </p:nvSpPr>
        <p:spPr bwMode="auto">
          <a:xfrm>
            <a:off x="7815263" y="6149975"/>
            <a:ext cx="0" cy="5080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2083" name="Line 539"/>
          <p:cNvSpPr>
            <a:spLocks noChangeShapeType="1"/>
          </p:cNvSpPr>
          <p:nvPr/>
        </p:nvSpPr>
        <p:spPr bwMode="auto">
          <a:xfrm>
            <a:off x="7867650" y="6149975"/>
            <a:ext cx="0" cy="5080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2084" name="Line 540"/>
          <p:cNvSpPr>
            <a:spLocks noChangeShapeType="1"/>
          </p:cNvSpPr>
          <p:nvPr/>
        </p:nvSpPr>
        <p:spPr bwMode="auto">
          <a:xfrm>
            <a:off x="7918450" y="6149975"/>
            <a:ext cx="0" cy="5080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2085" name="Line 541"/>
          <p:cNvSpPr>
            <a:spLocks noChangeShapeType="1"/>
          </p:cNvSpPr>
          <p:nvPr/>
        </p:nvSpPr>
        <p:spPr bwMode="auto">
          <a:xfrm>
            <a:off x="7970838" y="6149975"/>
            <a:ext cx="0" cy="5080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2086" name="Line 542"/>
          <p:cNvSpPr>
            <a:spLocks noChangeShapeType="1"/>
          </p:cNvSpPr>
          <p:nvPr/>
        </p:nvSpPr>
        <p:spPr bwMode="auto">
          <a:xfrm>
            <a:off x="8023225" y="6149975"/>
            <a:ext cx="0" cy="5080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2087" name="Line 543"/>
          <p:cNvSpPr>
            <a:spLocks noChangeShapeType="1"/>
          </p:cNvSpPr>
          <p:nvPr/>
        </p:nvSpPr>
        <p:spPr bwMode="auto">
          <a:xfrm>
            <a:off x="8075613" y="6149975"/>
            <a:ext cx="0" cy="5080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2088" name="Line 544"/>
          <p:cNvSpPr>
            <a:spLocks noChangeShapeType="1"/>
          </p:cNvSpPr>
          <p:nvPr/>
        </p:nvSpPr>
        <p:spPr bwMode="auto">
          <a:xfrm>
            <a:off x="8128000" y="6149975"/>
            <a:ext cx="0" cy="5080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2089" name="Line 545"/>
          <p:cNvSpPr>
            <a:spLocks noChangeShapeType="1"/>
          </p:cNvSpPr>
          <p:nvPr/>
        </p:nvSpPr>
        <p:spPr bwMode="auto">
          <a:xfrm>
            <a:off x="8178800" y="6149975"/>
            <a:ext cx="0" cy="5080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2090" name="Line 546"/>
          <p:cNvSpPr>
            <a:spLocks noChangeShapeType="1"/>
          </p:cNvSpPr>
          <p:nvPr/>
        </p:nvSpPr>
        <p:spPr bwMode="auto">
          <a:xfrm>
            <a:off x="8178800" y="6149975"/>
            <a:ext cx="0" cy="8572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2091" name="Rectangle 547"/>
          <p:cNvSpPr>
            <a:spLocks noChangeArrowheads="1"/>
          </p:cNvSpPr>
          <p:nvPr/>
        </p:nvSpPr>
        <p:spPr bwMode="auto">
          <a:xfrm>
            <a:off x="8072438" y="6235700"/>
            <a:ext cx="2286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a:latin typeface="Times New Roman" panose="02020603050405020304" pitchFamily="18" charset="0"/>
              </a:rPr>
              <a:t>30</a:t>
            </a:r>
          </a:p>
        </p:txBody>
      </p:sp>
      <p:sp>
        <p:nvSpPr>
          <p:cNvPr id="112092" name="Line 548"/>
          <p:cNvSpPr>
            <a:spLocks noChangeShapeType="1"/>
          </p:cNvSpPr>
          <p:nvPr/>
        </p:nvSpPr>
        <p:spPr bwMode="auto">
          <a:xfrm flipV="1">
            <a:off x="6618288" y="4360863"/>
            <a:ext cx="0" cy="178911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2093" name="Line 549"/>
          <p:cNvSpPr>
            <a:spLocks noChangeShapeType="1"/>
          </p:cNvSpPr>
          <p:nvPr/>
        </p:nvSpPr>
        <p:spPr bwMode="auto">
          <a:xfrm flipH="1">
            <a:off x="6557963" y="6149975"/>
            <a:ext cx="60325" cy="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2094" name="Line 550"/>
          <p:cNvSpPr>
            <a:spLocks noChangeShapeType="1"/>
          </p:cNvSpPr>
          <p:nvPr/>
        </p:nvSpPr>
        <p:spPr bwMode="auto">
          <a:xfrm flipH="1">
            <a:off x="6543675" y="6149975"/>
            <a:ext cx="74613" cy="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2095" name="Line 552"/>
          <p:cNvSpPr>
            <a:spLocks noChangeShapeType="1"/>
          </p:cNvSpPr>
          <p:nvPr/>
        </p:nvSpPr>
        <p:spPr bwMode="auto">
          <a:xfrm flipH="1">
            <a:off x="6557963" y="5972175"/>
            <a:ext cx="60325" cy="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2096" name="Line 553"/>
          <p:cNvSpPr>
            <a:spLocks noChangeShapeType="1"/>
          </p:cNvSpPr>
          <p:nvPr/>
        </p:nvSpPr>
        <p:spPr bwMode="auto">
          <a:xfrm flipH="1">
            <a:off x="6557963" y="5792788"/>
            <a:ext cx="60325" cy="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2097" name="Line 554"/>
          <p:cNvSpPr>
            <a:spLocks noChangeShapeType="1"/>
          </p:cNvSpPr>
          <p:nvPr/>
        </p:nvSpPr>
        <p:spPr bwMode="auto">
          <a:xfrm flipH="1">
            <a:off x="6557963" y="5613400"/>
            <a:ext cx="60325" cy="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2098" name="Line 555"/>
          <p:cNvSpPr>
            <a:spLocks noChangeShapeType="1"/>
          </p:cNvSpPr>
          <p:nvPr/>
        </p:nvSpPr>
        <p:spPr bwMode="auto">
          <a:xfrm flipH="1">
            <a:off x="6557963" y="5435600"/>
            <a:ext cx="60325" cy="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2099" name="Line 556"/>
          <p:cNvSpPr>
            <a:spLocks noChangeShapeType="1"/>
          </p:cNvSpPr>
          <p:nvPr/>
        </p:nvSpPr>
        <p:spPr bwMode="auto">
          <a:xfrm flipH="1">
            <a:off x="6557963" y="5256213"/>
            <a:ext cx="60325" cy="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2100" name="Line 557"/>
          <p:cNvSpPr>
            <a:spLocks noChangeShapeType="1"/>
          </p:cNvSpPr>
          <p:nvPr/>
        </p:nvSpPr>
        <p:spPr bwMode="auto">
          <a:xfrm flipH="1">
            <a:off x="6543675" y="5256213"/>
            <a:ext cx="74613" cy="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2101" name="Line 559"/>
          <p:cNvSpPr>
            <a:spLocks noChangeShapeType="1"/>
          </p:cNvSpPr>
          <p:nvPr/>
        </p:nvSpPr>
        <p:spPr bwMode="auto">
          <a:xfrm flipH="1">
            <a:off x="6557963" y="5076825"/>
            <a:ext cx="60325" cy="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2102" name="Line 560"/>
          <p:cNvSpPr>
            <a:spLocks noChangeShapeType="1"/>
          </p:cNvSpPr>
          <p:nvPr/>
        </p:nvSpPr>
        <p:spPr bwMode="auto">
          <a:xfrm flipH="1">
            <a:off x="6557963" y="4899025"/>
            <a:ext cx="60325" cy="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2103" name="Line 561"/>
          <p:cNvSpPr>
            <a:spLocks noChangeShapeType="1"/>
          </p:cNvSpPr>
          <p:nvPr/>
        </p:nvSpPr>
        <p:spPr bwMode="auto">
          <a:xfrm flipH="1">
            <a:off x="6557963" y="4719638"/>
            <a:ext cx="60325" cy="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2104" name="Line 562"/>
          <p:cNvSpPr>
            <a:spLocks noChangeShapeType="1"/>
          </p:cNvSpPr>
          <p:nvPr/>
        </p:nvSpPr>
        <p:spPr bwMode="auto">
          <a:xfrm flipH="1">
            <a:off x="6557963" y="4540250"/>
            <a:ext cx="60325" cy="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2105" name="Line 563"/>
          <p:cNvSpPr>
            <a:spLocks noChangeShapeType="1"/>
          </p:cNvSpPr>
          <p:nvPr/>
        </p:nvSpPr>
        <p:spPr bwMode="auto">
          <a:xfrm flipH="1">
            <a:off x="6557963" y="4362450"/>
            <a:ext cx="60325" cy="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2106" name="Line 564"/>
          <p:cNvSpPr>
            <a:spLocks noChangeShapeType="1"/>
          </p:cNvSpPr>
          <p:nvPr/>
        </p:nvSpPr>
        <p:spPr bwMode="auto">
          <a:xfrm flipH="1">
            <a:off x="6543675" y="4362450"/>
            <a:ext cx="74613" cy="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2107" name="Freeform 566"/>
          <p:cNvSpPr>
            <a:spLocks/>
          </p:cNvSpPr>
          <p:nvPr/>
        </p:nvSpPr>
        <p:spPr bwMode="auto">
          <a:xfrm flipV="1">
            <a:off x="6877050" y="4360863"/>
            <a:ext cx="781050" cy="1789112"/>
          </a:xfrm>
          <a:custGeom>
            <a:avLst/>
            <a:gdLst>
              <a:gd name="T0" fmla="*/ 2147483647 w 3395"/>
              <a:gd name="T1" fmla="*/ 2147483647 h 7777"/>
              <a:gd name="T2" fmla="*/ 2147483647 w 3395"/>
              <a:gd name="T3" fmla="*/ 2147483647 h 7777"/>
              <a:gd name="T4" fmla="*/ 2147483647 w 3395"/>
              <a:gd name="T5" fmla="*/ 2147483647 h 7777"/>
              <a:gd name="T6" fmla="*/ 2147483647 w 3395"/>
              <a:gd name="T7" fmla="*/ 2147483647 h 7777"/>
              <a:gd name="T8" fmla="*/ 2147483647 w 3395"/>
              <a:gd name="T9" fmla="*/ 2147483647 h 7777"/>
              <a:gd name="T10" fmla="*/ 2147483647 w 3395"/>
              <a:gd name="T11" fmla="*/ 2147483647 h 7777"/>
              <a:gd name="T12" fmla="*/ 2147483647 w 3395"/>
              <a:gd name="T13" fmla="*/ 2147483647 h 7777"/>
              <a:gd name="T14" fmla="*/ 2147483647 w 3395"/>
              <a:gd name="T15" fmla="*/ 2147483647 h 7777"/>
              <a:gd name="T16" fmla="*/ 2147483647 w 3395"/>
              <a:gd name="T17" fmla="*/ 2147483647 h 7777"/>
              <a:gd name="T18" fmla="*/ 2147483647 w 3395"/>
              <a:gd name="T19" fmla="*/ 2147483647 h 7777"/>
              <a:gd name="T20" fmla="*/ 2147483647 w 3395"/>
              <a:gd name="T21" fmla="*/ 2147483647 h 7777"/>
              <a:gd name="T22" fmla="*/ 2147483647 w 3395"/>
              <a:gd name="T23" fmla="*/ 2147483647 h 7777"/>
              <a:gd name="T24" fmla="*/ 2147483647 w 3395"/>
              <a:gd name="T25" fmla="*/ 2147483647 h 7777"/>
              <a:gd name="T26" fmla="*/ 2147483647 w 3395"/>
              <a:gd name="T27" fmla="*/ 2147483647 h 7777"/>
              <a:gd name="T28" fmla="*/ 2147483647 w 3395"/>
              <a:gd name="T29" fmla="*/ 2147483647 h 7777"/>
              <a:gd name="T30" fmla="*/ 2147483647 w 3395"/>
              <a:gd name="T31" fmla="*/ 2147483647 h 7777"/>
              <a:gd name="T32" fmla="*/ 2147483647 w 3395"/>
              <a:gd name="T33" fmla="*/ 2147483647 h 7777"/>
              <a:gd name="T34" fmla="*/ 2147483647 w 3395"/>
              <a:gd name="T35" fmla="*/ 2147483647 h 7777"/>
              <a:gd name="T36" fmla="*/ 2147483647 w 3395"/>
              <a:gd name="T37" fmla="*/ 2147483647 h 7777"/>
              <a:gd name="T38" fmla="*/ 2147483647 w 3395"/>
              <a:gd name="T39" fmla="*/ 2147483647 h 7777"/>
              <a:gd name="T40" fmla="*/ 2147483647 w 3395"/>
              <a:gd name="T41" fmla="*/ 2147483647 h 7777"/>
              <a:gd name="T42" fmla="*/ 2147483647 w 3395"/>
              <a:gd name="T43" fmla="*/ 2147483647 h 7777"/>
              <a:gd name="T44" fmla="*/ 2147483647 w 3395"/>
              <a:gd name="T45" fmla="*/ 2147483647 h 7777"/>
              <a:gd name="T46" fmla="*/ 2147483647 w 3395"/>
              <a:gd name="T47" fmla="*/ 2147483647 h 7777"/>
              <a:gd name="T48" fmla="*/ 2147483647 w 3395"/>
              <a:gd name="T49" fmla="*/ 2147483647 h 7777"/>
              <a:gd name="T50" fmla="*/ 2147483647 w 3395"/>
              <a:gd name="T51" fmla="*/ 2147483647 h 7777"/>
              <a:gd name="T52" fmla="*/ 2147483647 w 3395"/>
              <a:gd name="T53" fmla="*/ 2147483647 h 7777"/>
              <a:gd name="T54" fmla="*/ 2147483647 w 3395"/>
              <a:gd name="T55" fmla="*/ 2147483647 h 7777"/>
              <a:gd name="T56" fmla="*/ 2147483647 w 3395"/>
              <a:gd name="T57" fmla="*/ 2147483647 h 7777"/>
              <a:gd name="T58" fmla="*/ 2147483647 w 3395"/>
              <a:gd name="T59" fmla="*/ 2147483647 h 7777"/>
              <a:gd name="T60" fmla="*/ 2147483647 w 3395"/>
              <a:gd name="T61" fmla="*/ 2147483647 h 7777"/>
              <a:gd name="T62" fmla="*/ 2147483647 w 3395"/>
              <a:gd name="T63" fmla="*/ 2147483647 h 7777"/>
              <a:gd name="T64" fmla="*/ 2147483647 w 3395"/>
              <a:gd name="T65" fmla="*/ 2147483647 h 7777"/>
              <a:gd name="T66" fmla="*/ 2147483647 w 3395"/>
              <a:gd name="T67" fmla="*/ 2147483647 h 7777"/>
              <a:gd name="T68" fmla="*/ 2147483647 w 3395"/>
              <a:gd name="T69" fmla="*/ 2147483647 h 7777"/>
              <a:gd name="T70" fmla="*/ 2147483647 w 3395"/>
              <a:gd name="T71" fmla="*/ 2147483647 h 7777"/>
              <a:gd name="T72" fmla="*/ 2147483647 w 3395"/>
              <a:gd name="T73" fmla="*/ 2147483647 h 7777"/>
              <a:gd name="T74" fmla="*/ 2147483647 w 3395"/>
              <a:gd name="T75" fmla="*/ 2147483647 h 7777"/>
              <a:gd name="T76" fmla="*/ 2147483647 w 3395"/>
              <a:gd name="T77" fmla="*/ 2147483647 h 7777"/>
              <a:gd name="T78" fmla="*/ 2147483647 w 3395"/>
              <a:gd name="T79" fmla="*/ 2147483647 h 7777"/>
              <a:gd name="T80" fmla="*/ 2147483647 w 3395"/>
              <a:gd name="T81" fmla="*/ 2147483647 h 7777"/>
              <a:gd name="T82" fmla="*/ 2147483647 w 3395"/>
              <a:gd name="T83" fmla="*/ 2147483647 h 7777"/>
              <a:gd name="T84" fmla="*/ 2147483647 w 3395"/>
              <a:gd name="T85" fmla="*/ 2147483647 h 7777"/>
              <a:gd name="T86" fmla="*/ 2147483647 w 3395"/>
              <a:gd name="T87" fmla="*/ 2147483647 h 7777"/>
              <a:gd name="T88" fmla="*/ 2147483647 w 3395"/>
              <a:gd name="T89" fmla="*/ 2147483647 h 7777"/>
              <a:gd name="T90" fmla="*/ 2147483647 w 3395"/>
              <a:gd name="T91" fmla="*/ 2147483647 h 7777"/>
              <a:gd name="T92" fmla="*/ 2147483647 w 3395"/>
              <a:gd name="T93" fmla="*/ 2147483647 h 7777"/>
              <a:gd name="T94" fmla="*/ 2147483647 w 3395"/>
              <a:gd name="T95" fmla="*/ 2147483647 h 7777"/>
              <a:gd name="T96" fmla="*/ 2147483647 w 3395"/>
              <a:gd name="T97" fmla="*/ 2147483647 h 7777"/>
              <a:gd name="T98" fmla="*/ 2147483647 w 3395"/>
              <a:gd name="T99" fmla="*/ 2147483647 h 7777"/>
              <a:gd name="T100" fmla="*/ 2147483647 w 3395"/>
              <a:gd name="T101" fmla="*/ 2147483647 h 7777"/>
              <a:gd name="T102" fmla="*/ 2147483647 w 3395"/>
              <a:gd name="T103" fmla="*/ 2147483647 h 7777"/>
              <a:gd name="T104" fmla="*/ 2147483647 w 3395"/>
              <a:gd name="T105" fmla="*/ 2147483647 h 7777"/>
              <a:gd name="T106" fmla="*/ 2147483647 w 3395"/>
              <a:gd name="T107" fmla="*/ 2147483647 h 7777"/>
              <a:gd name="T108" fmla="*/ 2147483647 w 3395"/>
              <a:gd name="T109" fmla="*/ 2147483647 h 7777"/>
              <a:gd name="T110" fmla="*/ 2147483647 w 3395"/>
              <a:gd name="T111" fmla="*/ 2147483647 h 7777"/>
              <a:gd name="T112" fmla="*/ 2147483647 w 3395"/>
              <a:gd name="T113" fmla="*/ 2147483647 h 7777"/>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3395"/>
              <a:gd name="T172" fmla="*/ 0 h 7777"/>
              <a:gd name="T173" fmla="*/ 3395 w 3395"/>
              <a:gd name="T174" fmla="*/ 7777 h 7777"/>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3395" h="7777">
                <a:moveTo>
                  <a:pt x="0" y="0"/>
                </a:moveTo>
                <a:lnTo>
                  <a:pt x="0" y="0"/>
                </a:lnTo>
                <a:lnTo>
                  <a:pt x="0" y="77"/>
                </a:lnTo>
                <a:lnTo>
                  <a:pt x="62" y="77"/>
                </a:lnTo>
                <a:lnTo>
                  <a:pt x="62" y="155"/>
                </a:lnTo>
                <a:lnTo>
                  <a:pt x="98" y="155"/>
                </a:lnTo>
                <a:lnTo>
                  <a:pt x="98" y="233"/>
                </a:lnTo>
                <a:lnTo>
                  <a:pt x="129" y="233"/>
                </a:lnTo>
                <a:lnTo>
                  <a:pt x="129" y="311"/>
                </a:lnTo>
                <a:lnTo>
                  <a:pt x="157" y="311"/>
                </a:lnTo>
                <a:lnTo>
                  <a:pt x="157" y="388"/>
                </a:lnTo>
                <a:lnTo>
                  <a:pt x="183" y="388"/>
                </a:lnTo>
                <a:lnTo>
                  <a:pt x="183" y="466"/>
                </a:lnTo>
                <a:lnTo>
                  <a:pt x="208" y="466"/>
                </a:lnTo>
                <a:lnTo>
                  <a:pt x="208" y="544"/>
                </a:lnTo>
                <a:lnTo>
                  <a:pt x="231" y="544"/>
                </a:lnTo>
                <a:lnTo>
                  <a:pt x="231" y="622"/>
                </a:lnTo>
                <a:lnTo>
                  <a:pt x="254" y="622"/>
                </a:lnTo>
                <a:lnTo>
                  <a:pt x="254" y="699"/>
                </a:lnTo>
                <a:lnTo>
                  <a:pt x="276" y="699"/>
                </a:lnTo>
                <a:lnTo>
                  <a:pt x="276" y="777"/>
                </a:lnTo>
                <a:lnTo>
                  <a:pt x="297" y="777"/>
                </a:lnTo>
                <a:lnTo>
                  <a:pt x="297" y="855"/>
                </a:lnTo>
                <a:lnTo>
                  <a:pt x="318" y="855"/>
                </a:lnTo>
                <a:lnTo>
                  <a:pt x="318" y="933"/>
                </a:lnTo>
                <a:lnTo>
                  <a:pt x="339" y="933"/>
                </a:lnTo>
                <a:lnTo>
                  <a:pt x="339" y="1011"/>
                </a:lnTo>
                <a:lnTo>
                  <a:pt x="359" y="1011"/>
                </a:lnTo>
                <a:lnTo>
                  <a:pt x="359" y="1088"/>
                </a:lnTo>
                <a:lnTo>
                  <a:pt x="379" y="1088"/>
                </a:lnTo>
                <a:lnTo>
                  <a:pt x="379" y="1166"/>
                </a:lnTo>
                <a:lnTo>
                  <a:pt x="398" y="1166"/>
                </a:lnTo>
                <a:lnTo>
                  <a:pt x="398" y="1244"/>
                </a:lnTo>
                <a:lnTo>
                  <a:pt x="418" y="1244"/>
                </a:lnTo>
                <a:lnTo>
                  <a:pt x="418" y="1322"/>
                </a:lnTo>
                <a:lnTo>
                  <a:pt x="437" y="1322"/>
                </a:lnTo>
                <a:lnTo>
                  <a:pt x="437" y="1399"/>
                </a:lnTo>
                <a:lnTo>
                  <a:pt x="456" y="1399"/>
                </a:lnTo>
                <a:lnTo>
                  <a:pt x="456" y="1477"/>
                </a:lnTo>
                <a:lnTo>
                  <a:pt x="474" y="1477"/>
                </a:lnTo>
                <a:lnTo>
                  <a:pt x="474" y="1555"/>
                </a:lnTo>
                <a:lnTo>
                  <a:pt x="493" y="1555"/>
                </a:lnTo>
                <a:lnTo>
                  <a:pt x="493" y="1633"/>
                </a:lnTo>
                <a:lnTo>
                  <a:pt x="512" y="1633"/>
                </a:lnTo>
                <a:lnTo>
                  <a:pt x="512" y="1710"/>
                </a:lnTo>
                <a:lnTo>
                  <a:pt x="530" y="1710"/>
                </a:lnTo>
                <a:lnTo>
                  <a:pt x="530" y="1788"/>
                </a:lnTo>
                <a:lnTo>
                  <a:pt x="548" y="1788"/>
                </a:lnTo>
                <a:lnTo>
                  <a:pt x="548" y="1866"/>
                </a:lnTo>
                <a:lnTo>
                  <a:pt x="566" y="1866"/>
                </a:lnTo>
                <a:lnTo>
                  <a:pt x="566" y="1944"/>
                </a:lnTo>
                <a:lnTo>
                  <a:pt x="585" y="1944"/>
                </a:lnTo>
                <a:lnTo>
                  <a:pt x="585" y="2022"/>
                </a:lnTo>
                <a:lnTo>
                  <a:pt x="603" y="2022"/>
                </a:lnTo>
                <a:lnTo>
                  <a:pt x="603" y="2099"/>
                </a:lnTo>
                <a:lnTo>
                  <a:pt x="621" y="2099"/>
                </a:lnTo>
                <a:lnTo>
                  <a:pt x="621" y="2177"/>
                </a:lnTo>
                <a:lnTo>
                  <a:pt x="639" y="2177"/>
                </a:lnTo>
                <a:lnTo>
                  <a:pt x="639" y="2255"/>
                </a:lnTo>
                <a:lnTo>
                  <a:pt x="657" y="2255"/>
                </a:lnTo>
                <a:lnTo>
                  <a:pt x="657" y="2333"/>
                </a:lnTo>
                <a:lnTo>
                  <a:pt x="675" y="2333"/>
                </a:lnTo>
                <a:lnTo>
                  <a:pt x="675" y="2410"/>
                </a:lnTo>
                <a:lnTo>
                  <a:pt x="693" y="2410"/>
                </a:lnTo>
                <a:lnTo>
                  <a:pt x="693" y="2488"/>
                </a:lnTo>
                <a:lnTo>
                  <a:pt x="711" y="2488"/>
                </a:lnTo>
                <a:lnTo>
                  <a:pt x="711" y="2566"/>
                </a:lnTo>
                <a:lnTo>
                  <a:pt x="729" y="2566"/>
                </a:lnTo>
                <a:lnTo>
                  <a:pt x="729" y="2644"/>
                </a:lnTo>
                <a:lnTo>
                  <a:pt x="747" y="2644"/>
                </a:lnTo>
                <a:lnTo>
                  <a:pt x="747" y="2721"/>
                </a:lnTo>
                <a:lnTo>
                  <a:pt x="765" y="2721"/>
                </a:lnTo>
                <a:lnTo>
                  <a:pt x="765" y="2799"/>
                </a:lnTo>
                <a:lnTo>
                  <a:pt x="783" y="2799"/>
                </a:lnTo>
                <a:lnTo>
                  <a:pt x="783" y="2877"/>
                </a:lnTo>
                <a:lnTo>
                  <a:pt x="801" y="2877"/>
                </a:lnTo>
                <a:lnTo>
                  <a:pt x="801" y="2955"/>
                </a:lnTo>
                <a:lnTo>
                  <a:pt x="819" y="2955"/>
                </a:lnTo>
                <a:lnTo>
                  <a:pt x="819" y="3033"/>
                </a:lnTo>
                <a:lnTo>
                  <a:pt x="838" y="3033"/>
                </a:lnTo>
                <a:lnTo>
                  <a:pt x="838" y="3110"/>
                </a:lnTo>
                <a:lnTo>
                  <a:pt x="856" y="3110"/>
                </a:lnTo>
                <a:lnTo>
                  <a:pt x="856" y="3188"/>
                </a:lnTo>
                <a:lnTo>
                  <a:pt x="874" y="3188"/>
                </a:lnTo>
                <a:lnTo>
                  <a:pt x="874" y="3266"/>
                </a:lnTo>
                <a:lnTo>
                  <a:pt x="893" y="3266"/>
                </a:lnTo>
                <a:lnTo>
                  <a:pt x="893" y="3344"/>
                </a:lnTo>
                <a:lnTo>
                  <a:pt x="911" y="3344"/>
                </a:lnTo>
                <a:lnTo>
                  <a:pt x="911" y="3421"/>
                </a:lnTo>
                <a:lnTo>
                  <a:pt x="930" y="3421"/>
                </a:lnTo>
                <a:lnTo>
                  <a:pt x="930" y="3499"/>
                </a:lnTo>
                <a:lnTo>
                  <a:pt x="948" y="3499"/>
                </a:lnTo>
                <a:lnTo>
                  <a:pt x="948" y="3577"/>
                </a:lnTo>
                <a:lnTo>
                  <a:pt x="967" y="3577"/>
                </a:lnTo>
                <a:lnTo>
                  <a:pt x="967" y="3655"/>
                </a:lnTo>
                <a:lnTo>
                  <a:pt x="986" y="3655"/>
                </a:lnTo>
                <a:lnTo>
                  <a:pt x="986" y="3732"/>
                </a:lnTo>
                <a:lnTo>
                  <a:pt x="1005" y="3732"/>
                </a:lnTo>
                <a:lnTo>
                  <a:pt x="1005" y="3810"/>
                </a:lnTo>
                <a:lnTo>
                  <a:pt x="1024" y="3810"/>
                </a:lnTo>
                <a:lnTo>
                  <a:pt x="1024" y="3888"/>
                </a:lnTo>
                <a:lnTo>
                  <a:pt x="1043" y="3888"/>
                </a:lnTo>
                <a:lnTo>
                  <a:pt x="1043" y="3966"/>
                </a:lnTo>
                <a:lnTo>
                  <a:pt x="1063" y="3966"/>
                </a:lnTo>
                <a:lnTo>
                  <a:pt x="1063" y="4044"/>
                </a:lnTo>
                <a:lnTo>
                  <a:pt x="1082" y="4044"/>
                </a:lnTo>
                <a:lnTo>
                  <a:pt x="1082" y="4121"/>
                </a:lnTo>
                <a:lnTo>
                  <a:pt x="1102" y="4121"/>
                </a:lnTo>
                <a:lnTo>
                  <a:pt x="1102" y="4199"/>
                </a:lnTo>
                <a:lnTo>
                  <a:pt x="1122" y="4199"/>
                </a:lnTo>
                <a:lnTo>
                  <a:pt x="1122" y="4277"/>
                </a:lnTo>
                <a:lnTo>
                  <a:pt x="1142" y="4277"/>
                </a:lnTo>
                <a:lnTo>
                  <a:pt x="1142" y="4355"/>
                </a:lnTo>
                <a:lnTo>
                  <a:pt x="1162" y="4355"/>
                </a:lnTo>
                <a:lnTo>
                  <a:pt x="1162" y="4432"/>
                </a:lnTo>
                <a:lnTo>
                  <a:pt x="1182" y="4432"/>
                </a:lnTo>
                <a:lnTo>
                  <a:pt x="1182" y="4510"/>
                </a:lnTo>
                <a:lnTo>
                  <a:pt x="1203" y="4510"/>
                </a:lnTo>
                <a:lnTo>
                  <a:pt x="1203" y="4588"/>
                </a:lnTo>
                <a:lnTo>
                  <a:pt x="1224" y="4588"/>
                </a:lnTo>
                <a:lnTo>
                  <a:pt x="1224" y="4666"/>
                </a:lnTo>
                <a:lnTo>
                  <a:pt x="1245" y="4666"/>
                </a:lnTo>
                <a:lnTo>
                  <a:pt x="1245" y="4743"/>
                </a:lnTo>
                <a:lnTo>
                  <a:pt x="1266" y="4743"/>
                </a:lnTo>
                <a:lnTo>
                  <a:pt x="1266" y="4821"/>
                </a:lnTo>
                <a:lnTo>
                  <a:pt x="1288" y="4821"/>
                </a:lnTo>
                <a:lnTo>
                  <a:pt x="1288" y="4899"/>
                </a:lnTo>
                <a:lnTo>
                  <a:pt x="1310" y="4899"/>
                </a:lnTo>
                <a:lnTo>
                  <a:pt x="1310" y="4977"/>
                </a:lnTo>
                <a:lnTo>
                  <a:pt x="1332" y="4977"/>
                </a:lnTo>
                <a:lnTo>
                  <a:pt x="1332" y="5055"/>
                </a:lnTo>
                <a:lnTo>
                  <a:pt x="1354" y="5055"/>
                </a:lnTo>
                <a:lnTo>
                  <a:pt x="1354" y="5132"/>
                </a:lnTo>
                <a:lnTo>
                  <a:pt x="1377" y="5132"/>
                </a:lnTo>
                <a:lnTo>
                  <a:pt x="1377" y="5210"/>
                </a:lnTo>
                <a:lnTo>
                  <a:pt x="1400" y="5210"/>
                </a:lnTo>
                <a:lnTo>
                  <a:pt x="1400" y="5288"/>
                </a:lnTo>
                <a:lnTo>
                  <a:pt x="1423" y="5288"/>
                </a:lnTo>
                <a:lnTo>
                  <a:pt x="1423" y="5366"/>
                </a:lnTo>
                <a:lnTo>
                  <a:pt x="1447" y="5366"/>
                </a:lnTo>
                <a:lnTo>
                  <a:pt x="1447" y="5443"/>
                </a:lnTo>
                <a:lnTo>
                  <a:pt x="1471" y="5443"/>
                </a:lnTo>
                <a:lnTo>
                  <a:pt x="1471" y="5521"/>
                </a:lnTo>
                <a:lnTo>
                  <a:pt x="1495" y="5521"/>
                </a:lnTo>
                <a:lnTo>
                  <a:pt x="1495" y="5599"/>
                </a:lnTo>
                <a:lnTo>
                  <a:pt x="1520" y="5599"/>
                </a:lnTo>
                <a:lnTo>
                  <a:pt x="1520" y="5677"/>
                </a:lnTo>
                <a:lnTo>
                  <a:pt x="1546" y="5677"/>
                </a:lnTo>
                <a:lnTo>
                  <a:pt x="1546" y="5754"/>
                </a:lnTo>
                <a:lnTo>
                  <a:pt x="1572" y="5754"/>
                </a:lnTo>
                <a:lnTo>
                  <a:pt x="1572" y="5832"/>
                </a:lnTo>
                <a:lnTo>
                  <a:pt x="1598" y="5832"/>
                </a:lnTo>
                <a:lnTo>
                  <a:pt x="1598" y="5910"/>
                </a:lnTo>
                <a:lnTo>
                  <a:pt x="1625" y="5910"/>
                </a:lnTo>
                <a:lnTo>
                  <a:pt x="1625" y="5988"/>
                </a:lnTo>
                <a:lnTo>
                  <a:pt x="1653" y="5988"/>
                </a:lnTo>
                <a:lnTo>
                  <a:pt x="1653" y="6066"/>
                </a:lnTo>
                <a:lnTo>
                  <a:pt x="1681" y="6066"/>
                </a:lnTo>
                <a:lnTo>
                  <a:pt x="1681" y="6143"/>
                </a:lnTo>
                <a:lnTo>
                  <a:pt x="1711" y="6143"/>
                </a:lnTo>
                <a:lnTo>
                  <a:pt x="1711" y="6221"/>
                </a:lnTo>
                <a:lnTo>
                  <a:pt x="1741" y="6221"/>
                </a:lnTo>
                <a:lnTo>
                  <a:pt x="1741" y="6299"/>
                </a:lnTo>
                <a:lnTo>
                  <a:pt x="1771" y="6299"/>
                </a:lnTo>
                <a:lnTo>
                  <a:pt x="1771" y="6377"/>
                </a:lnTo>
                <a:lnTo>
                  <a:pt x="1803" y="6377"/>
                </a:lnTo>
                <a:lnTo>
                  <a:pt x="1803" y="6454"/>
                </a:lnTo>
                <a:lnTo>
                  <a:pt x="1836" y="6454"/>
                </a:lnTo>
                <a:lnTo>
                  <a:pt x="1836" y="6532"/>
                </a:lnTo>
                <a:lnTo>
                  <a:pt x="1870" y="6532"/>
                </a:lnTo>
                <a:lnTo>
                  <a:pt x="1870" y="6610"/>
                </a:lnTo>
                <a:lnTo>
                  <a:pt x="1905" y="6610"/>
                </a:lnTo>
                <a:lnTo>
                  <a:pt x="1905" y="6688"/>
                </a:lnTo>
                <a:lnTo>
                  <a:pt x="1941" y="6688"/>
                </a:lnTo>
                <a:lnTo>
                  <a:pt x="1941" y="6765"/>
                </a:lnTo>
                <a:lnTo>
                  <a:pt x="1979" y="6765"/>
                </a:lnTo>
                <a:lnTo>
                  <a:pt x="1979" y="6843"/>
                </a:lnTo>
                <a:lnTo>
                  <a:pt x="2019" y="6843"/>
                </a:lnTo>
                <a:lnTo>
                  <a:pt x="2019" y="6921"/>
                </a:lnTo>
                <a:lnTo>
                  <a:pt x="2061" y="6921"/>
                </a:lnTo>
                <a:lnTo>
                  <a:pt x="2061" y="6999"/>
                </a:lnTo>
                <a:lnTo>
                  <a:pt x="2105" y="6999"/>
                </a:lnTo>
                <a:lnTo>
                  <a:pt x="2105" y="7077"/>
                </a:lnTo>
                <a:lnTo>
                  <a:pt x="2153" y="7077"/>
                </a:lnTo>
                <a:lnTo>
                  <a:pt x="2153" y="7154"/>
                </a:lnTo>
                <a:lnTo>
                  <a:pt x="2203" y="7154"/>
                </a:lnTo>
                <a:lnTo>
                  <a:pt x="2203" y="7232"/>
                </a:lnTo>
                <a:lnTo>
                  <a:pt x="2258" y="7232"/>
                </a:lnTo>
                <a:lnTo>
                  <a:pt x="2258" y="7310"/>
                </a:lnTo>
                <a:lnTo>
                  <a:pt x="2317" y="7310"/>
                </a:lnTo>
                <a:lnTo>
                  <a:pt x="2317" y="7388"/>
                </a:lnTo>
                <a:lnTo>
                  <a:pt x="2383" y="7388"/>
                </a:lnTo>
                <a:lnTo>
                  <a:pt x="2383" y="7465"/>
                </a:lnTo>
                <a:lnTo>
                  <a:pt x="2458" y="7465"/>
                </a:lnTo>
                <a:lnTo>
                  <a:pt x="2458" y="7543"/>
                </a:lnTo>
                <a:lnTo>
                  <a:pt x="2547" y="7543"/>
                </a:lnTo>
                <a:lnTo>
                  <a:pt x="2547" y="7621"/>
                </a:lnTo>
                <a:lnTo>
                  <a:pt x="2656" y="7621"/>
                </a:lnTo>
                <a:lnTo>
                  <a:pt x="2656" y="7699"/>
                </a:lnTo>
                <a:lnTo>
                  <a:pt x="2811" y="7699"/>
                </a:lnTo>
                <a:lnTo>
                  <a:pt x="2811" y="7777"/>
                </a:lnTo>
                <a:lnTo>
                  <a:pt x="3395" y="7777"/>
                </a:lnTo>
                <a:lnTo>
                  <a:pt x="3395" y="7699"/>
                </a:lnTo>
                <a:lnTo>
                  <a:pt x="2811" y="7699"/>
                </a:lnTo>
                <a:lnTo>
                  <a:pt x="2811" y="7621"/>
                </a:lnTo>
                <a:lnTo>
                  <a:pt x="2656" y="7621"/>
                </a:lnTo>
                <a:lnTo>
                  <a:pt x="2656" y="7543"/>
                </a:lnTo>
                <a:lnTo>
                  <a:pt x="2547" y="7543"/>
                </a:lnTo>
                <a:lnTo>
                  <a:pt x="2547" y="7465"/>
                </a:lnTo>
                <a:lnTo>
                  <a:pt x="2458" y="7465"/>
                </a:lnTo>
                <a:lnTo>
                  <a:pt x="2458" y="7388"/>
                </a:lnTo>
                <a:lnTo>
                  <a:pt x="2383" y="7388"/>
                </a:lnTo>
                <a:lnTo>
                  <a:pt x="2383" y="7310"/>
                </a:lnTo>
                <a:lnTo>
                  <a:pt x="2317" y="7310"/>
                </a:lnTo>
                <a:lnTo>
                  <a:pt x="2317" y="7232"/>
                </a:lnTo>
                <a:lnTo>
                  <a:pt x="2258" y="7232"/>
                </a:lnTo>
                <a:lnTo>
                  <a:pt x="2258" y="7154"/>
                </a:lnTo>
                <a:lnTo>
                  <a:pt x="2203" y="7154"/>
                </a:lnTo>
                <a:lnTo>
                  <a:pt x="2203" y="7077"/>
                </a:lnTo>
                <a:lnTo>
                  <a:pt x="2153" y="7077"/>
                </a:lnTo>
                <a:lnTo>
                  <a:pt x="2153" y="6999"/>
                </a:lnTo>
                <a:lnTo>
                  <a:pt x="2105" y="6999"/>
                </a:lnTo>
                <a:lnTo>
                  <a:pt x="2105" y="6921"/>
                </a:lnTo>
                <a:lnTo>
                  <a:pt x="2061" y="6921"/>
                </a:lnTo>
                <a:lnTo>
                  <a:pt x="2061" y="6843"/>
                </a:lnTo>
                <a:lnTo>
                  <a:pt x="2019" y="6843"/>
                </a:lnTo>
                <a:lnTo>
                  <a:pt x="2019" y="6765"/>
                </a:lnTo>
                <a:lnTo>
                  <a:pt x="1979" y="6765"/>
                </a:lnTo>
                <a:lnTo>
                  <a:pt x="1979" y="6688"/>
                </a:lnTo>
                <a:lnTo>
                  <a:pt x="1941" y="6688"/>
                </a:lnTo>
                <a:lnTo>
                  <a:pt x="1941" y="6610"/>
                </a:lnTo>
                <a:lnTo>
                  <a:pt x="1905" y="6610"/>
                </a:lnTo>
                <a:lnTo>
                  <a:pt x="1905" y="6532"/>
                </a:lnTo>
                <a:lnTo>
                  <a:pt x="1870" y="6532"/>
                </a:lnTo>
                <a:lnTo>
                  <a:pt x="1870" y="6454"/>
                </a:lnTo>
                <a:lnTo>
                  <a:pt x="1836" y="6454"/>
                </a:lnTo>
                <a:lnTo>
                  <a:pt x="1836" y="6377"/>
                </a:lnTo>
                <a:lnTo>
                  <a:pt x="1803" y="6377"/>
                </a:lnTo>
                <a:lnTo>
                  <a:pt x="1803" y="6299"/>
                </a:lnTo>
                <a:lnTo>
                  <a:pt x="1771" y="6299"/>
                </a:lnTo>
                <a:lnTo>
                  <a:pt x="1771" y="6221"/>
                </a:lnTo>
                <a:lnTo>
                  <a:pt x="1741" y="6221"/>
                </a:lnTo>
                <a:lnTo>
                  <a:pt x="1741" y="6143"/>
                </a:lnTo>
                <a:lnTo>
                  <a:pt x="1711" y="6143"/>
                </a:lnTo>
                <a:lnTo>
                  <a:pt x="1711" y="6066"/>
                </a:lnTo>
                <a:lnTo>
                  <a:pt x="1681" y="6066"/>
                </a:lnTo>
                <a:lnTo>
                  <a:pt x="1681" y="5988"/>
                </a:lnTo>
                <a:lnTo>
                  <a:pt x="1653" y="5988"/>
                </a:lnTo>
                <a:lnTo>
                  <a:pt x="1653" y="5910"/>
                </a:lnTo>
                <a:lnTo>
                  <a:pt x="1625" y="5910"/>
                </a:lnTo>
                <a:lnTo>
                  <a:pt x="1625" y="5832"/>
                </a:lnTo>
                <a:lnTo>
                  <a:pt x="1598" y="5832"/>
                </a:lnTo>
                <a:lnTo>
                  <a:pt x="1598" y="5754"/>
                </a:lnTo>
                <a:lnTo>
                  <a:pt x="1572" y="5754"/>
                </a:lnTo>
                <a:lnTo>
                  <a:pt x="1572" y="5677"/>
                </a:lnTo>
                <a:lnTo>
                  <a:pt x="1546" y="5677"/>
                </a:lnTo>
                <a:lnTo>
                  <a:pt x="1546" y="5599"/>
                </a:lnTo>
                <a:lnTo>
                  <a:pt x="1520" y="5599"/>
                </a:lnTo>
                <a:lnTo>
                  <a:pt x="1520" y="5521"/>
                </a:lnTo>
                <a:lnTo>
                  <a:pt x="1495" y="5521"/>
                </a:lnTo>
                <a:lnTo>
                  <a:pt x="1495" y="5443"/>
                </a:lnTo>
                <a:lnTo>
                  <a:pt x="1471" y="5443"/>
                </a:lnTo>
                <a:lnTo>
                  <a:pt x="1471" y="5366"/>
                </a:lnTo>
                <a:lnTo>
                  <a:pt x="1447" y="5366"/>
                </a:lnTo>
                <a:lnTo>
                  <a:pt x="1447" y="5288"/>
                </a:lnTo>
                <a:lnTo>
                  <a:pt x="1423" y="5288"/>
                </a:lnTo>
                <a:lnTo>
                  <a:pt x="1423" y="5210"/>
                </a:lnTo>
                <a:lnTo>
                  <a:pt x="1400" y="5210"/>
                </a:lnTo>
                <a:lnTo>
                  <a:pt x="1400" y="5132"/>
                </a:lnTo>
                <a:lnTo>
                  <a:pt x="1377" y="5132"/>
                </a:lnTo>
                <a:lnTo>
                  <a:pt x="1377" y="5055"/>
                </a:lnTo>
                <a:lnTo>
                  <a:pt x="1354" y="5055"/>
                </a:lnTo>
                <a:lnTo>
                  <a:pt x="1354" y="4977"/>
                </a:lnTo>
                <a:lnTo>
                  <a:pt x="1332" y="4977"/>
                </a:lnTo>
                <a:lnTo>
                  <a:pt x="1332" y="4899"/>
                </a:lnTo>
                <a:lnTo>
                  <a:pt x="1310" y="4899"/>
                </a:lnTo>
                <a:lnTo>
                  <a:pt x="1310" y="4821"/>
                </a:lnTo>
                <a:lnTo>
                  <a:pt x="1288" y="4821"/>
                </a:lnTo>
                <a:lnTo>
                  <a:pt x="1288" y="4743"/>
                </a:lnTo>
                <a:lnTo>
                  <a:pt x="1266" y="4743"/>
                </a:lnTo>
                <a:lnTo>
                  <a:pt x="1266" y="4666"/>
                </a:lnTo>
                <a:lnTo>
                  <a:pt x="1245" y="4666"/>
                </a:lnTo>
                <a:lnTo>
                  <a:pt x="1245" y="4588"/>
                </a:lnTo>
                <a:lnTo>
                  <a:pt x="1224" y="4588"/>
                </a:lnTo>
                <a:lnTo>
                  <a:pt x="1224" y="4510"/>
                </a:lnTo>
                <a:lnTo>
                  <a:pt x="1203" y="4510"/>
                </a:lnTo>
                <a:lnTo>
                  <a:pt x="1203" y="4432"/>
                </a:lnTo>
                <a:lnTo>
                  <a:pt x="1182" y="4432"/>
                </a:lnTo>
                <a:lnTo>
                  <a:pt x="1182" y="4355"/>
                </a:lnTo>
                <a:lnTo>
                  <a:pt x="1162" y="4355"/>
                </a:lnTo>
                <a:lnTo>
                  <a:pt x="1162" y="4277"/>
                </a:lnTo>
                <a:lnTo>
                  <a:pt x="1142" y="4277"/>
                </a:lnTo>
                <a:lnTo>
                  <a:pt x="1142" y="4199"/>
                </a:lnTo>
                <a:lnTo>
                  <a:pt x="1122" y="4199"/>
                </a:lnTo>
                <a:lnTo>
                  <a:pt x="1122" y="4121"/>
                </a:lnTo>
                <a:lnTo>
                  <a:pt x="1102" y="4121"/>
                </a:lnTo>
                <a:lnTo>
                  <a:pt x="1102" y="4044"/>
                </a:lnTo>
                <a:lnTo>
                  <a:pt x="1082" y="4044"/>
                </a:lnTo>
                <a:lnTo>
                  <a:pt x="1082" y="3966"/>
                </a:lnTo>
                <a:lnTo>
                  <a:pt x="1063" y="3966"/>
                </a:lnTo>
                <a:lnTo>
                  <a:pt x="1063" y="3888"/>
                </a:lnTo>
                <a:lnTo>
                  <a:pt x="1043" y="3888"/>
                </a:lnTo>
                <a:lnTo>
                  <a:pt x="1043" y="3810"/>
                </a:lnTo>
                <a:lnTo>
                  <a:pt x="1024" y="3810"/>
                </a:lnTo>
                <a:lnTo>
                  <a:pt x="1024" y="3732"/>
                </a:lnTo>
                <a:lnTo>
                  <a:pt x="1005" y="3732"/>
                </a:lnTo>
                <a:lnTo>
                  <a:pt x="1005" y="3655"/>
                </a:lnTo>
                <a:lnTo>
                  <a:pt x="986" y="3655"/>
                </a:lnTo>
                <a:lnTo>
                  <a:pt x="986" y="3577"/>
                </a:lnTo>
                <a:lnTo>
                  <a:pt x="967" y="3577"/>
                </a:lnTo>
                <a:lnTo>
                  <a:pt x="967" y="3499"/>
                </a:lnTo>
                <a:lnTo>
                  <a:pt x="948" y="3499"/>
                </a:lnTo>
                <a:lnTo>
                  <a:pt x="948" y="3421"/>
                </a:lnTo>
                <a:lnTo>
                  <a:pt x="930" y="3421"/>
                </a:lnTo>
                <a:lnTo>
                  <a:pt x="930" y="3344"/>
                </a:lnTo>
                <a:lnTo>
                  <a:pt x="911" y="3344"/>
                </a:lnTo>
                <a:lnTo>
                  <a:pt x="911" y="3266"/>
                </a:lnTo>
                <a:lnTo>
                  <a:pt x="893" y="3266"/>
                </a:lnTo>
                <a:lnTo>
                  <a:pt x="893" y="3188"/>
                </a:lnTo>
                <a:lnTo>
                  <a:pt x="874" y="3188"/>
                </a:lnTo>
                <a:lnTo>
                  <a:pt x="874" y="3110"/>
                </a:lnTo>
                <a:lnTo>
                  <a:pt x="856" y="3110"/>
                </a:lnTo>
                <a:lnTo>
                  <a:pt x="856" y="3033"/>
                </a:lnTo>
                <a:lnTo>
                  <a:pt x="838" y="3033"/>
                </a:lnTo>
                <a:lnTo>
                  <a:pt x="838" y="2955"/>
                </a:lnTo>
                <a:lnTo>
                  <a:pt x="819" y="2955"/>
                </a:lnTo>
                <a:lnTo>
                  <a:pt x="819" y="2877"/>
                </a:lnTo>
                <a:lnTo>
                  <a:pt x="801" y="2877"/>
                </a:lnTo>
                <a:lnTo>
                  <a:pt x="801" y="2799"/>
                </a:lnTo>
                <a:lnTo>
                  <a:pt x="783" y="2799"/>
                </a:lnTo>
                <a:lnTo>
                  <a:pt x="783" y="2721"/>
                </a:lnTo>
                <a:lnTo>
                  <a:pt x="765" y="2721"/>
                </a:lnTo>
                <a:lnTo>
                  <a:pt x="765" y="2644"/>
                </a:lnTo>
                <a:lnTo>
                  <a:pt x="747" y="2644"/>
                </a:lnTo>
                <a:lnTo>
                  <a:pt x="747" y="2566"/>
                </a:lnTo>
                <a:lnTo>
                  <a:pt x="729" y="2566"/>
                </a:lnTo>
                <a:lnTo>
                  <a:pt x="729" y="2488"/>
                </a:lnTo>
                <a:lnTo>
                  <a:pt x="711" y="2488"/>
                </a:lnTo>
                <a:lnTo>
                  <a:pt x="711" y="2410"/>
                </a:lnTo>
                <a:lnTo>
                  <a:pt x="693" y="2410"/>
                </a:lnTo>
                <a:lnTo>
                  <a:pt x="693" y="2333"/>
                </a:lnTo>
                <a:lnTo>
                  <a:pt x="675" y="2333"/>
                </a:lnTo>
                <a:lnTo>
                  <a:pt x="675" y="2255"/>
                </a:lnTo>
                <a:lnTo>
                  <a:pt x="657" y="2255"/>
                </a:lnTo>
                <a:lnTo>
                  <a:pt x="657" y="2177"/>
                </a:lnTo>
                <a:lnTo>
                  <a:pt x="639" y="2177"/>
                </a:lnTo>
                <a:lnTo>
                  <a:pt x="639" y="2099"/>
                </a:lnTo>
                <a:lnTo>
                  <a:pt x="621" y="2099"/>
                </a:lnTo>
                <a:lnTo>
                  <a:pt x="621" y="2022"/>
                </a:lnTo>
                <a:lnTo>
                  <a:pt x="603" y="2022"/>
                </a:lnTo>
                <a:lnTo>
                  <a:pt x="603" y="1944"/>
                </a:lnTo>
                <a:lnTo>
                  <a:pt x="585" y="1944"/>
                </a:lnTo>
                <a:lnTo>
                  <a:pt x="585" y="1866"/>
                </a:lnTo>
                <a:lnTo>
                  <a:pt x="566" y="1866"/>
                </a:lnTo>
                <a:lnTo>
                  <a:pt x="566" y="1788"/>
                </a:lnTo>
                <a:lnTo>
                  <a:pt x="548" y="1788"/>
                </a:lnTo>
                <a:lnTo>
                  <a:pt x="548" y="1710"/>
                </a:lnTo>
                <a:lnTo>
                  <a:pt x="530" y="1710"/>
                </a:lnTo>
                <a:lnTo>
                  <a:pt x="530" y="1633"/>
                </a:lnTo>
                <a:lnTo>
                  <a:pt x="512" y="1633"/>
                </a:lnTo>
                <a:lnTo>
                  <a:pt x="512" y="1555"/>
                </a:lnTo>
                <a:lnTo>
                  <a:pt x="493" y="1555"/>
                </a:lnTo>
                <a:lnTo>
                  <a:pt x="493" y="1477"/>
                </a:lnTo>
                <a:lnTo>
                  <a:pt x="474" y="1477"/>
                </a:lnTo>
                <a:lnTo>
                  <a:pt x="474" y="1399"/>
                </a:lnTo>
                <a:lnTo>
                  <a:pt x="456" y="1399"/>
                </a:lnTo>
                <a:lnTo>
                  <a:pt x="456" y="1322"/>
                </a:lnTo>
                <a:lnTo>
                  <a:pt x="437" y="1322"/>
                </a:lnTo>
                <a:lnTo>
                  <a:pt x="437" y="1244"/>
                </a:lnTo>
                <a:lnTo>
                  <a:pt x="418" y="1244"/>
                </a:lnTo>
                <a:lnTo>
                  <a:pt x="418" y="1166"/>
                </a:lnTo>
                <a:lnTo>
                  <a:pt x="398" y="1166"/>
                </a:lnTo>
                <a:lnTo>
                  <a:pt x="398" y="1088"/>
                </a:lnTo>
                <a:lnTo>
                  <a:pt x="379" y="1088"/>
                </a:lnTo>
                <a:lnTo>
                  <a:pt x="379" y="1011"/>
                </a:lnTo>
                <a:lnTo>
                  <a:pt x="359" y="1011"/>
                </a:lnTo>
                <a:lnTo>
                  <a:pt x="359" y="933"/>
                </a:lnTo>
                <a:lnTo>
                  <a:pt x="339" y="933"/>
                </a:lnTo>
                <a:lnTo>
                  <a:pt x="339" y="855"/>
                </a:lnTo>
                <a:lnTo>
                  <a:pt x="318" y="855"/>
                </a:lnTo>
                <a:lnTo>
                  <a:pt x="318" y="777"/>
                </a:lnTo>
                <a:lnTo>
                  <a:pt x="297" y="777"/>
                </a:lnTo>
                <a:lnTo>
                  <a:pt x="297" y="699"/>
                </a:lnTo>
                <a:lnTo>
                  <a:pt x="276" y="699"/>
                </a:lnTo>
                <a:lnTo>
                  <a:pt x="276" y="622"/>
                </a:lnTo>
                <a:lnTo>
                  <a:pt x="254" y="622"/>
                </a:lnTo>
                <a:lnTo>
                  <a:pt x="254" y="544"/>
                </a:lnTo>
                <a:lnTo>
                  <a:pt x="231" y="544"/>
                </a:lnTo>
                <a:lnTo>
                  <a:pt x="231" y="466"/>
                </a:lnTo>
                <a:lnTo>
                  <a:pt x="208" y="466"/>
                </a:lnTo>
                <a:lnTo>
                  <a:pt x="208" y="388"/>
                </a:lnTo>
                <a:lnTo>
                  <a:pt x="183" y="388"/>
                </a:lnTo>
                <a:lnTo>
                  <a:pt x="183" y="311"/>
                </a:lnTo>
                <a:lnTo>
                  <a:pt x="157" y="311"/>
                </a:lnTo>
                <a:lnTo>
                  <a:pt x="157" y="233"/>
                </a:lnTo>
                <a:lnTo>
                  <a:pt x="129" y="233"/>
                </a:lnTo>
                <a:lnTo>
                  <a:pt x="129" y="155"/>
                </a:lnTo>
                <a:lnTo>
                  <a:pt x="98" y="155"/>
                </a:lnTo>
                <a:lnTo>
                  <a:pt x="98" y="77"/>
                </a:lnTo>
                <a:lnTo>
                  <a:pt x="62" y="77"/>
                </a:lnTo>
                <a:lnTo>
                  <a:pt x="62" y="0"/>
                </a:lnTo>
                <a:lnTo>
                  <a:pt x="0" y="0"/>
                </a:lnTo>
              </a:path>
            </a:pathLst>
          </a:custGeom>
          <a:noFill/>
          <a:ln w="2857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Tree>
    <p:extLst>
      <p:ext uri="{BB962C8B-B14F-4D97-AF65-F5344CB8AC3E}">
        <p14:creationId xmlns:p14="http://schemas.microsoft.com/office/powerpoint/2010/main" val="4003939015"/>
      </p:ext>
    </p:extLst>
  </p:cSld>
  <p:clrMapOvr>
    <a:masterClrMapping/>
  </p:clrMapOvr>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42" name="Rectangle 2"/>
          <p:cNvSpPr>
            <a:spLocks noGrp="1" noChangeArrowheads="1"/>
          </p:cNvSpPr>
          <p:nvPr>
            <p:ph type="title"/>
          </p:nvPr>
        </p:nvSpPr>
        <p:spPr/>
        <p:txBody>
          <a:bodyPr/>
          <a:lstStyle/>
          <a:p>
            <a:r>
              <a:rPr lang="en-US" altLang="en-US"/>
              <a:t>Travel time</a:t>
            </a:r>
          </a:p>
        </p:txBody>
      </p:sp>
      <p:grpSp>
        <p:nvGrpSpPr>
          <p:cNvPr id="112643" name="Group 96"/>
          <p:cNvGrpSpPr>
            <a:grpSpLocks/>
          </p:cNvGrpSpPr>
          <p:nvPr/>
        </p:nvGrpSpPr>
        <p:grpSpPr bwMode="auto">
          <a:xfrm>
            <a:off x="1606550" y="2922588"/>
            <a:ext cx="122238" cy="2752725"/>
            <a:chOff x="1364" y="1662"/>
            <a:chExt cx="174" cy="2329"/>
          </a:xfrm>
        </p:grpSpPr>
        <p:sp>
          <p:nvSpPr>
            <p:cNvPr id="113554" name="Line 68"/>
            <p:cNvSpPr>
              <a:spLocks noChangeShapeType="1"/>
            </p:cNvSpPr>
            <p:nvPr/>
          </p:nvSpPr>
          <p:spPr bwMode="auto">
            <a:xfrm flipV="1">
              <a:off x="1537" y="1662"/>
              <a:ext cx="1" cy="2328"/>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3555" name="Line 69"/>
            <p:cNvSpPr>
              <a:spLocks noChangeShapeType="1"/>
            </p:cNvSpPr>
            <p:nvPr/>
          </p:nvSpPr>
          <p:spPr bwMode="auto">
            <a:xfrm flipH="1">
              <a:off x="1400" y="3990"/>
              <a:ext cx="137" cy="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3556" name="Line 70"/>
            <p:cNvSpPr>
              <a:spLocks noChangeShapeType="1"/>
            </p:cNvSpPr>
            <p:nvPr/>
          </p:nvSpPr>
          <p:spPr bwMode="auto">
            <a:xfrm flipH="1">
              <a:off x="1364" y="3990"/>
              <a:ext cx="173" cy="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3557" name="Line 72"/>
            <p:cNvSpPr>
              <a:spLocks noChangeShapeType="1"/>
            </p:cNvSpPr>
            <p:nvPr/>
          </p:nvSpPr>
          <p:spPr bwMode="auto">
            <a:xfrm flipH="1">
              <a:off x="1400" y="3758"/>
              <a:ext cx="137" cy="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3558" name="Line 73"/>
            <p:cNvSpPr>
              <a:spLocks noChangeShapeType="1"/>
            </p:cNvSpPr>
            <p:nvPr/>
          </p:nvSpPr>
          <p:spPr bwMode="auto">
            <a:xfrm flipH="1">
              <a:off x="1400" y="3525"/>
              <a:ext cx="137" cy="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3559" name="Line 74"/>
            <p:cNvSpPr>
              <a:spLocks noChangeShapeType="1"/>
            </p:cNvSpPr>
            <p:nvPr/>
          </p:nvSpPr>
          <p:spPr bwMode="auto">
            <a:xfrm flipH="1">
              <a:off x="1400" y="3292"/>
              <a:ext cx="137" cy="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3560" name="Line 75"/>
            <p:cNvSpPr>
              <a:spLocks noChangeShapeType="1"/>
            </p:cNvSpPr>
            <p:nvPr/>
          </p:nvSpPr>
          <p:spPr bwMode="auto">
            <a:xfrm flipH="1">
              <a:off x="1400" y="3059"/>
              <a:ext cx="137" cy="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3561" name="Line 76"/>
            <p:cNvSpPr>
              <a:spLocks noChangeShapeType="1"/>
            </p:cNvSpPr>
            <p:nvPr/>
          </p:nvSpPr>
          <p:spPr bwMode="auto">
            <a:xfrm flipH="1">
              <a:off x="1400" y="2826"/>
              <a:ext cx="137" cy="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3562" name="Line 77"/>
            <p:cNvSpPr>
              <a:spLocks noChangeShapeType="1"/>
            </p:cNvSpPr>
            <p:nvPr/>
          </p:nvSpPr>
          <p:spPr bwMode="auto">
            <a:xfrm flipH="1">
              <a:off x="1364" y="2826"/>
              <a:ext cx="173" cy="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3563" name="Line 79"/>
            <p:cNvSpPr>
              <a:spLocks noChangeShapeType="1"/>
            </p:cNvSpPr>
            <p:nvPr/>
          </p:nvSpPr>
          <p:spPr bwMode="auto">
            <a:xfrm flipH="1">
              <a:off x="1400" y="2593"/>
              <a:ext cx="137" cy="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3564" name="Line 80"/>
            <p:cNvSpPr>
              <a:spLocks noChangeShapeType="1"/>
            </p:cNvSpPr>
            <p:nvPr/>
          </p:nvSpPr>
          <p:spPr bwMode="auto">
            <a:xfrm flipH="1">
              <a:off x="1400" y="2361"/>
              <a:ext cx="137" cy="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3565" name="Line 81"/>
            <p:cNvSpPr>
              <a:spLocks noChangeShapeType="1"/>
            </p:cNvSpPr>
            <p:nvPr/>
          </p:nvSpPr>
          <p:spPr bwMode="auto">
            <a:xfrm flipH="1">
              <a:off x="1400" y="2128"/>
              <a:ext cx="137" cy="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3566" name="Line 82"/>
            <p:cNvSpPr>
              <a:spLocks noChangeShapeType="1"/>
            </p:cNvSpPr>
            <p:nvPr/>
          </p:nvSpPr>
          <p:spPr bwMode="auto">
            <a:xfrm flipH="1">
              <a:off x="1400" y="1895"/>
              <a:ext cx="137" cy="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3567" name="Line 83"/>
            <p:cNvSpPr>
              <a:spLocks noChangeShapeType="1"/>
            </p:cNvSpPr>
            <p:nvPr/>
          </p:nvSpPr>
          <p:spPr bwMode="auto">
            <a:xfrm flipH="1">
              <a:off x="1400" y="1662"/>
              <a:ext cx="137" cy="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3568" name="Line 84"/>
            <p:cNvSpPr>
              <a:spLocks noChangeShapeType="1"/>
            </p:cNvSpPr>
            <p:nvPr/>
          </p:nvSpPr>
          <p:spPr bwMode="auto">
            <a:xfrm flipH="1">
              <a:off x="1364" y="1662"/>
              <a:ext cx="173" cy="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grpSp>
      <p:sp>
        <p:nvSpPr>
          <p:cNvPr id="112644" name="Text Box 98"/>
          <p:cNvSpPr txBox="1">
            <a:spLocks noChangeArrowheads="1"/>
          </p:cNvSpPr>
          <p:nvPr/>
        </p:nvSpPr>
        <p:spPr bwMode="auto">
          <a:xfrm rot="-5400000">
            <a:off x="-61912" y="4064000"/>
            <a:ext cx="2565400"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ctr" eaLnBrk="1" hangingPunct="1"/>
            <a:r>
              <a:rPr lang="en-US" altLang="en-US" sz="2000">
                <a:latin typeface="Times New Roman" panose="02020603050405020304" pitchFamily="18" charset="0"/>
              </a:rPr>
              <a:t>Cumulative probability</a:t>
            </a:r>
          </a:p>
        </p:txBody>
      </p:sp>
      <p:sp>
        <p:nvSpPr>
          <p:cNvPr id="112645" name="Line 106"/>
          <p:cNvSpPr>
            <a:spLocks noChangeShapeType="1"/>
          </p:cNvSpPr>
          <p:nvPr/>
        </p:nvSpPr>
        <p:spPr bwMode="auto">
          <a:xfrm>
            <a:off x="1706563" y="5673725"/>
            <a:ext cx="6342062"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2646" name="Line 110"/>
          <p:cNvSpPr>
            <a:spLocks noChangeShapeType="1"/>
          </p:cNvSpPr>
          <p:nvPr/>
        </p:nvSpPr>
        <p:spPr bwMode="auto">
          <a:xfrm>
            <a:off x="1830388" y="5673725"/>
            <a:ext cx="3175" cy="7620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2647" name="Line 111"/>
          <p:cNvSpPr>
            <a:spLocks noChangeShapeType="1"/>
          </p:cNvSpPr>
          <p:nvPr/>
        </p:nvSpPr>
        <p:spPr bwMode="auto">
          <a:xfrm>
            <a:off x="1958975" y="5673725"/>
            <a:ext cx="3175" cy="7620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2648" name="Line 112"/>
          <p:cNvSpPr>
            <a:spLocks noChangeShapeType="1"/>
          </p:cNvSpPr>
          <p:nvPr/>
        </p:nvSpPr>
        <p:spPr bwMode="auto">
          <a:xfrm>
            <a:off x="2082800" y="5673725"/>
            <a:ext cx="4763" cy="7620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2649" name="Line 113"/>
          <p:cNvSpPr>
            <a:spLocks noChangeShapeType="1"/>
          </p:cNvSpPr>
          <p:nvPr/>
        </p:nvSpPr>
        <p:spPr bwMode="auto">
          <a:xfrm>
            <a:off x="2209800" y="5673725"/>
            <a:ext cx="4763" cy="7620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2650" name="Line 114"/>
          <p:cNvSpPr>
            <a:spLocks noChangeShapeType="1"/>
          </p:cNvSpPr>
          <p:nvPr/>
        </p:nvSpPr>
        <p:spPr bwMode="auto">
          <a:xfrm>
            <a:off x="2339975" y="5673725"/>
            <a:ext cx="3175" cy="7620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2651" name="Line 115"/>
          <p:cNvSpPr>
            <a:spLocks noChangeShapeType="1"/>
          </p:cNvSpPr>
          <p:nvPr/>
        </p:nvSpPr>
        <p:spPr bwMode="auto">
          <a:xfrm>
            <a:off x="2465388" y="5673725"/>
            <a:ext cx="1587" cy="7620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2652" name="Line 116"/>
          <p:cNvSpPr>
            <a:spLocks noChangeShapeType="1"/>
          </p:cNvSpPr>
          <p:nvPr/>
        </p:nvSpPr>
        <p:spPr bwMode="auto">
          <a:xfrm>
            <a:off x="2592388" y="5673725"/>
            <a:ext cx="3175" cy="7620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2653" name="Line 117"/>
          <p:cNvSpPr>
            <a:spLocks noChangeShapeType="1"/>
          </p:cNvSpPr>
          <p:nvPr/>
        </p:nvSpPr>
        <p:spPr bwMode="auto">
          <a:xfrm>
            <a:off x="2720975" y="5673725"/>
            <a:ext cx="1588" cy="7620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2654" name="Line 118"/>
          <p:cNvSpPr>
            <a:spLocks noChangeShapeType="1"/>
          </p:cNvSpPr>
          <p:nvPr/>
        </p:nvSpPr>
        <p:spPr bwMode="auto">
          <a:xfrm>
            <a:off x="2846388" y="5673725"/>
            <a:ext cx="1587" cy="7620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2655" name="Line 119"/>
          <p:cNvSpPr>
            <a:spLocks noChangeShapeType="1"/>
          </p:cNvSpPr>
          <p:nvPr/>
        </p:nvSpPr>
        <p:spPr bwMode="auto">
          <a:xfrm>
            <a:off x="2973388" y="5673725"/>
            <a:ext cx="3175" cy="7620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2656" name="Line 120"/>
          <p:cNvSpPr>
            <a:spLocks noChangeShapeType="1"/>
          </p:cNvSpPr>
          <p:nvPr/>
        </p:nvSpPr>
        <p:spPr bwMode="auto">
          <a:xfrm>
            <a:off x="3101975" y="5673725"/>
            <a:ext cx="1588" cy="7620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2657" name="Line 121"/>
          <p:cNvSpPr>
            <a:spLocks noChangeShapeType="1"/>
          </p:cNvSpPr>
          <p:nvPr/>
        </p:nvSpPr>
        <p:spPr bwMode="auto">
          <a:xfrm>
            <a:off x="3225800" y="5673725"/>
            <a:ext cx="3175" cy="7620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2658" name="Line 122"/>
          <p:cNvSpPr>
            <a:spLocks noChangeShapeType="1"/>
          </p:cNvSpPr>
          <p:nvPr/>
        </p:nvSpPr>
        <p:spPr bwMode="auto">
          <a:xfrm>
            <a:off x="3354388" y="5673725"/>
            <a:ext cx="1587" cy="7620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2659" name="Line 123"/>
          <p:cNvSpPr>
            <a:spLocks noChangeShapeType="1"/>
          </p:cNvSpPr>
          <p:nvPr/>
        </p:nvSpPr>
        <p:spPr bwMode="auto">
          <a:xfrm>
            <a:off x="3481388" y="5673725"/>
            <a:ext cx="4762" cy="7620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2660" name="Line 124"/>
          <p:cNvSpPr>
            <a:spLocks noChangeShapeType="1"/>
          </p:cNvSpPr>
          <p:nvPr/>
        </p:nvSpPr>
        <p:spPr bwMode="auto">
          <a:xfrm>
            <a:off x="3606800" y="5673725"/>
            <a:ext cx="3175" cy="7620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2661" name="Line 125"/>
          <p:cNvSpPr>
            <a:spLocks noChangeShapeType="1"/>
          </p:cNvSpPr>
          <p:nvPr/>
        </p:nvSpPr>
        <p:spPr bwMode="auto">
          <a:xfrm>
            <a:off x="3735388" y="5673725"/>
            <a:ext cx="1587" cy="7620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2662" name="Line 126"/>
          <p:cNvSpPr>
            <a:spLocks noChangeShapeType="1"/>
          </p:cNvSpPr>
          <p:nvPr/>
        </p:nvSpPr>
        <p:spPr bwMode="auto">
          <a:xfrm>
            <a:off x="3862388" y="5673725"/>
            <a:ext cx="4762" cy="7620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2663" name="Line 127"/>
          <p:cNvSpPr>
            <a:spLocks noChangeShapeType="1"/>
          </p:cNvSpPr>
          <p:nvPr/>
        </p:nvSpPr>
        <p:spPr bwMode="auto">
          <a:xfrm>
            <a:off x="3987800" y="5673725"/>
            <a:ext cx="4763" cy="7620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2664" name="Line 128"/>
          <p:cNvSpPr>
            <a:spLocks noChangeShapeType="1"/>
          </p:cNvSpPr>
          <p:nvPr/>
        </p:nvSpPr>
        <p:spPr bwMode="auto">
          <a:xfrm>
            <a:off x="4114800" y="5673725"/>
            <a:ext cx="4763" cy="7620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2665" name="Line 129"/>
          <p:cNvSpPr>
            <a:spLocks noChangeShapeType="1"/>
          </p:cNvSpPr>
          <p:nvPr/>
        </p:nvSpPr>
        <p:spPr bwMode="auto">
          <a:xfrm>
            <a:off x="4240213" y="5673725"/>
            <a:ext cx="3175" cy="7620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2666" name="Line 130"/>
          <p:cNvSpPr>
            <a:spLocks noChangeShapeType="1"/>
          </p:cNvSpPr>
          <p:nvPr/>
        </p:nvSpPr>
        <p:spPr bwMode="auto">
          <a:xfrm>
            <a:off x="4240213" y="5673725"/>
            <a:ext cx="3175" cy="130175"/>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2667" name="Line 132"/>
          <p:cNvSpPr>
            <a:spLocks noChangeShapeType="1"/>
          </p:cNvSpPr>
          <p:nvPr/>
        </p:nvSpPr>
        <p:spPr bwMode="auto">
          <a:xfrm>
            <a:off x="4368800" y="5673725"/>
            <a:ext cx="3175" cy="7620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2668" name="Line 133"/>
          <p:cNvSpPr>
            <a:spLocks noChangeShapeType="1"/>
          </p:cNvSpPr>
          <p:nvPr/>
        </p:nvSpPr>
        <p:spPr bwMode="auto">
          <a:xfrm>
            <a:off x="4495800" y="5673725"/>
            <a:ext cx="4763" cy="7620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2669" name="Line 134"/>
          <p:cNvSpPr>
            <a:spLocks noChangeShapeType="1"/>
          </p:cNvSpPr>
          <p:nvPr/>
        </p:nvSpPr>
        <p:spPr bwMode="auto">
          <a:xfrm>
            <a:off x="4625975" y="5673725"/>
            <a:ext cx="1588" cy="7620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2670" name="Line 135"/>
          <p:cNvSpPr>
            <a:spLocks noChangeShapeType="1"/>
          </p:cNvSpPr>
          <p:nvPr/>
        </p:nvSpPr>
        <p:spPr bwMode="auto">
          <a:xfrm>
            <a:off x="4749800" y="5673725"/>
            <a:ext cx="3175" cy="7620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2671" name="Line 136"/>
          <p:cNvSpPr>
            <a:spLocks noChangeShapeType="1"/>
          </p:cNvSpPr>
          <p:nvPr/>
        </p:nvSpPr>
        <p:spPr bwMode="auto">
          <a:xfrm>
            <a:off x="4878388" y="5673725"/>
            <a:ext cx="3175" cy="7620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2672" name="Line 137"/>
          <p:cNvSpPr>
            <a:spLocks noChangeShapeType="1"/>
          </p:cNvSpPr>
          <p:nvPr/>
        </p:nvSpPr>
        <p:spPr bwMode="auto">
          <a:xfrm>
            <a:off x="5002213" y="5673725"/>
            <a:ext cx="4762" cy="7620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2673" name="Line 138"/>
          <p:cNvSpPr>
            <a:spLocks noChangeShapeType="1"/>
          </p:cNvSpPr>
          <p:nvPr/>
        </p:nvSpPr>
        <p:spPr bwMode="auto">
          <a:xfrm>
            <a:off x="5129213" y="5673725"/>
            <a:ext cx="4762" cy="7620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2674" name="Line 139"/>
          <p:cNvSpPr>
            <a:spLocks noChangeShapeType="1"/>
          </p:cNvSpPr>
          <p:nvPr/>
        </p:nvSpPr>
        <p:spPr bwMode="auto">
          <a:xfrm>
            <a:off x="5259388" y="5673725"/>
            <a:ext cx="3175" cy="7620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2675" name="Line 140"/>
          <p:cNvSpPr>
            <a:spLocks noChangeShapeType="1"/>
          </p:cNvSpPr>
          <p:nvPr/>
        </p:nvSpPr>
        <p:spPr bwMode="auto">
          <a:xfrm>
            <a:off x="5386388" y="5673725"/>
            <a:ext cx="3175" cy="7620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2676" name="Line 141"/>
          <p:cNvSpPr>
            <a:spLocks noChangeShapeType="1"/>
          </p:cNvSpPr>
          <p:nvPr/>
        </p:nvSpPr>
        <p:spPr bwMode="auto">
          <a:xfrm>
            <a:off x="5511800" y="5673725"/>
            <a:ext cx="3175" cy="7620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2677" name="Line 142"/>
          <p:cNvSpPr>
            <a:spLocks noChangeShapeType="1"/>
          </p:cNvSpPr>
          <p:nvPr/>
        </p:nvSpPr>
        <p:spPr bwMode="auto">
          <a:xfrm>
            <a:off x="5640388" y="5673725"/>
            <a:ext cx="1587" cy="7620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2678" name="Line 143"/>
          <p:cNvSpPr>
            <a:spLocks noChangeShapeType="1"/>
          </p:cNvSpPr>
          <p:nvPr/>
        </p:nvSpPr>
        <p:spPr bwMode="auto">
          <a:xfrm>
            <a:off x="5765800" y="5673725"/>
            <a:ext cx="1588" cy="7620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2679" name="Line 144"/>
          <p:cNvSpPr>
            <a:spLocks noChangeShapeType="1"/>
          </p:cNvSpPr>
          <p:nvPr/>
        </p:nvSpPr>
        <p:spPr bwMode="auto">
          <a:xfrm>
            <a:off x="5892800" y="5673725"/>
            <a:ext cx="3175" cy="7620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2680" name="Line 145"/>
          <p:cNvSpPr>
            <a:spLocks noChangeShapeType="1"/>
          </p:cNvSpPr>
          <p:nvPr/>
        </p:nvSpPr>
        <p:spPr bwMode="auto">
          <a:xfrm>
            <a:off x="6021388" y="5673725"/>
            <a:ext cx="1587" cy="7620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2681" name="Line 146"/>
          <p:cNvSpPr>
            <a:spLocks noChangeShapeType="1"/>
          </p:cNvSpPr>
          <p:nvPr/>
        </p:nvSpPr>
        <p:spPr bwMode="auto">
          <a:xfrm>
            <a:off x="6145213" y="5673725"/>
            <a:ext cx="3175" cy="7620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2682" name="Line 147"/>
          <p:cNvSpPr>
            <a:spLocks noChangeShapeType="1"/>
          </p:cNvSpPr>
          <p:nvPr/>
        </p:nvSpPr>
        <p:spPr bwMode="auto">
          <a:xfrm>
            <a:off x="6273800" y="5673725"/>
            <a:ext cx="1588" cy="7620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2683" name="Line 148"/>
          <p:cNvSpPr>
            <a:spLocks noChangeShapeType="1"/>
          </p:cNvSpPr>
          <p:nvPr/>
        </p:nvSpPr>
        <p:spPr bwMode="auto">
          <a:xfrm>
            <a:off x="6400800" y="5673725"/>
            <a:ext cx="4763" cy="7620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2684" name="Line 149"/>
          <p:cNvSpPr>
            <a:spLocks noChangeShapeType="1"/>
          </p:cNvSpPr>
          <p:nvPr/>
        </p:nvSpPr>
        <p:spPr bwMode="auto">
          <a:xfrm>
            <a:off x="6526213" y="5673725"/>
            <a:ext cx="3175" cy="7620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2685" name="Line 150"/>
          <p:cNvSpPr>
            <a:spLocks noChangeShapeType="1"/>
          </p:cNvSpPr>
          <p:nvPr/>
        </p:nvSpPr>
        <p:spPr bwMode="auto">
          <a:xfrm>
            <a:off x="6654800" y="5673725"/>
            <a:ext cx="1588" cy="7620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2686" name="Line 151"/>
          <p:cNvSpPr>
            <a:spLocks noChangeShapeType="1"/>
          </p:cNvSpPr>
          <p:nvPr/>
        </p:nvSpPr>
        <p:spPr bwMode="auto">
          <a:xfrm>
            <a:off x="6781800" y="5673725"/>
            <a:ext cx="4763" cy="7620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2687" name="Line 152"/>
          <p:cNvSpPr>
            <a:spLocks noChangeShapeType="1"/>
          </p:cNvSpPr>
          <p:nvPr/>
        </p:nvSpPr>
        <p:spPr bwMode="auto">
          <a:xfrm>
            <a:off x="6781800" y="5673725"/>
            <a:ext cx="4763" cy="130175"/>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2688" name="Line 154"/>
          <p:cNvSpPr>
            <a:spLocks noChangeShapeType="1"/>
          </p:cNvSpPr>
          <p:nvPr/>
        </p:nvSpPr>
        <p:spPr bwMode="auto">
          <a:xfrm>
            <a:off x="6907213" y="5673725"/>
            <a:ext cx="4762" cy="7620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2689" name="Line 155"/>
          <p:cNvSpPr>
            <a:spLocks noChangeShapeType="1"/>
          </p:cNvSpPr>
          <p:nvPr/>
        </p:nvSpPr>
        <p:spPr bwMode="auto">
          <a:xfrm>
            <a:off x="7034213" y="5673725"/>
            <a:ext cx="4762" cy="7620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2690" name="Line 156"/>
          <p:cNvSpPr>
            <a:spLocks noChangeShapeType="1"/>
          </p:cNvSpPr>
          <p:nvPr/>
        </p:nvSpPr>
        <p:spPr bwMode="auto">
          <a:xfrm>
            <a:off x="7162800" y="5673725"/>
            <a:ext cx="4763" cy="7620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2691" name="Line 157"/>
          <p:cNvSpPr>
            <a:spLocks noChangeShapeType="1"/>
          </p:cNvSpPr>
          <p:nvPr/>
        </p:nvSpPr>
        <p:spPr bwMode="auto">
          <a:xfrm>
            <a:off x="7288213" y="5673725"/>
            <a:ext cx="1587" cy="7620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2692" name="Line 158"/>
          <p:cNvSpPr>
            <a:spLocks noChangeShapeType="1"/>
          </p:cNvSpPr>
          <p:nvPr/>
        </p:nvSpPr>
        <p:spPr bwMode="auto">
          <a:xfrm>
            <a:off x="7415213" y="5673725"/>
            <a:ext cx="4762" cy="7620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2693" name="Line 159"/>
          <p:cNvSpPr>
            <a:spLocks noChangeShapeType="1"/>
          </p:cNvSpPr>
          <p:nvPr/>
        </p:nvSpPr>
        <p:spPr bwMode="auto">
          <a:xfrm>
            <a:off x="7545388" y="5673725"/>
            <a:ext cx="1587" cy="7620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2694" name="Line 160"/>
          <p:cNvSpPr>
            <a:spLocks noChangeShapeType="1"/>
          </p:cNvSpPr>
          <p:nvPr/>
        </p:nvSpPr>
        <p:spPr bwMode="auto">
          <a:xfrm>
            <a:off x="7669213" y="5673725"/>
            <a:ext cx="3175" cy="7620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2695" name="Line 161"/>
          <p:cNvSpPr>
            <a:spLocks noChangeShapeType="1"/>
          </p:cNvSpPr>
          <p:nvPr/>
        </p:nvSpPr>
        <p:spPr bwMode="auto">
          <a:xfrm>
            <a:off x="7797800" y="5673725"/>
            <a:ext cx="3175" cy="7620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2696" name="Line 162"/>
          <p:cNvSpPr>
            <a:spLocks noChangeShapeType="1"/>
          </p:cNvSpPr>
          <p:nvPr/>
        </p:nvSpPr>
        <p:spPr bwMode="auto">
          <a:xfrm>
            <a:off x="7926388" y="5673725"/>
            <a:ext cx="1587" cy="7620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2697" name="Line 163"/>
          <p:cNvSpPr>
            <a:spLocks noChangeShapeType="1"/>
          </p:cNvSpPr>
          <p:nvPr/>
        </p:nvSpPr>
        <p:spPr bwMode="auto">
          <a:xfrm>
            <a:off x="8048625" y="5673725"/>
            <a:ext cx="4763" cy="7620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2698" name="Rectangle 187"/>
          <p:cNvSpPr>
            <a:spLocks noChangeArrowheads="1"/>
          </p:cNvSpPr>
          <p:nvPr/>
        </p:nvSpPr>
        <p:spPr bwMode="auto">
          <a:xfrm>
            <a:off x="1676400" y="5822950"/>
            <a:ext cx="115888"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ctr" eaLnBrk="1" hangingPunct="1"/>
            <a:r>
              <a:rPr lang="en-US" altLang="en-US">
                <a:latin typeface="Times New Roman" panose="02020603050405020304" pitchFamily="18" charset="0"/>
              </a:rPr>
              <a:t>0</a:t>
            </a:r>
          </a:p>
        </p:txBody>
      </p:sp>
      <p:sp>
        <p:nvSpPr>
          <p:cNvPr id="112699" name="Rectangle 188"/>
          <p:cNvSpPr>
            <a:spLocks noChangeArrowheads="1"/>
          </p:cNvSpPr>
          <p:nvPr/>
        </p:nvSpPr>
        <p:spPr bwMode="auto">
          <a:xfrm>
            <a:off x="2779713" y="5822950"/>
            <a:ext cx="398462"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ctr" eaLnBrk="1" hangingPunct="1"/>
            <a:r>
              <a:rPr lang="en-US" altLang="en-US">
                <a:latin typeface="Times New Roman" panose="02020603050405020304" pitchFamily="18" charset="0"/>
              </a:rPr>
              <a:t>20K</a:t>
            </a:r>
          </a:p>
        </p:txBody>
      </p:sp>
      <p:sp>
        <p:nvSpPr>
          <p:cNvPr id="112700" name="Rectangle 189"/>
          <p:cNvSpPr>
            <a:spLocks noChangeArrowheads="1"/>
          </p:cNvSpPr>
          <p:nvPr/>
        </p:nvSpPr>
        <p:spPr bwMode="auto">
          <a:xfrm>
            <a:off x="4046538" y="5822950"/>
            <a:ext cx="398462"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ctr" eaLnBrk="1" hangingPunct="1"/>
            <a:r>
              <a:rPr lang="en-US" altLang="en-US">
                <a:latin typeface="Times New Roman" panose="02020603050405020304" pitchFamily="18" charset="0"/>
              </a:rPr>
              <a:t>40K</a:t>
            </a:r>
          </a:p>
        </p:txBody>
      </p:sp>
      <p:sp>
        <p:nvSpPr>
          <p:cNvPr id="112701" name="Rectangle 190"/>
          <p:cNvSpPr>
            <a:spLocks noChangeArrowheads="1"/>
          </p:cNvSpPr>
          <p:nvPr/>
        </p:nvSpPr>
        <p:spPr bwMode="auto">
          <a:xfrm>
            <a:off x="5318125" y="5822950"/>
            <a:ext cx="396875"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ctr" eaLnBrk="1" hangingPunct="1"/>
            <a:r>
              <a:rPr lang="en-US" altLang="en-US">
                <a:latin typeface="Times New Roman" panose="02020603050405020304" pitchFamily="18" charset="0"/>
              </a:rPr>
              <a:t>60K</a:t>
            </a:r>
          </a:p>
        </p:txBody>
      </p:sp>
      <p:sp>
        <p:nvSpPr>
          <p:cNvPr id="112702" name="Rectangle 191"/>
          <p:cNvSpPr>
            <a:spLocks noChangeArrowheads="1"/>
          </p:cNvSpPr>
          <p:nvPr/>
        </p:nvSpPr>
        <p:spPr bwMode="auto">
          <a:xfrm>
            <a:off x="6588125" y="5822950"/>
            <a:ext cx="396875"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ctr" eaLnBrk="1" hangingPunct="1"/>
            <a:r>
              <a:rPr lang="en-US" altLang="en-US">
                <a:latin typeface="Times New Roman" panose="02020603050405020304" pitchFamily="18" charset="0"/>
              </a:rPr>
              <a:t>80K</a:t>
            </a:r>
          </a:p>
        </p:txBody>
      </p:sp>
      <p:sp>
        <p:nvSpPr>
          <p:cNvPr id="112703" name="Rectangle 192"/>
          <p:cNvSpPr>
            <a:spLocks noChangeArrowheads="1"/>
          </p:cNvSpPr>
          <p:nvPr/>
        </p:nvSpPr>
        <p:spPr bwMode="auto">
          <a:xfrm>
            <a:off x="7797800" y="5822950"/>
            <a:ext cx="512763"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ctr" eaLnBrk="1" hangingPunct="1"/>
            <a:r>
              <a:rPr lang="en-US" altLang="en-US">
                <a:latin typeface="Times New Roman" panose="02020603050405020304" pitchFamily="18" charset="0"/>
              </a:rPr>
              <a:t>100K</a:t>
            </a:r>
          </a:p>
        </p:txBody>
      </p:sp>
      <p:sp>
        <p:nvSpPr>
          <p:cNvPr id="112704" name="Line 130"/>
          <p:cNvSpPr>
            <a:spLocks noChangeShapeType="1"/>
          </p:cNvSpPr>
          <p:nvPr/>
        </p:nvSpPr>
        <p:spPr bwMode="auto">
          <a:xfrm>
            <a:off x="5508625" y="5676900"/>
            <a:ext cx="4763" cy="130175"/>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2705" name="Line 130"/>
          <p:cNvSpPr>
            <a:spLocks noChangeShapeType="1"/>
          </p:cNvSpPr>
          <p:nvPr/>
        </p:nvSpPr>
        <p:spPr bwMode="auto">
          <a:xfrm>
            <a:off x="2971800" y="5673725"/>
            <a:ext cx="3175" cy="130175"/>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2706" name="Line 130"/>
          <p:cNvSpPr>
            <a:spLocks noChangeShapeType="1"/>
          </p:cNvSpPr>
          <p:nvPr/>
        </p:nvSpPr>
        <p:spPr bwMode="auto">
          <a:xfrm>
            <a:off x="1725613" y="5668963"/>
            <a:ext cx="4762" cy="130175"/>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2707" name="Rectangle 187"/>
          <p:cNvSpPr>
            <a:spLocks noChangeArrowheads="1"/>
          </p:cNvSpPr>
          <p:nvPr/>
        </p:nvSpPr>
        <p:spPr bwMode="auto">
          <a:xfrm>
            <a:off x="1457325" y="5543550"/>
            <a:ext cx="115888"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ctr" eaLnBrk="1" hangingPunct="1"/>
            <a:r>
              <a:rPr lang="en-US" altLang="en-US">
                <a:latin typeface="Times New Roman" panose="02020603050405020304" pitchFamily="18" charset="0"/>
              </a:rPr>
              <a:t>0</a:t>
            </a:r>
          </a:p>
        </p:txBody>
      </p:sp>
      <p:sp>
        <p:nvSpPr>
          <p:cNvPr id="112708" name="Rectangle 187"/>
          <p:cNvSpPr>
            <a:spLocks noChangeArrowheads="1"/>
          </p:cNvSpPr>
          <p:nvPr/>
        </p:nvSpPr>
        <p:spPr bwMode="auto">
          <a:xfrm>
            <a:off x="1447800" y="2798763"/>
            <a:ext cx="115888" cy="277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algn="ctr" eaLnBrk="1" hangingPunct="1"/>
            <a:r>
              <a:rPr lang="en-US" altLang="en-US">
                <a:latin typeface="Times New Roman" panose="02020603050405020304" pitchFamily="18" charset="0"/>
              </a:rPr>
              <a:t>1</a:t>
            </a:r>
          </a:p>
        </p:txBody>
      </p:sp>
      <p:sp>
        <p:nvSpPr>
          <p:cNvPr id="112709" name="TextBox 1292"/>
          <p:cNvSpPr txBox="1">
            <a:spLocks noChangeArrowheads="1"/>
          </p:cNvSpPr>
          <p:nvPr/>
        </p:nvSpPr>
        <p:spPr bwMode="auto">
          <a:xfrm>
            <a:off x="4800600" y="4114800"/>
            <a:ext cx="3136900" cy="1373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2800">
                <a:solidFill>
                  <a:srgbClr val="FF0000"/>
                </a:solidFill>
                <a:latin typeface="Times New Roman" panose="02020603050405020304" pitchFamily="18" charset="0"/>
              </a:rPr>
              <a:t>mean = 14,000</a:t>
            </a:r>
          </a:p>
          <a:p>
            <a:pPr eaLnBrk="1" hangingPunct="1"/>
            <a:r>
              <a:rPr lang="en-US" altLang="en-US" sz="2800">
                <a:solidFill>
                  <a:srgbClr val="FF0000"/>
                </a:solidFill>
                <a:latin typeface="Times New Roman" panose="02020603050405020304" pitchFamily="18" charset="0"/>
              </a:rPr>
              <a:t>std. dev. = 15,000</a:t>
            </a:r>
          </a:p>
          <a:p>
            <a:pPr eaLnBrk="1" hangingPunct="1"/>
            <a:r>
              <a:rPr lang="en-US" altLang="en-US" sz="2800">
                <a:solidFill>
                  <a:srgbClr val="FF0000"/>
                </a:solidFill>
                <a:latin typeface="Times New Roman" panose="02020603050405020304" pitchFamily="18" charset="0"/>
              </a:rPr>
              <a:t>minimum = 32 years</a:t>
            </a:r>
          </a:p>
        </p:txBody>
      </p:sp>
      <p:grpSp>
        <p:nvGrpSpPr>
          <p:cNvPr id="9" name="Group 1296"/>
          <p:cNvGrpSpPr>
            <a:grpSpLocks/>
          </p:cNvGrpSpPr>
          <p:nvPr/>
        </p:nvGrpSpPr>
        <p:grpSpPr bwMode="auto">
          <a:xfrm>
            <a:off x="1736725" y="2438400"/>
            <a:ext cx="3041650" cy="3233738"/>
            <a:chOff x="1584960" y="2286000"/>
            <a:chExt cx="3041005" cy="3233102"/>
          </a:xfrm>
        </p:grpSpPr>
        <p:sp>
          <p:nvSpPr>
            <p:cNvPr id="112715" name="Freeform 182"/>
            <p:cNvSpPr>
              <a:spLocks/>
            </p:cNvSpPr>
            <p:nvPr/>
          </p:nvSpPr>
          <p:spPr bwMode="auto">
            <a:xfrm flipV="1">
              <a:off x="1584960" y="2781299"/>
              <a:ext cx="3041005" cy="2737803"/>
            </a:xfrm>
            <a:custGeom>
              <a:avLst/>
              <a:gdLst>
                <a:gd name="T0" fmla="*/ 2147483647 w 6361"/>
                <a:gd name="T1" fmla="*/ 0 h 7777"/>
                <a:gd name="T2" fmla="*/ 2147483647 w 6361"/>
                <a:gd name="T3" fmla="*/ 0 h 7777"/>
                <a:gd name="T4" fmla="*/ 2147483647 w 6361"/>
                <a:gd name="T5" fmla="*/ 0 h 7777"/>
                <a:gd name="T6" fmla="*/ 2147483647 w 6361"/>
                <a:gd name="T7" fmla="*/ 0 h 7777"/>
                <a:gd name="T8" fmla="*/ 2147483647 w 6361"/>
                <a:gd name="T9" fmla="*/ 0 h 7777"/>
                <a:gd name="T10" fmla="*/ 2147483647 w 6361"/>
                <a:gd name="T11" fmla="*/ 0 h 7777"/>
                <a:gd name="T12" fmla="*/ 2147483647 w 6361"/>
                <a:gd name="T13" fmla="*/ 0 h 7777"/>
                <a:gd name="T14" fmla="*/ 2147483647 w 6361"/>
                <a:gd name="T15" fmla="*/ 0 h 7777"/>
                <a:gd name="T16" fmla="*/ 2147483647 w 6361"/>
                <a:gd name="T17" fmla="*/ 0 h 7777"/>
                <a:gd name="T18" fmla="*/ 2147483647 w 6361"/>
                <a:gd name="T19" fmla="*/ 0 h 7777"/>
                <a:gd name="T20" fmla="*/ 2147483647 w 6361"/>
                <a:gd name="T21" fmla="*/ 0 h 7777"/>
                <a:gd name="T22" fmla="*/ 2147483647 w 6361"/>
                <a:gd name="T23" fmla="*/ 0 h 7777"/>
                <a:gd name="T24" fmla="*/ 2147483647 w 6361"/>
                <a:gd name="T25" fmla="*/ 0 h 7777"/>
                <a:gd name="T26" fmla="*/ 2147483647 w 6361"/>
                <a:gd name="T27" fmla="*/ 0 h 7777"/>
                <a:gd name="T28" fmla="*/ 2147483647 w 6361"/>
                <a:gd name="T29" fmla="*/ 0 h 7777"/>
                <a:gd name="T30" fmla="*/ 2147483647 w 6361"/>
                <a:gd name="T31" fmla="*/ 0 h 7777"/>
                <a:gd name="T32" fmla="*/ 2147483647 w 6361"/>
                <a:gd name="T33" fmla="*/ 0 h 7777"/>
                <a:gd name="T34" fmla="*/ 2147483647 w 6361"/>
                <a:gd name="T35" fmla="*/ 0 h 7777"/>
                <a:gd name="T36" fmla="*/ 2147483647 w 6361"/>
                <a:gd name="T37" fmla="*/ 0 h 7777"/>
                <a:gd name="T38" fmla="*/ 2147483647 w 6361"/>
                <a:gd name="T39" fmla="*/ 0 h 7777"/>
                <a:gd name="T40" fmla="*/ 2147483647 w 6361"/>
                <a:gd name="T41" fmla="*/ 0 h 7777"/>
                <a:gd name="T42" fmla="*/ 2147483647 w 6361"/>
                <a:gd name="T43" fmla="*/ 0 h 7777"/>
                <a:gd name="T44" fmla="*/ 2147483647 w 6361"/>
                <a:gd name="T45" fmla="*/ 0 h 7777"/>
                <a:gd name="T46" fmla="*/ 2147483647 w 6361"/>
                <a:gd name="T47" fmla="*/ 0 h 7777"/>
                <a:gd name="T48" fmla="*/ 2147483647 w 6361"/>
                <a:gd name="T49" fmla="*/ 0 h 7777"/>
                <a:gd name="T50" fmla="*/ 2147483647 w 6361"/>
                <a:gd name="T51" fmla="*/ 0 h 7777"/>
                <a:gd name="T52" fmla="*/ 2147483647 w 6361"/>
                <a:gd name="T53" fmla="*/ 0 h 7777"/>
                <a:gd name="T54" fmla="*/ 2147483647 w 6361"/>
                <a:gd name="T55" fmla="*/ 0 h 7777"/>
                <a:gd name="T56" fmla="*/ 2147483647 w 6361"/>
                <a:gd name="T57" fmla="*/ 0 h 7777"/>
                <a:gd name="T58" fmla="*/ 2147483647 w 6361"/>
                <a:gd name="T59" fmla="*/ 0 h 7777"/>
                <a:gd name="T60" fmla="*/ 2147483647 w 6361"/>
                <a:gd name="T61" fmla="*/ 0 h 7777"/>
                <a:gd name="T62" fmla="*/ 2147483647 w 6361"/>
                <a:gd name="T63" fmla="*/ 0 h 7777"/>
                <a:gd name="T64" fmla="*/ 2147483647 w 6361"/>
                <a:gd name="T65" fmla="*/ 0 h 7777"/>
                <a:gd name="T66" fmla="*/ 2147483647 w 6361"/>
                <a:gd name="T67" fmla="*/ 0 h 7777"/>
                <a:gd name="T68" fmla="*/ 2147483647 w 6361"/>
                <a:gd name="T69" fmla="*/ 0 h 7777"/>
                <a:gd name="T70" fmla="*/ 2147483647 w 6361"/>
                <a:gd name="T71" fmla="*/ 0 h 7777"/>
                <a:gd name="T72" fmla="*/ 2147483647 w 6361"/>
                <a:gd name="T73" fmla="*/ 0 h 7777"/>
                <a:gd name="T74" fmla="*/ 2147483647 w 6361"/>
                <a:gd name="T75" fmla="*/ 0 h 7777"/>
                <a:gd name="T76" fmla="*/ 2147483647 w 6361"/>
                <a:gd name="T77" fmla="*/ 0 h 7777"/>
                <a:gd name="T78" fmla="*/ 2147483647 w 6361"/>
                <a:gd name="T79" fmla="*/ 0 h 7777"/>
                <a:gd name="T80" fmla="*/ 2147483647 w 6361"/>
                <a:gd name="T81" fmla="*/ 0 h 7777"/>
                <a:gd name="T82" fmla="*/ 2147483647 w 6361"/>
                <a:gd name="T83" fmla="*/ 0 h 7777"/>
                <a:gd name="T84" fmla="*/ 2147483647 w 6361"/>
                <a:gd name="T85" fmla="*/ 0 h 7777"/>
                <a:gd name="T86" fmla="*/ 2147483647 w 6361"/>
                <a:gd name="T87" fmla="*/ 0 h 7777"/>
                <a:gd name="T88" fmla="*/ 2147483647 w 6361"/>
                <a:gd name="T89" fmla="*/ 0 h 7777"/>
                <a:gd name="T90" fmla="*/ 2147483647 w 6361"/>
                <a:gd name="T91" fmla="*/ 0 h 7777"/>
                <a:gd name="T92" fmla="*/ 2147483647 w 6361"/>
                <a:gd name="T93" fmla="*/ 0 h 7777"/>
                <a:gd name="T94" fmla="*/ 2147483647 w 6361"/>
                <a:gd name="T95" fmla="*/ 0 h 7777"/>
                <a:gd name="T96" fmla="*/ 2147483647 w 6361"/>
                <a:gd name="T97" fmla="*/ 0 h 7777"/>
                <a:gd name="T98" fmla="*/ 2147483647 w 6361"/>
                <a:gd name="T99" fmla="*/ 0 h 7777"/>
                <a:gd name="T100" fmla="*/ 2147483647 w 6361"/>
                <a:gd name="T101" fmla="*/ 0 h 7777"/>
                <a:gd name="T102" fmla="*/ 2147483647 w 6361"/>
                <a:gd name="T103" fmla="*/ 0 h 7777"/>
                <a:gd name="T104" fmla="*/ 2147483647 w 6361"/>
                <a:gd name="T105" fmla="*/ 0 h 7777"/>
                <a:gd name="T106" fmla="*/ 2147483647 w 6361"/>
                <a:gd name="T107" fmla="*/ 0 h 7777"/>
                <a:gd name="T108" fmla="*/ 2147483647 w 6361"/>
                <a:gd name="T109" fmla="*/ 0 h 7777"/>
                <a:gd name="T110" fmla="*/ 2147483647 w 6361"/>
                <a:gd name="T111" fmla="*/ 0 h 7777"/>
                <a:gd name="T112" fmla="*/ 2147483647 w 6361"/>
                <a:gd name="T113" fmla="*/ 0 h 7777"/>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6361"/>
                <a:gd name="T172" fmla="*/ 0 h 7777"/>
                <a:gd name="T173" fmla="*/ 6361 w 6361"/>
                <a:gd name="T174" fmla="*/ 7777 h 7777"/>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6361" h="7777">
                  <a:moveTo>
                    <a:pt x="0" y="0"/>
                  </a:moveTo>
                  <a:lnTo>
                    <a:pt x="0" y="0"/>
                  </a:lnTo>
                  <a:lnTo>
                    <a:pt x="0" y="77"/>
                  </a:lnTo>
                  <a:lnTo>
                    <a:pt x="19" y="77"/>
                  </a:lnTo>
                  <a:lnTo>
                    <a:pt x="19" y="155"/>
                  </a:lnTo>
                  <a:lnTo>
                    <a:pt x="46" y="155"/>
                  </a:lnTo>
                  <a:lnTo>
                    <a:pt x="46" y="233"/>
                  </a:lnTo>
                  <a:lnTo>
                    <a:pt x="66" y="233"/>
                  </a:lnTo>
                  <a:lnTo>
                    <a:pt x="66" y="311"/>
                  </a:lnTo>
                  <a:lnTo>
                    <a:pt x="83" y="311"/>
                  </a:lnTo>
                  <a:lnTo>
                    <a:pt x="83" y="388"/>
                  </a:lnTo>
                  <a:lnTo>
                    <a:pt x="99" y="388"/>
                  </a:lnTo>
                  <a:lnTo>
                    <a:pt x="99" y="466"/>
                  </a:lnTo>
                  <a:lnTo>
                    <a:pt x="113" y="466"/>
                  </a:lnTo>
                  <a:lnTo>
                    <a:pt x="113" y="544"/>
                  </a:lnTo>
                  <a:lnTo>
                    <a:pt x="127" y="544"/>
                  </a:lnTo>
                  <a:lnTo>
                    <a:pt x="127" y="622"/>
                  </a:lnTo>
                  <a:lnTo>
                    <a:pt x="140" y="622"/>
                  </a:lnTo>
                  <a:lnTo>
                    <a:pt x="140" y="699"/>
                  </a:lnTo>
                  <a:lnTo>
                    <a:pt x="152" y="699"/>
                  </a:lnTo>
                  <a:lnTo>
                    <a:pt x="152" y="777"/>
                  </a:lnTo>
                  <a:lnTo>
                    <a:pt x="164" y="777"/>
                  </a:lnTo>
                  <a:lnTo>
                    <a:pt x="164" y="855"/>
                  </a:lnTo>
                  <a:lnTo>
                    <a:pt x="176" y="855"/>
                  </a:lnTo>
                  <a:lnTo>
                    <a:pt x="176" y="933"/>
                  </a:lnTo>
                  <a:lnTo>
                    <a:pt x="188" y="933"/>
                  </a:lnTo>
                  <a:lnTo>
                    <a:pt x="188" y="1011"/>
                  </a:lnTo>
                  <a:lnTo>
                    <a:pt x="199" y="1011"/>
                  </a:lnTo>
                  <a:lnTo>
                    <a:pt x="199" y="1088"/>
                  </a:lnTo>
                  <a:lnTo>
                    <a:pt x="210" y="1088"/>
                  </a:lnTo>
                  <a:lnTo>
                    <a:pt x="210" y="1166"/>
                  </a:lnTo>
                  <a:lnTo>
                    <a:pt x="221" y="1166"/>
                  </a:lnTo>
                  <a:lnTo>
                    <a:pt x="221" y="1244"/>
                  </a:lnTo>
                  <a:lnTo>
                    <a:pt x="232" y="1244"/>
                  </a:lnTo>
                  <a:lnTo>
                    <a:pt x="232" y="1322"/>
                  </a:lnTo>
                  <a:lnTo>
                    <a:pt x="243" y="1322"/>
                  </a:lnTo>
                  <a:lnTo>
                    <a:pt x="243" y="1399"/>
                  </a:lnTo>
                  <a:lnTo>
                    <a:pt x="254" y="1399"/>
                  </a:lnTo>
                  <a:lnTo>
                    <a:pt x="254" y="1477"/>
                  </a:lnTo>
                  <a:lnTo>
                    <a:pt x="265" y="1477"/>
                  </a:lnTo>
                  <a:lnTo>
                    <a:pt x="265" y="1555"/>
                  </a:lnTo>
                  <a:lnTo>
                    <a:pt x="276" y="1555"/>
                  </a:lnTo>
                  <a:lnTo>
                    <a:pt x="276" y="1633"/>
                  </a:lnTo>
                  <a:lnTo>
                    <a:pt x="287" y="1633"/>
                  </a:lnTo>
                  <a:lnTo>
                    <a:pt x="287" y="1710"/>
                  </a:lnTo>
                  <a:lnTo>
                    <a:pt x="297" y="1710"/>
                  </a:lnTo>
                  <a:lnTo>
                    <a:pt x="297" y="1788"/>
                  </a:lnTo>
                  <a:lnTo>
                    <a:pt x="308" y="1788"/>
                  </a:lnTo>
                  <a:lnTo>
                    <a:pt x="308" y="1866"/>
                  </a:lnTo>
                  <a:lnTo>
                    <a:pt x="319" y="1866"/>
                  </a:lnTo>
                  <a:lnTo>
                    <a:pt x="319" y="1944"/>
                  </a:lnTo>
                  <a:lnTo>
                    <a:pt x="330" y="1944"/>
                  </a:lnTo>
                  <a:lnTo>
                    <a:pt x="330" y="2022"/>
                  </a:lnTo>
                  <a:lnTo>
                    <a:pt x="341" y="2022"/>
                  </a:lnTo>
                  <a:lnTo>
                    <a:pt x="341" y="2099"/>
                  </a:lnTo>
                  <a:lnTo>
                    <a:pt x="352" y="2099"/>
                  </a:lnTo>
                  <a:lnTo>
                    <a:pt x="352" y="2177"/>
                  </a:lnTo>
                  <a:lnTo>
                    <a:pt x="364" y="2177"/>
                  </a:lnTo>
                  <a:lnTo>
                    <a:pt x="364" y="2255"/>
                  </a:lnTo>
                  <a:lnTo>
                    <a:pt x="375" y="2255"/>
                  </a:lnTo>
                  <a:lnTo>
                    <a:pt x="375" y="2333"/>
                  </a:lnTo>
                  <a:lnTo>
                    <a:pt x="386" y="2333"/>
                  </a:lnTo>
                  <a:lnTo>
                    <a:pt x="386" y="2410"/>
                  </a:lnTo>
                  <a:lnTo>
                    <a:pt x="398" y="2410"/>
                  </a:lnTo>
                  <a:lnTo>
                    <a:pt x="398" y="2488"/>
                  </a:lnTo>
                  <a:lnTo>
                    <a:pt x="409" y="2488"/>
                  </a:lnTo>
                  <a:lnTo>
                    <a:pt x="409" y="2566"/>
                  </a:lnTo>
                  <a:lnTo>
                    <a:pt x="421" y="2566"/>
                  </a:lnTo>
                  <a:lnTo>
                    <a:pt x="421" y="2644"/>
                  </a:lnTo>
                  <a:lnTo>
                    <a:pt x="433" y="2644"/>
                  </a:lnTo>
                  <a:lnTo>
                    <a:pt x="433" y="2721"/>
                  </a:lnTo>
                  <a:lnTo>
                    <a:pt x="445" y="2721"/>
                  </a:lnTo>
                  <a:lnTo>
                    <a:pt x="445" y="2799"/>
                  </a:lnTo>
                  <a:lnTo>
                    <a:pt x="457" y="2799"/>
                  </a:lnTo>
                  <a:lnTo>
                    <a:pt x="457" y="2877"/>
                  </a:lnTo>
                  <a:lnTo>
                    <a:pt x="469" y="2877"/>
                  </a:lnTo>
                  <a:lnTo>
                    <a:pt x="469" y="2955"/>
                  </a:lnTo>
                  <a:lnTo>
                    <a:pt x="482" y="2955"/>
                  </a:lnTo>
                  <a:lnTo>
                    <a:pt x="482" y="3033"/>
                  </a:lnTo>
                  <a:lnTo>
                    <a:pt x="494" y="3033"/>
                  </a:lnTo>
                  <a:lnTo>
                    <a:pt x="494" y="3110"/>
                  </a:lnTo>
                  <a:lnTo>
                    <a:pt x="507" y="3110"/>
                  </a:lnTo>
                  <a:lnTo>
                    <a:pt x="507" y="3188"/>
                  </a:lnTo>
                  <a:lnTo>
                    <a:pt x="520" y="3188"/>
                  </a:lnTo>
                  <a:lnTo>
                    <a:pt x="520" y="3266"/>
                  </a:lnTo>
                  <a:lnTo>
                    <a:pt x="533" y="3266"/>
                  </a:lnTo>
                  <a:lnTo>
                    <a:pt x="533" y="3344"/>
                  </a:lnTo>
                  <a:lnTo>
                    <a:pt x="547" y="3344"/>
                  </a:lnTo>
                  <a:lnTo>
                    <a:pt x="547" y="3421"/>
                  </a:lnTo>
                  <a:lnTo>
                    <a:pt x="560" y="3421"/>
                  </a:lnTo>
                  <a:lnTo>
                    <a:pt x="560" y="3499"/>
                  </a:lnTo>
                  <a:lnTo>
                    <a:pt x="574" y="3499"/>
                  </a:lnTo>
                  <a:lnTo>
                    <a:pt x="574" y="3577"/>
                  </a:lnTo>
                  <a:lnTo>
                    <a:pt x="588" y="3577"/>
                  </a:lnTo>
                  <a:lnTo>
                    <a:pt x="588" y="3655"/>
                  </a:lnTo>
                  <a:lnTo>
                    <a:pt x="603" y="3655"/>
                  </a:lnTo>
                  <a:lnTo>
                    <a:pt x="603" y="3732"/>
                  </a:lnTo>
                  <a:lnTo>
                    <a:pt x="618" y="3732"/>
                  </a:lnTo>
                  <a:lnTo>
                    <a:pt x="618" y="3810"/>
                  </a:lnTo>
                  <a:lnTo>
                    <a:pt x="633" y="3810"/>
                  </a:lnTo>
                  <a:lnTo>
                    <a:pt x="633" y="3888"/>
                  </a:lnTo>
                  <a:lnTo>
                    <a:pt x="648" y="3888"/>
                  </a:lnTo>
                  <a:lnTo>
                    <a:pt x="648" y="3966"/>
                  </a:lnTo>
                  <a:lnTo>
                    <a:pt x="664" y="3966"/>
                  </a:lnTo>
                  <a:lnTo>
                    <a:pt x="664" y="4044"/>
                  </a:lnTo>
                  <a:lnTo>
                    <a:pt x="680" y="4044"/>
                  </a:lnTo>
                  <a:lnTo>
                    <a:pt x="680" y="4121"/>
                  </a:lnTo>
                  <a:lnTo>
                    <a:pt x="696" y="4121"/>
                  </a:lnTo>
                  <a:lnTo>
                    <a:pt x="696" y="4199"/>
                  </a:lnTo>
                  <a:lnTo>
                    <a:pt x="713" y="4199"/>
                  </a:lnTo>
                  <a:lnTo>
                    <a:pt x="713" y="4277"/>
                  </a:lnTo>
                  <a:lnTo>
                    <a:pt x="730" y="4277"/>
                  </a:lnTo>
                  <a:lnTo>
                    <a:pt x="730" y="4355"/>
                  </a:lnTo>
                  <a:lnTo>
                    <a:pt x="747" y="4355"/>
                  </a:lnTo>
                  <a:lnTo>
                    <a:pt x="747" y="4432"/>
                  </a:lnTo>
                  <a:lnTo>
                    <a:pt x="765" y="4432"/>
                  </a:lnTo>
                  <a:lnTo>
                    <a:pt x="765" y="4510"/>
                  </a:lnTo>
                  <a:lnTo>
                    <a:pt x="784" y="4510"/>
                  </a:lnTo>
                  <a:lnTo>
                    <a:pt x="784" y="4588"/>
                  </a:lnTo>
                  <a:lnTo>
                    <a:pt x="803" y="4588"/>
                  </a:lnTo>
                  <a:lnTo>
                    <a:pt x="803" y="4666"/>
                  </a:lnTo>
                  <a:lnTo>
                    <a:pt x="822" y="4666"/>
                  </a:lnTo>
                  <a:lnTo>
                    <a:pt x="822" y="4743"/>
                  </a:lnTo>
                  <a:lnTo>
                    <a:pt x="843" y="4743"/>
                  </a:lnTo>
                  <a:lnTo>
                    <a:pt x="843" y="4821"/>
                  </a:lnTo>
                  <a:lnTo>
                    <a:pt x="863" y="4821"/>
                  </a:lnTo>
                  <a:lnTo>
                    <a:pt x="863" y="4899"/>
                  </a:lnTo>
                  <a:lnTo>
                    <a:pt x="885" y="4899"/>
                  </a:lnTo>
                  <a:lnTo>
                    <a:pt x="885" y="4977"/>
                  </a:lnTo>
                  <a:lnTo>
                    <a:pt x="907" y="4977"/>
                  </a:lnTo>
                  <a:lnTo>
                    <a:pt x="907" y="5055"/>
                  </a:lnTo>
                  <a:lnTo>
                    <a:pt x="929" y="5055"/>
                  </a:lnTo>
                  <a:lnTo>
                    <a:pt x="929" y="5132"/>
                  </a:lnTo>
                  <a:lnTo>
                    <a:pt x="953" y="5132"/>
                  </a:lnTo>
                  <a:lnTo>
                    <a:pt x="953" y="5210"/>
                  </a:lnTo>
                  <a:lnTo>
                    <a:pt x="977" y="5210"/>
                  </a:lnTo>
                  <a:lnTo>
                    <a:pt x="977" y="5288"/>
                  </a:lnTo>
                  <a:lnTo>
                    <a:pt x="1002" y="5288"/>
                  </a:lnTo>
                  <a:lnTo>
                    <a:pt x="1002" y="5366"/>
                  </a:lnTo>
                  <a:lnTo>
                    <a:pt x="1028" y="5366"/>
                  </a:lnTo>
                  <a:lnTo>
                    <a:pt x="1028" y="5443"/>
                  </a:lnTo>
                  <a:lnTo>
                    <a:pt x="1056" y="5443"/>
                  </a:lnTo>
                  <a:lnTo>
                    <a:pt x="1056" y="5521"/>
                  </a:lnTo>
                  <a:lnTo>
                    <a:pt x="1084" y="5521"/>
                  </a:lnTo>
                  <a:lnTo>
                    <a:pt x="1084" y="5599"/>
                  </a:lnTo>
                  <a:lnTo>
                    <a:pt x="1113" y="5599"/>
                  </a:lnTo>
                  <a:lnTo>
                    <a:pt x="1113" y="5677"/>
                  </a:lnTo>
                  <a:lnTo>
                    <a:pt x="1144" y="5677"/>
                  </a:lnTo>
                  <a:lnTo>
                    <a:pt x="1144" y="5754"/>
                  </a:lnTo>
                  <a:lnTo>
                    <a:pt x="1176" y="5754"/>
                  </a:lnTo>
                  <a:lnTo>
                    <a:pt x="1176" y="5832"/>
                  </a:lnTo>
                  <a:lnTo>
                    <a:pt x="1210" y="5832"/>
                  </a:lnTo>
                  <a:lnTo>
                    <a:pt x="1210" y="5910"/>
                  </a:lnTo>
                  <a:lnTo>
                    <a:pt x="1245" y="5910"/>
                  </a:lnTo>
                  <a:lnTo>
                    <a:pt x="1245" y="5988"/>
                  </a:lnTo>
                  <a:lnTo>
                    <a:pt x="1282" y="5988"/>
                  </a:lnTo>
                  <a:lnTo>
                    <a:pt x="1282" y="6066"/>
                  </a:lnTo>
                  <a:lnTo>
                    <a:pt x="1321" y="6066"/>
                  </a:lnTo>
                  <a:lnTo>
                    <a:pt x="1321" y="6143"/>
                  </a:lnTo>
                  <a:lnTo>
                    <a:pt x="1362" y="6143"/>
                  </a:lnTo>
                  <a:lnTo>
                    <a:pt x="1362" y="6221"/>
                  </a:lnTo>
                  <a:lnTo>
                    <a:pt x="1406" y="6221"/>
                  </a:lnTo>
                  <a:lnTo>
                    <a:pt x="1406" y="6299"/>
                  </a:lnTo>
                  <a:lnTo>
                    <a:pt x="1452" y="6299"/>
                  </a:lnTo>
                  <a:lnTo>
                    <a:pt x="1452" y="6377"/>
                  </a:lnTo>
                  <a:lnTo>
                    <a:pt x="1501" y="6377"/>
                  </a:lnTo>
                  <a:lnTo>
                    <a:pt x="1501" y="6454"/>
                  </a:lnTo>
                  <a:lnTo>
                    <a:pt x="1554" y="6454"/>
                  </a:lnTo>
                  <a:lnTo>
                    <a:pt x="1554" y="6532"/>
                  </a:lnTo>
                  <a:lnTo>
                    <a:pt x="1611" y="6532"/>
                  </a:lnTo>
                  <a:lnTo>
                    <a:pt x="1611" y="6610"/>
                  </a:lnTo>
                  <a:lnTo>
                    <a:pt x="1672" y="6610"/>
                  </a:lnTo>
                  <a:lnTo>
                    <a:pt x="1672" y="6688"/>
                  </a:lnTo>
                  <a:lnTo>
                    <a:pt x="1738" y="6688"/>
                  </a:lnTo>
                  <a:lnTo>
                    <a:pt x="1738" y="6765"/>
                  </a:lnTo>
                  <a:lnTo>
                    <a:pt x="1811" y="6765"/>
                  </a:lnTo>
                  <a:lnTo>
                    <a:pt x="1811" y="6843"/>
                  </a:lnTo>
                  <a:lnTo>
                    <a:pt x="1890" y="6843"/>
                  </a:lnTo>
                  <a:lnTo>
                    <a:pt x="1890" y="6921"/>
                  </a:lnTo>
                  <a:lnTo>
                    <a:pt x="1978" y="6921"/>
                  </a:lnTo>
                  <a:lnTo>
                    <a:pt x="1978" y="6999"/>
                  </a:lnTo>
                  <a:lnTo>
                    <a:pt x="2076" y="6999"/>
                  </a:lnTo>
                  <a:lnTo>
                    <a:pt x="2076" y="7077"/>
                  </a:lnTo>
                  <a:lnTo>
                    <a:pt x="2187" y="7077"/>
                  </a:lnTo>
                  <a:lnTo>
                    <a:pt x="2187" y="7154"/>
                  </a:lnTo>
                  <a:lnTo>
                    <a:pt x="2314" y="7154"/>
                  </a:lnTo>
                  <a:lnTo>
                    <a:pt x="2314" y="7232"/>
                  </a:lnTo>
                  <a:lnTo>
                    <a:pt x="2461" y="7232"/>
                  </a:lnTo>
                  <a:lnTo>
                    <a:pt x="2461" y="7310"/>
                  </a:lnTo>
                  <a:lnTo>
                    <a:pt x="2637" y="7310"/>
                  </a:lnTo>
                  <a:lnTo>
                    <a:pt x="2637" y="7388"/>
                  </a:lnTo>
                  <a:lnTo>
                    <a:pt x="2852" y="7388"/>
                  </a:lnTo>
                  <a:lnTo>
                    <a:pt x="2852" y="7465"/>
                  </a:lnTo>
                  <a:lnTo>
                    <a:pt x="3126" y="7465"/>
                  </a:lnTo>
                  <a:lnTo>
                    <a:pt x="3126" y="7543"/>
                  </a:lnTo>
                  <a:lnTo>
                    <a:pt x="3499" y="7543"/>
                  </a:lnTo>
                  <a:lnTo>
                    <a:pt x="3499" y="7621"/>
                  </a:lnTo>
                  <a:lnTo>
                    <a:pt x="4063" y="7621"/>
                  </a:lnTo>
                  <a:lnTo>
                    <a:pt x="4063" y="7699"/>
                  </a:lnTo>
                  <a:lnTo>
                    <a:pt x="5137" y="7699"/>
                  </a:lnTo>
                  <a:lnTo>
                    <a:pt x="5137" y="7777"/>
                  </a:lnTo>
                  <a:lnTo>
                    <a:pt x="6361" y="7777"/>
                  </a:lnTo>
                  <a:lnTo>
                    <a:pt x="6361" y="7699"/>
                  </a:lnTo>
                  <a:lnTo>
                    <a:pt x="5137" y="7699"/>
                  </a:lnTo>
                  <a:lnTo>
                    <a:pt x="5137" y="7621"/>
                  </a:lnTo>
                  <a:lnTo>
                    <a:pt x="4063" y="7621"/>
                  </a:lnTo>
                  <a:lnTo>
                    <a:pt x="4063" y="7543"/>
                  </a:lnTo>
                  <a:lnTo>
                    <a:pt x="3499" y="7543"/>
                  </a:lnTo>
                  <a:lnTo>
                    <a:pt x="3499" y="7465"/>
                  </a:lnTo>
                  <a:lnTo>
                    <a:pt x="3126" y="7465"/>
                  </a:lnTo>
                  <a:lnTo>
                    <a:pt x="3126" y="7388"/>
                  </a:lnTo>
                  <a:lnTo>
                    <a:pt x="2852" y="7388"/>
                  </a:lnTo>
                  <a:lnTo>
                    <a:pt x="2852" y="7310"/>
                  </a:lnTo>
                  <a:lnTo>
                    <a:pt x="2637" y="7310"/>
                  </a:lnTo>
                  <a:lnTo>
                    <a:pt x="2637" y="7232"/>
                  </a:lnTo>
                  <a:lnTo>
                    <a:pt x="2461" y="7232"/>
                  </a:lnTo>
                  <a:lnTo>
                    <a:pt x="2461" y="7154"/>
                  </a:lnTo>
                  <a:lnTo>
                    <a:pt x="2314" y="7154"/>
                  </a:lnTo>
                  <a:lnTo>
                    <a:pt x="2314" y="7077"/>
                  </a:lnTo>
                  <a:lnTo>
                    <a:pt x="2187" y="7077"/>
                  </a:lnTo>
                  <a:lnTo>
                    <a:pt x="2187" y="6999"/>
                  </a:lnTo>
                  <a:lnTo>
                    <a:pt x="2076" y="6999"/>
                  </a:lnTo>
                  <a:lnTo>
                    <a:pt x="2076" y="6921"/>
                  </a:lnTo>
                  <a:lnTo>
                    <a:pt x="1978" y="6921"/>
                  </a:lnTo>
                  <a:lnTo>
                    <a:pt x="1978" y="6843"/>
                  </a:lnTo>
                  <a:lnTo>
                    <a:pt x="1890" y="6843"/>
                  </a:lnTo>
                  <a:lnTo>
                    <a:pt x="1890" y="6765"/>
                  </a:lnTo>
                  <a:lnTo>
                    <a:pt x="1811" y="6765"/>
                  </a:lnTo>
                  <a:lnTo>
                    <a:pt x="1811" y="6688"/>
                  </a:lnTo>
                  <a:lnTo>
                    <a:pt x="1738" y="6688"/>
                  </a:lnTo>
                  <a:lnTo>
                    <a:pt x="1738" y="6610"/>
                  </a:lnTo>
                  <a:lnTo>
                    <a:pt x="1672" y="6610"/>
                  </a:lnTo>
                  <a:lnTo>
                    <a:pt x="1672" y="6532"/>
                  </a:lnTo>
                  <a:lnTo>
                    <a:pt x="1611" y="6532"/>
                  </a:lnTo>
                  <a:lnTo>
                    <a:pt x="1611" y="6454"/>
                  </a:lnTo>
                  <a:lnTo>
                    <a:pt x="1554" y="6454"/>
                  </a:lnTo>
                  <a:lnTo>
                    <a:pt x="1554" y="6377"/>
                  </a:lnTo>
                  <a:lnTo>
                    <a:pt x="1501" y="6377"/>
                  </a:lnTo>
                  <a:lnTo>
                    <a:pt x="1501" y="6299"/>
                  </a:lnTo>
                  <a:lnTo>
                    <a:pt x="1452" y="6299"/>
                  </a:lnTo>
                  <a:lnTo>
                    <a:pt x="1452" y="6221"/>
                  </a:lnTo>
                  <a:lnTo>
                    <a:pt x="1406" y="6221"/>
                  </a:lnTo>
                  <a:lnTo>
                    <a:pt x="1406" y="6143"/>
                  </a:lnTo>
                  <a:lnTo>
                    <a:pt x="1362" y="6143"/>
                  </a:lnTo>
                  <a:lnTo>
                    <a:pt x="1362" y="6066"/>
                  </a:lnTo>
                  <a:lnTo>
                    <a:pt x="1321" y="6066"/>
                  </a:lnTo>
                  <a:lnTo>
                    <a:pt x="1321" y="5988"/>
                  </a:lnTo>
                  <a:lnTo>
                    <a:pt x="1282" y="5988"/>
                  </a:lnTo>
                  <a:lnTo>
                    <a:pt x="1282" y="5910"/>
                  </a:lnTo>
                  <a:lnTo>
                    <a:pt x="1245" y="5910"/>
                  </a:lnTo>
                  <a:lnTo>
                    <a:pt x="1245" y="5832"/>
                  </a:lnTo>
                  <a:lnTo>
                    <a:pt x="1210" y="5832"/>
                  </a:lnTo>
                  <a:lnTo>
                    <a:pt x="1210" y="5754"/>
                  </a:lnTo>
                  <a:lnTo>
                    <a:pt x="1176" y="5754"/>
                  </a:lnTo>
                  <a:lnTo>
                    <a:pt x="1176" y="5677"/>
                  </a:lnTo>
                  <a:lnTo>
                    <a:pt x="1144" y="5677"/>
                  </a:lnTo>
                  <a:lnTo>
                    <a:pt x="1144" y="5599"/>
                  </a:lnTo>
                  <a:lnTo>
                    <a:pt x="1113" y="5599"/>
                  </a:lnTo>
                  <a:lnTo>
                    <a:pt x="1113" y="5521"/>
                  </a:lnTo>
                  <a:lnTo>
                    <a:pt x="1084" y="5521"/>
                  </a:lnTo>
                  <a:lnTo>
                    <a:pt x="1084" y="5443"/>
                  </a:lnTo>
                  <a:lnTo>
                    <a:pt x="1056" y="5443"/>
                  </a:lnTo>
                  <a:lnTo>
                    <a:pt x="1056" y="5366"/>
                  </a:lnTo>
                  <a:lnTo>
                    <a:pt x="1028" y="5366"/>
                  </a:lnTo>
                  <a:lnTo>
                    <a:pt x="1028" y="5288"/>
                  </a:lnTo>
                  <a:lnTo>
                    <a:pt x="1002" y="5288"/>
                  </a:lnTo>
                  <a:lnTo>
                    <a:pt x="1002" y="5210"/>
                  </a:lnTo>
                  <a:lnTo>
                    <a:pt x="977" y="5210"/>
                  </a:lnTo>
                  <a:lnTo>
                    <a:pt x="977" y="5132"/>
                  </a:lnTo>
                  <a:lnTo>
                    <a:pt x="953" y="5132"/>
                  </a:lnTo>
                  <a:lnTo>
                    <a:pt x="953" y="5055"/>
                  </a:lnTo>
                  <a:lnTo>
                    <a:pt x="929" y="5055"/>
                  </a:lnTo>
                  <a:lnTo>
                    <a:pt x="929" y="4977"/>
                  </a:lnTo>
                  <a:lnTo>
                    <a:pt x="907" y="4977"/>
                  </a:lnTo>
                  <a:lnTo>
                    <a:pt x="907" y="4899"/>
                  </a:lnTo>
                  <a:lnTo>
                    <a:pt x="885" y="4899"/>
                  </a:lnTo>
                  <a:lnTo>
                    <a:pt x="885" y="4821"/>
                  </a:lnTo>
                  <a:lnTo>
                    <a:pt x="863" y="4821"/>
                  </a:lnTo>
                  <a:lnTo>
                    <a:pt x="863" y="4743"/>
                  </a:lnTo>
                  <a:lnTo>
                    <a:pt x="843" y="4743"/>
                  </a:lnTo>
                  <a:lnTo>
                    <a:pt x="843" y="4666"/>
                  </a:lnTo>
                  <a:lnTo>
                    <a:pt x="822" y="4666"/>
                  </a:lnTo>
                  <a:lnTo>
                    <a:pt x="822" y="4588"/>
                  </a:lnTo>
                  <a:lnTo>
                    <a:pt x="803" y="4588"/>
                  </a:lnTo>
                  <a:lnTo>
                    <a:pt x="803" y="4510"/>
                  </a:lnTo>
                  <a:lnTo>
                    <a:pt x="784" y="4510"/>
                  </a:lnTo>
                  <a:lnTo>
                    <a:pt x="784" y="4432"/>
                  </a:lnTo>
                  <a:lnTo>
                    <a:pt x="765" y="4432"/>
                  </a:lnTo>
                  <a:lnTo>
                    <a:pt x="765" y="4355"/>
                  </a:lnTo>
                  <a:lnTo>
                    <a:pt x="747" y="4355"/>
                  </a:lnTo>
                  <a:lnTo>
                    <a:pt x="747" y="4277"/>
                  </a:lnTo>
                  <a:lnTo>
                    <a:pt x="730" y="4277"/>
                  </a:lnTo>
                  <a:lnTo>
                    <a:pt x="730" y="4199"/>
                  </a:lnTo>
                  <a:lnTo>
                    <a:pt x="713" y="4199"/>
                  </a:lnTo>
                  <a:lnTo>
                    <a:pt x="713" y="4121"/>
                  </a:lnTo>
                  <a:lnTo>
                    <a:pt x="696" y="4121"/>
                  </a:lnTo>
                  <a:lnTo>
                    <a:pt x="696" y="4044"/>
                  </a:lnTo>
                  <a:lnTo>
                    <a:pt x="680" y="4044"/>
                  </a:lnTo>
                  <a:lnTo>
                    <a:pt x="680" y="3966"/>
                  </a:lnTo>
                  <a:lnTo>
                    <a:pt x="664" y="3966"/>
                  </a:lnTo>
                  <a:lnTo>
                    <a:pt x="664" y="3888"/>
                  </a:lnTo>
                  <a:lnTo>
                    <a:pt x="648" y="3888"/>
                  </a:lnTo>
                  <a:lnTo>
                    <a:pt x="648" y="3810"/>
                  </a:lnTo>
                  <a:lnTo>
                    <a:pt x="633" y="3810"/>
                  </a:lnTo>
                  <a:lnTo>
                    <a:pt x="633" y="3732"/>
                  </a:lnTo>
                  <a:lnTo>
                    <a:pt x="618" y="3732"/>
                  </a:lnTo>
                  <a:lnTo>
                    <a:pt x="618" y="3655"/>
                  </a:lnTo>
                  <a:lnTo>
                    <a:pt x="603" y="3655"/>
                  </a:lnTo>
                  <a:lnTo>
                    <a:pt x="603" y="3577"/>
                  </a:lnTo>
                  <a:lnTo>
                    <a:pt x="588" y="3577"/>
                  </a:lnTo>
                  <a:lnTo>
                    <a:pt x="588" y="3499"/>
                  </a:lnTo>
                  <a:lnTo>
                    <a:pt x="574" y="3499"/>
                  </a:lnTo>
                  <a:lnTo>
                    <a:pt x="574" y="3421"/>
                  </a:lnTo>
                  <a:lnTo>
                    <a:pt x="560" y="3421"/>
                  </a:lnTo>
                  <a:lnTo>
                    <a:pt x="560" y="3344"/>
                  </a:lnTo>
                  <a:lnTo>
                    <a:pt x="547" y="3344"/>
                  </a:lnTo>
                  <a:lnTo>
                    <a:pt x="547" y="3266"/>
                  </a:lnTo>
                  <a:lnTo>
                    <a:pt x="533" y="3266"/>
                  </a:lnTo>
                  <a:lnTo>
                    <a:pt x="533" y="3188"/>
                  </a:lnTo>
                  <a:lnTo>
                    <a:pt x="520" y="3188"/>
                  </a:lnTo>
                  <a:lnTo>
                    <a:pt x="520" y="3110"/>
                  </a:lnTo>
                  <a:lnTo>
                    <a:pt x="507" y="3110"/>
                  </a:lnTo>
                  <a:lnTo>
                    <a:pt x="507" y="3033"/>
                  </a:lnTo>
                  <a:lnTo>
                    <a:pt x="494" y="3033"/>
                  </a:lnTo>
                  <a:lnTo>
                    <a:pt x="494" y="2955"/>
                  </a:lnTo>
                  <a:lnTo>
                    <a:pt x="482" y="2955"/>
                  </a:lnTo>
                  <a:lnTo>
                    <a:pt x="482" y="2877"/>
                  </a:lnTo>
                  <a:lnTo>
                    <a:pt x="469" y="2877"/>
                  </a:lnTo>
                  <a:lnTo>
                    <a:pt x="469" y="2799"/>
                  </a:lnTo>
                  <a:lnTo>
                    <a:pt x="457" y="2799"/>
                  </a:lnTo>
                  <a:lnTo>
                    <a:pt x="457" y="2721"/>
                  </a:lnTo>
                  <a:lnTo>
                    <a:pt x="445" y="2721"/>
                  </a:lnTo>
                  <a:lnTo>
                    <a:pt x="445" y="2644"/>
                  </a:lnTo>
                  <a:lnTo>
                    <a:pt x="433" y="2644"/>
                  </a:lnTo>
                  <a:lnTo>
                    <a:pt x="433" y="2566"/>
                  </a:lnTo>
                  <a:lnTo>
                    <a:pt x="421" y="2566"/>
                  </a:lnTo>
                  <a:lnTo>
                    <a:pt x="421" y="2488"/>
                  </a:lnTo>
                  <a:lnTo>
                    <a:pt x="409" y="2488"/>
                  </a:lnTo>
                  <a:lnTo>
                    <a:pt x="409" y="2410"/>
                  </a:lnTo>
                  <a:lnTo>
                    <a:pt x="398" y="2410"/>
                  </a:lnTo>
                  <a:lnTo>
                    <a:pt x="398" y="2333"/>
                  </a:lnTo>
                  <a:lnTo>
                    <a:pt x="386" y="2333"/>
                  </a:lnTo>
                  <a:lnTo>
                    <a:pt x="386" y="2255"/>
                  </a:lnTo>
                  <a:lnTo>
                    <a:pt x="375" y="2255"/>
                  </a:lnTo>
                  <a:lnTo>
                    <a:pt x="375" y="2177"/>
                  </a:lnTo>
                  <a:lnTo>
                    <a:pt x="364" y="2177"/>
                  </a:lnTo>
                  <a:lnTo>
                    <a:pt x="364" y="2099"/>
                  </a:lnTo>
                  <a:lnTo>
                    <a:pt x="352" y="2099"/>
                  </a:lnTo>
                  <a:lnTo>
                    <a:pt x="352" y="2022"/>
                  </a:lnTo>
                  <a:lnTo>
                    <a:pt x="341" y="2022"/>
                  </a:lnTo>
                  <a:lnTo>
                    <a:pt x="341" y="1944"/>
                  </a:lnTo>
                  <a:lnTo>
                    <a:pt x="330" y="1944"/>
                  </a:lnTo>
                  <a:lnTo>
                    <a:pt x="330" y="1866"/>
                  </a:lnTo>
                  <a:lnTo>
                    <a:pt x="319" y="1866"/>
                  </a:lnTo>
                  <a:lnTo>
                    <a:pt x="319" y="1788"/>
                  </a:lnTo>
                  <a:lnTo>
                    <a:pt x="308" y="1788"/>
                  </a:lnTo>
                  <a:lnTo>
                    <a:pt x="308" y="1710"/>
                  </a:lnTo>
                  <a:lnTo>
                    <a:pt x="297" y="1710"/>
                  </a:lnTo>
                  <a:lnTo>
                    <a:pt x="297" y="1633"/>
                  </a:lnTo>
                  <a:lnTo>
                    <a:pt x="287" y="1633"/>
                  </a:lnTo>
                  <a:lnTo>
                    <a:pt x="287" y="1555"/>
                  </a:lnTo>
                  <a:lnTo>
                    <a:pt x="276" y="1555"/>
                  </a:lnTo>
                  <a:lnTo>
                    <a:pt x="276" y="1477"/>
                  </a:lnTo>
                  <a:lnTo>
                    <a:pt x="265" y="1477"/>
                  </a:lnTo>
                  <a:lnTo>
                    <a:pt x="265" y="1399"/>
                  </a:lnTo>
                  <a:lnTo>
                    <a:pt x="254" y="1399"/>
                  </a:lnTo>
                  <a:lnTo>
                    <a:pt x="254" y="1322"/>
                  </a:lnTo>
                  <a:lnTo>
                    <a:pt x="243" y="1322"/>
                  </a:lnTo>
                  <a:lnTo>
                    <a:pt x="243" y="1244"/>
                  </a:lnTo>
                  <a:lnTo>
                    <a:pt x="232" y="1244"/>
                  </a:lnTo>
                  <a:lnTo>
                    <a:pt x="232" y="1166"/>
                  </a:lnTo>
                  <a:lnTo>
                    <a:pt x="221" y="1166"/>
                  </a:lnTo>
                  <a:lnTo>
                    <a:pt x="221" y="1088"/>
                  </a:lnTo>
                  <a:lnTo>
                    <a:pt x="210" y="1088"/>
                  </a:lnTo>
                  <a:lnTo>
                    <a:pt x="210" y="1011"/>
                  </a:lnTo>
                  <a:lnTo>
                    <a:pt x="199" y="1011"/>
                  </a:lnTo>
                  <a:lnTo>
                    <a:pt x="199" y="933"/>
                  </a:lnTo>
                  <a:lnTo>
                    <a:pt x="188" y="933"/>
                  </a:lnTo>
                  <a:lnTo>
                    <a:pt x="188" y="855"/>
                  </a:lnTo>
                  <a:lnTo>
                    <a:pt x="176" y="855"/>
                  </a:lnTo>
                  <a:lnTo>
                    <a:pt x="176" y="777"/>
                  </a:lnTo>
                  <a:lnTo>
                    <a:pt x="164" y="777"/>
                  </a:lnTo>
                  <a:lnTo>
                    <a:pt x="164" y="699"/>
                  </a:lnTo>
                  <a:lnTo>
                    <a:pt x="152" y="699"/>
                  </a:lnTo>
                  <a:lnTo>
                    <a:pt x="152" y="622"/>
                  </a:lnTo>
                  <a:lnTo>
                    <a:pt x="140" y="622"/>
                  </a:lnTo>
                  <a:lnTo>
                    <a:pt x="140" y="544"/>
                  </a:lnTo>
                  <a:lnTo>
                    <a:pt x="127" y="544"/>
                  </a:lnTo>
                  <a:lnTo>
                    <a:pt x="127" y="466"/>
                  </a:lnTo>
                  <a:lnTo>
                    <a:pt x="113" y="466"/>
                  </a:lnTo>
                  <a:lnTo>
                    <a:pt x="113" y="388"/>
                  </a:lnTo>
                  <a:lnTo>
                    <a:pt x="99" y="388"/>
                  </a:lnTo>
                  <a:lnTo>
                    <a:pt x="99" y="311"/>
                  </a:lnTo>
                  <a:lnTo>
                    <a:pt x="83" y="311"/>
                  </a:lnTo>
                  <a:lnTo>
                    <a:pt x="83" y="233"/>
                  </a:lnTo>
                  <a:lnTo>
                    <a:pt x="66" y="233"/>
                  </a:lnTo>
                  <a:lnTo>
                    <a:pt x="66" y="155"/>
                  </a:lnTo>
                  <a:lnTo>
                    <a:pt x="46" y="155"/>
                  </a:lnTo>
                  <a:lnTo>
                    <a:pt x="46" y="77"/>
                  </a:lnTo>
                  <a:lnTo>
                    <a:pt x="19" y="77"/>
                  </a:lnTo>
                  <a:lnTo>
                    <a:pt x="19" y="0"/>
                  </a:lnTo>
                  <a:lnTo>
                    <a:pt x="0" y="0"/>
                  </a:lnTo>
                </a:path>
              </a:pathLst>
            </a:custGeom>
            <a:noFill/>
            <a:ln w="28575">
              <a:solidFill>
                <a:srgbClr val="6699FF"/>
              </a:solidFill>
              <a:round/>
              <a:headEnd/>
              <a:tailEnd/>
            </a:ln>
            <a:extLst>
              <a:ext uri="{909E8E84-426E-40DD-AFC4-6F175D3DCCD1}">
                <a14:hiddenFill xmlns:a14="http://schemas.microsoft.com/office/drawing/2010/main">
                  <a:solidFill>
                    <a:srgbClr val="FFFFFF"/>
                  </a:solidFill>
                </a14:hiddenFill>
              </a:ext>
            </a:extLst>
          </p:spPr>
          <p:txBody>
            <a:bodyPr rot="10800000"/>
            <a:lstStyle/>
            <a:p>
              <a:endParaRPr lang="en-US"/>
            </a:p>
          </p:txBody>
        </p:sp>
        <p:sp>
          <p:nvSpPr>
            <p:cNvPr id="112716" name="TextBox 1294"/>
            <p:cNvSpPr txBox="1">
              <a:spLocks noChangeArrowheads="1"/>
            </p:cNvSpPr>
            <p:nvPr/>
          </p:nvSpPr>
          <p:spPr bwMode="auto">
            <a:xfrm>
              <a:off x="2210302" y="2286000"/>
              <a:ext cx="1161675" cy="5846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3200" dirty="0">
                  <a:solidFill>
                    <a:srgbClr val="6699FF"/>
                  </a:solidFill>
                  <a:latin typeface="Times New Roman" panose="02020603050405020304" pitchFamily="18" charset="0"/>
                </a:rPr>
                <a:t>PERT</a:t>
              </a:r>
            </a:p>
          </p:txBody>
        </p:sp>
      </p:grpSp>
      <p:sp>
        <p:nvSpPr>
          <p:cNvPr id="1300" name="TextBox 1299"/>
          <p:cNvSpPr txBox="1"/>
          <p:nvPr/>
        </p:nvSpPr>
        <p:spPr>
          <a:xfrm>
            <a:off x="3886200" y="6172200"/>
            <a:ext cx="2528888" cy="461963"/>
          </a:xfrm>
          <a:prstGeom prst="rect">
            <a:avLst/>
          </a:prstGeom>
          <a:noFill/>
        </p:spPr>
        <p:txBody>
          <a:bodyPr wrap="none">
            <a:spAutoFit/>
          </a:bodyPr>
          <a:lstStyle/>
          <a:p>
            <a:pPr>
              <a:defRPr/>
            </a:pPr>
            <a:r>
              <a:rPr lang="en-US" sz="2400" dirty="0">
                <a:latin typeface="+mn-lt"/>
              </a:rPr>
              <a:t>Travel time (years)</a:t>
            </a:r>
          </a:p>
        </p:txBody>
      </p:sp>
      <p:sp>
        <p:nvSpPr>
          <p:cNvPr id="112713" name="Freeform 992"/>
          <p:cNvSpPr>
            <a:spLocks/>
          </p:cNvSpPr>
          <p:nvPr/>
        </p:nvSpPr>
        <p:spPr bwMode="auto">
          <a:xfrm>
            <a:off x="1752600" y="2940050"/>
            <a:ext cx="6280150" cy="2698750"/>
          </a:xfrm>
          <a:custGeom>
            <a:avLst/>
            <a:gdLst>
              <a:gd name="T0" fmla="*/ 0 w 3956"/>
              <a:gd name="T1" fmla="*/ 2147483647 h 1700"/>
              <a:gd name="T2" fmla="*/ 2147483647 w 3956"/>
              <a:gd name="T3" fmla="*/ 2147483647 h 1700"/>
              <a:gd name="T4" fmla="*/ 2147483647 w 3956"/>
              <a:gd name="T5" fmla="*/ 2147483647 h 1700"/>
              <a:gd name="T6" fmla="*/ 2147483647 w 3956"/>
              <a:gd name="T7" fmla="*/ 2147483647 h 1700"/>
              <a:gd name="T8" fmla="*/ 2147483647 w 3956"/>
              <a:gd name="T9" fmla="*/ 2147483647 h 1700"/>
              <a:gd name="T10" fmla="*/ 2147483647 w 3956"/>
              <a:gd name="T11" fmla="*/ 2147483647 h 1700"/>
              <a:gd name="T12" fmla="*/ 2147483647 w 3956"/>
              <a:gd name="T13" fmla="*/ 2147483647 h 1700"/>
              <a:gd name="T14" fmla="*/ 2147483647 w 3956"/>
              <a:gd name="T15" fmla="*/ 2147483647 h 1700"/>
              <a:gd name="T16" fmla="*/ 2147483647 w 3956"/>
              <a:gd name="T17" fmla="*/ 2147483647 h 1700"/>
              <a:gd name="T18" fmla="*/ 2147483647 w 3956"/>
              <a:gd name="T19" fmla="*/ 2147483647 h 1700"/>
              <a:gd name="T20" fmla="*/ 2147483647 w 3956"/>
              <a:gd name="T21" fmla="*/ 2147483647 h 1700"/>
              <a:gd name="T22" fmla="*/ 2147483647 w 3956"/>
              <a:gd name="T23" fmla="*/ 2147483647 h 1700"/>
              <a:gd name="T24" fmla="*/ 2147483647 w 3956"/>
              <a:gd name="T25" fmla="*/ 2147483647 h 1700"/>
              <a:gd name="T26" fmla="*/ 2147483647 w 3956"/>
              <a:gd name="T27" fmla="*/ 2147483647 h 1700"/>
              <a:gd name="T28" fmla="*/ 2147483647 w 3956"/>
              <a:gd name="T29" fmla="*/ 2147483647 h 1700"/>
              <a:gd name="T30" fmla="*/ 2147483647 w 3956"/>
              <a:gd name="T31" fmla="*/ 2147483647 h 1700"/>
              <a:gd name="T32" fmla="*/ 2147483647 w 3956"/>
              <a:gd name="T33" fmla="*/ 2147483647 h 1700"/>
              <a:gd name="T34" fmla="*/ 2147483647 w 3956"/>
              <a:gd name="T35" fmla="*/ 2147483647 h 1700"/>
              <a:gd name="T36" fmla="*/ 2147483647 w 3956"/>
              <a:gd name="T37" fmla="*/ 2147483647 h 1700"/>
              <a:gd name="T38" fmla="*/ 2147483647 w 3956"/>
              <a:gd name="T39" fmla="*/ 2147483647 h 1700"/>
              <a:gd name="T40" fmla="*/ 2147483647 w 3956"/>
              <a:gd name="T41" fmla="*/ 2147483647 h 1700"/>
              <a:gd name="T42" fmla="*/ 2147483647 w 3956"/>
              <a:gd name="T43" fmla="*/ 2147483647 h 1700"/>
              <a:gd name="T44" fmla="*/ 2147483647 w 3956"/>
              <a:gd name="T45" fmla="*/ 2147483647 h 1700"/>
              <a:gd name="T46" fmla="*/ 2147483647 w 3956"/>
              <a:gd name="T47" fmla="*/ 2147483647 h 1700"/>
              <a:gd name="T48" fmla="*/ 2147483647 w 3956"/>
              <a:gd name="T49" fmla="*/ 2147483647 h 1700"/>
              <a:gd name="T50" fmla="*/ 2147483647 w 3956"/>
              <a:gd name="T51" fmla="*/ 2147483647 h 1700"/>
              <a:gd name="T52" fmla="*/ 2147483647 w 3956"/>
              <a:gd name="T53" fmla="*/ 2147483647 h 1700"/>
              <a:gd name="T54" fmla="*/ 2147483647 w 3956"/>
              <a:gd name="T55" fmla="*/ 2147483647 h 1700"/>
              <a:gd name="T56" fmla="*/ 2147483647 w 3956"/>
              <a:gd name="T57" fmla="*/ 0 h 170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956"/>
              <a:gd name="T88" fmla="*/ 0 h 1700"/>
              <a:gd name="T89" fmla="*/ 3956 w 3956"/>
              <a:gd name="T90" fmla="*/ 1700 h 170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956" h="1700">
                <a:moveTo>
                  <a:pt x="0" y="1700"/>
                </a:moveTo>
                <a:lnTo>
                  <a:pt x="48" y="1556"/>
                </a:lnTo>
                <a:lnTo>
                  <a:pt x="104" y="1352"/>
                </a:lnTo>
                <a:lnTo>
                  <a:pt x="156" y="1216"/>
                </a:lnTo>
                <a:lnTo>
                  <a:pt x="196" y="1096"/>
                </a:lnTo>
                <a:lnTo>
                  <a:pt x="248" y="980"/>
                </a:lnTo>
                <a:lnTo>
                  <a:pt x="276" y="916"/>
                </a:lnTo>
                <a:lnTo>
                  <a:pt x="320" y="848"/>
                </a:lnTo>
                <a:lnTo>
                  <a:pt x="356" y="788"/>
                </a:lnTo>
                <a:lnTo>
                  <a:pt x="432" y="684"/>
                </a:lnTo>
                <a:lnTo>
                  <a:pt x="540" y="564"/>
                </a:lnTo>
                <a:lnTo>
                  <a:pt x="700" y="448"/>
                </a:lnTo>
                <a:lnTo>
                  <a:pt x="784" y="388"/>
                </a:lnTo>
                <a:lnTo>
                  <a:pt x="884" y="336"/>
                </a:lnTo>
                <a:lnTo>
                  <a:pt x="992" y="276"/>
                </a:lnTo>
                <a:lnTo>
                  <a:pt x="1116" y="236"/>
                </a:lnTo>
                <a:lnTo>
                  <a:pt x="1196" y="208"/>
                </a:lnTo>
                <a:lnTo>
                  <a:pt x="1292" y="176"/>
                </a:lnTo>
                <a:lnTo>
                  <a:pt x="1420" y="140"/>
                </a:lnTo>
                <a:lnTo>
                  <a:pt x="1532" y="120"/>
                </a:lnTo>
                <a:lnTo>
                  <a:pt x="1692" y="88"/>
                </a:lnTo>
                <a:lnTo>
                  <a:pt x="1892" y="76"/>
                </a:lnTo>
                <a:lnTo>
                  <a:pt x="2068" y="56"/>
                </a:lnTo>
                <a:lnTo>
                  <a:pt x="2352" y="28"/>
                </a:lnTo>
                <a:lnTo>
                  <a:pt x="2684" y="20"/>
                </a:lnTo>
                <a:lnTo>
                  <a:pt x="3048" y="12"/>
                </a:lnTo>
                <a:lnTo>
                  <a:pt x="3280" y="8"/>
                </a:lnTo>
                <a:lnTo>
                  <a:pt x="3524" y="8"/>
                </a:lnTo>
                <a:lnTo>
                  <a:pt x="3956" y="0"/>
                </a:lnTo>
              </a:path>
            </a:pathLst>
          </a:custGeom>
          <a:noFill/>
          <a:ln w="57150" cmpd="sng">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2714" name="Text Box 993"/>
          <p:cNvSpPr txBox="1">
            <a:spLocks noChangeArrowheads="1"/>
          </p:cNvSpPr>
          <p:nvPr/>
        </p:nvSpPr>
        <p:spPr bwMode="auto">
          <a:xfrm>
            <a:off x="5165725" y="2381250"/>
            <a:ext cx="1427163"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3200" dirty="0" err="1">
                <a:solidFill>
                  <a:srgbClr val="FF0000"/>
                </a:solidFill>
                <a:latin typeface="Times New Roman" panose="02020603050405020304" pitchFamily="18" charset="0"/>
              </a:rPr>
              <a:t>Maxent</a:t>
            </a:r>
            <a:endParaRPr lang="en-US" altLang="en-US" sz="3200" dirty="0">
              <a:solidFill>
                <a:srgbClr val="FF0000"/>
              </a:solidFill>
              <a:latin typeface="Times New Roman" panose="02020603050405020304" pitchFamily="18" charset="0"/>
            </a:endParaRPr>
          </a:p>
        </p:txBody>
      </p:sp>
    </p:spTree>
    <p:extLst>
      <p:ext uri="{BB962C8B-B14F-4D97-AF65-F5344CB8AC3E}">
        <p14:creationId xmlns:p14="http://schemas.microsoft.com/office/powerpoint/2010/main" val="2906436852"/>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fade">
                                      <p:cBhvr>
                                        <p:cTn id="7" dur="10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6738" name="Rectangle 2"/>
          <p:cNvSpPr>
            <a:spLocks noGrp="1" noChangeArrowheads="1"/>
          </p:cNvSpPr>
          <p:nvPr>
            <p:ph type="title"/>
          </p:nvPr>
        </p:nvSpPr>
        <p:spPr>
          <a:xfrm>
            <a:off x="609600" y="609600"/>
            <a:ext cx="8153400" cy="1143000"/>
          </a:xfrm>
        </p:spPr>
        <p:txBody>
          <a:bodyPr/>
          <a:lstStyle/>
          <a:p>
            <a:pPr eaLnBrk="1" hangingPunct="1"/>
            <a:r>
              <a:rPr lang="en-US" altLang="en-US"/>
              <a:t>Example: mercury in wild mink</a:t>
            </a:r>
          </a:p>
        </p:txBody>
      </p:sp>
      <p:sp>
        <p:nvSpPr>
          <p:cNvPr id="116739" name="Rectangle 3"/>
          <p:cNvSpPr>
            <a:spLocks noGrp="1" noChangeArrowheads="1"/>
          </p:cNvSpPr>
          <p:nvPr>
            <p:ph type="body" idx="1"/>
          </p:nvPr>
        </p:nvSpPr>
        <p:spPr>
          <a:xfrm>
            <a:off x="533400" y="1981200"/>
            <a:ext cx="8458200" cy="4114800"/>
          </a:xfrm>
        </p:spPr>
        <p:txBody>
          <a:bodyPr/>
          <a:lstStyle/>
          <a:p>
            <a:pPr eaLnBrk="1" hangingPunct="1">
              <a:buFontTx/>
              <a:buNone/>
            </a:pPr>
            <a:r>
              <a:rPr lang="en-US" altLang="en-US" i="1">
                <a:solidFill>
                  <a:srgbClr val="009900"/>
                </a:solidFill>
              </a:rPr>
              <a:t>Location:</a:t>
            </a:r>
            <a:r>
              <a:rPr lang="en-US" altLang="en-US"/>
              <a:t>  Bayou d’Inde, Louisiana</a:t>
            </a:r>
            <a:r>
              <a:rPr lang="en-US" altLang="en-US" sz="2000"/>
              <a:t> </a:t>
            </a:r>
          </a:p>
          <a:p>
            <a:pPr eaLnBrk="1" hangingPunct="1">
              <a:buFontTx/>
              <a:buNone/>
            </a:pPr>
            <a:r>
              <a:rPr lang="en-US" altLang="en-US" i="1">
                <a:solidFill>
                  <a:srgbClr val="009900"/>
                </a:solidFill>
              </a:rPr>
              <a:t>Receptor:</a:t>
            </a:r>
            <a:r>
              <a:rPr lang="en-US" altLang="en-US"/>
              <a:t>  generic piscivorous small mammal </a:t>
            </a:r>
            <a:endParaRPr lang="en-US" altLang="en-US" sz="2000"/>
          </a:p>
          <a:p>
            <a:pPr eaLnBrk="1" hangingPunct="1">
              <a:buFontTx/>
              <a:buNone/>
            </a:pPr>
            <a:r>
              <a:rPr lang="en-US" altLang="en-US" i="1">
                <a:solidFill>
                  <a:srgbClr val="009900"/>
                </a:solidFill>
              </a:rPr>
              <a:t>Contaminant:</a:t>
            </a:r>
            <a:r>
              <a:rPr lang="en-US" altLang="en-US"/>
              <a:t>  mercury</a:t>
            </a:r>
          </a:p>
          <a:p>
            <a:pPr eaLnBrk="1" hangingPunct="1">
              <a:buFontTx/>
              <a:buNone/>
            </a:pPr>
            <a:r>
              <a:rPr lang="en-US" altLang="en-US" i="1">
                <a:solidFill>
                  <a:srgbClr val="009900"/>
                </a:solidFill>
              </a:rPr>
              <a:t>Exposure route:</a:t>
            </a:r>
            <a:r>
              <a:rPr lang="en-US" altLang="en-US"/>
              <a:t>  diet (fish and invertebrates)</a:t>
            </a:r>
            <a:endParaRPr lang="en-US" altLang="en-US" sz="2000"/>
          </a:p>
        </p:txBody>
      </p:sp>
      <p:sp>
        <p:nvSpPr>
          <p:cNvPr id="116740" name="Text Box 4"/>
          <p:cNvSpPr txBox="1">
            <a:spLocks noChangeArrowheads="1"/>
          </p:cNvSpPr>
          <p:nvPr/>
        </p:nvSpPr>
        <p:spPr bwMode="auto">
          <a:xfrm>
            <a:off x="685800" y="4800600"/>
            <a:ext cx="8153400" cy="1069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r>
              <a:rPr lang="en-US" altLang="en-US" sz="1600">
                <a:latin typeface="Times New Roman" panose="02020603050405020304" pitchFamily="18" charset="0"/>
              </a:rPr>
              <a:t>Based loosely on the assessment described in “Appendix I2: Assessment of Risks to Piscivorus [sic] Mammals in the Calcasieu Estuary”, </a:t>
            </a:r>
            <a:r>
              <a:rPr lang="en-US" altLang="en-US" sz="1600" i="1">
                <a:latin typeface="Times New Roman" panose="02020603050405020304" pitchFamily="18" charset="0"/>
              </a:rPr>
              <a:t>Calcasieu Estuary Remedial Investigation/Feasibility Study (RI/FS): Baseline Ecological Risk Assessment (BERA),</a:t>
            </a:r>
            <a:r>
              <a:rPr lang="en-US" altLang="en-US" sz="1600">
                <a:latin typeface="Times New Roman" panose="02020603050405020304" pitchFamily="18" charset="0"/>
              </a:rPr>
              <a:t> prepared October 2002 for the U.S. Environmental Protection Agency. See http://www.epa.gov/earth1r6/6sf/pdffiles/appendixi2.pdf.</a:t>
            </a:r>
          </a:p>
        </p:txBody>
      </p:sp>
    </p:spTree>
    <p:extLst>
      <p:ext uri="{BB962C8B-B14F-4D97-AF65-F5344CB8AC3E}">
        <p14:creationId xmlns:p14="http://schemas.microsoft.com/office/powerpoint/2010/main" val="92254920"/>
      </p:ext>
    </p:extLst>
  </p:cSld>
  <p:clrMapOvr>
    <a:masterClrMapping/>
  </p:clrMapOvr>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7" name="Rectangle 2"/>
          <p:cNvSpPr>
            <a:spLocks noGrp="1" noChangeArrowheads="1"/>
          </p:cNvSpPr>
          <p:nvPr>
            <p:ph type="title"/>
          </p:nvPr>
        </p:nvSpPr>
        <p:spPr/>
        <p:txBody>
          <a:bodyPr/>
          <a:lstStyle/>
          <a:p>
            <a:pPr eaLnBrk="1" hangingPunct="1"/>
            <a:r>
              <a:rPr lang="en-US" altLang="en-US"/>
              <a:t>Total daily intake from diet</a:t>
            </a:r>
          </a:p>
        </p:txBody>
      </p:sp>
      <p:graphicFrame>
        <p:nvGraphicFramePr>
          <p:cNvPr id="6146" name="Object 3"/>
          <p:cNvGraphicFramePr>
            <a:graphicFrameLocks noChangeAspect="1"/>
          </p:cNvGraphicFramePr>
          <p:nvPr/>
        </p:nvGraphicFramePr>
        <p:xfrm>
          <a:off x="685800" y="2057400"/>
          <a:ext cx="8229600" cy="1155700"/>
        </p:xfrm>
        <a:graphic>
          <a:graphicData uri="http://schemas.openxmlformats.org/presentationml/2006/ole">
            <mc:AlternateContent xmlns:mc="http://schemas.openxmlformats.org/markup-compatibility/2006">
              <mc:Choice xmlns:v="urn:schemas-microsoft-com:vml" Requires="v">
                <p:oleObj spid="_x0000_s78920" name="Equation" r:id="rId4" imgW="2946240" imgH="419040" progId="Equation.3">
                  <p:embed/>
                </p:oleObj>
              </mc:Choice>
              <mc:Fallback>
                <p:oleObj name="Equation" r:id="rId4" imgW="2946240" imgH="419040" progId="Equation.3">
                  <p:embed/>
                  <p:pic>
                    <p:nvPicPr>
                      <p:cNvPr id="0" name=""/>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685800" y="2057400"/>
                        <a:ext cx="8229600" cy="115570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6148" name="Rectangle 4"/>
          <p:cNvSpPr>
            <a:spLocks noGrp="1" noChangeArrowheads="1"/>
          </p:cNvSpPr>
          <p:nvPr>
            <p:ph type="body" idx="1"/>
          </p:nvPr>
        </p:nvSpPr>
        <p:spPr>
          <a:xfrm>
            <a:off x="609600" y="3657600"/>
            <a:ext cx="9067800" cy="3200400"/>
          </a:xfrm>
        </p:spPr>
        <p:txBody>
          <a:bodyPr/>
          <a:lstStyle/>
          <a:p>
            <a:pPr eaLnBrk="1" hangingPunct="1">
              <a:spcBef>
                <a:spcPct val="0"/>
              </a:spcBef>
              <a:buFontTx/>
              <a:buNone/>
            </a:pPr>
            <a:r>
              <a:rPr lang="en-US" altLang="en-US" sz="2200" i="1"/>
              <a:t>C</a:t>
            </a:r>
            <a:r>
              <a:rPr lang="en-US" altLang="en-US" sz="2200" baseline="-25000"/>
              <a:t>fish</a:t>
            </a:r>
            <a:r>
              <a:rPr lang="en-US" altLang="en-US" sz="2200"/>
              <a:t> 	  </a:t>
            </a:r>
            <a:r>
              <a:rPr lang="en-US" altLang="en-US" sz="2200">
                <a:solidFill>
                  <a:srgbClr val="009900"/>
                </a:solidFill>
              </a:rPr>
              <a:t>mercury concentration in fish tissue</a:t>
            </a:r>
          </a:p>
          <a:p>
            <a:pPr eaLnBrk="1" hangingPunct="1">
              <a:spcBef>
                <a:spcPct val="0"/>
              </a:spcBef>
              <a:buFontTx/>
              <a:buNone/>
            </a:pPr>
            <a:r>
              <a:rPr lang="en-US" altLang="en-US" sz="2200" i="1"/>
              <a:t>C</a:t>
            </a:r>
            <a:r>
              <a:rPr lang="en-US" altLang="en-US" sz="2200" baseline="-25000"/>
              <a:t>inverts</a:t>
            </a:r>
            <a:r>
              <a:rPr lang="en-US" altLang="en-US" sz="2200"/>
              <a:t> 	  </a:t>
            </a:r>
            <a:r>
              <a:rPr lang="en-US" altLang="en-US" sz="2200">
                <a:solidFill>
                  <a:srgbClr val="009900"/>
                </a:solidFill>
              </a:rPr>
              <a:t>mercury concentration in invertebrate tissue</a:t>
            </a:r>
          </a:p>
          <a:p>
            <a:pPr eaLnBrk="1" hangingPunct="1">
              <a:spcBef>
                <a:spcPct val="0"/>
              </a:spcBef>
              <a:buFontTx/>
              <a:buNone/>
            </a:pPr>
            <a:r>
              <a:rPr lang="en-US" altLang="en-US" sz="2200" i="1"/>
              <a:t>P</a:t>
            </a:r>
            <a:r>
              <a:rPr lang="en-US" altLang="en-US" sz="2200" baseline="-25000"/>
              <a:t>fish</a:t>
            </a:r>
            <a:r>
              <a:rPr lang="en-US" altLang="en-US" sz="2200"/>
              <a:t> 	  </a:t>
            </a:r>
            <a:r>
              <a:rPr lang="en-US" altLang="en-US" sz="2200">
                <a:solidFill>
                  <a:srgbClr val="009900"/>
                </a:solidFill>
              </a:rPr>
              <a:t>proportion of fish in the mink’s diet</a:t>
            </a:r>
          </a:p>
          <a:p>
            <a:pPr eaLnBrk="1" hangingPunct="1">
              <a:spcBef>
                <a:spcPct val="0"/>
              </a:spcBef>
              <a:buFontTx/>
              <a:buNone/>
            </a:pPr>
            <a:r>
              <a:rPr lang="en-US" altLang="en-US" sz="2200" i="1"/>
              <a:t>P</a:t>
            </a:r>
            <a:r>
              <a:rPr lang="en-US" altLang="en-US" sz="2200" baseline="-25000"/>
              <a:t>inverts</a:t>
            </a:r>
            <a:r>
              <a:rPr lang="en-US" altLang="en-US" sz="2200"/>
              <a:t> 	  </a:t>
            </a:r>
            <a:r>
              <a:rPr lang="en-US" altLang="en-US" sz="2200">
                <a:solidFill>
                  <a:srgbClr val="009900"/>
                </a:solidFill>
              </a:rPr>
              <a:t>proportion of invertebrates in the mink’s diet</a:t>
            </a:r>
          </a:p>
          <a:p>
            <a:pPr eaLnBrk="1" hangingPunct="1">
              <a:spcBef>
                <a:spcPct val="0"/>
              </a:spcBef>
              <a:buFontTx/>
              <a:buNone/>
            </a:pPr>
            <a:r>
              <a:rPr lang="en-US" altLang="en-US" sz="2200" i="1"/>
              <a:t>GE</a:t>
            </a:r>
            <a:r>
              <a:rPr lang="en-US" altLang="en-US" sz="2200" baseline="-25000"/>
              <a:t>fish</a:t>
            </a:r>
            <a:r>
              <a:rPr lang="en-US" altLang="en-US" sz="2200"/>
              <a:t> 	  </a:t>
            </a:r>
            <a:r>
              <a:rPr lang="en-US" altLang="en-US" sz="2200">
                <a:solidFill>
                  <a:srgbClr val="009900"/>
                </a:solidFill>
              </a:rPr>
              <a:t>gross energy of fish tissue</a:t>
            </a:r>
          </a:p>
          <a:p>
            <a:pPr eaLnBrk="1" hangingPunct="1">
              <a:spcBef>
                <a:spcPct val="0"/>
              </a:spcBef>
              <a:buFontTx/>
              <a:buNone/>
            </a:pPr>
            <a:r>
              <a:rPr lang="en-US" altLang="en-US" sz="2200" i="1"/>
              <a:t>GE</a:t>
            </a:r>
            <a:r>
              <a:rPr lang="en-US" altLang="en-US" sz="2200" baseline="-25000"/>
              <a:t>inverts</a:t>
            </a:r>
            <a:r>
              <a:rPr lang="en-US" altLang="en-US" sz="2200"/>
              <a:t>  </a:t>
            </a:r>
            <a:r>
              <a:rPr lang="en-US" altLang="en-US" sz="2200">
                <a:solidFill>
                  <a:srgbClr val="009900"/>
                </a:solidFill>
              </a:rPr>
              <a:t>gross energy of invertebrate tissue</a:t>
            </a:r>
            <a:r>
              <a:rPr lang="en-US" altLang="en-US" sz="2200" i="1"/>
              <a:t> </a:t>
            </a:r>
          </a:p>
          <a:p>
            <a:pPr eaLnBrk="1" hangingPunct="1">
              <a:spcBef>
                <a:spcPct val="0"/>
              </a:spcBef>
              <a:buFontTx/>
              <a:buNone/>
            </a:pPr>
            <a:r>
              <a:rPr lang="en-US" altLang="en-US" sz="2200" i="1"/>
              <a:t>AE</a:t>
            </a:r>
            <a:r>
              <a:rPr lang="en-US" altLang="en-US" sz="2200" baseline="-25000"/>
              <a:t>fish</a:t>
            </a:r>
            <a:r>
              <a:rPr lang="en-US" altLang="en-US" sz="2200"/>
              <a:t> 	  </a:t>
            </a:r>
            <a:r>
              <a:rPr lang="en-US" altLang="en-US" sz="2200">
                <a:solidFill>
                  <a:srgbClr val="009900"/>
                </a:solidFill>
              </a:rPr>
              <a:t>assimilation efficiency of dietary fish in the mink</a:t>
            </a:r>
          </a:p>
          <a:p>
            <a:pPr eaLnBrk="1" hangingPunct="1">
              <a:spcBef>
                <a:spcPct val="0"/>
              </a:spcBef>
              <a:buFontTx/>
              <a:buNone/>
            </a:pPr>
            <a:r>
              <a:rPr lang="en-US" altLang="en-US" sz="2200" i="1"/>
              <a:t>AE</a:t>
            </a:r>
            <a:r>
              <a:rPr lang="en-US" altLang="en-US" sz="2200" baseline="-25000"/>
              <a:t>inverts</a:t>
            </a:r>
            <a:r>
              <a:rPr lang="en-US" altLang="en-US" sz="2200"/>
              <a:t>   </a:t>
            </a:r>
            <a:r>
              <a:rPr lang="en-US" altLang="en-US" sz="2200">
                <a:solidFill>
                  <a:srgbClr val="009900"/>
                </a:solidFill>
              </a:rPr>
              <a:t>assimilation efficiency of dietary invertebrates in the mink</a:t>
            </a:r>
          </a:p>
          <a:p>
            <a:pPr eaLnBrk="1" hangingPunct="1">
              <a:spcBef>
                <a:spcPct val="0"/>
              </a:spcBef>
              <a:buFontTx/>
              <a:buNone/>
            </a:pPr>
            <a:r>
              <a:rPr lang="en-US" altLang="en-US" sz="2200" i="1"/>
              <a:t>FMR</a:t>
            </a:r>
            <a:r>
              <a:rPr lang="en-US" altLang="en-US" sz="2200"/>
              <a:t> 	  </a:t>
            </a:r>
            <a:r>
              <a:rPr lang="en-US" altLang="en-US" sz="2200">
                <a:solidFill>
                  <a:srgbClr val="009900"/>
                </a:solidFill>
              </a:rPr>
              <a:t>normalized free metabolic rate of the mink</a:t>
            </a:r>
          </a:p>
          <a:p>
            <a:pPr eaLnBrk="1" hangingPunct="1">
              <a:spcBef>
                <a:spcPct val="0"/>
              </a:spcBef>
              <a:buFontTx/>
              <a:buNone/>
            </a:pPr>
            <a:endParaRPr lang="en-US" altLang="en-US" sz="2200">
              <a:solidFill>
                <a:srgbClr val="009900"/>
              </a:solidFill>
            </a:endParaRPr>
          </a:p>
        </p:txBody>
      </p:sp>
      <p:sp>
        <p:nvSpPr>
          <p:cNvPr id="6149" name="Rectangle 5"/>
          <p:cNvSpPr>
            <a:spLocks noChangeArrowheads="1"/>
          </p:cNvSpPr>
          <p:nvPr/>
        </p:nvSpPr>
        <p:spPr bwMode="auto">
          <a:xfrm>
            <a:off x="2514600" y="2362200"/>
            <a:ext cx="76200" cy="53340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latin typeface="Arial" panose="020B0604020202020204" pitchFamily="34" charset="0"/>
            </a:endParaRPr>
          </a:p>
        </p:txBody>
      </p:sp>
      <p:sp>
        <p:nvSpPr>
          <p:cNvPr id="6150" name="Rectangle 6"/>
          <p:cNvSpPr>
            <a:spLocks noChangeArrowheads="1"/>
          </p:cNvSpPr>
          <p:nvPr/>
        </p:nvSpPr>
        <p:spPr bwMode="auto">
          <a:xfrm>
            <a:off x="2895600" y="2362200"/>
            <a:ext cx="76200" cy="53340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latin typeface="Arial" panose="020B0604020202020204" pitchFamily="34" charset="0"/>
            </a:endParaRPr>
          </a:p>
        </p:txBody>
      </p:sp>
      <p:sp>
        <p:nvSpPr>
          <p:cNvPr id="6151" name="Rectangle 7"/>
          <p:cNvSpPr>
            <a:spLocks noChangeArrowheads="1"/>
          </p:cNvSpPr>
          <p:nvPr/>
        </p:nvSpPr>
        <p:spPr bwMode="auto">
          <a:xfrm>
            <a:off x="3949700" y="2057400"/>
            <a:ext cx="190500" cy="53340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latin typeface="Arial" panose="020B0604020202020204" pitchFamily="34" charset="0"/>
            </a:endParaRPr>
          </a:p>
        </p:txBody>
      </p:sp>
      <p:sp>
        <p:nvSpPr>
          <p:cNvPr id="6152" name="Rectangle 8"/>
          <p:cNvSpPr>
            <a:spLocks noChangeArrowheads="1"/>
          </p:cNvSpPr>
          <p:nvPr/>
        </p:nvSpPr>
        <p:spPr bwMode="auto">
          <a:xfrm>
            <a:off x="4445000" y="2070100"/>
            <a:ext cx="76200" cy="53340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latin typeface="Arial" panose="020B0604020202020204" pitchFamily="34" charset="0"/>
            </a:endParaRPr>
          </a:p>
        </p:txBody>
      </p:sp>
      <p:sp>
        <p:nvSpPr>
          <p:cNvPr id="6153" name="Rectangle 9"/>
          <p:cNvSpPr>
            <a:spLocks noChangeArrowheads="1"/>
          </p:cNvSpPr>
          <p:nvPr/>
        </p:nvSpPr>
        <p:spPr bwMode="auto">
          <a:xfrm>
            <a:off x="6972300" y="2057400"/>
            <a:ext cx="76200" cy="53340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latin typeface="Arial" panose="020B0604020202020204" pitchFamily="34" charset="0"/>
            </a:endParaRPr>
          </a:p>
        </p:txBody>
      </p:sp>
      <p:sp>
        <p:nvSpPr>
          <p:cNvPr id="6154" name="Rectangle 10"/>
          <p:cNvSpPr>
            <a:spLocks noChangeArrowheads="1"/>
          </p:cNvSpPr>
          <p:nvPr/>
        </p:nvSpPr>
        <p:spPr bwMode="auto">
          <a:xfrm>
            <a:off x="7353300" y="2082800"/>
            <a:ext cx="76200" cy="53340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latin typeface="Arial" panose="020B0604020202020204" pitchFamily="34" charset="0"/>
            </a:endParaRPr>
          </a:p>
        </p:txBody>
      </p:sp>
      <p:sp>
        <p:nvSpPr>
          <p:cNvPr id="6155" name="Rectangle 11"/>
          <p:cNvSpPr>
            <a:spLocks noChangeArrowheads="1"/>
          </p:cNvSpPr>
          <p:nvPr/>
        </p:nvSpPr>
        <p:spPr bwMode="auto">
          <a:xfrm>
            <a:off x="6934200" y="2667000"/>
            <a:ext cx="76200" cy="53340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latin typeface="Arial" panose="020B0604020202020204" pitchFamily="34" charset="0"/>
            </a:endParaRPr>
          </a:p>
        </p:txBody>
      </p:sp>
      <p:sp>
        <p:nvSpPr>
          <p:cNvPr id="6156" name="Rectangle 12"/>
          <p:cNvSpPr>
            <a:spLocks noChangeArrowheads="1"/>
          </p:cNvSpPr>
          <p:nvPr/>
        </p:nvSpPr>
        <p:spPr bwMode="auto">
          <a:xfrm>
            <a:off x="7315200" y="2667000"/>
            <a:ext cx="76200" cy="53340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endParaRPr lang="en-US" altLang="en-US">
              <a:latin typeface="Arial" panose="020B0604020202020204" pitchFamily="34" charset="0"/>
            </a:endParaRPr>
          </a:p>
        </p:txBody>
      </p:sp>
    </p:spTree>
    <p:extLst>
      <p:ext uri="{BB962C8B-B14F-4D97-AF65-F5344CB8AC3E}">
        <p14:creationId xmlns:p14="http://schemas.microsoft.com/office/powerpoint/2010/main" val="2582014412"/>
      </p:ext>
    </p:extLst>
  </p:cSld>
  <p:clrMapOvr>
    <a:masterClrMapping/>
  </p:clrMapOvr>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4002" name="Rectangle 2"/>
          <p:cNvSpPr>
            <a:spLocks noGrp="1" noChangeArrowheads="1"/>
          </p:cNvSpPr>
          <p:nvPr>
            <p:ph type="title"/>
          </p:nvPr>
        </p:nvSpPr>
        <p:spPr>
          <a:xfrm>
            <a:off x="533400" y="609600"/>
            <a:ext cx="8229600" cy="1143000"/>
          </a:xfrm>
        </p:spPr>
        <p:txBody>
          <a:bodyPr/>
          <a:lstStyle/>
          <a:p>
            <a:pPr eaLnBrk="1" hangingPunct="1">
              <a:defRPr/>
            </a:pPr>
            <a:r>
              <a:rPr lang="en-US"/>
              <a:t>What’s known about the inputs</a:t>
            </a:r>
          </a:p>
        </p:txBody>
      </p:sp>
      <p:sp>
        <p:nvSpPr>
          <p:cNvPr id="78851" name="Rectangle 3"/>
          <p:cNvSpPr>
            <a:spLocks noGrp="1" noChangeArrowheads="1"/>
          </p:cNvSpPr>
          <p:nvPr>
            <p:ph type="body" idx="1"/>
          </p:nvPr>
        </p:nvSpPr>
        <p:spPr>
          <a:xfrm>
            <a:off x="609600" y="2006600"/>
            <a:ext cx="7848600" cy="4876800"/>
          </a:xfrm>
          <a:noFill/>
        </p:spPr>
        <p:txBody>
          <a:bodyPr/>
          <a:lstStyle/>
          <a:p>
            <a:pPr eaLnBrk="1" hangingPunct="1">
              <a:lnSpc>
                <a:spcPct val="80000"/>
              </a:lnSpc>
              <a:spcBef>
                <a:spcPct val="60000"/>
              </a:spcBef>
              <a:buFontTx/>
              <a:buNone/>
            </a:pPr>
            <a:r>
              <a:rPr lang="en-US" altLang="en-US" sz="2400" i="1"/>
              <a:t>BW</a:t>
            </a:r>
            <a:r>
              <a:rPr lang="en-US" altLang="en-US" sz="2400"/>
              <a:t>, </a:t>
            </a:r>
            <a:r>
              <a:rPr lang="en-US" altLang="en-US" sz="2400">
                <a:solidFill>
                  <a:schemeClr val="tx2"/>
                </a:solidFill>
              </a:rPr>
              <a:t>Empirically well studied					</a:t>
            </a:r>
            <a:r>
              <a:rPr lang="en-US" altLang="en-US" sz="2400">
                <a:solidFill>
                  <a:srgbClr val="FF0000"/>
                </a:solidFill>
              </a:rPr>
              <a:t>Normal with known mean and dispersion</a:t>
            </a:r>
          </a:p>
          <a:p>
            <a:pPr eaLnBrk="1" hangingPunct="1">
              <a:lnSpc>
                <a:spcPct val="80000"/>
              </a:lnSpc>
              <a:spcBef>
                <a:spcPct val="60000"/>
              </a:spcBef>
              <a:buFontTx/>
              <a:buNone/>
            </a:pPr>
            <a:r>
              <a:rPr lang="en-US" altLang="en-US" sz="2400" i="1"/>
              <a:t>GE</a:t>
            </a:r>
            <a:r>
              <a:rPr lang="en-US" altLang="en-US" sz="2400" baseline="-25000"/>
              <a:t>fish</a:t>
            </a:r>
            <a:r>
              <a:rPr lang="en-US" altLang="en-US" sz="2400"/>
              <a:t>, </a:t>
            </a:r>
            <a:r>
              <a:rPr lang="en-US" altLang="en-US" sz="2400" i="1"/>
              <a:t>GE</a:t>
            </a:r>
            <a:r>
              <a:rPr lang="en-US" altLang="en-US" sz="2400" baseline="-25000"/>
              <a:t>inverts</a:t>
            </a:r>
            <a:r>
              <a:rPr lang="en-US" altLang="en-US" sz="2400"/>
              <a:t>, Many measurements				</a:t>
            </a:r>
            <a:r>
              <a:rPr lang="en-US" altLang="en-US" sz="2400">
                <a:solidFill>
                  <a:srgbClr val="FF0000"/>
                </a:solidFill>
              </a:rPr>
              <a:t>Normal with known mean and dispersion</a:t>
            </a:r>
          </a:p>
          <a:p>
            <a:pPr eaLnBrk="1" hangingPunct="1">
              <a:lnSpc>
                <a:spcPct val="80000"/>
              </a:lnSpc>
              <a:spcBef>
                <a:spcPct val="60000"/>
              </a:spcBef>
              <a:buFontTx/>
              <a:buNone/>
            </a:pPr>
            <a:r>
              <a:rPr lang="en-US" altLang="en-US" sz="2400" i="1"/>
              <a:t>AE</a:t>
            </a:r>
            <a:r>
              <a:rPr lang="en-US" altLang="en-US" sz="2400" baseline="-25000"/>
              <a:t>fish</a:t>
            </a:r>
            <a:r>
              <a:rPr lang="en-US" altLang="en-US" sz="2400"/>
              <a:t>, </a:t>
            </a:r>
            <a:r>
              <a:rPr lang="en-US" altLang="en-US" sz="2400" i="1"/>
              <a:t>AE</a:t>
            </a:r>
            <a:r>
              <a:rPr lang="en-US" altLang="en-US" sz="2400" baseline="-25000"/>
              <a:t>inverts</a:t>
            </a:r>
            <a:r>
              <a:rPr lang="en-US" altLang="en-US" sz="2400"/>
              <a:t>, Some field data					</a:t>
            </a:r>
            <a:r>
              <a:rPr lang="en-US" altLang="en-US" sz="2400">
                <a:solidFill>
                  <a:srgbClr val="FF0000"/>
                </a:solidFill>
              </a:rPr>
              <a:t>Mean and upper and lower values</a:t>
            </a:r>
          </a:p>
          <a:p>
            <a:pPr eaLnBrk="1" hangingPunct="1">
              <a:lnSpc>
                <a:spcPct val="80000"/>
              </a:lnSpc>
              <a:spcBef>
                <a:spcPct val="60000"/>
              </a:spcBef>
              <a:buFontTx/>
              <a:buNone/>
            </a:pPr>
            <a:r>
              <a:rPr lang="en-US" altLang="en-US" sz="2400" i="1"/>
              <a:t>C</a:t>
            </a:r>
            <a:r>
              <a:rPr lang="en-US" altLang="en-US" sz="2400" baseline="-25000"/>
              <a:t>fish</a:t>
            </a:r>
            <a:r>
              <a:rPr lang="en-US" altLang="en-US" sz="2400"/>
              <a:t>, </a:t>
            </a:r>
            <a:r>
              <a:rPr lang="en-US" altLang="en-US" sz="2400" i="1"/>
              <a:t>C</a:t>
            </a:r>
            <a:r>
              <a:rPr lang="en-US" altLang="en-US" sz="2400" baseline="-25000"/>
              <a:t>inverts</a:t>
            </a:r>
            <a:r>
              <a:rPr lang="en-US" altLang="en-US" sz="2400"/>
              <a:t>, D</a:t>
            </a:r>
            <a:r>
              <a:rPr lang="en-US" altLang="en-US" sz="2400">
                <a:solidFill>
                  <a:schemeClr val="tx2"/>
                </a:solidFill>
              </a:rPr>
              <a:t>ictated by EPA policy</a:t>
            </a:r>
            <a:r>
              <a:rPr lang="en-US" altLang="en-US" sz="2400">
                <a:solidFill>
                  <a:srgbClr val="33CC33"/>
                </a:solidFill>
              </a:rPr>
              <a:t> 				</a:t>
            </a:r>
            <a:r>
              <a:rPr lang="en-US" altLang="en-US" sz="2400">
                <a:solidFill>
                  <a:srgbClr val="FF0000"/>
                </a:solidFill>
              </a:rPr>
              <a:t>95% upper confidence limit on concentration</a:t>
            </a:r>
          </a:p>
          <a:p>
            <a:pPr eaLnBrk="1" hangingPunct="1">
              <a:lnSpc>
                <a:spcPct val="80000"/>
              </a:lnSpc>
              <a:spcBef>
                <a:spcPct val="60000"/>
              </a:spcBef>
              <a:buFontTx/>
              <a:buNone/>
            </a:pPr>
            <a:r>
              <a:rPr lang="en-US" altLang="en-US" sz="2400" i="1"/>
              <a:t>P</a:t>
            </a:r>
            <a:r>
              <a:rPr lang="en-US" altLang="en-US" sz="2400" baseline="-25000"/>
              <a:t>fish</a:t>
            </a:r>
            <a:r>
              <a:rPr lang="en-US" altLang="en-US" sz="2400"/>
              <a:t>, </a:t>
            </a:r>
            <a:r>
              <a:rPr lang="en-US" altLang="en-US" sz="2400" i="1"/>
              <a:t>P</a:t>
            </a:r>
            <a:r>
              <a:rPr lang="en-US" altLang="en-US" sz="2400" baseline="-25000"/>
              <a:t>inverts</a:t>
            </a:r>
            <a:r>
              <a:rPr lang="en-US" altLang="en-US" sz="2400"/>
              <a:t>, A</a:t>
            </a:r>
            <a:r>
              <a:rPr lang="en-US" altLang="en-US" sz="2400">
                <a:solidFill>
                  <a:schemeClr val="tx2"/>
                </a:solidFill>
              </a:rPr>
              <a:t>ssumed by the analyst				</a:t>
            </a:r>
            <a:r>
              <a:rPr lang="en-US" altLang="en-US" sz="2400">
                <a:solidFill>
                  <a:srgbClr val="FF0000"/>
                </a:solidFill>
              </a:rPr>
              <a:t>Constants</a:t>
            </a:r>
          </a:p>
          <a:p>
            <a:pPr eaLnBrk="1" hangingPunct="1">
              <a:lnSpc>
                <a:spcPct val="80000"/>
              </a:lnSpc>
              <a:spcBef>
                <a:spcPct val="60000"/>
              </a:spcBef>
              <a:buFontTx/>
              <a:buNone/>
            </a:pPr>
            <a:r>
              <a:rPr lang="en-US" altLang="en-US" sz="2400" i="1"/>
              <a:t>FMR</a:t>
            </a:r>
            <a:r>
              <a:rPr lang="en-US" altLang="en-US" sz="2400"/>
              <a:t>,</a:t>
            </a:r>
            <a:r>
              <a:rPr lang="en-US" altLang="en-US" sz="2400" i="1"/>
              <a:t> </a:t>
            </a:r>
            <a:r>
              <a:rPr lang="en-US" altLang="en-US" sz="2400">
                <a:solidFill>
                  <a:schemeClr val="tx2"/>
                </a:solidFill>
              </a:rPr>
              <a:t>Regression on mink body mass 				</a:t>
            </a:r>
            <a:r>
              <a:rPr lang="en-US" altLang="en-US" sz="2400" i="1">
                <a:solidFill>
                  <a:srgbClr val="FF0000"/>
                </a:solidFill>
              </a:rPr>
              <a:t>FMR = a BW</a:t>
            </a:r>
            <a:r>
              <a:rPr lang="en-US" altLang="en-US" sz="1200" i="1">
                <a:solidFill>
                  <a:srgbClr val="FF0000"/>
                </a:solidFill>
              </a:rPr>
              <a:t> </a:t>
            </a:r>
            <a:r>
              <a:rPr lang="en-US" altLang="en-US" sz="2400" i="1" baseline="30000">
                <a:solidFill>
                  <a:srgbClr val="FF0000"/>
                </a:solidFill>
              </a:rPr>
              <a:t>b</a:t>
            </a:r>
            <a:r>
              <a:rPr lang="en-US" altLang="en-US" sz="2400">
                <a:solidFill>
                  <a:srgbClr val="FF0000"/>
                </a:solidFill>
              </a:rPr>
              <a:t>, where</a:t>
            </a:r>
            <a:r>
              <a:rPr lang="en-US" altLang="en-US" sz="2400" i="1">
                <a:solidFill>
                  <a:srgbClr val="FF0000"/>
                </a:solidFill>
              </a:rPr>
              <a:t> a </a:t>
            </a:r>
            <a:r>
              <a:rPr lang="en-US" altLang="en-US" sz="2400">
                <a:solidFill>
                  <a:srgbClr val="FF0000"/>
                </a:solidFill>
              </a:rPr>
              <a:t>and</a:t>
            </a:r>
            <a:r>
              <a:rPr lang="en-US" altLang="en-US" sz="2400" i="1">
                <a:solidFill>
                  <a:srgbClr val="FF0000"/>
                </a:solidFill>
              </a:rPr>
              <a:t> b </a:t>
            </a:r>
            <a:r>
              <a:rPr lang="en-US" altLang="en-US" sz="2400">
                <a:solidFill>
                  <a:srgbClr val="FF0000"/>
                </a:solidFill>
              </a:rPr>
              <a:t>are intervals </a:t>
            </a:r>
          </a:p>
        </p:txBody>
      </p:sp>
      <p:sp>
        <p:nvSpPr>
          <p:cNvPr id="384004" name="WordArt 4"/>
          <p:cNvSpPr>
            <a:spLocks noChangeArrowheads="1" noChangeShapeType="1" noTextEdit="1"/>
          </p:cNvSpPr>
          <p:nvPr/>
        </p:nvSpPr>
        <p:spPr bwMode="auto">
          <a:xfrm rot="21322143">
            <a:off x="7696200" y="5934075"/>
            <a:ext cx="1343025" cy="695325"/>
          </a:xfrm>
          <a:prstGeom prst="rect">
            <a:avLst/>
          </a:prstGeom>
        </p:spPr>
        <p:txBody>
          <a:bodyPr wrap="none" fromWordArt="1">
            <a:prstTxWarp prst="textSlantUp">
              <a:avLst>
                <a:gd name="adj" fmla="val 55556"/>
              </a:avLst>
            </a:prstTxWarp>
          </a:bodyPr>
          <a:lstStyle/>
          <a:p>
            <a:pPr algn="ctr"/>
            <a:r>
              <a:rPr lang="en-US" sz="3600" kern="10" dirty="0">
                <a:ln w="9525">
                  <a:solidFill>
                    <a:srgbClr val="000000"/>
                  </a:solidFill>
                  <a:round/>
                  <a:headEnd/>
                  <a:tailEnd/>
                </a:ln>
                <a:solidFill>
                  <a:srgbClr val="000000"/>
                </a:solidFill>
                <a:latin typeface="Arial Black" panose="020B0A04020102020204" pitchFamily="34" charset="0"/>
              </a:rPr>
              <a:t>uniforms</a:t>
            </a:r>
          </a:p>
        </p:txBody>
      </p:sp>
      <p:sp>
        <p:nvSpPr>
          <p:cNvPr id="384005" name="WordArt 5"/>
          <p:cNvSpPr>
            <a:spLocks noChangeArrowheads="1" noChangeShapeType="1" noTextEdit="1"/>
          </p:cNvSpPr>
          <p:nvPr/>
        </p:nvSpPr>
        <p:spPr bwMode="auto">
          <a:xfrm>
            <a:off x="7696200" y="2743200"/>
            <a:ext cx="1231900" cy="695325"/>
          </a:xfrm>
          <a:prstGeom prst="rect">
            <a:avLst/>
          </a:prstGeom>
        </p:spPr>
        <p:txBody>
          <a:bodyPr wrap="none" fromWordArt="1">
            <a:prstTxWarp prst="textSlantUp">
              <a:avLst>
                <a:gd name="adj" fmla="val 55556"/>
              </a:avLst>
            </a:prstTxWarp>
          </a:bodyPr>
          <a:lstStyle/>
          <a:p>
            <a:pPr algn="ctr"/>
            <a:r>
              <a:rPr lang="en-US" sz="3600" kern="10">
                <a:ln w="9525">
                  <a:solidFill>
                    <a:srgbClr val="000000"/>
                  </a:solidFill>
                  <a:round/>
                  <a:headEnd/>
                  <a:tailEnd/>
                </a:ln>
                <a:solidFill>
                  <a:srgbClr val="000000"/>
                </a:solidFill>
                <a:latin typeface="Arial Black" panose="020B0A04020102020204" pitchFamily="34" charset="0"/>
              </a:rPr>
              <a:t>normals</a:t>
            </a:r>
          </a:p>
        </p:txBody>
      </p:sp>
      <p:sp>
        <p:nvSpPr>
          <p:cNvPr id="384006" name="WordArt 6"/>
          <p:cNvSpPr>
            <a:spLocks noChangeArrowheads="1" noChangeShapeType="1" noTextEdit="1"/>
          </p:cNvSpPr>
          <p:nvPr/>
        </p:nvSpPr>
        <p:spPr bwMode="auto">
          <a:xfrm>
            <a:off x="7696200" y="1925638"/>
            <a:ext cx="1231900" cy="695325"/>
          </a:xfrm>
          <a:prstGeom prst="rect">
            <a:avLst/>
          </a:prstGeom>
        </p:spPr>
        <p:txBody>
          <a:bodyPr wrap="none" fromWordArt="1">
            <a:prstTxWarp prst="textSlantUp">
              <a:avLst>
                <a:gd name="adj" fmla="val 55556"/>
              </a:avLst>
            </a:prstTxWarp>
          </a:bodyPr>
          <a:lstStyle/>
          <a:p>
            <a:pPr algn="ctr"/>
            <a:r>
              <a:rPr lang="en-US" sz="3600" kern="10">
                <a:ln w="9525">
                  <a:solidFill>
                    <a:srgbClr val="000000"/>
                  </a:solidFill>
                  <a:round/>
                  <a:headEnd/>
                  <a:tailEnd/>
                </a:ln>
                <a:solidFill>
                  <a:srgbClr val="000000"/>
                </a:solidFill>
                <a:latin typeface="Arial Black" panose="020B0A04020102020204" pitchFamily="34" charset="0"/>
              </a:rPr>
              <a:t>normal</a:t>
            </a:r>
          </a:p>
        </p:txBody>
      </p:sp>
      <p:sp>
        <p:nvSpPr>
          <p:cNvPr id="384007" name="WordArt 7"/>
          <p:cNvSpPr>
            <a:spLocks noChangeArrowheads="1" noChangeShapeType="1" noTextEdit="1"/>
          </p:cNvSpPr>
          <p:nvPr/>
        </p:nvSpPr>
        <p:spPr bwMode="auto">
          <a:xfrm>
            <a:off x="7696200" y="3495675"/>
            <a:ext cx="1155700" cy="695325"/>
          </a:xfrm>
          <a:prstGeom prst="rect">
            <a:avLst/>
          </a:prstGeom>
        </p:spPr>
        <p:txBody>
          <a:bodyPr wrap="none" fromWordArt="1">
            <a:prstTxWarp prst="textSlantUp">
              <a:avLst>
                <a:gd name="adj" fmla="val 55556"/>
              </a:avLst>
            </a:prstTxWarp>
          </a:bodyPr>
          <a:lstStyle/>
          <a:p>
            <a:pPr algn="ctr"/>
            <a:r>
              <a:rPr lang="en-US" sz="3600" kern="10" dirty="0" err="1">
                <a:ln w="9525">
                  <a:solidFill>
                    <a:srgbClr val="000000"/>
                  </a:solidFill>
                  <a:round/>
                  <a:headEnd/>
                  <a:tailEnd/>
                </a:ln>
                <a:solidFill>
                  <a:srgbClr val="000000"/>
                </a:solidFill>
                <a:latin typeface="Arial Black" panose="020B0A04020102020204" pitchFamily="34" charset="0"/>
              </a:rPr>
              <a:t>maxent</a:t>
            </a:r>
            <a:endParaRPr lang="en-US" sz="3600" kern="10" dirty="0">
              <a:ln w="9525">
                <a:solidFill>
                  <a:srgbClr val="000000"/>
                </a:solidFill>
                <a:round/>
                <a:headEnd/>
                <a:tailEnd/>
              </a:ln>
              <a:solidFill>
                <a:srgbClr val="000000"/>
              </a:solidFill>
              <a:latin typeface="Arial Black" panose="020B0A04020102020204" pitchFamily="34" charset="0"/>
            </a:endParaRPr>
          </a:p>
        </p:txBody>
      </p:sp>
      <p:sp>
        <p:nvSpPr>
          <p:cNvPr id="384008" name="WordArt 8"/>
          <p:cNvSpPr>
            <a:spLocks noChangeArrowheads="1" noChangeShapeType="1" noTextEdit="1"/>
          </p:cNvSpPr>
          <p:nvPr/>
        </p:nvSpPr>
        <p:spPr bwMode="auto">
          <a:xfrm>
            <a:off x="7696200" y="4302125"/>
            <a:ext cx="1120775" cy="695325"/>
          </a:xfrm>
          <a:prstGeom prst="rect">
            <a:avLst/>
          </a:prstGeom>
        </p:spPr>
        <p:txBody>
          <a:bodyPr wrap="none" fromWordArt="1">
            <a:prstTxWarp prst="textSlantUp">
              <a:avLst>
                <a:gd name="adj" fmla="val 55556"/>
              </a:avLst>
            </a:prstTxWarp>
          </a:bodyPr>
          <a:lstStyle/>
          <a:p>
            <a:pPr algn="ctr"/>
            <a:r>
              <a:rPr lang="en-US" sz="3600" kern="10">
                <a:ln w="9525">
                  <a:solidFill>
                    <a:srgbClr val="000000"/>
                  </a:solidFill>
                  <a:round/>
                  <a:headEnd/>
                  <a:tailEnd/>
                </a:ln>
                <a:solidFill>
                  <a:srgbClr val="000000"/>
                </a:solidFill>
                <a:latin typeface="Arial Black" panose="020B0A04020102020204" pitchFamily="34" charset="0"/>
              </a:rPr>
              <a:t>scalars</a:t>
            </a:r>
          </a:p>
        </p:txBody>
      </p:sp>
      <p:sp>
        <p:nvSpPr>
          <p:cNvPr id="384009" name="WordArt 9"/>
          <p:cNvSpPr>
            <a:spLocks noChangeArrowheads="1" noChangeShapeType="1" noTextEdit="1"/>
          </p:cNvSpPr>
          <p:nvPr/>
        </p:nvSpPr>
        <p:spPr bwMode="auto">
          <a:xfrm>
            <a:off x="7696200" y="5095875"/>
            <a:ext cx="1120775" cy="695325"/>
          </a:xfrm>
          <a:prstGeom prst="rect">
            <a:avLst/>
          </a:prstGeom>
        </p:spPr>
        <p:txBody>
          <a:bodyPr wrap="none" fromWordArt="1">
            <a:prstTxWarp prst="textSlantUp">
              <a:avLst>
                <a:gd name="adj" fmla="val 55556"/>
              </a:avLst>
            </a:prstTxWarp>
          </a:bodyPr>
          <a:lstStyle/>
          <a:p>
            <a:pPr algn="ctr"/>
            <a:r>
              <a:rPr lang="en-US" sz="3600" kern="10">
                <a:ln w="9525">
                  <a:solidFill>
                    <a:srgbClr val="000000"/>
                  </a:solidFill>
                  <a:round/>
                  <a:headEnd/>
                  <a:tailEnd/>
                </a:ln>
                <a:solidFill>
                  <a:srgbClr val="000000"/>
                </a:solidFill>
                <a:latin typeface="Arial Black" panose="020B0A04020102020204" pitchFamily="34" charset="0"/>
              </a:rPr>
              <a:t>scalars</a:t>
            </a:r>
          </a:p>
        </p:txBody>
      </p:sp>
    </p:spTree>
    <p:extLst>
      <p:ext uri="{BB962C8B-B14F-4D97-AF65-F5344CB8AC3E}">
        <p14:creationId xmlns:p14="http://schemas.microsoft.com/office/powerpoint/2010/main" val="1725339909"/>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384006"/>
                                        </p:tgtEl>
                                        <p:attrNameLst>
                                          <p:attrName>style.visibility</p:attrName>
                                        </p:attrNameLst>
                                      </p:cBhvr>
                                      <p:to>
                                        <p:strVal val="visible"/>
                                      </p:to>
                                    </p:set>
                                    <p:animEffect transition="in" filter="fade">
                                      <p:cBhvr>
                                        <p:cTn id="7" dur="500"/>
                                        <p:tgtEl>
                                          <p:spTgt spid="384006"/>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384005"/>
                                        </p:tgtEl>
                                        <p:attrNameLst>
                                          <p:attrName>style.visibility</p:attrName>
                                        </p:attrNameLst>
                                      </p:cBhvr>
                                      <p:to>
                                        <p:strVal val="visible"/>
                                      </p:to>
                                    </p:set>
                                    <p:animEffect transition="in" filter="fade">
                                      <p:cBhvr>
                                        <p:cTn id="12" dur="500"/>
                                        <p:tgtEl>
                                          <p:spTgt spid="384005"/>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384007"/>
                                        </p:tgtEl>
                                        <p:attrNameLst>
                                          <p:attrName>style.visibility</p:attrName>
                                        </p:attrNameLst>
                                      </p:cBhvr>
                                      <p:to>
                                        <p:strVal val="visible"/>
                                      </p:to>
                                    </p:set>
                                    <p:animEffect transition="in" filter="fade">
                                      <p:cBhvr>
                                        <p:cTn id="17" dur="500"/>
                                        <p:tgtEl>
                                          <p:spTgt spid="384007"/>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384008"/>
                                        </p:tgtEl>
                                        <p:attrNameLst>
                                          <p:attrName>style.visibility</p:attrName>
                                        </p:attrNameLst>
                                      </p:cBhvr>
                                      <p:to>
                                        <p:strVal val="visible"/>
                                      </p:to>
                                    </p:set>
                                    <p:animEffect transition="in" filter="fade">
                                      <p:cBhvr>
                                        <p:cTn id="22" dur="500"/>
                                        <p:tgtEl>
                                          <p:spTgt spid="384008"/>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10" presetClass="entr" presetSubtype="0" fill="hold" grpId="0" nodeType="clickEffect">
                                  <p:stCondLst>
                                    <p:cond delay="0"/>
                                  </p:stCondLst>
                                  <p:childTnLst>
                                    <p:set>
                                      <p:cBhvr>
                                        <p:cTn id="26" dur="1" fill="hold">
                                          <p:stCondLst>
                                            <p:cond delay="0"/>
                                          </p:stCondLst>
                                        </p:cTn>
                                        <p:tgtEl>
                                          <p:spTgt spid="384009"/>
                                        </p:tgtEl>
                                        <p:attrNameLst>
                                          <p:attrName>style.visibility</p:attrName>
                                        </p:attrNameLst>
                                      </p:cBhvr>
                                      <p:to>
                                        <p:strVal val="visible"/>
                                      </p:to>
                                    </p:set>
                                    <p:animEffect transition="in" filter="fade">
                                      <p:cBhvr>
                                        <p:cTn id="27" dur="500"/>
                                        <p:tgtEl>
                                          <p:spTgt spid="384009"/>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10" presetClass="entr" presetSubtype="0" fill="hold" grpId="0" nodeType="clickEffect">
                                  <p:stCondLst>
                                    <p:cond delay="0"/>
                                  </p:stCondLst>
                                  <p:childTnLst>
                                    <p:set>
                                      <p:cBhvr>
                                        <p:cTn id="31" dur="1" fill="hold">
                                          <p:stCondLst>
                                            <p:cond delay="0"/>
                                          </p:stCondLst>
                                        </p:cTn>
                                        <p:tgtEl>
                                          <p:spTgt spid="384004"/>
                                        </p:tgtEl>
                                        <p:attrNameLst>
                                          <p:attrName>style.visibility</p:attrName>
                                        </p:attrNameLst>
                                      </p:cBhvr>
                                      <p:to>
                                        <p:strVal val="visible"/>
                                      </p:to>
                                    </p:set>
                                    <p:animEffect transition="in" filter="fade">
                                      <p:cBhvr>
                                        <p:cTn id="32" dur="500"/>
                                        <p:tgtEl>
                                          <p:spTgt spid="38400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4004" grpId="0" animBg="1"/>
      <p:bldP spid="384005" grpId="0" animBg="1"/>
      <p:bldP spid="384006" grpId="0" animBg="1"/>
      <p:bldP spid="384007" grpId="0" animBg="1"/>
      <p:bldP spid="384008" grpId="0" animBg="1"/>
      <p:bldP spid="384009" grpId="0" animBg="1"/>
    </p:bld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5026" name="Rectangle 2"/>
          <p:cNvSpPr>
            <a:spLocks noGrp="1" noChangeArrowheads="1"/>
          </p:cNvSpPr>
          <p:nvPr>
            <p:ph type="title"/>
          </p:nvPr>
        </p:nvSpPr>
        <p:spPr/>
        <p:txBody>
          <a:bodyPr/>
          <a:lstStyle/>
          <a:p>
            <a:pPr eaLnBrk="1" hangingPunct="1">
              <a:defRPr/>
            </a:pPr>
            <a:r>
              <a:rPr lang="en-US"/>
              <a:t>Input assignments</a:t>
            </a:r>
          </a:p>
        </p:txBody>
      </p:sp>
      <p:sp>
        <p:nvSpPr>
          <p:cNvPr id="385027" name="Rectangle 3"/>
          <p:cNvSpPr>
            <a:spLocks noGrp="1" noChangeArrowheads="1"/>
          </p:cNvSpPr>
          <p:nvPr>
            <p:ph type="body" idx="1"/>
          </p:nvPr>
        </p:nvSpPr>
        <p:spPr>
          <a:xfrm>
            <a:off x="304800" y="1981200"/>
            <a:ext cx="8839200" cy="4876800"/>
          </a:xfrm>
        </p:spPr>
        <p:txBody>
          <a:bodyPr/>
          <a:lstStyle/>
          <a:p>
            <a:pPr eaLnBrk="1" hangingPunct="1">
              <a:lnSpc>
                <a:spcPct val="80000"/>
              </a:lnSpc>
              <a:buFontTx/>
              <a:buNone/>
              <a:tabLst>
                <a:tab pos="977900" algn="l"/>
                <a:tab pos="5600700" algn="l"/>
              </a:tabLst>
              <a:defRPr/>
            </a:pPr>
            <a:r>
              <a:rPr lang="en-US" sz="2200" i="1" dirty="0">
                <a:latin typeface="Arial" panose="020B0604020202020204" pitchFamily="34" charset="0"/>
                <a:cs typeface="Arial" panose="020B0604020202020204" pitchFamily="34" charset="0"/>
              </a:rPr>
              <a:t>BW</a:t>
            </a:r>
            <a:r>
              <a:rPr lang="en-US" sz="2200" dirty="0">
                <a:latin typeface="Arial" panose="020B0604020202020204" pitchFamily="34" charset="0"/>
                <a:cs typeface="Arial" panose="020B0604020202020204" pitchFamily="34" charset="0"/>
              </a:rPr>
              <a:t> 	= normal( 608, 66.9)    	# gram </a:t>
            </a:r>
          </a:p>
          <a:p>
            <a:pPr eaLnBrk="1" hangingPunct="1">
              <a:lnSpc>
                <a:spcPct val="80000"/>
              </a:lnSpc>
              <a:buFontTx/>
              <a:buNone/>
              <a:tabLst>
                <a:tab pos="977900" algn="l"/>
                <a:tab pos="5600700" algn="l"/>
              </a:tabLst>
              <a:defRPr/>
            </a:pPr>
            <a:r>
              <a:rPr lang="en-US" sz="2200" i="1" dirty="0">
                <a:latin typeface="Arial" panose="020B0604020202020204" pitchFamily="34" charset="0"/>
                <a:cs typeface="Arial" panose="020B0604020202020204" pitchFamily="34" charset="0"/>
              </a:rPr>
              <a:t>a</a:t>
            </a:r>
            <a:r>
              <a:rPr lang="en-US" sz="2200" dirty="0">
                <a:latin typeface="Arial" panose="020B0604020202020204" pitchFamily="34" charset="0"/>
                <a:cs typeface="Arial" panose="020B0604020202020204" pitchFamily="34" charset="0"/>
              </a:rPr>
              <a:t> 		= uniform(0.354,0.47)</a:t>
            </a:r>
          </a:p>
          <a:p>
            <a:pPr eaLnBrk="1" hangingPunct="1">
              <a:lnSpc>
                <a:spcPct val="80000"/>
              </a:lnSpc>
              <a:buFontTx/>
              <a:buNone/>
              <a:tabLst>
                <a:tab pos="977900" algn="l"/>
                <a:tab pos="5600700" algn="l"/>
              </a:tabLst>
              <a:defRPr/>
            </a:pPr>
            <a:r>
              <a:rPr lang="en-US" sz="2200" i="1" dirty="0">
                <a:latin typeface="Arial" panose="020B0604020202020204" pitchFamily="34" charset="0"/>
                <a:cs typeface="Arial" panose="020B0604020202020204" pitchFamily="34" charset="0"/>
              </a:rPr>
              <a:t>b</a:t>
            </a:r>
            <a:r>
              <a:rPr lang="en-US" sz="2200" dirty="0">
                <a:latin typeface="Arial" panose="020B0604020202020204" pitchFamily="34" charset="0"/>
                <a:cs typeface="Arial" panose="020B0604020202020204" pitchFamily="34" charset="0"/>
              </a:rPr>
              <a:t>  		= uniform(0.836,0.888)</a:t>
            </a:r>
            <a:r>
              <a:rPr lang="en-US" sz="2200" b="1" dirty="0">
                <a:latin typeface="Arial" panose="020B0604020202020204" pitchFamily="34" charset="0"/>
                <a:cs typeface="Arial" panose="020B0604020202020204" pitchFamily="34" charset="0"/>
              </a:rPr>
              <a:t> </a:t>
            </a:r>
          </a:p>
          <a:p>
            <a:pPr eaLnBrk="1" hangingPunct="1">
              <a:lnSpc>
                <a:spcPct val="80000"/>
              </a:lnSpc>
              <a:buFontTx/>
              <a:buNone/>
              <a:tabLst>
                <a:tab pos="977900" algn="l"/>
                <a:tab pos="5600700" algn="l"/>
              </a:tabLst>
              <a:defRPr/>
            </a:pPr>
            <a:r>
              <a:rPr lang="en-US" sz="2200" i="1" dirty="0">
                <a:latin typeface="Arial" panose="020B0604020202020204" pitchFamily="34" charset="0"/>
                <a:cs typeface="Arial" panose="020B0604020202020204" pitchFamily="34" charset="0"/>
              </a:rPr>
              <a:t>FMR</a:t>
            </a:r>
            <a:r>
              <a:rPr lang="en-US" sz="2200" dirty="0">
                <a:latin typeface="Arial" panose="020B0604020202020204" pitchFamily="34" charset="0"/>
                <a:cs typeface="Arial" panose="020B0604020202020204" pitchFamily="34" charset="0"/>
              </a:rPr>
              <a:t>  	= </a:t>
            </a:r>
            <a:r>
              <a:rPr lang="en-US" sz="2200" i="1" dirty="0">
                <a:latin typeface="Arial" panose="020B0604020202020204" pitchFamily="34" charset="0"/>
                <a:cs typeface="Arial" panose="020B0604020202020204" pitchFamily="34" charset="0"/>
              </a:rPr>
              <a:t>a</a:t>
            </a:r>
            <a:r>
              <a:rPr lang="en-US" sz="2200" dirty="0">
                <a:latin typeface="Arial" panose="020B0604020202020204" pitchFamily="34" charset="0"/>
                <a:cs typeface="Arial" panose="020B0604020202020204" pitchFamily="34" charset="0"/>
              </a:rPr>
              <a:t> * </a:t>
            </a:r>
            <a:r>
              <a:rPr lang="en-US" sz="2200" i="1" dirty="0">
                <a:latin typeface="Arial" panose="020B0604020202020204" pitchFamily="34" charset="0"/>
                <a:cs typeface="Arial" panose="020B0604020202020204" pitchFamily="34" charset="0"/>
              </a:rPr>
              <a:t>BW</a:t>
            </a:r>
            <a:r>
              <a:rPr lang="en-US" sz="2200" dirty="0">
                <a:latin typeface="Arial" panose="020B0604020202020204" pitchFamily="34" charset="0"/>
                <a:cs typeface="Arial" panose="020B0604020202020204" pitchFamily="34" charset="0"/>
              </a:rPr>
              <a:t> ^ </a:t>
            </a:r>
            <a:r>
              <a:rPr lang="en-US" sz="2200" i="1" dirty="0">
                <a:latin typeface="Arial" panose="020B0604020202020204" pitchFamily="34" charset="0"/>
                <a:cs typeface="Arial" panose="020B0604020202020204" pitchFamily="34" charset="0"/>
              </a:rPr>
              <a:t>b</a:t>
            </a:r>
            <a:r>
              <a:rPr lang="en-US" sz="2200" dirty="0">
                <a:latin typeface="Arial" panose="020B0604020202020204" pitchFamily="34" charset="0"/>
                <a:cs typeface="Arial" panose="020B0604020202020204" pitchFamily="34" charset="0"/>
              </a:rPr>
              <a:t> 	# Kcal per kg per day</a:t>
            </a:r>
          </a:p>
          <a:p>
            <a:pPr eaLnBrk="1" hangingPunct="1">
              <a:lnSpc>
                <a:spcPct val="80000"/>
              </a:lnSpc>
              <a:buFontTx/>
              <a:buNone/>
              <a:tabLst>
                <a:tab pos="977900" algn="l"/>
                <a:tab pos="5600700" algn="l"/>
              </a:tabLst>
              <a:defRPr/>
            </a:pPr>
            <a:r>
              <a:rPr lang="en-US" sz="2200" i="1" dirty="0" err="1">
                <a:latin typeface="Arial" panose="020B0604020202020204" pitchFamily="34" charset="0"/>
                <a:cs typeface="Arial" panose="020B0604020202020204" pitchFamily="34" charset="0"/>
              </a:rPr>
              <a:t>AE</a:t>
            </a:r>
            <a:r>
              <a:rPr lang="en-US" sz="2200" baseline="-25000" dirty="0" err="1">
                <a:latin typeface="Arial" panose="020B0604020202020204" pitchFamily="34" charset="0"/>
                <a:cs typeface="Arial" panose="020B0604020202020204" pitchFamily="34" charset="0"/>
              </a:rPr>
              <a:t>fish</a:t>
            </a:r>
            <a:r>
              <a:rPr lang="en-US" sz="2200" dirty="0">
                <a:latin typeface="Arial" panose="020B0604020202020204" pitchFamily="34" charset="0"/>
                <a:cs typeface="Arial" panose="020B0604020202020204" pitchFamily="34" charset="0"/>
              </a:rPr>
              <a:t>	= </a:t>
            </a:r>
            <a:r>
              <a:rPr lang="en-US" sz="2200" dirty="0" err="1">
                <a:latin typeface="Arial" panose="020B0604020202020204" pitchFamily="34" charset="0"/>
                <a:cs typeface="Arial" panose="020B0604020202020204" pitchFamily="34" charset="0"/>
              </a:rPr>
              <a:t>MEminmaxmean</a:t>
            </a:r>
            <a:r>
              <a:rPr lang="en-US" sz="2200" dirty="0">
                <a:latin typeface="Arial" panose="020B0604020202020204" pitchFamily="34" charset="0"/>
                <a:cs typeface="Arial" panose="020B0604020202020204" pitchFamily="34" charset="0"/>
              </a:rPr>
              <a:t>(0.77, 0.98, 0.91)   	</a:t>
            </a:r>
            <a:endParaRPr lang="en-US" sz="2200" dirty="0">
              <a:solidFill>
                <a:schemeClr val="bg2">
                  <a:lumMod val="20000"/>
                  <a:lumOff val="80000"/>
                </a:schemeClr>
              </a:solidFill>
              <a:latin typeface="Arial" panose="020B0604020202020204" pitchFamily="34" charset="0"/>
              <a:cs typeface="Arial" panose="020B0604020202020204" pitchFamily="34" charset="0"/>
            </a:endParaRPr>
          </a:p>
          <a:p>
            <a:pPr eaLnBrk="1" hangingPunct="1">
              <a:lnSpc>
                <a:spcPct val="80000"/>
              </a:lnSpc>
              <a:buFontTx/>
              <a:buNone/>
              <a:tabLst>
                <a:tab pos="977900" algn="l"/>
                <a:tab pos="5600700" algn="l"/>
              </a:tabLst>
              <a:defRPr/>
            </a:pPr>
            <a:r>
              <a:rPr lang="en-US" sz="2200" i="1" dirty="0" err="1">
                <a:latin typeface="Arial" panose="020B0604020202020204" pitchFamily="34" charset="0"/>
                <a:cs typeface="Arial" panose="020B0604020202020204" pitchFamily="34" charset="0"/>
              </a:rPr>
              <a:t>AE</a:t>
            </a:r>
            <a:r>
              <a:rPr lang="en-US" sz="2200" baseline="-25000" dirty="0" err="1">
                <a:latin typeface="Arial" panose="020B0604020202020204" pitchFamily="34" charset="0"/>
                <a:cs typeface="Arial" panose="020B0604020202020204" pitchFamily="34" charset="0"/>
              </a:rPr>
              <a:t>inverts</a:t>
            </a:r>
            <a:r>
              <a:rPr lang="en-US" sz="2200" dirty="0">
                <a:latin typeface="Arial" panose="020B0604020202020204" pitchFamily="34" charset="0"/>
                <a:cs typeface="Arial" panose="020B0604020202020204" pitchFamily="34" charset="0"/>
              </a:rPr>
              <a:t>	= </a:t>
            </a:r>
            <a:r>
              <a:rPr lang="en-US" sz="2200" dirty="0" err="1">
                <a:latin typeface="Arial" panose="020B0604020202020204" pitchFamily="34" charset="0"/>
                <a:cs typeface="Arial" panose="020B0604020202020204" pitchFamily="34" charset="0"/>
              </a:rPr>
              <a:t>MEminmaxmean</a:t>
            </a:r>
            <a:r>
              <a:rPr lang="en-US" sz="2200" dirty="0">
                <a:latin typeface="Arial" panose="020B0604020202020204" pitchFamily="34" charset="0"/>
                <a:cs typeface="Arial" panose="020B0604020202020204" pitchFamily="34" charset="0"/>
              </a:rPr>
              <a:t>(0.72, 0.96, 0.87)   	</a:t>
            </a:r>
            <a:endParaRPr lang="en-US" sz="2200" dirty="0">
              <a:solidFill>
                <a:schemeClr val="bg2">
                  <a:lumMod val="20000"/>
                  <a:lumOff val="80000"/>
                </a:schemeClr>
              </a:solidFill>
              <a:latin typeface="Arial" panose="020B0604020202020204" pitchFamily="34" charset="0"/>
              <a:cs typeface="Arial" panose="020B0604020202020204" pitchFamily="34" charset="0"/>
            </a:endParaRPr>
          </a:p>
          <a:p>
            <a:pPr eaLnBrk="1" hangingPunct="1">
              <a:lnSpc>
                <a:spcPct val="80000"/>
              </a:lnSpc>
              <a:buFontTx/>
              <a:buNone/>
              <a:tabLst>
                <a:tab pos="977900" algn="l"/>
                <a:tab pos="5600700" algn="l"/>
              </a:tabLst>
              <a:defRPr/>
            </a:pPr>
            <a:r>
              <a:rPr lang="en-US" sz="2200" i="1" dirty="0" err="1">
                <a:latin typeface="Arial" panose="020B0604020202020204" pitchFamily="34" charset="0"/>
                <a:cs typeface="Arial" panose="020B0604020202020204" pitchFamily="34" charset="0"/>
              </a:rPr>
              <a:t>GE</a:t>
            </a:r>
            <a:r>
              <a:rPr lang="en-US" sz="2200" baseline="-25000" dirty="0" err="1">
                <a:latin typeface="Arial" panose="020B0604020202020204" pitchFamily="34" charset="0"/>
                <a:cs typeface="Arial" panose="020B0604020202020204" pitchFamily="34" charset="0"/>
              </a:rPr>
              <a:t>fish</a:t>
            </a:r>
            <a:r>
              <a:rPr lang="en-US" sz="2200" dirty="0">
                <a:latin typeface="Arial" panose="020B0604020202020204" pitchFamily="34" charset="0"/>
                <a:cs typeface="Arial" panose="020B0604020202020204" pitchFamily="34" charset="0"/>
              </a:rPr>
              <a:t> 	= normal(1200, 240) 	# Kcal per kg   </a:t>
            </a:r>
          </a:p>
          <a:p>
            <a:pPr eaLnBrk="1" hangingPunct="1">
              <a:lnSpc>
                <a:spcPct val="80000"/>
              </a:lnSpc>
              <a:buFontTx/>
              <a:buNone/>
              <a:tabLst>
                <a:tab pos="977900" algn="l"/>
                <a:tab pos="5600700" algn="l"/>
              </a:tabLst>
              <a:defRPr/>
            </a:pPr>
            <a:r>
              <a:rPr lang="en-US" sz="2200" i="1" dirty="0" err="1">
                <a:latin typeface="Arial" panose="020B0604020202020204" pitchFamily="34" charset="0"/>
                <a:cs typeface="Arial" panose="020B0604020202020204" pitchFamily="34" charset="0"/>
              </a:rPr>
              <a:t>GE</a:t>
            </a:r>
            <a:r>
              <a:rPr lang="en-US" sz="2200" baseline="-25000" dirty="0" err="1">
                <a:latin typeface="Arial" panose="020B0604020202020204" pitchFamily="34" charset="0"/>
                <a:cs typeface="Arial" panose="020B0604020202020204" pitchFamily="34" charset="0"/>
              </a:rPr>
              <a:t>inverts</a:t>
            </a:r>
            <a:r>
              <a:rPr lang="en-US" sz="2200" baseline="-25000" dirty="0">
                <a:latin typeface="Arial" panose="020B0604020202020204" pitchFamily="34" charset="0"/>
                <a:cs typeface="Arial" panose="020B0604020202020204" pitchFamily="34" charset="0"/>
              </a:rPr>
              <a:t>  </a:t>
            </a:r>
            <a:r>
              <a:rPr lang="en-US" sz="2200" dirty="0">
                <a:latin typeface="Arial" panose="020B0604020202020204" pitchFamily="34" charset="0"/>
                <a:cs typeface="Arial" panose="020B0604020202020204" pitchFamily="34" charset="0"/>
              </a:rPr>
              <a:t>= normal(1050, 225) 	# Kcal per kg  </a:t>
            </a:r>
          </a:p>
          <a:p>
            <a:pPr eaLnBrk="1" hangingPunct="1">
              <a:lnSpc>
                <a:spcPct val="80000"/>
              </a:lnSpc>
              <a:buFontTx/>
              <a:buNone/>
              <a:tabLst>
                <a:tab pos="977900" algn="l"/>
                <a:tab pos="5600700" algn="l"/>
              </a:tabLst>
              <a:defRPr/>
            </a:pPr>
            <a:r>
              <a:rPr lang="en-US" sz="2200" i="1" dirty="0" err="1">
                <a:latin typeface="Arial" panose="020B0604020202020204" pitchFamily="34" charset="0"/>
                <a:cs typeface="Arial" panose="020B0604020202020204" pitchFamily="34" charset="0"/>
              </a:rPr>
              <a:t>C</a:t>
            </a:r>
            <a:r>
              <a:rPr lang="en-US" sz="2200" baseline="-25000" dirty="0" err="1">
                <a:latin typeface="Arial" panose="020B0604020202020204" pitchFamily="34" charset="0"/>
                <a:cs typeface="Arial" panose="020B0604020202020204" pitchFamily="34" charset="0"/>
              </a:rPr>
              <a:t>fish</a:t>
            </a:r>
            <a:r>
              <a:rPr lang="en-US" sz="2200" dirty="0">
                <a:latin typeface="Arial" panose="020B0604020202020204" pitchFamily="34" charset="0"/>
                <a:cs typeface="Arial" panose="020B0604020202020204" pitchFamily="34" charset="0"/>
              </a:rPr>
              <a:t> 	= 0.3 	# mg per kg  </a:t>
            </a:r>
          </a:p>
          <a:p>
            <a:pPr eaLnBrk="1" hangingPunct="1">
              <a:lnSpc>
                <a:spcPct val="80000"/>
              </a:lnSpc>
              <a:buFontTx/>
              <a:buNone/>
              <a:tabLst>
                <a:tab pos="977900" algn="l"/>
                <a:tab pos="5600700" algn="l"/>
              </a:tabLst>
              <a:defRPr/>
            </a:pPr>
            <a:r>
              <a:rPr lang="en-US" sz="2200" i="1" dirty="0" err="1">
                <a:latin typeface="Arial" panose="020B0604020202020204" pitchFamily="34" charset="0"/>
                <a:cs typeface="Arial" panose="020B0604020202020204" pitchFamily="34" charset="0"/>
              </a:rPr>
              <a:t>C</a:t>
            </a:r>
            <a:r>
              <a:rPr lang="en-US" sz="2200" baseline="-25000" dirty="0" err="1">
                <a:latin typeface="Arial" panose="020B0604020202020204" pitchFamily="34" charset="0"/>
                <a:cs typeface="Arial" panose="020B0604020202020204" pitchFamily="34" charset="0"/>
              </a:rPr>
              <a:t>inverts</a:t>
            </a:r>
            <a:r>
              <a:rPr lang="en-US" sz="2200" dirty="0">
                <a:latin typeface="Arial" panose="020B0604020202020204" pitchFamily="34" charset="0"/>
                <a:cs typeface="Arial" panose="020B0604020202020204" pitchFamily="34" charset="0"/>
              </a:rPr>
              <a:t>	= 0.06 	# mg per kg   </a:t>
            </a:r>
          </a:p>
          <a:p>
            <a:pPr eaLnBrk="1" hangingPunct="1">
              <a:lnSpc>
                <a:spcPct val="80000"/>
              </a:lnSpc>
              <a:buFontTx/>
              <a:buNone/>
              <a:tabLst>
                <a:tab pos="977900" algn="l"/>
                <a:tab pos="5600700" algn="l"/>
              </a:tabLst>
              <a:defRPr/>
            </a:pPr>
            <a:r>
              <a:rPr lang="en-US" sz="2200" i="1" dirty="0" err="1">
                <a:latin typeface="Arial" panose="020B0604020202020204" pitchFamily="34" charset="0"/>
                <a:cs typeface="Arial" panose="020B0604020202020204" pitchFamily="34" charset="0"/>
              </a:rPr>
              <a:t>P</a:t>
            </a:r>
            <a:r>
              <a:rPr lang="en-US" sz="2200" baseline="-25000" dirty="0" err="1">
                <a:latin typeface="Arial" panose="020B0604020202020204" pitchFamily="34" charset="0"/>
                <a:cs typeface="Arial" panose="020B0604020202020204" pitchFamily="34" charset="0"/>
              </a:rPr>
              <a:t>fish</a:t>
            </a:r>
            <a:r>
              <a:rPr lang="en-US" sz="2200" dirty="0">
                <a:latin typeface="Arial" panose="020B0604020202020204" pitchFamily="34" charset="0"/>
                <a:cs typeface="Arial" panose="020B0604020202020204" pitchFamily="34" charset="0"/>
              </a:rPr>
              <a:t>   	= 0.9  </a:t>
            </a:r>
          </a:p>
          <a:p>
            <a:pPr eaLnBrk="1" hangingPunct="1">
              <a:lnSpc>
                <a:spcPct val="80000"/>
              </a:lnSpc>
              <a:buFontTx/>
              <a:buNone/>
              <a:tabLst>
                <a:tab pos="977900" algn="l"/>
                <a:tab pos="5600700" algn="l"/>
              </a:tabLst>
              <a:defRPr/>
            </a:pPr>
            <a:r>
              <a:rPr lang="en-US" sz="2200" i="1" dirty="0" err="1">
                <a:latin typeface="Arial" panose="020B0604020202020204" pitchFamily="34" charset="0"/>
                <a:cs typeface="Arial" panose="020B0604020202020204" pitchFamily="34" charset="0"/>
              </a:rPr>
              <a:t>P</a:t>
            </a:r>
            <a:r>
              <a:rPr lang="en-US" sz="2200" baseline="-25000" dirty="0" err="1">
                <a:latin typeface="Arial" panose="020B0604020202020204" pitchFamily="34" charset="0"/>
                <a:cs typeface="Arial" panose="020B0604020202020204" pitchFamily="34" charset="0"/>
              </a:rPr>
              <a:t>inverts</a:t>
            </a:r>
            <a:r>
              <a:rPr lang="en-US" sz="2200" dirty="0">
                <a:latin typeface="Arial" panose="020B0604020202020204" pitchFamily="34" charset="0"/>
                <a:cs typeface="Arial" panose="020B0604020202020204" pitchFamily="34" charset="0"/>
              </a:rPr>
              <a:t> 	= 0.1  </a:t>
            </a:r>
          </a:p>
          <a:p>
            <a:pPr eaLnBrk="1" hangingPunct="1">
              <a:lnSpc>
                <a:spcPct val="80000"/>
              </a:lnSpc>
              <a:buFontTx/>
              <a:buNone/>
              <a:tabLst>
                <a:tab pos="977900" algn="l"/>
                <a:tab pos="5600700" algn="l"/>
              </a:tabLst>
              <a:defRPr/>
            </a:pPr>
            <a:endParaRPr lang="en-US" sz="2200" dirty="0">
              <a:latin typeface="Arial" panose="020B0604020202020204" pitchFamily="34" charset="0"/>
              <a:cs typeface="Arial" panose="020B0604020202020204" pitchFamily="34" charset="0"/>
            </a:endParaRPr>
          </a:p>
          <a:p>
            <a:pPr marL="0" indent="0" eaLnBrk="1" hangingPunct="1">
              <a:buNone/>
            </a:pPr>
            <a:r>
              <a:rPr lang="en-US" altLang="en-US" sz="2200" i="1" dirty="0">
                <a:latin typeface="Arial" panose="020B0604020202020204" pitchFamily="34" charset="0"/>
                <a:cs typeface="Arial" panose="020B0604020202020204" pitchFamily="34" charset="0"/>
              </a:rPr>
              <a:t>TDI</a:t>
            </a:r>
            <a:r>
              <a:rPr lang="en-US" altLang="en-US" sz="2400" i="1" dirty="0">
                <a:latin typeface="Arial" panose="020B0604020202020204" pitchFamily="34" charset="0"/>
                <a:cs typeface="Arial" panose="020B0604020202020204" pitchFamily="34" charset="0"/>
              </a:rPr>
              <a:t>=</a:t>
            </a:r>
            <a:r>
              <a:rPr lang="en-US" altLang="en-US" sz="2200" i="1" dirty="0">
                <a:latin typeface="Arial" panose="020B0604020202020204" pitchFamily="34" charset="0"/>
                <a:cs typeface="Arial" panose="020B0604020202020204" pitchFamily="34" charset="0"/>
              </a:rPr>
              <a:t>FMR</a:t>
            </a:r>
            <a:r>
              <a:rPr lang="en-US" altLang="en-US" sz="1800" dirty="0">
                <a:latin typeface="Arial" panose="020B0604020202020204" pitchFamily="34" charset="0"/>
                <a:cs typeface="Arial" panose="020B0604020202020204" pitchFamily="34" charset="0"/>
              </a:rPr>
              <a:t>*</a:t>
            </a:r>
            <a:r>
              <a:rPr lang="en-US" altLang="en-US" sz="2400" dirty="0">
                <a:latin typeface="Arial" panose="020B0604020202020204" pitchFamily="34" charset="0"/>
                <a:cs typeface="Arial" panose="020B0604020202020204" pitchFamily="34" charset="0"/>
              </a:rPr>
              <a:t>(</a:t>
            </a:r>
            <a:r>
              <a:rPr lang="en-US" altLang="en-US" sz="2400" i="1" dirty="0" err="1">
                <a:latin typeface="Arial" panose="020B0604020202020204" pitchFamily="34" charset="0"/>
                <a:cs typeface="Arial" panose="020B0604020202020204" pitchFamily="34" charset="0"/>
              </a:rPr>
              <a:t>C</a:t>
            </a:r>
            <a:r>
              <a:rPr lang="en-US" altLang="en-US" sz="2400" i="1" baseline="-25000" dirty="0" err="1">
                <a:latin typeface="Arial" panose="020B0604020202020204" pitchFamily="34" charset="0"/>
                <a:cs typeface="Arial" panose="020B0604020202020204" pitchFamily="34" charset="0"/>
              </a:rPr>
              <a:t>fish</a:t>
            </a:r>
            <a:r>
              <a:rPr lang="en-US" altLang="en-US" sz="2000" i="1" dirty="0">
                <a:latin typeface="Arial" panose="020B0604020202020204" pitchFamily="34" charset="0"/>
                <a:cs typeface="Arial" panose="020B0604020202020204" pitchFamily="34" charset="0"/>
              </a:rPr>
              <a:t>*</a:t>
            </a:r>
            <a:r>
              <a:rPr lang="en-US" altLang="en-US" sz="2400" i="1" dirty="0" err="1">
                <a:latin typeface="Arial" panose="020B0604020202020204" pitchFamily="34" charset="0"/>
                <a:cs typeface="Arial" panose="020B0604020202020204" pitchFamily="34" charset="0"/>
              </a:rPr>
              <a:t>P</a:t>
            </a:r>
            <a:r>
              <a:rPr lang="en-US" altLang="en-US" sz="2400" i="1" baseline="-25000" dirty="0" err="1">
                <a:latin typeface="Arial" panose="020B0604020202020204" pitchFamily="34" charset="0"/>
                <a:cs typeface="Arial" panose="020B0604020202020204" pitchFamily="34" charset="0"/>
              </a:rPr>
              <a:t>fish</a:t>
            </a:r>
            <a:r>
              <a:rPr lang="en-US" altLang="en-US" sz="2400" i="1" dirty="0">
                <a:latin typeface="Arial" panose="020B0604020202020204" pitchFamily="34" charset="0"/>
                <a:cs typeface="Arial" panose="020B0604020202020204" pitchFamily="34" charset="0"/>
              </a:rPr>
              <a:t>/</a:t>
            </a:r>
            <a:r>
              <a:rPr lang="en-US" altLang="en-US" sz="2400" dirty="0">
                <a:latin typeface="Arial" panose="020B0604020202020204" pitchFamily="34" charset="0"/>
                <a:cs typeface="Arial" panose="020B0604020202020204" pitchFamily="34" charset="0"/>
              </a:rPr>
              <a:t>(</a:t>
            </a:r>
            <a:r>
              <a:rPr lang="en-US" altLang="en-US" sz="2400" i="1" dirty="0" err="1">
                <a:latin typeface="Arial" panose="020B0604020202020204" pitchFamily="34" charset="0"/>
                <a:cs typeface="Arial" panose="020B0604020202020204" pitchFamily="34" charset="0"/>
              </a:rPr>
              <a:t>AE</a:t>
            </a:r>
            <a:r>
              <a:rPr lang="en-US" altLang="en-US" sz="2400" i="1" baseline="-25000" dirty="0" err="1">
                <a:latin typeface="Arial" panose="020B0604020202020204" pitchFamily="34" charset="0"/>
                <a:cs typeface="Arial" panose="020B0604020202020204" pitchFamily="34" charset="0"/>
              </a:rPr>
              <a:t>fish</a:t>
            </a:r>
            <a:r>
              <a:rPr lang="en-US" altLang="en-US" sz="2000" i="1" dirty="0">
                <a:latin typeface="Arial" panose="020B0604020202020204" pitchFamily="34" charset="0"/>
                <a:cs typeface="Arial" panose="020B0604020202020204" pitchFamily="34" charset="0"/>
              </a:rPr>
              <a:t>*</a:t>
            </a:r>
            <a:r>
              <a:rPr lang="en-US" altLang="en-US" sz="2400" i="1" dirty="0" err="1">
                <a:latin typeface="Arial" panose="020B0604020202020204" pitchFamily="34" charset="0"/>
                <a:cs typeface="Arial" panose="020B0604020202020204" pitchFamily="34" charset="0"/>
              </a:rPr>
              <a:t>GE</a:t>
            </a:r>
            <a:r>
              <a:rPr lang="en-US" altLang="en-US" sz="2400" i="1" baseline="-25000" dirty="0" err="1">
                <a:latin typeface="Arial" panose="020B0604020202020204" pitchFamily="34" charset="0"/>
                <a:cs typeface="Arial" panose="020B0604020202020204" pitchFamily="34" charset="0"/>
              </a:rPr>
              <a:t>fish</a:t>
            </a:r>
            <a:r>
              <a:rPr lang="en-US" altLang="en-US" sz="2400" dirty="0">
                <a:latin typeface="Arial" panose="020B0604020202020204" pitchFamily="34" charset="0"/>
                <a:cs typeface="Arial" panose="020B0604020202020204" pitchFamily="34" charset="0"/>
              </a:rPr>
              <a:t>)</a:t>
            </a:r>
            <a:r>
              <a:rPr lang="en-US" altLang="en-US" sz="2400" i="1" dirty="0">
                <a:latin typeface="Arial" panose="020B0604020202020204" pitchFamily="34" charset="0"/>
                <a:cs typeface="Arial" panose="020B0604020202020204" pitchFamily="34" charset="0"/>
              </a:rPr>
              <a:t>+</a:t>
            </a:r>
            <a:r>
              <a:rPr lang="en-US" altLang="en-US" sz="2400" i="1" dirty="0" err="1">
                <a:latin typeface="Arial" panose="020B0604020202020204" pitchFamily="34" charset="0"/>
                <a:cs typeface="Arial" panose="020B0604020202020204" pitchFamily="34" charset="0"/>
              </a:rPr>
              <a:t>C</a:t>
            </a:r>
            <a:r>
              <a:rPr lang="en-US" altLang="en-US" sz="2400" i="1" baseline="-25000" dirty="0" err="1">
                <a:latin typeface="Arial" panose="020B0604020202020204" pitchFamily="34" charset="0"/>
                <a:cs typeface="Arial" panose="020B0604020202020204" pitchFamily="34" charset="0"/>
              </a:rPr>
              <a:t>invert</a:t>
            </a:r>
            <a:r>
              <a:rPr lang="en-US" altLang="en-US" sz="2000" i="1" dirty="0">
                <a:latin typeface="Arial" panose="020B0604020202020204" pitchFamily="34" charset="0"/>
                <a:cs typeface="Arial" panose="020B0604020202020204" pitchFamily="34" charset="0"/>
              </a:rPr>
              <a:t>*</a:t>
            </a:r>
            <a:r>
              <a:rPr lang="en-US" altLang="en-US" sz="2400" i="1" dirty="0" err="1">
                <a:latin typeface="Arial" panose="020B0604020202020204" pitchFamily="34" charset="0"/>
                <a:cs typeface="Arial" panose="020B0604020202020204" pitchFamily="34" charset="0"/>
              </a:rPr>
              <a:t>P</a:t>
            </a:r>
            <a:r>
              <a:rPr lang="en-US" altLang="en-US" sz="2400" i="1" baseline="-25000" dirty="0" err="1">
                <a:latin typeface="Arial" panose="020B0604020202020204" pitchFamily="34" charset="0"/>
                <a:cs typeface="Arial" panose="020B0604020202020204" pitchFamily="34" charset="0"/>
              </a:rPr>
              <a:t>invert</a:t>
            </a:r>
            <a:r>
              <a:rPr lang="en-US" altLang="en-US" sz="2400" i="1" dirty="0">
                <a:latin typeface="Arial" panose="020B0604020202020204" pitchFamily="34" charset="0"/>
                <a:cs typeface="Arial" panose="020B0604020202020204" pitchFamily="34" charset="0"/>
              </a:rPr>
              <a:t>/</a:t>
            </a:r>
            <a:r>
              <a:rPr lang="en-US" altLang="en-US" sz="2400" dirty="0">
                <a:latin typeface="Arial" panose="020B0604020202020204" pitchFamily="34" charset="0"/>
                <a:cs typeface="Arial" panose="020B0604020202020204" pitchFamily="34" charset="0"/>
              </a:rPr>
              <a:t>(</a:t>
            </a:r>
            <a:r>
              <a:rPr lang="en-US" altLang="en-US" sz="2400" i="1" dirty="0" err="1">
                <a:latin typeface="Arial" panose="020B0604020202020204" pitchFamily="34" charset="0"/>
                <a:cs typeface="Arial" panose="020B0604020202020204" pitchFamily="34" charset="0"/>
              </a:rPr>
              <a:t>AE</a:t>
            </a:r>
            <a:r>
              <a:rPr lang="en-US" altLang="en-US" sz="2400" i="1" baseline="-25000" dirty="0" err="1">
                <a:latin typeface="Arial" panose="020B0604020202020204" pitchFamily="34" charset="0"/>
                <a:cs typeface="Arial" panose="020B0604020202020204" pitchFamily="34" charset="0"/>
              </a:rPr>
              <a:t>invert</a:t>
            </a:r>
            <a:r>
              <a:rPr lang="en-US" altLang="en-US" sz="2000" i="1" dirty="0">
                <a:latin typeface="Arial" panose="020B0604020202020204" pitchFamily="34" charset="0"/>
                <a:cs typeface="Arial" panose="020B0604020202020204" pitchFamily="34" charset="0"/>
              </a:rPr>
              <a:t>*</a:t>
            </a:r>
            <a:r>
              <a:rPr lang="en-US" altLang="en-US" sz="2400" i="1" dirty="0" err="1">
                <a:latin typeface="Arial" panose="020B0604020202020204" pitchFamily="34" charset="0"/>
                <a:cs typeface="Arial" panose="020B0604020202020204" pitchFamily="34" charset="0"/>
              </a:rPr>
              <a:t>GE</a:t>
            </a:r>
            <a:r>
              <a:rPr lang="en-US" altLang="en-US" sz="2400" i="1" baseline="-25000" dirty="0" err="1">
                <a:latin typeface="Arial" panose="020B0604020202020204" pitchFamily="34" charset="0"/>
                <a:cs typeface="Arial" panose="020B0604020202020204" pitchFamily="34" charset="0"/>
              </a:rPr>
              <a:t>invert</a:t>
            </a:r>
            <a:r>
              <a:rPr lang="en-US" altLang="en-US" sz="2400" dirty="0">
                <a:latin typeface="Arial" panose="020B0604020202020204" pitchFamily="34" charset="0"/>
                <a:cs typeface="Arial" panose="020B0604020202020204" pitchFamily="34" charset="0"/>
              </a:rPr>
              <a:t>))</a:t>
            </a:r>
          </a:p>
          <a:p>
            <a:pPr eaLnBrk="1" hangingPunct="1">
              <a:lnSpc>
                <a:spcPct val="80000"/>
              </a:lnSpc>
            </a:pPr>
            <a:endParaRPr lang="en-US" altLang="en-US" sz="2400" dirty="0"/>
          </a:p>
          <a:p>
            <a:pPr eaLnBrk="1" hangingPunct="1">
              <a:lnSpc>
                <a:spcPct val="80000"/>
              </a:lnSpc>
              <a:buFontTx/>
              <a:buNone/>
              <a:tabLst>
                <a:tab pos="977900" algn="l"/>
                <a:tab pos="5600700" algn="l"/>
              </a:tabLst>
              <a:defRPr/>
            </a:pPr>
            <a:endParaRPr lang="en-US" sz="2200" dirty="0"/>
          </a:p>
        </p:txBody>
      </p:sp>
      <p:sp>
        <p:nvSpPr>
          <p:cNvPr id="79876" name="Text Box 4"/>
          <p:cNvSpPr txBox="1">
            <a:spLocks noChangeArrowheads="1"/>
          </p:cNvSpPr>
          <p:nvPr/>
        </p:nvSpPr>
        <p:spPr bwMode="auto">
          <a:xfrm>
            <a:off x="9144000" y="0"/>
            <a:ext cx="5700713" cy="6048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a:spAutoFit/>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r>
              <a:rPr lang="en-US" altLang="en-US" sz="1400" dirty="0"/>
              <a:t>_</a:t>
            </a:r>
            <a:r>
              <a:rPr lang="en-US" altLang="en-US" sz="1400" dirty="0" err="1"/>
              <a:t>func</a:t>
            </a:r>
            <a:r>
              <a:rPr lang="en-US" altLang="en-US" sz="1400" dirty="0"/>
              <a:t> </a:t>
            </a:r>
            <a:r>
              <a:rPr lang="en-US" altLang="en-US" sz="1400" dirty="0" err="1"/>
              <a:t>MEminmaxmean</a:t>
            </a:r>
            <a:r>
              <a:rPr lang="en-US" altLang="en-US" sz="1400" dirty="0"/>
              <a:t>()         _begin mu_=($3-$1)/($2-$1); sigma_=mu_*(0.99-0.40*mu_-1.15*mu_^2+0.55*mu_^3);_return beta1(</a:t>
            </a:r>
            <a:r>
              <a:rPr lang="en-US" altLang="en-US" sz="1400" dirty="0" err="1"/>
              <a:t>mu_,sigma</a:t>
            </a:r>
            <a:r>
              <a:rPr lang="en-US" altLang="en-US" sz="1400" dirty="0"/>
              <a:t>_)*($2-$1)+$1;_end; </a:t>
            </a:r>
          </a:p>
          <a:p>
            <a:pPr eaLnBrk="1" hangingPunct="1"/>
            <a:endParaRPr lang="en-US" altLang="en-US" sz="1400" dirty="0"/>
          </a:p>
          <a:p>
            <a:pPr eaLnBrk="1" hangingPunct="1"/>
            <a:r>
              <a:rPr lang="en-US" altLang="en-US" sz="1400" i="1" dirty="0"/>
              <a:t>BW</a:t>
            </a:r>
            <a:r>
              <a:rPr lang="en-US" altLang="en-US" sz="1400" dirty="0"/>
              <a:t> = normal( 608, 66.9) * 1 gram </a:t>
            </a:r>
          </a:p>
          <a:p>
            <a:pPr eaLnBrk="1" hangingPunct="1"/>
            <a:r>
              <a:rPr lang="en-US" altLang="en-US" sz="1400" dirty="0"/>
              <a:t>A = uniform(0.354,0.47)</a:t>
            </a:r>
          </a:p>
          <a:p>
            <a:pPr eaLnBrk="1" hangingPunct="1"/>
            <a:r>
              <a:rPr lang="en-US" altLang="en-US" sz="1400" dirty="0"/>
              <a:t>B = uniform(0.836,0.888)</a:t>
            </a:r>
            <a:r>
              <a:rPr lang="en-US" altLang="en-US" sz="1400" b="1" dirty="0"/>
              <a:t> </a:t>
            </a:r>
          </a:p>
          <a:p>
            <a:pPr eaLnBrk="1" hangingPunct="1"/>
            <a:r>
              <a:rPr lang="en-US" altLang="en-US" sz="1400" i="1" dirty="0"/>
              <a:t>FMR</a:t>
            </a:r>
            <a:r>
              <a:rPr lang="en-US" altLang="en-US" sz="1400" dirty="0"/>
              <a:t> = A |*|mag(</a:t>
            </a:r>
            <a:r>
              <a:rPr lang="en-US" altLang="en-US" sz="1400" i="1" dirty="0"/>
              <a:t>BW)</a:t>
            </a:r>
            <a:r>
              <a:rPr lang="en-US" altLang="en-US" sz="1400" dirty="0"/>
              <a:t> |^| B * 1 Kcal per kg per day</a:t>
            </a:r>
          </a:p>
          <a:p>
            <a:pPr eaLnBrk="1" hangingPunct="1"/>
            <a:r>
              <a:rPr lang="en-US" altLang="en-US" sz="1400" i="1" dirty="0" err="1"/>
              <a:t>AE</a:t>
            </a:r>
            <a:r>
              <a:rPr lang="en-US" altLang="en-US" sz="1400" dirty="0" err="1"/>
              <a:t>fish</a:t>
            </a:r>
            <a:r>
              <a:rPr lang="en-US" altLang="en-US" sz="1400" dirty="0"/>
              <a:t> = </a:t>
            </a:r>
            <a:r>
              <a:rPr lang="en-US" altLang="en-US" sz="1400" dirty="0" err="1"/>
              <a:t>MEminmaxmean</a:t>
            </a:r>
            <a:r>
              <a:rPr lang="en-US" altLang="en-US" sz="1400" dirty="0"/>
              <a:t>(0.77, 0.98, 0.91)   </a:t>
            </a:r>
          </a:p>
          <a:p>
            <a:pPr eaLnBrk="1" hangingPunct="1"/>
            <a:r>
              <a:rPr lang="en-US" altLang="en-US" sz="1400" i="1" dirty="0" err="1"/>
              <a:t>AE</a:t>
            </a:r>
            <a:r>
              <a:rPr lang="en-US" altLang="en-US" sz="1400" dirty="0" err="1"/>
              <a:t>inverts</a:t>
            </a:r>
            <a:r>
              <a:rPr lang="en-US" altLang="en-US" sz="1400" dirty="0"/>
              <a:t> = </a:t>
            </a:r>
            <a:r>
              <a:rPr lang="en-US" altLang="en-US" sz="1400" dirty="0" err="1"/>
              <a:t>MEminmaxmean</a:t>
            </a:r>
            <a:r>
              <a:rPr lang="en-US" altLang="en-US" sz="1400" dirty="0"/>
              <a:t>(0.72, 0.96, 0.87)   </a:t>
            </a:r>
          </a:p>
          <a:p>
            <a:pPr eaLnBrk="1" hangingPunct="1"/>
            <a:r>
              <a:rPr lang="en-US" altLang="en-US" sz="1400" i="1" dirty="0" err="1"/>
              <a:t>GE</a:t>
            </a:r>
            <a:r>
              <a:rPr lang="en-US" altLang="en-US" sz="1400" dirty="0" err="1"/>
              <a:t>fish</a:t>
            </a:r>
            <a:r>
              <a:rPr lang="en-US" altLang="en-US" sz="1400" dirty="0"/>
              <a:t> = normal(1200, 240) * 1 Kcal per kg   </a:t>
            </a:r>
          </a:p>
          <a:p>
            <a:pPr eaLnBrk="1" hangingPunct="1"/>
            <a:r>
              <a:rPr lang="en-US" altLang="en-US" sz="1400" i="1" dirty="0" err="1"/>
              <a:t>GE</a:t>
            </a:r>
            <a:r>
              <a:rPr lang="en-US" altLang="en-US" sz="1400" dirty="0" err="1"/>
              <a:t>inverts</a:t>
            </a:r>
            <a:r>
              <a:rPr lang="en-US" altLang="en-US" sz="1400" dirty="0"/>
              <a:t> = normal(1050, 225) * 1 Kcal per kg  </a:t>
            </a:r>
          </a:p>
          <a:p>
            <a:pPr eaLnBrk="1" hangingPunct="1"/>
            <a:r>
              <a:rPr lang="en-US" altLang="en-US" sz="1400" i="1" dirty="0" err="1"/>
              <a:t>C</a:t>
            </a:r>
            <a:r>
              <a:rPr lang="en-US" altLang="en-US" sz="1400" dirty="0" err="1"/>
              <a:t>fish</a:t>
            </a:r>
            <a:r>
              <a:rPr lang="en-US" altLang="en-US" sz="1400" dirty="0"/>
              <a:t> = uniform(0.1,0.3) * 1 mg per kg  </a:t>
            </a:r>
          </a:p>
          <a:p>
            <a:pPr eaLnBrk="1" hangingPunct="1"/>
            <a:r>
              <a:rPr lang="en-US" altLang="en-US" sz="1400" i="1" dirty="0" err="1"/>
              <a:t>C</a:t>
            </a:r>
            <a:r>
              <a:rPr lang="en-US" altLang="en-US" sz="1400" dirty="0" err="1"/>
              <a:t>inverts</a:t>
            </a:r>
            <a:r>
              <a:rPr lang="en-US" altLang="en-US" sz="1400" dirty="0"/>
              <a:t> = uniform(0.02, 0.06) * 1 mg per kg   </a:t>
            </a:r>
          </a:p>
          <a:p>
            <a:pPr eaLnBrk="1" hangingPunct="1"/>
            <a:r>
              <a:rPr lang="en-US" altLang="en-US" sz="1400" i="1" dirty="0" err="1"/>
              <a:t>P</a:t>
            </a:r>
            <a:r>
              <a:rPr lang="en-US" altLang="en-US" sz="1400" dirty="0" err="1"/>
              <a:t>fish</a:t>
            </a:r>
            <a:r>
              <a:rPr lang="en-US" altLang="en-US" sz="1400" dirty="0"/>
              <a:t> = 0.9  </a:t>
            </a:r>
          </a:p>
          <a:p>
            <a:pPr eaLnBrk="1" hangingPunct="1"/>
            <a:r>
              <a:rPr lang="en-US" altLang="en-US" sz="1400" i="1" dirty="0" err="1"/>
              <a:t>P</a:t>
            </a:r>
            <a:r>
              <a:rPr lang="en-US" altLang="en-US" sz="1400" dirty="0" err="1"/>
              <a:t>inverts</a:t>
            </a:r>
            <a:r>
              <a:rPr lang="en-US" altLang="en-US" sz="1400" dirty="0"/>
              <a:t> = 0.1 </a:t>
            </a:r>
          </a:p>
          <a:p>
            <a:pPr eaLnBrk="1" hangingPunct="1"/>
            <a:endParaRPr lang="en-US" altLang="en-US" sz="1400" dirty="0"/>
          </a:p>
          <a:p>
            <a:pPr eaLnBrk="1" hangingPunct="1"/>
            <a:r>
              <a:rPr lang="en-US" altLang="en-US" sz="1400" dirty="0"/>
              <a:t>TDI = FMR |*| (</a:t>
            </a:r>
            <a:r>
              <a:rPr lang="en-US" altLang="en-US" sz="1400" dirty="0" err="1"/>
              <a:t>Cfish</a:t>
            </a:r>
            <a:r>
              <a:rPr lang="en-US" altLang="en-US" sz="1400" dirty="0"/>
              <a:t>|*|</a:t>
            </a:r>
            <a:r>
              <a:rPr lang="en-US" altLang="en-US" sz="1400" dirty="0" err="1"/>
              <a:t>Pfish</a:t>
            </a:r>
            <a:r>
              <a:rPr lang="en-US" altLang="en-US" sz="1400" dirty="0"/>
              <a:t>|/| (</a:t>
            </a:r>
            <a:r>
              <a:rPr lang="en-US" altLang="en-US" sz="1400" dirty="0" err="1"/>
              <a:t>AEfish</a:t>
            </a:r>
            <a:r>
              <a:rPr lang="en-US" altLang="en-US" sz="1400" dirty="0"/>
              <a:t>|*|</a:t>
            </a:r>
            <a:r>
              <a:rPr lang="en-US" altLang="en-US" sz="1400" dirty="0" err="1"/>
              <a:t>GEfish</a:t>
            </a:r>
            <a:r>
              <a:rPr lang="en-US" altLang="en-US" sz="1400" dirty="0"/>
              <a:t>) |+| </a:t>
            </a:r>
            <a:r>
              <a:rPr lang="en-US" altLang="en-US" sz="1400" dirty="0" err="1"/>
              <a:t>Cinverts</a:t>
            </a:r>
            <a:r>
              <a:rPr lang="en-US" altLang="en-US" sz="1400" dirty="0"/>
              <a:t>|*|</a:t>
            </a:r>
            <a:r>
              <a:rPr lang="en-US" altLang="en-US" sz="1400" dirty="0" err="1"/>
              <a:t>Pinverts</a:t>
            </a:r>
            <a:r>
              <a:rPr lang="en-US" altLang="en-US" sz="1400" dirty="0"/>
              <a:t>|/| (</a:t>
            </a:r>
            <a:r>
              <a:rPr lang="en-US" altLang="en-US" sz="1400" dirty="0" err="1"/>
              <a:t>AEinverts</a:t>
            </a:r>
            <a:r>
              <a:rPr lang="en-US" altLang="en-US" sz="1400" dirty="0"/>
              <a:t>|*|</a:t>
            </a:r>
            <a:r>
              <a:rPr lang="en-US" altLang="en-US" sz="1400" dirty="0" err="1"/>
              <a:t>GEinverts</a:t>
            </a:r>
            <a:r>
              <a:rPr lang="en-US" altLang="en-US" sz="1400" dirty="0"/>
              <a:t>))</a:t>
            </a:r>
          </a:p>
          <a:p>
            <a:pPr eaLnBrk="1" hangingPunct="1">
              <a:lnSpc>
                <a:spcPct val="80000"/>
              </a:lnSpc>
              <a:spcBef>
                <a:spcPct val="20000"/>
              </a:spcBef>
            </a:pPr>
            <a:endParaRPr lang="en-US" altLang="en-US" sz="1400" dirty="0"/>
          </a:p>
          <a:p>
            <a:pPr eaLnBrk="1" hangingPunct="1"/>
            <a:r>
              <a:rPr lang="en-US" altLang="en-US" sz="1400" dirty="0"/>
              <a:t>mean(TDI)</a:t>
            </a:r>
          </a:p>
          <a:p>
            <a:pPr eaLnBrk="1" hangingPunct="1"/>
            <a:r>
              <a:rPr lang="en-US" altLang="en-US" sz="1400" b="1" dirty="0"/>
              <a:t>    [ 0.018002529459, 0.018894885296] kg-1 day-1 mg</a:t>
            </a:r>
            <a:endParaRPr lang="en-US" altLang="en-US" sz="1400" dirty="0"/>
          </a:p>
          <a:p>
            <a:pPr eaLnBrk="1" hangingPunct="1"/>
            <a:r>
              <a:rPr lang="en-US" altLang="en-US" sz="1400" dirty="0"/>
              <a:t>median(TDI)</a:t>
            </a:r>
          </a:p>
          <a:p>
            <a:pPr eaLnBrk="1" hangingPunct="1"/>
            <a:r>
              <a:rPr lang="en-US" altLang="en-US" sz="1400" b="1" dirty="0"/>
              <a:t>    [ 0.016407489868, 0.017985003309] kg-1 day-1 mg</a:t>
            </a:r>
            <a:endParaRPr lang="en-US" altLang="en-US" sz="1400" dirty="0"/>
          </a:p>
          <a:p>
            <a:pPr eaLnBrk="1" hangingPunct="1"/>
            <a:r>
              <a:rPr lang="en-US" altLang="en-US" sz="1400" dirty="0"/>
              <a:t>cut(TDI,95%)</a:t>
            </a:r>
          </a:p>
          <a:p>
            <a:pPr eaLnBrk="1" hangingPunct="1"/>
            <a:r>
              <a:rPr lang="en-US" altLang="en-US" sz="1400" b="1" dirty="0"/>
              <a:t>    [ 0.029324801093, 0.035216788539] kg-1 day-1 mg</a:t>
            </a:r>
            <a:endParaRPr lang="en-US" altLang="en-US" sz="1400" dirty="0"/>
          </a:p>
          <a:p>
            <a:pPr eaLnBrk="1" hangingPunct="1"/>
            <a:r>
              <a:rPr lang="en-US" altLang="en-US" sz="1400" dirty="0" err="1"/>
              <a:t>sd</a:t>
            </a:r>
            <a:r>
              <a:rPr lang="en-US" altLang="en-US" sz="1400" dirty="0"/>
              <a:t>(TDI)</a:t>
            </a:r>
          </a:p>
          <a:p>
            <a:pPr eaLnBrk="1" hangingPunct="1"/>
            <a:r>
              <a:rPr lang="en-US" altLang="en-US" sz="1400" b="1" dirty="0"/>
              <a:t>    [ 0.006983296714, 0.008075901871] kg-1 day-1 mg</a:t>
            </a:r>
          </a:p>
        </p:txBody>
      </p:sp>
    </p:spTree>
    <p:extLst>
      <p:ext uri="{BB962C8B-B14F-4D97-AF65-F5344CB8AC3E}">
        <p14:creationId xmlns:p14="http://schemas.microsoft.com/office/powerpoint/2010/main" val="3702069377"/>
      </p:ext>
    </p:extLst>
  </p:cSld>
  <p:clrMapOvr>
    <a:masterClrMapping/>
  </p:clrMapOvr>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0898" name="Rectangle 292"/>
          <p:cNvSpPr>
            <a:spLocks noChangeArrowheads="1"/>
          </p:cNvSpPr>
          <p:nvPr/>
        </p:nvSpPr>
        <p:spPr bwMode="auto">
          <a:xfrm>
            <a:off x="0" y="1752600"/>
            <a:ext cx="762000" cy="457200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endParaRPr lang="en-US" altLang="en-US"/>
          </a:p>
        </p:txBody>
      </p:sp>
      <p:grpSp>
        <p:nvGrpSpPr>
          <p:cNvPr id="80899" name="Group 293"/>
          <p:cNvGrpSpPr>
            <a:grpSpLocks/>
          </p:cNvGrpSpPr>
          <p:nvPr/>
        </p:nvGrpSpPr>
        <p:grpSpPr bwMode="auto">
          <a:xfrm>
            <a:off x="457200" y="2522538"/>
            <a:ext cx="1406525" cy="1439862"/>
            <a:chOff x="288" y="1589"/>
            <a:chExt cx="886" cy="907"/>
          </a:xfrm>
        </p:grpSpPr>
        <p:sp>
          <p:nvSpPr>
            <p:cNvPr id="80980" name="Line 3"/>
            <p:cNvSpPr>
              <a:spLocks noChangeShapeType="1"/>
            </p:cNvSpPr>
            <p:nvPr/>
          </p:nvSpPr>
          <p:spPr bwMode="auto">
            <a:xfrm>
              <a:off x="351" y="2349"/>
              <a:ext cx="700"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0981" name="Rectangle 4"/>
            <p:cNvSpPr>
              <a:spLocks noChangeArrowheads="1"/>
            </p:cNvSpPr>
            <p:nvPr/>
          </p:nvSpPr>
          <p:spPr bwMode="auto">
            <a:xfrm>
              <a:off x="288" y="2362"/>
              <a:ext cx="186"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r>
                <a:rPr lang="en-US" altLang="en-US" sz="1400">
                  <a:latin typeface="MS Sans Serif"/>
                </a:rPr>
                <a:t>400</a:t>
              </a:r>
              <a:endParaRPr lang="en-US" altLang="en-US" sz="1400">
                <a:latin typeface="Times New Roman" panose="02020603050405020304" pitchFamily="18" charset="0"/>
              </a:endParaRPr>
            </a:p>
          </p:txBody>
        </p:sp>
        <p:sp>
          <p:nvSpPr>
            <p:cNvPr id="80982" name="Rectangle 5"/>
            <p:cNvSpPr>
              <a:spLocks noChangeArrowheads="1"/>
            </p:cNvSpPr>
            <p:nvPr/>
          </p:nvSpPr>
          <p:spPr bwMode="auto">
            <a:xfrm>
              <a:off x="638" y="2362"/>
              <a:ext cx="186"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r>
                <a:rPr lang="en-US" altLang="en-US" sz="1400">
                  <a:latin typeface="MS Sans Serif"/>
                </a:rPr>
                <a:t>600</a:t>
              </a:r>
              <a:endParaRPr lang="en-US" altLang="en-US" sz="1400">
                <a:latin typeface="Times New Roman" panose="02020603050405020304" pitchFamily="18" charset="0"/>
              </a:endParaRPr>
            </a:p>
          </p:txBody>
        </p:sp>
        <p:sp>
          <p:nvSpPr>
            <p:cNvPr id="80983" name="Rectangle 6"/>
            <p:cNvSpPr>
              <a:spLocks noChangeArrowheads="1"/>
            </p:cNvSpPr>
            <p:nvPr/>
          </p:nvSpPr>
          <p:spPr bwMode="auto">
            <a:xfrm>
              <a:off x="988" y="2362"/>
              <a:ext cx="186"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r>
                <a:rPr lang="en-US" altLang="en-US" sz="1400">
                  <a:latin typeface="MS Sans Serif"/>
                </a:rPr>
                <a:t>800</a:t>
              </a:r>
              <a:endParaRPr lang="en-US" altLang="en-US" sz="1400">
                <a:latin typeface="Times New Roman" panose="02020603050405020304" pitchFamily="18" charset="0"/>
              </a:endParaRPr>
            </a:p>
          </p:txBody>
        </p:sp>
        <p:sp>
          <p:nvSpPr>
            <p:cNvPr id="80984" name="Line 7"/>
            <p:cNvSpPr>
              <a:spLocks noChangeShapeType="1"/>
            </p:cNvSpPr>
            <p:nvPr/>
          </p:nvSpPr>
          <p:spPr bwMode="auto">
            <a:xfrm flipV="1">
              <a:off x="351" y="1589"/>
              <a:ext cx="1" cy="76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0985" name="Freeform 8"/>
            <p:cNvSpPr>
              <a:spLocks/>
            </p:cNvSpPr>
            <p:nvPr/>
          </p:nvSpPr>
          <p:spPr bwMode="auto">
            <a:xfrm flipV="1">
              <a:off x="413" y="1589"/>
              <a:ext cx="604" cy="760"/>
            </a:xfrm>
            <a:custGeom>
              <a:avLst/>
              <a:gdLst>
                <a:gd name="T0" fmla="*/ 61 w 6549"/>
                <a:gd name="T1" fmla="*/ 23 h 8257"/>
                <a:gd name="T2" fmla="*/ 120 w 6549"/>
                <a:gd name="T3" fmla="*/ 46 h 8257"/>
                <a:gd name="T4" fmla="*/ 145 w 6549"/>
                <a:gd name="T5" fmla="*/ 76 h 8257"/>
                <a:gd name="T6" fmla="*/ 170 w 6549"/>
                <a:gd name="T7" fmla="*/ 99 h 8257"/>
                <a:gd name="T8" fmla="*/ 185 w 6549"/>
                <a:gd name="T9" fmla="*/ 129 h 8257"/>
                <a:gd name="T10" fmla="*/ 203 w 6549"/>
                <a:gd name="T11" fmla="*/ 152 h 8257"/>
                <a:gd name="T12" fmla="*/ 215 w 6549"/>
                <a:gd name="T13" fmla="*/ 182 h 8257"/>
                <a:gd name="T14" fmla="*/ 230 w 6549"/>
                <a:gd name="T15" fmla="*/ 205 h 8257"/>
                <a:gd name="T16" fmla="*/ 241 w 6549"/>
                <a:gd name="T17" fmla="*/ 236 h 8257"/>
                <a:gd name="T18" fmla="*/ 254 w 6549"/>
                <a:gd name="T19" fmla="*/ 258 h 8257"/>
                <a:gd name="T20" fmla="*/ 263 w 6549"/>
                <a:gd name="T21" fmla="*/ 289 h 8257"/>
                <a:gd name="T22" fmla="*/ 275 w 6549"/>
                <a:gd name="T23" fmla="*/ 312 h 8257"/>
                <a:gd name="T24" fmla="*/ 284 w 6549"/>
                <a:gd name="T25" fmla="*/ 342 h 8257"/>
                <a:gd name="T26" fmla="*/ 296 w 6549"/>
                <a:gd name="T27" fmla="*/ 365 h 8257"/>
                <a:gd name="T28" fmla="*/ 305 w 6549"/>
                <a:gd name="T29" fmla="*/ 395 h 8257"/>
                <a:gd name="T30" fmla="*/ 317 w 6549"/>
                <a:gd name="T31" fmla="*/ 418 h 8257"/>
                <a:gd name="T32" fmla="*/ 326 w 6549"/>
                <a:gd name="T33" fmla="*/ 448 h 8257"/>
                <a:gd name="T34" fmla="*/ 338 w 6549"/>
                <a:gd name="T35" fmla="*/ 471 h 8257"/>
                <a:gd name="T36" fmla="*/ 347 w 6549"/>
                <a:gd name="T37" fmla="*/ 502 h 8257"/>
                <a:gd name="T38" fmla="*/ 360 w 6549"/>
                <a:gd name="T39" fmla="*/ 524 h 8257"/>
                <a:gd name="T40" fmla="*/ 370 w 6549"/>
                <a:gd name="T41" fmla="*/ 555 h 8257"/>
                <a:gd name="T42" fmla="*/ 385 w 6549"/>
                <a:gd name="T43" fmla="*/ 578 h 8257"/>
                <a:gd name="T44" fmla="*/ 397 w 6549"/>
                <a:gd name="T45" fmla="*/ 608 h 8257"/>
                <a:gd name="T46" fmla="*/ 414 w 6549"/>
                <a:gd name="T47" fmla="*/ 631 h 8257"/>
                <a:gd name="T48" fmla="*/ 429 w 6549"/>
                <a:gd name="T49" fmla="*/ 661 h 8257"/>
                <a:gd name="T50" fmla="*/ 452 w 6549"/>
                <a:gd name="T51" fmla="*/ 684 h 8257"/>
                <a:gd name="T52" fmla="*/ 475 w 6549"/>
                <a:gd name="T53" fmla="*/ 714 h 8257"/>
                <a:gd name="T54" fmla="*/ 522 w 6549"/>
                <a:gd name="T55" fmla="*/ 737 h 8257"/>
                <a:gd name="T56" fmla="*/ 604 w 6549"/>
                <a:gd name="T57" fmla="*/ 752 h 8257"/>
                <a:gd name="T58" fmla="*/ 507 w 6549"/>
                <a:gd name="T59" fmla="*/ 730 h 8257"/>
                <a:gd name="T60" fmla="*/ 475 w 6549"/>
                <a:gd name="T61" fmla="*/ 699 h 8257"/>
                <a:gd name="T62" fmla="*/ 446 w 6549"/>
                <a:gd name="T63" fmla="*/ 676 h 8257"/>
                <a:gd name="T64" fmla="*/ 429 w 6549"/>
                <a:gd name="T65" fmla="*/ 646 h 8257"/>
                <a:gd name="T66" fmla="*/ 409 w 6549"/>
                <a:gd name="T67" fmla="*/ 623 h 8257"/>
                <a:gd name="T68" fmla="*/ 397 w 6549"/>
                <a:gd name="T69" fmla="*/ 593 h 8257"/>
                <a:gd name="T70" fmla="*/ 381 w 6549"/>
                <a:gd name="T71" fmla="*/ 570 h 8257"/>
                <a:gd name="T72" fmla="*/ 370 w 6549"/>
                <a:gd name="T73" fmla="*/ 540 h 8257"/>
                <a:gd name="T74" fmla="*/ 357 w 6549"/>
                <a:gd name="T75" fmla="*/ 517 h 8257"/>
                <a:gd name="T76" fmla="*/ 347 w 6549"/>
                <a:gd name="T77" fmla="*/ 486 h 8257"/>
                <a:gd name="T78" fmla="*/ 335 w 6549"/>
                <a:gd name="T79" fmla="*/ 464 h 8257"/>
                <a:gd name="T80" fmla="*/ 326 w 6549"/>
                <a:gd name="T81" fmla="*/ 433 h 8257"/>
                <a:gd name="T82" fmla="*/ 314 w 6549"/>
                <a:gd name="T83" fmla="*/ 410 h 8257"/>
                <a:gd name="T84" fmla="*/ 305 w 6549"/>
                <a:gd name="T85" fmla="*/ 380 h 8257"/>
                <a:gd name="T86" fmla="*/ 293 w 6549"/>
                <a:gd name="T87" fmla="*/ 357 h 8257"/>
                <a:gd name="T88" fmla="*/ 284 w 6549"/>
                <a:gd name="T89" fmla="*/ 327 h 8257"/>
                <a:gd name="T90" fmla="*/ 272 w 6549"/>
                <a:gd name="T91" fmla="*/ 304 h 8257"/>
                <a:gd name="T92" fmla="*/ 263 w 6549"/>
                <a:gd name="T93" fmla="*/ 274 h 8257"/>
                <a:gd name="T94" fmla="*/ 250 w 6549"/>
                <a:gd name="T95" fmla="*/ 251 h 8257"/>
                <a:gd name="T96" fmla="*/ 241 w 6549"/>
                <a:gd name="T97" fmla="*/ 220 h 8257"/>
                <a:gd name="T98" fmla="*/ 227 w 6549"/>
                <a:gd name="T99" fmla="*/ 198 h 8257"/>
                <a:gd name="T100" fmla="*/ 215 w 6549"/>
                <a:gd name="T101" fmla="*/ 167 h 8257"/>
                <a:gd name="T102" fmla="*/ 199 w 6549"/>
                <a:gd name="T103" fmla="*/ 144 h 8257"/>
                <a:gd name="T104" fmla="*/ 185 w 6549"/>
                <a:gd name="T105" fmla="*/ 114 h 8257"/>
                <a:gd name="T106" fmla="*/ 164 w 6549"/>
                <a:gd name="T107" fmla="*/ 91 h 8257"/>
                <a:gd name="T108" fmla="*/ 145 w 6549"/>
                <a:gd name="T109" fmla="*/ 61 h 8257"/>
                <a:gd name="T110" fmla="*/ 109 w 6549"/>
                <a:gd name="T111" fmla="*/ 38 h 8257"/>
                <a:gd name="T112" fmla="*/ 61 w 6549"/>
                <a:gd name="T113" fmla="*/ 8 h 8257"/>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6549"/>
                <a:gd name="T172" fmla="*/ 0 h 8257"/>
                <a:gd name="T173" fmla="*/ 6549 w 6549"/>
                <a:gd name="T174" fmla="*/ 8257 h 8257"/>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6549" h="8257">
                  <a:moveTo>
                    <a:pt x="0" y="0"/>
                  </a:moveTo>
                  <a:lnTo>
                    <a:pt x="0" y="0"/>
                  </a:lnTo>
                  <a:lnTo>
                    <a:pt x="0" y="82"/>
                  </a:lnTo>
                  <a:lnTo>
                    <a:pt x="317" y="82"/>
                  </a:lnTo>
                  <a:lnTo>
                    <a:pt x="317" y="165"/>
                  </a:lnTo>
                  <a:lnTo>
                    <a:pt x="664" y="165"/>
                  </a:lnTo>
                  <a:lnTo>
                    <a:pt x="664" y="247"/>
                  </a:lnTo>
                  <a:lnTo>
                    <a:pt x="884" y="247"/>
                  </a:lnTo>
                  <a:lnTo>
                    <a:pt x="884" y="330"/>
                  </a:lnTo>
                  <a:lnTo>
                    <a:pt x="1049" y="330"/>
                  </a:lnTo>
                  <a:lnTo>
                    <a:pt x="1049" y="412"/>
                  </a:lnTo>
                  <a:lnTo>
                    <a:pt x="1184" y="412"/>
                  </a:lnTo>
                  <a:lnTo>
                    <a:pt x="1184" y="495"/>
                  </a:lnTo>
                  <a:lnTo>
                    <a:pt x="1298" y="495"/>
                  </a:lnTo>
                  <a:lnTo>
                    <a:pt x="1298" y="577"/>
                  </a:lnTo>
                  <a:lnTo>
                    <a:pt x="1399" y="577"/>
                  </a:lnTo>
                  <a:lnTo>
                    <a:pt x="1399" y="660"/>
                  </a:lnTo>
                  <a:lnTo>
                    <a:pt x="1489" y="660"/>
                  </a:lnTo>
                  <a:lnTo>
                    <a:pt x="1489" y="743"/>
                  </a:lnTo>
                  <a:lnTo>
                    <a:pt x="1570" y="743"/>
                  </a:lnTo>
                  <a:lnTo>
                    <a:pt x="1570" y="825"/>
                  </a:lnTo>
                  <a:lnTo>
                    <a:pt x="1646" y="825"/>
                  </a:lnTo>
                  <a:lnTo>
                    <a:pt x="1646" y="908"/>
                  </a:lnTo>
                  <a:lnTo>
                    <a:pt x="1715" y="908"/>
                  </a:lnTo>
                  <a:lnTo>
                    <a:pt x="1715" y="990"/>
                  </a:lnTo>
                  <a:lnTo>
                    <a:pt x="1781" y="990"/>
                  </a:lnTo>
                  <a:lnTo>
                    <a:pt x="1781" y="1073"/>
                  </a:lnTo>
                  <a:lnTo>
                    <a:pt x="1843" y="1073"/>
                  </a:lnTo>
                  <a:lnTo>
                    <a:pt x="1843" y="1155"/>
                  </a:lnTo>
                  <a:lnTo>
                    <a:pt x="1901" y="1155"/>
                  </a:lnTo>
                  <a:lnTo>
                    <a:pt x="1901" y="1238"/>
                  </a:lnTo>
                  <a:lnTo>
                    <a:pt x="1957" y="1238"/>
                  </a:lnTo>
                  <a:lnTo>
                    <a:pt x="1957" y="1321"/>
                  </a:lnTo>
                  <a:lnTo>
                    <a:pt x="2010" y="1321"/>
                  </a:lnTo>
                  <a:lnTo>
                    <a:pt x="2010" y="1403"/>
                  </a:lnTo>
                  <a:lnTo>
                    <a:pt x="2062" y="1403"/>
                  </a:lnTo>
                  <a:lnTo>
                    <a:pt x="2062" y="1486"/>
                  </a:lnTo>
                  <a:lnTo>
                    <a:pt x="2111" y="1486"/>
                  </a:lnTo>
                  <a:lnTo>
                    <a:pt x="2111" y="1568"/>
                  </a:lnTo>
                  <a:lnTo>
                    <a:pt x="2159" y="1568"/>
                  </a:lnTo>
                  <a:lnTo>
                    <a:pt x="2159" y="1651"/>
                  </a:lnTo>
                  <a:lnTo>
                    <a:pt x="2205" y="1651"/>
                  </a:lnTo>
                  <a:lnTo>
                    <a:pt x="2205" y="1733"/>
                  </a:lnTo>
                  <a:lnTo>
                    <a:pt x="2249" y="1733"/>
                  </a:lnTo>
                  <a:lnTo>
                    <a:pt x="2249" y="1816"/>
                  </a:lnTo>
                  <a:lnTo>
                    <a:pt x="2293" y="1816"/>
                  </a:lnTo>
                  <a:lnTo>
                    <a:pt x="2293" y="1899"/>
                  </a:lnTo>
                  <a:lnTo>
                    <a:pt x="2335" y="1899"/>
                  </a:lnTo>
                  <a:lnTo>
                    <a:pt x="2335" y="1981"/>
                  </a:lnTo>
                  <a:lnTo>
                    <a:pt x="2377" y="1981"/>
                  </a:lnTo>
                  <a:lnTo>
                    <a:pt x="2377" y="2064"/>
                  </a:lnTo>
                  <a:lnTo>
                    <a:pt x="2417" y="2064"/>
                  </a:lnTo>
                  <a:lnTo>
                    <a:pt x="2417" y="2146"/>
                  </a:lnTo>
                  <a:lnTo>
                    <a:pt x="2457" y="2146"/>
                  </a:lnTo>
                  <a:lnTo>
                    <a:pt x="2457" y="2229"/>
                  </a:lnTo>
                  <a:lnTo>
                    <a:pt x="2496" y="2229"/>
                  </a:lnTo>
                  <a:lnTo>
                    <a:pt x="2496" y="2311"/>
                  </a:lnTo>
                  <a:lnTo>
                    <a:pt x="2534" y="2311"/>
                  </a:lnTo>
                  <a:lnTo>
                    <a:pt x="2534" y="2394"/>
                  </a:lnTo>
                  <a:lnTo>
                    <a:pt x="2571" y="2394"/>
                  </a:lnTo>
                  <a:lnTo>
                    <a:pt x="2571" y="2477"/>
                  </a:lnTo>
                  <a:lnTo>
                    <a:pt x="2608" y="2477"/>
                  </a:lnTo>
                  <a:lnTo>
                    <a:pt x="2608" y="2559"/>
                  </a:lnTo>
                  <a:lnTo>
                    <a:pt x="2644" y="2559"/>
                  </a:lnTo>
                  <a:lnTo>
                    <a:pt x="2644" y="2642"/>
                  </a:lnTo>
                  <a:lnTo>
                    <a:pt x="2680" y="2642"/>
                  </a:lnTo>
                  <a:lnTo>
                    <a:pt x="2680" y="2724"/>
                  </a:lnTo>
                  <a:lnTo>
                    <a:pt x="2715" y="2724"/>
                  </a:lnTo>
                  <a:lnTo>
                    <a:pt x="2715" y="2807"/>
                  </a:lnTo>
                  <a:lnTo>
                    <a:pt x="2750" y="2807"/>
                  </a:lnTo>
                  <a:lnTo>
                    <a:pt x="2750" y="2889"/>
                  </a:lnTo>
                  <a:lnTo>
                    <a:pt x="2785" y="2889"/>
                  </a:lnTo>
                  <a:lnTo>
                    <a:pt x="2785" y="2972"/>
                  </a:lnTo>
                  <a:lnTo>
                    <a:pt x="2819" y="2972"/>
                  </a:lnTo>
                  <a:lnTo>
                    <a:pt x="2819" y="3055"/>
                  </a:lnTo>
                  <a:lnTo>
                    <a:pt x="2853" y="3055"/>
                  </a:lnTo>
                  <a:lnTo>
                    <a:pt x="2853" y="3137"/>
                  </a:lnTo>
                  <a:lnTo>
                    <a:pt x="2886" y="3137"/>
                  </a:lnTo>
                  <a:lnTo>
                    <a:pt x="2886" y="3220"/>
                  </a:lnTo>
                  <a:lnTo>
                    <a:pt x="2919" y="3220"/>
                  </a:lnTo>
                  <a:lnTo>
                    <a:pt x="2919" y="3302"/>
                  </a:lnTo>
                  <a:lnTo>
                    <a:pt x="2952" y="3302"/>
                  </a:lnTo>
                  <a:lnTo>
                    <a:pt x="2952" y="3385"/>
                  </a:lnTo>
                  <a:lnTo>
                    <a:pt x="2985" y="3385"/>
                  </a:lnTo>
                  <a:lnTo>
                    <a:pt x="2985" y="3467"/>
                  </a:lnTo>
                  <a:lnTo>
                    <a:pt x="3018" y="3467"/>
                  </a:lnTo>
                  <a:lnTo>
                    <a:pt x="3018" y="3550"/>
                  </a:lnTo>
                  <a:lnTo>
                    <a:pt x="3050" y="3550"/>
                  </a:lnTo>
                  <a:lnTo>
                    <a:pt x="3050" y="3633"/>
                  </a:lnTo>
                  <a:lnTo>
                    <a:pt x="3083" y="3633"/>
                  </a:lnTo>
                  <a:lnTo>
                    <a:pt x="3083" y="3715"/>
                  </a:lnTo>
                  <a:lnTo>
                    <a:pt x="3115" y="3715"/>
                  </a:lnTo>
                  <a:lnTo>
                    <a:pt x="3115" y="3798"/>
                  </a:lnTo>
                  <a:lnTo>
                    <a:pt x="3147" y="3798"/>
                  </a:lnTo>
                  <a:lnTo>
                    <a:pt x="3147" y="3880"/>
                  </a:lnTo>
                  <a:lnTo>
                    <a:pt x="3179" y="3880"/>
                  </a:lnTo>
                  <a:lnTo>
                    <a:pt x="3179" y="3963"/>
                  </a:lnTo>
                  <a:lnTo>
                    <a:pt x="3211" y="3963"/>
                  </a:lnTo>
                  <a:lnTo>
                    <a:pt x="3211" y="4045"/>
                  </a:lnTo>
                  <a:lnTo>
                    <a:pt x="3243" y="4045"/>
                  </a:lnTo>
                  <a:lnTo>
                    <a:pt x="3243" y="4128"/>
                  </a:lnTo>
                  <a:lnTo>
                    <a:pt x="3274" y="4128"/>
                  </a:lnTo>
                  <a:lnTo>
                    <a:pt x="3274" y="4211"/>
                  </a:lnTo>
                  <a:lnTo>
                    <a:pt x="3306" y="4211"/>
                  </a:lnTo>
                  <a:lnTo>
                    <a:pt x="3306" y="4293"/>
                  </a:lnTo>
                  <a:lnTo>
                    <a:pt x="3338" y="4293"/>
                  </a:lnTo>
                  <a:lnTo>
                    <a:pt x="3338" y="4376"/>
                  </a:lnTo>
                  <a:lnTo>
                    <a:pt x="3370" y="4376"/>
                  </a:lnTo>
                  <a:lnTo>
                    <a:pt x="3370" y="4458"/>
                  </a:lnTo>
                  <a:lnTo>
                    <a:pt x="3402" y="4458"/>
                  </a:lnTo>
                  <a:lnTo>
                    <a:pt x="3402" y="4541"/>
                  </a:lnTo>
                  <a:lnTo>
                    <a:pt x="3434" y="4541"/>
                  </a:lnTo>
                  <a:lnTo>
                    <a:pt x="3434" y="4623"/>
                  </a:lnTo>
                  <a:lnTo>
                    <a:pt x="3466" y="4623"/>
                  </a:lnTo>
                  <a:lnTo>
                    <a:pt x="3466" y="4706"/>
                  </a:lnTo>
                  <a:lnTo>
                    <a:pt x="3499" y="4706"/>
                  </a:lnTo>
                  <a:lnTo>
                    <a:pt x="3499" y="4789"/>
                  </a:lnTo>
                  <a:lnTo>
                    <a:pt x="3531" y="4789"/>
                  </a:lnTo>
                  <a:lnTo>
                    <a:pt x="3531" y="4871"/>
                  </a:lnTo>
                  <a:lnTo>
                    <a:pt x="3564" y="4871"/>
                  </a:lnTo>
                  <a:lnTo>
                    <a:pt x="3564" y="4954"/>
                  </a:lnTo>
                  <a:lnTo>
                    <a:pt x="3597" y="4954"/>
                  </a:lnTo>
                  <a:lnTo>
                    <a:pt x="3597" y="5036"/>
                  </a:lnTo>
                  <a:lnTo>
                    <a:pt x="3630" y="5036"/>
                  </a:lnTo>
                  <a:lnTo>
                    <a:pt x="3630" y="5119"/>
                  </a:lnTo>
                  <a:lnTo>
                    <a:pt x="3663" y="5119"/>
                  </a:lnTo>
                  <a:lnTo>
                    <a:pt x="3663" y="5201"/>
                  </a:lnTo>
                  <a:lnTo>
                    <a:pt x="3696" y="5201"/>
                  </a:lnTo>
                  <a:lnTo>
                    <a:pt x="3696" y="5284"/>
                  </a:lnTo>
                  <a:lnTo>
                    <a:pt x="3730" y="5284"/>
                  </a:lnTo>
                  <a:lnTo>
                    <a:pt x="3730" y="5367"/>
                  </a:lnTo>
                  <a:lnTo>
                    <a:pt x="3764" y="5367"/>
                  </a:lnTo>
                  <a:lnTo>
                    <a:pt x="3764" y="5449"/>
                  </a:lnTo>
                  <a:lnTo>
                    <a:pt x="3799" y="5449"/>
                  </a:lnTo>
                  <a:lnTo>
                    <a:pt x="3799" y="5532"/>
                  </a:lnTo>
                  <a:lnTo>
                    <a:pt x="3834" y="5532"/>
                  </a:lnTo>
                  <a:lnTo>
                    <a:pt x="3834" y="5614"/>
                  </a:lnTo>
                  <a:lnTo>
                    <a:pt x="3869" y="5614"/>
                  </a:lnTo>
                  <a:lnTo>
                    <a:pt x="3869" y="5697"/>
                  </a:lnTo>
                  <a:lnTo>
                    <a:pt x="3905" y="5697"/>
                  </a:lnTo>
                  <a:lnTo>
                    <a:pt x="3905" y="5779"/>
                  </a:lnTo>
                  <a:lnTo>
                    <a:pt x="3941" y="5779"/>
                  </a:lnTo>
                  <a:lnTo>
                    <a:pt x="3941" y="5862"/>
                  </a:lnTo>
                  <a:lnTo>
                    <a:pt x="3978" y="5862"/>
                  </a:lnTo>
                  <a:lnTo>
                    <a:pt x="3978" y="5945"/>
                  </a:lnTo>
                  <a:lnTo>
                    <a:pt x="4015" y="5945"/>
                  </a:lnTo>
                  <a:lnTo>
                    <a:pt x="4015" y="6027"/>
                  </a:lnTo>
                  <a:lnTo>
                    <a:pt x="4053" y="6027"/>
                  </a:lnTo>
                  <a:lnTo>
                    <a:pt x="4053" y="6110"/>
                  </a:lnTo>
                  <a:lnTo>
                    <a:pt x="4092" y="6110"/>
                  </a:lnTo>
                  <a:lnTo>
                    <a:pt x="4092" y="6192"/>
                  </a:lnTo>
                  <a:lnTo>
                    <a:pt x="4132" y="6192"/>
                  </a:lnTo>
                  <a:lnTo>
                    <a:pt x="4132" y="6275"/>
                  </a:lnTo>
                  <a:lnTo>
                    <a:pt x="4172" y="6275"/>
                  </a:lnTo>
                  <a:lnTo>
                    <a:pt x="4172" y="6357"/>
                  </a:lnTo>
                  <a:lnTo>
                    <a:pt x="4214" y="6357"/>
                  </a:lnTo>
                  <a:lnTo>
                    <a:pt x="4214" y="6440"/>
                  </a:lnTo>
                  <a:lnTo>
                    <a:pt x="4256" y="6440"/>
                  </a:lnTo>
                  <a:lnTo>
                    <a:pt x="4256" y="6523"/>
                  </a:lnTo>
                  <a:lnTo>
                    <a:pt x="4300" y="6523"/>
                  </a:lnTo>
                  <a:lnTo>
                    <a:pt x="4300" y="6605"/>
                  </a:lnTo>
                  <a:lnTo>
                    <a:pt x="4344" y="6605"/>
                  </a:lnTo>
                  <a:lnTo>
                    <a:pt x="4344" y="6688"/>
                  </a:lnTo>
                  <a:lnTo>
                    <a:pt x="4390" y="6688"/>
                  </a:lnTo>
                  <a:lnTo>
                    <a:pt x="4390" y="6770"/>
                  </a:lnTo>
                  <a:lnTo>
                    <a:pt x="4438" y="6770"/>
                  </a:lnTo>
                  <a:lnTo>
                    <a:pt x="4438" y="6853"/>
                  </a:lnTo>
                  <a:lnTo>
                    <a:pt x="4487" y="6853"/>
                  </a:lnTo>
                  <a:lnTo>
                    <a:pt x="4487" y="6935"/>
                  </a:lnTo>
                  <a:lnTo>
                    <a:pt x="4539" y="6935"/>
                  </a:lnTo>
                  <a:lnTo>
                    <a:pt x="4539" y="7018"/>
                  </a:lnTo>
                  <a:lnTo>
                    <a:pt x="4592" y="7018"/>
                  </a:lnTo>
                  <a:lnTo>
                    <a:pt x="4592" y="7101"/>
                  </a:lnTo>
                  <a:lnTo>
                    <a:pt x="4648" y="7101"/>
                  </a:lnTo>
                  <a:lnTo>
                    <a:pt x="4648" y="7183"/>
                  </a:lnTo>
                  <a:lnTo>
                    <a:pt x="4706" y="7183"/>
                  </a:lnTo>
                  <a:lnTo>
                    <a:pt x="4706" y="7266"/>
                  </a:lnTo>
                  <a:lnTo>
                    <a:pt x="4768" y="7266"/>
                  </a:lnTo>
                  <a:lnTo>
                    <a:pt x="4768" y="7348"/>
                  </a:lnTo>
                  <a:lnTo>
                    <a:pt x="4834" y="7348"/>
                  </a:lnTo>
                  <a:lnTo>
                    <a:pt x="4834" y="7431"/>
                  </a:lnTo>
                  <a:lnTo>
                    <a:pt x="4903" y="7431"/>
                  </a:lnTo>
                  <a:lnTo>
                    <a:pt x="4903" y="7513"/>
                  </a:lnTo>
                  <a:lnTo>
                    <a:pt x="4979" y="7513"/>
                  </a:lnTo>
                  <a:lnTo>
                    <a:pt x="4979" y="7596"/>
                  </a:lnTo>
                  <a:lnTo>
                    <a:pt x="5060" y="7596"/>
                  </a:lnTo>
                  <a:lnTo>
                    <a:pt x="5060" y="7679"/>
                  </a:lnTo>
                  <a:lnTo>
                    <a:pt x="5150" y="7679"/>
                  </a:lnTo>
                  <a:lnTo>
                    <a:pt x="5150" y="7761"/>
                  </a:lnTo>
                  <a:lnTo>
                    <a:pt x="5251" y="7761"/>
                  </a:lnTo>
                  <a:lnTo>
                    <a:pt x="5251" y="7844"/>
                  </a:lnTo>
                  <a:lnTo>
                    <a:pt x="5365" y="7844"/>
                  </a:lnTo>
                  <a:lnTo>
                    <a:pt x="5365" y="7926"/>
                  </a:lnTo>
                  <a:lnTo>
                    <a:pt x="5500" y="7926"/>
                  </a:lnTo>
                  <a:lnTo>
                    <a:pt x="5500" y="8009"/>
                  </a:lnTo>
                  <a:lnTo>
                    <a:pt x="5665" y="8009"/>
                  </a:lnTo>
                  <a:lnTo>
                    <a:pt x="5665" y="8091"/>
                  </a:lnTo>
                  <a:lnTo>
                    <a:pt x="5885" y="8091"/>
                  </a:lnTo>
                  <a:lnTo>
                    <a:pt x="5885" y="8174"/>
                  </a:lnTo>
                  <a:lnTo>
                    <a:pt x="6232" y="8174"/>
                  </a:lnTo>
                  <a:lnTo>
                    <a:pt x="6232" y="8257"/>
                  </a:lnTo>
                  <a:lnTo>
                    <a:pt x="6549" y="8257"/>
                  </a:lnTo>
                  <a:lnTo>
                    <a:pt x="6549" y="8174"/>
                  </a:lnTo>
                  <a:lnTo>
                    <a:pt x="6232" y="8174"/>
                  </a:lnTo>
                  <a:lnTo>
                    <a:pt x="6232" y="8091"/>
                  </a:lnTo>
                  <a:lnTo>
                    <a:pt x="5885" y="8091"/>
                  </a:lnTo>
                  <a:lnTo>
                    <a:pt x="5885" y="8009"/>
                  </a:lnTo>
                  <a:lnTo>
                    <a:pt x="5665" y="8009"/>
                  </a:lnTo>
                  <a:lnTo>
                    <a:pt x="5665" y="7926"/>
                  </a:lnTo>
                  <a:lnTo>
                    <a:pt x="5500" y="7926"/>
                  </a:lnTo>
                  <a:lnTo>
                    <a:pt x="5500" y="7844"/>
                  </a:lnTo>
                  <a:lnTo>
                    <a:pt x="5365" y="7844"/>
                  </a:lnTo>
                  <a:lnTo>
                    <a:pt x="5365" y="7761"/>
                  </a:lnTo>
                  <a:lnTo>
                    <a:pt x="5251" y="7761"/>
                  </a:lnTo>
                  <a:lnTo>
                    <a:pt x="5251" y="7679"/>
                  </a:lnTo>
                  <a:lnTo>
                    <a:pt x="5150" y="7679"/>
                  </a:lnTo>
                  <a:lnTo>
                    <a:pt x="5150" y="7596"/>
                  </a:lnTo>
                  <a:lnTo>
                    <a:pt x="5060" y="7596"/>
                  </a:lnTo>
                  <a:lnTo>
                    <a:pt x="5060" y="7513"/>
                  </a:lnTo>
                  <a:lnTo>
                    <a:pt x="4979" y="7513"/>
                  </a:lnTo>
                  <a:lnTo>
                    <a:pt x="4979" y="7431"/>
                  </a:lnTo>
                  <a:lnTo>
                    <a:pt x="4903" y="7431"/>
                  </a:lnTo>
                  <a:lnTo>
                    <a:pt x="4903" y="7348"/>
                  </a:lnTo>
                  <a:lnTo>
                    <a:pt x="4834" y="7348"/>
                  </a:lnTo>
                  <a:lnTo>
                    <a:pt x="4834" y="7266"/>
                  </a:lnTo>
                  <a:lnTo>
                    <a:pt x="4768" y="7266"/>
                  </a:lnTo>
                  <a:lnTo>
                    <a:pt x="4768" y="7183"/>
                  </a:lnTo>
                  <a:lnTo>
                    <a:pt x="4706" y="7183"/>
                  </a:lnTo>
                  <a:lnTo>
                    <a:pt x="4706" y="7101"/>
                  </a:lnTo>
                  <a:lnTo>
                    <a:pt x="4648" y="7101"/>
                  </a:lnTo>
                  <a:lnTo>
                    <a:pt x="4648" y="7018"/>
                  </a:lnTo>
                  <a:lnTo>
                    <a:pt x="4592" y="7018"/>
                  </a:lnTo>
                  <a:lnTo>
                    <a:pt x="4592" y="6935"/>
                  </a:lnTo>
                  <a:lnTo>
                    <a:pt x="4539" y="6935"/>
                  </a:lnTo>
                  <a:lnTo>
                    <a:pt x="4539" y="6853"/>
                  </a:lnTo>
                  <a:lnTo>
                    <a:pt x="4487" y="6853"/>
                  </a:lnTo>
                  <a:lnTo>
                    <a:pt x="4487" y="6770"/>
                  </a:lnTo>
                  <a:lnTo>
                    <a:pt x="4438" y="6770"/>
                  </a:lnTo>
                  <a:lnTo>
                    <a:pt x="4438" y="6688"/>
                  </a:lnTo>
                  <a:lnTo>
                    <a:pt x="4390" y="6688"/>
                  </a:lnTo>
                  <a:lnTo>
                    <a:pt x="4390" y="6605"/>
                  </a:lnTo>
                  <a:lnTo>
                    <a:pt x="4344" y="6605"/>
                  </a:lnTo>
                  <a:lnTo>
                    <a:pt x="4344" y="6523"/>
                  </a:lnTo>
                  <a:lnTo>
                    <a:pt x="4300" y="6523"/>
                  </a:lnTo>
                  <a:lnTo>
                    <a:pt x="4300" y="6440"/>
                  </a:lnTo>
                  <a:lnTo>
                    <a:pt x="4256" y="6440"/>
                  </a:lnTo>
                  <a:lnTo>
                    <a:pt x="4256" y="6357"/>
                  </a:lnTo>
                  <a:lnTo>
                    <a:pt x="4214" y="6357"/>
                  </a:lnTo>
                  <a:lnTo>
                    <a:pt x="4214" y="6275"/>
                  </a:lnTo>
                  <a:lnTo>
                    <a:pt x="4172" y="6275"/>
                  </a:lnTo>
                  <a:lnTo>
                    <a:pt x="4172" y="6192"/>
                  </a:lnTo>
                  <a:lnTo>
                    <a:pt x="4132" y="6192"/>
                  </a:lnTo>
                  <a:lnTo>
                    <a:pt x="4132" y="6110"/>
                  </a:lnTo>
                  <a:lnTo>
                    <a:pt x="4092" y="6110"/>
                  </a:lnTo>
                  <a:lnTo>
                    <a:pt x="4092" y="6027"/>
                  </a:lnTo>
                  <a:lnTo>
                    <a:pt x="4053" y="6027"/>
                  </a:lnTo>
                  <a:lnTo>
                    <a:pt x="4053" y="5945"/>
                  </a:lnTo>
                  <a:lnTo>
                    <a:pt x="4015" y="5945"/>
                  </a:lnTo>
                  <a:lnTo>
                    <a:pt x="4015" y="5862"/>
                  </a:lnTo>
                  <a:lnTo>
                    <a:pt x="3978" y="5862"/>
                  </a:lnTo>
                  <a:lnTo>
                    <a:pt x="3978" y="5779"/>
                  </a:lnTo>
                  <a:lnTo>
                    <a:pt x="3941" y="5779"/>
                  </a:lnTo>
                  <a:lnTo>
                    <a:pt x="3941" y="5697"/>
                  </a:lnTo>
                  <a:lnTo>
                    <a:pt x="3905" y="5697"/>
                  </a:lnTo>
                  <a:lnTo>
                    <a:pt x="3905" y="5614"/>
                  </a:lnTo>
                  <a:lnTo>
                    <a:pt x="3869" y="5614"/>
                  </a:lnTo>
                  <a:lnTo>
                    <a:pt x="3869" y="5532"/>
                  </a:lnTo>
                  <a:lnTo>
                    <a:pt x="3834" y="5532"/>
                  </a:lnTo>
                  <a:lnTo>
                    <a:pt x="3834" y="5449"/>
                  </a:lnTo>
                  <a:lnTo>
                    <a:pt x="3799" y="5449"/>
                  </a:lnTo>
                  <a:lnTo>
                    <a:pt x="3799" y="5367"/>
                  </a:lnTo>
                  <a:lnTo>
                    <a:pt x="3764" y="5367"/>
                  </a:lnTo>
                  <a:lnTo>
                    <a:pt x="3764" y="5284"/>
                  </a:lnTo>
                  <a:lnTo>
                    <a:pt x="3730" y="5284"/>
                  </a:lnTo>
                  <a:lnTo>
                    <a:pt x="3730" y="5201"/>
                  </a:lnTo>
                  <a:lnTo>
                    <a:pt x="3696" y="5201"/>
                  </a:lnTo>
                  <a:lnTo>
                    <a:pt x="3696" y="5119"/>
                  </a:lnTo>
                  <a:lnTo>
                    <a:pt x="3663" y="5119"/>
                  </a:lnTo>
                  <a:lnTo>
                    <a:pt x="3663" y="5036"/>
                  </a:lnTo>
                  <a:lnTo>
                    <a:pt x="3630" y="5036"/>
                  </a:lnTo>
                  <a:lnTo>
                    <a:pt x="3630" y="4954"/>
                  </a:lnTo>
                  <a:lnTo>
                    <a:pt x="3597" y="4954"/>
                  </a:lnTo>
                  <a:lnTo>
                    <a:pt x="3597" y="4871"/>
                  </a:lnTo>
                  <a:lnTo>
                    <a:pt x="3564" y="4871"/>
                  </a:lnTo>
                  <a:lnTo>
                    <a:pt x="3564" y="4789"/>
                  </a:lnTo>
                  <a:lnTo>
                    <a:pt x="3531" y="4789"/>
                  </a:lnTo>
                  <a:lnTo>
                    <a:pt x="3531" y="4706"/>
                  </a:lnTo>
                  <a:lnTo>
                    <a:pt x="3499" y="4706"/>
                  </a:lnTo>
                  <a:lnTo>
                    <a:pt x="3499" y="4623"/>
                  </a:lnTo>
                  <a:lnTo>
                    <a:pt x="3466" y="4623"/>
                  </a:lnTo>
                  <a:lnTo>
                    <a:pt x="3466" y="4541"/>
                  </a:lnTo>
                  <a:lnTo>
                    <a:pt x="3434" y="4541"/>
                  </a:lnTo>
                  <a:lnTo>
                    <a:pt x="3434" y="4458"/>
                  </a:lnTo>
                  <a:lnTo>
                    <a:pt x="3402" y="4458"/>
                  </a:lnTo>
                  <a:lnTo>
                    <a:pt x="3402" y="4376"/>
                  </a:lnTo>
                  <a:lnTo>
                    <a:pt x="3370" y="4376"/>
                  </a:lnTo>
                  <a:lnTo>
                    <a:pt x="3370" y="4293"/>
                  </a:lnTo>
                  <a:lnTo>
                    <a:pt x="3338" y="4293"/>
                  </a:lnTo>
                  <a:lnTo>
                    <a:pt x="3338" y="4211"/>
                  </a:lnTo>
                  <a:lnTo>
                    <a:pt x="3306" y="4211"/>
                  </a:lnTo>
                  <a:lnTo>
                    <a:pt x="3306" y="4128"/>
                  </a:lnTo>
                  <a:lnTo>
                    <a:pt x="3274" y="4128"/>
                  </a:lnTo>
                  <a:lnTo>
                    <a:pt x="3274" y="4045"/>
                  </a:lnTo>
                  <a:lnTo>
                    <a:pt x="3243" y="4045"/>
                  </a:lnTo>
                  <a:lnTo>
                    <a:pt x="3243" y="3963"/>
                  </a:lnTo>
                  <a:lnTo>
                    <a:pt x="3211" y="3963"/>
                  </a:lnTo>
                  <a:lnTo>
                    <a:pt x="3211" y="3880"/>
                  </a:lnTo>
                  <a:lnTo>
                    <a:pt x="3179" y="3880"/>
                  </a:lnTo>
                  <a:lnTo>
                    <a:pt x="3179" y="3798"/>
                  </a:lnTo>
                  <a:lnTo>
                    <a:pt x="3147" y="3798"/>
                  </a:lnTo>
                  <a:lnTo>
                    <a:pt x="3147" y="3715"/>
                  </a:lnTo>
                  <a:lnTo>
                    <a:pt x="3115" y="3715"/>
                  </a:lnTo>
                  <a:lnTo>
                    <a:pt x="3115" y="3633"/>
                  </a:lnTo>
                  <a:lnTo>
                    <a:pt x="3083" y="3633"/>
                  </a:lnTo>
                  <a:lnTo>
                    <a:pt x="3083" y="3550"/>
                  </a:lnTo>
                  <a:lnTo>
                    <a:pt x="3050" y="3550"/>
                  </a:lnTo>
                  <a:lnTo>
                    <a:pt x="3050" y="3467"/>
                  </a:lnTo>
                  <a:lnTo>
                    <a:pt x="3018" y="3467"/>
                  </a:lnTo>
                  <a:lnTo>
                    <a:pt x="3018" y="3385"/>
                  </a:lnTo>
                  <a:lnTo>
                    <a:pt x="2985" y="3385"/>
                  </a:lnTo>
                  <a:lnTo>
                    <a:pt x="2985" y="3302"/>
                  </a:lnTo>
                  <a:lnTo>
                    <a:pt x="2952" y="3302"/>
                  </a:lnTo>
                  <a:lnTo>
                    <a:pt x="2952" y="3220"/>
                  </a:lnTo>
                  <a:lnTo>
                    <a:pt x="2919" y="3220"/>
                  </a:lnTo>
                  <a:lnTo>
                    <a:pt x="2919" y="3137"/>
                  </a:lnTo>
                  <a:lnTo>
                    <a:pt x="2886" y="3137"/>
                  </a:lnTo>
                  <a:lnTo>
                    <a:pt x="2886" y="3055"/>
                  </a:lnTo>
                  <a:lnTo>
                    <a:pt x="2853" y="3055"/>
                  </a:lnTo>
                  <a:lnTo>
                    <a:pt x="2853" y="2972"/>
                  </a:lnTo>
                  <a:lnTo>
                    <a:pt x="2819" y="2972"/>
                  </a:lnTo>
                  <a:lnTo>
                    <a:pt x="2819" y="2889"/>
                  </a:lnTo>
                  <a:lnTo>
                    <a:pt x="2785" y="2889"/>
                  </a:lnTo>
                  <a:lnTo>
                    <a:pt x="2785" y="2807"/>
                  </a:lnTo>
                  <a:lnTo>
                    <a:pt x="2750" y="2807"/>
                  </a:lnTo>
                  <a:lnTo>
                    <a:pt x="2750" y="2724"/>
                  </a:lnTo>
                  <a:lnTo>
                    <a:pt x="2715" y="2724"/>
                  </a:lnTo>
                  <a:lnTo>
                    <a:pt x="2715" y="2642"/>
                  </a:lnTo>
                  <a:lnTo>
                    <a:pt x="2680" y="2642"/>
                  </a:lnTo>
                  <a:lnTo>
                    <a:pt x="2680" y="2559"/>
                  </a:lnTo>
                  <a:lnTo>
                    <a:pt x="2644" y="2559"/>
                  </a:lnTo>
                  <a:lnTo>
                    <a:pt x="2644" y="2477"/>
                  </a:lnTo>
                  <a:lnTo>
                    <a:pt x="2608" y="2477"/>
                  </a:lnTo>
                  <a:lnTo>
                    <a:pt x="2608" y="2394"/>
                  </a:lnTo>
                  <a:lnTo>
                    <a:pt x="2571" y="2394"/>
                  </a:lnTo>
                  <a:lnTo>
                    <a:pt x="2571" y="2311"/>
                  </a:lnTo>
                  <a:lnTo>
                    <a:pt x="2534" y="2311"/>
                  </a:lnTo>
                  <a:lnTo>
                    <a:pt x="2534" y="2229"/>
                  </a:lnTo>
                  <a:lnTo>
                    <a:pt x="2496" y="2229"/>
                  </a:lnTo>
                  <a:lnTo>
                    <a:pt x="2496" y="2146"/>
                  </a:lnTo>
                  <a:lnTo>
                    <a:pt x="2457" y="2146"/>
                  </a:lnTo>
                  <a:lnTo>
                    <a:pt x="2457" y="2064"/>
                  </a:lnTo>
                  <a:lnTo>
                    <a:pt x="2417" y="2064"/>
                  </a:lnTo>
                  <a:lnTo>
                    <a:pt x="2417" y="1981"/>
                  </a:lnTo>
                  <a:lnTo>
                    <a:pt x="2377" y="1981"/>
                  </a:lnTo>
                  <a:lnTo>
                    <a:pt x="2377" y="1899"/>
                  </a:lnTo>
                  <a:lnTo>
                    <a:pt x="2335" y="1899"/>
                  </a:lnTo>
                  <a:lnTo>
                    <a:pt x="2335" y="1816"/>
                  </a:lnTo>
                  <a:lnTo>
                    <a:pt x="2293" y="1816"/>
                  </a:lnTo>
                  <a:lnTo>
                    <a:pt x="2293" y="1733"/>
                  </a:lnTo>
                  <a:lnTo>
                    <a:pt x="2249" y="1733"/>
                  </a:lnTo>
                  <a:lnTo>
                    <a:pt x="2249" y="1651"/>
                  </a:lnTo>
                  <a:lnTo>
                    <a:pt x="2205" y="1651"/>
                  </a:lnTo>
                  <a:lnTo>
                    <a:pt x="2205" y="1568"/>
                  </a:lnTo>
                  <a:lnTo>
                    <a:pt x="2159" y="1568"/>
                  </a:lnTo>
                  <a:lnTo>
                    <a:pt x="2159" y="1486"/>
                  </a:lnTo>
                  <a:lnTo>
                    <a:pt x="2111" y="1486"/>
                  </a:lnTo>
                  <a:lnTo>
                    <a:pt x="2111" y="1403"/>
                  </a:lnTo>
                  <a:lnTo>
                    <a:pt x="2062" y="1403"/>
                  </a:lnTo>
                  <a:lnTo>
                    <a:pt x="2062" y="1321"/>
                  </a:lnTo>
                  <a:lnTo>
                    <a:pt x="2010" y="1321"/>
                  </a:lnTo>
                  <a:lnTo>
                    <a:pt x="2010" y="1238"/>
                  </a:lnTo>
                  <a:lnTo>
                    <a:pt x="1957" y="1238"/>
                  </a:lnTo>
                  <a:lnTo>
                    <a:pt x="1957" y="1155"/>
                  </a:lnTo>
                  <a:lnTo>
                    <a:pt x="1901" y="1155"/>
                  </a:lnTo>
                  <a:lnTo>
                    <a:pt x="1901" y="1073"/>
                  </a:lnTo>
                  <a:lnTo>
                    <a:pt x="1843" y="1073"/>
                  </a:lnTo>
                  <a:lnTo>
                    <a:pt x="1843" y="990"/>
                  </a:lnTo>
                  <a:lnTo>
                    <a:pt x="1781" y="990"/>
                  </a:lnTo>
                  <a:lnTo>
                    <a:pt x="1781" y="908"/>
                  </a:lnTo>
                  <a:lnTo>
                    <a:pt x="1715" y="908"/>
                  </a:lnTo>
                  <a:lnTo>
                    <a:pt x="1715" y="825"/>
                  </a:lnTo>
                  <a:lnTo>
                    <a:pt x="1646" y="825"/>
                  </a:lnTo>
                  <a:lnTo>
                    <a:pt x="1646" y="743"/>
                  </a:lnTo>
                  <a:lnTo>
                    <a:pt x="1570" y="743"/>
                  </a:lnTo>
                  <a:lnTo>
                    <a:pt x="1570" y="660"/>
                  </a:lnTo>
                  <a:lnTo>
                    <a:pt x="1489" y="660"/>
                  </a:lnTo>
                  <a:lnTo>
                    <a:pt x="1489" y="577"/>
                  </a:lnTo>
                  <a:lnTo>
                    <a:pt x="1399" y="577"/>
                  </a:lnTo>
                  <a:lnTo>
                    <a:pt x="1399" y="495"/>
                  </a:lnTo>
                  <a:lnTo>
                    <a:pt x="1298" y="495"/>
                  </a:lnTo>
                  <a:lnTo>
                    <a:pt x="1298" y="412"/>
                  </a:lnTo>
                  <a:lnTo>
                    <a:pt x="1184" y="412"/>
                  </a:lnTo>
                  <a:lnTo>
                    <a:pt x="1184" y="330"/>
                  </a:lnTo>
                  <a:lnTo>
                    <a:pt x="1049" y="330"/>
                  </a:lnTo>
                  <a:lnTo>
                    <a:pt x="1049" y="247"/>
                  </a:lnTo>
                  <a:lnTo>
                    <a:pt x="884" y="247"/>
                  </a:lnTo>
                  <a:lnTo>
                    <a:pt x="884" y="165"/>
                  </a:lnTo>
                  <a:lnTo>
                    <a:pt x="664" y="165"/>
                  </a:lnTo>
                  <a:lnTo>
                    <a:pt x="664" y="82"/>
                  </a:lnTo>
                  <a:lnTo>
                    <a:pt x="317" y="82"/>
                  </a:lnTo>
                  <a:lnTo>
                    <a:pt x="317" y="0"/>
                  </a:lnTo>
                  <a:lnTo>
                    <a:pt x="0" y="0"/>
                  </a:lnTo>
                </a:path>
              </a:pathLst>
            </a:custGeom>
            <a:noFill/>
            <a:ln w="14288">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0986" name="Text Box 9"/>
            <p:cNvSpPr txBox="1">
              <a:spLocks noChangeArrowheads="1"/>
            </p:cNvSpPr>
            <p:nvPr/>
          </p:nvSpPr>
          <p:spPr bwMode="auto">
            <a:xfrm>
              <a:off x="720" y="1810"/>
              <a:ext cx="393"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r>
                <a:rPr lang="en-US" altLang="en-US" sz="2400" i="1">
                  <a:latin typeface="Times New Roman" panose="02020603050405020304" pitchFamily="18" charset="0"/>
                </a:rPr>
                <a:t>BW</a:t>
              </a:r>
              <a:endParaRPr lang="en-US" altLang="en-US" sz="2400">
                <a:latin typeface="Times New Roman" panose="02020603050405020304" pitchFamily="18" charset="0"/>
              </a:endParaRPr>
            </a:p>
          </p:txBody>
        </p:sp>
      </p:grpSp>
      <p:grpSp>
        <p:nvGrpSpPr>
          <p:cNvPr id="80900" name="Group 298"/>
          <p:cNvGrpSpPr>
            <a:grpSpLocks/>
          </p:cNvGrpSpPr>
          <p:nvPr/>
        </p:nvGrpSpPr>
        <p:grpSpPr bwMode="auto">
          <a:xfrm>
            <a:off x="7486650" y="4424363"/>
            <a:ext cx="1330325" cy="1439862"/>
            <a:chOff x="4716" y="2787"/>
            <a:chExt cx="838" cy="907"/>
          </a:xfrm>
        </p:grpSpPr>
        <p:sp>
          <p:nvSpPr>
            <p:cNvPr id="80974" name="Line 12"/>
            <p:cNvSpPr>
              <a:spLocks noChangeShapeType="1"/>
            </p:cNvSpPr>
            <p:nvPr/>
          </p:nvSpPr>
          <p:spPr bwMode="auto">
            <a:xfrm>
              <a:off x="4716" y="3547"/>
              <a:ext cx="700"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0975" name="Rectangle 13"/>
            <p:cNvSpPr>
              <a:spLocks noChangeArrowheads="1"/>
            </p:cNvSpPr>
            <p:nvPr/>
          </p:nvSpPr>
          <p:spPr bwMode="auto">
            <a:xfrm>
              <a:off x="4880" y="3560"/>
              <a:ext cx="155"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r>
                <a:rPr lang="en-US" altLang="en-US" sz="1400">
                  <a:latin typeface="MS Sans Serif"/>
                </a:rPr>
                <a:t>0.1</a:t>
              </a:r>
              <a:endParaRPr lang="en-US" altLang="en-US" sz="1400">
                <a:latin typeface="Times New Roman" panose="02020603050405020304" pitchFamily="18" charset="0"/>
              </a:endParaRPr>
            </a:p>
          </p:txBody>
        </p:sp>
        <p:sp>
          <p:nvSpPr>
            <p:cNvPr id="80976" name="Rectangle 14"/>
            <p:cNvSpPr>
              <a:spLocks noChangeArrowheads="1"/>
            </p:cNvSpPr>
            <p:nvPr/>
          </p:nvSpPr>
          <p:spPr bwMode="auto">
            <a:xfrm>
              <a:off x="5337" y="3560"/>
              <a:ext cx="217"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r>
                <a:rPr lang="en-US" altLang="en-US" sz="1400">
                  <a:latin typeface="MS Sans Serif"/>
                </a:rPr>
                <a:t>0.12</a:t>
              </a:r>
              <a:endParaRPr lang="en-US" altLang="en-US" sz="1400">
                <a:latin typeface="Times New Roman" panose="02020603050405020304" pitchFamily="18" charset="0"/>
              </a:endParaRPr>
            </a:p>
          </p:txBody>
        </p:sp>
        <p:sp>
          <p:nvSpPr>
            <p:cNvPr id="80977" name="Line 15"/>
            <p:cNvSpPr>
              <a:spLocks noChangeShapeType="1"/>
            </p:cNvSpPr>
            <p:nvPr/>
          </p:nvSpPr>
          <p:spPr bwMode="auto">
            <a:xfrm flipV="1">
              <a:off x="4716" y="2787"/>
              <a:ext cx="1" cy="76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0978" name="Freeform 16"/>
            <p:cNvSpPr>
              <a:spLocks/>
            </p:cNvSpPr>
            <p:nvPr/>
          </p:nvSpPr>
          <p:spPr bwMode="auto">
            <a:xfrm flipV="1">
              <a:off x="4949" y="2787"/>
              <a:ext cx="1" cy="760"/>
            </a:xfrm>
            <a:custGeom>
              <a:avLst/>
              <a:gdLst>
                <a:gd name="T0" fmla="*/ 0 w 1"/>
                <a:gd name="T1" fmla="*/ 0 h 8257"/>
                <a:gd name="T2" fmla="*/ 0 w 1"/>
                <a:gd name="T3" fmla="*/ 0 h 8257"/>
                <a:gd name="T4" fmla="*/ 0 w 1"/>
                <a:gd name="T5" fmla="*/ 760 h 8257"/>
                <a:gd name="T6" fmla="*/ 0 w 1"/>
                <a:gd name="T7" fmla="*/ 0 h 8257"/>
                <a:gd name="T8" fmla="*/ 0 60000 65536"/>
                <a:gd name="T9" fmla="*/ 0 60000 65536"/>
                <a:gd name="T10" fmla="*/ 0 60000 65536"/>
                <a:gd name="T11" fmla="*/ 0 60000 65536"/>
                <a:gd name="T12" fmla="*/ 0 w 1"/>
                <a:gd name="T13" fmla="*/ 0 h 8257"/>
                <a:gd name="T14" fmla="*/ 1 w 1"/>
                <a:gd name="T15" fmla="*/ 8257 h 8257"/>
              </a:gdLst>
              <a:ahLst/>
              <a:cxnLst>
                <a:cxn ang="T8">
                  <a:pos x="T0" y="T1"/>
                </a:cxn>
                <a:cxn ang="T9">
                  <a:pos x="T2" y="T3"/>
                </a:cxn>
                <a:cxn ang="T10">
                  <a:pos x="T4" y="T5"/>
                </a:cxn>
                <a:cxn ang="T11">
                  <a:pos x="T6" y="T7"/>
                </a:cxn>
              </a:cxnLst>
              <a:rect l="T12" t="T13" r="T14" b="T15"/>
              <a:pathLst>
                <a:path w="1" h="8257">
                  <a:moveTo>
                    <a:pt x="0" y="0"/>
                  </a:moveTo>
                  <a:lnTo>
                    <a:pt x="0" y="0"/>
                  </a:lnTo>
                  <a:lnTo>
                    <a:pt x="0" y="8257"/>
                  </a:lnTo>
                  <a:lnTo>
                    <a:pt x="0" y="0"/>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0979" name="Text Box 17"/>
            <p:cNvSpPr txBox="1">
              <a:spLocks noChangeArrowheads="1"/>
            </p:cNvSpPr>
            <p:nvPr/>
          </p:nvSpPr>
          <p:spPr bwMode="auto">
            <a:xfrm>
              <a:off x="4944" y="3120"/>
              <a:ext cx="297"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r>
                <a:rPr lang="en-US" altLang="en-US" sz="2400" i="1">
                  <a:latin typeface="Times New Roman" panose="02020603050405020304" pitchFamily="18" charset="0"/>
                </a:rPr>
                <a:t>P</a:t>
              </a:r>
              <a:r>
                <a:rPr lang="en-US" altLang="en-US" sz="2400" baseline="-25000">
                  <a:latin typeface="Times New Roman" panose="02020603050405020304" pitchFamily="18" charset="0"/>
                </a:rPr>
                <a:t>2</a:t>
              </a:r>
              <a:endParaRPr lang="en-US" altLang="en-US" sz="2400">
                <a:latin typeface="Times New Roman" panose="02020603050405020304" pitchFamily="18" charset="0"/>
              </a:endParaRPr>
            </a:p>
          </p:txBody>
        </p:sp>
      </p:grpSp>
      <p:grpSp>
        <p:nvGrpSpPr>
          <p:cNvPr id="80901" name="Group 299"/>
          <p:cNvGrpSpPr>
            <a:grpSpLocks/>
          </p:cNvGrpSpPr>
          <p:nvPr/>
        </p:nvGrpSpPr>
        <p:grpSpPr bwMode="auto">
          <a:xfrm>
            <a:off x="5686425" y="4424363"/>
            <a:ext cx="1233488" cy="1439862"/>
            <a:chOff x="3582" y="2787"/>
            <a:chExt cx="777" cy="907"/>
          </a:xfrm>
        </p:grpSpPr>
        <p:sp>
          <p:nvSpPr>
            <p:cNvPr id="80967" name="Line 19"/>
            <p:cNvSpPr>
              <a:spLocks noChangeShapeType="1"/>
            </p:cNvSpPr>
            <p:nvPr/>
          </p:nvSpPr>
          <p:spPr bwMode="auto">
            <a:xfrm>
              <a:off x="3651" y="3547"/>
              <a:ext cx="700"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0968" name="Rectangle 20"/>
            <p:cNvSpPr>
              <a:spLocks noChangeArrowheads="1"/>
            </p:cNvSpPr>
            <p:nvPr/>
          </p:nvSpPr>
          <p:spPr bwMode="auto">
            <a:xfrm>
              <a:off x="3582" y="3560"/>
              <a:ext cx="155"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r>
                <a:rPr lang="en-US" altLang="en-US" sz="1400">
                  <a:latin typeface="MS Sans Serif"/>
                </a:rPr>
                <a:t>0.8</a:t>
              </a:r>
              <a:endParaRPr lang="en-US" altLang="en-US" sz="1400">
                <a:latin typeface="Times New Roman" panose="02020603050405020304" pitchFamily="18" charset="0"/>
              </a:endParaRPr>
            </a:p>
          </p:txBody>
        </p:sp>
        <p:sp>
          <p:nvSpPr>
            <p:cNvPr id="80969" name="Rectangle 21"/>
            <p:cNvSpPr>
              <a:spLocks noChangeArrowheads="1"/>
            </p:cNvSpPr>
            <p:nvPr/>
          </p:nvSpPr>
          <p:spPr bwMode="auto">
            <a:xfrm>
              <a:off x="3932" y="3560"/>
              <a:ext cx="155"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r>
                <a:rPr lang="en-US" altLang="en-US" sz="1400">
                  <a:latin typeface="MS Sans Serif"/>
                </a:rPr>
                <a:t>0.9</a:t>
              </a:r>
              <a:endParaRPr lang="en-US" altLang="en-US" sz="1400">
                <a:latin typeface="Times New Roman" panose="02020603050405020304" pitchFamily="18" charset="0"/>
              </a:endParaRPr>
            </a:p>
          </p:txBody>
        </p:sp>
        <p:sp>
          <p:nvSpPr>
            <p:cNvPr id="80970" name="Rectangle 22"/>
            <p:cNvSpPr>
              <a:spLocks noChangeArrowheads="1"/>
            </p:cNvSpPr>
            <p:nvPr/>
          </p:nvSpPr>
          <p:spPr bwMode="auto">
            <a:xfrm>
              <a:off x="4297" y="3560"/>
              <a:ext cx="62"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r>
                <a:rPr lang="en-US" altLang="en-US" sz="1400">
                  <a:latin typeface="MS Sans Serif"/>
                </a:rPr>
                <a:t>1</a:t>
              </a:r>
              <a:endParaRPr lang="en-US" altLang="en-US" sz="1400">
                <a:latin typeface="Times New Roman" panose="02020603050405020304" pitchFamily="18" charset="0"/>
              </a:endParaRPr>
            </a:p>
          </p:txBody>
        </p:sp>
        <p:sp>
          <p:nvSpPr>
            <p:cNvPr id="80971" name="Line 23"/>
            <p:cNvSpPr>
              <a:spLocks noChangeShapeType="1"/>
            </p:cNvSpPr>
            <p:nvPr/>
          </p:nvSpPr>
          <p:spPr bwMode="auto">
            <a:xfrm flipV="1">
              <a:off x="3651" y="2787"/>
              <a:ext cx="1" cy="76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0972" name="Freeform 24"/>
            <p:cNvSpPr>
              <a:spLocks/>
            </p:cNvSpPr>
            <p:nvPr/>
          </p:nvSpPr>
          <p:spPr bwMode="auto">
            <a:xfrm flipV="1">
              <a:off x="4001" y="2787"/>
              <a:ext cx="1" cy="760"/>
            </a:xfrm>
            <a:custGeom>
              <a:avLst/>
              <a:gdLst>
                <a:gd name="T0" fmla="*/ 0 w 1"/>
                <a:gd name="T1" fmla="*/ 0 h 8257"/>
                <a:gd name="T2" fmla="*/ 0 w 1"/>
                <a:gd name="T3" fmla="*/ 0 h 8257"/>
                <a:gd name="T4" fmla="*/ 0 w 1"/>
                <a:gd name="T5" fmla="*/ 760 h 8257"/>
                <a:gd name="T6" fmla="*/ 0 w 1"/>
                <a:gd name="T7" fmla="*/ 0 h 8257"/>
                <a:gd name="T8" fmla="*/ 0 60000 65536"/>
                <a:gd name="T9" fmla="*/ 0 60000 65536"/>
                <a:gd name="T10" fmla="*/ 0 60000 65536"/>
                <a:gd name="T11" fmla="*/ 0 60000 65536"/>
                <a:gd name="T12" fmla="*/ 0 w 1"/>
                <a:gd name="T13" fmla="*/ 0 h 8257"/>
                <a:gd name="T14" fmla="*/ 1 w 1"/>
                <a:gd name="T15" fmla="*/ 8257 h 8257"/>
              </a:gdLst>
              <a:ahLst/>
              <a:cxnLst>
                <a:cxn ang="T8">
                  <a:pos x="T0" y="T1"/>
                </a:cxn>
                <a:cxn ang="T9">
                  <a:pos x="T2" y="T3"/>
                </a:cxn>
                <a:cxn ang="T10">
                  <a:pos x="T4" y="T5"/>
                </a:cxn>
                <a:cxn ang="T11">
                  <a:pos x="T6" y="T7"/>
                </a:cxn>
              </a:cxnLst>
              <a:rect l="T12" t="T13" r="T14" b="T15"/>
              <a:pathLst>
                <a:path w="1" h="8257">
                  <a:moveTo>
                    <a:pt x="0" y="0"/>
                  </a:moveTo>
                  <a:lnTo>
                    <a:pt x="0" y="0"/>
                  </a:lnTo>
                  <a:lnTo>
                    <a:pt x="0" y="8257"/>
                  </a:lnTo>
                  <a:lnTo>
                    <a:pt x="0" y="0"/>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0973" name="Text Box 25"/>
            <p:cNvSpPr txBox="1">
              <a:spLocks noChangeArrowheads="1"/>
            </p:cNvSpPr>
            <p:nvPr/>
          </p:nvSpPr>
          <p:spPr bwMode="auto">
            <a:xfrm>
              <a:off x="3984" y="3120"/>
              <a:ext cx="297"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r>
                <a:rPr lang="en-US" altLang="en-US" sz="2400" i="1">
                  <a:latin typeface="Times New Roman" panose="02020603050405020304" pitchFamily="18" charset="0"/>
                </a:rPr>
                <a:t>P</a:t>
              </a:r>
              <a:r>
                <a:rPr lang="en-US" altLang="en-US" sz="2400" baseline="-25000">
                  <a:latin typeface="Times New Roman" panose="02020603050405020304" pitchFamily="18" charset="0"/>
                </a:rPr>
                <a:t>1</a:t>
              </a:r>
              <a:endParaRPr lang="en-US" altLang="en-US" sz="2400">
                <a:latin typeface="Times New Roman" panose="02020603050405020304" pitchFamily="18" charset="0"/>
              </a:endParaRPr>
            </a:p>
          </p:txBody>
        </p:sp>
      </p:grpSp>
      <p:grpSp>
        <p:nvGrpSpPr>
          <p:cNvPr id="80902" name="Group 297"/>
          <p:cNvGrpSpPr>
            <a:grpSpLocks/>
          </p:cNvGrpSpPr>
          <p:nvPr/>
        </p:nvGrpSpPr>
        <p:grpSpPr bwMode="auto">
          <a:xfrm>
            <a:off x="7432675" y="2514600"/>
            <a:ext cx="1457325" cy="1439863"/>
            <a:chOff x="4682" y="1584"/>
            <a:chExt cx="918" cy="907"/>
          </a:xfrm>
        </p:grpSpPr>
        <p:sp>
          <p:nvSpPr>
            <p:cNvPr id="80960" name="Line 46"/>
            <p:cNvSpPr>
              <a:spLocks noChangeShapeType="1"/>
            </p:cNvSpPr>
            <p:nvPr/>
          </p:nvSpPr>
          <p:spPr bwMode="auto">
            <a:xfrm>
              <a:off x="4716" y="2344"/>
              <a:ext cx="700"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0961" name="Rectangle 47"/>
            <p:cNvSpPr>
              <a:spLocks noChangeArrowheads="1"/>
            </p:cNvSpPr>
            <p:nvPr/>
          </p:nvSpPr>
          <p:spPr bwMode="auto">
            <a:xfrm>
              <a:off x="4682" y="2357"/>
              <a:ext cx="62"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r>
                <a:rPr lang="en-US" altLang="en-US" sz="1400">
                  <a:latin typeface="MS Sans Serif"/>
                </a:rPr>
                <a:t>0</a:t>
              </a:r>
              <a:endParaRPr lang="en-US" altLang="en-US" sz="1400">
                <a:latin typeface="Times New Roman" panose="02020603050405020304" pitchFamily="18" charset="0"/>
              </a:endParaRPr>
            </a:p>
          </p:txBody>
        </p:sp>
        <p:sp>
          <p:nvSpPr>
            <p:cNvPr id="80962" name="Rectangle 48"/>
            <p:cNvSpPr>
              <a:spLocks noChangeArrowheads="1"/>
            </p:cNvSpPr>
            <p:nvPr/>
          </p:nvSpPr>
          <p:spPr bwMode="auto">
            <a:xfrm>
              <a:off x="5002" y="2357"/>
              <a:ext cx="248"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r>
                <a:rPr lang="en-US" altLang="en-US" sz="1400">
                  <a:latin typeface="MS Sans Serif"/>
                </a:rPr>
                <a:t>1000</a:t>
              </a:r>
              <a:endParaRPr lang="en-US" altLang="en-US" sz="1400">
                <a:latin typeface="Times New Roman" panose="02020603050405020304" pitchFamily="18" charset="0"/>
              </a:endParaRPr>
            </a:p>
          </p:txBody>
        </p:sp>
        <p:sp>
          <p:nvSpPr>
            <p:cNvPr id="80963" name="Rectangle 49"/>
            <p:cNvSpPr>
              <a:spLocks noChangeArrowheads="1"/>
            </p:cNvSpPr>
            <p:nvPr/>
          </p:nvSpPr>
          <p:spPr bwMode="auto">
            <a:xfrm>
              <a:off x="5352" y="2357"/>
              <a:ext cx="248"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r>
                <a:rPr lang="en-US" altLang="en-US" sz="1400">
                  <a:latin typeface="MS Sans Serif"/>
                </a:rPr>
                <a:t>2000</a:t>
              </a:r>
              <a:endParaRPr lang="en-US" altLang="en-US" sz="1400">
                <a:latin typeface="Times New Roman" panose="02020603050405020304" pitchFamily="18" charset="0"/>
              </a:endParaRPr>
            </a:p>
          </p:txBody>
        </p:sp>
        <p:sp>
          <p:nvSpPr>
            <p:cNvPr id="80964" name="Line 50"/>
            <p:cNvSpPr>
              <a:spLocks noChangeShapeType="1"/>
            </p:cNvSpPr>
            <p:nvPr/>
          </p:nvSpPr>
          <p:spPr bwMode="auto">
            <a:xfrm flipV="1">
              <a:off x="4716" y="1584"/>
              <a:ext cx="1" cy="76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0965" name="Freeform 51"/>
            <p:cNvSpPr>
              <a:spLocks/>
            </p:cNvSpPr>
            <p:nvPr/>
          </p:nvSpPr>
          <p:spPr bwMode="auto">
            <a:xfrm flipV="1">
              <a:off x="4919" y="1584"/>
              <a:ext cx="434" cy="760"/>
            </a:xfrm>
            <a:custGeom>
              <a:avLst/>
              <a:gdLst>
                <a:gd name="T0" fmla="*/ 44 w 4699"/>
                <a:gd name="T1" fmla="*/ 23 h 8257"/>
                <a:gd name="T2" fmla="*/ 86 w 4699"/>
                <a:gd name="T3" fmla="*/ 46 h 8257"/>
                <a:gd name="T4" fmla="*/ 104 w 4699"/>
                <a:gd name="T5" fmla="*/ 76 h 8257"/>
                <a:gd name="T6" fmla="*/ 122 w 4699"/>
                <a:gd name="T7" fmla="*/ 99 h 8257"/>
                <a:gd name="T8" fmla="*/ 133 w 4699"/>
                <a:gd name="T9" fmla="*/ 129 h 8257"/>
                <a:gd name="T10" fmla="*/ 146 w 4699"/>
                <a:gd name="T11" fmla="*/ 152 h 8257"/>
                <a:gd name="T12" fmla="*/ 155 w 4699"/>
                <a:gd name="T13" fmla="*/ 182 h 8257"/>
                <a:gd name="T14" fmla="*/ 165 w 4699"/>
                <a:gd name="T15" fmla="*/ 205 h 8257"/>
                <a:gd name="T16" fmla="*/ 173 w 4699"/>
                <a:gd name="T17" fmla="*/ 236 h 8257"/>
                <a:gd name="T18" fmla="*/ 182 w 4699"/>
                <a:gd name="T19" fmla="*/ 258 h 8257"/>
                <a:gd name="T20" fmla="*/ 189 w 4699"/>
                <a:gd name="T21" fmla="*/ 289 h 8257"/>
                <a:gd name="T22" fmla="*/ 198 w 4699"/>
                <a:gd name="T23" fmla="*/ 312 h 8257"/>
                <a:gd name="T24" fmla="*/ 204 w 4699"/>
                <a:gd name="T25" fmla="*/ 342 h 8257"/>
                <a:gd name="T26" fmla="*/ 213 w 4699"/>
                <a:gd name="T27" fmla="*/ 365 h 8257"/>
                <a:gd name="T28" fmla="*/ 219 w 4699"/>
                <a:gd name="T29" fmla="*/ 395 h 8257"/>
                <a:gd name="T30" fmla="*/ 228 w 4699"/>
                <a:gd name="T31" fmla="*/ 418 h 8257"/>
                <a:gd name="T32" fmla="*/ 234 w 4699"/>
                <a:gd name="T33" fmla="*/ 448 h 8257"/>
                <a:gd name="T34" fmla="*/ 243 w 4699"/>
                <a:gd name="T35" fmla="*/ 471 h 8257"/>
                <a:gd name="T36" fmla="*/ 249 w 4699"/>
                <a:gd name="T37" fmla="*/ 502 h 8257"/>
                <a:gd name="T38" fmla="*/ 259 w 4699"/>
                <a:gd name="T39" fmla="*/ 524 h 8257"/>
                <a:gd name="T40" fmla="*/ 266 w 4699"/>
                <a:gd name="T41" fmla="*/ 555 h 8257"/>
                <a:gd name="T42" fmla="*/ 277 w 4699"/>
                <a:gd name="T43" fmla="*/ 578 h 8257"/>
                <a:gd name="T44" fmla="*/ 285 w 4699"/>
                <a:gd name="T45" fmla="*/ 608 h 8257"/>
                <a:gd name="T46" fmla="*/ 297 w 4699"/>
                <a:gd name="T47" fmla="*/ 631 h 8257"/>
                <a:gd name="T48" fmla="*/ 308 w 4699"/>
                <a:gd name="T49" fmla="*/ 661 h 8257"/>
                <a:gd name="T50" fmla="*/ 325 w 4699"/>
                <a:gd name="T51" fmla="*/ 684 h 8257"/>
                <a:gd name="T52" fmla="*/ 341 w 4699"/>
                <a:gd name="T53" fmla="*/ 714 h 8257"/>
                <a:gd name="T54" fmla="*/ 375 w 4699"/>
                <a:gd name="T55" fmla="*/ 737 h 8257"/>
                <a:gd name="T56" fmla="*/ 434 w 4699"/>
                <a:gd name="T57" fmla="*/ 752 h 8257"/>
                <a:gd name="T58" fmla="*/ 364 w 4699"/>
                <a:gd name="T59" fmla="*/ 730 h 8257"/>
                <a:gd name="T60" fmla="*/ 341 w 4699"/>
                <a:gd name="T61" fmla="*/ 699 h 8257"/>
                <a:gd name="T62" fmla="*/ 320 w 4699"/>
                <a:gd name="T63" fmla="*/ 676 h 8257"/>
                <a:gd name="T64" fmla="*/ 308 w 4699"/>
                <a:gd name="T65" fmla="*/ 646 h 8257"/>
                <a:gd name="T66" fmla="*/ 294 w 4699"/>
                <a:gd name="T67" fmla="*/ 623 h 8257"/>
                <a:gd name="T68" fmla="*/ 285 w 4699"/>
                <a:gd name="T69" fmla="*/ 593 h 8257"/>
                <a:gd name="T70" fmla="*/ 274 w 4699"/>
                <a:gd name="T71" fmla="*/ 570 h 8257"/>
                <a:gd name="T72" fmla="*/ 266 w 4699"/>
                <a:gd name="T73" fmla="*/ 540 h 8257"/>
                <a:gd name="T74" fmla="*/ 256 w 4699"/>
                <a:gd name="T75" fmla="*/ 517 h 8257"/>
                <a:gd name="T76" fmla="*/ 249 w 4699"/>
                <a:gd name="T77" fmla="*/ 486 h 8257"/>
                <a:gd name="T78" fmla="*/ 241 w 4699"/>
                <a:gd name="T79" fmla="*/ 464 h 8257"/>
                <a:gd name="T80" fmla="*/ 234 w 4699"/>
                <a:gd name="T81" fmla="*/ 433 h 8257"/>
                <a:gd name="T82" fmla="*/ 225 w 4699"/>
                <a:gd name="T83" fmla="*/ 410 h 8257"/>
                <a:gd name="T84" fmla="*/ 219 w 4699"/>
                <a:gd name="T85" fmla="*/ 380 h 8257"/>
                <a:gd name="T86" fmla="*/ 211 w 4699"/>
                <a:gd name="T87" fmla="*/ 357 h 8257"/>
                <a:gd name="T88" fmla="*/ 204 w 4699"/>
                <a:gd name="T89" fmla="*/ 327 h 8257"/>
                <a:gd name="T90" fmla="*/ 196 w 4699"/>
                <a:gd name="T91" fmla="*/ 304 h 8257"/>
                <a:gd name="T92" fmla="*/ 189 w 4699"/>
                <a:gd name="T93" fmla="*/ 274 h 8257"/>
                <a:gd name="T94" fmla="*/ 180 w 4699"/>
                <a:gd name="T95" fmla="*/ 251 h 8257"/>
                <a:gd name="T96" fmla="*/ 173 w 4699"/>
                <a:gd name="T97" fmla="*/ 220 h 8257"/>
                <a:gd name="T98" fmla="*/ 163 w 4699"/>
                <a:gd name="T99" fmla="*/ 198 h 8257"/>
                <a:gd name="T100" fmla="*/ 155 w 4699"/>
                <a:gd name="T101" fmla="*/ 167 h 8257"/>
                <a:gd name="T102" fmla="*/ 143 w 4699"/>
                <a:gd name="T103" fmla="*/ 144 h 8257"/>
                <a:gd name="T104" fmla="*/ 133 w 4699"/>
                <a:gd name="T105" fmla="*/ 114 h 8257"/>
                <a:gd name="T106" fmla="*/ 118 w 4699"/>
                <a:gd name="T107" fmla="*/ 91 h 8257"/>
                <a:gd name="T108" fmla="*/ 104 w 4699"/>
                <a:gd name="T109" fmla="*/ 61 h 8257"/>
                <a:gd name="T110" fmla="*/ 78 w 4699"/>
                <a:gd name="T111" fmla="*/ 38 h 8257"/>
                <a:gd name="T112" fmla="*/ 44 w 4699"/>
                <a:gd name="T113" fmla="*/ 8 h 8257"/>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4699"/>
                <a:gd name="T172" fmla="*/ 0 h 8257"/>
                <a:gd name="T173" fmla="*/ 4699 w 4699"/>
                <a:gd name="T174" fmla="*/ 8257 h 8257"/>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4699" h="8257">
                  <a:moveTo>
                    <a:pt x="0" y="0"/>
                  </a:moveTo>
                  <a:lnTo>
                    <a:pt x="0" y="0"/>
                  </a:lnTo>
                  <a:lnTo>
                    <a:pt x="0" y="82"/>
                  </a:lnTo>
                  <a:lnTo>
                    <a:pt x="228" y="82"/>
                  </a:lnTo>
                  <a:lnTo>
                    <a:pt x="228" y="165"/>
                  </a:lnTo>
                  <a:lnTo>
                    <a:pt x="476" y="165"/>
                  </a:lnTo>
                  <a:lnTo>
                    <a:pt x="476" y="247"/>
                  </a:lnTo>
                  <a:lnTo>
                    <a:pt x="634" y="247"/>
                  </a:lnTo>
                  <a:lnTo>
                    <a:pt x="634" y="330"/>
                  </a:lnTo>
                  <a:lnTo>
                    <a:pt x="753" y="330"/>
                  </a:lnTo>
                  <a:lnTo>
                    <a:pt x="753" y="412"/>
                  </a:lnTo>
                  <a:lnTo>
                    <a:pt x="849" y="412"/>
                  </a:lnTo>
                  <a:lnTo>
                    <a:pt x="849" y="495"/>
                  </a:lnTo>
                  <a:lnTo>
                    <a:pt x="932" y="495"/>
                  </a:lnTo>
                  <a:lnTo>
                    <a:pt x="932" y="577"/>
                  </a:lnTo>
                  <a:lnTo>
                    <a:pt x="1004" y="577"/>
                  </a:lnTo>
                  <a:lnTo>
                    <a:pt x="1004" y="660"/>
                  </a:lnTo>
                  <a:lnTo>
                    <a:pt x="1068" y="660"/>
                  </a:lnTo>
                  <a:lnTo>
                    <a:pt x="1068" y="743"/>
                  </a:lnTo>
                  <a:lnTo>
                    <a:pt x="1127" y="743"/>
                  </a:lnTo>
                  <a:lnTo>
                    <a:pt x="1127" y="825"/>
                  </a:lnTo>
                  <a:lnTo>
                    <a:pt x="1181" y="825"/>
                  </a:lnTo>
                  <a:lnTo>
                    <a:pt x="1181" y="908"/>
                  </a:lnTo>
                  <a:lnTo>
                    <a:pt x="1231" y="908"/>
                  </a:lnTo>
                  <a:lnTo>
                    <a:pt x="1231" y="990"/>
                  </a:lnTo>
                  <a:lnTo>
                    <a:pt x="1278" y="990"/>
                  </a:lnTo>
                  <a:lnTo>
                    <a:pt x="1278" y="1073"/>
                  </a:lnTo>
                  <a:lnTo>
                    <a:pt x="1322" y="1073"/>
                  </a:lnTo>
                  <a:lnTo>
                    <a:pt x="1322" y="1155"/>
                  </a:lnTo>
                  <a:lnTo>
                    <a:pt x="1364" y="1155"/>
                  </a:lnTo>
                  <a:lnTo>
                    <a:pt x="1364" y="1238"/>
                  </a:lnTo>
                  <a:lnTo>
                    <a:pt x="1404" y="1238"/>
                  </a:lnTo>
                  <a:lnTo>
                    <a:pt x="1404" y="1321"/>
                  </a:lnTo>
                  <a:lnTo>
                    <a:pt x="1443" y="1321"/>
                  </a:lnTo>
                  <a:lnTo>
                    <a:pt x="1443" y="1403"/>
                  </a:lnTo>
                  <a:lnTo>
                    <a:pt x="1479" y="1403"/>
                  </a:lnTo>
                  <a:lnTo>
                    <a:pt x="1479" y="1486"/>
                  </a:lnTo>
                  <a:lnTo>
                    <a:pt x="1515" y="1486"/>
                  </a:lnTo>
                  <a:lnTo>
                    <a:pt x="1515" y="1568"/>
                  </a:lnTo>
                  <a:lnTo>
                    <a:pt x="1549" y="1568"/>
                  </a:lnTo>
                  <a:lnTo>
                    <a:pt x="1549" y="1651"/>
                  </a:lnTo>
                  <a:lnTo>
                    <a:pt x="1582" y="1651"/>
                  </a:lnTo>
                  <a:lnTo>
                    <a:pt x="1582" y="1733"/>
                  </a:lnTo>
                  <a:lnTo>
                    <a:pt x="1614" y="1733"/>
                  </a:lnTo>
                  <a:lnTo>
                    <a:pt x="1614" y="1816"/>
                  </a:lnTo>
                  <a:lnTo>
                    <a:pt x="1645" y="1816"/>
                  </a:lnTo>
                  <a:lnTo>
                    <a:pt x="1645" y="1899"/>
                  </a:lnTo>
                  <a:lnTo>
                    <a:pt x="1676" y="1899"/>
                  </a:lnTo>
                  <a:lnTo>
                    <a:pt x="1676" y="1981"/>
                  </a:lnTo>
                  <a:lnTo>
                    <a:pt x="1705" y="1981"/>
                  </a:lnTo>
                  <a:lnTo>
                    <a:pt x="1705" y="2064"/>
                  </a:lnTo>
                  <a:lnTo>
                    <a:pt x="1734" y="2064"/>
                  </a:lnTo>
                  <a:lnTo>
                    <a:pt x="1734" y="2146"/>
                  </a:lnTo>
                  <a:lnTo>
                    <a:pt x="1763" y="2146"/>
                  </a:lnTo>
                  <a:lnTo>
                    <a:pt x="1763" y="2229"/>
                  </a:lnTo>
                  <a:lnTo>
                    <a:pt x="1791" y="2229"/>
                  </a:lnTo>
                  <a:lnTo>
                    <a:pt x="1791" y="2311"/>
                  </a:lnTo>
                  <a:lnTo>
                    <a:pt x="1818" y="2311"/>
                  </a:lnTo>
                  <a:lnTo>
                    <a:pt x="1818" y="2394"/>
                  </a:lnTo>
                  <a:lnTo>
                    <a:pt x="1845" y="2394"/>
                  </a:lnTo>
                  <a:lnTo>
                    <a:pt x="1845" y="2477"/>
                  </a:lnTo>
                  <a:lnTo>
                    <a:pt x="1871" y="2477"/>
                  </a:lnTo>
                  <a:lnTo>
                    <a:pt x="1871" y="2559"/>
                  </a:lnTo>
                  <a:lnTo>
                    <a:pt x="1897" y="2559"/>
                  </a:lnTo>
                  <a:lnTo>
                    <a:pt x="1897" y="2642"/>
                  </a:lnTo>
                  <a:lnTo>
                    <a:pt x="1923" y="2642"/>
                  </a:lnTo>
                  <a:lnTo>
                    <a:pt x="1923" y="2724"/>
                  </a:lnTo>
                  <a:lnTo>
                    <a:pt x="1948" y="2724"/>
                  </a:lnTo>
                  <a:lnTo>
                    <a:pt x="1948" y="2807"/>
                  </a:lnTo>
                  <a:lnTo>
                    <a:pt x="1973" y="2807"/>
                  </a:lnTo>
                  <a:lnTo>
                    <a:pt x="1973" y="2889"/>
                  </a:lnTo>
                  <a:lnTo>
                    <a:pt x="1998" y="2889"/>
                  </a:lnTo>
                  <a:lnTo>
                    <a:pt x="1998" y="2972"/>
                  </a:lnTo>
                  <a:lnTo>
                    <a:pt x="2023" y="2972"/>
                  </a:lnTo>
                  <a:lnTo>
                    <a:pt x="2023" y="3055"/>
                  </a:lnTo>
                  <a:lnTo>
                    <a:pt x="2047" y="3055"/>
                  </a:lnTo>
                  <a:lnTo>
                    <a:pt x="2047" y="3137"/>
                  </a:lnTo>
                  <a:lnTo>
                    <a:pt x="2071" y="3137"/>
                  </a:lnTo>
                  <a:lnTo>
                    <a:pt x="2071" y="3220"/>
                  </a:lnTo>
                  <a:lnTo>
                    <a:pt x="2095" y="3220"/>
                  </a:lnTo>
                  <a:lnTo>
                    <a:pt x="2095" y="3302"/>
                  </a:lnTo>
                  <a:lnTo>
                    <a:pt x="2118" y="3302"/>
                  </a:lnTo>
                  <a:lnTo>
                    <a:pt x="2118" y="3385"/>
                  </a:lnTo>
                  <a:lnTo>
                    <a:pt x="2142" y="3385"/>
                  </a:lnTo>
                  <a:lnTo>
                    <a:pt x="2142" y="3467"/>
                  </a:lnTo>
                  <a:lnTo>
                    <a:pt x="2165" y="3467"/>
                  </a:lnTo>
                  <a:lnTo>
                    <a:pt x="2165" y="3550"/>
                  </a:lnTo>
                  <a:lnTo>
                    <a:pt x="2189" y="3550"/>
                  </a:lnTo>
                  <a:lnTo>
                    <a:pt x="2189" y="3633"/>
                  </a:lnTo>
                  <a:lnTo>
                    <a:pt x="2212" y="3633"/>
                  </a:lnTo>
                  <a:lnTo>
                    <a:pt x="2212" y="3715"/>
                  </a:lnTo>
                  <a:lnTo>
                    <a:pt x="2235" y="3715"/>
                  </a:lnTo>
                  <a:lnTo>
                    <a:pt x="2235" y="3798"/>
                  </a:lnTo>
                  <a:lnTo>
                    <a:pt x="2258" y="3798"/>
                  </a:lnTo>
                  <a:lnTo>
                    <a:pt x="2258" y="3880"/>
                  </a:lnTo>
                  <a:lnTo>
                    <a:pt x="2281" y="3880"/>
                  </a:lnTo>
                  <a:lnTo>
                    <a:pt x="2281" y="3963"/>
                  </a:lnTo>
                  <a:lnTo>
                    <a:pt x="2304" y="3963"/>
                  </a:lnTo>
                  <a:lnTo>
                    <a:pt x="2304" y="4045"/>
                  </a:lnTo>
                  <a:lnTo>
                    <a:pt x="2327" y="4045"/>
                  </a:lnTo>
                  <a:lnTo>
                    <a:pt x="2327" y="4128"/>
                  </a:lnTo>
                  <a:lnTo>
                    <a:pt x="2350" y="4128"/>
                  </a:lnTo>
                  <a:lnTo>
                    <a:pt x="2350" y="4211"/>
                  </a:lnTo>
                  <a:lnTo>
                    <a:pt x="2372" y="4211"/>
                  </a:lnTo>
                  <a:lnTo>
                    <a:pt x="2372" y="4293"/>
                  </a:lnTo>
                  <a:lnTo>
                    <a:pt x="2395" y="4293"/>
                  </a:lnTo>
                  <a:lnTo>
                    <a:pt x="2395" y="4376"/>
                  </a:lnTo>
                  <a:lnTo>
                    <a:pt x="2418" y="4376"/>
                  </a:lnTo>
                  <a:lnTo>
                    <a:pt x="2418" y="4458"/>
                  </a:lnTo>
                  <a:lnTo>
                    <a:pt x="2441" y="4458"/>
                  </a:lnTo>
                  <a:lnTo>
                    <a:pt x="2441" y="4541"/>
                  </a:lnTo>
                  <a:lnTo>
                    <a:pt x="2464" y="4541"/>
                  </a:lnTo>
                  <a:lnTo>
                    <a:pt x="2464" y="4623"/>
                  </a:lnTo>
                  <a:lnTo>
                    <a:pt x="2487" y="4623"/>
                  </a:lnTo>
                  <a:lnTo>
                    <a:pt x="2487" y="4706"/>
                  </a:lnTo>
                  <a:lnTo>
                    <a:pt x="2510" y="4706"/>
                  </a:lnTo>
                  <a:lnTo>
                    <a:pt x="2510" y="4789"/>
                  </a:lnTo>
                  <a:lnTo>
                    <a:pt x="2534" y="4789"/>
                  </a:lnTo>
                  <a:lnTo>
                    <a:pt x="2534" y="4871"/>
                  </a:lnTo>
                  <a:lnTo>
                    <a:pt x="2557" y="4871"/>
                  </a:lnTo>
                  <a:lnTo>
                    <a:pt x="2557" y="4954"/>
                  </a:lnTo>
                  <a:lnTo>
                    <a:pt x="2581" y="4954"/>
                  </a:lnTo>
                  <a:lnTo>
                    <a:pt x="2581" y="5036"/>
                  </a:lnTo>
                  <a:lnTo>
                    <a:pt x="2604" y="5036"/>
                  </a:lnTo>
                  <a:lnTo>
                    <a:pt x="2604" y="5119"/>
                  </a:lnTo>
                  <a:lnTo>
                    <a:pt x="2628" y="5119"/>
                  </a:lnTo>
                  <a:lnTo>
                    <a:pt x="2628" y="5201"/>
                  </a:lnTo>
                  <a:lnTo>
                    <a:pt x="2652" y="5201"/>
                  </a:lnTo>
                  <a:lnTo>
                    <a:pt x="2652" y="5284"/>
                  </a:lnTo>
                  <a:lnTo>
                    <a:pt x="2676" y="5284"/>
                  </a:lnTo>
                  <a:lnTo>
                    <a:pt x="2676" y="5367"/>
                  </a:lnTo>
                  <a:lnTo>
                    <a:pt x="2701" y="5367"/>
                  </a:lnTo>
                  <a:lnTo>
                    <a:pt x="2701" y="5449"/>
                  </a:lnTo>
                  <a:lnTo>
                    <a:pt x="2726" y="5449"/>
                  </a:lnTo>
                  <a:lnTo>
                    <a:pt x="2726" y="5532"/>
                  </a:lnTo>
                  <a:lnTo>
                    <a:pt x="2751" y="5532"/>
                  </a:lnTo>
                  <a:lnTo>
                    <a:pt x="2751" y="5614"/>
                  </a:lnTo>
                  <a:lnTo>
                    <a:pt x="2776" y="5614"/>
                  </a:lnTo>
                  <a:lnTo>
                    <a:pt x="2776" y="5697"/>
                  </a:lnTo>
                  <a:lnTo>
                    <a:pt x="2802" y="5697"/>
                  </a:lnTo>
                  <a:lnTo>
                    <a:pt x="2802" y="5779"/>
                  </a:lnTo>
                  <a:lnTo>
                    <a:pt x="2828" y="5779"/>
                  </a:lnTo>
                  <a:lnTo>
                    <a:pt x="2828" y="5862"/>
                  </a:lnTo>
                  <a:lnTo>
                    <a:pt x="2854" y="5862"/>
                  </a:lnTo>
                  <a:lnTo>
                    <a:pt x="2854" y="5945"/>
                  </a:lnTo>
                  <a:lnTo>
                    <a:pt x="2881" y="5945"/>
                  </a:lnTo>
                  <a:lnTo>
                    <a:pt x="2881" y="6027"/>
                  </a:lnTo>
                  <a:lnTo>
                    <a:pt x="2908" y="6027"/>
                  </a:lnTo>
                  <a:lnTo>
                    <a:pt x="2908" y="6110"/>
                  </a:lnTo>
                  <a:lnTo>
                    <a:pt x="2936" y="6110"/>
                  </a:lnTo>
                  <a:lnTo>
                    <a:pt x="2936" y="6192"/>
                  </a:lnTo>
                  <a:lnTo>
                    <a:pt x="2965" y="6192"/>
                  </a:lnTo>
                  <a:lnTo>
                    <a:pt x="2965" y="6275"/>
                  </a:lnTo>
                  <a:lnTo>
                    <a:pt x="2994" y="6275"/>
                  </a:lnTo>
                  <a:lnTo>
                    <a:pt x="2994" y="6357"/>
                  </a:lnTo>
                  <a:lnTo>
                    <a:pt x="3023" y="6357"/>
                  </a:lnTo>
                  <a:lnTo>
                    <a:pt x="3023" y="6440"/>
                  </a:lnTo>
                  <a:lnTo>
                    <a:pt x="3054" y="6440"/>
                  </a:lnTo>
                  <a:lnTo>
                    <a:pt x="3054" y="6523"/>
                  </a:lnTo>
                  <a:lnTo>
                    <a:pt x="3085" y="6523"/>
                  </a:lnTo>
                  <a:lnTo>
                    <a:pt x="3085" y="6605"/>
                  </a:lnTo>
                  <a:lnTo>
                    <a:pt x="3117" y="6605"/>
                  </a:lnTo>
                  <a:lnTo>
                    <a:pt x="3117" y="6688"/>
                  </a:lnTo>
                  <a:lnTo>
                    <a:pt x="3150" y="6688"/>
                  </a:lnTo>
                  <a:lnTo>
                    <a:pt x="3150" y="6770"/>
                  </a:lnTo>
                  <a:lnTo>
                    <a:pt x="3184" y="6770"/>
                  </a:lnTo>
                  <a:lnTo>
                    <a:pt x="3184" y="6853"/>
                  </a:lnTo>
                  <a:lnTo>
                    <a:pt x="3220" y="6853"/>
                  </a:lnTo>
                  <a:lnTo>
                    <a:pt x="3220" y="6935"/>
                  </a:lnTo>
                  <a:lnTo>
                    <a:pt x="3256" y="6935"/>
                  </a:lnTo>
                  <a:lnTo>
                    <a:pt x="3256" y="7018"/>
                  </a:lnTo>
                  <a:lnTo>
                    <a:pt x="3295" y="7018"/>
                  </a:lnTo>
                  <a:lnTo>
                    <a:pt x="3295" y="7101"/>
                  </a:lnTo>
                  <a:lnTo>
                    <a:pt x="3335" y="7101"/>
                  </a:lnTo>
                  <a:lnTo>
                    <a:pt x="3335" y="7183"/>
                  </a:lnTo>
                  <a:lnTo>
                    <a:pt x="3377" y="7183"/>
                  </a:lnTo>
                  <a:lnTo>
                    <a:pt x="3377" y="7266"/>
                  </a:lnTo>
                  <a:lnTo>
                    <a:pt x="3421" y="7266"/>
                  </a:lnTo>
                  <a:lnTo>
                    <a:pt x="3421" y="7348"/>
                  </a:lnTo>
                  <a:lnTo>
                    <a:pt x="3468" y="7348"/>
                  </a:lnTo>
                  <a:lnTo>
                    <a:pt x="3468" y="7431"/>
                  </a:lnTo>
                  <a:lnTo>
                    <a:pt x="3518" y="7431"/>
                  </a:lnTo>
                  <a:lnTo>
                    <a:pt x="3518" y="7513"/>
                  </a:lnTo>
                  <a:lnTo>
                    <a:pt x="3572" y="7513"/>
                  </a:lnTo>
                  <a:lnTo>
                    <a:pt x="3572" y="7596"/>
                  </a:lnTo>
                  <a:lnTo>
                    <a:pt x="3631" y="7596"/>
                  </a:lnTo>
                  <a:lnTo>
                    <a:pt x="3631" y="7679"/>
                  </a:lnTo>
                  <a:lnTo>
                    <a:pt x="3695" y="7679"/>
                  </a:lnTo>
                  <a:lnTo>
                    <a:pt x="3695" y="7761"/>
                  </a:lnTo>
                  <a:lnTo>
                    <a:pt x="3767" y="7761"/>
                  </a:lnTo>
                  <a:lnTo>
                    <a:pt x="3767" y="7844"/>
                  </a:lnTo>
                  <a:lnTo>
                    <a:pt x="3850" y="7844"/>
                  </a:lnTo>
                  <a:lnTo>
                    <a:pt x="3850" y="7926"/>
                  </a:lnTo>
                  <a:lnTo>
                    <a:pt x="3946" y="7926"/>
                  </a:lnTo>
                  <a:lnTo>
                    <a:pt x="3946" y="8009"/>
                  </a:lnTo>
                  <a:lnTo>
                    <a:pt x="4065" y="8009"/>
                  </a:lnTo>
                  <a:lnTo>
                    <a:pt x="4065" y="8091"/>
                  </a:lnTo>
                  <a:lnTo>
                    <a:pt x="4223" y="8091"/>
                  </a:lnTo>
                  <a:lnTo>
                    <a:pt x="4223" y="8174"/>
                  </a:lnTo>
                  <a:lnTo>
                    <a:pt x="4471" y="8174"/>
                  </a:lnTo>
                  <a:lnTo>
                    <a:pt x="4471" y="8257"/>
                  </a:lnTo>
                  <a:lnTo>
                    <a:pt x="4699" y="8257"/>
                  </a:lnTo>
                  <a:lnTo>
                    <a:pt x="4699" y="8174"/>
                  </a:lnTo>
                  <a:lnTo>
                    <a:pt x="4471" y="8174"/>
                  </a:lnTo>
                  <a:lnTo>
                    <a:pt x="4471" y="8091"/>
                  </a:lnTo>
                  <a:lnTo>
                    <a:pt x="4223" y="8091"/>
                  </a:lnTo>
                  <a:lnTo>
                    <a:pt x="4223" y="8009"/>
                  </a:lnTo>
                  <a:lnTo>
                    <a:pt x="4065" y="8009"/>
                  </a:lnTo>
                  <a:lnTo>
                    <a:pt x="4065" y="7926"/>
                  </a:lnTo>
                  <a:lnTo>
                    <a:pt x="3946" y="7926"/>
                  </a:lnTo>
                  <a:lnTo>
                    <a:pt x="3946" y="7844"/>
                  </a:lnTo>
                  <a:lnTo>
                    <a:pt x="3850" y="7844"/>
                  </a:lnTo>
                  <a:lnTo>
                    <a:pt x="3850" y="7761"/>
                  </a:lnTo>
                  <a:lnTo>
                    <a:pt x="3767" y="7761"/>
                  </a:lnTo>
                  <a:lnTo>
                    <a:pt x="3767" y="7679"/>
                  </a:lnTo>
                  <a:lnTo>
                    <a:pt x="3695" y="7679"/>
                  </a:lnTo>
                  <a:lnTo>
                    <a:pt x="3695" y="7596"/>
                  </a:lnTo>
                  <a:lnTo>
                    <a:pt x="3631" y="7596"/>
                  </a:lnTo>
                  <a:lnTo>
                    <a:pt x="3631" y="7513"/>
                  </a:lnTo>
                  <a:lnTo>
                    <a:pt x="3572" y="7513"/>
                  </a:lnTo>
                  <a:lnTo>
                    <a:pt x="3572" y="7431"/>
                  </a:lnTo>
                  <a:lnTo>
                    <a:pt x="3518" y="7431"/>
                  </a:lnTo>
                  <a:lnTo>
                    <a:pt x="3518" y="7348"/>
                  </a:lnTo>
                  <a:lnTo>
                    <a:pt x="3468" y="7348"/>
                  </a:lnTo>
                  <a:lnTo>
                    <a:pt x="3468" y="7266"/>
                  </a:lnTo>
                  <a:lnTo>
                    <a:pt x="3421" y="7266"/>
                  </a:lnTo>
                  <a:lnTo>
                    <a:pt x="3421" y="7183"/>
                  </a:lnTo>
                  <a:lnTo>
                    <a:pt x="3377" y="7183"/>
                  </a:lnTo>
                  <a:lnTo>
                    <a:pt x="3377" y="7101"/>
                  </a:lnTo>
                  <a:lnTo>
                    <a:pt x="3335" y="7101"/>
                  </a:lnTo>
                  <a:lnTo>
                    <a:pt x="3335" y="7018"/>
                  </a:lnTo>
                  <a:lnTo>
                    <a:pt x="3295" y="7018"/>
                  </a:lnTo>
                  <a:lnTo>
                    <a:pt x="3295" y="6935"/>
                  </a:lnTo>
                  <a:lnTo>
                    <a:pt x="3256" y="6935"/>
                  </a:lnTo>
                  <a:lnTo>
                    <a:pt x="3256" y="6853"/>
                  </a:lnTo>
                  <a:lnTo>
                    <a:pt x="3220" y="6853"/>
                  </a:lnTo>
                  <a:lnTo>
                    <a:pt x="3220" y="6770"/>
                  </a:lnTo>
                  <a:lnTo>
                    <a:pt x="3184" y="6770"/>
                  </a:lnTo>
                  <a:lnTo>
                    <a:pt x="3184" y="6688"/>
                  </a:lnTo>
                  <a:lnTo>
                    <a:pt x="3150" y="6688"/>
                  </a:lnTo>
                  <a:lnTo>
                    <a:pt x="3150" y="6605"/>
                  </a:lnTo>
                  <a:lnTo>
                    <a:pt x="3117" y="6605"/>
                  </a:lnTo>
                  <a:lnTo>
                    <a:pt x="3117" y="6523"/>
                  </a:lnTo>
                  <a:lnTo>
                    <a:pt x="3085" y="6523"/>
                  </a:lnTo>
                  <a:lnTo>
                    <a:pt x="3085" y="6440"/>
                  </a:lnTo>
                  <a:lnTo>
                    <a:pt x="3054" y="6440"/>
                  </a:lnTo>
                  <a:lnTo>
                    <a:pt x="3054" y="6357"/>
                  </a:lnTo>
                  <a:lnTo>
                    <a:pt x="3023" y="6357"/>
                  </a:lnTo>
                  <a:lnTo>
                    <a:pt x="3023" y="6275"/>
                  </a:lnTo>
                  <a:lnTo>
                    <a:pt x="2994" y="6275"/>
                  </a:lnTo>
                  <a:lnTo>
                    <a:pt x="2994" y="6192"/>
                  </a:lnTo>
                  <a:lnTo>
                    <a:pt x="2965" y="6192"/>
                  </a:lnTo>
                  <a:lnTo>
                    <a:pt x="2965" y="6110"/>
                  </a:lnTo>
                  <a:lnTo>
                    <a:pt x="2936" y="6110"/>
                  </a:lnTo>
                  <a:lnTo>
                    <a:pt x="2936" y="6027"/>
                  </a:lnTo>
                  <a:lnTo>
                    <a:pt x="2908" y="6027"/>
                  </a:lnTo>
                  <a:lnTo>
                    <a:pt x="2908" y="5945"/>
                  </a:lnTo>
                  <a:lnTo>
                    <a:pt x="2881" y="5945"/>
                  </a:lnTo>
                  <a:lnTo>
                    <a:pt x="2881" y="5862"/>
                  </a:lnTo>
                  <a:lnTo>
                    <a:pt x="2854" y="5862"/>
                  </a:lnTo>
                  <a:lnTo>
                    <a:pt x="2854" y="5779"/>
                  </a:lnTo>
                  <a:lnTo>
                    <a:pt x="2828" y="5779"/>
                  </a:lnTo>
                  <a:lnTo>
                    <a:pt x="2828" y="5697"/>
                  </a:lnTo>
                  <a:lnTo>
                    <a:pt x="2802" y="5697"/>
                  </a:lnTo>
                  <a:lnTo>
                    <a:pt x="2802" y="5614"/>
                  </a:lnTo>
                  <a:lnTo>
                    <a:pt x="2776" y="5614"/>
                  </a:lnTo>
                  <a:lnTo>
                    <a:pt x="2776" y="5532"/>
                  </a:lnTo>
                  <a:lnTo>
                    <a:pt x="2751" y="5532"/>
                  </a:lnTo>
                  <a:lnTo>
                    <a:pt x="2751" y="5449"/>
                  </a:lnTo>
                  <a:lnTo>
                    <a:pt x="2726" y="5449"/>
                  </a:lnTo>
                  <a:lnTo>
                    <a:pt x="2726" y="5367"/>
                  </a:lnTo>
                  <a:lnTo>
                    <a:pt x="2701" y="5367"/>
                  </a:lnTo>
                  <a:lnTo>
                    <a:pt x="2701" y="5284"/>
                  </a:lnTo>
                  <a:lnTo>
                    <a:pt x="2676" y="5284"/>
                  </a:lnTo>
                  <a:lnTo>
                    <a:pt x="2676" y="5201"/>
                  </a:lnTo>
                  <a:lnTo>
                    <a:pt x="2652" y="5201"/>
                  </a:lnTo>
                  <a:lnTo>
                    <a:pt x="2652" y="5119"/>
                  </a:lnTo>
                  <a:lnTo>
                    <a:pt x="2628" y="5119"/>
                  </a:lnTo>
                  <a:lnTo>
                    <a:pt x="2628" y="5036"/>
                  </a:lnTo>
                  <a:lnTo>
                    <a:pt x="2604" y="5036"/>
                  </a:lnTo>
                  <a:lnTo>
                    <a:pt x="2604" y="4954"/>
                  </a:lnTo>
                  <a:lnTo>
                    <a:pt x="2581" y="4954"/>
                  </a:lnTo>
                  <a:lnTo>
                    <a:pt x="2581" y="4871"/>
                  </a:lnTo>
                  <a:lnTo>
                    <a:pt x="2557" y="4871"/>
                  </a:lnTo>
                  <a:lnTo>
                    <a:pt x="2557" y="4789"/>
                  </a:lnTo>
                  <a:lnTo>
                    <a:pt x="2534" y="4789"/>
                  </a:lnTo>
                  <a:lnTo>
                    <a:pt x="2534" y="4706"/>
                  </a:lnTo>
                  <a:lnTo>
                    <a:pt x="2510" y="4706"/>
                  </a:lnTo>
                  <a:lnTo>
                    <a:pt x="2510" y="4623"/>
                  </a:lnTo>
                  <a:lnTo>
                    <a:pt x="2487" y="4623"/>
                  </a:lnTo>
                  <a:lnTo>
                    <a:pt x="2487" y="4541"/>
                  </a:lnTo>
                  <a:lnTo>
                    <a:pt x="2464" y="4541"/>
                  </a:lnTo>
                  <a:lnTo>
                    <a:pt x="2464" y="4458"/>
                  </a:lnTo>
                  <a:lnTo>
                    <a:pt x="2441" y="4458"/>
                  </a:lnTo>
                  <a:lnTo>
                    <a:pt x="2441" y="4376"/>
                  </a:lnTo>
                  <a:lnTo>
                    <a:pt x="2418" y="4376"/>
                  </a:lnTo>
                  <a:lnTo>
                    <a:pt x="2418" y="4293"/>
                  </a:lnTo>
                  <a:lnTo>
                    <a:pt x="2395" y="4293"/>
                  </a:lnTo>
                  <a:lnTo>
                    <a:pt x="2395" y="4211"/>
                  </a:lnTo>
                  <a:lnTo>
                    <a:pt x="2372" y="4211"/>
                  </a:lnTo>
                  <a:lnTo>
                    <a:pt x="2372" y="4128"/>
                  </a:lnTo>
                  <a:lnTo>
                    <a:pt x="2350" y="4128"/>
                  </a:lnTo>
                  <a:lnTo>
                    <a:pt x="2350" y="4045"/>
                  </a:lnTo>
                  <a:lnTo>
                    <a:pt x="2327" y="4045"/>
                  </a:lnTo>
                  <a:lnTo>
                    <a:pt x="2327" y="3963"/>
                  </a:lnTo>
                  <a:lnTo>
                    <a:pt x="2304" y="3963"/>
                  </a:lnTo>
                  <a:lnTo>
                    <a:pt x="2304" y="3880"/>
                  </a:lnTo>
                  <a:lnTo>
                    <a:pt x="2281" y="3880"/>
                  </a:lnTo>
                  <a:lnTo>
                    <a:pt x="2281" y="3798"/>
                  </a:lnTo>
                  <a:lnTo>
                    <a:pt x="2258" y="3798"/>
                  </a:lnTo>
                  <a:lnTo>
                    <a:pt x="2258" y="3715"/>
                  </a:lnTo>
                  <a:lnTo>
                    <a:pt x="2235" y="3715"/>
                  </a:lnTo>
                  <a:lnTo>
                    <a:pt x="2235" y="3633"/>
                  </a:lnTo>
                  <a:lnTo>
                    <a:pt x="2212" y="3633"/>
                  </a:lnTo>
                  <a:lnTo>
                    <a:pt x="2212" y="3550"/>
                  </a:lnTo>
                  <a:lnTo>
                    <a:pt x="2189" y="3550"/>
                  </a:lnTo>
                  <a:lnTo>
                    <a:pt x="2189" y="3467"/>
                  </a:lnTo>
                  <a:lnTo>
                    <a:pt x="2165" y="3467"/>
                  </a:lnTo>
                  <a:lnTo>
                    <a:pt x="2165" y="3385"/>
                  </a:lnTo>
                  <a:lnTo>
                    <a:pt x="2142" y="3385"/>
                  </a:lnTo>
                  <a:lnTo>
                    <a:pt x="2142" y="3302"/>
                  </a:lnTo>
                  <a:lnTo>
                    <a:pt x="2118" y="3302"/>
                  </a:lnTo>
                  <a:lnTo>
                    <a:pt x="2118" y="3220"/>
                  </a:lnTo>
                  <a:lnTo>
                    <a:pt x="2095" y="3220"/>
                  </a:lnTo>
                  <a:lnTo>
                    <a:pt x="2095" y="3137"/>
                  </a:lnTo>
                  <a:lnTo>
                    <a:pt x="2071" y="3137"/>
                  </a:lnTo>
                  <a:lnTo>
                    <a:pt x="2071" y="3055"/>
                  </a:lnTo>
                  <a:lnTo>
                    <a:pt x="2047" y="3055"/>
                  </a:lnTo>
                  <a:lnTo>
                    <a:pt x="2047" y="2972"/>
                  </a:lnTo>
                  <a:lnTo>
                    <a:pt x="2023" y="2972"/>
                  </a:lnTo>
                  <a:lnTo>
                    <a:pt x="2023" y="2889"/>
                  </a:lnTo>
                  <a:lnTo>
                    <a:pt x="1998" y="2889"/>
                  </a:lnTo>
                  <a:lnTo>
                    <a:pt x="1998" y="2807"/>
                  </a:lnTo>
                  <a:lnTo>
                    <a:pt x="1973" y="2807"/>
                  </a:lnTo>
                  <a:lnTo>
                    <a:pt x="1973" y="2724"/>
                  </a:lnTo>
                  <a:lnTo>
                    <a:pt x="1948" y="2724"/>
                  </a:lnTo>
                  <a:lnTo>
                    <a:pt x="1948" y="2642"/>
                  </a:lnTo>
                  <a:lnTo>
                    <a:pt x="1923" y="2642"/>
                  </a:lnTo>
                  <a:lnTo>
                    <a:pt x="1923" y="2559"/>
                  </a:lnTo>
                  <a:lnTo>
                    <a:pt x="1897" y="2559"/>
                  </a:lnTo>
                  <a:lnTo>
                    <a:pt x="1897" y="2477"/>
                  </a:lnTo>
                  <a:lnTo>
                    <a:pt x="1871" y="2477"/>
                  </a:lnTo>
                  <a:lnTo>
                    <a:pt x="1871" y="2394"/>
                  </a:lnTo>
                  <a:lnTo>
                    <a:pt x="1845" y="2394"/>
                  </a:lnTo>
                  <a:lnTo>
                    <a:pt x="1845" y="2311"/>
                  </a:lnTo>
                  <a:lnTo>
                    <a:pt x="1818" y="2311"/>
                  </a:lnTo>
                  <a:lnTo>
                    <a:pt x="1818" y="2229"/>
                  </a:lnTo>
                  <a:lnTo>
                    <a:pt x="1791" y="2229"/>
                  </a:lnTo>
                  <a:lnTo>
                    <a:pt x="1791" y="2146"/>
                  </a:lnTo>
                  <a:lnTo>
                    <a:pt x="1763" y="2146"/>
                  </a:lnTo>
                  <a:lnTo>
                    <a:pt x="1763" y="2064"/>
                  </a:lnTo>
                  <a:lnTo>
                    <a:pt x="1734" y="2064"/>
                  </a:lnTo>
                  <a:lnTo>
                    <a:pt x="1734" y="1981"/>
                  </a:lnTo>
                  <a:lnTo>
                    <a:pt x="1705" y="1981"/>
                  </a:lnTo>
                  <a:lnTo>
                    <a:pt x="1705" y="1899"/>
                  </a:lnTo>
                  <a:lnTo>
                    <a:pt x="1676" y="1899"/>
                  </a:lnTo>
                  <a:lnTo>
                    <a:pt x="1676" y="1816"/>
                  </a:lnTo>
                  <a:lnTo>
                    <a:pt x="1645" y="1816"/>
                  </a:lnTo>
                  <a:lnTo>
                    <a:pt x="1645" y="1733"/>
                  </a:lnTo>
                  <a:lnTo>
                    <a:pt x="1614" y="1733"/>
                  </a:lnTo>
                  <a:lnTo>
                    <a:pt x="1614" y="1651"/>
                  </a:lnTo>
                  <a:lnTo>
                    <a:pt x="1582" y="1651"/>
                  </a:lnTo>
                  <a:lnTo>
                    <a:pt x="1582" y="1568"/>
                  </a:lnTo>
                  <a:lnTo>
                    <a:pt x="1549" y="1568"/>
                  </a:lnTo>
                  <a:lnTo>
                    <a:pt x="1549" y="1486"/>
                  </a:lnTo>
                  <a:lnTo>
                    <a:pt x="1515" y="1486"/>
                  </a:lnTo>
                  <a:lnTo>
                    <a:pt x="1515" y="1403"/>
                  </a:lnTo>
                  <a:lnTo>
                    <a:pt x="1479" y="1403"/>
                  </a:lnTo>
                  <a:lnTo>
                    <a:pt x="1479" y="1321"/>
                  </a:lnTo>
                  <a:lnTo>
                    <a:pt x="1443" y="1321"/>
                  </a:lnTo>
                  <a:lnTo>
                    <a:pt x="1443" y="1238"/>
                  </a:lnTo>
                  <a:lnTo>
                    <a:pt x="1404" y="1238"/>
                  </a:lnTo>
                  <a:lnTo>
                    <a:pt x="1404" y="1155"/>
                  </a:lnTo>
                  <a:lnTo>
                    <a:pt x="1364" y="1155"/>
                  </a:lnTo>
                  <a:lnTo>
                    <a:pt x="1364" y="1073"/>
                  </a:lnTo>
                  <a:lnTo>
                    <a:pt x="1322" y="1073"/>
                  </a:lnTo>
                  <a:lnTo>
                    <a:pt x="1322" y="990"/>
                  </a:lnTo>
                  <a:lnTo>
                    <a:pt x="1278" y="990"/>
                  </a:lnTo>
                  <a:lnTo>
                    <a:pt x="1278" y="908"/>
                  </a:lnTo>
                  <a:lnTo>
                    <a:pt x="1231" y="908"/>
                  </a:lnTo>
                  <a:lnTo>
                    <a:pt x="1231" y="825"/>
                  </a:lnTo>
                  <a:lnTo>
                    <a:pt x="1181" y="825"/>
                  </a:lnTo>
                  <a:lnTo>
                    <a:pt x="1181" y="743"/>
                  </a:lnTo>
                  <a:lnTo>
                    <a:pt x="1127" y="743"/>
                  </a:lnTo>
                  <a:lnTo>
                    <a:pt x="1127" y="660"/>
                  </a:lnTo>
                  <a:lnTo>
                    <a:pt x="1068" y="660"/>
                  </a:lnTo>
                  <a:lnTo>
                    <a:pt x="1068" y="577"/>
                  </a:lnTo>
                  <a:lnTo>
                    <a:pt x="1004" y="577"/>
                  </a:lnTo>
                  <a:lnTo>
                    <a:pt x="1004" y="495"/>
                  </a:lnTo>
                  <a:lnTo>
                    <a:pt x="932" y="495"/>
                  </a:lnTo>
                  <a:lnTo>
                    <a:pt x="932" y="412"/>
                  </a:lnTo>
                  <a:lnTo>
                    <a:pt x="849" y="412"/>
                  </a:lnTo>
                  <a:lnTo>
                    <a:pt x="849" y="330"/>
                  </a:lnTo>
                  <a:lnTo>
                    <a:pt x="753" y="330"/>
                  </a:lnTo>
                  <a:lnTo>
                    <a:pt x="753" y="247"/>
                  </a:lnTo>
                  <a:lnTo>
                    <a:pt x="634" y="247"/>
                  </a:lnTo>
                  <a:lnTo>
                    <a:pt x="634" y="165"/>
                  </a:lnTo>
                  <a:lnTo>
                    <a:pt x="476" y="165"/>
                  </a:lnTo>
                  <a:lnTo>
                    <a:pt x="476" y="82"/>
                  </a:lnTo>
                  <a:lnTo>
                    <a:pt x="228" y="82"/>
                  </a:lnTo>
                  <a:lnTo>
                    <a:pt x="228" y="0"/>
                  </a:lnTo>
                  <a:lnTo>
                    <a:pt x="0" y="0"/>
                  </a:lnTo>
                </a:path>
              </a:pathLst>
            </a:custGeom>
            <a:noFill/>
            <a:ln w="14288">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0966" name="Text Box 52"/>
            <p:cNvSpPr txBox="1">
              <a:spLocks noChangeArrowheads="1"/>
            </p:cNvSpPr>
            <p:nvPr/>
          </p:nvSpPr>
          <p:spPr bwMode="auto">
            <a:xfrm>
              <a:off x="4704" y="1784"/>
              <a:ext cx="436"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r>
                <a:rPr lang="en-US" altLang="en-US" sz="2400" i="1">
                  <a:latin typeface="Times New Roman" panose="02020603050405020304" pitchFamily="18" charset="0"/>
                </a:rPr>
                <a:t>GE</a:t>
              </a:r>
              <a:r>
                <a:rPr lang="en-US" altLang="en-US" sz="2400" baseline="-25000">
                  <a:latin typeface="Times New Roman" panose="02020603050405020304" pitchFamily="18" charset="0"/>
                </a:rPr>
                <a:t>1</a:t>
              </a:r>
              <a:endParaRPr lang="en-US" altLang="en-US" sz="2400">
                <a:latin typeface="Times New Roman" panose="02020603050405020304" pitchFamily="18" charset="0"/>
              </a:endParaRPr>
            </a:p>
          </p:txBody>
        </p:sp>
      </p:grpSp>
      <p:grpSp>
        <p:nvGrpSpPr>
          <p:cNvPr id="80903" name="Group 53"/>
          <p:cNvGrpSpPr>
            <a:grpSpLocks/>
          </p:cNvGrpSpPr>
          <p:nvPr/>
        </p:nvGrpSpPr>
        <p:grpSpPr bwMode="auto">
          <a:xfrm>
            <a:off x="520700" y="4427538"/>
            <a:ext cx="1393825" cy="1439862"/>
            <a:chOff x="328" y="3317"/>
            <a:chExt cx="878" cy="907"/>
          </a:xfrm>
        </p:grpSpPr>
        <p:sp>
          <p:nvSpPr>
            <p:cNvPr id="80953" name="Line 54"/>
            <p:cNvSpPr>
              <a:spLocks noChangeShapeType="1"/>
            </p:cNvSpPr>
            <p:nvPr/>
          </p:nvSpPr>
          <p:spPr bwMode="auto">
            <a:xfrm>
              <a:off x="351" y="4077"/>
              <a:ext cx="700"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0954" name="Rectangle 55"/>
            <p:cNvSpPr>
              <a:spLocks noChangeArrowheads="1"/>
            </p:cNvSpPr>
            <p:nvPr/>
          </p:nvSpPr>
          <p:spPr bwMode="auto">
            <a:xfrm>
              <a:off x="328" y="4090"/>
              <a:ext cx="62"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r>
                <a:rPr lang="en-US" altLang="en-US" sz="1400">
                  <a:latin typeface="MS Sans Serif"/>
                </a:rPr>
                <a:t>0</a:t>
              </a:r>
              <a:endParaRPr lang="en-US" altLang="en-US" sz="1400">
                <a:latin typeface="Times New Roman" panose="02020603050405020304" pitchFamily="18" charset="0"/>
              </a:endParaRPr>
            </a:p>
          </p:txBody>
        </p:sp>
        <p:sp>
          <p:nvSpPr>
            <p:cNvPr id="80955" name="Rectangle 56"/>
            <p:cNvSpPr>
              <a:spLocks noChangeArrowheads="1"/>
            </p:cNvSpPr>
            <p:nvPr/>
          </p:nvSpPr>
          <p:spPr bwMode="auto">
            <a:xfrm>
              <a:off x="608" y="4090"/>
              <a:ext cx="248"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r>
                <a:rPr lang="en-US" altLang="en-US" sz="1400">
                  <a:latin typeface="MS Sans Serif"/>
                </a:rPr>
                <a:t>1000</a:t>
              </a:r>
              <a:endParaRPr lang="en-US" altLang="en-US" sz="1400">
                <a:latin typeface="Times New Roman" panose="02020603050405020304" pitchFamily="18" charset="0"/>
              </a:endParaRPr>
            </a:p>
          </p:txBody>
        </p:sp>
        <p:sp>
          <p:nvSpPr>
            <p:cNvPr id="80956" name="Rectangle 57"/>
            <p:cNvSpPr>
              <a:spLocks noChangeArrowheads="1"/>
            </p:cNvSpPr>
            <p:nvPr/>
          </p:nvSpPr>
          <p:spPr bwMode="auto">
            <a:xfrm>
              <a:off x="958" y="4090"/>
              <a:ext cx="248"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r>
                <a:rPr lang="en-US" altLang="en-US" sz="1400">
                  <a:latin typeface="MS Sans Serif"/>
                </a:rPr>
                <a:t>2000</a:t>
              </a:r>
              <a:endParaRPr lang="en-US" altLang="en-US" sz="1400">
                <a:latin typeface="Times New Roman" panose="02020603050405020304" pitchFamily="18" charset="0"/>
              </a:endParaRPr>
            </a:p>
          </p:txBody>
        </p:sp>
        <p:sp>
          <p:nvSpPr>
            <p:cNvPr id="80957" name="Line 58"/>
            <p:cNvSpPr>
              <a:spLocks noChangeShapeType="1"/>
            </p:cNvSpPr>
            <p:nvPr/>
          </p:nvSpPr>
          <p:spPr bwMode="auto">
            <a:xfrm flipV="1">
              <a:off x="351" y="3317"/>
              <a:ext cx="1" cy="76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0958" name="Freeform 59"/>
            <p:cNvSpPr>
              <a:spLocks/>
            </p:cNvSpPr>
            <p:nvPr/>
          </p:nvSpPr>
          <p:spPr bwMode="auto">
            <a:xfrm flipV="1">
              <a:off x="515" y="3317"/>
              <a:ext cx="407" cy="760"/>
            </a:xfrm>
            <a:custGeom>
              <a:avLst/>
              <a:gdLst>
                <a:gd name="T0" fmla="*/ 41 w 4405"/>
                <a:gd name="T1" fmla="*/ 23 h 8257"/>
                <a:gd name="T2" fmla="*/ 81 w 4405"/>
                <a:gd name="T3" fmla="*/ 46 h 8257"/>
                <a:gd name="T4" fmla="*/ 98 w 4405"/>
                <a:gd name="T5" fmla="*/ 76 h 8257"/>
                <a:gd name="T6" fmla="*/ 114 w 4405"/>
                <a:gd name="T7" fmla="*/ 99 h 8257"/>
                <a:gd name="T8" fmla="*/ 125 w 4405"/>
                <a:gd name="T9" fmla="*/ 129 h 8257"/>
                <a:gd name="T10" fmla="*/ 137 w 4405"/>
                <a:gd name="T11" fmla="*/ 152 h 8257"/>
                <a:gd name="T12" fmla="*/ 145 w 4405"/>
                <a:gd name="T13" fmla="*/ 182 h 8257"/>
                <a:gd name="T14" fmla="*/ 155 w 4405"/>
                <a:gd name="T15" fmla="*/ 205 h 8257"/>
                <a:gd name="T16" fmla="*/ 162 w 4405"/>
                <a:gd name="T17" fmla="*/ 236 h 8257"/>
                <a:gd name="T18" fmla="*/ 171 w 4405"/>
                <a:gd name="T19" fmla="*/ 258 h 8257"/>
                <a:gd name="T20" fmla="*/ 177 w 4405"/>
                <a:gd name="T21" fmla="*/ 289 h 8257"/>
                <a:gd name="T22" fmla="*/ 186 w 4405"/>
                <a:gd name="T23" fmla="*/ 312 h 8257"/>
                <a:gd name="T24" fmla="*/ 192 w 4405"/>
                <a:gd name="T25" fmla="*/ 342 h 8257"/>
                <a:gd name="T26" fmla="*/ 200 w 4405"/>
                <a:gd name="T27" fmla="*/ 365 h 8257"/>
                <a:gd name="T28" fmla="*/ 205 w 4405"/>
                <a:gd name="T29" fmla="*/ 395 h 8257"/>
                <a:gd name="T30" fmla="*/ 213 w 4405"/>
                <a:gd name="T31" fmla="*/ 418 h 8257"/>
                <a:gd name="T32" fmla="*/ 219 w 4405"/>
                <a:gd name="T33" fmla="*/ 448 h 8257"/>
                <a:gd name="T34" fmla="*/ 228 w 4405"/>
                <a:gd name="T35" fmla="*/ 471 h 8257"/>
                <a:gd name="T36" fmla="*/ 234 w 4405"/>
                <a:gd name="T37" fmla="*/ 502 h 8257"/>
                <a:gd name="T38" fmla="*/ 243 w 4405"/>
                <a:gd name="T39" fmla="*/ 524 h 8257"/>
                <a:gd name="T40" fmla="*/ 250 w 4405"/>
                <a:gd name="T41" fmla="*/ 555 h 8257"/>
                <a:gd name="T42" fmla="*/ 259 w 4405"/>
                <a:gd name="T43" fmla="*/ 578 h 8257"/>
                <a:gd name="T44" fmla="*/ 267 w 4405"/>
                <a:gd name="T45" fmla="*/ 608 h 8257"/>
                <a:gd name="T46" fmla="*/ 279 w 4405"/>
                <a:gd name="T47" fmla="*/ 631 h 8257"/>
                <a:gd name="T48" fmla="*/ 289 w 4405"/>
                <a:gd name="T49" fmla="*/ 661 h 8257"/>
                <a:gd name="T50" fmla="*/ 305 w 4405"/>
                <a:gd name="T51" fmla="*/ 684 h 8257"/>
                <a:gd name="T52" fmla="*/ 320 w 4405"/>
                <a:gd name="T53" fmla="*/ 714 h 8257"/>
                <a:gd name="T54" fmla="*/ 352 w 4405"/>
                <a:gd name="T55" fmla="*/ 737 h 8257"/>
                <a:gd name="T56" fmla="*/ 407 w 4405"/>
                <a:gd name="T57" fmla="*/ 752 h 8257"/>
                <a:gd name="T58" fmla="*/ 342 w 4405"/>
                <a:gd name="T59" fmla="*/ 730 h 8257"/>
                <a:gd name="T60" fmla="*/ 320 w 4405"/>
                <a:gd name="T61" fmla="*/ 699 h 8257"/>
                <a:gd name="T62" fmla="*/ 300 w 4405"/>
                <a:gd name="T63" fmla="*/ 676 h 8257"/>
                <a:gd name="T64" fmla="*/ 289 w 4405"/>
                <a:gd name="T65" fmla="*/ 646 h 8257"/>
                <a:gd name="T66" fmla="*/ 276 w 4405"/>
                <a:gd name="T67" fmla="*/ 623 h 8257"/>
                <a:gd name="T68" fmla="*/ 267 w 4405"/>
                <a:gd name="T69" fmla="*/ 593 h 8257"/>
                <a:gd name="T70" fmla="*/ 257 w 4405"/>
                <a:gd name="T71" fmla="*/ 570 h 8257"/>
                <a:gd name="T72" fmla="*/ 250 w 4405"/>
                <a:gd name="T73" fmla="*/ 540 h 8257"/>
                <a:gd name="T74" fmla="*/ 240 w 4405"/>
                <a:gd name="T75" fmla="*/ 517 h 8257"/>
                <a:gd name="T76" fmla="*/ 234 w 4405"/>
                <a:gd name="T77" fmla="*/ 486 h 8257"/>
                <a:gd name="T78" fmla="*/ 226 w 4405"/>
                <a:gd name="T79" fmla="*/ 464 h 8257"/>
                <a:gd name="T80" fmla="*/ 219 w 4405"/>
                <a:gd name="T81" fmla="*/ 433 h 8257"/>
                <a:gd name="T82" fmla="*/ 211 w 4405"/>
                <a:gd name="T83" fmla="*/ 410 h 8257"/>
                <a:gd name="T84" fmla="*/ 205 w 4405"/>
                <a:gd name="T85" fmla="*/ 380 h 8257"/>
                <a:gd name="T86" fmla="*/ 198 w 4405"/>
                <a:gd name="T87" fmla="*/ 357 h 8257"/>
                <a:gd name="T88" fmla="*/ 192 w 4405"/>
                <a:gd name="T89" fmla="*/ 327 h 8257"/>
                <a:gd name="T90" fmla="*/ 183 w 4405"/>
                <a:gd name="T91" fmla="*/ 304 h 8257"/>
                <a:gd name="T92" fmla="*/ 177 w 4405"/>
                <a:gd name="T93" fmla="*/ 274 h 8257"/>
                <a:gd name="T94" fmla="*/ 169 w 4405"/>
                <a:gd name="T95" fmla="*/ 251 h 8257"/>
                <a:gd name="T96" fmla="*/ 162 w 4405"/>
                <a:gd name="T97" fmla="*/ 220 h 8257"/>
                <a:gd name="T98" fmla="*/ 153 w 4405"/>
                <a:gd name="T99" fmla="*/ 198 h 8257"/>
                <a:gd name="T100" fmla="*/ 145 w 4405"/>
                <a:gd name="T101" fmla="*/ 167 h 8257"/>
                <a:gd name="T102" fmla="*/ 134 w 4405"/>
                <a:gd name="T103" fmla="*/ 144 h 8257"/>
                <a:gd name="T104" fmla="*/ 125 w 4405"/>
                <a:gd name="T105" fmla="*/ 114 h 8257"/>
                <a:gd name="T106" fmla="*/ 111 w 4405"/>
                <a:gd name="T107" fmla="*/ 91 h 8257"/>
                <a:gd name="T108" fmla="*/ 98 w 4405"/>
                <a:gd name="T109" fmla="*/ 61 h 8257"/>
                <a:gd name="T110" fmla="*/ 74 w 4405"/>
                <a:gd name="T111" fmla="*/ 38 h 8257"/>
                <a:gd name="T112" fmla="*/ 41 w 4405"/>
                <a:gd name="T113" fmla="*/ 8 h 8257"/>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4405"/>
                <a:gd name="T172" fmla="*/ 0 h 8257"/>
                <a:gd name="T173" fmla="*/ 4405 w 4405"/>
                <a:gd name="T174" fmla="*/ 8257 h 8257"/>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4405" h="8257">
                  <a:moveTo>
                    <a:pt x="0" y="0"/>
                  </a:moveTo>
                  <a:lnTo>
                    <a:pt x="0" y="0"/>
                  </a:lnTo>
                  <a:lnTo>
                    <a:pt x="0" y="82"/>
                  </a:lnTo>
                  <a:lnTo>
                    <a:pt x="213" y="82"/>
                  </a:lnTo>
                  <a:lnTo>
                    <a:pt x="213" y="165"/>
                  </a:lnTo>
                  <a:lnTo>
                    <a:pt x="447" y="165"/>
                  </a:lnTo>
                  <a:lnTo>
                    <a:pt x="447" y="247"/>
                  </a:lnTo>
                  <a:lnTo>
                    <a:pt x="594" y="247"/>
                  </a:lnTo>
                  <a:lnTo>
                    <a:pt x="594" y="330"/>
                  </a:lnTo>
                  <a:lnTo>
                    <a:pt x="706" y="330"/>
                  </a:lnTo>
                  <a:lnTo>
                    <a:pt x="706" y="412"/>
                  </a:lnTo>
                  <a:lnTo>
                    <a:pt x="796" y="412"/>
                  </a:lnTo>
                  <a:lnTo>
                    <a:pt x="796" y="495"/>
                  </a:lnTo>
                  <a:lnTo>
                    <a:pt x="873" y="495"/>
                  </a:lnTo>
                  <a:lnTo>
                    <a:pt x="873" y="577"/>
                  </a:lnTo>
                  <a:lnTo>
                    <a:pt x="941" y="577"/>
                  </a:lnTo>
                  <a:lnTo>
                    <a:pt x="941" y="660"/>
                  </a:lnTo>
                  <a:lnTo>
                    <a:pt x="1001" y="660"/>
                  </a:lnTo>
                  <a:lnTo>
                    <a:pt x="1001" y="743"/>
                  </a:lnTo>
                  <a:lnTo>
                    <a:pt x="1056" y="743"/>
                  </a:lnTo>
                  <a:lnTo>
                    <a:pt x="1056" y="825"/>
                  </a:lnTo>
                  <a:lnTo>
                    <a:pt x="1107" y="825"/>
                  </a:lnTo>
                  <a:lnTo>
                    <a:pt x="1107" y="908"/>
                  </a:lnTo>
                  <a:lnTo>
                    <a:pt x="1154" y="908"/>
                  </a:lnTo>
                  <a:lnTo>
                    <a:pt x="1154" y="990"/>
                  </a:lnTo>
                  <a:lnTo>
                    <a:pt x="1198" y="990"/>
                  </a:lnTo>
                  <a:lnTo>
                    <a:pt x="1198" y="1073"/>
                  </a:lnTo>
                  <a:lnTo>
                    <a:pt x="1239" y="1073"/>
                  </a:lnTo>
                  <a:lnTo>
                    <a:pt x="1239" y="1155"/>
                  </a:lnTo>
                  <a:lnTo>
                    <a:pt x="1279" y="1155"/>
                  </a:lnTo>
                  <a:lnTo>
                    <a:pt x="1279" y="1238"/>
                  </a:lnTo>
                  <a:lnTo>
                    <a:pt x="1316" y="1238"/>
                  </a:lnTo>
                  <a:lnTo>
                    <a:pt x="1316" y="1321"/>
                  </a:lnTo>
                  <a:lnTo>
                    <a:pt x="1352" y="1321"/>
                  </a:lnTo>
                  <a:lnTo>
                    <a:pt x="1352" y="1403"/>
                  </a:lnTo>
                  <a:lnTo>
                    <a:pt x="1387" y="1403"/>
                  </a:lnTo>
                  <a:lnTo>
                    <a:pt x="1387" y="1486"/>
                  </a:lnTo>
                  <a:lnTo>
                    <a:pt x="1420" y="1486"/>
                  </a:lnTo>
                  <a:lnTo>
                    <a:pt x="1420" y="1568"/>
                  </a:lnTo>
                  <a:lnTo>
                    <a:pt x="1452" y="1568"/>
                  </a:lnTo>
                  <a:lnTo>
                    <a:pt x="1452" y="1651"/>
                  </a:lnTo>
                  <a:lnTo>
                    <a:pt x="1483" y="1651"/>
                  </a:lnTo>
                  <a:lnTo>
                    <a:pt x="1483" y="1733"/>
                  </a:lnTo>
                  <a:lnTo>
                    <a:pt x="1513" y="1733"/>
                  </a:lnTo>
                  <a:lnTo>
                    <a:pt x="1513" y="1816"/>
                  </a:lnTo>
                  <a:lnTo>
                    <a:pt x="1542" y="1816"/>
                  </a:lnTo>
                  <a:lnTo>
                    <a:pt x="1542" y="1899"/>
                  </a:lnTo>
                  <a:lnTo>
                    <a:pt x="1571" y="1899"/>
                  </a:lnTo>
                  <a:lnTo>
                    <a:pt x="1571" y="1981"/>
                  </a:lnTo>
                  <a:lnTo>
                    <a:pt x="1599" y="1981"/>
                  </a:lnTo>
                  <a:lnTo>
                    <a:pt x="1599" y="2064"/>
                  </a:lnTo>
                  <a:lnTo>
                    <a:pt x="1626" y="2064"/>
                  </a:lnTo>
                  <a:lnTo>
                    <a:pt x="1626" y="2146"/>
                  </a:lnTo>
                  <a:lnTo>
                    <a:pt x="1652" y="2146"/>
                  </a:lnTo>
                  <a:lnTo>
                    <a:pt x="1652" y="2229"/>
                  </a:lnTo>
                  <a:lnTo>
                    <a:pt x="1679" y="2229"/>
                  </a:lnTo>
                  <a:lnTo>
                    <a:pt x="1679" y="2311"/>
                  </a:lnTo>
                  <a:lnTo>
                    <a:pt x="1704" y="2311"/>
                  </a:lnTo>
                  <a:lnTo>
                    <a:pt x="1704" y="2394"/>
                  </a:lnTo>
                  <a:lnTo>
                    <a:pt x="1729" y="2394"/>
                  </a:lnTo>
                  <a:lnTo>
                    <a:pt x="1729" y="2477"/>
                  </a:lnTo>
                  <a:lnTo>
                    <a:pt x="1754" y="2477"/>
                  </a:lnTo>
                  <a:lnTo>
                    <a:pt x="1754" y="2559"/>
                  </a:lnTo>
                  <a:lnTo>
                    <a:pt x="1779" y="2559"/>
                  </a:lnTo>
                  <a:lnTo>
                    <a:pt x="1779" y="2642"/>
                  </a:lnTo>
                  <a:lnTo>
                    <a:pt x="1803" y="2642"/>
                  </a:lnTo>
                  <a:lnTo>
                    <a:pt x="1803" y="2724"/>
                  </a:lnTo>
                  <a:lnTo>
                    <a:pt x="1826" y="2724"/>
                  </a:lnTo>
                  <a:lnTo>
                    <a:pt x="1826" y="2807"/>
                  </a:lnTo>
                  <a:lnTo>
                    <a:pt x="1850" y="2807"/>
                  </a:lnTo>
                  <a:lnTo>
                    <a:pt x="1850" y="2889"/>
                  </a:lnTo>
                  <a:lnTo>
                    <a:pt x="1873" y="2889"/>
                  </a:lnTo>
                  <a:lnTo>
                    <a:pt x="1873" y="2972"/>
                  </a:lnTo>
                  <a:lnTo>
                    <a:pt x="1896" y="2972"/>
                  </a:lnTo>
                  <a:lnTo>
                    <a:pt x="1896" y="3055"/>
                  </a:lnTo>
                  <a:lnTo>
                    <a:pt x="1919" y="3055"/>
                  </a:lnTo>
                  <a:lnTo>
                    <a:pt x="1919" y="3137"/>
                  </a:lnTo>
                  <a:lnTo>
                    <a:pt x="1941" y="3137"/>
                  </a:lnTo>
                  <a:lnTo>
                    <a:pt x="1941" y="3220"/>
                  </a:lnTo>
                  <a:lnTo>
                    <a:pt x="1964" y="3220"/>
                  </a:lnTo>
                  <a:lnTo>
                    <a:pt x="1964" y="3302"/>
                  </a:lnTo>
                  <a:lnTo>
                    <a:pt x="1986" y="3302"/>
                  </a:lnTo>
                  <a:lnTo>
                    <a:pt x="1986" y="3385"/>
                  </a:lnTo>
                  <a:lnTo>
                    <a:pt x="2008" y="3385"/>
                  </a:lnTo>
                  <a:lnTo>
                    <a:pt x="2008" y="3467"/>
                  </a:lnTo>
                  <a:lnTo>
                    <a:pt x="2030" y="3467"/>
                  </a:lnTo>
                  <a:lnTo>
                    <a:pt x="2030" y="3550"/>
                  </a:lnTo>
                  <a:lnTo>
                    <a:pt x="2052" y="3550"/>
                  </a:lnTo>
                  <a:lnTo>
                    <a:pt x="2052" y="3633"/>
                  </a:lnTo>
                  <a:lnTo>
                    <a:pt x="2073" y="3633"/>
                  </a:lnTo>
                  <a:lnTo>
                    <a:pt x="2073" y="3715"/>
                  </a:lnTo>
                  <a:lnTo>
                    <a:pt x="2095" y="3715"/>
                  </a:lnTo>
                  <a:lnTo>
                    <a:pt x="2095" y="3798"/>
                  </a:lnTo>
                  <a:lnTo>
                    <a:pt x="2117" y="3798"/>
                  </a:lnTo>
                  <a:lnTo>
                    <a:pt x="2117" y="3880"/>
                  </a:lnTo>
                  <a:lnTo>
                    <a:pt x="2138" y="3880"/>
                  </a:lnTo>
                  <a:lnTo>
                    <a:pt x="2138" y="3963"/>
                  </a:lnTo>
                  <a:lnTo>
                    <a:pt x="2160" y="3963"/>
                  </a:lnTo>
                  <a:lnTo>
                    <a:pt x="2160" y="4045"/>
                  </a:lnTo>
                  <a:lnTo>
                    <a:pt x="2181" y="4045"/>
                  </a:lnTo>
                  <a:lnTo>
                    <a:pt x="2181" y="4128"/>
                  </a:lnTo>
                  <a:lnTo>
                    <a:pt x="2203" y="4128"/>
                  </a:lnTo>
                  <a:lnTo>
                    <a:pt x="2203" y="4211"/>
                  </a:lnTo>
                  <a:lnTo>
                    <a:pt x="2224" y="4211"/>
                  </a:lnTo>
                  <a:lnTo>
                    <a:pt x="2224" y="4293"/>
                  </a:lnTo>
                  <a:lnTo>
                    <a:pt x="2245" y="4293"/>
                  </a:lnTo>
                  <a:lnTo>
                    <a:pt x="2245" y="4376"/>
                  </a:lnTo>
                  <a:lnTo>
                    <a:pt x="2267" y="4376"/>
                  </a:lnTo>
                  <a:lnTo>
                    <a:pt x="2267" y="4458"/>
                  </a:lnTo>
                  <a:lnTo>
                    <a:pt x="2288" y="4458"/>
                  </a:lnTo>
                  <a:lnTo>
                    <a:pt x="2288" y="4541"/>
                  </a:lnTo>
                  <a:lnTo>
                    <a:pt x="2310" y="4541"/>
                  </a:lnTo>
                  <a:lnTo>
                    <a:pt x="2310" y="4623"/>
                  </a:lnTo>
                  <a:lnTo>
                    <a:pt x="2332" y="4623"/>
                  </a:lnTo>
                  <a:lnTo>
                    <a:pt x="2332" y="4706"/>
                  </a:lnTo>
                  <a:lnTo>
                    <a:pt x="2353" y="4706"/>
                  </a:lnTo>
                  <a:lnTo>
                    <a:pt x="2353" y="4789"/>
                  </a:lnTo>
                  <a:lnTo>
                    <a:pt x="2375" y="4789"/>
                  </a:lnTo>
                  <a:lnTo>
                    <a:pt x="2375" y="4871"/>
                  </a:lnTo>
                  <a:lnTo>
                    <a:pt x="2397" y="4871"/>
                  </a:lnTo>
                  <a:lnTo>
                    <a:pt x="2397" y="4954"/>
                  </a:lnTo>
                  <a:lnTo>
                    <a:pt x="2419" y="4954"/>
                  </a:lnTo>
                  <a:lnTo>
                    <a:pt x="2419" y="5036"/>
                  </a:lnTo>
                  <a:lnTo>
                    <a:pt x="2441" y="5036"/>
                  </a:lnTo>
                  <a:lnTo>
                    <a:pt x="2441" y="5119"/>
                  </a:lnTo>
                  <a:lnTo>
                    <a:pt x="2464" y="5119"/>
                  </a:lnTo>
                  <a:lnTo>
                    <a:pt x="2464" y="5201"/>
                  </a:lnTo>
                  <a:lnTo>
                    <a:pt x="2486" y="5201"/>
                  </a:lnTo>
                  <a:lnTo>
                    <a:pt x="2486" y="5284"/>
                  </a:lnTo>
                  <a:lnTo>
                    <a:pt x="2509" y="5284"/>
                  </a:lnTo>
                  <a:lnTo>
                    <a:pt x="2509" y="5367"/>
                  </a:lnTo>
                  <a:lnTo>
                    <a:pt x="2532" y="5367"/>
                  </a:lnTo>
                  <a:lnTo>
                    <a:pt x="2532" y="5449"/>
                  </a:lnTo>
                  <a:lnTo>
                    <a:pt x="2555" y="5449"/>
                  </a:lnTo>
                  <a:lnTo>
                    <a:pt x="2555" y="5532"/>
                  </a:lnTo>
                  <a:lnTo>
                    <a:pt x="2579" y="5532"/>
                  </a:lnTo>
                  <a:lnTo>
                    <a:pt x="2579" y="5614"/>
                  </a:lnTo>
                  <a:lnTo>
                    <a:pt x="2602" y="5614"/>
                  </a:lnTo>
                  <a:lnTo>
                    <a:pt x="2602" y="5697"/>
                  </a:lnTo>
                  <a:lnTo>
                    <a:pt x="2626" y="5697"/>
                  </a:lnTo>
                  <a:lnTo>
                    <a:pt x="2626" y="5779"/>
                  </a:lnTo>
                  <a:lnTo>
                    <a:pt x="2651" y="5779"/>
                  </a:lnTo>
                  <a:lnTo>
                    <a:pt x="2651" y="5862"/>
                  </a:lnTo>
                  <a:lnTo>
                    <a:pt x="2676" y="5862"/>
                  </a:lnTo>
                  <a:lnTo>
                    <a:pt x="2676" y="5945"/>
                  </a:lnTo>
                  <a:lnTo>
                    <a:pt x="2701" y="5945"/>
                  </a:lnTo>
                  <a:lnTo>
                    <a:pt x="2701" y="6027"/>
                  </a:lnTo>
                  <a:lnTo>
                    <a:pt x="2726" y="6027"/>
                  </a:lnTo>
                  <a:lnTo>
                    <a:pt x="2726" y="6110"/>
                  </a:lnTo>
                  <a:lnTo>
                    <a:pt x="2753" y="6110"/>
                  </a:lnTo>
                  <a:lnTo>
                    <a:pt x="2753" y="6192"/>
                  </a:lnTo>
                  <a:lnTo>
                    <a:pt x="2779" y="6192"/>
                  </a:lnTo>
                  <a:lnTo>
                    <a:pt x="2779" y="6275"/>
                  </a:lnTo>
                  <a:lnTo>
                    <a:pt x="2806" y="6275"/>
                  </a:lnTo>
                  <a:lnTo>
                    <a:pt x="2806" y="6357"/>
                  </a:lnTo>
                  <a:lnTo>
                    <a:pt x="2834" y="6357"/>
                  </a:lnTo>
                  <a:lnTo>
                    <a:pt x="2834" y="6440"/>
                  </a:lnTo>
                  <a:lnTo>
                    <a:pt x="2863" y="6440"/>
                  </a:lnTo>
                  <a:lnTo>
                    <a:pt x="2863" y="6523"/>
                  </a:lnTo>
                  <a:lnTo>
                    <a:pt x="2892" y="6523"/>
                  </a:lnTo>
                  <a:lnTo>
                    <a:pt x="2892" y="6605"/>
                  </a:lnTo>
                  <a:lnTo>
                    <a:pt x="2922" y="6605"/>
                  </a:lnTo>
                  <a:lnTo>
                    <a:pt x="2922" y="6688"/>
                  </a:lnTo>
                  <a:lnTo>
                    <a:pt x="2953" y="6688"/>
                  </a:lnTo>
                  <a:lnTo>
                    <a:pt x="2953" y="6770"/>
                  </a:lnTo>
                  <a:lnTo>
                    <a:pt x="2985" y="6770"/>
                  </a:lnTo>
                  <a:lnTo>
                    <a:pt x="2985" y="6853"/>
                  </a:lnTo>
                  <a:lnTo>
                    <a:pt x="3018" y="6853"/>
                  </a:lnTo>
                  <a:lnTo>
                    <a:pt x="3018" y="6935"/>
                  </a:lnTo>
                  <a:lnTo>
                    <a:pt x="3053" y="6935"/>
                  </a:lnTo>
                  <a:lnTo>
                    <a:pt x="3053" y="7018"/>
                  </a:lnTo>
                  <a:lnTo>
                    <a:pt x="3089" y="7018"/>
                  </a:lnTo>
                  <a:lnTo>
                    <a:pt x="3089" y="7101"/>
                  </a:lnTo>
                  <a:lnTo>
                    <a:pt x="3126" y="7101"/>
                  </a:lnTo>
                  <a:lnTo>
                    <a:pt x="3126" y="7183"/>
                  </a:lnTo>
                  <a:lnTo>
                    <a:pt x="3166" y="7183"/>
                  </a:lnTo>
                  <a:lnTo>
                    <a:pt x="3166" y="7266"/>
                  </a:lnTo>
                  <a:lnTo>
                    <a:pt x="3207" y="7266"/>
                  </a:lnTo>
                  <a:lnTo>
                    <a:pt x="3207" y="7348"/>
                  </a:lnTo>
                  <a:lnTo>
                    <a:pt x="3251" y="7348"/>
                  </a:lnTo>
                  <a:lnTo>
                    <a:pt x="3251" y="7431"/>
                  </a:lnTo>
                  <a:lnTo>
                    <a:pt x="3298" y="7431"/>
                  </a:lnTo>
                  <a:lnTo>
                    <a:pt x="3298" y="7513"/>
                  </a:lnTo>
                  <a:lnTo>
                    <a:pt x="3349" y="7513"/>
                  </a:lnTo>
                  <a:lnTo>
                    <a:pt x="3349" y="7596"/>
                  </a:lnTo>
                  <a:lnTo>
                    <a:pt x="3404" y="7596"/>
                  </a:lnTo>
                  <a:lnTo>
                    <a:pt x="3404" y="7679"/>
                  </a:lnTo>
                  <a:lnTo>
                    <a:pt x="3464" y="7679"/>
                  </a:lnTo>
                  <a:lnTo>
                    <a:pt x="3464" y="7761"/>
                  </a:lnTo>
                  <a:lnTo>
                    <a:pt x="3532" y="7761"/>
                  </a:lnTo>
                  <a:lnTo>
                    <a:pt x="3532" y="7844"/>
                  </a:lnTo>
                  <a:lnTo>
                    <a:pt x="3609" y="7844"/>
                  </a:lnTo>
                  <a:lnTo>
                    <a:pt x="3609" y="7926"/>
                  </a:lnTo>
                  <a:lnTo>
                    <a:pt x="3699" y="7926"/>
                  </a:lnTo>
                  <a:lnTo>
                    <a:pt x="3699" y="8009"/>
                  </a:lnTo>
                  <a:lnTo>
                    <a:pt x="3811" y="8009"/>
                  </a:lnTo>
                  <a:lnTo>
                    <a:pt x="3811" y="8091"/>
                  </a:lnTo>
                  <a:lnTo>
                    <a:pt x="3958" y="8091"/>
                  </a:lnTo>
                  <a:lnTo>
                    <a:pt x="3958" y="8174"/>
                  </a:lnTo>
                  <a:lnTo>
                    <a:pt x="4192" y="8174"/>
                  </a:lnTo>
                  <a:lnTo>
                    <a:pt x="4192" y="8257"/>
                  </a:lnTo>
                  <a:lnTo>
                    <a:pt x="4405" y="8257"/>
                  </a:lnTo>
                  <a:lnTo>
                    <a:pt x="4405" y="8174"/>
                  </a:lnTo>
                  <a:lnTo>
                    <a:pt x="4192" y="8174"/>
                  </a:lnTo>
                  <a:lnTo>
                    <a:pt x="4192" y="8091"/>
                  </a:lnTo>
                  <a:lnTo>
                    <a:pt x="3958" y="8091"/>
                  </a:lnTo>
                  <a:lnTo>
                    <a:pt x="3958" y="8009"/>
                  </a:lnTo>
                  <a:lnTo>
                    <a:pt x="3811" y="8009"/>
                  </a:lnTo>
                  <a:lnTo>
                    <a:pt x="3811" y="7926"/>
                  </a:lnTo>
                  <a:lnTo>
                    <a:pt x="3699" y="7926"/>
                  </a:lnTo>
                  <a:lnTo>
                    <a:pt x="3699" y="7844"/>
                  </a:lnTo>
                  <a:lnTo>
                    <a:pt x="3609" y="7844"/>
                  </a:lnTo>
                  <a:lnTo>
                    <a:pt x="3609" y="7761"/>
                  </a:lnTo>
                  <a:lnTo>
                    <a:pt x="3532" y="7761"/>
                  </a:lnTo>
                  <a:lnTo>
                    <a:pt x="3532" y="7679"/>
                  </a:lnTo>
                  <a:lnTo>
                    <a:pt x="3464" y="7679"/>
                  </a:lnTo>
                  <a:lnTo>
                    <a:pt x="3464" y="7596"/>
                  </a:lnTo>
                  <a:lnTo>
                    <a:pt x="3404" y="7596"/>
                  </a:lnTo>
                  <a:lnTo>
                    <a:pt x="3404" y="7513"/>
                  </a:lnTo>
                  <a:lnTo>
                    <a:pt x="3349" y="7513"/>
                  </a:lnTo>
                  <a:lnTo>
                    <a:pt x="3349" y="7431"/>
                  </a:lnTo>
                  <a:lnTo>
                    <a:pt x="3298" y="7431"/>
                  </a:lnTo>
                  <a:lnTo>
                    <a:pt x="3298" y="7348"/>
                  </a:lnTo>
                  <a:lnTo>
                    <a:pt x="3251" y="7348"/>
                  </a:lnTo>
                  <a:lnTo>
                    <a:pt x="3251" y="7266"/>
                  </a:lnTo>
                  <a:lnTo>
                    <a:pt x="3207" y="7266"/>
                  </a:lnTo>
                  <a:lnTo>
                    <a:pt x="3207" y="7183"/>
                  </a:lnTo>
                  <a:lnTo>
                    <a:pt x="3166" y="7183"/>
                  </a:lnTo>
                  <a:lnTo>
                    <a:pt x="3166" y="7101"/>
                  </a:lnTo>
                  <a:lnTo>
                    <a:pt x="3126" y="7101"/>
                  </a:lnTo>
                  <a:lnTo>
                    <a:pt x="3126" y="7018"/>
                  </a:lnTo>
                  <a:lnTo>
                    <a:pt x="3089" y="7018"/>
                  </a:lnTo>
                  <a:lnTo>
                    <a:pt x="3089" y="6935"/>
                  </a:lnTo>
                  <a:lnTo>
                    <a:pt x="3053" y="6935"/>
                  </a:lnTo>
                  <a:lnTo>
                    <a:pt x="3053" y="6853"/>
                  </a:lnTo>
                  <a:lnTo>
                    <a:pt x="3018" y="6853"/>
                  </a:lnTo>
                  <a:lnTo>
                    <a:pt x="3018" y="6770"/>
                  </a:lnTo>
                  <a:lnTo>
                    <a:pt x="2985" y="6770"/>
                  </a:lnTo>
                  <a:lnTo>
                    <a:pt x="2985" y="6688"/>
                  </a:lnTo>
                  <a:lnTo>
                    <a:pt x="2953" y="6688"/>
                  </a:lnTo>
                  <a:lnTo>
                    <a:pt x="2953" y="6605"/>
                  </a:lnTo>
                  <a:lnTo>
                    <a:pt x="2922" y="6605"/>
                  </a:lnTo>
                  <a:lnTo>
                    <a:pt x="2922" y="6523"/>
                  </a:lnTo>
                  <a:lnTo>
                    <a:pt x="2892" y="6523"/>
                  </a:lnTo>
                  <a:lnTo>
                    <a:pt x="2892" y="6440"/>
                  </a:lnTo>
                  <a:lnTo>
                    <a:pt x="2863" y="6440"/>
                  </a:lnTo>
                  <a:lnTo>
                    <a:pt x="2863" y="6357"/>
                  </a:lnTo>
                  <a:lnTo>
                    <a:pt x="2834" y="6357"/>
                  </a:lnTo>
                  <a:lnTo>
                    <a:pt x="2834" y="6275"/>
                  </a:lnTo>
                  <a:lnTo>
                    <a:pt x="2806" y="6275"/>
                  </a:lnTo>
                  <a:lnTo>
                    <a:pt x="2806" y="6192"/>
                  </a:lnTo>
                  <a:lnTo>
                    <a:pt x="2779" y="6192"/>
                  </a:lnTo>
                  <a:lnTo>
                    <a:pt x="2779" y="6110"/>
                  </a:lnTo>
                  <a:lnTo>
                    <a:pt x="2753" y="6110"/>
                  </a:lnTo>
                  <a:lnTo>
                    <a:pt x="2753" y="6027"/>
                  </a:lnTo>
                  <a:lnTo>
                    <a:pt x="2726" y="6027"/>
                  </a:lnTo>
                  <a:lnTo>
                    <a:pt x="2726" y="5945"/>
                  </a:lnTo>
                  <a:lnTo>
                    <a:pt x="2701" y="5945"/>
                  </a:lnTo>
                  <a:lnTo>
                    <a:pt x="2701" y="5862"/>
                  </a:lnTo>
                  <a:lnTo>
                    <a:pt x="2676" y="5862"/>
                  </a:lnTo>
                  <a:lnTo>
                    <a:pt x="2676" y="5779"/>
                  </a:lnTo>
                  <a:lnTo>
                    <a:pt x="2651" y="5779"/>
                  </a:lnTo>
                  <a:lnTo>
                    <a:pt x="2651" y="5697"/>
                  </a:lnTo>
                  <a:lnTo>
                    <a:pt x="2626" y="5697"/>
                  </a:lnTo>
                  <a:lnTo>
                    <a:pt x="2626" y="5614"/>
                  </a:lnTo>
                  <a:lnTo>
                    <a:pt x="2602" y="5614"/>
                  </a:lnTo>
                  <a:lnTo>
                    <a:pt x="2602" y="5532"/>
                  </a:lnTo>
                  <a:lnTo>
                    <a:pt x="2579" y="5532"/>
                  </a:lnTo>
                  <a:lnTo>
                    <a:pt x="2579" y="5449"/>
                  </a:lnTo>
                  <a:lnTo>
                    <a:pt x="2555" y="5449"/>
                  </a:lnTo>
                  <a:lnTo>
                    <a:pt x="2555" y="5367"/>
                  </a:lnTo>
                  <a:lnTo>
                    <a:pt x="2532" y="5367"/>
                  </a:lnTo>
                  <a:lnTo>
                    <a:pt x="2532" y="5284"/>
                  </a:lnTo>
                  <a:lnTo>
                    <a:pt x="2509" y="5284"/>
                  </a:lnTo>
                  <a:lnTo>
                    <a:pt x="2509" y="5201"/>
                  </a:lnTo>
                  <a:lnTo>
                    <a:pt x="2486" y="5201"/>
                  </a:lnTo>
                  <a:lnTo>
                    <a:pt x="2486" y="5119"/>
                  </a:lnTo>
                  <a:lnTo>
                    <a:pt x="2464" y="5119"/>
                  </a:lnTo>
                  <a:lnTo>
                    <a:pt x="2464" y="5036"/>
                  </a:lnTo>
                  <a:lnTo>
                    <a:pt x="2441" y="5036"/>
                  </a:lnTo>
                  <a:lnTo>
                    <a:pt x="2441" y="4954"/>
                  </a:lnTo>
                  <a:lnTo>
                    <a:pt x="2419" y="4954"/>
                  </a:lnTo>
                  <a:lnTo>
                    <a:pt x="2419" y="4871"/>
                  </a:lnTo>
                  <a:lnTo>
                    <a:pt x="2397" y="4871"/>
                  </a:lnTo>
                  <a:lnTo>
                    <a:pt x="2397" y="4789"/>
                  </a:lnTo>
                  <a:lnTo>
                    <a:pt x="2375" y="4789"/>
                  </a:lnTo>
                  <a:lnTo>
                    <a:pt x="2375" y="4706"/>
                  </a:lnTo>
                  <a:lnTo>
                    <a:pt x="2353" y="4706"/>
                  </a:lnTo>
                  <a:lnTo>
                    <a:pt x="2353" y="4623"/>
                  </a:lnTo>
                  <a:lnTo>
                    <a:pt x="2332" y="4623"/>
                  </a:lnTo>
                  <a:lnTo>
                    <a:pt x="2332" y="4541"/>
                  </a:lnTo>
                  <a:lnTo>
                    <a:pt x="2310" y="4541"/>
                  </a:lnTo>
                  <a:lnTo>
                    <a:pt x="2310" y="4458"/>
                  </a:lnTo>
                  <a:lnTo>
                    <a:pt x="2288" y="4458"/>
                  </a:lnTo>
                  <a:lnTo>
                    <a:pt x="2288" y="4376"/>
                  </a:lnTo>
                  <a:lnTo>
                    <a:pt x="2267" y="4376"/>
                  </a:lnTo>
                  <a:lnTo>
                    <a:pt x="2267" y="4293"/>
                  </a:lnTo>
                  <a:lnTo>
                    <a:pt x="2245" y="4293"/>
                  </a:lnTo>
                  <a:lnTo>
                    <a:pt x="2245" y="4211"/>
                  </a:lnTo>
                  <a:lnTo>
                    <a:pt x="2224" y="4211"/>
                  </a:lnTo>
                  <a:lnTo>
                    <a:pt x="2224" y="4128"/>
                  </a:lnTo>
                  <a:lnTo>
                    <a:pt x="2203" y="4128"/>
                  </a:lnTo>
                  <a:lnTo>
                    <a:pt x="2203" y="4045"/>
                  </a:lnTo>
                  <a:lnTo>
                    <a:pt x="2181" y="4045"/>
                  </a:lnTo>
                  <a:lnTo>
                    <a:pt x="2181" y="3963"/>
                  </a:lnTo>
                  <a:lnTo>
                    <a:pt x="2160" y="3963"/>
                  </a:lnTo>
                  <a:lnTo>
                    <a:pt x="2160" y="3880"/>
                  </a:lnTo>
                  <a:lnTo>
                    <a:pt x="2138" y="3880"/>
                  </a:lnTo>
                  <a:lnTo>
                    <a:pt x="2138" y="3798"/>
                  </a:lnTo>
                  <a:lnTo>
                    <a:pt x="2117" y="3798"/>
                  </a:lnTo>
                  <a:lnTo>
                    <a:pt x="2117" y="3715"/>
                  </a:lnTo>
                  <a:lnTo>
                    <a:pt x="2095" y="3715"/>
                  </a:lnTo>
                  <a:lnTo>
                    <a:pt x="2095" y="3633"/>
                  </a:lnTo>
                  <a:lnTo>
                    <a:pt x="2073" y="3633"/>
                  </a:lnTo>
                  <a:lnTo>
                    <a:pt x="2073" y="3550"/>
                  </a:lnTo>
                  <a:lnTo>
                    <a:pt x="2052" y="3550"/>
                  </a:lnTo>
                  <a:lnTo>
                    <a:pt x="2052" y="3467"/>
                  </a:lnTo>
                  <a:lnTo>
                    <a:pt x="2030" y="3467"/>
                  </a:lnTo>
                  <a:lnTo>
                    <a:pt x="2030" y="3385"/>
                  </a:lnTo>
                  <a:lnTo>
                    <a:pt x="2008" y="3385"/>
                  </a:lnTo>
                  <a:lnTo>
                    <a:pt x="2008" y="3302"/>
                  </a:lnTo>
                  <a:lnTo>
                    <a:pt x="1986" y="3302"/>
                  </a:lnTo>
                  <a:lnTo>
                    <a:pt x="1986" y="3220"/>
                  </a:lnTo>
                  <a:lnTo>
                    <a:pt x="1964" y="3220"/>
                  </a:lnTo>
                  <a:lnTo>
                    <a:pt x="1964" y="3137"/>
                  </a:lnTo>
                  <a:lnTo>
                    <a:pt x="1941" y="3137"/>
                  </a:lnTo>
                  <a:lnTo>
                    <a:pt x="1941" y="3055"/>
                  </a:lnTo>
                  <a:lnTo>
                    <a:pt x="1919" y="3055"/>
                  </a:lnTo>
                  <a:lnTo>
                    <a:pt x="1919" y="2972"/>
                  </a:lnTo>
                  <a:lnTo>
                    <a:pt x="1896" y="2972"/>
                  </a:lnTo>
                  <a:lnTo>
                    <a:pt x="1896" y="2889"/>
                  </a:lnTo>
                  <a:lnTo>
                    <a:pt x="1873" y="2889"/>
                  </a:lnTo>
                  <a:lnTo>
                    <a:pt x="1873" y="2807"/>
                  </a:lnTo>
                  <a:lnTo>
                    <a:pt x="1850" y="2807"/>
                  </a:lnTo>
                  <a:lnTo>
                    <a:pt x="1850" y="2724"/>
                  </a:lnTo>
                  <a:lnTo>
                    <a:pt x="1826" y="2724"/>
                  </a:lnTo>
                  <a:lnTo>
                    <a:pt x="1826" y="2642"/>
                  </a:lnTo>
                  <a:lnTo>
                    <a:pt x="1803" y="2642"/>
                  </a:lnTo>
                  <a:lnTo>
                    <a:pt x="1803" y="2559"/>
                  </a:lnTo>
                  <a:lnTo>
                    <a:pt x="1779" y="2559"/>
                  </a:lnTo>
                  <a:lnTo>
                    <a:pt x="1779" y="2477"/>
                  </a:lnTo>
                  <a:lnTo>
                    <a:pt x="1754" y="2477"/>
                  </a:lnTo>
                  <a:lnTo>
                    <a:pt x="1754" y="2394"/>
                  </a:lnTo>
                  <a:lnTo>
                    <a:pt x="1729" y="2394"/>
                  </a:lnTo>
                  <a:lnTo>
                    <a:pt x="1729" y="2311"/>
                  </a:lnTo>
                  <a:lnTo>
                    <a:pt x="1704" y="2311"/>
                  </a:lnTo>
                  <a:lnTo>
                    <a:pt x="1704" y="2229"/>
                  </a:lnTo>
                  <a:lnTo>
                    <a:pt x="1679" y="2229"/>
                  </a:lnTo>
                  <a:lnTo>
                    <a:pt x="1679" y="2146"/>
                  </a:lnTo>
                  <a:lnTo>
                    <a:pt x="1652" y="2146"/>
                  </a:lnTo>
                  <a:lnTo>
                    <a:pt x="1652" y="2064"/>
                  </a:lnTo>
                  <a:lnTo>
                    <a:pt x="1626" y="2064"/>
                  </a:lnTo>
                  <a:lnTo>
                    <a:pt x="1626" y="1981"/>
                  </a:lnTo>
                  <a:lnTo>
                    <a:pt x="1599" y="1981"/>
                  </a:lnTo>
                  <a:lnTo>
                    <a:pt x="1599" y="1899"/>
                  </a:lnTo>
                  <a:lnTo>
                    <a:pt x="1571" y="1899"/>
                  </a:lnTo>
                  <a:lnTo>
                    <a:pt x="1571" y="1816"/>
                  </a:lnTo>
                  <a:lnTo>
                    <a:pt x="1542" y="1816"/>
                  </a:lnTo>
                  <a:lnTo>
                    <a:pt x="1542" y="1733"/>
                  </a:lnTo>
                  <a:lnTo>
                    <a:pt x="1513" y="1733"/>
                  </a:lnTo>
                  <a:lnTo>
                    <a:pt x="1513" y="1651"/>
                  </a:lnTo>
                  <a:lnTo>
                    <a:pt x="1483" y="1651"/>
                  </a:lnTo>
                  <a:lnTo>
                    <a:pt x="1483" y="1568"/>
                  </a:lnTo>
                  <a:lnTo>
                    <a:pt x="1452" y="1568"/>
                  </a:lnTo>
                  <a:lnTo>
                    <a:pt x="1452" y="1486"/>
                  </a:lnTo>
                  <a:lnTo>
                    <a:pt x="1420" y="1486"/>
                  </a:lnTo>
                  <a:lnTo>
                    <a:pt x="1420" y="1403"/>
                  </a:lnTo>
                  <a:lnTo>
                    <a:pt x="1387" y="1403"/>
                  </a:lnTo>
                  <a:lnTo>
                    <a:pt x="1387" y="1321"/>
                  </a:lnTo>
                  <a:lnTo>
                    <a:pt x="1352" y="1321"/>
                  </a:lnTo>
                  <a:lnTo>
                    <a:pt x="1352" y="1238"/>
                  </a:lnTo>
                  <a:lnTo>
                    <a:pt x="1316" y="1238"/>
                  </a:lnTo>
                  <a:lnTo>
                    <a:pt x="1316" y="1155"/>
                  </a:lnTo>
                  <a:lnTo>
                    <a:pt x="1279" y="1155"/>
                  </a:lnTo>
                  <a:lnTo>
                    <a:pt x="1279" y="1073"/>
                  </a:lnTo>
                  <a:lnTo>
                    <a:pt x="1239" y="1073"/>
                  </a:lnTo>
                  <a:lnTo>
                    <a:pt x="1239" y="990"/>
                  </a:lnTo>
                  <a:lnTo>
                    <a:pt x="1198" y="990"/>
                  </a:lnTo>
                  <a:lnTo>
                    <a:pt x="1198" y="908"/>
                  </a:lnTo>
                  <a:lnTo>
                    <a:pt x="1154" y="908"/>
                  </a:lnTo>
                  <a:lnTo>
                    <a:pt x="1154" y="825"/>
                  </a:lnTo>
                  <a:lnTo>
                    <a:pt x="1107" y="825"/>
                  </a:lnTo>
                  <a:lnTo>
                    <a:pt x="1107" y="743"/>
                  </a:lnTo>
                  <a:lnTo>
                    <a:pt x="1056" y="743"/>
                  </a:lnTo>
                  <a:lnTo>
                    <a:pt x="1056" y="660"/>
                  </a:lnTo>
                  <a:lnTo>
                    <a:pt x="1001" y="660"/>
                  </a:lnTo>
                  <a:lnTo>
                    <a:pt x="1001" y="577"/>
                  </a:lnTo>
                  <a:lnTo>
                    <a:pt x="941" y="577"/>
                  </a:lnTo>
                  <a:lnTo>
                    <a:pt x="941" y="495"/>
                  </a:lnTo>
                  <a:lnTo>
                    <a:pt x="873" y="495"/>
                  </a:lnTo>
                  <a:lnTo>
                    <a:pt x="873" y="412"/>
                  </a:lnTo>
                  <a:lnTo>
                    <a:pt x="796" y="412"/>
                  </a:lnTo>
                  <a:lnTo>
                    <a:pt x="796" y="330"/>
                  </a:lnTo>
                  <a:lnTo>
                    <a:pt x="706" y="330"/>
                  </a:lnTo>
                  <a:lnTo>
                    <a:pt x="706" y="247"/>
                  </a:lnTo>
                  <a:lnTo>
                    <a:pt x="594" y="247"/>
                  </a:lnTo>
                  <a:lnTo>
                    <a:pt x="594" y="165"/>
                  </a:lnTo>
                  <a:lnTo>
                    <a:pt x="447" y="165"/>
                  </a:lnTo>
                  <a:lnTo>
                    <a:pt x="447" y="82"/>
                  </a:lnTo>
                  <a:lnTo>
                    <a:pt x="213" y="82"/>
                  </a:lnTo>
                  <a:lnTo>
                    <a:pt x="213" y="0"/>
                  </a:lnTo>
                  <a:lnTo>
                    <a:pt x="0" y="0"/>
                  </a:lnTo>
                </a:path>
              </a:pathLst>
            </a:custGeom>
            <a:noFill/>
            <a:ln w="14288">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0959" name="Text Box 60"/>
            <p:cNvSpPr txBox="1">
              <a:spLocks noChangeArrowheads="1"/>
            </p:cNvSpPr>
            <p:nvPr/>
          </p:nvSpPr>
          <p:spPr bwMode="auto">
            <a:xfrm>
              <a:off x="672" y="3648"/>
              <a:ext cx="436"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r>
                <a:rPr lang="en-US" altLang="en-US" sz="2400" i="1">
                  <a:latin typeface="Times New Roman" panose="02020603050405020304" pitchFamily="18" charset="0"/>
                </a:rPr>
                <a:t>GE</a:t>
              </a:r>
              <a:r>
                <a:rPr lang="en-US" altLang="en-US" sz="2400" baseline="-25000">
                  <a:latin typeface="Times New Roman" panose="02020603050405020304" pitchFamily="18" charset="0"/>
                </a:rPr>
                <a:t>2</a:t>
              </a:r>
              <a:endParaRPr lang="en-US" altLang="en-US" sz="2400">
                <a:latin typeface="Times New Roman" panose="02020603050405020304" pitchFamily="18" charset="0"/>
              </a:endParaRPr>
            </a:p>
          </p:txBody>
        </p:sp>
      </p:grpSp>
      <p:sp>
        <p:nvSpPr>
          <p:cNvPr id="386128" name="Rectangle 80"/>
          <p:cNvSpPr>
            <a:spLocks noGrp="1" noChangeArrowheads="1"/>
          </p:cNvSpPr>
          <p:nvPr>
            <p:ph type="title"/>
          </p:nvPr>
        </p:nvSpPr>
        <p:spPr/>
        <p:txBody>
          <a:bodyPr/>
          <a:lstStyle/>
          <a:p>
            <a:pPr eaLnBrk="1" hangingPunct="1">
              <a:defRPr/>
            </a:pPr>
            <a:r>
              <a:rPr lang="en-US"/>
              <a:t>Input distributions</a:t>
            </a:r>
          </a:p>
        </p:txBody>
      </p:sp>
      <p:sp>
        <p:nvSpPr>
          <p:cNvPr id="80905" name="Text Box 81"/>
          <p:cNvSpPr txBox="1">
            <a:spLocks noChangeArrowheads="1"/>
          </p:cNvSpPr>
          <p:nvPr/>
        </p:nvSpPr>
        <p:spPr bwMode="auto">
          <a:xfrm>
            <a:off x="5715000" y="6096000"/>
            <a:ext cx="318452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r>
              <a:rPr lang="en-US" altLang="en-US" sz="1400">
                <a:latin typeface="Times New Roman" panose="02020603050405020304" pitchFamily="18" charset="0"/>
              </a:rPr>
              <a:t>Subscript 1 denotes fish, 2 denotes inverts</a:t>
            </a:r>
          </a:p>
        </p:txBody>
      </p:sp>
      <p:grpSp>
        <p:nvGrpSpPr>
          <p:cNvPr id="80906" name="Group 296"/>
          <p:cNvGrpSpPr>
            <a:grpSpLocks/>
          </p:cNvGrpSpPr>
          <p:nvPr/>
        </p:nvGrpSpPr>
        <p:grpSpPr bwMode="auto">
          <a:xfrm>
            <a:off x="5702300" y="2514600"/>
            <a:ext cx="1233488" cy="1439863"/>
            <a:chOff x="3592" y="1584"/>
            <a:chExt cx="777" cy="907"/>
          </a:xfrm>
        </p:grpSpPr>
        <p:sp>
          <p:nvSpPr>
            <p:cNvPr id="80944" name="Rectangle 72"/>
            <p:cNvSpPr>
              <a:spLocks noChangeArrowheads="1"/>
            </p:cNvSpPr>
            <p:nvPr/>
          </p:nvSpPr>
          <p:spPr bwMode="auto">
            <a:xfrm>
              <a:off x="3592" y="2357"/>
              <a:ext cx="155"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r>
                <a:rPr lang="en-US" altLang="en-US" sz="1400">
                  <a:latin typeface="MS Sans Serif"/>
                </a:rPr>
                <a:t>0.7</a:t>
              </a:r>
              <a:endParaRPr lang="en-US" altLang="en-US" sz="1400">
                <a:latin typeface="Times New Roman" panose="02020603050405020304" pitchFamily="18" charset="0"/>
              </a:endParaRPr>
            </a:p>
          </p:txBody>
        </p:sp>
        <p:sp>
          <p:nvSpPr>
            <p:cNvPr id="80945" name="Rectangle 73"/>
            <p:cNvSpPr>
              <a:spLocks noChangeArrowheads="1"/>
            </p:cNvSpPr>
            <p:nvPr/>
          </p:nvSpPr>
          <p:spPr bwMode="auto">
            <a:xfrm>
              <a:off x="3825" y="2357"/>
              <a:ext cx="155"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r>
                <a:rPr lang="en-US" altLang="en-US" sz="1400">
                  <a:latin typeface="MS Sans Serif"/>
                </a:rPr>
                <a:t>0.8</a:t>
              </a:r>
              <a:endParaRPr lang="en-US" altLang="en-US" sz="1400">
                <a:latin typeface="Times New Roman" panose="02020603050405020304" pitchFamily="18" charset="0"/>
              </a:endParaRPr>
            </a:p>
          </p:txBody>
        </p:sp>
        <p:sp>
          <p:nvSpPr>
            <p:cNvPr id="80946" name="Rectangle 74"/>
            <p:cNvSpPr>
              <a:spLocks noChangeArrowheads="1"/>
            </p:cNvSpPr>
            <p:nvPr/>
          </p:nvSpPr>
          <p:spPr bwMode="auto">
            <a:xfrm>
              <a:off x="4059" y="2357"/>
              <a:ext cx="155"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r>
                <a:rPr lang="en-US" altLang="en-US" sz="1400">
                  <a:latin typeface="MS Sans Serif"/>
                </a:rPr>
                <a:t>0.9</a:t>
              </a:r>
              <a:endParaRPr lang="en-US" altLang="en-US" sz="1400">
                <a:latin typeface="Times New Roman" panose="02020603050405020304" pitchFamily="18" charset="0"/>
              </a:endParaRPr>
            </a:p>
          </p:txBody>
        </p:sp>
        <p:sp>
          <p:nvSpPr>
            <p:cNvPr id="80947" name="Rectangle 75"/>
            <p:cNvSpPr>
              <a:spLocks noChangeArrowheads="1"/>
            </p:cNvSpPr>
            <p:nvPr/>
          </p:nvSpPr>
          <p:spPr bwMode="auto">
            <a:xfrm>
              <a:off x="4307" y="2357"/>
              <a:ext cx="62"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r>
                <a:rPr lang="en-US" altLang="en-US" sz="1400">
                  <a:latin typeface="MS Sans Serif"/>
                </a:rPr>
                <a:t>1</a:t>
              </a:r>
              <a:endParaRPr lang="en-US" altLang="en-US" sz="1400">
                <a:latin typeface="Times New Roman" panose="02020603050405020304" pitchFamily="18" charset="0"/>
              </a:endParaRPr>
            </a:p>
          </p:txBody>
        </p:sp>
        <p:sp>
          <p:nvSpPr>
            <p:cNvPr id="80948" name="Line 76"/>
            <p:cNvSpPr>
              <a:spLocks noChangeShapeType="1"/>
            </p:cNvSpPr>
            <p:nvPr/>
          </p:nvSpPr>
          <p:spPr bwMode="auto">
            <a:xfrm flipV="1">
              <a:off x="3641" y="1584"/>
              <a:ext cx="1" cy="76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0949" name="Freeform 77"/>
            <p:cNvSpPr>
              <a:spLocks/>
            </p:cNvSpPr>
            <p:nvPr/>
          </p:nvSpPr>
          <p:spPr bwMode="auto">
            <a:xfrm flipV="1">
              <a:off x="3687" y="1584"/>
              <a:ext cx="561" cy="760"/>
            </a:xfrm>
            <a:custGeom>
              <a:avLst/>
              <a:gdLst>
                <a:gd name="T0" fmla="*/ 0 w 6080"/>
                <a:gd name="T1" fmla="*/ 23 h 8257"/>
                <a:gd name="T2" fmla="*/ 0 w 6080"/>
                <a:gd name="T3" fmla="*/ 46 h 8257"/>
                <a:gd name="T4" fmla="*/ 0 w 6080"/>
                <a:gd name="T5" fmla="*/ 76 h 8257"/>
                <a:gd name="T6" fmla="*/ 0 w 6080"/>
                <a:gd name="T7" fmla="*/ 99 h 8257"/>
                <a:gd name="T8" fmla="*/ 0 w 6080"/>
                <a:gd name="T9" fmla="*/ 129 h 8257"/>
                <a:gd name="T10" fmla="*/ 0 w 6080"/>
                <a:gd name="T11" fmla="*/ 152 h 8257"/>
                <a:gd name="T12" fmla="*/ 0 w 6080"/>
                <a:gd name="T13" fmla="*/ 182 h 8257"/>
                <a:gd name="T14" fmla="*/ 0 w 6080"/>
                <a:gd name="T15" fmla="*/ 205 h 8257"/>
                <a:gd name="T16" fmla="*/ 0 w 6080"/>
                <a:gd name="T17" fmla="*/ 236 h 8257"/>
                <a:gd name="T18" fmla="*/ 0 w 6080"/>
                <a:gd name="T19" fmla="*/ 258 h 8257"/>
                <a:gd name="T20" fmla="*/ 0 w 6080"/>
                <a:gd name="T21" fmla="*/ 289 h 8257"/>
                <a:gd name="T22" fmla="*/ 48 w 6080"/>
                <a:gd name="T23" fmla="*/ 312 h 8257"/>
                <a:gd name="T24" fmla="*/ 83 w 6080"/>
                <a:gd name="T25" fmla="*/ 342 h 8257"/>
                <a:gd name="T26" fmla="*/ 123 w 6080"/>
                <a:gd name="T27" fmla="*/ 365 h 8257"/>
                <a:gd name="T28" fmla="*/ 149 w 6080"/>
                <a:gd name="T29" fmla="*/ 395 h 8257"/>
                <a:gd name="T30" fmla="*/ 179 w 6080"/>
                <a:gd name="T31" fmla="*/ 418 h 8257"/>
                <a:gd name="T32" fmla="*/ 198 w 6080"/>
                <a:gd name="T33" fmla="*/ 448 h 8257"/>
                <a:gd name="T34" fmla="*/ 222 w 6080"/>
                <a:gd name="T35" fmla="*/ 471 h 8257"/>
                <a:gd name="T36" fmla="*/ 237 w 6080"/>
                <a:gd name="T37" fmla="*/ 502 h 8257"/>
                <a:gd name="T38" fmla="*/ 256 w 6080"/>
                <a:gd name="T39" fmla="*/ 524 h 8257"/>
                <a:gd name="T40" fmla="*/ 269 w 6080"/>
                <a:gd name="T41" fmla="*/ 555 h 8257"/>
                <a:gd name="T42" fmla="*/ 284 w 6080"/>
                <a:gd name="T43" fmla="*/ 578 h 8257"/>
                <a:gd name="T44" fmla="*/ 295 w 6080"/>
                <a:gd name="T45" fmla="*/ 608 h 8257"/>
                <a:gd name="T46" fmla="*/ 308 w 6080"/>
                <a:gd name="T47" fmla="*/ 631 h 8257"/>
                <a:gd name="T48" fmla="*/ 316 w 6080"/>
                <a:gd name="T49" fmla="*/ 661 h 8257"/>
                <a:gd name="T50" fmla="*/ 327 w 6080"/>
                <a:gd name="T51" fmla="*/ 684 h 8257"/>
                <a:gd name="T52" fmla="*/ 335 w 6080"/>
                <a:gd name="T53" fmla="*/ 714 h 8257"/>
                <a:gd name="T54" fmla="*/ 344 w 6080"/>
                <a:gd name="T55" fmla="*/ 737 h 8257"/>
                <a:gd name="T56" fmla="*/ 561 w 6080"/>
                <a:gd name="T57" fmla="*/ 752 h 8257"/>
                <a:gd name="T58" fmla="*/ 561 w 6080"/>
                <a:gd name="T59" fmla="*/ 730 h 8257"/>
                <a:gd name="T60" fmla="*/ 561 w 6080"/>
                <a:gd name="T61" fmla="*/ 699 h 8257"/>
                <a:gd name="T62" fmla="*/ 561 w 6080"/>
                <a:gd name="T63" fmla="*/ 676 h 8257"/>
                <a:gd name="T64" fmla="*/ 561 w 6080"/>
                <a:gd name="T65" fmla="*/ 646 h 8257"/>
                <a:gd name="T66" fmla="*/ 561 w 6080"/>
                <a:gd name="T67" fmla="*/ 623 h 8257"/>
                <a:gd name="T68" fmla="*/ 561 w 6080"/>
                <a:gd name="T69" fmla="*/ 593 h 8257"/>
                <a:gd name="T70" fmla="*/ 561 w 6080"/>
                <a:gd name="T71" fmla="*/ 570 h 8257"/>
                <a:gd name="T72" fmla="*/ 561 w 6080"/>
                <a:gd name="T73" fmla="*/ 540 h 8257"/>
                <a:gd name="T74" fmla="*/ 561 w 6080"/>
                <a:gd name="T75" fmla="*/ 517 h 8257"/>
                <a:gd name="T76" fmla="*/ 561 w 6080"/>
                <a:gd name="T77" fmla="*/ 486 h 8257"/>
                <a:gd name="T78" fmla="*/ 561 w 6080"/>
                <a:gd name="T79" fmla="*/ 464 h 8257"/>
                <a:gd name="T80" fmla="*/ 561 w 6080"/>
                <a:gd name="T81" fmla="*/ 433 h 8257"/>
                <a:gd name="T82" fmla="*/ 561 w 6080"/>
                <a:gd name="T83" fmla="*/ 410 h 8257"/>
                <a:gd name="T84" fmla="*/ 561 w 6080"/>
                <a:gd name="T85" fmla="*/ 380 h 8257"/>
                <a:gd name="T86" fmla="*/ 561 w 6080"/>
                <a:gd name="T87" fmla="*/ 357 h 8257"/>
                <a:gd name="T88" fmla="*/ 561 w 6080"/>
                <a:gd name="T89" fmla="*/ 327 h 8257"/>
                <a:gd name="T90" fmla="*/ 561 w 6080"/>
                <a:gd name="T91" fmla="*/ 304 h 8257"/>
                <a:gd name="T92" fmla="*/ 557 w 6080"/>
                <a:gd name="T93" fmla="*/ 274 h 8257"/>
                <a:gd name="T94" fmla="*/ 523 w 6080"/>
                <a:gd name="T95" fmla="*/ 251 h 8257"/>
                <a:gd name="T96" fmla="*/ 501 w 6080"/>
                <a:gd name="T97" fmla="*/ 220 h 8257"/>
                <a:gd name="T98" fmla="*/ 474 w 6080"/>
                <a:gd name="T99" fmla="*/ 198 h 8257"/>
                <a:gd name="T100" fmla="*/ 455 w 6080"/>
                <a:gd name="T101" fmla="*/ 167 h 8257"/>
                <a:gd name="T102" fmla="*/ 433 w 6080"/>
                <a:gd name="T103" fmla="*/ 144 h 8257"/>
                <a:gd name="T104" fmla="*/ 417 w 6080"/>
                <a:gd name="T105" fmla="*/ 114 h 8257"/>
                <a:gd name="T106" fmla="*/ 398 w 6080"/>
                <a:gd name="T107" fmla="*/ 91 h 8257"/>
                <a:gd name="T108" fmla="*/ 385 w 6080"/>
                <a:gd name="T109" fmla="*/ 61 h 8257"/>
                <a:gd name="T110" fmla="*/ 369 w 6080"/>
                <a:gd name="T111" fmla="*/ 38 h 8257"/>
                <a:gd name="T112" fmla="*/ 358 w 6080"/>
                <a:gd name="T113" fmla="*/ 8 h 8257"/>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6080"/>
                <a:gd name="T172" fmla="*/ 0 h 8257"/>
                <a:gd name="T173" fmla="*/ 6080 w 6080"/>
                <a:gd name="T174" fmla="*/ 8257 h 8257"/>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6080" h="8257">
                  <a:moveTo>
                    <a:pt x="0" y="0"/>
                  </a:moveTo>
                  <a:lnTo>
                    <a:pt x="0" y="0"/>
                  </a:lnTo>
                  <a:lnTo>
                    <a:pt x="0" y="82"/>
                  </a:lnTo>
                  <a:lnTo>
                    <a:pt x="0" y="165"/>
                  </a:lnTo>
                  <a:lnTo>
                    <a:pt x="0" y="247"/>
                  </a:lnTo>
                  <a:lnTo>
                    <a:pt x="0" y="330"/>
                  </a:lnTo>
                  <a:lnTo>
                    <a:pt x="0" y="412"/>
                  </a:lnTo>
                  <a:lnTo>
                    <a:pt x="0" y="495"/>
                  </a:lnTo>
                  <a:lnTo>
                    <a:pt x="0" y="577"/>
                  </a:lnTo>
                  <a:lnTo>
                    <a:pt x="0" y="660"/>
                  </a:lnTo>
                  <a:lnTo>
                    <a:pt x="0" y="743"/>
                  </a:lnTo>
                  <a:lnTo>
                    <a:pt x="0" y="825"/>
                  </a:lnTo>
                  <a:lnTo>
                    <a:pt x="0" y="908"/>
                  </a:lnTo>
                  <a:lnTo>
                    <a:pt x="0" y="990"/>
                  </a:lnTo>
                  <a:lnTo>
                    <a:pt x="0" y="1073"/>
                  </a:lnTo>
                  <a:lnTo>
                    <a:pt x="0" y="1155"/>
                  </a:lnTo>
                  <a:lnTo>
                    <a:pt x="0" y="1238"/>
                  </a:lnTo>
                  <a:lnTo>
                    <a:pt x="0" y="1321"/>
                  </a:lnTo>
                  <a:lnTo>
                    <a:pt x="0" y="1403"/>
                  </a:lnTo>
                  <a:lnTo>
                    <a:pt x="0" y="1486"/>
                  </a:lnTo>
                  <a:lnTo>
                    <a:pt x="0" y="1568"/>
                  </a:lnTo>
                  <a:lnTo>
                    <a:pt x="0" y="1651"/>
                  </a:lnTo>
                  <a:lnTo>
                    <a:pt x="0" y="1733"/>
                  </a:lnTo>
                  <a:lnTo>
                    <a:pt x="0" y="1816"/>
                  </a:lnTo>
                  <a:lnTo>
                    <a:pt x="0" y="1899"/>
                  </a:lnTo>
                  <a:lnTo>
                    <a:pt x="0" y="1981"/>
                  </a:lnTo>
                  <a:lnTo>
                    <a:pt x="0" y="2064"/>
                  </a:lnTo>
                  <a:lnTo>
                    <a:pt x="0" y="2146"/>
                  </a:lnTo>
                  <a:lnTo>
                    <a:pt x="0" y="2229"/>
                  </a:lnTo>
                  <a:lnTo>
                    <a:pt x="0" y="2311"/>
                  </a:lnTo>
                  <a:lnTo>
                    <a:pt x="0" y="2394"/>
                  </a:lnTo>
                  <a:lnTo>
                    <a:pt x="0" y="2477"/>
                  </a:lnTo>
                  <a:lnTo>
                    <a:pt x="0" y="2559"/>
                  </a:lnTo>
                  <a:lnTo>
                    <a:pt x="0" y="2642"/>
                  </a:lnTo>
                  <a:lnTo>
                    <a:pt x="0" y="2724"/>
                  </a:lnTo>
                  <a:lnTo>
                    <a:pt x="0" y="2807"/>
                  </a:lnTo>
                  <a:lnTo>
                    <a:pt x="0" y="2889"/>
                  </a:lnTo>
                  <a:lnTo>
                    <a:pt x="0" y="2972"/>
                  </a:lnTo>
                  <a:lnTo>
                    <a:pt x="0" y="3055"/>
                  </a:lnTo>
                  <a:lnTo>
                    <a:pt x="0" y="3137"/>
                  </a:lnTo>
                  <a:lnTo>
                    <a:pt x="80" y="3137"/>
                  </a:lnTo>
                  <a:lnTo>
                    <a:pt x="80" y="3220"/>
                  </a:lnTo>
                  <a:lnTo>
                    <a:pt x="234" y="3220"/>
                  </a:lnTo>
                  <a:lnTo>
                    <a:pt x="234" y="3302"/>
                  </a:lnTo>
                  <a:lnTo>
                    <a:pt x="380" y="3302"/>
                  </a:lnTo>
                  <a:lnTo>
                    <a:pt x="380" y="3385"/>
                  </a:lnTo>
                  <a:lnTo>
                    <a:pt x="519" y="3385"/>
                  </a:lnTo>
                  <a:lnTo>
                    <a:pt x="519" y="3467"/>
                  </a:lnTo>
                  <a:lnTo>
                    <a:pt x="652" y="3467"/>
                  </a:lnTo>
                  <a:lnTo>
                    <a:pt x="652" y="3550"/>
                  </a:lnTo>
                  <a:lnTo>
                    <a:pt x="778" y="3550"/>
                  </a:lnTo>
                  <a:lnTo>
                    <a:pt x="778" y="3633"/>
                  </a:lnTo>
                  <a:lnTo>
                    <a:pt x="898" y="3633"/>
                  </a:lnTo>
                  <a:lnTo>
                    <a:pt x="898" y="3715"/>
                  </a:lnTo>
                  <a:lnTo>
                    <a:pt x="1014" y="3715"/>
                  </a:lnTo>
                  <a:lnTo>
                    <a:pt x="1014" y="3798"/>
                  </a:lnTo>
                  <a:lnTo>
                    <a:pt x="1124" y="3798"/>
                  </a:lnTo>
                  <a:lnTo>
                    <a:pt x="1124" y="3880"/>
                  </a:lnTo>
                  <a:lnTo>
                    <a:pt x="1229" y="3880"/>
                  </a:lnTo>
                  <a:lnTo>
                    <a:pt x="1229" y="3963"/>
                  </a:lnTo>
                  <a:lnTo>
                    <a:pt x="1330" y="3963"/>
                  </a:lnTo>
                  <a:lnTo>
                    <a:pt x="1330" y="4045"/>
                  </a:lnTo>
                  <a:lnTo>
                    <a:pt x="1427" y="4045"/>
                  </a:lnTo>
                  <a:lnTo>
                    <a:pt x="1427" y="4128"/>
                  </a:lnTo>
                  <a:lnTo>
                    <a:pt x="1520" y="4128"/>
                  </a:lnTo>
                  <a:lnTo>
                    <a:pt x="1520" y="4211"/>
                  </a:lnTo>
                  <a:lnTo>
                    <a:pt x="1610" y="4211"/>
                  </a:lnTo>
                  <a:lnTo>
                    <a:pt x="1610" y="4293"/>
                  </a:lnTo>
                  <a:lnTo>
                    <a:pt x="1696" y="4293"/>
                  </a:lnTo>
                  <a:lnTo>
                    <a:pt x="1696" y="4376"/>
                  </a:lnTo>
                  <a:lnTo>
                    <a:pt x="1778" y="4376"/>
                  </a:lnTo>
                  <a:lnTo>
                    <a:pt x="1778" y="4458"/>
                  </a:lnTo>
                  <a:lnTo>
                    <a:pt x="1858" y="4458"/>
                  </a:lnTo>
                  <a:lnTo>
                    <a:pt x="1858" y="4541"/>
                  </a:lnTo>
                  <a:lnTo>
                    <a:pt x="1935" y="4541"/>
                  </a:lnTo>
                  <a:lnTo>
                    <a:pt x="1935" y="4623"/>
                  </a:lnTo>
                  <a:lnTo>
                    <a:pt x="2009" y="4623"/>
                  </a:lnTo>
                  <a:lnTo>
                    <a:pt x="2009" y="4706"/>
                  </a:lnTo>
                  <a:lnTo>
                    <a:pt x="2080" y="4706"/>
                  </a:lnTo>
                  <a:lnTo>
                    <a:pt x="2080" y="4789"/>
                  </a:lnTo>
                  <a:lnTo>
                    <a:pt x="2149" y="4789"/>
                  </a:lnTo>
                  <a:lnTo>
                    <a:pt x="2149" y="4871"/>
                  </a:lnTo>
                  <a:lnTo>
                    <a:pt x="2216" y="4871"/>
                  </a:lnTo>
                  <a:lnTo>
                    <a:pt x="2216" y="4954"/>
                  </a:lnTo>
                  <a:lnTo>
                    <a:pt x="2280" y="4954"/>
                  </a:lnTo>
                  <a:lnTo>
                    <a:pt x="2280" y="5036"/>
                  </a:lnTo>
                  <a:lnTo>
                    <a:pt x="2342" y="5036"/>
                  </a:lnTo>
                  <a:lnTo>
                    <a:pt x="2342" y="5119"/>
                  </a:lnTo>
                  <a:lnTo>
                    <a:pt x="2403" y="5119"/>
                  </a:lnTo>
                  <a:lnTo>
                    <a:pt x="2403" y="5201"/>
                  </a:lnTo>
                  <a:lnTo>
                    <a:pt x="2461" y="5201"/>
                  </a:lnTo>
                  <a:lnTo>
                    <a:pt x="2461" y="5284"/>
                  </a:lnTo>
                  <a:lnTo>
                    <a:pt x="2518" y="5284"/>
                  </a:lnTo>
                  <a:lnTo>
                    <a:pt x="2518" y="5367"/>
                  </a:lnTo>
                  <a:lnTo>
                    <a:pt x="2572" y="5367"/>
                  </a:lnTo>
                  <a:lnTo>
                    <a:pt x="2572" y="5449"/>
                  </a:lnTo>
                  <a:lnTo>
                    <a:pt x="2626" y="5449"/>
                  </a:lnTo>
                  <a:lnTo>
                    <a:pt x="2626" y="5532"/>
                  </a:lnTo>
                  <a:lnTo>
                    <a:pt x="2677" y="5532"/>
                  </a:lnTo>
                  <a:lnTo>
                    <a:pt x="2677" y="5614"/>
                  </a:lnTo>
                  <a:lnTo>
                    <a:pt x="2727" y="5614"/>
                  </a:lnTo>
                  <a:lnTo>
                    <a:pt x="2727" y="5697"/>
                  </a:lnTo>
                  <a:lnTo>
                    <a:pt x="2776" y="5697"/>
                  </a:lnTo>
                  <a:lnTo>
                    <a:pt x="2776" y="5779"/>
                  </a:lnTo>
                  <a:lnTo>
                    <a:pt x="2823" y="5779"/>
                  </a:lnTo>
                  <a:lnTo>
                    <a:pt x="2823" y="5862"/>
                  </a:lnTo>
                  <a:lnTo>
                    <a:pt x="2869" y="5862"/>
                  </a:lnTo>
                  <a:lnTo>
                    <a:pt x="2869" y="5945"/>
                  </a:lnTo>
                  <a:lnTo>
                    <a:pt x="2914" y="5945"/>
                  </a:lnTo>
                  <a:lnTo>
                    <a:pt x="2914" y="6027"/>
                  </a:lnTo>
                  <a:lnTo>
                    <a:pt x="2957" y="6027"/>
                  </a:lnTo>
                  <a:lnTo>
                    <a:pt x="2957" y="6110"/>
                  </a:lnTo>
                  <a:lnTo>
                    <a:pt x="2999" y="6110"/>
                  </a:lnTo>
                  <a:lnTo>
                    <a:pt x="2999" y="6192"/>
                  </a:lnTo>
                  <a:lnTo>
                    <a:pt x="3040" y="6192"/>
                  </a:lnTo>
                  <a:lnTo>
                    <a:pt x="3040" y="6275"/>
                  </a:lnTo>
                  <a:lnTo>
                    <a:pt x="3080" y="6275"/>
                  </a:lnTo>
                  <a:lnTo>
                    <a:pt x="3080" y="6357"/>
                  </a:lnTo>
                  <a:lnTo>
                    <a:pt x="3119" y="6357"/>
                  </a:lnTo>
                  <a:lnTo>
                    <a:pt x="3119" y="6440"/>
                  </a:lnTo>
                  <a:lnTo>
                    <a:pt x="3157" y="6440"/>
                  </a:lnTo>
                  <a:lnTo>
                    <a:pt x="3157" y="6523"/>
                  </a:lnTo>
                  <a:lnTo>
                    <a:pt x="3194" y="6523"/>
                  </a:lnTo>
                  <a:lnTo>
                    <a:pt x="3194" y="6605"/>
                  </a:lnTo>
                  <a:lnTo>
                    <a:pt x="3230" y="6605"/>
                  </a:lnTo>
                  <a:lnTo>
                    <a:pt x="3230" y="6688"/>
                  </a:lnTo>
                  <a:lnTo>
                    <a:pt x="3265" y="6688"/>
                  </a:lnTo>
                  <a:lnTo>
                    <a:pt x="3265" y="6770"/>
                  </a:lnTo>
                  <a:lnTo>
                    <a:pt x="3300" y="6770"/>
                  </a:lnTo>
                  <a:lnTo>
                    <a:pt x="3300" y="6853"/>
                  </a:lnTo>
                  <a:lnTo>
                    <a:pt x="3333" y="6853"/>
                  </a:lnTo>
                  <a:lnTo>
                    <a:pt x="3333" y="6935"/>
                  </a:lnTo>
                  <a:lnTo>
                    <a:pt x="3366" y="6935"/>
                  </a:lnTo>
                  <a:lnTo>
                    <a:pt x="3366" y="7018"/>
                  </a:lnTo>
                  <a:lnTo>
                    <a:pt x="3398" y="7018"/>
                  </a:lnTo>
                  <a:lnTo>
                    <a:pt x="3398" y="7101"/>
                  </a:lnTo>
                  <a:lnTo>
                    <a:pt x="3429" y="7101"/>
                  </a:lnTo>
                  <a:lnTo>
                    <a:pt x="3429" y="7183"/>
                  </a:lnTo>
                  <a:lnTo>
                    <a:pt x="3459" y="7183"/>
                  </a:lnTo>
                  <a:lnTo>
                    <a:pt x="3459" y="7266"/>
                  </a:lnTo>
                  <a:lnTo>
                    <a:pt x="3489" y="7266"/>
                  </a:lnTo>
                  <a:lnTo>
                    <a:pt x="3489" y="7348"/>
                  </a:lnTo>
                  <a:lnTo>
                    <a:pt x="3518" y="7348"/>
                  </a:lnTo>
                  <a:lnTo>
                    <a:pt x="3518" y="7431"/>
                  </a:lnTo>
                  <a:lnTo>
                    <a:pt x="3547" y="7431"/>
                  </a:lnTo>
                  <a:lnTo>
                    <a:pt x="3547" y="7513"/>
                  </a:lnTo>
                  <a:lnTo>
                    <a:pt x="3575" y="7513"/>
                  </a:lnTo>
                  <a:lnTo>
                    <a:pt x="3575" y="7596"/>
                  </a:lnTo>
                  <a:lnTo>
                    <a:pt x="3602" y="7596"/>
                  </a:lnTo>
                  <a:lnTo>
                    <a:pt x="3602" y="7679"/>
                  </a:lnTo>
                  <a:lnTo>
                    <a:pt x="3629" y="7679"/>
                  </a:lnTo>
                  <a:lnTo>
                    <a:pt x="3629" y="7761"/>
                  </a:lnTo>
                  <a:lnTo>
                    <a:pt x="3655" y="7761"/>
                  </a:lnTo>
                  <a:lnTo>
                    <a:pt x="3655" y="7844"/>
                  </a:lnTo>
                  <a:lnTo>
                    <a:pt x="3680" y="7844"/>
                  </a:lnTo>
                  <a:lnTo>
                    <a:pt x="3680" y="7926"/>
                  </a:lnTo>
                  <a:lnTo>
                    <a:pt x="3705" y="7926"/>
                  </a:lnTo>
                  <a:lnTo>
                    <a:pt x="3705" y="8009"/>
                  </a:lnTo>
                  <a:lnTo>
                    <a:pt x="3730" y="8009"/>
                  </a:lnTo>
                  <a:lnTo>
                    <a:pt x="3730" y="8091"/>
                  </a:lnTo>
                  <a:lnTo>
                    <a:pt x="3754" y="8091"/>
                  </a:lnTo>
                  <a:lnTo>
                    <a:pt x="3754" y="8174"/>
                  </a:lnTo>
                  <a:lnTo>
                    <a:pt x="3777" y="8174"/>
                  </a:lnTo>
                  <a:lnTo>
                    <a:pt x="3777" y="8257"/>
                  </a:lnTo>
                  <a:lnTo>
                    <a:pt x="6080" y="8257"/>
                  </a:lnTo>
                  <a:lnTo>
                    <a:pt x="6080" y="8174"/>
                  </a:lnTo>
                  <a:lnTo>
                    <a:pt x="6080" y="8091"/>
                  </a:lnTo>
                  <a:lnTo>
                    <a:pt x="6080" y="8009"/>
                  </a:lnTo>
                  <a:lnTo>
                    <a:pt x="6080" y="7926"/>
                  </a:lnTo>
                  <a:lnTo>
                    <a:pt x="6080" y="7844"/>
                  </a:lnTo>
                  <a:lnTo>
                    <a:pt x="6080" y="7761"/>
                  </a:lnTo>
                  <a:lnTo>
                    <a:pt x="6080" y="7679"/>
                  </a:lnTo>
                  <a:lnTo>
                    <a:pt x="6080" y="7596"/>
                  </a:lnTo>
                  <a:lnTo>
                    <a:pt x="6080" y="7513"/>
                  </a:lnTo>
                  <a:lnTo>
                    <a:pt x="6080" y="7431"/>
                  </a:lnTo>
                  <a:lnTo>
                    <a:pt x="6080" y="7348"/>
                  </a:lnTo>
                  <a:lnTo>
                    <a:pt x="6080" y="7266"/>
                  </a:lnTo>
                  <a:lnTo>
                    <a:pt x="6080" y="7183"/>
                  </a:lnTo>
                  <a:lnTo>
                    <a:pt x="6080" y="7101"/>
                  </a:lnTo>
                  <a:lnTo>
                    <a:pt x="6080" y="7018"/>
                  </a:lnTo>
                  <a:lnTo>
                    <a:pt x="6080" y="6935"/>
                  </a:lnTo>
                  <a:lnTo>
                    <a:pt x="6080" y="6853"/>
                  </a:lnTo>
                  <a:lnTo>
                    <a:pt x="6080" y="6770"/>
                  </a:lnTo>
                  <a:lnTo>
                    <a:pt x="6080" y="6688"/>
                  </a:lnTo>
                  <a:lnTo>
                    <a:pt x="6080" y="6605"/>
                  </a:lnTo>
                  <a:lnTo>
                    <a:pt x="6080" y="6523"/>
                  </a:lnTo>
                  <a:lnTo>
                    <a:pt x="6080" y="6440"/>
                  </a:lnTo>
                  <a:lnTo>
                    <a:pt x="6080" y="6357"/>
                  </a:lnTo>
                  <a:lnTo>
                    <a:pt x="6080" y="6275"/>
                  </a:lnTo>
                  <a:lnTo>
                    <a:pt x="6080" y="6192"/>
                  </a:lnTo>
                  <a:lnTo>
                    <a:pt x="6080" y="6110"/>
                  </a:lnTo>
                  <a:lnTo>
                    <a:pt x="6080" y="6027"/>
                  </a:lnTo>
                  <a:lnTo>
                    <a:pt x="6080" y="5945"/>
                  </a:lnTo>
                  <a:lnTo>
                    <a:pt x="6080" y="5862"/>
                  </a:lnTo>
                  <a:lnTo>
                    <a:pt x="6080" y="5779"/>
                  </a:lnTo>
                  <a:lnTo>
                    <a:pt x="6080" y="5697"/>
                  </a:lnTo>
                  <a:lnTo>
                    <a:pt x="6080" y="5614"/>
                  </a:lnTo>
                  <a:lnTo>
                    <a:pt x="6080" y="5532"/>
                  </a:lnTo>
                  <a:lnTo>
                    <a:pt x="6080" y="5449"/>
                  </a:lnTo>
                  <a:lnTo>
                    <a:pt x="6080" y="5367"/>
                  </a:lnTo>
                  <a:lnTo>
                    <a:pt x="6080" y="5284"/>
                  </a:lnTo>
                  <a:lnTo>
                    <a:pt x="6080" y="5201"/>
                  </a:lnTo>
                  <a:lnTo>
                    <a:pt x="6080" y="5119"/>
                  </a:lnTo>
                  <a:lnTo>
                    <a:pt x="6080" y="5036"/>
                  </a:lnTo>
                  <a:lnTo>
                    <a:pt x="6080" y="4954"/>
                  </a:lnTo>
                  <a:lnTo>
                    <a:pt x="6080" y="4871"/>
                  </a:lnTo>
                  <a:lnTo>
                    <a:pt x="6080" y="4789"/>
                  </a:lnTo>
                  <a:lnTo>
                    <a:pt x="6080" y="4706"/>
                  </a:lnTo>
                  <a:lnTo>
                    <a:pt x="6080" y="4623"/>
                  </a:lnTo>
                  <a:lnTo>
                    <a:pt x="6080" y="4541"/>
                  </a:lnTo>
                  <a:lnTo>
                    <a:pt x="6080" y="4458"/>
                  </a:lnTo>
                  <a:lnTo>
                    <a:pt x="6080" y="4376"/>
                  </a:lnTo>
                  <a:lnTo>
                    <a:pt x="6080" y="4293"/>
                  </a:lnTo>
                  <a:lnTo>
                    <a:pt x="6080" y="4211"/>
                  </a:lnTo>
                  <a:lnTo>
                    <a:pt x="6080" y="4128"/>
                  </a:lnTo>
                  <a:lnTo>
                    <a:pt x="6080" y="4045"/>
                  </a:lnTo>
                  <a:lnTo>
                    <a:pt x="6080" y="3963"/>
                  </a:lnTo>
                  <a:lnTo>
                    <a:pt x="6080" y="3880"/>
                  </a:lnTo>
                  <a:lnTo>
                    <a:pt x="6080" y="3798"/>
                  </a:lnTo>
                  <a:lnTo>
                    <a:pt x="6080" y="3715"/>
                  </a:lnTo>
                  <a:lnTo>
                    <a:pt x="6080" y="3633"/>
                  </a:lnTo>
                  <a:lnTo>
                    <a:pt x="6080" y="3550"/>
                  </a:lnTo>
                  <a:lnTo>
                    <a:pt x="6080" y="3467"/>
                  </a:lnTo>
                  <a:lnTo>
                    <a:pt x="6080" y="3385"/>
                  </a:lnTo>
                  <a:lnTo>
                    <a:pt x="6080" y="3302"/>
                  </a:lnTo>
                  <a:lnTo>
                    <a:pt x="6080" y="3220"/>
                  </a:lnTo>
                  <a:lnTo>
                    <a:pt x="6080" y="3137"/>
                  </a:lnTo>
                  <a:lnTo>
                    <a:pt x="6080" y="3055"/>
                  </a:lnTo>
                  <a:lnTo>
                    <a:pt x="6032" y="3055"/>
                  </a:lnTo>
                  <a:lnTo>
                    <a:pt x="6032" y="2972"/>
                  </a:lnTo>
                  <a:lnTo>
                    <a:pt x="5938" y="2972"/>
                  </a:lnTo>
                  <a:lnTo>
                    <a:pt x="5938" y="2889"/>
                  </a:lnTo>
                  <a:lnTo>
                    <a:pt x="5846" y="2889"/>
                  </a:lnTo>
                  <a:lnTo>
                    <a:pt x="5846" y="2807"/>
                  </a:lnTo>
                  <a:lnTo>
                    <a:pt x="5758" y="2807"/>
                  </a:lnTo>
                  <a:lnTo>
                    <a:pt x="5758" y="2724"/>
                  </a:lnTo>
                  <a:lnTo>
                    <a:pt x="5672" y="2724"/>
                  </a:lnTo>
                  <a:lnTo>
                    <a:pt x="5672" y="2642"/>
                  </a:lnTo>
                  <a:lnTo>
                    <a:pt x="5588" y="2642"/>
                  </a:lnTo>
                  <a:lnTo>
                    <a:pt x="5588" y="2559"/>
                  </a:lnTo>
                  <a:lnTo>
                    <a:pt x="5507" y="2559"/>
                  </a:lnTo>
                  <a:lnTo>
                    <a:pt x="5507" y="2477"/>
                  </a:lnTo>
                  <a:lnTo>
                    <a:pt x="5429" y="2477"/>
                  </a:lnTo>
                  <a:lnTo>
                    <a:pt x="5429" y="2394"/>
                  </a:lnTo>
                  <a:lnTo>
                    <a:pt x="5352" y="2394"/>
                  </a:lnTo>
                  <a:lnTo>
                    <a:pt x="5352" y="2311"/>
                  </a:lnTo>
                  <a:lnTo>
                    <a:pt x="5278" y="2311"/>
                  </a:lnTo>
                  <a:lnTo>
                    <a:pt x="5278" y="2229"/>
                  </a:lnTo>
                  <a:lnTo>
                    <a:pt x="5206" y="2229"/>
                  </a:lnTo>
                  <a:lnTo>
                    <a:pt x="5206" y="2146"/>
                  </a:lnTo>
                  <a:lnTo>
                    <a:pt x="5135" y="2146"/>
                  </a:lnTo>
                  <a:lnTo>
                    <a:pt x="5135" y="2064"/>
                  </a:lnTo>
                  <a:lnTo>
                    <a:pt x="5067" y="2064"/>
                  </a:lnTo>
                  <a:lnTo>
                    <a:pt x="5067" y="1981"/>
                  </a:lnTo>
                  <a:lnTo>
                    <a:pt x="5000" y="1981"/>
                  </a:lnTo>
                  <a:lnTo>
                    <a:pt x="5000" y="1899"/>
                  </a:lnTo>
                  <a:lnTo>
                    <a:pt x="4935" y="1899"/>
                  </a:lnTo>
                  <a:lnTo>
                    <a:pt x="4935" y="1816"/>
                  </a:lnTo>
                  <a:lnTo>
                    <a:pt x="4872" y="1816"/>
                  </a:lnTo>
                  <a:lnTo>
                    <a:pt x="4872" y="1733"/>
                  </a:lnTo>
                  <a:lnTo>
                    <a:pt x="4810" y="1733"/>
                  </a:lnTo>
                  <a:lnTo>
                    <a:pt x="4810" y="1651"/>
                  </a:lnTo>
                  <a:lnTo>
                    <a:pt x="4750" y="1651"/>
                  </a:lnTo>
                  <a:lnTo>
                    <a:pt x="4750" y="1568"/>
                  </a:lnTo>
                  <a:lnTo>
                    <a:pt x="4692" y="1568"/>
                  </a:lnTo>
                  <a:lnTo>
                    <a:pt x="4692" y="1486"/>
                  </a:lnTo>
                  <a:lnTo>
                    <a:pt x="4634" y="1486"/>
                  </a:lnTo>
                  <a:lnTo>
                    <a:pt x="4634" y="1403"/>
                  </a:lnTo>
                  <a:lnTo>
                    <a:pt x="4578" y="1403"/>
                  </a:lnTo>
                  <a:lnTo>
                    <a:pt x="4578" y="1321"/>
                  </a:lnTo>
                  <a:lnTo>
                    <a:pt x="4524" y="1321"/>
                  </a:lnTo>
                  <a:lnTo>
                    <a:pt x="4524" y="1238"/>
                  </a:lnTo>
                  <a:lnTo>
                    <a:pt x="4471" y="1238"/>
                  </a:lnTo>
                  <a:lnTo>
                    <a:pt x="4471" y="1155"/>
                  </a:lnTo>
                  <a:lnTo>
                    <a:pt x="4419" y="1155"/>
                  </a:lnTo>
                  <a:lnTo>
                    <a:pt x="4419" y="1073"/>
                  </a:lnTo>
                  <a:lnTo>
                    <a:pt x="4368" y="1073"/>
                  </a:lnTo>
                  <a:lnTo>
                    <a:pt x="4368" y="990"/>
                  </a:lnTo>
                  <a:lnTo>
                    <a:pt x="4318" y="990"/>
                  </a:lnTo>
                  <a:lnTo>
                    <a:pt x="4318" y="908"/>
                  </a:lnTo>
                  <a:lnTo>
                    <a:pt x="4270" y="908"/>
                  </a:lnTo>
                  <a:lnTo>
                    <a:pt x="4270" y="825"/>
                  </a:lnTo>
                  <a:lnTo>
                    <a:pt x="4222" y="825"/>
                  </a:lnTo>
                  <a:lnTo>
                    <a:pt x="4222" y="743"/>
                  </a:lnTo>
                  <a:lnTo>
                    <a:pt x="4176" y="743"/>
                  </a:lnTo>
                  <a:lnTo>
                    <a:pt x="4176" y="660"/>
                  </a:lnTo>
                  <a:lnTo>
                    <a:pt x="4131" y="660"/>
                  </a:lnTo>
                  <a:lnTo>
                    <a:pt x="4131" y="577"/>
                  </a:lnTo>
                  <a:lnTo>
                    <a:pt x="4086" y="577"/>
                  </a:lnTo>
                  <a:lnTo>
                    <a:pt x="4086" y="495"/>
                  </a:lnTo>
                  <a:lnTo>
                    <a:pt x="4043" y="495"/>
                  </a:lnTo>
                  <a:lnTo>
                    <a:pt x="4043" y="412"/>
                  </a:lnTo>
                  <a:lnTo>
                    <a:pt x="4000" y="412"/>
                  </a:lnTo>
                  <a:lnTo>
                    <a:pt x="4000" y="330"/>
                  </a:lnTo>
                  <a:lnTo>
                    <a:pt x="3959" y="330"/>
                  </a:lnTo>
                  <a:lnTo>
                    <a:pt x="3959" y="247"/>
                  </a:lnTo>
                  <a:lnTo>
                    <a:pt x="3918" y="247"/>
                  </a:lnTo>
                  <a:lnTo>
                    <a:pt x="3918" y="165"/>
                  </a:lnTo>
                  <a:lnTo>
                    <a:pt x="3878" y="165"/>
                  </a:lnTo>
                  <a:lnTo>
                    <a:pt x="3878" y="82"/>
                  </a:lnTo>
                  <a:lnTo>
                    <a:pt x="3839" y="82"/>
                  </a:lnTo>
                  <a:lnTo>
                    <a:pt x="3839"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4288">
                  <a:solidFill>
                    <a:srgbClr val="000000"/>
                  </a:solidFill>
                  <a:prstDash val="solid"/>
                  <a:round/>
                  <a:headEnd/>
                  <a:tailEnd/>
                </a14:hiddenLine>
              </a:ext>
            </a:extLst>
          </p:spPr>
          <p:txBody>
            <a:bodyPr/>
            <a:lstStyle/>
            <a:p>
              <a:endParaRPr lang="en-US"/>
            </a:p>
          </p:txBody>
        </p:sp>
        <p:sp>
          <p:nvSpPr>
            <p:cNvPr id="80950" name="Text Box 78"/>
            <p:cNvSpPr txBox="1">
              <a:spLocks noChangeArrowheads="1"/>
            </p:cNvSpPr>
            <p:nvPr/>
          </p:nvSpPr>
          <p:spPr bwMode="auto">
            <a:xfrm>
              <a:off x="3627" y="1776"/>
              <a:ext cx="414"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r>
                <a:rPr lang="en-US" altLang="en-US" sz="2400" i="1">
                  <a:latin typeface="Times New Roman" panose="02020603050405020304" pitchFamily="18" charset="0"/>
                </a:rPr>
                <a:t>AE</a:t>
              </a:r>
              <a:r>
                <a:rPr lang="en-US" altLang="en-US" sz="2400" baseline="-25000">
                  <a:latin typeface="Times New Roman" panose="02020603050405020304" pitchFamily="18" charset="0"/>
                </a:rPr>
                <a:t>2</a:t>
              </a:r>
              <a:endParaRPr lang="en-US" altLang="en-US" sz="2400">
                <a:latin typeface="Times New Roman" panose="02020603050405020304" pitchFamily="18" charset="0"/>
              </a:endParaRPr>
            </a:p>
          </p:txBody>
        </p:sp>
        <p:sp>
          <p:nvSpPr>
            <p:cNvPr id="80951" name="Line 79"/>
            <p:cNvSpPr>
              <a:spLocks noChangeShapeType="1"/>
            </p:cNvSpPr>
            <p:nvPr/>
          </p:nvSpPr>
          <p:spPr bwMode="auto">
            <a:xfrm>
              <a:off x="3648" y="2352"/>
              <a:ext cx="700"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0952" name="Freeform 153"/>
            <p:cNvSpPr>
              <a:spLocks/>
            </p:cNvSpPr>
            <p:nvPr/>
          </p:nvSpPr>
          <p:spPr bwMode="auto">
            <a:xfrm flipV="1">
              <a:off x="3690" y="1584"/>
              <a:ext cx="552" cy="767"/>
            </a:xfrm>
            <a:custGeom>
              <a:avLst/>
              <a:gdLst>
                <a:gd name="T0" fmla="*/ 42 w 5432"/>
                <a:gd name="T1" fmla="*/ 23 h 7777"/>
                <a:gd name="T2" fmla="*/ 89 w 5432"/>
                <a:gd name="T3" fmla="*/ 46 h 7777"/>
                <a:gd name="T4" fmla="*/ 117 w 5432"/>
                <a:gd name="T5" fmla="*/ 77 h 7777"/>
                <a:gd name="T6" fmla="*/ 150 w 5432"/>
                <a:gd name="T7" fmla="*/ 100 h 7777"/>
                <a:gd name="T8" fmla="*/ 173 w 5432"/>
                <a:gd name="T9" fmla="*/ 130 h 7777"/>
                <a:gd name="T10" fmla="*/ 201 w 5432"/>
                <a:gd name="T11" fmla="*/ 153 h 7777"/>
                <a:gd name="T12" fmla="*/ 220 w 5432"/>
                <a:gd name="T13" fmla="*/ 184 h 7777"/>
                <a:gd name="T14" fmla="*/ 245 w 5432"/>
                <a:gd name="T15" fmla="*/ 207 h 7777"/>
                <a:gd name="T16" fmla="*/ 263 w 5432"/>
                <a:gd name="T17" fmla="*/ 238 h 7777"/>
                <a:gd name="T18" fmla="*/ 286 w 5432"/>
                <a:gd name="T19" fmla="*/ 261 h 7777"/>
                <a:gd name="T20" fmla="*/ 302 w 5432"/>
                <a:gd name="T21" fmla="*/ 291 h 7777"/>
                <a:gd name="T22" fmla="*/ 323 w 5432"/>
                <a:gd name="T23" fmla="*/ 314 h 7777"/>
                <a:gd name="T24" fmla="*/ 338 w 5432"/>
                <a:gd name="T25" fmla="*/ 345 h 7777"/>
                <a:gd name="T26" fmla="*/ 358 w 5432"/>
                <a:gd name="T27" fmla="*/ 368 h 7777"/>
                <a:gd name="T28" fmla="*/ 372 w 5432"/>
                <a:gd name="T29" fmla="*/ 399 h 7777"/>
                <a:gd name="T30" fmla="*/ 390 w 5432"/>
                <a:gd name="T31" fmla="*/ 422 h 7777"/>
                <a:gd name="T32" fmla="*/ 404 w 5432"/>
                <a:gd name="T33" fmla="*/ 452 h 7777"/>
                <a:gd name="T34" fmla="*/ 421 w 5432"/>
                <a:gd name="T35" fmla="*/ 475 h 7777"/>
                <a:gd name="T36" fmla="*/ 434 w 5432"/>
                <a:gd name="T37" fmla="*/ 506 h 7777"/>
                <a:gd name="T38" fmla="*/ 450 w 5432"/>
                <a:gd name="T39" fmla="*/ 529 h 7777"/>
                <a:gd name="T40" fmla="*/ 462 w 5432"/>
                <a:gd name="T41" fmla="*/ 560 h 7777"/>
                <a:gd name="T42" fmla="*/ 477 w 5432"/>
                <a:gd name="T43" fmla="*/ 583 h 7777"/>
                <a:gd name="T44" fmla="*/ 488 w 5432"/>
                <a:gd name="T45" fmla="*/ 614 h 7777"/>
                <a:gd name="T46" fmla="*/ 502 w 5432"/>
                <a:gd name="T47" fmla="*/ 637 h 7777"/>
                <a:gd name="T48" fmla="*/ 512 w 5432"/>
                <a:gd name="T49" fmla="*/ 667 h 7777"/>
                <a:gd name="T50" fmla="*/ 525 w 5432"/>
                <a:gd name="T51" fmla="*/ 690 h 7777"/>
                <a:gd name="T52" fmla="*/ 534 w 5432"/>
                <a:gd name="T53" fmla="*/ 721 h 7777"/>
                <a:gd name="T54" fmla="*/ 545 w 5432"/>
                <a:gd name="T55" fmla="*/ 744 h 7777"/>
                <a:gd name="T56" fmla="*/ 552 w 5432"/>
                <a:gd name="T57" fmla="*/ 759 h 7777"/>
                <a:gd name="T58" fmla="*/ 543 w 5432"/>
                <a:gd name="T59" fmla="*/ 736 h 7777"/>
                <a:gd name="T60" fmla="*/ 534 w 5432"/>
                <a:gd name="T61" fmla="*/ 706 h 7777"/>
                <a:gd name="T62" fmla="*/ 522 w 5432"/>
                <a:gd name="T63" fmla="*/ 683 h 7777"/>
                <a:gd name="T64" fmla="*/ 512 w 5432"/>
                <a:gd name="T65" fmla="*/ 652 h 7777"/>
                <a:gd name="T66" fmla="*/ 499 w 5432"/>
                <a:gd name="T67" fmla="*/ 629 h 7777"/>
                <a:gd name="T68" fmla="*/ 488 w 5432"/>
                <a:gd name="T69" fmla="*/ 598 h 7777"/>
                <a:gd name="T70" fmla="*/ 473 w 5432"/>
                <a:gd name="T71" fmla="*/ 575 h 7777"/>
                <a:gd name="T72" fmla="*/ 462 w 5432"/>
                <a:gd name="T73" fmla="*/ 545 h 7777"/>
                <a:gd name="T74" fmla="*/ 446 w 5432"/>
                <a:gd name="T75" fmla="*/ 522 h 7777"/>
                <a:gd name="T76" fmla="*/ 434 w 5432"/>
                <a:gd name="T77" fmla="*/ 491 h 7777"/>
                <a:gd name="T78" fmla="*/ 417 w 5432"/>
                <a:gd name="T79" fmla="*/ 468 h 7777"/>
                <a:gd name="T80" fmla="*/ 404 w 5432"/>
                <a:gd name="T81" fmla="*/ 437 h 7777"/>
                <a:gd name="T82" fmla="*/ 386 w 5432"/>
                <a:gd name="T83" fmla="*/ 414 h 7777"/>
                <a:gd name="T84" fmla="*/ 372 w 5432"/>
                <a:gd name="T85" fmla="*/ 383 h 7777"/>
                <a:gd name="T86" fmla="*/ 353 w 5432"/>
                <a:gd name="T87" fmla="*/ 360 h 7777"/>
                <a:gd name="T88" fmla="*/ 338 w 5432"/>
                <a:gd name="T89" fmla="*/ 330 h 7777"/>
                <a:gd name="T90" fmla="*/ 318 w 5432"/>
                <a:gd name="T91" fmla="*/ 307 h 7777"/>
                <a:gd name="T92" fmla="*/ 302 w 5432"/>
                <a:gd name="T93" fmla="*/ 276 h 7777"/>
                <a:gd name="T94" fmla="*/ 280 w 5432"/>
                <a:gd name="T95" fmla="*/ 253 h 7777"/>
                <a:gd name="T96" fmla="*/ 263 w 5432"/>
                <a:gd name="T97" fmla="*/ 222 h 7777"/>
                <a:gd name="T98" fmla="*/ 239 w 5432"/>
                <a:gd name="T99" fmla="*/ 199 h 7777"/>
                <a:gd name="T100" fmla="*/ 220 w 5432"/>
                <a:gd name="T101" fmla="*/ 169 h 7777"/>
                <a:gd name="T102" fmla="*/ 194 w 5432"/>
                <a:gd name="T103" fmla="*/ 146 h 7777"/>
                <a:gd name="T104" fmla="*/ 173 w 5432"/>
                <a:gd name="T105" fmla="*/ 115 h 7777"/>
                <a:gd name="T106" fmla="*/ 142 w 5432"/>
                <a:gd name="T107" fmla="*/ 92 h 7777"/>
                <a:gd name="T108" fmla="*/ 117 w 5432"/>
                <a:gd name="T109" fmla="*/ 61 h 7777"/>
                <a:gd name="T110" fmla="*/ 78 w 5432"/>
                <a:gd name="T111" fmla="*/ 38 h 7777"/>
                <a:gd name="T112" fmla="*/ 42 w 5432"/>
                <a:gd name="T113" fmla="*/ 8 h 7777"/>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5432"/>
                <a:gd name="T172" fmla="*/ 0 h 7777"/>
                <a:gd name="T173" fmla="*/ 5432 w 5432"/>
                <a:gd name="T174" fmla="*/ 7777 h 7777"/>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5432" h="7777">
                  <a:moveTo>
                    <a:pt x="0" y="0"/>
                  </a:moveTo>
                  <a:lnTo>
                    <a:pt x="0" y="0"/>
                  </a:lnTo>
                  <a:lnTo>
                    <a:pt x="0" y="77"/>
                  </a:lnTo>
                  <a:lnTo>
                    <a:pt x="255" y="77"/>
                  </a:lnTo>
                  <a:lnTo>
                    <a:pt x="255" y="155"/>
                  </a:lnTo>
                  <a:lnTo>
                    <a:pt x="411" y="155"/>
                  </a:lnTo>
                  <a:lnTo>
                    <a:pt x="411" y="233"/>
                  </a:lnTo>
                  <a:lnTo>
                    <a:pt x="543" y="233"/>
                  </a:lnTo>
                  <a:lnTo>
                    <a:pt x="543" y="311"/>
                  </a:lnTo>
                  <a:lnTo>
                    <a:pt x="661" y="311"/>
                  </a:lnTo>
                  <a:lnTo>
                    <a:pt x="661" y="388"/>
                  </a:lnTo>
                  <a:lnTo>
                    <a:pt x="770" y="388"/>
                  </a:lnTo>
                  <a:lnTo>
                    <a:pt x="770" y="466"/>
                  </a:lnTo>
                  <a:lnTo>
                    <a:pt x="872" y="466"/>
                  </a:lnTo>
                  <a:lnTo>
                    <a:pt x="872" y="544"/>
                  </a:lnTo>
                  <a:lnTo>
                    <a:pt x="969" y="544"/>
                  </a:lnTo>
                  <a:lnTo>
                    <a:pt x="969" y="622"/>
                  </a:lnTo>
                  <a:lnTo>
                    <a:pt x="1061" y="622"/>
                  </a:lnTo>
                  <a:lnTo>
                    <a:pt x="1061" y="699"/>
                  </a:lnTo>
                  <a:lnTo>
                    <a:pt x="1150" y="699"/>
                  </a:lnTo>
                  <a:lnTo>
                    <a:pt x="1150" y="777"/>
                  </a:lnTo>
                  <a:lnTo>
                    <a:pt x="1235" y="777"/>
                  </a:lnTo>
                  <a:lnTo>
                    <a:pt x="1235" y="855"/>
                  </a:lnTo>
                  <a:lnTo>
                    <a:pt x="1318" y="855"/>
                  </a:lnTo>
                  <a:lnTo>
                    <a:pt x="1318" y="933"/>
                  </a:lnTo>
                  <a:lnTo>
                    <a:pt x="1398" y="933"/>
                  </a:lnTo>
                  <a:lnTo>
                    <a:pt x="1398" y="1011"/>
                  </a:lnTo>
                  <a:lnTo>
                    <a:pt x="1476" y="1011"/>
                  </a:lnTo>
                  <a:lnTo>
                    <a:pt x="1476" y="1088"/>
                  </a:lnTo>
                  <a:lnTo>
                    <a:pt x="1552" y="1088"/>
                  </a:lnTo>
                  <a:lnTo>
                    <a:pt x="1552" y="1166"/>
                  </a:lnTo>
                  <a:lnTo>
                    <a:pt x="1626" y="1166"/>
                  </a:lnTo>
                  <a:lnTo>
                    <a:pt x="1626" y="1244"/>
                  </a:lnTo>
                  <a:lnTo>
                    <a:pt x="1698" y="1244"/>
                  </a:lnTo>
                  <a:lnTo>
                    <a:pt x="1698" y="1322"/>
                  </a:lnTo>
                  <a:lnTo>
                    <a:pt x="1769" y="1322"/>
                  </a:lnTo>
                  <a:lnTo>
                    <a:pt x="1769" y="1399"/>
                  </a:lnTo>
                  <a:lnTo>
                    <a:pt x="1839" y="1399"/>
                  </a:lnTo>
                  <a:lnTo>
                    <a:pt x="1839" y="1477"/>
                  </a:lnTo>
                  <a:lnTo>
                    <a:pt x="1907" y="1477"/>
                  </a:lnTo>
                  <a:lnTo>
                    <a:pt x="1907" y="1555"/>
                  </a:lnTo>
                  <a:lnTo>
                    <a:pt x="1974" y="1555"/>
                  </a:lnTo>
                  <a:lnTo>
                    <a:pt x="1974" y="1633"/>
                  </a:lnTo>
                  <a:lnTo>
                    <a:pt x="2039" y="1633"/>
                  </a:lnTo>
                  <a:lnTo>
                    <a:pt x="2039" y="1710"/>
                  </a:lnTo>
                  <a:lnTo>
                    <a:pt x="2104" y="1710"/>
                  </a:lnTo>
                  <a:lnTo>
                    <a:pt x="2104" y="1788"/>
                  </a:lnTo>
                  <a:lnTo>
                    <a:pt x="2168" y="1788"/>
                  </a:lnTo>
                  <a:lnTo>
                    <a:pt x="2168" y="1866"/>
                  </a:lnTo>
                  <a:lnTo>
                    <a:pt x="2230" y="1866"/>
                  </a:lnTo>
                  <a:lnTo>
                    <a:pt x="2230" y="1944"/>
                  </a:lnTo>
                  <a:lnTo>
                    <a:pt x="2292" y="1944"/>
                  </a:lnTo>
                  <a:lnTo>
                    <a:pt x="2292" y="2022"/>
                  </a:lnTo>
                  <a:lnTo>
                    <a:pt x="2353" y="2022"/>
                  </a:lnTo>
                  <a:lnTo>
                    <a:pt x="2353" y="2099"/>
                  </a:lnTo>
                  <a:lnTo>
                    <a:pt x="2413" y="2099"/>
                  </a:lnTo>
                  <a:lnTo>
                    <a:pt x="2413" y="2177"/>
                  </a:lnTo>
                  <a:lnTo>
                    <a:pt x="2472" y="2177"/>
                  </a:lnTo>
                  <a:lnTo>
                    <a:pt x="2472" y="2255"/>
                  </a:lnTo>
                  <a:lnTo>
                    <a:pt x="2530" y="2255"/>
                  </a:lnTo>
                  <a:lnTo>
                    <a:pt x="2530" y="2333"/>
                  </a:lnTo>
                  <a:lnTo>
                    <a:pt x="2587" y="2333"/>
                  </a:lnTo>
                  <a:lnTo>
                    <a:pt x="2587" y="2410"/>
                  </a:lnTo>
                  <a:lnTo>
                    <a:pt x="2644" y="2410"/>
                  </a:lnTo>
                  <a:lnTo>
                    <a:pt x="2644" y="2488"/>
                  </a:lnTo>
                  <a:lnTo>
                    <a:pt x="2700" y="2488"/>
                  </a:lnTo>
                  <a:lnTo>
                    <a:pt x="2700" y="2566"/>
                  </a:lnTo>
                  <a:lnTo>
                    <a:pt x="2756" y="2566"/>
                  </a:lnTo>
                  <a:lnTo>
                    <a:pt x="2756" y="2644"/>
                  </a:lnTo>
                  <a:lnTo>
                    <a:pt x="2811" y="2644"/>
                  </a:lnTo>
                  <a:lnTo>
                    <a:pt x="2811" y="2721"/>
                  </a:lnTo>
                  <a:lnTo>
                    <a:pt x="2865" y="2721"/>
                  </a:lnTo>
                  <a:lnTo>
                    <a:pt x="2865" y="2799"/>
                  </a:lnTo>
                  <a:lnTo>
                    <a:pt x="2919" y="2799"/>
                  </a:lnTo>
                  <a:lnTo>
                    <a:pt x="2919" y="2877"/>
                  </a:lnTo>
                  <a:lnTo>
                    <a:pt x="2972" y="2877"/>
                  </a:lnTo>
                  <a:lnTo>
                    <a:pt x="2972" y="2955"/>
                  </a:lnTo>
                  <a:lnTo>
                    <a:pt x="3024" y="2955"/>
                  </a:lnTo>
                  <a:lnTo>
                    <a:pt x="3024" y="3033"/>
                  </a:lnTo>
                  <a:lnTo>
                    <a:pt x="3076" y="3033"/>
                  </a:lnTo>
                  <a:lnTo>
                    <a:pt x="3076" y="3110"/>
                  </a:lnTo>
                  <a:lnTo>
                    <a:pt x="3127" y="3110"/>
                  </a:lnTo>
                  <a:lnTo>
                    <a:pt x="3127" y="3188"/>
                  </a:lnTo>
                  <a:lnTo>
                    <a:pt x="3178" y="3188"/>
                  </a:lnTo>
                  <a:lnTo>
                    <a:pt x="3178" y="3266"/>
                  </a:lnTo>
                  <a:lnTo>
                    <a:pt x="3229" y="3266"/>
                  </a:lnTo>
                  <a:lnTo>
                    <a:pt x="3229" y="3344"/>
                  </a:lnTo>
                  <a:lnTo>
                    <a:pt x="3278" y="3344"/>
                  </a:lnTo>
                  <a:lnTo>
                    <a:pt x="3278" y="3421"/>
                  </a:lnTo>
                  <a:lnTo>
                    <a:pt x="3328" y="3421"/>
                  </a:lnTo>
                  <a:lnTo>
                    <a:pt x="3328" y="3499"/>
                  </a:lnTo>
                  <a:lnTo>
                    <a:pt x="3377" y="3499"/>
                  </a:lnTo>
                  <a:lnTo>
                    <a:pt x="3377" y="3577"/>
                  </a:lnTo>
                  <a:lnTo>
                    <a:pt x="3425" y="3577"/>
                  </a:lnTo>
                  <a:lnTo>
                    <a:pt x="3425" y="3655"/>
                  </a:lnTo>
                  <a:lnTo>
                    <a:pt x="3473" y="3655"/>
                  </a:lnTo>
                  <a:lnTo>
                    <a:pt x="3473" y="3732"/>
                  </a:lnTo>
                  <a:lnTo>
                    <a:pt x="3521" y="3732"/>
                  </a:lnTo>
                  <a:lnTo>
                    <a:pt x="3521" y="3810"/>
                  </a:lnTo>
                  <a:lnTo>
                    <a:pt x="3568" y="3810"/>
                  </a:lnTo>
                  <a:lnTo>
                    <a:pt x="3568" y="3888"/>
                  </a:lnTo>
                  <a:lnTo>
                    <a:pt x="3614" y="3888"/>
                  </a:lnTo>
                  <a:lnTo>
                    <a:pt x="3614" y="3966"/>
                  </a:lnTo>
                  <a:lnTo>
                    <a:pt x="3660" y="3966"/>
                  </a:lnTo>
                  <a:lnTo>
                    <a:pt x="3660" y="4044"/>
                  </a:lnTo>
                  <a:lnTo>
                    <a:pt x="3706" y="4044"/>
                  </a:lnTo>
                  <a:lnTo>
                    <a:pt x="3706" y="4121"/>
                  </a:lnTo>
                  <a:lnTo>
                    <a:pt x="3752" y="4121"/>
                  </a:lnTo>
                  <a:lnTo>
                    <a:pt x="3752" y="4199"/>
                  </a:lnTo>
                  <a:lnTo>
                    <a:pt x="3797" y="4199"/>
                  </a:lnTo>
                  <a:lnTo>
                    <a:pt x="3797" y="4277"/>
                  </a:lnTo>
                  <a:lnTo>
                    <a:pt x="3841" y="4277"/>
                  </a:lnTo>
                  <a:lnTo>
                    <a:pt x="3841" y="4355"/>
                  </a:lnTo>
                  <a:lnTo>
                    <a:pt x="3885" y="4355"/>
                  </a:lnTo>
                  <a:lnTo>
                    <a:pt x="3885" y="4432"/>
                  </a:lnTo>
                  <a:lnTo>
                    <a:pt x="3929" y="4432"/>
                  </a:lnTo>
                  <a:lnTo>
                    <a:pt x="3929" y="4510"/>
                  </a:lnTo>
                  <a:lnTo>
                    <a:pt x="3973" y="4510"/>
                  </a:lnTo>
                  <a:lnTo>
                    <a:pt x="3973" y="4588"/>
                  </a:lnTo>
                  <a:lnTo>
                    <a:pt x="4016" y="4588"/>
                  </a:lnTo>
                  <a:lnTo>
                    <a:pt x="4016" y="4666"/>
                  </a:lnTo>
                  <a:lnTo>
                    <a:pt x="4058" y="4666"/>
                  </a:lnTo>
                  <a:lnTo>
                    <a:pt x="4058" y="4743"/>
                  </a:lnTo>
                  <a:lnTo>
                    <a:pt x="4101" y="4743"/>
                  </a:lnTo>
                  <a:lnTo>
                    <a:pt x="4101" y="4821"/>
                  </a:lnTo>
                  <a:lnTo>
                    <a:pt x="4143" y="4821"/>
                  </a:lnTo>
                  <a:lnTo>
                    <a:pt x="4143" y="4899"/>
                  </a:lnTo>
                  <a:lnTo>
                    <a:pt x="4184" y="4899"/>
                  </a:lnTo>
                  <a:lnTo>
                    <a:pt x="4184" y="4977"/>
                  </a:lnTo>
                  <a:lnTo>
                    <a:pt x="4225" y="4977"/>
                  </a:lnTo>
                  <a:lnTo>
                    <a:pt x="4225" y="5055"/>
                  </a:lnTo>
                  <a:lnTo>
                    <a:pt x="4266" y="5055"/>
                  </a:lnTo>
                  <a:lnTo>
                    <a:pt x="4266" y="5132"/>
                  </a:lnTo>
                  <a:lnTo>
                    <a:pt x="4307" y="5132"/>
                  </a:lnTo>
                  <a:lnTo>
                    <a:pt x="4307" y="5210"/>
                  </a:lnTo>
                  <a:lnTo>
                    <a:pt x="4347" y="5210"/>
                  </a:lnTo>
                  <a:lnTo>
                    <a:pt x="4347" y="5288"/>
                  </a:lnTo>
                  <a:lnTo>
                    <a:pt x="4387" y="5288"/>
                  </a:lnTo>
                  <a:lnTo>
                    <a:pt x="4387" y="5366"/>
                  </a:lnTo>
                  <a:lnTo>
                    <a:pt x="4426" y="5366"/>
                  </a:lnTo>
                  <a:lnTo>
                    <a:pt x="4426" y="5443"/>
                  </a:lnTo>
                  <a:lnTo>
                    <a:pt x="4465" y="5443"/>
                  </a:lnTo>
                  <a:lnTo>
                    <a:pt x="4465" y="5521"/>
                  </a:lnTo>
                  <a:lnTo>
                    <a:pt x="4504" y="5521"/>
                  </a:lnTo>
                  <a:lnTo>
                    <a:pt x="4504" y="5599"/>
                  </a:lnTo>
                  <a:lnTo>
                    <a:pt x="4542" y="5599"/>
                  </a:lnTo>
                  <a:lnTo>
                    <a:pt x="4542" y="5677"/>
                  </a:lnTo>
                  <a:lnTo>
                    <a:pt x="4580" y="5677"/>
                  </a:lnTo>
                  <a:lnTo>
                    <a:pt x="4580" y="5754"/>
                  </a:lnTo>
                  <a:lnTo>
                    <a:pt x="4618" y="5754"/>
                  </a:lnTo>
                  <a:lnTo>
                    <a:pt x="4618" y="5832"/>
                  </a:lnTo>
                  <a:lnTo>
                    <a:pt x="4655" y="5832"/>
                  </a:lnTo>
                  <a:lnTo>
                    <a:pt x="4655" y="5910"/>
                  </a:lnTo>
                  <a:lnTo>
                    <a:pt x="4692" y="5910"/>
                  </a:lnTo>
                  <a:lnTo>
                    <a:pt x="4692" y="5988"/>
                  </a:lnTo>
                  <a:lnTo>
                    <a:pt x="4729" y="5988"/>
                  </a:lnTo>
                  <a:lnTo>
                    <a:pt x="4729" y="6066"/>
                  </a:lnTo>
                  <a:lnTo>
                    <a:pt x="4765" y="6066"/>
                  </a:lnTo>
                  <a:lnTo>
                    <a:pt x="4765" y="6143"/>
                  </a:lnTo>
                  <a:lnTo>
                    <a:pt x="4801" y="6143"/>
                  </a:lnTo>
                  <a:lnTo>
                    <a:pt x="4801" y="6221"/>
                  </a:lnTo>
                  <a:lnTo>
                    <a:pt x="4836" y="6221"/>
                  </a:lnTo>
                  <a:lnTo>
                    <a:pt x="4836" y="6299"/>
                  </a:lnTo>
                  <a:lnTo>
                    <a:pt x="4871" y="6299"/>
                  </a:lnTo>
                  <a:lnTo>
                    <a:pt x="4871" y="6377"/>
                  </a:lnTo>
                  <a:lnTo>
                    <a:pt x="4906" y="6377"/>
                  </a:lnTo>
                  <a:lnTo>
                    <a:pt x="4906" y="6454"/>
                  </a:lnTo>
                  <a:lnTo>
                    <a:pt x="4940" y="6454"/>
                  </a:lnTo>
                  <a:lnTo>
                    <a:pt x="4940" y="6532"/>
                  </a:lnTo>
                  <a:lnTo>
                    <a:pt x="4974" y="6532"/>
                  </a:lnTo>
                  <a:lnTo>
                    <a:pt x="4974" y="6610"/>
                  </a:lnTo>
                  <a:lnTo>
                    <a:pt x="5007" y="6610"/>
                  </a:lnTo>
                  <a:lnTo>
                    <a:pt x="5007" y="6688"/>
                  </a:lnTo>
                  <a:lnTo>
                    <a:pt x="5040" y="6688"/>
                  </a:lnTo>
                  <a:lnTo>
                    <a:pt x="5040" y="6765"/>
                  </a:lnTo>
                  <a:lnTo>
                    <a:pt x="5073" y="6765"/>
                  </a:lnTo>
                  <a:lnTo>
                    <a:pt x="5073" y="6843"/>
                  </a:lnTo>
                  <a:lnTo>
                    <a:pt x="5105" y="6843"/>
                  </a:lnTo>
                  <a:lnTo>
                    <a:pt x="5105" y="6921"/>
                  </a:lnTo>
                  <a:lnTo>
                    <a:pt x="5136" y="6921"/>
                  </a:lnTo>
                  <a:lnTo>
                    <a:pt x="5136" y="6999"/>
                  </a:lnTo>
                  <a:lnTo>
                    <a:pt x="5167" y="6999"/>
                  </a:lnTo>
                  <a:lnTo>
                    <a:pt x="5167" y="7077"/>
                  </a:lnTo>
                  <a:lnTo>
                    <a:pt x="5198" y="7077"/>
                  </a:lnTo>
                  <a:lnTo>
                    <a:pt x="5198" y="7154"/>
                  </a:lnTo>
                  <a:lnTo>
                    <a:pt x="5228" y="7154"/>
                  </a:lnTo>
                  <a:lnTo>
                    <a:pt x="5228" y="7232"/>
                  </a:lnTo>
                  <a:lnTo>
                    <a:pt x="5257" y="7232"/>
                  </a:lnTo>
                  <a:lnTo>
                    <a:pt x="5257" y="7310"/>
                  </a:lnTo>
                  <a:lnTo>
                    <a:pt x="5286" y="7310"/>
                  </a:lnTo>
                  <a:lnTo>
                    <a:pt x="5286" y="7388"/>
                  </a:lnTo>
                  <a:lnTo>
                    <a:pt x="5314" y="7388"/>
                  </a:lnTo>
                  <a:lnTo>
                    <a:pt x="5314" y="7465"/>
                  </a:lnTo>
                  <a:lnTo>
                    <a:pt x="5341" y="7465"/>
                  </a:lnTo>
                  <a:lnTo>
                    <a:pt x="5341" y="7543"/>
                  </a:lnTo>
                  <a:lnTo>
                    <a:pt x="5366" y="7543"/>
                  </a:lnTo>
                  <a:lnTo>
                    <a:pt x="5366" y="7621"/>
                  </a:lnTo>
                  <a:lnTo>
                    <a:pt x="5391" y="7621"/>
                  </a:lnTo>
                  <a:lnTo>
                    <a:pt x="5391" y="7699"/>
                  </a:lnTo>
                  <a:lnTo>
                    <a:pt x="5414" y="7699"/>
                  </a:lnTo>
                  <a:lnTo>
                    <a:pt x="5414" y="7777"/>
                  </a:lnTo>
                  <a:lnTo>
                    <a:pt x="5432" y="7777"/>
                  </a:lnTo>
                  <a:lnTo>
                    <a:pt x="5432" y="7699"/>
                  </a:lnTo>
                  <a:lnTo>
                    <a:pt x="5414" y="7699"/>
                  </a:lnTo>
                  <a:lnTo>
                    <a:pt x="5414" y="7621"/>
                  </a:lnTo>
                  <a:lnTo>
                    <a:pt x="5391" y="7621"/>
                  </a:lnTo>
                  <a:lnTo>
                    <a:pt x="5391" y="7543"/>
                  </a:lnTo>
                  <a:lnTo>
                    <a:pt x="5366" y="7543"/>
                  </a:lnTo>
                  <a:lnTo>
                    <a:pt x="5366" y="7465"/>
                  </a:lnTo>
                  <a:lnTo>
                    <a:pt x="5341" y="7465"/>
                  </a:lnTo>
                  <a:lnTo>
                    <a:pt x="5341" y="7388"/>
                  </a:lnTo>
                  <a:lnTo>
                    <a:pt x="5314" y="7388"/>
                  </a:lnTo>
                  <a:lnTo>
                    <a:pt x="5314" y="7310"/>
                  </a:lnTo>
                  <a:lnTo>
                    <a:pt x="5286" y="7310"/>
                  </a:lnTo>
                  <a:lnTo>
                    <a:pt x="5286" y="7232"/>
                  </a:lnTo>
                  <a:lnTo>
                    <a:pt x="5257" y="7232"/>
                  </a:lnTo>
                  <a:lnTo>
                    <a:pt x="5257" y="7154"/>
                  </a:lnTo>
                  <a:lnTo>
                    <a:pt x="5228" y="7154"/>
                  </a:lnTo>
                  <a:lnTo>
                    <a:pt x="5228" y="7077"/>
                  </a:lnTo>
                  <a:lnTo>
                    <a:pt x="5198" y="7077"/>
                  </a:lnTo>
                  <a:lnTo>
                    <a:pt x="5198" y="6999"/>
                  </a:lnTo>
                  <a:lnTo>
                    <a:pt x="5167" y="6999"/>
                  </a:lnTo>
                  <a:lnTo>
                    <a:pt x="5167" y="6921"/>
                  </a:lnTo>
                  <a:lnTo>
                    <a:pt x="5136" y="6921"/>
                  </a:lnTo>
                  <a:lnTo>
                    <a:pt x="5136" y="6843"/>
                  </a:lnTo>
                  <a:lnTo>
                    <a:pt x="5105" y="6843"/>
                  </a:lnTo>
                  <a:lnTo>
                    <a:pt x="5105" y="6765"/>
                  </a:lnTo>
                  <a:lnTo>
                    <a:pt x="5073" y="6765"/>
                  </a:lnTo>
                  <a:lnTo>
                    <a:pt x="5073" y="6688"/>
                  </a:lnTo>
                  <a:lnTo>
                    <a:pt x="5040" y="6688"/>
                  </a:lnTo>
                  <a:lnTo>
                    <a:pt x="5040" y="6610"/>
                  </a:lnTo>
                  <a:lnTo>
                    <a:pt x="5007" y="6610"/>
                  </a:lnTo>
                  <a:lnTo>
                    <a:pt x="5007" y="6532"/>
                  </a:lnTo>
                  <a:lnTo>
                    <a:pt x="4974" y="6532"/>
                  </a:lnTo>
                  <a:lnTo>
                    <a:pt x="4974" y="6454"/>
                  </a:lnTo>
                  <a:lnTo>
                    <a:pt x="4940" y="6454"/>
                  </a:lnTo>
                  <a:lnTo>
                    <a:pt x="4940" y="6377"/>
                  </a:lnTo>
                  <a:lnTo>
                    <a:pt x="4906" y="6377"/>
                  </a:lnTo>
                  <a:lnTo>
                    <a:pt x="4906" y="6299"/>
                  </a:lnTo>
                  <a:lnTo>
                    <a:pt x="4871" y="6299"/>
                  </a:lnTo>
                  <a:lnTo>
                    <a:pt x="4871" y="6221"/>
                  </a:lnTo>
                  <a:lnTo>
                    <a:pt x="4836" y="6221"/>
                  </a:lnTo>
                  <a:lnTo>
                    <a:pt x="4836" y="6143"/>
                  </a:lnTo>
                  <a:lnTo>
                    <a:pt x="4801" y="6143"/>
                  </a:lnTo>
                  <a:lnTo>
                    <a:pt x="4801" y="6066"/>
                  </a:lnTo>
                  <a:lnTo>
                    <a:pt x="4765" y="6066"/>
                  </a:lnTo>
                  <a:lnTo>
                    <a:pt x="4765" y="5988"/>
                  </a:lnTo>
                  <a:lnTo>
                    <a:pt x="4729" y="5988"/>
                  </a:lnTo>
                  <a:lnTo>
                    <a:pt x="4729" y="5910"/>
                  </a:lnTo>
                  <a:lnTo>
                    <a:pt x="4692" y="5910"/>
                  </a:lnTo>
                  <a:lnTo>
                    <a:pt x="4692" y="5832"/>
                  </a:lnTo>
                  <a:lnTo>
                    <a:pt x="4655" y="5832"/>
                  </a:lnTo>
                  <a:lnTo>
                    <a:pt x="4655" y="5754"/>
                  </a:lnTo>
                  <a:lnTo>
                    <a:pt x="4618" y="5754"/>
                  </a:lnTo>
                  <a:lnTo>
                    <a:pt x="4618" y="5677"/>
                  </a:lnTo>
                  <a:lnTo>
                    <a:pt x="4580" y="5677"/>
                  </a:lnTo>
                  <a:lnTo>
                    <a:pt x="4580" y="5599"/>
                  </a:lnTo>
                  <a:lnTo>
                    <a:pt x="4542" y="5599"/>
                  </a:lnTo>
                  <a:lnTo>
                    <a:pt x="4542" y="5521"/>
                  </a:lnTo>
                  <a:lnTo>
                    <a:pt x="4504" y="5521"/>
                  </a:lnTo>
                  <a:lnTo>
                    <a:pt x="4504" y="5443"/>
                  </a:lnTo>
                  <a:lnTo>
                    <a:pt x="4465" y="5443"/>
                  </a:lnTo>
                  <a:lnTo>
                    <a:pt x="4465" y="5366"/>
                  </a:lnTo>
                  <a:lnTo>
                    <a:pt x="4426" y="5366"/>
                  </a:lnTo>
                  <a:lnTo>
                    <a:pt x="4426" y="5288"/>
                  </a:lnTo>
                  <a:lnTo>
                    <a:pt x="4387" y="5288"/>
                  </a:lnTo>
                  <a:lnTo>
                    <a:pt x="4387" y="5210"/>
                  </a:lnTo>
                  <a:lnTo>
                    <a:pt x="4347" y="5210"/>
                  </a:lnTo>
                  <a:lnTo>
                    <a:pt x="4347" y="5132"/>
                  </a:lnTo>
                  <a:lnTo>
                    <a:pt x="4307" y="5132"/>
                  </a:lnTo>
                  <a:lnTo>
                    <a:pt x="4307" y="5055"/>
                  </a:lnTo>
                  <a:lnTo>
                    <a:pt x="4266" y="5055"/>
                  </a:lnTo>
                  <a:lnTo>
                    <a:pt x="4266" y="4977"/>
                  </a:lnTo>
                  <a:lnTo>
                    <a:pt x="4225" y="4977"/>
                  </a:lnTo>
                  <a:lnTo>
                    <a:pt x="4225" y="4899"/>
                  </a:lnTo>
                  <a:lnTo>
                    <a:pt x="4184" y="4899"/>
                  </a:lnTo>
                  <a:lnTo>
                    <a:pt x="4184" y="4821"/>
                  </a:lnTo>
                  <a:lnTo>
                    <a:pt x="4143" y="4821"/>
                  </a:lnTo>
                  <a:lnTo>
                    <a:pt x="4143" y="4743"/>
                  </a:lnTo>
                  <a:lnTo>
                    <a:pt x="4101" y="4743"/>
                  </a:lnTo>
                  <a:lnTo>
                    <a:pt x="4101" y="4666"/>
                  </a:lnTo>
                  <a:lnTo>
                    <a:pt x="4058" y="4666"/>
                  </a:lnTo>
                  <a:lnTo>
                    <a:pt x="4058" y="4588"/>
                  </a:lnTo>
                  <a:lnTo>
                    <a:pt x="4016" y="4588"/>
                  </a:lnTo>
                  <a:lnTo>
                    <a:pt x="4016" y="4510"/>
                  </a:lnTo>
                  <a:lnTo>
                    <a:pt x="3973" y="4510"/>
                  </a:lnTo>
                  <a:lnTo>
                    <a:pt x="3973" y="4432"/>
                  </a:lnTo>
                  <a:lnTo>
                    <a:pt x="3929" y="4432"/>
                  </a:lnTo>
                  <a:lnTo>
                    <a:pt x="3929" y="4355"/>
                  </a:lnTo>
                  <a:lnTo>
                    <a:pt x="3885" y="4355"/>
                  </a:lnTo>
                  <a:lnTo>
                    <a:pt x="3885" y="4277"/>
                  </a:lnTo>
                  <a:lnTo>
                    <a:pt x="3841" y="4277"/>
                  </a:lnTo>
                  <a:lnTo>
                    <a:pt x="3841" y="4199"/>
                  </a:lnTo>
                  <a:lnTo>
                    <a:pt x="3797" y="4199"/>
                  </a:lnTo>
                  <a:lnTo>
                    <a:pt x="3797" y="4121"/>
                  </a:lnTo>
                  <a:lnTo>
                    <a:pt x="3752" y="4121"/>
                  </a:lnTo>
                  <a:lnTo>
                    <a:pt x="3752" y="4044"/>
                  </a:lnTo>
                  <a:lnTo>
                    <a:pt x="3706" y="4044"/>
                  </a:lnTo>
                  <a:lnTo>
                    <a:pt x="3706" y="3966"/>
                  </a:lnTo>
                  <a:lnTo>
                    <a:pt x="3660" y="3966"/>
                  </a:lnTo>
                  <a:lnTo>
                    <a:pt x="3660" y="3888"/>
                  </a:lnTo>
                  <a:lnTo>
                    <a:pt x="3614" y="3888"/>
                  </a:lnTo>
                  <a:lnTo>
                    <a:pt x="3614" y="3810"/>
                  </a:lnTo>
                  <a:lnTo>
                    <a:pt x="3568" y="3810"/>
                  </a:lnTo>
                  <a:lnTo>
                    <a:pt x="3568" y="3732"/>
                  </a:lnTo>
                  <a:lnTo>
                    <a:pt x="3521" y="3732"/>
                  </a:lnTo>
                  <a:lnTo>
                    <a:pt x="3521" y="3655"/>
                  </a:lnTo>
                  <a:lnTo>
                    <a:pt x="3473" y="3655"/>
                  </a:lnTo>
                  <a:lnTo>
                    <a:pt x="3473" y="3577"/>
                  </a:lnTo>
                  <a:lnTo>
                    <a:pt x="3425" y="3577"/>
                  </a:lnTo>
                  <a:lnTo>
                    <a:pt x="3425" y="3499"/>
                  </a:lnTo>
                  <a:lnTo>
                    <a:pt x="3377" y="3499"/>
                  </a:lnTo>
                  <a:lnTo>
                    <a:pt x="3377" y="3421"/>
                  </a:lnTo>
                  <a:lnTo>
                    <a:pt x="3328" y="3421"/>
                  </a:lnTo>
                  <a:lnTo>
                    <a:pt x="3328" y="3344"/>
                  </a:lnTo>
                  <a:lnTo>
                    <a:pt x="3278" y="3344"/>
                  </a:lnTo>
                  <a:lnTo>
                    <a:pt x="3278" y="3266"/>
                  </a:lnTo>
                  <a:lnTo>
                    <a:pt x="3229" y="3266"/>
                  </a:lnTo>
                  <a:lnTo>
                    <a:pt x="3229" y="3188"/>
                  </a:lnTo>
                  <a:lnTo>
                    <a:pt x="3178" y="3188"/>
                  </a:lnTo>
                  <a:lnTo>
                    <a:pt x="3178" y="3110"/>
                  </a:lnTo>
                  <a:lnTo>
                    <a:pt x="3127" y="3110"/>
                  </a:lnTo>
                  <a:lnTo>
                    <a:pt x="3127" y="3033"/>
                  </a:lnTo>
                  <a:lnTo>
                    <a:pt x="3076" y="3033"/>
                  </a:lnTo>
                  <a:lnTo>
                    <a:pt x="3076" y="2955"/>
                  </a:lnTo>
                  <a:lnTo>
                    <a:pt x="3024" y="2955"/>
                  </a:lnTo>
                  <a:lnTo>
                    <a:pt x="3024" y="2877"/>
                  </a:lnTo>
                  <a:lnTo>
                    <a:pt x="2972" y="2877"/>
                  </a:lnTo>
                  <a:lnTo>
                    <a:pt x="2972" y="2799"/>
                  </a:lnTo>
                  <a:lnTo>
                    <a:pt x="2919" y="2799"/>
                  </a:lnTo>
                  <a:lnTo>
                    <a:pt x="2919" y="2721"/>
                  </a:lnTo>
                  <a:lnTo>
                    <a:pt x="2865" y="2721"/>
                  </a:lnTo>
                  <a:lnTo>
                    <a:pt x="2865" y="2644"/>
                  </a:lnTo>
                  <a:lnTo>
                    <a:pt x="2811" y="2644"/>
                  </a:lnTo>
                  <a:lnTo>
                    <a:pt x="2811" y="2566"/>
                  </a:lnTo>
                  <a:lnTo>
                    <a:pt x="2756" y="2566"/>
                  </a:lnTo>
                  <a:lnTo>
                    <a:pt x="2756" y="2488"/>
                  </a:lnTo>
                  <a:lnTo>
                    <a:pt x="2700" y="2488"/>
                  </a:lnTo>
                  <a:lnTo>
                    <a:pt x="2700" y="2410"/>
                  </a:lnTo>
                  <a:lnTo>
                    <a:pt x="2644" y="2410"/>
                  </a:lnTo>
                  <a:lnTo>
                    <a:pt x="2644" y="2333"/>
                  </a:lnTo>
                  <a:lnTo>
                    <a:pt x="2587" y="2333"/>
                  </a:lnTo>
                  <a:lnTo>
                    <a:pt x="2587" y="2255"/>
                  </a:lnTo>
                  <a:lnTo>
                    <a:pt x="2530" y="2255"/>
                  </a:lnTo>
                  <a:lnTo>
                    <a:pt x="2530" y="2177"/>
                  </a:lnTo>
                  <a:lnTo>
                    <a:pt x="2472" y="2177"/>
                  </a:lnTo>
                  <a:lnTo>
                    <a:pt x="2472" y="2099"/>
                  </a:lnTo>
                  <a:lnTo>
                    <a:pt x="2413" y="2099"/>
                  </a:lnTo>
                  <a:lnTo>
                    <a:pt x="2413" y="2022"/>
                  </a:lnTo>
                  <a:lnTo>
                    <a:pt x="2353" y="2022"/>
                  </a:lnTo>
                  <a:lnTo>
                    <a:pt x="2353" y="1944"/>
                  </a:lnTo>
                  <a:lnTo>
                    <a:pt x="2292" y="1944"/>
                  </a:lnTo>
                  <a:lnTo>
                    <a:pt x="2292" y="1866"/>
                  </a:lnTo>
                  <a:lnTo>
                    <a:pt x="2230" y="1866"/>
                  </a:lnTo>
                  <a:lnTo>
                    <a:pt x="2230" y="1788"/>
                  </a:lnTo>
                  <a:lnTo>
                    <a:pt x="2168" y="1788"/>
                  </a:lnTo>
                  <a:lnTo>
                    <a:pt x="2168" y="1710"/>
                  </a:lnTo>
                  <a:lnTo>
                    <a:pt x="2104" y="1710"/>
                  </a:lnTo>
                  <a:lnTo>
                    <a:pt x="2104" y="1633"/>
                  </a:lnTo>
                  <a:lnTo>
                    <a:pt x="2039" y="1633"/>
                  </a:lnTo>
                  <a:lnTo>
                    <a:pt x="2039" y="1555"/>
                  </a:lnTo>
                  <a:lnTo>
                    <a:pt x="1974" y="1555"/>
                  </a:lnTo>
                  <a:lnTo>
                    <a:pt x="1974" y="1477"/>
                  </a:lnTo>
                  <a:lnTo>
                    <a:pt x="1907" y="1477"/>
                  </a:lnTo>
                  <a:lnTo>
                    <a:pt x="1907" y="1399"/>
                  </a:lnTo>
                  <a:lnTo>
                    <a:pt x="1839" y="1399"/>
                  </a:lnTo>
                  <a:lnTo>
                    <a:pt x="1839" y="1322"/>
                  </a:lnTo>
                  <a:lnTo>
                    <a:pt x="1769" y="1322"/>
                  </a:lnTo>
                  <a:lnTo>
                    <a:pt x="1769" y="1244"/>
                  </a:lnTo>
                  <a:lnTo>
                    <a:pt x="1698" y="1244"/>
                  </a:lnTo>
                  <a:lnTo>
                    <a:pt x="1698" y="1166"/>
                  </a:lnTo>
                  <a:lnTo>
                    <a:pt x="1626" y="1166"/>
                  </a:lnTo>
                  <a:lnTo>
                    <a:pt x="1626" y="1088"/>
                  </a:lnTo>
                  <a:lnTo>
                    <a:pt x="1552" y="1088"/>
                  </a:lnTo>
                  <a:lnTo>
                    <a:pt x="1552" y="1011"/>
                  </a:lnTo>
                  <a:lnTo>
                    <a:pt x="1476" y="1011"/>
                  </a:lnTo>
                  <a:lnTo>
                    <a:pt x="1476" y="933"/>
                  </a:lnTo>
                  <a:lnTo>
                    <a:pt x="1398" y="933"/>
                  </a:lnTo>
                  <a:lnTo>
                    <a:pt x="1398" y="855"/>
                  </a:lnTo>
                  <a:lnTo>
                    <a:pt x="1318" y="855"/>
                  </a:lnTo>
                  <a:lnTo>
                    <a:pt x="1318" y="777"/>
                  </a:lnTo>
                  <a:lnTo>
                    <a:pt x="1235" y="777"/>
                  </a:lnTo>
                  <a:lnTo>
                    <a:pt x="1235" y="699"/>
                  </a:lnTo>
                  <a:lnTo>
                    <a:pt x="1150" y="699"/>
                  </a:lnTo>
                  <a:lnTo>
                    <a:pt x="1150" y="622"/>
                  </a:lnTo>
                  <a:lnTo>
                    <a:pt x="1061" y="622"/>
                  </a:lnTo>
                  <a:lnTo>
                    <a:pt x="1061" y="544"/>
                  </a:lnTo>
                  <a:lnTo>
                    <a:pt x="969" y="544"/>
                  </a:lnTo>
                  <a:lnTo>
                    <a:pt x="969" y="466"/>
                  </a:lnTo>
                  <a:lnTo>
                    <a:pt x="872" y="466"/>
                  </a:lnTo>
                  <a:lnTo>
                    <a:pt x="872" y="388"/>
                  </a:lnTo>
                  <a:lnTo>
                    <a:pt x="770" y="388"/>
                  </a:lnTo>
                  <a:lnTo>
                    <a:pt x="770" y="311"/>
                  </a:lnTo>
                  <a:lnTo>
                    <a:pt x="661" y="311"/>
                  </a:lnTo>
                  <a:lnTo>
                    <a:pt x="661" y="233"/>
                  </a:lnTo>
                  <a:lnTo>
                    <a:pt x="543" y="233"/>
                  </a:lnTo>
                  <a:lnTo>
                    <a:pt x="543" y="155"/>
                  </a:lnTo>
                  <a:lnTo>
                    <a:pt x="411" y="155"/>
                  </a:lnTo>
                  <a:lnTo>
                    <a:pt x="411" y="77"/>
                  </a:lnTo>
                  <a:lnTo>
                    <a:pt x="255" y="77"/>
                  </a:lnTo>
                  <a:lnTo>
                    <a:pt x="255" y="0"/>
                  </a:lnTo>
                  <a:lnTo>
                    <a:pt x="0" y="0"/>
                  </a:lnTo>
                </a:path>
              </a:pathLst>
            </a:custGeom>
            <a:noFill/>
            <a:ln w="158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80907" name="Group 295"/>
          <p:cNvGrpSpPr>
            <a:grpSpLocks/>
          </p:cNvGrpSpPr>
          <p:nvPr/>
        </p:nvGrpSpPr>
        <p:grpSpPr bwMode="auto">
          <a:xfrm>
            <a:off x="3995738" y="2514600"/>
            <a:ext cx="1233487" cy="1439863"/>
            <a:chOff x="2517" y="1584"/>
            <a:chExt cx="777" cy="907"/>
          </a:xfrm>
        </p:grpSpPr>
        <p:sp>
          <p:nvSpPr>
            <p:cNvPr id="80935" name="Line 63"/>
            <p:cNvSpPr>
              <a:spLocks noChangeShapeType="1"/>
            </p:cNvSpPr>
            <p:nvPr/>
          </p:nvSpPr>
          <p:spPr bwMode="auto">
            <a:xfrm>
              <a:off x="2575" y="2344"/>
              <a:ext cx="700"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0936" name="Rectangle 64"/>
            <p:cNvSpPr>
              <a:spLocks noChangeArrowheads="1"/>
            </p:cNvSpPr>
            <p:nvPr/>
          </p:nvSpPr>
          <p:spPr bwMode="auto">
            <a:xfrm>
              <a:off x="2517" y="2357"/>
              <a:ext cx="155"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r>
                <a:rPr lang="en-US" altLang="en-US" sz="1400">
                  <a:latin typeface="MS Sans Serif"/>
                </a:rPr>
                <a:t>0.7</a:t>
              </a:r>
              <a:endParaRPr lang="en-US" altLang="en-US" sz="1400">
                <a:latin typeface="Times New Roman" panose="02020603050405020304" pitchFamily="18" charset="0"/>
              </a:endParaRPr>
            </a:p>
          </p:txBody>
        </p:sp>
        <p:sp>
          <p:nvSpPr>
            <p:cNvPr id="80937" name="Rectangle 65"/>
            <p:cNvSpPr>
              <a:spLocks noChangeArrowheads="1"/>
            </p:cNvSpPr>
            <p:nvPr/>
          </p:nvSpPr>
          <p:spPr bwMode="auto">
            <a:xfrm>
              <a:off x="2750" y="2357"/>
              <a:ext cx="155"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r>
                <a:rPr lang="en-US" altLang="en-US" sz="1400">
                  <a:latin typeface="MS Sans Serif"/>
                </a:rPr>
                <a:t>0.8</a:t>
              </a:r>
              <a:endParaRPr lang="en-US" altLang="en-US" sz="1400">
                <a:latin typeface="Times New Roman" panose="02020603050405020304" pitchFamily="18" charset="0"/>
              </a:endParaRPr>
            </a:p>
          </p:txBody>
        </p:sp>
        <p:sp>
          <p:nvSpPr>
            <p:cNvPr id="80938" name="Rectangle 66"/>
            <p:cNvSpPr>
              <a:spLocks noChangeArrowheads="1"/>
            </p:cNvSpPr>
            <p:nvPr/>
          </p:nvSpPr>
          <p:spPr bwMode="auto">
            <a:xfrm>
              <a:off x="2984" y="2357"/>
              <a:ext cx="155"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r>
                <a:rPr lang="en-US" altLang="en-US" sz="1400">
                  <a:latin typeface="MS Sans Serif"/>
                </a:rPr>
                <a:t>0.9</a:t>
              </a:r>
              <a:endParaRPr lang="en-US" altLang="en-US" sz="1400">
                <a:latin typeface="Times New Roman" panose="02020603050405020304" pitchFamily="18" charset="0"/>
              </a:endParaRPr>
            </a:p>
          </p:txBody>
        </p:sp>
        <p:sp>
          <p:nvSpPr>
            <p:cNvPr id="80939" name="Rectangle 67"/>
            <p:cNvSpPr>
              <a:spLocks noChangeArrowheads="1"/>
            </p:cNvSpPr>
            <p:nvPr/>
          </p:nvSpPr>
          <p:spPr bwMode="auto">
            <a:xfrm>
              <a:off x="3232" y="2357"/>
              <a:ext cx="62"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r>
                <a:rPr lang="en-US" altLang="en-US" sz="1400">
                  <a:latin typeface="MS Sans Serif"/>
                </a:rPr>
                <a:t>1</a:t>
              </a:r>
              <a:endParaRPr lang="en-US" altLang="en-US" sz="1400">
                <a:latin typeface="Times New Roman" panose="02020603050405020304" pitchFamily="18" charset="0"/>
              </a:endParaRPr>
            </a:p>
          </p:txBody>
        </p:sp>
        <p:sp>
          <p:nvSpPr>
            <p:cNvPr id="80940" name="Line 68"/>
            <p:cNvSpPr>
              <a:spLocks noChangeShapeType="1"/>
            </p:cNvSpPr>
            <p:nvPr/>
          </p:nvSpPr>
          <p:spPr bwMode="auto">
            <a:xfrm flipV="1">
              <a:off x="2575" y="1584"/>
              <a:ext cx="1" cy="76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0941" name="Freeform 69"/>
            <p:cNvSpPr>
              <a:spLocks/>
            </p:cNvSpPr>
            <p:nvPr/>
          </p:nvSpPr>
          <p:spPr bwMode="auto">
            <a:xfrm flipV="1">
              <a:off x="2738" y="1584"/>
              <a:ext cx="491" cy="760"/>
            </a:xfrm>
            <a:custGeom>
              <a:avLst/>
              <a:gdLst>
                <a:gd name="T0" fmla="*/ 0 w 5320"/>
                <a:gd name="T1" fmla="*/ 23 h 8257"/>
                <a:gd name="T2" fmla="*/ 0 w 5320"/>
                <a:gd name="T3" fmla="*/ 46 h 8257"/>
                <a:gd name="T4" fmla="*/ 0 w 5320"/>
                <a:gd name="T5" fmla="*/ 76 h 8257"/>
                <a:gd name="T6" fmla="*/ 0 w 5320"/>
                <a:gd name="T7" fmla="*/ 99 h 8257"/>
                <a:gd name="T8" fmla="*/ 0 w 5320"/>
                <a:gd name="T9" fmla="*/ 129 h 8257"/>
                <a:gd name="T10" fmla="*/ 0 w 5320"/>
                <a:gd name="T11" fmla="*/ 152 h 8257"/>
                <a:gd name="T12" fmla="*/ 0 w 5320"/>
                <a:gd name="T13" fmla="*/ 182 h 8257"/>
                <a:gd name="T14" fmla="*/ 0 w 5320"/>
                <a:gd name="T15" fmla="*/ 205 h 8257"/>
                <a:gd name="T16" fmla="*/ 0 w 5320"/>
                <a:gd name="T17" fmla="*/ 236 h 8257"/>
                <a:gd name="T18" fmla="*/ 10 w 5320"/>
                <a:gd name="T19" fmla="*/ 258 h 8257"/>
                <a:gd name="T20" fmla="*/ 49 w 5320"/>
                <a:gd name="T21" fmla="*/ 289 h 8257"/>
                <a:gd name="T22" fmla="*/ 92 w 5320"/>
                <a:gd name="T23" fmla="*/ 312 h 8257"/>
                <a:gd name="T24" fmla="*/ 119 w 5320"/>
                <a:gd name="T25" fmla="*/ 342 h 8257"/>
                <a:gd name="T26" fmla="*/ 150 w 5320"/>
                <a:gd name="T27" fmla="*/ 365 h 8257"/>
                <a:gd name="T28" fmla="*/ 170 w 5320"/>
                <a:gd name="T29" fmla="*/ 395 h 8257"/>
                <a:gd name="T30" fmla="*/ 193 w 5320"/>
                <a:gd name="T31" fmla="*/ 418 h 8257"/>
                <a:gd name="T32" fmla="*/ 209 w 5320"/>
                <a:gd name="T33" fmla="*/ 448 h 8257"/>
                <a:gd name="T34" fmla="*/ 227 w 5320"/>
                <a:gd name="T35" fmla="*/ 471 h 8257"/>
                <a:gd name="T36" fmla="*/ 239 w 5320"/>
                <a:gd name="T37" fmla="*/ 502 h 8257"/>
                <a:gd name="T38" fmla="*/ 254 w 5320"/>
                <a:gd name="T39" fmla="*/ 524 h 8257"/>
                <a:gd name="T40" fmla="*/ 264 w 5320"/>
                <a:gd name="T41" fmla="*/ 555 h 8257"/>
                <a:gd name="T42" fmla="*/ 276 w 5320"/>
                <a:gd name="T43" fmla="*/ 578 h 8257"/>
                <a:gd name="T44" fmla="*/ 284 w 5320"/>
                <a:gd name="T45" fmla="*/ 608 h 8257"/>
                <a:gd name="T46" fmla="*/ 294 w 5320"/>
                <a:gd name="T47" fmla="*/ 631 h 8257"/>
                <a:gd name="T48" fmla="*/ 301 w 5320"/>
                <a:gd name="T49" fmla="*/ 661 h 8257"/>
                <a:gd name="T50" fmla="*/ 309 w 5320"/>
                <a:gd name="T51" fmla="*/ 684 h 8257"/>
                <a:gd name="T52" fmla="*/ 315 w 5320"/>
                <a:gd name="T53" fmla="*/ 714 h 8257"/>
                <a:gd name="T54" fmla="*/ 322 w 5320"/>
                <a:gd name="T55" fmla="*/ 737 h 8257"/>
                <a:gd name="T56" fmla="*/ 491 w 5320"/>
                <a:gd name="T57" fmla="*/ 752 h 8257"/>
                <a:gd name="T58" fmla="*/ 491 w 5320"/>
                <a:gd name="T59" fmla="*/ 730 h 8257"/>
                <a:gd name="T60" fmla="*/ 491 w 5320"/>
                <a:gd name="T61" fmla="*/ 699 h 8257"/>
                <a:gd name="T62" fmla="*/ 491 w 5320"/>
                <a:gd name="T63" fmla="*/ 676 h 8257"/>
                <a:gd name="T64" fmla="*/ 491 w 5320"/>
                <a:gd name="T65" fmla="*/ 646 h 8257"/>
                <a:gd name="T66" fmla="*/ 491 w 5320"/>
                <a:gd name="T67" fmla="*/ 623 h 8257"/>
                <a:gd name="T68" fmla="*/ 491 w 5320"/>
                <a:gd name="T69" fmla="*/ 593 h 8257"/>
                <a:gd name="T70" fmla="*/ 491 w 5320"/>
                <a:gd name="T71" fmla="*/ 570 h 8257"/>
                <a:gd name="T72" fmla="*/ 491 w 5320"/>
                <a:gd name="T73" fmla="*/ 540 h 8257"/>
                <a:gd name="T74" fmla="*/ 491 w 5320"/>
                <a:gd name="T75" fmla="*/ 517 h 8257"/>
                <a:gd name="T76" fmla="*/ 491 w 5320"/>
                <a:gd name="T77" fmla="*/ 486 h 8257"/>
                <a:gd name="T78" fmla="*/ 491 w 5320"/>
                <a:gd name="T79" fmla="*/ 464 h 8257"/>
                <a:gd name="T80" fmla="*/ 491 w 5320"/>
                <a:gd name="T81" fmla="*/ 433 h 8257"/>
                <a:gd name="T82" fmla="*/ 491 w 5320"/>
                <a:gd name="T83" fmla="*/ 410 h 8257"/>
                <a:gd name="T84" fmla="*/ 491 w 5320"/>
                <a:gd name="T85" fmla="*/ 380 h 8257"/>
                <a:gd name="T86" fmla="*/ 491 w 5320"/>
                <a:gd name="T87" fmla="*/ 357 h 8257"/>
                <a:gd name="T88" fmla="*/ 491 w 5320"/>
                <a:gd name="T89" fmla="*/ 327 h 8257"/>
                <a:gd name="T90" fmla="*/ 491 w 5320"/>
                <a:gd name="T91" fmla="*/ 304 h 8257"/>
                <a:gd name="T92" fmla="*/ 491 w 5320"/>
                <a:gd name="T93" fmla="*/ 274 h 8257"/>
                <a:gd name="T94" fmla="*/ 489 w 5320"/>
                <a:gd name="T95" fmla="*/ 251 h 8257"/>
                <a:gd name="T96" fmla="*/ 468 w 5320"/>
                <a:gd name="T97" fmla="*/ 220 h 8257"/>
                <a:gd name="T98" fmla="*/ 442 w 5320"/>
                <a:gd name="T99" fmla="*/ 198 h 8257"/>
                <a:gd name="T100" fmla="*/ 425 w 5320"/>
                <a:gd name="T101" fmla="*/ 167 h 8257"/>
                <a:gd name="T102" fmla="*/ 404 w 5320"/>
                <a:gd name="T103" fmla="*/ 144 h 8257"/>
                <a:gd name="T104" fmla="*/ 390 w 5320"/>
                <a:gd name="T105" fmla="*/ 114 h 8257"/>
                <a:gd name="T106" fmla="*/ 372 w 5320"/>
                <a:gd name="T107" fmla="*/ 91 h 8257"/>
                <a:gd name="T108" fmla="*/ 360 w 5320"/>
                <a:gd name="T109" fmla="*/ 61 h 8257"/>
                <a:gd name="T110" fmla="*/ 345 w 5320"/>
                <a:gd name="T111" fmla="*/ 38 h 8257"/>
                <a:gd name="T112" fmla="*/ 334 w 5320"/>
                <a:gd name="T113" fmla="*/ 8 h 8257"/>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5320"/>
                <a:gd name="T172" fmla="*/ 0 h 8257"/>
                <a:gd name="T173" fmla="*/ 5320 w 5320"/>
                <a:gd name="T174" fmla="*/ 8257 h 8257"/>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5320" h="8257">
                  <a:moveTo>
                    <a:pt x="0" y="0"/>
                  </a:moveTo>
                  <a:lnTo>
                    <a:pt x="0" y="0"/>
                  </a:lnTo>
                  <a:lnTo>
                    <a:pt x="0" y="82"/>
                  </a:lnTo>
                  <a:lnTo>
                    <a:pt x="0" y="165"/>
                  </a:lnTo>
                  <a:lnTo>
                    <a:pt x="0" y="247"/>
                  </a:lnTo>
                  <a:lnTo>
                    <a:pt x="0" y="330"/>
                  </a:lnTo>
                  <a:lnTo>
                    <a:pt x="0" y="412"/>
                  </a:lnTo>
                  <a:lnTo>
                    <a:pt x="0" y="495"/>
                  </a:lnTo>
                  <a:lnTo>
                    <a:pt x="0" y="577"/>
                  </a:lnTo>
                  <a:lnTo>
                    <a:pt x="0" y="660"/>
                  </a:lnTo>
                  <a:lnTo>
                    <a:pt x="0" y="743"/>
                  </a:lnTo>
                  <a:lnTo>
                    <a:pt x="0" y="825"/>
                  </a:lnTo>
                  <a:lnTo>
                    <a:pt x="0" y="908"/>
                  </a:lnTo>
                  <a:lnTo>
                    <a:pt x="0" y="990"/>
                  </a:lnTo>
                  <a:lnTo>
                    <a:pt x="0" y="1073"/>
                  </a:lnTo>
                  <a:lnTo>
                    <a:pt x="0" y="1155"/>
                  </a:lnTo>
                  <a:lnTo>
                    <a:pt x="0" y="1238"/>
                  </a:lnTo>
                  <a:lnTo>
                    <a:pt x="0" y="1321"/>
                  </a:lnTo>
                  <a:lnTo>
                    <a:pt x="0" y="1403"/>
                  </a:lnTo>
                  <a:lnTo>
                    <a:pt x="0" y="1486"/>
                  </a:lnTo>
                  <a:lnTo>
                    <a:pt x="0" y="1568"/>
                  </a:lnTo>
                  <a:lnTo>
                    <a:pt x="0" y="1651"/>
                  </a:lnTo>
                  <a:lnTo>
                    <a:pt x="0" y="1733"/>
                  </a:lnTo>
                  <a:lnTo>
                    <a:pt x="0" y="1816"/>
                  </a:lnTo>
                  <a:lnTo>
                    <a:pt x="0" y="1899"/>
                  </a:lnTo>
                  <a:lnTo>
                    <a:pt x="0" y="1981"/>
                  </a:lnTo>
                  <a:lnTo>
                    <a:pt x="0" y="2064"/>
                  </a:lnTo>
                  <a:lnTo>
                    <a:pt x="0" y="2146"/>
                  </a:lnTo>
                  <a:lnTo>
                    <a:pt x="0" y="2229"/>
                  </a:lnTo>
                  <a:lnTo>
                    <a:pt x="0" y="2311"/>
                  </a:lnTo>
                  <a:lnTo>
                    <a:pt x="0" y="2394"/>
                  </a:lnTo>
                  <a:lnTo>
                    <a:pt x="0" y="2477"/>
                  </a:lnTo>
                  <a:lnTo>
                    <a:pt x="0" y="2559"/>
                  </a:lnTo>
                  <a:lnTo>
                    <a:pt x="0" y="2642"/>
                  </a:lnTo>
                  <a:lnTo>
                    <a:pt x="0" y="2724"/>
                  </a:lnTo>
                  <a:lnTo>
                    <a:pt x="0" y="2807"/>
                  </a:lnTo>
                  <a:lnTo>
                    <a:pt x="104" y="2807"/>
                  </a:lnTo>
                  <a:lnTo>
                    <a:pt x="104" y="2889"/>
                  </a:lnTo>
                  <a:lnTo>
                    <a:pt x="253" y="2889"/>
                  </a:lnTo>
                  <a:lnTo>
                    <a:pt x="253" y="2972"/>
                  </a:lnTo>
                  <a:lnTo>
                    <a:pt x="394" y="2972"/>
                  </a:lnTo>
                  <a:lnTo>
                    <a:pt x="394" y="3055"/>
                  </a:lnTo>
                  <a:lnTo>
                    <a:pt x="527" y="3055"/>
                  </a:lnTo>
                  <a:lnTo>
                    <a:pt x="527" y="3137"/>
                  </a:lnTo>
                  <a:lnTo>
                    <a:pt x="653" y="3137"/>
                  </a:lnTo>
                  <a:lnTo>
                    <a:pt x="653" y="3220"/>
                  </a:lnTo>
                  <a:lnTo>
                    <a:pt x="773" y="3220"/>
                  </a:lnTo>
                  <a:lnTo>
                    <a:pt x="773" y="3302"/>
                  </a:lnTo>
                  <a:lnTo>
                    <a:pt x="887" y="3302"/>
                  </a:lnTo>
                  <a:lnTo>
                    <a:pt x="887" y="3385"/>
                  </a:lnTo>
                  <a:lnTo>
                    <a:pt x="995" y="3385"/>
                  </a:lnTo>
                  <a:lnTo>
                    <a:pt x="995" y="3467"/>
                  </a:lnTo>
                  <a:lnTo>
                    <a:pt x="1098" y="3467"/>
                  </a:lnTo>
                  <a:lnTo>
                    <a:pt x="1098" y="3550"/>
                  </a:lnTo>
                  <a:lnTo>
                    <a:pt x="1196" y="3550"/>
                  </a:lnTo>
                  <a:lnTo>
                    <a:pt x="1196" y="3633"/>
                  </a:lnTo>
                  <a:lnTo>
                    <a:pt x="1290" y="3633"/>
                  </a:lnTo>
                  <a:lnTo>
                    <a:pt x="1290" y="3715"/>
                  </a:lnTo>
                  <a:lnTo>
                    <a:pt x="1379" y="3715"/>
                  </a:lnTo>
                  <a:lnTo>
                    <a:pt x="1379" y="3798"/>
                  </a:lnTo>
                  <a:lnTo>
                    <a:pt x="1465" y="3798"/>
                  </a:lnTo>
                  <a:lnTo>
                    <a:pt x="1465" y="3880"/>
                  </a:lnTo>
                  <a:lnTo>
                    <a:pt x="1547" y="3880"/>
                  </a:lnTo>
                  <a:lnTo>
                    <a:pt x="1547" y="3963"/>
                  </a:lnTo>
                  <a:lnTo>
                    <a:pt x="1625" y="3963"/>
                  </a:lnTo>
                  <a:lnTo>
                    <a:pt x="1625" y="4045"/>
                  </a:lnTo>
                  <a:lnTo>
                    <a:pt x="1701" y="4045"/>
                  </a:lnTo>
                  <a:lnTo>
                    <a:pt x="1701" y="4128"/>
                  </a:lnTo>
                  <a:lnTo>
                    <a:pt x="1773" y="4128"/>
                  </a:lnTo>
                  <a:lnTo>
                    <a:pt x="1773" y="4211"/>
                  </a:lnTo>
                  <a:lnTo>
                    <a:pt x="1843" y="4211"/>
                  </a:lnTo>
                  <a:lnTo>
                    <a:pt x="1843" y="4293"/>
                  </a:lnTo>
                  <a:lnTo>
                    <a:pt x="1910" y="4293"/>
                  </a:lnTo>
                  <a:lnTo>
                    <a:pt x="1910" y="4376"/>
                  </a:lnTo>
                  <a:lnTo>
                    <a:pt x="1974" y="4376"/>
                  </a:lnTo>
                  <a:lnTo>
                    <a:pt x="1974" y="4458"/>
                  </a:lnTo>
                  <a:lnTo>
                    <a:pt x="2036" y="4458"/>
                  </a:lnTo>
                  <a:lnTo>
                    <a:pt x="2036" y="4541"/>
                  </a:lnTo>
                  <a:lnTo>
                    <a:pt x="2096" y="4541"/>
                  </a:lnTo>
                  <a:lnTo>
                    <a:pt x="2096" y="4623"/>
                  </a:lnTo>
                  <a:lnTo>
                    <a:pt x="2153" y="4623"/>
                  </a:lnTo>
                  <a:lnTo>
                    <a:pt x="2153" y="4706"/>
                  </a:lnTo>
                  <a:lnTo>
                    <a:pt x="2209" y="4706"/>
                  </a:lnTo>
                  <a:lnTo>
                    <a:pt x="2209" y="4789"/>
                  </a:lnTo>
                  <a:lnTo>
                    <a:pt x="2262" y="4789"/>
                  </a:lnTo>
                  <a:lnTo>
                    <a:pt x="2262" y="4871"/>
                  </a:lnTo>
                  <a:lnTo>
                    <a:pt x="2314" y="4871"/>
                  </a:lnTo>
                  <a:lnTo>
                    <a:pt x="2314" y="4954"/>
                  </a:lnTo>
                  <a:lnTo>
                    <a:pt x="2364" y="4954"/>
                  </a:lnTo>
                  <a:lnTo>
                    <a:pt x="2364" y="5036"/>
                  </a:lnTo>
                  <a:lnTo>
                    <a:pt x="2413" y="5036"/>
                  </a:lnTo>
                  <a:lnTo>
                    <a:pt x="2413" y="5119"/>
                  </a:lnTo>
                  <a:lnTo>
                    <a:pt x="2460" y="5119"/>
                  </a:lnTo>
                  <a:lnTo>
                    <a:pt x="2460" y="5201"/>
                  </a:lnTo>
                  <a:lnTo>
                    <a:pt x="2505" y="5201"/>
                  </a:lnTo>
                  <a:lnTo>
                    <a:pt x="2505" y="5284"/>
                  </a:lnTo>
                  <a:lnTo>
                    <a:pt x="2549" y="5284"/>
                  </a:lnTo>
                  <a:lnTo>
                    <a:pt x="2549" y="5367"/>
                  </a:lnTo>
                  <a:lnTo>
                    <a:pt x="2592" y="5367"/>
                  </a:lnTo>
                  <a:lnTo>
                    <a:pt x="2592" y="5449"/>
                  </a:lnTo>
                  <a:lnTo>
                    <a:pt x="2633" y="5449"/>
                  </a:lnTo>
                  <a:lnTo>
                    <a:pt x="2633" y="5532"/>
                  </a:lnTo>
                  <a:lnTo>
                    <a:pt x="2673" y="5532"/>
                  </a:lnTo>
                  <a:lnTo>
                    <a:pt x="2673" y="5614"/>
                  </a:lnTo>
                  <a:lnTo>
                    <a:pt x="2712" y="5614"/>
                  </a:lnTo>
                  <a:lnTo>
                    <a:pt x="2712" y="5697"/>
                  </a:lnTo>
                  <a:lnTo>
                    <a:pt x="2750" y="5697"/>
                  </a:lnTo>
                  <a:lnTo>
                    <a:pt x="2750" y="5779"/>
                  </a:lnTo>
                  <a:lnTo>
                    <a:pt x="2787" y="5779"/>
                  </a:lnTo>
                  <a:lnTo>
                    <a:pt x="2787" y="5862"/>
                  </a:lnTo>
                  <a:lnTo>
                    <a:pt x="2822" y="5862"/>
                  </a:lnTo>
                  <a:lnTo>
                    <a:pt x="2822" y="5945"/>
                  </a:lnTo>
                  <a:lnTo>
                    <a:pt x="2857" y="5945"/>
                  </a:lnTo>
                  <a:lnTo>
                    <a:pt x="2857" y="6027"/>
                  </a:lnTo>
                  <a:lnTo>
                    <a:pt x="2891" y="6027"/>
                  </a:lnTo>
                  <a:lnTo>
                    <a:pt x="2891" y="6110"/>
                  </a:lnTo>
                  <a:lnTo>
                    <a:pt x="2923" y="6110"/>
                  </a:lnTo>
                  <a:lnTo>
                    <a:pt x="2923" y="6192"/>
                  </a:lnTo>
                  <a:lnTo>
                    <a:pt x="2955" y="6192"/>
                  </a:lnTo>
                  <a:lnTo>
                    <a:pt x="2955" y="6275"/>
                  </a:lnTo>
                  <a:lnTo>
                    <a:pt x="2987" y="6275"/>
                  </a:lnTo>
                  <a:lnTo>
                    <a:pt x="2987" y="6357"/>
                  </a:lnTo>
                  <a:lnTo>
                    <a:pt x="3017" y="6357"/>
                  </a:lnTo>
                  <a:lnTo>
                    <a:pt x="3017" y="6440"/>
                  </a:lnTo>
                  <a:lnTo>
                    <a:pt x="3046" y="6440"/>
                  </a:lnTo>
                  <a:lnTo>
                    <a:pt x="3046" y="6523"/>
                  </a:lnTo>
                  <a:lnTo>
                    <a:pt x="3075" y="6523"/>
                  </a:lnTo>
                  <a:lnTo>
                    <a:pt x="3075" y="6605"/>
                  </a:lnTo>
                  <a:lnTo>
                    <a:pt x="3103" y="6605"/>
                  </a:lnTo>
                  <a:lnTo>
                    <a:pt x="3103" y="6688"/>
                  </a:lnTo>
                  <a:lnTo>
                    <a:pt x="3131" y="6688"/>
                  </a:lnTo>
                  <a:lnTo>
                    <a:pt x="3131" y="6770"/>
                  </a:lnTo>
                  <a:lnTo>
                    <a:pt x="3157" y="6770"/>
                  </a:lnTo>
                  <a:lnTo>
                    <a:pt x="3157" y="6853"/>
                  </a:lnTo>
                  <a:lnTo>
                    <a:pt x="3183" y="6853"/>
                  </a:lnTo>
                  <a:lnTo>
                    <a:pt x="3183" y="6935"/>
                  </a:lnTo>
                  <a:lnTo>
                    <a:pt x="3209" y="6935"/>
                  </a:lnTo>
                  <a:lnTo>
                    <a:pt x="3209" y="7018"/>
                  </a:lnTo>
                  <a:lnTo>
                    <a:pt x="3234" y="7018"/>
                  </a:lnTo>
                  <a:lnTo>
                    <a:pt x="3234" y="7101"/>
                  </a:lnTo>
                  <a:lnTo>
                    <a:pt x="3258" y="7101"/>
                  </a:lnTo>
                  <a:lnTo>
                    <a:pt x="3258" y="7183"/>
                  </a:lnTo>
                  <a:lnTo>
                    <a:pt x="3282" y="7183"/>
                  </a:lnTo>
                  <a:lnTo>
                    <a:pt x="3282" y="7266"/>
                  </a:lnTo>
                  <a:lnTo>
                    <a:pt x="3305" y="7266"/>
                  </a:lnTo>
                  <a:lnTo>
                    <a:pt x="3305" y="7348"/>
                  </a:lnTo>
                  <a:lnTo>
                    <a:pt x="3327" y="7348"/>
                  </a:lnTo>
                  <a:lnTo>
                    <a:pt x="3327" y="7431"/>
                  </a:lnTo>
                  <a:lnTo>
                    <a:pt x="3349" y="7431"/>
                  </a:lnTo>
                  <a:lnTo>
                    <a:pt x="3349" y="7513"/>
                  </a:lnTo>
                  <a:lnTo>
                    <a:pt x="3371" y="7513"/>
                  </a:lnTo>
                  <a:lnTo>
                    <a:pt x="3371" y="7596"/>
                  </a:lnTo>
                  <a:lnTo>
                    <a:pt x="3392" y="7596"/>
                  </a:lnTo>
                  <a:lnTo>
                    <a:pt x="3392" y="7679"/>
                  </a:lnTo>
                  <a:lnTo>
                    <a:pt x="3413" y="7679"/>
                  </a:lnTo>
                  <a:lnTo>
                    <a:pt x="3413" y="7761"/>
                  </a:lnTo>
                  <a:lnTo>
                    <a:pt x="3433" y="7761"/>
                  </a:lnTo>
                  <a:lnTo>
                    <a:pt x="3433" y="7844"/>
                  </a:lnTo>
                  <a:lnTo>
                    <a:pt x="3453" y="7844"/>
                  </a:lnTo>
                  <a:lnTo>
                    <a:pt x="3453" y="7926"/>
                  </a:lnTo>
                  <a:lnTo>
                    <a:pt x="3473" y="7926"/>
                  </a:lnTo>
                  <a:lnTo>
                    <a:pt x="3473" y="8009"/>
                  </a:lnTo>
                  <a:lnTo>
                    <a:pt x="3492" y="8009"/>
                  </a:lnTo>
                  <a:lnTo>
                    <a:pt x="3492" y="8091"/>
                  </a:lnTo>
                  <a:lnTo>
                    <a:pt x="3510" y="8091"/>
                  </a:lnTo>
                  <a:lnTo>
                    <a:pt x="3510" y="8174"/>
                  </a:lnTo>
                  <a:lnTo>
                    <a:pt x="3529" y="8174"/>
                  </a:lnTo>
                  <a:lnTo>
                    <a:pt x="3529" y="8257"/>
                  </a:lnTo>
                  <a:lnTo>
                    <a:pt x="5320" y="8257"/>
                  </a:lnTo>
                  <a:lnTo>
                    <a:pt x="5320" y="8174"/>
                  </a:lnTo>
                  <a:lnTo>
                    <a:pt x="5320" y="8091"/>
                  </a:lnTo>
                  <a:lnTo>
                    <a:pt x="5320" y="8009"/>
                  </a:lnTo>
                  <a:lnTo>
                    <a:pt x="5320" y="7926"/>
                  </a:lnTo>
                  <a:lnTo>
                    <a:pt x="5320" y="7844"/>
                  </a:lnTo>
                  <a:lnTo>
                    <a:pt x="5320" y="7761"/>
                  </a:lnTo>
                  <a:lnTo>
                    <a:pt x="5320" y="7679"/>
                  </a:lnTo>
                  <a:lnTo>
                    <a:pt x="5320" y="7596"/>
                  </a:lnTo>
                  <a:lnTo>
                    <a:pt x="5320" y="7513"/>
                  </a:lnTo>
                  <a:lnTo>
                    <a:pt x="5320" y="7431"/>
                  </a:lnTo>
                  <a:lnTo>
                    <a:pt x="5320" y="7348"/>
                  </a:lnTo>
                  <a:lnTo>
                    <a:pt x="5320" y="7266"/>
                  </a:lnTo>
                  <a:lnTo>
                    <a:pt x="5320" y="7183"/>
                  </a:lnTo>
                  <a:lnTo>
                    <a:pt x="5320" y="7101"/>
                  </a:lnTo>
                  <a:lnTo>
                    <a:pt x="5320" y="7018"/>
                  </a:lnTo>
                  <a:lnTo>
                    <a:pt x="5320" y="6935"/>
                  </a:lnTo>
                  <a:lnTo>
                    <a:pt x="5320" y="6853"/>
                  </a:lnTo>
                  <a:lnTo>
                    <a:pt x="5320" y="6770"/>
                  </a:lnTo>
                  <a:lnTo>
                    <a:pt x="5320" y="6688"/>
                  </a:lnTo>
                  <a:lnTo>
                    <a:pt x="5320" y="6605"/>
                  </a:lnTo>
                  <a:lnTo>
                    <a:pt x="5320" y="6523"/>
                  </a:lnTo>
                  <a:lnTo>
                    <a:pt x="5320" y="6440"/>
                  </a:lnTo>
                  <a:lnTo>
                    <a:pt x="5320" y="6357"/>
                  </a:lnTo>
                  <a:lnTo>
                    <a:pt x="5320" y="6275"/>
                  </a:lnTo>
                  <a:lnTo>
                    <a:pt x="5320" y="6192"/>
                  </a:lnTo>
                  <a:lnTo>
                    <a:pt x="5320" y="6110"/>
                  </a:lnTo>
                  <a:lnTo>
                    <a:pt x="5320" y="6027"/>
                  </a:lnTo>
                  <a:lnTo>
                    <a:pt x="5320" y="5945"/>
                  </a:lnTo>
                  <a:lnTo>
                    <a:pt x="5320" y="5862"/>
                  </a:lnTo>
                  <a:lnTo>
                    <a:pt x="5320" y="5779"/>
                  </a:lnTo>
                  <a:lnTo>
                    <a:pt x="5320" y="5697"/>
                  </a:lnTo>
                  <a:lnTo>
                    <a:pt x="5320" y="5614"/>
                  </a:lnTo>
                  <a:lnTo>
                    <a:pt x="5320" y="5532"/>
                  </a:lnTo>
                  <a:lnTo>
                    <a:pt x="5320" y="5449"/>
                  </a:lnTo>
                  <a:lnTo>
                    <a:pt x="5320" y="5367"/>
                  </a:lnTo>
                  <a:lnTo>
                    <a:pt x="5320" y="5284"/>
                  </a:lnTo>
                  <a:lnTo>
                    <a:pt x="5320" y="5201"/>
                  </a:lnTo>
                  <a:lnTo>
                    <a:pt x="5320" y="5119"/>
                  </a:lnTo>
                  <a:lnTo>
                    <a:pt x="5320" y="5036"/>
                  </a:lnTo>
                  <a:lnTo>
                    <a:pt x="5320" y="4954"/>
                  </a:lnTo>
                  <a:lnTo>
                    <a:pt x="5320" y="4871"/>
                  </a:lnTo>
                  <a:lnTo>
                    <a:pt x="5320" y="4789"/>
                  </a:lnTo>
                  <a:lnTo>
                    <a:pt x="5320" y="4706"/>
                  </a:lnTo>
                  <a:lnTo>
                    <a:pt x="5320" y="4623"/>
                  </a:lnTo>
                  <a:lnTo>
                    <a:pt x="5320" y="4541"/>
                  </a:lnTo>
                  <a:lnTo>
                    <a:pt x="5320" y="4458"/>
                  </a:lnTo>
                  <a:lnTo>
                    <a:pt x="5320" y="4376"/>
                  </a:lnTo>
                  <a:lnTo>
                    <a:pt x="5320" y="4293"/>
                  </a:lnTo>
                  <a:lnTo>
                    <a:pt x="5320" y="4211"/>
                  </a:lnTo>
                  <a:lnTo>
                    <a:pt x="5320" y="4128"/>
                  </a:lnTo>
                  <a:lnTo>
                    <a:pt x="5320" y="4045"/>
                  </a:lnTo>
                  <a:lnTo>
                    <a:pt x="5320" y="3963"/>
                  </a:lnTo>
                  <a:lnTo>
                    <a:pt x="5320" y="3880"/>
                  </a:lnTo>
                  <a:lnTo>
                    <a:pt x="5320" y="3798"/>
                  </a:lnTo>
                  <a:lnTo>
                    <a:pt x="5320" y="3715"/>
                  </a:lnTo>
                  <a:lnTo>
                    <a:pt x="5320" y="3633"/>
                  </a:lnTo>
                  <a:lnTo>
                    <a:pt x="5320" y="3550"/>
                  </a:lnTo>
                  <a:lnTo>
                    <a:pt x="5320" y="3467"/>
                  </a:lnTo>
                  <a:lnTo>
                    <a:pt x="5320" y="3385"/>
                  </a:lnTo>
                  <a:lnTo>
                    <a:pt x="5320" y="3302"/>
                  </a:lnTo>
                  <a:lnTo>
                    <a:pt x="5320" y="3220"/>
                  </a:lnTo>
                  <a:lnTo>
                    <a:pt x="5320" y="3137"/>
                  </a:lnTo>
                  <a:lnTo>
                    <a:pt x="5320" y="3055"/>
                  </a:lnTo>
                  <a:lnTo>
                    <a:pt x="5320" y="2972"/>
                  </a:lnTo>
                  <a:lnTo>
                    <a:pt x="5320" y="2889"/>
                  </a:lnTo>
                  <a:lnTo>
                    <a:pt x="5320" y="2807"/>
                  </a:lnTo>
                  <a:lnTo>
                    <a:pt x="5320" y="2724"/>
                  </a:lnTo>
                  <a:lnTo>
                    <a:pt x="5293" y="2724"/>
                  </a:lnTo>
                  <a:lnTo>
                    <a:pt x="5293" y="2642"/>
                  </a:lnTo>
                  <a:lnTo>
                    <a:pt x="5216" y="2642"/>
                  </a:lnTo>
                  <a:lnTo>
                    <a:pt x="5216" y="2559"/>
                  </a:lnTo>
                  <a:lnTo>
                    <a:pt x="5140" y="2559"/>
                  </a:lnTo>
                  <a:lnTo>
                    <a:pt x="5140" y="2477"/>
                  </a:lnTo>
                  <a:lnTo>
                    <a:pt x="5067" y="2477"/>
                  </a:lnTo>
                  <a:lnTo>
                    <a:pt x="5067" y="2394"/>
                  </a:lnTo>
                  <a:lnTo>
                    <a:pt x="4995" y="2394"/>
                  </a:lnTo>
                  <a:lnTo>
                    <a:pt x="4995" y="2311"/>
                  </a:lnTo>
                  <a:lnTo>
                    <a:pt x="4926" y="2311"/>
                  </a:lnTo>
                  <a:lnTo>
                    <a:pt x="4926" y="2229"/>
                  </a:lnTo>
                  <a:lnTo>
                    <a:pt x="4858" y="2229"/>
                  </a:lnTo>
                  <a:lnTo>
                    <a:pt x="4858" y="2146"/>
                  </a:lnTo>
                  <a:lnTo>
                    <a:pt x="4793" y="2146"/>
                  </a:lnTo>
                  <a:lnTo>
                    <a:pt x="4793" y="2064"/>
                  </a:lnTo>
                  <a:lnTo>
                    <a:pt x="4729" y="2064"/>
                  </a:lnTo>
                  <a:lnTo>
                    <a:pt x="4729" y="1981"/>
                  </a:lnTo>
                  <a:lnTo>
                    <a:pt x="4667" y="1981"/>
                  </a:lnTo>
                  <a:lnTo>
                    <a:pt x="4667" y="1899"/>
                  </a:lnTo>
                  <a:lnTo>
                    <a:pt x="4606" y="1899"/>
                  </a:lnTo>
                  <a:lnTo>
                    <a:pt x="4606" y="1816"/>
                  </a:lnTo>
                  <a:lnTo>
                    <a:pt x="4547" y="1816"/>
                  </a:lnTo>
                  <a:lnTo>
                    <a:pt x="4547" y="1733"/>
                  </a:lnTo>
                  <a:lnTo>
                    <a:pt x="4489" y="1733"/>
                  </a:lnTo>
                  <a:lnTo>
                    <a:pt x="4489" y="1651"/>
                  </a:lnTo>
                  <a:lnTo>
                    <a:pt x="4433" y="1651"/>
                  </a:lnTo>
                  <a:lnTo>
                    <a:pt x="4433" y="1568"/>
                  </a:lnTo>
                  <a:lnTo>
                    <a:pt x="4378" y="1568"/>
                  </a:lnTo>
                  <a:lnTo>
                    <a:pt x="4378" y="1486"/>
                  </a:lnTo>
                  <a:lnTo>
                    <a:pt x="4325" y="1486"/>
                  </a:lnTo>
                  <a:lnTo>
                    <a:pt x="4325" y="1403"/>
                  </a:lnTo>
                  <a:lnTo>
                    <a:pt x="4273" y="1403"/>
                  </a:lnTo>
                  <a:lnTo>
                    <a:pt x="4273" y="1321"/>
                  </a:lnTo>
                  <a:lnTo>
                    <a:pt x="4222" y="1321"/>
                  </a:lnTo>
                  <a:lnTo>
                    <a:pt x="4222" y="1238"/>
                  </a:lnTo>
                  <a:lnTo>
                    <a:pt x="4172" y="1238"/>
                  </a:lnTo>
                  <a:lnTo>
                    <a:pt x="4172" y="1155"/>
                  </a:lnTo>
                  <a:lnTo>
                    <a:pt x="4124" y="1155"/>
                  </a:lnTo>
                  <a:lnTo>
                    <a:pt x="4124" y="1073"/>
                  </a:lnTo>
                  <a:lnTo>
                    <a:pt x="4076" y="1073"/>
                  </a:lnTo>
                  <a:lnTo>
                    <a:pt x="4076" y="990"/>
                  </a:lnTo>
                  <a:lnTo>
                    <a:pt x="4030" y="990"/>
                  </a:lnTo>
                  <a:lnTo>
                    <a:pt x="4030" y="908"/>
                  </a:lnTo>
                  <a:lnTo>
                    <a:pt x="3985" y="908"/>
                  </a:lnTo>
                  <a:lnTo>
                    <a:pt x="3985" y="825"/>
                  </a:lnTo>
                  <a:lnTo>
                    <a:pt x="3941" y="825"/>
                  </a:lnTo>
                  <a:lnTo>
                    <a:pt x="3941" y="743"/>
                  </a:lnTo>
                  <a:lnTo>
                    <a:pt x="3897" y="743"/>
                  </a:lnTo>
                  <a:lnTo>
                    <a:pt x="3897" y="660"/>
                  </a:lnTo>
                  <a:lnTo>
                    <a:pt x="3855" y="660"/>
                  </a:lnTo>
                  <a:lnTo>
                    <a:pt x="3855" y="577"/>
                  </a:lnTo>
                  <a:lnTo>
                    <a:pt x="3813" y="577"/>
                  </a:lnTo>
                  <a:lnTo>
                    <a:pt x="3813" y="495"/>
                  </a:lnTo>
                  <a:lnTo>
                    <a:pt x="3773" y="495"/>
                  </a:lnTo>
                  <a:lnTo>
                    <a:pt x="3773" y="412"/>
                  </a:lnTo>
                  <a:lnTo>
                    <a:pt x="3733" y="412"/>
                  </a:lnTo>
                  <a:lnTo>
                    <a:pt x="3733" y="330"/>
                  </a:lnTo>
                  <a:lnTo>
                    <a:pt x="3694" y="330"/>
                  </a:lnTo>
                  <a:lnTo>
                    <a:pt x="3694" y="247"/>
                  </a:lnTo>
                  <a:lnTo>
                    <a:pt x="3656" y="247"/>
                  </a:lnTo>
                  <a:lnTo>
                    <a:pt x="3656" y="165"/>
                  </a:lnTo>
                  <a:lnTo>
                    <a:pt x="3619" y="165"/>
                  </a:lnTo>
                  <a:lnTo>
                    <a:pt x="3619" y="82"/>
                  </a:lnTo>
                  <a:lnTo>
                    <a:pt x="3582" y="82"/>
                  </a:lnTo>
                  <a:lnTo>
                    <a:pt x="3582"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4288">
                  <a:solidFill>
                    <a:srgbClr val="000000"/>
                  </a:solidFill>
                  <a:prstDash val="solid"/>
                  <a:round/>
                  <a:headEnd/>
                  <a:tailEnd/>
                </a14:hiddenLine>
              </a:ext>
            </a:extLst>
          </p:spPr>
          <p:txBody>
            <a:bodyPr/>
            <a:lstStyle/>
            <a:p>
              <a:endParaRPr lang="en-US"/>
            </a:p>
          </p:txBody>
        </p:sp>
        <p:sp>
          <p:nvSpPr>
            <p:cNvPr id="80942" name="Text Box 70"/>
            <p:cNvSpPr txBox="1">
              <a:spLocks noChangeArrowheads="1"/>
            </p:cNvSpPr>
            <p:nvPr/>
          </p:nvSpPr>
          <p:spPr bwMode="auto">
            <a:xfrm>
              <a:off x="2649" y="1784"/>
              <a:ext cx="414"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r>
                <a:rPr lang="en-US" altLang="en-US" sz="2400" i="1">
                  <a:latin typeface="Times New Roman" panose="02020603050405020304" pitchFamily="18" charset="0"/>
                </a:rPr>
                <a:t>AE</a:t>
              </a:r>
              <a:r>
                <a:rPr lang="en-US" altLang="en-US" sz="2400" baseline="-25000">
                  <a:latin typeface="Times New Roman" panose="02020603050405020304" pitchFamily="18" charset="0"/>
                </a:rPr>
                <a:t>1</a:t>
              </a:r>
              <a:endParaRPr lang="en-US" altLang="en-US" sz="2400">
                <a:latin typeface="Times New Roman" panose="02020603050405020304" pitchFamily="18" charset="0"/>
              </a:endParaRPr>
            </a:p>
          </p:txBody>
        </p:sp>
        <p:sp>
          <p:nvSpPr>
            <p:cNvPr id="80943" name="Freeform 215"/>
            <p:cNvSpPr>
              <a:spLocks/>
            </p:cNvSpPr>
            <p:nvPr/>
          </p:nvSpPr>
          <p:spPr bwMode="auto">
            <a:xfrm flipV="1">
              <a:off x="2736" y="1586"/>
              <a:ext cx="489" cy="758"/>
            </a:xfrm>
            <a:custGeom>
              <a:avLst/>
              <a:gdLst>
                <a:gd name="T0" fmla="*/ 55 w 4753"/>
                <a:gd name="T1" fmla="*/ 23 h 7777"/>
                <a:gd name="T2" fmla="*/ 105 w 4753"/>
                <a:gd name="T3" fmla="*/ 45 h 7777"/>
                <a:gd name="T4" fmla="*/ 133 w 4753"/>
                <a:gd name="T5" fmla="*/ 76 h 7777"/>
                <a:gd name="T6" fmla="*/ 164 w 4753"/>
                <a:gd name="T7" fmla="*/ 99 h 7777"/>
                <a:gd name="T8" fmla="*/ 185 w 4753"/>
                <a:gd name="T9" fmla="*/ 129 h 7777"/>
                <a:gd name="T10" fmla="*/ 210 w 4753"/>
                <a:gd name="T11" fmla="*/ 152 h 7777"/>
                <a:gd name="T12" fmla="*/ 227 w 4753"/>
                <a:gd name="T13" fmla="*/ 182 h 7777"/>
                <a:gd name="T14" fmla="*/ 249 w 4753"/>
                <a:gd name="T15" fmla="*/ 205 h 7777"/>
                <a:gd name="T16" fmla="*/ 264 w 4753"/>
                <a:gd name="T17" fmla="*/ 235 h 7777"/>
                <a:gd name="T18" fmla="*/ 283 w 4753"/>
                <a:gd name="T19" fmla="*/ 258 h 7777"/>
                <a:gd name="T20" fmla="*/ 297 w 4753"/>
                <a:gd name="T21" fmla="*/ 288 h 7777"/>
                <a:gd name="T22" fmla="*/ 314 w 4753"/>
                <a:gd name="T23" fmla="*/ 311 h 7777"/>
                <a:gd name="T24" fmla="*/ 326 w 4753"/>
                <a:gd name="T25" fmla="*/ 341 h 7777"/>
                <a:gd name="T26" fmla="*/ 342 w 4753"/>
                <a:gd name="T27" fmla="*/ 364 h 7777"/>
                <a:gd name="T28" fmla="*/ 353 w 4753"/>
                <a:gd name="T29" fmla="*/ 394 h 7777"/>
                <a:gd name="T30" fmla="*/ 368 w 4753"/>
                <a:gd name="T31" fmla="*/ 417 h 7777"/>
                <a:gd name="T32" fmla="*/ 378 w 4753"/>
                <a:gd name="T33" fmla="*/ 447 h 7777"/>
                <a:gd name="T34" fmla="*/ 392 w 4753"/>
                <a:gd name="T35" fmla="*/ 470 h 7777"/>
                <a:gd name="T36" fmla="*/ 401 w 4753"/>
                <a:gd name="T37" fmla="*/ 500 h 7777"/>
                <a:gd name="T38" fmla="*/ 414 w 4753"/>
                <a:gd name="T39" fmla="*/ 523 h 7777"/>
                <a:gd name="T40" fmla="*/ 423 w 4753"/>
                <a:gd name="T41" fmla="*/ 553 h 7777"/>
                <a:gd name="T42" fmla="*/ 434 w 4753"/>
                <a:gd name="T43" fmla="*/ 576 h 7777"/>
                <a:gd name="T44" fmla="*/ 442 w 4753"/>
                <a:gd name="T45" fmla="*/ 606 h 7777"/>
                <a:gd name="T46" fmla="*/ 453 w 4753"/>
                <a:gd name="T47" fmla="*/ 629 h 7777"/>
                <a:gd name="T48" fmla="*/ 461 w 4753"/>
                <a:gd name="T49" fmla="*/ 659 h 7777"/>
                <a:gd name="T50" fmla="*/ 470 w 4753"/>
                <a:gd name="T51" fmla="*/ 682 h 7777"/>
                <a:gd name="T52" fmla="*/ 477 w 4753"/>
                <a:gd name="T53" fmla="*/ 712 h 7777"/>
                <a:gd name="T54" fmla="*/ 484 w 4753"/>
                <a:gd name="T55" fmla="*/ 735 h 7777"/>
                <a:gd name="T56" fmla="*/ 489 w 4753"/>
                <a:gd name="T57" fmla="*/ 750 h 7777"/>
                <a:gd name="T58" fmla="*/ 483 w 4753"/>
                <a:gd name="T59" fmla="*/ 728 h 7777"/>
                <a:gd name="T60" fmla="*/ 477 w 4753"/>
                <a:gd name="T61" fmla="*/ 697 h 7777"/>
                <a:gd name="T62" fmla="*/ 468 w 4753"/>
                <a:gd name="T63" fmla="*/ 675 h 7777"/>
                <a:gd name="T64" fmla="*/ 461 w 4753"/>
                <a:gd name="T65" fmla="*/ 644 h 7777"/>
                <a:gd name="T66" fmla="*/ 451 w 4753"/>
                <a:gd name="T67" fmla="*/ 622 h 7777"/>
                <a:gd name="T68" fmla="*/ 442 w 4753"/>
                <a:gd name="T69" fmla="*/ 591 h 7777"/>
                <a:gd name="T70" fmla="*/ 431 w 4753"/>
                <a:gd name="T71" fmla="*/ 568 h 7777"/>
                <a:gd name="T72" fmla="*/ 423 w 4753"/>
                <a:gd name="T73" fmla="*/ 538 h 7777"/>
                <a:gd name="T74" fmla="*/ 411 w 4753"/>
                <a:gd name="T75" fmla="*/ 515 h 7777"/>
                <a:gd name="T76" fmla="*/ 401 w 4753"/>
                <a:gd name="T77" fmla="*/ 485 h 7777"/>
                <a:gd name="T78" fmla="*/ 388 w 4753"/>
                <a:gd name="T79" fmla="*/ 462 h 7777"/>
                <a:gd name="T80" fmla="*/ 378 w 4753"/>
                <a:gd name="T81" fmla="*/ 432 h 7777"/>
                <a:gd name="T82" fmla="*/ 364 w 4753"/>
                <a:gd name="T83" fmla="*/ 409 h 7777"/>
                <a:gd name="T84" fmla="*/ 353 w 4753"/>
                <a:gd name="T85" fmla="*/ 379 h 7777"/>
                <a:gd name="T86" fmla="*/ 338 w 4753"/>
                <a:gd name="T87" fmla="*/ 356 h 7777"/>
                <a:gd name="T88" fmla="*/ 326 w 4753"/>
                <a:gd name="T89" fmla="*/ 326 h 7777"/>
                <a:gd name="T90" fmla="*/ 309 w 4753"/>
                <a:gd name="T91" fmla="*/ 303 h 7777"/>
                <a:gd name="T92" fmla="*/ 297 w 4753"/>
                <a:gd name="T93" fmla="*/ 273 h 7777"/>
                <a:gd name="T94" fmla="*/ 278 w 4753"/>
                <a:gd name="T95" fmla="*/ 250 h 7777"/>
                <a:gd name="T96" fmla="*/ 264 w 4753"/>
                <a:gd name="T97" fmla="*/ 220 h 7777"/>
                <a:gd name="T98" fmla="*/ 244 w 4753"/>
                <a:gd name="T99" fmla="*/ 197 h 7777"/>
                <a:gd name="T100" fmla="*/ 227 w 4753"/>
                <a:gd name="T101" fmla="*/ 167 h 7777"/>
                <a:gd name="T102" fmla="*/ 204 w 4753"/>
                <a:gd name="T103" fmla="*/ 144 h 7777"/>
                <a:gd name="T104" fmla="*/ 185 w 4753"/>
                <a:gd name="T105" fmla="*/ 114 h 7777"/>
                <a:gd name="T106" fmla="*/ 157 w 4753"/>
                <a:gd name="T107" fmla="*/ 91 h 7777"/>
                <a:gd name="T108" fmla="*/ 133 w 4753"/>
                <a:gd name="T109" fmla="*/ 61 h 7777"/>
                <a:gd name="T110" fmla="*/ 95 w 4753"/>
                <a:gd name="T111" fmla="*/ 38 h 7777"/>
                <a:gd name="T112" fmla="*/ 55 w 4753"/>
                <a:gd name="T113" fmla="*/ 8 h 7777"/>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4753"/>
                <a:gd name="T172" fmla="*/ 0 h 7777"/>
                <a:gd name="T173" fmla="*/ 4753 w 4753"/>
                <a:gd name="T174" fmla="*/ 7777 h 7777"/>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4753" h="7777">
                  <a:moveTo>
                    <a:pt x="0" y="0"/>
                  </a:moveTo>
                  <a:lnTo>
                    <a:pt x="0" y="0"/>
                  </a:lnTo>
                  <a:lnTo>
                    <a:pt x="0" y="77"/>
                  </a:lnTo>
                  <a:lnTo>
                    <a:pt x="359" y="77"/>
                  </a:lnTo>
                  <a:lnTo>
                    <a:pt x="359" y="155"/>
                  </a:lnTo>
                  <a:lnTo>
                    <a:pt x="539" y="155"/>
                  </a:lnTo>
                  <a:lnTo>
                    <a:pt x="539" y="233"/>
                  </a:lnTo>
                  <a:lnTo>
                    <a:pt x="683" y="233"/>
                  </a:lnTo>
                  <a:lnTo>
                    <a:pt x="683" y="311"/>
                  </a:lnTo>
                  <a:lnTo>
                    <a:pt x="807" y="311"/>
                  </a:lnTo>
                  <a:lnTo>
                    <a:pt x="807" y="388"/>
                  </a:lnTo>
                  <a:lnTo>
                    <a:pt x="919" y="388"/>
                  </a:lnTo>
                  <a:lnTo>
                    <a:pt x="919" y="466"/>
                  </a:lnTo>
                  <a:lnTo>
                    <a:pt x="1022" y="466"/>
                  </a:lnTo>
                  <a:lnTo>
                    <a:pt x="1022" y="544"/>
                  </a:lnTo>
                  <a:lnTo>
                    <a:pt x="1117" y="544"/>
                  </a:lnTo>
                  <a:lnTo>
                    <a:pt x="1117" y="622"/>
                  </a:lnTo>
                  <a:lnTo>
                    <a:pt x="1207" y="622"/>
                  </a:lnTo>
                  <a:lnTo>
                    <a:pt x="1207" y="699"/>
                  </a:lnTo>
                  <a:lnTo>
                    <a:pt x="1292" y="699"/>
                  </a:lnTo>
                  <a:lnTo>
                    <a:pt x="1292" y="777"/>
                  </a:lnTo>
                  <a:lnTo>
                    <a:pt x="1372" y="777"/>
                  </a:lnTo>
                  <a:lnTo>
                    <a:pt x="1372" y="855"/>
                  </a:lnTo>
                  <a:lnTo>
                    <a:pt x="1450" y="855"/>
                  </a:lnTo>
                  <a:lnTo>
                    <a:pt x="1450" y="933"/>
                  </a:lnTo>
                  <a:lnTo>
                    <a:pt x="1524" y="933"/>
                  </a:lnTo>
                  <a:lnTo>
                    <a:pt x="1524" y="1011"/>
                  </a:lnTo>
                  <a:lnTo>
                    <a:pt x="1596" y="1011"/>
                  </a:lnTo>
                  <a:lnTo>
                    <a:pt x="1596" y="1088"/>
                  </a:lnTo>
                  <a:lnTo>
                    <a:pt x="1665" y="1088"/>
                  </a:lnTo>
                  <a:lnTo>
                    <a:pt x="1665" y="1166"/>
                  </a:lnTo>
                  <a:lnTo>
                    <a:pt x="1732" y="1166"/>
                  </a:lnTo>
                  <a:lnTo>
                    <a:pt x="1732" y="1244"/>
                  </a:lnTo>
                  <a:lnTo>
                    <a:pt x="1797" y="1244"/>
                  </a:lnTo>
                  <a:lnTo>
                    <a:pt x="1797" y="1322"/>
                  </a:lnTo>
                  <a:lnTo>
                    <a:pt x="1860" y="1322"/>
                  </a:lnTo>
                  <a:lnTo>
                    <a:pt x="1860" y="1399"/>
                  </a:lnTo>
                  <a:lnTo>
                    <a:pt x="1922" y="1399"/>
                  </a:lnTo>
                  <a:lnTo>
                    <a:pt x="1922" y="1477"/>
                  </a:lnTo>
                  <a:lnTo>
                    <a:pt x="1982" y="1477"/>
                  </a:lnTo>
                  <a:lnTo>
                    <a:pt x="1982" y="1555"/>
                  </a:lnTo>
                  <a:lnTo>
                    <a:pt x="2041" y="1555"/>
                  </a:lnTo>
                  <a:lnTo>
                    <a:pt x="2041" y="1633"/>
                  </a:lnTo>
                  <a:lnTo>
                    <a:pt x="2098" y="1633"/>
                  </a:lnTo>
                  <a:lnTo>
                    <a:pt x="2098" y="1710"/>
                  </a:lnTo>
                  <a:lnTo>
                    <a:pt x="2154" y="1710"/>
                  </a:lnTo>
                  <a:lnTo>
                    <a:pt x="2154" y="1788"/>
                  </a:lnTo>
                  <a:lnTo>
                    <a:pt x="2209" y="1788"/>
                  </a:lnTo>
                  <a:lnTo>
                    <a:pt x="2209" y="1866"/>
                  </a:lnTo>
                  <a:lnTo>
                    <a:pt x="2263" y="1866"/>
                  </a:lnTo>
                  <a:lnTo>
                    <a:pt x="2263" y="1944"/>
                  </a:lnTo>
                  <a:lnTo>
                    <a:pt x="2315" y="1944"/>
                  </a:lnTo>
                  <a:lnTo>
                    <a:pt x="2315" y="2022"/>
                  </a:lnTo>
                  <a:lnTo>
                    <a:pt x="2367" y="2022"/>
                  </a:lnTo>
                  <a:lnTo>
                    <a:pt x="2367" y="2099"/>
                  </a:lnTo>
                  <a:lnTo>
                    <a:pt x="2418" y="2099"/>
                  </a:lnTo>
                  <a:lnTo>
                    <a:pt x="2418" y="2177"/>
                  </a:lnTo>
                  <a:lnTo>
                    <a:pt x="2467" y="2177"/>
                  </a:lnTo>
                  <a:lnTo>
                    <a:pt x="2467" y="2255"/>
                  </a:lnTo>
                  <a:lnTo>
                    <a:pt x="2516" y="2255"/>
                  </a:lnTo>
                  <a:lnTo>
                    <a:pt x="2516" y="2333"/>
                  </a:lnTo>
                  <a:lnTo>
                    <a:pt x="2565" y="2333"/>
                  </a:lnTo>
                  <a:lnTo>
                    <a:pt x="2565" y="2410"/>
                  </a:lnTo>
                  <a:lnTo>
                    <a:pt x="2612" y="2410"/>
                  </a:lnTo>
                  <a:lnTo>
                    <a:pt x="2612" y="2488"/>
                  </a:lnTo>
                  <a:lnTo>
                    <a:pt x="2659" y="2488"/>
                  </a:lnTo>
                  <a:lnTo>
                    <a:pt x="2659" y="2566"/>
                  </a:lnTo>
                  <a:lnTo>
                    <a:pt x="2705" y="2566"/>
                  </a:lnTo>
                  <a:lnTo>
                    <a:pt x="2705" y="2644"/>
                  </a:lnTo>
                  <a:lnTo>
                    <a:pt x="2750" y="2644"/>
                  </a:lnTo>
                  <a:lnTo>
                    <a:pt x="2750" y="2721"/>
                  </a:lnTo>
                  <a:lnTo>
                    <a:pt x="2794" y="2721"/>
                  </a:lnTo>
                  <a:lnTo>
                    <a:pt x="2794" y="2799"/>
                  </a:lnTo>
                  <a:lnTo>
                    <a:pt x="2838" y="2799"/>
                  </a:lnTo>
                  <a:lnTo>
                    <a:pt x="2838" y="2877"/>
                  </a:lnTo>
                  <a:lnTo>
                    <a:pt x="2882" y="2877"/>
                  </a:lnTo>
                  <a:lnTo>
                    <a:pt x="2882" y="2955"/>
                  </a:lnTo>
                  <a:lnTo>
                    <a:pt x="2924" y="2955"/>
                  </a:lnTo>
                  <a:lnTo>
                    <a:pt x="2924" y="3033"/>
                  </a:lnTo>
                  <a:lnTo>
                    <a:pt x="2967" y="3033"/>
                  </a:lnTo>
                  <a:lnTo>
                    <a:pt x="2967" y="3110"/>
                  </a:lnTo>
                  <a:lnTo>
                    <a:pt x="3008" y="3110"/>
                  </a:lnTo>
                  <a:lnTo>
                    <a:pt x="3008" y="3188"/>
                  </a:lnTo>
                  <a:lnTo>
                    <a:pt x="3049" y="3188"/>
                  </a:lnTo>
                  <a:lnTo>
                    <a:pt x="3049" y="3266"/>
                  </a:lnTo>
                  <a:lnTo>
                    <a:pt x="3090" y="3266"/>
                  </a:lnTo>
                  <a:lnTo>
                    <a:pt x="3090" y="3344"/>
                  </a:lnTo>
                  <a:lnTo>
                    <a:pt x="3130" y="3344"/>
                  </a:lnTo>
                  <a:lnTo>
                    <a:pt x="3130" y="3421"/>
                  </a:lnTo>
                  <a:lnTo>
                    <a:pt x="3169" y="3421"/>
                  </a:lnTo>
                  <a:lnTo>
                    <a:pt x="3169" y="3499"/>
                  </a:lnTo>
                  <a:lnTo>
                    <a:pt x="3208" y="3499"/>
                  </a:lnTo>
                  <a:lnTo>
                    <a:pt x="3208" y="3577"/>
                  </a:lnTo>
                  <a:lnTo>
                    <a:pt x="3247" y="3577"/>
                  </a:lnTo>
                  <a:lnTo>
                    <a:pt x="3247" y="3655"/>
                  </a:lnTo>
                  <a:lnTo>
                    <a:pt x="3285" y="3655"/>
                  </a:lnTo>
                  <a:lnTo>
                    <a:pt x="3285" y="3732"/>
                  </a:lnTo>
                  <a:lnTo>
                    <a:pt x="3322" y="3732"/>
                  </a:lnTo>
                  <a:lnTo>
                    <a:pt x="3322" y="3810"/>
                  </a:lnTo>
                  <a:lnTo>
                    <a:pt x="3360" y="3810"/>
                  </a:lnTo>
                  <a:lnTo>
                    <a:pt x="3360" y="3888"/>
                  </a:lnTo>
                  <a:lnTo>
                    <a:pt x="3396" y="3888"/>
                  </a:lnTo>
                  <a:lnTo>
                    <a:pt x="3396" y="3966"/>
                  </a:lnTo>
                  <a:lnTo>
                    <a:pt x="3433" y="3966"/>
                  </a:lnTo>
                  <a:lnTo>
                    <a:pt x="3433" y="4044"/>
                  </a:lnTo>
                  <a:lnTo>
                    <a:pt x="3469" y="4044"/>
                  </a:lnTo>
                  <a:lnTo>
                    <a:pt x="3469" y="4121"/>
                  </a:lnTo>
                  <a:lnTo>
                    <a:pt x="3504" y="4121"/>
                  </a:lnTo>
                  <a:lnTo>
                    <a:pt x="3504" y="4199"/>
                  </a:lnTo>
                  <a:lnTo>
                    <a:pt x="3539" y="4199"/>
                  </a:lnTo>
                  <a:lnTo>
                    <a:pt x="3539" y="4277"/>
                  </a:lnTo>
                  <a:lnTo>
                    <a:pt x="3574" y="4277"/>
                  </a:lnTo>
                  <a:lnTo>
                    <a:pt x="3574" y="4355"/>
                  </a:lnTo>
                  <a:lnTo>
                    <a:pt x="3608" y="4355"/>
                  </a:lnTo>
                  <a:lnTo>
                    <a:pt x="3608" y="4432"/>
                  </a:lnTo>
                  <a:lnTo>
                    <a:pt x="3642" y="4432"/>
                  </a:lnTo>
                  <a:lnTo>
                    <a:pt x="3642" y="4510"/>
                  </a:lnTo>
                  <a:lnTo>
                    <a:pt x="3676" y="4510"/>
                  </a:lnTo>
                  <a:lnTo>
                    <a:pt x="3676" y="4588"/>
                  </a:lnTo>
                  <a:lnTo>
                    <a:pt x="3709" y="4588"/>
                  </a:lnTo>
                  <a:lnTo>
                    <a:pt x="3709" y="4666"/>
                  </a:lnTo>
                  <a:lnTo>
                    <a:pt x="3742" y="4666"/>
                  </a:lnTo>
                  <a:lnTo>
                    <a:pt x="3742" y="4743"/>
                  </a:lnTo>
                  <a:lnTo>
                    <a:pt x="3774" y="4743"/>
                  </a:lnTo>
                  <a:lnTo>
                    <a:pt x="3774" y="4821"/>
                  </a:lnTo>
                  <a:lnTo>
                    <a:pt x="3807" y="4821"/>
                  </a:lnTo>
                  <a:lnTo>
                    <a:pt x="3807" y="4899"/>
                  </a:lnTo>
                  <a:lnTo>
                    <a:pt x="3838" y="4899"/>
                  </a:lnTo>
                  <a:lnTo>
                    <a:pt x="3838" y="4977"/>
                  </a:lnTo>
                  <a:lnTo>
                    <a:pt x="3870" y="4977"/>
                  </a:lnTo>
                  <a:lnTo>
                    <a:pt x="3870" y="5055"/>
                  </a:lnTo>
                  <a:lnTo>
                    <a:pt x="3901" y="5055"/>
                  </a:lnTo>
                  <a:lnTo>
                    <a:pt x="3901" y="5132"/>
                  </a:lnTo>
                  <a:lnTo>
                    <a:pt x="3932" y="5132"/>
                  </a:lnTo>
                  <a:lnTo>
                    <a:pt x="3932" y="5210"/>
                  </a:lnTo>
                  <a:lnTo>
                    <a:pt x="3962" y="5210"/>
                  </a:lnTo>
                  <a:lnTo>
                    <a:pt x="3962" y="5288"/>
                  </a:lnTo>
                  <a:lnTo>
                    <a:pt x="3992" y="5288"/>
                  </a:lnTo>
                  <a:lnTo>
                    <a:pt x="3992" y="5366"/>
                  </a:lnTo>
                  <a:lnTo>
                    <a:pt x="4022" y="5366"/>
                  </a:lnTo>
                  <a:lnTo>
                    <a:pt x="4022" y="5443"/>
                  </a:lnTo>
                  <a:lnTo>
                    <a:pt x="4051" y="5443"/>
                  </a:lnTo>
                  <a:lnTo>
                    <a:pt x="4051" y="5521"/>
                  </a:lnTo>
                  <a:lnTo>
                    <a:pt x="4080" y="5521"/>
                  </a:lnTo>
                  <a:lnTo>
                    <a:pt x="4080" y="5599"/>
                  </a:lnTo>
                  <a:lnTo>
                    <a:pt x="4109" y="5599"/>
                  </a:lnTo>
                  <a:lnTo>
                    <a:pt x="4109" y="5677"/>
                  </a:lnTo>
                  <a:lnTo>
                    <a:pt x="4138" y="5677"/>
                  </a:lnTo>
                  <a:lnTo>
                    <a:pt x="4138" y="5754"/>
                  </a:lnTo>
                  <a:lnTo>
                    <a:pt x="4166" y="5754"/>
                  </a:lnTo>
                  <a:lnTo>
                    <a:pt x="4166" y="5832"/>
                  </a:lnTo>
                  <a:lnTo>
                    <a:pt x="4194" y="5832"/>
                  </a:lnTo>
                  <a:lnTo>
                    <a:pt x="4194" y="5910"/>
                  </a:lnTo>
                  <a:lnTo>
                    <a:pt x="4221" y="5910"/>
                  </a:lnTo>
                  <a:lnTo>
                    <a:pt x="4221" y="5988"/>
                  </a:lnTo>
                  <a:lnTo>
                    <a:pt x="4248" y="5988"/>
                  </a:lnTo>
                  <a:lnTo>
                    <a:pt x="4248" y="6066"/>
                  </a:lnTo>
                  <a:lnTo>
                    <a:pt x="4275" y="6066"/>
                  </a:lnTo>
                  <a:lnTo>
                    <a:pt x="4275" y="6143"/>
                  </a:lnTo>
                  <a:lnTo>
                    <a:pt x="4301" y="6143"/>
                  </a:lnTo>
                  <a:lnTo>
                    <a:pt x="4301" y="6221"/>
                  </a:lnTo>
                  <a:lnTo>
                    <a:pt x="4327" y="6221"/>
                  </a:lnTo>
                  <a:lnTo>
                    <a:pt x="4327" y="6299"/>
                  </a:lnTo>
                  <a:lnTo>
                    <a:pt x="4353" y="6299"/>
                  </a:lnTo>
                  <a:lnTo>
                    <a:pt x="4353" y="6377"/>
                  </a:lnTo>
                  <a:lnTo>
                    <a:pt x="4379" y="6377"/>
                  </a:lnTo>
                  <a:lnTo>
                    <a:pt x="4379" y="6454"/>
                  </a:lnTo>
                  <a:lnTo>
                    <a:pt x="4404" y="6454"/>
                  </a:lnTo>
                  <a:lnTo>
                    <a:pt x="4404" y="6532"/>
                  </a:lnTo>
                  <a:lnTo>
                    <a:pt x="4428" y="6532"/>
                  </a:lnTo>
                  <a:lnTo>
                    <a:pt x="4428" y="6610"/>
                  </a:lnTo>
                  <a:lnTo>
                    <a:pt x="4453" y="6610"/>
                  </a:lnTo>
                  <a:lnTo>
                    <a:pt x="4453" y="6688"/>
                  </a:lnTo>
                  <a:lnTo>
                    <a:pt x="4477" y="6688"/>
                  </a:lnTo>
                  <a:lnTo>
                    <a:pt x="4477" y="6765"/>
                  </a:lnTo>
                  <a:lnTo>
                    <a:pt x="4500" y="6765"/>
                  </a:lnTo>
                  <a:lnTo>
                    <a:pt x="4500" y="6843"/>
                  </a:lnTo>
                  <a:lnTo>
                    <a:pt x="4523" y="6843"/>
                  </a:lnTo>
                  <a:lnTo>
                    <a:pt x="4523" y="6921"/>
                  </a:lnTo>
                  <a:lnTo>
                    <a:pt x="4546" y="6921"/>
                  </a:lnTo>
                  <a:lnTo>
                    <a:pt x="4546" y="6999"/>
                  </a:lnTo>
                  <a:lnTo>
                    <a:pt x="4568" y="6999"/>
                  </a:lnTo>
                  <a:lnTo>
                    <a:pt x="4568" y="7077"/>
                  </a:lnTo>
                  <a:lnTo>
                    <a:pt x="4590" y="7077"/>
                  </a:lnTo>
                  <a:lnTo>
                    <a:pt x="4590" y="7154"/>
                  </a:lnTo>
                  <a:lnTo>
                    <a:pt x="4611" y="7154"/>
                  </a:lnTo>
                  <a:lnTo>
                    <a:pt x="4611" y="7232"/>
                  </a:lnTo>
                  <a:lnTo>
                    <a:pt x="4632" y="7232"/>
                  </a:lnTo>
                  <a:lnTo>
                    <a:pt x="4632" y="7310"/>
                  </a:lnTo>
                  <a:lnTo>
                    <a:pt x="4652" y="7310"/>
                  </a:lnTo>
                  <a:lnTo>
                    <a:pt x="4652" y="7388"/>
                  </a:lnTo>
                  <a:lnTo>
                    <a:pt x="4672" y="7388"/>
                  </a:lnTo>
                  <a:lnTo>
                    <a:pt x="4672" y="7465"/>
                  </a:lnTo>
                  <a:lnTo>
                    <a:pt x="4691" y="7465"/>
                  </a:lnTo>
                  <a:lnTo>
                    <a:pt x="4691" y="7543"/>
                  </a:lnTo>
                  <a:lnTo>
                    <a:pt x="4708" y="7543"/>
                  </a:lnTo>
                  <a:lnTo>
                    <a:pt x="4708" y="7621"/>
                  </a:lnTo>
                  <a:lnTo>
                    <a:pt x="4725" y="7621"/>
                  </a:lnTo>
                  <a:lnTo>
                    <a:pt x="4725" y="7699"/>
                  </a:lnTo>
                  <a:lnTo>
                    <a:pt x="4741" y="7699"/>
                  </a:lnTo>
                  <a:lnTo>
                    <a:pt x="4741" y="7777"/>
                  </a:lnTo>
                  <a:lnTo>
                    <a:pt x="4753" y="7777"/>
                  </a:lnTo>
                  <a:lnTo>
                    <a:pt x="4753" y="7699"/>
                  </a:lnTo>
                  <a:lnTo>
                    <a:pt x="4741" y="7699"/>
                  </a:lnTo>
                  <a:lnTo>
                    <a:pt x="4741" y="7621"/>
                  </a:lnTo>
                  <a:lnTo>
                    <a:pt x="4725" y="7621"/>
                  </a:lnTo>
                  <a:lnTo>
                    <a:pt x="4725" y="7543"/>
                  </a:lnTo>
                  <a:lnTo>
                    <a:pt x="4708" y="7543"/>
                  </a:lnTo>
                  <a:lnTo>
                    <a:pt x="4708" y="7465"/>
                  </a:lnTo>
                  <a:lnTo>
                    <a:pt x="4691" y="7465"/>
                  </a:lnTo>
                  <a:lnTo>
                    <a:pt x="4691" y="7388"/>
                  </a:lnTo>
                  <a:lnTo>
                    <a:pt x="4672" y="7388"/>
                  </a:lnTo>
                  <a:lnTo>
                    <a:pt x="4672" y="7310"/>
                  </a:lnTo>
                  <a:lnTo>
                    <a:pt x="4652" y="7310"/>
                  </a:lnTo>
                  <a:lnTo>
                    <a:pt x="4652" y="7232"/>
                  </a:lnTo>
                  <a:lnTo>
                    <a:pt x="4632" y="7232"/>
                  </a:lnTo>
                  <a:lnTo>
                    <a:pt x="4632" y="7154"/>
                  </a:lnTo>
                  <a:lnTo>
                    <a:pt x="4611" y="7154"/>
                  </a:lnTo>
                  <a:lnTo>
                    <a:pt x="4611" y="7077"/>
                  </a:lnTo>
                  <a:lnTo>
                    <a:pt x="4590" y="7077"/>
                  </a:lnTo>
                  <a:lnTo>
                    <a:pt x="4590" y="6999"/>
                  </a:lnTo>
                  <a:lnTo>
                    <a:pt x="4568" y="6999"/>
                  </a:lnTo>
                  <a:lnTo>
                    <a:pt x="4568" y="6921"/>
                  </a:lnTo>
                  <a:lnTo>
                    <a:pt x="4546" y="6921"/>
                  </a:lnTo>
                  <a:lnTo>
                    <a:pt x="4546" y="6843"/>
                  </a:lnTo>
                  <a:lnTo>
                    <a:pt x="4523" y="6843"/>
                  </a:lnTo>
                  <a:lnTo>
                    <a:pt x="4523" y="6765"/>
                  </a:lnTo>
                  <a:lnTo>
                    <a:pt x="4500" y="6765"/>
                  </a:lnTo>
                  <a:lnTo>
                    <a:pt x="4500" y="6688"/>
                  </a:lnTo>
                  <a:lnTo>
                    <a:pt x="4477" y="6688"/>
                  </a:lnTo>
                  <a:lnTo>
                    <a:pt x="4477" y="6610"/>
                  </a:lnTo>
                  <a:lnTo>
                    <a:pt x="4453" y="6610"/>
                  </a:lnTo>
                  <a:lnTo>
                    <a:pt x="4453" y="6532"/>
                  </a:lnTo>
                  <a:lnTo>
                    <a:pt x="4428" y="6532"/>
                  </a:lnTo>
                  <a:lnTo>
                    <a:pt x="4428" y="6454"/>
                  </a:lnTo>
                  <a:lnTo>
                    <a:pt x="4404" y="6454"/>
                  </a:lnTo>
                  <a:lnTo>
                    <a:pt x="4404" y="6377"/>
                  </a:lnTo>
                  <a:lnTo>
                    <a:pt x="4379" y="6377"/>
                  </a:lnTo>
                  <a:lnTo>
                    <a:pt x="4379" y="6299"/>
                  </a:lnTo>
                  <a:lnTo>
                    <a:pt x="4353" y="6299"/>
                  </a:lnTo>
                  <a:lnTo>
                    <a:pt x="4353" y="6221"/>
                  </a:lnTo>
                  <a:lnTo>
                    <a:pt x="4327" y="6221"/>
                  </a:lnTo>
                  <a:lnTo>
                    <a:pt x="4327" y="6143"/>
                  </a:lnTo>
                  <a:lnTo>
                    <a:pt x="4301" y="6143"/>
                  </a:lnTo>
                  <a:lnTo>
                    <a:pt x="4301" y="6066"/>
                  </a:lnTo>
                  <a:lnTo>
                    <a:pt x="4275" y="6066"/>
                  </a:lnTo>
                  <a:lnTo>
                    <a:pt x="4275" y="5988"/>
                  </a:lnTo>
                  <a:lnTo>
                    <a:pt x="4248" y="5988"/>
                  </a:lnTo>
                  <a:lnTo>
                    <a:pt x="4248" y="5910"/>
                  </a:lnTo>
                  <a:lnTo>
                    <a:pt x="4221" y="5910"/>
                  </a:lnTo>
                  <a:lnTo>
                    <a:pt x="4221" y="5832"/>
                  </a:lnTo>
                  <a:lnTo>
                    <a:pt x="4194" y="5832"/>
                  </a:lnTo>
                  <a:lnTo>
                    <a:pt x="4194" y="5754"/>
                  </a:lnTo>
                  <a:lnTo>
                    <a:pt x="4166" y="5754"/>
                  </a:lnTo>
                  <a:lnTo>
                    <a:pt x="4166" y="5677"/>
                  </a:lnTo>
                  <a:lnTo>
                    <a:pt x="4138" y="5677"/>
                  </a:lnTo>
                  <a:lnTo>
                    <a:pt x="4138" y="5599"/>
                  </a:lnTo>
                  <a:lnTo>
                    <a:pt x="4109" y="5599"/>
                  </a:lnTo>
                  <a:lnTo>
                    <a:pt x="4109" y="5521"/>
                  </a:lnTo>
                  <a:lnTo>
                    <a:pt x="4080" y="5521"/>
                  </a:lnTo>
                  <a:lnTo>
                    <a:pt x="4080" y="5443"/>
                  </a:lnTo>
                  <a:lnTo>
                    <a:pt x="4051" y="5443"/>
                  </a:lnTo>
                  <a:lnTo>
                    <a:pt x="4051" y="5366"/>
                  </a:lnTo>
                  <a:lnTo>
                    <a:pt x="4022" y="5366"/>
                  </a:lnTo>
                  <a:lnTo>
                    <a:pt x="4022" y="5288"/>
                  </a:lnTo>
                  <a:lnTo>
                    <a:pt x="3992" y="5288"/>
                  </a:lnTo>
                  <a:lnTo>
                    <a:pt x="3992" y="5210"/>
                  </a:lnTo>
                  <a:lnTo>
                    <a:pt x="3962" y="5210"/>
                  </a:lnTo>
                  <a:lnTo>
                    <a:pt x="3962" y="5132"/>
                  </a:lnTo>
                  <a:lnTo>
                    <a:pt x="3932" y="5132"/>
                  </a:lnTo>
                  <a:lnTo>
                    <a:pt x="3932" y="5055"/>
                  </a:lnTo>
                  <a:lnTo>
                    <a:pt x="3901" y="5055"/>
                  </a:lnTo>
                  <a:lnTo>
                    <a:pt x="3901" y="4977"/>
                  </a:lnTo>
                  <a:lnTo>
                    <a:pt x="3870" y="4977"/>
                  </a:lnTo>
                  <a:lnTo>
                    <a:pt x="3870" y="4899"/>
                  </a:lnTo>
                  <a:lnTo>
                    <a:pt x="3838" y="4899"/>
                  </a:lnTo>
                  <a:lnTo>
                    <a:pt x="3838" y="4821"/>
                  </a:lnTo>
                  <a:lnTo>
                    <a:pt x="3807" y="4821"/>
                  </a:lnTo>
                  <a:lnTo>
                    <a:pt x="3807" y="4743"/>
                  </a:lnTo>
                  <a:lnTo>
                    <a:pt x="3774" y="4743"/>
                  </a:lnTo>
                  <a:lnTo>
                    <a:pt x="3774" y="4666"/>
                  </a:lnTo>
                  <a:lnTo>
                    <a:pt x="3742" y="4666"/>
                  </a:lnTo>
                  <a:lnTo>
                    <a:pt x="3742" y="4588"/>
                  </a:lnTo>
                  <a:lnTo>
                    <a:pt x="3709" y="4588"/>
                  </a:lnTo>
                  <a:lnTo>
                    <a:pt x="3709" y="4510"/>
                  </a:lnTo>
                  <a:lnTo>
                    <a:pt x="3676" y="4510"/>
                  </a:lnTo>
                  <a:lnTo>
                    <a:pt x="3676" y="4432"/>
                  </a:lnTo>
                  <a:lnTo>
                    <a:pt x="3642" y="4432"/>
                  </a:lnTo>
                  <a:lnTo>
                    <a:pt x="3642" y="4355"/>
                  </a:lnTo>
                  <a:lnTo>
                    <a:pt x="3608" y="4355"/>
                  </a:lnTo>
                  <a:lnTo>
                    <a:pt x="3608" y="4277"/>
                  </a:lnTo>
                  <a:lnTo>
                    <a:pt x="3574" y="4277"/>
                  </a:lnTo>
                  <a:lnTo>
                    <a:pt x="3574" y="4199"/>
                  </a:lnTo>
                  <a:lnTo>
                    <a:pt x="3539" y="4199"/>
                  </a:lnTo>
                  <a:lnTo>
                    <a:pt x="3539" y="4121"/>
                  </a:lnTo>
                  <a:lnTo>
                    <a:pt x="3504" y="4121"/>
                  </a:lnTo>
                  <a:lnTo>
                    <a:pt x="3504" y="4044"/>
                  </a:lnTo>
                  <a:lnTo>
                    <a:pt x="3469" y="4044"/>
                  </a:lnTo>
                  <a:lnTo>
                    <a:pt x="3469" y="3966"/>
                  </a:lnTo>
                  <a:lnTo>
                    <a:pt x="3433" y="3966"/>
                  </a:lnTo>
                  <a:lnTo>
                    <a:pt x="3433" y="3888"/>
                  </a:lnTo>
                  <a:lnTo>
                    <a:pt x="3396" y="3888"/>
                  </a:lnTo>
                  <a:lnTo>
                    <a:pt x="3396" y="3810"/>
                  </a:lnTo>
                  <a:lnTo>
                    <a:pt x="3360" y="3810"/>
                  </a:lnTo>
                  <a:lnTo>
                    <a:pt x="3360" y="3732"/>
                  </a:lnTo>
                  <a:lnTo>
                    <a:pt x="3322" y="3732"/>
                  </a:lnTo>
                  <a:lnTo>
                    <a:pt x="3322" y="3655"/>
                  </a:lnTo>
                  <a:lnTo>
                    <a:pt x="3285" y="3655"/>
                  </a:lnTo>
                  <a:lnTo>
                    <a:pt x="3285" y="3577"/>
                  </a:lnTo>
                  <a:lnTo>
                    <a:pt x="3247" y="3577"/>
                  </a:lnTo>
                  <a:lnTo>
                    <a:pt x="3247" y="3499"/>
                  </a:lnTo>
                  <a:lnTo>
                    <a:pt x="3208" y="3499"/>
                  </a:lnTo>
                  <a:lnTo>
                    <a:pt x="3208" y="3421"/>
                  </a:lnTo>
                  <a:lnTo>
                    <a:pt x="3169" y="3421"/>
                  </a:lnTo>
                  <a:lnTo>
                    <a:pt x="3169" y="3344"/>
                  </a:lnTo>
                  <a:lnTo>
                    <a:pt x="3130" y="3344"/>
                  </a:lnTo>
                  <a:lnTo>
                    <a:pt x="3130" y="3266"/>
                  </a:lnTo>
                  <a:lnTo>
                    <a:pt x="3090" y="3266"/>
                  </a:lnTo>
                  <a:lnTo>
                    <a:pt x="3090" y="3188"/>
                  </a:lnTo>
                  <a:lnTo>
                    <a:pt x="3049" y="3188"/>
                  </a:lnTo>
                  <a:lnTo>
                    <a:pt x="3049" y="3110"/>
                  </a:lnTo>
                  <a:lnTo>
                    <a:pt x="3008" y="3110"/>
                  </a:lnTo>
                  <a:lnTo>
                    <a:pt x="3008" y="3033"/>
                  </a:lnTo>
                  <a:lnTo>
                    <a:pt x="2967" y="3033"/>
                  </a:lnTo>
                  <a:lnTo>
                    <a:pt x="2967" y="2955"/>
                  </a:lnTo>
                  <a:lnTo>
                    <a:pt x="2924" y="2955"/>
                  </a:lnTo>
                  <a:lnTo>
                    <a:pt x="2924" y="2877"/>
                  </a:lnTo>
                  <a:lnTo>
                    <a:pt x="2882" y="2877"/>
                  </a:lnTo>
                  <a:lnTo>
                    <a:pt x="2882" y="2799"/>
                  </a:lnTo>
                  <a:lnTo>
                    <a:pt x="2838" y="2799"/>
                  </a:lnTo>
                  <a:lnTo>
                    <a:pt x="2838" y="2721"/>
                  </a:lnTo>
                  <a:lnTo>
                    <a:pt x="2794" y="2721"/>
                  </a:lnTo>
                  <a:lnTo>
                    <a:pt x="2794" y="2644"/>
                  </a:lnTo>
                  <a:lnTo>
                    <a:pt x="2750" y="2644"/>
                  </a:lnTo>
                  <a:lnTo>
                    <a:pt x="2750" y="2566"/>
                  </a:lnTo>
                  <a:lnTo>
                    <a:pt x="2705" y="2566"/>
                  </a:lnTo>
                  <a:lnTo>
                    <a:pt x="2705" y="2488"/>
                  </a:lnTo>
                  <a:lnTo>
                    <a:pt x="2659" y="2488"/>
                  </a:lnTo>
                  <a:lnTo>
                    <a:pt x="2659" y="2410"/>
                  </a:lnTo>
                  <a:lnTo>
                    <a:pt x="2612" y="2410"/>
                  </a:lnTo>
                  <a:lnTo>
                    <a:pt x="2612" y="2333"/>
                  </a:lnTo>
                  <a:lnTo>
                    <a:pt x="2565" y="2333"/>
                  </a:lnTo>
                  <a:lnTo>
                    <a:pt x="2565" y="2255"/>
                  </a:lnTo>
                  <a:lnTo>
                    <a:pt x="2516" y="2255"/>
                  </a:lnTo>
                  <a:lnTo>
                    <a:pt x="2516" y="2177"/>
                  </a:lnTo>
                  <a:lnTo>
                    <a:pt x="2467" y="2177"/>
                  </a:lnTo>
                  <a:lnTo>
                    <a:pt x="2467" y="2099"/>
                  </a:lnTo>
                  <a:lnTo>
                    <a:pt x="2418" y="2099"/>
                  </a:lnTo>
                  <a:lnTo>
                    <a:pt x="2418" y="2022"/>
                  </a:lnTo>
                  <a:lnTo>
                    <a:pt x="2367" y="2022"/>
                  </a:lnTo>
                  <a:lnTo>
                    <a:pt x="2367" y="1944"/>
                  </a:lnTo>
                  <a:lnTo>
                    <a:pt x="2315" y="1944"/>
                  </a:lnTo>
                  <a:lnTo>
                    <a:pt x="2315" y="1866"/>
                  </a:lnTo>
                  <a:lnTo>
                    <a:pt x="2263" y="1866"/>
                  </a:lnTo>
                  <a:lnTo>
                    <a:pt x="2263" y="1788"/>
                  </a:lnTo>
                  <a:lnTo>
                    <a:pt x="2209" y="1788"/>
                  </a:lnTo>
                  <a:lnTo>
                    <a:pt x="2209" y="1710"/>
                  </a:lnTo>
                  <a:lnTo>
                    <a:pt x="2154" y="1710"/>
                  </a:lnTo>
                  <a:lnTo>
                    <a:pt x="2154" y="1633"/>
                  </a:lnTo>
                  <a:lnTo>
                    <a:pt x="2098" y="1633"/>
                  </a:lnTo>
                  <a:lnTo>
                    <a:pt x="2098" y="1555"/>
                  </a:lnTo>
                  <a:lnTo>
                    <a:pt x="2041" y="1555"/>
                  </a:lnTo>
                  <a:lnTo>
                    <a:pt x="2041" y="1477"/>
                  </a:lnTo>
                  <a:lnTo>
                    <a:pt x="1982" y="1477"/>
                  </a:lnTo>
                  <a:lnTo>
                    <a:pt x="1982" y="1399"/>
                  </a:lnTo>
                  <a:lnTo>
                    <a:pt x="1922" y="1399"/>
                  </a:lnTo>
                  <a:lnTo>
                    <a:pt x="1922" y="1322"/>
                  </a:lnTo>
                  <a:lnTo>
                    <a:pt x="1860" y="1322"/>
                  </a:lnTo>
                  <a:lnTo>
                    <a:pt x="1860" y="1244"/>
                  </a:lnTo>
                  <a:lnTo>
                    <a:pt x="1797" y="1244"/>
                  </a:lnTo>
                  <a:lnTo>
                    <a:pt x="1797" y="1166"/>
                  </a:lnTo>
                  <a:lnTo>
                    <a:pt x="1732" y="1166"/>
                  </a:lnTo>
                  <a:lnTo>
                    <a:pt x="1732" y="1088"/>
                  </a:lnTo>
                  <a:lnTo>
                    <a:pt x="1665" y="1088"/>
                  </a:lnTo>
                  <a:lnTo>
                    <a:pt x="1665" y="1011"/>
                  </a:lnTo>
                  <a:lnTo>
                    <a:pt x="1596" y="1011"/>
                  </a:lnTo>
                  <a:lnTo>
                    <a:pt x="1596" y="933"/>
                  </a:lnTo>
                  <a:lnTo>
                    <a:pt x="1524" y="933"/>
                  </a:lnTo>
                  <a:lnTo>
                    <a:pt x="1524" y="855"/>
                  </a:lnTo>
                  <a:lnTo>
                    <a:pt x="1450" y="855"/>
                  </a:lnTo>
                  <a:lnTo>
                    <a:pt x="1450" y="777"/>
                  </a:lnTo>
                  <a:lnTo>
                    <a:pt x="1372" y="777"/>
                  </a:lnTo>
                  <a:lnTo>
                    <a:pt x="1372" y="699"/>
                  </a:lnTo>
                  <a:lnTo>
                    <a:pt x="1292" y="699"/>
                  </a:lnTo>
                  <a:lnTo>
                    <a:pt x="1292" y="622"/>
                  </a:lnTo>
                  <a:lnTo>
                    <a:pt x="1207" y="622"/>
                  </a:lnTo>
                  <a:lnTo>
                    <a:pt x="1207" y="544"/>
                  </a:lnTo>
                  <a:lnTo>
                    <a:pt x="1117" y="544"/>
                  </a:lnTo>
                  <a:lnTo>
                    <a:pt x="1117" y="466"/>
                  </a:lnTo>
                  <a:lnTo>
                    <a:pt x="1022" y="466"/>
                  </a:lnTo>
                  <a:lnTo>
                    <a:pt x="1022" y="388"/>
                  </a:lnTo>
                  <a:lnTo>
                    <a:pt x="919" y="388"/>
                  </a:lnTo>
                  <a:lnTo>
                    <a:pt x="919" y="311"/>
                  </a:lnTo>
                  <a:lnTo>
                    <a:pt x="807" y="311"/>
                  </a:lnTo>
                  <a:lnTo>
                    <a:pt x="807" y="233"/>
                  </a:lnTo>
                  <a:lnTo>
                    <a:pt x="683" y="233"/>
                  </a:lnTo>
                  <a:lnTo>
                    <a:pt x="683" y="155"/>
                  </a:lnTo>
                  <a:lnTo>
                    <a:pt x="539" y="155"/>
                  </a:lnTo>
                  <a:lnTo>
                    <a:pt x="539" y="77"/>
                  </a:lnTo>
                  <a:lnTo>
                    <a:pt x="359" y="77"/>
                  </a:lnTo>
                  <a:lnTo>
                    <a:pt x="359" y="0"/>
                  </a:lnTo>
                  <a:lnTo>
                    <a:pt x="0" y="0"/>
                  </a:lnTo>
                </a:path>
              </a:pathLst>
            </a:custGeom>
            <a:noFill/>
            <a:ln w="158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sp>
        <p:nvSpPr>
          <p:cNvPr id="80908" name="Line 83"/>
          <p:cNvSpPr>
            <a:spLocks noChangeShapeType="1"/>
          </p:cNvSpPr>
          <p:nvPr/>
        </p:nvSpPr>
        <p:spPr bwMode="auto">
          <a:xfrm>
            <a:off x="2314575" y="3729038"/>
            <a:ext cx="1071563" cy="1587"/>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0">
                <a:solidFill>
                  <a:srgbClr val="000000"/>
                </a:solidFill>
                <a:round/>
                <a:headEnd/>
                <a:tailEnd/>
              </a14:hiddenLine>
            </a:ext>
          </a:extLst>
        </p:spPr>
        <p:txBody>
          <a:bodyPr/>
          <a:lstStyle/>
          <a:p>
            <a:endParaRPr lang="en-US"/>
          </a:p>
        </p:txBody>
      </p:sp>
      <p:sp>
        <p:nvSpPr>
          <p:cNvPr id="80909" name="Rectangle 84"/>
          <p:cNvSpPr>
            <a:spLocks noChangeArrowheads="1"/>
          </p:cNvSpPr>
          <p:nvPr/>
        </p:nvSpPr>
        <p:spPr bwMode="auto">
          <a:xfrm>
            <a:off x="2257425" y="3733800"/>
            <a:ext cx="98425"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r>
              <a:rPr lang="en-US" altLang="en-US" sz="1400">
                <a:latin typeface="MS Sans Serif"/>
              </a:rPr>
              <a:t>0</a:t>
            </a:r>
            <a:endParaRPr lang="en-US" altLang="en-US" sz="1400">
              <a:latin typeface="Times New Roman" panose="02020603050405020304" pitchFamily="18" charset="0"/>
            </a:endParaRPr>
          </a:p>
        </p:txBody>
      </p:sp>
      <p:sp>
        <p:nvSpPr>
          <p:cNvPr id="80910" name="Rectangle 85"/>
          <p:cNvSpPr>
            <a:spLocks noChangeArrowheads="1"/>
          </p:cNvSpPr>
          <p:nvPr/>
        </p:nvSpPr>
        <p:spPr bwMode="auto">
          <a:xfrm>
            <a:off x="2695575" y="3733800"/>
            <a:ext cx="295275"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r>
              <a:rPr lang="en-US" altLang="en-US" sz="1400">
                <a:latin typeface="MS Sans Serif"/>
              </a:rPr>
              <a:t>100</a:t>
            </a:r>
            <a:endParaRPr lang="en-US" altLang="en-US" sz="1400">
              <a:latin typeface="Times New Roman" panose="02020603050405020304" pitchFamily="18" charset="0"/>
            </a:endParaRPr>
          </a:p>
        </p:txBody>
      </p:sp>
      <p:sp>
        <p:nvSpPr>
          <p:cNvPr id="80911" name="Rectangle 86"/>
          <p:cNvSpPr>
            <a:spLocks noChangeArrowheads="1"/>
          </p:cNvSpPr>
          <p:nvPr/>
        </p:nvSpPr>
        <p:spPr bwMode="auto">
          <a:xfrm>
            <a:off x="3286125" y="3733800"/>
            <a:ext cx="295275"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r>
              <a:rPr lang="en-US" altLang="en-US" sz="1400">
                <a:latin typeface="MS Sans Serif"/>
              </a:rPr>
              <a:t>200</a:t>
            </a:r>
            <a:endParaRPr lang="en-US" altLang="en-US" sz="1400">
              <a:latin typeface="Times New Roman" panose="02020603050405020304" pitchFamily="18" charset="0"/>
            </a:endParaRPr>
          </a:p>
        </p:txBody>
      </p:sp>
      <p:sp>
        <p:nvSpPr>
          <p:cNvPr id="80912" name="Line 87"/>
          <p:cNvSpPr>
            <a:spLocks noChangeShapeType="1"/>
          </p:cNvSpPr>
          <p:nvPr/>
        </p:nvSpPr>
        <p:spPr bwMode="auto">
          <a:xfrm flipV="1">
            <a:off x="2312988" y="2522538"/>
            <a:ext cx="1587" cy="120650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0">
                <a:solidFill>
                  <a:srgbClr val="000000"/>
                </a:solidFill>
                <a:round/>
                <a:headEnd/>
                <a:tailEnd/>
              </a14:hiddenLine>
            </a:ext>
          </a:extLst>
        </p:spPr>
        <p:txBody>
          <a:bodyPr/>
          <a:lstStyle/>
          <a:p>
            <a:endParaRPr lang="en-US"/>
          </a:p>
        </p:txBody>
      </p:sp>
      <p:sp>
        <p:nvSpPr>
          <p:cNvPr id="80913" name="Text Box 88"/>
          <p:cNvSpPr txBox="1">
            <a:spLocks noChangeArrowheads="1"/>
          </p:cNvSpPr>
          <p:nvPr/>
        </p:nvSpPr>
        <p:spPr bwMode="auto">
          <a:xfrm>
            <a:off x="2847975" y="2873375"/>
            <a:ext cx="8096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r>
              <a:rPr lang="en-US" altLang="en-US" sz="2400" i="1">
                <a:latin typeface="Times New Roman" panose="02020603050405020304" pitchFamily="18" charset="0"/>
              </a:rPr>
              <a:t>FMR</a:t>
            </a:r>
            <a:endParaRPr lang="en-US" altLang="en-US" sz="2400">
              <a:latin typeface="Times New Roman" panose="02020603050405020304" pitchFamily="18" charset="0"/>
            </a:endParaRPr>
          </a:p>
        </p:txBody>
      </p:sp>
      <p:sp>
        <p:nvSpPr>
          <p:cNvPr id="80914" name="Freeform 89"/>
          <p:cNvSpPr>
            <a:spLocks/>
          </p:cNvSpPr>
          <p:nvPr/>
        </p:nvSpPr>
        <p:spPr bwMode="auto">
          <a:xfrm flipV="1">
            <a:off x="2543175" y="2514600"/>
            <a:ext cx="685800" cy="1219200"/>
          </a:xfrm>
          <a:custGeom>
            <a:avLst/>
            <a:gdLst>
              <a:gd name="T0" fmla="*/ 24124 w 199"/>
              <a:gd name="T1" fmla="*/ 37707 h 388"/>
              <a:gd name="T2" fmla="*/ 44801 w 199"/>
              <a:gd name="T3" fmla="*/ 72272 h 388"/>
              <a:gd name="T4" fmla="*/ 55140 w 199"/>
              <a:gd name="T5" fmla="*/ 122548 h 388"/>
              <a:gd name="T6" fmla="*/ 62032 w 199"/>
              <a:gd name="T7" fmla="*/ 157113 h 388"/>
              <a:gd name="T8" fmla="*/ 68925 w 199"/>
              <a:gd name="T9" fmla="*/ 207390 h 388"/>
              <a:gd name="T10" fmla="*/ 75817 w 199"/>
              <a:gd name="T11" fmla="*/ 245097 h 388"/>
              <a:gd name="T12" fmla="*/ 79263 w 199"/>
              <a:gd name="T13" fmla="*/ 292231 h 388"/>
              <a:gd name="T14" fmla="*/ 82710 w 199"/>
              <a:gd name="T15" fmla="*/ 329938 h 388"/>
              <a:gd name="T16" fmla="*/ 86156 w 199"/>
              <a:gd name="T17" fmla="*/ 377072 h 388"/>
              <a:gd name="T18" fmla="*/ 93048 w 199"/>
              <a:gd name="T19" fmla="*/ 414779 h 388"/>
              <a:gd name="T20" fmla="*/ 96494 w 199"/>
              <a:gd name="T21" fmla="*/ 461913 h 388"/>
              <a:gd name="T22" fmla="*/ 99941 w 199"/>
              <a:gd name="T23" fmla="*/ 499621 h 388"/>
              <a:gd name="T24" fmla="*/ 103387 w 199"/>
              <a:gd name="T25" fmla="*/ 549897 h 388"/>
              <a:gd name="T26" fmla="*/ 106833 w 199"/>
              <a:gd name="T27" fmla="*/ 584462 h 388"/>
              <a:gd name="T28" fmla="*/ 110279 w 199"/>
              <a:gd name="T29" fmla="*/ 634738 h 388"/>
              <a:gd name="T30" fmla="*/ 113726 w 199"/>
              <a:gd name="T31" fmla="*/ 669303 h 388"/>
              <a:gd name="T32" fmla="*/ 117172 w 199"/>
              <a:gd name="T33" fmla="*/ 719579 h 388"/>
              <a:gd name="T34" fmla="*/ 120618 w 199"/>
              <a:gd name="T35" fmla="*/ 757287 h 388"/>
              <a:gd name="T36" fmla="*/ 124064 w 199"/>
              <a:gd name="T37" fmla="*/ 804421 h 388"/>
              <a:gd name="T38" fmla="*/ 127511 w 199"/>
              <a:gd name="T39" fmla="*/ 842128 h 388"/>
              <a:gd name="T40" fmla="*/ 130957 w 199"/>
              <a:gd name="T41" fmla="*/ 889262 h 388"/>
              <a:gd name="T42" fmla="*/ 137849 w 199"/>
              <a:gd name="T43" fmla="*/ 926969 h 388"/>
              <a:gd name="T44" fmla="*/ 141295 w 199"/>
              <a:gd name="T45" fmla="*/ 974103 h 388"/>
              <a:gd name="T46" fmla="*/ 148188 w 199"/>
              <a:gd name="T47" fmla="*/ 1011810 h 388"/>
              <a:gd name="T48" fmla="*/ 151634 w 199"/>
              <a:gd name="T49" fmla="*/ 1062087 h 388"/>
              <a:gd name="T50" fmla="*/ 158527 w 199"/>
              <a:gd name="T51" fmla="*/ 1096652 h 388"/>
              <a:gd name="T52" fmla="*/ 168865 w 199"/>
              <a:gd name="T53" fmla="*/ 1146928 h 388"/>
              <a:gd name="T54" fmla="*/ 182650 w 199"/>
              <a:gd name="T55" fmla="*/ 1181493 h 388"/>
              <a:gd name="T56" fmla="*/ 685800 w 199"/>
              <a:gd name="T57" fmla="*/ 1206631 h 388"/>
              <a:gd name="T58" fmla="*/ 620322 w 199"/>
              <a:gd name="T59" fmla="*/ 1172066 h 388"/>
              <a:gd name="T60" fmla="*/ 599644 w 199"/>
              <a:gd name="T61" fmla="*/ 1121790 h 388"/>
              <a:gd name="T62" fmla="*/ 578967 w 199"/>
              <a:gd name="T63" fmla="*/ 1084083 h 388"/>
              <a:gd name="T64" fmla="*/ 568628 w 199"/>
              <a:gd name="T65" fmla="*/ 1036949 h 388"/>
              <a:gd name="T66" fmla="*/ 554843 w 199"/>
              <a:gd name="T67" fmla="*/ 999241 h 388"/>
              <a:gd name="T68" fmla="*/ 547951 w 199"/>
              <a:gd name="T69" fmla="*/ 952107 h 388"/>
              <a:gd name="T70" fmla="*/ 537612 w 199"/>
              <a:gd name="T71" fmla="*/ 914400 h 388"/>
              <a:gd name="T72" fmla="*/ 530720 w 199"/>
              <a:gd name="T73" fmla="*/ 867266 h 388"/>
              <a:gd name="T74" fmla="*/ 520381 w 199"/>
              <a:gd name="T75" fmla="*/ 829559 h 388"/>
              <a:gd name="T76" fmla="*/ 513488 w 199"/>
              <a:gd name="T77" fmla="*/ 779282 h 388"/>
              <a:gd name="T78" fmla="*/ 506596 w 199"/>
              <a:gd name="T79" fmla="*/ 744717 h 388"/>
              <a:gd name="T80" fmla="*/ 499704 w 199"/>
              <a:gd name="T81" fmla="*/ 694441 h 388"/>
              <a:gd name="T82" fmla="*/ 492811 w 199"/>
              <a:gd name="T83" fmla="*/ 659876 h 388"/>
              <a:gd name="T84" fmla="*/ 485919 w 199"/>
              <a:gd name="T85" fmla="*/ 609600 h 388"/>
              <a:gd name="T86" fmla="*/ 475580 w 199"/>
              <a:gd name="T87" fmla="*/ 571893 h 388"/>
              <a:gd name="T88" fmla="*/ 472134 w 199"/>
              <a:gd name="T89" fmla="*/ 524759 h 388"/>
              <a:gd name="T90" fmla="*/ 461795 w 199"/>
              <a:gd name="T91" fmla="*/ 487052 h 388"/>
              <a:gd name="T92" fmla="*/ 458349 w 199"/>
              <a:gd name="T93" fmla="*/ 439918 h 388"/>
              <a:gd name="T94" fmla="*/ 448010 w 199"/>
              <a:gd name="T95" fmla="*/ 402210 h 388"/>
              <a:gd name="T96" fmla="*/ 441118 w 199"/>
              <a:gd name="T97" fmla="*/ 355076 h 388"/>
              <a:gd name="T98" fmla="*/ 430779 w 199"/>
              <a:gd name="T99" fmla="*/ 317369 h 388"/>
              <a:gd name="T100" fmla="*/ 423886 w 199"/>
              <a:gd name="T101" fmla="*/ 267093 h 388"/>
              <a:gd name="T102" fmla="*/ 413548 w 199"/>
              <a:gd name="T103" fmla="*/ 232528 h 388"/>
              <a:gd name="T104" fmla="*/ 403209 w 199"/>
              <a:gd name="T105" fmla="*/ 182252 h 388"/>
              <a:gd name="T106" fmla="*/ 389424 w 199"/>
              <a:gd name="T107" fmla="*/ 147687 h 388"/>
              <a:gd name="T108" fmla="*/ 375639 w 199"/>
              <a:gd name="T109" fmla="*/ 97410 h 388"/>
              <a:gd name="T110" fmla="*/ 351516 w 199"/>
              <a:gd name="T111" fmla="*/ 59703 h 388"/>
              <a:gd name="T112" fmla="*/ 317053 w 199"/>
              <a:gd name="T113" fmla="*/ 12569 h 388"/>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99"/>
              <a:gd name="T172" fmla="*/ 0 h 388"/>
              <a:gd name="T173" fmla="*/ 199 w 199"/>
              <a:gd name="T174" fmla="*/ 388 h 388"/>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99" h="388">
                <a:moveTo>
                  <a:pt x="0" y="0"/>
                </a:moveTo>
                <a:lnTo>
                  <a:pt x="0" y="0"/>
                </a:lnTo>
                <a:lnTo>
                  <a:pt x="0" y="4"/>
                </a:lnTo>
                <a:lnTo>
                  <a:pt x="4" y="4"/>
                </a:lnTo>
                <a:lnTo>
                  <a:pt x="4" y="8"/>
                </a:lnTo>
                <a:lnTo>
                  <a:pt x="7" y="8"/>
                </a:lnTo>
                <a:lnTo>
                  <a:pt x="7" y="12"/>
                </a:lnTo>
                <a:lnTo>
                  <a:pt x="9" y="12"/>
                </a:lnTo>
                <a:lnTo>
                  <a:pt x="9" y="16"/>
                </a:lnTo>
                <a:lnTo>
                  <a:pt x="11" y="16"/>
                </a:lnTo>
                <a:lnTo>
                  <a:pt x="11" y="19"/>
                </a:lnTo>
                <a:lnTo>
                  <a:pt x="12" y="19"/>
                </a:lnTo>
                <a:lnTo>
                  <a:pt x="12" y="23"/>
                </a:lnTo>
                <a:lnTo>
                  <a:pt x="13" y="23"/>
                </a:lnTo>
                <a:lnTo>
                  <a:pt x="13" y="27"/>
                </a:lnTo>
                <a:lnTo>
                  <a:pt x="14" y="27"/>
                </a:lnTo>
                <a:lnTo>
                  <a:pt x="14" y="31"/>
                </a:lnTo>
                <a:lnTo>
                  <a:pt x="15" y="31"/>
                </a:lnTo>
                <a:lnTo>
                  <a:pt x="15" y="35"/>
                </a:lnTo>
                <a:lnTo>
                  <a:pt x="16" y="35"/>
                </a:lnTo>
                <a:lnTo>
                  <a:pt x="16" y="39"/>
                </a:lnTo>
                <a:lnTo>
                  <a:pt x="16" y="43"/>
                </a:lnTo>
                <a:lnTo>
                  <a:pt x="17" y="43"/>
                </a:lnTo>
                <a:lnTo>
                  <a:pt x="17" y="47"/>
                </a:lnTo>
                <a:lnTo>
                  <a:pt x="18" y="47"/>
                </a:lnTo>
                <a:lnTo>
                  <a:pt x="18" y="50"/>
                </a:lnTo>
                <a:lnTo>
                  <a:pt x="18" y="54"/>
                </a:lnTo>
                <a:lnTo>
                  <a:pt x="19" y="54"/>
                </a:lnTo>
                <a:lnTo>
                  <a:pt x="19" y="58"/>
                </a:lnTo>
                <a:lnTo>
                  <a:pt x="19" y="62"/>
                </a:lnTo>
                <a:lnTo>
                  <a:pt x="20" y="62"/>
                </a:lnTo>
                <a:lnTo>
                  <a:pt x="20" y="66"/>
                </a:lnTo>
                <a:lnTo>
                  <a:pt x="20" y="70"/>
                </a:lnTo>
                <a:lnTo>
                  <a:pt x="21" y="70"/>
                </a:lnTo>
                <a:lnTo>
                  <a:pt x="21" y="74"/>
                </a:lnTo>
                <a:lnTo>
                  <a:pt x="21" y="78"/>
                </a:lnTo>
                <a:lnTo>
                  <a:pt x="22" y="78"/>
                </a:lnTo>
                <a:lnTo>
                  <a:pt x="22" y="82"/>
                </a:lnTo>
                <a:lnTo>
                  <a:pt x="22" y="85"/>
                </a:lnTo>
                <a:lnTo>
                  <a:pt x="22" y="89"/>
                </a:lnTo>
                <a:lnTo>
                  <a:pt x="23" y="89"/>
                </a:lnTo>
                <a:lnTo>
                  <a:pt x="23" y="93"/>
                </a:lnTo>
                <a:lnTo>
                  <a:pt x="23" y="97"/>
                </a:lnTo>
                <a:lnTo>
                  <a:pt x="24" y="97"/>
                </a:lnTo>
                <a:lnTo>
                  <a:pt x="24" y="101"/>
                </a:lnTo>
                <a:lnTo>
                  <a:pt x="24" y="105"/>
                </a:lnTo>
                <a:lnTo>
                  <a:pt x="24" y="109"/>
                </a:lnTo>
                <a:lnTo>
                  <a:pt x="25" y="109"/>
                </a:lnTo>
                <a:lnTo>
                  <a:pt x="25" y="113"/>
                </a:lnTo>
                <a:lnTo>
                  <a:pt x="25" y="116"/>
                </a:lnTo>
                <a:lnTo>
                  <a:pt x="25" y="120"/>
                </a:lnTo>
                <a:lnTo>
                  <a:pt x="26" y="120"/>
                </a:lnTo>
                <a:lnTo>
                  <a:pt x="26" y="124"/>
                </a:lnTo>
                <a:lnTo>
                  <a:pt x="26" y="128"/>
                </a:lnTo>
                <a:lnTo>
                  <a:pt x="26" y="132"/>
                </a:lnTo>
                <a:lnTo>
                  <a:pt x="27" y="132"/>
                </a:lnTo>
                <a:lnTo>
                  <a:pt x="27" y="136"/>
                </a:lnTo>
                <a:lnTo>
                  <a:pt x="27" y="140"/>
                </a:lnTo>
                <a:lnTo>
                  <a:pt x="27" y="144"/>
                </a:lnTo>
                <a:lnTo>
                  <a:pt x="28" y="144"/>
                </a:lnTo>
                <a:lnTo>
                  <a:pt x="28" y="147"/>
                </a:lnTo>
                <a:lnTo>
                  <a:pt x="28" y="151"/>
                </a:lnTo>
                <a:lnTo>
                  <a:pt x="28" y="155"/>
                </a:lnTo>
                <a:lnTo>
                  <a:pt x="29" y="155"/>
                </a:lnTo>
                <a:lnTo>
                  <a:pt x="29" y="159"/>
                </a:lnTo>
                <a:lnTo>
                  <a:pt x="29" y="163"/>
                </a:lnTo>
                <a:lnTo>
                  <a:pt x="29" y="167"/>
                </a:lnTo>
                <a:lnTo>
                  <a:pt x="29" y="171"/>
                </a:lnTo>
                <a:lnTo>
                  <a:pt x="30" y="171"/>
                </a:lnTo>
                <a:lnTo>
                  <a:pt x="30" y="175"/>
                </a:lnTo>
                <a:lnTo>
                  <a:pt x="30" y="179"/>
                </a:lnTo>
                <a:lnTo>
                  <a:pt x="30" y="182"/>
                </a:lnTo>
                <a:lnTo>
                  <a:pt x="31" y="182"/>
                </a:lnTo>
                <a:lnTo>
                  <a:pt x="31" y="186"/>
                </a:lnTo>
                <a:lnTo>
                  <a:pt x="31" y="190"/>
                </a:lnTo>
                <a:lnTo>
                  <a:pt x="31" y="194"/>
                </a:lnTo>
                <a:lnTo>
                  <a:pt x="31" y="198"/>
                </a:lnTo>
                <a:lnTo>
                  <a:pt x="32" y="198"/>
                </a:lnTo>
                <a:lnTo>
                  <a:pt x="32" y="202"/>
                </a:lnTo>
                <a:lnTo>
                  <a:pt x="32" y="206"/>
                </a:lnTo>
                <a:lnTo>
                  <a:pt x="32" y="210"/>
                </a:lnTo>
                <a:lnTo>
                  <a:pt x="33" y="210"/>
                </a:lnTo>
                <a:lnTo>
                  <a:pt x="33" y="213"/>
                </a:lnTo>
                <a:lnTo>
                  <a:pt x="33" y="217"/>
                </a:lnTo>
                <a:lnTo>
                  <a:pt x="33" y="221"/>
                </a:lnTo>
                <a:lnTo>
                  <a:pt x="34" y="221"/>
                </a:lnTo>
                <a:lnTo>
                  <a:pt x="34" y="225"/>
                </a:lnTo>
                <a:lnTo>
                  <a:pt x="34" y="229"/>
                </a:lnTo>
                <a:lnTo>
                  <a:pt x="34" y="233"/>
                </a:lnTo>
                <a:lnTo>
                  <a:pt x="34" y="237"/>
                </a:lnTo>
                <a:lnTo>
                  <a:pt x="35" y="237"/>
                </a:lnTo>
                <a:lnTo>
                  <a:pt x="35" y="241"/>
                </a:lnTo>
                <a:lnTo>
                  <a:pt x="35" y="244"/>
                </a:lnTo>
                <a:lnTo>
                  <a:pt x="35" y="248"/>
                </a:lnTo>
                <a:lnTo>
                  <a:pt x="36" y="248"/>
                </a:lnTo>
                <a:lnTo>
                  <a:pt x="36" y="252"/>
                </a:lnTo>
                <a:lnTo>
                  <a:pt x="36" y="256"/>
                </a:lnTo>
                <a:lnTo>
                  <a:pt x="36" y="260"/>
                </a:lnTo>
                <a:lnTo>
                  <a:pt x="37" y="260"/>
                </a:lnTo>
                <a:lnTo>
                  <a:pt x="37" y="264"/>
                </a:lnTo>
                <a:lnTo>
                  <a:pt x="37" y="268"/>
                </a:lnTo>
                <a:lnTo>
                  <a:pt x="37" y="272"/>
                </a:lnTo>
                <a:lnTo>
                  <a:pt x="38" y="272"/>
                </a:lnTo>
                <a:lnTo>
                  <a:pt x="38" y="276"/>
                </a:lnTo>
                <a:lnTo>
                  <a:pt x="38" y="279"/>
                </a:lnTo>
                <a:lnTo>
                  <a:pt x="38" y="283"/>
                </a:lnTo>
                <a:lnTo>
                  <a:pt x="39" y="283"/>
                </a:lnTo>
                <a:lnTo>
                  <a:pt x="39" y="287"/>
                </a:lnTo>
                <a:lnTo>
                  <a:pt x="39" y="291"/>
                </a:lnTo>
                <a:lnTo>
                  <a:pt x="39" y="295"/>
                </a:lnTo>
                <a:lnTo>
                  <a:pt x="40" y="295"/>
                </a:lnTo>
                <a:lnTo>
                  <a:pt x="40" y="299"/>
                </a:lnTo>
                <a:lnTo>
                  <a:pt x="40" y="303"/>
                </a:lnTo>
                <a:lnTo>
                  <a:pt x="40" y="307"/>
                </a:lnTo>
                <a:lnTo>
                  <a:pt x="41" y="307"/>
                </a:lnTo>
                <a:lnTo>
                  <a:pt x="41" y="310"/>
                </a:lnTo>
                <a:lnTo>
                  <a:pt x="41" y="314"/>
                </a:lnTo>
                <a:lnTo>
                  <a:pt x="42" y="314"/>
                </a:lnTo>
                <a:lnTo>
                  <a:pt x="42" y="318"/>
                </a:lnTo>
                <a:lnTo>
                  <a:pt x="42" y="322"/>
                </a:lnTo>
                <a:lnTo>
                  <a:pt x="43" y="322"/>
                </a:lnTo>
                <a:lnTo>
                  <a:pt x="43" y="326"/>
                </a:lnTo>
                <a:lnTo>
                  <a:pt x="43" y="330"/>
                </a:lnTo>
                <a:lnTo>
                  <a:pt x="44" y="330"/>
                </a:lnTo>
                <a:lnTo>
                  <a:pt x="44" y="334"/>
                </a:lnTo>
                <a:lnTo>
                  <a:pt x="44" y="338"/>
                </a:lnTo>
                <a:lnTo>
                  <a:pt x="45" y="338"/>
                </a:lnTo>
                <a:lnTo>
                  <a:pt x="45" y="341"/>
                </a:lnTo>
                <a:lnTo>
                  <a:pt x="45" y="345"/>
                </a:lnTo>
                <a:lnTo>
                  <a:pt x="46" y="345"/>
                </a:lnTo>
                <a:lnTo>
                  <a:pt x="46" y="349"/>
                </a:lnTo>
                <a:lnTo>
                  <a:pt x="46" y="353"/>
                </a:lnTo>
                <a:lnTo>
                  <a:pt x="47" y="353"/>
                </a:lnTo>
                <a:lnTo>
                  <a:pt x="47" y="357"/>
                </a:lnTo>
                <a:lnTo>
                  <a:pt x="48" y="357"/>
                </a:lnTo>
                <a:lnTo>
                  <a:pt x="48" y="361"/>
                </a:lnTo>
                <a:lnTo>
                  <a:pt x="49" y="361"/>
                </a:lnTo>
                <a:lnTo>
                  <a:pt x="49" y="365"/>
                </a:lnTo>
                <a:lnTo>
                  <a:pt x="49" y="369"/>
                </a:lnTo>
                <a:lnTo>
                  <a:pt x="50" y="369"/>
                </a:lnTo>
                <a:lnTo>
                  <a:pt x="50" y="373"/>
                </a:lnTo>
                <a:lnTo>
                  <a:pt x="52" y="373"/>
                </a:lnTo>
                <a:lnTo>
                  <a:pt x="52" y="376"/>
                </a:lnTo>
                <a:lnTo>
                  <a:pt x="53" y="376"/>
                </a:lnTo>
                <a:lnTo>
                  <a:pt x="53" y="380"/>
                </a:lnTo>
                <a:lnTo>
                  <a:pt x="55" y="380"/>
                </a:lnTo>
                <a:lnTo>
                  <a:pt x="55" y="384"/>
                </a:lnTo>
                <a:lnTo>
                  <a:pt x="58" y="384"/>
                </a:lnTo>
                <a:lnTo>
                  <a:pt x="58" y="388"/>
                </a:lnTo>
                <a:lnTo>
                  <a:pt x="199" y="388"/>
                </a:lnTo>
                <a:lnTo>
                  <a:pt x="199" y="384"/>
                </a:lnTo>
                <a:lnTo>
                  <a:pt x="193" y="384"/>
                </a:lnTo>
                <a:lnTo>
                  <a:pt x="193" y="380"/>
                </a:lnTo>
                <a:lnTo>
                  <a:pt x="187" y="380"/>
                </a:lnTo>
                <a:lnTo>
                  <a:pt x="187" y="376"/>
                </a:lnTo>
                <a:lnTo>
                  <a:pt x="183" y="376"/>
                </a:lnTo>
                <a:lnTo>
                  <a:pt x="183" y="373"/>
                </a:lnTo>
                <a:lnTo>
                  <a:pt x="180" y="373"/>
                </a:lnTo>
                <a:lnTo>
                  <a:pt x="180" y="369"/>
                </a:lnTo>
                <a:lnTo>
                  <a:pt x="178" y="369"/>
                </a:lnTo>
                <a:lnTo>
                  <a:pt x="178" y="365"/>
                </a:lnTo>
                <a:lnTo>
                  <a:pt x="176" y="365"/>
                </a:lnTo>
                <a:lnTo>
                  <a:pt x="176" y="361"/>
                </a:lnTo>
                <a:lnTo>
                  <a:pt x="174" y="361"/>
                </a:lnTo>
                <a:lnTo>
                  <a:pt x="174" y="357"/>
                </a:lnTo>
                <a:lnTo>
                  <a:pt x="172" y="357"/>
                </a:lnTo>
                <a:lnTo>
                  <a:pt x="172" y="353"/>
                </a:lnTo>
                <a:lnTo>
                  <a:pt x="171" y="353"/>
                </a:lnTo>
                <a:lnTo>
                  <a:pt x="171" y="349"/>
                </a:lnTo>
                <a:lnTo>
                  <a:pt x="170" y="349"/>
                </a:lnTo>
                <a:lnTo>
                  <a:pt x="170" y="345"/>
                </a:lnTo>
                <a:lnTo>
                  <a:pt x="168" y="345"/>
                </a:lnTo>
                <a:lnTo>
                  <a:pt x="168" y="341"/>
                </a:lnTo>
                <a:lnTo>
                  <a:pt x="167" y="341"/>
                </a:lnTo>
                <a:lnTo>
                  <a:pt x="167" y="338"/>
                </a:lnTo>
                <a:lnTo>
                  <a:pt x="166" y="338"/>
                </a:lnTo>
                <a:lnTo>
                  <a:pt x="166" y="334"/>
                </a:lnTo>
                <a:lnTo>
                  <a:pt x="165" y="334"/>
                </a:lnTo>
                <a:lnTo>
                  <a:pt x="165" y="330"/>
                </a:lnTo>
                <a:lnTo>
                  <a:pt x="164" y="330"/>
                </a:lnTo>
                <a:lnTo>
                  <a:pt x="164" y="326"/>
                </a:lnTo>
                <a:lnTo>
                  <a:pt x="163" y="326"/>
                </a:lnTo>
                <a:lnTo>
                  <a:pt x="163" y="322"/>
                </a:lnTo>
                <a:lnTo>
                  <a:pt x="162" y="322"/>
                </a:lnTo>
                <a:lnTo>
                  <a:pt x="162" y="318"/>
                </a:lnTo>
                <a:lnTo>
                  <a:pt x="161" y="318"/>
                </a:lnTo>
                <a:lnTo>
                  <a:pt x="161" y="314"/>
                </a:lnTo>
                <a:lnTo>
                  <a:pt x="160" y="314"/>
                </a:lnTo>
                <a:lnTo>
                  <a:pt x="160" y="310"/>
                </a:lnTo>
                <a:lnTo>
                  <a:pt x="160" y="307"/>
                </a:lnTo>
                <a:lnTo>
                  <a:pt x="159" y="307"/>
                </a:lnTo>
                <a:lnTo>
                  <a:pt x="159" y="303"/>
                </a:lnTo>
                <a:lnTo>
                  <a:pt x="158" y="303"/>
                </a:lnTo>
                <a:lnTo>
                  <a:pt x="158" y="299"/>
                </a:lnTo>
                <a:lnTo>
                  <a:pt x="157" y="299"/>
                </a:lnTo>
                <a:lnTo>
                  <a:pt x="157" y="295"/>
                </a:lnTo>
                <a:lnTo>
                  <a:pt x="156" y="295"/>
                </a:lnTo>
                <a:lnTo>
                  <a:pt x="156" y="291"/>
                </a:lnTo>
                <a:lnTo>
                  <a:pt x="156" y="287"/>
                </a:lnTo>
                <a:lnTo>
                  <a:pt x="155" y="287"/>
                </a:lnTo>
                <a:lnTo>
                  <a:pt x="155" y="283"/>
                </a:lnTo>
                <a:lnTo>
                  <a:pt x="154" y="283"/>
                </a:lnTo>
                <a:lnTo>
                  <a:pt x="154" y="279"/>
                </a:lnTo>
                <a:lnTo>
                  <a:pt x="154" y="276"/>
                </a:lnTo>
                <a:lnTo>
                  <a:pt x="153" y="276"/>
                </a:lnTo>
                <a:lnTo>
                  <a:pt x="153" y="272"/>
                </a:lnTo>
                <a:lnTo>
                  <a:pt x="152" y="272"/>
                </a:lnTo>
                <a:lnTo>
                  <a:pt x="152" y="268"/>
                </a:lnTo>
                <a:lnTo>
                  <a:pt x="152" y="264"/>
                </a:lnTo>
                <a:lnTo>
                  <a:pt x="151" y="264"/>
                </a:lnTo>
                <a:lnTo>
                  <a:pt x="151" y="260"/>
                </a:lnTo>
                <a:lnTo>
                  <a:pt x="150" y="260"/>
                </a:lnTo>
                <a:lnTo>
                  <a:pt x="150" y="256"/>
                </a:lnTo>
                <a:lnTo>
                  <a:pt x="150" y="252"/>
                </a:lnTo>
                <a:lnTo>
                  <a:pt x="149" y="252"/>
                </a:lnTo>
                <a:lnTo>
                  <a:pt x="149" y="248"/>
                </a:lnTo>
                <a:lnTo>
                  <a:pt x="148" y="248"/>
                </a:lnTo>
                <a:lnTo>
                  <a:pt x="148" y="244"/>
                </a:lnTo>
                <a:lnTo>
                  <a:pt x="148" y="241"/>
                </a:lnTo>
                <a:lnTo>
                  <a:pt x="147" y="241"/>
                </a:lnTo>
                <a:lnTo>
                  <a:pt x="147" y="237"/>
                </a:lnTo>
                <a:lnTo>
                  <a:pt x="147" y="233"/>
                </a:lnTo>
                <a:lnTo>
                  <a:pt x="146" y="233"/>
                </a:lnTo>
                <a:lnTo>
                  <a:pt x="146" y="229"/>
                </a:lnTo>
                <a:lnTo>
                  <a:pt x="145" y="229"/>
                </a:lnTo>
                <a:lnTo>
                  <a:pt x="145" y="225"/>
                </a:lnTo>
                <a:lnTo>
                  <a:pt x="145" y="221"/>
                </a:lnTo>
                <a:lnTo>
                  <a:pt x="144" y="221"/>
                </a:lnTo>
                <a:lnTo>
                  <a:pt x="144" y="217"/>
                </a:lnTo>
                <a:lnTo>
                  <a:pt x="144" y="213"/>
                </a:lnTo>
                <a:lnTo>
                  <a:pt x="143" y="213"/>
                </a:lnTo>
                <a:lnTo>
                  <a:pt x="143" y="210"/>
                </a:lnTo>
                <a:lnTo>
                  <a:pt x="143" y="206"/>
                </a:lnTo>
                <a:lnTo>
                  <a:pt x="142" y="206"/>
                </a:lnTo>
                <a:lnTo>
                  <a:pt x="142" y="202"/>
                </a:lnTo>
                <a:lnTo>
                  <a:pt x="141" y="202"/>
                </a:lnTo>
                <a:lnTo>
                  <a:pt x="141" y="198"/>
                </a:lnTo>
                <a:lnTo>
                  <a:pt x="141" y="194"/>
                </a:lnTo>
                <a:lnTo>
                  <a:pt x="140" y="194"/>
                </a:lnTo>
                <a:lnTo>
                  <a:pt x="140" y="190"/>
                </a:lnTo>
                <a:lnTo>
                  <a:pt x="140" y="186"/>
                </a:lnTo>
                <a:lnTo>
                  <a:pt x="139" y="186"/>
                </a:lnTo>
                <a:lnTo>
                  <a:pt x="139" y="182"/>
                </a:lnTo>
                <a:lnTo>
                  <a:pt x="138" y="182"/>
                </a:lnTo>
                <a:lnTo>
                  <a:pt x="138" y="179"/>
                </a:lnTo>
                <a:lnTo>
                  <a:pt x="138" y="175"/>
                </a:lnTo>
                <a:lnTo>
                  <a:pt x="137" y="175"/>
                </a:lnTo>
                <a:lnTo>
                  <a:pt x="137" y="171"/>
                </a:lnTo>
                <a:lnTo>
                  <a:pt x="137" y="167"/>
                </a:lnTo>
                <a:lnTo>
                  <a:pt x="136" y="167"/>
                </a:lnTo>
                <a:lnTo>
                  <a:pt x="136" y="163"/>
                </a:lnTo>
                <a:lnTo>
                  <a:pt x="136" y="159"/>
                </a:lnTo>
                <a:lnTo>
                  <a:pt x="135" y="159"/>
                </a:lnTo>
                <a:lnTo>
                  <a:pt x="135" y="155"/>
                </a:lnTo>
                <a:lnTo>
                  <a:pt x="134" y="155"/>
                </a:lnTo>
                <a:lnTo>
                  <a:pt x="134" y="151"/>
                </a:lnTo>
                <a:lnTo>
                  <a:pt x="134" y="147"/>
                </a:lnTo>
                <a:lnTo>
                  <a:pt x="133" y="147"/>
                </a:lnTo>
                <a:lnTo>
                  <a:pt x="133" y="144"/>
                </a:lnTo>
                <a:lnTo>
                  <a:pt x="133" y="140"/>
                </a:lnTo>
                <a:lnTo>
                  <a:pt x="132" y="140"/>
                </a:lnTo>
                <a:lnTo>
                  <a:pt x="132" y="136"/>
                </a:lnTo>
                <a:lnTo>
                  <a:pt x="131" y="136"/>
                </a:lnTo>
                <a:lnTo>
                  <a:pt x="131" y="132"/>
                </a:lnTo>
                <a:lnTo>
                  <a:pt x="131" y="128"/>
                </a:lnTo>
                <a:lnTo>
                  <a:pt x="130" y="128"/>
                </a:lnTo>
                <a:lnTo>
                  <a:pt x="130" y="124"/>
                </a:lnTo>
                <a:lnTo>
                  <a:pt x="129" y="124"/>
                </a:lnTo>
                <a:lnTo>
                  <a:pt x="129" y="120"/>
                </a:lnTo>
                <a:lnTo>
                  <a:pt x="129" y="116"/>
                </a:lnTo>
                <a:lnTo>
                  <a:pt x="128" y="116"/>
                </a:lnTo>
                <a:lnTo>
                  <a:pt x="128" y="113"/>
                </a:lnTo>
                <a:lnTo>
                  <a:pt x="127" y="113"/>
                </a:lnTo>
                <a:lnTo>
                  <a:pt x="127" y="109"/>
                </a:lnTo>
                <a:lnTo>
                  <a:pt x="127" y="105"/>
                </a:lnTo>
                <a:lnTo>
                  <a:pt x="126" y="105"/>
                </a:lnTo>
                <a:lnTo>
                  <a:pt x="126" y="101"/>
                </a:lnTo>
                <a:lnTo>
                  <a:pt x="125" y="101"/>
                </a:lnTo>
                <a:lnTo>
                  <a:pt x="125" y="97"/>
                </a:lnTo>
                <a:lnTo>
                  <a:pt x="125" y="93"/>
                </a:lnTo>
                <a:lnTo>
                  <a:pt x="124" y="93"/>
                </a:lnTo>
                <a:lnTo>
                  <a:pt x="124" y="89"/>
                </a:lnTo>
                <a:lnTo>
                  <a:pt x="123" y="89"/>
                </a:lnTo>
                <a:lnTo>
                  <a:pt x="123" y="85"/>
                </a:lnTo>
                <a:lnTo>
                  <a:pt x="122" y="85"/>
                </a:lnTo>
                <a:lnTo>
                  <a:pt x="122" y="82"/>
                </a:lnTo>
                <a:lnTo>
                  <a:pt x="122" y="78"/>
                </a:lnTo>
                <a:lnTo>
                  <a:pt x="121" y="78"/>
                </a:lnTo>
                <a:lnTo>
                  <a:pt x="121" y="74"/>
                </a:lnTo>
                <a:lnTo>
                  <a:pt x="120" y="74"/>
                </a:lnTo>
                <a:lnTo>
                  <a:pt x="120" y="70"/>
                </a:lnTo>
                <a:lnTo>
                  <a:pt x="119" y="70"/>
                </a:lnTo>
                <a:lnTo>
                  <a:pt x="119" y="66"/>
                </a:lnTo>
                <a:lnTo>
                  <a:pt x="118" y="66"/>
                </a:lnTo>
                <a:lnTo>
                  <a:pt x="118" y="62"/>
                </a:lnTo>
                <a:lnTo>
                  <a:pt x="117" y="62"/>
                </a:lnTo>
                <a:lnTo>
                  <a:pt x="117" y="58"/>
                </a:lnTo>
                <a:lnTo>
                  <a:pt x="116" y="58"/>
                </a:lnTo>
                <a:lnTo>
                  <a:pt x="116" y="54"/>
                </a:lnTo>
                <a:lnTo>
                  <a:pt x="115" y="54"/>
                </a:lnTo>
                <a:lnTo>
                  <a:pt x="115" y="50"/>
                </a:lnTo>
                <a:lnTo>
                  <a:pt x="114" y="50"/>
                </a:lnTo>
                <a:lnTo>
                  <a:pt x="114" y="47"/>
                </a:lnTo>
                <a:lnTo>
                  <a:pt x="113" y="47"/>
                </a:lnTo>
                <a:lnTo>
                  <a:pt x="113" y="43"/>
                </a:lnTo>
                <a:lnTo>
                  <a:pt x="112" y="43"/>
                </a:lnTo>
                <a:lnTo>
                  <a:pt x="112" y="39"/>
                </a:lnTo>
                <a:lnTo>
                  <a:pt x="110" y="39"/>
                </a:lnTo>
                <a:lnTo>
                  <a:pt x="110" y="35"/>
                </a:lnTo>
                <a:lnTo>
                  <a:pt x="109" y="35"/>
                </a:lnTo>
                <a:lnTo>
                  <a:pt x="109" y="31"/>
                </a:lnTo>
                <a:lnTo>
                  <a:pt x="107" y="31"/>
                </a:lnTo>
                <a:lnTo>
                  <a:pt x="107" y="27"/>
                </a:lnTo>
                <a:lnTo>
                  <a:pt x="106" y="27"/>
                </a:lnTo>
                <a:lnTo>
                  <a:pt x="106" y="23"/>
                </a:lnTo>
                <a:lnTo>
                  <a:pt x="104" y="23"/>
                </a:lnTo>
                <a:lnTo>
                  <a:pt x="104" y="19"/>
                </a:lnTo>
                <a:lnTo>
                  <a:pt x="102" y="19"/>
                </a:lnTo>
                <a:lnTo>
                  <a:pt x="102" y="16"/>
                </a:lnTo>
                <a:lnTo>
                  <a:pt x="99" y="16"/>
                </a:lnTo>
                <a:lnTo>
                  <a:pt x="99" y="12"/>
                </a:lnTo>
                <a:lnTo>
                  <a:pt x="96" y="12"/>
                </a:lnTo>
                <a:lnTo>
                  <a:pt x="96" y="8"/>
                </a:lnTo>
                <a:lnTo>
                  <a:pt x="92" y="8"/>
                </a:lnTo>
                <a:lnTo>
                  <a:pt x="92" y="4"/>
                </a:lnTo>
                <a:lnTo>
                  <a:pt x="86" y="4"/>
                </a:lnTo>
                <a:lnTo>
                  <a:pt x="86"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mpd="sng">
                <a:solidFill>
                  <a:srgbClr val="000000"/>
                </a:solidFill>
                <a:prstDash val="solid"/>
                <a:round/>
                <a:headEnd/>
                <a:tailEnd/>
              </a14:hiddenLine>
            </a:ext>
          </a:extLst>
        </p:spPr>
        <p:txBody>
          <a:bodyPr/>
          <a:lstStyle/>
          <a:p>
            <a:endParaRPr lang="en-US"/>
          </a:p>
        </p:txBody>
      </p:sp>
      <p:sp>
        <p:nvSpPr>
          <p:cNvPr id="80915" name="Line 219"/>
          <p:cNvSpPr>
            <a:spLocks noChangeShapeType="1"/>
          </p:cNvSpPr>
          <p:nvPr/>
        </p:nvSpPr>
        <p:spPr bwMode="auto">
          <a:xfrm>
            <a:off x="2316163" y="3730625"/>
            <a:ext cx="1065212" cy="1588"/>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0916" name="Line 247"/>
          <p:cNvSpPr>
            <a:spLocks noChangeShapeType="1"/>
          </p:cNvSpPr>
          <p:nvPr/>
        </p:nvSpPr>
        <p:spPr bwMode="auto">
          <a:xfrm flipV="1">
            <a:off x="2316163" y="2514600"/>
            <a:ext cx="0" cy="1216025"/>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0917" name="Freeform 265"/>
          <p:cNvSpPr>
            <a:spLocks/>
          </p:cNvSpPr>
          <p:nvPr/>
        </p:nvSpPr>
        <p:spPr bwMode="auto">
          <a:xfrm flipV="1">
            <a:off x="2619375" y="2514600"/>
            <a:ext cx="622300" cy="1216025"/>
          </a:xfrm>
          <a:custGeom>
            <a:avLst/>
            <a:gdLst>
              <a:gd name="T0" fmla="*/ 81762 w 3973"/>
              <a:gd name="T1" fmla="*/ 36432 h 7777"/>
              <a:gd name="T2" fmla="*/ 116691 w 3973"/>
              <a:gd name="T3" fmla="*/ 72865 h 7777"/>
              <a:gd name="T4" fmla="*/ 132041 w 3973"/>
              <a:gd name="T5" fmla="*/ 121493 h 7777"/>
              <a:gd name="T6" fmla="*/ 147548 w 3973"/>
              <a:gd name="T7" fmla="*/ 158082 h 7777"/>
              <a:gd name="T8" fmla="*/ 157259 w 3973"/>
              <a:gd name="T9" fmla="*/ 206710 h 7777"/>
              <a:gd name="T10" fmla="*/ 169163 w 3973"/>
              <a:gd name="T11" fmla="*/ 243142 h 7777"/>
              <a:gd name="T12" fmla="*/ 177151 w 3973"/>
              <a:gd name="T13" fmla="*/ 291771 h 7777"/>
              <a:gd name="T14" fmla="*/ 187332 w 3973"/>
              <a:gd name="T15" fmla="*/ 328203 h 7777"/>
              <a:gd name="T16" fmla="*/ 194537 w 3973"/>
              <a:gd name="T17" fmla="*/ 376832 h 7777"/>
              <a:gd name="T18" fmla="*/ 203779 w 3973"/>
              <a:gd name="T19" fmla="*/ 413420 h 7777"/>
              <a:gd name="T20" fmla="*/ 210670 w 3973"/>
              <a:gd name="T21" fmla="*/ 462049 h 7777"/>
              <a:gd name="T22" fmla="*/ 219598 w 3973"/>
              <a:gd name="T23" fmla="*/ 498481 h 7777"/>
              <a:gd name="T24" fmla="*/ 226177 w 3973"/>
              <a:gd name="T25" fmla="*/ 547110 h 7777"/>
              <a:gd name="T26" fmla="*/ 234948 w 3973"/>
              <a:gd name="T27" fmla="*/ 583542 h 7777"/>
              <a:gd name="T28" fmla="*/ 241684 w 3973"/>
              <a:gd name="T29" fmla="*/ 632327 h 7777"/>
              <a:gd name="T30" fmla="*/ 250768 w 3973"/>
              <a:gd name="T31" fmla="*/ 668759 h 7777"/>
              <a:gd name="T32" fmla="*/ 257660 w 3973"/>
              <a:gd name="T33" fmla="*/ 717388 h 7777"/>
              <a:gd name="T34" fmla="*/ 267058 w 3973"/>
              <a:gd name="T35" fmla="*/ 753820 h 7777"/>
              <a:gd name="T36" fmla="*/ 274576 w 3973"/>
              <a:gd name="T37" fmla="*/ 802448 h 7777"/>
              <a:gd name="T38" fmla="*/ 284914 w 3973"/>
              <a:gd name="T39" fmla="*/ 839037 h 7777"/>
              <a:gd name="T40" fmla="*/ 293216 w 3973"/>
              <a:gd name="T41" fmla="*/ 887665 h 7777"/>
              <a:gd name="T42" fmla="*/ 304963 w 3973"/>
              <a:gd name="T43" fmla="*/ 924098 h 7777"/>
              <a:gd name="T44" fmla="*/ 314674 w 3973"/>
              <a:gd name="T45" fmla="*/ 972726 h 7777"/>
              <a:gd name="T46" fmla="*/ 328928 w 3973"/>
              <a:gd name="T47" fmla="*/ 1009159 h 7777"/>
              <a:gd name="T48" fmla="*/ 341302 w 3973"/>
              <a:gd name="T49" fmla="*/ 1057787 h 7777"/>
              <a:gd name="T50" fmla="*/ 360724 w 3973"/>
              <a:gd name="T51" fmla="*/ 1094376 h 7777"/>
              <a:gd name="T52" fmla="*/ 379833 w 3973"/>
              <a:gd name="T53" fmla="*/ 1143004 h 7777"/>
              <a:gd name="T54" fmla="*/ 417895 w 3973"/>
              <a:gd name="T55" fmla="*/ 1179436 h 7777"/>
              <a:gd name="T56" fmla="*/ 622300 w 3973"/>
              <a:gd name="T57" fmla="*/ 1203829 h 7777"/>
              <a:gd name="T58" fmla="*/ 424317 w 3973"/>
              <a:gd name="T59" fmla="*/ 1167240 h 7777"/>
              <a:gd name="T60" fmla="*/ 394713 w 3973"/>
              <a:gd name="T61" fmla="*/ 1118612 h 7777"/>
              <a:gd name="T62" fmla="*/ 367616 w 3973"/>
              <a:gd name="T63" fmla="*/ 1082179 h 7777"/>
              <a:gd name="T64" fmla="*/ 352423 w 3973"/>
              <a:gd name="T65" fmla="*/ 1033551 h 7777"/>
              <a:gd name="T66" fmla="*/ 335506 w 3973"/>
              <a:gd name="T67" fmla="*/ 997119 h 7777"/>
              <a:gd name="T68" fmla="*/ 324229 w 3973"/>
              <a:gd name="T69" fmla="*/ 948490 h 7777"/>
              <a:gd name="T70" fmla="*/ 311072 w 3973"/>
              <a:gd name="T71" fmla="*/ 911902 h 7777"/>
              <a:gd name="T72" fmla="*/ 302144 w 3973"/>
              <a:gd name="T73" fmla="*/ 863273 h 7777"/>
              <a:gd name="T74" fmla="*/ 290866 w 3973"/>
              <a:gd name="T75" fmla="*/ 826841 h 7777"/>
              <a:gd name="T76" fmla="*/ 282878 w 3973"/>
              <a:gd name="T77" fmla="*/ 778212 h 7777"/>
              <a:gd name="T78" fmla="*/ 272853 w 3973"/>
              <a:gd name="T79" fmla="*/ 741624 h 7777"/>
              <a:gd name="T80" fmla="*/ 265648 w 3973"/>
              <a:gd name="T81" fmla="*/ 692995 h 7777"/>
              <a:gd name="T82" fmla="*/ 256250 w 3973"/>
              <a:gd name="T83" fmla="*/ 656563 h 7777"/>
              <a:gd name="T84" fmla="*/ 249359 w 3973"/>
              <a:gd name="T85" fmla="*/ 607934 h 7777"/>
              <a:gd name="T86" fmla="*/ 240431 w 3973"/>
              <a:gd name="T87" fmla="*/ 571502 h 7777"/>
              <a:gd name="T88" fmla="*/ 233695 w 3973"/>
              <a:gd name="T89" fmla="*/ 522874 h 7777"/>
              <a:gd name="T90" fmla="*/ 224924 w 3973"/>
              <a:gd name="T91" fmla="*/ 486285 h 7777"/>
              <a:gd name="T92" fmla="*/ 218189 w 3973"/>
              <a:gd name="T93" fmla="*/ 437656 h 7777"/>
              <a:gd name="T94" fmla="*/ 209104 w 3973"/>
              <a:gd name="T95" fmla="*/ 401224 h 7777"/>
              <a:gd name="T96" fmla="*/ 202212 w 3973"/>
              <a:gd name="T97" fmla="*/ 352596 h 7777"/>
              <a:gd name="T98" fmla="*/ 192501 w 3973"/>
              <a:gd name="T99" fmla="*/ 316163 h 7777"/>
              <a:gd name="T100" fmla="*/ 184983 w 3973"/>
              <a:gd name="T101" fmla="*/ 267379 h 7777"/>
              <a:gd name="T102" fmla="*/ 174332 w 3973"/>
              <a:gd name="T103" fmla="*/ 230946 h 7777"/>
              <a:gd name="T104" fmla="*/ 165874 w 3973"/>
              <a:gd name="T105" fmla="*/ 182318 h 7777"/>
              <a:gd name="T106" fmla="*/ 153030 w 3973"/>
              <a:gd name="T107" fmla="*/ 145885 h 7777"/>
              <a:gd name="T108" fmla="*/ 141752 w 3973"/>
              <a:gd name="T109" fmla="*/ 97257 h 7777"/>
              <a:gd name="T110" fmla="*/ 122486 w 3973"/>
              <a:gd name="T111" fmla="*/ 60668 h 7777"/>
              <a:gd name="T112" fmla="*/ 98992 w 3973"/>
              <a:gd name="T113" fmla="*/ 12040 h 7777"/>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3973"/>
              <a:gd name="T172" fmla="*/ 0 h 7777"/>
              <a:gd name="T173" fmla="*/ 3973 w 3973"/>
              <a:gd name="T174" fmla="*/ 7777 h 7777"/>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3973" h="7777">
                <a:moveTo>
                  <a:pt x="0" y="0"/>
                </a:moveTo>
                <a:lnTo>
                  <a:pt x="0" y="0"/>
                </a:lnTo>
                <a:lnTo>
                  <a:pt x="0" y="77"/>
                </a:lnTo>
                <a:lnTo>
                  <a:pt x="399" y="77"/>
                </a:lnTo>
                <a:lnTo>
                  <a:pt x="399" y="155"/>
                </a:lnTo>
                <a:lnTo>
                  <a:pt x="522" y="155"/>
                </a:lnTo>
                <a:lnTo>
                  <a:pt x="522" y="233"/>
                </a:lnTo>
                <a:lnTo>
                  <a:pt x="596" y="233"/>
                </a:lnTo>
                <a:lnTo>
                  <a:pt x="596" y="311"/>
                </a:lnTo>
                <a:lnTo>
                  <a:pt x="656" y="311"/>
                </a:lnTo>
                <a:lnTo>
                  <a:pt x="656" y="388"/>
                </a:lnTo>
                <a:lnTo>
                  <a:pt x="704" y="388"/>
                </a:lnTo>
                <a:lnTo>
                  <a:pt x="704" y="466"/>
                </a:lnTo>
                <a:lnTo>
                  <a:pt x="745" y="466"/>
                </a:lnTo>
                <a:lnTo>
                  <a:pt x="745" y="544"/>
                </a:lnTo>
                <a:lnTo>
                  <a:pt x="781" y="544"/>
                </a:lnTo>
                <a:lnTo>
                  <a:pt x="781" y="622"/>
                </a:lnTo>
                <a:lnTo>
                  <a:pt x="813" y="622"/>
                </a:lnTo>
                <a:lnTo>
                  <a:pt x="813" y="699"/>
                </a:lnTo>
                <a:lnTo>
                  <a:pt x="843" y="699"/>
                </a:lnTo>
                <a:lnTo>
                  <a:pt x="843" y="777"/>
                </a:lnTo>
                <a:lnTo>
                  <a:pt x="869" y="777"/>
                </a:lnTo>
                <a:lnTo>
                  <a:pt x="869" y="855"/>
                </a:lnTo>
                <a:lnTo>
                  <a:pt x="894" y="855"/>
                </a:lnTo>
                <a:lnTo>
                  <a:pt x="894" y="933"/>
                </a:lnTo>
                <a:lnTo>
                  <a:pt x="918" y="933"/>
                </a:lnTo>
                <a:lnTo>
                  <a:pt x="918" y="1011"/>
                </a:lnTo>
                <a:lnTo>
                  <a:pt x="942" y="1011"/>
                </a:lnTo>
                <a:lnTo>
                  <a:pt x="942" y="1088"/>
                </a:lnTo>
                <a:lnTo>
                  <a:pt x="963" y="1088"/>
                </a:lnTo>
                <a:lnTo>
                  <a:pt x="963" y="1166"/>
                </a:lnTo>
                <a:lnTo>
                  <a:pt x="984" y="1166"/>
                </a:lnTo>
                <a:lnTo>
                  <a:pt x="984" y="1244"/>
                </a:lnTo>
                <a:lnTo>
                  <a:pt x="1004" y="1244"/>
                </a:lnTo>
                <a:lnTo>
                  <a:pt x="1004" y="1322"/>
                </a:lnTo>
                <a:lnTo>
                  <a:pt x="1024" y="1322"/>
                </a:lnTo>
                <a:lnTo>
                  <a:pt x="1024" y="1399"/>
                </a:lnTo>
                <a:lnTo>
                  <a:pt x="1044" y="1399"/>
                </a:lnTo>
                <a:lnTo>
                  <a:pt x="1044" y="1477"/>
                </a:lnTo>
                <a:lnTo>
                  <a:pt x="1061" y="1477"/>
                </a:lnTo>
                <a:lnTo>
                  <a:pt x="1061" y="1555"/>
                </a:lnTo>
                <a:lnTo>
                  <a:pt x="1080" y="1555"/>
                </a:lnTo>
                <a:lnTo>
                  <a:pt x="1080" y="1633"/>
                </a:lnTo>
                <a:lnTo>
                  <a:pt x="1097" y="1633"/>
                </a:lnTo>
                <a:lnTo>
                  <a:pt x="1097" y="1710"/>
                </a:lnTo>
                <a:lnTo>
                  <a:pt x="1114" y="1710"/>
                </a:lnTo>
                <a:lnTo>
                  <a:pt x="1114" y="1788"/>
                </a:lnTo>
                <a:lnTo>
                  <a:pt x="1131" y="1788"/>
                </a:lnTo>
                <a:lnTo>
                  <a:pt x="1131" y="1866"/>
                </a:lnTo>
                <a:lnTo>
                  <a:pt x="1147" y="1866"/>
                </a:lnTo>
                <a:lnTo>
                  <a:pt x="1147" y="1944"/>
                </a:lnTo>
                <a:lnTo>
                  <a:pt x="1164" y="1944"/>
                </a:lnTo>
                <a:lnTo>
                  <a:pt x="1164" y="2022"/>
                </a:lnTo>
                <a:lnTo>
                  <a:pt x="1180" y="2022"/>
                </a:lnTo>
                <a:lnTo>
                  <a:pt x="1180" y="2099"/>
                </a:lnTo>
                <a:lnTo>
                  <a:pt x="1196" y="2099"/>
                </a:lnTo>
                <a:lnTo>
                  <a:pt x="1196" y="2177"/>
                </a:lnTo>
                <a:lnTo>
                  <a:pt x="1211" y="2177"/>
                </a:lnTo>
                <a:lnTo>
                  <a:pt x="1211" y="2255"/>
                </a:lnTo>
                <a:lnTo>
                  <a:pt x="1227" y="2255"/>
                </a:lnTo>
                <a:lnTo>
                  <a:pt x="1227" y="2333"/>
                </a:lnTo>
                <a:lnTo>
                  <a:pt x="1242" y="2333"/>
                </a:lnTo>
                <a:lnTo>
                  <a:pt x="1242" y="2410"/>
                </a:lnTo>
                <a:lnTo>
                  <a:pt x="1257" y="2410"/>
                </a:lnTo>
                <a:lnTo>
                  <a:pt x="1257" y="2488"/>
                </a:lnTo>
                <a:lnTo>
                  <a:pt x="1272" y="2488"/>
                </a:lnTo>
                <a:lnTo>
                  <a:pt x="1272" y="2566"/>
                </a:lnTo>
                <a:lnTo>
                  <a:pt x="1286" y="2566"/>
                </a:lnTo>
                <a:lnTo>
                  <a:pt x="1286" y="2644"/>
                </a:lnTo>
                <a:lnTo>
                  <a:pt x="1301" y="2644"/>
                </a:lnTo>
                <a:lnTo>
                  <a:pt x="1301" y="2721"/>
                </a:lnTo>
                <a:lnTo>
                  <a:pt x="1316" y="2721"/>
                </a:lnTo>
                <a:lnTo>
                  <a:pt x="1316" y="2799"/>
                </a:lnTo>
                <a:lnTo>
                  <a:pt x="1331" y="2799"/>
                </a:lnTo>
                <a:lnTo>
                  <a:pt x="1331" y="2877"/>
                </a:lnTo>
                <a:lnTo>
                  <a:pt x="1345" y="2877"/>
                </a:lnTo>
                <a:lnTo>
                  <a:pt x="1345" y="2955"/>
                </a:lnTo>
                <a:lnTo>
                  <a:pt x="1359" y="2955"/>
                </a:lnTo>
                <a:lnTo>
                  <a:pt x="1359" y="3033"/>
                </a:lnTo>
                <a:lnTo>
                  <a:pt x="1373" y="3033"/>
                </a:lnTo>
                <a:lnTo>
                  <a:pt x="1373" y="3110"/>
                </a:lnTo>
                <a:lnTo>
                  <a:pt x="1387" y="3110"/>
                </a:lnTo>
                <a:lnTo>
                  <a:pt x="1387" y="3188"/>
                </a:lnTo>
                <a:lnTo>
                  <a:pt x="1402" y="3188"/>
                </a:lnTo>
                <a:lnTo>
                  <a:pt x="1402" y="3266"/>
                </a:lnTo>
                <a:lnTo>
                  <a:pt x="1416" y="3266"/>
                </a:lnTo>
                <a:lnTo>
                  <a:pt x="1416" y="3344"/>
                </a:lnTo>
                <a:lnTo>
                  <a:pt x="1430" y="3344"/>
                </a:lnTo>
                <a:lnTo>
                  <a:pt x="1430" y="3421"/>
                </a:lnTo>
                <a:lnTo>
                  <a:pt x="1444" y="3421"/>
                </a:lnTo>
                <a:lnTo>
                  <a:pt x="1444" y="3499"/>
                </a:lnTo>
                <a:lnTo>
                  <a:pt x="1457" y="3499"/>
                </a:lnTo>
                <a:lnTo>
                  <a:pt x="1457" y="3577"/>
                </a:lnTo>
                <a:lnTo>
                  <a:pt x="1472" y="3577"/>
                </a:lnTo>
                <a:lnTo>
                  <a:pt x="1472" y="3655"/>
                </a:lnTo>
                <a:lnTo>
                  <a:pt x="1486" y="3655"/>
                </a:lnTo>
                <a:lnTo>
                  <a:pt x="1486" y="3732"/>
                </a:lnTo>
                <a:lnTo>
                  <a:pt x="1500" y="3732"/>
                </a:lnTo>
                <a:lnTo>
                  <a:pt x="1500" y="3810"/>
                </a:lnTo>
                <a:lnTo>
                  <a:pt x="1514" y="3810"/>
                </a:lnTo>
                <a:lnTo>
                  <a:pt x="1514" y="3888"/>
                </a:lnTo>
                <a:lnTo>
                  <a:pt x="1528" y="3888"/>
                </a:lnTo>
                <a:lnTo>
                  <a:pt x="1528" y="3966"/>
                </a:lnTo>
                <a:lnTo>
                  <a:pt x="1543" y="3966"/>
                </a:lnTo>
                <a:lnTo>
                  <a:pt x="1543" y="4044"/>
                </a:lnTo>
                <a:lnTo>
                  <a:pt x="1558" y="4044"/>
                </a:lnTo>
                <a:lnTo>
                  <a:pt x="1558" y="4121"/>
                </a:lnTo>
                <a:lnTo>
                  <a:pt x="1571" y="4121"/>
                </a:lnTo>
                <a:lnTo>
                  <a:pt x="1571" y="4199"/>
                </a:lnTo>
                <a:lnTo>
                  <a:pt x="1586" y="4199"/>
                </a:lnTo>
                <a:lnTo>
                  <a:pt x="1586" y="4277"/>
                </a:lnTo>
                <a:lnTo>
                  <a:pt x="1601" y="4277"/>
                </a:lnTo>
                <a:lnTo>
                  <a:pt x="1601" y="4355"/>
                </a:lnTo>
                <a:lnTo>
                  <a:pt x="1615" y="4355"/>
                </a:lnTo>
                <a:lnTo>
                  <a:pt x="1615" y="4432"/>
                </a:lnTo>
                <a:lnTo>
                  <a:pt x="1631" y="4432"/>
                </a:lnTo>
                <a:lnTo>
                  <a:pt x="1631" y="4510"/>
                </a:lnTo>
                <a:lnTo>
                  <a:pt x="1645" y="4510"/>
                </a:lnTo>
                <a:lnTo>
                  <a:pt x="1645" y="4588"/>
                </a:lnTo>
                <a:lnTo>
                  <a:pt x="1660" y="4588"/>
                </a:lnTo>
                <a:lnTo>
                  <a:pt x="1660" y="4666"/>
                </a:lnTo>
                <a:lnTo>
                  <a:pt x="1675" y="4666"/>
                </a:lnTo>
                <a:lnTo>
                  <a:pt x="1675" y="4743"/>
                </a:lnTo>
                <a:lnTo>
                  <a:pt x="1691" y="4743"/>
                </a:lnTo>
                <a:lnTo>
                  <a:pt x="1691" y="4821"/>
                </a:lnTo>
                <a:lnTo>
                  <a:pt x="1705" y="4821"/>
                </a:lnTo>
                <a:lnTo>
                  <a:pt x="1705" y="4899"/>
                </a:lnTo>
                <a:lnTo>
                  <a:pt x="1721" y="4899"/>
                </a:lnTo>
                <a:lnTo>
                  <a:pt x="1721" y="4977"/>
                </a:lnTo>
                <a:lnTo>
                  <a:pt x="1737" y="4977"/>
                </a:lnTo>
                <a:lnTo>
                  <a:pt x="1737" y="5055"/>
                </a:lnTo>
                <a:lnTo>
                  <a:pt x="1753" y="5055"/>
                </a:lnTo>
                <a:lnTo>
                  <a:pt x="1753" y="5132"/>
                </a:lnTo>
                <a:lnTo>
                  <a:pt x="1769" y="5132"/>
                </a:lnTo>
                <a:lnTo>
                  <a:pt x="1769" y="5210"/>
                </a:lnTo>
                <a:lnTo>
                  <a:pt x="1786" y="5210"/>
                </a:lnTo>
                <a:lnTo>
                  <a:pt x="1786" y="5288"/>
                </a:lnTo>
                <a:lnTo>
                  <a:pt x="1803" y="5288"/>
                </a:lnTo>
                <a:lnTo>
                  <a:pt x="1803" y="5366"/>
                </a:lnTo>
                <a:lnTo>
                  <a:pt x="1819" y="5366"/>
                </a:lnTo>
                <a:lnTo>
                  <a:pt x="1819" y="5443"/>
                </a:lnTo>
                <a:lnTo>
                  <a:pt x="1837" y="5443"/>
                </a:lnTo>
                <a:lnTo>
                  <a:pt x="1837" y="5521"/>
                </a:lnTo>
                <a:lnTo>
                  <a:pt x="1855" y="5521"/>
                </a:lnTo>
                <a:lnTo>
                  <a:pt x="1855" y="5599"/>
                </a:lnTo>
                <a:lnTo>
                  <a:pt x="1872" y="5599"/>
                </a:lnTo>
                <a:lnTo>
                  <a:pt x="1872" y="5677"/>
                </a:lnTo>
                <a:lnTo>
                  <a:pt x="1890" y="5677"/>
                </a:lnTo>
                <a:lnTo>
                  <a:pt x="1890" y="5754"/>
                </a:lnTo>
                <a:lnTo>
                  <a:pt x="1909" y="5754"/>
                </a:lnTo>
                <a:lnTo>
                  <a:pt x="1909" y="5832"/>
                </a:lnTo>
                <a:lnTo>
                  <a:pt x="1928" y="5832"/>
                </a:lnTo>
                <a:lnTo>
                  <a:pt x="1928" y="5910"/>
                </a:lnTo>
                <a:lnTo>
                  <a:pt x="1947" y="5910"/>
                </a:lnTo>
                <a:lnTo>
                  <a:pt x="1947" y="5988"/>
                </a:lnTo>
                <a:lnTo>
                  <a:pt x="1968" y="5988"/>
                </a:lnTo>
                <a:lnTo>
                  <a:pt x="1968" y="6066"/>
                </a:lnTo>
                <a:lnTo>
                  <a:pt x="1988" y="6066"/>
                </a:lnTo>
                <a:lnTo>
                  <a:pt x="1988" y="6143"/>
                </a:lnTo>
                <a:lnTo>
                  <a:pt x="2009" y="6143"/>
                </a:lnTo>
                <a:lnTo>
                  <a:pt x="2009" y="6221"/>
                </a:lnTo>
                <a:lnTo>
                  <a:pt x="2031" y="6221"/>
                </a:lnTo>
                <a:lnTo>
                  <a:pt x="2031" y="6299"/>
                </a:lnTo>
                <a:lnTo>
                  <a:pt x="2053" y="6299"/>
                </a:lnTo>
                <a:lnTo>
                  <a:pt x="2053" y="6377"/>
                </a:lnTo>
                <a:lnTo>
                  <a:pt x="2076" y="6377"/>
                </a:lnTo>
                <a:lnTo>
                  <a:pt x="2076" y="6454"/>
                </a:lnTo>
                <a:lnTo>
                  <a:pt x="2100" y="6454"/>
                </a:lnTo>
                <a:lnTo>
                  <a:pt x="2100" y="6532"/>
                </a:lnTo>
                <a:lnTo>
                  <a:pt x="2126" y="6532"/>
                </a:lnTo>
                <a:lnTo>
                  <a:pt x="2126" y="6610"/>
                </a:lnTo>
                <a:lnTo>
                  <a:pt x="2151" y="6610"/>
                </a:lnTo>
                <a:lnTo>
                  <a:pt x="2151" y="6688"/>
                </a:lnTo>
                <a:lnTo>
                  <a:pt x="2179" y="6688"/>
                </a:lnTo>
                <a:lnTo>
                  <a:pt x="2179" y="6765"/>
                </a:lnTo>
                <a:lnTo>
                  <a:pt x="2207" y="6765"/>
                </a:lnTo>
                <a:lnTo>
                  <a:pt x="2207" y="6843"/>
                </a:lnTo>
                <a:lnTo>
                  <a:pt x="2238" y="6843"/>
                </a:lnTo>
                <a:lnTo>
                  <a:pt x="2238" y="6921"/>
                </a:lnTo>
                <a:lnTo>
                  <a:pt x="2270" y="6921"/>
                </a:lnTo>
                <a:lnTo>
                  <a:pt x="2270" y="6999"/>
                </a:lnTo>
                <a:lnTo>
                  <a:pt x="2303" y="6999"/>
                </a:lnTo>
                <a:lnTo>
                  <a:pt x="2303" y="7077"/>
                </a:lnTo>
                <a:lnTo>
                  <a:pt x="2341" y="7077"/>
                </a:lnTo>
                <a:lnTo>
                  <a:pt x="2341" y="7154"/>
                </a:lnTo>
                <a:lnTo>
                  <a:pt x="2379" y="7154"/>
                </a:lnTo>
                <a:lnTo>
                  <a:pt x="2379" y="7232"/>
                </a:lnTo>
                <a:lnTo>
                  <a:pt x="2425" y="7232"/>
                </a:lnTo>
                <a:lnTo>
                  <a:pt x="2425" y="7310"/>
                </a:lnTo>
                <a:lnTo>
                  <a:pt x="2473" y="7310"/>
                </a:lnTo>
                <a:lnTo>
                  <a:pt x="2473" y="7388"/>
                </a:lnTo>
                <a:lnTo>
                  <a:pt x="2526" y="7388"/>
                </a:lnTo>
                <a:lnTo>
                  <a:pt x="2526" y="7465"/>
                </a:lnTo>
                <a:lnTo>
                  <a:pt x="2591" y="7465"/>
                </a:lnTo>
                <a:lnTo>
                  <a:pt x="2591" y="7543"/>
                </a:lnTo>
                <a:lnTo>
                  <a:pt x="2668" y="7543"/>
                </a:lnTo>
                <a:lnTo>
                  <a:pt x="2668" y="7621"/>
                </a:lnTo>
                <a:lnTo>
                  <a:pt x="2767" y="7621"/>
                </a:lnTo>
                <a:lnTo>
                  <a:pt x="2767" y="7699"/>
                </a:lnTo>
                <a:lnTo>
                  <a:pt x="2913" y="7699"/>
                </a:lnTo>
                <a:lnTo>
                  <a:pt x="2913" y="7777"/>
                </a:lnTo>
                <a:lnTo>
                  <a:pt x="3973" y="7777"/>
                </a:lnTo>
                <a:lnTo>
                  <a:pt x="3973" y="7699"/>
                </a:lnTo>
                <a:lnTo>
                  <a:pt x="3128" y="7699"/>
                </a:lnTo>
                <a:lnTo>
                  <a:pt x="3128" y="7621"/>
                </a:lnTo>
                <a:lnTo>
                  <a:pt x="2924" y="7621"/>
                </a:lnTo>
                <a:lnTo>
                  <a:pt x="2924" y="7543"/>
                </a:lnTo>
                <a:lnTo>
                  <a:pt x="2798" y="7543"/>
                </a:lnTo>
                <a:lnTo>
                  <a:pt x="2798" y="7465"/>
                </a:lnTo>
                <a:lnTo>
                  <a:pt x="2709" y="7465"/>
                </a:lnTo>
                <a:lnTo>
                  <a:pt x="2709" y="7388"/>
                </a:lnTo>
                <a:lnTo>
                  <a:pt x="2634" y="7388"/>
                </a:lnTo>
                <a:lnTo>
                  <a:pt x="2634" y="7310"/>
                </a:lnTo>
                <a:lnTo>
                  <a:pt x="2574" y="7310"/>
                </a:lnTo>
                <a:lnTo>
                  <a:pt x="2574" y="7232"/>
                </a:lnTo>
                <a:lnTo>
                  <a:pt x="2520" y="7232"/>
                </a:lnTo>
                <a:lnTo>
                  <a:pt x="2520" y="7154"/>
                </a:lnTo>
                <a:lnTo>
                  <a:pt x="2469" y="7154"/>
                </a:lnTo>
                <a:lnTo>
                  <a:pt x="2469" y="7077"/>
                </a:lnTo>
                <a:lnTo>
                  <a:pt x="2425" y="7077"/>
                </a:lnTo>
                <a:lnTo>
                  <a:pt x="2425" y="6999"/>
                </a:lnTo>
                <a:lnTo>
                  <a:pt x="2386" y="6999"/>
                </a:lnTo>
                <a:lnTo>
                  <a:pt x="2386" y="6921"/>
                </a:lnTo>
                <a:lnTo>
                  <a:pt x="2347" y="6921"/>
                </a:lnTo>
                <a:lnTo>
                  <a:pt x="2347" y="6843"/>
                </a:lnTo>
                <a:lnTo>
                  <a:pt x="2314" y="6843"/>
                </a:lnTo>
                <a:lnTo>
                  <a:pt x="2314" y="6765"/>
                </a:lnTo>
                <a:lnTo>
                  <a:pt x="2282" y="6765"/>
                </a:lnTo>
                <a:lnTo>
                  <a:pt x="2282" y="6688"/>
                </a:lnTo>
                <a:lnTo>
                  <a:pt x="2250" y="6688"/>
                </a:lnTo>
                <a:lnTo>
                  <a:pt x="2250" y="6610"/>
                </a:lnTo>
                <a:lnTo>
                  <a:pt x="2220" y="6610"/>
                </a:lnTo>
                <a:lnTo>
                  <a:pt x="2220" y="6532"/>
                </a:lnTo>
                <a:lnTo>
                  <a:pt x="2193" y="6532"/>
                </a:lnTo>
                <a:lnTo>
                  <a:pt x="2193" y="6454"/>
                </a:lnTo>
                <a:lnTo>
                  <a:pt x="2168" y="6454"/>
                </a:lnTo>
                <a:lnTo>
                  <a:pt x="2168" y="6377"/>
                </a:lnTo>
                <a:lnTo>
                  <a:pt x="2142" y="6377"/>
                </a:lnTo>
                <a:lnTo>
                  <a:pt x="2142" y="6299"/>
                </a:lnTo>
                <a:lnTo>
                  <a:pt x="2117" y="6299"/>
                </a:lnTo>
                <a:lnTo>
                  <a:pt x="2117" y="6221"/>
                </a:lnTo>
                <a:lnTo>
                  <a:pt x="2094" y="6221"/>
                </a:lnTo>
                <a:lnTo>
                  <a:pt x="2094" y="6143"/>
                </a:lnTo>
                <a:lnTo>
                  <a:pt x="2070" y="6143"/>
                </a:lnTo>
                <a:lnTo>
                  <a:pt x="2070" y="6066"/>
                </a:lnTo>
                <a:lnTo>
                  <a:pt x="2048" y="6066"/>
                </a:lnTo>
                <a:lnTo>
                  <a:pt x="2048" y="5988"/>
                </a:lnTo>
                <a:lnTo>
                  <a:pt x="2027" y="5988"/>
                </a:lnTo>
                <a:lnTo>
                  <a:pt x="2027" y="5910"/>
                </a:lnTo>
                <a:lnTo>
                  <a:pt x="2007" y="5910"/>
                </a:lnTo>
                <a:lnTo>
                  <a:pt x="2007" y="5832"/>
                </a:lnTo>
                <a:lnTo>
                  <a:pt x="1986" y="5832"/>
                </a:lnTo>
                <a:lnTo>
                  <a:pt x="1986" y="5754"/>
                </a:lnTo>
                <a:lnTo>
                  <a:pt x="1967" y="5754"/>
                </a:lnTo>
                <a:lnTo>
                  <a:pt x="1967" y="5677"/>
                </a:lnTo>
                <a:lnTo>
                  <a:pt x="1947" y="5677"/>
                </a:lnTo>
                <a:lnTo>
                  <a:pt x="1947" y="5599"/>
                </a:lnTo>
                <a:lnTo>
                  <a:pt x="1929" y="5599"/>
                </a:lnTo>
                <a:lnTo>
                  <a:pt x="1929" y="5521"/>
                </a:lnTo>
                <a:lnTo>
                  <a:pt x="1910" y="5521"/>
                </a:lnTo>
                <a:lnTo>
                  <a:pt x="1910" y="5443"/>
                </a:lnTo>
                <a:lnTo>
                  <a:pt x="1893" y="5443"/>
                </a:lnTo>
                <a:lnTo>
                  <a:pt x="1893" y="5366"/>
                </a:lnTo>
                <a:lnTo>
                  <a:pt x="1874" y="5366"/>
                </a:lnTo>
                <a:lnTo>
                  <a:pt x="1874" y="5288"/>
                </a:lnTo>
                <a:lnTo>
                  <a:pt x="1857" y="5288"/>
                </a:lnTo>
                <a:lnTo>
                  <a:pt x="1857" y="5210"/>
                </a:lnTo>
                <a:lnTo>
                  <a:pt x="1839" y="5210"/>
                </a:lnTo>
                <a:lnTo>
                  <a:pt x="1839" y="5132"/>
                </a:lnTo>
                <a:lnTo>
                  <a:pt x="1823" y="5132"/>
                </a:lnTo>
                <a:lnTo>
                  <a:pt x="1823" y="5055"/>
                </a:lnTo>
                <a:lnTo>
                  <a:pt x="1806" y="5055"/>
                </a:lnTo>
                <a:lnTo>
                  <a:pt x="1806" y="4977"/>
                </a:lnTo>
                <a:lnTo>
                  <a:pt x="1790" y="4977"/>
                </a:lnTo>
                <a:lnTo>
                  <a:pt x="1790" y="4899"/>
                </a:lnTo>
                <a:lnTo>
                  <a:pt x="1774" y="4899"/>
                </a:lnTo>
                <a:lnTo>
                  <a:pt x="1774" y="4821"/>
                </a:lnTo>
                <a:lnTo>
                  <a:pt x="1758" y="4821"/>
                </a:lnTo>
                <a:lnTo>
                  <a:pt x="1758" y="4743"/>
                </a:lnTo>
                <a:lnTo>
                  <a:pt x="1742" y="4743"/>
                </a:lnTo>
                <a:lnTo>
                  <a:pt x="1742" y="4666"/>
                </a:lnTo>
                <a:lnTo>
                  <a:pt x="1726" y="4666"/>
                </a:lnTo>
                <a:lnTo>
                  <a:pt x="1726" y="4588"/>
                </a:lnTo>
                <a:lnTo>
                  <a:pt x="1711" y="4588"/>
                </a:lnTo>
                <a:lnTo>
                  <a:pt x="1711" y="4510"/>
                </a:lnTo>
                <a:lnTo>
                  <a:pt x="1696" y="4510"/>
                </a:lnTo>
                <a:lnTo>
                  <a:pt x="1696" y="4432"/>
                </a:lnTo>
                <a:lnTo>
                  <a:pt x="1680" y="4432"/>
                </a:lnTo>
                <a:lnTo>
                  <a:pt x="1680" y="4355"/>
                </a:lnTo>
                <a:lnTo>
                  <a:pt x="1666" y="4355"/>
                </a:lnTo>
                <a:lnTo>
                  <a:pt x="1666" y="4277"/>
                </a:lnTo>
                <a:lnTo>
                  <a:pt x="1651" y="4277"/>
                </a:lnTo>
                <a:lnTo>
                  <a:pt x="1651" y="4199"/>
                </a:lnTo>
                <a:lnTo>
                  <a:pt x="1636" y="4199"/>
                </a:lnTo>
                <a:lnTo>
                  <a:pt x="1636" y="4121"/>
                </a:lnTo>
                <a:lnTo>
                  <a:pt x="1621" y="4121"/>
                </a:lnTo>
                <a:lnTo>
                  <a:pt x="1621" y="4044"/>
                </a:lnTo>
                <a:lnTo>
                  <a:pt x="1607" y="4044"/>
                </a:lnTo>
                <a:lnTo>
                  <a:pt x="1607" y="3966"/>
                </a:lnTo>
                <a:lnTo>
                  <a:pt x="1592" y="3966"/>
                </a:lnTo>
                <a:lnTo>
                  <a:pt x="1592" y="3888"/>
                </a:lnTo>
                <a:lnTo>
                  <a:pt x="1578" y="3888"/>
                </a:lnTo>
                <a:lnTo>
                  <a:pt x="1578" y="3810"/>
                </a:lnTo>
                <a:lnTo>
                  <a:pt x="1563" y="3810"/>
                </a:lnTo>
                <a:lnTo>
                  <a:pt x="1563" y="3732"/>
                </a:lnTo>
                <a:lnTo>
                  <a:pt x="1549" y="3732"/>
                </a:lnTo>
                <a:lnTo>
                  <a:pt x="1549" y="3655"/>
                </a:lnTo>
                <a:lnTo>
                  <a:pt x="1535" y="3655"/>
                </a:lnTo>
                <a:lnTo>
                  <a:pt x="1535" y="3577"/>
                </a:lnTo>
                <a:lnTo>
                  <a:pt x="1520" y="3577"/>
                </a:lnTo>
                <a:lnTo>
                  <a:pt x="1520" y="3499"/>
                </a:lnTo>
                <a:lnTo>
                  <a:pt x="1506" y="3499"/>
                </a:lnTo>
                <a:lnTo>
                  <a:pt x="1506" y="3421"/>
                </a:lnTo>
                <a:lnTo>
                  <a:pt x="1492" y="3421"/>
                </a:lnTo>
                <a:lnTo>
                  <a:pt x="1492" y="3344"/>
                </a:lnTo>
                <a:lnTo>
                  <a:pt x="1478" y="3344"/>
                </a:lnTo>
                <a:lnTo>
                  <a:pt x="1478" y="3266"/>
                </a:lnTo>
                <a:lnTo>
                  <a:pt x="1465" y="3266"/>
                </a:lnTo>
                <a:lnTo>
                  <a:pt x="1465" y="3188"/>
                </a:lnTo>
                <a:lnTo>
                  <a:pt x="1450" y="3188"/>
                </a:lnTo>
                <a:lnTo>
                  <a:pt x="1450" y="3110"/>
                </a:lnTo>
                <a:lnTo>
                  <a:pt x="1436" y="3110"/>
                </a:lnTo>
                <a:lnTo>
                  <a:pt x="1436" y="3033"/>
                </a:lnTo>
                <a:lnTo>
                  <a:pt x="1421" y="3033"/>
                </a:lnTo>
                <a:lnTo>
                  <a:pt x="1421" y="2955"/>
                </a:lnTo>
                <a:lnTo>
                  <a:pt x="1407" y="2955"/>
                </a:lnTo>
                <a:lnTo>
                  <a:pt x="1407" y="2877"/>
                </a:lnTo>
                <a:lnTo>
                  <a:pt x="1393" y="2877"/>
                </a:lnTo>
                <a:lnTo>
                  <a:pt x="1393" y="2799"/>
                </a:lnTo>
                <a:lnTo>
                  <a:pt x="1378" y="2799"/>
                </a:lnTo>
                <a:lnTo>
                  <a:pt x="1378" y="2721"/>
                </a:lnTo>
                <a:lnTo>
                  <a:pt x="1364" y="2721"/>
                </a:lnTo>
                <a:lnTo>
                  <a:pt x="1364" y="2644"/>
                </a:lnTo>
                <a:lnTo>
                  <a:pt x="1349" y="2644"/>
                </a:lnTo>
                <a:lnTo>
                  <a:pt x="1349" y="2566"/>
                </a:lnTo>
                <a:lnTo>
                  <a:pt x="1335" y="2566"/>
                </a:lnTo>
                <a:lnTo>
                  <a:pt x="1335" y="2488"/>
                </a:lnTo>
                <a:lnTo>
                  <a:pt x="1320" y="2488"/>
                </a:lnTo>
                <a:lnTo>
                  <a:pt x="1320" y="2410"/>
                </a:lnTo>
                <a:lnTo>
                  <a:pt x="1306" y="2410"/>
                </a:lnTo>
                <a:lnTo>
                  <a:pt x="1306" y="2333"/>
                </a:lnTo>
                <a:lnTo>
                  <a:pt x="1291" y="2333"/>
                </a:lnTo>
                <a:lnTo>
                  <a:pt x="1291" y="2255"/>
                </a:lnTo>
                <a:lnTo>
                  <a:pt x="1275" y="2255"/>
                </a:lnTo>
                <a:lnTo>
                  <a:pt x="1275" y="2177"/>
                </a:lnTo>
                <a:lnTo>
                  <a:pt x="1260" y="2177"/>
                </a:lnTo>
                <a:lnTo>
                  <a:pt x="1260" y="2099"/>
                </a:lnTo>
                <a:lnTo>
                  <a:pt x="1245" y="2099"/>
                </a:lnTo>
                <a:lnTo>
                  <a:pt x="1245" y="2022"/>
                </a:lnTo>
                <a:lnTo>
                  <a:pt x="1229" y="2022"/>
                </a:lnTo>
                <a:lnTo>
                  <a:pt x="1229" y="1944"/>
                </a:lnTo>
                <a:lnTo>
                  <a:pt x="1214" y="1944"/>
                </a:lnTo>
                <a:lnTo>
                  <a:pt x="1214" y="1866"/>
                </a:lnTo>
                <a:lnTo>
                  <a:pt x="1198" y="1866"/>
                </a:lnTo>
                <a:lnTo>
                  <a:pt x="1198" y="1788"/>
                </a:lnTo>
                <a:lnTo>
                  <a:pt x="1181" y="1788"/>
                </a:lnTo>
                <a:lnTo>
                  <a:pt x="1181" y="1710"/>
                </a:lnTo>
                <a:lnTo>
                  <a:pt x="1165" y="1710"/>
                </a:lnTo>
                <a:lnTo>
                  <a:pt x="1165" y="1633"/>
                </a:lnTo>
                <a:lnTo>
                  <a:pt x="1148" y="1633"/>
                </a:lnTo>
                <a:lnTo>
                  <a:pt x="1148" y="1555"/>
                </a:lnTo>
                <a:lnTo>
                  <a:pt x="1131" y="1555"/>
                </a:lnTo>
                <a:lnTo>
                  <a:pt x="1131" y="1477"/>
                </a:lnTo>
                <a:lnTo>
                  <a:pt x="1113" y="1477"/>
                </a:lnTo>
                <a:lnTo>
                  <a:pt x="1113" y="1399"/>
                </a:lnTo>
                <a:lnTo>
                  <a:pt x="1095" y="1399"/>
                </a:lnTo>
                <a:lnTo>
                  <a:pt x="1095" y="1322"/>
                </a:lnTo>
                <a:lnTo>
                  <a:pt x="1077" y="1322"/>
                </a:lnTo>
                <a:lnTo>
                  <a:pt x="1077" y="1244"/>
                </a:lnTo>
                <a:lnTo>
                  <a:pt x="1059" y="1244"/>
                </a:lnTo>
                <a:lnTo>
                  <a:pt x="1059" y="1166"/>
                </a:lnTo>
                <a:lnTo>
                  <a:pt x="1038" y="1166"/>
                </a:lnTo>
                <a:lnTo>
                  <a:pt x="1038" y="1088"/>
                </a:lnTo>
                <a:lnTo>
                  <a:pt x="1019" y="1088"/>
                </a:lnTo>
                <a:lnTo>
                  <a:pt x="1019" y="1011"/>
                </a:lnTo>
                <a:lnTo>
                  <a:pt x="997" y="1011"/>
                </a:lnTo>
                <a:lnTo>
                  <a:pt x="997" y="933"/>
                </a:lnTo>
                <a:lnTo>
                  <a:pt x="977" y="933"/>
                </a:lnTo>
                <a:lnTo>
                  <a:pt x="977" y="855"/>
                </a:lnTo>
                <a:lnTo>
                  <a:pt x="954" y="855"/>
                </a:lnTo>
                <a:lnTo>
                  <a:pt x="954" y="777"/>
                </a:lnTo>
                <a:lnTo>
                  <a:pt x="930" y="777"/>
                </a:lnTo>
                <a:lnTo>
                  <a:pt x="930" y="699"/>
                </a:lnTo>
                <a:lnTo>
                  <a:pt x="905" y="699"/>
                </a:lnTo>
                <a:lnTo>
                  <a:pt x="905" y="622"/>
                </a:lnTo>
                <a:lnTo>
                  <a:pt x="878" y="622"/>
                </a:lnTo>
                <a:lnTo>
                  <a:pt x="878" y="544"/>
                </a:lnTo>
                <a:lnTo>
                  <a:pt x="849" y="544"/>
                </a:lnTo>
                <a:lnTo>
                  <a:pt x="849" y="466"/>
                </a:lnTo>
                <a:lnTo>
                  <a:pt x="817" y="466"/>
                </a:lnTo>
                <a:lnTo>
                  <a:pt x="817" y="388"/>
                </a:lnTo>
                <a:lnTo>
                  <a:pt x="782" y="388"/>
                </a:lnTo>
                <a:lnTo>
                  <a:pt x="782" y="311"/>
                </a:lnTo>
                <a:lnTo>
                  <a:pt x="741" y="311"/>
                </a:lnTo>
                <a:lnTo>
                  <a:pt x="741" y="233"/>
                </a:lnTo>
                <a:lnTo>
                  <a:pt x="693" y="233"/>
                </a:lnTo>
                <a:lnTo>
                  <a:pt x="693" y="155"/>
                </a:lnTo>
                <a:lnTo>
                  <a:pt x="632" y="155"/>
                </a:lnTo>
                <a:lnTo>
                  <a:pt x="632" y="77"/>
                </a:lnTo>
                <a:lnTo>
                  <a:pt x="544" y="77"/>
                </a:lnTo>
                <a:lnTo>
                  <a:pt x="544" y="0"/>
                </a:lnTo>
                <a:lnTo>
                  <a:pt x="0" y="0"/>
                </a:lnTo>
              </a:path>
            </a:pathLst>
          </a:custGeom>
          <a:noFill/>
          <a:ln w="19050"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nvGrpSpPr>
          <p:cNvPr id="80918" name="Group 301"/>
          <p:cNvGrpSpPr>
            <a:grpSpLocks/>
          </p:cNvGrpSpPr>
          <p:nvPr/>
        </p:nvGrpSpPr>
        <p:grpSpPr bwMode="auto">
          <a:xfrm>
            <a:off x="2203450" y="4419600"/>
            <a:ext cx="1377950" cy="1444625"/>
            <a:chOff x="1388" y="2784"/>
            <a:chExt cx="868" cy="910"/>
          </a:xfrm>
        </p:grpSpPr>
        <p:sp>
          <p:nvSpPr>
            <p:cNvPr id="80927" name="Line 36"/>
            <p:cNvSpPr>
              <a:spLocks noChangeShapeType="1"/>
            </p:cNvSpPr>
            <p:nvPr/>
          </p:nvSpPr>
          <p:spPr bwMode="auto">
            <a:xfrm>
              <a:off x="1467" y="3547"/>
              <a:ext cx="714"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0928" name="Rectangle 37"/>
            <p:cNvSpPr>
              <a:spLocks noChangeArrowheads="1"/>
            </p:cNvSpPr>
            <p:nvPr/>
          </p:nvSpPr>
          <p:spPr bwMode="auto">
            <a:xfrm>
              <a:off x="1388" y="3560"/>
              <a:ext cx="155"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r>
                <a:rPr lang="en-US" altLang="en-US" sz="1400">
                  <a:latin typeface="MS Sans Serif"/>
                </a:rPr>
                <a:t>0.1</a:t>
              </a:r>
              <a:endParaRPr lang="en-US" altLang="en-US" sz="1400">
                <a:latin typeface="Times New Roman" panose="02020603050405020304" pitchFamily="18" charset="0"/>
              </a:endParaRPr>
            </a:p>
          </p:txBody>
        </p:sp>
        <p:sp>
          <p:nvSpPr>
            <p:cNvPr id="80929" name="Rectangle 38"/>
            <p:cNvSpPr>
              <a:spLocks noChangeArrowheads="1"/>
            </p:cNvSpPr>
            <p:nvPr/>
          </p:nvSpPr>
          <p:spPr bwMode="auto">
            <a:xfrm>
              <a:off x="1625" y="3560"/>
              <a:ext cx="155"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r>
                <a:rPr lang="en-US" altLang="en-US" sz="1400">
                  <a:latin typeface="MS Sans Serif"/>
                </a:rPr>
                <a:t>0.2</a:t>
              </a:r>
              <a:endParaRPr lang="en-US" altLang="en-US" sz="1400">
                <a:latin typeface="Times New Roman" panose="02020603050405020304" pitchFamily="18" charset="0"/>
              </a:endParaRPr>
            </a:p>
          </p:txBody>
        </p:sp>
        <p:sp>
          <p:nvSpPr>
            <p:cNvPr id="80930" name="Rectangle 39"/>
            <p:cNvSpPr>
              <a:spLocks noChangeArrowheads="1"/>
            </p:cNvSpPr>
            <p:nvPr/>
          </p:nvSpPr>
          <p:spPr bwMode="auto">
            <a:xfrm>
              <a:off x="1864" y="3560"/>
              <a:ext cx="155"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r>
                <a:rPr lang="en-US" altLang="en-US" sz="1400">
                  <a:latin typeface="MS Sans Serif"/>
                </a:rPr>
                <a:t>0.3</a:t>
              </a:r>
              <a:endParaRPr lang="en-US" altLang="en-US" sz="1400">
                <a:latin typeface="Times New Roman" panose="02020603050405020304" pitchFamily="18" charset="0"/>
              </a:endParaRPr>
            </a:p>
          </p:txBody>
        </p:sp>
        <p:sp>
          <p:nvSpPr>
            <p:cNvPr id="80931" name="Rectangle 40"/>
            <p:cNvSpPr>
              <a:spLocks noChangeArrowheads="1"/>
            </p:cNvSpPr>
            <p:nvPr/>
          </p:nvSpPr>
          <p:spPr bwMode="auto">
            <a:xfrm>
              <a:off x="2101" y="3560"/>
              <a:ext cx="155"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r>
                <a:rPr lang="en-US" altLang="en-US" sz="1400">
                  <a:latin typeface="MS Sans Serif"/>
                </a:rPr>
                <a:t>0.4</a:t>
              </a:r>
              <a:endParaRPr lang="en-US" altLang="en-US" sz="1400">
                <a:latin typeface="Times New Roman" panose="02020603050405020304" pitchFamily="18" charset="0"/>
              </a:endParaRPr>
            </a:p>
          </p:txBody>
        </p:sp>
        <p:sp>
          <p:nvSpPr>
            <p:cNvPr id="80932" name="Line 41"/>
            <p:cNvSpPr>
              <a:spLocks noChangeShapeType="1"/>
            </p:cNvSpPr>
            <p:nvPr/>
          </p:nvSpPr>
          <p:spPr bwMode="auto">
            <a:xfrm flipV="1">
              <a:off x="1467" y="2787"/>
              <a:ext cx="1" cy="76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0933" name="Text Box 43"/>
            <p:cNvSpPr txBox="1">
              <a:spLocks noChangeArrowheads="1"/>
            </p:cNvSpPr>
            <p:nvPr/>
          </p:nvSpPr>
          <p:spPr bwMode="auto">
            <a:xfrm>
              <a:off x="1639" y="3120"/>
              <a:ext cx="307"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r>
                <a:rPr lang="en-US" altLang="en-US" sz="2400" i="1">
                  <a:latin typeface="Times New Roman" panose="02020603050405020304" pitchFamily="18" charset="0"/>
                </a:rPr>
                <a:t>C</a:t>
              </a:r>
              <a:r>
                <a:rPr lang="en-US" altLang="en-US" sz="2400" baseline="-25000">
                  <a:latin typeface="Times New Roman" panose="02020603050405020304" pitchFamily="18" charset="0"/>
                </a:rPr>
                <a:t>1</a:t>
              </a:r>
              <a:endParaRPr lang="en-US" altLang="en-US" sz="2400">
                <a:latin typeface="Times New Roman" panose="02020603050405020304" pitchFamily="18" charset="0"/>
              </a:endParaRPr>
            </a:p>
          </p:txBody>
        </p:sp>
        <p:sp>
          <p:nvSpPr>
            <p:cNvPr id="80934" name="Line 290"/>
            <p:cNvSpPr>
              <a:spLocks noChangeShapeType="1"/>
            </p:cNvSpPr>
            <p:nvPr/>
          </p:nvSpPr>
          <p:spPr bwMode="auto">
            <a:xfrm flipV="1">
              <a:off x="1944" y="2784"/>
              <a:ext cx="0" cy="762"/>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80919" name="Group 300"/>
          <p:cNvGrpSpPr>
            <a:grpSpLocks/>
          </p:cNvGrpSpPr>
          <p:nvPr/>
        </p:nvGrpSpPr>
        <p:grpSpPr bwMode="auto">
          <a:xfrm>
            <a:off x="3957638" y="4419600"/>
            <a:ext cx="1274762" cy="1444625"/>
            <a:chOff x="2493" y="2784"/>
            <a:chExt cx="803" cy="910"/>
          </a:xfrm>
        </p:grpSpPr>
        <p:sp>
          <p:nvSpPr>
            <p:cNvPr id="80920" name="Line 28"/>
            <p:cNvSpPr>
              <a:spLocks noChangeShapeType="1"/>
            </p:cNvSpPr>
            <p:nvPr/>
          </p:nvSpPr>
          <p:spPr bwMode="auto">
            <a:xfrm>
              <a:off x="2583" y="3547"/>
              <a:ext cx="713"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0921" name="Rectangle 29"/>
            <p:cNvSpPr>
              <a:spLocks noChangeArrowheads="1"/>
            </p:cNvSpPr>
            <p:nvPr/>
          </p:nvSpPr>
          <p:spPr bwMode="auto">
            <a:xfrm>
              <a:off x="2493" y="3560"/>
              <a:ext cx="217"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r>
                <a:rPr lang="en-US" altLang="en-US" sz="1400">
                  <a:latin typeface="MS Sans Serif"/>
                </a:rPr>
                <a:t>0.02</a:t>
              </a:r>
              <a:endParaRPr lang="en-US" altLang="en-US" sz="1400">
                <a:latin typeface="Times New Roman" panose="02020603050405020304" pitchFamily="18" charset="0"/>
              </a:endParaRPr>
            </a:p>
          </p:txBody>
        </p:sp>
        <p:sp>
          <p:nvSpPr>
            <p:cNvPr id="80922" name="Rectangle 30"/>
            <p:cNvSpPr>
              <a:spLocks noChangeArrowheads="1"/>
            </p:cNvSpPr>
            <p:nvPr/>
          </p:nvSpPr>
          <p:spPr bwMode="auto">
            <a:xfrm>
              <a:off x="2778" y="3560"/>
              <a:ext cx="217"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r>
                <a:rPr lang="en-US" altLang="en-US" sz="1400">
                  <a:latin typeface="MS Sans Serif"/>
                </a:rPr>
                <a:t>0.04</a:t>
              </a:r>
              <a:endParaRPr lang="en-US" altLang="en-US" sz="1400">
                <a:latin typeface="Times New Roman" panose="02020603050405020304" pitchFamily="18" charset="0"/>
              </a:endParaRPr>
            </a:p>
          </p:txBody>
        </p:sp>
        <p:sp>
          <p:nvSpPr>
            <p:cNvPr id="80923" name="Rectangle 31"/>
            <p:cNvSpPr>
              <a:spLocks noChangeArrowheads="1"/>
            </p:cNvSpPr>
            <p:nvPr/>
          </p:nvSpPr>
          <p:spPr bwMode="auto">
            <a:xfrm>
              <a:off x="3064" y="3560"/>
              <a:ext cx="217"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r>
                <a:rPr lang="en-US" altLang="en-US" sz="1400">
                  <a:latin typeface="MS Sans Serif"/>
                </a:rPr>
                <a:t>0.06</a:t>
              </a:r>
              <a:endParaRPr lang="en-US" altLang="en-US" sz="1400">
                <a:latin typeface="Times New Roman" panose="02020603050405020304" pitchFamily="18" charset="0"/>
              </a:endParaRPr>
            </a:p>
          </p:txBody>
        </p:sp>
        <p:sp>
          <p:nvSpPr>
            <p:cNvPr id="80924" name="Line 32"/>
            <p:cNvSpPr>
              <a:spLocks noChangeShapeType="1"/>
            </p:cNvSpPr>
            <p:nvPr/>
          </p:nvSpPr>
          <p:spPr bwMode="auto">
            <a:xfrm flipV="1">
              <a:off x="2583" y="2787"/>
              <a:ext cx="1" cy="76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0925" name="Text Box 34"/>
            <p:cNvSpPr txBox="1">
              <a:spLocks noChangeArrowheads="1"/>
            </p:cNvSpPr>
            <p:nvPr/>
          </p:nvSpPr>
          <p:spPr bwMode="auto">
            <a:xfrm>
              <a:off x="2832" y="3120"/>
              <a:ext cx="308"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r>
                <a:rPr lang="en-US" altLang="en-US" sz="2400" i="1">
                  <a:latin typeface="Times New Roman" panose="02020603050405020304" pitchFamily="18" charset="0"/>
                </a:rPr>
                <a:t>C</a:t>
              </a:r>
              <a:r>
                <a:rPr lang="en-US" altLang="en-US" sz="2400" baseline="-25000">
                  <a:latin typeface="Times New Roman" panose="02020603050405020304" pitchFamily="18" charset="0"/>
                </a:rPr>
                <a:t>2</a:t>
              </a:r>
              <a:endParaRPr lang="en-US" altLang="en-US" sz="2400">
                <a:latin typeface="Times New Roman" panose="02020603050405020304" pitchFamily="18" charset="0"/>
              </a:endParaRPr>
            </a:p>
          </p:txBody>
        </p:sp>
        <p:sp>
          <p:nvSpPr>
            <p:cNvPr id="80926" name="Line 291"/>
            <p:cNvSpPr>
              <a:spLocks noChangeShapeType="1"/>
            </p:cNvSpPr>
            <p:nvPr/>
          </p:nvSpPr>
          <p:spPr bwMode="auto">
            <a:xfrm flipV="1">
              <a:off x="3156" y="2784"/>
              <a:ext cx="0" cy="768"/>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spTree>
    <p:extLst>
      <p:ext uri="{BB962C8B-B14F-4D97-AF65-F5344CB8AC3E}">
        <p14:creationId xmlns:p14="http://schemas.microsoft.com/office/powerpoint/2010/main" val="291846593"/>
      </p:ext>
    </p:extLst>
  </p:cSld>
  <p:clrMapOvr>
    <a:masterClrMapping/>
  </p:clrMapOvr>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7074" name="Rectangle 2"/>
          <p:cNvSpPr>
            <a:spLocks noGrp="1" noChangeArrowheads="1"/>
          </p:cNvSpPr>
          <p:nvPr>
            <p:ph type="title"/>
          </p:nvPr>
        </p:nvSpPr>
        <p:spPr/>
        <p:txBody>
          <a:bodyPr/>
          <a:lstStyle/>
          <a:p>
            <a:pPr eaLnBrk="1" hangingPunct="1">
              <a:defRPr/>
            </a:pPr>
            <a:r>
              <a:rPr lang="en-US"/>
              <a:t>Results</a:t>
            </a:r>
          </a:p>
        </p:txBody>
      </p:sp>
      <p:sp>
        <p:nvSpPr>
          <p:cNvPr id="81923" name="Line 4"/>
          <p:cNvSpPr>
            <a:spLocks noChangeShapeType="1"/>
          </p:cNvSpPr>
          <p:nvPr/>
        </p:nvSpPr>
        <p:spPr bwMode="auto">
          <a:xfrm>
            <a:off x="1573213" y="5456238"/>
            <a:ext cx="6715125" cy="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924" name="Rectangle 5"/>
          <p:cNvSpPr>
            <a:spLocks noChangeArrowheads="1"/>
          </p:cNvSpPr>
          <p:nvPr/>
        </p:nvSpPr>
        <p:spPr bwMode="auto">
          <a:xfrm>
            <a:off x="1489075" y="5584825"/>
            <a:ext cx="169863"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r>
              <a:rPr lang="en-US" altLang="en-US" sz="2400">
                <a:latin typeface="MS Sans Serif"/>
              </a:rPr>
              <a:t>0</a:t>
            </a:r>
            <a:endParaRPr lang="en-US" altLang="en-US" sz="2400">
              <a:latin typeface="Times New Roman" panose="02020603050405020304" pitchFamily="18" charset="0"/>
            </a:endParaRPr>
          </a:p>
        </p:txBody>
      </p:sp>
      <p:sp>
        <p:nvSpPr>
          <p:cNvPr id="81925" name="Line 6"/>
          <p:cNvSpPr>
            <a:spLocks noChangeShapeType="1"/>
          </p:cNvSpPr>
          <p:nvPr/>
        </p:nvSpPr>
        <p:spPr bwMode="auto">
          <a:xfrm>
            <a:off x="1908175" y="5456238"/>
            <a:ext cx="3175" cy="6667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926" name="Line 7"/>
          <p:cNvSpPr>
            <a:spLocks noChangeShapeType="1"/>
          </p:cNvSpPr>
          <p:nvPr/>
        </p:nvSpPr>
        <p:spPr bwMode="auto">
          <a:xfrm>
            <a:off x="2243138" y="5456238"/>
            <a:ext cx="3175" cy="6667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927" name="Line 8"/>
          <p:cNvSpPr>
            <a:spLocks noChangeShapeType="1"/>
          </p:cNvSpPr>
          <p:nvPr/>
        </p:nvSpPr>
        <p:spPr bwMode="auto">
          <a:xfrm>
            <a:off x="2579688" y="5456238"/>
            <a:ext cx="1587" cy="6667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928" name="Line 9"/>
          <p:cNvSpPr>
            <a:spLocks noChangeShapeType="1"/>
          </p:cNvSpPr>
          <p:nvPr/>
        </p:nvSpPr>
        <p:spPr bwMode="auto">
          <a:xfrm>
            <a:off x="2916238" y="5456238"/>
            <a:ext cx="3175" cy="6667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929" name="Line 10"/>
          <p:cNvSpPr>
            <a:spLocks noChangeShapeType="1"/>
          </p:cNvSpPr>
          <p:nvPr/>
        </p:nvSpPr>
        <p:spPr bwMode="auto">
          <a:xfrm>
            <a:off x="3251200" y="5456238"/>
            <a:ext cx="3175" cy="6667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930" name="Line 11"/>
          <p:cNvSpPr>
            <a:spLocks noChangeShapeType="1"/>
          </p:cNvSpPr>
          <p:nvPr/>
        </p:nvSpPr>
        <p:spPr bwMode="auto">
          <a:xfrm>
            <a:off x="3586163" y="5456238"/>
            <a:ext cx="3175" cy="6667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931" name="Line 12"/>
          <p:cNvSpPr>
            <a:spLocks noChangeShapeType="1"/>
          </p:cNvSpPr>
          <p:nvPr/>
        </p:nvSpPr>
        <p:spPr bwMode="auto">
          <a:xfrm>
            <a:off x="3922713" y="5456238"/>
            <a:ext cx="1587" cy="6667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932" name="Line 13"/>
          <p:cNvSpPr>
            <a:spLocks noChangeShapeType="1"/>
          </p:cNvSpPr>
          <p:nvPr/>
        </p:nvSpPr>
        <p:spPr bwMode="auto">
          <a:xfrm>
            <a:off x="4257675" y="5456238"/>
            <a:ext cx="4763" cy="6667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933" name="Line 14"/>
          <p:cNvSpPr>
            <a:spLocks noChangeShapeType="1"/>
          </p:cNvSpPr>
          <p:nvPr/>
        </p:nvSpPr>
        <p:spPr bwMode="auto">
          <a:xfrm>
            <a:off x="4594225" y="5456238"/>
            <a:ext cx="3175" cy="6667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934" name="Line 15"/>
          <p:cNvSpPr>
            <a:spLocks noChangeShapeType="1"/>
          </p:cNvSpPr>
          <p:nvPr/>
        </p:nvSpPr>
        <p:spPr bwMode="auto">
          <a:xfrm>
            <a:off x="4930775" y="5456238"/>
            <a:ext cx="1588" cy="6667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935" name="Line 16"/>
          <p:cNvSpPr>
            <a:spLocks noChangeShapeType="1"/>
          </p:cNvSpPr>
          <p:nvPr/>
        </p:nvSpPr>
        <p:spPr bwMode="auto">
          <a:xfrm>
            <a:off x="4930775" y="5456238"/>
            <a:ext cx="1588" cy="11271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936" name="Rectangle 17"/>
          <p:cNvSpPr>
            <a:spLocks noChangeArrowheads="1"/>
          </p:cNvSpPr>
          <p:nvPr/>
        </p:nvSpPr>
        <p:spPr bwMode="auto">
          <a:xfrm>
            <a:off x="4705350" y="5584825"/>
            <a:ext cx="423863"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r>
              <a:rPr lang="en-US" altLang="en-US" sz="2400">
                <a:latin typeface="MS Sans Serif"/>
              </a:rPr>
              <a:t>0.1</a:t>
            </a:r>
            <a:endParaRPr lang="en-US" altLang="en-US" sz="2400">
              <a:latin typeface="Times New Roman" panose="02020603050405020304" pitchFamily="18" charset="0"/>
            </a:endParaRPr>
          </a:p>
        </p:txBody>
      </p:sp>
      <p:sp>
        <p:nvSpPr>
          <p:cNvPr id="81937" name="Line 18"/>
          <p:cNvSpPr>
            <a:spLocks noChangeShapeType="1"/>
          </p:cNvSpPr>
          <p:nvPr/>
        </p:nvSpPr>
        <p:spPr bwMode="auto">
          <a:xfrm>
            <a:off x="5265738" y="5456238"/>
            <a:ext cx="3175" cy="6667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938" name="Line 19"/>
          <p:cNvSpPr>
            <a:spLocks noChangeShapeType="1"/>
          </p:cNvSpPr>
          <p:nvPr/>
        </p:nvSpPr>
        <p:spPr bwMode="auto">
          <a:xfrm>
            <a:off x="5600700" y="5456238"/>
            <a:ext cx="4763" cy="6667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939" name="Line 20"/>
          <p:cNvSpPr>
            <a:spLocks noChangeShapeType="1"/>
          </p:cNvSpPr>
          <p:nvPr/>
        </p:nvSpPr>
        <p:spPr bwMode="auto">
          <a:xfrm>
            <a:off x="5938838" y="5456238"/>
            <a:ext cx="1587" cy="6667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940" name="Line 21"/>
          <p:cNvSpPr>
            <a:spLocks noChangeShapeType="1"/>
          </p:cNvSpPr>
          <p:nvPr/>
        </p:nvSpPr>
        <p:spPr bwMode="auto">
          <a:xfrm>
            <a:off x="6273800" y="5456238"/>
            <a:ext cx="3175" cy="6667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941" name="Line 22"/>
          <p:cNvSpPr>
            <a:spLocks noChangeShapeType="1"/>
          </p:cNvSpPr>
          <p:nvPr/>
        </p:nvSpPr>
        <p:spPr bwMode="auto">
          <a:xfrm>
            <a:off x="6608763" y="5456238"/>
            <a:ext cx="3175" cy="6667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942" name="Line 23"/>
          <p:cNvSpPr>
            <a:spLocks noChangeShapeType="1"/>
          </p:cNvSpPr>
          <p:nvPr/>
        </p:nvSpPr>
        <p:spPr bwMode="auto">
          <a:xfrm>
            <a:off x="6945313" y="5456238"/>
            <a:ext cx="1587" cy="6667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943" name="Line 24"/>
          <p:cNvSpPr>
            <a:spLocks noChangeShapeType="1"/>
          </p:cNvSpPr>
          <p:nvPr/>
        </p:nvSpPr>
        <p:spPr bwMode="auto">
          <a:xfrm>
            <a:off x="7280275" y="5456238"/>
            <a:ext cx="4763" cy="6667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944" name="Line 25"/>
          <p:cNvSpPr>
            <a:spLocks noChangeShapeType="1"/>
          </p:cNvSpPr>
          <p:nvPr/>
        </p:nvSpPr>
        <p:spPr bwMode="auto">
          <a:xfrm>
            <a:off x="7616825" y="5456238"/>
            <a:ext cx="3175" cy="6667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945" name="Line 26"/>
          <p:cNvSpPr>
            <a:spLocks noChangeShapeType="1"/>
          </p:cNvSpPr>
          <p:nvPr/>
        </p:nvSpPr>
        <p:spPr bwMode="auto">
          <a:xfrm>
            <a:off x="7953375" y="5456238"/>
            <a:ext cx="1588" cy="6667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946" name="Line 27"/>
          <p:cNvSpPr>
            <a:spLocks noChangeShapeType="1"/>
          </p:cNvSpPr>
          <p:nvPr/>
        </p:nvSpPr>
        <p:spPr bwMode="auto">
          <a:xfrm>
            <a:off x="8288338" y="5456238"/>
            <a:ext cx="3175" cy="6667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947" name="Line 28"/>
          <p:cNvSpPr>
            <a:spLocks noChangeShapeType="1"/>
          </p:cNvSpPr>
          <p:nvPr/>
        </p:nvSpPr>
        <p:spPr bwMode="auto">
          <a:xfrm>
            <a:off x="8288338" y="5456238"/>
            <a:ext cx="3175" cy="112712"/>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948" name="Rectangle 29"/>
          <p:cNvSpPr>
            <a:spLocks noChangeArrowheads="1"/>
          </p:cNvSpPr>
          <p:nvPr/>
        </p:nvSpPr>
        <p:spPr bwMode="auto">
          <a:xfrm>
            <a:off x="8064500" y="5584825"/>
            <a:ext cx="423863"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r>
              <a:rPr lang="en-US" altLang="en-US" sz="2400">
                <a:latin typeface="MS Sans Serif"/>
              </a:rPr>
              <a:t>0.2</a:t>
            </a:r>
            <a:endParaRPr lang="en-US" altLang="en-US" sz="2400">
              <a:latin typeface="Times New Roman" panose="02020603050405020304" pitchFamily="18" charset="0"/>
            </a:endParaRPr>
          </a:p>
        </p:txBody>
      </p:sp>
      <p:sp>
        <p:nvSpPr>
          <p:cNvPr id="81949" name="Rectangle 30"/>
          <p:cNvSpPr>
            <a:spLocks noChangeArrowheads="1"/>
          </p:cNvSpPr>
          <p:nvPr/>
        </p:nvSpPr>
        <p:spPr bwMode="auto">
          <a:xfrm>
            <a:off x="1206500" y="5189538"/>
            <a:ext cx="169863"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r>
              <a:rPr lang="en-US" altLang="en-US" sz="2400">
                <a:latin typeface="MS Sans Serif"/>
              </a:rPr>
              <a:t>0</a:t>
            </a:r>
            <a:endParaRPr lang="en-US" altLang="en-US" sz="2400">
              <a:latin typeface="Times New Roman" panose="02020603050405020304" pitchFamily="18" charset="0"/>
            </a:endParaRPr>
          </a:p>
        </p:txBody>
      </p:sp>
      <p:grpSp>
        <p:nvGrpSpPr>
          <p:cNvPr id="81950" name="Group 31"/>
          <p:cNvGrpSpPr>
            <a:grpSpLocks/>
          </p:cNvGrpSpPr>
          <p:nvPr/>
        </p:nvGrpSpPr>
        <p:grpSpPr bwMode="auto">
          <a:xfrm>
            <a:off x="1463675" y="2246313"/>
            <a:ext cx="111125" cy="3322637"/>
            <a:chOff x="1094" y="2257"/>
            <a:chExt cx="120" cy="1419"/>
          </a:xfrm>
        </p:grpSpPr>
        <p:sp>
          <p:nvSpPr>
            <p:cNvPr id="81957" name="Line 32"/>
            <p:cNvSpPr>
              <a:spLocks noChangeShapeType="1"/>
            </p:cNvSpPr>
            <p:nvPr/>
          </p:nvSpPr>
          <p:spPr bwMode="auto">
            <a:xfrm>
              <a:off x="1213" y="3628"/>
              <a:ext cx="1" cy="29"/>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958" name="Line 33"/>
            <p:cNvSpPr>
              <a:spLocks noChangeShapeType="1"/>
            </p:cNvSpPr>
            <p:nvPr/>
          </p:nvSpPr>
          <p:spPr bwMode="auto">
            <a:xfrm>
              <a:off x="1213" y="3628"/>
              <a:ext cx="1" cy="48"/>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959" name="Line 34"/>
            <p:cNvSpPr>
              <a:spLocks noChangeShapeType="1"/>
            </p:cNvSpPr>
            <p:nvPr/>
          </p:nvSpPr>
          <p:spPr bwMode="auto">
            <a:xfrm flipV="1">
              <a:off x="1213" y="2257"/>
              <a:ext cx="1" cy="137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960" name="Line 35"/>
            <p:cNvSpPr>
              <a:spLocks noChangeShapeType="1"/>
            </p:cNvSpPr>
            <p:nvPr/>
          </p:nvSpPr>
          <p:spPr bwMode="auto">
            <a:xfrm flipH="1">
              <a:off x="1117" y="3628"/>
              <a:ext cx="96" cy="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961" name="Line 36"/>
            <p:cNvSpPr>
              <a:spLocks noChangeShapeType="1"/>
            </p:cNvSpPr>
            <p:nvPr/>
          </p:nvSpPr>
          <p:spPr bwMode="auto">
            <a:xfrm flipH="1">
              <a:off x="1094" y="3628"/>
              <a:ext cx="119" cy="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962" name="Line 37"/>
            <p:cNvSpPr>
              <a:spLocks noChangeShapeType="1"/>
            </p:cNvSpPr>
            <p:nvPr/>
          </p:nvSpPr>
          <p:spPr bwMode="auto">
            <a:xfrm flipH="1">
              <a:off x="1117" y="3491"/>
              <a:ext cx="96" cy="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963" name="Line 38"/>
            <p:cNvSpPr>
              <a:spLocks noChangeShapeType="1"/>
            </p:cNvSpPr>
            <p:nvPr/>
          </p:nvSpPr>
          <p:spPr bwMode="auto">
            <a:xfrm flipH="1">
              <a:off x="1117" y="3354"/>
              <a:ext cx="96" cy="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964" name="Line 39"/>
            <p:cNvSpPr>
              <a:spLocks noChangeShapeType="1"/>
            </p:cNvSpPr>
            <p:nvPr/>
          </p:nvSpPr>
          <p:spPr bwMode="auto">
            <a:xfrm flipH="1">
              <a:off x="1117" y="3216"/>
              <a:ext cx="96"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965" name="Line 40"/>
            <p:cNvSpPr>
              <a:spLocks noChangeShapeType="1"/>
            </p:cNvSpPr>
            <p:nvPr/>
          </p:nvSpPr>
          <p:spPr bwMode="auto">
            <a:xfrm flipH="1">
              <a:off x="1117" y="3079"/>
              <a:ext cx="96"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966" name="Line 41"/>
            <p:cNvSpPr>
              <a:spLocks noChangeShapeType="1"/>
            </p:cNvSpPr>
            <p:nvPr/>
          </p:nvSpPr>
          <p:spPr bwMode="auto">
            <a:xfrm flipH="1">
              <a:off x="1117" y="2942"/>
              <a:ext cx="96"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967" name="Line 42"/>
            <p:cNvSpPr>
              <a:spLocks noChangeShapeType="1"/>
            </p:cNvSpPr>
            <p:nvPr/>
          </p:nvSpPr>
          <p:spPr bwMode="auto">
            <a:xfrm flipH="1">
              <a:off x="1094" y="2942"/>
              <a:ext cx="119"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968" name="Line 43"/>
            <p:cNvSpPr>
              <a:spLocks noChangeShapeType="1"/>
            </p:cNvSpPr>
            <p:nvPr/>
          </p:nvSpPr>
          <p:spPr bwMode="auto">
            <a:xfrm flipH="1">
              <a:off x="1117" y="2805"/>
              <a:ext cx="96"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969" name="Line 44"/>
            <p:cNvSpPr>
              <a:spLocks noChangeShapeType="1"/>
            </p:cNvSpPr>
            <p:nvPr/>
          </p:nvSpPr>
          <p:spPr bwMode="auto">
            <a:xfrm flipH="1">
              <a:off x="1117" y="2668"/>
              <a:ext cx="96"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970" name="Line 45"/>
            <p:cNvSpPr>
              <a:spLocks noChangeShapeType="1"/>
            </p:cNvSpPr>
            <p:nvPr/>
          </p:nvSpPr>
          <p:spPr bwMode="auto">
            <a:xfrm flipH="1">
              <a:off x="1117" y="2531"/>
              <a:ext cx="96"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971" name="Line 46"/>
            <p:cNvSpPr>
              <a:spLocks noChangeShapeType="1"/>
            </p:cNvSpPr>
            <p:nvPr/>
          </p:nvSpPr>
          <p:spPr bwMode="auto">
            <a:xfrm flipH="1">
              <a:off x="1117" y="2394"/>
              <a:ext cx="96" cy="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972" name="Line 47"/>
            <p:cNvSpPr>
              <a:spLocks noChangeShapeType="1"/>
            </p:cNvSpPr>
            <p:nvPr/>
          </p:nvSpPr>
          <p:spPr bwMode="auto">
            <a:xfrm flipH="1">
              <a:off x="1117" y="2257"/>
              <a:ext cx="96" cy="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973" name="Line 48"/>
            <p:cNvSpPr>
              <a:spLocks noChangeShapeType="1"/>
            </p:cNvSpPr>
            <p:nvPr/>
          </p:nvSpPr>
          <p:spPr bwMode="auto">
            <a:xfrm flipH="1">
              <a:off x="1094" y="2257"/>
              <a:ext cx="119" cy="0"/>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sp>
        <p:nvSpPr>
          <p:cNvPr id="81951" name="Rectangle 49"/>
          <p:cNvSpPr>
            <a:spLocks noChangeArrowheads="1"/>
          </p:cNvSpPr>
          <p:nvPr/>
        </p:nvSpPr>
        <p:spPr bwMode="auto">
          <a:xfrm>
            <a:off x="1206500" y="1981200"/>
            <a:ext cx="169863"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r>
              <a:rPr lang="en-US" altLang="en-US" sz="2400">
                <a:latin typeface="MS Sans Serif"/>
              </a:rPr>
              <a:t>1</a:t>
            </a:r>
            <a:endParaRPr lang="en-US" altLang="en-US" sz="2400">
              <a:latin typeface="Times New Roman" panose="02020603050405020304" pitchFamily="18" charset="0"/>
            </a:endParaRPr>
          </a:p>
        </p:txBody>
      </p:sp>
      <p:sp>
        <p:nvSpPr>
          <p:cNvPr id="81952" name="Freeform 50"/>
          <p:cNvSpPr>
            <a:spLocks/>
          </p:cNvSpPr>
          <p:nvPr/>
        </p:nvSpPr>
        <p:spPr bwMode="auto">
          <a:xfrm flipV="1">
            <a:off x="1636713" y="2246313"/>
            <a:ext cx="4572000" cy="3209925"/>
          </a:xfrm>
          <a:custGeom>
            <a:avLst/>
            <a:gdLst>
              <a:gd name="T0" fmla="*/ 38881 w 5174"/>
              <a:gd name="T1" fmla="*/ 3113514 h 8257"/>
              <a:gd name="T2" fmla="*/ 60088 w 5174"/>
              <a:gd name="T3" fmla="*/ 3017103 h 8257"/>
              <a:gd name="T4" fmla="*/ 70692 w 5174"/>
              <a:gd name="T5" fmla="*/ 2888815 h 8257"/>
              <a:gd name="T6" fmla="*/ 82179 w 5174"/>
              <a:gd name="T7" fmla="*/ 2792405 h 8257"/>
              <a:gd name="T8" fmla="*/ 90132 w 5174"/>
              <a:gd name="T9" fmla="*/ 2664117 h 8257"/>
              <a:gd name="T10" fmla="*/ 98969 w 5174"/>
              <a:gd name="T11" fmla="*/ 2567706 h 8257"/>
              <a:gd name="T12" fmla="*/ 105154 w 5174"/>
              <a:gd name="T13" fmla="*/ 2439418 h 8257"/>
              <a:gd name="T14" fmla="*/ 113107 w 5174"/>
              <a:gd name="T15" fmla="*/ 2343008 h 8257"/>
              <a:gd name="T16" fmla="*/ 119293 w 5174"/>
              <a:gd name="T17" fmla="*/ 2214720 h 8257"/>
              <a:gd name="T18" fmla="*/ 126362 w 5174"/>
              <a:gd name="T19" fmla="*/ 2118309 h 8257"/>
              <a:gd name="T20" fmla="*/ 131664 w 5174"/>
              <a:gd name="T21" fmla="*/ 1990021 h 8257"/>
              <a:gd name="T22" fmla="*/ 139617 w 5174"/>
              <a:gd name="T23" fmla="*/ 1893611 h 8257"/>
              <a:gd name="T24" fmla="*/ 144918 w 5174"/>
              <a:gd name="T25" fmla="*/ 1765323 h 8257"/>
              <a:gd name="T26" fmla="*/ 151988 w 5174"/>
              <a:gd name="T27" fmla="*/ 1668912 h 8257"/>
              <a:gd name="T28" fmla="*/ 158173 w 5174"/>
              <a:gd name="T29" fmla="*/ 1540624 h 8257"/>
              <a:gd name="T30" fmla="*/ 165242 w 5174"/>
              <a:gd name="T31" fmla="*/ 1444213 h 8257"/>
              <a:gd name="T32" fmla="*/ 171428 w 5174"/>
              <a:gd name="T33" fmla="*/ 1315925 h 8257"/>
              <a:gd name="T34" fmla="*/ 179381 w 5174"/>
              <a:gd name="T35" fmla="*/ 1219515 h 8257"/>
              <a:gd name="T36" fmla="*/ 186450 w 5174"/>
              <a:gd name="T37" fmla="*/ 1091227 h 8257"/>
              <a:gd name="T38" fmla="*/ 195286 w 5174"/>
              <a:gd name="T39" fmla="*/ 994816 h 8257"/>
              <a:gd name="T40" fmla="*/ 203239 w 5174"/>
              <a:gd name="T41" fmla="*/ 866528 h 8257"/>
              <a:gd name="T42" fmla="*/ 214727 w 5174"/>
              <a:gd name="T43" fmla="*/ 770117 h 8257"/>
              <a:gd name="T44" fmla="*/ 223563 w 5174"/>
              <a:gd name="T45" fmla="*/ 641829 h 8257"/>
              <a:gd name="T46" fmla="*/ 237702 w 5174"/>
              <a:gd name="T47" fmla="*/ 545419 h 8257"/>
              <a:gd name="T48" fmla="*/ 250956 w 5174"/>
              <a:gd name="T49" fmla="*/ 417131 h 8257"/>
              <a:gd name="T50" fmla="*/ 272164 w 5174"/>
              <a:gd name="T51" fmla="*/ 320720 h 8257"/>
              <a:gd name="T52" fmla="*/ 294255 w 5174"/>
              <a:gd name="T53" fmla="*/ 192432 h 8257"/>
              <a:gd name="T54" fmla="*/ 344623 w 5174"/>
              <a:gd name="T55" fmla="*/ 96022 h 8257"/>
              <a:gd name="T56" fmla="*/ 4572000 w 5174"/>
              <a:gd name="T57" fmla="*/ 31878 h 8257"/>
              <a:gd name="T58" fmla="*/ 2204704 w 5174"/>
              <a:gd name="T59" fmla="*/ 128288 h 8257"/>
              <a:gd name="T60" fmla="*/ 1994396 w 5174"/>
              <a:gd name="T61" fmla="*/ 256576 h 8257"/>
              <a:gd name="T62" fmla="*/ 1821201 w 5174"/>
              <a:gd name="T63" fmla="*/ 352987 h 8257"/>
              <a:gd name="T64" fmla="*/ 1729301 w 5174"/>
              <a:gd name="T65" fmla="*/ 481275 h 8257"/>
              <a:gd name="T66" fmla="*/ 1630332 w 5174"/>
              <a:gd name="T67" fmla="*/ 577685 h 8257"/>
              <a:gd name="T68" fmla="*/ 1570244 w 5174"/>
              <a:gd name="T69" fmla="*/ 705973 h 8257"/>
              <a:gd name="T70" fmla="*/ 1501320 w 5174"/>
              <a:gd name="T71" fmla="*/ 802384 h 8257"/>
              <a:gd name="T72" fmla="*/ 1456253 w 5174"/>
              <a:gd name="T73" fmla="*/ 930672 h 8257"/>
              <a:gd name="T74" fmla="*/ 1400584 w 5174"/>
              <a:gd name="T75" fmla="*/ 1027083 h 8257"/>
              <a:gd name="T76" fmla="*/ 1363470 w 5174"/>
              <a:gd name="T77" fmla="*/ 1155371 h 8257"/>
              <a:gd name="T78" fmla="*/ 1317521 w 5174"/>
              <a:gd name="T79" fmla="*/ 1251781 h 8257"/>
              <a:gd name="T80" fmla="*/ 1284826 w 5174"/>
              <a:gd name="T81" fmla="*/ 1380069 h 8257"/>
              <a:gd name="T82" fmla="*/ 1245061 w 5174"/>
              <a:gd name="T83" fmla="*/ 1476480 h 8257"/>
              <a:gd name="T84" fmla="*/ 1215901 w 5174"/>
              <a:gd name="T85" fmla="*/ 1604768 h 8257"/>
              <a:gd name="T86" fmla="*/ 1179671 w 5174"/>
              <a:gd name="T87" fmla="*/ 1701179 h 8257"/>
              <a:gd name="T88" fmla="*/ 1152278 w 5174"/>
              <a:gd name="T89" fmla="*/ 1829467 h 8257"/>
              <a:gd name="T90" fmla="*/ 1116932 w 5174"/>
              <a:gd name="T91" fmla="*/ 1925877 h 8257"/>
              <a:gd name="T92" fmla="*/ 1091307 w 5174"/>
              <a:gd name="T93" fmla="*/ 2054165 h 8257"/>
              <a:gd name="T94" fmla="*/ 1057728 w 5174"/>
              <a:gd name="T95" fmla="*/ 2150576 h 8257"/>
              <a:gd name="T96" fmla="*/ 1032102 w 5174"/>
              <a:gd name="T97" fmla="*/ 2278864 h 8257"/>
              <a:gd name="T98" fmla="*/ 998523 w 5174"/>
              <a:gd name="T99" fmla="*/ 2375274 h 8257"/>
              <a:gd name="T100" fmla="*/ 972898 w 5174"/>
              <a:gd name="T101" fmla="*/ 2503562 h 8257"/>
              <a:gd name="T102" fmla="*/ 935784 w 5174"/>
              <a:gd name="T103" fmla="*/ 2599973 h 8257"/>
              <a:gd name="T104" fmla="*/ 907508 w 5174"/>
              <a:gd name="T105" fmla="*/ 2728261 h 8257"/>
              <a:gd name="T106" fmla="*/ 865976 w 5174"/>
              <a:gd name="T107" fmla="*/ 2824671 h 8257"/>
              <a:gd name="T108" fmla="*/ 829746 w 5174"/>
              <a:gd name="T109" fmla="*/ 2952959 h 8257"/>
              <a:gd name="T110" fmla="*/ 769658 w 5174"/>
              <a:gd name="T111" fmla="*/ 3049370 h 8257"/>
              <a:gd name="T112" fmla="*/ 698083 w 5174"/>
              <a:gd name="T113" fmla="*/ 3177658 h 8257"/>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5174"/>
              <a:gd name="T172" fmla="*/ 0 h 8257"/>
              <a:gd name="T173" fmla="*/ 5174 w 5174"/>
              <a:gd name="T174" fmla="*/ 8257 h 8257"/>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5174" h="8257">
                <a:moveTo>
                  <a:pt x="0" y="8257"/>
                </a:moveTo>
                <a:lnTo>
                  <a:pt x="0" y="8257"/>
                </a:lnTo>
                <a:lnTo>
                  <a:pt x="0" y="8174"/>
                </a:lnTo>
                <a:lnTo>
                  <a:pt x="33" y="8174"/>
                </a:lnTo>
                <a:lnTo>
                  <a:pt x="33" y="8091"/>
                </a:lnTo>
                <a:lnTo>
                  <a:pt x="44" y="8091"/>
                </a:lnTo>
                <a:lnTo>
                  <a:pt x="44" y="8009"/>
                </a:lnTo>
                <a:lnTo>
                  <a:pt x="52" y="8009"/>
                </a:lnTo>
                <a:lnTo>
                  <a:pt x="52" y="7926"/>
                </a:lnTo>
                <a:lnTo>
                  <a:pt x="58" y="7926"/>
                </a:lnTo>
                <a:lnTo>
                  <a:pt x="58" y="7844"/>
                </a:lnTo>
                <a:lnTo>
                  <a:pt x="63" y="7844"/>
                </a:lnTo>
                <a:lnTo>
                  <a:pt x="63" y="7761"/>
                </a:lnTo>
                <a:lnTo>
                  <a:pt x="68" y="7761"/>
                </a:lnTo>
                <a:lnTo>
                  <a:pt x="68" y="7679"/>
                </a:lnTo>
                <a:lnTo>
                  <a:pt x="73" y="7679"/>
                </a:lnTo>
                <a:lnTo>
                  <a:pt x="73" y="7596"/>
                </a:lnTo>
                <a:lnTo>
                  <a:pt x="76" y="7596"/>
                </a:lnTo>
                <a:lnTo>
                  <a:pt x="76" y="7513"/>
                </a:lnTo>
                <a:lnTo>
                  <a:pt x="80" y="7513"/>
                </a:lnTo>
                <a:lnTo>
                  <a:pt x="80" y="7431"/>
                </a:lnTo>
                <a:lnTo>
                  <a:pt x="84" y="7431"/>
                </a:lnTo>
                <a:lnTo>
                  <a:pt x="84" y="7348"/>
                </a:lnTo>
                <a:lnTo>
                  <a:pt x="87" y="7348"/>
                </a:lnTo>
                <a:lnTo>
                  <a:pt x="87" y="7266"/>
                </a:lnTo>
                <a:lnTo>
                  <a:pt x="90" y="7266"/>
                </a:lnTo>
                <a:lnTo>
                  <a:pt x="90" y="7183"/>
                </a:lnTo>
                <a:lnTo>
                  <a:pt x="93" y="7183"/>
                </a:lnTo>
                <a:lnTo>
                  <a:pt x="93" y="7101"/>
                </a:lnTo>
                <a:lnTo>
                  <a:pt x="96" y="7101"/>
                </a:lnTo>
                <a:lnTo>
                  <a:pt x="96" y="7018"/>
                </a:lnTo>
                <a:lnTo>
                  <a:pt x="99" y="7018"/>
                </a:lnTo>
                <a:lnTo>
                  <a:pt x="99" y="6935"/>
                </a:lnTo>
                <a:lnTo>
                  <a:pt x="102" y="6935"/>
                </a:lnTo>
                <a:lnTo>
                  <a:pt x="102" y="6853"/>
                </a:lnTo>
                <a:lnTo>
                  <a:pt x="104" y="6853"/>
                </a:lnTo>
                <a:lnTo>
                  <a:pt x="104" y="6770"/>
                </a:lnTo>
                <a:lnTo>
                  <a:pt x="107" y="6770"/>
                </a:lnTo>
                <a:lnTo>
                  <a:pt x="107" y="6688"/>
                </a:lnTo>
                <a:lnTo>
                  <a:pt x="109" y="6688"/>
                </a:lnTo>
                <a:lnTo>
                  <a:pt x="109" y="6605"/>
                </a:lnTo>
                <a:lnTo>
                  <a:pt x="112" y="6605"/>
                </a:lnTo>
                <a:lnTo>
                  <a:pt x="112" y="6523"/>
                </a:lnTo>
                <a:lnTo>
                  <a:pt x="114" y="6523"/>
                </a:lnTo>
                <a:lnTo>
                  <a:pt x="114" y="6440"/>
                </a:lnTo>
                <a:lnTo>
                  <a:pt x="117" y="6440"/>
                </a:lnTo>
                <a:lnTo>
                  <a:pt x="117" y="6357"/>
                </a:lnTo>
                <a:lnTo>
                  <a:pt x="119" y="6357"/>
                </a:lnTo>
                <a:lnTo>
                  <a:pt x="119" y="6275"/>
                </a:lnTo>
                <a:lnTo>
                  <a:pt x="121" y="6275"/>
                </a:lnTo>
                <a:lnTo>
                  <a:pt x="121" y="6192"/>
                </a:lnTo>
                <a:lnTo>
                  <a:pt x="124" y="6192"/>
                </a:lnTo>
                <a:lnTo>
                  <a:pt x="124" y="6110"/>
                </a:lnTo>
                <a:lnTo>
                  <a:pt x="126" y="6110"/>
                </a:lnTo>
                <a:lnTo>
                  <a:pt x="126" y="6027"/>
                </a:lnTo>
                <a:lnTo>
                  <a:pt x="128" y="6027"/>
                </a:lnTo>
                <a:lnTo>
                  <a:pt x="128" y="5945"/>
                </a:lnTo>
                <a:lnTo>
                  <a:pt x="130" y="5945"/>
                </a:lnTo>
                <a:lnTo>
                  <a:pt x="130" y="5862"/>
                </a:lnTo>
                <a:lnTo>
                  <a:pt x="133" y="5862"/>
                </a:lnTo>
                <a:lnTo>
                  <a:pt x="133" y="5779"/>
                </a:lnTo>
                <a:lnTo>
                  <a:pt x="135" y="5779"/>
                </a:lnTo>
                <a:lnTo>
                  <a:pt x="135" y="5697"/>
                </a:lnTo>
                <a:lnTo>
                  <a:pt x="137" y="5697"/>
                </a:lnTo>
                <a:lnTo>
                  <a:pt x="137" y="5614"/>
                </a:lnTo>
                <a:lnTo>
                  <a:pt x="139" y="5614"/>
                </a:lnTo>
                <a:lnTo>
                  <a:pt x="139" y="5532"/>
                </a:lnTo>
                <a:lnTo>
                  <a:pt x="141" y="5532"/>
                </a:lnTo>
                <a:lnTo>
                  <a:pt x="141" y="5449"/>
                </a:lnTo>
                <a:lnTo>
                  <a:pt x="143" y="5449"/>
                </a:lnTo>
                <a:lnTo>
                  <a:pt x="143" y="5367"/>
                </a:lnTo>
                <a:lnTo>
                  <a:pt x="145" y="5367"/>
                </a:lnTo>
                <a:lnTo>
                  <a:pt x="145" y="5284"/>
                </a:lnTo>
                <a:lnTo>
                  <a:pt x="147" y="5284"/>
                </a:lnTo>
                <a:lnTo>
                  <a:pt x="147" y="5201"/>
                </a:lnTo>
                <a:lnTo>
                  <a:pt x="149" y="5201"/>
                </a:lnTo>
                <a:lnTo>
                  <a:pt x="149" y="5119"/>
                </a:lnTo>
                <a:lnTo>
                  <a:pt x="152" y="5119"/>
                </a:lnTo>
                <a:lnTo>
                  <a:pt x="152" y="5036"/>
                </a:lnTo>
                <a:lnTo>
                  <a:pt x="154" y="5036"/>
                </a:lnTo>
                <a:lnTo>
                  <a:pt x="154" y="4954"/>
                </a:lnTo>
                <a:lnTo>
                  <a:pt x="156" y="4954"/>
                </a:lnTo>
                <a:lnTo>
                  <a:pt x="156" y="4871"/>
                </a:lnTo>
                <a:lnTo>
                  <a:pt x="158" y="4871"/>
                </a:lnTo>
                <a:lnTo>
                  <a:pt x="158" y="4789"/>
                </a:lnTo>
                <a:lnTo>
                  <a:pt x="160" y="4789"/>
                </a:lnTo>
                <a:lnTo>
                  <a:pt x="160" y="4706"/>
                </a:lnTo>
                <a:lnTo>
                  <a:pt x="162" y="4706"/>
                </a:lnTo>
                <a:lnTo>
                  <a:pt x="162" y="4623"/>
                </a:lnTo>
                <a:lnTo>
                  <a:pt x="164" y="4623"/>
                </a:lnTo>
                <a:lnTo>
                  <a:pt x="164" y="4541"/>
                </a:lnTo>
                <a:lnTo>
                  <a:pt x="166" y="4541"/>
                </a:lnTo>
                <a:lnTo>
                  <a:pt x="166" y="4458"/>
                </a:lnTo>
                <a:lnTo>
                  <a:pt x="168" y="4458"/>
                </a:lnTo>
                <a:lnTo>
                  <a:pt x="168" y="4376"/>
                </a:lnTo>
                <a:lnTo>
                  <a:pt x="170" y="4376"/>
                </a:lnTo>
                <a:lnTo>
                  <a:pt x="170" y="4293"/>
                </a:lnTo>
                <a:lnTo>
                  <a:pt x="172" y="4293"/>
                </a:lnTo>
                <a:lnTo>
                  <a:pt x="172" y="4211"/>
                </a:lnTo>
                <a:lnTo>
                  <a:pt x="174" y="4211"/>
                </a:lnTo>
                <a:lnTo>
                  <a:pt x="174" y="4128"/>
                </a:lnTo>
                <a:lnTo>
                  <a:pt x="177" y="4128"/>
                </a:lnTo>
                <a:lnTo>
                  <a:pt x="177" y="4045"/>
                </a:lnTo>
                <a:lnTo>
                  <a:pt x="179" y="4045"/>
                </a:lnTo>
                <a:lnTo>
                  <a:pt x="179" y="3963"/>
                </a:lnTo>
                <a:lnTo>
                  <a:pt x="181" y="3963"/>
                </a:lnTo>
                <a:lnTo>
                  <a:pt x="181" y="3880"/>
                </a:lnTo>
                <a:lnTo>
                  <a:pt x="183" y="3880"/>
                </a:lnTo>
                <a:lnTo>
                  <a:pt x="183" y="3798"/>
                </a:lnTo>
                <a:lnTo>
                  <a:pt x="185" y="3798"/>
                </a:lnTo>
                <a:lnTo>
                  <a:pt x="185" y="3715"/>
                </a:lnTo>
                <a:lnTo>
                  <a:pt x="187" y="3715"/>
                </a:lnTo>
                <a:lnTo>
                  <a:pt x="187" y="3633"/>
                </a:lnTo>
                <a:lnTo>
                  <a:pt x="190" y="3633"/>
                </a:lnTo>
                <a:lnTo>
                  <a:pt x="190" y="3550"/>
                </a:lnTo>
                <a:lnTo>
                  <a:pt x="192" y="3550"/>
                </a:lnTo>
                <a:lnTo>
                  <a:pt x="192" y="3467"/>
                </a:lnTo>
                <a:lnTo>
                  <a:pt x="194" y="3467"/>
                </a:lnTo>
                <a:lnTo>
                  <a:pt x="194" y="3385"/>
                </a:lnTo>
                <a:lnTo>
                  <a:pt x="196" y="3385"/>
                </a:lnTo>
                <a:lnTo>
                  <a:pt x="196" y="3302"/>
                </a:lnTo>
                <a:lnTo>
                  <a:pt x="199" y="3302"/>
                </a:lnTo>
                <a:lnTo>
                  <a:pt x="199" y="3220"/>
                </a:lnTo>
                <a:lnTo>
                  <a:pt x="201" y="3220"/>
                </a:lnTo>
                <a:lnTo>
                  <a:pt x="201" y="3137"/>
                </a:lnTo>
                <a:lnTo>
                  <a:pt x="203" y="3137"/>
                </a:lnTo>
                <a:lnTo>
                  <a:pt x="203" y="3055"/>
                </a:lnTo>
                <a:lnTo>
                  <a:pt x="206" y="3055"/>
                </a:lnTo>
                <a:lnTo>
                  <a:pt x="206" y="2972"/>
                </a:lnTo>
                <a:lnTo>
                  <a:pt x="208" y="2972"/>
                </a:lnTo>
                <a:lnTo>
                  <a:pt x="208" y="2889"/>
                </a:lnTo>
                <a:lnTo>
                  <a:pt x="211" y="2889"/>
                </a:lnTo>
                <a:lnTo>
                  <a:pt x="211" y="2807"/>
                </a:lnTo>
                <a:lnTo>
                  <a:pt x="213" y="2807"/>
                </a:lnTo>
                <a:lnTo>
                  <a:pt x="213" y="2724"/>
                </a:lnTo>
                <a:lnTo>
                  <a:pt x="216" y="2724"/>
                </a:lnTo>
                <a:lnTo>
                  <a:pt x="216" y="2642"/>
                </a:lnTo>
                <a:lnTo>
                  <a:pt x="219" y="2642"/>
                </a:lnTo>
                <a:lnTo>
                  <a:pt x="219" y="2559"/>
                </a:lnTo>
                <a:lnTo>
                  <a:pt x="221" y="2559"/>
                </a:lnTo>
                <a:lnTo>
                  <a:pt x="221" y="2477"/>
                </a:lnTo>
                <a:lnTo>
                  <a:pt x="224" y="2477"/>
                </a:lnTo>
                <a:lnTo>
                  <a:pt x="224" y="2394"/>
                </a:lnTo>
                <a:lnTo>
                  <a:pt x="227" y="2394"/>
                </a:lnTo>
                <a:lnTo>
                  <a:pt x="227" y="2311"/>
                </a:lnTo>
                <a:lnTo>
                  <a:pt x="230" y="2311"/>
                </a:lnTo>
                <a:lnTo>
                  <a:pt x="230" y="2229"/>
                </a:lnTo>
                <a:lnTo>
                  <a:pt x="233" y="2229"/>
                </a:lnTo>
                <a:lnTo>
                  <a:pt x="233" y="2146"/>
                </a:lnTo>
                <a:lnTo>
                  <a:pt x="236" y="2146"/>
                </a:lnTo>
                <a:lnTo>
                  <a:pt x="236" y="2064"/>
                </a:lnTo>
                <a:lnTo>
                  <a:pt x="239" y="2064"/>
                </a:lnTo>
                <a:lnTo>
                  <a:pt x="239" y="1981"/>
                </a:lnTo>
                <a:lnTo>
                  <a:pt x="243" y="1981"/>
                </a:lnTo>
                <a:lnTo>
                  <a:pt x="243" y="1899"/>
                </a:lnTo>
                <a:lnTo>
                  <a:pt x="246" y="1899"/>
                </a:lnTo>
                <a:lnTo>
                  <a:pt x="246" y="1816"/>
                </a:lnTo>
                <a:lnTo>
                  <a:pt x="249" y="1816"/>
                </a:lnTo>
                <a:lnTo>
                  <a:pt x="249" y="1733"/>
                </a:lnTo>
                <a:lnTo>
                  <a:pt x="253" y="1733"/>
                </a:lnTo>
                <a:lnTo>
                  <a:pt x="253" y="1651"/>
                </a:lnTo>
                <a:lnTo>
                  <a:pt x="257" y="1651"/>
                </a:lnTo>
                <a:lnTo>
                  <a:pt x="257" y="1568"/>
                </a:lnTo>
                <a:lnTo>
                  <a:pt x="261" y="1568"/>
                </a:lnTo>
                <a:lnTo>
                  <a:pt x="261" y="1486"/>
                </a:lnTo>
                <a:lnTo>
                  <a:pt x="265" y="1486"/>
                </a:lnTo>
                <a:lnTo>
                  <a:pt x="265" y="1403"/>
                </a:lnTo>
                <a:lnTo>
                  <a:pt x="269" y="1403"/>
                </a:lnTo>
                <a:lnTo>
                  <a:pt x="269" y="1321"/>
                </a:lnTo>
                <a:lnTo>
                  <a:pt x="274" y="1321"/>
                </a:lnTo>
                <a:lnTo>
                  <a:pt x="274" y="1238"/>
                </a:lnTo>
                <a:lnTo>
                  <a:pt x="279" y="1238"/>
                </a:lnTo>
                <a:lnTo>
                  <a:pt x="279" y="1155"/>
                </a:lnTo>
                <a:lnTo>
                  <a:pt x="284" y="1155"/>
                </a:lnTo>
                <a:lnTo>
                  <a:pt x="284" y="1073"/>
                </a:lnTo>
                <a:lnTo>
                  <a:pt x="289" y="1073"/>
                </a:lnTo>
                <a:lnTo>
                  <a:pt x="289" y="990"/>
                </a:lnTo>
                <a:lnTo>
                  <a:pt x="295" y="990"/>
                </a:lnTo>
                <a:lnTo>
                  <a:pt x="295" y="908"/>
                </a:lnTo>
                <a:lnTo>
                  <a:pt x="301" y="908"/>
                </a:lnTo>
                <a:lnTo>
                  <a:pt x="301" y="825"/>
                </a:lnTo>
                <a:lnTo>
                  <a:pt x="308" y="825"/>
                </a:lnTo>
                <a:lnTo>
                  <a:pt x="308" y="743"/>
                </a:lnTo>
                <a:lnTo>
                  <a:pt x="316" y="743"/>
                </a:lnTo>
                <a:lnTo>
                  <a:pt x="316" y="660"/>
                </a:lnTo>
                <a:lnTo>
                  <a:pt x="324" y="660"/>
                </a:lnTo>
                <a:lnTo>
                  <a:pt x="324" y="577"/>
                </a:lnTo>
                <a:lnTo>
                  <a:pt x="333" y="577"/>
                </a:lnTo>
                <a:lnTo>
                  <a:pt x="333" y="495"/>
                </a:lnTo>
                <a:lnTo>
                  <a:pt x="344" y="495"/>
                </a:lnTo>
                <a:lnTo>
                  <a:pt x="344" y="412"/>
                </a:lnTo>
                <a:lnTo>
                  <a:pt x="356" y="412"/>
                </a:lnTo>
                <a:lnTo>
                  <a:pt x="356" y="330"/>
                </a:lnTo>
                <a:lnTo>
                  <a:pt x="371" y="330"/>
                </a:lnTo>
                <a:lnTo>
                  <a:pt x="371" y="247"/>
                </a:lnTo>
                <a:lnTo>
                  <a:pt x="390" y="247"/>
                </a:lnTo>
                <a:lnTo>
                  <a:pt x="390" y="165"/>
                </a:lnTo>
                <a:lnTo>
                  <a:pt x="418" y="165"/>
                </a:lnTo>
                <a:lnTo>
                  <a:pt x="418" y="82"/>
                </a:lnTo>
                <a:lnTo>
                  <a:pt x="461" y="82"/>
                </a:lnTo>
                <a:lnTo>
                  <a:pt x="461" y="0"/>
                </a:lnTo>
                <a:lnTo>
                  <a:pt x="5174" y="0"/>
                </a:lnTo>
                <a:lnTo>
                  <a:pt x="5174" y="82"/>
                </a:lnTo>
                <a:lnTo>
                  <a:pt x="3076" y="82"/>
                </a:lnTo>
                <a:lnTo>
                  <a:pt x="3076" y="165"/>
                </a:lnTo>
                <a:lnTo>
                  <a:pt x="2787" y="165"/>
                </a:lnTo>
                <a:lnTo>
                  <a:pt x="2787" y="247"/>
                </a:lnTo>
                <a:lnTo>
                  <a:pt x="2616" y="247"/>
                </a:lnTo>
                <a:lnTo>
                  <a:pt x="2616" y="330"/>
                </a:lnTo>
                <a:lnTo>
                  <a:pt x="2495" y="330"/>
                </a:lnTo>
                <a:lnTo>
                  <a:pt x="2495" y="412"/>
                </a:lnTo>
                <a:lnTo>
                  <a:pt x="2399" y="412"/>
                </a:lnTo>
                <a:lnTo>
                  <a:pt x="2399" y="495"/>
                </a:lnTo>
                <a:lnTo>
                  <a:pt x="2323" y="495"/>
                </a:lnTo>
                <a:lnTo>
                  <a:pt x="2323" y="577"/>
                </a:lnTo>
                <a:lnTo>
                  <a:pt x="2257" y="577"/>
                </a:lnTo>
                <a:lnTo>
                  <a:pt x="2257" y="660"/>
                </a:lnTo>
                <a:lnTo>
                  <a:pt x="2198" y="660"/>
                </a:lnTo>
                <a:lnTo>
                  <a:pt x="2198" y="743"/>
                </a:lnTo>
                <a:lnTo>
                  <a:pt x="2149" y="743"/>
                </a:lnTo>
                <a:lnTo>
                  <a:pt x="2149" y="825"/>
                </a:lnTo>
                <a:lnTo>
                  <a:pt x="2102" y="825"/>
                </a:lnTo>
                <a:lnTo>
                  <a:pt x="2102" y="908"/>
                </a:lnTo>
                <a:lnTo>
                  <a:pt x="2061" y="908"/>
                </a:lnTo>
                <a:lnTo>
                  <a:pt x="2061" y="990"/>
                </a:lnTo>
                <a:lnTo>
                  <a:pt x="2023" y="990"/>
                </a:lnTo>
                <a:lnTo>
                  <a:pt x="2023" y="1073"/>
                </a:lnTo>
                <a:lnTo>
                  <a:pt x="1989" y="1073"/>
                </a:lnTo>
                <a:lnTo>
                  <a:pt x="1989" y="1155"/>
                </a:lnTo>
                <a:lnTo>
                  <a:pt x="1957" y="1155"/>
                </a:lnTo>
                <a:lnTo>
                  <a:pt x="1957" y="1238"/>
                </a:lnTo>
                <a:lnTo>
                  <a:pt x="1926" y="1238"/>
                </a:lnTo>
                <a:lnTo>
                  <a:pt x="1926" y="1321"/>
                </a:lnTo>
                <a:lnTo>
                  <a:pt x="1898" y="1321"/>
                </a:lnTo>
                <a:lnTo>
                  <a:pt x="1898" y="1403"/>
                </a:lnTo>
                <a:lnTo>
                  <a:pt x="1871" y="1403"/>
                </a:lnTo>
                <a:lnTo>
                  <a:pt x="1871" y="1486"/>
                </a:lnTo>
                <a:lnTo>
                  <a:pt x="1845" y="1486"/>
                </a:lnTo>
                <a:lnTo>
                  <a:pt x="1845" y="1568"/>
                </a:lnTo>
                <a:lnTo>
                  <a:pt x="1822" y="1568"/>
                </a:lnTo>
                <a:lnTo>
                  <a:pt x="1822" y="1651"/>
                </a:lnTo>
                <a:lnTo>
                  <a:pt x="1799" y="1651"/>
                </a:lnTo>
                <a:lnTo>
                  <a:pt x="1799" y="1733"/>
                </a:lnTo>
                <a:lnTo>
                  <a:pt x="1777" y="1733"/>
                </a:lnTo>
                <a:lnTo>
                  <a:pt x="1777" y="1816"/>
                </a:lnTo>
                <a:lnTo>
                  <a:pt x="1756" y="1816"/>
                </a:lnTo>
                <a:lnTo>
                  <a:pt x="1756" y="1899"/>
                </a:lnTo>
                <a:lnTo>
                  <a:pt x="1736" y="1899"/>
                </a:lnTo>
                <a:lnTo>
                  <a:pt x="1736" y="1981"/>
                </a:lnTo>
                <a:lnTo>
                  <a:pt x="1717" y="1981"/>
                </a:lnTo>
                <a:lnTo>
                  <a:pt x="1717" y="2064"/>
                </a:lnTo>
                <a:lnTo>
                  <a:pt x="1699" y="2064"/>
                </a:lnTo>
                <a:lnTo>
                  <a:pt x="1699" y="2146"/>
                </a:lnTo>
                <a:lnTo>
                  <a:pt x="1681" y="2146"/>
                </a:lnTo>
                <a:lnTo>
                  <a:pt x="1681" y="2229"/>
                </a:lnTo>
                <a:lnTo>
                  <a:pt x="1664" y="2229"/>
                </a:lnTo>
                <a:lnTo>
                  <a:pt x="1664" y="2311"/>
                </a:lnTo>
                <a:lnTo>
                  <a:pt x="1648" y="2311"/>
                </a:lnTo>
                <a:lnTo>
                  <a:pt x="1648" y="2394"/>
                </a:lnTo>
                <a:lnTo>
                  <a:pt x="1632" y="2394"/>
                </a:lnTo>
                <a:lnTo>
                  <a:pt x="1632" y="2477"/>
                </a:lnTo>
                <a:lnTo>
                  <a:pt x="1615" y="2477"/>
                </a:lnTo>
                <a:lnTo>
                  <a:pt x="1615" y="2559"/>
                </a:lnTo>
                <a:lnTo>
                  <a:pt x="1600" y="2559"/>
                </a:lnTo>
                <a:lnTo>
                  <a:pt x="1600" y="2642"/>
                </a:lnTo>
                <a:lnTo>
                  <a:pt x="1585" y="2642"/>
                </a:lnTo>
                <a:lnTo>
                  <a:pt x="1585" y="2724"/>
                </a:lnTo>
                <a:lnTo>
                  <a:pt x="1570" y="2724"/>
                </a:lnTo>
                <a:lnTo>
                  <a:pt x="1570" y="2807"/>
                </a:lnTo>
                <a:lnTo>
                  <a:pt x="1557" y="2807"/>
                </a:lnTo>
                <a:lnTo>
                  <a:pt x="1557" y="2889"/>
                </a:lnTo>
                <a:lnTo>
                  <a:pt x="1543" y="2889"/>
                </a:lnTo>
                <a:lnTo>
                  <a:pt x="1543" y="2972"/>
                </a:lnTo>
                <a:lnTo>
                  <a:pt x="1530" y="2972"/>
                </a:lnTo>
                <a:lnTo>
                  <a:pt x="1530" y="3055"/>
                </a:lnTo>
                <a:lnTo>
                  <a:pt x="1516" y="3055"/>
                </a:lnTo>
                <a:lnTo>
                  <a:pt x="1516" y="3137"/>
                </a:lnTo>
                <a:lnTo>
                  <a:pt x="1503" y="3137"/>
                </a:lnTo>
                <a:lnTo>
                  <a:pt x="1503" y="3220"/>
                </a:lnTo>
                <a:lnTo>
                  <a:pt x="1491" y="3220"/>
                </a:lnTo>
                <a:lnTo>
                  <a:pt x="1491" y="3302"/>
                </a:lnTo>
                <a:lnTo>
                  <a:pt x="1479" y="3302"/>
                </a:lnTo>
                <a:lnTo>
                  <a:pt x="1479" y="3385"/>
                </a:lnTo>
                <a:lnTo>
                  <a:pt x="1466" y="3385"/>
                </a:lnTo>
                <a:lnTo>
                  <a:pt x="1466" y="3467"/>
                </a:lnTo>
                <a:lnTo>
                  <a:pt x="1454" y="3467"/>
                </a:lnTo>
                <a:lnTo>
                  <a:pt x="1454" y="3550"/>
                </a:lnTo>
                <a:lnTo>
                  <a:pt x="1443" y="3550"/>
                </a:lnTo>
                <a:lnTo>
                  <a:pt x="1443" y="3633"/>
                </a:lnTo>
                <a:lnTo>
                  <a:pt x="1432" y="3633"/>
                </a:lnTo>
                <a:lnTo>
                  <a:pt x="1432" y="3715"/>
                </a:lnTo>
                <a:lnTo>
                  <a:pt x="1420" y="3715"/>
                </a:lnTo>
                <a:lnTo>
                  <a:pt x="1420" y="3798"/>
                </a:lnTo>
                <a:lnTo>
                  <a:pt x="1409" y="3798"/>
                </a:lnTo>
                <a:lnTo>
                  <a:pt x="1409" y="3880"/>
                </a:lnTo>
                <a:lnTo>
                  <a:pt x="1398" y="3880"/>
                </a:lnTo>
                <a:lnTo>
                  <a:pt x="1398" y="3963"/>
                </a:lnTo>
                <a:lnTo>
                  <a:pt x="1387" y="3963"/>
                </a:lnTo>
                <a:lnTo>
                  <a:pt x="1387" y="4045"/>
                </a:lnTo>
                <a:lnTo>
                  <a:pt x="1376" y="4045"/>
                </a:lnTo>
                <a:lnTo>
                  <a:pt x="1376" y="4128"/>
                </a:lnTo>
                <a:lnTo>
                  <a:pt x="1366" y="4128"/>
                </a:lnTo>
                <a:lnTo>
                  <a:pt x="1366" y="4211"/>
                </a:lnTo>
                <a:lnTo>
                  <a:pt x="1355" y="4211"/>
                </a:lnTo>
                <a:lnTo>
                  <a:pt x="1355" y="4293"/>
                </a:lnTo>
                <a:lnTo>
                  <a:pt x="1345" y="4293"/>
                </a:lnTo>
                <a:lnTo>
                  <a:pt x="1345" y="4376"/>
                </a:lnTo>
                <a:lnTo>
                  <a:pt x="1335" y="4376"/>
                </a:lnTo>
                <a:lnTo>
                  <a:pt x="1335" y="4458"/>
                </a:lnTo>
                <a:lnTo>
                  <a:pt x="1324" y="4458"/>
                </a:lnTo>
                <a:lnTo>
                  <a:pt x="1324" y="4541"/>
                </a:lnTo>
                <a:lnTo>
                  <a:pt x="1314" y="4541"/>
                </a:lnTo>
                <a:lnTo>
                  <a:pt x="1314" y="4623"/>
                </a:lnTo>
                <a:lnTo>
                  <a:pt x="1304" y="4623"/>
                </a:lnTo>
                <a:lnTo>
                  <a:pt x="1304" y="4706"/>
                </a:lnTo>
                <a:lnTo>
                  <a:pt x="1294" y="4706"/>
                </a:lnTo>
                <a:lnTo>
                  <a:pt x="1294" y="4789"/>
                </a:lnTo>
                <a:lnTo>
                  <a:pt x="1284" y="4789"/>
                </a:lnTo>
                <a:lnTo>
                  <a:pt x="1284" y="4871"/>
                </a:lnTo>
                <a:lnTo>
                  <a:pt x="1275" y="4871"/>
                </a:lnTo>
                <a:lnTo>
                  <a:pt x="1275" y="4954"/>
                </a:lnTo>
                <a:lnTo>
                  <a:pt x="1264" y="4954"/>
                </a:lnTo>
                <a:lnTo>
                  <a:pt x="1264" y="5036"/>
                </a:lnTo>
                <a:lnTo>
                  <a:pt x="1254" y="5036"/>
                </a:lnTo>
                <a:lnTo>
                  <a:pt x="1254" y="5119"/>
                </a:lnTo>
                <a:lnTo>
                  <a:pt x="1245" y="5119"/>
                </a:lnTo>
                <a:lnTo>
                  <a:pt x="1245" y="5201"/>
                </a:lnTo>
                <a:lnTo>
                  <a:pt x="1235" y="5201"/>
                </a:lnTo>
                <a:lnTo>
                  <a:pt x="1235" y="5284"/>
                </a:lnTo>
                <a:lnTo>
                  <a:pt x="1226" y="5284"/>
                </a:lnTo>
                <a:lnTo>
                  <a:pt x="1226" y="5367"/>
                </a:lnTo>
                <a:lnTo>
                  <a:pt x="1216" y="5367"/>
                </a:lnTo>
                <a:lnTo>
                  <a:pt x="1216" y="5449"/>
                </a:lnTo>
                <a:lnTo>
                  <a:pt x="1207" y="5449"/>
                </a:lnTo>
                <a:lnTo>
                  <a:pt x="1207" y="5532"/>
                </a:lnTo>
                <a:lnTo>
                  <a:pt x="1197" y="5532"/>
                </a:lnTo>
                <a:lnTo>
                  <a:pt x="1197" y="5614"/>
                </a:lnTo>
                <a:lnTo>
                  <a:pt x="1188" y="5614"/>
                </a:lnTo>
                <a:lnTo>
                  <a:pt x="1188" y="5697"/>
                </a:lnTo>
                <a:lnTo>
                  <a:pt x="1178" y="5697"/>
                </a:lnTo>
                <a:lnTo>
                  <a:pt x="1178" y="5779"/>
                </a:lnTo>
                <a:lnTo>
                  <a:pt x="1168" y="5779"/>
                </a:lnTo>
                <a:lnTo>
                  <a:pt x="1168" y="5862"/>
                </a:lnTo>
                <a:lnTo>
                  <a:pt x="1159" y="5862"/>
                </a:lnTo>
                <a:lnTo>
                  <a:pt x="1159" y="5945"/>
                </a:lnTo>
                <a:lnTo>
                  <a:pt x="1149" y="5945"/>
                </a:lnTo>
                <a:lnTo>
                  <a:pt x="1149" y="6027"/>
                </a:lnTo>
                <a:lnTo>
                  <a:pt x="1140" y="6027"/>
                </a:lnTo>
                <a:lnTo>
                  <a:pt x="1140" y="6110"/>
                </a:lnTo>
                <a:lnTo>
                  <a:pt x="1130" y="6110"/>
                </a:lnTo>
                <a:lnTo>
                  <a:pt x="1130" y="6192"/>
                </a:lnTo>
                <a:lnTo>
                  <a:pt x="1120" y="6192"/>
                </a:lnTo>
                <a:lnTo>
                  <a:pt x="1120" y="6275"/>
                </a:lnTo>
                <a:lnTo>
                  <a:pt x="1110" y="6275"/>
                </a:lnTo>
                <a:lnTo>
                  <a:pt x="1110" y="6357"/>
                </a:lnTo>
                <a:lnTo>
                  <a:pt x="1101" y="6357"/>
                </a:lnTo>
                <a:lnTo>
                  <a:pt x="1101" y="6440"/>
                </a:lnTo>
                <a:lnTo>
                  <a:pt x="1090" y="6440"/>
                </a:lnTo>
                <a:lnTo>
                  <a:pt x="1090" y="6523"/>
                </a:lnTo>
                <a:lnTo>
                  <a:pt x="1080" y="6523"/>
                </a:lnTo>
                <a:lnTo>
                  <a:pt x="1080" y="6605"/>
                </a:lnTo>
                <a:lnTo>
                  <a:pt x="1070" y="6605"/>
                </a:lnTo>
                <a:lnTo>
                  <a:pt x="1070" y="6688"/>
                </a:lnTo>
                <a:lnTo>
                  <a:pt x="1059" y="6688"/>
                </a:lnTo>
                <a:lnTo>
                  <a:pt x="1059" y="6770"/>
                </a:lnTo>
                <a:lnTo>
                  <a:pt x="1049" y="6770"/>
                </a:lnTo>
                <a:lnTo>
                  <a:pt x="1049" y="6853"/>
                </a:lnTo>
                <a:lnTo>
                  <a:pt x="1038" y="6853"/>
                </a:lnTo>
                <a:lnTo>
                  <a:pt x="1038" y="6935"/>
                </a:lnTo>
                <a:lnTo>
                  <a:pt x="1027" y="6935"/>
                </a:lnTo>
                <a:lnTo>
                  <a:pt x="1027" y="7018"/>
                </a:lnTo>
                <a:lnTo>
                  <a:pt x="1016" y="7018"/>
                </a:lnTo>
                <a:lnTo>
                  <a:pt x="1016" y="7101"/>
                </a:lnTo>
                <a:lnTo>
                  <a:pt x="1004" y="7101"/>
                </a:lnTo>
                <a:lnTo>
                  <a:pt x="1004" y="7183"/>
                </a:lnTo>
                <a:lnTo>
                  <a:pt x="992" y="7183"/>
                </a:lnTo>
                <a:lnTo>
                  <a:pt x="992" y="7266"/>
                </a:lnTo>
                <a:lnTo>
                  <a:pt x="980" y="7266"/>
                </a:lnTo>
                <a:lnTo>
                  <a:pt x="980" y="7348"/>
                </a:lnTo>
                <a:lnTo>
                  <a:pt x="966" y="7348"/>
                </a:lnTo>
                <a:lnTo>
                  <a:pt x="966" y="7431"/>
                </a:lnTo>
                <a:lnTo>
                  <a:pt x="953" y="7431"/>
                </a:lnTo>
                <a:lnTo>
                  <a:pt x="953" y="7513"/>
                </a:lnTo>
                <a:lnTo>
                  <a:pt x="939" y="7513"/>
                </a:lnTo>
                <a:lnTo>
                  <a:pt x="939" y="7596"/>
                </a:lnTo>
                <a:lnTo>
                  <a:pt x="924" y="7596"/>
                </a:lnTo>
                <a:lnTo>
                  <a:pt x="924" y="7679"/>
                </a:lnTo>
                <a:lnTo>
                  <a:pt x="907" y="7679"/>
                </a:lnTo>
                <a:lnTo>
                  <a:pt x="907" y="7761"/>
                </a:lnTo>
                <a:lnTo>
                  <a:pt x="890" y="7761"/>
                </a:lnTo>
                <a:lnTo>
                  <a:pt x="890" y="7844"/>
                </a:lnTo>
                <a:lnTo>
                  <a:pt x="871" y="7844"/>
                </a:lnTo>
                <a:lnTo>
                  <a:pt x="871" y="7926"/>
                </a:lnTo>
                <a:lnTo>
                  <a:pt x="849" y="7926"/>
                </a:lnTo>
                <a:lnTo>
                  <a:pt x="849" y="8009"/>
                </a:lnTo>
                <a:lnTo>
                  <a:pt x="823" y="8009"/>
                </a:lnTo>
                <a:lnTo>
                  <a:pt x="823" y="8091"/>
                </a:lnTo>
                <a:lnTo>
                  <a:pt x="790" y="8091"/>
                </a:lnTo>
                <a:lnTo>
                  <a:pt x="790" y="8174"/>
                </a:lnTo>
                <a:lnTo>
                  <a:pt x="742" y="8174"/>
                </a:lnTo>
                <a:lnTo>
                  <a:pt x="742" y="8257"/>
                </a:lnTo>
                <a:lnTo>
                  <a:pt x="0" y="825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47625">
                <a:solidFill>
                  <a:srgbClr val="000000"/>
                </a:solidFill>
                <a:prstDash val="solid"/>
                <a:round/>
                <a:headEnd/>
                <a:tailEnd/>
              </a14:hiddenLine>
            </a:ext>
          </a:extLst>
        </p:spPr>
        <p:txBody>
          <a:bodyPr/>
          <a:lstStyle/>
          <a:p>
            <a:endParaRPr lang="en-US"/>
          </a:p>
        </p:txBody>
      </p:sp>
      <p:sp>
        <p:nvSpPr>
          <p:cNvPr id="81953" name="Text Box 51"/>
          <p:cNvSpPr txBox="1">
            <a:spLocks noChangeArrowheads="1"/>
          </p:cNvSpPr>
          <p:nvPr/>
        </p:nvSpPr>
        <p:spPr bwMode="auto">
          <a:xfrm>
            <a:off x="3346450" y="5951538"/>
            <a:ext cx="25400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r>
              <a:rPr lang="en-US" altLang="en-US" sz="2400" i="1">
                <a:latin typeface="Times New Roman" panose="02020603050405020304" pitchFamily="18" charset="0"/>
              </a:rPr>
              <a:t>TDI</a:t>
            </a:r>
            <a:r>
              <a:rPr lang="en-US" altLang="en-US" sz="2400">
                <a:latin typeface="Times New Roman" panose="02020603050405020304" pitchFamily="18" charset="0"/>
              </a:rPr>
              <a:t>, mg kg</a:t>
            </a:r>
            <a:r>
              <a:rPr lang="en-US" altLang="en-US" sz="2400" baseline="30000">
                <a:latin typeface="Times New Roman" panose="02020603050405020304" pitchFamily="18" charset="0"/>
                <a:sym typeface="Symbol" panose="05050102010706020507" pitchFamily="18" charset="2"/>
              </a:rPr>
              <a:t>1</a:t>
            </a:r>
            <a:r>
              <a:rPr lang="en-US" altLang="en-US" sz="2400">
                <a:latin typeface="Times New Roman" panose="02020603050405020304" pitchFamily="18" charset="0"/>
              </a:rPr>
              <a:t> day</a:t>
            </a:r>
            <a:r>
              <a:rPr lang="en-US" altLang="en-US" sz="2400" baseline="30000">
                <a:latin typeface="Times New Roman" panose="02020603050405020304" pitchFamily="18" charset="0"/>
                <a:sym typeface="Symbol" panose="05050102010706020507" pitchFamily="18" charset="2"/>
              </a:rPr>
              <a:t>1</a:t>
            </a:r>
            <a:endParaRPr lang="en-US" altLang="en-US" sz="2400">
              <a:latin typeface="Times New Roman" panose="02020603050405020304" pitchFamily="18" charset="0"/>
              <a:sym typeface="Symbol" panose="05050102010706020507" pitchFamily="18" charset="2"/>
            </a:endParaRPr>
          </a:p>
        </p:txBody>
      </p:sp>
      <p:sp>
        <p:nvSpPr>
          <p:cNvPr id="81954" name="Text Box 52"/>
          <p:cNvSpPr txBox="1">
            <a:spLocks noChangeArrowheads="1"/>
          </p:cNvSpPr>
          <p:nvPr/>
        </p:nvSpPr>
        <p:spPr bwMode="auto">
          <a:xfrm rot="-5400000">
            <a:off x="-513557" y="3863182"/>
            <a:ext cx="27035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r>
              <a:rPr lang="en-US" altLang="en-US" sz="2400">
                <a:latin typeface="Times New Roman" panose="02020603050405020304" pitchFamily="18" charset="0"/>
              </a:rPr>
              <a:t>       Exceedance risk</a:t>
            </a:r>
          </a:p>
        </p:txBody>
      </p:sp>
      <p:sp>
        <p:nvSpPr>
          <p:cNvPr id="387125" name="Text Box 53"/>
          <p:cNvSpPr txBox="1">
            <a:spLocks noChangeArrowheads="1"/>
          </p:cNvSpPr>
          <p:nvPr/>
        </p:nvSpPr>
        <p:spPr bwMode="auto">
          <a:xfrm>
            <a:off x="3048000" y="2209800"/>
            <a:ext cx="5334000" cy="1552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r>
              <a:rPr lang="en-US" altLang="en-US" sz="2400">
                <a:solidFill>
                  <a:srgbClr val="009900"/>
                </a:solidFill>
                <a:latin typeface="Times New Roman" panose="02020603050405020304" pitchFamily="18" charset="0"/>
              </a:rPr>
              <a:t>     mean    		 0.019</a:t>
            </a:r>
          </a:p>
          <a:p>
            <a:r>
              <a:rPr lang="en-US" altLang="en-US" sz="2400">
                <a:solidFill>
                  <a:srgbClr val="009900"/>
                </a:solidFill>
                <a:latin typeface="Times New Roman" panose="02020603050405020304" pitchFamily="18" charset="0"/>
              </a:rPr>
              <a:t>     median    		 0.017</a:t>
            </a:r>
          </a:p>
          <a:p>
            <a:r>
              <a:rPr lang="en-US" altLang="en-US" sz="2400">
                <a:solidFill>
                  <a:srgbClr val="009900"/>
                </a:solidFill>
                <a:latin typeface="Times New Roman" panose="02020603050405020304" pitchFamily="18" charset="0"/>
              </a:rPr>
              <a:t>     95th percentile    	 0.032</a:t>
            </a:r>
          </a:p>
          <a:p>
            <a:r>
              <a:rPr lang="en-US" altLang="en-US" sz="2400">
                <a:solidFill>
                  <a:srgbClr val="009900"/>
                </a:solidFill>
                <a:latin typeface="Times New Roman" panose="02020603050405020304" pitchFamily="18" charset="0"/>
              </a:rPr>
              <a:t>     standard deviation 	 0.007</a:t>
            </a:r>
          </a:p>
        </p:txBody>
      </p:sp>
      <p:sp>
        <p:nvSpPr>
          <p:cNvPr id="81956" name="Freeform 103"/>
          <p:cNvSpPr>
            <a:spLocks/>
          </p:cNvSpPr>
          <p:nvPr/>
        </p:nvSpPr>
        <p:spPr bwMode="auto">
          <a:xfrm flipV="1">
            <a:off x="1662113" y="2247900"/>
            <a:ext cx="3535362" cy="3222625"/>
          </a:xfrm>
          <a:custGeom>
            <a:avLst/>
            <a:gdLst>
              <a:gd name="T0" fmla="*/ 126972 w 3564"/>
              <a:gd name="T1" fmla="*/ 3125660 h 7777"/>
              <a:gd name="T2" fmla="*/ 183513 w 3564"/>
              <a:gd name="T3" fmla="*/ 3029110 h 7777"/>
              <a:gd name="T4" fmla="*/ 209305 w 3564"/>
              <a:gd name="T5" fmla="*/ 2900238 h 7777"/>
              <a:gd name="T6" fmla="*/ 239063 w 3564"/>
              <a:gd name="T7" fmla="*/ 2803274 h 7777"/>
              <a:gd name="T8" fmla="*/ 258903 w 3564"/>
              <a:gd name="T9" fmla="*/ 2674402 h 7777"/>
              <a:gd name="T10" fmla="*/ 284694 w 3564"/>
              <a:gd name="T11" fmla="*/ 2577852 h 7777"/>
              <a:gd name="T12" fmla="*/ 302549 w 3564"/>
              <a:gd name="T13" fmla="*/ 2448980 h 7777"/>
              <a:gd name="T14" fmla="*/ 326356 w 3564"/>
              <a:gd name="T15" fmla="*/ 2352429 h 7777"/>
              <a:gd name="T16" fmla="*/ 343220 w 3564"/>
              <a:gd name="T17" fmla="*/ 2223558 h 7777"/>
              <a:gd name="T18" fmla="*/ 366035 w 3564"/>
              <a:gd name="T19" fmla="*/ 2126593 h 7777"/>
              <a:gd name="T20" fmla="*/ 383890 w 3564"/>
              <a:gd name="T21" fmla="*/ 1997721 h 7777"/>
              <a:gd name="T22" fmla="*/ 406706 w 3564"/>
              <a:gd name="T23" fmla="*/ 1901171 h 7777"/>
              <a:gd name="T24" fmla="*/ 423569 w 3564"/>
              <a:gd name="T25" fmla="*/ 1772299 h 7777"/>
              <a:gd name="T26" fmla="*/ 446384 w 3564"/>
              <a:gd name="T27" fmla="*/ 1675748 h 7777"/>
              <a:gd name="T28" fmla="*/ 465231 w 3564"/>
              <a:gd name="T29" fmla="*/ 1546462 h 7777"/>
              <a:gd name="T30" fmla="*/ 489039 w 3564"/>
              <a:gd name="T31" fmla="*/ 1449912 h 7777"/>
              <a:gd name="T32" fmla="*/ 507886 w 3564"/>
              <a:gd name="T33" fmla="*/ 1321040 h 7777"/>
              <a:gd name="T34" fmla="*/ 533677 w 3564"/>
              <a:gd name="T35" fmla="*/ 1224490 h 7777"/>
              <a:gd name="T36" fmla="*/ 554508 w 3564"/>
              <a:gd name="T37" fmla="*/ 1095618 h 7777"/>
              <a:gd name="T38" fmla="*/ 582283 w 3564"/>
              <a:gd name="T39" fmla="*/ 998653 h 7777"/>
              <a:gd name="T40" fmla="*/ 606090 w 3564"/>
              <a:gd name="T41" fmla="*/ 869782 h 7777"/>
              <a:gd name="T42" fmla="*/ 638825 w 3564"/>
              <a:gd name="T43" fmla="*/ 773231 h 7777"/>
              <a:gd name="T44" fmla="*/ 667592 w 3564"/>
              <a:gd name="T45" fmla="*/ 644359 h 7777"/>
              <a:gd name="T46" fmla="*/ 708263 w 3564"/>
              <a:gd name="T47" fmla="*/ 547809 h 7777"/>
              <a:gd name="T48" fmla="*/ 744965 w 3564"/>
              <a:gd name="T49" fmla="*/ 418937 h 7777"/>
              <a:gd name="T50" fmla="*/ 804483 w 3564"/>
              <a:gd name="T51" fmla="*/ 321972 h 7777"/>
              <a:gd name="T52" fmla="*/ 864001 w 3564"/>
              <a:gd name="T53" fmla="*/ 193101 h 7777"/>
              <a:gd name="T54" fmla="*/ 993949 w 3564"/>
              <a:gd name="T55" fmla="*/ 96550 h 7777"/>
              <a:gd name="T56" fmla="*/ 3535362 w 3564"/>
              <a:gd name="T57" fmla="*/ 31907 h 7777"/>
              <a:gd name="T58" fmla="*/ 1148695 w 3564"/>
              <a:gd name="T59" fmla="*/ 128872 h 7777"/>
              <a:gd name="T60" fmla="*/ 998908 w 3564"/>
              <a:gd name="T61" fmla="*/ 257744 h 7777"/>
              <a:gd name="T62" fmla="*/ 888800 w 3564"/>
              <a:gd name="T63" fmla="*/ 354294 h 7777"/>
              <a:gd name="T64" fmla="*/ 832258 w 3564"/>
              <a:gd name="T65" fmla="*/ 483166 h 7777"/>
              <a:gd name="T66" fmla="*/ 772740 w 3564"/>
              <a:gd name="T67" fmla="*/ 579716 h 7777"/>
              <a:gd name="T68" fmla="*/ 736038 w 3564"/>
              <a:gd name="T69" fmla="*/ 708588 h 7777"/>
              <a:gd name="T70" fmla="*/ 693383 w 3564"/>
              <a:gd name="T71" fmla="*/ 805553 h 7777"/>
              <a:gd name="T72" fmla="*/ 665608 w 3564"/>
              <a:gd name="T73" fmla="*/ 934425 h 7777"/>
              <a:gd name="T74" fmla="*/ 631882 w 3564"/>
              <a:gd name="T75" fmla="*/ 1030975 h 7777"/>
              <a:gd name="T76" fmla="*/ 608074 w 3564"/>
              <a:gd name="T77" fmla="*/ 1159847 h 7777"/>
              <a:gd name="T78" fmla="*/ 579307 w 3564"/>
              <a:gd name="T79" fmla="*/ 1256811 h 7777"/>
              <a:gd name="T80" fmla="*/ 557484 w 3564"/>
              <a:gd name="T81" fmla="*/ 1385683 h 7777"/>
              <a:gd name="T82" fmla="*/ 531693 w 3564"/>
              <a:gd name="T83" fmla="*/ 1482233 h 7777"/>
              <a:gd name="T84" fmla="*/ 511854 w 3564"/>
              <a:gd name="T85" fmla="*/ 1611105 h 7777"/>
              <a:gd name="T86" fmla="*/ 487055 w 3564"/>
              <a:gd name="T87" fmla="*/ 1707656 h 7777"/>
              <a:gd name="T88" fmla="*/ 468207 w 3564"/>
              <a:gd name="T89" fmla="*/ 1836528 h 7777"/>
              <a:gd name="T90" fmla="*/ 444400 w 3564"/>
              <a:gd name="T91" fmla="*/ 1933492 h 7777"/>
              <a:gd name="T92" fmla="*/ 426545 w 3564"/>
              <a:gd name="T93" fmla="*/ 2062364 h 7777"/>
              <a:gd name="T94" fmla="*/ 402738 w 3564"/>
              <a:gd name="T95" fmla="*/ 2158915 h 7777"/>
              <a:gd name="T96" fmla="*/ 384882 w 3564"/>
              <a:gd name="T97" fmla="*/ 2287786 h 7777"/>
              <a:gd name="T98" fmla="*/ 360083 w 3564"/>
              <a:gd name="T99" fmla="*/ 2384337 h 7777"/>
              <a:gd name="T100" fmla="*/ 342228 w 3564"/>
              <a:gd name="T101" fmla="*/ 2513623 h 7777"/>
              <a:gd name="T102" fmla="*/ 316437 w 3564"/>
              <a:gd name="T103" fmla="*/ 2610173 h 7777"/>
              <a:gd name="T104" fmla="*/ 297589 w 3564"/>
              <a:gd name="T105" fmla="*/ 2739045 h 7777"/>
              <a:gd name="T106" fmla="*/ 269814 w 3564"/>
              <a:gd name="T107" fmla="*/ 2835595 h 7777"/>
              <a:gd name="T108" fmla="*/ 246999 w 3564"/>
              <a:gd name="T109" fmla="*/ 2964467 h 7777"/>
              <a:gd name="T110" fmla="*/ 213272 w 3564"/>
              <a:gd name="T111" fmla="*/ 3061432 h 7777"/>
              <a:gd name="T112" fmla="*/ 176570 w 3564"/>
              <a:gd name="T113" fmla="*/ 3190303 h 7777"/>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3564"/>
              <a:gd name="T172" fmla="*/ 0 h 7777"/>
              <a:gd name="T173" fmla="*/ 3564 w 3564"/>
              <a:gd name="T174" fmla="*/ 7777 h 7777"/>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3564" h="7777">
                <a:moveTo>
                  <a:pt x="0" y="7777"/>
                </a:moveTo>
                <a:lnTo>
                  <a:pt x="0" y="7777"/>
                </a:lnTo>
                <a:lnTo>
                  <a:pt x="0" y="7699"/>
                </a:lnTo>
                <a:lnTo>
                  <a:pt x="96" y="7699"/>
                </a:lnTo>
                <a:lnTo>
                  <a:pt x="96" y="7621"/>
                </a:lnTo>
                <a:lnTo>
                  <a:pt x="128" y="7621"/>
                </a:lnTo>
                <a:lnTo>
                  <a:pt x="128" y="7543"/>
                </a:lnTo>
                <a:lnTo>
                  <a:pt x="147" y="7543"/>
                </a:lnTo>
                <a:lnTo>
                  <a:pt x="147" y="7465"/>
                </a:lnTo>
                <a:lnTo>
                  <a:pt x="162" y="7465"/>
                </a:lnTo>
                <a:lnTo>
                  <a:pt x="162" y="7388"/>
                </a:lnTo>
                <a:lnTo>
                  <a:pt x="174" y="7388"/>
                </a:lnTo>
                <a:lnTo>
                  <a:pt x="174" y="7310"/>
                </a:lnTo>
                <a:lnTo>
                  <a:pt x="185" y="7310"/>
                </a:lnTo>
                <a:lnTo>
                  <a:pt x="185" y="7232"/>
                </a:lnTo>
                <a:lnTo>
                  <a:pt x="194" y="7232"/>
                </a:lnTo>
                <a:lnTo>
                  <a:pt x="194" y="7154"/>
                </a:lnTo>
                <a:lnTo>
                  <a:pt x="203" y="7154"/>
                </a:lnTo>
                <a:lnTo>
                  <a:pt x="203" y="7077"/>
                </a:lnTo>
                <a:lnTo>
                  <a:pt x="211" y="7077"/>
                </a:lnTo>
                <a:lnTo>
                  <a:pt x="211" y="6999"/>
                </a:lnTo>
                <a:lnTo>
                  <a:pt x="219" y="6999"/>
                </a:lnTo>
                <a:lnTo>
                  <a:pt x="219" y="6921"/>
                </a:lnTo>
                <a:lnTo>
                  <a:pt x="227" y="6921"/>
                </a:lnTo>
                <a:lnTo>
                  <a:pt x="227" y="6843"/>
                </a:lnTo>
                <a:lnTo>
                  <a:pt x="234" y="6843"/>
                </a:lnTo>
                <a:lnTo>
                  <a:pt x="234" y="6765"/>
                </a:lnTo>
                <a:lnTo>
                  <a:pt x="241" y="6765"/>
                </a:lnTo>
                <a:lnTo>
                  <a:pt x="241" y="6688"/>
                </a:lnTo>
                <a:lnTo>
                  <a:pt x="248" y="6688"/>
                </a:lnTo>
                <a:lnTo>
                  <a:pt x="248" y="6610"/>
                </a:lnTo>
                <a:lnTo>
                  <a:pt x="255" y="6610"/>
                </a:lnTo>
                <a:lnTo>
                  <a:pt x="255" y="6532"/>
                </a:lnTo>
                <a:lnTo>
                  <a:pt x="261" y="6532"/>
                </a:lnTo>
                <a:lnTo>
                  <a:pt x="261" y="6454"/>
                </a:lnTo>
                <a:lnTo>
                  <a:pt x="268" y="6454"/>
                </a:lnTo>
                <a:lnTo>
                  <a:pt x="268" y="6377"/>
                </a:lnTo>
                <a:lnTo>
                  <a:pt x="274" y="6377"/>
                </a:lnTo>
                <a:lnTo>
                  <a:pt x="274" y="6299"/>
                </a:lnTo>
                <a:lnTo>
                  <a:pt x="281" y="6299"/>
                </a:lnTo>
                <a:lnTo>
                  <a:pt x="281" y="6221"/>
                </a:lnTo>
                <a:lnTo>
                  <a:pt x="287" y="6221"/>
                </a:lnTo>
                <a:lnTo>
                  <a:pt x="287" y="6143"/>
                </a:lnTo>
                <a:lnTo>
                  <a:pt x="293" y="6143"/>
                </a:lnTo>
                <a:lnTo>
                  <a:pt x="293" y="6066"/>
                </a:lnTo>
                <a:lnTo>
                  <a:pt x="299" y="6066"/>
                </a:lnTo>
                <a:lnTo>
                  <a:pt x="299" y="5988"/>
                </a:lnTo>
                <a:lnTo>
                  <a:pt x="305" y="5988"/>
                </a:lnTo>
                <a:lnTo>
                  <a:pt x="305" y="5910"/>
                </a:lnTo>
                <a:lnTo>
                  <a:pt x="311" y="5910"/>
                </a:lnTo>
                <a:lnTo>
                  <a:pt x="311" y="5832"/>
                </a:lnTo>
                <a:lnTo>
                  <a:pt x="317" y="5832"/>
                </a:lnTo>
                <a:lnTo>
                  <a:pt x="317" y="5754"/>
                </a:lnTo>
                <a:lnTo>
                  <a:pt x="323" y="5754"/>
                </a:lnTo>
                <a:lnTo>
                  <a:pt x="323" y="5677"/>
                </a:lnTo>
                <a:lnTo>
                  <a:pt x="329" y="5677"/>
                </a:lnTo>
                <a:lnTo>
                  <a:pt x="329" y="5599"/>
                </a:lnTo>
                <a:lnTo>
                  <a:pt x="335" y="5599"/>
                </a:lnTo>
                <a:lnTo>
                  <a:pt x="335" y="5521"/>
                </a:lnTo>
                <a:lnTo>
                  <a:pt x="340" y="5521"/>
                </a:lnTo>
                <a:lnTo>
                  <a:pt x="340" y="5443"/>
                </a:lnTo>
                <a:lnTo>
                  <a:pt x="346" y="5443"/>
                </a:lnTo>
                <a:lnTo>
                  <a:pt x="346" y="5366"/>
                </a:lnTo>
                <a:lnTo>
                  <a:pt x="352" y="5366"/>
                </a:lnTo>
                <a:lnTo>
                  <a:pt x="352" y="5288"/>
                </a:lnTo>
                <a:lnTo>
                  <a:pt x="358" y="5288"/>
                </a:lnTo>
                <a:lnTo>
                  <a:pt x="358" y="5210"/>
                </a:lnTo>
                <a:lnTo>
                  <a:pt x="364" y="5210"/>
                </a:lnTo>
                <a:lnTo>
                  <a:pt x="364" y="5132"/>
                </a:lnTo>
                <a:lnTo>
                  <a:pt x="369" y="5132"/>
                </a:lnTo>
                <a:lnTo>
                  <a:pt x="369" y="5055"/>
                </a:lnTo>
                <a:lnTo>
                  <a:pt x="375" y="5055"/>
                </a:lnTo>
                <a:lnTo>
                  <a:pt x="375" y="4977"/>
                </a:lnTo>
                <a:lnTo>
                  <a:pt x="381" y="4977"/>
                </a:lnTo>
                <a:lnTo>
                  <a:pt x="381" y="4899"/>
                </a:lnTo>
                <a:lnTo>
                  <a:pt x="387" y="4899"/>
                </a:lnTo>
                <a:lnTo>
                  <a:pt x="387" y="4821"/>
                </a:lnTo>
                <a:lnTo>
                  <a:pt x="392" y="4821"/>
                </a:lnTo>
                <a:lnTo>
                  <a:pt x="392" y="4743"/>
                </a:lnTo>
                <a:lnTo>
                  <a:pt x="398" y="4743"/>
                </a:lnTo>
                <a:lnTo>
                  <a:pt x="398" y="4666"/>
                </a:lnTo>
                <a:lnTo>
                  <a:pt x="404" y="4666"/>
                </a:lnTo>
                <a:lnTo>
                  <a:pt x="404" y="4588"/>
                </a:lnTo>
                <a:lnTo>
                  <a:pt x="410" y="4588"/>
                </a:lnTo>
                <a:lnTo>
                  <a:pt x="410" y="4510"/>
                </a:lnTo>
                <a:lnTo>
                  <a:pt x="416" y="4510"/>
                </a:lnTo>
                <a:lnTo>
                  <a:pt x="416" y="4432"/>
                </a:lnTo>
                <a:lnTo>
                  <a:pt x="421" y="4432"/>
                </a:lnTo>
                <a:lnTo>
                  <a:pt x="421" y="4355"/>
                </a:lnTo>
                <a:lnTo>
                  <a:pt x="427" y="4355"/>
                </a:lnTo>
                <a:lnTo>
                  <a:pt x="427" y="4277"/>
                </a:lnTo>
                <a:lnTo>
                  <a:pt x="433" y="4277"/>
                </a:lnTo>
                <a:lnTo>
                  <a:pt x="433" y="4199"/>
                </a:lnTo>
                <a:lnTo>
                  <a:pt x="439" y="4199"/>
                </a:lnTo>
                <a:lnTo>
                  <a:pt x="439" y="4121"/>
                </a:lnTo>
                <a:lnTo>
                  <a:pt x="445" y="4121"/>
                </a:lnTo>
                <a:lnTo>
                  <a:pt x="445" y="4044"/>
                </a:lnTo>
                <a:lnTo>
                  <a:pt x="450" y="4044"/>
                </a:lnTo>
                <a:lnTo>
                  <a:pt x="450" y="3966"/>
                </a:lnTo>
                <a:lnTo>
                  <a:pt x="457" y="3966"/>
                </a:lnTo>
                <a:lnTo>
                  <a:pt x="457" y="3888"/>
                </a:lnTo>
                <a:lnTo>
                  <a:pt x="463" y="3888"/>
                </a:lnTo>
                <a:lnTo>
                  <a:pt x="463" y="3810"/>
                </a:lnTo>
                <a:lnTo>
                  <a:pt x="469" y="3810"/>
                </a:lnTo>
                <a:lnTo>
                  <a:pt x="469" y="3732"/>
                </a:lnTo>
                <a:lnTo>
                  <a:pt x="474" y="3732"/>
                </a:lnTo>
                <a:lnTo>
                  <a:pt x="474" y="3655"/>
                </a:lnTo>
                <a:lnTo>
                  <a:pt x="481" y="3655"/>
                </a:lnTo>
                <a:lnTo>
                  <a:pt x="481" y="3577"/>
                </a:lnTo>
                <a:lnTo>
                  <a:pt x="487" y="3577"/>
                </a:lnTo>
                <a:lnTo>
                  <a:pt x="487" y="3499"/>
                </a:lnTo>
                <a:lnTo>
                  <a:pt x="493" y="3499"/>
                </a:lnTo>
                <a:lnTo>
                  <a:pt x="493" y="3421"/>
                </a:lnTo>
                <a:lnTo>
                  <a:pt x="499" y="3421"/>
                </a:lnTo>
                <a:lnTo>
                  <a:pt x="499" y="3344"/>
                </a:lnTo>
                <a:lnTo>
                  <a:pt x="506" y="3344"/>
                </a:lnTo>
                <a:lnTo>
                  <a:pt x="506" y="3266"/>
                </a:lnTo>
                <a:lnTo>
                  <a:pt x="512" y="3266"/>
                </a:lnTo>
                <a:lnTo>
                  <a:pt x="512" y="3188"/>
                </a:lnTo>
                <a:lnTo>
                  <a:pt x="518" y="3188"/>
                </a:lnTo>
                <a:lnTo>
                  <a:pt x="518" y="3110"/>
                </a:lnTo>
                <a:lnTo>
                  <a:pt x="525" y="3110"/>
                </a:lnTo>
                <a:lnTo>
                  <a:pt x="525" y="3033"/>
                </a:lnTo>
                <a:lnTo>
                  <a:pt x="532" y="3033"/>
                </a:lnTo>
                <a:lnTo>
                  <a:pt x="532" y="2955"/>
                </a:lnTo>
                <a:lnTo>
                  <a:pt x="538" y="2955"/>
                </a:lnTo>
                <a:lnTo>
                  <a:pt x="538" y="2877"/>
                </a:lnTo>
                <a:lnTo>
                  <a:pt x="545" y="2877"/>
                </a:lnTo>
                <a:lnTo>
                  <a:pt x="545" y="2799"/>
                </a:lnTo>
                <a:lnTo>
                  <a:pt x="552" y="2799"/>
                </a:lnTo>
                <a:lnTo>
                  <a:pt x="552" y="2721"/>
                </a:lnTo>
                <a:lnTo>
                  <a:pt x="559" y="2721"/>
                </a:lnTo>
                <a:lnTo>
                  <a:pt x="559" y="2644"/>
                </a:lnTo>
                <a:lnTo>
                  <a:pt x="566" y="2644"/>
                </a:lnTo>
                <a:lnTo>
                  <a:pt x="566" y="2566"/>
                </a:lnTo>
                <a:lnTo>
                  <a:pt x="573" y="2566"/>
                </a:lnTo>
                <a:lnTo>
                  <a:pt x="573" y="2488"/>
                </a:lnTo>
                <a:lnTo>
                  <a:pt x="580" y="2488"/>
                </a:lnTo>
                <a:lnTo>
                  <a:pt x="580" y="2410"/>
                </a:lnTo>
                <a:lnTo>
                  <a:pt x="587" y="2410"/>
                </a:lnTo>
                <a:lnTo>
                  <a:pt x="587" y="2333"/>
                </a:lnTo>
                <a:lnTo>
                  <a:pt x="595" y="2333"/>
                </a:lnTo>
                <a:lnTo>
                  <a:pt x="595" y="2255"/>
                </a:lnTo>
                <a:lnTo>
                  <a:pt x="603" y="2255"/>
                </a:lnTo>
                <a:lnTo>
                  <a:pt x="603" y="2177"/>
                </a:lnTo>
                <a:lnTo>
                  <a:pt x="611" y="2177"/>
                </a:lnTo>
                <a:lnTo>
                  <a:pt x="611" y="2099"/>
                </a:lnTo>
                <a:lnTo>
                  <a:pt x="619" y="2099"/>
                </a:lnTo>
                <a:lnTo>
                  <a:pt x="619" y="2022"/>
                </a:lnTo>
                <a:lnTo>
                  <a:pt x="627" y="2022"/>
                </a:lnTo>
                <a:lnTo>
                  <a:pt x="627" y="1944"/>
                </a:lnTo>
                <a:lnTo>
                  <a:pt x="636" y="1944"/>
                </a:lnTo>
                <a:lnTo>
                  <a:pt x="636" y="1866"/>
                </a:lnTo>
                <a:lnTo>
                  <a:pt x="644" y="1866"/>
                </a:lnTo>
                <a:lnTo>
                  <a:pt x="644" y="1788"/>
                </a:lnTo>
                <a:lnTo>
                  <a:pt x="654" y="1788"/>
                </a:lnTo>
                <a:lnTo>
                  <a:pt x="654" y="1710"/>
                </a:lnTo>
                <a:lnTo>
                  <a:pt x="663" y="1710"/>
                </a:lnTo>
                <a:lnTo>
                  <a:pt x="663" y="1633"/>
                </a:lnTo>
                <a:lnTo>
                  <a:pt x="673" y="1633"/>
                </a:lnTo>
                <a:lnTo>
                  <a:pt x="673" y="1555"/>
                </a:lnTo>
                <a:lnTo>
                  <a:pt x="682" y="1555"/>
                </a:lnTo>
                <a:lnTo>
                  <a:pt x="682" y="1477"/>
                </a:lnTo>
                <a:lnTo>
                  <a:pt x="692" y="1477"/>
                </a:lnTo>
                <a:lnTo>
                  <a:pt x="692" y="1399"/>
                </a:lnTo>
                <a:lnTo>
                  <a:pt x="703" y="1399"/>
                </a:lnTo>
                <a:lnTo>
                  <a:pt x="703" y="1322"/>
                </a:lnTo>
                <a:lnTo>
                  <a:pt x="714" y="1322"/>
                </a:lnTo>
                <a:lnTo>
                  <a:pt x="714" y="1244"/>
                </a:lnTo>
                <a:lnTo>
                  <a:pt x="726" y="1244"/>
                </a:lnTo>
                <a:lnTo>
                  <a:pt x="726" y="1166"/>
                </a:lnTo>
                <a:lnTo>
                  <a:pt x="738" y="1166"/>
                </a:lnTo>
                <a:lnTo>
                  <a:pt x="738" y="1088"/>
                </a:lnTo>
                <a:lnTo>
                  <a:pt x="751" y="1088"/>
                </a:lnTo>
                <a:lnTo>
                  <a:pt x="751" y="1011"/>
                </a:lnTo>
                <a:lnTo>
                  <a:pt x="764" y="1011"/>
                </a:lnTo>
                <a:lnTo>
                  <a:pt x="764" y="933"/>
                </a:lnTo>
                <a:lnTo>
                  <a:pt x="779" y="933"/>
                </a:lnTo>
                <a:lnTo>
                  <a:pt x="779" y="855"/>
                </a:lnTo>
                <a:lnTo>
                  <a:pt x="794" y="855"/>
                </a:lnTo>
                <a:lnTo>
                  <a:pt x="794" y="777"/>
                </a:lnTo>
                <a:lnTo>
                  <a:pt x="811" y="777"/>
                </a:lnTo>
                <a:lnTo>
                  <a:pt x="811" y="699"/>
                </a:lnTo>
                <a:lnTo>
                  <a:pt x="829" y="699"/>
                </a:lnTo>
                <a:lnTo>
                  <a:pt x="829" y="622"/>
                </a:lnTo>
                <a:lnTo>
                  <a:pt x="849" y="622"/>
                </a:lnTo>
                <a:lnTo>
                  <a:pt x="849" y="544"/>
                </a:lnTo>
                <a:lnTo>
                  <a:pt x="871" y="544"/>
                </a:lnTo>
                <a:lnTo>
                  <a:pt x="871" y="466"/>
                </a:lnTo>
                <a:lnTo>
                  <a:pt x="895" y="466"/>
                </a:lnTo>
                <a:lnTo>
                  <a:pt x="895" y="388"/>
                </a:lnTo>
                <a:lnTo>
                  <a:pt x="924" y="388"/>
                </a:lnTo>
                <a:lnTo>
                  <a:pt x="924" y="311"/>
                </a:lnTo>
                <a:lnTo>
                  <a:pt x="958" y="311"/>
                </a:lnTo>
                <a:lnTo>
                  <a:pt x="958" y="233"/>
                </a:lnTo>
                <a:lnTo>
                  <a:pt x="1002" y="233"/>
                </a:lnTo>
                <a:lnTo>
                  <a:pt x="1002" y="155"/>
                </a:lnTo>
                <a:lnTo>
                  <a:pt x="1059" y="155"/>
                </a:lnTo>
                <a:lnTo>
                  <a:pt x="1059" y="77"/>
                </a:lnTo>
                <a:lnTo>
                  <a:pt x="1153" y="77"/>
                </a:lnTo>
                <a:lnTo>
                  <a:pt x="1153" y="0"/>
                </a:lnTo>
                <a:lnTo>
                  <a:pt x="3564" y="0"/>
                </a:lnTo>
                <a:lnTo>
                  <a:pt x="3564" y="77"/>
                </a:lnTo>
                <a:lnTo>
                  <a:pt x="1731" y="77"/>
                </a:lnTo>
                <a:lnTo>
                  <a:pt x="1731" y="155"/>
                </a:lnTo>
                <a:lnTo>
                  <a:pt x="1379" y="155"/>
                </a:lnTo>
                <a:lnTo>
                  <a:pt x="1379" y="233"/>
                </a:lnTo>
                <a:lnTo>
                  <a:pt x="1243" y="233"/>
                </a:lnTo>
                <a:lnTo>
                  <a:pt x="1243" y="311"/>
                </a:lnTo>
                <a:lnTo>
                  <a:pt x="1158" y="311"/>
                </a:lnTo>
                <a:lnTo>
                  <a:pt x="1158" y="388"/>
                </a:lnTo>
                <a:lnTo>
                  <a:pt x="1095" y="388"/>
                </a:lnTo>
                <a:lnTo>
                  <a:pt x="1095" y="466"/>
                </a:lnTo>
                <a:lnTo>
                  <a:pt x="1048" y="466"/>
                </a:lnTo>
                <a:lnTo>
                  <a:pt x="1048" y="544"/>
                </a:lnTo>
                <a:lnTo>
                  <a:pt x="1007" y="544"/>
                </a:lnTo>
                <a:lnTo>
                  <a:pt x="1007" y="622"/>
                </a:lnTo>
                <a:lnTo>
                  <a:pt x="974" y="622"/>
                </a:lnTo>
                <a:lnTo>
                  <a:pt x="974" y="699"/>
                </a:lnTo>
                <a:lnTo>
                  <a:pt x="945" y="699"/>
                </a:lnTo>
                <a:lnTo>
                  <a:pt x="945" y="777"/>
                </a:lnTo>
                <a:lnTo>
                  <a:pt x="920" y="777"/>
                </a:lnTo>
                <a:lnTo>
                  <a:pt x="920" y="855"/>
                </a:lnTo>
                <a:lnTo>
                  <a:pt x="896" y="855"/>
                </a:lnTo>
                <a:lnTo>
                  <a:pt x="896" y="933"/>
                </a:lnTo>
                <a:lnTo>
                  <a:pt x="875" y="933"/>
                </a:lnTo>
                <a:lnTo>
                  <a:pt x="875" y="1011"/>
                </a:lnTo>
                <a:lnTo>
                  <a:pt x="856" y="1011"/>
                </a:lnTo>
                <a:lnTo>
                  <a:pt x="856" y="1088"/>
                </a:lnTo>
                <a:lnTo>
                  <a:pt x="839" y="1088"/>
                </a:lnTo>
                <a:lnTo>
                  <a:pt x="839" y="1166"/>
                </a:lnTo>
                <a:lnTo>
                  <a:pt x="822" y="1166"/>
                </a:lnTo>
                <a:lnTo>
                  <a:pt x="822" y="1244"/>
                </a:lnTo>
                <a:lnTo>
                  <a:pt x="807" y="1244"/>
                </a:lnTo>
                <a:lnTo>
                  <a:pt x="807" y="1322"/>
                </a:lnTo>
                <a:lnTo>
                  <a:pt x="793" y="1322"/>
                </a:lnTo>
                <a:lnTo>
                  <a:pt x="793" y="1399"/>
                </a:lnTo>
                <a:lnTo>
                  <a:pt x="779" y="1399"/>
                </a:lnTo>
                <a:lnTo>
                  <a:pt x="779" y="1477"/>
                </a:lnTo>
                <a:lnTo>
                  <a:pt x="766" y="1477"/>
                </a:lnTo>
                <a:lnTo>
                  <a:pt x="766" y="1555"/>
                </a:lnTo>
                <a:lnTo>
                  <a:pt x="753" y="1555"/>
                </a:lnTo>
                <a:lnTo>
                  <a:pt x="753" y="1633"/>
                </a:lnTo>
                <a:lnTo>
                  <a:pt x="742" y="1633"/>
                </a:lnTo>
                <a:lnTo>
                  <a:pt x="742" y="1710"/>
                </a:lnTo>
                <a:lnTo>
                  <a:pt x="730" y="1710"/>
                </a:lnTo>
                <a:lnTo>
                  <a:pt x="730" y="1788"/>
                </a:lnTo>
                <a:lnTo>
                  <a:pt x="720" y="1788"/>
                </a:lnTo>
                <a:lnTo>
                  <a:pt x="720" y="1866"/>
                </a:lnTo>
                <a:lnTo>
                  <a:pt x="709" y="1866"/>
                </a:lnTo>
                <a:lnTo>
                  <a:pt x="709" y="1944"/>
                </a:lnTo>
                <a:lnTo>
                  <a:pt x="699" y="1944"/>
                </a:lnTo>
                <a:lnTo>
                  <a:pt x="699" y="2022"/>
                </a:lnTo>
                <a:lnTo>
                  <a:pt x="690" y="2022"/>
                </a:lnTo>
                <a:lnTo>
                  <a:pt x="690" y="2099"/>
                </a:lnTo>
                <a:lnTo>
                  <a:pt x="680" y="2099"/>
                </a:lnTo>
                <a:lnTo>
                  <a:pt x="680" y="2177"/>
                </a:lnTo>
                <a:lnTo>
                  <a:pt x="671" y="2177"/>
                </a:lnTo>
                <a:lnTo>
                  <a:pt x="671" y="2255"/>
                </a:lnTo>
                <a:lnTo>
                  <a:pt x="662" y="2255"/>
                </a:lnTo>
                <a:lnTo>
                  <a:pt x="662" y="2333"/>
                </a:lnTo>
                <a:lnTo>
                  <a:pt x="654" y="2333"/>
                </a:lnTo>
                <a:lnTo>
                  <a:pt x="654" y="2410"/>
                </a:lnTo>
                <a:lnTo>
                  <a:pt x="645" y="2410"/>
                </a:lnTo>
                <a:lnTo>
                  <a:pt x="645" y="2488"/>
                </a:lnTo>
                <a:lnTo>
                  <a:pt x="637" y="2488"/>
                </a:lnTo>
                <a:lnTo>
                  <a:pt x="637" y="2566"/>
                </a:lnTo>
                <a:lnTo>
                  <a:pt x="629" y="2566"/>
                </a:lnTo>
                <a:lnTo>
                  <a:pt x="629" y="2644"/>
                </a:lnTo>
                <a:lnTo>
                  <a:pt x="621" y="2644"/>
                </a:lnTo>
                <a:lnTo>
                  <a:pt x="621" y="2721"/>
                </a:lnTo>
                <a:lnTo>
                  <a:pt x="613" y="2721"/>
                </a:lnTo>
                <a:lnTo>
                  <a:pt x="613" y="2799"/>
                </a:lnTo>
                <a:lnTo>
                  <a:pt x="605" y="2799"/>
                </a:lnTo>
                <a:lnTo>
                  <a:pt x="605" y="2877"/>
                </a:lnTo>
                <a:lnTo>
                  <a:pt x="598" y="2877"/>
                </a:lnTo>
                <a:lnTo>
                  <a:pt x="598" y="2955"/>
                </a:lnTo>
                <a:lnTo>
                  <a:pt x="591" y="2955"/>
                </a:lnTo>
                <a:lnTo>
                  <a:pt x="591" y="3033"/>
                </a:lnTo>
                <a:lnTo>
                  <a:pt x="584" y="3033"/>
                </a:lnTo>
                <a:lnTo>
                  <a:pt x="584" y="3110"/>
                </a:lnTo>
                <a:lnTo>
                  <a:pt x="576" y="3110"/>
                </a:lnTo>
                <a:lnTo>
                  <a:pt x="576" y="3188"/>
                </a:lnTo>
                <a:lnTo>
                  <a:pt x="569" y="3188"/>
                </a:lnTo>
                <a:lnTo>
                  <a:pt x="569" y="3266"/>
                </a:lnTo>
                <a:lnTo>
                  <a:pt x="562" y="3266"/>
                </a:lnTo>
                <a:lnTo>
                  <a:pt x="562" y="3344"/>
                </a:lnTo>
                <a:lnTo>
                  <a:pt x="556" y="3344"/>
                </a:lnTo>
                <a:lnTo>
                  <a:pt x="556" y="3421"/>
                </a:lnTo>
                <a:lnTo>
                  <a:pt x="549" y="3421"/>
                </a:lnTo>
                <a:lnTo>
                  <a:pt x="549" y="3499"/>
                </a:lnTo>
                <a:lnTo>
                  <a:pt x="543" y="3499"/>
                </a:lnTo>
                <a:lnTo>
                  <a:pt x="543" y="3577"/>
                </a:lnTo>
                <a:lnTo>
                  <a:pt x="536" y="3577"/>
                </a:lnTo>
                <a:lnTo>
                  <a:pt x="536" y="3655"/>
                </a:lnTo>
                <a:lnTo>
                  <a:pt x="529" y="3655"/>
                </a:lnTo>
                <a:lnTo>
                  <a:pt x="529" y="3732"/>
                </a:lnTo>
                <a:lnTo>
                  <a:pt x="523" y="3732"/>
                </a:lnTo>
                <a:lnTo>
                  <a:pt x="523" y="3810"/>
                </a:lnTo>
                <a:lnTo>
                  <a:pt x="516" y="3810"/>
                </a:lnTo>
                <a:lnTo>
                  <a:pt x="516" y="3888"/>
                </a:lnTo>
                <a:lnTo>
                  <a:pt x="510" y="3888"/>
                </a:lnTo>
                <a:lnTo>
                  <a:pt x="510" y="3966"/>
                </a:lnTo>
                <a:lnTo>
                  <a:pt x="504" y="3966"/>
                </a:lnTo>
                <a:lnTo>
                  <a:pt x="504" y="4044"/>
                </a:lnTo>
                <a:lnTo>
                  <a:pt x="497" y="4044"/>
                </a:lnTo>
                <a:lnTo>
                  <a:pt x="497" y="4121"/>
                </a:lnTo>
                <a:lnTo>
                  <a:pt x="491" y="4121"/>
                </a:lnTo>
                <a:lnTo>
                  <a:pt x="491" y="4199"/>
                </a:lnTo>
                <a:lnTo>
                  <a:pt x="485" y="4199"/>
                </a:lnTo>
                <a:lnTo>
                  <a:pt x="485" y="4277"/>
                </a:lnTo>
                <a:lnTo>
                  <a:pt x="479" y="4277"/>
                </a:lnTo>
                <a:lnTo>
                  <a:pt x="479" y="4355"/>
                </a:lnTo>
                <a:lnTo>
                  <a:pt x="472" y="4355"/>
                </a:lnTo>
                <a:lnTo>
                  <a:pt x="472" y="4432"/>
                </a:lnTo>
                <a:lnTo>
                  <a:pt x="466" y="4432"/>
                </a:lnTo>
                <a:lnTo>
                  <a:pt x="466" y="4510"/>
                </a:lnTo>
                <a:lnTo>
                  <a:pt x="460" y="4510"/>
                </a:lnTo>
                <a:lnTo>
                  <a:pt x="460" y="4588"/>
                </a:lnTo>
                <a:lnTo>
                  <a:pt x="454" y="4588"/>
                </a:lnTo>
                <a:lnTo>
                  <a:pt x="454" y="4666"/>
                </a:lnTo>
                <a:lnTo>
                  <a:pt x="448" y="4666"/>
                </a:lnTo>
                <a:lnTo>
                  <a:pt x="448" y="4743"/>
                </a:lnTo>
                <a:lnTo>
                  <a:pt x="442" y="4743"/>
                </a:lnTo>
                <a:lnTo>
                  <a:pt x="442" y="4821"/>
                </a:lnTo>
                <a:lnTo>
                  <a:pt x="436" y="4821"/>
                </a:lnTo>
                <a:lnTo>
                  <a:pt x="436" y="4899"/>
                </a:lnTo>
                <a:lnTo>
                  <a:pt x="430" y="4899"/>
                </a:lnTo>
                <a:lnTo>
                  <a:pt x="430" y="4977"/>
                </a:lnTo>
                <a:lnTo>
                  <a:pt x="424" y="4977"/>
                </a:lnTo>
                <a:lnTo>
                  <a:pt x="424" y="5055"/>
                </a:lnTo>
                <a:lnTo>
                  <a:pt x="418" y="5055"/>
                </a:lnTo>
                <a:lnTo>
                  <a:pt x="418" y="5132"/>
                </a:lnTo>
                <a:lnTo>
                  <a:pt x="412" y="5132"/>
                </a:lnTo>
                <a:lnTo>
                  <a:pt x="412" y="5210"/>
                </a:lnTo>
                <a:lnTo>
                  <a:pt x="406" y="5210"/>
                </a:lnTo>
                <a:lnTo>
                  <a:pt x="406" y="5288"/>
                </a:lnTo>
                <a:lnTo>
                  <a:pt x="399" y="5288"/>
                </a:lnTo>
                <a:lnTo>
                  <a:pt x="399" y="5366"/>
                </a:lnTo>
                <a:lnTo>
                  <a:pt x="394" y="5366"/>
                </a:lnTo>
                <a:lnTo>
                  <a:pt x="394" y="5443"/>
                </a:lnTo>
                <a:lnTo>
                  <a:pt x="388" y="5443"/>
                </a:lnTo>
                <a:lnTo>
                  <a:pt x="388" y="5521"/>
                </a:lnTo>
                <a:lnTo>
                  <a:pt x="381" y="5521"/>
                </a:lnTo>
                <a:lnTo>
                  <a:pt x="381" y="5599"/>
                </a:lnTo>
                <a:lnTo>
                  <a:pt x="376" y="5599"/>
                </a:lnTo>
                <a:lnTo>
                  <a:pt x="376" y="5677"/>
                </a:lnTo>
                <a:lnTo>
                  <a:pt x="369" y="5677"/>
                </a:lnTo>
                <a:lnTo>
                  <a:pt x="369" y="5754"/>
                </a:lnTo>
                <a:lnTo>
                  <a:pt x="363" y="5754"/>
                </a:lnTo>
                <a:lnTo>
                  <a:pt x="363" y="5832"/>
                </a:lnTo>
                <a:lnTo>
                  <a:pt x="357" y="5832"/>
                </a:lnTo>
                <a:lnTo>
                  <a:pt x="357" y="5910"/>
                </a:lnTo>
                <a:lnTo>
                  <a:pt x="351" y="5910"/>
                </a:lnTo>
                <a:lnTo>
                  <a:pt x="351" y="5988"/>
                </a:lnTo>
                <a:lnTo>
                  <a:pt x="345" y="5988"/>
                </a:lnTo>
                <a:lnTo>
                  <a:pt x="345" y="6066"/>
                </a:lnTo>
                <a:lnTo>
                  <a:pt x="338" y="6066"/>
                </a:lnTo>
                <a:lnTo>
                  <a:pt x="338" y="6143"/>
                </a:lnTo>
                <a:lnTo>
                  <a:pt x="332" y="6143"/>
                </a:lnTo>
                <a:lnTo>
                  <a:pt x="332" y="6221"/>
                </a:lnTo>
                <a:lnTo>
                  <a:pt x="325" y="6221"/>
                </a:lnTo>
                <a:lnTo>
                  <a:pt x="325" y="6299"/>
                </a:lnTo>
                <a:lnTo>
                  <a:pt x="319" y="6299"/>
                </a:lnTo>
                <a:lnTo>
                  <a:pt x="319" y="6377"/>
                </a:lnTo>
                <a:lnTo>
                  <a:pt x="313" y="6377"/>
                </a:lnTo>
                <a:lnTo>
                  <a:pt x="313" y="6454"/>
                </a:lnTo>
                <a:lnTo>
                  <a:pt x="306" y="6454"/>
                </a:lnTo>
                <a:lnTo>
                  <a:pt x="306" y="6532"/>
                </a:lnTo>
                <a:lnTo>
                  <a:pt x="300" y="6532"/>
                </a:lnTo>
                <a:lnTo>
                  <a:pt x="300" y="6610"/>
                </a:lnTo>
                <a:lnTo>
                  <a:pt x="293" y="6610"/>
                </a:lnTo>
                <a:lnTo>
                  <a:pt x="293" y="6688"/>
                </a:lnTo>
                <a:lnTo>
                  <a:pt x="286" y="6688"/>
                </a:lnTo>
                <a:lnTo>
                  <a:pt x="286" y="6765"/>
                </a:lnTo>
                <a:lnTo>
                  <a:pt x="279" y="6765"/>
                </a:lnTo>
                <a:lnTo>
                  <a:pt x="279" y="6843"/>
                </a:lnTo>
                <a:lnTo>
                  <a:pt x="272" y="6843"/>
                </a:lnTo>
                <a:lnTo>
                  <a:pt x="272" y="6921"/>
                </a:lnTo>
                <a:lnTo>
                  <a:pt x="265" y="6921"/>
                </a:lnTo>
                <a:lnTo>
                  <a:pt x="265" y="6999"/>
                </a:lnTo>
                <a:lnTo>
                  <a:pt x="257" y="6999"/>
                </a:lnTo>
                <a:lnTo>
                  <a:pt x="257" y="7077"/>
                </a:lnTo>
                <a:lnTo>
                  <a:pt x="249" y="7077"/>
                </a:lnTo>
                <a:lnTo>
                  <a:pt x="249" y="7154"/>
                </a:lnTo>
                <a:lnTo>
                  <a:pt x="241" y="7154"/>
                </a:lnTo>
                <a:lnTo>
                  <a:pt x="241" y="7232"/>
                </a:lnTo>
                <a:lnTo>
                  <a:pt x="233" y="7232"/>
                </a:lnTo>
                <a:lnTo>
                  <a:pt x="233" y="7310"/>
                </a:lnTo>
                <a:lnTo>
                  <a:pt x="224" y="7310"/>
                </a:lnTo>
                <a:lnTo>
                  <a:pt x="224" y="7388"/>
                </a:lnTo>
                <a:lnTo>
                  <a:pt x="215" y="7388"/>
                </a:lnTo>
                <a:lnTo>
                  <a:pt x="215" y="7465"/>
                </a:lnTo>
                <a:lnTo>
                  <a:pt x="204" y="7465"/>
                </a:lnTo>
                <a:lnTo>
                  <a:pt x="204" y="7543"/>
                </a:lnTo>
                <a:lnTo>
                  <a:pt x="192" y="7543"/>
                </a:lnTo>
                <a:lnTo>
                  <a:pt x="192" y="7621"/>
                </a:lnTo>
                <a:lnTo>
                  <a:pt x="178" y="7621"/>
                </a:lnTo>
                <a:lnTo>
                  <a:pt x="178" y="7699"/>
                </a:lnTo>
                <a:lnTo>
                  <a:pt x="159" y="7699"/>
                </a:lnTo>
                <a:lnTo>
                  <a:pt x="159" y="7777"/>
                </a:lnTo>
                <a:lnTo>
                  <a:pt x="0" y="7777"/>
                </a:lnTo>
              </a:path>
            </a:pathLst>
          </a:custGeom>
          <a:solidFill>
            <a:schemeClr val="tx1"/>
          </a:solidFill>
          <a:ln w="3175" cmpd="sng">
            <a:solidFill>
              <a:srgbClr val="000000"/>
            </a:solidFill>
            <a:prstDash val="solid"/>
            <a:round/>
            <a:headEnd/>
            <a:tailEnd/>
          </a:ln>
        </p:spPr>
        <p:txBody>
          <a:bodyPr/>
          <a:lstStyle/>
          <a:p>
            <a:endParaRPr lang="en-US"/>
          </a:p>
        </p:txBody>
      </p:sp>
    </p:spTree>
    <p:extLst>
      <p:ext uri="{BB962C8B-B14F-4D97-AF65-F5344CB8AC3E}">
        <p14:creationId xmlns:p14="http://schemas.microsoft.com/office/powerpoint/2010/main" val="953871501"/>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387125">
                                            <p:txEl>
                                              <p:pRg st="0" end="0"/>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499"/>
                                          </p:stCondLst>
                                        </p:cTn>
                                        <p:tgtEl>
                                          <p:spTgt spid="387125">
                                            <p:txEl>
                                              <p:pRg st="1" end="1"/>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499"/>
                                          </p:stCondLst>
                                        </p:cTn>
                                        <p:tgtEl>
                                          <p:spTgt spid="387125">
                                            <p:txEl>
                                              <p:pRg st="2" end="2"/>
                                            </p:txEl>
                                          </p:spTgt>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499"/>
                                          </p:stCondLst>
                                        </p:cTn>
                                        <p:tgtEl>
                                          <p:spTgt spid="387125">
                                            <p:txEl>
                                              <p:pRg st="3" end="3"/>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7125" grpId="0" build="p" autoUpdateAnimBg="0"/>
    </p:bld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4690" name="Rectangle 2"/>
          <p:cNvSpPr>
            <a:spLocks noGrp="1" noChangeArrowheads="1"/>
          </p:cNvSpPr>
          <p:nvPr>
            <p:ph type="title"/>
          </p:nvPr>
        </p:nvSpPr>
        <p:spPr/>
        <p:txBody>
          <a:bodyPr/>
          <a:lstStyle/>
          <a:p>
            <a:pPr eaLnBrk="1" hangingPunct="1"/>
            <a:r>
              <a:rPr lang="en-US" altLang="en-US"/>
              <a:t>Maximum entropy’s problem</a:t>
            </a:r>
          </a:p>
        </p:txBody>
      </p:sp>
      <p:sp>
        <p:nvSpPr>
          <p:cNvPr id="114691" name="Rectangle 3"/>
          <p:cNvSpPr>
            <a:spLocks noGrp="1" noChangeArrowheads="1"/>
          </p:cNvSpPr>
          <p:nvPr>
            <p:ph type="body" idx="1"/>
          </p:nvPr>
        </p:nvSpPr>
        <p:spPr>
          <a:xfrm>
            <a:off x="685800" y="1981200"/>
            <a:ext cx="8153400" cy="4114800"/>
          </a:xfrm>
        </p:spPr>
        <p:txBody>
          <a:bodyPr/>
          <a:lstStyle/>
          <a:p>
            <a:pPr eaLnBrk="1" hangingPunct="1">
              <a:lnSpc>
                <a:spcPct val="90000"/>
              </a:lnSpc>
            </a:pPr>
            <a:r>
              <a:rPr lang="en-US" altLang="en-US"/>
              <a:t>Depends on the choice of scale</a:t>
            </a:r>
          </a:p>
          <a:p>
            <a:pPr lvl="4" eaLnBrk="1" hangingPunct="1">
              <a:lnSpc>
                <a:spcPct val="90000"/>
              </a:lnSpc>
            </a:pPr>
            <a:endParaRPr lang="en-US" altLang="en-US"/>
          </a:p>
          <a:p>
            <a:pPr eaLnBrk="1" hangingPunct="1">
              <a:lnSpc>
                <a:spcPct val="90000"/>
              </a:lnSpc>
            </a:pPr>
            <a:r>
              <a:rPr lang="en-US" altLang="en-US"/>
              <a:t>For instance, knowing the possible range for degradation rate yields one distribution, but knowing the possible range for half life yields an incompatible distribution </a:t>
            </a:r>
            <a:r>
              <a:rPr lang="en-US" altLang="en-US">
                <a:solidFill>
                  <a:srgbClr val="FF0000"/>
                </a:solidFill>
              </a:rPr>
              <a:t>even though the information is exactly the same</a:t>
            </a:r>
            <a:r>
              <a:rPr lang="en-US" altLang="en-US"/>
              <a:t> </a:t>
            </a:r>
          </a:p>
        </p:txBody>
      </p:sp>
    </p:spTree>
    <p:extLst>
      <p:ext uri="{BB962C8B-B14F-4D97-AF65-F5344CB8AC3E}">
        <p14:creationId xmlns:p14="http://schemas.microsoft.com/office/powerpoint/2010/main" val="1930749497"/>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457200"/>
            <a:ext cx="9144000" cy="1143000"/>
          </a:xfrm>
        </p:spPr>
        <p:txBody>
          <a:bodyPr/>
          <a:lstStyle/>
          <a:p>
            <a:r>
              <a:rPr lang="en-US" dirty="0"/>
              <a:t>Testing the </a:t>
            </a:r>
            <a:r>
              <a:rPr lang="en-US" dirty="0" err="1">
                <a:latin typeface="Arial" panose="020B0604020202020204" pitchFamily="34" charset="0"/>
                <a:cs typeface="Arial" panose="020B0604020202020204" pitchFamily="34" charset="0"/>
              </a:rPr>
              <a:t>sra.r</a:t>
            </a:r>
            <a:r>
              <a:rPr lang="en-US" dirty="0"/>
              <a:t> installation</a:t>
            </a:r>
          </a:p>
        </p:txBody>
      </p:sp>
      <p:sp>
        <p:nvSpPr>
          <p:cNvPr id="3" name="Content Placeholder 2"/>
          <p:cNvSpPr>
            <a:spLocks noGrp="1"/>
          </p:cNvSpPr>
          <p:nvPr>
            <p:ph idx="1"/>
          </p:nvPr>
        </p:nvSpPr>
        <p:spPr>
          <a:xfrm>
            <a:off x="228600" y="1524000"/>
            <a:ext cx="8763000" cy="4953000"/>
          </a:xfrm>
        </p:spPr>
        <p:txBody>
          <a:bodyPr/>
          <a:lstStyle/>
          <a:p>
            <a:r>
              <a:rPr lang="en-US" sz="2000" dirty="0"/>
              <a:t>Start a new instance of R, and enter the command </a:t>
            </a:r>
            <a:r>
              <a:rPr lang="en-US" sz="2000" b="1" dirty="0" err="1">
                <a:latin typeface="Arial" panose="020B0604020202020204" pitchFamily="34" charset="0"/>
                <a:cs typeface="Arial" panose="020B0604020202020204" pitchFamily="34" charset="0"/>
              </a:rPr>
              <a:t>rm</a:t>
            </a:r>
            <a:r>
              <a:rPr lang="en-US" sz="2000" b="1" dirty="0">
                <a:latin typeface="Arial" panose="020B0604020202020204" pitchFamily="34" charset="0"/>
                <a:cs typeface="Arial" panose="020B0604020202020204" pitchFamily="34" charset="0"/>
              </a:rPr>
              <a:t>(list = ls())</a:t>
            </a:r>
          </a:p>
          <a:p>
            <a:r>
              <a:rPr lang="en-US" sz="2000" dirty="0"/>
              <a:t>Click </a:t>
            </a:r>
            <a:r>
              <a:rPr lang="en-US" sz="2000" u="sng" dirty="0">
                <a:solidFill>
                  <a:srgbClr val="0000FF"/>
                </a:solidFill>
                <a:uFill>
                  <a:solidFill>
                    <a:srgbClr val="0000FF"/>
                  </a:solidFill>
                </a:uFill>
                <a:latin typeface="Arial" panose="020B0604020202020204" pitchFamily="34" charset="0"/>
                <a:cs typeface="Arial" panose="020B0604020202020204" pitchFamily="34" charset="0"/>
              </a:rPr>
              <a:t>File</a:t>
            </a:r>
            <a:r>
              <a:rPr lang="en-US" sz="2000" dirty="0">
                <a:solidFill>
                  <a:srgbClr val="0000FF"/>
                </a:solidFill>
                <a:uFill>
                  <a:solidFill>
                    <a:srgbClr val="0000FF"/>
                  </a:solidFill>
                </a:uFill>
                <a:latin typeface="Arial" panose="020B0604020202020204" pitchFamily="34" charset="0"/>
                <a:cs typeface="Arial" panose="020B0604020202020204" pitchFamily="34" charset="0"/>
              </a:rPr>
              <a:t> </a:t>
            </a:r>
            <a:r>
              <a:rPr lang="en-US" sz="2000" dirty="0">
                <a:uFill>
                  <a:solidFill>
                    <a:srgbClr val="0000FF"/>
                  </a:solidFill>
                </a:uFill>
                <a:latin typeface="Arial" panose="020B0604020202020204" pitchFamily="34" charset="0"/>
                <a:cs typeface="Arial" panose="020B0604020202020204" pitchFamily="34" charset="0"/>
              </a:rPr>
              <a:t>/</a:t>
            </a:r>
            <a:r>
              <a:rPr lang="en-US" sz="2000" dirty="0">
                <a:solidFill>
                  <a:srgbClr val="0000FF"/>
                </a:solidFill>
                <a:uFill>
                  <a:solidFill>
                    <a:srgbClr val="0000FF"/>
                  </a:solidFill>
                </a:uFill>
                <a:latin typeface="Arial" panose="020B0604020202020204" pitchFamily="34" charset="0"/>
                <a:cs typeface="Arial" panose="020B0604020202020204" pitchFamily="34" charset="0"/>
              </a:rPr>
              <a:t> </a:t>
            </a:r>
            <a:r>
              <a:rPr lang="en-US" sz="2000" u="sng" dirty="0">
                <a:solidFill>
                  <a:srgbClr val="0000FF"/>
                </a:solidFill>
                <a:uFill>
                  <a:solidFill>
                    <a:srgbClr val="0000FF"/>
                  </a:solidFill>
                </a:uFill>
                <a:latin typeface="Arial" panose="020B0604020202020204" pitchFamily="34" charset="0"/>
                <a:cs typeface="Arial" panose="020B0604020202020204" pitchFamily="34" charset="0"/>
              </a:rPr>
              <a:t>Source R code</a:t>
            </a:r>
            <a:r>
              <a:rPr lang="en-US" sz="2000" dirty="0">
                <a:solidFill>
                  <a:srgbClr val="0000FF"/>
                </a:solidFill>
                <a:uFill>
                  <a:solidFill>
                    <a:srgbClr val="0000FF"/>
                  </a:solidFill>
                </a:uFill>
                <a:latin typeface="Arial" panose="020B0604020202020204" pitchFamily="34" charset="0"/>
                <a:cs typeface="Arial" panose="020B0604020202020204" pitchFamily="34" charset="0"/>
              </a:rPr>
              <a:t> </a:t>
            </a:r>
            <a:r>
              <a:rPr lang="en-US" sz="2000" dirty="0"/>
              <a:t>on the main menu; find and </a:t>
            </a:r>
            <a:r>
              <a:rPr lang="en-US" sz="2000" u="sng" dirty="0">
                <a:solidFill>
                  <a:srgbClr val="0000FF"/>
                </a:solidFill>
                <a:uFill>
                  <a:solidFill>
                    <a:srgbClr val="0000FF"/>
                  </a:solidFill>
                </a:uFill>
                <a:latin typeface="Arial" panose="020B0604020202020204" pitchFamily="34" charset="0"/>
                <a:cs typeface="Arial" panose="020B0604020202020204" pitchFamily="34" charset="0"/>
              </a:rPr>
              <a:t>Open</a:t>
            </a:r>
            <a:r>
              <a:rPr lang="en-US" sz="2000" dirty="0">
                <a:solidFill>
                  <a:srgbClr val="0000FF"/>
                </a:solidFill>
              </a:rPr>
              <a:t> </a:t>
            </a:r>
            <a:r>
              <a:rPr lang="en-US" sz="2000" dirty="0"/>
              <a:t>the file </a:t>
            </a:r>
            <a:r>
              <a:rPr lang="en-US" sz="2000" b="1" dirty="0" err="1">
                <a:latin typeface="Arial" panose="020B0604020202020204" pitchFamily="34" charset="0"/>
                <a:cs typeface="Arial" panose="020B0604020202020204" pitchFamily="34" charset="0"/>
              </a:rPr>
              <a:t>sra.r</a:t>
            </a:r>
            <a:endParaRPr lang="en-US" sz="2000" b="1" dirty="0"/>
          </a:p>
          <a:p>
            <a:r>
              <a:rPr lang="en-US" sz="2000" dirty="0"/>
              <a:t>The R Console will display something like </a:t>
            </a:r>
          </a:p>
          <a:p>
            <a:pPr marL="0" indent="0">
              <a:spcBef>
                <a:spcPts val="0"/>
              </a:spcBef>
              <a:buNone/>
            </a:pPr>
            <a:r>
              <a:rPr lang="en-US" sz="2000" dirty="0"/>
              <a:t>	</a:t>
            </a:r>
            <a:r>
              <a:rPr lang="en-US" sz="2000" dirty="0">
                <a:solidFill>
                  <a:srgbClr val="FF0000"/>
                </a:solidFill>
                <a:latin typeface="Courier New" panose="02070309020205020404" pitchFamily="49" charset="0"/>
                <a:cs typeface="Courier New" panose="02070309020205020404" pitchFamily="49" charset="0"/>
              </a:rPr>
              <a:t>&gt; source("C:\\Users\\workshop </a:t>
            </a:r>
            <a:r>
              <a:rPr lang="en-US" sz="2000" dirty="0" err="1">
                <a:solidFill>
                  <a:srgbClr val="FF0000"/>
                </a:solidFill>
                <a:latin typeface="Courier New" panose="02070309020205020404" pitchFamily="49" charset="0"/>
                <a:cs typeface="Courier New" panose="02070309020205020404" pitchFamily="49" charset="0"/>
              </a:rPr>
              <a:t>sra</a:t>
            </a:r>
            <a:r>
              <a:rPr lang="en-US" sz="2000" dirty="0">
                <a:solidFill>
                  <a:srgbClr val="FF0000"/>
                </a:solidFill>
                <a:latin typeface="Courier New" panose="02070309020205020404" pitchFamily="49" charset="0"/>
                <a:cs typeface="Courier New" panose="02070309020205020404" pitchFamily="49" charset="0"/>
              </a:rPr>
              <a:t>\\</a:t>
            </a:r>
            <a:r>
              <a:rPr lang="en-US" sz="2000" dirty="0" err="1">
                <a:solidFill>
                  <a:srgbClr val="FF0000"/>
                </a:solidFill>
                <a:latin typeface="Courier New" panose="02070309020205020404" pitchFamily="49" charset="0"/>
                <a:cs typeface="Courier New" panose="02070309020205020404" pitchFamily="49" charset="0"/>
              </a:rPr>
              <a:t>sra.r</a:t>
            </a:r>
            <a:r>
              <a:rPr lang="en-US" sz="2000" dirty="0">
                <a:solidFill>
                  <a:srgbClr val="FF0000"/>
                </a:solidFill>
                <a:latin typeface="Courier New" panose="02070309020205020404" pitchFamily="49" charset="0"/>
                <a:cs typeface="Courier New" panose="02070309020205020404" pitchFamily="49" charset="0"/>
              </a:rPr>
              <a:t>")</a:t>
            </a:r>
          </a:p>
          <a:p>
            <a:pPr marL="0" indent="0">
              <a:spcBef>
                <a:spcPts val="0"/>
              </a:spcBef>
              <a:buNone/>
            </a:pPr>
            <a:r>
              <a:rPr lang="en-US" sz="2000" dirty="0">
                <a:latin typeface="Courier New" panose="02070309020205020404" pitchFamily="49" charset="0"/>
                <a:cs typeface="Courier New" panose="02070309020205020404" pitchFamily="49" charset="0"/>
              </a:rPr>
              <a:t>	</a:t>
            </a:r>
            <a:r>
              <a:rPr lang="en-US" sz="2000" dirty="0">
                <a:solidFill>
                  <a:srgbClr val="002060"/>
                </a:solidFill>
                <a:latin typeface="Courier New" panose="02070309020205020404" pitchFamily="49" charset="0"/>
                <a:cs typeface="Courier New" panose="02070309020205020404" pitchFamily="49" charset="0"/>
              </a:rPr>
              <a:t>:</a:t>
            </a:r>
            <a:r>
              <a:rPr lang="en-US" sz="2000" dirty="0" err="1">
                <a:solidFill>
                  <a:srgbClr val="002060"/>
                </a:solidFill>
                <a:latin typeface="Courier New" panose="02070309020205020404" pitchFamily="49" charset="0"/>
                <a:cs typeface="Courier New" panose="02070309020205020404" pitchFamily="49" charset="0"/>
              </a:rPr>
              <a:t>sra</a:t>
            </a:r>
            <a:r>
              <a:rPr lang="en-US" sz="2000" dirty="0">
                <a:solidFill>
                  <a:srgbClr val="002060"/>
                </a:solidFill>
                <a:latin typeface="Courier New" panose="02070309020205020404" pitchFamily="49" charset="0"/>
                <a:cs typeface="Courier New" panose="02070309020205020404" pitchFamily="49" charset="0"/>
              </a:rPr>
              <a:t>&gt; library loaded</a:t>
            </a:r>
          </a:p>
          <a:p>
            <a:r>
              <a:rPr lang="en-US" sz="2000" dirty="0"/>
              <a:t>Enter </a:t>
            </a:r>
            <a:r>
              <a:rPr lang="en-US" sz="2000" b="1" dirty="0">
                <a:latin typeface="Arial" panose="020B0604020202020204" pitchFamily="34" charset="0"/>
                <a:cs typeface="Arial" panose="020B0604020202020204" pitchFamily="34" charset="0"/>
              </a:rPr>
              <a:t>plot(</a:t>
            </a:r>
            <a:r>
              <a:rPr lang="en-US" sz="2000" b="1" dirty="0" err="1">
                <a:latin typeface="Arial" panose="020B0604020202020204" pitchFamily="34" charset="0"/>
                <a:cs typeface="Arial" panose="020B0604020202020204" pitchFamily="34" charset="0"/>
              </a:rPr>
              <a:t>runif</a:t>
            </a:r>
            <a:r>
              <a:rPr lang="en-US" sz="2000" b="1" dirty="0">
                <a:latin typeface="Arial" panose="020B0604020202020204" pitchFamily="34" charset="0"/>
                <a:cs typeface="Arial" panose="020B0604020202020204" pitchFamily="34" charset="0"/>
              </a:rPr>
              <a:t>(100))</a:t>
            </a:r>
            <a:r>
              <a:rPr lang="en-US" sz="2000" dirty="0"/>
              <a:t> which will open a plot window with random points</a:t>
            </a:r>
          </a:p>
          <a:p>
            <a:r>
              <a:rPr lang="en-US" sz="2000" dirty="0"/>
              <a:t>Click </a:t>
            </a:r>
            <a:r>
              <a:rPr lang="en-US" sz="2000" u="sng" dirty="0">
                <a:solidFill>
                  <a:srgbClr val="0000FF"/>
                </a:solidFill>
                <a:latin typeface="Arial" panose="020B0604020202020204" pitchFamily="34" charset="0"/>
                <a:cs typeface="Arial" panose="020B0604020202020204" pitchFamily="34" charset="0"/>
              </a:rPr>
              <a:t>History</a:t>
            </a:r>
            <a:r>
              <a:rPr lang="en-US" sz="2000" dirty="0">
                <a:solidFill>
                  <a:srgbClr val="0000FF"/>
                </a:solidFill>
                <a:latin typeface="Arial" panose="020B0604020202020204" pitchFamily="34" charset="0"/>
                <a:cs typeface="Arial" panose="020B0604020202020204" pitchFamily="34" charset="0"/>
              </a:rPr>
              <a:t> </a:t>
            </a:r>
            <a:r>
              <a:rPr lang="en-US" sz="2000" dirty="0">
                <a:latin typeface="Arial" panose="020B0604020202020204" pitchFamily="34" charset="0"/>
                <a:cs typeface="Arial" panose="020B0604020202020204" pitchFamily="34" charset="0"/>
              </a:rPr>
              <a:t>/</a:t>
            </a:r>
            <a:r>
              <a:rPr lang="en-US" sz="2000" dirty="0">
                <a:solidFill>
                  <a:srgbClr val="0000FF"/>
                </a:solidFill>
                <a:latin typeface="Arial" panose="020B0604020202020204" pitchFamily="34" charset="0"/>
                <a:cs typeface="Arial" panose="020B0604020202020204" pitchFamily="34" charset="0"/>
              </a:rPr>
              <a:t> </a:t>
            </a:r>
            <a:r>
              <a:rPr lang="en-US" sz="2000" u="sng" dirty="0">
                <a:solidFill>
                  <a:srgbClr val="0000FF"/>
                </a:solidFill>
                <a:latin typeface="Arial" panose="020B0604020202020204" pitchFamily="34" charset="0"/>
                <a:cs typeface="Arial" panose="020B0604020202020204" pitchFamily="34" charset="0"/>
              </a:rPr>
              <a:t>Recording</a:t>
            </a:r>
            <a:r>
              <a:rPr lang="en-US" sz="2000" dirty="0"/>
              <a:t> on the main (if History is missing, click the plot)</a:t>
            </a:r>
          </a:p>
          <a:p>
            <a:r>
              <a:rPr lang="en-US" sz="2000" dirty="0"/>
              <a:t>Click on the R Console, click </a:t>
            </a:r>
            <a:r>
              <a:rPr lang="en-US" sz="2000" u="sng" dirty="0">
                <a:solidFill>
                  <a:srgbClr val="0000FF"/>
                </a:solidFill>
                <a:latin typeface="Arial" panose="020B0604020202020204" pitchFamily="34" charset="0"/>
                <a:cs typeface="Arial" panose="020B0604020202020204" pitchFamily="34" charset="0"/>
              </a:rPr>
              <a:t>File</a:t>
            </a:r>
            <a:r>
              <a:rPr lang="en-US" sz="2000" dirty="0"/>
              <a:t> </a:t>
            </a:r>
            <a:r>
              <a:rPr lang="en-US" sz="2000" dirty="0">
                <a:latin typeface="Arial" panose="020B0604020202020204" pitchFamily="34" charset="0"/>
                <a:cs typeface="Arial" panose="020B0604020202020204" pitchFamily="34" charset="0"/>
              </a:rPr>
              <a:t>/</a:t>
            </a:r>
            <a:r>
              <a:rPr lang="en-US" sz="2000" dirty="0"/>
              <a:t> </a:t>
            </a:r>
            <a:r>
              <a:rPr lang="en-US" sz="2000" u="sng" dirty="0">
                <a:solidFill>
                  <a:srgbClr val="0000FF"/>
                </a:solidFill>
                <a:latin typeface="Arial" panose="020B0604020202020204" pitchFamily="34" charset="0"/>
                <a:cs typeface="Arial" panose="020B0604020202020204" pitchFamily="34" charset="0"/>
              </a:rPr>
              <a:t>Open script</a:t>
            </a:r>
            <a:r>
              <a:rPr lang="en-US" sz="2000" dirty="0"/>
              <a:t>, and find and </a:t>
            </a:r>
            <a:r>
              <a:rPr lang="en-US" sz="2000" u="sng" dirty="0">
                <a:solidFill>
                  <a:srgbClr val="0000FF"/>
                </a:solidFill>
                <a:latin typeface="Arial" panose="020B0604020202020204" pitchFamily="34" charset="0"/>
                <a:cs typeface="Arial" panose="020B0604020202020204" pitchFamily="34" charset="0"/>
              </a:rPr>
              <a:t>Open</a:t>
            </a:r>
            <a:r>
              <a:rPr lang="en-US" sz="2000" dirty="0"/>
              <a:t> </a:t>
            </a:r>
            <a:r>
              <a:rPr lang="en-US" sz="2000" b="1" dirty="0">
                <a:latin typeface="Arial" panose="020B0604020202020204" pitchFamily="34" charset="0"/>
                <a:cs typeface="Arial" panose="020B0604020202020204" pitchFamily="34" charset="0"/>
              </a:rPr>
              <a:t>test </a:t>
            </a:r>
            <a:r>
              <a:rPr lang="en-US" sz="2000" b="1" dirty="0" err="1">
                <a:latin typeface="Arial" panose="020B0604020202020204" pitchFamily="34" charset="0"/>
                <a:cs typeface="Arial" panose="020B0604020202020204" pitchFamily="34" charset="0"/>
              </a:rPr>
              <a:t>sra.r</a:t>
            </a:r>
            <a:endParaRPr lang="en-US" sz="2000" b="1" dirty="0">
              <a:latin typeface="Arial" panose="020B0604020202020204" pitchFamily="34" charset="0"/>
              <a:cs typeface="Arial" panose="020B0604020202020204" pitchFamily="34" charset="0"/>
            </a:endParaRPr>
          </a:p>
          <a:p>
            <a:r>
              <a:rPr lang="en-US" sz="2000" dirty="0"/>
              <a:t>Press </a:t>
            </a:r>
            <a:r>
              <a:rPr lang="en-US" sz="2000" u="sng" dirty="0"/>
              <a:t>Ctrl-A</a:t>
            </a:r>
            <a:r>
              <a:rPr lang="en-US" sz="2000" dirty="0"/>
              <a:t> to select all its text, then press </a:t>
            </a:r>
            <a:r>
              <a:rPr lang="en-US" sz="2000" u="sng" dirty="0"/>
              <a:t>Ctrl-C</a:t>
            </a:r>
            <a:r>
              <a:rPr lang="en-US" sz="2000" dirty="0"/>
              <a:t> to copy it to the clipboard, and close the R Editor window</a:t>
            </a:r>
          </a:p>
          <a:p>
            <a:r>
              <a:rPr lang="en-US" sz="2000" dirty="0"/>
              <a:t>Click on the R Console, and press </a:t>
            </a:r>
            <a:r>
              <a:rPr lang="en-US" sz="2000" u="sng" dirty="0"/>
              <a:t>Ctrl-V</a:t>
            </a:r>
            <a:r>
              <a:rPr lang="en-US" sz="2000" dirty="0"/>
              <a:t> to paste the text into the R Console for execution</a:t>
            </a:r>
          </a:p>
          <a:p>
            <a:r>
              <a:rPr lang="en-US" sz="2000" dirty="0"/>
              <a:t>Click on the plot window, and press </a:t>
            </a:r>
            <a:r>
              <a:rPr lang="en-US" sz="2000" u="sng" dirty="0" err="1"/>
              <a:t>PgUp</a:t>
            </a:r>
            <a:r>
              <a:rPr lang="en-US" sz="2000" dirty="0"/>
              <a:t> and </a:t>
            </a:r>
            <a:r>
              <a:rPr lang="en-US" sz="2000" u="sng" dirty="0" err="1"/>
              <a:t>PgDn</a:t>
            </a:r>
            <a:r>
              <a:rPr lang="en-US" sz="2000" dirty="0"/>
              <a:t> to scroll through graphical results of the test calculations</a:t>
            </a:r>
          </a:p>
          <a:p>
            <a:r>
              <a:rPr lang="en-US" sz="2000" dirty="0"/>
              <a:t>There should be no error messages on the R Console</a:t>
            </a:r>
          </a:p>
          <a:p>
            <a:endParaRPr lang="en-US" sz="2000" dirty="0"/>
          </a:p>
          <a:p>
            <a:endParaRPr lang="en-US" sz="2000" dirty="0"/>
          </a:p>
        </p:txBody>
      </p:sp>
      <p:sp>
        <p:nvSpPr>
          <p:cNvPr id="4" name="Rectangle 3"/>
          <p:cNvSpPr/>
          <p:nvPr/>
        </p:nvSpPr>
        <p:spPr>
          <a:xfrm rot="21006266">
            <a:off x="-95171" y="205946"/>
            <a:ext cx="2972289" cy="923330"/>
          </a:xfrm>
          <a:prstGeom prst="rect">
            <a:avLst/>
          </a:prstGeom>
          <a:noFill/>
        </p:spPr>
        <p:txBody>
          <a:bodyPr wrap="none" lIns="91440" tIns="45720" rIns="91440" bIns="45720">
            <a:spAutoFit/>
          </a:bodyPr>
          <a:lstStyle/>
          <a:p>
            <a:pPr algn="ctr"/>
            <a:r>
              <a:rPr lang="en-US" sz="5400" b="1" cap="none" spc="0" dirty="0">
                <a:ln w="12700">
                  <a:solidFill>
                    <a:srgbClr val="0000CC"/>
                  </a:solidFill>
                  <a:prstDash val="solid"/>
                </a:ln>
                <a:solidFill>
                  <a:srgbClr val="0000CC"/>
                </a:solidFill>
                <a:effectLst>
                  <a:outerShdw dist="38100" dir="2640000" algn="bl" rotWithShape="0">
                    <a:schemeClr val="accent1"/>
                  </a:outerShdw>
                </a:effectLst>
              </a:rPr>
              <a:t>Optional</a:t>
            </a:r>
          </a:p>
        </p:txBody>
      </p:sp>
      <p:sp>
        <p:nvSpPr>
          <p:cNvPr id="5" name="Rectangle 4"/>
          <p:cNvSpPr/>
          <p:nvPr/>
        </p:nvSpPr>
        <p:spPr>
          <a:xfrm>
            <a:off x="2743200" y="347246"/>
            <a:ext cx="5790368" cy="338554"/>
          </a:xfrm>
          <a:prstGeom prst="rect">
            <a:avLst/>
          </a:prstGeom>
          <a:noFill/>
        </p:spPr>
        <p:txBody>
          <a:bodyPr wrap="none" lIns="91440" tIns="45720" rIns="91440" bIns="45720">
            <a:spAutoFit/>
          </a:bodyPr>
          <a:lstStyle/>
          <a:p>
            <a:pPr algn="ctr"/>
            <a:r>
              <a:rPr lang="en-US" sz="1600" b="1" dirty="0">
                <a:ln w="12700">
                  <a:solidFill>
                    <a:srgbClr val="0000CC"/>
                  </a:solidFill>
                  <a:prstDash val="solid"/>
                </a:ln>
                <a:solidFill>
                  <a:srgbClr val="FF0000"/>
                </a:solidFill>
                <a:effectLst>
                  <a:outerShdw dist="38100" dir="2640000" algn="bl" rotWithShape="0">
                    <a:schemeClr val="accent1"/>
                  </a:outerShdw>
                </a:effectLst>
              </a:rPr>
              <a:t>You don’t need to test the installation. </a:t>
            </a:r>
            <a:r>
              <a:rPr lang="en-US" sz="1600" b="1" cap="none" spc="0" dirty="0">
                <a:ln w="12700">
                  <a:solidFill>
                    <a:srgbClr val="0000CC"/>
                  </a:solidFill>
                  <a:prstDash val="solid"/>
                </a:ln>
                <a:solidFill>
                  <a:srgbClr val="FF0000"/>
                </a:solidFill>
                <a:effectLst>
                  <a:outerShdw dist="38100" dir="2640000" algn="bl" rotWithShape="0">
                    <a:schemeClr val="accent1"/>
                  </a:outerShdw>
                </a:effectLst>
              </a:rPr>
              <a:t>Just skip to the next slide</a:t>
            </a:r>
          </a:p>
        </p:txBody>
      </p:sp>
    </p:spTree>
    <p:extLst>
      <p:ext uri="{BB962C8B-B14F-4D97-AF65-F5344CB8AC3E}">
        <p14:creationId xmlns:p14="http://schemas.microsoft.com/office/powerpoint/2010/main" val="3566537391"/>
      </p:ext>
    </p:extLst>
  </p:cSld>
  <p:clrMapOvr>
    <a:masterClrMapping/>
  </p:clrMapOvr>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5714" name="Rectangle 2"/>
          <p:cNvSpPr>
            <a:spLocks noGrp="1" noChangeArrowheads="1"/>
          </p:cNvSpPr>
          <p:nvPr>
            <p:ph type="title"/>
          </p:nvPr>
        </p:nvSpPr>
        <p:spPr>
          <a:xfrm>
            <a:off x="0" y="457200"/>
            <a:ext cx="9144000" cy="1143000"/>
          </a:xfrm>
        </p:spPr>
        <p:txBody>
          <a:bodyPr/>
          <a:lstStyle/>
          <a:p>
            <a:pPr eaLnBrk="1" hangingPunct="1"/>
            <a:r>
              <a:rPr lang="en-US" altLang="en-US" dirty="0"/>
              <a:t>How to specify distributions</a:t>
            </a:r>
          </a:p>
        </p:txBody>
      </p:sp>
      <p:sp>
        <p:nvSpPr>
          <p:cNvPr id="115715" name="Rectangle 3"/>
          <p:cNvSpPr>
            <a:spLocks noGrp="1" noChangeArrowheads="1"/>
          </p:cNvSpPr>
          <p:nvPr>
            <p:ph type="body" idx="1"/>
          </p:nvPr>
        </p:nvSpPr>
        <p:spPr/>
        <p:txBody>
          <a:bodyPr/>
          <a:lstStyle/>
          <a:p>
            <a:pPr eaLnBrk="1" hangingPunct="1">
              <a:lnSpc>
                <a:spcPct val="90000"/>
              </a:lnSpc>
            </a:pPr>
            <a:r>
              <a:rPr lang="en-US" altLang="en-US" sz="2800"/>
              <a:t>Default distributions</a:t>
            </a:r>
          </a:p>
          <a:p>
            <a:pPr lvl="2" eaLnBrk="1" hangingPunct="1">
              <a:lnSpc>
                <a:spcPct val="90000"/>
              </a:lnSpc>
              <a:buFontTx/>
              <a:buNone/>
            </a:pPr>
            <a:r>
              <a:rPr lang="en-US" altLang="en-US" sz="2000">
                <a:solidFill>
                  <a:srgbClr val="009900"/>
                </a:solidFill>
              </a:rPr>
              <a:t>come right out of the book</a:t>
            </a:r>
          </a:p>
          <a:p>
            <a:pPr eaLnBrk="1" hangingPunct="1">
              <a:lnSpc>
                <a:spcPct val="90000"/>
              </a:lnSpc>
            </a:pPr>
            <a:r>
              <a:rPr lang="en-US" altLang="en-US" sz="2800"/>
              <a:t>Fitted or empirical distributions</a:t>
            </a:r>
          </a:p>
          <a:p>
            <a:pPr lvl="2" eaLnBrk="1" hangingPunct="1">
              <a:lnSpc>
                <a:spcPct val="90000"/>
              </a:lnSpc>
              <a:buFontTx/>
              <a:buNone/>
            </a:pPr>
            <a:r>
              <a:rPr lang="en-US" altLang="en-US" sz="2000">
                <a:solidFill>
                  <a:srgbClr val="009900"/>
                </a:solidFill>
              </a:rPr>
              <a:t>usually not enough data available</a:t>
            </a:r>
          </a:p>
          <a:p>
            <a:pPr eaLnBrk="1" hangingPunct="1">
              <a:lnSpc>
                <a:spcPct val="90000"/>
              </a:lnSpc>
            </a:pPr>
            <a:r>
              <a:rPr lang="en-US" altLang="en-US" sz="2800"/>
              <a:t>Extrapolations and surrogate data</a:t>
            </a:r>
          </a:p>
          <a:p>
            <a:pPr lvl="2" eaLnBrk="1" hangingPunct="1">
              <a:lnSpc>
                <a:spcPct val="90000"/>
              </a:lnSpc>
              <a:buFontTx/>
              <a:buNone/>
            </a:pPr>
            <a:r>
              <a:rPr lang="en-US" altLang="en-US" sz="2000">
                <a:solidFill>
                  <a:srgbClr val="009900"/>
                </a:solidFill>
              </a:rPr>
              <a:t>requires professional judgment</a:t>
            </a:r>
          </a:p>
          <a:p>
            <a:pPr eaLnBrk="1" hangingPunct="1">
              <a:lnSpc>
                <a:spcPct val="90000"/>
              </a:lnSpc>
            </a:pPr>
            <a:r>
              <a:rPr lang="en-US" altLang="en-US" sz="2800"/>
              <a:t>Elicitation from experts</a:t>
            </a:r>
          </a:p>
          <a:p>
            <a:pPr lvl="2" eaLnBrk="1" hangingPunct="1">
              <a:lnSpc>
                <a:spcPct val="90000"/>
              </a:lnSpc>
              <a:buFontTx/>
              <a:buNone/>
            </a:pPr>
            <a:r>
              <a:rPr lang="en-US" altLang="en-US" sz="2000">
                <a:solidFill>
                  <a:srgbClr val="009900"/>
                </a:solidFill>
              </a:rPr>
              <a:t>expensive, controversial when experts disagree</a:t>
            </a:r>
          </a:p>
          <a:p>
            <a:pPr eaLnBrk="1" hangingPunct="1">
              <a:lnSpc>
                <a:spcPct val="90000"/>
              </a:lnSpc>
            </a:pPr>
            <a:r>
              <a:rPr lang="en-US" altLang="en-US" sz="2800"/>
              <a:t>Maximum entropy criterion</a:t>
            </a:r>
          </a:p>
          <a:p>
            <a:pPr lvl="2" eaLnBrk="1" hangingPunct="1">
              <a:lnSpc>
                <a:spcPct val="90000"/>
              </a:lnSpc>
              <a:buFontTx/>
              <a:buNone/>
            </a:pPr>
            <a:r>
              <a:rPr lang="en-US" altLang="en-US" sz="2000">
                <a:solidFill>
                  <a:srgbClr val="009900"/>
                </a:solidFill>
              </a:rPr>
              <a:t>inconsistent through changes of scale</a:t>
            </a:r>
          </a:p>
          <a:p>
            <a:pPr eaLnBrk="1" hangingPunct="1">
              <a:lnSpc>
                <a:spcPct val="90000"/>
              </a:lnSpc>
            </a:pPr>
            <a:endParaRPr lang="en-US" altLang="en-US" sz="900">
              <a:solidFill>
                <a:srgbClr val="009900"/>
              </a:solidFill>
            </a:endParaRPr>
          </a:p>
          <a:p>
            <a:pPr eaLnBrk="1" hangingPunct="1">
              <a:lnSpc>
                <a:spcPct val="90000"/>
              </a:lnSpc>
              <a:buFontTx/>
              <a:buNone/>
            </a:pPr>
            <a:r>
              <a:rPr lang="en-US" altLang="en-US" sz="2800">
                <a:solidFill>
                  <a:srgbClr val="FF0000"/>
                </a:solidFill>
              </a:rPr>
              <a:t>	</a:t>
            </a:r>
          </a:p>
        </p:txBody>
      </p:sp>
      <p:sp>
        <p:nvSpPr>
          <p:cNvPr id="115716" name="Rectangle 4"/>
          <p:cNvSpPr>
            <a:spLocks noChangeArrowheads="1"/>
          </p:cNvSpPr>
          <p:nvPr/>
        </p:nvSpPr>
        <p:spPr bwMode="auto">
          <a:xfrm>
            <a:off x="6019800" y="5334000"/>
            <a:ext cx="2743200" cy="822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Papyrus" panose="03070502060502030205" pitchFamily="66" charset="0"/>
              </a:defRPr>
            </a:lvl1pPr>
            <a:lvl2pPr marL="742950" indent="-285750" eaLnBrk="0" hangingPunct="0">
              <a:defRPr>
                <a:solidFill>
                  <a:schemeClr val="tx1"/>
                </a:solidFill>
                <a:latin typeface="Papyrus" panose="03070502060502030205" pitchFamily="66" charset="0"/>
              </a:defRPr>
            </a:lvl2pPr>
            <a:lvl3pPr marL="1143000" indent="-228600" eaLnBrk="0" hangingPunct="0">
              <a:defRPr>
                <a:solidFill>
                  <a:schemeClr val="tx1"/>
                </a:solidFill>
                <a:latin typeface="Papyrus" panose="03070502060502030205" pitchFamily="66" charset="0"/>
              </a:defRPr>
            </a:lvl3pPr>
            <a:lvl4pPr marL="1600200" indent="-228600" eaLnBrk="0" hangingPunct="0">
              <a:defRPr>
                <a:solidFill>
                  <a:schemeClr val="tx1"/>
                </a:solidFill>
                <a:latin typeface="Papyrus" panose="03070502060502030205" pitchFamily="66" charset="0"/>
              </a:defRPr>
            </a:lvl4pPr>
            <a:lvl5pPr marL="2057400" indent="-228600" eaLnBrk="0" hangingPunct="0">
              <a:defRPr>
                <a:solidFill>
                  <a:schemeClr val="tx1"/>
                </a:solidFill>
                <a:latin typeface="Papyrus" panose="03070502060502030205" pitchFamily="66" charset="0"/>
              </a:defRPr>
            </a:lvl5pPr>
            <a:lvl6pPr marL="2514600" indent="-228600" eaLnBrk="0" fontAlgn="base" hangingPunct="0">
              <a:spcBef>
                <a:spcPct val="0"/>
              </a:spcBef>
              <a:spcAft>
                <a:spcPct val="0"/>
              </a:spcAft>
              <a:defRPr>
                <a:solidFill>
                  <a:schemeClr val="tx1"/>
                </a:solidFill>
                <a:latin typeface="Papyrus" panose="03070502060502030205" pitchFamily="66" charset="0"/>
              </a:defRPr>
            </a:lvl6pPr>
            <a:lvl7pPr marL="2971800" indent="-228600" eaLnBrk="0" fontAlgn="base" hangingPunct="0">
              <a:spcBef>
                <a:spcPct val="0"/>
              </a:spcBef>
              <a:spcAft>
                <a:spcPct val="0"/>
              </a:spcAft>
              <a:defRPr>
                <a:solidFill>
                  <a:schemeClr val="tx1"/>
                </a:solidFill>
                <a:latin typeface="Papyrus" panose="03070502060502030205" pitchFamily="66" charset="0"/>
              </a:defRPr>
            </a:lvl7pPr>
            <a:lvl8pPr marL="3429000" indent="-228600" eaLnBrk="0" fontAlgn="base" hangingPunct="0">
              <a:spcBef>
                <a:spcPct val="0"/>
              </a:spcBef>
              <a:spcAft>
                <a:spcPct val="0"/>
              </a:spcAft>
              <a:defRPr>
                <a:solidFill>
                  <a:schemeClr val="tx1"/>
                </a:solidFill>
                <a:latin typeface="Papyrus" panose="03070502060502030205" pitchFamily="66" charset="0"/>
              </a:defRPr>
            </a:lvl8pPr>
            <a:lvl9pPr marL="3886200" indent="-228600" eaLnBrk="0" fontAlgn="base" hangingPunct="0">
              <a:spcBef>
                <a:spcPct val="0"/>
              </a:spcBef>
              <a:spcAft>
                <a:spcPct val="0"/>
              </a:spcAft>
              <a:defRPr>
                <a:solidFill>
                  <a:schemeClr val="tx1"/>
                </a:solidFill>
                <a:latin typeface="Papyrus" panose="03070502060502030205" pitchFamily="66" charset="0"/>
              </a:defRPr>
            </a:lvl9pPr>
          </a:lstStyle>
          <a:p>
            <a:pPr eaLnBrk="1" hangingPunct="1"/>
            <a:r>
              <a:rPr lang="en-US" altLang="en-US" sz="2400" b="1">
                <a:solidFill>
                  <a:srgbClr val="FF0000"/>
                </a:solidFill>
                <a:latin typeface="Times New Roman" panose="02020603050405020304" pitchFamily="18" charset="0"/>
              </a:rPr>
              <a:t>Many consider this the state of the art</a:t>
            </a:r>
          </a:p>
        </p:txBody>
      </p:sp>
    </p:spTree>
    <p:extLst>
      <p:ext uri="{BB962C8B-B14F-4D97-AF65-F5344CB8AC3E}">
        <p14:creationId xmlns:p14="http://schemas.microsoft.com/office/powerpoint/2010/main" val="4263997537"/>
      </p:ext>
    </p:extLst>
  </p:cSld>
  <p:clrMapOvr>
    <a:masterClrMapping/>
  </p:clrMapOvr>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7938" name="Rectangle 2"/>
          <p:cNvSpPr>
            <a:spLocks noGrp="1" noChangeArrowheads="1"/>
          </p:cNvSpPr>
          <p:nvPr>
            <p:ph type="title"/>
          </p:nvPr>
        </p:nvSpPr>
        <p:spPr/>
        <p:txBody>
          <a:bodyPr/>
          <a:lstStyle/>
          <a:p>
            <a:pPr eaLnBrk="1" hangingPunct="1">
              <a:defRPr/>
            </a:pPr>
            <a:r>
              <a:rPr lang="en-US"/>
              <a:t>Wrinkles</a:t>
            </a:r>
          </a:p>
        </p:txBody>
      </p:sp>
      <p:sp>
        <p:nvSpPr>
          <p:cNvPr id="82947" name="Rectangle 3"/>
          <p:cNvSpPr>
            <a:spLocks noGrp="1" noChangeArrowheads="1"/>
          </p:cNvSpPr>
          <p:nvPr>
            <p:ph type="body" idx="1"/>
          </p:nvPr>
        </p:nvSpPr>
        <p:spPr/>
        <p:txBody>
          <a:bodyPr/>
          <a:lstStyle/>
          <a:p>
            <a:pPr eaLnBrk="1" hangingPunct="1">
              <a:lnSpc>
                <a:spcPct val="150000"/>
              </a:lnSpc>
            </a:pPr>
            <a:r>
              <a:rPr lang="en-US" altLang="en-US" dirty="0"/>
              <a:t>Number of replications</a:t>
            </a:r>
          </a:p>
          <a:p>
            <a:pPr eaLnBrk="1" hangingPunct="1">
              <a:lnSpc>
                <a:spcPct val="150000"/>
              </a:lnSpc>
            </a:pPr>
            <a:r>
              <a:rPr lang="en-US" altLang="en-US" dirty="0"/>
              <a:t>Multiple instantiations</a:t>
            </a:r>
          </a:p>
          <a:p>
            <a:pPr eaLnBrk="1" hangingPunct="1">
              <a:lnSpc>
                <a:spcPct val="150000"/>
              </a:lnSpc>
            </a:pPr>
            <a:r>
              <a:rPr lang="en-US" altLang="en-US" dirty="0"/>
              <a:t>Dependence among variables</a:t>
            </a:r>
          </a:p>
          <a:p>
            <a:pPr eaLnBrk="1" hangingPunct="1">
              <a:lnSpc>
                <a:spcPct val="150000"/>
              </a:lnSpc>
            </a:pPr>
            <a:r>
              <a:rPr lang="en-US" altLang="en-US" dirty="0"/>
              <a:t>Model uncertainty</a:t>
            </a:r>
          </a:p>
          <a:p>
            <a:pPr eaLnBrk="1" hangingPunct="1">
              <a:lnSpc>
                <a:spcPct val="150000"/>
              </a:lnSpc>
            </a:pPr>
            <a:r>
              <a:rPr lang="en-US" altLang="en-US" dirty="0" err="1"/>
              <a:t>Backcalculation</a:t>
            </a:r>
            <a:endParaRPr lang="en-US" altLang="en-US" dirty="0"/>
          </a:p>
        </p:txBody>
      </p:sp>
    </p:spTree>
    <p:extLst>
      <p:ext uri="{BB962C8B-B14F-4D97-AF65-F5344CB8AC3E}">
        <p14:creationId xmlns:p14="http://schemas.microsoft.com/office/powerpoint/2010/main" val="453754966"/>
      </p:ext>
    </p:extLst>
  </p:cSld>
  <p:clrMapOvr>
    <a:masterClrMapping/>
  </p:clrMapOvr>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1250" name="Rectangle 2"/>
          <p:cNvSpPr>
            <a:spLocks noGrp="1" noChangeArrowheads="1"/>
          </p:cNvSpPr>
          <p:nvPr>
            <p:ph type="title"/>
          </p:nvPr>
        </p:nvSpPr>
        <p:spPr/>
        <p:txBody>
          <a:bodyPr/>
          <a:lstStyle/>
          <a:p>
            <a:pPr eaLnBrk="1" hangingPunct="1">
              <a:defRPr/>
            </a:pPr>
            <a:r>
              <a:rPr lang="en-US"/>
              <a:t>How many replications</a:t>
            </a:r>
          </a:p>
        </p:txBody>
      </p:sp>
      <p:sp>
        <p:nvSpPr>
          <p:cNvPr id="111619" name="Rectangle 3"/>
          <p:cNvSpPr>
            <a:spLocks noGrp="1" noChangeArrowheads="1"/>
          </p:cNvSpPr>
          <p:nvPr>
            <p:ph type="body" idx="1"/>
          </p:nvPr>
        </p:nvSpPr>
        <p:spPr/>
        <p:txBody>
          <a:bodyPr/>
          <a:lstStyle/>
          <a:p>
            <a:pPr eaLnBrk="1" hangingPunct="1"/>
            <a:r>
              <a:rPr lang="en-US" altLang="en-US" sz="2800"/>
              <a:t>More is always better </a:t>
            </a:r>
          </a:p>
          <a:p>
            <a:pPr eaLnBrk="1" hangingPunct="1"/>
            <a:r>
              <a:rPr lang="en-US" altLang="en-US" sz="2800"/>
              <a:t>Tails are especially hard to nail down</a:t>
            </a:r>
          </a:p>
          <a:p>
            <a:pPr eaLnBrk="1" hangingPunct="1"/>
            <a:r>
              <a:rPr lang="en-US" altLang="en-US" sz="2800"/>
              <a:t>Curse of dimensionality</a:t>
            </a:r>
          </a:p>
          <a:p>
            <a:pPr eaLnBrk="1" hangingPunct="1"/>
            <a:r>
              <a:rPr lang="en-US" altLang="en-US" sz="2800"/>
              <a:t>Latin hypercube sampling can help</a:t>
            </a:r>
          </a:p>
          <a:p>
            <a:pPr eaLnBrk="1" hangingPunct="1"/>
            <a:r>
              <a:rPr lang="en-US" altLang="en-US" sz="2800"/>
              <a:t>Repeat the simulation as a check</a:t>
            </a:r>
          </a:p>
          <a:p>
            <a:pPr eaLnBrk="1" hangingPunct="1"/>
            <a:r>
              <a:rPr lang="en-US" altLang="en-US" sz="2800"/>
              <a:t>Confidence intervals on fractiles</a:t>
            </a:r>
          </a:p>
          <a:p>
            <a:pPr eaLnBrk="1" hangingPunct="1"/>
            <a:r>
              <a:rPr lang="en-US" altLang="en-US" sz="2800"/>
              <a:t>Kolmogorov-Smirnov limits on distributions</a:t>
            </a:r>
          </a:p>
        </p:txBody>
      </p:sp>
      <p:sp>
        <p:nvSpPr>
          <p:cNvPr id="181252" name="Text Box 4"/>
          <p:cNvSpPr txBox="1">
            <a:spLocks noChangeArrowheads="1"/>
          </p:cNvSpPr>
          <p:nvPr/>
        </p:nvSpPr>
        <p:spPr bwMode="auto">
          <a:xfrm>
            <a:off x="6400800" y="3962400"/>
            <a:ext cx="1444625"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r>
              <a:rPr lang="en-US" altLang="en-US" sz="3600" b="1">
                <a:solidFill>
                  <a:srgbClr val="FF0000"/>
                </a:solidFill>
                <a:latin typeface="Times New Roman" panose="02020603050405020304" pitchFamily="18" charset="0"/>
                <a:sym typeface="Wingdings" panose="05000000000000000000" pitchFamily="2" charset="2"/>
              </a:rPr>
              <a:t> best</a:t>
            </a:r>
          </a:p>
        </p:txBody>
      </p:sp>
    </p:spTree>
    <p:extLst>
      <p:ext uri="{BB962C8B-B14F-4D97-AF65-F5344CB8AC3E}">
        <p14:creationId xmlns:p14="http://schemas.microsoft.com/office/powerpoint/2010/main" val="3709612759"/>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8125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1252" grpId="0"/>
    </p:bldLst>
  </p:timing>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1538" name="Rectangle 2"/>
          <p:cNvSpPr>
            <a:spLocks noGrp="1" noChangeArrowheads="1"/>
          </p:cNvSpPr>
          <p:nvPr>
            <p:ph type="title"/>
          </p:nvPr>
        </p:nvSpPr>
        <p:spPr/>
        <p:txBody>
          <a:bodyPr/>
          <a:lstStyle/>
          <a:p>
            <a:pPr eaLnBrk="1" hangingPunct="1">
              <a:defRPr/>
            </a:pPr>
            <a:r>
              <a:rPr lang="en-US"/>
              <a:t>100 versus 10,000 replicates</a:t>
            </a:r>
          </a:p>
        </p:txBody>
      </p:sp>
      <p:graphicFrame>
        <p:nvGraphicFramePr>
          <p:cNvPr id="14338" name="Object 3"/>
          <p:cNvGraphicFramePr>
            <a:graphicFrameLocks noChangeAspect="1"/>
          </p:cNvGraphicFramePr>
          <p:nvPr/>
        </p:nvGraphicFramePr>
        <p:xfrm>
          <a:off x="3581400" y="1600200"/>
          <a:ext cx="5181600" cy="5064125"/>
        </p:xfrm>
        <a:graphic>
          <a:graphicData uri="http://schemas.openxmlformats.org/presentationml/2006/ole">
            <mc:AlternateContent xmlns:mc="http://schemas.openxmlformats.org/markup-compatibility/2006">
              <mc:Choice xmlns:v="urn:schemas-microsoft-com:vml" Requires="v">
                <p:oleObj spid="_x0000_s64772" name="Drawing" r:id="rId4" imgW="1263600" imgH="1234800" progId="FLW3Drawing">
                  <p:embed/>
                </p:oleObj>
              </mc:Choice>
              <mc:Fallback>
                <p:oleObj name="Drawing" r:id="rId4" imgW="1263600" imgH="1234800" progId="FLW3Drawing">
                  <p:embed/>
                  <p:pic>
                    <p:nvPicPr>
                      <p:cNvPr id="0" name=""/>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581400" y="1600200"/>
                        <a:ext cx="5181600" cy="50641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aphicFrame>
        <p:nvGraphicFramePr>
          <p:cNvPr id="14339" name="Object 4"/>
          <p:cNvGraphicFramePr>
            <a:graphicFrameLocks noChangeAspect="1"/>
          </p:cNvGraphicFramePr>
          <p:nvPr/>
        </p:nvGraphicFramePr>
        <p:xfrm>
          <a:off x="838200" y="2057400"/>
          <a:ext cx="2084388" cy="1547813"/>
        </p:xfrm>
        <a:graphic>
          <a:graphicData uri="http://schemas.openxmlformats.org/presentationml/2006/ole">
            <mc:AlternateContent xmlns:mc="http://schemas.openxmlformats.org/markup-compatibility/2006">
              <mc:Choice xmlns:v="urn:schemas-microsoft-com:vml" Requires="v">
                <p:oleObj spid="_x0000_s64773" name="Drawing" r:id="rId6" imgW="2084400" imgH="1548000" progId="FLW3Drawing">
                  <p:embed/>
                </p:oleObj>
              </mc:Choice>
              <mc:Fallback>
                <p:oleObj name="Drawing" r:id="rId6" imgW="2084400" imgH="1548000" progId="FLW3Drawing">
                  <p:embed/>
                  <p:pic>
                    <p:nvPicPr>
                      <p:cNvPr id="0" name=""/>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838200" y="2057400"/>
                        <a:ext cx="2084388" cy="15478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aphicFrame>
        <p:nvGraphicFramePr>
          <p:cNvPr id="14340" name="Object 5"/>
          <p:cNvGraphicFramePr>
            <a:graphicFrameLocks noChangeAspect="1"/>
          </p:cNvGraphicFramePr>
          <p:nvPr/>
        </p:nvGraphicFramePr>
        <p:xfrm>
          <a:off x="838200" y="4038600"/>
          <a:ext cx="2405063" cy="1712913"/>
        </p:xfrm>
        <a:graphic>
          <a:graphicData uri="http://schemas.openxmlformats.org/presentationml/2006/ole">
            <mc:AlternateContent xmlns:mc="http://schemas.openxmlformats.org/markup-compatibility/2006">
              <mc:Choice xmlns:v="urn:schemas-microsoft-com:vml" Requires="v">
                <p:oleObj spid="_x0000_s64774" name="Drawing" r:id="rId8" imgW="2404800" imgH="1713600" progId="FLW3Drawing">
                  <p:embed/>
                </p:oleObj>
              </mc:Choice>
              <mc:Fallback>
                <p:oleObj name="Drawing" r:id="rId8" imgW="2404800" imgH="1713600" progId="FLW3Drawing">
                  <p:embed/>
                  <p:pic>
                    <p:nvPicPr>
                      <p:cNvPr id="0" name=""/>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838200" y="4038600"/>
                        <a:ext cx="2405063" cy="17129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14342" name="Text Box 6"/>
          <p:cNvSpPr txBox="1">
            <a:spLocks noChangeArrowheads="1"/>
          </p:cNvSpPr>
          <p:nvPr/>
        </p:nvSpPr>
        <p:spPr bwMode="auto">
          <a:xfrm>
            <a:off x="3382963" y="1365250"/>
            <a:ext cx="579437" cy="2378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lnSpc>
                <a:spcPts val="3600"/>
              </a:lnSpc>
            </a:pPr>
            <a:r>
              <a:rPr lang="en-US" altLang="en-US" sz="1600">
                <a:latin typeface="Arial Unicode MS" panose="020B0604020202020204" pitchFamily="34" charset="-128"/>
              </a:rPr>
              <a:t>0.02</a:t>
            </a:r>
          </a:p>
          <a:p>
            <a:pPr eaLnBrk="1" hangingPunct="1">
              <a:lnSpc>
                <a:spcPts val="3600"/>
              </a:lnSpc>
            </a:pPr>
            <a:endParaRPr lang="en-US" altLang="en-US" sz="1600">
              <a:latin typeface="Arial Unicode MS" panose="020B0604020202020204" pitchFamily="34" charset="-128"/>
            </a:endParaRPr>
          </a:p>
          <a:p>
            <a:pPr eaLnBrk="1" hangingPunct="1">
              <a:lnSpc>
                <a:spcPts val="3600"/>
              </a:lnSpc>
            </a:pPr>
            <a:r>
              <a:rPr lang="en-US" altLang="en-US" sz="1600">
                <a:latin typeface="Arial Unicode MS" panose="020B0604020202020204" pitchFamily="34" charset="-128"/>
              </a:rPr>
              <a:t>0.01</a:t>
            </a:r>
          </a:p>
          <a:p>
            <a:pPr eaLnBrk="1" hangingPunct="1">
              <a:lnSpc>
                <a:spcPts val="3600"/>
              </a:lnSpc>
            </a:pPr>
            <a:endParaRPr lang="en-US" altLang="en-US" sz="1600">
              <a:latin typeface="Arial Unicode MS" panose="020B0604020202020204" pitchFamily="34" charset="-128"/>
            </a:endParaRPr>
          </a:p>
          <a:p>
            <a:pPr eaLnBrk="1" hangingPunct="1">
              <a:lnSpc>
                <a:spcPts val="3600"/>
              </a:lnSpc>
            </a:pPr>
            <a:r>
              <a:rPr lang="en-US" altLang="en-US" sz="1600">
                <a:latin typeface="Arial Unicode MS" panose="020B0604020202020204" pitchFamily="34" charset="-128"/>
              </a:rPr>
              <a:t>0.00</a:t>
            </a:r>
          </a:p>
        </p:txBody>
      </p:sp>
      <p:sp>
        <p:nvSpPr>
          <p:cNvPr id="14343" name="Text Box 7"/>
          <p:cNvSpPr txBox="1">
            <a:spLocks noChangeArrowheads="1"/>
          </p:cNvSpPr>
          <p:nvPr/>
        </p:nvSpPr>
        <p:spPr bwMode="auto">
          <a:xfrm>
            <a:off x="3382963" y="3487738"/>
            <a:ext cx="579437" cy="2378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lnSpc>
                <a:spcPts val="3600"/>
              </a:lnSpc>
            </a:pPr>
            <a:r>
              <a:rPr lang="en-US" altLang="en-US" sz="1600">
                <a:latin typeface="Arial Unicode MS" panose="020B0604020202020204" pitchFamily="34" charset="-128"/>
              </a:rPr>
              <a:t>0.02</a:t>
            </a:r>
          </a:p>
          <a:p>
            <a:pPr eaLnBrk="1" hangingPunct="1">
              <a:lnSpc>
                <a:spcPts val="3600"/>
              </a:lnSpc>
            </a:pPr>
            <a:endParaRPr lang="en-US" altLang="en-US" sz="1600">
              <a:latin typeface="Arial Unicode MS" panose="020B0604020202020204" pitchFamily="34" charset="-128"/>
            </a:endParaRPr>
          </a:p>
          <a:p>
            <a:pPr eaLnBrk="1" hangingPunct="1">
              <a:lnSpc>
                <a:spcPts val="3600"/>
              </a:lnSpc>
            </a:pPr>
            <a:r>
              <a:rPr lang="en-US" altLang="en-US" sz="1600">
                <a:latin typeface="Arial Unicode MS" panose="020B0604020202020204" pitchFamily="34" charset="-128"/>
              </a:rPr>
              <a:t>0.01</a:t>
            </a:r>
          </a:p>
          <a:p>
            <a:pPr eaLnBrk="1" hangingPunct="1">
              <a:lnSpc>
                <a:spcPts val="3600"/>
              </a:lnSpc>
            </a:pPr>
            <a:endParaRPr lang="en-US" altLang="en-US" sz="1600">
              <a:latin typeface="Arial Unicode MS" panose="020B0604020202020204" pitchFamily="34" charset="-128"/>
            </a:endParaRPr>
          </a:p>
          <a:p>
            <a:pPr eaLnBrk="1" hangingPunct="1">
              <a:lnSpc>
                <a:spcPts val="3600"/>
              </a:lnSpc>
            </a:pPr>
            <a:r>
              <a:rPr lang="en-US" altLang="en-US" sz="1600">
                <a:latin typeface="Arial Unicode MS" panose="020B0604020202020204" pitchFamily="34" charset="-128"/>
              </a:rPr>
              <a:t>0.00</a:t>
            </a:r>
          </a:p>
        </p:txBody>
      </p:sp>
      <p:sp>
        <p:nvSpPr>
          <p:cNvPr id="14344" name="Text Box 8"/>
          <p:cNvSpPr txBox="1">
            <a:spLocks noChangeArrowheads="1"/>
          </p:cNvSpPr>
          <p:nvPr/>
        </p:nvSpPr>
        <p:spPr bwMode="auto">
          <a:xfrm>
            <a:off x="3382963" y="3349625"/>
            <a:ext cx="579437" cy="3079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lnSpc>
                <a:spcPts val="1700"/>
              </a:lnSpc>
            </a:pPr>
            <a:r>
              <a:rPr lang="en-US" altLang="en-US" sz="1600">
                <a:latin typeface="Arial Unicode MS" panose="020B0604020202020204" pitchFamily="34" charset="-128"/>
              </a:rPr>
              <a:t>0.00</a:t>
            </a:r>
          </a:p>
        </p:txBody>
      </p:sp>
    </p:spTree>
    <p:extLst>
      <p:ext uri="{BB962C8B-B14F-4D97-AF65-F5344CB8AC3E}">
        <p14:creationId xmlns:p14="http://schemas.microsoft.com/office/powerpoint/2010/main" val="2283515205"/>
      </p:ext>
    </p:extLst>
  </p:cSld>
  <p:clrMapOvr>
    <a:masterClrMapping/>
  </p:clrMapOvr>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2562" name="Rectangle 2"/>
          <p:cNvSpPr>
            <a:spLocks noGrp="1" noChangeArrowheads="1"/>
          </p:cNvSpPr>
          <p:nvPr>
            <p:ph type="title"/>
          </p:nvPr>
        </p:nvSpPr>
        <p:spPr>
          <a:xfrm>
            <a:off x="685800" y="609600"/>
            <a:ext cx="8305800" cy="1143000"/>
          </a:xfrm>
        </p:spPr>
        <p:txBody>
          <a:bodyPr/>
          <a:lstStyle/>
          <a:p>
            <a:pPr eaLnBrk="1" hangingPunct="1">
              <a:defRPr/>
            </a:pPr>
            <a:r>
              <a:rPr lang="en-US"/>
              <a:t>Confidence interval for a fractile</a:t>
            </a:r>
          </a:p>
        </p:txBody>
      </p:sp>
      <p:sp>
        <p:nvSpPr>
          <p:cNvPr id="112643" name="Rectangle 3"/>
          <p:cNvSpPr>
            <a:spLocks noGrp="1" noChangeArrowheads="1"/>
          </p:cNvSpPr>
          <p:nvPr>
            <p:ph type="body" idx="1"/>
          </p:nvPr>
        </p:nvSpPr>
        <p:spPr>
          <a:xfrm>
            <a:off x="685800" y="2286000"/>
            <a:ext cx="7620000" cy="4114800"/>
          </a:xfrm>
        </p:spPr>
        <p:txBody>
          <a:bodyPr/>
          <a:lstStyle/>
          <a:p>
            <a:pPr eaLnBrk="1" hangingPunct="1">
              <a:lnSpc>
                <a:spcPct val="90000"/>
              </a:lnSpc>
              <a:buFontTx/>
              <a:buNone/>
            </a:pPr>
            <a:r>
              <a:rPr lang="en-US" altLang="en-US" sz="2800">
                <a:solidFill>
                  <a:srgbClr val="009900"/>
                </a:solidFill>
              </a:rPr>
              <a:t>	The </a:t>
            </a:r>
            <a:r>
              <a:rPr lang="en-US" altLang="en-US" sz="2800">
                <a:solidFill>
                  <a:srgbClr val="009900"/>
                </a:solidFill>
                <a:latin typeface="Symbol" panose="05050102010706020507" pitchFamily="18" charset="2"/>
              </a:rPr>
              <a:t>a</a:t>
            </a:r>
            <a:r>
              <a:rPr lang="en-US" altLang="en-US" sz="2800">
                <a:solidFill>
                  <a:srgbClr val="009900"/>
                </a:solidFill>
              </a:rPr>
              <a:t>100% confidence interval for the </a:t>
            </a:r>
            <a:r>
              <a:rPr lang="en-US" altLang="en-US" sz="2800" i="1">
                <a:solidFill>
                  <a:srgbClr val="009900"/>
                </a:solidFill>
              </a:rPr>
              <a:t>p</a:t>
            </a:r>
            <a:r>
              <a:rPr lang="en-US" altLang="en-US" sz="2800" baseline="30000">
                <a:solidFill>
                  <a:srgbClr val="009900"/>
                </a:solidFill>
              </a:rPr>
              <a:t>th</a:t>
            </a:r>
            <a:r>
              <a:rPr lang="en-US" altLang="en-US" sz="2800">
                <a:solidFill>
                  <a:srgbClr val="009900"/>
                </a:solidFill>
              </a:rPr>
              <a:t> fractile can be estimated by [</a:t>
            </a:r>
            <a:r>
              <a:rPr lang="en-US" altLang="en-US" sz="2800" i="1">
                <a:solidFill>
                  <a:srgbClr val="009900"/>
                </a:solidFill>
              </a:rPr>
              <a:t>Y</a:t>
            </a:r>
            <a:r>
              <a:rPr lang="en-US" altLang="en-US" sz="2800" i="1" baseline="-25000">
                <a:solidFill>
                  <a:srgbClr val="009900"/>
                </a:solidFill>
              </a:rPr>
              <a:t>i</a:t>
            </a:r>
            <a:r>
              <a:rPr lang="en-US" altLang="en-US" sz="2800">
                <a:solidFill>
                  <a:srgbClr val="009900"/>
                </a:solidFill>
              </a:rPr>
              <a:t>, </a:t>
            </a:r>
            <a:r>
              <a:rPr lang="en-US" altLang="en-US" sz="2800" i="1">
                <a:solidFill>
                  <a:srgbClr val="009900"/>
                </a:solidFill>
              </a:rPr>
              <a:t>Y</a:t>
            </a:r>
            <a:r>
              <a:rPr lang="en-US" altLang="en-US" sz="2800" i="1" baseline="-25000">
                <a:solidFill>
                  <a:srgbClr val="009900"/>
                </a:solidFill>
              </a:rPr>
              <a:t>j</a:t>
            </a:r>
            <a:r>
              <a:rPr lang="en-US" altLang="en-US" sz="2800">
                <a:solidFill>
                  <a:srgbClr val="009900"/>
                </a:solidFill>
              </a:rPr>
              <a:t> ], where </a:t>
            </a:r>
            <a:r>
              <a:rPr lang="en-US" altLang="en-US" sz="2800" i="1">
                <a:solidFill>
                  <a:srgbClr val="009900"/>
                </a:solidFill>
              </a:rPr>
              <a:t>Y</a:t>
            </a:r>
            <a:r>
              <a:rPr lang="en-US" altLang="en-US" sz="2800" i="1" baseline="-25000">
                <a:solidFill>
                  <a:srgbClr val="009900"/>
                </a:solidFill>
              </a:rPr>
              <a:t>k</a:t>
            </a:r>
            <a:r>
              <a:rPr lang="en-US" altLang="en-US" sz="2800">
                <a:solidFill>
                  <a:srgbClr val="009900"/>
                </a:solidFill>
              </a:rPr>
              <a:t>  is the (</a:t>
            </a:r>
            <a:r>
              <a:rPr lang="en-US" altLang="en-US" sz="2800" i="1">
                <a:solidFill>
                  <a:srgbClr val="009900"/>
                </a:solidFill>
              </a:rPr>
              <a:t>n </a:t>
            </a:r>
            <a:r>
              <a:rPr lang="en-US" altLang="en-US" sz="2800">
                <a:solidFill>
                  <a:srgbClr val="009900"/>
                </a:solidFill>
                <a:sym typeface="Symbol" panose="05050102010706020507" pitchFamily="18" charset="2"/>
              </a:rPr>
              <a:t></a:t>
            </a:r>
            <a:r>
              <a:rPr lang="en-US" altLang="en-US" sz="2800" i="1">
                <a:solidFill>
                  <a:srgbClr val="009900"/>
                </a:solidFill>
              </a:rPr>
              <a:t> k </a:t>
            </a:r>
            <a:r>
              <a:rPr lang="en-US" altLang="en-US" sz="2800">
                <a:solidFill>
                  <a:srgbClr val="009900"/>
                </a:solidFill>
              </a:rPr>
              <a:t>+ 1)</a:t>
            </a:r>
            <a:r>
              <a:rPr lang="en-US" altLang="en-US" sz="2800" baseline="30000">
                <a:solidFill>
                  <a:srgbClr val="009900"/>
                </a:solidFill>
              </a:rPr>
              <a:t>th</a:t>
            </a:r>
            <a:r>
              <a:rPr lang="en-US" altLang="en-US" sz="2800">
                <a:solidFill>
                  <a:srgbClr val="009900"/>
                </a:solidFill>
              </a:rPr>
              <a:t> largest value from the Monte Carlo simulation, </a:t>
            </a:r>
            <a:r>
              <a:rPr lang="en-US" altLang="en-US" sz="2800" i="1">
                <a:solidFill>
                  <a:srgbClr val="009900"/>
                </a:solidFill>
              </a:rPr>
              <a:t>i</a:t>
            </a:r>
            <a:r>
              <a:rPr lang="en-US" altLang="en-US" sz="2800">
                <a:solidFill>
                  <a:srgbClr val="009900"/>
                </a:solidFill>
              </a:rPr>
              <a:t> = floor(</a:t>
            </a:r>
            <a:r>
              <a:rPr lang="en-US" altLang="en-US" sz="2800" i="1">
                <a:solidFill>
                  <a:srgbClr val="009900"/>
                </a:solidFill>
              </a:rPr>
              <a:t>np </a:t>
            </a:r>
            <a:r>
              <a:rPr lang="en-US" altLang="en-US" sz="2800">
                <a:solidFill>
                  <a:srgbClr val="009900"/>
                </a:solidFill>
                <a:sym typeface="Symbol" panose="05050102010706020507" pitchFamily="18" charset="2"/>
              </a:rPr>
              <a:t></a:t>
            </a:r>
            <a:r>
              <a:rPr lang="en-US" altLang="en-US" sz="2800">
                <a:solidFill>
                  <a:srgbClr val="009900"/>
                </a:solidFill>
              </a:rPr>
              <a:t> </a:t>
            </a:r>
            <a:r>
              <a:rPr lang="en-US" altLang="en-US" sz="2800" i="1">
                <a:solidFill>
                  <a:srgbClr val="009900"/>
                </a:solidFill>
              </a:rPr>
              <a:t>b</a:t>
            </a:r>
            <a:r>
              <a:rPr lang="en-US" altLang="en-US" sz="2800">
                <a:solidFill>
                  <a:srgbClr val="009900"/>
                </a:solidFill>
              </a:rPr>
              <a:t>), </a:t>
            </a:r>
            <a:r>
              <a:rPr lang="en-US" altLang="en-US" sz="2800" i="1">
                <a:solidFill>
                  <a:srgbClr val="009900"/>
                </a:solidFill>
              </a:rPr>
              <a:t>j </a:t>
            </a:r>
            <a:r>
              <a:rPr lang="en-US" altLang="en-US" sz="2800">
                <a:solidFill>
                  <a:srgbClr val="009900"/>
                </a:solidFill>
              </a:rPr>
              <a:t>= ceiling(</a:t>
            </a:r>
            <a:r>
              <a:rPr lang="en-US" altLang="en-US" sz="2800" i="1">
                <a:solidFill>
                  <a:srgbClr val="009900"/>
                </a:solidFill>
              </a:rPr>
              <a:t>np </a:t>
            </a:r>
            <a:r>
              <a:rPr lang="en-US" altLang="en-US" sz="2800">
                <a:solidFill>
                  <a:srgbClr val="009900"/>
                </a:solidFill>
              </a:rPr>
              <a:t>+ </a:t>
            </a:r>
            <a:r>
              <a:rPr lang="en-US" altLang="en-US" sz="2800" i="1">
                <a:solidFill>
                  <a:srgbClr val="009900"/>
                </a:solidFill>
              </a:rPr>
              <a:t>b</a:t>
            </a:r>
            <a:r>
              <a:rPr lang="en-US" altLang="en-US" sz="2800">
                <a:solidFill>
                  <a:srgbClr val="009900"/>
                </a:solidFill>
              </a:rPr>
              <a:t>), </a:t>
            </a:r>
            <a:r>
              <a:rPr lang="en-US" altLang="en-US" sz="2800" i="1">
                <a:solidFill>
                  <a:srgbClr val="009900"/>
                </a:solidFill>
              </a:rPr>
              <a:t>b </a:t>
            </a:r>
            <a:r>
              <a:rPr lang="en-US" altLang="en-US" sz="2800">
                <a:solidFill>
                  <a:srgbClr val="009900"/>
                </a:solidFill>
              </a:rPr>
              <a:t>= </a:t>
            </a:r>
            <a:r>
              <a:rPr lang="en-US" altLang="en-US" sz="2800" i="1">
                <a:solidFill>
                  <a:srgbClr val="009900"/>
                </a:solidFill>
              </a:rPr>
              <a:t>z</a:t>
            </a:r>
            <a:r>
              <a:rPr lang="en-US" altLang="en-US" sz="2800" i="1" baseline="30000">
                <a:solidFill>
                  <a:srgbClr val="009900"/>
                </a:solidFill>
                <a:sym typeface="Symbol" panose="05050102010706020507" pitchFamily="18" charset="2"/>
              </a:rPr>
              <a:t></a:t>
            </a:r>
            <a:r>
              <a:rPr lang="en-US" altLang="en-US" sz="2800" baseline="30000">
                <a:solidFill>
                  <a:srgbClr val="009900"/>
                </a:solidFill>
              </a:rPr>
              <a:t>1</a:t>
            </a:r>
            <a:r>
              <a:rPr lang="en-US" altLang="en-US" sz="2800">
                <a:solidFill>
                  <a:srgbClr val="009900"/>
                </a:solidFill>
              </a:rPr>
              <a:t>((1 </a:t>
            </a:r>
            <a:r>
              <a:rPr lang="en-US" altLang="en-US" sz="2800">
                <a:solidFill>
                  <a:srgbClr val="009900"/>
                </a:solidFill>
                <a:sym typeface="Symbol" panose="05050102010706020507" pitchFamily="18" charset="2"/>
              </a:rPr>
              <a:t></a:t>
            </a:r>
            <a:r>
              <a:rPr lang="en-US" altLang="en-US" sz="2800">
                <a:solidFill>
                  <a:srgbClr val="009900"/>
                </a:solidFill>
              </a:rPr>
              <a:t> </a:t>
            </a:r>
            <a:r>
              <a:rPr lang="en-US" altLang="en-US" sz="2800">
                <a:solidFill>
                  <a:srgbClr val="009900"/>
                </a:solidFill>
                <a:latin typeface="Symbol" panose="05050102010706020507" pitchFamily="18" charset="2"/>
              </a:rPr>
              <a:t>a</a:t>
            </a:r>
            <a:r>
              <a:rPr lang="en-US" altLang="en-US" sz="2800">
                <a:solidFill>
                  <a:srgbClr val="009900"/>
                </a:solidFill>
              </a:rPr>
              <a:t>)/2)</a:t>
            </a:r>
            <a:r>
              <a:rPr lang="en-US" altLang="en-US" sz="2800">
                <a:solidFill>
                  <a:srgbClr val="009900"/>
                </a:solidFill>
                <a:sym typeface="Symbol" panose="05050102010706020507" pitchFamily="18" charset="2"/>
              </a:rPr>
              <a:t></a:t>
            </a:r>
            <a:r>
              <a:rPr lang="en-US" altLang="en-US" sz="2800">
                <a:solidFill>
                  <a:srgbClr val="009900"/>
                </a:solidFill>
              </a:rPr>
              <a:t>(</a:t>
            </a:r>
            <a:r>
              <a:rPr lang="en-US" altLang="en-US" sz="2800" i="1">
                <a:solidFill>
                  <a:srgbClr val="009900"/>
                </a:solidFill>
              </a:rPr>
              <a:t>np</a:t>
            </a:r>
            <a:r>
              <a:rPr lang="en-US" altLang="en-US" sz="2800">
                <a:solidFill>
                  <a:srgbClr val="009900"/>
                </a:solidFill>
              </a:rPr>
              <a:t>(1 </a:t>
            </a:r>
            <a:r>
              <a:rPr lang="en-US" altLang="en-US" sz="2800">
                <a:solidFill>
                  <a:srgbClr val="009900"/>
                </a:solidFill>
                <a:sym typeface="Symbol" panose="05050102010706020507" pitchFamily="18" charset="2"/>
              </a:rPr>
              <a:t></a:t>
            </a:r>
            <a:r>
              <a:rPr lang="en-US" altLang="en-US" sz="2800">
                <a:solidFill>
                  <a:srgbClr val="009900"/>
                </a:solidFill>
              </a:rPr>
              <a:t> </a:t>
            </a:r>
            <a:r>
              <a:rPr lang="en-US" altLang="en-US" sz="2800" i="1">
                <a:solidFill>
                  <a:srgbClr val="009900"/>
                </a:solidFill>
              </a:rPr>
              <a:t>p</a:t>
            </a:r>
            <a:r>
              <a:rPr lang="en-US" altLang="en-US" sz="2800">
                <a:solidFill>
                  <a:srgbClr val="009900"/>
                </a:solidFill>
              </a:rPr>
              <a:t>))</a:t>
            </a:r>
          </a:p>
          <a:p>
            <a:pPr eaLnBrk="1" hangingPunct="1">
              <a:lnSpc>
                <a:spcPct val="90000"/>
              </a:lnSpc>
            </a:pPr>
            <a:endParaRPr lang="en-US" altLang="en-US" sz="2800">
              <a:solidFill>
                <a:srgbClr val="009900"/>
              </a:solidFill>
            </a:endParaRPr>
          </a:p>
          <a:p>
            <a:pPr eaLnBrk="1" hangingPunct="1">
              <a:lnSpc>
                <a:spcPct val="90000"/>
              </a:lnSpc>
            </a:pPr>
            <a:r>
              <a:rPr lang="en-US" altLang="en-US" sz="2800"/>
              <a:t>Vary </a:t>
            </a:r>
            <a:r>
              <a:rPr lang="en-US" altLang="en-US" sz="2800" i="1"/>
              <a:t>n</a:t>
            </a:r>
            <a:r>
              <a:rPr lang="en-US" altLang="en-US" sz="2800"/>
              <a:t> to get the precision you desire</a:t>
            </a:r>
          </a:p>
          <a:p>
            <a:pPr eaLnBrk="1" hangingPunct="1">
              <a:lnSpc>
                <a:spcPct val="90000"/>
              </a:lnSpc>
            </a:pPr>
            <a:r>
              <a:rPr lang="en-US" altLang="en-US" sz="2800"/>
              <a:t>But remember this represents only sampling error, not measurement error</a:t>
            </a:r>
          </a:p>
        </p:txBody>
      </p:sp>
    </p:spTree>
    <p:extLst>
      <p:ext uri="{BB962C8B-B14F-4D97-AF65-F5344CB8AC3E}">
        <p14:creationId xmlns:p14="http://schemas.microsoft.com/office/powerpoint/2010/main" val="820590601"/>
      </p:ext>
    </p:extLst>
  </p:cSld>
  <p:clrMapOvr>
    <a:masterClrMapping/>
  </p:clrMapOvr>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3586" name="Rectangle 2"/>
          <p:cNvSpPr>
            <a:spLocks noGrp="1" noChangeArrowheads="1"/>
          </p:cNvSpPr>
          <p:nvPr>
            <p:ph type="title"/>
          </p:nvPr>
        </p:nvSpPr>
        <p:spPr/>
        <p:txBody>
          <a:bodyPr/>
          <a:lstStyle/>
          <a:p>
            <a:pPr eaLnBrk="1" hangingPunct="1">
              <a:defRPr/>
            </a:pPr>
            <a:r>
              <a:rPr lang="en-US"/>
              <a:t>Kolmogorov-Smirnov bounds</a:t>
            </a:r>
          </a:p>
        </p:txBody>
      </p:sp>
      <p:sp>
        <p:nvSpPr>
          <p:cNvPr id="15364" name="Rectangle 3"/>
          <p:cNvSpPr>
            <a:spLocks noGrp="1" noChangeArrowheads="1"/>
          </p:cNvSpPr>
          <p:nvPr>
            <p:ph type="body" idx="1"/>
          </p:nvPr>
        </p:nvSpPr>
        <p:spPr>
          <a:xfrm>
            <a:off x="685800" y="1981200"/>
            <a:ext cx="7772400" cy="4648200"/>
          </a:xfrm>
        </p:spPr>
        <p:txBody>
          <a:bodyPr/>
          <a:lstStyle/>
          <a:p>
            <a:pPr eaLnBrk="1" hangingPunct="1">
              <a:buFontTx/>
              <a:buNone/>
            </a:pPr>
            <a:r>
              <a:rPr lang="en-US" altLang="en-US"/>
              <a:t>	Bounds on the distribution as a whole</a:t>
            </a:r>
          </a:p>
          <a:p>
            <a:pPr eaLnBrk="1" hangingPunct="1">
              <a:buFontTx/>
              <a:buNone/>
            </a:pPr>
            <a:endParaRPr lang="en-US" altLang="en-US"/>
          </a:p>
          <a:p>
            <a:pPr eaLnBrk="1" hangingPunct="1">
              <a:buFontTx/>
              <a:buNone/>
            </a:pPr>
            <a:r>
              <a:rPr lang="en-US" altLang="en-US">
                <a:solidFill>
                  <a:srgbClr val="009900"/>
                </a:solidFill>
              </a:rPr>
              <a:t>	</a:t>
            </a:r>
          </a:p>
          <a:p>
            <a:pPr eaLnBrk="1" hangingPunct="1">
              <a:buFontTx/>
              <a:buNone/>
            </a:pPr>
            <a:endParaRPr lang="en-US" altLang="en-US">
              <a:solidFill>
                <a:srgbClr val="009900"/>
              </a:solidFill>
            </a:endParaRPr>
          </a:p>
          <a:p>
            <a:pPr eaLnBrk="1" hangingPunct="1">
              <a:buFontTx/>
              <a:buNone/>
            </a:pPr>
            <a:endParaRPr lang="en-US" altLang="en-US">
              <a:solidFill>
                <a:srgbClr val="009900"/>
              </a:solidFill>
            </a:endParaRPr>
          </a:p>
          <a:p>
            <a:pPr eaLnBrk="1" hangingPunct="1">
              <a:buFontTx/>
              <a:buNone/>
            </a:pPr>
            <a:endParaRPr lang="en-US" altLang="en-US">
              <a:solidFill>
                <a:srgbClr val="009900"/>
              </a:solidFill>
            </a:endParaRPr>
          </a:p>
          <a:p>
            <a:pPr eaLnBrk="1" hangingPunct="1">
              <a:buFontTx/>
              <a:buNone/>
            </a:pPr>
            <a:r>
              <a:rPr lang="en-US" altLang="en-US">
                <a:solidFill>
                  <a:srgbClr val="009900"/>
                </a:solidFill>
              </a:rPr>
              <a:t>	95% of the time, the entire distribution will lie within the bounds</a:t>
            </a:r>
          </a:p>
        </p:txBody>
      </p:sp>
      <p:graphicFrame>
        <p:nvGraphicFramePr>
          <p:cNvPr id="15362" name="Object 4"/>
          <p:cNvGraphicFramePr>
            <a:graphicFrameLocks noChangeAspect="1"/>
          </p:cNvGraphicFramePr>
          <p:nvPr/>
        </p:nvGraphicFramePr>
        <p:xfrm>
          <a:off x="571500" y="2590800"/>
          <a:ext cx="8191500" cy="2798763"/>
        </p:xfrm>
        <a:graphic>
          <a:graphicData uri="http://schemas.openxmlformats.org/presentationml/2006/ole">
            <mc:AlternateContent xmlns:mc="http://schemas.openxmlformats.org/markup-compatibility/2006">
              <mc:Choice xmlns:v="urn:schemas-microsoft-com:vml" Requires="v">
                <p:oleObj spid="_x0000_s65624" name="Drawing" r:id="rId4" imgW="2095200" imgH="716400" progId="FLW3Drawing">
                  <p:embed/>
                </p:oleObj>
              </mc:Choice>
              <mc:Fallback>
                <p:oleObj name="Drawing" r:id="rId4" imgW="2095200" imgH="716400" progId="FLW3Drawing">
                  <p:embed/>
                  <p:pic>
                    <p:nvPicPr>
                      <p:cNvPr id="0" name=""/>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71500" y="2590800"/>
                        <a:ext cx="8191500" cy="27987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15365" name="Text Box 5"/>
          <p:cNvSpPr txBox="1">
            <a:spLocks noChangeArrowheads="1"/>
          </p:cNvSpPr>
          <p:nvPr/>
        </p:nvSpPr>
        <p:spPr bwMode="auto">
          <a:xfrm>
            <a:off x="1219200" y="2616200"/>
            <a:ext cx="3038475" cy="579438"/>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r>
              <a:rPr lang="en-US" altLang="en-US" sz="3200" b="1">
                <a:latin typeface="Arial Unicode MS" panose="020B0604020202020204" pitchFamily="34" charset="-128"/>
              </a:rPr>
              <a:t>200 replications</a:t>
            </a:r>
          </a:p>
        </p:txBody>
      </p:sp>
      <p:sp>
        <p:nvSpPr>
          <p:cNvPr id="15366" name="Text Box 6"/>
          <p:cNvSpPr txBox="1">
            <a:spLocks noChangeArrowheads="1"/>
          </p:cNvSpPr>
          <p:nvPr/>
        </p:nvSpPr>
        <p:spPr bwMode="auto">
          <a:xfrm>
            <a:off x="5257800" y="2616200"/>
            <a:ext cx="3265488" cy="579438"/>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r>
              <a:rPr lang="en-US" altLang="en-US" sz="3200" b="1">
                <a:latin typeface="Arial Unicode MS" panose="020B0604020202020204" pitchFamily="34" charset="-128"/>
              </a:rPr>
              <a:t>2000 replications</a:t>
            </a:r>
          </a:p>
        </p:txBody>
      </p:sp>
    </p:spTree>
    <p:extLst>
      <p:ext uri="{BB962C8B-B14F-4D97-AF65-F5344CB8AC3E}">
        <p14:creationId xmlns:p14="http://schemas.microsoft.com/office/powerpoint/2010/main" val="1945849643"/>
      </p:ext>
    </p:extLst>
  </p:cSld>
  <p:clrMapOvr>
    <a:masterClrMapping/>
  </p:clrMapOvr>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4610" name="Rectangle 2"/>
          <p:cNvSpPr>
            <a:spLocks noGrp="1" noChangeArrowheads="1"/>
          </p:cNvSpPr>
          <p:nvPr>
            <p:ph type="title"/>
          </p:nvPr>
        </p:nvSpPr>
        <p:spPr/>
        <p:txBody>
          <a:bodyPr/>
          <a:lstStyle/>
          <a:p>
            <a:pPr eaLnBrk="1" hangingPunct="1">
              <a:defRPr/>
            </a:pPr>
            <a:r>
              <a:rPr lang="en-US"/>
              <a:t>Latin hypercube sampling</a:t>
            </a:r>
          </a:p>
        </p:txBody>
      </p:sp>
      <p:sp>
        <p:nvSpPr>
          <p:cNvPr id="113667" name="Rectangle 3"/>
          <p:cNvSpPr>
            <a:spLocks noGrp="1" noChangeArrowheads="1"/>
          </p:cNvSpPr>
          <p:nvPr>
            <p:ph type="body" idx="1"/>
          </p:nvPr>
        </p:nvSpPr>
        <p:spPr>
          <a:xfrm>
            <a:off x="609600" y="1981200"/>
            <a:ext cx="8594725" cy="4876800"/>
          </a:xfrm>
        </p:spPr>
        <p:txBody>
          <a:bodyPr/>
          <a:lstStyle/>
          <a:p>
            <a:pPr eaLnBrk="1" hangingPunct="1">
              <a:lnSpc>
                <a:spcPct val="90000"/>
              </a:lnSpc>
            </a:pPr>
            <a:r>
              <a:rPr lang="en-US" altLang="en-US"/>
              <a:t>Stratify the sampling of distributions</a:t>
            </a:r>
          </a:p>
          <a:p>
            <a:pPr lvl="1" eaLnBrk="1" hangingPunct="1">
              <a:lnSpc>
                <a:spcPct val="90000"/>
              </a:lnSpc>
            </a:pPr>
            <a:r>
              <a:rPr lang="en-US" altLang="en-US">
                <a:solidFill>
                  <a:srgbClr val="009900"/>
                </a:solidFill>
              </a:rPr>
              <a:t>Divide each distribution into </a:t>
            </a:r>
            <a:r>
              <a:rPr lang="en-US" altLang="en-US" i="1">
                <a:solidFill>
                  <a:srgbClr val="009900"/>
                </a:solidFill>
              </a:rPr>
              <a:t>n</a:t>
            </a:r>
            <a:r>
              <a:rPr lang="en-US" altLang="en-US">
                <a:solidFill>
                  <a:srgbClr val="009900"/>
                </a:solidFill>
              </a:rPr>
              <a:t> equal-probability regions, where </a:t>
            </a:r>
            <a:r>
              <a:rPr lang="en-US" altLang="en-US" i="1">
                <a:solidFill>
                  <a:srgbClr val="009900"/>
                </a:solidFill>
              </a:rPr>
              <a:t>n</a:t>
            </a:r>
            <a:r>
              <a:rPr lang="en-US" altLang="en-US">
                <a:solidFill>
                  <a:srgbClr val="009900"/>
                </a:solidFill>
              </a:rPr>
              <a:t> = #reps</a:t>
            </a:r>
          </a:p>
          <a:p>
            <a:pPr lvl="1" eaLnBrk="1" hangingPunct="1">
              <a:lnSpc>
                <a:spcPct val="90000"/>
              </a:lnSpc>
            </a:pPr>
            <a:r>
              <a:rPr lang="en-US" altLang="en-US">
                <a:solidFill>
                  <a:srgbClr val="009900"/>
                </a:solidFill>
              </a:rPr>
              <a:t>For each replicate, select one deviate from each distribution</a:t>
            </a:r>
          </a:p>
          <a:p>
            <a:pPr lvl="1" eaLnBrk="1" hangingPunct="1">
              <a:lnSpc>
                <a:spcPct val="90000"/>
              </a:lnSpc>
            </a:pPr>
            <a:r>
              <a:rPr lang="en-US" altLang="en-US">
                <a:solidFill>
                  <a:srgbClr val="009900"/>
                </a:solidFill>
              </a:rPr>
              <a:t>Select each region only once</a:t>
            </a:r>
          </a:p>
          <a:p>
            <a:pPr eaLnBrk="1" hangingPunct="1">
              <a:lnSpc>
                <a:spcPct val="90000"/>
              </a:lnSpc>
            </a:pPr>
            <a:r>
              <a:rPr lang="en-US" altLang="en-US"/>
              <a:t>Often much better for moments, sometimes better for tails</a:t>
            </a:r>
          </a:p>
          <a:p>
            <a:pPr eaLnBrk="1" hangingPunct="1">
              <a:lnSpc>
                <a:spcPct val="90000"/>
              </a:lnSpc>
            </a:pPr>
            <a:r>
              <a:rPr lang="en-US" altLang="en-US"/>
              <a:t>May reduce the number of replicates needed</a:t>
            </a:r>
          </a:p>
        </p:txBody>
      </p:sp>
    </p:spTree>
    <p:extLst>
      <p:ext uri="{BB962C8B-B14F-4D97-AF65-F5344CB8AC3E}">
        <p14:creationId xmlns:p14="http://schemas.microsoft.com/office/powerpoint/2010/main" val="3239416616"/>
      </p:ext>
    </p:extLst>
  </p:cSld>
  <p:clrMapOvr>
    <a:masterClrMapping/>
  </p:clrMapOvr>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42" name="Rectangle 2"/>
          <p:cNvSpPr>
            <a:spLocks noGrp="1" noChangeArrowheads="1"/>
          </p:cNvSpPr>
          <p:nvPr>
            <p:ph type="title"/>
          </p:nvPr>
        </p:nvSpPr>
        <p:spPr/>
        <p:txBody>
          <a:bodyPr/>
          <a:lstStyle/>
          <a:p>
            <a:pPr eaLnBrk="1" hangingPunct="1"/>
            <a:r>
              <a:rPr lang="en-US" altLang="fr-FR"/>
              <a:t>Monte Carlo propagation</a:t>
            </a:r>
          </a:p>
        </p:txBody>
      </p:sp>
      <p:sp>
        <p:nvSpPr>
          <p:cNvPr id="112643" name="Rectangle 3"/>
          <p:cNvSpPr>
            <a:spLocks noGrp="1" noChangeArrowheads="1"/>
          </p:cNvSpPr>
          <p:nvPr>
            <p:ph type="body" idx="1"/>
          </p:nvPr>
        </p:nvSpPr>
        <p:spPr>
          <a:xfrm>
            <a:off x="685800" y="1981200"/>
            <a:ext cx="8305800" cy="4876800"/>
          </a:xfrm>
        </p:spPr>
        <p:txBody>
          <a:bodyPr/>
          <a:lstStyle/>
          <a:p>
            <a:pPr eaLnBrk="1" hangingPunct="1"/>
            <a:r>
              <a:rPr lang="en-US" altLang="fr-FR" dirty="0"/>
              <a:t>Error depends only on replications (1/</a:t>
            </a:r>
            <a:r>
              <a:rPr lang="en-US" altLang="fr-FR" dirty="0">
                <a:sym typeface="Symbol" panose="05050102010706020507" pitchFamily="18" charset="2"/>
              </a:rPr>
              <a:t></a:t>
            </a:r>
            <a:r>
              <a:rPr lang="en-US" altLang="fr-FR" i="1" dirty="0">
                <a:sym typeface="Symbol" panose="05050102010706020507" pitchFamily="18" charset="2"/>
              </a:rPr>
              <a:t>N</a:t>
            </a:r>
            <a:r>
              <a:rPr lang="en-US" altLang="fr-FR" dirty="0">
                <a:sym typeface="Symbol" panose="05050102010706020507" pitchFamily="18" charset="2"/>
              </a:rPr>
              <a:t>)</a:t>
            </a:r>
          </a:p>
          <a:p>
            <a:pPr lvl="1" eaLnBrk="1" hangingPunct="1"/>
            <a:r>
              <a:rPr lang="en-US" altLang="fr-FR" sz="2400" dirty="0">
                <a:solidFill>
                  <a:srgbClr val="009900"/>
                </a:solidFill>
                <a:sym typeface="Symbol" panose="05050102010706020507" pitchFamily="18" charset="2"/>
              </a:rPr>
              <a:t>20% accuracy for 95% of cases (2 sigma) needs </a:t>
            </a:r>
            <a:r>
              <a:rPr lang="en-US" altLang="fr-FR" sz="2400" i="1" dirty="0">
                <a:solidFill>
                  <a:srgbClr val="009900"/>
                </a:solidFill>
                <a:sym typeface="Symbol" panose="05050102010706020507" pitchFamily="18" charset="2"/>
              </a:rPr>
              <a:t>N =</a:t>
            </a:r>
            <a:r>
              <a:rPr lang="en-US" altLang="fr-FR" sz="2400" dirty="0">
                <a:solidFill>
                  <a:srgbClr val="009900"/>
                </a:solidFill>
                <a:sym typeface="Symbol" panose="05050102010706020507" pitchFamily="18" charset="2"/>
              </a:rPr>
              <a:t> 50 </a:t>
            </a:r>
          </a:p>
          <a:p>
            <a:pPr lvl="1" eaLnBrk="1" hangingPunct="1"/>
            <a:r>
              <a:rPr lang="en-US" altLang="fr-FR" sz="2400" dirty="0">
                <a:solidFill>
                  <a:srgbClr val="009900"/>
                </a:solidFill>
                <a:sym typeface="Symbol" panose="05050102010706020507" pitchFamily="18" charset="2"/>
              </a:rPr>
              <a:t>20% accuracy in 99.9% of cases needs </a:t>
            </a:r>
            <a:r>
              <a:rPr lang="en-US" altLang="fr-FR" sz="2400" i="1" dirty="0">
                <a:solidFill>
                  <a:srgbClr val="009900"/>
                </a:solidFill>
                <a:sym typeface="Symbol" panose="05050102010706020507" pitchFamily="18" charset="2"/>
              </a:rPr>
              <a:t>N</a:t>
            </a:r>
            <a:r>
              <a:rPr lang="en-US" altLang="fr-FR" sz="2400" dirty="0">
                <a:solidFill>
                  <a:srgbClr val="009900"/>
                </a:solidFill>
                <a:sym typeface="Symbol" panose="05050102010706020507" pitchFamily="18" charset="2"/>
              </a:rPr>
              <a:t> = 113</a:t>
            </a:r>
          </a:p>
          <a:p>
            <a:pPr eaLnBrk="1" hangingPunct="1"/>
            <a:r>
              <a:rPr lang="en-US" altLang="fr-FR" dirty="0"/>
              <a:t>Doesn’t depend on dimensionality of inputs</a:t>
            </a:r>
          </a:p>
          <a:p>
            <a:pPr eaLnBrk="1" hangingPunct="1"/>
            <a:r>
              <a:rPr lang="en-US" altLang="fr-FR" dirty="0"/>
              <a:t>Works with arbitrary input distribution shapes</a:t>
            </a:r>
          </a:p>
          <a:p>
            <a:pPr eaLnBrk="1" hangingPunct="1"/>
            <a:r>
              <a:rPr lang="en-US" altLang="fr-FR" dirty="0"/>
              <a:t>Can accommodate correlation among inputs</a:t>
            </a:r>
          </a:p>
          <a:p>
            <a:pPr lvl="4" eaLnBrk="1" hangingPunct="1"/>
            <a:endParaRPr lang="en-US" altLang="fr-FR" sz="1000" dirty="0">
              <a:solidFill>
                <a:srgbClr val="009900"/>
              </a:solidFill>
            </a:endParaRPr>
          </a:p>
          <a:p>
            <a:pPr eaLnBrk="1" hangingPunct="1"/>
            <a:r>
              <a:rPr lang="en-US" altLang="fr-FR" dirty="0">
                <a:solidFill>
                  <a:srgbClr val="009900"/>
                </a:solidFill>
              </a:rPr>
              <a:t>Works well if uncertainty is </a:t>
            </a:r>
            <a:r>
              <a:rPr lang="en-US" altLang="fr-FR" i="1" dirty="0">
                <a:solidFill>
                  <a:srgbClr val="009900"/>
                </a:solidFill>
              </a:rPr>
              <a:t>only aleatory</a:t>
            </a:r>
            <a:r>
              <a:rPr lang="en-US" altLang="fr-FR" dirty="0">
                <a:solidFill>
                  <a:srgbClr val="009900"/>
                </a:solidFill>
              </a:rPr>
              <a:t> and if you’re just interested in the </a:t>
            </a:r>
            <a:r>
              <a:rPr lang="en-US" altLang="fr-FR" i="1" dirty="0">
                <a:solidFill>
                  <a:srgbClr val="009900"/>
                </a:solidFill>
              </a:rPr>
              <a:t>point value</a:t>
            </a:r>
          </a:p>
        </p:txBody>
      </p:sp>
      <p:sp>
        <p:nvSpPr>
          <p:cNvPr id="711684" name="Rectangle 4"/>
          <p:cNvSpPr>
            <a:spLocks noChangeArrowheads="1"/>
          </p:cNvSpPr>
          <p:nvPr/>
        </p:nvSpPr>
        <p:spPr bwMode="auto">
          <a:xfrm>
            <a:off x="609600" y="5410200"/>
            <a:ext cx="8001000" cy="1295400"/>
          </a:xfrm>
          <a:prstGeom prst="rect">
            <a:avLst/>
          </a:prstGeom>
          <a:solidFill>
            <a:schemeClr val="bg1">
              <a:alpha val="89803"/>
            </a:schemeClr>
          </a:solidFill>
          <a:ln>
            <a:noFill/>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fr-FR" altLang="fr-FR" sz="2400"/>
          </a:p>
        </p:txBody>
      </p:sp>
      <p:sp>
        <p:nvSpPr>
          <p:cNvPr id="2" name="TextBox 1"/>
          <p:cNvSpPr txBox="1"/>
          <p:nvPr/>
        </p:nvSpPr>
        <p:spPr>
          <a:xfrm>
            <a:off x="9601200" y="1828800"/>
            <a:ext cx="184731" cy="369332"/>
          </a:xfrm>
          <a:prstGeom prst="rect">
            <a:avLst/>
          </a:prstGeom>
          <a:noFill/>
        </p:spPr>
        <p:txBody>
          <a:bodyPr wrap="none" rtlCol="0">
            <a:spAutoFit/>
          </a:bodyPr>
          <a:lstStyle/>
          <a:p>
            <a:endParaRPr lang="en-US" dirty="0"/>
          </a:p>
        </p:txBody>
      </p:sp>
    </p:spTree>
    <p:extLst>
      <p:ext uri="{BB962C8B-B14F-4D97-AF65-F5344CB8AC3E}">
        <p14:creationId xmlns:p14="http://schemas.microsoft.com/office/powerpoint/2010/main" val="378805731"/>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xit" presetSubtype="0" fill="hold" grpId="0" nodeType="clickEffect">
                                  <p:stCondLst>
                                    <p:cond delay="0"/>
                                  </p:stCondLst>
                                  <p:childTnLst>
                                    <p:set>
                                      <p:cBhvr>
                                        <p:cTn id="6" dur="1" fill="hold">
                                          <p:stCondLst>
                                            <p:cond delay="0"/>
                                          </p:stCondLst>
                                        </p:cTn>
                                        <p:tgtEl>
                                          <p:spTgt spid="711684"/>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11684" grpId="0" animBg="1"/>
    </p:bldLst>
  </p:timing>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7682" name="Rectangle 2"/>
          <p:cNvSpPr>
            <a:spLocks noGrp="1" noChangeArrowheads="1"/>
          </p:cNvSpPr>
          <p:nvPr>
            <p:ph type="title"/>
          </p:nvPr>
        </p:nvSpPr>
        <p:spPr>
          <a:xfrm>
            <a:off x="685800" y="609600"/>
            <a:ext cx="8458200" cy="1143000"/>
          </a:xfrm>
        </p:spPr>
        <p:txBody>
          <a:bodyPr/>
          <a:lstStyle/>
          <a:p>
            <a:pPr eaLnBrk="1" hangingPunct="1">
              <a:defRPr/>
            </a:pPr>
            <a:r>
              <a:rPr lang="en-US"/>
              <a:t>Each variable gets a single value</a:t>
            </a:r>
          </a:p>
        </p:txBody>
      </p:sp>
      <p:sp>
        <p:nvSpPr>
          <p:cNvPr id="10244" name="Rectangle 3"/>
          <p:cNvSpPr>
            <a:spLocks noGrp="1" noChangeArrowheads="1"/>
          </p:cNvSpPr>
          <p:nvPr>
            <p:ph type="body" idx="1"/>
          </p:nvPr>
        </p:nvSpPr>
        <p:spPr>
          <a:xfrm>
            <a:off x="685800" y="1981200"/>
            <a:ext cx="7543800" cy="4114800"/>
          </a:xfrm>
        </p:spPr>
        <p:txBody>
          <a:bodyPr/>
          <a:lstStyle/>
          <a:p>
            <a:pPr eaLnBrk="1" hangingPunct="1"/>
            <a:r>
              <a:rPr lang="en-US" altLang="en-US" sz="2800"/>
              <a:t>A variable can't be independent of itself, e.g., a multiple-route exposure model</a:t>
            </a:r>
          </a:p>
          <a:p>
            <a:pPr eaLnBrk="1" hangingPunct="1"/>
            <a:endParaRPr lang="en-US" altLang="en-US" sz="2800"/>
          </a:p>
          <a:p>
            <a:pPr eaLnBrk="1" hangingPunct="1"/>
            <a:endParaRPr lang="en-US" altLang="en-US" sz="2800"/>
          </a:p>
          <a:p>
            <a:pPr eaLnBrk="1" hangingPunct="1"/>
            <a:endParaRPr lang="en-US" altLang="en-US" sz="2800"/>
          </a:p>
          <a:p>
            <a:pPr eaLnBrk="1" hangingPunct="1"/>
            <a:endParaRPr lang="en-US" altLang="en-US" sz="2800"/>
          </a:p>
          <a:p>
            <a:pPr eaLnBrk="1" hangingPunct="1"/>
            <a:r>
              <a:rPr lang="en-US" altLang="en-US" sz="2800"/>
              <a:t>All </a:t>
            </a:r>
            <a:r>
              <a:rPr lang="en-US" altLang="en-US" sz="2800" i="1">
                <a:latin typeface="Times New Roman" panose="02020603050405020304" pitchFamily="18" charset="0"/>
              </a:rPr>
              <a:t>BW</a:t>
            </a:r>
            <a:r>
              <a:rPr lang="en-US" altLang="en-US" sz="2800"/>
              <a:t>’s should be the same value within a single Monte Carlo replicate</a:t>
            </a:r>
          </a:p>
          <a:p>
            <a:pPr eaLnBrk="1" hangingPunct="1"/>
            <a:endParaRPr lang="en-US" altLang="en-US" sz="2800"/>
          </a:p>
        </p:txBody>
      </p:sp>
      <p:graphicFrame>
        <p:nvGraphicFramePr>
          <p:cNvPr id="10242" name="Object 4"/>
          <p:cNvGraphicFramePr>
            <a:graphicFrameLocks noChangeAspect="1"/>
          </p:cNvGraphicFramePr>
          <p:nvPr/>
        </p:nvGraphicFramePr>
        <p:xfrm>
          <a:off x="1752600" y="2971800"/>
          <a:ext cx="5638800" cy="1365250"/>
        </p:xfrm>
        <a:graphic>
          <a:graphicData uri="http://schemas.openxmlformats.org/presentationml/2006/ole">
            <mc:AlternateContent xmlns:mc="http://schemas.openxmlformats.org/markup-compatibility/2006">
              <mc:Choice xmlns:v="urn:schemas-microsoft-com:vml" Requires="v">
                <p:oleObj spid="_x0000_s61528" name="Equation" r:id="rId4" imgW="1625400" imgH="393480" progId="Equation.3">
                  <p:embed/>
                </p:oleObj>
              </mc:Choice>
              <mc:Fallback>
                <p:oleObj name="Equation" r:id="rId4" imgW="1625400" imgH="393480" progId="Equation.3">
                  <p:embed/>
                  <p:pic>
                    <p:nvPicPr>
                      <p:cNvPr id="0" name=""/>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752600" y="2971800"/>
                        <a:ext cx="5638800" cy="1365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Tree>
    <p:extLst>
      <p:ext uri="{BB962C8B-B14F-4D97-AF65-F5344CB8AC3E}">
        <p14:creationId xmlns:p14="http://schemas.microsoft.com/office/powerpoint/2010/main" val="3701820861"/>
      </p:ext>
    </p:extLst>
  </p:cSld>
  <p:clrMapOvr>
    <a:masterClrMapping/>
  </p:clrMapOvr>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7906" name="Rectangle 2"/>
          <p:cNvSpPr>
            <a:spLocks noGrp="1" noChangeArrowheads="1"/>
          </p:cNvSpPr>
          <p:nvPr>
            <p:ph type="title"/>
          </p:nvPr>
        </p:nvSpPr>
        <p:spPr/>
        <p:txBody>
          <a:bodyPr/>
          <a:lstStyle/>
          <a:p>
            <a:pPr eaLnBrk="1" hangingPunct="1">
              <a:defRPr/>
            </a:pPr>
            <a:r>
              <a:rPr lang="en-US"/>
              <a:t>Multiple instantiation problem</a:t>
            </a:r>
          </a:p>
        </p:txBody>
      </p:sp>
      <p:sp>
        <p:nvSpPr>
          <p:cNvPr id="93187" name="Rectangle 3"/>
          <p:cNvSpPr>
            <a:spLocks noGrp="1" noChangeArrowheads="1"/>
          </p:cNvSpPr>
          <p:nvPr>
            <p:ph type="body" idx="1"/>
          </p:nvPr>
        </p:nvSpPr>
        <p:spPr>
          <a:xfrm>
            <a:off x="685800" y="1981200"/>
            <a:ext cx="7772400" cy="4419600"/>
          </a:xfrm>
        </p:spPr>
        <p:txBody>
          <a:bodyPr/>
          <a:lstStyle/>
          <a:p>
            <a:pPr eaLnBrk="1" hangingPunct="1"/>
            <a:r>
              <a:rPr lang="en-US" altLang="en-US" sz="2800"/>
              <a:t>Multiple instantiation occurs when a Monte Carlo simulation improperly creates several different instances of a single value</a:t>
            </a:r>
          </a:p>
          <a:p>
            <a:pPr lvl="2" eaLnBrk="1" hangingPunct="1"/>
            <a:endParaRPr lang="en-US" altLang="en-US" sz="2000"/>
          </a:p>
          <a:p>
            <a:pPr eaLnBrk="1" hangingPunct="1"/>
            <a:r>
              <a:rPr lang="en-US" altLang="en-US" sz="2800"/>
              <a:t>Be wary of “libraries” of partial results</a:t>
            </a:r>
          </a:p>
          <a:p>
            <a:pPr lvl="2" eaLnBrk="1" hangingPunct="1"/>
            <a:endParaRPr lang="en-US" altLang="en-US" sz="2000"/>
          </a:p>
          <a:p>
            <a:pPr eaLnBrk="1" hangingPunct="1"/>
            <a:r>
              <a:rPr lang="en-US" altLang="en-US" sz="2800"/>
              <a:t>The multiple instantiation problem can be thought of as a problem in which the modeler failed to realize variables were (perfectly) dependent</a:t>
            </a:r>
          </a:p>
        </p:txBody>
      </p:sp>
    </p:spTree>
    <p:extLst>
      <p:ext uri="{BB962C8B-B14F-4D97-AF65-F5344CB8AC3E}">
        <p14:creationId xmlns:p14="http://schemas.microsoft.com/office/powerpoint/2010/main" val="4173892397"/>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err="1">
                <a:latin typeface="Arial" panose="020B0604020202020204" pitchFamily="34" charset="0"/>
                <a:cs typeface="Arial" panose="020B0604020202020204" pitchFamily="34" charset="0"/>
              </a:rPr>
              <a:t>sra.r</a:t>
            </a:r>
            <a:r>
              <a:rPr lang="en-US" dirty="0"/>
              <a:t> Monte Carlo library</a:t>
            </a:r>
          </a:p>
        </p:txBody>
      </p:sp>
      <p:sp>
        <p:nvSpPr>
          <p:cNvPr id="3" name="Content Placeholder 2"/>
          <p:cNvSpPr>
            <a:spLocks noGrp="1"/>
          </p:cNvSpPr>
          <p:nvPr>
            <p:ph idx="1"/>
          </p:nvPr>
        </p:nvSpPr>
        <p:spPr/>
        <p:txBody>
          <a:bodyPr/>
          <a:lstStyle/>
          <a:p>
            <a:pPr marL="0" indent="0">
              <a:buNone/>
            </a:pPr>
            <a:r>
              <a:rPr lang="en-US" b="1" dirty="0">
                <a:latin typeface="Arial" panose="020B0604020202020204" pitchFamily="34" charset="0"/>
                <a:cs typeface="Arial" panose="020B0604020202020204" pitchFamily="34" charset="0"/>
              </a:rPr>
              <a:t>a = normal(5,1)</a:t>
            </a:r>
          </a:p>
          <a:p>
            <a:pPr marL="3657600" lvl="8" indent="0">
              <a:buNone/>
            </a:pPr>
            <a:endParaRPr lang="en-US" b="1" dirty="0">
              <a:latin typeface="Arial" panose="020B0604020202020204" pitchFamily="34" charset="0"/>
              <a:cs typeface="Arial" panose="020B0604020202020204" pitchFamily="34" charset="0"/>
            </a:endParaRPr>
          </a:p>
          <a:p>
            <a:pPr marL="0" indent="0">
              <a:buNone/>
            </a:pPr>
            <a:r>
              <a:rPr lang="en-US" b="1" dirty="0">
                <a:latin typeface="Arial" panose="020B0604020202020204" pitchFamily="34" charset="0"/>
                <a:cs typeface="Arial" panose="020B0604020202020204" pitchFamily="34" charset="0"/>
              </a:rPr>
              <a:t>a</a:t>
            </a:r>
          </a:p>
          <a:p>
            <a:pPr marL="3657600" lvl="8" indent="0">
              <a:buNone/>
            </a:pPr>
            <a:endParaRPr lang="en-US" b="1" dirty="0">
              <a:latin typeface="Arial" panose="020B0604020202020204" pitchFamily="34" charset="0"/>
              <a:cs typeface="Arial" panose="020B0604020202020204" pitchFamily="34" charset="0"/>
            </a:endParaRPr>
          </a:p>
          <a:p>
            <a:pPr marL="0" indent="0">
              <a:buNone/>
            </a:pPr>
            <a:r>
              <a:rPr lang="en-US" b="1" dirty="0">
                <a:latin typeface="Arial" panose="020B0604020202020204" pitchFamily="34" charset="0"/>
                <a:cs typeface="Arial" panose="020B0604020202020204" pitchFamily="34" charset="0"/>
              </a:rPr>
              <a:t>b = uniform(2,3)</a:t>
            </a:r>
          </a:p>
          <a:p>
            <a:pPr marL="3657600" lvl="8" indent="0">
              <a:buNone/>
            </a:pPr>
            <a:endParaRPr lang="en-US" b="1" dirty="0">
              <a:latin typeface="Arial" panose="020B0604020202020204" pitchFamily="34" charset="0"/>
              <a:cs typeface="Arial" panose="020B0604020202020204" pitchFamily="34" charset="0"/>
            </a:endParaRPr>
          </a:p>
          <a:p>
            <a:pPr marL="0" indent="0">
              <a:buNone/>
            </a:pPr>
            <a:r>
              <a:rPr lang="en-US" b="1" dirty="0">
                <a:latin typeface="Arial" panose="020B0604020202020204" pitchFamily="34" charset="0"/>
                <a:cs typeface="Arial" panose="020B0604020202020204" pitchFamily="34" charset="0"/>
              </a:rPr>
              <a:t>b</a:t>
            </a:r>
          </a:p>
          <a:p>
            <a:pPr marL="3657600" lvl="8" indent="0">
              <a:buNone/>
            </a:pPr>
            <a:endParaRPr lang="en-US" b="1" dirty="0">
              <a:latin typeface="Arial" panose="020B0604020202020204" pitchFamily="34" charset="0"/>
              <a:cs typeface="Arial" panose="020B0604020202020204" pitchFamily="34" charset="0"/>
            </a:endParaRPr>
          </a:p>
          <a:p>
            <a:pPr marL="0" indent="0">
              <a:buNone/>
            </a:pPr>
            <a:r>
              <a:rPr lang="en-US" b="1" dirty="0">
                <a:latin typeface="Arial" panose="020B0604020202020204" pitchFamily="34" charset="0"/>
                <a:cs typeface="Arial" panose="020B0604020202020204" pitchFamily="34" charset="0"/>
              </a:rPr>
              <a:t>a  +  b</a:t>
            </a:r>
          </a:p>
        </p:txBody>
      </p:sp>
      <p:pic>
        <p:nvPicPr>
          <p:cNvPr id="7" name="Picture 6"/>
          <p:cNvPicPr>
            <a:picLocks noChangeAspect="1"/>
          </p:cNvPicPr>
          <p:nvPr/>
        </p:nvPicPr>
        <p:blipFill>
          <a:blip r:embed="rId2"/>
          <a:stretch>
            <a:fillRect/>
          </a:stretch>
        </p:blipFill>
        <p:spPr>
          <a:xfrm>
            <a:off x="4853150" y="1017567"/>
            <a:ext cx="2208686" cy="2202378"/>
          </a:xfrm>
          <a:prstGeom prst="rect">
            <a:avLst/>
          </a:prstGeom>
        </p:spPr>
      </p:pic>
      <p:pic>
        <p:nvPicPr>
          <p:cNvPr id="8" name="Picture 7"/>
          <p:cNvPicPr>
            <a:picLocks noChangeAspect="1"/>
          </p:cNvPicPr>
          <p:nvPr/>
        </p:nvPicPr>
        <p:blipFill>
          <a:blip r:embed="rId3"/>
          <a:stretch>
            <a:fillRect/>
          </a:stretch>
        </p:blipFill>
        <p:spPr>
          <a:xfrm>
            <a:off x="4853150" y="2861459"/>
            <a:ext cx="2208686" cy="2202378"/>
          </a:xfrm>
          <a:prstGeom prst="rect">
            <a:avLst/>
          </a:prstGeom>
        </p:spPr>
      </p:pic>
      <p:pic>
        <p:nvPicPr>
          <p:cNvPr id="9" name="Picture 8"/>
          <p:cNvPicPr>
            <a:picLocks noChangeAspect="1"/>
          </p:cNvPicPr>
          <p:nvPr/>
        </p:nvPicPr>
        <p:blipFill>
          <a:blip r:embed="rId4"/>
          <a:stretch>
            <a:fillRect/>
          </a:stretch>
        </p:blipFill>
        <p:spPr>
          <a:xfrm>
            <a:off x="4853150" y="4716483"/>
            <a:ext cx="2208686" cy="2202378"/>
          </a:xfrm>
          <a:prstGeom prst="rect">
            <a:avLst/>
          </a:prstGeom>
        </p:spPr>
      </p:pic>
    </p:spTree>
    <p:extLst>
      <p:ext uri="{BB962C8B-B14F-4D97-AF65-F5344CB8AC3E}">
        <p14:creationId xmlns:p14="http://schemas.microsoft.com/office/powerpoint/2010/main" val="21209293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fade">
                                      <p:cBhvr>
                                        <p:cTn id="7" dur="500"/>
                                        <p:tgtEl>
                                          <p:spTgt spid="3">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3">
                                            <p:txEl>
                                              <p:pRg st="2" end="2"/>
                                            </p:txEl>
                                          </p:spTgt>
                                        </p:tgtEl>
                                        <p:attrNameLst>
                                          <p:attrName>style.visibility</p:attrName>
                                        </p:attrNameLst>
                                      </p:cBhvr>
                                      <p:to>
                                        <p:strVal val="visible"/>
                                      </p:to>
                                    </p:set>
                                    <p:animEffect transition="in" filter="fade">
                                      <p:cBhvr>
                                        <p:cTn id="12" dur="500"/>
                                        <p:tgtEl>
                                          <p:spTgt spid="3">
                                            <p:txEl>
                                              <p:pRg st="2" end="2"/>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nodeType="clickEffect">
                                  <p:stCondLst>
                                    <p:cond delay="0"/>
                                  </p:stCondLst>
                                  <p:childTnLst>
                                    <p:set>
                                      <p:cBhvr>
                                        <p:cTn id="16" dur="1" fill="hold">
                                          <p:stCondLst>
                                            <p:cond delay="0"/>
                                          </p:stCondLst>
                                        </p:cTn>
                                        <p:tgtEl>
                                          <p:spTgt spid="7"/>
                                        </p:tgtEl>
                                        <p:attrNameLst>
                                          <p:attrName>style.visibility</p:attrName>
                                        </p:attrNameLst>
                                      </p:cBhvr>
                                      <p:to>
                                        <p:strVal val="visible"/>
                                      </p:to>
                                    </p:set>
                                    <p:animEffect transition="in" filter="fade">
                                      <p:cBhvr>
                                        <p:cTn id="17" dur="500"/>
                                        <p:tgtEl>
                                          <p:spTgt spid="7"/>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3">
                                            <p:txEl>
                                              <p:pRg st="4" end="4"/>
                                            </p:txEl>
                                          </p:spTgt>
                                        </p:tgtEl>
                                        <p:attrNameLst>
                                          <p:attrName>style.visibility</p:attrName>
                                        </p:attrNameLst>
                                      </p:cBhvr>
                                      <p:to>
                                        <p:strVal val="visible"/>
                                      </p:to>
                                    </p:set>
                                    <p:animEffect transition="in" filter="fade">
                                      <p:cBhvr>
                                        <p:cTn id="22" dur="500"/>
                                        <p:tgtEl>
                                          <p:spTgt spid="3">
                                            <p:txEl>
                                              <p:pRg st="4" end="4"/>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grpId="0" nodeType="clickEffect">
                                  <p:stCondLst>
                                    <p:cond delay="0"/>
                                  </p:stCondLst>
                                  <p:childTnLst>
                                    <p:set>
                                      <p:cBhvr>
                                        <p:cTn id="26" dur="1" fill="hold">
                                          <p:stCondLst>
                                            <p:cond delay="0"/>
                                          </p:stCondLst>
                                        </p:cTn>
                                        <p:tgtEl>
                                          <p:spTgt spid="3">
                                            <p:txEl>
                                              <p:pRg st="6" end="6"/>
                                            </p:txEl>
                                          </p:spTgt>
                                        </p:tgtEl>
                                        <p:attrNameLst>
                                          <p:attrName>style.visibility</p:attrName>
                                        </p:attrNameLst>
                                      </p:cBhvr>
                                      <p:to>
                                        <p:strVal val="visible"/>
                                      </p:to>
                                    </p:set>
                                    <p:animEffect transition="in" filter="fade">
                                      <p:cBhvr>
                                        <p:cTn id="27" dur="500"/>
                                        <p:tgtEl>
                                          <p:spTgt spid="3">
                                            <p:txEl>
                                              <p:pRg st="6" end="6"/>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10" presetClass="entr" presetSubtype="0" fill="hold" nodeType="clickEffect">
                                  <p:stCondLst>
                                    <p:cond delay="0"/>
                                  </p:stCondLst>
                                  <p:childTnLst>
                                    <p:set>
                                      <p:cBhvr>
                                        <p:cTn id="31" dur="1" fill="hold">
                                          <p:stCondLst>
                                            <p:cond delay="0"/>
                                          </p:stCondLst>
                                        </p:cTn>
                                        <p:tgtEl>
                                          <p:spTgt spid="8"/>
                                        </p:tgtEl>
                                        <p:attrNameLst>
                                          <p:attrName>style.visibility</p:attrName>
                                        </p:attrNameLst>
                                      </p:cBhvr>
                                      <p:to>
                                        <p:strVal val="visible"/>
                                      </p:to>
                                    </p:set>
                                    <p:animEffect transition="in" filter="fade">
                                      <p:cBhvr>
                                        <p:cTn id="32" dur="500"/>
                                        <p:tgtEl>
                                          <p:spTgt spid="8"/>
                                        </p:tgtEl>
                                      </p:cBhvr>
                                    </p:animEffect>
                                  </p:childTnLst>
                                </p:cTn>
                              </p:par>
                            </p:childTnLst>
                          </p:cTn>
                        </p:par>
                      </p:childTnLst>
                    </p:cTn>
                  </p:par>
                  <p:par>
                    <p:cTn id="33" fill="hold">
                      <p:stCondLst>
                        <p:cond delay="indefinite"/>
                      </p:stCondLst>
                      <p:childTnLst>
                        <p:par>
                          <p:cTn id="34" fill="hold">
                            <p:stCondLst>
                              <p:cond delay="0"/>
                            </p:stCondLst>
                            <p:childTnLst>
                              <p:par>
                                <p:cTn id="35" presetID="10" presetClass="entr" presetSubtype="0" fill="hold" grpId="0" nodeType="clickEffect">
                                  <p:stCondLst>
                                    <p:cond delay="0"/>
                                  </p:stCondLst>
                                  <p:childTnLst>
                                    <p:set>
                                      <p:cBhvr>
                                        <p:cTn id="36" dur="1" fill="hold">
                                          <p:stCondLst>
                                            <p:cond delay="0"/>
                                          </p:stCondLst>
                                        </p:cTn>
                                        <p:tgtEl>
                                          <p:spTgt spid="3">
                                            <p:txEl>
                                              <p:pRg st="8" end="8"/>
                                            </p:txEl>
                                          </p:spTgt>
                                        </p:tgtEl>
                                        <p:attrNameLst>
                                          <p:attrName>style.visibility</p:attrName>
                                        </p:attrNameLst>
                                      </p:cBhvr>
                                      <p:to>
                                        <p:strVal val="visible"/>
                                      </p:to>
                                    </p:set>
                                    <p:animEffect transition="in" filter="fade">
                                      <p:cBhvr>
                                        <p:cTn id="37" dur="500"/>
                                        <p:tgtEl>
                                          <p:spTgt spid="3">
                                            <p:txEl>
                                              <p:pRg st="8" end="8"/>
                                            </p:txEl>
                                          </p:spTgt>
                                        </p:tgtEl>
                                      </p:cBhvr>
                                    </p:animEffect>
                                  </p:childTnLst>
                                </p:cTn>
                              </p:par>
                            </p:childTnLst>
                          </p:cTn>
                        </p:par>
                      </p:childTnLst>
                    </p:cTn>
                  </p:par>
                  <p:par>
                    <p:cTn id="38" fill="hold">
                      <p:stCondLst>
                        <p:cond delay="indefinite"/>
                      </p:stCondLst>
                      <p:childTnLst>
                        <p:par>
                          <p:cTn id="39" fill="hold">
                            <p:stCondLst>
                              <p:cond delay="0"/>
                            </p:stCondLst>
                            <p:childTnLst>
                              <p:par>
                                <p:cTn id="40" presetID="10" presetClass="entr" presetSubtype="0" fill="hold" nodeType="clickEffect">
                                  <p:stCondLst>
                                    <p:cond delay="0"/>
                                  </p:stCondLst>
                                  <p:childTnLst>
                                    <p:set>
                                      <p:cBhvr>
                                        <p:cTn id="41" dur="1" fill="hold">
                                          <p:stCondLst>
                                            <p:cond delay="0"/>
                                          </p:stCondLst>
                                        </p:cTn>
                                        <p:tgtEl>
                                          <p:spTgt spid="9"/>
                                        </p:tgtEl>
                                        <p:attrNameLst>
                                          <p:attrName>style.visibility</p:attrName>
                                        </p:attrNameLst>
                                      </p:cBhvr>
                                      <p:to>
                                        <p:strVal val="visible"/>
                                      </p:to>
                                    </p:set>
                                    <p:animEffect transition="in" filter="fade">
                                      <p:cBhvr>
                                        <p:cTn id="42"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uiExpand="1" build="p"/>
    </p:bld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9954" name="Rectangle 2"/>
          <p:cNvSpPr>
            <a:spLocks noGrp="1" noChangeArrowheads="1"/>
          </p:cNvSpPr>
          <p:nvPr>
            <p:ph type="title"/>
          </p:nvPr>
        </p:nvSpPr>
        <p:spPr/>
        <p:txBody>
          <a:bodyPr/>
          <a:lstStyle/>
          <a:p>
            <a:pPr eaLnBrk="1" hangingPunct="1">
              <a:defRPr/>
            </a:pPr>
            <a:r>
              <a:rPr lang="en-US"/>
              <a:t>Same-plate-of-fish problem</a:t>
            </a:r>
          </a:p>
        </p:txBody>
      </p:sp>
      <p:sp>
        <p:nvSpPr>
          <p:cNvPr id="94211" name="Rectangle 3"/>
          <p:cNvSpPr>
            <a:spLocks noGrp="1" noChangeArrowheads="1"/>
          </p:cNvSpPr>
          <p:nvPr>
            <p:ph type="body" idx="1"/>
          </p:nvPr>
        </p:nvSpPr>
        <p:spPr>
          <a:xfrm>
            <a:off x="685800" y="1981200"/>
            <a:ext cx="8153400" cy="4724400"/>
          </a:xfrm>
        </p:spPr>
        <p:txBody>
          <a:bodyPr/>
          <a:lstStyle/>
          <a:p>
            <a:pPr eaLnBrk="1" hangingPunct="1"/>
            <a:r>
              <a:rPr lang="en-US" altLang="en-US" sz="2800"/>
              <a:t>The opposite problem occurs when a single value is used for what should be many differently valued instances</a:t>
            </a:r>
          </a:p>
          <a:p>
            <a:pPr lvl="4" eaLnBrk="1" hangingPunct="1"/>
            <a:endParaRPr lang="en-US" altLang="en-US" sz="1800"/>
          </a:p>
          <a:p>
            <a:pPr eaLnBrk="1" hangingPunct="1"/>
            <a:r>
              <a:rPr lang="en-US" altLang="en-US" sz="2800"/>
              <a:t>For instance, consider a simulation in which distributions for exposure duration, body size and contaminant concentration are simply convolved</a:t>
            </a:r>
          </a:p>
          <a:p>
            <a:pPr lvl="1" eaLnBrk="1" hangingPunct="1"/>
            <a:r>
              <a:rPr lang="en-US" altLang="en-US" sz="2400">
                <a:solidFill>
                  <a:srgbClr val="FF0000"/>
                </a:solidFill>
              </a:rPr>
              <a:t>Implies the </a:t>
            </a:r>
            <a:r>
              <a:rPr lang="en-US" altLang="en-US" sz="2400" i="1">
                <a:solidFill>
                  <a:srgbClr val="FF0000"/>
                </a:solidFill>
              </a:rPr>
              <a:t>same</a:t>
            </a:r>
            <a:r>
              <a:rPr lang="en-US" altLang="en-US" sz="2400">
                <a:solidFill>
                  <a:srgbClr val="FF0000"/>
                </a:solidFill>
              </a:rPr>
              <a:t> concentration at each exposure </a:t>
            </a:r>
          </a:p>
          <a:p>
            <a:pPr lvl="1" eaLnBrk="1" hangingPunct="1"/>
            <a:r>
              <a:rPr lang="en-US" altLang="en-US" sz="2400">
                <a:solidFill>
                  <a:srgbClr val="FF0000"/>
                </a:solidFill>
              </a:rPr>
              <a:t>Also implies you weigh the same at each exposure</a:t>
            </a:r>
          </a:p>
        </p:txBody>
      </p:sp>
    </p:spTree>
    <p:extLst>
      <p:ext uri="{BB962C8B-B14F-4D97-AF65-F5344CB8AC3E}">
        <p14:creationId xmlns:p14="http://schemas.microsoft.com/office/powerpoint/2010/main" val="4192685656"/>
      </p:ext>
    </p:extLst>
  </p:cSld>
  <p:clrMapOvr>
    <a:masterClrMapping/>
  </p:clrMapOvr>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4" name="Rectangle 2"/>
          <p:cNvSpPr>
            <a:spLocks noChangeArrowheads="1"/>
          </p:cNvSpPr>
          <p:nvPr/>
        </p:nvSpPr>
        <p:spPr bwMode="auto">
          <a:xfrm>
            <a:off x="2881313" y="2219325"/>
            <a:ext cx="9144000" cy="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1200">
                <a:solidFill>
                  <a:schemeClr val="tx1"/>
                </a:solidFill>
                <a:latin typeface="Arial" panose="020B0604020202020204" pitchFamily="34" charset="0"/>
              </a:defRPr>
            </a:lvl1pPr>
            <a:lvl2pPr marL="742950" indent="-285750" eaLnBrk="0" hangingPunct="0">
              <a:defRPr sz="1200">
                <a:solidFill>
                  <a:schemeClr val="tx1"/>
                </a:solidFill>
                <a:latin typeface="Arial" panose="020B0604020202020204" pitchFamily="34" charset="0"/>
              </a:defRPr>
            </a:lvl2pPr>
            <a:lvl3pPr marL="1143000" indent="-228600" eaLnBrk="0" hangingPunct="0">
              <a:defRPr sz="1200">
                <a:solidFill>
                  <a:schemeClr val="tx1"/>
                </a:solidFill>
                <a:latin typeface="Arial" panose="020B0604020202020204" pitchFamily="34" charset="0"/>
              </a:defRPr>
            </a:lvl3pPr>
            <a:lvl4pPr marL="1600200" indent="-228600" eaLnBrk="0" hangingPunct="0">
              <a:defRPr sz="1200">
                <a:solidFill>
                  <a:schemeClr val="tx1"/>
                </a:solidFill>
                <a:latin typeface="Arial" panose="020B0604020202020204" pitchFamily="34" charset="0"/>
              </a:defRPr>
            </a:lvl4pPr>
            <a:lvl5pPr marL="2057400" indent="-228600" eaLnBrk="0" hangingPunct="0">
              <a:defRPr sz="1200">
                <a:solidFill>
                  <a:schemeClr val="tx1"/>
                </a:solidFill>
                <a:latin typeface="Arial" panose="020B0604020202020204" pitchFamily="34" charset="0"/>
              </a:defRPr>
            </a:lvl5pPr>
            <a:lvl6pPr marL="2514600" indent="-228600" eaLnBrk="0" fontAlgn="base" hangingPunct="0">
              <a:spcBef>
                <a:spcPct val="0"/>
              </a:spcBef>
              <a:spcAft>
                <a:spcPct val="0"/>
              </a:spcAft>
              <a:defRPr sz="1200">
                <a:solidFill>
                  <a:schemeClr val="tx1"/>
                </a:solidFill>
                <a:latin typeface="Arial" panose="020B0604020202020204" pitchFamily="34" charset="0"/>
              </a:defRPr>
            </a:lvl6pPr>
            <a:lvl7pPr marL="2971800" indent="-228600" eaLnBrk="0" fontAlgn="base" hangingPunct="0">
              <a:spcBef>
                <a:spcPct val="0"/>
              </a:spcBef>
              <a:spcAft>
                <a:spcPct val="0"/>
              </a:spcAft>
              <a:defRPr sz="1200">
                <a:solidFill>
                  <a:schemeClr val="tx1"/>
                </a:solidFill>
                <a:latin typeface="Arial" panose="020B0604020202020204" pitchFamily="34" charset="0"/>
              </a:defRPr>
            </a:lvl7pPr>
            <a:lvl8pPr marL="3429000" indent="-228600" eaLnBrk="0" fontAlgn="base" hangingPunct="0">
              <a:spcBef>
                <a:spcPct val="0"/>
              </a:spcBef>
              <a:spcAft>
                <a:spcPct val="0"/>
              </a:spcAft>
              <a:defRPr sz="1200">
                <a:solidFill>
                  <a:schemeClr val="tx1"/>
                </a:solidFill>
                <a:latin typeface="Arial" panose="020B0604020202020204" pitchFamily="34" charset="0"/>
              </a:defRPr>
            </a:lvl8pPr>
            <a:lvl9pPr marL="3886200" indent="-228600" eaLnBrk="0" fontAlgn="base" hangingPunct="0">
              <a:spcBef>
                <a:spcPct val="0"/>
              </a:spcBef>
              <a:spcAft>
                <a:spcPct val="0"/>
              </a:spcAft>
              <a:defRPr sz="1200">
                <a:solidFill>
                  <a:schemeClr val="tx1"/>
                </a:solidFill>
                <a:latin typeface="Arial" panose="020B0604020202020204" pitchFamily="34" charset="0"/>
              </a:defRPr>
            </a:lvl9pPr>
          </a:lstStyle>
          <a:p>
            <a:pPr eaLnBrk="1" hangingPunct="1"/>
            <a:endParaRPr lang="en-US" altLang="en-US"/>
          </a:p>
        </p:txBody>
      </p:sp>
      <p:pic>
        <p:nvPicPr>
          <p:cNvPr id="95235" name="Picture 3"/>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905000" y="1905000"/>
            <a:ext cx="6629400" cy="4741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26660" name="Rectangle 4"/>
          <p:cNvSpPr>
            <a:spLocks noGrp="1" noChangeArrowheads="1"/>
          </p:cNvSpPr>
          <p:nvPr>
            <p:ph type="title"/>
          </p:nvPr>
        </p:nvSpPr>
        <p:spPr/>
        <p:txBody>
          <a:bodyPr/>
          <a:lstStyle/>
          <a:p>
            <a:pPr eaLnBrk="1" hangingPunct="1">
              <a:defRPr/>
            </a:pPr>
            <a:r>
              <a:rPr lang="en-US"/>
              <a:t>Microevent modeling</a:t>
            </a:r>
          </a:p>
        </p:txBody>
      </p:sp>
    </p:spTree>
    <p:extLst>
      <p:ext uri="{BB962C8B-B14F-4D97-AF65-F5344CB8AC3E}">
        <p14:creationId xmlns:p14="http://schemas.microsoft.com/office/powerpoint/2010/main" val="3186337648"/>
      </p:ext>
    </p:extLst>
  </p:cSld>
  <p:clrMapOvr>
    <a:masterClrMapping/>
  </p:clrMapOvr>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2930" name="Rectangle 2"/>
          <p:cNvSpPr>
            <a:spLocks noGrp="1" noChangeArrowheads="1"/>
          </p:cNvSpPr>
          <p:nvPr>
            <p:ph type="title"/>
          </p:nvPr>
        </p:nvSpPr>
        <p:spPr>
          <a:xfrm>
            <a:off x="381000" y="2590800"/>
            <a:ext cx="8534400" cy="1143000"/>
          </a:xfrm>
        </p:spPr>
        <p:txBody>
          <a:bodyPr/>
          <a:lstStyle/>
          <a:p>
            <a:pPr algn="ctr" eaLnBrk="1" hangingPunct="1">
              <a:defRPr/>
            </a:pPr>
            <a:r>
              <a:rPr lang="en-US" dirty="0"/>
              <a:t>Conclusions about Monte Carlo</a:t>
            </a:r>
          </a:p>
        </p:txBody>
      </p:sp>
    </p:spTree>
    <p:extLst>
      <p:ext uri="{BB962C8B-B14F-4D97-AF65-F5344CB8AC3E}">
        <p14:creationId xmlns:p14="http://schemas.microsoft.com/office/powerpoint/2010/main" val="2576943017"/>
      </p:ext>
    </p:extLst>
  </p:cSld>
  <p:clrMapOvr>
    <a:masterClrMapping/>
  </p:clrMapOvr>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7634" name="Rectangle 2"/>
          <p:cNvSpPr>
            <a:spLocks noGrp="1" noChangeArrowheads="1"/>
          </p:cNvSpPr>
          <p:nvPr>
            <p:ph type="title"/>
          </p:nvPr>
        </p:nvSpPr>
        <p:spPr/>
        <p:txBody>
          <a:bodyPr/>
          <a:lstStyle/>
          <a:p>
            <a:pPr eaLnBrk="1" hangingPunct="1">
              <a:defRPr/>
            </a:pPr>
            <a:r>
              <a:rPr lang="en-US"/>
              <a:t>Steps in a Monte Carlo PRA</a:t>
            </a:r>
          </a:p>
        </p:txBody>
      </p:sp>
      <p:sp>
        <p:nvSpPr>
          <p:cNvPr id="118787" name="Rectangle 3"/>
          <p:cNvSpPr>
            <a:spLocks noGrp="1" noChangeArrowheads="1"/>
          </p:cNvSpPr>
          <p:nvPr>
            <p:ph type="body" idx="1"/>
          </p:nvPr>
        </p:nvSpPr>
        <p:spPr>
          <a:xfrm>
            <a:off x="685800" y="1752600"/>
            <a:ext cx="7772400" cy="4114800"/>
          </a:xfrm>
        </p:spPr>
        <p:txBody>
          <a:bodyPr/>
          <a:lstStyle/>
          <a:p>
            <a:pPr eaLnBrk="1" hangingPunct="1">
              <a:lnSpc>
                <a:spcPct val="90000"/>
              </a:lnSpc>
            </a:pPr>
            <a:r>
              <a:rPr lang="en-US" altLang="en-US"/>
              <a:t>Clarify the questions and gather data</a:t>
            </a:r>
          </a:p>
          <a:p>
            <a:pPr eaLnBrk="1" hangingPunct="1">
              <a:lnSpc>
                <a:spcPct val="90000"/>
              </a:lnSpc>
            </a:pPr>
            <a:r>
              <a:rPr lang="en-US" altLang="en-US"/>
              <a:t>Formulate the model (identify variables and their interrelationships)</a:t>
            </a:r>
          </a:p>
          <a:p>
            <a:pPr eaLnBrk="1" hangingPunct="1">
              <a:lnSpc>
                <a:spcPct val="90000"/>
              </a:lnSpc>
            </a:pPr>
            <a:r>
              <a:rPr lang="en-US" altLang="en-US"/>
              <a:t>Specify distributions for each input</a:t>
            </a:r>
          </a:p>
          <a:p>
            <a:pPr eaLnBrk="1" hangingPunct="1">
              <a:lnSpc>
                <a:spcPct val="90000"/>
              </a:lnSpc>
            </a:pPr>
            <a:r>
              <a:rPr lang="en-US" altLang="en-US"/>
              <a:t>Specify dependencies and correlations</a:t>
            </a:r>
          </a:p>
          <a:p>
            <a:pPr eaLnBrk="1" hangingPunct="1">
              <a:lnSpc>
                <a:spcPct val="90000"/>
              </a:lnSpc>
            </a:pPr>
            <a:r>
              <a:rPr lang="en-US" altLang="en-US"/>
              <a:t>Run simulation</a:t>
            </a:r>
          </a:p>
          <a:p>
            <a:pPr eaLnBrk="1" hangingPunct="1">
              <a:lnSpc>
                <a:spcPct val="90000"/>
              </a:lnSpc>
            </a:pPr>
            <a:r>
              <a:rPr lang="en-US" altLang="en-US"/>
              <a:t>Conduct sensitivity studies</a:t>
            </a:r>
          </a:p>
          <a:p>
            <a:pPr eaLnBrk="1" hangingPunct="1">
              <a:lnSpc>
                <a:spcPct val="90000"/>
              </a:lnSpc>
            </a:pPr>
            <a:r>
              <a:rPr lang="en-US" altLang="en-US"/>
              <a:t>Present results</a:t>
            </a:r>
          </a:p>
          <a:p>
            <a:pPr eaLnBrk="1" hangingPunct="1">
              <a:lnSpc>
                <a:spcPct val="90000"/>
              </a:lnSpc>
            </a:pPr>
            <a:r>
              <a:rPr lang="en-US" altLang="en-US"/>
              <a:t>Discuss limitations of the assessment</a:t>
            </a:r>
          </a:p>
        </p:txBody>
      </p:sp>
    </p:spTree>
    <p:extLst>
      <p:ext uri="{BB962C8B-B14F-4D97-AF65-F5344CB8AC3E}">
        <p14:creationId xmlns:p14="http://schemas.microsoft.com/office/powerpoint/2010/main" val="923675634"/>
      </p:ext>
    </p:extLst>
  </p:cSld>
  <p:clrMapOvr>
    <a:masterClrMapping/>
  </p:clrMapOvr>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842" name="Rectangle 2"/>
          <p:cNvSpPr>
            <a:spLocks noGrp="1" noChangeArrowheads="1"/>
          </p:cNvSpPr>
          <p:nvPr>
            <p:ph type="title"/>
          </p:nvPr>
        </p:nvSpPr>
        <p:spPr/>
        <p:txBody>
          <a:bodyPr/>
          <a:lstStyle/>
          <a:p>
            <a:pPr eaLnBrk="1" hangingPunct="1">
              <a:defRPr/>
            </a:pPr>
            <a:r>
              <a:rPr lang="en-US"/>
              <a:t>Pitfalls</a:t>
            </a:r>
          </a:p>
        </p:txBody>
      </p:sp>
      <p:sp>
        <p:nvSpPr>
          <p:cNvPr id="119811" name="Rectangle 3"/>
          <p:cNvSpPr>
            <a:spLocks noGrp="1" noChangeArrowheads="1"/>
          </p:cNvSpPr>
          <p:nvPr>
            <p:ph type="body" idx="1"/>
          </p:nvPr>
        </p:nvSpPr>
        <p:spPr>
          <a:xfrm>
            <a:off x="722050" y="1752600"/>
            <a:ext cx="8305800" cy="4724400"/>
          </a:xfrm>
        </p:spPr>
        <p:txBody>
          <a:bodyPr/>
          <a:lstStyle/>
          <a:p>
            <a:pPr eaLnBrk="1" hangingPunct="1"/>
            <a:r>
              <a:rPr lang="en-US" altLang="en-US" dirty="0"/>
              <a:t>Muddled model</a:t>
            </a:r>
          </a:p>
          <a:p>
            <a:pPr eaLnBrk="1" hangingPunct="1"/>
            <a:r>
              <a:rPr lang="en-US" altLang="en-US" dirty="0"/>
              <a:t>Poorly chosen distributions, especially tails</a:t>
            </a:r>
          </a:p>
          <a:p>
            <a:pPr eaLnBrk="1" hangingPunct="1"/>
            <a:r>
              <a:rPr lang="en-US" altLang="en-US" dirty="0"/>
              <a:t>Infeasible correlation matrices</a:t>
            </a:r>
          </a:p>
          <a:p>
            <a:pPr eaLnBrk="1" hangingPunct="1"/>
            <a:r>
              <a:rPr lang="en-US" altLang="en-US" dirty="0"/>
              <a:t>Inconsistent independence assumptions</a:t>
            </a:r>
          </a:p>
          <a:p>
            <a:pPr eaLnBrk="1" hangingPunct="1"/>
            <a:r>
              <a:rPr lang="en-US" altLang="en-US" dirty="0"/>
              <a:t>Multiply instantiated variables</a:t>
            </a:r>
          </a:p>
          <a:p>
            <a:pPr eaLnBrk="1" hangingPunct="1"/>
            <a:r>
              <a:rPr lang="en-US" altLang="en-US" dirty="0"/>
              <a:t>Too few replications</a:t>
            </a:r>
          </a:p>
          <a:p>
            <a:pPr eaLnBrk="1" hangingPunct="1"/>
            <a:r>
              <a:rPr lang="en-US" altLang="en-US" dirty="0"/>
              <a:t>No sensitivity studies</a:t>
            </a:r>
          </a:p>
          <a:p>
            <a:pPr eaLnBrk="1" hangingPunct="1"/>
            <a:r>
              <a:rPr lang="en-US" altLang="en-US" dirty="0"/>
              <a:t>Confounding of different populations</a:t>
            </a:r>
          </a:p>
        </p:txBody>
      </p:sp>
    </p:spTree>
    <p:extLst>
      <p:ext uri="{BB962C8B-B14F-4D97-AF65-F5344CB8AC3E}">
        <p14:creationId xmlns:p14="http://schemas.microsoft.com/office/powerpoint/2010/main" val="3628411278"/>
      </p:ext>
    </p:extLst>
  </p:cSld>
  <p:clrMapOvr>
    <a:masterClrMapping/>
  </p:clrMapOvr>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9682" name="Rectangle 2"/>
          <p:cNvSpPr>
            <a:spLocks noGrp="1" noChangeArrowheads="1"/>
          </p:cNvSpPr>
          <p:nvPr>
            <p:ph type="title"/>
          </p:nvPr>
        </p:nvSpPr>
        <p:spPr/>
        <p:txBody>
          <a:bodyPr/>
          <a:lstStyle/>
          <a:p>
            <a:pPr eaLnBrk="1" hangingPunct="1">
              <a:defRPr/>
            </a:pPr>
            <a:r>
              <a:rPr lang="en-US"/>
              <a:t>Limitations of Monte Carlo</a:t>
            </a:r>
          </a:p>
        </p:txBody>
      </p:sp>
      <p:sp>
        <p:nvSpPr>
          <p:cNvPr id="120835" name="Rectangle 3"/>
          <p:cNvSpPr>
            <a:spLocks noGrp="1" noChangeArrowheads="1"/>
          </p:cNvSpPr>
          <p:nvPr>
            <p:ph type="body" idx="1"/>
          </p:nvPr>
        </p:nvSpPr>
        <p:spPr>
          <a:xfrm>
            <a:off x="685800" y="1828800"/>
            <a:ext cx="7772400" cy="4114800"/>
          </a:xfrm>
        </p:spPr>
        <p:txBody>
          <a:bodyPr/>
          <a:lstStyle/>
          <a:p>
            <a:pPr eaLnBrk="1" hangingPunct="1"/>
            <a:r>
              <a:rPr lang="en-US" altLang="en-US" dirty="0"/>
              <a:t>Thought by some to be too difficult</a:t>
            </a:r>
          </a:p>
          <a:p>
            <a:pPr eaLnBrk="1" hangingPunct="1"/>
            <a:r>
              <a:rPr lang="en-US" altLang="en-US" dirty="0"/>
              <a:t>Needs precise, stationary distributions</a:t>
            </a:r>
          </a:p>
          <a:p>
            <a:pPr eaLnBrk="1" hangingPunct="1"/>
            <a:r>
              <a:rPr lang="en-US" altLang="en-US" dirty="0"/>
              <a:t>Nonlinear dependencies often ignored</a:t>
            </a:r>
          </a:p>
          <a:p>
            <a:pPr eaLnBrk="1" hangingPunct="1"/>
            <a:r>
              <a:rPr lang="en-US" altLang="en-US" dirty="0"/>
              <a:t>Unknown dependencies often ignored</a:t>
            </a:r>
          </a:p>
          <a:p>
            <a:pPr eaLnBrk="1" hangingPunct="1"/>
            <a:r>
              <a:rPr lang="en-US" altLang="en-US" dirty="0"/>
              <a:t>Assumes model is well understood</a:t>
            </a:r>
          </a:p>
          <a:p>
            <a:pPr eaLnBrk="1" hangingPunct="1"/>
            <a:r>
              <a:rPr lang="en-US" altLang="en-US" dirty="0"/>
              <a:t>Can be computationally expensive</a:t>
            </a:r>
          </a:p>
          <a:p>
            <a:pPr eaLnBrk="1" hangingPunct="1"/>
            <a:r>
              <a:rPr lang="en-US" altLang="en-US" dirty="0" err="1"/>
              <a:t>Backcalculations</a:t>
            </a:r>
            <a:r>
              <a:rPr lang="en-US" altLang="en-US" dirty="0"/>
              <a:t> clunky</a:t>
            </a:r>
          </a:p>
          <a:p>
            <a:pPr eaLnBrk="1" hangingPunct="1"/>
            <a:r>
              <a:rPr lang="en-US" altLang="en-US" dirty="0"/>
              <a:t>Confuses incertitude with variability</a:t>
            </a:r>
          </a:p>
        </p:txBody>
      </p:sp>
    </p:spTree>
    <p:extLst>
      <p:ext uri="{BB962C8B-B14F-4D97-AF65-F5344CB8AC3E}">
        <p14:creationId xmlns:p14="http://schemas.microsoft.com/office/powerpoint/2010/main" val="3443894807"/>
      </p:ext>
    </p:extLst>
  </p:cSld>
  <p:clrMapOvr>
    <a:masterClrMapping/>
  </p:clrMapOvr>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7874" name="Rectangle 2"/>
          <p:cNvSpPr>
            <a:spLocks noGrp="1" noChangeArrowheads="1"/>
          </p:cNvSpPr>
          <p:nvPr>
            <p:ph type="title"/>
          </p:nvPr>
        </p:nvSpPr>
        <p:spPr/>
        <p:txBody>
          <a:bodyPr/>
          <a:lstStyle/>
          <a:p>
            <a:pPr eaLnBrk="1" hangingPunct="1">
              <a:defRPr/>
            </a:pPr>
            <a:r>
              <a:rPr lang="en-US"/>
              <a:t>Two-dimensional simulation</a:t>
            </a:r>
          </a:p>
        </p:txBody>
      </p:sp>
      <p:sp>
        <p:nvSpPr>
          <p:cNvPr id="123907" name="Rectangle 3"/>
          <p:cNvSpPr>
            <a:spLocks noGrp="1" noChangeArrowheads="1"/>
          </p:cNvSpPr>
          <p:nvPr>
            <p:ph type="body" idx="1"/>
          </p:nvPr>
        </p:nvSpPr>
        <p:spPr/>
        <p:txBody>
          <a:bodyPr/>
          <a:lstStyle/>
          <a:p>
            <a:pPr eaLnBrk="1" hangingPunct="1"/>
            <a:r>
              <a:rPr lang="en-US" altLang="en-US"/>
              <a:t>Monte Carlo nested </a:t>
            </a:r>
            <a:r>
              <a:rPr lang="en-US" altLang="en-US" i="1"/>
              <a:t>inside</a:t>
            </a:r>
            <a:r>
              <a:rPr lang="en-US" altLang="en-US"/>
              <a:t> Monte Carlo</a:t>
            </a:r>
          </a:p>
          <a:p>
            <a:pPr eaLnBrk="1" hangingPunct="1"/>
            <a:r>
              <a:rPr lang="en-US" altLang="en-US"/>
              <a:t>Inner loop for variability</a:t>
            </a:r>
          </a:p>
          <a:p>
            <a:pPr eaLnBrk="1" hangingPunct="1"/>
            <a:r>
              <a:rPr lang="en-US" altLang="en-US"/>
              <a:t>Outer loop for uncertainty (incertitude)</a:t>
            </a:r>
          </a:p>
          <a:p>
            <a:pPr eaLnBrk="1" hangingPunct="1"/>
            <a:r>
              <a:rPr lang="en-US" altLang="en-US"/>
              <a:t>Squared number of replications</a:t>
            </a:r>
          </a:p>
          <a:p>
            <a:pPr eaLnBrk="1" hangingPunct="1"/>
            <a:r>
              <a:rPr lang="en-US" altLang="en-US"/>
              <a:t>Integrated sensitivity analysis</a:t>
            </a:r>
          </a:p>
        </p:txBody>
      </p:sp>
      <p:pic>
        <p:nvPicPr>
          <p:cNvPr id="123908" name="Picture 4"/>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85800" y="4926013"/>
            <a:ext cx="8001000" cy="1631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149100682"/>
      </p:ext>
    </p:extLst>
  </p:cSld>
  <p:clrMapOvr>
    <a:masterClrMapping/>
  </p:clrMapOvr>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Monte Carlo in </a:t>
            </a:r>
            <a:r>
              <a:rPr lang="en-US" dirty="0" err="1">
                <a:latin typeface="Arial" panose="020B0604020202020204" pitchFamily="34" charset="0"/>
                <a:cs typeface="Arial" panose="020B0604020202020204" pitchFamily="34" charset="0"/>
              </a:rPr>
              <a:t>sra.r</a:t>
            </a:r>
            <a:endParaRPr lang="en-US" dirty="0">
              <a:latin typeface="Arial" panose="020B0604020202020204" pitchFamily="34" charset="0"/>
              <a:cs typeface="Arial" panose="020B0604020202020204" pitchFamily="34" charset="0"/>
            </a:endParaRPr>
          </a:p>
        </p:txBody>
      </p:sp>
      <p:sp>
        <p:nvSpPr>
          <p:cNvPr id="3" name="Content Placeholder 2"/>
          <p:cNvSpPr>
            <a:spLocks noGrp="1"/>
          </p:cNvSpPr>
          <p:nvPr>
            <p:ph idx="1"/>
          </p:nvPr>
        </p:nvSpPr>
        <p:spPr>
          <a:xfrm>
            <a:off x="726831" y="1752600"/>
            <a:ext cx="8382000" cy="4114800"/>
          </a:xfrm>
        </p:spPr>
        <p:txBody>
          <a:bodyPr/>
          <a:lstStyle/>
          <a:p>
            <a:r>
              <a:rPr lang="en-US" dirty="0">
                <a:solidFill>
                  <a:srgbClr val="006600"/>
                </a:solidFill>
              </a:rPr>
              <a:t>Output</a:t>
            </a:r>
          </a:p>
          <a:p>
            <a:pPr lvl="1"/>
            <a:r>
              <a:rPr lang="en-US" sz="2400" dirty="0">
                <a:solidFill>
                  <a:schemeClr val="bg1">
                    <a:lumMod val="50000"/>
                  </a:schemeClr>
                </a:solidFill>
              </a:rPr>
              <a:t>&lt;enter variable name&gt;</a:t>
            </a:r>
            <a:r>
              <a:rPr lang="en-US" dirty="0"/>
              <a:t>, plot, lines, show, summary</a:t>
            </a:r>
          </a:p>
          <a:p>
            <a:r>
              <a:rPr lang="en-US" dirty="0">
                <a:solidFill>
                  <a:srgbClr val="006600"/>
                </a:solidFill>
              </a:rPr>
              <a:t>Characterize</a:t>
            </a:r>
          </a:p>
          <a:p>
            <a:pPr lvl="1"/>
            <a:r>
              <a:rPr lang="en-US" dirty="0"/>
              <a:t>mean, </a:t>
            </a:r>
            <a:r>
              <a:rPr lang="en-US" dirty="0" err="1"/>
              <a:t>sd</a:t>
            </a:r>
            <a:r>
              <a:rPr lang="en-US" dirty="0"/>
              <a:t>, </a:t>
            </a:r>
            <a:r>
              <a:rPr lang="en-US" dirty="0" err="1"/>
              <a:t>var</a:t>
            </a:r>
            <a:r>
              <a:rPr lang="en-US" dirty="0"/>
              <a:t>, median, quantile, </a:t>
            </a:r>
            <a:r>
              <a:rPr lang="en-US" dirty="0" err="1"/>
              <a:t>fivenum</a:t>
            </a:r>
            <a:r>
              <a:rPr lang="en-US" dirty="0"/>
              <a:t>, left, right, </a:t>
            </a:r>
            <a:r>
              <a:rPr lang="en-US" dirty="0" err="1"/>
              <a:t>prob</a:t>
            </a:r>
            <a:r>
              <a:rPr lang="en-US" dirty="0"/>
              <a:t>, cut, percentile, </a:t>
            </a:r>
            <a:r>
              <a:rPr lang="en-US" dirty="0" err="1"/>
              <a:t>iqr</a:t>
            </a:r>
            <a:r>
              <a:rPr lang="en-US" dirty="0"/>
              <a:t>, random, range</a:t>
            </a:r>
          </a:p>
          <a:p>
            <a:r>
              <a:rPr lang="en-US" dirty="0">
                <a:solidFill>
                  <a:srgbClr val="006600"/>
                </a:solidFill>
              </a:rPr>
              <a:t>Compute</a:t>
            </a:r>
          </a:p>
          <a:p>
            <a:pPr lvl="1"/>
            <a:r>
              <a:rPr lang="en-US" dirty="0" err="1"/>
              <a:t>exp</a:t>
            </a:r>
            <a:r>
              <a:rPr lang="en-US" dirty="0"/>
              <a:t>, log, </a:t>
            </a:r>
            <a:r>
              <a:rPr lang="en-US" dirty="0" err="1"/>
              <a:t>sqrt</a:t>
            </a:r>
            <a:r>
              <a:rPr lang="en-US" dirty="0"/>
              <a:t>, abs, round, </a:t>
            </a:r>
            <a:r>
              <a:rPr lang="en-US" dirty="0" err="1"/>
              <a:t>trunc</a:t>
            </a:r>
            <a:r>
              <a:rPr lang="en-US" dirty="0"/>
              <a:t>, ceiling, floor, sign, sin, cos, tan, </a:t>
            </a:r>
            <a:r>
              <a:rPr lang="en-US" dirty="0" err="1"/>
              <a:t>asin</a:t>
            </a:r>
            <a:r>
              <a:rPr lang="en-US" dirty="0"/>
              <a:t>, </a:t>
            </a:r>
            <a:r>
              <a:rPr lang="en-US" dirty="0" err="1"/>
              <a:t>acos</a:t>
            </a:r>
            <a:r>
              <a:rPr lang="en-US" dirty="0"/>
              <a:t>, </a:t>
            </a:r>
            <a:r>
              <a:rPr lang="en-US" dirty="0" err="1"/>
              <a:t>atan</a:t>
            </a:r>
            <a:r>
              <a:rPr lang="en-US" dirty="0"/>
              <a:t>, atan2, reciprocate, negate, +, -, *, /, </a:t>
            </a:r>
            <a:r>
              <a:rPr lang="en-US" dirty="0" err="1"/>
              <a:t>pmin</a:t>
            </a:r>
            <a:r>
              <a:rPr lang="en-US" dirty="0"/>
              <a:t>, </a:t>
            </a:r>
            <a:r>
              <a:rPr lang="en-US" dirty="0" err="1"/>
              <a:t>pmax</a:t>
            </a:r>
            <a:r>
              <a:rPr lang="en-US" dirty="0"/>
              <a:t>, ^, and, or, not, mixture, </a:t>
            </a:r>
            <a:r>
              <a:rPr lang="en-US" dirty="0" err="1"/>
              <a:t>smin</a:t>
            </a:r>
            <a:r>
              <a:rPr lang="en-US" dirty="0"/>
              <a:t>, </a:t>
            </a:r>
            <a:r>
              <a:rPr lang="en-US" dirty="0" err="1"/>
              <a:t>smax</a:t>
            </a:r>
            <a:r>
              <a:rPr lang="en-US" dirty="0"/>
              <a:t>, complement</a:t>
            </a:r>
          </a:p>
        </p:txBody>
      </p:sp>
    </p:spTree>
    <p:extLst>
      <p:ext uri="{BB962C8B-B14F-4D97-AF65-F5344CB8AC3E}">
        <p14:creationId xmlns:p14="http://schemas.microsoft.com/office/powerpoint/2010/main" val="2432472997"/>
      </p:ext>
    </p:extLst>
  </p:cSld>
  <p:clrMapOvr>
    <a:masterClrMapping/>
  </p:clrMapOvr>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Monte Carlo in </a:t>
            </a:r>
            <a:r>
              <a:rPr lang="en-US" dirty="0" err="1">
                <a:latin typeface="Arial" panose="020B0604020202020204" pitchFamily="34" charset="0"/>
                <a:cs typeface="Arial" panose="020B0604020202020204" pitchFamily="34" charset="0"/>
              </a:rPr>
              <a:t>sra.r</a:t>
            </a:r>
            <a:endParaRPr lang="en-US" dirty="0"/>
          </a:p>
        </p:txBody>
      </p:sp>
      <p:sp>
        <p:nvSpPr>
          <p:cNvPr id="3" name="Content Placeholder 2"/>
          <p:cNvSpPr>
            <a:spLocks noGrp="1"/>
          </p:cNvSpPr>
          <p:nvPr>
            <p:ph idx="1"/>
          </p:nvPr>
        </p:nvSpPr>
        <p:spPr>
          <a:xfrm>
            <a:off x="533400" y="1981200"/>
            <a:ext cx="7772400" cy="4114800"/>
          </a:xfrm>
        </p:spPr>
        <p:txBody>
          <a:bodyPr/>
          <a:lstStyle/>
          <a:p>
            <a:r>
              <a:rPr lang="en-US" dirty="0">
                <a:solidFill>
                  <a:srgbClr val="006600"/>
                </a:solidFill>
              </a:rPr>
              <a:t>Construct</a:t>
            </a:r>
          </a:p>
          <a:p>
            <a:pPr lvl="1"/>
            <a:r>
              <a:rPr lang="en-US" dirty="0"/>
              <a:t>normal, etc.</a:t>
            </a:r>
          </a:p>
          <a:p>
            <a:pPr lvl="1"/>
            <a:r>
              <a:rPr lang="en-US" dirty="0"/>
              <a:t>histogram</a:t>
            </a:r>
          </a:p>
          <a:p>
            <a:pPr lvl="1"/>
            <a:r>
              <a:rPr lang="en-US" dirty="0"/>
              <a:t>quantiles</a:t>
            </a:r>
          </a:p>
          <a:p>
            <a:pPr lvl="1"/>
            <a:r>
              <a:rPr lang="en-US" dirty="0"/>
              <a:t>MM </a:t>
            </a:r>
            <a:r>
              <a:rPr lang="en-US" sz="2000" dirty="0">
                <a:solidFill>
                  <a:schemeClr val="bg1">
                    <a:lumMod val="50000"/>
                  </a:schemeClr>
                </a:solidFill>
              </a:rPr>
              <a:t>&lt;tab&gt; &lt;tab&gt;</a:t>
            </a:r>
            <a:endParaRPr lang="en-US" dirty="0"/>
          </a:p>
          <a:p>
            <a:pPr lvl="1"/>
            <a:r>
              <a:rPr lang="en-US" dirty="0"/>
              <a:t>ME </a:t>
            </a:r>
            <a:r>
              <a:rPr lang="en-US" sz="2000" dirty="0">
                <a:solidFill>
                  <a:schemeClr val="bg1">
                    <a:lumMod val="50000"/>
                  </a:schemeClr>
                </a:solidFill>
              </a:rPr>
              <a:t>&lt;tab&gt; &lt;tab&gt;</a:t>
            </a:r>
            <a:endParaRPr lang="en-US" sz="2000" dirty="0"/>
          </a:p>
          <a:p>
            <a:pPr lvl="1"/>
            <a:r>
              <a:rPr lang="en-US" dirty="0"/>
              <a:t>ML </a:t>
            </a:r>
            <a:r>
              <a:rPr lang="en-US" sz="2000" dirty="0">
                <a:solidFill>
                  <a:schemeClr val="bg1">
                    <a:lumMod val="50000"/>
                  </a:schemeClr>
                </a:solidFill>
              </a:rPr>
              <a:t>&lt;tab&gt; &lt;tab&gt;</a:t>
            </a:r>
          </a:p>
          <a:p>
            <a:endParaRPr lang="en-US" sz="2400" dirty="0">
              <a:solidFill>
                <a:schemeClr val="bg1">
                  <a:lumMod val="50000"/>
                </a:schemeClr>
              </a:solidFill>
            </a:endParaRPr>
          </a:p>
          <a:p>
            <a:endParaRPr lang="en-US" dirty="0"/>
          </a:p>
        </p:txBody>
      </p:sp>
      <p:sp>
        <p:nvSpPr>
          <p:cNvPr id="4" name="Content Placeholder 2"/>
          <p:cNvSpPr txBox="1">
            <a:spLocks/>
          </p:cNvSpPr>
          <p:nvPr/>
        </p:nvSpPr>
        <p:spPr bwMode="auto">
          <a:xfrm>
            <a:off x="3352800" y="2590800"/>
            <a:ext cx="59436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400">
                <a:solidFill>
                  <a:schemeClr val="tx1"/>
                </a:solidFill>
                <a:latin typeface="+mn-lt"/>
              </a:defRPr>
            </a:lvl3pPr>
            <a:lvl4pPr marL="1600200" indent="-228600" algn="l" rtl="0" eaLnBrk="0" fontAlgn="base" hangingPunct="0">
              <a:spcBef>
                <a:spcPct val="20000"/>
              </a:spcBef>
              <a:spcAft>
                <a:spcPct val="0"/>
              </a:spcAft>
              <a:buChar char="–"/>
              <a:defRPr sz="2000">
                <a:solidFill>
                  <a:schemeClr val="tx1"/>
                </a:solidFill>
                <a:latin typeface="+mn-lt"/>
              </a:defRPr>
            </a:lvl4pPr>
            <a:lvl5pPr marL="2057400" indent="-228600" algn="l" rtl="0" eaLnBrk="0" fontAlgn="base" hangingPunct="0">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a:lstStyle>
          <a:p>
            <a:pPr marL="0" indent="0">
              <a:buFontTx/>
              <a:buNone/>
            </a:pPr>
            <a:r>
              <a:rPr lang="en-US" sz="2000" b="1" dirty="0"/>
              <a:t>Supported named distributions</a:t>
            </a:r>
          </a:p>
          <a:p>
            <a:pPr marL="0" indent="0">
              <a:buFontTx/>
              <a:buNone/>
            </a:pPr>
            <a:r>
              <a:rPr lang="en-US" sz="2000" kern="0" dirty="0" err="1"/>
              <a:t>bernoulli</a:t>
            </a:r>
            <a:r>
              <a:rPr lang="en-US" sz="2000" kern="0" dirty="0"/>
              <a:t>, beta (B), binomial (Bin), </a:t>
            </a:r>
            <a:r>
              <a:rPr lang="en-US" sz="2000" kern="0" dirty="0" err="1"/>
              <a:t>cauchy</a:t>
            </a:r>
            <a:r>
              <a:rPr lang="en-US" sz="2000" kern="0" dirty="0"/>
              <a:t>, chi, </a:t>
            </a:r>
            <a:r>
              <a:rPr lang="en-US" sz="2000" kern="0" dirty="0" err="1"/>
              <a:t>chisquared</a:t>
            </a:r>
            <a:r>
              <a:rPr lang="en-US" sz="2000" kern="0" dirty="0"/>
              <a:t>, delta, </a:t>
            </a:r>
            <a:r>
              <a:rPr lang="en-US" sz="2000" kern="0" dirty="0" err="1"/>
              <a:t>dirac</a:t>
            </a:r>
            <a:r>
              <a:rPr lang="en-US" sz="2000" kern="0" dirty="0"/>
              <a:t>, </a:t>
            </a:r>
            <a:r>
              <a:rPr lang="en-US" sz="2000" kern="0" dirty="0" err="1"/>
              <a:t>discreteuniform</a:t>
            </a:r>
            <a:r>
              <a:rPr lang="en-US" sz="2000" kern="0" dirty="0"/>
              <a:t>, exponential, </a:t>
            </a:r>
            <a:r>
              <a:rPr lang="en-US" sz="2000" kern="0" dirty="0" err="1"/>
              <a:t>exponentialpower</a:t>
            </a:r>
            <a:r>
              <a:rPr lang="en-US" sz="2000" kern="0" dirty="0"/>
              <a:t>, </a:t>
            </a:r>
            <a:r>
              <a:rPr lang="en-US" sz="2000" kern="0" dirty="0" err="1"/>
              <a:t>extremevalue</a:t>
            </a:r>
            <a:r>
              <a:rPr lang="en-US" sz="2000" kern="0" dirty="0"/>
              <a:t>, F, f, </a:t>
            </a:r>
            <a:r>
              <a:rPr lang="en-US" sz="2000" kern="0" dirty="0" err="1"/>
              <a:t>fishersnedecor</a:t>
            </a:r>
            <a:r>
              <a:rPr lang="en-US" sz="2000" kern="0" dirty="0"/>
              <a:t>, </a:t>
            </a:r>
            <a:r>
              <a:rPr lang="en-US" sz="2000" kern="0" dirty="0" err="1"/>
              <a:t>fishertippett</a:t>
            </a:r>
            <a:r>
              <a:rPr lang="en-US" sz="2000" kern="0" dirty="0"/>
              <a:t>, </a:t>
            </a:r>
            <a:r>
              <a:rPr lang="en-US" sz="2000" kern="0" dirty="0" err="1"/>
              <a:t>fisk</a:t>
            </a:r>
            <a:r>
              <a:rPr lang="en-US" sz="2000" kern="0" dirty="0"/>
              <a:t>, </a:t>
            </a:r>
            <a:r>
              <a:rPr lang="en-US" sz="2000" kern="0" dirty="0" err="1"/>
              <a:t>frechet</a:t>
            </a:r>
            <a:r>
              <a:rPr lang="en-US" sz="2000" kern="0" dirty="0"/>
              <a:t>, gamma, </a:t>
            </a:r>
            <a:r>
              <a:rPr lang="en-US" sz="2000" kern="0" dirty="0" err="1"/>
              <a:t>gaussian</a:t>
            </a:r>
            <a:r>
              <a:rPr lang="en-US" sz="2000" kern="0" dirty="0"/>
              <a:t>, geometric, </a:t>
            </a:r>
            <a:r>
              <a:rPr lang="en-US" sz="2000" kern="0" dirty="0" err="1"/>
              <a:t>generalizedextremevalue</a:t>
            </a:r>
            <a:r>
              <a:rPr lang="en-US" sz="2000" kern="0" dirty="0"/>
              <a:t> (GEV), </a:t>
            </a:r>
            <a:r>
              <a:rPr lang="en-US" sz="2000" kern="0" dirty="0" err="1"/>
              <a:t>generalizedpareto</a:t>
            </a:r>
            <a:r>
              <a:rPr lang="en-US" sz="2000" kern="0" dirty="0"/>
              <a:t>, </a:t>
            </a:r>
            <a:r>
              <a:rPr lang="en-US" sz="2000" kern="0" dirty="0" err="1"/>
              <a:t>gumbel</a:t>
            </a:r>
            <a:r>
              <a:rPr lang="en-US" sz="2000" kern="0" dirty="0"/>
              <a:t>, histogram, </a:t>
            </a:r>
            <a:r>
              <a:rPr lang="en-US" sz="2000" kern="0" dirty="0" err="1"/>
              <a:t>inversegamma</a:t>
            </a:r>
            <a:r>
              <a:rPr lang="en-US" sz="2000" kern="0" dirty="0"/>
              <a:t>, </a:t>
            </a:r>
            <a:r>
              <a:rPr lang="en-US" sz="2000" kern="0" dirty="0" err="1"/>
              <a:t>laplace</a:t>
            </a:r>
            <a:r>
              <a:rPr lang="en-US" sz="2000" kern="0" dirty="0"/>
              <a:t>, logistic, </a:t>
            </a:r>
            <a:r>
              <a:rPr lang="en-US" sz="2000" kern="0" dirty="0" err="1"/>
              <a:t>loglogistic</a:t>
            </a:r>
            <a:r>
              <a:rPr lang="en-US" sz="2000" kern="0" dirty="0"/>
              <a:t>, lognormal (L), </a:t>
            </a:r>
            <a:r>
              <a:rPr lang="en-US" sz="2000" kern="0" dirty="0" err="1"/>
              <a:t>logtriangular</a:t>
            </a:r>
            <a:r>
              <a:rPr lang="en-US" sz="2000" kern="0" dirty="0"/>
              <a:t>, </a:t>
            </a:r>
            <a:r>
              <a:rPr lang="en-US" sz="2000" kern="0" dirty="0" err="1"/>
              <a:t>loguniform</a:t>
            </a:r>
            <a:r>
              <a:rPr lang="en-US" sz="2000" kern="0" dirty="0"/>
              <a:t>, </a:t>
            </a:r>
            <a:r>
              <a:rPr lang="en-US" sz="2000" kern="0" dirty="0" err="1"/>
              <a:t>negativebinomial</a:t>
            </a:r>
            <a:r>
              <a:rPr lang="en-US" sz="2000" kern="0" dirty="0"/>
              <a:t>, normal (N), </a:t>
            </a:r>
            <a:r>
              <a:rPr lang="en-US" sz="2000" kern="0" dirty="0" err="1"/>
              <a:t>pareto</a:t>
            </a:r>
            <a:r>
              <a:rPr lang="en-US" sz="2000" kern="0" dirty="0"/>
              <a:t>, pascal, </a:t>
            </a:r>
            <a:r>
              <a:rPr lang="en-US" sz="2000" kern="0" dirty="0" err="1"/>
              <a:t>powerfunction</a:t>
            </a:r>
            <a:r>
              <a:rPr lang="en-US" sz="2000" kern="0" dirty="0"/>
              <a:t>, </a:t>
            </a:r>
            <a:r>
              <a:rPr lang="en-US" sz="2000" kern="0" dirty="0" err="1"/>
              <a:t>poisson</a:t>
            </a:r>
            <a:r>
              <a:rPr lang="en-US" sz="2000" kern="0" dirty="0"/>
              <a:t>, quantiles, </a:t>
            </a:r>
            <a:r>
              <a:rPr lang="en-US" sz="2000" kern="0" dirty="0" err="1"/>
              <a:t>rayleigh</a:t>
            </a:r>
            <a:r>
              <a:rPr lang="en-US" sz="2000" kern="0" dirty="0"/>
              <a:t>, reciprocal, </a:t>
            </a:r>
            <a:r>
              <a:rPr lang="en-US" sz="2000" kern="0" dirty="0" err="1"/>
              <a:t>shiftedloglogistic</a:t>
            </a:r>
            <a:r>
              <a:rPr lang="en-US" sz="2000" kern="0" dirty="0"/>
              <a:t>, </a:t>
            </a:r>
            <a:r>
              <a:rPr lang="en-US" sz="2000" kern="0" dirty="0" err="1"/>
              <a:t>skewnormal</a:t>
            </a:r>
            <a:r>
              <a:rPr lang="en-US" sz="2000" kern="0" dirty="0"/>
              <a:t> (SN), student, trapezoidal, triangular (T), uniform (U), </a:t>
            </a:r>
            <a:r>
              <a:rPr lang="en-US" sz="2000" kern="0" dirty="0" err="1"/>
              <a:t>weibull</a:t>
            </a:r>
            <a:endParaRPr lang="en-US" sz="2000" kern="0" dirty="0"/>
          </a:p>
        </p:txBody>
      </p:sp>
    </p:spTree>
    <p:extLst>
      <p:ext uri="{BB962C8B-B14F-4D97-AF65-F5344CB8AC3E}">
        <p14:creationId xmlns:p14="http://schemas.microsoft.com/office/powerpoint/2010/main" val="37521650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1000"/>
                                        <p:tgtEl>
                                          <p:spTgt spid="4"/>
                                        </p:tgtEl>
                                      </p:cBhvr>
                                    </p:animEffect>
                                    <p:anim calcmode="lin" valueType="num">
                                      <p:cBhvr>
                                        <p:cTn id="8" dur="1000" fill="hold"/>
                                        <p:tgtEl>
                                          <p:spTgt spid="4"/>
                                        </p:tgtEl>
                                        <p:attrNameLst>
                                          <p:attrName>ppt_x</p:attrName>
                                        </p:attrNameLst>
                                      </p:cBhvr>
                                      <p:tavLst>
                                        <p:tav tm="0">
                                          <p:val>
                                            <p:strVal val="#ppt_x"/>
                                          </p:val>
                                        </p:tav>
                                        <p:tav tm="100000">
                                          <p:val>
                                            <p:strVal val="#ppt_x"/>
                                          </p:val>
                                        </p:tav>
                                      </p:tavLst>
                                    </p:anim>
                                    <p:anim calcmode="lin" valueType="num">
                                      <p:cBhvr>
                                        <p:cTn id="9" dur="1000" fill="hold"/>
                                        <p:tgtEl>
                                          <p:spTgt spid="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0402" name="Rectangle 2"/>
          <p:cNvSpPr>
            <a:spLocks noGrp="1" noChangeArrowheads="1"/>
          </p:cNvSpPr>
          <p:nvPr>
            <p:ph type="title"/>
          </p:nvPr>
        </p:nvSpPr>
        <p:spPr/>
        <p:txBody>
          <a:bodyPr/>
          <a:lstStyle/>
          <a:p>
            <a:pPr eaLnBrk="1" hangingPunct="1">
              <a:defRPr/>
            </a:pPr>
            <a:r>
              <a:rPr lang="en-US"/>
              <a:t>References</a:t>
            </a:r>
          </a:p>
        </p:txBody>
      </p:sp>
      <p:sp>
        <p:nvSpPr>
          <p:cNvPr id="128003" name="Rectangle 3"/>
          <p:cNvSpPr>
            <a:spLocks noGrp="1" noChangeArrowheads="1"/>
          </p:cNvSpPr>
          <p:nvPr>
            <p:ph type="body" idx="1"/>
          </p:nvPr>
        </p:nvSpPr>
        <p:spPr>
          <a:xfrm>
            <a:off x="609600" y="1828800"/>
            <a:ext cx="8305800" cy="4572000"/>
          </a:xfrm>
        </p:spPr>
        <p:txBody>
          <a:bodyPr/>
          <a:lstStyle/>
          <a:p>
            <a:pPr eaLnBrk="1" hangingPunct="1">
              <a:lnSpc>
                <a:spcPct val="80000"/>
              </a:lnSpc>
              <a:buFontTx/>
              <a:buNone/>
            </a:pPr>
            <a:r>
              <a:rPr lang="en-US" altLang="en-US" sz="1400"/>
              <a:t>Abbas, A.E. 2003. Entropy methods for univariate distributions in decision analysis. </a:t>
            </a:r>
            <a:r>
              <a:rPr lang="en-US" altLang="en-US" sz="1400" i="1"/>
              <a:t>Bayesian Inference and Maximum Entropy Methods in Science and</a:t>
            </a:r>
            <a:r>
              <a:rPr lang="en-US" altLang="en-US" sz="1400"/>
              <a:t> </a:t>
            </a:r>
            <a:r>
              <a:rPr lang="en-US" altLang="en-US" sz="1400" i="1"/>
              <a:t>Engineering</a:t>
            </a:r>
            <a:r>
              <a:rPr lang="en-US" altLang="en-US" sz="1400"/>
              <a:t>: 22nd International Workshop, editied by C.J. Williams, American Institute of Physics.</a:t>
            </a:r>
          </a:p>
          <a:p>
            <a:pPr eaLnBrk="1" hangingPunct="1">
              <a:lnSpc>
                <a:spcPct val="80000"/>
              </a:lnSpc>
              <a:buFontTx/>
              <a:buNone/>
            </a:pPr>
            <a:r>
              <a:rPr lang="en-US" altLang="en-US" sz="1400"/>
              <a:t>Cullen, A.C., and H.C. Frey. (1999). </a:t>
            </a:r>
            <a:r>
              <a:rPr lang="en-US" altLang="en-US" sz="1400" i="1"/>
              <a:t>Probabilistic Techniques in Exposure Assessment: A Handbook for Dealing with Variability and Uncertainty in Models and Inputs</a:t>
            </a:r>
            <a:r>
              <a:rPr lang="en-US" altLang="en-US" sz="1400"/>
              <a:t>. Plenum Press: New York.</a:t>
            </a:r>
          </a:p>
          <a:p>
            <a:pPr eaLnBrk="1" hangingPunct="1">
              <a:lnSpc>
                <a:spcPct val="80000"/>
              </a:lnSpc>
              <a:buFontTx/>
              <a:buNone/>
            </a:pPr>
            <a:r>
              <a:rPr lang="en-US" altLang="en-US" sz="1400"/>
              <a:t>Evans, M., N. Hastings, B. Peacock. 2000. </a:t>
            </a:r>
            <a:r>
              <a:rPr lang="en-US" altLang="en-US" sz="1400" i="1"/>
              <a:t>Statistical Distributions</a:t>
            </a:r>
            <a:r>
              <a:rPr lang="en-US" altLang="en-US" sz="1400"/>
              <a:t>. John Wiley and Sons, New York.</a:t>
            </a:r>
          </a:p>
          <a:p>
            <a:pPr eaLnBrk="1" hangingPunct="1">
              <a:lnSpc>
                <a:spcPct val="80000"/>
              </a:lnSpc>
              <a:buFontTx/>
              <a:buNone/>
            </a:pPr>
            <a:r>
              <a:rPr lang="en-US" altLang="en-US" sz="1400"/>
              <a:t>Ferson, S., R.B. Nelsen, J. Hajagos, D.J. Berleant, J. Zhang, W.T. Tucker, L.R. Ginzburg and W.L. Oberkampf. 2004. </a:t>
            </a:r>
            <a:r>
              <a:rPr lang="en-US" altLang="en-US" sz="1400" i="1"/>
              <a:t>Dependence in probabilistic modeling, Dempster-Shafer theory, and probability bounds analysis</a:t>
            </a:r>
            <a:r>
              <a:rPr lang="en-US" altLang="en-US" sz="1400"/>
              <a:t>. Sandia National Laboratories, Albuquerque, NM.</a:t>
            </a:r>
          </a:p>
          <a:p>
            <a:pPr eaLnBrk="1" hangingPunct="1">
              <a:lnSpc>
                <a:spcPct val="80000"/>
              </a:lnSpc>
              <a:buFontTx/>
              <a:buNone/>
            </a:pPr>
            <a:r>
              <a:rPr lang="en-US" altLang="en-US" sz="1400"/>
              <a:t>Hansen, F. (1997). </a:t>
            </a:r>
            <a:r>
              <a:rPr lang="en-US" altLang="en-US" sz="1400" i="1"/>
              <a:t>Policy for Use of Probabilistic Analysis in Risk Assessment at the U.S. Environmental Protection Agency.</a:t>
            </a:r>
            <a:r>
              <a:rPr lang="en-US" altLang="en-US" sz="1400"/>
              <a:t> EPA/ORD/NCEA May 15:1-4. Available on-line at http://www.epa.gov/osp/spc/probpol.htm. </a:t>
            </a:r>
          </a:p>
          <a:p>
            <a:pPr eaLnBrk="1" hangingPunct="1">
              <a:lnSpc>
                <a:spcPct val="80000"/>
              </a:lnSpc>
              <a:buFontTx/>
              <a:buNone/>
            </a:pPr>
            <a:r>
              <a:rPr lang="en-US" altLang="en-US" sz="1400"/>
              <a:t>Jaynes, E.T. (edited by G. Larry Bretthorst). 2003. </a:t>
            </a:r>
            <a:r>
              <a:rPr lang="en-US" altLang="en-US" sz="1400" i="1"/>
              <a:t>Probability Theory: The Logic of Science</a:t>
            </a:r>
            <a:r>
              <a:rPr lang="en-US" altLang="en-US" sz="1400"/>
              <a:t>. Cambridge University Press.</a:t>
            </a:r>
          </a:p>
          <a:p>
            <a:pPr eaLnBrk="1" hangingPunct="1">
              <a:lnSpc>
                <a:spcPct val="80000"/>
              </a:lnSpc>
              <a:buFontTx/>
              <a:buNone/>
            </a:pPr>
            <a:r>
              <a:rPr lang="en-US" altLang="en-US" sz="1400"/>
              <a:t>Lee, R.C. and W.E. Wright. 1994. Development of human exposure-factor distributions using maximum-entropy inference. </a:t>
            </a:r>
            <a:r>
              <a:rPr lang="en-US" altLang="en-US" sz="1400" i="1"/>
              <a:t>Journal of Exposure Analysis and Environmental Epidemiology</a:t>
            </a:r>
            <a:r>
              <a:rPr lang="en-US" altLang="en-US" sz="1400"/>
              <a:t> 4:329-341.</a:t>
            </a:r>
          </a:p>
          <a:p>
            <a:pPr eaLnBrk="1" hangingPunct="1">
              <a:lnSpc>
                <a:spcPct val="80000"/>
              </a:lnSpc>
              <a:buFontTx/>
              <a:buNone/>
            </a:pPr>
            <a:r>
              <a:rPr lang="en-US" altLang="en-US" sz="1400"/>
              <a:t>Morgan, M.G. and M. Henrion. (1990). </a:t>
            </a:r>
            <a:r>
              <a:rPr lang="en-US" altLang="en-US" sz="1400" i="1"/>
              <a:t>Uncertainty: A Guide to Dealing with Uncertainty in Quantitative Risk and Policy Analysis</a:t>
            </a:r>
            <a:r>
              <a:rPr lang="en-US" altLang="en-US" sz="1400"/>
              <a:t>. Cambridge University Press, Cambridge, UK.</a:t>
            </a:r>
          </a:p>
          <a:p>
            <a:pPr eaLnBrk="1" hangingPunct="1">
              <a:lnSpc>
                <a:spcPct val="80000"/>
              </a:lnSpc>
              <a:buFontTx/>
              <a:buNone/>
            </a:pPr>
            <a:r>
              <a:rPr lang="en-US" altLang="en-US" sz="1400"/>
              <a:t>Scheuer, E.M. and D.S. Stoller. (1962). On the generation of normal random vectors. </a:t>
            </a:r>
            <a:r>
              <a:rPr lang="en-US" altLang="en-US" sz="1400" i="1"/>
              <a:t>Technometrics</a:t>
            </a:r>
            <a:r>
              <a:rPr lang="en-US" altLang="en-US" sz="1400"/>
              <a:t> 4:278-281.</a:t>
            </a:r>
          </a:p>
          <a:p>
            <a:pPr eaLnBrk="1" hangingPunct="1">
              <a:lnSpc>
                <a:spcPct val="80000"/>
              </a:lnSpc>
              <a:buFontTx/>
              <a:buNone/>
            </a:pPr>
            <a:r>
              <a:rPr lang="en-US" altLang="en-US" sz="1400"/>
              <a:t>Solana, V. and N.C. Lind. 1990. Two principles for data based on probabilistic system analysis. </a:t>
            </a:r>
            <a:r>
              <a:rPr lang="en-US" altLang="en-US" sz="1400" i="1"/>
              <a:t>Proceedings of ICOSSAR '89, 5th International Conferences on Structural Safety and Reliability</a:t>
            </a:r>
            <a:r>
              <a:rPr lang="en-US" altLang="en-US" sz="1400"/>
              <a:t>. American Society of Civil Engineers, New York.</a:t>
            </a:r>
          </a:p>
        </p:txBody>
      </p:sp>
    </p:spTree>
    <p:extLst>
      <p:ext uri="{BB962C8B-B14F-4D97-AF65-F5344CB8AC3E}">
        <p14:creationId xmlns:p14="http://schemas.microsoft.com/office/powerpoint/2010/main" val="2946039702"/>
      </p:ext>
    </p:extLst>
  </p:cSld>
  <p:clrMapOvr>
    <a:masterClrMapping/>
  </p:clrMapOvr>
</p:sld>
</file>

<file path=ppt/theme/theme1.xml><?xml version="1.0" encoding="utf-8"?>
<a:theme xmlns:a="http://schemas.openxmlformats.org/drawingml/2006/main" name="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xml><?xml version="1.0" encoding="utf-8"?>
<a:theme xmlns:a="http://schemas.openxmlformats.org/drawingml/2006/main" name="Office Theme">
  <a:themeElements>
    <a:clrScheme name="">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Office Theme">
  <a:themeElements>
    <a:clrScheme name="">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65257</TotalTime>
  <Words>49481</Words>
  <Application>Microsoft Office PowerPoint</Application>
  <PresentationFormat>On-screen Show (4:3)</PresentationFormat>
  <Paragraphs>9397</Paragraphs>
  <Slides>567</Slides>
  <Notes>404</Notes>
  <HiddenSlides>15</HiddenSlides>
  <MMClips>1</MMClips>
  <ScaleCrop>false</ScaleCrop>
  <HeadingPairs>
    <vt:vector size="8" baseType="variant">
      <vt:variant>
        <vt:lpstr>Fonts Used</vt:lpstr>
      </vt:variant>
      <vt:variant>
        <vt:i4>24</vt:i4>
      </vt:variant>
      <vt:variant>
        <vt:lpstr>Theme</vt:lpstr>
      </vt:variant>
      <vt:variant>
        <vt:i4>1</vt:i4>
      </vt:variant>
      <vt:variant>
        <vt:lpstr>Embedded OLE Servers</vt:lpstr>
      </vt:variant>
      <vt:variant>
        <vt:i4>5</vt:i4>
      </vt:variant>
      <vt:variant>
        <vt:lpstr>Slide Titles</vt:lpstr>
      </vt:variant>
      <vt:variant>
        <vt:i4>567</vt:i4>
      </vt:variant>
    </vt:vector>
  </HeadingPairs>
  <TitlesOfParts>
    <vt:vector size="597" baseType="lpstr">
      <vt:lpstr>Arial Unicode MS</vt:lpstr>
      <vt:lpstr>Gulim</vt:lpstr>
      <vt:lpstr>MS PGothic</vt:lpstr>
      <vt:lpstr>MS PGothic</vt:lpstr>
      <vt:lpstr>Arial</vt:lpstr>
      <vt:lpstr>Arial Black</vt:lpstr>
      <vt:lpstr>Arial Narrow</vt:lpstr>
      <vt:lpstr>Baby Kruffy</vt:lpstr>
      <vt:lpstr>Calibri</vt:lpstr>
      <vt:lpstr>Cambria Math</vt:lpstr>
      <vt:lpstr>Courier New</vt:lpstr>
      <vt:lpstr>Garamond</vt:lpstr>
      <vt:lpstr>Impact</vt:lpstr>
      <vt:lpstr>MS Sans Serif</vt:lpstr>
      <vt:lpstr>Palatino Linotype</vt:lpstr>
      <vt:lpstr>Papyrus</vt:lpstr>
      <vt:lpstr>Script MT Bold</vt:lpstr>
      <vt:lpstr>Symbol</vt:lpstr>
      <vt:lpstr>Times New Roman</vt:lpstr>
      <vt:lpstr>TimesNewRoman</vt:lpstr>
      <vt:lpstr>TimesNewRomanPS-ItalicMT</vt:lpstr>
      <vt:lpstr>TimesNewRomanPSMT</vt:lpstr>
      <vt:lpstr>Urdu Typesetting</vt:lpstr>
      <vt:lpstr>Wingdings</vt:lpstr>
      <vt:lpstr>Default Design</vt:lpstr>
      <vt:lpstr>Drawing</vt:lpstr>
      <vt:lpstr>Equation.3</vt:lpstr>
      <vt:lpstr>Equation</vt:lpstr>
      <vt:lpstr>Picture</vt:lpstr>
      <vt:lpstr>Chart</vt:lpstr>
      <vt:lpstr>Monte Carlo and probability bounds in R with hardly any data </vt:lpstr>
      <vt:lpstr>  Shortcourse held with the Society for Risk Analysis annual meeting    5 December 2021     Presenters: Alex Wimbush and Scott Ferson Institute for Risk and Uncertainty University of Liverpool   Copyright 2021 Scott Ferson Portions copyright 2016 Applied Biomathematics All rights reserved worldwide </vt:lpstr>
      <vt:lpstr>Outline</vt:lpstr>
      <vt:lpstr>“Open question”</vt:lpstr>
      <vt:lpstr>Getting started in R</vt:lpstr>
      <vt:lpstr>Installing libraries we’ll need</vt:lpstr>
      <vt:lpstr>Install the sra.r Monte Carlo library</vt:lpstr>
      <vt:lpstr>Testing the sra.r installation</vt:lpstr>
      <vt:lpstr>sra.r Monte Carlo library</vt:lpstr>
      <vt:lpstr>Generalized convolutions</vt:lpstr>
      <vt:lpstr>Functionality in sra.r</vt:lpstr>
      <vt:lpstr>Monte Carlo simulation</vt:lpstr>
      <vt:lpstr>Traditional practice</vt:lpstr>
      <vt:lpstr>What’s needed</vt:lpstr>
      <vt:lpstr>Probabilistic models</vt:lpstr>
      <vt:lpstr>What is probability?</vt:lpstr>
      <vt:lpstr>Bayesian probability</vt:lpstr>
      <vt:lpstr>Frequentist probability</vt:lpstr>
      <vt:lpstr>Distribution</vt:lpstr>
      <vt:lpstr>Probability distributions</vt:lpstr>
      <vt:lpstr>Probability distribution display</vt:lpstr>
      <vt:lpstr>Continuous distributions</vt:lpstr>
      <vt:lpstr>Discrete distributions</vt:lpstr>
      <vt:lpstr>Notation and language</vt:lpstr>
      <vt:lpstr>Ensemble</vt:lpstr>
      <vt:lpstr>Specification of ensembles</vt:lpstr>
      <vt:lpstr>Computational methods</vt:lpstr>
      <vt:lpstr>Pseudorandom numbers</vt:lpstr>
      <vt:lpstr>Sampling from a uniform</vt:lpstr>
      <vt:lpstr>Sampling continuous distributions</vt:lpstr>
      <vt:lpstr>Sampling discrete distributions</vt:lpstr>
      <vt:lpstr>Generating random deviates</vt:lpstr>
      <vt:lpstr>Box-Muller algorithm</vt:lpstr>
      <vt:lpstr>Convolution (arithmetic on distributions)</vt:lpstr>
      <vt:lpstr>Convolution</vt:lpstr>
      <vt:lpstr>Integrated calculations</vt:lpstr>
      <vt:lpstr>Example: contaminant plume</vt:lpstr>
      <vt:lpstr>Example: travel time</vt:lpstr>
      <vt:lpstr>Implementation</vt:lpstr>
      <vt:lpstr>Implementation</vt:lpstr>
      <vt:lpstr>PowerPoint Presentation</vt:lpstr>
      <vt:lpstr>Result of the simulation</vt:lpstr>
      <vt:lpstr>Interpreting the result</vt:lpstr>
      <vt:lpstr>Detail</vt:lpstr>
      <vt:lpstr>Selecting input distributions</vt:lpstr>
      <vt:lpstr>How to specify distributions</vt:lpstr>
      <vt:lpstr>Default distributions</vt:lpstr>
      <vt:lpstr>Arguments (frequently abused)</vt:lpstr>
      <vt:lpstr>Fitting distributions</vt:lpstr>
      <vt:lpstr>Method of matching moments</vt:lpstr>
      <vt:lpstr>Example</vt:lpstr>
      <vt:lpstr>Maximum likelihood (ML)</vt:lpstr>
      <vt:lpstr>Maximum likelihood in practice</vt:lpstr>
      <vt:lpstr>Graphical/regression methods</vt:lpstr>
      <vt:lpstr>Goodness of fit (GoF)</vt:lpstr>
      <vt:lpstr>Empirical distributions</vt:lpstr>
      <vt:lpstr>Example</vt:lpstr>
      <vt:lpstr>Drawbacks of EDFs</vt:lpstr>
      <vt:lpstr>Selecting distributions without data</vt:lpstr>
      <vt:lpstr>PERT</vt:lpstr>
      <vt:lpstr>Every betaPERT looks like one of these</vt:lpstr>
      <vt:lpstr>Example: explosion from gas leaks</vt:lpstr>
      <vt:lpstr>Advantages of PERT</vt:lpstr>
      <vt:lpstr>Disadvantages of PERT</vt:lpstr>
      <vt:lpstr>Maximum entropy</vt:lpstr>
      <vt:lpstr>Maximum entropy</vt:lpstr>
      <vt:lpstr>Maximum entropy solutions</vt:lpstr>
      <vt:lpstr>PowerPoint Presentation</vt:lpstr>
      <vt:lpstr>Example: groundwater travel time</vt:lpstr>
      <vt:lpstr>Implementation</vt:lpstr>
      <vt:lpstr>Maximum entropy inputs</vt:lpstr>
      <vt:lpstr>Travel time</vt:lpstr>
      <vt:lpstr>Example: mercury in wild mink</vt:lpstr>
      <vt:lpstr>Total daily intake from diet</vt:lpstr>
      <vt:lpstr>What’s known about the inputs</vt:lpstr>
      <vt:lpstr>Input assignments</vt:lpstr>
      <vt:lpstr>Input distributions</vt:lpstr>
      <vt:lpstr>Results</vt:lpstr>
      <vt:lpstr>Maximum entropy’s problem</vt:lpstr>
      <vt:lpstr>How to specify distributions</vt:lpstr>
      <vt:lpstr>Wrinkles</vt:lpstr>
      <vt:lpstr>How many replications</vt:lpstr>
      <vt:lpstr>100 versus 10,000 replicates</vt:lpstr>
      <vt:lpstr>Confidence interval for a fractile</vt:lpstr>
      <vt:lpstr>Kolmogorov-Smirnov bounds</vt:lpstr>
      <vt:lpstr>Latin hypercube sampling</vt:lpstr>
      <vt:lpstr>Monte Carlo propagation</vt:lpstr>
      <vt:lpstr>Each variable gets a single value</vt:lpstr>
      <vt:lpstr>Multiple instantiation problem</vt:lpstr>
      <vt:lpstr>Same-plate-of-fish problem</vt:lpstr>
      <vt:lpstr>Microevent modeling</vt:lpstr>
      <vt:lpstr>Conclusions about Monte Carlo</vt:lpstr>
      <vt:lpstr>Steps in a Monte Carlo PRA</vt:lpstr>
      <vt:lpstr>Pitfalls</vt:lpstr>
      <vt:lpstr>Limitations of Monte Carlo</vt:lpstr>
      <vt:lpstr>Two-dimensional simulation</vt:lpstr>
      <vt:lpstr>Monte Carlo in sra.r</vt:lpstr>
      <vt:lpstr>Monte Carlo in sra.r</vt:lpstr>
      <vt:lpstr>References</vt:lpstr>
      <vt:lpstr>Install the pba.r probability box library</vt:lpstr>
      <vt:lpstr>Die-hard RStudio users</vt:lpstr>
      <vt:lpstr>pba.r probability bounds library</vt:lpstr>
      <vt:lpstr>Generalized convolutions</vt:lpstr>
      <vt:lpstr>Testing the pba.r installation</vt:lpstr>
      <vt:lpstr>Two kinds of uncertainty</vt:lpstr>
      <vt:lpstr>Two kinds of uncertainty</vt:lpstr>
      <vt:lpstr>Variability = aleatory uncertainty</vt:lpstr>
      <vt:lpstr>Incertitude = epistemic uncertainty</vt:lpstr>
      <vt:lpstr>Propagating incertitude</vt:lpstr>
      <vt:lpstr>Must be treated differently</vt:lpstr>
      <vt:lpstr>Probability bounds analysis</vt:lpstr>
      <vt:lpstr>Bounding probability is an old idea</vt:lpstr>
      <vt:lpstr>Why bounding is a good idea</vt:lpstr>
      <vt:lpstr>Rigorousness</vt:lpstr>
      <vt:lpstr>Closely related to other ideas</vt:lpstr>
      <vt:lpstr> </vt:lpstr>
      <vt:lpstr>Probability bounds</vt:lpstr>
      <vt:lpstr>What is a probability box (p-box)?</vt:lpstr>
      <vt:lpstr>Probability bounds analysis</vt:lpstr>
      <vt:lpstr>Calculations</vt:lpstr>
      <vt:lpstr>Example: uncontrolled fire</vt:lpstr>
      <vt:lpstr>Imperfect information</vt:lpstr>
      <vt:lpstr>PowerPoint Presentation</vt:lpstr>
      <vt:lpstr>Resulting answers</vt:lpstr>
      <vt:lpstr>Summary statistics</vt:lpstr>
      <vt:lpstr>How to use the results</vt:lpstr>
      <vt:lpstr>Can uncertainty swamp the answer?</vt:lpstr>
      <vt:lpstr>Duality</vt:lpstr>
      <vt:lpstr>Breadth (incertitude) v. tilt (variability)</vt:lpstr>
      <vt:lpstr>Probability bounds arithmetic</vt:lpstr>
      <vt:lpstr>Cartesian product</vt:lpstr>
      <vt:lpstr>A+B under independence</vt:lpstr>
      <vt:lpstr>Where do inputs come from?</vt:lpstr>
      <vt:lpstr>Where do input p-boxes come from?</vt:lpstr>
      <vt:lpstr>Robust Bayes can make a p-box</vt:lpstr>
      <vt:lpstr>Constraint propagation</vt:lpstr>
      <vt:lpstr>PowerPoint Presentation</vt:lpstr>
      <vt:lpstr>Maximum entropy’s problem</vt:lpstr>
      <vt:lpstr>Sparse data yield shallow likelihoods</vt:lpstr>
      <vt:lpstr>Treelining likelihood makes a p-box</vt:lpstr>
      <vt:lpstr>Sources of incertitude in data</vt:lpstr>
      <vt:lpstr>Imprecise sample data</vt:lpstr>
      <vt:lpstr>PowerPoint Presentation</vt:lpstr>
      <vt:lpstr>Empirical distribution of intervals</vt:lpstr>
      <vt:lpstr>Uncertainty about the EDF</vt:lpstr>
      <vt:lpstr>Fitted to normals</vt:lpstr>
      <vt:lpstr>Distributional uncertainty</vt:lpstr>
      <vt:lpstr>Distributional confidence limits</vt:lpstr>
      <vt:lpstr>Confidence band about a p-box</vt:lpstr>
      <vt:lpstr>KS generalizes well</vt:lpstr>
      <vt:lpstr>Distributional confidence limits</vt:lpstr>
      <vt:lpstr>Single-sample confidence band</vt:lpstr>
      <vt:lpstr>Very wide, even assuming normality</vt:lpstr>
      <vt:lpstr>Confidence bands aren’t rigorous</vt:lpstr>
      <vt:lpstr>Every p-box represents assumptions</vt:lpstr>
      <vt:lpstr>Confidence boxes</vt:lpstr>
      <vt:lpstr>Example:  binomial rate</vt:lpstr>
      <vt:lpstr>Binomial rate p for k of n trials</vt:lpstr>
      <vt:lpstr>Uncertainties expressible with p-boxes</vt:lpstr>
      <vt:lpstr>Modeling for surrogacy</vt:lpstr>
      <vt:lpstr>Example: Lobascio’s travel time</vt:lpstr>
      <vt:lpstr>pba.r</vt:lpstr>
      <vt:lpstr>Inputs as mmms p-boxes</vt:lpstr>
      <vt:lpstr>Output p-box</vt:lpstr>
      <vt:lpstr>Detail of left tail</vt:lpstr>
      <vt:lpstr>Example: mercury in wild mink</vt:lpstr>
      <vt:lpstr>Total daily intake from diet</vt:lpstr>
      <vt:lpstr>What is known about the variables</vt:lpstr>
      <vt:lpstr>Input assignments</vt:lpstr>
      <vt:lpstr>pba.r</vt:lpstr>
      <vt:lpstr>Input p-boxes</vt:lpstr>
      <vt:lpstr>Results</vt:lpstr>
      <vt:lpstr>Example: PCBs and duck hunters</vt:lpstr>
      <vt:lpstr>Hazard quotient</vt:lpstr>
      <vt:lpstr>Inputs and results</vt:lpstr>
      <vt:lpstr>2MC simulations may not fill p-boxes</vt:lpstr>
      <vt:lpstr>Probability bounds analysis</vt:lpstr>
      <vt:lpstr>Advantages</vt:lpstr>
      <vt:lpstr>What p-boxes can’t do</vt:lpstr>
      <vt:lpstr>Don’t know the input distributions</vt:lpstr>
      <vt:lpstr>Wishful thinking</vt:lpstr>
      <vt:lpstr>The assumptions can understate risks</vt:lpstr>
      <vt:lpstr>A few grossly uncertain inputs</vt:lpstr>
      <vt:lpstr>A lot of grossly uncertain inputs...</vt:lpstr>
      <vt:lpstr>Smoke and mirrors certainty</vt:lpstr>
      <vt:lpstr>Probability bounds analysis in pba.r</vt:lpstr>
      <vt:lpstr>Probability bounds analysis in pba.r</vt:lpstr>
      <vt:lpstr>Neuroscience of risk</vt:lpstr>
      <vt:lpstr>Psychometry</vt:lpstr>
      <vt:lpstr>Paradoxes &amp; biases</vt:lpstr>
      <vt:lpstr>Risk aversion</vt:lpstr>
      <vt:lpstr>Ambiguity aversion</vt:lpstr>
      <vt:lpstr>Ellsberg Paradox</vt:lpstr>
      <vt:lpstr>Persistent paradox</vt:lpstr>
      <vt:lpstr>Ambiguity (incertitude)</vt:lpstr>
      <vt:lpstr>Neuroscience of risk perception</vt:lpstr>
      <vt:lpstr>Partial list of mental calculators</vt:lpstr>
      <vt:lpstr>What’s the evidence for an ‘uncertainty detector’ in humans?</vt:lpstr>
      <vt:lpstr>fMRI</vt:lpstr>
      <vt:lpstr>Ambiguity/incertitude detector</vt:lpstr>
      <vt:lpstr>Other species</vt:lpstr>
      <vt:lpstr>What’s the evidence for a ‘probability sense’ in humans?</vt:lpstr>
      <vt:lpstr>Probability sense</vt:lpstr>
      <vt:lpstr>Bayesian reasoning (poor)</vt:lpstr>
      <vt:lpstr>Bayesian reasoning (good)</vt:lpstr>
      <vt:lpstr>Calculators must be triggered</vt:lpstr>
      <vt:lpstr>Multiple calculators may fire</vt:lpstr>
      <vt:lpstr>Conflict explains Ellsberg paradox</vt:lpstr>
      <vt:lpstr>Biological basis for Ellsberg</vt:lpstr>
      <vt:lpstr>Conflict may explain other biases too</vt:lpstr>
      <vt:lpstr>Loss aversion</vt:lpstr>
      <vt:lpstr>Loss aversion</vt:lpstr>
      <vt:lpstr>But why?</vt:lpstr>
      <vt:lpstr>PowerPoint Presentation</vt:lpstr>
      <vt:lpstr>PowerPoint Presentation</vt:lpstr>
      <vt:lpstr>PowerPoint Presentation</vt:lpstr>
      <vt:lpstr>Loss aversion disappears with certainty</vt:lpstr>
      <vt:lpstr>Direct experimental evidence</vt:lpstr>
      <vt:lpstr>Clinical evidence</vt:lpstr>
      <vt:lpstr>But why pessimism?</vt:lpstr>
      <vt:lpstr>And even in plants!</vt:lpstr>
      <vt:lpstr>Plant pessimism</vt:lpstr>
      <vt:lpstr>Pessimism is not inevitable</vt:lpstr>
      <vt:lpstr>Collisions of the two calculators</vt:lpstr>
      <vt:lpstr>Third calculator: intuitive economics</vt:lpstr>
      <vt:lpstr>How should you play?</vt:lpstr>
      <vt:lpstr>Universal in humans</vt:lpstr>
      <vt:lpstr>Why do humans do this?</vt:lpstr>
      <vt:lpstr>Why are humans irrational?</vt:lpstr>
      <vt:lpstr>Currently, confusion is guaranteed</vt:lpstr>
      <vt:lpstr>Import for risk assessment</vt:lpstr>
      <vt:lpstr>Risk communication</vt:lpstr>
      <vt:lpstr>People are good risk calculators</vt:lpstr>
      <vt:lpstr>People are bad risk calculators</vt:lpstr>
      <vt:lpstr>1. Wrong format</vt:lpstr>
      <vt:lpstr>2. When risk is imposed</vt:lpstr>
      <vt:lpstr>3. When risk is uncertain</vt:lpstr>
      <vt:lpstr>4. When experts tell the risk</vt:lpstr>
      <vt:lpstr>Take-home messages</vt:lpstr>
      <vt:lpstr>Correlation and dependency</vt:lpstr>
      <vt:lpstr>Dependence</vt:lpstr>
      <vt:lpstr> Dependence can be complex</vt:lpstr>
      <vt:lpstr>Dependence for fixed correlation</vt:lpstr>
      <vt:lpstr>Datasaurus Dozen</vt:lpstr>
      <vt:lpstr>Constrained targeted swarming</vt:lpstr>
      <vt:lpstr>Dependencies</vt:lpstr>
      <vt:lpstr>Perfect dependence</vt:lpstr>
      <vt:lpstr>Specified correlations</vt:lpstr>
      <vt:lpstr>Bivariate case</vt:lpstr>
      <vt:lpstr>Modeling dependencies</vt:lpstr>
      <vt:lpstr>Correlations with sra.r</vt:lpstr>
      <vt:lpstr>Script to make complex correlations</vt:lpstr>
      <vt:lpstr>But what if we don’t know r ?</vt:lpstr>
      <vt:lpstr>Scattergrams with zero correlation</vt:lpstr>
      <vt:lpstr>X+Y depends on dependence</vt:lpstr>
      <vt:lpstr>Can’t always assume independence</vt:lpstr>
      <vt:lpstr>What about other dependencies?</vt:lpstr>
      <vt:lpstr>Perfect dependence</vt:lpstr>
      <vt:lpstr>Opposite dependence</vt:lpstr>
      <vt:lpstr>Perfect and opposite dependencies</vt:lpstr>
      <vt:lpstr>Uncertainty about dependence</vt:lpstr>
      <vt:lpstr>Varying the correlation coefficient</vt:lpstr>
      <vt:lpstr>Counterexample: outside the cone!</vt:lpstr>
      <vt:lpstr>Fréchet inequalities</vt:lpstr>
      <vt:lpstr>Fréchet case (no assumption)</vt:lpstr>
      <vt:lpstr>Naïve Fréchet case</vt:lpstr>
      <vt:lpstr>Fréchet can be improved</vt:lpstr>
      <vt:lpstr>Frank, Nelsen and Sklar (1987)</vt:lpstr>
      <vt:lpstr>Best possible bounds</vt:lpstr>
      <vt:lpstr>Unknown dependence</vt:lpstr>
      <vt:lpstr>Fréchet dependence bounds</vt:lpstr>
      <vt:lpstr>Between independence and Fréchet</vt:lpstr>
      <vt:lpstr>Unknown but positive dependence</vt:lpstr>
      <vt:lpstr>Uncorrelated variables</vt:lpstr>
      <vt:lpstr>“Linear” correlation</vt:lpstr>
      <vt:lpstr>Can model dependence exactly too</vt:lpstr>
      <vt:lpstr>PowerPoint Presentation</vt:lpstr>
      <vt:lpstr>Example: dioxin inhalation</vt:lpstr>
      <vt:lpstr>Total daily intake from inhalation</vt:lpstr>
      <vt:lpstr>Input distributions</vt:lpstr>
      <vt:lpstr>Results</vt:lpstr>
      <vt:lpstr>Uncertainty about dependence</vt:lpstr>
      <vt:lpstr>Try it in pba.r</vt:lpstr>
      <vt:lpstr>Model uncertainty</vt:lpstr>
      <vt:lpstr>Model uncertainty</vt:lpstr>
      <vt:lpstr>Uncertainty in probabilistic analyses</vt:lpstr>
      <vt:lpstr>Monte Carlo strategy</vt:lpstr>
      <vt:lpstr>Model uncertainty as a mixture</vt:lpstr>
      <vt:lpstr>General strategies</vt:lpstr>
      <vt:lpstr>Sensitivity (what-if) studies</vt:lpstr>
      <vt:lpstr>Drawbacks of what-if</vt:lpstr>
      <vt:lpstr>Probabilistic mixture</vt:lpstr>
      <vt:lpstr>Drawbacks of mixture</vt:lpstr>
      <vt:lpstr>Bayesian model averaging</vt:lpstr>
      <vt:lpstr>Drawbacks of Bayesian averaging</vt:lpstr>
      <vt:lpstr>Bounding probabilities</vt:lpstr>
      <vt:lpstr>Drawbacks of bounding</vt:lpstr>
      <vt:lpstr>Numerical example</vt:lpstr>
      <vt:lpstr>PowerPoint Presentation</vt:lpstr>
      <vt:lpstr>PowerPoint Presentation</vt:lpstr>
      <vt:lpstr>When you can enumerate the models</vt:lpstr>
      <vt:lpstr>When you can’t list the models</vt:lpstr>
      <vt:lpstr>Synopsis of the four approaches</vt:lpstr>
      <vt:lpstr>Sensitivity analysis</vt:lpstr>
      <vt:lpstr>When to break down and get more data</vt:lpstr>
      <vt:lpstr>Justifying further empirical effort</vt:lpstr>
      <vt:lpstr>Sensitivity analysis of  p-boxes</vt:lpstr>
      <vt:lpstr>Pinching sensitivity analyses</vt:lpstr>
      <vt:lpstr>Pinching to a precise distribution</vt:lpstr>
      <vt:lpstr>Examples</vt:lpstr>
      <vt:lpstr>Pinching to a point value</vt:lpstr>
      <vt:lpstr>Examples</vt:lpstr>
      <vt:lpstr>Pinching dependence</vt:lpstr>
      <vt:lpstr>Example</vt:lpstr>
      <vt:lpstr>Pinching to a zero-variance interval</vt:lpstr>
      <vt:lpstr>Pinching to a zero-variance interval</vt:lpstr>
      <vt:lpstr>Pinching to other targets</vt:lpstr>
      <vt:lpstr>Case study: dike reliability</vt:lpstr>
      <vt:lpstr>The inputs</vt:lpstr>
      <vt:lpstr>Analysis</vt:lpstr>
      <vt:lpstr>Percent reduction of uncertainty</vt:lpstr>
      <vt:lpstr>On the same axis</vt:lpstr>
      <vt:lpstr>Caveat</vt:lpstr>
      <vt:lpstr>What about engineering control?</vt:lpstr>
      <vt:lpstr>Sensitivity analysis with p-boxes</vt:lpstr>
      <vt:lpstr>PowerPoint Presentation</vt:lpstr>
      <vt:lpstr>Local derivatives</vt:lpstr>
      <vt:lpstr>On the same axis</vt:lpstr>
      <vt:lpstr>Completely different rankings</vt:lpstr>
      <vt:lpstr>Different ‘sensitivity’ questions</vt:lpstr>
      <vt:lpstr>Backcalculation</vt:lpstr>
      <vt:lpstr>Engineering design under uncertainty</vt:lpstr>
      <vt:lpstr>A typical problem</vt:lpstr>
      <vt:lpstr>Backcalculation</vt:lpstr>
      <vt:lpstr>Planning a remediation program</vt:lpstr>
      <vt:lpstr>Can’t just solve for concentration</vt:lpstr>
      <vt:lpstr>Example</vt:lpstr>
      <vt:lpstr>Untangling backcalculations</vt:lpstr>
      <vt:lpstr>Correct solution</vt:lpstr>
      <vt:lpstr>Doesn’t work for distributions either</vt:lpstr>
      <vt:lpstr>PowerPoint Presentation</vt:lpstr>
      <vt:lpstr>PowerPoint Presentation</vt:lpstr>
      <vt:lpstr>Normal approximation</vt:lpstr>
      <vt:lpstr>PowerPoint Presentation</vt:lpstr>
      <vt:lpstr>Iterative (trial &amp; error) approach</vt:lpstr>
      <vt:lpstr>PowerPoint Presentation</vt:lpstr>
      <vt:lpstr>Backcalculation with p-boxes</vt:lpstr>
      <vt:lpstr>Getting the answer</vt:lpstr>
      <vt:lpstr>Check it by plugging it back in</vt:lpstr>
      <vt:lpstr>P-boxes</vt:lpstr>
      <vt:lpstr>NASA shielding example</vt:lpstr>
      <vt:lpstr>P-boxes express these constraints</vt:lpstr>
      <vt:lpstr>Can’t just invert the equation</vt:lpstr>
      <vt:lpstr>Wrong calculation</vt:lpstr>
      <vt:lpstr>Correct way uses backcalculation</vt:lpstr>
      <vt:lpstr>P-boxes better than worst case</vt:lpstr>
      <vt:lpstr>Precise distributions don’t work</vt:lpstr>
      <vt:lpstr>Backcalculation algebra</vt:lpstr>
      <vt:lpstr>PowerPoint Presentation</vt:lpstr>
      <vt:lpstr>Conclusion</vt:lpstr>
      <vt:lpstr>Kernal versus shell</vt:lpstr>
      <vt:lpstr>Rounding wrinkle</vt:lpstr>
      <vt:lpstr>Not the same as deconvolution</vt:lpstr>
      <vt:lpstr>Controlled backcalculation</vt:lpstr>
      <vt:lpstr>Backcalculation may not work</vt:lpstr>
      <vt:lpstr>Control solution</vt:lpstr>
      <vt:lpstr>Advance planning</vt:lpstr>
      <vt:lpstr>PowerPoint Presentation</vt:lpstr>
      <vt:lpstr>Control</vt:lpstr>
      <vt:lpstr>Pressurized gas</vt:lpstr>
      <vt:lpstr>Checking control solution</vt:lpstr>
      <vt:lpstr>Checking the result</vt:lpstr>
      <vt:lpstr>PowerPoint Presentation</vt:lpstr>
      <vt:lpstr>Designing control</vt:lpstr>
      <vt:lpstr>Inner versus outer intervals</vt:lpstr>
      <vt:lpstr>Imprecise statistics</vt:lpstr>
      <vt:lpstr>Small sample size</vt:lpstr>
      <vt:lpstr>Other uncertainties</vt:lpstr>
      <vt:lpstr>Measurements aren’t reals</vt:lpstr>
      <vt:lpstr>Missing data</vt:lpstr>
      <vt:lpstr>Censoring</vt:lpstr>
      <vt:lpstr>Interval data</vt:lpstr>
      <vt:lpstr>Interval uncertainty</vt:lpstr>
      <vt:lpstr>Two approaches</vt:lpstr>
      <vt:lpstr>A tale of two data sets</vt:lpstr>
      <vt:lpstr>PowerPoint Presentation</vt:lpstr>
      <vt:lpstr>Empirical distribution</vt:lpstr>
      <vt:lpstr>Intervals approach</vt:lpstr>
      <vt:lpstr>Uncertainty about the EDF</vt:lpstr>
      <vt:lpstr>Uniforms approach</vt:lpstr>
      <vt:lpstr>What’s the difference?</vt:lpstr>
      <vt:lpstr>Uniforms versus intervals approach</vt:lpstr>
      <vt:lpstr>Bias accumulates</vt:lpstr>
      <vt:lpstr>Fitted distribution</vt:lpstr>
      <vt:lpstr>Interval approach</vt:lpstr>
      <vt:lpstr>PowerPoint Presentation</vt:lpstr>
      <vt:lpstr>PowerPoint Presentation</vt:lpstr>
      <vt:lpstr>Results from intervals approach</vt:lpstr>
      <vt:lpstr>Maximum likelihood for censored data</vt:lpstr>
      <vt:lpstr>Single datum</vt:lpstr>
      <vt:lpstr>Maximum likelihood for multiple data</vt:lpstr>
      <vt:lpstr>Results from uniforms approach</vt:lpstr>
      <vt:lpstr>Negligible difference</vt:lpstr>
      <vt:lpstr>Are these answers reasonable?</vt:lpstr>
      <vt:lpstr>Take-home messages</vt:lpstr>
      <vt:lpstr>Computing with confidence</vt:lpstr>
      <vt:lpstr>Many ways to fit distributions to data</vt:lpstr>
      <vt:lpstr>Little coherence in practice</vt:lpstr>
      <vt:lpstr>Frequentist confidence intervals</vt:lpstr>
      <vt:lpstr>Bayesian approaches</vt:lpstr>
      <vt:lpstr>Confidence distributions</vt:lpstr>
      <vt:lpstr>Confidence distributions</vt:lpstr>
      <vt:lpstr>Confidence interval</vt:lpstr>
      <vt:lpstr>Confidence distributions</vt:lpstr>
      <vt:lpstr>Confidence structures (c-boxes)</vt:lpstr>
      <vt:lpstr>Confidence interpretation</vt:lpstr>
      <vt:lpstr>Estimators</vt:lpstr>
      <vt:lpstr>Binomial rate p for k of n trials</vt:lpstr>
      <vt:lpstr>How does the Bayes analysis compare?</vt:lpstr>
      <vt:lpstr>PowerPoint Presentation</vt:lpstr>
      <vt:lpstr>PowerPoint Presentation</vt:lpstr>
      <vt:lpstr>PowerPoint Presentation</vt:lpstr>
      <vt:lpstr>C-boxes partition the vacuous square</vt:lpstr>
      <vt:lpstr>Example: normal mean</vt:lpstr>
      <vt:lpstr>Example: normal mean</vt:lpstr>
      <vt:lpstr>Deriving c-boxes</vt:lpstr>
      <vt:lpstr>Example: non-parametric problem</vt:lpstr>
      <vt:lpstr>Captured uncertainties </vt:lpstr>
      <vt:lpstr>Propagated as probability boxes</vt:lpstr>
      <vt:lpstr>Prediction structures</vt:lpstr>
      <vt:lpstr>Example:  Bernoulli distribution</vt:lpstr>
      <vt:lpstr>Average all such p-boxes</vt:lpstr>
      <vt:lpstr>Predictive p-boxes for observables</vt:lpstr>
      <vt:lpstr>Example: Binomial distribution</vt:lpstr>
      <vt:lpstr>Prediction structures are p-boxes</vt:lpstr>
      <vt:lpstr>Computing with c-boxes</vt:lpstr>
      <vt:lpstr>Conjunction (AND)</vt:lpstr>
      <vt:lpstr>Summary for c-boxes</vt:lpstr>
      <vt:lpstr>Applies even with zero data</vt:lpstr>
      <vt:lpstr>PowerPoint Presentation</vt:lpstr>
      <vt:lpstr>Conclusions</vt:lpstr>
      <vt:lpstr>More information</vt:lpstr>
      <vt:lpstr>C-boxes are Bayesian</vt:lpstr>
      <vt:lpstr>Prediction structures are p-boxes</vt:lpstr>
      <vt:lpstr>Fermi estimates</vt:lpstr>
      <vt:lpstr>Fermi estimates</vt:lpstr>
      <vt:lpstr>Simplicity has advantages</vt:lpstr>
      <vt:lpstr>Probabilizing Fermi</vt:lpstr>
      <vt:lpstr>Seat-of-the-pants distributions</vt:lpstr>
      <vt:lpstr>R functions for Fermi (log)normal</vt:lpstr>
      <vt:lpstr>Fermi examples</vt:lpstr>
      <vt:lpstr>Mean range trick</vt:lpstr>
      <vt:lpstr>R functions for mean range trick</vt:lpstr>
      <vt:lpstr>Examples with mean range</vt:lpstr>
      <vt:lpstr>Fermi strategies</vt:lpstr>
      <vt:lpstr>What about correlations?</vt:lpstr>
      <vt:lpstr>Correlation within ellipses</vt:lpstr>
      <vt:lpstr>Two-dimensional ranges</vt:lpstr>
      <vt:lpstr>Ellipses as multivariate intervals</vt:lpstr>
      <vt:lpstr>Formulas for the ellipses</vt:lpstr>
      <vt:lpstr>Strong correlation</vt:lpstr>
      <vt:lpstr>Some correlation</vt:lpstr>
      <vt:lpstr>No correlation</vt:lpstr>
      <vt:lpstr>Fermi estimate of correlation</vt:lpstr>
      <vt:lpstr>Fermi estimation</vt:lpstr>
      <vt:lpstr>Imprecise probabilities</vt:lpstr>
      <vt:lpstr>Probability of an event</vt:lpstr>
      <vt:lpstr>Why is yet another method needed?</vt:lpstr>
      <vt:lpstr>What bounding probability can’t do</vt:lpstr>
      <vt:lpstr>Imprecise probabilities</vt:lpstr>
      <vt:lpstr>Sets of distribution functions</vt:lpstr>
      <vt:lpstr>Space of distributions</vt:lpstr>
      <vt:lpstr>Three-dimensional case</vt:lpstr>
      <vt:lpstr>Simplex</vt:lpstr>
      <vt:lpstr>Coordinates</vt:lpstr>
      <vt:lpstr>Walley’s (2000) football game</vt:lpstr>
      <vt:lpstr>PowerPoint Presentation</vt:lpstr>
      <vt:lpstr>PowerPoint Presentation</vt:lpstr>
      <vt:lpstr>So what?</vt:lpstr>
      <vt:lpstr>Credal set</vt:lpstr>
      <vt:lpstr>Case studies</vt:lpstr>
      <vt:lpstr>Case study:   Spacecraft design under mission uncertainty</vt:lpstr>
      <vt:lpstr>Integrated concurrent engineering</vt:lpstr>
      <vt:lpstr>Mission</vt:lpstr>
      <vt:lpstr>PowerPoint Presentation</vt:lpstr>
      <vt:lpstr>PowerPoint Presentation</vt:lpstr>
      <vt:lpstr>Typical subsystems</vt:lpstr>
      <vt:lpstr>Demonstration system</vt:lpstr>
      <vt:lpstr>Attitude control subsystem (ACS)</vt:lpstr>
      <vt:lpstr>PowerPoint Presentation</vt:lpstr>
      <vt:lpstr>Coefficient of drag, Cd</vt:lpstr>
      <vt:lpstr>Aerodynamic drag torque moment, La</vt:lpstr>
      <vt:lpstr>Interval inputs and SMAD points</vt:lpstr>
      <vt:lpstr>Required angular momentum, h</vt:lpstr>
      <vt:lpstr>Value of information: pinching </vt:lpstr>
      <vt:lpstr>Linked subsystems</vt:lpstr>
      <vt:lpstr>Analysis of calculations</vt:lpstr>
      <vt:lpstr>Ranges of results</vt:lpstr>
      <vt:lpstr>Findings</vt:lpstr>
      <vt:lpstr>Attitude control subsystem</vt:lpstr>
      <vt:lpstr>Case study:   Risks from eating fish  caught in the Housatonic River</vt:lpstr>
      <vt:lpstr>Abstract</vt:lpstr>
      <vt:lpstr>Outline of analyses</vt:lpstr>
      <vt:lpstr>Cancer models</vt:lpstr>
      <vt:lpstr>Input variables</vt:lpstr>
      <vt:lpstr>Monte Carlo methods</vt:lpstr>
      <vt:lpstr>Probability bounding methods</vt:lpstr>
      <vt:lpstr>Concentration in fish (Cfish)</vt:lpstr>
      <vt:lpstr>Cooking loss data</vt:lpstr>
      <vt:lpstr>PowerPoint Presentation</vt:lpstr>
      <vt:lpstr>PowerPoint Presentation</vt:lpstr>
      <vt:lpstr>PowerPoint Presentation</vt:lpstr>
      <vt:lpstr>PowerPoint Presentation</vt:lpstr>
      <vt:lpstr>Cooking method weights</vt:lpstr>
      <vt:lpstr>PowerPoint Presentation</vt:lpstr>
      <vt:lpstr>1D model intake rate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Dependency bounds analysis</vt:lpstr>
      <vt:lpstr>PowerPoint Presentation</vt:lpstr>
      <vt:lpstr>PowerPoint Presentation</vt:lpstr>
      <vt:lpstr>Sensitivity: cancer model</vt:lpstr>
      <vt:lpstr>Case study references</vt:lpstr>
      <vt:lpstr> </vt:lpstr>
      <vt:lpstr>Case study:   Cleanup targets for the heavy metal selenium in San Francisco Bay</vt:lpstr>
      <vt:lpstr>Se in SF mussels</vt:lpstr>
      <vt:lpstr>Steady-state fate/transport model</vt:lpstr>
      <vt:lpstr>Allowable Se dose for humans</vt:lpstr>
      <vt:lpstr>Intake rate and body weight</vt:lpstr>
      <vt:lpstr>Steady-state parameters</vt:lpstr>
      <vt:lpstr>Use “factor” to backcalculate</vt:lpstr>
      <vt:lpstr>Factor algorithm</vt:lpstr>
      <vt:lpstr>The answer</vt:lpstr>
      <vt:lpstr>The answer</vt:lpstr>
      <vt:lpstr>Check with a forward calculation</vt:lpstr>
      <vt:lpstr>Actual Se concentration</vt:lpstr>
      <vt:lpstr>Conclusions</vt:lpstr>
      <vt:lpstr>Euclid</vt:lpstr>
      <vt:lpstr>Relax one axiom</vt:lpstr>
      <vt:lpstr>Crossroads in uncertainty theory</vt:lpstr>
      <vt:lpstr>Take-home messages</vt:lpstr>
      <vt:lpstr>Untenable assumptions</vt:lpstr>
      <vt:lpstr>Need ways to relax assumptions</vt:lpstr>
      <vt:lpstr>Everyone makes assumptions</vt:lpstr>
      <vt:lpstr> </vt:lpstr>
      <vt:lpstr> </vt:lpstr>
      <vt:lpstr>Cheat sheet for R libraries</vt:lpstr>
      <vt:lpstr>Functions histogram, quantiles differ</vt:lpstr>
      <vt:lpstr>Synopsis: Monte Carlo simulation</vt:lpstr>
      <vt:lpstr>Synopsis: probability bounds analysis</vt:lpstr>
      <vt:lpstr>Synopsis: imprecise probabilities</vt:lpstr>
      <vt:lpstr>Software for Monte Carlo</vt:lpstr>
      <vt:lpstr>Software for probability bounds</vt:lpstr>
      <vt:lpstr>Web presentations and documents</vt:lpstr>
      <vt:lpstr>Topical websites</vt:lpstr>
      <vt:lpstr>References</vt:lpstr>
      <vt:lpstr>PowerPoint Presentation</vt:lpstr>
      <vt:lpstr>PowerPoint Presentation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Pat Mercardante</dc:creator>
  <cp:lastModifiedBy>Ferson, Scott</cp:lastModifiedBy>
  <cp:revision>895</cp:revision>
  <cp:lastPrinted>2016-12-06T13:58:10Z</cp:lastPrinted>
  <dcterms:created xsi:type="dcterms:W3CDTF">2003-04-09T22:03:22Z</dcterms:created>
  <dcterms:modified xsi:type="dcterms:W3CDTF">2021-11-30T14:52:15Z</dcterms:modified>
</cp:coreProperties>
</file>